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5" r:id="rId2"/>
    <p:sldMasterId id="2147483681" r:id="rId3"/>
  </p:sldMasterIdLst>
  <p:notesMasterIdLst>
    <p:notesMasterId r:id="rId99"/>
  </p:notesMasterIdLst>
  <p:sldIdLst>
    <p:sldId id="374" r:id="rId4"/>
    <p:sldId id="257" r:id="rId5"/>
    <p:sldId id="258" r:id="rId6"/>
    <p:sldId id="259" r:id="rId7"/>
    <p:sldId id="428" r:id="rId8"/>
    <p:sldId id="261" r:id="rId9"/>
    <p:sldId id="262" r:id="rId10"/>
    <p:sldId id="263" r:id="rId11"/>
    <p:sldId id="264" r:id="rId12"/>
    <p:sldId id="429" r:id="rId13"/>
    <p:sldId id="430" r:id="rId14"/>
    <p:sldId id="431" r:id="rId15"/>
    <p:sldId id="432" r:id="rId16"/>
    <p:sldId id="433" r:id="rId17"/>
    <p:sldId id="434" r:id="rId18"/>
    <p:sldId id="435" r:id="rId19"/>
    <p:sldId id="436" r:id="rId20"/>
    <p:sldId id="437" r:id="rId21"/>
    <p:sldId id="289" r:id="rId22"/>
    <p:sldId id="290" r:id="rId23"/>
    <p:sldId id="292" r:id="rId24"/>
    <p:sldId id="438" r:id="rId25"/>
    <p:sldId id="295" r:id="rId26"/>
    <p:sldId id="296" r:id="rId27"/>
    <p:sldId id="439" r:id="rId28"/>
    <p:sldId id="444" r:id="rId29"/>
    <p:sldId id="445" r:id="rId30"/>
    <p:sldId id="446" r:id="rId31"/>
    <p:sldId id="447" r:id="rId32"/>
    <p:sldId id="440" r:id="rId33"/>
    <p:sldId id="441" r:id="rId34"/>
    <p:sldId id="442" r:id="rId35"/>
    <p:sldId id="304" r:id="rId36"/>
    <p:sldId id="305" r:id="rId37"/>
    <p:sldId id="306" r:id="rId38"/>
    <p:sldId id="308" r:id="rId39"/>
    <p:sldId id="309" r:id="rId40"/>
    <p:sldId id="443" r:id="rId41"/>
    <p:sldId id="265" r:id="rId42"/>
    <p:sldId id="266" r:id="rId43"/>
    <p:sldId id="386" r:id="rId44"/>
    <p:sldId id="272" r:id="rId45"/>
    <p:sldId id="273" r:id="rId46"/>
    <p:sldId id="274" r:id="rId47"/>
    <p:sldId id="275" r:id="rId48"/>
    <p:sldId id="276" r:id="rId49"/>
    <p:sldId id="375" r:id="rId50"/>
    <p:sldId id="376" r:id="rId51"/>
    <p:sldId id="377" r:id="rId52"/>
    <p:sldId id="378" r:id="rId53"/>
    <p:sldId id="448" r:id="rId54"/>
    <p:sldId id="449" r:id="rId55"/>
    <p:sldId id="268" r:id="rId56"/>
    <p:sldId id="379" r:id="rId57"/>
    <p:sldId id="392" r:id="rId58"/>
    <p:sldId id="380" r:id="rId59"/>
    <p:sldId id="393" r:id="rId60"/>
    <p:sldId id="388" r:id="rId61"/>
    <p:sldId id="389" r:id="rId62"/>
    <p:sldId id="382" r:id="rId63"/>
    <p:sldId id="383" r:id="rId64"/>
    <p:sldId id="384" r:id="rId65"/>
    <p:sldId id="394" r:id="rId66"/>
    <p:sldId id="385" r:id="rId67"/>
    <p:sldId id="395" r:id="rId68"/>
    <p:sldId id="396" r:id="rId69"/>
    <p:sldId id="397" r:id="rId70"/>
    <p:sldId id="398" r:id="rId71"/>
    <p:sldId id="404" r:id="rId72"/>
    <p:sldId id="405" r:id="rId73"/>
    <p:sldId id="406" r:id="rId74"/>
    <p:sldId id="407" r:id="rId75"/>
    <p:sldId id="408" r:id="rId76"/>
    <p:sldId id="409" r:id="rId77"/>
    <p:sldId id="410" r:id="rId78"/>
    <p:sldId id="411" r:id="rId79"/>
    <p:sldId id="412" r:id="rId80"/>
    <p:sldId id="426" r:id="rId81"/>
    <p:sldId id="427" r:id="rId82"/>
    <p:sldId id="413" r:id="rId83"/>
    <p:sldId id="414" r:id="rId84"/>
    <p:sldId id="415" r:id="rId85"/>
    <p:sldId id="416" r:id="rId86"/>
    <p:sldId id="417" r:id="rId87"/>
    <p:sldId id="418" r:id="rId88"/>
    <p:sldId id="420" r:id="rId89"/>
    <p:sldId id="421" r:id="rId90"/>
    <p:sldId id="422" r:id="rId91"/>
    <p:sldId id="402" r:id="rId92"/>
    <p:sldId id="403" r:id="rId93"/>
    <p:sldId id="423" r:id="rId94"/>
    <p:sldId id="424" r:id="rId95"/>
    <p:sldId id="401" r:id="rId96"/>
    <p:sldId id="419" r:id="rId97"/>
    <p:sldId id="425" r:id="rId9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46" autoAdjust="0"/>
    <p:restoredTop sz="94660"/>
  </p:normalViewPr>
  <p:slideViewPr>
    <p:cSldViewPr snapToGrid="0">
      <p:cViewPr varScale="1">
        <p:scale>
          <a:sx n="86" d="100"/>
          <a:sy n="86" d="100"/>
        </p:scale>
        <p:origin x="114" y="18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slide" Target="slides/slide86.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slide" Target="slides/slide63.xml"/><Relationship Id="rId74" Type="http://schemas.openxmlformats.org/officeDocument/2006/relationships/slide" Target="slides/slide71.xml"/><Relationship Id="rId79" Type="http://schemas.openxmlformats.org/officeDocument/2006/relationships/slide" Target="slides/slide76.xml"/><Relationship Id="rId87" Type="http://schemas.openxmlformats.org/officeDocument/2006/relationships/slide" Target="slides/slide84.xml"/><Relationship Id="rId102" Type="http://schemas.openxmlformats.org/officeDocument/2006/relationships/theme" Target="theme/theme1.xml"/><Relationship Id="rId5" Type="http://schemas.openxmlformats.org/officeDocument/2006/relationships/slide" Target="slides/slide2.xml"/><Relationship Id="rId61" Type="http://schemas.openxmlformats.org/officeDocument/2006/relationships/slide" Target="slides/slide58.xml"/><Relationship Id="rId82" Type="http://schemas.openxmlformats.org/officeDocument/2006/relationships/slide" Target="slides/slide79.xml"/><Relationship Id="rId90" Type="http://schemas.openxmlformats.org/officeDocument/2006/relationships/slide" Target="slides/slide87.xml"/><Relationship Id="rId95" Type="http://schemas.openxmlformats.org/officeDocument/2006/relationships/slide" Target="slides/slide92.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77" Type="http://schemas.openxmlformats.org/officeDocument/2006/relationships/slide" Target="slides/slide74.xml"/><Relationship Id="rId100" Type="http://schemas.openxmlformats.org/officeDocument/2006/relationships/presProps" Target="presProps.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80" Type="http://schemas.openxmlformats.org/officeDocument/2006/relationships/slide" Target="slides/slide77.xml"/><Relationship Id="rId85" Type="http://schemas.openxmlformats.org/officeDocument/2006/relationships/slide" Target="slides/slide82.xml"/><Relationship Id="rId93" Type="http://schemas.openxmlformats.org/officeDocument/2006/relationships/slide" Target="slides/slide90.xml"/><Relationship Id="rId98" Type="http://schemas.openxmlformats.org/officeDocument/2006/relationships/slide" Target="slides/slide9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103" Type="http://schemas.openxmlformats.org/officeDocument/2006/relationships/tableStyles" Target="tableStyles.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slide" Target="slides/slide80.xml"/><Relationship Id="rId88" Type="http://schemas.openxmlformats.org/officeDocument/2006/relationships/slide" Target="slides/slide85.xml"/><Relationship Id="rId91" Type="http://schemas.openxmlformats.org/officeDocument/2006/relationships/slide" Target="slides/slide88.xml"/><Relationship Id="rId96" Type="http://schemas.openxmlformats.org/officeDocument/2006/relationships/slide" Target="slides/slide93.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slide" Target="slides/slide83.xml"/><Relationship Id="rId94" Type="http://schemas.openxmlformats.org/officeDocument/2006/relationships/slide" Target="slides/slide91.xml"/><Relationship Id="rId99" Type="http://schemas.openxmlformats.org/officeDocument/2006/relationships/notesMaster" Target="notesMasters/notesMaster1.xml"/><Relationship Id="rId101"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4.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5.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5.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6.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7.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9.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180C887-2033-4666-9018-E789294926CD}" type="datetimeFigureOut">
              <a:rPr lang="en-US" smtClean="0"/>
              <a:t>2/3/2019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ED13E4D-D824-4E62-8EB4-711D24639FD6}" type="slidenum">
              <a:rPr lang="en-US" smtClean="0"/>
              <a:t>‹#›</a:t>
            </a:fld>
            <a:endParaRPr lang="en-US"/>
          </a:p>
        </p:txBody>
      </p:sp>
    </p:spTree>
    <p:extLst>
      <p:ext uri="{BB962C8B-B14F-4D97-AF65-F5344CB8AC3E}">
        <p14:creationId xmlns:p14="http://schemas.microsoft.com/office/powerpoint/2010/main" val="41716145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body" idx="1"/>
          </p:nvPr>
        </p:nvSpPr>
        <p:spPr>
          <a:noFill/>
          <a:ln/>
        </p:spPr>
        <p:txBody>
          <a:bodyPr/>
          <a:lstStyle/>
          <a:p>
            <a:r>
              <a:rPr lang="en-US"/>
              <a:t>population notation is used since all values are specified.</a:t>
            </a:r>
          </a:p>
        </p:txBody>
      </p:sp>
      <p:sp>
        <p:nvSpPr>
          <p:cNvPr id="24579" name="Rectangle 3"/>
          <p:cNvSpPr>
            <a:spLocks noGrp="1" noRot="1" noChangeAspect="1" noChangeArrowheads="1" noTextEdit="1"/>
          </p:cNvSpPr>
          <p:nvPr>
            <p:ph type="sldImg"/>
          </p:nvPr>
        </p:nvSpPr>
        <p:spPr>
          <a:ln cap="flat"/>
        </p:spPr>
      </p:sp>
    </p:spTree>
    <p:extLst>
      <p:ext uri="{BB962C8B-B14F-4D97-AF65-F5344CB8AC3E}">
        <p14:creationId xmlns:p14="http://schemas.microsoft.com/office/powerpoint/2010/main" val="12417920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ChangeArrowheads="1"/>
          </p:cNvSpPr>
          <p:nvPr>
            <p:ph type="body" idx="1"/>
          </p:nvPr>
        </p:nvSpPr>
        <p:spPr>
          <a:ln/>
        </p:spPr>
        <p:txBody>
          <a:bodyPr/>
          <a:lstStyle/>
          <a:p>
            <a:endParaRPr lang="en-US"/>
          </a:p>
        </p:txBody>
      </p:sp>
      <p:sp>
        <p:nvSpPr>
          <p:cNvPr id="73731" name="Rectangle 3"/>
          <p:cNvSpPr>
            <a:spLocks noGrp="1" noRot="1" noChangeAspect="1" noChangeArrowheads="1" noTextEdit="1"/>
          </p:cNvSpPr>
          <p:nvPr>
            <p:ph type="sldImg"/>
          </p:nvPr>
        </p:nvSpPr>
        <p:spPr>
          <a:ln cap="flat"/>
        </p:spPr>
      </p:sp>
    </p:spTree>
    <p:extLst>
      <p:ext uri="{BB962C8B-B14F-4D97-AF65-F5344CB8AC3E}">
        <p14:creationId xmlns:p14="http://schemas.microsoft.com/office/powerpoint/2010/main" val="38308975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5BB73B0-AFD9-4EF4-ACF9-555C281E7BEC}" type="slidenum">
              <a:rPr lang="en-US"/>
              <a:pPr/>
              <a:t>58</a:t>
            </a:fld>
            <a:endParaRPr lang="en-US"/>
          </a:p>
        </p:txBody>
      </p:sp>
      <p:sp>
        <p:nvSpPr>
          <p:cNvPr id="150530" name="Rectangle 2"/>
          <p:cNvSpPr>
            <a:spLocks noGrp="1" noRot="1" noChangeAspect="1" noChangeArrowheads="1" noTextEdit="1"/>
          </p:cNvSpPr>
          <p:nvPr>
            <p:ph type="sldImg"/>
          </p:nvPr>
        </p:nvSpPr>
        <p:spPr>
          <a:ln/>
        </p:spPr>
      </p:sp>
      <p:sp>
        <p:nvSpPr>
          <p:cNvPr id="15053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40421564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472AB26-C099-4D7C-AD2A-7DDE988D9F31}" type="slidenum">
              <a:rPr lang="en-US"/>
              <a:pPr/>
              <a:t>59</a:t>
            </a:fld>
            <a:endParaRPr lang="en-US"/>
          </a:p>
        </p:txBody>
      </p:sp>
      <p:sp>
        <p:nvSpPr>
          <p:cNvPr id="152578" name="Rectangle 2"/>
          <p:cNvSpPr>
            <a:spLocks noGrp="1" noRot="1" noChangeAspect="1" noChangeArrowheads="1" noTextEdit="1"/>
          </p:cNvSpPr>
          <p:nvPr>
            <p:ph type="sldImg"/>
          </p:nvPr>
        </p:nvSpPr>
        <p:spPr>
          <a:ln/>
        </p:spPr>
      </p:sp>
      <p:sp>
        <p:nvSpPr>
          <p:cNvPr id="15257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41773376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body" idx="1"/>
          </p:nvPr>
        </p:nvSpPr>
        <p:spPr>
          <a:ln/>
        </p:spPr>
        <p:txBody>
          <a:bodyPr/>
          <a:lstStyle/>
          <a:p>
            <a:endParaRPr lang="en-US"/>
          </a:p>
        </p:txBody>
      </p:sp>
      <p:sp>
        <p:nvSpPr>
          <p:cNvPr id="26627" name="Rectangle 3"/>
          <p:cNvSpPr>
            <a:spLocks noGrp="1" noRot="1" noChangeAspect="1" noChangeArrowheads="1" noTextEdit="1"/>
          </p:cNvSpPr>
          <p:nvPr>
            <p:ph type="sldImg"/>
          </p:nvPr>
        </p:nvSpPr>
        <p:spPr>
          <a:ln cap="flat"/>
        </p:spPr>
      </p:sp>
    </p:spTree>
    <p:extLst>
      <p:ext uri="{BB962C8B-B14F-4D97-AF65-F5344CB8AC3E}">
        <p14:creationId xmlns:p14="http://schemas.microsoft.com/office/powerpoint/2010/main" val="2505766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body" idx="1"/>
          </p:nvPr>
        </p:nvSpPr>
        <p:spPr>
          <a:ln/>
        </p:spPr>
        <p:txBody>
          <a:bodyPr/>
          <a:lstStyle/>
          <a:p>
            <a:endParaRPr lang="en-US"/>
          </a:p>
        </p:txBody>
      </p:sp>
      <p:sp>
        <p:nvSpPr>
          <p:cNvPr id="30723" name="Rectangle 3"/>
          <p:cNvSpPr>
            <a:spLocks noGrp="1" noRot="1" noChangeAspect="1" noChangeArrowheads="1" noTextEdit="1"/>
          </p:cNvSpPr>
          <p:nvPr>
            <p:ph type="sldImg"/>
          </p:nvPr>
        </p:nvSpPr>
        <p:spPr>
          <a:ln cap="flat"/>
        </p:spPr>
      </p:sp>
    </p:spTree>
    <p:extLst>
      <p:ext uri="{BB962C8B-B14F-4D97-AF65-F5344CB8AC3E}">
        <p14:creationId xmlns:p14="http://schemas.microsoft.com/office/powerpoint/2010/main" val="22206765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body" idx="1"/>
          </p:nvPr>
        </p:nvSpPr>
        <p:spPr>
          <a:ln/>
        </p:spPr>
        <p:txBody>
          <a:bodyPr/>
          <a:lstStyle/>
          <a:p>
            <a:endParaRPr lang="en-US"/>
          </a:p>
        </p:txBody>
      </p:sp>
      <p:sp>
        <p:nvSpPr>
          <p:cNvPr id="43011" name="Rectangle 3"/>
          <p:cNvSpPr>
            <a:spLocks noGrp="1" noRot="1" noChangeAspect="1" noChangeArrowheads="1" noTextEdit="1"/>
          </p:cNvSpPr>
          <p:nvPr>
            <p:ph type="sldImg"/>
          </p:nvPr>
        </p:nvSpPr>
        <p:spPr>
          <a:ln cap="flat"/>
        </p:spPr>
      </p:sp>
    </p:spTree>
    <p:extLst>
      <p:ext uri="{BB962C8B-B14F-4D97-AF65-F5344CB8AC3E}">
        <p14:creationId xmlns:p14="http://schemas.microsoft.com/office/powerpoint/2010/main" val="38865041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body" idx="1"/>
          </p:nvPr>
        </p:nvSpPr>
        <p:spPr>
          <a:ln/>
        </p:spPr>
        <p:txBody>
          <a:bodyPr/>
          <a:lstStyle/>
          <a:p>
            <a:endParaRPr lang="en-US"/>
          </a:p>
        </p:txBody>
      </p:sp>
      <p:sp>
        <p:nvSpPr>
          <p:cNvPr id="49155" name="Rectangle 3"/>
          <p:cNvSpPr>
            <a:spLocks noGrp="1" noRot="1" noChangeAspect="1" noChangeArrowheads="1" noTextEdit="1"/>
          </p:cNvSpPr>
          <p:nvPr>
            <p:ph type="sldImg"/>
          </p:nvPr>
        </p:nvSpPr>
        <p:spPr>
          <a:ln cap="flat"/>
        </p:spPr>
      </p:sp>
    </p:spTree>
    <p:extLst>
      <p:ext uri="{BB962C8B-B14F-4D97-AF65-F5344CB8AC3E}">
        <p14:creationId xmlns:p14="http://schemas.microsoft.com/office/powerpoint/2010/main" val="26758049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body" idx="1"/>
          </p:nvPr>
        </p:nvSpPr>
        <p:spPr>
          <a:noFill/>
          <a:ln/>
        </p:spPr>
        <p:txBody>
          <a:bodyPr/>
          <a:lstStyle/>
          <a:p>
            <a:r>
              <a:rPr lang="en-US"/>
              <a:t>Other Examples:</a:t>
            </a:r>
          </a:p>
          <a:p>
            <a:r>
              <a:rPr lang="en-US"/>
              <a:t>Number of machines that break down in a day</a:t>
            </a:r>
          </a:p>
          <a:p>
            <a:r>
              <a:rPr lang="en-US"/>
              <a:t>Number of units sold in a week</a:t>
            </a:r>
          </a:p>
          <a:p>
            <a:r>
              <a:rPr lang="en-US"/>
              <a:t>Number of people arriving at a bank teller per hour</a:t>
            </a:r>
          </a:p>
          <a:p>
            <a:r>
              <a:rPr lang="en-US"/>
              <a:t>Number of telephone calls to customer support per hour</a:t>
            </a:r>
          </a:p>
        </p:txBody>
      </p:sp>
      <p:sp>
        <p:nvSpPr>
          <p:cNvPr id="63491" name="Rectangle 3"/>
          <p:cNvSpPr>
            <a:spLocks noGrp="1" noRot="1" noChangeAspect="1" noChangeArrowheads="1" noTextEdit="1"/>
          </p:cNvSpPr>
          <p:nvPr>
            <p:ph type="sldImg"/>
          </p:nvPr>
        </p:nvSpPr>
        <p:spPr>
          <a:ln cap="flat"/>
        </p:spPr>
      </p:sp>
    </p:spTree>
    <p:extLst>
      <p:ext uri="{BB962C8B-B14F-4D97-AF65-F5344CB8AC3E}">
        <p14:creationId xmlns:p14="http://schemas.microsoft.com/office/powerpoint/2010/main" val="19846860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body" idx="1"/>
          </p:nvPr>
        </p:nvSpPr>
        <p:spPr>
          <a:ln/>
        </p:spPr>
        <p:txBody>
          <a:bodyPr/>
          <a:lstStyle/>
          <a:p>
            <a:endParaRPr lang="en-US"/>
          </a:p>
        </p:txBody>
      </p:sp>
      <p:sp>
        <p:nvSpPr>
          <p:cNvPr id="65539" name="Rectangle 3"/>
          <p:cNvSpPr>
            <a:spLocks noGrp="1" noRot="1" noChangeAspect="1" noChangeArrowheads="1" noTextEdit="1"/>
          </p:cNvSpPr>
          <p:nvPr>
            <p:ph type="sldImg"/>
          </p:nvPr>
        </p:nvSpPr>
        <p:spPr>
          <a:ln cap="flat"/>
        </p:spPr>
      </p:sp>
    </p:spTree>
    <p:extLst>
      <p:ext uri="{BB962C8B-B14F-4D97-AF65-F5344CB8AC3E}">
        <p14:creationId xmlns:p14="http://schemas.microsoft.com/office/powerpoint/2010/main" val="32791712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type="body" idx="1"/>
          </p:nvPr>
        </p:nvSpPr>
        <p:spPr>
          <a:ln/>
        </p:spPr>
        <p:txBody>
          <a:bodyPr/>
          <a:lstStyle/>
          <a:p>
            <a:endParaRPr lang="en-US"/>
          </a:p>
        </p:txBody>
      </p:sp>
      <p:sp>
        <p:nvSpPr>
          <p:cNvPr id="67587" name="Rectangle 3"/>
          <p:cNvSpPr>
            <a:spLocks noGrp="1" noRot="1" noChangeAspect="1" noChangeArrowheads="1" noTextEdit="1"/>
          </p:cNvSpPr>
          <p:nvPr>
            <p:ph type="sldImg"/>
          </p:nvPr>
        </p:nvSpPr>
        <p:spPr>
          <a:ln cap="flat"/>
        </p:spPr>
      </p:sp>
    </p:spTree>
    <p:extLst>
      <p:ext uri="{BB962C8B-B14F-4D97-AF65-F5344CB8AC3E}">
        <p14:creationId xmlns:p14="http://schemas.microsoft.com/office/powerpoint/2010/main" val="10055987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body" idx="1"/>
          </p:nvPr>
        </p:nvSpPr>
        <p:spPr>
          <a:ln/>
        </p:spPr>
        <p:txBody>
          <a:bodyPr/>
          <a:lstStyle/>
          <a:p>
            <a:endParaRPr lang="en-US"/>
          </a:p>
        </p:txBody>
      </p:sp>
      <p:sp>
        <p:nvSpPr>
          <p:cNvPr id="71683" name="Rectangle 3"/>
          <p:cNvSpPr>
            <a:spLocks noGrp="1" noRot="1" noChangeAspect="1" noChangeArrowheads="1" noTextEdit="1"/>
          </p:cNvSpPr>
          <p:nvPr>
            <p:ph type="sldImg"/>
          </p:nvPr>
        </p:nvSpPr>
        <p:spPr>
          <a:ln cap="flat"/>
        </p:spPr>
      </p:sp>
    </p:spTree>
    <p:extLst>
      <p:ext uri="{BB962C8B-B14F-4D97-AF65-F5344CB8AC3E}">
        <p14:creationId xmlns:p14="http://schemas.microsoft.com/office/powerpoint/2010/main" val="27886171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48497" y="354229"/>
            <a:ext cx="9704173" cy="897924"/>
          </a:xfrm>
        </p:spPr>
        <p:txBody>
          <a:bodyPr anchor="b"/>
          <a:lstStyle>
            <a:lvl1pPr algn="ctr">
              <a:defRPr sz="6000"/>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6" name="Slide Number Placeholder 5"/>
          <p:cNvSpPr>
            <a:spLocks noGrp="1"/>
          </p:cNvSpPr>
          <p:nvPr>
            <p:ph type="sldNum" sz="quarter" idx="12"/>
          </p:nvPr>
        </p:nvSpPr>
        <p:spPr/>
        <p:txBody>
          <a:bodyPr/>
          <a:lstStyle/>
          <a:p>
            <a:fld id="{5F799E93-25A9-45CA-8FEE-05B28F2C019A}" type="slidenum">
              <a:rPr lang="en-US" smtClean="0"/>
              <a:t>‹#›</a:t>
            </a:fld>
            <a:endParaRPr lang="en-US"/>
          </a:p>
        </p:txBody>
      </p:sp>
    </p:spTree>
    <p:extLst>
      <p:ext uri="{BB962C8B-B14F-4D97-AF65-F5344CB8AC3E}">
        <p14:creationId xmlns:p14="http://schemas.microsoft.com/office/powerpoint/2010/main" val="6375143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19449E59-4410-4A4A-B4AE-88A075E1BD6A}" type="datetime1">
              <a:rPr lang="en-US" smtClean="0"/>
              <a:t>2/3/2019</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r>
              <a:rPr lang="en-US"/>
              <a:t>Random Graph</a:t>
            </a:r>
          </a:p>
        </p:txBody>
      </p:sp>
      <p:sp>
        <p:nvSpPr>
          <p:cNvPr id="6" name="Slide Number Placeholder 5"/>
          <p:cNvSpPr>
            <a:spLocks noGrp="1"/>
          </p:cNvSpPr>
          <p:nvPr>
            <p:ph type="sldNum" sz="quarter" idx="12"/>
          </p:nvPr>
        </p:nvSpPr>
        <p:spPr/>
        <p:txBody>
          <a:bodyPr/>
          <a:lstStyle/>
          <a:p>
            <a:fld id="{5F799E93-25A9-45CA-8FEE-05B28F2C019A}" type="slidenum">
              <a:rPr lang="en-US" smtClean="0"/>
              <a:t>‹#›</a:t>
            </a:fld>
            <a:endParaRPr lang="en-US"/>
          </a:p>
        </p:txBody>
      </p:sp>
    </p:spTree>
    <p:extLst>
      <p:ext uri="{BB962C8B-B14F-4D97-AF65-F5344CB8AC3E}">
        <p14:creationId xmlns:p14="http://schemas.microsoft.com/office/powerpoint/2010/main" val="30787906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1DBC3E96-AAFB-487B-90AE-977A4164E2DC}" type="datetime1">
              <a:rPr lang="en-US" smtClean="0"/>
              <a:t>2/3/2019</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r>
              <a:rPr lang="en-US"/>
              <a:t>Random Graph</a:t>
            </a:r>
          </a:p>
        </p:txBody>
      </p:sp>
      <p:sp>
        <p:nvSpPr>
          <p:cNvPr id="6" name="Slide Number Placeholder 5"/>
          <p:cNvSpPr>
            <a:spLocks noGrp="1"/>
          </p:cNvSpPr>
          <p:nvPr>
            <p:ph type="sldNum" sz="quarter" idx="12"/>
          </p:nvPr>
        </p:nvSpPr>
        <p:spPr/>
        <p:txBody>
          <a:bodyPr/>
          <a:lstStyle/>
          <a:p>
            <a:fld id="{5F799E93-25A9-45CA-8FEE-05B28F2C019A}" type="slidenum">
              <a:rPr lang="en-US" smtClean="0"/>
              <a:t>‹#›</a:t>
            </a:fld>
            <a:endParaRPr lang="en-US"/>
          </a:p>
        </p:txBody>
      </p:sp>
    </p:spTree>
    <p:extLst>
      <p:ext uri="{BB962C8B-B14F-4D97-AF65-F5344CB8AC3E}">
        <p14:creationId xmlns:p14="http://schemas.microsoft.com/office/powerpoint/2010/main" val="64664346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p>
            <a:r>
              <a:rPr lang="en-US"/>
              <a:t>Click to edit Master title style</a:t>
            </a:r>
          </a:p>
        </p:txBody>
      </p:sp>
      <p:sp>
        <p:nvSpPr>
          <p:cNvPr id="3" name="Table Placeholder 2"/>
          <p:cNvSpPr>
            <a:spLocks noGrp="1"/>
          </p:cNvSpPr>
          <p:nvPr>
            <p:ph type="tbl" idx="1"/>
          </p:nvPr>
        </p:nvSpPr>
        <p:spPr>
          <a:xfrm>
            <a:off x="609600" y="1600201"/>
            <a:ext cx="10972800" cy="4525963"/>
          </a:xfrm>
        </p:spPr>
        <p:txBody>
          <a:bodyPr/>
          <a:lstStyle/>
          <a:p>
            <a:endParaRPr lang="en-US"/>
          </a:p>
        </p:txBody>
      </p:sp>
      <p:sp>
        <p:nvSpPr>
          <p:cNvPr id="6" name="Slide Number Placeholder 5"/>
          <p:cNvSpPr>
            <a:spLocks noGrp="1"/>
          </p:cNvSpPr>
          <p:nvPr>
            <p:ph type="sldNum" sz="quarter" idx="12"/>
          </p:nvPr>
        </p:nvSpPr>
        <p:spPr>
          <a:xfrm>
            <a:off x="8737600" y="6245225"/>
            <a:ext cx="2844800" cy="476250"/>
          </a:xfrm>
        </p:spPr>
        <p:txBody>
          <a:bodyPr/>
          <a:lstStyle>
            <a:lvl1pPr>
              <a:defRPr/>
            </a:lvl1pPr>
          </a:lstStyle>
          <a:p>
            <a:endParaRPr lang="en-US" dirty="0"/>
          </a:p>
        </p:txBody>
      </p:sp>
    </p:spTree>
    <p:extLst>
      <p:ext uri="{BB962C8B-B14F-4D97-AF65-F5344CB8AC3E}">
        <p14:creationId xmlns:p14="http://schemas.microsoft.com/office/powerpoint/2010/main" val="36295313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ClipArt">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p>
            <a:r>
              <a:rPr lang="en-US"/>
              <a:t>Click to edit Master title style</a:t>
            </a:r>
          </a:p>
        </p:txBody>
      </p:sp>
      <p:sp>
        <p:nvSpPr>
          <p:cNvPr id="3" name="Text Placeholder 2"/>
          <p:cNvSpPr>
            <a:spLocks noGrp="1"/>
          </p:cNvSpPr>
          <p:nvPr>
            <p:ph type="body" sz="half" idx="1"/>
          </p:nvPr>
        </p:nvSpPr>
        <p:spPr>
          <a:xfrm>
            <a:off x="609600" y="1600201"/>
            <a:ext cx="53848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Online Image Placeholder 3"/>
          <p:cNvSpPr>
            <a:spLocks noGrp="1"/>
          </p:cNvSpPr>
          <p:nvPr>
            <p:ph type="clipArt" sz="half" idx="2"/>
          </p:nvPr>
        </p:nvSpPr>
        <p:spPr>
          <a:xfrm>
            <a:off x="6197600" y="1600201"/>
            <a:ext cx="5384800" cy="4525963"/>
          </a:xfrm>
        </p:spPr>
        <p:txBody>
          <a:bodyPr/>
          <a:lstStyle/>
          <a:p>
            <a:endParaRPr lang="en-US"/>
          </a:p>
        </p:txBody>
      </p:sp>
      <p:sp>
        <p:nvSpPr>
          <p:cNvPr id="5" name="Date Placeholder 4"/>
          <p:cNvSpPr>
            <a:spLocks noGrp="1"/>
          </p:cNvSpPr>
          <p:nvPr>
            <p:ph type="dt" sz="half" idx="10"/>
          </p:nvPr>
        </p:nvSpPr>
        <p:spPr>
          <a:xfrm>
            <a:off x="609600" y="6245225"/>
            <a:ext cx="2844800" cy="476250"/>
          </a:xfrm>
          <a:prstGeom prst="rect">
            <a:avLst/>
          </a:prstGeom>
        </p:spPr>
        <p:txBody>
          <a:bodyPr/>
          <a:lstStyle>
            <a:lvl1pPr>
              <a:defRPr/>
            </a:lvl1pPr>
          </a:lstStyle>
          <a:p>
            <a:fld id="{1E0D61C0-B84E-4D7E-A7BC-22696636F350}" type="datetime1">
              <a:rPr lang="en-US" smtClean="0"/>
              <a:t>2/3/2019</a:t>
            </a:fld>
            <a:endParaRPr lang="en-US"/>
          </a:p>
        </p:txBody>
      </p:sp>
      <p:sp>
        <p:nvSpPr>
          <p:cNvPr id="6" name="Footer Placeholder 5"/>
          <p:cNvSpPr>
            <a:spLocks noGrp="1"/>
          </p:cNvSpPr>
          <p:nvPr>
            <p:ph type="ftr" sz="quarter" idx="11"/>
          </p:nvPr>
        </p:nvSpPr>
        <p:spPr>
          <a:xfrm>
            <a:off x="4165600" y="6245225"/>
            <a:ext cx="3860800" cy="476250"/>
          </a:xfrm>
          <a:prstGeom prst="rect">
            <a:avLst/>
          </a:prstGeom>
        </p:spPr>
        <p:txBody>
          <a:bodyPr/>
          <a:lstStyle>
            <a:lvl1pPr>
              <a:defRPr/>
            </a:lvl1pPr>
          </a:lstStyle>
          <a:p>
            <a:r>
              <a:rPr lang="en-US"/>
              <a:t>Random Graph</a:t>
            </a:r>
          </a:p>
        </p:txBody>
      </p:sp>
      <p:sp>
        <p:nvSpPr>
          <p:cNvPr id="7" name="Slide Number Placeholder 6"/>
          <p:cNvSpPr>
            <a:spLocks noGrp="1"/>
          </p:cNvSpPr>
          <p:nvPr>
            <p:ph type="sldNum" sz="quarter" idx="12"/>
          </p:nvPr>
        </p:nvSpPr>
        <p:spPr>
          <a:xfrm>
            <a:off x="8737600" y="6245225"/>
            <a:ext cx="2844800" cy="476250"/>
          </a:xfrm>
        </p:spPr>
        <p:txBody>
          <a:bodyPr/>
          <a:lstStyle>
            <a:lvl1pPr>
              <a:defRPr/>
            </a:lvl1pPr>
          </a:lstStyle>
          <a:p>
            <a:fld id="{C20A8213-A523-44DB-BAF5-E3C64FC7F29C}" type="slidenum">
              <a:rPr lang="en-US"/>
              <a:pPr/>
              <a:t>‹#›</a:t>
            </a:fld>
            <a:endParaRPr lang="en-US"/>
          </a:p>
        </p:txBody>
      </p:sp>
    </p:spTree>
    <p:extLst>
      <p:ext uri="{BB962C8B-B14F-4D97-AF65-F5344CB8AC3E}">
        <p14:creationId xmlns:p14="http://schemas.microsoft.com/office/powerpoint/2010/main" val="18787938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p>
            <a:r>
              <a:rPr lang="en-US"/>
              <a:t>Click to edit Master title style</a:t>
            </a:r>
          </a:p>
        </p:txBody>
      </p:sp>
      <p:sp>
        <p:nvSpPr>
          <p:cNvPr id="3" name="Text Placeholder 2"/>
          <p:cNvSpPr>
            <a:spLocks noGrp="1"/>
          </p:cNvSpPr>
          <p:nvPr>
            <p:ph type="body" sz="half" idx="1"/>
          </p:nvPr>
        </p:nvSpPr>
        <p:spPr>
          <a:xfrm>
            <a:off x="609600" y="1600201"/>
            <a:ext cx="53848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609600" y="6245225"/>
            <a:ext cx="2844800" cy="476250"/>
          </a:xfrm>
          <a:prstGeom prst="rect">
            <a:avLst/>
          </a:prstGeom>
        </p:spPr>
        <p:txBody>
          <a:bodyPr/>
          <a:lstStyle>
            <a:lvl1pPr>
              <a:defRPr/>
            </a:lvl1pPr>
          </a:lstStyle>
          <a:p>
            <a:fld id="{664AEB75-EC30-4965-96E7-C5838B4662C0}" type="datetime1">
              <a:rPr lang="en-US" smtClean="0"/>
              <a:t>2/3/2019</a:t>
            </a:fld>
            <a:endParaRPr lang="en-US"/>
          </a:p>
        </p:txBody>
      </p:sp>
      <p:sp>
        <p:nvSpPr>
          <p:cNvPr id="6" name="Footer Placeholder 5"/>
          <p:cNvSpPr>
            <a:spLocks noGrp="1"/>
          </p:cNvSpPr>
          <p:nvPr>
            <p:ph type="ftr" sz="quarter" idx="11"/>
          </p:nvPr>
        </p:nvSpPr>
        <p:spPr>
          <a:xfrm>
            <a:off x="4165600" y="6245225"/>
            <a:ext cx="3860800" cy="476250"/>
          </a:xfrm>
          <a:prstGeom prst="rect">
            <a:avLst/>
          </a:prstGeom>
        </p:spPr>
        <p:txBody>
          <a:bodyPr/>
          <a:lstStyle>
            <a:lvl1pPr>
              <a:defRPr/>
            </a:lvl1pPr>
          </a:lstStyle>
          <a:p>
            <a:r>
              <a:rPr lang="en-US"/>
              <a:t>Random Graph</a:t>
            </a:r>
          </a:p>
        </p:txBody>
      </p:sp>
      <p:sp>
        <p:nvSpPr>
          <p:cNvPr id="7" name="Slide Number Placeholder 6"/>
          <p:cNvSpPr>
            <a:spLocks noGrp="1"/>
          </p:cNvSpPr>
          <p:nvPr>
            <p:ph type="sldNum" sz="quarter" idx="12"/>
          </p:nvPr>
        </p:nvSpPr>
        <p:spPr>
          <a:xfrm>
            <a:off x="8737600" y="6245225"/>
            <a:ext cx="2844800" cy="476250"/>
          </a:xfrm>
        </p:spPr>
        <p:txBody>
          <a:bodyPr/>
          <a:lstStyle>
            <a:lvl1pPr>
              <a:defRPr/>
            </a:lvl1pPr>
          </a:lstStyle>
          <a:p>
            <a:fld id="{7231ECA5-AC29-4277-B3E7-BCC83EF708AF}" type="slidenum">
              <a:rPr lang="en-US"/>
              <a:pPr/>
              <a:t>‹#›</a:t>
            </a:fld>
            <a:endParaRPr lang="en-US"/>
          </a:p>
        </p:txBody>
      </p:sp>
    </p:spTree>
    <p:extLst>
      <p:ext uri="{BB962C8B-B14F-4D97-AF65-F5344CB8AC3E}">
        <p14:creationId xmlns:p14="http://schemas.microsoft.com/office/powerpoint/2010/main" val="228357817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normAutofit/>
          </a:bodyPr>
          <a:lstStyle>
            <a:lvl1pPr algn="ctr">
              <a:defRPr sz="4400" b="1">
                <a:solidFill>
                  <a:srgbClr val="FF0000"/>
                </a:solidFill>
                <a:latin typeface="+mj-lt"/>
              </a:defRPr>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5F9E2D0A-18B0-4F8E-915D-8C4FEABD8DE9}" type="datetime1">
              <a:rPr lang="en-US" smtClean="0">
                <a:solidFill>
                  <a:prstClr val="black">
                    <a:tint val="75000"/>
                  </a:prstClr>
                </a:solidFill>
              </a:rPr>
              <a:t>2/3/2019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a:solidFill>
                  <a:prstClr val="black">
                    <a:tint val="75000"/>
                  </a:prstClr>
                </a:solidFill>
              </a:rPr>
              <a:t>Random Graph</a:t>
            </a:r>
          </a:p>
        </p:txBody>
      </p:sp>
      <p:sp>
        <p:nvSpPr>
          <p:cNvPr id="6" name="Slide Number Placeholder 5"/>
          <p:cNvSpPr>
            <a:spLocks noGrp="1"/>
          </p:cNvSpPr>
          <p:nvPr>
            <p:ph type="sldNum" sz="quarter" idx="12"/>
          </p:nvPr>
        </p:nvSpPr>
        <p:spPr/>
        <p:txBody>
          <a:bodyPr/>
          <a:lstStyle/>
          <a:p>
            <a:fld id="{7A40C488-C8CC-47D5-8871-7D5F905AB6AC}"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31919030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554037"/>
            <a:ext cx="10515600" cy="527050"/>
          </a:xfrm>
        </p:spPr>
        <p:txBody>
          <a:bodyPr>
            <a:normAutofit/>
          </a:bodyPr>
          <a:lstStyle>
            <a:lvl1pPr>
              <a:defRPr sz="4000" b="1">
                <a:solidFill>
                  <a:srgbClr val="C00000"/>
                </a:solidFill>
              </a:defRPr>
            </a:lvl1pPr>
          </a:lstStyle>
          <a:p>
            <a:r>
              <a:rPr lang="en-US" dirty="0"/>
              <a:t>Click to edit Master title style</a:t>
            </a:r>
          </a:p>
        </p:txBody>
      </p:sp>
      <p:sp>
        <p:nvSpPr>
          <p:cNvPr id="3" name="Content Placeholder 2"/>
          <p:cNvSpPr>
            <a:spLocks noGrp="1"/>
          </p:cNvSpPr>
          <p:nvPr>
            <p:ph idx="1"/>
          </p:nvPr>
        </p:nvSpPr>
        <p:spPr>
          <a:xfrm>
            <a:off x="838200" y="1270000"/>
            <a:ext cx="10515600" cy="4906963"/>
          </a:xfrm>
        </p:spPr>
        <p:txBody>
          <a:bodyPr/>
          <a:lstStyle>
            <a:lvl1pPr>
              <a:defRPr b="1">
                <a:solidFill>
                  <a:schemeClr val="accent1">
                    <a:lumMod val="75000"/>
                  </a:schemeClr>
                </a:solidFill>
              </a:defRPr>
            </a:lvl1pPr>
            <a:lvl2pPr>
              <a:defRPr b="1">
                <a:solidFill>
                  <a:srgbClr val="FF0000"/>
                </a:solidFill>
              </a:defRPr>
            </a:lvl2pPr>
            <a:lvl3pPr>
              <a:defRPr b="1">
                <a:solidFill>
                  <a:srgbClr val="00B050"/>
                </a:solidFill>
              </a:defRPr>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838200" y="6407150"/>
            <a:ext cx="2743200" cy="365125"/>
          </a:xfrm>
        </p:spPr>
        <p:txBody>
          <a:bodyPr/>
          <a:lstStyle/>
          <a:p>
            <a:fld id="{4DBC025F-FB61-41A8-A5F4-89344D1E43BD}" type="datetime1">
              <a:rPr lang="en-US" smtClean="0">
                <a:solidFill>
                  <a:prstClr val="black">
                    <a:tint val="75000"/>
                  </a:prstClr>
                </a:solidFill>
              </a:rPr>
              <a:t>2/3/2019</a:t>
            </a:fld>
            <a:endParaRPr lang="en-US">
              <a:solidFill>
                <a:prstClr val="black">
                  <a:tint val="75000"/>
                </a:prstClr>
              </a:solidFill>
            </a:endParaRPr>
          </a:p>
        </p:txBody>
      </p:sp>
      <p:sp>
        <p:nvSpPr>
          <p:cNvPr id="5" name="Footer Placeholder 4"/>
          <p:cNvSpPr>
            <a:spLocks noGrp="1"/>
          </p:cNvSpPr>
          <p:nvPr>
            <p:ph type="ftr" sz="quarter" idx="11"/>
          </p:nvPr>
        </p:nvSpPr>
        <p:spPr>
          <a:xfrm>
            <a:off x="4038600" y="6407150"/>
            <a:ext cx="4114800" cy="365125"/>
          </a:xfrm>
        </p:spPr>
        <p:txBody>
          <a:bodyPr/>
          <a:lstStyle/>
          <a:p>
            <a:r>
              <a:rPr lang="en-US">
                <a:solidFill>
                  <a:prstClr val="black">
                    <a:tint val="75000"/>
                  </a:prstClr>
                </a:solidFill>
              </a:rPr>
              <a:t>Random Graph</a:t>
            </a:r>
          </a:p>
        </p:txBody>
      </p:sp>
      <p:sp>
        <p:nvSpPr>
          <p:cNvPr id="6" name="Slide Number Placeholder 5"/>
          <p:cNvSpPr>
            <a:spLocks noGrp="1"/>
          </p:cNvSpPr>
          <p:nvPr>
            <p:ph type="sldNum" sz="quarter" idx="12"/>
          </p:nvPr>
        </p:nvSpPr>
        <p:spPr>
          <a:xfrm>
            <a:off x="8610600" y="6407150"/>
            <a:ext cx="2743200" cy="365125"/>
          </a:xfrm>
        </p:spPr>
        <p:txBody>
          <a:bodyPr/>
          <a:lstStyle/>
          <a:p>
            <a:fld id="{7A40C488-C8CC-47D5-8871-7D5F905AB6AC}" type="slidenum">
              <a:rPr lang="en-US" smtClean="0">
                <a:solidFill>
                  <a:prstClr val="black">
                    <a:tint val="75000"/>
                  </a:prstClr>
                </a:solidFill>
              </a:rPr>
              <a:pPr/>
              <a:t>‹#›</a:t>
            </a:fld>
            <a:endParaRPr lang="en-US">
              <a:solidFill>
                <a:prstClr val="black">
                  <a:tint val="75000"/>
                </a:prstClr>
              </a:solidFill>
            </a:endParaRPr>
          </a:p>
        </p:txBody>
      </p:sp>
      <p:cxnSp>
        <p:nvCxnSpPr>
          <p:cNvPr id="8" name="Straight Connector 7"/>
          <p:cNvCxnSpPr/>
          <p:nvPr userDrawn="1"/>
        </p:nvCxnSpPr>
        <p:spPr>
          <a:xfrm flipV="1">
            <a:off x="838200" y="1081087"/>
            <a:ext cx="10515600" cy="1"/>
          </a:xfrm>
          <a:prstGeom prst="line">
            <a:avLst/>
          </a:prstGeom>
          <a:ln>
            <a:solidFill>
              <a:srgbClr val="C00000"/>
            </a:solidFill>
          </a:ln>
        </p:spPr>
        <p:style>
          <a:lnRef idx="3">
            <a:schemeClr val="dk1"/>
          </a:lnRef>
          <a:fillRef idx="0">
            <a:schemeClr val="dk1"/>
          </a:fillRef>
          <a:effectRef idx="2">
            <a:schemeClr val="dk1"/>
          </a:effectRef>
          <a:fontRef idx="minor">
            <a:schemeClr val="tx1"/>
          </a:fontRef>
        </p:style>
      </p:cxnSp>
      <p:cxnSp>
        <p:nvCxnSpPr>
          <p:cNvPr id="17" name="Straight Connector 16"/>
          <p:cNvCxnSpPr/>
          <p:nvPr userDrawn="1"/>
        </p:nvCxnSpPr>
        <p:spPr>
          <a:xfrm flipV="1">
            <a:off x="838200" y="6356350"/>
            <a:ext cx="10515600" cy="1"/>
          </a:xfrm>
          <a:prstGeom prst="line">
            <a:avLst/>
          </a:prstGeom>
          <a:ln>
            <a:solidFill>
              <a:srgbClr val="C00000"/>
            </a:solidFill>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4478352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EB1C1D8-58E0-4062-BBD7-62444C6F0444}" type="datetime1">
              <a:rPr lang="en-US" smtClean="0">
                <a:solidFill>
                  <a:prstClr val="black">
                    <a:tint val="75000"/>
                  </a:prstClr>
                </a:solidFill>
              </a:rPr>
              <a:t>2/3/2019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a:solidFill>
                  <a:prstClr val="black">
                    <a:tint val="75000"/>
                  </a:prstClr>
                </a:solidFill>
              </a:rPr>
              <a:t>Random Graph</a:t>
            </a:r>
          </a:p>
        </p:txBody>
      </p:sp>
      <p:sp>
        <p:nvSpPr>
          <p:cNvPr id="6" name="Slide Number Placeholder 5"/>
          <p:cNvSpPr>
            <a:spLocks noGrp="1"/>
          </p:cNvSpPr>
          <p:nvPr>
            <p:ph type="sldNum" sz="quarter" idx="12"/>
          </p:nvPr>
        </p:nvSpPr>
        <p:spPr/>
        <p:txBody>
          <a:bodyPr/>
          <a:lstStyle/>
          <a:p>
            <a:fld id="{7A40C488-C8CC-47D5-8871-7D5F905AB6AC}"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63243292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F3D392E-C978-4212-9FE2-4AD1733C9260}" type="datetime1">
              <a:rPr lang="en-US" smtClean="0">
                <a:solidFill>
                  <a:prstClr val="black">
                    <a:tint val="75000"/>
                  </a:prstClr>
                </a:solidFill>
              </a:rPr>
              <a:t>2/3/2019</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r>
              <a:rPr lang="en-US">
                <a:solidFill>
                  <a:prstClr val="black">
                    <a:tint val="75000"/>
                  </a:prstClr>
                </a:solidFill>
              </a:rPr>
              <a:t>Random Graph</a:t>
            </a:r>
          </a:p>
        </p:txBody>
      </p:sp>
      <p:sp>
        <p:nvSpPr>
          <p:cNvPr id="7" name="Slide Number Placeholder 6"/>
          <p:cNvSpPr>
            <a:spLocks noGrp="1"/>
          </p:cNvSpPr>
          <p:nvPr>
            <p:ph type="sldNum" sz="quarter" idx="12"/>
          </p:nvPr>
        </p:nvSpPr>
        <p:spPr/>
        <p:txBody>
          <a:bodyPr/>
          <a:lstStyle/>
          <a:p>
            <a:fld id="{7A40C488-C8CC-47D5-8871-7D5F905AB6AC}"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6085326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F2B51EF-9D57-455D-B164-4925F27DF4FE}" type="datetime1">
              <a:rPr lang="en-US" smtClean="0">
                <a:solidFill>
                  <a:prstClr val="black">
                    <a:tint val="75000"/>
                  </a:prstClr>
                </a:solidFill>
              </a:rPr>
              <a:t>2/3/2019</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r>
              <a:rPr lang="en-US">
                <a:solidFill>
                  <a:prstClr val="black">
                    <a:tint val="75000"/>
                  </a:prstClr>
                </a:solidFill>
              </a:rPr>
              <a:t>Random Graph</a:t>
            </a:r>
          </a:p>
        </p:txBody>
      </p:sp>
      <p:sp>
        <p:nvSpPr>
          <p:cNvPr id="9" name="Slide Number Placeholder 8"/>
          <p:cNvSpPr>
            <a:spLocks noGrp="1"/>
          </p:cNvSpPr>
          <p:nvPr>
            <p:ph type="sldNum" sz="quarter" idx="12"/>
          </p:nvPr>
        </p:nvSpPr>
        <p:spPr/>
        <p:txBody>
          <a:bodyPr/>
          <a:lstStyle/>
          <a:p>
            <a:fld id="{7A40C488-C8CC-47D5-8871-7D5F905AB6AC}"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0050324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FA476BEF-7FAF-40EB-8FB3-6511C2302C80}" type="datetime1">
              <a:rPr lang="en-US" smtClean="0"/>
              <a:t>2/3/2019</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r>
              <a:rPr lang="en-US"/>
              <a:t>Random Graph</a:t>
            </a:r>
          </a:p>
        </p:txBody>
      </p:sp>
      <p:sp>
        <p:nvSpPr>
          <p:cNvPr id="6" name="Slide Number Placeholder 5"/>
          <p:cNvSpPr>
            <a:spLocks noGrp="1"/>
          </p:cNvSpPr>
          <p:nvPr>
            <p:ph type="sldNum" sz="quarter" idx="12"/>
          </p:nvPr>
        </p:nvSpPr>
        <p:spPr/>
        <p:txBody>
          <a:bodyPr/>
          <a:lstStyle/>
          <a:p>
            <a:fld id="{5F799E93-25A9-45CA-8FEE-05B28F2C019A}" type="slidenum">
              <a:rPr lang="en-US" smtClean="0"/>
              <a:t>‹#›</a:t>
            </a:fld>
            <a:endParaRPr lang="en-US"/>
          </a:p>
        </p:txBody>
      </p:sp>
    </p:spTree>
    <p:extLst>
      <p:ext uri="{BB962C8B-B14F-4D97-AF65-F5344CB8AC3E}">
        <p14:creationId xmlns:p14="http://schemas.microsoft.com/office/powerpoint/2010/main" val="10238375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926BB29-11AA-4796-A492-6C587DEBCAAC}" type="datetime1">
              <a:rPr lang="en-US" smtClean="0">
                <a:solidFill>
                  <a:prstClr val="black">
                    <a:tint val="75000"/>
                  </a:prstClr>
                </a:solidFill>
              </a:rPr>
              <a:t>2/3/2019</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r>
              <a:rPr lang="en-US">
                <a:solidFill>
                  <a:prstClr val="black">
                    <a:tint val="75000"/>
                  </a:prstClr>
                </a:solidFill>
              </a:rPr>
              <a:t>Random Graph</a:t>
            </a:r>
          </a:p>
        </p:txBody>
      </p:sp>
      <p:sp>
        <p:nvSpPr>
          <p:cNvPr id="5" name="Slide Number Placeholder 4"/>
          <p:cNvSpPr>
            <a:spLocks noGrp="1"/>
          </p:cNvSpPr>
          <p:nvPr>
            <p:ph type="sldNum" sz="quarter" idx="12"/>
          </p:nvPr>
        </p:nvSpPr>
        <p:spPr/>
        <p:txBody>
          <a:bodyPr/>
          <a:lstStyle/>
          <a:p>
            <a:fld id="{7A40C488-C8CC-47D5-8871-7D5F905AB6AC}"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4622816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6FFA148-1DB7-4169-9C7E-115F9AB8B523}" type="datetime1">
              <a:rPr lang="en-US" smtClean="0">
                <a:solidFill>
                  <a:prstClr val="black">
                    <a:tint val="75000"/>
                  </a:prstClr>
                </a:solidFill>
              </a:rPr>
              <a:t>2/3/2019</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r>
              <a:rPr lang="en-US">
                <a:solidFill>
                  <a:prstClr val="black">
                    <a:tint val="75000"/>
                  </a:prstClr>
                </a:solidFill>
              </a:rPr>
              <a:t>Random Graph</a:t>
            </a:r>
          </a:p>
        </p:txBody>
      </p:sp>
      <p:sp>
        <p:nvSpPr>
          <p:cNvPr id="4" name="Slide Number Placeholder 3"/>
          <p:cNvSpPr>
            <a:spLocks noGrp="1"/>
          </p:cNvSpPr>
          <p:nvPr>
            <p:ph type="sldNum" sz="quarter" idx="12"/>
          </p:nvPr>
        </p:nvSpPr>
        <p:spPr/>
        <p:txBody>
          <a:bodyPr/>
          <a:lstStyle/>
          <a:p>
            <a:fld id="{7A40C488-C8CC-47D5-8871-7D5F905AB6AC}"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63730762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66D1B84-B635-4C06-879B-B4A645388E0D}" type="datetime1">
              <a:rPr lang="en-US" smtClean="0">
                <a:solidFill>
                  <a:prstClr val="black">
                    <a:tint val="75000"/>
                  </a:prstClr>
                </a:solidFill>
              </a:rPr>
              <a:t>2/3/2019</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r>
              <a:rPr lang="en-US">
                <a:solidFill>
                  <a:prstClr val="black">
                    <a:tint val="75000"/>
                  </a:prstClr>
                </a:solidFill>
              </a:rPr>
              <a:t>Random Graph</a:t>
            </a:r>
          </a:p>
        </p:txBody>
      </p:sp>
      <p:sp>
        <p:nvSpPr>
          <p:cNvPr id="7" name="Slide Number Placeholder 6"/>
          <p:cNvSpPr>
            <a:spLocks noGrp="1"/>
          </p:cNvSpPr>
          <p:nvPr>
            <p:ph type="sldNum" sz="quarter" idx="12"/>
          </p:nvPr>
        </p:nvSpPr>
        <p:spPr/>
        <p:txBody>
          <a:bodyPr/>
          <a:lstStyle/>
          <a:p>
            <a:fld id="{7A40C488-C8CC-47D5-8871-7D5F905AB6AC}"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6905078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610A774-92C6-4738-95E9-F00368424845}" type="datetime1">
              <a:rPr lang="en-US" smtClean="0">
                <a:solidFill>
                  <a:prstClr val="black">
                    <a:tint val="75000"/>
                  </a:prstClr>
                </a:solidFill>
              </a:rPr>
              <a:t>2/3/2019</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r>
              <a:rPr lang="en-US">
                <a:solidFill>
                  <a:prstClr val="black">
                    <a:tint val="75000"/>
                  </a:prstClr>
                </a:solidFill>
              </a:rPr>
              <a:t>Random Graph</a:t>
            </a:r>
          </a:p>
        </p:txBody>
      </p:sp>
      <p:sp>
        <p:nvSpPr>
          <p:cNvPr id="7" name="Slide Number Placeholder 6"/>
          <p:cNvSpPr>
            <a:spLocks noGrp="1"/>
          </p:cNvSpPr>
          <p:nvPr>
            <p:ph type="sldNum" sz="quarter" idx="12"/>
          </p:nvPr>
        </p:nvSpPr>
        <p:spPr/>
        <p:txBody>
          <a:bodyPr/>
          <a:lstStyle/>
          <a:p>
            <a:fld id="{7A40C488-C8CC-47D5-8871-7D5F905AB6AC}"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63143927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EF8C2CC-515D-47C7-8881-487229FDD4BF}" type="datetime1">
              <a:rPr lang="en-US" smtClean="0">
                <a:solidFill>
                  <a:prstClr val="black">
                    <a:tint val="75000"/>
                  </a:prstClr>
                </a:solidFill>
              </a:rPr>
              <a:t>2/3/2019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a:solidFill>
                  <a:prstClr val="black">
                    <a:tint val="75000"/>
                  </a:prstClr>
                </a:solidFill>
              </a:rPr>
              <a:t>Random Graph</a:t>
            </a:r>
          </a:p>
        </p:txBody>
      </p:sp>
      <p:sp>
        <p:nvSpPr>
          <p:cNvPr id="6" name="Slide Number Placeholder 5"/>
          <p:cNvSpPr>
            <a:spLocks noGrp="1"/>
          </p:cNvSpPr>
          <p:nvPr>
            <p:ph type="sldNum" sz="quarter" idx="12"/>
          </p:nvPr>
        </p:nvSpPr>
        <p:spPr/>
        <p:txBody>
          <a:bodyPr/>
          <a:lstStyle/>
          <a:p>
            <a:fld id="{7A40C488-C8CC-47D5-8871-7D5F905AB6AC}"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01833436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B4C629-447B-4144-949B-B42B5C7D3CD7}" type="datetime1">
              <a:rPr lang="en-US" smtClean="0">
                <a:solidFill>
                  <a:prstClr val="black">
                    <a:tint val="75000"/>
                  </a:prstClr>
                </a:solidFill>
              </a:rPr>
              <a:t>2/3/2019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a:solidFill>
                  <a:prstClr val="black">
                    <a:tint val="75000"/>
                  </a:prstClr>
                </a:solidFill>
              </a:rPr>
              <a:t>Random Graph</a:t>
            </a:r>
          </a:p>
        </p:txBody>
      </p:sp>
      <p:sp>
        <p:nvSpPr>
          <p:cNvPr id="6" name="Slide Number Placeholder 5"/>
          <p:cNvSpPr>
            <a:spLocks noGrp="1"/>
          </p:cNvSpPr>
          <p:nvPr>
            <p:ph type="sldNum" sz="quarter" idx="12"/>
          </p:nvPr>
        </p:nvSpPr>
        <p:spPr/>
        <p:txBody>
          <a:bodyPr/>
          <a:lstStyle/>
          <a:p>
            <a:fld id="{7A40C488-C8CC-47D5-8871-7D5F905AB6AC}"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61389983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14867" y="76201"/>
            <a:ext cx="11362267" cy="701675"/>
          </a:xfrm>
        </p:spPr>
        <p:txBody>
          <a:bodyPr/>
          <a:lstStyle/>
          <a:p>
            <a:r>
              <a:rPr lang="en-US"/>
              <a:t>Click to edit Master title style</a:t>
            </a:r>
          </a:p>
        </p:txBody>
      </p:sp>
      <p:sp>
        <p:nvSpPr>
          <p:cNvPr id="3" name="Text Placeholder 2"/>
          <p:cNvSpPr>
            <a:spLocks noGrp="1"/>
          </p:cNvSpPr>
          <p:nvPr>
            <p:ph type="body" sz="half" idx="1"/>
          </p:nvPr>
        </p:nvSpPr>
        <p:spPr>
          <a:xfrm>
            <a:off x="421217" y="1066800"/>
            <a:ext cx="5571067"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5485" y="1066800"/>
            <a:ext cx="5573183"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7"/>
          <p:cNvSpPr>
            <a:spLocks noGrp="1" noChangeArrowheads="1"/>
          </p:cNvSpPr>
          <p:nvPr>
            <p:ph type="dt" sz="half" idx="10"/>
          </p:nvPr>
        </p:nvSpPr>
        <p:spPr>
          <a:ln/>
        </p:spPr>
        <p:txBody>
          <a:bodyPr/>
          <a:lstStyle>
            <a:lvl1pPr>
              <a:defRPr/>
            </a:lvl1pPr>
          </a:lstStyle>
          <a:p>
            <a:pPr>
              <a:defRPr/>
            </a:pPr>
            <a:fld id="{B8D92D89-1A3D-4BBD-B8B3-D4E34C878EC4}" type="datetime1">
              <a:rPr lang="en-US" smtClean="0">
                <a:solidFill>
                  <a:prstClr val="black">
                    <a:tint val="75000"/>
                  </a:prstClr>
                </a:solidFill>
              </a:rPr>
              <a:t>2/3/2019</a:t>
            </a:fld>
            <a:endParaRPr lang="en-US">
              <a:solidFill>
                <a:prstClr val="black">
                  <a:tint val="75000"/>
                </a:prstClr>
              </a:solidFill>
            </a:endParaRPr>
          </a:p>
        </p:txBody>
      </p:sp>
      <p:sp>
        <p:nvSpPr>
          <p:cNvPr id="6" name="Rectangle 8"/>
          <p:cNvSpPr>
            <a:spLocks noGrp="1" noChangeArrowheads="1"/>
          </p:cNvSpPr>
          <p:nvPr>
            <p:ph type="ftr" sz="quarter" idx="11"/>
          </p:nvPr>
        </p:nvSpPr>
        <p:spPr>
          <a:ln/>
        </p:spPr>
        <p:txBody>
          <a:bodyPr/>
          <a:lstStyle>
            <a:lvl1pPr>
              <a:defRPr/>
            </a:lvl1pPr>
          </a:lstStyle>
          <a:p>
            <a:pPr>
              <a:defRPr/>
            </a:pPr>
            <a:r>
              <a:rPr lang="en-US">
                <a:solidFill>
                  <a:prstClr val="black">
                    <a:tint val="75000"/>
                  </a:prstClr>
                </a:solidFill>
              </a:rPr>
              <a:t>Random Graph</a:t>
            </a:r>
          </a:p>
        </p:txBody>
      </p:sp>
      <p:sp>
        <p:nvSpPr>
          <p:cNvPr id="7" name="Rectangle 9"/>
          <p:cNvSpPr>
            <a:spLocks noGrp="1" noChangeArrowheads="1"/>
          </p:cNvSpPr>
          <p:nvPr>
            <p:ph type="sldNum" sz="quarter" idx="12"/>
          </p:nvPr>
        </p:nvSpPr>
        <p:spPr>
          <a:ln/>
        </p:spPr>
        <p:txBody>
          <a:bodyPr/>
          <a:lstStyle>
            <a:lvl1pPr>
              <a:defRPr/>
            </a:lvl1pPr>
          </a:lstStyle>
          <a:p>
            <a:pPr>
              <a:defRPr/>
            </a:pPr>
            <a:fld id="{40335EF4-4C82-4C09-8806-679935DFDDC9}" type="slidenum">
              <a:rPr lang="en-US" altLang="en-US">
                <a:solidFill>
                  <a:prstClr val="black">
                    <a:tint val="75000"/>
                  </a:prstClr>
                </a:solidFill>
              </a:rPr>
              <a:pPr>
                <a:defRPr/>
              </a:pPr>
              <a:t>‹#›</a:t>
            </a:fld>
            <a:endParaRPr lang="en-US" altLang="en-US">
              <a:solidFill>
                <a:prstClr val="black">
                  <a:tint val="75000"/>
                </a:prstClr>
              </a:solidFill>
            </a:endParaRPr>
          </a:p>
        </p:txBody>
      </p:sp>
    </p:spTree>
    <p:extLst>
      <p:ext uri="{BB962C8B-B14F-4D97-AF65-F5344CB8AC3E}">
        <p14:creationId xmlns:p14="http://schemas.microsoft.com/office/powerpoint/2010/main" val="311684910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AndTwoObj">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p>
            <a:r>
              <a:rPr lang="zh-CN" altLang="en-US"/>
              <a:t>单击此处编辑母版标题样式</a:t>
            </a:r>
          </a:p>
        </p:txBody>
      </p:sp>
      <p:sp>
        <p:nvSpPr>
          <p:cNvPr id="3" name="内容占位符 2"/>
          <p:cNvSpPr>
            <a:spLocks noGrp="1"/>
          </p:cNvSpPr>
          <p:nvPr>
            <p:ph sz="half" idx="1"/>
          </p:nvPr>
        </p:nvSpPr>
        <p:spPr>
          <a:xfrm>
            <a:off x="609600" y="1600201"/>
            <a:ext cx="5384800" cy="452596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6197600" y="1600200"/>
            <a:ext cx="5384800" cy="21859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p:nvPr>
        </p:nvSpPr>
        <p:spPr>
          <a:xfrm>
            <a:off x="6197600" y="3938589"/>
            <a:ext cx="5384800" cy="218757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日期占位符 5"/>
          <p:cNvSpPr>
            <a:spLocks noGrp="1"/>
          </p:cNvSpPr>
          <p:nvPr>
            <p:ph type="dt" sz="half" idx="10"/>
          </p:nvPr>
        </p:nvSpPr>
        <p:spPr>
          <a:xfrm>
            <a:off x="609600" y="6245225"/>
            <a:ext cx="2844800" cy="476250"/>
          </a:xfrm>
          <a:prstGeom prst="rect">
            <a:avLst/>
          </a:prstGeom>
        </p:spPr>
        <p:txBody>
          <a:bodyPr vert="horz" wrap="square" lIns="91440" tIns="45720" rIns="91440" bIns="45720" numCol="1" anchor="t" anchorCtr="0" compatLnSpc="1">
            <a:prstTxWarp prst="textNoShape">
              <a:avLst/>
            </a:prstTxWarp>
          </a:bodyPr>
          <a:lstStyle>
            <a:lvl1pPr>
              <a:defRPr>
                <a:ea typeface="SimSun" panose="02010600030101010101" pitchFamily="2" charset="-122"/>
              </a:defRPr>
            </a:lvl1pPr>
          </a:lstStyle>
          <a:p>
            <a:fld id="{1592772A-F359-48C6-8F05-5F360FFB14A5}" type="datetime1">
              <a:rPr lang="en-US" altLang="zh-CN" smtClean="0">
                <a:solidFill>
                  <a:prstClr val="black">
                    <a:tint val="75000"/>
                  </a:prstClr>
                </a:solidFill>
              </a:rPr>
              <a:t>2/3/2019</a:t>
            </a:fld>
            <a:endParaRPr lang="en-US" altLang="zh-CN">
              <a:solidFill>
                <a:prstClr val="black">
                  <a:tint val="75000"/>
                </a:prstClr>
              </a:solidFill>
            </a:endParaRPr>
          </a:p>
        </p:txBody>
      </p:sp>
      <p:sp>
        <p:nvSpPr>
          <p:cNvPr id="7" name="页脚占位符 6"/>
          <p:cNvSpPr>
            <a:spLocks noGrp="1"/>
          </p:cNvSpPr>
          <p:nvPr>
            <p:ph type="ftr" sz="quarter" idx="11"/>
          </p:nvPr>
        </p:nvSpPr>
        <p:spPr>
          <a:xfrm>
            <a:off x="609600" y="6400801"/>
            <a:ext cx="10972800" cy="320675"/>
          </a:xfrm>
          <a:prstGeom prst="rect">
            <a:avLst/>
          </a:prstGeom>
        </p:spPr>
        <p:txBody>
          <a:bodyPr/>
          <a:lstStyle>
            <a:lvl1pPr>
              <a:defRPr smtClean="0"/>
            </a:lvl1pPr>
          </a:lstStyle>
          <a:p>
            <a:pPr>
              <a:defRPr/>
            </a:pPr>
            <a:r>
              <a:rPr lang="en-US" altLang="zh-CN">
                <a:solidFill>
                  <a:prstClr val="black">
                    <a:tint val="75000"/>
                  </a:prstClr>
                </a:solidFill>
              </a:rPr>
              <a:t>Random Graph</a:t>
            </a:r>
          </a:p>
        </p:txBody>
      </p:sp>
      <p:sp>
        <p:nvSpPr>
          <p:cNvPr id="8" name="灯片编号占位符 7"/>
          <p:cNvSpPr>
            <a:spLocks noGrp="1"/>
          </p:cNvSpPr>
          <p:nvPr>
            <p:ph type="sldNum" sz="quarter" idx="12"/>
          </p:nvPr>
        </p:nvSpPr>
        <p:spPr>
          <a:xfrm>
            <a:off x="8737600" y="6245225"/>
            <a:ext cx="2844800" cy="476250"/>
          </a:xfrm>
          <a:prstGeom prst="rect">
            <a:avLst/>
          </a:prstGeom>
        </p:spPr>
        <p:txBody>
          <a:bodyPr vert="horz" wrap="square" lIns="91440" tIns="45720" rIns="91440" bIns="45720" numCol="1" anchor="t" anchorCtr="0" compatLnSpc="1">
            <a:prstTxWarp prst="textNoShape">
              <a:avLst/>
            </a:prstTxWarp>
          </a:bodyPr>
          <a:lstStyle>
            <a:lvl1pPr>
              <a:defRPr>
                <a:ea typeface="SimSun" panose="02010600030101010101" pitchFamily="2" charset="-122"/>
              </a:defRPr>
            </a:lvl1pPr>
          </a:lstStyle>
          <a:p>
            <a:fld id="{83B4C814-6AE5-499F-B75E-17699743F42A}" type="slidenum">
              <a:rPr lang="en-US" altLang="zh-CN">
                <a:solidFill>
                  <a:prstClr val="black">
                    <a:tint val="75000"/>
                  </a:prstClr>
                </a:solidFill>
              </a:rPr>
              <a:pPr/>
              <a:t>‹#›</a:t>
            </a:fld>
            <a:endParaRPr lang="en-US" altLang="zh-CN">
              <a:solidFill>
                <a:prstClr val="black">
                  <a:tint val="75000"/>
                </a:prstClr>
              </a:solidFill>
            </a:endParaRPr>
          </a:p>
        </p:txBody>
      </p:sp>
    </p:spTree>
    <p:extLst>
      <p:ext uri="{BB962C8B-B14F-4D97-AF65-F5344CB8AC3E}">
        <p14:creationId xmlns:p14="http://schemas.microsoft.com/office/powerpoint/2010/main" val="231083940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标题和内容">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标题 3"/>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36787887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xAndTwoObj">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508000" y="228600"/>
            <a:ext cx="11074400" cy="838200"/>
          </a:xfrm>
        </p:spPr>
        <p:txBody>
          <a:bodyPr/>
          <a:lstStyle/>
          <a:p>
            <a:r>
              <a:rPr lang="zh-CN" altLang="en-US"/>
              <a:t>单击此处编辑母版标题样式</a:t>
            </a:r>
            <a:endParaRPr lang="en-US"/>
          </a:p>
        </p:txBody>
      </p:sp>
      <p:sp>
        <p:nvSpPr>
          <p:cNvPr id="3" name="文本占位符 2"/>
          <p:cNvSpPr>
            <a:spLocks noGrp="1"/>
          </p:cNvSpPr>
          <p:nvPr>
            <p:ph type="body" sz="half" idx="1"/>
          </p:nvPr>
        </p:nvSpPr>
        <p:spPr>
          <a:xfrm>
            <a:off x="505884" y="1295400"/>
            <a:ext cx="5435600" cy="481012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内容占位符 3"/>
          <p:cNvSpPr>
            <a:spLocks noGrp="1"/>
          </p:cNvSpPr>
          <p:nvPr>
            <p:ph sz="quarter" idx="2"/>
          </p:nvPr>
        </p:nvSpPr>
        <p:spPr>
          <a:xfrm>
            <a:off x="6144685" y="1295401"/>
            <a:ext cx="5437716" cy="232886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5" name="内容占位符 4"/>
          <p:cNvSpPr>
            <a:spLocks noGrp="1"/>
          </p:cNvSpPr>
          <p:nvPr>
            <p:ph sz="quarter" idx="3"/>
          </p:nvPr>
        </p:nvSpPr>
        <p:spPr>
          <a:xfrm>
            <a:off x="6144685" y="3776663"/>
            <a:ext cx="5437716" cy="2328862"/>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Tree>
    <p:extLst>
      <p:ext uri="{BB962C8B-B14F-4D97-AF65-F5344CB8AC3E}">
        <p14:creationId xmlns:p14="http://schemas.microsoft.com/office/powerpoint/2010/main" val="40030072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6F011ABB-72B0-42D9-88A3-CE67248952AF}" type="datetime1">
              <a:rPr lang="en-US" smtClean="0"/>
              <a:t>2/3/2019</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r>
              <a:rPr lang="en-US"/>
              <a:t>Random Graph</a:t>
            </a:r>
          </a:p>
        </p:txBody>
      </p:sp>
      <p:sp>
        <p:nvSpPr>
          <p:cNvPr id="6" name="Slide Number Placeholder 5"/>
          <p:cNvSpPr>
            <a:spLocks noGrp="1"/>
          </p:cNvSpPr>
          <p:nvPr>
            <p:ph type="sldNum" sz="quarter" idx="12"/>
          </p:nvPr>
        </p:nvSpPr>
        <p:spPr/>
        <p:txBody>
          <a:bodyPr/>
          <a:lstStyle/>
          <a:p>
            <a:fld id="{5F799E93-25A9-45CA-8FEE-05B28F2C019A}" type="slidenum">
              <a:rPr lang="en-US" smtClean="0"/>
              <a:t>‹#›</a:t>
            </a:fld>
            <a:endParaRPr lang="en-US"/>
          </a:p>
        </p:txBody>
      </p:sp>
    </p:spTree>
    <p:extLst>
      <p:ext uri="{BB962C8B-B14F-4D97-AF65-F5344CB8AC3E}">
        <p14:creationId xmlns:p14="http://schemas.microsoft.com/office/powerpoint/2010/main" val="366142929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normAutofit/>
          </a:bodyPr>
          <a:lstStyle>
            <a:lvl1pPr algn="ctr">
              <a:defRPr sz="4400" b="1">
                <a:solidFill>
                  <a:srgbClr val="FF0000"/>
                </a:solidFill>
                <a:latin typeface="+mj-lt"/>
              </a:defRPr>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F089F719-E527-4A24-AC6B-84933246CC1B}" type="datetime1">
              <a:rPr lang="en-US" smtClean="0">
                <a:solidFill>
                  <a:prstClr val="black">
                    <a:tint val="75000"/>
                  </a:prstClr>
                </a:solidFill>
              </a:rPr>
              <a:t>2/3/2019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a:solidFill>
                  <a:prstClr val="black">
                    <a:tint val="75000"/>
                  </a:prstClr>
                </a:solidFill>
              </a:rPr>
              <a:t>Random Graph</a:t>
            </a:r>
          </a:p>
        </p:txBody>
      </p:sp>
      <p:sp>
        <p:nvSpPr>
          <p:cNvPr id="6" name="Slide Number Placeholder 5"/>
          <p:cNvSpPr>
            <a:spLocks noGrp="1"/>
          </p:cNvSpPr>
          <p:nvPr>
            <p:ph type="sldNum" sz="quarter" idx="12"/>
          </p:nvPr>
        </p:nvSpPr>
        <p:spPr/>
        <p:txBody>
          <a:bodyPr/>
          <a:lstStyle/>
          <a:p>
            <a:fld id="{7A40C488-C8CC-47D5-8871-7D5F905AB6AC}"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92258296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554037"/>
            <a:ext cx="10515600" cy="527050"/>
          </a:xfrm>
        </p:spPr>
        <p:txBody>
          <a:bodyPr>
            <a:normAutofit/>
          </a:bodyPr>
          <a:lstStyle>
            <a:lvl1pPr>
              <a:defRPr sz="4000" b="1">
                <a:solidFill>
                  <a:srgbClr val="C00000"/>
                </a:solidFill>
              </a:defRPr>
            </a:lvl1pPr>
          </a:lstStyle>
          <a:p>
            <a:r>
              <a:rPr lang="en-US" dirty="0"/>
              <a:t>Click to edit Master title style</a:t>
            </a:r>
          </a:p>
        </p:txBody>
      </p:sp>
      <p:sp>
        <p:nvSpPr>
          <p:cNvPr id="3" name="Content Placeholder 2"/>
          <p:cNvSpPr>
            <a:spLocks noGrp="1"/>
          </p:cNvSpPr>
          <p:nvPr>
            <p:ph idx="1"/>
          </p:nvPr>
        </p:nvSpPr>
        <p:spPr>
          <a:xfrm>
            <a:off x="838200" y="1270000"/>
            <a:ext cx="10515600" cy="4906963"/>
          </a:xfrm>
        </p:spPr>
        <p:txBody>
          <a:bodyPr/>
          <a:lstStyle>
            <a:lvl1pPr>
              <a:defRPr b="1">
                <a:solidFill>
                  <a:schemeClr val="accent1">
                    <a:lumMod val="75000"/>
                  </a:schemeClr>
                </a:solidFill>
              </a:defRPr>
            </a:lvl1pPr>
            <a:lvl2pPr>
              <a:defRPr b="1">
                <a:solidFill>
                  <a:srgbClr val="FF0000"/>
                </a:solidFill>
              </a:defRPr>
            </a:lvl2pPr>
            <a:lvl3pPr>
              <a:defRPr b="1">
                <a:solidFill>
                  <a:srgbClr val="00B050"/>
                </a:solidFill>
              </a:defRPr>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838200" y="6407150"/>
            <a:ext cx="2743200" cy="365125"/>
          </a:xfrm>
        </p:spPr>
        <p:txBody>
          <a:bodyPr/>
          <a:lstStyle/>
          <a:p>
            <a:fld id="{54EC9AD4-D6EE-4160-9AD5-1CFBD9C2DAA5}" type="datetime1">
              <a:rPr lang="en-US" smtClean="0">
                <a:solidFill>
                  <a:prstClr val="black">
                    <a:tint val="75000"/>
                  </a:prstClr>
                </a:solidFill>
              </a:rPr>
              <a:t>2/3/2019</a:t>
            </a:fld>
            <a:endParaRPr lang="en-US">
              <a:solidFill>
                <a:prstClr val="black">
                  <a:tint val="75000"/>
                </a:prstClr>
              </a:solidFill>
            </a:endParaRPr>
          </a:p>
        </p:txBody>
      </p:sp>
      <p:sp>
        <p:nvSpPr>
          <p:cNvPr id="5" name="Footer Placeholder 4"/>
          <p:cNvSpPr>
            <a:spLocks noGrp="1"/>
          </p:cNvSpPr>
          <p:nvPr>
            <p:ph type="ftr" sz="quarter" idx="11"/>
          </p:nvPr>
        </p:nvSpPr>
        <p:spPr>
          <a:xfrm>
            <a:off x="4038600" y="6407150"/>
            <a:ext cx="4114800" cy="365125"/>
          </a:xfrm>
        </p:spPr>
        <p:txBody>
          <a:bodyPr/>
          <a:lstStyle/>
          <a:p>
            <a:r>
              <a:rPr lang="en-US">
                <a:solidFill>
                  <a:prstClr val="black">
                    <a:tint val="75000"/>
                  </a:prstClr>
                </a:solidFill>
              </a:rPr>
              <a:t>Random Graph</a:t>
            </a:r>
          </a:p>
        </p:txBody>
      </p:sp>
      <p:sp>
        <p:nvSpPr>
          <p:cNvPr id="6" name="Slide Number Placeholder 5"/>
          <p:cNvSpPr>
            <a:spLocks noGrp="1"/>
          </p:cNvSpPr>
          <p:nvPr>
            <p:ph type="sldNum" sz="quarter" idx="12"/>
          </p:nvPr>
        </p:nvSpPr>
        <p:spPr>
          <a:xfrm>
            <a:off x="8610600" y="6407150"/>
            <a:ext cx="2743200" cy="365125"/>
          </a:xfrm>
        </p:spPr>
        <p:txBody>
          <a:bodyPr/>
          <a:lstStyle/>
          <a:p>
            <a:fld id="{7A40C488-C8CC-47D5-8871-7D5F905AB6AC}" type="slidenum">
              <a:rPr lang="en-US" smtClean="0">
                <a:solidFill>
                  <a:prstClr val="black">
                    <a:tint val="75000"/>
                  </a:prstClr>
                </a:solidFill>
              </a:rPr>
              <a:pPr/>
              <a:t>‹#›</a:t>
            </a:fld>
            <a:endParaRPr lang="en-US">
              <a:solidFill>
                <a:prstClr val="black">
                  <a:tint val="75000"/>
                </a:prstClr>
              </a:solidFill>
            </a:endParaRPr>
          </a:p>
        </p:txBody>
      </p:sp>
      <p:cxnSp>
        <p:nvCxnSpPr>
          <p:cNvPr id="8" name="Straight Connector 7"/>
          <p:cNvCxnSpPr/>
          <p:nvPr userDrawn="1"/>
        </p:nvCxnSpPr>
        <p:spPr>
          <a:xfrm flipV="1">
            <a:off x="838200" y="1081087"/>
            <a:ext cx="10515600" cy="1"/>
          </a:xfrm>
          <a:prstGeom prst="line">
            <a:avLst/>
          </a:prstGeom>
          <a:ln>
            <a:solidFill>
              <a:srgbClr val="C00000"/>
            </a:solidFill>
          </a:ln>
        </p:spPr>
        <p:style>
          <a:lnRef idx="3">
            <a:schemeClr val="dk1"/>
          </a:lnRef>
          <a:fillRef idx="0">
            <a:schemeClr val="dk1"/>
          </a:fillRef>
          <a:effectRef idx="2">
            <a:schemeClr val="dk1"/>
          </a:effectRef>
          <a:fontRef idx="minor">
            <a:schemeClr val="tx1"/>
          </a:fontRef>
        </p:style>
      </p:cxnSp>
      <p:cxnSp>
        <p:nvCxnSpPr>
          <p:cNvPr id="17" name="Straight Connector 16"/>
          <p:cNvCxnSpPr/>
          <p:nvPr userDrawn="1"/>
        </p:nvCxnSpPr>
        <p:spPr>
          <a:xfrm flipV="1">
            <a:off x="838200" y="6356350"/>
            <a:ext cx="10515600" cy="1"/>
          </a:xfrm>
          <a:prstGeom prst="line">
            <a:avLst/>
          </a:prstGeom>
          <a:ln>
            <a:solidFill>
              <a:srgbClr val="C00000"/>
            </a:solidFill>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64203266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A148A60-96D4-4288-90EA-D656253DEDAF}" type="datetime1">
              <a:rPr lang="en-US" smtClean="0">
                <a:solidFill>
                  <a:prstClr val="black">
                    <a:tint val="75000"/>
                  </a:prstClr>
                </a:solidFill>
              </a:rPr>
              <a:t>2/3/2019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a:solidFill>
                  <a:prstClr val="black">
                    <a:tint val="75000"/>
                  </a:prstClr>
                </a:solidFill>
              </a:rPr>
              <a:t>Random Graph</a:t>
            </a:r>
          </a:p>
        </p:txBody>
      </p:sp>
      <p:sp>
        <p:nvSpPr>
          <p:cNvPr id="6" name="Slide Number Placeholder 5"/>
          <p:cNvSpPr>
            <a:spLocks noGrp="1"/>
          </p:cNvSpPr>
          <p:nvPr>
            <p:ph type="sldNum" sz="quarter" idx="12"/>
          </p:nvPr>
        </p:nvSpPr>
        <p:spPr/>
        <p:txBody>
          <a:bodyPr/>
          <a:lstStyle/>
          <a:p>
            <a:fld id="{7A40C488-C8CC-47D5-8871-7D5F905AB6AC}"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14265665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066922E-ED94-4194-B037-1E8933203C8A}" type="datetime1">
              <a:rPr lang="en-US" smtClean="0">
                <a:solidFill>
                  <a:prstClr val="black">
                    <a:tint val="75000"/>
                  </a:prstClr>
                </a:solidFill>
              </a:rPr>
              <a:t>2/3/2019</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r>
              <a:rPr lang="en-US">
                <a:solidFill>
                  <a:prstClr val="black">
                    <a:tint val="75000"/>
                  </a:prstClr>
                </a:solidFill>
              </a:rPr>
              <a:t>Random Graph</a:t>
            </a:r>
          </a:p>
        </p:txBody>
      </p:sp>
      <p:sp>
        <p:nvSpPr>
          <p:cNvPr id="7" name="Slide Number Placeholder 6"/>
          <p:cNvSpPr>
            <a:spLocks noGrp="1"/>
          </p:cNvSpPr>
          <p:nvPr>
            <p:ph type="sldNum" sz="quarter" idx="12"/>
          </p:nvPr>
        </p:nvSpPr>
        <p:spPr/>
        <p:txBody>
          <a:bodyPr/>
          <a:lstStyle/>
          <a:p>
            <a:fld id="{7A40C488-C8CC-47D5-8871-7D5F905AB6AC}"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58208029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42E8332-E360-4FFD-BCE8-A944DA198A6B}" type="datetime1">
              <a:rPr lang="en-US" smtClean="0">
                <a:solidFill>
                  <a:prstClr val="black">
                    <a:tint val="75000"/>
                  </a:prstClr>
                </a:solidFill>
              </a:rPr>
              <a:t>2/3/2019</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r>
              <a:rPr lang="en-US">
                <a:solidFill>
                  <a:prstClr val="black">
                    <a:tint val="75000"/>
                  </a:prstClr>
                </a:solidFill>
              </a:rPr>
              <a:t>Random Graph</a:t>
            </a:r>
          </a:p>
        </p:txBody>
      </p:sp>
      <p:sp>
        <p:nvSpPr>
          <p:cNvPr id="9" name="Slide Number Placeholder 8"/>
          <p:cNvSpPr>
            <a:spLocks noGrp="1"/>
          </p:cNvSpPr>
          <p:nvPr>
            <p:ph type="sldNum" sz="quarter" idx="12"/>
          </p:nvPr>
        </p:nvSpPr>
        <p:spPr/>
        <p:txBody>
          <a:bodyPr/>
          <a:lstStyle/>
          <a:p>
            <a:fld id="{7A40C488-C8CC-47D5-8871-7D5F905AB6AC}"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91172585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A250E24E-48B6-42D3-BD0A-DE9C5A21DF45}" type="datetime1">
              <a:rPr lang="en-US" smtClean="0">
                <a:solidFill>
                  <a:prstClr val="black">
                    <a:tint val="75000"/>
                  </a:prstClr>
                </a:solidFill>
              </a:rPr>
              <a:t>2/3/2019</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r>
              <a:rPr lang="en-US">
                <a:solidFill>
                  <a:prstClr val="black">
                    <a:tint val="75000"/>
                  </a:prstClr>
                </a:solidFill>
              </a:rPr>
              <a:t>Random Graph</a:t>
            </a:r>
          </a:p>
        </p:txBody>
      </p:sp>
      <p:sp>
        <p:nvSpPr>
          <p:cNvPr id="5" name="Slide Number Placeholder 4"/>
          <p:cNvSpPr>
            <a:spLocks noGrp="1"/>
          </p:cNvSpPr>
          <p:nvPr>
            <p:ph type="sldNum" sz="quarter" idx="12"/>
          </p:nvPr>
        </p:nvSpPr>
        <p:spPr/>
        <p:txBody>
          <a:bodyPr/>
          <a:lstStyle/>
          <a:p>
            <a:fld id="{7A40C488-C8CC-47D5-8871-7D5F905AB6AC}"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25529983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15AF71F-744C-4317-8EBD-AA1BFB024FCF}" type="datetime1">
              <a:rPr lang="en-US" smtClean="0">
                <a:solidFill>
                  <a:prstClr val="black">
                    <a:tint val="75000"/>
                  </a:prstClr>
                </a:solidFill>
              </a:rPr>
              <a:t>2/3/2019</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r>
              <a:rPr lang="en-US">
                <a:solidFill>
                  <a:prstClr val="black">
                    <a:tint val="75000"/>
                  </a:prstClr>
                </a:solidFill>
              </a:rPr>
              <a:t>Random Graph</a:t>
            </a:r>
          </a:p>
        </p:txBody>
      </p:sp>
      <p:sp>
        <p:nvSpPr>
          <p:cNvPr id="4" name="Slide Number Placeholder 3"/>
          <p:cNvSpPr>
            <a:spLocks noGrp="1"/>
          </p:cNvSpPr>
          <p:nvPr>
            <p:ph type="sldNum" sz="quarter" idx="12"/>
          </p:nvPr>
        </p:nvSpPr>
        <p:spPr/>
        <p:txBody>
          <a:bodyPr/>
          <a:lstStyle/>
          <a:p>
            <a:fld id="{7A40C488-C8CC-47D5-8871-7D5F905AB6AC}"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2291346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5A0CBAE-4ADA-4F10-992B-958790E8A89C}" type="datetime1">
              <a:rPr lang="en-US" smtClean="0">
                <a:solidFill>
                  <a:prstClr val="black">
                    <a:tint val="75000"/>
                  </a:prstClr>
                </a:solidFill>
              </a:rPr>
              <a:t>2/3/2019</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r>
              <a:rPr lang="en-US">
                <a:solidFill>
                  <a:prstClr val="black">
                    <a:tint val="75000"/>
                  </a:prstClr>
                </a:solidFill>
              </a:rPr>
              <a:t>Random Graph</a:t>
            </a:r>
          </a:p>
        </p:txBody>
      </p:sp>
      <p:sp>
        <p:nvSpPr>
          <p:cNvPr id="7" name="Slide Number Placeholder 6"/>
          <p:cNvSpPr>
            <a:spLocks noGrp="1"/>
          </p:cNvSpPr>
          <p:nvPr>
            <p:ph type="sldNum" sz="quarter" idx="12"/>
          </p:nvPr>
        </p:nvSpPr>
        <p:spPr/>
        <p:txBody>
          <a:bodyPr/>
          <a:lstStyle/>
          <a:p>
            <a:fld id="{7A40C488-C8CC-47D5-8871-7D5F905AB6AC}"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93075733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E73F56B-C9BD-4E82-BC49-B5739F69757A}" type="datetime1">
              <a:rPr lang="en-US" smtClean="0">
                <a:solidFill>
                  <a:prstClr val="black">
                    <a:tint val="75000"/>
                  </a:prstClr>
                </a:solidFill>
              </a:rPr>
              <a:t>2/3/2019</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r>
              <a:rPr lang="en-US">
                <a:solidFill>
                  <a:prstClr val="black">
                    <a:tint val="75000"/>
                  </a:prstClr>
                </a:solidFill>
              </a:rPr>
              <a:t>Random Graph</a:t>
            </a:r>
          </a:p>
        </p:txBody>
      </p:sp>
      <p:sp>
        <p:nvSpPr>
          <p:cNvPr id="7" name="Slide Number Placeholder 6"/>
          <p:cNvSpPr>
            <a:spLocks noGrp="1"/>
          </p:cNvSpPr>
          <p:nvPr>
            <p:ph type="sldNum" sz="quarter" idx="12"/>
          </p:nvPr>
        </p:nvSpPr>
        <p:spPr/>
        <p:txBody>
          <a:bodyPr/>
          <a:lstStyle/>
          <a:p>
            <a:fld id="{7A40C488-C8CC-47D5-8871-7D5F905AB6AC}"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79700995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DA211A1-2DDD-4FBD-91FC-9C146AE6C3B3}" type="datetime1">
              <a:rPr lang="en-US" smtClean="0">
                <a:solidFill>
                  <a:prstClr val="black">
                    <a:tint val="75000"/>
                  </a:prstClr>
                </a:solidFill>
              </a:rPr>
              <a:t>2/3/2019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a:solidFill>
                  <a:prstClr val="black">
                    <a:tint val="75000"/>
                  </a:prstClr>
                </a:solidFill>
              </a:rPr>
              <a:t>Random Graph</a:t>
            </a:r>
          </a:p>
        </p:txBody>
      </p:sp>
      <p:sp>
        <p:nvSpPr>
          <p:cNvPr id="6" name="Slide Number Placeholder 5"/>
          <p:cNvSpPr>
            <a:spLocks noGrp="1"/>
          </p:cNvSpPr>
          <p:nvPr>
            <p:ph type="sldNum" sz="quarter" idx="12"/>
          </p:nvPr>
        </p:nvSpPr>
        <p:spPr/>
        <p:txBody>
          <a:bodyPr/>
          <a:lstStyle/>
          <a:p>
            <a:fld id="{7A40C488-C8CC-47D5-8871-7D5F905AB6AC}"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7347629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BB8294D5-E706-4881-A35C-11459C6EA125}" type="datetime1">
              <a:rPr lang="en-US" smtClean="0"/>
              <a:t>2/3/2019</a:t>
            </a:fld>
            <a:endParaRPr lang="en-US"/>
          </a:p>
        </p:txBody>
      </p:sp>
      <p:sp>
        <p:nvSpPr>
          <p:cNvPr id="6" name="Footer Placeholder 5"/>
          <p:cNvSpPr>
            <a:spLocks noGrp="1"/>
          </p:cNvSpPr>
          <p:nvPr>
            <p:ph type="ftr" sz="quarter" idx="11"/>
          </p:nvPr>
        </p:nvSpPr>
        <p:spPr>
          <a:xfrm>
            <a:off x="5560540" y="6356350"/>
            <a:ext cx="1705233" cy="365125"/>
          </a:xfrm>
          <a:prstGeom prst="rect">
            <a:avLst/>
          </a:prstGeom>
        </p:spPr>
        <p:txBody>
          <a:bodyPr/>
          <a:lstStyle/>
          <a:p>
            <a:r>
              <a:rPr lang="en-US" dirty="0"/>
              <a:t>Random Graph</a:t>
            </a:r>
          </a:p>
        </p:txBody>
      </p:sp>
      <p:sp>
        <p:nvSpPr>
          <p:cNvPr id="7" name="Slide Number Placeholder 6"/>
          <p:cNvSpPr>
            <a:spLocks noGrp="1"/>
          </p:cNvSpPr>
          <p:nvPr>
            <p:ph type="sldNum" sz="quarter" idx="12"/>
          </p:nvPr>
        </p:nvSpPr>
        <p:spPr/>
        <p:txBody>
          <a:bodyPr/>
          <a:lstStyle/>
          <a:p>
            <a:fld id="{5F799E93-25A9-45CA-8FEE-05B28F2C019A}" type="slidenum">
              <a:rPr lang="en-US" smtClean="0"/>
              <a:t>‹#›</a:t>
            </a:fld>
            <a:endParaRPr lang="en-US"/>
          </a:p>
        </p:txBody>
      </p:sp>
    </p:spTree>
    <p:extLst>
      <p:ext uri="{BB962C8B-B14F-4D97-AF65-F5344CB8AC3E}">
        <p14:creationId xmlns:p14="http://schemas.microsoft.com/office/powerpoint/2010/main" val="335991565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09E75FC-29DC-4FC4-AFA0-0098FAC17B7A}" type="datetime1">
              <a:rPr lang="en-US" smtClean="0">
                <a:solidFill>
                  <a:prstClr val="black">
                    <a:tint val="75000"/>
                  </a:prstClr>
                </a:solidFill>
              </a:rPr>
              <a:t>2/3/2019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a:solidFill>
                  <a:prstClr val="black">
                    <a:tint val="75000"/>
                  </a:prstClr>
                </a:solidFill>
              </a:rPr>
              <a:t>Random Graph</a:t>
            </a:r>
          </a:p>
        </p:txBody>
      </p:sp>
      <p:sp>
        <p:nvSpPr>
          <p:cNvPr id="6" name="Slide Number Placeholder 5"/>
          <p:cNvSpPr>
            <a:spLocks noGrp="1"/>
          </p:cNvSpPr>
          <p:nvPr>
            <p:ph type="sldNum" sz="quarter" idx="12"/>
          </p:nvPr>
        </p:nvSpPr>
        <p:spPr/>
        <p:txBody>
          <a:bodyPr/>
          <a:lstStyle/>
          <a:p>
            <a:fld id="{7A40C488-C8CC-47D5-8871-7D5F905AB6AC}"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16913570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14867" y="76201"/>
            <a:ext cx="11362267" cy="701675"/>
          </a:xfrm>
        </p:spPr>
        <p:txBody>
          <a:bodyPr/>
          <a:lstStyle/>
          <a:p>
            <a:r>
              <a:rPr lang="en-US"/>
              <a:t>Click to edit Master title style</a:t>
            </a:r>
          </a:p>
        </p:txBody>
      </p:sp>
      <p:sp>
        <p:nvSpPr>
          <p:cNvPr id="3" name="Text Placeholder 2"/>
          <p:cNvSpPr>
            <a:spLocks noGrp="1"/>
          </p:cNvSpPr>
          <p:nvPr>
            <p:ph type="body" sz="half" idx="1"/>
          </p:nvPr>
        </p:nvSpPr>
        <p:spPr>
          <a:xfrm>
            <a:off x="421217" y="1066800"/>
            <a:ext cx="5571067"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5485" y="1066800"/>
            <a:ext cx="5573183"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7"/>
          <p:cNvSpPr>
            <a:spLocks noGrp="1" noChangeArrowheads="1"/>
          </p:cNvSpPr>
          <p:nvPr>
            <p:ph type="dt" sz="half" idx="10"/>
          </p:nvPr>
        </p:nvSpPr>
        <p:spPr>
          <a:ln/>
        </p:spPr>
        <p:txBody>
          <a:bodyPr/>
          <a:lstStyle>
            <a:lvl1pPr>
              <a:defRPr/>
            </a:lvl1pPr>
          </a:lstStyle>
          <a:p>
            <a:pPr>
              <a:defRPr/>
            </a:pPr>
            <a:fld id="{CC225190-CE44-4094-B3F1-EC72361C8836}" type="datetime1">
              <a:rPr lang="en-US" smtClean="0">
                <a:solidFill>
                  <a:prstClr val="black">
                    <a:tint val="75000"/>
                  </a:prstClr>
                </a:solidFill>
              </a:rPr>
              <a:t>2/3/2019</a:t>
            </a:fld>
            <a:endParaRPr lang="en-US">
              <a:solidFill>
                <a:prstClr val="black">
                  <a:tint val="75000"/>
                </a:prstClr>
              </a:solidFill>
            </a:endParaRPr>
          </a:p>
        </p:txBody>
      </p:sp>
      <p:sp>
        <p:nvSpPr>
          <p:cNvPr id="6" name="Rectangle 8"/>
          <p:cNvSpPr>
            <a:spLocks noGrp="1" noChangeArrowheads="1"/>
          </p:cNvSpPr>
          <p:nvPr>
            <p:ph type="ftr" sz="quarter" idx="11"/>
          </p:nvPr>
        </p:nvSpPr>
        <p:spPr>
          <a:ln/>
        </p:spPr>
        <p:txBody>
          <a:bodyPr/>
          <a:lstStyle>
            <a:lvl1pPr>
              <a:defRPr/>
            </a:lvl1pPr>
          </a:lstStyle>
          <a:p>
            <a:pPr>
              <a:defRPr/>
            </a:pPr>
            <a:r>
              <a:rPr lang="en-US">
                <a:solidFill>
                  <a:prstClr val="black">
                    <a:tint val="75000"/>
                  </a:prstClr>
                </a:solidFill>
              </a:rPr>
              <a:t>Random Graph</a:t>
            </a:r>
          </a:p>
        </p:txBody>
      </p:sp>
      <p:sp>
        <p:nvSpPr>
          <p:cNvPr id="7" name="Rectangle 9"/>
          <p:cNvSpPr>
            <a:spLocks noGrp="1" noChangeArrowheads="1"/>
          </p:cNvSpPr>
          <p:nvPr>
            <p:ph type="sldNum" sz="quarter" idx="12"/>
          </p:nvPr>
        </p:nvSpPr>
        <p:spPr>
          <a:ln/>
        </p:spPr>
        <p:txBody>
          <a:bodyPr/>
          <a:lstStyle>
            <a:lvl1pPr>
              <a:defRPr/>
            </a:lvl1pPr>
          </a:lstStyle>
          <a:p>
            <a:pPr>
              <a:defRPr/>
            </a:pPr>
            <a:fld id="{40335EF4-4C82-4C09-8806-679935DFDDC9}" type="slidenum">
              <a:rPr lang="en-US" altLang="en-US">
                <a:solidFill>
                  <a:prstClr val="black">
                    <a:tint val="75000"/>
                  </a:prstClr>
                </a:solidFill>
              </a:rPr>
              <a:pPr>
                <a:defRPr/>
              </a:pPr>
              <a:t>‹#›</a:t>
            </a:fld>
            <a:endParaRPr lang="en-US" altLang="en-US">
              <a:solidFill>
                <a:prstClr val="black">
                  <a:tint val="75000"/>
                </a:prstClr>
              </a:solidFill>
            </a:endParaRPr>
          </a:p>
        </p:txBody>
      </p:sp>
    </p:spTree>
    <p:extLst>
      <p:ext uri="{BB962C8B-B14F-4D97-AF65-F5344CB8AC3E}">
        <p14:creationId xmlns:p14="http://schemas.microsoft.com/office/powerpoint/2010/main" val="342373503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AndTwoObj">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p>
            <a:r>
              <a:rPr lang="zh-CN" altLang="en-US"/>
              <a:t>单击此处编辑母版标题样式</a:t>
            </a:r>
          </a:p>
        </p:txBody>
      </p:sp>
      <p:sp>
        <p:nvSpPr>
          <p:cNvPr id="3" name="内容占位符 2"/>
          <p:cNvSpPr>
            <a:spLocks noGrp="1"/>
          </p:cNvSpPr>
          <p:nvPr>
            <p:ph sz="half" idx="1"/>
          </p:nvPr>
        </p:nvSpPr>
        <p:spPr>
          <a:xfrm>
            <a:off x="609600" y="1600201"/>
            <a:ext cx="5384800" cy="452596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6197600" y="1600200"/>
            <a:ext cx="5384800" cy="21859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p:nvPr>
        </p:nvSpPr>
        <p:spPr>
          <a:xfrm>
            <a:off x="6197600" y="3938589"/>
            <a:ext cx="5384800" cy="218757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日期占位符 5"/>
          <p:cNvSpPr>
            <a:spLocks noGrp="1"/>
          </p:cNvSpPr>
          <p:nvPr>
            <p:ph type="dt" sz="half" idx="10"/>
          </p:nvPr>
        </p:nvSpPr>
        <p:spPr>
          <a:xfrm>
            <a:off x="609600" y="6245225"/>
            <a:ext cx="2844800" cy="476250"/>
          </a:xfrm>
          <a:prstGeom prst="rect">
            <a:avLst/>
          </a:prstGeom>
        </p:spPr>
        <p:txBody>
          <a:bodyPr vert="horz" wrap="square" lIns="91440" tIns="45720" rIns="91440" bIns="45720" numCol="1" anchor="t" anchorCtr="0" compatLnSpc="1">
            <a:prstTxWarp prst="textNoShape">
              <a:avLst/>
            </a:prstTxWarp>
          </a:bodyPr>
          <a:lstStyle>
            <a:lvl1pPr>
              <a:defRPr>
                <a:ea typeface="SimSun" panose="02010600030101010101" pitchFamily="2" charset="-122"/>
              </a:defRPr>
            </a:lvl1pPr>
          </a:lstStyle>
          <a:p>
            <a:fld id="{07E6628C-03CB-453B-B64A-5EAF43939119}" type="datetime1">
              <a:rPr lang="en-US" altLang="zh-CN" smtClean="0">
                <a:solidFill>
                  <a:prstClr val="black">
                    <a:tint val="75000"/>
                  </a:prstClr>
                </a:solidFill>
              </a:rPr>
              <a:t>2/3/2019</a:t>
            </a:fld>
            <a:endParaRPr lang="en-US" altLang="zh-CN">
              <a:solidFill>
                <a:prstClr val="black">
                  <a:tint val="75000"/>
                </a:prstClr>
              </a:solidFill>
            </a:endParaRPr>
          </a:p>
        </p:txBody>
      </p:sp>
      <p:sp>
        <p:nvSpPr>
          <p:cNvPr id="7" name="页脚占位符 6"/>
          <p:cNvSpPr>
            <a:spLocks noGrp="1"/>
          </p:cNvSpPr>
          <p:nvPr>
            <p:ph type="ftr" sz="quarter" idx="11"/>
          </p:nvPr>
        </p:nvSpPr>
        <p:spPr>
          <a:xfrm>
            <a:off x="609600" y="6400801"/>
            <a:ext cx="10972800" cy="320675"/>
          </a:xfrm>
          <a:prstGeom prst="rect">
            <a:avLst/>
          </a:prstGeom>
        </p:spPr>
        <p:txBody>
          <a:bodyPr/>
          <a:lstStyle>
            <a:lvl1pPr>
              <a:defRPr smtClean="0"/>
            </a:lvl1pPr>
          </a:lstStyle>
          <a:p>
            <a:pPr>
              <a:defRPr/>
            </a:pPr>
            <a:r>
              <a:rPr lang="en-US" altLang="zh-CN">
                <a:solidFill>
                  <a:prstClr val="black">
                    <a:tint val="75000"/>
                  </a:prstClr>
                </a:solidFill>
              </a:rPr>
              <a:t>Random Graph</a:t>
            </a:r>
          </a:p>
        </p:txBody>
      </p:sp>
      <p:sp>
        <p:nvSpPr>
          <p:cNvPr id="8" name="灯片编号占位符 7"/>
          <p:cNvSpPr>
            <a:spLocks noGrp="1"/>
          </p:cNvSpPr>
          <p:nvPr>
            <p:ph type="sldNum" sz="quarter" idx="12"/>
          </p:nvPr>
        </p:nvSpPr>
        <p:spPr>
          <a:xfrm>
            <a:off x="8737600" y="6245225"/>
            <a:ext cx="2844800" cy="476250"/>
          </a:xfrm>
          <a:prstGeom prst="rect">
            <a:avLst/>
          </a:prstGeom>
        </p:spPr>
        <p:txBody>
          <a:bodyPr vert="horz" wrap="square" lIns="91440" tIns="45720" rIns="91440" bIns="45720" numCol="1" anchor="t" anchorCtr="0" compatLnSpc="1">
            <a:prstTxWarp prst="textNoShape">
              <a:avLst/>
            </a:prstTxWarp>
          </a:bodyPr>
          <a:lstStyle>
            <a:lvl1pPr>
              <a:defRPr>
                <a:ea typeface="SimSun" panose="02010600030101010101" pitchFamily="2" charset="-122"/>
              </a:defRPr>
            </a:lvl1pPr>
          </a:lstStyle>
          <a:p>
            <a:fld id="{83B4C814-6AE5-499F-B75E-17699743F42A}" type="slidenum">
              <a:rPr lang="en-US" altLang="zh-CN">
                <a:solidFill>
                  <a:prstClr val="black">
                    <a:tint val="75000"/>
                  </a:prstClr>
                </a:solidFill>
              </a:rPr>
              <a:pPr/>
              <a:t>‹#›</a:t>
            </a:fld>
            <a:endParaRPr lang="en-US" altLang="zh-CN">
              <a:solidFill>
                <a:prstClr val="black">
                  <a:tint val="75000"/>
                </a:prstClr>
              </a:solidFill>
            </a:endParaRPr>
          </a:p>
        </p:txBody>
      </p:sp>
    </p:spTree>
    <p:extLst>
      <p:ext uri="{BB962C8B-B14F-4D97-AF65-F5344CB8AC3E}">
        <p14:creationId xmlns:p14="http://schemas.microsoft.com/office/powerpoint/2010/main" val="283059810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标题和内容">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标题 3"/>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90101261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xAndTwoObj">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508000" y="228600"/>
            <a:ext cx="11074400" cy="838200"/>
          </a:xfrm>
        </p:spPr>
        <p:txBody>
          <a:bodyPr/>
          <a:lstStyle/>
          <a:p>
            <a:r>
              <a:rPr lang="zh-CN" altLang="en-US"/>
              <a:t>单击此处编辑母版标题样式</a:t>
            </a:r>
            <a:endParaRPr lang="en-US"/>
          </a:p>
        </p:txBody>
      </p:sp>
      <p:sp>
        <p:nvSpPr>
          <p:cNvPr id="3" name="文本占位符 2"/>
          <p:cNvSpPr>
            <a:spLocks noGrp="1"/>
          </p:cNvSpPr>
          <p:nvPr>
            <p:ph type="body" sz="half" idx="1"/>
          </p:nvPr>
        </p:nvSpPr>
        <p:spPr>
          <a:xfrm>
            <a:off x="505884" y="1295400"/>
            <a:ext cx="5435600" cy="481012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内容占位符 3"/>
          <p:cNvSpPr>
            <a:spLocks noGrp="1"/>
          </p:cNvSpPr>
          <p:nvPr>
            <p:ph sz="quarter" idx="2"/>
          </p:nvPr>
        </p:nvSpPr>
        <p:spPr>
          <a:xfrm>
            <a:off x="6144685" y="1295401"/>
            <a:ext cx="5437716" cy="232886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5" name="内容占位符 4"/>
          <p:cNvSpPr>
            <a:spLocks noGrp="1"/>
          </p:cNvSpPr>
          <p:nvPr>
            <p:ph sz="quarter" idx="3"/>
          </p:nvPr>
        </p:nvSpPr>
        <p:spPr>
          <a:xfrm>
            <a:off x="6144685" y="3776663"/>
            <a:ext cx="5437716" cy="2328862"/>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Tree>
    <p:extLst>
      <p:ext uri="{BB962C8B-B14F-4D97-AF65-F5344CB8AC3E}">
        <p14:creationId xmlns:p14="http://schemas.microsoft.com/office/powerpoint/2010/main" val="36472296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838200" y="6356350"/>
            <a:ext cx="2743200" cy="365125"/>
          </a:xfrm>
          <a:prstGeom prst="rect">
            <a:avLst/>
          </a:prstGeom>
        </p:spPr>
        <p:txBody>
          <a:bodyPr/>
          <a:lstStyle/>
          <a:p>
            <a:fld id="{87AB2154-D084-48AF-827B-A3CBD59D9777}" type="datetime1">
              <a:rPr lang="en-US" smtClean="0"/>
              <a:t>2/3/2019</a:t>
            </a:fld>
            <a:endParaRPr lang="en-US"/>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r>
              <a:rPr lang="en-US"/>
              <a:t>Random Graph</a:t>
            </a:r>
          </a:p>
        </p:txBody>
      </p:sp>
      <p:sp>
        <p:nvSpPr>
          <p:cNvPr id="9" name="Slide Number Placeholder 8"/>
          <p:cNvSpPr>
            <a:spLocks noGrp="1"/>
          </p:cNvSpPr>
          <p:nvPr>
            <p:ph type="sldNum" sz="quarter" idx="12"/>
          </p:nvPr>
        </p:nvSpPr>
        <p:spPr/>
        <p:txBody>
          <a:bodyPr/>
          <a:lstStyle/>
          <a:p>
            <a:fld id="{5F799E93-25A9-45CA-8FEE-05B28F2C019A}" type="slidenum">
              <a:rPr lang="en-US" smtClean="0"/>
              <a:t>‹#›</a:t>
            </a:fld>
            <a:endParaRPr lang="en-US"/>
          </a:p>
        </p:txBody>
      </p:sp>
    </p:spTree>
    <p:extLst>
      <p:ext uri="{BB962C8B-B14F-4D97-AF65-F5344CB8AC3E}">
        <p14:creationId xmlns:p14="http://schemas.microsoft.com/office/powerpoint/2010/main" val="3627041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a:xfrm>
            <a:off x="838200" y="6356350"/>
            <a:ext cx="2743200" cy="365125"/>
          </a:xfrm>
          <a:prstGeom prst="rect">
            <a:avLst/>
          </a:prstGeom>
        </p:spPr>
        <p:txBody>
          <a:bodyPr/>
          <a:lstStyle/>
          <a:p>
            <a:fld id="{C5E7CBFD-403A-4DEC-9F0F-A01EE8F2D6FB}" type="datetime1">
              <a:rPr lang="en-US" smtClean="0"/>
              <a:t>2/3/2019</a:t>
            </a:fld>
            <a:endParaRPr lang="en-US"/>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r>
              <a:rPr lang="en-US"/>
              <a:t>Random Graph</a:t>
            </a:r>
          </a:p>
        </p:txBody>
      </p:sp>
      <p:sp>
        <p:nvSpPr>
          <p:cNvPr id="5" name="Slide Number Placeholder 4"/>
          <p:cNvSpPr>
            <a:spLocks noGrp="1"/>
          </p:cNvSpPr>
          <p:nvPr>
            <p:ph type="sldNum" sz="quarter" idx="12"/>
          </p:nvPr>
        </p:nvSpPr>
        <p:spPr/>
        <p:txBody>
          <a:bodyPr/>
          <a:lstStyle/>
          <a:p>
            <a:fld id="{5F799E93-25A9-45CA-8FEE-05B28F2C019A}" type="slidenum">
              <a:rPr lang="en-US" smtClean="0"/>
              <a:t>‹#›</a:t>
            </a:fld>
            <a:endParaRPr lang="en-US"/>
          </a:p>
        </p:txBody>
      </p:sp>
    </p:spTree>
    <p:extLst>
      <p:ext uri="{BB962C8B-B14F-4D97-AF65-F5344CB8AC3E}">
        <p14:creationId xmlns:p14="http://schemas.microsoft.com/office/powerpoint/2010/main" val="19089926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C0AC98AC-2B19-4AAD-9EF4-A713902E81A8}" type="datetime1">
              <a:rPr lang="en-US" smtClean="0"/>
              <a:t>2/3/2019</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r>
              <a:rPr lang="en-US"/>
              <a:t>Random Graph</a:t>
            </a:r>
          </a:p>
        </p:txBody>
      </p:sp>
      <p:sp>
        <p:nvSpPr>
          <p:cNvPr id="4" name="Slide Number Placeholder 3"/>
          <p:cNvSpPr>
            <a:spLocks noGrp="1"/>
          </p:cNvSpPr>
          <p:nvPr>
            <p:ph type="sldNum" sz="quarter" idx="12"/>
          </p:nvPr>
        </p:nvSpPr>
        <p:spPr/>
        <p:txBody>
          <a:bodyPr/>
          <a:lstStyle/>
          <a:p>
            <a:fld id="{5F799E93-25A9-45CA-8FEE-05B28F2C019A}" type="slidenum">
              <a:rPr lang="en-US" smtClean="0"/>
              <a:t>‹#›</a:t>
            </a:fld>
            <a:endParaRPr lang="en-US"/>
          </a:p>
        </p:txBody>
      </p:sp>
    </p:spTree>
    <p:extLst>
      <p:ext uri="{BB962C8B-B14F-4D97-AF65-F5344CB8AC3E}">
        <p14:creationId xmlns:p14="http://schemas.microsoft.com/office/powerpoint/2010/main" val="15471118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69A7B3E-B0AB-4A01-87EB-CF5D970DA2C8}" type="datetime1">
              <a:rPr lang="en-US" smtClean="0"/>
              <a:t>2/3/2019</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r>
              <a:rPr lang="en-US"/>
              <a:t>Random Graph</a:t>
            </a:r>
          </a:p>
        </p:txBody>
      </p:sp>
      <p:sp>
        <p:nvSpPr>
          <p:cNvPr id="7" name="Slide Number Placeholder 6"/>
          <p:cNvSpPr>
            <a:spLocks noGrp="1"/>
          </p:cNvSpPr>
          <p:nvPr>
            <p:ph type="sldNum" sz="quarter" idx="12"/>
          </p:nvPr>
        </p:nvSpPr>
        <p:spPr/>
        <p:txBody>
          <a:bodyPr/>
          <a:lstStyle/>
          <a:p>
            <a:fld id="{5F799E93-25A9-45CA-8FEE-05B28F2C019A}" type="slidenum">
              <a:rPr lang="en-US" smtClean="0"/>
              <a:t>‹#›</a:t>
            </a:fld>
            <a:endParaRPr lang="en-US"/>
          </a:p>
        </p:txBody>
      </p:sp>
    </p:spTree>
    <p:extLst>
      <p:ext uri="{BB962C8B-B14F-4D97-AF65-F5344CB8AC3E}">
        <p14:creationId xmlns:p14="http://schemas.microsoft.com/office/powerpoint/2010/main" val="4837977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6B0345EA-153E-4401-96F9-4EB330728AB3}" type="datetime1">
              <a:rPr lang="en-US" smtClean="0"/>
              <a:t>2/3/2019</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r>
              <a:rPr lang="en-US"/>
              <a:t>Random Graph</a:t>
            </a:r>
          </a:p>
        </p:txBody>
      </p:sp>
      <p:sp>
        <p:nvSpPr>
          <p:cNvPr id="7" name="Slide Number Placeholder 6"/>
          <p:cNvSpPr>
            <a:spLocks noGrp="1"/>
          </p:cNvSpPr>
          <p:nvPr>
            <p:ph type="sldNum" sz="quarter" idx="12"/>
          </p:nvPr>
        </p:nvSpPr>
        <p:spPr/>
        <p:txBody>
          <a:bodyPr/>
          <a:lstStyle/>
          <a:p>
            <a:fld id="{5F799E93-25A9-45CA-8FEE-05B28F2C019A}" type="slidenum">
              <a:rPr lang="en-US" smtClean="0"/>
              <a:t>‹#›</a:t>
            </a:fld>
            <a:endParaRPr lang="en-US"/>
          </a:p>
        </p:txBody>
      </p:sp>
    </p:spTree>
    <p:extLst>
      <p:ext uri="{BB962C8B-B14F-4D97-AF65-F5344CB8AC3E}">
        <p14:creationId xmlns:p14="http://schemas.microsoft.com/office/powerpoint/2010/main" val="5348832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2" Type="http://schemas.openxmlformats.org/officeDocument/2006/relationships/slideLayout" Target="../slideLayouts/slideLayout16.xml"/><Relationship Id="rId16" Type="http://schemas.openxmlformats.org/officeDocument/2006/relationships/theme" Target="../theme/theme2.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slideLayout" Target="../slideLayouts/slideLayout2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3" Type="http://schemas.openxmlformats.org/officeDocument/2006/relationships/slideLayout" Target="../slideLayouts/slideLayout32.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2" Type="http://schemas.openxmlformats.org/officeDocument/2006/relationships/slideLayout" Target="../slideLayouts/slideLayout31.xml"/><Relationship Id="rId16" Type="http://schemas.openxmlformats.org/officeDocument/2006/relationships/theme" Target="../theme/theme3.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10" Type="http://schemas.openxmlformats.org/officeDocument/2006/relationships/slideLayout" Target="../slideLayouts/slideLayout39.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endParaRPr lang="en-US" dirty="0"/>
          </a:p>
        </p:txBody>
      </p:sp>
    </p:spTree>
    <p:extLst>
      <p:ext uri="{BB962C8B-B14F-4D97-AF65-F5344CB8AC3E}">
        <p14:creationId xmlns:p14="http://schemas.microsoft.com/office/powerpoint/2010/main" val="17128915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4" r:id="rId14"/>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32D04A0-C594-498C-87D0-6A9375B4ABD5}" type="datetime1">
              <a:rPr lang="en-US" smtClean="0">
                <a:solidFill>
                  <a:prstClr val="black">
                    <a:tint val="75000"/>
                  </a:prstClr>
                </a:solidFill>
              </a:rPr>
              <a:t>2/3/2019</a:t>
            </a:fld>
            <a:endParaRPr lang="en-US">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solidFill>
                  <a:prstClr val="black">
                    <a:tint val="75000"/>
                  </a:prstClr>
                </a:solidFill>
              </a:rPr>
              <a:t>Random Graph</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A40C488-C8CC-47D5-8871-7D5F905AB6AC}"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176122446"/>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A095C70-BAF6-43E4-B4D5-AEBD416251A3}" type="datetime1">
              <a:rPr lang="en-US" smtClean="0">
                <a:solidFill>
                  <a:prstClr val="black">
                    <a:tint val="75000"/>
                  </a:prstClr>
                </a:solidFill>
              </a:rPr>
              <a:t>2/3/2019</a:t>
            </a:fld>
            <a:endParaRPr lang="en-US">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solidFill>
                  <a:prstClr val="black">
                    <a:tint val="75000"/>
                  </a:prstClr>
                </a:solidFill>
              </a:rPr>
              <a:t>Random Graph</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A40C488-C8CC-47D5-8871-7D5F905AB6AC}"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726559287"/>
      </p:ext>
    </p:extLst>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 id="2147483693" r:id="rId12"/>
    <p:sldLayoutId id="2147483694" r:id="rId13"/>
    <p:sldLayoutId id="2147483695" r:id="rId14"/>
    <p:sldLayoutId id="2147483696" r:id="rId15"/>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6.xml"/><Relationship Id="rId1" Type="http://schemas.openxmlformats.org/officeDocument/2006/relationships/vmlDrawing" Target="../drawings/vmlDrawing1.vml"/><Relationship Id="rId5" Type="http://schemas.openxmlformats.org/officeDocument/2006/relationships/image" Target="../media/image14.wmf"/><Relationship Id="rId4" Type="http://schemas.openxmlformats.org/officeDocument/2006/relationships/oleObject" Target="../embeddings/oleObject1.bin"/></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16.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16.xml"/><Relationship Id="rId1" Type="http://schemas.openxmlformats.org/officeDocument/2006/relationships/vmlDrawing" Target="../drawings/vmlDrawing2.vml"/><Relationship Id="rId4" Type="http://schemas.openxmlformats.org/officeDocument/2006/relationships/image" Target="../media/image15.wmf"/></Relationships>
</file>

<file path=ppt/slides/_rels/slide28.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16.xml"/><Relationship Id="rId1" Type="http://schemas.openxmlformats.org/officeDocument/2006/relationships/vmlDrawing" Target="../drawings/vmlDrawing3.vml"/><Relationship Id="rId4" Type="http://schemas.openxmlformats.org/officeDocument/2006/relationships/image" Target="../media/image15.wmf"/></Relationships>
</file>

<file path=ppt/slides/_rels/slide29.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16.xml"/><Relationship Id="rId1" Type="http://schemas.openxmlformats.org/officeDocument/2006/relationships/vmlDrawing" Target="../drawings/vmlDrawing4.vml"/><Relationship Id="rId4" Type="http://schemas.openxmlformats.org/officeDocument/2006/relationships/image" Target="../media/image16.wmf"/></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6.xml"/></Relationships>
</file>

<file path=ppt/slides/_rels/slide30.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16.xml"/><Relationship Id="rId1" Type="http://schemas.openxmlformats.org/officeDocument/2006/relationships/vmlDrawing" Target="../drawings/vmlDrawing5.vml"/><Relationship Id="rId4" Type="http://schemas.openxmlformats.org/officeDocument/2006/relationships/image" Target="../media/image17.em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6.xml"/></Relationships>
</file>

<file path=ppt/slides/_rels/slide36.xml.rels><?xml version="1.0" encoding="UTF-8" standalone="yes"?>
<Relationships xmlns="http://schemas.openxmlformats.org/package/2006/relationships"><Relationship Id="rId3" Type="http://schemas.openxmlformats.org/officeDocument/2006/relationships/image" Target="../media/image18.wmf"/><Relationship Id="rId2" Type="http://schemas.openxmlformats.org/officeDocument/2006/relationships/notesSlide" Target="../notesSlides/notesSlide9.xml"/><Relationship Id="rId1" Type="http://schemas.openxmlformats.org/officeDocument/2006/relationships/slideLayout" Target="../slideLayouts/slideLayout16.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6.xml"/><Relationship Id="rId1" Type="http://schemas.openxmlformats.org/officeDocument/2006/relationships/vmlDrawing" Target="../drawings/vmlDrawing6.vml"/><Relationship Id="rId5" Type="http://schemas.openxmlformats.org/officeDocument/2006/relationships/image" Target="../media/image19.emf"/><Relationship Id="rId4" Type="http://schemas.openxmlformats.org/officeDocument/2006/relationships/oleObject" Target="../embeddings/oleObject6.bin"/></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6.xml"/></Relationships>
</file>

<file path=ppt/slides/_rels/slide4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6.xml"/></Relationships>
</file>

<file path=ppt/slides/_rels/slide4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6.xml"/></Relationships>
</file>

<file path=ppt/slides/_rels/slide4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6.xml"/></Relationships>
</file>

<file path=ppt/slides/_rels/slide4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20.png"/><Relationship Id="rId1" Type="http://schemas.openxmlformats.org/officeDocument/2006/relationships/slideLayout" Target="../slideLayouts/slideLayout1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6.xml"/></Relationships>
</file>

<file path=ppt/slides/_rels/slide4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6.xml"/></Relationships>
</file>

<file path=ppt/slides/_rels/slide4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6.xml"/></Relationships>
</file>

<file path=ppt/slides/_rels/slide5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6.xml"/></Relationships>
</file>

<file path=ppt/slides/_rels/slide5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6.xml"/></Relationships>
</file>

<file path=ppt/slides/_rels/slide5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6.xml"/></Relationships>
</file>

<file path=ppt/slides/_rels/slide53.xml.rels><?xml version="1.0" encoding="UTF-8" standalone="yes"?>
<Relationships xmlns="http://schemas.openxmlformats.org/package/2006/relationships"><Relationship Id="rId7" Type="http://schemas.openxmlformats.org/officeDocument/2006/relationships/image" Target="../media/image13.png"/><Relationship Id="rId1" Type="http://schemas.openxmlformats.org/officeDocument/2006/relationships/slideLayout" Target="../slideLayouts/slideLayout16.xml"/><Relationship Id="rId6" Type="http://schemas.openxmlformats.org/officeDocument/2006/relationships/image" Target="../media/image280.png"/></Relationships>
</file>

<file path=ppt/slides/_rels/slide54.xml.rels><?xml version="1.0" encoding="UTF-8" standalone="yes"?>
<Relationships xmlns="http://schemas.openxmlformats.org/package/2006/relationships"><Relationship Id="rId3" Type="http://schemas.openxmlformats.org/officeDocument/2006/relationships/image" Target="../media/image300.png"/><Relationship Id="rId2" Type="http://schemas.openxmlformats.org/officeDocument/2006/relationships/image" Target="../media/image29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6.xml"/></Relationships>
</file>

<file path=ppt/slides/_rels/slide6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370.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6.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7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6.xml"/></Relationships>
</file>

<file path=ppt/slides/_rels/slide80.xml.rels><?xml version="1.0" encoding="UTF-8" standalone="yes"?>
<Relationships xmlns="http://schemas.openxmlformats.org/package/2006/relationships"><Relationship Id="rId2" Type="http://schemas.openxmlformats.org/officeDocument/2006/relationships/image" Target="../media/image580.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8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640.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650.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660.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6.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2329131"/>
            <a:ext cx="9034732" cy="1180831"/>
          </a:xfrm>
        </p:spPr>
        <p:txBody>
          <a:bodyPr/>
          <a:lstStyle/>
          <a:p>
            <a:r>
              <a:rPr lang="en-US" dirty="0"/>
              <a:t>Random Graph</a:t>
            </a:r>
          </a:p>
        </p:txBody>
      </p:sp>
      <p:sp>
        <p:nvSpPr>
          <p:cNvPr id="3" name="Slide Number Placeholder 2"/>
          <p:cNvSpPr>
            <a:spLocks noGrp="1"/>
          </p:cNvSpPr>
          <p:nvPr>
            <p:ph type="sldNum" sz="quarter" idx="12"/>
          </p:nvPr>
        </p:nvSpPr>
        <p:spPr/>
        <p:txBody>
          <a:bodyPr/>
          <a:lstStyle/>
          <a:p>
            <a:fld id="{5F799E93-25A9-45CA-8FEE-05B28F2C019A}" type="slidenum">
              <a:rPr lang="en-US" smtClean="0"/>
              <a:t>1</a:t>
            </a:fld>
            <a:endParaRPr lang="en-US"/>
          </a:p>
        </p:txBody>
      </p:sp>
    </p:spTree>
    <p:extLst>
      <p:ext uri="{BB962C8B-B14F-4D97-AF65-F5344CB8AC3E}">
        <p14:creationId xmlns:p14="http://schemas.microsoft.com/office/powerpoint/2010/main" val="38586138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34421" y="2584320"/>
            <a:ext cx="10323157" cy="712172"/>
          </a:xfrm>
        </p:spPr>
        <p:txBody>
          <a:bodyPr>
            <a:normAutofit/>
          </a:bodyPr>
          <a:lstStyle/>
          <a:p>
            <a:r>
              <a:rPr lang="en-US" altLang="en-US" sz="4000" dirty="0">
                <a:ea typeface="ＭＳ Ｐゴシック" pitchFamily="34" charset="-128"/>
              </a:rPr>
              <a:t>Probability Distributions</a:t>
            </a:r>
            <a:endParaRPr lang="en-US" sz="4000" dirty="0"/>
          </a:p>
        </p:txBody>
      </p:sp>
      <p:sp>
        <p:nvSpPr>
          <p:cNvPr id="4" name="Footer Placeholder 3"/>
          <p:cNvSpPr>
            <a:spLocks noGrp="1"/>
          </p:cNvSpPr>
          <p:nvPr>
            <p:ph type="ftr" sz="quarter" idx="11"/>
          </p:nvPr>
        </p:nvSpPr>
        <p:spPr/>
        <p:txBody>
          <a:bodyPr/>
          <a:lstStyle/>
          <a:p>
            <a:r>
              <a:rPr lang="en-US">
                <a:solidFill>
                  <a:prstClr val="black">
                    <a:tint val="75000"/>
                  </a:prstClr>
                </a:solidFill>
              </a:rPr>
              <a:t>Random Graph</a:t>
            </a:r>
            <a:endParaRPr lang="en-US" dirty="0">
              <a:solidFill>
                <a:prstClr val="black">
                  <a:tint val="75000"/>
                </a:prstClr>
              </a:solidFill>
            </a:endParaRPr>
          </a:p>
        </p:txBody>
      </p:sp>
      <p:sp>
        <p:nvSpPr>
          <p:cNvPr id="5" name="Slide Number Placeholder 4"/>
          <p:cNvSpPr>
            <a:spLocks noGrp="1"/>
          </p:cNvSpPr>
          <p:nvPr>
            <p:ph type="sldNum" sz="quarter" idx="12"/>
          </p:nvPr>
        </p:nvSpPr>
        <p:spPr/>
        <p:txBody>
          <a:bodyPr/>
          <a:lstStyle/>
          <a:p>
            <a:fld id="{7A40C488-C8CC-47D5-8871-7D5F905AB6AC}" type="slidenum">
              <a:rPr lang="en-US" smtClean="0">
                <a:solidFill>
                  <a:prstClr val="black">
                    <a:tint val="75000"/>
                  </a:prstClr>
                </a:solidFill>
              </a:rPr>
              <a:pPr/>
              <a:t>10</a:t>
            </a:fld>
            <a:endParaRPr lang="en-US">
              <a:solidFill>
                <a:prstClr val="black">
                  <a:tint val="75000"/>
                </a:prstClr>
              </a:solidFill>
            </a:endParaRPr>
          </a:p>
        </p:txBody>
      </p:sp>
    </p:spTree>
    <p:extLst>
      <p:ext uri="{BB962C8B-B14F-4D97-AF65-F5344CB8AC3E}">
        <p14:creationId xmlns:p14="http://schemas.microsoft.com/office/powerpoint/2010/main" val="33822259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Random Variable</a:t>
            </a:r>
          </a:p>
        </p:txBody>
      </p:sp>
      <p:sp>
        <p:nvSpPr>
          <p:cNvPr id="3" name="Content Placeholder 2"/>
          <p:cNvSpPr>
            <a:spLocks noGrp="1"/>
          </p:cNvSpPr>
          <p:nvPr>
            <p:ph idx="1"/>
          </p:nvPr>
        </p:nvSpPr>
        <p:spPr>
          <a:xfrm>
            <a:off x="838200" y="1270000"/>
            <a:ext cx="6674708" cy="4906963"/>
          </a:xfrm>
        </p:spPr>
        <p:txBody>
          <a:bodyPr>
            <a:normAutofit/>
          </a:bodyPr>
          <a:lstStyle/>
          <a:p>
            <a:pPr algn="just"/>
            <a:r>
              <a:rPr lang="en-US" dirty="0"/>
              <a:t>A random variable is a variable that assumes numerical values associated with the random outcomes of an experiment, where one (and only one) numerical value is assigned to each sample point.</a:t>
            </a:r>
          </a:p>
        </p:txBody>
      </p:sp>
      <p:sp>
        <p:nvSpPr>
          <p:cNvPr id="4" name="Footer Placeholder 3"/>
          <p:cNvSpPr>
            <a:spLocks noGrp="1"/>
          </p:cNvSpPr>
          <p:nvPr>
            <p:ph type="ftr" sz="quarter" idx="11"/>
          </p:nvPr>
        </p:nvSpPr>
        <p:spPr/>
        <p:txBody>
          <a:bodyPr/>
          <a:lstStyle/>
          <a:p>
            <a:r>
              <a:rPr lang="en-US">
                <a:solidFill>
                  <a:prstClr val="black">
                    <a:tint val="75000"/>
                  </a:prstClr>
                </a:solidFill>
              </a:rPr>
              <a:t>Random Graph</a:t>
            </a:r>
          </a:p>
        </p:txBody>
      </p:sp>
      <p:sp>
        <p:nvSpPr>
          <p:cNvPr id="6" name="Slide Number Placeholder 5"/>
          <p:cNvSpPr>
            <a:spLocks noGrp="1"/>
          </p:cNvSpPr>
          <p:nvPr>
            <p:ph type="sldNum" sz="quarter" idx="12"/>
          </p:nvPr>
        </p:nvSpPr>
        <p:spPr/>
        <p:txBody>
          <a:bodyPr/>
          <a:lstStyle/>
          <a:p>
            <a:fld id="{7A40C488-C8CC-47D5-8871-7D5F905AB6AC}" type="slidenum">
              <a:rPr lang="en-US" smtClean="0">
                <a:solidFill>
                  <a:prstClr val="black">
                    <a:tint val="75000"/>
                  </a:prstClr>
                </a:solidFill>
              </a:rPr>
              <a:pPr/>
              <a:t>11</a:t>
            </a:fld>
            <a:endParaRPr lang="en-US">
              <a:solidFill>
                <a:prstClr val="black">
                  <a:tint val="75000"/>
                </a:prstClr>
              </a:solidFill>
            </a:endParaRPr>
          </a:p>
        </p:txBody>
      </p:sp>
    </p:spTree>
    <p:extLst>
      <p:ext uri="{BB962C8B-B14F-4D97-AF65-F5344CB8AC3E}">
        <p14:creationId xmlns:p14="http://schemas.microsoft.com/office/powerpoint/2010/main" val="5696972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latin typeface="Arial" panose="020B0604020202020204" pitchFamily="34" charset="0"/>
              </a:rPr>
              <a:t>Discrete Random Variable</a:t>
            </a:r>
            <a:endParaRPr lang="en-US" dirty="0"/>
          </a:p>
        </p:txBody>
      </p:sp>
      <p:sp>
        <p:nvSpPr>
          <p:cNvPr id="3" name="Content Placeholder 2"/>
          <p:cNvSpPr>
            <a:spLocks noGrp="1"/>
          </p:cNvSpPr>
          <p:nvPr>
            <p:ph idx="1"/>
          </p:nvPr>
        </p:nvSpPr>
        <p:spPr>
          <a:xfrm>
            <a:off x="838200" y="1270000"/>
            <a:ext cx="8511746" cy="4906963"/>
          </a:xfrm>
        </p:spPr>
        <p:txBody>
          <a:bodyPr/>
          <a:lstStyle/>
          <a:p>
            <a:pPr algn="just"/>
            <a:r>
              <a:rPr lang="en-US" dirty="0"/>
              <a:t>Random variables that can assume a countable number (finite or infinite) of values are called discrete.</a:t>
            </a:r>
          </a:p>
          <a:p>
            <a:pPr algn="just"/>
            <a:r>
              <a:rPr lang="en-US" dirty="0"/>
              <a:t>Examples</a:t>
            </a:r>
          </a:p>
        </p:txBody>
      </p:sp>
      <p:sp>
        <p:nvSpPr>
          <p:cNvPr id="4" name="Footer Placeholder 3"/>
          <p:cNvSpPr>
            <a:spLocks noGrp="1"/>
          </p:cNvSpPr>
          <p:nvPr>
            <p:ph type="ftr" sz="quarter" idx="11"/>
          </p:nvPr>
        </p:nvSpPr>
        <p:spPr/>
        <p:txBody>
          <a:bodyPr/>
          <a:lstStyle/>
          <a:p>
            <a:r>
              <a:rPr lang="en-US">
                <a:solidFill>
                  <a:prstClr val="black">
                    <a:tint val="75000"/>
                  </a:prstClr>
                </a:solidFill>
              </a:rPr>
              <a:t>Random Graph</a:t>
            </a:r>
            <a:endParaRPr lang="en-US" dirty="0">
              <a:solidFill>
                <a:prstClr val="black">
                  <a:tint val="75000"/>
                </a:prstClr>
              </a:solidFill>
            </a:endParaRPr>
          </a:p>
        </p:txBody>
      </p:sp>
      <p:sp>
        <p:nvSpPr>
          <p:cNvPr id="5" name="Slide Number Placeholder 4"/>
          <p:cNvSpPr>
            <a:spLocks noGrp="1"/>
          </p:cNvSpPr>
          <p:nvPr>
            <p:ph type="sldNum" sz="quarter" idx="12"/>
          </p:nvPr>
        </p:nvSpPr>
        <p:spPr/>
        <p:txBody>
          <a:bodyPr/>
          <a:lstStyle/>
          <a:p>
            <a:fld id="{7A40C488-C8CC-47D5-8871-7D5F905AB6AC}" type="slidenum">
              <a:rPr lang="en-US" smtClean="0">
                <a:solidFill>
                  <a:prstClr val="black">
                    <a:tint val="75000"/>
                  </a:prstClr>
                </a:solidFill>
              </a:rPr>
              <a:pPr/>
              <a:t>12</a:t>
            </a:fld>
            <a:endParaRPr lang="en-US">
              <a:solidFill>
                <a:prstClr val="black">
                  <a:tint val="75000"/>
                </a:prstClr>
              </a:solidFill>
            </a:endParaRPr>
          </a:p>
        </p:txBody>
      </p:sp>
      <p:sp>
        <p:nvSpPr>
          <p:cNvPr id="6" name="Rectangle 71"/>
          <p:cNvSpPr>
            <a:spLocks noChangeArrowheads="1"/>
          </p:cNvSpPr>
          <p:nvPr/>
        </p:nvSpPr>
        <p:spPr bwMode="auto">
          <a:xfrm>
            <a:off x="2180840" y="3112536"/>
            <a:ext cx="7924800" cy="369332"/>
          </a:xfrm>
          <a:prstGeom prst="rect">
            <a:avLst/>
          </a:prstGeom>
          <a:solidFill>
            <a:srgbClr val="E9F05A">
              <a:alpha val="70000"/>
            </a:srgbClr>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7" name="Rectangle 6"/>
          <p:cNvSpPr>
            <a:spLocks noChangeArrowheads="1"/>
          </p:cNvSpPr>
          <p:nvPr/>
        </p:nvSpPr>
        <p:spPr bwMode="auto">
          <a:xfrm>
            <a:off x="2868227" y="3009866"/>
            <a:ext cx="1899432" cy="5206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spcBef>
                <a:spcPct val="0"/>
              </a:spcBef>
            </a:pPr>
            <a:r>
              <a:rPr lang="en-US" sz="2800" b="1" dirty="0"/>
              <a:t>Experiment</a:t>
            </a:r>
          </a:p>
        </p:txBody>
      </p:sp>
      <p:sp>
        <p:nvSpPr>
          <p:cNvPr id="8" name="Rectangle 9"/>
          <p:cNvSpPr>
            <a:spLocks noChangeArrowheads="1"/>
          </p:cNvSpPr>
          <p:nvPr/>
        </p:nvSpPr>
        <p:spPr bwMode="auto">
          <a:xfrm>
            <a:off x="5847966" y="2844766"/>
            <a:ext cx="1431483" cy="951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spcBef>
                <a:spcPct val="0"/>
              </a:spcBef>
            </a:pPr>
            <a:r>
              <a:rPr lang="en-US" sz="2800" b="1" dirty="0"/>
              <a:t>Random</a:t>
            </a:r>
            <a:br>
              <a:rPr lang="en-US" sz="2800" b="1" dirty="0"/>
            </a:br>
            <a:r>
              <a:rPr lang="en-US" sz="2800" b="1" dirty="0"/>
              <a:t>Variable</a:t>
            </a:r>
          </a:p>
        </p:txBody>
      </p:sp>
      <p:sp>
        <p:nvSpPr>
          <p:cNvPr id="9" name="Rectangle 13"/>
          <p:cNvSpPr>
            <a:spLocks noChangeArrowheads="1"/>
          </p:cNvSpPr>
          <p:nvPr/>
        </p:nvSpPr>
        <p:spPr bwMode="auto">
          <a:xfrm>
            <a:off x="8022841" y="2844766"/>
            <a:ext cx="1406525" cy="942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spcBef>
                <a:spcPct val="0"/>
              </a:spcBef>
            </a:pPr>
            <a:r>
              <a:rPr lang="en-US" sz="2800" b="1"/>
              <a:t>Possible</a:t>
            </a:r>
            <a:br>
              <a:rPr lang="en-US" sz="2800" b="1"/>
            </a:br>
            <a:r>
              <a:rPr lang="en-US" sz="2800" b="1"/>
              <a:t>Values</a:t>
            </a:r>
          </a:p>
        </p:txBody>
      </p:sp>
      <p:grpSp>
        <p:nvGrpSpPr>
          <p:cNvPr id="10" name="Group 75"/>
          <p:cNvGrpSpPr>
            <a:grpSpLocks/>
          </p:cNvGrpSpPr>
          <p:nvPr/>
        </p:nvGrpSpPr>
        <p:grpSpPr bwMode="auto">
          <a:xfrm>
            <a:off x="2164966" y="3895690"/>
            <a:ext cx="7926387" cy="571500"/>
            <a:chOff x="383" y="1961"/>
            <a:chExt cx="4993" cy="360"/>
          </a:xfrm>
        </p:grpSpPr>
        <p:sp>
          <p:nvSpPr>
            <p:cNvPr id="11" name="Rectangle 28"/>
            <p:cNvSpPr>
              <a:spLocks noChangeArrowheads="1"/>
            </p:cNvSpPr>
            <p:nvPr/>
          </p:nvSpPr>
          <p:spPr bwMode="auto">
            <a:xfrm>
              <a:off x="383" y="1961"/>
              <a:ext cx="1911" cy="3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spcBef>
                  <a:spcPct val="0"/>
                </a:spcBef>
              </a:pPr>
              <a:r>
                <a:rPr lang="en-US" sz="2600" b="1" dirty="0"/>
                <a:t>Make 100 Sales Calls</a:t>
              </a:r>
            </a:p>
          </p:txBody>
        </p:sp>
        <p:sp>
          <p:nvSpPr>
            <p:cNvPr id="12" name="Rectangle 29"/>
            <p:cNvSpPr>
              <a:spLocks noChangeArrowheads="1"/>
            </p:cNvSpPr>
            <p:nvPr/>
          </p:nvSpPr>
          <p:spPr bwMode="auto">
            <a:xfrm>
              <a:off x="2592" y="1961"/>
              <a:ext cx="721" cy="3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spcBef>
                  <a:spcPct val="0"/>
                </a:spcBef>
              </a:pPr>
              <a:r>
                <a:rPr lang="en-US" sz="2600" b="1"/>
                <a:t># Sales</a:t>
              </a:r>
            </a:p>
          </p:txBody>
        </p:sp>
        <p:sp>
          <p:nvSpPr>
            <p:cNvPr id="13" name="Rectangle 30"/>
            <p:cNvSpPr>
              <a:spLocks noChangeArrowheads="1"/>
            </p:cNvSpPr>
            <p:nvPr/>
          </p:nvSpPr>
          <p:spPr bwMode="auto">
            <a:xfrm>
              <a:off x="3805" y="1961"/>
              <a:ext cx="1329" cy="3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spcBef>
                  <a:spcPct val="0"/>
                </a:spcBef>
              </a:pPr>
              <a:r>
                <a:rPr lang="en-US" sz="2600" b="1"/>
                <a:t>0, 1, 2, ..., 100</a:t>
              </a:r>
            </a:p>
          </p:txBody>
        </p:sp>
        <p:sp>
          <p:nvSpPr>
            <p:cNvPr id="14" name="Line 64"/>
            <p:cNvSpPr>
              <a:spLocks noChangeShapeType="1"/>
            </p:cNvSpPr>
            <p:nvPr/>
          </p:nvSpPr>
          <p:spPr bwMode="auto">
            <a:xfrm>
              <a:off x="384" y="2321"/>
              <a:ext cx="4992" cy="0"/>
            </a:xfrm>
            <a:prstGeom prst="line">
              <a:avLst/>
            </a:prstGeom>
            <a:noFill/>
            <a:ln w="38100">
              <a:solidFill>
                <a:srgbClr val="E9F05A"/>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15" name="Group 72"/>
          <p:cNvGrpSpPr>
            <a:grpSpLocks/>
          </p:cNvGrpSpPr>
          <p:nvPr/>
        </p:nvGrpSpPr>
        <p:grpSpPr bwMode="auto">
          <a:xfrm>
            <a:off x="2164966" y="4614828"/>
            <a:ext cx="7926387" cy="574675"/>
            <a:chOff x="383" y="2414"/>
            <a:chExt cx="4993" cy="362"/>
          </a:xfrm>
        </p:grpSpPr>
        <p:sp>
          <p:nvSpPr>
            <p:cNvPr id="16" name="Rectangle 38"/>
            <p:cNvSpPr>
              <a:spLocks noChangeArrowheads="1"/>
            </p:cNvSpPr>
            <p:nvPr/>
          </p:nvSpPr>
          <p:spPr bwMode="auto">
            <a:xfrm>
              <a:off x="383" y="2414"/>
              <a:ext cx="1686" cy="3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spcBef>
                  <a:spcPct val="0"/>
                </a:spcBef>
              </a:pPr>
              <a:r>
                <a:rPr lang="en-US" sz="2600" b="1"/>
                <a:t>Inspect 70 Radios</a:t>
              </a:r>
            </a:p>
          </p:txBody>
        </p:sp>
        <p:sp>
          <p:nvSpPr>
            <p:cNvPr id="17" name="Rectangle 39"/>
            <p:cNvSpPr>
              <a:spLocks noChangeArrowheads="1"/>
            </p:cNvSpPr>
            <p:nvPr/>
          </p:nvSpPr>
          <p:spPr bwMode="auto">
            <a:xfrm>
              <a:off x="2592" y="2414"/>
              <a:ext cx="1090" cy="3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spcBef>
                  <a:spcPct val="0"/>
                </a:spcBef>
              </a:pPr>
              <a:r>
                <a:rPr lang="en-US" sz="2600" b="1"/>
                <a:t># Defective</a:t>
              </a:r>
            </a:p>
          </p:txBody>
        </p:sp>
        <p:sp>
          <p:nvSpPr>
            <p:cNvPr id="18" name="Rectangle 40"/>
            <p:cNvSpPr>
              <a:spLocks noChangeArrowheads="1"/>
            </p:cNvSpPr>
            <p:nvPr/>
          </p:nvSpPr>
          <p:spPr bwMode="auto">
            <a:xfrm>
              <a:off x="3805" y="2414"/>
              <a:ext cx="1223" cy="3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spcBef>
                  <a:spcPct val="0"/>
                </a:spcBef>
              </a:pPr>
              <a:r>
                <a:rPr lang="en-US" sz="2600" b="1"/>
                <a:t>0, 1, 2, ..., 70</a:t>
              </a:r>
            </a:p>
          </p:txBody>
        </p:sp>
        <p:sp>
          <p:nvSpPr>
            <p:cNvPr id="19" name="Line 65"/>
            <p:cNvSpPr>
              <a:spLocks noChangeShapeType="1"/>
            </p:cNvSpPr>
            <p:nvPr/>
          </p:nvSpPr>
          <p:spPr bwMode="auto">
            <a:xfrm>
              <a:off x="384" y="2776"/>
              <a:ext cx="4992" cy="0"/>
            </a:xfrm>
            <a:prstGeom prst="line">
              <a:avLst/>
            </a:prstGeom>
            <a:noFill/>
            <a:ln w="38100">
              <a:solidFill>
                <a:srgbClr val="E9F05A"/>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20" name="Group 73"/>
          <p:cNvGrpSpPr>
            <a:grpSpLocks/>
          </p:cNvGrpSpPr>
          <p:nvPr/>
        </p:nvGrpSpPr>
        <p:grpSpPr bwMode="auto">
          <a:xfrm>
            <a:off x="2164966" y="5333966"/>
            <a:ext cx="7926387" cy="574675"/>
            <a:chOff x="383" y="2867"/>
            <a:chExt cx="4993" cy="362"/>
          </a:xfrm>
        </p:grpSpPr>
        <p:sp>
          <p:nvSpPr>
            <p:cNvPr id="21" name="Rectangle 48"/>
            <p:cNvSpPr>
              <a:spLocks noChangeArrowheads="1"/>
            </p:cNvSpPr>
            <p:nvPr/>
          </p:nvSpPr>
          <p:spPr bwMode="auto">
            <a:xfrm>
              <a:off x="383" y="2867"/>
              <a:ext cx="1986" cy="3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spcBef>
                  <a:spcPct val="0"/>
                </a:spcBef>
              </a:pPr>
              <a:r>
                <a:rPr lang="en-US" sz="2600" b="1" dirty="0"/>
                <a:t>Answer 33 Questions</a:t>
              </a:r>
            </a:p>
          </p:txBody>
        </p:sp>
        <p:sp>
          <p:nvSpPr>
            <p:cNvPr id="22" name="Rectangle 49"/>
            <p:cNvSpPr>
              <a:spLocks noChangeArrowheads="1"/>
            </p:cNvSpPr>
            <p:nvPr/>
          </p:nvSpPr>
          <p:spPr bwMode="auto">
            <a:xfrm>
              <a:off x="2592" y="2867"/>
              <a:ext cx="905" cy="3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spcBef>
                  <a:spcPct val="0"/>
                </a:spcBef>
              </a:pPr>
              <a:r>
                <a:rPr lang="en-US" sz="2600" b="1"/>
                <a:t># Correct</a:t>
              </a:r>
            </a:p>
          </p:txBody>
        </p:sp>
        <p:sp>
          <p:nvSpPr>
            <p:cNvPr id="23" name="Rectangle 50"/>
            <p:cNvSpPr>
              <a:spLocks noChangeArrowheads="1"/>
            </p:cNvSpPr>
            <p:nvPr/>
          </p:nvSpPr>
          <p:spPr bwMode="auto">
            <a:xfrm>
              <a:off x="3805" y="2867"/>
              <a:ext cx="1223" cy="3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spcBef>
                  <a:spcPct val="0"/>
                </a:spcBef>
              </a:pPr>
              <a:r>
                <a:rPr lang="en-US" sz="2600" b="1"/>
                <a:t>0, 1, 2, ..., 33</a:t>
              </a:r>
            </a:p>
          </p:txBody>
        </p:sp>
        <p:sp>
          <p:nvSpPr>
            <p:cNvPr id="24" name="Line 66"/>
            <p:cNvSpPr>
              <a:spLocks noChangeShapeType="1"/>
            </p:cNvSpPr>
            <p:nvPr/>
          </p:nvSpPr>
          <p:spPr bwMode="auto">
            <a:xfrm>
              <a:off x="384" y="3229"/>
              <a:ext cx="4992" cy="0"/>
            </a:xfrm>
            <a:prstGeom prst="line">
              <a:avLst/>
            </a:prstGeom>
            <a:noFill/>
            <a:ln w="38100">
              <a:solidFill>
                <a:srgbClr val="E9F05A"/>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25" name="Line 69"/>
          <p:cNvSpPr>
            <a:spLocks noChangeShapeType="1"/>
          </p:cNvSpPr>
          <p:nvPr/>
        </p:nvSpPr>
        <p:spPr bwMode="auto">
          <a:xfrm>
            <a:off x="2180840" y="3757577"/>
            <a:ext cx="7924800" cy="0"/>
          </a:xfrm>
          <a:prstGeom prst="line">
            <a:avLst/>
          </a:prstGeom>
          <a:noFill/>
          <a:ln w="57150">
            <a:solidFill>
              <a:srgbClr val="E9F05A"/>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Tree>
    <p:extLst>
      <p:ext uri="{BB962C8B-B14F-4D97-AF65-F5344CB8AC3E}">
        <p14:creationId xmlns:p14="http://schemas.microsoft.com/office/powerpoint/2010/main" val="934071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8" grpId="0"/>
      <p:bldP spid="9" grpId="0"/>
      <p:bldP spid="2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Continuous Random Variable</a:t>
            </a:r>
          </a:p>
        </p:txBody>
      </p:sp>
      <p:sp>
        <p:nvSpPr>
          <p:cNvPr id="3" name="Content Placeholder 2"/>
          <p:cNvSpPr>
            <a:spLocks noGrp="1"/>
          </p:cNvSpPr>
          <p:nvPr>
            <p:ph idx="1"/>
          </p:nvPr>
        </p:nvSpPr>
        <p:spPr>
          <a:xfrm>
            <a:off x="838200" y="1270001"/>
            <a:ext cx="7597346" cy="2107514"/>
          </a:xfrm>
        </p:spPr>
        <p:txBody>
          <a:bodyPr>
            <a:normAutofit lnSpcReduction="10000"/>
          </a:bodyPr>
          <a:lstStyle/>
          <a:p>
            <a:pPr algn="just"/>
            <a:r>
              <a:rPr lang="en-US" dirty="0"/>
              <a:t>Random variables that can assume values corresponding to any of the points contained in one or more intervals (i.e., values that are infinite and uncountable) are called continuous.</a:t>
            </a:r>
          </a:p>
          <a:p>
            <a:pPr algn="just"/>
            <a:r>
              <a:rPr lang="en-US" dirty="0"/>
              <a:t>Examples:</a:t>
            </a:r>
          </a:p>
          <a:p>
            <a:endParaRPr lang="en-US" dirty="0"/>
          </a:p>
        </p:txBody>
      </p:sp>
      <p:sp>
        <p:nvSpPr>
          <p:cNvPr id="4" name="Footer Placeholder 3"/>
          <p:cNvSpPr>
            <a:spLocks noGrp="1"/>
          </p:cNvSpPr>
          <p:nvPr>
            <p:ph type="ftr" sz="quarter" idx="11"/>
          </p:nvPr>
        </p:nvSpPr>
        <p:spPr/>
        <p:txBody>
          <a:bodyPr/>
          <a:lstStyle/>
          <a:p>
            <a:r>
              <a:rPr lang="en-US">
                <a:solidFill>
                  <a:prstClr val="black">
                    <a:tint val="75000"/>
                  </a:prstClr>
                </a:solidFill>
              </a:rPr>
              <a:t>Random Graph</a:t>
            </a:r>
          </a:p>
        </p:txBody>
      </p:sp>
      <p:sp>
        <p:nvSpPr>
          <p:cNvPr id="5" name="Slide Number Placeholder 4"/>
          <p:cNvSpPr>
            <a:spLocks noGrp="1"/>
          </p:cNvSpPr>
          <p:nvPr>
            <p:ph type="sldNum" sz="quarter" idx="12"/>
          </p:nvPr>
        </p:nvSpPr>
        <p:spPr/>
        <p:txBody>
          <a:bodyPr/>
          <a:lstStyle/>
          <a:p>
            <a:fld id="{7A40C488-C8CC-47D5-8871-7D5F905AB6AC}" type="slidenum">
              <a:rPr lang="en-US" smtClean="0">
                <a:solidFill>
                  <a:prstClr val="black">
                    <a:tint val="75000"/>
                  </a:prstClr>
                </a:solidFill>
              </a:rPr>
              <a:pPr/>
              <a:t>13</a:t>
            </a:fld>
            <a:endParaRPr lang="en-US">
              <a:solidFill>
                <a:prstClr val="black">
                  <a:tint val="75000"/>
                </a:prstClr>
              </a:solidFill>
            </a:endParaRPr>
          </a:p>
        </p:txBody>
      </p:sp>
      <p:grpSp>
        <p:nvGrpSpPr>
          <p:cNvPr id="6" name="Group 76"/>
          <p:cNvGrpSpPr>
            <a:grpSpLocks/>
          </p:cNvGrpSpPr>
          <p:nvPr/>
        </p:nvGrpSpPr>
        <p:grpSpPr bwMode="auto">
          <a:xfrm>
            <a:off x="3181398" y="5421573"/>
            <a:ext cx="7513637" cy="868362"/>
            <a:chOff x="385" y="3109"/>
            <a:chExt cx="4733" cy="547"/>
          </a:xfrm>
        </p:grpSpPr>
        <p:sp>
          <p:nvSpPr>
            <p:cNvPr id="7" name="Rectangle 58"/>
            <p:cNvSpPr>
              <a:spLocks noChangeArrowheads="1"/>
            </p:cNvSpPr>
            <p:nvPr/>
          </p:nvSpPr>
          <p:spPr bwMode="auto">
            <a:xfrm>
              <a:off x="385" y="3109"/>
              <a:ext cx="1336" cy="3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spcBef>
                  <a:spcPct val="0"/>
                </a:spcBef>
              </a:pPr>
              <a:r>
                <a:rPr lang="en-US" sz="2600"/>
                <a:t>Measure Time</a:t>
              </a:r>
            </a:p>
          </p:txBody>
        </p:sp>
        <p:sp>
          <p:nvSpPr>
            <p:cNvPr id="8" name="Rectangle 59"/>
            <p:cNvSpPr>
              <a:spLocks noChangeArrowheads="1"/>
            </p:cNvSpPr>
            <p:nvPr/>
          </p:nvSpPr>
          <p:spPr bwMode="auto">
            <a:xfrm>
              <a:off x="385" y="3350"/>
              <a:ext cx="1575" cy="3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spcBef>
                  <a:spcPct val="0"/>
                </a:spcBef>
              </a:pPr>
              <a:r>
                <a:rPr lang="en-US" sz="2600"/>
                <a:t>Between Arrivals</a:t>
              </a:r>
            </a:p>
          </p:txBody>
        </p:sp>
        <p:sp>
          <p:nvSpPr>
            <p:cNvPr id="9" name="Rectangle 60"/>
            <p:cNvSpPr>
              <a:spLocks noChangeArrowheads="1"/>
            </p:cNvSpPr>
            <p:nvPr/>
          </p:nvSpPr>
          <p:spPr bwMode="auto">
            <a:xfrm>
              <a:off x="2594" y="3109"/>
              <a:ext cx="1177" cy="3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spcBef>
                  <a:spcPct val="0"/>
                </a:spcBef>
              </a:pPr>
              <a:r>
                <a:rPr lang="en-US" sz="2600"/>
                <a:t>Inter-Arrival</a:t>
              </a:r>
            </a:p>
          </p:txBody>
        </p:sp>
        <p:sp>
          <p:nvSpPr>
            <p:cNvPr id="10" name="Rectangle 61"/>
            <p:cNvSpPr>
              <a:spLocks noChangeArrowheads="1"/>
            </p:cNvSpPr>
            <p:nvPr/>
          </p:nvSpPr>
          <p:spPr bwMode="auto">
            <a:xfrm>
              <a:off x="2594" y="3350"/>
              <a:ext cx="553" cy="3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spcBef>
                  <a:spcPct val="0"/>
                </a:spcBef>
              </a:pPr>
              <a:r>
                <a:rPr lang="en-US" sz="2600"/>
                <a:t>Time</a:t>
              </a:r>
            </a:p>
          </p:txBody>
        </p:sp>
        <p:sp>
          <p:nvSpPr>
            <p:cNvPr id="11" name="Rectangle 62"/>
            <p:cNvSpPr>
              <a:spLocks noChangeArrowheads="1"/>
            </p:cNvSpPr>
            <p:nvPr/>
          </p:nvSpPr>
          <p:spPr bwMode="auto">
            <a:xfrm>
              <a:off x="3808" y="3109"/>
              <a:ext cx="1310" cy="3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spcBef>
                  <a:spcPct val="0"/>
                </a:spcBef>
              </a:pPr>
              <a:r>
                <a:rPr lang="en-US" sz="2600"/>
                <a:t>0, 1.3, 2.78, ...</a:t>
              </a:r>
            </a:p>
          </p:txBody>
        </p:sp>
      </p:grpSp>
      <p:sp>
        <p:nvSpPr>
          <p:cNvPr id="12" name="Rectangle 63"/>
          <p:cNvSpPr>
            <a:spLocks noChangeArrowheads="1"/>
          </p:cNvSpPr>
          <p:nvPr/>
        </p:nvSpPr>
        <p:spPr bwMode="auto">
          <a:xfrm>
            <a:off x="3194097" y="2815969"/>
            <a:ext cx="7924800" cy="369332"/>
          </a:xfrm>
          <a:prstGeom prst="rect">
            <a:avLst/>
          </a:prstGeom>
          <a:solidFill>
            <a:srgbClr val="E9F05A">
              <a:alpha val="70000"/>
            </a:srgbClr>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13" name="Rectangle 64"/>
          <p:cNvSpPr>
            <a:spLocks noChangeArrowheads="1"/>
          </p:cNvSpPr>
          <p:nvPr/>
        </p:nvSpPr>
        <p:spPr bwMode="auto">
          <a:xfrm>
            <a:off x="3881484" y="2713299"/>
            <a:ext cx="1899432" cy="5206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spcBef>
                <a:spcPct val="0"/>
              </a:spcBef>
            </a:pPr>
            <a:r>
              <a:rPr lang="en-US" sz="2800" b="1"/>
              <a:t>Experiment</a:t>
            </a:r>
          </a:p>
        </p:txBody>
      </p:sp>
      <p:sp>
        <p:nvSpPr>
          <p:cNvPr id="14" name="Rectangle 65"/>
          <p:cNvSpPr>
            <a:spLocks noChangeArrowheads="1"/>
          </p:cNvSpPr>
          <p:nvPr/>
        </p:nvSpPr>
        <p:spPr bwMode="auto">
          <a:xfrm>
            <a:off x="6861223" y="2548199"/>
            <a:ext cx="1431483" cy="951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spcBef>
                <a:spcPct val="0"/>
              </a:spcBef>
            </a:pPr>
            <a:r>
              <a:rPr lang="en-US" sz="2800" b="1"/>
              <a:t>Random</a:t>
            </a:r>
            <a:br>
              <a:rPr lang="en-US" sz="2800" b="1"/>
            </a:br>
            <a:r>
              <a:rPr lang="en-US" sz="2800" b="1"/>
              <a:t>Variable</a:t>
            </a:r>
          </a:p>
        </p:txBody>
      </p:sp>
      <p:sp>
        <p:nvSpPr>
          <p:cNvPr id="15" name="Rectangle 66"/>
          <p:cNvSpPr>
            <a:spLocks noChangeArrowheads="1"/>
          </p:cNvSpPr>
          <p:nvPr/>
        </p:nvSpPr>
        <p:spPr bwMode="auto">
          <a:xfrm>
            <a:off x="8725694" y="2699394"/>
            <a:ext cx="2513012" cy="5206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488" tIns="44450" rIns="90488" bIns="44450">
            <a:spAutoFit/>
          </a:bodyPr>
          <a:lstStyle/>
          <a:p>
            <a:pPr eaLnBrk="0" hangingPunct="0">
              <a:spcBef>
                <a:spcPct val="0"/>
              </a:spcBef>
            </a:pPr>
            <a:r>
              <a:rPr lang="en-US" sz="2800" b="1" dirty="0"/>
              <a:t>Possible Values</a:t>
            </a:r>
          </a:p>
        </p:txBody>
      </p:sp>
      <p:sp>
        <p:nvSpPr>
          <p:cNvPr id="16" name="Line 67"/>
          <p:cNvSpPr>
            <a:spLocks noChangeShapeType="1"/>
          </p:cNvSpPr>
          <p:nvPr/>
        </p:nvSpPr>
        <p:spPr bwMode="auto">
          <a:xfrm>
            <a:off x="3194097" y="3461010"/>
            <a:ext cx="7924800" cy="0"/>
          </a:xfrm>
          <a:prstGeom prst="line">
            <a:avLst/>
          </a:prstGeom>
          <a:noFill/>
          <a:ln w="57150">
            <a:solidFill>
              <a:srgbClr val="E9F05A"/>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17" name="Group 73"/>
          <p:cNvGrpSpPr>
            <a:grpSpLocks/>
          </p:cNvGrpSpPr>
          <p:nvPr/>
        </p:nvGrpSpPr>
        <p:grpSpPr bwMode="auto">
          <a:xfrm>
            <a:off x="3179809" y="3514985"/>
            <a:ext cx="7924800" cy="552450"/>
            <a:chOff x="384" y="1908"/>
            <a:chExt cx="4992" cy="348"/>
          </a:xfrm>
        </p:grpSpPr>
        <p:sp>
          <p:nvSpPr>
            <p:cNvPr id="18" name="Rectangle 28"/>
            <p:cNvSpPr>
              <a:spLocks noChangeArrowheads="1"/>
            </p:cNvSpPr>
            <p:nvPr/>
          </p:nvSpPr>
          <p:spPr bwMode="auto">
            <a:xfrm>
              <a:off x="385" y="1908"/>
              <a:ext cx="1719" cy="3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spcBef>
                  <a:spcPct val="0"/>
                </a:spcBef>
              </a:pPr>
              <a:r>
                <a:rPr lang="en-US" sz="2600" dirty="0"/>
                <a:t>Weight 100 People</a:t>
              </a:r>
            </a:p>
          </p:txBody>
        </p:sp>
        <p:sp>
          <p:nvSpPr>
            <p:cNvPr id="19" name="Rectangle 29"/>
            <p:cNvSpPr>
              <a:spLocks noChangeArrowheads="1"/>
            </p:cNvSpPr>
            <p:nvPr/>
          </p:nvSpPr>
          <p:spPr bwMode="auto">
            <a:xfrm>
              <a:off x="2594" y="1908"/>
              <a:ext cx="726" cy="3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spcBef>
                  <a:spcPct val="0"/>
                </a:spcBef>
              </a:pPr>
              <a:r>
                <a:rPr lang="en-US" sz="2600"/>
                <a:t>Weight</a:t>
              </a:r>
            </a:p>
          </p:txBody>
        </p:sp>
        <p:sp>
          <p:nvSpPr>
            <p:cNvPr id="20" name="Rectangle 30"/>
            <p:cNvSpPr>
              <a:spLocks noChangeArrowheads="1"/>
            </p:cNvSpPr>
            <p:nvPr/>
          </p:nvSpPr>
          <p:spPr bwMode="auto">
            <a:xfrm>
              <a:off x="3808" y="1908"/>
              <a:ext cx="1050" cy="3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spcBef>
                  <a:spcPct val="0"/>
                </a:spcBef>
              </a:pPr>
              <a:r>
                <a:rPr lang="en-US" sz="2600"/>
                <a:t>45.1, 78, ...</a:t>
              </a:r>
            </a:p>
          </p:txBody>
        </p:sp>
        <p:sp>
          <p:nvSpPr>
            <p:cNvPr id="21" name="Line 68"/>
            <p:cNvSpPr>
              <a:spLocks noChangeShapeType="1"/>
            </p:cNvSpPr>
            <p:nvPr/>
          </p:nvSpPr>
          <p:spPr bwMode="auto">
            <a:xfrm>
              <a:off x="384" y="2256"/>
              <a:ext cx="4992" cy="0"/>
            </a:xfrm>
            <a:prstGeom prst="line">
              <a:avLst/>
            </a:prstGeom>
            <a:noFill/>
            <a:ln w="38100">
              <a:solidFill>
                <a:srgbClr val="E9F05A"/>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22" name="Group 74"/>
          <p:cNvGrpSpPr>
            <a:grpSpLocks/>
          </p:cNvGrpSpPr>
          <p:nvPr/>
        </p:nvGrpSpPr>
        <p:grpSpPr bwMode="auto">
          <a:xfrm>
            <a:off x="3179809" y="4149986"/>
            <a:ext cx="7924800" cy="588963"/>
            <a:chOff x="384" y="2308"/>
            <a:chExt cx="4992" cy="371"/>
          </a:xfrm>
        </p:grpSpPr>
        <p:sp>
          <p:nvSpPr>
            <p:cNvPr id="23" name="Rectangle 38"/>
            <p:cNvSpPr>
              <a:spLocks noChangeArrowheads="1"/>
            </p:cNvSpPr>
            <p:nvPr/>
          </p:nvSpPr>
          <p:spPr bwMode="auto">
            <a:xfrm>
              <a:off x="385" y="2308"/>
              <a:ext cx="1616" cy="3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spcBef>
                  <a:spcPct val="0"/>
                </a:spcBef>
              </a:pPr>
              <a:r>
                <a:rPr lang="en-US" sz="2600"/>
                <a:t>Measure Part Life</a:t>
              </a:r>
            </a:p>
          </p:txBody>
        </p:sp>
        <p:sp>
          <p:nvSpPr>
            <p:cNvPr id="24" name="Rectangle 39"/>
            <p:cNvSpPr>
              <a:spLocks noChangeArrowheads="1"/>
            </p:cNvSpPr>
            <p:nvPr/>
          </p:nvSpPr>
          <p:spPr bwMode="auto">
            <a:xfrm>
              <a:off x="2594" y="2308"/>
              <a:ext cx="622" cy="3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spcBef>
                  <a:spcPct val="0"/>
                </a:spcBef>
              </a:pPr>
              <a:r>
                <a:rPr lang="en-US" sz="2600"/>
                <a:t>Hours</a:t>
              </a:r>
            </a:p>
          </p:txBody>
        </p:sp>
        <p:sp>
          <p:nvSpPr>
            <p:cNvPr id="25" name="Rectangle 40"/>
            <p:cNvSpPr>
              <a:spLocks noChangeArrowheads="1"/>
            </p:cNvSpPr>
            <p:nvPr/>
          </p:nvSpPr>
          <p:spPr bwMode="auto">
            <a:xfrm>
              <a:off x="3808" y="2308"/>
              <a:ext cx="1271" cy="3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spcBef>
                  <a:spcPct val="0"/>
                </a:spcBef>
              </a:pPr>
              <a:r>
                <a:rPr lang="en-US" sz="2600"/>
                <a:t>900, 875.9, ...</a:t>
              </a:r>
            </a:p>
          </p:txBody>
        </p:sp>
        <p:sp>
          <p:nvSpPr>
            <p:cNvPr id="26" name="Line 69"/>
            <p:cNvSpPr>
              <a:spLocks noChangeShapeType="1"/>
            </p:cNvSpPr>
            <p:nvPr/>
          </p:nvSpPr>
          <p:spPr bwMode="auto">
            <a:xfrm>
              <a:off x="384" y="2679"/>
              <a:ext cx="4992" cy="0"/>
            </a:xfrm>
            <a:prstGeom prst="line">
              <a:avLst/>
            </a:prstGeom>
            <a:noFill/>
            <a:ln w="38100">
              <a:solidFill>
                <a:srgbClr val="E9F05A"/>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27" name="Group 75"/>
          <p:cNvGrpSpPr>
            <a:grpSpLocks/>
          </p:cNvGrpSpPr>
          <p:nvPr/>
        </p:nvGrpSpPr>
        <p:grpSpPr bwMode="auto">
          <a:xfrm>
            <a:off x="3179809" y="4786573"/>
            <a:ext cx="7924800" cy="576262"/>
            <a:chOff x="384" y="2709"/>
            <a:chExt cx="4992" cy="363"/>
          </a:xfrm>
        </p:grpSpPr>
        <p:sp>
          <p:nvSpPr>
            <p:cNvPr id="28" name="Rectangle 48"/>
            <p:cNvSpPr>
              <a:spLocks noChangeArrowheads="1"/>
            </p:cNvSpPr>
            <p:nvPr/>
          </p:nvSpPr>
          <p:spPr bwMode="auto">
            <a:xfrm>
              <a:off x="385" y="2709"/>
              <a:ext cx="2033" cy="3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spcBef>
                  <a:spcPct val="0"/>
                </a:spcBef>
              </a:pPr>
              <a:r>
                <a:rPr lang="en-US" sz="2600"/>
                <a:t>Amount spent on food</a:t>
              </a:r>
            </a:p>
          </p:txBody>
        </p:sp>
        <p:sp>
          <p:nvSpPr>
            <p:cNvPr id="29" name="Rectangle 49"/>
            <p:cNvSpPr>
              <a:spLocks noChangeArrowheads="1"/>
            </p:cNvSpPr>
            <p:nvPr/>
          </p:nvSpPr>
          <p:spPr bwMode="auto">
            <a:xfrm>
              <a:off x="2594" y="2709"/>
              <a:ext cx="937" cy="3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spcBef>
                  <a:spcPct val="0"/>
                </a:spcBef>
              </a:pPr>
              <a:r>
                <a:rPr lang="en-US" sz="2600"/>
                <a:t>$ amount</a:t>
              </a:r>
            </a:p>
          </p:txBody>
        </p:sp>
        <p:sp>
          <p:nvSpPr>
            <p:cNvPr id="30" name="Rectangle 50"/>
            <p:cNvSpPr>
              <a:spLocks noChangeArrowheads="1"/>
            </p:cNvSpPr>
            <p:nvPr/>
          </p:nvSpPr>
          <p:spPr bwMode="auto">
            <a:xfrm>
              <a:off x="3808" y="2709"/>
              <a:ext cx="1165" cy="3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spcBef>
                  <a:spcPct val="0"/>
                </a:spcBef>
              </a:pPr>
              <a:r>
                <a:rPr lang="en-US" sz="2600"/>
                <a:t>54.12, 42, ...</a:t>
              </a:r>
            </a:p>
          </p:txBody>
        </p:sp>
        <p:sp>
          <p:nvSpPr>
            <p:cNvPr id="31" name="Line 70"/>
            <p:cNvSpPr>
              <a:spLocks noChangeShapeType="1"/>
            </p:cNvSpPr>
            <p:nvPr/>
          </p:nvSpPr>
          <p:spPr bwMode="auto">
            <a:xfrm>
              <a:off x="384" y="3072"/>
              <a:ext cx="4992" cy="0"/>
            </a:xfrm>
            <a:prstGeom prst="line">
              <a:avLst/>
            </a:prstGeom>
            <a:noFill/>
            <a:ln w="38100">
              <a:solidFill>
                <a:srgbClr val="E9F05A"/>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32" name="Line 71"/>
          <p:cNvSpPr>
            <a:spLocks noChangeShapeType="1"/>
          </p:cNvSpPr>
          <p:nvPr/>
        </p:nvSpPr>
        <p:spPr bwMode="auto">
          <a:xfrm>
            <a:off x="6520252" y="2614833"/>
            <a:ext cx="0" cy="3810000"/>
          </a:xfrm>
          <a:prstGeom prst="line">
            <a:avLst/>
          </a:prstGeom>
          <a:noFill/>
          <a:ln w="38100">
            <a:solidFill>
              <a:srgbClr val="E9F05A"/>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3" name="Line 72"/>
          <p:cNvSpPr>
            <a:spLocks noChangeShapeType="1"/>
          </p:cNvSpPr>
          <p:nvPr/>
        </p:nvSpPr>
        <p:spPr bwMode="auto">
          <a:xfrm>
            <a:off x="8605884" y="2543435"/>
            <a:ext cx="0" cy="3810000"/>
          </a:xfrm>
          <a:prstGeom prst="line">
            <a:avLst/>
          </a:prstGeom>
          <a:noFill/>
          <a:ln w="38100">
            <a:solidFill>
              <a:srgbClr val="E9F05A"/>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Tree>
    <p:extLst>
      <p:ext uri="{BB962C8B-B14F-4D97-AF65-F5344CB8AC3E}">
        <p14:creationId xmlns:p14="http://schemas.microsoft.com/office/powerpoint/2010/main" val="3642881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p:bldP spid="14" grpId="0"/>
      <p:bldP spid="15" grpId="0"/>
      <p:bldP spid="16" grpId="0" animBg="1"/>
      <p:bldP spid="32" grpId="0" animBg="1"/>
      <p:bldP spid="3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34421" y="2584320"/>
            <a:ext cx="10323157" cy="712172"/>
          </a:xfrm>
        </p:spPr>
        <p:txBody>
          <a:bodyPr>
            <a:normAutofit fontScale="90000"/>
          </a:bodyPr>
          <a:lstStyle/>
          <a:p>
            <a:r>
              <a:rPr lang="en-US" altLang="en-US" sz="4000" dirty="0">
                <a:ea typeface="ＭＳ Ｐゴシック" pitchFamily="34" charset="-128"/>
              </a:rPr>
              <a:t>Probability Distributions for Discrete Random Variables</a:t>
            </a:r>
          </a:p>
        </p:txBody>
      </p:sp>
      <p:sp>
        <p:nvSpPr>
          <p:cNvPr id="4" name="Footer Placeholder 3"/>
          <p:cNvSpPr>
            <a:spLocks noGrp="1"/>
          </p:cNvSpPr>
          <p:nvPr>
            <p:ph type="ftr" sz="quarter" idx="11"/>
          </p:nvPr>
        </p:nvSpPr>
        <p:spPr/>
        <p:txBody>
          <a:bodyPr/>
          <a:lstStyle/>
          <a:p>
            <a:r>
              <a:rPr lang="en-US">
                <a:solidFill>
                  <a:prstClr val="black">
                    <a:tint val="75000"/>
                  </a:prstClr>
                </a:solidFill>
              </a:rPr>
              <a:t>Random Graph</a:t>
            </a:r>
            <a:endParaRPr lang="en-US" dirty="0">
              <a:solidFill>
                <a:prstClr val="black">
                  <a:tint val="75000"/>
                </a:prstClr>
              </a:solidFill>
            </a:endParaRPr>
          </a:p>
        </p:txBody>
      </p:sp>
      <p:sp>
        <p:nvSpPr>
          <p:cNvPr id="5" name="Slide Number Placeholder 4"/>
          <p:cNvSpPr>
            <a:spLocks noGrp="1"/>
          </p:cNvSpPr>
          <p:nvPr>
            <p:ph type="sldNum" sz="quarter" idx="12"/>
          </p:nvPr>
        </p:nvSpPr>
        <p:spPr/>
        <p:txBody>
          <a:bodyPr/>
          <a:lstStyle/>
          <a:p>
            <a:fld id="{7A40C488-C8CC-47D5-8871-7D5F905AB6AC}" type="slidenum">
              <a:rPr lang="en-US" smtClean="0">
                <a:solidFill>
                  <a:prstClr val="black">
                    <a:tint val="75000"/>
                  </a:prstClr>
                </a:solidFill>
              </a:rPr>
              <a:pPr/>
              <a:t>14</a:t>
            </a:fld>
            <a:endParaRPr lang="en-US">
              <a:solidFill>
                <a:prstClr val="black">
                  <a:tint val="75000"/>
                </a:prstClr>
              </a:solidFill>
            </a:endParaRPr>
          </a:p>
        </p:txBody>
      </p:sp>
    </p:spTree>
    <p:extLst>
      <p:ext uri="{BB962C8B-B14F-4D97-AF65-F5344CB8AC3E}">
        <p14:creationId xmlns:p14="http://schemas.microsoft.com/office/powerpoint/2010/main" val="29922150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Discrete Probability Distribution</a:t>
            </a:r>
          </a:p>
        </p:txBody>
      </p:sp>
      <p:sp>
        <p:nvSpPr>
          <p:cNvPr id="3" name="Content Placeholder 2"/>
          <p:cNvSpPr>
            <a:spLocks noGrp="1"/>
          </p:cNvSpPr>
          <p:nvPr>
            <p:ph idx="1"/>
          </p:nvPr>
        </p:nvSpPr>
        <p:spPr>
          <a:xfrm>
            <a:off x="838200" y="1270000"/>
            <a:ext cx="6493476" cy="4906963"/>
          </a:xfrm>
        </p:spPr>
        <p:txBody>
          <a:bodyPr/>
          <a:lstStyle/>
          <a:p>
            <a:pPr algn="just"/>
            <a:r>
              <a:rPr lang="en-US" dirty="0"/>
              <a:t>The probability distribution of a discrete random variable is a graph, table, or formula that specifies the probability associated with each possible value the random variable can assume.</a:t>
            </a:r>
          </a:p>
          <a:p>
            <a:endParaRPr lang="en-US" dirty="0"/>
          </a:p>
        </p:txBody>
      </p:sp>
      <p:sp>
        <p:nvSpPr>
          <p:cNvPr id="4" name="Footer Placeholder 3"/>
          <p:cNvSpPr>
            <a:spLocks noGrp="1"/>
          </p:cNvSpPr>
          <p:nvPr>
            <p:ph type="ftr" sz="quarter" idx="11"/>
          </p:nvPr>
        </p:nvSpPr>
        <p:spPr/>
        <p:txBody>
          <a:bodyPr/>
          <a:lstStyle/>
          <a:p>
            <a:r>
              <a:rPr lang="en-US">
                <a:solidFill>
                  <a:prstClr val="black">
                    <a:tint val="75000"/>
                  </a:prstClr>
                </a:solidFill>
              </a:rPr>
              <a:t>Random Graph</a:t>
            </a:r>
          </a:p>
        </p:txBody>
      </p:sp>
      <p:sp>
        <p:nvSpPr>
          <p:cNvPr id="5" name="Slide Number Placeholder 4"/>
          <p:cNvSpPr>
            <a:spLocks noGrp="1"/>
          </p:cNvSpPr>
          <p:nvPr>
            <p:ph type="sldNum" sz="quarter" idx="12"/>
          </p:nvPr>
        </p:nvSpPr>
        <p:spPr/>
        <p:txBody>
          <a:bodyPr/>
          <a:lstStyle/>
          <a:p>
            <a:fld id="{7A40C488-C8CC-47D5-8871-7D5F905AB6AC}" type="slidenum">
              <a:rPr lang="en-US" smtClean="0">
                <a:solidFill>
                  <a:prstClr val="black">
                    <a:tint val="75000"/>
                  </a:prstClr>
                </a:solidFill>
              </a:rPr>
              <a:pPr/>
              <a:t>15</a:t>
            </a:fld>
            <a:endParaRPr lang="en-US">
              <a:solidFill>
                <a:prstClr val="black">
                  <a:tint val="75000"/>
                </a:prstClr>
              </a:solidFill>
            </a:endParaRPr>
          </a:p>
        </p:txBody>
      </p:sp>
    </p:spTree>
    <p:extLst>
      <p:ext uri="{BB962C8B-B14F-4D97-AF65-F5344CB8AC3E}">
        <p14:creationId xmlns:p14="http://schemas.microsoft.com/office/powerpoint/2010/main" val="33407500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47135"/>
            <a:ext cx="10515600" cy="833952"/>
          </a:xfrm>
        </p:spPr>
        <p:txBody>
          <a:bodyPr>
            <a:normAutofit fontScale="90000"/>
          </a:bodyPr>
          <a:lstStyle/>
          <a:p>
            <a:r>
              <a:rPr lang="en-US" dirty="0"/>
              <a:t>Requirements for the Probability Distribution of a Discrete Random Variable x</a:t>
            </a:r>
          </a:p>
        </p:txBody>
      </p:sp>
      <p:sp>
        <p:nvSpPr>
          <p:cNvPr id="3" name="Content Placeholder 2"/>
          <p:cNvSpPr>
            <a:spLocks noGrp="1"/>
          </p:cNvSpPr>
          <p:nvPr>
            <p:ph idx="1"/>
          </p:nvPr>
        </p:nvSpPr>
        <p:spPr/>
        <p:txBody>
          <a:bodyPr/>
          <a:lstStyle/>
          <a:p>
            <a:pPr>
              <a:spcBef>
                <a:spcPct val="33000"/>
              </a:spcBef>
              <a:buClr>
                <a:srgbClr val="0070C0"/>
              </a:buClr>
            </a:pPr>
            <a:r>
              <a:rPr lang="en-US" dirty="0"/>
              <a:t> </a:t>
            </a:r>
            <a:r>
              <a:rPr lang="en-US" i="1" dirty="0"/>
              <a:t>p</a:t>
            </a:r>
            <a:r>
              <a:rPr lang="en-US" dirty="0"/>
              <a:t>(</a:t>
            </a:r>
            <a:r>
              <a:rPr lang="en-US" i="1" dirty="0"/>
              <a:t>x</a:t>
            </a:r>
            <a:r>
              <a:rPr lang="en-US" dirty="0"/>
              <a:t>)  ≥ 0 for all values of </a:t>
            </a:r>
            <a:r>
              <a:rPr lang="en-US" i="1" dirty="0"/>
              <a:t>x</a:t>
            </a:r>
          </a:p>
          <a:p>
            <a:pPr>
              <a:spcBef>
                <a:spcPct val="33000"/>
              </a:spcBef>
              <a:buClr>
                <a:srgbClr val="0070C0"/>
              </a:buClr>
            </a:pPr>
            <a:r>
              <a:rPr lang="en-US" dirty="0">
                <a:latin typeface="Symbol" panose="05050102010706020507" pitchFamily="18" charset="2"/>
              </a:rPr>
              <a:t></a:t>
            </a:r>
            <a:r>
              <a:rPr lang="en-US" dirty="0"/>
              <a:t> </a:t>
            </a:r>
            <a:r>
              <a:rPr lang="en-US" i="1" dirty="0"/>
              <a:t>p</a:t>
            </a:r>
            <a:r>
              <a:rPr lang="en-US" dirty="0"/>
              <a:t>(</a:t>
            </a:r>
            <a:r>
              <a:rPr lang="en-US" i="1" dirty="0"/>
              <a:t>x</a:t>
            </a:r>
            <a:r>
              <a:rPr lang="en-US" dirty="0"/>
              <a:t>) = 1</a:t>
            </a:r>
          </a:p>
          <a:p>
            <a:pPr marL="463550" indent="-463550">
              <a:spcBef>
                <a:spcPct val="33000"/>
              </a:spcBef>
              <a:buClr>
                <a:srgbClr val="8E0D30"/>
              </a:buClr>
              <a:buNone/>
            </a:pPr>
            <a:endParaRPr lang="en-US" dirty="0"/>
          </a:p>
          <a:p>
            <a:pPr marL="0" indent="-463550">
              <a:spcBef>
                <a:spcPct val="33000"/>
              </a:spcBef>
              <a:buClr>
                <a:srgbClr val="8E0D30"/>
              </a:buClr>
              <a:buNone/>
            </a:pPr>
            <a:r>
              <a:rPr lang="en-US" dirty="0"/>
              <a:t>where the summation of </a:t>
            </a:r>
            <a:r>
              <a:rPr lang="en-US" i="1" dirty="0"/>
              <a:t>p</a:t>
            </a:r>
            <a:r>
              <a:rPr lang="en-US" dirty="0"/>
              <a:t>(</a:t>
            </a:r>
            <a:r>
              <a:rPr lang="en-US" i="1" dirty="0"/>
              <a:t>x</a:t>
            </a:r>
            <a:r>
              <a:rPr lang="en-US" dirty="0"/>
              <a:t>) is over all possible values of  </a:t>
            </a:r>
            <a:r>
              <a:rPr lang="en-US" i="1" dirty="0"/>
              <a:t>x</a:t>
            </a:r>
            <a:r>
              <a:rPr lang="en-US" dirty="0"/>
              <a:t>.</a:t>
            </a:r>
            <a:endParaRPr lang="en-US" b="0" dirty="0"/>
          </a:p>
        </p:txBody>
      </p:sp>
      <p:sp>
        <p:nvSpPr>
          <p:cNvPr id="4" name="Footer Placeholder 3"/>
          <p:cNvSpPr>
            <a:spLocks noGrp="1"/>
          </p:cNvSpPr>
          <p:nvPr>
            <p:ph type="ftr" sz="quarter" idx="11"/>
          </p:nvPr>
        </p:nvSpPr>
        <p:spPr/>
        <p:txBody>
          <a:bodyPr/>
          <a:lstStyle/>
          <a:p>
            <a:r>
              <a:rPr lang="en-US">
                <a:solidFill>
                  <a:prstClr val="black">
                    <a:tint val="75000"/>
                  </a:prstClr>
                </a:solidFill>
              </a:rPr>
              <a:t>Random Graph</a:t>
            </a:r>
          </a:p>
        </p:txBody>
      </p:sp>
      <p:sp>
        <p:nvSpPr>
          <p:cNvPr id="5" name="Slide Number Placeholder 4"/>
          <p:cNvSpPr>
            <a:spLocks noGrp="1"/>
          </p:cNvSpPr>
          <p:nvPr>
            <p:ph type="sldNum" sz="quarter" idx="12"/>
          </p:nvPr>
        </p:nvSpPr>
        <p:spPr/>
        <p:txBody>
          <a:bodyPr/>
          <a:lstStyle/>
          <a:p>
            <a:fld id="{7A40C488-C8CC-47D5-8871-7D5F905AB6AC}" type="slidenum">
              <a:rPr lang="en-US" smtClean="0">
                <a:solidFill>
                  <a:prstClr val="black">
                    <a:tint val="75000"/>
                  </a:prstClr>
                </a:solidFill>
              </a:rPr>
              <a:pPr/>
              <a:t>16</a:t>
            </a:fld>
            <a:endParaRPr lang="en-US">
              <a:solidFill>
                <a:prstClr val="black">
                  <a:tint val="75000"/>
                </a:prstClr>
              </a:solidFill>
            </a:endParaRPr>
          </a:p>
        </p:txBody>
      </p:sp>
    </p:spTree>
    <p:extLst>
      <p:ext uri="{BB962C8B-B14F-4D97-AF65-F5344CB8AC3E}">
        <p14:creationId xmlns:p14="http://schemas.microsoft.com/office/powerpoint/2010/main" val="21196485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latin typeface="Arial" panose="020B0604020202020204" pitchFamily="34" charset="0"/>
              </a:rPr>
              <a:t>Discrete Probability Distribution Example</a:t>
            </a:r>
            <a:endParaRPr lang="en-US" dirty="0"/>
          </a:p>
        </p:txBody>
      </p:sp>
      <p:sp>
        <p:nvSpPr>
          <p:cNvPr id="3" name="Content Placeholder 2"/>
          <p:cNvSpPr>
            <a:spLocks noGrp="1"/>
          </p:cNvSpPr>
          <p:nvPr>
            <p:ph idx="1"/>
          </p:nvPr>
        </p:nvSpPr>
        <p:spPr/>
        <p:txBody>
          <a:bodyPr/>
          <a:lstStyle/>
          <a:p>
            <a:r>
              <a:rPr lang="en-US" dirty="0">
                <a:solidFill>
                  <a:srgbClr val="8E0D30"/>
                </a:solidFill>
              </a:rPr>
              <a:t>Experiment:</a:t>
            </a:r>
            <a:r>
              <a:rPr lang="en-US" dirty="0"/>
              <a:t>  Toss 2 coins.  Count number of tails.</a:t>
            </a:r>
          </a:p>
          <a:p>
            <a:endParaRPr lang="en-US" dirty="0"/>
          </a:p>
        </p:txBody>
      </p:sp>
      <p:sp>
        <p:nvSpPr>
          <p:cNvPr id="4" name="Footer Placeholder 3"/>
          <p:cNvSpPr>
            <a:spLocks noGrp="1"/>
          </p:cNvSpPr>
          <p:nvPr>
            <p:ph type="ftr" sz="quarter" idx="11"/>
          </p:nvPr>
        </p:nvSpPr>
        <p:spPr/>
        <p:txBody>
          <a:bodyPr/>
          <a:lstStyle/>
          <a:p>
            <a:r>
              <a:rPr lang="en-US">
                <a:solidFill>
                  <a:prstClr val="black">
                    <a:tint val="75000"/>
                  </a:prstClr>
                </a:solidFill>
              </a:rPr>
              <a:t>Random Graph</a:t>
            </a:r>
          </a:p>
        </p:txBody>
      </p:sp>
      <p:sp>
        <p:nvSpPr>
          <p:cNvPr id="5" name="Slide Number Placeholder 4"/>
          <p:cNvSpPr>
            <a:spLocks noGrp="1"/>
          </p:cNvSpPr>
          <p:nvPr>
            <p:ph type="sldNum" sz="quarter" idx="12"/>
          </p:nvPr>
        </p:nvSpPr>
        <p:spPr/>
        <p:txBody>
          <a:bodyPr/>
          <a:lstStyle/>
          <a:p>
            <a:fld id="{7A40C488-C8CC-47D5-8871-7D5F905AB6AC}" type="slidenum">
              <a:rPr lang="en-US" smtClean="0">
                <a:solidFill>
                  <a:prstClr val="black">
                    <a:tint val="75000"/>
                  </a:prstClr>
                </a:solidFill>
              </a:rPr>
              <a:pPr/>
              <a:t>17</a:t>
            </a:fld>
            <a:endParaRPr lang="en-US">
              <a:solidFill>
                <a:prstClr val="black">
                  <a:tint val="75000"/>
                </a:prstClr>
              </a:solidFill>
            </a:endParaRPr>
          </a:p>
        </p:txBody>
      </p:sp>
      <p:sp>
        <p:nvSpPr>
          <p:cNvPr id="6" name="Rectangle 3"/>
          <p:cNvSpPr txBox="1">
            <a:spLocks noChangeArrowheads="1"/>
          </p:cNvSpPr>
          <p:nvPr/>
        </p:nvSpPr>
        <p:spPr>
          <a:xfrm>
            <a:off x="5105400" y="2455726"/>
            <a:ext cx="5410200" cy="3733800"/>
          </a:xfrm>
          <a:prstGeom prst="rect">
            <a:avLst/>
          </a:prstGeom>
          <a:noFill/>
          <a:ln/>
          <a:extLst>
            <a:ext uri="{91240B29-F687-4F45-9708-019B960494DF}">
              <a14:hiddenLine xmlns:a14="http://schemas.microsoft.com/office/drawing/2010/main" w="12700">
                <a:solidFill>
                  <a:schemeClr val="tx1"/>
                </a:solidFill>
                <a:miter lim="800000"/>
                <a:headEnd/>
                <a:tailEnd/>
              </a14:hiddenLine>
            </a:ext>
          </a:extLst>
        </p:spPr>
        <p:txBody>
          <a:bodyPr vert="horz" lIns="90488" tIns="44450" rIns="90488" bIns="4445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1" kern="1200">
                <a:solidFill>
                  <a:schemeClr val="accent1">
                    <a:lumMod val="7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1" kern="1200">
                <a:solidFill>
                  <a:srgbClr val="FF0000"/>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1" kern="1200">
                <a:solidFill>
                  <a:srgbClr val="00B050"/>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buFont typeface="Arial" panose="020B0604020202020204" pitchFamily="34" charset="0"/>
              <a:buNone/>
              <a:tabLst>
                <a:tab pos="687388" algn="ctr"/>
                <a:tab pos="3079750" algn="ctr"/>
              </a:tabLst>
            </a:pPr>
            <a:r>
              <a:rPr lang="en-US">
                <a:solidFill>
                  <a:srgbClr val="8E0D30"/>
                </a:solidFill>
              </a:rPr>
              <a:t>Probability Distribution</a:t>
            </a:r>
            <a:endParaRPr lang="en-US" u="sng">
              <a:solidFill>
                <a:srgbClr val="8E0D30"/>
              </a:solidFill>
            </a:endParaRPr>
          </a:p>
          <a:p>
            <a:pPr>
              <a:buFont typeface="Arial" panose="020B0604020202020204" pitchFamily="34" charset="0"/>
              <a:buNone/>
              <a:tabLst>
                <a:tab pos="687388" algn="ctr"/>
                <a:tab pos="3079750" algn="ctr"/>
              </a:tabLst>
            </a:pPr>
            <a:r>
              <a:rPr lang="en-US">
                <a:solidFill>
                  <a:srgbClr val="8E0D30"/>
                </a:solidFill>
              </a:rPr>
              <a:t>	</a:t>
            </a:r>
            <a:r>
              <a:rPr lang="en-US" u="sng">
                <a:solidFill>
                  <a:srgbClr val="8E0D30"/>
                </a:solidFill>
              </a:rPr>
              <a:t>Values, </a:t>
            </a:r>
            <a:r>
              <a:rPr lang="en-US" i="1" u="sng">
                <a:solidFill>
                  <a:srgbClr val="8E0D30"/>
                </a:solidFill>
              </a:rPr>
              <a:t>x</a:t>
            </a:r>
            <a:r>
              <a:rPr lang="en-US">
                <a:solidFill>
                  <a:srgbClr val="8E0D30"/>
                </a:solidFill>
              </a:rPr>
              <a:t>   </a:t>
            </a:r>
            <a:r>
              <a:rPr lang="en-US" u="sng">
                <a:solidFill>
                  <a:srgbClr val="8E0D30"/>
                </a:solidFill>
              </a:rPr>
              <a:t>Probabilities, </a:t>
            </a:r>
            <a:r>
              <a:rPr lang="en-US" i="1" u="sng">
                <a:solidFill>
                  <a:srgbClr val="8E0D30"/>
                </a:solidFill>
              </a:rPr>
              <a:t>p</a:t>
            </a:r>
            <a:r>
              <a:rPr lang="en-US" u="sng">
                <a:solidFill>
                  <a:srgbClr val="8E0D30"/>
                </a:solidFill>
              </a:rPr>
              <a:t>(</a:t>
            </a:r>
            <a:r>
              <a:rPr lang="en-US" i="1" u="sng">
                <a:solidFill>
                  <a:srgbClr val="8E0D30"/>
                </a:solidFill>
              </a:rPr>
              <a:t>x</a:t>
            </a:r>
            <a:r>
              <a:rPr lang="en-US" u="sng">
                <a:solidFill>
                  <a:srgbClr val="8E0D30"/>
                </a:solidFill>
              </a:rPr>
              <a:t>)</a:t>
            </a:r>
            <a:endParaRPr lang="en-US">
              <a:solidFill>
                <a:srgbClr val="8E0D30"/>
              </a:solidFill>
            </a:endParaRPr>
          </a:p>
          <a:p>
            <a:pPr>
              <a:spcBef>
                <a:spcPct val="50000"/>
              </a:spcBef>
              <a:buFont typeface="Arial" panose="020B0604020202020204" pitchFamily="34" charset="0"/>
              <a:buNone/>
              <a:tabLst>
                <a:tab pos="687388" algn="ctr"/>
                <a:tab pos="3079750" algn="ctr"/>
              </a:tabLst>
            </a:pPr>
            <a:r>
              <a:rPr lang="en-US"/>
              <a:t>	      0	1/4 = .25</a:t>
            </a:r>
          </a:p>
          <a:p>
            <a:pPr>
              <a:spcBef>
                <a:spcPct val="50000"/>
              </a:spcBef>
              <a:buFont typeface="Arial" panose="020B0604020202020204" pitchFamily="34" charset="0"/>
              <a:buNone/>
              <a:tabLst>
                <a:tab pos="687388" algn="ctr"/>
                <a:tab pos="3079750" algn="ctr"/>
              </a:tabLst>
            </a:pPr>
            <a:r>
              <a:rPr lang="en-US"/>
              <a:t>	      1	2/4 = .50</a:t>
            </a:r>
          </a:p>
          <a:p>
            <a:pPr>
              <a:spcBef>
                <a:spcPct val="50000"/>
              </a:spcBef>
              <a:buFont typeface="Arial" panose="020B0604020202020204" pitchFamily="34" charset="0"/>
              <a:buNone/>
              <a:tabLst>
                <a:tab pos="687388" algn="ctr"/>
                <a:tab pos="3079750" algn="ctr"/>
              </a:tabLst>
            </a:pPr>
            <a:r>
              <a:rPr lang="en-US"/>
              <a:t>	      2	1/4 = .25 </a:t>
            </a:r>
            <a:endParaRPr lang="en-US" dirty="0"/>
          </a:p>
        </p:txBody>
      </p:sp>
      <p:sp>
        <p:nvSpPr>
          <p:cNvPr id="7" name="Line 5"/>
          <p:cNvSpPr>
            <a:spLocks noChangeShapeType="1"/>
          </p:cNvSpPr>
          <p:nvPr/>
        </p:nvSpPr>
        <p:spPr bwMode="auto">
          <a:xfrm>
            <a:off x="4293972" y="2912926"/>
            <a:ext cx="1524000" cy="914400"/>
          </a:xfrm>
          <a:prstGeom prst="line">
            <a:avLst/>
          </a:prstGeom>
          <a:noFill/>
          <a:ln w="28575">
            <a:solidFill>
              <a:srgbClr val="B0D46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 name="Line 6"/>
          <p:cNvSpPr>
            <a:spLocks noChangeShapeType="1"/>
          </p:cNvSpPr>
          <p:nvPr/>
        </p:nvSpPr>
        <p:spPr bwMode="auto">
          <a:xfrm>
            <a:off x="4598772" y="3751126"/>
            <a:ext cx="1282700" cy="673100"/>
          </a:xfrm>
          <a:prstGeom prst="line">
            <a:avLst/>
          </a:prstGeom>
          <a:noFill/>
          <a:ln w="28575">
            <a:solidFill>
              <a:srgbClr val="B0D46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 name="Line 7"/>
          <p:cNvSpPr>
            <a:spLocks noChangeShapeType="1"/>
          </p:cNvSpPr>
          <p:nvPr/>
        </p:nvSpPr>
        <p:spPr bwMode="auto">
          <a:xfrm flipV="1">
            <a:off x="4598772" y="4589326"/>
            <a:ext cx="1282700" cy="165100"/>
          </a:xfrm>
          <a:prstGeom prst="line">
            <a:avLst/>
          </a:prstGeom>
          <a:noFill/>
          <a:ln w="28575">
            <a:solidFill>
              <a:srgbClr val="B0D46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 name="Line 8"/>
          <p:cNvSpPr>
            <a:spLocks noChangeShapeType="1"/>
          </p:cNvSpPr>
          <p:nvPr/>
        </p:nvSpPr>
        <p:spPr bwMode="auto">
          <a:xfrm flipV="1">
            <a:off x="4300322" y="5198926"/>
            <a:ext cx="1517650" cy="463550"/>
          </a:xfrm>
          <a:prstGeom prst="line">
            <a:avLst/>
          </a:prstGeom>
          <a:noFill/>
          <a:ln w="28575">
            <a:solidFill>
              <a:srgbClr val="B0D46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 name="Freeform 9"/>
          <p:cNvSpPr>
            <a:spLocks/>
          </p:cNvSpPr>
          <p:nvPr/>
        </p:nvSpPr>
        <p:spPr bwMode="auto">
          <a:xfrm>
            <a:off x="2387385" y="2360477"/>
            <a:ext cx="773112" cy="773113"/>
          </a:xfrm>
          <a:custGeom>
            <a:avLst/>
            <a:gdLst>
              <a:gd name="T0" fmla="*/ 252 w 487"/>
              <a:gd name="T1" fmla="*/ 486 h 487"/>
              <a:gd name="T2" fmla="*/ 299 w 487"/>
              <a:gd name="T3" fmla="*/ 480 h 487"/>
              <a:gd name="T4" fmla="*/ 344 w 487"/>
              <a:gd name="T5" fmla="*/ 464 h 487"/>
              <a:gd name="T6" fmla="*/ 384 w 487"/>
              <a:gd name="T7" fmla="*/ 442 h 487"/>
              <a:gd name="T8" fmla="*/ 420 w 487"/>
              <a:gd name="T9" fmla="*/ 411 h 487"/>
              <a:gd name="T10" fmla="*/ 448 w 487"/>
              <a:gd name="T11" fmla="*/ 373 h 487"/>
              <a:gd name="T12" fmla="*/ 469 w 487"/>
              <a:gd name="T13" fmla="*/ 332 h 487"/>
              <a:gd name="T14" fmla="*/ 482 w 487"/>
              <a:gd name="T15" fmla="*/ 285 h 487"/>
              <a:gd name="T16" fmla="*/ 486 w 487"/>
              <a:gd name="T17" fmla="*/ 235 h 487"/>
              <a:gd name="T18" fmla="*/ 479 w 487"/>
              <a:gd name="T19" fmla="*/ 188 h 487"/>
              <a:gd name="T20" fmla="*/ 464 w 487"/>
              <a:gd name="T21" fmla="*/ 142 h 487"/>
              <a:gd name="T22" fmla="*/ 441 w 487"/>
              <a:gd name="T23" fmla="*/ 102 h 487"/>
              <a:gd name="T24" fmla="*/ 410 w 487"/>
              <a:gd name="T25" fmla="*/ 67 h 487"/>
              <a:gd name="T26" fmla="*/ 372 w 487"/>
              <a:gd name="T27" fmla="*/ 38 h 487"/>
              <a:gd name="T28" fmla="*/ 330 w 487"/>
              <a:gd name="T29" fmla="*/ 17 h 487"/>
              <a:gd name="T30" fmla="*/ 284 w 487"/>
              <a:gd name="T31" fmla="*/ 4 h 487"/>
              <a:gd name="T32" fmla="*/ 234 w 487"/>
              <a:gd name="T33" fmla="*/ 0 h 487"/>
              <a:gd name="T34" fmla="*/ 186 w 487"/>
              <a:gd name="T35" fmla="*/ 7 h 487"/>
              <a:gd name="T36" fmla="*/ 141 w 487"/>
              <a:gd name="T37" fmla="*/ 22 h 487"/>
              <a:gd name="T38" fmla="*/ 101 w 487"/>
              <a:gd name="T39" fmla="*/ 45 h 487"/>
              <a:gd name="T40" fmla="*/ 66 w 487"/>
              <a:gd name="T41" fmla="*/ 76 h 487"/>
              <a:gd name="T42" fmla="*/ 38 w 487"/>
              <a:gd name="T43" fmla="*/ 114 h 487"/>
              <a:gd name="T44" fmla="*/ 16 w 487"/>
              <a:gd name="T45" fmla="*/ 156 h 487"/>
              <a:gd name="T46" fmla="*/ 3 w 487"/>
              <a:gd name="T47" fmla="*/ 203 h 487"/>
              <a:gd name="T48" fmla="*/ 0 w 487"/>
              <a:gd name="T49" fmla="*/ 252 h 487"/>
              <a:gd name="T50" fmla="*/ 6 w 487"/>
              <a:gd name="T51" fmla="*/ 300 h 487"/>
              <a:gd name="T52" fmla="*/ 22 w 487"/>
              <a:gd name="T53" fmla="*/ 345 h 487"/>
              <a:gd name="T54" fmla="*/ 45 w 487"/>
              <a:gd name="T55" fmla="*/ 385 h 487"/>
              <a:gd name="T56" fmla="*/ 76 w 487"/>
              <a:gd name="T57" fmla="*/ 420 h 487"/>
              <a:gd name="T58" fmla="*/ 113 w 487"/>
              <a:gd name="T59" fmla="*/ 448 h 487"/>
              <a:gd name="T60" fmla="*/ 155 w 487"/>
              <a:gd name="T61" fmla="*/ 470 h 487"/>
              <a:gd name="T62" fmla="*/ 202 w 487"/>
              <a:gd name="T63" fmla="*/ 483 h 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87" h="487">
                <a:moveTo>
                  <a:pt x="226" y="486"/>
                </a:moveTo>
                <a:lnTo>
                  <a:pt x="252" y="486"/>
                </a:lnTo>
                <a:lnTo>
                  <a:pt x="276" y="484"/>
                </a:lnTo>
                <a:lnTo>
                  <a:pt x="299" y="480"/>
                </a:lnTo>
                <a:lnTo>
                  <a:pt x="322" y="473"/>
                </a:lnTo>
                <a:lnTo>
                  <a:pt x="344" y="464"/>
                </a:lnTo>
                <a:lnTo>
                  <a:pt x="365" y="453"/>
                </a:lnTo>
                <a:lnTo>
                  <a:pt x="384" y="442"/>
                </a:lnTo>
                <a:lnTo>
                  <a:pt x="403" y="427"/>
                </a:lnTo>
                <a:lnTo>
                  <a:pt x="420" y="411"/>
                </a:lnTo>
                <a:lnTo>
                  <a:pt x="435" y="393"/>
                </a:lnTo>
                <a:lnTo>
                  <a:pt x="448" y="373"/>
                </a:lnTo>
                <a:lnTo>
                  <a:pt x="460" y="354"/>
                </a:lnTo>
                <a:lnTo>
                  <a:pt x="469" y="332"/>
                </a:lnTo>
                <a:lnTo>
                  <a:pt x="477" y="309"/>
                </a:lnTo>
                <a:lnTo>
                  <a:pt x="482" y="285"/>
                </a:lnTo>
                <a:lnTo>
                  <a:pt x="485" y="260"/>
                </a:lnTo>
                <a:lnTo>
                  <a:pt x="486" y="235"/>
                </a:lnTo>
                <a:lnTo>
                  <a:pt x="484" y="211"/>
                </a:lnTo>
                <a:lnTo>
                  <a:pt x="479" y="188"/>
                </a:lnTo>
                <a:lnTo>
                  <a:pt x="472" y="165"/>
                </a:lnTo>
                <a:lnTo>
                  <a:pt x="464" y="142"/>
                </a:lnTo>
                <a:lnTo>
                  <a:pt x="453" y="122"/>
                </a:lnTo>
                <a:lnTo>
                  <a:pt x="441" y="102"/>
                </a:lnTo>
                <a:lnTo>
                  <a:pt x="426" y="84"/>
                </a:lnTo>
                <a:lnTo>
                  <a:pt x="410" y="67"/>
                </a:lnTo>
                <a:lnTo>
                  <a:pt x="392" y="51"/>
                </a:lnTo>
                <a:lnTo>
                  <a:pt x="372" y="38"/>
                </a:lnTo>
                <a:lnTo>
                  <a:pt x="352" y="26"/>
                </a:lnTo>
                <a:lnTo>
                  <a:pt x="330" y="17"/>
                </a:lnTo>
                <a:lnTo>
                  <a:pt x="307" y="9"/>
                </a:lnTo>
                <a:lnTo>
                  <a:pt x="284" y="4"/>
                </a:lnTo>
                <a:lnTo>
                  <a:pt x="259" y="1"/>
                </a:lnTo>
                <a:lnTo>
                  <a:pt x="234" y="0"/>
                </a:lnTo>
                <a:lnTo>
                  <a:pt x="209" y="2"/>
                </a:lnTo>
                <a:lnTo>
                  <a:pt x="186" y="7"/>
                </a:lnTo>
                <a:lnTo>
                  <a:pt x="163" y="14"/>
                </a:lnTo>
                <a:lnTo>
                  <a:pt x="141" y="22"/>
                </a:lnTo>
                <a:lnTo>
                  <a:pt x="121" y="33"/>
                </a:lnTo>
                <a:lnTo>
                  <a:pt x="101" y="45"/>
                </a:lnTo>
                <a:lnTo>
                  <a:pt x="83" y="60"/>
                </a:lnTo>
                <a:lnTo>
                  <a:pt x="66" y="76"/>
                </a:lnTo>
                <a:lnTo>
                  <a:pt x="50" y="94"/>
                </a:lnTo>
                <a:lnTo>
                  <a:pt x="38" y="114"/>
                </a:lnTo>
                <a:lnTo>
                  <a:pt x="26" y="134"/>
                </a:lnTo>
                <a:lnTo>
                  <a:pt x="16" y="156"/>
                </a:lnTo>
                <a:lnTo>
                  <a:pt x="8" y="179"/>
                </a:lnTo>
                <a:lnTo>
                  <a:pt x="3" y="203"/>
                </a:lnTo>
                <a:lnTo>
                  <a:pt x="0" y="227"/>
                </a:lnTo>
                <a:lnTo>
                  <a:pt x="0" y="252"/>
                </a:lnTo>
                <a:lnTo>
                  <a:pt x="2" y="277"/>
                </a:lnTo>
                <a:lnTo>
                  <a:pt x="6" y="300"/>
                </a:lnTo>
                <a:lnTo>
                  <a:pt x="13" y="323"/>
                </a:lnTo>
                <a:lnTo>
                  <a:pt x="22" y="345"/>
                </a:lnTo>
                <a:lnTo>
                  <a:pt x="33" y="365"/>
                </a:lnTo>
                <a:lnTo>
                  <a:pt x="45" y="385"/>
                </a:lnTo>
                <a:lnTo>
                  <a:pt x="59" y="403"/>
                </a:lnTo>
                <a:lnTo>
                  <a:pt x="76" y="420"/>
                </a:lnTo>
                <a:lnTo>
                  <a:pt x="93" y="436"/>
                </a:lnTo>
                <a:lnTo>
                  <a:pt x="113" y="448"/>
                </a:lnTo>
                <a:lnTo>
                  <a:pt x="133" y="460"/>
                </a:lnTo>
                <a:lnTo>
                  <a:pt x="155" y="470"/>
                </a:lnTo>
                <a:lnTo>
                  <a:pt x="178" y="478"/>
                </a:lnTo>
                <a:lnTo>
                  <a:pt x="202" y="483"/>
                </a:lnTo>
                <a:lnTo>
                  <a:pt x="226" y="486"/>
                </a:lnTo>
              </a:path>
            </a:pathLst>
          </a:custGeom>
          <a:solidFill>
            <a:srgbClr val="B2B2B2"/>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 name="Freeform 10"/>
          <p:cNvSpPr>
            <a:spLocks/>
          </p:cNvSpPr>
          <p:nvPr/>
        </p:nvSpPr>
        <p:spPr bwMode="auto">
          <a:xfrm>
            <a:off x="2387386" y="2360476"/>
            <a:ext cx="782637" cy="782638"/>
          </a:xfrm>
          <a:custGeom>
            <a:avLst/>
            <a:gdLst>
              <a:gd name="T0" fmla="*/ 255 w 493"/>
              <a:gd name="T1" fmla="*/ 492 h 493"/>
              <a:gd name="T2" fmla="*/ 303 w 493"/>
              <a:gd name="T3" fmla="*/ 486 h 493"/>
              <a:gd name="T4" fmla="*/ 348 w 493"/>
              <a:gd name="T5" fmla="*/ 470 h 493"/>
              <a:gd name="T6" fmla="*/ 389 w 493"/>
              <a:gd name="T7" fmla="*/ 447 h 493"/>
              <a:gd name="T8" fmla="*/ 425 w 493"/>
              <a:gd name="T9" fmla="*/ 416 h 493"/>
              <a:gd name="T10" fmla="*/ 454 w 493"/>
              <a:gd name="T11" fmla="*/ 378 h 493"/>
              <a:gd name="T12" fmla="*/ 475 w 493"/>
              <a:gd name="T13" fmla="*/ 336 h 493"/>
              <a:gd name="T14" fmla="*/ 488 w 493"/>
              <a:gd name="T15" fmla="*/ 289 h 493"/>
              <a:gd name="T16" fmla="*/ 492 w 493"/>
              <a:gd name="T17" fmla="*/ 238 h 493"/>
              <a:gd name="T18" fmla="*/ 485 w 493"/>
              <a:gd name="T19" fmla="*/ 190 h 493"/>
              <a:gd name="T20" fmla="*/ 470 w 493"/>
              <a:gd name="T21" fmla="*/ 144 h 493"/>
              <a:gd name="T22" fmla="*/ 446 w 493"/>
              <a:gd name="T23" fmla="*/ 103 h 493"/>
              <a:gd name="T24" fmla="*/ 415 w 493"/>
              <a:gd name="T25" fmla="*/ 68 h 493"/>
              <a:gd name="T26" fmla="*/ 377 w 493"/>
              <a:gd name="T27" fmla="*/ 38 h 493"/>
              <a:gd name="T28" fmla="*/ 334 w 493"/>
              <a:gd name="T29" fmla="*/ 17 h 493"/>
              <a:gd name="T30" fmla="*/ 287 w 493"/>
              <a:gd name="T31" fmla="*/ 4 h 493"/>
              <a:gd name="T32" fmla="*/ 237 w 493"/>
              <a:gd name="T33" fmla="*/ 0 h 493"/>
              <a:gd name="T34" fmla="*/ 188 w 493"/>
              <a:gd name="T35" fmla="*/ 7 h 493"/>
              <a:gd name="T36" fmla="*/ 143 w 493"/>
              <a:gd name="T37" fmla="*/ 22 h 493"/>
              <a:gd name="T38" fmla="*/ 102 w 493"/>
              <a:gd name="T39" fmla="*/ 46 h 493"/>
              <a:gd name="T40" fmla="*/ 67 w 493"/>
              <a:gd name="T41" fmla="*/ 77 h 493"/>
              <a:gd name="T42" fmla="*/ 38 w 493"/>
              <a:gd name="T43" fmla="*/ 115 h 493"/>
              <a:gd name="T44" fmla="*/ 16 w 493"/>
              <a:gd name="T45" fmla="*/ 158 h 493"/>
              <a:gd name="T46" fmla="*/ 3 w 493"/>
              <a:gd name="T47" fmla="*/ 205 h 493"/>
              <a:gd name="T48" fmla="*/ 0 w 493"/>
              <a:gd name="T49" fmla="*/ 255 h 493"/>
              <a:gd name="T50" fmla="*/ 6 w 493"/>
              <a:gd name="T51" fmla="*/ 304 h 493"/>
              <a:gd name="T52" fmla="*/ 22 w 493"/>
              <a:gd name="T53" fmla="*/ 349 h 493"/>
              <a:gd name="T54" fmla="*/ 46 w 493"/>
              <a:gd name="T55" fmla="*/ 390 h 493"/>
              <a:gd name="T56" fmla="*/ 77 w 493"/>
              <a:gd name="T57" fmla="*/ 425 h 493"/>
              <a:gd name="T58" fmla="*/ 114 w 493"/>
              <a:gd name="T59" fmla="*/ 454 h 493"/>
              <a:gd name="T60" fmla="*/ 157 w 493"/>
              <a:gd name="T61" fmla="*/ 476 h 493"/>
              <a:gd name="T62" fmla="*/ 204 w 493"/>
              <a:gd name="T63" fmla="*/ 489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93" h="493">
                <a:moveTo>
                  <a:pt x="229" y="492"/>
                </a:moveTo>
                <a:lnTo>
                  <a:pt x="255" y="492"/>
                </a:lnTo>
                <a:lnTo>
                  <a:pt x="279" y="490"/>
                </a:lnTo>
                <a:lnTo>
                  <a:pt x="303" y="486"/>
                </a:lnTo>
                <a:lnTo>
                  <a:pt x="326" y="479"/>
                </a:lnTo>
                <a:lnTo>
                  <a:pt x="348" y="470"/>
                </a:lnTo>
                <a:lnTo>
                  <a:pt x="369" y="459"/>
                </a:lnTo>
                <a:lnTo>
                  <a:pt x="389" y="447"/>
                </a:lnTo>
                <a:lnTo>
                  <a:pt x="408" y="432"/>
                </a:lnTo>
                <a:lnTo>
                  <a:pt x="425" y="416"/>
                </a:lnTo>
                <a:lnTo>
                  <a:pt x="440" y="398"/>
                </a:lnTo>
                <a:lnTo>
                  <a:pt x="454" y="378"/>
                </a:lnTo>
                <a:lnTo>
                  <a:pt x="466" y="358"/>
                </a:lnTo>
                <a:lnTo>
                  <a:pt x="475" y="336"/>
                </a:lnTo>
                <a:lnTo>
                  <a:pt x="483" y="313"/>
                </a:lnTo>
                <a:lnTo>
                  <a:pt x="488" y="289"/>
                </a:lnTo>
                <a:lnTo>
                  <a:pt x="491" y="263"/>
                </a:lnTo>
                <a:lnTo>
                  <a:pt x="492" y="238"/>
                </a:lnTo>
                <a:lnTo>
                  <a:pt x="490" y="214"/>
                </a:lnTo>
                <a:lnTo>
                  <a:pt x="485" y="190"/>
                </a:lnTo>
                <a:lnTo>
                  <a:pt x="478" y="167"/>
                </a:lnTo>
                <a:lnTo>
                  <a:pt x="470" y="144"/>
                </a:lnTo>
                <a:lnTo>
                  <a:pt x="459" y="123"/>
                </a:lnTo>
                <a:lnTo>
                  <a:pt x="446" y="103"/>
                </a:lnTo>
                <a:lnTo>
                  <a:pt x="431" y="85"/>
                </a:lnTo>
                <a:lnTo>
                  <a:pt x="415" y="68"/>
                </a:lnTo>
                <a:lnTo>
                  <a:pt x="397" y="52"/>
                </a:lnTo>
                <a:lnTo>
                  <a:pt x="377" y="38"/>
                </a:lnTo>
                <a:lnTo>
                  <a:pt x="356" y="26"/>
                </a:lnTo>
                <a:lnTo>
                  <a:pt x="334" y="17"/>
                </a:lnTo>
                <a:lnTo>
                  <a:pt x="311" y="9"/>
                </a:lnTo>
                <a:lnTo>
                  <a:pt x="287" y="4"/>
                </a:lnTo>
                <a:lnTo>
                  <a:pt x="262" y="1"/>
                </a:lnTo>
                <a:lnTo>
                  <a:pt x="237" y="0"/>
                </a:lnTo>
                <a:lnTo>
                  <a:pt x="212" y="2"/>
                </a:lnTo>
                <a:lnTo>
                  <a:pt x="188" y="7"/>
                </a:lnTo>
                <a:lnTo>
                  <a:pt x="165" y="14"/>
                </a:lnTo>
                <a:lnTo>
                  <a:pt x="143" y="22"/>
                </a:lnTo>
                <a:lnTo>
                  <a:pt x="122" y="33"/>
                </a:lnTo>
                <a:lnTo>
                  <a:pt x="102" y="46"/>
                </a:lnTo>
                <a:lnTo>
                  <a:pt x="84" y="61"/>
                </a:lnTo>
                <a:lnTo>
                  <a:pt x="67" y="77"/>
                </a:lnTo>
                <a:lnTo>
                  <a:pt x="51" y="95"/>
                </a:lnTo>
                <a:lnTo>
                  <a:pt x="38" y="115"/>
                </a:lnTo>
                <a:lnTo>
                  <a:pt x="26" y="136"/>
                </a:lnTo>
                <a:lnTo>
                  <a:pt x="16" y="158"/>
                </a:lnTo>
                <a:lnTo>
                  <a:pt x="8" y="181"/>
                </a:lnTo>
                <a:lnTo>
                  <a:pt x="3" y="205"/>
                </a:lnTo>
                <a:lnTo>
                  <a:pt x="0" y="230"/>
                </a:lnTo>
                <a:lnTo>
                  <a:pt x="0" y="255"/>
                </a:lnTo>
                <a:lnTo>
                  <a:pt x="2" y="280"/>
                </a:lnTo>
                <a:lnTo>
                  <a:pt x="6" y="304"/>
                </a:lnTo>
                <a:lnTo>
                  <a:pt x="13" y="327"/>
                </a:lnTo>
                <a:lnTo>
                  <a:pt x="22" y="349"/>
                </a:lnTo>
                <a:lnTo>
                  <a:pt x="33" y="370"/>
                </a:lnTo>
                <a:lnTo>
                  <a:pt x="46" y="390"/>
                </a:lnTo>
                <a:lnTo>
                  <a:pt x="60" y="408"/>
                </a:lnTo>
                <a:lnTo>
                  <a:pt x="77" y="425"/>
                </a:lnTo>
                <a:lnTo>
                  <a:pt x="94" y="441"/>
                </a:lnTo>
                <a:lnTo>
                  <a:pt x="114" y="454"/>
                </a:lnTo>
                <a:lnTo>
                  <a:pt x="135" y="466"/>
                </a:lnTo>
                <a:lnTo>
                  <a:pt x="157" y="476"/>
                </a:lnTo>
                <a:lnTo>
                  <a:pt x="180" y="484"/>
                </a:lnTo>
                <a:lnTo>
                  <a:pt x="204" y="489"/>
                </a:lnTo>
                <a:lnTo>
                  <a:pt x="229" y="492"/>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 name="Freeform 11"/>
          <p:cNvSpPr>
            <a:spLocks/>
          </p:cNvSpPr>
          <p:nvPr/>
        </p:nvSpPr>
        <p:spPr bwMode="auto">
          <a:xfrm>
            <a:off x="2404847" y="2379526"/>
            <a:ext cx="738188" cy="736600"/>
          </a:xfrm>
          <a:custGeom>
            <a:avLst/>
            <a:gdLst>
              <a:gd name="T0" fmla="*/ 240 w 465"/>
              <a:gd name="T1" fmla="*/ 463 h 464"/>
              <a:gd name="T2" fmla="*/ 285 w 465"/>
              <a:gd name="T3" fmla="*/ 457 h 464"/>
              <a:gd name="T4" fmla="*/ 328 w 465"/>
              <a:gd name="T5" fmla="*/ 442 h 464"/>
              <a:gd name="T6" fmla="*/ 367 w 465"/>
              <a:gd name="T7" fmla="*/ 420 h 464"/>
              <a:gd name="T8" fmla="*/ 401 w 465"/>
              <a:gd name="T9" fmla="*/ 391 h 464"/>
              <a:gd name="T10" fmla="*/ 427 w 465"/>
              <a:gd name="T11" fmla="*/ 355 h 464"/>
              <a:gd name="T12" fmla="*/ 448 w 465"/>
              <a:gd name="T13" fmla="*/ 315 h 464"/>
              <a:gd name="T14" fmla="*/ 461 w 465"/>
              <a:gd name="T15" fmla="*/ 270 h 464"/>
              <a:gd name="T16" fmla="*/ 464 w 465"/>
              <a:gd name="T17" fmla="*/ 224 h 464"/>
              <a:gd name="T18" fmla="*/ 457 w 465"/>
              <a:gd name="T19" fmla="*/ 178 h 464"/>
              <a:gd name="T20" fmla="*/ 443 w 465"/>
              <a:gd name="T21" fmla="*/ 135 h 464"/>
              <a:gd name="T22" fmla="*/ 421 w 465"/>
              <a:gd name="T23" fmla="*/ 97 h 464"/>
              <a:gd name="T24" fmla="*/ 391 w 465"/>
              <a:gd name="T25" fmla="*/ 63 h 464"/>
              <a:gd name="T26" fmla="*/ 356 w 465"/>
              <a:gd name="T27" fmla="*/ 36 h 464"/>
              <a:gd name="T28" fmla="*/ 316 w 465"/>
              <a:gd name="T29" fmla="*/ 15 h 464"/>
              <a:gd name="T30" fmla="*/ 271 w 465"/>
              <a:gd name="T31" fmla="*/ 3 h 464"/>
              <a:gd name="T32" fmla="*/ 224 w 465"/>
              <a:gd name="T33" fmla="*/ 0 h 464"/>
              <a:gd name="T34" fmla="*/ 178 w 465"/>
              <a:gd name="T35" fmla="*/ 6 h 464"/>
              <a:gd name="T36" fmla="*/ 135 w 465"/>
              <a:gd name="T37" fmla="*/ 21 h 464"/>
              <a:gd name="T38" fmla="*/ 97 w 465"/>
              <a:gd name="T39" fmla="*/ 42 h 464"/>
              <a:gd name="T40" fmla="*/ 63 w 465"/>
              <a:gd name="T41" fmla="*/ 72 h 464"/>
              <a:gd name="T42" fmla="*/ 36 w 465"/>
              <a:gd name="T43" fmla="*/ 108 h 464"/>
              <a:gd name="T44" fmla="*/ 15 w 465"/>
              <a:gd name="T45" fmla="*/ 148 h 464"/>
              <a:gd name="T46" fmla="*/ 3 w 465"/>
              <a:gd name="T47" fmla="*/ 193 h 464"/>
              <a:gd name="T48" fmla="*/ 0 w 465"/>
              <a:gd name="T49" fmla="*/ 240 h 464"/>
              <a:gd name="T50" fmla="*/ 6 w 465"/>
              <a:gd name="T51" fmla="*/ 285 h 464"/>
              <a:gd name="T52" fmla="*/ 21 w 465"/>
              <a:gd name="T53" fmla="*/ 328 h 464"/>
              <a:gd name="T54" fmla="*/ 43 w 465"/>
              <a:gd name="T55" fmla="*/ 366 h 464"/>
              <a:gd name="T56" fmla="*/ 72 w 465"/>
              <a:gd name="T57" fmla="*/ 400 h 464"/>
              <a:gd name="T58" fmla="*/ 108 w 465"/>
              <a:gd name="T59" fmla="*/ 427 h 464"/>
              <a:gd name="T60" fmla="*/ 148 w 465"/>
              <a:gd name="T61" fmla="*/ 448 h 464"/>
              <a:gd name="T62" fmla="*/ 193 w 465"/>
              <a:gd name="T63" fmla="*/ 460 h 4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65" h="464">
                <a:moveTo>
                  <a:pt x="215" y="463"/>
                </a:moveTo>
                <a:lnTo>
                  <a:pt x="240" y="463"/>
                </a:lnTo>
                <a:lnTo>
                  <a:pt x="263" y="461"/>
                </a:lnTo>
                <a:lnTo>
                  <a:pt x="285" y="457"/>
                </a:lnTo>
                <a:lnTo>
                  <a:pt x="307" y="450"/>
                </a:lnTo>
                <a:lnTo>
                  <a:pt x="328" y="442"/>
                </a:lnTo>
                <a:lnTo>
                  <a:pt x="348" y="432"/>
                </a:lnTo>
                <a:lnTo>
                  <a:pt x="367" y="420"/>
                </a:lnTo>
                <a:lnTo>
                  <a:pt x="384" y="406"/>
                </a:lnTo>
                <a:lnTo>
                  <a:pt x="401" y="391"/>
                </a:lnTo>
                <a:lnTo>
                  <a:pt x="415" y="374"/>
                </a:lnTo>
                <a:lnTo>
                  <a:pt x="427" y="355"/>
                </a:lnTo>
                <a:lnTo>
                  <a:pt x="439" y="336"/>
                </a:lnTo>
                <a:lnTo>
                  <a:pt x="448" y="315"/>
                </a:lnTo>
                <a:lnTo>
                  <a:pt x="455" y="293"/>
                </a:lnTo>
                <a:lnTo>
                  <a:pt x="461" y="270"/>
                </a:lnTo>
                <a:lnTo>
                  <a:pt x="463" y="248"/>
                </a:lnTo>
                <a:lnTo>
                  <a:pt x="464" y="224"/>
                </a:lnTo>
                <a:lnTo>
                  <a:pt x="462" y="200"/>
                </a:lnTo>
                <a:lnTo>
                  <a:pt x="457" y="178"/>
                </a:lnTo>
                <a:lnTo>
                  <a:pt x="451" y="156"/>
                </a:lnTo>
                <a:lnTo>
                  <a:pt x="443" y="135"/>
                </a:lnTo>
                <a:lnTo>
                  <a:pt x="432" y="116"/>
                </a:lnTo>
                <a:lnTo>
                  <a:pt x="421" y="97"/>
                </a:lnTo>
                <a:lnTo>
                  <a:pt x="407" y="79"/>
                </a:lnTo>
                <a:lnTo>
                  <a:pt x="391" y="63"/>
                </a:lnTo>
                <a:lnTo>
                  <a:pt x="374" y="48"/>
                </a:lnTo>
                <a:lnTo>
                  <a:pt x="356" y="36"/>
                </a:lnTo>
                <a:lnTo>
                  <a:pt x="337" y="25"/>
                </a:lnTo>
                <a:lnTo>
                  <a:pt x="316" y="15"/>
                </a:lnTo>
                <a:lnTo>
                  <a:pt x="294" y="8"/>
                </a:lnTo>
                <a:lnTo>
                  <a:pt x="271" y="3"/>
                </a:lnTo>
                <a:lnTo>
                  <a:pt x="248" y="0"/>
                </a:lnTo>
                <a:lnTo>
                  <a:pt x="224" y="0"/>
                </a:lnTo>
                <a:lnTo>
                  <a:pt x="200" y="2"/>
                </a:lnTo>
                <a:lnTo>
                  <a:pt x="178" y="6"/>
                </a:lnTo>
                <a:lnTo>
                  <a:pt x="156" y="12"/>
                </a:lnTo>
                <a:lnTo>
                  <a:pt x="135" y="21"/>
                </a:lnTo>
                <a:lnTo>
                  <a:pt x="116" y="31"/>
                </a:lnTo>
                <a:lnTo>
                  <a:pt x="97" y="42"/>
                </a:lnTo>
                <a:lnTo>
                  <a:pt x="79" y="56"/>
                </a:lnTo>
                <a:lnTo>
                  <a:pt x="63" y="72"/>
                </a:lnTo>
                <a:lnTo>
                  <a:pt x="48" y="89"/>
                </a:lnTo>
                <a:lnTo>
                  <a:pt x="36" y="108"/>
                </a:lnTo>
                <a:lnTo>
                  <a:pt x="25" y="126"/>
                </a:lnTo>
                <a:lnTo>
                  <a:pt x="15" y="148"/>
                </a:lnTo>
                <a:lnTo>
                  <a:pt x="8" y="170"/>
                </a:lnTo>
                <a:lnTo>
                  <a:pt x="3" y="193"/>
                </a:lnTo>
                <a:lnTo>
                  <a:pt x="0" y="216"/>
                </a:lnTo>
                <a:lnTo>
                  <a:pt x="0" y="240"/>
                </a:lnTo>
                <a:lnTo>
                  <a:pt x="2" y="263"/>
                </a:lnTo>
                <a:lnTo>
                  <a:pt x="6" y="285"/>
                </a:lnTo>
                <a:lnTo>
                  <a:pt x="13" y="307"/>
                </a:lnTo>
                <a:lnTo>
                  <a:pt x="21" y="328"/>
                </a:lnTo>
                <a:lnTo>
                  <a:pt x="31" y="347"/>
                </a:lnTo>
                <a:lnTo>
                  <a:pt x="43" y="366"/>
                </a:lnTo>
                <a:lnTo>
                  <a:pt x="57" y="384"/>
                </a:lnTo>
                <a:lnTo>
                  <a:pt x="72" y="400"/>
                </a:lnTo>
                <a:lnTo>
                  <a:pt x="89" y="415"/>
                </a:lnTo>
                <a:lnTo>
                  <a:pt x="108" y="427"/>
                </a:lnTo>
                <a:lnTo>
                  <a:pt x="127" y="438"/>
                </a:lnTo>
                <a:lnTo>
                  <a:pt x="148" y="448"/>
                </a:lnTo>
                <a:lnTo>
                  <a:pt x="170" y="455"/>
                </a:lnTo>
                <a:lnTo>
                  <a:pt x="193" y="460"/>
                </a:lnTo>
                <a:lnTo>
                  <a:pt x="215" y="463"/>
                </a:lnTo>
              </a:path>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 name="Freeform 12"/>
          <p:cNvSpPr>
            <a:spLocks/>
          </p:cNvSpPr>
          <p:nvPr/>
        </p:nvSpPr>
        <p:spPr bwMode="auto">
          <a:xfrm>
            <a:off x="2404848" y="2379527"/>
            <a:ext cx="747713" cy="746125"/>
          </a:xfrm>
          <a:custGeom>
            <a:avLst/>
            <a:gdLst>
              <a:gd name="T0" fmla="*/ 243 w 471"/>
              <a:gd name="T1" fmla="*/ 469 h 470"/>
              <a:gd name="T2" fmla="*/ 289 w 471"/>
              <a:gd name="T3" fmla="*/ 463 h 470"/>
              <a:gd name="T4" fmla="*/ 332 w 471"/>
              <a:gd name="T5" fmla="*/ 448 h 470"/>
              <a:gd name="T6" fmla="*/ 372 w 471"/>
              <a:gd name="T7" fmla="*/ 425 h 470"/>
              <a:gd name="T8" fmla="*/ 406 w 471"/>
              <a:gd name="T9" fmla="*/ 396 h 470"/>
              <a:gd name="T10" fmla="*/ 433 w 471"/>
              <a:gd name="T11" fmla="*/ 360 h 470"/>
              <a:gd name="T12" fmla="*/ 454 w 471"/>
              <a:gd name="T13" fmla="*/ 319 h 470"/>
              <a:gd name="T14" fmla="*/ 467 w 471"/>
              <a:gd name="T15" fmla="*/ 274 h 470"/>
              <a:gd name="T16" fmla="*/ 470 w 471"/>
              <a:gd name="T17" fmla="*/ 227 h 470"/>
              <a:gd name="T18" fmla="*/ 463 w 471"/>
              <a:gd name="T19" fmla="*/ 180 h 470"/>
              <a:gd name="T20" fmla="*/ 449 w 471"/>
              <a:gd name="T21" fmla="*/ 137 h 470"/>
              <a:gd name="T22" fmla="*/ 426 w 471"/>
              <a:gd name="T23" fmla="*/ 98 h 470"/>
              <a:gd name="T24" fmla="*/ 396 w 471"/>
              <a:gd name="T25" fmla="*/ 64 h 470"/>
              <a:gd name="T26" fmla="*/ 361 w 471"/>
              <a:gd name="T27" fmla="*/ 36 h 470"/>
              <a:gd name="T28" fmla="*/ 320 w 471"/>
              <a:gd name="T29" fmla="*/ 15 h 470"/>
              <a:gd name="T30" fmla="*/ 275 w 471"/>
              <a:gd name="T31" fmla="*/ 3 h 470"/>
              <a:gd name="T32" fmla="*/ 227 w 471"/>
              <a:gd name="T33" fmla="*/ 0 h 470"/>
              <a:gd name="T34" fmla="*/ 180 w 471"/>
              <a:gd name="T35" fmla="*/ 6 h 470"/>
              <a:gd name="T36" fmla="*/ 137 w 471"/>
              <a:gd name="T37" fmla="*/ 21 h 470"/>
              <a:gd name="T38" fmla="*/ 98 w 471"/>
              <a:gd name="T39" fmla="*/ 43 h 470"/>
              <a:gd name="T40" fmla="*/ 64 w 471"/>
              <a:gd name="T41" fmla="*/ 73 h 470"/>
              <a:gd name="T42" fmla="*/ 36 w 471"/>
              <a:gd name="T43" fmla="*/ 109 h 470"/>
              <a:gd name="T44" fmla="*/ 15 w 471"/>
              <a:gd name="T45" fmla="*/ 150 h 470"/>
              <a:gd name="T46" fmla="*/ 3 w 471"/>
              <a:gd name="T47" fmla="*/ 195 h 470"/>
              <a:gd name="T48" fmla="*/ 0 w 471"/>
              <a:gd name="T49" fmla="*/ 243 h 470"/>
              <a:gd name="T50" fmla="*/ 6 w 471"/>
              <a:gd name="T51" fmla="*/ 289 h 470"/>
              <a:gd name="T52" fmla="*/ 21 w 471"/>
              <a:gd name="T53" fmla="*/ 332 h 470"/>
              <a:gd name="T54" fmla="*/ 44 w 471"/>
              <a:gd name="T55" fmla="*/ 371 h 470"/>
              <a:gd name="T56" fmla="*/ 73 w 471"/>
              <a:gd name="T57" fmla="*/ 405 h 470"/>
              <a:gd name="T58" fmla="*/ 109 w 471"/>
              <a:gd name="T59" fmla="*/ 433 h 470"/>
              <a:gd name="T60" fmla="*/ 150 w 471"/>
              <a:gd name="T61" fmla="*/ 454 h 470"/>
              <a:gd name="T62" fmla="*/ 195 w 471"/>
              <a:gd name="T63" fmla="*/ 466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71" h="470">
                <a:moveTo>
                  <a:pt x="218" y="469"/>
                </a:moveTo>
                <a:lnTo>
                  <a:pt x="243" y="469"/>
                </a:lnTo>
                <a:lnTo>
                  <a:pt x="266" y="467"/>
                </a:lnTo>
                <a:lnTo>
                  <a:pt x="289" y="463"/>
                </a:lnTo>
                <a:lnTo>
                  <a:pt x="311" y="456"/>
                </a:lnTo>
                <a:lnTo>
                  <a:pt x="332" y="448"/>
                </a:lnTo>
                <a:lnTo>
                  <a:pt x="353" y="438"/>
                </a:lnTo>
                <a:lnTo>
                  <a:pt x="372" y="425"/>
                </a:lnTo>
                <a:lnTo>
                  <a:pt x="389" y="411"/>
                </a:lnTo>
                <a:lnTo>
                  <a:pt x="406" y="396"/>
                </a:lnTo>
                <a:lnTo>
                  <a:pt x="420" y="379"/>
                </a:lnTo>
                <a:lnTo>
                  <a:pt x="433" y="360"/>
                </a:lnTo>
                <a:lnTo>
                  <a:pt x="445" y="340"/>
                </a:lnTo>
                <a:lnTo>
                  <a:pt x="454" y="319"/>
                </a:lnTo>
                <a:lnTo>
                  <a:pt x="461" y="297"/>
                </a:lnTo>
                <a:lnTo>
                  <a:pt x="467" y="274"/>
                </a:lnTo>
                <a:lnTo>
                  <a:pt x="469" y="251"/>
                </a:lnTo>
                <a:lnTo>
                  <a:pt x="470" y="227"/>
                </a:lnTo>
                <a:lnTo>
                  <a:pt x="468" y="203"/>
                </a:lnTo>
                <a:lnTo>
                  <a:pt x="463" y="180"/>
                </a:lnTo>
                <a:lnTo>
                  <a:pt x="457" y="158"/>
                </a:lnTo>
                <a:lnTo>
                  <a:pt x="449" y="137"/>
                </a:lnTo>
                <a:lnTo>
                  <a:pt x="438" y="117"/>
                </a:lnTo>
                <a:lnTo>
                  <a:pt x="426" y="98"/>
                </a:lnTo>
                <a:lnTo>
                  <a:pt x="412" y="80"/>
                </a:lnTo>
                <a:lnTo>
                  <a:pt x="396" y="64"/>
                </a:lnTo>
                <a:lnTo>
                  <a:pt x="379" y="49"/>
                </a:lnTo>
                <a:lnTo>
                  <a:pt x="361" y="36"/>
                </a:lnTo>
                <a:lnTo>
                  <a:pt x="341" y="25"/>
                </a:lnTo>
                <a:lnTo>
                  <a:pt x="320" y="15"/>
                </a:lnTo>
                <a:lnTo>
                  <a:pt x="298" y="8"/>
                </a:lnTo>
                <a:lnTo>
                  <a:pt x="275" y="3"/>
                </a:lnTo>
                <a:lnTo>
                  <a:pt x="251" y="0"/>
                </a:lnTo>
                <a:lnTo>
                  <a:pt x="227" y="0"/>
                </a:lnTo>
                <a:lnTo>
                  <a:pt x="203" y="2"/>
                </a:lnTo>
                <a:lnTo>
                  <a:pt x="180" y="6"/>
                </a:lnTo>
                <a:lnTo>
                  <a:pt x="158" y="12"/>
                </a:lnTo>
                <a:lnTo>
                  <a:pt x="137" y="21"/>
                </a:lnTo>
                <a:lnTo>
                  <a:pt x="117" y="31"/>
                </a:lnTo>
                <a:lnTo>
                  <a:pt x="98" y="43"/>
                </a:lnTo>
                <a:lnTo>
                  <a:pt x="80" y="57"/>
                </a:lnTo>
                <a:lnTo>
                  <a:pt x="64" y="73"/>
                </a:lnTo>
                <a:lnTo>
                  <a:pt x="49" y="90"/>
                </a:lnTo>
                <a:lnTo>
                  <a:pt x="36" y="109"/>
                </a:lnTo>
                <a:lnTo>
                  <a:pt x="25" y="128"/>
                </a:lnTo>
                <a:lnTo>
                  <a:pt x="15" y="150"/>
                </a:lnTo>
                <a:lnTo>
                  <a:pt x="8" y="172"/>
                </a:lnTo>
                <a:lnTo>
                  <a:pt x="3" y="195"/>
                </a:lnTo>
                <a:lnTo>
                  <a:pt x="0" y="219"/>
                </a:lnTo>
                <a:lnTo>
                  <a:pt x="0" y="243"/>
                </a:lnTo>
                <a:lnTo>
                  <a:pt x="2" y="266"/>
                </a:lnTo>
                <a:lnTo>
                  <a:pt x="6" y="289"/>
                </a:lnTo>
                <a:lnTo>
                  <a:pt x="13" y="311"/>
                </a:lnTo>
                <a:lnTo>
                  <a:pt x="21" y="332"/>
                </a:lnTo>
                <a:lnTo>
                  <a:pt x="31" y="352"/>
                </a:lnTo>
                <a:lnTo>
                  <a:pt x="44" y="371"/>
                </a:lnTo>
                <a:lnTo>
                  <a:pt x="58" y="389"/>
                </a:lnTo>
                <a:lnTo>
                  <a:pt x="73" y="405"/>
                </a:lnTo>
                <a:lnTo>
                  <a:pt x="90" y="420"/>
                </a:lnTo>
                <a:lnTo>
                  <a:pt x="109" y="433"/>
                </a:lnTo>
                <a:lnTo>
                  <a:pt x="129" y="444"/>
                </a:lnTo>
                <a:lnTo>
                  <a:pt x="150" y="454"/>
                </a:lnTo>
                <a:lnTo>
                  <a:pt x="172" y="461"/>
                </a:lnTo>
                <a:lnTo>
                  <a:pt x="195" y="466"/>
                </a:lnTo>
              </a:path>
            </a:pathLst>
          </a:custGeom>
          <a:noFill/>
          <a:ln w="12700" cap="rnd" cmpd="sng">
            <a:solidFill>
              <a:srgbClr val="FFFFFF"/>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 name="Freeform 13"/>
          <p:cNvSpPr>
            <a:spLocks/>
          </p:cNvSpPr>
          <p:nvPr/>
        </p:nvSpPr>
        <p:spPr bwMode="auto">
          <a:xfrm>
            <a:off x="2511211" y="2511289"/>
            <a:ext cx="58737" cy="44450"/>
          </a:xfrm>
          <a:custGeom>
            <a:avLst/>
            <a:gdLst>
              <a:gd name="T0" fmla="*/ 9 w 37"/>
              <a:gd name="T1" fmla="*/ 1 h 28"/>
              <a:gd name="T2" fmla="*/ 9 w 37"/>
              <a:gd name="T3" fmla="*/ 2 h 28"/>
              <a:gd name="T4" fmla="*/ 9 w 37"/>
              <a:gd name="T5" fmla="*/ 2 h 28"/>
              <a:gd name="T6" fmla="*/ 9 w 37"/>
              <a:gd name="T7" fmla="*/ 2 h 28"/>
              <a:gd name="T8" fmla="*/ 8 w 37"/>
              <a:gd name="T9" fmla="*/ 2 h 28"/>
              <a:gd name="T10" fmla="*/ 8 w 37"/>
              <a:gd name="T11" fmla="*/ 3 h 28"/>
              <a:gd name="T12" fmla="*/ 8 w 37"/>
              <a:gd name="T13" fmla="*/ 4 h 28"/>
              <a:gd name="T14" fmla="*/ 8 w 37"/>
              <a:gd name="T15" fmla="*/ 5 h 28"/>
              <a:gd name="T16" fmla="*/ 9 w 37"/>
              <a:gd name="T17" fmla="*/ 5 h 28"/>
              <a:gd name="T18" fmla="*/ 9 w 37"/>
              <a:gd name="T19" fmla="*/ 6 h 28"/>
              <a:gd name="T20" fmla="*/ 9 w 37"/>
              <a:gd name="T21" fmla="*/ 6 h 28"/>
              <a:gd name="T22" fmla="*/ 24 w 37"/>
              <a:gd name="T23" fmla="*/ 20 h 28"/>
              <a:gd name="T24" fmla="*/ 25 w 37"/>
              <a:gd name="T25" fmla="*/ 20 h 28"/>
              <a:gd name="T26" fmla="*/ 26 w 37"/>
              <a:gd name="T27" fmla="*/ 20 h 28"/>
              <a:gd name="T28" fmla="*/ 26 w 37"/>
              <a:gd name="T29" fmla="*/ 20 h 28"/>
              <a:gd name="T30" fmla="*/ 27 w 37"/>
              <a:gd name="T31" fmla="*/ 20 h 28"/>
              <a:gd name="T32" fmla="*/ 27 w 37"/>
              <a:gd name="T33" fmla="*/ 19 h 28"/>
              <a:gd name="T34" fmla="*/ 27 w 37"/>
              <a:gd name="T35" fmla="*/ 19 h 28"/>
              <a:gd name="T36" fmla="*/ 28 w 37"/>
              <a:gd name="T37" fmla="*/ 19 h 28"/>
              <a:gd name="T38" fmla="*/ 28 w 37"/>
              <a:gd name="T39" fmla="*/ 18 h 28"/>
              <a:gd name="T40" fmla="*/ 29 w 37"/>
              <a:gd name="T41" fmla="*/ 17 h 28"/>
              <a:gd name="T42" fmla="*/ 30 w 37"/>
              <a:gd name="T43" fmla="*/ 16 h 28"/>
              <a:gd name="T44" fmla="*/ 30 w 37"/>
              <a:gd name="T45" fmla="*/ 16 h 28"/>
              <a:gd name="T46" fmla="*/ 31 w 37"/>
              <a:gd name="T47" fmla="*/ 15 h 28"/>
              <a:gd name="T48" fmla="*/ 32 w 37"/>
              <a:gd name="T49" fmla="*/ 15 h 28"/>
              <a:gd name="T50" fmla="*/ 32 w 37"/>
              <a:gd name="T51" fmla="*/ 14 h 28"/>
              <a:gd name="T52" fmla="*/ 32 w 37"/>
              <a:gd name="T53" fmla="*/ 13 h 28"/>
              <a:gd name="T54" fmla="*/ 33 w 37"/>
              <a:gd name="T55" fmla="*/ 12 h 28"/>
              <a:gd name="T56" fmla="*/ 33 w 37"/>
              <a:gd name="T57" fmla="*/ 11 h 28"/>
              <a:gd name="T58" fmla="*/ 33 w 37"/>
              <a:gd name="T59" fmla="*/ 11 h 28"/>
              <a:gd name="T60" fmla="*/ 33 w 37"/>
              <a:gd name="T61" fmla="*/ 10 h 28"/>
              <a:gd name="T62" fmla="*/ 33 w 37"/>
              <a:gd name="T63" fmla="*/ 9 h 28"/>
              <a:gd name="T64" fmla="*/ 33 w 37"/>
              <a:gd name="T65" fmla="*/ 8 h 28"/>
              <a:gd name="T66" fmla="*/ 32 w 37"/>
              <a:gd name="T67" fmla="*/ 7 h 28"/>
              <a:gd name="T68" fmla="*/ 32 w 37"/>
              <a:gd name="T69" fmla="*/ 6 h 28"/>
              <a:gd name="T70" fmla="*/ 33 w 37"/>
              <a:gd name="T71" fmla="*/ 6 h 28"/>
              <a:gd name="T72" fmla="*/ 36 w 37"/>
              <a:gd name="T73" fmla="*/ 11 h 28"/>
              <a:gd name="T74" fmla="*/ 21 w 37"/>
              <a:gd name="T75" fmla="*/ 27 h 28"/>
              <a:gd name="T76" fmla="*/ 20 w 37"/>
              <a:gd name="T77" fmla="*/ 27 h 28"/>
              <a:gd name="T78" fmla="*/ 21 w 37"/>
              <a:gd name="T79" fmla="*/ 26 h 28"/>
              <a:gd name="T80" fmla="*/ 21 w 37"/>
              <a:gd name="T81" fmla="*/ 25 h 28"/>
              <a:gd name="T82" fmla="*/ 21 w 37"/>
              <a:gd name="T83" fmla="*/ 25 h 28"/>
              <a:gd name="T84" fmla="*/ 21 w 37"/>
              <a:gd name="T85" fmla="*/ 24 h 28"/>
              <a:gd name="T86" fmla="*/ 21 w 37"/>
              <a:gd name="T87" fmla="*/ 23 h 28"/>
              <a:gd name="T88" fmla="*/ 21 w 37"/>
              <a:gd name="T89" fmla="*/ 23 h 28"/>
              <a:gd name="T90" fmla="*/ 21 w 37"/>
              <a:gd name="T91" fmla="*/ 22 h 28"/>
              <a:gd name="T92" fmla="*/ 20 w 37"/>
              <a:gd name="T93" fmla="*/ 22 h 28"/>
              <a:gd name="T94" fmla="*/ 7 w 37"/>
              <a:gd name="T95" fmla="*/ 9 h 28"/>
              <a:gd name="T96" fmla="*/ 6 w 37"/>
              <a:gd name="T97" fmla="*/ 9 h 28"/>
              <a:gd name="T98" fmla="*/ 6 w 37"/>
              <a:gd name="T99" fmla="*/ 8 h 28"/>
              <a:gd name="T100" fmla="*/ 5 w 37"/>
              <a:gd name="T101" fmla="*/ 8 h 28"/>
              <a:gd name="T102" fmla="*/ 4 w 37"/>
              <a:gd name="T103" fmla="*/ 7 h 28"/>
              <a:gd name="T104" fmla="*/ 3 w 37"/>
              <a:gd name="T105" fmla="*/ 7 h 28"/>
              <a:gd name="T106" fmla="*/ 3 w 37"/>
              <a:gd name="T107" fmla="*/ 8 h 28"/>
              <a:gd name="T108" fmla="*/ 3 w 37"/>
              <a:gd name="T109" fmla="*/ 8 h 28"/>
              <a:gd name="T110" fmla="*/ 2 w 37"/>
              <a:gd name="T111" fmla="*/ 8 h 28"/>
              <a:gd name="T112" fmla="*/ 1 w 37"/>
              <a:gd name="T113" fmla="*/ 9 h 28"/>
              <a:gd name="T114" fmla="*/ 0 w 37"/>
              <a:gd name="T115" fmla="*/ 9 h 28"/>
              <a:gd name="T116" fmla="*/ 9 w 37"/>
              <a:gd name="T117" fmla="*/ 0 h 28"/>
              <a:gd name="T118" fmla="*/ 9 w 37"/>
              <a:gd name="T119" fmla="*/ 1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7" h="28">
                <a:moveTo>
                  <a:pt x="9" y="1"/>
                </a:moveTo>
                <a:lnTo>
                  <a:pt x="9" y="2"/>
                </a:lnTo>
                <a:lnTo>
                  <a:pt x="9" y="2"/>
                </a:lnTo>
                <a:lnTo>
                  <a:pt x="9" y="2"/>
                </a:lnTo>
                <a:lnTo>
                  <a:pt x="8" y="2"/>
                </a:lnTo>
                <a:lnTo>
                  <a:pt x="8" y="3"/>
                </a:lnTo>
                <a:lnTo>
                  <a:pt x="8" y="4"/>
                </a:lnTo>
                <a:lnTo>
                  <a:pt x="8" y="5"/>
                </a:lnTo>
                <a:lnTo>
                  <a:pt x="9" y="5"/>
                </a:lnTo>
                <a:lnTo>
                  <a:pt x="9" y="6"/>
                </a:lnTo>
                <a:lnTo>
                  <a:pt x="9" y="6"/>
                </a:lnTo>
                <a:lnTo>
                  <a:pt x="24" y="20"/>
                </a:lnTo>
                <a:lnTo>
                  <a:pt x="25" y="20"/>
                </a:lnTo>
                <a:lnTo>
                  <a:pt x="26" y="20"/>
                </a:lnTo>
                <a:lnTo>
                  <a:pt x="26" y="20"/>
                </a:lnTo>
                <a:lnTo>
                  <a:pt x="27" y="20"/>
                </a:lnTo>
                <a:lnTo>
                  <a:pt x="27" y="19"/>
                </a:lnTo>
                <a:lnTo>
                  <a:pt x="27" y="19"/>
                </a:lnTo>
                <a:lnTo>
                  <a:pt x="28" y="19"/>
                </a:lnTo>
                <a:lnTo>
                  <a:pt x="28" y="18"/>
                </a:lnTo>
                <a:lnTo>
                  <a:pt x="29" y="17"/>
                </a:lnTo>
                <a:lnTo>
                  <a:pt x="30" y="16"/>
                </a:lnTo>
                <a:lnTo>
                  <a:pt x="30" y="16"/>
                </a:lnTo>
                <a:lnTo>
                  <a:pt x="31" y="15"/>
                </a:lnTo>
                <a:lnTo>
                  <a:pt x="32" y="15"/>
                </a:lnTo>
                <a:lnTo>
                  <a:pt x="32" y="14"/>
                </a:lnTo>
                <a:lnTo>
                  <a:pt x="32" y="13"/>
                </a:lnTo>
                <a:lnTo>
                  <a:pt x="33" y="12"/>
                </a:lnTo>
                <a:lnTo>
                  <a:pt x="33" y="11"/>
                </a:lnTo>
                <a:lnTo>
                  <a:pt x="33" y="11"/>
                </a:lnTo>
                <a:lnTo>
                  <a:pt x="33" y="10"/>
                </a:lnTo>
                <a:lnTo>
                  <a:pt x="33" y="9"/>
                </a:lnTo>
                <a:lnTo>
                  <a:pt x="33" y="8"/>
                </a:lnTo>
                <a:lnTo>
                  <a:pt x="32" y="7"/>
                </a:lnTo>
                <a:lnTo>
                  <a:pt x="32" y="6"/>
                </a:lnTo>
                <a:lnTo>
                  <a:pt x="33" y="6"/>
                </a:lnTo>
                <a:lnTo>
                  <a:pt x="36" y="11"/>
                </a:lnTo>
                <a:lnTo>
                  <a:pt x="21" y="27"/>
                </a:lnTo>
                <a:lnTo>
                  <a:pt x="20" y="27"/>
                </a:lnTo>
                <a:lnTo>
                  <a:pt x="21" y="26"/>
                </a:lnTo>
                <a:lnTo>
                  <a:pt x="21" y="25"/>
                </a:lnTo>
                <a:lnTo>
                  <a:pt x="21" y="25"/>
                </a:lnTo>
                <a:lnTo>
                  <a:pt x="21" y="24"/>
                </a:lnTo>
                <a:lnTo>
                  <a:pt x="21" y="23"/>
                </a:lnTo>
                <a:lnTo>
                  <a:pt x="21" y="23"/>
                </a:lnTo>
                <a:lnTo>
                  <a:pt x="21" y="22"/>
                </a:lnTo>
                <a:lnTo>
                  <a:pt x="20" y="22"/>
                </a:lnTo>
                <a:lnTo>
                  <a:pt x="7" y="9"/>
                </a:lnTo>
                <a:lnTo>
                  <a:pt x="6" y="9"/>
                </a:lnTo>
                <a:lnTo>
                  <a:pt x="6" y="8"/>
                </a:lnTo>
                <a:lnTo>
                  <a:pt x="5" y="8"/>
                </a:lnTo>
                <a:lnTo>
                  <a:pt x="4" y="7"/>
                </a:lnTo>
                <a:lnTo>
                  <a:pt x="3" y="7"/>
                </a:lnTo>
                <a:lnTo>
                  <a:pt x="3" y="8"/>
                </a:lnTo>
                <a:lnTo>
                  <a:pt x="3" y="8"/>
                </a:lnTo>
                <a:lnTo>
                  <a:pt x="2" y="8"/>
                </a:lnTo>
                <a:lnTo>
                  <a:pt x="1" y="9"/>
                </a:lnTo>
                <a:lnTo>
                  <a:pt x="0" y="9"/>
                </a:lnTo>
                <a:lnTo>
                  <a:pt x="9" y="0"/>
                </a:lnTo>
                <a:lnTo>
                  <a:pt x="9" y="1"/>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 name="Freeform 14"/>
          <p:cNvSpPr>
            <a:spLocks/>
          </p:cNvSpPr>
          <p:nvPr/>
        </p:nvSpPr>
        <p:spPr bwMode="auto">
          <a:xfrm>
            <a:off x="2574711" y="2458902"/>
            <a:ext cx="39687" cy="47625"/>
          </a:xfrm>
          <a:custGeom>
            <a:avLst/>
            <a:gdLst>
              <a:gd name="T0" fmla="*/ 14 w 25"/>
              <a:gd name="T1" fmla="*/ 28 h 30"/>
              <a:gd name="T2" fmla="*/ 14 w 25"/>
              <a:gd name="T3" fmla="*/ 28 h 30"/>
              <a:gd name="T4" fmla="*/ 14 w 25"/>
              <a:gd name="T5" fmla="*/ 27 h 30"/>
              <a:gd name="T6" fmla="*/ 15 w 25"/>
              <a:gd name="T7" fmla="*/ 27 h 30"/>
              <a:gd name="T8" fmla="*/ 15 w 25"/>
              <a:gd name="T9" fmla="*/ 27 h 30"/>
              <a:gd name="T10" fmla="*/ 16 w 25"/>
              <a:gd name="T11" fmla="*/ 27 h 30"/>
              <a:gd name="T12" fmla="*/ 16 w 25"/>
              <a:gd name="T13" fmla="*/ 26 h 30"/>
              <a:gd name="T14" fmla="*/ 16 w 25"/>
              <a:gd name="T15" fmla="*/ 25 h 30"/>
              <a:gd name="T16" fmla="*/ 15 w 25"/>
              <a:gd name="T17" fmla="*/ 24 h 30"/>
              <a:gd name="T18" fmla="*/ 15 w 25"/>
              <a:gd name="T19" fmla="*/ 23 h 30"/>
              <a:gd name="T20" fmla="*/ 6 w 25"/>
              <a:gd name="T21" fmla="*/ 8 h 30"/>
              <a:gd name="T22" fmla="*/ 5 w 25"/>
              <a:gd name="T23" fmla="*/ 7 h 30"/>
              <a:gd name="T24" fmla="*/ 4 w 25"/>
              <a:gd name="T25" fmla="*/ 7 h 30"/>
              <a:gd name="T26" fmla="*/ 3 w 25"/>
              <a:gd name="T27" fmla="*/ 7 h 30"/>
              <a:gd name="T28" fmla="*/ 3 w 25"/>
              <a:gd name="T29" fmla="*/ 6 h 30"/>
              <a:gd name="T30" fmla="*/ 2 w 25"/>
              <a:gd name="T31" fmla="*/ 6 h 30"/>
              <a:gd name="T32" fmla="*/ 2 w 25"/>
              <a:gd name="T33" fmla="*/ 6 h 30"/>
              <a:gd name="T34" fmla="*/ 2 w 25"/>
              <a:gd name="T35" fmla="*/ 7 h 30"/>
              <a:gd name="T36" fmla="*/ 1 w 25"/>
              <a:gd name="T37" fmla="*/ 7 h 30"/>
              <a:gd name="T38" fmla="*/ 0 w 25"/>
              <a:gd name="T39" fmla="*/ 7 h 30"/>
              <a:gd name="T40" fmla="*/ 0 w 25"/>
              <a:gd name="T41" fmla="*/ 7 h 30"/>
              <a:gd name="T42" fmla="*/ 0 w 25"/>
              <a:gd name="T43" fmla="*/ 7 h 30"/>
              <a:gd name="T44" fmla="*/ 9 w 25"/>
              <a:gd name="T45" fmla="*/ 0 h 30"/>
              <a:gd name="T46" fmla="*/ 10 w 25"/>
              <a:gd name="T47" fmla="*/ 0 h 30"/>
              <a:gd name="T48" fmla="*/ 10 w 25"/>
              <a:gd name="T49" fmla="*/ 1 h 30"/>
              <a:gd name="T50" fmla="*/ 9 w 25"/>
              <a:gd name="T51" fmla="*/ 1 h 30"/>
              <a:gd name="T52" fmla="*/ 9 w 25"/>
              <a:gd name="T53" fmla="*/ 2 h 30"/>
              <a:gd name="T54" fmla="*/ 8 w 25"/>
              <a:gd name="T55" fmla="*/ 2 h 30"/>
              <a:gd name="T56" fmla="*/ 8 w 25"/>
              <a:gd name="T57" fmla="*/ 2 h 30"/>
              <a:gd name="T58" fmla="*/ 8 w 25"/>
              <a:gd name="T59" fmla="*/ 3 h 30"/>
              <a:gd name="T60" fmla="*/ 7 w 25"/>
              <a:gd name="T61" fmla="*/ 3 h 30"/>
              <a:gd name="T62" fmla="*/ 7 w 25"/>
              <a:gd name="T63" fmla="*/ 4 h 30"/>
              <a:gd name="T64" fmla="*/ 8 w 25"/>
              <a:gd name="T65" fmla="*/ 4 h 30"/>
              <a:gd name="T66" fmla="*/ 8 w 25"/>
              <a:gd name="T67" fmla="*/ 5 h 30"/>
              <a:gd name="T68" fmla="*/ 8 w 25"/>
              <a:gd name="T69" fmla="*/ 6 h 30"/>
              <a:gd name="T70" fmla="*/ 18 w 25"/>
              <a:gd name="T71" fmla="*/ 21 h 30"/>
              <a:gd name="T72" fmla="*/ 18 w 25"/>
              <a:gd name="T73" fmla="*/ 22 h 30"/>
              <a:gd name="T74" fmla="*/ 19 w 25"/>
              <a:gd name="T75" fmla="*/ 22 h 30"/>
              <a:gd name="T76" fmla="*/ 19 w 25"/>
              <a:gd name="T77" fmla="*/ 22 h 30"/>
              <a:gd name="T78" fmla="*/ 20 w 25"/>
              <a:gd name="T79" fmla="*/ 22 h 30"/>
              <a:gd name="T80" fmla="*/ 21 w 25"/>
              <a:gd name="T81" fmla="*/ 23 h 30"/>
              <a:gd name="T82" fmla="*/ 21 w 25"/>
              <a:gd name="T83" fmla="*/ 22 h 30"/>
              <a:gd name="T84" fmla="*/ 22 w 25"/>
              <a:gd name="T85" fmla="*/ 22 h 30"/>
              <a:gd name="T86" fmla="*/ 22 w 25"/>
              <a:gd name="T87" fmla="*/ 22 h 30"/>
              <a:gd name="T88" fmla="*/ 23 w 25"/>
              <a:gd name="T89" fmla="*/ 22 h 30"/>
              <a:gd name="T90" fmla="*/ 24 w 25"/>
              <a:gd name="T91" fmla="*/ 22 h 30"/>
              <a:gd name="T92" fmla="*/ 24 w 25"/>
              <a:gd name="T93" fmla="*/ 22 h 30"/>
              <a:gd name="T94" fmla="*/ 14 w 25"/>
              <a:gd name="T95" fmla="*/ 29 h 30"/>
              <a:gd name="T96" fmla="*/ 14 w 25"/>
              <a:gd name="T97" fmla="*/ 28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5" h="30">
                <a:moveTo>
                  <a:pt x="14" y="28"/>
                </a:moveTo>
                <a:lnTo>
                  <a:pt x="14" y="28"/>
                </a:lnTo>
                <a:lnTo>
                  <a:pt x="14" y="27"/>
                </a:lnTo>
                <a:lnTo>
                  <a:pt x="15" y="27"/>
                </a:lnTo>
                <a:lnTo>
                  <a:pt x="15" y="27"/>
                </a:lnTo>
                <a:lnTo>
                  <a:pt x="16" y="27"/>
                </a:lnTo>
                <a:lnTo>
                  <a:pt x="16" y="26"/>
                </a:lnTo>
                <a:lnTo>
                  <a:pt x="16" y="25"/>
                </a:lnTo>
                <a:lnTo>
                  <a:pt x="15" y="24"/>
                </a:lnTo>
                <a:lnTo>
                  <a:pt x="15" y="23"/>
                </a:lnTo>
                <a:lnTo>
                  <a:pt x="6" y="8"/>
                </a:lnTo>
                <a:lnTo>
                  <a:pt x="5" y="7"/>
                </a:lnTo>
                <a:lnTo>
                  <a:pt x="4" y="7"/>
                </a:lnTo>
                <a:lnTo>
                  <a:pt x="3" y="7"/>
                </a:lnTo>
                <a:lnTo>
                  <a:pt x="3" y="6"/>
                </a:lnTo>
                <a:lnTo>
                  <a:pt x="2" y="6"/>
                </a:lnTo>
                <a:lnTo>
                  <a:pt x="2" y="6"/>
                </a:lnTo>
                <a:lnTo>
                  <a:pt x="2" y="7"/>
                </a:lnTo>
                <a:lnTo>
                  <a:pt x="1" y="7"/>
                </a:lnTo>
                <a:lnTo>
                  <a:pt x="0" y="7"/>
                </a:lnTo>
                <a:lnTo>
                  <a:pt x="0" y="7"/>
                </a:lnTo>
                <a:lnTo>
                  <a:pt x="0" y="7"/>
                </a:lnTo>
                <a:lnTo>
                  <a:pt x="9" y="0"/>
                </a:lnTo>
                <a:lnTo>
                  <a:pt x="10" y="0"/>
                </a:lnTo>
                <a:lnTo>
                  <a:pt x="10" y="1"/>
                </a:lnTo>
                <a:lnTo>
                  <a:pt x="9" y="1"/>
                </a:lnTo>
                <a:lnTo>
                  <a:pt x="9" y="2"/>
                </a:lnTo>
                <a:lnTo>
                  <a:pt x="8" y="2"/>
                </a:lnTo>
                <a:lnTo>
                  <a:pt x="8" y="2"/>
                </a:lnTo>
                <a:lnTo>
                  <a:pt x="8" y="3"/>
                </a:lnTo>
                <a:lnTo>
                  <a:pt x="7" y="3"/>
                </a:lnTo>
                <a:lnTo>
                  <a:pt x="7" y="4"/>
                </a:lnTo>
                <a:lnTo>
                  <a:pt x="8" y="4"/>
                </a:lnTo>
                <a:lnTo>
                  <a:pt x="8" y="5"/>
                </a:lnTo>
                <a:lnTo>
                  <a:pt x="8" y="6"/>
                </a:lnTo>
                <a:lnTo>
                  <a:pt x="18" y="21"/>
                </a:lnTo>
                <a:lnTo>
                  <a:pt x="18" y="22"/>
                </a:lnTo>
                <a:lnTo>
                  <a:pt x="19" y="22"/>
                </a:lnTo>
                <a:lnTo>
                  <a:pt x="19" y="22"/>
                </a:lnTo>
                <a:lnTo>
                  <a:pt x="20" y="22"/>
                </a:lnTo>
                <a:lnTo>
                  <a:pt x="21" y="23"/>
                </a:lnTo>
                <a:lnTo>
                  <a:pt x="21" y="22"/>
                </a:lnTo>
                <a:lnTo>
                  <a:pt x="22" y="22"/>
                </a:lnTo>
                <a:lnTo>
                  <a:pt x="22" y="22"/>
                </a:lnTo>
                <a:lnTo>
                  <a:pt x="23" y="22"/>
                </a:lnTo>
                <a:lnTo>
                  <a:pt x="24" y="22"/>
                </a:lnTo>
                <a:lnTo>
                  <a:pt x="24" y="22"/>
                </a:lnTo>
                <a:lnTo>
                  <a:pt x="14" y="29"/>
                </a:lnTo>
                <a:lnTo>
                  <a:pt x="14" y="28"/>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7" name="Freeform 15"/>
          <p:cNvSpPr>
            <a:spLocks/>
          </p:cNvSpPr>
          <p:nvPr/>
        </p:nvSpPr>
        <p:spPr bwMode="auto">
          <a:xfrm>
            <a:off x="2644561" y="2422389"/>
            <a:ext cx="47625" cy="49212"/>
          </a:xfrm>
          <a:custGeom>
            <a:avLst/>
            <a:gdLst>
              <a:gd name="T0" fmla="*/ 11 w 30"/>
              <a:gd name="T1" fmla="*/ 1 h 31"/>
              <a:gd name="T2" fmla="*/ 12 w 30"/>
              <a:gd name="T3" fmla="*/ 0 h 31"/>
              <a:gd name="T4" fmla="*/ 14 w 30"/>
              <a:gd name="T5" fmla="*/ 0 h 31"/>
              <a:gd name="T6" fmla="*/ 16 w 30"/>
              <a:gd name="T7" fmla="*/ 0 h 31"/>
              <a:gd name="T8" fmla="*/ 17 w 30"/>
              <a:gd name="T9" fmla="*/ 0 h 31"/>
              <a:gd name="T10" fmla="*/ 19 w 30"/>
              <a:gd name="T11" fmla="*/ 0 h 31"/>
              <a:gd name="T12" fmla="*/ 21 w 30"/>
              <a:gd name="T13" fmla="*/ 1 h 31"/>
              <a:gd name="T14" fmla="*/ 22 w 30"/>
              <a:gd name="T15" fmla="*/ 3 h 31"/>
              <a:gd name="T16" fmla="*/ 23 w 30"/>
              <a:gd name="T17" fmla="*/ 4 h 31"/>
              <a:gd name="T18" fmla="*/ 24 w 30"/>
              <a:gd name="T19" fmla="*/ 6 h 31"/>
              <a:gd name="T20" fmla="*/ 23 w 30"/>
              <a:gd name="T21" fmla="*/ 8 h 31"/>
              <a:gd name="T22" fmla="*/ 22 w 30"/>
              <a:gd name="T23" fmla="*/ 9 h 31"/>
              <a:gd name="T24" fmla="*/ 21 w 30"/>
              <a:gd name="T25" fmla="*/ 10 h 31"/>
              <a:gd name="T26" fmla="*/ 20 w 30"/>
              <a:gd name="T27" fmla="*/ 11 h 31"/>
              <a:gd name="T28" fmla="*/ 22 w 30"/>
              <a:gd name="T29" fmla="*/ 12 h 31"/>
              <a:gd name="T30" fmla="*/ 23 w 30"/>
              <a:gd name="T31" fmla="*/ 12 h 31"/>
              <a:gd name="T32" fmla="*/ 25 w 30"/>
              <a:gd name="T33" fmla="*/ 12 h 31"/>
              <a:gd name="T34" fmla="*/ 27 w 30"/>
              <a:gd name="T35" fmla="*/ 13 h 31"/>
              <a:gd name="T36" fmla="*/ 27 w 30"/>
              <a:gd name="T37" fmla="*/ 13 h 31"/>
              <a:gd name="T38" fmla="*/ 28 w 30"/>
              <a:gd name="T39" fmla="*/ 14 h 31"/>
              <a:gd name="T40" fmla="*/ 29 w 30"/>
              <a:gd name="T41" fmla="*/ 16 h 31"/>
              <a:gd name="T42" fmla="*/ 29 w 30"/>
              <a:gd name="T43" fmla="*/ 18 h 31"/>
              <a:gd name="T44" fmla="*/ 29 w 30"/>
              <a:gd name="T45" fmla="*/ 19 h 31"/>
              <a:gd name="T46" fmla="*/ 29 w 30"/>
              <a:gd name="T47" fmla="*/ 21 h 31"/>
              <a:gd name="T48" fmla="*/ 27 w 30"/>
              <a:gd name="T49" fmla="*/ 22 h 31"/>
              <a:gd name="T50" fmla="*/ 27 w 30"/>
              <a:gd name="T51" fmla="*/ 23 h 31"/>
              <a:gd name="T52" fmla="*/ 24 w 30"/>
              <a:gd name="T53" fmla="*/ 25 h 31"/>
              <a:gd name="T54" fmla="*/ 22 w 30"/>
              <a:gd name="T55" fmla="*/ 27 h 31"/>
              <a:gd name="T56" fmla="*/ 8 w 30"/>
              <a:gd name="T57" fmla="*/ 29 h 31"/>
              <a:gd name="T58" fmla="*/ 10 w 30"/>
              <a:gd name="T59" fmla="*/ 29 h 31"/>
              <a:gd name="T60" fmla="*/ 12 w 30"/>
              <a:gd name="T61" fmla="*/ 28 h 31"/>
              <a:gd name="T62" fmla="*/ 12 w 30"/>
              <a:gd name="T63" fmla="*/ 27 h 31"/>
              <a:gd name="T64" fmla="*/ 11 w 30"/>
              <a:gd name="T65" fmla="*/ 25 h 31"/>
              <a:gd name="T66" fmla="*/ 5 w 30"/>
              <a:gd name="T67" fmla="*/ 7 h 31"/>
              <a:gd name="T68" fmla="*/ 4 w 30"/>
              <a:gd name="T69" fmla="*/ 6 h 31"/>
              <a:gd name="T70" fmla="*/ 3 w 30"/>
              <a:gd name="T71" fmla="*/ 5 h 31"/>
              <a:gd name="T72" fmla="*/ 2 w 30"/>
              <a:gd name="T73" fmla="*/ 5 h 31"/>
              <a:gd name="T74" fmla="*/ 0 w 30"/>
              <a:gd name="T75" fmla="*/ 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0" h="31">
                <a:moveTo>
                  <a:pt x="0" y="4"/>
                </a:moveTo>
                <a:lnTo>
                  <a:pt x="11" y="1"/>
                </a:lnTo>
                <a:lnTo>
                  <a:pt x="12" y="1"/>
                </a:lnTo>
                <a:lnTo>
                  <a:pt x="12" y="0"/>
                </a:lnTo>
                <a:lnTo>
                  <a:pt x="13" y="0"/>
                </a:lnTo>
                <a:lnTo>
                  <a:pt x="14" y="0"/>
                </a:lnTo>
                <a:lnTo>
                  <a:pt x="15" y="0"/>
                </a:lnTo>
                <a:lnTo>
                  <a:pt x="16" y="0"/>
                </a:lnTo>
                <a:lnTo>
                  <a:pt x="17" y="0"/>
                </a:lnTo>
                <a:lnTo>
                  <a:pt x="17" y="0"/>
                </a:lnTo>
                <a:lnTo>
                  <a:pt x="18" y="0"/>
                </a:lnTo>
                <a:lnTo>
                  <a:pt x="19" y="0"/>
                </a:lnTo>
                <a:lnTo>
                  <a:pt x="20" y="1"/>
                </a:lnTo>
                <a:lnTo>
                  <a:pt x="21" y="1"/>
                </a:lnTo>
                <a:lnTo>
                  <a:pt x="22" y="2"/>
                </a:lnTo>
                <a:lnTo>
                  <a:pt x="22" y="3"/>
                </a:lnTo>
                <a:lnTo>
                  <a:pt x="23" y="3"/>
                </a:lnTo>
                <a:lnTo>
                  <a:pt x="23" y="4"/>
                </a:lnTo>
                <a:lnTo>
                  <a:pt x="24" y="5"/>
                </a:lnTo>
                <a:lnTo>
                  <a:pt x="24" y="6"/>
                </a:lnTo>
                <a:lnTo>
                  <a:pt x="24" y="7"/>
                </a:lnTo>
                <a:lnTo>
                  <a:pt x="23" y="8"/>
                </a:lnTo>
                <a:lnTo>
                  <a:pt x="23" y="8"/>
                </a:lnTo>
                <a:lnTo>
                  <a:pt x="22" y="9"/>
                </a:lnTo>
                <a:lnTo>
                  <a:pt x="22" y="10"/>
                </a:lnTo>
                <a:lnTo>
                  <a:pt x="21" y="10"/>
                </a:lnTo>
                <a:lnTo>
                  <a:pt x="21" y="11"/>
                </a:lnTo>
                <a:lnTo>
                  <a:pt x="20" y="11"/>
                </a:lnTo>
                <a:lnTo>
                  <a:pt x="21" y="11"/>
                </a:lnTo>
                <a:lnTo>
                  <a:pt x="22" y="12"/>
                </a:lnTo>
                <a:lnTo>
                  <a:pt x="22" y="12"/>
                </a:lnTo>
                <a:lnTo>
                  <a:pt x="23" y="12"/>
                </a:lnTo>
                <a:lnTo>
                  <a:pt x="24" y="12"/>
                </a:lnTo>
                <a:lnTo>
                  <a:pt x="25" y="12"/>
                </a:lnTo>
                <a:lnTo>
                  <a:pt x="26" y="13"/>
                </a:lnTo>
                <a:lnTo>
                  <a:pt x="27" y="13"/>
                </a:lnTo>
                <a:lnTo>
                  <a:pt x="27" y="13"/>
                </a:lnTo>
                <a:lnTo>
                  <a:pt x="27" y="13"/>
                </a:lnTo>
                <a:lnTo>
                  <a:pt x="27" y="14"/>
                </a:lnTo>
                <a:lnTo>
                  <a:pt x="28" y="14"/>
                </a:lnTo>
                <a:lnTo>
                  <a:pt x="28" y="15"/>
                </a:lnTo>
                <a:lnTo>
                  <a:pt x="29" y="16"/>
                </a:lnTo>
                <a:lnTo>
                  <a:pt x="29" y="17"/>
                </a:lnTo>
                <a:lnTo>
                  <a:pt x="29" y="18"/>
                </a:lnTo>
                <a:lnTo>
                  <a:pt x="29" y="18"/>
                </a:lnTo>
                <a:lnTo>
                  <a:pt x="29" y="19"/>
                </a:lnTo>
                <a:lnTo>
                  <a:pt x="29" y="20"/>
                </a:lnTo>
                <a:lnTo>
                  <a:pt x="29" y="21"/>
                </a:lnTo>
                <a:lnTo>
                  <a:pt x="28" y="22"/>
                </a:lnTo>
                <a:lnTo>
                  <a:pt x="27" y="22"/>
                </a:lnTo>
                <a:lnTo>
                  <a:pt x="27" y="23"/>
                </a:lnTo>
                <a:lnTo>
                  <a:pt x="27" y="23"/>
                </a:lnTo>
                <a:lnTo>
                  <a:pt x="26" y="24"/>
                </a:lnTo>
                <a:lnTo>
                  <a:pt x="24" y="25"/>
                </a:lnTo>
                <a:lnTo>
                  <a:pt x="22" y="26"/>
                </a:lnTo>
                <a:lnTo>
                  <a:pt x="22" y="27"/>
                </a:lnTo>
                <a:lnTo>
                  <a:pt x="8" y="30"/>
                </a:lnTo>
                <a:lnTo>
                  <a:pt x="8" y="29"/>
                </a:lnTo>
                <a:lnTo>
                  <a:pt x="9" y="29"/>
                </a:lnTo>
                <a:lnTo>
                  <a:pt x="10" y="29"/>
                </a:lnTo>
                <a:lnTo>
                  <a:pt x="11" y="28"/>
                </a:lnTo>
                <a:lnTo>
                  <a:pt x="12" y="28"/>
                </a:lnTo>
                <a:lnTo>
                  <a:pt x="12" y="28"/>
                </a:lnTo>
                <a:lnTo>
                  <a:pt x="12" y="27"/>
                </a:lnTo>
                <a:lnTo>
                  <a:pt x="11" y="26"/>
                </a:lnTo>
                <a:lnTo>
                  <a:pt x="11" y="25"/>
                </a:lnTo>
                <a:lnTo>
                  <a:pt x="5" y="8"/>
                </a:lnTo>
                <a:lnTo>
                  <a:pt x="5" y="7"/>
                </a:lnTo>
                <a:lnTo>
                  <a:pt x="5" y="6"/>
                </a:lnTo>
                <a:lnTo>
                  <a:pt x="4" y="6"/>
                </a:lnTo>
                <a:lnTo>
                  <a:pt x="4" y="5"/>
                </a:lnTo>
                <a:lnTo>
                  <a:pt x="3" y="5"/>
                </a:lnTo>
                <a:lnTo>
                  <a:pt x="2" y="5"/>
                </a:lnTo>
                <a:lnTo>
                  <a:pt x="2" y="5"/>
                </a:lnTo>
                <a:lnTo>
                  <a:pt x="1" y="5"/>
                </a:lnTo>
                <a:lnTo>
                  <a:pt x="0" y="5"/>
                </a:lnTo>
                <a:lnTo>
                  <a:pt x="0" y="4"/>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8" name="Freeform 16"/>
          <p:cNvSpPr>
            <a:spLocks/>
          </p:cNvSpPr>
          <p:nvPr/>
        </p:nvSpPr>
        <p:spPr bwMode="auto">
          <a:xfrm>
            <a:off x="2668373" y="2447790"/>
            <a:ext cx="15875" cy="15875"/>
          </a:xfrm>
          <a:custGeom>
            <a:avLst/>
            <a:gdLst>
              <a:gd name="T0" fmla="*/ 2 w 10"/>
              <a:gd name="T1" fmla="*/ 8 h 10"/>
              <a:gd name="T2" fmla="*/ 2 w 10"/>
              <a:gd name="T3" fmla="*/ 8 h 10"/>
              <a:gd name="T4" fmla="*/ 2 w 10"/>
              <a:gd name="T5" fmla="*/ 8 h 10"/>
              <a:gd name="T6" fmla="*/ 2 w 10"/>
              <a:gd name="T7" fmla="*/ 9 h 10"/>
              <a:gd name="T8" fmla="*/ 3 w 10"/>
              <a:gd name="T9" fmla="*/ 9 h 10"/>
              <a:gd name="T10" fmla="*/ 4 w 10"/>
              <a:gd name="T11" fmla="*/ 9 h 10"/>
              <a:gd name="T12" fmla="*/ 4 w 10"/>
              <a:gd name="T13" fmla="*/ 9 h 10"/>
              <a:gd name="T14" fmla="*/ 5 w 10"/>
              <a:gd name="T15" fmla="*/ 9 h 10"/>
              <a:gd name="T16" fmla="*/ 5 w 10"/>
              <a:gd name="T17" fmla="*/ 8 h 10"/>
              <a:gd name="T18" fmla="*/ 6 w 10"/>
              <a:gd name="T19" fmla="*/ 8 h 10"/>
              <a:gd name="T20" fmla="*/ 7 w 10"/>
              <a:gd name="T21" fmla="*/ 8 h 10"/>
              <a:gd name="T22" fmla="*/ 7 w 10"/>
              <a:gd name="T23" fmla="*/ 8 h 10"/>
              <a:gd name="T24" fmla="*/ 7 w 10"/>
              <a:gd name="T25" fmla="*/ 7 h 10"/>
              <a:gd name="T26" fmla="*/ 8 w 10"/>
              <a:gd name="T27" fmla="*/ 7 h 10"/>
              <a:gd name="T28" fmla="*/ 8 w 10"/>
              <a:gd name="T29" fmla="*/ 7 h 10"/>
              <a:gd name="T30" fmla="*/ 8 w 10"/>
              <a:gd name="T31" fmla="*/ 6 h 10"/>
              <a:gd name="T32" fmla="*/ 8 w 10"/>
              <a:gd name="T33" fmla="*/ 5 h 10"/>
              <a:gd name="T34" fmla="*/ 9 w 10"/>
              <a:gd name="T35" fmla="*/ 5 h 10"/>
              <a:gd name="T36" fmla="*/ 9 w 10"/>
              <a:gd name="T37" fmla="*/ 4 h 10"/>
              <a:gd name="T38" fmla="*/ 8 w 10"/>
              <a:gd name="T39" fmla="*/ 4 h 10"/>
              <a:gd name="T40" fmla="*/ 8 w 10"/>
              <a:gd name="T41" fmla="*/ 3 h 10"/>
              <a:gd name="T42" fmla="*/ 8 w 10"/>
              <a:gd name="T43" fmla="*/ 2 h 10"/>
              <a:gd name="T44" fmla="*/ 8 w 10"/>
              <a:gd name="T45" fmla="*/ 2 h 10"/>
              <a:gd name="T46" fmla="*/ 8 w 10"/>
              <a:gd name="T47" fmla="*/ 2 h 10"/>
              <a:gd name="T48" fmla="*/ 8 w 10"/>
              <a:gd name="T49" fmla="*/ 1 h 10"/>
              <a:gd name="T50" fmla="*/ 7 w 10"/>
              <a:gd name="T51" fmla="*/ 1 h 10"/>
              <a:gd name="T52" fmla="*/ 7 w 10"/>
              <a:gd name="T53" fmla="*/ 1 h 10"/>
              <a:gd name="T54" fmla="*/ 7 w 10"/>
              <a:gd name="T55" fmla="*/ 1 h 10"/>
              <a:gd name="T56" fmla="*/ 6 w 10"/>
              <a:gd name="T57" fmla="*/ 1 h 10"/>
              <a:gd name="T58" fmla="*/ 6 w 10"/>
              <a:gd name="T59" fmla="*/ 0 h 10"/>
              <a:gd name="T60" fmla="*/ 5 w 10"/>
              <a:gd name="T61" fmla="*/ 0 h 10"/>
              <a:gd name="T62" fmla="*/ 5 w 10"/>
              <a:gd name="T63" fmla="*/ 0 h 10"/>
              <a:gd name="T64" fmla="*/ 4 w 10"/>
              <a:gd name="T65" fmla="*/ 0 h 10"/>
              <a:gd name="T66" fmla="*/ 4 w 10"/>
              <a:gd name="T67" fmla="*/ 0 h 10"/>
              <a:gd name="T68" fmla="*/ 3 w 10"/>
              <a:gd name="T69" fmla="*/ 0 h 10"/>
              <a:gd name="T70" fmla="*/ 2 w 10"/>
              <a:gd name="T71" fmla="*/ 0 h 10"/>
              <a:gd name="T72" fmla="*/ 2 w 10"/>
              <a:gd name="T73" fmla="*/ 1 h 10"/>
              <a:gd name="T74" fmla="*/ 2 w 10"/>
              <a:gd name="T75" fmla="*/ 1 h 10"/>
              <a:gd name="T76" fmla="*/ 1 w 10"/>
              <a:gd name="T77" fmla="*/ 1 h 10"/>
              <a:gd name="T78" fmla="*/ 1 w 10"/>
              <a:gd name="T79" fmla="*/ 1 h 10"/>
              <a:gd name="T80" fmla="*/ 0 w 10"/>
              <a:gd name="T81" fmla="*/ 1 h 10"/>
              <a:gd name="T82" fmla="*/ 2 w 10"/>
              <a:gd name="T83" fmla="*/ 8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0" h="10">
                <a:moveTo>
                  <a:pt x="2" y="8"/>
                </a:moveTo>
                <a:lnTo>
                  <a:pt x="2" y="8"/>
                </a:lnTo>
                <a:lnTo>
                  <a:pt x="2" y="8"/>
                </a:lnTo>
                <a:lnTo>
                  <a:pt x="2" y="9"/>
                </a:lnTo>
                <a:lnTo>
                  <a:pt x="3" y="9"/>
                </a:lnTo>
                <a:lnTo>
                  <a:pt x="4" y="9"/>
                </a:lnTo>
                <a:lnTo>
                  <a:pt x="4" y="9"/>
                </a:lnTo>
                <a:lnTo>
                  <a:pt x="5" y="9"/>
                </a:lnTo>
                <a:lnTo>
                  <a:pt x="5" y="8"/>
                </a:lnTo>
                <a:lnTo>
                  <a:pt x="6" y="8"/>
                </a:lnTo>
                <a:lnTo>
                  <a:pt x="7" y="8"/>
                </a:lnTo>
                <a:lnTo>
                  <a:pt x="7" y="8"/>
                </a:lnTo>
                <a:lnTo>
                  <a:pt x="7" y="7"/>
                </a:lnTo>
                <a:lnTo>
                  <a:pt x="8" y="7"/>
                </a:lnTo>
                <a:lnTo>
                  <a:pt x="8" y="7"/>
                </a:lnTo>
                <a:lnTo>
                  <a:pt x="8" y="6"/>
                </a:lnTo>
                <a:lnTo>
                  <a:pt x="8" y="5"/>
                </a:lnTo>
                <a:lnTo>
                  <a:pt x="9" y="5"/>
                </a:lnTo>
                <a:lnTo>
                  <a:pt x="9" y="4"/>
                </a:lnTo>
                <a:lnTo>
                  <a:pt x="8" y="4"/>
                </a:lnTo>
                <a:lnTo>
                  <a:pt x="8" y="3"/>
                </a:lnTo>
                <a:lnTo>
                  <a:pt x="8" y="2"/>
                </a:lnTo>
                <a:lnTo>
                  <a:pt x="8" y="2"/>
                </a:lnTo>
                <a:lnTo>
                  <a:pt x="8" y="2"/>
                </a:lnTo>
                <a:lnTo>
                  <a:pt x="8" y="1"/>
                </a:lnTo>
                <a:lnTo>
                  <a:pt x="7" y="1"/>
                </a:lnTo>
                <a:lnTo>
                  <a:pt x="7" y="1"/>
                </a:lnTo>
                <a:lnTo>
                  <a:pt x="7" y="1"/>
                </a:lnTo>
                <a:lnTo>
                  <a:pt x="6" y="1"/>
                </a:lnTo>
                <a:lnTo>
                  <a:pt x="6" y="0"/>
                </a:lnTo>
                <a:lnTo>
                  <a:pt x="5" y="0"/>
                </a:lnTo>
                <a:lnTo>
                  <a:pt x="5" y="0"/>
                </a:lnTo>
                <a:lnTo>
                  <a:pt x="4" y="0"/>
                </a:lnTo>
                <a:lnTo>
                  <a:pt x="4" y="0"/>
                </a:lnTo>
                <a:lnTo>
                  <a:pt x="3" y="0"/>
                </a:lnTo>
                <a:lnTo>
                  <a:pt x="2" y="0"/>
                </a:lnTo>
                <a:lnTo>
                  <a:pt x="2" y="1"/>
                </a:lnTo>
                <a:lnTo>
                  <a:pt x="2" y="1"/>
                </a:lnTo>
                <a:lnTo>
                  <a:pt x="1" y="1"/>
                </a:lnTo>
                <a:lnTo>
                  <a:pt x="1" y="1"/>
                </a:lnTo>
                <a:lnTo>
                  <a:pt x="0" y="1"/>
                </a:lnTo>
                <a:lnTo>
                  <a:pt x="2" y="8"/>
                </a:lnTo>
              </a:path>
            </a:pathLst>
          </a:custGeom>
          <a:solidFill>
            <a:srgbClr val="B2B2B2"/>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9" name="Freeform 17"/>
          <p:cNvSpPr>
            <a:spLocks/>
          </p:cNvSpPr>
          <p:nvPr/>
        </p:nvSpPr>
        <p:spPr bwMode="auto">
          <a:xfrm>
            <a:off x="2660436" y="2425565"/>
            <a:ext cx="14287" cy="14287"/>
          </a:xfrm>
          <a:custGeom>
            <a:avLst/>
            <a:gdLst>
              <a:gd name="T0" fmla="*/ 2 w 9"/>
              <a:gd name="T1" fmla="*/ 8 h 9"/>
              <a:gd name="T2" fmla="*/ 5 w 9"/>
              <a:gd name="T3" fmla="*/ 7 h 9"/>
              <a:gd name="T4" fmla="*/ 5 w 9"/>
              <a:gd name="T5" fmla="*/ 7 h 9"/>
              <a:gd name="T6" fmla="*/ 6 w 9"/>
              <a:gd name="T7" fmla="*/ 7 h 9"/>
              <a:gd name="T8" fmla="*/ 6 w 9"/>
              <a:gd name="T9" fmla="*/ 7 h 9"/>
              <a:gd name="T10" fmla="*/ 6 w 9"/>
              <a:gd name="T11" fmla="*/ 6 h 9"/>
              <a:gd name="T12" fmla="*/ 7 w 9"/>
              <a:gd name="T13" fmla="*/ 6 h 9"/>
              <a:gd name="T14" fmla="*/ 7 w 9"/>
              <a:gd name="T15" fmla="*/ 6 h 9"/>
              <a:gd name="T16" fmla="*/ 8 w 9"/>
              <a:gd name="T17" fmla="*/ 5 h 9"/>
              <a:gd name="T18" fmla="*/ 8 w 9"/>
              <a:gd name="T19" fmla="*/ 5 h 9"/>
              <a:gd name="T20" fmla="*/ 8 w 9"/>
              <a:gd name="T21" fmla="*/ 4 h 9"/>
              <a:gd name="T22" fmla="*/ 8 w 9"/>
              <a:gd name="T23" fmla="*/ 3 h 9"/>
              <a:gd name="T24" fmla="*/ 8 w 9"/>
              <a:gd name="T25" fmla="*/ 3 h 9"/>
              <a:gd name="T26" fmla="*/ 7 w 9"/>
              <a:gd name="T27" fmla="*/ 2 h 9"/>
              <a:gd name="T28" fmla="*/ 7 w 9"/>
              <a:gd name="T29" fmla="*/ 2 h 9"/>
              <a:gd name="T30" fmla="*/ 7 w 9"/>
              <a:gd name="T31" fmla="*/ 1 h 9"/>
              <a:gd name="T32" fmla="*/ 6 w 9"/>
              <a:gd name="T33" fmla="*/ 1 h 9"/>
              <a:gd name="T34" fmla="*/ 6 w 9"/>
              <a:gd name="T35" fmla="*/ 1 h 9"/>
              <a:gd name="T36" fmla="*/ 6 w 9"/>
              <a:gd name="T37" fmla="*/ 0 h 9"/>
              <a:gd name="T38" fmla="*/ 5 w 9"/>
              <a:gd name="T39" fmla="*/ 0 h 9"/>
              <a:gd name="T40" fmla="*/ 5 w 9"/>
              <a:gd name="T41" fmla="*/ 0 h 9"/>
              <a:gd name="T42" fmla="*/ 4 w 9"/>
              <a:gd name="T43" fmla="*/ 0 h 9"/>
              <a:gd name="T44" fmla="*/ 3 w 9"/>
              <a:gd name="T45" fmla="*/ 0 h 9"/>
              <a:gd name="T46" fmla="*/ 3 w 9"/>
              <a:gd name="T47" fmla="*/ 0 h 9"/>
              <a:gd name="T48" fmla="*/ 2 w 9"/>
              <a:gd name="T49" fmla="*/ 0 h 9"/>
              <a:gd name="T50" fmla="*/ 2 w 9"/>
              <a:gd name="T51" fmla="*/ 1 h 9"/>
              <a:gd name="T52" fmla="*/ 1 w 9"/>
              <a:gd name="T53" fmla="*/ 1 h 9"/>
              <a:gd name="T54" fmla="*/ 1 w 9"/>
              <a:gd name="T55" fmla="*/ 1 h 9"/>
              <a:gd name="T56" fmla="*/ 1 w 9"/>
              <a:gd name="T57" fmla="*/ 1 h 9"/>
              <a:gd name="T58" fmla="*/ 0 w 9"/>
              <a:gd name="T59" fmla="*/ 1 h 9"/>
              <a:gd name="T60" fmla="*/ 0 w 9"/>
              <a:gd name="T61" fmla="*/ 2 h 9"/>
              <a:gd name="T62" fmla="*/ 2 w 9"/>
              <a:gd name="T63" fmla="*/ 8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 h="9">
                <a:moveTo>
                  <a:pt x="2" y="8"/>
                </a:moveTo>
                <a:lnTo>
                  <a:pt x="5" y="7"/>
                </a:lnTo>
                <a:lnTo>
                  <a:pt x="5" y="7"/>
                </a:lnTo>
                <a:lnTo>
                  <a:pt x="6" y="7"/>
                </a:lnTo>
                <a:lnTo>
                  <a:pt x="6" y="7"/>
                </a:lnTo>
                <a:lnTo>
                  <a:pt x="6" y="6"/>
                </a:lnTo>
                <a:lnTo>
                  <a:pt x="7" y="6"/>
                </a:lnTo>
                <a:lnTo>
                  <a:pt x="7" y="6"/>
                </a:lnTo>
                <a:lnTo>
                  <a:pt x="8" y="5"/>
                </a:lnTo>
                <a:lnTo>
                  <a:pt x="8" y="5"/>
                </a:lnTo>
                <a:lnTo>
                  <a:pt x="8" y="4"/>
                </a:lnTo>
                <a:lnTo>
                  <a:pt x="8" y="3"/>
                </a:lnTo>
                <a:lnTo>
                  <a:pt x="8" y="3"/>
                </a:lnTo>
                <a:lnTo>
                  <a:pt x="7" y="2"/>
                </a:lnTo>
                <a:lnTo>
                  <a:pt x="7" y="2"/>
                </a:lnTo>
                <a:lnTo>
                  <a:pt x="7" y="1"/>
                </a:lnTo>
                <a:lnTo>
                  <a:pt x="6" y="1"/>
                </a:lnTo>
                <a:lnTo>
                  <a:pt x="6" y="1"/>
                </a:lnTo>
                <a:lnTo>
                  <a:pt x="6" y="0"/>
                </a:lnTo>
                <a:lnTo>
                  <a:pt x="5" y="0"/>
                </a:lnTo>
                <a:lnTo>
                  <a:pt x="5" y="0"/>
                </a:lnTo>
                <a:lnTo>
                  <a:pt x="4" y="0"/>
                </a:lnTo>
                <a:lnTo>
                  <a:pt x="3" y="0"/>
                </a:lnTo>
                <a:lnTo>
                  <a:pt x="3" y="0"/>
                </a:lnTo>
                <a:lnTo>
                  <a:pt x="2" y="0"/>
                </a:lnTo>
                <a:lnTo>
                  <a:pt x="2" y="1"/>
                </a:lnTo>
                <a:lnTo>
                  <a:pt x="1" y="1"/>
                </a:lnTo>
                <a:lnTo>
                  <a:pt x="1" y="1"/>
                </a:lnTo>
                <a:lnTo>
                  <a:pt x="1" y="1"/>
                </a:lnTo>
                <a:lnTo>
                  <a:pt x="0" y="1"/>
                </a:lnTo>
                <a:lnTo>
                  <a:pt x="0" y="2"/>
                </a:lnTo>
                <a:lnTo>
                  <a:pt x="2" y="8"/>
                </a:lnTo>
              </a:path>
            </a:pathLst>
          </a:custGeom>
          <a:solidFill>
            <a:srgbClr val="B2B2B2"/>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 name="Freeform 18"/>
          <p:cNvSpPr>
            <a:spLocks/>
          </p:cNvSpPr>
          <p:nvPr/>
        </p:nvSpPr>
        <p:spPr bwMode="auto">
          <a:xfrm>
            <a:off x="2747747" y="2404926"/>
            <a:ext cx="39688" cy="46038"/>
          </a:xfrm>
          <a:custGeom>
            <a:avLst/>
            <a:gdLst>
              <a:gd name="T0" fmla="*/ 1 w 25"/>
              <a:gd name="T1" fmla="*/ 28 h 29"/>
              <a:gd name="T2" fmla="*/ 1 w 25"/>
              <a:gd name="T3" fmla="*/ 26 h 29"/>
              <a:gd name="T4" fmla="*/ 2 w 25"/>
              <a:gd name="T5" fmla="*/ 26 h 29"/>
              <a:gd name="T6" fmla="*/ 4 w 25"/>
              <a:gd name="T7" fmla="*/ 26 h 29"/>
              <a:gd name="T8" fmla="*/ 4 w 25"/>
              <a:gd name="T9" fmla="*/ 24 h 29"/>
              <a:gd name="T10" fmla="*/ 3 w 25"/>
              <a:gd name="T11" fmla="*/ 4 h 29"/>
              <a:gd name="T12" fmla="*/ 3 w 25"/>
              <a:gd name="T13" fmla="*/ 2 h 29"/>
              <a:gd name="T14" fmla="*/ 2 w 25"/>
              <a:gd name="T15" fmla="*/ 2 h 29"/>
              <a:gd name="T16" fmla="*/ 1 w 25"/>
              <a:gd name="T17" fmla="*/ 2 h 29"/>
              <a:gd name="T18" fmla="*/ 0 w 25"/>
              <a:gd name="T19" fmla="*/ 1 h 29"/>
              <a:gd name="T20" fmla="*/ 21 w 25"/>
              <a:gd name="T21" fmla="*/ 6 h 29"/>
              <a:gd name="T22" fmla="*/ 20 w 25"/>
              <a:gd name="T23" fmla="*/ 5 h 29"/>
              <a:gd name="T24" fmla="*/ 19 w 25"/>
              <a:gd name="T25" fmla="*/ 3 h 29"/>
              <a:gd name="T26" fmla="*/ 18 w 25"/>
              <a:gd name="T27" fmla="*/ 2 h 29"/>
              <a:gd name="T28" fmla="*/ 18 w 25"/>
              <a:gd name="T29" fmla="*/ 2 h 29"/>
              <a:gd name="T30" fmla="*/ 16 w 25"/>
              <a:gd name="T31" fmla="*/ 2 h 29"/>
              <a:gd name="T32" fmla="*/ 14 w 25"/>
              <a:gd name="T33" fmla="*/ 2 h 29"/>
              <a:gd name="T34" fmla="*/ 8 w 25"/>
              <a:gd name="T35" fmla="*/ 2 h 29"/>
              <a:gd name="T36" fmla="*/ 8 w 25"/>
              <a:gd name="T37" fmla="*/ 12 h 29"/>
              <a:gd name="T38" fmla="*/ 15 w 25"/>
              <a:gd name="T39" fmla="*/ 12 h 29"/>
              <a:gd name="T40" fmla="*/ 17 w 25"/>
              <a:gd name="T41" fmla="*/ 12 h 29"/>
              <a:gd name="T42" fmla="*/ 18 w 25"/>
              <a:gd name="T43" fmla="*/ 10 h 29"/>
              <a:gd name="T44" fmla="*/ 18 w 25"/>
              <a:gd name="T45" fmla="*/ 8 h 29"/>
              <a:gd name="T46" fmla="*/ 19 w 25"/>
              <a:gd name="T47" fmla="*/ 18 h 29"/>
              <a:gd name="T48" fmla="*/ 18 w 25"/>
              <a:gd name="T49" fmla="*/ 17 h 29"/>
              <a:gd name="T50" fmla="*/ 18 w 25"/>
              <a:gd name="T51" fmla="*/ 16 h 29"/>
              <a:gd name="T52" fmla="*/ 17 w 25"/>
              <a:gd name="T53" fmla="*/ 15 h 29"/>
              <a:gd name="T54" fmla="*/ 16 w 25"/>
              <a:gd name="T55" fmla="*/ 14 h 29"/>
              <a:gd name="T56" fmla="*/ 14 w 25"/>
              <a:gd name="T57" fmla="*/ 14 h 29"/>
              <a:gd name="T58" fmla="*/ 8 w 25"/>
              <a:gd name="T59" fmla="*/ 14 h 29"/>
              <a:gd name="T60" fmla="*/ 9 w 25"/>
              <a:gd name="T61" fmla="*/ 26 h 29"/>
              <a:gd name="T62" fmla="*/ 10 w 25"/>
              <a:gd name="T63" fmla="*/ 26 h 29"/>
              <a:gd name="T64" fmla="*/ 14 w 25"/>
              <a:gd name="T65" fmla="*/ 26 h 29"/>
              <a:gd name="T66" fmla="*/ 16 w 25"/>
              <a:gd name="T67" fmla="*/ 26 h 29"/>
              <a:gd name="T68" fmla="*/ 18 w 25"/>
              <a:gd name="T69" fmla="*/ 25 h 29"/>
              <a:gd name="T70" fmla="*/ 19 w 25"/>
              <a:gd name="T71" fmla="*/ 24 h 29"/>
              <a:gd name="T72" fmla="*/ 20 w 25"/>
              <a:gd name="T73" fmla="*/ 23 h 29"/>
              <a:gd name="T74" fmla="*/ 21 w 25"/>
              <a:gd name="T75" fmla="*/ 22 h 29"/>
              <a:gd name="T76" fmla="*/ 22 w 25"/>
              <a:gd name="T77" fmla="*/ 21 h 29"/>
              <a:gd name="T78" fmla="*/ 22 w 25"/>
              <a:gd name="T79" fmla="*/ 20 h 29"/>
              <a:gd name="T80" fmla="*/ 22 w 25"/>
              <a:gd name="T81" fmla="*/ 27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5" h="29">
                <a:moveTo>
                  <a:pt x="22" y="27"/>
                </a:moveTo>
                <a:lnTo>
                  <a:pt x="1" y="28"/>
                </a:lnTo>
                <a:lnTo>
                  <a:pt x="1" y="27"/>
                </a:lnTo>
                <a:lnTo>
                  <a:pt x="1" y="26"/>
                </a:lnTo>
                <a:lnTo>
                  <a:pt x="2" y="26"/>
                </a:lnTo>
                <a:lnTo>
                  <a:pt x="2" y="26"/>
                </a:lnTo>
                <a:lnTo>
                  <a:pt x="3" y="26"/>
                </a:lnTo>
                <a:lnTo>
                  <a:pt x="4" y="26"/>
                </a:lnTo>
                <a:lnTo>
                  <a:pt x="4" y="25"/>
                </a:lnTo>
                <a:lnTo>
                  <a:pt x="4" y="24"/>
                </a:lnTo>
                <a:lnTo>
                  <a:pt x="4" y="23"/>
                </a:lnTo>
                <a:lnTo>
                  <a:pt x="3" y="4"/>
                </a:lnTo>
                <a:lnTo>
                  <a:pt x="3" y="3"/>
                </a:lnTo>
                <a:lnTo>
                  <a:pt x="3" y="2"/>
                </a:lnTo>
                <a:lnTo>
                  <a:pt x="3" y="2"/>
                </a:lnTo>
                <a:lnTo>
                  <a:pt x="2" y="2"/>
                </a:lnTo>
                <a:lnTo>
                  <a:pt x="2" y="2"/>
                </a:lnTo>
                <a:lnTo>
                  <a:pt x="1" y="2"/>
                </a:lnTo>
                <a:lnTo>
                  <a:pt x="0" y="2"/>
                </a:lnTo>
                <a:lnTo>
                  <a:pt x="0" y="1"/>
                </a:lnTo>
                <a:lnTo>
                  <a:pt x="21" y="0"/>
                </a:lnTo>
                <a:lnTo>
                  <a:pt x="21" y="6"/>
                </a:lnTo>
                <a:lnTo>
                  <a:pt x="20" y="6"/>
                </a:lnTo>
                <a:lnTo>
                  <a:pt x="20" y="5"/>
                </a:lnTo>
                <a:lnTo>
                  <a:pt x="20" y="4"/>
                </a:lnTo>
                <a:lnTo>
                  <a:pt x="19" y="3"/>
                </a:lnTo>
                <a:lnTo>
                  <a:pt x="19" y="2"/>
                </a:lnTo>
                <a:lnTo>
                  <a:pt x="18" y="2"/>
                </a:lnTo>
                <a:lnTo>
                  <a:pt x="18" y="2"/>
                </a:lnTo>
                <a:lnTo>
                  <a:pt x="18" y="2"/>
                </a:lnTo>
                <a:lnTo>
                  <a:pt x="17" y="2"/>
                </a:lnTo>
                <a:lnTo>
                  <a:pt x="16" y="2"/>
                </a:lnTo>
                <a:lnTo>
                  <a:pt x="15" y="2"/>
                </a:lnTo>
                <a:lnTo>
                  <a:pt x="14" y="2"/>
                </a:lnTo>
                <a:lnTo>
                  <a:pt x="9" y="2"/>
                </a:lnTo>
                <a:lnTo>
                  <a:pt x="8" y="2"/>
                </a:lnTo>
                <a:lnTo>
                  <a:pt x="8" y="2"/>
                </a:lnTo>
                <a:lnTo>
                  <a:pt x="8" y="12"/>
                </a:lnTo>
                <a:lnTo>
                  <a:pt x="14" y="12"/>
                </a:lnTo>
                <a:lnTo>
                  <a:pt x="15" y="12"/>
                </a:lnTo>
                <a:lnTo>
                  <a:pt x="16" y="12"/>
                </a:lnTo>
                <a:lnTo>
                  <a:pt x="17" y="12"/>
                </a:lnTo>
                <a:lnTo>
                  <a:pt x="18" y="11"/>
                </a:lnTo>
                <a:lnTo>
                  <a:pt x="18" y="10"/>
                </a:lnTo>
                <a:lnTo>
                  <a:pt x="18" y="9"/>
                </a:lnTo>
                <a:lnTo>
                  <a:pt x="18" y="8"/>
                </a:lnTo>
                <a:lnTo>
                  <a:pt x="18" y="8"/>
                </a:lnTo>
                <a:lnTo>
                  <a:pt x="19" y="18"/>
                </a:lnTo>
                <a:lnTo>
                  <a:pt x="18" y="18"/>
                </a:lnTo>
                <a:lnTo>
                  <a:pt x="18" y="17"/>
                </a:lnTo>
                <a:lnTo>
                  <a:pt x="18" y="16"/>
                </a:lnTo>
                <a:lnTo>
                  <a:pt x="18" y="16"/>
                </a:lnTo>
                <a:lnTo>
                  <a:pt x="18" y="15"/>
                </a:lnTo>
                <a:lnTo>
                  <a:pt x="17" y="15"/>
                </a:lnTo>
                <a:lnTo>
                  <a:pt x="17" y="14"/>
                </a:lnTo>
                <a:lnTo>
                  <a:pt x="16" y="14"/>
                </a:lnTo>
                <a:lnTo>
                  <a:pt x="15" y="14"/>
                </a:lnTo>
                <a:lnTo>
                  <a:pt x="14" y="14"/>
                </a:lnTo>
                <a:lnTo>
                  <a:pt x="14" y="14"/>
                </a:lnTo>
                <a:lnTo>
                  <a:pt x="8" y="14"/>
                </a:lnTo>
                <a:lnTo>
                  <a:pt x="8" y="25"/>
                </a:lnTo>
                <a:lnTo>
                  <a:pt x="9" y="26"/>
                </a:lnTo>
                <a:lnTo>
                  <a:pt x="10" y="26"/>
                </a:lnTo>
                <a:lnTo>
                  <a:pt x="10" y="26"/>
                </a:lnTo>
                <a:lnTo>
                  <a:pt x="11" y="26"/>
                </a:lnTo>
                <a:lnTo>
                  <a:pt x="14" y="26"/>
                </a:lnTo>
                <a:lnTo>
                  <a:pt x="15" y="26"/>
                </a:lnTo>
                <a:lnTo>
                  <a:pt x="16" y="26"/>
                </a:lnTo>
                <a:lnTo>
                  <a:pt x="17" y="25"/>
                </a:lnTo>
                <a:lnTo>
                  <a:pt x="18" y="25"/>
                </a:lnTo>
                <a:lnTo>
                  <a:pt x="18" y="25"/>
                </a:lnTo>
                <a:lnTo>
                  <a:pt x="19" y="24"/>
                </a:lnTo>
                <a:lnTo>
                  <a:pt x="20" y="24"/>
                </a:lnTo>
                <a:lnTo>
                  <a:pt x="20" y="23"/>
                </a:lnTo>
                <a:lnTo>
                  <a:pt x="21" y="23"/>
                </a:lnTo>
                <a:lnTo>
                  <a:pt x="21" y="22"/>
                </a:lnTo>
                <a:lnTo>
                  <a:pt x="22" y="22"/>
                </a:lnTo>
                <a:lnTo>
                  <a:pt x="22" y="21"/>
                </a:lnTo>
                <a:lnTo>
                  <a:pt x="22" y="21"/>
                </a:lnTo>
                <a:lnTo>
                  <a:pt x="22" y="20"/>
                </a:lnTo>
                <a:lnTo>
                  <a:pt x="24" y="20"/>
                </a:lnTo>
                <a:lnTo>
                  <a:pt x="22" y="27"/>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 name="Freeform 19"/>
          <p:cNvSpPr>
            <a:spLocks/>
          </p:cNvSpPr>
          <p:nvPr/>
        </p:nvSpPr>
        <p:spPr bwMode="auto">
          <a:xfrm>
            <a:off x="2842998" y="2412864"/>
            <a:ext cx="42863" cy="57150"/>
          </a:xfrm>
          <a:custGeom>
            <a:avLst/>
            <a:gdLst>
              <a:gd name="T0" fmla="*/ 18 w 27"/>
              <a:gd name="T1" fmla="*/ 33 h 36"/>
              <a:gd name="T2" fmla="*/ 11 w 27"/>
              <a:gd name="T3" fmla="*/ 17 h 36"/>
              <a:gd name="T4" fmla="*/ 8 w 27"/>
              <a:gd name="T5" fmla="*/ 26 h 36"/>
              <a:gd name="T6" fmla="*/ 7 w 27"/>
              <a:gd name="T7" fmla="*/ 26 h 36"/>
              <a:gd name="T8" fmla="*/ 8 w 27"/>
              <a:gd name="T9" fmla="*/ 27 h 36"/>
              <a:gd name="T10" fmla="*/ 9 w 27"/>
              <a:gd name="T11" fmla="*/ 28 h 36"/>
              <a:gd name="T12" fmla="*/ 10 w 27"/>
              <a:gd name="T13" fmla="*/ 29 h 36"/>
              <a:gd name="T14" fmla="*/ 10 w 27"/>
              <a:gd name="T15" fmla="*/ 31 h 36"/>
              <a:gd name="T16" fmla="*/ 0 w 27"/>
              <a:gd name="T17" fmla="*/ 26 h 36"/>
              <a:gd name="T18" fmla="*/ 1 w 27"/>
              <a:gd name="T19" fmla="*/ 27 h 36"/>
              <a:gd name="T20" fmla="*/ 2 w 27"/>
              <a:gd name="T21" fmla="*/ 27 h 36"/>
              <a:gd name="T22" fmla="*/ 3 w 27"/>
              <a:gd name="T23" fmla="*/ 26 h 36"/>
              <a:gd name="T24" fmla="*/ 4 w 27"/>
              <a:gd name="T25" fmla="*/ 26 h 36"/>
              <a:gd name="T26" fmla="*/ 4 w 27"/>
              <a:gd name="T27" fmla="*/ 24 h 36"/>
              <a:gd name="T28" fmla="*/ 10 w 27"/>
              <a:gd name="T29" fmla="*/ 5 h 36"/>
              <a:gd name="T30" fmla="*/ 10 w 27"/>
              <a:gd name="T31" fmla="*/ 3 h 36"/>
              <a:gd name="T32" fmla="*/ 9 w 27"/>
              <a:gd name="T33" fmla="*/ 3 h 36"/>
              <a:gd name="T34" fmla="*/ 8 w 27"/>
              <a:gd name="T35" fmla="*/ 2 h 36"/>
              <a:gd name="T36" fmla="*/ 7 w 27"/>
              <a:gd name="T37" fmla="*/ 1 h 36"/>
              <a:gd name="T38" fmla="*/ 18 w 27"/>
              <a:gd name="T39" fmla="*/ 4 h 36"/>
              <a:gd name="T40" fmla="*/ 20 w 27"/>
              <a:gd name="T41" fmla="*/ 4 h 36"/>
              <a:gd name="T42" fmla="*/ 21 w 27"/>
              <a:gd name="T43" fmla="*/ 5 h 36"/>
              <a:gd name="T44" fmla="*/ 23 w 27"/>
              <a:gd name="T45" fmla="*/ 6 h 36"/>
              <a:gd name="T46" fmla="*/ 24 w 27"/>
              <a:gd name="T47" fmla="*/ 8 h 36"/>
              <a:gd name="T48" fmla="*/ 25 w 27"/>
              <a:gd name="T49" fmla="*/ 9 h 36"/>
              <a:gd name="T50" fmla="*/ 26 w 27"/>
              <a:gd name="T51" fmla="*/ 11 h 36"/>
              <a:gd name="T52" fmla="*/ 26 w 27"/>
              <a:gd name="T53" fmla="*/ 13 h 36"/>
              <a:gd name="T54" fmla="*/ 25 w 27"/>
              <a:gd name="T55" fmla="*/ 15 h 36"/>
              <a:gd name="T56" fmla="*/ 24 w 27"/>
              <a:gd name="T57" fmla="*/ 17 h 36"/>
              <a:gd name="T58" fmla="*/ 24 w 27"/>
              <a:gd name="T59" fmla="*/ 18 h 36"/>
              <a:gd name="T60" fmla="*/ 22 w 27"/>
              <a:gd name="T61" fmla="*/ 19 h 36"/>
              <a:gd name="T62" fmla="*/ 20 w 27"/>
              <a:gd name="T63" fmla="*/ 19 h 36"/>
              <a:gd name="T64" fmla="*/ 19 w 27"/>
              <a:gd name="T65" fmla="*/ 19 h 36"/>
              <a:gd name="T66" fmla="*/ 17 w 27"/>
              <a:gd name="T67" fmla="*/ 18 h 36"/>
              <a:gd name="T68" fmla="*/ 23 w 27"/>
              <a:gd name="T69" fmla="*/ 32 h 36"/>
              <a:gd name="T70" fmla="*/ 24 w 27"/>
              <a:gd name="T71" fmla="*/ 33 h 36"/>
              <a:gd name="T72" fmla="*/ 24 w 27"/>
              <a:gd name="T73" fmla="*/ 34 h 36"/>
              <a:gd name="T74" fmla="*/ 24 w 27"/>
              <a:gd name="T75" fmla="*/ 3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7" h="36">
                <a:moveTo>
                  <a:pt x="24" y="35"/>
                </a:moveTo>
                <a:lnTo>
                  <a:pt x="18" y="33"/>
                </a:lnTo>
                <a:lnTo>
                  <a:pt x="13" y="17"/>
                </a:lnTo>
                <a:lnTo>
                  <a:pt x="11" y="17"/>
                </a:lnTo>
                <a:lnTo>
                  <a:pt x="8" y="25"/>
                </a:lnTo>
                <a:lnTo>
                  <a:pt x="8" y="26"/>
                </a:lnTo>
                <a:lnTo>
                  <a:pt x="7" y="26"/>
                </a:lnTo>
                <a:lnTo>
                  <a:pt x="7" y="26"/>
                </a:lnTo>
                <a:lnTo>
                  <a:pt x="7" y="27"/>
                </a:lnTo>
                <a:lnTo>
                  <a:pt x="8" y="27"/>
                </a:lnTo>
                <a:lnTo>
                  <a:pt x="8" y="28"/>
                </a:lnTo>
                <a:lnTo>
                  <a:pt x="9" y="28"/>
                </a:lnTo>
                <a:lnTo>
                  <a:pt x="9" y="29"/>
                </a:lnTo>
                <a:lnTo>
                  <a:pt x="10" y="29"/>
                </a:lnTo>
                <a:lnTo>
                  <a:pt x="11" y="30"/>
                </a:lnTo>
                <a:lnTo>
                  <a:pt x="10" y="31"/>
                </a:lnTo>
                <a:lnTo>
                  <a:pt x="0" y="27"/>
                </a:lnTo>
                <a:lnTo>
                  <a:pt x="0" y="26"/>
                </a:lnTo>
                <a:lnTo>
                  <a:pt x="1" y="26"/>
                </a:lnTo>
                <a:lnTo>
                  <a:pt x="1" y="27"/>
                </a:lnTo>
                <a:lnTo>
                  <a:pt x="2" y="27"/>
                </a:lnTo>
                <a:lnTo>
                  <a:pt x="2" y="27"/>
                </a:lnTo>
                <a:lnTo>
                  <a:pt x="2" y="26"/>
                </a:lnTo>
                <a:lnTo>
                  <a:pt x="3" y="26"/>
                </a:lnTo>
                <a:lnTo>
                  <a:pt x="3" y="26"/>
                </a:lnTo>
                <a:lnTo>
                  <a:pt x="4" y="26"/>
                </a:lnTo>
                <a:lnTo>
                  <a:pt x="4" y="25"/>
                </a:lnTo>
                <a:lnTo>
                  <a:pt x="4" y="24"/>
                </a:lnTo>
                <a:lnTo>
                  <a:pt x="10" y="6"/>
                </a:lnTo>
                <a:lnTo>
                  <a:pt x="10" y="5"/>
                </a:lnTo>
                <a:lnTo>
                  <a:pt x="10" y="4"/>
                </a:lnTo>
                <a:lnTo>
                  <a:pt x="10" y="3"/>
                </a:lnTo>
                <a:lnTo>
                  <a:pt x="10" y="3"/>
                </a:lnTo>
                <a:lnTo>
                  <a:pt x="9" y="3"/>
                </a:lnTo>
                <a:lnTo>
                  <a:pt x="9" y="2"/>
                </a:lnTo>
                <a:lnTo>
                  <a:pt x="8" y="2"/>
                </a:lnTo>
                <a:lnTo>
                  <a:pt x="7" y="2"/>
                </a:lnTo>
                <a:lnTo>
                  <a:pt x="7" y="1"/>
                </a:lnTo>
                <a:lnTo>
                  <a:pt x="8" y="0"/>
                </a:lnTo>
                <a:lnTo>
                  <a:pt x="18" y="4"/>
                </a:lnTo>
                <a:lnTo>
                  <a:pt x="19" y="4"/>
                </a:lnTo>
                <a:lnTo>
                  <a:pt x="20" y="4"/>
                </a:lnTo>
                <a:lnTo>
                  <a:pt x="20" y="5"/>
                </a:lnTo>
                <a:lnTo>
                  <a:pt x="21" y="5"/>
                </a:lnTo>
                <a:lnTo>
                  <a:pt x="22" y="6"/>
                </a:lnTo>
                <a:lnTo>
                  <a:pt x="23" y="6"/>
                </a:lnTo>
                <a:lnTo>
                  <a:pt x="24" y="7"/>
                </a:lnTo>
                <a:lnTo>
                  <a:pt x="24" y="8"/>
                </a:lnTo>
                <a:lnTo>
                  <a:pt x="25" y="9"/>
                </a:lnTo>
                <a:lnTo>
                  <a:pt x="25" y="9"/>
                </a:lnTo>
                <a:lnTo>
                  <a:pt x="26" y="10"/>
                </a:lnTo>
                <a:lnTo>
                  <a:pt x="26" y="11"/>
                </a:lnTo>
                <a:lnTo>
                  <a:pt x="26" y="12"/>
                </a:lnTo>
                <a:lnTo>
                  <a:pt x="26" y="13"/>
                </a:lnTo>
                <a:lnTo>
                  <a:pt x="26" y="15"/>
                </a:lnTo>
                <a:lnTo>
                  <a:pt x="25" y="15"/>
                </a:lnTo>
                <a:lnTo>
                  <a:pt x="25" y="16"/>
                </a:lnTo>
                <a:lnTo>
                  <a:pt x="24" y="17"/>
                </a:lnTo>
                <a:lnTo>
                  <a:pt x="24" y="17"/>
                </a:lnTo>
                <a:lnTo>
                  <a:pt x="24" y="18"/>
                </a:lnTo>
                <a:lnTo>
                  <a:pt x="23" y="18"/>
                </a:lnTo>
                <a:lnTo>
                  <a:pt x="22" y="19"/>
                </a:lnTo>
                <a:lnTo>
                  <a:pt x="21" y="19"/>
                </a:lnTo>
                <a:lnTo>
                  <a:pt x="20" y="19"/>
                </a:lnTo>
                <a:lnTo>
                  <a:pt x="20" y="19"/>
                </a:lnTo>
                <a:lnTo>
                  <a:pt x="19" y="19"/>
                </a:lnTo>
                <a:lnTo>
                  <a:pt x="18" y="19"/>
                </a:lnTo>
                <a:lnTo>
                  <a:pt x="17" y="18"/>
                </a:lnTo>
                <a:lnTo>
                  <a:pt x="22" y="32"/>
                </a:lnTo>
                <a:lnTo>
                  <a:pt x="23" y="32"/>
                </a:lnTo>
                <a:lnTo>
                  <a:pt x="23" y="33"/>
                </a:lnTo>
                <a:lnTo>
                  <a:pt x="24" y="33"/>
                </a:lnTo>
                <a:lnTo>
                  <a:pt x="24" y="34"/>
                </a:lnTo>
                <a:lnTo>
                  <a:pt x="24" y="34"/>
                </a:lnTo>
                <a:lnTo>
                  <a:pt x="25" y="34"/>
                </a:lnTo>
                <a:lnTo>
                  <a:pt x="24" y="35"/>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2" name="Freeform 20"/>
          <p:cNvSpPr>
            <a:spLocks/>
          </p:cNvSpPr>
          <p:nvPr/>
        </p:nvSpPr>
        <p:spPr bwMode="auto">
          <a:xfrm>
            <a:off x="2863636" y="2420801"/>
            <a:ext cx="14287" cy="14288"/>
          </a:xfrm>
          <a:custGeom>
            <a:avLst/>
            <a:gdLst>
              <a:gd name="T0" fmla="*/ 0 w 9"/>
              <a:gd name="T1" fmla="*/ 8 h 9"/>
              <a:gd name="T2" fmla="*/ 1 w 9"/>
              <a:gd name="T3" fmla="*/ 8 h 9"/>
              <a:gd name="T4" fmla="*/ 1 w 9"/>
              <a:gd name="T5" fmla="*/ 8 h 9"/>
              <a:gd name="T6" fmla="*/ 2 w 9"/>
              <a:gd name="T7" fmla="*/ 8 h 9"/>
              <a:gd name="T8" fmla="*/ 2 w 9"/>
              <a:gd name="T9" fmla="*/ 8 h 9"/>
              <a:gd name="T10" fmla="*/ 3 w 9"/>
              <a:gd name="T11" fmla="*/ 8 h 9"/>
              <a:gd name="T12" fmla="*/ 3 w 9"/>
              <a:gd name="T13" fmla="*/ 8 h 9"/>
              <a:gd name="T14" fmla="*/ 4 w 9"/>
              <a:gd name="T15" fmla="*/ 8 h 9"/>
              <a:gd name="T16" fmla="*/ 5 w 9"/>
              <a:gd name="T17" fmla="*/ 8 h 9"/>
              <a:gd name="T18" fmla="*/ 5 w 9"/>
              <a:gd name="T19" fmla="*/ 8 h 9"/>
              <a:gd name="T20" fmla="*/ 6 w 9"/>
              <a:gd name="T21" fmla="*/ 8 h 9"/>
              <a:gd name="T22" fmla="*/ 6 w 9"/>
              <a:gd name="T23" fmla="*/ 8 h 9"/>
              <a:gd name="T24" fmla="*/ 6 w 9"/>
              <a:gd name="T25" fmla="*/ 7 h 9"/>
              <a:gd name="T26" fmla="*/ 7 w 9"/>
              <a:gd name="T27" fmla="*/ 7 h 9"/>
              <a:gd name="T28" fmla="*/ 7 w 9"/>
              <a:gd name="T29" fmla="*/ 7 h 9"/>
              <a:gd name="T30" fmla="*/ 7 w 9"/>
              <a:gd name="T31" fmla="*/ 6 h 9"/>
              <a:gd name="T32" fmla="*/ 8 w 9"/>
              <a:gd name="T33" fmla="*/ 6 h 9"/>
              <a:gd name="T34" fmla="*/ 8 w 9"/>
              <a:gd name="T35" fmla="*/ 5 h 9"/>
              <a:gd name="T36" fmla="*/ 8 w 9"/>
              <a:gd name="T37" fmla="*/ 5 h 9"/>
              <a:gd name="T38" fmla="*/ 8 w 9"/>
              <a:gd name="T39" fmla="*/ 4 h 9"/>
              <a:gd name="T40" fmla="*/ 8 w 9"/>
              <a:gd name="T41" fmla="*/ 3 h 9"/>
              <a:gd name="T42" fmla="*/ 8 w 9"/>
              <a:gd name="T43" fmla="*/ 3 h 9"/>
              <a:gd name="T44" fmla="*/ 7 w 9"/>
              <a:gd name="T45" fmla="*/ 2 h 9"/>
              <a:gd name="T46" fmla="*/ 7 w 9"/>
              <a:gd name="T47" fmla="*/ 2 h 9"/>
              <a:gd name="T48" fmla="*/ 6 w 9"/>
              <a:gd name="T49" fmla="*/ 1 h 9"/>
              <a:gd name="T50" fmla="*/ 6 w 9"/>
              <a:gd name="T51" fmla="*/ 1 h 9"/>
              <a:gd name="T52" fmla="*/ 5 w 9"/>
              <a:gd name="T53" fmla="*/ 1 h 9"/>
              <a:gd name="T54" fmla="*/ 5 w 9"/>
              <a:gd name="T55" fmla="*/ 1 h 9"/>
              <a:gd name="T56" fmla="*/ 4 w 9"/>
              <a:gd name="T57" fmla="*/ 1 h 9"/>
              <a:gd name="T58" fmla="*/ 4 w 9"/>
              <a:gd name="T59" fmla="*/ 0 h 9"/>
              <a:gd name="T60" fmla="*/ 3 w 9"/>
              <a:gd name="T61" fmla="*/ 0 h 9"/>
              <a:gd name="T62" fmla="*/ 3 w 9"/>
              <a:gd name="T63" fmla="*/ 0 h 9"/>
              <a:gd name="T64" fmla="*/ 2 w 9"/>
              <a:gd name="T65" fmla="*/ 1 h 9"/>
              <a:gd name="T66" fmla="*/ 2 w 9"/>
              <a:gd name="T67" fmla="*/ 1 h 9"/>
              <a:gd name="T68" fmla="*/ 0 w 9"/>
              <a:gd name="T69" fmla="*/ 8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 h="9">
                <a:moveTo>
                  <a:pt x="0" y="8"/>
                </a:moveTo>
                <a:lnTo>
                  <a:pt x="1" y="8"/>
                </a:lnTo>
                <a:lnTo>
                  <a:pt x="1" y="8"/>
                </a:lnTo>
                <a:lnTo>
                  <a:pt x="2" y="8"/>
                </a:lnTo>
                <a:lnTo>
                  <a:pt x="2" y="8"/>
                </a:lnTo>
                <a:lnTo>
                  <a:pt x="3" y="8"/>
                </a:lnTo>
                <a:lnTo>
                  <a:pt x="3" y="8"/>
                </a:lnTo>
                <a:lnTo>
                  <a:pt x="4" y="8"/>
                </a:lnTo>
                <a:lnTo>
                  <a:pt x="5" y="8"/>
                </a:lnTo>
                <a:lnTo>
                  <a:pt x="5" y="8"/>
                </a:lnTo>
                <a:lnTo>
                  <a:pt x="6" y="8"/>
                </a:lnTo>
                <a:lnTo>
                  <a:pt x="6" y="8"/>
                </a:lnTo>
                <a:lnTo>
                  <a:pt x="6" y="7"/>
                </a:lnTo>
                <a:lnTo>
                  <a:pt x="7" y="7"/>
                </a:lnTo>
                <a:lnTo>
                  <a:pt x="7" y="7"/>
                </a:lnTo>
                <a:lnTo>
                  <a:pt x="7" y="6"/>
                </a:lnTo>
                <a:lnTo>
                  <a:pt x="8" y="6"/>
                </a:lnTo>
                <a:lnTo>
                  <a:pt x="8" y="5"/>
                </a:lnTo>
                <a:lnTo>
                  <a:pt x="8" y="5"/>
                </a:lnTo>
                <a:lnTo>
                  <a:pt x="8" y="4"/>
                </a:lnTo>
                <a:lnTo>
                  <a:pt x="8" y="3"/>
                </a:lnTo>
                <a:lnTo>
                  <a:pt x="8" y="3"/>
                </a:lnTo>
                <a:lnTo>
                  <a:pt x="7" y="2"/>
                </a:lnTo>
                <a:lnTo>
                  <a:pt x="7" y="2"/>
                </a:lnTo>
                <a:lnTo>
                  <a:pt x="6" y="1"/>
                </a:lnTo>
                <a:lnTo>
                  <a:pt x="6" y="1"/>
                </a:lnTo>
                <a:lnTo>
                  <a:pt x="5" y="1"/>
                </a:lnTo>
                <a:lnTo>
                  <a:pt x="5" y="1"/>
                </a:lnTo>
                <a:lnTo>
                  <a:pt x="4" y="1"/>
                </a:lnTo>
                <a:lnTo>
                  <a:pt x="4" y="0"/>
                </a:lnTo>
                <a:lnTo>
                  <a:pt x="3" y="0"/>
                </a:lnTo>
                <a:lnTo>
                  <a:pt x="3" y="0"/>
                </a:lnTo>
                <a:lnTo>
                  <a:pt x="2" y="1"/>
                </a:lnTo>
                <a:lnTo>
                  <a:pt x="2" y="1"/>
                </a:lnTo>
                <a:lnTo>
                  <a:pt x="0" y="8"/>
                </a:lnTo>
              </a:path>
            </a:pathLst>
          </a:custGeom>
          <a:solidFill>
            <a:srgbClr val="B2B2B2"/>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3" name="Freeform 21"/>
          <p:cNvSpPr>
            <a:spLocks/>
          </p:cNvSpPr>
          <p:nvPr/>
        </p:nvSpPr>
        <p:spPr bwMode="auto">
          <a:xfrm>
            <a:off x="2927135" y="2447790"/>
            <a:ext cx="49212" cy="53975"/>
          </a:xfrm>
          <a:custGeom>
            <a:avLst/>
            <a:gdLst>
              <a:gd name="T0" fmla="*/ 11 w 31"/>
              <a:gd name="T1" fmla="*/ 33 h 34"/>
              <a:gd name="T2" fmla="*/ 0 w 31"/>
              <a:gd name="T3" fmla="*/ 26 h 34"/>
              <a:gd name="T4" fmla="*/ 1 w 31"/>
              <a:gd name="T5" fmla="*/ 25 h 34"/>
              <a:gd name="T6" fmla="*/ 2 w 31"/>
              <a:gd name="T7" fmla="*/ 26 h 34"/>
              <a:gd name="T8" fmla="*/ 3 w 31"/>
              <a:gd name="T9" fmla="*/ 26 h 34"/>
              <a:gd name="T10" fmla="*/ 3 w 31"/>
              <a:gd name="T11" fmla="*/ 27 h 34"/>
              <a:gd name="T12" fmla="*/ 4 w 31"/>
              <a:gd name="T13" fmla="*/ 27 h 34"/>
              <a:gd name="T14" fmla="*/ 5 w 31"/>
              <a:gd name="T15" fmla="*/ 27 h 34"/>
              <a:gd name="T16" fmla="*/ 5 w 31"/>
              <a:gd name="T17" fmla="*/ 26 h 34"/>
              <a:gd name="T18" fmla="*/ 6 w 31"/>
              <a:gd name="T19" fmla="*/ 26 h 34"/>
              <a:gd name="T20" fmla="*/ 6 w 31"/>
              <a:gd name="T21" fmla="*/ 25 h 34"/>
              <a:gd name="T22" fmla="*/ 7 w 31"/>
              <a:gd name="T23" fmla="*/ 25 h 34"/>
              <a:gd name="T24" fmla="*/ 18 w 31"/>
              <a:gd name="T25" fmla="*/ 7 h 34"/>
              <a:gd name="T26" fmla="*/ 16 w 31"/>
              <a:gd name="T27" fmla="*/ 6 h 34"/>
              <a:gd name="T28" fmla="*/ 15 w 31"/>
              <a:gd name="T29" fmla="*/ 5 h 34"/>
              <a:gd name="T30" fmla="*/ 14 w 31"/>
              <a:gd name="T31" fmla="*/ 5 h 34"/>
              <a:gd name="T32" fmla="*/ 13 w 31"/>
              <a:gd name="T33" fmla="*/ 4 h 34"/>
              <a:gd name="T34" fmla="*/ 13 w 31"/>
              <a:gd name="T35" fmla="*/ 4 h 34"/>
              <a:gd name="T36" fmla="*/ 12 w 31"/>
              <a:gd name="T37" fmla="*/ 4 h 34"/>
              <a:gd name="T38" fmla="*/ 11 w 31"/>
              <a:gd name="T39" fmla="*/ 4 h 34"/>
              <a:gd name="T40" fmla="*/ 10 w 31"/>
              <a:gd name="T41" fmla="*/ 4 h 34"/>
              <a:gd name="T42" fmla="*/ 9 w 31"/>
              <a:gd name="T43" fmla="*/ 4 h 34"/>
              <a:gd name="T44" fmla="*/ 8 w 31"/>
              <a:gd name="T45" fmla="*/ 5 h 34"/>
              <a:gd name="T46" fmla="*/ 8 w 31"/>
              <a:gd name="T47" fmla="*/ 6 h 34"/>
              <a:gd name="T48" fmla="*/ 7 w 31"/>
              <a:gd name="T49" fmla="*/ 6 h 34"/>
              <a:gd name="T50" fmla="*/ 10 w 31"/>
              <a:gd name="T51" fmla="*/ 0 h 34"/>
              <a:gd name="T52" fmla="*/ 30 w 31"/>
              <a:gd name="T53" fmla="*/ 14 h 34"/>
              <a:gd name="T54" fmla="*/ 27 w 31"/>
              <a:gd name="T55" fmla="*/ 19 h 34"/>
              <a:gd name="T56" fmla="*/ 25 w 31"/>
              <a:gd name="T57" fmla="*/ 19 h 34"/>
              <a:gd name="T58" fmla="*/ 26 w 31"/>
              <a:gd name="T59" fmla="*/ 18 h 34"/>
              <a:gd name="T60" fmla="*/ 26 w 31"/>
              <a:gd name="T61" fmla="*/ 17 h 34"/>
              <a:gd name="T62" fmla="*/ 27 w 31"/>
              <a:gd name="T63" fmla="*/ 16 h 34"/>
              <a:gd name="T64" fmla="*/ 27 w 31"/>
              <a:gd name="T65" fmla="*/ 15 h 34"/>
              <a:gd name="T66" fmla="*/ 27 w 31"/>
              <a:gd name="T67" fmla="*/ 14 h 34"/>
              <a:gd name="T68" fmla="*/ 27 w 31"/>
              <a:gd name="T69" fmla="*/ 14 h 34"/>
              <a:gd name="T70" fmla="*/ 26 w 31"/>
              <a:gd name="T71" fmla="*/ 13 h 34"/>
              <a:gd name="T72" fmla="*/ 25 w 31"/>
              <a:gd name="T73" fmla="*/ 12 h 34"/>
              <a:gd name="T74" fmla="*/ 24 w 31"/>
              <a:gd name="T75" fmla="*/ 11 h 34"/>
              <a:gd name="T76" fmla="*/ 23 w 31"/>
              <a:gd name="T77" fmla="*/ 11 h 34"/>
              <a:gd name="T78" fmla="*/ 23 w 31"/>
              <a:gd name="T79" fmla="*/ 10 h 34"/>
              <a:gd name="T80" fmla="*/ 21 w 31"/>
              <a:gd name="T81" fmla="*/ 9 h 34"/>
              <a:gd name="T82" fmla="*/ 9 w 31"/>
              <a:gd name="T83" fmla="*/ 27 h 34"/>
              <a:gd name="T84" fmla="*/ 9 w 31"/>
              <a:gd name="T85" fmla="*/ 28 h 34"/>
              <a:gd name="T86" fmla="*/ 8 w 31"/>
              <a:gd name="T87" fmla="*/ 28 h 34"/>
              <a:gd name="T88" fmla="*/ 8 w 31"/>
              <a:gd name="T89" fmla="*/ 29 h 34"/>
              <a:gd name="T90" fmla="*/ 8 w 31"/>
              <a:gd name="T91" fmla="*/ 30 h 34"/>
              <a:gd name="T92" fmla="*/ 8 w 31"/>
              <a:gd name="T93" fmla="*/ 30 h 34"/>
              <a:gd name="T94" fmla="*/ 9 w 31"/>
              <a:gd name="T95" fmla="*/ 30 h 34"/>
              <a:gd name="T96" fmla="*/ 9 w 31"/>
              <a:gd name="T97" fmla="*/ 31 h 34"/>
              <a:gd name="T98" fmla="*/ 10 w 31"/>
              <a:gd name="T99" fmla="*/ 31 h 34"/>
              <a:gd name="T100" fmla="*/ 10 w 31"/>
              <a:gd name="T101" fmla="*/ 32 h 34"/>
              <a:gd name="T102" fmla="*/ 11 w 31"/>
              <a:gd name="T103" fmla="*/ 32 h 34"/>
              <a:gd name="T104" fmla="*/ 11 w 31"/>
              <a:gd name="T105"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1" h="34">
                <a:moveTo>
                  <a:pt x="11" y="33"/>
                </a:moveTo>
                <a:lnTo>
                  <a:pt x="0" y="26"/>
                </a:lnTo>
                <a:lnTo>
                  <a:pt x="1" y="25"/>
                </a:lnTo>
                <a:lnTo>
                  <a:pt x="2" y="26"/>
                </a:lnTo>
                <a:lnTo>
                  <a:pt x="3" y="26"/>
                </a:lnTo>
                <a:lnTo>
                  <a:pt x="3" y="27"/>
                </a:lnTo>
                <a:lnTo>
                  <a:pt x="4" y="27"/>
                </a:lnTo>
                <a:lnTo>
                  <a:pt x="5" y="27"/>
                </a:lnTo>
                <a:lnTo>
                  <a:pt x="5" y="26"/>
                </a:lnTo>
                <a:lnTo>
                  <a:pt x="6" y="26"/>
                </a:lnTo>
                <a:lnTo>
                  <a:pt x="6" y="25"/>
                </a:lnTo>
                <a:lnTo>
                  <a:pt x="7" y="25"/>
                </a:lnTo>
                <a:lnTo>
                  <a:pt x="18" y="7"/>
                </a:lnTo>
                <a:lnTo>
                  <a:pt x="16" y="6"/>
                </a:lnTo>
                <a:lnTo>
                  <a:pt x="15" y="5"/>
                </a:lnTo>
                <a:lnTo>
                  <a:pt x="14" y="5"/>
                </a:lnTo>
                <a:lnTo>
                  <a:pt x="13" y="4"/>
                </a:lnTo>
                <a:lnTo>
                  <a:pt x="13" y="4"/>
                </a:lnTo>
                <a:lnTo>
                  <a:pt x="12" y="4"/>
                </a:lnTo>
                <a:lnTo>
                  <a:pt x="11" y="4"/>
                </a:lnTo>
                <a:lnTo>
                  <a:pt x="10" y="4"/>
                </a:lnTo>
                <a:lnTo>
                  <a:pt x="9" y="4"/>
                </a:lnTo>
                <a:lnTo>
                  <a:pt x="8" y="5"/>
                </a:lnTo>
                <a:lnTo>
                  <a:pt x="8" y="6"/>
                </a:lnTo>
                <a:lnTo>
                  <a:pt x="7" y="6"/>
                </a:lnTo>
                <a:lnTo>
                  <a:pt x="10" y="0"/>
                </a:lnTo>
                <a:lnTo>
                  <a:pt x="30" y="14"/>
                </a:lnTo>
                <a:lnTo>
                  <a:pt x="27" y="19"/>
                </a:lnTo>
                <a:lnTo>
                  <a:pt x="25" y="19"/>
                </a:lnTo>
                <a:lnTo>
                  <a:pt x="26" y="18"/>
                </a:lnTo>
                <a:lnTo>
                  <a:pt x="26" y="17"/>
                </a:lnTo>
                <a:lnTo>
                  <a:pt x="27" y="16"/>
                </a:lnTo>
                <a:lnTo>
                  <a:pt x="27" y="15"/>
                </a:lnTo>
                <a:lnTo>
                  <a:pt x="27" y="14"/>
                </a:lnTo>
                <a:lnTo>
                  <a:pt x="27" y="14"/>
                </a:lnTo>
                <a:lnTo>
                  <a:pt x="26" y="13"/>
                </a:lnTo>
                <a:lnTo>
                  <a:pt x="25" y="12"/>
                </a:lnTo>
                <a:lnTo>
                  <a:pt x="24" y="11"/>
                </a:lnTo>
                <a:lnTo>
                  <a:pt x="23" y="11"/>
                </a:lnTo>
                <a:lnTo>
                  <a:pt x="23" y="10"/>
                </a:lnTo>
                <a:lnTo>
                  <a:pt x="21" y="9"/>
                </a:lnTo>
                <a:lnTo>
                  <a:pt x="9" y="27"/>
                </a:lnTo>
                <a:lnTo>
                  <a:pt x="9" y="28"/>
                </a:lnTo>
                <a:lnTo>
                  <a:pt x="8" y="28"/>
                </a:lnTo>
                <a:lnTo>
                  <a:pt x="8" y="29"/>
                </a:lnTo>
                <a:lnTo>
                  <a:pt x="8" y="30"/>
                </a:lnTo>
                <a:lnTo>
                  <a:pt x="8" y="30"/>
                </a:lnTo>
                <a:lnTo>
                  <a:pt x="9" y="30"/>
                </a:lnTo>
                <a:lnTo>
                  <a:pt x="9" y="31"/>
                </a:lnTo>
                <a:lnTo>
                  <a:pt x="10" y="31"/>
                </a:lnTo>
                <a:lnTo>
                  <a:pt x="10" y="32"/>
                </a:lnTo>
                <a:lnTo>
                  <a:pt x="11" y="32"/>
                </a:lnTo>
                <a:lnTo>
                  <a:pt x="11" y="33"/>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4" name="Freeform 22"/>
          <p:cNvSpPr>
            <a:spLocks/>
          </p:cNvSpPr>
          <p:nvPr/>
        </p:nvSpPr>
        <p:spPr bwMode="auto">
          <a:xfrm>
            <a:off x="2990635" y="2498589"/>
            <a:ext cx="55562" cy="57150"/>
          </a:xfrm>
          <a:custGeom>
            <a:avLst/>
            <a:gdLst>
              <a:gd name="T0" fmla="*/ 32 w 35"/>
              <a:gd name="T1" fmla="*/ 22 h 36"/>
              <a:gd name="T2" fmla="*/ 31 w 35"/>
              <a:gd name="T3" fmla="*/ 21 h 36"/>
              <a:gd name="T4" fmla="*/ 31 w 35"/>
              <a:gd name="T5" fmla="*/ 20 h 36"/>
              <a:gd name="T6" fmla="*/ 29 w 35"/>
              <a:gd name="T7" fmla="*/ 20 h 36"/>
              <a:gd name="T8" fmla="*/ 27 w 35"/>
              <a:gd name="T9" fmla="*/ 20 h 36"/>
              <a:gd name="T10" fmla="*/ 14 w 35"/>
              <a:gd name="T11" fmla="*/ 22 h 36"/>
              <a:gd name="T12" fmla="*/ 8 w 35"/>
              <a:gd name="T13" fmla="*/ 29 h 36"/>
              <a:gd name="T14" fmla="*/ 7 w 35"/>
              <a:gd name="T15" fmla="*/ 30 h 36"/>
              <a:gd name="T16" fmla="*/ 7 w 35"/>
              <a:gd name="T17" fmla="*/ 32 h 36"/>
              <a:gd name="T18" fmla="*/ 8 w 35"/>
              <a:gd name="T19" fmla="*/ 33 h 36"/>
              <a:gd name="T20" fmla="*/ 9 w 35"/>
              <a:gd name="T21" fmla="*/ 34 h 36"/>
              <a:gd name="T22" fmla="*/ 0 w 35"/>
              <a:gd name="T23" fmla="*/ 25 h 36"/>
              <a:gd name="T24" fmla="*/ 1 w 35"/>
              <a:gd name="T25" fmla="*/ 26 h 36"/>
              <a:gd name="T26" fmla="*/ 2 w 35"/>
              <a:gd name="T27" fmla="*/ 26 h 36"/>
              <a:gd name="T28" fmla="*/ 3 w 35"/>
              <a:gd name="T29" fmla="*/ 27 h 36"/>
              <a:gd name="T30" fmla="*/ 3 w 35"/>
              <a:gd name="T31" fmla="*/ 26 h 36"/>
              <a:gd name="T32" fmla="*/ 4 w 35"/>
              <a:gd name="T33" fmla="*/ 26 h 36"/>
              <a:gd name="T34" fmla="*/ 6 w 35"/>
              <a:gd name="T35" fmla="*/ 25 h 36"/>
              <a:gd name="T36" fmla="*/ 14 w 35"/>
              <a:gd name="T37" fmla="*/ 10 h 36"/>
              <a:gd name="T38" fmla="*/ 14 w 35"/>
              <a:gd name="T39" fmla="*/ 8 h 36"/>
              <a:gd name="T40" fmla="*/ 14 w 35"/>
              <a:gd name="T41" fmla="*/ 6 h 36"/>
              <a:gd name="T42" fmla="*/ 14 w 35"/>
              <a:gd name="T43" fmla="*/ 4 h 36"/>
              <a:gd name="T44" fmla="*/ 14 w 35"/>
              <a:gd name="T45" fmla="*/ 3 h 36"/>
              <a:gd name="T46" fmla="*/ 14 w 35"/>
              <a:gd name="T47" fmla="*/ 2 h 36"/>
              <a:gd name="T48" fmla="*/ 14 w 35"/>
              <a:gd name="T49" fmla="*/ 0 h 36"/>
              <a:gd name="T50" fmla="*/ 21 w 35"/>
              <a:gd name="T51" fmla="*/ 9 h 36"/>
              <a:gd name="T52" fmla="*/ 20 w 35"/>
              <a:gd name="T53" fmla="*/ 9 h 36"/>
              <a:gd name="T54" fmla="*/ 19 w 35"/>
              <a:gd name="T55" fmla="*/ 9 h 36"/>
              <a:gd name="T56" fmla="*/ 18 w 35"/>
              <a:gd name="T57" fmla="*/ 10 h 36"/>
              <a:gd name="T58" fmla="*/ 26 w 35"/>
              <a:gd name="T59" fmla="*/ 20 h 36"/>
              <a:gd name="T60" fmla="*/ 27 w 35"/>
              <a:gd name="T61" fmla="*/ 19 h 36"/>
              <a:gd name="T62" fmla="*/ 28 w 35"/>
              <a:gd name="T63" fmla="*/ 18 h 36"/>
              <a:gd name="T64" fmla="*/ 28 w 35"/>
              <a:gd name="T65" fmla="*/ 16 h 36"/>
              <a:gd name="T66" fmla="*/ 27 w 35"/>
              <a:gd name="T67" fmla="*/ 15 h 36"/>
              <a:gd name="T68" fmla="*/ 27 w 35"/>
              <a:gd name="T69" fmla="*/ 15 h 36"/>
              <a:gd name="T70" fmla="*/ 33 w 35"/>
              <a:gd name="T71" fmla="*/ 2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5" h="36">
                <a:moveTo>
                  <a:pt x="33" y="22"/>
                </a:moveTo>
                <a:lnTo>
                  <a:pt x="32" y="22"/>
                </a:lnTo>
                <a:lnTo>
                  <a:pt x="32" y="21"/>
                </a:lnTo>
                <a:lnTo>
                  <a:pt x="31" y="21"/>
                </a:lnTo>
                <a:lnTo>
                  <a:pt x="31" y="20"/>
                </a:lnTo>
                <a:lnTo>
                  <a:pt x="31" y="20"/>
                </a:lnTo>
                <a:lnTo>
                  <a:pt x="30" y="20"/>
                </a:lnTo>
                <a:lnTo>
                  <a:pt x="29" y="20"/>
                </a:lnTo>
                <a:lnTo>
                  <a:pt x="28" y="20"/>
                </a:lnTo>
                <a:lnTo>
                  <a:pt x="27" y="20"/>
                </a:lnTo>
                <a:lnTo>
                  <a:pt x="26" y="21"/>
                </a:lnTo>
                <a:lnTo>
                  <a:pt x="14" y="22"/>
                </a:lnTo>
                <a:lnTo>
                  <a:pt x="9" y="29"/>
                </a:lnTo>
                <a:lnTo>
                  <a:pt x="8" y="29"/>
                </a:lnTo>
                <a:lnTo>
                  <a:pt x="8" y="30"/>
                </a:lnTo>
                <a:lnTo>
                  <a:pt x="7" y="30"/>
                </a:lnTo>
                <a:lnTo>
                  <a:pt x="7" y="31"/>
                </a:lnTo>
                <a:lnTo>
                  <a:pt x="7" y="32"/>
                </a:lnTo>
                <a:lnTo>
                  <a:pt x="8" y="32"/>
                </a:lnTo>
                <a:lnTo>
                  <a:pt x="8" y="33"/>
                </a:lnTo>
                <a:lnTo>
                  <a:pt x="9" y="33"/>
                </a:lnTo>
                <a:lnTo>
                  <a:pt x="9" y="34"/>
                </a:lnTo>
                <a:lnTo>
                  <a:pt x="9" y="35"/>
                </a:lnTo>
                <a:lnTo>
                  <a:pt x="0" y="25"/>
                </a:lnTo>
                <a:lnTo>
                  <a:pt x="0" y="26"/>
                </a:lnTo>
                <a:lnTo>
                  <a:pt x="1" y="26"/>
                </a:lnTo>
                <a:lnTo>
                  <a:pt x="1" y="26"/>
                </a:lnTo>
                <a:lnTo>
                  <a:pt x="2" y="26"/>
                </a:lnTo>
                <a:lnTo>
                  <a:pt x="3" y="26"/>
                </a:lnTo>
                <a:lnTo>
                  <a:pt x="3" y="27"/>
                </a:lnTo>
                <a:lnTo>
                  <a:pt x="3" y="27"/>
                </a:lnTo>
                <a:lnTo>
                  <a:pt x="3" y="26"/>
                </a:lnTo>
                <a:lnTo>
                  <a:pt x="4" y="26"/>
                </a:lnTo>
                <a:lnTo>
                  <a:pt x="4" y="26"/>
                </a:lnTo>
                <a:lnTo>
                  <a:pt x="5" y="26"/>
                </a:lnTo>
                <a:lnTo>
                  <a:pt x="6" y="25"/>
                </a:lnTo>
                <a:lnTo>
                  <a:pt x="11" y="20"/>
                </a:lnTo>
                <a:lnTo>
                  <a:pt x="14" y="10"/>
                </a:lnTo>
                <a:lnTo>
                  <a:pt x="14" y="9"/>
                </a:lnTo>
                <a:lnTo>
                  <a:pt x="14" y="8"/>
                </a:lnTo>
                <a:lnTo>
                  <a:pt x="14" y="7"/>
                </a:lnTo>
                <a:lnTo>
                  <a:pt x="14" y="6"/>
                </a:lnTo>
                <a:lnTo>
                  <a:pt x="14" y="5"/>
                </a:lnTo>
                <a:lnTo>
                  <a:pt x="14" y="4"/>
                </a:lnTo>
                <a:lnTo>
                  <a:pt x="14" y="3"/>
                </a:lnTo>
                <a:lnTo>
                  <a:pt x="14" y="3"/>
                </a:lnTo>
                <a:lnTo>
                  <a:pt x="14" y="2"/>
                </a:lnTo>
                <a:lnTo>
                  <a:pt x="14" y="2"/>
                </a:lnTo>
                <a:lnTo>
                  <a:pt x="14" y="1"/>
                </a:lnTo>
                <a:lnTo>
                  <a:pt x="14" y="0"/>
                </a:lnTo>
                <a:lnTo>
                  <a:pt x="22" y="9"/>
                </a:lnTo>
                <a:lnTo>
                  <a:pt x="21" y="9"/>
                </a:lnTo>
                <a:lnTo>
                  <a:pt x="21" y="9"/>
                </a:lnTo>
                <a:lnTo>
                  <a:pt x="20" y="9"/>
                </a:lnTo>
                <a:lnTo>
                  <a:pt x="20" y="9"/>
                </a:lnTo>
                <a:lnTo>
                  <a:pt x="19" y="9"/>
                </a:lnTo>
                <a:lnTo>
                  <a:pt x="18" y="9"/>
                </a:lnTo>
                <a:lnTo>
                  <a:pt x="18" y="10"/>
                </a:lnTo>
                <a:lnTo>
                  <a:pt x="15" y="21"/>
                </a:lnTo>
                <a:lnTo>
                  <a:pt x="26" y="20"/>
                </a:lnTo>
                <a:lnTo>
                  <a:pt x="26" y="19"/>
                </a:lnTo>
                <a:lnTo>
                  <a:pt x="27" y="19"/>
                </a:lnTo>
                <a:lnTo>
                  <a:pt x="28" y="19"/>
                </a:lnTo>
                <a:lnTo>
                  <a:pt x="28" y="18"/>
                </a:lnTo>
                <a:lnTo>
                  <a:pt x="28" y="17"/>
                </a:lnTo>
                <a:lnTo>
                  <a:pt x="28" y="16"/>
                </a:lnTo>
                <a:lnTo>
                  <a:pt x="27" y="16"/>
                </a:lnTo>
                <a:lnTo>
                  <a:pt x="27" y="15"/>
                </a:lnTo>
                <a:lnTo>
                  <a:pt x="26" y="15"/>
                </a:lnTo>
                <a:lnTo>
                  <a:pt x="27" y="15"/>
                </a:lnTo>
                <a:lnTo>
                  <a:pt x="34" y="21"/>
                </a:lnTo>
                <a:lnTo>
                  <a:pt x="33" y="22"/>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 name="Freeform 23"/>
          <p:cNvSpPr>
            <a:spLocks/>
          </p:cNvSpPr>
          <p:nvPr/>
        </p:nvSpPr>
        <p:spPr bwMode="auto">
          <a:xfrm>
            <a:off x="2620747" y="2471601"/>
            <a:ext cx="330200" cy="152400"/>
          </a:xfrm>
          <a:custGeom>
            <a:avLst/>
            <a:gdLst>
              <a:gd name="T0" fmla="*/ 203 w 208"/>
              <a:gd name="T1" fmla="*/ 69 h 96"/>
              <a:gd name="T2" fmla="*/ 184 w 208"/>
              <a:gd name="T3" fmla="*/ 37 h 96"/>
              <a:gd name="T4" fmla="*/ 155 w 208"/>
              <a:gd name="T5" fmla="*/ 12 h 96"/>
              <a:gd name="T6" fmla="*/ 120 w 208"/>
              <a:gd name="T7" fmla="*/ 0 h 96"/>
              <a:gd name="T8" fmla="*/ 80 w 208"/>
              <a:gd name="T9" fmla="*/ 3 h 96"/>
              <a:gd name="T10" fmla="*/ 50 w 208"/>
              <a:gd name="T11" fmla="*/ 15 h 96"/>
              <a:gd name="T12" fmla="*/ 27 w 208"/>
              <a:gd name="T13" fmla="*/ 38 h 96"/>
              <a:gd name="T14" fmla="*/ 9 w 208"/>
              <a:gd name="T15" fmla="*/ 71 h 96"/>
              <a:gd name="T16" fmla="*/ 0 w 208"/>
              <a:gd name="T17" fmla="*/ 89 h 96"/>
              <a:gd name="T18" fmla="*/ 1 w 208"/>
              <a:gd name="T19" fmla="*/ 92 h 96"/>
              <a:gd name="T20" fmla="*/ 5 w 208"/>
              <a:gd name="T21" fmla="*/ 90 h 96"/>
              <a:gd name="T22" fmla="*/ 10 w 208"/>
              <a:gd name="T23" fmla="*/ 85 h 96"/>
              <a:gd name="T24" fmla="*/ 17 w 208"/>
              <a:gd name="T25" fmla="*/ 74 h 96"/>
              <a:gd name="T26" fmla="*/ 28 w 208"/>
              <a:gd name="T27" fmla="*/ 58 h 96"/>
              <a:gd name="T28" fmla="*/ 41 w 208"/>
              <a:gd name="T29" fmla="*/ 42 h 96"/>
              <a:gd name="T30" fmla="*/ 50 w 208"/>
              <a:gd name="T31" fmla="*/ 31 h 96"/>
              <a:gd name="T32" fmla="*/ 53 w 208"/>
              <a:gd name="T33" fmla="*/ 26 h 96"/>
              <a:gd name="T34" fmla="*/ 59 w 208"/>
              <a:gd name="T35" fmla="*/ 23 h 96"/>
              <a:gd name="T36" fmla="*/ 66 w 208"/>
              <a:gd name="T37" fmla="*/ 21 h 96"/>
              <a:gd name="T38" fmla="*/ 71 w 208"/>
              <a:gd name="T39" fmla="*/ 21 h 96"/>
              <a:gd name="T40" fmla="*/ 78 w 208"/>
              <a:gd name="T41" fmla="*/ 20 h 96"/>
              <a:gd name="T42" fmla="*/ 80 w 208"/>
              <a:gd name="T43" fmla="*/ 18 h 96"/>
              <a:gd name="T44" fmla="*/ 82 w 208"/>
              <a:gd name="T45" fmla="*/ 15 h 96"/>
              <a:gd name="T46" fmla="*/ 88 w 208"/>
              <a:gd name="T47" fmla="*/ 14 h 96"/>
              <a:gd name="T48" fmla="*/ 101 w 208"/>
              <a:gd name="T49" fmla="*/ 17 h 96"/>
              <a:gd name="T50" fmla="*/ 104 w 208"/>
              <a:gd name="T51" fmla="*/ 22 h 96"/>
              <a:gd name="T52" fmla="*/ 104 w 208"/>
              <a:gd name="T53" fmla="*/ 26 h 96"/>
              <a:gd name="T54" fmla="*/ 108 w 208"/>
              <a:gd name="T55" fmla="*/ 28 h 96"/>
              <a:gd name="T56" fmla="*/ 111 w 208"/>
              <a:gd name="T57" fmla="*/ 30 h 96"/>
              <a:gd name="T58" fmla="*/ 111 w 208"/>
              <a:gd name="T59" fmla="*/ 34 h 96"/>
              <a:gd name="T60" fmla="*/ 116 w 208"/>
              <a:gd name="T61" fmla="*/ 37 h 96"/>
              <a:gd name="T62" fmla="*/ 121 w 208"/>
              <a:gd name="T63" fmla="*/ 37 h 96"/>
              <a:gd name="T64" fmla="*/ 126 w 208"/>
              <a:gd name="T65" fmla="*/ 37 h 96"/>
              <a:gd name="T66" fmla="*/ 131 w 208"/>
              <a:gd name="T67" fmla="*/ 37 h 96"/>
              <a:gd name="T68" fmla="*/ 135 w 208"/>
              <a:gd name="T69" fmla="*/ 37 h 96"/>
              <a:gd name="T70" fmla="*/ 139 w 208"/>
              <a:gd name="T71" fmla="*/ 38 h 96"/>
              <a:gd name="T72" fmla="*/ 145 w 208"/>
              <a:gd name="T73" fmla="*/ 38 h 96"/>
              <a:gd name="T74" fmla="*/ 149 w 208"/>
              <a:gd name="T75" fmla="*/ 39 h 96"/>
              <a:gd name="T76" fmla="*/ 152 w 208"/>
              <a:gd name="T77" fmla="*/ 40 h 96"/>
              <a:gd name="T78" fmla="*/ 155 w 208"/>
              <a:gd name="T79" fmla="*/ 44 h 96"/>
              <a:gd name="T80" fmla="*/ 157 w 208"/>
              <a:gd name="T81" fmla="*/ 48 h 96"/>
              <a:gd name="T82" fmla="*/ 161 w 208"/>
              <a:gd name="T83" fmla="*/ 50 h 96"/>
              <a:gd name="T84" fmla="*/ 166 w 208"/>
              <a:gd name="T85" fmla="*/ 51 h 96"/>
              <a:gd name="T86" fmla="*/ 170 w 208"/>
              <a:gd name="T87" fmla="*/ 52 h 96"/>
              <a:gd name="T88" fmla="*/ 174 w 208"/>
              <a:gd name="T89" fmla="*/ 52 h 96"/>
              <a:gd name="T90" fmla="*/ 178 w 208"/>
              <a:gd name="T91" fmla="*/ 55 h 96"/>
              <a:gd name="T92" fmla="*/ 179 w 208"/>
              <a:gd name="T93" fmla="*/ 58 h 96"/>
              <a:gd name="T94" fmla="*/ 183 w 208"/>
              <a:gd name="T95" fmla="*/ 59 h 96"/>
              <a:gd name="T96" fmla="*/ 186 w 208"/>
              <a:gd name="T97" fmla="*/ 58 h 96"/>
              <a:gd name="T98" fmla="*/ 190 w 208"/>
              <a:gd name="T99" fmla="*/ 58 h 96"/>
              <a:gd name="T100" fmla="*/ 191 w 208"/>
              <a:gd name="T101" fmla="*/ 61 h 96"/>
              <a:gd name="T102" fmla="*/ 193 w 208"/>
              <a:gd name="T103" fmla="*/ 65 h 96"/>
              <a:gd name="T104" fmla="*/ 195 w 208"/>
              <a:gd name="T105" fmla="*/ 67 h 96"/>
              <a:gd name="T106" fmla="*/ 197 w 208"/>
              <a:gd name="T107" fmla="*/ 71 h 96"/>
              <a:gd name="T108" fmla="*/ 199 w 208"/>
              <a:gd name="T109" fmla="*/ 73 h 96"/>
              <a:gd name="T110" fmla="*/ 201 w 208"/>
              <a:gd name="T111" fmla="*/ 77 h 96"/>
              <a:gd name="T112" fmla="*/ 203 w 208"/>
              <a:gd name="T113" fmla="*/ 85 h 96"/>
              <a:gd name="T114" fmla="*/ 206 w 208"/>
              <a:gd name="T115" fmla="*/ 92 h 96"/>
              <a:gd name="T116" fmla="*/ 207 w 208"/>
              <a:gd name="T117" fmla="*/ 93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8" h="96">
                <a:moveTo>
                  <a:pt x="207" y="93"/>
                </a:moveTo>
                <a:lnTo>
                  <a:pt x="207" y="85"/>
                </a:lnTo>
                <a:lnTo>
                  <a:pt x="205" y="77"/>
                </a:lnTo>
                <a:lnTo>
                  <a:pt x="203" y="69"/>
                </a:lnTo>
                <a:lnTo>
                  <a:pt x="199" y="60"/>
                </a:lnTo>
                <a:lnTo>
                  <a:pt x="195" y="53"/>
                </a:lnTo>
                <a:lnTo>
                  <a:pt x="190" y="44"/>
                </a:lnTo>
                <a:lnTo>
                  <a:pt x="184" y="37"/>
                </a:lnTo>
                <a:lnTo>
                  <a:pt x="178" y="30"/>
                </a:lnTo>
                <a:lnTo>
                  <a:pt x="170" y="24"/>
                </a:lnTo>
                <a:lnTo>
                  <a:pt x="162" y="18"/>
                </a:lnTo>
                <a:lnTo>
                  <a:pt x="155" y="12"/>
                </a:lnTo>
                <a:lnTo>
                  <a:pt x="147" y="8"/>
                </a:lnTo>
                <a:lnTo>
                  <a:pt x="138" y="5"/>
                </a:lnTo>
                <a:lnTo>
                  <a:pt x="129" y="2"/>
                </a:lnTo>
                <a:lnTo>
                  <a:pt x="120" y="0"/>
                </a:lnTo>
                <a:lnTo>
                  <a:pt x="111" y="0"/>
                </a:lnTo>
                <a:lnTo>
                  <a:pt x="99" y="0"/>
                </a:lnTo>
                <a:lnTo>
                  <a:pt x="88" y="1"/>
                </a:lnTo>
                <a:lnTo>
                  <a:pt x="80" y="3"/>
                </a:lnTo>
                <a:lnTo>
                  <a:pt x="71" y="5"/>
                </a:lnTo>
                <a:lnTo>
                  <a:pt x="63" y="8"/>
                </a:lnTo>
                <a:lnTo>
                  <a:pt x="55" y="11"/>
                </a:lnTo>
                <a:lnTo>
                  <a:pt x="50" y="15"/>
                </a:lnTo>
                <a:lnTo>
                  <a:pt x="43" y="20"/>
                </a:lnTo>
                <a:lnTo>
                  <a:pt x="38" y="25"/>
                </a:lnTo>
                <a:lnTo>
                  <a:pt x="32" y="31"/>
                </a:lnTo>
                <a:lnTo>
                  <a:pt x="27" y="38"/>
                </a:lnTo>
                <a:lnTo>
                  <a:pt x="22" y="45"/>
                </a:lnTo>
                <a:lnTo>
                  <a:pt x="18" y="54"/>
                </a:lnTo>
                <a:lnTo>
                  <a:pt x="14" y="62"/>
                </a:lnTo>
                <a:lnTo>
                  <a:pt x="9" y="71"/>
                </a:lnTo>
                <a:lnTo>
                  <a:pt x="3" y="82"/>
                </a:lnTo>
                <a:lnTo>
                  <a:pt x="2" y="85"/>
                </a:lnTo>
                <a:lnTo>
                  <a:pt x="1" y="87"/>
                </a:lnTo>
                <a:lnTo>
                  <a:pt x="0" y="89"/>
                </a:lnTo>
                <a:lnTo>
                  <a:pt x="0" y="90"/>
                </a:lnTo>
                <a:lnTo>
                  <a:pt x="0" y="91"/>
                </a:lnTo>
                <a:lnTo>
                  <a:pt x="0" y="92"/>
                </a:lnTo>
                <a:lnTo>
                  <a:pt x="1" y="92"/>
                </a:lnTo>
                <a:lnTo>
                  <a:pt x="2" y="92"/>
                </a:lnTo>
                <a:lnTo>
                  <a:pt x="3" y="91"/>
                </a:lnTo>
                <a:lnTo>
                  <a:pt x="4" y="91"/>
                </a:lnTo>
                <a:lnTo>
                  <a:pt x="5" y="90"/>
                </a:lnTo>
                <a:lnTo>
                  <a:pt x="6" y="88"/>
                </a:lnTo>
                <a:lnTo>
                  <a:pt x="7" y="87"/>
                </a:lnTo>
                <a:lnTo>
                  <a:pt x="9" y="86"/>
                </a:lnTo>
                <a:lnTo>
                  <a:pt x="10" y="85"/>
                </a:lnTo>
                <a:lnTo>
                  <a:pt x="11" y="83"/>
                </a:lnTo>
                <a:lnTo>
                  <a:pt x="13" y="80"/>
                </a:lnTo>
                <a:lnTo>
                  <a:pt x="15" y="77"/>
                </a:lnTo>
                <a:lnTo>
                  <a:pt x="17" y="74"/>
                </a:lnTo>
                <a:lnTo>
                  <a:pt x="19" y="71"/>
                </a:lnTo>
                <a:lnTo>
                  <a:pt x="22" y="67"/>
                </a:lnTo>
                <a:lnTo>
                  <a:pt x="25" y="62"/>
                </a:lnTo>
                <a:lnTo>
                  <a:pt x="28" y="58"/>
                </a:lnTo>
                <a:lnTo>
                  <a:pt x="32" y="55"/>
                </a:lnTo>
                <a:lnTo>
                  <a:pt x="35" y="50"/>
                </a:lnTo>
                <a:lnTo>
                  <a:pt x="38" y="46"/>
                </a:lnTo>
                <a:lnTo>
                  <a:pt x="41" y="42"/>
                </a:lnTo>
                <a:lnTo>
                  <a:pt x="44" y="40"/>
                </a:lnTo>
                <a:lnTo>
                  <a:pt x="46" y="36"/>
                </a:lnTo>
                <a:lnTo>
                  <a:pt x="48" y="34"/>
                </a:lnTo>
                <a:lnTo>
                  <a:pt x="50" y="31"/>
                </a:lnTo>
                <a:lnTo>
                  <a:pt x="50" y="30"/>
                </a:lnTo>
                <a:lnTo>
                  <a:pt x="52" y="29"/>
                </a:lnTo>
                <a:lnTo>
                  <a:pt x="52" y="27"/>
                </a:lnTo>
                <a:lnTo>
                  <a:pt x="53" y="26"/>
                </a:lnTo>
                <a:lnTo>
                  <a:pt x="55" y="25"/>
                </a:lnTo>
                <a:lnTo>
                  <a:pt x="56" y="24"/>
                </a:lnTo>
                <a:lnTo>
                  <a:pt x="58" y="24"/>
                </a:lnTo>
                <a:lnTo>
                  <a:pt x="59" y="23"/>
                </a:lnTo>
                <a:lnTo>
                  <a:pt x="61" y="23"/>
                </a:lnTo>
                <a:lnTo>
                  <a:pt x="63" y="22"/>
                </a:lnTo>
                <a:lnTo>
                  <a:pt x="64" y="21"/>
                </a:lnTo>
                <a:lnTo>
                  <a:pt x="66" y="21"/>
                </a:lnTo>
                <a:lnTo>
                  <a:pt x="67" y="21"/>
                </a:lnTo>
                <a:lnTo>
                  <a:pt x="69" y="21"/>
                </a:lnTo>
                <a:lnTo>
                  <a:pt x="70" y="20"/>
                </a:lnTo>
                <a:lnTo>
                  <a:pt x="71" y="21"/>
                </a:lnTo>
                <a:lnTo>
                  <a:pt x="74" y="21"/>
                </a:lnTo>
                <a:lnTo>
                  <a:pt x="75" y="21"/>
                </a:lnTo>
                <a:lnTo>
                  <a:pt x="77" y="20"/>
                </a:lnTo>
                <a:lnTo>
                  <a:pt x="78" y="20"/>
                </a:lnTo>
                <a:lnTo>
                  <a:pt x="78" y="19"/>
                </a:lnTo>
                <a:lnTo>
                  <a:pt x="79" y="19"/>
                </a:lnTo>
                <a:lnTo>
                  <a:pt x="79" y="18"/>
                </a:lnTo>
                <a:lnTo>
                  <a:pt x="80" y="18"/>
                </a:lnTo>
                <a:lnTo>
                  <a:pt x="80" y="17"/>
                </a:lnTo>
                <a:lnTo>
                  <a:pt x="80" y="16"/>
                </a:lnTo>
                <a:lnTo>
                  <a:pt x="81" y="16"/>
                </a:lnTo>
                <a:lnTo>
                  <a:pt x="82" y="15"/>
                </a:lnTo>
                <a:lnTo>
                  <a:pt x="83" y="15"/>
                </a:lnTo>
                <a:lnTo>
                  <a:pt x="84" y="15"/>
                </a:lnTo>
                <a:lnTo>
                  <a:pt x="86" y="14"/>
                </a:lnTo>
                <a:lnTo>
                  <a:pt x="88" y="14"/>
                </a:lnTo>
                <a:lnTo>
                  <a:pt x="92" y="15"/>
                </a:lnTo>
                <a:lnTo>
                  <a:pt x="96" y="15"/>
                </a:lnTo>
                <a:lnTo>
                  <a:pt x="99" y="16"/>
                </a:lnTo>
                <a:lnTo>
                  <a:pt x="101" y="17"/>
                </a:lnTo>
                <a:lnTo>
                  <a:pt x="103" y="18"/>
                </a:lnTo>
                <a:lnTo>
                  <a:pt x="104" y="19"/>
                </a:lnTo>
                <a:lnTo>
                  <a:pt x="104" y="20"/>
                </a:lnTo>
                <a:lnTo>
                  <a:pt x="104" y="22"/>
                </a:lnTo>
                <a:lnTo>
                  <a:pt x="104" y="23"/>
                </a:lnTo>
                <a:lnTo>
                  <a:pt x="104" y="24"/>
                </a:lnTo>
                <a:lnTo>
                  <a:pt x="104" y="25"/>
                </a:lnTo>
                <a:lnTo>
                  <a:pt x="104" y="26"/>
                </a:lnTo>
                <a:lnTo>
                  <a:pt x="104" y="27"/>
                </a:lnTo>
                <a:lnTo>
                  <a:pt x="105" y="28"/>
                </a:lnTo>
                <a:lnTo>
                  <a:pt x="107" y="28"/>
                </a:lnTo>
                <a:lnTo>
                  <a:pt x="108" y="28"/>
                </a:lnTo>
                <a:lnTo>
                  <a:pt x="109" y="28"/>
                </a:lnTo>
                <a:lnTo>
                  <a:pt x="110" y="29"/>
                </a:lnTo>
                <a:lnTo>
                  <a:pt x="111" y="29"/>
                </a:lnTo>
                <a:lnTo>
                  <a:pt x="111" y="30"/>
                </a:lnTo>
                <a:lnTo>
                  <a:pt x="111" y="31"/>
                </a:lnTo>
                <a:lnTo>
                  <a:pt x="111" y="32"/>
                </a:lnTo>
                <a:lnTo>
                  <a:pt x="111" y="33"/>
                </a:lnTo>
                <a:lnTo>
                  <a:pt x="111" y="34"/>
                </a:lnTo>
                <a:lnTo>
                  <a:pt x="112" y="35"/>
                </a:lnTo>
                <a:lnTo>
                  <a:pt x="113" y="36"/>
                </a:lnTo>
                <a:lnTo>
                  <a:pt x="114" y="36"/>
                </a:lnTo>
                <a:lnTo>
                  <a:pt x="116" y="37"/>
                </a:lnTo>
                <a:lnTo>
                  <a:pt x="119" y="37"/>
                </a:lnTo>
                <a:lnTo>
                  <a:pt x="120" y="37"/>
                </a:lnTo>
                <a:lnTo>
                  <a:pt x="121" y="37"/>
                </a:lnTo>
                <a:lnTo>
                  <a:pt x="121" y="37"/>
                </a:lnTo>
                <a:lnTo>
                  <a:pt x="122" y="37"/>
                </a:lnTo>
                <a:lnTo>
                  <a:pt x="123" y="37"/>
                </a:lnTo>
                <a:lnTo>
                  <a:pt x="124" y="37"/>
                </a:lnTo>
                <a:lnTo>
                  <a:pt x="126" y="37"/>
                </a:lnTo>
                <a:lnTo>
                  <a:pt x="127" y="37"/>
                </a:lnTo>
                <a:lnTo>
                  <a:pt x="128" y="37"/>
                </a:lnTo>
                <a:lnTo>
                  <a:pt x="129" y="37"/>
                </a:lnTo>
                <a:lnTo>
                  <a:pt x="131" y="37"/>
                </a:lnTo>
                <a:lnTo>
                  <a:pt x="132" y="37"/>
                </a:lnTo>
                <a:lnTo>
                  <a:pt x="133" y="37"/>
                </a:lnTo>
                <a:lnTo>
                  <a:pt x="134" y="37"/>
                </a:lnTo>
                <a:lnTo>
                  <a:pt x="135" y="37"/>
                </a:lnTo>
                <a:lnTo>
                  <a:pt x="136" y="38"/>
                </a:lnTo>
                <a:lnTo>
                  <a:pt x="137" y="38"/>
                </a:lnTo>
                <a:lnTo>
                  <a:pt x="138" y="38"/>
                </a:lnTo>
                <a:lnTo>
                  <a:pt x="139" y="38"/>
                </a:lnTo>
                <a:lnTo>
                  <a:pt x="140" y="39"/>
                </a:lnTo>
                <a:lnTo>
                  <a:pt x="142" y="39"/>
                </a:lnTo>
                <a:lnTo>
                  <a:pt x="144" y="38"/>
                </a:lnTo>
                <a:lnTo>
                  <a:pt x="145" y="38"/>
                </a:lnTo>
                <a:lnTo>
                  <a:pt x="146" y="38"/>
                </a:lnTo>
                <a:lnTo>
                  <a:pt x="147" y="38"/>
                </a:lnTo>
                <a:lnTo>
                  <a:pt x="148" y="38"/>
                </a:lnTo>
                <a:lnTo>
                  <a:pt x="149" y="39"/>
                </a:lnTo>
                <a:lnTo>
                  <a:pt x="150" y="39"/>
                </a:lnTo>
                <a:lnTo>
                  <a:pt x="151" y="39"/>
                </a:lnTo>
                <a:lnTo>
                  <a:pt x="152" y="40"/>
                </a:lnTo>
                <a:lnTo>
                  <a:pt x="152" y="40"/>
                </a:lnTo>
                <a:lnTo>
                  <a:pt x="153" y="41"/>
                </a:lnTo>
                <a:lnTo>
                  <a:pt x="154" y="42"/>
                </a:lnTo>
                <a:lnTo>
                  <a:pt x="154" y="43"/>
                </a:lnTo>
                <a:lnTo>
                  <a:pt x="155" y="44"/>
                </a:lnTo>
                <a:lnTo>
                  <a:pt x="155" y="45"/>
                </a:lnTo>
                <a:lnTo>
                  <a:pt x="156" y="46"/>
                </a:lnTo>
                <a:lnTo>
                  <a:pt x="156" y="47"/>
                </a:lnTo>
                <a:lnTo>
                  <a:pt x="157" y="48"/>
                </a:lnTo>
                <a:lnTo>
                  <a:pt x="158" y="49"/>
                </a:lnTo>
                <a:lnTo>
                  <a:pt x="159" y="50"/>
                </a:lnTo>
                <a:lnTo>
                  <a:pt x="160" y="50"/>
                </a:lnTo>
                <a:lnTo>
                  <a:pt x="161" y="50"/>
                </a:lnTo>
                <a:lnTo>
                  <a:pt x="162" y="51"/>
                </a:lnTo>
                <a:lnTo>
                  <a:pt x="163" y="51"/>
                </a:lnTo>
                <a:lnTo>
                  <a:pt x="165" y="51"/>
                </a:lnTo>
                <a:lnTo>
                  <a:pt x="166" y="51"/>
                </a:lnTo>
                <a:lnTo>
                  <a:pt x="167" y="52"/>
                </a:lnTo>
                <a:lnTo>
                  <a:pt x="168" y="52"/>
                </a:lnTo>
                <a:lnTo>
                  <a:pt x="169" y="52"/>
                </a:lnTo>
                <a:lnTo>
                  <a:pt x="170" y="52"/>
                </a:lnTo>
                <a:lnTo>
                  <a:pt x="171" y="52"/>
                </a:lnTo>
                <a:lnTo>
                  <a:pt x="172" y="52"/>
                </a:lnTo>
                <a:lnTo>
                  <a:pt x="173" y="52"/>
                </a:lnTo>
                <a:lnTo>
                  <a:pt x="174" y="52"/>
                </a:lnTo>
                <a:lnTo>
                  <a:pt x="176" y="52"/>
                </a:lnTo>
                <a:lnTo>
                  <a:pt x="177" y="53"/>
                </a:lnTo>
                <a:lnTo>
                  <a:pt x="178" y="54"/>
                </a:lnTo>
                <a:lnTo>
                  <a:pt x="178" y="55"/>
                </a:lnTo>
                <a:lnTo>
                  <a:pt x="178" y="55"/>
                </a:lnTo>
                <a:lnTo>
                  <a:pt x="178" y="56"/>
                </a:lnTo>
                <a:lnTo>
                  <a:pt x="179" y="57"/>
                </a:lnTo>
                <a:lnTo>
                  <a:pt x="179" y="58"/>
                </a:lnTo>
                <a:lnTo>
                  <a:pt x="180" y="59"/>
                </a:lnTo>
                <a:lnTo>
                  <a:pt x="181" y="59"/>
                </a:lnTo>
                <a:lnTo>
                  <a:pt x="182" y="59"/>
                </a:lnTo>
                <a:lnTo>
                  <a:pt x="183" y="59"/>
                </a:lnTo>
                <a:lnTo>
                  <a:pt x="184" y="59"/>
                </a:lnTo>
                <a:lnTo>
                  <a:pt x="185" y="59"/>
                </a:lnTo>
                <a:lnTo>
                  <a:pt x="186" y="59"/>
                </a:lnTo>
                <a:lnTo>
                  <a:pt x="186" y="58"/>
                </a:lnTo>
                <a:lnTo>
                  <a:pt x="187" y="58"/>
                </a:lnTo>
                <a:lnTo>
                  <a:pt x="188" y="58"/>
                </a:lnTo>
                <a:lnTo>
                  <a:pt x="189" y="58"/>
                </a:lnTo>
                <a:lnTo>
                  <a:pt x="190" y="58"/>
                </a:lnTo>
                <a:lnTo>
                  <a:pt x="190" y="58"/>
                </a:lnTo>
                <a:lnTo>
                  <a:pt x="190" y="59"/>
                </a:lnTo>
                <a:lnTo>
                  <a:pt x="191" y="60"/>
                </a:lnTo>
                <a:lnTo>
                  <a:pt x="191" y="61"/>
                </a:lnTo>
                <a:lnTo>
                  <a:pt x="192" y="62"/>
                </a:lnTo>
                <a:lnTo>
                  <a:pt x="192" y="64"/>
                </a:lnTo>
                <a:lnTo>
                  <a:pt x="192" y="65"/>
                </a:lnTo>
                <a:lnTo>
                  <a:pt x="193" y="65"/>
                </a:lnTo>
                <a:lnTo>
                  <a:pt x="193" y="66"/>
                </a:lnTo>
                <a:lnTo>
                  <a:pt x="193" y="67"/>
                </a:lnTo>
                <a:lnTo>
                  <a:pt x="194" y="67"/>
                </a:lnTo>
                <a:lnTo>
                  <a:pt x="195" y="67"/>
                </a:lnTo>
                <a:lnTo>
                  <a:pt x="195" y="68"/>
                </a:lnTo>
                <a:lnTo>
                  <a:pt x="196" y="69"/>
                </a:lnTo>
                <a:lnTo>
                  <a:pt x="197" y="70"/>
                </a:lnTo>
                <a:lnTo>
                  <a:pt x="197" y="71"/>
                </a:lnTo>
                <a:lnTo>
                  <a:pt x="197" y="71"/>
                </a:lnTo>
                <a:lnTo>
                  <a:pt x="198" y="72"/>
                </a:lnTo>
                <a:lnTo>
                  <a:pt x="198" y="73"/>
                </a:lnTo>
                <a:lnTo>
                  <a:pt x="199" y="73"/>
                </a:lnTo>
                <a:lnTo>
                  <a:pt x="199" y="74"/>
                </a:lnTo>
                <a:lnTo>
                  <a:pt x="200" y="74"/>
                </a:lnTo>
                <a:lnTo>
                  <a:pt x="200" y="75"/>
                </a:lnTo>
                <a:lnTo>
                  <a:pt x="201" y="77"/>
                </a:lnTo>
                <a:lnTo>
                  <a:pt x="201" y="79"/>
                </a:lnTo>
                <a:lnTo>
                  <a:pt x="202" y="81"/>
                </a:lnTo>
                <a:lnTo>
                  <a:pt x="203" y="83"/>
                </a:lnTo>
                <a:lnTo>
                  <a:pt x="203" y="85"/>
                </a:lnTo>
                <a:lnTo>
                  <a:pt x="204" y="87"/>
                </a:lnTo>
                <a:lnTo>
                  <a:pt x="205" y="89"/>
                </a:lnTo>
                <a:lnTo>
                  <a:pt x="205" y="91"/>
                </a:lnTo>
                <a:lnTo>
                  <a:pt x="206" y="92"/>
                </a:lnTo>
                <a:lnTo>
                  <a:pt x="206" y="94"/>
                </a:lnTo>
                <a:lnTo>
                  <a:pt x="207" y="95"/>
                </a:lnTo>
                <a:lnTo>
                  <a:pt x="207" y="94"/>
                </a:lnTo>
                <a:lnTo>
                  <a:pt x="207" y="93"/>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6" name="Freeform 24"/>
          <p:cNvSpPr>
            <a:spLocks/>
          </p:cNvSpPr>
          <p:nvPr/>
        </p:nvSpPr>
        <p:spPr bwMode="auto">
          <a:xfrm>
            <a:off x="2581060" y="2641465"/>
            <a:ext cx="44450" cy="103187"/>
          </a:xfrm>
          <a:custGeom>
            <a:avLst/>
            <a:gdLst>
              <a:gd name="T0" fmla="*/ 22 w 28"/>
              <a:gd name="T1" fmla="*/ 4 h 65"/>
              <a:gd name="T2" fmla="*/ 20 w 28"/>
              <a:gd name="T3" fmla="*/ 7 h 65"/>
              <a:gd name="T4" fmla="*/ 18 w 28"/>
              <a:gd name="T5" fmla="*/ 12 h 65"/>
              <a:gd name="T6" fmla="*/ 13 w 28"/>
              <a:gd name="T7" fmla="*/ 18 h 65"/>
              <a:gd name="T8" fmla="*/ 9 w 28"/>
              <a:gd name="T9" fmla="*/ 27 h 65"/>
              <a:gd name="T10" fmla="*/ 4 w 28"/>
              <a:gd name="T11" fmla="*/ 37 h 65"/>
              <a:gd name="T12" fmla="*/ 2 w 28"/>
              <a:gd name="T13" fmla="*/ 45 h 65"/>
              <a:gd name="T14" fmla="*/ 0 w 28"/>
              <a:gd name="T15" fmla="*/ 53 h 65"/>
              <a:gd name="T16" fmla="*/ 0 w 28"/>
              <a:gd name="T17" fmla="*/ 59 h 65"/>
              <a:gd name="T18" fmla="*/ 4 w 28"/>
              <a:gd name="T19" fmla="*/ 63 h 65"/>
              <a:gd name="T20" fmla="*/ 13 w 28"/>
              <a:gd name="T21" fmla="*/ 63 h 65"/>
              <a:gd name="T22" fmla="*/ 16 w 28"/>
              <a:gd name="T23" fmla="*/ 62 h 65"/>
              <a:gd name="T24" fmla="*/ 17 w 28"/>
              <a:gd name="T25" fmla="*/ 60 h 65"/>
              <a:gd name="T26" fmla="*/ 20 w 28"/>
              <a:gd name="T27" fmla="*/ 60 h 65"/>
              <a:gd name="T28" fmla="*/ 23 w 28"/>
              <a:gd name="T29" fmla="*/ 60 h 65"/>
              <a:gd name="T30" fmla="*/ 25 w 28"/>
              <a:gd name="T31" fmla="*/ 60 h 65"/>
              <a:gd name="T32" fmla="*/ 27 w 28"/>
              <a:gd name="T33" fmla="*/ 59 h 65"/>
              <a:gd name="T34" fmla="*/ 27 w 28"/>
              <a:gd name="T35" fmla="*/ 57 h 65"/>
              <a:gd name="T36" fmla="*/ 25 w 28"/>
              <a:gd name="T37" fmla="*/ 54 h 65"/>
              <a:gd name="T38" fmla="*/ 23 w 28"/>
              <a:gd name="T39" fmla="*/ 53 h 65"/>
              <a:gd name="T40" fmla="*/ 20 w 28"/>
              <a:gd name="T41" fmla="*/ 53 h 65"/>
              <a:gd name="T42" fmla="*/ 18 w 28"/>
              <a:gd name="T43" fmla="*/ 55 h 65"/>
              <a:gd name="T44" fmla="*/ 16 w 28"/>
              <a:gd name="T45" fmla="*/ 56 h 65"/>
              <a:gd name="T46" fmla="*/ 14 w 28"/>
              <a:gd name="T47" fmla="*/ 56 h 65"/>
              <a:gd name="T48" fmla="*/ 11 w 28"/>
              <a:gd name="T49" fmla="*/ 55 h 65"/>
              <a:gd name="T50" fmla="*/ 9 w 28"/>
              <a:gd name="T51" fmla="*/ 55 h 65"/>
              <a:gd name="T52" fmla="*/ 7 w 28"/>
              <a:gd name="T53" fmla="*/ 55 h 65"/>
              <a:gd name="T54" fmla="*/ 6 w 28"/>
              <a:gd name="T55" fmla="*/ 53 h 65"/>
              <a:gd name="T56" fmla="*/ 5 w 28"/>
              <a:gd name="T57" fmla="*/ 51 h 65"/>
              <a:gd name="T58" fmla="*/ 6 w 28"/>
              <a:gd name="T59" fmla="*/ 48 h 65"/>
              <a:gd name="T60" fmla="*/ 7 w 28"/>
              <a:gd name="T61" fmla="*/ 44 h 65"/>
              <a:gd name="T62" fmla="*/ 9 w 28"/>
              <a:gd name="T63" fmla="*/ 41 h 65"/>
              <a:gd name="T64" fmla="*/ 10 w 28"/>
              <a:gd name="T65" fmla="*/ 39 h 65"/>
              <a:gd name="T66" fmla="*/ 11 w 28"/>
              <a:gd name="T67" fmla="*/ 37 h 65"/>
              <a:gd name="T68" fmla="*/ 12 w 28"/>
              <a:gd name="T69" fmla="*/ 32 h 65"/>
              <a:gd name="T70" fmla="*/ 14 w 28"/>
              <a:gd name="T71" fmla="*/ 27 h 65"/>
              <a:gd name="T72" fmla="*/ 16 w 28"/>
              <a:gd name="T73" fmla="*/ 23 h 65"/>
              <a:gd name="T74" fmla="*/ 18 w 28"/>
              <a:gd name="T75" fmla="*/ 18 h 65"/>
              <a:gd name="T76" fmla="*/ 20 w 28"/>
              <a:gd name="T77" fmla="*/ 16 h 65"/>
              <a:gd name="T78" fmla="*/ 23 w 28"/>
              <a:gd name="T79" fmla="*/ 13 h 65"/>
              <a:gd name="T80" fmla="*/ 25 w 28"/>
              <a:gd name="T81" fmla="*/ 10 h 65"/>
              <a:gd name="T82" fmla="*/ 24 w 28"/>
              <a:gd name="T83" fmla="*/ 7 h 65"/>
              <a:gd name="T84" fmla="*/ 23 w 28"/>
              <a:gd name="T85" fmla="*/ 5 h 65"/>
              <a:gd name="T86" fmla="*/ 21 w 28"/>
              <a:gd name="T87"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8" h="65">
                <a:moveTo>
                  <a:pt x="21" y="0"/>
                </a:moveTo>
                <a:lnTo>
                  <a:pt x="22" y="2"/>
                </a:lnTo>
                <a:lnTo>
                  <a:pt x="22" y="4"/>
                </a:lnTo>
                <a:lnTo>
                  <a:pt x="22" y="5"/>
                </a:lnTo>
                <a:lnTo>
                  <a:pt x="21" y="6"/>
                </a:lnTo>
                <a:lnTo>
                  <a:pt x="20" y="7"/>
                </a:lnTo>
                <a:lnTo>
                  <a:pt x="20" y="9"/>
                </a:lnTo>
                <a:lnTo>
                  <a:pt x="19" y="10"/>
                </a:lnTo>
                <a:lnTo>
                  <a:pt x="18" y="12"/>
                </a:lnTo>
                <a:lnTo>
                  <a:pt x="16" y="14"/>
                </a:lnTo>
                <a:lnTo>
                  <a:pt x="15" y="16"/>
                </a:lnTo>
                <a:lnTo>
                  <a:pt x="13" y="18"/>
                </a:lnTo>
                <a:lnTo>
                  <a:pt x="12" y="21"/>
                </a:lnTo>
                <a:lnTo>
                  <a:pt x="11" y="24"/>
                </a:lnTo>
                <a:lnTo>
                  <a:pt x="9" y="27"/>
                </a:lnTo>
                <a:lnTo>
                  <a:pt x="7" y="31"/>
                </a:lnTo>
                <a:lnTo>
                  <a:pt x="5" y="35"/>
                </a:lnTo>
                <a:lnTo>
                  <a:pt x="4" y="37"/>
                </a:lnTo>
                <a:lnTo>
                  <a:pt x="3" y="39"/>
                </a:lnTo>
                <a:lnTo>
                  <a:pt x="2" y="42"/>
                </a:lnTo>
                <a:lnTo>
                  <a:pt x="2" y="45"/>
                </a:lnTo>
                <a:lnTo>
                  <a:pt x="1" y="48"/>
                </a:lnTo>
                <a:lnTo>
                  <a:pt x="1" y="50"/>
                </a:lnTo>
                <a:lnTo>
                  <a:pt x="0" y="53"/>
                </a:lnTo>
                <a:lnTo>
                  <a:pt x="0" y="56"/>
                </a:lnTo>
                <a:lnTo>
                  <a:pt x="0" y="58"/>
                </a:lnTo>
                <a:lnTo>
                  <a:pt x="0" y="59"/>
                </a:lnTo>
                <a:lnTo>
                  <a:pt x="1" y="61"/>
                </a:lnTo>
                <a:lnTo>
                  <a:pt x="2" y="62"/>
                </a:lnTo>
                <a:lnTo>
                  <a:pt x="4" y="63"/>
                </a:lnTo>
                <a:lnTo>
                  <a:pt x="7" y="64"/>
                </a:lnTo>
                <a:lnTo>
                  <a:pt x="9" y="64"/>
                </a:lnTo>
                <a:lnTo>
                  <a:pt x="13" y="63"/>
                </a:lnTo>
                <a:lnTo>
                  <a:pt x="14" y="63"/>
                </a:lnTo>
                <a:lnTo>
                  <a:pt x="15" y="62"/>
                </a:lnTo>
                <a:lnTo>
                  <a:pt x="16" y="62"/>
                </a:lnTo>
                <a:lnTo>
                  <a:pt x="16" y="61"/>
                </a:lnTo>
                <a:lnTo>
                  <a:pt x="17" y="61"/>
                </a:lnTo>
                <a:lnTo>
                  <a:pt x="17" y="60"/>
                </a:lnTo>
                <a:lnTo>
                  <a:pt x="18" y="60"/>
                </a:lnTo>
                <a:lnTo>
                  <a:pt x="19" y="60"/>
                </a:lnTo>
                <a:lnTo>
                  <a:pt x="20" y="60"/>
                </a:lnTo>
                <a:lnTo>
                  <a:pt x="20" y="60"/>
                </a:lnTo>
                <a:lnTo>
                  <a:pt x="22" y="60"/>
                </a:lnTo>
                <a:lnTo>
                  <a:pt x="23" y="60"/>
                </a:lnTo>
                <a:lnTo>
                  <a:pt x="24" y="61"/>
                </a:lnTo>
                <a:lnTo>
                  <a:pt x="25" y="61"/>
                </a:lnTo>
                <a:lnTo>
                  <a:pt x="25" y="60"/>
                </a:lnTo>
                <a:lnTo>
                  <a:pt x="26" y="60"/>
                </a:lnTo>
                <a:lnTo>
                  <a:pt x="26" y="59"/>
                </a:lnTo>
                <a:lnTo>
                  <a:pt x="27" y="59"/>
                </a:lnTo>
                <a:lnTo>
                  <a:pt x="27" y="59"/>
                </a:lnTo>
                <a:lnTo>
                  <a:pt x="27" y="58"/>
                </a:lnTo>
                <a:lnTo>
                  <a:pt x="27" y="57"/>
                </a:lnTo>
                <a:lnTo>
                  <a:pt x="26" y="56"/>
                </a:lnTo>
                <a:lnTo>
                  <a:pt x="26" y="55"/>
                </a:lnTo>
                <a:lnTo>
                  <a:pt x="25" y="54"/>
                </a:lnTo>
                <a:lnTo>
                  <a:pt x="25" y="54"/>
                </a:lnTo>
                <a:lnTo>
                  <a:pt x="24" y="53"/>
                </a:lnTo>
                <a:lnTo>
                  <a:pt x="23" y="53"/>
                </a:lnTo>
                <a:lnTo>
                  <a:pt x="22" y="53"/>
                </a:lnTo>
                <a:lnTo>
                  <a:pt x="21" y="53"/>
                </a:lnTo>
                <a:lnTo>
                  <a:pt x="20" y="53"/>
                </a:lnTo>
                <a:lnTo>
                  <a:pt x="20" y="54"/>
                </a:lnTo>
                <a:lnTo>
                  <a:pt x="19" y="54"/>
                </a:lnTo>
                <a:lnTo>
                  <a:pt x="18" y="55"/>
                </a:lnTo>
                <a:lnTo>
                  <a:pt x="17" y="55"/>
                </a:lnTo>
                <a:lnTo>
                  <a:pt x="17" y="56"/>
                </a:lnTo>
                <a:lnTo>
                  <a:pt x="16" y="56"/>
                </a:lnTo>
                <a:lnTo>
                  <a:pt x="16" y="57"/>
                </a:lnTo>
                <a:lnTo>
                  <a:pt x="15" y="57"/>
                </a:lnTo>
                <a:lnTo>
                  <a:pt x="14" y="56"/>
                </a:lnTo>
                <a:lnTo>
                  <a:pt x="13" y="56"/>
                </a:lnTo>
                <a:lnTo>
                  <a:pt x="12" y="56"/>
                </a:lnTo>
                <a:lnTo>
                  <a:pt x="11" y="55"/>
                </a:lnTo>
                <a:lnTo>
                  <a:pt x="11" y="55"/>
                </a:lnTo>
                <a:lnTo>
                  <a:pt x="10" y="55"/>
                </a:lnTo>
                <a:lnTo>
                  <a:pt x="9" y="55"/>
                </a:lnTo>
                <a:lnTo>
                  <a:pt x="8" y="55"/>
                </a:lnTo>
                <a:lnTo>
                  <a:pt x="7" y="55"/>
                </a:lnTo>
                <a:lnTo>
                  <a:pt x="7" y="55"/>
                </a:lnTo>
                <a:lnTo>
                  <a:pt x="7" y="54"/>
                </a:lnTo>
                <a:lnTo>
                  <a:pt x="6" y="54"/>
                </a:lnTo>
                <a:lnTo>
                  <a:pt x="6" y="53"/>
                </a:lnTo>
                <a:lnTo>
                  <a:pt x="5" y="53"/>
                </a:lnTo>
                <a:lnTo>
                  <a:pt x="5" y="52"/>
                </a:lnTo>
                <a:lnTo>
                  <a:pt x="5" y="51"/>
                </a:lnTo>
                <a:lnTo>
                  <a:pt x="5" y="50"/>
                </a:lnTo>
                <a:lnTo>
                  <a:pt x="6" y="48"/>
                </a:lnTo>
                <a:lnTo>
                  <a:pt x="6" y="48"/>
                </a:lnTo>
                <a:lnTo>
                  <a:pt x="7" y="46"/>
                </a:lnTo>
                <a:lnTo>
                  <a:pt x="7" y="45"/>
                </a:lnTo>
                <a:lnTo>
                  <a:pt x="7" y="44"/>
                </a:lnTo>
                <a:lnTo>
                  <a:pt x="7" y="43"/>
                </a:lnTo>
                <a:lnTo>
                  <a:pt x="8" y="42"/>
                </a:lnTo>
                <a:lnTo>
                  <a:pt x="9" y="41"/>
                </a:lnTo>
                <a:lnTo>
                  <a:pt x="9" y="40"/>
                </a:lnTo>
                <a:lnTo>
                  <a:pt x="10" y="40"/>
                </a:lnTo>
                <a:lnTo>
                  <a:pt x="10" y="39"/>
                </a:lnTo>
                <a:lnTo>
                  <a:pt x="11" y="38"/>
                </a:lnTo>
                <a:lnTo>
                  <a:pt x="11" y="37"/>
                </a:lnTo>
                <a:lnTo>
                  <a:pt x="11" y="37"/>
                </a:lnTo>
                <a:lnTo>
                  <a:pt x="11" y="35"/>
                </a:lnTo>
                <a:lnTo>
                  <a:pt x="12" y="34"/>
                </a:lnTo>
                <a:lnTo>
                  <a:pt x="12" y="32"/>
                </a:lnTo>
                <a:lnTo>
                  <a:pt x="13" y="30"/>
                </a:lnTo>
                <a:lnTo>
                  <a:pt x="13" y="28"/>
                </a:lnTo>
                <a:lnTo>
                  <a:pt x="14" y="27"/>
                </a:lnTo>
                <a:lnTo>
                  <a:pt x="15" y="26"/>
                </a:lnTo>
                <a:lnTo>
                  <a:pt x="16" y="24"/>
                </a:lnTo>
                <a:lnTo>
                  <a:pt x="16" y="23"/>
                </a:lnTo>
                <a:lnTo>
                  <a:pt x="17" y="21"/>
                </a:lnTo>
                <a:lnTo>
                  <a:pt x="17" y="20"/>
                </a:lnTo>
                <a:lnTo>
                  <a:pt x="18" y="18"/>
                </a:lnTo>
                <a:lnTo>
                  <a:pt x="19" y="17"/>
                </a:lnTo>
                <a:lnTo>
                  <a:pt x="20" y="16"/>
                </a:lnTo>
                <a:lnTo>
                  <a:pt x="20" y="16"/>
                </a:lnTo>
                <a:lnTo>
                  <a:pt x="21" y="15"/>
                </a:lnTo>
                <a:lnTo>
                  <a:pt x="22" y="14"/>
                </a:lnTo>
                <a:lnTo>
                  <a:pt x="23" y="13"/>
                </a:lnTo>
                <a:lnTo>
                  <a:pt x="24" y="12"/>
                </a:lnTo>
                <a:lnTo>
                  <a:pt x="24" y="11"/>
                </a:lnTo>
                <a:lnTo>
                  <a:pt x="25" y="10"/>
                </a:lnTo>
                <a:lnTo>
                  <a:pt x="25" y="9"/>
                </a:lnTo>
                <a:lnTo>
                  <a:pt x="24" y="8"/>
                </a:lnTo>
                <a:lnTo>
                  <a:pt x="24" y="7"/>
                </a:lnTo>
                <a:lnTo>
                  <a:pt x="24" y="6"/>
                </a:lnTo>
                <a:lnTo>
                  <a:pt x="23" y="5"/>
                </a:lnTo>
                <a:lnTo>
                  <a:pt x="23" y="5"/>
                </a:lnTo>
                <a:lnTo>
                  <a:pt x="22" y="3"/>
                </a:lnTo>
                <a:lnTo>
                  <a:pt x="22" y="2"/>
                </a:lnTo>
                <a:lnTo>
                  <a:pt x="21" y="0"/>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7" name="Freeform 25"/>
          <p:cNvSpPr>
            <a:spLocks/>
          </p:cNvSpPr>
          <p:nvPr/>
        </p:nvSpPr>
        <p:spPr bwMode="auto">
          <a:xfrm>
            <a:off x="2647736" y="2671627"/>
            <a:ext cx="34925" cy="34925"/>
          </a:xfrm>
          <a:custGeom>
            <a:avLst/>
            <a:gdLst>
              <a:gd name="T0" fmla="*/ 1 w 22"/>
              <a:gd name="T1" fmla="*/ 21 h 22"/>
              <a:gd name="T2" fmla="*/ 0 w 22"/>
              <a:gd name="T3" fmla="*/ 19 h 22"/>
              <a:gd name="T4" fmla="*/ 0 w 22"/>
              <a:gd name="T5" fmla="*/ 17 h 22"/>
              <a:gd name="T6" fmla="*/ 0 w 22"/>
              <a:gd name="T7" fmla="*/ 15 h 22"/>
              <a:gd name="T8" fmla="*/ 1 w 22"/>
              <a:gd name="T9" fmla="*/ 12 h 22"/>
              <a:gd name="T10" fmla="*/ 2 w 22"/>
              <a:gd name="T11" fmla="*/ 10 h 22"/>
              <a:gd name="T12" fmla="*/ 2 w 22"/>
              <a:gd name="T13" fmla="*/ 9 h 22"/>
              <a:gd name="T14" fmla="*/ 4 w 22"/>
              <a:gd name="T15" fmla="*/ 7 h 22"/>
              <a:gd name="T16" fmla="*/ 5 w 22"/>
              <a:gd name="T17" fmla="*/ 7 h 22"/>
              <a:gd name="T18" fmla="*/ 7 w 22"/>
              <a:gd name="T19" fmla="*/ 7 h 22"/>
              <a:gd name="T20" fmla="*/ 8 w 22"/>
              <a:gd name="T21" fmla="*/ 8 h 22"/>
              <a:gd name="T22" fmla="*/ 10 w 22"/>
              <a:gd name="T23" fmla="*/ 8 h 22"/>
              <a:gd name="T24" fmla="*/ 12 w 22"/>
              <a:gd name="T25" fmla="*/ 8 h 22"/>
              <a:gd name="T26" fmla="*/ 12 w 22"/>
              <a:gd name="T27" fmla="*/ 6 h 22"/>
              <a:gd name="T28" fmla="*/ 12 w 22"/>
              <a:gd name="T29" fmla="*/ 5 h 22"/>
              <a:gd name="T30" fmla="*/ 13 w 22"/>
              <a:gd name="T31" fmla="*/ 3 h 22"/>
              <a:gd name="T32" fmla="*/ 14 w 22"/>
              <a:gd name="T33" fmla="*/ 2 h 22"/>
              <a:gd name="T34" fmla="*/ 16 w 22"/>
              <a:gd name="T35" fmla="*/ 2 h 22"/>
              <a:gd name="T36" fmla="*/ 17 w 22"/>
              <a:gd name="T37" fmla="*/ 2 h 22"/>
              <a:gd name="T38" fmla="*/ 17 w 22"/>
              <a:gd name="T39" fmla="*/ 1 h 22"/>
              <a:gd name="T40" fmla="*/ 18 w 22"/>
              <a:gd name="T41" fmla="*/ 0 h 22"/>
              <a:gd name="T42" fmla="*/ 19 w 22"/>
              <a:gd name="T43" fmla="*/ 1 h 22"/>
              <a:gd name="T44" fmla="*/ 19 w 22"/>
              <a:gd name="T45" fmla="*/ 2 h 22"/>
              <a:gd name="T46" fmla="*/ 20 w 22"/>
              <a:gd name="T47" fmla="*/ 2 h 22"/>
              <a:gd name="T48" fmla="*/ 21 w 22"/>
              <a:gd name="T49" fmla="*/ 3 h 22"/>
              <a:gd name="T50" fmla="*/ 21 w 22"/>
              <a:gd name="T51" fmla="*/ 5 h 22"/>
              <a:gd name="T52" fmla="*/ 20 w 22"/>
              <a:gd name="T53" fmla="*/ 5 h 22"/>
              <a:gd name="T54" fmla="*/ 19 w 22"/>
              <a:gd name="T55" fmla="*/ 5 h 22"/>
              <a:gd name="T56" fmla="*/ 17 w 22"/>
              <a:gd name="T57" fmla="*/ 6 h 22"/>
              <a:gd name="T58" fmla="*/ 16 w 22"/>
              <a:gd name="T59" fmla="*/ 7 h 22"/>
              <a:gd name="T60" fmla="*/ 16 w 22"/>
              <a:gd name="T61" fmla="*/ 9 h 22"/>
              <a:gd name="T62" fmla="*/ 14 w 22"/>
              <a:gd name="T63" fmla="*/ 10 h 22"/>
              <a:gd name="T64" fmla="*/ 12 w 22"/>
              <a:gd name="T65" fmla="*/ 11 h 22"/>
              <a:gd name="T66" fmla="*/ 11 w 22"/>
              <a:gd name="T67" fmla="*/ 12 h 22"/>
              <a:gd name="T68" fmla="*/ 9 w 22"/>
              <a:gd name="T69" fmla="*/ 13 h 22"/>
              <a:gd name="T70" fmla="*/ 9 w 22"/>
              <a:gd name="T71" fmla="*/ 14 h 22"/>
              <a:gd name="T72" fmla="*/ 7 w 22"/>
              <a:gd name="T73" fmla="*/ 16 h 22"/>
              <a:gd name="T74" fmla="*/ 5 w 22"/>
              <a:gd name="T75" fmla="*/ 16 h 22"/>
              <a:gd name="T76" fmla="*/ 5 w 22"/>
              <a:gd name="T77" fmla="*/ 16 h 22"/>
              <a:gd name="T78" fmla="*/ 4 w 22"/>
              <a:gd name="T79" fmla="*/ 17 h 22"/>
              <a:gd name="T80" fmla="*/ 4 w 22"/>
              <a:gd name="T81" fmla="*/ 19 h 22"/>
              <a:gd name="T82" fmla="*/ 3 w 22"/>
              <a:gd name="T83" fmla="*/ 19 h 22"/>
              <a:gd name="T84" fmla="*/ 2 w 22"/>
              <a:gd name="T85" fmla="*/ 20 h 22"/>
              <a:gd name="T86" fmla="*/ 2 w 22"/>
              <a:gd name="T87" fmla="*/ 2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2" h="22">
                <a:moveTo>
                  <a:pt x="2" y="21"/>
                </a:moveTo>
                <a:lnTo>
                  <a:pt x="1" y="21"/>
                </a:lnTo>
                <a:lnTo>
                  <a:pt x="0" y="20"/>
                </a:lnTo>
                <a:lnTo>
                  <a:pt x="0" y="19"/>
                </a:lnTo>
                <a:lnTo>
                  <a:pt x="0" y="19"/>
                </a:lnTo>
                <a:lnTo>
                  <a:pt x="0" y="17"/>
                </a:lnTo>
                <a:lnTo>
                  <a:pt x="0" y="16"/>
                </a:lnTo>
                <a:lnTo>
                  <a:pt x="0" y="15"/>
                </a:lnTo>
                <a:lnTo>
                  <a:pt x="1" y="14"/>
                </a:lnTo>
                <a:lnTo>
                  <a:pt x="1" y="12"/>
                </a:lnTo>
                <a:lnTo>
                  <a:pt x="1" y="12"/>
                </a:lnTo>
                <a:lnTo>
                  <a:pt x="2" y="10"/>
                </a:lnTo>
                <a:lnTo>
                  <a:pt x="2" y="9"/>
                </a:lnTo>
                <a:lnTo>
                  <a:pt x="2" y="9"/>
                </a:lnTo>
                <a:lnTo>
                  <a:pt x="3" y="8"/>
                </a:lnTo>
                <a:lnTo>
                  <a:pt x="4" y="7"/>
                </a:lnTo>
                <a:lnTo>
                  <a:pt x="5" y="7"/>
                </a:lnTo>
                <a:lnTo>
                  <a:pt x="5" y="7"/>
                </a:lnTo>
                <a:lnTo>
                  <a:pt x="6" y="7"/>
                </a:lnTo>
                <a:lnTo>
                  <a:pt x="7" y="7"/>
                </a:lnTo>
                <a:lnTo>
                  <a:pt x="8" y="7"/>
                </a:lnTo>
                <a:lnTo>
                  <a:pt x="8" y="8"/>
                </a:lnTo>
                <a:lnTo>
                  <a:pt x="9" y="8"/>
                </a:lnTo>
                <a:lnTo>
                  <a:pt x="10" y="8"/>
                </a:lnTo>
                <a:lnTo>
                  <a:pt x="11" y="8"/>
                </a:lnTo>
                <a:lnTo>
                  <a:pt x="12" y="8"/>
                </a:lnTo>
                <a:lnTo>
                  <a:pt x="12" y="7"/>
                </a:lnTo>
                <a:lnTo>
                  <a:pt x="12" y="6"/>
                </a:lnTo>
                <a:lnTo>
                  <a:pt x="12" y="5"/>
                </a:lnTo>
                <a:lnTo>
                  <a:pt x="12" y="5"/>
                </a:lnTo>
                <a:lnTo>
                  <a:pt x="12" y="4"/>
                </a:lnTo>
                <a:lnTo>
                  <a:pt x="13" y="3"/>
                </a:lnTo>
                <a:lnTo>
                  <a:pt x="13" y="2"/>
                </a:lnTo>
                <a:lnTo>
                  <a:pt x="14" y="2"/>
                </a:lnTo>
                <a:lnTo>
                  <a:pt x="15" y="2"/>
                </a:lnTo>
                <a:lnTo>
                  <a:pt x="16" y="2"/>
                </a:lnTo>
                <a:lnTo>
                  <a:pt x="16" y="2"/>
                </a:lnTo>
                <a:lnTo>
                  <a:pt x="17" y="2"/>
                </a:lnTo>
                <a:lnTo>
                  <a:pt x="17" y="2"/>
                </a:lnTo>
                <a:lnTo>
                  <a:pt x="17" y="1"/>
                </a:lnTo>
                <a:lnTo>
                  <a:pt x="18" y="1"/>
                </a:lnTo>
                <a:lnTo>
                  <a:pt x="18" y="0"/>
                </a:lnTo>
                <a:lnTo>
                  <a:pt x="19" y="0"/>
                </a:lnTo>
                <a:lnTo>
                  <a:pt x="19" y="1"/>
                </a:lnTo>
                <a:lnTo>
                  <a:pt x="19" y="1"/>
                </a:lnTo>
                <a:lnTo>
                  <a:pt x="19" y="2"/>
                </a:lnTo>
                <a:lnTo>
                  <a:pt x="20" y="2"/>
                </a:lnTo>
                <a:lnTo>
                  <a:pt x="20" y="2"/>
                </a:lnTo>
                <a:lnTo>
                  <a:pt x="21" y="2"/>
                </a:lnTo>
                <a:lnTo>
                  <a:pt x="21" y="3"/>
                </a:lnTo>
                <a:lnTo>
                  <a:pt x="21" y="4"/>
                </a:lnTo>
                <a:lnTo>
                  <a:pt x="21" y="5"/>
                </a:lnTo>
                <a:lnTo>
                  <a:pt x="20" y="5"/>
                </a:lnTo>
                <a:lnTo>
                  <a:pt x="20" y="5"/>
                </a:lnTo>
                <a:lnTo>
                  <a:pt x="19" y="5"/>
                </a:lnTo>
                <a:lnTo>
                  <a:pt x="19" y="5"/>
                </a:lnTo>
                <a:lnTo>
                  <a:pt x="18" y="6"/>
                </a:lnTo>
                <a:lnTo>
                  <a:pt x="17" y="6"/>
                </a:lnTo>
                <a:lnTo>
                  <a:pt x="17" y="7"/>
                </a:lnTo>
                <a:lnTo>
                  <a:pt x="16" y="7"/>
                </a:lnTo>
                <a:lnTo>
                  <a:pt x="16" y="8"/>
                </a:lnTo>
                <a:lnTo>
                  <a:pt x="16" y="9"/>
                </a:lnTo>
                <a:lnTo>
                  <a:pt x="15" y="9"/>
                </a:lnTo>
                <a:lnTo>
                  <a:pt x="14" y="10"/>
                </a:lnTo>
                <a:lnTo>
                  <a:pt x="13" y="11"/>
                </a:lnTo>
                <a:lnTo>
                  <a:pt x="12" y="11"/>
                </a:lnTo>
                <a:lnTo>
                  <a:pt x="12" y="11"/>
                </a:lnTo>
                <a:lnTo>
                  <a:pt x="11" y="12"/>
                </a:lnTo>
                <a:lnTo>
                  <a:pt x="10" y="12"/>
                </a:lnTo>
                <a:lnTo>
                  <a:pt x="9" y="13"/>
                </a:lnTo>
                <a:lnTo>
                  <a:pt x="9" y="14"/>
                </a:lnTo>
                <a:lnTo>
                  <a:pt x="9" y="14"/>
                </a:lnTo>
                <a:lnTo>
                  <a:pt x="8" y="15"/>
                </a:lnTo>
                <a:lnTo>
                  <a:pt x="7" y="16"/>
                </a:lnTo>
                <a:lnTo>
                  <a:pt x="6" y="16"/>
                </a:lnTo>
                <a:lnTo>
                  <a:pt x="5" y="16"/>
                </a:lnTo>
                <a:lnTo>
                  <a:pt x="5" y="16"/>
                </a:lnTo>
                <a:lnTo>
                  <a:pt x="5" y="16"/>
                </a:lnTo>
                <a:lnTo>
                  <a:pt x="5" y="17"/>
                </a:lnTo>
                <a:lnTo>
                  <a:pt x="4" y="17"/>
                </a:lnTo>
                <a:lnTo>
                  <a:pt x="4" y="18"/>
                </a:lnTo>
                <a:lnTo>
                  <a:pt x="4" y="19"/>
                </a:lnTo>
                <a:lnTo>
                  <a:pt x="4" y="19"/>
                </a:lnTo>
                <a:lnTo>
                  <a:pt x="3" y="19"/>
                </a:lnTo>
                <a:lnTo>
                  <a:pt x="3" y="20"/>
                </a:lnTo>
                <a:lnTo>
                  <a:pt x="2" y="20"/>
                </a:lnTo>
                <a:lnTo>
                  <a:pt x="2" y="21"/>
                </a:lnTo>
                <a:lnTo>
                  <a:pt x="2" y="21"/>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8" name="Freeform 26"/>
          <p:cNvSpPr>
            <a:spLocks/>
          </p:cNvSpPr>
          <p:nvPr/>
        </p:nvSpPr>
        <p:spPr bwMode="auto">
          <a:xfrm>
            <a:off x="2630272" y="2622414"/>
            <a:ext cx="38100" cy="42862"/>
          </a:xfrm>
          <a:custGeom>
            <a:avLst/>
            <a:gdLst>
              <a:gd name="T0" fmla="*/ 1 w 24"/>
              <a:gd name="T1" fmla="*/ 5 h 27"/>
              <a:gd name="T2" fmla="*/ 1 w 24"/>
              <a:gd name="T3" fmla="*/ 6 h 27"/>
              <a:gd name="T4" fmla="*/ 2 w 24"/>
              <a:gd name="T5" fmla="*/ 7 h 27"/>
              <a:gd name="T6" fmla="*/ 3 w 24"/>
              <a:gd name="T7" fmla="*/ 7 h 27"/>
              <a:gd name="T8" fmla="*/ 5 w 24"/>
              <a:gd name="T9" fmla="*/ 8 h 27"/>
              <a:gd name="T10" fmla="*/ 6 w 24"/>
              <a:gd name="T11" fmla="*/ 8 h 27"/>
              <a:gd name="T12" fmla="*/ 8 w 24"/>
              <a:gd name="T13" fmla="*/ 8 h 27"/>
              <a:gd name="T14" fmla="*/ 10 w 24"/>
              <a:gd name="T15" fmla="*/ 8 h 27"/>
              <a:gd name="T16" fmla="*/ 12 w 24"/>
              <a:gd name="T17" fmla="*/ 10 h 27"/>
              <a:gd name="T18" fmla="*/ 13 w 24"/>
              <a:gd name="T19" fmla="*/ 11 h 27"/>
              <a:gd name="T20" fmla="*/ 15 w 24"/>
              <a:gd name="T21" fmla="*/ 13 h 27"/>
              <a:gd name="T22" fmla="*/ 16 w 24"/>
              <a:gd name="T23" fmla="*/ 15 h 27"/>
              <a:gd name="T24" fmla="*/ 17 w 24"/>
              <a:gd name="T25" fmla="*/ 16 h 27"/>
              <a:gd name="T26" fmla="*/ 17 w 24"/>
              <a:gd name="T27" fmla="*/ 18 h 27"/>
              <a:gd name="T28" fmla="*/ 16 w 24"/>
              <a:gd name="T29" fmla="*/ 20 h 27"/>
              <a:gd name="T30" fmla="*/ 15 w 24"/>
              <a:gd name="T31" fmla="*/ 20 h 27"/>
              <a:gd name="T32" fmla="*/ 13 w 24"/>
              <a:gd name="T33" fmla="*/ 21 h 27"/>
              <a:gd name="T34" fmla="*/ 12 w 24"/>
              <a:gd name="T35" fmla="*/ 22 h 27"/>
              <a:gd name="T36" fmla="*/ 11 w 24"/>
              <a:gd name="T37" fmla="*/ 23 h 27"/>
              <a:gd name="T38" fmla="*/ 10 w 24"/>
              <a:gd name="T39" fmla="*/ 24 h 27"/>
              <a:gd name="T40" fmla="*/ 10 w 24"/>
              <a:gd name="T41" fmla="*/ 25 h 27"/>
              <a:gd name="T42" fmla="*/ 11 w 24"/>
              <a:gd name="T43" fmla="*/ 26 h 27"/>
              <a:gd name="T44" fmla="*/ 13 w 24"/>
              <a:gd name="T45" fmla="*/ 26 h 27"/>
              <a:gd name="T46" fmla="*/ 14 w 24"/>
              <a:gd name="T47" fmla="*/ 24 h 27"/>
              <a:gd name="T48" fmla="*/ 15 w 24"/>
              <a:gd name="T49" fmla="*/ 24 h 27"/>
              <a:gd name="T50" fmla="*/ 16 w 24"/>
              <a:gd name="T51" fmla="*/ 23 h 27"/>
              <a:gd name="T52" fmla="*/ 17 w 24"/>
              <a:gd name="T53" fmla="*/ 21 h 27"/>
              <a:gd name="T54" fmla="*/ 17 w 24"/>
              <a:gd name="T55" fmla="*/ 20 h 27"/>
              <a:gd name="T56" fmla="*/ 19 w 24"/>
              <a:gd name="T57" fmla="*/ 20 h 27"/>
              <a:gd name="T58" fmla="*/ 21 w 24"/>
              <a:gd name="T59" fmla="*/ 20 h 27"/>
              <a:gd name="T60" fmla="*/ 22 w 24"/>
              <a:gd name="T61" fmla="*/ 20 h 27"/>
              <a:gd name="T62" fmla="*/ 23 w 24"/>
              <a:gd name="T63" fmla="*/ 19 h 27"/>
              <a:gd name="T64" fmla="*/ 22 w 24"/>
              <a:gd name="T65" fmla="*/ 17 h 27"/>
              <a:gd name="T66" fmla="*/ 21 w 24"/>
              <a:gd name="T67" fmla="*/ 15 h 27"/>
              <a:gd name="T68" fmla="*/ 19 w 24"/>
              <a:gd name="T69" fmla="*/ 14 h 27"/>
              <a:gd name="T70" fmla="*/ 18 w 24"/>
              <a:gd name="T71" fmla="*/ 13 h 27"/>
              <a:gd name="T72" fmla="*/ 17 w 24"/>
              <a:gd name="T73" fmla="*/ 12 h 27"/>
              <a:gd name="T74" fmla="*/ 15 w 24"/>
              <a:gd name="T75" fmla="*/ 12 h 27"/>
              <a:gd name="T76" fmla="*/ 14 w 24"/>
              <a:gd name="T77" fmla="*/ 11 h 27"/>
              <a:gd name="T78" fmla="*/ 14 w 24"/>
              <a:gd name="T79" fmla="*/ 10 h 27"/>
              <a:gd name="T80" fmla="*/ 14 w 24"/>
              <a:gd name="T81" fmla="*/ 8 h 27"/>
              <a:gd name="T82" fmla="*/ 15 w 24"/>
              <a:gd name="T83" fmla="*/ 7 h 27"/>
              <a:gd name="T84" fmla="*/ 13 w 24"/>
              <a:gd name="T85" fmla="*/ 7 h 27"/>
              <a:gd name="T86" fmla="*/ 13 w 24"/>
              <a:gd name="T87" fmla="*/ 6 h 27"/>
              <a:gd name="T88" fmla="*/ 11 w 24"/>
              <a:gd name="T89" fmla="*/ 6 h 27"/>
              <a:gd name="T90" fmla="*/ 10 w 24"/>
              <a:gd name="T91" fmla="*/ 6 h 27"/>
              <a:gd name="T92" fmla="*/ 7 w 24"/>
              <a:gd name="T93" fmla="*/ 5 h 27"/>
              <a:gd name="T94" fmla="*/ 6 w 24"/>
              <a:gd name="T95" fmla="*/ 3 h 27"/>
              <a:gd name="T96" fmla="*/ 5 w 24"/>
              <a:gd name="T97" fmla="*/ 2 h 27"/>
              <a:gd name="T98" fmla="*/ 4 w 24"/>
              <a:gd name="T99" fmla="*/ 1 h 27"/>
              <a:gd name="T100" fmla="*/ 3 w 24"/>
              <a:gd name="T101" fmla="*/ 0 h 27"/>
              <a:gd name="T102" fmla="*/ 2 w 24"/>
              <a:gd name="T103" fmla="*/ 2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 h="27">
                <a:moveTo>
                  <a:pt x="1" y="4"/>
                </a:moveTo>
                <a:lnTo>
                  <a:pt x="1" y="5"/>
                </a:lnTo>
                <a:lnTo>
                  <a:pt x="0" y="6"/>
                </a:lnTo>
                <a:lnTo>
                  <a:pt x="1" y="6"/>
                </a:lnTo>
                <a:lnTo>
                  <a:pt x="1" y="7"/>
                </a:lnTo>
                <a:lnTo>
                  <a:pt x="2" y="7"/>
                </a:lnTo>
                <a:lnTo>
                  <a:pt x="2" y="7"/>
                </a:lnTo>
                <a:lnTo>
                  <a:pt x="3" y="7"/>
                </a:lnTo>
                <a:lnTo>
                  <a:pt x="4" y="7"/>
                </a:lnTo>
                <a:lnTo>
                  <a:pt x="5" y="8"/>
                </a:lnTo>
                <a:lnTo>
                  <a:pt x="6" y="8"/>
                </a:lnTo>
                <a:lnTo>
                  <a:pt x="6" y="8"/>
                </a:lnTo>
                <a:lnTo>
                  <a:pt x="7" y="8"/>
                </a:lnTo>
                <a:lnTo>
                  <a:pt x="8" y="8"/>
                </a:lnTo>
                <a:lnTo>
                  <a:pt x="9" y="8"/>
                </a:lnTo>
                <a:lnTo>
                  <a:pt x="10" y="8"/>
                </a:lnTo>
                <a:lnTo>
                  <a:pt x="10" y="9"/>
                </a:lnTo>
                <a:lnTo>
                  <a:pt x="12" y="10"/>
                </a:lnTo>
                <a:lnTo>
                  <a:pt x="13" y="11"/>
                </a:lnTo>
                <a:lnTo>
                  <a:pt x="13" y="11"/>
                </a:lnTo>
                <a:lnTo>
                  <a:pt x="14" y="12"/>
                </a:lnTo>
                <a:lnTo>
                  <a:pt x="15" y="13"/>
                </a:lnTo>
                <a:lnTo>
                  <a:pt x="16" y="14"/>
                </a:lnTo>
                <a:lnTo>
                  <a:pt x="16" y="15"/>
                </a:lnTo>
                <a:lnTo>
                  <a:pt x="17" y="15"/>
                </a:lnTo>
                <a:lnTo>
                  <a:pt x="17" y="16"/>
                </a:lnTo>
                <a:lnTo>
                  <a:pt x="17" y="17"/>
                </a:lnTo>
                <a:lnTo>
                  <a:pt x="17" y="18"/>
                </a:lnTo>
                <a:lnTo>
                  <a:pt x="17" y="19"/>
                </a:lnTo>
                <a:lnTo>
                  <a:pt x="16" y="20"/>
                </a:lnTo>
                <a:lnTo>
                  <a:pt x="15" y="20"/>
                </a:lnTo>
                <a:lnTo>
                  <a:pt x="15" y="20"/>
                </a:lnTo>
                <a:lnTo>
                  <a:pt x="14" y="21"/>
                </a:lnTo>
                <a:lnTo>
                  <a:pt x="13" y="21"/>
                </a:lnTo>
                <a:lnTo>
                  <a:pt x="13" y="21"/>
                </a:lnTo>
                <a:lnTo>
                  <a:pt x="12" y="22"/>
                </a:lnTo>
                <a:lnTo>
                  <a:pt x="11" y="22"/>
                </a:lnTo>
                <a:lnTo>
                  <a:pt x="11" y="23"/>
                </a:lnTo>
                <a:lnTo>
                  <a:pt x="10" y="23"/>
                </a:lnTo>
                <a:lnTo>
                  <a:pt x="10" y="24"/>
                </a:lnTo>
                <a:lnTo>
                  <a:pt x="10" y="24"/>
                </a:lnTo>
                <a:lnTo>
                  <a:pt x="10" y="25"/>
                </a:lnTo>
                <a:lnTo>
                  <a:pt x="10" y="26"/>
                </a:lnTo>
                <a:lnTo>
                  <a:pt x="11" y="26"/>
                </a:lnTo>
                <a:lnTo>
                  <a:pt x="12" y="26"/>
                </a:lnTo>
                <a:lnTo>
                  <a:pt x="13" y="26"/>
                </a:lnTo>
                <a:lnTo>
                  <a:pt x="13" y="25"/>
                </a:lnTo>
                <a:lnTo>
                  <a:pt x="14" y="24"/>
                </a:lnTo>
                <a:lnTo>
                  <a:pt x="15" y="24"/>
                </a:lnTo>
                <a:lnTo>
                  <a:pt x="15" y="24"/>
                </a:lnTo>
                <a:lnTo>
                  <a:pt x="16" y="24"/>
                </a:lnTo>
                <a:lnTo>
                  <a:pt x="16" y="23"/>
                </a:lnTo>
                <a:lnTo>
                  <a:pt x="17" y="22"/>
                </a:lnTo>
                <a:lnTo>
                  <a:pt x="17" y="21"/>
                </a:lnTo>
                <a:lnTo>
                  <a:pt x="17" y="20"/>
                </a:lnTo>
                <a:lnTo>
                  <a:pt x="17" y="20"/>
                </a:lnTo>
                <a:lnTo>
                  <a:pt x="18" y="20"/>
                </a:lnTo>
                <a:lnTo>
                  <a:pt x="19" y="20"/>
                </a:lnTo>
                <a:lnTo>
                  <a:pt x="20" y="20"/>
                </a:lnTo>
                <a:lnTo>
                  <a:pt x="21" y="20"/>
                </a:lnTo>
                <a:lnTo>
                  <a:pt x="21" y="20"/>
                </a:lnTo>
                <a:lnTo>
                  <a:pt x="22" y="20"/>
                </a:lnTo>
                <a:lnTo>
                  <a:pt x="23" y="20"/>
                </a:lnTo>
                <a:lnTo>
                  <a:pt x="23" y="19"/>
                </a:lnTo>
                <a:lnTo>
                  <a:pt x="23" y="18"/>
                </a:lnTo>
                <a:lnTo>
                  <a:pt x="22" y="17"/>
                </a:lnTo>
                <a:lnTo>
                  <a:pt x="21" y="15"/>
                </a:lnTo>
                <a:lnTo>
                  <a:pt x="21" y="15"/>
                </a:lnTo>
                <a:lnTo>
                  <a:pt x="20" y="15"/>
                </a:lnTo>
                <a:lnTo>
                  <a:pt x="19" y="14"/>
                </a:lnTo>
                <a:lnTo>
                  <a:pt x="19" y="13"/>
                </a:lnTo>
                <a:lnTo>
                  <a:pt x="18" y="13"/>
                </a:lnTo>
                <a:lnTo>
                  <a:pt x="17" y="13"/>
                </a:lnTo>
                <a:lnTo>
                  <a:pt x="17" y="12"/>
                </a:lnTo>
                <a:lnTo>
                  <a:pt x="16" y="12"/>
                </a:lnTo>
                <a:lnTo>
                  <a:pt x="15" y="12"/>
                </a:lnTo>
                <a:lnTo>
                  <a:pt x="15" y="11"/>
                </a:lnTo>
                <a:lnTo>
                  <a:pt x="14" y="11"/>
                </a:lnTo>
                <a:lnTo>
                  <a:pt x="14" y="11"/>
                </a:lnTo>
                <a:lnTo>
                  <a:pt x="14" y="10"/>
                </a:lnTo>
                <a:lnTo>
                  <a:pt x="14" y="9"/>
                </a:lnTo>
                <a:lnTo>
                  <a:pt x="14" y="8"/>
                </a:lnTo>
                <a:lnTo>
                  <a:pt x="15" y="8"/>
                </a:lnTo>
                <a:lnTo>
                  <a:pt x="15" y="7"/>
                </a:lnTo>
                <a:lnTo>
                  <a:pt x="14" y="7"/>
                </a:lnTo>
                <a:lnTo>
                  <a:pt x="13" y="7"/>
                </a:lnTo>
                <a:lnTo>
                  <a:pt x="13" y="6"/>
                </a:lnTo>
                <a:lnTo>
                  <a:pt x="13" y="6"/>
                </a:lnTo>
                <a:lnTo>
                  <a:pt x="12" y="6"/>
                </a:lnTo>
                <a:lnTo>
                  <a:pt x="11" y="6"/>
                </a:lnTo>
                <a:lnTo>
                  <a:pt x="10" y="6"/>
                </a:lnTo>
                <a:lnTo>
                  <a:pt x="10" y="6"/>
                </a:lnTo>
                <a:lnTo>
                  <a:pt x="8" y="5"/>
                </a:lnTo>
                <a:lnTo>
                  <a:pt x="7" y="5"/>
                </a:lnTo>
                <a:lnTo>
                  <a:pt x="6" y="4"/>
                </a:lnTo>
                <a:lnTo>
                  <a:pt x="6" y="3"/>
                </a:lnTo>
                <a:lnTo>
                  <a:pt x="6" y="2"/>
                </a:lnTo>
                <a:lnTo>
                  <a:pt x="5" y="2"/>
                </a:lnTo>
                <a:lnTo>
                  <a:pt x="5" y="2"/>
                </a:lnTo>
                <a:lnTo>
                  <a:pt x="4" y="1"/>
                </a:lnTo>
                <a:lnTo>
                  <a:pt x="4" y="0"/>
                </a:lnTo>
                <a:lnTo>
                  <a:pt x="3" y="0"/>
                </a:lnTo>
                <a:lnTo>
                  <a:pt x="2" y="1"/>
                </a:lnTo>
                <a:lnTo>
                  <a:pt x="2" y="2"/>
                </a:lnTo>
                <a:lnTo>
                  <a:pt x="1" y="4"/>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9" name="Freeform 27"/>
          <p:cNvSpPr>
            <a:spLocks/>
          </p:cNvSpPr>
          <p:nvPr/>
        </p:nvSpPr>
        <p:spPr bwMode="auto">
          <a:xfrm>
            <a:off x="2649323" y="2644640"/>
            <a:ext cx="3175" cy="7937"/>
          </a:xfrm>
          <a:custGeom>
            <a:avLst/>
            <a:gdLst>
              <a:gd name="T0" fmla="*/ 0 w 2"/>
              <a:gd name="T1" fmla="*/ 4 h 5"/>
              <a:gd name="T2" fmla="*/ 1 w 2"/>
              <a:gd name="T3" fmla="*/ 4 h 5"/>
              <a:gd name="T4" fmla="*/ 1 w 2"/>
              <a:gd name="T5" fmla="*/ 4 h 5"/>
              <a:gd name="T6" fmla="*/ 1 w 2"/>
              <a:gd name="T7" fmla="*/ 4 h 5"/>
              <a:gd name="T8" fmla="*/ 1 w 2"/>
              <a:gd name="T9" fmla="*/ 4 h 5"/>
              <a:gd name="T10" fmla="*/ 1 w 2"/>
              <a:gd name="T11" fmla="*/ 3 h 5"/>
              <a:gd name="T12" fmla="*/ 1 w 2"/>
              <a:gd name="T13" fmla="*/ 3 h 5"/>
              <a:gd name="T14" fmla="*/ 1 w 2"/>
              <a:gd name="T15" fmla="*/ 2 h 5"/>
              <a:gd name="T16" fmla="*/ 1 w 2"/>
              <a:gd name="T17" fmla="*/ 2 h 5"/>
              <a:gd name="T18" fmla="*/ 1 w 2"/>
              <a:gd name="T19" fmla="*/ 2 h 5"/>
              <a:gd name="T20" fmla="*/ 1 w 2"/>
              <a:gd name="T21" fmla="*/ 2 h 5"/>
              <a:gd name="T22" fmla="*/ 0 w 2"/>
              <a:gd name="T23" fmla="*/ 2 h 5"/>
              <a:gd name="T24" fmla="*/ 1 w 2"/>
              <a:gd name="T25" fmla="*/ 2 h 5"/>
              <a:gd name="T26" fmla="*/ 1 w 2"/>
              <a:gd name="T27" fmla="*/ 1 h 5"/>
              <a:gd name="T28" fmla="*/ 1 w 2"/>
              <a:gd name="T29" fmla="*/ 1 h 5"/>
              <a:gd name="T30" fmla="*/ 1 w 2"/>
              <a:gd name="T31" fmla="*/ 0 h 5"/>
              <a:gd name="T32" fmla="*/ 1 w 2"/>
              <a:gd name="T33" fmla="*/ 0 h 5"/>
              <a:gd name="T34" fmla="*/ 1 w 2"/>
              <a:gd name="T35" fmla="*/ 0 h 5"/>
              <a:gd name="T36" fmla="*/ 0 w 2"/>
              <a:gd name="T37" fmla="*/ 0 h 5"/>
              <a:gd name="T38" fmla="*/ 0 w 2"/>
              <a:gd name="T39" fmla="*/ 1 h 5"/>
              <a:gd name="T40" fmla="*/ 0 w 2"/>
              <a:gd name="T41" fmla="*/ 1 h 5"/>
              <a:gd name="T42" fmla="*/ 0 w 2"/>
              <a:gd name="T43" fmla="*/ 2 h 5"/>
              <a:gd name="T44" fmla="*/ 0 w 2"/>
              <a:gd name="T45" fmla="*/ 2 h 5"/>
              <a:gd name="T46" fmla="*/ 0 w 2"/>
              <a:gd name="T47" fmla="*/ 2 h 5"/>
              <a:gd name="T48" fmla="*/ 0 w 2"/>
              <a:gd name="T49" fmla="*/ 3 h 5"/>
              <a:gd name="T50" fmla="*/ 0 w 2"/>
              <a:gd name="T51" fmla="*/ 3 h 5"/>
              <a:gd name="T52" fmla="*/ 0 w 2"/>
              <a:gd name="T53" fmla="*/ 4 h 5"/>
              <a:gd name="T54" fmla="*/ 0 w 2"/>
              <a:gd name="T55" fmla="*/ 4 h 5"/>
              <a:gd name="T56" fmla="*/ 0 w 2"/>
              <a:gd name="T57" fmla="*/ 4 h 5"/>
              <a:gd name="T58" fmla="*/ 0 w 2"/>
              <a:gd name="T59" fmla="*/ 4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 h="5">
                <a:moveTo>
                  <a:pt x="0" y="4"/>
                </a:moveTo>
                <a:lnTo>
                  <a:pt x="1" y="4"/>
                </a:lnTo>
                <a:lnTo>
                  <a:pt x="1" y="4"/>
                </a:lnTo>
                <a:lnTo>
                  <a:pt x="1" y="4"/>
                </a:lnTo>
                <a:lnTo>
                  <a:pt x="1" y="4"/>
                </a:lnTo>
                <a:lnTo>
                  <a:pt x="1" y="3"/>
                </a:lnTo>
                <a:lnTo>
                  <a:pt x="1" y="3"/>
                </a:lnTo>
                <a:lnTo>
                  <a:pt x="1" y="2"/>
                </a:lnTo>
                <a:lnTo>
                  <a:pt x="1" y="2"/>
                </a:lnTo>
                <a:lnTo>
                  <a:pt x="1" y="2"/>
                </a:lnTo>
                <a:lnTo>
                  <a:pt x="1" y="2"/>
                </a:lnTo>
                <a:lnTo>
                  <a:pt x="0" y="2"/>
                </a:lnTo>
                <a:lnTo>
                  <a:pt x="1" y="2"/>
                </a:lnTo>
                <a:lnTo>
                  <a:pt x="1" y="1"/>
                </a:lnTo>
                <a:lnTo>
                  <a:pt x="1" y="1"/>
                </a:lnTo>
                <a:lnTo>
                  <a:pt x="1" y="0"/>
                </a:lnTo>
                <a:lnTo>
                  <a:pt x="1" y="0"/>
                </a:lnTo>
                <a:lnTo>
                  <a:pt x="1" y="0"/>
                </a:lnTo>
                <a:lnTo>
                  <a:pt x="0" y="0"/>
                </a:lnTo>
                <a:lnTo>
                  <a:pt x="0" y="1"/>
                </a:lnTo>
                <a:lnTo>
                  <a:pt x="0" y="1"/>
                </a:lnTo>
                <a:lnTo>
                  <a:pt x="0" y="2"/>
                </a:lnTo>
                <a:lnTo>
                  <a:pt x="0" y="2"/>
                </a:lnTo>
                <a:lnTo>
                  <a:pt x="0" y="2"/>
                </a:lnTo>
                <a:lnTo>
                  <a:pt x="0" y="3"/>
                </a:lnTo>
                <a:lnTo>
                  <a:pt x="0" y="3"/>
                </a:lnTo>
                <a:lnTo>
                  <a:pt x="0" y="4"/>
                </a:lnTo>
                <a:lnTo>
                  <a:pt x="0" y="4"/>
                </a:lnTo>
                <a:lnTo>
                  <a:pt x="0" y="4"/>
                </a:lnTo>
                <a:lnTo>
                  <a:pt x="0" y="4"/>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 name="Freeform 28"/>
          <p:cNvSpPr>
            <a:spLocks/>
          </p:cNvSpPr>
          <p:nvPr/>
        </p:nvSpPr>
        <p:spPr bwMode="auto">
          <a:xfrm>
            <a:off x="2819186" y="2655752"/>
            <a:ext cx="160337" cy="61913"/>
          </a:xfrm>
          <a:custGeom>
            <a:avLst/>
            <a:gdLst>
              <a:gd name="T0" fmla="*/ 2 w 101"/>
              <a:gd name="T1" fmla="*/ 14 h 39"/>
              <a:gd name="T2" fmla="*/ 4 w 101"/>
              <a:gd name="T3" fmla="*/ 7 h 39"/>
              <a:gd name="T4" fmla="*/ 8 w 101"/>
              <a:gd name="T5" fmla="*/ 6 h 39"/>
              <a:gd name="T6" fmla="*/ 8 w 101"/>
              <a:gd name="T7" fmla="*/ 2 h 39"/>
              <a:gd name="T8" fmla="*/ 13 w 101"/>
              <a:gd name="T9" fmla="*/ 0 h 39"/>
              <a:gd name="T10" fmla="*/ 20 w 101"/>
              <a:gd name="T11" fmla="*/ 0 h 39"/>
              <a:gd name="T12" fmla="*/ 29 w 101"/>
              <a:gd name="T13" fmla="*/ 2 h 39"/>
              <a:gd name="T14" fmla="*/ 36 w 101"/>
              <a:gd name="T15" fmla="*/ 3 h 39"/>
              <a:gd name="T16" fmla="*/ 40 w 101"/>
              <a:gd name="T17" fmla="*/ 8 h 39"/>
              <a:gd name="T18" fmla="*/ 56 w 101"/>
              <a:gd name="T19" fmla="*/ 10 h 39"/>
              <a:gd name="T20" fmla="*/ 60 w 101"/>
              <a:gd name="T21" fmla="*/ 12 h 39"/>
              <a:gd name="T22" fmla="*/ 65 w 101"/>
              <a:gd name="T23" fmla="*/ 16 h 39"/>
              <a:gd name="T24" fmla="*/ 75 w 101"/>
              <a:gd name="T25" fmla="*/ 15 h 39"/>
              <a:gd name="T26" fmla="*/ 71 w 101"/>
              <a:gd name="T27" fmla="*/ 12 h 39"/>
              <a:gd name="T28" fmla="*/ 80 w 101"/>
              <a:gd name="T29" fmla="*/ 11 h 39"/>
              <a:gd name="T30" fmla="*/ 87 w 101"/>
              <a:gd name="T31" fmla="*/ 14 h 39"/>
              <a:gd name="T32" fmla="*/ 94 w 101"/>
              <a:gd name="T33" fmla="*/ 21 h 39"/>
              <a:gd name="T34" fmla="*/ 99 w 101"/>
              <a:gd name="T35" fmla="*/ 29 h 39"/>
              <a:gd name="T36" fmla="*/ 100 w 101"/>
              <a:gd name="T37" fmla="*/ 35 h 39"/>
              <a:gd name="T38" fmla="*/ 97 w 101"/>
              <a:gd name="T39" fmla="*/ 38 h 39"/>
              <a:gd name="T40" fmla="*/ 96 w 101"/>
              <a:gd name="T41" fmla="*/ 35 h 39"/>
              <a:gd name="T42" fmla="*/ 94 w 101"/>
              <a:gd name="T43" fmla="*/ 30 h 39"/>
              <a:gd name="T44" fmla="*/ 91 w 101"/>
              <a:gd name="T45" fmla="*/ 28 h 39"/>
              <a:gd name="T46" fmla="*/ 87 w 101"/>
              <a:gd name="T47" fmla="*/ 26 h 39"/>
              <a:gd name="T48" fmla="*/ 83 w 101"/>
              <a:gd name="T49" fmla="*/ 23 h 39"/>
              <a:gd name="T50" fmla="*/ 79 w 101"/>
              <a:gd name="T51" fmla="*/ 20 h 39"/>
              <a:gd name="T52" fmla="*/ 75 w 101"/>
              <a:gd name="T53" fmla="*/ 18 h 39"/>
              <a:gd name="T54" fmla="*/ 72 w 101"/>
              <a:gd name="T55" fmla="*/ 19 h 39"/>
              <a:gd name="T56" fmla="*/ 67 w 101"/>
              <a:gd name="T57" fmla="*/ 19 h 39"/>
              <a:gd name="T58" fmla="*/ 63 w 101"/>
              <a:gd name="T59" fmla="*/ 22 h 39"/>
              <a:gd name="T60" fmla="*/ 58 w 101"/>
              <a:gd name="T61" fmla="*/ 23 h 39"/>
              <a:gd name="T62" fmla="*/ 58 w 101"/>
              <a:gd name="T63" fmla="*/ 20 h 39"/>
              <a:gd name="T64" fmla="*/ 55 w 101"/>
              <a:gd name="T65" fmla="*/ 18 h 39"/>
              <a:gd name="T66" fmla="*/ 50 w 101"/>
              <a:gd name="T67" fmla="*/ 17 h 39"/>
              <a:gd name="T68" fmla="*/ 45 w 101"/>
              <a:gd name="T69" fmla="*/ 18 h 39"/>
              <a:gd name="T70" fmla="*/ 41 w 101"/>
              <a:gd name="T71" fmla="*/ 17 h 39"/>
              <a:gd name="T72" fmla="*/ 39 w 101"/>
              <a:gd name="T73" fmla="*/ 13 h 39"/>
              <a:gd name="T74" fmla="*/ 34 w 101"/>
              <a:gd name="T75" fmla="*/ 10 h 39"/>
              <a:gd name="T76" fmla="*/ 28 w 101"/>
              <a:gd name="T77" fmla="*/ 10 h 39"/>
              <a:gd name="T78" fmla="*/ 26 w 101"/>
              <a:gd name="T79" fmla="*/ 7 h 39"/>
              <a:gd name="T80" fmla="*/ 25 w 101"/>
              <a:gd name="T81" fmla="*/ 8 h 39"/>
              <a:gd name="T82" fmla="*/ 21 w 101"/>
              <a:gd name="T83" fmla="*/ 10 h 39"/>
              <a:gd name="T84" fmla="*/ 20 w 101"/>
              <a:gd name="T85" fmla="*/ 6 h 39"/>
              <a:gd name="T86" fmla="*/ 17 w 101"/>
              <a:gd name="T87" fmla="*/ 9 h 39"/>
              <a:gd name="T88" fmla="*/ 15 w 101"/>
              <a:gd name="T89" fmla="*/ 8 h 39"/>
              <a:gd name="T90" fmla="*/ 15 w 101"/>
              <a:gd name="T91" fmla="*/ 4 h 39"/>
              <a:gd name="T92" fmla="*/ 12 w 101"/>
              <a:gd name="T93" fmla="*/ 7 h 39"/>
              <a:gd name="T94" fmla="*/ 8 w 101"/>
              <a:gd name="T95" fmla="*/ 9 h 39"/>
              <a:gd name="T96" fmla="*/ 4 w 101"/>
              <a:gd name="T97" fmla="*/ 11 h 39"/>
              <a:gd name="T98" fmla="*/ 2 w 101"/>
              <a:gd name="T99" fmla="*/ 20 h 39"/>
              <a:gd name="T100" fmla="*/ 4 w 101"/>
              <a:gd name="T101" fmla="*/ 29 h 39"/>
              <a:gd name="T102" fmla="*/ 2 w 101"/>
              <a:gd name="T103" fmla="*/ 32 h 39"/>
              <a:gd name="T104" fmla="*/ 1 w 101"/>
              <a:gd name="T105" fmla="*/ 2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1" h="39">
                <a:moveTo>
                  <a:pt x="2" y="28"/>
                </a:moveTo>
                <a:lnTo>
                  <a:pt x="2" y="23"/>
                </a:lnTo>
                <a:lnTo>
                  <a:pt x="2" y="20"/>
                </a:lnTo>
                <a:lnTo>
                  <a:pt x="2" y="16"/>
                </a:lnTo>
                <a:lnTo>
                  <a:pt x="2" y="14"/>
                </a:lnTo>
                <a:lnTo>
                  <a:pt x="2" y="12"/>
                </a:lnTo>
                <a:lnTo>
                  <a:pt x="2" y="10"/>
                </a:lnTo>
                <a:lnTo>
                  <a:pt x="2" y="10"/>
                </a:lnTo>
                <a:lnTo>
                  <a:pt x="3" y="8"/>
                </a:lnTo>
                <a:lnTo>
                  <a:pt x="4" y="7"/>
                </a:lnTo>
                <a:lnTo>
                  <a:pt x="5" y="7"/>
                </a:lnTo>
                <a:lnTo>
                  <a:pt x="6" y="6"/>
                </a:lnTo>
                <a:lnTo>
                  <a:pt x="7" y="6"/>
                </a:lnTo>
                <a:lnTo>
                  <a:pt x="8" y="6"/>
                </a:lnTo>
                <a:lnTo>
                  <a:pt x="8" y="6"/>
                </a:lnTo>
                <a:lnTo>
                  <a:pt x="9" y="5"/>
                </a:lnTo>
                <a:lnTo>
                  <a:pt x="9" y="4"/>
                </a:lnTo>
                <a:lnTo>
                  <a:pt x="9" y="3"/>
                </a:lnTo>
                <a:lnTo>
                  <a:pt x="8" y="3"/>
                </a:lnTo>
                <a:lnTo>
                  <a:pt x="8" y="2"/>
                </a:lnTo>
                <a:lnTo>
                  <a:pt x="9" y="1"/>
                </a:lnTo>
                <a:lnTo>
                  <a:pt x="10" y="1"/>
                </a:lnTo>
                <a:lnTo>
                  <a:pt x="11" y="0"/>
                </a:lnTo>
                <a:lnTo>
                  <a:pt x="12" y="0"/>
                </a:lnTo>
                <a:lnTo>
                  <a:pt x="13" y="0"/>
                </a:lnTo>
                <a:lnTo>
                  <a:pt x="14" y="0"/>
                </a:lnTo>
                <a:lnTo>
                  <a:pt x="15" y="0"/>
                </a:lnTo>
                <a:lnTo>
                  <a:pt x="17" y="0"/>
                </a:lnTo>
                <a:lnTo>
                  <a:pt x="18" y="0"/>
                </a:lnTo>
                <a:lnTo>
                  <a:pt x="20" y="0"/>
                </a:lnTo>
                <a:lnTo>
                  <a:pt x="21" y="0"/>
                </a:lnTo>
                <a:lnTo>
                  <a:pt x="24" y="1"/>
                </a:lnTo>
                <a:lnTo>
                  <a:pt x="26" y="1"/>
                </a:lnTo>
                <a:lnTo>
                  <a:pt x="28" y="1"/>
                </a:lnTo>
                <a:lnTo>
                  <a:pt x="29" y="2"/>
                </a:lnTo>
                <a:lnTo>
                  <a:pt x="31" y="2"/>
                </a:lnTo>
                <a:lnTo>
                  <a:pt x="32" y="2"/>
                </a:lnTo>
                <a:lnTo>
                  <a:pt x="34" y="2"/>
                </a:lnTo>
                <a:lnTo>
                  <a:pt x="35" y="3"/>
                </a:lnTo>
                <a:lnTo>
                  <a:pt x="36" y="3"/>
                </a:lnTo>
                <a:lnTo>
                  <a:pt x="36" y="4"/>
                </a:lnTo>
                <a:lnTo>
                  <a:pt x="36" y="5"/>
                </a:lnTo>
                <a:lnTo>
                  <a:pt x="37" y="6"/>
                </a:lnTo>
                <a:lnTo>
                  <a:pt x="38" y="7"/>
                </a:lnTo>
                <a:lnTo>
                  <a:pt x="40" y="8"/>
                </a:lnTo>
                <a:lnTo>
                  <a:pt x="42" y="8"/>
                </a:lnTo>
                <a:lnTo>
                  <a:pt x="44" y="8"/>
                </a:lnTo>
                <a:lnTo>
                  <a:pt x="48" y="9"/>
                </a:lnTo>
                <a:lnTo>
                  <a:pt x="53" y="9"/>
                </a:lnTo>
                <a:lnTo>
                  <a:pt x="56" y="10"/>
                </a:lnTo>
                <a:lnTo>
                  <a:pt x="58" y="10"/>
                </a:lnTo>
                <a:lnTo>
                  <a:pt x="58" y="10"/>
                </a:lnTo>
                <a:lnTo>
                  <a:pt x="59" y="10"/>
                </a:lnTo>
                <a:lnTo>
                  <a:pt x="60" y="11"/>
                </a:lnTo>
                <a:lnTo>
                  <a:pt x="60" y="12"/>
                </a:lnTo>
                <a:lnTo>
                  <a:pt x="60" y="13"/>
                </a:lnTo>
                <a:lnTo>
                  <a:pt x="60" y="14"/>
                </a:lnTo>
                <a:lnTo>
                  <a:pt x="61" y="15"/>
                </a:lnTo>
                <a:lnTo>
                  <a:pt x="63" y="15"/>
                </a:lnTo>
                <a:lnTo>
                  <a:pt x="65" y="16"/>
                </a:lnTo>
                <a:lnTo>
                  <a:pt x="68" y="16"/>
                </a:lnTo>
                <a:lnTo>
                  <a:pt x="72" y="16"/>
                </a:lnTo>
                <a:lnTo>
                  <a:pt x="74" y="16"/>
                </a:lnTo>
                <a:lnTo>
                  <a:pt x="75" y="16"/>
                </a:lnTo>
                <a:lnTo>
                  <a:pt x="75" y="15"/>
                </a:lnTo>
                <a:lnTo>
                  <a:pt x="75" y="15"/>
                </a:lnTo>
                <a:lnTo>
                  <a:pt x="74" y="14"/>
                </a:lnTo>
                <a:lnTo>
                  <a:pt x="73" y="13"/>
                </a:lnTo>
                <a:lnTo>
                  <a:pt x="72" y="13"/>
                </a:lnTo>
                <a:lnTo>
                  <a:pt x="71" y="12"/>
                </a:lnTo>
                <a:lnTo>
                  <a:pt x="71" y="11"/>
                </a:lnTo>
                <a:lnTo>
                  <a:pt x="72" y="11"/>
                </a:lnTo>
                <a:lnTo>
                  <a:pt x="74" y="11"/>
                </a:lnTo>
                <a:lnTo>
                  <a:pt x="76" y="11"/>
                </a:lnTo>
                <a:lnTo>
                  <a:pt x="80" y="11"/>
                </a:lnTo>
                <a:lnTo>
                  <a:pt x="81" y="11"/>
                </a:lnTo>
                <a:lnTo>
                  <a:pt x="83" y="12"/>
                </a:lnTo>
                <a:lnTo>
                  <a:pt x="84" y="12"/>
                </a:lnTo>
                <a:lnTo>
                  <a:pt x="86" y="13"/>
                </a:lnTo>
                <a:lnTo>
                  <a:pt x="87" y="14"/>
                </a:lnTo>
                <a:lnTo>
                  <a:pt x="89" y="15"/>
                </a:lnTo>
                <a:lnTo>
                  <a:pt x="91" y="16"/>
                </a:lnTo>
                <a:lnTo>
                  <a:pt x="92" y="17"/>
                </a:lnTo>
                <a:lnTo>
                  <a:pt x="93" y="19"/>
                </a:lnTo>
                <a:lnTo>
                  <a:pt x="94" y="21"/>
                </a:lnTo>
                <a:lnTo>
                  <a:pt x="96" y="22"/>
                </a:lnTo>
                <a:lnTo>
                  <a:pt x="97" y="24"/>
                </a:lnTo>
                <a:lnTo>
                  <a:pt x="98" y="26"/>
                </a:lnTo>
                <a:lnTo>
                  <a:pt x="99" y="28"/>
                </a:lnTo>
                <a:lnTo>
                  <a:pt x="99" y="29"/>
                </a:lnTo>
                <a:lnTo>
                  <a:pt x="100" y="32"/>
                </a:lnTo>
                <a:lnTo>
                  <a:pt x="100" y="33"/>
                </a:lnTo>
                <a:lnTo>
                  <a:pt x="100" y="34"/>
                </a:lnTo>
                <a:lnTo>
                  <a:pt x="100" y="35"/>
                </a:lnTo>
                <a:lnTo>
                  <a:pt x="100" y="35"/>
                </a:lnTo>
                <a:lnTo>
                  <a:pt x="100" y="36"/>
                </a:lnTo>
                <a:lnTo>
                  <a:pt x="99" y="37"/>
                </a:lnTo>
                <a:lnTo>
                  <a:pt x="98" y="37"/>
                </a:lnTo>
                <a:lnTo>
                  <a:pt x="98" y="38"/>
                </a:lnTo>
                <a:lnTo>
                  <a:pt x="97" y="38"/>
                </a:lnTo>
                <a:lnTo>
                  <a:pt x="96" y="38"/>
                </a:lnTo>
                <a:lnTo>
                  <a:pt x="96" y="37"/>
                </a:lnTo>
                <a:lnTo>
                  <a:pt x="96" y="36"/>
                </a:lnTo>
                <a:lnTo>
                  <a:pt x="96" y="35"/>
                </a:lnTo>
                <a:lnTo>
                  <a:pt x="96" y="35"/>
                </a:lnTo>
                <a:lnTo>
                  <a:pt x="96" y="34"/>
                </a:lnTo>
                <a:lnTo>
                  <a:pt x="96" y="33"/>
                </a:lnTo>
                <a:lnTo>
                  <a:pt x="96" y="32"/>
                </a:lnTo>
                <a:lnTo>
                  <a:pt x="95" y="31"/>
                </a:lnTo>
                <a:lnTo>
                  <a:pt x="94" y="30"/>
                </a:lnTo>
                <a:lnTo>
                  <a:pt x="93" y="29"/>
                </a:lnTo>
                <a:lnTo>
                  <a:pt x="92" y="29"/>
                </a:lnTo>
                <a:lnTo>
                  <a:pt x="92" y="29"/>
                </a:lnTo>
                <a:lnTo>
                  <a:pt x="92" y="29"/>
                </a:lnTo>
                <a:lnTo>
                  <a:pt x="91" y="28"/>
                </a:lnTo>
                <a:lnTo>
                  <a:pt x="90" y="27"/>
                </a:lnTo>
                <a:lnTo>
                  <a:pt x="89" y="27"/>
                </a:lnTo>
                <a:lnTo>
                  <a:pt x="89" y="26"/>
                </a:lnTo>
                <a:lnTo>
                  <a:pt x="88" y="26"/>
                </a:lnTo>
                <a:lnTo>
                  <a:pt x="87" y="26"/>
                </a:lnTo>
                <a:lnTo>
                  <a:pt x="86" y="26"/>
                </a:lnTo>
                <a:lnTo>
                  <a:pt x="85" y="25"/>
                </a:lnTo>
                <a:lnTo>
                  <a:pt x="84" y="25"/>
                </a:lnTo>
                <a:lnTo>
                  <a:pt x="83" y="24"/>
                </a:lnTo>
                <a:lnTo>
                  <a:pt x="83" y="23"/>
                </a:lnTo>
                <a:lnTo>
                  <a:pt x="82" y="23"/>
                </a:lnTo>
                <a:lnTo>
                  <a:pt x="81" y="22"/>
                </a:lnTo>
                <a:lnTo>
                  <a:pt x="81" y="22"/>
                </a:lnTo>
                <a:lnTo>
                  <a:pt x="80" y="21"/>
                </a:lnTo>
                <a:lnTo>
                  <a:pt x="79" y="20"/>
                </a:lnTo>
                <a:lnTo>
                  <a:pt x="78" y="20"/>
                </a:lnTo>
                <a:lnTo>
                  <a:pt x="78" y="19"/>
                </a:lnTo>
                <a:lnTo>
                  <a:pt x="77" y="19"/>
                </a:lnTo>
                <a:lnTo>
                  <a:pt x="76" y="18"/>
                </a:lnTo>
                <a:lnTo>
                  <a:pt x="75" y="18"/>
                </a:lnTo>
                <a:lnTo>
                  <a:pt x="75" y="18"/>
                </a:lnTo>
                <a:lnTo>
                  <a:pt x="74" y="18"/>
                </a:lnTo>
                <a:lnTo>
                  <a:pt x="74" y="19"/>
                </a:lnTo>
                <a:lnTo>
                  <a:pt x="73" y="19"/>
                </a:lnTo>
                <a:lnTo>
                  <a:pt x="72" y="19"/>
                </a:lnTo>
                <a:lnTo>
                  <a:pt x="71" y="19"/>
                </a:lnTo>
                <a:lnTo>
                  <a:pt x="70" y="19"/>
                </a:lnTo>
                <a:lnTo>
                  <a:pt x="69" y="19"/>
                </a:lnTo>
                <a:lnTo>
                  <a:pt x="68" y="19"/>
                </a:lnTo>
                <a:lnTo>
                  <a:pt x="67" y="19"/>
                </a:lnTo>
                <a:lnTo>
                  <a:pt x="66" y="20"/>
                </a:lnTo>
                <a:lnTo>
                  <a:pt x="65" y="20"/>
                </a:lnTo>
                <a:lnTo>
                  <a:pt x="65" y="21"/>
                </a:lnTo>
                <a:lnTo>
                  <a:pt x="64" y="21"/>
                </a:lnTo>
                <a:lnTo>
                  <a:pt x="63" y="22"/>
                </a:lnTo>
                <a:lnTo>
                  <a:pt x="62" y="22"/>
                </a:lnTo>
                <a:lnTo>
                  <a:pt x="61" y="23"/>
                </a:lnTo>
                <a:lnTo>
                  <a:pt x="60" y="23"/>
                </a:lnTo>
                <a:lnTo>
                  <a:pt x="59" y="23"/>
                </a:lnTo>
                <a:lnTo>
                  <a:pt x="58" y="23"/>
                </a:lnTo>
                <a:lnTo>
                  <a:pt x="58" y="22"/>
                </a:lnTo>
                <a:lnTo>
                  <a:pt x="58" y="22"/>
                </a:lnTo>
                <a:lnTo>
                  <a:pt x="58" y="21"/>
                </a:lnTo>
                <a:lnTo>
                  <a:pt x="58" y="21"/>
                </a:lnTo>
                <a:lnTo>
                  <a:pt x="58" y="20"/>
                </a:lnTo>
                <a:lnTo>
                  <a:pt x="58" y="19"/>
                </a:lnTo>
                <a:lnTo>
                  <a:pt x="58" y="18"/>
                </a:lnTo>
                <a:lnTo>
                  <a:pt x="57" y="18"/>
                </a:lnTo>
                <a:lnTo>
                  <a:pt x="56" y="18"/>
                </a:lnTo>
                <a:lnTo>
                  <a:pt x="55" y="18"/>
                </a:lnTo>
                <a:lnTo>
                  <a:pt x="54" y="17"/>
                </a:lnTo>
                <a:lnTo>
                  <a:pt x="53" y="17"/>
                </a:lnTo>
                <a:lnTo>
                  <a:pt x="52" y="17"/>
                </a:lnTo>
                <a:lnTo>
                  <a:pt x="51" y="17"/>
                </a:lnTo>
                <a:lnTo>
                  <a:pt x="50" y="17"/>
                </a:lnTo>
                <a:lnTo>
                  <a:pt x="49" y="17"/>
                </a:lnTo>
                <a:lnTo>
                  <a:pt x="48" y="17"/>
                </a:lnTo>
                <a:lnTo>
                  <a:pt x="47" y="17"/>
                </a:lnTo>
                <a:lnTo>
                  <a:pt x="46" y="17"/>
                </a:lnTo>
                <a:lnTo>
                  <a:pt x="45" y="18"/>
                </a:lnTo>
                <a:lnTo>
                  <a:pt x="44" y="18"/>
                </a:lnTo>
                <a:lnTo>
                  <a:pt x="43" y="18"/>
                </a:lnTo>
                <a:lnTo>
                  <a:pt x="42" y="18"/>
                </a:lnTo>
                <a:lnTo>
                  <a:pt x="42" y="17"/>
                </a:lnTo>
                <a:lnTo>
                  <a:pt x="41" y="17"/>
                </a:lnTo>
                <a:lnTo>
                  <a:pt x="41" y="16"/>
                </a:lnTo>
                <a:lnTo>
                  <a:pt x="40" y="16"/>
                </a:lnTo>
                <a:lnTo>
                  <a:pt x="40" y="15"/>
                </a:lnTo>
                <a:lnTo>
                  <a:pt x="40" y="14"/>
                </a:lnTo>
                <a:lnTo>
                  <a:pt x="39" y="13"/>
                </a:lnTo>
                <a:lnTo>
                  <a:pt x="39" y="12"/>
                </a:lnTo>
                <a:lnTo>
                  <a:pt x="38" y="11"/>
                </a:lnTo>
                <a:lnTo>
                  <a:pt x="37" y="11"/>
                </a:lnTo>
                <a:lnTo>
                  <a:pt x="36" y="10"/>
                </a:lnTo>
                <a:lnTo>
                  <a:pt x="34" y="10"/>
                </a:lnTo>
                <a:lnTo>
                  <a:pt x="33" y="10"/>
                </a:lnTo>
                <a:lnTo>
                  <a:pt x="31" y="10"/>
                </a:lnTo>
                <a:lnTo>
                  <a:pt x="30" y="10"/>
                </a:lnTo>
                <a:lnTo>
                  <a:pt x="29" y="10"/>
                </a:lnTo>
                <a:lnTo>
                  <a:pt x="28" y="10"/>
                </a:lnTo>
                <a:lnTo>
                  <a:pt x="27" y="10"/>
                </a:lnTo>
                <a:lnTo>
                  <a:pt x="27" y="9"/>
                </a:lnTo>
                <a:lnTo>
                  <a:pt x="26" y="9"/>
                </a:lnTo>
                <a:lnTo>
                  <a:pt x="26" y="8"/>
                </a:lnTo>
                <a:lnTo>
                  <a:pt x="26" y="7"/>
                </a:lnTo>
                <a:lnTo>
                  <a:pt x="26" y="6"/>
                </a:lnTo>
                <a:lnTo>
                  <a:pt x="25" y="6"/>
                </a:lnTo>
                <a:lnTo>
                  <a:pt x="25" y="6"/>
                </a:lnTo>
                <a:lnTo>
                  <a:pt x="25" y="7"/>
                </a:lnTo>
                <a:lnTo>
                  <a:pt x="25" y="8"/>
                </a:lnTo>
                <a:lnTo>
                  <a:pt x="24" y="8"/>
                </a:lnTo>
                <a:lnTo>
                  <a:pt x="24" y="9"/>
                </a:lnTo>
                <a:lnTo>
                  <a:pt x="23" y="10"/>
                </a:lnTo>
                <a:lnTo>
                  <a:pt x="22" y="10"/>
                </a:lnTo>
                <a:lnTo>
                  <a:pt x="21" y="10"/>
                </a:lnTo>
                <a:lnTo>
                  <a:pt x="21" y="9"/>
                </a:lnTo>
                <a:lnTo>
                  <a:pt x="21" y="8"/>
                </a:lnTo>
                <a:lnTo>
                  <a:pt x="21" y="7"/>
                </a:lnTo>
                <a:lnTo>
                  <a:pt x="21" y="6"/>
                </a:lnTo>
                <a:lnTo>
                  <a:pt x="20" y="6"/>
                </a:lnTo>
                <a:lnTo>
                  <a:pt x="19" y="6"/>
                </a:lnTo>
                <a:lnTo>
                  <a:pt x="18" y="7"/>
                </a:lnTo>
                <a:lnTo>
                  <a:pt x="18" y="8"/>
                </a:lnTo>
                <a:lnTo>
                  <a:pt x="18" y="9"/>
                </a:lnTo>
                <a:lnTo>
                  <a:pt x="17" y="9"/>
                </a:lnTo>
                <a:lnTo>
                  <a:pt x="17" y="10"/>
                </a:lnTo>
                <a:lnTo>
                  <a:pt x="16" y="10"/>
                </a:lnTo>
                <a:lnTo>
                  <a:pt x="15" y="10"/>
                </a:lnTo>
                <a:lnTo>
                  <a:pt x="15" y="9"/>
                </a:lnTo>
                <a:lnTo>
                  <a:pt x="15" y="8"/>
                </a:lnTo>
                <a:lnTo>
                  <a:pt x="16" y="7"/>
                </a:lnTo>
                <a:lnTo>
                  <a:pt x="16" y="6"/>
                </a:lnTo>
                <a:lnTo>
                  <a:pt x="16" y="5"/>
                </a:lnTo>
                <a:lnTo>
                  <a:pt x="16" y="4"/>
                </a:lnTo>
                <a:lnTo>
                  <a:pt x="15" y="4"/>
                </a:lnTo>
                <a:lnTo>
                  <a:pt x="14" y="4"/>
                </a:lnTo>
                <a:lnTo>
                  <a:pt x="13" y="4"/>
                </a:lnTo>
                <a:lnTo>
                  <a:pt x="12" y="5"/>
                </a:lnTo>
                <a:lnTo>
                  <a:pt x="12" y="6"/>
                </a:lnTo>
                <a:lnTo>
                  <a:pt x="12" y="7"/>
                </a:lnTo>
                <a:lnTo>
                  <a:pt x="11" y="8"/>
                </a:lnTo>
                <a:lnTo>
                  <a:pt x="11" y="9"/>
                </a:lnTo>
                <a:lnTo>
                  <a:pt x="10" y="9"/>
                </a:lnTo>
                <a:lnTo>
                  <a:pt x="9" y="9"/>
                </a:lnTo>
                <a:lnTo>
                  <a:pt x="8" y="9"/>
                </a:lnTo>
                <a:lnTo>
                  <a:pt x="8" y="9"/>
                </a:lnTo>
                <a:lnTo>
                  <a:pt x="7" y="9"/>
                </a:lnTo>
                <a:lnTo>
                  <a:pt x="7" y="10"/>
                </a:lnTo>
                <a:lnTo>
                  <a:pt x="5" y="10"/>
                </a:lnTo>
                <a:lnTo>
                  <a:pt x="4" y="11"/>
                </a:lnTo>
                <a:lnTo>
                  <a:pt x="3" y="13"/>
                </a:lnTo>
                <a:lnTo>
                  <a:pt x="3" y="15"/>
                </a:lnTo>
                <a:lnTo>
                  <a:pt x="2" y="16"/>
                </a:lnTo>
                <a:lnTo>
                  <a:pt x="2" y="18"/>
                </a:lnTo>
                <a:lnTo>
                  <a:pt x="2" y="20"/>
                </a:lnTo>
                <a:lnTo>
                  <a:pt x="3" y="22"/>
                </a:lnTo>
                <a:lnTo>
                  <a:pt x="3" y="24"/>
                </a:lnTo>
                <a:lnTo>
                  <a:pt x="3" y="26"/>
                </a:lnTo>
                <a:lnTo>
                  <a:pt x="4" y="28"/>
                </a:lnTo>
                <a:lnTo>
                  <a:pt x="4" y="29"/>
                </a:lnTo>
                <a:lnTo>
                  <a:pt x="4" y="30"/>
                </a:lnTo>
                <a:lnTo>
                  <a:pt x="4" y="31"/>
                </a:lnTo>
                <a:lnTo>
                  <a:pt x="3" y="31"/>
                </a:lnTo>
                <a:lnTo>
                  <a:pt x="3" y="32"/>
                </a:lnTo>
                <a:lnTo>
                  <a:pt x="2" y="32"/>
                </a:lnTo>
                <a:lnTo>
                  <a:pt x="1" y="32"/>
                </a:lnTo>
                <a:lnTo>
                  <a:pt x="0" y="31"/>
                </a:lnTo>
                <a:lnTo>
                  <a:pt x="0" y="30"/>
                </a:lnTo>
                <a:lnTo>
                  <a:pt x="0" y="29"/>
                </a:lnTo>
                <a:lnTo>
                  <a:pt x="1" y="29"/>
                </a:lnTo>
                <a:lnTo>
                  <a:pt x="1" y="29"/>
                </a:lnTo>
                <a:lnTo>
                  <a:pt x="2" y="28"/>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1" name="Freeform 29"/>
          <p:cNvSpPr>
            <a:spLocks/>
          </p:cNvSpPr>
          <p:nvPr/>
        </p:nvSpPr>
        <p:spPr bwMode="auto">
          <a:xfrm>
            <a:off x="2749335" y="2684326"/>
            <a:ext cx="12700" cy="50800"/>
          </a:xfrm>
          <a:custGeom>
            <a:avLst/>
            <a:gdLst>
              <a:gd name="T0" fmla="*/ 4 w 8"/>
              <a:gd name="T1" fmla="*/ 30 h 32"/>
              <a:gd name="T2" fmla="*/ 2 w 8"/>
              <a:gd name="T3" fmla="*/ 30 h 32"/>
              <a:gd name="T4" fmla="*/ 2 w 8"/>
              <a:gd name="T5" fmla="*/ 28 h 32"/>
              <a:gd name="T6" fmla="*/ 2 w 8"/>
              <a:gd name="T7" fmla="*/ 28 h 32"/>
              <a:gd name="T8" fmla="*/ 4 w 8"/>
              <a:gd name="T9" fmla="*/ 29 h 32"/>
              <a:gd name="T10" fmla="*/ 5 w 8"/>
              <a:gd name="T11" fmla="*/ 29 h 32"/>
              <a:gd name="T12" fmla="*/ 6 w 8"/>
              <a:gd name="T13" fmla="*/ 27 h 32"/>
              <a:gd name="T14" fmla="*/ 3 w 8"/>
              <a:gd name="T15" fmla="*/ 26 h 32"/>
              <a:gd name="T16" fmla="*/ 2 w 8"/>
              <a:gd name="T17" fmla="*/ 24 h 32"/>
              <a:gd name="T18" fmla="*/ 3 w 8"/>
              <a:gd name="T19" fmla="*/ 23 h 32"/>
              <a:gd name="T20" fmla="*/ 4 w 8"/>
              <a:gd name="T21" fmla="*/ 25 h 32"/>
              <a:gd name="T22" fmla="*/ 5 w 8"/>
              <a:gd name="T23" fmla="*/ 24 h 32"/>
              <a:gd name="T24" fmla="*/ 6 w 8"/>
              <a:gd name="T25" fmla="*/ 23 h 32"/>
              <a:gd name="T26" fmla="*/ 4 w 8"/>
              <a:gd name="T27" fmla="*/ 22 h 32"/>
              <a:gd name="T28" fmla="*/ 3 w 8"/>
              <a:gd name="T29" fmla="*/ 20 h 32"/>
              <a:gd name="T30" fmla="*/ 2 w 8"/>
              <a:gd name="T31" fmla="*/ 18 h 32"/>
              <a:gd name="T32" fmla="*/ 3 w 8"/>
              <a:gd name="T33" fmla="*/ 18 h 32"/>
              <a:gd name="T34" fmla="*/ 5 w 8"/>
              <a:gd name="T35" fmla="*/ 21 h 32"/>
              <a:gd name="T36" fmla="*/ 4 w 8"/>
              <a:gd name="T37" fmla="*/ 18 h 32"/>
              <a:gd name="T38" fmla="*/ 3 w 8"/>
              <a:gd name="T39" fmla="*/ 15 h 32"/>
              <a:gd name="T40" fmla="*/ 2 w 8"/>
              <a:gd name="T41" fmla="*/ 13 h 32"/>
              <a:gd name="T42" fmla="*/ 4 w 8"/>
              <a:gd name="T43" fmla="*/ 11 h 32"/>
              <a:gd name="T44" fmla="*/ 3 w 8"/>
              <a:gd name="T45" fmla="*/ 8 h 32"/>
              <a:gd name="T46" fmla="*/ 2 w 8"/>
              <a:gd name="T47" fmla="*/ 6 h 32"/>
              <a:gd name="T48" fmla="*/ 1 w 8"/>
              <a:gd name="T49" fmla="*/ 3 h 32"/>
              <a:gd name="T50" fmla="*/ 0 w 8"/>
              <a:gd name="T51" fmla="*/ 2 h 32"/>
              <a:gd name="T52" fmla="*/ 1 w 8"/>
              <a:gd name="T53" fmla="*/ 0 h 32"/>
              <a:gd name="T54" fmla="*/ 3 w 8"/>
              <a:gd name="T55" fmla="*/ 0 h 32"/>
              <a:gd name="T56" fmla="*/ 5 w 8"/>
              <a:gd name="T57" fmla="*/ 1 h 32"/>
              <a:gd name="T58" fmla="*/ 6 w 8"/>
              <a:gd name="T59" fmla="*/ 1 h 32"/>
              <a:gd name="T60" fmla="*/ 5 w 8"/>
              <a:gd name="T61" fmla="*/ 3 h 32"/>
              <a:gd name="T62" fmla="*/ 4 w 8"/>
              <a:gd name="T63" fmla="*/ 3 h 32"/>
              <a:gd name="T64" fmla="*/ 2 w 8"/>
              <a:gd name="T65" fmla="*/ 3 h 32"/>
              <a:gd name="T66" fmla="*/ 3 w 8"/>
              <a:gd name="T67" fmla="*/ 5 h 32"/>
              <a:gd name="T68" fmla="*/ 4 w 8"/>
              <a:gd name="T69" fmla="*/ 8 h 32"/>
              <a:gd name="T70" fmla="*/ 4 w 8"/>
              <a:gd name="T71" fmla="*/ 9 h 32"/>
              <a:gd name="T72" fmla="*/ 5 w 8"/>
              <a:gd name="T73" fmla="*/ 11 h 32"/>
              <a:gd name="T74" fmla="*/ 5 w 8"/>
              <a:gd name="T75" fmla="*/ 13 h 32"/>
              <a:gd name="T76" fmla="*/ 5 w 8"/>
              <a:gd name="T77" fmla="*/ 15 h 32"/>
              <a:gd name="T78" fmla="*/ 5 w 8"/>
              <a:gd name="T79" fmla="*/ 17 h 32"/>
              <a:gd name="T80" fmla="*/ 6 w 8"/>
              <a:gd name="T81" fmla="*/ 18 h 32"/>
              <a:gd name="T82" fmla="*/ 7 w 8"/>
              <a:gd name="T83" fmla="*/ 22 h 32"/>
              <a:gd name="T84" fmla="*/ 7 w 8"/>
              <a:gd name="T85" fmla="*/ 26 h 32"/>
              <a:gd name="T86" fmla="*/ 7 w 8"/>
              <a:gd name="T87" fmla="*/ 29 h 32"/>
              <a:gd name="T88" fmla="*/ 6 w 8"/>
              <a:gd name="T89" fmla="*/ 3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 h="32">
                <a:moveTo>
                  <a:pt x="6" y="30"/>
                </a:moveTo>
                <a:lnTo>
                  <a:pt x="5" y="30"/>
                </a:lnTo>
                <a:lnTo>
                  <a:pt x="4" y="30"/>
                </a:lnTo>
                <a:lnTo>
                  <a:pt x="3" y="31"/>
                </a:lnTo>
                <a:lnTo>
                  <a:pt x="3" y="30"/>
                </a:lnTo>
                <a:lnTo>
                  <a:pt x="2" y="30"/>
                </a:lnTo>
                <a:lnTo>
                  <a:pt x="2" y="30"/>
                </a:lnTo>
                <a:lnTo>
                  <a:pt x="2" y="29"/>
                </a:lnTo>
                <a:lnTo>
                  <a:pt x="2" y="28"/>
                </a:lnTo>
                <a:lnTo>
                  <a:pt x="2" y="28"/>
                </a:lnTo>
                <a:lnTo>
                  <a:pt x="2" y="27"/>
                </a:lnTo>
                <a:lnTo>
                  <a:pt x="2" y="28"/>
                </a:lnTo>
                <a:lnTo>
                  <a:pt x="3" y="28"/>
                </a:lnTo>
                <a:lnTo>
                  <a:pt x="3" y="29"/>
                </a:lnTo>
                <a:lnTo>
                  <a:pt x="4" y="29"/>
                </a:lnTo>
                <a:lnTo>
                  <a:pt x="4" y="29"/>
                </a:lnTo>
                <a:lnTo>
                  <a:pt x="5" y="29"/>
                </a:lnTo>
                <a:lnTo>
                  <a:pt x="5" y="29"/>
                </a:lnTo>
                <a:lnTo>
                  <a:pt x="5" y="28"/>
                </a:lnTo>
                <a:lnTo>
                  <a:pt x="5" y="28"/>
                </a:lnTo>
                <a:lnTo>
                  <a:pt x="6" y="27"/>
                </a:lnTo>
                <a:lnTo>
                  <a:pt x="5" y="27"/>
                </a:lnTo>
                <a:lnTo>
                  <a:pt x="4" y="27"/>
                </a:lnTo>
                <a:lnTo>
                  <a:pt x="3" y="26"/>
                </a:lnTo>
                <a:lnTo>
                  <a:pt x="3" y="26"/>
                </a:lnTo>
                <a:lnTo>
                  <a:pt x="2" y="25"/>
                </a:lnTo>
                <a:lnTo>
                  <a:pt x="2" y="24"/>
                </a:lnTo>
                <a:lnTo>
                  <a:pt x="2" y="23"/>
                </a:lnTo>
                <a:lnTo>
                  <a:pt x="2" y="23"/>
                </a:lnTo>
                <a:lnTo>
                  <a:pt x="3" y="23"/>
                </a:lnTo>
                <a:lnTo>
                  <a:pt x="3" y="24"/>
                </a:lnTo>
                <a:lnTo>
                  <a:pt x="3" y="25"/>
                </a:lnTo>
                <a:lnTo>
                  <a:pt x="4" y="25"/>
                </a:lnTo>
                <a:lnTo>
                  <a:pt x="4" y="25"/>
                </a:lnTo>
                <a:lnTo>
                  <a:pt x="5" y="25"/>
                </a:lnTo>
                <a:lnTo>
                  <a:pt x="5" y="24"/>
                </a:lnTo>
                <a:lnTo>
                  <a:pt x="5" y="24"/>
                </a:lnTo>
                <a:lnTo>
                  <a:pt x="5" y="23"/>
                </a:lnTo>
                <a:lnTo>
                  <a:pt x="6" y="23"/>
                </a:lnTo>
                <a:lnTo>
                  <a:pt x="5" y="23"/>
                </a:lnTo>
                <a:lnTo>
                  <a:pt x="4" y="23"/>
                </a:lnTo>
                <a:lnTo>
                  <a:pt x="4" y="22"/>
                </a:lnTo>
                <a:lnTo>
                  <a:pt x="3" y="22"/>
                </a:lnTo>
                <a:lnTo>
                  <a:pt x="3" y="21"/>
                </a:lnTo>
                <a:lnTo>
                  <a:pt x="3" y="20"/>
                </a:lnTo>
                <a:lnTo>
                  <a:pt x="3" y="19"/>
                </a:lnTo>
                <a:lnTo>
                  <a:pt x="2" y="18"/>
                </a:lnTo>
                <a:lnTo>
                  <a:pt x="2" y="18"/>
                </a:lnTo>
                <a:lnTo>
                  <a:pt x="2" y="17"/>
                </a:lnTo>
                <a:lnTo>
                  <a:pt x="2" y="16"/>
                </a:lnTo>
                <a:lnTo>
                  <a:pt x="3" y="18"/>
                </a:lnTo>
                <a:lnTo>
                  <a:pt x="4" y="20"/>
                </a:lnTo>
                <a:lnTo>
                  <a:pt x="4" y="21"/>
                </a:lnTo>
                <a:lnTo>
                  <a:pt x="5" y="21"/>
                </a:lnTo>
                <a:lnTo>
                  <a:pt x="4" y="20"/>
                </a:lnTo>
                <a:lnTo>
                  <a:pt x="4" y="19"/>
                </a:lnTo>
                <a:lnTo>
                  <a:pt x="4" y="18"/>
                </a:lnTo>
                <a:lnTo>
                  <a:pt x="4" y="17"/>
                </a:lnTo>
                <a:lnTo>
                  <a:pt x="3" y="16"/>
                </a:lnTo>
                <a:lnTo>
                  <a:pt x="3" y="15"/>
                </a:lnTo>
                <a:lnTo>
                  <a:pt x="3" y="14"/>
                </a:lnTo>
                <a:lnTo>
                  <a:pt x="3" y="13"/>
                </a:lnTo>
                <a:lnTo>
                  <a:pt x="2" y="13"/>
                </a:lnTo>
                <a:lnTo>
                  <a:pt x="3" y="12"/>
                </a:lnTo>
                <a:lnTo>
                  <a:pt x="3" y="12"/>
                </a:lnTo>
                <a:lnTo>
                  <a:pt x="4" y="11"/>
                </a:lnTo>
                <a:lnTo>
                  <a:pt x="4" y="10"/>
                </a:lnTo>
                <a:lnTo>
                  <a:pt x="4" y="9"/>
                </a:lnTo>
                <a:lnTo>
                  <a:pt x="3" y="8"/>
                </a:lnTo>
                <a:lnTo>
                  <a:pt x="3" y="8"/>
                </a:lnTo>
                <a:lnTo>
                  <a:pt x="3" y="7"/>
                </a:lnTo>
                <a:lnTo>
                  <a:pt x="2" y="6"/>
                </a:lnTo>
                <a:lnTo>
                  <a:pt x="2" y="5"/>
                </a:lnTo>
                <a:lnTo>
                  <a:pt x="1" y="4"/>
                </a:lnTo>
                <a:lnTo>
                  <a:pt x="1" y="3"/>
                </a:lnTo>
                <a:lnTo>
                  <a:pt x="1" y="3"/>
                </a:lnTo>
                <a:lnTo>
                  <a:pt x="0" y="3"/>
                </a:lnTo>
                <a:lnTo>
                  <a:pt x="0" y="2"/>
                </a:lnTo>
                <a:lnTo>
                  <a:pt x="0" y="1"/>
                </a:lnTo>
                <a:lnTo>
                  <a:pt x="1" y="1"/>
                </a:lnTo>
                <a:lnTo>
                  <a:pt x="1" y="0"/>
                </a:lnTo>
                <a:lnTo>
                  <a:pt x="2" y="0"/>
                </a:lnTo>
                <a:lnTo>
                  <a:pt x="2" y="0"/>
                </a:lnTo>
                <a:lnTo>
                  <a:pt x="3" y="0"/>
                </a:lnTo>
                <a:lnTo>
                  <a:pt x="3" y="0"/>
                </a:lnTo>
                <a:lnTo>
                  <a:pt x="4" y="0"/>
                </a:lnTo>
                <a:lnTo>
                  <a:pt x="5" y="1"/>
                </a:lnTo>
                <a:lnTo>
                  <a:pt x="5" y="1"/>
                </a:lnTo>
                <a:lnTo>
                  <a:pt x="6" y="1"/>
                </a:lnTo>
                <a:lnTo>
                  <a:pt x="6" y="1"/>
                </a:lnTo>
                <a:lnTo>
                  <a:pt x="6" y="2"/>
                </a:lnTo>
                <a:lnTo>
                  <a:pt x="6" y="2"/>
                </a:lnTo>
                <a:lnTo>
                  <a:pt x="5" y="3"/>
                </a:lnTo>
                <a:lnTo>
                  <a:pt x="5" y="3"/>
                </a:lnTo>
                <a:lnTo>
                  <a:pt x="4" y="3"/>
                </a:lnTo>
                <a:lnTo>
                  <a:pt x="4" y="3"/>
                </a:lnTo>
                <a:lnTo>
                  <a:pt x="3" y="3"/>
                </a:lnTo>
                <a:lnTo>
                  <a:pt x="3" y="3"/>
                </a:lnTo>
                <a:lnTo>
                  <a:pt x="2" y="3"/>
                </a:lnTo>
                <a:lnTo>
                  <a:pt x="3" y="4"/>
                </a:lnTo>
                <a:lnTo>
                  <a:pt x="3" y="5"/>
                </a:lnTo>
                <a:lnTo>
                  <a:pt x="3" y="5"/>
                </a:lnTo>
                <a:lnTo>
                  <a:pt x="3" y="6"/>
                </a:lnTo>
                <a:lnTo>
                  <a:pt x="4" y="7"/>
                </a:lnTo>
                <a:lnTo>
                  <a:pt x="4" y="8"/>
                </a:lnTo>
                <a:lnTo>
                  <a:pt x="4" y="8"/>
                </a:lnTo>
                <a:lnTo>
                  <a:pt x="4" y="8"/>
                </a:lnTo>
                <a:lnTo>
                  <a:pt x="4" y="9"/>
                </a:lnTo>
                <a:lnTo>
                  <a:pt x="4" y="10"/>
                </a:lnTo>
                <a:lnTo>
                  <a:pt x="4" y="11"/>
                </a:lnTo>
                <a:lnTo>
                  <a:pt x="5" y="11"/>
                </a:lnTo>
                <a:lnTo>
                  <a:pt x="5" y="12"/>
                </a:lnTo>
                <a:lnTo>
                  <a:pt x="5" y="12"/>
                </a:lnTo>
                <a:lnTo>
                  <a:pt x="5" y="13"/>
                </a:lnTo>
                <a:lnTo>
                  <a:pt x="5" y="13"/>
                </a:lnTo>
                <a:lnTo>
                  <a:pt x="5" y="14"/>
                </a:lnTo>
                <a:lnTo>
                  <a:pt x="5" y="15"/>
                </a:lnTo>
                <a:lnTo>
                  <a:pt x="5" y="16"/>
                </a:lnTo>
                <a:lnTo>
                  <a:pt x="5" y="17"/>
                </a:lnTo>
                <a:lnTo>
                  <a:pt x="5" y="17"/>
                </a:lnTo>
                <a:lnTo>
                  <a:pt x="6" y="17"/>
                </a:lnTo>
                <a:lnTo>
                  <a:pt x="6" y="17"/>
                </a:lnTo>
                <a:lnTo>
                  <a:pt x="6" y="18"/>
                </a:lnTo>
                <a:lnTo>
                  <a:pt x="6" y="18"/>
                </a:lnTo>
                <a:lnTo>
                  <a:pt x="6" y="19"/>
                </a:lnTo>
                <a:lnTo>
                  <a:pt x="7" y="22"/>
                </a:lnTo>
                <a:lnTo>
                  <a:pt x="7" y="23"/>
                </a:lnTo>
                <a:lnTo>
                  <a:pt x="7" y="25"/>
                </a:lnTo>
                <a:lnTo>
                  <a:pt x="7" y="26"/>
                </a:lnTo>
                <a:lnTo>
                  <a:pt x="7" y="28"/>
                </a:lnTo>
                <a:lnTo>
                  <a:pt x="7" y="28"/>
                </a:lnTo>
                <a:lnTo>
                  <a:pt x="7" y="29"/>
                </a:lnTo>
                <a:lnTo>
                  <a:pt x="6" y="29"/>
                </a:lnTo>
                <a:lnTo>
                  <a:pt x="6" y="30"/>
                </a:lnTo>
                <a:lnTo>
                  <a:pt x="6" y="30"/>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2" name="Freeform 30"/>
          <p:cNvSpPr>
            <a:spLocks/>
          </p:cNvSpPr>
          <p:nvPr/>
        </p:nvSpPr>
        <p:spPr bwMode="auto">
          <a:xfrm>
            <a:off x="2793786" y="2720840"/>
            <a:ext cx="39687" cy="39687"/>
          </a:xfrm>
          <a:custGeom>
            <a:avLst/>
            <a:gdLst>
              <a:gd name="T0" fmla="*/ 18 w 25"/>
              <a:gd name="T1" fmla="*/ 0 h 25"/>
              <a:gd name="T2" fmla="*/ 18 w 25"/>
              <a:gd name="T3" fmla="*/ 1 h 25"/>
              <a:gd name="T4" fmla="*/ 18 w 25"/>
              <a:gd name="T5" fmla="*/ 2 h 25"/>
              <a:gd name="T6" fmla="*/ 18 w 25"/>
              <a:gd name="T7" fmla="*/ 5 h 25"/>
              <a:gd name="T8" fmla="*/ 18 w 25"/>
              <a:gd name="T9" fmla="*/ 7 h 25"/>
              <a:gd name="T10" fmla="*/ 18 w 25"/>
              <a:gd name="T11" fmla="*/ 10 h 25"/>
              <a:gd name="T12" fmla="*/ 17 w 25"/>
              <a:gd name="T13" fmla="*/ 10 h 25"/>
              <a:gd name="T14" fmla="*/ 15 w 25"/>
              <a:gd name="T15" fmla="*/ 11 h 25"/>
              <a:gd name="T16" fmla="*/ 14 w 25"/>
              <a:gd name="T17" fmla="*/ 11 h 25"/>
              <a:gd name="T18" fmla="*/ 13 w 25"/>
              <a:gd name="T19" fmla="*/ 12 h 25"/>
              <a:gd name="T20" fmla="*/ 13 w 25"/>
              <a:gd name="T21" fmla="*/ 14 h 25"/>
              <a:gd name="T22" fmla="*/ 12 w 25"/>
              <a:gd name="T23" fmla="*/ 14 h 25"/>
              <a:gd name="T24" fmla="*/ 10 w 25"/>
              <a:gd name="T25" fmla="*/ 15 h 25"/>
              <a:gd name="T26" fmla="*/ 9 w 25"/>
              <a:gd name="T27" fmla="*/ 16 h 25"/>
              <a:gd name="T28" fmla="*/ 8 w 25"/>
              <a:gd name="T29" fmla="*/ 17 h 25"/>
              <a:gd name="T30" fmla="*/ 7 w 25"/>
              <a:gd name="T31" fmla="*/ 18 h 25"/>
              <a:gd name="T32" fmla="*/ 6 w 25"/>
              <a:gd name="T33" fmla="*/ 19 h 25"/>
              <a:gd name="T34" fmla="*/ 6 w 25"/>
              <a:gd name="T35" fmla="*/ 20 h 25"/>
              <a:gd name="T36" fmla="*/ 4 w 25"/>
              <a:gd name="T37" fmla="*/ 19 h 25"/>
              <a:gd name="T38" fmla="*/ 3 w 25"/>
              <a:gd name="T39" fmla="*/ 18 h 25"/>
              <a:gd name="T40" fmla="*/ 2 w 25"/>
              <a:gd name="T41" fmla="*/ 17 h 25"/>
              <a:gd name="T42" fmla="*/ 2 w 25"/>
              <a:gd name="T43" fmla="*/ 16 h 25"/>
              <a:gd name="T44" fmla="*/ 1 w 25"/>
              <a:gd name="T45" fmla="*/ 17 h 25"/>
              <a:gd name="T46" fmla="*/ 1 w 25"/>
              <a:gd name="T47" fmla="*/ 18 h 25"/>
              <a:gd name="T48" fmla="*/ 1 w 25"/>
              <a:gd name="T49" fmla="*/ 20 h 25"/>
              <a:gd name="T50" fmla="*/ 0 w 25"/>
              <a:gd name="T51" fmla="*/ 22 h 25"/>
              <a:gd name="T52" fmla="*/ 1 w 25"/>
              <a:gd name="T53" fmla="*/ 23 h 25"/>
              <a:gd name="T54" fmla="*/ 2 w 25"/>
              <a:gd name="T55" fmla="*/ 24 h 25"/>
              <a:gd name="T56" fmla="*/ 4 w 25"/>
              <a:gd name="T57" fmla="*/ 24 h 25"/>
              <a:gd name="T58" fmla="*/ 6 w 25"/>
              <a:gd name="T59" fmla="*/ 23 h 25"/>
              <a:gd name="T60" fmla="*/ 6 w 25"/>
              <a:gd name="T61" fmla="*/ 22 h 25"/>
              <a:gd name="T62" fmla="*/ 7 w 25"/>
              <a:gd name="T63" fmla="*/ 22 h 25"/>
              <a:gd name="T64" fmla="*/ 8 w 25"/>
              <a:gd name="T65" fmla="*/ 21 h 25"/>
              <a:gd name="T66" fmla="*/ 9 w 25"/>
              <a:gd name="T67" fmla="*/ 19 h 25"/>
              <a:gd name="T68" fmla="*/ 10 w 25"/>
              <a:gd name="T69" fmla="*/ 18 h 25"/>
              <a:gd name="T70" fmla="*/ 11 w 25"/>
              <a:gd name="T71" fmla="*/ 17 h 25"/>
              <a:gd name="T72" fmla="*/ 13 w 25"/>
              <a:gd name="T73" fmla="*/ 16 h 25"/>
              <a:gd name="T74" fmla="*/ 14 w 25"/>
              <a:gd name="T75" fmla="*/ 14 h 25"/>
              <a:gd name="T76" fmla="*/ 15 w 25"/>
              <a:gd name="T77" fmla="*/ 14 h 25"/>
              <a:gd name="T78" fmla="*/ 16 w 25"/>
              <a:gd name="T79" fmla="*/ 13 h 25"/>
              <a:gd name="T80" fmla="*/ 18 w 25"/>
              <a:gd name="T81" fmla="*/ 13 h 25"/>
              <a:gd name="T82" fmla="*/ 18 w 25"/>
              <a:gd name="T83" fmla="*/ 12 h 25"/>
              <a:gd name="T84" fmla="*/ 19 w 25"/>
              <a:gd name="T85" fmla="*/ 11 h 25"/>
              <a:gd name="T86" fmla="*/ 19 w 25"/>
              <a:gd name="T87" fmla="*/ 10 h 25"/>
              <a:gd name="T88" fmla="*/ 19 w 25"/>
              <a:gd name="T89" fmla="*/ 8 h 25"/>
              <a:gd name="T90" fmla="*/ 20 w 25"/>
              <a:gd name="T91" fmla="*/ 7 h 25"/>
              <a:gd name="T92" fmla="*/ 22 w 25"/>
              <a:gd name="T93" fmla="*/ 7 h 25"/>
              <a:gd name="T94" fmla="*/ 23 w 25"/>
              <a:gd name="T95" fmla="*/ 7 h 25"/>
              <a:gd name="T96" fmla="*/ 24 w 25"/>
              <a:gd name="T97" fmla="*/ 6 h 25"/>
              <a:gd name="T98" fmla="*/ 23 w 25"/>
              <a:gd name="T99" fmla="*/ 5 h 25"/>
              <a:gd name="T100" fmla="*/ 22 w 25"/>
              <a:gd name="T101" fmla="*/ 4 h 25"/>
              <a:gd name="T102" fmla="*/ 22 w 25"/>
              <a:gd name="T103" fmla="*/ 5 h 25"/>
              <a:gd name="T104" fmla="*/ 21 w 25"/>
              <a:gd name="T105" fmla="*/ 4 h 25"/>
              <a:gd name="T106" fmla="*/ 21 w 25"/>
              <a:gd name="T107" fmla="*/ 2 h 25"/>
              <a:gd name="T108" fmla="*/ 21 w 25"/>
              <a:gd name="T109" fmla="*/ 1 h 25"/>
              <a:gd name="T110" fmla="*/ 19 w 25"/>
              <a:gd name="T111"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5" h="25">
                <a:moveTo>
                  <a:pt x="18" y="0"/>
                </a:moveTo>
                <a:lnTo>
                  <a:pt x="18" y="0"/>
                </a:lnTo>
                <a:lnTo>
                  <a:pt x="18" y="1"/>
                </a:lnTo>
                <a:lnTo>
                  <a:pt x="18" y="1"/>
                </a:lnTo>
                <a:lnTo>
                  <a:pt x="18" y="2"/>
                </a:lnTo>
                <a:lnTo>
                  <a:pt x="18" y="2"/>
                </a:lnTo>
                <a:lnTo>
                  <a:pt x="18" y="3"/>
                </a:lnTo>
                <a:lnTo>
                  <a:pt x="18" y="5"/>
                </a:lnTo>
                <a:lnTo>
                  <a:pt x="18" y="6"/>
                </a:lnTo>
                <a:lnTo>
                  <a:pt x="18" y="7"/>
                </a:lnTo>
                <a:lnTo>
                  <a:pt x="18" y="9"/>
                </a:lnTo>
                <a:lnTo>
                  <a:pt x="18" y="10"/>
                </a:lnTo>
                <a:lnTo>
                  <a:pt x="17" y="10"/>
                </a:lnTo>
                <a:lnTo>
                  <a:pt x="17" y="10"/>
                </a:lnTo>
                <a:lnTo>
                  <a:pt x="16" y="11"/>
                </a:lnTo>
                <a:lnTo>
                  <a:pt x="15" y="11"/>
                </a:lnTo>
                <a:lnTo>
                  <a:pt x="14" y="11"/>
                </a:lnTo>
                <a:lnTo>
                  <a:pt x="14" y="11"/>
                </a:lnTo>
                <a:lnTo>
                  <a:pt x="14" y="12"/>
                </a:lnTo>
                <a:lnTo>
                  <a:pt x="13" y="12"/>
                </a:lnTo>
                <a:lnTo>
                  <a:pt x="13" y="13"/>
                </a:lnTo>
                <a:lnTo>
                  <a:pt x="13" y="14"/>
                </a:lnTo>
                <a:lnTo>
                  <a:pt x="12" y="14"/>
                </a:lnTo>
                <a:lnTo>
                  <a:pt x="12" y="14"/>
                </a:lnTo>
                <a:lnTo>
                  <a:pt x="11" y="15"/>
                </a:lnTo>
                <a:lnTo>
                  <a:pt x="10" y="15"/>
                </a:lnTo>
                <a:lnTo>
                  <a:pt x="10" y="15"/>
                </a:lnTo>
                <a:lnTo>
                  <a:pt x="9" y="16"/>
                </a:lnTo>
                <a:lnTo>
                  <a:pt x="8" y="16"/>
                </a:lnTo>
                <a:lnTo>
                  <a:pt x="8" y="17"/>
                </a:lnTo>
                <a:lnTo>
                  <a:pt x="7" y="17"/>
                </a:lnTo>
                <a:lnTo>
                  <a:pt x="7" y="18"/>
                </a:lnTo>
                <a:lnTo>
                  <a:pt x="6" y="18"/>
                </a:lnTo>
                <a:lnTo>
                  <a:pt x="6" y="19"/>
                </a:lnTo>
                <a:lnTo>
                  <a:pt x="6" y="19"/>
                </a:lnTo>
                <a:lnTo>
                  <a:pt x="6" y="20"/>
                </a:lnTo>
                <a:lnTo>
                  <a:pt x="5" y="20"/>
                </a:lnTo>
                <a:lnTo>
                  <a:pt x="4" y="19"/>
                </a:lnTo>
                <a:lnTo>
                  <a:pt x="4" y="18"/>
                </a:lnTo>
                <a:lnTo>
                  <a:pt x="3" y="18"/>
                </a:lnTo>
                <a:lnTo>
                  <a:pt x="3" y="17"/>
                </a:lnTo>
                <a:lnTo>
                  <a:pt x="2" y="17"/>
                </a:lnTo>
                <a:lnTo>
                  <a:pt x="2" y="16"/>
                </a:lnTo>
                <a:lnTo>
                  <a:pt x="2" y="16"/>
                </a:lnTo>
                <a:lnTo>
                  <a:pt x="2" y="17"/>
                </a:lnTo>
                <a:lnTo>
                  <a:pt x="1" y="17"/>
                </a:lnTo>
                <a:lnTo>
                  <a:pt x="1" y="18"/>
                </a:lnTo>
                <a:lnTo>
                  <a:pt x="1" y="18"/>
                </a:lnTo>
                <a:lnTo>
                  <a:pt x="1" y="19"/>
                </a:lnTo>
                <a:lnTo>
                  <a:pt x="1" y="20"/>
                </a:lnTo>
                <a:lnTo>
                  <a:pt x="0" y="21"/>
                </a:lnTo>
                <a:lnTo>
                  <a:pt x="0" y="22"/>
                </a:lnTo>
                <a:lnTo>
                  <a:pt x="1" y="22"/>
                </a:lnTo>
                <a:lnTo>
                  <a:pt x="1" y="23"/>
                </a:lnTo>
                <a:lnTo>
                  <a:pt x="2" y="24"/>
                </a:lnTo>
                <a:lnTo>
                  <a:pt x="2" y="24"/>
                </a:lnTo>
                <a:lnTo>
                  <a:pt x="3" y="24"/>
                </a:lnTo>
                <a:lnTo>
                  <a:pt x="4" y="24"/>
                </a:lnTo>
                <a:lnTo>
                  <a:pt x="5" y="24"/>
                </a:lnTo>
                <a:lnTo>
                  <a:pt x="6" y="23"/>
                </a:lnTo>
                <a:lnTo>
                  <a:pt x="6" y="23"/>
                </a:lnTo>
                <a:lnTo>
                  <a:pt x="6" y="22"/>
                </a:lnTo>
                <a:lnTo>
                  <a:pt x="7" y="22"/>
                </a:lnTo>
                <a:lnTo>
                  <a:pt x="7" y="22"/>
                </a:lnTo>
                <a:lnTo>
                  <a:pt x="8" y="22"/>
                </a:lnTo>
                <a:lnTo>
                  <a:pt x="8" y="21"/>
                </a:lnTo>
                <a:lnTo>
                  <a:pt x="9" y="20"/>
                </a:lnTo>
                <a:lnTo>
                  <a:pt x="9" y="19"/>
                </a:lnTo>
                <a:lnTo>
                  <a:pt x="10" y="19"/>
                </a:lnTo>
                <a:lnTo>
                  <a:pt x="10" y="18"/>
                </a:lnTo>
                <a:lnTo>
                  <a:pt x="10" y="18"/>
                </a:lnTo>
                <a:lnTo>
                  <a:pt x="11" y="17"/>
                </a:lnTo>
                <a:lnTo>
                  <a:pt x="12" y="16"/>
                </a:lnTo>
                <a:lnTo>
                  <a:pt x="13" y="16"/>
                </a:lnTo>
                <a:lnTo>
                  <a:pt x="13" y="15"/>
                </a:lnTo>
                <a:lnTo>
                  <a:pt x="14" y="14"/>
                </a:lnTo>
                <a:lnTo>
                  <a:pt x="14" y="14"/>
                </a:lnTo>
                <a:lnTo>
                  <a:pt x="15" y="14"/>
                </a:lnTo>
                <a:lnTo>
                  <a:pt x="16" y="14"/>
                </a:lnTo>
                <a:lnTo>
                  <a:pt x="16" y="13"/>
                </a:lnTo>
                <a:lnTo>
                  <a:pt x="17" y="13"/>
                </a:lnTo>
                <a:lnTo>
                  <a:pt x="18" y="13"/>
                </a:lnTo>
                <a:lnTo>
                  <a:pt x="18" y="13"/>
                </a:lnTo>
                <a:lnTo>
                  <a:pt x="18" y="12"/>
                </a:lnTo>
                <a:lnTo>
                  <a:pt x="19" y="12"/>
                </a:lnTo>
                <a:lnTo>
                  <a:pt x="19" y="11"/>
                </a:lnTo>
                <a:lnTo>
                  <a:pt x="19" y="10"/>
                </a:lnTo>
                <a:lnTo>
                  <a:pt x="19" y="10"/>
                </a:lnTo>
                <a:lnTo>
                  <a:pt x="19" y="9"/>
                </a:lnTo>
                <a:lnTo>
                  <a:pt x="19" y="8"/>
                </a:lnTo>
                <a:lnTo>
                  <a:pt x="20" y="8"/>
                </a:lnTo>
                <a:lnTo>
                  <a:pt x="20" y="7"/>
                </a:lnTo>
                <a:lnTo>
                  <a:pt x="21" y="7"/>
                </a:lnTo>
                <a:lnTo>
                  <a:pt x="22" y="7"/>
                </a:lnTo>
                <a:lnTo>
                  <a:pt x="22" y="7"/>
                </a:lnTo>
                <a:lnTo>
                  <a:pt x="23" y="7"/>
                </a:lnTo>
                <a:lnTo>
                  <a:pt x="24" y="7"/>
                </a:lnTo>
                <a:lnTo>
                  <a:pt x="24" y="6"/>
                </a:lnTo>
                <a:lnTo>
                  <a:pt x="24" y="6"/>
                </a:lnTo>
                <a:lnTo>
                  <a:pt x="23" y="5"/>
                </a:lnTo>
                <a:lnTo>
                  <a:pt x="22" y="5"/>
                </a:lnTo>
                <a:lnTo>
                  <a:pt x="22" y="4"/>
                </a:lnTo>
                <a:lnTo>
                  <a:pt x="22" y="4"/>
                </a:lnTo>
                <a:lnTo>
                  <a:pt x="22" y="5"/>
                </a:lnTo>
                <a:lnTo>
                  <a:pt x="21" y="5"/>
                </a:lnTo>
                <a:lnTo>
                  <a:pt x="21" y="4"/>
                </a:lnTo>
                <a:lnTo>
                  <a:pt x="21" y="3"/>
                </a:lnTo>
                <a:lnTo>
                  <a:pt x="21" y="2"/>
                </a:lnTo>
                <a:lnTo>
                  <a:pt x="21" y="2"/>
                </a:lnTo>
                <a:lnTo>
                  <a:pt x="21" y="1"/>
                </a:lnTo>
                <a:lnTo>
                  <a:pt x="20" y="0"/>
                </a:lnTo>
                <a:lnTo>
                  <a:pt x="19" y="0"/>
                </a:lnTo>
                <a:lnTo>
                  <a:pt x="18" y="0"/>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3" name="Freeform 31"/>
          <p:cNvSpPr>
            <a:spLocks/>
          </p:cNvSpPr>
          <p:nvPr/>
        </p:nvSpPr>
        <p:spPr bwMode="auto">
          <a:xfrm>
            <a:off x="2796961" y="2717665"/>
            <a:ext cx="7937" cy="1587"/>
          </a:xfrm>
          <a:custGeom>
            <a:avLst/>
            <a:gdLst>
              <a:gd name="T0" fmla="*/ 3 w 5"/>
              <a:gd name="T1" fmla="*/ 0 h 1"/>
              <a:gd name="T2" fmla="*/ 3 w 5"/>
              <a:gd name="T3" fmla="*/ 0 h 1"/>
              <a:gd name="T4" fmla="*/ 3 w 5"/>
              <a:gd name="T5" fmla="*/ 0 h 1"/>
              <a:gd name="T6" fmla="*/ 2 w 5"/>
              <a:gd name="T7" fmla="*/ 0 h 1"/>
              <a:gd name="T8" fmla="*/ 2 w 5"/>
              <a:gd name="T9" fmla="*/ 0 h 1"/>
              <a:gd name="T10" fmla="*/ 2 w 5"/>
              <a:gd name="T11" fmla="*/ 0 h 1"/>
              <a:gd name="T12" fmla="*/ 1 w 5"/>
              <a:gd name="T13" fmla="*/ 0 h 1"/>
              <a:gd name="T14" fmla="*/ 1 w 5"/>
              <a:gd name="T15" fmla="*/ 0 h 1"/>
              <a:gd name="T16" fmla="*/ 0 w 5"/>
              <a:gd name="T17" fmla="*/ 0 h 1"/>
              <a:gd name="T18" fmla="*/ 0 w 5"/>
              <a:gd name="T19" fmla="*/ 0 h 1"/>
              <a:gd name="T20" fmla="*/ 0 w 5"/>
              <a:gd name="T21" fmla="*/ 0 h 1"/>
              <a:gd name="T22" fmla="*/ 0 w 5"/>
              <a:gd name="T23" fmla="*/ 0 h 1"/>
              <a:gd name="T24" fmla="*/ 0 w 5"/>
              <a:gd name="T25" fmla="*/ 0 h 1"/>
              <a:gd name="T26" fmla="*/ 1 w 5"/>
              <a:gd name="T27" fmla="*/ 0 h 1"/>
              <a:gd name="T28" fmla="*/ 1 w 5"/>
              <a:gd name="T29" fmla="*/ 0 h 1"/>
              <a:gd name="T30" fmla="*/ 2 w 5"/>
              <a:gd name="T31" fmla="*/ 0 h 1"/>
              <a:gd name="T32" fmla="*/ 2 w 5"/>
              <a:gd name="T33" fmla="*/ 0 h 1"/>
              <a:gd name="T34" fmla="*/ 2 w 5"/>
              <a:gd name="T35" fmla="*/ 0 h 1"/>
              <a:gd name="T36" fmla="*/ 3 w 5"/>
              <a:gd name="T37" fmla="*/ 0 h 1"/>
              <a:gd name="T38" fmla="*/ 3 w 5"/>
              <a:gd name="T39" fmla="*/ 0 h 1"/>
              <a:gd name="T40" fmla="*/ 3 w 5"/>
              <a:gd name="T41" fmla="*/ 0 h 1"/>
              <a:gd name="T42" fmla="*/ 4 w 5"/>
              <a:gd name="T43" fmla="*/ 0 h 1"/>
              <a:gd name="T44" fmla="*/ 4 w 5"/>
              <a:gd name="T45" fmla="*/ 0 h 1"/>
              <a:gd name="T46" fmla="*/ 4 w 5"/>
              <a:gd name="T47" fmla="*/ 0 h 1"/>
              <a:gd name="T48" fmla="*/ 4 w 5"/>
              <a:gd name="T49" fmla="*/ 0 h 1"/>
              <a:gd name="T50" fmla="*/ 4 w 5"/>
              <a:gd name="T51" fmla="*/ 0 h 1"/>
              <a:gd name="T52" fmla="*/ 4 w 5"/>
              <a:gd name="T53" fmla="*/ 0 h 1"/>
              <a:gd name="T54" fmla="*/ 4 w 5"/>
              <a:gd name="T55" fmla="*/ 0 h 1"/>
              <a:gd name="T56" fmla="*/ 4 w 5"/>
              <a:gd name="T57" fmla="*/ 0 h 1"/>
              <a:gd name="T58" fmla="*/ 3 w 5"/>
              <a:gd name="T59"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 h="1">
                <a:moveTo>
                  <a:pt x="3" y="0"/>
                </a:moveTo>
                <a:lnTo>
                  <a:pt x="3" y="0"/>
                </a:lnTo>
                <a:lnTo>
                  <a:pt x="3" y="0"/>
                </a:lnTo>
                <a:lnTo>
                  <a:pt x="2" y="0"/>
                </a:lnTo>
                <a:lnTo>
                  <a:pt x="2" y="0"/>
                </a:lnTo>
                <a:lnTo>
                  <a:pt x="2" y="0"/>
                </a:lnTo>
                <a:lnTo>
                  <a:pt x="1" y="0"/>
                </a:lnTo>
                <a:lnTo>
                  <a:pt x="1" y="0"/>
                </a:lnTo>
                <a:lnTo>
                  <a:pt x="0" y="0"/>
                </a:lnTo>
                <a:lnTo>
                  <a:pt x="0" y="0"/>
                </a:lnTo>
                <a:lnTo>
                  <a:pt x="0" y="0"/>
                </a:lnTo>
                <a:lnTo>
                  <a:pt x="0" y="0"/>
                </a:lnTo>
                <a:lnTo>
                  <a:pt x="0" y="0"/>
                </a:lnTo>
                <a:lnTo>
                  <a:pt x="1" y="0"/>
                </a:lnTo>
                <a:lnTo>
                  <a:pt x="1" y="0"/>
                </a:lnTo>
                <a:lnTo>
                  <a:pt x="2" y="0"/>
                </a:lnTo>
                <a:lnTo>
                  <a:pt x="2" y="0"/>
                </a:lnTo>
                <a:lnTo>
                  <a:pt x="2" y="0"/>
                </a:lnTo>
                <a:lnTo>
                  <a:pt x="3" y="0"/>
                </a:lnTo>
                <a:lnTo>
                  <a:pt x="3" y="0"/>
                </a:lnTo>
                <a:lnTo>
                  <a:pt x="3" y="0"/>
                </a:lnTo>
                <a:lnTo>
                  <a:pt x="4" y="0"/>
                </a:lnTo>
                <a:lnTo>
                  <a:pt x="4" y="0"/>
                </a:lnTo>
                <a:lnTo>
                  <a:pt x="4" y="0"/>
                </a:lnTo>
                <a:lnTo>
                  <a:pt x="4" y="0"/>
                </a:lnTo>
                <a:lnTo>
                  <a:pt x="4" y="0"/>
                </a:lnTo>
                <a:lnTo>
                  <a:pt x="4" y="0"/>
                </a:lnTo>
                <a:lnTo>
                  <a:pt x="4" y="0"/>
                </a:lnTo>
                <a:lnTo>
                  <a:pt x="4" y="0"/>
                </a:lnTo>
                <a:lnTo>
                  <a:pt x="3" y="0"/>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4" name="Freeform 32"/>
          <p:cNvSpPr>
            <a:spLocks/>
          </p:cNvSpPr>
          <p:nvPr/>
        </p:nvSpPr>
        <p:spPr bwMode="auto">
          <a:xfrm>
            <a:off x="2654085" y="3047864"/>
            <a:ext cx="23812" cy="44450"/>
          </a:xfrm>
          <a:custGeom>
            <a:avLst/>
            <a:gdLst>
              <a:gd name="T0" fmla="*/ 0 w 15"/>
              <a:gd name="T1" fmla="*/ 23 h 28"/>
              <a:gd name="T2" fmla="*/ 1 w 15"/>
              <a:gd name="T3" fmla="*/ 23 h 28"/>
              <a:gd name="T4" fmla="*/ 1 w 15"/>
              <a:gd name="T5" fmla="*/ 23 h 28"/>
              <a:gd name="T6" fmla="*/ 1 w 15"/>
              <a:gd name="T7" fmla="*/ 24 h 28"/>
              <a:gd name="T8" fmla="*/ 2 w 15"/>
              <a:gd name="T9" fmla="*/ 24 h 28"/>
              <a:gd name="T10" fmla="*/ 3 w 15"/>
              <a:gd name="T11" fmla="*/ 24 h 28"/>
              <a:gd name="T12" fmla="*/ 4 w 15"/>
              <a:gd name="T13" fmla="*/ 23 h 28"/>
              <a:gd name="T14" fmla="*/ 4 w 15"/>
              <a:gd name="T15" fmla="*/ 22 h 28"/>
              <a:gd name="T16" fmla="*/ 4 w 15"/>
              <a:gd name="T17" fmla="*/ 21 h 28"/>
              <a:gd name="T18" fmla="*/ 9 w 15"/>
              <a:gd name="T19" fmla="*/ 3 h 28"/>
              <a:gd name="T20" fmla="*/ 9 w 15"/>
              <a:gd name="T21" fmla="*/ 2 h 28"/>
              <a:gd name="T22" fmla="*/ 9 w 15"/>
              <a:gd name="T23" fmla="*/ 2 h 28"/>
              <a:gd name="T24" fmla="*/ 8 w 15"/>
              <a:gd name="T25" fmla="*/ 2 h 28"/>
              <a:gd name="T26" fmla="*/ 6 w 15"/>
              <a:gd name="T27" fmla="*/ 2 h 28"/>
              <a:gd name="T28" fmla="*/ 13 w 15"/>
              <a:gd name="T29" fmla="*/ 0 h 28"/>
              <a:gd name="T30" fmla="*/ 14 w 15"/>
              <a:gd name="T31" fmla="*/ 0 h 28"/>
              <a:gd name="T32" fmla="*/ 7 w 15"/>
              <a:gd name="T33" fmla="*/ 23 h 28"/>
              <a:gd name="T34" fmla="*/ 7 w 15"/>
              <a:gd name="T35" fmla="*/ 24 h 28"/>
              <a:gd name="T36" fmla="*/ 7 w 15"/>
              <a:gd name="T37" fmla="*/ 25 h 28"/>
              <a:gd name="T38" fmla="*/ 7 w 15"/>
              <a:gd name="T39" fmla="*/ 25 h 28"/>
              <a:gd name="T40" fmla="*/ 8 w 15"/>
              <a:gd name="T41" fmla="*/ 25 h 28"/>
              <a:gd name="T42" fmla="*/ 8 w 15"/>
              <a:gd name="T43" fmla="*/ 26 h 28"/>
              <a:gd name="T44" fmla="*/ 8 w 15"/>
              <a:gd name="T45" fmla="*/ 26 h 28"/>
              <a:gd name="T46" fmla="*/ 9 w 15"/>
              <a:gd name="T47" fmla="*/ 26 h 28"/>
              <a:gd name="T48" fmla="*/ 9 w 15"/>
              <a:gd name="T49" fmla="*/ 27 h 28"/>
              <a:gd name="T50" fmla="*/ 0 w 15"/>
              <a:gd name="T51" fmla="*/ 24 h 28"/>
              <a:gd name="T52" fmla="*/ 0 w 15"/>
              <a:gd name="T53" fmla="*/ 23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5" h="28">
                <a:moveTo>
                  <a:pt x="0" y="23"/>
                </a:moveTo>
                <a:lnTo>
                  <a:pt x="1" y="23"/>
                </a:lnTo>
                <a:lnTo>
                  <a:pt x="1" y="23"/>
                </a:lnTo>
                <a:lnTo>
                  <a:pt x="1" y="24"/>
                </a:lnTo>
                <a:lnTo>
                  <a:pt x="2" y="24"/>
                </a:lnTo>
                <a:lnTo>
                  <a:pt x="3" y="24"/>
                </a:lnTo>
                <a:lnTo>
                  <a:pt x="4" y="23"/>
                </a:lnTo>
                <a:lnTo>
                  <a:pt x="4" y="22"/>
                </a:lnTo>
                <a:lnTo>
                  <a:pt x="4" y="21"/>
                </a:lnTo>
                <a:lnTo>
                  <a:pt x="9" y="3"/>
                </a:lnTo>
                <a:lnTo>
                  <a:pt x="9" y="2"/>
                </a:lnTo>
                <a:lnTo>
                  <a:pt x="9" y="2"/>
                </a:lnTo>
                <a:lnTo>
                  <a:pt x="8" y="2"/>
                </a:lnTo>
                <a:lnTo>
                  <a:pt x="6" y="2"/>
                </a:lnTo>
                <a:lnTo>
                  <a:pt x="13" y="0"/>
                </a:lnTo>
                <a:lnTo>
                  <a:pt x="14" y="0"/>
                </a:lnTo>
                <a:lnTo>
                  <a:pt x="7" y="23"/>
                </a:lnTo>
                <a:lnTo>
                  <a:pt x="7" y="24"/>
                </a:lnTo>
                <a:lnTo>
                  <a:pt x="7" y="25"/>
                </a:lnTo>
                <a:lnTo>
                  <a:pt x="7" y="25"/>
                </a:lnTo>
                <a:lnTo>
                  <a:pt x="8" y="25"/>
                </a:lnTo>
                <a:lnTo>
                  <a:pt x="8" y="26"/>
                </a:lnTo>
                <a:lnTo>
                  <a:pt x="8" y="26"/>
                </a:lnTo>
                <a:lnTo>
                  <a:pt x="9" y="26"/>
                </a:lnTo>
                <a:lnTo>
                  <a:pt x="9" y="27"/>
                </a:lnTo>
                <a:lnTo>
                  <a:pt x="0" y="24"/>
                </a:lnTo>
                <a:lnTo>
                  <a:pt x="0" y="23"/>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5" name="Freeform 33"/>
          <p:cNvSpPr>
            <a:spLocks/>
          </p:cNvSpPr>
          <p:nvPr/>
        </p:nvSpPr>
        <p:spPr bwMode="auto">
          <a:xfrm>
            <a:off x="2720761" y="3060564"/>
            <a:ext cx="26987" cy="44450"/>
          </a:xfrm>
          <a:custGeom>
            <a:avLst/>
            <a:gdLst>
              <a:gd name="T0" fmla="*/ 2 w 17"/>
              <a:gd name="T1" fmla="*/ 26 h 28"/>
              <a:gd name="T2" fmla="*/ 5 w 17"/>
              <a:gd name="T3" fmla="*/ 25 h 28"/>
              <a:gd name="T4" fmla="*/ 7 w 17"/>
              <a:gd name="T5" fmla="*/ 24 h 28"/>
              <a:gd name="T6" fmla="*/ 9 w 17"/>
              <a:gd name="T7" fmla="*/ 22 h 28"/>
              <a:gd name="T8" fmla="*/ 10 w 17"/>
              <a:gd name="T9" fmla="*/ 20 h 28"/>
              <a:gd name="T10" fmla="*/ 11 w 17"/>
              <a:gd name="T11" fmla="*/ 19 h 28"/>
              <a:gd name="T12" fmla="*/ 12 w 17"/>
              <a:gd name="T13" fmla="*/ 17 h 28"/>
              <a:gd name="T14" fmla="*/ 12 w 17"/>
              <a:gd name="T15" fmla="*/ 16 h 28"/>
              <a:gd name="T16" fmla="*/ 12 w 17"/>
              <a:gd name="T17" fmla="*/ 16 h 28"/>
              <a:gd name="T18" fmla="*/ 10 w 17"/>
              <a:gd name="T19" fmla="*/ 17 h 28"/>
              <a:gd name="T20" fmla="*/ 9 w 17"/>
              <a:gd name="T21" fmla="*/ 17 h 28"/>
              <a:gd name="T22" fmla="*/ 7 w 17"/>
              <a:gd name="T23" fmla="*/ 17 h 28"/>
              <a:gd name="T24" fmla="*/ 6 w 17"/>
              <a:gd name="T25" fmla="*/ 17 h 28"/>
              <a:gd name="T26" fmla="*/ 4 w 17"/>
              <a:gd name="T27" fmla="*/ 16 h 28"/>
              <a:gd name="T28" fmla="*/ 3 w 17"/>
              <a:gd name="T29" fmla="*/ 15 h 28"/>
              <a:gd name="T30" fmla="*/ 2 w 17"/>
              <a:gd name="T31" fmla="*/ 14 h 28"/>
              <a:gd name="T32" fmla="*/ 1 w 17"/>
              <a:gd name="T33" fmla="*/ 12 h 28"/>
              <a:gd name="T34" fmla="*/ 1 w 17"/>
              <a:gd name="T35" fmla="*/ 11 h 28"/>
              <a:gd name="T36" fmla="*/ 1 w 17"/>
              <a:gd name="T37" fmla="*/ 9 h 28"/>
              <a:gd name="T38" fmla="*/ 1 w 17"/>
              <a:gd name="T39" fmla="*/ 7 h 28"/>
              <a:gd name="T40" fmla="*/ 2 w 17"/>
              <a:gd name="T41" fmla="*/ 6 h 28"/>
              <a:gd name="T42" fmla="*/ 2 w 17"/>
              <a:gd name="T43" fmla="*/ 4 h 28"/>
              <a:gd name="T44" fmla="*/ 4 w 17"/>
              <a:gd name="T45" fmla="*/ 2 h 28"/>
              <a:gd name="T46" fmla="*/ 4 w 17"/>
              <a:gd name="T47" fmla="*/ 2 h 28"/>
              <a:gd name="T48" fmla="*/ 6 w 17"/>
              <a:gd name="T49" fmla="*/ 1 h 28"/>
              <a:gd name="T50" fmla="*/ 7 w 17"/>
              <a:gd name="T51" fmla="*/ 0 h 28"/>
              <a:gd name="T52" fmla="*/ 9 w 17"/>
              <a:gd name="T53" fmla="*/ 0 h 28"/>
              <a:gd name="T54" fmla="*/ 10 w 17"/>
              <a:gd name="T55" fmla="*/ 0 h 28"/>
              <a:gd name="T56" fmla="*/ 12 w 17"/>
              <a:gd name="T57" fmla="*/ 1 h 28"/>
              <a:gd name="T58" fmla="*/ 13 w 17"/>
              <a:gd name="T59" fmla="*/ 2 h 28"/>
              <a:gd name="T60" fmla="*/ 15 w 17"/>
              <a:gd name="T61" fmla="*/ 2 h 28"/>
              <a:gd name="T62" fmla="*/ 15 w 17"/>
              <a:gd name="T63" fmla="*/ 4 h 28"/>
              <a:gd name="T64" fmla="*/ 16 w 17"/>
              <a:gd name="T65" fmla="*/ 6 h 28"/>
              <a:gd name="T66" fmla="*/ 16 w 17"/>
              <a:gd name="T67" fmla="*/ 8 h 28"/>
              <a:gd name="T68" fmla="*/ 16 w 17"/>
              <a:gd name="T69" fmla="*/ 11 h 28"/>
              <a:gd name="T70" fmla="*/ 16 w 17"/>
              <a:gd name="T71" fmla="*/ 13 h 28"/>
              <a:gd name="T72" fmla="*/ 15 w 17"/>
              <a:gd name="T73" fmla="*/ 16 h 28"/>
              <a:gd name="T74" fmla="*/ 14 w 17"/>
              <a:gd name="T75" fmla="*/ 20 h 28"/>
              <a:gd name="T76" fmla="*/ 12 w 17"/>
              <a:gd name="T77" fmla="*/ 22 h 28"/>
              <a:gd name="T78" fmla="*/ 10 w 17"/>
              <a:gd name="T79" fmla="*/ 24 h 28"/>
              <a:gd name="T80" fmla="*/ 8 w 17"/>
              <a:gd name="T81" fmla="*/ 25 h 28"/>
              <a:gd name="T82" fmla="*/ 5 w 17"/>
              <a:gd name="T83" fmla="*/ 26 h 28"/>
              <a:gd name="T84" fmla="*/ 2 w 17"/>
              <a:gd name="T85" fmla="*/ 27 h 28"/>
              <a:gd name="T86" fmla="*/ 0 w 17"/>
              <a:gd name="T87" fmla="*/ 2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7" h="28">
                <a:moveTo>
                  <a:pt x="0" y="26"/>
                </a:moveTo>
                <a:lnTo>
                  <a:pt x="2" y="26"/>
                </a:lnTo>
                <a:lnTo>
                  <a:pt x="4" y="25"/>
                </a:lnTo>
                <a:lnTo>
                  <a:pt x="5" y="25"/>
                </a:lnTo>
                <a:lnTo>
                  <a:pt x="6" y="25"/>
                </a:lnTo>
                <a:lnTo>
                  <a:pt x="7" y="24"/>
                </a:lnTo>
                <a:lnTo>
                  <a:pt x="8" y="23"/>
                </a:lnTo>
                <a:lnTo>
                  <a:pt x="9" y="22"/>
                </a:lnTo>
                <a:lnTo>
                  <a:pt x="9" y="21"/>
                </a:lnTo>
                <a:lnTo>
                  <a:pt x="10" y="20"/>
                </a:lnTo>
                <a:lnTo>
                  <a:pt x="11" y="20"/>
                </a:lnTo>
                <a:lnTo>
                  <a:pt x="11" y="19"/>
                </a:lnTo>
                <a:lnTo>
                  <a:pt x="12" y="18"/>
                </a:lnTo>
                <a:lnTo>
                  <a:pt x="12" y="17"/>
                </a:lnTo>
                <a:lnTo>
                  <a:pt x="12" y="16"/>
                </a:lnTo>
                <a:lnTo>
                  <a:pt x="12" y="16"/>
                </a:lnTo>
                <a:lnTo>
                  <a:pt x="12" y="16"/>
                </a:lnTo>
                <a:lnTo>
                  <a:pt x="12" y="16"/>
                </a:lnTo>
                <a:lnTo>
                  <a:pt x="11" y="16"/>
                </a:lnTo>
                <a:lnTo>
                  <a:pt x="10" y="17"/>
                </a:lnTo>
                <a:lnTo>
                  <a:pt x="9" y="17"/>
                </a:lnTo>
                <a:lnTo>
                  <a:pt x="9" y="17"/>
                </a:lnTo>
                <a:lnTo>
                  <a:pt x="8" y="17"/>
                </a:lnTo>
                <a:lnTo>
                  <a:pt x="7" y="17"/>
                </a:lnTo>
                <a:lnTo>
                  <a:pt x="7" y="17"/>
                </a:lnTo>
                <a:lnTo>
                  <a:pt x="6" y="17"/>
                </a:lnTo>
                <a:lnTo>
                  <a:pt x="5" y="16"/>
                </a:lnTo>
                <a:lnTo>
                  <a:pt x="4" y="16"/>
                </a:lnTo>
                <a:lnTo>
                  <a:pt x="4" y="16"/>
                </a:lnTo>
                <a:lnTo>
                  <a:pt x="3" y="15"/>
                </a:lnTo>
                <a:lnTo>
                  <a:pt x="3" y="14"/>
                </a:lnTo>
                <a:lnTo>
                  <a:pt x="2" y="14"/>
                </a:lnTo>
                <a:lnTo>
                  <a:pt x="2" y="13"/>
                </a:lnTo>
                <a:lnTo>
                  <a:pt x="1" y="12"/>
                </a:lnTo>
                <a:lnTo>
                  <a:pt x="1" y="11"/>
                </a:lnTo>
                <a:lnTo>
                  <a:pt x="1" y="11"/>
                </a:lnTo>
                <a:lnTo>
                  <a:pt x="1" y="10"/>
                </a:lnTo>
                <a:lnTo>
                  <a:pt x="1" y="9"/>
                </a:lnTo>
                <a:lnTo>
                  <a:pt x="1" y="8"/>
                </a:lnTo>
                <a:lnTo>
                  <a:pt x="1" y="7"/>
                </a:lnTo>
                <a:lnTo>
                  <a:pt x="1" y="7"/>
                </a:lnTo>
                <a:lnTo>
                  <a:pt x="2" y="6"/>
                </a:lnTo>
                <a:lnTo>
                  <a:pt x="2" y="5"/>
                </a:lnTo>
                <a:lnTo>
                  <a:pt x="2" y="4"/>
                </a:lnTo>
                <a:lnTo>
                  <a:pt x="3" y="3"/>
                </a:lnTo>
                <a:lnTo>
                  <a:pt x="4" y="2"/>
                </a:lnTo>
                <a:lnTo>
                  <a:pt x="4" y="2"/>
                </a:lnTo>
                <a:lnTo>
                  <a:pt x="4" y="2"/>
                </a:lnTo>
                <a:lnTo>
                  <a:pt x="5" y="1"/>
                </a:lnTo>
                <a:lnTo>
                  <a:pt x="6" y="1"/>
                </a:lnTo>
                <a:lnTo>
                  <a:pt x="7" y="0"/>
                </a:lnTo>
                <a:lnTo>
                  <a:pt x="7" y="0"/>
                </a:lnTo>
                <a:lnTo>
                  <a:pt x="8" y="0"/>
                </a:lnTo>
                <a:lnTo>
                  <a:pt x="9" y="0"/>
                </a:lnTo>
                <a:lnTo>
                  <a:pt x="9" y="0"/>
                </a:lnTo>
                <a:lnTo>
                  <a:pt x="10" y="0"/>
                </a:lnTo>
                <a:lnTo>
                  <a:pt x="11" y="0"/>
                </a:lnTo>
                <a:lnTo>
                  <a:pt x="12" y="1"/>
                </a:lnTo>
                <a:lnTo>
                  <a:pt x="12" y="1"/>
                </a:lnTo>
                <a:lnTo>
                  <a:pt x="13" y="2"/>
                </a:lnTo>
                <a:lnTo>
                  <a:pt x="14" y="2"/>
                </a:lnTo>
                <a:lnTo>
                  <a:pt x="15" y="2"/>
                </a:lnTo>
                <a:lnTo>
                  <a:pt x="15" y="3"/>
                </a:lnTo>
                <a:lnTo>
                  <a:pt x="15" y="4"/>
                </a:lnTo>
                <a:lnTo>
                  <a:pt x="15" y="5"/>
                </a:lnTo>
                <a:lnTo>
                  <a:pt x="16" y="6"/>
                </a:lnTo>
                <a:lnTo>
                  <a:pt x="16" y="7"/>
                </a:lnTo>
                <a:lnTo>
                  <a:pt x="16" y="8"/>
                </a:lnTo>
                <a:lnTo>
                  <a:pt x="16" y="9"/>
                </a:lnTo>
                <a:lnTo>
                  <a:pt x="16" y="11"/>
                </a:lnTo>
                <a:lnTo>
                  <a:pt x="16" y="11"/>
                </a:lnTo>
                <a:lnTo>
                  <a:pt x="16" y="13"/>
                </a:lnTo>
                <a:lnTo>
                  <a:pt x="15" y="15"/>
                </a:lnTo>
                <a:lnTo>
                  <a:pt x="15" y="16"/>
                </a:lnTo>
                <a:lnTo>
                  <a:pt x="15" y="18"/>
                </a:lnTo>
                <a:lnTo>
                  <a:pt x="14" y="20"/>
                </a:lnTo>
                <a:lnTo>
                  <a:pt x="13" y="20"/>
                </a:lnTo>
                <a:lnTo>
                  <a:pt x="12" y="22"/>
                </a:lnTo>
                <a:lnTo>
                  <a:pt x="12" y="23"/>
                </a:lnTo>
                <a:lnTo>
                  <a:pt x="10" y="24"/>
                </a:lnTo>
                <a:lnTo>
                  <a:pt x="9" y="25"/>
                </a:lnTo>
                <a:lnTo>
                  <a:pt x="8" y="25"/>
                </a:lnTo>
                <a:lnTo>
                  <a:pt x="7" y="26"/>
                </a:lnTo>
                <a:lnTo>
                  <a:pt x="5" y="26"/>
                </a:lnTo>
                <a:lnTo>
                  <a:pt x="4" y="27"/>
                </a:lnTo>
                <a:lnTo>
                  <a:pt x="2" y="27"/>
                </a:lnTo>
                <a:lnTo>
                  <a:pt x="0" y="27"/>
                </a:lnTo>
                <a:lnTo>
                  <a:pt x="0" y="26"/>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6" name="Freeform 34"/>
          <p:cNvSpPr>
            <a:spLocks/>
          </p:cNvSpPr>
          <p:nvPr/>
        </p:nvSpPr>
        <p:spPr bwMode="auto">
          <a:xfrm>
            <a:off x="2730285" y="3062151"/>
            <a:ext cx="11112" cy="20638"/>
          </a:xfrm>
          <a:custGeom>
            <a:avLst/>
            <a:gdLst>
              <a:gd name="T0" fmla="*/ 6 w 7"/>
              <a:gd name="T1" fmla="*/ 9 h 13"/>
              <a:gd name="T2" fmla="*/ 6 w 7"/>
              <a:gd name="T3" fmla="*/ 9 h 13"/>
              <a:gd name="T4" fmla="*/ 6 w 7"/>
              <a:gd name="T5" fmla="*/ 8 h 13"/>
              <a:gd name="T6" fmla="*/ 6 w 7"/>
              <a:gd name="T7" fmla="*/ 7 h 13"/>
              <a:gd name="T8" fmla="*/ 6 w 7"/>
              <a:gd name="T9" fmla="*/ 7 h 13"/>
              <a:gd name="T10" fmla="*/ 6 w 7"/>
              <a:gd name="T11" fmla="*/ 6 h 13"/>
              <a:gd name="T12" fmla="*/ 6 w 7"/>
              <a:gd name="T13" fmla="*/ 5 h 13"/>
              <a:gd name="T14" fmla="*/ 6 w 7"/>
              <a:gd name="T15" fmla="*/ 5 h 13"/>
              <a:gd name="T16" fmla="*/ 6 w 7"/>
              <a:gd name="T17" fmla="*/ 4 h 13"/>
              <a:gd name="T18" fmla="*/ 6 w 7"/>
              <a:gd name="T19" fmla="*/ 3 h 13"/>
              <a:gd name="T20" fmla="*/ 6 w 7"/>
              <a:gd name="T21" fmla="*/ 3 h 13"/>
              <a:gd name="T22" fmla="*/ 6 w 7"/>
              <a:gd name="T23" fmla="*/ 2 h 13"/>
              <a:gd name="T24" fmla="*/ 6 w 7"/>
              <a:gd name="T25" fmla="*/ 1 h 13"/>
              <a:gd name="T26" fmla="*/ 5 w 7"/>
              <a:gd name="T27" fmla="*/ 1 h 13"/>
              <a:gd name="T28" fmla="*/ 5 w 7"/>
              <a:gd name="T29" fmla="*/ 1 h 13"/>
              <a:gd name="T30" fmla="*/ 4 w 7"/>
              <a:gd name="T31" fmla="*/ 0 h 13"/>
              <a:gd name="T32" fmla="*/ 4 w 7"/>
              <a:gd name="T33" fmla="*/ 0 h 13"/>
              <a:gd name="T34" fmla="*/ 3 w 7"/>
              <a:gd name="T35" fmla="*/ 0 h 13"/>
              <a:gd name="T36" fmla="*/ 3 w 7"/>
              <a:gd name="T37" fmla="*/ 0 h 13"/>
              <a:gd name="T38" fmla="*/ 2 w 7"/>
              <a:gd name="T39" fmla="*/ 1 h 13"/>
              <a:gd name="T40" fmla="*/ 2 w 7"/>
              <a:gd name="T41" fmla="*/ 1 h 13"/>
              <a:gd name="T42" fmla="*/ 2 w 7"/>
              <a:gd name="T43" fmla="*/ 1 h 13"/>
              <a:gd name="T44" fmla="*/ 1 w 7"/>
              <a:gd name="T45" fmla="*/ 2 h 13"/>
              <a:gd name="T46" fmla="*/ 1 w 7"/>
              <a:gd name="T47" fmla="*/ 3 h 13"/>
              <a:gd name="T48" fmla="*/ 1 w 7"/>
              <a:gd name="T49" fmla="*/ 3 h 13"/>
              <a:gd name="T50" fmla="*/ 1 w 7"/>
              <a:gd name="T51" fmla="*/ 4 h 13"/>
              <a:gd name="T52" fmla="*/ 1 w 7"/>
              <a:gd name="T53" fmla="*/ 5 h 13"/>
              <a:gd name="T54" fmla="*/ 1 w 7"/>
              <a:gd name="T55" fmla="*/ 5 h 13"/>
              <a:gd name="T56" fmla="*/ 1 w 7"/>
              <a:gd name="T57" fmla="*/ 6 h 13"/>
              <a:gd name="T58" fmla="*/ 0 w 7"/>
              <a:gd name="T59" fmla="*/ 6 h 13"/>
              <a:gd name="T60" fmla="*/ 0 w 7"/>
              <a:gd name="T61" fmla="*/ 7 h 13"/>
              <a:gd name="T62" fmla="*/ 0 w 7"/>
              <a:gd name="T63" fmla="*/ 7 h 13"/>
              <a:gd name="T64" fmla="*/ 0 w 7"/>
              <a:gd name="T65" fmla="*/ 8 h 13"/>
              <a:gd name="T66" fmla="*/ 1 w 7"/>
              <a:gd name="T67" fmla="*/ 9 h 13"/>
              <a:gd name="T68" fmla="*/ 1 w 7"/>
              <a:gd name="T69" fmla="*/ 9 h 13"/>
              <a:gd name="T70" fmla="*/ 1 w 7"/>
              <a:gd name="T71" fmla="*/ 10 h 13"/>
              <a:gd name="T72" fmla="*/ 1 w 7"/>
              <a:gd name="T73" fmla="*/ 11 h 13"/>
              <a:gd name="T74" fmla="*/ 1 w 7"/>
              <a:gd name="T75" fmla="*/ 11 h 13"/>
              <a:gd name="T76" fmla="*/ 2 w 7"/>
              <a:gd name="T77" fmla="*/ 11 h 13"/>
              <a:gd name="T78" fmla="*/ 2 w 7"/>
              <a:gd name="T79" fmla="*/ 12 h 13"/>
              <a:gd name="T80" fmla="*/ 3 w 7"/>
              <a:gd name="T81" fmla="*/ 12 h 13"/>
              <a:gd name="T82" fmla="*/ 4 w 7"/>
              <a:gd name="T83" fmla="*/ 12 h 13"/>
              <a:gd name="T84" fmla="*/ 4 w 7"/>
              <a:gd name="T85" fmla="*/ 12 h 13"/>
              <a:gd name="T86" fmla="*/ 5 w 7"/>
              <a:gd name="T87" fmla="*/ 12 h 13"/>
              <a:gd name="T88" fmla="*/ 5 w 7"/>
              <a:gd name="T89" fmla="*/ 12 h 13"/>
              <a:gd name="T90" fmla="*/ 5 w 7"/>
              <a:gd name="T91" fmla="*/ 11 h 13"/>
              <a:gd name="T92" fmla="*/ 6 w 7"/>
              <a:gd name="T93" fmla="*/ 11 h 13"/>
              <a:gd name="T94" fmla="*/ 6 w 7"/>
              <a:gd name="T95" fmla="*/ 11 h 13"/>
              <a:gd name="T96" fmla="*/ 6 w 7"/>
              <a:gd name="T97" fmla="*/ 11 h 13"/>
              <a:gd name="T98" fmla="*/ 6 w 7"/>
              <a:gd name="T99" fmla="*/ 10 h 13"/>
              <a:gd name="T100" fmla="*/ 6 w 7"/>
              <a:gd name="T101"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 h="13">
                <a:moveTo>
                  <a:pt x="6" y="9"/>
                </a:moveTo>
                <a:lnTo>
                  <a:pt x="6" y="9"/>
                </a:lnTo>
                <a:lnTo>
                  <a:pt x="6" y="8"/>
                </a:lnTo>
                <a:lnTo>
                  <a:pt x="6" y="7"/>
                </a:lnTo>
                <a:lnTo>
                  <a:pt x="6" y="7"/>
                </a:lnTo>
                <a:lnTo>
                  <a:pt x="6" y="6"/>
                </a:lnTo>
                <a:lnTo>
                  <a:pt x="6" y="5"/>
                </a:lnTo>
                <a:lnTo>
                  <a:pt x="6" y="5"/>
                </a:lnTo>
                <a:lnTo>
                  <a:pt x="6" y="4"/>
                </a:lnTo>
                <a:lnTo>
                  <a:pt x="6" y="3"/>
                </a:lnTo>
                <a:lnTo>
                  <a:pt x="6" y="3"/>
                </a:lnTo>
                <a:lnTo>
                  <a:pt x="6" y="2"/>
                </a:lnTo>
                <a:lnTo>
                  <a:pt x="6" y="1"/>
                </a:lnTo>
                <a:lnTo>
                  <a:pt x="5" y="1"/>
                </a:lnTo>
                <a:lnTo>
                  <a:pt x="5" y="1"/>
                </a:lnTo>
                <a:lnTo>
                  <a:pt x="4" y="0"/>
                </a:lnTo>
                <a:lnTo>
                  <a:pt x="4" y="0"/>
                </a:lnTo>
                <a:lnTo>
                  <a:pt x="3" y="0"/>
                </a:lnTo>
                <a:lnTo>
                  <a:pt x="3" y="0"/>
                </a:lnTo>
                <a:lnTo>
                  <a:pt x="2" y="1"/>
                </a:lnTo>
                <a:lnTo>
                  <a:pt x="2" y="1"/>
                </a:lnTo>
                <a:lnTo>
                  <a:pt x="2" y="1"/>
                </a:lnTo>
                <a:lnTo>
                  <a:pt x="1" y="2"/>
                </a:lnTo>
                <a:lnTo>
                  <a:pt x="1" y="3"/>
                </a:lnTo>
                <a:lnTo>
                  <a:pt x="1" y="3"/>
                </a:lnTo>
                <a:lnTo>
                  <a:pt x="1" y="4"/>
                </a:lnTo>
                <a:lnTo>
                  <a:pt x="1" y="5"/>
                </a:lnTo>
                <a:lnTo>
                  <a:pt x="1" y="5"/>
                </a:lnTo>
                <a:lnTo>
                  <a:pt x="1" y="6"/>
                </a:lnTo>
                <a:lnTo>
                  <a:pt x="0" y="6"/>
                </a:lnTo>
                <a:lnTo>
                  <a:pt x="0" y="7"/>
                </a:lnTo>
                <a:lnTo>
                  <a:pt x="0" y="7"/>
                </a:lnTo>
                <a:lnTo>
                  <a:pt x="0" y="8"/>
                </a:lnTo>
                <a:lnTo>
                  <a:pt x="1" y="9"/>
                </a:lnTo>
                <a:lnTo>
                  <a:pt x="1" y="9"/>
                </a:lnTo>
                <a:lnTo>
                  <a:pt x="1" y="10"/>
                </a:lnTo>
                <a:lnTo>
                  <a:pt x="1" y="11"/>
                </a:lnTo>
                <a:lnTo>
                  <a:pt x="1" y="11"/>
                </a:lnTo>
                <a:lnTo>
                  <a:pt x="2" y="11"/>
                </a:lnTo>
                <a:lnTo>
                  <a:pt x="2" y="12"/>
                </a:lnTo>
                <a:lnTo>
                  <a:pt x="3" y="12"/>
                </a:lnTo>
                <a:lnTo>
                  <a:pt x="4" y="12"/>
                </a:lnTo>
                <a:lnTo>
                  <a:pt x="4" y="12"/>
                </a:lnTo>
                <a:lnTo>
                  <a:pt x="5" y="12"/>
                </a:lnTo>
                <a:lnTo>
                  <a:pt x="5" y="12"/>
                </a:lnTo>
                <a:lnTo>
                  <a:pt x="5" y="11"/>
                </a:lnTo>
                <a:lnTo>
                  <a:pt x="6" y="11"/>
                </a:lnTo>
                <a:lnTo>
                  <a:pt x="6" y="11"/>
                </a:lnTo>
                <a:lnTo>
                  <a:pt x="6" y="11"/>
                </a:lnTo>
                <a:lnTo>
                  <a:pt x="6" y="10"/>
                </a:lnTo>
                <a:lnTo>
                  <a:pt x="6" y="9"/>
                </a:lnTo>
              </a:path>
            </a:pathLst>
          </a:custGeom>
          <a:solidFill>
            <a:srgbClr val="B2B2B2"/>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7" name="Freeform 35"/>
          <p:cNvSpPr>
            <a:spLocks/>
          </p:cNvSpPr>
          <p:nvPr/>
        </p:nvSpPr>
        <p:spPr bwMode="auto">
          <a:xfrm>
            <a:off x="2806486" y="3058977"/>
            <a:ext cx="26987" cy="47625"/>
          </a:xfrm>
          <a:custGeom>
            <a:avLst/>
            <a:gdLst>
              <a:gd name="T0" fmla="*/ 5 w 17"/>
              <a:gd name="T1" fmla="*/ 28 h 30"/>
              <a:gd name="T2" fmla="*/ 7 w 17"/>
              <a:gd name="T3" fmla="*/ 27 h 30"/>
              <a:gd name="T4" fmla="*/ 9 w 17"/>
              <a:gd name="T5" fmla="*/ 25 h 30"/>
              <a:gd name="T6" fmla="*/ 11 w 17"/>
              <a:gd name="T7" fmla="*/ 22 h 30"/>
              <a:gd name="T8" fmla="*/ 12 w 17"/>
              <a:gd name="T9" fmla="*/ 20 h 30"/>
              <a:gd name="T10" fmla="*/ 12 w 17"/>
              <a:gd name="T11" fmla="*/ 18 h 30"/>
              <a:gd name="T12" fmla="*/ 12 w 17"/>
              <a:gd name="T13" fmla="*/ 17 h 30"/>
              <a:gd name="T14" fmla="*/ 12 w 17"/>
              <a:gd name="T15" fmla="*/ 15 h 30"/>
              <a:gd name="T16" fmla="*/ 12 w 17"/>
              <a:gd name="T17" fmla="*/ 16 h 30"/>
              <a:gd name="T18" fmla="*/ 10 w 17"/>
              <a:gd name="T19" fmla="*/ 17 h 30"/>
              <a:gd name="T20" fmla="*/ 9 w 17"/>
              <a:gd name="T21" fmla="*/ 17 h 30"/>
              <a:gd name="T22" fmla="*/ 8 w 17"/>
              <a:gd name="T23" fmla="*/ 18 h 30"/>
              <a:gd name="T24" fmla="*/ 7 w 17"/>
              <a:gd name="T25" fmla="*/ 18 h 30"/>
              <a:gd name="T26" fmla="*/ 5 w 17"/>
              <a:gd name="T27" fmla="*/ 18 h 30"/>
              <a:gd name="T28" fmla="*/ 4 w 17"/>
              <a:gd name="T29" fmla="*/ 17 h 30"/>
              <a:gd name="T30" fmla="*/ 3 w 17"/>
              <a:gd name="T31" fmla="*/ 17 h 30"/>
              <a:gd name="T32" fmla="*/ 1 w 17"/>
              <a:gd name="T33" fmla="*/ 16 h 30"/>
              <a:gd name="T34" fmla="*/ 1 w 17"/>
              <a:gd name="T35" fmla="*/ 14 h 30"/>
              <a:gd name="T36" fmla="*/ 0 w 17"/>
              <a:gd name="T37" fmla="*/ 12 h 30"/>
              <a:gd name="T38" fmla="*/ 0 w 17"/>
              <a:gd name="T39" fmla="*/ 10 h 30"/>
              <a:gd name="T40" fmla="*/ 0 w 17"/>
              <a:gd name="T41" fmla="*/ 8 h 30"/>
              <a:gd name="T42" fmla="*/ 0 w 17"/>
              <a:gd name="T43" fmla="*/ 7 h 30"/>
              <a:gd name="T44" fmla="*/ 1 w 17"/>
              <a:gd name="T45" fmla="*/ 5 h 30"/>
              <a:gd name="T46" fmla="*/ 1 w 17"/>
              <a:gd name="T47" fmla="*/ 3 h 30"/>
              <a:gd name="T48" fmla="*/ 3 w 17"/>
              <a:gd name="T49" fmla="*/ 2 h 30"/>
              <a:gd name="T50" fmla="*/ 4 w 17"/>
              <a:gd name="T51" fmla="*/ 1 h 30"/>
              <a:gd name="T52" fmla="*/ 6 w 17"/>
              <a:gd name="T53" fmla="*/ 0 h 30"/>
              <a:gd name="T54" fmla="*/ 7 w 17"/>
              <a:gd name="T55" fmla="*/ 0 h 30"/>
              <a:gd name="T56" fmla="*/ 9 w 17"/>
              <a:gd name="T57" fmla="*/ 0 h 30"/>
              <a:gd name="T58" fmla="*/ 10 w 17"/>
              <a:gd name="T59" fmla="*/ 1 h 30"/>
              <a:gd name="T60" fmla="*/ 12 w 17"/>
              <a:gd name="T61" fmla="*/ 2 h 30"/>
              <a:gd name="T62" fmla="*/ 13 w 17"/>
              <a:gd name="T63" fmla="*/ 3 h 30"/>
              <a:gd name="T64" fmla="*/ 14 w 17"/>
              <a:gd name="T65" fmla="*/ 5 h 30"/>
              <a:gd name="T66" fmla="*/ 15 w 17"/>
              <a:gd name="T67" fmla="*/ 7 h 30"/>
              <a:gd name="T68" fmla="*/ 15 w 17"/>
              <a:gd name="T69" fmla="*/ 9 h 30"/>
              <a:gd name="T70" fmla="*/ 16 w 17"/>
              <a:gd name="T71" fmla="*/ 12 h 30"/>
              <a:gd name="T72" fmla="*/ 16 w 17"/>
              <a:gd name="T73" fmla="*/ 15 h 30"/>
              <a:gd name="T74" fmla="*/ 15 w 17"/>
              <a:gd name="T75" fmla="*/ 18 h 30"/>
              <a:gd name="T76" fmla="*/ 14 w 17"/>
              <a:gd name="T77" fmla="*/ 21 h 30"/>
              <a:gd name="T78" fmla="*/ 12 w 17"/>
              <a:gd name="T79" fmla="*/ 23 h 30"/>
              <a:gd name="T80" fmla="*/ 10 w 17"/>
              <a:gd name="T81" fmla="*/ 26 h 30"/>
              <a:gd name="T82" fmla="*/ 8 w 17"/>
              <a:gd name="T83" fmla="*/ 27 h 30"/>
              <a:gd name="T84" fmla="*/ 5 w 17"/>
              <a:gd name="T85" fmla="*/ 29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7" h="30">
                <a:moveTo>
                  <a:pt x="4" y="29"/>
                </a:moveTo>
                <a:lnTo>
                  <a:pt x="5" y="28"/>
                </a:lnTo>
                <a:lnTo>
                  <a:pt x="6" y="27"/>
                </a:lnTo>
                <a:lnTo>
                  <a:pt x="7" y="27"/>
                </a:lnTo>
                <a:lnTo>
                  <a:pt x="9" y="26"/>
                </a:lnTo>
                <a:lnTo>
                  <a:pt x="9" y="25"/>
                </a:lnTo>
                <a:lnTo>
                  <a:pt x="10" y="23"/>
                </a:lnTo>
                <a:lnTo>
                  <a:pt x="11" y="22"/>
                </a:lnTo>
                <a:lnTo>
                  <a:pt x="11" y="22"/>
                </a:lnTo>
                <a:lnTo>
                  <a:pt x="12" y="20"/>
                </a:lnTo>
                <a:lnTo>
                  <a:pt x="12" y="19"/>
                </a:lnTo>
                <a:lnTo>
                  <a:pt x="12" y="18"/>
                </a:lnTo>
                <a:lnTo>
                  <a:pt x="12" y="17"/>
                </a:lnTo>
                <a:lnTo>
                  <a:pt x="12" y="17"/>
                </a:lnTo>
                <a:lnTo>
                  <a:pt x="12" y="16"/>
                </a:lnTo>
                <a:lnTo>
                  <a:pt x="12" y="15"/>
                </a:lnTo>
                <a:lnTo>
                  <a:pt x="12" y="16"/>
                </a:lnTo>
                <a:lnTo>
                  <a:pt x="12" y="16"/>
                </a:lnTo>
                <a:lnTo>
                  <a:pt x="11" y="17"/>
                </a:lnTo>
                <a:lnTo>
                  <a:pt x="10" y="17"/>
                </a:lnTo>
                <a:lnTo>
                  <a:pt x="10" y="17"/>
                </a:lnTo>
                <a:lnTo>
                  <a:pt x="9" y="17"/>
                </a:lnTo>
                <a:lnTo>
                  <a:pt x="9" y="18"/>
                </a:lnTo>
                <a:lnTo>
                  <a:pt x="8" y="18"/>
                </a:lnTo>
                <a:lnTo>
                  <a:pt x="7" y="18"/>
                </a:lnTo>
                <a:lnTo>
                  <a:pt x="7" y="18"/>
                </a:lnTo>
                <a:lnTo>
                  <a:pt x="6" y="18"/>
                </a:lnTo>
                <a:lnTo>
                  <a:pt x="5" y="18"/>
                </a:lnTo>
                <a:lnTo>
                  <a:pt x="4" y="17"/>
                </a:lnTo>
                <a:lnTo>
                  <a:pt x="4" y="17"/>
                </a:lnTo>
                <a:lnTo>
                  <a:pt x="3" y="17"/>
                </a:lnTo>
                <a:lnTo>
                  <a:pt x="3" y="17"/>
                </a:lnTo>
                <a:lnTo>
                  <a:pt x="2" y="16"/>
                </a:lnTo>
                <a:lnTo>
                  <a:pt x="1" y="16"/>
                </a:lnTo>
                <a:lnTo>
                  <a:pt x="1" y="15"/>
                </a:lnTo>
                <a:lnTo>
                  <a:pt x="1" y="14"/>
                </a:lnTo>
                <a:lnTo>
                  <a:pt x="1" y="13"/>
                </a:lnTo>
                <a:lnTo>
                  <a:pt x="0" y="12"/>
                </a:lnTo>
                <a:lnTo>
                  <a:pt x="0" y="12"/>
                </a:lnTo>
                <a:lnTo>
                  <a:pt x="0" y="10"/>
                </a:lnTo>
                <a:lnTo>
                  <a:pt x="0" y="9"/>
                </a:lnTo>
                <a:lnTo>
                  <a:pt x="0" y="8"/>
                </a:lnTo>
                <a:lnTo>
                  <a:pt x="0" y="7"/>
                </a:lnTo>
                <a:lnTo>
                  <a:pt x="0" y="7"/>
                </a:lnTo>
                <a:lnTo>
                  <a:pt x="1" y="6"/>
                </a:lnTo>
                <a:lnTo>
                  <a:pt x="1" y="5"/>
                </a:lnTo>
                <a:lnTo>
                  <a:pt x="1" y="4"/>
                </a:lnTo>
                <a:lnTo>
                  <a:pt x="1" y="3"/>
                </a:lnTo>
                <a:lnTo>
                  <a:pt x="2" y="2"/>
                </a:lnTo>
                <a:lnTo>
                  <a:pt x="3" y="2"/>
                </a:lnTo>
                <a:lnTo>
                  <a:pt x="4" y="2"/>
                </a:lnTo>
                <a:lnTo>
                  <a:pt x="4" y="1"/>
                </a:lnTo>
                <a:lnTo>
                  <a:pt x="5" y="1"/>
                </a:lnTo>
                <a:lnTo>
                  <a:pt x="6" y="0"/>
                </a:lnTo>
                <a:lnTo>
                  <a:pt x="7" y="0"/>
                </a:lnTo>
                <a:lnTo>
                  <a:pt x="7" y="0"/>
                </a:lnTo>
                <a:lnTo>
                  <a:pt x="8" y="0"/>
                </a:lnTo>
                <a:lnTo>
                  <a:pt x="9" y="0"/>
                </a:lnTo>
                <a:lnTo>
                  <a:pt x="9" y="0"/>
                </a:lnTo>
                <a:lnTo>
                  <a:pt x="10" y="1"/>
                </a:lnTo>
                <a:lnTo>
                  <a:pt x="11" y="1"/>
                </a:lnTo>
                <a:lnTo>
                  <a:pt x="12" y="2"/>
                </a:lnTo>
                <a:lnTo>
                  <a:pt x="12" y="2"/>
                </a:lnTo>
                <a:lnTo>
                  <a:pt x="13" y="3"/>
                </a:lnTo>
                <a:lnTo>
                  <a:pt x="13" y="4"/>
                </a:lnTo>
                <a:lnTo>
                  <a:pt x="14" y="5"/>
                </a:lnTo>
                <a:lnTo>
                  <a:pt x="15" y="6"/>
                </a:lnTo>
                <a:lnTo>
                  <a:pt x="15" y="7"/>
                </a:lnTo>
                <a:lnTo>
                  <a:pt x="15" y="8"/>
                </a:lnTo>
                <a:lnTo>
                  <a:pt x="15" y="9"/>
                </a:lnTo>
                <a:lnTo>
                  <a:pt x="16" y="11"/>
                </a:lnTo>
                <a:lnTo>
                  <a:pt x="16" y="12"/>
                </a:lnTo>
                <a:lnTo>
                  <a:pt x="16" y="13"/>
                </a:lnTo>
                <a:lnTo>
                  <a:pt x="16" y="15"/>
                </a:lnTo>
                <a:lnTo>
                  <a:pt x="15" y="17"/>
                </a:lnTo>
                <a:lnTo>
                  <a:pt x="15" y="18"/>
                </a:lnTo>
                <a:lnTo>
                  <a:pt x="15" y="20"/>
                </a:lnTo>
                <a:lnTo>
                  <a:pt x="14" y="21"/>
                </a:lnTo>
                <a:lnTo>
                  <a:pt x="13" y="22"/>
                </a:lnTo>
                <a:lnTo>
                  <a:pt x="12" y="23"/>
                </a:lnTo>
                <a:lnTo>
                  <a:pt x="12" y="25"/>
                </a:lnTo>
                <a:lnTo>
                  <a:pt x="10" y="26"/>
                </a:lnTo>
                <a:lnTo>
                  <a:pt x="9" y="27"/>
                </a:lnTo>
                <a:lnTo>
                  <a:pt x="8" y="27"/>
                </a:lnTo>
                <a:lnTo>
                  <a:pt x="7" y="28"/>
                </a:lnTo>
                <a:lnTo>
                  <a:pt x="5" y="29"/>
                </a:lnTo>
                <a:lnTo>
                  <a:pt x="4" y="29"/>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8" name="Freeform 36"/>
          <p:cNvSpPr>
            <a:spLocks/>
          </p:cNvSpPr>
          <p:nvPr/>
        </p:nvSpPr>
        <p:spPr bwMode="auto">
          <a:xfrm>
            <a:off x="2812835" y="3062151"/>
            <a:ext cx="12700" cy="19050"/>
          </a:xfrm>
          <a:custGeom>
            <a:avLst/>
            <a:gdLst>
              <a:gd name="T0" fmla="*/ 6 w 8"/>
              <a:gd name="T1" fmla="*/ 8 h 12"/>
              <a:gd name="T2" fmla="*/ 6 w 8"/>
              <a:gd name="T3" fmla="*/ 7 h 12"/>
              <a:gd name="T4" fmla="*/ 6 w 8"/>
              <a:gd name="T5" fmla="*/ 6 h 12"/>
              <a:gd name="T6" fmla="*/ 6 w 8"/>
              <a:gd name="T7" fmla="*/ 6 h 12"/>
              <a:gd name="T8" fmla="*/ 6 w 8"/>
              <a:gd name="T9" fmla="*/ 5 h 12"/>
              <a:gd name="T10" fmla="*/ 6 w 8"/>
              <a:gd name="T11" fmla="*/ 5 h 12"/>
              <a:gd name="T12" fmla="*/ 6 w 8"/>
              <a:gd name="T13" fmla="*/ 4 h 12"/>
              <a:gd name="T14" fmla="*/ 6 w 8"/>
              <a:gd name="T15" fmla="*/ 3 h 12"/>
              <a:gd name="T16" fmla="*/ 6 w 8"/>
              <a:gd name="T17" fmla="*/ 3 h 12"/>
              <a:gd name="T18" fmla="*/ 6 w 8"/>
              <a:gd name="T19" fmla="*/ 2 h 12"/>
              <a:gd name="T20" fmla="*/ 5 w 8"/>
              <a:gd name="T21" fmla="*/ 1 h 12"/>
              <a:gd name="T22" fmla="*/ 5 w 8"/>
              <a:gd name="T23" fmla="*/ 1 h 12"/>
              <a:gd name="T24" fmla="*/ 4 w 8"/>
              <a:gd name="T25" fmla="*/ 0 h 12"/>
              <a:gd name="T26" fmla="*/ 4 w 8"/>
              <a:gd name="T27" fmla="*/ 0 h 12"/>
              <a:gd name="T28" fmla="*/ 3 w 8"/>
              <a:gd name="T29" fmla="*/ 0 h 12"/>
              <a:gd name="T30" fmla="*/ 2 w 8"/>
              <a:gd name="T31" fmla="*/ 0 h 12"/>
              <a:gd name="T32" fmla="*/ 2 w 8"/>
              <a:gd name="T33" fmla="*/ 0 h 12"/>
              <a:gd name="T34" fmla="*/ 1 w 8"/>
              <a:gd name="T35" fmla="*/ 0 h 12"/>
              <a:gd name="T36" fmla="*/ 1 w 8"/>
              <a:gd name="T37" fmla="*/ 1 h 12"/>
              <a:gd name="T38" fmla="*/ 1 w 8"/>
              <a:gd name="T39" fmla="*/ 1 h 12"/>
              <a:gd name="T40" fmla="*/ 1 w 8"/>
              <a:gd name="T41" fmla="*/ 2 h 12"/>
              <a:gd name="T42" fmla="*/ 0 w 8"/>
              <a:gd name="T43" fmla="*/ 3 h 12"/>
              <a:gd name="T44" fmla="*/ 0 w 8"/>
              <a:gd name="T45" fmla="*/ 3 h 12"/>
              <a:gd name="T46" fmla="*/ 0 w 8"/>
              <a:gd name="T47" fmla="*/ 4 h 12"/>
              <a:gd name="T48" fmla="*/ 0 w 8"/>
              <a:gd name="T49" fmla="*/ 5 h 12"/>
              <a:gd name="T50" fmla="*/ 0 w 8"/>
              <a:gd name="T51" fmla="*/ 5 h 12"/>
              <a:gd name="T52" fmla="*/ 1 w 8"/>
              <a:gd name="T53" fmla="*/ 6 h 12"/>
              <a:gd name="T54" fmla="*/ 1 w 8"/>
              <a:gd name="T55" fmla="*/ 6 h 12"/>
              <a:gd name="T56" fmla="*/ 1 w 8"/>
              <a:gd name="T57" fmla="*/ 7 h 12"/>
              <a:gd name="T58" fmla="*/ 1 w 8"/>
              <a:gd name="T59" fmla="*/ 8 h 12"/>
              <a:gd name="T60" fmla="*/ 1 w 8"/>
              <a:gd name="T61" fmla="*/ 8 h 12"/>
              <a:gd name="T62" fmla="*/ 1 w 8"/>
              <a:gd name="T63" fmla="*/ 9 h 12"/>
              <a:gd name="T64" fmla="*/ 1 w 8"/>
              <a:gd name="T65" fmla="*/ 10 h 12"/>
              <a:gd name="T66" fmla="*/ 2 w 8"/>
              <a:gd name="T67" fmla="*/ 10 h 12"/>
              <a:gd name="T68" fmla="*/ 2 w 8"/>
              <a:gd name="T69" fmla="*/ 10 h 12"/>
              <a:gd name="T70" fmla="*/ 2 w 8"/>
              <a:gd name="T71" fmla="*/ 10 h 12"/>
              <a:gd name="T72" fmla="*/ 2 w 8"/>
              <a:gd name="T73" fmla="*/ 11 h 12"/>
              <a:gd name="T74" fmla="*/ 3 w 8"/>
              <a:gd name="T75" fmla="*/ 11 h 12"/>
              <a:gd name="T76" fmla="*/ 3 w 8"/>
              <a:gd name="T77" fmla="*/ 11 h 12"/>
              <a:gd name="T78" fmla="*/ 4 w 8"/>
              <a:gd name="T79" fmla="*/ 11 h 12"/>
              <a:gd name="T80" fmla="*/ 4 w 8"/>
              <a:gd name="T81" fmla="*/ 11 h 12"/>
              <a:gd name="T82" fmla="*/ 5 w 8"/>
              <a:gd name="T83" fmla="*/ 11 h 12"/>
              <a:gd name="T84" fmla="*/ 5 w 8"/>
              <a:gd name="T85" fmla="*/ 11 h 12"/>
              <a:gd name="T86" fmla="*/ 6 w 8"/>
              <a:gd name="T87" fmla="*/ 10 h 12"/>
              <a:gd name="T88" fmla="*/ 6 w 8"/>
              <a:gd name="T89" fmla="*/ 10 h 12"/>
              <a:gd name="T90" fmla="*/ 6 w 8"/>
              <a:gd name="T91" fmla="*/ 10 h 12"/>
              <a:gd name="T92" fmla="*/ 7 w 8"/>
              <a:gd name="T93" fmla="*/ 10 h 12"/>
              <a:gd name="T94" fmla="*/ 7 w 8"/>
              <a:gd name="T95" fmla="*/ 9 h 12"/>
              <a:gd name="T96" fmla="*/ 7 w 8"/>
              <a:gd name="T97" fmla="*/ 8 h 12"/>
              <a:gd name="T98" fmla="*/ 6 w 8"/>
              <a:gd name="T99" fmla="*/ 8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8" h="12">
                <a:moveTo>
                  <a:pt x="6" y="8"/>
                </a:moveTo>
                <a:lnTo>
                  <a:pt x="6" y="7"/>
                </a:lnTo>
                <a:lnTo>
                  <a:pt x="6" y="6"/>
                </a:lnTo>
                <a:lnTo>
                  <a:pt x="6" y="6"/>
                </a:lnTo>
                <a:lnTo>
                  <a:pt x="6" y="5"/>
                </a:lnTo>
                <a:lnTo>
                  <a:pt x="6" y="5"/>
                </a:lnTo>
                <a:lnTo>
                  <a:pt x="6" y="4"/>
                </a:lnTo>
                <a:lnTo>
                  <a:pt x="6" y="3"/>
                </a:lnTo>
                <a:lnTo>
                  <a:pt x="6" y="3"/>
                </a:lnTo>
                <a:lnTo>
                  <a:pt x="6" y="2"/>
                </a:lnTo>
                <a:lnTo>
                  <a:pt x="5" y="1"/>
                </a:lnTo>
                <a:lnTo>
                  <a:pt x="5" y="1"/>
                </a:lnTo>
                <a:lnTo>
                  <a:pt x="4" y="0"/>
                </a:lnTo>
                <a:lnTo>
                  <a:pt x="4" y="0"/>
                </a:lnTo>
                <a:lnTo>
                  <a:pt x="3" y="0"/>
                </a:lnTo>
                <a:lnTo>
                  <a:pt x="2" y="0"/>
                </a:lnTo>
                <a:lnTo>
                  <a:pt x="2" y="0"/>
                </a:lnTo>
                <a:lnTo>
                  <a:pt x="1" y="0"/>
                </a:lnTo>
                <a:lnTo>
                  <a:pt x="1" y="1"/>
                </a:lnTo>
                <a:lnTo>
                  <a:pt x="1" y="1"/>
                </a:lnTo>
                <a:lnTo>
                  <a:pt x="1" y="2"/>
                </a:lnTo>
                <a:lnTo>
                  <a:pt x="0" y="3"/>
                </a:lnTo>
                <a:lnTo>
                  <a:pt x="0" y="3"/>
                </a:lnTo>
                <a:lnTo>
                  <a:pt x="0" y="4"/>
                </a:lnTo>
                <a:lnTo>
                  <a:pt x="0" y="5"/>
                </a:lnTo>
                <a:lnTo>
                  <a:pt x="0" y="5"/>
                </a:lnTo>
                <a:lnTo>
                  <a:pt x="1" y="6"/>
                </a:lnTo>
                <a:lnTo>
                  <a:pt x="1" y="6"/>
                </a:lnTo>
                <a:lnTo>
                  <a:pt x="1" y="7"/>
                </a:lnTo>
                <a:lnTo>
                  <a:pt x="1" y="8"/>
                </a:lnTo>
                <a:lnTo>
                  <a:pt x="1" y="8"/>
                </a:lnTo>
                <a:lnTo>
                  <a:pt x="1" y="9"/>
                </a:lnTo>
                <a:lnTo>
                  <a:pt x="1" y="10"/>
                </a:lnTo>
                <a:lnTo>
                  <a:pt x="2" y="10"/>
                </a:lnTo>
                <a:lnTo>
                  <a:pt x="2" y="10"/>
                </a:lnTo>
                <a:lnTo>
                  <a:pt x="2" y="10"/>
                </a:lnTo>
                <a:lnTo>
                  <a:pt x="2" y="11"/>
                </a:lnTo>
                <a:lnTo>
                  <a:pt x="3" y="11"/>
                </a:lnTo>
                <a:lnTo>
                  <a:pt x="3" y="11"/>
                </a:lnTo>
                <a:lnTo>
                  <a:pt x="4" y="11"/>
                </a:lnTo>
                <a:lnTo>
                  <a:pt x="4" y="11"/>
                </a:lnTo>
                <a:lnTo>
                  <a:pt x="5" y="11"/>
                </a:lnTo>
                <a:lnTo>
                  <a:pt x="5" y="11"/>
                </a:lnTo>
                <a:lnTo>
                  <a:pt x="6" y="10"/>
                </a:lnTo>
                <a:lnTo>
                  <a:pt x="6" y="10"/>
                </a:lnTo>
                <a:lnTo>
                  <a:pt x="6" y="10"/>
                </a:lnTo>
                <a:lnTo>
                  <a:pt x="7" y="10"/>
                </a:lnTo>
                <a:lnTo>
                  <a:pt x="7" y="9"/>
                </a:lnTo>
                <a:lnTo>
                  <a:pt x="7" y="8"/>
                </a:lnTo>
                <a:lnTo>
                  <a:pt x="6" y="8"/>
                </a:lnTo>
              </a:path>
            </a:pathLst>
          </a:custGeom>
          <a:solidFill>
            <a:srgbClr val="B2B2B2"/>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9" name="Freeform 37"/>
          <p:cNvSpPr>
            <a:spLocks/>
          </p:cNvSpPr>
          <p:nvPr/>
        </p:nvSpPr>
        <p:spPr bwMode="auto">
          <a:xfrm>
            <a:off x="2885860" y="3038339"/>
            <a:ext cx="31750" cy="44450"/>
          </a:xfrm>
          <a:custGeom>
            <a:avLst/>
            <a:gdLst>
              <a:gd name="T0" fmla="*/ 17 w 20"/>
              <a:gd name="T1" fmla="*/ 11 h 28"/>
              <a:gd name="T2" fmla="*/ 18 w 20"/>
              <a:gd name="T3" fmla="*/ 13 h 28"/>
              <a:gd name="T4" fmla="*/ 18 w 20"/>
              <a:gd name="T5" fmla="*/ 15 h 28"/>
              <a:gd name="T6" fmla="*/ 19 w 20"/>
              <a:gd name="T7" fmla="*/ 17 h 28"/>
              <a:gd name="T8" fmla="*/ 18 w 20"/>
              <a:gd name="T9" fmla="*/ 20 h 28"/>
              <a:gd name="T10" fmla="*/ 18 w 20"/>
              <a:gd name="T11" fmla="*/ 22 h 28"/>
              <a:gd name="T12" fmla="*/ 17 w 20"/>
              <a:gd name="T13" fmla="*/ 24 h 28"/>
              <a:gd name="T14" fmla="*/ 15 w 20"/>
              <a:gd name="T15" fmla="*/ 25 h 28"/>
              <a:gd name="T16" fmla="*/ 13 w 20"/>
              <a:gd name="T17" fmla="*/ 27 h 28"/>
              <a:gd name="T18" fmla="*/ 11 w 20"/>
              <a:gd name="T19" fmla="*/ 27 h 28"/>
              <a:gd name="T20" fmla="*/ 8 w 20"/>
              <a:gd name="T21" fmla="*/ 26 h 28"/>
              <a:gd name="T22" fmla="*/ 7 w 20"/>
              <a:gd name="T23" fmla="*/ 25 h 28"/>
              <a:gd name="T24" fmla="*/ 5 w 20"/>
              <a:gd name="T25" fmla="*/ 24 h 28"/>
              <a:gd name="T26" fmla="*/ 4 w 20"/>
              <a:gd name="T27" fmla="*/ 22 h 28"/>
              <a:gd name="T28" fmla="*/ 2 w 20"/>
              <a:gd name="T29" fmla="*/ 20 h 28"/>
              <a:gd name="T30" fmla="*/ 2 w 20"/>
              <a:gd name="T31" fmla="*/ 17 h 28"/>
              <a:gd name="T32" fmla="*/ 1 w 20"/>
              <a:gd name="T33" fmla="*/ 16 h 28"/>
              <a:gd name="T34" fmla="*/ 0 w 20"/>
              <a:gd name="T35" fmla="*/ 14 h 28"/>
              <a:gd name="T36" fmla="*/ 0 w 20"/>
              <a:gd name="T37" fmla="*/ 11 h 28"/>
              <a:gd name="T38" fmla="*/ 0 w 20"/>
              <a:gd name="T39" fmla="*/ 9 h 28"/>
              <a:gd name="T40" fmla="*/ 0 w 20"/>
              <a:gd name="T41" fmla="*/ 7 h 28"/>
              <a:gd name="T42" fmla="*/ 0 w 20"/>
              <a:gd name="T43" fmla="*/ 4 h 28"/>
              <a:gd name="T44" fmla="*/ 2 w 20"/>
              <a:gd name="T45" fmla="*/ 2 h 28"/>
              <a:gd name="T46" fmla="*/ 3 w 20"/>
              <a:gd name="T47" fmla="*/ 1 h 28"/>
              <a:gd name="T48" fmla="*/ 5 w 20"/>
              <a:gd name="T49" fmla="*/ 0 h 28"/>
              <a:gd name="T50" fmla="*/ 8 w 20"/>
              <a:gd name="T51" fmla="*/ 0 h 28"/>
              <a:gd name="T52" fmla="*/ 10 w 20"/>
              <a:gd name="T53" fmla="*/ 1 h 28"/>
              <a:gd name="T54" fmla="*/ 11 w 20"/>
              <a:gd name="T55" fmla="*/ 2 h 28"/>
              <a:gd name="T56" fmla="*/ 14 w 20"/>
              <a:gd name="T57" fmla="*/ 3 h 28"/>
              <a:gd name="T58" fmla="*/ 14 w 20"/>
              <a:gd name="T59" fmla="*/ 5 h 28"/>
              <a:gd name="T60" fmla="*/ 16 w 20"/>
              <a:gd name="T61" fmla="*/ 7 h 28"/>
              <a:gd name="T62" fmla="*/ 17 w 20"/>
              <a:gd name="T63" fmla="*/ 9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0" h="28">
                <a:moveTo>
                  <a:pt x="17" y="10"/>
                </a:moveTo>
                <a:lnTo>
                  <a:pt x="17" y="11"/>
                </a:lnTo>
                <a:lnTo>
                  <a:pt x="17" y="11"/>
                </a:lnTo>
                <a:lnTo>
                  <a:pt x="18" y="13"/>
                </a:lnTo>
                <a:lnTo>
                  <a:pt x="18" y="14"/>
                </a:lnTo>
                <a:lnTo>
                  <a:pt x="18" y="15"/>
                </a:lnTo>
                <a:lnTo>
                  <a:pt x="19" y="16"/>
                </a:lnTo>
                <a:lnTo>
                  <a:pt x="19" y="17"/>
                </a:lnTo>
                <a:lnTo>
                  <a:pt x="19" y="19"/>
                </a:lnTo>
                <a:lnTo>
                  <a:pt x="18" y="20"/>
                </a:lnTo>
                <a:lnTo>
                  <a:pt x="18" y="21"/>
                </a:lnTo>
                <a:lnTo>
                  <a:pt x="18" y="22"/>
                </a:lnTo>
                <a:lnTo>
                  <a:pt x="17" y="23"/>
                </a:lnTo>
                <a:lnTo>
                  <a:pt x="17" y="24"/>
                </a:lnTo>
                <a:lnTo>
                  <a:pt x="16" y="25"/>
                </a:lnTo>
                <a:lnTo>
                  <a:pt x="15" y="25"/>
                </a:lnTo>
                <a:lnTo>
                  <a:pt x="14" y="26"/>
                </a:lnTo>
                <a:lnTo>
                  <a:pt x="13" y="27"/>
                </a:lnTo>
                <a:lnTo>
                  <a:pt x="11" y="27"/>
                </a:lnTo>
                <a:lnTo>
                  <a:pt x="11" y="27"/>
                </a:lnTo>
                <a:lnTo>
                  <a:pt x="9" y="27"/>
                </a:lnTo>
                <a:lnTo>
                  <a:pt x="8" y="26"/>
                </a:lnTo>
                <a:lnTo>
                  <a:pt x="8" y="26"/>
                </a:lnTo>
                <a:lnTo>
                  <a:pt x="7" y="25"/>
                </a:lnTo>
                <a:lnTo>
                  <a:pt x="6" y="25"/>
                </a:lnTo>
                <a:lnTo>
                  <a:pt x="5" y="24"/>
                </a:lnTo>
                <a:lnTo>
                  <a:pt x="5" y="23"/>
                </a:lnTo>
                <a:lnTo>
                  <a:pt x="4" y="22"/>
                </a:lnTo>
                <a:lnTo>
                  <a:pt x="3" y="20"/>
                </a:lnTo>
                <a:lnTo>
                  <a:pt x="2" y="20"/>
                </a:lnTo>
                <a:lnTo>
                  <a:pt x="2" y="19"/>
                </a:lnTo>
                <a:lnTo>
                  <a:pt x="2" y="17"/>
                </a:lnTo>
                <a:lnTo>
                  <a:pt x="2" y="16"/>
                </a:lnTo>
                <a:lnTo>
                  <a:pt x="1" y="16"/>
                </a:lnTo>
                <a:lnTo>
                  <a:pt x="1" y="15"/>
                </a:lnTo>
                <a:lnTo>
                  <a:pt x="0" y="14"/>
                </a:lnTo>
                <a:lnTo>
                  <a:pt x="0" y="12"/>
                </a:lnTo>
                <a:lnTo>
                  <a:pt x="0" y="11"/>
                </a:lnTo>
                <a:lnTo>
                  <a:pt x="0" y="10"/>
                </a:lnTo>
                <a:lnTo>
                  <a:pt x="0" y="9"/>
                </a:lnTo>
                <a:lnTo>
                  <a:pt x="0" y="8"/>
                </a:lnTo>
                <a:lnTo>
                  <a:pt x="0" y="7"/>
                </a:lnTo>
                <a:lnTo>
                  <a:pt x="0" y="6"/>
                </a:lnTo>
                <a:lnTo>
                  <a:pt x="0" y="4"/>
                </a:lnTo>
                <a:lnTo>
                  <a:pt x="1" y="3"/>
                </a:lnTo>
                <a:lnTo>
                  <a:pt x="2" y="2"/>
                </a:lnTo>
                <a:lnTo>
                  <a:pt x="2" y="2"/>
                </a:lnTo>
                <a:lnTo>
                  <a:pt x="3" y="1"/>
                </a:lnTo>
                <a:lnTo>
                  <a:pt x="4" y="0"/>
                </a:lnTo>
                <a:lnTo>
                  <a:pt x="5" y="0"/>
                </a:lnTo>
                <a:lnTo>
                  <a:pt x="7" y="0"/>
                </a:lnTo>
                <a:lnTo>
                  <a:pt x="8" y="0"/>
                </a:lnTo>
                <a:lnTo>
                  <a:pt x="9" y="0"/>
                </a:lnTo>
                <a:lnTo>
                  <a:pt x="10" y="1"/>
                </a:lnTo>
                <a:lnTo>
                  <a:pt x="11" y="1"/>
                </a:lnTo>
                <a:lnTo>
                  <a:pt x="11" y="2"/>
                </a:lnTo>
                <a:lnTo>
                  <a:pt x="13" y="2"/>
                </a:lnTo>
                <a:lnTo>
                  <a:pt x="14" y="3"/>
                </a:lnTo>
                <a:lnTo>
                  <a:pt x="14" y="4"/>
                </a:lnTo>
                <a:lnTo>
                  <a:pt x="14" y="5"/>
                </a:lnTo>
                <a:lnTo>
                  <a:pt x="15" y="7"/>
                </a:lnTo>
                <a:lnTo>
                  <a:pt x="16" y="7"/>
                </a:lnTo>
                <a:lnTo>
                  <a:pt x="17" y="8"/>
                </a:lnTo>
                <a:lnTo>
                  <a:pt x="17" y="9"/>
                </a:lnTo>
                <a:lnTo>
                  <a:pt x="17" y="10"/>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0" name="Freeform 38"/>
          <p:cNvSpPr>
            <a:spLocks/>
          </p:cNvSpPr>
          <p:nvPr/>
        </p:nvSpPr>
        <p:spPr bwMode="auto">
          <a:xfrm>
            <a:off x="2890622" y="3041515"/>
            <a:ext cx="20638" cy="39687"/>
          </a:xfrm>
          <a:custGeom>
            <a:avLst/>
            <a:gdLst>
              <a:gd name="T0" fmla="*/ 2 w 13"/>
              <a:gd name="T1" fmla="*/ 13 h 25"/>
              <a:gd name="T2" fmla="*/ 3 w 13"/>
              <a:gd name="T3" fmla="*/ 14 h 25"/>
              <a:gd name="T4" fmla="*/ 3 w 13"/>
              <a:gd name="T5" fmla="*/ 14 h 25"/>
              <a:gd name="T6" fmla="*/ 3 w 13"/>
              <a:gd name="T7" fmla="*/ 16 h 25"/>
              <a:gd name="T8" fmla="*/ 3 w 13"/>
              <a:gd name="T9" fmla="*/ 17 h 25"/>
              <a:gd name="T10" fmla="*/ 3 w 13"/>
              <a:gd name="T11" fmla="*/ 18 h 25"/>
              <a:gd name="T12" fmla="*/ 4 w 13"/>
              <a:gd name="T13" fmla="*/ 18 h 25"/>
              <a:gd name="T14" fmla="*/ 5 w 13"/>
              <a:gd name="T15" fmla="*/ 19 h 25"/>
              <a:gd name="T16" fmla="*/ 5 w 13"/>
              <a:gd name="T17" fmla="*/ 21 h 25"/>
              <a:gd name="T18" fmla="*/ 5 w 13"/>
              <a:gd name="T19" fmla="*/ 22 h 25"/>
              <a:gd name="T20" fmla="*/ 6 w 13"/>
              <a:gd name="T21" fmla="*/ 22 h 25"/>
              <a:gd name="T22" fmla="*/ 7 w 13"/>
              <a:gd name="T23" fmla="*/ 22 h 25"/>
              <a:gd name="T24" fmla="*/ 7 w 13"/>
              <a:gd name="T25" fmla="*/ 23 h 25"/>
              <a:gd name="T26" fmla="*/ 8 w 13"/>
              <a:gd name="T27" fmla="*/ 23 h 25"/>
              <a:gd name="T28" fmla="*/ 9 w 13"/>
              <a:gd name="T29" fmla="*/ 24 h 25"/>
              <a:gd name="T30" fmla="*/ 9 w 13"/>
              <a:gd name="T31" fmla="*/ 24 h 25"/>
              <a:gd name="T32" fmla="*/ 10 w 13"/>
              <a:gd name="T33" fmla="*/ 23 h 25"/>
              <a:gd name="T34" fmla="*/ 11 w 13"/>
              <a:gd name="T35" fmla="*/ 23 h 25"/>
              <a:gd name="T36" fmla="*/ 11 w 13"/>
              <a:gd name="T37" fmla="*/ 22 h 25"/>
              <a:gd name="T38" fmla="*/ 11 w 13"/>
              <a:gd name="T39" fmla="*/ 22 h 25"/>
              <a:gd name="T40" fmla="*/ 12 w 13"/>
              <a:gd name="T41" fmla="*/ 21 h 25"/>
              <a:gd name="T42" fmla="*/ 12 w 13"/>
              <a:gd name="T43" fmla="*/ 20 h 25"/>
              <a:gd name="T44" fmla="*/ 12 w 13"/>
              <a:gd name="T45" fmla="*/ 18 h 25"/>
              <a:gd name="T46" fmla="*/ 12 w 13"/>
              <a:gd name="T47" fmla="*/ 18 h 25"/>
              <a:gd name="T48" fmla="*/ 12 w 13"/>
              <a:gd name="T49" fmla="*/ 17 h 25"/>
              <a:gd name="T50" fmla="*/ 11 w 13"/>
              <a:gd name="T51" fmla="*/ 16 h 25"/>
              <a:gd name="T52" fmla="*/ 11 w 13"/>
              <a:gd name="T53" fmla="*/ 14 h 25"/>
              <a:gd name="T54" fmla="*/ 11 w 13"/>
              <a:gd name="T55" fmla="*/ 14 h 25"/>
              <a:gd name="T56" fmla="*/ 11 w 13"/>
              <a:gd name="T57" fmla="*/ 13 h 25"/>
              <a:gd name="T58" fmla="*/ 11 w 13"/>
              <a:gd name="T59" fmla="*/ 12 h 25"/>
              <a:gd name="T60" fmla="*/ 11 w 13"/>
              <a:gd name="T61" fmla="*/ 11 h 25"/>
              <a:gd name="T62" fmla="*/ 10 w 13"/>
              <a:gd name="T63" fmla="*/ 10 h 25"/>
              <a:gd name="T64" fmla="*/ 10 w 13"/>
              <a:gd name="T65" fmla="*/ 10 h 25"/>
              <a:gd name="T66" fmla="*/ 10 w 13"/>
              <a:gd name="T67" fmla="*/ 9 h 25"/>
              <a:gd name="T68" fmla="*/ 9 w 13"/>
              <a:gd name="T69" fmla="*/ 8 h 25"/>
              <a:gd name="T70" fmla="*/ 9 w 13"/>
              <a:gd name="T71" fmla="*/ 7 h 25"/>
              <a:gd name="T72" fmla="*/ 9 w 13"/>
              <a:gd name="T73" fmla="*/ 6 h 25"/>
              <a:gd name="T74" fmla="*/ 8 w 13"/>
              <a:gd name="T75" fmla="*/ 5 h 25"/>
              <a:gd name="T76" fmla="*/ 7 w 13"/>
              <a:gd name="T77" fmla="*/ 4 h 25"/>
              <a:gd name="T78" fmla="*/ 7 w 13"/>
              <a:gd name="T79" fmla="*/ 3 h 25"/>
              <a:gd name="T80" fmla="*/ 7 w 13"/>
              <a:gd name="T81" fmla="*/ 2 h 25"/>
              <a:gd name="T82" fmla="*/ 6 w 13"/>
              <a:gd name="T83" fmla="*/ 2 h 25"/>
              <a:gd name="T84" fmla="*/ 5 w 13"/>
              <a:gd name="T85" fmla="*/ 1 h 25"/>
              <a:gd name="T86" fmla="*/ 5 w 13"/>
              <a:gd name="T87" fmla="*/ 0 h 25"/>
              <a:gd name="T88" fmla="*/ 4 w 13"/>
              <a:gd name="T89" fmla="*/ 0 h 25"/>
              <a:gd name="T90" fmla="*/ 3 w 13"/>
              <a:gd name="T91" fmla="*/ 0 h 25"/>
              <a:gd name="T92" fmla="*/ 3 w 13"/>
              <a:gd name="T93" fmla="*/ 0 h 25"/>
              <a:gd name="T94" fmla="*/ 2 w 13"/>
              <a:gd name="T95" fmla="*/ 0 h 25"/>
              <a:gd name="T96" fmla="*/ 1 w 13"/>
              <a:gd name="T97" fmla="*/ 1 h 25"/>
              <a:gd name="T98" fmla="*/ 1 w 13"/>
              <a:gd name="T99" fmla="*/ 2 h 25"/>
              <a:gd name="T100" fmla="*/ 0 w 13"/>
              <a:gd name="T101" fmla="*/ 2 h 25"/>
              <a:gd name="T102" fmla="*/ 0 w 13"/>
              <a:gd name="T103" fmla="*/ 3 h 25"/>
              <a:gd name="T104" fmla="*/ 0 w 13"/>
              <a:gd name="T105" fmla="*/ 4 h 25"/>
              <a:gd name="T106" fmla="*/ 0 w 13"/>
              <a:gd name="T107" fmla="*/ 6 h 25"/>
              <a:gd name="T108" fmla="*/ 0 w 13"/>
              <a:gd name="T109" fmla="*/ 6 h 25"/>
              <a:gd name="T110" fmla="*/ 1 w 13"/>
              <a:gd name="T111" fmla="*/ 7 h 25"/>
              <a:gd name="T112" fmla="*/ 1 w 13"/>
              <a:gd name="T113" fmla="*/ 9 h 25"/>
              <a:gd name="T114" fmla="*/ 1 w 13"/>
              <a:gd name="T115" fmla="*/ 10 h 25"/>
              <a:gd name="T116" fmla="*/ 1 w 13"/>
              <a:gd name="T117" fmla="*/ 10 h 25"/>
              <a:gd name="T118" fmla="*/ 1 w 13"/>
              <a:gd name="T119" fmla="*/ 11 h 25"/>
              <a:gd name="T120" fmla="*/ 2 w 13"/>
              <a:gd name="T121" fmla="*/ 12 h 25"/>
              <a:gd name="T122" fmla="*/ 2 w 13"/>
              <a:gd name="T123" fmla="*/ 13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 h="25">
                <a:moveTo>
                  <a:pt x="2" y="13"/>
                </a:moveTo>
                <a:lnTo>
                  <a:pt x="3" y="14"/>
                </a:lnTo>
                <a:lnTo>
                  <a:pt x="3" y="14"/>
                </a:lnTo>
                <a:lnTo>
                  <a:pt x="3" y="16"/>
                </a:lnTo>
                <a:lnTo>
                  <a:pt x="3" y="17"/>
                </a:lnTo>
                <a:lnTo>
                  <a:pt x="3" y="18"/>
                </a:lnTo>
                <a:lnTo>
                  <a:pt x="4" y="18"/>
                </a:lnTo>
                <a:lnTo>
                  <a:pt x="5" y="19"/>
                </a:lnTo>
                <a:lnTo>
                  <a:pt x="5" y="21"/>
                </a:lnTo>
                <a:lnTo>
                  <a:pt x="5" y="22"/>
                </a:lnTo>
                <a:lnTo>
                  <a:pt x="6" y="22"/>
                </a:lnTo>
                <a:lnTo>
                  <a:pt x="7" y="22"/>
                </a:lnTo>
                <a:lnTo>
                  <a:pt x="7" y="23"/>
                </a:lnTo>
                <a:lnTo>
                  <a:pt x="8" y="23"/>
                </a:lnTo>
                <a:lnTo>
                  <a:pt x="9" y="24"/>
                </a:lnTo>
                <a:lnTo>
                  <a:pt x="9" y="24"/>
                </a:lnTo>
                <a:lnTo>
                  <a:pt x="10" y="23"/>
                </a:lnTo>
                <a:lnTo>
                  <a:pt x="11" y="23"/>
                </a:lnTo>
                <a:lnTo>
                  <a:pt x="11" y="22"/>
                </a:lnTo>
                <a:lnTo>
                  <a:pt x="11" y="22"/>
                </a:lnTo>
                <a:lnTo>
                  <a:pt x="12" y="21"/>
                </a:lnTo>
                <a:lnTo>
                  <a:pt x="12" y="20"/>
                </a:lnTo>
                <a:lnTo>
                  <a:pt x="12" y="18"/>
                </a:lnTo>
                <a:lnTo>
                  <a:pt x="12" y="18"/>
                </a:lnTo>
                <a:lnTo>
                  <a:pt x="12" y="17"/>
                </a:lnTo>
                <a:lnTo>
                  <a:pt x="11" y="16"/>
                </a:lnTo>
                <a:lnTo>
                  <a:pt x="11" y="14"/>
                </a:lnTo>
                <a:lnTo>
                  <a:pt x="11" y="14"/>
                </a:lnTo>
                <a:lnTo>
                  <a:pt x="11" y="13"/>
                </a:lnTo>
                <a:lnTo>
                  <a:pt x="11" y="12"/>
                </a:lnTo>
                <a:lnTo>
                  <a:pt x="11" y="11"/>
                </a:lnTo>
                <a:lnTo>
                  <a:pt x="10" y="10"/>
                </a:lnTo>
                <a:lnTo>
                  <a:pt x="10" y="10"/>
                </a:lnTo>
                <a:lnTo>
                  <a:pt x="10" y="9"/>
                </a:lnTo>
                <a:lnTo>
                  <a:pt x="9" y="8"/>
                </a:lnTo>
                <a:lnTo>
                  <a:pt x="9" y="7"/>
                </a:lnTo>
                <a:lnTo>
                  <a:pt x="9" y="6"/>
                </a:lnTo>
                <a:lnTo>
                  <a:pt x="8" y="5"/>
                </a:lnTo>
                <a:lnTo>
                  <a:pt x="7" y="4"/>
                </a:lnTo>
                <a:lnTo>
                  <a:pt x="7" y="3"/>
                </a:lnTo>
                <a:lnTo>
                  <a:pt x="7" y="2"/>
                </a:lnTo>
                <a:lnTo>
                  <a:pt x="6" y="2"/>
                </a:lnTo>
                <a:lnTo>
                  <a:pt x="5" y="1"/>
                </a:lnTo>
                <a:lnTo>
                  <a:pt x="5" y="0"/>
                </a:lnTo>
                <a:lnTo>
                  <a:pt x="4" y="0"/>
                </a:lnTo>
                <a:lnTo>
                  <a:pt x="3" y="0"/>
                </a:lnTo>
                <a:lnTo>
                  <a:pt x="3" y="0"/>
                </a:lnTo>
                <a:lnTo>
                  <a:pt x="2" y="0"/>
                </a:lnTo>
                <a:lnTo>
                  <a:pt x="1" y="1"/>
                </a:lnTo>
                <a:lnTo>
                  <a:pt x="1" y="2"/>
                </a:lnTo>
                <a:lnTo>
                  <a:pt x="0" y="2"/>
                </a:lnTo>
                <a:lnTo>
                  <a:pt x="0" y="3"/>
                </a:lnTo>
                <a:lnTo>
                  <a:pt x="0" y="4"/>
                </a:lnTo>
                <a:lnTo>
                  <a:pt x="0" y="6"/>
                </a:lnTo>
                <a:lnTo>
                  <a:pt x="0" y="6"/>
                </a:lnTo>
                <a:lnTo>
                  <a:pt x="1" y="7"/>
                </a:lnTo>
                <a:lnTo>
                  <a:pt x="1" y="9"/>
                </a:lnTo>
                <a:lnTo>
                  <a:pt x="1" y="10"/>
                </a:lnTo>
                <a:lnTo>
                  <a:pt x="1" y="10"/>
                </a:lnTo>
                <a:lnTo>
                  <a:pt x="1" y="11"/>
                </a:lnTo>
                <a:lnTo>
                  <a:pt x="2" y="12"/>
                </a:lnTo>
                <a:lnTo>
                  <a:pt x="2" y="13"/>
                </a:lnTo>
              </a:path>
            </a:pathLst>
          </a:custGeom>
          <a:solidFill>
            <a:srgbClr val="B2B2B2"/>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1" name="Freeform 39"/>
          <p:cNvSpPr>
            <a:spLocks/>
          </p:cNvSpPr>
          <p:nvPr/>
        </p:nvSpPr>
        <p:spPr bwMode="auto">
          <a:xfrm>
            <a:off x="2606460" y="2781164"/>
            <a:ext cx="93662" cy="88900"/>
          </a:xfrm>
          <a:custGeom>
            <a:avLst/>
            <a:gdLst>
              <a:gd name="T0" fmla="*/ 11 w 59"/>
              <a:gd name="T1" fmla="*/ 32 h 56"/>
              <a:gd name="T2" fmla="*/ 10 w 59"/>
              <a:gd name="T3" fmla="*/ 30 h 56"/>
              <a:gd name="T4" fmla="*/ 12 w 59"/>
              <a:gd name="T5" fmla="*/ 28 h 56"/>
              <a:gd name="T6" fmla="*/ 12 w 59"/>
              <a:gd name="T7" fmla="*/ 25 h 56"/>
              <a:gd name="T8" fmla="*/ 11 w 59"/>
              <a:gd name="T9" fmla="*/ 22 h 56"/>
              <a:gd name="T10" fmla="*/ 12 w 59"/>
              <a:gd name="T11" fmla="*/ 19 h 56"/>
              <a:gd name="T12" fmla="*/ 10 w 59"/>
              <a:gd name="T13" fmla="*/ 18 h 56"/>
              <a:gd name="T14" fmla="*/ 6 w 59"/>
              <a:gd name="T15" fmla="*/ 18 h 56"/>
              <a:gd name="T16" fmla="*/ 5 w 59"/>
              <a:gd name="T17" fmla="*/ 16 h 56"/>
              <a:gd name="T18" fmla="*/ 5 w 59"/>
              <a:gd name="T19" fmla="*/ 14 h 56"/>
              <a:gd name="T20" fmla="*/ 5 w 59"/>
              <a:gd name="T21" fmla="*/ 10 h 56"/>
              <a:gd name="T22" fmla="*/ 5 w 59"/>
              <a:gd name="T23" fmla="*/ 8 h 56"/>
              <a:gd name="T24" fmla="*/ 6 w 59"/>
              <a:gd name="T25" fmla="*/ 6 h 56"/>
              <a:gd name="T26" fmla="*/ 8 w 59"/>
              <a:gd name="T27" fmla="*/ 5 h 56"/>
              <a:gd name="T28" fmla="*/ 9 w 59"/>
              <a:gd name="T29" fmla="*/ 3 h 56"/>
              <a:gd name="T30" fmla="*/ 7 w 59"/>
              <a:gd name="T31" fmla="*/ 2 h 56"/>
              <a:gd name="T32" fmla="*/ 5 w 59"/>
              <a:gd name="T33" fmla="*/ 0 h 56"/>
              <a:gd name="T34" fmla="*/ 3 w 59"/>
              <a:gd name="T35" fmla="*/ 2 h 56"/>
              <a:gd name="T36" fmla="*/ 3 w 59"/>
              <a:gd name="T37" fmla="*/ 5 h 56"/>
              <a:gd name="T38" fmla="*/ 3 w 59"/>
              <a:gd name="T39" fmla="*/ 8 h 56"/>
              <a:gd name="T40" fmla="*/ 3 w 59"/>
              <a:gd name="T41" fmla="*/ 11 h 56"/>
              <a:gd name="T42" fmla="*/ 3 w 59"/>
              <a:gd name="T43" fmla="*/ 14 h 56"/>
              <a:gd name="T44" fmla="*/ 2 w 59"/>
              <a:gd name="T45" fmla="*/ 16 h 56"/>
              <a:gd name="T46" fmla="*/ 2 w 59"/>
              <a:gd name="T47" fmla="*/ 19 h 56"/>
              <a:gd name="T48" fmla="*/ 1 w 59"/>
              <a:gd name="T49" fmla="*/ 23 h 56"/>
              <a:gd name="T50" fmla="*/ 0 w 59"/>
              <a:gd name="T51" fmla="*/ 26 h 56"/>
              <a:gd name="T52" fmla="*/ 0 w 59"/>
              <a:gd name="T53" fmla="*/ 30 h 56"/>
              <a:gd name="T54" fmla="*/ 1 w 59"/>
              <a:gd name="T55" fmla="*/ 32 h 56"/>
              <a:gd name="T56" fmla="*/ 3 w 59"/>
              <a:gd name="T57" fmla="*/ 33 h 56"/>
              <a:gd name="T58" fmla="*/ 4 w 59"/>
              <a:gd name="T59" fmla="*/ 36 h 56"/>
              <a:gd name="T60" fmla="*/ 5 w 59"/>
              <a:gd name="T61" fmla="*/ 39 h 56"/>
              <a:gd name="T62" fmla="*/ 8 w 59"/>
              <a:gd name="T63" fmla="*/ 40 h 56"/>
              <a:gd name="T64" fmla="*/ 12 w 59"/>
              <a:gd name="T65" fmla="*/ 40 h 56"/>
              <a:gd name="T66" fmla="*/ 15 w 59"/>
              <a:gd name="T67" fmla="*/ 39 h 56"/>
              <a:gd name="T68" fmla="*/ 17 w 59"/>
              <a:gd name="T69" fmla="*/ 38 h 56"/>
              <a:gd name="T70" fmla="*/ 19 w 59"/>
              <a:gd name="T71" fmla="*/ 39 h 56"/>
              <a:gd name="T72" fmla="*/ 21 w 59"/>
              <a:gd name="T73" fmla="*/ 40 h 56"/>
              <a:gd name="T74" fmla="*/ 24 w 59"/>
              <a:gd name="T75" fmla="*/ 41 h 56"/>
              <a:gd name="T76" fmla="*/ 28 w 59"/>
              <a:gd name="T77" fmla="*/ 43 h 56"/>
              <a:gd name="T78" fmla="*/ 32 w 59"/>
              <a:gd name="T79" fmla="*/ 45 h 56"/>
              <a:gd name="T80" fmla="*/ 36 w 59"/>
              <a:gd name="T81" fmla="*/ 48 h 56"/>
              <a:gd name="T82" fmla="*/ 42 w 59"/>
              <a:gd name="T83" fmla="*/ 49 h 56"/>
              <a:gd name="T84" fmla="*/ 46 w 59"/>
              <a:gd name="T85" fmla="*/ 49 h 56"/>
              <a:gd name="T86" fmla="*/ 51 w 59"/>
              <a:gd name="T87" fmla="*/ 50 h 56"/>
              <a:gd name="T88" fmla="*/ 55 w 59"/>
              <a:gd name="T89" fmla="*/ 54 h 56"/>
              <a:gd name="T90" fmla="*/ 58 w 59"/>
              <a:gd name="T91" fmla="*/ 52 h 56"/>
              <a:gd name="T92" fmla="*/ 57 w 59"/>
              <a:gd name="T93" fmla="*/ 50 h 56"/>
              <a:gd name="T94" fmla="*/ 56 w 59"/>
              <a:gd name="T95" fmla="*/ 48 h 56"/>
              <a:gd name="T96" fmla="*/ 53 w 59"/>
              <a:gd name="T97" fmla="*/ 48 h 56"/>
              <a:gd name="T98" fmla="*/ 51 w 59"/>
              <a:gd name="T99" fmla="*/ 47 h 56"/>
              <a:gd name="T100" fmla="*/ 46 w 59"/>
              <a:gd name="T101" fmla="*/ 47 h 56"/>
              <a:gd name="T102" fmla="*/ 41 w 59"/>
              <a:gd name="T103" fmla="*/ 45 h 56"/>
              <a:gd name="T104" fmla="*/ 35 w 59"/>
              <a:gd name="T105" fmla="*/ 43 h 56"/>
              <a:gd name="T106" fmla="*/ 31 w 59"/>
              <a:gd name="T107" fmla="*/ 41 h 56"/>
              <a:gd name="T108" fmla="*/ 27 w 59"/>
              <a:gd name="T109" fmla="*/ 39 h 56"/>
              <a:gd name="T110" fmla="*/ 24 w 59"/>
              <a:gd name="T111" fmla="*/ 37 h 56"/>
              <a:gd name="T112" fmla="*/ 23 w 59"/>
              <a:gd name="T113" fmla="*/ 35 h 56"/>
              <a:gd name="T114" fmla="*/ 22 w 59"/>
              <a:gd name="T115" fmla="*/ 32 h 56"/>
              <a:gd name="T116" fmla="*/ 20 w 59"/>
              <a:gd name="T117" fmla="*/ 31 h 56"/>
              <a:gd name="T118" fmla="*/ 16 w 59"/>
              <a:gd name="T119" fmla="*/ 31 h 56"/>
              <a:gd name="T120" fmla="*/ 15 w 59"/>
              <a:gd name="T121" fmla="*/ 32 h 56"/>
              <a:gd name="T122" fmla="*/ 13 w 59"/>
              <a:gd name="T123" fmla="*/ 32 h 56"/>
              <a:gd name="T124" fmla="*/ 12 w 59"/>
              <a:gd name="T125" fmla="*/ 32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9" h="56">
                <a:moveTo>
                  <a:pt x="11" y="32"/>
                </a:moveTo>
                <a:lnTo>
                  <a:pt x="11" y="32"/>
                </a:lnTo>
                <a:lnTo>
                  <a:pt x="11" y="32"/>
                </a:lnTo>
                <a:lnTo>
                  <a:pt x="10" y="32"/>
                </a:lnTo>
                <a:lnTo>
                  <a:pt x="10" y="31"/>
                </a:lnTo>
                <a:lnTo>
                  <a:pt x="10" y="30"/>
                </a:lnTo>
                <a:lnTo>
                  <a:pt x="11" y="29"/>
                </a:lnTo>
                <a:lnTo>
                  <a:pt x="12" y="29"/>
                </a:lnTo>
                <a:lnTo>
                  <a:pt x="12" y="28"/>
                </a:lnTo>
                <a:lnTo>
                  <a:pt x="12" y="27"/>
                </a:lnTo>
                <a:lnTo>
                  <a:pt x="12" y="26"/>
                </a:lnTo>
                <a:lnTo>
                  <a:pt x="12" y="25"/>
                </a:lnTo>
                <a:lnTo>
                  <a:pt x="11" y="23"/>
                </a:lnTo>
                <a:lnTo>
                  <a:pt x="11" y="23"/>
                </a:lnTo>
                <a:lnTo>
                  <a:pt x="11" y="22"/>
                </a:lnTo>
                <a:lnTo>
                  <a:pt x="11" y="21"/>
                </a:lnTo>
                <a:lnTo>
                  <a:pt x="12" y="20"/>
                </a:lnTo>
                <a:lnTo>
                  <a:pt x="12" y="19"/>
                </a:lnTo>
                <a:lnTo>
                  <a:pt x="11" y="19"/>
                </a:lnTo>
                <a:lnTo>
                  <a:pt x="11" y="18"/>
                </a:lnTo>
                <a:lnTo>
                  <a:pt x="10" y="18"/>
                </a:lnTo>
                <a:lnTo>
                  <a:pt x="9" y="18"/>
                </a:lnTo>
                <a:lnTo>
                  <a:pt x="8" y="18"/>
                </a:lnTo>
                <a:lnTo>
                  <a:pt x="6" y="18"/>
                </a:lnTo>
                <a:lnTo>
                  <a:pt x="5" y="17"/>
                </a:lnTo>
                <a:lnTo>
                  <a:pt x="5" y="17"/>
                </a:lnTo>
                <a:lnTo>
                  <a:pt x="5" y="16"/>
                </a:lnTo>
                <a:lnTo>
                  <a:pt x="5" y="15"/>
                </a:lnTo>
                <a:lnTo>
                  <a:pt x="5" y="14"/>
                </a:lnTo>
                <a:lnTo>
                  <a:pt x="5" y="14"/>
                </a:lnTo>
                <a:lnTo>
                  <a:pt x="5" y="13"/>
                </a:lnTo>
                <a:lnTo>
                  <a:pt x="5" y="12"/>
                </a:lnTo>
                <a:lnTo>
                  <a:pt x="5" y="10"/>
                </a:lnTo>
                <a:lnTo>
                  <a:pt x="5" y="10"/>
                </a:lnTo>
                <a:lnTo>
                  <a:pt x="5" y="9"/>
                </a:lnTo>
                <a:lnTo>
                  <a:pt x="5" y="8"/>
                </a:lnTo>
                <a:lnTo>
                  <a:pt x="5" y="7"/>
                </a:lnTo>
                <a:lnTo>
                  <a:pt x="6" y="7"/>
                </a:lnTo>
                <a:lnTo>
                  <a:pt x="6" y="6"/>
                </a:lnTo>
                <a:lnTo>
                  <a:pt x="7" y="5"/>
                </a:lnTo>
                <a:lnTo>
                  <a:pt x="7" y="5"/>
                </a:lnTo>
                <a:lnTo>
                  <a:pt x="8" y="5"/>
                </a:lnTo>
                <a:lnTo>
                  <a:pt x="8" y="4"/>
                </a:lnTo>
                <a:lnTo>
                  <a:pt x="9" y="4"/>
                </a:lnTo>
                <a:lnTo>
                  <a:pt x="9" y="3"/>
                </a:lnTo>
                <a:lnTo>
                  <a:pt x="9" y="2"/>
                </a:lnTo>
                <a:lnTo>
                  <a:pt x="8" y="2"/>
                </a:lnTo>
                <a:lnTo>
                  <a:pt x="7" y="2"/>
                </a:lnTo>
                <a:lnTo>
                  <a:pt x="6" y="2"/>
                </a:lnTo>
                <a:lnTo>
                  <a:pt x="5" y="1"/>
                </a:lnTo>
                <a:lnTo>
                  <a:pt x="5" y="0"/>
                </a:lnTo>
                <a:lnTo>
                  <a:pt x="4" y="0"/>
                </a:lnTo>
                <a:lnTo>
                  <a:pt x="4" y="1"/>
                </a:lnTo>
                <a:lnTo>
                  <a:pt x="3" y="2"/>
                </a:lnTo>
                <a:lnTo>
                  <a:pt x="3" y="3"/>
                </a:lnTo>
                <a:lnTo>
                  <a:pt x="3" y="4"/>
                </a:lnTo>
                <a:lnTo>
                  <a:pt x="3" y="5"/>
                </a:lnTo>
                <a:lnTo>
                  <a:pt x="3" y="5"/>
                </a:lnTo>
                <a:lnTo>
                  <a:pt x="3" y="6"/>
                </a:lnTo>
                <a:lnTo>
                  <a:pt x="3" y="8"/>
                </a:lnTo>
                <a:lnTo>
                  <a:pt x="3" y="9"/>
                </a:lnTo>
                <a:lnTo>
                  <a:pt x="3" y="10"/>
                </a:lnTo>
                <a:lnTo>
                  <a:pt x="3" y="11"/>
                </a:lnTo>
                <a:lnTo>
                  <a:pt x="3" y="12"/>
                </a:lnTo>
                <a:lnTo>
                  <a:pt x="3" y="13"/>
                </a:lnTo>
                <a:lnTo>
                  <a:pt x="3" y="14"/>
                </a:lnTo>
                <a:lnTo>
                  <a:pt x="3" y="14"/>
                </a:lnTo>
                <a:lnTo>
                  <a:pt x="3" y="15"/>
                </a:lnTo>
                <a:lnTo>
                  <a:pt x="2" y="16"/>
                </a:lnTo>
                <a:lnTo>
                  <a:pt x="2" y="17"/>
                </a:lnTo>
                <a:lnTo>
                  <a:pt x="2" y="18"/>
                </a:lnTo>
                <a:lnTo>
                  <a:pt x="2" y="19"/>
                </a:lnTo>
                <a:lnTo>
                  <a:pt x="1" y="21"/>
                </a:lnTo>
                <a:lnTo>
                  <a:pt x="1" y="22"/>
                </a:lnTo>
                <a:lnTo>
                  <a:pt x="1" y="23"/>
                </a:lnTo>
                <a:lnTo>
                  <a:pt x="1" y="23"/>
                </a:lnTo>
                <a:lnTo>
                  <a:pt x="1" y="25"/>
                </a:lnTo>
                <a:lnTo>
                  <a:pt x="0" y="26"/>
                </a:lnTo>
                <a:lnTo>
                  <a:pt x="0" y="28"/>
                </a:lnTo>
                <a:lnTo>
                  <a:pt x="0" y="29"/>
                </a:lnTo>
                <a:lnTo>
                  <a:pt x="0" y="30"/>
                </a:lnTo>
                <a:lnTo>
                  <a:pt x="1" y="31"/>
                </a:lnTo>
                <a:lnTo>
                  <a:pt x="1" y="32"/>
                </a:lnTo>
                <a:lnTo>
                  <a:pt x="1" y="32"/>
                </a:lnTo>
                <a:lnTo>
                  <a:pt x="2" y="32"/>
                </a:lnTo>
                <a:lnTo>
                  <a:pt x="2" y="33"/>
                </a:lnTo>
                <a:lnTo>
                  <a:pt x="3" y="33"/>
                </a:lnTo>
                <a:lnTo>
                  <a:pt x="3" y="34"/>
                </a:lnTo>
                <a:lnTo>
                  <a:pt x="4" y="35"/>
                </a:lnTo>
                <a:lnTo>
                  <a:pt x="4" y="36"/>
                </a:lnTo>
                <a:lnTo>
                  <a:pt x="5" y="37"/>
                </a:lnTo>
                <a:lnTo>
                  <a:pt x="5" y="38"/>
                </a:lnTo>
                <a:lnTo>
                  <a:pt x="5" y="39"/>
                </a:lnTo>
                <a:lnTo>
                  <a:pt x="6" y="40"/>
                </a:lnTo>
                <a:lnTo>
                  <a:pt x="7" y="40"/>
                </a:lnTo>
                <a:lnTo>
                  <a:pt x="8" y="40"/>
                </a:lnTo>
                <a:lnTo>
                  <a:pt x="10" y="40"/>
                </a:lnTo>
                <a:lnTo>
                  <a:pt x="11" y="40"/>
                </a:lnTo>
                <a:lnTo>
                  <a:pt x="12" y="40"/>
                </a:lnTo>
                <a:lnTo>
                  <a:pt x="13" y="40"/>
                </a:lnTo>
                <a:lnTo>
                  <a:pt x="14" y="40"/>
                </a:lnTo>
                <a:lnTo>
                  <a:pt x="15" y="39"/>
                </a:lnTo>
                <a:lnTo>
                  <a:pt x="15" y="39"/>
                </a:lnTo>
                <a:lnTo>
                  <a:pt x="16" y="39"/>
                </a:lnTo>
                <a:lnTo>
                  <a:pt x="17" y="38"/>
                </a:lnTo>
                <a:lnTo>
                  <a:pt x="18" y="38"/>
                </a:lnTo>
                <a:lnTo>
                  <a:pt x="18" y="39"/>
                </a:lnTo>
                <a:lnTo>
                  <a:pt x="19" y="39"/>
                </a:lnTo>
                <a:lnTo>
                  <a:pt x="20" y="39"/>
                </a:lnTo>
                <a:lnTo>
                  <a:pt x="20" y="40"/>
                </a:lnTo>
                <a:lnTo>
                  <a:pt x="21" y="40"/>
                </a:lnTo>
                <a:lnTo>
                  <a:pt x="22" y="40"/>
                </a:lnTo>
                <a:lnTo>
                  <a:pt x="24" y="41"/>
                </a:lnTo>
                <a:lnTo>
                  <a:pt x="24" y="41"/>
                </a:lnTo>
                <a:lnTo>
                  <a:pt x="26" y="42"/>
                </a:lnTo>
                <a:lnTo>
                  <a:pt x="27" y="42"/>
                </a:lnTo>
                <a:lnTo>
                  <a:pt x="28" y="43"/>
                </a:lnTo>
                <a:lnTo>
                  <a:pt x="29" y="44"/>
                </a:lnTo>
                <a:lnTo>
                  <a:pt x="31" y="45"/>
                </a:lnTo>
                <a:lnTo>
                  <a:pt x="32" y="45"/>
                </a:lnTo>
                <a:lnTo>
                  <a:pt x="34" y="46"/>
                </a:lnTo>
                <a:lnTo>
                  <a:pt x="34" y="47"/>
                </a:lnTo>
                <a:lnTo>
                  <a:pt x="36" y="48"/>
                </a:lnTo>
                <a:lnTo>
                  <a:pt x="38" y="48"/>
                </a:lnTo>
                <a:lnTo>
                  <a:pt x="40" y="48"/>
                </a:lnTo>
                <a:lnTo>
                  <a:pt x="42" y="49"/>
                </a:lnTo>
                <a:lnTo>
                  <a:pt x="43" y="49"/>
                </a:lnTo>
                <a:lnTo>
                  <a:pt x="44" y="49"/>
                </a:lnTo>
                <a:lnTo>
                  <a:pt x="46" y="49"/>
                </a:lnTo>
                <a:lnTo>
                  <a:pt x="48" y="50"/>
                </a:lnTo>
                <a:lnTo>
                  <a:pt x="49" y="50"/>
                </a:lnTo>
                <a:lnTo>
                  <a:pt x="51" y="50"/>
                </a:lnTo>
                <a:lnTo>
                  <a:pt x="53" y="51"/>
                </a:lnTo>
                <a:lnTo>
                  <a:pt x="54" y="52"/>
                </a:lnTo>
                <a:lnTo>
                  <a:pt x="55" y="54"/>
                </a:lnTo>
                <a:lnTo>
                  <a:pt x="57" y="55"/>
                </a:lnTo>
                <a:lnTo>
                  <a:pt x="58" y="54"/>
                </a:lnTo>
                <a:lnTo>
                  <a:pt x="58" y="52"/>
                </a:lnTo>
                <a:lnTo>
                  <a:pt x="58" y="51"/>
                </a:lnTo>
                <a:lnTo>
                  <a:pt x="58" y="50"/>
                </a:lnTo>
                <a:lnTo>
                  <a:pt x="57" y="50"/>
                </a:lnTo>
                <a:lnTo>
                  <a:pt x="57" y="49"/>
                </a:lnTo>
                <a:lnTo>
                  <a:pt x="56" y="49"/>
                </a:lnTo>
                <a:lnTo>
                  <a:pt x="56" y="48"/>
                </a:lnTo>
                <a:lnTo>
                  <a:pt x="55" y="48"/>
                </a:lnTo>
                <a:lnTo>
                  <a:pt x="54" y="48"/>
                </a:lnTo>
                <a:lnTo>
                  <a:pt x="53" y="48"/>
                </a:lnTo>
                <a:lnTo>
                  <a:pt x="53" y="48"/>
                </a:lnTo>
                <a:lnTo>
                  <a:pt x="52" y="48"/>
                </a:lnTo>
                <a:lnTo>
                  <a:pt x="51" y="47"/>
                </a:lnTo>
                <a:lnTo>
                  <a:pt x="49" y="47"/>
                </a:lnTo>
                <a:lnTo>
                  <a:pt x="48" y="47"/>
                </a:lnTo>
                <a:lnTo>
                  <a:pt x="46" y="47"/>
                </a:lnTo>
                <a:lnTo>
                  <a:pt x="44" y="46"/>
                </a:lnTo>
                <a:lnTo>
                  <a:pt x="43" y="46"/>
                </a:lnTo>
                <a:lnTo>
                  <a:pt x="41" y="45"/>
                </a:lnTo>
                <a:lnTo>
                  <a:pt x="39" y="44"/>
                </a:lnTo>
                <a:lnTo>
                  <a:pt x="37" y="44"/>
                </a:lnTo>
                <a:lnTo>
                  <a:pt x="35" y="43"/>
                </a:lnTo>
                <a:lnTo>
                  <a:pt x="34" y="42"/>
                </a:lnTo>
                <a:lnTo>
                  <a:pt x="33" y="41"/>
                </a:lnTo>
                <a:lnTo>
                  <a:pt x="31" y="41"/>
                </a:lnTo>
                <a:lnTo>
                  <a:pt x="29" y="40"/>
                </a:lnTo>
                <a:lnTo>
                  <a:pt x="28" y="39"/>
                </a:lnTo>
                <a:lnTo>
                  <a:pt x="27" y="39"/>
                </a:lnTo>
                <a:lnTo>
                  <a:pt x="26" y="38"/>
                </a:lnTo>
                <a:lnTo>
                  <a:pt x="24" y="38"/>
                </a:lnTo>
                <a:lnTo>
                  <a:pt x="24" y="37"/>
                </a:lnTo>
                <a:lnTo>
                  <a:pt x="23" y="37"/>
                </a:lnTo>
                <a:lnTo>
                  <a:pt x="23" y="36"/>
                </a:lnTo>
                <a:lnTo>
                  <a:pt x="23" y="35"/>
                </a:lnTo>
                <a:lnTo>
                  <a:pt x="23" y="33"/>
                </a:lnTo>
                <a:lnTo>
                  <a:pt x="23" y="32"/>
                </a:lnTo>
                <a:lnTo>
                  <a:pt x="22" y="32"/>
                </a:lnTo>
                <a:lnTo>
                  <a:pt x="22" y="32"/>
                </a:lnTo>
                <a:lnTo>
                  <a:pt x="21" y="32"/>
                </a:lnTo>
                <a:lnTo>
                  <a:pt x="20" y="31"/>
                </a:lnTo>
                <a:lnTo>
                  <a:pt x="18" y="31"/>
                </a:lnTo>
                <a:lnTo>
                  <a:pt x="17" y="31"/>
                </a:lnTo>
                <a:lnTo>
                  <a:pt x="16" y="31"/>
                </a:lnTo>
                <a:lnTo>
                  <a:pt x="16" y="32"/>
                </a:lnTo>
                <a:lnTo>
                  <a:pt x="15" y="32"/>
                </a:lnTo>
                <a:lnTo>
                  <a:pt x="15" y="32"/>
                </a:lnTo>
                <a:lnTo>
                  <a:pt x="15" y="32"/>
                </a:lnTo>
                <a:lnTo>
                  <a:pt x="14" y="32"/>
                </a:lnTo>
                <a:lnTo>
                  <a:pt x="13" y="32"/>
                </a:lnTo>
                <a:lnTo>
                  <a:pt x="13" y="33"/>
                </a:lnTo>
                <a:lnTo>
                  <a:pt x="13" y="32"/>
                </a:lnTo>
                <a:lnTo>
                  <a:pt x="12" y="32"/>
                </a:lnTo>
                <a:lnTo>
                  <a:pt x="11" y="32"/>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2" name="Freeform 40"/>
          <p:cNvSpPr>
            <a:spLocks/>
          </p:cNvSpPr>
          <p:nvPr/>
        </p:nvSpPr>
        <p:spPr bwMode="auto">
          <a:xfrm>
            <a:off x="2611223" y="2752589"/>
            <a:ext cx="4763" cy="17462"/>
          </a:xfrm>
          <a:custGeom>
            <a:avLst/>
            <a:gdLst>
              <a:gd name="T0" fmla="*/ 1 w 3"/>
              <a:gd name="T1" fmla="*/ 0 h 11"/>
              <a:gd name="T2" fmla="*/ 1 w 3"/>
              <a:gd name="T3" fmla="*/ 1 h 11"/>
              <a:gd name="T4" fmla="*/ 1 w 3"/>
              <a:gd name="T5" fmla="*/ 3 h 11"/>
              <a:gd name="T6" fmla="*/ 1 w 3"/>
              <a:gd name="T7" fmla="*/ 4 h 11"/>
              <a:gd name="T8" fmla="*/ 1 w 3"/>
              <a:gd name="T9" fmla="*/ 4 h 11"/>
              <a:gd name="T10" fmla="*/ 1 w 3"/>
              <a:gd name="T11" fmla="*/ 6 h 11"/>
              <a:gd name="T12" fmla="*/ 0 w 3"/>
              <a:gd name="T13" fmla="*/ 6 h 11"/>
              <a:gd name="T14" fmla="*/ 0 w 3"/>
              <a:gd name="T15" fmla="*/ 7 h 11"/>
              <a:gd name="T16" fmla="*/ 0 w 3"/>
              <a:gd name="T17" fmla="*/ 8 h 11"/>
              <a:gd name="T18" fmla="*/ 0 w 3"/>
              <a:gd name="T19" fmla="*/ 8 h 11"/>
              <a:gd name="T20" fmla="*/ 0 w 3"/>
              <a:gd name="T21" fmla="*/ 9 h 11"/>
              <a:gd name="T22" fmla="*/ 0 w 3"/>
              <a:gd name="T23" fmla="*/ 9 h 11"/>
              <a:gd name="T24" fmla="*/ 0 w 3"/>
              <a:gd name="T25" fmla="*/ 9 h 11"/>
              <a:gd name="T26" fmla="*/ 0 w 3"/>
              <a:gd name="T27" fmla="*/ 10 h 11"/>
              <a:gd name="T28" fmla="*/ 1 w 3"/>
              <a:gd name="T29" fmla="*/ 10 h 11"/>
              <a:gd name="T30" fmla="*/ 1 w 3"/>
              <a:gd name="T31" fmla="*/ 10 h 11"/>
              <a:gd name="T32" fmla="*/ 1 w 3"/>
              <a:gd name="T33" fmla="*/ 10 h 11"/>
              <a:gd name="T34" fmla="*/ 1 w 3"/>
              <a:gd name="T35" fmla="*/ 10 h 11"/>
              <a:gd name="T36" fmla="*/ 2 w 3"/>
              <a:gd name="T37" fmla="*/ 10 h 11"/>
              <a:gd name="T38" fmla="*/ 2 w 3"/>
              <a:gd name="T39" fmla="*/ 9 h 11"/>
              <a:gd name="T40" fmla="*/ 2 w 3"/>
              <a:gd name="T41" fmla="*/ 9 h 11"/>
              <a:gd name="T42" fmla="*/ 2 w 3"/>
              <a:gd name="T43" fmla="*/ 9 h 11"/>
              <a:gd name="T44" fmla="*/ 2 w 3"/>
              <a:gd name="T45" fmla="*/ 9 h 11"/>
              <a:gd name="T46" fmla="*/ 2 w 3"/>
              <a:gd name="T47" fmla="*/ 8 h 11"/>
              <a:gd name="T48" fmla="*/ 2 w 3"/>
              <a:gd name="T49" fmla="*/ 8 h 11"/>
              <a:gd name="T50" fmla="*/ 2 w 3"/>
              <a:gd name="T51" fmla="*/ 8 h 11"/>
              <a:gd name="T52" fmla="*/ 2 w 3"/>
              <a:gd name="T53" fmla="*/ 7 h 11"/>
              <a:gd name="T54" fmla="*/ 2 w 3"/>
              <a:gd name="T55" fmla="*/ 7 h 11"/>
              <a:gd name="T56" fmla="*/ 2 w 3"/>
              <a:gd name="T57" fmla="*/ 6 h 11"/>
              <a:gd name="T58" fmla="*/ 1 w 3"/>
              <a:gd name="T59" fmla="*/ 6 h 11"/>
              <a:gd name="T60" fmla="*/ 1 w 3"/>
              <a:gd name="T61" fmla="*/ 6 h 11"/>
              <a:gd name="T62" fmla="*/ 1 w 3"/>
              <a:gd name="T63" fmla="*/ 5 h 11"/>
              <a:gd name="T64" fmla="*/ 1 w 3"/>
              <a:gd name="T65" fmla="*/ 4 h 11"/>
              <a:gd name="T66" fmla="*/ 1 w 3"/>
              <a:gd name="T67" fmla="*/ 4 h 11"/>
              <a:gd name="T68" fmla="*/ 1 w 3"/>
              <a:gd name="T69" fmla="*/ 3 h 11"/>
              <a:gd name="T70" fmla="*/ 1 w 3"/>
              <a:gd name="T71" fmla="*/ 3 h 11"/>
              <a:gd name="T72" fmla="*/ 1 w 3"/>
              <a:gd name="T73" fmla="*/ 2 h 11"/>
              <a:gd name="T74" fmla="*/ 1 w 3"/>
              <a:gd name="T75" fmla="*/ 1 h 11"/>
              <a:gd name="T76" fmla="*/ 1 w 3"/>
              <a:gd name="T77" fmla="*/ 1 h 11"/>
              <a:gd name="T78" fmla="*/ 1 w 3"/>
              <a:gd name="T79"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 h="11">
                <a:moveTo>
                  <a:pt x="1" y="0"/>
                </a:moveTo>
                <a:lnTo>
                  <a:pt x="1" y="1"/>
                </a:lnTo>
                <a:lnTo>
                  <a:pt x="1" y="3"/>
                </a:lnTo>
                <a:lnTo>
                  <a:pt x="1" y="4"/>
                </a:lnTo>
                <a:lnTo>
                  <a:pt x="1" y="4"/>
                </a:lnTo>
                <a:lnTo>
                  <a:pt x="1" y="6"/>
                </a:lnTo>
                <a:lnTo>
                  <a:pt x="0" y="6"/>
                </a:lnTo>
                <a:lnTo>
                  <a:pt x="0" y="7"/>
                </a:lnTo>
                <a:lnTo>
                  <a:pt x="0" y="8"/>
                </a:lnTo>
                <a:lnTo>
                  <a:pt x="0" y="8"/>
                </a:lnTo>
                <a:lnTo>
                  <a:pt x="0" y="9"/>
                </a:lnTo>
                <a:lnTo>
                  <a:pt x="0" y="9"/>
                </a:lnTo>
                <a:lnTo>
                  <a:pt x="0" y="9"/>
                </a:lnTo>
                <a:lnTo>
                  <a:pt x="0" y="10"/>
                </a:lnTo>
                <a:lnTo>
                  <a:pt x="1" y="10"/>
                </a:lnTo>
                <a:lnTo>
                  <a:pt x="1" y="10"/>
                </a:lnTo>
                <a:lnTo>
                  <a:pt x="1" y="10"/>
                </a:lnTo>
                <a:lnTo>
                  <a:pt x="1" y="10"/>
                </a:lnTo>
                <a:lnTo>
                  <a:pt x="2" y="10"/>
                </a:lnTo>
                <a:lnTo>
                  <a:pt x="2" y="9"/>
                </a:lnTo>
                <a:lnTo>
                  <a:pt x="2" y="9"/>
                </a:lnTo>
                <a:lnTo>
                  <a:pt x="2" y="9"/>
                </a:lnTo>
                <a:lnTo>
                  <a:pt x="2" y="9"/>
                </a:lnTo>
                <a:lnTo>
                  <a:pt x="2" y="8"/>
                </a:lnTo>
                <a:lnTo>
                  <a:pt x="2" y="8"/>
                </a:lnTo>
                <a:lnTo>
                  <a:pt x="2" y="8"/>
                </a:lnTo>
                <a:lnTo>
                  <a:pt x="2" y="7"/>
                </a:lnTo>
                <a:lnTo>
                  <a:pt x="2" y="7"/>
                </a:lnTo>
                <a:lnTo>
                  <a:pt x="2" y="6"/>
                </a:lnTo>
                <a:lnTo>
                  <a:pt x="1" y="6"/>
                </a:lnTo>
                <a:lnTo>
                  <a:pt x="1" y="6"/>
                </a:lnTo>
                <a:lnTo>
                  <a:pt x="1" y="5"/>
                </a:lnTo>
                <a:lnTo>
                  <a:pt x="1" y="4"/>
                </a:lnTo>
                <a:lnTo>
                  <a:pt x="1" y="4"/>
                </a:lnTo>
                <a:lnTo>
                  <a:pt x="1" y="3"/>
                </a:lnTo>
                <a:lnTo>
                  <a:pt x="1" y="3"/>
                </a:lnTo>
                <a:lnTo>
                  <a:pt x="1" y="2"/>
                </a:lnTo>
                <a:lnTo>
                  <a:pt x="1" y="1"/>
                </a:lnTo>
                <a:lnTo>
                  <a:pt x="1" y="1"/>
                </a:lnTo>
                <a:lnTo>
                  <a:pt x="1" y="0"/>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3" name="Freeform 41"/>
          <p:cNvSpPr>
            <a:spLocks/>
          </p:cNvSpPr>
          <p:nvPr/>
        </p:nvSpPr>
        <p:spPr bwMode="auto">
          <a:xfrm>
            <a:off x="2684247" y="2971664"/>
            <a:ext cx="146050" cy="50800"/>
          </a:xfrm>
          <a:custGeom>
            <a:avLst/>
            <a:gdLst>
              <a:gd name="T0" fmla="*/ 15 w 92"/>
              <a:gd name="T1" fmla="*/ 21 h 32"/>
              <a:gd name="T2" fmla="*/ 14 w 92"/>
              <a:gd name="T3" fmla="*/ 18 h 32"/>
              <a:gd name="T4" fmla="*/ 15 w 92"/>
              <a:gd name="T5" fmla="*/ 16 h 32"/>
              <a:gd name="T6" fmla="*/ 15 w 92"/>
              <a:gd name="T7" fmla="*/ 13 h 32"/>
              <a:gd name="T8" fmla="*/ 14 w 92"/>
              <a:gd name="T9" fmla="*/ 8 h 32"/>
              <a:gd name="T10" fmla="*/ 11 w 92"/>
              <a:gd name="T11" fmla="*/ 12 h 32"/>
              <a:gd name="T12" fmla="*/ 9 w 92"/>
              <a:gd name="T13" fmla="*/ 17 h 32"/>
              <a:gd name="T14" fmla="*/ 7 w 92"/>
              <a:gd name="T15" fmla="*/ 20 h 32"/>
              <a:gd name="T16" fmla="*/ 4 w 92"/>
              <a:gd name="T17" fmla="*/ 23 h 32"/>
              <a:gd name="T18" fmla="*/ 2 w 92"/>
              <a:gd name="T19" fmla="*/ 25 h 32"/>
              <a:gd name="T20" fmla="*/ 0 w 92"/>
              <a:gd name="T21" fmla="*/ 28 h 32"/>
              <a:gd name="T22" fmla="*/ 3 w 92"/>
              <a:gd name="T23" fmla="*/ 28 h 32"/>
              <a:gd name="T24" fmla="*/ 7 w 92"/>
              <a:gd name="T25" fmla="*/ 28 h 32"/>
              <a:gd name="T26" fmla="*/ 9 w 92"/>
              <a:gd name="T27" fmla="*/ 28 h 32"/>
              <a:gd name="T28" fmla="*/ 13 w 92"/>
              <a:gd name="T29" fmla="*/ 29 h 32"/>
              <a:gd name="T30" fmla="*/ 17 w 92"/>
              <a:gd name="T31" fmla="*/ 31 h 32"/>
              <a:gd name="T32" fmla="*/ 22 w 92"/>
              <a:gd name="T33" fmla="*/ 31 h 32"/>
              <a:gd name="T34" fmla="*/ 26 w 92"/>
              <a:gd name="T35" fmla="*/ 31 h 32"/>
              <a:gd name="T36" fmla="*/ 31 w 92"/>
              <a:gd name="T37" fmla="*/ 29 h 32"/>
              <a:gd name="T38" fmla="*/ 35 w 92"/>
              <a:gd name="T39" fmla="*/ 27 h 32"/>
              <a:gd name="T40" fmla="*/ 40 w 92"/>
              <a:gd name="T41" fmla="*/ 23 h 32"/>
              <a:gd name="T42" fmla="*/ 45 w 92"/>
              <a:gd name="T43" fmla="*/ 21 h 32"/>
              <a:gd name="T44" fmla="*/ 51 w 92"/>
              <a:gd name="T45" fmla="*/ 19 h 32"/>
              <a:gd name="T46" fmla="*/ 56 w 92"/>
              <a:gd name="T47" fmla="*/ 18 h 32"/>
              <a:gd name="T48" fmla="*/ 63 w 92"/>
              <a:gd name="T49" fmla="*/ 13 h 32"/>
              <a:gd name="T50" fmla="*/ 69 w 92"/>
              <a:gd name="T51" fmla="*/ 9 h 32"/>
              <a:gd name="T52" fmla="*/ 76 w 92"/>
              <a:gd name="T53" fmla="*/ 6 h 32"/>
              <a:gd name="T54" fmla="*/ 82 w 92"/>
              <a:gd name="T55" fmla="*/ 5 h 32"/>
              <a:gd name="T56" fmla="*/ 87 w 92"/>
              <a:gd name="T57" fmla="*/ 4 h 32"/>
              <a:gd name="T58" fmla="*/ 91 w 92"/>
              <a:gd name="T59" fmla="*/ 3 h 32"/>
              <a:gd name="T60" fmla="*/ 88 w 92"/>
              <a:gd name="T61" fmla="*/ 3 h 32"/>
              <a:gd name="T62" fmla="*/ 83 w 92"/>
              <a:gd name="T63" fmla="*/ 3 h 32"/>
              <a:gd name="T64" fmla="*/ 76 w 92"/>
              <a:gd name="T65" fmla="*/ 3 h 32"/>
              <a:gd name="T66" fmla="*/ 69 w 92"/>
              <a:gd name="T67" fmla="*/ 3 h 32"/>
              <a:gd name="T68" fmla="*/ 65 w 92"/>
              <a:gd name="T69" fmla="*/ 3 h 32"/>
              <a:gd name="T70" fmla="*/ 61 w 92"/>
              <a:gd name="T71" fmla="*/ 4 h 32"/>
              <a:gd name="T72" fmla="*/ 55 w 92"/>
              <a:gd name="T73" fmla="*/ 7 h 32"/>
              <a:gd name="T74" fmla="*/ 49 w 92"/>
              <a:gd name="T75" fmla="*/ 10 h 32"/>
              <a:gd name="T76" fmla="*/ 41 w 92"/>
              <a:gd name="T77" fmla="*/ 13 h 32"/>
              <a:gd name="T78" fmla="*/ 35 w 92"/>
              <a:gd name="T79" fmla="*/ 17 h 32"/>
              <a:gd name="T80" fmla="*/ 31 w 92"/>
              <a:gd name="T81" fmla="*/ 18 h 32"/>
              <a:gd name="T82" fmla="*/ 28 w 92"/>
              <a:gd name="T83" fmla="*/ 19 h 32"/>
              <a:gd name="T84" fmla="*/ 27 w 92"/>
              <a:gd name="T85" fmla="*/ 18 h 32"/>
              <a:gd name="T86" fmla="*/ 28 w 92"/>
              <a:gd name="T87" fmla="*/ 13 h 32"/>
              <a:gd name="T88" fmla="*/ 29 w 92"/>
              <a:gd name="T89" fmla="*/ 8 h 32"/>
              <a:gd name="T90" fmla="*/ 28 w 92"/>
              <a:gd name="T91" fmla="*/ 4 h 32"/>
              <a:gd name="T92" fmla="*/ 28 w 92"/>
              <a:gd name="T93" fmla="*/ 2 h 32"/>
              <a:gd name="T94" fmla="*/ 27 w 92"/>
              <a:gd name="T95" fmla="*/ 3 h 32"/>
              <a:gd name="T96" fmla="*/ 25 w 92"/>
              <a:gd name="T97" fmla="*/ 9 h 32"/>
              <a:gd name="T98" fmla="*/ 23 w 92"/>
              <a:gd name="T99" fmla="*/ 14 h 32"/>
              <a:gd name="T100" fmla="*/ 22 w 92"/>
              <a:gd name="T101" fmla="*/ 18 h 32"/>
              <a:gd name="T102" fmla="*/ 21 w 92"/>
              <a:gd name="T103" fmla="*/ 2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92" h="32">
                <a:moveTo>
                  <a:pt x="21" y="21"/>
                </a:moveTo>
                <a:lnTo>
                  <a:pt x="16" y="21"/>
                </a:lnTo>
                <a:lnTo>
                  <a:pt x="15" y="21"/>
                </a:lnTo>
                <a:lnTo>
                  <a:pt x="14" y="20"/>
                </a:lnTo>
                <a:lnTo>
                  <a:pt x="14" y="19"/>
                </a:lnTo>
                <a:lnTo>
                  <a:pt x="14" y="18"/>
                </a:lnTo>
                <a:lnTo>
                  <a:pt x="14" y="18"/>
                </a:lnTo>
                <a:lnTo>
                  <a:pt x="15" y="17"/>
                </a:lnTo>
                <a:lnTo>
                  <a:pt x="15" y="16"/>
                </a:lnTo>
                <a:lnTo>
                  <a:pt x="15" y="15"/>
                </a:lnTo>
                <a:lnTo>
                  <a:pt x="15" y="13"/>
                </a:lnTo>
                <a:lnTo>
                  <a:pt x="15" y="13"/>
                </a:lnTo>
                <a:lnTo>
                  <a:pt x="15" y="11"/>
                </a:lnTo>
                <a:lnTo>
                  <a:pt x="15" y="10"/>
                </a:lnTo>
                <a:lnTo>
                  <a:pt x="14" y="8"/>
                </a:lnTo>
                <a:lnTo>
                  <a:pt x="13" y="8"/>
                </a:lnTo>
                <a:lnTo>
                  <a:pt x="12" y="9"/>
                </a:lnTo>
                <a:lnTo>
                  <a:pt x="11" y="12"/>
                </a:lnTo>
                <a:lnTo>
                  <a:pt x="10" y="13"/>
                </a:lnTo>
                <a:lnTo>
                  <a:pt x="10" y="15"/>
                </a:lnTo>
                <a:lnTo>
                  <a:pt x="9" y="17"/>
                </a:lnTo>
                <a:lnTo>
                  <a:pt x="8" y="18"/>
                </a:lnTo>
                <a:lnTo>
                  <a:pt x="8" y="19"/>
                </a:lnTo>
                <a:lnTo>
                  <a:pt x="7" y="20"/>
                </a:lnTo>
                <a:lnTo>
                  <a:pt x="6" y="22"/>
                </a:lnTo>
                <a:lnTo>
                  <a:pt x="5" y="23"/>
                </a:lnTo>
                <a:lnTo>
                  <a:pt x="4" y="23"/>
                </a:lnTo>
                <a:lnTo>
                  <a:pt x="3" y="23"/>
                </a:lnTo>
                <a:lnTo>
                  <a:pt x="2" y="24"/>
                </a:lnTo>
                <a:lnTo>
                  <a:pt x="2" y="25"/>
                </a:lnTo>
                <a:lnTo>
                  <a:pt x="1" y="26"/>
                </a:lnTo>
                <a:lnTo>
                  <a:pt x="0" y="27"/>
                </a:lnTo>
                <a:lnTo>
                  <a:pt x="0" y="28"/>
                </a:lnTo>
                <a:lnTo>
                  <a:pt x="1" y="28"/>
                </a:lnTo>
                <a:lnTo>
                  <a:pt x="2" y="28"/>
                </a:lnTo>
                <a:lnTo>
                  <a:pt x="3" y="28"/>
                </a:lnTo>
                <a:lnTo>
                  <a:pt x="4" y="28"/>
                </a:lnTo>
                <a:lnTo>
                  <a:pt x="6" y="28"/>
                </a:lnTo>
                <a:lnTo>
                  <a:pt x="7" y="28"/>
                </a:lnTo>
                <a:lnTo>
                  <a:pt x="8" y="28"/>
                </a:lnTo>
                <a:lnTo>
                  <a:pt x="8" y="28"/>
                </a:lnTo>
                <a:lnTo>
                  <a:pt x="9" y="28"/>
                </a:lnTo>
                <a:lnTo>
                  <a:pt x="10" y="28"/>
                </a:lnTo>
                <a:lnTo>
                  <a:pt x="11" y="29"/>
                </a:lnTo>
                <a:lnTo>
                  <a:pt x="13" y="29"/>
                </a:lnTo>
                <a:lnTo>
                  <a:pt x="14" y="30"/>
                </a:lnTo>
                <a:lnTo>
                  <a:pt x="15" y="30"/>
                </a:lnTo>
                <a:lnTo>
                  <a:pt x="17" y="31"/>
                </a:lnTo>
                <a:lnTo>
                  <a:pt x="19" y="31"/>
                </a:lnTo>
                <a:lnTo>
                  <a:pt x="20" y="31"/>
                </a:lnTo>
                <a:lnTo>
                  <a:pt x="22" y="31"/>
                </a:lnTo>
                <a:lnTo>
                  <a:pt x="23" y="31"/>
                </a:lnTo>
                <a:lnTo>
                  <a:pt x="24" y="31"/>
                </a:lnTo>
                <a:lnTo>
                  <a:pt x="26" y="31"/>
                </a:lnTo>
                <a:lnTo>
                  <a:pt x="28" y="30"/>
                </a:lnTo>
                <a:lnTo>
                  <a:pt x="29" y="30"/>
                </a:lnTo>
                <a:lnTo>
                  <a:pt x="31" y="29"/>
                </a:lnTo>
                <a:lnTo>
                  <a:pt x="32" y="28"/>
                </a:lnTo>
                <a:lnTo>
                  <a:pt x="34" y="28"/>
                </a:lnTo>
                <a:lnTo>
                  <a:pt x="35" y="27"/>
                </a:lnTo>
                <a:lnTo>
                  <a:pt x="37" y="25"/>
                </a:lnTo>
                <a:lnTo>
                  <a:pt x="38" y="24"/>
                </a:lnTo>
                <a:lnTo>
                  <a:pt x="40" y="23"/>
                </a:lnTo>
                <a:lnTo>
                  <a:pt x="42" y="22"/>
                </a:lnTo>
                <a:lnTo>
                  <a:pt x="43" y="22"/>
                </a:lnTo>
                <a:lnTo>
                  <a:pt x="45" y="21"/>
                </a:lnTo>
                <a:lnTo>
                  <a:pt x="47" y="20"/>
                </a:lnTo>
                <a:lnTo>
                  <a:pt x="49" y="20"/>
                </a:lnTo>
                <a:lnTo>
                  <a:pt x="51" y="19"/>
                </a:lnTo>
                <a:lnTo>
                  <a:pt x="53" y="19"/>
                </a:lnTo>
                <a:lnTo>
                  <a:pt x="54" y="18"/>
                </a:lnTo>
                <a:lnTo>
                  <a:pt x="56" y="18"/>
                </a:lnTo>
                <a:lnTo>
                  <a:pt x="58" y="17"/>
                </a:lnTo>
                <a:lnTo>
                  <a:pt x="61" y="15"/>
                </a:lnTo>
                <a:lnTo>
                  <a:pt x="63" y="13"/>
                </a:lnTo>
                <a:lnTo>
                  <a:pt x="66" y="12"/>
                </a:lnTo>
                <a:lnTo>
                  <a:pt x="68" y="10"/>
                </a:lnTo>
                <a:lnTo>
                  <a:pt x="69" y="9"/>
                </a:lnTo>
                <a:lnTo>
                  <a:pt x="71" y="8"/>
                </a:lnTo>
                <a:lnTo>
                  <a:pt x="73" y="7"/>
                </a:lnTo>
                <a:lnTo>
                  <a:pt x="76" y="6"/>
                </a:lnTo>
                <a:lnTo>
                  <a:pt x="78" y="6"/>
                </a:lnTo>
                <a:lnTo>
                  <a:pt x="80" y="5"/>
                </a:lnTo>
                <a:lnTo>
                  <a:pt x="82" y="5"/>
                </a:lnTo>
                <a:lnTo>
                  <a:pt x="84" y="4"/>
                </a:lnTo>
                <a:lnTo>
                  <a:pt x="85" y="4"/>
                </a:lnTo>
                <a:lnTo>
                  <a:pt x="87" y="4"/>
                </a:lnTo>
                <a:lnTo>
                  <a:pt x="89" y="4"/>
                </a:lnTo>
                <a:lnTo>
                  <a:pt x="90" y="4"/>
                </a:lnTo>
                <a:lnTo>
                  <a:pt x="91" y="3"/>
                </a:lnTo>
                <a:lnTo>
                  <a:pt x="90" y="3"/>
                </a:lnTo>
                <a:lnTo>
                  <a:pt x="89" y="3"/>
                </a:lnTo>
                <a:lnTo>
                  <a:pt x="88" y="3"/>
                </a:lnTo>
                <a:lnTo>
                  <a:pt x="86" y="3"/>
                </a:lnTo>
                <a:lnTo>
                  <a:pt x="84" y="3"/>
                </a:lnTo>
                <a:lnTo>
                  <a:pt x="83" y="3"/>
                </a:lnTo>
                <a:lnTo>
                  <a:pt x="81" y="3"/>
                </a:lnTo>
                <a:lnTo>
                  <a:pt x="78" y="3"/>
                </a:lnTo>
                <a:lnTo>
                  <a:pt x="76" y="3"/>
                </a:lnTo>
                <a:lnTo>
                  <a:pt x="73" y="3"/>
                </a:lnTo>
                <a:lnTo>
                  <a:pt x="71" y="3"/>
                </a:lnTo>
                <a:lnTo>
                  <a:pt x="69" y="3"/>
                </a:lnTo>
                <a:lnTo>
                  <a:pt x="68" y="3"/>
                </a:lnTo>
                <a:lnTo>
                  <a:pt x="66" y="3"/>
                </a:lnTo>
                <a:lnTo>
                  <a:pt x="65" y="3"/>
                </a:lnTo>
                <a:lnTo>
                  <a:pt x="64" y="3"/>
                </a:lnTo>
                <a:lnTo>
                  <a:pt x="63" y="4"/>
                </a:lnTo>
                <a:lnTo>
                  <a:pt x="61" y="4"/>
                </a:lnTo>
                <a:lnTo>
                  <a:pt x="60" y="5"/>
                </a:lnTo>
                <a:lnTo>
                  <a:pt x="58" y="6"/>
                </a:lnTo>
                <a:lnTo>
                  <a:pt x="55" y="7"/>
                </a:lnTo>
                <a:lnTo>
                  <a:pt x="53" y="8"/>
                </a:lnTo>
                <a:lnTo>
                  <a:pt x="51" y="9"/>
                </a:lnTo>
                <a:lnTo>
                  <a:pt x="49" y="10"/>
                </a:lnTo>
                <a:lnTo>
                  <a:pt x="46" y="12"/>
                </a:lnTo>
                <a:lnTo>
                  <a:pt x="43" y="13"/>
                </a:lnTo>
                <a:lnTo>
                  <a:pt x="41" y="13"/>
                </a:lnTo>
                <a:lnTo>
                  <a:pt x="38" y="15"/>
                </a:lnTo>
                <a:lnTo>
                  <a:pt x="37" y="16"/>
                </a:lnTo>
                <a:lnTo>
                  <a:pt x="35" y="17"/>
                </a:lnTo>
                <a:lnTo>
                  <a:pt x="33" y="18"/>
                </a:lnTo>
                <a:lnTo>
                  <a:pt x="31" y="18"/>
                </a:lnTo>
                <a:lnTo>
                  <a:pt x="31" y="18"/>
                </a:lnTo>
                <a:lnTo>
                  <a:pt x="30" y="18"/>
                </a:lnTo>
                <a:lnTo>
                  <a:pt x="29" y="19"/>
                </a:lnTo>
                <a:lnTo>
                  <a:pt x="28" y="19"/>
                </a:lnTo>
                <a:lnTo>
                  <a:pt x="27" y="20"/>
                </a:lnTo>
                <a:lnTo>
                  <a:pt x="27" y="19"/>
                </a:lnTo>
                <a:lnTo>
                  <a:pt x="27" y="18"/>
                </a:lnTo>
                <a:lnTo>
                  <a:pt x="28" y="17"/>
                </a:lnTo>
                <a:lnTo>
                  <a:pt x="28" y="15"/>
                </a:lnTo>
                <a:lnTo>
                  <a:pt x="28" y="13"/>
                </a:lnTo>
                <a:lnTo>
                  <a:pt x="29" y="12"/>
                </a:lnTo>
                <a:lnTo>
                  <a:pt x="29" y="10"/>
                </a:lnTo>
                <a:lnTo>
                  <a:pt x="29" y="8"/>
                </a:lnTo>
                <a:lnTo>
                  <a:pt x="29" y="7"/>
                </a:lnTo>
                <a:lnTo>
                  <a:pt x="28" y="6"/>
                </a:lnTo>
                <a:lnTo>
                  <a:pt x="28" y="4"/>
                </a:lnTo>
                <a:lnTo>
                  <a:pt x="28" y="3"/>
                </a:lnTo>
                <a:lnTo>
                  <a:pt x="28" y="3"/>
                </a:lnTo>
                <a:lnTo>
                  <a:pt x="28" y="2"/>
                </a:lnTo>
                <a:lnTo>
                  <a:pt x="28" y="1"/>
                </a:lnTo>
                <a:lnTo>
                  <a:pt x="28" y="0"/>
                </a:lnTo>
                <a:lnTo>
                  <a:pt x="27" y="3"/>
                </a:lnTo>
                <a:lnTo>
                  <a:pt x="26" y="5"/>
                </a:lnTo>
                <a:lnTo>
                  <a:pt x="26" y="7"/>
                </a:lnTo>
                <a:lnTo>
                  <a:pt x="25" y="9"/>
                </a:lnTo>
                <a:lnTo>
                  <a:pt x="24" y="11"/>
                </a:lnTo>
                <a:lnTo>
                  <a:pt x="23" y="13"/>
                </a:lnTo>
                <a:lnTo>
                  <a:pt x="23" y="14"/>
                </a:lnTo>
                <a:lnTo>
                  <a:pt x="23" y="15"/>
                </a:lnTo>
                <a:lnTo>
                  <a:pt x="23" y="17"/>
                </a:lnTo>
                <a:lnTo>
                  <a:pt x="22" y="18"/>
                </a:lnTo>
                <a:lnTo>
                  <a:pt x="22" y="18"/>
                </a:lnTo>
                <a:lnTo>
                  <a:pt x="21" y="19"/>
                </a:lnTo>
                <a:lnTo>
                  <a:pt x="21" y="20"/>
                </a:lnTo>
                <a:lnTo>
                  <a:pt x="21" y="21"/>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4" name="Freeform 42"/>
          <p:cNvSpPr>
            <a:spLocks/>
          </p:cNvSpPr>
          <p:nvPr/>
        </p:nvSpPr>
        <p:spPr bwMode="auto">
          <a:xfrm>
            <a:off x="2689010" y="2985952"/>
            <a:ext cx="246062" cy="60325"/>
          </a:xfrm>
          <a:custGeom>
            <a:avLst/>
            <a:gdLst>
              <a:gd name="T0" fmla="*/ 4 w 155"/>
              <a:gd name="T1" fmla="*/ 27 h 38"/>
              <a:gd name="T2" fmla="*/ 9 w 155"/>
              <a:gd name="T3" fmla="*/ 29 h 38"/>
              <a:gd name="T4" fmla="*/ 13 w 155"/>
              <a:gd name="T5" fmla="*/ 31 h 38"/>
              <a:gd name="T6" fmla="*/ 17 w 155"/>
              <a:gd name="T7" fmla="*/ 32 h 38"/>
              <a:gd name="T8" fmla="*/ 22 w 155"/>
              <a:gd name="T9" fmla="*/ 33 h 38"/>
              <a:gd name="T10" fmla="*/ 28 w 155"/>
              <a:gd name="T11" fmla="*/ 34 h 38"/>
              <a:gd name="T12" fmla="*/ 36 w 155"/>
              <a:gd name="T13" fmla="*/ 34 h 38"/>
              <a:gd name="T14" fmla="*/ 46 w 155"/>
              <a:gd name="T15" fmla="*/ 36 h 38"/>
              <a:gd name="T16" fmla="*/ 56 w 155"/>
              <a:gd name="T17" fmla="*/ 36 h 38"/>
              <a:gd name="T18" fmla="*/ 64 w 155"/>
              <a:gd name="T19" fmla="*/ 37 h 38"/>
              <a:gd name="T20" fmla="*/ 69 w 155"/>
              <a:gd name="T21" fmla="*/ 36 h 38"/>
              <a:gd name="T22" fmla="*/ 73 w 155"/>
              <a:gd name="T23" fmla="*/ 36 h 38"/>
              <a:gd name="T24" fmla="*/ 77 w 155"/>
              <a:gd name="T25" fmla="*/ 34 h 38"/>
              <a:gd name="T26" fmla="*/ 81 w 155"/>
              <a:gd name="T27" fmla="*/ 34 h 38"/>
              <a:gd name="T28" fmla="*/ 85 w 155"/>
              <a:gd name="T29" fmla="*/ 33 h 38"/>
              <a:gd name="T30" fmla="*/ 89 w 155"/>
              <a:gd name="T31" fmla="*/ 33 h 38"/>
              <a:gd name="T32" fmla="*/ 93 w 155"/>
              <a:gd name="T33" fmla="*/ 32 h 38"/>
              <a:gd name="T34" fmla="*/ 98 w 155"/>
              <a:gd name="T35" fmla="*/ 30 h 38"/>
              <a:gd name="T36" fmla="*/ 102 w 155"/>
              <a:gd name="T37" fmla="*/ 29 h 38"/>
              <a:gd name="T38" fmla="*/ 105 w 155"/>
              <a:gd name="T39" fmla="*/ 28 h 38"/>
              <a:gd name="T40" fmla="*/ 109 w 155"/>
              <a:gd name="T41" fmla="*/ 28 h 38"/>
              <a:gd name="T42" fmla="*/ 114 w 155"/>
              <a:gd name="T43" fmla="*/ 27 h 38"/>
              <a:gd name="T44" fmla="*/ 119 w 155"/>
              <a:gd name="T45" fmla="*/ 25 h 38"/>
              <a:gd name="T46" fmla="*/ 126 w 155"/>
              <a:gd name="T47" fmla="*/ 22 h 38"/>
              <a:gd name="T48" fmla="*/ 134 w 155"/>
              <a:gd name="T49" fmla="*/ 19 h 38"/>
              <a:gd name="T50" fmla="*/ 141 w 155"/>
              <a:gd name="T51" fmla="*/ 14 h 38"/>
              <a:gd name="T52" fmla="*/ 147 w 155"/>
              <a:gd name="T53" fmla="*/ 10 h 38"/>
              <a:gd name="T54" fmla="*/ 151 w 155"/>
              <a:gd name="T55" fmla="*/ 9 h 38"/>
              <a:gd name="T56" fmla="*/ 153 w 155"/>
              <a:gd name="T57" fmla="*/ 6 h 38"/>
              <a:gd name="T58" fmla="*/ 154 w 155"/>
              <a:gd name="T59" fmla="*/ 4 h 38"/>
              <a:gd name="T60" fmla="*/ 154 w 155"/>
              <a:gd name="T61" fmla="*/ 2 h 38"/>
              <a:gd name="T62" fmla="*/ 153 w 155"/>
              <a:gd name="T63" fmla="*/ 0 h 38"/>
              <a:gd name="T64" fmla="*/ 151 w 155"/>
              <a:gd name="T65" fmla="*/ 1 h 38"/>
              <a:gd name="T66" fmla="*/ 150 w 155"/>
              <a:gd name="T67" fmla="*/ 3 h 38"/>
              <a:gd name="T68" fmla="*/ 147 w 155"/>
              <a:gd name="T69" fmla="*/ 5 h 38"/>
              <a:gd name="T70" fmla="*/ 144 w 155"/>
              <a:gd name="T71" fmla="*/ 6 h 38"/>
              <a:gd name="T72" fmla="*/ 142 w 155"/>
              <a:gd name="T73" fmla="*/ 7 h 38"/>
              <a:gd name="T74" fmla="*/ 138 w 155"/>
              <a:gd name="T75" fmla="*/ 8 h 38"/>
              <a:gd name="T76" fmla="*/ 135 w 155"/>
              <a:gd name="T77" fmla="*/ 9 h 38"/>
              <a:gd name="T78" fmla="*/ 132 w 155"/>
              <a:gd name="T79" fmla="*/ 11 h 38"/>
              <a:gd name="T80" fmla="*/ 129 w 155"/>
              <a:gd name="T81" fmla="*/ 12 h 38"/>
              <a:gd name="T82" fmla="*/ 127 w 155"/>
              <a:gd name="T83" fmla="*/ 14 h 38"/>
              <a:gd name="T84" fmla="*/ 124 w 155"/>
              <a:gd name="T85" fmla="*/ 14 h 38"/>
              <a:gd name="T86" fmla="*/ 119 w 155"/>
              <a:gd name="T87" fmla="*/ 15 h 38"/>
              <a:gd name="T88" fmla="*/ 113 w 155"/>
              <a:gd name="T89" fmla="*/ 17 h 38"/>
              <a:gd name="T90" fmla="*/ 107 w 155"/>
              <a:gd name="T91" fmla="*/ 20 h 38"/>
              <a:gd name="T92" fmla="*/ 101 w 155"/>
              <a:gd name="T93" fmla="*/ 22 h 38"/>
              <a:gd name="T94" fmla="*/ 96 w 155"/>
              <a:gd name="T95" fmla="*/ 22 h 38"/>
              <a:gd name="T96" fmla="*/ 92 w 155"/>
              <a:gd name="T97" fmla="*/ 22 h 38"/>
              <a:gd name="T98" fmla="*/ 88 w 155"/>
              <a:gd name="T99" fmla="*/ 23 h 38"/>
              <a:gd name="T100" fmla="*/ 81 w 155"/>
              <a:gd name="T101" fmla="*/ 24 h 38"/>
              <a:gd name="T102" fmla="*/ 75 w 155"/>
              <a:gd name="T103" fmla="*/ 26 h 38"/>
              <a:gd name="T104" fmla="*/ 69 w 155"/>
              <a:gd name="T105" fmla="*/ 27 h 38"/>
              <a:gd name="T106" fmla="*/ 65 w 155"/>
              <a:gd name="T107" fmla="*/ 27 h 38"/>
              <a:gd name="T108" fmla="*/ 61 w 155"/>
              <a:gd name="T109" fmla="*/ 28 h 38"/>
              <a:gd name="T110" fmla="*/ 55 w 155"/>
              <a:gd name="T111" fmla="*/ 28 h 38"/>
              <a:gd name="T112" fmla="*/ 46 w 155"/>
              <a:gd name="T113" fmla="*/ 28 h 38"/>
              <a:gd name="T114" fmla="*/ 39 w 155"/>
              <a:gd name="T115" fmla="*/ 28 h 38"/>
              <a:gd name="T116" fmla="*/ 35 w 155"/>
              <a:gd name="T117" fmla="*/ 28 h 38"/>
              <a:gd name="T118" fmla="*/ 28 w 155"/>
              <a:gd name="T119" fmla="*/ 28 h 38"/>
              <a:gd name="T120" fmla="*/ 17 w 155"/>
              <a:gd name="T121" fmla="*/ 26 h 38"/>
              <a:gd name="T122" fmla="*/ 10 w 155"/>
              <a:gd name="T123" fmla="*/ 25 h 38"/>
              <a:gd name="T124" fmla="*/ 3 w 155"/>
              <a:gd name="T125" fmla="*/ 24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55" h="38">
                <a:moveTo>
                  <a:pt x="0" y="24"/>
                </a:moveTo>
                <a:lnTo>
                  <a:pt x="2" y="26"/>
                </a:lnTo>
                <a:lnTo>
                  <a:pt x="4" y="27"/>
                </a:lnTo>
                <a:lnTo>
                  <a:pt x="6" y="28"/>
                </a:lnTo>
                <a:lnTo>
                  <a:pt x="7" y="28"/>
                </a:lnTo>
                <a:lnTo>
                  <a:pt x="9" y="29"/>
                </a:lnTo>
                <a:lnTo>
                  <a:pt x="10" y="30"/>
                </a:lnTo>
                <a:lnTo>
                  <a:pt x="12" y="31"/>
                </a:lnTo>
                <a:lnTo>
                  <a:pt x="13" y="31"/>
                </a:lnTo>
                <a:lnTo>
                  <a:pt x="14" y="32"/>
                </a:lnTo>
                <a:lnTo>
                  <a:pt x="16" y="32"/>
                </a:lnTo>
                <a:lnTo>
                  <a:pt x="17" y="32"/>
                </a:lnTo>
                <a:lnTo>
                  <a:pt x="19" y="33"/>
                </a:lnTo>
                <a:lnTo>
                  <a:pt x="20" y="33"/>
                </a:lnTo>
                <a:lnTo>
                  <a:pt x="22" y="33"/>
                </a:lnTo>
                <a:lnTo>
                  <a:pt x="24" y="33"/>
                </a:lnTo>
                <a:lnTo>
                  <a:pt x="26" y="34"/>
                </a:lnTo>
                <a:lnTo>
                  <a:pt x="28" y="34"/>
                </a:lnTo>
                <a:lnTo>
                  <a:pt x="30" y="34"/>
                </a:lnTo>
                <a:lnTo>
                  <a:pt x="33" y="34"/>
                </a:lnTo>
                <a:lnTo>
                  <a:pt x="36" y="34"/>
                </a:lnTo>
                <a:lnTo>
                  <a:pt x="39" y="35"/>
                </a:lnTo>
                <a:lnTo>
                  <a:pt x="42" y="35"/>
                </a:lnTo>
                <a:lnTo>
                  <a:pt x="46" y="36"/>
                </a:lnTo>
                <a:lnTo>
                  <a:pt x="49" y="36"/>
                </a:lnTo>
                <a:lnTo>
                  <a:pt x="53" y="36"/>
                </a:lnTo>
                <a:lnTo>
                  <a:pt x="56" y="36"/>
                </a:lnTo>
                <a:lnTo>
                  <a:pt x="59" y="37"/>
                </a:lnTo>
                <a:lnTo>
                  <a:pt x="62" y="37"/>
                </a:lnTo>
                <a:lnTo>
                  <a:pt x="64" y="37"/>
                </a:lnTo>
                <a:lnTo>
                  <a:pt x="66" y="37"/>
                </a:lnTo>
                <a:lnTo>
                  <a:pt x="68" y="37"/>
                </a:lnTo>
                <a:lnTo>
                  <a:pt x="69" y="36"/>
                </a:lnTo>
                <a:lnTo>
                  <a:pt x="70" y="36"/>
                </a:lnTo>
                <a:lnTo>
                  <a:pt x="72" y="36"/>
                </a:lnTo>
                <a:lnTo>
                  <a:pt x="73" y="36"/>
                </a:lnTo>
                <a:lnTo>
                  <a:pt x="74" y="35"/>
                </a:lnTo>
                <a:lnTo>
                  <a:pt x="76" y="35"/>
                </a:lnTo>
                <a:lnTo>
                  <a:pt x="77" y="34"/>
                </a:lnTo>
                <a:lnTo>
                  <a:pt x="79" y="34"/>
                </a:lnTo>
                <a:lnTo>
                  <a:pt x="80" y="34"/>
                </a:lnTo>
                <a:lnTo>
                  <a:pt x="81" y="34"/>
                </a:lnTo>
                <a:lnTo>
                  <a:pt x="82" y="34"/>
                </a:lnTo>
                <a:lnTo>
                  <a:pt x="84" y="33"/>
                </a:lnTo>
                <a:lnTo>
                  <a:pt x="85" y="33"/>
                </a:lnTo>
                <a:lnTo>
                  <a:pt x="86" y="33"/>
                </a:lnTo>
                <a:lnTo>
                  <a:pt x="87" y="33"/>
                </a:lnTo>
                <a:lnTo>
                  <a:pt x="89" y="33"/>
                </a:lnTo>
                <a:lnTo>
                  <a:pt x="90" y="32"/>
                </a:lnTo>
                <a:lnTo>
                  <a:pt x="90" y="32"/>
                </a:lnTo>
                <a:lnTo>
                  <a:pt x="93" y="32"/>
                </a:lnTo>
                <a:lnTo>
                  <a:pt x="96" y="31"/>
                </a:lnTo>
                <a:lnTo>
                  <a:pt x="97" y="31"/>
                </a:lnTo>
                <a:lnTo>
                  <a:pt x="98" y="30"/>
                </a:lnTo>
                <a:lnTo>
                  <a:pt x="99" y="30"/>
                </a:lnTo>
                <a:lnTo>
                  <a:pt x="100" y="30"/>
                </a:lnTo>
                <a:lnTo>
                  <a:pt x="102" y="29"/>
                </a:lnTo>
                <a:lnTo>
                  <a:pt x="103" y="29"/>
                </a:lnTo>
                <a:lnTo>
                  <a:pt x="104" y="29"/>
                </a:lnTo>
                <a:lnTo>
                  <a:pt x="105" y="28"/>
                </a:lnTo>
                <a:lnTo>
                  <a:pt x="106" y="28"/>
                </a:lnTo>
                <a:lnTo>
                  <a:pt x="108" y="28"/>
                </a:lnTo>
                <a:lnTo>
                  <a:pt x="109" y="28"/>
                </a:lnTo>
                <a:lnTo>
                  <a:pt x="110" y="28"/>
                </a:lnTo>
                <a:lnTo>
                  <a:pt x="112" y="28"/>
                </a:lnTo>
                <a:lnTo>
                  <a:pt x="114" y="27"/>
                </a:lnTo>
                <a:lnTo>
                  <a:pt x="116" y="27"/>
                </a:lnTo>
                <a:lnTo>
                  <a:pt x="117" y="26"/>
                </a:lnTo>
                <a:lnTo>
                  <a:pt x="119" y="25"/>
                </a:lnTo>
                <a:lnTo>
                  <a:pt x="121" y="24"/>
                </a:lnTo>
                <a:lnTo>
                  <a:pt x="123" y="23"/>
                </a:lnTo>
                <a:lnTo>
                  <a:pt x="126" y="22"/>
                </a:lnTo>
                <a:lnTo>
                  <a:pt x="128" y="22"/>
                </a:lnTo>
                <a:lnTo>
                  <a:pt x="131" y="20"/>
                </a:lnTo>
                <a:lnTo>
                  <a:pt x="134" y="19"/>
                </a:lnTo>
                <a:lnTo>
                  <a:pt x="136" y="17"/>
                </a:lnTo>
                <a:lnTo>
                  <a:pt x="139" y="15"/>
                </a:lnTo>
                <a:lnTo>
                  <a:pt x="141" y="14"/>
                </a:lnTo>
                <a:lnTo>
                  <a:pt x="143" y="13"/>
                </a:lnTo>
                <a:lnTo>
                  <a:pt x="145" y="12"/>
                </a:lnTo>
                <a:lnTo>
                  <a:pt x="147" y="10"/>
                </a:lnTo>
                <a:lnTo>
                  <a:pt x="148" y="9"/>
                </a:lnTo>
                <a:lnTo>
                  <a:pt x="149" y="9"/>
                </a:lnTo>
                <a:lnTo>
                  <a:pt x="151" y="9"/>
                </a:lnTo>
                <a:lnTo>
                  <a:pt x="152" y="8"/>
                </a:lnTo>
                <a:lnTo>
                  <a:pt x="152" y="7"/>
                </a:lnTo>
                <a:lnTo>
                  <a:pt x="153" y="6"/>
                </a:lnTo>
                <a:lnTo>
                  <a:pt x="154" y="6"/>
                </a:lnTo>
                <a:lnTo>
                  <a:pt x="154" y="5"/>
                </a:lnTo>
                <a:lnTo>
                  <a:pt x="154" y="4"/>
                </a:lnTo>
                <a:lnTo>
                  <a:pt x="154" y="3"/>
                </a:lnTo>
                <a:lnTo>
                  <a:pt x="154" y="3"/>
                </a:lnTo>
                <a:lnTo>
                  <a:pt x="154" y="2"/>
                </a:lnTo>
                <a:lnTo>
                  <a:pt x="154" y="1"/>
                </a:lnTo>
                <a:lnTo>
                  <a:pt x="154" y="0"/>
                </a:lnTo>
                <a:lnTo>
                  <a:pt x="153" y="0"/>
                </a:lnTo>
                <a:lnTo>
                  <a:pt x="152" y="0"/>
                </a:lnTo>
                <a:lnTo>
                  <a:pt x="152" y="1"/>
                </a:lnTo>
                <a:lnTo>
                  <a:pt x="151" y="1"/>
                </a:lnTo>
                <a:lnTo>
                  <a:pt x="151" y="2"/>
                </a:lnTo>
                <a:lnTo>
                  <a:pt x="150" y="2"/>
                </a:lnTo>
                <a:lnTo>
                  <a:pt x="150" y="3"/>
                </a:lnTo>
                <a:lnTo>
                  <a:pt x="149" y="3"/>
                </a:lnTo>
                <a:lnTo>
                  <a:pt x="148" y="4"/>
                </a:lnTo>
                <a:lnTo>
                  <a:pt x="147" y="5"/>
                </a:lnTo>
                <a:lnTo>
                  <a:pt x="146" y="6"/>
                </a:lnTo>
                <a:lnTo>
                  <a:pt x="145" y="6"/>
                </a:lnTo>
                <a:lnTo>
                  <a:pt x="144" y="6"/>
                </a:lnTo>
                <a:lnTo>
                  <a:pt x="144" y="7"/>
                </a:lnTo>
                <a:lnTo>
                  <a:pt x="143" y="7"/>
                </a:lnTo>
                <a:lnTo>
                  <a:pt x="142" y="7"/>
                </a:lnTo>
                <a:lnTo>
                  <a:pt x="140" y="8"/>
                </a:lnTo>
                <a:lnTo>
                  <a:pt x="139" y="8"/>
                </a:lnTo>
                <a:lnTo>
                  <a:pt x="138" y="8"/>
                </a:lnTo>
                <a:lnTo>
                  <a:pt x="137" y="9"/>
                </a:lnTo>
                <a:lnTo>
                  <a:pt x="136" y="9"/>
                </a:lnTo>
                <a:lnTo>
                  <a:pt x="135" y="9"/>
                </a:lnTo>
                <a:lnTo>
                  <a:pt x="134" y="9"/>
                </a:lnTo>
                <a:lnTo>
                  <a:pt x="133" y="10"/>
                </a:lnTo>
                <a:lnTo>
                  <a:pt x="132" y="11"/>
                </a:lnTo>
                <a:lnTo>
                  <a:pt x="131" y="11"/>
                </a:lnTo>
                <a:lnTo>
                  <a:pt x="130" y="12"/>
                </a:lnTo>
                <a:lnTo>
                  <a:pt x="129" y="12"/>
                </a:lnTo>
                <a:lnTo>
                  <a:pt x="129" y="13"/>
                </a:lnTo>
                <a:lnTo>
                  <a:pt x="128" y="13"/>
                </a:lnTo>
                <a:lnTo>
                  <a:pt x="127" y="14"/>
                </a:lnTo>
                <a:lnTo>
                  <a:pt x="126" y="14"/>
                </a:lnTo>
                <a:lnTo>
                  <a:pt x="125" y="14"/>
                </a:lnTo>
                <a:lnTo>
                  <a:pt x="124" y="14"/>
                </a:lnTo>
                <a:lnTo>
                  <a:pt x="122" y="14"/>
                </a:lnTo>
                <a:lnTo>
                  <a:pt x="120" y="15"/>
                </a:lnTo>
                <a:lnTo>
                  <a:pt x="119" y="15"/>
                </a:lnTo>
                <a:lnTo>
                  <a:pt x="117" y="15"/>
                </a:lnTo>
                <a:lnTo>
                  <a:pt x="115" y="16"/>
                </a:lnTo>
                <a:lnTo>
                  <a:pt x="113" y="17"/>
                </a:lnTo>
                <a:lnTo>
                  <a:pt x="111" y="18"/>
                </a:lnTo>
                <a:lnTo>
                  <a:pt x="109" y="19"/>
                </a:lnTo>
                <a:lnTo>
                  <a:pt x="107" y="20"/>
                </a:lnTo>
                <a:lnTo>
                  <a:pt x="105" y="20"/>
                </a:lnTo>
                <a:lnTo>
                  <a:pt x="102" y="21"/>
                </a:lnTo>
                <a:lnTo>
                  <a:pt x="101" y="22"/>
                </a:lnTo>
                <a:lnTo>
                  <a:pt x="99" y="22"/>
                </a:lnTo>
                <a:lnTo>
                  <a:pt x="97" y="22"/>
                </a:lnTo>
                <a:lnTo>
                  <a:pt x="96" y="22"/>
                </a:lnTo>
                <a:lnTo>
                  <a:pt x="95" y="22"/>
                </a:lnTo>
                <a:lnTo>
                  <a:pt x="93" y="22"/>
                </a:lnTo>
                <a:lnTo>
                  <a:pt x="92" y="22"/>
                </a:lnTo>
                <a:lnTo>
                  <a:pt x="90" y="22"/>
                </a:lnTo>
                <a:lnTo>
                  <a:pt x="90" y="22"/>
                </a:lnTo>
                <a:lnTo>
                  <a:pt x="88" y="23"/>
                </a:lnTo>
                <a:lnTo>
                  <a:pt x="86" y="23"/>
                </a:lnTo>
                <a:lnTo>
                  <a:pt x="83" y="24"/>
                </a:lnTo>
                <a:lnTo>
                  <a:pt x="81" y="24"/>
                </a:lnTo>
                <a:lnTo>
                  <a:pt x="79" y="25"/>
                </a:lnTo>
                <a:lnTo>
                  <a:pt x="77" y="25"/>
                </a:lnTo>
                <a:lnTo>
                  <a:pt x="75" y="26"/>
                </a:lnTo>
                <a:lnTo>
                  <a:pt x="73" y="26"/>
                </a:lnTo>
                <a:lnTo>
                  <a:pt x="71" y="27"/>
                </a:lnTo>
                <a:lnTo>
                  <a:pt x="69" y="27"/>
                </a:lnTo>
                <a:lnTo>
                  <a:pt x="68" y="27"/>
                </a:lnTo>
                <a:lnTo>
                  <a:pt x="66" y="27"/>
                </a:lnTo>
                <a:lnTo>
                  <a:pt x="65" y="27"/>
                </a:lnTo>
                <a:lnTo>
                  <a:pt x="64" y="27"/>
                </a:lnTo>
                <a:lnTo>
                  <a:pt x="63" y="28"/>
                </a:lnTo>
                <a:lnTo>
                  <a:pt x="61" y="28"/>
                </a:lnTo>
                <a:lnTo>
                  <a:pt x="59" y="28"/>
                </a:lnTo>
                <a:lnTo>
                  <a:pt x="57" y="28"/>
                </a:lnTo>
                <a:lnTo>
                  <a:pt x="55" y="28"/>
                </a:lnTo>
                <a:lnTo>
                  <a:pt x="53" y="28"/>
                </a:lnTo>
                <a:lnTo>
                  <a:pt x="48" y="28"/>
                </a:lnTo>
                <a:lnTo>
                  <a:pt x="46" y="28"/>
                </a:lnTo>
                <a:lnTo>
                  <a:pt x="44" y="28"/>
                </a:lnTo>
                <a:lnTo>
                  <a:pt x="41" y="28"/>
                </a:lnTo>
                <a:lnTo>
                  <a:pt x="39" y="28"/>
                </a:lnTo>
                <a:lnTo>
                  <a:pt x="38" y="28"/>
                </a:lnTo>
                <a:lnTo>
                  <a:pt x="37" y="28"/>
                </a:lnTo>
                <a:lnTo>
                  <a:pt x="35" y="28"/>
                </a:lnTo>
                <a:lnTo>
                  <a:pt x="33" y="28"/>
                </a:lnTo>
                <a:lnTo>
                  <a:pt x="31" y="28"/>
                </a:lnTo>
                <a:lnTo>
                  <a:pt x="28" y="28"/>
                </a:lnTo>
                <a:lnTo>
                  <a:pt x="26" y="27"/>
                </a:lnTo>
                <a:lnTo>
                  <a:pt x="23" y="27"/>
                </a:lnTo>
                <a:lnTo>
                  <a:pt x="17" y="26"/>
                </a:lnTo>
                <a:lnTo>
                  <a:pt x="14" y="26"/>
                </a:lnTo>
                <a:lnTo>
                  <a:pt x="13" y="26"/>
                </a:lnTo>
                <a:lnTo>
                  <a:pt x="10" y="25"/>
                </a:lnTo>
                <a:lnTo>
                  <a:pt x="8" y="25"/>
                </a:lnTo>
                <a:lnTo>
                  <a:pt x="5" y="25"/>
                </a:lnTo>
                <a:lnTo>
                  <a:pt x="3" y="24"/>
                </a:lnTo>
                <a:lnTo>
                  <a:pt x="2" y="24"/>
                </a:lnTo>
                <a:lnTo>
                  <a:pt x="0" y="24"/>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5" name="Freeform 43"/>
          <p:cNvSpPr>
            <a:spLocks/>
          </p:cNvSpPr>
          <p:nvPr/>
        </p:nvSpPr>
        <p:spPr bwMode="auto">
          <a:xfrm>
            <a:off x="2841411" y="2885940"/>
            <a:ext cx="109537" cy="92075"/>
          </a:xfrm>
          <a:custGeom>
            <a:avLst/>
            <a:gdLst>
              <a:gd name="T0" fmla="*/ 6 w 69"/>
              <a:gd name="T1" fmla="*/ 41 h 58"/>
              <a:gd name="T2" fmla="*/ 15 w 69"/>
              <a:gd name="T3" fmla="*/ 41 h 58"/>
              <a:gd name="T4" fmla="*/ 21 w 69"/>
              <a:gd name="T5" fmla="*/ 41 h 58"/>
              <a:gd name="T6" fmla="*/ 25 w 69"/>
              <a:gd name="T7" fmla="*/ 41 h 58"/>
              <a:gd name="T8" fmla="*/ 27 w 69"/>
              <a:gd name="T9" fmla="*/ 39 h 58"/>
              <a:gd name="T10" fmla="*/ 27 w 69"/>
              <a:gd name="T11" fmla="*/ 35 h 58"/>
              <a:gd name="T12" fmla="*/ 27 w 69"/>
              <a:gd name="T13" fmla="*/ 30 h 58"/>
              <a:gd name="T14" fmla="*/ 29 w 69"/>
              <a:gd name="T15" fmla="*/ 26 h 58"/>
              <a:gd name="T16" fmla="*/ 32 w 69"/>
              <a:gd name="T17" fmla="*/ 24 h 58"/>
              <a:gd name="T18" fmla="*/ 35 w 69"/>
              <a:gd name="T19" fmla="*/ 21 h 58"/>
              <a:gd name="T20" fmla="*/ 38 w 69"/>
              <a:gd name="T21" fmla="*/ 20 h 58"/>
              <a:gd name="T22" fmla="*/ 39 w 69"/>
              <a:gd name="T23" fmla="*/ 17 h 58"/>
              <a:gd name="T24" fmla="*/ 38 w 69"/>
              <a:gd name="T25" fmla="*/ 14 h 58"/>
              <a:gd name="T26" fmla="*/ 38 w 69"/>
              <a:gd name="T27" fmla="*/ 8 h 58"/>
              <a:gd name="T28" fmla="*/ 37 w 69"/>
              <a:gd name="T29" fmla="*/ 4 h 58"/>
              <a:gd name="T30" fmla="*/ 37 w 69"/>
              <a:gd name="T31" fmla="*/ 1 h 58"/>
              <a:gd name="T32" fmla="*/ 40 w 69"/>
              <a:gd name="T33" fmla="*/ 3 h 58"/>
              <a:gd name="T34" fmla="*/ 46 w 69"/>
              <a:gd name="T35" fmla="*/ 11 h 58"/>
              <a:gd name="T36" fmla="*/ 54 w 69"/>
              <a:gd name="T37" fmla="*/ 22 h 58"/>
              <a:gd name="T38" fmla="*/ 62 w 69"/>
              <a:gd name="T39" fmla="*/ 33 h 58"/>
              <a:gd name="T40" fmla="*/ 66 w 69"/>
              <a:gd name="T41" fmla="*/ 40 h 58"/>
              <a:gd name="T42" fmla="*/ 68 w 69"/>
              <a:gd name="T43" fmla="*/ 45 h 58"/>
              <a:gd name="T44" fmla="*/ 68 w 69"/>
              <a:gd name="T45" fmla="*/ 49 h 58"/>
              <a:gd name="T46" fmla="*/ 67 w 69"/>
              <a:gd name="T47" fmla="*/ 52 h 58"/>
              <a:gd name="T48" fmla="*/ 64 w 69"/>
              <a:gd name="T49" fmla="*/ 52 h 58"/>
              <a:gd name="T50" fmla="*/ 62 w 69"/>
              <a:gd name="T51" fmla="*/ 52 h 58"/>
              <a:gd name="T52" fmla="*/ 58 w 69"/>
              <a:gd name="T53" fmla="*/ 52 h 58"/>
              <a:gd name="T54" fmla="*/ 53 w 69"/>
              <a:gd name="T55" fmla="*/ 52 h 58"/>
              <a:gd name="T56" fmla="*/ 51 w 69"/>
              <a:gd name="T57" fmla="*/ 53 h 58"/>
              <a:gd name="T58" fmla="*/ 47 w 69"/>
              <a:gd name="T59" fmla="*/ 54 h 58"/>
              <a:gd name="T60" fmla="*/ 44 w 69"/>
              <a:gd name="T61" fmla="*/ 55 h 58"/>
              <a:gd name="T62" fmla="*/ 40 w 69"/>
              <a:gd name="T63" fmla="*/ 56 h 58"/>
              <a:gd name="T64" fmla="*/ 38 w 69"/>
              <a:gd name="T65" fmla="*/ 57 h 58"/>
              <a:gd name="T66" fmla="*/ 35 w 69"/>
              <a:gd name="T67" fmla="*/ 57 h 58"/>
              <a:gd name="T68" fmla="*/ 33 w 69"/>
              <a:gd name="T69" fmla="*/ 55 h 58"/>
              <a:gd name="T70" fmla="*/ 31 w 69"/>
              <a:gd name="T71" fmla="*/ 53 h 58"/>
              <a:gd name="T72" fmla="*/ 31 w 69"/>
              <a:gd name="T73" fmla="*/ 51 h 58"/>
              <a:gd name="T74" fmla="*/ 31 w 69"/>
              <a:gd name="T75" fmla="*/ 48 h 58"/>
              <a:gd name="T76" fmla="*/ 29 w 69"/>
              <a:gd name="T77" fmla="*/ 46 h 58"/>
              <a:gd name="T78" fmla="*/ 28 w 69"/>
              <a:gd name="T79" fmla="*/ 45 h 58"/>
              <a:gd name="T80" fmla="*/ 25 w 69"/>
              <a:gd name="T81" fmla="*/ 44 h 58"/>
              <a:gd name="T82" fmla="*/ 22 w 69"/>
              <a:gd name="T83" fmla="*/ 43 h 58"/>
              <a:gd name="T84" fmla="*/ 19 w 69"/>
              <a:gd name="T85" fmla="*/ 43 h 58"/>
              <a:gd name="T86" fmla="*/ 16 w 69"/>
              <a:gd name="T87" fmla="*/ 43 h 58"/>
              <a:gd name="T88" fmla="*/ 8 w 69"/>
              <a:gd name="T89" fmla="*/ 44 h 58"/>
              <a:gd name="T90" fmla="*/ 4 w 69"/>
              <a:gd name="T91" fmla="*/ 43 h 58"/>
              <a:gd name="T92" fmla="*/ 1 w 69"/>
              <a:gd name="T93" fmla="*/ 4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9" h="58">
                <a:moveTo>
                  <a:pt x="0" y="40"/>
                </a:moveTo>
                <a:lnTo>
                  <a:pt x="3" y="40"/>
                </a:lnTo>
                <a:lnTo>
                  <a:pt x="6" y="41"/>
                </a:lnTo>
                <a:lnTo>
                  <a:pt x="9" y="41"/>
                </a:lnTo>
                <a:lnTo>
                  <a:pt x="12" y="41"/>
                </a:lnTo>
                <a:lnTo>
                  <a:pt x="15" y="41"/>
                </a:lnTo>
                <a:lnTo>
                  <a:pt x="17" y="41"/>
                </a:lnTo>
                <a:lnTo>
                  <a:pt x="19" y="41"/>
                </a:lnTo>
                <a:lnTo>
                  <a:pt x="21" y="41"/>
                </a:lnTo>
                <a:lnTo>
                  <a:pt x="22" y="41"/>
                </a:lnTo>
                <a:lnTo>
                  <a:pt x="24" y="41"/>
                </a:lnTo>
                <a:lnTo>
                  <a:pt x="25" y="41"/>
                </a:lnTo>
                <a:lnTo>
                  <a:pt x="26" y="40"/>
                </a:lnTo>
                <a:lnTo>
                  <a:pt x="27" y="40"/>
                </a:lnTo>
                <a:lnTo>
                  <a:pt x="27" y="39"/>
                </a:lnTo>
                <a:lnTo>
                  <a:pt x="27" y="38"/>
                </a:lnTo>
                <a:lnTo>
                  <a:pt x="27" y="37"/>
                </a:lnTo>
                <a:lnTo>
                  <a:pt x="27" y="35"/>
                </a:lnTo>
                <a:lnTo>
                  <a:pt x="27" y="33"/>
                </a:lnTo>
                <a:lnTo>
                  <a:pt x="27" y="32"/>
                </a:lnTo>
                <a:lnTo>
                  <a:pt x="27" y="30"/>
                </a:lnTo>
                <a:lnTo>
                  <a:pt x="28" y="29"/>
                </a:lnTo>
                <a:lnTo>
                  <a:pt x="28" y="27"/>
                </a:lnTo>
                <a:lnTo>
                  <a:pt x="29" y="26"/>
                </a:lnTo>
                <a:lnTo>
                  <a:pt x="30" y="25"/>
                </a:lnTo>
                <a:lnTo>
                  <a:pt x="31" y="24"/>
                </a:lnTo>
                <a:lnTo>
                  <a:pt x="32" y="24"/>
                </a:lnTo>
                <a:lnTo>
                  <a:pt x="33" y="23"/>
                </a:lnTo>
                <a:lnTo>
                  <a:pt x="34" y="22"/>
                </a:lnTo>
                <a:lnTo>
                  <a:pt x="35" y="21"/>
                </a:lnTo>
                <a:lnTo>
                  <a:pt x="36" y="21"/>
                </a:lnTo>
                <a:lnTo>
                  <a:pt x="37" y="20"/>
                </a:lnTo>
                <a:lnTo>
                  <a:pt x="38" y="20"/>
                </a:lnTo>
                <a:lnTo>
                  <a:pt x="38" y="19"/>
                </a:lnTo>
                <a:lnTo>
                  <a:pt x="38" y="18"/>
                </a:lnTo>
                <a:lnTo>
                  <a:pt x="39" y="17"/>
                </a:lnTo>
                <a:lnTo>
                  <a:pt x="39" y="16"/>
                </a:lnTo>
                <a:lnTo>
                  <a:pt x="39" y="14"/>
                </a:lnTo>
                <a:lnTo>
                  <a:pt x="38" y="14"/>
                </a:lnTo>
                <a:lnTo>
                  <a:pt x="38" y="12"/>
                </a:lnTo>
                <a:lnTo>
                  <a:pt x="38" y="10"/>
                </a:lnTo>
                <a:lnTo>
                  <a:pt x="38" y="8"/>
                </a:lnTo>
                <a:lnTo>
                  <a:pt x="37" y="7"/>
                </a:lnTo>
                <a:lnTo>
                  <a:pt x="37" y="5"/>
                </a:lnTo>
                <a:lnTo>
                  <a:pt x="37" y="4"/>
                </a:lnTo>
                <a:lnTo>
                  <a:pt x="37" y="3"/>
                </a:lnTo>
                <a:lnTo>
                  <a:pt x="37" y="2"/>
                </a:lnTo>
                <a:lnTo>
                  <a:pt x="37" y="1"/>
                </a:lnTo>
                <a:lnTo>
                  <a:pt x="37" y="0"/>
                </a:lnTo>
                <a:lnTo>
                  <a:pt x="38" y="1"/>
                </a:lnTo>
                <a:lnTo>
                  <a:pt x="40" y="3"/>
                </a:lnTo>
                <a:lnTo>
                  <a:pt x="41" y="5"/>
                </a:lnTo>
                <a:lnTo>
                  <a:pt x="43" y="7"/>
                </a:lnTo>
                <a:lnTo>
                  <a:pt x="46" y="11"/>
                </a:lnTo>
                <a:lnTo>
                  <a:pt x="49" y="14"/>
                </a:lnTo>
                <a:lnTo>
                  <a:pt x="51" y="18"/>
                </a:lnTo>
                <a:lnTo>
                  <a:pt x="54" y="22"/>
                </a:lnTo>
                <a:lnTo>
                  <a:pt x="57" y="25"/>
                </a:lnTo>
                <a:lnTo>
                  <a:pt x="59" y="29"/>
                </a:lnTo>
                <a:lnTo>
                  <a:pt x="62" y="33"/>
                </a:lnTo>
                <a:lnTo>
                  <a:pt x="63" y="35"/>
                </a:lnTo>
                <a:lnTo>
                  <a:pt x="65" y="38"/>
                </a:lnTo>
                <a:lnTo>
                  <a:pt x="66" y="40"/>
                </a:lnTo>
                <a:lnTo>
                  <a:pt x="67" y="41"/>
                </a:lnTo>
                <a:lnTo>
                  <a:pt x="67" y="43"/>
                </a:lnTo>
                <a:lnTo>
                  <a:pt x="68" y="45"/>
                </a:lnTo>
                <a:lnTo>
                  <a:pt x="68" y="47"/>
                </a:lnTo>
                <a:lnTo>
                  <a:pt x="68" y="48"/>
                </a:lnTo>
                <a:lnTo>
                  <a:pt x="68" y="49"/>
                </a:lnTo>
                <a:lnTo>
                  <a:pt x="68" y="50"/>
                </a:lnTo>
                <a:lnTo>
                  <a:pt x="68" y="51"/>
                </a:lnTo>
                <a:lnTo>
                  <a:pt x="67" y="52"/>
                </a:lnTo>
                <a:lnTo>
                  <a:pt x="66" y="52"/>
                </a:lnTo>
                <a:lnTo>
                  <a:pt x="65" y="52"/>
                </a:lnTo>
                <a:lnTo>
                  <a:pt x="64" y="52"/>
                </a:lnTo>
                <a:lnTo>
                  <a:pt x="63" y="52"/>
                </a:lnTo>
                <a:lnTo>
                  <a:pt x="62" y="52"/>
                </a:lnTo>
                <a:lnTo>
                  <a:pt x="62" y="52"/>
                </a:lnTo>
                <a:lnTo>
                  <a:pt x="60" y="52"/>
                </a:lnTo>
                <a:lnTo>
                  <a:pt x="59" y="52"/>
                </a:lnTo>
                <a:lnTo>
                  <a:pt x="58" y="52"/>
                </a:lnTo>
                <a:lnTo>
                  <a:pt x="57" y="52"/>
                </a:lnTo>
                <a:lnTo>
                  <a:pt x="56" y="52"/>
                </a:lnTo>
                <a:lnTo>
                  <a:pt x="53" y="52"/>
                </a:lnTo>
                <a:lnTo>
                  <a:pt x="52" y="52"/>
                </a:lnTo>
                <a:lnTo>
                  <a:pt x="51" y="53"/>
                </a:lnTo>
                <a:lnTo>
                  <a:pt x="51" y="53"/>
                </a:lnTo>
                <a:lnTo>
                  <a:pt x="50" y="53"/>
                </a:lnTo>
                <a:lnTo>
                  <a:pt x="49" y="53"/>
                </a:lnTo>
                <a:lnTo>
                  <a:pt x="47" y="54"/>
                </a:lnTo>
                <a:lnTo>
                  <a:pt x="46" y="54"/>
                </a:lnTo>
                <a:lnTo>
                  <a:pt x="45" y="55"/>
                </a:lnTo>
                <a:lnTo>
                  <a:pt x="44" y="55"/>
                </a:lnTo>
                <a:lnTo>
                  <a:pt x="43" y="56"/>
                </a:lnTo>
                <a:lnTo>
                  <a:pt x="42" y="56"/>
                </a:lnTo>
                <a:lnTo>
                  <a:pt x="40" y="56"/>
                </a:lnTo>
                <a:lnTo>
                  <a:pt x="40" y="57"/>
                </a:lnTo>
                <a:lnTo>
                  <a:pt x="39" y="57"/>
                </a:lnTo>
                <a:lnTo>
                  <a:pt x="38" y="57"/>
                </a:lnTo>
                <a:lnTo>
                  <a:pt x="37" y="57"/>
                </a:lnTo>
                <a:lnTo>
                  <a:pt x="36" y="57"/>
                </a:lnTo>
                <a:lnTo>
                  <a:pt x="35" y="57"/>
                </a:lnTo>
                <a:lnTo>
                  <a:pt x="34" y="56"/>
                </a:lnTo>
                <a:lnTo>
                  <a:pt x="33" y="56"/>
                </a:lnTo>
                <a:lnTo>
                  <a:pt x="33" y="55"/>
                </a:lnTo>
                <a:lnTo>
                  <a:pt x="32" y="55"/>
                </a:lnTo>
                <a:lnTo>
                  <a:pt x="32" y="54"/>
                </a:lnTo>
                <a:lnTo>
                  <a:pt x="31" y="53"/>
                </a:lnTo>
                <a:lnTo>
                  <a:pt x="31" y="52"/>
                </a:lnTo>
                <a:lnTo>
                  <a:pt x="31" y="52"/>
                </a:lnTo>
                <a:lnTo>
                  <a:pt x="31" y="51"/>
                </a:lnTo>
                <a:lnTo>
                  <a:pt x="31" y="50"/>
                </a:lnTo>
                <a:lnTo>
                  <a:pt x="31" y="49"/>
                </a:lnTo>
                <a:lnTo>
                  <a:pt x="31" y="48"/>
                </a:lnTo>
                <a:lnTo>
                  <a:pt x="30" y="48"/>
                </a:lnTo>
                <a:lnTo>
                  <a:pt x="30" y="47"/>
                </a:lnTo>
                <a:lnTo>
                  <a:pt x="29" y="46"/>
                </a:lnTo>
                <a:lnTo>
                  <a:pt x="28" y="46"/>
                </a:lnTo>
                <a:lnTo>
                  <a:pt x="28" y="45"/>
                </a:lnTo>
                <a:lnTo>
                  <a:pt x="28" y="45"/>
                </a:lnTo>
                <a:lnTo>
                  <a:pt x="27" y="44"/>
                </a:lnTo>
                <a:lnTo>
                  <a:pt x="26" y="44"/>
                </a:lnTo>
                <a:lnTo>
                  <a:pt x="25" y="44"/>
                </a:lnTo>
                <a:lnTo>
                  <a:pt x="24" y="44"/>
                </a:lnTo>
                <a:lnTo>
                  <a:pt x="23" y="43"/>
                </a:lnTo>
                <a:lnTo>
                  <a:pt x="22" y="43"/>
                </a:lnTo>
                <a:lnTo>
                  <a:pt x="21" y="43"/>
                </a:lnTo>
                <a:lnTo>
                  <a:pt x="20" y="43"/>
                </a:lnTo>
                <a:lnTo>
                  <a:pt x="19" y="43"/>
                </a:lnTo>
                <a:lnTo>
                  <a:pt x="17" y="43"/>
                </a:lnTo>
                <a:lnTo>
                  <a:pt x="17" y="43"/>
                </a:lnTo>
                <a:lnTo>
                  <a:pt x="16" y="43"/>
                </a:lnTo>
                <a:lnTo>
                  <a:pt x="13" y="43"/>
                </a:lnTo>
                <a:lnTo>
                  <a:pt x="11" y="44"/>
                </a:lnTo>
                <a:lnTo>
                  <a:pt x="8" y="44"/>
                </a:lnTo>
                <a:lnTo>
                  <a:pt x="7" y="44"/>
                </a:lnTo>
                <a:lnTo>
                  <a:pt x="6" y="43"/>
                </a:lnTo>
                <a:lnTo>
                  <a:pt x="4" y="43"/>
                </a:lnTo>
                <a:lnTo>
                  <a:pt x="3" y="43"/>
                </a:lnTo>
                <a:lnTo>
                  <a:pt x="2" y="43"/>
                </a:lnTo>
                <a:lnTo>
                  <a:pt x="1" y="42"/>
                </a:lnTo>
                <a:lnTo>
                  <a:pt x="0" y="41"/>
                </a:lnTo>
                <a:lnTo>
                  <a:pt x="0" y="40"/>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6" name="Freeform 44"/>
          <p:cNvSpPr>
            <a:spLocks/>
          </p:cNvSpPr>
          <p:nvPr/>
        </p:nvSpPr>
        <p:spPr bwMode="auto">
          <a:xfrm>
            <a:off x="2901736" y="2755765"/>
            <a:ext cx="58737" cy="58737"/>
          </a:xfrm>
          <a:custGeom>
            <a:avLst/>
            <a:gdLst>
              <a:gd name="T0" fmla="*/ 0 w 37"/>
              <a:gd name="T1" fmla="*/ 5 h 37"/>
              <a:gd name="T2" fmla="*/ 2 w 37"/>
              <a:gd name="T3" fmla="*/ 8 h 37"/>
              <a:gd name="T4" fmla="*/ 5 w 37"/>
              <a:gd name="T5" fmla="*/ 9 h 37"/>
              <a:gd name="T6" fmla="*/ 8 w 37"/>
              <a:gd name="T7" fmla="*/ 9 h 37"/>
              <a:gd name="T8" fmla="*/ 11 w 37"/>
              <a:gd name="T9" fmla="*/ 10 h 37"/>
              <a:gd name="T10" fmla="*/ 14 w 37"/>
              <a:gd name="T11" fmla="*/ 11 h 37"/>
              <a:gd name="T12" fmla="*/ 15 w 37"/>
              <a:gd name="T13" fmla="*/ 13 h 37"/>
              <a:gd name="T14" fmla="*/ 17 w 37"/>
              <a:gd name="T15" fmla="*/ 15 h 37"/>
              <a:gd name="T16" fmla="*/ 17 w 37"/>
              <a:gd name="T17" fmla="*/ 18 h 37"/>
              <a:gd name="T18" fmla="*/ 18 w 37"/>
              <a:gd name="T19" fmla="*/ 21 h 37"/>
              <a:gd name="T20" fmla="*/ 20 w 37"/>
              <a:gd name="T21" fmla="*/ 21 h 37"/>
              <a:gd name="T22" fmla="*/ 22 w 37"/>
              <a:gd name="T23" fmla="*/ 22 h 37"/>
              <a:gd name="T24" fmla="*/ 25 w 37"/>
              <a:gd name="T25" fmla="*/ 22 h 37"/>
              <a:gd name="T26" fmla="*/ 27 w 37"/>
              <a:gd name="T27" fmla="*/ 22 h 37"/>
              <a:gd name="T28" fmla="*/ 27 w 37"/>
              <a:gd name="T29" fmla="*/ 24 h 37"/>
              <a:gd name="T30" fmla="*/ 27 w 37"/>
              <a:gd name="T31" fmla="*/ 27 h 37"/>
              <a:gd name="T32" fmla="*/ 27 w 37"/>
              <a:gd name="T33" fmla="*/ 29 h 37"/>
              <a:gd name="T34" fmla="*/ 27 w 37"/>
              <a:gd name="T35" fmla="*/ 32 h 37"/>
              <a:gd name="T36" fmla="*/ 27 w 37"/>
              <a:gd name="T37" fmla="*/ 34 h 37"/>
              <a:gd name="T38" fmla="*/ 28 w 37"/>
              <a:gd name="T39" fmla="*/ 36 h 37"/>
              <a:gd name="T40" fmla="*/ 31 w 37"/>
              <a:gd name="T41" fmla="*/ 35 h 37"/>
              <a:gd name="T42" fmla="*/ 33 w 37"/>
              <a:gd name="T43" fmla="*/ 35 h 37"/>
              <a:gd name="T44" fmla="*/ 35 w 37"/>
              <a:gd name="T45" fmla="*/ 34 h 37"/>
              <a:gd name="T46" fmla="*/ 36 w 37"/>
              <a:gd name="T47" fmla="*/ 32 h 37"/>
              <a:gd name="T48" fmla="*/ 36 w 37"/>
              <a:gd name="T49" fmla="*/ 29 h 37"/>
              <a:gd name="T50" fmla="*/ 36 w 37"/>
              <a:gd name="T51" fmla="*/ 25 h 37"/>
              <a:gd name="T52" fmla="*/ 34 w 37"/>
              <a:gd name="T53" fmla="*/ 22 h 37"/>
              <a:gd name="T54" fmla="*/ 33 w 37"/>
              <a:gd name="T55" fmla="*/ 20 h 37"/>
              <a:gd name="T56" fmla="*/ 31 w 37"/>
              <a:gd name="T57" fmla="*/ 18 h 37"/>
              <a:gd name="T58" fmla="*/ 30 w 37"/>
              <a:gd name="T59" fmla="*/ 15 h 37"/>
              <a:gd name="T60" fmla="*/ 29 w 37"/>
              <a:gd name="T61" fmla="*/ 12 h 37"/>
              <a:gd name="T62" fmla="*/ 27 w 37"/>
              <a:gd name="T63" fmla="*/ 9 h 37"/>
              <a:gd name="T64" fmla="*/ 26 w 37"/>
              <a:gd name="T65" fmla="*/ 9 h 37"/>
              <a:gd name="T66" fmla="*/ 23 w 37"/>
              <a:gd name="T67" fmla="*/ 9 h 37"/>
              <a:gd name="T68" fmla="*/ 21 w 37"/>
              <a:gd name="T69" fmla="*/ 10 h 37"/>
              <a:gd name="T70" fmla="*/ 20 w 37"/>
              <a:gd name="T71" fmla="*/ 12 h 37"/>
              <a:gd name="T72" fmla="*/ 19 w 37"/>
              <a:gd name="T73" fmla="*/ 11 h 37"/>
              <a:gd name="T74" fmla="*/ 18 w 37"/>
              <a:gd name="T75" fmla="*/ 9 h 37"/>
              <a:gd name="T76" fmla="*/ 15 w 37"/>
              <a:gd name="T77" fmla="*/ 5 h 37"/>
              <a:gd name="T78" fmla="*/ 13 w 37"/>
              <a:gd name="T79" fmla="*/ 3 h 37"/>
              <a:gd name="T80" fmla="*/ 10 w 37"/>
              <a:gd name="T81" fmla="*/ 1 h 37"/>
              <a:gd name="T82" fmla="*/ 7 w 37"/>
              <a:gd name="T83" fmla="*/ 0 h 37"/>
              <a:gd name="T84" fmla="*/ 4 w 37"/>
              <a:gd name="T85" fmla="*/ 0 h 37"/>
              <a:gd name="T86" fmla="*/ 2 w 37"/>
              <a:gd name="T87" fmla="*/ 2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7" h="37">
                <a:moveTo>
                  <a:pt x="1" y="3"/>
                </a:moveTo>
                <a:lnTo>
                  <a:pt x="0" y="4"/>
                </a:lnTo>
                <a:lnTo>
                  <a:pt x="0" y="5"/>
                </a:lnTo>
                <a:lnTo>
                  <a:pt x="0" y="6"/>
                </a:lnTo>
                <a:lnTo>
                  <a:pt x="1" y="7"/>
                </a:lnTo>
                <a:lnTo>
                  <a:pt x="2" y="8"/>
                </a:lnTo>
                <a:lnTo>
                  <a:pt x="3" y="8"/>
                </a:lnTo>
                <a:lnTo>
                  <a:pt x="3" y="9"/>
                </a:lnTo>
                <a:lnTo>
                  <a:pt x="5" y="9"/>
                </a:lnTo>
                <a:lnTo>
                  <a:pt x="6" y="9"/>
                </a:lnTo>
                <a:lnTo>
                  <a:pt x="7" y="9"/>
                </a:lnTo>
                <a:lnTo>
                  <a:pt x="8" y="9"/>
                </a:lnTo>
                <a:lnTo>
                  <a:pt x="9" y="10"/>
                </a:lnTo>
                <a:lnTo>
                  <a:pt x="10" y="10"/>
                </a:lnTo>
                <a:lnTo>
                  <a:pt x="11" y="10"/>
                </a:lnTo>
                <a:lnTo>
                  <a:pt x="12" y="11"/>
                </a:lnTo>
                <a:lnTo>
                  <a:pt x="13" y="11"/>
                </a:lnTo>
                <a:lnTo>
                  <a:pt x="14" y="11"/>
                </a:lnTo>
                <a:lnTo>
                  <a:pt x="14" y="12"/>
                </a:lnTo>
                <a:lnTo>
                  <a:pt x="15" y="12"/>
                </a:lnTo>
                <a:lnTo>
                  <a:pt x="15" y="13"/>
                </a:lnTo>
                <a:lnTo>
                  <a:pt x="16" y="14"/>
                </a:lnTo>
                <a:lnTo>
                  <a:pt x="16" y="15"/>
                </a:lnTo>
                <a:lnTo>
                  <a:pt x="17" y="15"/>
                </a:lnTo>
                <a:lnTo>
                  <a:pt x="17" y="16"/>
                </a:lnTo>
                <a:lnTo>
                  <a:pt x="17" y="17"/>
                </a:lnTo>
                <a:lnTo>
                  <a:pt x="17" y="18"/>
                </a:lnTo>
                <a:lnTo>
                  <a:pt x="17" y="19"/>
                </a:lnTo>
                <a:lnTo>
                  <a:pt x="17" y="20"/>
                </a:lnTo>
                <a:lnTo>
                  <a:pt x="18" y="21"/>
                </a:lnTo>
                <a:lnTo>
                  <a:pt x="19" y="21"/>
                </a:lnTo>
                <a:lnTo>
                  <a:pt x="19" y="21"/>
                </a:lnTo>
                <a:lnTo>
                  <a:pt x="20" y="21"/>
                </a:lnTo>
                <a:lnTo>
                  <a:pt x="21" y="21"/>
                </a:lnTo>
                <a:lnTo>
                  <a:pt x="21" y="22"/>
                </a:lnTo>
                <a:lnTo>
                  <a:pt x="22" y="22"/>
                </a:lnTo>
                <a:lnTo>
                  <a:pt x="23" y="22"/>
                </a:lnTo>
                <a:lnTo>
                  <a:pt x="24" y="22"/>
                </a:lnTo>
                <a:lnTo>
                  <a:pt x="25" y="22"/>
                </a:lnTo>
                <a:lnTo>
                  <a:pt x="26" y="21"/>
                </a:lnTo>
                <a:lnTo>
                  <a:pt x="27" y="21"/>
                </a:lnTo>
                <a:lnTo>
                  <a:pt x="27" y="22"/>
                </a:lnTo>
                <a:lnTo>
                  <a:pt x="27" y="22"/>
                </a:lnTo>
                <a:lnTo>
                  <a:pt x="27" y="23"/>
                </a:lnTo>
                <a:lnTo>
                  <a:pt x="27" y="24"/>
                </a:lnTo>
                <a:lnTo>
                  <a:pt x="27" y="25"/>
                </a:lnTo>
                <a:lnTo>
                  <a:pt x="27" y="26"/>
                </a:lnTo>
                <a:lnTo>
                  <a:pt x="27" y="27"/>
                </a:lnTo>
                <a:lnTo>
                  <a:pt x="27" y="27"/>
                </a:lnTo>
                <a:lnTo>
                  <a:pt x="27" y="28"/>
                </a:lnTo>
                <a:lnTo>
                  <a:pt x="27" y="29"/>
                </a:lnTo>
                <a:lnTo>
                  <a:pt x="27" y="30"/>
                </a:lnTo>
                <a:lnTo>
                  <a:pt x="27" y="31"/>
                </a:lnTo>
                <a:lnTo>
                  <a:pt x="27" y="32"/>
                </a:lnTo>
                <a:lnTo>
                  <a:pt x="27" y="33"/>
                </a:lnTo>
                <a:lnTo>
                  <a:pt x="27" y="33"/>
                </a:lnTo>
                <a:lnTo>
                  <a:pt x="27" y="34"/>
                </a:lnTo>
                <a:lnTo>
                  <a:pt x="27" y="35"/>
                </a:lnTo>
                <a:lnTo>
                  <a:pt x="28" y="35"/>
                </a:lnTo>
                <a:lnTo>
                  <a:pt x="28" y="36"/>
                </a:lnTo>
                <a:lnTo>
                  <a:pt x="29" y="36"/>
                </a:lnTo>
                <a:lnTo>
                  <a:pt x="30" y="35"/>
                </a:lnTo>
                <a:lnTo>
                  <a:pt x="31" y="35"/>
                </a:lnTo>
                <a:lnTo>
                  <a:pt x="32" y="35"/>
                </a:lnTo>
                <a:lnTo>
                  <a:pt x="33" y="35"/>
                </a:lnTo>
                <a:lnTo>
                  <a:pt x="33" y="35"/>
                </a:lnTo>
                <a:lnTo>
                  <a:pt x="34" y="35"/>
                </a:lnTo>
                <a:lnTo>
                  <a:pt x="34" y="34"/>
                </a:lnTo>
                <a:lnTo>
                  <a:pt x="35" y="34"/>
                </a:lnTo>
                <a:lnTo>
                  <a:pt x="35" y="33"/>
                </a:lnTo>
                <a:lnTo>
                  <a:pt x="35" y="33"/>
                </a:lnTo>
                <a:lnTo>
                  <a:pt x="36" y="32"/>
                </a:lnTo>
                <a:lnTo>
                  <a:pt x="36" y="31"/>
                </a:lnTo>
                <a:lnTo>
                  <a:pt x="36" y="30"/>
                </a:lnTo>
                <a:lnTo>
                  <a:pt x="36" y="29"/>
                </a:lnTo>
                <a:lnTo>
                  <a:pt x="36" y="27"/>
                </a:lnTo>
                <a:lnTo>
                  <a:pt x="36" y="27"/>
                </a:lnTo>
                <a:lnTo>
                  <a:pt x="36" y="25"/>
                </a:lnTo>
                <a:lnTo>
                  <a:pt x="35" y="24"/>
                </a:lnTo>
                <a:lnTo>
                  <a:pt x="35" y="23"/>
                </a:lnTo>
                <a:lnTo>
                  <a:pt x="34" y="22"/>
                </a:lnTo>
                <a:lnTo>
                  <a:pt x="34" y="21"/>
                </a:lnTo>
                <a:lnTo>
                  <a:pt x="33" y="21"/>
                </a:lnTo>
                <a:lnTo>
                  <a:pt x="33" y="20"/>
                </a:lnTo>
                <a:lnTo>
                  <a:pt x="33" y="19"/>
                </a:lnTo>
                <a:lnTo>
                  <a:pt x="32" y="18"/>
                </a:lnTo>
                <a:lnTo>
                  <a:pt x="31" y="18"/>
                </a:lnTo>
                <a:lnTo>
                  <a:pt x="31" y="17"/>
                </a:lnTo>
                <a:lnTo>
                  <a:pt x="31" y="16"/>
                </a:lnTo>
                <a:lnTo>
                  <a:pt x="30" y="15"/>
                </a:lnTo>
                <a:lnTo>
                  <a:pt x="30" y="15"/>
                </a:lnTo>
                <a:lnTo>
                  <a:pt x="30" y="13"/>
                </a:lnTo>
                <a:lnTo>
                  <a:pt x="29" y="12"/>
                </a:lnTo>
                <a:lnTo>
                  <a:pt x="29" y="11"/>
                </a:lnTo>
                <a:lnTo>
                  <a:pt x="28" y="10"/>
                </a:lnTo>
                <a:lnTo>
                  <a:pt x="27" y="9"/>
                </a:lnTo>
                <a:lnTo>
                  <a:pt x="27" y="9"/>
                </a:lnTo>
                <a:lnTo>
                  <a:pt x="27" y="9"/>
                </a:lnTo>
                <a:lnTo>
                  <a:pt x="26" y="9"/>
                </a:lnTo>
                <a:lnTo>
                  <a:pt x="25" y="9"/>
                </a:lnTo>
                <a:lnTo>
                  <a:pt x="24" y="9"/>
                </a:lnTo>
                <a:lnTo>
                  <a:pt x="23" y="9"/>
                </a:lnTo>
                <a:lnTo>
                  <a:pt x="22" y="9"/>
                </a:lnTo>
                <a:lnTo>
                  <a:pt x="21" y="9"/>
                </a:lnTo>
                <a:lnTo>
                  <a:pt x="21" y="10"/>
                </a:lnTo>
                <a:lnTo>
                  <a:pt x="21" y="11"/>
                </a:lnTo>
                <a:lnTo>
                  <a:pt x="21" y="12"/>
                </a:lnTo>
                <a:lnTo>
                  <a:pt x="20" y="12"/>
                </a:lnTo>
                <a:lnTo>
                  <a:pt x="20" y="13"/>
                </a:lnTo>
                <a:lnTo>
                  <a:pt x="19" y="12"/>
                </a:lnTo>
                <a:lnTo>
                  <a:pt x="19" y="11"/>
                </a:lnTo>
                <a:lnTo>
                  <a:pt x="19" y="10"/>
                </a:lnTo>
                <a:lnTo>
                  <a:pt x="18" y="9"/>
                </a:lnTo>
                <a:lnTo>
                  <a:pt x="18" y="9"/>
                </a:lnTo>
                <a:lnTo>
                  <a:pt x="17" y="8"/>
                </a:lnTo>
                <a:lnTo>
                  <a:pt x="16" y="6"/>
                </a:lnTo>
                <a:lnTo>
                  <a:pt x="15" y="5"/>
                </a:lnTo>
                <a:lnTo>
                  <a:pt x="15" y="4"/>
                </a:lnTo>
                <a:lnTo>
                  <a:pt x="14" y="3"/>
                </a:lnTo>
                <a:lnTo>
                  <a:pt x="13" y="3"/>
                </a:lnTo>
                <a:lnTo>
                  <a:pt x="12" y="2"/>
                </a:lnTo>
                <a:lnTo>
                  <a:pt x="11" y="2"/>
                </a:lnTo>
                <a:lnTo>
                  <a:pt x="10" y="1"/>
                </a:lnTo>
                <a:lnTo>
                  <a:pt x="9" y="0"/>
                </a:lnTo>
                <a:lnTo>
                  <a:pt x="9" y="0"/>
                </a:lnTo>
                <a:lnTo>
                  <a:pt x="7" y="0"/>
                </a:lnTo>
                <a:lnTo>
                  <a:pt x="6" y="0"/>
                </a:lnTo>
                <a:lnTo>
                  <a:pt x="5" y="0"/>
                </a:lnTo>
                <a:lnTo>
                  <a:pt x="4" y="0"/>
                </a:lnTo>
                <a:lnTo>
                  <a:pt x="3" y="1"/>
                </a:lnTo>
                <a:lnTo>
                  <a:pt x="3" y="2"/>
                </a:lnTo>
                <a:lnTo>
                  <a:pt x="2" y="2"/>
                </a:lnTo>
                <a:lnTo>
                  <a:pt x="1" y="3"/>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7" name="Freeform 45"/>
          <p:cNvSpPr>
            <a:spLocks/>
          </p:cNvSpPr>
          <p:nvPr/>
        </p:nvSpPr>
        <p:spPr bwMode="auto">
          <a:xfrm>
            <a:off x="2939835" y="2806564"/>
            <a:ext cx="69850" cy="80962"/>
          </a:xfrm>
          <a:custGeom>
            <a:avLst/>
            <a:gdLst>
              <a:gd name="T0" fmla="*/ 2 w 44"/>
              <a:gd name="T1" fmla="*/ 11 h 51"/>
              <a:gd name="T2" fmla="*/ 4 w 44"/>
              <a:gd name="T3" fmla="*/ 21 h 51"/>
              <a:gd name="T4" fmla="*/ 5 w 44"/>
              <a:gd name="T5" fmla="*/ 23 h 51"/>
              <a:gd name="T6" fmla="*/ 7 w 44"/>
              <a:gd name="T7" fmla="*/ 24 h 51"/>
              <a:gd name="T8" fmla="*/ 8 w 44"/>
              <a:gd name="T9" fmla="*/ 27 h 51"/>
              <a:gd name="T10" fmla="*/ 8 w 44"/>
              <a:gd name="T11" fmla="*/ 32 h 51"/>
              <a:gd name="T12" fmla="*/ 7 w 44"/>
              <a:gd name="T13" fmla="*/ 37 h 51"/>
              <a:gd name="T14" fmla="*/ 7 w 44"/>
              <a:gd name="T15" fmla="*/ 42 h 51"/>
              <a:gd name="T16" fmla="*/ 7 w 44"/>
              <a:gd name="T17" fmla="*/ 45 h 51"/>
              <a:gd name="T18" fmla="*/ 10 w 44"/>
              <a:gd name="T19" fmla="*/ 45 h 51"/>
              <a:gd name="T20" fmla="*/ 11 w 44"/>
              <a:gd name="T21" fmla="*/ 41 h 51"/>
              <a:gd name="T22" fmla="*/ 12 w 44"/>
              <a:gd name="T23" fmla="*/ 38 h 51"/>
              <a:gd name="T24" fmla="*/ 14 w 44"/>
              <a:gd name="T25" fmla="*/ 37 h 51"/>
              <a:gd name="T26" fmla="*/ 15 w 44"/>
              <a:gd name="T27" fmla="*/ 35 h 51"/>
              <a:gd name="T28" fmla="*/ 17 w 44"/>
              <a:gd name="T29" fmla="*/ 32 h 51"/>
              <a:gd name="T30" fmla="*/ 18 w 44"/>
              <a:gd name="T31" fmla="*/ 30 h 51"/>
              <a:gd name="T32" fmla="*/ 23 w 44"/>
              <a:gd name="T33" fmla="*/ 29 h 51"/>
              <a:gd name="T34" fmla="*/ 27 w 44"/>
              <a:gd name="T35" fmla="*/ 29 h 51"/>
              <a:gd name="T36" fmla="*/ 32 w 44"/>
              <a:gd name="T37" fmla="*/ 29 h 51"/>
              <a:gd name="T38" fmla="*/ 35 w 44"/>
              <a:gd name="T39" fmla="*/ 30 h 51"/>
              <a:gd name="T40" fmla="*/ 38 w 44"/>
              <a:gd name="T41" fmla="*/ 31 h 51"/>
              <a:gd name="T42" fmla="*/ 39 w 44"/>
              <a:gd name="T43" fmla="*/ 33 h 51"/>
              <a:gd name="T44" fmla="*/ 39 w 44"/>
              <a:gd name="T45" fmla="*/ 36 h 51"/>
              <a:gd name="T46" fmla="*/ 40 w 44"/>
              <a:gd name="T47" fmla="*/ 38 h 51"/>
              <a:gd name="T48" fmla="*/ 42 w 44"/>
              <a:gd name="T49" fmla="*/ 41 h 51"/>
              <a:gd name="T50" fmla="*/ 43 w 44"/>
              <a:gd name="T51" fmla="*/ 45 h 51"/>
              <a:gd name="T52" fmla="*/ 41 w 44"/>
              <a:gd name="T53" fmla="*/ 46 h 51"/>
              <a:gd name="T54" fmla="*/ 39 w 44"/>
              <a:gd name="T55" fmla="*/ 46 h 51"/>
              <a:gd name="T56" fmla="*/ 39 w 44"/>
              <a:gd name="T57" fmla="*/ 42 h 51"/>
              <a:gd name="T58" fmla="*/ 39 w 44"/>
              <a:gd name="T59" fmla="*/ 40 h 51"/>
              <a:gd name="T60" fmla="*/ 36 w 44"/>
              <a:gd name="T61" fmla="*/ 38 h 51"/>
              <a:gd name="T62" fmla="*/ 33 w 44"/>
              <a:gd name="T63" fmla="*/ 37 h 51"/>
              <a:gd name="T64" fmla="*/ 31 w 44"/>
              <a:gd name="T65" fmla="*/ 37 h 51"/>
              <a:gd name="T66" fmla="*/ 28 w 44"/>
              <a:gd name="T67" fmla="*/ 38 h 51"/>
              <a:gd name="T68" fmla="*/ 28 w 44"/>
              <a:gd name="T69" fmla="*/ 35 h 51"/>
              <a:gd name="T70" fmla="*/ 26 w 44"/>
              <a:gd name="T71" fmla="*/ 33 h 51"/>
              <a:gd name="T72" fmla="*/ 25 w 44"/>
              <a:gd name="T73" fmla="*/ 34 h 51"/>
              <a:gd name="T74" fmla="*/ 21 w 44"/>
              <a:gd name="T75" fmla="*/ 38 h 51"/>
              <a:gd name="T76" fmla="*/ 18 w 44"/>
              <a:gd name="T77" fmla="*/ 41 h 51"/>
              <a:gd name="T78" fmla="*/ 16 w 44"/>
              <a:gd name="T79" fmla="*/ 44 h 51"/>
              <a:gd name="T80" fmla="*/ 13 w 44"/>
              <a:gd name="T81" fmla="*/ 46 h 51"/>
              <a:gd name="T82" fmla="*/ 12 w 44"/>
              <a:gd name="T83" fmla="*/ 49 h 51"/>
              <a:gd name="T84" fmla="*/ 10 w 44"/>
              <a:gd name="T85" fmla="*/ 49 h 51"/>
              <a:gd name="T86" fmla="*/ 7 w 44"/>
              <a:gd name="T87" fmla="*/ 50 h 51"/>
              <a:gd name="T88" fmla="*/ 4 w 44"/>
              <a:gd name="T89" fmla="*/ 49 h 51"/>
              <a:gd name="T90" fmla="*/ 3 w 44"/>
              <a:gd name="T91" fmla="*/ 48 h 51"/>
              <a:gd name="T92" fmla="*/ 3 w 44"/>
              <a:gd name="T93" fmla="*/ 46 h 51"/>
              <a:gd name="T94" fmla="*/ 4 w 44"/>
              <a:gd name="T95" fmla="*/ 46 h 51"/>
              <a:gd name="T96" fmla="*/ 4 w 44"/>
              <a:gd name="T97" fmla="*/ 42 h 51"/>
              <a:gd name="T98" fmla="*/ 4 w 44"/>
              <a:gd name="T99" fmla="*/ 39 h 51"/>
              <a:gd name="T100" fmla="*/ 4 w 44"/>
              <a:gd name="T101" fmla="*/ 37 h 51"/>
              <a:gd name="T102" fmla="*/ 4 w 44"/>
              <a:gd name="T103" fmla="*/ 33 h 51"/>
              <a:gd name="T104" fmla="*/ 4 w 44"/>
              <a:gd name="T105" fmla="*/ 30 h 51"/>
              <a:gd name="T106" fmla="*/ 5 w 44"/>
              <a:gd name="T107" fmla="*/ 28 h 51"/>
              <a:gd name="T108" fmla="*/ 6 w 44"/>
              <a:gd name="T109" fmla="*/ 25 h 51"/>
              <a:gd name="T110" fmla="*/ 4 w 44"/>
              <a:gd name="T111" fmla="*/ 25 h 51"/>
              <a:gd name="T112" fmla="*/ 1 w 44"/>
              <a:gd name="T113" fmla="*/ 25 h 51"/>
              <a:gd name="T114" fmla="*/ 0 w 44"/>
              <a:gd name="T115" fmla="*/ 22 h 51"/>
              <a:gd name="T116" fmla="*/ 0 w 44"/>
              <a:gd name="T117" fmla="*/ 17 h 51"/>
              <a:gd name="T118" fmla="*/ 0 w 44"/>
              <a:gd name="T119" fmla="*/ 11 h 51"/>
              <a:gd name="T120" fmla="*/ 1 w 44"/>
              <a:gd name="T121" fmla="*/ 5 h 51"/>
              <a:gd name="T122" fmla="*/ 1 w 44"/>
              <a:gd name="T123" fmla="*/ 2 h 51"/>
              <a:gd name="T124" fmla="*/ 2 w 44"/>
              <a:gd name="T125"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 h="51">
                <a:moveTo>
                  <a:pt x="2" y="0"/>
                </a:moveTo>
                <a:lnTo>
                  <a:pt x="2" y="6"/>
                </a:lnTo>
                <a:lnTo>
                  <a:pt x="2" y="11"/>
                </a:lnTo>
                <a:lnTo>
                  <a:pt x="3" y="15"/>
                </a:lnTo>
                <a:lnTo>
                  <a:pt x="4" y="18"/>
                </a:lnTo>
                <a:lnTo>
                  <a:pt x="4" y="21"/>
                </a:lnTo>
                <a:lnTo>
                  <a:pt x="4" y="21"/>
                </a:lnTo>
                <a:lnTo>
                  <a:pt x="4" y="22"/>
                </a:lnTo>
                <a:lnTo>
                  <a:pt x="5" y="23"/>
                </a:lnTo>
                <a:lnTo>
                  <a:pt x="6" y="23"/>
                </a:lnTo>
                <a:lnTo>
                  <a:pt x="6" y="24"/>
                </a:lnTo>
                <a:lnTo>
                  <a:pt x="7" y="24"/>
                </a:lnTo>
                <a:lnTo>
                  <a:pt x="8" y="25"/>
                </a:lnTo>
                <a:lnTo>
                  <a:pt x="8" y="26"/>
                </a:lnTo>
                <a:lnTo>
                  <a:pt x="8" y="27"/>
                </a:lnTo>
                <a:lnTo>
                  <a:pt x="8" y="29"/>
                </a:lnTo>
                <a:lnTo>
                  <a:pt x="8" y="30"/>
                </a:lnTo>
                <a:lnTo>
                  <a:pt x="8" y="32"/>
                </a:lnTo>
                <a:lnTo>
                  <a:pt x="8" y="34"/>
                </a:lnTo>
                <a:lnTo>
                  <a:pt x="7" y="35"/>
                </a:lnTo>
                <a:lnTo>
                  <a:pt x="7" y="37"/>
                </a:lnTo>
                <a:lnTo>
                  <a:pt x="7" y="38"/>
                </a:lnTo>
                <a:lnTo>
                  <a:pt x="7" y="40"/>
                </a:lnTo>
                <a:lnTo>
                  <a:pt x="7" y="42"/>
                </a:lnTo>
                <a:lnTo>
                  <a:pt x="7" y="43"/>
                </a:lnTo>
                <a:lnTo>
                  <a:pt x="7" y="44"/>
                </a:lnTo>
                <a:lnTo>
                  <a:pt x="7" y="45"/>
                </a:lnTo>
                <a:lnTo>
                  <a:pt x="8" y="46"/>
                </a:lnTo>
                <a:lnTo>
                  <a:pt x="9" y="45"/>
                </a:lnTo>
                <a:lnTo>
                  <a:pt x="10" y="45"/>
                </a:lnTo>
                <a:lnTo>
                  <a:pt x="11" y="43"/>
                </a:lnTo>
                <a:lnTo>
                  <a:pt x="11" y="42"/>
                </a:lnTo>
                <a:lnTo>
                  <a:pt x="11" y="41"/>
                </a:lnTo>
                <a:lnTo>
                  <a:pt x="11" y="40"/>
                </a:lnTo>
                <a:lnTo>
                  <a:pt x="12" y="39"/>
                </a:lnTo>
                <a:lnTo>
                  <a:pt x="12" y="38"/>
                </a:lnTo>
                <a:lnTo>
                  <a:pt x="13" y="38"/>
                </a:lnTo>
                <a:lnTo>
                  <a:pt x="14" y="38"/>
                </a:lnTo>
                <a:lnTo>
                  <a:pt x="14" y="37"/>
                </a:lnTo>
                <a:lnTo>
                  <a:pt x="14" y="36"/>
                </a:lnTo>
                <a:lnTo>
                  <a:pt x="15" y="36"/>
                </a:lnTo>
                <a:lnTo>
                  <a:pt x="15" y="35"/>
                </a:lnTo>
                <a:lnTo>
                  <a:pt x="16" y="34"/>
                </a:lnTo>
                <a:lnTo>
                  <a:pt x="16" y="33"/>
                </a:lnTo>
                <a:lnTo>
                  <a:pt x="17" y="32"/>
                </a:lnTo>
                <a:lnTo>
                  <a:pt x="17" y="31"/>
                </a:lnTo>
                <a:lnTo>
                  <a:pt x="18" y="30"/>
                </a:lnTo>
                <a:lnTo>
                  <a:pt x="18" y="30"/>
                </a:lnTo>
                <a:lnTo>
                  <a:pt x="20" y="29"/>
                </a:lnTo>
                <a:lnTo>
                  <a:pt x="21" y="29"/>
                </a:lnTo>
                <a:lnTo>
                  <a:pt x="23" y="29"/>
                </a:lnTo>
                <a:lnTo>
                  <a:pt x="24" y="29"/>
                </a:lnTo>
                <a:lnTo>
                  <a:pt x="25" y="29"/>
                </a:lnTo>
                <a:lnTo>
                  <a:pt x="27" y="29"/>
                </a:lnTo>
                <a:lnTo>
                  <a:pt x="29" y="29"/>
                </a:lnTo>
                <a:lnTo>
                  <a:pt x="30" y="29"/>
                </a:lnTo>
                <a:lnTo>
                  <a:pt x="32" y="29"/>
                </a:lnTo>
                <a:lnTo>
                  <a:pt x="33" y="29"/>
                </a:lnTo>
                <a:lnTo>
                  <a:pt x="34" y="30"/>
                </a:lnTo>
                <a:lnTo>
                  <a:pt x="35" y="30"/>
                </a:lnTo>
                <a:lnTo>
                  <a:pt x="37" y="30"/>
                </a:lnTo>
                <a:lnTo>
                  <a:pt x="37" y="31"/>
                </a:lnTo>
                <a:lnTo>
                  <a:pt x="38" y="31"/>
                </a:lnTo>
                <a:lnTo>
                  <a:pt x="38" y="32"/>
                </a:lnTo>
                <a:lnTo>
                  <a:pt x="39" y="32"/>
                </a:lnTo>
                <a:lnTo>
                  <a:pt x="39" y="33"/>
                </a:lnTo>
                <a:lnTo>
                  <a:pt x="39" y="34"/>
                </a:lnTo>
                <a:lnTo>
                  <a:pt x="39" y="35"/>
                </a:lnTo>
                <a:lnTo>
                  <a:pt x="39" y="36"/>
                </a:lnTo>
                <a:lnTo>
                  <a:pt x="39" y="37"/>
                </a:lnTo>
                <a:lnTo>
                  <a:pt x="40" y="38"/>
                </a:lnTo>
                <a:lnTo>
                  <a:pt x="40" y="38"/>
                </a:lnTo>
                <a:lnTo>
                  <a:pt x="40" y="39"/>
                </a:lnTo>
                <a:lnTo>
                  <a:pt x="41" y="40"/>
                </a:lnTo>
                <a:lnTo>
                  <a:pt x="42" y="41"/>
                </a:lnTo>
                <a:lnTo>
                  <a:pt x="43" y="43"/>
                </a:lnTo>
                <a:lnTo>
                  <a:pt x="43" y="44"/>
                </a:lnTo>
                <a:lnTo>
                  <a:pt x="43" y="45"/>
                </a:lnTo>
                <a:lnTo>
                  <a:pt x="42" y="46"/>
                </a:lnTo>
                <a:lnTo>
                  <a:pt x="41" y="46"/>
                </a:lnTo>
                <a:lnTo>
                  <a:pt x="41" y="46"/>
                </a:lnTo>
                <a:lnTo>
                  <a:pt x="40" y="46"/>
                </a:lnTo>
                <a:lnTo>
                  <a:pt x="40" y="46"/>
                </a:lnTo>
                <a:lnTo>
                  <a:pt x="39" y="46"/>
                </a:lnTo>
                <a:lnTo>
                  <a:pt x="39" y="45"/>
                </a:lnTo>
                <a:lnTo>
                  <a:pt x="39" y="43"/>
                </a:lnTo>
                <a:lnTo>
                  <a:pt x="39" y="42"/>
                </a:lnTo>
                <a:lnTo>
                  <a:pt x="39" y="41"/>
                </a:lnTo>
                <a:lnTo>
                  <a:pt x="39" y="41"/>
                </a:lnTo>
                <a:lnTo>
                  <a:pt x="39" y="40"/>
                </a:lnTo>
                <a:lnTo>
                  <a:pt x="38" y="39"/>
                </a:lnTo>
                <a:lnTo>
                  <a:pt x="37" y="38"/>
                </a:lnTo>
                <a:lnTo>
                  <a:pt x="36" y="38"/>
                </a:lnTo>
                <a:lnTo>
                  <a:pt x="35" y="38"/>
                </a:lnTo>
                <a:lnTo>
                  <a:pt x="34" y="37"/>
                </a:lnTo>
                <a:lnTo>
                  <a:pt x="33" y="37"/>
                </a:lnTo>
                <a:lnTo>
                  <a:pt x="32" y="37"/>
                </a:lnTo>
                <a:lnTo>
                  <a:pt x="32" y="37"/>
                </a:lnTo>
                <a:lnTo>
                  <a:pt x="31" y="37"/>
                </a:lnTo>
                <a:lnTo>
                  <a:pt x="30" y="37"/>
                </a:lnTo>
                <a:lnTo>
                  <a:pt x="29" y="38"/>
                </a:lnTo>
                <a:lnTo>
                  <a:pt x="28" y="38"/>
                </a:lnTo>
                <a:lnTo>
                  <a:pt x="28" y="37"/>
                </a:lnTo>
                <a:lnTo>
                  <a:pt x="28" y="36"/>
                </a:lnTo>
                <a:lnTo>
                  <a:pt x="28" y="35"/>
                </a:lnTo>
                <a:lnTo>
                  <a:pt x="27" y="34"/>
                </a:lnTo>
                <a:lnTo>
                  <a:pt x="27" y="33"/>
                </a:lnTo>
                <a:lnTo>
                  <a:pt x="26" y="33"/>
                </a:lnTo>
                <a:lnTo>
                  <a:pt x="26" y="32"/>
                </a:lnTo>
                <a:lnTo>
                  <a:pt x="25" y="33"/>
                </a:lnTo>
                <a:lnTo>
                  <a:pt x="25" y="34"/>
                </a:lnTo>
                <a:lnTo>
                  <a:pt x="24" y="36"/>
                </a:lnTo>
                <a:lnTo>
                  <a:pt x="22" y="38"/>
                </a:lnTo>
                <a:lnTo>
                  <a:pt x="21" y="38"/>
                </a:lnTo>
                <a:lnTo>
                  <a:pt x="20" y="39"/>
                </a:lnTo>
                <a:lnTo>
                  <a:pt x="19" y="40"/>
                </a:lnTo>
                <a:lnTo>
                  <a:pt x="18" y="41"/>
                </a:lnTo>
                <a:lnTo>
                  <a:pt x="18" y="42"/>
                </a:lnTo>
                <a:lnTo>
                  <a:pt x="17" y="43"/>
                </a:lnTo>
                <a:lnTo>
                  <a:pt x="16" y="44"/>
                </a:lnTo>
                <a:lnTo>
                  <a:pt x="15" y="45"/>
                </a:lnTo>
                <a:lnTo>
                  <a:pt x="14" y="46"/>
                </a:lnTo>
                <a:lnTo>
                  <a:pt x="13" y="46"/>
                </a:lnTo>
                <a:lnTo>
                  <a:pt x="13" y="47"/>
                </a:lnTo>
                <a:lnTo>
                  <a:pt x="12" y="48"/>
                </a:lnTo>
                <a:lnTo>
                  <a:pt x="12" y="49"/>
                </a:lnTo>
                <a:lnTo>
                  <a:pt x="11" y="49"/>
                </a:lnTo>
                <a:lnTo>
                  <a:pt x="11" y="49"/>
                </a:lnTo>
                <a:lnTo>
                  <a:pt x="10" y="49"/>
                </a:lnTo>
                <a:lnTo>
                  <a:pt x="9" y="49"/>
                </a:lnTo>
                <a:lnTo>
                  <a:pt x="8" y="50"/>
                </a:lnTo>
                <a:lnTo>
                  <a:pt x="7" y="50"/>
                </a:lnTo>
                <a:lnTo>
                  <a:pt x="6" y="50"/>
                </a:lnTo>
                <a:lnTo>
                  <a:pt x="5" y="50"/>
                </a:lnTo>
                <a:lnTo>
                  <a:pt x="4" y="49"/>
                </a:lnTo>
                <a:lnTo>
                  <a:pt x="4" y="49"/>
                </a:lnTo>
                <a:lnTo>
                  <a:pt x="3" y="49"/>
                </a:lnTo>
                <a:lnTo>
                  <a:pt x="3" y="48"/>
                </a:lnTo>
                <a:lnTo>
                  <a:pt x="2" y="47"/>
                </a:lnTo>
                <a:lnTo>
                  <a:pt x="2" y="46"/>
                </a:lnTo>
                <a:lnTo>
                  <a:pt x="3" y="46"/>
                </a:lnTo>
                <a:lnTo>
                  <a:pt x="4" y="46"/>
                </a:lnTo>
                <a:lnTo>
                  <a:pt x="4" y="46"/>
                </a:lnTo>
                <a:lnTo>
                  <a:pt x="4" y="46"/>
                </a:lnTo>
                <a:lnTo>
                  <a:pt x="4" y="45"/>
                </a:lnTo>
                <a:lnTo>
                  <a:pt x="4" y="44"/>
                </a:lnTo>
                <a:lnTo>
                  <a:pt x="4" y="42"/>
                </a:lnTo>
                <a:lnTo>
                  <a:pt x="4" y="41"/>
                </a:lnTo>
                <a:lnTo>
                  <a:pt x="4" y="40"/>
                </a:lnTo>
                <a:lnTo>
                  <a:pt x="4" y="39"/>
                </a:lnTo>
                <a:lnTo>
                  <a:pt x="4" y="38"/>
                </a:lnTo>
                <a:lnTo>
                  <a:pt x="4" y="38"/>
                </a:lnTo>
                <a:lnTo>
                  <a:pt x="4" y="37"/>
                </a:lnTo>
                <a:lnTo>
                  <a:pt x="4" y="35"/>
                </a:lnTo>
                <a:lnTo>
                  <a:pt x="4" y="34"/>
                </a:lnTo>
                <a:lnTo>
                  <a:pt x="4" y="33"/>
                </a:lnTo>
                <a:lnTo>
                  <a:pt x="4" y="32"/>
                </a:lnTo>
                <a:lnTo>
                  <a:pt x="4" y="31"/>
                </a:lnTo>
                <a:lnTo>
                  <a:pt x="4" y="30"/>
                </a:lnTo>
                <a:lnTo>
                  <a:pt x="4" y="29"/>
                </a:lnTo>
                <a:lnTo>
                  <a:pt x="4" y="29"/>
                </a:lnTo>
                <a:lnTo>
                  <a:pt x="5" y="28"/>
                </a:lnTo>
                <a:lnTo>
                  <a:pt x="6" y="27"/>
                </a:lnTo>
                <a:lnTo>
                  <a:pt x="6" y="26"/>
                </a:lnTo>
                <a:lnTo>
                  <a:pt x="6" y="25"/>
                </a:lnTo>
                <a:lnTo>
                  <a:pt x="5" y="25"/>
                </a:lnTo>
                <a:lnTo>
                  <a:pt x="4" y="25"/>
                </a:lnTo>
                <a:lnTo>
                  <a:pt x="4" y="25"/>
                </a:lnTo>
                <a:lnTo>
                  <a:pt x="3" y="25"/>
                </a:lnTo>
                <a:lnTo>
                  <a:pt x="2" y="25"/>
                </a:lnTo>
                <a:lnTo>
                  <a:pt x="1" y="25"/>
                </a:lnTo>
                <a:lnTo>
                  <a:pt x="0" y="25"/>
                </a:lnTo>
                <a:lnTo>
                  <a:pt x="0" y="24"/>
                </a:lnTo>
                <a:lnTo>
                  <a:pt x="0" y="22"/>
                </a:lnTo>
                <a:lnTo>
                  <a:pt x="0" y="21"/>
                </a:lnTo>
                <a:lnTo>
                  <a:pt x="0" y="19"/>
                </a:lnTo>
                <a:lnTo>
                  <a:pt x="0" y="17"/>
                </a:lnTo>
                <a:lnTo>
                  <a:pt x="0" y="15"/>
                </a:lnTo>
                <a:lnTo>
                  <a:pt x="0" y="13"/>
                </a:lnTo>
                <a:lnTo>
                  <a:pt x="0" y="11"/>
                </a:lnTo>
                <a:lnTo>
                  <a:pt x="1" y="9"/>
                </a:lnTo>
                <a:lnTo>
                  <a:pt x="1" y="7"/>
                </a:lnTo>
                <a:lnTo>
                  <a:pt x="1" y="5"/>
                </a:lnTo>
                <a:lnTo>
                  <a:pt x="1" y="4"/>
                </a:lnTo>
                <a:lnTo>
                  <a:pt x="1" y="3"/>
                </a:lnTo>
                <a:lnTo>
                  <a:pt x="1" y="2"/>
                </a:lnTo>
                <a:lnTo>
                  <a:pt x="1" y="1"/>
                </a:lnTo>
                <a:lnTo>
                  <a:pt x="1" y="0"/>
                </a:lnTo>
                <a:lnTo>
                  <a:pt x="2" y="0"/>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8" name="Freeform 46"/>
          <p:cNvSpPr>
            <a:spLocks/>
          </p:cNvSpPr>
          <p:nvPr/>
        </p:nvSpPr>
        <p:spPr bwMode="auto">
          <a:xfrm>
            <a:off x="2985872" y="2897051"/>
            <a:ext cx="19050" cy="6350"/>
          </a:xfrm>
          <a:custGeom>
            <a:avLst/>
            <a:gdLst>
              <a:gd name="T0" fmla="*/ 1 w 12"/>
              <a:gd name="T1" fmla="*/ 1 h 4"/>
              <a:gd name="T2" fmla="*/ 1 w 12"/>
              <a:gd name="T3" fmla="*/ 1 h 4"/>
              <a:gd name="T4" fmla="*/ 1 w 12"/>
              <a:gd name="T5" fmla="*/ 1 h 4"/>
              <a:gd name="T6" fmla="*/ 2 w 12"/>
              <a:gd name="T7" fmla="*/ 1 h 4"/>
              <a:gd name="T8" fmla="*/ 3 w 12"/>
              <a:gd name="T9" fmla="*/ 1 h 4"/>
              <a:gd name="T10" fmla="*/ 3 w 12"/>
              <a:gd name="T11" fmla="*/ 1 h 4"/>
              <a:gd name="T12" fmla="*/ 5 w 12"/>
              <a:gd name="T13" fmla="*/ 1 h 4"/>
              <a:gd name="T14" fmla="*/ 6 w 12"/>
              <a:gd name="T15" fmla="*/ 1 h 4"/>
              <a:gd name="T16" fmla="*/ 7 w 12"/>
              <a:gd name="T17" fmla="*/ 1 h 4"/>
              <a:gd name="T18" fmla="*/ 8 w 12"/>
              <a:gd name="T19" fmla="*/ 1 h 4"/>
              <a:gd name="T20" fmla="*/ 8 w 12"/>
              <a:gd name="T21" fmla="*/ 2 h 4"/>
              <a:gd name="T22" fmla="*/ 9 w 12"/>
              <a:gd name="T23" fmla="*/ 2 h 4"/>
              <a:gd name="T24" fmla="*/ 10 w 12"/>
              <a:gd name="T25" fmla="*/ 2 h 4"/>
              <a:gd name="T26" fmla="*/ 10 w 12"/>
              <a:gd name="T27" fmla="*/ 2 h 4"/>
              <a:gd name="T28" fmla="*/ 10 w 12"/>
              <a:gd name="T29" fmla="*/ 1 h 4"/>
              <a:gd name="T30" fmla="*/ 10 w 12"/>
              <a:gd name="T31" fmla="*/ 1 h 4"/>
              <a:gd name="T32" fmla="*/ 10 w 12"/>
              <a:gd name="T33" fmla="*/ 1 h 4"/>
              <a:gd name="T34" fmla="*/ 10 w 12"/>
              <a:gd name="T35" fmla="*/ 0 h 4"/>
              <a:gd name="T36" fmla="*/ 10 w 12"/>
              <a:gd name="T37" fmla="*/ 0 h 4"/>
              <a:gd name="T38" fmla="*/ 10 w 12"/>
              <a:gd name="T39" fmla="*/ 0 h 4"/>
              <a:gd name="T40" fmla="*/ 11 w 12"/>
              <a:gd name="T41" fmla="*/ 1 h 4"/>
              <a:gd name="T42" fmla="*/ 11 w 12"/>
              <a:gd name="T43" fmla="*/ 1 h 4"/>
              <a:gd name="T44" fmla="*/ 11 w 12"/>
              <a:gd name="T45" fmla="*/ 2 h 4"/>
              <a:gd name="T46" fmla="*/ 11 w 12"/>
              <a:gd name="T47" fmla="*/ 2 h 4"/>
              <a:gd name="T48" fmla="*/ 10 w 12"/>
              <a:gd name="T49" fmla="*/ 2 h 4"/>
              <a:gd name="T50" fmla="*/ 10 w 12"/>
              <a:gd name="T51" fmla="*/ 3 h 4"/>
              <a:gd name="T52" fmla="*/ 9 w 12"/>
              <a:gd name="T53" fmla="*/ 3 h 4"/>
              <a:gd name="T54" fmla="*/ 8 w 12"/>
              <a:gd name="T55" fmla="*/ 3 h 4"/>
              <a:gd name="T56" fmla="*/ 8 w 12"/>
              <a:gd name="T57" fmla="*/ 3 h 4"/>
              <a:gd name="T58" fmla="*/ 7 w 12"/>
              <a:gd name="T59" fmla="*/ 3 h 4"/>
              <a:gd name="T60" fmla="*/ 6 w 12"/>
              <a:gd name="T61" fmla="*/ 3 h 4"/>
              <a:gd name="T62" fmla="*/ 5 w 12"/>
              <a:gd name="T63" fmla="*/ 3 h 4"/>
              <a:gd name="T64" fmla="*/ 5 w 12"/>
              <a:gd name="T65" fmla="*/ 3 h 4"/>
              <a:gd name="T66" fmla="*/ 3 w 12"/>
              <a:gd name="T67" fmla="*/ 3 h 4"/>
              <a:gd name="T68" fmla="*/ 3 w 12"/>
              <a:gd name="T69" fmla="*/ 3 h 4"/>
              <a:gd name="T70" fmla="*/ 2 w 12"/>
              <a:gd name="T71" fmla="*/ 3 h 4"/>
              <a:gd name="T72" fmla="*/ 1 w 12"/>
              <a:gd name="T73" fmla="*/ 3 h 4"/>
              <a:gd name="T74" fmla="*/ 1 w 12"/>
              <a:gd name="T75" fmla="*/ 2 h 4"/>
              <a:gd name="T76" fmla="*/ 1 w 12"/>
              <a:gd name="T77" fmla="*/ 2 h 4"/>
              <a:gd name="T78" fmla="*/ 0 w 12"/>
              <a:gd name="T79" fmla="*/ 2 h 4"/>
              <a:gd name="T80" fmla="*/ 0 w 12"/>
              <a:gd name="T81" fmla="*/ 2 h 4"/>
              <a:gd name="T82" fmla="*/ 0 w 12"/>
              <a:gd name="T83" fmla="*/ 1 h 4"/>
              <a:gd name="T84" fmla="*/ 1 w 12"/>
              <a:gd name="T85" fmla="*/ 1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 h="4">
                <a:moveTo>
                  <a:pt x="1" y="1"/>
                </a:moveTo>
                <a:lnTo>
                  <a:pt x="1" y="1"/>
                </a:lnTo>
                <a:lnTo>
                  <a:pt x="1" y="1"/>
                </a:lnTo>
                <a:lnTo>
                  <a:pt x="2" y="1"/>
                </a:lnTo>
                <a:lnTo>
                  <a:pt x="3" y="1"/>
                </a:lnTo>
                <a:lnTo>
                  <a:pt x="3" y="1"/>
                </a:lnTo>
                <a:lnTo>
                  <a:pt x="5" y="1"/>
                </a:lnTo>
                <a:lnTo>
                  <a:pt x="6" y="1"/>
                </a:lnTo>
                <a:lnTo>
                  <a:pt x="7" y="1"/>
                </a:lnTo>
                <a:lnTo>
                  <a:pt x="8" y="1"/>
                </a:lnTo>
                <a:lnTo>
                  <a:pt x="8" y="2"/>
                </a:lnTo>
                <a:lnTo>
                  <a:pt x="9" y="2"/>
                </a:lnTo>
                <a:lnTo>
                  <a:pt x="10" y="2"/>
                </a:lnTo>
                <a:lnTo>
                  <a:pt x="10" y="2"/>
                </a:lnTo>
                <a:lnTo>
                  <a:pt x="10" y="1"/>
                </a:lnTo>
                <a:lnTo>
                  <a:pt x="10" y="1"/>
                </a:lnTo>
                <a:lnTo>
                  <a:pt x="10" y="1"/>
                </a:lnTo>
                <a:lnTo>
                  <a:pt x="10" y="0"/>
                </a:lnTo>
                <a:lnTo>
                  <a:pt x="10" y="0"/>
                </a:lnTo>
                <a:lnTo>
                  <a:pt x="10" y="0"/>
                </a:lnTo>
                <a:lnTo>
                  <a:pt x="11" y="1"/>
                </a:lnTo>
                <a:lnTo>
                  <a:pt x="11" y="1"/>
                </a:lnTo>
                <a:lnTo>
                  <a:pt x="11" y="2"/>
                </a:lnTo>
                <a:lnTo>
                  <a:pt x="11" y="2"/>
                </a:lnTo>
                <a:lnTo>
                  <a:pt x="10" y="2"/>
                </a:lnTo>
                <a:lnTo>
                  <a:pt x="10" y="3"/>
                </a:lnTo>
                <a:lnTo>
                  <a:pt x="9" y="3"/>
                </a:lnTo>
                <a:lnTo>
                  <a:pt x="8" y="3"/>
                </a:lnTo>
                <a:lnTo>
                  <a:pt x="8" y="3"/>
                </a:lnTo>
                <a:lnTo>
                  <a:pt x="7" y="3"/>
                </a:lnTo>
                <a:lnTo>
                  <a:pt x="6" y="3"/>
                </a:lnTo>
                <a:lnTo>
                  <a:pt x="5" y="3"/>
                </a:lnTo>
                <a:lnTo>
                  <a:pt x="5" y="3"/>
                </a:lnTo>
                <a:lnTo>
                  <a:pt x="3" y="3"/>
                </a:lnTo>
                <a:lnTo>
                  <a:pt x="3" y="3"/>
                </a:lnTo>
                <a:lnTo>
                  <a:pt x="2" y="3"/>
                </a:lnTo>
                <a:lnTo>
                  <a:pt x="1" y="3"/>
                </a:lnTo>
                <a:lnTo>
                  <a:pt x="1" y="2"/>
                </a:lnTo>
                <a:lnTo>
                  <a:pt x="1" y="2"/>
                </a:lnTo>
                <a:lnTo>
                  <a:pt x="0" y="2"/>
                </a:lnTo>
                <a:lnTo>
                  <a:pt x="0" y="2"/>
                </a:lnTo>
                <a:lnTo>
                  <a:pt x="0" y="1"/>
                </a:lnTo>
                <a:lnTo>
                  <a:pt x="1" y="1"/>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9" name="Freeform 47"/>
          <p:cNvSpPr>
            <a:spLocks/>
          </p:cNvSpPr>
          <p:nvPr/>
        </p:nvSpPr>
        <p:spPr bwMode="auto">
          <a:xfrm>
            <a:off x="2965235" y="2943089"/>
            <a:ext cx="17462" cy="12700"/>
          </a:xfrm>
          <a:custGeom>
            <a:avLst/>
            <a:gdLst>
              <a:gd name="T0" fmla="*/ 1 w 11"/>
              <a:gd name="T1" fmla="*/ 0 h 8"/>
              <a:gd name="T2" fmla="*/ 3 w 11"/>
              <a:gd name="T3" fmla="*/ 0 h 8"/>
              <a:gd name="T4" fmla="*/ 3 w 11"/>
              <a:gd name="T5" fmla="*/ 1 h 8"/>
              <a:gd name="T6" fmla="*/ 4 w 11"/>
              <a:gd name="T7" fmla="*/ 1 h 8"/>
              <a:gd name="T8" fmla="*/ 5 w 11"/>
              <a:gd name="T9" fmla="*/ 1 h 8"/>
              <a:gd name="T10" fmla="*/ 5 w 11"/>
              <a:gd name="T11" fmla="*/ 1 h 8"/>
              <a:gd name="T12" fmla="*/ 6 w 11"/>
              <a:gd name="T13" fmla="*/ 1 h 8"/>
              <a:gd name="T14" fmla="*/ 6 w 11"/>
              <a:gd name="T15" fmla="*/ 1 h 8"/>
              <a:gd name="T16" fmla="*/ 6 w 11"/>
              <a:gd name="T17" fmla="*/ 2 h 8"/>
              <a:gd name="T18" fmla="*/ 7 w 11"/>
              <a:gd name="T19" fmla="*/ 2 h 8"/>
              <a:gd name="T20" fmla="*/ 8 w 11"/>
              <a:gd name="T21" fmla="*/ 2 h 8"/>
              <a:gd name="T22" fmla="*/ 8 w 11"/>
              <a:gd name="T23" fmla="*/ 1 h 8"/>
              <a:gd name="T24" fmla="*/ 8 w 11"/>
              <a:gd name="T25" fmla="*/ 1 h 8"/>
              <a:gd name="T26" fmla="*/ 8 w 11"/>
              <a:gd name="T27" fmla="*/ 0 h 8"/>
              <a:gd name="T28" fmla="*/ 9 w 11"/>
              <a:gd name="T29" fmla="*/ 0 h 8"/>
              <a:gd name="T30" fmla="*/ 9 w 11"/>
              <a:gd name="T31" fmla="*/ 1 h 8"/>
              <a:gd name="T32" fmla="*/ 9 w 11"/>
              <a:gd name="T33" fmla="*/ 1 h 8"/>
              <a:gd name="T34" fmla="*/ 9 w 11"/>
              <a:gd name="T35" fmla="*/ 2 h 8"/>
              <a:gd name="T36" fmla="*/ 9 w 11"/>
              <a:gd name="T37" fmla="*/ 2 h 8"/>
              <a:gd name="T38" fmla="*/ 9 w 11"/>
              <a:gd name="T39" fmla="*/ 3 h 8"/>
              <a:gd name="T40" fmla="*/ 9 w 11"/>
              <a:gd name="T41" fmla="*/ 3 h 8"/>
              <a:gd name="T42" fmla="*/ 9 w 11"/>
              <a:gd name="T43" fmla="*/ 4 h 8"/>
              <a:gd name="T44" fmla="*/ 9 w 11"/>
              <a:gd name="T45" fmla="*/ 5 h 8"/>
              <a:gd name="T46" fmla="*/ 10 w 11"/>
              <a:gd name="T47" fmla="*/ 6 h 8"/>
              <a:gd name="T48" fmla="*/ 10 w 11"/>
              <a:gd name="T49" fmla="*/ 6 h 8"/>
              <a:gd name="T50" fmla="*/ 9 w 11"/>
              <a:gd name="T51" fmla="*/ 6 h 8"/>
              <a:gd name="T52" fmla="*/ 9 w 11"/>
              <a:gd name="T53" fmla="*/ 7 h 8"/>
              <a:gd name="T54" fmla="*/ 9 w 11"/>
              <a:gd name="T55" fmla="*/ 7 h 8"/>
              <a:gd name="T56" fmla="*/ 8 w 11"/>
              <a:gd name="T57" fmla="*/ 7 h 8"/>
              <a:gd name="T58" fmla="*/ 8 w 11"/>
              <a:gd name="T59" fmla="*/ 6 h 8"/>
              <a:gd name="T60" fmla="*/ 8 w 11"/>
              <a:gd name="T61" fmla="*/ 6 h 8"/>
              <a:gd name="T62" fmla="*/ 7 w 11"/>
              <a:gd name="T63" fmla="*/ 6 h 8"/>
              <a:gd name="T64" fmla="*/ 6 w 11"/>
              <a:gd name="T65" fmla="*/ 5 h 8"/>
              <a:gd name="T66" fmla="*/ 6 w 11"/>
              <a:gd name="T67" fmla="*/ 5 h 8"/>
              <a:gd name="T68" fmla="*/ 5 w 11"/>
              <a:gd name="T69" fmla="*/ 5 h 8"/>
              <a:gd name="T70" fmla="*/ 4 w 11"/>
              <a:gd name="T71" fmla="*/ 5 h 8"/>
              <a:gd name="T72" fmla="*/ 4 w 11"/>
              <a:gd name="T73" fmla="*/ 5 h 8"/>
              <a:gd name="T74" fmla="*/ 4 w 11"/>
              <a:gd name="T75" fmla="*/ 5 h 8"/>
              <a:gd name="T76" fmla="*/ 4 w 11"/>
              <a:gd name="T77" fmla="*/ 4 h 8"/>
              <a:gd name="T78" fmla="*/ 4 w 11"/>
              <a:gd name="T79" fmla="*/ 4 h 8"/>
              <a:gd name="T80" fmla="*/ 3 w 11"/>
              <a:gd name="T81" fmla="*/ 3 h 8"/>
              <a:gd name="T82" fmla="*/ 3 w 11"/>
              <a:gd name="T83" fmla="*/ 3 h 8"/>
              <a:gd name="T84" fmla="*/ 3 w 11"/>
              <a:gd name="T85" fmla="*/ 3 h 8"/>
              <a:gd name="T86" fmla="*/ 2 w 11"/>
              <a:gd name="T87" fmla="*/ 2 h 8"/>
              <a:gd name="T88" fmla="*/ 1 w 11"/>
              <a:gd name="T89" fmla="*/ 2 h 8"/>
              <a:gd name="T90" fmla="*/ 1 w 11"/>
              <a:gd name="T91" fmla="*/ 2 h 8"/>
              <a:gd name="T92" fmla="*/ 0 w 11"/>
              <a:gd name="T93" fmla="*/ 2 h 8"/>
              <a:gd name="T94" fmla="*/ 0 w 11"/>
              <a:gd name="T95" fmla="*/ 1 h 8"/>
              <a:gd name="T96" fmla="*/ 0 w 11"/>
              <a:gd name="T97" fmla="*/ 1 h 8"/>
              <a:gd name="T98" fmla="*/ 1 w 11"/>
              <a:gd name="T99" fmla="*/ 0 h 8"/>
              <a:gd name="T100" fmla="*/ 1 w 11"/>
              <a:gd name="T101"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1" h="8">
                <a:moveTo>
                  <a:pt x="1" y="0"/>
                </a:moveTo>
                <a:lnTo>
                  <a:pt x="3" y="0"/>
                </a:lnTo>
                <a:lnTo>
                  <a:pt x="3" y="1"/>
                </a:lnTo>
                <a:lnTo>
                  <a:pt x="4" y="1"/>
                </a:lnTo>
                <a:lnTo>
                  <a:pt x="5" y="1"/>
                </a:lnTo>
                <a:lnTo>
                  <a:pt x="5" y="1"/>
                </a:lnTo>
                <a:lnTo>
                  <a:pt x="6" y="1"/>
                </a:lnTo>
                <a:lnTo>
                  <a:pt x="6" y="1"/>
                </a:lnTo>
                <a:lnTo>
                  <a:pt x="6" y="2"/>
                </a:lnTo>
                <a:lnTo>
                  <a:pt x="7" y="2"/>
                </a:lnTo>
                <a:lnTo>
                  <a:pt x="8" y="2"/>
                </a:lnTo>
                <a:lnTo>
                  <a:pt x="8" y="1"/>
                </a:lnTo>
                <a:lnTo>
                  <a:pt x="8" y="1"/>
                </a:lnTo>
                <a:lnTo>
                  <a:pt x="8" y="0"/>
                </a:lnTo>
                <a:lnTo>
                  <a:pt x="9" y="0"/>
                </a:lnTo>
                <a:lnTo>
                  <a:pt x="9" y="1"/>
                </a:lnTo>
                <a:lnTo>
                  <a:pt x="9" y="1"/>
                </a:lnTo>
                <a:lnTo>
                  <a:pt x="9" y="2"/>
                </a:lnTo>
                <a:lnTo>
                  <a:pt x="9" y="2"/>
                </a:lnTo>
                <a:lnTo>
                  <a:pt x="9" y="3"/>
                </a:lnTo>
                <a:lnTo>
                  <a:pt x="9" y="3"/>
                </a:lnTo>
                <a:lnTo>
                  <a:pt x="9" y="4"/>
                </a:lnTo>
                <a:lnTo>
                  <a:pt x="9" y="5"/>
                </a:lnTo>
                <a:lnTo>
                  <a:pt x="10" y="6"/>
                </a:lnTo>
                <a:lnTo>
                  <a:pt x="10" y="6"/>
                </a:lnTo>
                <a:lnTo>
                  <a:pt x="9" y="6"/>
                </a:lnTo>
                <a:lnTo>
                  <a:pt x="9" y="7"/>
                </a:lnTo>
                <a:lnTo>
                  <a:pt x="9" y="7"/>
                </a:lnTo>
                <a:lnTo>
                  <a:pt x="8" y="7"/>
                </a:lnTo>
                <a:lnTo>
                  <a:pt x="8" y="6"/>
                </a:lnTo>
                <a:lnTo>
                  <a:pt x="8" y="6"/>
                </a:lnTo>
                <a:lnTo>
                  <a:pt x="7" y="6"/>
                </a:lnTo>
                <a:lnTo>
                  <a:pt x="6" y="5"/>
                </a:lnTo>
                <a:lnTo>
                  <a:pt x="6" y="5"/>
                </a:lnTo>
                <a:lnTo>
                  <a:pt x="5" y="5"/>
                </a:lnTo>
                <a:lnTo>
                  <a:pt x="4" y="5"/>
                </a:lnTo>
                <a:lnTo>
                  <a:pt x="4" y="5"/>
                </a:lnTo>
                <a:lnTo>
                  <a:pt x="4" y="5"/>
                </a:lnTo>
                <a:lnTo>
                  <a:pt x="4" y="4"/>
                </a:lnTo>
                <a:lnTo>
                  <a:pt x="4" y="4"/>
                </a:lnTo>
                <a:lnTo>
                  <a:pt x="3" y="3"/>
                </a:lnTo>
                <a:lnTo>
                  <a:pt x="3" y="3"/>
                </a:lnTo>
                <a:lnTo>
                  <a:pt x="3" y="3"/>
                </a:lnTo>
                <a:lnTo>
                  <a:pt x="2" y="2"/>
                </a:lnTo>
                <a:lnTo>
                  <a:pt x="1" y="2"/>
                </a:lnTo>
                <a:lnTo>
                  <a:pt x="1" y="2"/>
                </a:lnTo>
                <a:lnTo>
                  <a:pt x="0" y="2"/>
                </a:lnTo>
                <a:lnTo>
                  <a:pt x="0" y="1"/>
                </a:lnTo>
                <a:lnTo>
                  <a:pt x="0" y="1"/>
                </a:lnTo>
                <a:lnTo>
                  <a:pt x="1" y="0"/>
                </a:lnTo>
                <a:lnTo>
                  <a:pt x="1" y="0"/>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0" name="Freeform 48"/>
          <p:cNvSpPr>
            <a:spLocks/>
          </p:cNvSpPr>
          <p:nvPr/>
        </p:nvSpPr>
        <p:spPr bwMode="auto">
          <a:xfrm>
            <a:off x="2968411" y="2890701"/>
            <a:ext cx="46037" cy="44450"/>
          </a:xfrm>
          <a:custGeom>
            <a:avLst/>
            <a:gdLst>
              <a:gd name="T0" fmla="*/ 1 w 29"/>
              <a:gd name="T1" fmla="*/ 1 h 28"/>
              <a:gd name="T2" fmla="*/ 0 w 29"/>
              <a:gd name="T3" fmla="*/ 2 h 28"/>
              <a:gd name="T4" fmla="*/ 0 w 29"/>
              <a:gd name="T5" fmla="*/ 5 h 28"/>
              <a:gd name="T6" fmla="*/ 0 w 29"/>
              <a:gd name="T7" fmla="*/ 8 h 28"/>
              <a:gd name="T8" fmla="*/ 1 w 29"/>
              <a:gd name="T9" fmla="*/ 11 h 28"/>
              <a:gd name="T10" fmla="*/ 2 w 29"/>
              <a:gd name="T11" fmla="*/ 12 h 28"/>
              <a:gd name="T12" fmla="*/ 3 w 29"/>
              <a:gd name="T13" fmla="*/ 13 h 28"/>
              <a:gd name="T14" fmla="*/ 7 w 29"/>
              <a:gd name="T15" fmla="*/ 14 h 28"/>
              <a:gd name="T16" fmla="*/ 9 w 29"/>
              <a:gd name="T17" fmla="*/ 14 h 28"/>
              <a:gd name="T18" fmla="*/ 11 w 29"/>
              <a:gd name="T19" fmla="*/ 15 h 28"/>
              <a:gd name="T20" fmla="*/ 11 w 29"/>
              <a:gd name="T21" fmla="*/ 17 h 28"/>
              <a:gd name="T22" fmla="*/ 10 w 29"/>
              <a:gd name="T23" fmla="*/ 20 h 28"/>
              <a:gd name="T24" fmla="*/ 12 w 29"/>
              <a:gd name="T25" fmla="*/ 18 h 28"/>
              <a:gd name="T26" fmla="*/ 13 w 29"/>
              <a:gd name="T27" fmla="*/ 16 h 28"/>
              <a:gd name="T28" fmla="*/ 16 w 29"/>
              <a:gd name="T29" fmla="*/ 16 h 28"/>
              <a:gd name="T30" fmla="*/ 18 w 29"/>
              <a:gd name="T31" fmla="*/ 15 h 28"/>
              <a:gd name="T32" fmla="*/ 21 w 29"/>
              <a:gd name="T33" fmla="*/ 15 h 28"/>
              <a:gd name="T34" fmla="*/ 21 w 29"/>
              <a:gd name="T35" fmla="*/ 17 h 28"/>
              <a:gd name="T36" fmla="*/ 21 w 29"/>
              <a:gd name="T37" fmla="*/ 20 h 28"/>
              <a:gd name="T38" fmla="*/ 21 w 29"/>
              <a:gd name="T39" fmla="*/ 23 h 28"/>
              <a:gd name="T40" fmla="*/ 21 w 29"/>
              <a:gd name="T41" fmla="*/ 25 h 28"/>
              <a:gd name="T42" fmla="*/ 21 w 29"/>
              <a:gd name="T43" fmla="*/ 27 h 28"/>
              <a:gd name="T44" fmla="*/ 22 w 29"/>
              <a:gd name="T45" fmla="*/ 26 h 28"/>
              <a:gd name="T46" fmla="*/ 21 w 29"/>
              <a:gd name="T47" fmla="*/ 25 h 28"/>
              <a:gd name="T48" fmla="*/ 21 w 29"/>
              <a:gd name="T49" fmla="*/ 22 h 28"/>
              <a:gd name="T50" fmla="*/ 23 w 29"/>
              <a:gd name="T51" fmla="*/ 20 h 28"/>
              <a:gd name="T52" fmla="*/ 26 w 29"/>
              <a:gd name="T53" fmla="*/ 20 h 28"/>
              <a:gd name="T54" fmla="*/ 28 w 29"/>
              <a:gd name="T55" fmla="*/ 20 h 28"/>
              <a:gd name="T56" fmla="*/ 27 w 29"/>
              <a:gd name="T57" fmla="*/ 19 h 28"/>
              <a:gd name="T58" fmla="*/ 26 w 29"/>
              <a:gd name="T59" fmla="*/ 19 h 28"/>
              <a:gd name="T60" fmla="*/ 25 w 29"/>
              <a:gd name="T61" fmla="*/ 20 h 28"/>
              <a:gd name="T62" fmla="*/ 23 w 29"/>
              <a:gd name="T63" fmla="*/ 20 h 28"/>
              <a:gd name="T64" fmla="*/ 21 w 29"/>
              <a:gd name="T65" fmla="*/ 16 h 28"/>
              <a:gd name="T66" fmla="*/ 21 w 29"/>
              <a:gd name="T67" fmla="*/ 15 h 28"/>
              <a:gd name="T68" fmla="*/ 18 w 29"/>
              <a:gd name="T69" fmla="*/ 13 h 28"/>
              <a:gd name="T70" fmla="*/ 15 w 29"/>
              <a:gd name="T71" fmla="*/ 12 h 28"/>
              <a:gd name="T72" fmla="*/ 12 w 29"/>
              <a:gd name="T73" fmla="*/ 12 h 28"/>
              <a:gd name="T74" fmla="*/ 10 w 29"/>
              <a:gd name="T75" fmla="*/ 12 h 28"/>
              <a:gd name="T76" fmla="*/ 7 w 29"/>
              <a:gd name="T77" fmla="*/ 13 h 28"/>
              <a:gd name="T78" fmla="*/ 4 w 29"/>
              <a:gd name="T79" fmla="*/ 12 h 28"/>
              <a:gd name="T80" fmla="*/ 2 w 29"/>
              <a:gd name="T81" fmla="*/ 11 h 28"/>
              <a:gd name="T82" fmla="*/ 1 w 29"/>
              <a:gd name="T83" fmla="*/ 9 h 28"/>
              <a:gd name="T84" fmla="*/ 2 w 29"/>
              <a:gd name="T85" fmla="*/ 7 h 28"/>
              <a:gd name="T86" fmla="*/ 2 w 29"/>
              <a:gd name="T87" fmla="*/ 4 h 28"/>
              <a:gd name="T88" fmla="*/ 2 w 29"/>
              <a:gd name="T89" fmla="*/ 2 h 28"/>
              <a:gd name="T90" fmla="*/ 2 w 29"/>
              <a:gd name="T91"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9" h="28">
                <a:moveTo>
                  <a:pt x="2" y="0"/>
                </a:moveTo>
                <a:lnTo>
                  <a:pt x="1" y="0"/>
                </a:lnTo>
                <a:lnTo>
                  <a:pt x="1" y="1"/>
                </a:lnTo>
                <a:lnTo>
                  <a:pt x="0" y="1"/>
                </a:lnTo>
                <a:lnTo>
                  <a:pt x="0" y="2"/>
                </a:lnTo>
                <a:lnTo>
                  <a:pt x="0" y="2"/>
                </a:lnTo>
                <a:lnTo>
                  <a:pt x="0" y="3"/>
                </a:lnTo>
                <a:lnTo>
                  <a:pt x="0" y="4"/>
                </a:lnTo>
                <a:lnTo>
                  <a:pt x="0" y="5"/>
                </a:lnTo>
                <a:lnTo>
                  <a:pt x="0" y="7"/>
                </a:lnTo>
                <a:lnTo>
                  <a:pt x="0" y="7"/>
                </a:lnTo>
                <a:lnTo>
                  <a:pt x="0" y="8"/>
                </a:lnTo>
                <a:lnTo>
                  <a:pt x="0" y="9"/>
                </a:lnTo>
                <a:lnTo>
                  <a:pt x="0" y="10"/>
                </a:lnTo>
                <a:lnTo>
                  <a:pt x="1" y="11"/>
                </a:lnTo>
                <a:lnTo>
                  <a:pt x="1" y="11"/>
                </a:lnTo>
                <a:lnTo>
                  <a:pt x="2" y="11"/>
                </a:lnTo>
                <a:lnTo>
                  <a:pt x="2" y="12"/>
                </a:lnTo>
                <a:lnTo>
                  <a:pt x="2" y="12"/>
                </a:lnTo>
                <a:lnTo>
                  <a:pt x="2" y="13"/>
                </a:lnTo>
                <a:lnTo>
                  <a:pt x="3" y="13"/>
                </a:lnTo>
                <a:lnTo>
                  <a:pt x="4" y="13"/>
                </a:lnTo>
                <a:lnTo>
                  <a:pt x="5" y="14"/>
                </a:lnTo>
                <a:lnTo>
                  <a:pt x="7" y="14"/>
                </a:lnTo>
                <a:lnTo>
                  <a:pt x="7" y="14"/>
                </a:lnTo>
                <a:lnTo>
                  <a:pt x="8" y="14"/>
                </a:lnTo>
                <a:lnTo>
                  <a:pt x="9" y="14"/>
                </a:lnTo>
                <a:lnTo>
                  <a:pt x="9" y="15"/>
                </a:lnTo>
                <a:lnTo>
                  <a:pt x="10" y="15"/>
                </a:lnTo>
                <a:lnTo>
                  <a:pt x="11" y="15"/>
                </a:lnTo>
                <a:lnTo>
                  <a:pt x="11" y="16"/>
                </a:lnTo>
                <a:lnTo>
                  <a:pt x="11" y="16"/>
                </a:lnTo>
                <a:lnTo>
                  <a:pt x="11" y="17"/>
                </a:lnTo>
                <a:lnTo>
                  <a:pt x="11" y="18"/>
                </a:lnTo>
                <a:lnTo>
                  <a:pt x="10" y="19"/>
                </a:lnTo>
                <a:lnTo>
                  <a:pt x="10" y="20"/>
                </a:lnTo>
                <a:lnTo>
                  <a:pt x="11" y="19"/>
                </a:lnTo>
                <a:lnTo>
                  <a:pt x="11" y="18"/>
                </a:lnTo>
                <a:lnTo>
                  <a:pt x="12" y="18"/>
                </a:lnTo>
                <a:lnTo>
                  <a:pt x="12" y="17"/>
                </a:lnTo>
                <a:lnTo>
                  <a:pt x="12" y="16"/>
                </a:lnTo>
                <a:lnTo>
                  <a:pt x="13" y="16"/>
                </a:lnTo>
                <a:lnTo>
                  <a:pt x="14" y="16"/>
                </a:lnTo>
                <a:lnTo>
                  <a:pt x="15" y="16"/>
                </a:lnTo>
                <a:lnTo>
                  <a:pt x="16" y="16"/>
                </a:lnTo>
                <a:lnTo>
                  <a:pt x="16" y="15"/>
                </a:lnTo>
                <a:lnTo>
                  <a:pt x="17" y="15"/>
                </a:lnTo>
                <a:lnTo>
                  <a:pt x="18" y="15"/>
                </a:lnTo>
                <a:lnTo>
                  <a:pt x="19" y="15"/>
                </a:lnTo>
                <a:lnTo>
                  <a:pt x="20" y="15"/>
                </a:lnTo>
                <a:lnTo>
                  <a:pt x="21" y="15"/>
                </a:lnTo>
                <a:lnTo>
                  <a:pt x="21" y="16"/>
                </a:lnTo>
                <a:lnTo>
                  <a:pt x="21" y="16"/>
                </a:lnTo>
                <a:lnTo>
                  <a:pt x="21" y="17"/>
                </a:lnTo>
                <a:lnTo>
                  <a:pt x="21" y="18"/>
                </a:lnTo>
                <a:lnTo>
                  <a:pt x="21" y="19"/>
                </a:lnTo>
                <a:lnTo>
                  <a:pt x="21" y="20"/>
                </a:lnTo>
                <a:lnTo>
                  <a:pt x="21" y="21"/>
                </a:lnTo>
                <a:lnTo>
                  <a:pt x="21" y="22"/>
                </a:lnTo>
                <a:lnTo>
                  <a:pt x="21" y="23"/>
                </a:lnTo>
                <a:lnTo>
                  <a:pt x="21" y="24"/>
                </a:lnTo>
                <a:lnTo>
                  <a:pt x="21" y="25"/>
                </a:lnTo>
                <a:lnTo>
                  <a:pt x="21" y="25"/>
                </a:lnTo>
                <a:lnTo>
                  <a:pt x="20" y="26"/>
                </a:lnTo>
                <a:lnTo>
                  <a:pt x="21" y="26"/>
                </a:lnTo>
                <a:lnTo>
                  <a:pt x="21" y="27"/>
                </a:lnTo>
                <a:lnTo>
                  <a:pt x="21" y="27"/>
                </a:lnTo>
                <a:lnTo>
                  <a:pt x="22" y="27"/>
                </a:lnTo>
                <a:lnTo>
                  <a:pt x="22" y="26"/>
                </a:lnTo>
                <a:lnTo>
                  <a:pt x="22" y="25"/>
                </a:lnTo>
                <a:lnTo>
                  <a:pt x="21" y="25"/>
                </a:lnTo>
                <a:lnTo>
                  <a:pt x="21" y="25"/>
                </a:lnTo>
                <a:lnTo>
                  <a:pt x="21" y="24"/>
                </a:lnTo>
                <a:lnTo>
                  <a:pt x="21" y="23"/>
                </a:lnTo>
                <a:lnTo>
                  <a:pt x="21" y="22"/>
                </a:lnTo>
                <a:lnTo>
                  <a:pt x="21" y="21"/>
                </a:lnTo>
                <a:lnTo>
                  <a:pt x="22" y="20"/>
                </a:lnTo>
                <a:lnTo>
                  <a:pt x="23" y="20"/>
                </a:lnTo>
                <a:lnTo>
                  <a:pt x="24" y="20"/>
                </a:lnTo>
                <a:lnTo>
                  <a:pt x="25" y="20"/>
                </a:lnTo>
                <a:lnTo>
                  <a:pt x="26" y="20"/>
                </a:lnTo>
                <a:lnTo>
                  <a:pt x="26" y="20"/>
                </a:lnTo>
                <a:lnTo>
                  <a:pt x="27" y="20"/>
                </a:lnTo>
                <a:lnTo>
                  <a:pt x="28" y="20"/>
                </a:lnTo>
                <a:lnTo>
                  <a:pt x="28" y="20"/>
                </a:lnTo>
                <a:lnTo>
                  <a:pt x="28" y="19"/>
                </a:lnTo>
                <a:lnTo>
                  <a:pt x="27" y="19"/>
                </a:lnTo>
                <a:lnTo>
                  <a:pt x="27" y="18"/>
                </a:lnTo>
                <a:lnTo>
                  <a:pt x="27" y="19"/>
                </a:lnTo>
                <a:lnTo>
                  <a:pt x="26" y="19"/>
                </a:lnTo>
                <a:lnTo>
                  <a:pt x="26" y="20"/>
                </a:lnTo>
                <a:lnTo>
                  <a:pt x="25" y="20"/>
                </a:lnTo>
                <a:lnTo>
                  <a:pt x="25" y="20"/>
                </a:lnTo>
                <a:lnTo>
                  <a:pt x="24" y="20"/>
                </a:lnTo>
                <a:lnTo>
                  <a:pt x="24" y="20"/>
                </a:lnTo>
                <a:lnTo>
                  <a:pt x="23" y="20"/>
                </a:lnTo>
                <a:lnTo>
                  <a:pt x="23" y="19"/>
                </a:lnTo>
                <a:lnTo>
                  <a:pt x="22" y="17"/>
                </a:lnTo>
                <a:lnTo>
                  <a:pt x="21" y="16"/>
                </a:lnTo>
                <a:lnTo>
                  <a:pt x="21" y="16"/>
                </a:lnTo>
                <a:lnTo>
                  <a:pt x="21" y="15"/>
                </a:lnTo>
                <a:lnTo>
                  <a:pt x="21" y="15"/>
                </a:lnTo>
                <a:lnTo>
                  <a:pt x="20" y="14"/>
                </a:lnTo>
                <a:lnTo>
                  <a:pt x="19" y="14"/>
                </a:lnTo>
                <a:lnTo>
                  <a:pt x="18" y="13"/>
                </a:lnTo>
                <a:lnTo>
                  <a:pt x="17" y="13"/>
                </a:lnTo>
                <a:lnTo>
                  <a:pt x="16" y="13"/>
                </a:lnTo>
                <a:lnTo>
                  <a:pt x="15" y="12"/>
                </a:lnTo>
                <a:lnTo>
                  <a:pt x="14" y="12"/>
                </a:lnTo>
                <a:lnTo>
                  <a:pt x="13" y="12"/>
                </a:lnTo>
                <a:lnTo>
                  <a:pt x="12" y="12"/>
                </a:lnTo>
                <a:lnTo>
                  <a:pt x="12" y="12"/>
                </a:lnTo>
                <a:lnTo>
                  <a:pt x="11" y="12"/>
                </a:lnTo>
                <a:lnTo>
                  <a:pt x="10" y="12"/>
                </a:lnTo>
                <a:lnTo>
                  <a:pt x="8" y="12"/>
                </a:lnTo>
                <a:lnTo>
                  <a:pt x="7" y="12"/>
                </a:lnTo>
                <a:lnTo>
                  <a:pt x="7" y="13"/>
                </a:lnTo>
                <a:lnTo>
                  <a:pt x="6" y="13"/>
                </a:lnTo>
                <a:lnTo>
                  <a:pt x="5" y="12"/>
                </a:lnTo>
                <a:lnTo>
                  <a:pt x="4" y="12"/>
                </a:lnTo>
                <a:lnTo>
                  <a:pt x="3" y="12"/>
                </a:lnTo>
                <a:lnTo>
                  <a:pt x="2" y="12"/>
                </a:lnTo>
                <a:lnTo>
                  <a:pt x="2" y="11"/>
                </a:lnTo>
                <a:lnTo>
                  <a:pt x="1" y="11"/>
                </a:lnTo>
                <a:lnTo>
                  <a:pt x="1" y="10"/>
                </a:lnTo>
                <a:lnTo>
                  <a:pt x="1" y="9"/>
                </a:lnTo>
                <a:lnTo>
                  <a:pt x="1" y="8"/>
                </a:lnTo>
                <a:lnTo>
                  <a:pt x="2" y="7"/>
                </a:lnTo>
                <a:lnTo>
                  <a:pt x="2" y="7"/>
                </a:lnTo>
                <a:lnTo>
                  <a:pt x="2" y="6"/>
                </a:lnTo>
                <a:lnTo>
                  <a:pt x="2" y="5"/>
                </a:lnTo>
                <a:lnTo>
                  <a:pt x="2" y="4"/>
                </a:lnTo>
                <a:lnTo>
                  <a:pt x="2" y="3"/>
                </a:lnTo>
                <a:lnTo>
                  <a:pt x="2" y="2"/>
                </a:lnTo>
                <a:lnTo>
                  <a:pt x="2" y="2"/>
                </a:lnTo>
                <a:lnTo>
                  <a:pt x="2" y="1"/>
                </a:lnTo>
                <a:lnTo>
                  <a:pt x="2" y="1"/>
                </a:lnTo>
                <a:lnTo>
                  <a:pt x="2" y="0"/>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1" name="Freeform 49"/>
          <p:cNvSpPr>
            <a:spLocks/>
          </p:cNvSpPr>
          <p:nvPr/>
        </p:nvSpPr>
        <p:spPr bwMode="auto">
          <a:xfrm>
            <a:off x="2482635" y="2904990"/>
            <a:ext cx="4762" cy="15875"/>
          </a:xfrm>
          <a:custGeom>
            <a:avLst/>
            <a:gdLst>
              <a:gd name="T0" fmla="*/ 0 w 3"/>
              <a:gd name="T1" fmla="*/ 9 h 10"/>
              <a:gd name="T2" fmla="*/ 0 w 3"/>
              <a:gd name="T3" fmla="*/ 9 h 10"/>
              <a:gd name="T4" fmla="*/ 1 w 3"/>
              <a:gd name="T5" fmla="*/ 9 h 10"/>
              <a:gd name="T6" fmla="*/ 1 w 3"/>
              <a:gd name="T7" fmla="*/ 8 h 10"/>
              <a:gd name="T8" fmla="*/ 1 w 3"/>
              <a:gd name="T9" fmla="*/ 8 h 10"/>
              <a:gd name="T10" fmla="*/ 1 w 3"/>
              <a:gd name="T11" fmla="*/ 7 h 10"/>
              <a:gd name="T12" fmla="*/ 1 w 3"/>
              <a:gd name="T13" fmla="*/ 1 h 10"/>
              <a:gd name="T14" fmla="*/ 1 w 3"/>
              <a:gd name="T15" fmla="*/ 1 h 10"/>
              <a:gd name="T16" fmla="*/ 1 w 3"/>
              <a:gd name="T17" fmla="*/ 0 h 10"/>
              <a:gd name="T18" fmla="*/ 0 w 3"/>
              <a:gd name="T19" fmla="*/ 0 h 10"/>
              <a:gd name="T20" fmla="*/ 0 w 3"/>
              <a:gd name="T21" fmla="*/ 0 h 10"/>
              <a:gd name="T22" fmla="*/ 2 w 3"/>
              <a:gd name="T23" fmla="*/ 0 h 10"/>
              <a:gd name="T24" fmla="*/ 2 w 3"/>
              <a:gd name="T25" fmla="*/ 0 h 10"/>
              <a:gd name="T26" fmla="*/ 2 w 3"/>
              <a:gd name="T27" fmla="*/ 0 h 10"/>
              <a:gd name="T28" fmla="*/ 1 w 3"/>
              <a:gd name="T29" fmla="*/ 0 h 10"/>
              <a:gd name="T30" fmla="*/ 1 w 3"/>
              <a:gd name="T31" fmla="*/ 1 h 10"/>
              <a:gd name="T32" fmla="*/ 1 w 3"/>
              <a:gd name="T33" fmla="*/ 1 h 10"/>
              <a:gd name="T34" fmla="*/ 1 w 3"/>
              <a:gd name="T35" fmla="*/ 8 h 10"/>
              <a:gd name="T36" fmla="*/ 1 w 3"/>
              <a:gd name="T37" fmla="*/ 8 h 10"/>
              <a:gd name="T38" fmla="*/ 2 w 3"/>
              <a:gd name="T39" fmla="*/ 9 h 10"/>
              <a:gd name="T40" fmla="*/ 2 w 3"/>
              <a:gd name="T41" fmla="*/ 9 h 10"/>
              <a:gd name="T42" fmla="*/ 0 w 3"/>
              <a:gd name="T43" fmla="*/ 9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 h="10">
                <a:moveTo>
                  <a:pt x="0" y="9"/>
                </a:moveTo>
                <a:lnTo>
                  <a:pt x="0" y="9"/>
                </a:lnTo>
                <a:lnTo>
                  <a:pt x="1" y="9"/>
                </a:lnTo>
                <a:lnTo>
                  <a:pt x="1" y="8"/>
                </a:lnTo>
                <a:lnTo>
                  <a:pt x="1" y="8"/>
                </a:lnTo>
                <a:lnTo>
                  <a:pt x="1" y="7"/>
                </a:lnTo>
                <a:lnTo>
                  <a:pt x="1" y="1"/>
                </a:lnTo>
                <a:lnTo>
                  <a:pt x="1" y="1"/>
                </a:lnTo>
                <a:lnTo>
                  <a:pt x="1" y="0"/>
                </a:lnTo>
                <a:lnTo>
                  <a:pt x="0" y="0"/>
                </a:lnTo>
                <a:lnTo>
                  <a:pt x="0" y="0"/>
                </a:lnTo>
                <a:lnTo>
                  <a:pt x="2" y="0"/>
                </a:lnTo>
                <a:lnTo>
                  <a:pt x="2" y="0"/>
                </a:lnTo>
                <a:lnTo>
                  <a:pt x="2" y="0"/>
                </a:lnTo>
                <a:lnTo>
                  <a:pt x="1" y="0"/>
                </a:lnTo>
                <a:lnTo>
                  <a:pt x="1" y="1"/>
                </a:lnTo>
                <a:lnTo>
                  <a:pt x="1" y="1"/>
                </a:lnTo>
                <a:lnTo>
                  <a:pt x="1" y="8"/>
                </a:lnTo>
                <a:lnTo>
                  <a:pt x="1" y="8"/>
                </a:lnTo>
                <a:lnTo>
                  <a:pt x="2" y="9"/>
                </a:lnTo>
                <a:lnTo>
                  <a:pt x="2" y="9"/>
                </a:lnTo>
                <a:lnTo>
                  <a:pt x="0" y="9"/>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2" name="Freeform 50"/>
          <p:cNvSpPr>
            <a:spLocks/>
          </p:cNvSpPr>
          <p:nvPr/>
        </p:nvSpPr>
        <p:spPr bwMode="auto">
          <a:xfrm>
            <a:off x="2495335" y="2904989"/>
            <a:ext cx="19050" cy="17462"/>
          </a:xfrm>
          <a:custGeom>
            <a:avLst/>
            <a:gdLst>
              <a:gd name="T0" fmla="*/ 11 w 12"/>
              <a:gd name="T1" fmla="*/ 0 h 11"/>
              <a:gd name="T2" fmla="*/ 10 w 12"/>
              <a:gd name="T3" fmla="*/ 0 h 11"/>
              <a:gd name="T4" fmla="*/ 10 w 12"/>
              <a:gd name="T5" fmla="*/ 0 h 11"/>
              <a:gd name="T6" fmla="*/ 10 w 12"/>
              <a:gd name="T7" fmla="*/ 1 h 11"/>
              <a:gd name="T8" fmla="*/ 9 w 12"/>
              <a:gd name="T9" fmla="*/ 1 h 11"/>
              <a:gd name="T10" fmla="*/ 9 w 12"/>
              <a:gd name="T11" fmla="*/ 1 h 11"/>
              <a:gd name="T12" fmla="*/ 9 w 12"/>
              <a:gd name="T13" fmla="*/ 2 h 11"/>
              <a:gd name="T14" fmla="*/ 9 w 12"/>
              <a:gd name="T15" fmla="*/ 10 h 11"/>
              <a:gd name="T16" fmla="*/ 2 w 12"/>
              <a:gd name="T17" fmla="*/ 1 h 11"/>
              <a:gd name="T18" fmla="*/ 2 w 12"/>
              <a:gd name="T19" fmla="*/ 8 h 11"/>
              <a:gd name="T20" fmla="*/ 2 w 12"/>
              <a:gd name="T21" fmla="*/ 8 h 11"/>
              <a:gd name="T22" fmla="*/ 3 w 12"/>
              <a:gd name="T23" fmla="*/ 9 h 11"/>
              <a:gd name="T24" fmla="*/ 3 w 12"/>
              <a:gd name="T25" fmla="*/ 9 h 11"/>
              <a:gd name="T26" fmla="*/ 3 w 12"/>
              <a:gd name="T27" fmla="*/ 9 h 11"/>
              <a:gd name="T28" fmla="*/ 4 w 12"/>
              <a:gd name="T29" fmla="*/ 9 h 11"/>
              <a:gd name="T30" fmla="*/ 0 w 12"/>
              <a:gd name="T31" fmla="*/ 9 h 11"/>
              <a:gd name="T32" fmla="*/ 1 w 12"/>
              <a:gd name="T33" fmla="*/ 9 h 11"/>
              <a:gd name="T34" fmla="*/ 1 w 12"/>
              <a:gd name="T35" fmla="*/ 9 h 11"/>
              <a:gd name="T36" fmla="*/ 1 w 12"/>
              <a:gd name="T37" fmla="*/ 8 h 11"/>
              <a:gd name="T38" fmla="*/ 1 w 12"/>
              <a:gd name="T39" fmla="*/ 8 h 11"/>
              <a:gd name="T40" fmla="*/ 1 w 12"/>
              <a:gd name="T41" fmla="*/ 7 h 11"/>
              <a:gd name="T42" fmla="*/ 1 w 12"/>
              <a:gd name="T43" fmla="*/ 1 h 11"/>
              <a:gd name="T44" fmla="*/ 1 w 12"/>
              <a:gd name="T45" fmla="*/ 0 h 11"/>
              <a:gd name="T46" fmla="*/ 1 w 12"/>
              <a:gd name="T47" fmla="*/ 0 h 11"/>
              <a:gd name="T48" fmla="*/ 0 w 12"/>
              <a:gd name="T49" fmla="*/ 0 h 11"/>
              <a:gd name="T50" fmla="*/ 3 w 12"/>
              <a:gd name="T51" fmla="*/ 0 h 11"/>
              <a:gd name="T52" fmla="*/ 8 w 12"/>
              <a:gd name="T53" fmla="*/ 7 h 11"/>
              <a:gd name="T54" fmla="*/ 8 w 12"/>
              <a:gd name="T55" fmla="*/ 2 h 11"/>
              <a:gd name="T56" fmla="*/ 8 w 12"/>
              <a:gd name="T57" fmla="*/ 1 h 11"/>
              <a:gd name="T58" fmla="*/ 8 w 12"/>
              <a:gd name="T59" fmla="*/ 1 h 11"/>
              <a:gd name="T60" fmla="*/ 8 w 12"/>
              <a:gd name="T61" fmla="*/ 0 h 11"/>
              <a:gd name="T62" fmla="*/ 8 w 12"/>
              <a:gd name="T63" fmla="*/ 0 h 11"/>
              <a:gd name="T64" fmla="*/ 7 w 12"/>
              <a:gd name="T65" fmla="*/ 0 h 11"/>
              <a:gd name="T66" fmla="*/ 11 w 12"/>
              <a:gd name="T67"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2" h="11">
                <a:moveTo>
                  <a:pt x="11" y="0"/>
                </a:moveTo>
                <a:lnTo>
                  <a:pt x="10" y="0"/>
                </a:lnTo>
                <a:lnTo>
                  <a:pt x="10" y="0"/>
                </a:lnTo>
                <a:lnTo>
                  <a:pt x="10" y="1"/>
                </a:lnTo>
                <a:lnTo>
                  <a:pt x="9" y="1"/>
                </a:lnTo>
                <a:lnTo>
                  <a:pt x="9" y="1"/>
                </a:lnTo>
                <a:lnTo>
                  <a:pt x="9" y="2"/>
                </a:lnTo>
                <a:lnTo>
                  <a:pt x="9" y="10"/>
                </a:lnTo>
                <a:lnTo>
                  <a:pt x="2" y="1"/>
                </a:lnTo>
                <a:lnTo>
                  <a:pt x="2" y="8"/>
                </a:lnTo>
                <a:lnTo>
                  <a:pt x="2" y="8"/>
                </a:lnTo>
                <a:lnTo>
                  <a:pt x="3" y="9"/>
                </a:lnTo>
                <a:lnTo>
                  <a:pt x="3" y="9"/>
                </a:lnTo>
                <a:lnTo>
                  <a:pt x="3" y="9"/>
                </a:lnTo>
                <a:lnTo>
                  <a:pt x="4" y="9"/>
                </a:lnTo>
                <a:lnTo>
                  <a:pt x="0" y="9"/>
                </a:lnTo>
                <a:lnTo>
                  <a:pt x="1" y="9"/>
                </a:lnTo>
                <a:lnTo>
                  <a:pt x="1" y="9"/>
                </a:lnTo>
                <a:lnTo>
                  <a:pt x="1" y="8"/>
                </a:lnTo>
                <a:lnTo>
                  <a:pt x="1" y="8"/>
                </a:lnTo>
                <a:lnTo>
                  <a:pt x="1" y="7"/>
                </a:lnTo>
                <a:lnTo>
                  <a:pt x="1" y="1"/>
                </a:lnTo>
                <a:lnTo>
                  <a:pt x="1" y="0"/>
                </a:lnTo>
                <a:lnTo>
                  <a:pt x="1" y="0"/>
                </a:lnTo>
                <a:lnTo>
                  <a:pt x="0" y="0"/>
                </a:lnTo>
                <a:lnTo>
                  <a:pt x="3" y="0"/>
                </a:lnTo>
                <a:lnTo>
                  <a:pt x="8" y="7"/>
                </a:lnTo>
                <a:lnTo>
                  <a:pt x="8" y="2"/>
                </a:lnTo>
                <a:lnTo>
                  <a:pt x="8" y="1"/>
                </a:lnTo>
                <a:lnTo>
                  <a:pt x="8" y="1"/>
                </a:lnTo>
                <a:lnTo>
                  <a:pt x="8" y="0"/>
                </a:lnTo>
                <a:lnTo>
                  <a:pt x="8" y="0"/>
                </a:lnTo>
                <a:lnTo>
                  <a:pt x="7" y="0"/>
                </a:lnTo>
                <a:lnTo>
                  <a:pt x="11" y="0"/>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3" name="Freeform 51"/>
          <p:cNvSpPr>
            <a:spLocks/>
          </p:cNvSpPr>
          <p:nvPr/>
        </p:nvSpPr>
        <p:spPr bwMode="auto">
          <a:xfrm>
            <a:off x="2533435" y="2903401"/>
            <a:ext cx="17462" cy="19050"/>
          </a:xfrm>
          <a:custGeom>
            <a:avLst/>
            <a:gdLst>
              <a:gd name="T0" fmla="*/ 9 w 11"/>
              <a:gd name="T1" fmla="*/ 5 h 12"/>
              <a:gd name="T2" fmla="*/ 9 w 11"/>
              <a:gd name="T3" fmla="*/ 10 h 12"/>
              <a:gd name="T4" fmla="*/ 9 w 11"/>
              <a:gd name="T5" fmla="*/ 10 h 12"/>
              <a:gd name="T6" fmla="*/ 8 w 11"/>
              <a:gd name="T7" fmla="*/ 10 h 12"/>
              <a:gd name="T8" fmla="*/ 7 w 11"/>
              <a:gd name="T9" fmla="*/ 11 h 12"/>
              <a:gd name="T10" fmla="*/ 6 w 11"/>
              <a:gd name="T11" fmla="*/ 11 h 12"/>
              <a:gd name="T12" fmla="*/ 4 w 11"/>
              <a:gd name="T13" fmla="*/ 11 h 12"/>
              <a:gd name="T14" fmla="*/ 3 w 11"/>
              <a:gd name="T15" fmla="*/ 10 h 12"/>
              <a:gd name="T16" fmla="*/ 2 w 11"/>
              <a:gd name="T17" fmla="*/ 10 h 12"/>
              <a:gd name="T18" fmla="*/ 1 w 11"/>
              <a:gd name="T19" fmla="*/ 9 h 12"/>
              <a:gd name="T20" fmla="*/ 1 w 11"/>
              <a:gd name="T21" fmla="*/ 8 h 12"/>
              <a:gd name="T22" fmla="*/ 0 w 11"/>
              <a:gd name="T23" fmla="*/ 8 h 12"/>
              <a:gd name="T24" fmla="*/ 0 w 11"/>
              <a:gd name="T25" fmla="*/ 6 h 12"/>
              <a:gd name="T26" fmla="*/ 0 w 11"/>
              <a:gd name="T27" fmla="*/ 5 h 12"/>
              <a:gd name="T28" fmla="*/ 1 w 11"/>
              <a:gd name="T29" fmla="*/ 3 h 12"/>
              <a:gd name="T30" fmla="*/ 1 w 11"/>
              <a:gd name="T31" fmla="*/ 2 h 12"/>
              <a:gd name="T32" fmla="*/ 2 w 11"/>
              <a:gd name="T33" fmla="*/ 1 h 12"/>
              <a:gd name="T34" fmla="*/ 3 w 11"/>
              <a:gd name="T35" fmla="*/ 1 h 12"/>
              <a:gd name="T36" fmla="*/ 4 w 11"/>
              <a:gd name="T37" fmla="*/ 0 h 12"/>
              <a:gd name="T38" fmla="*/ 5 w 11"/>
              <a:gd name="T39" fmla="*/ 0 h 12"/>
              <a:gd name="T40" fmla="*/ 6 w 11"/>
              <a:gd name="T41" fmla="*/ 0 h 12"/>
              <a:gd name="T42" fmla="*/ 7 w 11"/>
              <a:gd name="T43" fmla="*/ 1 h 12"/>
              <a:gd name="T44" fmla="*/ 8 w 11"/>
              <a:gd name="T45" fmla="*/ 1 h 12"/>
              <a:gd name="T46" fmla="*/ 9 w 11"/>
              <a:gd name="T47" fmla="*/ 0 h 12"/>
              <a:gd name="T48" fmla="*/ 8 w 11"/>
              <a:gd name="T49" fmla="*/ 3 h 12"/>
              <a:gd name="T50" fmla="*/ 8 w 11"/>
              <a:gd name="T51" fmla="*/ 2 h 12"/>
              <a:gd name="T52" fmla="*/ 7 w 11"/>
              <a:gd name="T53" fmla="*/ 1 h 12"/>
              <a:gd name="T54" fmla="*/ 6 w 11"/>
              <a:gd name="T55" fmla="*/ 1 h 12"/>
              <a:gd name="T56" fmla="*/ 4 w 11"/>
              <a:gd name="T57" fmla="*/ 1 h 12"/>
              <a:gd name="T58" fmla="*/ 3 w 11"/>
              <a:gd name="T59" fmla="*/ 1 h 12"/>
              <a:gd name="T60" fmla="*/ 3 w 11"/>
              <a:gd name="T61" fmla="*/ 3 h 12"/>
              <a:gd name="T62" fmla="*/ 2 w 11"/>
              <a:gd name="T63" fmla="*/ 3 h 12"/>
              <a:gd name="T64" fmla="*/ 2 w 11"/>
              <a:gd name="T65" fmla="*/ 5 h 12"/>
              <a:gd name="T66" fmla="*/ 2 w 11"/>
              <a:gd name="T67" fmla="*/ 6 h 12"/>
              <a:gd name="T68" fmla="*/ 2 w 11"/>
              <a:gd name="T69" fmla="*/ 7 h 12"/>
              <a:gd name="T70" fmla="*/ 2 w 11"/>
              <a:gd name="T71" fmla="*/ 8 h 12"/>
              <a:gd name="T72" fmla="*/ 3 w 11"/>
              <a:gd name="T73" fmla="*/ 9 h 12"/>
              <a:gd name="T74" fmla="*/ 3 w 11"/>
              <a:gd name="T75" fmla="*/ 10 h 12"/>
              <a:gd name="T76" fmla="*/ 4 w 11"/>
              <a:gd name="T77" fmla="*/ 10 h 12"/>
              <a:gd name="T78" fmla="*/ 6 w 11"/>
              <a:gd name="T79" fmla="*/ 10 h 12"/>
              <a:gd name="T80" fmla="*/ 7 w 11"/>
              <a:gd name="T81" fmla="*/ 10 h 12"/>
              <a:gd name="T82" fmla="*/ 8 w 11"/>
              <a:gd name="T83" fmla="*/ 10 h 12"/>
              <a:gd name="T84" fmla="*/ 8 w 11"/>
              <a:gd name="T85" fmla="*/ 7 h 12"/>
              <a:gd name="T86" fmla="*/ 8 w 11"/>
              <a:gd name="T87" fmla="*/ 6 h 12"/>
              <a:gd name="T88" fmla="*/ 7 w 11"/>
              <a:gd name="T89" fmla="*/ 5 h 12"/>
              <a:gd name="T90" fmla="*/ 10 w 11"/>
              <a:gd name="T91" fmla="*/ 5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1" h="12">
                <a:moveTo>
                  <a:pt x="10" y="5"/>
                </a:moveTo>
                <a:lnTo>
                  <a:pt x="9" y="5"/>
                </a:lnTo>
                <a:lnTo>
                  <a:pt x="9" y="6"/>
                </a:lnTo>
                <a:lnTo>
                  <a:pt x="9" y="10"/>
                </a:lnTo>
                <a:lnTo>
                  <a:pt x="9" y="10"/>
                </a:lnTo>
                <a:lnTo>
                  <a:pt x="9" y="10"/>
                </a:lnTo>
                <a:lnTo>
                  <a:pt x="8" y="10"/>
                </a:lnTo>
                <a:lnTo>
                  <a:pt x="8" y="10"/>
                </a:lnTo>
                <a:lnTo>
                  <a:pt x="7" y="10"/>
                </a:lnTo>
                <a:lnTo>
                  <a:pt x="7" y="11"/>
                </a:lnTo>
                <a:lnTo>
                  <a:pt x="6" y="11"/>
                </a:lnTo>
                <a:lnTo>
                  <a:pt x="6" y="11"/>
                </a:lnTo>
                <a:lnTo>
                  <a:pt x="5" y="11"/>
                </a:lnTo>
                <a:lnTo>
                  <a:pt x="4" y="11"/>
                </a:lnTo>
                <a:lnTo>
                  <a:pt x="4" y="11"/>
                </a:lnTo>
                <a:lnTo>
                  <a:pt x="3" y="10"/>
                </a:lnTo>
                <a:lnTo>
                  <a:pt x="3" y="10"/>
                </a:lnTo>
                <a:lnTo>
                  <a:pt x="2" y="10"/>
                </a:lnTo>
                <a:lnTo>
                  <a:pt x="1" y="10"/>
                </a:lnTo>
                <a:lnTo>
                  <a:pt x="1" y="9"/>
                </a:lnTo>
                <a:lnTo>
                  <a:pt x="1" y="9"/>
                </a:lnTo>
                <a:lnTo>
                  <a:pt x="1" y="8"/>
                </a:lnTo>
                <a:lnTo>
                  <a:pt x="1" y="8"/>
                </a:lnTo>
                <a:lnTo>
                  <a:pt x="0" y="8"/>
                </a:lnTo>
                <a:lnTo>
                  <a:pt x="0" y="7"/>
                </a:lnTo>
                <a:lnTo>
                  <a:pt x="0" y="6"/>
                </a:lnTo>
                <a:lnTo>
                  <a:pt x="0" y="5"/>
                </a:lnTo>
                <a:lnTo>
                  <a:pt x="0" y="5"/>
                </a:lnTo>
                <a:lnTo>
                  <a:pt x="0" y="4"/>
                </a:lnTo>
                <a:lnTo>
                  <a:pt x="1" y="3"/>
                </a:lnTo>
                <a:lnTo>
                  <a:pt x="1" y="3"/>
                </a:lnTo>
                <a:lnTo>
                  <a:pt x="1" y="2"/>
                </a:lnTo>
                <a:lnTo>
                  <a:pt x="1" y="1"/>
                </a:lnTo>
                <a:lnTo>
                  <a:pt x="2" y="1"/>
                </a:lnTo>
                <a:lnTo>
                  <a:pt x="2" y="1"/>
                </a:lnTo>
                <a:lnTo>
                  <a:pt x="3" y="1"/>
                </a:lnTo>
                <a:lnTo>
                  <a:pt x="3" y="0"/>
                </a:lnTo>
                <a:lnTo>
                  <a:pt x="4" y="0"/>
                </a:lnTo>
                <a:lnTo>
                  <a:pt x="4" y="0"/>
                </a:lnTo>
                <a:lnTo>
                  <a:pt x="5" y="0"/>
                </a:lnTo>
                <a:lnTo>
                  <a:pt x="6" y="0"/>
                </a:lnTo>
                <a:lnTo>
                  <a:pt x="6" y="0"/>
                </a:lnTo>
                <a:lnTo>
                  <a:pt x="7" y="0"/>
                </a:lnTo>
                <a:lnTo>
                  <a:pt x="7" y="1"/>
                </a:lnTo>
                <a:lnTo>
                  <a:pt x="8" y="1"/>
                </a:lnTo>
                <a:lnTo>
                  <a:pt x="8" y="1"/>
                </a:lnTo>
                <a:lnTo>
                  <a:pt x="8" y="0"/>
                </a:lnTo>
                <a:lnTo>
                  <a:pt x="9" y="0"/>
                </a:lnTo>
                <a:lnTo>
                  <a:pt x="9" y="3"/>
                </a:lnTo>
                <a:lnTo>
                  <a:pt x="8" y="3"/>
                </a:lnTo>
                <a:lnTo>
                  <a:pt x="8" y="3"/>
                </a:lnTo>
                <a:lnTo>
                  <a:pt x="8" y="2"/>
                </a:lnTo>
                <a:lnTo>
                  <a:pt x="8" y="1"/>
                </a:lnTo>
                <a:lnTo>
                  <a:pt x="7" y="1"/>
                </a:lnTo>
                <a:lnTo>
                  <a:pt x="6" y="1"/>
                </a:lnTo>
                <a:lnTo>
                  <a:pt x="6" y="1"/>
                </a:lnTo>
                <a:lnTo>
                  <a:pt x="5" y="1"/>
                </a:lnTo>
                <a:lnTo>
                  <a:pt x="4" y="1"/>
                </a:lnTo>
                <a:lnTo>
                  <a:pt x="4" y="1"/>
                </a:lnTo>
                <a:lnTo>
                  <a:pt x="3" y="1"/>
                </a:lnTo>
                <a:lnTo>
                  <a:pt x="3" y="2"/>
                </a:lnTo>
                <a:lnTo>
                  <a:pt x="3" y="3"/>
                </a:lnTo>
                <a:lnTo>
                  <a:pt x="2" y="3"/>
                </a:lnTo>
                <a:lnTo>
                  <a:pt x="2" y="3"/>
                </a:lnTo>
                <a:lnTo>
                  <a:pt x="2" y="4"/>
                </a:lnTo>
                <a:lnTo>
                  <a:pt x="2" y="5"/>
                </a:lnTo>
                <a:lnTo>
                  <a:pt x="2" y="5"/>
                </a:lnTo>
                <a:lnTo>
                  <a:pt x="2" y="6"/>
                </a:lnTo>
                <a:lnTo>
                  <a:pt x="2" y="6"/>
                </a:lnTo>
                <a:lnTo>
                  <a:pt x="2" y="7"/>
                </a:lnTo>
                <a:lnTo>
                  <a:pt x="2" y="8"/>
                </a:lnTo>
                <a:lnTo>
                  <a:pt x="2" y="8"/>
                </a:lnTo>
                <a:lnTo>
                  <a:pt x="3" y="8"/>
                </a:lnTo>
                <a:lnTo>
                  <a:pt x="3" y="9"/>
                </a:lnTo>
                <a:lnTo>
                  <a:pt x="3" y="10"/>
                </a:lnTo>
                <a:lnTo>
                  <a:pt x="3" y="10"/>
                </a:lnTo>
                <a:lnTo>
                  <a:pt x="4" y="10"/>
                </a:lnTo>
                <a:lnTo>
                  <a:pt x="4" y="10"/>
                </a:lnTo>
                <a:lnTo>
                  <a:pt x="5" y="10"/>
                </a:lnTo>
                <a:lnTo>
                  <a:pt x="6" y="10"/>
                </a:lnTo>
                <a:lnTo>
                  <a:pt x="6" y="10"/>
                </a:lnTo>
                <a:lnTo>
                  <a:pt x="7" y="10"/>
                </a:lnTo>
                <a:lnTo>
                  <a:pt x="7" y="10"/>
                </a:lnTo>
                <a:lnTo>
                  <a:pt x="8" y="10"/>
                </a:lnTo>
                <a:lnTo>
                  <a:pt x="8" y="9"/>
                </a:lnTo>
                <a:lnTo>
                  <a:pt x="8" y="7"/>
                </a:lnTo>
                <a:lnTo>
                  <a:pt x="8" y="6"/>
                </a:lnTo>
                <a:lnTo>
                  <a:pt x="8" y="6"/>
                </a:lnTo>
                <a:lnTo>
                  <a:pt x="7" y="6"/>
                </a:lnTo>
                <a:lnTo>
                  <a:pt x="7" y="5"/>
                </a:lnTo>
                <a:lnTo>
                  <a:pt x="6" y="5"/>
                </a:lnTo>
                <a:lnTo>
                  <a:pt x="10" y="5"/>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4" name="Freeform 52"/>
          <p:cNvSpPr>
            <a:spLocks/>
          </p:cNvSpPr>
          <p:nvPr/>
        </p:nvSpPr>
        <p:spPr bwMode="auto">
          <a:xfrm>
            <a:off x="2560423" y="2903401"/>
            <a:ext cx="17463" cy="19050"/>
          </a:xfrm>
          <a:custGeom>
            <a:avLst/>
            <a:gdLst>
              <a:gd name="T0" fmla="*/ 0 w 11"/>
              <a:gd name="T1" fmla="*/ 6 h 12"/>
              <a:gd name="T2" fmla="*/ 0 w 11"/>
              <a:gd name="T3" fmla="*/ 5 h 12"/>
              <a:gd name="T4" fmla="*/ 0 w 11"/>
              <a:gd name="T5" fmla="*/ 5 h 12"/>
              <a:gd name="T6" fmla="*/ 1 w 11"/>
              <a:gd name="T7" fmla="*/ 4 h 12"/>
              <a:gd name="T8" fmla="*/ 1 w 11"/>
              <a:gd name="T9" fmla="*/ 3 h 12"/>
              <a:gd name="T10" fmla="*/ 1 w 11"/>
              <a:gd name="T11" fmla="*/ 3 h 12"/>
              <a:gd name="T12" fmla="*/ 1 w 11"/>
              <a:gd name="T13" fmla="*/ 3 h 12"/>
              <a:gd name="T14" fmla="*/ 1 w 11"/>
              <a:gd name="T15" fmla="*/ 2 h 12"/>
              <a:gd name="T16" fmla="*/ 2 w 11"/>
              <a:gd name="T17" fmla="*/ 1 h 12"/>
              <a:gd name="T18" fmla="*/ 3 w 11"/>
              <a:gd name="T19" fmla="*/ 1 h 12"/>
              <a:gd name="T20" fmla="*/ 3 w 11"/>
              <a:gd name="T21" fmla="*/ 0 h 12"/>
              <a:gd name="T22" fmla="*/ 4 w 11"/>
              <a:gd name="T23" fmla="*/ 0 h 12"/>
              <a:gd name="T24" fmla="*/ 4 w 11"/>
              <a:gd name="T25" fmla="*/ 0 h 12"/>
              <a:gd name="T26" fmla="*/ 5 w 11"/>
              <a:gd name="T27" fmla="*/ 0 h 12"/>
              <a:gd name="T28" fmla="*/ 6 w 11"/>
              <a:gd name="T29" fmla="*/ 0 h 12"/>
              <a:gd name="T30" fmla="*/ 6 w 11"/>
              <a:gd name="T31" fmla="*/ 0 h 12"/>
              <a:gd name="T32" fmla="*/ 7 w 11"/>
              <a:gd name="T33" fmla="*/ 0 h 12"/>
              <a:gd name="T34" fmla="*/ 8 w 11"/>
              <a:gd name="T35" fmla="*/ 1 h 12"/>
              <a:gd name="T36" fmla="*/ 8 w 11"/>
              <a:gd name="T37" fmla="*/ 1 h 12"/>
              <a:gd name="T38" fmla="*/ 9 w 11"/>
              <a:gd name="T39" fmla="*/ 2 h 12"/>
              <a:gd name="T40" fmla="*/ 9 w 11"/>
              <a:gd name="T41" fmla="*/ 3 h 12"/>
              <a:gd name="T42" fmla="*/ 9 w 11"/>
              <a:gd name="T43" fmla="*/ 3 h 12"/>
              <a:gd name="T44" fmla="*/ 9 w 11"/>
              <a:gd name="T45" fmla="*/ 3 h 12"/>
              <a:gd name="T46" fmla="*/ 9 w 11"/>
              <a:gd name="T47" fmla="*/ 4 h 12"/>
              <a:gd name="T48" fmla="*/ 10 w 11"/>
              <a:gd name="T49" fmla="*/ 5 h 12"/>
              <a:gd name="T50" fmla="*/ 10 w 11"/>
              <a:gd name="T51" fmla="*/ 5 h 12"/>
              <a:gd name="T52" fmla="*/ 10 w 11"/>
              <a:gd name="T53" fmla="*/ 6 h 12"/>
              <a:gd name="T54" fmla="*/ 10 w 11"/>
              <a:gd name="T55" fmla="*/ 6 h 12"/>
              <a:gd name="T56" fmla="*/ 10 w 11"/>
              <a:gd name="T57" fmla="*/ 7 h 12"/>
              <a:gd name="T58" fmla="*/ 9 w 11"/>
              <a:gd name="T59" fmla="*/ 7 h 12"/>
              <a:gd name="T60" fmla="*/ 9 w 11"/>
              <a:gd name="T61" fmla="*/ 8 h 12"/>
              <a:gd name="T62" fmla="*/ 9 w 11"/>
              <a:gd name="T63" fmla="*/ 8 h 12"/>
              <a:gd name="T64" fmla="*/ 9 w 11"/>
              <a:gd name="T65" fmla="*/ 8 h 12"/>
              <a:gd name="T66" fmla="*/ 9 w 11"/>
              <a:gd name="T67" fmla="*/ 9 h 12"/>
              <a:gd name="T68" fmla="*/ 8 w 11"/>
              <a:gd name="T69" fmla="*/ 10 h 12"/>
              <a:gd name="T70" fmla="*/ 8 w 11"/>
              <a:gd name="T71" fmla="*/ 10 h 12"/>
              <a:gd name="T72" fmla="*/ 7 w 11"/>
              <a:gd name="T73" fmla="*/ 10 h 12"/>
              <a:gd name="T74" fmla="*/ 6 w 11"/>
              <a:gd name="T75" fmla="*/ 11 h 12"/>
              <a:gd name="T76" fmla="*/ 6 w 11"/>
              <a:gd name="T77" fmla="*/ 11 h 12"/>
              <a:gd name="T78" fmla="*/ 5 w 11"/>
              <a:gd name="T79" fmla="*/ 11 h 12"/>
              <a:gd name="T80" fmla="*/ 4 w 11"/>
              <a:gd name="T81" fmla="*/ 11 h 12"/>
              <a:gd name="T82" fmla="*/ 4 w 11"/>
              <a:gd name="T83" fmla="*/ 11 h 12"/>
              <a:gd name="T84" fmla="*/ 3 w 11"/>
              <a:gd name="T85" fmla="*/ 10 h 12"/>
              <a:gd name="T86" fmla="*/ 3 w 11"/>
              <a:gd name="T87" fmla="*/ 10 h 12"/>
              <a:gd name="T88" fmla="*/ 2 w 11"/>
              <a:gd name="T89" fmla="*/ 10 h 12"/>
              <a:gd name="T90" fmla="*/ 1 w 11"/>
              <a:gd name="T91" fmla="*/ 9 h 12"/>
              <a:gd name="T92" fmla="*/ 1 w 11"/>
              <a:gd name="T93" fmla="*/ 8 h 12"/>
              <a:gd name="T94" fmla="*/ 1 w 11"/>
              <a:gd name="T95" fmla="*/ 8 h 12"/>
              <a:gd name="T96" fmla="*/ 1 w 11"/>
              <a:gd name="T97" fmla="*/ 8 h 12"/>
              <a:gd name="T98" fmla="*/ 1 w 11"/>
              <a:gd name="T99" fmla="*/ 7 h 12"/>
              <a:gd name="T100" fmla="*/ 0 w 11"/>
              <a:gd name="T101" fmla="*/ 7 h 12"/>
              <a:gd name="T102" fmla="*/ 0 w 11"/>
              <a:gd name="T103" fmla="*/ 6 h 12"/>
              <a:gd name="T104" fmla="*/ 0 w 11"/>
              <a:gd name="T105"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1" h="12">
                <a:moveTo>
                  <a:pt x="0" y="6"/>
                </a:moveTo>
                <a:lnTo>
                  <a:pt x="0" y="5"/>
                </a:lnTo>
                <a:lnTo>
                  <a:pt x="0" y="5"/>
                </a:lnTo>
                <a:lnTo>
                  <a:pt x="1" y="4"/>
                </a:lnTo>
                <a:lnTo>
                  <a:pt x="1" y="3"/>
                </a:lnTo>
                <a:lnTo>
                  <a:pt x="1" y="3"/>
                </a:lnTo>
                <a:lnTo>
                  <a:pt x="1" y="3"/>
                </a:lnTo>
                <a:lnTo>
                  <a:pt x="1" y="2"/>
                </a:lnTo>
                <a:lnTo>
                  <a:pt x="2" y="1"/>
                </a:lnTo>
                <a:lnTo>
                  <a:pt x="3" y="1"/>
                </a:lnTo>
                <a:lnTo>
                  <a:pt x="3" y="0"/>
                </a:lnTo>
                <a:lnTo>
                  <a:pt x="4" y="0"/>
                </a:lnTo>
                <a:lnTo>
                  <a:pt x="4" y="0"/>
                </a:lnTo>
                <a:lnTo>
                  <a:pt x="5" y="0"/>
                </a:lnTo>
                <a:lnTo>
                  <a:pt x="6" y="0"/>
                </a:lnTo>
                <a:lnTo>
                  <a:pt x="6" y="0"/>
                </a:lnTo>
                <a:lnTo>
                  <a:pt x="7" y="0"/>
                </a:lnTo>
                <a:lnTo>
                  <a:pt x="8" y="1"/>
                </a:lnTo>
                <a:lnTo>
                  <a:pt x="8" y="1"/>
                </a:lnTo>
                <a:lnTo>
                  <a:pt x="9" y="2"/>
                </a:lnTo>
                <a:lnTo>
                  <a:pt x="9" y="3"/>
                </a:lnTo>
                <a:lnTo>
                  <a:pt x="9" y="3"/>
                </a:lnTo>
                <a:lnTo>
                  <a:pt x="9" y="3"/>
                </a:lnTo>
                <a:lnTo>
                  <a:pt x="9" y="4"/>
                </a:lnTo>
                <a:lnTo>
                  <a:pt x="10" y="5"/>
                </a:lnTo>
                <a:lnTo>
                  <a:pt x="10" y="5"/>
                </a:lnTo>
                <a:lnTo>
                  <a:pt x="10" y="6"/>
                </a:lnTo>
                <a:lnTo>
                  <a:pt x="10" y="6"/>
                </a:lnTo>
                <a:lnTo>
                  <a:pt x="10" y="7"/>
                </a:lnTo>
                <a:lnTo>
                  <a:pt x="9" y="7"/>
                </a:lnTo>
                <a:lnTo>
                  <a:pt x="9" y="8"/>
                </a:lnTo>
                <a:lnTo>
                  <a:pt x="9" y="8"/>
                </a:lnTo>
                <a:lnTo>
                  <a:pt x="9" y="8"/>
                </a:lnTo>
                <a:lnTo>
                  <a:pt x="9" y="9"/>
                </a:lnTo>
                <a:lnTo>
                  <a:pt x="8" y="10"/>
                </a:lnTo>
                <a:lnTo>
                  <a:pt x="8" y="10"/>
                </a:lnTo>
                <a:lnTo>
                  <a:pt x="7" y="10"/>
                </a:lnTo>
                <a:lnTo>
                  <a:pt x="6" y="11"/>
                </a:lnTo>
                <a:lnTo>
                  <a:pt x="6" y="11"/>
                </a:lnTo>
                <a:lnTo>
                  <a:pt x="5" y="11"/>
                </a:lnTo>
                <a:lnTo>
                  <a:pt x="4" y="11"/>
                </a:lnTo>
                <a:lnTo>
                  <a:pt x="4" y="11"/>
                </a:lnTo>
                <a:lnTo>
                  <a:pt x="3" y="10"/>
                </a:lnTo>
                <a:lnTo>
                  <a:pt x="3" y="10"/>
                </a:lnTo>
                <a:lnTo>
                  <a:pt x="2" y="10"/>
                </a:lnTo>
                <a:lnTo>
                  <a:pt x="1" y="9"/>
                </a:lnTo>
                <a:lnTo>
                  <a:pt x="1" y="8"/>
                </a:lnTo>
                <a:lnTo>
                  <a:pt x="1" y="8"/>
                </a:lnTo>
                <a:lnTo>
                  <a:pt x="1" y="8"/>
                </a:lnTo>
                <a:lnTo>
                  <a:pt x="1" y="7"/>
                </a:lnTo>
                <a:lnTo>
                  <a:pt x="0" y="7"/>
                </a:lnTo>
                <a:lnTo>
                  <a:pt x="0" y="6"/>
                </a:lnTo>
                <a:lnTo>
                  <a:pt x="0" y="6"/>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5" name="Freeform 53"/>
          <p:cNvSpPr>
            <a:spLocks/>
          </p:cNvSpPr>
          <p:nvPr/>
        </p:nvSpPr>
        <p:spPr bwMode="auto">
          <a:xfrm>
            <a:off x="2565186" y="2904990"/>
            <a:ext cx="7937" cy="15875"/>
          </a:xfrm>
          <a:custGeom>
            <a:avLst/>
            <a:gdLst>
              <a:gd name="T0" fmla="*/ 4 w 5"/>
              <a:gd name="T1" fmla="*/ 5 h 10"/>
              <a:gd name="T2" fmla="*/ 4 w 5"/>
              <a:gd name="T3" fmla="*/ 4 h 10"/>
              <a:gd name="T4" fmla="*/ 4 w 5"/>
              <a:gd name="T5" fmla="*/ 4 h 10"/>
              <a:gd name="T6" fmla="*/ 4 w 5"/>
              <a:gd name="T7" fmla="*/ 3 h 10"/>
              <a:gd name="T8" fmla="*/ 4 w 5"/>
              <a:gd name="T9" fmla="*/ 2 h 10"/>
              <a:gd name="T10" fmla="*/ 4 w 5"/>
              <a:gd name="T11" fmla="*/ 2 h 10"/>
              <a:gd name="T12" fmla="*/ 4 w 5"/>
              <a:gd name="T13" fmla="*/ 1 h 10"/>
              <a:gd name="T14" fmla="*/ 3 w 5"/>
              <a:gd name="T15" fmla="*/ 1 h 10"/>
              <a:gd name="T16" fmla="*/ 3 w 5"/>
              <a:gd name="T17" fmla="*/ 1 h 10"/>
              <a:gd name="T18" fmla="*/ 3 w 5"/>
              <a:gd name="T19" fmla="*/ 0 h 10"/>
              <a:gd name="T20" fmla="*/ 2 w 5"/>
              <a:gd name="T21" fmla="*/ 0 h 10"/>
              <a:gd name="T22" fmla="*/ 2 w 5"/>
              <a:gd name="T23" fmla="*/ 0 h 10"/>
              <a:gd name="T24" fmla="*/ 2 w 5"/>
              <a:gd name="T25" fmla="*/ 0 h 10"/>
              <a:gd name="T26" fmla="*/ 1 w 5"/>
              <a:gd name="T27" fmla="*/ 0 h 10"/>
              <a:gd name="T28" fmla="*/ 1 w 5"/>
              <a:gd name="T29" fmla="*/ 1 h 10"/>
              <a:gd name="T30" fmla="*/ 1 w 5"/>
              <a:gd name="T31" fmla="*/ 1 h 10"/>
              <a:gd name="T32" fmla="*/ 0 w 5"/>
              <a:gd name="T33" fmla="*/ 1 h 10"/>
              <a:gd name="T34" fmla="*/ 0 w 5"/>
              <a:gd name="T35" fmla="*/ 2 h 10"/>
              <a:gd name="T36" fmla="*/ 0 w 5"/>
              <a:gd name="T37" fmla="*/ 2 h 10"/>
              <a:gd name="T38" fmla="*/ 0 w 5"/>
              <a:gd name="T39" fmla="*/ 3 h 10"/>
              <a:gd name="T40" fmla="*/ 0 w 5"/>
              <a:gd name="T41" fmla="*/ 4 h 10"/>
              <a:gd name="T42" fmla="*/ 0 w 5"/>
              <a:gd name="T43" fmla="*/ 4 h 10"/>
              <a:gd name="T44" fmla="*/ 0 w 5"/>
              <a:gd name="T45" fmla="*/ 5 h 10"/>
              <a:gd name="T46" fmla="*/ 0 w 5"/>
              <a:gd name="T47" fmla="*/ 5 h 10"/>
              <a:gd name="T48" fmla="*/ 0 w 5"/>
              <a:gd name="T49" fmla="*/ 6 h 10"/>
              <a:gd name="T50" fmla="*/ 0 w 5"/>
              <a:gd name="T51" fmla="*/ 7 h 10"/>
              <a:gd name="T52" fmla="*/ 0 w 5"/>
              <a:gd name="T53" fmla="*/ 7 h 10"/>
              <a:gd name="T54" fmla="*/ 0 w 5"/>
              <a:gd name="T55" fmla="*/ 8 h 10"/>
              <a:gd name="T56" fmla="*/ 1 w 5"/>
              <a:gd name="T57" fmla="*/ 8 h 10"/>
              <a:gd name="T58" fmla="*/ 1 w 5"/>
              <a:gd name="T59" fmla="*/ 9 h 10"/>
              <a:gd name="T60" fmla="*/ 2 w 5"/>
              <a:gd name="T61" fmla="*/ 9 h 10"/>
              <a:gd name="T62" fmla="*/ 2 w 5"/>
              <a:gd name="T63" fmla="*/ 9 h 10"/>
              <a:gd name="T64" fmla="*/ 2 w 5"/>
              <a:gd name="T65" fmla="*/ 9 h 10"/>
              <a:gd name="T66" fmla="*/ 3 w 5"/>
              <a:gd name="T67" fmla="*/ 9 h 10"/>
              <a:gd name="T68" fmla="*/ 3 w 5"/>
              <a:gd name="T69" fmla="*/ 8 h 10"/>
              <a:gd name="T70" fmla="*/ 3 w 5"/>
              <a:gd name="T71" fmla="*/ 8 h 10"/>
              <a:gd name="T72" fmla="*/ 3 w 5"/>
              <a:gd name="T73" fmla="*/ 8 h 10"/>
              <a:gd name="T74" fmla="*/ 4 w 5"/>
              <a:gd name="T75" fmla="*/ 8 h 10"/>
              <a:gd name="T76" fmla="*/ 4 w 5"/>
              <a:gd name="T77" fmla="*/ 7 h 10"/>
              <a:gd name="T78" fmla="*/ 4 w 5"/>
              <a:gd name="T79" fmla="*/ 7 h 10"/>
              <a:gd name="T80" fmla="*/ 4 w 5"/>
              <a:gd name="T81" fmla="*/ 6 h 10"/>
              <a:gd name="T82" fmla="*/ 4 w 5"/>
              <a:gd name="T83" fmla="*/ 5 h 10"/>
              <a:gd name="T84" fmla="*/ 4 w 5"/>
              <a:gd name="T85" fmla="*/ 5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 h="10">
                <a:moveTo>
                  <a:pt x="4" y="5"/>
                </a:moveTo>
                <a:lnTo>
                  <a:pt x="4" y="4"/>
                </a:lnTo>
                <a:lnTo>
                  <a:pt x="4" y="4"/>
                </a:lnTo>
                <a:lnTo>
                  <a:pt x="4" y="3"/>
                </a:lnTo>
                <a:lnTo>
                  <a:pt x="4" y="2"/>
                </a:lnTo>
                <a:lnTo>
                  <a:pt x="4" y="2"/>
                </a:lnTo>
                <a:lnTo>
                  <a:pt x="4" y="1"/>
                </a:lnTo>
                <a:lnTo>
                  <a:pt x="3" y="1"/>
                </a:lnTo>
                <a:lnTo>
                  <a:pt x="3" y="1"/>
                </a:lnTo>
                <a:lnTo>
                  <a:pt x="3" y="0"/>
                </a:lnTo>
                <a:lnTo>
                  <a:pt x="2" y="0"/>
                </a:lnTo>
                <a:lnTo>
                  <a:pt x="2" y="0"/>
                </a:lnTo>
                <a:lnTo>
                  <a:pt x="2" y="0"/>
                </a:lnTo>
                <a:lnTo>
                  <a:pt x="1" y="0"/>
                </a:lnTo>
                <a:lnTo>
                  <a:pt x="1" y="1"/>
                </a:lnTo>
                <a:lnTo>
                  <a:pt x="1" y="1"/>
                </a:lnTo>
                <a:lnTo>
                  <a:pt x="0" y="1"/>
                </a:lnTo>
                <a:lnTo>
                  <a:pt x="0" y="2"/>
                </a:lnTo>
                <a:lnTo>
                  <a:pt x="0" y="2"/>
                </a:lnTo>
                <a:lnTo>
                  <a:pt x="0" y="3"/>
                </a:lnTo>
                <a:lnTo>
                  <a:pt x="0" y="4"/>
                </a:lnTo>
                <a:lnTo>
                  <a:pt x="0" y="4"/>
                </a:lnTo>
                <a:lnTo>
                  <a:pt x="0" y="5"/>
                </a:lnTo>
                <a:lnTo>
                  <a:pt x="0" y="5"/>
                </a:lnTo>
                <a:lnTo>
                  <a:pt x="0" y="6"/>
                </a:lnTo>
                <a:lnTo>
                  <a:pt x="0" y="7"/>
                </a:lnTo>
                <a:lnTo>
                  <a:pt x="0" y="7"/>
                </a:lnTo>
                <a:lnTo>
                  <a:pt x="0" y="8"/>
                </a:lnTo>
                <a:lnTo>
                  <a:pt x="1" y="8"/>
                </a:lnTo>
                <a:lnTo>
                  <a:pt x="1" y="9"/>
                </a:lnTo>
                <a:lnTo>
                  <a:pt x="2" y="9"/>
                </a:lnTo>
                <a:lnTo>
                  <a:pt x="2" y="9"/>
                </a:lnTo>
                <a:lnTo>
                  <a:pt x="2" y="9"/>
                </a:lnTo>
                <a:lnTo>
                  <a:pt x="3" y="9"/>
                </a:lnTo>
                <a:lnTo>
                  <a:pt x="3" y="8"/>
                </a:lnTo>
                <a:lnTo>
                  <a:pt x="3" y="8"/>
                </a:lnTo>
                <a:lnTo>
                  <a:pt x="3" y="8"/>
                </a:lnTo>
                <a:lnTo>
                  <a:pt x="4" y="8"/>
                </a:lnTo>
                <a:lnTo>
                  <a:pt x="4" y="7"/>
                </a:lnTo>
                <a:lnTo>
                  <a:pt x="4" y="7"/>
                </a:lnTo>
                <a:lnTo>
                  <a:pt x="4" y="6"/>
                </a:lnTo>
                <a:lnTo>
                  <a:pt x="4" y="5"/>
                </a:lnTo>
                <a:lnTo>
                  <a:pt x="4" y="5"/>
                </a:lnTo>
              </a:path>
            </a:pathLst>
          </a:custGeom>
          <a:solidFill>
            <a:srgbClr val="B2B2B2"/>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6" name="Freeform 54"/>
          <p:cNvSpPr>
            <a:spLocks/>
          </p:cNvSpPr>
          <p:nvPr/>
        </p:nvSpPr>
        <p:spPr bwMode="auto">
          <a:xfrm>
            <a:off x="2587410" y="2904990"/>
            <a:ext cx="17462" cy="15875"/>
          </a:xfrm>
          <a:custGeom>
            <a:avLst/>
            <a:gdLst>
              <a:gd name="T0" fmla="*/ 0 w 11"/>
              <a:gd name="T1" fmla="*/ 9 h 10"/>
              <a:gd name="T2" fmla="*/ 0 w 11"/>
              <a:gd name="T3" fmla="*/ 9 h 10"/>
              <a:gd name="T4" fmla="*/ 1 w 11"/>
              <a:gd name="T5" fmla="*/ 9 h 10"/>
              <a:gd name="T6" fmla="*/ 1 w 11"/>
              <a:gd name="T7" fmla="*/ 9 h 10"/>
              <a:gd name="T8" fmla="*/ 1 w 11"/>
              <a:gd name="T9" fmla="*/ 8 h 10"/>
              <a:gd name="T10" fmla="*/ 1 w 11"/>
              <a:gd name="T11" fmla="*/ 8 h 10"/>
              <a:gd name="T12" fmla="*/ 1 w 11"/>
              <a:gd name="T13" fmla="*/ 7 h 10"/>
              <a:gd name="T14" fmla="*/ 1 w 11"/>
              <a:gd name="T15" fmla="*/ 1 h 10"/>
              <a:gd name="T16" fmla="*/ 1 w 11"/>
              <a:gd name="T17" fmla="*/ 1 h 10"/>
              <a:gd name="T18" fmla="*/ 1 w 11"/>
              <a:gd name="T19" fmla="*/ 0 h 10"/>
              <a:gd name="T20" fmla="*/ 0 w 11"/>
              <a:gd name="T21" fmla="*/ 0 h 10"/>
              <a:gd name="T22" fmla="*/ 4 w 11"/>
              <a:gd name="T23" fmla="*/ 0 h 10"/>
              <a:gd name="T24" fmla="*/ 4 w 11"/>
              <a:gd name="T25" fmla="*/ 0 h 10"/>
              <a:gd name="T26" fmla="*/ 5 w 11"/>
              <a:gd name="T27" fmla="*/ 0 h 10"/>
              <a:gd name="T28" fmla="*/ 6 w 11"/>
              <a:gd name="T29" fmla="*/ 0 h 10"/>
              <a:gd name="T30" fmla="*/ 6 w 11"/>
              <a:gd name="T31" fmla="*/ 0 h 10"/>
              <a:gd name="T32" fmla="*/ 7 w 11"/>
              <a:gd name="T33" fmla="*/ 0 h 10"/>
              <a:gd name="T34" fmla="*/ 8 w 11"/>
              <a:gd name="T35" fmla="*/ 1 h 10"/>
              <a:gd name="T36" fmla="*/ 8 w 11"/>
              <a:gd name="T37" fmla="*/ 1 h 10"/>
              <a:gd name="T38" fmla="*/ 8 w 11"/>
              <a:gd name="T39" fmla="*/ 1 h 10"/>
              <a:gd name="T40" fmla="*/ 9 w 11"/>
              <a:gd name="T41" fmla="*/ 1 h 10"/>
              <a:gd name="T42" fmla="*/ 9 w 11"/>
              <a:gd name="T43" fmla="*/ 2 h 10"/>
              <a:gd name="T44" fmla="*/ 9 w 11"/>
              <a:gd name="T45" fmla="*/ 2 h 10"/>
              <a:gd name="T46" fmla="*/ 10 w 11"/>
              <a:gd name="T47" fmla="*/ 3 h 10"/>
              <a:gd name="T48" fmla="*/ 10 w 11"/>
              <a:gd name="T49" fmla="*/ 4 h 10"/>
              <a:gd name="T50" fmla="*/ 10 w 11"/>
              <a:gd name="T51" fmla="*/ 4 h 10"/>
              <a:gd name="T52" fmla="*/ 10 w 11"/>
              <a:gd name="T53" fmla="*/ 5 h 10"/>
              <a:gd name="T54" fmla="*/ 10 w 11"/>
              <a:gd name="T55" fmla="*/ 5 h 10"/>
              <a:gd name="T56" fmla="*/ 10 w 11"/>
              <a:gd name="T57" fmla="*/ 6 h 10"/>
              <a:gd name="T58" fmla="*/ 9 w 11"/>
              <a:gd name="T59" fmla="*/ 7 h 10"/>
              <a:gd name="T60" fmla="*/ 9 w 11"/>
              <a:gd name="T61" fmla="*/ 7 h 10"/>
              <a:gd name="T62" fmla="*/ 9 w 11"/>
              <a:gd name="T63" fmla="*/ 7 h 10"/>
              <a:gd name="T64" fmla="*/ 9 w 11"/>
              <a:gd name="T65" fmla="*/ 8 h 10"/>
              <a:gd name="T66" fmla="*/ 8 w 11"/>
              <a:gd name="T67" fmla="*/ 8 h 10"/>
              <a:gd name="T68" fmla="*/ 8 w 11"/>
              <a:gd name="T69" fmla="*/ 8 h 10"/>
              <a:gd name="T70" fmla="*/ 7 w 11"/>
              <a:gd name="T71" fmla="*/ 8 h 10"/>
              <a:gd name="T72" fmla="*/ 7 w 11"/>
              <a:gd name="T73" fmla="*/ 9 h 10"/>
              <a:gd name="T74" fmla="*/ 6 w 11"/>
              <a:gd name="T75" fmla="*/ 9 h 10"/>
              <a:gd name="T76" fmla="*/ 5 w 11"/>
              <a:gd name="T77" fmla="*/ 9 h 10"/>
              <a:gd name="T78" fmla="*/ 4 w 11"/>
              <a:gd name="T79" fmla="*/ 9 h 10"/>
              <a:gd name="T80" fmla="*/ 0 w 11"/>
              <a:gd name="T81" fmla="*/ 9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1" h="10">
                <a:moveTo>
                  <a:pt x="0" y="9"/>
                </a:moveTo>
                <a:lnTo>
                  <a:pt x="0" y="9"/>
                </a:lnTo>
                <a:lnTo>
                  <a:pt x="1" y="9"/>
                </a:lnTo>
                <a:lnTo>
                  <a:pt x="1" y="9"/>
                </a:lnTo>
                <a:lnTo>
                  <a:pt x="1" y="8"/>
                </a:lnTo>
                <a:lnTo>
                  <a:pt x="1" y="8"/>
                </a:lnTo>
                <a:lnTo>
                  <a:pt x="1" y="7"/>
                </a:lnTo>
                <a:lnTo>
                  <a:pt x="1" y="1"/>
                </a:lnTo>
                <a:lnTo>
                  <a:pt x="1" y="1"/>
                </a:lnTo>
                <a:lnTo>
                  <a:pt x="1" y="0"/>
                </a:lnTo>
                <a:lnTo>
                  <a:pt x="0" y="0"/>
                </a:lnTo>
                <a:lnTo>
                  <a:pt x="4" y="0"/>
                </a:lnTo>
                <a:lnTo>
                  <a:pt x="4" y="0"/>
                </a:lnTo>
                <a:lnTo>
                  <a:pt x="5" y="0"/>
                </a:lnTo>
                <a:lnTo>
                  <a:pt x="6" y="0"/>
                </a:lnTo>
                <a:lnTo>
                  <a:pt x="6" y="0"/>
                </a:lnTo>
                <a:lnTo>
                  <a:pt x="7" y="0"/>
                </a:lnTo>
                <a:lnTo>
                  <a:pt x="8" y="1"/>
                </a:lnTo>
                <a:lnTo>
                  <a:pt x="8" y="1"/>
                </a:lnTo>
                <a:lnTo>
                  <a:pt x="8" y="1"/>
                </a:lnTo>
                <a:lnTo>
                  <a:pt x="9" y="1"/>
                </a:lnTo>
                <a:lnTo>
                  <a:pt x="9" y="2"/>
                </a:lnTo>
                <a:lnTo>
                  <a:pt x="9" y="2"/>
                </a:lnTo>
                <a:lnTo>
                  <a:pt x="10" y="3"/>
                </a:lnTo>
                <a:lnTo>
                  <a:pt x="10" y="4"/>
                </a:lnTo>
                <a:lnTo>
                  <a:pt x="10" y="4"/>
                </a:lnTo>
                <a:lnTo>
                  <a:pt x="10" y="5"/>
                </a:lnTo>
                <a:lnTo>
                  <a:pt x="10" y="5"/>
                </a:lnTo>
                <a:lnTo>
                  <a:pt x="10" y="6"/>
                </a:lnTo>
                <a:lnTo>
                  <a:pt x="9" y="7"/>
                </a:lnTo>
                <a:lnTo>
                  <a:pt x="9" y="7"/>
                </a:lnTo>
                <a:lnTo>
                  <a:pt x="9" y="7"/>
                </a:lnTo>
                <a:lnTo>
                  <a:pt x="9" y="8"/>
                </a:lnTo>
                <a:lnTo>
                  <a:pt x="8" y="8"/>
                </a:lnTo>
                <a:lnTo>
                  <a:pt x="8" y="8"/>
                </a:lnTo>
                <a:lnTo>
                  <a:pt x="7" y="8"/>
                </a:lnTo>
                <a:lnTo>
                  <a:pt x="7" y="9"/>
                </a:lnTo>
                <a:lnTo>
                  <a:pt x="6" y="9"/>
                </a:lnTo>
                <a:lnTo>
                  <a:pt x="5" y="9"/>
                </a:lnTo>
                <a:lnTo>
                  <a:pt x="4" y="9"/>
                </a:lnTo>
                <a:lnTo>
                  <a:pt x="0" y="9"/>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7" name="Freeform 55"/>
          <p:cNvSpPr>
            <a:spLocks/>
          </p:cNvSpPr>
          <p:nvPr/>
        </p:nvSpPr>
        <p:spPr bwMode="auto">
          <a:xfrm>
            <a:off x="2593760" y="2906576"/>
            <a:ext cx="6350" cy="12700"/>
          </a:xfrm>
          <a:custGeom>
            <a:avLst/>
            <a:gdLst>
              <a:gd name="T0" fmla="*/ 0 w 4"/>
              <a:gd name="T1" fmla="*/ 6 h 8"/>
              <a:gd name="T2" fmla="*/ 0 w 4"/>
              <a:gd name="T3" fmla="*/ 6 h 8"/>
              <a:gd name="T4" fmla="*/ 0 w 4"/>
              <a:gd name="T5" fmla="*/ 7 h 8"/>
              <a:gd name="T6" fmla="*/ 0 w 4"/>
              <a:gd name="T7" fmla="*/ 7 h 8"/>
              <a:gd name="T8" fmla="*/ 1 w 4"/>
              <a:gd name="T9" fmla="*/ 7 h 8"/>
              <a:gd name="T10" fmla="*/ 1 w 4"/>
              <a:gd name="T11" fmla="*/ 7 h 8"/>
              <a:gd name="T12" fmla="*/ 2 w 4"/>
              <a:gd name="T13" fmla="*/ 7 h 8"/>
              <a:gd name="T14" fmla="*/ 2 w 4"/>
              <a:gd name="T15" fmla="*/ 7 h 8"/>
              <a:gd name="T16" fmla="*/ 2 w 4"/>
              <a:gd name="T17" fmla="*/ 6 h 8"/>
              <a:gd name="T18" fmla="*/ 2 w 4"/>
              <a:gd name="T19" fmla="*/ 6 h 8"/>
              <a:gd name="T20" fmla="*/ 3 w 4"/>
              <a:gd name="T21" fmla="*/ 6 h 8"/>
              <a:gd name="T22" fmla="*/ 3 w 4"/>
              <a:gd name="T23" fmla="*/ 6 h 8"/>
              <a:gd name="T24" fmla="*/ 3 w 4"/>
              <a:gd name="T25" fmla="*/ 5 h 8"/>
              <a:gd name="T26" fmla="*/ 3 w 4"/>
              <a:gd name="T27" fmla="*/ 5 h 8"/>
              <a:gd name="T28" fmla="*/ 3 w 4"/>
              <a:gd name="T29" fmla="*/ 4 h 8"/>
              <a:gd name="T30" fmla="*/ 3 w 4"/>
              <a:gd name="T31" fmla="*/ 4 h 8"/>
              <a:gd name="T32" fmla="*/ 3 w 4"/>
              <a:gd name="T33" fmla="*/ 3 h 8"/>
              <a:gd name="T34" fmla="*/ 3 w 4"/>
              <a:gd name="T35" fmla="*/ 3 h 8"/>
              <a:gd name="T36" fmla="*/ 3 w 4"/>
              <a:gd name="T37" fmla="*/ 2 h 8"/>
              <a:gd name="T38" fmla="*/ 3 w 4"/>
              <a:gd name="T39" fmla="*/ 2 h 8"/>
              <a:gd name="T40" fmla="*/ 3 w 4"/>
              <a:gd name="T41" fmla="*/ 1 h 8"/>
              <a:gd name="T42" fmla="*/ 3 w 4"/>
              <a:gd name="T43" fmla="*/ 1 h 8"/>
              <a:gd name="T44" fmla="*/ 2 w 4"/>
              <a:gd name="T45" fmla="*/ 1 h 8"/>
              <a:gd name="T46" fmla="*/ 2 w 4"/>
              <a:gd name="T47" fmla="*/ 1 h 8"/>
              <a:gd name="T48" fmla="*/ 2 w 4"/>
              <a:gd name="T49" fmla="*/ 0 h 8"/>
              <a:gd name="T50" fmla="*/ 2 w 4"/>
              <a:gd name="T51" fmla="*/ 0 h 8"/>
              <a:gd name="T52" fmla="*/ 1 w 4"/>
              <a:gd name="T53" fmla="*/ 0 h 8"/>
              <a:gd name="T54" fmla="*/ 1 w 4"/>
              <a:gd name="T55" fmla="*/ 0 h 8"/>
              <a:gd name="T56" fmla="*/ 1 w 4"/>
              <a:gd name="T57" fmla="*/ 0 h 8"/>
              <a:gd name="T58" fmla="*/ 0 w 4"/>
              <a:gd name="T59" fmla="*/ 0 h 8"/>
              <a:gd name="T60" fmla="*/ 0 w 4"/>
              <a:gd name="T61" fmla="*/ 0 h 8"/>
              <a:gd name="T62" fmla="*/ 0 w 4"/>
              <a:gd name="T63" fmla="*/ 6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 h="8">
                <a:moveTo>
                  <a:pt x="0" y="6"/>
                </a:moveTo>
                <a:lnTo>
                  <a:pt x="0" y="6"/>
                </a:lnTo>
                <a:lnTo>
                  <a:pt x="0" y="7"/>
                </a:lnTo>
                <a:lnTo>
                  <a:pt x="0" y="7"/>
                </a:lnTo>
                <a:lnTo>
                  <a:pt x="1" y="7"/>
                </a:lnTo>
                <a:lnTo>
                  <a:pt x="1" y="7"/>
                </a:lnTo>
                <a:lnTo>
                  <a:pt x="2" y="7"/>
                </a:lnTo>
                <a:lnTo>
                  <a:pt x="2" y="7"/>
                </a:lnTo>
                <a:lnTo>
                  <a:pt x="2" y="6"/>
                </a:lnTo>
                <a:lnTo>
                  <a:pt x="2" y="6"/>
                </a:lnTo>
                <a:lnTo>
                  <a:pt x="3" y="6"/>
                </a:lnTo>
                <a:lnTo>
                  <a:pt x="3" y="6"/>
                </a:lnTo>
                <a:lnTo>
                  <a:pt x="3" y="5"/>
                </a:lnTo>
                <a:lnTo>
                  <a:pt x="3" y="5"/>
                </a:lnTo>
                <a:lnTo>
                  <a:pt x="3" y="4"/>
                </a:lnTo>
                <a:lnTo>
                  <a:pt x="3" y="4"/>
                </a:lnTo>
                <a:lnTo>
                  <a:pt x="3" y="3"/>
                </a:lnTo>
                <a:lnTo>
                  <a:pt x="3" y="3"/>
                </a:lnTo>
                <a:lnTo>
                  <a:pt x="3" y="2"/>
                </a:lnTo>
                <a:lnTo>
                  <a:pt x="3" y="2"/>
                </a:lnTo>
                <a:lnTo>
                  <a:pt x="3" y="1"/>
                </a:lnTo>
                <a:lnTo>
                  <a:pt x="3" y="1"/>
                </a:lnTo>
                <a:lnTo>
                  <a:pt x="2" y="1"/>
                </a:lnTo>
                <a:lnTo>
                  <a:pt x="2" y="1"/>
                </a:lnTo>
                <a:lnTo>
                  <a:pt x="2" y="0"/>
                </a:lnTo>
                <a:lnTo>
                  <a:pt x="2" y="0"/>
                </a:lnTo>
                <a:lnTo>
                  <a:pt x="1" y="0"/>
                </a:lnTo>
                <a:lnTo>
                  <a:pt x="1" y="0"/>
                </a:lnTo>
                <a:lnTo>
                  <a:pt x="1" y="0"/>
                </a:lnTo>
                <a:lnTo>
                  <a:pt x="0" y="0"/>
                </a:lnTo>
                <a:lnTo>
                  <a:pt x="0" y="0"/>
                </a:lnTo>
                <a:lnTo>
                  <a:pt x="0" y="6"/>
                </a:lnTo>
              </a:path>
            </a:pathLst>
          </a:custGeom>
          <a:solidFill>
            <a:srgbClr val="B2B2B2"/>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8" name="Freeform 56"/>
          <p:cNvSpPr>
            <a:spLocks/>
          </p:cNvSpPr>
          <p:nvPr/>
        </p:nvSpPr>
        <p:spPr bwMode="auto">
          <a:xfrm>
            <a:off x="2623922" y="2904989"/>
            <a:ext cx="26988" cy="17462"/>
          </a:xfrm>
          <a:custGeom>
            <a:avLst/>
            <a:gdLst>
              <a:gd name="T0" fmla="*/ 16 w 17"/>
              <a:gd name="T1" fmla="*/ 0 h 11"/>
              <a:gd name="T2" fmla="*/ 15 w 17"/>
              <a:gd name="T3" fmla="*/ 1 h 11"/>
              <a:gd name="T4" fmla="*/ 15 w 17"/>
              <a:gd name="T5" fmla="*/ 1 h 11"/>
              <a:gd name="T6" fmla="*/ 13 w 17"/>
              <a:gd name="T7" fmla="*/ 4 h 11"/>
              <a:gd name="T8" fmla="*/ 12 w 17"/>
              <a:gd name="T9" fmla="*/ 6 h 11"/>
              <a:gd name="T10" fmla="*/ 12 w 17"/>
              <a:gd name="T11" fmla="*/ 8 h 11"/>
              <a:gd name="T12" fmla="*/ 12 w 17"/>
              <a:gd name="T13" fmla="*/ 9 h 11"/>
              <a:gd name="T14" fmla="*/ 11 w 17"/>
              <a:gd name="T15" fmla="*/ 9 h 11"/>
              <a:gd name="T16" fmla="*/ 10 w 17"/>
              <a:gd name="T17" fmla="*/ 8 h 11"/>
              <a:gd name="T18" fmla="*/ 9 w 17"/>
              <a:gd name="T19" fmla="*/ 7 h 11"/>
              <a:gd name="T20" fmla="*/ 9 w 17"/>
              <a:gd name="T21" fmla="*/ 5 h 11"/>
              <a:gd name="T22" fmla="*/ 9 w 17"/>
              <a:gd name="T23" fmla="*/ 4 h 11"/>
              <a:gd name="T24" fmla="*/ 8 w 17"/>
              <a:gd name="T25" fmla="*/ 3 h 11"/>
              <a:gd name="T26" fmla="*/ 5 w 17"/>
              <a:gd name="T27" fmla="*/ 10 h 11"/>
              <a:gd name="T28" fmla="*/ 4 w 17"/>
              <a:gd name="T29" fmla="*/ 9 h 11"/>
              <a:gd name="T30" fmla="*/ 4 w 17"/>
              <a:gd name="T31" fmla="*/ 8 h 11"/>
              <a:gd name="T32" fmla="*/ 4 w 17"/>
              <a:gd name="T33" fmla="*/ 6 h 11"/>
              <a:gd name="T34" fmla="*/ 3 w 17"/>
              <a:gd name="T35" fmla="*/ 4 h 11"/>
              <a:gd name="T36" fmla="*/ 2 w 17"/>
              <a:gd name="T37" fmla="*/ 3 h 11"/>
              <a:gd name="T38" fmla="*/ 1 w 17"/>
              <a:gd name="T39" fmla="*/ 2 h 11"/>
              <a:gd name="T40" fmla="*/ 1 w 17"/>
              <a:gd name="T41" fmla="*/ 1 h 11"/>
              <a:gd name="T42" fmla="*/ 1 w 17"/>
              <a:gd name="T43" fmla="*/ 0 h 11"/>
              <a:gd name="T44" fmla="*/ 4 w 17"/>
              <a:gd name="T45" fmla="*/ 0 h 11"/>
              <a:gd name="T46" fmla="*/ 3 w 17"/>
              <a:gd name="T47" fmla="*/ 0 h 11"/>
              <a:gd name="T48" fmla="*/ 4 w 17"/>
              <a:gd name="T49" fmla="*/ 1 h 11"/>
              <a:gd name="T50" fmla="*/ 7 w 17"/>
              <a:gd name="T51" fmla="*/ 3 h 11"/>
              <a:gd name="T52" fmla="*/ 7 w 17"/>
              <a:gd name="T53" fmla="*/ 1 h 11"/>
              <a:gd name="T54" fmla="*/ 6 w 17"/>
              <a:gd name="T55" fmla="*/ 0 h 11"/>
              <a:gd name="T56" fmla="*/ 9 w 17"/>
              <a:gd name="T57" fmla="*/ 0 h 11"/>
              <a:gd name="T58" fmla="*/ 9 w 17"/>
              <a:gd name="T59" fmla="*/ 1 h 11"/>
              <a:gd name="T60" fmla="*/ 14 w 17"/>
              <a:gd name="T61" fmla="*/ 1 h 11"/>
              <a:gd name="T62" fmla="*/ 14 w 17"/>
              <a:gd name="T63" fmla="*/ 0 h 11"/>
              <a:gd name="T64" fmla="*/ 16 w 17"/>
              <a:gd name="T65"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 h="11">
                <a:moveTo>
                  <a:pt x="16" y="0"/>
                </a:moveTo>
                <a:lnTo>
                  <a:pt x="16" y="0"/>
                </a:lnTo>
                <a:lnTo>
                  <a:pt x="15" y="0"/>
                </a:lnTo>
                <a:lnTo>
                  <a:pt x="15" y="1"/>
                </a:lnTo>
                <a:lnTo>
                  <a:pt x="15" y="1"/>
                </a:lnTo>
                <a:lnTo>
                  <a:pt x="15" y="1"/>
                </a:lnTo>
                <a:lnTo>
                  <a:pt x="14" y="3"/>
                </a:lnTo>
                <a:lnTo>
                  <a:pt x="13" y="4"/>
                </a:lnTo>
                <a:lnTo>
                  <a:pt x="13" y="6"/>
                </a:lnTo>
                <a:lnTo>
                  <a:pt x="12" y="6"/>
                </a:lnTo>
                <a:lnTo>
                  <a:pt x="12" y="8"/>
                </a:lnTo>
                <a:lnTo>
                  <a:pt x="12" y="8"/>
                </a:lnTo>
                <a:lnTo>
                  <a:pt x="12" y="8"/>
                </a:lnTo>
                <a:lnTo>
                  <a:pt x="12" y="9"/>
                </a:lnTo>
                <a:lnTo>
                  <a:pt x="11" y="10"/>
                </a:lnTo>
                <a:lnTo>
                  <a:pt x="11" y="9"/>
                </a:lnTo>
                <a:lnTo>
                  <a:pt x="10" y="9"/>
                </a:lnTo>
                <a:lnTo>
                  <a:pt x="10" y="8"/>
                </a:lnTo>
                <a:lnTo>
                  <a:pt x="10" y="8"/>
                </a:lnTo>
                <a:lnTo>
                  <a:pt x="9" y="7"/>
                </a:lnTo>
                <a:lnTo>
                  <a:pt x="9" y="6"/>
                </a:lnTo>
                <a:lnTo>
                  <a:pt x="9" y="5"/>
                </a:lnTo>
                <a:lnTo>
                  <a:pt x="9" y="4"/>
                </a:lnTo>
                <a:lnTo>
                  <a:pt x="9" y="4"/>
                </a:lnTo>
                <a:lnTo>
                  <a:pt x="8" y="4"/>
                </a:lnTo>
                <a:lnTo>
                  <a:pt x="8" y="3"/>
                </a:lnTo>
                <a:lnTo>
                  <a:pt x="6" y="10"/>
                </a:lnTo>
                <a:lnTo>
                  <a:pt x="5" y="10"/>
                </a:lnTo>
                <a:lnTo>
                  <a:pt x="5" y="9"/>
                </a:lnTo>
                <a:lnTo>
                  <a:pt x="4" y="9"/>
                </a:lnTo>
                <a:lnTo>
                  <a:pt x="4" y="8"/>
                </a:lnTo>
                <a:lnTo>
                  <a:pt x="4" y="8"/>
                </a:lnTo>
                <a:lnTo>
                  <a:pt x="4" y="7"/>
                </a:lnTo>
                <a:lnTo>
                  <a:pt x="4" y="6"/>
                </a:lnTo>
                <a:lnTo>
                  <a:pt x="3" y="6"/>
                </a:lnTo>
                <a:lnTo>
                  <a:pt x="3" y="4"/>
                </a:lnTo>
                <a:lnTo>
                  <a:pt x="2" y="4"/>
                </a:lnTo>
                <a:lnTo>
                  <a:pt x="2" y="3"/>
                </a:lnTo>
                <a:lnTo>
                  <a:pt x="2" y="3"/>
                </a:lnTo>
                <a:lnTo>
                  <a:pt x="1" y="2"/>
                </a:lnTo>
                <a:lnTo>
                  <a:pt x="1" y="1"/>
                </a:lnTo>
                <a:lnTo>
                  <a:pt x="1" y="1"/>
                </a:lnTo>
                <a:lnTo>
                  <a:pt x="1" y="1"/>
                </a:lnTo>
                <a:lnTo>
                  <a:pt x="1" y="0"/>
                </a:lnTo>
                <a:lnTo>
                  <a:pt x="0" y="0"/>
                </a:lnTo>
                <a:lnTo>
                  <a:pt x="4" y="0"/>
                </a:lnTo>
                <a:lnTo>
                  <a:pt x="4" y="0"/>
                </a:lnTo>
                <a:lnTo>
                  <a:pt x="3" y="0"/>
                </a:lnTo>
                <a:lnTo>
                  <a:pt x="3" y="1"/>
                </a:lnTo>
                <a:lnTo>
                  <a:pt x="4" y="1"/>
                </a:lnTo>
                <a:lnTo>
                  <a:pt x="6" y="7"/>
                </a:lnTo>
                <a:lnTo>
                  <a:pt x="7" y="3"/>
                </a:lnTo>
                <a:lnTo>
                  <a:pt x="7" y="1"/>
                </a:lnTo>
                <a:lnTo>
                  <a:pt x="7" y="1"/>
                </a:lnTo>
                <a:lnTo>
                  <a:pt x="7" y="0"/>
                </a:lnTo>
                <a:lnTo>
                  <a:pt x="6" y="0"/>
                </a:lnTo>
                <a:lnTo>
                  <a:pt x="10" y="0"/>
                </a:lnTo>
                <a:lnTo>
                  <a:pt x="9" y="0"/>
                </a:lnTo>
                <a:lnTo>
                  <a:pt x="9" y="0"/>
                </a:lnTo>
                <a:lnTo>
                  <a:pt x="9" y="1"/>
                </a:lnTo>
                <a:lnTo>
                  <a:pt x="12" y="7"/>
                </a:lnTo>
                <a:lnTo>
                  <a:pt x="14" y="1"/>
                </a:lnTo>
                <a:lnTo>
                  <a:pt x="14" y="1"/>
                </a:lnTo>
                <a:lnTo>
                  <a:pt x="14" y="0"/>
                </a:lnTo>
                <a:lnTo>
                  <a:pt x="13" y="0"/>
                </a:lnTo>
                <a:lnTo>
                  <a:pt x="16" y="0"/>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9" name="Freeform 57"/>
          <p:cNvSpPr>
            <a:spLocks/>
          </p:cNvSpPr>
          <p:nvPr/>
        </p:nvSpPr>
        <p:spPr bwMode="auto">
          <a:xfrm>
            <a:off x="2660436" y="2904990"/>
            <a:ext cx="14287" cy="15875"/>
          </a:xfrm>
          <a:custGeom>
            <a:avLst/>
            <a:gdLst>
              <a:gd name="T0" fmla="*/ 7 w 9"/>
              <a:gd name="T1" fmla="*/ 9 h 10"/>
              <a:gd name="T2" fmla="*/ 0 w 9"/>
              <a:gd name="T3" fmla="*/ 9 h 10"/>
              <a:gd name="T4" fmla="*/ 1 w 9"/>
              <a:gd name="T5" fmla="*/ 9 h 10"/>
              <a:gd name="T6" fmla="*/ 1 w 9"/>
              <a:gd name="T7" fmla="*/ 8 h 10"/>
              <a:gd name="T8" fmla="*/ 1 w 9"/>
              <a:gd name="T9" fmla="*/ 8 h 10"/>
              <a:gd name="T10" fmla="*/ 1 w 9"/>
              <a:gd name="T11" fmla="*/ 8 h 10"/>
              <a:gd name="T12" fmla="*/ 1 w 9"/>
              <a:gd name="T13" fmla="*/ 7 h 10"/>
              <a:gd name="T14" fmla="*/ 1 w 9"/>
              <a:gd name="T15" fmla="*/ 1 h 10"/>
              <a:gd name="T16" fmla="*/ 1 w 9"/>
              <a:gd name="T17" fmla="*/ 1 h 10"/>
              <a:gd name="T18" fmla="*/ 1 w 9"/>
              <a:gd name="T19" fmla="*/ 1 h 10"/>
              <a:gd name="T20" fmla="*/ 1 w 9"/>
              <a:gd name="T21" fmla="*/ 0 h 10"/>
              <a:gd name="T22" fmla="*/ 0 w 9"/>
              <a:gd name="T23" fmla="*/ 0 h 10"/>
              <a:gd name="T24" fmla="*/ 7 w 9"/>
              <a:gd name="T25" fmla="*/ 0 h 10"/>
              <a:gd name="T26" fmla="*/ 7 w 9"/>
              <a:gd name="T27" fmla="*/ 2 h 10"/>
              <a:gd name="T28" fmla="*/ 7 w 9"/>
              <a:gd name="T29" fmla="*/ 2 h 10"/>
              <a:gd name="T30" fmla="*/ 7 w 9"/>
              <a:gd name="T31" fmla="*/ 1 h 10"/>
              <a:gd name="T32" fmla="*/ 7 w 9"/>
              <a:gd name="T33" fmla="*/ 1 h 10"/>
              <a:gd name="T34" fmla="*/ 6 w 9"/>
              <a:gd name="T35" fmla="*/ 1 h 10"/>
              <a:gd name="T36" fmla="*/ 6 w 9"/>
              <a:gd name="T37" fmla="*/ 1 h 10"/>
              <a:gd name="T38" fmla="*/ 5 w 9"/>
              <a:gd name="T39" fmla="*/ 1 h 10"/>
              <a:gd name="T40" fmla="*/ 5 w 9"/>
              <a:gd name="T41" fmla="*/ 1 h 10"/>
              <a:gd name="T42" fmla="*/ 3 w 9"/>
              <a:gd name="T43" fmla="*/ 1 h 10"/>
              <a:gd name="T44" fmla="*/ 3 w 9"/>
              <a:gd name="T45" fmla="*/ 1 h 10"/>
              <a:gd name="T46" fmla="*/ 3 w 9"/>
              <a:gd name="T47" fmla="*/ 4 h 10"/>
              <a:gd name="T48" fmla="*/ 5 w 9"/>
              <a:gd name="T49" fmla="*/ 4 h 10"/>
              <a:gd name="T50" fmla="*/ 6 w 9"/>
              <a:gd name="T51" fmla="*/ 4 h 10"/>
              <a:gd name="T52" fmla="*/ 6 w 9"/>
              <a:gd name="T53" fmla="*/ 4 h 10"/>
              <a:gd name="T54" fmla="*/ 6 w 9"/>
              <a:gd name="T55" fmla="*/ 3 h 10"/>
              <a:gd name="T56" fmla="*/ 6 w 9"/>
              <a:gd name="T57" fmla="*/ 3 h 10"/>
              <a:gd name="T58" fmla="*/ 6 w 9"/>
              <a:gd name="T59" fmla="*/ 2 h 10"/>
              <a:gd name="T60" fmla="*/ 6 w 9"/>
              <a:gd name="T61" fmla="*/ 6 h 10"/>
              <a:gd name="T62" fmla="*/ 6 w 9"/>
              <a:gd name="T63" fmla="*/ 5 h 10"/>
              <a:gd name="T64" fmla="*/ 6 w 9"/>
              <a:gd name="T65" fmla="*/ 5 h 10"/>
              <a:gd name="T66" fmla="*/ 6 w 9"/>
              <a:gd name="T67" fmla="*/ 5 h 10"/>
              <a:gd name="T68" fmla="*/ 5 w 9"/>
              <a:gd name="T69" fmla="*/ 5 h 10"/>
              <a:gd name="T70" fmla="*/ 5 w 9"/>
              <a:gd name="T71" fmla="*/ 5 h 10"/>
              <a:gd name="T72" fmla="*/ 3 w 9"/>
              <a:gd name="T73" fmla="*/ 5 h 10"/>
              <a:gd name="T74" fmla="*/ 3 w 9"/>
              <a:gd name="T75" fmla="*/ 8 h 10"/>
              <a:gd name="T76" fmla="*/ 3 w 9"/>
              <a:gd name="T77" fmla="*/ 8 h 10"/>
              <a:gd name="T78" fmla="*/ 6 w 9"/>
              <a:gd name="T79" fmla="*/ 8 h 10"/>
              <a:gd name="T80" fmla="*/ 6 w 9"/>
              <a:gd name="T81" fmla="*/ 8 h 10"/>
              <a:gd name="T82" fmla="*/ 7 w 9"/>
              <a:gd name="T83" fmla="*/ 8 h 10"/>
              <a:gd name="T84" fmla="*/ 7 w 9"/>
              <a:gd name="T85" fmla="*/ 8 h 10"/>
              <a:gd name="T86" fmla="*/ 7 w 9"/>
              <a:gd name="T87" fmla="*/ 7 h 10"/>
              <a:gd name="T88" fmla="*/ 7 w 9"/>
              <a:gd name="T89" fmla="*/ 7 h 10"/>
              <a:gd name="T90" fmla="*/ 7 w 9"/>
              <a:gd name="T91" fmla="*/ 7 h 10"/>
              <a:gd name="T92" fmla="*/ 8 w 9"/>
              <a:gd name="T93" fmla="*/ 7 h 10"/>
              <a:gd name="T94" fmla="*/ 7 w 9"/>
              <a:gd name="T95" fmla="*/ 9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 h="10">
                <a:moveTo>
                  <a:pt x="7" y="9"/>
                </a:moveTo>
                <a:lnTo>
                  <a:pt x="0" y="9"/>
                </a:lnTo>
                <a:lnTo>
                  <a:pt x="1" y="9"/>
                </a:lnTo>
                <a:lnTo>
                  <a:pt x="1" y="8"/>
                </a:lnTo>
                <a:lnTo>
                  <a:pt x="1" y="8"/>
                </a:lnTo>
                <a:lnTo>
                  <a:pt x="1" y="8"/>
                </a:lnTo>
                <a:lnTo>
                  <a:pt x="1" y="7"/>
                </a:lnTo>
                <a:lnTo>
                  <a:pt x="1" y="1"/>
                </a:lnTo>
                <a:lnTo>
                  <a:pt x="1" y="1"/>
                </a:lnTo>
                <a:lnTo>
                  <a:pt x="1" y="1"/>
                </a:lnTo>
                <a:lnTo>
                  <a:pt x="1" y="0"/>
                </a:lnTo>
                <a:lnTo>
                  <a:pt x="0" y="0"/>
                </a:lnTo>
                <a:lnTo>
                  <a:pt x="7" y="0"/>
                </a:lnTo>
                <a:lnTo>
                  <a:pt x="7" y="2"/>
                </a:lnTo>
                <a:lnTo>
                  <a:pt x="7" y="2"/>
                </a:lnTo>
                <a:lnTo>
                  <a:pt x="7" y="1"/>
                </a:lnTo>
                <a:lnTo>
                  <a:pt x="7" y="1"/>
                </a:lnTo>
                <a:lnTo>
                  <a:pt x="6" y="1"/>
                </a:lnTo>
                <a:lnTo>
                  <a:pt x="6" y="1"/>
                </a:lnTo>
                <a:lnTo>
                  <a:pt x="5" y="1"/>
                </a:lnTo>
                <a:lnTo>
                  <a:pt x="5" y="1"/>
                </a:lnTo>
                <a:lnTo>
                  <a:pt x="3" y="1"/>
                </a:lnTo>
                <a:lnTo>
                  <a:pt x="3" y="1"/>
                </a:lnTo>
                <a:lnTo>
                  <a:pt x="3" y="4"/>
                </a:lnTo>
                <a:lnTo>
                  <a:pt x="5" y="4"/>
                </a:lnTo>
                <a:lnTo>
                  <a:pt x="6" y="4"/>
                </a:lnTo>
                <a:lnTo>
                  <a:pt x="6" y="4"/>
                </a:lnTo>
                <a:lnTo>
                  <a:pt x="6" y="3"/>
                </a:lnTo>
                <a:lnTo>
                  <a:pt x="6" y="3"/>
                </a:lnTo>
                <a:lnTo>
                  <a:pt x="6" y="2"/>
                </a:lnTo>
                <a:lnTo>
                  <a:pt x="6" y="6"/>
                </a:lnTo>
                <a:lnTo>
                  <a:pt x="6" y="5"/>
                </a:lnTo>
                <a:lnTo>
                  <a:pt x="6" y="5"/>
                </a:lnTo>
                <a:lnTo>
                  <a:pt x="6" y="5"/>
                </a:lnTo>
                <a:lnTo>
                  <a:pt x="5" y="5"/>
                </a:lnTo>
                <a:lnTo>
                  <a:pt x="5" y="5"/>
                </a:lnTo>
                <a:lnTo>
                  <a:pt x="3" y="5"/>
                </a:lnTo>
                <a:lnTo>
                  <a:pt x="3" y="8"/>
                </a:lnTo>
                <a:lnTo>
                  <a:pt x="3" y="8"/>
                </a:lnTo>
                <a:lnTo>
                  <a:pt x="6" y="8"/>
                </a:lnTo>
                <a:lnTo>
                  <a:pt x="6" y="8"/>
                </a:lnTo>
                <a:lnTo>
                  <a:pt x="7" y="8"/>
                </a:lnTo>
                <a:lnTo>
                  <a:pt x="7" y="8"/>
                </a:lnTo>
                <a:lnTo>
                  <a:pt x="7" y="7"/>
                </a:lnTo>
                <a:lnTo>
                  <a:pt x="7" y="7"/>
                </a:lnTo>
                <a:lnTo>
                  <a:pt x="7" y="7"/>
                </a:lnTo>
                <a:lnTo>
                  <a:pt x="8" y="7"/>
                </a:lnTo>
                <a:lnTo>
                  <a:pt x="7" y="9"/>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0" name="Freeform 58"/>
          <p:cNvSpPr>
            <a:spLocks/>
          </p:cNvSpPr>
          <p:nvPr/>
        </p:nvSpPr>
        <p:spPr bwMode="auto">
          <a:xfrm>
            <a:off x="2523910" y="2936739"/>
            <a:ext cx="12700" cy="17462"/>
          </a:xfrm>
          <a:custGeom>
            <a:avLst/>
            <a:gdLst>
              <a:gd name="T0" fmla="*/ 5 w 8"/>
              <a:gd name="T1" fmla="*/ 10 h 11"/>
              <a:gd name="T2" fmla="*/ 1 w 8"/>
              <a:gd name="T3" fmla="*/ 10 h 11"/>
              <a:gd name="T4" fmla="*/ 1 w 8"/>
              <a:gd name="T5" fmla="*/ 9 h 11"/>
              <a:gd name="T6" fmla="*/ 2 w 8"/>
              <a:gd name="T7" fmla="*/ 9 h 11"/>
              <a:gd name="T8" fmla="*/ 3 w 8"/>
              <a:gd name="T9" fmla="*/ 9 h 11"/>
              <a:gd name="T10" fmla="*/ 3 w 8"/>
              <a:gd name="T11" fmla="*/ 9 h 11"/>
              <a:gd name="T12" fmla="*/ 3 w 8"/>
              <a:gd name="T13" fmla="*/ 8 h 11"/>
              <a:gd name="T14" fmla="*/ 3 w 8"/>
              <a:gd name="T15" fmla="*/ 1 h 11"/>
              <a:gd name="T16" fmla="*/ 2 w 8"/>
              <a:gd name="T17" fmla="*/ 1 h 11"/>
              <a:gd name="T18" fmla="*/ 1 w 8"/>
              <a:gd name="T19" fmla="*/ 1 h 11"/>
              <a:gd name="T20" fmla="*/ 1 w 8"/>
              <a:gd name="T21" fmla="*/ 1 h 11"/>
              <a:gd name="T22" fmla="*/ 1 w 8"/>
              <a:gd name="T23" fmla="*/ 1 h 11"/>
              <a:gd name="T24" fmla="*/ 0 w 8"/>
              <a:gd name="T25" fmla="*/ 1 h 11"/>
              <a:gd name="T26" fmla="*/ 0 w 8"/>
              <a:gd name="T27" fmla="*/ 2 h 11"/>
              <a:gd name="T28" fmla="*/ 0 w 8"/>
              <a:gd name="T29" fmla="*/ 3 h 11"/>
              <a:gd name="T30" fmla="*/ 0 w 8"/>
              <a:gd name="T31" fmla="*/ 0 h 11"/>
              <a:gd name="T32" fmla="*/ 7 w 8"/>
              <a:gd name="T33" fmla="*/ 0 h 11"/>
              <a:gd name="T34" fmla="*/ 7 w 8"/>
              <a:gd name="T35" fmla="*/ 3 h 11"/>
              <a:gd name="T36" fmla="*/ 6 w 8"/>
              <a:gd name="T37" fmla="*/ 3 h 11"/>
              <a:gd name="T38" fmla="*/ 6 w 8"/>
              <a:gd name="T39" fmla="*/ 2 h 11"/>
              <a:gd name="T40" fmla="*/ 6 w 8"/>
              <a:gd name="T41" fmla="*/ 1 h 11"/>
              <a:gd name="T42" fmla="*/ 6 w 8"/>
              <a:gd name="T43" fmla="*/ 1 h 11"/>
              <a:gd name="T44" fmla="*/ 5 w 8"/>
              <a:gd name="T45" fmla="*/ 1 h 11"/>
              <a:gd name="T46" fmla="*/ 5 w 8"/>
              <a:gd name="T47" fmla="*/ 1 h 11"/>
              <a:gd name="T48" fmla="*/ 5 w 8"/>
              <a:gd name="T49" fmla="*/ 1 h 11"/>
              <a:gd name="T50" fmla="*/ 4 w 8"/>
              <a:gd name="T51" fmla="*/ 1 h 11"/>
              <a:gd name="T52" fmla="*/ 4 w 8"/>
              <a:gd name="T53" fmla="*/ 9 h 11"/>
              <a:gd name="T54" fmla="*/ 4 w 8"/>
              <a:gd name="T55" fmla="*/ 9 h 11"/>
              <a:gd name="T56" fmla="*/ 4 w 8"/>
              <a:gd name="T57" fmla="*/ 9 h 11"/>
              <a:gd name="T58" fmla="*/ 5 w 8"/>
              <a:gd name="T59" fmla="*/ 9 h 11"/>
              <a:gd name="T60" fmla="*/ 5 w 8"/>
              <a:gd name="T61" fmla="*/ 9 h 11"/>
              <a:gd name="T62" fmla="*/ 5 w 8"/>
              <a:gd name="T63" fmla="*/ 1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 h="11">
                <a:moveTo>
                  <a:pt x="5" y="10"/>
                </a:moveTo>
                <a:lnTo>
                  <a:pt x="1" y="10"/>
                </a:lnTo>
                <a:lnTo>
                  <a:pt x="1" y="9"/>
                </a:lnTo>
                <a:lnTo>
                  <a:pt x="2" y="9"/>
                </a:lnTo>
                <a:lnTo>
                  <a:pt x="3" y="9"/>
                </a:lnTo>
                <a:lnTo>
                  <a:pt x="3" y="9"/>
                </a:lnTo>
                <a:lnTo>
                  <a:pt x="3" y="8"/>
                </a:lnTo>
                <a:lnTo>
                  <a:pt x="3" y="1"/>
                </a:lnTo>
                <a:lnTo>
                  <a:pt x="2" y="1"/>
                </a:lnTo>
                <a:lnTo>
                  <a:pt x="1" y="1"/>
                </a:lnTo>
                <a:lnTo>
                  <a:pt x="1" y="1"/>
                </a:lnTo>
                <a:lnTo>
                  <a:pt x="1" y="1"/>
                </a:lnTo>
                <a:lnTo>
                  <a:pt x="0" y="1"/>
                </a:lnTo>
                <a:lnTo>
                  <a:pt x="0" y="2"/>
                </a:lnTo>
                <a:lnTo>
                  <a:pt x="0" y="3"/>
                </a:lnTo>
                <a:lnTo>
                  <a:pt x="0" y="0"/>
                </a:lnTo>
                <a:lnTo>
                  <a:pt x="7" y="0"/>
                </a:lnTo>
                <a:lnTo>
                  <a:pt x="7" y="3"/>
                </a:lnTo>
                <a:lnTo>
                  <a:pt x="6" y="3"/>
                </a:lnTo>
                <a:lnTo>
                  <a:pt x="6" y="2"/>
                </a:lnTo>
                <a:lnTo>
                  <a:pt x="6" y="1"/>
                </a:lnTo>
                <a:lnTo>
                  <a:pt x="6" y="1"/>
                </a:lnTo>
                <a:lnTo>
                  <a:pt x="5" y="1"/>
                </a:lnTo>
                <a:lnTo>
                  <a:pt x="5" y="1"/>
                </a:lnTo>
                <a:lnTo>
                  <a:pt x="5" y="1"/>
                </a:lnTo>
                <a:lnTo>
                  <a:pt x="4" y="1"/>
                </a:lnTo>
                <a:lnTo>
                  <a:pt x="4" y="9"/>
                </a:lnTo>
                <a:lnTo>
                  <a:pt x="4" y="9"/>
                </a:lnTo>
                <a:lnTo>
                  <a:pt x="4" y="9"/>
                </a:lnTo>
                <a:lnTo>
                  <a:pt x="5" y="9"/>
                </a:lnTo>
                <a:lnTo>
                  <a:pt x="5" y="9"/>
                </a:lnTo>
                <a:lnTo>
                  <a:pt x="5" y="10"/>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1" name="Freeform 59"/>
          <p:cNvSpPr>
            <a:spLocks/>
          </p:cNvSpPr>
          <p:nvPr/>
        </p:nvSpPr>
        <p:spPr bwMode="auto">
          <a:xfrm>
            <a:off x="2546135" y="2936739"/>
            <a:ext cx="17462" cy="17462"/>
          </a:xfrm>
          <a:custGeom>
            <a:avLst/>
            <a:gdLst>
              <a:gd name="T0" fmla="*/ 10 w 11"/>
              <a:gd name="T1" fmla="*/ 10 h 11"/>
              <a:gd name="T2" fmla="*/ 7 w 11"/>
              <a:gd name="T3" fmla="*/ 10 h 11"/>
              <a:gd name="T4" fmla="*/ 4 w 11"/>
              <a:gd name="T5" fmla="*/ 6 h 11"/>
              <a:gd name="T6" fmla="*/ 3 w 11"/>
              <a:gd name="T7" fmla="*/ 6 h 11"/>
              <a:gd name="T8" fmla="*/ 3 w 11"/>
              <a:gd name="T9" fmla="*/ 9 h 11"/>
              <a:gd name="T10" fmla="*/ 3 w 11"/>
              <a:gd name="T11" fmla="*/ 9 h 11"/>
              <a:gd name="T12" fmla="*/ 4 w 11"/>
              <a:gd name="T13" fmla="*/ 9 h 11"/>
              <a:gd name="T14" fmla="*/ 4 w 11"/>
              <a:gd name="T15" fmla="*/ 9 h 11"/>
              <a:gd name="T16" fmla="*/ 4 w 11"/>
              <a:gd name="T17" fmla="*/ 10 h 11"/>
              <a:gd name="T18" fmla="*/ 0 w 11"/>
              <a:gd name="T19" fmla="*/ 10 h 11"/>
              <a:gd name="T20" fmla="*/ 0 w 11"/>
              <a:gd name="T21" fmla="*/ 9 h 11"/>
              <a:gd name="T22" fmla="*/ 1 w 11"/>
              <a:gd name="T23" fmla="*/ 9 h 11"/>
              <a:gd name="T24" fmla="*/ 1 w 11"/>
              <a:gd name="T25" fmla="*/ 9 h 11"/>
              <a:gd name="T26" fmla="*/ 1 w 11"/>
              <a:gd name="T27" fmla="*/ 9 h 11"/>
              <a:gd name="T28" fmla="*/ 1 w 11"/>
              <a:gd name="T29" fmla="*/ 8 h 11"/>
              <a:gd name="T30" fmla="*/ 1 w 11"/>
              <a:gd name="T31" fmla="*/ 1 h 11"/>
              <a:gd name="T32" fmla="*/ 1 w 11"/>
              <a:gd name="T33" fmla="*/ 1 h 11"/>
              <a:gd name="T34" fmla="*/ 1 w 11"/>
              <a:gd name="T35" fmla="*/ 1 h 11"/>
              <a:gd name="T36" fmla="*/ 0 w 11"/>
              <a:gd name="T37" fmla="*/ 1 h 11"/>
              <a:gd name="T38" fmla="*/ 0 w 11"/>
              <a:gd name="T39" fmla="*/ 0 h 11"/>
              <a:gd name="T40" fmla="*/ 4 w 11"/>
              <a:gd name="T41" fmla="*/ 0 h 11"/>
              <a:gd name="T42" fmla="*/ 5 w 11"/>
              <a:gd name="T43" fmla="*/ 0 h 11"/>
              <a:gd name="T44" fmla="*/ 6 w 11"/>
              <a:gd name="T45" fmla="*/ 0 h 11"/>
              <a:gd name="T46" fmla="*/ 6 w 11"/>
              <a:gd name="T47" fmla="*/ 0 h 11"/>
              <a:gd name="T48" fmla="*/ 6 w 11"/>
              <a:gd name="T49" fmla="*/ 1 h 11"/>
              <a:gd name="T50" fmla="*/ 7 w 11"/>
              <a:gd name="T51" fmla="*/ 1 h 11"/>
              <a:gd name="T52" fmla="*/ 8 w 11"/>
              <a:gd name="T53" fmla="*/ 1 h 11"/>
              <a:gd name="T54" fmla="*/ 8 w 11"/>
              <a:gd name="T55" fmla="*/ 1 h 11"/>
              <a:gd name="T56" fmla="*/ 8 w 11"/>
              <a:gd name="T57" fmla="*/ 2 h 11"/>
              <a:gd name="T58" fmla="*/ 8 w 11"/>
              <a:gd name="T59" fmla="*/ 3 h 11"/>
              <a:gd name="T60" fmla="*/ 8 w 11"/>
              <a:gd name="T61" fmla="*/ 3 h 11"/>
              <a:gd name="T62" fmla="*/ 8 w 11"/>
              <a:gd name="T63" fmla="*/ 4 h 11"/>
              <a:gd name="T64" fmla="*/ 8 w 11"/>
              <a:gd name="T65" fmla="*/ 4 h 11"/>
              <a:gd name="T66" fmla="*/ 8 w 11"/>
              <a:gd name="T67" fmla="*/ 4 h 11"/>
              <a:gd name="T68" fmla="*/ 7 w 11"/>
              <a:gd name="T69" fmla="*/ 4 h 11"/>
              <a:gd name="T70" fmla="*/ 7 w 11"/>
              <a:gd name="T71" fmla="*/ 5 h 11"/>
              <a:gd name="T72" fmla="*/ 6 w 11"/>
              <a:gd name="T73" fmla="*/ 5 h 11"/>
              <a:gd name="T74" fmla="*/ 6 w 11"/>
              <a:gd name="T75" fmla="*/ 5 h 11"/>
              <a:gd name="T76" fmla="*/ 6 w 11"/>
              <a:gd name="T77" fmla="*/ 6 h 11"/>
              <a:gd name="T78" fmla="*/ 5 w 11"/>
              <a:gd name="T79" fmla="*/ 6 h 11"/>
              <a:gd name="T80" fmla="*/ 8 w 11"/>
              <a:gd name="T81" fmla="*/ 9 h 11"/>
              <a:gd name="T82" fmla="*/ 8 w 11"/>
              <a:gd name="T83" fmla="*/ 9 h 11"/>
              <a:gd name="T84" fmla="*/ 9 w 11"/>
              <a:gd name="T85" fmla="*/ 9 h 11"/>
              <a:gd name="T86" fmla="*/ 9 w 11"/>
              <a:gd name="T87" fmla="*/ 9 h 11"/>
              <a:gd name="T88" fmla="*/ 10 w 11"/>
              <a:gd name="T89" fmla="*/ 9 h 11"/>
              <a:gd name="T90" fmla="*/ 10 w 11"/>
              <a:gd name="T91" fmla="*/ 1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1" h="11">
                <a:moveTo>
                  <a:pt x="10" y="10"/>
                </a:moveTo>
                <a:lnTo>
                  <a:pt x="7" y="10"/>
                </a:lnTo>
                <a:lnTo>
                  <a:pt x="4" y="6"/>
                </a:lnTo>
                <a:lnTo>
                  <a:pt x="3" y="6"/>
                </a:lnTo>
                <a:lnTo>
                  <a:pt x="3" y="9"/>
                </a:lnTo>
                <a:lnTo>
                  <a:pt x="3" y="9"/>
                </a:lnTo>
                <a:lnTo>
                  <a:pt x="4" y="9"/>
                </a:lnTo>
                <a:lnTo>
                  <a:pt x="4" y="9"/>
                </a:lnTo>
                <a:lnTo>
                  <a:pt x="4" y="10"/>
                </a:lnTo>
                <a:lnTo>
                  <a:pt x="0" y="10"/>
                </a:lnTo>
                <a:lnTo>
                  <a:pt x="0" y="9"/>
                </a:lnTo>
                <a:lnTo>
                  <a:pt x="1" y="9"/>
                </a:lnTo>
                <a:lnTo>
                  <a:pt x="1" y="9"/>
                </a:lnTo>
                <a:lnTo>
                  <a:pt x="1" y="9"/>
                </a:lnTo>
                <a:lnTo>
                  <a:pt x="1" y="8"/>
                </a:lnTo>
                <a:lnTo>
                  <a:pt x="1" y="1"/>
                </a:lnTo>
                <a:lnTo>
                  <a:pt x="1" y="1"/>
                </a:lnTo>
                <a:lnTo>
                  <a:pt x="1" y="1"/>
                </a:lnTo>
                <a:lnTo>
                  <a:pt x="0" y="1"/>
                </a:lnTo>
                <a:lnTo>
                  <a:pt x="0" y="0"/>
                </a:lnTo>
                <a:lnTo>
                  <a:pt x="4" y="0"/>
                </a:lnTo>
                <a:lnTo>
                  <a:pt x="5" y="0"/>
                </a:lnTo>
                <a:lnTo>
                  <a:pt x="6" y="0"/>
                </a:lnTo>
                <a:lnTo>
                  <a:pt x="6" y="0"/>
                </a:lnTo>
                <a:lnTo>
                  <a:pt x="6" y="1"/>
                </a:lnTo>
                <a:lnTo>
                  <a:pt x="7" y="1"/>
                </a:lnTo>
                <a:lnTo>
                  <a:pt x="8" y="1"/>
                </a:lnTo>
                <a:lnTo>
                  <a:pt x="8" y="1"/>
                </a:lnTo>
                <a:lnTo>
                  <a:pt x="8" y="2"/>
                </a:lnTo>
                <a:lnTo>
                  <a:pt x="8" y="3"/>
                </a:lnTo>
                <a:lnTo>
                  <a:pt x="8" y="3"/>
                </a:lnTo>
                <a:lnTo>
                  <a:pt x="8" y="4"/>
                </a:lnTo>
                <a:lnTo>
                  <a:pt x="8" y="4"/>
                </a:lnTo>
                <a:lnTo>
                  <a:pt x="8" y="4"/>
                </a:lnTo>
                <a:lnTo>
                  <a:pt x="7" y="4"/>
                </a:lnTo>
                <a:lnTo>
                  <a:pt x="7" y="5"/>
                </a:lnTo>
                <a:lnTo>
                  <a:pt x="6" y="5"/>
                </a:lnTo>
                <a:lnTo>
                  <a:pt x="6" y="5"/>
                </a:lnTo>
                <a:lnTo>
                  <a:pt x="6" y="6"/>
                </a:lnTo>
                <a:lnTo>
                  <a:pt x="5" y="6"/>
                </a:lnTo>
                <a:lnTo>
                  <a:pt x="8" y="9"/>
                </a:lnTo>
                <a:lnTo>
                  <a:pt x="8" y="9"/>
                </a:lnTo>
                <a:lnTo>
                  <a:pt x="9" y="9"/>
                </a:lnTo>
                <a:lnTo>
                  <a:pt x="9" y="9"/>
                </a:lnTo>
                <a:lnTo>
                  <a:pt x="10" y="9"/>
                </a:lnTo>
                <a:lnTo>
                  <a:pt x="10" y="10"/>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2" name="Freeform 60"/>
          <p:cNvSpPr>
            <a:spLocks/>
          </p:cNvSpPr>
          <p:nvPr/>
        </p:nvSpPr>
        <p:spPr bwMode="auto">
          <a:xfrm>
            <a:off x="2552486" y="2938327"/>
            <a:ext cx="3175" cy="3175"/>
          </a:xfrm>
          <a:custGeom>
            <a:avLst/>
            <a:gdLst>
              <a:gd name="T0" fmla="*/ 1 w 2"/>
              <a:gd name="T1" fmla="*/ 1 h 2"/>
              <a:gd name="T2" fmla="*/ 1 w 2"/>
              <a:gd name="T3" fmla="*/ 1 h 2"/>
              <a:gd name="T4" fmla="*/ 1 w 2"/>
              <a:gd name="T5" fmla="*/ 1 h 2"/>
              <a:gd name="T6" fmla="*/ 0 w 2"/>
              <a:gd name="T7" fmla="*/ 1 h 2"/>
              <a:gd name="T8" fmla="*/ 0 w 2"/>
              <a:gd name="T9" fmla="*/ 1 h 2"/>
              <a:gd name="T10" fmla="*/ 0 w 2"/>
              <a:gd name="T11" fmla="*/ 1 h 2"/>
              <a:gd name="T12" fmla="*/ 0 w 2"/>
              <a:gd name="T13" fmla="*/ 1 h 2"/>
              <a:gd name="T14" fmla="*/ 0 w 2"/>
              <a:gd name="T15" fmla="*/ 1 h 2"/>
              <a:gd name="T16" fmla="*/ 0 w 2"/>
              <a:gd name="T17" fmla="*/ 0 h 2"/>
              <a:gd name="T18" fmla="*/ 0 w 2"/>
              <a:gd name="T19" fmla="*/ 0 h 2"/>
              <a:gd name="T20" fmla="*/ 0 w 2"/>
              <a:gd name="T21" fmla="*/ 0 h 2"/>
              <a:gd name="T22" fmla="*/ 0 w 2"/>
              <a:gd name="T23" fmla="*/ 0 h 2"/>
              <a:gd name="T24" fmla="*/ 0 w 2"/>
              <a:gd name="T25" fmla="*/ 0 h 2"/>
              <a:gd name="T26" fmla="*/ 1 w 2"/>
              <a:gd name="T27" fmla="*/ 0 h 2"/>
              <a:gd name="T28" fmla="*/ 1 w 2"/>
              <a:gd name="T29" fmla="*/ 0 h 2"/>
              <a:gd name="T30" fmla="*/ 1 w 2"/>
              <a:gd name="T31" fmla="*/ 0 h 2"/>
              <a:gd name="T32" fmla="*/ 1 w 2"/>
              <a:gd name="T33"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 h="2">
                <a:moveTo>
                  <a:pt x="1" y="1"/>
                </a:moveTo>
                <a:lnTo>
                  <a:pt x="1" y="1"/>
                </a:lnTo>
                <a:lnTo>
                  <a:pt x="1" y="1"/>
                </a:lnTo>
                <a:lnTo>
                  <a:pt x="0" y="1"/>
                </a:lnTo>
                <a:lnTo>
                  <a:pt x="0" y="1"/>
                </a:lnTo>
                <a:lnTo>
                  <a:pt x="0" y="1"/>
                </a:lnTo>
                <a:lnTo>
                  <a:pt x="0" y="1"/>
                </a:lnTo>
                <a:lnTo>
                  <a:pt x="0" y="1"/>
                </a:lnTo>
                <a:lnTo>
                  <a:pt x="0" y="0"/>
                </a:lnTo>
                <a:lnTo>
                  <a:pt x="0" y="0"/>
                </a:lnTo>
                <a:lnTo>
                  <a:pt x="0" y="0"/>
                </a:lnTo>
                <a:lnTo>
                  <a:pt x="0" y="0"/>
                </a:lnTo>
                <a:lnTo>
                  <a:pt x="0" y="0"/>
                </a:lnTo>
                <a:lnTo>
                  <a:pt x="1" y="0"/>
                </a:lnTo>
                <a:lnTo>
                  <a:pt x="1" y="0"/>
                </a:lnTo>
                <a:lnTo>
                  <a:pt x="1" y="0"/>
                </a:lnTo>
                <a:lnTo>
                  <a:pt x="1" y="1"/>
                </a:lnTo>
              </a:path>
            </a:pathLst>
          </a:custGeom>
          <a:solidFill>
            <a:srgbClr val="B2B2B2"/>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3" name="Freeform 61"/>
          <p:cNvSpPr>
            <a:spLocks/>
          </p:cNvSpPr>
          <p:nvPr/>
        </p:nvSpPr>
        <p:spPr bwMode="auto">
          <a:xfrm>
            <a:off x="2571535" y="2936739"/>
            <a:ext cx="17462" cy="17462"/>
          </a:xfrm>
          <a:custGeom>
            <a:avLst/>
            <a:gdLst>
              <a:gd name="T0" fmla="*/ 10 w 11"/>
              <a:gd name="T1" fmla="*/ 1 h 11"/>
              <a:gd name="T2" fmla="*/ 10 w 11"/>
              <a:gd name="T3" fmla="*/ 1 h 11"/>
              <a:gd name="T4" fmla="*/ 9 w 11"/>
              <a:gd name="T5" fmla="*/ 1 h 11"/>
              <a:gd name="T6" fmla="*/ 9 w 11"/>
              <a:gd name="T7" fmla="*/ 1 h 11"/>
              <a:gd name="T8" fmla="*/ 9 w 11"/>
              <a:gd name="T9" fmla="*/ 1 h 11"/>
              <a:gd name="T10" fmla="*/ 9 w 11"/>
              <a:gd name="T11" fmla="*/ 6 h 11"/>
              <a:gd name="T12" fmla="*/ 9 w 11"/>
              <a:gd name="T13" fmla="*/ 7 h 11"/>
              <a:gd name="T14" fmla="*/ 9 w 11"/>
              <a:gd name="T15" fmla="*/ 8 h 11"/>
              <a:gd name="T16" fmla="*/ 9 w 11"/>
              <a:gd name="T17" fmla="*/ 8 h 11"/>
              <a:gd name="T18" fmla="*/ 8 w 11"/>
              <a:gd name="T19" fmla="*/ 9 h 11"/>
              <a:gd name="T20" fmla="*/ 8 w 11"/>
              <a:gd name="T21" fmla="*/ 9 h 11"/>
              <a:gd name="T22" fmla="*/ 8 w 11"/>
              <a:gd name="T23" fmla="*/ 9 h 11"/>
              <a:gd name="T24" fmla="*/ 7 w 11"/>
              <a:gd name="T25" fmla="*/ 10 h 11"/>
              <a:gd name="T26" fmla="*/ 6 w 11"/>
              <a:gd name="T27" fmla="*/ 10 h 11"/>
              <a:gd name="T28" fmla="*/ 6 w 11"/>
              <a:gd name="T29" fmla="*/ 10 h 11"/>
              <a:gd name="T30" fmla="*/ 5 w 11"/>
              <a:gd name="T31" fmla="*/ 10 h 11"/>
              <a:gd name="T32" fmla="*/ 4 w 11"/>
              <a:gd name="T33" fmla="*/ 10 h 11"/>
              <a:gd name="T34" fmla="*/ 4 w 11"/>
              <a:gd name="T35" fmla="*/ 10 h 11"/>
              <a:gd name="T36" fmla="*/ 3 w 11"/>
              <a:gd name="T37" fmla="*/ 10 h 11"/>
              <a:gd name="T38" fmla="*/ 3 w 11"/>
              <a:gd name="T39" fmla="*/ 9 h 11"/>
              <a:gd name="T40" fmla="*/ 3 w 11"/>
              <a:gd name="T41" fmla="*/ 9 h 11"/>
              <a:gd name="T42" fmla="*/ 2 w 11"/>
              <a:gd name="T43" fmla="*/ 9 h 11"/>
              <a:gd name="T44" fmla="*/ 2 w 11"/>
              <a:gd name="T45" fmla="*/ 8 h 11"/>
              <a:gd name="T46" fmla="*/ 2 w 11"/>
              <a:gd name="T47" fmla="*/ 8 h 11"/>
              <a:gd name="T48" fmla="*/ 1 w 11"/>
              <a:gd name="T49" fmla="*/ 7 h 11"/>
              <a:gd name="T50" fmla="*/ 1 w 11"/>
              <a:gd name="T51" fmla="*/ 1 h 11"/>
              <a:gd name="T52" fmla="*/ 1 w 11"/>
              <a:gd name="T53" fmla="*/ 1 h 11"/>
              <a:gd name="T54" fmla="*/ 1 w 11"/>
              <a:gd name="T55" fmla="*/ 1 h 11"/>
              <a:gd name="T56" fmla="*/ 0 w 11"/>
              <a:gd name="T57" fmla="*/ 1 h 11"/>
              <a:gd name="T58" fmla="*/ 0 w 11"/>
              <a:gd name="T59" fmla="*/ 0 h 11"/>
              <a:gd name="T60" fmla="*/ 4 w 11"/>
              <a:gd name="T61" fmla="*/ 0 h 11"/>
              <a:gd name="T62" fmla="*/ 4 w 11"/>
              <a:gd name="T63" fmla="*/ 1 h 11"/>
              <a:gd name="T64" fmla="*/ 4 w 11"/>
              <a:gd name="T65" fmla="*/ 1 h 11"/>
              <a:gd name="T66" fmla="*/ 3 w 11"/>
              <a:gd name="T67" fmla="*/ 1 h 11"/>
              <a:gd name="T68" fmla="*/ 3 w 11"/>
              <a:gd name="T69" fmla="*/ 1 h 11"/>
              <a:gd name="T70" fmla="*/ 3 w 11"/>
              <a:gd name="T71" fmla="*/ 1 h 11"/>
              <a:gd name="T72" fmla="*/ 3 w 11"/>
              <a:gd name="T73" fmla="*/ 7 h 11"/>
              <a:gd name="T74" fmla="*/ 3 w 11"/>
              <a:gd name="T75" fmla="*/ 8 h 11"/>
              <a:gd name="T76" fmla="*/ 3 w 11"/>
              <a:gd name="T77" fmla="*/ 8 h 11"/>
              <a:gd name="T78" fmla="*/ 3 w 11"/>
              <a:gd name="T79" fmla="*/ 9 h 11"/>
              <a:gd name="T80" fmla="*/ 4 w 11"/>
              <a:gd name="T81" fmla="*/ 9 h 11"/>
              <a:gd name="T82" fmla="*/ 4 w 11"/>
              <a:gd name="T83" fmla="*/ 9 h 11"/>
              <a:gd name="T84" fmla="*/ 4 w 11"/>
              <a:gd name="T85" fmla="*/ 9 h 11"/>
              <a:gd name="T86" fmla="*/ 5 w 11"/>
              <a:gd name="T87" fmla="*/ 9 h 11"/>
              <a:gd name="T88" fmla="*/ 6 w 11"/>
              <a:gd name="T89" fmla="*/ 9 h 11"/>
              <a:gd name="T90" fmla="*/ 6 w 11"/>
              <a:gd name="T91" fmla="*/ 9 h 11"/>
              <a:gd name="T92" fmla="*/ 7 w 11"/>
              <a:gd name="T93" fmla="*/ 9 h 11"/>
              <a:gd name="T94" fmla="*/ 7 w 11"/>
              <a:gd name="T95" fmla="*/ 9 h 11"/>
              <a:gd name="T96" fmla="*/ 8 w 11"/>
              <a:gd name="T97" fmla="*/ 9 h 11"/>
              <a:gd name="T98" fmla="*/ 8 w 11"/>
              <a:gd name="T99" fmla="*/ 8 h 11"/>
              <a:gd name="T100" fmla="*/ 8 w 11"/>
              <a:gd name="T101" fmla="*/ 8 h 11"/>
              <a:gd name="T102" fmla="*/ 8 w 11"/>
              <a:gd name="T103" fmla="*/ 8 h 11"/>
              <a:gd name="T104" fmla="*/ 8 w 11"/>
              <a:gd name="T105" fmla="*/ 7 h 11"/>
              <a:gd name="T106" fmla="*/ 8 w 11"/>
              <a:gd name="T107" fmla="*/ 6 h 11"/>
              <a:gd name="T108" fmla="*/ 8 w 11"/>
              <a:gd name="T109" fmla="*/ 2 h 11"/>
              <a:gd name="T110" fmla="*/ 8 w 11"/>
              <a:gd name="T111" fmla="*/ 1 h 11"/>
              <a:gd name="T112" fmla="*/ 8 w 11"/>
              <a:gd name="T113" fmla="*/ 1 h 11"/>
              <a:gd name="T114" fmla="*/ 8 w 11"/>
              <a:gd name="T115" fmla="*/ 1 h 11"/>
              <a:gd name="T116" fmla="*/ 7 w 11"/>
              <a:gd name="T117" fmla="*/ 1 h 11"/>
              <a:gd name="T118" fmla="*/ 7 w 11"/>
              <a:gd name="T119" fmla="*/ 0 h 11"/>
              <a:gd name="T120" fmla="*/ 10 w 11"/>
              <a:gd name="T121" fmla="*/ 0 h 11"/>
              <a:gd name="T122" fmla="*/ 10 w 11"/>
              <a:gd name="T123"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 h="11">
                <a:moveTo>
                  <a:pt x="10" y="1"/>
                </a:moveTo>
                <a:lnTo>
                  <a:pt x="10" y="1"/>
                </a:lnTo>
                <a:lnTo>
                  <a:pt x="9" y="1"/>
                </a:lnTo>
                <a:lnTo>
                  <a:pt x="9" y="1"/>
                </a:lnTo>
                <a:lnTo>
                  <a:pt x="9" y="1"/>
                </a:lnTo>
                <a:lnTo>
                  <a:pt x="9" y="6"/>
                </a:lnTo>
                <a:lnTo>
                  <a:pt x="9" y="7"/>
                </a:lnTo>
                <a:lnTo>
                  <a:pt x="9" y="8"/>
                </a:lnTo>
                <a:lnTo>
                  <a:pt x="9" y="8"/>
                </a:lnTo>
                <a:lnTo>
                  <a:pt x="8" y="9"/>
                </a:lnTo>
                <a:lnTo>
                  <a:pt x="8" y="9"/>
                </a:lnTo>
                <a:lnTo>
                  <a:pt x="8" y="9"/>
                </a:lnTo>
                <a:lnTo>
                  <a:pt x="7" y="10"/>
                </a:lnTo>
                <a:lnTo>
                  <a:pt x="6" y="10"/>
                </a:lnTo>
                <a:lnTo>
                  <a:pt x="6" y="10"/>
                </a:lnTo>
                <a:lnTo>
                  <a:pt x="5" y="10"/>
                </a:lnTo>
                <a:lnTo>
                  <a:pt x="4" y="10"/>
                </a:lnTo>
                <a:lnTo>
                  <a:pt x="4" y="10"/>
                </a:lnTo>
                <a:lnTo>
                  <a:pt x="3" y="10"/>
                </a:lnTo>
                <a:lnTo>
                  <a:pt x="3" y="9"/>
                </a:lnTo>
                <a:lnTo>
                  <a:pt x="3" y="9"/>
                </a:lnTo>
                <a:lnTo>
                  <a:pt x="2" y="9"/>
                </a:lnTo>
                <a:lnTo>
                  <a:pt x="2" y="8"/>
                </a:lnTo>
                <a:lnTo>
                  <a:pt x="2" y="8"/>
                </a:lnTo>
                <a:lnTo>
                  <a:pt x="1" y="7"/>
                </a:lnTo>
                <a:lnTo>
                  <a:pt x="1" y="1"/>
                </a:lnTo>
                <a:lnTo>
                  <a:pt x="1" y="1"/>
                </a:lnTo>
                <a:lnTo>
                  <a:pt x="1" y="1"/>
                </a:lnTo>
                <a:lnTo>
                  <a:pt x="0" y="1"/>
                </a:lnTo>
                <a:lnTo>
                  <a:pt x="0" y="0"/>
                </a:lnTo>
                <a:lnTo>
                  <a:pt x="4" y="0"/>
                </a:lnTo>
                <a:lnTo>
                  <a:pt x="4" y="1"/>
                </a:lnTo>
                <a:lnTo>
                  <a:pt x="4" y="1"/>
                </a:lnTo>
                <a:lnTo>
                  <a:pt x="3" y="1"/>
                </a:lnTo>
                <a:lnTo>
                  <a:pt x="3" y="1"/>
                </a:lnTo>
                <a:lnTo>
                  <a:pt x="3" y="1"/>
                </a:lnTo>
                <a:lnTo>
                  <a:pt x="3" y="7"/>
                </a:lnTo>
                <a:lnTo>
                  <a:pt x="3" y="8"/>
                </a:lnTo>
                <a:lnTo>
                  <a:pt x="3" y="8"/>
                </a:lnTo>
                <a:lnTo>
                  <a:pt x="3" y="9"/>
                </a:lnTo>
                <a:lnTo>
                  <a:pt x="4" y="9"/>
                </a:lnTo>
                <a:lnTo>
                  <a:pt x="4" y="9"/>
                </a:lnTo>
                <a:lnTo>
                  <a:pt x="4" y="9"/>
                </a:lnTo>
                <a:lnTo>
                  <a:pt x="5" y="9"/>
                </a:lnTo>
                <a:lnTo>
                  <a:pt x="6" y="9"/>
                </a:lnTo>
                <a:lnTo>
                  <a:pt x="6" y="9"/>
                </a:lnTo>
                <a:lnTo>
                  <a:pt x="7" y="9"/>
                </a:lnTo>
                <a:lnTo>
                  <a:pt x="7" y="9"/>
                </a:lnTo>
                <a:lnTo>
                  <a:pt x="8" y="9"/>
                </a:lnTo>
                <a:lnTo>
                  <a:pt x="8" y="8"/>
                </a:lnTo>
                <a:lnTo>
                  <a:pt x="8" y="8"/>
                </a:lnTo>
                <a:lnTo>
                  <a:pt x="8" y="8"/>
                </a:lnTo>
                <a:lnTo>
                  <a:pt x="8" y="7"/>
                </a:lnTo>
                <a:lnTo>
                  <a:pt x="8" y="6"/>
                </a:lnTo>
                <a:lnTo>
                  <a:pt x="8" y="2"/>
                </a:lnTo>
                <a:lnTo>
                  <a:pt x="8" y="1"/>
                </a:lnTo>
                <a:lnTo>
                  <a:pt x="8" y="1"/>
                </a:lnTo>
                <a:lnTo>
                  <a:pt x="8" y="1"/>
                </a:lnTo>
                <a:lnTo>
                  <a:pt x="7" y="1"/>
                </a:lnTo>
                <a:lnTo>
                  <a:pt x="7" y="0"/>
                </a:lnTo>
                <a:lnTo>
                  <a:pt x="10" y="0"/>
                </a:lnTo>
                <a:lnTo>
                  <a:pt x="10" y="1"/>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4" name="Freeform 62"/>
          <p:cNvSpPr>
            <a:spLocks/>
          </p:cNvSpPr>
          <p:nvPr/>
        </p:nvSpPr>
        <p:spPr bwMode="auto">
          <a:xfrm>
            <a:off x="2600111" y="2936739"/>
            <a:ext cx="9525" cy="17462"/>
          </a:xfrm>
          <a:custGeom>
            <a:avLst/>
            <a:gdLst>
              <a:gd name="T0" fmla="*/ 5 w 6"/>
              <a:gd name="T1" fmla="*/ 3 h 11"/>
              <a:gd name="T2" fmla="*/ 4 w 6"/>
              <a:gd name="T3" fmla="*/ 3 h 11"/>
              <a:gd name="T4" fmla="*/ 4 w 6"/>
              <a:gd name="T5" fmla="*/ 2 h 11"/>
              <a:gd name="T6" fmla="*/ 3 w 6"/>
              <a:gd name="T7" fmla="*/ 1 h 11"/>
              <a:gd name="T8" fmla="*/ 3 w 6"/>
              <a:gd name="T9" fmla="*/ 1 h 11"/>
              <a:gd name="T10" fmla="*/ 2 w 6"/>
              <a:gd name="T11" fmla="*/ 1 h 11"/>
              <a:gd name="T12" fmla="*/ 1 w 6"/>
              <a:gd name="T13" fmla="*/ 1 h 11"/>
              <a:gd name="T14" fmla="*/ 1 w 6"/>
              <a:gd name="T15" fmla="*/ 3 h 11"/>
              <a:gd name="T16" fmla="*/ 2 w 6"/>
              <a:gd name="T17" fmla="*/ 3 h 11"/>
              <a:gd name="T18" fmla="*/ 3 w 6"/>
              <a:gd name="T19" fmla="*/ 4 h 11"/>
              <a:gd name="T20" fmla="*/ 3 w 6"/>
              <a:gd name="T21" fmla="*/ 5 h 11"/>
              <a:gd name="T22" fmla="*/ 4 w 6"/>
              <a:gd name="T23" fmla="*/ 6 h 11"/>
              <a:gd name="T24" fmla="*/ 5 w 6"/>
              <a:gd name="T25" fmla="*/ 6 h 11"/>
              <a:gd name="T26" fmla="*/ 5 w 6"/>
              <a:gd name="T27" fmla="*/ 7 h 11"/>
              <a:gd name="T28" fmla="*/ 5 w 6"/>
              <a:gd name="T29" fmla="*/ 8 h 11"/>
              <a:gd name="T30" fmla="*/ 5 w 6"/>
              <a:gd name="T31" fmla="*/ 9 h 11"/>
              <a:gd name="T32" fmla="*/ 4 w 6"/>
              <a:gd name="T33" fmla="*/ 10 h 11"/>
              <a:gd name="T34" fmla="*/ 3 w 6"/>
              <a:gd name="T35" fmla="*/ 10 h 11"/>
              <a:gd name="T36" fmla="*/ 2 w 6"/>
              <a:gd name="T37" fmla="*/ 10 h 11"/>
              <a:gd name="T38" fmla="*/ 1 w 6"/>
              <a:gd name="T39" fmla="*/ 9 h 11"/>
              <a:gd name="T40" fmla="*/ 0 w 6"/>
              <a:gd name="T41" fmla="*/ 10 h 11"/>
              <a:gd name="T42" fmla="*/ 0 w 6"/>
              <a:gd name="T43" fmla="*/ 7 h 11"/>
              <a:gd name="T44" fmla="*/ 0 w 6"/>
              <a:gd name="T45" fmla="*/ 8 h 11"/>
              <a:gd name="T46" fmla="*/ 1 w 6"/>
              <a:gd name="T47" fmla="*/ 9 h 11"/>
              <a:gd name="T48" fmla="*/ 2 w 6"/>
              <a:gd name="T49" fmla="*/ 9 h 11"/>
              <a:gd name="T50" fmla="*/ 3 w 6"/>
              <a:gd name="T51" fmla="*/ 9 h 11"/>
              <a:gd name="T52" fmla="*/ 3 w 6"/>
              <a:gd name="T53" fmla="*/ 9 h 11"/>
              <a:gd name="T54" fmla="*/ 4 w 6"/>
              <a:gd name="T55" fmla="*/ 8 h 11"/>
              <a:gd name="T56" fmla="*/ 4 w 6"/>
              <a:gd name="T57" fmla="*/ 7 h 11"/>
              <a:gd name="T58" fmla="*/ 3 w 6"/>
              <a:gd name="T59" fmla="*/ 6 h 11"/>
              <a:gd name="T60" fmla="*/ 3 w 6"/>
              <a:gd name="T61" fmla="*/ 6 h 11"/>
              <a:gd name="T62" fmla="*/ 2 w 6"/>
              <a:gd name="T63" fmla="*/ 6 h 11"/>
              <a:gd name="T64" fmla="*/ 1 w 6"/>
              <a:gd name="T65" fmla="*/ 5 h 11"/>
              <a:gd name="T66" fmla="*/ 1 w 6"/>
              <a:gd name="T67" fmla="*/ 4 h 11"/>
              <a:gd name="T68" fmla="*/ 0 w 6"/>
              <a:gd name="T69" fmla="*/ 3 h 11"/>
              <a:gd name="T70" fmla="*/ 0 w 6"/>
              <a:gd name="T71" fmla="*/ 2 h 11"/>
              <a:gd name="T72" fmla="*/ 1 w 6"/>
              <a:gd name="T73" fmla="*/ 1 h 11"/>
              <a:gd name="T74" fmla="*/ 1 w 6"/>
              <a:gd name="T75" fmla="*/ 0 h 11"/>
              <a:gd name="T76" fmla="*/ 2 w 6"/>
              <a:gd name="T77" fmla="*/ 0 h 11"/>
              <a:gd name="T78" fmla="*/ 3 w 6"/>
              <a:gd name="T79" fmla="*/ 0 h 11"/>
              <a:gd name="T80" fmla="*/ 4 w 6"/>
              <a:gd name="T81" fmla="*/ 1 h 11"/>
              <a:gd name="T82" fmla="*/ 5 w 6"/>
              <a:gd name="T83"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 h="11">
                <a:moveTo>
                  <a:pt x="5" y="3"/>
                </a:moveTo>
                <a:lnTo>
                  <a:pt x="5" y="3"/>
                </a:lnTo>
                <a:lnTo>
                  <a:pt x="5" y="3"/>
                </a:lnTo>
                <a:lnTo>
                  <a:pt x="4" y="3"/>
                </a:lnTo>
                <a:lnTo>
                  <a:pt x="4" y="2"/>
                </a:lnTo>
                <a:lnTo>
                  <a:pt x="4" y="2"/>
                </a:lnTo>
                <a:lnTo>
                  <a:pt x="4" y="1"/>
                </a:lnTo>
                <a:lnTo>
                  <a:pt x="3" y="1"/>
                </a:lnTo>
                <a:lnTo>
                  <a:pt x="3" y="1"/>
                </a:lnTo>
                <a:lnTo>
                  <a:pt x="3" y="1"/>
                </a:lnTo>
                <a:lnTo>
                  <a:pt x="2" y="1"/>
                </a:lnTo>
                <a:lnTo>
                  <a:pt x="2" y="1"/>
                </a:lnTo>
                <a:lnTo>
                  <a:pt x="1" y="1"/>
                </a:lnTo>
                <a:lnTo>
                  <a:pt x="1" y="1"/>
                </a:lnTo>
                <a:lnTo>
                  <a:pt x="1" y="2"/>
                </a:lnTo>
                <a:lnTo>
                  <a:pt x="1" y="3"/>
                </a:lnTo>
                <a:lnTo>
                  <a:pt x="1" y="3"/>
                </a:lnTo>
                <a:lnTo>
                  <a:pt x="2" y="3"/>
                </a:lnTo>
                <a:lnTo>
                  <a:pt x="2" y="4"/>
                </a:lnTo>
                <a:lnTo>
                  <a:pt x="3" y="4"/>
                </a:lnTo>
                <a:lnTo>
                  <a:pt x="3" y="4"/>
                </a:lnTo>
                <a:lnTo>
                  <a:pt x="3" y="5"/>
                </a:lnTo>
                <a:lnTo>
                  <a:pt x="4" y="5"/>
                </a:lnTo>
                <a:lnTo>
                  <a:pt x="4" y="6"/>
                </a:lnTo>
                <a:lnTo>
                  <a:pt x="5" y="6"/>
                </a:lnTo>
                <a:lnTo>
                  <a:pt x="5" y="6"/>
                </a:lnTo>
                <a:lnTo>
                  <a:pt x="5" y="7"/>
                </a:lnTo>
                <a:lnTo>
                  <a:pt x="5" y="7"/>
                </a:lnTo>
                <a:lnTo>
                  <a:pt x="5" y="8"/>
                </a:lnTo>
                <a:lnTo>
                  <a:pt x="5" y="8"/>
                </a:lnTo>
                <a:lnTo>
                  <a:pt x="5" y="9"/>
                </a:lnTo>
                <a:lnTo>
                  <a:pt x="5" y="9"/>
                </a:lnTo>
                <a:lnTo>
                  <a:pt x="4" y="9"/>
                </a:lnTo>
                <a:lnTo>
                  <a:pt x="4" y="10"/>
                </a:lnTo>
                <a:lnTo>
                  <a:pt x="3" y="10"/>
                </a:lnTo>
                <a:lnTo>
                  <a:pt x="3" y="10"/>
                </a:lnTo>
                <a:lnTo>
                  <a:pt x="2" y="10"/>
                </a:lnTo>
                <a:lnTo>
                  <a:pt x="2" y="10"/>
                </a:lnTo>
                <a:lnTo>
                  <a:pt x="1" y="10"/>
                </a:lnTo>
                <a:lnTo>
                  <a:pt x="1" y="9"/>
                </a:lnTo>
                <a:lnTo>
                  <a:pt x="1" y="9"/>
                </a:lnTo>
                <a:lnTo>
                  <a:pt x="0" y="10"/>
                </a:lnTo>
                <a:lnTo>
                  <a:pt x="0" y="7"/>
                </a:lnTo>
                <a:lnTo>
                  <a:pt x="0" y="7"/>
                </a:lnTo>
                <a:lnTo>
                  <a:pt x="0" y="8"/>
                </a:lnTo>
                <a:lnTo>
                  <a:pt x="0" y="8"/>
                </a:lnTo>
                <a:lnTo>
                  <a:pt x="1" y="9"/>
                </a:lnTo>
                <a:lnTo>
                  <a:pt x="1" y="9"/>
                </a:lnTo>
                <a:lnTo>
                  <a:pt x="1" y="9"/>
                </a:lnTo>
                <a:lnTo>
                  <a:pt x="2" y="9"/>
                </a:lnTo>
                <a:lnTo>
                  <a:pt x="2" y="9"/>
                </a:lnTo>
                <a:lnTo>
                  <a:pt x="3" y="9"/>
                </a:lnTo>
                <a:lnTo>
                  <a:pt x="3" y="9"/>
                </a:lnTo>
                <a:lnTo>
                  <a:pt x="3" y="9"/>
                </a:lnTo>
                <a:lnTo>
                  <a:pt x="4" y="9"/>
                </a:lnTo>
                <a:lnTo>
                  <a:pt x="4" y="8"/>
                </a:lnTo>
                <a:lnTo>
                  <a:pt x="4" y="8"/>
                </a:lnTo>
                <a:lnTo>
                  <a:pt x="4" y="7"/>
                </a:lnTo>
                <a:lnTo>
                  <a:pt x="3" y="7"/>
                </a:lnTo>
                <a:lnTo>
                  <a:pt x="3" y="6"/>
                </a:lnTo>
                <a:lnTo>
                  <a:pt x="3" y="6"/>
                </a:lnTo>
                <a:lnTo>
                  <a:pt x="3" y="6"/>
                </a:lnTo>
                <a:lnTo>
                  <a:pt x="2" y="6"/>
                </a:lnTo>
                <a:lnTo>
                  <a:pt x="2" y="6"/>
                </a:lnTo>
                <a:lnTo>
                  <a:pt x="2" y="5"/>
                </a:lnTo>
                <a:lnTo>
                  <a:pt x="1" y="5"/>
                </a:lnTo>
                <a:lnTo>
                  <a:pt x="1" y="4"/>
                </a:lnTo>
                <a:lnTo>
                  <a:pt x="1" y="4"/>
                </a:lnTo>
                <a:lnTo>
                  <a:pt x="0" y="4"/>
                </a:lnTo>
                <a:lnTo>
                  <a:pt x="0" y="3"/>
                </a:lnTo>
                <a:lnTo>
                  <a:pt x="0" y="3"/>
                </a:lnTo>
                <a:lnTo>
                  <a:pt x="0" y="2"/>
                </a:lnTo>
                <a:lnTo>
                  <a:pt x="0" y="1"/>
                </a:lnTo>
                <a:lnTo>
                  <a:pt x="1" y="1"/>
                </a:lnTo>
                <a:lnTo>
                  <a:pt x="1" y="1"/>
                </a:lnTo>
                <a:lnTo>
                  <a:pt x="1" y="0"/>
                </a:lnTo>
                <a:lnTo>
                  <a:pt x="2" y="0"/>
                </a:lnTo>
                <a:lnTo>
                  <a:pt x="2" y="0"/>
                </a:lnTo>
                <a:lnTo>
                  <a:pt x="3" y="0"/>
                </a:lnTo>
                <a:lnTo>
                  <a:pt x="3" y="0"/>
                </a:lnTo>
                <a:lnTo>
                  <a:pt x="4" y="0"/>
                </a:lnTo>
                <a:lnTo>
                  <a:pt x="4" y="1"/>
                </a:lnTo>
                <a:lnTo>
                  <a:pt x="4" y="0"/>
                </a:lnTo>
                <a:lnTo>
                  <a:pt x="5" y="0"/>
                </a:lnTo>
                <a:lnTo>
                  <a:pt x="5" y="3"/>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5" name="Freeform 63"/>
          <p:cNvSpPr>
            <a:spLocks/>
          </p:cNvSpPr>
          <p:nvPr/>
        </p:nvSpPr>
        <p:spPr bwMode="auto">
          <a:xfrm>
            <a:off x="2620747" y="2936739"/>
            <a:ext cx="12700" cy="17462"/>
          </a:xfrm>
          <a:custGeom>
            <a:avLst/>
            <a:gdLst>
              <a:gd name="T0" fmla="*/ 5 w 8"/>
              <a:gd name="T1" fmla="*/ 10 h 11"/>
              <a:gd name="T2" fmla="*/ 2 w 8"/>
              <a:gd name="T3" fmla="*/ 10 h 11"/>
              <a:gd name="T4" fmla="*/ 2 w 8"/>
              <a:gd name="T5" fmla="*/ 9 h 11"/>
              <a:gd name="T6" fmla="*/ 2 w 8"/>
              <a:gd name="T7" fmla="*/ 9 h 11"/>
              <a:gd name="T8" fmla="*/ 3 w 8"/>
              <a:gd name="T9" fmla="*/ 9 h 11"/>
              <a:gd name="T10" fmla="*/ 3 w 8"/>
              <a:gd name="T11" fmla="*/ 9 h 11"/>
              <a:gd name="T12" fmla="*/ 3 w 8"/>
              <a:gd name="T13" fmla="*/ 8 h 11"/>
              <a:gd name="T14" fmla="*/ 3 w 8"/>
              <a:gd name="T15" fmla="*/ 1 h 11"/>
              <a:gd name="T16" fmla="*/ 2 w 8"/>
              <a:gd name="T17" fmla="*/ 1 h 11"/>
              <a:gd name="T18" fmla="*/ 2 w 8"/>
              <a:gd name="T19" fmla="*/ 1 h 11"/>
              <a:gd name="T20" fmla="*/ 1 w 8"/>
              <a:gd name="T21" fmla="*/ 1 h 11"/>
              <a:gd name="T22" fmla="*/ 1 w 8"/>
              <a:gd name="T23" fmla="*/ 1 h 11"/>
              <a:gd name="T24" fmla="*/ 1 w 8"/>
              <a:gd name="T25" fmla="*/ 2 h 11"/>
              <a:gd name="T26" fmla="*/ 1 w 8"/>
              <a:gd name="T27" fmla="*/ 3 h 11"/>
              <a:gd name="T28" fmla="*/ 0 w 8"/>
              <a:gd name="T29" fmla="*/ 3 h 11"/>
              <a:gd name="T30" fmla="*/ 0 w 8"/>
              <a:gd name="T31" fmla="*/ 0 h 11"/>
              <a:gd name="T32" fmla="*/ 7 w 8"/>
              <a:gd name="T33" fmla="*/ 0 h 11"/>
              <a:gd name="T34" fmla="*/ 7 w 8"/>
              <a:gd name="T35" fmla="*/ 3 h 11"/>
              <a:gd name="T36" fmla="*/ 7 w 8"/>
              <a:gd name="T37" fmla="*/ 2 h 11"/>
              <a:gd name="T38" fmla="*/ 6 w 8"/>
              <a:gd name="T39" fmla="*/ 1 h 11"/>
              <a:gd name="T40" fmla="*/ 6 w 8"/>
              <a:gd name="T41" fmla="*/ 1 h 11"/>
              <a:gd name="T42" fmla="*/ 5 w 8"/>
              <a:gd name="T43" fmla="*/ 1 h 11"/>
              <a:gd name="T44" fmla="*/ 5 w 8"/>
              <a:gd name="T45" fmla="*/ 1 h 11"/>
              <a:gd name="T46" fmla="*/ 5 w 8"/>
              <a:gd name="T47" fmla="*/ 1 h 11"/>
              <a:gd name="T48" fmla="*/ 4 w 8"/>
              <a:gd name="T49" fmla="*/ 1 h 11"/>
              <a:gd name="T50" fmla="*/ 4 w 8"/>
              <a:gd name="T51" fmla="*/ 9 h 11"/>
              <a:gd name="T52" fmla="*/ 4 w 8"/>
              <a:gd name="T53" fmla="*/ 9 h 11"/>
              <a:gd name="T54" fmla="*/ 5 w 8"/>
              <a:gd name="T55" fmla="*/ 9 h 11"/>
              <a:gd name="T56" fmla="*/ 5 w 8"/>
              <a:gd name="T57" fmla="*/ 9 h 11"/>
              <a:gd name="T58" fmla="*/ 5 w 8"/>
              <a:gd name="T59" fmla="*/ 1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 h="11">
                <a:moveTo>
                  <a:pt x="5" y="10"/>
                </a:moveTo>
                <a:lnTo>
                  <a:pt x="2" y="10"/>
                </a:lnTo>
                <a:lnTo>
                  <a:pt x="2" y="9"/>
                </a:lnTo>
                <a:lnTo>
                  <a:pt x="2" y="9"/>
                </a:lnTo>
                <a:lnTo>
                  <a:pt x="3" y="9"/>
                </a:lnTo>
                <a:lnTo>
                  <a:pt x="3" y="9"/>
                </a:lnTo>
                <a:lnTo>
                  <a:pt x="3" y="8"/>
                </a:lnTo>
                <a:lnTo>
                  <a:pt x="3" y="1"/>
                </a:lnTo>
                <a:lnTo>
                  <a:pt x="2" y="1"/>
                </a:lnTo>
                <a:lnTo>
                  <a:pt x="2" y="1"/>
                </a:lnTo>
                <a:lnTo>
                  <a:pt x="1" y="1"/>
                </a:lnTo>
                <a:lnTo>
                  <a:pt x="1" y="1"/>
                </a:lnTo>
                <a:lnTo>
                  <a:pt x="1" y="2"/>
                </a:lnTo>
                <a:lnTo>
                  <a:pt x="1" y="3"/>
                </a:lnTo>
                <a:lnTo>
                  <a:pt x="0" y="3"/>
                </a:lnTo>
                <a:lnTo>
                  <a:pt x="0" y="0"/>
                </a:lnTo>
                <a:lnTo>
                  <a:pt x="7" y="0"/>
                </a:lnTo>
                <a:lnTo>
                  <a:pt x="7" y="3"/>
                </a:lnTo>
                <a:lnTo>
                  <a:pt x="7" y="2"/>
                </a:lnTo>
                <a:lnTo>
                  <a:pt x="6" y="1"/>
                </a:lnTo>
                <a:lnTo>
                  <a:pt x="6" y="1"/>
                </a:lnTo>
                <a:lnTo>
                  <a:pt x="5" y="1"/>
                </a:lnTo>
                <a:lnTo>
                  <a:pt x="5" y="1"/>
                </a:lnTo>
                <a:lnTo>
                  <a:pt x="5" y="1"/>
                </a:lnTo>
                <a:lnTo>
                  <a:pt x="4" y="1"/>
                </a:lnTo>
                <a:lnTo>
                  <a:pt x="4" y="9"/>
                </a:lnTo>
                <a:lnTo>
                  <a:pt x="4" y="9"/>
                </a:lnTo>
                <a:lnTo>
                  <a:pt x="5" y="9"/>
                </a:lnTo>
                <a:lnTo>
                  <a:pt x="5" y="9"/>
                </a:lnTo>
                <a:lnTo>
                  <a:pt x="5" y="10"/>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66" name="Group 119"/>
          <p:cNvGrpSpPr>
            <a:grpSpLocks/>
          </p:cNvGrpSpPr>
          <p:nvPr/>
        </p:nvGrpSpPr>
        <p:grpSpPr bwMode="auto">
          <a:xfrm>
            <a:off x="2387386" y="3308215"/>
            <a:ext cx="782637" cy="782637"/>
            <a:chOff x="575" y="2169"/>
            <a:chExt cx="493" cy="493"/>
          </a:xfrm>
        </p:grpSpPr>
        <p:sp>
          <p:nvSpPr>
            <p:cNvPr id="67" name="Freeform 64"/>
            <p:cNvSpPr>
              <a:spLocks/>
            </p:cNvSpPr>
            <p:nvPr/>
          </p:nvSpPr>
          <p:spPr bwMode="auto">
            <a:xfrm>
              <a:off x="575" y="2169"/>
              <a:ext cx="487" cy="487"/>
            </a:xfrm>
            <a:custGeom>
              <a:avLst/>
              <a:gdLst>
                <a:gd name="T0" fmla="*/ 252 w 487"/>
                <a:gd name="T1" fmla="*/ 486 h 487"/>
                <a:gd name="T2" fmla="*/ 299 w 487"/>
                <a:gd name="T3" fmla="*/ 480 h 487"/>
                <a:gd name="T4" fmla="*/ 344 w 487"/>
                <a:gd name="T5" fmla="*/ 464 h 487"/>
                <a:gd name="T6" fmla="*/ 384 w 487"/>
                <a:gd name="T7" fmla="*/ 442 h 487"/>
                <a:gd name="T8" fmla="*/ 420 w 487"/>
                <a:gd name="T9" fmla="*/ 411 h 487"/>
                <a:gd name="T10" fmla="*/ 448 w 487"/>
                <a:gd name="T11" fmla="*/ 373 h 487"/>
                <a:gd name="T12" fmla="*/ 469 w 487"/>
                <a:gd name="T13" fmla="*/ 332 h 487"/>
                <a:gd name="T14" fmla="*/ 482 w 487"/>
                <a:gd name="T15" fmla="*/ 285 h 487"/>
                <a:gd name="T16" fmla="*/ 486 w 487"/>
                <a:gd name="T17" fmla="*/ 235 h 487"/>
                <a:gd name="T18" fmla="*/ 479 w 487"/>
                <a:gd name="T19" fmla="*/ 188 h 487"/>
                <a:gd name="T20" fmla="*/ 464 w 487"/>
                <a:gd name="T21" fmla="*/ 142 h 487"/>
                <a:gd name="T22" fmla="*/ 441 w 487"/>
                <a:gd name="T23" fmla="*/ 102 h 487"/>
                <a:gd name="T24" fmla="*/ 410 w 487"/>
                <a:gd name="T25" fmla="*/ 67 h 487"/>
                <a:gd name="T26" fmla="*/ 372 w 487"/>
                <a:gd name="T27" fmla="*/ 38 h 487"/>
                <a:gd name="T28" fmla="*/ 330 w 487"/>
                <a:gd name="T29" fmla="*/ 17 h 487"/>
                <a:gd name="T30" fmla="*/ 284 w 487"/>
                <a:gd name="T31" fmla="*/ 4 h 487"/>
                <a:gd name="T32" fmla="*/ 234 w 487"/>
                <a:gd name="T33" fmla="*/ 0 h 487"/>
                <a:gd name="T34" fmla="*/ 186 w 487"/>
                <a:gd name="T35" fmla="*/ 7 h 487"/>
                <a:gd name="T36" fmla="*/ 141 w 487"/>
                <a:gd name="T37" fmla="*/ 22 h 487"/>
                <a:gd name="T38" fmla="*/ 101 w 487"/>
                <a:gd name="T39" fmla="*/ 45 h 487"/>
                <a:gd name="T40" fmla="*/ 66 w 487"/>
                <a:gd name="T41" fmla="*/ 76 h 487"/>
                <a:gd name="T42" fmla="*/ 38 w 487"/>
                <a:gd name="T43" fmla="*/ 114 h 487"/>
                <a:gd name="T44" fmla="*/ 16 w 487"/>
                <a:gd name="T45" fmla="*/ 156 h 487"/>
                <a:gd name="T46" fmla="*/ 3 w 487"/>
                <a:gd name="T47" fmla="*/ 203 h 487"/>
                <a:gd name="T48" fmla="*/ 0 w 487"/>
                <a:gd name="T49" fmla="*/ 252 h 487"/>
                <a:gd name="T50" fmla="*/ 6 w 487"/>
                <a:gd name="T51" fmla="*/ 300 h 487"/>
                <a:gd name="T52" fmla="*/ 22 w 487"/>
                <a:gd name="T53" fmla="*/ 345 h 487"/>
                <a:gd name="T54" fmla="*/ 45 w 487"/>
                <a:gd name="T55" fmla="*/ 385 h 487"/>
                <a:gd name="T56" fmla="*/ 76 w 487"/>
                <a:gd name="T57" fmla="*/ 420 h 487"/>
                <a:gd name="T58" fmla="*/ 113 w 487"/>
                <a:gd name="T59" fmla="*/ 448 h 487"/>
                <a:gd name="T60" fmla="*/ 155 w 487"/>
                <a:gd name="T61" fmla="*/ 470 h 487"/>
                <a:gd name="T62" fmla="*/ 202 w 487"/>
                <a:gd name="T63" fmla="*/ 483 h 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87" h="487">
                  <a:moveTo>
                    <a:pt x="226" y="486"/>
                  </a:moveTo>
                  <a:lnTo>
                    <a:pt x="252" y="486"/>
                  </a:lnTo>
                  <a:lnTo>
                    <a:pt x="276" y="484"/>
                  </a:lnTo>
                  <a:lnTo>
                    <a:pt x="299" y="480"/>
                  </a:lnTo>
                  <a:lnTo>
                    <a:pt x="322" y="473"/>
                  </a:lnTo>
                  <a:lnTo>
                    <a:pt x="344" y="464"/>
                  </a:lnTo>
                  <a:lnTo>
                    <a:pt x="365" y="453"/>
                  </a:lnTo>
                  <a:lnTo>
                    <a:pt x="384" y="442"/>
                  </a:lnTo>
                  <a:lnTo>
                    <a:pt x="403" y="427"/>
                  </a:lnTo>
                  <a:lnTo>
                    <a:pt x="420" y="411"/>
                  </a:lnTo>
                  <a:lnTo>
                    <a:pt x="435" y="393"/>
                  </a:lnTo>
                  <a:lnTo>
                    <a:pt x="448" y="373"/>
                  </a:lnTo>
                  <a:lnTo>
                    <a:pt x="460" y="354"/>
                  </a:lnTo>
                  <a:lnTo>
                    <a:pt x="469" y="332"/>
                  </a:lnTo>
                  <a:lnTo>
                    <a:pt x="477" y="309"/>
                  </a:lnTo>
                  <a:lnTo>
                    <a:pt x="482" y="285"/>
                  </a:lnTo>
                  <a:lnTo>
                    <a:pt x="485" y="260"/>
                  </a:lnTo>
                  <a:lnTo>
                    <a:pt x="486" y="235"/>
                  </a:lnTo>
                  <a:lnTo>
                    <a:pt x="484" y="211"/>
                  </a:lnTo>
                  <a:lnTo>
                    <a:pt x="479" y="188"/>
                  </a:lnTo>
                  <a:lnTo>
                    <a:pt x="472" y="165"/>
                  </a:lnTo>
                  <a:lnTo>
                    <a:pt x="464" y="142"/>
                  </a:lnTo>
                  <a:lnTo>
                    <a:pt x="453" y="122"/>
                  </a:lnTo>
                  <a:lnTo>
                    <a:pt x="441" y="102"/>
                  </a:lnTo>
                  <a:lnTo>
                    <a:pt x="426" y="84"/>
                  </a:lnTo>
                  <a:lnTo>
                    <a:pt x="410" y="67"/>
                  </a:lnTo>
                  <a:lnTo>
                    <a:pt x="392" y="51"/>
                  </a:lnTo>
                  <a:lnTo>
                    <a:pt x="372" y="38"/>
                  </a:lnTo>
                  <a:lnTo>
                    <a:pt x="352" y="26"/>
                  </a:lnTo>
                  <a:lnTo>
                    <a:pt x="330" y="17"/>
                  </a:lnTo>
                  <a:lnTo>
                    <a:pt x="307" y="9"/>
                  </a:lnTo>
                  <a:lnTo>
                    <a:pt x="284" y="4"/>
                  </a:lnTo>
                  <a:lnTo>
                    <a:pt x="259" y="1"/>
                  </a:lnTo>
                  <a:lnTo>
                    <a:pt x="234" y="0"/>
                  </a:lnTo>
                  <a:lnTo>
                    <a:pt x="209" y="2"/>
                  </a:lnTo>
                  <a:lnTo>
                    <a:pt x="186" y="7"/>
                  </a:lnTo>
                  <a:lnTo>
                    <a:pt x="163" y="14"/>
                  </a:lnTo>
                  <a:lnTo>
                    <a:pt x="141" y="22"/>
                  </a:lnTo>
                  <a:lnTo>
                    <a:pt x="121" y="33"/>
                  </a:lnTo>
                  <a:lnTo>
                    <a:pt x="101" y="45"/>
                  </a:lnTo>
                  <a:lnTo>
                    <a:pt x="83" y="60"/>
                  </a:lnTo>
                  <a:lnTo>
                    <a:pt x="66" y="76"/>
                  </a:lnTo>
                  <a:lnTo>
                    <a:pt x="50" y="94"/>
                  </a:lnTo>
                  <a:lnTo>
                    <a:pt x="38" y="114"/>
                  </a:lnTo>
                  <a:lnTo>
                    <a:pt x="26" y="134"/>
                  </a:lnTo>
                  <a:lnTo>
                    <a:pt x="16" y="156"/>
                  </a:lnTo>
                  <a:lnTo>
                    <a:pt x="8" y="179"/>
                  </a:lnTo>
                  <a:lnTo>
                    <a:pt x="3" y="203"/>
                  </a:lnTo>
                  <a:lnTo>
                    <a:pt x="0" y="227"/>
                  </a:lnTo>
                  <a:lnTo>
                    <a:pt x="0" y="252"/>
                  </a:lnTo>
                  <a:lnTo>
                    <a:pt x="2" y="277"/>
                  </a:lnTo>
                  <a:lnTo>
                    <a:pt x="6" y="300"/>
                  </a:lnTo>
                  <a:lnTo>
                    <a:pt x="13" y="323"/>
                  </a:lnTo>
                  <a:lnTo>
                    <a:pt x="22" y="345"/>
                  </a:lnTo>
                  <a:lnTo>
                    <a:pt x="33" y="365"/>
                  </a:lnTo>
                  <a:lnTo>
                    <a:pt x="45" y="385"/>
                  </a:lnTo>
                  <a:lnTo>
                    <a:pt x="59" y="403"/>
                  </a:lnTo>
                  <a:lnTo>
                    <a:pt x="76" y="420"/>
                  </a:lnTo>
                  <a:lnTo>
                    <a:pt x="93" y="436"/>
                  </a:lnTo>
                  <a:lnTo>
                    <a:pt x="113" y="448"/>
                  </a:lnTo>
                  <a:lnTo>
                    <a:pt x="133" y="460"/>
                  </a:lnTo>
                  <a:lnTo>
                    <a:pt x="155" y="470"/>
                  </a:lnTo>
                  <a:lnTo>
                    <a:pt x="178" y="478"/>
                  </a:lnTo>
                  <a:lnTo>
                    <a:pt x="202" y="483"/>
                  </a:lnTo>
                  <a:lnTo>
                    <a:pt x="226" y="486"/>
                  </a:lnTo>
                </a:path>
              </a:pathLst>
            </a:custGeom>
            <a:solidFill>
              <a:srgbClr val="B2B2B2"/>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8" name="Freeform 65"/>
            <p:cNvSpPr>
              <a:spLocks/>
            </p:cNvSpPr>
            <p:nvPr/>
          </p:nvSpPr>
          <p:spPr bwMode="auto">
            <a:xfrm>
              <a:off x="575" y="2169"/>
              <a:ext cx="493" cy="493"/>
            </a:xfrm>
            <a:custGeom>
              <a:avLst/>
              <a:gdLst>
                <a:gd name="T0" fmla="*/ 255 w 493"/>
                <a:gd name="T1" fmla="*/ 492 h 493"/>
                <a:gd name="T2" fmla="*/ 303 w 493"/>
                <a:gd name="T3" fmla="*/ 486 h 493"/>
                <a:gd name="T4" fmla="*/ 348 w 493"/>
                <a:gd name="T5" fmla="*/ 470 h 493"/>
                <a:gd name="T6" fmla="*/ 389 w 493"/>
                <a:gd name="T7" fmla="*/ 447 h 493"/>
                <a:gd name="T8" fmla="*/ 425 w 493"/>
                <a:gd name="T9" fmla="*/ 416 h 493"/>
                <a:gd name="T10" fmla="*/ 454 w 493"/>
                <a:gd name="T11" fmla="*/ 378 h 493"/>
                <a:gd name="T12" fmla="*/ 475 w 493"/>
                <a:gd name="T13" fmla="*/ 336 h 493"/>
                <a:gd name="T14" fmla="*/ 488 w 493"/>
                <a:gd name="T15" fmla="*/ 289 h 493"/>
                <a:gd name="T16" fmla="*/ 492 w 493"/>
                <a:gd name="T17" fmla="*/ 238 h 493"/>
                <a:gd name="T18" fmla="*/ 485 w 493"/>
                <a:gd name="T19" fmla="*/ 190 h 493"/>
                <a:gd name="T20" fmla="*/ 470 w 493"/>
                <a:gd name="T21" fmla="*/ 144 h 493"/>
                <a:gd name="T22" fmla="*/ 446 w 493"/>
                <a:gd name="T23" fmla="*/ 103 h 493"/>
                <a:gd name="T24" fmla="*/ 415 w 493"/>
                <a:gd name="T25" fmla="*/ 68 h 493"/>
                <a:gd name="T26" fmla="*/ 377 w 493"/>
                <a:gd name="T27" fmla="*/ 38 h 493"/>
                <a:gd name="T28" fmla="*/ 334 w 493"/>
                <a:gd name="T29" fmla="*/ 17 h 493"/>
                <a:gd name="T30" fmla="*/ 287 w 493"/>
                <a:gd name="T31" fmla="*/ 4 h 493"/>
                <a:gd name="T32" fmla="*/ 237 w 493"/>
                <a:gd name="T33" fmla="*/ 0 h 493"/>
                <a:gd name="T34" fmla="*/ 188 w 493"/>
                <a:gd name="T35" fmla="*/ 7 h 493"/>
                <a:gd name="T36" fmla="*/ 143 w 493"/>
                <a:gd name="T37" fmla="*/ 22 h 493"/>
                <a:gd name="T38" fmla="*/ 102 w 493"/>
                <a:gd name="T39" fmla="*/ 46 h 493"/>
                <a:gd name="T40" fmla="*/ 67 w 493"/>
                <a:gd name="T41" fmla="*/ 77 h 493"/>
                <a:gd name="T42" fmla="*/ 38 w 493"/>
                <a:gd name="T43" fmla="*/ 115 h 493"/>
                <a:gd name="T44" fmla="*/ 16 w 493"/>
                <a:gd name="T45" fmla="*/ 158 h 493"/>
                <a:gd name="T46" fmla="*/ 3 w 493"/>
                <a:gd name="T47" fmla="*/ 205 h 493"/>
                <a:gd name="T48" fmla="*/ 0 w 493"/>
                <a:gd name="T49" fmla="*/ 255 h 493"/>
                <a:gd name="T50" fmla="*/ 6 w 493"/>
                <a:gd name="T51" fmla="*/ 304 h 493"/>
                <a:gd name="T52" fmla="*/ 22 w 493"/>
                <a:gd name="T53" fmla="*/ 349 h 493"/>
                <a:gd name="T54" fmla="*/ 46 w 493"/>
                <a:gd name="T55" fmla="*/ 390 h 493"/>
                <a:gd name="T56" fmla="*/ 77 w 493"/>
                <a:gd name="T57" fmla="*/ 425 h 493"/>
                <a:gd name="T58" fmla="*/ 114 w 493"/>
                <a:gd name="T59" fmla="*/ 454 h 493"/>
                <a:gd name="T60" fmla="*/ 157 w 493"/>
                <a:gd name="T61" fmla="*/ 476 h 493"/>
                <a:gd name="T62" fmla="*/ 204 w 493"/>
                <a:gd name="T63" fmla="*/ 489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93" h="493">
                  <a:moveTo>
                    <a:pt x="229" y="492"/>
                  </a:moveTo>
                  <a:lnTo>
                    <a:pt x="255" y="492"/>
                  </a:lnTo>
                  <a:lnTo>
                    <a:pt x="279" y="490"/>
                  </a:lnTo>
                  <a:lnTo>
                    <a:pt x="303" y="486"/>
                  </a:lnTo>
                  <a:lnTo>
                    <a:pt x="326" y="479"/>
                  </a:lnTo>
                  <a:lnTo>
                    <a:pt x="348" y="470"/>
                  </a:lnTo>
                  <a:lnTo>
                    <a:pt x="369" y="459"/>
                  </a:lnTo>
                  <a:lnTo>
                    <a:pt x="389" y="447"/>
                  </a:lnTo>
                  <a:lnTo>
                    <a:pt x="408" y="432"/>
                  </a:lnTo>
                  <a:lnTo>
                    <a:pt x="425" y="416"/>
                  </a:lnTo>
                  <a:lnTo>
                    <a:pt x="440" y="398"/>
                  </a:lnTo>
                  <a:lnTo>
                    <a:pt x="454" y="378"/>
                  </a:lnTo>
                  <a:lnTo>
                    <a:pt x="466" y="358"/>
                  </a:lnTo>
                  <a:lnTo>
                    <a:pt x="475" y="336"/>
                  </a:lnTo>
                  <a:lnTo>
                    <a:pt x="483" y="313"/>
                  </a:lnTo>
                  <a:lnTo>
                    <a:pt x="488" y="289"/>
                  </a:lnTo>
                  <a:lnTo>
                    <a:pt x="491" y="263"/>
                  </a:lnTo>
                  <a:lnTo>
                    <a:pt x="492" y="238"/>
                  </a:lnTo>
                  <a:lnTo>
                    <a:pt x="490" y="214"/>
                  </a:lnTo>
                  <a:lnTo>
                    <a:pt x="485" y="190"/>
                  </a:lnTo>
                  <a:lnTo>
                    <a:pt x="478" y="167"/>
                  </a:lnTo>
                  <a:lnTo>
                    <a:pt x="470" y="144"/>
                  </a:lnTo>
                  <a:lnTo>
                    <a:pt x="459" y="123"/>
                  </a:lnTo>
                  <a:lnTo>
                    <a:pt x="446" y="103"/>
                  </a:lnTo>
                  <a:lnTo>
                    <a:pt x="431" y="85"/>
                  </a:lnTo>
                  <a:lnTo>
                    <a:pt x="415" y="68"/>
                  </a:lnTo>
                  <a:lnTo>
                    <a:pt x="397" y="52"/>
                  </a:lnTo>
                  <a:lnTo>
                    <a:pt x="377" y="38"/>
                  </a:lnTo>
                  <a:lnTo>
                    <a:pt x="356" y="26"/>
                  </a:lnTo>
                  <a:lnTo>
                    <a:pt x="334" y="17"/>
                  </a:lnTo>
                  <a:lnTo>
                    <a:pt x="311" y="9"/>
                  </a:lnTo>
                  <a:lnTo>
                    <a:pt x="287" y="4"/>
                  </a:lnTo>
                  <a:lnTo>
                    <a:pt x="262" y="1"/>
                  </a:lnTo>
                  <a:lnTo>
                    <a:pt x="237" y="0"/>
                  </a:lnTo>
                  <a:lnTo>
                    <a:pt x="212" y="2"/>
                  </a:lnTo>
                  <a:lnTo>
                    <a:pt x="188" y="7"/>
                  </a:lnTo>
                  <a:lnTo>
                    <a:pt x="165" y="14"/>
                  </a:lnTo>
                  <a:lnTo>
                    <a:pt x="143" y="22"/>
                  </a:lnTo>
                  <a:lnTo>
                    <a:pt x="122" y="33"/>
                  </a:lnTo>
                  <a:lnTo>
                    <a:pt x="102" y="46"/>
                  </a:lnTo>
                  <a:lnTo>
                    <a:pt x="84" y="61"/>
                  </a:lnTo>
                  <a:lnTo>
                    <a:pt x="67" y="77"/>
                  </a:lnTo>
                  <a:lnTo>
                    <a:pt x="51" y="95"/>
                  </a:lnTo>
                  <a:lnTo>
                    <a:pt x="38" y="115"/>
                  </a:lnTo>
                  <a:lnTo>
                    <a:pt x="26" y="136"/>
                  </a:lnTo>
                  <a:lnTo>
                    <a:pt x="16" y="158"/>
                  </a:lnTo>
                  <a:lnTo>
                    <a:pt x="8" y="181"/>
                  </a:lnTo>
                  <a:lnTo>
                    <a:pt x="3" y="205"/>
                  </a:lnTo>
                  <a:lnTo>
                    <a:pt x="0" y="230"/>
                  </a:lnTo>
                  <a:lnTo>
                    <a:pt x="0" y="255"/>
                  </a:lnTo>
                  <a:lnTo>
                    <a:pt x="2" y="280"/>
                  </a:lnTo>
                  <a:lnTo>
                    <a:pt x="6" y="304"/>
                  </a:lnTo>
                  <a:lnTo>
                    <a:pt x="13" y="327"/>
                  </a:lnTo>
                  <a:lnTo>
                    <a:pt x="22" y="349"/>
                  </a:lnTo>
                  <a:lnTo>
                    <a:pt x="33" y="370"/>
                  </a:lnTo>
                  <a:lnTo>
                    <a:pt x="46" y="390"/>
                  </a:lnTo>
                  <a:lnTo>
                    <a:pt x="60" y="408"/>
                  </a:lnTo>
                  <a:lnTo>
                    <a:pt x="77" y="425"/>
                  </a:lnTo>
                  <a:lnTo>
                    <a:pt x="94" y="441"/>
                  </a:lnTo>
                  <a:lnTo>
                    <a:pt x="114" y="454"/>
                  </a:lnTo>
                  <a:lnTo>
                    <a:pt x="135" y="466"/>
                  </a:lnTo>
                  <a:lnTo>
                    <a:pt x="157" y="476"/>
                  </a:lnTo>
                  <a:lnTo>
                    <a:pt x="180" y="484"/>
                  </a:lnTo>
                  <a:lnTo>
                    <a:pt x="204" y="489"/>
                  </a:lnTo>
                  <a:lnTo>
                    <a:pt x="229" y="492"/>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9" name="Freeform 66"/>
            <p:cNvSpPr>
              <a:spLocks/>
            </p:cNvSpPr>
            <p:nvPr/>
          </p:nvSpPr>
          <p:spPr bwMode="auto">
            <a:xfrm>
              <a:off x="586" y="2181"/>
              <a:ext cx="465" cy="464"/>
            </a:xfrm>
            <a:custGeom>
              <a:avLst/>
              <a:gdLst>
                <a:gd name="T0" fmla="*/ 240 w 465"/>
                <a:gd name="T1" fmla="*/ 463 h 464"/>
                <a:gd name="T2" fmla="*/ 285 w 465"/>
                <a:gd name="T3" fmla="*/ 457 h 464"/>
                <a:gd name="T4" fmla="*/ 328 w 465"/>
                <a:gd name="T5" fmla="*/ 442 h 464"/>
                <a:gd name="T6" fmla="*/ 367 w 465"/>
                <a:gd name="T7" fmla="*/ 420 h 464"/>
                <a:gd name="T8" fmla="*/ 401 w 465"/>
                <a:gd name="T9" fmla="*/ 391 h 464"/>
                <a:gd name="T10" fmla="*/ 427 w 465"/>
                <a:gd name="T11" fmla="*/ 355 h 464"/>
                <a:gd name="T12" fmla="*/ 448 w 465"/>
                <a:gd name="T13" fmla="*/ 315 h 464"/>
                <a:gd name="T14" fmla="*/ 461 w 465"/>
                <a:gd name="T15" fmla="*/ 270 h 464"/>
                <a:gd name="T16" fmla="*/ 464 w 465"/>
                <a:gd name="T17" fmla="*/ 224 h 464"/>
                <a:gd name="T18" fmla="*/ 457 w 465"/>
                <a:gd name="T19" fmla="*/ 178 h 464"/>
                <a:gd name="T20" fmla="*/ 443 w 465"/>
                <a:gd name="T21" fmla="*/ 135 h 464"/>
                <a:gd name="T22" fmla="*/ 421 w 465"/>
                <a:gd name="T23" fmla="*/ 97 h 464"/>
                <a:gd name="T24" fmla="*/ 391 w 465"/>
                <a:gd name="T25" fmla="*/ 63 h 464"/>
                <a:gd name="T26" fmla="*/ 356 w 465"/>
                <a:gd name="T27" fmla="*/ 36 h 464"/>
                <a:gd name="T28" fmla="*/ 316 w 465"/>
                <a:gd name="T29" fmla="*/ 15 h 464"/>
                <a:gd name="T30" fmla="*/ 271 w 465"/>
                <a:gd name="T31" fmla="*/ 3 h 464"/>
                <a:gd name="T32" fmla="*/ 224 w 465"/>
                <a:gd name="T33" fmla="*/ 0 h 464"/>
                <a:gd name="T34" fmla="*/ 178 w 465"/>
                <a:gd name="T35" fmla="*/ 6 h 464"/>
                <a:gd name="T36" fmla="*/ 135 w 465"/>
                <a:gd name="T37" fmla="*/ 21 h 464"/>
                <a:gd name="T38" fmla="*/ 97 w 465"/>
                <a:gd name="T39" fmla="*/ 42 h 464"/>
                <a:gd name="T40" fmla="*/ 63 w 465"/>
                <a:gd name="T41" fmla="*/ 72 h 464"/>
                <a:gd name="T42" fmla="*/ 36 w 465"/>
                <a:gd name="T43" fmla="*/ 108 h 464"/>
                <a:gd name="T44" fmla="*/ 15 w 465"/>
                <a:gd name="T45" fmla="*/ 148 h 464"/>
                <a:gd name="T46" fmla="*/ 3 w 465"/>
                <a:gd name="T47" fmla="*/ 193 h 464"/>
                <a:gd name="T48" fmla="*/ 0 w 465"/>
                <a:gd name="T49" fmla="*/ 240 h 464"/>
                <a:gd name="T50" fmla="*/ 6 w 465"/>
                <a:gd name="T51" fmla="*/ 285 h 464"/>
                <a:gd name="T52" fmla="*/ 21 w 465"/>
                <a:gd name="T53" fmla="*/ 328 h 464"/>
                <a:gd name="T54" fmla="*/ 43 w 465"/>
                <a:gd name="T55" fmla="*/ 366 h 464"/>
                <a:gd name="T56" fmla="*/ 72 w 465"/>
                <a:gd name="T57" fmla="*/ 400 h 464"/>
                <a:gd name="T58" fmla="*/ 108 w 465"/>
                <a:gd name="T59" fmla="*/ 427 h 464"/>
                <a:gd name="T60" fmla="*/ 148 w 465"/>
                <a:gd name="T61" fmla="*/ 448 h 464"/>
                <a:gd name="T62" fmla="*/ 193 w 465"/>
                <a:gd name="T63" fmla="*/ 460 h 4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65" h="464">
                  <a:moveTo>
                    <a:pt x="215" y="463"/>
                  </a:moveTo>
                  <a:lnTo>
                    <a:pt x="240" y="463"/>
                  </a:lnTo>
                  <a:lnTo>
                    <a:pt x="263" y="461"/>
                  </a:lnTo>
                  <a:lnTo>
                    <a:pt x="285" y="457"/>
                  </a:lnTo>
                  <a:lnTo>
                    <a:pt x="307" y="450"/>
                  </a:lnTo>
                  <a:lnTo>
                    <a:pt x="328" y="442"/>
                  </a:lnTo>
                  <a:lnTo>
                    <a:pt x="348" y="432"/>
                  </a:lnTo>
                  <a:lnTo>
                    <a:pt x="367" y="420"/>
                  </a:lnTo>
                  <a:lnTo>
                    <a:pt x="384" y="406"/>
                  </a:lnTo>
                  <a:lnTo>
                    <a:pt x="401" y="391"/>
                  </a:lnTo>
                  <a:lnTo>
                    <a:pt x="415" y="374"/>
                  </a:lnTo>
                  <a:lnTo>
                    <a:pt x="427" y="355"/>
                  </a:lnTo>
                  <a:lnTo>
                    <a:pt x="439" y="336"/>
                  </a:lnTo>
                  <a:lnTo>
                    <a:pt x="448" y="315"/>
                  </a:lnTo>
                  <a:lnTo>
                    <a:pt x="455" y="293"/>
                  </a:lnTo>
                  <a:lnTo>
                    <a:pt x="461" y="270"/>
                  </a:lnTo>
                  <a:lnTo>
                    <a:pt x="463" y="248"/>
                  </a:lnTo>
                  <a:lnTo>
                    <a:pt x="464" y="224"/>
                  </a:lnTo>
                  <a:lnTo>
                    <a:pt x="462" y="200"/>
                  </a:lnTo>
                  <a:lnTo>
                    <a:pt x="457" y="178"/>
                  </a:lnTo>
                  <a:lnTo>
                    <a:pt x="451" y="156"/>
                  </a:lnTo>
                  <a:lnTo>
                    <a:pt x="443" y="135"/>
                  </a:lnTo>
                  <a:lnTo>
                    <a:pt x="432" y="116"/>
                  </a:lnTo>
                  <a:lnTo>
                    <a:pt x="421" y="97"/>
                  </a:lnTo>
                  <a:lnTo>
                    <a:pt x="407" y="79"/>
                  </a:lnTo>
                  <a:lnTo>
                    <a:pt x="391" y="63"/>
                  </a:lnTo>
                  <a:lnTo>
                    <a:pt x="374" y="48"/>
                  </a:lnTo>
                  <a:lnTo>
                    <a:pt x="356" y="36"/>
                  </a:lnTo>
                  <a:lnTo>
                    <a:pt x="337" y="25"/>
                  </a:lnTo>
                  <a:lnTo>
                    <a:pt x="316" y="15"/>
                  </a:lnTo>
                  <a:lnTo>
                    <a:pt x="294" y="8"/>
                  </a:lnTo>
                  <a:lnTo>
                    <a:pt x="271" y="3"/>
                  </a:lnTo>
                  <a:lnTo>
                    <a:pt x="248" y="0"/>
                  </a:lnTo>
                  <a:lnTo>
                    <a:pt x="224" y="0"/>
                  </a:lnTo>
                  <a:lnTo>
                    <a:pt x="200" y="2"/>
                  </a:lnTo>
                  <a:lnTo>
                    <a:pt x="178" y="6"/>
                  </a:lnTo>
                  <a:lnTo>
                    <a:pt x="156" y="12"/>
                  </a:lnTo>
                  <a:lnTo>
                    <a:pt x="135" y="21"/>
                  </a:lnTo>
                  <a:lnTo>
                    <a:pt x="116" y="31"/>
                  </a:lnTo>
                  <a:lnTo>
                    <a:pt x="97" y="42"/>
                  </a:lnTo>
                  <a:lnTo>
                    <a:pt x="79" y="56"/>
                  </a:lnTo>
                  <a:lnTo>
                    <a:pt x="63" y="72"/>
                  </a:lnTo>
                  <a:lnTo>
                    <a:pt x="48" y="89"/>
                  </a:lnTo>
                  <a:lnTo>
                    <a:pt x="36" y="108"/>
                  </a:lnTo>
                  <a:lnTo>
                    <a:pt x="25" y="126"/>
                  </a:lnTo>
                  <a:lnTo>
                    <a:pt x="15" y="148"/>
                  </a:lnTo>
                  <a:lnTo>
                    <a:pt x="8" y="170"/>
                  </a:lnTo>
                  <a:lnTo>
                    <a:pt x="3" y="193"/>
                  </a:lnTo>
                  <a:lnTo>
                    <a:pt x="0" y="216"/>
                  </a:lnTo>
                  <a:lnTo>
                    <a:pt x="0" y="240"/>
                  </a:lnTo>
                  <a:lnTo>
                    <a:pt x="2" y="263"/>
                  </a:lnTo>
                  <a:lnTo>
                    <a:pt x="6" y="285"/>
                  </a:lnTo>
                  <a:lnTo>
                    <a:pt x="13" y="307"/>
                  </a:lnTo>
                  <a:lnTo>
                    <a:pt x="21" y="328"/>
                  </a:lnTo>
                  <a:lnTo>
                    <a:pt x="31" y="347"/>
                  </a:lnTo>
                  <a:lnTo>
                    <a:pt x="43" y="366"/>
                  </a:lnTo>
                  <a:lnTo>
                    <a:pt x="57" y="384"/>
                  </a:lnTo>
                  <a:lnTo>
                    <a:pt x="72" y="400"/>
                  </a:lnTo>
                  <a:lnTo>
                    <a:pt x="89" y="415"/>
                  </a:lnTo>
                  <a:lnTo>
                    <a:pt x="108" y="427"/>
                  </a:lnTo>
                  <a:lnTo>
                    <a:pt x="127" y="438"/>
                  </a:lnTo>
                  <a:lnTo>
                    <a:pt x="148" y="448"/>
                  </a:lnTo>
                  <a:lnTo>
                    <a:pt x="170" y="455"/>
                  </a:lnTo>
                  <a:lnTo>
                    <a:pt x="193" y="460"/>
                  </a:lnTo>
                  <a:lnTo>
                    <a:pt x="215" y="463"/>
                  </a:lnTo>
                </a:path>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0" name="Freeform 67"/>
            <p:cNvSpPr>
              <a:spLocks/>
            </p:cNvSpPr>
            <p:nvPr/>
          </p:nvSpPr>
          <p:spPr bwMode="auto">
            <a:xfrm>
              <a:off x="586" y="2181"/>
              <a:ext cx="471" cy="470"/>
            </a:xfrm>
            <a:custGeom>
              <a:avLst/>
              <a:gdLst>
                <a:gd name="T0" fmla="*/ 243 w 471"/>
                <a:gd name="T1" fmla="*/ 469 h 470"/>
                <a:gd name="T2" fmla="*/ 289 w 471"/>
                <a:gd name="T3" fmla="*/ 463 h 470"/>
                <a:gd name="T4" fmla="*/ 332 w 471"/>
                <a:gd name="T5" fmla="*/ 448 h 470"/>
                <a:gd name="T6" fmla="*/ 372 w 471"/>
                <a:gd name="T7" fmla="*/ 425 h 470"/>
                <a:gd name="T8" fmla="*/ 406 w 471"/>
                <a:gd name="T9" fmla="*/ 396 h 470"/>
                <a:gd name="T10" fmla="*/ 433 w 471"/>
                <a:gd name="T11" fmla="*/ 360 h 470"/>
                <a:gd name="T12" fmla="*/ 454 w 471"/>
                <a:gd name="T13" fmla="*/ 319 h 470"/>
                <a:gd name="T14" fmla="*/ 467 w 471"/>
                <a:gd name="T15" fmla="*/ 274 h 470"/>
                <a:gd name="T16" fmla="*/ 470 w 471"/>
                <a:gd name="T17" fmla="*/ 227 h 470"/>
                <a:gd name="T18" fmla="*/ 463 w 471"/>
                <a:gd name="T19" fmla="*/ 180 h 470"/>
                <a:gd name="T20" fmla="*/ 449 w 471"/>
                <a:gd name="T21" fmla="*/ 137 h 470"/>
                <a:gd name="T22" fmla="*/ 426 w 471"/>
                <a:gd name="T23" fmla="*/ 98 h 470"/>
                <a:gd name="T24" fmla="*/ 396 w 471"/>
                <a:gd name="T25" fmla="*/ 64 h 470"/>
                <a:gd name="T26" fmla="*/ 361 w 471"/>
                <a:gd name="T27" fmla="*/ 36 h 470"/>
                <a:gd name="T28" fmla="*/ 320 w 471"/>
                <a:gd name="T29" fmla="*/ 15 h 470"/>
                <a:gd name="T30" fmla="*/ 275 w 471"/>
                <a:gd name="T31" fmla="*/ 3 h 470"/>
                <a:gd name="T32" fmla="*/ 227 w 471"/>
                <a:gd name="T33" fmla="*/ 0 h 470"/>
                <a:gd name="T34" fmla="*/ 180 w 471"/>
                <a:gd name="T35" fmla="*/ 6 h 470"/>
                <a:gd name="T36" fmla="*/ 137 w 471"/>
                <a:gd name="T37" fmla="*/ 21 h 470"/>
                <a:gd name="T38" fmla="*/ 98 w 471"/>
                <a:gd name="T39" fmla="*/ 43 h 470"/>
                <a:gd name="T40" fmla="*/ 64 w 471"/>
                <a:gd name="T41" fmla="*/ 73 h 470"/>
                <a:gd name="T42" fmla="*/ 36 w 471"/>
                <a:gd name="T43" fmla="*/ 109 h 470"/>
                <a:gd name="T44" fmla="*/ 15 w 471"/>
                <a:gd name="T45" fmla="*/ 150 h 470"/>
                <a:gd name="T46" fmla="*/ 3 w 471"/>
                <a:gd name="T47" fmla="*/ 195 h 470"/>
                <a:gd name="T48" fmla="*/ 0 w 471"/>
                <a:gd name="T49" fmla="*/ 243 h 470"/>
                <a:gd name="T50" fmla="*/ 6 w 471"/>
                <a:gd name="T51" fmla="*/ 289 h 470"/>
                <a:gd name="T52" fmla="*/ 21 w 471"/>
                <a:gd name="T53" fmla="*/ 332 h 470"/>
                <a:gd name="T54" fmla="*/ 44 w 471"/>
                <a:gd name="T55" fmla="*/ 371 h 470"/>
                <a:gd name="T56" fmla="*/ 73 w 471"/>
                <a:gd name="T57" fmla="*/ 405 h 470"/>
                <a:gd name="T58" fmla="*/ 109 w 471"/>
                <a:gd name="T59" fmla="*/ 433 h 470"/>
                <a:gd name="T60" fmla="*/ 150 w 471"/>
                <a:gd name="T61" fmla="*/ 454 h 470"/>
                <a:gd name="T62" fmla="*/ 195 w 471"/>
                <a:gd name="T63" fmla="*/ 466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71" h="470">
                  <a:moveTo>
                    <a:pt x="218" y="469"/>
                  </a:moveTo>
                  <a:lnTo>
                    <a:pt x="243" y="469"/>
                  </a:lnTo>
                  <a:lnTo>
                    <a:pt x="266" y="467"/>
                  </a:lnTo>
                  <a:lnTo>
                    <a:pt x="289" y="463"/>
                  </a:lnTo>
                  <a:lnTo>
                    <a:pt x="311" y="456"/>
                  </a:lnTo>
                  <a:lnTo>
                    <a:pt x="332" y="448"/>
                  </a:lnTo>
                  <a:lnTo>
                    <a:pt x="353" y="438"/>
                  </a:lnTo>
                  <a:lnTo>
                    <a:pt x="372" y="425"/>
                  </a:lnTo>
                  <a:lnTo>
                    <a:pt x="389" y="411"/>
                  </a:lnTo>
                  <a:lnTo>
                    <a:pt x="406" y="396"/>
                  </a:lnTo>
                  <a:lnTo>
                    <a:pt x="420" y="379"/>
                  </a:lnTo>
                  <a:lnTo>
                    <a:pt x="433" y="360"/>
                  </a:lnTo>
                  <a:lnTo>
                    <a:pt x="445" y="340"/>
                  </a:lnTo>
                  <a:lnTo>
                    <a:pt x="454" y="319"/>
                  </a:lnTo>
                  <a:lnTo>
                    <a:pt x="461" y="297"/>
                  </a:lnTo>
                  <a:lnTo>
                    <a:pt x="467" y="274"/>
                  </a:lnTo>
                  <a:lnTo>
                    <a:pt x="469" y="251"/>
                  </a:lnTo>
                  <a:lnTo>
                    <a:pt x="470" y="227"/>
                  </a:lnTo>
                  <a:lnTo>
                    <a:pt x="468" y="203"/>
                  </a:lnTo>
                  <a:lnTo>
                    <a:pt x="463" y="180"/>
                  </a:lnTo>
                  <a:lnTo>
                    <a:pt x="457" y="158"/>
                  </a:lnTo>
                  <a:lnTo>
                    <a:pt x="449" y="137"/>
                  </a:lnTo>
                  <a:lnTo>
                    <a:pt x="438" y="117"/>
                  </a:lnTo>
                  <a:lnTo>
                    <a:pt x="426" y="98"/>
                  </a:lnTo>
                  <a:lnTo>
                    <a:pt x="412" y="80"/>
                  </a:lnTo>
                  <a:lnTo>
                    <a:pt x="396" y="64"/>
                  </a:lnTo>
                  <a:lnTo>
                    <a:pt x="379" y="49"/>
                  </a:lnTo>
                  <a:lnTo>
                    <a:pt x="361" y="36"/>
                  </a:lnTo>
                  <a:lnTo>
                    <a:pt x="341" y="25"/>
                  </a:lnTo>
                  <a:lnTo>
                    <a:pt x="320" y="15"/>
                  </a:lnTo>
                  <a:lnTo>
                    <a:pt x="298" y="8"/>
                  </a:lnTo>
                  <a:lnTo>
                    <a:pt x="275" y="3"/>
                  </a:lnTo>
                  <a:lnTo>
                    <a:pt x="251" y="0"/>
                  </a:lnTo>
                  <a:lnTo>
                    <a:pt x="227" y="0"/>
                  </a:lnTo>
                  <a:lnTo>
                    <a:pt x="203" y="2"/>
                  </a:lnTo>
                  <a:lnTo>
                    <a:pt x="180" y="6"/>
                  </a:lnTo>
                  <a:lnTo>
                    <a:pt x="158" y="12"/>
                  </a:lnTo>
                  <a:lnTo>
                    <a:pt x="137" y="21"/>
                  </a:lnTo>
                  <a:lnTo>
                    <a:pt x="117" y="31"/>
                  </a:lnTo>
                  <a:lnTo>
                    <a:pt x="98" y="43"/>
                  </a:lnTo>
                  <a:lnTo>
                    <a:pt x="80" y="57"/>
                  </a:lnTo>
                  <a:lnTo>
                    <a:pt x="64" y="73"/>
                  </a:lnTo>
                  <a:lnTo>
                    <a:pt x="49" y="90"/>
                  </a:lnTo>
                  <a:lnTo>
                    <a:pt x="36" y="109"/>
                  </a:lnTo>
                  <a:lnTo>
                    <a:pt x="25" y="128"/>
                  </a:lnTo>
                  <a:lnTo>
                    <a:pt x="15" y="150"/>
                  </a:lnTo>
                  <a:lnTo>
                    <a:pt x="8" y="172"/>
                  </a:lnTo>
                  <a:lnTo>
                    <a:pt x="3" y="195"/>
                  </a:lnTo>
                  <a:lnTo>
                    <a:pt x="0" y="219"/>
                  </a:lnTo>
                  <a:lnTo>
                    <a:pt x="0" y="243"/>
                  </a:lnTo>
                  <a:lnTo>
                    <a:pt x="2" y="266"/>
                  </a:lnTo>
                  <a:lnTo>
                    <a:pt x="6" y="289"/>
                  </a:lnTo>
                  <a:lnTo>
                    <a:pt x="13" y="311"/>
                  </a:lnTo>
                  <a:lnTo>
                    <a:pt x="21" y="332"/>
                  </a:lnTo>
                  <a:lnTo>
                    <a:pt x="31" y="352"/>
                  </a:lnTo>
                  <a:lnTo>
                    <a:pt x="44" y="371"/>
                  </a:lnTo>
                  <a:lnTo>
                    <a:pt x="58" y="389"/>
                  </a:lnTo>
                  <a:lnTo>
                    <a:pt x="73" y="405"/>
                  </a:lnTo>
                  <a:lnTo>
                    <a:pt x="90" y="420"/>
                  </a:lnTo>
                  <a:lnTo>
                    <a:pt x="109" y="433"/>
                  </a:lnTo>
                  <a:lnTo>
                    <a:pt x="129" y="444"/>
                  </a:lnTo>
                  <a:lnTo>
                    <a:pt x="150" y="454"/>
                  </a:lnTo>
                  <a:lnTo>
                    <a:pt x="172" y="461"/>
                  </a:lnTo>
                  <a:lnTo>
                    <a:pt x="195" y="466"/>
                  </a:lnTo>
                </a:path>
              </a:pathLst>
            </a:custGeom>
            <a:noFill/>
            <a:ln w="12700" cap="rnd" cmpd="sng">
              <a:solidFill>
                <a:srgbClr val="FFFFFF"/>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1" name="Freeform 68"/>
            <p:cNvSpPr>
              <a:spLocks/>
            </p:cNvSpPr>
            <p:nvPr/>
          </p:nvSpPr>
          <p:spPr bwMode="auto">
            <a:xfrm>
              <a:off x="653" y="2264"/>
              <a:ext cx="37" cy="28"/>
            </a:xfrm>
            <a:custGeom>
              <a:avLst/>
              <a:gdLst>
                <a:gd name="T0" fmla="*/ 9 w 37"/>
                <a:gd name="T1" fmla="*/ 1 h 28"/>
                <a:gd name="T2" fmla="*/ 9 w 37"/>
                <a:gd name="T3" fmla="*/ 2 h 28"/>
                <a:gd name="T4" fmla="*/ 9 w 37"/>
                <a:gd name="T5" fmla="*/ 2 h 28"/>
                <a:gd name="T6" fmla="*/ 9 w 37"/>
                <a:gd name="T7" fmla="*/ 2 h 28"/>
                <a:gd name="T8" fmla="*/ 8 w 37"/>
                <a:gd name="T9" fmla="*/ 2 h 28"/>
                <a:gd name="T10" fmla="*/ 8 w 37"/>
                <a:gd name="T11" fmla="*/ 3 h 28"/>
                <a:gd name="T12" fmla="*/ 8 w 37"/>
                <a:gd name="T13" fmla="*/ 4 h 28"/>
                <a:gd name="T14" fmla="*/ 8 w 37"/>
                <a:gd name="T15" fmla="*/ 5 h 28"/>
                <a:gd name="T16" fmla="*/ 9 w 37"/>
                <a:gd name="T17" fmla="*/ 5 h 28"/>
                <a:gd name="T18" fmla="*/ 9 w 37"/>
                <a:gd name="T19" fmla="*/ 6 h 28"/>
                <a:gd name="T20" fmla="*/ 9 w 37"/>
                <a:gd name="T21" fmla="*/ 6 h 28"/>
                <a:gd name="T22" fmla="*/ 24 w 37"/>
                <a:gd name="T23" fmla="*/ 20 h 28"/>
                <a:gd name="T24" fmla="*/ 25 w 37"/>
                <a:gd name="T25" fmla="*/ 20 h 28"/>
                <a:gd name="T26" fmla="*/ 26 w 37"/>
                <a:gd name="T27" fmla="*/ 20 h 28"/>
                <a:gd name="T28" fmla="*/ 26 w 37"/>
                <a:gd name="T29" fmla="*/ 20 h 28"/>
                <a:gd name="T30" fmla="*/ 27 w 37"/>
                <a:gd name="T31" fmla="*/ 20 h 28"/>
                <a:gd name="T32" fmla="*/ 27 w 37"/>
                <a:gd name="T33" fmla="*/ 19 h 28"/>
                <a:gd name="T34" fmla="*/ 27 w 37"/>
                <a:gd name="T35" fmla="*/ 19 h 28"/>
                <a:gd name="T36" fmla="*/ 28 w 37"/>
                <a:gd name="T37" fmla="*/ 19 h 28"/>
                <a:gd name="T38" fmla="*/ 28 w 37"/>
                <a:gd name="T39" fmla="*/ 18 h 28"/>
                <a:gd name="T40" fmla="*/ 29 w 37"/>
                <a:gd name="T41" fmla="*/ 17 h 28"/>
                <a:gd name="T42" fmla="*/ 30 w 37"/>
                <a:gd name="T43" fmla="*/ 16 h 28"/>
                <a:gd name="T44" fmla="*/ 30 w 37"/>
                <a:gd name="T45" fmla="*/ 16 h 28"/>
                <a:gd name="T46" fmla="*/ 31 w 37"/>
                <a:gd name="T47" fmla="*/ 15 h 28"/>
                <a:gd name="T48" fmla="*/ 32 w 37"/>
                <a:gd name="T49" fmla="*/ 15 h 28"/>
                <a:gd name="T50" fmla="*/ 32 w 37"/>
                <a:gd name="T51" fmla="*/ 14 h 28"/>
                <a:gd name="T52" fmla="*/ 32 w 37"/>
                <a:gd name="T53" fmla="*/ 13 h 28"/>
                <a:gd name="T54" fmla="*/ 33 w 37"/>
                <a:gd name="T55" fmla="*/ 12 h 28"/>
                <a:gd name="T56" fmla="*/ 33 w 37"/>
                <a:gd name="T57" fmla="*/ 11 h 28"/>
                <a:gd name="T58" fmla="*/ 33 w 37"/>
                <a:gd name="T59" fmla="*/ 11 h 28"/>
                <a:gd name="T60" fmla="*/ 33 w 37"/>
                <a:gd name="T61" fmla="*/ 10 h 28"/>
                <a:gd name="T62" fmla="*/ 33 w 37"/>
                <a:gd name="T63" fmla="*/ 9 h 28"/>
                <a:gd name="T64" fmla="*/ 33 w 37"/>
                <a:gd name="T65" fmla="*/ 8 h 28"/>
                <a:gd name="T66" fmla="*/ 32 w 37"/>
                <a:gd name="T67" fmla="*/ 7 h 28"/>
                <a:gd name="T68" fmla="*/ 32 w 37"/>
                <a:gd name="T69" fmla="*/ 6 h 28"/>
                <a:gd name="T70" fmla="*/ 33 w 37"/>
                <a:gd name="T71" fmla="*/ 6 h 28"/>
                <a:gd name="T72" fmla="*/ 36 w 37"/>
                <a:gd name="T73" fmla="*/ 11 h 28"/>
                <a:gd name="T74" fmla="*/ 21 w 37"/>
                <a:gd name="T75" fmla="*/ 27 h 28"/>
                <a:gd name="T76" fmla="*/ 20 w 37"/>
                <a:gd name="T77" fmla="*/ 27 h 28"/>
                <a:gd name="T78" fmla="*/ 21 w 37"/>
                <a:gd name="T79" fmla="*/ 26 h 28"/>
                <a:gd name="T80" fmla="*/ 21 w 37"/>
                <a:gd name="T81" fmla="*/ 25 h 28"/>
                <a:gd name="T82" fmla="*/ 21 w 37"/>
                <a:gd name="T83" fmla="*/ 25 h 28"/>
                <a:gd name="T84" fmla="*/ 21 w 37"/>
                <a:gd name="T85" fmla="*/ 24 h 28"/>
                <a:gd name="T86" fmla="*/ 21 w 37"/>
                <a:gd name="T87" fmla="*/ 23 h 28"/>
                <a:gd name="T88" fmla="*/ 21 w 37"/>
                <a:gd name="T89" fmla="*/ 23 h 28"/>
                <a:gd name="T90" fmla="*/ 21 w 37"/>
                <a:gd name="T91" fmla="*/ 22 h 28"/>
                <a:gd name="T92" fmla="*/ 20 w 37"/>
                <a:gd name="T93" fmla="*/ 22 h 28"/>
                <a:gd name="T94" fmla="*/ 7 w 37"/>
                <a:gd name="T95" fmla="*/ 9 h 28"/>
                <a:gd name="T96" fmla="*/ 6 w 37"/>
                <a:gd name="T97" fmla="*/ 9 h 28"/>
                <a:gd name="T98" fmla="*/ 6 w 37"/>
                <a:gd name="T99" fmla="*/ 8 h 28"/>
                <a:gd name="T100" fmla="*/ 5 w 37"/>
                <a:gd name="T101" fmla="*/ 8 h 28"/>
                <a:gd name="T102" fmla="*/ 4 w 37"/>
                <a:gd name="T103" fmla="*/ 7 h 28"/>
                <a:gd name="T104" fmla="*/ 3 w 37"/>
                <a:gd name="T105" fmla="*/ 7 h 28"/>
                <a:gd name="T106" fmla="*/ 3 w 37"/>
                <a:gd name="T107" fmla="*/ 8 h 28"/>
                <a:gd name="T108" fmla="*/ 3 w 37"/>
                <a:gd name="T109" fmla="*/ 8 h 28"/>
                <a:gd name="T110" fmla="*/ 2 w 37"/>
                <a:gd name="T111" fmla="*/ 8 h 28"/>
                <a:gd name="T112" fmla="*/ 1 w 37"/>
                <a:gd name="T113" fmla="*/ 9 h 28"/>
                <a:gd name="T114" fmla="*/ 0 w 37"/>
                <a:gd name="T115" fmla="*/ 9 h 28"/>
                <a:gd name="T116" fmla="*/ 9 w 37"/>
                <a:gd name="T117" fmla="*/ 0 h 28"/>
                <a:gd name="T118" fmla="*/ 9 w 37"/>
                <a:gd name="T119" fmla="*/ 1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7" h="28">
                  <a:moveTo>
                    <a:pt x="9" y="1"/>
                  </a:moveTo>
                  <a:lnTo>
                    <a:pt x="9" y="2"/>
                  </a:lnTo>
                  <a:lnTo>
                    <a:pt x="9" y="2"/>
                  </a:lnTo>
                  <a:lnTo>
                    <a:pt x="9" y="2"/>
                  </a:lnTo>
                  <a:lnTo>
                    <a:pt x="8" y="2"/>
                  </a:lnTo>
                  <a:lnTo>
                    <a:pt x="8" y="3"/>
                  </a:lnTo>
                  <a:lnTo>
                    <a:pt x="8" y="4"/>
                  </a:lnTo>
                  <a:lnTo>
                    <a:pt x="8" y="5"/>
                  </a:lnTo>
                  <a:lnTo>
                    <a:pt x="9" y="5"/>
                  </a:lnTo>
                  <a:lnTo>
                    <a:pt x="9" y="6"/>
                  </a:lnTo>
                  <a:lnTo>
                    <a:pt x="9" y="6"/>
                  </a:lnTo>
                  <a:lnTo>
                    <a:pt x="24" y="20"/>
                  </a:lnTo>
                  <a:lnTo>
                    <a:pt x="25" y="20"/>
                  </a:lnTo>
                  <a:lnTo>
                    <a:pt x="26" y="20"/>
                  </a:lnTo>
                  <a:lnTo>
                    <a:pt x="26" y="20"/>
                  </a:lnTo>
                  <a:lnTo>
                    <a:pt x="27" y="20"/>
                  </a:lnTo>
                  <a:lnTo>
                    <a:pt x="27" y="19"/>
                  </a:lnTo>
                  <a:lnTo>
                    <a:pt x="27" y="19"/>
                  </a:lnTo>
                  <a:lnTo>
                    <a:pt x="28" y="19"/>
                  </a:lnTo>
                  <a:lnTo>
                    <a:pt x="28" y="18"/>
                  </a:lnTo>
                  <a:lnTo>
                    <a:pt x="29" y="17"/>
                  </a:lnTo>
                  <a:lnTo>
                    <a:pt x="30" y="16"/>
                  </a:lnTo>
                  <a:lnTo>
                    <a:pt x="30" y="16"/>
                  </a:lnTo>
                  <a:lnTo>
                    <a:pt x="31" y="15"/>
                  </a:lnTo>
                  <a:lnTo>
                    <a:pt x="32" y="15"/>
                  </a:lnTo>
                  <a:lnTo>
                    <a:pt x="32" y="14"/>
                  </a:lnTo>
                  <a:lnTo>
                    <a:pt x="32" y="13"/>
                  </a:lnTo>
                  <a:lnTo>
                    <a:pt x="33" y="12"/>
                  </a:lnTo>
                  <a:lnTo>
                    <a:pt x="33" y="11"/>
                  </a:lnTo>
                  <a:lnTo>
                    <a:pt x="33" y="11"/>
                  </a:lnTo>
                  <a:lnTo>
                    <a:pt x="33" y="10"/>
                  </a:lnTo>
                  <a:lnTo>
                    <a:pt x="33" y="9"/>
                  </a:lnTo>
                  <a:lnTo>
                    <a:pt x="33" y="8"/>
                  </a:lnTo>
                  <a:lnTo>
                    <a:pt x="32" y="7"/>
                  </a:lnTo>
                  <a:lnTo>
                    <a:pt x="32" y="6"/>
                  </a:lnTo>
                  <a:lnTo>
                    <a:pt x="33" y="6"/>
                  </a:lnTo>
                  <a:lnTo>
                    <a:pt x="36" y="11"/>
                  </a:lnTo>
                  <a:lnTo>
                    <a:pt x="21" y="27"/>
                  </a:lnTo>
                  <a:lnTo>
                    <a:pt x="20" y="27"/>
                  </a:lnTo>
                  <a:lnTo>
                    <a:pt x="21" y="26"/>
                  </a:lnTo>
                  <a:lnTo>
                    <a:pt x="21" y="25"/>
                  </a:lnTo>
                  <a:lnTo>
                    <a:pt x="21" y="25"/>
                  </a:lnTo>
                  <a:lnTo>
                    <a:pt x="21" y="24"/>
                  </a:lnTo>
                  <a:lnTo>
                    <a:pt x="21" y="23"/>
                  </a:lnTo>
                  <a:lnTo>
                    <a:pt x="21" y="23"/>
                  </a:lnTo>
                  <a:lnTo>
                    <a:pt x="21" y="22"/>
                  </a:lnTo>
                  <a:lnTo>
                    <a:pt x="20" y="22"/>
                  </a:lnTo>
                  <a:lnTo>
                    <a:pt x="7" y="9"/>
                  </a:lnTo>
                  <a:lnTo>
                    <a:pt x="6" y="9"/>
                  </a:lnTo>
                  <a:lnTo>
                    <a:pt x="6" y="8"/>
                  </a:lnTo>
                  <a:lnTo>
                    <a:pt x="5" y="8"/>
                  </a:lnTo>
                  <a:lnTo>
                    <a:pt x="4" y="7"/>
                  </a:lnTo>
                  <a:lnTo>
                    <a:pt x="3" y="7"/>
                  </a:lnTo>
                  <a:lnTo>
                    <a:pt x="3" y="8"/>
                  </a:lnTo>
                  <a:lnTo>
                    <a:pt x="3" y="8"/>
                  </a:lnTo>
                  <a:lnTo>
                    <a:pt x="2" y="8"/>
                  </a:lnTo>
                  <a:lnTo>
                    <a:pt x="1" y="9"/>
                  </a:lnTo>
                  <a:lnTo>
                    <a:pt x="0" y="9"/>
                  </a:lnTo>
                  <a:lnTo>
                    <a:pt x="9" y="0"/>
                  </a:lnTo>
                  <a:lnTo>
                    <a:pt x="9" y="1"/>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2" name="Freeform 69"/>
            <p:cNvSpPr>
              <a:spLocks/>
            </p:cNvSpPr>
            <p:nvPr/>
          </p:nvSpPr>
          <p:spPr bwMode="auto">
            <a:xfrm>
              <a:off x="693" y="2231"/>
              <a:ext cx="25" cy="30"/>
            </a:xfrm>
            <a:custGeom>
              <a:avLst/>
              <a:gdLst>
                <a:gd name="T0" fmla="*/ 14 w 25"/>
                <a:gd name="T1" fmla="*/ 28 h 30"/>
                <a:gd name="T2" fmla="*/ 14 w 25"/>
                <a:gd name="T3" fmla="*/ 28 h 30"/>
                <a:gd name="T4" fmla="*/ 14 w 25"/>
                <a:gd name="T5" fmla="*/ 27 h 30"/>
                <a:gd name="T6" fmla="*/ 15 w 25"/>
                <a:gd name="T7" fmla="*/ 27 h 30"/>
                <a:gd name="T8" fmla="*/ 15 w 25"/>
                <a:gd name="T9" fmla="*/ 27 h 30"/>
                <a:gd name="T10" fmla="*/ 16 w 25"/>
                <a:gd name="T11" fmla="*/ 27 h 30"/>
                <a:gd name="T12" fmla="*/ 16 w 25"/>
                <a:gd name="T13" fmla="*/ 26 h 30"/>
                <a:gd name="T14" fmla="*/ 16 w 25"/>
                <a:gd name="T15" fmla="*/ 25 h 30"/>
                <a:gd name="T16" fmla="*/ 15 w 25"/>
                <a:gd name="T17" fmla="*/ 24 h 30"/>
                <a:gd name="T18" fmla="*/ 15 w 25"/>
                <a:gd name="T19" fmla="*/ 23 h 30"/>
                <a:gd name="T20" fmla="*/ 6 w 25"/>
                <a:gd name="T21" fmla="*/ 8 h 30"/>
                <a:gd name="T22" fmla="*/ 5 w 25"/>
                <a:gd name="T23" fmla="*/ 7 h 30"/>
                <a:gd name="T24" fmla="*/ 4 w 25"/>
                <a:gd name="T25" fmla="*/ 7 h 30"/>
                <a:gd name="T26" fmla="*/ 3 w 25"/>
                <a:gd name="T27" fmla="*/ 7 h 30"/>
                <a:gd name="T28" fmla="*/ 3 w 25"/>
                <a:gd name="T29" fmla="*/ 6 h 30"/>
                <a:gd name="T30" fmla="*/ 2 w 25"/>
                <a:gd name="T31" fmla="*/ 6 h 30"/>
                <a:gd name="T32" fmla="*/ 2 w 25"/>
                <a:gd name="T33" fmla="*/ 6 h 30"/>
                <a:gd name="T34" fmla="*/ 2 w 25"/>
                <a:gd name="T35" fmla="*/ 7 h 30"/>
                <a:gd name="T36" fmla="*/ 1 w 25"/>
                <a:gd name="T37" fmla="*/ 7 h 30"/>
                <a:gd name="T38" fmla="*/ 0 w 25"/>
                <a:gd name="T39" fmla="*/ 7 h 30"/>
                <a:gd name="T40" fmla="*/ 0 w 25"/>
                <a:gd name="T41" fmla="*/ 7 h 30"/>
                <a:gd name="T42" fmla="*/ 0 w 25"/>
                <a:gd name="T43" fmla="*/ 7 h 30"/>
                <a:gd name="T44" fmla="*/ 9 w 25"/>
                <a:gd name="T45" fmla="*/ 0 h 30"/>
                <a:gd name="T46" fmla="*/ 10 w 25"/>
                <a:gd name="T47" fmla="*/ 0 h 30"/>
                <a:gd name="T48" fmla="*/ 10 w 25"/>
                <a:gd name="T49" fmla="*/ 1 h 30"/>
                <a:gd name="T50" fmla="*/ 9 w 25"/>
                <a:gd name="T51" fmla="*/ 1 h 30"/>
                <a:gd name="T52" fmla="*/ 9 w 25"/>
                <a:gd name="T53" fmla="*/ 2 h 30"/>
                <a:gd name="T54" fmla="*/ 8 w 25"/>
                <a:gd name="T55" fmla="*/ 2 h 30"/>
                <a:gd name="T56" fmla="*/ 8 w 25"/>
                <a:gd name="T57" fmla="*/ 2 h 30"/>
                <a:gd name="T58" fmla="*/ 8 w 25"/>
                <a:gd name="T59" fmla="*/ 3 h 30"/>
                <a:gd name="T60" fmla="*/ 7 w 25"/>
                <a:gd name="T61" fmla="*/ 3 h 30"/>
                <a:gd name="T62" fmla="*/ 7 w 25"/>
                <a:gd name="T63" fmla="*/ 4 h 30"/>
                <a:gd name="T64" fmla="*/ 8 w 25"/>
                <a:gd name="T65" fmla="*/ 4 h 30"/>
                <a:gd name="T66" fmla="*/ 8 w 25"/>
                <a:gd name="T67" fmla="*/ 5 h 30"/>
                <a:gd name="T68" fmla="*/ 8 w 25"/>
                <a:gd name="T69" fmla="*/ 6 h 30"/>
                <a:gd name="T70" fmla="*/ 18 w 25"/>
                <a:gd name="T71" fmla="*/ 21 h 30"/>
                <a:gd name="T72" fmla="*/ 18 w 25"/>
                <a:gd name="T73" fmla="*/ 22 h 30"/>
                <a:gd name="T74" fmla="*/ 19 w 25"/>
                <a:gd name="T75" fmla="*/ 22 h 30"/>
                <a:gd name="T76" fmla="*/ 19 w 25"/>
                <a:gd name="T77" fmla="*/ 22 h 30"/>
                <a:gd name="T78" fmla="*/ 20 w 25"/>
                <a:gd name="T79" fmla="*/ 22 h 30"/>
                <a:gd name="T80" fmla="*/ 21 w 25"/>
                <a:gd name="T81" fmla="*/ 23 h 30"/>
                <a:gd name="T82" fmla="*/ 21 w 25"/>
                <a:gd name="T83" fmla="*/ 22 h 30"/>
                <a:gd name="T84" fmla="*/ 22 w 25"/>
                <a:gd name="T85" fmla="*/ 22 h 30"/>
                <a:gd name="T86" fmla="*/ 22 w 25"/>
                <a:gd name="T87" fmla="*/ 22 h 30"/>
                <a:gd name="T88" fmla="*/ 23 w 25"/>
                <a:gd name="T89" fmla="*/ 22 h 30"/>
                <a:gd name="T90" fmla="*/ 24 w 25"/>
                <a:gd name="T91" fmla="*/ 22 h 30"/>
                <a:gd name="T92" fmla="*/ 24 w 25"/>
                <a:gd name="T93" fmla="*/ 22 h 30"/>
                <a:gd name="T94" fmla="*/ 14 w 25"/>
                <a:gd name="T95" fmla="*/ 29 h 30"/>
                <a:gd name="T96" fmla="*/ 14 w 25"/>
                <a:gd name="T97" fmla="*/ 28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5" h="30">
                  <a:moveTo>
                    <a:pt x="14" y="28"/>
                  </a:moveTo>
                  <a:lnTo>
                    <a:pt x="14" y="28"/>
                  </a:lnTo>
                  <a:lnTo>
                    <a:pt x="14" y="27"/>
                  </a:lnTo>
                  <a:lnTo>
                    <a:pt x="15" y="27"/>
                  </a:lnTo>
                  <a:lnTo>
                    <a:pt x="15" y="27"/>
                  </a:lnTo>
                  <a:lnTo>
                    <a:pt x="16" y="27"/>
                  </a:lnTo>
                  <a:lnTo>
                    <a:pt x="16" y="26"/>
                  </a:lnTo>
                  <a:lnTo>
                    <a:pt x="16" y="25"/>
                  </a:lnTo>
                  <a:lnTo>
                    <a:pt x="15" y="24"/>
                  </a:lnTo>
                  <a:lnTo>
                    <a:pt x="15" y="23"/>
                  </a:lnTo>
                  <a:lnTo>
                    <a:pt x="6" y="8"/>
                  </a:lnTo>
                  <a:lnTo>
                    <a:pt x="5" y="7"/>
                  </a:lnTo>
                  <a:lnTo>
                    <a:pt x="4" y="7"/>
                  </a:lnTo>
                  <a:lnTo>
                    <a:pt x="3" y="7"/>
                  </a:lnTo>
                  <a:lnTo>
                    <a:pt x="3" y="6"/>
                  </a:lnTo>
                  <a:lnTo>
                    <a:pt x="2" y="6"/>
                  </a:lnTo>
                  <a:lnTo>
                    <a:pt x="2" y="6"/>
                  </a:lnTo>
                  <a:lnTo>
                    <a:pt x="2" y="7"/>
                  </a:lnTo>
                  <a:lnTo>
                    <a:pt x="1" y="7"/>
                  </a:lnTo>
                  <a:lnTo>
                    <a:pt x="0" y="7"/>
                  </a:lnTo>
                  <a:lnTo>
                    <a:pt x="0" y="7"/>
                  </a:lnTo>
                  <a:lnTo>
                    <a:pt x="0" y="7"/>
                  </a:lnTo>
                  <a:lnTo>
                    <a:pt x="9" y="0"/>
                  </a:lnTo>
                  <a:lnTo>
                    <a:pt x="10" y="0"/>
                  </a:lnTo>
                  <a:lnTo>
                    <a:pt x="10" y="1"/>
                  </a:lnTo>
                  <a:lnTo>
                    <a:pt x="9" y="1"/>
                  </a:lnTo>
                  <a:lnTo>
                    <a:pt x="9" y="2"/>
                  </a:lnTo>
                  <a:lnTo>
                    <a:pt x="8" y="2"/>
                  </a:lnTo>
                  <a:lnTo>
                    <a:pt x="8" y="2"/>
                  </a:lnTo>
                  <a:lnTo>
                    <a:pt x="8" y="3"/>
                  </a:lnTo>
                  <a:lnTo>
                    <a:pt x="7" y="3"/>
                  </a:lnTo>
                  <a:lnTo>
                    <a:pt x="7" y="4"/>
                  </a:lnTo>
                  <a:lnTo>
                    <a:pt x="8" y="4"/>
                  </a:lnTo>
                  <a:lnTo>
                    <a:pt x="8" y="5"/>
                  </a:lnTo>
                  <a:lnTo>
                    <a:pt x="8" y="6"/>
                  </a:lnTo>
                  <a:lnTo>
                    <a:pt x="18" y="21"/>
                  </a:lnTo>
                  <a:lnTo>
                    <a:pt x="18" y="22"/>
                  </a:lnTo>
                  <a:lnTo>
                    <a:pt x="19" y="22"/>
                  </a:lnTo>
                  <a:lnTo>
                    <a:pt x="19" y="22"/>
                  </a:lnTo>
                  <a:lnTo>
                    <a:pt x="20" y="22"/>
                  </a:lnTo>
                  <a:lnTo>
                    <a:pt x="21" y="23"/>
                  </a:lnTo>
                  <a:lnTo>
                    <a:pt x="21" y="22"/>
                  </a:lnTo>
                  <a:lnTo>
                    <a:pt x="22" y="22"/>
                  </a:lnTo>
                  <a:lnTo>
                    <a:pt x="22" y="22"/>
                  </a:lnTo>
                  <a:lnTo>
                    <a:pt x="23" y="22"/>
                  </a:lnTo>
                  <a:lnTo>
                    <a:pt x="24" y="22"/>
                  </a:lnTo>
                  <a:lnTo>
                    <a:pt x="24" y="22"/>
                  </a:lnTo>
                  <a:lnTo>
                    <a:pt x="14" y="29"/>
                  </a:lnTo>
                  <a:lnTo>
                    <a:pt x="14" y="28"/>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3" name="Freeform 70"/>
            <p:cNvSpPr>
              <a:spLocks/>
            </p:cNvSpPr>
            <p:nvPr/>
          </p:nvSpPr>
          <p:spPr bwMode="auto">
            <a:xfrm>
              <a:off x="737" y="2208"/>
              <a:ext cx="30" cy="31"/>
            </a:xfrm>
            <a:custGeom>
              <a:avLst/>
              <a:gdLst>
                <a:gd name="T0" fmla="*/ 11 w 30"/>
                <a:gd name="T1" fmla="*/ 1 h 31"/>
                <a:gd name="T2" fmla="*/ 12 w 30"/>
                <a:gd name="T3" fmla="*/ 0 h 31"/>
                <a:gd name="T4" fmla="*/ 14 w 30"/>
                <a:gd name="T5" fmla="*/ 0 h 31"/>
                <a:gd name="T6" fmla="*/ 16 w 30"/>
                <a:gd name="T7" fmla="*/ 0 h 31"/>
                <a:gd name="T8" fmla="*/ 17 w 30"/>
                <a:gd name="T9" fmla="*/ 0 h 31"/>
                <a:gd name="T10" fmla="*/ 19 w 30"/>
                <a:gd name="T11" fmla="*/ 0 h 31"/>
                <a:gd name="T12" fmla="*/ 21 w 30"/>
                <a:gd name="T13" fmla="*/ 1 h 31"/>
                <a:gd name="T14" fmla="*/ 22 w 30"/>
                <a:gd name="T15" fmla="*/ 3 h 31"/>
                <a:gd name="T16" fmla="*/ 23 w 30"/>
                <a:gd name="T17" fmla="*/ 4 h 31"/>
                <a:gd name="T18" fmla="*/ 24 w 30"/>
                <a:gd name="T19" fmla="*/ 6 h 31"/>
                <a:gd name="T20" fmla="*/ 23 w 30"/>
                <a:gd name="T21" fmla="*/ 8 h 31"/>
                <a:gd name="T22" fmla="*/ 22 w 30"/>
                <a:gd name="T23" fmla="*/ 9 h 31"/>
                <a:gd name="T24" fmla="*/ 21 w 30"/>
                <a:gd name="T25" fmla="*/ 10 h 31"/>
                <a:gd name="T26" fmla="*/ 20 w 30"/>
                <a:gd name="T27" fmla="*/ 11 h 31"/>
                <a:gd name="T28" fmla="*/ 22 w 30"/>
                <a:gd name="T29" fmla="*/ 12 h 31"/>
                <a:gd name="T30" fmla="*/ 23 w 30"/>
                <a:gd name="T31" fmla="*/ 12 h 31"/>
                <a:gd name="T32" fmla="*/ 25 w 30"/>
                <a:gd name="T33" fmla="*/ 12 h 31"/>
                <a:gd name="T34" fmla="*/ 27 w 30"/>
                <a:gd name="T35" fmla="*/ 13 h 31"/>
                <a:gd name="T36" fmla="*/ 27 w 30"/>
                <a:gd name="T37" fmla="*/ 13 h 31"/>
                <a:gd name="T38" fmla="*/ 28 w 30"/>
                <a:gd name="T39" fmla="*/ 14 h 31"/>
                <a:gd name="T40" fmla="*/ 29 w 30"/>
                <a:gd name="T41" fmla="*/ 16 h 31"/>
                <a:gd name="T42" fmla="*/ 29 w 30"/>
                <a:gd name="T43" fmla="*/ 18 h 31"/>
                <a:gd name="T44" fmla="*/ 29 w 30"/>
                <a:gd name="T45" fmla="*/ 19 h 31"/>
                <a:gd name="T46" fmla="*/ 29 w 30"/>
                <a:gd name="T47" fmla="*/ 21 h 31"/>
                <a:gd name="T48" fmla="*/ 27 w 30"/>
                <a:gd name="T49" fmla="*/ 22 h 31"/>
                <a:gd name="T50" fmla="*/ 27 w 30"/>
                <a:gd name="T51" fmla="*/ 23 h 31"/>
                <a:gd name="T52" fmla="*/ 24 w 30"/>
                <a:gd name="T53" fmla="*/ 25 h 31"/>
                <a:gd name="T54" fmla="*/ 22 w 30"/>
                <a:gd name="T55" fmla="*/ 27 h 31"/>
                <a:gd name="T56" fmla="*/ 8 w 30"/>
                <a:gd name="T57" fmla="*/ 29 h 31"/>
                <a:gd name="T58" fmla="*/ 10 w 30"/>
                <a:gd name="T59" fmla="*/ 29 h 31"/>
                <a:gd name="T60" fmla="*/ 12 w 30"/>
                <a:gd name="T61" fmla="*/ 28 h 31"/>
                <a:gd name="T62" fmla="*/ 12 w 30"/>
                <a:gd name="T63" fmla="*/ 27 h 31"/>
                <a:gd name="T64" fmla="*/ 11 w 30"/>
                <a:gd name="T65" fmla="*/ 25 h 31"/>
                <a:gd name="T66" fmla="*/ 5 w 30"/>
                <a:gd name="T67" fmla="*/ 7 h 31"/>
                <a:gd name="T68" fmla="*/ 4 w 30"/>
                <a:gd name="T69" fmla="*/ 6 h 31"/>
                <a:gd name="T70" fmla="*/ 3 w 30"/>
                <a:gd name="T71" fmla="*/ 5 h 31"/>
                <a:gd name="T72" fmla="*/ 2 w 30"/>
                <a:gd name="T73" fmla="*/ 5 h 31"/>
                <a:gd name="T74" fmla="*/ 0 w 30"/>
                <a:gd name="T75" fmla="*/ 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0" h="31">
                  <a:moveTo>
                    <a:pt x="0" y="4"/>
                  </a:moveTo>
                  <a:lnTo>
                    <a:pt x="11" y="1"/>
                  </a:lnTo>
                  <a:lnTo>
                    <a:pt x="12" y="1"/>
                  </a:lnTo>
                  <a:lnTo>
                    <a:pt x="12" y="0"/>
                  </a:lnTo>
                  <a:lnTo>
                    <a:pt x="13" y="0"/>
                  </a:lnTo>
                  <a:lnTo>
                    <a:pt x="14" y="0"/>
                  </a:lnTo>
                  <a:lnTo>
                    <a:pt x="15" y="0"/>
                  </a:lnTo>
                  <a:lnTo>
                    <a:pt x="16" y="0"/>
                  </a:lnTo>
                  <a:lnTo>
                    <a:pt x="17" y="0"/>
                  </a:lnTo>
                  <a:lnTo>
                    <a:pt x="17" y="0"/>
                  </a:lnTo>
                  <a:lnTo>
                    <a:pt x="18" y="0"/>
                  </a:lnTo>
                  <a:lnTo>
                    <a:pt x="19" y="0"/>
                  </a:lnTo>
                  <a:lnTo>
                    <a:pt x="20" y="1"/>
                  </a:lnTo>
                  <a:lnTo>
                    <a:pt x="21" y="1"/>
                  </a:lnTo>
                  <a:lnTo>
                    <a:pt x="22" y="2"/>
                  </a:lnTo>
                  <a:lnTo>
                    <a:pt x="22" y="3"/>
                  </a:lnTo>
                  <a:lnTo>
                    <a:pt x="23" y="3"/>
                  </a:lnTo>
                  <a:lnTo>
                    <a:pt x="23" y="4"/>
                  </a:lnTo>
                  <a:lnTo>
                    <a:pt x="24" y="5"/>
                  </a:lnTo>
                  <a:lnTo>
                    <a:pt x="24" y="6"/>
                  </a:lnTo>
                  <a:lnTo>
                    <a:pt x="24" y="7"/>
                  </a:lnTo>
                  <a:lnTo>
                    <a:pt x="23" y="8"/>
                  </a:lnTo>
                  <a:lnTo>
                    <a:pt x="23" y="8"/>
                  </a:lnTo>
                  <a:lnTo>
                    <a:pt x="22" y="9"/>
                  </a:lnTo>
                  <a:lnTo>
                    <a:pt x="22" y="10"/>
                  </a:lnTo>
                  <a:lnTo>
                    <a:pt x="21" y="10"/>
                  </a:lnTo>
                  <a:lnTo>
                    <a:pt x="21" y="11"/>
                  </a:lnTo>
                  <a:lnTo>
                    <a:pt x="20" y="11"/>
                  </a:lnTo>
                  <a:lnTo>
                    <a:pt x="21" y="11"/>
                  </a:lnTo>
                  <a:lnTo>
                    <a:pt x="22" y="12"/>
                  </a:lnTo>
                  <a:lnTo>
                    <a:pt x="22" y="12"/>
                  </a:lnTo>
                  <a:lnTo>
                    <a:pt x="23" y="12"/>
                  </a:lnTo>
                  <a:lnTo>
                    <a:pt x="24" y="12"/>
                  </a:lnTo>
                  <a:lnTo>
                    <a:pt x="25" y="12"/>
                  </a:lnTo>
                  <a:lnTo>
                    <a:pt x="26" y="13"/>
                  </a:lnTo>
                  <a:lnTo>
                    <a:pt x="27" y="13"/>
                  </a:lnTo>
                  <a:lnTo>
                    <a:pt x="27" y="13"/>
                  </a:lnTo>
                  <a:lnTo>
                    <a:pt x="27" y="13"/>
                  </a:lnTo>
                  <a:lnTo>
                    <a:pt x="27" y="14"/>
                  </a:lnTo>
                  <a:lnTo>
                    <a:pt x="28" y="14"/>
                  </a:lnTo>
                  <a:lnTo>
                    <a:pt x="28" y="15"/>
                  </a:lnTo>
                  <a:lnTo>
                    <a:pt x="29" y="16"/>
                  </a:lnTo>
                  <a:lnTo>
                    <a:pt x="29" y="17"/>
                  </a:lnTo>
                  <a:lnTo>
                    <a:pt x="29" y="18"/>
                  </a:lnTo>
                  <a:lnTo>
                    <a:pt x="29" y="18"/>
                  </a:lnTo>
                  <a:lnTo>
                    <a:pt x="29" y="19"/>
                  </a:lnTo>
                  <a:lnTo>
                    <a:pt x="29" y="20"/>
                  </a:lnTo>
                  <a:lnTo>
                    <a:pt x="29" y="21"/>
                  </a:lnTo>
                  <a:lnTo>
                    <a:pt x="28" y="22"/>
                  </a:lnTo>
                  <a:lnTo>
                    <a:pt x="27" y="22"/>
                  </a:lnTo>
                  <a:lnTo>
                    <a:pt x="27" y="23"/>
                  </a:lnTo>
                  <a:lnTo>
                    <a:pt x="27" y="23"/>
                  </a:lnTo>
                  <a:lnTo>
                    <a:pt x="26" y="24"/>
                  </a:lnTo>
                  <a:lnTo>
                    <a:pt x="24" y="25"/>
                  </a:lnTo>
                  <a:lnTo>
                    <a:pt x="22" y="26"/>
                  </a:lnTo>
                  <a:lnTo>
                    <a:pt x="22" y="27"/>
                  </a:lnTo>
                  <a:lnTo>
                    <a:pt x="8" y="30"/>
                  </a:lnTo>
                  <a:lnTo>
                    <a:pt x="8" y="29"/>
                  </a:lnTo>
                  <a:lnTo>
                    <a:pt x="9" y="29"/>
                  </a:lnTo>
                  <a:lnTo>
                    <a:pt x="10" y="29"/>
                  </a:lnTo>
                  <a:lnTo>
                    <a:pt x="11" y="28"/>
                  </a:lnTo>
                  <a:lnTo>
                    <a:pt x="12" y="28"/>
                  </a:lnTo>
                  <a:lnTo>
                    <a:pt x="12" y="28"/>
                  </a:lnTo>
                  <a:lnTo>
                    <a:pt x="12" y="27"/>
                  </a:lnTo>
                  <a:lnTo>
                    <a:pt x="11" y="26"/>
                  </a:lnTo>
                  <a:lnTo>
                    <a:pt x="11" y="25"/>
                  </a:lnTo>
                  <a:lnTo>
                    <a:pt x="5" y="8"/>
                  </a:lnTo>
                  <a:lnTo>
                    <a:pt x="5" y="7"/>
                  </a:lnTo>
                  <a:lnTo>
                    <a:pt x="5" y="6"/>
                  </a:lnTo>
                  <a:lnTo>
                    <a:pt x="4" y="6"/>
                  </a:lnTo>
                  <a:lnTo>
                    <a:pt x="4" y="5"/>
                  </a:lnTo>
                  <a:lnTo>
                    <a:pt x="3" y="5"/>
                  </a:lnTo>
                  <a:lnTo>
                    <a:pt x="2" y="5"/>
                  </a:lnTo>
                  <a:lnTo>
                    <a:pt x="2" y="5"/>
                  </a:lnTo>
                  <a:lnTo>
                    <a:pt x="1" y="5"/>
                  </a:lnTo>
                  <a:lnTo>
                    <a:pt x="0" y="5"/>
                  </a:lnTo>
                  <a:lnTo>
                    <a:pt x="0" y="4"/>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4" name="Freeform 71"/>
            <p:cNvSpPr>
              <a:spLocks/>
            </p:cNvSpPr>
            <p:nvPr/>
          </p:nvSpPr>
          <p:spPr bwMode="auto">
            <a:xfrm>
              <a:off x="752" y="2224"/>
              <a:ext cx="10" cy="10"/>
            </a:xfrm>
            <a:custGeom>
              <a:avLst/>
              <a:gdLst>
                <a:gd name="T0" fmla="*/ 2 w 10"/>
                <a:gd name="T1" fmla="*/ 8 h 10"/>
                <a:gd name="T2" fmla="*/ 2 w 10"/>
                <a:gd name="T3" fmla="*/ 8 h 10"/>
                <a:gd name="T4" fmla="*/ 2 w 10"/>
                <a:gd name="T5" fmla="*/ 8 h 10"/>
                <a:gd name="T6" fmla="*/ 2 w 10"/>
                <a:gd name="T7" fmla="*/ 9 h 10"/>
                <a:gd name="T8" fmla="*/ 3 w 10"/>
                <a:gd name="T9" fmla="*/ 9 h 10"/>
                <a:gd name="T10" fmla="*/ 4 w 10"/>
                <a:gd name="T11" fmla="*/ 9 h 10"/>
                <a:gd name="T12" fmla="*/ 4 w 10"/>
                <a:gd name="T13" fmla="*/ 9 h 10"/>
                <a:gd name="T14" fmla="*/ 5 w 10"/>
                <a:gd name="T15" fmla="*/ 9 h 10"/>
                <a:gd name="T16" fmla="*/ 5 w 10"/>
                <a:gd name="T17" fmla="*/ 8 h 10"/>
                <a:gd name="T18" fmla="*/ 6 w 10"/>
                <a:gd name="T19" fmla="*/ 8 h 10"/>
                <a:gd name="T20" fmla="*/ 7 w 10"/>
                <a:gd name="T21" fmla="*/ 8 h 10"/>
                <a:gd name="T22" fmla="*/ 7 w 10"/>
                <a:gd name="T23" fmla="*/ 8 h 10"/>
                <a:gd name="T24" fmla="*/ 7 w 10"/>
                <a:gd name="T25" fmla="*/ 7 h 10"/>
                <a:gd name="T26" fmla="*/ 8 w 10"/>
                <a:gd name="T27" fmla="*/ 7 h 10"/>
                <a:gd name="T28" fmla="*/ 8 w 10"/>
                <a:gd name="T29" fmla="*/ 7 h 10"/>
                <a:gd name="T30" fmla="*/ 8 w 10"/>
                <a:gd name="T31" fmla="*/ 6 h 10"/>
                <a:gd name="T32" fmla="*/ 8 w 10"/>
                <a:gd name="T33" fmla="*/ 5 h 10"/>
                <a:gd name="T34" fmla="*/ 9 w 10"/>
                <a:gd name="T35" fmla="*/ 5 h 10"/>
                <a:gd name="T36" fmla="*/ 9 w 10"/>
                <a:gd name="T37" fmla="*/ 4 h 10"/>
                <a:gd name="T38" fmla="*/ 8 w 10"/>
                <a:gd name="T39" fmla="*/ 4 h 10"/>
                <a:gd name="T40" fmla="*/ 8 w 10"/>
                <a:gd name="T41" fmla="*/ 3 h 10"/>
                <a:gd name="T42" fmla="*/ 8 w 10"/>
                <a:gd name="T43" fmla="*/ 2 h 10"/>
                <a:gd name="T44" fmla="*/ 8 w 10"/>
                <a:gd name="T45" fmla="*/ 2 h 10"/>
                <a:gd name="T46" fmla="*/ 8 w 10"/>
                <a:gd name="T47" fmla="*/ 2 h 10"/>
                <a:gd name="T48" fmla="*/ 8 w 10"/>
                <a:gd name="T49" fmla="*/ 1 h 10"/>
                <a:gd name="T50" fmla="*/ 7 w 10"/>
                <a:gd name="T51" fmla="*/ 1 h 10"/>
                <a:gd name="T52" fmla="*/ 7 w 10"/>
                <a:gd name="T53" fmla="*/ 1 h 10"/>
                <a:gd name="T54" fmla="*/ 7 w 10"/>
                <a:gd name="T55" fmla="*/ 1 h 10"/>
                <a:gd name="T56" fmla="*/ 6 w 10"/>
                <a:gd name="T57" fmla="*/ 1 h 10"/>
                <a:gd name="T58" fmla="*/ 6 w 10"/>
                <a:gd name="T59" fmla="*/ 0 h 10"/>
                <a:gd name="T60" fmla="*/ 5 w 10"/>
                <a:gd name="T61" fmla="*/ 0 h 10"/>
                <a:gd name="T62" fmla="*/ 5 w 10"/>
                <a:gd name="T63" fmla="*/ 0 h 10"/>
                <a:gd name="T64" fmla="*/ 4 w 10"/>
                <a:gd name="T65" fmla="*/ 0 h 10"/>
                <a:gd name="T66" fmla="*/ 4 w 10"/>
                <a:gd name="T67" fmla="*/ 0 h 10"/>
                <a:gd name="T68" fmla="*/ 3 w 10"/>
                <a:gd name="T69" fmla="*/ 0 h 10"/>
                <a:gd name="T70" fmla="*/ 2 w 10"/>
                <a:gd name="T71" fmla="*/ 0 h 10"/>
                <a:gd name="T72" fmla="*/ 2 w 10"/>
                <a:gd name="T73" fmla="*/ 1 h 10"/>
                <a:gd name="T74" fmla="*/ 2 w 10"/>
                <a:gd name="T75" fmla="*/ 1 h 10"/>
                <a:gd name="T76" fmla="*/ 1 w 10"/>
                <a:gd name="T77" fmla="*/ 1 h 10"/>
                <a:gd name="T78" fmla="*/ 1 w 10"/>
                <a:gd name="T79" fmla="*/ 1 h 10"/>
                <a:gd name="T80" fmla="*/ 0 w 10"/>
                <a:gd name="T81" fmla="*/ 1 h 10"/>
                <a:gd name="T82" fmla="*/ 2 w 10"/>
                <a:gd name="T83" fmla="*/ 8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0" h="10">
                  <a:moveTo>
                    <a:pt x="2" y="8"/>
                  </a:moveTo>
                  <a:lnTo>
                    <a:pt x="2" y="8"/>
                  </a:lnTo>
                  <a:lnTo>
                    <a:pt x="2" y="8"/>
                  </a:lnTo>
                  <a:lnTo>
                    <a:pt x="2" y="9"/>
                  </a:lnTo>
                  <a:lnTo>
                    <a:pt x="3" y="9"/>
                  </a:lnTo>
                  <a:lnTo>
                    <a:pt x="4" y="9"/>
                  </a:lnTo>
                  <a:lnTo>
                    <a:pt x="4" y="9"/>
                  </a:lnTo>
                  <a:lnTo>
                    <a:pt x="5" y="9"/>
                  </a:lnTo>
                  <a:lnTo>
                    <a:pt x="5" y="8"/>
                  </a:lnTo>
                  <a:lnTo>
                    <a:pt x="6" y="8"/>
                  </a:lnTo>
                  <a:lnTo>
                    <a:pt x="7" y="8"/>
                  </a:lnTo>
                  <a:lnTo>
                    <a:pt x="7" y="8"/>
                  </a:lnTo>
                  <a:lnTo>
                    <a:pt x="7" y="7"/>
                  </a:lnTo>
                  <a:lnTo>
                    <a:pt x="8" y="7"/>
                  </a:lnTo>
                  <a:lnTo>
                    <a:pt x="8" y="7"/>
                  </a:lnTo>
                  <a:lnTo>
                    <a:pt x="8" y="6"/>
                  </a:lnTo>
                  <a:lnTo>
                    <a:pt x="8" y="5"/>
                  </a:lnTo>
                  <a:lnTo>
                    <a:pt x="9" y="5"/>
                  </a:lnTo>
                  <a:lnTo>
                    <a:pt x="9" y="4"/>
                  </a:lnTo>
                  <a:lnTo>
                    <a:pt x="8" y="4"/>
                  </a:lnTo>
                  <a:lnTo>
                    <a:pt x="8" y="3"/>
                  </a:lnTo>
                  <a:lnTo>
                    <a:pt x="8" y="2"/>
                  </a:lnTo>
                  <a:lnTo>
                    <a:pt x="8" y="2"/>
                  </a:lnTo>
                  <a:lnTo>
                    <a:pt x="8" y="2"/>
                  </a:lnTo>
                  <a:lnTo>
                    <a:pt x="8" y="1"/>
                  </a:lnTo>
                  <a:lnTo>
                    <a:pt x="7" y="1"/>
                  </a:lnTo>
                  <a:lnTo>
                    <a:pt x="7" y="1"/>
                  </a:lnTo>
                  <a:lnTo>
                    <a:pt x="7" y="1"/>
                  </a:lnTo>
                  <a:lnTo>
                    <a:pt x="6" y="1"/>
                  </a:lnTo>
                  <a:lnTo>
                    <a:pt x="6" y="0"/>
                  </a:lnTo>
                  <a:lnTo>
                    <a:pt x="5" y="0"/>
                  </a:lnTo>
                  <a:lnTo>
                    <a:pt x="5" y="0"/>
                  </a:lnTo>
                  <a:lnTo>
                    <a:pt x="4" y="0"/>
                  </a:lnTo>
                  <a:lnTo>
                    <a:pt x="4" y="0"/>
                  </a:lnTo>
                  <a:lnTo>
                    <a:pt x="3" y="0"/>
                  </a:lnTo>
                  <a:lnTo>
                    <a:pt x="2" y="0"/>
                  </a:lnTo>
                  <a:lnTo>
                    <a:pt x="2" y="1"/>
                  </a:lnTo>
                  <a:lnTo>
                    <a:pt x="2" y="1"/>
                  </a:lnTo>
                  <a:lnTo>
                    <a:pt x="1" y="1"/>
                  </a:lnTo>
                  <a:lnTo>
                    <a:pt x="1" y="1"/>
                  </a:lnTo>
                  <a:lnTo>
                    <a:pt x="0" y="1"/>
                  </a:lnTo>
                  <a:lnTo>
                    <a:pt x="2" y="8"/>
                  </a:lnTo>
                </a:path>
              </a:pathLst>
            </a:custGeom>
            <a:solidFill>
              <a:srgbClr val="B2B2B2"/>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5" name="Freeform 72"/>
            <p:cNvSpPr>
              <a:spLocks/>
            </p:cNvSpPr>
            <p:nvPr/>
          </p:nvSpPr>
          <p:spPr bwMode="auto">
            <a:xfrm>
              <a:off x="747" y="2210"/>
              <a:ext cx="9" cy="9"/>
            </a:xfrm>
            <a:custGeom>
              <a:avLst/>
              <a:gdLst>
                <a:gd name="T0" fmla="*/ 2 w 9"/>
                <a:gd name="T1" fmla="*/ 8 h 9"/>
                <a:gd name="T2" fmla="*/ 5 w 9"/>
                <a:gd name="T3" fmla="*/ 7 h 9"/>
                <a:gd name="T4" fmla="*/ 5 w 9"/>
                <a:gd name="T5" fmla="*/ 7 h 9"/>
                <a:gd name="T6" fmla="*/ 6 w 9"/>
                <a:gd name="T7" fmla="*/ 7 h 9"/>
                <a:gd name="T8" fmla="*/ 6 w 9"/>
                <a:gd name="T9" fmla="*/ 7 h 9"/>
                <a:gd name="T10" fmla="*/ 6 w 9"/>
                <a:gd name="T11" fmla="*/ 6 h 9"/>
                <a:gd name="T12" fmla="*/ 7 w 9"/>
                <a:gd name="T13" fmla="*/ 6 h 9"/>
                <a:gd name="T14" fmla="*/ 7 w 9"/>
                <a:gd name="T15" fmla="*/ 6 h 9"/>
                <a:gd name="T16" fmla="*/ 8 w 9"/>
                <a:gd name="T17" fmla="*/ 5 h 9"/>
                <a:gd name="T18" fmla="*/ 8 w 9"/>
                <a:gd name="T19" fmla="*/ 5 h 9"/>
                <a:gd name="T20" fmla="*/ 8 w 9"/>
                <a:gd name="T21" fmla="*/ 4 h 9"/>
                <a:gd name="T22" fmla="*/ 8 w 9"/>
                <a:gd name="T23" fmla="*/ 3 h 9"/>
                <a:gd name="T24" fmla="*/ 8 w 9"/>
                <a:gd name="T25" fmla="*/ 3 h 9"/>
                <a:gd name="T26" fmla="*/ 7 w 9"/>
                <a:gd name="T27" fmla="*/ 2 h 9"/>
                <a:gd name="T28" fmla="*/ 7 w 9"/>
                <a:gd name="T29" fmla="*/ 2 h 9"/>
                <a:gd name="T30" fmla="*/ 7 w 9"/>
                <a:gd name="T31" fmla="*/ 1 h 9"/>
                <a:gd name="T32" fmla="*/ 6 w 9"/>
                <a:gd name="T33" fmla="*/ 1 h 9"/>
                <a:gd name="T34" fmla="*/ 6 w 9"/>
                <a:gd name="T35" fmla="*/ 1 h 9"/>
                <a:gd name="T36" fmla="*/ 6 w 9"/>
                <a:gd name="T37" fmla="*/ 0 h 9"/>
                <a:gd name="T38" fmla="*/ 5 w 9"/>
                <a:gd name="T39" fmla="*/ 0 h 9"/>
                <a:gd name="T40" fmla="*/ 5 w 9"/>
                <a:gd name="T41" fmla="*/ 0 h 9"/>
                <a:gd name="T42" fmla="*/ 4 w 9"/>
                <a:gd name="T43" fmla="*/ 0 h 9"/>
                <a:gd name="T44" fmla="*/ 3 w 9"/>
                <a:gd name="T45" fmla="*/ 0 h 9"/>
                <a:gd name="T46" fmla="*/ 3 w 9"/>
                <a:gd name="T47" fmla="*/ 0 h 9"/>
                <a:gd name="T48" fmla="*/ 2 w 9"/>
                <a:gd name="T49" fmla="*/ 0 h 9"/>
                <a:gd name="T50" fmla="*/ 2 w 9"/>
                <a:gd name="T51" fmla="*/ 1 h 9"/>
                <a:gd name="T52" fmla="*/ 1 w 9"/>
                <a:gd name="T53" fmla="*/ 1 h 9"/>
                <a:gd name="T54" fmla="*/ 1 w 9"/>
                <a:gd name="T55" fmla="*/ 1 h 9"/>
                <a:gd name="T56" fmla="*/ 1 w 9"/>
                <a:gd name="T57" fmla="*/ 1 h 9"/>
                <a:gd name="T58" fmla="*/ 0 w 9"/>
                <a:gd name="T59" fmla="*/ 1 h 9"/>
                <a:gd name="T60" fmla="*/ 0 w 9"/>
                <a:gd name="T61" fmla="*/ 2 h 9"/>
                <a:gd name="T62" fmla="*/ 2 w 9"/>
                <a:gd name="T63" fmla="*/ 8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 h="9">
                  <a:moveTo>
                    <a:pt x="2" y="8"/>
                  </a:moveTo>
                  <a:lnTo>
                    <a:pt x="5" y="7"/>
                  </a:lnTo>
                  <a:lnTo>
                    <a:pt x="5" y="7"/>
                  </a:lnTo>
                  <a:lnTo>
                    <a:pt x="6" y="7"/>
                  </a:lnTo>
                  <a:lnTo>
                    <a:pt x="6" y="7"/>
                  </a:lnTo>
                  <a:lnTo>
                    <a:pt x="6" y="6"/>
                  </a:lnTo>
                  <a:lnTo>
                    <a:pt x="7" y="6"/>
                  </a:lnTo>
                  <a:lnTo>
                    <a:pt x="7" y="6"/>
                  </a:lnTo>
                  <a:lnTo>
                    <a:pt x="8" y="5"/>
                  </a:lnTo>
                  <a:lnTo>
                    <a:pt x="8" y="5"/>
                  </a:lnTo>
                  <a:lnTo>
                    <a:pt x="8" y="4"/>
                  </a:lnTo>
                  <a:lnTo>
                    <a:pt x="8" y="3"/>
                  </a:lnTo>
                  <a:lnTo>
                    <a:pt x="8" y="3"/>
                  </a:lnTo>
                  <a:lnTo>
                    <a:pt x="7" y="2"/>
                  </a:lnTo>
                  <a:lnTo>
                    <a:pt x="7" y="2"/>
                  </a:lnTo>
                  <a:lnTo>
                    <a:pt x="7" y="1"/>
                  </a:lnTo>
                  <a:lnTo>
                    <a:pt x="6" y="1"/>
                  </a:lnTo>
                  <a:lnTo>
                    <a:pt x="6" y="1"/>
                  </a:lnTo>
                  <a:lnTo>
                    <a:pt x="6" y="0"/>
                  </a:lnTo>
                  <a:lnTo>
                    <a:pt x="5" y="0"/>
                  </a:lnTo>
                  <a:lnTo>
                    <a:pt x="5" y="0"/>
                  </a:lnTo>
                  <a:lnTo>
                    <a:pt x="4" y="0"/>
                  </a:lnTo>
                  <a:lnTo>
                    <a:pt x="3" y="0"/>
                  </a:lnTo>
                  <a:lnTo>
                    <a:pt x="3" y="0"/>
                  </a:lnTo>
                  <a:lnTo>
                    <a:pt x="2" y="0"/>
                  </a:lnTo>
                  <a:lnTo>
                    <a:pt x="2" y="1"/>
                  </a:lnTo>
                  <a:lnTo>
                    <a:pt x="1" y="1"/>
                  </a:lnTo>
                  <a:lnTo>
                    <a:pt x="1" y="1"/>
                  </a:lnTo>
                  <a:lnTo>
                    <a:pt x="1" y="1"/>
                  </a:lnTo>
                  <a:lnTo>
                    <a:pt x="0" y="1"/>
                  </a:lnTo>
                  <a:lnTo>
                    <a:pt x="0" y="2"/>
                  </a:lnTo>
                  <a:lnTo>
                    <a:pt x="2" y="8"/>
                  </a:lnTo>
                </a:path>
              </a:pathLst>
            </a:custGeom>
            <a:solidFill>
              <a:srgbClr val="B2B2B2"/>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6" name="Freeform 73"/>
            <p:cNvSpPr>
              <a:spLocks/>
            </p:cNvSpPr>
            <p:nvPr/>
          </p:nvSpPr>
          <p:spPr bwMode="auto">
            <a:xfrm>
              <a:off x="802" y="2197"/>
              <a:ext cx="25" cy="29"/>
            </a:xfrm>
            <a:custGeom>
              <a:avLst/>
              <a:gdLst>
                <a:gd name="T0" fmla="*/ 1 w 25"/>
                <a:gd name="T1" fmla="*/ 28 h 29"/>
                <a:gd name="T2" fmla="*/ 1 w 25"/>
                <a:gd name="T3" fmla="*/ 26 h 29"/>
                <a:gd name="T4" fmla="*/ 2 w 25"/>
                <a:gd name="T5" fmla="*/ 26 h 29"/>
                <a:gd name="T6" fmla="*/ 4 w 25"/>
                <a:gd name="T7" fmla="*/ 26 h 29"/>
                <a:gd name="T8" fmla="*/ 4 w 25"/>
                <a:gd name="T9" fmla="*/ 24 h 29"/>
                <a:gd name="T10" fmla="*/ 3 w 25"/>
                <a:gd name="T11" fmla="*/ 4 h 29"/>
                <a:gd name="T12" fmla="*/ 3 w 25"/>
                <a:gd name="T13" fmla="*/ 2 h 29"/>
                <a:gd name="T14" fmla="*/ 2 w 25"/>
                <a:gd name="T15" fmla="*/ 2 h 29"/>
                <a:gd name="T16" fmla="*/ 1 w 25"/>
                <a:gd name="T17" fmla="*/ 2 h 29"/>
                <a:gd name="T18" fmla="*/ 0 w 25"/>
                <a:gd name="T19" fmla="*/ 1 h 29"/>
                <a:gd name="T20" fmla="*/ 21 w 25"/>
                <a:gd name="T21" fmla="*/ 6 h 29"/>
                <a:gd name="T22" fmla="*/ 20 w 25"/>
                <a:gd name="T23" fmla="*/ 5 h 29"/>
                <a:gd name="T24" fmla="*/ 19 w 25"/>
                <a:gd name="T25" fmla="*/ 3 h 29"/>
                <a:gd name="T26" fmla="*/ 18 w 25"/>
                <a:gd name="T27" fmla="*/ 2 h 29"/>
                <a:gd name="T28" fmla="*/ 18 w 25"/>
                <a:gd name="T29" fmla="*/ 2 h 29"/>
                <a:gd name="T30" fmla="*/ 16 w 25"/>
                <a:gd name="T31" fmla="*/ 2 h 29"/>
                <a:gd name="T32" fmla="*/ 14 w 25"/>
                <a:gd name="T33" fmla="*/ 2 h 29"/>
                <a:gd name="T34" fmla="*/ 8 w 25"/>
                <a:gd name="T35" fmla="*/ 2 h 29"/>
                <a:gd name="T36" fmla="*/ 8 w 25"/>
                <a:gd name="T37" fmla="*/ 12 h 29"/>
                <a:gd name="T38" fmla="*/ 15 w 25"/>
                <a:gd name="T39" fmla="*/ 12 h 29"/>
                <a:gd name="T40" fmla="*/ 17 w 25"/>
                <a:gd name="T41" fmla="*/ 12 h 29"/>
                <a:gd name="T42" fmla="*/ 18 w 25"/>
                <a:gd name="T43" fmla="*/ 10 h 29"/>
                <a:gd name="T44" fmla="*/ 18 w 25"/>
                <a:gd name="T45" fmla="*/ 8 h 29"/>
                <a:gd name="T46" fmla="*/ 19 w 25"/>
                <a:gd name="T47" fmla="*/ 18 h 29"/>
                <a:gd name="T48" fmla="*/ 18 w 25"/>
                <a:gd name="T49" fmla="*/ 17 h 29"/>
                <a:gd name="T50" fmla="*/ 18 w 25"/>
                <a:gd name="T51" fmla="*/ 16 h 29"/>
                <a:gd name="T52" fmla="*/ 17 w 25"/>
                <a:gd name="T53" fmla="*/ 15 h 29"/>
                <a:gd name="T54" fmla="*/ 16 w 25"/>
                <a:gd name="T55" fmla="*/ 14 h 29"/>
                <a:gd name="T56" fmla="*/ 14 w 25"/>
                <a:gd name="T57" fmla="*/ 14 h 29"/>
                <a:gd name="T58" fmla="*/ 8 w 25"/>
                <a:gd name="T59" fmla="*/ 14 h 29"/>
                <a:gd name="T60" fmla="*/ 9 w 25"/>
                <a:gd name="T61" fmla="*/ 26 h 29"/>
                <a:gd name="T62" fmla="*/ 10 w 25"/>
                <a:gd name="T63" fmla="*/ 26 h 29"/>
                <a:gd name="T64" fmla="*/ 14 w 25"/>
                <a:gd name="T65" fmla="*/ 26 h 29"/>
                <a:gd name="T66" fmla="*/ 16 w 25"/>
                <a:gd name="T67" fmla="*/ 26 h 29"/>
                <a:gd name="T68" fmla="*/ 18 w 25"/>
                <a:gd name="T69" fmla="*/ 25 h 29"/>
                <a:gd name="T70" fmla="*/ 19 w 25"/>
                <a:gd name="T71" fmla="*/ 24 h 29"/>
                <a:gd name="T72" fmla="*/ 20 w 25"/>
                <a:gd name="T73" fmla="*/ 23 h 29"/>
                <a:gd name="T74" fmla="*/ 21 w 25"/>
                <a:gd name="T75" fmla="*/ 22 h 29"/>
                <a:gd name="T76" fmla="*/ 22 w 25"/>
                <a:gd name="T77" fmla="*/ 21 h 29"/>
                <a:gd name="T78" fmla="*/ 22 w 25"/>
                <a:gd name="T79" fmla="*/ 20 h 29"/>
                <a:gd name="T80" fmla="*/ 22 w 25"/>
                <a:gd name="T81" fmla="*/ 27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5" h="29">
                  <a:moveTo>
                    <a:pt x="22" y="27"/>
                  </a:moveTo>
                  <a:lnTo>
                    <a:pt x="1" y="28"/>
                  </a:lnTo>
                  <a:lnTo>
                    <a:pt x="1" y="27"/>
                  </a:lnTo>
                  <a:lnTo>
                    <a:pt x="1" y="26"/>
                  </a:lnTo>
                  <a:lnTo>
                    <a:pt x="2" y="26"/>
                  </a:lnTo>
                  <a:lnTo>
                    <a:pt x="2" y="26"/>
                  </a:lnTo>
                  <a:lnTo>
                    <a:pt x="3" y="26"/>
                  </a:lnTo>
                  <a:lnTo>
                    <a:pt x="4" y="26"/>
                  </a:lnTo>
                  <a:lnTo>
                    <a:pt x="4" y="25"/>
                  </a:lnTo>
                  <a:lnTo>
                    <a:pt x="4" y="24"/>
                  </a:lnTo>
                  <a:lnTo>
                    <a:pt x="4" y="23"/>
                  </a:lnTo>
                  <a:lnTo>
                    <a:pt x="3" y="4"/>
                  </a:lnTo>
                  <a:lnTo>
                    <a:pt x="3" y="3"/>
                  </a:lnTo>
                  <a:lnTo>
                    <a:pt x="3" y="2"/>
                  </a:lnTo>
                  <a:lnTo>
                    <a:pt x="3" y="2"/>
                  </a:lnTo>
                  <a:lnTo>
                    <a:pt x="2" y="2"/>
                  </a:lnTo>
                  <a:lnTo>
                    <a:pt x="2" y="2"/>
                  </a:lnTo>
                  <a:lnTo>
                    <a:pt x="1" y="2"/>
                  </a:lnTo>
                  <a:lnTo>
                    <a:pt x="0" y="2"/>
                  </a:lnTo>
                  <a:lnTo>
                    <a:pt x="0" y="1"/>
                  </a:lnTo>
                  <a:lnTo>
                    <a:pt x="21" y="0"/>
                  </a:lnTo>
                  <a:lnTo>
                    <a:pt x="21" y="6"/>
                  </a:lnTo>
                  <a:lnTo>
                    <a:pt x="20" y="6"/>
                  </a:lnTo>
                  <a:lnTo>
                    <a:pt x="20" y="5"/>
                  </a:lnTo>
                  <a:lnTo>
                    <a:pt x="20" y="4"/>
                  </a:lnTo>
                  <a:lnTo>
                    <a:pt x="19" y="3"/>
                  </a:lnTo>
                  <a:lnTo>
                    <a:pt x="19" y="2"/>
                  </a:lnTo>
                  <a:lnTo>
                    <a:pt x="18" y="2"/>
                  </a:lnTo>
                  <a:lnTo>
                    <a:pt x="18" y="2"/>
                  </a:lnTo>
                  <a:lnTo>
                    <a:pt x="18" y="2"/>
                  </a:lnTo>
                  <a:lnTo>
                    <a:pt x="17" y="2"/>
                  </a:lnTo>
                  <a:lnTo>
                    <a:pt x="16" y="2"/>
                  </a:lnTo>
                  <a:lnTo>
                    <a:pt x="15" y="2"/>
                  </a:lnTo>
                  <a:lnTo>
                    <a:pt x="14" y="2"/>
                  </a:lnTo>
                  <a:lnTo>
                    <a:pt x="9" y="2"/>
                  </a:lnTo>
                  <a:lnTo>
                    <a:pt x="8" y="2"/>
                  </a:lnTo>
                  <a:lnTo>
                    <a:pt x="8" y="2"/>
                  </a:lnTo>
                  <a:lnTo>
                    <a:pt x="8" y="12"/>
                  </a:lnTo>
                  <a:lnTo>
                    <a:pt x="14" y="12"/>
                  </a:lnTo>
                  <a:lnTo>
                    <a:pt x="15" y="12"/>
                  </a:lnTo>
                  <a:lnTo>
                    <a:pt x="16" y="12"/>
                  </a:lnTo>
                  <a:lnTo>
                    <a:pt x="17" y="12"/>
                  </a:lnTo>
                  <a:lnTo>
                    <a:pt x="18" y="11"/>
                  </a:lnTo>
                  <a:lnTo>
                    <a:pt x="18" y="10"/>
                  </a:lnTo>
                  <a:lnTo>
                    <a:pt x="18" y="9"/>
                  </a:lnTo>
                  <a:lnTo>
                    <a:pt x="18" y="8"/>
                  </a:lnTo>
                  <a:lnTo>
                    <a:pt x="18" y="8"/>
                  </a:lnTo>
                  <a:lnTo>
                    <a:pt x="19" y="18"/>
                  </a:lnTo>
                  <a:lnTo>
                    <a:pt x="18" y="18"/>
                  </a:lnTo>
                  <a:lnTo>
                    <a:pt x="18" y="17"/>
                  </a:lnTo>
                  <a:lnTo>
                    <a:pt x="18" y="16"/>
                  </a:lnTo>
                  <a:lnTo>
                    <a:pt x="18" y="16"/>
                  </a:lnTo>
                  <a:lnTo>
                    <a:pt x="18" y="15"/>
                  </a:lnTo>
                  <a:lnTo>
                    <a:pt x="17" y="15"/>
                  </a:lnTo>
                  <a:lnTo>
                    <a:pt x="17" y="14"/>
                  </a:lnTo>
                  <a:lnTo>
                    <a:pt x="16" y="14"/>
                  </a:lnTo>
                  <a:lnTo>
                    <a:pt x="15" y="14"/>
                  </a:lnTo>
                  <a:lnTo>
                    <a:pt x="14" y="14"/>
                  </a:lnTo>
                  <a:lnTo>
                    <a:pt x="14" y="14"/>
                  </a:lnTo>
                  <a:lnTo>
                    <a:pt x="8" y="14"/>
                  </a:lnTo>
                  <a:lnTo>
                    <a:pt x="8" y="25"/>
                  </a:lnTo>
                  <a:lnTo>
                    <a:pt x="9" y="26"/>
                  </a:lnTo>
                  <a:lnTo>
                    <a:pt x="10" y="26"/>
                  </a:lnTo>
                  <a:lnTo>
                    <a:pt x="10" y="26"/>
                  </a:lnTo>
                  <a:lnTo>
                    <a:pt x="11" y="26"/>
                  </a:lnTo>
                  <a:lnTo>
                    <a:pt x="14" y="26"/>
                  </a:lnTo>
                  <a:lnTo>
                    <a:pt x="15" y="26"/>
                  </a:lnTo>
                  <a:lnTo>
                    <a:pt x="16" y="26"/>
                  </a:lnTo>
                  <a:lnTo>
                    <a:pt x="17" y="25"/>
                  </a:lnTo>
                  <a:lnTo>
                    <a:pt x="18" y="25"/>
                  </a:lnTo>
                  <a:lnTo>
                    <a:pt x="18" y="25"/>
                  </a:lnTo>
                  <a:lnTo>
                    <a:pt x="19" y="24"/>
                  </a:lnTo>
                  <a:lnTo>
                    <a:pt x="20" y="24"/>
                  </a:lnTo>
                  <a:lnTo>
                    <a:pt x="20" y="23"/>
                  </a:lnTo>
                  <a:lnTo>
                    <a:pt x="21" y="23"/>
                  </a:lnTo>
                  <a:lnTo>
                    <a:pt x="21" y="22"/>
                  </a:lnTo>
                  <a:lnTo>
                    <a:pt x="22" y="22"/>
                  </a:lnTo>
                  <a:lnTo>
                    <a:pt x="22" y="21"/>
                  </a:lnTo>
                  <a:lnTo>
                    <a:pt x="22" y="21"/>
                  </a:lnTo>
                  <a:lnTo>
                    <a:pt x="22" y="20"/>
                  </a:lnTo>
                  <a:lnTo>
                    <a:pt x="24" y="20"/>
                  </a:lnTo>
                  <a:lnTo>
                    <a:pt x="22" y="27"/>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7" name="Freeform 74"/>
            <p:cNvSpPr>
              <a:spLocks/>
            </p:cNvSpPr>
            <p:nvPr/>
          </p:nvSpPr>
          <p:spPr bwMode="auto">
            <a:xfrm>
              <a:off x="862" y="2202"/>
              <a:ext cx="27" cy="36"/>
            </a:xfrm>
            <a:custGeom>
              <a:avLst/>
              <a:gdLst>
                <a:gd name="T0" fmla="*/ 18 w 27"/>
                <a:gd name="T1" fmla="*/ 33 h 36"/>
                <a:gd name="T2" fmla="*/ 11 w 27"/>
                <a:gd name="T3" fmla="*/ 17 h 36"/>
                <a:gd name="T4" fmla="*/ 8 w 27"/>
                <a:gd name="T5" fmla="*/ 26 h 36"/>
                <a:gd name="T6" fmla="*/ 7 w 27"/>
                <a:gd name="T7" fmla="*/ 26 h 36"/>
                <a:gd name="T8" fmla="*/ 8 w 27"/>
                <a:gd name="T9" fmla="*/ 27 h 36"/>
                <a:gd name="T10" fmla="*/ 9 w 27"/>
                <a:gd name="T11" fmla="*/ 28 h 36"/>
                <a:gd name="T12" fmla="*/ 10 w 27"/>
                <a:gd name="T13" fmla="*/ 29 h 36"/>
                <a:gd name="T14" fmla="*/ 10 w 27"/>
                <a:gd name="T15" fmla="*/ 31 h 36"/>
                <a:gd name="T16" fmla="*/ 0 w 27"/>
                <a:gd name="T17" fmla="*/ 26 h 36"/>
                <a:gd name="T18" fmla="*/ 1 w 27"/>
                <a:gd name="T19" fmla="*/ 27 h 36"/>
                <a:gd name="T20" fmla="*/ 2 w 27"/>
                <a:gd name="T21" fmla="*/ 27 h 36"/>
                <a:gd name="T22" fmla="*/ 3 w 27"/>
                <a:gd name="T23" fmla="*/ 26 h 36"/>
                <a:gd name="T24" fmla="*/ 4 w 27"/>
                <a:gd name="T25" fmla="*/ 26 h 36"/>
                <a:gd name="T26" fmla="*/ 4 w 27"/>
                <a:gd name="T27" fmla="*/ 24 h 36"/>
                <a:gd name="T28" fmla="*/ 10 w 27"/>
                <a:gd name="T29" fmla="*/ 5 h 36"/>
                <a:gd name="T30" fmla="*/ 10 w 27"/>
                <a:gd name="T31" fmla="*/ 3 h 36"/>
                <a:gd name="T32" fmla="*/ 9 w 27"/>
                <a:gd name="T33" fmla="*/ 3 h 36"/>
                <a:gd name="T34" fmla="*/ 8 w 27"/>
                <a:gd name="T35" fmla="*/ 2 h 36"/>
                <a:gd name="T36" fmla="*/ 7 w 27"/>
                <a:gd name="T37" fmla="*/ 1 h 36"/>
                <a:gd name="T38" fmla="*/ 18 w 27"/>
                <a:gd name="T39" fmla="*/ 4 h 36"/>
                <a:gd name="T40" fmla="*/ 20 w 27"/>
                <a:gd name="T41" fmla="*/ 4 h 36"/>
                <a:gd name="T42" fmla="*/ 21 w 27"/>
                <a:gd name="T43" fmla="*/ 5 h 36"/>
                <a:gd name="T44" fmla="*/ 23 w 27"/>
                <a:gd name="T45" fmla="*/ 6 h 36"/>
                <a:gd name="T46" fmla="*/ 24 w 27"/>
                <a:gd name="T47" fmla="*/ 8 h 36"/>
                <a:gd name="T48" fmla="*/ 25 w 27"/>
                <a:gd name="T49" fmla="*/ 9 h 36"/>
                <a:gd name="T50" fmla="*/ 26 w 27"/>
                <a:gd name="T51" fmla="*/ 11 h 36"/>
                <a:gd name="T52" fmla="*/ 26 w 27"/>
                <a:gd name="T53" fmla="*/ 13 h 36"/>
                <a:gd name="T54" fmla="*/ 25 w 27"/>
                <a:gd name="T55" fmla="*/ 15 h 36"/>
                <a:gd name="T56" fmla="*/ 24 w 27"/>
                <a:gd name="T57" fmla="*/ 17 h 36"/>
                <a:gd name="T58" fmla="*/ 24 w 27"/>
                <a:gd name="T59" fmla="*/ 18 h 36"/>
                <a:gd name="T60" fmla="*/ 22 w 27"/>
                <a:gd name="T61" fmla="*/ 19 h 36"/>
                <a:gd name="T62" fmla="*/ 20 w 27"/>
                <a:gd name="T63" fmla="*/ 19 h 36"/>
                <a:gd name="T64" fmla="*/ 19 w 27"/>
                <a:gd name="T65" fmla="*/ 19 h 36"/>
                <a:gd name="T66" fmla="*/ 17 w 27"/>
                <a:gd name="T67" fmla="*/ 18 h 36"/>
                <a:gd name="T68" fmla="*/ 23 w 27"/>
                <a:gd name="T69" fmla="*/ 32 h 36"/>
                <a:gd name="T70" fmla="*/ 24 w 27"/>
                <a:gd name="T71" fmla="*/ 33 h 36"/>
                <a:gd name="T72" fmla="*/ 24 w 27"/>
                <a:gd name="T73" fmla="*/ 34 h 36"/>
                <a:gd name="T74" fmla="*/ 24 w 27"/>
                <a:gd name="T75" fmla="*/ 3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7" h="36">
                  <a:moveTo>
                    <a:pt x="24" y="35"/>
                  </a:moveTo>
                  <a:lnTo>
                    <a:pt x="18" y="33"/>
                  </a:lnTo>
                  <a:lnTo>
                    <a:pt x="13" y="17"/>
                  </a:lnTo>
                  <a:lnTo>
                    <a:pt x="11" y="17"/>
                  </a:lnTo>
                  <a:lnTo>
                    <a:pt x="8" y="25"/>
                  </a:lnTo>
                  <a:lnTo>
                    <a:pt x="8" y="26"/>
                  </a:lnTo>
                  <a:lnTo>
                    <a:pt x="7" y="26"/>
                  </a:lnTo>
                  <a:lnTo>
                    <a:pt x="7" y="26"/>
                  </a:lnTo>
                  <a:lnTo>
                    <a:pt x="7" y="27"/>
                  </a:lnTo>
                  <a:lnTo>
                    <a:pt x="8" y="27"/>
                  </a:lnTo>
                  <a:lnTo>
                    <a:pt x="8" y="28"/>
                  </a:lnTo>
                  <a:lnTo>
                    <a:pt x="9" y="28"/>
                  </a:lnTo>
                  <a:lnTo>
                    <a:pt x="9" y="29"/>
                  </a:lnTo>
                  <a:lnTo>
                    <a:pt x="10" y="29"/>
                  </a:lnTo>
                  <a:lnTo>
                    <a:pt x="11" y="30"/>
                  </a:lnTo>
                  <a:lnTo>
                    <a:pt x="10" y="31"/>
                  </a:lnTo>
                  <a:lnTo>
                    <a:pt x="0" y="27"/>
                  </a:lnTo>
                  <a:lnTo>
                    <a:pt x="0" y="26"/>
                  </a:lnTo>
                  <a:lnTo>
                    <a:pt x="1" y="26"/>
                  </a:lnTo>
                  <a:lnTo>
                    <a:pt x="1" y="27"/>
                  </a:lnTo>
                  <a:lnTo>
                    <a:pt x="2" y="27"/>
                  </a:lnTo>
                  <a:lnTo>
                    <a:pt x="2" y="27"/>
                  </a:lnTo>
                  <a:lnTo>
                    <a:pt x="2" y="26"/>
                  </a:lnTo>
                  <a:lnTo>
                    <a:pt x="3" y="26"/>
                  </a:lnTo>
                  <a:lnTo>
                    <a:pt x="3" y="26"/>
                  </a:lnTo>
                  <a:lnTo>
                    <a:pt x="4" y="26"/>
                  </a:lnTo>
                  <a:lnTo>
                    <a:pt x="4" y="25"/>
                  </a:lnTo>
                  <a:lnTo>
                    <a:pt x="4" y="24"/>
                  </a:lnTo>
                  <a:lnTo>
                    <a:pt x="10" y="6"/>
                  </a:lnTo>
                  <a:lnTo>
                    <a:pt x="10" y="5"/>
                  </a:lnTo>
                  <a:lnTo>
                    <a:pt x="10" y="4"/>
                  </a:lnTo>
                  <a:lnTo>
                    <a:pt x="10" y="3"/>
                  </a:lnTo>
                  <a:lnTo>
                    <a:pt x="10" y="3"/>
                  </a:lnTo>
                  <a:lnTo>
                    <a:pt x="9" y="3"/>
                  </a:lnTo>
                  <a:lnTo>
                    <a:pt x="9" y="2"/>
                  </a:lnTo>
                  <a:lnTo>
                    <a:pt x="8" y="2"/>
                  </a:lnTo>
                  <a:lnTo>
                    <a:pt x="7" y="2"/>
                  </a:lnTo>
                  <a:lnTo>
                    <a:pt x="7" y="1"/>
                  </a:lnTo>
                  <a:lnTo>
                    <a:pt x="8" y="0"/>
                  </a:lnTo>
                  <a:lnTo>
                    <a:pt x="18" y="4"/>
                  </a:lnTo>
                  <a:lnTo>
                    <a:pt x="19" y="4"/>
                  </a:lnTo>
                  <a:lnTo>
                    <a:pt x="20" y="4"/>
                  </a:lnTo>
                  <a:lnTo>
                    <a:pt x="20" y="5"/>
                  </a:lnTo>
                  <a:lnTo>
                    <a:pt x="21" y="5"/>
                  </a:lnTo>
                  <a:lnTo>
                    <a:pt x="22" y="6"/>
                  </a:lnTo>
                  <a:lnTo>
                    <a:pt x="23" y="6"/>
                  </a:lnTo>
                  <a:lnTo>
                    <a:pt x="24" y="7"/>
                  </a:lnTo>
                  <a:lnTo>
                    <a:pt x="24" y="8"/>
                  </a:lnTo>
                  <a:lnTo>
                    <a:pt x="25" y="9"/>
                  </a:lnTo>
                  <a:lnTo>
                    <a:pt x="25" y="9"/>
                  </a:lnTo>
                  <a:lnTo>
                    <a:pt x="26" y="10"/>
                  </a:lnTo>
                  <a:lnTo>
                    <a:pt x="26" y="11"/>
                  </a:lnTo>
                  <a:lnTo>
                    <a:pt x="26" y="12"/>
                  </a:lnTo>
                  <a:lnTo>
                    <a:pt x="26" y="13"/>
                  </a:lnTo>
                  <a:lnTo>
                    <a:pt x="26" y="15"/>
                  </a:lnTo>
                  <a:lnTo>
                    <a:pt x="25" y="15"/>
                  </a:lnTo>
                  <a:lnTo>
                    <a:pt x="25" y="16"/>
                  </a:lnTo>
                  <a:lnTo>
                    <a:pt x="24" y="17"/>
                  </a:lnTo>
                  <a:lnTo>
                    <a:pt x="24" y="17"/>
                  </a:lnTo>
                  <a:lnTo>
                    <a:pt x="24" y="18"/>
                  </a:lnTo>
                  <a:lnTo>
                    <a:pt x="23" y="18"/>
                  </a:lnTo>
                  <a:lnTo>
                    <a:pt x="22" y="19"/>
                  </a:lnTo>
                  <a:lnTo>
                    <a:pt x="21" y="19"/>
                  </a:lnTo>
                  <a:lnTo>
                    <a:pt x="20" y="19"/>
                  </a:lnTo>
                  <a:lnTo>
                    <a:pt x="20" y="19"/>
                  </a:lnTo>
                  <a:lnTo>
                    <a:pt x="19" y="19"/>
                  </a:lnTo>
                  <a:lnTo>
                    <a:pt x="18" y="19"/>
                  </a:lnTo>
                  <a:lnTo>
                    <a:pt x="17" y="18"/>
                  </a:lnTo>
                  <a:lnTo>
                    <a:pt x="22" y="32"/>
                  </a:lnTo>
                  <a:lnTo>
                    <a:pt x="23" y="32"/>
                  </a:lnTo>
                  <a:lnTo>
                    <a:pt x="23" y="33"/>
                  </a:lnTo>
                  <a:lnTo>
                    <a:pt x="24" y="33"/>
                  </a:lnTo>
                  <a:lnTo>
                    <a:pt x="24" y="34"/>
                  </a:lnTo>
                  <a:lnTo>
                    <a:pt x="24" y="34"/>
                  </a:lnTo>
                  <a:lnTo>
                    <a:pt x="25" y="34"/>
                  </a:lnTo>
                  <a:lnTo>
                    <a:pt x="24" y="35"/>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8" name="Freeform 75"/>
            <p:cNvSpPr>
              <a:spLocks/>
            </p:cNvSpPr>
            <p:nvPr/>
          </p:nvSpPr>
          <p:spPr bwMode="auto">
            <a:xfrm>
              <a:off x="875" y="2207"/>
              <a:ext cx="9" cy="9"/>
            </a:xfrm>
            <a:custGeom>
              <a:avLst/>
              <a:gdLst>
                <a:gd name="T0" fmla="*/ 0 w 9"/>
                <a:gd name="T1" fmla="*/ 8 h 9"/>
                <a:gd name="T2" fmla="*/ 1 w 9"/>
                <a:gd name="T3" fmla="*/ 8 h 9"/>
                <a:gd name="T4" fmla="*/ 1 w 9"/>
                <a:gd name="T5" fmla="*/ 8 h 9"/>
                <a:gd name="T6" fmla="*/ 2 w 9"/>
                <a:gd name="T7" fmla="*/ 8 h 9"/>
                <a:gd name="T8" fmla="*/ 2 w 9"/>
                <a:gd name="T9" fmla="*/ 8 h 9"/>
                <a:gd name="T10" fmla="*/ 3 w 9"/>
                <a:gd name="T11" fmla="*/ 8 h 9"/>
                <a:gd name="T12" fmla="*/ 3 w 9"/>
                <a:gd name="T13" fmla="*/ 8 h 9"/>
                <a:gd name="T14" fmla="*/ 4 w 9"/>
                <a:gd name="T15" fmla="*/ 8 h 9"/>
                <a:gd name="T16" fmla="*/ 5 w 9"/>
                <a:gd name="T17" fmla="*/ 8 h 9"/>
                <a:gd name="T18" fmla="*/ 5 w 9"/>
                <a:gd name="T19" fmla="*/ 8 h 9"/>
                <a:gd name="T20" fmla="*/ 6 w 9"/>
                <a:gd name="T21" fmla="*/ 8 h 9"/>
                <a:gd name="T22" fmla="*/ 6 w 9"/>
                <a:gd name="T23" fmla="*/ 8 h 9"/>
                <a:gd name="T24" fmla="*/ 6 w 9"/>
                <a:gd name="T25" fmla="*/ 7 h 9"/>
                <a:gd name="T26" fmla="*/ 7 w 9"/>
                <a:gd name="T27" fmla="*/ 7 h 9"/>
                <a:gd name="T28" fmla="*/ 7 w 9"/>
                <a:gd name="T29" fmla="*/ 7 h 9"/>
                <a:gd name="T30" fmla="*/ 7 w 9"/>
                <a:gd name="T31" fmla="*/ 6 h 9"/>
                <a:gd name="T32" fmla="*/ 8 w 9"/>
                <a:gd name="T33" fmla="*/ 6 h 9"/>
                <a:gd name="T34" fmla="*/ 8 w 9"/>
                <a:gd name="T35" fmla="*/ 5 h 9"/>
                <a:gd name="T36" fmla="*/ 8 w 9"/>
                <a:gd name="T37" fmla="*/ 5 h 9"/>
                <a:gd name="T38" fmla="*/ 8 w 9"/>
                <a:gd name="T39" fmla="*/ 4 h 9"/>
                <a:gd name="T40" fmla="*/ 8 w 9"/>
                <a:gd name="T41" fmla="*/ 3 h 9"/>
                <a:gd name="T42" fmla="*/ 8 w 9"/>
                <a:gd name="T43" fmla="*/ 3 h 9"/>
                <a:gd name="T44" fmla="*/ 7 w 9"/>
                <a:gd name="T45" fmla="*/ 2 h 9"/>
                <a:gd name="T46" fmla="*/ 7 w 9"/>
                <a:gd name="T47" fmla="*/ 2 h 9"/>
                <a:gd name="T48" fmla="*/ 6 w 9"/>
                <a:gd name="T49" fmla="*/ 1 h 9"/>
                <a:gd name="T50" fmla="*/ 6 w 9"/>
                <a:gd name="T51" fmla="*/ 1 h 9"/>
                <a:gd name="T52" fmla="*/ 5 w 9"/>
                <a:gd name="T53" fmla="*/ 1 h 9"/>
                <a:gd name="T54" fmla="*/ 5 w 9"/>
                <a:gd name="T55" fmla="*/ 1 h 9"/>
                <a:gd name="T56" fmla="*/ 4 w 9"/>
                <a:gd name="T57" fmla="*/ 1 h 9"/>
                <a:gd name="T58" fmla="*/ 4 w 9"/>
                <a:gd name="T59" fmla="*/ 0 h 9"/>
                <a:gd name="T60" fmla="*/ 3 w 9"/>
                <a:gd name="T61" fmla="*/ 0 h 9"/>
                <a:gd name="T62" fmla="*/ 3 w 9"/>
                <a:gd name="T63" fmla="*/ 0 h 9"/>
                <a:gd name="T64" fmla="*/ 2 w 9"/>
                <a:gd name="T65" fmla="*/ 1 h 9"/>
                <a:gd name="T66" fmla="*/ 2 w 9"/>
                <a:gd name="T67" fmla="*/ 1 h 9"/>
                <a:gd name="T68" fmla="*/ 0 w 9"/>
                <a:gd name="T69" fmla="*/ 8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 h="9">
                  <a:moveTo>
                    <a:pt x="0" y="8"/>
                  </a:moveTo>
                  <a:lnTo>
                    <a:pt x="1" y="8"/>
                  </a:lnTo>
                  <a:lnTo>
                    <a:pt x="1" y="8"/>
                  </a:lnTo>
                  <a:lnTo>
                    <a:pt x="2" y="8"/>
                  </a:lnTo>
                  <a:lnTo>
                    <a:pt x="2" y="8"/>
                  </a:lnTo>
                  <a:lnTo>
                    <a:pt x="3" y="8"/>
                  </a:lnTo>
                  <a:lnTo>
                    <a:pt x="3" y="8"/>
                  </a:lnTo>
                  <a:lnTo>
                    <a:pt x="4" y="8"/>
                  </a:lnTo>
                  <a:lnTo>
                    <a:pt x="5" y="8"/>
                  </a:lnTo>
                  <a:lnTo>
                    <a:pt x="5" y="8"/>
                  </a:lnTo>
                  <a:lnTo>
                    <a:pt x="6" y="8"/>
                  </a:lnTo>
                  <a:lnTo>
                    <a:pt x="6" y="8"/>
                  </a:lnTo>
                  <a:lnTo>
                    <a:pt x="6" y="7"/>
                  </a:lnTo>
                  <a:lnTo>
                    <a:pt x="7" y="7"/>
                  </a:lnTo>
                  <a:lnTo>
                    <a:pt x="7" y="7"/>
                  </a:lnTo>
                  <a:lnTo>
                    <a:pt x="7" y="6"/>
                  </a:lnTo>
                  <a:lnTo>
                    <a:pt x="8" y="6"/>
                  </a:lnTo>
                  <a:lnTo>
                    <a:pt x="8" y="5"/>
                  </a:lnTo>
                  <a:lnTo>
                    <a:pt x="8" y="5"/>
                  </a:lnTo>
                  <a:lnTo>
                    <a:pt x="8" y="4"/>
                  </a:lnTo>
                  <a:lnTo>
                    <a:pt x="8" y="3"/>
                  </a:lnTo>
                  <a:lnTo>
                    <a:pt x="8" y="3"/>
                  </a:lnTo>
                  <a:lnTo>
                    <a:pt x="7" y="2"/>
                  </a:lnTo>
                  <a:lnTo>
                    <a:pt x="7" y="2"/>
                  </a:lnTo>
                  <a:lnTo>
                    <a:pt x="6" y="1"/>
                  </a:lnTo>
                  <a:lnTo>
                    <a:pt x="6" y="1"/>
                  </a:lnTo>
                  <a:lnTo>
                    <a:pt x="5" y="1"/>
                  </a:lnTo>
                  <a:lnTo>
                    <a:pt x="5" y="1"/>
                  </a:lnTo>
                  <a:lnTo>
                    <a:pt x="4" y="1"/>
                  </a:lnTo>
                  <a:lnTo>
                    <a:pt x="4" y="0"/>
                  </a:lnTo>
                  <a:lnTo>
                    <a:pt x="3" y="0"/>
                  </a:lnTo>
                  <a:lnTo>
                    <a:pt x="3" y="0"/>
                  </a:lnTo>
                  <a:lnTo>
                    <a:pt x="2" y="1"/>
                  </a:lnTo>
                  <a:lnTo>
                    <a:pt x="2" y="1"/>
                  </a:lnTo>
                  <a:lnTo>
                    <a:pt x="0" y="8"/>
                  </a:lnTo>
                </a:path>
              </a:pathLst>
            </a:custGeom>
            <a:solidFill>
              <a:srgbClr val="B2B2B2"/>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9" name="Freeform 76"/>
            <p:cNvSpPr>
              <a:spLocks/>
            </p:cNvSpPr>
            <p:nvPr/>
          </p:nvSpPr>
          <p:spPr bwMode="auto">
            <a:xfrm>
              <a:off x="915" y="2224"/>
              <a:ext cx="31" cy="34"/>
            </a:xfrm>
            <a:custGeom>
              <a:avLst/>
              <a:gdLst>
                <a:gd name="T0" fmla="*/ 11 w 31"/>
                <a:gd name="T1" fmla="*/ 33 h 34"/>
                <a:gd name="T2" fmla="*/ 0 w 31"/>
                <a:gd name="T3" fmla="*/ 26 h 34"/>
                <a:gd name="T4" fmla="*/ 1 w 31"/>
                <a:gd name="T5" fmla="*/ 25 h 34"/>
                <a:gd name="T6" fmla="*/ 2 w 31"/>
                <a:gd name="T7" fmla="*/ 26 h 34"/>
                <a:gd name="T8" fmla="*/ 3 w 31"/>
                <a:gd name="T9" fmla="*/ 26 h 34"/>
                <a:gd name="T10" fmla="*/ 3 w 31"/>
                <a:gd name="T11" fmla="*/ 27 h 34"/>
                <a:gd name="T12" fmla="*/ 4 w 31"/>
                <a:gd name="T13" fmla="*/ 27 h 34"/>
                <a:gd name="T14" fmla="*/ 5 w 31"/>
                <a:gd name="T15" fmla="*/ 27 h 34"/>
                <a:gd name="T16" fmla="*/ 5 w 31"/>
                <a:gd name="T17" fmla="*/ 26 h 34"/>
                <a:gd name="T18" fmla="*/ 6 w 31"/>
                <a:gd name="T19" fmla="*/ 26 h 34"/>
                <a:gd name="T20" fmla="*/ 6 w 31"/>
                <a:gd name="T21" fmla="*/ 25 h 34"/>
                <a:gd name="T22" fmla="*/ 7 w 31"/>
                <a:gd name="T23" fmla="*/ 25 h 34"/>
                <a:gd name="T24" fmla="*/ 18 w 31"/>
                <a:gd name="T25" fmla="*/ 7 h 34"/>
                <a:gd name="T26" fmla="*/ 16 w 31"/>
                <a:gd name="T27" fmla="*/ 6 h 34"/>
                <a:gd name="T28" fmla="*/ 15 w 31"/>
                <a:gd name="T29" fmla="*/ 5 h 34"/>
                <a:gd name="T30" fmla="*/ 14 w 31"/>
                <a:gd name="T31" fmla="*/ 5 h 34"/>
                <a:gd name="T32" fmla="*/ 13 w 31"/>
                <a:gd name="T33" fmla="*/ 4 h 34"/>
                <a:gd name="T34" fmla="*/ 13 w 31"/>
                <a:gd name="T35" fmla="*/ 4 h 34"/>
                <a:gd name="T36" fmla="*/ 12 w 31"/>
                <a:gd name="T37" fmla="*/ 4 h 34"/>
                <a:gd name="T38" fmla="*/ 11 w 31"/>
                <a:gd name="T39" fmla="*/ 4 h 34"/>
                <a:gd name="T40" fmla="*/ 10 w 31"/>
                <a:gd name="T41" fmla="*/ 4 h 34"/>
                <a:gd name="T42" fmla="*/ 9 w 31"/>
                <a:gd name="T43" fmla="*/ 4 h 34"/>
                <a:gd name="T44" fmla="*/ 8 w 31"/>
                <a:gd name="T45" fmla="*/ 5 h 34"/>
                <a:gd name="T46" fmla="*/ 8 w 31"/>
                <a:gd name="T47" fmla="*/ 6 h 34"/>
                <a:gd name="T48" fmla="*/ 7 w 31"/>
                <a:gd name="T49" fmla="*/ 6 h 34"/>
                <a:gd name="T50" fmla="*/ 10 w 31"/>
                <a:gd name="T51" fmla="*/ 0 h 34"/>
                <a:gd name="T52" fmla="*/ 30 w 31"/>
                <a:gd name="T53" fmla="*/ 14 h 34"/>
                <a:gd name="T54" fmla="*/ 27 w 31"/>
                <a:gd name="T55" fmla="*/ 19 h 34"/>
                <a:gd name="T56" fmla="*/ 25 w 31"/>
                <a:gd name="T57" fmla="*/ 19 h 34"/>
                <a:gd name="T58" fmla="*/ 26 w 31"/>
                <a:gd name="T59" fmla="*/ 18 h 34"/>
                <a:gd name="T60" fmla="*/ 26 w 31"/>
                <a:gd name="T61" fmla="*/ 17 h 34"/>
                <a:gd name="T62" fmla="*/ 27 w 31"/>
                <a:gd name="T63" fmla="*/ 16 h 34"/>
                <a:gd name="T64" fmla="*/ 27 w 31"/>
                <a:gd name="T65" fmla="*/ 15 h 34"/>
                <a:gd name="T66" fmla="*/ 27 w 31"/>
                <a:gd name="T67" fmla="*/ 14 h 34"/>
                <a:gd name="T68" fmla="*/ 27 w 31"/>
                <a:gd name="T69" fmla="*/ 14 h 34"/>
                <a:gd name="T70" fmla="*/ 26 w 31"/>
                <a:gd name="T71" fmla="*/ 13 h 34"/>
                <a:gd name="T72" fmla="*/ 25 w 31"/>
                <a:gd name="T73" fmla="*/ 12 h 34"/>
                <a:gd name="T74" fmla="*/ 24 w 31"/>
                <a:gd name="T75" fmla="*/ 11 h 34"/>
                <a:gd name="T76" fmla="*/ 23 w 31"/>
                <a:gd name="T77" fmla="*/ 11 h 34"/>
                <a:gd name="T78" fmla="*/ 23 w 31"/>
                <a:gd name="T79" fmla="*/ 10 h 34"/>
                <a:gd name="T80" fmla="*/ 21 w 31"/>
                <a:gd name="T81" fmla="*/ 9 h 34"/>
                <a:gd name="T82" fmla="*/ 9 w 31"/>
                <a:gd name="T83" fmla="*/ 27 h 34"/>
                <a:gd name="T84" fmla="*/ 9 w 31"/>
                <a:gd name="T85" fmla="*/ 28 h 34"/>
                <a:gd name="T86" fmla="*/ 8 w 31"/>
                <a:gd name="T87" fmla="*/ 28 h 34"/>
                <a:gd name="T88" fmla="*/ 8 w 31"/>
                <a:gd name="T89" fmla="*/ 29 h 34"/>
                <a:gd name="T90" fmla="*/ 8 w 31"/>
                <a:gd name="T91" fmla="*/ 30 h 34"/>
                <a:gd name="T92" fmla="*/ 8 w 31"/>
                <a:gd name="T93" fmla="*/ 30 h 34"/>
                <a:gd name="T94" fmla="*/ 9 w 31"/>
                <a:gd name="T95" fmla="*/ 30 h 34"/>
                <a:gd name="T96" fmla="*/ 9 w 31"/>
                <a:gd name="T97" fmla="*/ 31 h 34"/>
                <a:gd name="T98" fmla="*/ 10 w 31"/>
                <a:gd name="T99" fmla="*/ 31 h 34"/>
                <a:gd name="T100" fmla="*/ 10 w 31"/>
                <a:gd name="T101" fmla="*/ 32 h 34"/>
                <a:gd name="T102" fmla="*/ 11 w 31"/>
                <a:gd name="T103" fmla="*/ 32 h 34"/>
                <a:gd name="T104" fmla="*/ 11 w 31"/>
                <a:gd name="T105"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1" h="34">
                  <a:moveTo>
                    <a:pt x="11" y="33"/>
                  </a:moveTo>
                  <a:lnTo>
                    <a:pt x="0" y="26"/>
                  </a:lnTo>
                  <a:lnTo>
                    <a:pt x="1" y="25"/>
                  </a:lnTo>
                  <a:lnTo>
                    <a:pt x="2" y="26"/>
                  </a:lnTo>
                  <a:lnTo>
                    <a:pt x="3" y="26"/>
                  </a:lnTo>
                  <a:lnTo>
                    <a:pt x="3" y="27"/>
                  </a:lnTo>
                  <a:lnTo>
                    <a:pt x="4" y="27"/>
                  </a:lnTo>
                  <a:lnTo>
                    <a:pt x="5" y="27"/>
                  </a:lnTo>
                  <a:lnTo>
                    <a:pt x="5" y="26"/>
                  </a:lnTo>
                  <a:lnTo>
                    <a:pt x="6" y="26"/>
                  </a:lnTo>
                  <a:lnTo>
                    <a:pt x="6" y="25"/>
                  </a:lnTo>
                  <a:lnTo>
                    <a:pt x="7" y="25"/>
                  </a:lnTo>
                  <a:lnTo>
                    <a:pt x="18" y="7"/>
                  </a:lnTo>
                  <a:lnTo>
                    <a:pt x="16" y="6"/>
                  </a:lnTo>
                  <a:lnTo>
                    <a:pt x="15" y="5"/>
                  </a:lnTo>
                  <a:lnTo>
                    <a:pt x="14" y="5"/>
                  </a:lnTo>
                  <a:lnTo>
                    <a:pt x="13" y="4"/>
                  </a:lnTo>
                  <a:lnTo>
                    <a:pt x="13" y="4"/>
                  </a:lnTo>
                  <a:lnTo>
                    <a:pt x="12" y="4"/>
                  </a:lnTo>
                  <a:lnTo>
                    <a:pt x="11" y="4"/>
                  </a:lnTo>
                  <a:lnTo>
                    <a:pt x="10" y="4"/>
                  </a:lnTo>
                  <a:lnTo>
                    <a:pt x="9" y="4"/>
                  </a:lnTo>
                  <a:lnTo>
                    <a:pt x="8" y="5"/>
                  </a:lnTo>
                  <a:lnTo>
                    <a:pt x="8" y="6"/>
                  </a:lnTo>
                  <a:lnTo>
                    <a:pt x="7" y="6"/>
                  </a:lnTo>
                  <a:lnTo>
                    <a:pt x="10" y="0"/>
                  </a:lnTo>
                  <a:lnTo>
                    <a:pt x="30" y="14"/>
                  </a:lnTo>
                  <a:lnTo>
                    <a:pt x="27" y="19"/>
                  </a:lnTo>
                  <a:lnTo>
                    <a:pt x="25" y="19"/>
                  </a:lnTo>
                  <a:lnTo>
                    <a:pt x="26" y="18"/>
                  </a:lnTo>
                  <a:lnTo>
                    <a:pt x="26" y="17"/>
                  </a:lnTo>
                  <a:lnTo>
                    <a:pt x="27" y="16"/>
                  </a:lnTo>
                  <a:lnTo>
                    <a:pt x="27" y="15"/>
                  </a:lnTo>
                  <a:lnTo>
                    <a:pt x="27" y="14"/>
                  </a:lnTo>
                  <a:lnTo>
                    <a:pt x="27" y="14"/>
                  </a:lnTo>
                  <a:lnTo>
                    <a:pt x="26" y="13"/>
                  </a:lnTo>
                  <a:lnTo>
                    <a:pt x="25" y="12"/>
                  </a:lnTo>
                  <a:lnTo>
                    <a:pt x="24" y="11"/>
                  </a:lnTo>
                  <a:lnTo>
                    <a:pt x="23" y="11"/>
                  </a:lnTo>
                  <a:lnTo>
                    <a:pt x="23" y="10"/>
                  </a:lnTo>
                  <a:lnTo>
                    <a:pt x="21" y="9"/>
                  </a:lnTo>
                  <a:lnTo>
                    <a:pt x="9" y="27"/>
                  </a:lnTo>
                  <a:lnTo>
                    <a:pt x="9" y="28"/>
                  </a:lnTo>
                  <a:lnTo>
                    <a:pt x="8" y="28"/>
                  </a:lnTo>
                  <a:lnTo>
                    <a:pt x="8" y="29"/>
                  </a:lnTo>
                  <a:lnTo>
                    <a:pt x="8" y="30"/>
                  </a:lnTo>
                  <a:lnTo>
                    <a:pt x="8" y="30"/>
                  </a:lnTo>
                  <a:lnTo>
                    <a:pt x="9" y="30"/>
                  </a:lnTo>
                  <a:lnTo>
                    <a:pt x="9" y="31"/>
                  </a:lnTo>
                  <a:lnTo>
                    <a:pt x="10" y="31"/>
                  </a:lnTo>
                  <a:lnTo>
                    <a:pt x="10" y="32"/>
                  </a:lnTo>
                  <a:lnTo>
                    <a:pt x="11" y="32"/>
                  </a:lnTo>
                  <a:lnTo>
                    <a:pt x="11" y="33"/>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0" name="Freeform 77"/>
            <p:cNvSpPr>
              <a:spLocks/>
            </p:cNvSpPr>
            <p:nvPr/>
          </p:nvSpPr>
          <p:spPr bwMode="auto">
            <a:xfrm>
              <a:off x="955" y="2256"/>
              <a:ext cx="35" cy="36"/>
            </a:xfrm>
            <a:custGeom>
              <a:avLst/>
              <a:gdLst>
                <a:gd name="T0" fmla="*/ 32 w 35"/>
                <a:gd name="T1" fmla="*/ 22 h 36"/>
                <a:gd name="T2" fmla="*/ 31 w 35"/>
                <a:gd name="T3" fmla="*/ 21 h 36"/>
                <a:gd name="T4" fmla="*/ 31 w 35"/>
                <a:gd name="T5" fmla="*/ 20 h 36"/>
                <a:gd name="T6" fmla="*/ 29 w 35"/>
                <a:gd name="T7" fmla="*/ 20 h 36"/>
                <a:gd name="T8" fmla="*/ 27 w 35"/>
                <a:gd name="T9" fmla="*/ 20 h 36"/>
                <a:gd name="T10" fmla="*/ 14 w 35"/>
                <a:gd name="T11" fmla="*/ 22 h 36"/>
                <a:gd name="T12" fmla="*/ 8 w 35"/>
                <a:gd name="T13" fmla="*/ 29 h 36"/>
                <a:gd name="T14" fmla="*/ 7 w 35"/>
                <a:gd name="T15" fmla="*/ 30 h 36"/>
                <a:gd name="T16" fmla="*/ 7 w 35"/>
                <a:gd name="T17" fmla="*/ 32 h 36"/>
                <a:gd name="T18" fmla="*/ 8 w 35"/>
                <a:gd name="T19" fmla="*/ 33 h 36"/>
                <a:gd name="T20" fmla="*/ 9 w 35"/>
                <a:gd name="T21" fmla="*/ 34 h 36"/>
                <a:gd name="T22" fmla="*/ 0 w 35"/>
                <a:gd name="T23" fmla="*/ 25 h 36"/>
                <a:gd name="T24" fmla="*/ 1 w 35"/>
                <a:gd name="T25" fmla="*/ 26 h 36"/>
                <a:gd name="T26" fmla="*/ 2 w 35"/>
                <a:gd name="T27" fmla="*/ 26 h 36"/>
                <a:gd name="T28" fmla="*/ 3 w 35"/>
                <a:gd name="T29" fmla="*/ 27 h 36"/>
                <a:gd name="T30" fmla="*/ 3 w 35"/>
                <a:gd name="T31" fmla="*/ 26 h 36"/>
                <a:gd name="T32" fmla="*/ 4 w 35"/>
                <a:gd name="T33" fmla="*/ 26 h 36"/>
                <a:gd name="T34" fmla="*/ 6 w 35"/>
                <a:gd name="T35" fmla="*/ 25 h 36"/>
                <a:gd name="T36" fmla="*/ 14 w 35"/>
                <a:gd name="T37" fmla="*/ 10 h 36"/>
                <a:gd name="T38" fmla="*/ 14 w 35"/>
                <a:gd name="T39" fmla="*/ 8 h 36"/>
                <a:gd name="T40" fmla="*/ 14 w 35"/>
                <a:gd name="T41" fmla="*/ 6 h 36"/>
                <a:gd name="T42" fmla="*/ 14 w 35"/>
                <a:gd name="T43" fmla="*/ 4 h 36"/>
                <a:gd name="T44" fmla="*/ 14 w 35"/>
                <a:gd name="T45" fmla="*/ 3 h 36"/>
                <a:gd name="T46" fmla="*/ 14 w 35"/>
                <a:gd name="T47" fmla="*/ 2 h 36"/>
                <a:gd name="T48" fmla="*/ 14 w 35"/>
                <a:gd name="T49" fmla="*/ 0 h 36"/>
                <a:gd name="T50" fmla="*/ 21 w 35"/>
                <a:gd name="T51" fmla="*/ 9 h 36"/>
                <a:gd name="T52" fmla="*/ 20 w 35"/>
                <a:gd name="T53" fmla="*/ 9 h 36"/>
                <a:gd name="T54" fmla="*/ 19 w 35"/>
                <a:gd name="T55" fmla="*/ 9 h 36"/>
                <a:gd name="T56" fmla="*/ 18 w 35"/>
                <a:gd name="T57" fmla="*/ 10 h 36"/>
                <a:gd name="T58" fmla="*/ 26 w 35"/>
                <a:gd name="T59" fmla="*/ 20 h 36"/>
                <a:gd name="T60" fmla="*/ 27 w 35"/>
                <a:gd name="T61" fmla="*/ 19 h 36"/>
                <a:gd name="T62" fmla="*/ 28 w 35"/>
                <a:gd name="T63" fmla="*/ 18 h 36"/>
                <a:gd name="T64" fmla="*/ 28 w 35"/>
                <a:gd name="T65" fmla="*/ 16 h 36"/>
                <a:gd name="T66" fmla="*/ 27 w 35"/>
                <a:gd name="T67" fmla="*/ 15 h 36"/>
                <a:gd name="T68" fmla="*/ 27 w 35"/>
                <a:gd name="T69" fmla="*/ 15 h 36"/>
                <a:gd name="T70" fmla="*/ 33 w 35"/>
                <a:gd name="T71" fmla="*/ 2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5" h="36">
                  <a:moveTo>
                    <a:pt x="33" y="22"/>
                  </a:moveTo>
                  <a:lnTo>
                    <a:pt x="32" y="22"/>
                  </a:lnTo>
                  <a:lnTo>
                    <a:pt x="32" y="21"/>
                  </a:lnTo>
                  <a:lnTo>
                    <a:pt x="31" y="21"/>
                  </a:lnTo>
                  <a:lnTo>
                    <a:pt x="31" y="20"/>
                  </a:lnTo>
                  <a:lnTo>
                    <a:pt x="31" y="20"/>
                  </a:lnTo>
                  <a:lnTo>
                    <a:pt x="30" y="20"/>
                  </a:lnTo>
                  <a:lnTo>
                    <a:pt x="29" y="20"/>
                  </a:lnTo>
                  <a:lnTo>
                    <a:pt x="28" y="20"/>
                  </a:lnTo>
                  <a:lnTo>
                    <a:pt x="27" y="20"/>
                  </a:lnTo>
                  <a:lnTo>
                    <a:pt x="26" y="21"/>
                  </a:lnTo>
                  <a:lnTo>
                    <a:pt x="14" y="22"/>
                  </a:lnTo>
                  <a:lnTo>
                    <a:pt x="9" y="29"/>
                  </a:lnTo>
                  <a:lnTo>
                    <a:pt x="8" y="29"/>
                  </a:lnTo>
                  <a:lnTo>
                    <a:pt x="8" y="30"/>
                  </a:lnTo>
                  <a:lnTo>
                    <a:pt x="7" y="30"/>
                  </a:lnTo>
                  <a:lnTo>
                    <a:pt x="7" y="31"/>
                  </a:lnTo>
                  <a:lnTo>
                    <a:pt x="7" y="32"/>
                  </a:lnTo>
                  <a:lnTo>
                    <a:pt x="8" y="32"/>
                  </a:lnTo>
                  <a:lnTo>
                    <a:pt x="8" y="33"/>
                  </a:lnTo>
                  <a:lnTo>
                    <a:pt x="9" y="33"/>
                  </a:lnTo>
                  <a:lnTo>
                    <a:pt x="9" y="34"/>
                  </a:lnTo>
                  <a:lnTo>
                    <a:pt x="9" y="35"/>
                  </a:lnTo>
                  <a:lnTo>
                    <a:pt x="0" y="25"/>
                  </a:lnTo>
                  <a:lnTo>
                    <a:pt x="0" y="26"/>
                  </a:lnTo>
                  <a:lnTo>
                    <a:pt x="1" y="26"/>
                  </a:lnTo>
                  <a:lnTo>
                    <a:pt x="1" y="26"/>
                  </a:lnTo>
                  <a:lnTo>
                    <a:pt x="2" y="26"/>
                  </a:lnTo>
                  <a:lnTo>
                    <a:pt x="3" y="26"/>
                  </a:lnTo>
                  <a:lnTo>
                    <a:pt x="3" y="27"/>
                  </a:lnTo>
                  <a:lnTo>
                    <a:pt x="3" y="27"/>
                  </a:lnTo>
                  <a:lnTo>
                    <a:pt x="3" y="26"/>
                  </a:lnTo>
                  <a:lnTo>
                    <a:pt x="4" y="26"/>
                  </a:lnTo>
                  <a:lnTo>
                    <a:pt x="4" y="26"/>
                  </a:lnTo>
                  <a:lnTo>
                    <a:pt x="5" y="26"/>
                  </a:lnTo>
                  <a:lnTo>
                    <a:pt x="6" y="25"/>
                  </a:lnTo>
                  <a:lnTo>
                    <a:pt x="11" y="20"/>
                  </a:lnTo>
                  <a:lnTo>
                    <a:pt x="14" y="10"/>
                  </a:lnTo>
                  <a:lnTo>
                    <a:pt x="14" y="9"/>
                  </a:lnTo>
                  <a:lnTo>
                    <a:pt x="14" y="8"/>
                  </a:lnTo>
                  <a:lnTo>
                    <a:pt x="14" y="7"/>
                  </a:lnTo>
                  <a:lnTo>
                    <a:pt x="14" y="6"/>
                  </a:lnTo>
                  <a:lnTo>
                    <a:pt x="14" y="5"/>
                  </a:lnTo>
                  <a:lnTo>
                    <a:pt x="14" y="4"/>
                  </a:lnTo>
                  <a:lnTo>
                    <a:pt x="14" y="3"/>
                  </a:lnTo>
                  <a:lnTo>
                    <a:pt x="14" y="3"/>
                  </a:lnTo>
                  <a:lnTo>
                    <a:pt x="14" y="2"/>
                  </a:lnTo>
                  <a:lnTo>
                    <a:pt x="14" y="2"/>
                  </a:lnTo>
                  <a:lnTo>
                    <a:pt x="14" y="1"/>
                  </a:lnTo>
                  <a:lnTo>
                    <a:pt x="14" y="0"/>
                  </a:lnTo>
                  <a:lnTo>
                    <a:pt x="22" y="9"/>
                  </a:lnTo>
                  <a:lnTo>
                    <a:pt x="21" y="9"/>
                  </a:lnTo>
                  <a:lnTo>
                    <a:pt x="21" y="9"/>
                  </a:lnTo>
                  <a:lnTo>
                    <a:pt x="20" y="9"/>
                  </a:lnTo>
                  <a:lnTo>
                    <a:pt x="20" y="9"/>
                  </a:lnTo>
                  <a:lnTo>
                    <a:pt x="19" y="9"/>
                  </a:lnTo>
                  <a:lnTo>
                    <a:pt x="18" y="9"/>
                  </a:lnTo>
                  <a:lnTo>
                    <a:pt x="18" y="10"/>
                  </a:lnTo>
                  <a:lnTo>
                    <a:pt x="15" y="21"/>
                  </a:lnTo>
                  <a:lnTo>
                    <a:pt x="26" y="20"/>
                  </a:lnTo>
                  <a:lnTo>
                    <a:pt x="26" y="19"/>
                  </a:lnTo>
                  <a:lnTo>
                    <a:pt x="27" y="19"/>
                  </a:lnTo>
                  <a:lnTo>
                    <a:pt x="28" y="19"/>
                  </a:lnTo>
                  <a:lnTo>
                    <a:pt x="28" y="18"/>
                  </a:lnTo>
                  <a:lnTo>
                    <a:pt x="28" y="17"/>
                  </a:lnTo>
                  <a:lnTo>
                    <a:pt x="28" y="16"/>
                  </a:lnTo>
                  <a:lnTo>
                    <a:pt x="27" y="16"/>
                  </a:lnTo>
                  <a:lnTo>
                    <a:pt x="27" y="15"/>
                  </a:lnTo>
                  <a:lnTo>
                    <a:pt x="26" y="15"/>
                  </a:lnTo>
                  <a:lnTo>
                    <a:pt x="27" y="15"/>
                  </a:lnTo>
                  <a:lnTo>
                    <a:pt x="34" y="21"/>
                  </a:lnTo>
                  <a:lnTo>
                    <a:pt x="33" y="22"/>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1" name="Freeform 78"/>
            <p:cNvSpPr>
              <a:spLocks/>
            </p:cNvSpPr>
            <p:nvPr/>
          </p:nvSpPr>
          <p:spPr bwMode="auto">
            <a:xfrm>
              <a:off x="722" y="2239"/>
              <a:ext cx="208" cy="96"/>
            </a:xfrm>
            <a:custGeom>
              <a:avLst/>
              <a:gdLst>
                <a:gd name="T0" fmla="*/ 203 w 208"/>
                <a:gd name="T1" fmla="*/ 69 h 96"/>
                <a:gd name="T2" fmla="*/ 184 w 208"/>
                <a:gd name="T3" fmla="*/ 37 h 96"/>
                <a:gd name="T4" fmla="*/ 155 w 208"/>
                <a:gd name="T5" fmla="*/ 12 h 96"/>
                <a:gd name="T6" fmla="*/ 120 w 208"/>
                <a:gd name="T7" fmla="*/ 0 h 96"/>
                <a:gd name="T8" fmla="*/ 80 w 208"/>
                <a:gd name="T9" fmla="*/ 3 h 96"/>
                <a:gd name="T10" fmla="*/ 50 w 208"/>
                <a:gd name="T11" fmla="*/ 15 h 96"/>
                <a:gd name="T12" fmla="*/ 27 w 208"/>
                <a:gd name="T13" fmla="*/ 38 h 96"/>
                <a:gd name="T14" fmla="*/ 9 w 208"/>
                <a:gd name="T15" fmla="*/ 71 h 96"/>
                <a:gd name="T16" fmla="*/ 0 w 208"/>
                <a:gd name="T17" fmla="*/ 89 h 96"/>
                <a:gd name="T18" fmla="*/ 1 w 208"/>
                <a:gd name="T19" fmla="*/ 92 h 96"/>
                <a:gd name="T20" fmla="*/ 5 w 208"/>
                <a:gd name="T21" fmla="*/ 90 h 96"/>
                <a:gd name="T22" fmla="*/ 10 w 208"/>
                <a:gd name="T23" fmla="*/ 85 h 96"/>
                <a:gd name="T24" fmla="*/ 17 w 208"/>
                <a:gd name="T25" fmla="*/ 74 h 96"/>
                <a:gd name="T26" fmla="*/ 28 w 208"/>
                <a:gd name="T27" fmla="*/ 58 h 96"/>
                <a:gd name="T28" fmla="*/ 41 w 208"/>
                <a:gd name="T29" fmla="*/ 42 h 96"/>
                <a:gd name="T30" fmla="*/ 50 w 208"/>
                <a:gd name="T31" fmla="*/ 31 h 96"/>
                <a:gd name="T32" fmla="*/ 53 w 208"/>
                <a:gd name="T33" fmla="*/ 26 h 96"/>
                <a:gd name="T34" fmla="*/ 59 w 208"/>
                <a:gd name="T35" fmla="*/ 23 h 96"/>
                <a:gd name="T36" fmla="*/ 66 w 208"/>
                <a:gd name="T37" fmla="*/ 21 h 96"/>
                <a:gd name="T38" fmla="*/ 71 w 208"/>
                <a:gd name="T39" fmla="*/ 21 h 96"/>
                <a:gd name="T40" fmla="*/ 78 w 208"/>
                <a:gd name="T41" fmla="*/ 20 h 96"/>
                <a:gd name="T42" fmla="*/ 80 w 208"/>
                <a:gd name="T43" fmla="*/ 18 h 96"/>
                <a:gd name="T44" fmla="*/ 82 w 208"/>
                <a:gd name="T45" fmla="*/ 15 h 96"/>
                <a:gd name="T46" fmla="*/ 88 w 208"/>
                <a:gd name="T47" fmla="*/ 14 h 96"/>
                <a:gd name="T48" fmla="*/ 101 w 208"/>
                <a:gd name="T49" fmla="*/ 17 h 96"/>
                <a:gd name="T50" fmla="*/ 104 w 208"/>
                <a:gd name="T51" fmla="*/ 22 h 96"/>
                <a:gd name="T52" fmla="*/ 104 w 208"/>
                <a:gd name="T53" fmla="*/ 26 h 96"/>
                <a:gd name="T54" fmla="*/ 108 w 208"/>
                <a:gd name="T55" fmla="*/ 28 h 96"/>
                <a:gd name="T56" fmla="*/ 111 w 208"/>
                <a:gd name="T57" fmla="*/ 30 h 96"/>
                <a:gd name="T58" fmla="*/ 111 w 208"/>
                <a:gd name="T59" fmla="*/ 34 h 96"/>
                <a:gd name="T60" fmla="*/ 116 w 208"/>
                <a:gd name="T61" fmla="*/ 37 h 96"/>
                <a:gd name="T62" fmla="*/ 121 w 208"/>
                <a:gd name="T63" fmla="*/ 37 h 96"/>
                <a:gd name="T64" fmla="*/ 126 w 208"/>
                <a:gd name="T65" fmla="*/ 37 h 96"/>
                <a:gd name="T66" fmla="*/ 131 w 208"/>
                <a:gd name="T67" fmla="*/ 37 h 96"/>
                <a:gd name="T68" fmla="*/ 135 w 208"/>
                <a:gd name="T69" fmla="*/ 37 h 96"/>
                <a:gd name="T70" fmla="*/ 139 w 208"/>
                <a:gd name="T71" fmla="*/ 38 h 96"/>
                <a:gd name="T72" fmla="*/ 145 w 208"/>
                <a:gd name="T73" fmla="*/ 38 h 96"/>
                <a:gd name="T74" fmla="*/ 149 w 208"/>
                <a:gd name="T75" fmla="*/ 39 h 96"/>
                <a:gd name="T76" fmla="*/ 152 w 208"/>
                <a:gd name="T77" fmla="*/ 40 h 96"/>
                <a:gd name="T78" fmla="*/ 155 w 208"/>
                <a:gd name="T79" fmla="*/ 44 h 96"/>
                <a:gd name="T80" fmla="*/ 157 w 208"/>
                <a:gd name="T81" fmla="*/ 48 h 96"/>
                <a:gd name="T82" fmla="*/ 161 w 208"/>
                <a:gd name="T83" fmla="*/ 50 h 96"/>
                <a:gd name="T84" fmla="*/ 166 w 208"/>
                <a:gd name="T85" fmla="*/ 51 h 96"/>
                <a:gd name="T86" fmla="*/ 170 w 208"/>
                <a:gd name="T87" fmla="*/ 52 h 96"/>
                <a:gd name="T88" fmla="*/ 174 w 208"/>
                <a:gd name="T89" fmla="*/ 52 h 96"/>
                <a:gd name="T90" fmla="*/ 178 w 208"/>
                <a:gd name="T91" fmla="*/ 55 h 96"/>
                <a:gd name="T92" fmla="*/ 179 w 208"/>
                <a:gd name="T93" fmla="*/ 58 h 96"/>
                <a:gd name="T94" fmla="*/ 183 w 208"/>
                <a:gd name="T95" fmla="*/ 59 h 96"/>
                <a:gd name="T96" fmla="*/ 186 w 208"/>
                <a:gd name="T97" fmla="*/ 58 h 96"/>
                <a:gd name="T98" fmla="*/ 190 w 208"/>
                <a:gd name="T99" fmla="*/ 58 h 96"/>
                <a:gd name="T100" fmla="*/ 191 w 208"/>
                <a:gd name="T101" fmla="*/ 61 h 96"/>
                <a:gd name="T102" fmla="*/ 193 w 208"/>
                <a:gd name="T103" fmla="*/ 65 h 96"/>
                <a:gd name="T104" fmla="*/ 195 w 208"/>
                <a:gd name="T105" fmla="*/ 67 h 96"/>
                <a:gd name="T106" fmla="*/ 197 w 208"/>
                <a:gd name="T107" fmla="*/ 71 h 96"/>
                <a:gd name="T108" fmla="*/ 199 w 208"/>
                <a:gd name="T109" fmla="*/ 73 h 96"/>
                <a:gd name="T110" fmla="*/ 201 w 208"/>
                <a:gd name="T111" fmla="*/ 77 h 96"/>
                <a:gd name="T112" fmla="*/ 203 w 208"/>
                <a:gd name="T113" fmla="*/ 85 h 96"/>
                <a:gd name="T114" fmla="*/ 206 w 208"/>
                <a:gd name="T115" fmla="*/ 92 h 96"/>
                <a:gd name="T116" fmla="*/ 207 w 208"/>
                <a:gd name="T117" fmla="*/ 93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8" h="96">
                  <a:moveTo>
                    <a:pt x="207" y="93"/>
                  </a:moveTo>
                  <a:lnTo>
                    <a:pt x="207" y="85"/>
                  </a:lnTo>
                  <a:lnTo>
                    <a:pt x="205" y="77"/>
                  </a:lnTo>
                  <a:lnTo>
                    <a:pt x="203" y="69"/>
                  </a:lnTo>
                  <a:lnTo>
                    <a:pt x="199" y="60"/>
                  </a:lnTo>
                  <a:lnTo>
                    <a:pt x="195" y="53"/>
                  </a:lnTo>
                  <a:lnTo>
                    <a:pt x="190" y="44"/>
                  </a:lnTo>
                  <a:lnTo>
                    <a:pt x="184" y="37"/>
                  </a:lnTo>
                  <a:lnTo>
                    <a:pt x="178" y="30"/>
                  </a:lnTo>
                  <a:lnTo>
                    <a:pt x="170" y="24"/>
                  </a:lnTo>
                  <a:lnTo>
                    <a:pt x="162" y="18"/>
                  </a:lnTo>
                  <a:lnTo>
                    <a:pt x="155" y="12"/>
                  </a:lnTo>
                  <a:lnTo>
                    <a:pt x="147" y="8"/>
                  </a:lnTo>
                  <a:lnTo>
                    <a:pt x="138" y="5"/>
                  </a:lnTo>
                  <a:lnTo>
                    <a:pt x="129" y="2"/>
                  </a:lnTo>
                  <a:lnTo>
                    <a:pt x="120" y="0"/>
                  </a:lnTo>
                  <a:lnTo>
                    <a:pt x="111" y="0"/>
                  </a:lnTo>
                  <a:lnTo>
                    <a:pt x="99" y="0"/>
                  </a:lnTo>
                  <a:lnTo>
                    <a:pt x="88" y="1"/>
                  </a:lnTo>
                  <a:lnTo>
                    <a:pt x="80" y="3"/>
                  </a:lnTo>
                  <a:lnTo>
                    <a:pt x="71" y="5"/>
                  </a:lnTo>
                  <a:lnTo>
                    <a:pt x="63" y="8"/>
                  </a:lnTo>
                  <a:lnTo>
                    <a:pt x="55" y="11"/>
                  </a:lnTo>
                  <a:lnTo>
                    <a:pt x="50" y="15"/>
                  </a:lnTo>
                  <a:lnTo>
                    <a:pt x="43" y="20"/>
                  </a:lnTo>
                  <a:lnTo>
                    <a:pt x="38" y="25"/>
                  </a:lnTo>
                  <a:lnTo>
                    <a:pt x="32" y="31"/>
                  </a:lnTo>
                  <a:lnTo>
                    <a:pt x="27" y="38"/>
                  </a:lnTo>
                  <a:lnTo>
                    <a:pt x="22" y="45"/>
                  </a:lnTo>
                  <a:lnTo>
                    <a:pt x="18" y="54"/>
                  </a:lnTo>
                  <a:lnTo>
                    <a:pt x="14" y="62"/>
                  </a:lnTo>
                  <a:lnTo>
                    <a:pt x="9" y="71"/>
                  </a:lnTo>
                  <a:lnTo>
                    <a:pt x="3" y="82"/>
                  </a:lnTo>
                  <a:lnTo>
                    <a:pt x="2" y="85"/>
                  </a:lnTo>
                  <a:lnTo>
                    <a:pt x="1" y="87"/>
                  </a:lnTo>
                  <a:lnTo>
                    <a:pt x="0" y="89"/>
                  </a:lnTo>
                  <a:lnTo>
                    <a:pt x="0" y="90"/>
                  </a:lnTo>
                  <a:lnTo>
                    <a:pt x="0" y="91"/>
                  </a:lnTo>
                  <a:lnTo>
                    <a:pt x="0" y="92"/>
                  </a:lnTo>
                  <a:lnTo>
                    <a:pt x="1" y="92"/>
                  </a:lnTo>
                  <a:lnTo>
                    <a:pt x="2" y="92"/>
                  </a:lnTo>
                  <a:lnTo>
                    <a:pt x="3" y="91"/>
                  </a:lnTo>
                  <a:lnTo>
                    <a:pt x="4" y="91"/>
                  </a:lnTo>
                  <a:lnTo>
                    <a:pt x="5" y="90"/>
                  </a:lnTo>
                  <a:lnTo>
                    <a:pt x="6" y="88"/>
                  </a:lnTo>
                  <a:lnTo>
                    <a:pt x="7" y="87"/>
                  </a:lnTo>
                  <a:lnTo>
                    <a:pt x="9" y="86"/>
                  </a:lnTo>
                  <a:lnTo>
                    <a:pt x="10" y="85"/>
                  </a:lnTo>
                  <a:lnTo>
                    <a:pt x="11" y="83"/>
                  </a:lnTo>
                  <a:lnTo>
                    <a:pt x="13" y="80"/>
                  </a:lnTo>
                  <a:lnTo>
                    <a:pt x="15" y="77"/>
                  </a:lnTo>
                  <a:lnTo>
                    <a:pt x="17" y="74"/>
                  </a:lnTo>
                  <a:lnTo>
                    <a:pt x="19" y="71"/>
                  </a:lnTo>
                  <a:lnTo>
                    <a:pt x="22" y="67"/>
                  </a:lnTo>
                  <a:lnTo>
                    <a:pt x="25" y="62"/>
                  </a:lnTo>
                  <a:lnTo>
                    <a:pt x="28" y="58"/>
                  </a:lnTo>
                  <a:lnTo>
                    <a:pt x="32" y="55"/>
                  </a:lnTo>
                  <a:lnTo>
                    <a:pt x="35" y="50"/>
                  </a:lnTo>
                  <a:lnTo>
                    <a:pt x="38" y="46"/>
                  </a:lnTo>
                  <a:lnTo>
                    <a:pt x="41" y="42"/>
                  </a:lnTo>
                  <a:lnTo>
                    <a:pt x="44" y="40"/>
                  </a:lnTo>
                  <a:lnTo>
                    <a:pt x="46" y="36"/>
                  </a:lnTo>
                  <a:lnTo>
                    <a:pt x="48" y="34"/>
                  </a:lnTo>
                  <a:lnTo>
                    <a:pt x="50" y="31"/>
                  </a:lnTo>
                  <a:lnTo>
                    <a:pt x="50" y="30"/>
                  </a:lnTo>
                  <a:lnTo>
                    <a:pt x="52" y="29"/>
                  </a:lnTo>
                  <a:lnTo>
                    <a:pt x="52" y="27"/>
                  </a:lnTo>
                  <a:lnTo>
                    <a:pt x="53" y="26"/>
                  </a:lnTo>
                  <a:lnTo>
                    <a:pt x="55" y="25"/>
                  </a:lnTo>
                  <a:lnTo>
                    <a:pt x="56" y="24"/>
                  </a:lnTo>
                  <a:lnTo>
                    <a:pt x="58" y="24"/>
                  </a:lnTo>
                  <a:lnTo>
                    <a:pt x="59" y="23"/>
                  </a:lnTo>
                  <a:lnTo>
                    <a:pt x="61" y="23"/>
                  </a:lnTo>
                  <a:lnTo>
                    <a:pt x="63" y="22"/>
                  </a:lnTo>
                  <a:lnTo>
                    <a:pt x="64" y="21"/>
                  </a:lnTo>
                  <a:lnTo>
                    <a:pt x="66" y="21"/>
                  </a:lnTo>
                  <a:lnTo>
                    <a:pt x="67" y="21"/>
                  </a:lnTo>
                  <a:lnTo>
                    <a:pt x="69" y="21"/>
                  </a:lnTo>
                  <a:lnTo>
                    <a:pt x="70" y="20"/>
                  </a:lnTo>
                  <a:lnTo>
                    <a:pt x="71" y="21"/>
                  </a:lnTo>
                  <a:lnTo>
                    <a:pt x="74" y="21"/>
                  </a:lnTo>
                  <a:lnTo>
                    <a:pt x="75" y="21"/>
                  </a:lnTo>
                  <a:lnTo>
                    <a:pt x="77" y="20"/>
                  </a:lnTo>
                  <a:lnTo>
                    <a:pt x="78" y="20"/>
                  </a:lnTo>
                  <a:lnTo>
                    <a:pt x="78" y="19"/>
                  </a:lnTo>
                  <a:lnTo>
                    <a:pt x="79" y="19"/>
                  </a:lnTo>
                  <a:lnTo>
                    <a:pt x="79" y="18"/>
                  </a:lnTo>
                  <a:lnTo>
                    <a:pt x="80" y="18"/>
                  </a:lnTo>
                  <a:lnTo>
                    <a:pt x="80" y="17"/>
                  </a:lnTo>
                  <a:lnTo>
                    <a:pt x="80" y="16"/>
                  </a:lnTo>
                  <a:lnTo>
                    <a:pt x="81" y="16"/>
                  </a:lnTo>
                  <a:lnTo>
                    <a:pt x="82" y="15"/>
                  </a:lnTo>
                  <a:lnTo>
                    <a:pt x="83" y="15"/>
                  </a:lnTo>
                  <a:lnTo>
                    <a:pt x="84" y="15"/>
                  </a:lnTo>
                  <a:lnTo>
                    <a:pt x="86" y="14"/>
                  </a:lnTo>
                  <a:lnTo>
                    <a:pt x="88" y="14"/>
                  </a:lnTo>
                  <a:lnTo>
                    <a:pt x="92" y="15"/>
                  </a:lnTo>
                  <a:lnTo>
                    <a:pt x="96" y="15"/>
                  </a:lnTo>
                  <a:lnTo>
                    <a:pt x="99" y="16"/>
                  </a:lnTo>
                  <a:lnTo>
                    <a:pt x="101" y="17"/>
                  </a:lnTo>
                  <a:lnTo>
                    <a:pt x="103" y="18"/>
                  </a:lnTo>
                  <a:lnTo>
                    <a:pt x="104" y="19"/>
                  </a:lnTo>
                  <a:lnTo>
                    <a:pt x="104" y="20"/>
                  </a:lnTo>
                  <a:lnTo>
                    <a:pt x="104" y="22"/>
                  </a:lnTo>
                  <a:lnTo>
                    <a:pt x="104" y="23"/>
                  </a:lnTo>
                  <a:lnTo>
                    <a:pt x="104" y="24"/>
                  </a:lnTo>
                  <a:lnTo>
                    <a:pt x="104" y="25"/>
                  </a:lnTo>
                  <a:lnTo>
                    <a:pt x="104" y="26"/>
                  </a:lnTo>
                  <a:lnTo>
                    <a:pt x="104" y="27"/>
                  </a:lnTo>
                  <a:lnTo>
                    <a:pt x="105" y="28"/>
                  </a:lnTo>
                  <a:lnTo>
                    <a:pt x="107" y="28"/>
                  </a:lnTo>
                  <a:lnTo>
                    <a:pt x="108" y="28"/>
                  </a:lnTo>
                  <a:lnTo>
                    <a:pt x="109" y="28"/>
                  </a:lnTo>
                  <a:lnTo>
                    <a:pt x="110" y="29"/>
                  </a:lnTo>
                  <a:lnTo>
                    <a:pt x="111" y="29"/>
                  </a:lnTo>
                  <a:lnTo>
                    <a:pt x="111" y="30"/>
                  </a:lnTo>
                  <a:lnTo>
                    <a:pt x="111" y="31"/>
                  </a:lnTo>
                  <a:lnTo>
                    <a:pt x="111" y="32"/>
                  </a:lnTo>
                  <a:lnTo>
                    <a:pt x="111" y="33"/>
                  </a:lnTo>
                  <a:lnTo>
                    <a:pt x="111" y="34"/>
                  </a:lnTo>
                  <a:lnTo>
                    <a:pt x="112" y="35"/>
                  </a:lnTo>
                  <a:lnTo>
                    <a:pt x="113" y="36"/>
                  </a:lnTo>
                  <a:lnTo>
                    <a:pt x="114" y="36"/>
                  </a:lnTo>
                  <a:lnTo>
                    <a:pt x="116" y="37"/>
                  </a:lnTo>
                  <a:lnTo>
                    <a:pt x="119" y="37"/>
                  </a:lnTo>
                  <a:lnTo>
                    <a:pt x="120" y="37"/>
                  </a:lnTo>
                  <a:lnTo>
                    <a:pt x="121" y="37"/>
                  </a:lnTo>
                  <a:lnTo>
                    <a:pt x="121" y="37"/>
                  </a:lnTo>
                  <a:lnTo>
                    <a:pt x="122" y="37"/>
                  </a:lnTo>
                  <a:lnTo>
                    <a:pt x="123" y="37"/>
                  </a:lnTo>
                  <a:lnTo>
                    <a:pt x="124" y="37"/>
                  </a:lnTo>
                  <a:lnTo>
                    <a:pt x="126" y="37"/>
                  </a:lnTo>
                  <a:lnTo>
                    <a:pt x="127" y="37"/>
                  </a:lnTo>
                  <a:lnTo>
                    <a:pt x="128" y="37"/>
                  </a:lnTo>
                  <a:lnTo>
                    <a:pt x="129" y="37"/>
                  </a:lnTo>
                  <a:lnTo>
                    <a:pt x="131" y="37"/>
                  </a:lnTo>
                  <a:lnTo>
                    <a:pt x="132" y="37"/>
                  </a:lnTo>
                  <a:lnTo>
                    <a:pt x="133" y="37"/>
                  </a:lnTo>
                  <a:lnTo>
                    <a:pt x="134" y="37"/>
                  </a:lnTo>
                  <a:lnTo>
                    <a:pt x="135" y="37"/>
                  </a:lnTo>
                  <a:lnTo>
                    <a:pt x="136" y="38"/>
                  </a:lnTo>
                  <a:lnTo>
                    <a:pt x="137" y="38"/>
                  </a:lnTo>
                  <a:lnTo>
                    <a:pt x="138" y="38"/>
                  </a:lnTo>
                  <a:lnTo>
                    <a:pt x="139" y="38"/>
                  </a:lnTo>
                  <a:lnTo>
                    <a:pt x="140" y="39"/>
                  </a:lnTo>
                  <a:lnTo>
                    <a:pt x="142" y="39"/>
                  </a:lnTo>
                  <a:lnTo>
                    <a:pt x="144" y="38"/>
                  </a:lnTo>
                  <a:lnTo>
                    <a:pt x="145" y="38"/>
                  </a:lnTo>
                  <a:lnTo>
                    <a:pt x="146" y="38"/>
                  </a:lnTo>
                  <a:lnTo>
                    <a:pt x="147" y="38"/>
                  </a:lnTo>
                  <a:lnTo>
                    <a:pt x="148" y="38"/>
                  </a:lnTo>
                  <a:lnTo>
                    <a:pt x="149" y="39"/>
                  </a:lnTo>
                  <a:lnTo>
                    <a:pt x="150" y="39"/>
                  </a:lnTo>
                  <a:lnTo>
                    <a:pt x="151" y="39"/>
                  </a:lnTo>
                  <a:lnTo>
                    <a:pt x="152" y="40"/>
                  </a:lnTo>
                  <a:lnTo>
                    <a:pt x="152" y="40"/>
                  </a:lnTo>
                  <a:lnTo>
                    <a:pt x="153" y="41"/>
                  </a:lnTo>
                  <a:lnTo>
                    <a:pt x="154" y="42"/>
                  </a:lnTo>
                  <a:lnTo>
                    <a:pt x="154" y="43"/>
                  </a:lnTo>
                  <a:lnTo>
                    <a:pt x="155" y="44"/>
                  </a:lnTo>
                  <a:lnTo>
                    <a:pt x="155" y="45"/>
                  </a:lnTo>
                  <a:lnTo>
                    <a:pt x="156" y="46"/>
                  </a:lnTo>
                  <a:lnTo>
                    <a:pt x="156" y="47"/>
                  </a:lnTo>
                  <a:lnTo>
                    <a:pt x="157" y="48"/>
                  </a:lnTo>
                  <a:lnTo>
                    <a:pt x="158" y="49"/>
                  </a:lnTo>
                  <a:lnTo>
                    <a:pt x="159" y="50"/>
                  </a:lnTo>
                  <a:lnTo>
                    <a:pt x="160" y="50"/>
                  </a:lnTo>
                  <a:lnTo>
                    <a:pt x="161" y="50"/>
                  </a:lnTo>
                  <a:lnTo>
                    <a:pt x="162" y="51"/>
                  </a:lnTo>
                  <a:lnTo>
                    <a:pt x="163" y="51"/>
                  </a:lnTo>
                  <a:lnTo>
                    <a:pt x="165" y="51"/>
                  </a:lnTo>
                  <a:lnTo>
                    <a:pt x="166" y="51"/>
                  </a:lnTo>
                  <a:lnTo>
                    <a:pt x="167" y="52"/>
                  </a:lnTo>
                  <a:lnTo>
                    <a:pt x="168" y="52"/>
                  </a:lnTo>
                  <a:lnTo>
                    <a:pt x="169" y="52"/>
                  </a:lnTo>
                  <a:lnTo>
                    <a:pt x="170" y="52"/>
                  </a:lnTo>
                  <a:lnTo>
                    <a:pt x="171" y="52"/>
                  </a:lnTo>
                  <a:lnTo>
                    <a:pt x="172" y="52"/>
                  </a:lnTo>
                  <a:lnTo>
                    <a:pt x="173" y="52"/>
                  </a:lnTo>
                  <a:lnTo>
                    <a:pt x="174" y="52"/>
                  </a:lnTo>
                  <a:lnTo>
                    <a:pt x="176" y="52"/>
                  </a:lnTo>
                  <a:lnTo>
                    <a:pt x="177" y="53"/>
                  </a:lnTo>
                  <a:lnTo>
                    <a:pt x="178" y="54"/>
                  </a:lnTo>
                  <a:lnTo>
                    <a:pt x="178" y="55"/>
                  </a:lnTo>
                  <a:lnTo>
                    <a:pt x="178" y="55"/>
                  </a:lnTo>
                  <a:lnTo>
                    <a:pt x="178" y="56"/>
                  </a:lnTo>
                  <a:lnTo>
                    <a:pt x="179" y="57"/>
                  </a:lnTo>
                  <a:lnTo>
                    <a:pt x="179" y="58"/>
                  </a:lnTo>
                  <a:lnTo>
                    <a:pt x="180" y="59"/>
                  </a:lnTo>
                  <a:lnTo>
                    <a:pt x="181" y="59"/>
                  </a:lnTo>
                  <a:lnTo>
                    <a:pt x="182" y="59"/>
                  </a:lnTo>
                  <a:lnTo>
                    <a:pt x="183" y="59"/>
                  </a:lnTo>
                  <a:lnTo>
                    <a:pt x="184" y="59"/>
                  </a:lnTo>
                  <a:lnTo>
                    <a:pt x="185" y="59"/>
                  </a:lnTo>
                  <a:lnTo>
                    <a:pt x="186" y="59"/>
                  </a:lnTo>
                  <a:lnTo>
                    <a:pt x="186" y="58"/>
                  </a:lnTo>
                  <a:lnTo>
                    <a:pt x="187" y="58"/>
                  </a:lnTo>
                  <a:lnTo>
                    <a:pt x="188" y="58"/>
                  </a:lnTo>
                  <a:lnTo>
                    <a:pt x="189" y="58"/>
                  </a:lnTo>
                  <a:lnTo>
                    <a:pt x="190" y="58"/>
                  </a:lnTo>
                  <a:lnTo>
                    <a:pt x="190" y="58"/>
                  </a:lnTo>
                  <a:lnTo>
                    <a:pt x="190" y="59"/>
                  </a:lnTo>
                  <a:lnTo>
                    <a:pt x="191" y="60"/>
                  </a:lnTo>
                  <a:lnTo>
                    <a:pt x="191" y="61"/>
                  </a:lnTo>
                  <a:lnTo>
                    <a:pt x="192" y="62"/>
                  </a:lnTo>
                  <a:lnTo>
                    <a:pt x="192" y="64"/>
                  </a:lnTo>
                  <a:lnTo>
                    <a:pt x="192" y="65"/>
                  </a:lnTo>
                  <a:lnTo>
                    <a:pt x="193" y="65"/>
                  </a:lnTo>
                  <a:lnTo>
                    <a:pt x="193" y="66"/>
                  </a:lnTo>
                  <a:lnTo>
                    <a:pt x="193" y="67"/>
                  </a:lnTo>
                  <a:lnTo>
                    <a:pt x="194" y="67"/>
                  </a:lnTo>
                  <a:lnTo>
                    <a:pt x="195" y="67"/>
                  </a:lnTo>
                  <a:lnTo>
                    <a:pt x="195" y="68"/>
                  </a:lnTo>
                  <a:lnTo>
                    <a:pt x="196" y="69"/>
                  </a:lnTo>
                  <a:lnTo>
                    <a:pt x="197" y="70"/>
                  </a:lnTo>
                  <a:lnTo>
                    <a:pt x="197" y="71"/>
                  </a:lnTo>
                  <a:lnTo>
                    <a:pt x="197" y="71"/>
                  </a:lnTo>
                  <a:lnTo>
                    <a:pt x="198" y="72"/>
                  </a:lnTo>
                  <a:lnTo>
                    <a:pt x="198" y="73"/>
                  </a:lnTo>
                  <a:lnTo>
                    <a:pt x="199" y="73"/>
                  </a:lnTo>
                  <a:lnTo>
                    <a:pt x="199" y="74"/>
                  </a:lnTo>
                  <a:lnTo>
                    <a:pt x="200" y="74"/>
                  </a:lnTo>
                  <a:lnTo>
                    <a:pt x="200" y="75"/>
                  </a:lnTo>
                  <a:lnTo>
                    <a:pt x="201" y="77"/>
                  </a:lnTo>
                  <a:lnTo>
                    <a:pt x="201" y="79"/>
                  </a:lnTo>
                  <a:lnTo>
                    <a:pt x="202" y="81"/>
                  </a:lnTo>
                  <a:lnTo>
                    <a:pt x="203" y="83"/>
                  </a:lnTo>
                  <a:lnTo>
                    <a:pt x="203" y="85"/>
                  </a:lnTo>
                  <a:lnTo>
                    <a:pt x="204" y="87"/>
                  </a:lnTo>
                  <a:lnTo>
                    <a:pt x="205" y="89"/>
                  </a:lnTo>
                  <a:lnTo>
                    <a:pt x="205" y="91"/>
                  </a:lnTo>
                  <a:lnTo>
                    <a:pt x="206" y="92"/>
                  </a:lnTo>
                  <a:lnTo>
                    <a:pt x="206" y="94"/>
                  </a:lnTo>
                  <a:lnTo>
                    <a:pt x="207" y="95"/>
                  </a:lnTo>
                  <a:lnTo>
                    <a:pt x="207" y="94"/>
                  </a:lnTo>
                  <a:lnTo>
                    <a:pt x="207" y="93"/>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2" name="Freeform 79"/>
            <p:cNvSpPr>
              <a:spLocks/>
            </p:cNvSpPr>
            <p:nvPr/>
          </p:nvSpPr>
          <p:spPr bwMode="auto">
            <a:xfrm>
              <a:off x="697" y="2346"/>
              <a:ext cx="28" cy="65"/>
            </a:xfrm>
            <a:custGeom>
              <a:avLst/>
              <a:gdLst>
                <a:gd name="T0" fmla="*/ 22 w 28"/>
                <a:gd name="T1" fmla="*/ 4 h 65"/>
                <a:gd name="T2" fmla="*/ 20 w 28"/>
                <a:gd name="T3" fmla="*/ 7 h 65"/>
                <a:gd name="T4" fmla="*/ 18 w 28"/>
                <a:gd name="T5" fmla="*/ 12 h 65"/>
                <a:gd name="T6" fmla="*/ 13 w 28"/>
                <a:gd name="T7" fmla="*/ 18 h 65"/>
                <a:gd name="T8" fmla="*/ 9 w 28"/>
                <a:gd name="T9" fmla="*/ 27 h 65"/>
                <a:gd name="T10" fmla="*/ 4 w 28"/>
                <a:gd name="T11" fmla="*/ 37 h 65"/>
                <a:gd name="T12" fmla="*/ 2 w 28"/>
                <a:gd name="T13" fmla="*/ 45 h 65"/>
                <a:gd name="T14" fmla="*/ 0 w 28"/>
                <a:gd name="T15" fmla="*/ 53 h 65"/>
                <a:gd name="T16" fmla="*/ 0 w 28"/>
                <a:gd name="T17" fmla="*/ 59 h 65"/>
                <a:gd name="T18" fmla="*/ 4 w 28"/>
                <a:gd name="T19" fmla="*/ 63 h 65"/>
                <a:gd name="T20" fmla="*/ 13 w 28"/>
                <a:gd name="T21" fmla="*/ 63 h 65"/>
                <a:gd name="T22" fmla="*/ 16 w 28"/>
                <a:gd name="T23" fmla="*/ 62 h 65"/>
                <a:gd name="T24" fmla="*/ 17 w 28"/>
                <a:gd name="T25" fmla="*/ 60 h 65"/>
                <a:gd name="T26" fmla="*/ 20 w 28"/>
                <a:gd name="T27" fmla="*/ 60 h 65"/>
                <a:gd name="T28" fmla="*/ 23 w 28"/>
                <a:gd name="T29" fmla="*/ 60 h 65"/>
                <a:gd name="T30" fmla="*/ 25 w 28"/>
                <a:gd name="T31" fmla="*/ 60 h 65"/>
                <a:gd name="T32" fmla="*/ 27 w 28"/>
                <a:gd name="T33" fmla="*/ 59 h 65"/>
                <a:gd name="T34" fmla="*/ 27 w 28"/>
                <a:gd name="T35" fmla="*/ 57 h 65"/>
                <a:gd name="T36" fmla="*/ 25 w 28"/>
                <a:gd name="T37" fmla="*/ 54 h 65"/>
                <a:gd name="T38" fmla="*/ 23 w 28"/>
                <a:gd name="T39" fmla="*/ 53 h 65"/>
                <a:gd name="T40" fmla="*/ 20 w 28"/>
                <a:gd name="T41" fmla="*/ 53 h 65"/>
                <a:gd name="T42" fmla="*/ 18 w 28"/>
                <a:gd name="T43" fmla="*/ 55 h 65"/>
                <a:gd name="T44" fmla="*/ 16 w 28"/>
                <a:gd name="T45" fmla="*/ 56 h 65"/>
                <a:gd name="T46" fmla="*/ 14 w 28"/>
                <a:gd name="T47" fmla="*/ 56 h 65"/>
                <a:gd name="T48" fmla="*/ 11 w 28"/>
                <a:gd name="T49" fmla="*/ 55 h 65"/>
                <a:gd name="T50" fmla="*/ 9 w 28"/>
                <a:gd name="T51" fmla="*/ 55 h 65"/>
                <a:gd name="T52" fmla="*/ 7 w 28"/>
                <a:gd name="T53" fmla="*/ 55 h 65"/>
                <a:gd name="T54" fmla="*/ 6 w 28"/>
                <a:gd name="T55" fmla="*/ 53 h 65"/>
                <a:gd name="T56" fmla="*/ 5 w 28"/>
                <a:gd name="T57" fmla="*/ 51 h 65"/>
                <a:gd name="T58" fmla="*/ 6 w 28"/>
                <a:gd name="T59" fmla="*/ 48 h 65"/>
                <a:gd name="T60" fmla="*/ 7 w 28"/>
                <a:gd name="T61" fmla="*/ 44 h 65"/>
                <a:gd name="T62" fmla="*/ 9 w 28"/>
                <a:gd name="T63" fmla="*/ 41 h 65"/>
                <a:gd name="T64" fmla="*/ 10 w 28"/>
                <a:gd name="T65" fmla="*/ 39 h 65"/>
                <a:gd name="T66" fmla="*/ 11 w 28"/>
                <a:gd name="T67" fmla="*/ 37 h 65"/>
                <a:gd name="T68" fmla="*/ 12 w 28"/>
                <a:gd name="T69" fmla="*/ 32 h 65"/>
                <a:gd name="T70" fmla="*/ 14 w 28"/>
                <a:gd name="T71" fmla="*/ 27 h 65"/>
                <a:gd name="T72" fmla="*/ 16 w 28"/>
                <a:gd name="T73" fmla="*/ 23 h 65"/>
                <a:gd name="T74" fmla="*/ 18 w 28"/>
                <a:gd name="T75" fmla="*/ 18 h 65"/>
                <a:gd name="T76" fmla="*/ 20 w 28"/>
                <a:gd name="T77" fmla="*/ 16 h 65"/>
                <a:gd name="T78" fmla="*/ 23 w 28"/>
                <a:gd name="T79" fmla="*/ 13 h 65"/>
                <a:gd name="T80" fmla="*/ 25 w 28"/>
                <a:gd name="T81" fmla="*/ 10 h 65"/>
                <a:gd name="T82" fmla="*/ 24 w 28"/>
                <a:gd name="T83" fmla="*/ 7 h 65"/>
                <a:gd name="T84" fmla="*/ 23 w 28"/>
                <a:gd name="T85" fmla="*/ 5 h 65"/>
                <a:gd name="T86" fmla="*/ 21 w 28"/>
                <a:gd name="T87"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8" h="65">
                  <a:moveTo>
                    <a:pt x="21" y="0"/>
                  </a:moveTo>
                  <a:lnTo>
                    <a:pt x="22" y="2"/>
                  </a:lnTo>
                  <a:lnTo>
                    <a:pt x="22" y="4"/>
                  </a:lnTo>
                  <a:lnTo>
                    <a:pt x="22" y="5"/>
                  </a:lnTo>
                  <a:lnTo>
                    <a:pt x="21" y="6"/>
                  </a:lnTo>
                  <a:lnTo>
                    <a:pt x="20" y="7"/>
                  </a:lnTo>
                  <a:lnTo>
                    <a:pt x="20" y="9"/>
                  </a:lnTo>
                  <a:lnTo>
                    <a:pt x="19" y="10"/>
                  </a:lnTo>
                  <a:lnTo>
                    <a:pt x="18" y="12"/>
                  </a:lnTo>
                  <a:lnTo>
                    <a:pt x="16" y="14"/>
                  </a:lnTo>
                  <a:lnTo>
                    <a:pt x="15" y="16"/>
                  </a:lnTo>
                  <a:lnTo>
                    <a:pt x="13" y="18"/>
                  </a:lnTo>
                  <a:lnTo>
                    <a:pt x="12" y="21"/>
                  </a:lnTo>
                  <a:lnTo>
                    <a:pt x="11" y="24"/>
                  </a:lnTo>
                  <a:lnTo>
                    <a:pt x="9" y="27"/>
                  </a:lnTo>
                  <a:lnTo>
                    <a:pt x="7" y="31"/>
                  </a:lnTo>
                  <a:lnTo>
                    <a:pt x="5" y="35"/>
                  </a:lnTo>
                  <a:lnTo>
                    <a:pt x="4" y="37"/>
                  </a:lnTo>
                  <a:lnTo>
                    <a:pt x="3" y="39"/>
                  </a:lnTo>
                  <a:lnTo>
                    <a:pt x="2" y="42"/>
                  </a:lnTo>
                  <a:lnTo>
                    <a:pt x="2" y="45"/>
                  </a:lnTo>
                  <a:lnTo>
                    <a:pt x="1" y="48"/>
                  </a:lnTo>
                  <a:lnTo>
                    <a:pt x="1" y="50"/>
                  </a:lnTo>
                  <a:lnTo>
                    <a:pt x="0" y="53"/>
                  </a:lnTo>
                  <a:lnTo>
                    <a:pt x="0" y="56"/>
                  </a:lnTo>
                  <a:lnTo>
                    <a:pt x="0" y="58"/>
                  </a:lnTo>
                  <a:lnTo>
                    <a:pt x="0" y="59"/>
                  </a:lnTo>
                  <a:lnTo>
                    <a:pt x="1" y="61"/>
                  </a:lnTo>
                  <a:lnTo>
                    <a:pt x="2" y="62"/>
                  </a:lnTo>
                  <a:lnTo>
                    <a:pt x="4" y="63"/>
                  </a:lnTo>
                  <a:lnTo>
                    <a:pt x="7" y="64"/>
                  </a:lnTo>
                  <a:lnTo>
                    <a:pt x="9" y="64"/>
                  </a:lnTo>
                  <a:lnTo>
                    <a:pt x="13" y="63"/>
                  </a:lnTo>
                  <a:lnTo>
                    <a:pt x="14" y="63"/>
                  </a:lnTo>
                  <a:lnTo>
                    <a:pt x="15" y="62"/>
                  </a:lnTo>
                  <a:lnTo>
                    <a:pt x="16" y="62"/>
                  </a:lnTo>
                  <a:lnTo>
                    <a:pt x="16" y="61"/>
                  </a:lnTo>
                  <a:lnTo>
                    <a:pt x="17" y="61"/>
                  </a:lnTo>
                  <a:lnTo>
                    <a:pt x="17" y="60"/>
                  </a:lnTo>
                  <a:lnTo>
                    <a:pt x="18" y="60"/>
                  </a:lnTo>
                  <a:lnTo>
                    <a:pt x="19" y="60"/>
                  </a:lnTo>
                  <a:lnTo>
                    <a:pt x="20" y="60"/>
                  </a:lnTo>
                  <a:lnTo>
                    <a:pt x="20" y="60"/>
                  </a:lnTo>
                  <a:lnTo>
                    <a:pt x="22" y="60"/>
                  </a:lnTo>
                  <a:lnTo>
                    <a:pt x="23" y="60"/>
                  </a:lnTo>
                  <a:lnTo>
                    <a:pt x="24" y="61"/>
                  </a:lnTo>
                  <a:lnTo>
                    <a:pt x="25" y="61"/>
                  </a:lnTo>
                  <a:lnTo>
                    <a:pt x="25" y="60"/>
                  </a:lnTo>
                  <a:lnTo>
                    <a:pt x="26" y="60"/>
                  </a:lnTo>
                  <a:lnTo>
                    <a:pt x="26" y="59"/>
                  </a:lnTo>
                  <a:lnTo>
                    <a:pt x="27" y="59"/>
                  </a:lnTo>
                  <a:lnTo>
                    <a:pt x="27" y="59"/>
                  </a:lnTo>
                  <a:lnTo>
                    <a:pt x="27" y="58"/>
                  </a:lnTo>
                  <a:lnTo>
                    <a:pt x="27" y="57"/>
                  </a:lnTo>
                  <a:lnTo>
                    <a:pt x="26" y="56"/>
                  </a:lnTo>
                  <a:lnTo>
                    <a:pt x="26" y="55"/>
                  </a:lnTo>
                  <a:lnTo>
                    <a:pt x="25" y="54"/>
                  </a:lnTo>
                  <a:lnTo>
                    <a:pt x="25" y="54"/>
                  </a:lnTo>
                  <a:lnTo>
                    <a:pt x="24" y="53"/>
                  </a:lnTo>
                  <a:lnTo>
                    <a:pt x="23" y="53"/>
                  </a:lnTo>
                  <a:lnTo>
                    <a:pt x="22" y="53"/>
                  </a:lnTo>
                  <a:lnTo>
                    <a:pt x="21" y="53"/>
                  </a:lnTo>
                  <a:lnTo>
                    <a:pt x="20" y="53"/>
                  </a:lnTo>
                  <a:lnTo>
                    <a:pt x="20" y="54"/>
                  </a:lnTo>
                  <a:lnTo>
                    <a:pt x="19" y="54"/>
                  </a:lnTo>
                  <a:lnTo>
                    <a:pt x="18" y="55"/>
                  </a:lnTo>
                  <a:lnTo>
                    <a:pt x="17" y="55"/>
                  </a:lnTo>
                  <a:lnTo>
                    <a:pt x="17" y="56"/>
                  </a:lnTo>
                  <a:lnTo>
                    <a:pt x="16" y="56"/>
                  </a:lnTo>
                  <a:lnTo>
                    <a:pt x="16" y="57"/>
                  </a:lnTo>
                  <a:lnTo>
                    <a:pt x="15" y="57"/>
                  </a:lnTo>
                  <a:lnTo>
                    <a:pt x="14" y="56"/>
                  </a:lnTo>
                  <a:lnTo>
                    <a:pt x="13" y="56"/>
                  </a:lnTo>
                  <a:lnTo>
                    <a:pt x="12" y="56"/>
                  </a:lnTo>
                  <a:lnTo>
                    <a:pt x="11" y="55"/>
                  </a:lnTo>
                  <a:lnTo>
                    <a:pt x="11" y="55"/>
                  </a:lnTo>
                  <a:lnTo>
                    <a:pt x="10" y="55"/>
                  </a:lnTo>
                  <a:lnTo>
                    <a:pt x="9" y="55"/>
                  </a:lnTo>
                  <a:lnTo>
                    <a:pt x="8" y="55"/>
                  </a:lnTo>
                  <a:lnTo>
                    <a:pt x="7" y="55"/>
                  </a:lnTo>
                  <a:lnTo>
                    <a:pt x="7" y="55"/>
                  </a:lnTo>
                  <a:lnTo>
                    <a:pt x="7" y="54"/>
                  </a:lnTo>
                  <a:lnTo>
                    <a:pt x="6" y="54"/>
                  </a:lnTo>
                  <a:lnTo>
                    <a:pt x="6" y="53"/>
                  </a:lnTo>
                  <a:lnTo>
                    <a:pt x="5" y="53"/>
                  </a:lnTo>
                  <a:lnTo>
                    <a:pt x="5" y="52"/>
                  </a:lnTo>
                  <a:lnTo>
                    <a:pt x="5" y="51"/>
                  </a:lnTo>
                  <a:lnTo>
                    <a:pt x="5" y="50"/>
                  </a:lnTo>
                  <a:lnTo>
                    <a:pt x="6" y="48"/>
                  </a:lnTo>
                  <a:lnTo>
                    <a:pt x="6" y="48"/>
                  </a:lnTo>
                  <a:lnTo>
                    <a:pt x="7" y="46"/>
                  </a:lnTo>
                  <a:lnTo>
                    <a:pt x="7" y="45"/>
                  </a:lnTo>
                  <a:lnTo>
                    <a:pt x="7" y="44"/>
                  </a:lnTo>
                  <a:lnTo>
                    <a:pt x="7" y="43"/>
                  </a:lnTo>
                  <a:lnTo>
                    <a:pt x="8" y="42"/>
                  </a:lnTo>
                  <a:lnTo>
                    <a:pt x="9" y="41"/>
                  </a:lnTo>
                  <a:lnTo>
                    <a:pt x="9" y="40"/>
                  </a:lnTo>
                  <a:lnTo>
                    <a:pt x="10" y="40"/>
                  </a:lnTo>
                  <a:lnTo>
                    <a:pt x="10" y="39"/>
                  </a:lnTo>
                  <a:lnTo>
                    <a:pt x="11" y="38"/>
                  </a:lnTo>
                  <a:lnTo>
                    <a:pt x="11" y="37"/>
                  </a:lnTo>
                  <a:lnTo>
                    <a:pt x="11" y="37"/>
                  </a:lnTo>
                  <a:lnTo>
                    <a:pt x="11" y="35"/>
                  </a:lnTo>
                  <a:lnTo>
                    <a:pt x="12" y="34"/>
                  </a:lnTo>
                  <a:lnTo>
                    <a:pt x="12" y="32"/>
                  </a:lnTo>
                  <a:lnTo>
                    <a:pt x="13" y="30"/>
                  </a:lnTo>
                  <a:lnTo>
                    <a:pt x="13" y="28"/>
                  </a:lnTo>
                  <a:lnTo>
                    <a:pt x="14" y="27"/>
                  </a:lnTo>
                  <a:lnTo>
                    <a:pt x="15" y="26"/>
                  </a:lnTo>
                  <a:lnTo>
                    <a:pt x="16" y="24"/>
                  </a:lnTo>
                  <a:lnTo>
                    <a:pt x="16" y="23"/>
                  </a:lnTo>
                  <a:lnTo>
                    <a:pt x="17" y="21"/>
                  </a:lnTo>
                  <a:lnTo>
                    <a:pt x="17" y="20"/>
                  </a:lnTo>
                  <a:lnTo>
                    <a:pt x="18" y="18"/>
                  </a:lnTo>
                  <a:lnTo>
                    <a:pt x="19" y="17"/>
                  </a:lnTo>
                  <a:lnTo>
                    <a:pt x="20" y="16"/>
                  </a:lnTo>
                  <a:lnTo>
                    <a:pt x="20" y="16"/>
                  </a:lnTo>
                  <a:lnTo>
                    <a:pt x="21" y="15"/>
                  </a:lnTo>
                  <a:lnTo>
                    <a:pt x="22" y="14"/>
                  </a:lnTo>
                  <a:lnTo>
                    <a:pt x="23" y="13"/>
                  </a:lnTo>
                  <a:lnTo>
                    <a:pt x="24" y="12"/>
                  </a:lnTo>
                  <a:lnTo>
                    <a:pt x="24" y="11"/>
                  </a:lnTo>
                  <a:lnTo>
                    <a:pt x="25" y="10"/>
                  </a:lnTo>
                  <a:lnTo>
                    <a:pt x="25" y="9"/>
                  </a:lnTo>
                  <a:lnTo>
                    <a:pt x="24" y="8"/>
                  </a:lnTo>
                  <a:lnTo>
                    <a:pt x="24" y="7"/>
                  </a:lnTo>
                  <a:lnTo>
                    <a:pt x="24" y="6"/>
                  </a:lnTo>
                  <a:lnTo>
                    <a:pt x="23" y="5"/>
                  </a:lnTo>
                  <a:lnTo>
                    <a:pt x="23" y="5"/>
                  </a:lnTo>
                  <a:lnTo>
                    <a:pt x="22" y="3"/>
                  </a:lnTo>
                  <a:lnTo>
                    <a:pt x="22" y="2"/>
                  </a:lnTo>
                  <a:lnTo>
                    <a:pt x="21" y="0"/>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3" name="Freeform 80"/>
            <p:cNvSpPr>
              <a:spLocks/>
            </p:cNvSpPr>
            <p:nvPr/>
          </p:nvSpPr>
          <p:spPr bwMode="auto">
            <a:xfrm>
              <a:off x="739" y="2365"/>
              <a:ext cx="22" cy="22"/>
            </a:xfrm>
            <a:custGeom>
              <a:avLst/>
              <a:gdLst>
                <a:gd name="T0" fmla="*/ 1 w 22"/>
                <a:gd name="T1" fmla="*/ 21 h 22"/>
                <a:gd name="T2" fmla="*/ 0 w 22"/>
                <a:gd name="T3" fmla="*/ 19 h 22"/>
                <a:gd name="T4" fmla="*/ 0 w 22"/>
                <a:gd name="T5" fmla="*/ 17 h 22"/>
                <a:gd name="T6" fmla="*/ 0 w 22"/>
                <a:gd name="T7" fmla="*/ 15 h 22"/>
                <a:gd name="T8" fmla="*/ 1 w 22"/>
                <a:gd name="T9" fmla="*/ 12 h 22"/>
                <a:gd name="T10" fmla="*/ 2 w 22"/>
                <a:gd name="T11" fmla="*/ 10 h 22"/>
                <a:gd name="T12" fmla="*/ 2 w 22"/>
                <a:gd name="T13" fmla="*/ 9 h 22"/>
                <a:gd name="T14" fmla="*/ 4 w 22"/>
                <a:gd name="T15" fmla="*/ 7 h 22"/>
                <a:gd name="T16" fmla="*/ 5 w 22"/>
                <a:gd name="T17" fmla="*/ 7 h 22"/>
                <a:gd name="T18" fmla="*/ 7 w 22"/>
                <a:gd name="T19" fmla="*/ 7 h 22"/>
                <a:gd name="T20" fmla="*/ 8 w 22"/>
                <a:gd name="T21" fmla="*/ 8 h 22"/>
                <a:gd name="T22" fmla="*/ 10 w 22"/>
                <a:gd name="T23" fmla="*/ 8 h 22"/>
                <a:gd name="T24" fmla="*/ 12 w 22"/>
                <a:gd name="T25" fmla="*/ 8 h 22"/>
                <a:gd name="T26" fmla="*/ 12 w 22"/>
                <a:gd name="T27" fmla="*/ 6 h 22"/>
                <a:gd name="T28" fmla="*/ 12 w 22"/>
                <a:gd name="T29" fmla="*/ 5 h 22"/>
                <a:gd name="T30" fmla="*/ 13 w 22"/>
                <a:gd name="T31" fmla="*/ 3 h 22"/>
                <a:gd name="T32" fmla="*/ 14 w 22"/>
                <a:gd name="T33" fmla="*/ 2 h 22"/>
                <a:gd name="T34" fmla="*/ 16 w 22"/>
                <a:gd name="T35" fmla="*/ 2 h 22"/>
                <a:gd name="T36" fmla="*/ 17 w 22"/>
                <a:gd name="T37" fmla="*/ 2 h 22"/>
                <a:gd name="T38" fmla="*/ 17 w 22"/>
                <a:gd name="T39" fmla="*/ 1 h 22"/>
                <a:gd name="T40" fmla="*/ 18 w 22"/>
                <a:gd name="T41" fmla="*/ 0 h 22"/>
                <a:gd name="T42" fmla="*/ 19 w 22"/>
                <a:gd name="T43" fmla="*/ 1 h 22"/>
                <a:gd name="T44" fmla="*/ 19 w 22"/>
                <a:gd name="T45" fmla="*/ 2 h 22"/>
                <a:gd name="T46" fmla="*/ 20 w 22"/>
                <a:gd name="T47" fmla="*/ 2 h 22"/>
                <a:gd name="T48" fmla="*/ 21 w 22"/>
                <a:gd name="T49" fmla="*/ 3 h 22"/>
                <a:gd name="T50" fmla="*/ 21 w 22"/>
                <a:gd name="T51" fmla="*/ 5 h 22"/>
                <a:gd name="T52" fmla="*/ 20 w 22"/>
                <a:gd name="T53" fmla="*/ 5 h 22"/>
                <a:gd name="T54" fmla="*/ 19 w 22"/>
                <a:gd name="T55" fmla="*/ 5 h 22"/>
                <a:gd name="T56" fmla="*/ 17 w 22"/>
                <a:gd name="T57" fmla="*/ 6 h 22"/>
                <a:gd name="T58" fmla="*/ 16 w 22"/>
                <a:gd name="T59" fmla="*/ 7 h 22"/>
                <a:gd name="T60" fmla="*/ 16 w 22"/>
                <a:gd name="T61" fmla="*/ 9 h 22"/>
                <a:gd name="T62" fmla="*/ 14 w 22"/>
                <a:gd name="T63" fmla="*/ 10 h 22"/>
                <a:gd name="T64" fmla="*/ 12 w 22"/>
                <a:gd name="T65" fmla="*/ 11 h 22"/>
                <a:gd name="T66" fmla="*/ 11 w 22"/>
                <a:gd name="T67" fmla="*/ 12 h 22"/>
                <a:gd name="T68" fmla="*/ 9 w 22"/>
                <a:gd name="T69" fmla="*/ 13 h 22"/>
                <a:gd name="T70" fmla="*/ 9 w 22"/>
                <a:gd name="T71" fmla="*/ 14 h 22"/>
                <a:gd name="T72" fmla="*/ 7 w 22"/>
                <a:gd name="T73" fmla="*/ 16 h 22"/>
                <a:gd name="T74" fmla="*/ 5 w 22"/>
                <a:gd name="T75" fmla="*/ 16 h 22"/>
                <a:gd name="T76" fmla="*/ 5 w 22"/>
                <a:gd name="T77" fmla="*/ 16 h 22"/>
                <a:gd name="T78" fmla="*/ 4 w 22"/>
                <a:gd name="T79" fmla="*/ 17 h 22"/>
                <a:gd name="T80" fmla="*/ 4 w 22"/>
                <a:gd name="T81" fmla="*/ 19 h 22"/>
                <a:gd name="T82" fmla="*/ 3 w 22"/>
                <a:gd name="T83" fmla="*/ 19 h 22"/>
                <a:gd name="T84" fmla="*/ 2 w 22"/>
                <a:gd name="T85" fmla="*/ 20 h 22"/>
                <a:gd name="T86" fmla="*/ 2 w 22"/>
                <a:gd name="T87" fmla="*/ 2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2" h="22">
                  <a:moveTo>
                    <a:pt x="2" y="21"/>
                  </a:moveTo>
                  <a:lnTo>
                    <a:pt x="1" y="21"/>
                  </a:lnTo>
                  <a:lnTo>
                    <a:pt x="0" y="20"/>
                  </a:lnTo>
                  <a:lnTo>
                    <a:pt x="0" y="19"/>
                  </a:lnTo>
                  <a:lnTo>
                    <a:pt x="0" y="19"/>
                  </a:lnTo>
                  <a:lnTo>
                    <a:pt x="0" y="17"/>
                  </a:lnTo>
                  <a:lnTo>
                    <a:pt x="0" y="16"/>
                  </a:lnTo>
                  <a:lnTo>
                    <a:pt x="0" y="15"/>
                  </a:lnTo>
                  <a:lnTo>
                    <a:pt x="1" y="14"/>
                  </a:lnTo>
                  <a:lnTo>
                    <a:pt x="1" y="12"/>
                  </a:lnTo>
                  <a:lnTo>
                    <a:pt x="1" y="12"/>
                  </a:lnTo>
                  <a:lnTo>
                    <a:pt x="2" y="10"/>
                  </a:lnTo>
                  <a:lnTo>
                    <a:pt x="2" y="9"/>
                  </a:lnTo>
                  <a:lnTo>
                    <a:pt x="2" y="9"/>
                  </a:lnTo>
                  <a:lnTo>
                    <a:pt x="3" y="8"/>
                  </a:lnTo>
                  <a:lnTo>
                    <a:pt x="4" y="7"/>
                  </a:lnTo>
                  <a:lnTo>
                    <a:pt x="5" y="7"/>
                  </a:lnTo>
                  <a:lnTo>
                    <a:pt x="5" y="7"/>
                  </a:lnTo>
                  <a:lnTo>
                    <a:pt x="6" y="7"/>
                  </a:lnTo>
                  <a:lnTo>
                    <a:pt x="7" y="7"/>
                  </a:lnTo>
                  <a:lnTo>
                    <a:pt x="8" y="7"/>
                  </a:lnTo>
                  <a:lnTo>
                    <a:pt x="8" y="8"/>
                  </a:lnTo>
                  <a:lnTo>
                    <a:pt x="9" y="8"/>
                  </a:lnTo>
                  <a:lnTo>
                    <a:pt x="10" y="8"/>
                  </a:lnTo>
                  <a:lnTo>
                    <a:pt x="11" y="8"/>
                  </a:lnTo>
                  <a:lnTo>
                    <a:pt x="12" y="8"/>
                  </a:lnTo>
                  <a:lnTo>
                    <a:pt x="12" y="7"/>
                  </a:lnTo>
                  <a:lnTo>
                    <a:pt x="12" y="6"/>
                  </a:lnTo>
                  <a:lnTo>
                    <a:pt x="12" y="5"/>
                  </a:lnTo>
                  <a:lnTo>
                    <a:pt x="12" y="5"/>
                  </a:lnTo>
                  <a:lnTo>
                    <a:pt x="12" y="4"/>
                  </a:lnTo>
                  <a:lnTo>
                    <a:pt x="13" y="3"/>
                  </a:lnTo>
                  <a:lnTo>
                    <a:pt x="13" y="2"/>
                  </a:lnTo>
                  <a:lnTo>
                    <a:pt x="14" y="2"/>
                  </a:lnTo>
                  <a:lnTo>
                    <a:pt x="15" y="2"/>
                  </a:lnTo>
                  <a:lnTo>
                    <a:pt x="16" y="2"/>
                  </a:lnTo>
                  <a:lnTo>
                    <a:pt x="16" y="2"/>
                  </a:lnTo>
                  <a:lnTo>
                    <a:pt x="17" y="2"/>
                  </a:lnTo>
                  <a:lnTo>
                    <a:pt x="17" y="2"/>
                  </a:lnTo>
                  <a:lnTo>
                    <a:pt x="17" y="1"/>
                  </a:lnTo>
                  <a:lnTo>
                    <a:pt x="18" y="1"/>
                  </a:lnTo>
                  <a:lnTo>
                    <a:pt x="18" y="0"/>
                  </a:lnTo>
                  <a:lnTo>
                    <a:pt x="19" y="0"/>
                  </a:lnTo>
                  <a:lnTo>
                    <a:pt x="19" y="1"/>
                  </a:lnTo>
                  <a:lnTo>
                    <a:pt x="19" y="1"/>
                  </a:lnTo>
                  <a:lnTo>
                    <a:pt x="19" y="2"/>
                  </a:lnTo>
                  <a:lnTo>
                    <a:pt x="20" y="2"/>
                  </a:lnTo>
                  <a:lnTo>
                    <a:pt x="20" y="2"/>
                  </a:lnTo>
                  <a:lnTo>
                    <a:pt x="21" y="2"/>
                  </a:lnTo>
                  <a:lnTo>
                    <a:pt x="21" y="3"/>
                  </a:lnTo>
                  <a:lnTo>
                    <a:pt x="21" y="4"/>
                  </a:lnTo>
                  <a:lnTo>
                    <a:pt x="21" y="5"/>
                  </a:lnTo>
                  <a:lnTo>
                    <a:pt x="20" y="5"/>
                  </a:lnTo>
                  <a:lnTo>
                    <a:pt x="20" y="5"/>
                  </a:lnTo>
                  <a:lnTo>
                    <a:pt x="19" y="5"/>
                  </a:lnTo>
                  <a:lnTo>
                    <a:pt x="19" y="5"/>
                  </a:lnTo>
                  <a:lnTo>
                    <a:pt x="18" y="6"/>
                  </a:lnTo>
                  <a:lnTo>
                    <a:pt x="17" y="6"/>
                  </a:lnTo>
                  <a:lnTo>
                    <a:pt x="17" y="7"/>
                  </a:lnTo>
                  <a:lnTo>
                    <a:pt x="16" y="7"/>
                  </a:lnTo>
                  <a:lnTo>
                    <a:pt x="16" y="8"/>
                  </a:lnTo>
                  <a:lnTo>
                    <a:pt x="16" y="9"/>
                  </a:lnTo>
                  <a:lnTo>
                    <a:pt x="15" y="9"/>
                  </a:lnTo>
                  <a:lnTo>
                    <a:pt x="14" y="10"/>
                  </a:lnTo>
                  <a:lnTo>
                    <a:pt x="13" y="11"/>
                  </a:lnTo>
                  <a:lnTo>
                    <a:pt x="12" y="11"/>
                  </a:lnTo>
                  <a:lnTo>
                    <a:pt x="12" y="11"/>
                  </a:lnTo>
                  <a:lnTo>
                    <a:pt x="11" y="12"/>
                  </a:lnTo>
                  <a:lnTo>
                    <a:pt x="10" y="12"/>
                  </a:lnTo>
                  <a:lnTo>
                    <a:pt x="9" y="13"/>
                  </a:lnTo>
                  <a:lnTo>
                    <a:pt x="9" y="14"/>
                  </a:lnTo>
                  <a:lnTo>
                    <a:pt x="9" y="14"/>
                  </a:lnTo>
                  <a:lnTo>
                    <a:pt x="8" y="15"/>
                  </a:lnTo>
                  <a:lnTo>
                    <a:pt x="7" y="16"/>
                  </a:lnTo>
                  <a:lnTo>
                    <a:pt x="6" y="16"/>
                  </a:lnTo>
                  <a:lnTo>
                    <a:pt x="5" y="16"/>
                  </a:lnTo>
                  <a:lnTo>
                    <a:pt x="5" y="16"/>
                  </a:lnTo>
                  <a:lnTo>
                    <a:pt x="5" y="16"/>
                  </a:lnTo>
                  <a:lnTo>
                    <a:pt x="5" y="17"/>
                  </a:lnTo>
                  <a:lnTo>
                    <a:pt x="4" y="17"/>
                  </a:lnTo>
                  <a:lnTo>
                    <a:pt x="4" y="18"/>
                  </a:lnTo>
                  <a:lnTo>
                    <a:pt x="4" y="19"/>
                  </a:lnTo>
                  <a:lnTo>
                    <a:pt x="4" y="19"/>
                  </a:lnTo>
                  <a:lnTo>
                    <a:pt x="3" y="19"/>
                  </a:lnTo>
                  <a:lnTo>
                    <a:pt x="3" y="20"/>
                  </a:lnTo>
                  <a:lnTo>
                    <a:pt x="2" y="20"/>
                  </a:lnTo>
                  <a:lnTo>
                    <a:pt x="2" y="21"/>
                  </a:lnTo>
                  <a:lnTo>
                    <a:pt x="2" y="21"/>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4" name="Freeform 81"/>
            <p:cNvSpPr>
              <a:spLocks/>
            </p:cNvSpPr>
            <p:nvPr/>
          </p:nvSpPr>
          <p:spPr bwMode="auto">
            <a:xfrm>
              <a:off x="728" y="2334"/>
              <a:ext cx="24" cy="27"/>
            </a:xfrm>
            <a:custGeom>
              <a:avLst/>
              <a:gdLst>
                <a:gd name="T0" fmla="*/ 1 w 24"/>
                <a:gd name="T1" fmla="*/ 5 h 27"/>
                <a:gd name="T2" fmla="*/ 1 w 24"/>
                <a:gd name="T3" fmla="*/ 6 h 27"/>
                <a:gd name="T4" fmla="*/ 2 w 24"/>
                <a:gd name="T5" fmla="*/ 7 h 27"/>
                <a:gd name="T6" fmla="*/ 3 w 24"/>
                <a:gd name="T7" fmla="*/ 7 h 27"/>
                <a:gd name="T8" fmla="*/ 5 w 24"/>
                <a:gd name="T9" fmla="*/ 8 h 27"/>
                <a:gd name="T10" fmla="*/ 6 w 24"/>
                <a:gd name="T11" fmla="*/ 8 h 27"/>
                <a:gd name="T12" fmla="*/ 8 w 24"/>
                <a:gd name="T13" fmla="*/ 8 h 27"/>
                <a:gd name="T14" fmla="*/ 10 w 24"/>
                <a:gd name="T15" fmla="*/ 8 h 27"/>
                <a:gd name="T16" fmla="*/ 12 w 24"/>
                <a:gd name="T17" fmla="*/ 10 h 27"/>
                <a:gd name="T18" fmla="*/ 13 w 24"/>
                <a:gd name="T19" fmla="*/ 11 h 27"/>
                <a:gd name="T20" fmla="*/ 15 w 24"/>
                <a:gd name="T21" fmla="*/ 13 h 27"/>
                <a:gd name="T22" fmla="*/ 16 w 24"/>
                <a:gd name="T23" fmla="*/ 15 h 27"/>
                <a:gd name="T24" fmla="*/ 17 w 24"/>
                <a:gd name="T25" fmla="*/ 16 h 27"/>
                <a:gd name="T26" fmla="*/ 17 w 24"/>
                <a:gd name="T27" fmla="*/ 18 h 27"/>
                <a:gd name="T28" fmla="*/ 16 w 24"/>
                <a:gd name="T29" fmla="*/ 20 h 27"/>
                <a:gd name="T30" fmla="*/ 15 w 24"/>
                <a:gd name="T31" fmla="*/ 20 h 27"/>
                <a:gd name="T32" fmla="*/ 13 w 24"/>
                <a:gd name="T33" fmla="*/ 21 h 27"/>
                <a:gd name="T34" fmla="*/ 12 w 24"/>
                <a:gd name="T35" fmla="*/ 22 h 27"/>
                <a:gd name="T36" fmla="*/ 11 w 24"/>
                <a:gd name="T37" fmla="*/ 23 h 27"/>
                <a:gd name="T38" fmla="*/ 10 w 24"/>
                <a:gd name="T39" fmla="*/ 24 h 27"/>
                <a:gd name="T40" fmla="*/ 10 w 24"/>
                <a:gd name="T41" fmla="*/ 25 h 27"/>
                <a:gd name="T42" fmla="*/ 11 w 24"/>
                <a:gd name="T43" fmla="*/ 26 h 27"/>
                <a:gd name="T44" fmla="*/ 13 w 24"/>
                <a:gd name="T45" fmla="*/ 26 h 27"/>
                <a:gd name="T46" fmla="*/ 14 w 24"/>
                <a:gd name="T47" fmla="*/ 24 h 27"/>
                <a:gd name="T48" fmla="*/ 15 w 24"/>
                <a:gd name="T49" fmla="*/ 24 h 27"/>
                <a:gd name="T50" fmla="*/ 16 w 24"/>
                <a:gd name="T51" fmla="*/ 23 h 27"/>
                <a:gd name="T52" fmla="*/ 17 w 24"/>
                <a:gd name="T53" fmla="*/ 21 h 27"/>
                <a:gd name="T54" fmla="*/ 17 w 24"/>
                <a:gd name="T55" fmla="*/ 20 h 27"/>
                <a:gd name="T56" fmla="*/ 19 w 24"/>
                <a:gd name="T57" fmla="*/ 20 h 27"/>
                <a:gd name="T58" fmla="*/ 21 w 24"/>
                <a:gd name="T59" fmla="*/ 20 h 27"/>
                <a:gd name="T60" fmla="*/ 22 w 24"/>
                <a:gd name="T61" fmla="*/ 20 h 27"/>
                <a:gd name="T62" fmla="*/ 23 w 24"/>
                <a:gd name="T63" fmla="*/ 19 h 27"/>
                <a:gd name="T64" fmla="*/ 22 w 24"/>
                <a:gd name="T65" fmla="*/ 17 h 27"/>
                <a:gd name="T66" fmla="*/ 21 w 24"/>
                <a:gd name="T67" fmla="*/ 15 h 27"/>
                <a:gd name="T68" fmla="*/ 19 w 24"/>
                <a:gd name="T69" fmla="*/ 14 h 27"/>
                <a:gd name="T70" fmla="*/ 18 w 24"/>
                <a:gd name="T71" fmla="*/ 13 h 27"/>
                <a:gd name="T72" fmla="*/ 17 w 24"/>
                <a:gd name="T73" fmla="*/ 12 h 27"/>
                <a:gd name="T74" fmla="*/ 15 w 24"/>
                <a:gd name="T75" fmla="*/ 12 h 27"/>
                <a:gd name="T76" fmla="*/ 14 w 24"/>
                <a:gd name="T77" fmla="*/ 11 h 27"/>
                <a:gd name="T78" fmla="*/ 14 w 24"/>
                <a:gd name="T79" fmla="*/ 10 h 27"/>
                <a:gd name="T80" fmla="*/ 14 w 24"/>
                <a:gd name="T81" fmla="*/ 8 h 27"/>
                <a:gd name="T82" fmla="*/ 15 w 24"/>
                <a:gd name="T83" fmla="*/ 7 h 27"/>
                <a:gd name="T84" fmla="*/ 13 w 24"/>
                <a:gd name="T85" fmla="*/ 7 h 27"/>
                <a:gd name="T86" fmla="*/ 13 w 24"/>
                <a:gd name="T87" fmla="*/ 6 h 27"/>
                <a:gd name="T88" fmla="*/ 11 w 24"/>
                <a:gd name="T89" fmla="*/ 6 h 27"/>
                <a:gd name="T90" fmla="*/ 10 w 24"/>
                <a:gd name="T91" fmla="*/ 6 h 27"/>
                <a:gd name="T92" fmla="*/ 7 w 24"/>
                <a:gd name="T93" fmla="*/ 5 h 27"/>
                <a:gd name="T94" fmla="*/ 6 w 24"/>
                <a:gd name="T95" fmla="*/ 3 h 27"/>
                <a:gd name="T96" fmla="*/ 5 w 24"/>
                <a:gd name="T97" fmla="*/ 2 h 27"/>
                <a:gd name="T98" fmla="*/ 4 w 24"/>
                <a:gd name="T99" fmla="*/ 1 h 27"/>
                <a:gd name="T100" fmla="*/ 3 w 24"/>
                <a:gd name="T101" fmla="*/ 0 h 27"/>
                <a:gd name="T102" fmla="*/ 2 w 24"/>
                <a:gd name="T103" fmla="*/ 2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 h="27">
                  <a:moveTo>
                    <a:pt x="1" y="4"/>
                  </a:moveTo>
                  <a:lnTo>
                    <a:pt x="1" y="5"/>
                  </a:lnTo>
                  <a:lnTo>
                    <a:pt x="0" y="6"/>
                  </a:lnTo>
                  <a:lnTo>
                    <a:pt x="1" y="6"/>
                  </a:lnTo>
                  <a:lnTo>
                    <a:pt x="1" y="7"/>
                  </a:lnTo>
                  <a:lnTo>
                    <a:pt x="2" y="7"/>
                  </a:lnTo>
                  <a:lnTo>
                    <a:pt x="2" y="7"/>
                  </a:lnTo>
                  <a:lnTo>
                    <a:pt x="3" y="7"/>
                  </a:lnTo>
                  <a:lnTo>
                    <a:pt x="4" y="7"/>
                  </a:lnTo>
                  <a:lnTo>
                    <a:pt x="5" y="8"/>
                  </a:lnTo>
                  <a:lnTo>
                    <a:pt x="6" y="8"/>
                  </a:lnTo>
                  <a:lnTo>
                    <a:pt x="6" y="8"/>
                  </a:lnTo>
                  <a:lnTo>
                    <a:pt x="7" y="8"/>
                  </a:lnTo>
                  <a:lnTo>
                    <a:pt x="8" y="8"/>
                  </a:lnTo>
                  <a:lnTo>
                    <a:pt x="9" y="8"/>
                  </a:lnTo>
                  <a:lnTo>
                    <a:pt x="10" y="8"/>
                  </a:lnTo>
                  <a:lnTo>
                    <a:pt x="10" y="9"/>
                  </a:lnTo>
                  <a:lnTo>
                    <a:pt x="12" y="10"/>
                  </a:lnTo>
                  <a:lnTo>
                    <a:pt x="13" y="11"/>
                  </a:lnTo>
                  <a:lnTo>
                    <a:pt x="13" y="11"/>
                  </a:lnTo>
                  <a:lnTo>
                    <a:pt x="14" y="12"/>
                  </a:lnTo>
                  <a:lnTo>
                    <a:pt x="15" y="13"/>
                  </a:lnTo>
                  <a:lnTo>
                    <a:pt x="16" y="14"/>
                  </a:lnTo>
                  <a:lnTo>
                    <a:pt x="16" y="15"/>
                  </a:lnTo>
                  <a:lnTo>
                    <a:pt x="17" y="15"/>
                  </a:lnTo>
                  <a:lnTo>
                    <a:pt x="17" y="16"/>
                  </a:lnTo>
                  <a:lnTo>
                    <a:pt x="17" y="17"/>
                  </a:lnTo>
                  <a:lnTo>
                    <a:pt x="17" y="18"/>
                  </a:lnTo>
                  <a:lnTo>
                    <a:pt x="17" y="19"/>
                  </a:lnTo>
                  <a:lnTo>
                    <a:pt x="16" y="20"/>
                  </a:lnTo>
                  <a:lnTo>
                    <a:pt x="15" y="20"/>
                  </a:lnTo>
                  <a:lnTo>
                    <a:pt x="15" y="20"/>
                  </a:lnTo>
                  <a:lnTo>
                    <a:pt x="14" y="21"/>
                  </a:lnTo>
                  <a:lnTo>
                    <a:pt x="13" y="21"/>
                  </a:lnTo>
                  <a:lnTo>
                    <a:pt x="13" y="21"/>
                  </a:lnTo>
                  <a:lnTo>
                    <a:pt x="12" y="22"/>
                  </a:lnTo>
                  <a:lnTo>
                    <a:pt x="11" y="22"/>
                  </a:lnTo>
                  <a:lnTo>
                    <a:pt x="11" y="23"/>
                  </a:lnTo>
                  <a:lnTo>
                    <a:pt x="10" y="23"/>
                  </a:lnTo>
                  <a:lnTo>
                    <a:pt x="10" y="24"/>
                  </a:lnTo>
                  <a:lnTo>
                    <a:pt x="10" y="24"/>
                  </a:lnTo>
                  <a:lnTo>
                    <a:pt x="10" y="25"/>
                  </a:lnTo>
                  <a:lnTo>
                    <a:pt x="10" y="26"/>
                  </a:lnTo>
                  <a:lnTo>
                    <a:pt x="11" y="26"/>
                  </a:lnTo>
                  <a:lnTo>
                    <a:pt x="12" y="26"/>
                  </a:lnTo>
                  <a:lnTo>
                    <a:pt x="13" y="26"/>
                  </a:lnTo>
                  <a:lnTo>
                    <a:pt x="13" y="25"/>
                  </a:lnTo>
                  <a:lnTo>
                    <a:pt x="14" y="24"/>
                  </a:lnTo>
                  <a:lnTo>
                    <a:pt x="15" y="24"/>
                  </a:lnTo>
                  <a:lnTo>
                    <a:pt x="15" y="24"/>
                  </a:lnTo>
                  <a:lnTo>
                    <a:pt x="16" y="24"/>
                  </a:lnTo>
                  <a:lnTo>
                    <a:pt x="16" y="23"/>
                  </a:lnTo>
                  <a:lnTo>
                    <a:pt x="17" y="22"/>
                  </a:lnTo>
                  <a:lnTo>
                    <a:pt x="17" y="21"/>
                  </a:lnTo>
                  <a:lnTo>
                    <a:pt x="17" y="20"/>
                  </a:lnTo>
                  <a:lnTo>
                    <a:pt x="17" y="20"/>
                  </a:lnTo>
                  <a:lnTo>
                    <a:pt x="18" y="20"/>
                  </a:lnTo>
                  <a:lnTo>
                    <a:pt x="19" y="20"/>
                  </a:lnTo>
                  <a:lnTo>
                    <a:pt x="20" y="20"/>
                  </a:lnTo>
                  <a:lnTo>
                    <a:pt x="21" y="20"/>
                  </a:lnTo>
                  <a:lnTo>
                    <a:pt x="21" y="20"/>
                  </a:lnTo>
                  <a:lnTo>
                    <a:pt x="22" y="20"/>
                  </a:lnTo>
                  <a:lnTo>
                    <a:pt x="23" y="20"/>
                  </a:lnTo>
                  <a:lnTo>
                    <a:pt x="23" y="19"/>
                  </a:lnTo>
                  <a:lnTo>
                    <a:pt x="23" y="18"/>
                  </a:lnTo>
                  <a:lnTo>
                    <a:pt x="22" y="17"/>
                  </a:lnTo>
                  <a:lnTo>
                    <a:pt x="21" y="15"/>
                  </a:lnTo>
                  <a:lnTo>
                    <a:pt x="21" y="15"/>
                  </a:lnTo>
                  <a:lnTo>
                    <a:pt x="20" y="15"/>
                  </a:lnTo>
                  <a:lnTo>
                    <a:pt x="19" y="14"/>
                  </a:lnTo>
                  <a:lnTo>
                    <a:pt x="19" y="13"/>
                  </a:lnTo>
                  <a:lnTo>
                    <a:pt x="18" y="13"/>
                  </a:lnTo>
                  <a:lnTo>
                    <a:pt x="17" y="13"/>
                  </a:lnTo>
                  <a:lnTo>
                    <a:pt x="17" y="12"/>
                  </a:lnTo>
                  <a:lnTo>
                    <a:pt x="16" y="12"/>
                  </a:lnTo>
                  <a:lnTo>
                    <a:pt x="15" y="12"/>
                  </a:lnTo>
                  <a:lnTo>
                    <a:pt x="15" y="11"/>
                  </a:lnTo>
                  <a:lnTo>
                    <a:pt x="14" y="11"/>
                  </a:lnTo>
                  <a:lnTo>
                    <a:pt x="14" y="11"/>
                  </a:lnTo>
                  <a:lnTo>
                    <a:pt x="14" y="10"/>
                  </a:lnTo>
                  <a:lnTo>
                    <a:pt x="14" y="9"/>
                  </a:lnTo>
                  <a:lnTo>
                    <a:pt x="14" y="8"/>
                  </a:lnTo>
                  <a:lnTo>
                    <a:pt x="15" y="8"/>
                  </a:lnTo>
                  <a:lnTo>
                    <a:pt x="15" y="7"/>
                  </a:lnTo>
                  <a:lnTo>
                    <a:pt x="14" y="7"/>
                  </a:lnTo>
                  <a:lnTo>
                    <a:pt x="13" y="7"/>
                  </a:lnTo>
                  <a:lnTo>
                    <a:pt x="13" y="6"/>
                  </a:lnTo>
                  <a:lnTo>
                    <a:pt x="13" y="6"/>
                  </a:lnTo>
                  <a:lnTo>
                    <a:pt x="12" y="6"/>
                  </a:lnTo>
                  <a:lnTo>
                    <a:pt x="11" y="6"/>
                  </a:lnTo>
                  <a:lnTo>
                    <a:pt x="10" y="6"/>
                  </a:lnTo>
                  <a:lnTo>
                    <a:pt x="10" y="6"/>
                  </a:lnTo>
                  <a:lnTo>
                    <a:pt x="8" y="5"/>
                  </a:lnTo>
                  <a:lnTo>
                    <a:pt x="7" y="5"/>
                  </a:lnTo>
                  <a:lnTo>
                    <a:pt x="6" y="4"/>
                  </a:lnTo>
                  <a:lnTo>
                    <a:pt x="6" y="3"/>
                  </a:lnTo>
                  <a:lnTo>
                    <a:pt x="6" y="2"/>
                  </a:lnTo>
                  <a:lnTo>
                    <a:pt x="5" y="2"/>
                  </a:lnTo>
                  <a:lnTo>
                    <a:pt x="5" y="2"/>
                  </a:lnTo>
                  <a:lnTo>
                    <a:pt x="4" y="1"/>
                  </a:lnTo>
                  <a:lnTo>
                    <a:pt x="4" y="0"/>
                  </a:lnTo>
                  <a:lnTo>
                    <a:pt x="3" y="0"/>
                  </a:lnTo>
                  <a:lnTo>
                    <a:pt x="2" y="1"/>
                  </a:lnTo>
                  <a:lnTo>
                    <a:pt x="2" y="2"/>
                  </a:lnTo>
                  <a:lnTo>
                    <a:pt x="1" y="4"/>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5" name="Freeform 82"/>
            <p:cNvSpPr>
              <a:spLocks/>
            </p:cNvSpPr>
            <p:nvPr/>
          </p:nvSpPr>
          <p:spPr bwMode="auto">
            <a:xfrm>
              <a:off x="740" y="2348"/>
              <a:ext cx="2" cy="5"/>
            </a:xfrm>
            <a:custGeom>
              <a:avLst/>
              <a:gdLst>
                <a:gd name="T0" fmla="*/ 0 w 2"/>
                <a:gd name="T1" fmla="*/ 4 h 5"/>
                <a:gd name="T2" fmla="*/ 1 w 2"/>
                <a:gd name="T3" fmla="*/ 4 h 5"/>
                <a:gd name="T4" fmla="*/ 1 w 2"/>
                <a:gd name="T5" fmla="*/ 4 h 5"/>
                <a:gd name="T6" fmla="*/ 1 w 2"/>
                <a:gd name="T7" fmla="*/ 4 h 5"/>
                <a:gd name="T8" fmla="*/ 1 w 2"/>
                <a:gd name="T9" fmla="*/ 4 h 5"/>
                <a:gd name="T10" fmla="*/ 1 w 2"/>
                <a:gd name="T11" fmla="*/ 3 h 5"/>
                <a:gd name="T12" fmla="*/ 1 w 2"/>
                <a:gd name="T13" fmla="*/ 3 h 5"/>
                <a:gd name="T14" fmla="*/ 1 w 2"/>
                <a:gd name="T15" fmla="*/ 2 h 5"/>
                <a:gd name="T16" fmla="*/ 1 w 2"/>
                <a:gd name="T17" fmla="*/ 2 h 5"/>
                <a:gd name="T18" fmla="*/ 1 w 2"/>
                <a:gd name="T19" fmla="*/ 2 h 5"/>
                <a:gd name="T20" fmla="*/ 1 w 2"/>
                <a:gd name="T21" fmla="*/ 2 h 5"/>
                <a:gd name="T22" fmla="*/ 0 w 2"/>
                <a:gd name="T23" fmla="*/ 2 h 5"/>
                <a:gd name="T24" fmla="*/ 1 w 2"/>
                <a:gd name="T25" fmla="*/ 2 h 5"/>
                <a:gd name="T26" fmla="*/ 1 w 2"/>
                <a:gd name="T27" fmla="*/ 1 h 5"/>
                <a:gd name="T28" fmla="*/ 1 w 2"/>
                <a:gd name="T29" fmla="*/ 1 h 5"/>
                <a:gd name="T30" fmla="*/ 1 w 2"/>
                <a:gd name="T31" fmla="*/ 0 h 5"/>
                <a:gd name="T32" fmla="*/ 1 w 2"/>
                <a:gd name="T33" fmla="*/ 0 h 5"/>
                <a:gd name="T34" fmla="*/ 1 w 2"/>
                <a:gd name="T35" fmla="*/ 0 h 5"/>
                <a:gd name="T36" fmla="*/ 0 w 2"/>
                <a:gd name="T37" fmla="*/ 0 h 5"/>
                <a:gd name="T38" fmla="*/ 0 w 2"/>
                <a:gd name="T39" fmla="*/ 1 h 5"/>
                <a:gd name="T40" fmla="*/ 0 w 2"/>
                <a:gd name="T41" fmla="*/ 1 h 5"/>
                <a:gd name="T42" fmla="*/ 0 w 2"/>
                <a:gd name="T43" fmla="*/ 2 h 5"/>
                <a:gd name="T44" fmla="*/ 0 w 2"/>
                <a:gd name="T45" fmla="*/ 2 h 5"/>
                <a:gd name="T46" fmla="*/ 0 w 2"/>
                <a:gd name="T47" fmla="*/ 2 h 5"/>
                <a:gd name="T48" fmla="*/ 0 w 2"/>
                <a:gd name="T49" fmla="*/ 3 h 5"/>
                <a:gd name="T50" fmla="*/ 0 w 2"/>
                <a:gd name="T51" fmla="*/ 3 h 5"/>
                <a:gd name="T52" fmla="*/ 0 w 2"/>
                <a:gd name="T53" fmla="*/ 4 h 5"/>
                <a:gd name="T54" fmla="*/ 0 w 2"/>
                <a:gd name="T55" fmla="*/ 4 h 5"/>
                <a:gd name="T56" fmla="*/ 0 w 2"/>
                <a:gd name="T57" fmla="*/ 4 h 5"/>
                <a:gd name="T58" fmla="*/ 0 w 2"/>
                <a:gd name="T59" fmla="*/ 4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 h="5">
                  <a:moveTo>
                    <a:pt x="0" y="4"/>
                  </a:moveTo>
                  <a:lnTo>
                    <a:pt x="1" y="4"/>
                  </a:lnTo>
                  <a:lnTo>
                    <a:pt x="1" y="4"/>
                  </a:lnTo>
                  <a:lnTo>
                    <a:pt x="1" y="4"/>
                  </a:lnTo>
                  <a:lnTo>
                    <a:pt x="1" y="4"/>
                  </a:lnTo>
                  <a:lnTo>
                    <a:pt x="1" y="3"/>
                  </a:lnTo>
                  <a:lnTo>
                    <a:pt x="1" y="3"/>
                  </a:lnTo>
                  <a:lnTo>
                    <a:pt x="1" y="2"/>
                  </a:lnTo>
                  <a:lnTo>
                    <a:pt x="1" y="2"/>
                  </a:lnTo>
                  <a:lnTo>
                    <a:pt x="1" y="2"/>
                  </a:lnTo>
                  <a:lnTo>
                    <a:pt x="1" y="2"/>
                  </a:lnTo>
                  <a:lnTo>
                    <a:pt x="0" y="2"/>
                  </a:lnTo>
                  <a:lnTo>
                    <a:pt x="1" y="2"/>
                  </a:lnTo>
                  <a:lnTo>
                    <a:pt x="1" y="1"/>
                  </a:lnTo>
                  <a:lnTo>
                    <a:pt x="1" y="1"/>
                  </a:lnTo>
                  <a:lnTo>
                    <a:pt x="1" y="0"/>
                  </a:lnTo>
                  <a:lnTo>
                    <a:pt x="1" y="0"/>
                  </a:lnTo>
                  <a:lnTo>
                    <a:pt x="1" y="0"/>
                  </a:lnTo>
                  <a:lnTo>
                    <a:pt x="0" y="0"/>
                  </a:lnTo>
                  <a:lnTo>
                    <a:pt x="0" y="1"/>
                  </a:lnTo>
                  <a:lnTo>
                    <a:pt x="0" y="1"/>
                  </a:lnTo>
                  <a:lnTo>
                    <a:pt x="0" y="2"/>
                  </a:lnTo>
                  <a:lnTo>
                    <a:pt x="0" y="2"/>
                  </a:lnTo>
                  <a:lnTo>
                    <a:pt x="0" y="2"/>
                  </a:lnTo>
                  <a:lnTo>
                    <a:pt x="0" y="3"/>
                  </a:lnTo>
                  <a:lnTo>
                    <a:pt x="0" y="3"/>
                  </a:lnTo>
                  <a:lnTo>
                    <a:pt x="0" y="4"/>
                  </a:lnTo>
                  <a:lnTo>
                    <a:pt x="0" y="4"/>
                  </a:lnTo>
                  <a:lnTo>
                    <a:pt x="0" y="4"/>
                  </a:lnTo>
                  <a:lnTo>
                    <a:pt x="0" y="4"/>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6" name="Freeform 83"/>
            <p:cNvSpPr>
              <a:spLocks/>
            </p:cNvSpPr>
            <p:nvPr/>
          </p:nvSpPr>
          <p:spPr bwMode="auto">
            <a:xfrm>
              <a:off x="847" y="2355"/>
              <a:ext cx="101" cy="39"/>
            </a:xfrm>
            <a:custGeom>
              <a:avLst/>
              <a:gdLst>
                <a:gd name="T0" fmla="*/ 2 w 101"/>
                <a:gd name="T1" fmla="*/ 14 h 39"/>
                <a:gd name="T2" fmla="*/ 4 w 101"/>
                <a:gd name="T3" fmla="*/ 7 h 39"/>
                <a:gd name="T4" fmla="*/ 8 w 101"/>
                <a:gd name="T5" fmla="*/ 6 h 39"/>
                <a:gd name="T6" fmla="*/ 8 w 101"/>
                <a:gd name="T7" fmla="*/ 2 h 39"/>
                <a:gd name="T8" fmla="*/ 13 w 101"/>
                <a:gd name="T9" fmla="*/ 0 h 39"/>
                <a:gd name="T10" fmla="*/ 20 w 101"/>
                <a:gd name="T11" fmla="*/ 0 h 39"/>
                <a:gd name="T12" fmla="*/ 29 w 101"/>
                <a:gd name="T13" fmla="*/ 2 h 39"/>
                <a:gd name="T14" fmla="*/ 36 w 101"/>
                <a:gd name="T15" fmla="*/ 3 h 39"/>
                <a:gd name="T16" fmla="*/ 40 w 101"/>
                <a:gd name="T17" fmla="*/ 8 h 39"/>
                <a:gd name="T18" fmla="*/ 56 w 101"/>
                <a:gd name="T19" fmla="*/ 10 h 39"/>
                <a:gd name="T20" fmla="*/ 60 w 101"/>
                <a:gd name="T21" fmla="*/ 12 h 39"/>
                <a:gd name="T22" fmla="*/ 65 w 101"/>
                <a:gd name="T23" fmla="*/ 16 h 39"/>
                <a:gd name="T24" fmla="*/ 75 w 101"/>
                <a:gd name="T25" fmla="*/ 15 h 39"/>
                <a:gd name="T26" fmla="*/ 71 w 101"/>
                <a:gd name="T27" fmla="*/ 12 h 39"/>
                <a:gd name="T28" fmla="*/ 80 w 101"/>
                <a:gd name="T29" fmla="*/ 11 h 39"/>
                <a:gd name="T30" fmla="*/ 87 w 101"/>
                <a:gd name="T31" fmla="*/ 14 h 39"/>
                <a:gd name="T32" fmla="*/ 94 w 101"/>
                <a:gd name="T33" fmla="*/ 21 h 39"/>
                <a:gd name="T34" fmla="*/ 99 w 101"/>
                <a:gd name="T35" fmla="*/ 29 h 39"/>
                <a:gd name="T36" fmla="*/ 100 w 101"/>
                <a:gd name="T37" fmla="*/ 35 h 39"/>
                <a:gd name="T38" fmla="*/ 97 w 101"/>
                <a:gd name="T39" fmla="*/ 38 h 39"/>
                <a:gd name="T40" fmla="*/ 96 w 101"/>
                <a:gd name="T41" fmla="*/ 35 h 39"/>
                <a:gd name="T42" fmla="*/ 94 w 101"/>
                <a:gd name="T43" fmla="*/ 30 h 39"/>
                <a:gd name="T44" fmla="*/ 91 w 101"/>
                <a:gd name="T45" fmla="*/ 28 h 39"/>
                <a:gd name="T46" fmla="*/ 87 w 101"/>
                <a:gd name="T47" fmla="*/ 26 h 39"/>
                <a:gd name="T48" fmla="*/ 83 w 101"/>
                <a:gd name="T49" fmla="*/ 23 h 39"/>
                <a:gd name="T50" fmla="*/ 79 w 101"/>
                <a:gd name="T51" fmla="*/ 20 h 39"/>
                <a:gd name="T52" fmla="*/ 75 w 101"/>
                <a:gd name="T53" fmla="*/ 18 h 39"/>
                <a:gd name="T54" fmla="*/ 72 w 101"/>
                <a:gd name="T55" fmla="*/ 19 h 39"/>
                <a:gd name="T56" fmla="*/ 67 w 101"/>
                <a:gd name="T57" fmla="*/ 19 h 39"/>
                <a:gd name="T58" fmla="*/ 63 w 101"/>
                <a:gd name="T59" fmla="*/ 22 h 39"/>
                <a:gd name="T60" fmla="*/ 58 w 101"/>
                <a:gd name="T61" fmla="*/ 23 h 39"/>
                <a:gd name="T62" fmla="*/ 58 w 101"/>
                <a:gd name="T63" fmla="*/ 20 h 39"/>
                <a:gd name="T64" fmla="*/ 55 w 101"/>
                <a:gd name="T65" fmla="*/ 18 h 39"/>
                <a:gd name="T66" fmla="*/ 50 w 101"/>
                <a:gd name="T67" fmla="*/ 17 h 39"/>
                <a:gd name="T68" fmla="*/ 45 w 101"/>
                <a:gd name="T69" fmla="*/ 18 h 39"/>
                <a:gd name="T70" fmla="*/ 41 w 101"/>
                <a:gd name="T71" fmla="*/ 17 h 39"/>
                <a:gd name="T72" fmla="*/ 39 w 101"/>
                <a:gd name="T73" fmla="*/ 13 h 39"/>
                <a:gd name="T74" fmla="*/ 34 w 101"/>
                <a:gd name="T75" fmla="*/ 10 h 39"/>
                <a:gd name="T76" fmla="*/ 28 w 101"/>
                <a:gd name="T77" fmla="*/ 10 h 39"/>
                <a:gd name="T78" fmla="*/ 26 w 101"/>
                <a:gd name="T79" fmla="*/ 7 h 39"/>
                <a:gd name="T80" fmla="*/ 25 w 101"/>
                <a:gd name="T81" fmla="*/ 8 h 39"/>
                <a:gd name="T82" fmla="*/ 21 w 101"/>
                <a:gd name="T83" fmla="*/ 10 h 39"/>
                <a:gd name="T84" fmla="*/ 20 w 101"/>
                <a:gd name="T85" fmla="*/ 6 h 39"/>
                <a:gd name="T86" fmla="*/ 17 w 101"/>
                <a:gd name="T87" fmla="*/ 9 h 39"/>
                <a:gd name="T88" fmla="*/ 15 w 101"/>
                <a:gd name="T89" fmla="*/ 8 h 39"/>
                <a:gd name="T90" fmla="*/ 15 w 101"/>
                <a:gd name="T91" fmla="*/ 4 h 39"/>
                <a:gd name="T92" fmla="*/ 12 w 101"/>
                <a:gd name="T93" fmla="*/ 7 h 39"/>
                <a:gd name="T94" fmla="*/ 8 w 101"/>
                <a:gd name="T95" fmla="*/ 9 h 39"/>
                <a:gd name="T96" fmla="*/ 4 w 101"/>
                <a:gd name="T97" fmla="*/ 11 h 39"/>
                <a:gd name="T98" fmla="*/ 2 w 101"/>
                <a:gd name="T99" fmla="*/ 20 h 39"/>
                <a:gd name="T100" fmla="*/ 4 w 101"/>
                <a:gd name="T101" fmla="*/ 29 h 39"/>
                <a:gd name="T102" fmla="*/ 2 w 101"/>
                <a:gd name="T103" fmla="*/ 32 h 39"/>
                <a:gd name="T104" fmla="*/ 1 w 101"/>
                <a:gd name="T105" fmla="*/ 2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1" h="39">
                  <a:moveTo>
                    <a:pt x="2" y="28"/>
                  </a:moveTo>
                  <a:lnTo>
                    <a:pt x="2" y="23"/>
                  </a:lnTo>
                  <a:lnTo>
                    <a:pt x="2" y="20"/>
                  </a:lnTo>
                  <a:lnTo>
                    <a:pt x="2" y="16"/>
                  </a:lnTo>
                  <a:lnTo>
                    <a:pt x="2" y="14"/>
                  </a:lnTo>
                  <a:lnTo>
                    <a:pt x="2" y="12"/>
                  </a:lnTo>
                  <a:lnTo>
                    <a:pt x="2" y="10"/>
                  </a:lnTo>
                  <a:lnTo>
                    <a:pt x="2" y="10"/>
                  </a:lnTo>
                  <a:lnTo>
                    <a:pt x="3" y="8"/>
                  </a:lnTo>
                  <a:lnTo>
                    <a:pt x="4" y="7"/>
                  </a:lnTo>
                  <a:lnTo>
                    <a:pt x="5" y="7"/>
                  </a:lnTo>
                  <a:lnTo>
                    <a:pt x="6" y="6"/>
                  </a:lnTo>
                  <a:lnTo>
                    <a:pt x="7" y="6"/>
                  </a:lnTo>
                  <a:lnTo>
                    <a:pt x="8" y="6"/>
                  </a:lnTo>
                  <a:lnTo>
                    <a:pt x="8" y="6"/>
                  </a:lnTo>
                  <a:lnTo>
                    <a:pt x="9" y="5"/>
                  </a:lnTo>
                  <a:lnTo>
                    <a:pt x="9" y="4"/>
                  </a:lnTo>
                  <a:lnTo>
                    <a:pt x="9" y="3"/>
                  </a:lnTo>
                  <a:lnTo>
                    <a:pt x="8" y="3"/>
                  </a:lnTo>
                  <a:lnTo>
                    <a:pt x="8" y="2"/>
                  </a:lnTo>
                  <a:lnTo>
                    <a:pt x="9" y="1"/>
                  </a:lnTo>
                  <a:lnTo>
                    <a:pt x="10" y="1"/>
                  </a:lnTo>
                  <a:lnTo>
                    <a:pt x="11" y="0"/>
                  </a:lnTo>
                  <a:lnTo>
                    <a:pt x="12" y="0"/>
                  </a:lnTo>
                  <a:lnTo>
                    <a:pt x="13" y="0"/>
                  </a:lnTo>
                  <a:lnTo>
                    <a:pt x="14" y="0"/>
                  </a:lnTo>
                  <a:lnTo>
                    <a:pt x="15" y="0"/>
                  </a:lnTo>
                  <a:lnTo>
                    <a:pt x="17" y="0"/>
                  </a:lnTo>
                  <a:lnTo>
                    <a:pt x="18" y="0"/>
                  </a:lnTo>
                  <a:lnTo>
                    <a:pt x="20" y="0"/>
                  </a:lnTo>
                  <a:lnTo>
                    <a:pt x="21" y="0"/>
                  </a:lnTo>
                  <a:lnTo>
                    <a:pt x="24" y="1"/>
                  </a:lnTo>
                  <a:lnTo>
                    <a:pt x="26" y="1"/>
                  </a:lnTo>
                  <a:lnTo>
                    <a:pt x="28" y="1"/>
                  </a:lnTo>
                  <a:lnTo>
                    <a:pt x="29" y="2"/>
                  </a:lnTo>
                  <a:lnTo>
                    <a:pt x="31" y="2"/>
                  </a:lnTo>
                  <a:lnTo>
                    <a:pt x="32" y="2"/>
                  </a:lnTo>
                  <a:lnTo>
                    <a:pt x="34" y="2"/>
                  </a:lnTo>
                  <a:lnTo>
                    <a:pt x="35" y="3"/>
                  </a:lnTo>
                  <a:lnTo>
                    <a:pt x="36" y="3"/>
                  </a:lnTo>
                  <a:lnTo>
                    <a:pt x="36" y="4"/>
                  </a:lnTo>
                  <a:lnTo>
                    <a:pt x="36" y="5"/>
                  </a:lnTo>
                  <a:lnTo>
                    <a:pt x="37" y="6"/>
                  </a:lnTo>
                  <a:lnTo>
                    <a:pt x="38" y="7"/>
                  </a:lnTo>
                  <a:lnTo>
                    <a:pt x="40" y="8"/>
                  </a:lnTo>
                  <a:lnTo>
                    <a:pt x="42" y="8"/>
                  </a:lnTo>
                  <a:lnTo>
                    <a:pt x="44" y="8"/>
                  </a:lnTo>
                  <a:lnTo>
                    <a:pt x="48" y="9"/>
                  </a:lnTo>
                  <a:lnTo>
                    <a:pt x="53" y="9"/>
                  </a:lnTo>
                  <a:lnTo>
                    <a:pt x="56" y="10"/>
                  </a:lnTo>
                  <a:lnTo>
                    <a:pt x="58" y="10"/>
                  </a:lnTo>
                  <a:lnTo>
                    <a:pt x="58" y="10"/>
                  </a:lnTo>
                  <a:lnTo>
                    <a:pt x="59" y="10"/>
                  </a:lnTo>
                  <a:lnTo>
                    <a:pt x="60" y="11"/>
                  </a:lnTo>
                  <a:lnTo>
                    <a:pt x="60" y="12"/>
                  </a:lnTo>
                  <a:lnTo>
                    <a:pt x="60" y="13"/>
                  </a:lnTo>
                  <a:lnTo>
                    <a:pt x="60" y="14"/>
                  </a:lnTo>
                  <a:lnTo>
                    <a:pt x="61" y="15"/>
                  </a:lnTo>
                  <a:lnTo>
                    <a:pt x="63" y="15"/>
                  </a:lnTo>
                  <a:lnTo>
                    <a:pt x="65" y="16"/>
                  </a:lnTo>
                  <a:lnTo>
                    <a:pt x="68" y="16"/>
                  </a:lnTo>
                  <a:lnTo>
                    <a:pt x="72" y="16"/>
                  </a:lnTo>
                  <a:lnTo>
                    <a:pt x="74" y="16"/>
                  </a:lnTo>
                  <a:lnTo>
                    <a:pt x="75" y="16"/>
                  </a:lnTo>
                  <a:lnTo>
                    <a:pt x="75" y="15"/>
                  </a:lnTo>
                  <a:lnTo>
                    <a:pt x="75" y="15"/>
                  </a:lnTo>
                  <a:lnTo>
                    <a:pt x="74" y="14"/>
                  </a:lnTo>
                  <a:lnTo>
                    <a:pt x="73" y="13"/>
                  </a:lnTo>
                  <a:lnTo>
                    <a:pt x="72" y="13"/>
                  </a:lnTo>
                  <a:lnTo>
                    <a:pt x="71" y="12"/>
                  </a:lnTo>
                  <a:lnTo>
                    <a:pt x="71" y="11"/>
                  </a:lnTo>
                  <a:lnTo>
                    <a:pt x="72" y="11"/>
                  </a:lnTo>
                  <a:lnTo>
                    <a:pt x="74" y="11"/>
                  </a:lnTo>
                  <a:lnTo>
                    <a:pt x="76" y="11"/>
                  </a:lnTo>
                  <a:lnTo>
                    <a:pt x="80" y="11"/>
                  </a:lnTo>
                  <a:lnTo>
                    <a:pt x="81" y="11"/>
                  </a:lnTo>
                  <a:lnTo>
                    <a:pt x="83" y="12"/>
                  </a:lnTo>
                  <a:lnTo>
                    <a:pt x="84" y="12"/>
                  </a:lnTo>
                  <a:lnTo>
                    <a:pt x="86" y="13"/>
                  </a:lnTo>
                  <a:lnTo>
                    <a:pt x="87" y="14"/>
                  </a:lnTo>
                  <a:lnTo>
                    <a:pt x="89" y="15"/>
                  </a:lnTo>
                  <a:lnTo>
                    <a:pt x="91" y="16"/>
                  </a:lnTo>
                  <a:lnTo>
                    <a:pt x="92" y="17"/>
                  </a:lnTo>
                  <a:lnTo>
                    <a:pt x="93" y="19"/>
                  </a:lnTo>
                  <a:lnTo>
                    <a:pt x="94" y="21"/>
                  </a:lnTo>
                  <a:lnTo>
                    <a:pt x="96" y="22"/>
                  </a:lnTo>
                  <a:lnTo>
                    <a:pt x="97" y="24"/>
                  </a:lnTo>
                  <a:lnTo>
                    <a:pt x="98" y="26"/>
                  </a:lnTo>
                  <a:lnTo>
                    <a:pt x="99" y="28"/>
                  </a:lnTo>
                  <a:lnTo>
                    <a:pt x="99" y="29"/>
                  </a:lnTo>
                  <a:lnTo>
                    <a:pt x="100" y="32"/>
                  </a:lnTo>
                  <a:lnTo>
                    <a:pt x="100" y="33"/>
                  </a:lnTo>
                  <a:lnTo>
                    <a:pt x="100" y="34"/>
                  </a:lnTo>
                  <a:lnTo>
                    <a:pt x="100" y="35"/>
                  </a:lnTo>
                  <a:lnTo>
                    <a:pt x="100" y="35"/>
                  </a:lnTo>
                  <a:lnTo>
                    <a:pt x="100" y="36"/>
                  </a:lnTo>
                  <a:lnTo>
                    <a:pt x="99" y="37"/>
                  </a:lnTo>
                  <a:lnTo>
                    <a:pt x="98" y="37"/>
                  </a:lnTo>
                  <a:lnTo>
                    <a:pt x="98" y="38"/>
                  </a:lnTo>
                  <a:lnTo>
                    <a:pt x="97" y="38"/>
                  </a:lnTo>
                  <a:lnTo>
                    <a:pt x="96" y="38"/>
                  </a:lnTo>
                  <a:lnTo>
                    <a:pt x="96" y="37"/>
                  </a:lnTo>
                  <a:lnTo>
                    <a:pt x="96" y="36"/>
                  </a:lnTo>
                  <a:lnTo>
                    <a:pt x="96" y="35"/>
                  </a:lnTo>
                  <a:lnTo>
                    <a:pt x="96" y="35"/>
                  </a:lnTo>
                  <a:lnTo>
                    <a:pt x="96" y="34"/>
                  </a:lnTo>
                  <a:lnTo>
                    <a:pt x="96" y="33"/>
                  </a:lnTo>
                  <a:lnTo>
                    <a:pt x="96" y="32"/>
                  </a:lnTo>
                  <a:lnTo>
                    <a:pt x="95" y="31"/>
                  </a:lnTo>
                  <a:lnTo>
                    <a:pt x="94" y="30"/>
                  </a:lnTo>
                  <a:lnTo>
                    <a:pt x="93" y="29"/>
                  </a:lnTo>
                  <a:lnTo>
                    <a:pt x="92" y="29"/>
                  </a:lnTo>
                  <a:lnTo>
                    <a:pt x="92" y="29"/>
                  </a:lnTo>
                  <a:lnTo>
                    <a:pt x="92" y="29"/>
                  </a:lnTo>
                  <a:lnTo>
                    <a:pt x="91" y="28"/>
                  </a:lnTo>
                  <a:lnTo>
                    <a:pt x="90" y="27"/>
                  </a:lnTo>
                  <a:lnTo>
                    <a:pt x="89" y="27"/>
                  </a:lnTo>
                  <a:lnTo>
                    <a:pt x="89" y="26"/>
                  </a:lnTo>
                  <a:lnTo>
                    <a:pt x="88" y="26"/>
                  </a:lnTo>
                  <a:lnTo>
                    <a:pt x="87" y="26"/>
                  </a:lnTo>
                  <a:lnTo>
                    <a:pt x="86" y="26"/>
                  </a:lnTo>
                  <a:lnTo>
                    <a:pt x="85" y="25"/>
                  </a:lnTo>
                  <a:lnTo>
                    <a:pt x="84" y="25"/>
                  </a:lnTo>
                  <a:lnTo>
                    <a:pt x="83" y="24"/>
                  </a:lnTo>
                  <a:lnTo>
                    <a:pt x="83" y="23"/>
                  </a:lnTo>
                  <a:lnTo>
                    <a:pt x="82" y="23"/>
                  </a:lnTo>
                  <a:lnTo>
                    <a:pt x="81" y="22"/>
                  </a:lnTo>
                  <a:lnTo>
                    <a:pt x="81" y="22"/>
                  </a:lnTo>
                  <a:lnTo>
                    <a:pt x="80" y="21"/>
                  </a:lnTo>
                  <a:lnTo>
                    <a:pt x="79" y="20"/>
                  </a:lnTo>
                  <a:lnTo>
                    <a:pt x="78" y="20"/>
                  </a:lnTo>
                  <a:lnTo>
                    <a:pt x="78" y="19"/>
                  </a:lnTo>
                  <a:lnTo>
                    <a:pt x="77" y="19"/>
                  </a:lnTo>
                  <a:lnTo>
                    <a:pt x="76" y="18"/>
                  </a:lnTo>
                  <a:lnTo>
                    <a:pt x="75" y="18"/>
                  </a:lnTo>
                  <a:lnTo>
                    <a:pt x="75" y="18"/>
                  </a:lnTo>
                  <a:lnTo>
                    <a:pt x="74" y="18"/>
                  </a:lnTo>
                  <a:lnTo>
                    <a:pt x="74" y="19"/>
                  </a:lnTo>
                  <a:lnTo>
                    <a:pt x="73" y="19"/>
                  </a:lnTo>
                  <a:lnTo>
                    <a:pt x="72" y="19"/>
                  </a:lnTo>
                  <a:lnTo>
                    <a:pt x="71" y="19"/>
                  </a:lnTo>
                  <a:lnTo>
                    <a:pt x="70" y="19"/>
                  </a:lnTo>
                  <a:lnTo>
                    <a:pt x="69" y="19"/>
                  </a:lnTo>
                  <a:lnTo>
                    <a:pt x="68" y="19"/>
                  </a:lnTo>
                  <a:lnTo>
                    <a:pt x="67" y="19"/>
                  </a:lnTo>
                  <a:lnTo>
                    <a:pt x="66" y="20"/>
                  </a:lnTo>
                  <a:lnTo>
                    <a:pt x="65" y="20"/>
                  </a:lnTo>
                  <a:lnTo>
                    <a:pt x="65" y="21"/>
                  </a:lnTo>
                  <a:lnTo>
                    <a:pt x="64" y="21"/>
                  </a:lnTo>
                  <a:lnTo>
                    <a:pt x="63" y="22"/>
                  </a:lnTo>
                  <a:lnTo>
                    <a:pt x="62" y="22"/>
                  </a:lnTo>
                  <a:lnTo>
                    <a:pt x="61" y="23"/>
                  </a:lnTo>
                  <a:lnTo>
                    <a:pt x="60" y="23"/>
                  </a:lnTo>
                  <a:lnTo>
                    <a:pt x="59" y="23"/>
                  </a:lnTo>
                  <a:lnTo>
                    <a:pt x="58" y="23"/>
                  </a:lnTo>
                  <a:lnTo>
                    <a:pt x="58" y="22"/>
                  </a:lnTo>
                  <a:lnTo>
                    <a:pt x="58" y="22"/>
                  </a:lnTo>
                  <a:lnTo>
                    <a:pt x="58" y="21"/>
                  </a:lnTo>
                  <a:lnTo>
                    <a:pt x="58" y="21"/>
                  </a:lnTo>
                  <a:lnTo>
                    <a:pt x="58" y="20"/>
                  </a:lnTo>
                  <a:lnTo>
                    <a:pt x="58" y="19"/>
                  </a:lnTo>
                  <a:lnTo>
                    <a:pt x="58" y="18"/>
                  </a:lnTo>
                  <a:lnTo>
                    <a:pt x="57" y="18"/>
                  </a:lnTo>
                  <a:lnTo>
                    <a:pt x="56" y="18"/>
                  </a:lnTo>
                  <a:lnTo>
                    <a:pt x="55" y="18"/>
                  </a:lnTo>
                  <a:lnTo>
                    <a:pt x="54" y="17"/>
                  </a:lnTo>
                  <a:lnTo>
                    <a:pt x="53" y="17"/>
                  </a:lnTo>
                  <a:lnTo>
                    <a:pt x="52" y="17"/>
                  </a:lnTo>
                  <a:lnTo>
                    <a:pt x="51" y="17"/>
                  </a:lnTo>
                  <a:lnTo>
                    <a:pt x="50" y="17"/>
                  </a:lnTo>
                  <a:lnTo>
                    <a:pt x="49" y="17"/>
                  </a:lnTo>
                  <a:lnTo>
                    <a:pt x="48" y="17"/>
                  </a:lnTo>
                  <a:lnTo>
                    <a:pt x="47" y="17"/>
                  </a:lnTo>
                  <a:lnTo>
                    <a:pt x="46" y="17"/>
                  </a:lnTo>
                  <a:lnTo>
                    <a:pt x="45" y="18"/>
                  </a:lnTo>
                  <a:lnTo>
                    <a:pt x="44" y="18"/>
                  </a:lnTo>
                  <a:lnTo>
                    <a:pt x="43" y="18"/>
                  </a:lnTo>
                  <a:lnTo>
                    <a:pt x="42" y="18"/>
                  </a:lnTo>
                  <a:lnTo>
                    <a:pt x="42" y="17"/>
                  </a:lnTo>
                  <a:lnTo>
                    <a:pt x="41" y="17"/>
                  </a:lnTo>
                  <a:lnTo>
                    <a:pt x="41" y="16"/>
                  </a:lnTo>
                  <a:lnTo>
                    <a:pt x="40" y="16"/>
                  </a:lnTo>
                  <a:lnTo>
                    <a:pt x="40" y="15"/>
                  </a:lnTo>
                  <a:lnTo>
                    <a:pt x="40" y="14"/>
                  </a:lnTo>
                  <a:lnTo>
                    <a:pt x="39" y="13"/>
                  </a:lnTo>
                  <a:lnTo>
                    <a:pt x="39" y="12"/>
                  </a:lnTo>
                  <a:lnTo>
                    <a:pt x="38" y="11"/>
                  </a:lnTo>
                  <a:lnTo>
                    <a:pt x="37" y="11"/>
                  </a:lnTo>
                  <a:lnTo>
                    <a:pt x="36" y="10"/>
                  </a:lnTo>
                  <a:lnTo>
                    <a:pt x="34" y="10"/>
                  </a:lnTo>
                  <a:lnTo>
                    <a:pt x="33" y="10"/>
                  </a:lnTo>
                  <a:lnTo>
                    <a:pt x="31" y="10"/>
                  </a:lnTo>
                  <a:lnTo>
                    <a:pt x="30" y="10"/>
                  </a:lnTo>
                  <a:lnTo>
                    <a:pt x="29" y="10"/>
                  </a:lnTo>
                  <a:lnTo>
                    <a:pt x="28" y="10"/>
                  </a:lnTo>
                  <a:lnTo>
                    <a:pt x="27" y="10"/>
                  </a:lnTo>
                  <a:lnTo>
                    <a:pt x="27" y="9"/>
                  </a:lnTo>
                  <a:lnTo>
                    <a:pt x="26" y="9"/>
                  </a:lnTo>
                  <a:lnTo>
                    <a:pt x="26" y="8"/>
                  </a:lnTo>
                  <a:lnTo>
                    <a:pt x="26" y="7"/>
                  </a:lnTo>
                  <a:lnTo>
                    <a:pt x="26" y="6"/>
                  </a:lnTo>
                  <a:lnTo>
                    <a:pt x="25" y="6"/>
                  </a:lnTo>
                  <a:lnTo>
                    <a:pt x="25" y="6"/>
                  </a:lnTo>
                  <a:lnTo>
                    <a:pt x="25" y="7"/>
                  </a:lnTo>
                  <a:lnTo>
                    <a:pt x="25" y="8"/>
                  </a:lnTo>
                  <a:lnTo>
                    <a:pt x="24" y="8"/>
                  </a:lnTo>
                  <a:lnTo>
                    <a:pt x="24" y="9"/>
                  </a:lnTo>
                  <a:lnTo>
                    <a:pt x="23" y="10"/>
                  </a:lnTo>
                  <a:lnTo>
                    <a:pt x="22" y="10"/>
                  </a:lnTo>
                  <a:lnTo>
                    <a:pt x="21" y="10"/>
                  </a:lnTo>
                  <a:lnTo>
                    <a:pt x="21" y="9"/>
                  </a:lnTo>
                  <a:lnTo>
                    <a:pt x="21" y="8"/>
                  </a:lnTo>
                  <a:lnTo>
                    <a:pt x="21" y="7"/>
                  </a:lnTo>
                  <a:lnTo>
                    <a:pt x="21" y="6"/>
                  </a:lnTo>
                  <a:lnTo>
                    <a:pt x="20" y="6"/>
                  </a:lnTo>
                  <a:lnTo>
                    <a:pt x="19" y="6"/>
                  </a:lnTo>
                  <a:lnTo>
                    <a:pt x="18" y="7"/>
                  </a:lnTo>
                  <a:lnTo>
                    <a:pt x="18" y="8"/>
                  </a:lnTo>
                  <a:lnTo>
                    <a:pt x="18" y="9"/>
                  </a:lnTo>
                  <a:lnTo>
                    <a:pt x="17" y="9"/>
                  </a:lnTo>
                  <a:lnTo>
                    <a:pt x="17" y="10"/>
                  </a:lnTo>
                  <a:lnTo>
                    <a:pt x="16" y="10"/>
                  </a:lnTo>
                  <a:lnTo>
                    <a:pt x="15" y="10"/>
                  </a:lnTo>
                  <a:lnTo>
                    <a:pt x="15" y="9"/>
                  </a:lnTo>
                  <a:lnTo>
                    <a:pt x="15" y="8"/>
                  </a:lnTo>
                  <a:lnTo>
                    <a:pt x="16" y="7"/>
                  </a:lnTo>
                  <a:lnTo>
                    <a:pt x="16" y="6"/>
                  </a:lnTo>
                  <a:lnTo>
                    <a:pt x="16" y="5"/>
                  </a:lnTo>
                  <a:lnTo>
                    <a:pt x="16" y="4"/>
                  </a:lnTo>
                  <a:lnTo>
                    <a:pt x="15" y="4"/>
                  </a:lnTo>
                  <a:lnTo>
                    <a:pt x="14" y="4"/>
                  </a:lnTo>
                  <a:lnTo>
                    <a:pt x="13" y="4"/>
                  </a:lnTo>
                  <a:lnTo>
                    <a:pt x="12" y="5"/>
                  </a:lnTo>
                  <a:lnTo>
                    <a:pt x="12" y="6"/>
                  </a:lnTo>
                  <a:lnTo>
                    <a:pt x="12" y="7"/>
                  </a:lnTo>
                  <a:lnTo>
                    <a:pt x="11" y="8"/>
                  </a:lnTo>
                  <a:lnTo>
                    <a:pt x="11" y="9"/>
                  </a:lnTo>
                  <a:lnTo>
                    <a:pt x="10" y="9"/>
                  </a:lnTo>
                  <a:lnTo>
                    <a:pt x="9" y="9"/>
                  </a:lnTo>
                  <a:lnTo>
                    <a:pt x="8" y="9"/>
                  </a:lnTo>
                  <a:lnTo>
                    <a:pt x="8" y="9"/>
                  </a:lnTo>
                  <a:lnTo>
                    <a:pt x="7" y="9"/>
                  </a:lnTo>
                  <a:lnTo>
                    <a:pt x="7" y="10"/>
                  </a:lnTo>
                  <a:lnTo>
                    <a:pt x="5" y="10"/>
                  </a:lnTo>
                  <a:lnTo>
                    <a:pt x="4" y="11"/>
                  </a:lnTo>
                  <a:lnTo>
                    <a:pt x="3" y="13"/>
                  </a:lnTo>
                  <a:lnTo>
                    <a:pt x="3" y="15"/>
                  </a:lnTo>
                  <a:lnTo>
                    <a:pt x="2" y="16"/>
                  </a:lnTo>
                  <a:lnTo>
                    <a:pt x="2" y="18"/>
                  </a:lnTo>
                  <a:lnTo>
                    <a:pt x="2" y="20"/>
                  </a:lnTo>
                  <a:lnTo>
                    <a:pt x="3" y="22"/>
                  </a:lnTo>
                  <a:lnTo>
                    <a:pt x="3" y="24"/>
                  </a:lnTo>
                  <a:lnTo>
                    <a:pt x="3" y="26"/>
                  </a:lnTo>
                  <a:lnTo>
                    <a:pt x="4" y="28"/>
                  </a:lnTo>
                  <a:lnTo>
                    <a:pt x="4" y="29"/>
                  </a:lnTo>
                  <a:lnTo>
                    <a:pt x="4" y="30"/>
                  </a:lnTo>
                  <a:lnTo>
                    <a:pt x="4" y="31"/>
                  </a:lnTo>
                  <a:lnTo>
                    <a:pt x="3" y="31"/>
                  </a:lnTo>
                  <a:lnTo>
                    <a:pt x="3" y="32"/>
                  </a:lnTo>
                  <a:lnTo>
                    <a:pt x="2" y="32"/>
                  </a:lnTo>
                  <a:lnTo>
                    <a:pt x="1" y="32"/>
                  </a:lnTo>
                  <a:lnTo>
                    <a:pt x="0" y="31"/>
                  </a:lnTo>
                  <a:lnTo>
                    <a:pt x="0" y="30"/>
                  </a:lnTo>
                  <a:lnTo>
                    <a:pt x="0" y="29"/>
                  </a:lnTo>
                  <a:lnTo>
                    <a:pt x="1" y="29"/>
                  </a:lnTo>
                  <a:lnTo>
                    <a:pt x="1" y="29"/>
                  </a:lnTo>
                  <a:lnTo>
                    <a:pt x="2" y="28"/>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7" name="Freeform 84"/>
            <p:cNvSpPr>
              <a:spLocks/>
            </p:cNvSpPr>
            <p:nvPr/>
          </p:nvSpPr>
          <p:spPr bwMode="auto">
            <a:xfrm>
              <a:off x="803" y="2373"/>
              <a:ext cx="8" cy="32"/>
            </a:xfrm>
            <a:custGeom>
              <a:avLst/>
              <a:gdLst>
                <a:gd name="T0" fmla="*/ 4 w 8"/>
                <a:gd name="T1" fmla="*/ 30 h 32"/>
                <a:gd name="T2" fmla="*/ 2 w 8"/>
                <a:gd name="T3" fmla="*/ 30 h 32"/>
                <a:gd name="T4" fmla="*/ 2 w 8"/>
                <a:gd name="T5" fmla="*/ 28 h 32"/>
                <a:gd name="T6" fmla="*/ 2 w 8"/>
                <a:gd name="T7" fmla="*/ 28 h 32"/>
                <a:gd name="T8" fmla="*/ 4 w 8"/>
                <a:gd name="T9" fmla="*/ 29 h 32"/>
                <a:gd name="T10" fmla="*/ 5 w 8"/>
                <a:gd name="T11" fmla="*/ 29 h 32"/>
                <a:gd name="T12" fmla="*/ 6 w 8"/>
                <a:gd name="T13" fmla="*/ 27 h 32"/>
                <a:gd name="T14" fmla="*/ 3 w 8"/>
                <a:gd name="T15" fmla="*/ 26 h 32"/>
                <a:gd name="T16" fmla="*/ 2 w 8"/>
                <a:gd name="T17" fmla="*/ 24 h 32"/>
                <a:gd name="T18" fmla="*/ 3 w 8"/>
                <a:gd name="T19" fmla="*/ 23 h 32"/>
                <a:gd name="T20" fmla="*/ 4 w 8"/>
                <a:gd name="T21" fmla="*/ 25 h 32"/>
                <a:gd name="T22" fmla="*/ 5 w 8"/>
                <a:gd name="T23" fmla="*/ 24 h 32"/>
                <a:gd name="T24" fmla="*/ 6 w 8"/>
                <a:gd name="T25" fmla="*/ 23 h 32"/>
                <a:gd name="T26" fmla="*/ 4 w 8"/>
                <a:gd name="T27" fmla="*/ 22 h 32"/>
                <a:gd name="T28" fmla="*/ 3 w 8"/>
                <a:gd name="T29" fmla="*/ 20 h 32"/>
                <a:gd name="T30" fmla="*/ 2 w 8"/>
                <a:gd name="T31" fmla="*/ 18 h 32"/>
                <a:gd name="T32" fmla="*/ 3 w 8"/>
                <a:gd name="T33" fmla="*/ 18 h 32"/>
                <a:gd name="T34" fmla="*/ 5 w 8"/>
                <a:gd name="T35" fmla="*/ 21 h 32"/>
                <a:gd name="T36" fmla="*/ 4 w 8"/>
                <a:gd name="T37" fmla="*/ 18 h 32"/>
                <a:gd name="T38" fmla="*/ 3 w 8"/>
                <a:gd name="T39" fmla="*/ 15 h 32"/>
                <a:gd name="T40" fmla="*/ 2 w 8"/>
                <a:gd name="T41" fmla="*/ 13 h 32"/>
                <a:gd name="T42" fmla="*/ 4 w 8"/>
                <a:gd name="T43" fmla="*/ 11 h 32"/>
                <a:gd name="T44" fmla="*/ 3 w 8"/>
                <a:gd name="T45" fmla="*/ 8 h 32"/>
                <a:gd name="T46" fmla="*/ 2 w 8"/>
                <a:gd name="T47" fmla="*/ 6 h 32"/>
                <a:gd name="T48" fmla="*/ 1 w 8"/>
                <a:gd name="T49" fmla="*/ 3 h 32"/>
                <a:gd name="T50" fmla="*/ 0 w 8"/>
                <a:gd name="T51" fmla="*/ 2 h 32"/>
                <a:gd name="T52" fmla="*/ 1 w 8"/>
                <a:gd name="T53" fmla="*/ 0 h 32"/>
                <a:gd name="T54" fmla="*/ 3 w 8"/>
                <a:gd name="T55" fmla="*/ 0 h 32"/>
                <a:gd name="T56" fmla="*/ 5 w 8"/>
                <a:gd name="T57" fmla="*/ 1 h 32"/>
                <a:gd name="T58" fmla="*/ 6 w 8"/>
                <a:gd name="T59" fmla="*/ 1 h 32"/>
                <a:gd name="T60" fmla="*/ 5 w 8"/>
                <a:gd name="T61" fmla="*/ 3 h 32"/>
                <a:gd name="T62" fmla="*/ 4 w 8"/>
                <a:gd name="T63" fmla="*/ 3 h 32"/>
                <a:gd name="T64" fmla="*/ 2 w 8"/>
                <a:gd name="T65" fmla="*/ 3 h 32"/>
                <a:gd name="T66" fmla="*/ 3 w 8"/>
                <a:gd name="T67" fmla="*/ 5 h 32"/>
                <a:gd name="T68" fmla="*/ 4 w 8"/>
                <a:gd name="T69" fmla="*/ 8 h 32"/>
                <a:gd name="T70" fmla="*/ 4 w 8"/>
                <a:gd name="T71" fmla="*/ 9 h 32"/>
                <a:gd name="T72" fmla="*/ 5 w 8"/>
                <a:gd name="T73" fmla="*/ 11 h 32"/>
                <a:gd name="T74" fmla="*/ 5 w 8"/>
                <a:gd name="T75" fmla="*/ 13 h 32"/>
                <a:gd name="T76" fmla="*/ 5 w 8"/>
                <a:gd name="T77" fmla="*/ 15 h 32"/>
                <a:gd name="T78" fmla="*/ 5 w 8"/>
                <a:gd name="T79" fmla="*/ 17 h 32"/>
                <a:gd name="T80" fmla="*/ 6 w 8"/>
                <a:gd name="T81" fmla="*/ 18 h 32"/>
                <a:gd name="T82" fmla="*/ 7 w 8"/>
                <a:gd name="T83" fmla="*/ 22 h 32"/>
                <a:gd name="T84" fmla="*/ 7 w 8"/>
                <a:gd name="T85" fmla="*/ 26 h 32"/>
                <a:gd name="T86" fmla="*/ 7 w 8"/>
                <a:gd name="T87" fmla="*/ 29 h 32"/>
                <a:gd name="T88" fmla="*/ 6 w 8"/>
                <a:gd name="T89" fmla="*/ 3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 h="32">
                  <a:moveTo>
                    <a:pt x="6" y="30"/>
                  </a:moveTo>
                  <a:lnTo>
                    <a:pt x="5" y="30"/>
                  </a:lnTo>
                  <a:lnTo>
                    <a:pt x="4" y="30"/>
                  </a:lnTo>
                  <a:lnTo>
                    <a:pt x="3" y="31"/>
                  </a:lnTo>
                  <a:lnTo>
                    <a:pt x="3" y="30"/>
                  </a:lnTo>
                  <a:lnTo>
                    <a:pt x="2" y="30"/>
                  </a:lnTo>
                  <a:lnTo>
                    <a:pt x="2" y="30"/>
                  </a:lnTo>
                  <a:lnTo>
                    <a:pt x="2" y="29"/>
                  </a:lnTo>
                  <a:lnTo>
                    <a:pt x="2" y="28"/>
                  </a:lnTo>
                  <a:lnTo>
                    <a:pt x="2" y="28"/>
                  </a:lnTo>
                  <a:lnTo>
                    <a:pt x="2" y="27"/>
                  </a:lnTo>
                  <a:lnTo>
                    <a:pt x="2" y="28"/>
                  </a:lnTo>
                  <a:lnTo>
                    <a:pt x="3" y="28"/>
                  </a:lnTo>
                  <a:lnTo>
                    <a:pt x="3" y="29"/>
                  </a:lnTo>
                  <a:lnTo>
                    <a:pt x="4" y="29"/>
                  </a:lnTo>
                  <a:lnTo>
                    <a:pt x="4" y="29"/>
                  </a:lnTo>
                  <a:lnTo>
                    <a:pt x="5" y="29"/>
                  </a:lnTo>
                  <a:lnTo>
                    <a:pt x="5" y="29"/>
                  </a:lnTo>
                  <a:lnTo>
                    <a:pt x="5" y="28"/>
                  </a:lnTo>
                  <a:lnTo>
                    <a:pt x="5" y="28"/>
                  </a:lnTo>
                  <a:lnTo>
                    <a:pt x="6" y="27"/>
                  </a:lnTo>
                  <a:lnTo>
                    <a:pt x="5" y="27"/>
                  </a:lnTo>
                  <a:lnTo>
                    <a:pt x="4" y="27"/>
                  </a:lnTo>
                  <a:lnTo>
                    <a:pt x="3" y="26"/>
                  </a:lnTo>
                  <a:lnTo>
                    <a:pt x="3" y="26"/>
                  </a:lnTo>
                  <a:lnTo>
                    <a:pt x="2" y="25"/>
                  </a:lnTo>
                  <a:lnTo>
                    <a:pt x="2" y="24"/>
                  </a:lnTo>
                  <a:lnTo>
                    <a:pt x="2" y="23"/>
                  </a:lnTo>
                  <a:lnTo>
                    <a:pt x="2" y="23"/>
                  </a:lnTo>
                  <a:lnTo>
                    <a:pt x="3" y="23"/>
                  </a:lnTo>
                  <a:lnTo>
                    <a:pt x="3" y="24"/>
                  </a:lnTo>
                  <a:lnTo>
                    <a:pt x="3" y="25"/>
                  </a:lnTo>
                  <a:lnTo>
                    <a:pt x="4" y="25"/>
                  </a:lnTo>
                  <a:lnTo>
                    <a:pt x="4" y="25"/>
                  </a:lnTo>
                  <a:lnTo>
                    <a:pt x="5" y="25"/>
                  </a:lnTo>
                  <a:lnTo>
                    <a:pt x="5" y="24"/>
                  </a:lnTo>
                  <a:lnTo>
                    <a:pt x="5" y="24"/>
                  </a:lnTo>
                  <a:lnTo>
                    <a:pt x="5" y="23"/>
                  </a:lnTo>
                  <a:lnTo>
                    <a:pt x="6" y="23"/>
                  </a:lnTo>
                  <a:lnTo>
                    <a:pt x="5" y="23"/>
                  </a:lnTo>
                  <a:lnTo>
                    <a:pt x="4" y="23"/>
                  </a:lnTo>
                  <a:lnTo>
                    <a:pt x="4" y="22"/>
                  </a:lnTo>
                  <a:lnTo>
                    <a:pt x="3" y="22"/>
                  </a:lnTo>
                  <a:lnTo>
                    <a:pt x="3" y="21"/>
                  </a:lnTo>
                  <a:lnTo>
                    <a:pt x="3" y="20"/>
                  </a:lnTo>
                  <a:lnTo>
                    <a:pt x="3" y="19"/>
                  </a:lnTo>
                  <a:lnTo>
                    <a:pt x="2" y="18"/>
                  </a:lnTo>
                  <a:lnTo>
                    <a:pt x="2" y="18"/>
                  </a:lnTo>
                  <a:lnTo>
                    <a:pt x="2" y="17"/>
                  </a:lnTo>
                  <a:lnTo>
                    <a:pt x="2" y="16"/>
                  </a:lnTo>
                  <a:lnTo>
                    <a:pt x="3" y="18"/>
                  </a:lnTo>
                  <a:lnTo>
                    <a:pt x="4" y="20"/>
                  </a:lnTo>
                  <a:lnTo>
                    <a:pt x="4" y="21"/>
                  </a:lnTo>
                  <a:lnTo>
                    <a:pt x="5" y="21"/>
                  </a:lnTo>
                  <a:lnTo>
                    <a:pt x="4" y="20"/>
                  </a:lnTo>
                  <a:lnTo>
                    <a:pt x="4" y="19"/>
                  </a:lnTo>
                  <a:lnTo>
                    <a:pt x="4" y="18"/>
                  </a:lnTo>
                  <a:lnTo>
                    <a:pt x="4" y="17"/>
                  </a:lnTo>
                  <a:lnTo>
                    <a:pt x="3" y="16"/>
                  </a:lnTo>
                  <a:lnTo>
                    <a:pt x="3" y="15"/>
                  </a:lnTo>
                  <a:lnTo>
                    <a:pt x="3" y="14"/>
                  </a:lnTo>
                  <a:lnTo>
                    <a:pt x="3" y="13"/>
                  </a:lnTo>
                  <a:lnTo>
                    <a:pt x="2" y="13"/>
                  </a:lnTo>
                  <a:lnTo>
                    <a:pt x="3" y="12"/>
                  </a:lnTo>
                  <a:lnTo>
                    <a:pt x="3" y="12"/>
                  </a:lnTo>
                  <a:lnTo>
                    <a:pt x="4" y="11"/>
                  </a:lnTo>
                  <a:lnTo>
                    <a:pt x="4" y="10"/>
                  </a:lnTo>
                  <a:lnTo>
                    <a:pt x="4" y="9"/>
                  </a:lnTo>
                  <a:lnTo>
                    <a:pt x="3" y="8"/>
                  </a:lnTo>
                  <a:lnTo>
                    <a:pt x="3" y="8"/>
                  </a:lnTo>
                  <a:lnTo>
                    <a:pt x="3" y="7"/>
                  </a:lnTo>
                  <a:lnTo>
                    <a:pt x="2" y="6"/>
                  </a:lnTo>
                  <a:lnTo>
                    <a:pt x="2" y="5"/>
                  </a:lnTo>
                  <a:lnTo>
                    <a:pt x="1" y="4"/>
                  </a:lnTo>
                  <a:lnTo>
                    <a:pt x="1" y="3"/>
                  </a:lnTo>
                  <a:lnTo>
                    <a:pt x="1" y="3"/>
                  </a:lnTo>
                  <a:lnTo>
                    <a:pt x="0" y="3"/>
                  </a:lnTo>
                  <a:lnTo>
                    <a:pt x="0" y="2"/>
                  </a:lnTo>
                  <a:lnTo>
                    <a:pt x="0" y="1"/>
                  </a:lnTo>
                  <a:lnTo>
                    <a:pt x="1" y="1"/>
                  </a:lnTo>
                  <a:lnTo>
                    <a:pt x="1" y="0"/>
                  </a:lnTo>
                  <a:lnTo>
                    <a:pt x="2" y="0"/>
                  </a:lnTo>
                  <a:lnTo>
                    <a:pt x="2" y="0"/>
                  </a:lnTo>
                  <a:lnTo>
                    <a:pt x="3" y="0"/>
                  </a:lnTo>
                  <a:lnTo>
                    <a:pt x="3" y="0"/>
                  </a:lnTo>
                  <a:lnTo>
                    <a:pt x="4" y="0"/>
                  </a:lnTo>
                  <a:lnTo>
                    <a:pt x="5" y="1"/>
                  </a:lnTo>
                  <a:lnTo>
                    <a:pt x="5" y="1"/>
                  </a:lnTo>
                  <a:lnTo>
                    <a:pt x="6" y="1"/>
                  </a:lnTo>
                  <a:lnTo>
                    <a:pt x="6" y="1"/>
                  </a:lnTo>
                  <a:lnTo>
                    <a:pt x="6" y="2"/>
                  </a:lnTo>
                  <a:lnTo>
                    <a:pt x="6" y="2"/>
                  </a:lnTo>
                  <a:lnTo>
                    <a:pt x="5" y="3"/>
                  </a:lnTo>
                  <a:lnTo>
                    <a:pt x="5" y="3"/>
                  </a:lnTo>
                  <a:lnTo>
                    <a:pt x="4" y="3"/>
                  </a:lnTo>
                  <a:lnTo>
                    <a:pt x="4" y="3"/>
                  </a:lnTo>
                  <a:lnTo>
                    <a:pt x="3" y="3"/>
                  </a:lnTo>
                  <a:lnTo>
                    <a:pt x="3" y="3"/>
                  </a:lnTo>
                  <a:lnTo>
                    <a:pt x="2" y="3"/>
                  </a:lnTo>
                  <a:lnTo>
                    <a:pt x="3" y="4"/>
                  </a:lnTo>
                  <a:lnTo>
                    <a:pt x="3" y="5"/>
                  </a:lnTo>
                  <a:lnTo>
                    <a:pt x="3" y="5"/>
                  </a:lnTo>
                  <a:lnTo>
                    <a:pt x="3" y="6"/>
                  </a:lnTo>
                  <a:lnTo>
                    <a:pt x="4" y="7"/>
                  </a:lnTo>
                  <a:lnTo>
                    <a:pt x="4" y="8"/>
                  </a:lnTo>
                  <a:lnTo>
                    <a:pt x="4" y="8"/>
                  </a:lnTo>
                  <a:lnTo>
                    <a:pt x="4" y="8"/>
                  </a:lnTo>
                  <a:lnTo>
                    <a:pt x="4" y="9"/>
                  </a:lnTo>
                  <a:lnTo>
                    <a:pt x="4" y="10"/>
                  </a:lnTo>
                  <a:lnTo>
                    <a:pt x="4" y="11"/>
                  </a:lnTo>
                  <a:lnTo>
                    <a:pt x="5" y="11"/>
                  </a:lnTo>
                  <a:lnTo>
                    <a:pt x="5" y="12"/>
                  </a:lnTo>
                  <a:lnTo>
                    <a:pt x="5" y="12"/>
                  </a:lnTo>
                  <a:lnTo>
                    <a:pt x="5" y="13"/>
                  </a:lnTo>
                  <a:lnTo>
                    <a:pt x="5" y="13"/>
                  </a:lnTo>
                  <a:lnTo>
                    <a:pt x="5" y="14"/>
                  </a:lnTo>
                  <a:lnTo>
                    <a:pt x="5" y="15"/>
                  </a:lnTo>
                  <a:lnTo>
                    <a:pt x="5" y="16"/>
                  </a:lnTo>
                  <a:lnTo>
                    <a:pt x="5" y="17"/>
                  </a:lnTo>
                  <a:lnTo>
                    <a:pt x="5" y="17"/>
                  </a:lnTo>
                  <a:lnTo>
                    <a:pt x="6" y="17"/>
                  </a:lnTo>
                  <a:lnTo>
                    <a:pt x="6" y="17"/>
                  </a:lnTo>
                  <a:lnTo>
                    <a:pt x="6" y="18"/>
                  </a:lnTo>
                  <a:lnTo>
                    <a:pt x="6" y="18"/>
                  </a:lnTo>
                  <a:lnTo>
                    <a:pt x="6" y="19"/>
                  </a:lnTo>
                  <a:lnTo>
                    <a:pt x="7" y="22"/>
                  </a:lnTo>
                  <a:lnTo>
                    <a:pt x="7" y="23"/>
                  </a:lnTo>
                  <a:lnTo>
                    <a:pt x="7" y="25"/>
                  </a:lnTo>
                  <a:lnTo>
                    <a:pt x="7" y="26"/>
                  </a:lnTo>
                  <a:lnTo>
                    <a:pt x="7" y="28"/>
                  </a:lnTo>
                  <a:lnTo>
                    <a:pt x="7" y="28"/>
                  </a:lnTo>
                  <a:lnTo>
                    <a:pt x="7" y="29"/>
                  </a:lnTo>
                  <a:lnTo>
                    <a:pt x="6" y="29"/>
                  </a:lnTo>
                  <a:lnTo>
                    <a:pt x="6" y="30"/>
                  </a:lnTo>
                  <a:lnTo>
                    <a:pt x="6" y="30"/>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8" name="Freeform 85"/>
            <p:cNvSpPr>
              <a:spLocks/>
            </p:cNvSpPr>
            <p:nvPr/>
          </p:nvSpPr>
          <p:spPr bwMode="auto">
            <a:xfrm>
              <a:off x="831" y="2396"/>
              <a:ext cx="25" cy="25"/>
            </a:xfrm>
            <a:custGeom>
              <a:avLst/>
              <a:gdLst>
                <a:gd name="T0" fmla="*/ 18 w 25"/>
                <a:gd name="T1" fmla="*/ 0 h 25"/>
                <a:gd name="T2" fmla="*/ 18 w 25"/>
                <a:gd name="T3" fmla="*/ 1 h 25"/>
                <a:gd name="T4" fmla="*/ 18 w 25"/>
                <a:gd name="T5" fmla="*/ 2 h 25"/>
                <a:gd name="T6" fmla="*/ 18 w 25"/>
                <a:gd name="T7" fmla="*/ 5 h 25"/>
                <a:gd name="T8" fmla="*/ 18 w 25"/>
                <a:gd name="T9" fmla="*/ 7 h 25"/>
                <a:gd name="T10" fmla="*/ 18 w 25"/>
                <a:gd name="T11" fmla="*/ 10 h 25"/>
                <a:gd name="T12" fmla="*/ 17 w 25"/>
                <a:gd name="T13" fmla="*/ 10 h 25"/>
                <a:gd name="T14" fmla="*/ 15 w 25"/>
                <a:gd name="T15" fmla="*/ 11 h 25"/>
                <a:gd name="T16" fmla="*/ 14 w 25"/>
                <a:gd name="T17" fmla="*/ 11 h 25"/>
                <a:gd name="T18" fmla="*/ 13 w 25"/>
                <a:gd name="T19" fmla="*/ 12 h 25"/>
                <a:gd name="T20" fmla="*/ 13 w 25"/>
                <a:gd name="T21" fmla="*/ 14 h 25"/>
                <a:gd name="T22" fmla="*/ 12 w 25"/>
                <a:gd name="T23" fmla="*/ 14 h 25"/>
                <a:gd name="T24" fmla="*/ 10 w 25"/>
                <a:gd name="T25" fmla="*/ 15 h 25"/>
                <a:gd name="T26" fmla="*/ 9 w 25"/>
                <a:gd name="T27" fmla="*/ 16 h 25"/>
                <a:gd name="T28" fmla="*/ 8 w 25"/>
                <a:gd name="T29" fmla="*/ 17 h 25"/>
                <a:gd name="T30" fmla="*/ 7 w 25"/>
                <a:gd name="T31" fmla="*/ 18 h 25"/>
                <a:gd name="T32" fmla="*/ 6 w 25"/>
                <a:gd name="T33" fmla="*/ 19 h 25"/>
                <a:gd name="T34" fmla="*/ 6 w 25"/>
                <a:gd name="T35" fmla="*/ 20 h 25"/>
                <a:gd name="T36" fmla="*/ 4 w 25"/>
                <a:gd name="T37" fmla="*/ 19 h 25"/>
                <a:gd name="T38" fmla="*/ 3 w 25"/>
                <a:gd name="T39" fmla="*/ 18 h 25"/>
                <a:gd name="T40" fmla="*/ 2 w 25"/>
                <a:gd name="T41" fmla="*/ 17 h 25"/>
                <a:gd name="T42" fmla="*/ 2 w 25"/>
                <a:gd name="T43" fmla="*/ 16 h 25"/>
                <a:gd name="T44" fmla="*/ 1 w 25"/>
                <a:gd name="T45" fmla="*/ 17 h 25"/>
                <a:gd name="T46" fmla="*/ 1 w 25"/>
                <a:gd name="T47" fmla="*/ 18 h 25"/>
                <a:gd name="T48" fmla="*/ 1 w 25"/>
                <a:gd name="T49" fmla="*/ 20 h 25"/>
                <a:gd name="T50" fmla="*/ 0 w 25"/>
                <a:gd name="T51" fmla="*/ 22 h 25"/>
                <a:gd name="T52" fmla="*/ 1 w 25"/>
                <a:gd name="T53" fmla="*/ 23 h 25"/>
                <a:gd name="T54" fmla="*/ 2 w 25"/>
                <a:gd name="T55" fmla="*/ 24 h 25"/>
                <a:gd name="T56" fmla="*/ 4 w 25"/>
                <a:gd name="T57" fmla="*/ 24 h 25"/>
                <a:gd name="T58" fmla="*/ 6 w 25"/>
                <a:gd name="T59" fmla="*/ 23 h 25"/>
                <a:gd name="T60" fmla="*/ 6 w 25"/>
                <a:gd name="T61" fmla="*/ 22 h 25"/>
                <a:gd name="T62" fmla="*/ 7 w 25"/>
                <a:gd name="T63" fmla="*/ 22 h 25"/>
                <a:gd name="T64" fmla="*/ 8 w 25"/>
                <a:gd name="T65" fmla="*/ 21 h 25"/>
                <a:gd name="T66" fmla="*/ 9 w 25"/>
                <a:gd name="T67" fmla="*/ 19 h 25"/>
                <a:gd name="T68" fmla="*/ 10 w 25"/>
                <a:gd name="T69" fmla="*/ 18 h 25"/>
                <a:gd name="T70" fmla="*/ 11 w 25"/>
                <a:gd name="T71" fmla="*/ 17 h 25"/>
                <a:gd name="T72" fmla="*/ 13 w 25"/>
                <a:gd name="T73" fmla="*/ 16 h 25"/>
                <a:gd name="T74" fmla="*/ 14 w 25"/>
                <a:gd name="T75" fmla="*/ 14 h 25"/>
                <a:gd name="T76" fmla="*/ 15 w 25"/>
                <a:gd name="T77" fmla="*/ 14 h 25"/>
                <a:gd name="T78" fmla="*/ 16 w 25"/>
                <a:gd name="T79" fmla="*/ 13 h 25"/>
                <a:gd name="T80" fmla="*/ 18 w 25"/>
                <a:gd name="T81" fmla="*/ 13 h 25"/>
                <a:gd name="T82" fmla="*/ 18 w 25"/>
                <a:gd name="T83" fmla="*/ 12 h 25"/>
                <a:gd name="T84" fmla="*/ 19 w 25"/>
                <a:gd name="T85" fmla="*/ 11 h 25"/>
                <a:gd name="T86" fmla="*/ 19 w 25"/>
                <a:gd name="T87" fmla="*/ 10 h 25"/>
                <a:gd name="T88" fmla="*/ 19 w 25"/>
                <a:gd name="T89" fmla="*/ 8 h 25"/>
                <a:gd name="T90" fmla="*/ 20 w 25"/>
                <a:gd name="T91" fmla="*/ 7 h 25"/>
                <a:gd name="T92" fmla="*/ 22 w 25"/>
                <a:gd name="T93" fmla="*/ 7 h 25"/>
                <a:gd name="T94" fmla="*/ 23 w 25"/>
                <a:gd name="T95" fmla="*/ 7 h 25"/>
                <a:gd name="T96" fmla="*/ 24 w 25"/>
                <a:gd name="T97" fmla="*/ 6 h 25"/>
                <a:gd name="T98" fmla="*/ 23 w 25"/>
                <a:gd name="T99" fmla="*/ 5 h 25"/>
                <a:gd name="T100" fmla="*/ 22 w 25"/>
                <a:gd name="T101" fmla="*/ 4 h 25"/>
                <a:gd name="T102" fmla="*/ 22 w 25"/>
                <a:gd name="T103" fmla="*/ 5 h 25"/>
                <a:gd name="T104" fmla="*/ 21 w 25"/>
                <a:gd name="T105" fmla="*/ 4 h 25"/>
                <a:gd name="T106" fmla="*/ 21 w 25"/>
                <a:gd name="T107" fmla="*/ 2 h 25"/>
                <a:gd name="T108" fmla="*/ 21 w 25"/>
                <a:gd name="T109" fmla="*/ 1 h 25"/>
                <a:gd name="T110" fmla="*/ 19 w 25"/>
                <a:gd name="T111"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5" h="25">
                  <a:moveTo>
                    <a:pt x="18" y="0"/>
                  </a:moveTo>
                  <a:lnTo>
                    <a:pt x="18" y="0"/>
                  </a:lnTo>
                  <a:lnTo>
                    <a:pt x="18" y="1"/>
                  </a:lnTo>
                  <a:lnTo>
                    <a:pt x="18" y="1"/>
                  </a:lnTo>
                  <a:lnTo>
                    <a:pt x="18" y="2"/>
                  </a:lnTo>
                  <a:lnTo>
                    <a:pt x="18" y="2"/>
                  </a:lnTo>
                  <a:lnTo>
                    <a:pt x="18" y="3"/>
                  </a:lnTo>
                  <a:lnTo>
                    <a:pt x="18" y="5"/>
                  </a:lnTo>
                  <a:lnTo>
                    <a:pt x="18" y="6"/>
                  </a:lnTo>
                  <a:lnTo>
                    <a:pt x="18" y="7"/>
                  </a:lnTo>
                  <a:lnTo>
                    <a:pt x="18" y="9"/>
                  </a:lnTo>
                  <a:lnTo>
                    <a:pt x="18" y="10"/>
                  </a:lnTo>
                  <a:lnTo>
                    <a:pt x="17" y="10"/>
                  </a:lnTo>
                  <a:lnTo>
                    <a:pt x="17" y="10"/>
                  </a:lnTo>
                  <a:lnTo>
                    <a:pt x="16" y="11"/>
                  </a:lnTo>
                  <a:lnTo>
                    <a:pt x="15" y="11"/>
                  </a:lnTo>
                  <a:lnTo>
                    <a:pt x="14" y="11"/>
                  </a:lnTo>
                  <a:lnTo>
                    <a:pt x="14" y="11"/>
                  </a:lnTo>
                  <a:lnTo>
                    <a:pt x="14" y="12"/>
                  </a:lnTo>
                  <a:lnTo>
                    <a:pt x="13" y="12"/>
                  </a:lnTo>
                  <a:lnTo>
                    <a:pt x="13" y="13"/>
                  </a:lnTo>
                  <a:lnTo>
                    <a:pt x="13" y="14"/>
                  </a:lnTo>
                  <a:lnTo>
                    <a:pt x="12" y="14"/>
                  </a:lnTo>
                  <a:lnTo>
                    <a:pt x="12" y="14"/>
                  </a:lnTo>
                  <a:lnTo>
                    <a:pt x="11" y="15"/>
                  </a:lnTo>
                  <a:lnTo>
                    <a:pt x="10" y="15"/>
                  </a:lnTo>
                  <a:lnTo>
                    <a:pt x="10" y="15"/>
                  </a:lnTo>
                  <a:lnTo>
                    <a:pt x="9" y="16"/>
                  </a:lnTo>
                  <a:lnTo>
                    <a:pt x="8" y="16"/>
                  </a:lnTo>
                  <a:lnTo>
                    <a:pt x="8" y="17"/>
                  </a:lnTo>
                  <a:lnTo>
                    <a:pt x="7" y="17"/>
                  </a:lnTo>
                  <a:lnTo>
                    <a:pt x="7" y="18"/>
                  </a:lnTo>
                  <a:lnTo>
                    <a:pt x="6" y="18"/>
                  </a:lnTo>
                  <a:lnTo>
                    <a:pt x="6" y="19"/>
                  </a:lnTo>
                  <a:lnTo>
                    <a:pt x="6" y="19"/>
                  </a:lnTo>
                  <a:lnTo>
                    <a:pt x="6" y="20"/>
                  </a:lnTo>
                  <a:lnTo>
                    <a:pt x="5" y="20"/>
                  </a:lnTo>
                  <a:lnTo>
                    <a:pt x="4" y="19"/>
                  </a:lnTo>
                  <a:lnTo>
                    <a:pt x="4" y="18"/>
                  </a:lnTo>
                  <a:lnTo>
                    <a:pt x="3" y="18"/>
                  </a:lnTo>
                  <a:lnTo>
                    <a:pt x="3" y="17"/>
                  </a:lnTo>
                  <a:lnTo>
                    <a:pt x="2" y="17"/>
                  </a:lnTo>
                  <a:lnTo>
                    <a:pt x="2" y="16"/>
                  </a:lnTo>
                  <a:lnTo>
                    <a:pt x="2" y="16"/>
                  </a:lnTo>
                  <a:lnTo>
                    <a:pt x="2" y="17"/>
                  </a:lnTo>
                  <a:lnTo>
                    <a:pt x="1" y="17"/>
                  </a:lnTo>
                  <a:lnTo>
                    <a:pt x="1" y="18"/>
                  </a:lnTo>
                  <a:lnTo>
                    <a:pt x="1" y="18"/>
                  </a:lnTo>
                  <a:lnTo>
                    <a:pt x="1" y="19"/>
                  </a:lnTo>
                  <a:lnTo>
                    <a:pt x="1" y="20"/>
                  </a:lnTo>
                  <a:lnTo>
                    <a:pt x="0" y="21"/>
                  </a:lnTo>
                  <a:lnTo>
                    <a:pt x="0" y="22"/>
                  </a:lnTo>
                  <a:lnTo>
                    <a:pt x="1" y="22"/>
                  </a:lnTo>
                  <a:lnTo>
                    <a:pt x="1" y="23"/>
                  </a:lnTo>
                  <a:lnTo>
                    <a:pt x="2" y="24"/>
                  </a:lnTo>
                  <a:lnTo>
                    <a:pt x="2" y="24"/>
                  </a:lnTo>
                  <a:lnTo>
                    <a:pt x="3" y="24"/>
                  </a:lnTo>
                  <a:lnTo>
                    <a:pt x="4" y="24"/>
                  </a:lnTo>
                  <a:lnTo>
                    <a:pt x="5" y="24"/>
                  </a:lnTo>
                  <a:lnTo>
                    <a:pt x="6" y="23"/>
                  </a:lnTo>
                  <a:lnTo>
                    <a:pt x="6" y="23"/>
                  </a:lnTo>
                  <a:lnTo>
                    <a:pt x="6" y="22"/>
                  </a:lnTo>
                  <a:lnTo>
                    <a:pt x="7" y="22"/>
                  </a:lnTo>
                  <a:lnTo>
                    <a:pt x="7" y="22"/>
                  </a:lnTo>
                  <a:lnTo>
                    <a:pt x="8" y="22"/>
                  </a:lnTo>
                  <a:lnTo>
                    <a:pt x="8" y="21"/>
                  </a:lnTo>
                  <a:lnTo>
                    <a:pt x="9" y="20"/>
                  </a:lnTo>
                  <a:lnTo>
                    <a:pt x="9" y="19"/>
                  </a:lnTo>
                  <a:lnTo>
                    <a:pt x="10" y="19"/>
                  </a:lnTo>
                  <a:lnTo>
                    <a:pt x="10" y="18"/>
                  </a:lnTo>
                  <a:lnTo>
                    <a:pt x="10" y="18"/>
                  </a:lnTo>
                  <a:lnTo>
                    <a:pt x="11" y="17"/>
                  </a:lnTo>
                  <a:lnTo>
                    <a:pt x="12" y="16"/>
                  </a:lnTo>
                  <a:lnTo>
                    <a:pt x="13" y="16"/>
                  </a:lnTo>
                  <a:lnTo>
                    <a:pt x="13" y="15"/>
                  </a:lnTo>
                  <a:lnTo>
                    <a:pt x="14" y="14"/>
                  </a:lnTo>
                  <a:lnTo>
                    <a:pt x="14" y="14"/>
                  </a:lnTo>
                  <a:lnTo>
                    <a:pt x="15" y="14"/>
                  </a:lnTo>
                  <a:lnTo>
                    <a:pt x="16" y="14"/>
                  </a:lnTo>
                  <a:lnTo>
                    <a:pt x="16" y="13"/>
                  </a:lnTo>
                  <a:lnTo>
                    <a:pt x="17" y="13"/>
                  </a:lnTo>
                  <a:lnTo>
                    <a:pt x="18" y="13"/>
                  </a:lnTo>
                  <a:lnTo>
                    <a:pt x="18" y="13"/>
                  </a:lnTo>
                  <a:lnTo>
                    <a:pt x="18" y="12"/>
                  </a:lnTo>
                  <a:lnTo>
                    <a:pt x="19" y="12"/>
                  </a:lnTo>
                  <a:lnTo>
                    <a:pt x="19" y="11"/>
                  </a:lnTo>
                  <a:lnTo>
                    <a:pt x="19" y="10"/>
                  </a:lnTo>
                  <a:lnTo>
                    <a:pt x="19" y="10"/>
                  </a:lnTo>
                  <a:lnTo>
                    <a:pt x="19" y="9"/>
                  </a:lnTo>
                  <a:lnTo>
                    <a:pt x="19" y="8"/>
                  </a:lnTo>
                  <a:lnTo>
                    <a:pt x="20" y="8"/>
                  </a:lnTo>
                  <a:lnTo>
                    <a:pt x="20" y="7"/>
                  </a:lnTo>
                  <a:lnTo>
                    <a:pt x="21" y="7"/>
                  </a:lnTo>
                  <a:lnTo>
                    <a:pt x="22" y="7"/>
                  </a:lnTo>
                  <a:lnTo>
                    <a:pt x="22" y="7"/>
                  </a:lnTo>
                  <a:lnTo>
                    <a:pt x="23" y="7"/>
                  </a:lnTo>
                  <a:lnTo>
                    <a:pt x="24" y="7"/>
                  </a:lnTo>
                  <a:lnTo>
                    <a:pt x="24" y="6"/>
                  </a:lnTo>
                  <a:lnTo>
                    <a:pt x="24" y="6"/>
                  </a:lnTo>
                  <a:lnTo>
                    <a:pt x="23" y="5"/>
                  </a:lnTo>
                  <a:lnTo>
                    <a:pt x="22" y="5"/>
                  </a:lnTo>
                  <a:lnTo>
                    <a:pt x="22" y="4"/>
                  </a:lnTo>
                  <a:lnTo>
                    <a:pt x="22" y="4"/>
                  </a:lnTo>
                  <a:lnTo>
                    <a:pt x="22" y="5"/>
                  </a:lnTo>
                  <a:lnTo>
                    <a:pt x="21" y="5"/>
                  </a:lnTo>
                  <a:lnTo>
                    <a:pt x="21" y="4"/>
                  </a:lnTo>
                  <a:lnTo>
                    <a:pt x="21" y="3"/>
                  </a:lnTo>
                  <a:lnTo>
                    <a:pt x="21" y="2"/>
                  </a:lnTo>
                  <a:lnTo>
                    <a:pt x="21" y="2"/>
                  </a:lnTo>
                  <a:lnTo>
                    <a:pt x="21" y="1"/>
                  </a:lnTo>
                  <a:lnTo>
                    <a:pt x="20" y="0"/>
                  </a:lnTo>
                  <a:lnTo>
                    <a:pt x="19" y="0"/>
                  </a:lnTo>
                  <a:lnTo>
                    <a:pt x="18" y="0"/>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9" name="Freeform 86"/>
            <p:cNvSpPr>
              <a:spLocks/>
            </p:cNvSpPr>
            <p:nvPr/>
          </p:nvSpPr>
          <p:spPr bwMode="auto">
            <a:xfrm>
              <a:off x="833" y="2394"/>
              <a:ext cx="5" cy="1"/>
            </a:xfrm>
            <a:custGeom>
              <a:avLst/>
              <a:gdLst>
                <a:gd name="T0" fmla="*/ 3 w 5"/>
                <a:gd name="T1" fmla="*/ 0 h 1"/>
                <a:gd name="T2" fmla="*/ 3 w 5"/>
                <a:gd name="T3" fmla="*/ 0 h 1"/>
                <a:gd name="T4" fmla="*/ 3 w 5"/>
                <a:gd name="T5" fmla="*/ 0 h 1"/>
                <a:gd name="T6" fmla="*/ 2 w 5"/>
                <a:gd name="T7" fmla="*/ 0 h 1"/>
                <a:gd name="T8" fmla="*/ 2 w 5"/>
                <a:gd name="T9" fmla="*/ 0 h 1"/>
                <a:gd name="T10" fmla="*/ 2 w 5"/>
                <a:gd name="T11" fmla="*/ 0 h 1"/>
                <a:gd name="T12" fmla="*/ 1 w 5"/>
                <a:gd name="T13" fmla="*/ 0 h 1"/>
                <a:gd name="T14" fmla="*/ 1 w 5"/>
                <a:gd name="T15" fmla="*/ 0 h 1"/>
                <a:gd name="T16" fmla="*/ 0 w 5"/>
                <a:gd name="T17" fmla="*/ 0 h 1"/>
                <a:gd name="T18" fmla="*/ 0 w 5"/>
                <a:gd name="T19" fmla="*/ 0 h 1"/>
                <a:gd name="T20" fmla="*/ 0 w 5"/>
                <a:gd name="T21" fmla="*/ 0 h 1"/>
                <a:gd name="T22" fmla="*/ 0 w 5"/>
                <a:gd name="T23" fmla="*/ 0 h 1"/>
                <a:gd name="T24" fmla="*/ 0 w 5"/>
                <a:gd name="T25" fmla="*/ 0 h 1"/>
                <a:gd name="T26" fmla="*/ 1 w 5"/>
                <a:gd name="T27" fmla="*/ 0 h 1"/>
                <a:gd name="T28" fmla="*/ 1 w 5"/>
                <a:gd name="T29" fmla="*/ 0 h 1"/>
                <a:gd name="T30" fmla="*/ 2 w 5"/>
                <a:gd name="T31" fmla="*/ 0 h 1"/>
                <a:gd name="T32" fmla="*/ 2 w 5"/>
                <a:gd name="T33" fmla="*/ 0 h 1"/>
                <a:gd name="T34" fmla="*/ 2 w 5"/>
                <a:gd name="T35" fmla="*/ 0 h 1"/>
                <a:gd name="T36" fmla="*/ 3 w 5"/>
                <a:gd name="T37" fmla="*/ 0 h 1"/>
                <a:gd name="T38" fmla="*/ 3 w 5"/>
                <a:gd name="T39" fmla="*/ 0 h 1"/>
                <a:gd name="T40" fmla="*/ 3 w 5"/>
                <a:gd name="T41" fmla="*/ 0 h 1"/>
                <a:gd name="T42" fmla="*/ 4 w 5"/>
                <a:gd name="T43" fmla="*/ 0 h 1"/>
                <a:gd name="T44" fmla="*/ 4 w 5"/>
                <a:gd name="T45" fmla="*/ 0 h 1"/>
                <a:gd name="T46" fmla="*/ 4 w 5"/>
                <a:gd name="T47" fmla="*/ 0 h 1"/>
                <a:gd name="T48" fmla="*/ 4 w 5"/>
                <a:gd name="T49" fmla="*/ 0 h 1"/>
                <a:gd name="T50" fmla="*/ 4 w 5"/>
                <a:gd name="T51" fmla="*/ 0 h 1"/>
                <a:gd name="T52" fmla="*/ 4 w 5"/>
                <a:gd name="T53" fmla="*/ 0 h 1"/>
                <a:gd name="T54" fmla="*/ 4 w 5"/>
                <a:gd name="T55" fmla="*/ 0 h 1"/>
                <a:gd name="T56" fmla="*/ 4 w 5"/>
                <a:gd name="T57" fmla="*/ 0 h 1"/>
                <a:gd name="T58" fmla="*/ 3 w 5"/>
                <a:gd name="T59"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 h="1">
                  <a:moveTo>
                    <a:pt x="3" y="0"/>
                  </a:moveTo>
                  <a:lnTo>
                    <a:pt x="3" y="0"/>
                  </a:lnTo>
                  <a:lnTo>
                    <a:pt x="3" y="0"/>
                  </a:lnTo>
                  <a:lnTo>
                    <a:pt x="2" y="0"/>
                  </a:lnTo>
                  <a:lnTo>
                    <a:pt x="2" y="0"/>
                  </a:lnTo>
                  <a:lnTo>
                    <a:pt x="2" y="0"/>
                  </a:lnTo>
                  <a:lnTo>
                    <a:pt x="1" y="0"/>
                  </a:lnTo>
                  <a:lnTo>
                    <a:pt x="1" y="0"/>
                  </a:lnTo>
                  <a:lnTo>
                    <a:pt x="0" y="0"/>
                  </a:lnTo>
                  <a:lnTo>
                    <a:pt x="0" y="0"/>
                  </a:lnTo>
                  <a:lnTo>
                    <a:pt x="0" y="0"/>
                  </a:lnTo>
                  <a:lnTo>
                    <a:pt x="0" y="0"/>
                  </a:lnTo>
                  <a:lnTo>
                    <a:pt x="0" y="0"/>
                  </a:lnTo>
                  <a:lnTo>
                    <a:pt x="1" y="0"/>
                  </a:lnTo>
                  <a:lnTo>
                    <a:pt x="1" y="0"/>
                  </a:lnTo>
                  <a:lnTo>
                    <a:pt x="2" y="0"/>
                  </a:lnTo>
                  <a:lnTo>
                    <a:pt x="2" y="0"/>
                  </a:lnTo>
                  <a:lnTo>
                    <a:pt x="2" y="0"/>
                  </a:lnTo>
                  <a:lnTo>
                    <a:pt x="3" y="0"/>
                  </a:lnTo>
                  <a:lnTo>
                    <a:pt x="3" y="0"/>
                  </a:lnTo>
                  <a:lnTo>
                    <a:pt x="3" y="0"/>
                  </a:lnTo>
                  <a:lnTo>
                    <a:pt x="4" y="0"/>
                  </a:lnTo>
                  <a:lnTo>
                    <a:pt x="4" y="0"/>
                  </a:lnTo>
                  <a:lnTo>
                    <a:pt x="4" y="0"/>
                  </a:lnTo>
                  <a:lnTo>
                    <a:pt x="4" y="0"/>
                  </a:lnTo>
                  <a:lnTo>
                    <a:pt x="4" y="0"/>
                  </a:lnTo>
                  <a:lnTo>
                    <a:pt x="4" y="0"/>
                  </a:lnTo>
                  <a:lnTo>
                    <a:pt x="4" y="0"/>
                  </a:lnTo>
                  <a:lnTo>
                    <a:pt x="4" y="0"/>
                  </a:lnTo>
                  <a:lnTo>
                    <a:pt x="3" y="0"/>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0" name="Freeform 87"/>
            <p:cNvSpPr>
              <a:spLocks/>
            </p:cNvSpPr>
            <p:nvPr/>
          </p:nvSpPr>
          <p:spPr bwMode="auto">
            <a:xfrm>
              <a:off x="743" y="2602"/>
              <a:ext cx="15" cy="28"/>
            </a:xfrm>
            <a:custGeom>
              <a:avLst/>
              <a:gdLst>
                <a:gd name="T0" fmla="*/ 0 w 15"/>
                <a:gd name="T1" fmla="*/ 23 h 28"/>
                <a:gd name="T2" fmla="*/ 1 w 15"/>
                <a:gd name="T3" fmla="*/ 23 h 28"/>
                <a:gd name="T4" fmla="*/ 1 w 15"/>
                <a:gd name="T5" fmla="*/ 23 h 28"/>
                <a:gd name="T6" fmla="*/ 1 w 15"/>
                <a:gd name="T7" fmla="*/ 24 h 28"/>
                <a:gd name="T8" fmla="*/ 2 w 15"/>
                <a:gd name="T9" fmla="*/ 24 h 28"/>
                <a:gd name="T10" fmla="*/ 3 w 15"/>
                <a:gd name="T11" fmla="*/ 24 h 28"/>
                <a:gd name="T12" fmla="*/ 4 w 15"/>
                <a:gd name="T13" fmla="*/ 23 h 28"/>
                <a:gd name="T14" fmla="*/ 4 w 15"/>
                <a:gd name="T15" fmla="*/ 22 h 28"/>
                <a:gd name="T16" fmla="*/ 4 w 15"/>
                <a:gd name="T17" fmla="*/ 21 h 28"/>
                <a:gd name="T18" fmla="*/ 9 w 15"/>
                <a:gd name="T19" fmla="*/ 3 h 28"/>
                <a:gd name="T20" fmla="*/ 9 w 15"/>
                <a:gd name="T21" fmla="*/ 2 h 28"/>
                <a:gd name="T22" fmla="*/ 9 w 15"/>
                <a:gd name="T23" fmla="*/ 2 h 28"/>
                <a:gd name="T24" fmla="*/ 8 w 15"/>
                <a:gd name="T25" fmla="*/ 2 h 28"/>
                <a:gd name="T26" fmla="*/ 6 w 15"/>
                <a:gd name="T27" fmla="*/ 2 h 28"/>
                <a:gd name="T28" fmla="*/ 13 w 15"/>
                <a:gd name="T29" fmla="*/ 0 h 28"/>
                <a:gd name="T30" fmla="*/ 14 w 15"/>
                <a:gd name="T31" fmla="*/ 0 h 28"/>
                <a:gd name="T32" fmla="*/ 7 w 15"/>
                <a:gd name="T33" fmla="*/ 23 h 28"/>
                <a:gd name="T34" fmla="*/ 7 w 15"/>
                <a:gd name="T35" fmla="*/ 24 h 28"/>
                <a:gd name="T36" fmla="*/ 7 w 15"/>
                <a:gd name="T37" fmla="*/ 25 h 28"/>
                <a:gd name="T38" fmla="*/ 7 w 15"/>
                <a:gd name="T39" fmla="*/ 25 h 28"/>
                <a:gd name="T40" fmla="*/ 8 w 15"/>
                <a:gd name="T41" fmla="*/ 25 h 28"/>
                <a:gd name="T42" fmla="*/ 8 w 15"/>
                <a:gd name="T43" fmla="*/ 26 h 28"/>
                <a:gd name="T44" fmla="*/ 8 w 15"/>
                <a:gd name="T45" fmla="*/ 26 h 28"/>
                <a:gd name="T46" fmla="*/ 9 w 15"/>
                <a:gd name="T47" fmla="*/ 26 h 28"/>
                <a:gd name="T48" fmla="*/ 9 w 15"/>
                <a:gd name="T49" fmla="*/ 27 h 28"/>
                <a:gd name="T50" fmla="*/ 0 w 15"/>
                <a:gd name="T51" fmla="*/ 24 h 28"/>
                <a:gd name="T52" fmla="*/ 0 w 15"/>
                <a:gd name="T53" fmla="*/ 23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5" h="28">
                  <a:moveTo>
                    <a:pt x="0" y="23"/>
                  </a:moveTo>
                  <a:lnTo>
                    <a:pt x="1" y="23"/>
                  </a:lnTo>
                  <a:lnTo>
                    <a:pt x="1" y="23"/>
                  </a:lnTo>
                  <a:lnTo>
                    <a:pt x="1" y="24"/>
                  </a:lnTo>
                  <a:lnTo>
                    <a:pt x="2" y="24"/>
                  </a:lnTo>
                  <a:lnTo>
                    <a:pt x="3" y="24"/>
                  </a:lnTo>
                  <a:lnTo>
                    <a:pt x="4" y="23"/>
                  </a:lnTo>
                  <a:lnTo>
                    <a:pt x="4" y="22"/>
                  </a:lnTo>
                  <a:lnTo>
                    <a:pt x="4" y="21"/>
                  </a:lnTo>
                  <a:lnTo>
                    <a:pt x="9" y="3"/>
                  </a:lnTo>
                  <a:lnTo>
                    <a:pt x="9" y="2"/>
                  </a:lnTo>
                  <a:lnTo>
                    <a:pt x="9" y="2"/>
                  </a:lnTo>
                  <a:lnTo>
                    <a:pt x="8" y="2"/>
                  </a:lnTo>
                  <a:lnTo>
                    <a:pt x="6" y="2"/>
                  </a:lnTo>
                  <a:lnTo>
                    <a:pt x="13" y="0"/>
                  </a:lnTo>
                  <a:lnTo>
                    <a:pt x="14" y="0"/>
                  </a:lnTo>
                  <a:lnTo>
                    <a:pt x="7" y="23"/>
                  </a:lnTo>
                  <a:lnTo>
                    <a:pt x="7" y="24"/>
                  </a:lnTo>
                  <a:lnTo>
                    <a:pt x="7" y="25"/>
                  </a:lnTo>
                  <a:lnTo>
                    <a:pt x="7" y="25"/>
                  </a:lnTo>
                  <a:lnTo>
                    <a:pt x="8" y="25"/>
                  </a:lnTo>
                  <a:lnTo>
                    <a:pt x="8" y="26"/>
                  </a:lnTo>
                  <a:lnTo>
                    <a:pt x="8" y="26"/>
                  </a:lnTo>
                  <a:lnTo>
                    <a:pt x="9" y="26"/>
                  </a:lnTo>
                  <a:lnTo>
                    <a:pt x="9" y="27"/>
                  </a:lnTo>
                  <a:lnTo>
                    <a:pt x="0" y="24"/>
                  </a:lnTo>
                  <a:lnTo>
                    <a:pt x="0" y="23"/>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 name="Freeform 88"/>
            <p:cNvSpPr>
              <a:spLocks/>
            </p:cNvSpPr>
            <p:nvPr/>
          </p:nvSpPr>
          <p:spPr bwMode="auto">
            <a:xfrm>
              <a:off x="785" y="2610"/>
              <a:ext cx="17" cy="28"/>
            </a:xfrm>
            <a:custGeom>
              <a:avLst/>
              <a:gdLst>
                <a:gd name="T0" fmla="*/ 2 w 17"/>
                <a:gd name="T1" fmla="*/ 26 h 28"/>
                <a:gd name="T2" fmla="*/ 5 w 17"/>
                <a:gd name="T3" fmla="*/ 25 h 28"/>
                <a:gd name="T4" fmla="*/ 7 w 17"/>
                <a:gd name="T5" fmla="*/ 24 h 28"/>
                <a:gd name="T6" fmla="*/ 9 w 17"/>
                <a:gd name="T7" fmla="*/ 22 h 28"/>
                <a:gd name="T8" fmla="*/ 10 w 17"/>
                <a:gd name="T9" fmla="*/ 20 h 28"/>
                <a:gd name="T10" fmla="*/ 11 w 17"/>
                <a:gd name="T11" fmla="*/ 19 h 28"/>
                <a:gd name="T12" fmla="*/ 12 w 17"/>
                <a:gd name="T13" fmla="*/ 17 h 28"/>
                <a:gd name="T14" fmla="*/ 12 w 17"/>
                <a:gd name="T15" fmla="*/ 16 h 28"/>
                <a:gd name="T16" fmla="*/ 12 w 17"/>
                <a:gd name="T17" fmla="*/ 16 h 28"/>
                <a:gd name="T18" fmla="*/ 10 w 17"/>
                <a:gd name="T19" fmla="*/ 17 h 28"/>
                <a:gd name="T20" fmla="*/ 9 w 17"/>
                <a:gd name="T21" fmla="*/ 17 h 28"/>
                <a:gd name="T22" fmla="*/ 7 w 17"/>
                <a:gd name="T23" fmla="*/ 17 h 28"/>
                <a:gd name="T24" fmla="*/ 6 w 17"/>
                <a:gd name="T25" fmla="*/ 17 h 28"/>
                <a:gd name="T26" fmla="*/ 4 w 17"/>
                <a:gd name="T27" fmla="*/ 16 h 28"/>
                <a:gd name="T28" fmla="*/ 3 w 17"/>
                <a:gd name="T29" fmla="*/ 15 h 28"/>
                <a:gd name="T30" fmla="*/ 2 w 17"/>
                <a:gd name="T31" fmla="*/ 14 h 28"/>
                <a:gd name="T32" fmla="*/ 1 w 17"/>
                <a:gd name="T33" fmla="*/ 12 h 28"/>
                <a:gd name="T34" fmla="*/ 1 w 17"/>
                <a:gd name="T35" fmla="*/ 11 h 28"/>
                <a:gd name="T36" fmla="*/ 1 w 17"/>
                <a:gd name="T37" fmla="*/ 9 h 28"/>
                <a:gd name="T38" fmla="*/ 1 w 17"/>
                <a:gd name="T39" fmla="*/ 7 h 28"/>
                <a:gd name="T40" fmla="*/ 2 w 17"/>
                <a:gd name="T41" fmla="*/ 6 h 28"/>
                <a:gd name="T42" fmla="*/ 2 w 17"/>
                <a:gd name="T43" fmla="*/ 4 h 28"/>
                <a:gd name="T44" fmla="*/ 4 w 17"/>
                <a:gd name="T45" fmla="*/ 2 h 28"/>
                <a:gd name="T46" fmla="*/ 4 w 17"/>
                <a:gd name="T47" fmla="*/ 2 h 28"/>
                <a:gd name="T48" fmla="*/ 6 w 17"/>
                <a:gd name="T49" fmla="*/ 1 h 28"/>
                <a:gd name="T50" fmla="*/ 7 w 17"/>
                <a:gd name="T51" fmla="*/ 0 h 28"/>
                <a:gd name="T52" fmla="*/ 9 w 17"/>
                <a:gd name="T53" fmla="*/ 0 h 28"/>
                <a:gd name="T54" fmla="*/ 10 w 17"/>
                <a:gd name="T55" fmla="*/ 0 h 28"/>
                <a:gd name="T56" fmla="*/ 12 w 17"/>
                <a:gd name="T57" fmla="*/ 1 h 28"/>
                <a:gd name="T58" fmla="*/ 13 w 17"/>
                <a:gd name="T59" fmla="*/ 2 h 28"/>
                <a:gd name="T60" fmla="*/ 15 w 17"/>
                <a:gd name="T61" fmla="*/ 2 h 28"/>
                <a:gd name="T62" fmla="*/ 15 w 17"/>
                <a:gd name="T63" fmla="*/ 4 h 28"/>
                <a:gd name="T64" fmla="*/ 16 w 17"/>
                <a:gd name="T65" fmla="*/ 6 h 28"/>
                <a:gd name="T66" fmla="*/ 16 w 17"/>
                <a:gd name="T67" fmla="*/ 8 h 28"/>
                <a:gd name="T68" fmla="*/ 16 w 17"/>
                <a:gd name="T69" fmla="*/ 11 h 28"/>
                <a:gd name="T70" fmla="*/ 16 w 17"/>
                <a:gd name="T71" fmla="*/ 13 h 28"/>
                <a:gd name="T72" fmla="*/ 15 w 17"/>
                <a:gd name="T73" fmla="*/ 16 h 28"/>
                <a:gd name="T74" fmla="*/ 14 w 17"/>
                <a:gd name="T75" fmla="*/ 20 h 28"/>
                <a:gd name="T76" fmla="*/ 12 w 17"/>
                <a:gd name="T77" fmla="*/ 22 h 28"/>
                <a:gd name="T78" fmla="*/ 10 w 17"/>
                <a:gd name="T79" fmla="*/ 24 h 28"/>
                <a:gd name="T80" fmla="*/ 8 w 17"/>
                <a:gd name="T81" fmla="*/ 25 h 28"/>
                <a:gd name="T82" fmla="*/ 5 w 17"/>
                <a:gd name="T83" fmla="*/ 26 h 28"/>
                <a:gd name="T84" fmla="*/ 2 w 17"/>
                <a:gd name="T85" fmla="*/ 27 h 28"/>
                <a:gd name="T86" fmla="*/ 0 w 17"/>
                <a:gd name="T87" fmla="*/ 2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7" h="28">
                  <a:moveTo>
                    <a:pt x="0" y="26"/>
                  </a:moveTo>
                  <a:lnTo>
                    <a:pt x="2" y="26"/>
                  </a:lnTo>
                  <a:lnTo>
                    <a:pt x="4" y="25"/>
                  </a:lnTo>
                  <a:lnTo>
                    <a:pt x="5" y="25"/>
                  </a:lnTo>
                  <a:lnTo>
                    <a:pt x="6" y="25"/>
                  </a:lnTo>
                  <a:lnTo>
                    <a:pt x="7" y="24"/>
                  </a:lnTo>
                  <a:lnTo>
                    <a:pt x="8" y="23"/>
                  </a:lnTo>
                  <a:lnTo>
                    <a:pt x="9" y="22"/>
                  </a:lnTo>
                  <a:lnTo>
                    <a:pt x="9" y="21"/>
                  </a:lnTo>
                  <a:lnTo>
                    <a:pt x="10" y="20"/>
                  </a:lnTo>
                  <a:lnTo>
                    <a:pt x="11" y="20"/>
                  </a:lnTo>
                  <a:lnTo>
                    <a:pt x="11" y="19"/>
                  </a:lnTo>
                  <a:lnTo>
                    <a:pt x="12" y="18"/>
                  </a:lnTo>
                  <a:lnTo>
                    <a:pt x="12" y="17"/>
                  </a:lnTo>
                  <a:lnTo>
                    <a:pt x="12" y="16"/>
                  </a:lnTo>
                  <a:lnTo>
                    <a:pt x="12" y="16"/>
                  </a:lnTo>
                  <a:lnTo>
                    <a:pt x="12" y="16"/>
                  </a:lnTo>
                  <a:lnTo>
                    <a:pt x="12" y="16"/>
                  </a:lnTo>
                  <a:lnTo>
                    <a:pt x="11" y="16"/>
                  </a:lnTo>
                  <a:lnTo>
                    <a:pt x="10" y="17"/>
                  </a:lnTo>
                  <a:lnTo>
                    <a:pt x="9" y="17"/>
                  </a:lnTo>
                  <a:lnTo>
                    <a:pt x="9" y="17"/>
                  </a:lnTo>
                  <a:lnTo>
                    <a:pt x="8" y="17"/>
                  </a:lnTo>
                  <a:lnTo>
                    <a:pt x="7" y="17"/>
                  </a:lnTo>
                  <a:lnTo>
                    <a:pt x="7" y="17"/>
                  </a:lnTo>
                  <a:lnTo>
                    <a:pt x="6" y="17"/>
                  </a:lnTo>
                  <a:lnTo>
                    <a:pt x="5" y="16"/>
                  </a:lnTo>
                  <a:lnTo>
                    <a:pt x="4" y="16"/>
                  </a:lnTo>
                  <a:lnTo>
                    <a:pt x="4" y="16"/>
                  </a:lnTo>
                  <a:lnTo>
                    <a:pt x="3" y="15"/>
                  </a:lnTo>
                  <a:lnTo>
                    <a:pt x="3" y="14"/>
                  </a:lnTo>
                  <a:lnTo>
                    <a:pt x="2" y="14"/>
                  </a:lnTo>
                  <a:lnTo>
                    <a:pt x="2" y="13"/>
                  </a:lnTo>
                  <a:lnTo>
                    <a:pt x="1" y="12"/>
                  </a:lnTo>
                  <a:lnTo>
                    <a:pt x="1" y="11"/>
                  </a:lnTo>
                  <a:lnTo>
                    <a:pt x="1" y="11"/>
                  </a:lnTo>
                  <a:lnTo>
                    <a:pt x="1" y="10"/>
                  </a:lnTo>
                  <a:lnTo>
                    <a:pt x="1" y="9"/>
                  </a:lnTo>
                  <a:lnTo>
                    <a:pt x="1" y="8"/>
                  </a:lnTo>
                  <a:lnTo>
                    <a:pt x="1" y="7"/>
                  </a:lnTo>
                  <a:lnTo>
                    <a:pt x="1" y="7"/>
                  </a:lnTo>
                  <a:lnTo>
                    <a:pt x="2" y="6"/>
                  </a:lnTo>
                  <a:lnTo>
                    <a:pt x="2" y="5"/>
                  </a:lnTo>
                  <a:lnTo>
                    <a:pt x="2" y="4"/>
                  </a:lnTo>
                  <a:lnTo>
                    <a:pt x="3" y="3"/>
                  </a:lnTo>
                  <a:lnTo>
                    <a:pt x="4" y="2"/>
                  </a:lnTo>
                  <a:lnTo>
                    <a:pt x="4" y="2"/>
                  </a:lnTo>
                  <a:lnTo>
                    <a:pt x="4" y="2"/>
                  </a:lnTo>
                  <a:lnTo>
                    <a:pt x="5" y="1"/>
                  </a:lnTo>
                  <a:lnTo>
                    <a:pt x="6" y="1"/>
                  </a:lnTo>
                  <a:lnTo>
                    <a:pt x="7" y="0"/>
                  </a:lnTo>
                  <a:lnTo>
                    <a:pt x="7" y="0"/>
                  </a:lnTo>
                  <a:lnTo>
                    <a:pt x="8" y="0"/>
                  </a:lnTo>
                  <a:lnTo>
                    <a:pt x="9" y="0"/>
                  </a:lnTo>
                  <a:lnTo>
                    <a:pt x="9" y="0"/>
                  </a:lnTo>
                  <a:lnTo>
                    <a:pt x="10" y="0"/>
                  </a:lnTo>
                  <a:lnTo>
                    <a:pt x="11" y="0"/>
                  </a:lnTo>
                  <a:lnTo>
                    <a:pt x="12" y="1"/>
                  </a:lnTo>
                  <a:lnTo>
                    <a:pt x="12" y="1"/>
                  </a:lnTo>
                  <a:lnTo>
                    <a:pt x="13" y="2"/>
                  </a:lnTo>
                  <a:lnTo>
                    <a:pt x="14" y="2"/>
                  </a:lnTo>
                  <a:lnTo>
                    <a:pt x="15" y="2"/>
                  </a:lnTo>
                  <a:lnTo>
                    <a:pt x="15" y="3"/>
                  </a:lnTo>
                  <a:lnTo>
                    <a:pt x="15" y="4"/>
                  </a:lnTo>
                  <a:lnTo>
                    <a:pt x="15" y="5"/>
                  </a:lnTo>
                  <a:lnTo>
                    <a:pt x="16" y="6"/>
                  </a:lnTo>
                  <a:lnTo>
                    <a:pt x="16" y="7"/>
                  </a:lnTo>
                  <a:lnTo>
                    <a:pt x="16" y="8"/>
                  </a:lnTo>
                  <a:lnTo>
                    <a:pt x="16" y="9"/>
                  </a:lnTo>
                  <a:lnTo>
                    <a:pt x="16" y="11"/>
                  </a:lnTo>
                  <a:lnTo>
                    <a:pt x="16" y="11"/>
                  </a:lnTo>
                  <a:lnTo>
                    <a:pt x="16" y="13"/>
                  </a:lnTo>
                  <a:lnTo>
                    <a:pt x="15" y="15"/>
                  </a:lnTo>
                  <a:lnTo>
                    <a:pt x="15" y="16"/>
                  </a:lnTo>
                  <a:lnTo>
                    <a:pt x="15" y="18"/>
                  </a:lnTo>
                  <a:lnTo>
                    <a:pt x="14" y="20"/>
                  </a:lnTo>
                  <a:lnTo>
                    <a:pt x="13" y="20"/>
                  </a:lnTo>
                  <a:lnTo>
                    <a:pt x="12" y="22"/>
                  </a:lnTo>
                  <a:lnTo>
                    <a:pt x="12" y="23"/>
                  </a:lnTo>
                  <a:lnTo>
                    <a:pt x="10" y="24"/>
                  </a:lnTo>
                  <a:lnTo>
                    <a:pt x="9" y="25"/>
                  </a:lnTo>
                  <a:lnTo>
                    <a:pt x="8" y="25"/>
                  </a:lnTo>
                  <a:lnTo>
                    <a:pt x="7" y="26"/>
                  </a:lnTo>
                  <a:lnTo>
                    <a:pt x="5" y="26"/>
                  </a:lnTo>
                  <a:lnTo>
                    <a:pt x="4" y="27"/>
                  </a:lnTo>
                  <a:lnTo>
                    <a:pt x="2" y="27"/>
                  </a:lnTo>
                  <a:lnTo>
                    <a:pt x="0" y="27"/>
                  </a:lnTo>
                  <a:lnTo>
                    <a:pt x="0" y="26"/>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2" name="Freeform 89"/>
            <p:cNvSpPr>
              <a:spLocks/>
            </p:cNvSpPr>
            <p:nvPr/>
          </p:nvSpPr>
          <p:spPr bwMode="auto">
            <a:xfrm>
              <a:off x="791" y="2611"/>
              <a:ext cx="7" cy="13"/>
            </a:xfrm>
            <a:custGeom>
              <a:avLst/>
              <a:gdLst>
                <a:gd name="T0" fmla="*/ 6 w 7"/>
                <a:gd name="T1" fmla="*/ 9 h 13"/>
                <a:gd name="T2" fmla="*/ 6 w 7"/>
                <a:gd name="T3" fmla="*/ 9 h 13"/>
                <a:gd name="T4" fmla="*/ 6 w 7"/>
                <a:gd name="T5" fmla="*/ 8 h 13"/>
                <a:gd name="T6" fmla="*/ 6 w 7"/>
                <a:gd name="T7" fmla="*/ 7 h 13"/>
                <a:gd name="T8" fmla="*/ 6 w 7"/>
                <a:gd name="T9" fmla="*/ 7 h 13"/>
                <a:gd name="T10" fmla="*/ 6 w 7"/>
                <a:gd name="T11" fmla="*/ 6 h 13"/>
                <a:gd name="T12" fmla="*/ 6 w 7"/>
                <a:gd name="T13" fmla="*/ 5 h 13"/>
                <a:gd name="T14" fmla="*/ 6 w 7"/>
                <a:gd name="T15" fmla="*/ 5 h 13"/>
                <a:gd name="T16" fmla="*/ 6 w 7"/>
                <a:gd name="T17" fmla="*/ 4 h 13"/>
                <a:gd name="T18" fmla="*/ 6 w 7"/>
                <a:gd name="T19" fmla="*/ 3 h 13"/>
                <a:gd name="T20" fmla="*/ 6 w 7"/>
                <a:gd name="T21" fmla="*/ 3 h 13"/>
                <a:gd name="T22" fmla="*/ 6 w 7"/>
                <a:gd name="T23" fmla="*/ 2 h 13"/>
                <a:gd name="T24" fmla="*/ 6 w 7"/>
                <a:gd name="T25" fmla="*/ 1 h 13"/>
                <a:gd name="T26" fmla="*/ 5 w 7"/>
                <a:gd name="T27" fmla="*/ 1 h 13"/>
                <a:gd name="T28" fmla="*/ 5 w 7"/>
                <a:gd name="T29" fmla="*/ 1 h 13"/>
                <a:gd name="T30" fmla="*/ 4 w 7"/>
                <a:gd name="T31" fmla="*/ 0 h 13"/>
                <a:gd name="T32" fmla="*/ 4 w 7"/>
                <a:gd name="T33" fmla="*/ 0 h 13"/>
                <a:gd name="T34" fmla="*/ 3 w 7"/>
                <a:gd name="T35" fmla="*/ 0 h 13"/>
                <a:gd name="T36" fmla="*/ 3 w 7"/>
                <a:gd name="T37" fmla="*/ 0 h 13"/>
                <a:gd name="T38" fmla="*/ 2 w 7"/>
                <a:gd name="T39" fmla="*/ 1 h 13"/>
                <a:gd name="T40" fmla="*/ 2 w 7"/>
                <a:gd name="T41" fmla="*/ 1 h 13"/>
                <a:gd name="T42" fmla="*/ 2 w 7"/>
                <a:gd name="T43" fmla="*/ 1 h 13"/>
                <a:gd name="T44" fmla="*/ 1 w 7"/>
                <a:gd name="T45" fmla="*/ 2 h 13"/>
                <a:gd name="T46" fmla="*/ 1 w 7"/>
                <a:gd name="T47" fmla="*/ 3 h 13"/>
                <a:gd name="T48" fmla="*/ 1 w 7"/>
                <a:gd name="T49" fmla="*/ 3 h 13"/>
                <a:gd name="T50" fmla="*/ 1 w 7"/>
                <a:gd name="T51" fmla="*/ 4 h 13"/>
                <a:gd name="T52" fmla="*/ 1 w 7"/>
                <a:gd name="T53" fmla="*/ 5 h 13"/>
                <a:gd name="T54" fmla="*/ 1 w 7"/>
                <a:gd name="T55" fmla="*/ 5 h 13"/>
                <a:gd name="T56" fmla="*/ 1 w 7"/>
                <a:gd name="T57" fmla="*/ 6 h 13"/>
                <a:gd name="T58" fmla="*/ 0 w 7"/>
                <a:gd name="T59" fmla="*/ 6 h 13"/>
                <a:gd name="T60" fmla="*/ 0 w 7"/>
                <a:gd name="T61" fmla="*/ 7 h 13"/>
                <a:gd name="T62" fmla="*/ 0 w 7"/>
                <a:gd name="T63" fmla="*/ 7 h 13"/>
                <a:gd name="T64" fmla="*/ 0 w 7"/>
                <a:gd name="T65" fmla="*/ 8 h 13"/>
                <a:gd name="T66" fmla="*/ 1 w 7"/>
                <a:gd name="T67" fmla="*/ 9 h 13"/>
                <a:gd name="T68" fmla="*/ 1 w 7"/>
                <a:gd name="T69" fmla="*/ 9 h 13"/>
                <a:gd name="T70" fmla="*/ 1 w 7"/>
                <a:gd name="T71" fmla="*/ 10 h 13"/>
                <a:gd name="T72" fmla="*/ 1 w 7"/>
                <a:gd name="T73" fmla="*/ 11 h 13"/>
                <a:gd name="T74" fmla="*/ 1 w 7"/>
                <a:gd name="T75" fmla="*/ 11 h 13"/>
                <a:gd name="T76" fmla="*/ 2 w 7"/>
                <a:gd name="T77" fmla="*/ 11 h 13"/>
                <a:gd name="T78" fmla="*/ 2 w 7"/>
                <a:gd name="T79" fmla="*/ 12 h 13"/>
                <a:gd name="T80" fmla="*/ 3 w 7"/>
                <a:gd name="T81" fmla="*/ 12 h 13"/>
                <a:gd name="T82" fmla="*/ 4 w 7"/>
                <a:gd name="T83" fmla="*/ 12 h 13"/>
                <a:gd name="T84" fmla="*/ 4 w 7"/>
                <a:gd name="T85" fmla="*/ 12 h 13"/>
                <a:gd name="T86" fmla="*/ 5 w 7"/>
                <a:gd name="T87" fmla="*/ 12 h 13"/>
                <a:gd name="T88" fmla="*/ 5 w 7"/>
                <a:gd name="T89" fmla="*/ 12 h 13"/>
                <a:gd name="T90" fmla="*/ 5 w 7"/>
                <a:gd name="T91" fmla="*/ 11 h 13"/>
                <a:gd name="T92" fmla="*/ 6 w 7"/>
                <a:gd name="T93" fmla="*/ 11 h 13"/>
                <a:gd name="T94" fmla="*/ 6 w 7"/>
                <a:gd name="T95" fmla="*/ 11 h 13"/>
                <a:gd name="T96" fmla="*/ 6 w 7"/>
                <a:gd name="T97" fmla="*/ 11 h 13"/>
                <a:gd name="T98" fmla="*/ 6 w 7"/>
                <a:gd name="T99" fmla="*/ 10 h 13"/>
                <a:gd name="T100" fmla="*/ 6 w 7"/>
                <a:gd name="T101"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 h="13">
                  <a:moveTo>
                    <a:pt x="6" y="9"/>
                  </a:moveTo>
                  <a:lnTo>
                    <a:pt x="6" y="9"/>
                  </a:lnTo>
                  <a:lnTo>
                    <a:pt x="6" y="8"/>
                  </a:lnTo>
                  <a:lnTo>
                    <a:pt x="6" y="7"/>
                  </a:lnTo>
                  <a:lnTo>
                    <a:pt x="6" y="7"/>
                  </a:lnTo>
                  <a:lnTo>
                    <a:pt x="6" y="6"/>
                  </a:lnTo>
                  <a:lnTo>
                    <a:pt x="6" y="5"/>
                  </a:lnTo>
                  <a:lnTo>
                    <a:pt x="6" y="5"/>
                  </a:lnTo>
                  <a:lnTo>
                    <a:pt x="6" y="4"/>
                  </a:lnTo>
                  <a:lnTo>
                    <a:pt x="6" y="3"/>
                  </a:lnTo>
                  <a:lnTo>
                    <a:pt x="6" y="3"/>
                  </a:lnTo>
                  <a:lnTo>
                    <a:pt x="6" y="2"/>
                  </a:lnTo>
                  <a:lnTo>
                    <a:pt x="6" y="1"/>
                  </a:lnTo>
                  <a:lnTo>
                    <a:pt x="5" y="1"/>
                  </a:lnTo>
                  <a:lnTo>
                    <a:pt x="5" y="1"/>
                  </a:lnTo>
                  <a:lnTo>
                    <a:pt x="4" y="0"/>
                  </a:lnTo>
                  <a:lnTo>
                    <a:pt x="4" y="0"/>
                  </a:lnTo>
                  <a:lnTo>
                    <a:pt x="3" y="0"/>
                  </a:lnTo>
                  <a:lnTo>
                    <a:pt x="3" y="0"/>
                  </a:lnTo>
                  <a:lnTo>
                    <a:pt x="2" y="1"/>
                  </a:lnTo>
                  <a:lnTo>
                    <a:pt x="2" y="1"/>
                  </a:lnTo>
                  <a:lnTo>
                    <a:pt x="2" y="1"/>
                  </a:lnTo>
                  <a:lnTo>
                    <a:pt x="1" y="2"/>
                  </a:lnTo>
                  <a:lnTo>
                    <a:pt x="1" y="3"/>
                  </a:lnTo>
                  <a:lnTo>
                    <a:pt x="1" y="3"/>
                  </a:lnTo>
                  <a:lnTo>
                    <a:pt x="1" y="4"/>
                  </a:lnTo>
                  <a:lnTo>
                    <a:pt x="1" y="5"/>
                  </a:lnTo>
                  <a:lnTo>
                    <a:pt x="1" y="5"/>
                  </a:lnTo>
                  <a:lnTo>
                    <a:pt x="1" y="6"/>
                  </a:lnTo>
                  <a:lnTo>
                    <a:pt x="0" y="6"/>
                  </a:lnTo>
                  <a:lnTo>
                    <a:pt x="0" y="7"/>
                  </a:lnTo>
                  <a:lnTo>
                    <a:pt x="0" y="7"/>
                  </a:lnTo>
                  <a:lnTo>
                    <a:pt x="0" y="8"/>
                  </a:lnTo>
                  <a:lnTo>
                    <a:pt x="1" y="9"/>
                  </a:lnTo>
                  <a:lnTo>
                    <a:pt x="1" y="9"/>
                  </a:lnTo>
                  <a:lnTo>
                    <a:pt x="1" y="10"/>
                  </a:lnTo>
                  <a:lnTo>
                    <a:pt x="1" y="11"/>
                  </a:lnTo>
                  <a:lnTo>
                    <a:pt x="1" y="11"/>
                  </a:lnTo>
                  <a:lnTo>
                    <a:pt x="2" y="11"/>
                  </a:lnTo>
                  <a:lnTo>
                    <a:pt x="2" y="12"/>
                  </a:lnTo>
                  <a:lnTo>
                    <a:pt x="3" y="12"/>
                  </a:lnTo>
                  <a:lnTo>
                    <a:pt x="4" y="12"/>
                  </a:lnTo>
                  <a:lnTo>
                    <a:pt x="4" y="12"/>
                  </a:lnTo>
                  <a:lnTo>
                    <a:pt x="5" y="12"/>
                  </a:lnTo>
                  <a:lnTo>
                    <a:pt x="5" y="12"/>
                  </a:lnTo>
                  <a:lnTo>
                    <a:pt x="5" y="11"/>
                  </a:lnTo>
                  <a:lnTo>
                    <a:pt x="6" y="11"/>
                  </a:lnTo>
                  <a:lnTo>
                    <a:pt x="6" y="11"/>
                  </a:lnTo>
                  <a:lnTo>
                    <a:pt x="6" y="11"/>
                  </a:lnTo>
                  <a:lnTo>
                    <a:pt x="6" y="10"/>
                  </a:lnTo>
                  <a:lnTo>
                    <a:pt x="6" y="9"/>
                  </a:lnTo>
                </a:path>
              </a:pathLst>
            </a:custGeom>
            <a:solidFill>
              <a:srgbClr val="B2B2B2"/>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3" name="Freeform 90"/>
            <p:cNvSpPr>
              <a:spLocks/>
            </p:cNvSpPr>
            <p:nvPr/>
          </p:nvSpPr>
          <p:spPr bwMode="auto">
            <a:xfrm>
              <a:off x="839" y="2609"/>
              <a:ext cx="17" cy="30"/>
            </a:xfrm>
            <a:custGeom>
              <a:avLst/>
              <a:gdLst>
                <a:gd name="T0" fmla="*/ 5 w 17"/>
                <a:gd name="T1" fmla="*/ 28 h 30"/>
                <a:gd name="T2" fmla="*/ 7 w 17"/>
                <a:gd name="T3" fmla="*/ 27 h 30"/>
                <a:gd name="T4" fmla="*/ 9 w 17"/>
                <a:gd name="T5" fmla="*/ 25 h 30"/>
                <a:gd name="T6" fmla="*/ 11 w 17"/>
                <a:gd name="T7" fmla="*/ 22 h 30"/>
                <a:gd name="T8" fmla="*/ 12 w 17"/>
                <a:gd name="T9" fmla="*/ 20 h 30"/>
                <a:gd name="T10" fmla="*/ 12 w 17"/>
                <a:gd name="T11" fmla="*/ 18 h 30"/>
                <a:gd name="T12" fmla="*/ 12 w 17"/>
                <a:gd name="T13" fmla="*/ 17 h 30"/>
                <a:gd name="T14" fmla="*/ 12 w 17"/>
                <a:gd name="T15" fmla="*/ 15 h 30"/>
                <a:gd name="T16" fmla="*/ 12 w 17"/>
                <a:gd name="T17" fmla="*/ 16 h 30"/>
                <a:gd name="T18" fmla="*/ 10 w 17"/>
                <a:gd name="T19" fmla="*/ 17 h 30"/>
                <a:gd name="T20" fmla="*/ 9 w 17"/>
                <a:gd name="T21" fmla="*/ 17 h 30"/>
                <a:gd name="T22" fmla="*/ 8 w 17"/>
                <a:gd name="T23" fmla="*/ 18 h 30"/>
                <a:gd name="T24" fmla="*/ 7 w 17"/>
                <a:gd name="T25" fmla="*/ 18 h 30"/>
                <a:gd name="T26" fmla="*/ 5 w 17"/>
                <a:gd name="T27" fmla="*/ 18 h 30"/>
                <a:gd name="T28" fmla="*/ 4 w 17"/>
                <a:gd name="T29" fmla="*/ 17 h 30"/>
                <a:gd name="T30" fmla="*/ 3 w 17"/>
                <a:gd name="T31" fmla="*/ 17 h 30"/>
                <a:gd name="T32" fmla="*/ 1 w 17"/>
                <a:gd name="T33" fmla="*/ 16 h 30"/>
                <a:gd name="T34" fmla="*/ 1 w 17"/>
                <a:gd name="T35" fmla="*/ 14 h 30"/>
                <a:gd name="T36" fmla="*/ 0 w 17"/>
                <a:gd name="T37" fmla="*/ 12 h 30"/>
                <a:gd name="T38" fmla="*/ 0 w 17"/>
                <a:gd name="T39" fmla="*/ 10 h 30"/>
                <a:gd name="T40" fmla="*/ 0 w 17"/>
                <a:gd name="T41" fmla="*/ 8 h 30"/>
                <a:gd name="T42" fmla="*/ 0 w 17"/>
                <a:gd name="T43" fmla="*/ 7 h 30"/>
                <a:gd name="T44" fmla="*/ 1 w 17"/>
                <a:gd name="T45" fmla="*/ 5 h 30"/>
                <a:gd name="T46" fmla="*/ 1 w 17"/>
                <a:gd name="T47" fmla="*/ 3 h 30"/>
                <a:gd name="T48" fmla="*/ 3 w 17"/>
                <a:gd name="T49" fmla="*/ 2 h 30"/>
                <a:gd name="T50" fmla="*/ 4 w 17"/>
                <a:gd name="T51" fmla="*/ 1 h 30"/>
                <a:gd name="T52" fmla="*/ 6 w 17"/>
                <a:gd name="T53" fmla="*/ 0 h 30"/>
                <a:gd name="T54" fmla="*/ 7 w 17"/>
                <a:gd name="T55" fmla="*/ 0 h 30"/>
                <a:gd name="T56" fmla="*/ 9 w 17"/>
                <a:gd name="T57" fmla="*/ 0 h 30"/>
                <a:gd name="T58" fmla="*/ 10 w 17"/>
                <a:gd name="T59" fmla="*/ 1 h 30"/>
                <a:gd name="T60" fmla="*/ 12 w 17"/>
                <a:gd name="T61" fmla="*/ 2 h 30"/>
                <a:gd name="T62" fmla="*/ 13 w 17"/>
                <a:gd name="T63" fmla="*/ 3 h 30"/>
                <a:gd name="T64" fmla="*/ 14 w 17"/>
                <a:gd name="T65" fmla="*/ 5 h 30"/>
                <a:gd name="T66" fmla="*/ 15 w 17"/>
                <a:gd name="T67" fmla="*/ 7 h 30"/>
                <a:gd name="T68" fmla="*/ 15 w 17"/>
                <a:gd name="T69" fmla="*/ 9 h 30"/>
                <a:gd name="T70" fmla="*/ 16 w 17"/>
                <a:gd name="T71" fmla="*/ 12 h 30"/>
                <a:gd name="T72" fmla="*/ 16 w 17"/>
                <a:gd name="T73" fmla="*/ 15 h 30"/>
                <a:gd name="T74" fmla="*/ 15 w 17"/>
                <a:gd name="T75" fmla="*/ 18 h 30"/>
                <a:gd name="T76" fmla="*/ 14 w 17"/>
                <a:gd name="T77" fmla="*/ 21 h 30"/>
                <a:gd name="T78" fmla="*/ 12 w 17"/>
                <a:gd name="T79" fmla="*/ 23 h 30"/>
                <a:gd name="T80" fmla="*/ 10 w 17"/>
                <a:gd name="T81" fmla="*/ 26 h 30"/>
                <a:gd name="T82" fmla="*/ 8 w 17"/>
                <a:gd name="T83" fmla="*/ 27 h 30"/>
                <a:gd name="T84" fmla="*/ 5 w 17"/>
                <a:gd name="T85" fmla="*/ 29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7" h="30">
                  <a:moveTo>
                    <a:pt x="4" y="29"/>
                  </a:moveTo>
                  <a:lnTo>
                    <a:pt x="5" y="28"/>
                  </a:lnTo>
                  <a:lnTo>
                    <a:pt x="6" y="27"/>
                  </a:lnTo>
                  <a:lnTo>
                    <a:pt x="7" y="27"/>
                  </a:lnTo>
                  <a:lnTo>
                    <a:pt x="9" y="26"/>
                  </a:lnTo>
                  <a:lnTo>
                    <a:pt x="9" y="25"/>
                  </a:lnTo>
                  <a:lnTo>
                    <a:pt x="10" y="23"/>
                  </a:lnTo>
                  <a:lnTo>
                    <a:pt x="11" y="22"/>
                  </a:lnTo>
                  <a:lnTo>
                    <a:pt x="11" y="22"/>
                  </a:lnTo>
                  <a:lnTo>
                    <a:pt x="12" y="20"/>
                  </a:lnTo>
                  <a:lnTo>
                    <a:pt x="12" y="19"/>
                  </a:lnTo>
                  <a:lnTo>
                    <a:pt x="12" y="18"/>
                  </a:lnTo>
                  <a:lnTo>
                    <a:pt x="12" y="17"/>
                  </a:lnTo>
                  <a:lnTo>
                    <a:pt x="12" y="17"/>
                  </a:lnTo>
                  <a:lnTo>
                    <a:pt x="12" y="16"/>
                  </a:lnTo>
                  <a:lnTo>
                    <a:pt x="12" y="15"/>
                  </a:lnTo>
                  <a:lnTo>
                    <a:pt x="12" y="16"/>
                  </a:lnTo>
                  <a:lnTo>
                    <a:pt x="12" y="16"/>
                  </a:lnTo>
                  <a:lnTo>
                    <a:pt x="11" y="17"/>
                  </a:lnTo>
                  <a:lnTo>
                    <a:pt x="10" y="17"/>
                  </a:lnTo>
                  <a:lnTo>
                    <a:pt x="10" y="17"/>
                  </a:lnTo>
                  <a:lnTo>
                    <a:pt x="9" y="17"/>
                  </a:lnTo>
                  <a:lnTo>
                    <a:pt x="9" y="18"/>
                  </a:lnTo>
                  <a:lnTo>
                    <a:pt x="8" y="18"/>
                  </a:lnTo>
                  <a:lnTo>
                    <a:pt x="7" y="18"/>
                  </a:lnTo>
                  <a:lnTo>
                    <a:pt x="7" y="18"/>
                  </a:lnTo>
                  <a:lnTo>
                    <a:pt x="6" y="18"/>
                  </a:lnTo>
                  <a:lnTo>
                    <a:pt x="5" y="18"/>
                  </a:lnTo>
                  <a:lnTo>
                    <a:pt x="4" y="17"/>
                  </a:lnTo>
                  <a:lnTo>
                    <a:pt x="4" y="17"/>
                  </a:lnTo>
                  <a:lnTo>
                    <a:pt x="3" y="17"/>
                  </a:lnTo>
                  <a:lnTo>
                    <a:pt x="3" y="17"/>
                  </a:lnTo>
                  <a:lnTo>
                    <a:pt x="2" y="16"/>
                  </a:lnTo>
                  <a:lnTo>
                    <a:pt x="1" y="16"/>
                  </a:lnTo>
                  <a:lnTo>
                    <a:pt x="1" y="15"/>
                  </a:lnTo>
                  <a:lnTo>
                    <a:pt x="1" y="14"/>
                  </a:lnTo>
                  <a:lnTo>
                    <a:pt x="1" y="13"/>
                  </a:lnTo>
                  <a:lnTo>
                    <a:pt x="0" y="12"/>
                  </a:lnTo>
                  <a:lnTo>
                    <a:pt x="0" y="12"/>
                  </a:lnTo>
                  <a:lnTo>
                    <a:pt x="0" y="10"/>
                  </a:lnTo>
                  <a:lnTo>
                    <a:pt x="0" y="9"/>
                  </a:lnTo>
                  <a:lnTo>
                    <a:pt x="0" y="8"/>
                  </a:lnTo>
                  <a:lnTo>
                    <a:pt x="0" y="7"/>
                  </a:lnTo>
                  <a:lnTo>
                    <a:pt x="0" y="7"/>
                  </a:lnTo>
                  <a:lnTo>
                    <a:pt x="1" y="6"/>
                  </a:lnTo>
                  <a:lnTo>
                    <a:pt x="1" y="5"/>
                  </a:lnTo>
                  <a:lnTo>
                    <a:pt x="1" y="4"/>
                  </a:lnTo>
                  <a:lnTo>
                    <a:pt x="1" y="3"/>
                  </a:lnTo>
                  <a:lnTo>
                    <a:pt x="2" y="2"/>
                  </a:lnTo>
                  <a:lnTo>
                    <a:pt x="3" y="2"/>
                  </a:lnTo>
                  <a:lnTo>
                    <a:pt x="4" y="2"/>
                  </a:lnTo>
                  <a:lnTo>
                    <a:pt x="4" y="1"/>
                  </a:lnTo>
                  <a:lnTo>
                    <a:pt x="5" y="1"/>
                  </a:lnTo>
                  <a:lnTo>
                    <a:pt x="6" y="0"/>
                  </a:lnTo>
                  <a:lnTo>
                    <a:pt x="7" y="0"/>
                  </a:lnTo>
                  <a:lnTo>
                    <a:pt x="7" y="0"/>
                  </a:lnTo>
                  <a:lnTo>
                    <a:pt x="8" y="0"/>
                  </a:lnTo>
                  <a:lnTo>
                    <a:pt x="9" y="0"/>
                  </a:lnTo>
                  <a:lnTo>
                    <a:pt x="9" y="0"/>
                  </a:lnTo>
                  <a:lnTo>
                    <a:pt x="10" y="1"/>
                  </a:lnTo>
                  <a:lnTo>
                    <a:pt x="11" y="1"/>
                  </a:lnTo>
                  <a:lnTo>
                    <a:pt x="12" y="2"/>
                  </a:lnTo>
                  <a:lnTo>
                    <a:pt x="12" y="2"/>
                  </a:lnTo>
                  <a:lnTo>
                    <a:pt x="13" y="3"/>
                  </a:lnTo>
                  <a:lnTo>
                    <a:pt x="13" y="4"/>
                  </a:lnTo>
                  <a:lnTo>
                    <a:pt x="14" y="5"/>
                  </a:lnTo>
                  <a:lnTo>
                    <a:pt x="15" y="6"/>
                  </a:lnTo>
                  <a:lnTo>
                    <a:pt x="15" y="7"/>
                  </a:lnTo>
                  <a:lnTo>
                    <a:pt x="15" y="8"/>
                  </a:lnTo>
                  <a:lnTo>
                    <a:pt x="15" y="9"/>
                  </a:lnTo>
                  <a:lnTo>
                    <a:pt x="16" y="11"/>
                  </a:lnTo>
                  <a:lnTo>
                    <a:pt x="16" y="12"/>
                  </a:lnTo>
                  <a:lnTo>
                    <a:pt x="16" y="13"/>
                  </a:lnTo>
                  <a:lnTo>
                    <a:pt x="16" y="15"/>
                  </a:lnTo>
                  <a:lnTo>
                    <a:pt x="15" y="17"/>
                  </a:lnTo>
                  <a:lnTo>
                    <a:pt x="15" y="18"/>
                  </a:lnTo>
                  <a:lnTo>
                    <a:pt x="15" y="20"/>
                  </a:lnTo>
                  <a:lnTo>
                    <a:pt x="14" y="21"/>
                  </a:lnTo>
                  <a:lnTo>
                    <a:pt x="13" y="22"/>
                  </a:lnTo>
                  <a:lnTo>
                    <a:pt x="12" y="23"/>
                  </a:lnTo>
                  <a:lnTo>
                    <a:pt x="12" y="25"/>
                  </a:lnTo>
                  <a:lnTo>
                    <a:pt x="10" y="26"/>
                  </a:lnTo>
                  <a:lnTo>
                    <a:pt x="9" y="27"/>
                  </a:lnTo>
                  <a:lnTo>
                    <a:pt x="8" y="27"/>
                  </a:lnTo>
                  <a:lnTo>
                    <a:pt x="7" y="28"/>
                  </a:lnTo>
                  <a:lnTo>
                    <a:pt x="5" y="29"/>
                  </a:lnTo>
                  <a:lnTo>
                    <a:pt x="4" y="29"/>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4" name="Freeform 91"/>
            <p:cNvSpPr>
              <a:spLocks/>
            </p:cNvSpPr>
            <p:nvPr/>
          </p:nvSpPr>
          <p:spPr bwMode="auto">
            <a:xfrm>
              <a:off x="843" y="2611"/>
              <a:ext cx="8" cy="12"/>
            </a:xfrm>
            <a:custGeom>
              <a:avLst/>
              <a:gdLst>
                <a:gd name="T0" fmla="*/ 6 w 8"/>
                <a:gd name="T1" fmla="*/ 8 h 12"/>
                <a:gd name="T2" fmla="*/ 6 w 8"/>
                <a:gd name="T3" fmla="*/ 7 h 12"/>
                <a:gd name="T4" fmla="*/ 6 w 8"/>
                <a:gd name="T5" fmla="*/ 6 h 12"/>
                <a:gd name="T6" fmla="*/ 6 w 8"/>
                <a:gd name="T7" fmla="*/ 6 h 12"/>
                <a:gd name="T8" fmla="*/ 6 w 8"/>
                <a:gd name="T9" fmla="*/ 5 h 12"/>
                <a:gd name="T10" fmla="*/ 6 w 8"/>
                <a:gd name="T11" fmla="*/ 5 h 12"/>
                <a:gd name="T12" fmla="*/ 6 w 8"/>
                <a:gd name="T13" fmla="*/ 4 h 12"/>
                <a:gd name="T14" fmla="*/ 6 w 8"/>
                <a:gd name="T15" fmla="*/ 3 h 12"/>
                <a:gd name="T16" fmla="*/ 6 w 8"/>
                <a:gd name="T17" fmla="*/ 3 h 12"/>
                <a:gd name="T18" fmla="*/ 6 w 8"/>
                <a:gd name="T19" fmla="*/ 2 h 12"/>
                <a:gd name="T20" fmla="*/ 5 w 8"/>
                <a:gd name="T21" fmla="*/ 1 h 12"/>
                <a:gd name="T22" fmla="*/ 5 w 8"/>
                <a:gd name="T23" fmla="*/ 1 h 12"/>
                <a:gd name="T24" fmla="*/ 4 w 8"/>
                <a:gd name="T25" fmla="*/ 0 h 12"/>
                <a:gd name="T26" fmla="*/ 4 w 8"/>
                <a:gd name="T27" fmla="*/ 0 h 12"/>
                <a:gd name="T28" fmla="*/ 3 w 8"/>
                <a:gd name="T29" fmla="*/ 0 h 12"/>
                <a:gd name="T30" fmla="*/ 2 w 8"/>
                <a:gd name="T31" fmla="*/ 0 h 12"/>
                <a:gd name="T32" fmla="*/ 2 w 8"/>
                <a:gd name="T33" fmla="*/ 0 h 12"/>
                <a:gd name="T34" fmla="*/ 1 w 8"/>
                <a:gd name="T35" fmla="*/ 0 h 12"/>
                <a:gd name="T36" fmla="*/ 1 w 8"/>
                <a:gd name="T37" fmla="*/ 1 h 12"/>
                <a:gd name="T38" fmla="*/ 1 w 8"/>
                <a:gd name="T39" fmla="*/ 1 h 12"/>
                <a:gd name="T40" fmla="*/ 1 w 8"/>
                <a:gd name="T41" fmla="*/ 2 h 12"/>
                <a:gd name="T42" fmla="*/ 0 w 8"/>
                <a:gd name="T43" fmla="*/ 3 h 12"/>
                <a:gd name="T44" fmla="*/ 0 w 8"/>
                <a:gd name="T45" fmla="*/ 3 h 12"/>
                <a:gd name="T46" fmla="*/ 0 w 8"/>
                <a:gd name="T47" fmla="*/ 4 h 12"/>
                <a:gd name="T48" fmla="*/ 0 w 8"/>
                <a:gd name="T49" fmla="*/ 5 h 12"/>
                <a:gd name="T50" fmla="*/ 0 w 8"/>
                <a:gd name="T51" fmla="*/ 5 h 12"/>
                <a:gd name="T52" fmla="*/ 1 w 8"/>
                <a:gd name="T53" fmla="*/ 6 h 12"/>
                <a:gd name="T54" fmla="*/ 1 w 8"/>
                <a:gd name="T55" fmla="*/ 6 h 12"/>
                <a:gd name="T56" fmla="*/ 1 w 8"/>
                <a:gd name="T57" fmla="*/ 7 h 12"/>
                <a:gd name="T58" fmla="*/ 1 w 8"/>
                <a:gd name="T59" fmla="*/ 8 h 12"/>
                <a:gd name="T60" fmla="*/ 1 w 8"/>
                <a:gd name="T61" fmla="*/ 8 h 12"/>
                <a:gd name="T62" fmla="*/ 1 w 8"/>
                <a:gd name="T63" fmla="*/ 9 h 12"/>
                <a:gd name="T64" fmla="*/ 1 w 8"/>
                <a:gd name="T65" fmla="*/ 10 h 12"/>
                <a:gd name="T66" fmla="*/ 2 w 8"/>
                <a:gd name="T67" fmla="*/ 10 h 12"/>
                <a:gd name="T68" fmla="*/ 2 w 8"/>
                <a:gd name="T69" fmla="*/ 10 h 12"/>
                <a:gd name="T70" fmla="*/ 2 w 8"/>
                <a:gd name="T71" fmla="*/ 10 h 12"/>
                <a:gd name="T72" fmla="*/ 2 w 8"/>
                <a:gd name="T73" fmla="*/ 11 h 12"/>
                <a:gd name="T74" fmla="*/ 3 w 8"/>
                <a:gd name="T75" fmla="*/ 11 h 12"/>
                <a:gd name="T76" fmla="*/ 3 w 8"/>
                <a:gd name="T77" fmla="*/ 11 h 12"/>
                <a:gd name="T78" fmla="*/ 4 w 8"/>
                <a:gd name="T79" fmla="*/ 11 h 12"/>
                <a:gd name="T80" fmla="*/ 4 w 8"/>
                <a:gd name="T81" fmla="*/ 11 h 12"/>
                <a:gd name="T82" fmla="*/ 5 w 8"/>
                <a:gd name="T83" fmla="*/ 11 h 12"/>
                <a:gd name="T84" fmla="*/ 5 w 8"/>
                <a:gd name="T85" fmla="*/ 11 h 12"/>
                <a:gd name="T86" fmla="*/ 6 w 8"/>
                <a:gd name="T87" fmla="*/ 10 h 12"/>
                <a:gd name="T88" fmla="*/ 6 w 8"/>
                <a:gd name="T89" fmla="*/ 10 h 12"/>
                <a:gd name="T90" fmla="*/ 6 w 8"/>
                <a:gd name="T91" fmla="*/ 10 h 12"/>
                <a:gd name="T92" fmla="*/ 7 w 8"/>
                <a:gd name="T93" fmla="*/ 10 h 12"/>
                <a:gd name="T94" fmla="*/ 7 w 8"/>
                <a:gd name="T95" fmla="*/ 9 h 12"/>
                <a:gd name="T96" fmla="*/ 7 w 8"/>
                <a:gd name="T97" fmla="*/ 8 h 12"/>
                <a:gd name="T98" fmla="*/ 6 w 8"/>
                <a:gd name="T99" fmla="*/ 8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8" h="12">
                  <a:moveTo>
                    <a:pt x="6" y="8"/>
                  </a:moveTo>
                  <a:lnTo>
                    <a:pt x="6" y="7"/>
                  </a:lnTo>
                  <a:lnTo>
                    <a:pt x="6" y="6"/>
                  </a:lnTo>
                  <a:lnTo>
                    <a:pt x="6" y="6"/>
                  </a:lnTo>
                  <a:lnTo>
                    <a:pt x="6" y="5"/>
                  </a:lnTo>
                  <a:lnTo>
                    <a:pt x="6" y="5"/>
                  </a:lnTo>
                  <a:lnTo>
                    <a:pt x="6" y="4"/>
                  </a:lnTo>
                  <a:lnTo>
                    <a:pt x="6" y="3"/>
                  </a:lnTo>
                  <a:lnTo>
                    <a:pt x="6" y="3"/>
                  </a:lnTo>
                  <a:lnTo>
                    <a:pt x="6" y="2"/>
                  </a:lnTo>
                  <a:lnTo>
                    <a:pt x="5" y="1"/>
                  </a:lnTo>
                  <a:lnTo>
                    <a:pt x="5" y="1"/>
                  </a:lnTo>
                  <a:lnTo>
                    <a:pt x="4" y="0"/>
                  </a:lnTo>
                  <a:lnTo>
                    <a:pt x="4" y="0"/>
                  </a:lnTo>
                  <a:lnTo>
                    <a:pt x="3" y="0"/>
                  </a:lnTo>
                  <a:lnTo>
                    <a:pt x="2" y="0"/>
                  </a:lnTo>
                  <a:lnTo>
                    <a:pt x="2" y="0"/>
                  </a:lnTo>
                  <a:lnTo>
                    <a:pt x="1" y="0"/>
                  </a:lnTo>
                  <a:lnTo>
                    <a:pt x="1" y="1"/>
                  </a:lnTo>
                  <a:lnTo>
                    <a:pt x="1" y="1"/>
                  </a:lnTo>
                  <a:lnTo>
                    <a:pt x="1" y="2"/>
                  </a:lnTo>
                  <a:lnTo>
                    <a:pt x="0" y="3"/>
                  </a:lnTo>
                  <a:lnTo>
                    <a:pt x="0" y="3"/>
                  </a:lnTo>
                  <a:lnTo>
                    <a:pt x="0" y="4"/>
                  </a:lnTo>
                  <a:lnTo>
                    <a:pt x="0" y="5"/>
                  </a:lnTo>
                  <a:lnTo>
                    <a:pt x="0" y="5"/>
                  </a:lnTo>
                  <a:lnTo>
                    <a:pt x="1" y="6"/>
                  </a:lnTo>
                  <a:lnTo>
                    <a:pt x="1" y="6"/>
                  </a:lnTo>
                  <a:lnTo>
                    <a:pt x="1" y="7"/>
                  </a:lnTo>
                  <a:lnTo>
                    <a:pt x="1" y="8"/>
                  </a:lnTo>
                  <a:lnTo>
                    <a:pt x="1" y="8"/>
                  </a:lnTo>
                  <a:lnTo>
                    <a:pt x="1" y="9"/>
                  </a:lnTo>
                  <a:lnTo>
                    <a:pt x="1" y="10"/>
                  </a:lnTo>
                  <a:lnTo>
                    <a:pt x="2" y="10"/>
                  </a:lnTo>
                  <a:lnTo>
                    <a:pt x="2" y="10"/>
                  </a:lnTo>
                  <a:lnTo>
                    <a:pt x="2" y="10"/>
                  </a:lnTo>
                  <a:lnTo>
                    <a:pt x="2" y="11"/>
                  </a:lnTo>
                  <a:lnTo>
                    <a:pt x="3" y="11"/>
                  </a:lnTo>
                  <a:lnTo>
                    <a:pt x="3" y="11"/>
                  </a:lnTo>
                  <a:lnTo>
                    <a:pt x="4" y="11"/>
                  </a:lnTo>
                  <a:lnTo>
                    <a:pt x="4" y="11"/>
                  </a:lnTo>
                  <a:lnTo>
                    <a:pt x="5" y="11"/>
                  </a:lnTo>
                  <a:lnTo>
                    <a:pt x="5" y="11"/>
                  </a:lnTo>
                  <a:lnTo>
                    <a:pt x="6" y="10"/>
                  </a:lnTo>
                  <a:lnTo>
                    <a:pt x="6" y="10"/>
                  </a:lnTo>
                  <a:lnTo>
                    <a:pt x="6" y="10"/>
                  </a:lnTo>
                  <a:lnTo>
                    <a:pt x="7" y="10"/>
                  </a:lnTo>
                  <a:lnTo>
                    <a:pt x="7" y="9"/>
                  </a:lnTo>
                  <a:lnTo>
                    <a:pt x="7" y="8"/>
                  </a:lnTo>
                  <a:lnTo>
                    <a:pt x="6" y="8"/>
                  </a:lnTo>
                </a:path>
              </a:pathLst>
            </a:custGeom>
            <a:solidFill>
              <a:srgbClr val="B2B2B2"/>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5" name="Freeform 92"/>
            <p:cNvSpPr>
              <a:spLocks/>
            </p:cNvSpPr>
            <p:nvPr/>
          </p:nvSpPr>
          <p:spPr bwMode="auto">
            <a:xfrm>
              <a:off x="889" y="2596"/>
              <a:ext cx="20" cy="28"/>
            </a:xfrm>
            <a:custGeom>
              <a:avLst/>
              <a:gdLst>
                <a:gd name="T0" fmla="*/ 17 w 20"/>
                <a:gd name="T1" fmla="*/ 11 h 28"/>
                <a:gd name="T2" fmla="*/ 18 w 20"/>
                <a:gd name="T3" fmla="*/ 13 h 28"/>
                <a:gd name="T4" fmla="*/ 18 w 20"/>
                <a:gd name="T5" fmla="*/ 15 h 28"/>
                <a:gd name="T6" fmla="*/ 19 w 20"/>
                <a:gd name="T7" fmla="*/ 17 h 28"/>
                <a:gd name="T8" fmla="*/ 18 w 20"/>
                <a:gd name="T9" fmla="*/ 20 h 28"/>
                <a:gd name="T10" fmla="*/ 18 w 20"/>
                <a:gd name="T11" fmla="*/ 22 h 28"/>
                <a:gd name="T12" fmla="*/ 17 w 20"/>
                <a:gd name="T13" fmla="*/ 24 h 28"/>
                <a:gd name="T14" fmla="*/ 15 w 20"/>
                <a:gd name="T15" fmla="*/ 25 h 28"/>
                <a:gd name="T16" fmla="*/ 13 w 20"/>
                <a:gd name="T17" fmla="*/ 27 h 28"/>
                <a:gd name="T18" fmla="*/ 11 w 20"/>
                <a:gd name="T19" fmla="*/ 27 h 28"/>
                <a:gd name="T20" fmla="*/ 8 w 20"/>
                <a:gd name="T21" fmla="*/ 26 h 28"/>
                <a:gd name="T22" fmla="*/ 7 w 20"/>
                <a:gd name="T23" fmla="*/ 25 h 28"/>
                <a:gd name="T24" fmla="*/ 5 w 20"/>
                <a:gd name="T25" fmla="*/ 24 h 28"/>
                <a:gd name="T26" fmla="*/ 4 w 20"/>
                <a:gd name="T27" fmla="*/ 22 h 28"/>
                <a:gd name="T28" fmla="*/ 2 w 20"/>
                <a:gd name="T29" fmla="*/ 20 h 28"/>
                <a:gd name="T30" fmla="*/ 2 w 20"/>
                <a:gd name="T31" fmla="*/ 17 h 28"/>
                <a:gd name="T32" fmla="*/ 1 w 20"/>
                <a:gd name="T33" fmla="*/ 16 h 28"/>
                <a:gd name="T34" fmla="*/ 0 w 20"/>
                <a:gd name="T35" fmla="*/ 14 h 28"/>
                <a:gd name="T36" fmla="*/ 0 w 20"/>
                <a:gd name="T37" fmla="*/ 11 h 28"/>
                <a:gd name="T38" fmla="*/ 0 w 20"/>
                <a:gd name="T39" fmla="*/ 9 h 28"/>
                <a:gd name="T40" fmla="*/ 0 w 20"/>
                <a:gd name="T41" fmla="*/ 7 h 28"/>
                <a:gd name="T42" fmla="*/ 0 w 20"/>
                <a:gd name="T43" fmla="*/ 4 h 28"/>
                <a:gd name="T44" fmla="*/ 2 w 20"/>
                <a:gd name="T45" fmla="*/ 2 h 28"/>
                <a:gd name="T46" fmla="*/ 3 w 20"/>
                <a:gd name="T47" fmla="*/ 1 h 28"/>
                <a:gd name="T48" fmla="*/ 5 w 20"/>
                <a:gd name="T49" fmla="*/ 0 h 28"/>
                <a:gd name="T50" fmla="*/ 8 w 20"/>
                <a:gd name="T51" fmla="*/ 0 h 28"/>
                <a:gd name="T52" fmla="*/ 10 w 20"/>
                <a:gd name="T53" fmla="*/ 1 h 28"/>
                <a:gd name="T54" fmla="*/ 11 w 20"/>
                <a:gd name="T55" fmla="*/ 2 h 28"/>
                <a:gd name="T56" fmla="*/ 14 w 20"/>
                <a:gd name="T57" fmla="*/ 3 h 28"/>
                <a:gd name="T58" fmla="*/ 14 w 20"/>
                <a:gd name="T59" fmla="*/ 5 h 28"/>
                <a:gd name="T60" fmla="*/ 16 w 20"/>
                <a:gd name="T61" fmla="*/ 7 h 28"/>
                <a:gd name="T62" fmla="*/ 17 w 20"/>
                <a:gd name="T63" fmla="*/ 9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0" h="28">
                  <a:moveTo>
                    <a:pt x="17" y="10"/>
                  </a:moveTo>
                  <a:lnTo>
                    <a:pt x="17" y="11"/>
                  </a:lnTo>
                  <a:lnTo>
                    <a:pt x="17" y="11"/>
                  </a:lnTo>
                  <a:lnTo>
                    <a:pt x="18" y="13"/>
                  </a:lnTo>
                  <a:lnTo>
                    <a:pt x="18" y="14"/>
                  </a:lnTo>
                  <a:lnTo>
                    <a:pt x="18" y="15"/>
                  </a:lnTo>
                  <a:lnTo>
                    <a:pt x="19" y="16"/>
                  </a:lnTo>
                  <a:lnTo>
                    <a:pt x="19" y="17"/>
                  </a:lnTo>
                  <a:lnTo>
                    <a:pt x="19" y="19"/>
                  </a:lnTo>
                  <a:lnTo>
                    <a:pt x="18" y="20"/>
                  </a:lnTo>
                  <a:lnTo>
                    <a:pt x="18" y="21"/>
                  </a:lnTo>
                  <a:lnTo>
                    <a:pt x="18" y="22"/>
                  </a:lnTo>
                  <a:lnTo>
                    <a:pt x="17" y="23"/>
                  </a:lnTo>
                  <a:lnTo>
                    <a:pt x="17" y="24"/>
                  </a:lnTo>
                  <a:lnTo>
                    <a:pt x="16" y="25"/>
                  </a:lnTo>
                  <a:lnTo>
                    <a:pt x="15" y="25"/>
                  </a:lnTo>
                  <a:lnTo>
                    <a:pt x="14" y="26"/>
                  </a:lnTo>
                  <a:lnTo>
                    <a:pt x="13" y="27"/>
                  </a:lnTo>
                  <a:lnTo>
                    <a:pt x="11" y="27"/>
                  </a:lnTo>
                  <a:lnTo>
                    <a:pt x="11" y="27"/>
                  </a:lnTo>
                  <a:lnTo>
                    <a:pt x="9" y="27"/>
                  </a:lnTo>
                  <a:lnTo>
                    <a:pt x="8" y="26"/>
                  </a:lnTo>
                  <a:lnTo>
                    <a:pt x="8" y="26"/>
                  </a:lnTo>
                  <a:lnTo>
                    <a:pt x="7" y="25"/>
                  </a:lnTo>
                  <a:lnTo>
                    <a:pt x="6" y="25"/>
                  </a:lnTo>
                  <a:lnTo>
                    <a:pt x="5" y="24"/>
                  </a:lnTo>
                  <a:lnTo>
                    <a:pt x="5" y="23"/>
                  </a:lnTo>
                  <a:lnTo>
                    <a:pt x="4" y="22"/>
                  </a:lnTo>
                  <a:lnTo>
                    <a:pt x="3" y="20"/>
                  </a:lnTo>
                  <a:lnTo>
                    <a:pt x="2" y="20"/>
                  </a:lnTo>
                  <a:lnTo>
                    <a:pt x="2" y="19"/>
                  </a:lnTo>
                  <a:lnTo>
                    <a:pt x="2" y="17"/>
                  </a:lnTo>
                  <a:lnTo>
                    <a:pt x="2" y="16"/>
                  </a:lnTo>
                  <a:lnTo>
                    <a:pt x="1" y="16"/>
                  </a:lnTo>
                  <a:lnTo>
                    <a:pt x="1" y="15"/>
                  </a:lnTo>
                  <a:lnTo>
                    <a:pt x="0" y="14"/>
                  </a:lnTo>
                  <a:lnTo>
                    <a:pt x="0" y="12"/>
                  </a:lnTo>
                  <a:lnTo>
                    <a:pt x="0" y="11"/>
                  </a:lnTo>
                  <a:lnTo>
                    <a:pt x="0" y="10"/>
                  </a:lnTo>
                  <a:lnTo>
                    <a:pt x="0" y="9"/>
                  </a:lnTo>
                  <a:lnTo>
                    <a:pt x="0" y="8"/>
                  </a:lnTo>
                  <a:lnTo>
                    <a:pt x="0" y="7"/>
                  </a:lnTo>
                  <a:lnTo>
                    <a:pt x="0" y="6"/>
                  </a:lnTo>
                  <a:lnTo>
                    <a:pt x="0" y="4"/>
                  </a:lnTo>
                  <a:lnTo>
                    <a:pt x="1" y="3"/>
                  </a:lnTo>
                  <a:lnTo>
                    <a:pt x="2" y="2"/>
                  </a:lnTo>
                  <a:lnTo>
                    <a:pt x="2" y="2"/>
                  </a:lnTo>
                  <a:lnTo>
                    <a:pt x="3" y="1"/>
                  </a:lnTo>
                  <a:lnTo>
                    <a:pt x="4" y="0"/>
                  </a:lnTo>
                  <a:lnTo>
                    <a:pt x="5" y="0"/>
                  </a:lnTo>
                  <a:lnTo>
                    <a:pt x="7" y="0"/>
                  </a:lnTo>
                  <a:lnTo>
                    <a:pt x="8" y="0"/>
                  </a:lnTo>
                  <a:lnTo>
                    <a:pt x="9" y="0"/>
                  </a:lnTo>
                  <a:lnTo>
                    <a:pt x="10" y="1"/>
                  </a:lnTo>
                  <a:lnTo>
                    <a:pt x="11" y="1"/>
                  </a:lnTo>
                  <a:lnTo>
                    <a:pt x="11" y="2"/>
                  </a:lnTo>
                  <a:lnTo>
                    <a:pt x="13" y="2"/>
                  </a:lnTo>
                  <a:lnTo>
                    <a:pt x="14" y="3"/>
                  </a:lnTo>
                  <a:lnTo>
                    <a:pt x="14" y="4"/>
                  </a:lnTo>
                  <a:lnTo>
                    <a:pt x="14" y="5"/>
                  </a:lnTo>
                  <a:lnTo>
                    <a:pt x="15" y="7"/>
                  </a:lnTo>
                  <a:lnTo>
                    <a:pt x="16" y="7"/>
                  </a:lnTo>
                  <a:lnTo>
                    <a:pt x="17" y="8"/>
                  </a:lnTo>
                  <a:lnTo>
                    <a:pt x="17" y="9"/>
                  </a:lnTo>
                  <a:lnTo>
                    <a:pt x="17" y="10"/>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6" name="Freeform 93"/>
            <p:cNvSpPr>
              <a:spLocks/>
            </p:cNvSpPr>
            <p:nvPr/>
          </p:nvSpPr>
          <p:spPr bwMode="auto">
            <a:xfrm>
              <a:off x="892" y="2598"/>
              <a:ext cx="13" cy="25"/>
            </a:xfrm>
            <a:custGeom>
              <a:avLst/>
              <a:gdLst>
                <a:gd name="T0" fmla="*/ 2 w 13"/>
                <a:gd name="T1" fmla="*/ 13 h 25"/>
                <a:gd name="T2" fmla="*/ 3 w 13"/>
                <a:gd name="T3" fmla="*/ 14 h 25"/>
                <a:gd name="T4" fmla="*/ 3 w 13"/>
                <a:gd name="T5" fmla="*/ 14 h 25"/>
                <a:gd name="T6" fmla="*/ 3 w 13"/>
                <a:gd name="T7" fmla="*/ 16 h 25"/>
                <a:gd name="T8" fmla="*/ 3 w 13"/>
                <a:gd name="T9" fmla="*/ 17 h 25"/>
                <a:gd name="T10" fmla="*/ 3 w 13"/>
                <a:gd name="T11" fmla="*/ 18 h 25"/>
                <a:gd name="T12" fmla="*/ 4 w 13"/>
                <a:gd name="T13" fmla="*/ 18 h 25"/>
                <a:gd name="T14" fmla="*/ 5 w 13"/>
                <a:gd name="T15" fmla="*/ 19 h 25"/>
                <a:gd name="T16" fmla="*/ 5 w 13"/>
                <a:gd name="T17" fmla="*/ 21 h 25"/>
                <a:gd name="T18" fmla="*/ 5 w 13"/>
                <a:gd name="T19" fmla="*/ 22 h 25"/>
                <a:gd name="T20" fmla="*/ 6 w 13"/>
                <a:gd name="T21" fmla="*/ 22 h 25"/>
                <a:gd name="T22" fmla="*/ 7 w 13"/>
                <a:gd name="T23" fmla="*/ 22 h 25"/>
                <a:gd name="T24" fmla="*/ 7 w 13"/>
                <a:gd name="T25" fmla="*/ 23 h 25"/>
                <a:gd name="T26" fmla="*/ 8 w 13"/>
                <a:gd name="T27" fmla="*/ 23 h 25"/>
                <a:gd name="T28" fmla="*/ 9 w 13"/>
                <a:gd name="T29" fmla="*/ 24 h 25"/>
                <a:gd name="T30" fmla="*/ 9 w 13"/>
                <a:gd name="T31" fmla="*/ 24 h 25"/>
                <a:gd name="T32" fmla="*/ 10 w 13"/>
                <a:gd name="T33" fmla="*/ 23 h 25"/>
                <a:gd name="T34" fmla="*/ 11 w 13"/>
                <a:gd name="T35" fmla="*/ 23 h 25"/>
                <a:gd name="T36" fmla="*/ 11 w 13"/>
                <a:gd name="T37" fmla="*/ 22 h 25"/>
                <a:gd name="T38" fmla="*/ 11 w 13"/>
                <a:gd name="T39" fmla="*/ 22 h 25"/>
                <a:gd name="T40" fmla="*/ 12 w 13"/>
                <a:gd name="T41" fmla="*/ 21 h 25"/>
                <a:gd name="T42" fmla="*/ 12 w 13"/>
                <a:gd name="T43" fmla="*/ 20 h 25"/>
                <a:gd name="T44" fmla="*/ 12 w 13"/>
                <a:gd name="T45" fmla="*/ 18 h 25"/>
                <a:gd name="T46" fmla="*/ 12 w 13"/>
                <a:gd name="T47" fmla="*/ 18 h 25"/>
                <a:gd name="T48" fmla="*/ 12 w 13"/>
                <a:gd name="T49" fmla="*/ 17 h 25"/>
                <a:gd name="T50" fmla="*/ 11 w 13"/>
                <a:gd name="T51" fmla="*/ 16 h 25"/>
                <a:gd name="T52" fmla="*/ 11 w 13"/>
                <a:gd name="T53" fmla="*/ 14 h 25"/>
                <a:gd name="T54" fmla="*/ 11 w 13"/>
                <a:gd name="T55" fmla="*/ 14 h 25"/>
                <a:gd name="T56" fmla="*/ 11 w 13"/>
                <a:gd name="T57" fmla="*/ 13 h 25"/>
                <a:gd name="T58" fmla="*/ 11 w 13"/>
                <a:gd name="T59" fmla="*/ 12 h 25"/>
                <a:gd name="T60" fmla="*/ 11 w 13"/>
                <a:gd name="T61" fmla="*/ 11 h 25"/>
                <a:gd name="T62" fmla="*/ 10 w 13"/>
                <a:gd name="T63" fmla="*/ 10 h 25"/>
                <a:gd name="T64" fmla="*/ 10 w 13"/>
                <a:gd name="T65" fmla="*/ 10 h 25"/>
                <a:gd name="T66" fmla="*/ 10 w 13"/>
                <a:gd name="T67" fmla="*/ 9 h 25"/>
                <a:gd name="T68" fmla="*/ 9 w 13"/>
                <a:gd name="T69" fmla="*/ 8 h 25"/>
                <a:gd name="T70" fmla="*/ 9 w 13"/>
                <a:gd name="T71" fmla="*/ 7 h 25"/>
                <a:gd name="T72" fmla="*/ 9 w 13"/>
                <a:gd name="T73" fmla="*/ 6 h 25"/>
                <a:gd name="T74" fmla="*/ 8 w 13"/>
                <a:gd name="T75" fmla="*/ 5 h 25"/>
                <a:gd name="T76" fmla="*/ 7 w 13"/>
                <a:gd name="T77" fmla="*/ 4 h 25"/>
                <a:gd name="T78" fmla="*/ 7 w 13"/>
                <a:gd name="T79" fmla="*/ 3 h 25"/>
                <a:gd name="T80" fmla="*/ 7 w 13"/>
                <a:gd name="T81" fmla="*/ 2 h 25"/>
                <a:gd name="T82" fmla="*/ 6 w 13"/>
                <a:gd name="T83" fmla="*/ 2 h 25"/>
                <a:gd name="T84" fmla="*/ 5 w 13"/>
                <a:gd name="T85" fmla="*/ 1 h 25"/>
                <a:gd name="T86" fmla="*/ 5 w 13"/>
                <a:gd name="T87" fmla="*/ 0 h 25"/>
                <a:gd name="T88" fmla="*/ 4 w 13"/>
                <a:gd name="T89" fmla="*/ 0 h 25"/>
                <a:gd name="T90" fmla="*/ 3 w 13"/>
                <a:gd name="T91" fmla="*/ 0 h 25"/>
                <a:gd name="T92" fmla="*/ 3 w 13"/>
                <a:gd name="T93" fmla="*/ 0 h 25"/>
                <a:gd name="T94" fmla="*/ 2 w 13"/>
                <a:gd name="T95" fmla="*/ 0 h 25"/>
                <a:gd name="T96" fmla="*/ 1 w 13"/>
                <a:gd name="T97" fmla="*/ 1 h 25"/>
                <a:gd name="T98" fmla="*/ 1 w 13"/>
                <a:gd name="T99" fmla="*/ 2 h 25"/>
                <a:gd name="T100" fmla="*/ 0 w 13"/>
                <a:gd name="T101" fmla="*/ 2 h 25"/>
                <a:gd name="T102" fmla="*/ 0 w 13"/>
                <a:gd name="T103" fmla="*/ 3 h 25"/>
                <a:gd name="T104" fmla="*/ 0 w 13"/>
                <a:gd name="T105" fmla="*/ 4 h 25"/>
                <a:gd name="T106" fmla="*/ 0 w 13"/>
                <a:gd name="T107" fmla="*/ 6 h 25"/>
                <a:gd name="T108" fmla="*/ 0 w 13"/>
                <a:gd name="T109" fmla="*/ 6 h 25"/>
                <a:gd name="T110" fmla="*/ 1 w 13"/>
                <a:gd name="T111" fmla="*/ 7 h 25"/>
                <a:gd name="T112" fmla="*/ 1 w 13"/>
                <a:gd name="T113" fmla="*/ 9 h 25"/>
                <a:gd name="T114" fmla="*/ 1 w 13"/>
                <a:gd name="T115" fmla="*/ 10 h 25"/>
                <a:gd name="T116" fmla="*/ 1 w 13"/>
                <a:gd name="T117" fmla="*/ 10 h 25"/>
                <a:gd name="T118" fmla="*/ 1 w 13"/>
                <a:gd name="T119" fmla="*/ 11 h 25"/>
                <a:gd name="T120" fmla="*/ 2 w 13"/>
                <a:gd name="T121" fmla="*/ 12 h 25"/>
                <a:gd name="T122" fmla="*/ 2 w 13"/>
                <a:gd name="T123" fmla="*/ 13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 h="25">
                  <a:moveTo>
                    <a:pt x="2" y="13"/>
                  </a:moveTo>
                  <a:lnTo>
                    <a:pt x="3" y="14"/>
                  </a:lnTo>
                  <a:lnTo>
                    <a:pt x="3" y="14"/>
                  </a:lnTo>
                  <a:lnTo>
                    <a:pt x="3" y="16"/>
                  </a:lnTo>
                  <a:lnTo>
                    <a:pt x="3" y="17"/>
                  </a:lnTo>
                  <a:lnTo>
                    <a:pt x="3" y="18"/>
                  </a:lnTo>
                  <a:lnTo>
                    <a:pt x="4" y="18"/>
                  </a:lnTo>
                  <a:lnTo>
                    <a:pt x="5" y="19"/>
                  </a:lnTo>
                  <a:lnTo>
                    <a:pt x="5" y="21"/>
                  </a:lnTo>
                  <a:lnTo>
                    <a:pt x="5" y="22"/>
                  </a:lnTo>
                  <a:lnTo>
                    <a:pt x="6" y="22"/>
                  </a:lnTo>
                  <a:lnTo>
                    <a:pt x="7" y="22"/>
                  </a:lnTo>
                  <a:lnTo>
                    <a:pt x="7" y="23"/>
                  </a:lnTo>
                  <a:lnTo>
                    <a:pt x="8" y="23"/>
                  </a:lnTo>
                  <a:lnTo>
                    <a:pt x="9" y="24"/>
                  </a:lnTo>
                  <a:lnTo>
                    <a:pt x="9" y="24"/>
                  </a:lnTo>
                  <a:lnTo>
                    <a:pt x="10" y="23"/>
                  </a:lnTo>
                  <a:lnTo>
                    <a:pt x="11" y="23"/>
                  </a:lnTo>
                  <a:lnTo>
                    <a:pt x="11" y="22"/>
                  </a:lnTo>
                  <a:lnTo>
                    <a:pt x="11" y="22"/>
                  </a:lnTo>
                  <a:lnTo>
                    <a:pt x="12" y="21"/>
                  </a:lnTo>
                  <a:lnTo>
                    <a:pt x="12" y="20"/>
                  </a:lnTo>
                  <a:lnTo>
                    <a:pt x="12" y="18"/>
                  </a:lnTo>
                  <a:lnTo>
                    <a:pt x="12" y="18"/>
                  </a:lnTo>
                  <a:lnTo>
                    <a:pt x="12" y="17"/>
                  </a:lnTo>
                  <a:lnTo>
                    <a:pt x="11" y="16"/>
                  </a:lnTo>
                  <a:lnTo>
                    <a:pt x="11" y="14"/>
                  </a:lnTo>
                  <a:lnTo>
                    <a:pt x="11" y="14"/>
                  </a:lnTo>
                  <a:lnTo>
                    <a:pt x="11" y="13"/>
                  </a:lnTo>
                  <a:lnTo>
                    <a:pt x="11" y="12"/>
                  </a:lnTo>
                  <a:lnTo>
                    <a:pt x="11" y="11"/>
                  </a:lnTo>
                  <a:lnTo>
                    <a:pt x="10" y="10"/>
                  </a:lnTo>
                  <a:lnTo>
                    <a:pt x="10" y="10"/>
                  </a:lnTo>
                  <a:lnTo>
                    <a:pt x="10" y="9"/>
                  </a:lnTo>
                  <a:lnTo>
                    <a:pt x="9" y="8"/>
                  </a:lnTo>
                  <a:lnTo>
                    <a:pt x="9" y="7"/>
                  </a:lnTo>
                  <a:lnTo>
                    <a:pt x="9" y="6"/>
                  </a:lnTo>
                  <a:lnTo>
                    <a:pt x="8" y="5"/>
                  </a:lnTo>
                  <a:lnTo>
                    <a:pt x="7" y="4"/>
                  </a:lnTo>
                  <a:lnTo>
                    <a:pt x="7" y="3"/>
                  </a:lnTo>
                  <a:lnTo>
                    <a:pt x="7" y="2"/>
                  </a:lnTo>
                  <a:lnTo>
                    <a:pt x="6" y="2"/>
                  </a:lnTo>
                  <a:lnTo>
                    <a:pt x="5" y="1"/>
                  </a:lnTo>
                  <a:lnTo>
                    <a:pt x="5" y="0"/>
                  </a:lnTo>
                  <a:lnTo>
                    <a:pt x="4" y="0"/>
                  </a:lnTo>
                  <a:lnTo>
                    <a:pt x="3" y="0"/>
                  </a:lnTo>
                  <a:lnTo>
                    <a:pt x="3" y="0"/>
                  </a:lnTo>
                  <a:lnTo>
                    <a:pt x="2" y="0"/>
                  </a:lnTo>
                  <a:lnTo>
                    <a:pt x="1" y="1"/>
                  </a:lnTo>
                  <a:lnTo>
                    <a:pt x="1" y="2"/>
                  </a:lnTo>
                  <a:lnTo>
                    <a:pt x="0" y="2"/>
                  </a:lnTo>
                  <a:lnTo>
                    <a:pt x="0" y="3"/>
                  </a:lnTo>
                  <a:lnTo>
                    <a:pt x="0" y="4"/>
                  </a:lnTo>
                  <a:lnTo>
                    <a:pt x="0" y="6"/>
                  </a:lnTo>
                  <a:lnTo>
                    <a:pt x="0" y="6"/>
                  </a:lnTo>
                  <a:lnTo>
                    <a:pt x="1" y="7"/>
                  </a:lnTo>
                  <a:lnTo>
                    <a:pt x="1" y="9"/>
                  </a:lnTo>
                  <a:lnTo>
                    <a:pt x="1" y="10"/>
                  </a:lnTo>
                  <a:lnTo>
                    <a:pt x="1" y="10"/>
                  </a:lnTo>
                  <a:lnTo>
                    <a:pt x="1" y="11"/>
                  </a:lnTo>
                  <a:lnTo>
                    <a:pt x="2" y="12"/>
                  </a:lnTo>
                  <a:lnTo>
                    <a:pt x="2" y="13"/>
                  </a:lnTo>
                </a:path>
              </a:pathLst>
            </a:custGeom>
            <a:solidFill>
              <a:srgbClr val="B2B2B2"/>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7" name="Freeform 94"/>
            <p:cNvSpPr>
              <a:spLocks/>
            </p:cNvSpPr>
            <p:nvPr/>
          </p:nvSpPr>
          <p:spPr bwMode="auto">
            <a:xfrm>
              <a:off x="713" y="2434"/>
              <a:ext cx="59" cy="56"/>
            </a:xfrm>
            <a:custGeom>
              <a:avLst/>
              <a:gdLst>
                <a:gd name="T0" fmla="*/ 11 w 59"/>
                <a:gd name="T1" fmla="*/ 32 h 56"/>
                <a:gd name="T2" fmla="*/ 10 w 59"/>
                <a:gd name="T3" fmla="*/ 30 h 56"/>
                <a:gd name="T4" fmla="*/ 12 w 59"/>
                <a:gd name="T5" fmla="*/ 28 h 56"/>
                <a:gd name="T6" fmla="*/ 12 w 59"/>
                <a:gd name="T7" fmla="*/ 25 h 56"/>
                <a:gd name="T8" fmla="*/ 11 w 59"/>
                <a:gd name="T9" fmla="*/ 22 h 56"/>
                <a:gd name="T10" fmla="*/ 12 w 59"/>
                <a:gd name="T11" fmla="*/ 19 h 56"/>
                <a:gd name="T12" fmla="*/ 10 w 59"/>
                <a:gd name="T13" fmla="*/ 18 h 56"/>
                <a:gd name="T14" fmla="*/ 6 w 59"/>
                <a:gd name="T15" fmla="*/ 18 h 56"/>
                <a:gd name="T16" fmla="*/ 5 w 59"/>
                <a:gd name="T17" fmla="*/ 16 h 56"/>
                <a:gd name="T18" fmla="*/ 5 w 59"/>
                <a:gd name="T19" fmla="*/ 14 h 56"/>
                <a:gd name="T20" fmla="*/ 5 w 59"/>
                <a:gd name="T21" fmla="*/ 10 h 56"/>
                <a:gd name="T22" fmla="*/ 5 w 59"/>
                <a:gd name="T23" fmla="*/ 8 h 56"/>
                <a:gd name="T24" fmla="*/ 6 w 59"/>
                <a:gd name="T25" fmla="*/ 6 h 56"/>
                <a:gd name="T26" fmla="*/ 8 w 59"/>
                <a:gd name="T27" fmla="*/ 5 h 56"/>
                <a:gd name="T28" fmla="*/ 9 w 59"/>
                <a:gd name="T29" fmla="*/ 3 h 56"/>
                <a:gd name="T30" fmla="*/ 7 w 59"/>
                <a:gd name="T31" fmla="*/ 2 h 56"/>
                <a:gd name="T32" fmla="*/ 5 w 59"/>
                <a:gd name="T33" fmla="*/ 0 h 56"/>
                <a:gd name="T34" fmla="*/ 3 w 59"/>
                <a:gd name="T35" fmla="*/ 2 h 56"/>
                <a:gd name="T36" fmla="*/ 3 w 59"/>
                <a:gd name="T37" fmla="*/ 5 h 56"/>
                <a:gd name="T38" fmla="*/ 3 w 59"/>
                <a:gd name="T39" fmla="*/ 8 h 56"/>
                <a:gd name="T40" fmla="*/ 3 w 59"/>
                <a:gd name="T41" fmla="*/ 11 h 56"/>
                <a:gd name="T42" fmla="*/ 3 w 59"/>
                <a:gd name="T43" fmla="*/ 14 h 56"/>
                <a:gd name="T44" fmla="*/ 2 w 59"/>
                <a:gd name="T45" fmla="*/ 16 h 56"/>
                <a:gd name="T46" fmla="*/ 2 w 59"/>
                <a:gd name="T47" fmla="*/ 19 h 56"/>
                <a:gd name="T48" fmla="*/ 1 w 59"/>
                <a:gd name="T49" fmla="*/ 23 h 56"/>
                <a:gd name="T50" fmla="*/ 0 w 59"/>
                <a:gd name="T51" fmla="*/ 26 h 56"/>
                <a:gd name="T52" fmla="*/ 0 w 59"/>
                <a:gd name="T53" fmla="*/ 30 h 56"/>
                <a:gd name="T54" fmla="*/ 1 w 59"/>
                <a:gd name="T55" fmla="*/ 32 h 56"/>
                <a:gd name="T56" fmla="*/ 3 w 59"/>
                <a:gd name="T57" fmla="*/ 33 h 56"/>
                <a:gd name="T58" fmla="*/ 4 w 59"/>
                <a:gd name="T59" fmla="*/ 36 h 56"/>
                <a:gd name="T60" fmla="*/ 5 w 59"/>
                <a:gd name="T61" fmla="*/ 39 h 56"/>
                <a:gd name="T62" fmla="*/ 8 w 59"/>
                <a:gd name="T63" fmla="*/ 40 h 56"/>
                <a:gd name="T64" fmla="*/ 12 w 59"/>
                <a:gd name="T65" fmla="*/ 40 h 56"/>
                <a:gd name="T66" fmla="*/ 15 w 59"/>
                <a:gd name="T67" fmla="*/ 39 h 56"/>
                <a:gd name="T68" fmla="*/ 17 w 59"/>
                <a:gd name="T69" fmla="*/ 38 h 56"/>
                <a:gd name="T70" fmla="*/ 19 w 59"/>
                <a:gd name="T71" fmla="*/ 39 h 56"/>
                <a:gd name="T72" fmla="*/ 21 w 59"/>
                <a:gd name="T73" fmla="*/ 40 h 56"/>
                <a:gd name="T74" fmla="*/ 24 w 59"/>
                <a:gd name="T75" fmla="*/ 41 h 56"/>
                <a:gd name="T76" fmla="*/ 28 w 59"/>
                <a:gd name="T77" fmla="*/ 43 h 56"/>
                <a:gd name="T78" fmla="*/ 32 w 59"/>
                <a:gd name="T79" fmla="*/ 45 h 56"/>
                <a:gd name="T80" fmla="*/ 36 w 59"/>
                <a:gd name="T81" fmla="*/ 48 h 56"/>
                <a:gd name="T82" fmla="*/ 42 w 59"/>
                <a:gd name="T83" fmla="*/ 49 h 56"/>
                <a:gd name="T84" fmla="*/ 46 w 59"/>
                <a:gd name="T85" fmla="*/ 49 h 56"/>
                <a:gd name="T86" fmla="*/ 51 w 59"/>
                <a:gd name="T87" fmla="*/ 50 h 56"/>
                <a:gd name="T88" fmla="*/ 55 w 59"/>
                <a:gd name="T89" fmla="*/ 54 h 56"/>
                <a:gd name="T90" fmla="*/ 58 w 59"/>
                <a:gd name="T91" fmla="*/ 52 h 56"/>
                <a:gd name="T92" fmla="*/ 57 w 59"/>
                <a:gd name="T93" fmla="*/ 50 h 56"/>
                <a:gd name="T94" fmla="*/ 56 w 59"/>
                <a:gd name="T95" fmla="*/ 48 h 56"/>
                <a:gd name="T96" fmla="*/ 53 w 59"/>
                <a:gd name="T97" fmla="*/ 48 h 56"/>
                <a:gd name="T98" fmla="*/ 51 w 59"/>
                <a:gd name="T99" fmla="*/ 47 h 56"/>
                <a:gd name="T100" fmla="*/ 46 w 59"/>
                <a:gd name="T101" fmla="*/ 47 h 56"/>
                <a:gd name="T102" fmla="*/ 41 w 59"/>
                <a:gd name="T103" fmla="*/ 45 h 56"/>
                <a:gd name="T104" fmla="*/ 35 w 59"/>
                <a:gd name="T105" fmla="*/ 43 h 56"/>
                <a:gd name="T106" fmla="*/ 31 w 59"/>
                <a:gd name="T107" fmla="*/ 41 h 56"/>
                <a:gd name="T108" fmla="*/ 27 w 59"/>
                <a:gd name="T109" fmla="*/ 39 h 56"/>
                <a:gd name="T110" fmla="*/ 24 w 59"/>
                <a:gd name="T111" fmla="*/ 37 h 56"/>
                <a:gd name="T112" fmla="*/ 23 w 59"/>
                <a:gd name="T113" fmla="*/ 35 h 56"/>
                <a:gd name="T114" fmla="*/ 22 w 59"/>
                <a:gd name="T115" fmla="*/ 32 h 56"/>
                <a:gd name="T116" fmla="*/ 20 w 59"/>
                <a:gd name="T117" fmla="*/ 31 h 56"/>
                <a:gd name="T118" fmla="*/ 16 w 59"/>
                <a:gd name="T119" fmla="*/ 31 h 56"/>
                <a:gd name="T120" fmla="*/ 15 w 59"/>
                <a:gd name="T121" fmla="*/ 32 h 56"/>
                <a:gd name="T122" fmla="*/ 13 w 59"/>
                <a:gd name="T123" fmla="*/ 32 h 56"/>
                <a:gd name="T124" fmla="*/ 12 w 59"/>
                <a:gd name="T125" fmla="*/ 32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9" h="56">
                  <a:moveTo>
                    <a:pt x="11" y="32"/>
                  </a:moveTo>
                  <a:lnTo>
                    <a:pt x="11" y="32"/>
                  </a:lnTo>
                  <a:lnTo>
                    <a:pt x="11" y="32"/>
                  </a:lnTo>
                  <a:lnTo>
                    <a:pt x="10" y="32"/>
                  </a:lnTo>
                  <a:lnTo>
                    <a:pt x="10" y="31"/>
                  </a:lnTo>
                  <a:lnTo>
                    <a:pt x="10" y="30"/>
                  </a:lnTo>
                  <a:lnTo>
                    <a:pt x="11" y="29"/>
                  </a:lnTo>
                  <a:lnTo>
                    <a:pt x="12" y="29"/>
                  </a:lnTo>
                  <a:lnTo>
                    <a:pt x="12" y="28"/>
                  </a:lnTo>
                  <a:lnTo>
                    <a:pt x="12" y="27"/>
                  </a:lnTo>
                  <a:lnTo>
                    <a:pt x="12" y="26"/>
                  </a:lnTo>
                  <a:lnTo>
                    <a:pt x="12" y="25"/>
                  </a:lnTo>
                  <a:lnTo>
                    <a:pt x="11" y="23"/>
                  </a:lnTo>
                  <a:lnTo>
                    <a:pt x="11" y="23"/>
                  </a:lnTo>
                  <a:lnTo>
                    <a:pt x="11" y="22"/>
                  </a:lnTo>
                  <a:lnTo>
                    <a:pt x="11" y="21"/>
                  </a:lnTo>
                  <a:lnTo>
                    <a:pt x="12" y="20"/>
                  </a:lnTo>
                  <a:lnTo>
                    <a:pt x="12" y="19"/>
                  </a:lnTo>
                  <a:lnTo>
                    <a:pt x="11" y="19"/>
                  </a:lnTo>
                  <a:lnTo>
                    <a:pt x="11" y="18"/>
                  </a:lnTo>
                  <a:lnTo>
                    <a:pt x="10" y="18"/>
                  </a:lnTo>
                  <a:lnTo>
                    <a:pt x="9" y="18"/>
                  </a:lnTo>
                  <a:lnTo>
                    <a:pt x="8" y="18"/>
                  </a:lnTo>
                  <a:lnTo>
                    <a:pt x="6" y="18"/>
                  </a:lnTo>
                  <a:lnTo>
                    <a:pt x="5" y="17"/>
                  </a:lnTo>
                  <a:lnTo>
                    <a:pt x="5" y="17"/>
                  </a:lnTo>
                  <a:lnTo>
                    <a:pt x="5" y="16"/>
                  </a:lnTo>
                  <a:lnTo>
                    <a:pt x="5" y="15"/>
                  </a:lnTo>
                  <a:lnTo>
                    <a:pt x="5" y="14"/>
                  </a:lnTo>
                  <a:lnTo>
                    <a:pt x="5" y="14"/>
                  </a:lnTo>
                  <a:lnTo>
                    <a:pt x="5" y="13"/>
                  </a:lnTo>
                  <a:lnTo>
                    <a:pt x="5" y="12"/>
                  </a:lnTo>
                  <a:lnTo>
                    <a:pt x="5" y="10"/>
                  </a:lnTo>
                  <a:lnTo>
                    <a:pt x="5" y="10"/>
                  </a:lnTo>
                  <a:lnTo>
                    <a:pt x="5" y="9"/>
                  </a:lnTo>
                  <a:lnTo>
                    <a:pt x="5" y="8"/>
                  </a:lnTo>
                  <a:lnTo>
                    <a:pt x="5" y="7"/>
                  </a:lnTo>
                  <a:lnTo>
                    <a:pt x="6" y="7"/>
                  </a:lnTo>
                  <a:lnTo>
                    <a:pt x="6" y="6"/>
                  </a:lnTo>
                  <a:lnTo>
                    <a:pt x="7" y="5"/>
                  </a:lnTo>
                  <a:lnTo>
                    <a:pt x="7" y="5"/>
                  </a:lnTo>
                  <a:lnTo>
                    <a:pt x="8" y="5"/>
                  </a:lnTo>
                  <a:lnTo>
                    <a:pt x="8" y="4"/>
                  </a:lnTo>
                  <a:lnTo>
                    <a:pt x="9" y="4"/>
                  </a:lnTo>
                  <a:lnTo>
                    <a:pt x="9" y="3"/>
                  </a:lnTo>
                  <a:lnTo>
                    <a:pt x="9" y="2"/>
                  </a:lnTo>
                  <a:lnTo>
                    <a:pt x="8" y="2"/>
                  </a:lnTo>
                  <a:lnTo>
                    <a:pt x="7" y="2"/>
                  </a:lnTo>
                  <a:lnTo>
                    <a:pt x="6" y="2"/>
                  </a:lnTo>
                  <a:lnTo>
                    <a:pt x="5" y="1"/>
                  </a:lnTo>
                  <a:lnTo>
                    <a:pt x="5" y="0"/>
                  </a:lnTo>
                  <a:lnTo>
                    <a:pt x="4" y="0"/>
                  </a:lnTo>
                  <a:lnTo>
                    <a:pt x="4" y="1"/>
                  </a:lnTo>
                  <a:lnTo>
                    <a:pt x="3" y="2"/>
                  </a:lnTo>
                  <a:lnTo>
                    <a:pt x="3" y="3"/>
                  </a:lnTo>
                  <a:lnTo>
                    <a:pt x="3" y="4"/>
                  </a:lnTo>
                  <a:lnTo>
                    <a:pt x="3" y="5"/>
                  </a:lnTo>
                  <a:lnTo>
                    <a:pt x="3" y="5"/>
                  </a:lnTo>
                  <a:lnTo>
                    <a:pt x="3" y="6"/>
                  </a:lnTo>
                  <a:lnTo>
                    <a:pt x="3" y="8"/>
                  </a:lnTo>
                  <a:lnTo>
                    <a:pt x="3" y="9"/>
                  </a:lnTo>
                  <a:lnTo>
                    <a:pt x="3" y="10"/>
                  </a:lnTo>
                  <a:lnTo>
                    <a:pt x="3" y="11"/>
                  </a:lnTo>
                  <a:lnTo>
                    <a:pt x="3" y="12"/>
                  </a:lnTo>
                  <a:lnTo>
                    <a:pt x="3" y="13"/>
                  </a:lnTo>
                  <a:lnTo>
                    <a:pt x="3" y="14"/>
                  </a:lnTo>
                  <a:lnTo>
                    <a:pt x="3" y="14"/>
                  </a:lnTo>
                  <a:lnTo>
                    <a:pt x="3" y="15"/>
                  </a:lnTo>
                  <a:lnTo>
                    <a:pt x="2" y="16"/>
                  </a:lnTo>
                  <a:lnTo>
                    <a:pt x="2" y="17"/>
                  </a:lnTo>
                  <a:lnTo>
                    <a:pt x="2" y="18"/>
                  </a:lnTo>
                  <a:lnTo>
                    <a:pt x="2" y="19"/>
                  </a:lnTo>
                  <a:lnTo>
                    <a:pt x="1" y="21"/>
                  </a:lnTo>
                  <a:lnTo>
                    <a:pt x="1" y="22"/>
                  </a:lnTo>
                  <a:lnTo>
                    <a:pt x="1" y="23"/>
                  </a:lnTo>
                  <a:lnTo>
                    <a:pt x="1" y="23"/>
                  </a:lnTo>
                  <a:lnTo>
                    <a:pt x="1" y="25"/>
                  </a:lnTo>
                  <a:lnTo>
                    <a:pt x="0" y="26"/>
                  </a:lnTo>
                  <a:lnTo>
                    <a:pt x="0" y="28"/>
                  </a:lnTo>
                  <a:lnTo>
                    <a:pt x="0" y="29"/>
                  </a:lnTo>
                  <a:lnTo>
                    <a:pt x="0" y="30"/>
                  </a:lnTo>
                  <a:lnTo>
                    <a:pt x="1" y="31"/>
                  </a:lnTo>
                  <a:lnTo>
                    <a:pt x="1" y="32"/>
                  </a:lnTo>
                  <a:lnTo>
                    <a:pt x="1" y="32"/>
                  </a:lnTo>
                  <a:lnTo>
                    <a:pt x="2" y="32"/>
                  </a:lnTo>
                  <a:lnTo>
                    <a:pt x="2" y="33"/>
                  </a:lnTo>
                  <a:lnTo>
                    <a:pt x="3" y="33"/>
                  </a:lnTo>
                  <a:lnTo>
                    <a:pt x="3" y="34"/>
                  </a:lnTo>
                  <a:lnTo>
                    <a:pt x="4" y="35"/>
                  </a:lnTo>
                  <a:lnTo>
                    <a:pt x="4" y="36"/>
                  </a:lnTo>
                  <a:lnTo>
                    <a:pt x="5" y="37"/>
                  </a:lnTo>
                  <a:lnTo>
                    <a:pt x="5" y="38"/>
                  </a:lnTo>
                  <a:lnTo>
                    <a:pt x="5" y="39"/>
                  </a:lnTo>
                  <a:lnTo>
                    <a:pt x="6" y="40"/>
                  </a:lnTo>
                  <a:lnTo>
                    <a:pt x="7" y="40"/>
                  </a:lnTo>
                  <a:lnTo>
                    <a:pt x="8" y="40"/>
                  </a:lnTo>
                  <a:lnTo>
                    <a:pt x="10" y="40"/>
                  </a:lnTo>
                  <a:lnTo>
                    <a:pt x="11" y="40"/>
                  </a:lnTo>
                  <a:lnTo>
                    <a:pt x="12" y="40"/>
                  </a:lnTo>
                  <a:lnTo>
                    <a:pt x="13" y="40"/>
                  </a:lnTo>
                  <a:lnTo>
                    <a:pt x="14" y="40"/>
                  </a:lnTo>
                  <a:lnTo>
                    <a:pt x="15" y="39"/>
                  </a:lnTo>
                  <a:lnTo>
                    <a:pt x="15" y="39"/>
                  </a:lnTo>
                  <a:lnTo>
                    <a:pt x="16" y="39"/>
                  </a:lnTo>
                  <a:lnTo>
                    <a:pt x="17" y="38"/>
                  </a:lnTo>
                  <a:lnTo>
                    <a:pt x="18" y="38"/>
                  </a:lnTo>
                  <a:lnTo>
                    <a:pt x="18" y="39"/>
                  </a:lnTo>
                  <a:lnTo>
                    <a:pt x="19" y="39"/>
                  </a:lnTo>
                  <a:lnTo>
                    <a:pt x="20" y="39"/>
                  </a:lnTo>
                  <a:lnTo>
                    <a:pt x="20" y="40"/>
                  </a:lnTo>
                  <a:lnTo>
                    <a:pt x="21" y="40"/>
                  </a:lnTo>
                  <a:lnTo>
                    <a:pt x="22" y="40"/>
                  </a:lnTo>
                  <a:lnTo>
                    <a:pt x="24" y="41"/>
                  </a:lnTo>
                  <a:lnTo>
                    <a:pt x="24" y="41"/>
                  </a:lnTo>
                  <a:lnTo>
                    <a:pt x="26" y="42"/>
                  </a:lnTo>
                  <a:lnTo>
                    <a:pt x="27" y="42"/>
                  </a:lnTo>
                  <a:lnTo>
                    <a:pt x="28" y="43"/>
                  </a:lnTo>
                  <a:lnTo>
                    <a:pt x="29" y="44"/>
                  </a:lnTo>
                  <a:lnTo>
                    <a:pt x="31" y="45"/>
                  </a:lnTo>
                  <a:lnTo>
                    <a:pt x="32" y="45"/>
                  </a:lnTo>
                  <a:lnTo>
                    <a:pt x="34" y="46"/>
                  </a:lnTo>
                  <a:lnTo>
                    <a:pt x="34" y="47"/>
                  </a:lnTo>
                  <a:lnTo>
                    <a:pt x="36" y="48"/>
                  </a:lnTo>
                  <a:lnTo>
                    <a:pt x="38" y="48"/>
                  </a:lnTo>
                  <a:lnTo>
                    <a:pt x="40" y="48"/>
                  </a:lnTo>
                  <a:lnTo>
                    <a:pt x="42" y="49"/>
                  </a:lnTo>
                  <a:lnTo>
                    <a:pt x="43" y="49"/>
                  </a:lnTo>
                  <a:lnTo>
                    <a:pt x="44" y="49"/>
                  </a:lnTo>
                  <a:lnTo>
                    <a:pt x="46" y="49"/>
                  </a:lnTo>
                  <a:lnTo>
                    <a:pt x="48" y="50"/>
                  </a:lnTo>
                  <a:lnTo>
                    <a:pt x="49" y="50"/>
                  </a:lnTo>
                  <a:lnTo>
                    <a:pt x="51" y="50"/>
                  </a:lnTo>
                  <a:lnTo>
                    <a:pt x="53" y="51"/>
                  </a:lnTo>
                  <a:lnTo>
                    <a:pt x="54" y="52"/>
                  </a:lnTo>
                  <a:lnTo>
                    <a:pt x="55" y="54"/>
                  </a:lnTo>
                  <a:lnTo>
                    <a:pt x="57" y="55"/>
                  </a:lnTo>
                  <a:lnTo>
                    <a:pt x="58" y="54"/>
                  </a:lnTo>
                  <a:lnTo>
                    <a:pt x="58" y="52"/>
                  </a:lnTo>
                  <a:lnTo>
                    <a:pt x="58" y="51"/>
                  </a:lnTo>
                  <a:lnTo>
                    <a:pt x="58" y="50"/>
                  </a:lnTo>
                  <a:lnTo>
                    <a:pt x="57" y="50"/>
                  </a:lnTo>
                  <a:lnTo>
                    <a:pt x="57" y="49"/>
                  </a:lnTo>
                  <a:lnTo>
                    <a:pt x="56" y="49"/>
                  </a:lnTo>
                  <a:lnTo>
                    <a:pt x="56" y="48"/>
                  </a:lnTo>
                  <a:lnTo>
                    <a:pt x="55" y="48"/>
                  </a:lnTo>
                  <a:lnTo>
                    <a:pt x="54" y="48"/>
                  </a:lnTo>
                  <a:lnTo>
                    <a:pt x="53" y="48"/>
                  </a:lnTo>
                  <a:lnTo>
                    <a:pt x="53" y="48"/>
                  </a:lnTo>
                  <a:lnTo>
                    <a:pt x="52" y="48"/>
                  </a:lnTo>
                  <a:lnTo>
                    <a:pt x="51" y="47"/>
                  </a:lnTo>
                  <a:lnTo>
                    <a:pt x="49" y="47"/>
                  </a:lnTo>
                  <a:lnTo>
                    <a:pt x="48" y="47"/>
                  </a:lnTo>
                  <a:lnTo>
                    <a:pt x="46" y="47"/>
                  </a:lnTo>
                  <a:lnTo>
                    <a:pt x="44" y="46"/>
                  </a:lnTo>
                  <a:lnTo>
                    <a:pt x="43" y="46"/>
                  </a:lnTo>
                  <a:lnTo>
                    <a:pt x="41" y="45"/>
                  </a:lnTo>
                  <a:lnTo>
                    <a:pt x="39" y="44"/>
                  </a:lnTo>
                  <a:lnTo>
                    <a:pt x="37" y="44"/>
                  </a:lnTo>
                  <a:lnTo>
                    <a:pt x="35" y="43"/>
                  </a:lnTo>
                  <a:lnTo>
                    <a:pt x="34" y="42"/>
                  </a:lnTo>
                  <a:lnTo>
                    <a:pt x="33" y="41"/>
                  </a:lnTo>
                  <a:lnTo>
                    <a:pt x="31" y="41"/>
                  </a:lnTo>
                  <a:lnTo>
                    <a:pt x="29" y="40"/>
                  </a:lnTo>
                  <a:lnTo>
                    <a:pt x="28" y="39"/>
                  </a:lnTo>
                  <a:lnTo>
                    <a:pt x="27" y="39"/>
                  </a:lnTo>
                  <a:lnTo>
                    <a:pt x="26" y="38"/>
                  </a:lnTo>
                  <a:lnTo>
                    <a:pt x="24" y="38"/>
                  </a:lnTo>
                  <a:lnTo>
                    <a:pt x="24" y="37"/>
                  </a:lnTo>
                  <a:lnTo>
                    <a:pt x="23" y="37"/>
                  </a:lnTo>
                  <a:lnTo>
                    <a:pt x="23" y="36"/>
                  </a:lnTo>
                  <a:lnTo>
                    <a:pt x="23" y="35"/>
                  </a:lnTo>
                  <a:lnTo>
                    <a:pt x="23" y="33"/>
                  </a:lnTo>
                  <a:lnTo>
                    <a:pt x="23" y="32"/>
                  </a:lnTo>
                  <a:lnTo>
                    <a:pt x="22" y="32"/>
                  </a:lnTo>
                  <a:lnTo>
                    <a:pt x="22" y="32"/>
                  </a:lnTo>
                  <a:lnTo>
                    <a:pt x="21" y="32"/>
                  </a:lnTo>
                  <a:lnTo>
                    <a:pt x="20" y="31"/>
                  </a:lnTo>
                  <a:lnTo>
                    <a:pt x="18" y="31"/>
                  </a:lnTo>
                  <a:lnTo>
                    <a:pt x="17" y="31"/>
                  </a:lnTo>
                  <a:lnTo>
                    <a:pt x="16" y="31"/>
                  </a:lnTo>
                  <a:lnTo>
                    <a:pt x="16" y="32"/>
                  </a:lnTo>
                  <a:lnTo>
                    <a:pt x="15" y="32"/>
                  </a:lnTo>
                  <a:lnTo>
                    <a:pt x="15" y="32"/>
                  </a:lnTo>
                  <a:lnTo>
                    <a:pt x="15" y="32"/>
                  </a:lnTo>
                  <a:lnTo>
                    <a:pt x="14" y="32"/>
                  </a:lnTo>
                  <a:lnTo>
                    <a:pt x="13" y="32"/>
                  </a:lnTo>
                  <a:lnTo>
                    <a:pt x="13" y="33"/>
                  </a:lnTo>
                  <a:lnTo>
                    <a:pt x="13" y="32"/>
                  </a:lnTo>
                  <a:lnTo>
                    <a:pt x="12" y="32"/>
                  </a:lnTo>
                  <a:lnTo>
                    <a:pt x="11" y="32"/>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8" name="Freeform 95"/>
            <p:cNvSpPr>
              <a:spLocks/>
            </p:cNvSpPr>
            <p:nvPr/>
          </p:nvSpPr>
          <p:spPr bwMode="auto">
            <a:xfrm>
              <a:off x="716" y="2416"/>
              <a:ext cx="3" cy="11"/>
            </a:xfrm>
            <a:custGeom>
              <a:avLst/>
              <a:gdLst>
                <a:gd name="T0" fmla="*/ 1 w 3"/>
                <a:gd name="T1" fmla="*/ 0 h 11"/>
                <a:gd name="T2" fmla="*/ 1 w 3"/>
                <a:gd name="T3" fmla="*/ 1 h 11"/>
                <a:gd name="T4" fmla="*/ 1 w 3"/>
                <a:gd name="T5" fmla="*/ 3 h 11"/>
                <a:gd name="T6" fmla="*/ 1 w 3"/>
                <a:gd name="T7" fmla="*/ 4 h 11"/>
                <a:gd name="T8" fmla="*/ 1 w 3"/>
                <a:gd name="T9" fmla="*/ 4 h 11"/>
                <a:gd name="T10" fmla="*/ 1 w 3"/>
                <a:gd name="T11" fmla="*/ 6 h 11"/>
                <a:gd name="T12" fmla="*/ 0 w 3"/>
                <a:gd name="T13" fmla="*/ 6 h 11"/>
                <a:gd name="T14" fmla="*/ 0 w 3"/>
                <a:gd name="T15" fmla="*/ 7 h 11"/>
                <a:gd name="T16" fmla="*/ 0 w 3"/>
                <a:gd name="T17" fmla="*/ 8 h 11"/>
                <a:gd name="T18" fmla="*/ 0 w 3"/>
                <a:gd name="T19" fmla="*/ 8 h 11"/>
                <a:gd name="T20" fmla="*/ 0 w 3"/>
                <a:gd name="T21" fmla="*/ 9 h 11"/>
                <a:gd name="T22" fmla="*/ 0 w 3"/>
                <a:gd name="T23" fmla="*/ 9 h 11"/>
                <a:gd name="T24" fmla="*/ 0 w 3"/>
                <a:gd name="T25" fmla="*/ 9 h 11"/>
                <a:gd name="T26" fmla="*/ 0 w 3"/>
                <a:gd name="T27" fmla="*/ 10 h 11"/>
                <a:gd name="T28" fmla="*/ 1 w 3"/>
                <a:gd name="T29" fmla="*/ 10 h 11"/>
                <a:gd name="T30" fmla="*/ 1 w 3"/>
                <a:gd name="T31" fmla="*/ 10 h 11"/>
                <a:gd name="T32" fmla="*/ 1 w 3"/>
                <a:gd name="T33" fmla="*/ 10 h 11"/>
                <a:gd name="T34" fmla="*/ 1 w 3"/>
                <a:gd name="T35" fmla="*/ 10 h 11"/>
                <a:gd name="T36" fmla="*/ 2 w 3"/>
                <a:gd name="T37" fmla="*/ 10 h 11"/>
                <a:gd name="T38" fmla="*/ 2 w 3"/>
                <a:gd name="T39" fmla="*/ 9 h 11"/>
                <a:gd name="T40" fmla="*/ 2 w 3"/>
                <a:gd name="T41" fmla="*/ 9 h 11"/>
                <a:gd name="T42" fmla="*/ 2 w 3"/>
                <a:gd name="T43" fmla="*/ 9 h 11"/>
                <a:gd name="T44" fmla="*/ 2 w 3"/>
                <a:gd name="T45" fmla="*/ 9 h 11"/>
                <a:gd name="T46" fmla="*/ 2 w 3"/>
                <a:gd name="T47" fmla="*/ 8 h 11"/>
                <a:gd name="T48" fmla="*/ 2 w 3"/>
                <a:gd name="T49" fmla="*/ 8 h 11"/>
                <a:gd name="T50" fmla="*/ 2 w 3"/>
                <a:gd name="T51" fmla="*/ 8 h 11"/>
                <a:gd name="T52" fmla="*/ 2 w 3"/>
                <a:gd name="T53" fmla="*/ 7 h 11"/>
                <a:gd name="T54" fmla="*/ 2 w 3"/>
                <a:gd name="T55" fmla="*/ 7 h 11"/>
                <a:gd name="T56" fmla="*/ 2 w 3"/>
                <a:gd name="T57" fmla="*/ 6 h 11"/>
                <a:gd name="T58" fmla="*/ 1 w 3"/>
                <a:gd name="T59" fmla="*/ 6 h 11"/>
                <a:gd name="T60" fmla="*/ 1 w 3"/>
                <a:gd name="T61" fmla="*/ 6 h 11"/>
                <a:gd name="T62" fmla="*/ 1 w 3"/>
                <a:gd name="T63" fmla="*/ 5 h 11"/>
                <a:gd name="T64" fmla="*/ 1 w 3"/>
                <a:gd name="T65" fmla="*/ 4 h 11"/>
                <a:gd name="T66" fmla="*/ 1 w 3"/>
                <a:gd name="T67" fmla="*/ 4 h 11"/>
                <a:gd name="T68" fmla="*/ 1 w 3"/>
                <a:gd name="T69" fmla="*/ 3 h 11"/>
                <a:gd name="T70" fmla="*/ 1 w 3"/>
                <a:gd name="T71" fmla="*/ 3 h 11"/>
                <a:gd name="T72" fmla="*/ 1 w 3"/>
                <a:gd name="T73" fmla="*/ 2 h 11"/>
                <a:gd name="T74" fmla="*/ 1 w 3"/>
                <a:gd name="T75" fmla="*/ 1 h 11"/>
                <a:gd name="T76" fmla="*/ 1 w 3"/>
                <a:gd name="T77" fmla="*/ 1 h 11"/>
                <a:gd name="T78" fmla="*/ 1 w 3"/>
                <a:gd name="T79"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 h="11">
                  <a:moveTo>
                    <a:pt x="1" y="0"/>
                  </a:moveTo>
                  <a:lnTo>
                    <a:pt x="1" y="1"/>
                  </a:lnTo>
                  <a:lnTo>
                    <a:pt x="1" y="3"/>
                  </a:lnTo>
                  <a:lnTo>
                    <a:pt x="1" y="4"/>
                  </a:lnTo>
                  <a:lnTo>
                    <a:pt x="1" y="4"/>
                  </a:lnTo>
                  <a:lnTo>
                    <a:pt x="1" y="6"/>
                  </a:lnTo>
                  <a:lnTo>
                    <a:pt x="0" y="6"/>
                  </a:lnTo>
                  <a:lnTo>
                    <a:pt x="0" y="7"/>
                  </a:lnTo>
                  <a:lnTo>
                    <a:pt x="0" y="8"/>
                  </a:lnTo>
                  <a:lnTo>
                    <a:pt x="0" y="8"/>
                  </a:lnTo>
                  <a:lnTo>
                    <a:pt x="0" y="9"/>
                  </a:lnTo>
                  <a:lnTo>
                    <a:pt x="0" y="9"/>
                  </a:lnTo>
                  <a:lnTo>
                    <a:pt x="0" y="9"/>
                  </a:lnTo>
                  <a:lnTo>
                    <a:pt x="0" y="10"/>
                  </a:lnTo>
                  <a:lnTo>
                    <a:pt x="1" y="10"/>
                  </a:lnTo>
                  <a:lnTo>
                    <a:pt x="1" y="10"/>
                  </a:lnTo>
                  <a:lnTo>
                    <a:pt x="1" y="10"/>
                  </a:lnTo>
                  <a:lnTo>
                    <a:pt x="1" y="10"/>
                  </a:lnTo>
                  <a:lnTo>
                    <a:pt x="2" y="10"/>
                  </a:lnTo>
                  <a:lnTo>
                    <a:pt x="2" y="9"/>
                  </a:lnTo>
                  <a:lnTo>
                    <a:pt x="2" y="9"/>
                  </a:lnTo>
                  <a:lnTo>
                    <a:pt x="2" y="9"/>
                  </a:lnTo>
                  <a:lnTo>
                    <a:pt x="2" y="9"/>
                  </a:lnTo>
                  <a:lnTo>
                    <a:pt x="2" y="8"/>
                  </a:lnTo>
                  <a:lnTo>
                    <a:pt x="2" y="8"/>
                  </a:lnTo>
                  <a:lnTo>
                    <a:pt x="2" y="8"/>
                  </a:lnTo>
                  <a:lnTo>
                    <a:pt x="2" y="7"/>
                  </a:lnTo>
                  <a:lnTo>
                    <a:pt x="2" y="7"/>
                  </a:lnTo>
                  <a:lnTo>
                    <a:pt x="2" y="6"/>
                  </a:lnTo>
                  <a:lnTo>
                    <a:pt x="1" y="6"/>
                  </a:lnTo>
                  <a:lnTo>
                    <a:pt x="1" y="6"/>
                  </a:lnTo>
                  <a:lnTo>
                    <a:pt x="1" y="5"/>
                  </a:lnTo>
                  <a:lnTo>
                    <a:pt x="1" y="4"/>
                  </a:lnTo>
                  <a:lnTo>
                    <a:pt x="1" y="4"/>
                  </a:lnTo>
                  <a:lnTo>
                    <a:pt x="1" y="3"/>
                  </a:lnTo>
                  <a:lnTo>
                    <a:pt x="1" y="3"/>
                  </a:lnTo>
                  <a:lnTo>
                    <a:pt x="1" y="2"/>
                  </a:lnTo>
                  <a:lnTo>
                    <a:pt x="1" y="1"/>
                  </a:lnTo>
                  <a:lnTo>
                    <a:pt x="1" y="1"/>
                  </a:lnTo>
                  <a:lnTo>
                    <a:pt x="1" y="0"/>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9" name="Freeform 96"/>
            <p:cNvSpPr>
              <a:spLocks/>
            </p:cNvSpPr>
            <p:nvPr/>
          </p:nvSpPr>
          <p:spPr bwMode="auto">
            <a:xfrm>
              <a:off x="762" y="2554"/>
              <a:ext cx="92" cy="32"/>
            </a:xfrm>
            <a:custGeom>
              <a:avLst/>
              <a:gdLst>
                <a:gd name="T0" fmla="*/ 15 w 92"/>
                <a:gd name="T1" fmla="*/ 21 h 32"/>
                <a:gd name="T2" fmla="*/ 14 w 92"/>
                <a:gd name="T3" fmla="*/ 18 h 32"/>
                <a:gd name="T4" fmla="*/ 15 w 92"/>
                <a:gd name="T5" fmla="*/ 16 h 32"/>
                <a:gd name="T6" fmla="*/ 15 w 92"/>
                <a:gd name="T7" fmla="*/ 13 h 32"/>
                <a:gd name="T8" fmla="*/ 14 w 92"/>
                <a:gd name="T9" fmla="*/ 8 h 32"/>
                <a:gd name="T10" fmla="*/ 11 w 92"/>
                <a:gd name="T11" fmla="*/ 12 h 32"/>
                <a:gd name="T12" fmla="*/ 9 w 92"/>
                <a:gd name="T13" fmla="*/ 17 h 32"/>
                <a:gd name="T14" fmla="*/ 7 w 92"/>
                <a:gd name="T15" fmla="*/ 20 h 32"/>
                <a:gd name="T16" fmla="*/ 4 w 92"/>
                <a:gd name="T17" fmla="*/ 23 h 32"/>
                <a:gd name="T18" fmla="*/ 2 w 92"/>
                <a:gd name="T19" fmla="*/ 25 h 32"/>
                <a:gd name="T20" fmla="*/ 0 w 92"/>
                <a:gd name="T21" fmla="*/ 28 h 32"/>
                <a:gd name="T22" fmla="*/ 3 w 92"/>
                <a:gd name="T23" fmla="*/ 28 h 32"/>
                <a:gd name="T24" fmla="*/ 7 w 92"/>
                <a:gd name="T25" fmla="*/ 28 h 32"/>
                <a:gd name="T26" fmla="*/ 9 w 92"/>
                <a:gd name="T27" fmla="*/ 28 h 32"/>
                <a:gd name="T28" fmla="*/ 13 w 92"/>
                <a:gd name="T29" fmla="*/ 29 h 32"/>
                <a:gd name="T30" fmla="*/ 17 w 92"/>
                <a:gd name="T31" fmla="*/ 31 h 32"/>
                <a:gd name="T32" fmla="*/ 22 w 92"/>
                <a:gd name="T33" fmla="*/ 31 h 32"/>
                <a:gd name="T34" fmla="*/ 26 w 92"/>
                <a:gd name="T35" fmla="*/ 31 h 32"/>
                <a:gd name="T36" fmla="*/ 31 w 92"/>
                <a:gd name="T37" fmla="*/ 29 h 32"/>
                <a:gd name="T38" fmla="*/ 35 w 92"/>
                <a:gd name="T39" fmla="*/ 27 h 32"/>
                <a:gd name="T40" fmla="*/ 40 w 92"/>
                <a:gd name="T41" fmla="*/ 23 h 32"/>
                <a:gd name="T42" fmla="*/ 45 w 92"/>
                <a:gd name="T43" fmla="*/ 21 h 32"/>
                <a:gd name="T44" fmla="*/ 51 w 92"/>
                <a:gd name="T45" fmla="*/ 19 h 32"/>
                <a:gd name="T46" fmla="*/ 56 w 92"/>
                <a:gd name="T47" fmla="*/ 18 h 32"/>
                <a:gd name="T48" fmla="*/ 63 w 92"/>
                <a:gd name="T49" fmla="*/ 13 h 32"/>
                <a:gd name="T50" fmla="*/ 69 w 92"/>
                <a:gd name="T51" fmla="*/ 9 h 32"/>
                <a:gd name="T52" fmla="*/ 76 w 92"/>
                <a:gd name="T53" fmla="*/ 6 h 32"/>
                <a:gd name="T54" fmla="*/ 82 w 92"/>
                <a:gd name="T55" fmla="*/ 5 h 32"/>
                <a:gd name="T56" fmla="*/ 87 w 92"/>
                <a:gd name="T57" fmla="*/ 4 h 32"/>
                <a:gd name="T58" fmla="*/ 91 w 92"/>
                <a:gd name="T59" fmla="*/ 3 h 32"/>
                <a:gd name="T60" fmla="*/ 88 w 92"/>
                <a:gd name="T61" fmla="*/ 3 h 32"/>
                <a:gd name="T62" fmla="*/ 83 w 92"/>
                <a:gd name="T63" fmla="*/ 3 h 32"/>
                <a:gd name="T64" fmla="*/ 76 w 92"/>
                <a:gd name="T65" fmla="*/ 3 h 32"/>
                <a:gd name="T66" fmla="*/ 69 w 92"/>
                <a:gd name="T67" fmla="*/ 3 h 32"/>
                <a:gd name="T68" fmla="*/ 65 w 92"/>
                <a:gd name="T69" fmla="*/ 3 h 32"/>
                <a:gd name="T70" fmla="*/ 61 w 92"/>
                <a:gd name="T71" fmla="*/ 4 h 32"/>
                <a:gd name="T72" fmla="*/ 55 w 92"/>
                <a:gd name="T73" fmla="*/ 7 h 32"/>
                <a:gd name="T74" fmla="*/ 49 w 92"/>
                <a:gd name="T75" fmla="*/ 10 h 32"/>
                <a:gd name="T76" fmla="*/ 41 w 92"/>
                <a:gd name="T77" fmla="*/ 13 h 32"/>
                <a:gd name="T78" fmla="*/ 35 w 92"/>
                <a:gd name="T79" fmla="*/ 17 h 32"/>
                <a:gd name="T80" fmla="*/ 31 w 92"/>
                <a:gd name="T81" fmla="*/ 18 h 32"/>
                <a:gd name="T82" fmla="*/ 28 w 92"/>
                <a:gd name="T83" fmla="*/ 19 h 32"/>
                <a:gd name="T84" fmla="*/ 27 w 92"/>
                <a:gd name="T85" fmla="*/ 18 h 32"/>
                <a:gd name="T86" fmla="*/ 28 w 92"/>
                <a:gd name="T87" fmla="*/ 13 h 32"/>
                <a:gd name="T88" fmla="*/ 29 w 92"/>
                <a:gd name="T89" fmla="*/ 8 h 32"/>
                <a:gd name="T90" fmla="*/ 28 w 92"/>
                <a:gd name="T91" fmla="*/ 4 h 32"/>
                <a:gd name="T92" fmla="*/ 28 w 92"/>
                <a:gd name="T93" fmla="*/ 2 h 32"/>
                <a:gd name="T94" fmla="*/ 27 w 92"/>
                <a:gd name="T95" fmla="*/ 3 h 32"/>
                <a:gd name="T96" fmla="*/ 25 w 92"/>
                <a:gd name="T97" fmla="*/ 9 h 32"/>
                <a:gd name="T98" fmla="*/ 23 w 92"/>
                <a:gd name="T99" fmla="*/ 14 h 32"/>
                <a:gd name="T100" fmla="*/ 22 w 92"/>
                <a:gd name="T101" fmla="*/ 18 h 32"/>
                <a:gd name="T102" fmla="*/ 21 w 92"/>
                <a:gd name="T103" fmla="*/ 2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92" h="32">
                  <a:moveTo>
                    <a:pt x="21" y="21"/>
                  </a:moveTo>
                  <a:lnTo>
                    <a:pt x="16" y="21"/>
                  </a:lnTo>
                  <a:lnTo>
                    <a:pt x="15" y="21"/>
                  </a:lnTo>
                  <a:lnTo>
                    <a:pt x="14" y="20"/>
                  </a:lnTo>
                  <a:lnTo>
                    <a:pt x="14" y="19"/>
                  </a:lnTo>
                  <a:lnTo>
                    <a:pt x="14" y="18"/>
                  </a:lnTo>
                  <a:lnTo>
                    <a:pt x="14" y="18"/>
                  </a:lnTo>
                  <a:lnTo>
                    <a:pt x="15" y="17"/>
                  </a:lnTo>
                  <a:lnTo>
                    <a:pt x="15" y="16"/>
                  </a:lnTo>
                  <a:lnTo>
                    <a:pt x="15" y="15"/>
                  </a:lnTo>
                  <a:lnTo>
                    <a:pt x="15" y="13"/>
                  </a:lnTo>
                  <a:lnTo>
                    <a:pt x="15" y="13"/>
                  </a:lnTo>
                  <a:lnTo>
                    <a:pt x="15" y="11"/>
                  </a:lnTo>
                  <a:lnTo>
                    <a:pt x="15" y="10"/>
                  </a:lnTo>
                  <a:lnTo>
                    <a:pt x="14" y="8"/>
                  </a:lnTo>
                  <a:lnTo>
                    <a:pt x="13" y="8"/>
                  </a:lnTo>
                  <a:lnTo>
                    <a:pt x="12" y="9"/>
                  </a:lnTo>
                  <a:lnTo>
                    <a:pt x="11" y="12"/>
                  </a:lnTo>
                  <a:lnTo>
                    <a:pt x="10" y="13"/>
                  </a:lnTo>
                  <a:lnTo>
                    <a:pt x="10" y="15"/>
                  </a:lnTo>
                  <a:lnTo>
                    <a:pt x="9" y="17"/>
                  </a:lnTo>
                  <a:lnTo>
                    <a:pt x="8" y="18"/>
                  </a:lnTo>
                  <a:lnTo>
                    <a:pt x="8" y="19"/>
                  </a:lnTo>
                  <a:lnTo>
                    <a:pt x="7" y="20"/>
                  </a:lnTo>
                  <a:lnTo>
                    <a:pt x="6" y="22"/>
                  </a:lnTo>
                  <a:lnTo>
                    <a:pt x="5" y="23"/>
                  </a:lnTo>
                  <a:lnTo>
                    <a:pt x="4" y="23"/>
                  </a:lnTo>
                  <a:lnTo>
                    <a:pt x="3" y="23"/>
                  </a:lnTo>
                  <a:lnTo>
                    <a:pt x="2" y="24"/>
                  </a:lnTo>
                  <a:lnTo>
                    <a:pt x="2" y="25"/>
                  </a:lnTo>
                  <a:lnTo>
                    <a:pt x="1" y="26"/>
                  </a:lnTo>
                  <a:lnTo>
                    <a:pt x="0" y="27"/>
                  </a:lnTo>
                  <a:lnTo>
                    <a:pt x="0" y="28"/>
                  </a:lnTo>
                  <a:lnTo>
                    <a:pt x="1" y="28"/>
                  </a:lnTo>
                  <a:lnTo>
                    <a:pt x="2" y="28"/>
                  </a:lnTo>
                  <a:lnTo>
                    <a:pt x="3" y="28"/>
                  </a:lnTo>
                  <a:lnTo>
                    <a:pt x="4" y="28"/>
                  </a:lnTo>
                  <a:lnTo>
                    <a:pt x="6" y="28"/>
                  </a:lnTo>
                  <a:lnTo>
                    <a:pt x="7" y="28"/>
                  </a:lnTo>
                  <a:lnTo>
                    <a:pt x="8" y="28"/>
                  </a:lnTo>
                  <a:lnTo>
                    <a:pt x="8" y="28"/>
                  </a:lnTo>
                  <a:lnTo>
                    <a:pt x="9" y="28"/>
                  </a:lnTo>
                  <a:lnTo>
                    <a:pt x="10" y="28"/>
                  </a:lnTo>
                  <a:lnTo>
                    <a:pt x="11" y="29"/>
                  </a:lnTo>
                  <a:lnTo>
                    <a:pt x="13" y="29"/>
                  </a:lnTo>
                  <a:lnTo>
                    <a:pt x="14" y="30"/>
                  </a:lnTo>
                  <a:lnTo>
                    <a:pt x="15" y="30"/>
                  </a:lnTo>
                  <a:lnTo>
                    <a:pt x="17" y="31"/>
                  </a:lnTo>
                  <a:lnTo>
                    <a:pt x="19" y="31"/>
                  </a:lnTo>
                  <a:lnTo>
                    <a:pt x="20" y="31"/>
                  </a:lnTo>
                  <a:lnTo>
                    <a:pt x="22" y="31"/>
                  </a:lnTo>
                  <a:lnTo>
                    <a:pt x="23" y="31"/>
                  </a:lnTo>
                  <a:lnTo>
                    <a:pt x="24" y="31"/>
                  </a:lnTo>
                  <a:lnTo>
                    <a:pt x="26" y="31"/>
                  </a:lnTo>
                  <a:lnTo>
                    <a:pt x="28" y="30"/>
                  </a:lnTo>
                  <a:lnTo>
                    <a:pt x="29" y="30"/>
                  </a:lnTo>
                  <a:lnTo>
                    <a:pt x="31" y="29"/>
                  </a:lnTo>
                  <a:lnTo>
                    <a:pt x="32" y="28"/>
                  </a:lnTo>
                  <a:lnTo>
                    <a:pt x="34" y="28"/>
                  </a:lnTo>
                  <a:lnTo>
                    <a:pt x="35" y="27"/>
                  </a:lnTo>
                  <a:lnTo>
                    <a:pt x="37" y="25"/>
                  </a:lnTo>
                  <a:lnTo>
                    <a:pt x="38" y="24"/>
                  </a:lnTo>
                  <a:lnTo>
                    <a:pt x="40" y="23"/>
                  </a:lnTo>
                  <a:lnTo>
                    <a:pt x="42" y="22"/>
                  </a:lnTo>
                  <a:lnTo>
                    <a:pt x="43" y="22"/>
                  </a:lnTo>
                  <a:lnTo>
                    <a:pt x="45" y="21"/>
                  </a:lnTo>
                  <a:lnTo>
                    <a:pt x="47" y="20"/>
                  </a:lnTo>
                  <a:lnTo>
                    <a:pt x="49" y="20"/>
                  </a:lnTo>
                  <a:lnTo>
                    <a:pt x="51" y="19"/>
                  </a:lnTo>
                  <a:lnTo>
                    <a:pt x="53" y="19"/>
                  </a:lnTo>
                  <a:lnTo>
                    <a:pt x="54" y="18"/>
                  </a:lnTo>
                  <a:lnTo>
                    <a:pt x="56" y="18"/>
                  </a:lnTo>
                  <a:lnTo>
                    <a:pt x="58" y="17"/>
                  </a:lnTo>
                  <a:lnTo>
                    <a:pt x="61" y="15"/>
                  </a:lnTo>
                  <a:lnTo>
                    <a:pt x="63" y="13"/>
                  </a:lnTo>
                  <a:lnTo>
                    <a:pt x="66" y="12"/>
                  </a:lnTo>
                  <a:lnTo>
                    <a:pt x="68" y="10"/>
                  </a:lnTo>
                  <a:lnTo>
                    <a:pt x="69" y="9"/>
                  </a:lnTo>
                  <a:lnTo>
                    <a:pt x="71" y="8"/>
                  </a:lnTo>
                  <a:lnTo>
                    <a:pt x="73" y="7"/>
                  </a:lnTo>
                  <a:lnTo>
                    <a:pt x="76" y="6"/>
                  </a:lnTo>
                  <a:lnTo>
                    <a:pt x="78" y="6"/>
                  </a:lnTo>
                  <a:lnTo>
                    <a:pt x="80" y="5"/>
                  </a:lnTo>
                  <a:lnTo>
                    <a:pt x="82" y="5"/>
                  </a:lnTo>
                  <a:lnTo>
                    <a:pt x="84" y="4"/>
                  </a:lnTo>
                  <a:lnTo>
                    <a:pt x="85" y="4"/>
                  </a:lnTo>
                  <a:lnTo>
                    <a:pt x="87" y="4"/>
                  </a:lnTo>
                  <a:lnTo>
                    <a:pt x="89" y="4"/>
                  </a:lnTo>
                  <a:lnTo>
                    <a:pt x="90" y="4"/>
                  </a:lnTo>
                  <a:lnTo>
                    <a:pt x="91" y="3"/>
                  </a:lnTo>
                  <a:lnTo>
                    <a:pt x="90" y="3"/>
                  </a:lnTo>
                  <a:lnTo>
                    <a:pt x="89" y="3"/>
                  </a:lnTo>
                  <a:lnTo>
                    <a:pt x="88" y="3"/>
                  </a:lnTo>
                  <a:lnTo>
                    <a:pt x="86" y="3"/>
                  </a:lnTo>
                  <a:lnTo>
                    <a:pt x="84" y="3"/>
                  </a:lnTo>
                  <a:lnTo>
                    <a:pt x="83" y="3"/>
                  </a:lnTo>
                  <a:lnTo>
                    <a:pt x="81" y="3"/>
                  </a:lnTo>
                  <a:lnTo>
                    <a:pt x="78" y="3"/>
                  </a:lnTo>
                  <a:lnTo>
                    <a:pt x="76" y="3"/>
                  </a:lnTo>
                  <a:lnTo>
                    <a:pt x="73" y="3"/>
                  </a:lnTo>
                  <a:lnTo>
                    <a:pt x="71" y="3"/>
                  </a:lnTo>
                  <a:lnTo>
                    <a:pt x="69" y="3"/>
                  </a:lnTo>
                  <a:lnTo>
                    <a:pt x="68" y="3"/>
                  </a:lnTo>
                  <a:lnTo>
                    <a:pt x="66" y="3"/>
                  </a:lnTo>
                  <a:lnTo>
                    <a:pt x="65" y="3"/>
                  </a:lnTo>
                  <a:lnTo>
                    <a:pt x="64" y="3"/>
                  </a:lnTo>
                  <a:lnTo>
                    <a:pt x="63" y="4"/>
                  </a:lnTo>
                  <a:lnTo>
                    <a:pt x="61" y="4"/>
                  </a:lnTo>
                  <a:lnTo>
                    <a:pt x="60" y="5"/>
                  </a:lnTo>
                  <a:lnTo>
                    <a:pt x="58" y="6"/>
                  </a:lnTo>
                  <a:lnTo>
                    <a:pt x="55" y="7"/>
                  </a:lnTo>
                  <a:lnTo>
                    <a:pt x="53" y="8"/>
                  </a:lnTo>
                  <a:lnTo>
                    <a:pt x="51" y="9"/>
                  </a:lnTo>
                  <a:lnTo>
                    <a:pt x="49" y="10"/>
                  </a:lnTo>
                  <a:lnTo>
                    <a:pt x="46" y="12"/>
                  </a:lnTo>
                  <a:lnTo>
                    <a:pt x="43" y="13"/>
                  </a:lnTo>
                  <a:lnTo>
                    <a:pt x="41" y="13"/>
                  </a:lnTo>
                  <a:lnTo>
                    <a:pt x="38" y="15"/>
                  </a:lnTo>
                  <a:lnTo>
                    <a:pt x="37" y="16"/>
                  </a:lnTo>
                  <a:lnTo>
                    <a:pt x="35" y="17"/>
                  </a:lnTo>
                  <a:lnTo>
                    <a:pt x="33" y="18"/>
                  </a:lnTo>
                  <a:lnTo>
                    <a:pt x="31" y="18"/>
                  </a:lnTo>
                  <a:lnTo>
                    <a:pt x="31" y="18"/>
                  </a:lnTo>
                  <a:lnTo>
                    <a:pt x="30" y="18"/>
                  </a:lnTo>
                  <a:lnTo>
                    <a:pt x="29" y="19"/>
                  </a:lnTo>
                  <a:lnTo>
                    <a:pt x="28" y="19"/>
                  </a:lnTo>
                  <a:lnTo>
                    <a:pt x="27" y="20"/>
                  </a:lnTo>
                  <a:lnTo>
                    <a:pt x="27" y="19"/>
                  </a:lnTo>
                  <a:lnTo>
                    <a:pt x="27" y="18"/>
                  </a:lnTo>
                  <a:lnTo>
                    <a:pt x="28" y="17"/>
                  </a:lnTo>
                  <a:lnTo>
                    <a:pt x="28" y="15"/>
                  </a:lnTo>
                  <a:lnTo>
                    <a:pt x="28" y="13"/>
                  </a:lnTo>
                  <a:lnTo>
                    <a:pt x="29" y="12"/>
                  </a:lnTo>
                  <a:lnTo>
                    <a:pt x="29" y="10"/>
                  </a:lnTo>
                  <a:lnTo>
                    <a:pt x="29" y="8"/>
                  </a:lnTo>
                  <a:lnTo>
                    <a:pt x="29" y="7"/>
                  </a:lnTo>
                  <a:lnTo>
                    <a:pt x="28" y="6"/>
                  </a:lnTo>
                  <a:lnTo>
                    <a:pt x="28" y="4"/>
                  </a:lnTo>
                  <a:lnTo>
                    <a:pt x="28" y="3"/>
                  </a:lnTo>
                  <a:lnTo>
                    <a:pt x="28" y="3"/>
                  </a:lnTo>
                  <a:lnTo>
                    <a:pt x="28" y="2"/>
                  </a:lnTo>
                  <a:lnTo>
                    <a:pt x="28" y="1"/>
                  </a:lnTo>
                  <a:lnTo>
                    <a:pt x="28" y="0"/>
                  </a:lnTo>
                  <a:lnTo>
                    <a:pt x="27" y="3"/>
                  </a:lnTo>
                  <a:lnTo>
                    <a:pt x="26" y="5"/>
                  </a:lnTo>
                  <a:lnTo>
                    <a:pt x="26" y="7"/>
                  </a:lnTo>
                  <a:lnTo>
                    <a:pt x="25" y="9"/>
                  </a:lnTo>
                  <a:lnTo>
                    <a:pt x="24" y="11"/>
                  </a:lnTo>
                  <a:lnTo>
                    <a:pt x="23" y="13"/>
                  </a:lnTo>
                  <a:lnTo>
                    <a:pt x="23" y="14"/>
                  </a:lnTo>
                  <a:lnTo>
                    <a:pt x="23" y="15"/>
                  </a:lnTo>
                  <a:lnTo>
                    <a:pt x="23" y="17"/>
                  </a:lnTo>
                  <a:lnTo>
                    <a:pt x="22" y="18"/>
                  </a:lnTo>
                  <a:lnTo>
                    <a:pt x="22" y="18"/>
                  </a:lnTo>
                  <a:lnTo>
                    <a:pt x="21" y="19"/>
                  </a:lnTo>
                  <a:lnTo>
                    <a:pt x="21" y="20"/>
                  </a:lnTo>
                  <a:lnTo>
                    <a:pt x="21" y="21"/>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0" name="Freeform 97"/>
            <p:cNvSpPr>
              <a:spLocks/>
            </p:cNvSpPr>
            <p:nvPr/>
          </p:nvSpPr>
          <p:spPr bwMode="auto">
            <a:xfrm>
              <a:off x="765" y="2563"/>
              <a:ext cx="155" cy="38"/>
            </a:xfrm>
            <a:custGeom>
              <a:avLst/>
              <a:gdLst>
                <a:gd name="T0" fmla="*/ 4 w 155"/>
                <a:gd name="T1" fmla="*/ 27 h 38"/>
                <a:gd name="T2" fmla="*/ 9 w 155"/>
                <a:gd name="T3" fmla="*/ 29 h 38"/>
                <a:gd name="T4" fmla="*/ 13 w 155"/>
                <a:gd name="T5" fmla="*/ 31 h 38"/>
                <a:gd name="T6" fmla="*/ 17 w 155"/>
                <a:gd name="T7" fmla="*/ 32 h 38"/>
                <a:gd name="T8" fmla="*/ 22 w 155"/>
                <a:gd name="T9" fmla="*/ 33 h 38"/>
                <a:gd name="T10" fmla="*/ 28 w 155"/>
                <a:gd name="T11" fmla="*/ 34 h 38"/>
                <a:gd name="T12" fmla="*/ 36 w 155"/>
                <a:gd name="T13" fmla="*/ 34 h 38"/>
                <a:gd name="T14" fmla="*/ 46 w 155"/>
                <a:gd name="T15" fmla="*/ 36 h 38"/>
                <a:gd name="T16" fmla="*/ 56 w 155"/>
                <a:gd name="T17" fmla="*/ 36 h 38"/>
                <a:gd name="T18" fmla="*/ 64 w 155"/>
                <a:gd name="T19" fmla="*/ 37 h 38"/>
                <a:gd name="T20" fmla="*/ 69 w 155"/>
                <a:gd name="T21" fmla="*/ 36 h 38"/>
                <a:gd name="T22" fmla="*/ 73 w 155"/>
                <a:gd name="T23" fmla="*/ 36 h 38"/>
                <a:gd name="T24" fmla="*/ 77 w 155"/>
                <a:gd name="T25" fmla="*/ 34 h 38"/>
                <a:gd name="T26" fmla="*/ 81 w 155"/>
                <a:gd name="T27" fmla="*/ 34 h 38"/>
                <a:gd name="T28" fmla="*/ 85 w 155"/>
                <a:gd name="T29" fmla="*/ 33 h 38"/>
                <a:gd name="T30" fmla="*/ 89 w 155"/>
                <a:gd name="T31" fmla="*/ 33 h 38"/>
                <a:gd name="T32" fmla="*/ 93 w 155"/>
                <a:gd name="T33" fmla="*/ 32 h 38"/>
                <a:gd name="T34" fmla="*/ 98 w 155"/>
                <a:gd name="T35" fmla="*/ 30 h 38"/>
                <a:gd name="T36" fmla="*/ 102 w 155"/>
                <a:gd name="T37" fmla="*/ 29 h 38"/>
                <a:gd name="T38" fmla="*/ 105 w 155"/>
                <a:gd name="T39" fmla="*/ 28 h 38"/>
                <a:gd name="T40" fmla="*/ 109 w 155"/>
                <a:gd name="T41" fmla="*/ 28 h 38"/>
                <a:gd name="T42" fmla="*/ 114 w 155"/>
                <a:gd name="T43" fmla="*/ 27 h 38"/>
                <a:gd name="T44" fmla="*/ 119 w 155"/>
                <a:gd name="T45" fmla="*/ 25 h 38"/>
                <a:gd name="T46" fmla="*/ 126 w 155"/>
                <a:gd name="T47" fmla="*/ 22 h 38"/>
                <a:gd name="T48" fmla="*/ 134 w 155"/>
                <a:gd name="T49" fmla="*/ 19 h 38"/>
                <a:gd name="T50" fmla="*/ 141 w 155"/>
                <a:gd name="T51" fmla="*/ 14 h 38"/>
                <a:gd name="T52" fmla="*/ 147 w 155"/>
                <a:gd name="T53" fmla="*/ 10 h 38"/>
                <a:gd name="T54" fmla="*/ 151 w 155"/>
                <a:gd name="T55" fmla="*/ 9 h 38"/>
                <a:gd name="T56" fmla="*/ 153 w 155"/>
                <a:gd name="T57" fmla="*/ 6 h 38"/>
                <a:gd name="T58" fmla="*/ 154 w 155"/>
                <a:gd name="T59" fmla="*/ 4 h 38"/>
                <a:gd name="T60" fmla="*/ 154 w 155"/>
                <a:gd name="T61" fmla="*/ 2 h 38"/>
                <a:gd name="T62" fmla="*/ 153 w 155"/>
                <a:gd name="T63" fmla="*/ 0 h 38"/>
                <a:gd name="T64" fmla="*/ 151 w 155"/>
                <a:gd name="T65" fmla="*/ 1 h 38"/>
                <a:gd name="T66" fmla="*/ 150 w 155"/>
                <a:gd name="T67" fmla="*/ 3 h 38"/>
                <a:gd name="T68" fmla="*/ 147 w 155"/>
                <a:gd name="T69" fmla="*/ 5 h 38"/>
                <a:gd name="T70" fmla="*/ 144 w 155"/>
                <a:gd name="T71" fmla="*/ 6 h 38"/>
                <a:gd name="T72" fmla="*/ 142 w 155"/>
                <a:gd name="T73" fmla="*/ 7 h 38"/>
                <a:gd name="T74" fmla="*/ 138 w 155"/>
                <a:gd name="T75" fmla="*/ 8 h 38"/>
                <a:gd name="T76" fmla="*/ 135 w 155"/>
                <a:gd name="T77" fmla="*/ 9 h 38"/>
                <a:gd name="T78" fmla="*/ 132 w 155"/>
                <a:gd name="T79" fmla="*/ 11 h 38"/>
                <a:gd name="T80" fmla="*/ 129 w 155"/>
                <a:gd name="T81" fmla="*/ 12 h 38"/>
                <a:gd name="T82" fmla="*/ 127 w 155"/>
                <a:gd name="T83" fmla="*/ 14 h 38"/>
                <a:gd name="T84" fmla="*/ 124 w 155"/>
                <a:gd name="T85" fmla="*/ 14 h 38"/>
                <a:gd name="T86" fmla="*/ 119 w 155"/>
                <a:gd name="T87" fmla="*/ 15 h 38"/>
                <a:gd name="T88" fmla="*/ 113 w 155"/>
                <a:gd name="T89" fmla="*/ 17 h 38"/>
                <a:gd name="T90" fmla="*/ 107 w 155"/>
                <a:gd name="T91" fmla="*/ 20 h 38"/>
                <a:gd name="T92" fmla="*/ 101 w 155"/>
                <a:gd name="T93" fmla="*/ 22 h 38"/>
                <a:gd name="T94" fmla="*/ 96 w 155"/>
                <a:gd name="T95" fmla="*/ 22 h 38"/>
                <a:gd name="T96" fmla="*/ 92 w 155"/>
                <a:gd name="T97" fmla="*/ 22 h 38"/>
                <a:gd name="T98" fmla="*/ 88 w 155"/>
                <a:gd name="T99" fmla="*/ 23 h 38"/>
                <a:gd name="T100" fmla="*/ 81 w 155"/>
                <a:gd name="T101" fmla="*/ 24 h 38"/>
                <a:gd name="T102" fmla="*/ 75 w 155"/>
                <a:gd name="T103" fmla="*/ 26 h 38"/>
                <a:gd name="T104" fmla="*/ 69 w 155"/>
                <a:gd name="T105" fmla="*/ 27 h 38"/>
                <a:gd name="T106" fmla="*/ 65 w 155"/>
                <a:gd name="T107" fmla="*/ 27 h 38"/>
                <a:gd name="T108" fmla="*/ 61 w 155"/>
                <a:gd name="T109" fmla="*/ 28 h 38"/>
                <a:gd name="T110" fmla="*/ 55 w 155"/>
                <a:gd name="T111" fmla="*/ 28 h 38"/>
                <a:gd name="T112" fmla="*/ 46 w 155"/>
                <a:gd name="T113" fmla="*/ 28 h 38"/>
                <a:gd name="T114" fmla="*/ 39 w 155"/>
                <a:gd name="T115" fmla="*/ 28 h 38"/>
                <a:gd name="T116" fmla="*/ 35 w 155"/>
                <a:gd name="T117" fmla="*/ 28 h 38"/>
                <a:gd name="T118" fmla="*/ 28 w 155"/>
                <a:gd name="T119" fmla="*/ 28 h 38"/>
                <a:gd name="T120" fmla="*/ 17 w 155"/>
                <a:gd name="T121" fmla="*/ 26 h 38"/>
                <a:gd name="T122" fmla="*/ 10 w 155"/>
                <a:gd name="T123" fmla="*/ 25 h 38"/>
                <a:gd name="T124" fmla="*/ 3 w 155"/>
                <a:gd name="T125" fmla="*/ 24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55" h="38">
                  <a:moveTo>
                    <a:pt x="0" y="24"/>
                  </a:moveTo>
                  <a:lnTo>
                    <a:pt x="2" y="26"/>
                  </a:lnTo>
                  <a:lnTo>
                    <a:pt x="4" y="27"/>
                  </a:lnTo>
                  <a:lnTo>
                    <a:pt x="6" y="28"/>
                  </a:lnTo>
                  <a:lnTo>
                    <a:pt x="7" y="28"/>
                  </a:lnTo>
                  <a:lnTo>
                    <a:pt x="9" y="29"/>
                  </a:lnTo>
                  <a:lnTo>
                    <a:pt x="10" y="30"/>
                  </a:lnTo>
                  <a:lnTo>
                    <a:pt x="12" y="31"/>
                  </a:lnTo>
                  <a:lnTo>
                    <a:pt x="13" y="31"/>
                  </a:lnTo>
                  <a:lnTo>
                    <a:pt x="14" y="32"/>
                  </a:lnTo>
                  <a:lnTo>
                    <a:pt x="16" y="32"/>
                  </a:lnTo>
                  <a:lnTo>
                    <a:pt x="17" y="32"/>
                  </a:lnTo>
                  <a:lnTo>
                    <a:pt x="19" y="33"/>
                  </a:lnTo>
                  <a:lnTo>
                    <a:pt x="20" y="33"/>
                  </a:lnTo>
                  <a:lnTo>
                    <a:pt x="22" y="33"/>
                  </a:lnTo>
                  <a:lnTo>
                    <a:pt x="24" y="33"/>
                  </a:lnTo>
                  <a:lnTo>
                    <a:pt x="26" y="34"/>
                  </a:lnTo>
                  <a:lnTo>
                    <a:pt x="28" y="34"/>
                  </a:lnTo>
                  <a:lnTo>
                    <a:pt x="30" y="34"/>
                  </a:lnTo>
                  <a:lnTo>
                    <a:pt x="33" y="34"/>
                  </a:lnTo>
                  <a:lnTo>
                    <a:pt x="36" y="34"/>
                  </a:lnTo>
                  <a:lnTo>
                    <a:pt x="39" y="35"/>
                  </a:lnTo>
                  <a:lnTo>
                    <a:pt x="42" y="35"/>
                  </a:lnTo>
                  <a:lnTo>
                    <a:pt x="46" y="36"/>
                  </a:lnTo>
                  <a:lnTo>
                    <a:pt x="49" y="36"/>
                  </a:lnTo>
                  <a:lnTo>
                    <a:pt x="53" y="36"/>
                  </a:lnTo>
                  <a:lnTo>
                    <a:pt x="56" y="36"/>
                  </a:lnTo>
                  <a:lnTo>
                    <a:pt x="59" y="37"/>
                  </a:lnTo>
                  <a:lnTo>
                    <a:pt x="62" y="37"/>
                  </a:lnTo>
                  <a:lnTo>
                    <a:pt x="64" y="37"/>
                  </a:lnTo>
                  <a:lnTo>
                    <a:pt x="66" y="37"/>
                  </a:lnTo>
                  <a:lnTo>
                    <a:pt x="68" y="37"/>
                  </a:lnTo>
                  <a:lnTo>
                    <a:pt x="69" y="36"/>
                  </a:lnTo>
                  <a:lnTo>
                    <a:pt x="70" y="36"/>
                  </a:lnTo>
                  <a:lnTo>
                    <a:pt x="72" y="36"/>
                  </a:lnTo>
                  <a:lnTo>
                    <a:pt x="73" y="36"/>
                  </a:lnTo>
                  <a:lnTo>
                    <a:pt x="74" y="35"/>
                  </a:lnTo>
                  <a:lnTo>
                    <a:pt x="76" y="35"/>
                  </a:lnTo>
                  <a:lnTo>
                    <a:pt x="77" y="34"/>
                  </a:lnTo>
                  <a:lnTo>
                    <a:pt x="79" y="34"/>
                  </a:lnTo>
                  <a:lnTo>
                    <a:pt x="80" y="34"/>
                  </a:lnTo>
                  <a:lnTo>
                    <a:pt x="81" y="34"/>
                  </a:lnTo>
                  <a:lnTo>
                    <a:pt x="82" y="34"/>
                  </a:lnTo>
                  <a:lnTo>
                    <a:pt x="84" y="33"/>
                  </a:lnTo>
                  <a:lnTo>
                    <a:pt x="85" y="33"/>
                  </a:lnTo>
                  <a:lnTo>
                    <a:pt x="86" y="33"/>
                  </a:lnTo>
                  <a:lnTo>
                    <a:pt x="87" y="33"/>
                  </a:lnTo>
                  <a:lnTo>
                    <a:pt x="89" y="33"/>
                  </a:lnTo>
                  <a:lnTo>
                    <a:pt x="90" y="32"/>
                  </a:lnTo>
                  <a:lnTo>
                    <a:pt x="90" y="32"/>
                  </a:lnTo>
                  <a:lnTo>
                    <a:pt x="93" y="32"/>
                  </a:lnTo>
                  <a:lnTo>
                    <a:pt x="96" y="31"/>
                  </a:lnTo>
                  <a:lnTo>
                    <a:pt x="97" y="31"/>
                  </a:lnTo>
                  <a:lnTo>
                    <a:pt x="98" y="30"/>
                  </a:lnTo>
                  <a:lnTo>
                    <a:pt x="99" y="30"/>
                  </a:lnTo>
                  <a:lnTo>
                    <a:pt x="100" y="30"/>
                  </a:lnTo>
                  <a:lnTo>
                    <a:pt x="102" y="29"/>
                  </a:lnTo>
                  <a:lnTo>
                    <a:pt x="103" y="29"/>
                  </a:lnTo>
                  <a:lnTo>
                    <a:pt x="104" y="29"/>
                  </a:lnTo>
                  <a:lnTo>
                    <a:pt x="105" y="28"/>
                  </a:lnTo>
                  <a:lnTo>
                    <a:pt x="106" y="28"/>
                  </a:lnTo>
                  <a:lnTo>
                    <a:pt x="108" y="28"/>
                  </a:lnTo>
                  <a:lnTo>
                    <a:pt x="109" y="28"/>
                  </a:lnTo>
                  <a:lnTo>
                    <a:pt x="110" y="28"/>
                  </a:lnTo>
                  <a:lnTo>
                    <a:pt x="112" y="28"/>
                  </a:lnTo>
                  <a:lnTo>
                    <a:pt x="114" y="27"/>
                  </a:lnTo>
                  <a:lnTo>
                    <a:pt x="116" y="27"/>
                  </a:lnTo>
                  <a:lnTo>
                    <a:pt x="117" y="26"/>
                  </a:lnTo>
                  <a:lnTo>
                    <a:pt x="119" y="25"/>
                  </a:lnTo>
                  <a:lnTo>
                    <a:pt x="121" y="24"/>
                  </a:lnTo>
                  <a:lnTo>
                    <a:pt x="123" y="23"/>
                  </a:lnTo>
                  <a:lnTo>
                    <a:pt x="126" y="22"/>
                  </a:lnTo>
                  <a:lnTo>
                    <a:pt x="128" y="22"/>
                  </a:lnTo>
                  <a:lnTo>
                    <a:pt x="131" y="20"/>
                  </a:lnTo>
                  <a:lnTo>
                    <a:pt x="134" y="19"/>
                  </a:lnTo>
                  <a:lnTo>
                    <a:pt x="136" y="17"/>
                  </a:lnTo>
                  <a:lnTo>
                    <a:pt x="139" y="15"/>
                  </a:lnTo>
                  <a:lnTo>
                    <a:pt x="141" y="14"/>
                  </a:lnTo>
                  <a:lnTo>
                    <a:pt x="143" y="13"/>
                  </a:lnTo>
                  <a:lnTo>
                    <a:pt x="145" y="12"/>
                  </a:lnTo>
                  <a:lnTo>
                    <a:pt x="147" y="10"/>
                  </a:lnTo>
                  <a:lnTo>
                    <a:pt x="148" y="9"/>
                  </a:lnTo>
                  <a:lnTo>
                    <a:pt x="149" y="9"/>
                  </a:lnTo>
                  <a:lnTo>
                    <a:pt x="151" y="9"/>
                  </a:lnTo>
                  <a:lnTo>
                    <a:pt x="152" y="8"/>
                  </a:lnTo>
                  <a:lnTo>
                    <a:pt x="152" y="7"/>
                  </a:lnTo>
                  <a:lnTo>
                    <a:pt x="153" y="6"/>
                  </a:lnTo>
                  <a:lnTo>
                    <a:pt x="154" y="6"/>
                  </a:lnTo>
                  <a:lnTo>
                    <a:pt x="154" y="5"/>
                  </a:lnTo>
                  <a:lnTo>
                    <a:pt x="154" y="4"/>
                  </a:lnTo>
                  <a:lnTo>
                    <a:pt x="154" y="3"/>
                  </a:lnTo>
                  <a:lnTo>
                    <a:pt x="154" y="3"/>
                  </a:lnTo>
                  <a:lnTo>
                    <a:pt x="154" y="2"/>
                  </a:lnTo>
                  <a:lnTo>
                    <a:pt x="154" y="1"/>
                  </a:lnTo>
                  <a:lnTo>
                    <a:pt x="154" y="0"/>
                  </a:lnTo>
                  <a:lnTo>
                    <a:pt x="153" y="0"/>
                  </a:lnTo>
                  <a:lnTo>
                    <a:pt x="152" y="0"/>
                  </a:lnTo>
                  <a:lnTo>
                    <a:pt x="152" y="1"/>
                  </a:lnTo>
                  <a:lnTo>
                    <a:pt x="151" y="1"/>
                  </a:lnTo>
                  <a:lnTo>
                    <a:pt x="151" y="2"/>
                  </a:lnTo>
                  <a:lnTo>
                    <a:pt x="150" y="2"/>
                  </a:lnTo>
                  <a:lnTo>
                    <a:pt x="150" y="3"/>
                  </a:lnTo>
                  <a:lnTo>
                    <a:pt x="149" y="3"/>
                  </a:lnTo>
                  <a:lnTo>
                    <a:pt x="148" y="4"/>
                  </a:lnTo>
                  <a:lnTo>
                    <a:pt x="147" y="5"/>
                  </a:lnTo>
                  <a:lnTo>
                    <a:pt x="146" y="6"/>
                  </a:lnTo>
                  <a:lnTo>
                    <a:pt x="145" y="6"/>
                  </a:lnTo>
                  <a:lnTo>
                    <a:pt x="144" y="6"/>
                  </a:lnTo>
                  <a:lnTo>
                    <a:pt x="144" y="7"/>
                  </a:lnTo>
                  <a:lnTo>
                    <a:pt x="143" y="7"/>
                  </a:lnTo>
                  <a:lnTo>
                    <a:pt x="142" y="7"/>
                  </a:lnTo>
                  <a:lnTo>
                    <a:pt x="140" y="8"/>
                  </a:lnTo>
                  <a:lnTo>
                    <a:pt x="139" y="8"/>
                  </a:lnTo>
                  <a:lnTo>
                    <a:pt x="138" y="8"/>
                  </a:lnTo>
                  <a:lnTo>
                    <a:pt x="137" y="9"/>
                  </a:lnTo>
                  <a:lnTo>
                    <a:pt x="136" y="9"/>
                  </a:lnTo>
                  <a:lnTo>
                    <a:pt x="135" y="9"/>
                  </a:lnTo>
                  <a:lnTo>
                    <a:pt x="134" y="9"/>
                  </a:lnTo>
                  <a:lnTo>
                    <a:pt x="133" y="10"/>
                  </a:lnTo>
                  <a:lnTo>
                    <a:pt x="132" y="11"/>
                  </a:lnTo>
                  <a:lnTo>
                    <a:pt x="131" y="11"/>
                  </a:lnTo>
                  <a:lnTo>
                    <a:pt x="130" y="12"/>
                  </a:lnTo>
                  <a:lnTo>
                    <a:pt x="129" y="12"/>
                  </a:lnTo>
                  <a:lnTo>
                    <a:pt x="129" y="13"/>
                  </a:lnTo>
                  <a:lnTo>
                    <a:pt x="128" y="13"/>
                  </a:lnTo>
                  <a:lnTo>
                    <a:pt x="127" y="14"/>
                  </a:lnTo>
                  <a:lnTo>
                    <a:pt x="126" y="14"/>
                  </a:lnTo>
                  <a:lnTo>
                    <a:pt x="125" y="14"/>
                  </a:lnTo>
                  <a:lnTo>
                    <a:pt x="124" y="14"/>
                  </a:lnTo>
                  <a:lnTo>
                    <a:pt x="122" y="14"/>
                  </a:lnTo>
                  <a:lnTo>
                    <a:pt x="120" y="15"/>
                  </a:lnTo>
                  <a:lnTo>
                    <a:pt x="119" y="15"/>
                  </a:lnTo>
                  <a:lnTo>
                    <a:pt x="117" y="15"/>
                  </a:lnTo>
                  <a:lnTo>
                    <a:pt x="115" y="16"/>
                  </a:lnTo>
                  <a:lnTo>
                    <a:pt x="113" y="17"/>
                  </a:lnTo>
                  <a:lnTo>
                    <a:pt x="111" y="18"/>
                  </a:lnTo>
                  <a:lnTo>
                    <a:pt x="109" y="19"/>
                  </a:lnTo>
                  <a:lnTo>
                    <a:pt x="107" y="20"/>
                  </a:lnTo>
                  <a:lnTo>
                    <a:pt x="105" y="20"/>
                  </a:lnTo>
                  <a:lnTo>
                    <a:pt x="102" y="21"/>
                  </a:lnTo>
                  <a:lnTo>
                    <a:pt x="101" y="22"/>
                  </a:lnTo>
                  <a:lnTo>
                    <a:pt x="99" y="22"/>
                  </a:lnTo>
                  <a:lnTo>
                    <a:pt x="97" y="22"/>
                  </a:lnTo>
                  <a:lnTo>
                    <a:pt x="96" y="22"/>
                  </a:lnTo>
                  <a:lnTo>
                    <a:pt x="95" y="22"/>
                  </a:lnTo>
                  <a:lnTo>
                    <a:pt x="93" y="22"/>
                  </a:lnTo>
                  <a:lnTo>
                    <a:pt x="92" y="22"/>
                  </a:lnTo>
                  <a:lnTo>
                    <a:pt x="90" y="22"/>
                  </a:lnTo>
                  <a:lnTo>
                    <a:pt x="90" y="22"/>
                  </a:lnTo>
                  <a:lnTo>
                    <a:pt x="88" y="23"/>
                  </a:lnTo>
                  <a:lnTo>
                    <a:pt x="86" y="23"/>
                  </a:lnTo>
                  <a:lnTo>
                    <a:pt x="83" y="24"/>
                  </a:lnTo>
                  <a:lnTo>
                    <a:pt x="81" y="24"/>
                  </a:lnTo>
                  <a:lnTo>
                    <a:pt x="79" y="25"/>
                  </a:lnTo>
                  <a:lnTo>
                    <a:pt x="77" y="25"/>
                  </a:lnTo>
                  <a:lnTo>
                    <a:pt x="75" y="26"/>
                  </a:lnTo>
                  <a:lnTo>
                    <a:pt x="73" y="26"/>
                  </a:lnTo>
                  <a:lnTo>
                    <a:pt x="71" y="27"/>
                  </a:lnTo>
                  <a:lnTo>
                    <a:pt x="69" y="27"/>
                  </a:lnTo>
                  <a:lnTo>
                    <a:pt x="68" y="27"/>
                  </a:lnTo>
                  <a:lnTo>
                    <a:pt x="66" y="27"/>
                  </a:lnTo>
                  <a:lnTo>
                    <a:pt x="65" y="27"/>
                  </a:lnTo>
                  <a:lnTo>
                    <a:pt x="64" y="27"/>
                  </a:lnTo>
                  <a:lnTo>
                    <a:pt x="63" y="28"/>
                  </a:lnTo>
                  <a:lnTo>
                    <a:pt x="61" y="28"/>
                  </a:lnTo>
                  <a:lnTo>
                    <a:pt x="59" y="28"/>
                  </a:lnTo>
                  <a:lnTo>
                    <a:pt x="57" y="28"/>
                  </a:lnTo>
                  <a:lnTo>
                    <a:pt x="55" y="28"/>
                  </a:lnTo>
                  <a:lnTo>
                    <a:pt x="53" y="28"/>
                  </a:lnTo>
                  <a:lnTo>
                    <a:pt x="48" y="28"/>
                  </a:lnTo>
                  <a:lnTo>
                    <a:pt x="46" y="28"/>
                  </a:lnTo>
                  <a:lnTo>
                    <a:pt x="44" y="28"/>
                  </a:lnTo>
                  <a:lnTo>
                    <a:pt x="41" y="28"/>
                  </a:lnTo>
                  <a:lnTo>
                    <a:pt x="39" y="28"/>
                  </a:lnTo>
                  <a:lnTo>
                    <a:pt x="38" y="28"/>
                  </a:lnTo>
                  <a:lnTo>
                    <a:pt x="37" y="28"/>
                  </a:lnTo>
                  <a:lnTo>
                    <a:pt x="35" y="28"/>
                  </a:lnTo>
                  <a:lnTo>
                    <a:pt x="33" y="28"/>
                  </a:lnTo>
                  <a:lnTo>
                    <a:pt x="31" y="28"/>
                  </a:lnTo>
                  <a:lnTo>
                    <a:pt x="28" y="28"/>
                  </a:lnTo>
                  <a:lnTo>
                    <a:pt x="26" y="27"/>
                  </a:lnTo>
                  <a:lnTo>
                    <a:pt x="23" y="27"/>
                  </a:lnTo>
                  <a:lnTo>
                    <a:pt x="17" y="26"/>
                  </a:lnTo>
                  <a:lnTo>
                    <a:pt x="14" y="26"/>
                  </a:lnTo>
                  <a:lnTo>
                    <a:pt x="13" y="26"/>
                  </a:lnTo>
                  <a:lnTo>
                    <a:pt x="10" y="25"/>
                  </a:lnTo>
                  <a:lnTo>
                    <a:pt x="8" y="25"/>
                  </a:lnTo>
                  <a:lnTo>
                    <a:pt x="5" y="25"/>
                  </a:lnTo>
                  <a:lnTo>
                    <a:pt x="3" y="24"/>
                  </a:lnTo>
                  <a:lnTo>
                    <a:pt x="2" y="24"/>
                  </a:lnTo>
                  <a:lnTo>
                    <a:pt x="0" y="24"/>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1" name="Freeform 98"/>
            <p:cNvSpPr>
              <a:spLocks/>
            </p:cNvSpPr>
            <p:nvPr/>
          </p:nvSpPr>
          <p:spPr bwMode="auto">
            <a:xfrm>
              <a:off x="861" y="2500"/>
              <a:ext cx="69" cy="58"/>
            </a:xfrm>
            <a:custGeom>
              <a:avLst/>
              <a:gdLst>
                <a:gd name="T0" fmla="*/ 6 w 69"/>
                <a:gd name="T1" fmla="*/ 41 h 58"/>
                <a:gd name="T2" fmla="*/ 15 w 69"/>
                <a:gd name="T3" fmla="*/ 41 h 58"/>
                <a:gd name="T4" fmla="*/ 21 w 69"/>
                <a:gd name="T5" fmla="*/ 41 h 58"/>
                <a:gd name="T6" fmla="*/ 25 w 69"/>
                <a:gd name="T7" fmla="*/ 41 h 58"/>
                <a:gd name="T8" fmla="*/ 27 w 69"/>
                <a:gd name="T9" fmla="*/ 39 h 58"/>
                <a:gd name="T10" fmla="*/ 27 w 69"/>
                <a:gd name="T11" fmla="*/ 35 h 58"/>
                <a:gd name="T12" fmla="*/ 27 w 69"/>
                <a:gd name="T13" fmla="*/ 30 h 58"/>
                <a:gd name="T14" fmla="*/ 29 w 69"/>
                <a:gd name="T15" fmla="*/ 26 h 58"/>
                <a:gd name="T16" fmla="*/ 32 w 69"/>
                <a:gd name="T17" fmla="*/ 24 h 58"/>
                <a:gd name="T18" fmla="*/ 35 w 69"/>
                <a:gd name="T19" fmla="*/ 21 h 58"/>
                <a:gd name="T20" fmla="*/ 38 w 69"/>
                <a:gd name="T21" fmla="*/ 20 h 58"/>
                <a:gd name="T22" fmla="*/ 39 w 69"/>
                <a:gd name="T23" fmla="*/ 17 h 58"/>
                <a:gd name="T24" fmla="*/ 38 w 69"/>
                <a:gd name="T25" fmla="*/ 14 h 58"/>
                <a:gd name="T26" fmla="*/ 38 w 69"/>
                <a:gd name="T27" fmla="*/ 8 h 58"/>
                <a:gd name="T28" fmla="*/ 37 w 69"/>
                <a:gd name="T29" fmla="*/ 4 h 58"/>
                <a:gd name="T30" fmla="*/ 37 w 69"/>
                <a:gd name="T31" fmla="*/ 1 h 58"/>
                <a:gd name="T32" fmla="*/ 40 w 69"/>
                <a:gd name="T33" fmla="*/ 3 h 58"/>
                <a:gd name="T34" fmla="*/ 46 w 69"/>
                <a:gd name="T35" fmla="*/ 11 h 58"/>
                <a:gd name="T36" fmla="*/ 54 w 69"/>
                <a:gd name="T37" fmla="*/ 22 h 58"/>
                <a:gd name="T38" fmla="*/ 62 w 69"/>
                <a:gd name="T39" fmla="*/ 33 h 58"/>
                <a:gd name="T40" fmla="*/ 66 w 69"/>
                <a:gd name="T41" fmla="*/ 40 h 58"/>
                <a:gd name="T42" fmla="*/ 68 w 69"/>
                <a:gd name="T43" fmla="*/ 45 h 58"/>
                <a:gd name="T44" fmla="*/ 68 w 69"/>
                <a:gd name="T45" fmla="*/ 49 h 58"/>
                <a:gd name="T46" fmla="*/ 67 w 69"/>
                <a:gd name="T47" fmla="*/ 52 h 58"/>
                <a:gd name="T48" fmla="*/ 64 w 69"/>
                <a:gd name="T49" fmla="*/ 52 h 58"/>
                <a:gd name="T50" fmla="*/ 62 w 69"/>
                <a:gd name="T51" fmla="*/ 52 h 58"/>
                <a:gd name="T52" fmla="*/ 58 w 69"/>
                <a:gd name="T53" fmla="*/ 52 h 58"/>
                <a:gd name="T54" fmla="*/ 53 w 69"/>
                <a:gd name="T55" fmla="*/ 52 h 58"/>
                <a:gd name="T56" fmla="*/ 51 w 69"/>
                <a:gd name="T57" fmla="*/ 53 h 58"/>
                <a:gd name="T58" fmla="*/ 47 w 69"/>
                <a:gd name="T59" fmla="*/ 54 h 58"/>
                <a:gd name="T60" fmla="*/ 44 w 69"/>
                <a:gd name="T61" fmla="*/ 55 h 58"/>
                <a:gd name="T62" fmla="*/ 40 w 69"/>
                <a:gd name="T63" fmla="*/ 56 h 58"/>
                <a:gd name="T64" fmla="*/ 38 w 69"/>
                <a:gd name="T65" fmla="*/ 57 h 58"/>
                <a:gd name="T66" fmla="*/ 35 w 69"/>
                <a:gd name="T67" fmla="*/ 57 h 58"/>
                <a:gd name="T68" fmla="*/ 33 w 69"/>
                <a:gd name="T69" fmla="*/ 55 h 58"/>
                <a:gd name="T70" fmla="*/ 31 w 69"/>
                <a:gd name="T71" fmla="*/ 53 h 58"/>
                <a:gd name="T72" fmla="*/ 31 w 69"/>
                <a:gd name="T73" fmla="*/ 51 h 58"/>
                <a:gd name="T74" fmla="*/ 31 w 69"/>
                <a:gd name="T75" fmla="*/ 48 h 58"/>
                <a:gd name="T76" fmla="*/ 29 w 69"/>
                <a:gd name="T77" fmla="*/ 46 h 58"/>
                <a:gd name="T78" fmla="*/ 28 w 69"/>
                <a:gd name="T79" fmla="*/ 45 h 58"/>
                <a:gd name="T80" fmla="*/ 25 w 69"/>
                <a:gd name="T81" fmla="*/ 44 h 58"/>
                <a:gd name="T82" fmla="*/ 22 w 69"/>
                <a:gd name="T83" fmla="*/ 43 h 58"/>
                <a:gd name="T84" fmla="*/ 19 w 69"/>
                <a:gd name="T85" fmla="*/ 43 h 58"/>
                <a:gd name="T86" fmla="*/ 16 w 69"/>
                <a:gd name="T87" fmla="*/ 43 h 58"/>
                <a:gd name="T88" fmla="*/ 8 w 69"/>
                <a:gd name="T89" fmla="*/ 44 h 58"/>
                <a:gd name="T90" fmla="*/ 4 w 69"/>
                <a:gd name="T91" fmla="*/ 43 h 58"/>
                <a:gd name="T92" fmla="*/ 1 w 69"/>
                <a:gd name="T93" fmla="*/ 4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9" h="58">
                  <a:moveTo>
                    <a:pt x="0" y="40"/>
                  </a:moveTo>
                  <a:lnTo>
                    <a:pt x="3" y="40"/>
                  </a:lnTo>
                  <a:lnTo>
                    <a:pt x="6" y="41"/>
                  </a:lnTo>
                  <a:lnTo>
                    <a:pt x="9" y="41"/>
                  </a:lnTo>
                  <a:lnTo>
                    <a:pt x="12" y="41"/>
                  </a:lnTo>
                  <a:lnTo>
                    <a:pt x="15" y="41"/>
                  </a:lnTo>
                  <a:lnTo>
                    <a:pt x="17" y="41"/>
                  </a:lnTo>
                  <a:lnTo>
                    <a:pt x="19" y="41"/>
                  </a:lnTo>
                  <a:lnTo>
                    <a:pt x="21" y="41"/>
                  </a:lnTo>
                  <a:lnTo>
                    <a:pt x="22" y="41"/>
                  </a:lnTo>
                  <a:lnTo>
                    <a:pt x="24" y="41"/>
                  </a:lnTo>
                  <a:lnTo>
                    <a:pt x="25" y="41"/>
                  </a:lnTo>
                  <a:lnTo>
                    <a:pt x="26" y="40"/>
                  </a:lnTo>
                  <a:lnTo>
                    <a:pt x="27" y="40"/>
                  </a:lnTo>
                  <a:lnTo>
                    <a:pt x="27" y="39"/>
                  </a:lnTo>
                  <a:lnTo>
                    <a:pt x="27" y="38"/>
                  </a:lnTo>
                  <a:lnTo>
                    <a:pt x="27" y="37"/>
                  </a:lnTo>
                  <a:lnTo>
                    <a:pt x="27" y="35"/>
                  </a:lnTo>
                  <a:lnTo>
                    <a:pt x="27" y="33"/>
                  </a:lnTo>
                  <a:lnTo>
                    <a:pt x="27" y="32"/>
                  </a:lnTo>
                  <a:lnTo>
                    <a:pt x="27" y="30"/>
                  </a:lnTo>
                  <a:lnTo>
                    <a:pt x="28" y="29"/>
                  </a:lnTo>
                  <a:lnTo>
                    <a:pt x="28" y="27"/>
                  </a:lnTo>
                  <a:lnTo>
                    <a:pt x="29" y="26"/>
                  </a:lnTo>
                  <a:lnTo>
                    <a:pt x="30" y="25"/>
                  </a:lnTo>
                  <a:lnTo>
                    <a:pt x="31" y="24"/>
                  </a:lnTo>
                  <a:lnTo>
                    <a:pt x="32" y="24"/>
                  </a:lnTo>
                  <a:lnTo>
                    <a:pt x="33" y="23"/>
                  </a:lnTo>
                  <a:lnTo>
                    <a:pt x="34" y="22"/>
                  </a:lnTo>
                  <a:lnTo>
                    <a:pt x="35" y="21"/>
                  </a:lnTo>
                  <a:lnTo>
                    <a:pt x="36" y="21"/>
                  </a:lnTo>
                  <a:lnTo>
                    <a:pt x="37" y="20"/>
                  </a:lnTo>
                  <a:lnTo>
                    <a:pt x="38" y="20"/>
                  </a:lnTo>
                  <a:lnTo>
                    <a:pt x="38" y="19"/>
                  </a:lnTo>
                  <a:lnTo>
                    <a:pt x="38" y="18"/>
                  </a:lnTo>
                  <a:lnTo>
                    <a:pt x="39" y="17"/>
                  </a:lnTo>
                  <a:lnTo>
                    <a:pt x="39" y="16"/>
                  </a:lnTo>
                  <a:lnTo>
                    <a:pt x="39" y="14"/>
                  </a:lnTo>
                  <a:lnTo>
                    <a:pt x="38" y="14"/>
                  </a:lnTo>
                  <a:lnTo>
                    <a:pt x="38" y="12"/>
                  </a:lnTo>
                  <a:lnTo>
                    <a:pt x="38" y="10"/>
                  </a:lnTo>
                  <a:lnTo>
                    <a:pt x="38" y="8"/>
                  </a:lnTo>
                  <a:lnTo>
                    <a:pt x="37" y="7"/>
                  </a:lnTo>
                  <a:lnTo>
                    <a:pt x="37" y="5"/>
                  </a:lnTo>
                  <a:lnTo>
                    <a:pt x="37" y="4"/>
                  </a:lnTo>
                  <a:lnTo>
                    <a:pt x="37" y="3"/>
                  </a:lnTo>
                  <a:lnTo>
                    <a:pt x="37" y="2"/>
                  </a:lnTo>
                  <a:lnTo>
                    <a:pt x="37" y="1"/>
                  </a:lnTo>
                  <a:lnTo>
                    <a:pt x="37" y="0"/>
                  </a:lnTo>
                  <a:lnTo>
                    <a:pt x="38" y="1"/>
                  </a:lnTo>
                  <a:lnTo>
                    <a:pt x="40" y="3"/>
                  </a:lnTo>
                  <a:lnTo>
                    <a:pt x="41" y="5"/>
                  </a:lnTo>
                  <a:lnTo>
                    <a:pt x="43" y="7"/>
                  </a:lnTo>
                  <a:lnTo>
                    <a:pt x="46" y="11"/>
                  </a:lnTo>
                  <a:lnTo>
                    <a:pt x="49" y="14"/>
                  </a:lnTo>
                  <a:lnTo>
                    <a:pt x="51" y="18"/>
                  </a:lnTo>
                  <a:lnTo>
                    <a:pt x="54" y="22"/>
                  </a:lnTo>
                  <a:lnTo>
                    <a:pt x="57" y="25"/>
                  </a:lnTo>
                  <a:lnTo>
                    <a:pt x="59" y="29"/>
                  </a:lnTo>
                  <a:lnTo>
                    <a:pt x="62" y="33"/>
                  </a:lnTo>
                  <a:lnTo>
                    <a:pt x="63" y="35"/>
                  </a:lnTo>
                  <a:lnTo>
                    <a:pt x="65" y="38"/>
                  </a:lnTo>
                  <a:lnTo>
                    <a:pt x="66" y="40"/>
                  </a:lnTo>
                  <a:lnTo>
                    <a:pt x="67" y="41"/>
                  </a:lnTo>
                  <a:lnTo>
                    <a:pt x="67" y="43"/>
                  </a:lnTo>
                  <a:lnTo>
                    <a:pt x="68" y="45"/>
                  </a:lnTo>
                  <a:lnTo>
                    <a:pt x="68" y="47"/>
                  </a:lnTo>
                  <a:lnTo>
                    <a:pt x="68" y="48"/>
                  </a:lnTo>
                  <a:lnTo>
                    <a:pt x="68" y="49"/>
                  </a:lnTo>
                  <a:lnTo>
                    <a:pt x="68" y="50"/>
                  </a:lnTo>
                  <a:lnTo>
                    <a:pt x="68" y="51"/>
                  </a:lnTo>
                  <a:lnTo>
                    <a:pt x="67" y="52"/>
                  </a:lnTo>
                  <a:lnTo>
                    <a:pt x="66" y="52"/>
                  </a:lnTo>
                  <a:lnTo>
                    <a:pt x="65" y="52"/>
                  </a:lnTo>
                  <a:lnTo>
                    <a:pt x="64" y="52"/>
                  </a:lnTo>
                  <a:lnTo>
                    <a:pt x="63" y="52"/>
                  </a:lnTo>
                  <a:lnTo>
                    <a:pt x="62" y="52"/>
                  </a:lnTo>
                  <a:lnTo>
                    <a:pt x="62" y="52"/>
                  </a:lnTo>
                  <a:lnTo>
                    <a:pt x="60" y="52"/>
                  </a:lnTo>
                  <a:lnTo>
                    <a:pt x="59" y="52"/>
                  </a:lnTo>
                  <a:lnTo>
                    <a:pt x="58" y="52"/>
                  </a:lnTo>
                  <a:lnTo>
                    <a:pt x="57" y="52"/>
                  </a:lnTo>
                  <a:lnTo>
                    <a:pt x="56" y="52"/>
                  </a:lnTo>
                  <a:lnTo>
                    <a:pt x="53" y="52"/>
                  </a:lnTo>
                  <a:lnTo>
                    <a:pt x="52" y="52"/>
                  </a:lnTo>
                  <a:lnTo>
                    <a:pt x="51" y="53"/>
                  </a:lnTo>
                  <a:lnTo>
                    <a:pt x="51" y="53"/>
                  </a:lnTo>
                  <a:lnTo>
                    <a:pt x="50" y="53"/>
                  </a:lnTo>
                  <a:lnTo>
                    <a:pt x="49" y="53"/>
                  </a:lnTo>
                  <a:lnTo>
                    <a:pt x="47" y="54"/>
                  </a:lnTo>
                  <a:lnTo>
                    <a:pt x="46" y="54"/>
                  </a:lnTo>
                  <a:lnTo>
                    <a:pt x="45" y="55"/>
                  </a:lnTo>
                  <a:lnTo>
                    <a:pt x="44" y="55"/>
                  </a:lnTo>
                  <a:lnTo>
                    <a:pt x="43" y="56"/>
                  </a:lnTo>
                  <a:lnTo>
                    <a:pt x="42" y="56"/>
                  </a:lnTo>
                  <a:lnTo>
                    <a:pt x="40" y="56"/>
                  </a:lnTo>
                  <a:lnTo>
                    <a:pt x="40" y="57"/>
                  </a:lnTo>
                  <a:lnTo>
                    <a:pt x="39" y="57"/>
                  </a:lnTo>
                  <a:lnTo>
                    <a:pt x="38" y="57"/>
                  </a:lnTo>
                  <a:lnTo>
                    <a:pt x="37" y="57"/>
                  </a:lnTo>
                  <a:lnTo>
                    <a:pt x="36" y="57"/>
                  </a:lnTo>
                  <a:lnTo>
                    <a:pt x="35" y="57"/>
                  </a:lnTo>
                  <a:lnTo>
                    <a:pt x="34" y="56"/>
                  </a:lnTo>
                  <a:lnTo>
                    <a:pt x="33" y="56"/>
                  </a:lnTo>
                  <a:lnTo>
                    <a:pt x="33" y="55"/>
                  </a:lnTo>
                  <a:lnTo>
                    <a:pt x="32" y="55"/>
                  </a:lnTo>
                  <a:lnTo>
                    <a:pt x="32" y="54"/>
                  </a:lnTo>
                  <a:lnTo>
                    <a:pt x="31" y="53"/>
                  </a:lnTo>
                  <a:lnTo>
                    <a:pt x="31" y="52"/>
                  </a:lnTo>
                  <a:lnTo>
                    <a:pt x="31" y="52"/>
                  </a:lnTo>
                  <a:lnTo>
                    <a:pt x="31" y="51"/>
                  </a:lnTo>
                  <a:lnTo>
                    <a:pt x="31" y="50"/>
                  </a:lnTo>
                  <a:lnTo>
                    <a:pt x="31" y="49"/>
                  </a:lnTo>
                  <a:lnTo>
                    <a:pt x="31" y="48"/>
                  </a:lnTo>
                  <a:lnTo>
                    <a:pt x="30" y="48"/>
                  </a:lnTo>
                  <a:lnTo>
                    <a:pt x="30" y="47"/>
                  </a:lnTo>
                  <a:lnTo>
                    <a:pt x="29" y="46"/>
                  </a:lnTo>
                  <a:lnTo>
                    <a:pt x="28" y="46"/>
                  </a:lnTo>
                  <a:lnTo>
                    <a:pt x="28" y="45"/>
                  </a:lnTo>
                  <a:lnTo>
                    <a:pt x="28" y="45"/>
                  </a:lnTo>
                  <a:lnTo>
                    <a:pt x="27" y="44"/>
                  </a:lnTo>
                  <a:lnTo>
                    <a:pt x="26" y="44"/>
                  </a:lnTo>
                  <a:lnTo>
                    <a:pt x="25" y="44"/>
                  </a:lnTo>
                  <a:lnTo>
                    <a:pt x="24" y="44"/>
                  </a:lnTo>
                  <a:lnTo>
                    <a:pt x="23" y="43"/>
                  </a:lnTo>
                  <a:lnTo>
                    <a:pt x="22" y="43"/>
                  </a:lnTo>
                  <a:lnTo>
                    <a:pt x="21" y="43"/>
                  </a:lnTo>
                  <a:lnTo>
                    <a:pt x="20" y="43"/>
                  </a:lnTo>
                  <a:lnTo>
                    <a:pt x="19" y="43"/>
                  </a:lnTo>
                  <a:lnTo>
                    <a:pt x="17" y="43"/>
                  </a:lnTo>
                  <a:lnTo>
                    <a:pt x="17" y="43"/>
                  </a:lnTo>
                  <a:lnTo>
                    <a:pt x="16" y="43"/>
                  </a:lnTo>
                  <a:lnTo>
                    <a:pt x="13" y="43"/>
                  </a:lnTo>
                  <a:lnTo>
                    <a:pt x="11" y="44"/>
                  </a:lnTo>
                  <a:lnTo>
                    <a:pt x="8" y="44"/>
                  </a:lnTo>
                  <a:lnTo>
                    <a:pt x="7" y="44"/>
                  </a:lnTo>
                  <a:lnTo>
                    <a:pt x="6" y="43"/>
                  </a:lnTo>
                  <a:lnTo>
                    <a:pt x="4" y="43"/>
                  </a:lnTo>
                  <a:lnTo>
                    <a:pt x="3" y="43"/>
                  </a:lnTo>
                  <a:lnTo>
                    <a:pt x="2" y="43"/>
                  </a:lnTo>
                  <a:lnTo>
                    <a:pt x="1" y="42"/>
                  </a:lnTo>
                  <a:lnTo>
                    <a:pt x="0" y="41"/>
                  </a:lnTo>
                  <a:lnTo>
                    <a:pt x="0" y="40"/>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2" name="Freeform 99"/>
            <p:cNvSpPr>
              <a:spLocks/>
            </p:cNvSpPr>
            <p:nvPr/>
          </p:nvSpPr>
          <p:spPr bwMode="auto">
            <a:xfrm>
              <a:off x="899" y="2418"/>
              <a:ext cx="37" cy="37"/>
            </a:xfrm>
            <a:custGeom>
              <a:avLst/>
              <a:gdLst>
                <a:gd name="T0" fmla="*/ 0 w 37"/>
                <a:gd name="T1" fmla="*/ 5 h 37"/>
                <a:gd name="T2" fmla="*/ 2 w 37"/>
                <a:gd name="T3" fmla="*/ 8 h 37"/>
                <a:gd name="T4" fmla="*/ 5 w 37"/>
                <a:gd name="T5" fmla="*/ 9 h 37"/>
                <a:gd name="T6" fmla="*/ 8 w 37"/>
                <a:gd name="T7" fmla="*/ 9 h 37"/>
                <a:gd name="T8" fmla="*/ 11 w 37"/>
                <a:gd name="T9" fmla="*/ 10 h 37"/>
                <a:gd name="T10" fmla="*/ 14 w 37"/>
                <a:gd name="T11" fmla="*/ 11 h 37"/>
                <a:gd name="T12" fmla="*/ 15 w 37"/>
                <a:gd name="T13" fmla="*/ 13 h 37"/>
                <a:gd name="T14" fmla="*/ 17 w 37"/>
                <a:gd name="T15" fmla="*/ 15 h 37"/>
                <a:gd name="T16" fmla="*/ 17 w 37"/>
                <a:gd name="T17" fmla="*/ 18 h 37"/>
                <a:gd name="T18" fmla="*/ 18 w 37"/>
                <a:gd name="T19" fmla="*/ 21 h 37"/>
                <a:gd name="T20" fmla="*/ 20 w 37"/>
                <a:gd name="T21" fmla="*/ 21 h 37"/>
                <a:gd name="T22" fmla="*/ 22 w 37"/>
                <a:gd name="T23" fmla="*/ 22 h 37"/>
                <a:gd name="T24" fmla="*/ 25 w 37"/>
                <a:gd name="T25" fmla="*/ 22 h 37"/>
                <a:gd name="T26" fmla="*/ 27 w 37"/>
                <a:gd name="T27" fmla="*/ 22 h 37"/>
                <a:gd name="T28" fmla="*/ 27 w 37"/>
                <a:gd name="T29" fmla="*/ 24 h 37"/>
                <a:gd name="T30" fmla="*/ 27 w 37"/>
                <a:gd name="T31" fmla="*/ 27 h 37"/>
                <a:gd name="T32" fmla="*/ 27 w 37"/>
                <a:gd name="T33" fmla="*/ 29 h 37"/>
                <a:gd name="T34" fmla="*/ 27 w 37"/>
                <a:gd name="T35" fmla="*/ 32 h 37"/>
                <a:gd name="T36" fmla="*/ 27 w 37"/>
                <a:gd name="T37" fmla="*/ 34 h 37"/>
                <a:gd name="T38" fmla="*/ 28 w 37"/>
                <a:gd name="T39" fmla="*/ 36 h 37"/>
                <a:gd name="T40" fmla="*/ 31 w 37"/>
                <a:gd name="T41" fmla="*/ 35 h 37"/>
                <a:gd name="T42" fmla="*/ 33 w 37"/>
                <a:gd name="T43" fmla="*/ 35 h 37"/>
                <a:gd name="T44" fmla="*/ 35 w 37"/>
                <a:gd name="T45" fmla="*/ 34 h 37"/>
                <a:gd name="T46" fmla="*/ 36 w 37"/>
                <a:gd name="T47" fmla="*/ 32 h 37"/>
                <a:gd name="T48" fmla="*/ 36 w 37"/>
                <a:gd name="T49" fmla="*/ 29 h 37"/>
                <a:gd name="T50" fmla="*/ 36 w 37"/>
                <a:gd name="T51" fmla="*/ 25 h 37"/>
                <a:gd name="T52" fmla="*/ 34 w 37"/>
                <a:gd name="T53" fmla="*/ 22 h 37"/>
                <a:gd name="T54" fmla="*/ 33 w 37"/>
                <a:gd name="T55" fmla="*/ 20 h 37"/>
                <a:gd name="T56" fmla="*/ 31 w 37"/>
                <a:gd name="T57" fmla="*/ 18 h 37"/>
                <a:gd name="T58" fmla="*/ 30 w 37"/>
                <a:gd name="T59" fmla="*/ 15 h 37"/>
                <a:gd name="T60" fmla="*/ 29 w 37"/>
                <a:gd name="T61" fmla="*/ 12 h 37"/>
                <a:gd name="T62" fmla="*/ 27 w 37"/>
                <a:gd name="T63" fmla="*/ 9 h 37"/>
                <a:gd name="T64" fmla="*/ 26 w 37"/>
                <a:gd name="T65" fmla="*/ 9 h 37"/>
                <a:gd name="T66" fmla="*/ 23 w 37"/>
                <a:gd name="T67" fmla="*/ 9 h 37"/>
                <a:gd name="T68" fmla="*/ 21 w 37"/>
                <a:gd name="T69" fmla="*/ 10 h 37"/>
                <a:gd name="T70" fmla="*/ 20 w 37"/>
                <a:gd name="T71" fmla="*/ 12 h 37"/>
                <a:gd name="T72" fmla="*/ 19 w 37"/>
                <a:gd name="T73" fmla="*/ 11 h 37"/>
                <a:gd name="T74" fmla="*/ 18 w 37"/>
                <a:gd name="T75" fmla="*/ 9 h 37"/>
                <a:gd name="T76" fmla="*/ 15 w 37"/>
                <a:gd name="T77" fmla="*/ 5 h 37"/>
                <a:gd name="T78" fmla="*/ 13 w 37"/>
                <a:gd name="T79" fmla="*/ 3 h 37"/>
                <a:gd name="T80" fmla="*/ 10 w 37"/>
                <a:gd name="T81" fmla="*/ 1 h 37"/>
                <a:gd name="T82" fmla="*/ 7 w 37"/>
                <a:gd name="T83" fmla="*/ 0 h 37"/>
                <a:gd name="T84" fmla="*/ 4 w 37"/>
                <a:gd name="T85" fmla="*/ 0 h 37"/>
                <a:gd name="T86" fmla="*/ 2 w 37"/>
                <a:gd name="T87" fmla="*/ 2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7" h="37">
                  <a:moveTo>
                    <a:pt x="1" y="3"/>
                  </a:moveTo>
                  <a:lnTo>
                    <a:pt x="0" y="4"/>
                  </a:lnTo>
                  <a:lnTo>
                    <a:pt x="0" y="5"/>
                  </a:lnTo>
                  <a:lnTo>
                    <a:pt x="0" y="6"/>
                  </a:lnTo>
                  <a:lnTo>
                    <a:pt x="1" y="7"/>
                  </a:lnTo>
                  <a:lnTo>
                    <a:pt x="2" y="8"/>
                  </a:lnTo>
                  <a:lnTo>
                    <a:pt x="3" y="8"/>
                  </a:lnTo>
                  <a:lnTo>
                    <a:pt x="3" y="9"/>
                  </a:lnTo>
                  <a:lnTo>
                    <a:pt x="5" y="9"/>
                  </a:lnTo>
                  <a:lnTo>
                    <a:pt x="6" y="9"/>
                  </a:lnTo>
                  <a:lnTo>
                    <a:pt x="7" y="9"/>
                  </a:lnTo>
                  <a:lnTo>
                    <a:pt x="8" y="9"/>
                  </a:lnTo>
                  <a:lnTo>
                    <a:pt x="9" y="10"/>
                  </a:lnTo>
                  <a:lnTo>
                    <a:pt x="10" y="10"/>
                  </a:lnTo>
                  <a:lnTo>
                    <a:pt x="11" y="10"/>
                  </a:lnTo>
                  <a:lnTo>
                    <a:pt x="12" y="11"/>
                  </a:lnTo>
                  <a:lnTo>
                    <a:pt x="13" y="11"/>
                  </a:lnTo>
                  <a:lnTo>
                    <a:pt x="14" y="11"/>
                  </a:lnTo>
                  <a:lnTo>
                    <a:pt x="14" y="12"/>
                  </a:lnTo>
                  <a:lnTo>
                    <a:pt x="15" y="12"/>
                  </a:lnTo>
                  <a:lnTo>
                    <a:pt x="15" y="13"/>
                  </a:lnTo>
                  <a:lnTo>
                    <a:pt x="16" y="14"/>
                  </a:lnTo>
                  <a:lnTo>
                    <a:pt x="16" y="15"/>
                  </a:lnTo>
                  <a:lnTo>
                    <a:pt x="17" y="15"/>
                  </a:lnTo>
                  <a:lnTo>
                    <a:pt x="17" y="16"/>
                  </a:lnTo>
                  <a:lnTo>
                    <a:pt x="17" y="17"/>
                  </a:lnTo>
                  <a:lnTo>
                    <a:pt x="17" y="18"/>
                  </a:lnTo>
                  <a:lnTo>
                    <a:pt x="17" y="19"/>
                  </a:lnTo>
                  <a:lnTo>
                    <a:pt x="17" y="20"/>
                  </a:lnTo>
                  <a:lnTo>
                    <a:pt x="18" y="21"/>
                  </a:lnTo>
                  <a:lnTo>
                    <a:pt x="19" y="21"/>
                  </a:lnTo>
                  <a:lnTo>
                    <a:pt x="19" y="21"/>
                  </a:lnTo>
                  <a:lnTo>
                    <a:pt x="20" y="21"/>
                  </a:lnTo>
                  <a:lnTo>
                    <a:pt x="21" y="21"/>
                  </a:lnTo>
                  <a:lnTo>
                    <a:pt x="21" y="22"/>
                  </a:lnTo>
                  <a:lnTo>
                    <a:pt x="22" y="22"/>
                  </a:lnTo>
                  <a:lnTo>
                    <a:pt x="23" y="22"/>
                  </a:lnTo>
                  <a:lnTo>
                    <a:pt x="24" y="22"/>
                  </a:lnTo>
                  <a:lnTo>
                    <a:pt x="25" y="22"/>
                  </a:lnTo>
                  <a:lnTo>
                    <a:pt x="26" y="21"/>
                  </a:lnTo>
                  <a:lnTo>
                    <a:pt x="27" y="21"/>
                  </a:lnTo>
                  <a:lnTo>
                    <a:pt x="27" y="22"/>
                  </a:lnTo>
                  <a:lnTo>
                    <a:pt x="27" y="22"/>
                  </a:lnTo>
                  <a:lnTo>
                    <a:pt x="27" y="23"/>
                  </a:lnTo>
                  <a:lnTo>
                    <a:pt x="27" y="24"/>
                  </a:lnTo>
                  <a:lnTo>
                    <a:pt x="27" y="25"/>
                  </a:lnTo>
                  <a:lnTo>
                    <a:pt x="27" y="26"/>
                  </a:lnTo>
                  <a:lnTo>
                    <a:pt x="27" y="27"/>
                  </a:lnTo>
                  <a:lnTo>
                    <a:pt x="27" y="27"/>
                  </a:lnTo>
                  <a:lnTo>
                    <a:pt x="27" y="28"/>
                  </a:lnTo>
                  <a:lnTo>
                    <a:pt x="27" y="29"/>
                  </a:lnTo>
                  <a:lnTo>
                    <a:pt x="27" y="30"/>
                  </a:lnTo>
                  <a:lnTo>
                    <a:pt x="27" y="31"/>
                  </a:lnTo>
                  <a:lnTo>
                    <a:pt x="27" y="32"/>
                  </a:lnTo>
                  <a:lnTo>
                    <a:pt x="27" y="33"/>
                  </a:lnTo>
                  <a:lnTo>
                    <a:pt x="27" y="33"/>
                  </a:lnTo>
                  <a:lnTo>
                    <a:pt x="27" y="34"/>
                  </a:lnTo>
                  <a:lnTo>
                    <a:pt x="27" y="35"/>
                  </a:lnTo>
                  <a:lnTo>
                    <a:pt x="28" y="35"/>
                  </a:lnTo>
                  <a:lnTo>
                    <a:pt x="28" y="36"/>
                  </a:lnTo>
                  <a:lnTo>
                    <a:pt x="29" y="36"/>
                  </a:lnTo>
                  <a:lnTo>
                    <a:pt x="30" y="35"/>
                  </a:lnTo>
                  <a:lnTo>
                    <a:pt x="31" y="35"/>
                  </a:lnTo>
                  <a:lnTo>
                    <a:pt x="32" y="35"/>
                  </a:lnTo>
                  <a:lnTo>
                    <a:pt x="33" y="35"/>
                  </a:lnTo>
                  <a:lnTo>
                    <a:pt x="33" y="35"/>
                  </a:lnTo>
                  <a:lnTo>
                    <a:pt x="34" y="35"/>
                  </a:lnTo>
                  <a:lnTo>
                    <a:pt x="34" y="34"/>
                  </a:lnTo>
                  <a:lnTo>
                    <a:pt x="35" y="34"/>
                  </a:lnTo>
                  <a:lnTo>
                    <a:pt x="35" y="33"/>
                  </a:lnTo>
                  <a:lnTo>
                    <a:pt x="35" y="33"/>
                  </a:lnTo>
                  <a:lnTo>
                    <a:pt x="36" y="32"/>
                  </a:lnTo>
                  <a:lnTo>
                    <a:pt x="36" y="31"/>
                  </a:lnTo>
                  <a:lnTo>
                    <a:pt x="36" y="30"/>
                  </a:lnTo>
                  <a:lnTo>
                    <a:pt x="36" y="29"/>
                  </a:lnTo>
                  <a:lnTo>
                    <a:pt x="36" y="27"/>
                  </a:lnTo>
                  <a:lnTo>
                    <a:pt x="36" y="27"/>
                  </a:lnTo>
                  <a:lnTo>
                    <a:pt x="36" y="25"/>
                  </a:lnTo>
                  <a:lnTo>
                    <a:pt x="35" y="24"/>
                  </a:lnTo>
                  <a:lnTo>
                    <a:pt x="35" y="23"/>
                  </a:lnTo>
                  <a:lnTo>
                    <a:pt x="34" y="22"/>
                  </a:lnTo>
                  <a:lnTo>
                    <a:pt x="34" y="21"/>
                  </a:lnTo>
                  <a:lnTo>
                    <a:pt x="33" y="21"/>
                  </a:lnTo>
                  <a:lnTo>
                    <a:pt x="33" y="20"/>
                  </a:lnTo>
                  <a:lnTo>
                    <a:pt x="33" y="19"/>
                  </a:lnTo>
                  <a:lnTo>
                    <a:pt x="32" y="18"/>
                  </a:lnTo>
                  <a:lnTo>
                    <a:pt x="31" y="18"/>
                  </a:lnTo>
                  <a:lnTo>
                    <a:pt x="31" y="17"/>
                  </a:lnTo>
                  <a:lnTo>
                    <a:pt x="31" y="16"/>
                  </a:lnTo>
                  <a:lnTo>
                    <a:pt x="30" y="15"/>
                  </a:lnTo>
                  <a:lnTo>
                    <a:pt x="30" y="15"/>
                  </a:lnTo>
                  <a:lnTo>
                    <a:pt x="30" y="13"/>
                  </a:lnTo>
                  <a:lnTo>
                    <a:pt x="29" y="12"/>
                  </a:lnTo>
                  <a:lnTo>
                    <a:pt x="29" y="11"/>
                  </a:lnTo>
                  <a:lnTo>
                    <a:pt x="28" y="10"/>
                  </a:lnTo>
                  <a:lnTo>
                    <a:pt x="27" y="9"/>
                  </a:lnTo>
                  <a:lnTo>
                    <a:pt x="27" y="9"/>
                  </a:lnTo>
                  <a:lnTo>
                    <a:pt x="27" y="9"/>
                  </a:lnTo>
                  <a:lnTo>
                    <a:pt x="26" y="9"/>
                  </a:lnTo>
                  <a:lnTo>
                    <a:pt x="25" y="9"/>
                  </a:lnTo>
                  <a:lnTo>
                    <a:pt x="24" y="9"/>
                  </a:lnTo>
                  <a:lnTo>
                    <a:pt x="23" y="9"/>
                  </a:lnTo>
                  <a:lnTo>
                    <a:pt x="22" y="9"/>
                  </a:lnTo>
                  <a:lnTo>
                    <a:pt x="21" y="9"/>
                  </a:lnTo>
                  <a:lnTo>
                    <a:pt x="21" y="10"/>
                  </a:lnTo>
                  <a:lnTo>
                    <a:pt x="21" y="11"/>
                  </a:lnTo>
                  <a:lnTo>
                    <a:pt x="21" y="12"/>
                  </a:lnTo>
                  <a:lnTo>
                    <a:pt x="20" y="12"/>
                  </a:lnTo>
                  <a:lnTo>
                    <a:pt x="20" y="13"/>
                  </a:lnTo>
                  <a:lnTo>
                    <a:pt x="19" y="12"/>
                  </a:lnTo>
                  <a:lnTo>
                    <a:pt x="19" y="11"/>
                  </a:lnTo>
                  <a:lnTo>
                    <a:pt x="19" y="10"/>
                  </a:lnTo>
                  <a:lnTo>
                    <a:pt x="18" y="9"/>
                  </a:lnTo>
                  <a:lnTo>
                    <a:pt x="18" y="9"/>
                  </a:lnTo>
                  <a:lnTo>
                    <a:pt x="17" y="8"/>
                  </a:lnTo>
                  <a:lnTo>
                    <a:pt x="16" y="6"/>
                  </a:lnTo>
                  <a:lnTo>
                    <a:pt x="15" y="5"/>
                  </a:lnTo>
                  <a:lnTo>
                    <a:pt x="15" y="4"/>
                  </a:lnTo>
                  <a:lnTo>
                    <a:pt x="14" y="3"/>
                  </a:lnTo>
                  <a:lnTo>
                    <a:pt x="13" y="3"/>
                  </a:lnTo>
                  <a:lnTo>
                    <a:pt x="12" y="2"/>
                  </a:lnTo>
                  <a:lnTo>
                    <a:pt x="11" y="2"/>
                  </a:lnTo>
                  <a:lnTo>
                    <a:pt x="10" y="1"/>
                  </a:lnTo>
                  <a:lnTo>
                    <a:pt x="9" y="0"/>
                  </a:lnTo>
                  <a:lnTo>
                    <a:pt x="9" y="0"/>
                  </a:lnTo>
                  <a:lnTo>
                    <a:pt x="7" y="0"/>
                  </a:lnTo>
                  <a:lnTo>
                    <a:pt x="6" y="0"/>
                  </a:lnTo>
                  <a:lnTo>
                    <a:pt x="5" y="0"/>
                  </a:lnTo>
                  <a:lnTo>
                    <a:pt x="4" y="0"/>
                  </a:lnTo>
                  <a:lnTo>
                    <a:pt x="3" y="1"/>
                  </a:lnTo>
                  <a:lnTo>
                    <a:pt x="3" y="2"/>
                  </a:lnTo>
                  <a:lnTo>
                    <a:pt x="2" y="2"/>
                  </a:lnTo>
                  <a:lnTo>
                    <a:pt x="1" y="3"/>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3" name="Freeform 100"/>
            <p:cNvSpPr>
              <a:spLocks/>
            </p:cNvSpPr>
            <p:nvPr/>
          </p:nvSpPr>
          <p:spPr bwMode="auto">
            <a:xfrm>
              <a:off x="923" y="2450"/>
              <a:ext cx="44" cy="51"/>
            </a:xfrm>
            <a:custGeom>
              <a:avLst/>
              <a:gdLst>
                <a:gd name="T0" fmla="*/ 2 w 44"/>
                <a:gd name="T1" fmla="*/ 11 h 51"/>
                <a:gd name="T2" fmla="*/ 4 w 44"/>
                <a:gd name="T3" fmla="*/ 21 h 51"/>
                <a:gd name="T4" fmla="*/ 5 w 44"/>
                <a:gd name="T5" fmla="*/ 23 h 51"/>
                <a:gd name="T6" fmla="*/ 7 w 44"/>
                <a:gd name="T7" fmla="*/ 24 h 51"/>
                <a:gd name="T8" fmla="*/ 8 w 44"/>
                <a:gd name="T9" fmla="*/ 27 h 51"/>
                <a:gd name="T10" fmla="*/ 8 w 44"/>
                <a:gd name="T11" fmla="*/ 32 h 51"/>
                <a:gd name="T12" fmla="*/ 7 w 44"/>
                <a:gd name="T13" fmla="*/ 37 h 51"/>
                <a:gd name="T14" fmla="*/ 7 w 44"/>
                <a:gd name="T15" fmla="*/ 42 h 51"/>
                <a:gd name="T16" fmla="*/ 7 w 44"/>
                <a:gd name="T17" fmla="*/ 45 h 51"/>
                <a:gd name="T18" fmla="*/ 10 w 44"/>
                <a:gd name="T19" fmla="*/ 45 h 51"/>
                <a:gd name="T20" fmla="*/ 11 w 44"/>
                <a:gd name="T21" fmla="*/ 41 h 51"/>
                <a:gd name="T22" fmla="*/ 12 w 44"/>
                <a:gd name="T23" fmla="*/ 38 h 51"/>
                <a:gd name="T24" fmla="*/ 14 w 44"/>
                <a:gd name="T25" fmla="*/ 37 h 51"/>
                <a:gd name="T26" fmla="*/ 15 w 44"/>
                <a:gd name="T27" fmla="*/ 35 h 51"/>
                <a:gd name="T28" fmla="*/ 17 w 44"/>
                <a:gd name="T29" fmla="*/ 32 h 51"/>
                <a:gd name="T30" fmla="*/ 18 w 44"/>
                <a:gd name="T31" fmla="*/ 30 h 51"/>
                <a:gd name="T32" fmla="*/ 23 w 44"/>
                <a:gd name="T33" fmla="*/ 29 h 51"/>
                <a:gd name="T34" fmla="*/ 27 w 44"/>
                <a:gd name="T35" fmla="*/ 29 h 51"/>
                <a:gd name="T36" fmla="*/ 32 w 44"/>
                <a:gd name="T37" fmla="*/ 29 h 51"/>
                <a:gd name="T38" fmla="*/ 35 w 44"/>
                <a:gd name="T39" fmla="*/ 30 h 51"/>
                <a:gd name="T40" fmla="*/ 38 w 44"/>
                <a:gd name="T41" fmla="*/ 31 h 51"/>
                <a:gd name="T42" fmla="*/ 39 w 44"/>
                <a:gd name="T43" fmla="*/ 33 h 51"/>
                <a:gd name="T44" fmla="*/ 39 w 44"/>
                <a:gd name="T45" fmla="*/ 36 h 51"/>
                <a:gd name="T46" fmla="*/ 40 w 44"/>
                <a:gd name="T47" fmla="*/ 38 h 51"/>
                <a:gd name="T48" fmla="*/ 42 w 44"/>
                <a:gd name="T49" fmla="*/ 41 h 51"/>
                <a:gd name="T50" fmla="*/ 43 w 44"/>
                <a:gd name="T51" fmla="*/ 45 h 51"/>
                <a:gd name="T52" fmla="*/ 41 w 44"/>
                <a:gd name="T53" fmla="*/ 46 h 51"/>
                <a:gd name="T54" fmla="*/ 39 w 44"/>
                <a:gd name="T55" fmla="*/ 46 h 51"/>
                <a:gd name="T56" fmla="*/ 39 w 44"/>
                <a:gd name="T57" fmla="*/ 42 h 51"/>
                <a:gd name="T58" fmla="*/ 39 w 44"/>
                <a:gd name="T59" fmla="*/ 40 h 51"/>
                <a:gd name="T60" fmla="*/ 36 w 44"/>
                <a:gd name="T61" fmla="*/ 38 h 51"/>
                <a:gd name="T62" fmla="*/ 33 w 44"/>
                <a:gd name="T63" fmla="*/ 37 h 51"/>
                <a:gd name="T64" fmla="*/ 31 w 44"/>
                <a:gd name="T65" fmla="*/ 37 h 51"/>
                <a:gd name="T66" fmla="*/ 28 w 44"/>
                <a:gd name="T67" fmla="*/ 38 h 51"/>
                <a:gd name="T68" fmla="*/ 28 w 44"/>
                <a:gd name="T69" fmla="*/ 35 h 51"/>
                <a:gd name="T70" fmla="*/ 26 w 44"/>
                <a:gd name="T71" fmla="*/ 33 h 51"/>
                <a:gd name="T72" fmla="*/ 25 w 44"/>
                <a:gd name="T73" fmla="*/ 34 h 51"/>
                <a:gd name="T74" fmla="*/ 21 w 44"/>
                <a:gd name="T75" fmla="*/ 38 h 51"/>
                <a:gd name="T76" fmla="*/ 18 w 44"/>
                <a:gd name="T77" fmla="*/ 41 h 51"/>
                <a:gd name="T78" fmla="*/ 16 w 44"/>
                <a:gd name="T79" fmla="*/ 44 h 51"/>
                <a:gd name="T80" fmla="*/ 13 w 44"/>
                <a:gd name="T81" fmla="*/ 46 h 51"/>
                <a:gd name="T82" fmla="*/ 12 w 44"/>
                <a:gd name="T83" fmla="*/ 49 h 51"/>
                <a:gd name="T84" fmla="*/ 10 w 44"/>
                <a:gd name="T85" fmla="*/ 49 h 51"/>
                <a:gd name="T86" fmla="*/ 7 w 44"/>
                <a:gd name="T87" fmla="*/ 50 h 51"/>
                <a:gd name="T88" fmla="*/ 4 w 44"/>
                <a:gd name="T89" fmla="*/ 49 h 51"/>
                <a:gd name="T90" fmla="*/ 3 w 44"/>
                <a:gd name="T91" fmla="*/ 48 h 51"/>
                <a:gd name="T92" fmla="*/ 3 w 44"/>
                <a:gd name="T93" fmla="*/ 46 h 51"/>
                <a:gd name="T94" fmla="*/ 4 w 44"/>
                <a:gd name="T95" fmla="*/ 46 h 51"/>
                <a:gd name="T96" fmla="*/ 4 w 44"/>
                <a:gd name="T97" fmla="*/ 42 h 51"/>
                <a:gd name="T98" fmla="*/ 4 w 44"/>
                <a:gd name="T99" fmla="*/ 39 h 51"/>
                <a:gd name="T100" fmla="*/ 4 w 44"/>
                <a:gd name="T101" fmla="*/ 37 h 51"/>
                <a:gd name="T102" fmla="*/ 4 w 44"/>
                <a:gd name="T103" fmla="*/ 33 h 51"/>
                <a:gd name="T104" fmla="*/ 4 w 44"/>
                <a:gd name="T105" fmla="*/ 30 h 51"/>
                <a:gd name="T106" fmla="*/ 5 w 44"/>
                <a:gd name="T107" fmla="*/ 28 h 51"/>
                <a:gd name="T108" fmla="*/ 6 w 44"/>
                <a:gd name="T109" fmla="*/ 25 h 51"/>
                <a:gd name="T110" fmla="*/ 4 w 44"/>
                <a:gd name="T111" fmla="*/ 25 h 51"/>
                <a:gd name="T112" fmla="*/ 1 w 44"/>
                <a:gd name="T113" fmla="*/ 25 h 51"/>
                <a:gd name="T114" fmla="*/ 0 w 44"/>
                <a:gd name="T115" fmla="*/ 22 h 51"/>
                <a:gd name="T116" fmla="*/ 0 w 44"/>
                <a:gd name="T117" fmla="*/ 17 h 51"/>
                <a:gd name="T118" fmla="*/ 0 w 44"/>
                <a:gd name="T119" fmla="*/ 11 h 51"/>
                <a:gd name="T120" fmla="*/ 1 w 44"/>
                <a:gd name="T121" fmla="*/ 5 h 51"/>
                <a:gd name="T122" fmla="*/ 1 w 44"/>
                <a:gd name="T123" fmla="*/ 2 h 51"/>
                <a:gd name="T124" fmla="*/ 2 w 44"/>
                <a:gd name="T125"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 h="51">
                  <a:moveTo>
                    <a:pt x="2" y="0"/>
                  </a:moveTo>
                  <a:lnTo>
                    <a:pt x="2" y="6"/>
                  </a:lnTo>
                  <a:lnTo>
                    <a:pt x="2" y="11"/>
                  </a:lnTo>
                  <a:lnTo>
                    <a:pt x="3" y="15"/>
                  </a:lnTo>
                  <a:lnTo>
                    <a:pt x="4" y="18"/>
                  </a:lnTo>
                  <a:lnTo>
                    <a:pt x="4" y="21"/>
                  </a:lnTo>
                  <a:lnTo>
                    <a:pt x="4" y="21"/>
                  </a:lnTo>
                  <a:lnTo>
                    <a:pt x="4" y="22"/>
                  </a:lnTo>
                  <a:lnTo>
                    <a:pt x="5" y="23"/>
                  </a:lnTo>
                  <a:lnTo>
                    <a:pt x="6" y="23"/>
                  </a:lnTo>
                  <a:lnTo>
                    <a:pt x="6" y="24"/>
                  </a:lnTo>
                  <a:lnTo>
                    <a:pt x="7" y="24"/>
                  </a:lnTo>
                  <a:lnTo>
                    <a:pt x="8" y="25"/>
                  </a:lnTo>
                  <a:lnTo>
                    <a:pt x="8" y="26"/>
                  </a:lnTo>
                  <a:lnTo>
                    <a:pt x="8" y="27"/>
                  </a:lnTo>
                  <a:lnTo>
                    <a:pt x="8" y="29"/>
                  </a:lnTo>
                  <a:lnTo>
                    <a:pt x="8" y="30"/>
                  </a:lnTo>
                  <a:lnTo>
                    <a:pt x="8" y="32"/>
                  </a:lnTo>
                  <a:lnTo>
                    <a:pt x="8" y="34"/>
                  </a:lnTo>
                  <a:lnTo>
                    <a:pt x="7" y="35"/>
                  </a:lnTo>
                  <a:lnTo>
                    <a:pt x="7" y="37"/>
                  </a:lnTo>
                  <a:lnTo>
                    <a:pt x="7" y="38"/>
                  </a:lnTo>
                  <a:lnTo>
                    <a:pt x="7" y="40"/>
                  </a:lnTo>
                  <a:lnTo>
                    <a:pt x="7" y="42"/>
                  </a:lnTo>
                  <a:lnTo>
                    <a:pt x="7" y="43"/>
                  </a:lnTo>
                  <a:lnTo>
                    <a:pt x="7" y="44"/>
                  </a:lnTo>
                  <a:lnTo>
                    <a:pt x="7" y="45"/>
                  </a:lnTo>
                  <a:lnTo>
                    <a:pt x="8" y="46"/>
                  </a:lnTo>
                  <a:lnTo>
                    <a:pt x="9" y="45"/>
                  </a:lnTo>
                  <a:lnTo>
                    <a:pt x="10" y="45"/>
                  </a:lnTo>
                  <a:lnTo>
                    <a:pt x="11" y="43"/>
                  </a:lnTo>
                  <a:lnTo>
                    <a:pt x="11" y="42"/>
                  </a:lnTo>
                  <a:lnTo>
                    <a:pt x="11" y="41"/>
                  </a:lnTo>
                  <a:lnTo>
                    <a:pt x="11" y="40"/>
                  </a:lnTo>
                  <a:lnTo>
                    <a:pt x="12" y="39"/>
                  </a:lnTo>
                  <a:lnTo>
                    <a:pt x="12" y="38"/>
                  </a:lnTo>
                  <a:lnTo>
                    <a:pt x="13" y="38"/>
                  </a:lnTo>
                  <a:lnTo>
                    <a:pt x="14" y="38"/>
                  </a:lnTo>
                  <a:lnTo>
                    <a:pt x="14" y="37"/>
                  </a:lnTo>
                  <a:lnTo>
                    <a:pt x="14" y="36"/>
                  </a:lnTo>
                  <a:lnTo>
                    <a:pt x="15" y="36"/>
                  </a:lnTo>
                  <a:lnTo>
                    <a:pt x="15" y="35"/>
                  </a:lnTo>
                  <a:lnTo>
                    <a:pt x="16" y="34"/>
                  </a:lnTo>
                  <a:lnTo>
                    <a:pt x="16" y="33"/>
                  </a:lnTo>
                  <a:lnTo>
                    <a:pt x="17" y="32"/>
                  </a:lnTo>
                  <a:lnTo>
                    <a:pt x="17" y="31"/>
                  </a:lnTo>
                  <a:lnTo>
                    <a:pt x="18" y="30"/>
                  </a:lnTo>
                  <a:lnTo>
                    <a:pt x="18" y="30"/>
                  </a:lnTo>
                  <a:lnTo>
                    <a:pt x="20" y="29"/>
                  </a:lnTo>
                  <a:lnTo>
                    <a:pt x="21" y="29"/>
                  </a:lnTo>
                  <a:lnTo>
                    <a:pt x="23" y="29"/>
                  </a:lnTo>
                  <a:lnTo>
                    <a:pt x="24" y="29"/>
                  </a:lnTo>
                  <a:lnTo>
                    <a:pt x="25" y="29"/>
                  </a:lnTo>
                  <a:lnTo>
                    <a:pt x="27" y="29"/>
                  </a:lnTo>
                  <a:lnTo>
                    <a:pt x="29" y="29"/>
                  </a:lnTo>
                  <a:lnTo>
                    <a:pt x="30" y="29"/>
                  </a:lnTo>
                  <a:lnTo>
                    <a:pt x="32" y="29"/>
                  </a:lnTo>
                  <a:lnTo>
                    <a:pt x="33" y="29"/>
                  </a:lnTo>
                  <a:lnTo>
                    <a:pt x="34" y="30"/>
                  </a:lnTo>
                  <a:lnTo>
                    <a:pt x="35" y="30"/>
                  </a:lnTo>
                  <a:lnTo>
                    <a:pt x="37" y="30"/>
                  </a:lnTo>
                  <a:lnTo>
                    <a:pt x="37" y="31"/>
                  </a:lnTo>
                  <a:lnTo>
                    <a:pt x="38" y="31"/>
                  </a:lnTo>
                  <a:lnTo>
                    <a:pt x="38" y="32"/>
                  </a:lnTo>
                  <a:lnTo>
                    <a:pt x="39" y="32"/>
                  </a:lnTo>
                  <a:lnTo>
                    <a:pt x="39" y="33"/>
                  </a:lnTo>
                  <a:lnTo>
                    <a:pt x="39" y="34"/>
                  </a:lnTo>
                  <a:lnTo>
                    <a:pt x="39" y="35"/>
                  </a:lnTo>
                  <a:lnTo>
                    <a:pt x="39" y="36"/>
                  </a:lnTo>
                  <a:lnTo>
                    <a:pt x="39" y="37"/>
                  </a:lnTo>
                  <a:lnTo>
                    <a:pt x="40" y="38"/>
                  </a:lnTo>
                  <a:lnTo>
                    <a:pt x="40" y="38"/>
                  </a:lnTo>
                  <a:lnTo>
                    <a:pt x="40" y="39"/>
                  </a:lnTo>
                  <a:lnTo>
                    <a:pt x="41" y="40"/>
                  </a:lnTo>
                  <a:lnTo>
                    <a:pt x="42" y="41"/>
                  </a:lnTo>
                  <a:lnTo>
                    <a:pt x="43" y="43"/>
                  </a:lnTo>
                  <a:lnTo>
                    <a:pt x="43" y="44"/>
                  </a:lnTo>
                  <a:lnTo>
                    <a:pt x="43" y="45"/>
                  </a:lnTo>
                  <a:lnTo>
                    <a:pt x="42" y="46"/>
                  </a:lnTo>
                  <a:lnTo>
                    <a:pt x="41" y="46"/>
                  </a:lnTo>
                  <a:lnTo>
                    <a:pt x="41" y="46"/>
                  </a:lnTo>
                  <a:lnTo>
                    <a:pt x="40" y="46"/>
                  </a:lnTo>
                  <a:lnTo>
                    <a:pt x="40" y="46"/>
                  </a:lnTo>
                  <a:lnTo>
                    <a:pt x="39" y="46"/>
                  </a:lnTo>
                  <a:lnTo>
                    <a:pt x="39" y="45"/>
                  </a:lnTo>
                  <a:lnTo>
                    <a:pt x="39" y="43"/>
                  </a:lnTo>
                  <a:lnTo>
                    <a:pt x="39" y="42"/>
                  </a:lnTo>
                  <a:lnTo>
                    <a:pt x="39" y="41"/>
                  </a:lnTo>
                  <a:lnTo>
                    <a:pt x="39" y="41"/>
                  </a:lnTo>
                  <a:lnTo>
                    <a:pt x="39" y="40"/>
                  </a:lnTo>
                  <a:lnTo>
                    <a:pt x="38" y="39"/>
                  </a:lnTo>
                  <a:lnTo>
                    <a:pt x="37" y="38"/>
                  </a:lnTo>
                  <a:lnTo>
                    <a:pt x="36" y="38"/>
                  </a:lnTo>
                  <a:lnTo>
                    <a:pt x="35" y="38"/>
                  </a:lnTo>
                  <a:lnTo>
                    <a:pt x="34" y="37"/>
                  </a:lnTo>
                  <a:lnTo>
                    <a:pt x="33" y="37"/>
                  </a:lnTo>
                  <a:lnTo>
                    <a:pt x="32" y="37"/>
                  </a:lnTo>
                  <a:lnTo>
                    <a:pt x="32" y="37"/>
                  </a:lnTo>
                  <a:lnTo>
                    <a:pt x="31" y="37"/>
                  </a:lnTo>
                  <a:lnTo>
                    <a:pt x="30" y="37"/>
                  </a:lnTo>
                  <a:lnTo>
                    <a:pt x="29" y="38"/>
                  </a:lnTo>
                  <a:lnTo>
                    <a:pt x="28" y="38"/>
                  </a:lnTo>
                  <a:lnTo>
                    <a:pt x="28" y="37"/>
                  </a:lnTo>
                  <a:lnTo>
                    <a:pt x="28" y="36"/>
                  </a:lnTo>
                  <a:lnTo>
                    <a:pt x="28" y="35"/>
                  </a:lnTo>
                  <a:lnTo>
                    <a:pt x="27" y="34"/>
                  </a:lnTo>
                  <a:lnTo>
                    <a:pt x="27" y="33"/>
                  </a:lnTo>
                  <a:lnTo>
                    <a:pt x="26" y="33"/>
                  </a:lnTo>
                  <a:lnTo>
                    <a:pt x="26" y="32"/>
                  </a:lnTo>
                  <a:lnTo>
                    <a:pt x="25" y="33"/>
                  </a:lnTo>
                  <a:lnTo>
                    <a:pt x="25" y="34"/>
                  </a:lnTo>
                  <a:lnTo>
                    <a:pt x="24" y="36"/>
                  </a:lnTo>
                  <a:lnTo>
                    <a:pt x="22" y="38"/>
                  </a:lnTo>
                  <a:lnTo>
                    <a:pt x="21" y="38"/>
                  </a:lnTo>
                  <a:lnTo>
                    <a:pt x="20" y="39"/>
                  </a:lnTo>
                  <a:lnTo>
                    <a:pt x="19" y="40"/>
                  </a:lnTo>
                  <a:lnTo>
                    <a:pt x="18" y="41"/>
                  </a:lnTo>
                  <a:lnTo>
                    <a:pt x="18" y="42"/>
                  </a:lnTo>
                  <a:lnTo>
                    <a:pt x="17" y="43"/>
                  </a:lnTo>
                  <a:lnTo>
                    <a:pt x="16" y="44"/>
                  </a:lnTo>
                  <a:lnTo>
                    <a:pt x="15" y="45"/>
                  </a:lnTo>
                  <a:lnTo>
                    <a:pt x="14" y="46"/>
                  </a:lnTo>
                  <a:lnTo>
                    <a:pt x="13" y="46"/>
                  </a:lnTo>
                  <a:lnTo>
                    <a:pt x="13" y="47"/>
                  </a:lnTo>
                  <a:lnTo>
                    <a:pt x="12" y="48"/>
                  </a:lnTo>
                  <a:lnTo>
                    <a:pt x="12" y="49"/>
                  </a:lnTo>
                  <a:lnTo>
                    <a:pt x="11" y="49"/>
                  </a:lnTo>
                  <a:lnTo>
                    <a:pt x="11" y="49"/>
                  </a:lnTo>
                  <a:lnTo>
                    <a:pt x="10" y="49"/>
                  </a:lnTo>
                  <a:lnTo>
                    <a:pt x="9" y="49"/>
                  </a:lnTo>
                  <a:lnTo>
                    <a:pt x="8" y="50"/>
                  </a:lnTo>
                  <a:lnTo>
                    <a:pt x="7" y="50"/>
                  </a:lnTo>
                  <a:lnTo>
                    <a:pt x="6" y="50"/>
                  </a:lnTo>
                  <a:lnTo>
                    <a:pt x="5" y="50"/>
                  </a:lnTo>
                  <a:lnTo>
                    <a:pt x="4" y="49"/>
                  </a:lnTo>
                  <a:lnTo>
                    <a:pt x="4" y="49"/>
                  </a:lnTo>
                  <a:lnTo>
                    <a:pt x="3" y="49"/>
                  </a:lnTo>
                  <a:lnTo>
                    <a:pt x="3" y="48"/>
                  </a:lnTo>
                  <a:lnTo>
                    <a:pt x="2" y="47"/>
                  </a:lnTo>
                  <a:lnTo>
                    <a:pt x="2" y="46"/>
                  </a:lnTo>
                  <a:lnTo>
                    <a:pt x="3" y="46"/>
                  </a:lnTo>
                  <a:lnTo>
                    <a:pt x="4" y="46"/>
                  </a:lnTo>
                  <a:lnTo>
                    <a:pt x="4" y="46"/>
                  </a:lnTo>
                  <a:lnTo>
                    <a:pt x="4" y="46"/>
                  </a:lnTo>
                  <a:lnTo>
                    <a:pt x="4" y="45"/>
                  </a:lnTo>
                  <a:lnTo>
                    <a:pt x="4" y="44"/>
                  </a:lnTo>
                  <a:lnTo>
                    <a:pt x="4" y="42"/>
                  </a:lnTo>
                  <a:lnTo>
                    <a:pt x="4" y="41"/>
                  </a:lnTo>
                  <a:lnTo>
                    <a:pt x="4" y="40"/>
                  </a:lnTo>
                  <a:lnTo>
                    <a:pt x="4" y="39"/>
                  </a:lnTo>
                  <a:lnTo>
                    <a:pt x="4" y="38"/>
                  </a:lnTo>
                  <a:lnTo>
                    <a:pt x="4" y="38"/>
                  </a:lnTo>
                  <a:lnTo>
                    <a:pt x="4" y="37"/>
                  </a:lnTo>
                  <a:lnTo>
                    <a:pt x="4" y="35"/>
                  </a:lnTo>
                  <a:lnTo>
                    <a:pt x="4" y="34"/>
                  </a:lnTo>
                  <a:lnTo>
                    <a:pt x="4" y="33"/>
                  </a:lnTo>
                  <a:lnTo>
                    <a:pt x="4" y="32"/>
                  </a:lnTo>
                  <a:lnTo>
                    <a:pt x="4" y="31"/>
                  </a:lnTo>
                  <a:lnTo>
                    <a:pt x="4" y="30"/>
                  </a:lnTo>
                  <a:lnTo>
                    <a:pt x="4" y="29"/>
                  </a:lnTo>
                  <a:lnTo>
                    <a:pt x="4" y="29"/>
                  </a:lnTo>
                  <a:lnTo>
                    <a:pt x="5" y="28"/>
                  </a:lnTo>
                  <a:lnTo>
                    <a:pt x="6" y="27"/>
                  </a:lnTo>
                  <a:lnTo>
                    <a:pt x="6" y="26"/>
                  </a:lnTo>
                  <a:lnTo>
                    <a:pt x="6" y="25"/>
                  </a:lnTo>
                  <a:lnTo>
                    <a:pt x="5" y="25"/>
                  </a:lnTo>
                  <a:lnTo>
                    <a:pt x="4" y="25"/>
                  </a:lnTo>
                  <a:lnTo>
                    <a:pt x="4" y="25"/>
                  </a:lnTo>
                  <a:lnTo>
                    <a:pt x="3" y="25"/>
                  </a:lnTo>
                  <a:lnTo>
                    <a:pt x="2" y="25"/>
                  </a:lnTo>
                  <a:lnTo>
                    <a:pt x="1" y="25"/>
                  </a:lnTo>
                  <a:lnTo>
                    <a:pt x="0" y="25"/>
                  </a:lnTo>
                  <a:lnTo>
                    <a:pt x="0" y="24"/>
                  </a:lnTo>
                  <a:lnTo>
                    <a:pt x="0" y="22"/>
                  </a:lnTo>
                  <a:lnTo>
                    <a:pt x="0" y="21"/>
                  </a:lnTo>
                  <a:lnTo>
                    <a:pt x="0" y="19"/>
                  </a:lnTo>
                  <a:lnTo>
                    <a:pt x="0" y="17"/>
                  </a:lnTo>
                  <a:lnTo>
                    <a:pt x="0" y="15"/>
                  </a:lnTo>
                  <a:lnTo>
                    <a:pt x="0" y="13"/>
                  </a:lnTo>
                  <a:lnTo>
                    <a:pt x="0" y="11"/>
                  </a:lnTo>
                  <a:lnTo>
                    <a:pt x="1" y="9"/>
                  </a:lnTo>
                  <a:lnTo>
                    <a:pt x="1" y="7"/>
                  </a:lnTo>
                  <a:lnTo>
                    <a:pt x="1" y="5"/>
                  </a:lnTo>
                  <a:lnTo>
                    <a:pt x="1" y="4"/>
                  </a:lnTo>
                  <a:lnTo>
                    <a:pt x="1" y="3"/>
                  </a:lnTo>
                  <a:lnTo>
                    <a:pt x="1" y="2"/>
                  </a:lnTo>
                  <a:lnTo>
                    <a:pt x="1" y="1"/>
                  </a:lnTo>
                  <a:lnTo>
                    <a:pt x="1" y="0"/>
                  </a:lnTo>
                  <a:lnTo>
                    <a:pt x="2" y="0"/>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4" name="Freeform 101"/>
            <p:cNvSpPr>
              <a:spLocks/>
            </p:cNvSpPr>
            <p:nvPr/>
          </p:nvSpPr>
          <p:spPr bwMode="auto">
            <a:xfrm>
              <a:off x="952" y="2507"/>
              <a:ext cx="12" cy="4"/>
            </a:xfrm>
            <a:custGeom>
              <a:avLst/>
              <a:gdLst>
                <a:gd name="T0" fmla="*/ 1 w 12"/>
                <a:gd name="T1" fmla="*/ 1 h 4"/>
                <a:gd name="T2" fmla="*/ 1 w 12"/>
                <a:gd name="T3" fmla="*/ 1 h 4"/>
                <a:gd name="T4" fmla="*/ 1 w 12"/>
                <a:gd name="T5" fmla="*/ 1 h 4"/>
                <a:gd name="T6" fmla="*/ 2 w 12"/>
                <a:gd name="T7" fmla="*/ 1 h 4"/>
                <a:gd name="T8" fmla="*/ 3 w 12"/>
                <a:gd name="T9" fmla="*/ 1 h 4"/>
                <a:gd name="T10" fmla="*/ 3 w 12"/>
                <a:gd name="T11" fmla="*/ 1 h 4"/>
                <a:gd name="T12" fmla="*/ 5 w 12"/>
                <a:gd name="T13" fmla="*/ 1 h 4"/>
                <a:gd name="T14" fmla="*/ 6 w 12"/>
                <a:gd name="T15" fmla="*/ 1 h 4"/>
                <a:gd name="T16" fmla="*/ 7 w 12"/>
                <a:gd name="T17" fmla="*/ 1 h 4"/>
                <a:gd name="T18" fmla="*/ 8 w 12"/>
                <a:gd name="T19" fmla="*/ 1 h 4"/>
                <a:gd name="T20" fmla="*/ 8 w 12"/>
                <a:gd name="T21" fmla="*/ 2 h 4"/>
                <a:gd name="T22" fmla="*/ 9 w 12"/>
                <a:gd name="T23" fmla="*/ 2 h 4"/>
                <a:gd name="T24" fmla="*/ 10 w 12"/>
                <a:gd name="T25" fmla="*/ 2 h 4"/>
                <a:gd name="T26" fmla="*/ 10 w 12"/>
                <a:gd name="T27" fmla="*/ 2 h 4"/>
                <a:gd name="T28" fmla="*/ 10 w 12"/>
                <a:gd name="T29" fmla="*/ 1 h 4"/>
                <a:gd name="T30" fmla="*/ 10 w 12"/>
                <a:gd name="T31" fmla="*/ 1 h 4"/>
                <a:gd name="T32" fmla="*/ 10 w 12"/>
                <a:gd name="T33" fmla="*/ 1 h 4"/>
                <a:gd name="T34" fmla="*/ 10 w 12"/>
                <a:gd name="T35" fmla="*/ 0 h 4"/>
                <a:gd name="T36" fmla="*/ 10 w 12"/>
                <a:gd name="T37" fmla="*/ 0 h 4"/>
                <a:gd name="T38" fmla="*/ 10 w 12"/>
                <a:gd name="T39" fmla="*/ 0 h 4"/>
                <a:gd name="T40" fmla="*/ 11 w 12"/>
                <a:gd name="T41" fmla="*/ 1 h 4"/>
                <a:gd name="T42" fmla="*/ 11 w 12"/>
                <a:gd name="T43" fmla="*/ 1 h 4"/>
                <a:gd name="T44" fmla="*/ 11 w 12"/>
                <a:gd name="T45" fmla="*/ 2 h 4"/>
                <a:gd name="T46" fmla="*/ 11 w 12"/>
                <a:gd name="T47" fmla="*/ 2 h 4"/>
                <a:gd name="T48" fmla="*/ 10 w 12"/>
                <a:gd name="T49" fmla="*/ 2 h 4"/>
                <a:gd name="T50" fmla="*/ 10 w 12"/>
                <a:gd name="T51" fmla="*/ 3 h 4"/>
                <a:gd name="T52" fmla="*/ 9 w 12"/>
                <a:gd name="T53" fmla="*/ 3 h 4"/>
                <a:gd name="T54" fmla="*/ 8 w 12"/>
                <a:gd name="T55" fmla="*/ 3 h 4"/>
                <a:gd name="T56" fmla="*/ 8 w 12"/>
                <a:gd name="T57" fmla="*/ 3 h 4"/>
                <a:gd name="T58" fmla="*/ 7 w 12"/>
                <a:gd name="T59" fmla="*/ 3 h 4"/>
                <a:gd name="T60" fmla="*/ 6 w 12"/>
                <a:gd name="T61" fmla="*/ 3 h 4"/>
                <a:gd name="T62" fmla="*/ 5 w 12"/>
                <a:gd name="T63" fmla="*/ 3 h 4"/>
                <a:gd name="T64" fmla="*/ 5 w 12"/>
                <a:gd name="T65" fmla="*/ 3 h 4"/>
                <a:gd name="T66" fmla="*/ 3 w 12"/>
                <a:gd name="T67" fmla="*/ 3 h 4"/>
                <a:gd name="T68" fmla="*/ 3 w 12"/>
                <a:gd name="T69" fmla="*/ 3 h 4"/>
                <a:gd name="T70" fmla="*/ 2 w 12"/>
                <a:gd name="T71" fmla="*/ 3 h 4"/>
                <a:gd name="T72" fmla="*/ 1 w 12"/>
                <a:gd name="T73" fmla="*/ 3 h 4"/>
                <a:gd name="T74" fmla="*/ 1 w 12"/>
                <a:gd name="T75" fmla="*/ 2 h 4"/>
                <a:gd name="T76" fmla="*/ 1 w 12"/>
                <a:gd name="T77" fmla="*/ 2 h 4"/>
                <a:gd name="T78" fmla="*/ 0 w 12"/>
                <a:gd name="T79" fmla="*/ 2 h 4"/>
                <a:gd name="T80" fmla="*/ 0 w 12"/>
                <a:gd name="T81" fmla="*/ 2 h 4"/>
                <a:gd name="T82" fmla="*/ 0 w 12"/>
                <a:gd name="T83" fmla="*/ 1 h 4"/>
                <a:gd name="T84" fmla="*/ 1 w 12"/>
                <a:gd name="T85" fmla="*/ 1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 h="4">
                  <a:moveTo>
                    <a:pt x="1" y="1"/>
                  </a:moveTo>
                  <a:lnTo>
                    <a:pt x="1" y="1"/>
                  </a:lnTo>
                  <a:lnTo>
                    <a:pt x="1" y="1"/>
                  </a:lnTo>
                  <a:lnTo>
                    <a:pt x="2" y="1"/>
                  </a:lnTo>
                  <a:lnTo>
                    <a:pt x="3" y="1"/>
                  </a:lnTo>
                  <a:lnTo>
                    <a:pt x="3" y="1"/>
                  </a:lnTo>
                  <a:lnTo>
                    <a:pt x="5" y="1"/>
                  </a:lnTo>
                  <a:lnTo>
                    <a:pt x="6" y="1"/>
                  </a:lnTo>
                  <a:lnTo>
                    <a:pt x="7" y="1"/>
                  </a:lnTo>
                  <a:lnTo>
                    <a:pt x="8" y="1"/>
                  </a:lnTo>
                  <a:lnTo>
                    <a:pt x="8" y="2"/>
                  </a:lnTo>
                  <a:lnTo>
                    <a:pt x="9" y="2"/>
                  </a:lnTo>
                  <a:lnTo>
                    <a:pt x="10" y="2"/>
                  </a:lnTo>
                  <a:lnTo>
                    <a:pt x="10" y="2"/>
                  </a:lnTo>
                  <a:lnTo>
                    <a:pt x="10" y="1"/>
                  </a:lnTo>
                  <a:lnTo>
                    <a:pt x="10" y="1"/>
                  </a:lnTo>
                  <a:lnTo>
                    <a:pt x="10" y="1"/>
                  </a:lnTo>
                  <a:lnTo>
                    <a:pt x="10" y="0"/>
                  </a:lnTo>
                  <a:lnTo>
                    <a:pt x="10" y="0"/>
                  </a:lnTo>
                  <a:lnTo>
                    <a:pt x="10" y="0"/>
                  </a:lnTo>
                  <a:lnTo>
                    <a:pt x="11" y="1"/>
                  </a:lnTo>
                  <a:lnTo>
                    <a:pt x="11" y="1"/>
                  </a:lnTo>
                  <a:lnTo>
                    <a:pt x="11" y="2"/>
                  </a:lnTo>
                  <a:lnTo>
                    <a:pt x="11" y="2"/>
                  </a:lnTo>
                  <a:lnTo>
                    <a:pt x="10" y="2"/>
                  </a:lnTo>
                  <a:lnTo>
                    <a:pt x="10" y="3"/>
                  </a:lnTo>
                  <a:lnTo>
                    <a:pt x="9" y="3"/>
                  </a:lnTo>
                  <a:lnTo>
                    <a:pt x="8" y="3"/>
                  </a:lnTo>
                  <a:lnTo>
                    <a:pt x="8" y="3"/>
                  </a:lnTo>
                  <a:lnTo>
                    <a:pt x="7" y="3"/>
                  </a:lnTo>
                  <a:lnTo>
                    <a:pt x="6" y="3"/>
                  </a:lnTo>
                  <a:lnTo>
                    <a:pt x="5" y="3"/>
                  </a:lnTo>
                  <a:lnTo>
                    <a:pt x="5" y="3"/>
                  </a:lnTo>
                  <a:lnTo>
                    <a:pt x="3" y="3"/>
                  </a:lnTo>
                  <a:lnTo>
                    <a:pt x="3" y="3"/>
                  </a:lnTo>
                  <a:lnTo>
                    <a:pt x="2" y="3"/>
                  </a:lnTo>
                  <a:lnTo>
                    <a:pt x="1" y="3"/>
                  </a:lnTo>
                  <a:lnTo>
                    <a:pt x="1" y="2"/>
                  </a:lnTo>
                  <a:lnTo>
                    <a:pt x="1" y="2"/>
                  </a:lnTo>
                  <a:lnTo>
                    <a:pt x="0" y="2"/>
                  </a:lnTo>
                  <a:lnTo>
                    <a:pt x="0" y="2"/>
                  </a:lnTo>
                  <a:lnTo>
                    <a:pt x="0" y="1"/>
                  </a:lnTo>
                  <a:lnTo>
                    <a:pt x="1" y="1"/>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5" name="Freeform 102"/>
            <p:cNvSpPr>
              <a:spLocks/>
            </p:cNvSpPr>
            <p:nvPr/>
          </p:nvSpPr>
          <p:spPr bwMode="auto">
            <a:xfrm>
              <a:off x="939" y="2536"/>
              <a:ext cx="11" cy="8"/>
            </a:xfrm>
            <a:custGeom>
              <a:avLst/>
              <a:gdLst>
                <a:gd name="T0" fmla="*/ 1 w 11"/>
                <a:gd name="T1" fmla="*/ 0 h 8"/>
                <a:gd name="T2" fmla="*/ 3 w 11"/>
                <a:gd name="T3" fmla="*/ 0 h 8"/>
                <a:gd name="T4" fmla="*/ 3 w 11"/>
                <a:gd name="T5" fmla="*/ 1 h 8"/>
                <a:gd name="T6" fmla="*/ 4 w 11"/>
                <a:gd name="T7" fmla="*/ 1 h 8"/>
                <a:gd name="T8" fmla="*/ 5 w 11"/>
                <a:gd name="T9" fmla="*/ 1 h 8"/>
                <a:gd name="T10" fmla="*/ 5 w 11"/>
                <a:gd name="T11" fmla="*/ 1 h 8"/>
                <a:gd name="T12" fmla="*/ 6 w 11"/>
                <a:gd name="T13" fmla="*/ 1 h 8"/>
                <a:gd name="T14" fmla="*/ 6 w 11"/>
                <a:gd name="T15" fmla="*/ 1 h 8"/>
                <a:gd name="T16" fmla="*/ 6 w 11"/>
                <a:gd name="T17" fmla="*/ 2 h 8"/>
                <a:gd name="T18" fmla="*/ 7 w 11"/>
                <a:gd name="T19" fmla="*/ 2 h 8"/>
                <a:gd name="T20" fmla="*/ 8 w 11"/>
                <a:gd name="T21" fmla="*/ 2 h 8"/>
                <a:gd name="T22" fmla="*/ 8 w 11"/>
                <a:gd name="T23" fmla="*/ 1 h 8"/>
                <a:gd name="T24" fmla="*/ 8 w 11"/>
                <a:gd name="T25" fmla="*/ 1 h 8"/>
                <a:gd name="T26" fmla="*/ 8 w 11"/>
                <a:gd name="T27" fmla="*/ 0 h 8"/>
                <a:gd name="T28" fmla="*/ 9 w 11"/>
                <a:gd name="T29" fmla="*/ 0 h 8"/>
                <a:gd name="T30" fmla="*/ 9 w 11"/>
                <a:gd name="T31" fmla="*/ 1 h 8"/>
                <a:gd name="T32" fmla="*/ 9 w 11"/>
                <a:gd name="T33" fmla="*/ 1 h 8"/>
                <a:gd name="T34" fmla="*/ 9 w 11"/>
                <a:gd name="T35" fmla="*/ 2 h 8"/>
                <a:gd name="T36" fmla="*/ 9 w 11"/>
                <a:gd name="T37" fmla="*/ 2 h 8"/>
                <a:gd name="T38" fmla="*/ 9 w 11"/>
                <a:gd name="T39" fmla="*/ 3 h 8"/>
                <a:gd name="T40" fmla="*/ 9 w 11"/>
                <a:gd name="T41" fmla="*/ 3 h 8"/>
                <a:gd name="T42" fmla="*/ 9 w 11"/>
                <a:gd name="T43" fmla="*/ 4 h 8"/>
                <a:gd name="T44" fmla="*/ 9 w 11"/>
                <a:gd name="T45" fmla="*/ 5 h 8"/>
                <a:gd name="T46" fmla="*/ 10 w 11"/>
                <a:gd name="T47" fmla="*/ 6 h 8"/>
                <a:gd name="T48" fmla="*/ 10 w 11"/>
                <a:gd name="T49" fmla="*/ 6 h 8"/>
                <a:gd name="T50" fmla="*/ 9 w 11"/>
                <a:gd name="T51" fmla="*/ 6 h 8"/>
                <a:gd name="T52" fmla="*/ 9 w 11"/>
                <a:gd name="T53" fmla="*/ 7 h 8"/>
                <a:gd name="T54" fmla="*/ 9 w 11"/>
                <a:gd name="T55" fmla="*/ 7 h 8"/>
                <a:gd name="T56" fmla="*/ 8 w 11"/>
                <a:gd name="T57" fmla="*/ 7 h 8"/>
                <a:gd name="T58" fmla="*/ 8 w 11"/>
                <a:gd name="T59" fmla="*/ 6 h 8"/>
                <a:gd name="T60" fmla="*/ 8 w 11"/>
                <a:gd name="T61" fmla="*/ 6 h 8"/>
                <a:gd name="T62" fmla="*/ 7 w 11"/>
                <a:gd name="T63" fmla="*/ 6 h 8"/>
                <a:gd name="T64" fmla="*/ 6 w 11"/>
                <a:gd name="T65" fmla="*/ 5 h 8"/>
                <a:gd name="T66" fmla="*/ 6 w 11"/>
                <a:gd name="T67" fmla="*/ 5 h 8"/>
                <a:gd name="T68" fmla="*/ 5 w 11"/>
                <a:gd name="T69" fmla="*/ 5 h 8"/>
                <a:gd name="T70" fmla="*/ 4 w 11"/>
                <a:gd name="T71" fmla="*/ 5 h 8"/>
                <a:gd name="T72" fmla="*/ 4 w 11"/>
                <a:gd name="T73" fmla="*/ 5 h 8"/>
                <a:gd name="T74" fmla="*/ 4 w 11"/>
                <a:gd name="T75" fmla="*/ 5 h 8"/>
                <a:gd name="T76" fmla="*/ 4 w 11"/>
                <a:gd name="T77" fmla="*/ 4 h 8"/>
                <a:gd name="T78" fmla="*/ 4 w 11"/>
                <a:gd name="T79" fmla="*/ 4 h 8"/>
                <a:gd name="T80" fmla="*/ 3 w 11"/>
                <a:gd name="T81" fmla="*/ 3 h 8"/>
                <a:gd name="T82" fmla="*/ 3 w 11"/>
                <a:gd name="T83" fmla="*/ 3 h 8"/>
                <a:gd name="T84" fmla="*/ 3 w 11"/>
                <a:gd name="T85" fmla="*/ 3 h 8"/>
                <a:gd name="T86" fmla="*/ 2 w 11"/>
                <a:gd name="T87" fmla="*/ 2 h 8"/>
                <a:gd name="T88" fmla="*/ 1 w 11"/>
                <a:gd name="T89" fmla="*/ 2 h 8"/>
                <a:gd name="T90" fmla="*/ 1 w 11"/>
                <a:gd name="T91" fmla="*/ 2 h 8"/>
                <a:gd name="T92" fmla="*/ 0 w 11"/>
                <a:gd name="T93" fmla="*/ 2 h 8"/>
                <a:gd name="T94" fmla="*/ 0 w 11"/>
                <a:gd name="T95" fmla="*/ 1 h 8"/>
                <a:gd name="T96" fmla="*/ 0 w 11"/>
                <a:gd name="T97" fmla="*/ 1 h 8"/>
                <a:gd name="T98" fmla="*/ 1 w 11"/>
                <a:gd name="T99" fmla="*/ 0 h 8"/>
                <a:gd name="T100" fmla="*/ 1 w 11"/>
                <a:gd name="T101"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1" h="8">
                  <a:moveTo>
                    <a:pt x="1" y="0"/>
                  </a:moveTo>
                  <a:lnTo>
                    <a:pt x="3" y="0"/>
                  </a:lnTo>
                  <a:lnTo>
                    <a:pt x="3" y="1"/>
                  </a:lnTo>
                  <a:lnTo>
                    <a:pt x="4" y="1"/>
                  </a:lnTo>
                  <a:lnTo>
                    <a:pt x="5" y="1"/>
                  </a:lnTo>
                  <a:lnTo>
                    <a:pt x="5" y="1"/>
                  </a:lnTo>
                  <a:lnTo>
                    <a:pt x="6" y="1"/>
                  </a:lnTo>
                  <a:lnTo>
                    <a:pt x="6" y="1"/>
                  </a:lnTo>
                  <a:lnTo>
                    <a:pt x="6" y="2"/>
                  </a:lnTo>
                  <a:lnTo>
                    <a:pt x="7" y="2"/>
                  </a:lnTo>
                  <a:lnTo>
                    <a:pt x="8" y="2"/>
                  </a:lnTo>
                  <a:lnTo>
                    <a:pt x="8" y="1"/>
                  </a:lnTo>
                  <a:lnTo>
                    <a:pt x="8" y="1"/>
                  </a:lnTo>
                  <a:lnTo>
                    <a:pt x="8" y="0"/>
                  </a:lnTo>
                  <a:lnTo>
                    <a:pt x="9" y="0"/>
                  </a:lnTo>
                  <a:lnTo>
                    <a:pt x="9" y="1"/>
                  </a:lnTo>
                  <a:lnTo>
                    <a:pt x="9" y="1"/>
                  </a:lnTo>
                  <a:lnTo>
                    <a:pt x="9" y="2"/>
                  </a:lnTo>
                  <a:lnTo>
                    <a:pt x="9" y="2"/>
                  </a:lnTo>
                  <a:lnTo>
                    <a:pt x="9" y="3"/>
                  </a:lnTo>
                  <a:lnTo>
                    <a:pt x="9" y="3"/>
                  </a:lnTo>
                  <a:lnTo>
                    <a:pt x="9" y="4"/>
                  </a:lnTo>
                  <a:lnTo>
                    <a:pt x="9" y="5"/>
                  </a:lnTo>
                  <a:lnTo>
                    <a:pt x="10" y="6"/>
                  </a:lnTo>
                  <a:lnTo>
                    <a:pt x="10" y="6"/>
                  </a:lnTo>
                  <a:lnTo>
                    <a:pt x="9" y="6"/>
                  </a:lnTo>
                  <a:lnTo>
                    <a:pt x="9" y="7"/>
                  </a:lnTo>
                  <a:lnTo>
                    <a:pt x="9" y="7"/>
                  </a:lnTo>
                  <a:lnTo>
                    <a:pt x="8" y="7"/>
                  </a:lnTo>
                  <a:lnTo>
                    <a:pt x="8" y="6"/>
                  </a:lnTo>
                  <a:lnTo>
                    <a:pt x="8" y="6"/>
                  </a:lnTo>
                  <a:lnTo>
                    <a:pt x="7" y="6"/>
                  </a:lnTo>
                  <a:lnTo>
                    <a:pt x="6" y="5"/>
                  </a:lnTo>
                  <a:lnTo>
                    <a:pt x="6" y="5"/>
                  </a:lnTo>
                  <a:lnTo>
                    <a:pt x="5" y="5"/>
                  </a:lnTo>
                  <a:lnTo>
                    <a:pt x="4" y="5"/>
                  </a:lnTo>
                  <a:lnTo>
                    <a:pt x="4" y="5"/>
                  </a:lnTo>
                  <a:lnTo>
                    <a:pt x="4" y="5"/>
                  </a:lnTo>
                  <a:lnTo>
                    <a:pt x="4" y="4"/>
                  </a:lnTo>
                  <a:lnTo>
                    <a:pt x="4" y="4"/>
                  </a:lnTo>
                  <a:lnTo>
                    <a:pt x="3" y="3"/>
                  </a:lnTo>
                  <a:lnTo>
                    <a:pt x="3" y="3"/>
                  </a:lnTo>
                  <a:lnTo>
                    <a:pt x="3" y="3"/>
                  </a:lnTo>
                  <a:lnTo>
                    <a:pt x="2" y="2"/>
                  </a:lnTo>
                  <a:lnTo>
                    <a:pt x="1" y="2"/>
                  </a:lnTo>
                  <a:lnTo>
                    <a:pt x="1" y="2"/>
                  </a:lnTo>
                  <a:lnTo>
                    <a:pt x="0" y="2"/>
                  </a:lnTo>
                  <a:lnTo>
                    <a:pt x="0" y="1"/>
                  </a:lnTo>
                  <a:lnTo>
                    <a:pt x="0" y="1"/>
                  </a:lnTo>
                  <a:lnTo>
                    <a:pt x="1" y="0"/>
                  </a:lnTo>
                  <a:lnTo>
                    <a:pt x="1" y="0"/>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6" name="Freeform 103"/>
            <p:cNvSpPr>
              <a:spLocks/>
            </p:cNvSpPr>
            <p:nvPr/>
          </p:nvSpPr>
          <p:spPr bwMode="auto">
            <a:xfrm>
              <a:off x="941" y="2503"/>
              <a:ext cx="29" cy="28"/>
            </a:xfrm>
            <a:custGeom>
              <a:avLst/>
              <a:gdLst>
                <a:gd name="T0" fmla="*/ 1 w 29"/>
                <a:gd name="T1" fmla="*/ 1 h 28"/>
                <a:gd name="T2" fmla="*/ 0 w 29"/>
                <a:gd name="T3" fmla="*/ 2 h 28"/>
                <a:gd name="T4" fmla="*/ 0 w 29"/>
                <a:gd name="T5" fmla="*/ 5 h 28"/>
                <a:gd name="T6" fmla="*/ 0 w 29"/>
                <a:gd name="T7" fmla="*/ 8 h 28"/>
                <a:gd name="T8" fmla="*/ 1 w 29"/>
                <a:gd name="T9" fmla="*/ 11 h 28"/>
                <a:gd name="T10" fmla="*/ 2 w 29"/>
                <a:gd name="T11" fmla="*/ 12 h 28"/>
                <a:gd name="T12" fmla="*/ 3 w 29"/>
                <a:gd name="T13" fmla="*/ 13 h 28"/>
                <a:gd name="T14" fmla="*/ 7 w 29"/>
                <a:gd name="T15" fmla="*/ 14 h 28"/>
                <a:gd name="T16" fmla="*/ 9 w 29"/>
                <a:gd name="T17" fmla="*/ 14 h 28"/>
                <a:gd name="T18" fmla="*/ 11 w 29"/>
                <a:gd name="T19" fmla="*/ 15 h 28"/>
                <a:gd name="T20" fmla="*/ 11 w 29"/>
                <a:gd name="T21" fmla="*/ 17 h 28"/>
                <a:gd name="T22" fmla="*/ 10 w 29"/>
                <a:gd name="T23" fmla="*/ 20 h 28"/>
                <a:gd name="T24" fmla="*/ 12 w 29"/>
                <a:gd name="T25" fmla="*/ 18 h 28"/>
                <a:gd name="T26" fmla="*/ 13 w 29"/>
                <a:gd name="T27" fmla="*/ 16 h 28"/>
                <a:gd name="T28" fmla="*/ 16 w 29"/>
                <a:gd name="T29" fmla="*/ 16 h 28"/>
                <a:gd name="T30" fmla="*/ 18 w 29"/>
                <a:gd name="T31" fmla="*/ 15 h 28"/>
                <a:gd name="T32" fmla="*/ 21 w 29"/>
                <a:gd name="T33" fmla="*/ 15 h 28"/>
                <a:gd name="T34" fmla="*/ 21 w 29"/>
                <a:gd name="T35" fmla="*/ 17 h 28"/>
                <a:gd name="T36" fmla="*/ 21 w 29"/>
                <a:gd name="T37" fmla="*/ 20 h 28"/>
                <a:gd name="T38" fmla="*/ 21 w 29"/>
                <a:gd name="T39" fmla="*/ 23 h 28"/>
                <a:gd name="T40" fmla="*/ 21 w 29"/>
                <a:gd name="T41" fmla="*/ 25 h 28"/>
                <a:gd name="T42" fmla="*/ 21 w 29"/>
                <a:gd name="T43" fmla="*/ 27 h 28"/>
                <a:gd name="T44" fmla="*/ 22 w 29"/>
                <a:gd name="T45" fmla="*/ 26 h 28"/>
                <a:gd name="T46" fmla="*/ 21 w 29"/>
                <a:gd name="T47" fmla="*/ 25 h 28"/>
                <a:gd name="T48" fmla="*/ 21 w 29"/>
                <a:gd name="T49" fmla="*/ 22 h 28"/>
                <a:gd name="T50" fmla="*/ 23 w 29"/>
                <a:gd name="T51" fmla="*/ 20 h 28"/>
                <a:gd name="T52" fmla="*/ 26 w 29"/>
                <a:gd name="T53" fmla="*/ 20 h 28"/>
                <a:gd name="T54" fmla="*/ 28 w 29"/>
                <a:gd name="T55" fmla="*/ 20 h 28"/>
                <a:gd name="T56" fmla="*/ 27 w 29"/>
                <a:gd name="T57" fmla="*/ 19 h 28"/>
                <a:gd name="T58" fmla="*/ 26 w 29"/>
                <a:gd name="T59" fmla="*/ 19 h 28"/>
                <a:gd name="T60" fmla="*/ 25 w 29"/>
                <a:gd name="T61" fmla="*/ 20 h 28"/>
                <a:gd name="T62" fmla="*/ 23 w 29"/>
                <a:gd name="T63" fmla="*/ 20 h 28"/>
                <a:gd name="T64" fmla="*/ 21 w 29"/>
                <a:gd name="T65" fmla="*/ 16 h 28"/>
                <a:gd name="T66" fmla="*/ 21 w 29"/>
                <a:gd name="T67" fmla="*/ 15 h 28"/>
                <a:gd name="T68" fmla="*/ 18 w 29"/>
                <a:gd name="T69" fmla="*/ 13 h 28"/>
                <a:gd name="T70" fmla="*/ 15 w 29"/>
                <a:gd name="T71" fmla="*/ 12 h 28"/>
                <a:gd name="T72" fmla="*/ 12 w 29"/>
                <a:gd name="T73" fmla="*/ 12 h 28"/>
                <a:gd name="T74" fmla="*/ 10 w 29"/>
                <a:gd name="T75" fmla="*/ 12 h 28"/>
                <a:gd name="T76" fmla="*/ 7 w 29"/>
                <a:gd name="T77" fmla="*/ 13 h 28"/>
                <a:gd name="T78" fmla="*/ 4 w 29"/>
                <a:gd name="T79" fmla="*/ 12 h 28"/>
                <a:gd name="T80" fmla="*/ 2 w 29"/>
                <a:gd name="T81" fmla="*/ 11 h 28"/>
                <a:gd name="T82" fmla="*/ 1 w 29"/>
                <a:gd name="T83" fmla="*/ 9 h 28"/>
                <a:gd name="T84" fmla="*/ 2 w 29"/>
                <a:gd name="T85" fmla="*/ 7 h 28"/>
                <a:gd name="T86" fmla="*/ 2 w 29"/>
                <a:gd name="T87" fmla="*/ 4 h 28"/>
                <a:gd name="T88" fmla="*/ 2 w 29"/>
                <a:gd name="T89" fmla="*/ 2 h 28"/>
                <a:gd name="T90" fmla="*/ 2 w 29"/>
                <a:gd name="T91"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9" h="28">
                  <a:moveTo>
                    <a:pt x="2" y="0"/>
                  </a:moveTo>
                  <a:lnTo>
                    <a:pt x="1" y="0"/>
                  </a:lnTo>
                  <a:lnTo>
                    <a:pt x="1" y="1"/>
                  </a:lnTo>
                  <a:lnTo>
                    <a:pt x="0" y="1"/>
                  </a:lnTo>
                  <a:lnTo>
                    <a:pt x="0" y="2"/>
                  </a:lnTo>
                  <a:lnTo>
                    <a:pt x="0" y="2"/>
                  </a:lnTo>
                  <a:lnTo>
                    <a:pt x="0" y="3"/>
                  </a:lnTo>
                  <a:lnTo>
                    <a:pt x="0" y="4"/>
                  </a:lnTo>
                  <a:lnTo>
                    <a:pt x="0" y="5"/>
                  </a:lnTo>
                  <a:lnTo>
                    <a:pt x="0" y="7"/>
                  </a:lnTo>
                  <a:lnTo>
                    <a:pt x="0" y="7"/>
                  </a:lnTo>
                  <a:lnTo>
                    <a:pt x="0" y="8"/>
                  </a:lnTo>
                  <a:lnTo>
                    <a:pt x="0" y="9"/>
                  </a:lnTo>
                  <a:lnTo>
                    <a:pt x="0" y="10"/>
                  </a:lnTo>
                  <a:lnTo>
                    <a:pt x="1" y="11"/>
                  </a:lnTo>
                  <a:lnTo>
                    <a:pt x="1" y="11"/>
                  </a:lnTo>
                  <a:lnTo>
                    <a:pt x="2" y="11"/>
                  </a:lnTo>
                  <a:lnTo>
                    <a:pt x="2" y="12"/>
                  </a:lnTo>
                  <a:lnTo>
                    <a:pt x="2" y="12"/>
                  </a:lnTo>
                  <a:lnTo>
                    <a:pt x="2" y="13"/>
                  </a:lnTo>
                  <a:lnTo>
                    <a:pt x="3" y="13"/>
                  </a:lnTo>
                  <a:lnTo>
                    <a:pt x="4" y="13"/>
                  </a:lnTo>
                  <a:lnTo>
                    <a:pt x="5" y="14"/>
                  </a:lnTo>
                  <a:lnTo>
                    <a:pt x="7" y="14"/>
                  </a:lnTo>
                  <a:lnTo>
                    <a:pt x="7" y="14"/>
                  </a:lnTo>
                  <a:lnTo>
                    <a:pt x="8" y="14"/>
                  </a:lnTo>
                  <a:lnTo>
                    <a:pt x="9" y="14"/>
                  </a:lnTo>
                  <a:lnTo>
                    <a:pt x="9" y="15"/>
                  </a:lnTo>
                  <a:lnTo>
                    <a:pt x="10" y="15"/>
                  </a:lnTo>
                  <a:lnTo>
                    <a:pt x="11" y="15"/>
                  </a:lnTo>
                  <a:lnTo>
                    <a:pt x="11" y="16"/>
                  </a:lnTo>
                  <a:lnTo>
                    <a:pt x="11" y="16"/>
                  </a:lnTo>
                  <a:lnTo>
                    <a:pt x="11" y="17"/>
                  </a:lnTo>
                  <a:lnTo>
                    <a:pt x="11" y="18"/>
                  </a:lnTo>
                  <a:lnTo>
                    <a:pt x="10" y="19"/>
                  </a:lnTo>
                  <a:lnTo>
                    <a:pt x="10" y="20"/>
                  </a:lnTo>
                  <a:lnTo>
                    <a:pt x="11" y="19"/>
                  </a:lnTo>
                  <a:lnTo>
                    <a:pt x="11" y="18"/>
                  </a:lnTo>
                  <a:lnTo>
                    <a:pt x="12" y="18"/>
                  </a:lnTo>
                  <a:lnTo>
                    <a:pt x="12" y="17"/>
                  </a:lnTo>
                  <a:lnTo>
                    <a:pt x="12" y="16"/>
                  </a:lnTo>
                  <a:lnTo>
                    <a:pt x="13" y="16"/>
                  </a:lnTo>
                  <a:lnTo>
                    <a:pt x="14" y="16"/>
                  </a:lnTo>
                  <a:lnTo>
                    <a:pt x="15" y="16"/>
                  </a:lnTo>
                  <a:lnTo>
                    <a:pt x="16" y="16"/>
                  </a:lnTo>
                  <a:lnTo>
                    <a:pt x="16" y="15"/>
                  </a:lnTo>
                  <a:lnTo>
                    <a:pt x="17" y="15"/>
                  </a:lnTo>
                  <a:lnTo>
                    <a:pt x="18" y="15"/>
                  </a:lnTo>
                  <a:lnTo>
                    <a:pt x="19" y="15"/>
                  </a:lnTo>
                  <a:lnTo>
                    <a:pt x="20" y="15"/>
                  </a:lnTo>
                  <a:lnTo>
                    <a:pt x="21" y="15"/>
                  </a:lnTo>
                  <a:lnTo>
                    <a:pt x="21" y="16"/>
                  </a:lnTo>
                  <a:lnTo>
                    <a:pt x="21" y="16"/>
                  </a:lnTo>
                  <a:lnTo>
                    <a:pt x="21" y="17"/>
                  </a:lnTo>
                  <a:lnTo>
                    <a:pt x="21" y="18"/>
                  </a:lnTo>
                  <a:lnTo>
                    <a:pt x="21" y="19"/>
                  </a:lnTo>
                  <a:lnTo>
                    <a:pt x="21" y="20"/>
                  </a:lnTo>
                  <a:lnTo>
                    <a:pt x="21" y="21"/>
                  </a:lnTo>
                  <a:lnTo>
                    <a:pt x="21" y="22"/>
                  </a:lnTo>
                  <a:lnTo>
                    <a:pt x="21" y="23"/>
                  </a:lnTo>
                  <a:lnTo>
                    <a:pt x="21" y="24"/>
                  </a:lnTo>
                  <a:lnTo>
                    <a:pt x="21" y="25"/>
                  </a:lnTo>
                  <a:lnTo>
                    <a:pt x="21" y="25"/>
                  </a:lnTo>
                  <a:lnTo>
                    <a:pt x="20" y="26"/>
                  </a:lnTo>
                  <a:lnTo>
                    <a:pt x="21" y="26"/>
                  </a:lnTo>
                  <a:lnTo>
                    <a:pt x="21" y="27"/>
                  </a:lnTo>
                  <a:lnTo>
                    <a:pt x="21" y="27"/>
                  </a:lnTo>
                  <a:lnTo>
                    <a:pt x="22" y="27"/>
                  </a:lnTo>
                  <a:lnTo>
                    <a:pt x="22" y="26"/>
                  </a:lnTo>
                  <a:lnTo>
                    <a:pt x="22" y="25"/>
                  </a:lnTo>
                  <a:lnTo>
                    <a:pt x="21" y="25"/>
                  </a:lnTo>
                  <a:lnTo>
                    <a:pt x="21" y="25"/>
                  </a:lnTo>
                  <a:lnTo>
                    <a:pt x="21" y="24"/>
                  </a:lnTo>
                  <a:lnTo>
                    <a:pt x="21" y="23"/>
                  </a:lnTo>
                  <a:lnTo>
                    <a:pt x="21" y="22"/>
                  </a:lnTo>
                  <a:lnTo>
                    <a:pt x="21" y="21"/>
                  </a:lnTo>
                  <a:lnTo>
                    <a:pt x="22" y="20"/>
                  </a:lnTo>
                  <a:lnTo>
                    <a:pt x="23" y="20"/>
                  </a:lnTo>
                  <a:lnTo>
                    <a:pt x="24" y="20"/>
                  </a:lnTo>
                  <a:lnTo>
                    <a:pt x="25" y="20"/>
                  </a:lnTo>
                  <a:lnTo>
                    <a:pt x="26" y="20"/>
                  </a:lnTo>
                  <a:lnTo>
                    <a:pt x="26" y="20"/>
                  </a:lnTo>
                  <a:lnTo>
                    <a:pt x="27" y="20"/>
                  </a:lnTo>
                  <a:lnTo>
                    <a:pt x="28" y="20"/>
                  </a:lnTo>
                  <a:lnTo>
                    <a:pt x="28" y="20"/>
                  </a:lnTo>
                  <a:lnTo>
                    <a:pt x="28" y="19"/>
                  </a:lnTo>
                  <a:lnTo>
                    <a:pt x="27" y="19"/>
                  </a:lnTo>
                  <a:lnTo>
                    <a:pt x="27" y="18"/>
                  </a:lnTo>
                  <a:lnTo>
                    <a:pt x="27" y="19"/>
                  </a:lnTo>
                  <a:lnTo>
                    <a:pt x="26" y="19"/>
                  </a:lnTo>
                  <a:lnTo>
                    <a:pt x="26" y="20"/>
                  </a:lnTo>
                  <a:lnTo>
                    <a:pt x="25" y="20"/>
                  </a:lnTo>
                  <a:lnTo>
                    <a:pt x="25" y="20"/>
                  </a:lnTo>
                  <a:lnTo>
                    <a:pt x="24" y="20"/>
                  </a:lnTo>
                  <a:lnTo>
                    <a:pt x="24" y="20"/>
                  </a:lnTo>
                  <a:lnTo>
                    <a:pt x="23" y="20"/>
                  </a:lnTo>
                  <a:lnTo>
                    <a:pt x="23" y="19"/>
                  </a:lnTo>
                  <a:lnTo>
                    <a:pt x="22" y="17"/>
                  </a:lnTo>
                  <a:lnTo>
                    <a:pt x="21" y="16"/>
                  </a:lnTo>
                  <a:lnTo>
                    <a:pt x="21" y="16"/>
                  </a:lnTo>
                  <a:lnTo>
                    <a:pt x="21" y="15"/>
                  </a:lnTo>
                  <a:lnTo>
                    <a:pt x="21" y="15"/>
                  </a:lnTo>
                  <a:lnTo>
                    <a:pt x="20" y="14"/>
                  </a:lnTo>
                  <a:lnTo>
                    <a:pt x="19" y="14"/>
                  </a:lnTo>
                  <a:lnTo>
                    <a:pt x="18" y="13"/>
                  </a:lnTo>
                  <a:lnTo>
                    <a:pt x="17" y="13"/>
                  </a:lnTo>
                  <a:lnTo>
                    <a:pt x="16" y="13"/>
                  </a:lnTo>
                  <a:lnTo>
                    <a:pt x="15" y="12"/>
                  </a:lnTo>
                  <a:lnTo>
                    <a:pt x="14" y="12"/>
                  </a:lnTo>
                  <a:lnTo>
                    <a:pt x="13" y="12"/>
                  </a:lnTo>
                  <a:lnTo>
                    <a:pt x="12" y="12"/>
                  </a:lnTo>
                  <a:lnTo>
                    <a:pt x="12" y="12"/>
                  </a:lnTo>
                  <a:lnTo>
                    <a:pt x="11" y="12"/>
                  </a:lnTo>
                  <a:lnTo>
                    <a:pt x="10" y="12"/>
                  </a:lnTo>
                  <a:lnTo>
                    <a:pt x="8" y="12"/>
                  </a:lnTo>
                  <a:lnTo>
                    <a:pt x="7" y="12"/>
                  </a:lnTo>
                  <a:lnTo>
                    <a:pt x="7" y="13"/>
                  </a:lnTo>
                  <a:lnTo>
                    <a:pt x="6" y="13"/>
                  </a:lnTo>
                  <a:lnTo>
                    <a:pt x="5" y="12"/>
                  </a:lnTo>
                  <a:lnTo>
                    <a:pt x="4" y="12"/>
                  </a:lnTo>
                  <a:lnTo>
                    <a:pt x="3" y="12"/>
                  </a:lnTo>
                  <a:lnTo>
                    <a:pt x="2" y="12"/>
                  </a:lnTo>
                  <a:lnTo>
                    <a:pt x="2" y="11"/>
                  </a:lnTo>
                  <a:lnTo>
                    <a:pt x="1" y="11"/>
                  </a:lnTo>
                  <a:lnTo>
                    <a:pt x="1" y="10"/>
                  </a:lnTo>
                  <a:lnTo>
                    <a:pt x="1" y="9"/>
                  </a:lnTo>
                  <a:lnTo>
                    <a:pt x="1" y="8"/>
                  </a:lnTo>
                  <a:lnTo>
                    <a:pt x="2" y="7"/>
                  </a:lnTo>
                  <a:lnTo>
                    <a:pt x="2" y="7"/>
                  </a:lnTo>
                  <a:lnTo>
                    <a:pt x="2" y="6"/>
                  </a:lnTo>
                  <a:lnTo>
                    <a:pt x="2" y="5"/>
                  </a:lnTo>
                  <a:lnTo>
                    <a:pt x="2" y="4"/>
                  </a:lnTo>
                  <a:lnTo>
                    <a:pt x="2" y="3"/>
                  </a:lnTo>
                  <a:lnTo>
                    <a:pt x="2" y="2"/>
                  </a:lnTo>
                  <a:lnTo>
                    <a:pt x="2" y="2"/>
                  </a:lnTo>
                  <a:lnTo>
                    <a:pt x="2" y="1"/>
                  </a:lnTo>
                  <a:lnTo>
                    <a:pt x="2" y="1"/>
                  </a:lnTo>
                  <a:lnTo>
                    <a:pt x="2" y="0"/>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7" name="Freeform 104"/>
            <p:cNvSpPr>
              <a:spLocks/>
            </p:cNvSpPr>
            <p:nvPr/>
          </p:nvSpPr>
          <p:spPr bwMode="auto">
            <a:xfrm>
              <a:off x="635" y="2512"/>
              <a:ext cx="3" cy="10"/>
            </a:xfrm>
            <a:custGeom>
              <a:avLst/>
              <a:gdLst>
                <a:gd name="T0" fmla="*/ 0 w 3"/>
                <a:gd name="T1" fmla="*/ 9 h 10"/>
                <a:gd name="T2" fmla="*/ 0 w 3"/>
                <a:gd name="T3" fmla="*/ 9 h 10"/>
                <a:gd name="T4" fmla="*/ 1 w 3"/>
                <a:gd name="T5" fmla="*/ 9 h 10"/>
                <a:gd name="T6" fmla="*/ 1 w 3"/>
                <a:gd name="T7" fmla="*/ 8 h 10"/>
                <a:gd name="T8" fmla="*/ 1 w 3"/>
                <a:gd name="T9" fmla="*/ 8 h 10"/>
                <a:gd name="T10" fmla="*/ 1 w 3"/>
                <a:gd name="T11" fmla="*/ 7 h 10"/>
                <a:gd name="T12" fmla="*/ 1 w 3"/>
                <a:gd name="T13" fmla="*/ 1 h 10"/>
                <a:gd name="T14" fmla="*/ 1 w 3"/>
                <a:gd name="T15" fmla="*/ 1 h 10"/>
                <a:gd name="T16" fmla="*/ 1 w 3"/>
                <a:gd name="T17" fmla="*/ 0 h 10"/>
                <a:gd name="T18" fmla="*/ 0 w 3"/>
                <a:gd name="T19" fmla="*/ 0 h 10"/>
                <a:gd name="T20" fmla="*/ 0 w 3"/>
                <a:gd name="T21" fmla="*/ 0 h 10"/>
                <a:gd name="T22" fmla="*/ 2 w 3"/>
                <a:gd name="T23" fmla="*/ 0 h 10"/>
                <a:gd name="T24" fmla="*/ 2 w 3"/>
                <a:gd name="T25" fmla="*/ 0 h 10"/>
                <a:gd name="T26" fmla="*/ 2 w 3"/>
                <a:gd name="T27" fmla="*/ 0 h 10"/>
                <a:gd name="T28" fmla="*/ 1 w 3"/>
                <a:gd name="T29" fmla="*/ 0 h 10"/>
                <a:gd name="T30" fmla="*/ 1 w 3"/>
                <a:gd name="T31" fmla="*/ 1 h 10"/>
                <a:gd name="T32" fmla="*/ 1 w 3"/>
                <a:gd name="T33" fmla="*/ 1 h 10"/>
                <a:gd name="T34" fmla="*/ 1 w 3"/>
                <a:gd name="T35" fmla="*/ 8 h 10"/>
                <a:gd name="T36" fmla="*/ 1 w 3"/>
                <a:gd name="T37" fmla="*/ 8 h 10"/>
                <a:gd name="T38" fmla="*/ 2 w 3"/>
                <a:gd name="T39" fmla="*/ 9 h 10"/>
                <a:gd name="T40" fmla="*/ 2 w 3"/>
                <a:gd name="T41" fmla="*/ 9 h 10"/>
                <a:gd name="T42" fmla="*/ 0 w 3"/>
                <a:gd name="T43" fmla="*/ 9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 h="10">
                  <a:moveTo>
                    <a:pt x="0" y="9"/>
                  </a:moveTo>
                  <a:lnTo>
                    <a:pt x="0" y="9"/>
                  </a:lnTo>
                  <a:lnTo>
                    <a:pt x="1" y="9"/>
                  </a:lnTo>
                  <a:lnTo>
                    <a:pt x="1" y="8"/>
                  </a:lnTo>
                  <a:lnTo>
                    <a:pt x="1" y="8"/>
                  </a:lnTo>
                  <a:lnTo>
                    <a:pt x="1" y="7"/>
                  </a:lnTo>
                  <a:lnTo>
                    <a:pt x="1" y="1"/>
                  </a:lnTo>
                  <a:lnTo>
                    <a:pt x="1" y="1"/>
                  </a:lnTo>
                  <a:lnTo>
                    <a:pt x="1" y="0"/>
                  </a:lnTo>
                  <a:lnTo>
                    <a:pt x="0" y="0"/>
                  </a:lnTo>
                  <a:lnTo>
                    <a:pt x="0" y="0"/>
                  </a:lnTo>
                  <a:lnTo>
                    <a:pt x="2" y="0"/>
                  </a:lnTo>
                  <a:lnTo>
                    <a:pt x="2" y="0"/>
                  </a:lnTo>
                  <a:lnTo>
                    <a:pt x="2" y="0"/>
                  </a:lnTo>
                  <a:lnTo>
                    <a:pt x="1" y="0"/>
                  </a:lnTo>
                  <a:lnTo>
                    <a:pt x="1" y="1"/>
                  </a:lnTo>
                  <a:lnTo>
                    <a:pt x="1" y="1"/>
                  </a:lnTo>
                  <a:lnTo>
                    <a:pt x="1" y="8"/>
                  </a:lnTo>
                  <a:lnTo>
                    <a:pt x="1" y="8"/>
                  </a:lnTo>
                  <a:lnTo>
                    <a:pt x="2" y="9"/>
                  </a:lnTo>
                  <a:lnTo>
                    <a:pt x="2" y="9"/>
                  </a:lnTo>
                  <a:lnTo>
                    <a:pt x="0" y="9"/>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8" name="Freeform 105"/>
            <p:cNvSpPr>
              <a:spLocks/>
            </p:cNvSpPr>
            <p:nvPr/>
          </p:nvSpPr>
          <p:spPr bwMode="auto">
            <a:xfrm>
              <a:off x="643" y="2512"/>
              <a:ext cx="12" cy="11"/>
            </a:xfrm>
            <a:custGeom>
              <a:avLst/>
              <a:gdLst>
                <a:gd name="T0" fmla="*/ 11 w 12"/>
                <a:gd name="T1" fmla="*/ 0 h 11"/>
                <a:gd name="T2" fmla="*/ 10 w 12"/>
                <a:gd name="T3" fmla="*/ 0 h 11"/>
                <a:gd name="T4" fmla="*/ 10 w 12"/>
                <a:gd name="T5" fmla="*/ 0 h 11"/>
                <a:gd name="T6" fmla="*/ 10 w 12"/>
                <a:gd name="T7" fmla="*/ 1 h 11"/>
                <a:gd name="T8" fmla="*/ 9 w 12"/>
                <a:gd name="T9" fmla="*/ 1 h 11"/>
                <a:gd name="T10" fmla="*/ 9 w 12"/>
                <a:gd name="T11" fmla="*/ 1 h 11"/>
                <a:gd name="T12" fmla="*/ 9 w 12"/>
                <a:gd name="T13" fmla="*/ 2 h 11"/>
                <a:gd name="T14" fmla="*/ 9 w 12"/>
                <a:gd name="T15" fmla="*/ 10 h 11"/>
                <a:gd name="T16" fmla="*/ 2 w 12"/>
                <a:gd name="T17" fmla="*/ 1 h 11"/>
                <a:gd name="T18" fmla="*/ 2 w 12"/>
                <a:gd name="T19" fmla="*/ 8 h 11"/>
                <a:gd name="T20" fmla="*/ 2 w 12"/>
                <a:gd name="T21" fmla="*/ 8 h 11"/>
                <a:gd name="T22" fmla="*/ 3 w 12"/>
                <a:gd name="T23" fmla="*/ 9 h 11"/>
                <a:gd name="T24" fmla="*/ 3 w 12"/>
                <a:gd name="T25" fmla="*/ 9 h 11"/>
                <a:gd name="T26" fmla="*/ 3 w 12"/>
                <a:gd name="T27" fmla="*/ 9 h 11"/>
                <a:gd name="T28" fmla="*/ 4 w 12"/>
                <a:gd name="T29" fmla="*/ 9 h 11"/>
                <a:gd name="T30" fmla="*/ 0 w 12"/>
                <a:gd name="T31" fmla="*/ 9 h 11"/>
                <a:gd name="T32" fmla="*/ 1 w 12"/>
                <a:gd name="T33" fmla="*/ 9 h 11"/>
                <a:gd name="T34" fmla="*/ 1 w 12"/>
                <a:gd name="T35" fmla="*/ 9 h 11"/>
                <a:gd name="T36" fmla="*/ 1 w 12"/>
                <a:gd name="T37" fmla="*/ 8 h 11"/>
                <a:gd name="T38" fmla="*/ 1 w 12"/>
                <a:gd name="T39" fmla="*/ 8 h 11"/>
                <a:gd name="T40" fmla="*/ 1 w 12"/>
                <a:gd name="T41" fmla="*/ 7 h 11"/>
                <a:gd name="T42" fmla="*/ 1 w 12"/>
                <a:gd name="T43" fmla="*/ 1 h 11"/>
                <a:gd name="T44" fmla="*/ 1 w 12"/>
                <a:gd name="T45" fmla="*/ 0 h 11"/>
                <a:gd name="T46" fmla="*/ 1 w 12"/>
                <a:gd name="T47" fmla="*/ 0 h 11"/>
                <a:gd name="T48" fmla="*/ 0 w 12"/>
                <a:gd name="T49" fmla="*/ 0 h 11"/>
                <a:gd name="T50" fmla="*/ 3 w 12"/>
                <a:gd name="T51" fmla="*/ 0 h 11"/>
                <a:gd name="T52" fmla="*/ 8 w 12"/>
                <a:gd name="T53" fmla="*/ 7 h 11"/>
                <a:gd name="T54" fmla="*/ 8 w 12"/>
                <a:gd name="T55" fmla="*/ 2 h 11"/>
                <a:gd name="T56" fmla="*/ 8 w 12"/>
                <a:gd name="T57" fmla="*/ 1 h 11"/>
                <a:gd name="T58" fmla="*/ 8 w 12"/>
                <a:gd name="T59" fmla="*/ 1 h 11"/>
                <a:gd name="T60" fmla="*/ 8 w 12"/>
                <a:gd name="T61" fmla="*/ 0 h 11"/>
                <a:gd name="T62" fmla="*/ 8 w 12"/>
                <a:gd name="T63" fmla="*/ 0 h 11"/>
                <a:gd name="T64" fmla="*/ 7 w 12"/>
                <a:gd name="T65" fmla="*/ 0 h 11"/>
                <a:gd name="T66" fmla="*/ 11 w 12"/>
                <a:gd name="T67"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2" h="11">
                  <a:moveTo>
                    <a:pt x="11" y="0"/>
                  </a:moveTo>
                  <a:lnTo>
                    <a:pt x="10" y="0"/>
                  </a:lnTo>
                  <a:lnTo>
                    <a:pt x="10" y="0"/>
                  </a:lnTo>
                  <a:lnTo>
                    <a:pt x="10" y="1"/>
                  </a:lnTo>
                  <a:lnTo>
                    <a:pt x="9" y="1"/>
                  </a:lnTo>
                  <a:lnTo>
                    <a:pt x="9" y="1"/>
                  </a:lnTo>
                  <a:lnTo>
                    <a:pt x="9" y="2"/>
                  </a:lnTo>
                  <a:lnTo>
                    <a:pt x="9" y="10"/>
                  </a:lnTo>
                  <a:lnTo>
                    <a:pt x="2" y="1"/>
                  </a:lnTo>
                  <a:lnTo>
                    <a:pt x="2" y="8"/>
                  </a:lnTo>
                  <a:lnTo>
                    <a:pt x="2" y="8"/>
                  </a:lnTo>
                  <a:lnTo>
                    <a:pt x="3" y="9"/>
                  </a:lnTo>
                  <a:lnTo>
                    <a:pt x="3" y="9"/>
                  </a:lnTo>
                  <a:lnTo>
                    <a:pt x="3" y="9"/>
                  </a:lnTo>
                  <a:lnTo>
                    <a:pt x="4" y="9"/>
                  </a:lnTo>
                  <a:lnTo>
                    <a:pt x="0" y="9"/>
                  </a:lnTo>
                  <a:lnTo>
                    <a:pt x="1" y="9"/>
                  </a:lnTo>
                  <a:lnTo>
                    <a:pt x="1" y="9"/>
                  </a:lnTo>
                  <a:lnTo>
                    <a:pt x="1" y="8"/>
                  </a:lnTo>
                  <a:lnTo>
                    <a:pt x="1" y="8"/>
                  </a:lnTo>
                  <a:lnTo>
                    <a:pt x="1" y="7"/>
                  </a:lnTo>
                  <a:lnTo>
                    <a:pt x="1" y="1"/>
                  </a:lnTo>
                  <a:lnTo>
                    <a:pt x="1" y="0"/>
                  </a:lnTo>
                  <a:lnTo>
                    <a:pt x="1" y="0"/>
                  </a:lnTo>
                  <a:lnTo>
                    <a:pt x="0" y="0"/>
                  </a:lnTo>
                  <a:lnTo>
                    <a:pt x="3" y="0"/>
                  </a:lnTo>
                  <a:lnTo>
                    <a:pt x="8" y="7"/>
                  </a:lnTo>
                  <a:lnTo>
                    <a:pt x="8" y="2"/>
                  </a:lnTo>
                  <a:lnTo>
                    <a:pt x="8" y="1"/>
                  </a:lnTo>
                  <a:lnTo>
                    <a:pt x="8" y="1"/>
                  </a:lnTo>
                  <a:lnTo>
                    <a:pt x="8" y="0"/>
                  </a:lnTo>
                  <a:lnTo>
                    <a:pt x="8" y="0"/>
                  </a:lnTo>
                  <a:lnTo>
                    <a:pt x="7" y="0"/>
                  </a:lnTo>
                  <a:lnTo>
                    <a:pt x="11" y="0"/>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9" name="Freeform 106"/>
            <p:cNvSpPr>
              <a:spLocks/>
            </p:cNvSpPr>
            <p:nvPr/>
          </p:nvSpPr>
          <p:spPr bwMode="auto">
            <a:xfrm>
              <a:off x="667" y="2511"/>
              <a:ext cx="11" cy="12"/>
            </a:xfrm>
            <a:custGeom>
              <a:avLst/>
              <a:gdLst>
                <a:gd name="T0" fmla="*/ 9 w 11"/>
                <a:gd name="T1" fmla="*/ 5 h 12"/>
                <a:gd name="T2" fmla="*/ 9 w 11"/>
                <a:gd name="T3" fmla="*/ 10 h 12"/>
                <a:gd name="T4" fmla="*/ 9 w 11"/>
                <a:gd name="T5" fmla="*/ 10 h 12"/>
                <a:gd name="T6" fmla="*/ 8 w 11"/>
                <a:gd name="T7" fmla="*/ 10 h 12"/>
                <a:gd name="T8" fmla="*/ 7 w 11"/>
                <a:gd name="T9" fmla="*/ 11 h 12"/>
                <a:gd name="T10" fmla="*/ 6 w 11"/>
                <a:gd name="T11" fmla="*/ 11 h 12"/>
                <a:gd name="T12" fmla="*/ 4 w 11"/>
                <a:gd name="T13" fmla="*/ 11 h 12"/>
                <a:gd name="T14" fmla="*/ 3 w 11"/>
                <a:gd name="T15" fmla="*/ 10 h 12"/>
                <a:gd name="T16" fmla="*/ 2 w 11"/>
                <a:gd name="T17" fmla="*/ 10 h 12"/>
                <a:gd name="T18" fmla="*/ 1 w 11"/>
                <a:gd name="T19" fmla="*/ 9 h 12"/>
                <a:gd name="T20" fmla="*/ 1 w 11"/>
                <a:gd name="T21" fmla="*/ 8 h 12"/>
                <a:gd name="T22" fmla="*/ 0 w 11"/>
                <a:gd name="T23" fmla="*/ 8 h 12"/>
                <a:gd name="T24" fmla="*/ 0 w 11"/>
                <a:gd name="T25" fmla="*/ 6 h 12"/>
                <a:gd name="T26" fmla="*/ 0 w 11"/>
                <a:gd name="T27" fmla="*/ 5 h 12"/>
                <a:gd name="T28" fmla="*/ 1 w 11"/>
                <a:gd name="T29" fmla="*/ 3 h 12"/>
                <a:gd name="T30" fmla="*/ 1 w 11"/>
                <a:gd name="T31" fmla="*/ 2 h 12"/>
                <a:gd name="T32" fmla="*/ 2 w 11"/>
                <a:gd name="T33" fmla="*/ 1 h 12"/>
                <a:gd name="T34" fmla="*/ 3 w 11"/>
                <a:gd name="T35" fmla="*/ 1 h 12"/>
                <a:gd name="T36" fmla="*/ 4 w 11"/>
                <a:gd name="T37" fmla="*/ 0 h 12"/>
                <a:gd name="T38" fmla="*/ 5 w 11"/>
                <a:gd name="T39" fmla="*/ 0 h 12"/>
                <a:gd name="T40" fmla="*/ 6 w 11"/>
                <a:gd name="T41" fmla="*/ 0 h 12"/>
                <a:gd name="T42" fmla="*/ 7 w 11"/>
                <a:gd name="T43" fmla="*/ 1 h 12"/>
                <a:gd name="T44" fmla="*/ 8 w 11"/>
                <a:gd name="T45" fmla="*/ 1 h 12"/>
                <a:gd name="T46" fmla="*/ 9 w 11"/>
                <a:gd name="T47" fmla="*/ 0 h 12"/>
                <a:gd name="T48" fmla="*/ 8 w 11"/>
                <a:gd name="T49" fmla="*/ 3 h 12"/>
                <a:gd name="T50" fmla="*/ 8 w 11"/>
                <a:gd name="T51" fmla="*/ 2 h 12"/>
                <a:gd name="T52" fmla="*/ 7 w 11"/>
                <a:gd name="T53" fmla="*/ 1 h 12"/>
                <a:gd name="T54" fmla="*/ 6 w 11"/>
                <a:gd name="T55" fmla="*/ 1 h 12"/>
                <a:gd name="T56" fmla="*/ 4 w 11"/>
                <a:gd name="T57" fmla="*/ 1 h 12"/>
                <a:gd name="T58" fmla="*/ 3 w 11"/>
                <a:gd name="T59" fmla="*/ 1 h 12"/>
                <a:gd name="T60" fmla="*/ 3 w 11"/>
                <a:gd name="T61" fmla="*/ 3 h 12"/>
                <a:gd name="T62" fmla="*/ 2 w 11"/>
                <a:gd name="T63" fmla="*/ 3 h 12"/>
                <a:gd name="T64" fmla="*/ 2 w 11"/>
                <a:gd name="T65" fmla="*/ 5 h 12"/>
                <a:gd name="T66" fmla="*/ 2 w 11"/>
                <a:gd name="T67" fmla="*/ 6 h 12"/>
                <a:gd name="T68" fmla="*/ 2 w 11"/>
                <a:gd name="T69" fmla="*/ 7 h 12"/>
                <a:gd name="T70" fmla="*/ 2 w 11"/>
                <a:gd name="T71" fmla="*/ 8 h 12"/>
                <a:gd name="T72" fmla="*/ 3 w 11"/>
                <a:gd name="T73" fmla="*/ 9 h 12"/>
                <a:gd name="T74" fmla="*/ 3 w 11"/>
                <a:gd name="T75" fmla="*/ 10 h 12"/>
                <a:gd name="T76" fmla="*/ 4 w 11"/>
                <a:gd name="T77" fmla="*/ 10 h 12"/>
                <a:gd name="T78" fmla="*/ 6 w 11"/>
                <a:gd name="T79" fmla="*/ 10 h 12"/>
                <a:gd name="T80" fmla="*/ 7 w 11"/>
                <a:gd name="T81" fmla="*/ 10 h 12"/>
                <a:gd name="T82" fmla="*/ 8 w 11"/>
                <a:gd name="T83" fmla="*/ 10 h 12"/>
                <a:gd name="T84" fmla="*/ 8 w 11"/>
                <a:gd name="T85" fmla="*/ 7 h 12"/>
                <a:gd name="T86" fmla="*/ 8 w 11"/>
                <a:gd name="T87" fmla="*/ 6 h 12"/>
                <a:gd name="T88" fmla="*/ 7 w 11"/>
                <a:gd name="T89" fmla="*/ 5 h 12"/>
                <a:gd name="T90" fmla="*/ 10 w 11"/>
                <a:gd name="T91" fmla="*/ 5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1" h="12">
                  <a:moveTo>
                    <a:pt x="10" y="5"/>
                  </a:moveTo>
                  <a:lnTo>
                    <a:pt x="9" y="5"/>
                  </a:lnTo>
                  <a:lnTo>
                    <a:pt x="9" y="6"/>
                  </a:lnTo>
                  <a:lnTo>
                    <a:pt x="9" y="10"/>
                  </a:lnTo>
                  <a:lnTo>
                    <a:pt x="9" y="10"/>
                  </a:lnTo>
                  <a:lnTo>
                    <a:pt x="9" y="10"/>
                  </a:lnTo>
                  <a:lnTo>
                    <a:pt x="8" y="10"/>
                  </a:lnTo>
                  <a:lnTo>
                    <a:pt x="8" y="10"/>
                  </a:lnTo>
                  <a:lnTo>
                    <a:pt x="7" y="10"/>
                  </a:lnTo>
                  <a:lnTo>
                    <a:pt x="7" y="11"/>
                  </a:lnTo>
                  <a:lnTo>
                    <a:pt x="6" y="11"/>
                  </a:lnTo>
                  <a:lnTo>
                    <a:pt x="6" y="11"/>
                  </a:lnTo>
                  <a:lnTo>
                    <a:pt x="5" y="11"/>
                  </a:lnTo>
                  <a:lnTo>
                    <a:pt x="4" y="11"/>
                  </a:lnTo>
                  <a:lnTo>
                    <a:pt x="4" y="11"/>
                  </a:lnTo>
                  <a:lnTo>
                    <a:pt x="3" y="10"/>
                  </a:lnTo>
                  <a:lnTo>
                    <a:pt x="3" y="10"/>
                  </a:lnTo>
                  <a:lnTo>
                    <a:pt x="2" y="10"/>
                  </a:lnTo>
                  <a:lnTo>
                    <a:pt x="1" y="10"/>
                  </a:lnTo>
                  <a:lnTo>
                    <a:pt x="1" y="9"/>
                  </a:lnTo>
                  <a:lnTo>
                    <a:pt x="1" y="9"/>
                  </a:lnTo>
                  <a:lnTo>
                    <a:pt x="1" y="8"/>
                  </a:lnTo>
                  <a:lnTo>
                    <a:pt x="1" y="8"/>
                  </a:lnTo>
                  <a:lnTo>
                    <a:pt x="0" y="8"/>
                  </a:lnTo>
                  <a:lnTo>
                    <a:pt x="0" y="7"/>
                  </a:lnTo>
                  <a:lnTo>
                    <a:pt x="0" y="6"/>
                  </a:lnTo>
                  <a:lnTo>
                    <a:pt x="0" y="5"/>
                  </a:lnTo>
                  <a:lnTo>
                    <a:pt x="0" y="5"/>
                  </a:lnTo>
                  <a:lnTo>
                    <a:pt x="0" y="4"/>
                  </a:lnTo>
                  <a:lnTo>
                    <a:pt x="1" y="3"/>
                  </a:lnTo>
                  <a:lnTo>
                    <a:pt x="1" y="3"/>
                  </a:lnTo>
                  <a:lnTo>
                    <a:pt x="1" y="2"/>
                  </a:lnTo>
                  <a:lnTo>
                    <a:pt x="1" y="1"/>
                  </a:lnTo>
                  <a:lnTo>
                    <a:pt x="2" y="1"/>
                  </a:lnTo>
                  <a:lnTo>
                    <a:pt x="2" y="1"/>
                  </a:lnTo>
                  <a:lnTo>
                    <a:pt x="3" y="1"/>
                  </a:lnTo>
                  <a:lnTo>
                    <a:pt x="3" y="0"/>
                  </a:lnTo>
                  <a:lnTo>
                    <a:pt x="4" y="0"/>
                  </a:lnTo>
                  <a:lnTo>
                    <a:pt x="4" y="0"/>
                  </a:lnTo>
                  <a:lnTo>
                    <a:pt x="5" y="0"/>
                  </a:lnTo>
                  <a:lnTo>
                    <a:pt x="6" y="0"/>
                  </a:lnTo>
                  <a:lnTo>
                    <a:pt x="6" y="0"/>
                  </a:lnTo>
                  <a:lnTo>
                    <a:pt x="7" y="0"/>
                  </a:lnTo>
                  <a:lnTo>
                    <a:pt x="7" y="1"/>
                  </a:lnTo>
                  <a:lnTo>
                    <a:pt x="8" y="1"/>
                  </a:lnTo>
                  <a:lnTo>
                    <a:pt x="8" y="1"/>
                  </a:lnTo>
                  <a:lnTo>
                    <a:pt x="8" y="0"/>
                  </a:lnTo>
                  <a:lnTo>
                    <a:pt x="9" y="0"/>
                  </a:lnTo>
                  <a:lnTo>
                    <a:pt x="9" y="3"/>
                  </a:lnTo>
                  <a:lnTo>
                    <a:pt x="8" y="3"/>
                  </a:lnTo>
                  <a:lnTo>
                    <a:pt x="8" y="3"/>
                  </a:lnTo>
                  <a:lnTo>
                    <a:pt x="8" y="2"/>
                  </a:lnTo>
                  <a:lnTo>
                    <a:pt x="8" y="1"/>
                  </a:lnTo>
                  <a:lnTo>
                    <a:pt x="7" y="1"/>
                  </a:lnTo>
                  <a:lnTo>
                    <a:pt x="6" y="1"/>
                  </a:lnTo>
                  <a:lnTo>
                    <a:pt x="6" y="1"/>
                  </a:lnTo>
                  <a:lnTo>
                    <a:pt x="5" y="1"/>
                  </a:lnTo>
                  <a:lnTo>
                    <a:pt x="4" y="1"/>
                  </a:lnTo>
                  <a:lnTo>
                    <a:pt x="4" y="1"/>
                  </a:lnTo>
                  <a:lnTo>
                    <a:pt x="3" y="1"/>
                  </a:lnTo>
                  <a:lnTo>
                    <a:pt x="3" y="2"/>
                  </a:lnTo>
                  <a:lnTo>
                    <a:pt x="3" y="3"/>
                  </a:lnTo>
                  <a:lnTo>
                    <a:pt x="2" y="3"/>
                  </a:lnTo>
                  <a:lnTo>
                    <a:pt x="2" y="3"/>
                  </a:lnTo>
                  <a:lnTo>
                    <a:pt x="2" y="4"/>
                  </a:lnTo>
                  <a:lnTo>
                    <a:pt x="2" y="5"/>
                  </a:lnTo>
                  <a:lnTo>
                    <a:pt x="2" y="5"/>
                  </a:lnTo>
                  <a:lnTo>
                    <a:pt x="2" y="6"/>
                  </a:lnTo>
                  <a:lnTo>
                    <a:pt x="2" y="6"/>
                  </a:lnTo>
                  <a:lnTo>
                    <a:pt x="2" y="7"/>
                  </a:lnTo>
                  <a:lnTo>
                    <a:pt x="2" y="8"/>
                  </a:lnTo>
                  <a:lnTo>
                    <a:pt x="2" y="8"/>
                  </a:lnTo>
                  <a:lnTo>
                    <a:pt x="3" y="8"/>
                  </a:lnTo>
                  <a:lnTo>
                    <a:pt x="3" y="9"/>
                  </a:lnTo>
                  <a:lnTo>
                    <a:pt x="3" y="10"/>
                  </a:lnTo>
                  <a:lnTo>
                    <a:pt x="3" y="10"/>
                  </a:lnTo>
                  <a:lnTo>
                    <a:pt x="4" y="10"/>
                  </a:lnTo>
                  <a:lnTo>
                    <a:pt x="4" y="10"/>
                  </a:lnTo>
                  <a:lnTo>
                    <a:pt x="5" y="10"/>
                  </a:lnTo>
                  <a:lnTo>
                    <a:pt x="6" y="10"/>
                  </a:lnTo>
                  <a:lnTo>
                    <a:pt x="6" y="10"/>
                  </a:lnTo>
                  <a:lnTo>
                    <a:pt x="7" y="10"/>
                  </a:lnTo>
                  <a:lnTo>
                    <a:pt x="7" y="10"/>
                  </a:lnTo>
                  <a:lnTo>
                    <a:pt x="8" y="10"/>
                  </a:lnTo>
                  <a:lnTo>
                    <a:pt x="8" y="9"/>
                  </a:lnTo>
                  <a:lnTo>
                    <a:pt x="8" y="7"/>
                  </a:lnTo>
                  <a:lnTo>
                    <a:pt x="8" y="6"/>
                  </a:lnTo>
                  <a:lnTo>
                    <a:pt x="8" y="6"/>
                  </a:lnTo>
                  <a:lnTo>
                    <a:pt x="7" y="6"/>
                  </a:lnTo>
                  <a:lnTo>
                    <a:pt x="7" y="5"/>
                  </a:lnTo>
                  <a:lnTo>
                    <a:pt x="6" y="5"/>
                  </a:lnTo>
                  <a:lnTo>
                    <a:pt x="10" y="5"/>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0" name="Freeform 107"/>
            <p:cNvSpPr>
              <a:spLocks/>
            </p:cNvSpPr>
            <p:nvPr/>
          </p:nvSpPr>
          <p:spPr bwMode="auto">
            <a:xfrm>
              <a:off x="684" y="2511"/>
              <a:ext cx="11" cy="12"/>
            </a:xfrm>
            <a:custGeom>
              <a:avLst/>
              <a:gdLst>
                <a:gd name="T0" fmla="*/ 0 w 11"/>
                <a:gd name="T1" fmla="*/ 6 h 12"/>
                <a:gd name="T2" fmla="*/ 0 w 11"/>
                <a:gd name="T3" fmla="*/ 5 h 12"/>
                <a:gd name="T4" fmla="*/ 0 w 11"/>
                <a:gd name="T5" fmla="*/ 5 h 12"/>
                <a:gd name="T6" fmla="*/ 1 w 11"/>
                <a:gd name="T7" fmla="*/ 4 h 12"/>
                <a:gd name="T8" fmla="*/ 1 w 11"/>
                <a:gd name="T9" fmla="*/ 3 h 12"/>
                <a:gd name="T10" fmla="*/ 1 w 11"/>
                <a:gd name="T11" fmla="*/ 3 h 12"/>
                <a:gd name="T12" fmla="*/ 1 w 11"/>
                <a:gd name="T13" fmla="*/ 3 h 12"/>
                <a:gd name="T14" fmla="*/ 1 w 11"/>
                <a:gd name="T15" fmla="*/ 2 h 12"/>
                <a:gd name="T16" fmla="*/ 2 w 11"/>
                <a:gd name="T17" fmla="*/ 1 h 12"/>
                <a:gd name="T18" fmla="*/ 3 w 11"/>
                <a:gd name="T19" fmla="*/ 1 h 12"/>
                <a:gd name="T20" fmla="*/ 3 w 11"/>
                <a:gd name="T21" fmla="*/ 0 h 12"/>
                <a:gd name="T22" fmla="*/ 4 w 11"/>
                <a:gd name="T23" fmla="*/ 0 h 12"/>
                <a:gd name="T24" fmla="*/ 4 w 11"/>
                <a:gd name="T25" fmla="*/ 0 h 12"/>
                <a:gd name="T26" fmla="*/ 5 w 11"/>
                <a:gd name="T27" fmla="*/ 0 h 12"/>
                <a:gd name="T28" fmla="*/ 6 w 11"/>
                <a:gd name="T29" fmla="*/ 0 h 12"/>
                <a:gd name="T30" fmla="*/ 6 w 11"/>
                <a:gd name="T31" fmla="*/ 0 h 12"/>
                <a:gd name="T32" fmla="*/ 7 w 11"/>
                <a:gd name="T33" fmla="*/ 0 h 12"/>
                <a:gd name="T34" fmla="*/ 8 w 11"/>
                <a:gd name="T35" fmla="*/ 1 h 12"/>
                <a:gd name="T36" fmla="*/ 8 w 11"/>
                <a:gd name="T37" fmla="*/ 1 h 12"/>
                <a:gd name="T38" fmla="*/ 9 w 11"/>
                <a:gd name="T39" fmla="*/ 2 h 12"/>
                <a:gd name="T40" fmla="*/ 9 w 11"/>
                <a:gd name="T41" fmla="*/ 3 h 12"/>
                <a:gd name="T42" fmla="*/ 9 w 11"/>
                <a:gd name="T43" fmla="*/ 3 h 12"/>
                <a:gd name="T44" fmla="*/ 9 w 11"/>
                <a:gd name="T45" fmla="*/ 3 h 12"/>
                <a:gd name="T46" fmla="*/ 9 w 11"/>
                <a:gd name="T47" fmla="*/ 4 h 12"/>
                <a:gd name="T48" fmla="*/ 10 w 11"/>
                <a:gd name="T49" fmla="*/ 5 h 12"/>
                <a:gd name="T50" fmla="*/ 10 w 11"/>
                <a:gd name="T51" fmla="*/ 5 h 12"/>
                <a:gd name="T52" fmla="*/ 10 w 11"/>
                <a:gd name="T53" fmla="*/ 6 h 12"/>
                <a:gd name="T54" fmla="*/ 10 w 11"/>
                <a:gd name="T55" fmla="*/ 6 h 12"/>
                <a:gd name="T56" fmla="*/ 10 w 11"/>
                <a:gd name="T57" fmla="*/ 7 h 12"/>
                <a:gd name="T58" fmla="*/ 9 w 11"/>
                <a:gd name="T59" fmla="*/ 7 h 12"/>
                <a:gd name="T60" fmla="*/ 9 w 11"/>
                <a:gd name="T61" fmla="*/ 8 h 12"/>
                <a:gd name="T62" fmla="*/ 9 w 11"/>
                <a:gd name="T63" fmla="*/ 8 h 12"/>
                <a:gd name="T64" fmla="*/ 9 w 11"/>
                <a:gd name="T65" fmla="*/ 8 h 12"/>
                <a:gd name="T66" fmla="*/ 9 w 11"/>
                <a:gd name="T67" fmla="*/ 9 h 12"/>
                <a:gd name="T68" fmla="*/ 8 w 11"/>
                <a:gd name="T69" fmla="*/ 10 h 12"/>
                <a:gd name="T70" fmla="*/ 8 w 11"/>
                <a:gd name="T71" fmla="*/ 10 h 12"/>
                <a:gd name="T72" fmla="*/ 7 w 11"/>
                <a:gd name="T73" fmla="*/ 10 h 12"/>
                <a:gd name="T74" fmla="*/ 6 w 11"/>
                <a:gd name="T75" fmla="*/ 11 h 12"/>
                <a:gd name="T76" fmla="*/ 6 w 11"/>
                <a:gd name="T77" fmla="*/ 11 h 12"/>
                <a:gd name="T78" fmla="*/ 5 w 11"/>
                <a:gd name="T79" fmla="*/ 11 h 12"/>
                <a:gd name="T80" fmla="*/ 4 w 11"/>
                <a:gd name="T81" fmla="*/ 11 h 12"/>
                <a:gd name="T82" fmla="*/ 4 w 11"/>
                <a:gd name="T83" fmla="*/ 11 h 12"/>
                <a:gd name="T84" fmla="*/ 3 w 11"/>
                <a:gd name="T85" fmla="*/ 10 h 12"/>
                <a:gd name="T86" fmla="*/ 3 w 11"/>
                <a:gd name="T87" fmla="*/ 10 h 12"/>
                <a:gd name="T88" fmla="*/ 2 w 11"/>
                <a:gd name="T89" fmla="*/ 10 h 12"/>
                <a:gd name="T90" fmla="*/ 1 w 11"/>
                <a:gd name="T91" fmla="*/ 9 h 12"/>
                <a:gd name="T92" fmla="*/ 1 w 11"/>
                <a:gd name="T93" fmla="*/ 8 h 12"/>
                <a:gd name="T94" fmla="*/ 1 w 11"/>
                <a:gd name="T95" fmla="*/ 8 h 12"/>
                <a:gd name="T96" fmla="*/ 1 w 11"/>
                <a:gd name="T97" fmla="*/ 8 h 12"/>
                <a:gd name="T98" fmla="*/ 1 w 11"/>
                <a:gd name="T99" fmla="*/ 7 h 12"/>
                <a:gd name="T100" fmla="*/ 0 w 11"/>
                <a:gd name="T101" fmla="*/ 7 h 12"/>
                <a:gd name="T102" fmla="*/ 0 w 11"/>
                <a:gd name="T103" fmla="*/ 6 h 12"/>
                <a:gd name="T104" fmla="*/ 0 w 11"/>
                <a:gd name="T105"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1" h="12">
                  <a:moveTo>
                    <a:pt x="0" y="6"/>
                  </a:moveTo>
                  <a:lnTo>
                    <a:pt x="0" y="5"/>
                  </a:lnTo>
                  <a:lnTo>
                    <a:pt x="0" y="5"/>
                  </a:lnTo>
                  <a:lnTo>
                    <a:pt x="1" y="4"/>
                  </a:lnTo>
                  <a:lnTo>
                    <a:pt x="1" y="3"/>
                  </a:lnTo>
                  <a:lnTo>
                    <a:pt x="1" y="3"/>
                  </a:lnTo>
                  <a:lnTo>
                    <a:pt x="1" y="3"/>
                  </a:lnTo>
                  <a:lnTo>
                    <a:pt x="1" y="2"/>
                  </a:lnTo>
                  <a:lnTo>
                    <a:pt x="2" y="1"/>
                  </a:lnTo>
                  <a:lnTo>
                    <a:pt x="3" y="1"/>
                  </a:lnTo>
                  <a:lnTo>
                    <a:pt x="3" y="0"/>
                  </a:lnTo>
                  <a:lnTo>
                    <a:pt x="4" y="0"/>
                  </a:lnTo>
                  <a:lnTo>
                    <a:pt x="4" y="0"/>
                  </a:lnTo>
                  <a:lnTo>
                    <a:pt x="5" y="0"/>
                  </a:lnTo>
                  <a:lnTo>
                    <a:pt x="6" y="0"/>
                  </a:lnTo>
                  <a:lnTo>
                    <a:pt x="6" y="0"/>
                  </a:lnTo>
                  <a:lnTo>
                    <a:pt x="7" y="0"/>
                  </a:lnTo>
                  <a:lnTo>
                    <a:pt x="8" y="1"/>
                  </a:lnTo>
                  <a:lnTo>
                    <a:pt x="8" y="1"/>
                  </a:lnTo>
                  <a:lnTo>
                    <a:pt x="9" y="2"/>
                  </a:lnTo>
                  <a:lnTo>
                    <a:pt x="9" y="3"/>
                  </a:lnTo>
                  <a:lnTo>
                    <a:pt x="9" y="3"/>
                  </a:lnTo>
                  <a:lnTo>
                    <a:pt x="9" y="3"/>
                  </a:lnTo>
                  <a:lnTo>
                    <a:pt x="9" y="4"/>
                  </a:lnTo>
                  <a:lnTo>
                    <a:pt x="10" y="5"/>
                  </a:lnTo>
                  <a:lnTo>
                    <a:pt x="10" y="5"/>
                  </a:lnTo>
                  <a:lnTo>
                    <a:pt x="10" y="6"/>
                  </a:lnTo>
                  <a:lnTo>
                    <a:pt x="10" y="6"/>
                  </a:lnTo>
                  <a:lnTo>
                    <a:pt x="10" y="7"/>
                  </a:lnTo>
                  <a:lnTo>
                    <a:pt x="9" y="7"/>
                  </a:lnTo>
                  <a:lnTo>
                    <a:pt x="9" y="8"/>
                  </a:lnTo>
                  <a:lnTo>
                    <a:pt x="9" y="8"/>
                  </a:lnTo>
                  <a:lnTo>
                    <a:pt x="9" y="8"/>
                  </a:lnTo>
                  <a:lnTo>
                    <a:pt x="9" y="9"/>
                  </a:lnTo>
                  <a:lnTo>
                    <a:pt x="8" y="10"/>
                  </a:lnTo>
                  <a:lnTo>
                    <a:pt x="8" y="10"/>
                  </a:lnTo>
                  <a:lnTo>
                    <a:pt x="7" y="10"/>
                  </a:lnTo>
                  <a:lnTo>
                    <a:pt x="6" y="11"/>
                  </a:lnTo>
                  <a:lnTo>
                    <a:pt x="6" y="11"/>
                  </a:lnTo>
                  <a:lnTo>
                    <a:pt x="5" y="11"/>
                  </a:lnTo>
                  <a:lnTo>
                    <a:pt x="4" y="11"/>
                  </a:lnTo>
                  <a:lnTo>
                    <a:pt x="4" y="11"/>
                  </a:lnTo>
                  <a:lnTo>
                    <a:pt x="3" y="10"/>
                  </a:lnTo>
                  <a:lnTo>
                    <a:pt x="3" y="10"/>
                  </a:lnTo>
                  <a:lnTo>
                    <a:pt x="2" y="10"/>
                  </a:lnTo>
                  <a:lnTo>
                    <a:pt x="1" y="9"/>
                  </a:lnTo>
                  <a:lnTo>
                    <a:pt x="1" y="8"/>
                  </a:lnTo>
                  <a:lnTo>
                    <a:pt x="1" y="8"/>
                  </a:lnTo>
                  <a:lnTo>
                    <a:pt x="1" y="8"/>
                  </a:lnTo>
                  <a:lnTo>
                    <a:pt x="1" y="7"/>
                  </a:lnTo>
                  <a:lnTo>
                    <a:pt x="0" y="7"/>
                  </a:lnTo>
                  <a:lnTo>
                    <a:pt x="0" y="6"/>
                  </a:lnTo>
                  <a:lnTo>
                    <a:pt x="0" y="6"/>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1" name="Freeform 108"/>
            <p:cNvSpPr>
              <a:spLocks/>
            </p:cNvSpPr>
            <p:nvPr/>
          </p:nvSpPr>
          <p:spPr bwMode="auto">
            <a:xfrm>
              <a:off x="687" y="2512"/>
              <a:ext cx="5" cy="10"/>
            </a:xfrm>
            <a:custGeom>
              <a:avLst/>
              <a:gdLst>
                <a:gd name="T0" fmla="*/ 4 w 5"/>
                <a:gd name="T1" fmla="*/ 5 h 10"/>
                <a:gd name="T2" fmla="*/ 4 w 5"/>
                <a:gd name="T3" fmla="*/ 4 h 10"/>
                <a:gd name="T4" fmla="*/ 4 w 5"/>
                <a:gd name="T5" fmla="*/ 4 h 10"/>
                <a:gd name="T6" fmla="*/ 4 w 5"/>
                <a:gd name="T7" fmla="*/ 3 h 10"/>
                <a:gd name="T8" fmla="*/ 4 w 5"/>
                <a:gd name="T9" fmla="*/ 2 h 10"/>
                <a:gd name="T10" fmla="*/ 4 w 5"/>
                <a:gd name="T11" fmla="*/ 2 h 10"/>
                <a:gd name="T12" fmla="*/ 4 w 5"/>
                <a:gd name="T13" fmla="*/ 1 h 10"/>
                <a:gd name="T14" fmla="*/ 3 w 5"/>
                <a:gd name="T15" fmla="*/ 1 h 10"/>
                <a:gd name="T16" fmla="*/ 3 w 5"/>
                <a:gd name="T17" fmla="*/ 1 h 10"/>
                <a:gd name="T18" fmla="*/ 3 w 5"/>
                <a:gd name="T19" fmla="*/ 0 h 10"/>
                <a:gd name="T20" fmla="*/ 2 w 5"/>
                <a:gd name="T21" fmla="*/ 0 h 10"/>
                <a:gd name="T22" fmla="*/ 2 w 5"/>
                <a:gd name="T23" fmla="*/ 0 h 10"/>
                <a:gd name="T24" fmla="*/ 2 w 5"/>
                <a:gd name="T25" fmla="*/ 0 h 10"/>
                <a:gd name="T26" fmla="*/ 1 w 5"/>
                <a:gd name="T27" fmla="*/ 0 h 10"/>
                <a:gd name="T28" fmla="*/ 1 w 5"/>
                <a:gd name="T29" fmla="*/ 1 h 10"/>
                <a:gd name="T30" fmla="*/ 1 w 5"/>
                <a:gd name="T31" fmla="*/ 1 h 10"/>
                <a:gd name="T32" fmla="*/ 0 w 5"/>
                <a:gd name="T33" fmla="*/ 1 h 10"/>
                <a:gd name="T34" fmla="*/ 0 w 5"/>
                <a:gd name="T35" fmla="*/ 2 h 10"/>
                <a:gd name="T36" fmla="*/ 0 w 5"/>
                <a:gd name="T37" fmla="*/ 2 h 10"/>
                <a:gd name="T38" fmla="*/ 0 w 5"/>
                <a:gd name="T39" fmla="*/ 3 h 10"/>
                <a:gd name="T40" fmla="*/ 0 w 5"/>
                <a:gd name="T41" fmla="*/ 4 h 10"/>
                <a:gd name="T42" fmla="*/ 0 w 5"/>
                <a:gd name="T43" fmla="*/ 4 h 10"/>
                <a:gd name="T44" fmla="*/ 0 w 5"/>
                <a:gd name="T45" fmla="*/ 5 h 10"/>
                <a:gd name="T46" fmla="*/ 0 w 5"/>
                <a:gd name="T47" fmla="*/ 5 h 10"/>
                <a:gd name="T48" fmla="*/ 0 w 5"/>
                <a:gd name="T49" fmla="*/ 6 h 10"/>
                <a:gd name="T50" fmla="*/ 0 w 5"/>
                <a:gd name="T51" fmla="*/ 7 h 10"/>
                <a:gd name="T52" fmla="*/ 0 w 5"/>
                <a:gd name="T53" fmla="*/ 7 h 10"/>
                <a:gd name="T54" fmla="*/ 0 w 5"/>
                <a:gd name="T55" fmla="*/ 8 h 10"/>
                <a:gd name="T56" fmla="*/ 1 w 5"/>
                <a:gd name="T57" fmla="*/ 8 h 10"/>
                <a:gd name="T58" fmla="*/ 1 w 5"/>
                <a:gd name="T59" fmla="*/ 9 h 10"/>
                <a:gd name="T60" fmla="*/ 2 w 5"/>
                <a:gd name="T61" fmla="*/ 9 h 10"/>
                <a:gd name="T62" fmla="*/ 2 w 5"/>
                <a:gd name="T63" fmla="*/ 9 h 10"/>
                <a:gd name="T64" fmla="*/ 2 w 5"/>
                <a:gd name="T65" fmla="*/ 9 h 10"/>
                <a:gd name="T66" fmla="*/ 3 w 5"/>
                <a:gd name="T67" fmla="*/ 9 h 10"/>
                <a:gd name="T68" fmla="*/ 3 w 5"/>
                <a:gd name="T69" fmla="*/ 8 h 10"/>
                <a:gd name="T70" fmla="*/ 3 w 5"/>
                <a:gd name="T71" fmla="*/ 8 h 10"/>
                <a:gd name="T72" fmla="*/ 3 w 5"/>
                <a:gd name="T73" fmla="*/ 8 h 10"/>
                <a:gd name="T74" fmla="*/ 4 w 5"/>
                <a:gd name="T75" fmla="*/ 8 h 10"/>
                <a:gd name="T76" fmla="*/ 4 w 5"/>
                <a:gd name="T77" fmla="*/ 7 h 10"/>
                <a:gd name="T78" fmla="*/ 4 w 5"/>
                <a:gd name="T79" fmla="*/ 7 h 10"/>
                <a:gd name="T80" fmla="*/ 4 w 5"/>
                <a:gd name="T81" fmla="*/ 6 h 10"/>
                <a:gd name="T82" fmla="*/ 4 w 5"/>
                <a:gd name="T83" fmla="*/ 5 h 10"/>
                <a:gd name="T84" fmla="*/ 4 w 5"/>
                <a:gd name="T85" fmla="*/ 5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 h="10">
                  <a:moveTo>
                    <a:pt x="4" y="5"/>
                  </a:moveTo>
                  <a:lnTo>
                    <a:pt x="4" y="4"/>
                  </a:lnTo>
                  <a:lnTo>
                    <a:pt x="4" y="4"/>
                  </a:lnTo>
                  <a:lnTo>
                    <a:pt x="4" y="3"/>
                  </a:lnTo>
                  <a:lnTo>
                    <a:pt x="4" y="2"/>
                  </a:lnTo>
                  <a:lnTo>
                    <a:pt x="4" y="2"/>
                  </a:lnTo>
                  <a:lnTo>
                    <a:pt x="4" y="1"/>
                  </a:lnTo>
                  <a:lnTo>
                    <a:pt x="3" y="1"/>
                  </a:lnTo>
                  <a:lnTo>
                    <a:pt x="3" y="1"/>
                  </a:lnTo>
                  <a:lnTo>
                    <a:pt x="3" y="0"/>
                  </a:lnTo>
                  <a:lnTo>
                    <a:pt x="2" y="0"/>
                  </a:lnTo>
                  <a:lnTo>
                    <a:pt x="2" y="0"/>
                  </a:lnTo>
                  <a:lnTo>
                    <a:pt x="2" y="0"/>
                  </a:lnTo>
                  <a:lnTo>
                    <a:pt x="1" y="0"/>
                  </a:lnTo>
                  <a:lnTo>
                    <a:pt x="1" y="1"/>
                  </a:lnTo>
                  <a:lnTo>
                    <a:pt x="1" y="1"/>
                  </a:lnTo>
                  <a:lnTo>
                    <a:pt x="0" y="1"/>
                  </a:lnTo>
                  <a:lnTo>
                    <a:pt x="0" y="2"/>
                  </a:lnTo>
                  <a:lnTo>
                    <a:pt x="0" y="2"/>
                  </a:lnTo>
                  <a:lnTo>
                    <a:pt x="0" y="3"/>
                  </a:lnTo>
                  <a:lnTo>
                    <a:pt x="0" y="4"/>
                  </a:lnTo>
                  <a:lnTo>
                    <a:pt x="0" y="4"/>
                  </a:lnTo>
                  <a:lnTo>
                    <a:pt x="0" y="5"/>
                  </a:lnTo>
                  <a:lnTo>
                    <a:pt x="0" y="5"/>
                  </a:lnTo>
                  <a:lnTo>
                    <a:pt x="0" y="6"/>
                  </a:lnTo>
                  <a:lnTo>
                    <a:pt x="0" y="7"/>
                  </a:lnTo>
                  <a:lnTo>
                    <a:pt x="0" y="7"/>
                  </a:lnTo>
                  <a:lnTo>
                    <a:pt x="0" y="8"/>
                  </a:lnTo>
                  <a:lnTo>
                    <a:pt x="1" y="8"/>
                  </a:lnTo>
                  <a:lnTo>
                    <a:pt x="1" y="9"/>
                  </a:lnTo>
                  <a:lnTo>
                    <a:pt x="2" y="9"/>
                  </a:lnTo>
                  <a:lnTo>
                    <a:pt x="2" y="9"/>
                  </a:lnTo>
                  <a:lnTo>
                    <a:pt x="2" y="9"/>
                  </a:lnTo>
                  <a:lnTo>
                    <a:pt x="3" y="9"/>
                  </a:lnTo>
                  <a:lnTo>
                    <a:pt x="3" y="8"/>
                  </a:lnTo>
                  <a:lnTo>
                    <a:pt x="3" y="8"/>
                  </a:lnTo>
                  <a:lnTo>
                    <a:pt x="3" y="8"/>
                  </a:lnTo>
                  <a:lnTo>
                    <a:pt x="4" y="8"/>
                  </a:lnTo>
                  <a:lnTo>
                    <a:pt x="4" y="7"/>
                  </a:lnTo>
                  <a:lnTo>
                    <a:pt x="4" y="7"/>
                  </a:lnTo>
                  <a:lnTo>
                    <a:pt x="4" y="6"/>
                  </a:lnTo>
                  <a:lnTo>
                    <a:pt x="4" y="5"/>
                  </a:lnTo>
                  <a:lnTo>
                    <a:pt x="4" y="5"/>
                  </a:lnTo>
                </a:path>
              </a:pathLst>
            </a:custGeom>
            <a:solidFill>
              <a:srgbClr val="B2B2B2"/>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2" name="Freeform 109"/>
            <p:cNvSpPr>
              <a:spLocks/>
            </p:cNvSpPr>
            <p:nvPr/>
          </p:nvSpPr>
          <p:spPr bwMode="auto">
            <a:xfrm>
              <a:off x="701" y="2512"/>
              <a:ext cx="11" cy="10"/>
            </a:xfrm>
            <a:custGeom>
              <a:avLst/>
              <a:gdLst>
                <a:gd name="T0" fmla="*/ 0 w 11"/>
                <a:gd name="T1" fmla="*/ 9 h 10"/>
                <a:gd name="T2" fmla="*/ 0 w 11"/>
                <a:gd name="T3" fmla="*/ 9 h 10"/>
                <a:gd name="T4" fmla="*/ 1 w 11"/>
                <a:gd name="T5" fmla="*/ 9 h 10"/>
                <a:gd name="T6" fmla="*/ 1 w 11"/>
                <a:gd name="T7" fmla="*/ 9 h 10"/>
                <a:gd name="T8" fmla="*/ 1 w 11"/>
                <a:gd name="T9" fmla="*/ 8 h 10"/>
                <a:gd name="T10" fmla="*/ 1 w 11"/>
                <a:gd name="T11" fmla="*/ 8 h 10"/>
                <a:gd name="T12" fmla="*/ 1 w 11"/>
                <a:gd name="T13" fmla="*/ 7 h 10"/>
                <a:gd name="T14" fmla="*/ 1 w 11"/>
                <a:gd name="T15" fmla="*/ 1 h 10"/>
                <a:gd name="T16" fmla="*/ 1 w 11"/>
                <a:gd name="T17" fmla="*/ 1 h 10"/>
                <a:gd name="T18" fmla="*/ 1 w 11"/>
                <a:gd name="T19" fmla="*/ 0 h 10"/>
                <a:gd name="T20" fmla="*/ 0 w 11"/>
                <a:gd name="T21" fmla="*/ 0 h 10"/>
                <a:gd name="T22" fmla="*/ 4 w 11"/>
                <a:gd name="T23" fmla="*/ 0 h 10"/>
                <a:gd name="T24" fmla="*/ 4 w 11"/>
                <a:gd name="T25" fmla="*/ 0 h 10"/>
                <a:gd name="T26" fmla="*/ 5 w 11"/>
                <a:gd name="T27" fmla="*/ 0 h 10"/>
                <a:gd name="T28" fmla="*/ 6 w 11"/>
                <a:gd name="T29" fmla="*/ 0 h 10"/>
                <a:gd name="T30" fmla="*/ 6 w 11"/>
                <a:gd name="T31" fmla="*/ 0 h 10"/>
                <a:gd name="T32" fmla="*/ 7 w 11"/>
                <a:gd name="T33" fmla="*/ 0 h 10"/>
                <a:gd name="T34" fmla="*/ 8 w 11"/>
                <a:gd name="T35" fmla="*/ 1 h 10"/>
                <a:gd name="T36" fmla="*/ 8 w 11"/>
                <a:gd name="T37" fmla="*/ 1 h 10"/>
                <a:gd name="T38" fmla="*/ 8 w 11"/>
                <a:gd name="T39" fmla="*/ 1 h 10"/>
                <a:gd name="T40" fmla="*/ 9 w 11"/>
                <a:gd name="T41" fmla="*/ 1 h 10"/>
                <a:gd name="T42" fmla="*/ 9 w 11"/>
                <a:gd name="T43" fmla="*/ 2 h 10"/>
                <a:gd name="T44" fmla="*/ 9 w 11"/>
                <a:gd name="T45" fmla="*/ 2 h 10"/>
                <a:gd name="T46" fmla="*/ 10 w 11"/>
                <a:gd name="T47" fmla="*/ 3 h 10"/>
                <a:gd name="T48" fmla="*/ 10 w 11"/>
                <a:gd name="T49" fmla="*/ 4 h 10"/>
                <a:gd name="T50" fmla="*/ 10 w 11"/>
                <a:gd name="T51" fmla="*/ 4 h 10"/>
                <a:gd name="T52" fmla="*/ 10 w 11"/>
                <a:gd name="T53" fmla="*/ 5 h 10"/>
                <a:gd name="T54" fmla="*/ 10 w 11"/>
                <a:gd name="T55" fmla="*/ 5 h 10"/>
                <a:gd name="T56" fmla="*/ 10 w 11"/>
                <a:gd name="T57" fmla="*/ 6 h 10"/>
                <a:gd name="T58" fmla="*/ 9 w 11"/>
                <a:gd name="T59" fmla="*/ 7 h 10"/>
                <a:gd name="T60" fmla="*/ 9 w 11"/>
                <a:gd name="T61" fmla="*/ 7 h 10"/>
                <a:gd name="T62" fmla="*/ 9 w 11"/>
                <a:gd name="T63" fmla="*/ 7 h 10"/>
                <a:gd name="T64" fmla="*/ 9 w 11"/>
                <a:gd name="T65" fmla="*/ 8 h 10"/>
                <a:gd name="T66" fmla="*/ 8 w 11"/>
                <a:gd name="T67" fmla="*/ 8 h 10"/>
                <a:gd name="T68" fmla="*/ 8 w 11"/>
                <a:gd name="T69" fmla="*/ 8 h 10"/>
                <a:gd name="T70" fmla="*/ 7 w 11"/>
                <a:gd name="T71" fmla="*/ 8 h 10"/>
                <a:gd name="T72" fmla="*/ 7 w 11"/>
                <a:gd name="T73" fmla="*/ 9 h 10"/>
                <a:gd name="T74" fmla="*/ 6 w 11"/>
                <a:gd name="T75" fmla="*/ 9 h 10"/>
                <a:gd name="T76" fmla="*/ 5 w 11"/>
                <a:gd name="T77" fmla="*/ 9 h 10"/>
                <a:gd name="T78" fmla="*/ 4 w 11"/>
                <a:gd name="T79" fmla="*/ 9 h 10"/>
                <a:gd name="T80" fmla="*/ 0 w 11"/>
                <a:gd name="T81" fmla="*/ 9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1" h="10">
                  <a:moveTo>
                    <a:pt x="0" y="9"/>
                  </a:moveTo>
                  <a:lnTo>
                    <a:pt x="0" y="9"/>
                  </a:lnTo>
                  <a:lnTo>
                    <a:pt x="1" y="9"/>
                  </a:lnTo>
                  <a:lnTo>
                    <a:pt x="1" y="9"/>
                  </a:lnTo>
                  <a:lnTo>
                    <a:pt x="1" y="8"/>
                  </a:lnTo>
                  <a:lnTo>
                    <a:pt x="1" y="8"/>
                  </a:lnTo>
                  <a:lnTo>
                    <a:pt x="1" y="7"/>
                  </a:lnTo>
                  <a:lnTo>
                    <a:pt x="1" y="1"/>
                  </a:lnTo>
                  <a:lnTo>
                    <a:pt x="1" y="1"/>
                  </a:lnTo>
                  <a:lnTo>
                    <a:pt x="1" y="0"/>
                  </a:lnTo>
                  <a:lnTo>
                    <a:pt x="0" y="0"/>
                  </a:lnTo>
                  <a:lnTo>
                    <a:pt x="4" y="0"/>
                  </a:lnTo>
                  <a:lnTo>
                    <a:pt x="4" y="0"/>
                  </a:lnTo>
                  <a:lnTo>
                    <a:pt x="5" y="0"/>
                  </a:lnTo>
                  <a:lnTo>
                    <a:pt x="6" y="0"/>
                  </a:lnTo>
                  <a:lnTo>
                    <a:pt x="6" y="0"/>
                  </a:lnTo>
                  <a:lnTo>
                    <a:pt x="7" y="0"/>
                  </a:lnTo>
                  <a:lnTo>
                    <a:pt x="8" y="1"/>
                  </a:lnTo>
                  <a:lnTo>
                    <a:pt x="8" y="1"/>
                  </a:lnTo>
                  <a:lnTo>
                    <a:pt x="8" y="1"/>
                  </a:lnTo>
                  <a:lnTo>
                    <a:pt x="9" y="1"/>
                  </a:lnTo>
                  <a:lnTo>
                    <a:pt x="9" y="2"/>
                  </a:lnTo>
                  <a:lnTo>
                    <a:pt x="9" y="2"/>
                  </a:lnTo>
                  <a:lnTo>
                    <a:pt x="10" y="3"/>
                  </a:lnTo>
                  <a:lnTo>
                    <a:pt x="10" y="4"/>
                  </a:lnTo>
                  <a:lnTo>
                    <a:pt x="10" y="4"/>
                  </a:lnTo>
                  <a:lnTo>
                    <a:pt x="10" y="5"/>
                  </a:lnTo>
                  <a:lnTo>
                    <a:pt x="10" y="5"/>
                  </a:lnTo>
                  <a:lnTo>
                    <a:pt x="10" y="6"/>
                  </a:lnTo>
                  <a:lnTo>
                    <a:pt x="9" y="7"/>
                  </a:lnTo>
                  <a:lnTo>
                    <a:pt x="9" y="7"/>
                  </a:lnTo>
                  <a:lnTo>
                    <a:pt x="9" y="7"/>
                  </a:lnTo>
                  <a:lnTo>
                    <a:pt x="9" y="8"/>
                  </a:lnTo>
                  <a:lnTo>
                    <a:pt x="8" y="8"/>
                  </a:lnTo>
                  <a:lnTo>
                    <a:pt x="8" y="8"/>
                  </a:lnTo>
                  <a:lnTo>
                    <a:pt x="7" y="8"/>
                  </a:lnTo>
                  <a:lnTo>
                    <a:pt x="7" y="9"/>
                  </a:lnTo>
                  <a:lnTo>
                    <a:pt x="6" y="9"/>
                  </a:lnTo>
                  <a:lnTo>
                    <a:pt x="5" y="9"/>
                  </a:lnTo>
                  <a:lnTo>
                    <a:pt x="4" y="9"/>
                  </a:lnTo>
                  <a:lnTo>
                    <a:pt x="0" y="9"/>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3" name="Freeform 110"/>
            <p:cNvSpPr>
              <a:spLocks/>
            </p:cNvSpPr>
            <p:nvPr/>
          </p:nvSpPr>
          <p:spPr bwMode="auto">
            <a:xfrm>
              <a:off x="705" y="2513"/>
              <a:ext cx="4" cy="8"/>
            </a:xfrm>
            <a:custGeom>
              <a:avLst/>
              <a:gdLst>
                <a:gd name="T0" fmla="*/ 0 w 4"/>
                <a:gd name="T1" fmla="*/ 6 h 8"/>
                <a:gd name="T2" fmla="*/ 0 w 4"/>
                <a:gd name="T3" fmla="*/ 6 h 8"/>
                <a:gd name="T4" fmla="*/ 0 w 4"/>
                <a:gd name="T5" fmla="*/ 7 h 8"/>
                <a:gd name="T6" fmla="*/ 0 w 4"/>
                <a:gd name="T7" fmla="*/ 7 h 8"/>
                <a:gd name="T8" fmla="*/ 1 w 4"/>
                <a:gd name="T9" fmla="*/ 7 h 8"/>
                <a:gd name="T10" fmla="*/ 1 w 4"/>
                <a:gd name="T11" fmla="*/ 7 h 8"/>
                <a:gd name="T12" fmla="*/ 2 w 4"/>
                <a:gd name="T13" fmla="*/ 7 h 8"/>
                <a:gd name="T14" fmla="*/ 2 w 4"/>
                <a:gd name="T15" fmla="*/ 7 h 8"/>
                <a:gd name="T16" fmla="*/ 2 w 4"/>
                <a:gd name="T17" fmla="*/ 6 h 8"/>
                <a:gd name="T18" fmla="*/ 2 w 4"/>
                <a:gd name="T19" fmla="*/ 6 h 8"/>
                <a:gd name="T20" fmla="*/ 3 w 4"/>
                <a:gd name="T21" fmla="*/ 6 h 8"/>
                <a:gd name="T22" fmla="*/ 3 w 4"/>
                <a:gd name="T23" fmla="*/ 6 h 8"/>
                <a:gd name="T24" fmla="*/ 3 w 4"/>
                <a:gd name="T25" fmla="*/ 5 h 8"/>
                <a:gd name="T26" fmla="*/ 3 w 4"/>
                <a:gd name="T27" fmla="*/ 5 h 8"/>
                <a:gd name="T28" fmla="*/ 3 w 4"/>
                <a:gd name="T29" fmla="*/ 4 h 8"/>
                <a:gd name="T30" fmla="*/ 3 w 4"/>
                <a:gd name="T31" fmla="*/ 4 h 8"/>
                <a:gd name="T32" fmla="*/ 3 w 4"/>
                <a:gd name="T33" fmla="*/ 3 h 8"/>
                <a:gd name="T34" fmla="*/ 3 w 4"/>
                <a:gd name="T35" fmla="*/ 3 h 8"/>
                <a:gd name="T36" fmla="*/ 3 w 4"/>
                <a:gd name="T37" fmla="*/ 2 h 8"/>
                <a:gd name="T38" fmla="*/ 3 w 4"/>
                <a:gd name="T39" fmla="*/ 2 h 8"/>
                <a:gd name="T40" fmla="*/ 3 w 4"/>
                <a:gd name="T41" fmla="*/ 1 h 8"/>
                <a:gd name="T42" fmla="*/ 3 w 4"/>
                <a:gd name="T43" fmla="*/ 1 h 8"/>
                <a:gd name="T44" fmla="*/ 2 w 4"/>
                <a:gd name="T45" fmla="*/ 1 h 8"/>
                <a:gd name="T46" fmla="*/ 2 w 4"/>
                <a:gd name="T47" fmla="*/ 1 h 8"/>
                <a:gd name="T48" fmla="*/ 2 w 4"/>
                <a:gd name="T49" fmla="*/ 0 h 8"/>
                <a:gd name="T50" fmla="*/ 2 w 4"/>
                <a:gd name="T51" fmla="*/ 0 h 8"/>
                <a:gd name="T52" fmla="*/ 1 w 4"/>
                <a:gd name="T53" fmla="*/ 0 h 8"/>
                <a:gd name="T54" fmla="*/ 1 w 4"/>
                <a:gd name="T55" fmla="*/ 0 h 8"/>
                <a:gd name="T56" fmla="*/ 1 w 4"/>
                <a:gd name="T57" fmla="*/ 0 h 8"/>
                <a:gd name="T58" fmla="*/ 0 w 4"/>
                <a:gd name="T59" fmla="*/ 0 h 8"/>
                <a:gd name="T60" fmla="*/ 0 w 4"/>
                <a:gd name="T61" fmla="*/ 0 h 8"/>
                <a:gd name="T62" fmla="*/ 0 w 4"/>
                <a:gd name="T63" fmla="*/ 6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 h="8">
                  <a:moveTo>
                    <a:pt x="0" y="6"/>
                  </a:moveTo>
                  <a:lnTo>
                    <a:pt x="0" y="6"/>
                  </a:lnTo>
                  <a:lnTo>
                    <a:pt x="0" y="7"/>
                  </a:lnTo>
                  <a:lnTo>
                    <a:pt x="0" y="7"/>
                  </a:lnTo>
                  <a:lnTo>
                    <a:pt x="1" y="7"/>
                  </a:lnTo>
                  <a:lnTo>
                    <a:pt x="1" y="7"/>
                  </a:lnTo>
                  <a:lnTo>
                    <a:pt x="2" y="7"/>
                  </a:lnTo>
                  <a:lnTo>
                    <a:pt x="2" y="7"/>
                  </a:lnTo>
                  <a:lnTo>
                    <a:pt x="2" y="6"/>
                  </a:lnTo>
                  <a:lnTo>
                    <a:pt x="2" y="6"/>
                  </a:lnTo>
                  <a:lnTo>
                    <a:pt x="3" y="6"/>
                  </a:lnTo>
                  <a:lnTo>
                    <a:pt x="3" y="6"/>
                  </a:lnTo>
                  <a:lnTo>
                    <a:pt x="3" y="5"/>
                  </a:lnTo>
                  <a:lnTo>
                    <a:pt x="3" y="5"/>
                  </a:lnTo>
                  <a:lnTo>
                    <a:pt x="3" y="4"/>
                  </a:lnTo>
                  <a:lnTo>
                    <a:pt x="3" y="4"/>
                  </a:lnTo>
                  <a:lnTo>
                    <a:pt x="3" y="3"/>
                  </a:lnTo>
                  <a:lnTo>
                    <a:pt x="3" y="3"/>
                  </a:lnTo>
                  <a:lnTo>
                    <a:pt x="3" y="2"/>
                  </a:lnTo>
                  <a:lnTo>
                    <a:pt x="3" y="2"/>
                  </a:lnTo>
                  <a:lnTo>
                    <a:pt x="3" y="1"/>
                  </a:lnTo>
                  <a:lnTo>
                    <a:pt x="3" y="1"/>
                  </a:lnTo>
                  <a:lnTo>
                    <a:pt x="2" y="1"/>
                  </a:lnTo>
                  <a:lnTo>
                    <a:pt x="2" y="1"/>
                  </a:lnTo>
                  <a:lnTo>
                    <a:pt x="2" y="0"/>
                  </a:lnTo>
                  <a:lnTo>
                    <a:pt x="2" y="0"/>
                  </a:lnTo>
                  <a:lnTo>
                    <a:pt x="1" y="0"/>
                  </a:lnTo>
                  <a:lnTo>
                    <a:pt x="1" y="0"/>
                  </a:lnTo>
                  <a:lnTo>
                    <a:pt x="1" y="0"/>
                  </a:lnTo>
                  <a:lnTo>
                    <a:pt x="0" y="0"/>
                  </a:lnTo>
                  <a:lnTo>
                    <a:pt x="0" y="0"/>
                  </a:lnTo>
                  <a:lnTo>
                    <a:pt x="0" y="6"/>
                  </a:lnTo>
                </a:path>
              </a:pathLst>
            </a:custGeom>
            <a:solidFill>
              <a:srgbClr val="B2B2B2"/>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4" name="Freeform 111"/>
            <p:cNvSpPr>
              <a:spLocks/>
            </p:cNvSpPr>
            <p:nvPr/>
          </p:nvSpPr>
          <p:spPr bwMode="auto">
            <a:xfrm>
              <a:off x="724" y="2512"/>
              <a:ext cx="17" cy="11"/>
            </a:xfrm>
            <a:custGeom>
              <a:avLst/>
              <a:gdLst>
                <a:gd name="T0" fmla="*/ 16 w 17"/>
                <a:gd name="T1" fmla="*/ 0 h 11"/>
                <a:gd name="T2" fmla="*/ 15 w 17"/>
                <a:gd name="T3" fmla="*/ 1 h 11"/>
                <a:gd name="T4" fmla="*/ 15 w 17"/>
                <a:gd name="T5" fmla="*/ 1 h 11"/>
                <a:gd name="T6" fmla="*/ 13 w 17"/>
                <a:gd name="T7" fmla="*/ 4 h 11"/>
                <a:gd name="T8" fmla="*/ 12 w 17"/>
                <a:gd name="T9" fmla="*/ 6 h 11"/>
                <a:gd name="T10" fmla="*/ 12 w 17"/>
                <a:gd name="T11" fmla="*/ 8 h 11"/>
                <a:gd name="T12" fmla="*/ 12 w 17"/>
                <a:gd name="T13" fmla="*/ 9 h 11"/>
                <a:gd name="T14" fmla="*/ 11 w 17"/>
                <a:gd name="T15" fmla="*/ 9 h 11"/>
                <a:gd name="T16" fmla="*/ 10 w 17"/>
                <a:gd name="T17" fmla="*/ 8 h 11"/>
                <a:gd name="T18" fmla="*/ 9 w 17"/>
                <a:gd name="T19" fmla="*/ 7 h 11"/>
                <a:gd name="T20" fmla="*/ 9 w 17"/>
                <a:gd name="T21" fmla="*/ 5 h 11"/>
                <a:gd name="T22" fmla="*/ 9 w 17"/>
                <a:gd name="T23" fmla="*/ 4 h 11"/>
                <a:gd name="T24" fmla="*/ 8 w 17"/>
                <a:gd name="T25" fmla="*/ 3 h 11"/>
                <a:gd name="T26" fmla="*/ 5 w 17"/>
                <a:gd name="T27" fmla="*/ 10 h 11"/>
                <a:gd name="T28" fmla="*/ 4 w 17"/>
                <a:gd name="T29" fmla="*/ 9 h 11"/>
                <a:gd name="T30" fmla="*/ 4 w 17"/>
                <a:gd name="T31" fmla="*/ 8 h 11"/>
                <a:gd name="T32" fmla="*/ 4 w 17"/>
                <a:gd name="T33" fmla="*/ 6 h 11"/>
                <a:gd name="T34" fmla="*/ 3 w 17"/>
                <a:gd name="T35" fmla="*/ 4 h 11"/>
                <a:gd name="T36" fmla="*/ 2 w 17"/>
                <a:gd name="T37" fmla="*/ 3 h 11"/>
                <a:gd name="T38" fmla="*/ 1 w 17"/>
                <a:gd name="T39" fmla="*/ 2 h 11"/>
                <a:gd name="T40" fmla="*/ 1 w 17"/>
                <a:gd name="T41" fmla="*/ 1 h 11"/>
                <a:gd name="T42" fmla="*/ 1 w 17"/>
                <a:gd name="T43" fmla="*/ 0 h 11"/>
                <a:gd name="T44" fmla="*/ 4 w 17"/>
                <a:gd name="T45" fmla="*/ 0 h 11"/>
                <a:gd name="T46" fmla="*/ 3 w 17"/>
                <a:gd name="T47" fmla="*/ 0 h 11"/>
                <a:gd name="T48" fmla="*/ 4 w 17"/>
                <a:gd name="T49" fmla="*/ 1 h 11"/>
                <a:gd name="T50" fmla="*/ 7 w 17"/>
                <a:gd name="T51" fmla="*/ 3 h 11"/>
                <a:gd name="T52" fmla="*/ 7 w 17"/>
                <a:gd name="T53" fmla="*/ 1 h 11"/>
                <a:gd name="T54" fmla="*/ 6 w 17"/>
                <a:gd name="T55" fmla="*/ 0 h 11"/>
                <a:gd name="T56" fmla="*/ 9 w 17"/>
                <a:gd name="T57" fmla="*/ 0 h 11"/>
                <a:gd name="T58" fmla="*/ 9 w 17"/>
                <a:gd name="T59" fmla="*/ 1 h 11"/>
                <a:gd name="T60" fmla="*/ 14 w 17"/>
                <a:gd name="T61" fmla="*/ 1 h 11"/>
                <a:gd name="T62" fmla="*/ 14 w 17"/>
                <a:gd name="T63" fmla="*/ 0 h 11"/>
                <a:gd name="T64" fmla="*/ 16 w 17"/>
                <a:gd name="T65"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 h="11">
                  <a:moveTo>
                    <a:pt x="16" y="0"/>
                  </a:moveTo>
                  <a:lnTo>
                    <a:pt x="16" y="0"/>
                  </a:lnTo>
                  <a:lnTo>
                    <a:pt x="15" y="0"/>
                  </a:lnTo>
                  <a:lnTo>
                    <a:pt x="15" y="1"/>
                  </a:lnTo>
                  <a:lnTo>
                    <a:pt x="15" y="1"/>
                  </a:lnTo>
                  <a:lnTo>
                    <a:pt x="15" y="1"/>
                  </a:lnTo>
                  <a:lnTo>
                    <a:pt x="14" y="3"/>
                  </a:lnTo>
                  <a:lnTo>
                    <a:pt x="13" y="4"/>
                  </a:lnTo>
                  <a:lnTo>
                    <a:pt x="13" y="6"/>
                  </a:lnTo>
                  <a:lnTo>
                    <a:pt x="12" y="6"/>
                  </a:lnTo>
                  <a:lnTo>
                    <a:pt x="12" y="8"/>
                  </a:lnTo>
                  <a:lnTo>
                    <a:pt x="12" y="8"/>
                  </a:lnTo>
                  <a:lnTo>
                    <a:pt x="12" y="8"/>
                  </a:lnTo>
                  <a:lnTo>
                    <a:pt x="12" y="9"/>
                  </a:lnTo>
                  <a:lnTo>
                    <a:pt x="11" y="10"/>
                  </a:lnTo>
                  <a:lnTo>
                    <a:pt x="11" y="9"/>
                  </a:lnTo>
                  <a:lnTo>
                    <a:pt x="10" y="9"/>
                  </a:lnTo>
                  <a:lnTo>
                    <a:pt x="10" y="8"/>
                  </a:lnTo>
                  <a:lnTo>
                    <a:pt x="10" y="8"/>
                  </a:lnTo>
                  <a:lnTo>
                    <a:pt x="9" y="7"/>
                  </a:lnTo>
                  <a:lnTo>
                    <a:pt x="9" y="6"/>
                  </a:lnTo>
                  <a:lnTo>
                    <a:pt x="9" y="5"/>
                  </a:lnTo>
                  <a:lnTo>
                    <a:pt x="9" y="4"/>
                  </a:lnTo>
                  <a:lnTo>
                    <a:pt x="9" y="4"/>
                  </a:lnTo>
                  <a:lnTo>
                    <a:pt x="8" y="4"/>
                  </a:lnTo>
                  <a:lnTo>
                    <a:pt x="8" y="3"/>
                  </a:lnTo>
                  <a:lnTo>
                    <a:pt x="6" y="10"/>
                  </a:lnTo>
                  <a:lnTo>
                    <a:pt x="5" y="10"/>
                  </a:lnTo>
                  <a:lnTo>
                    <a:pt x="5" y="9"/>
                  </a:lnTo>
                  <a:lnTo>
                    <a:pt x="4" y="9"/>
                  </a:lnTo>
                  <a:lnTo>
                    <a:pt x="4" y="8"/>
                  </a:lnTo>
                  <a:lnTo>
                    <a:pt x="4" y="8"/>
                  </a:lnTo>
                  <a:lnTo>
                    <a:pt x="4" y="7"/>
                  </a:lnTo>
                  <a:lnTo>
                    <a:pt x="4" y="6"/>
                  </a:lnTo>
                  <a:lnTo>
                    <a:pt x="3" y="6"/>
                  </a:lnTo>
                  <a:lnTo>
                    <a:pt x="3" y="4"/>
                  </a:lnTo>
                  <a:lnTo>
                    <a:pt x="2" y="4"/>
                  </a:lnTo>
                  <a:lnTo>
                    <a:pt x="2" y="3"/>
                  </a:lnTo>
                  <a:lnTo>
                    <a:pt x="2" y="3"/>
                  </a:lnTo>
                  <a:lnTo>
                    <a:pt x="1" y="2"/>
                  </a:lnTo>
                  <a:lnTo>
                    <a:pt x="1" y="1"/>
                  </a:lnTo>
                  <a:lnTo>
                    <a:pt x="1" y="1"/>
                  </a:lnTo>
                  <a:lnTo>
                    <a:pt x="1" y="1"/>
                  </a:lnTo>
                  <a:lnTo>
                    <a:pt x="1" y="0"/>
                  </a:lnTo>
                  <a:lnTo>
                    <a:pt x="0" y="0"/>
                  </a:lnTo>
                  <a:lnTo>
                    <a:pt x="4" y="0"/>
                  </a:lnTo>
                  <a:lnTo>
                    <a:pt x="4" y="0"/>
                  </a:lnTo>
                  <a:lnTo>
                    <a:pt x="3" y="0"/>
                  </a:lnTo>
                  <a:lnTo>
                    <a:pt x="3" y="1"/>
                  </a:lnTo>
                  <a:lnTo>
                    <a:pt x="4" y="1"/>
                  </a:lnTo>
                  <a:lnTo>
                    <a:pt x="6" y="7"/>
                  </a:lnTo>
                  <a:lnTo>
                    <a:pt x="7" y="3"/>
                  </a:lnTo>
                  <a:lnTo>
                    <a:pt x="7" y="1"/>
                  </a:lnTo>
                  <a:lnTo>
                    <a:pt x="7" y="1"/>
                  </a:lnTo>
                  <a:lnTo>
                    <a:pt x="7" y="0"/>
                  </a:lnTo>
                  <a:lnTo>
                    <a:pt x="6" y="0"/>
                  </a:lnTo>
                  <a:lnTo>
                    <a:pt x="10" y="0"/>
                  </a:lnTo>
                  <a:lnTo>
                    <a:pt x="9" y="0"/>
                  </a:lnTo>
                  <a:lnTo>
                    <a:pt x="9" y="0"/>
                  </a:lnTo>
                  <a:lnTo>
                    <a:pt x="9" y="1"/>
                  </a:lnTo>
                  <a:lnTo>
                    <a:pt x="12" y="7"/>
                  </a:lnTo>
                  <a:lnTo>
                    <a:pt x="14" y="1"/>
                  </a:lnTo>
                  <a:lnTo>
                    <a:pt x="14" y="1"/>
                  </a:lnTo>
                  <a:lnTo>
                    <a:pt x="14" y="0"/>
                  </a:lnTo>
                  <a:lnTo>
                    <a:pt x="13" y="0"/>
                  </a:lnTo>
                  <a:lnTo>
                    <a:pt x="16" y="0"/>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5" name="Freeform 112"/>
            <p:cNvSpPr>
              <a:spLocks/>
            </p:cNvSpPr>
            <p:nvPr/>
          </p:nvSpPr>
          <p:spPr bwMode="auto">
            <a:xfrm>
              <a:off x="747" y="2512"/>
              <a:ext cx="9" cy="10"/>
            </a:xfrm>
            <a:custGeom>
              <a:avLst/>
              <a:gdLst>
                <a:gd name="T0" fmla="*/ 7 w 9"/>
                <a:gd name="T1" fmla="*/ 9 h 10"/>
                <a:gd name="T2" fmla="*/ 0 w 9"/>
                <a:gd name="T3" fmla="*/ 9 h 10"/>
                <a:gd name="T4" fmla="*/ 1 w 9"/>
                <a:gd name="T5" fmla="*/ 9 h 10"/>
                <a:gd name="T6" fmla="*/ 1 w 9"/>
                <a:gd name="T7" fmla="*/ 8 h 10"/>
                <a:gd name="T8" fmla="*/ 1 w 9"/>
                <a:gd name="T9" fmla="*/ 8 h 10"/>
                <a:gd name="T10" fmla="*/ 1 w 9"/>
                <a:gd name="T11" fmla="*/ 8 h 10"/>
                <a:gd name="T12" fmla="*/ 1 w 9"/>
                <a:gd name="T13" fmla="*/ 7 h 10"/>
                <a:gd name="T14" fmla="*/ 1 w 9"/>
                <a:gd name="T15" fmla="*/ 1 h 10"/>
                <a:gd name="T16" fmla="*/ 1 w 9"/>
                <a:gd name="T17" fmla="*/ 1 h 10"/>
                <a:gd name="T18" fmla="*/ 1 w 9"/>
                <a:gd name="T19" fmla="*/ 1 h 10"/>
                <a:gd name="T20" fmla="*/ 1 w 9"/>
                <a:gd name="T21" fmla="*/ 0 h 10"/>
                <a:gd name="T22" fmla="*/ 0 w 9"/>
                <a:gd name="T23" fmla="*/ 0 h 10"/>
                <a:gd name="T24" fmla="*/ 7 w 9"/>
                <a:gd name="T25" fmla="*/ 0 h 10"/>
                <a:gd name="T26" fmla="*/ 7 w 9"/>
                <a:gd name="T27" fmla="*/ 2 h 10"/>
                <a:gd name="T28" fmla="*/ 7 w 9"/>
                <a:gd name="T29" fmla="*/ 2 h 10"/>
                <a:gd name="T30" fmla="*/ 7 w 9"/>
                <a:gd name="T31" fmla="*/ 1 h 10"/>
                <a:gd name="T32" fmla="*/ 7 w 9"/>
                <a:gd name="T33" fmla="*/ 1 h 10"/>
                <a:gd name="T34" fmla="*/ 6 w 9"/>
                <a:gd name="T35" fmla="*/ 1 h 10"/>
                <a:gd name="T36" fmla="*/ 6 w 9"/>
                <a:gd name="T37" fmla="*/ 1 h 10"/>
                <a:gd name="T38" fmla="*/ 5 w 9"/>
                <a:gd name="T39" fmla="*/ 1 h 10"/>
                <a:gd name="T40" fmla="*/ 5 w 9"/>
                <a:gd name="T41" fmla="*/ 1 h 10"/>
                <a:gd name="T42" fmla="*/ 3 w 9"/>
                <a:gd name="T43" fmla="*/ 1 h 10"/>
                <a:gd name="T44" fmla="*/ 3 w 9"/>
                <a:gd name="T45" fmla="*/ 1 h 10"/>
                <a:gd name="T46" fmla="*/ 3 w 9"/>
                <a:gd name="T47" fmla="*/ 4 h 10"/>
                <a:gd name="T48" fmla="*/ 5 w 9"/>
                <a:gd name="T49" fmla="*/ 4 h 10"/>
                <a:gd name="T50" fmla="*/ 6 w 9"/>
                <a:gd name="T51" fmla="*/ 4 h 10"/>
                <a:gd name="T52" fmla="*/ 6 w 9"/>
                <a:gd name="T53" fmla="*/ 4 h 10"/>
                <a:gd name="T54" fmla="*/ 6 w 9"/>
                <a:gd name="T55" fmla="*/ 3 h 10"/>
                <a:gd name="T56" fmla="*/ 6 w 9"/>
                <a:gd name="T57" fmla="*/ 3 h 10"/>
                <a:gd name="T58" fmla="*/ 6 w 9"/>
                <a:gd name="T59" fmla="*/ 2 h 10"/>
                <a:gd name="T60" fmla="*/ 6 w 9"/>
                <a:gd name="T61" fmla="*/ 6 h 10"/>
                <a:gd name="T62" fmla="*/ 6 w 9"/>
                <a:gd name="T63" fmla="*/ 5 h 10"/>
                <a:gd name="T64" fmla="*/ 6 w 9"/>
                <a:gd name="T65" fmla="*/ 5 h 10"/>
                <a:gd name="T66" fmla="*/ 6 w 9"/>
                <a:gd name="T67" fmla="*/ 5 h 10"/>
                <a:gd name="T68" fmla="*/ 5 w 9"/>
                <a:gd name="T69" fmla="*/ 5 h 10"/>
                <a:gd name="T70" fmla="*/ 5 w 9"/>
                <a:gd name="T71" fmla="*/ 5 h 10"/>
                <a:gd name="T72" fmla="*/ 3 w 9"/>
                <a:gd name="T73" fmla="*/ 5 h 10"/>
                <a:gd name="T74" fmla="*/ 3 w 9"/>
                <a:gd name="T75" fmla="*/ 8 h 10"/>
                <a:gd name="T76" fmla="*/ 3 w 9"/>
                <a:gd name="T77" fmla="*/ 8 h 10"/>
                <a:gd name="T78" fmla="*/ 6 w 9"/>
                <a:gd name="T79" fmla="*/ 8 h 10"/>
                <a:gd name="T80" fmla="*/ 6 w 9"/>
                <a:gd name="T81" fmla="*/ 8 h 10"/>
                <a:gd name="T82" fmla="*/ 7 w 9"/>
                <a:gd name="T83" fmla="*/ 8 h 10"/>
                <a:gd name="T84" fmla="*/ 7 w 9"/>
                <a:gd name="T85" fmla="*/ 8 h 10"/>
                <a:gd name="T86" fmla="*/ 7 w 9"/>
                <a:gd name="T87" fmla="*/ 7 h 10"/>
                <a:gd name="T88" fmla="*/ 7 w 9"/>
                <a:gd name="T89" fmla="*/ 7 h 10"/>
                <a:gd name="T90" fmla="*/ 7 w 9"/>
                <a:gd name="T91" fmla="*/ 7 h 10"/>
                <a:gd name="T92" fmla="*/ 8 w 9"/>
                <a:gd name="T93" fmla="*/ 7 h 10"/>
                <a:gd name="T94" fmla="*/ 7 w 9"/>
                <a:gd name="T95" fmla="*/ 9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 h="10">
                  <a:moveTo>
                    <a:pt x="7" y="9"/>
                  </a:moveTo>
                  <a:lnTo>
                    <a:pt x="0" y="9"/>
                  </a:lnTo>
                  <a:lnTo>
                    <a:pt x="1" y="9"/>
                  </a:lnTo>
                  <a:lnTo>
                    <a:pt x="1" y="8"/>
                  </a:lnTo>
                  <a:lnTo>
                    <a:pt x="1" y="8"/>
                  </a:lnTo>
                  <a:lnTo>
                    <a:pt x="1" y="8"/>
                  </a:lnTo>
                  <a:lnTo>
                    <a:pt x="1" y="7"/>
                  </a:lnTo>
                  <a:lnTo>
                    <a:pt x="1" y="1"/>
                  </a:lnTo>
                  <a:lnTo>
                    <a:pt x="1" y="1"/>
                  </a:lnTo>
                  <a:lnTo>
                    <a:pt x="1" y="1"/>
                  </a:lnTo>
                  <a:lnTo>
                    <a:pt x="1" y="0"/>
                  </a:lnTo>
                  <a:lnTo>
                    <a:pt x="0" y="0"/>
                  </a:lnTo>
                  <a:lnTo>
                    <a:pt x="7" y="0"/>
                  </a:lnTo>
                  <a:lnTo>
                    <a:pt x="7" y="2"/>
                  </a:lnTo>
                  <a:lnTo>
                    <a:pt x="7" y="2"/>
                  </a:lnTo>
                  <a:lnTo>
                    <a:pt x="7" y="1"/>
                  </a:lnTo>
                  <a:lnTo>
                    <a:pt x="7" y="1"/>
                  </a:lnTo>
                  <a:lnTo>
                    <a:pt x="6" y="1"/>
                  </a:lnTo>
                  <a:lnTo>
                    <a:pt x="6" y="1"/>
                  </a:lnTo>
                  <a:lnTo>
                    <a:pt x="5" y="1"/>
                  </a:lnTo>
                  <a:lnTo>
                    <a:pt x="5" y="1"/>
                  </a:lnTo>
                  <a:lnTo>
                    <a:pt x="3" y="1"/>
                  </a:lnTo>
                  <a:lnTo>
                    <a:pt x="3" y="1"/>
                  </a:lnTo>
                  <a:lnTo>
                    <a:pt x="3" y="4"/>
                  </a:lnTo>
                  <a:lnTo>
                    <a:pt x="5" y="4"/>
                  </a:lnTo>
                  <a:lnTo>
                    <a:pt x="6" y="4"/>
                  </a:lnTo>
                  <a:lnTo>
                    <a:pt x="6" y="4"/>
                  </a:lnTo>
                  <a:lnTo>
                    <a:pt x="6" y="3"/>
                  </a:lnTo>
                  <a:lnTo>
                    <a:pt x="6" y="3"/>
                  </a:lnTo>
                  <a:lnTo>
                    <a:pt x="6" y="2"/>
                  </a:lnTo>
                  <a:lnTo>
                    <a:pt x="6" y="6"/>
                  </a:lnTo>
                  <a:lnTo>
                    <a:pt x="6" y="5"/>
                  </a:lnTo>
                  <a:lnTo>
                    <a:pt x="6" y="5"/>
                  </a:lnTo>
                  <a:lnTo>
                    <a:pt x="6" y="5"/>
                  </a:lnTo>
                  <a:lnTo>
                    <a:pt x="5" y="5"/>
                  </a:lnTo>
                  <a:lnTo>
                    <a:pt x="5" y="5"/>
                  </a:lnTo>
                  <a:lnTo>
                    <a:pt x="3" y="5"/>
                  </a:lnTo>
                  <a:lnTo>
                    <a:pt x="3" y="8"/>
                  </a:lnTo>
                  <a:lnTo>
                    <a:pt x="3" y="8"/>
                  </a:lnTo>
                  <a:lnTo>
                    <a:pt x="6" y="8"/>
                  </a:lnTo>
                  <a:lnTo>
                    <a:pt x="6" y="8"/>
                  </a:lnTo>
                  <a:lnTo>
                    <a:pt x="7" y="8"/>
                  </a:lnTo>
                  <a:lnTo>
                    <a:pt x="7" y="8"/>
                  </a:lnTo>
                  <a:lnTo>
                    <a:pt x="7" y="7"/>
                  </a:lnTo>
                  <a:lnTo>
                    <a:pt x="7" y="7"/>
                  </a:lnTo>
                  <a:lnTo>
                    <a:pt x="7" y="7"/>
                  </a:lnTo>
                  <a:lnTo>
                    <a:pt x="8" y="7"/>
                  </a:lnTo>
                  <a:lnTo>
                    <a:pt x="7" y="9"/>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6" name="Freeform 113"/>
            <p:cNvSpPr>
              <a:spLocks/>
            </p:cNvSpPr>
            <p:nvPr/>
          </p:nvSpPr>
          <p:spPr bwMode="auto">
            <a:xfrm>
              <a:off x="661" y="2532"/>
              <a:ext cx="8" cy="11"/>
            </a:xfrm>
            <a:custGeom>
              <a:avLst/>
              <a:gdLst>
                <a:gd name="T0" fmla="*/ 5 w 8"/>
                <a:gd name="T1" fmla="*/ 10 h 11"/>
                <a:gd name="T2" fmla="*/ 1 w 8"/>
                <a:gd name="T3" fmla="*/ 10 h 11"/>
                <a:gd name="T4" fmla="*/ 1 w 8"/>
                <a:gd name="T5" fmla="*/ 9 h 11"/>
                <a:gd name="T6" fmla="*/ 2 w 8"/>
                <a:gd name="T7" fmla="*/ 9 h 11"/>
                <a:gd name="T8" fmla="*/ 3 w 8"/>
                <a:gd name="T9" fmla="*/ 9 h 11"/>
                <a:gd name="T10" fmla="*/ 3 w 8"/>
                <a:gd name="T11" fmla="*/ 9 h 11"/>
                <a:gd name="T12" fmla="*/ 3 w 8"/>
                <a:gd name="T13" fmla="*/ 8 h 11"/>
                <a:gd name="T14" fmla="*/ 3 w 8"/>
                <a:gd name="T15" fmla="*/ 1 h 11"/>
                <a:gd name="T16" fmla="*/ 2 w 8"/>
                <a:gd name="T17" fmla="*/ 1 h 11"/>
                <a:gd name="T18" fmla="*/ 1 w 8"/>
                <a:gd name="T19" fmla="*/ 1 h 11"/>
                <a:gd name="T20" fmla="*/ 1 w 8"/>
                <a:gd name="T21" fmla="*/ 1 h 11"/>
                <a:gd name="T22" fmla="*/ 1 w 8"/>
                <a:gd name="T23" fmla="*/ 1 h 11"/>
                <a:gd name="T24" fmla="*/ 0 w 8"/>
                <a:gd name="T25" fmla="*/ 1 h 11"/>
                <a:gd name="T26" fmla="*/ 0 w 8"/>
                <a:gd name="T27" fmla="*/ 2 h 11"/>
                <a:gd name="T28" fmla="*/ 0 w 8"/>
                <a:gd name="T29" fmla="*/ 3 h 11"/>
                <a:gd name="T30" fmla="*/ 0 w 8"/>
                <a:gd name="T31" fmla="*/ 0 h 11"/>
                <a:gd name="T32" fmla="*/ 7 w 8"/>
                <a:gd name="T33" fmla="*/ 0 h 11"/>
                <a:gd name="T34" fmla="*/ 7 w 8"/>
                <a:gd name="T35" fmla="*/ 3 h 11"/>
                <a:gd name="T36" fmla="*/ 6 w 8"/>
                <a:gd name="T37" fmla="*/ 3 h 11"/>
                <a:gd name="T38" fmla="*/ 6 w 8"/>
                <a:gd name="T39" fmla="*/ 2 h 11"/>
                <a:gd name="T40" fmla="*/ 6 w 8"/>
                <a:gd name="T41" fmla="*/ 1 h 11"/>
                <a:gd name="T42" fmla="*/ 6 w 8"/>
                <a:gd name="T43" fmla="*/ 1 h 11"/>
                <a:gd name="T44" fmla="*/ 5 w 8"/>
                <a:gd name="T45" fmla="*/ 1 h 11"/>
                <a:gd name="T46" fmla="*/ 5 w 8"/>
                <a:gd name="T47" fmla="*/ 1 h 11"/>
                <a:gd name="T48" fmla="*/ 5 w 8"/>
                <a:gd name="T49" fmla="*/ 1 h 11"/>
                <a:gd name="T50" fmla="*/ 4 w 8"/>
                <a:gd name="T51" fmla="*/ 1 h 11"/>
                <a:gd name="T52" fmla="*/ 4 w 8"/>
                <a:gd name="T53" fmla="*/ 9 h 11"/>
                <a:gd name="T54" fmla="*/ 4 w 8"/>
                <a:gd name="T55" fmla="*/ 9 h 11"/>
                <a:gd name="T56" fmla="*/ 4 w 8"/>
                <a:gd name="T57" fmla="*/ 9 h 11"/>
                <a:gd name="T58" fmla="*/ 5 w 8"/>
                <a:gd name="T59" fmla="*/ 9 h 11"/>
                <a:gd name="T60" fmla="*/ 5 w 8"/>
                <a:gd name="T61" fmla="*/ 9 h 11"/>
                <a:gd name="T62" fmla="*/ 5 w 8"/>
                <a:gd name="T63" fmla="*/ 1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 h="11">
                  <a:moveTo>
                    <a:pt x="5" y="10"/>
                  </a:moveTo>
                  <a:lnTo>
                    <a:pt x="1" y="10"/>
                  </a:lnTo>
                  <a:lnTo>
                    <a:pt x="1" y="9"/>
                  </a:lnTo>
                  <a:lnTo>
                    <a:pt x="2" y="9"/>
                  </a:lnTo>
                  <a:lnTo>
                    <a:pt x="3" y="9"/>
                  </a:lnTo>
                  <a:lnTo>
                    <a:pt x="3" y="9"/>
                  </a:lnTo>
                  <a:lnTo>
                    <a:pt x="3" y="8"/>
                  </a:lnTo>
                  <a:lnTo>
                    <a:pt x="3" y="1"/>
                  </a:lnTo>
                  <a:lnTo>
                    <a:pt x="2" y="1"/>
                  </a:lnTo>
                  <a:lnTo>
                    <a:pt x="1" y="1"/>
                  </a:lnTo>
                  <a:lnTo>
                    <a:pt x="1" y="1"/>
                  </a:lnTo>
                  <a:lnTo>
                    <a:pt x="1" y="1"/>
                  </a:lnTo>
                  <a:lnTo>
                    <a:pt x="0" y="1"/>
                  </a:lnTo>
                  <a:lnTo>
                    <a:pt x="0" y="2"/>
                  </a:lnTo>
                  <a:lnTo>
                    <a:pt x="0" y="3"/>
                  </a:lnTo>
                  <a:lnTo>
                    <a:pt x="0" y="0"/>
                  </a:lnTo>
                  <a:lnTo>
                    <a:pt x="7" y="0"/>
                  </a:lnTo>
                  <a:lnTo>
                    <a:pt x="7" y="3"/>
                  </a:lnTo>
                  <a:lnTo>
                    <a:pt x="6" y="3"/>
                  </a:lnTo>
                  <a:lnTo>
                    <a:pt x="6" y="2"/>
                  </a:lnTo>
                  <a:lnTo>
                    <a:pt x="6" y="1"/>
                  </a:lnTo>
                  <a:lnTo>
                    <a:pt x="6" y="1"/>
                  </a:lnTo>
                  <a:lnTo>
                    <a:pt x="5" y="1"/>
                  </a:lnTo>
                  <a:lnTo>
                    <a:pt x="5" y="1"/>
                  </a:lnTo>
                  <a:lnTo>
                    <a:pt x="5" y="1"/>
                  </a:lnTo>
                  <a:lnTo>
                    <a:pt x="4" y="1"/>
                  </a:lnTo>
                  <a:lnTo>
                    <a:pt x="4" y="9"/>
                  </a:lnTo>
                  <a:lnTo>
                    <a:pt x="4" y="9"/>
                  </a:lnTo>
                  <a:lnTo>
                    <a:pt x="4" y="9"/>
                  </a:lnTo>
                  <a:lnTo>
                    <a:pt x="5" y="9"/>
                  </a:lnTo>
                  <a:lnTo>
                    <a:pt x="5" y="9"/>
                  </a:lnTo>
                  <a:lnTo>
                    <a:pt x="5" y="10"/>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7" name="Freeform 114"/>
            <p:cNvSpPr>
              <a:spLocks/>
            </p:cNvSpPr>
            <p:nvPr/>
          </p:nvSpPr>
          <p:spPr bwMode="auto">
            <a:xfrm>
              <a:off x="675" y="2532"/>
              <a:ext cx="11" cy="11"/>
            </a:xfrm>
            <a:custGeom>
              <a:avLst/>
              <a:gdLst>
                <a:gd name="T0" fmla="*/ 10 w 11"/>
                <a:gd name="T1" fmla="*/ 10 h 11"/>
                <a:gd name="T2" fmla="*/ 7 w 11"/>
                <a:gd name="T3" fmla="*/ 10 h 11"/>
                <a:gd name="T4" fmla="*/ 4 w 11"/>
                <a:gd name="T5" fmla="*/ 6 h 11"/>
                <a:gd name="T6" fmla="*/ 3 w 11"/>
                <a:gd name="T7" fmla="*/ 6 h 11"/>
                <a:gd name="T8" fmla="*/ 3 w 11"/>
                <a:gd name="T9" fmla="*/ 9 h 11"/>
                <a:gd name="T10" fmla="*/ 3 w 11"/>
                <a:gd name="T11" fmla="*/ 9 h 11"/>
                <a:gd name="T12" fmla="*/ 4 w 11"/>
                <a:gd name="T13" fmla="*/ 9 h 11"/>
                <a:gd name="T14" fmla="*/ 4 w 11"/>
                <a:gd name="T15" fmla="*/ 9 h 11"/>
                <a:gd name="T16" fmla="*/ 4 w 11"/>
                <a:gd name="T17" fmla="*/ 10 h 11"/>
                <a:gd name="T18" fmla="*/ 0 w 11"/>
                <a:gd name="T19" fmla="*/ 10 h 11"/>
                <a:gd name="T20" fmla="*/ 0 w 11"/>
                <a:gd name="T21" fmla="*/ 9 h 11"/>
                <a:gd name="T22" fmla="*/ 1 w 11"/>
                <a:gd name="T23" fmla="*/ 9 h 11"/>
                <a:gd name="T24" fmla="*/ 1 w 11"/>
                <a:gd name="T25" fmla="*/ 9 h 11"/>
                <a:gd name="T26" fmla="*/ 1 w 11"/>
                <a:gd name="T27" fmla="*/ 9 h 11"/>
                <a:gd name="T28" fmla="*/ 1 w 11"/>
                <a:gd name="T29" fmla="*/ 8 h 11"/>
                <a:gd name="T30" fmla="*/ 1 w 11"/>
                <a:gd name="T31" fmla="*/ 1 h 11"/>
                <a:gd name="T32" fmla="*/ 1 w 11"/>
                <a:gd name="T33" fmla="*/ 1 h 11"/>
                <a:gd name="T34" fmla="*/ 1 w 11"/>
                <a:gd name="T35" fmla="*/ 1 h 11"/>
                <a:gd name="T36" fmla="*/ 0 w 11"/>
                <a:gd name="T37" fmla="*/ 1 h 11"/>
                <a:gd name="T38" fmla="*/ 0 w 11"/>
                <a:gd name="T39" fmla="*/ 0 h 11"/>
                <a:gd name="T40" fmla="*/ 4 w 11"/>
                <a:gd name="T41" fmla="*/ 0 h 11"/>
                <a:gd name="T42" fmla="*/ 5 w 11"/>
                <a:gd name="T43" fmla="*/ 0 h 11"/>
                <a:gd name="T44" fmla="*/ 6 w 11"/>
                <a:gd name="T45" fmla="*/ 0 h 11"/>
                <a:gd name="T46" fmla="*/ 6 w 11"/>
                <a:gd name="T47" fmla="*/ 0 h 11"/>
                <a:gd name="T48" fmla="*/ 6 w 11"/>
                <a:gd name="T49" fmla="*/ 1 h 11"/>
                <a:gd name="T50" fmla="*/ 7 w 11"/>
                <a:gd name="T51" fmla="*/ 1 h 11"/>
                <a:gd name="T52" fmla="*/ 8 w 11"/>
                <a:gd name="T53" fmla="*/ 1 h 11"/>
                <a:gd name="T54" fmla="*/ 8 w 11"/>
                <a:gd name="T55" fmla="*/ 1 h 11"/>
                <a:gd name="T56" fmla="*/ 8 w 11"/>
                <a:gd name="T57" fmla="*/ 2 h 11"/>
                <a:gd name="T58" fmla="*/ 8 w 11"/>
                <a:gd name="T59" fmla="*/ 3 h 11"/>
                <a:gd name="T60" fmla="*/ 8 w 11"/>
                <a:gd name="T61" fmla="*/ 3 h 11"/>
                <a:gd name="T62" fmla="*/ 8 w 11"/>
                <a:gd name="T63" fmla="*/ 4 h 11"/>
                <a:gd name="T64" fmla="*/ 8 w 11"/>
                <a:gd name="T65" fmla="*/ 4 h 11"/>
                <a:gd name="T66" fmla="*/ 8 w 11"/>
                <a:gd name="T67" fmla="*/ 4 h 11"/>
                <a:gd name="T68" fmla="*/ 7 w 11"/>
                <a:gd name="T69" fmla="*/ 4 h 11"/>
                <a:gd name="T70" fmla="*/ 7 w 11"/>
                <a:gd name="T71" fmla="*/ 5 h 11"/>
                <a:gd name="T72" fmla="*/ 6 w 11"/>
                <a:gd name="T73" fmla="*/ 5 h 11"/>
                <a:gd name="T74" fmla="*/ 6 w 11"/>
                <a:gd name="T75" fmla="*/ 5 h 11"/>
                <a:gd name="T76" fmla="*/ 6 w 11"/>
                <a:gd name="T77" fmla="*/ 6 h 11"/>
                <a:gd name="T78" fmla="*/ 5 w 11"/>
                <a:gd name="T79" fmla="*/ 6 h 11"/>
                <a:gd name="T80" fmla="*/ 8 w 11"/>
                <a:gd name="T81" fmla="*/ 9 h 11"/>
                <a:gd name="T82" fmla="*/ 8 w 11"/>
                <a:gd name="T83" fmla="*/ 9 h 11"/>
                <a:gd name="T84" fmla="*/ 9 w 11"/>
                <a:gd name="T85" fmla="*/ 9 h 11"/>
                <a:gd name="T86" fmla="*/ 9 w 11"/>
                <a:gd name="T87" fmla="*/ 9 h 11"/>
                <a:gd name="T88" fmla="*/ 10 w 11"/>
                <a:gd name="T89" fmla="*/ 9 h 11"/>
                <a:gd name="T90" fmla="*/ 10 w 11"/>
                <a:gd name="T91" fmla="*/ 1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1" h="11">
                  <a:moveTo>
                    <a:pt x="10" y="10"/>
                  </a:moveTo>
                  <a:lnTo>
                    <a:pt x="7" y="10"/>
                  </a:lnTo>
                  <a:lnTo>
                    <a:pt x="4" y="6"/>
                  </a:lnTo>
                  <a:lnTo>
                    <a:pt x="3" y="6"/>
                  </a:lnTo>
                  <a:lnTo>
                    <a:pt x="3" y="9"/>
                  </a:lnTo>
                  <a:lnTo>
                    <a:pt x="3" y="9"/>
                  </a:lnTo>
                  <a:lnTo>
                    <a:pt x="4" y="9"/>
                  </a:lnTo>
                  <a:lnTo>
                    <a:pt x="4" y="9"/>
                  </a:lnTo>
                  <a:lnTo>
                    <a:pt x="4" y="10"/>
                  </a:lnTo>
                  <a:lnTo>
                    <a:pt x="0" y="10"/>
                  </a:lnTo>
                  <a:lnTo>
                    <a:pt x="0" y="9"/>
                  </a:lnTo>
                  <a:lnTo>
                    <a:pt x="1" y="9"/>
                  </a:lnTo>
                  <a:lnTo>
                    <a:pt x="1" y="9"/>
                  </a:lnTo>
                  <a:lnTo>
                    <a:pt x="1" y="9"/>
                  </a:lnTo>
                  <a:lnTo>
                    <a:pt x="1" y="8"/>
                  </a:lnTo>
                  <a:lnTo>
                    <a:pt x="1" y="1"/>
                  </a:lnTo>
                  <a:lnTo>
                    <a:pt x="1" y="1"/>
                  </a:lnTo>
                  <a:lnTo>
                    <a:pt x="1" y="1"/>
                  </a:lnTo>
                  <a:lnTo>
                    <a:pt x="0" y="1"/>
                  </a:lnTo>
                  <a:lnTo>
                    <a:pt x="0" y="0"/>
                  </a:lnTo>
                  <a:lnTo>
                    <a:pt x="4" y="0"/>
                  </a:lnTo>
                  <a:lnTo>
                    <a:pt x="5" y="0"/>
                  </a:lnTo>
                  <a:lnTo>
                    <a:pt x="6" y="0"/>
                  </a:lnTo>
                  <a:lnTo>
                    <a:pt x="6" y="0"/>
                  </a:lnTo>
                  <a:lnTo>
                    <a:pt x="6" y="1"/>
                  </a:lnTo>
                  <a:lnTo>
                    <a:pt x="7" y="1"/>
                  </a:lnTo>
                  <a:lnTo>
                    <a:pt x="8" y="1"/>
                  </a:lnTo>
                  <a:lnTo>
                    <a:pt x="8" y="1"/>
                  </a:lnTo>
                  <a:lnTo>
                    <a:pt x="8" y="2"/>
                  </a:lnTo>
                  <a:lnTo>
                    <a:pt x="8" y="3"/>
                  </a:lnTo>
                  <a:lnTo>
                    <a:pt x="8" y="3"/>
                  </a:lnTo>
                  <a:lnTo>
                    <a:pt x="8" y="4"/>
                  </a:lnTo>
                  <a:lnTo>
                    <a:pt x="8" y="4"/>
                  </a:lnTo>
                  <a:lnTo>
                    <a:pt x="8" y="4"/>
                  </a:lnTo>
                  <a:lnTo>
                    <a:pt x="7" y="4"/>
                  </a:lnTo>
                  <a:lnTo>
                    <a:pt x="7" y="5"/>
                  </a:lnTo>
                  <a:lnTo>
                    <a:pt x="6" y="5"/>
                  </a:lnTo>
                  <a:lnTo>
                    <a:pt x="6" y="5"/>
                  </a:lnTo>
                  <a:lnTo>
                    <a:pt x="6" y="6"/>
                  </a:lnTo>
                  <a:lnTo>
                    <a:pt x="5" y="6"/>
                  </a:lnTo>
                  <a:lnTo>
                    <a:pt x="8" y="9"/>
                  </a:lnTo>
                  <a:lnTo>
                    <a:pt x="8" y="9"/>
                  </a:lnTo>
                  <a:lnTo>
                    <a:pt x="9" y="9"/>
                  </a:lnTo>
                  <a:lnTo>
                    <a:pt x="9" y="9"/>
                  </a:lnTo>
                  <a:lnTo>
                    <a:pt x="10" y="9"/>
                  </a:lnTo>
                  <a:lnTo>
                    <a:pt x="10" y="10"/>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8" name="Freeform 115"/>
            <p:cNvSpPr>
              <a:spLocks/>
            </p:cNvSpPr>
            <p:nvPr/>
          </p:nvSpPr>
          <p:spPr bwMode="auto">
            <a:xfrm>
              <a:off x="679" y="2533"/>
              <a:ext cx="2" cy="2"/>
            </a:xfrm>
            <a:custGeom>
              <a:avLst/>
              <a:gdLst>
                <a:gd name="T0" fmla="*/ 1 w 2"/>
                <a:gd name="T1" fmla="*/ 1 h 2"/>
                <a:gd name="T2" fmla="*/ 1 w 2"/>
                <a:gd name="T3" fmla="*/ 1 h 2"/>
                <a:gd name="T4" fmla="*/ 1 w 2"/>
                <a:gd name="T5" fmla="*/ 1 h 2"/>
                <a:gd name="T6" fmla="*/ 0 w 2"/>
                <a:gd name="T7" fmla="*/ 1 h 2"/>
                <a:gd name="T8" fmla="*/ 0 w 2"/>
                <a:gd name="T9" fmla="*/ 1 h 2"/>
                <a:gd name="T10" fmla="*/ 0 w 2"/>
                <a:gd name="T11" fmla="*/ 1 h 2"/>
                <a:gd name="T12" fmla="*/ 0 w 2"/>
                <a:gd name="T13" fmla="*/ 1 h 2"/>
                <a:gd name="T14" fmla="*/ 0 w 2"/>
                <a:gd name="T15" fmla="*/ 1 h 2"/>
                <a:gd name="T16" fmla="*/ 0 w 2"/>
                <a:gd name="T17" fmla="*/ 0 h 2"/>
                <a:gd name="T18" fmla="*/ 0 w 2"/>
                <a:gd name="T19" fmla="*/ 0 h 2"/>
                <a:gd name="T20" fmla="*/ 0 w 2"/>
                <a:gd name="T21" fmla="*/ 0 h 2"/>
                <a:gd name="T22" fmla="*/ 0 w 2"/>
                <a:gd name="T23" fmla="*/ 0 h 2"/>
                <a:gd name="T24" fmla="*/ 0 w 2"/>
                <a:gd name="T25" fmla="*/ 0 h 2"/>
                <a:gd name="T26" fmla="*/ 1 w 2"/>
                <a:gd name="T27" fmla="*/ 0 h 2"/>
                <a:gd name="T28" fmla="*/ 1 w 2"/>
                <a:gd name="T29" fmla="*/ 0 h 2"/>
                <a:gd name="T30" fmla="*/ 1 w 2"/>
                <a:gd name="T31" fmla="*/ 0 h 2"/>
                <a:gd name="T32" fmla="*/ 1 w 2"/>
                <a:gd name="T33"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 h="2">
                  <a:moveTo>
                    <a:pt x="1" y="1"/>
                  </a:moveTo>
                  <a:lnTo>
                    <a:pt x="1" y="1"/>
                  </a:lnTo>
                  <a:lnTo>
                    <a:pt x="1" y="1"/>
                  </a:lnTo>
                  <a:lnTo>
                    <a:pt x="0" y="1"/>
                  </a:lnTo>
                  <a:lnTo>
                    <a:pt x="0" y="1"/>
                  </a:lnTo>
                  <a:lnTo>
                    <a:pt x="0" y="1"/>
                  </a:lnTo>
                  <a:lnTo>
                    <a:pt x="0" y="1"/>
                  </a:lnTo>
                  <a:lnTo>
                    <a:pt x="0" y="1"/>
                  </a:lnTo>
                  <a:lnTo>
                    <a:pt x="0" y="0"/>
                  </a:lnTo>
                  <a:lnTo>
                    <a:pt x="0" y="0"/>
                  </a:lnTo>
                  <a:lnTo>
                    <a:pt x="0" y="0"/>
                  </a:lnTo>
                  <a:lnTo>
                    <a:pt x="0" y="0"/>
                  </a:lnTo>
                  <a:lnTo>
                    <a:pt x="0" y="0"/>
                  </a:lnTo>
                  <a:lnTo>
                    <a:pt x="1" y="0"/>
                  </a:lnTo>
                  <a:lnTo>
                    <a:pt x="1" y="0"/>
                  </a:lnTo>
                  <a:lnTo>
                    <a:pt x="1" y="0"/>
                  </a:lnTo>
                  <a:lnTo>
                    <a:pt x="1" y="1"/>
                  </a:lnTo>
                </a:path>
              </a:pathLst>
            </a:custGeom>
            <a:solidFill>
              <a:srgbClr val="B2B2B2"/>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9" name="Freeform 116"/>
            <p:cNvSpPr>
              <a:spLocks/>
            </p:cNvSpPr>
            <p:nvPr/>
          </p:nvSpPr>
          <p:spPr bwMode="auto">
            <a:xfrm>
              <a:off x="691" y="2532"/>
              <a:ext cx="11" cy="11"/>
            </a:xfrm>
            <a:custGeom>
              <a:avLst/>
              <a:gdLst>
                <a:gd name="T0" fmla="*/ 10 w 11"/>
                <a:gd name="T1" fmla="*/ 1 h 11"/>
                <a:gd name="T2" fmla="*/ 10 w 11"/>
                <a:gd name="T3" fmla="*/ 1 h 11"/>
                <a:gd name="T4" fmla="*/ 9 w 11"/>
                <a:gd name="T5" fmla="*/ 1 h 11"/>
                <a:gd name="T6" fmla="*/ 9 w 11"/>
                <a:gd name="T7" fmla="*/ 1 h 11"/>
                <a:gd name="T8" fmla="*/ 9 w 11"/>
                <a:gd name="T9" fmla="*/ 1 h 11"/>
                <a:gd name="T10" fmla="*/ 9 w 11"/>
                <a:gd name="T11" fmla="*/ 6 h 11"/>
                <a:gd name="T12" fmla="*/ 9 w 11"/>
                <a:gd name="T13" fmla="*/ 7 h 11"/>
                <a:gd name="T14" fmla="*/ 9 w 11"/>
                <a:gd name="T15" fmla="*/ 8 h 11"/>
                <a:gd name="T16" fmla="*/ 9 w 11"/>
                <a:gd name="T17" fmla="*/ 8 h 11"/>
                <a:gd name="T18" fmla="*/ 8 w 11"/>
                <a:gd name="T19" fmla="*/ 9 h 11"/>
                <a:gd name="T20" fmla="*/ 8 w 11"/>
                <a:gd name="T21" fmla="*/ 9 h 11"/>
                <a:gd name="T22" fmla="*/ 8 w 11"/>
                <a:gd name="T23" fmla="*/ 9 h 11"/>
                <a:gd name="T24" fmla="*/ 7 w 11"/>
                <a:gd name="T25" fmla="*/ 10 h 11"/>
                <a:gd name="T26" fmla="*/ 6 w 11"/>
                <a:gd name="T27" fmla="*/ 10 h 11"/>
                <a:gd name="T28" fmla="*/ 6 w 11"/>
                <a:gd name="T29" fmla="*/ 10 h 11"/>
                <a:gd name="T30" fmla="*/ 5 w 11"/>
                <a:gd name="T31" fmla="*/ 10 h 11"/>
                <a:gd name="T32" fmla="*/ 4 w 11"/>
                <a:gd name="T33" fmla="*/ 10 h 11"/>
                <a:gd name="T34" fmla="*/ 4 w 11"/>
                <a:gd name="T35" fmla="*/ 10 h 11"/>
                <a:gd name="T36" fmla="*/ 3 w 11"/>
                <a:gd name="T37" fmla="*/ 10 h 11"/>
                <a:gd name="T38" fmla="*/ 3 w 11"/>
                <a:gd name="T39" fmla="*/ 9 h 11"/>
                <a:gd name="T40" fmla="*/ 3 w 11"/>
                <a:gd name="T41" fmla="*/ 9 h 11"/>
                <a:gd name="T42" fmla="*/ 2 w 11"/>
                <a:gd name="T43" fmla="*/ 9 h 11"/>
                <a:gd name="T44" fmla="*/ 2 w 11"/>
                <a:gd name="T45" fmla="*/ 8 h 11"/>
                <a:gd name="T46" fmla="*/ 2 w 11"/>
                <a:gd name="T47" fmla="*/ 8 h 11"/>
                <a:gd name="T48" fmla="*/ 1 w 11"/>
                <a:gd name="T49" fmla="*/ 7 h 11"/>
                <a:gd name="T50" fmla="*/ 1 w 11"/>
                <a:gd name="T51" fmla="*/ 1 h 11"/>
                <a:gd name="T52" fmla="*/ 1 w 11"/>
                <a:gd name="T53" fmla="*/ 1 h 11"/>
                <a:gd name="T54" fmla="*/ 1 w 11"/>
                <a:gd name="T55" fmla="*/ 1 h 11"/>
                <a:gd name="T56" fmla="*/ 0 w 11"/>
                <a:gd name="T57" fmla="*/ 1 h 11"/>
                <a:gd name="T58" fmla="*/ 0 w 11"/>
                <a:gd name="T59" fmla="*/ 0 h 11"/>
                <a:gd name="T60" fmla="*/ 4 w 11"/>
                <a:gd name="T61" fmla="*/ 0 h 11"/>
                <a:gd name="T62" fmla="*/ 4 w 11"/>
                <a:gd name="T63" fmla="*/ 1 h 11"/>
                <a:gd name="T64" fmla="*/ 4 w 11"/>
                <a:gd name="T65" fmla="*/ 1 h 11"/>
                <a:gd name="T66" fmla="*/ 3 w 11"/>
                <a:gd name="T67" fmla="*/ 1 h 11"/>
                <a:gd name="T68" fmla="*/ 3 w 11"/>
                <a:gd name="T69" fmla="*/ 1 h 11"/>
                <a:gd name="T70" fmla="*/ 3 w 11"/>
                <a:gd name="T71" fmla="*/ 1 h 11"/>
                <a:gd name="T72" fmla="*/ 3 w 11"/>
                <a:gd name="T73" fmla="*/ 7 h 11"/>
                <a:gd name="T74" fmla="*/ 3 w 11"/>
                <a:gd name="T75" fmla="*/ 8 h 11"/>
                <a:gd name="T76" fmla="*/ 3 w 11"/>
                <a:gd name="T77" fmla="*/ 8 h 11"/>
                <a:gd name="T78" fmla="*/ 3 w 11"/>
                <a:gd name="T79" fmla="*/ 9 h 11"/>
                <a:gd name="T80" fmla="*/ 4 w 11"/>
                <a:gd name="T81" fmla="*/ 9 h 11"/>
                <a:gd name="T82" fmla="*/ 4 w 11"/>
                <a:gd name="T83" fmla="*/ 9 h 11"/>
                <a:gd name="T84" fmla="*/ 4 w 11"/>
                <a:gd name="T85" fmla="*/ 9 h 11"/>
                <a:gd name="T86" fmla="*/ 5 w 11"/>
                <a:gd name="T87" fmla="*/ 9 h 11"/>
                <a:gd name="T88" fmla="*/ 6 w 11"/>
                <a:gd name="T89" fmla="*/ 9 h 11"/>
                <a:gd name="T90" fmla="*/ 6 w 11"/>
                <a:gd name="T91" fmla="*/ 9 h 11"/>
                <a:gd name="T92" fmla="*/ 7 w 11"/>
                <a:gd name="T93" fmla="*/ 9 h 11"/>
                <a:gd name="T94" fmla="*/ 7 w 11"/>
                <a:gd name="T95" fmla="*/ 9 h 11"/>
                <a:gd name="T96" fmla="*/ 8 w 11"/>
                <a:gd name="T97" fmla="*/ 9 h 11"/>
                <a:gd name="T98" fmla="*/ 8 w 11"/>
                <a:gd name="T99" fmla="*/ 8 h 11"/>
                <a:gd name="T100" fmla="*/ 8 w 11"/>
                <a:gd name="T101" fmla="*/ 8 h 11"/>
                <a:gd name="T102" fmla="*/ 8 w 11"/>
                <a:gd name="T103" fmla="*/ 8 h 11"/>
                <a:gd name="T104" fmla="*/ 8 w 11"/>
                <a:gd name="T105" fmla="*/ 7 h 11"/>
                <a:gd name="T106" fmla="*/ 8 w 11"/>
                <a:gd name="T107" fmla="*/ 6 h 11"/>
                <a:gd name="T108" fmla="*/ 8 w 11"/>
                <a:gd name="T109" fmla="*/ 2 h 11"/>
                <a:gd name="T110" fmla="*/ 8 w 11"/>
                <a:gd name="T111" fmla="*/ 1 h 11"/>
                <a:gd name="T112" fmla="*/ 8 w 11"/>
                <a:gd name="T113" fmla="*/ 1 h 11"/>
                <a:gd name="T114" fmla="*/ 8 w 11"/>
                <a:gd name="T115" fmla="*/ 1 h 11"/>
                <a:gd name="T116" fmla="*/ 7 w 11"/>
                <a:gd name="T117" fmla="*/ 1 h 11"/>
                <a:gd name="T118" fmla="*/ 7 w 11"/>
                <a:gd name="T119" fmla="*/ 0 h 11"/>
                <a:gd name="T120" fmla="*/ 10 w 11"/>
                <a:gd name="T121" fmla="*/ 0 h 11"/>
                <a:gd name="T122" fmla="*/ 10 w 11"/>
                <a:gd name="T123"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 h="11">
                  <a:moveTo>
                    <a:pt x="10" y="1"/>
                  </a:moveTo>
                  <a:lnTo>
                    <a:pt x="10" y="1"/>
                  </a:lnTo>
                  <a:lnTo>
                    <a:pt x="9" y="1"/>
                  </a:lnTo>
                  <a:lnTo>
                    <a:pt x="9" y="1"/>
                  </a:lnTo>
                  <a:lnTo>
                    <a:pt x="9" y="1"/>
                  </a:lnTo>
                  <a:lnTo>
                    <a:pt x="9" y="6"/>
                  </a:lnTo>
                  <a:lnTo>
                    <a:pt x="9" y="7"/>
                  </a:lnTo>
                  <a:lnTo>
                    <a:pt x="9" y="8"/>
                  </a:lnTo>
                  <a:lnTo>
                    <a:pt x="9" y="8"/>
                  </a:lnTo>
                  <a:lnTo>
                    <a:pt x="8" y="9"/>
                  </a:lnTo>
                  <a:lnTo>
                    <a:pt x="8" y="9"/>
                  </a:lnTo>
                  <a:lnTo>
                    <a:pt x="8" y="9"/>
                  </a:lnTo>
                  <a:lnTo>
                    <a:pt x="7" y="10"/>
                  </a:lnTo>
                  <a:lnTo>
                    <a:pt x="6" y="10"/>
                  </a:lnTo>
                  <a:lnTo>
                    <a:pt x="6" y="10"/>
                  </a:lnTo>
                  <a:lnTo>
                    <a:pt x="5" y="10"/>
                  </a:lnTo>
                  <a:lnTo>
                    <a:pt x="4" y="10"/>
                  </a:lnTo>
                  <a:lnTo>
                    <a:pt x="4" y="10"/>
                  </a:lnTo>
                  <a:lnTo>
                    <a:pt x="3" y="10"/>
                  </a:lnTo>
                  <a:lnTo>
                    <a:pt x="3" y="9"/>
                  </a:lnTo>
                  <a:lnTo>
                    <a:pt x="3" y="9"/>
                  </a:lnTo>
                  <a:lnTo>
                    <a:pt x="2" y="9"/>
                  </a:lnTo>
                  <a:lnTo>
                    <a:pt x="2" y="8"/>
                  </a:lnTo>
                  <a:lnTo>
                    <a:pt x="2" y="8"/>
                  </a:lnTo>
                  <a:lnTo>
                    <a:pt x="1" y="7"/>
                  </a:lnTo>
                  <a:lnTo>
                    <a:pt x="1" y="1"/>
                  </a:lnTo>
                  <a:lnTo>
                    <a:pt x="1" y="1"/>
                  </a:lnTo>
                  <a:lnTo>
                    <a:pt x="1" y="1"/>
                  </a:lnTo>
                  <a:lnTo>
                    <a:pt x="0" y="1"/>
                  </a:lnTo>
                  <a:lnTo>
                    <a:pt x="0" y="0"/>
                  </a:lnTo>
                  <a:lnTo>
                    <a:pt x="4" y="0"/>
                  </a:lnTo>
                  <a:lnTo>
                    <a:pt x="4" y="1"/>
                  </a:lnTo>
                  <a:lnTo>
                    <a:pt x="4" y="1"/>
                  </a:lnTo>
                  <a:lnTo>
                    <a:pt x="3" y="1"/>
                  </a:lnTo>
                  <a:lnTo>
                    <a:pt x="3" y="1"/>
                  </a:lnTo>
                  <a:lnTo>
                    <a:pt x="3" y="1"/>
                  </a:lnTo>
                  <a:lnTo>
                    <a:pt x="3" y="7"/>
                  </a:lnTo>
                  <a:lnTo>
                    <a:pt x="3" y="8"/>
                  </a:lnTo>
                  <a:lnTo>
                    <a:pt x="3" y="8"/>
                  </a:lnTo>
                  <a:lnTo>
                    <a:pt x="3" y="9"/>
                  </a:lnTo>
                  <a:lnTo>
                    <a:pt x="4" y="9"/>
                  </a:lnTo>
                  <a:lnTo>
                    <a:pt x="4" y="9"/>
                  </a:lnTo>
                  <a:lnTo>
                    <a:pt x="4" y="9"/>
                  </a:lnTo>
                  <a:lnTo>
                    <a:pt x="5" y="9"/>
                  </a:lnTo>
                  <a:lnTo>
                    <a:pt x="6" y="9"/>
                  </a:lnTo>
                  <a:lnTo>
                    <a:pt x="6" y="9"/>
                  </a:lnTo>
                  <a:lnTo>
                    <a:pt x="7" y="9"/>
                  </a:lnTo>
                  <a:lnTo>
                    <a:pt x="7" y="9"/>
                  </a:lnTo>
                  <a:lnTo>
                    <a:pt x="8" y="9"/>
                  </a:lnTo>
                  <a:lnTo>
                    <a:pt x="8" y="8"/>
                  </a:lnTo>
                  <a:lnTo>
                    <a:pt x="8" y="8"/>
                  </a:lnTo>
                  <a:lnTo>
                    <a:pt x="8" y="8"/>
                  </a:lnTo>
                  <a:lnTo>
                    <a:pt x="8" y="7"/>
                  </a:lnTo>
                  <a:lnTo>
                    <a:pt x="8" y="6"/>
                  </a:lnTo>
                  <a:lnTo>
                    <a:pt x="8" y="2"/>
                  </a:lnTo>
                  <a:lnTo>
                    <a:pt x="8" y="1"/>
                  </a:lnTo>
                  <a:lnTo>
                    <a:pt x="8" y="1"/>
                  </a:lnTo>
                  <a:lnTo>
                    <a:pt x="8" y="1"/>
                  </a:lnTo>
                  <a:lnTo>
                    <a:pt x="7" y="1"/>
                  </a:lnTo>
                  <a:lnTo>
                    <a:pt x="7" y="0"/>
                  </a:lnTo>
                  <a:lnTo>
                    <a:pt x="10" y="0"/>
                  </a:lnTo>
                  <a:lnTo>
                    <a:pt x="10" y="1"/>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0" name="Freeform 117"/>
            <p:cNvSpPr>
              <a:spLocks/>
            </p:cNvSpPr>
            <p:nvPr/>
          </p:nvSpPr>
          <p:spPr bwMode="auto">
            <a:xfrm>
              <a:off x="709" y="2532"/>
              <a:ext cx="6" cy="11"/>
            </a:xfrm>
            <a:custGeom>
              <a:avLst/>
              <a:gdLst>
                <a:gd name="T0" fmla="*/ 5 w 6"/>
                <a:gd name="T1" fmla="*/ 3 h 11"/>
                <a:gd name="T2" fmla="*/ 4 w 6"/>
                <a:gd name="T3" fmla="*/ 3 h 11"/>
                <a:gd name="T4" fmla="*/ 4 w 6"/>
                <a:gd name="T5" fmla="*/ 2 h 11"/>
                <a:gd name="T6" fmla="*/ 3 w 6"/>
                <a:gd name="T7" fmla="*/ 1 h 11"/>
                <a:gd name="T8" fmla="*/ 3 w 6"/>
                <a:gd name="T9" fmla="*/ 1 h 11"/>
                <a:gd name="T10" fmla="*/ 2 w 6"/>
                <a:gd name="T11" fmla="*/ 1 h 11"/>
                <a:gd name="T12" fmla="*/ 1 w 6"/>
                <a:gd name="T13" fmla="*/ 1 h 11"/>
                <a:gd name="T14" fmla="*/ 1 w 6"/>
                <a:gd name="T15" fmla="*/ 3 h 11"/>
                <a:gd name="T16" fmla="*/ 2 w 6"/>
                <a:gd name="T17" fmla="*/ 3 h 11"/>
                <a:gd name="T18" fmla="*/ 3 w 6"/>
                <a:gd name="T19" fmla="*/ 4 h 11"/>
                <a:gd name="T20" fmla="*/ 3 w 6"/>
                <a:gd name="T21" fmla="*/ 5 h 11"/>
                <a:gd name="T22" fmla="*/ 4 w 6"/>
                <a:gd name="T23" fmla="*/ 6 h 11"/>
                <a:gd name="T24" fmla="*/ 5 w 6"/>
                <a:gd name="T25" fmla="*/ 6 h 11"/>
                <a:gd name="T26" fmla="*/ 5 w 6"/>
                <a:gd name="T27" fmla="*/ 7 h 11"/>
                <a:gd name="T28" fmla="*/ 5 w 6"/>
                <a:gd name="T29" fmla="*/ 8 h 11"/>
                <a:gd name="T30" fmla="*/ 5 w 6"/>
                <a:gd name="T31" fmla="*/ 9 h 11"/>
                <a:gd name="T32" fmla="*/ 4 w 6"/>
                <a:gd name="T33" fmla="*/ 10 h 11"/>
                <a:gd name="T34" fmla="*/ 3 w 6"/>
                <a:gd name="T35" fmla="*/ 10 h 11"/>
                <a:gd name="T36" fmla="*/ 2 w 6"/>
                <a:gd name="T37" fmla="*/ 10 h 11"/>
                <a:gd name="T38" fmla="*/ 1 w 6"/>
                <a:gd name="T39" fmla="*/ 9 h 11"/>
                <a:gd name="T40" fmla="*/ 0 w 6"/>
                <a:gd name="T41" fmla="*/ 10 h 11"/>
                <a:gd name="T42" fmla="*/ 0 w 6"/>
                <a:gd name="T43" fmla="*/ 7 h 11"/>
                <a:gd name="T44" fmla="*/ 0 w 6"/>
                <a:gd name="T45" fmla="*/ 8 h 11"/>
                <a:gd name="T46" fmla="*/ 1 w 6"/>
                <a:gd name="T47" fmla="*/ 9 h 11"/>
                <a:gd name="T48" fmla="*/ 2 w 6"/>
                <a:gd name="T49" fmla="*/ 9 h 11"/>
                <a:gd name="T50" fmla="*/ 3 w 6"/>
                <a:gd name="T51" fmla="*/ 9 h 11"/>
                <a:gd name="T52" fmla="*/ 3 w 6"/>
                <a:gd name="T53" fmla="*/ 9 h 11"/>
                <a:gd name="T54" fmla="*/ 4 w 6"/>
                <a:gd name="T55" fmla="*/ 8 h 11"/>
                <a:gd name="T56" fmla="*/ 4 w 6"/>
                <a:gd name="T57" fmla="*/ 7 h 11"/>
                <a:gd name="T58" fmla="*/ 3 w 6"/>
                <a:gd name="T59" fmla="*/ 6 h 11"/>
                <a:gd name="T60" fmla="*/ 3 w 6"/>
                <a:gd name="T61" fmla="*/ 6 h 11"/>
                <a:gd name="T62" fmla="*/ 2 w 6"/>
                <a:gd name="T63" fmla="*/ 6 h 11"/>
                <a:gd name="T64" fmla="*/ 1 w 6"/>
                <a:gd name="T65" fmla="*/ 5 h 11"/>
                <a:gd name="T66" fmla="*/ 1 w 6"/>
                <a:gd name="T67" fmla="*/ 4 h 11"/>
                <a:gd name="T68" fmla="*/ 0 w 6"/>
                <a:gd name="T69" fmla="*/ 3 h 11"/>
                <a:gd name="T70" fmla="*/ 0 w 6"/>
                <a:gd name="T71" fmla="*/ 2 h 11"/>
                <a:gd name="T72" fmla="*/ 1 w 6"/>
                <a:gd name="T73" fmla="*/ 1 h 11"/>
                <a:gd name="T74" fmla="*/ 1 w 6"/>
                <a:gd name="T75" fmla="*/ 0 h 11"/>
                <a:gd name="T76" fmla="*/ 2 w 6"/>
                <a:gd name="T77" fmla="*/ 0 h 11"/>
                <a:gd name="T78" fmla="*/ 3 w 6"/>
                <a:gd name="T79" fmla="*/ 0 h 11"/>
                <a:gd name="T80" fmla="*/ 4 w 6"/>
                <a:gd name="T81" fmla="*/ 1 h 11"/>
                <a:gd name="T82" fmla="*/ 5 w 6"/>
                <a:gd name="T83"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 h="11">
                  <a:moveTo>
                    <a:pt x="5" y="3"/>
                  </a:moveTo>
                  <a:lnTo>
                    <a:pt x="5" y="3"/>
                  </a:lnTo>
                  <a:lnTo>
                    <a:pt x="5" y="3"/>
                  </a:lnTo>
                  <a:lnTo>
                    <a:pt x="4" y="3"/>
                  </a:lnTo>
                  <a:lnTo>
                    <a:pt x="4" y="2"/>
                  </a:lnTo>
                  <a:lnTo>
                    <a:pt x="4" y="2"/>
                  </a:lnTo>
                  <a:lnTo>
                    <a:pt x="4" y="1"/>
                  </a:lnTo>
                  <a:lnTo>
                    <a:pt x="3" y="1"/>
                  </a:lnTo>
                  <a:lnTo>
                    <a:pt x="3" y="1"/>
                  </a:lnTo>
                  <a:lnTo>
                    <a:pt x="3" y="1"/>
                  </a:lnTo>
                  <a:lnTo>
                    <a:pt x="2" y="1"/>
                  </a:lnTo>
                  <a:lnTo>
                    <a:pt x="2" y="1"/>
                  </a:lnTo>
                  <a:lnTo>
                    <a:pt x="1" y="1"/>
                  </a:lnTo>
                  <a:lnTo>
                    <a:pt x="1" y="1"/>
                  </a:lnTo>
                  <a:lnTo>
                    <a:pt x="1" y="2"/>
                  </a:lnTo>
                  <a:lnTo>
                    <a:pt x="1" y="3"/>
                  </a:lnTo>
                  <a:lnTo>
                    <a:pt x="1" y="3"/>
                  </a:lnTo>
                  <a:lnTo>
                    <a:pt x="2" y="3"/>
                  </a:lnTo>
                  <a:lnTo>
                    <a:pt x="2" y="4"/>
                  </a:lnTo>
                  <a:lnTo>
                    <a:pt x="3" y="4"/>
                  </a:lnTo>
                  <a:lnTo>
                    <a:pt x="3" y="4"/>
                  </a:lnTo>
                  <a:lnTo>
                    <a:pt x="3" y="5"/>
                  </a:lnTo>
                  <a:lnTo>
                    <a:pt x="4" y="5"/>
                  </a:lnTo>
                  <a:lnTo>
                    <a:pt x="4" y="6"/>
                  </a:lnTo>
                  <a:lnTo>
                    <a:pt x="5" y="6"/>
                  </a:lnTo>
                  <a:lnTo>
                    <a:pt x="5" y="6"/>
                  </a:lnTo>
                  <a:lnTo>
                    <a:pt x="5" y="7"/>
                  </a:lnTo>
                  <a:lnTo>
                    <a:pt x="5" y="7"/>
                  </a:lnTo>
                  <a:lnTo>
                    <a:pt x="5" y="8"/>
                  </a:lnTo>
                  <a:lnTo>
                    <a:pt x="5" y="8"/>
                  </a:lnTo>
                  <a:lnTo>
                    <a:pt x="5" y="9"/>
                  </a:lnTo>
                  <a:lnTo>
                    <a:pt x="5" y="9"/>
                  </a:lnTo>
                  <a:lnTo>
                    <a:pt x="4" y="9"/>
                  </a:lnTo>
                  <a:lnTo>
                    <a:pt x="4" y="10"/>
                  </a:lnTo>
                  <a:lnTo>
                    <a:pt x="3" y="10"/>
                  </a:lnTo>
                  <a:lnTo>
                    <a:pt x="3" y="10"/>
                  </a:lnTo>
                  <a:lnTo>
                    <a:pt x="2" y="10"/>
                  </a:lnTo>
                  <a:lnTo>
                    <a:pt x="2" y="10"/>
                  </a:lnTo>
                  <a:lnTo>
                    <a:pt x="1" y="10"/>
                  </a:lnTo>
                  <a:lnTo>
                    <a:pt x="1" y="9"/>
                  </a:lnTo>
                  <a:lnTo>
                    <a:pt x="1" y="9"/>
                  </a:lnTo>
                  <a:lnTo>
                    <a:pt x="0" y="10"/>
                  </a:lnTo>
                  <a:lnTo>
                    <a:pt x="0" y="7"/>
                  </a:lnTo>
                  <a:lnTo>
                    <a:pt x="0" y="7"/>
                  </a:lnTo>
                  <a:lnTo>
                    <a:pt x="0" y="8"/>
                  </a:lnTo>
                  <a:lnTo>
                    <a:pt x="0" y="8"/>
                  </a:lnTo>
                  <a:lnTo>
                    <a:pt x="1" y="9"/>
                  </a:lnTo>
                  <a:lnTo>
                    <a:pt x="1" y="9"/>
                  </a:lnTo>
                  <a:lnTo>
                    <a:pt x="1" y="9"/>
                  </a:lnTo>
                  <a:lnTo>
                    <a:pt x="2" y="9"/>
                  </a:lnTo>
                  <a:lnTo>
                    <a:pt x="2" y="9"/>
                  </a:lnTo>
                  <a:lnTo>
                    <a:pt x="3" y="9"/>
                  </a:lnTo>
                  <a:lnTo>
                    <a:pt x="3" y="9"/>
                  </a:lnTo>
                  <a:lnTo>
                    <a:pt x="3" y="9"/>
                  </a:lnTo>
                  <a:lnTo>
                    <a:pt x="4" y="9"/>
                  </a:lnTo>
                  <a:lnTo>
                    <a:pt x="4" y="8"/>
                  </a:lnTo>
                  <a:lnTo>
                    <a:pt x="4" y="8"/>
                  </a:lnTo>
                  <a:lnTo>
                    <a:pt x="4" y="7"/>
                  </a:lnTo>
                  <a:lnTo>
                    <a:pt x="3" y="7"/>
                  </a:lnTo>
                  <a:lnTo>
                    <a:pt x="3" y="6"/>
                  </a:lnTo>
                  <a:lnTo>
                    <a:pt x="3" y="6"/>
                  </a:lnTo>
                  <a:lnTo>
                    <a:pt x="3" y="6"/>
                  </a:lnTo>
                  <a:lnTo>
                    <a:pt x="2" y="6"/>
                  </a:lnTo>
                  <a:lnTo>
                    <a:pt x="2" y="6"/>
                  </a:lnTo>
                  <a:lnTo>
                    <a:pt x="2" y="5"/>
                  </a:lnTo>
                  <a:lnTo>
                    <a:pt x="1" y="5"/>
                  </a:lnTo>
                  <a:lnTo>
                    <a:pt x="1" y="4"/>
                  </a:lnTo>
                  <a:lnTo>
                    <a:pt x="1" y="4"/>
                  </a:lnTo>
                  <a:lnTo>
                    <a:pt x="0" y="4"/>
                  </a:lnTo>
                  <a:lnTo>
                    <a:pt x="0" y="3"/>
                  </a:lnTo>
                  <a:lnTo>
                    <a:pt x="0" y="3"/>
                  </a:lnTo>
                  <a:lnTo>
                    <a:pt x="0" y="2"/>
                  </a:lnTo>
                  <a:lnTo>
                    <a:pt x="0" y="1"/>
                  </a:lnTo>
                  <a:lnTo>
                    <a:pt x="1" y="1"/>
                  </a:lnTo>
                  <a:lnTo>
                    <a:pt x="1" y="1"/>
                  </a:lnTo>
                  <a:lnTo>
                    <a:pt x="1" y="0"/>
                  </a:lnTo>
                  <a:lnTo>
                    <a:pt x="2" y="0"/>
                  </a:lnTo>
                  <a:lnTo>
                    <a:pt x="2" y="0"/>
                  </a:lnTo>
                  <a:lnTo>
                    <a:pt x="3" y="0"/>
                  </a:lnTo>
                  <a:lnTo>
                    <a:pt x="3" y="0"/>
                  </a:lnTo>
                  <a:lnTo>
                    <a:pt x="4" y="0"/>
                  </a:lnTo>
                  <a:lnTo>
                    <a:pt x="4" y="1"/>
                  </a:lnTo>
                  <a:lnTo>
                    <a:pt x="4" y="0"/>
                  </a:lnTo>
                  <a:lnTo>
                    <a:pt x="5" y="0"/>
                  </a:lnTo>
                  <a:lnTo>
                    <a:pt x="5" y="3"/>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1" name="Freeform 118"/>
            <p:cNvSpPr>
              <a:spLocks/>
            </p:cNvSpPr>
            <p:nvPr/>
          </p:nvSpPr>
          <p:spPr bwMode="auto">
            <a:xfrm>
              <a:off x="722" y="2532"/>
              <a:ext cx="8" cy="11"/>
            </a:xfrm>
            <a:custGeom>
              <a:avLst/>
              <a:gdLst>
                <a:gd name="T0" fmla="*/ 5 w 8"/>
                <a:gd name="T1" fmla="*/ 10 h 11"/>
                <a:gd name="T2" fmla="*/ 2 w 8"/>
                <a:gd name="T3" fmla="*/ 10 h 11"/>
                <a:gd name="T4" fmla="*/ 2 w 8"/>
                <a:gd name="T5" fmla="*/ 9 h 11"/>
                <a:gd name="T6" fmla="*/ 2 w 8"/>
                <a:gd name="T7" fmla="*/ 9 h 11"/>
                <a:gd name="T8" fmla="*/ 3 w 8"/>
                <a:gd name="T9" fmla="*/ 9 h 11"/>
                <a:gd name="T10" fmla="*/ 3 w 8"/>
                <a:gd name="T11" fmla="*/ 9 h 11"/>
                <a:gd name="T12" fmla="*/ 3 w 8"/>
                <a:gd name="T13" fmla="*/ 8 h 11"/>
                <a:gd name="T14" fmla="*/ 3 w 8"/>
                <a:gd name="T15" fmla="*/ 1 h 11"/>
                <a:gd name="T16" fmla="*/ 2 w 8"/>
                <a:gd name="T17" fmla="*/ 1 h 11"/>
                <a:gd name="T18" fmla="*/ 2 w 8"/>
                <a:gd name="T19" fmla="*/ 1 h 11"/>
                <a:gd name="T20" fmla="*/ 1 w 8"/>
                <a:gd name="T21" fmla="*/ 1 h 11"/>
                <a:gd name="T22" fmla="*/ 1 w 8"/>
                <a:gd name="T23" fmla="*/ 1 h 11"/>
                <a:gd name="T24" fmla="*/ 1 w 8"/>
                <a:gd name="T25" fmla="*/ 2 h 11"/>
                <a:gd name="T26" fmla="*/ 1 w 8"/>
                <a:gd name="T27" fmla="*/ 3 h 11"/>
                <a:gd name="T28" fmla="*/ 0 w 8"/>
                <a:gd name="T29" fmla="*/ 3 h 11"/>
                <a:gd name="T30" fmla="*/ 0 w 8"/>
                <a:gd name="T31" fmla="*/ 0 h 11"/>
                <a:gd name="T32" fmla="*/ 7 w 8"/>
                <a:gd name="T33" fmla="*/ 0 h 11"/>
                <a:gd name="T34" fmla="*/ 7 w 8"/>
                <a:gd name="T35" fmla="*/ 3 h 11"/>
                <a:gd name="T36" fmla="*/ 7 w 8"/>
                <a:gd name="T37" fmla="*/ 2 h 11"/>
                <a:gd name="T38" fmla="*/ 6 w 8"/>
                <a:gd name="T39" fmla="*/ 1 h 11"/>
                <a:gd name="T40" fmla="*/ 6 w 8"/>
                <a:gd name="T41" fmla="*/ 1 h 11"/>
                <a:gd name="T42" fmla="*/ 5 w 8"/>
                <a:gd name="T43" fmla="*/ 1 h 11"/>
                <a:gd name="T44" fmla="*/ 5 w 8"/>
                <a:gd name="T45" fmla="*/ 1 h 11"/>
                <a:gd name="T46" fmla="*/ 5 w 8"/>
                <a:gd name="T47" fmla="*/ 1 h 11"/>
                <a:gd name="T48" fmla="*/ 4 w 8"/>
                <a:gd name="T49" fmla="*/ 1 h 11"/>
                <a:gd name="T50" fmla="*/ 4 w 8"/>
                <a:gd name="T51" fmla="*/ 9 h 11"/>
                <a:gd name="T52" fmla="*/ 4 w 8"/>
                <a:gd name="T53" fmla="*/ 9 h 11"/>
                <a:gd name="T54" fmla="*/ 5 w 8"/>
                <a:gd name="T55" fmla="*/ 9 h 11"/>
                <a:gd name="T56" fmla="*/ 5 w 8"/>
                <a:gd name="T57" fmla="*/ 9 h 11"/>
                <a:gd name="T58" fmla="*/ 5 w 8"/>
                <a:gd name="T59" fmla="*/ 1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 h="11">
                  <a:moveTo>
                    <a:pt x="5" y="10"/>
                  </a:moveTo>
                  <a:lnTo>
                    <a:pt x="2" y="10"/>
                  </a:lnTo>
                  <a:lnTo>
                    <a:pt x="2" y="9"/>
                  </a:lnTo>
                  <a:lnTo>
                    <a:pt x="2" y="9"/>
                  </a:lnTo>
                  <a:lnTo>
                    <a:pt x="3" y="9"/>
                  </a:lnTo>
                  <a:lnTo>
                    <a:pt x="3" y="9"/>
                  </a:lnTo>
                  <a:lnTo>
                    <a:pt x="3" y="8"/>
                  </a:lnTo>
                  <a:lnTo>
                    <a:pt x="3" y="1"/>
                  </a:lnTo>
                  <a:lnTo>
                    <a:pt x="2" y="1"/>
                  </a:lnTo>
                  <a:lnTo>
                    <a:pt x="2" y="1"/>
                  </a:lnTo>
                  <a:lnTo>
                    <a:pt x="1" y="1"/>
                  </a:lnTo>
                  <a:lnTo>
                    <a:pt x="1" y="1"/>
                  </a:lnTo>
                  <a:lnTo>
                    <a:pt x="1" y="2"/>
                  </a:lnTo>
                  <a:lnTo>
                    <a:pt x="1" y="3"/>
                  </a:lnTo>
                  <a:lnTo>
                    <a:pt x="0" y="3"/>
                  </a:lnTo>
                  <a:lnTo>
                    <a:pt x="0" y="0"/>
                  </a:lnTo>
                  <a:lnTo>
                    <a:pt x="7" y="0"/>
                  </a:lnTo>
                  <a:lnTo>
                    <a:pt x="7" y="3"/>
                  </a:lnTo>
                  <a:lnTo>
                    <a:pt x="7" y="2"/>
                  </a:lnTo>
                  <a:lnTo>
                    <a:pt x="6" y="1"/>
                  </a:lnTo>
                  <a:lnTo>
                    <a:pt x="6" y="1"/>
                  </a:lnTo>
                  <a:lnTo>
                    <a:pt x="5" y="1"/>
                  </a:lnTo>
                  <a:lnTo>
                    <a:pt x="5" y="1"/>
                  </a:lnTo>
                  <a:lnTo>
                    <a:pt x="5" y="1"/>
                  </a:lnTo>
                  <a:lnTo>
                    <a:pt x="4" y="1"/>
                  </a:lnTo>
                  <a:lnTo>
                    <a:pt x="4" y="9"/>
                  </a:lnTo>
                  <a:lnTo>
                    <a:pt x="4" y="9"/>
                  </a:lnTo>
                  <a:lnTo>
                    <a:pt x="5" y="9"/>
                  </a:lnTo>
                  <a:lnTo>
                    <a:pt x="5" y="9"/>
                  </a:lnTo>
                  <a:lnTo>
                    <a:pt x="5" y="10"/>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122" name="Group 216"/>
          <p:cNvGrpSpPr>
            <a:grpSpLocks/>
          </p:cNvGrpSpPr>
          <p:nvPr/>
        </p:nvGrpSpPr>
        <p:grpSpPr bwMode="auto">
          <a:xfrm>
            <a:off x="3473236" y="3387590"/>
            <a:ext cx="625475" cy="625475"/>
            <a:chOff x="1259" y="2219"/>
            <a:chExt cx="394" cy="394"/>
          </a:xfrm>
        </p:grpSpPr>
        <p:sp>
          <p:nvSpPr>
            <p:cNvPr id="123" name="Freeform 120"/>
            <p:cNvSpPr>
              <a:spLocks/>
            </p:cNvSpPr>
            <p:nvPr/>
          </p:nvSpPr>
          <p:spPr bwMode="auto">
            <a:xfrm>
              <a:off x="1259" y="2219"/>
              <a:ext cx="388" cy="388"/>
            </a:xfrm>
            <a:custGeom>
              <a:avLst/>
              <a:gdLst>
                <a:gd name="T0" fmla="*/ 214 w 388"/>
                <a:gd name="T1" fmla="*/ 386 h 388"/>
                <a:gd name="T2" fmla="*/ 251 w 388"/>
                <a:gd name="T3" fmla="*/ 378 h 388"/>
                <a:gd name="T4" fmla="*/ 286 w 388"/>
                <a:gd name="T5" fmla="*/ 363 h 388"/>
                <a:gd name="T6" fmla="*/ 317 w 388"/>
                <a:gd name="T7" fmla="*/ 343 h 388"/>
                <a:gd name="T8" fmla="*/ 343 w 388"/>
                <a:gd name="T9" fmla="*/ 316 h 388"/>
                <a:gd name="T10" fmla="*/ 363 w 388"/>
                <a:gd name="T11" fmla="*/ 286 h 388"/>
                <a:gd name="T12" fmla="*/ 378 w 388"/>
                <a:gd name="T13" fmla="*/ 251 h 388"/>
                <a:gd name="T14" fmla="*/ 386 w 388"/>
                <a:gd name="T15" fmla="*/ 213 h 388"/>
                <a:gd name="T16" fmla="*/ 386 w 388"/>
                <a:gd name="T17" fmla="*/ 173 h 388"/>
                <a:gd name="T18" fmla="*/ 378 w 388"/>
                <a:gd name="T19" fmla="*/ 136 h 388"/>
                <a:gd name="T20" fmla="*/ 363 w 388"/>
                <a:gd name="T21" fmla="*/ 101 h 388"/>
                <a:gd name="T22" fmla="*/ 343 w 388"/>
                <a:gd name="T23" fmla="*/ 70 h 388"/>
                <a:gd name="T24" fmla="*/ 317 w 388"/>
                <a:gd name="T25" fmla="*/ 44 h 388"/>
                <a:gd name="T26" fmla="*/ 286 w 388"/>
                <a:gd name="T27" fmla="*/ 24 h 388"/>
                <a:gd name="T28" fmla="*/ 251 w 388"/>
                <a:gd name="T29" fmla="*/ 9 h 388"/>
                <a:gd name="T30" fmla="*/ 214 w 388"/>
                <a:gd name="T31" fmla="*/ 1 h 388"/>
                <a:gd name="T32" fmla="*/ 174 w 388"/>
                <a:gd name="T33" fmla="*/ 1 h 388"/>
                <a:gd name="T34" fmla="*/ 136 w 388"/>
                <a:gd name="T35" fmla="*/ 9 h 388"/>
                <a:gd name="T36" fmla="*/ 101 w 388"/>
                <a:gd name="T37" fmla="*/ 24 h 388"/>
                <a:gd name="T38" fmla="*/ 71 w 388"/>
                <a:gd name="T39" fmla="*/ 44 h 388"/>
                <a:gd name="T40" fmla="*/ 44 w 388"/>
                <a:gd name="T41" fmla="*/ 70 h 388"/>
                <a:gd name="T42" fmla="*/ 24 w 388"/>
                <a:gd name="T43" fmla="*/ 101 h 388"/>
                <a:gd name="T44" fmla="*/ 9 w 388"/>
                <a:gd name="T45" fmla="*/ 136 h 388"/>
                <a:gd name="T46" fmla="*/ 1 w 388"/>
                <a:gd name="T47" fmla="*/ 173 h 388"/>
                <a:gd name="T48" fmla="*/ 1 w 388"/>
                <a:gd name="T49" fmla="*/ 213 h 388"/>
                <a:gd name="T50" fmla="*/ 9 w 388"/>
                <a:gd name="T51" fmla="*/ 251 h 388"/>
                <a:gd name="T52" fmla="*/ 24 w 388"/>
                <a:gd name="T53" fmla="*/ 286 h 388"/>
                <a:gd name="T54" fmla="*/ 44 w 388"/>
                <a:gd name="T55" fmla="*/ 316 h 388"/>
                <a:gd name="T56" fmla="*/ 71 w 388"/>
                <a:gd name="T57" fmla="*/ 343 h 388"/>
                <a:gd name="T58" fmla="*/ 101 w 388"/>
                <a:gd name="T59" fmla="*/ 363 h 388"/>
                <a:gd name="T60" fmla="*/ 136 w 388"/>
                <a:gd name="T61" fmla="*/ 378 h 388"/>
                <a:gd name="T62" fmla="*/ 174 w 388"/>
                <a:gd name="T63" fmla="*/ 386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88" h="388">
                  <a:moveTo>
                    <a:pt x="194" y="387"/>
                  </a:moveTo>
                  <a:lnTo>
                    <a:pt x="214" y="386"/>
                  </a:lnTo>
                  <a:lnTo>
                    <a:pt x="232" y="383"/>
                  </a:lnTo>
                  <a:lnTo>
                    <a:pt x="251" y="378"/>
                  </a:lnTo>
                  <a:lnTo>
                    <a:pt x="269" y="371"/>
                  </a:lnTo>
                  <a:lnTo>
                    <a:pt x="286" y="363"/>
                  </a:lnTo>
                  <a:lnTo>
                    <a:pt x="302" y="354"/>
                  </a:lnTo>
                  <a:lnTo>
                    <a:pt x="317" y="343"/>
                  </a:lnTo>
                  <a:lnTo>
                    <a:pt x="331" y="330"/>
                  </a:lnTo>
                  <a:lnTo>
                    <a:pt x="343" y="316"/>
                  </a:lnTo>
                  <a:lnTo>
                    <a:pt x="355" y="301"/>
                  </a:lnTo>
                  <a:lnTo>
                    <a:pt x="363" y="286"/>
                  </a:lnTo>
                  <a:lnTo>
                    <a:pt x="372" y="269"/>
                  </a:lnTo>
                  <a:lnTo>
                    <a:pt x="378" y="251"/>
                  </a:lnTo>
                  <a:lnTo>
                    <a:pt x="383" y="232"/>
                  </a:lnTo>
                  <a:lnTo>
                    <a:pt x="386" y="213"/>
                  </a:lnTo>
                  <a:lnTo>
                    <a:pt x="387" y="193"/>
                  </a:lnTo>
                  <a:lnTo>
                    <a:pt x="386" y="173"/>
                  </a:lnTo>
                  <a:lnTo>
                    <a:pt x="383" y="155"/>
                  </a:lnTo>
                  <a:lnTo>
                    <a:pt x="378" y="136"/>
                  </a:lnTo>
                  <a:lnTo>
                    <a:pt x="372" y="118"/>
                  </a:lnTo>
                  <a:lnTo>
                    <a:pt x="363" y="101"/>
                  </a:lnTo>
                  <a:lnTo>
                    <a:pt x="355" y="86"/>
                  </a:lnTo>
                  <a:lnTo>
                    <a:pt x="343" y="70"/>
                  </a:lnTo>
                  <a:lnTo>
                    <a:pt x="331" y="57"/>
                  </a:lnTo>
                  <a:lnTo>
                    <a:pt x="317" y="44"/>
                  </a:lnTo>
                  <a:lnTo>
                    <a:pt x="302" y="32"/>
                  </a:lnTo>
                  <a:lnTo>
                    <a:pt x="286" y="24"/>
                  </a:lnTo>
                  <a:lnTo>
                    <a:pt x="269" y="15"/>
                  </a:lnTo>
                  <a:lnTo>
                    <a:pt x="251" y="9"/>
                  </a:lnTo>
                  <a:lnTo>
                    <a:pt x="232" y="4"/>
                  </a:lnTo>
                  <a:lnTo>
                    <a:pt x="214" y="1"/>
                  </a:lnTo>
                  <a:lnTo>
                    <a:pt x="194" y="0"/>
                  </a:lnTo>
                  <a:lnTo>
                    <a:pt x="174" y="1"/>
                  </a:lnTo>
                  <a:lnTo>
                    <a:pt x="155" y="4"/>
                  </a:lnTo>
                  <a:lnTo>
                    <a:pt x="136" y="9"/>
                  </a:lnTo>
                  <a:lnTo>
                    <a:pt x="118" y="15"/>
                  </a:lnTo>
                  <a:lnTo>
                    <a:pt x="101" y="24"/>
                  </a:lnTo>
                  <a:lnTo>
                    <a:pt x="86" y="32"/>
                  </a:lnTo>
                  <a:lnTo>
                    <a:pt x="71" y="44"/>
                  </a:lnTo>
                  <a:lnTo>
                    <a:pt x="57" y="57"/>
                  </a:lnTo>
                  <a:lnTo>
                    <a:pt x="44" y="70"/>
                  </a:lnTo>
                  <a:lnTo>
                    <a:pt x="33" y="86"/>
                  </a:lnTo>
                  <a:lnTo>
                    <a:pt x="24" y="101"/>
                  </a:lnTo>
                  <a:lnTo>
                    <a:pt x="16" y="118"/>
                  </a:lnTo>
                  <a:lnTo>
                    <a:pt x="9" y="136"/>
                  </a:lnTo>
                  <a:lnTo>
                    <a:pt x="4" y="155"/>
                  </a:lnTo>
                  <a:lnTo>
                    <a:pt x="1" y="173"/>
                  </a:lnTo>
                  <a:lnTo>
                    <a:pt x="0" y="193"/>
                  </a:lnTo>
                  <a:lnTo>
                    <a:pt x="1" y="213"/>
                  </a:lnTo>
                  <a:lnTo>
                    <a:pt x="4" y="232"/>
                  </a:lnTo>
                  <a:lnTo>
                    <a:pt x="9" y="251"/>
                  </a:lnTo>
                  <a:lnTo>
                    <a:pt x="16" y="269"/>
                  </a:lnTo>
                  <a:lnTo>
                    <a:pt x="24" y="286"/>
                  </a:lnTo>
                  <a:lnTo>
                    <a:pt x="33" y="301"/>
                  </a:lnTo>
                  <a:lnTo>
                    <a:pt x="44" y="316"/>
                  </a:lnTo>
                  <a:lnTo>
                    <a:pt x="57" y="330"/>
                  </a:lnTo>
                  <a:lnTo>
                    <a:pt x="71" y="343"/>
                  </a:lnTo>
                  <a:lnTo>
                    <a:pt x="86" y="354"/>
                  </a:lnTo>
                  <a:lnTo>
                    <a:pt x="101" y="363"/>
                  </a:lnTo>
                  <a:lnTo>
                    <a:pt x="118" y="371"/>
                  </a:lnTo>
                  <a:lnTo>
                    <a:pt x="136" y="378"/>
                  </a:lnTo>
                  <a:lnTo>
                    <a:pt x="155" y="383"/>
                  </a:lnTo>
                  <a:lnTo>
                    <a:pt x="174" y="386"/>
                  </a:lnTo>
                  <a:lnTo>
                    <a:pt x="194" y="387"/>
                  </a:lnTo>
                </a:path>
              </a:pathLst>
            </a:custGeom>
            <a:solidFill>
              <a:srgbClr val="B2B2B2"/>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4" name="Freeform 121"/>
            <p:cNvSpPr>
              <a:spLocks/>
            </p:cNvSpPr>
            <p:nvPr/>
          </p:nvSpPr>
          <p:spPr bwMode="auto">
            <a:xfrm>
              <a:off x="1259" y="2219"/>
              <a:ext cx="394" cy="394"/>
            </a:xfrm>
            <a:custGeom>
              <a:avLst/>
              <a:gdLst>
                <a:gd name="T0" fmla="*/ 217 w 394"/>
                <a:gd name="T1" fmla="*/ 392 h 394"/>
                <a:gd name="T2" fmla="*/ 255 w 394"/>
                <a:gd name="T3" fmla="*/ 384 h 394"/>
                <a:gd name="T4" fmla="*/ 290 w 394"/>
                <a:gd name="T5" fmla="*/ 369 h 394"/>
                <a:gd name="T6" fmla="*/ 322 w 394"/>
                <a:gd name="T7" fmla="*/ 348 h 394"/>
                <a:gd name="T8" fmla="*/ 348 w 394"/>
                <a:gd name="T9" fmla="*/ 321 h 394"/>
                <a:gd name="T10" fmla="*/ 369 w 394"/>
                <a:gd name="T11" fmla="*/ 290 h 394"/>
                <a:gd name="T12" fmla="*/ 384 w 394"/>
                <a:gd name="T13" fmla="*/ 255 h 394"/>
                <a:gd name="T14" fmla="*/ 392 w 394"/>
                <a:gd name="T15" fmla="*/ 216 h 394"/>
                <a:gd name="T16" fmla="*/ 392 w 394"/>
                <a:gd name="T17" fmla="*/ 176 h 394"/>
                <a:gd name="T18" fmla="*/ 384 w 394"/>
                <a:gd name="T19" fmla="*/ 138 h 394"/>
                <a:gd name="T20" fmla="*/ 369 w 394"/>
                <a:gd name="T21" fmla="*/ 103 h 394"/>
                <a:gd name="T22" fmla="*/ 348 w 394"/>
                <a:gd name="T23" fmla="*/ 71 h 394"/>
                <a:gd name="T24" fmla="*/ 322 w 394"/>
                <a:gd name="T25" fmla="*/ 45 h 394"/>
                <a:gd name="T26" fmla="*/ 290 w 394"/>
                <a:gd name="T27" fmla="*/ 24 h 394"/>
                <a:gd name="T28" fmla="*/ 255 w 394"/>
                <a:gd name="T29" fmla="*/ 9 h 394"/>
                <a:gd name="T30" fmla="*/ 217 w 394"/>
                <a:gd name="T31" fmla="*/ 1 h 394"/>
                <a:gd name="T32" fmla="*/ 177 w 394"/>
                <a:gd name="T33" fmla="*/ 1 h 394"/>
                <a:gd name="T34" fmla="*/ 138 w 394"/>
                <a:gd name="T35" fmla="*/ 9 h 394"/>
                <a:gd name="T36" fmla="*/ 103 w 394"/>
                <a:gd name="T37" fmla="*/ 24 h 394"/>
                <a:gd name="T38" fmla="*/ 72 w 394"/>
                <a:gd name="T39" fmla="*/ 45 h 394"/>
                <a:gd name="T40" fmla="*/ 45 w 394"/>
                <a:gd name="T41" fmla="*/ 71 h 394"/>
                <a:gd name="T42" fmla="*/ 24 w 394"/>
                <a:gd name="T43" fmla="*/ 103 h 394"/>
                <a:gd name="T44" fmla="*/ 9 w 394"/>
                <a:gd name="T45" fmla="*/ 138 h 394"/>
                <a:gd name="T46" fmla="*/ 1 w 394"/>
                <a:gd name="T47" fmla="*/ 176 h 394"/>
                <a:gd name="T48" fmla="*/ 1 w 394"/>
                <a:gd name="T49" fmla="*/ 216 h 394"/>
                <a:gd name="T50" fmla="*/ 9 w 394"/>
                <a:gd name="T51" fmla="*/ 255 h 394"/>
                <a:gd name="T52" fmla="*/ 24 w 394"/>
                <a:gd name="T53" fmla="*/ 290 h 394"/>
                <a:gd name="T54" fmla="*/ 45 w 394"/>
                <a:gd name="T55" fmla="*/ 321 h 394"/>
                <a:gd name="T56" fmla="*/ 72 w 394"/>
                <a:gd name="T57" fmla="*/ 348 h 394"/>
                <a:gd name="T58" fmla="*/ 103 w 394"/>
                <a:gd name="T59" fmla="*/ 369 h 394"/>
                <a:gd name="T60" fmla="*/ 138 w 394"/>
                <a:gd name="T61" fmla="*/ 384 h 394"/>
                <a:gd name="T62" fmla="*/ 177 w 394"/>
                <a:gd name="T63" fmla="*/ 392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94" h="394">
                  <a:moveTo>
                    <a:pt x="197" y="393"/>
                  </a:moveTo>
                  <a:lnTo>
                    <a:pt x="217" y="392"/>
                  </a:lnTo>
                  <a:lnTo>
                    <a:pt x="236" y="389"/>
                  </a:lnTo>
                  <a:lnTo>
                    <a:pt x="255" y="384"/>
                  </a:lnTo>
                  <a:lnTo>
                    <a:pt x="273" y="377"/>
                  </a:lnTo>
                  <a:lnTo>
                    <a:pt x="290" y="369"/>
                  </a:lnTo>
                  <a:lnTo>
                    <a:pt x="307" y="359"/>
                  </a:lnTo>
                  <a:lnTo>
                    <a:pt x="322" y="348"/>
                  </a:lnTo>
                  <a:lnTo>
                    <a:pt x="336" y="335"/>
                  </a:lnTo>
                  <a:lnTo>
                    <a:pt x="348" y="321"/>
                  </a:lnTo>
                  <a:lnTo>
                    <a:pt x="360" y="306"/>
                  </a:lnTo>
                  <a:lnTo>
                    <a:pt x="369" y="290"/>
                  </a:lnTo>
                  <a:lnTo>
                    <a:pt x="378" y="273"/>
                  </a:lnTo>
                  <a:lnTo>
                    <a:pt x="384" y="255"/>
                  </a:lnTo>
                  <a:lnTo>
                    <a:pt x="389" y="236"/>
                  </a:lnTo>
                  <a:lnTo>
                    <a:pt x="392" y="216"/>
                  </a:lnTo>
                  <a:lnTo>
                    <a:pt x="393" y="196"/>
                  </a:lnTo>
                  <a:lnTo>
                    <a:pt x="392" y="176"/>
                  </a:lnTo>
                  <a:lnTo>
                    <a:pt x="389" y="157"/>
                  </a:lnTo>
                  <a:lnTo>
                    <a:pt x="384" y="138"/>
                  </a:lnTo>
                  <a:lnTo>
                    <a:pt x="378" y="120"/>
                  </a:lnTo>
                  <a:lnTo>
                    <a:pt x="369" y="103"/>
                  </a:lnTo>
                  <a:lnTo>
                    <a:pt x="360" y="87"/>
                  </a:lnTo>
                  <a:lnTo>
                    <a:pt x="348" y="71"/>
                  </a:lnTo>
                  <a:lnTo>
                    <a:pt x="336" y="58"/>
                  </a:lnTo>
                  <a:lnTo>
                    <a:pt x="322" y="45"/>
                  </a:lnTo>
                  <a:lnTo>
                    <a:pt x="307" y="33"/>
                  </a:lnTo>
                  <a:lnTo>
                    <a:pt x="290" y="24"/>
                  </a:lnTo>
                  <a:lnTo>
                    <a:pt x="273" y="15"/>
                  </a:lnTo>
                  <a:lnTo>
                    <a:pt x="255" y="9"/>
                  </a:lnTo>
                  <a:lnTo>
                    <a:pt x="236" y="4"/>
                  </a:lnTo>
                  <a:lnTo>
                    <a:pt x="217" y="1"/>
                  </a:lnTo>
                  <a:lnTo>
                    <a:pt x="197" y="0"/>
                  </a:lnTo>
                  <a:lnTo>
                    <a:pt x="177" y="1"/>
                  </a:lnTo>
                  <a:lnTo>
                    <a:pt x="157" y="4"/>
                  </a:lnTo>
                  <a:lnTo>
                    <a:pt x="138" y="9"/>
                  </a:lnTo>
                  <a:lnTo>
                    <a:pt x="120" y="15"/>
                  </a:lnTo>
                  <a:lnTo>
                    <a:pt x="103" y="24"/>
                  </a:lnTo>
                  <a:lnTo>
                    <a:pt x="87" y="33"/>
                  </a:lnTo>
                  <a:lnTo>
                    <a:pt x="72" y="45"/>
                  </a:lnTo>
                  <a:lnTo>
                    <a:pt x="58" y="58"/>
                  </a:lnTo>
                  <a:lnTo>
                    <a:pt x="45" y="71"/>
                  </a:lnTo>
                  <a:lnTo>
                    <a:pt x="34" y="87"/>
                  </a:lnTo>
                  <a:lnTo>
                    <a:pt x="24" y="103"/>
                  </a:lnTo>
                  <a:lnTo>
                    <a:pt x="16" y="120"/>
                  </a:lnTo>
                  <a:lnTo>
                    <a:pt x="9" y="138"/>
                  </a:lnTo>
                  <a:lnTo>
                    <a:pt x="4" y="157"/>
                  </a:lnTo>
                  <a:lnTo>
                    <a:pt x="1" y="176"/>
                  </a:lnTo>
                  <a:lnTo>
                    <a:pt x="0" y="196"/>
                  </a:lnTo>
                  <a:lnTo>
                    <a:pt x="1" y="216"/>
                  </a:lnTo>
                  <a:lnTo>
                    <a:pt x="4" y="236"/>
                  </a:lnTo>
                  <a:lnTo>
                    <a:pt x="9" y="255"/>
                  </a:lnTo>
                  <a:lnTo>
                    <a:pt x="16" y="273"/>
                  </a:lnTo>
                  <a:lnTo>
                    <a:pt x="24" y="290"/>
                  </a:lnTo>
                  <a:lnTo>
                    <a:pt x="34" y="306"/>
                  </a:lnTo>
                  <a:lnTo>
                    <a:pt x="45" y="321"/>
                  </a:lnTo>
                  <a:lnTo>
                    <a:pt x="58" y="335"/>
                  </a:lnTo>
                  <a:lnTo>
                    <a:pt x="72" y="348"/>
                  </a:lnTo>
                  <a:lnTo>
                    <a:pt x="87" y="359"/>
                  </a:lnTo>
                  <a:lnTo>
                    <a:pt x="103" y="369"/>
                  </a:lnTo>
                  <a:lnTo>
                    <a:pt x="120" y="377"/>
                  </a:lnTo>
                  <a:lnTo>
                    <a:pt x="138" y="384"/>
                  </a:lnTo>
                  <a:lnTo>
                    <a:pt x="157" y="389"/>
                  </a:lnTo>
                  <a:lnTo>
                    <a:pt x="177" y="392"/>
                  </a:lnTo>
                  <a:lnTo>
                    <a:pt x="197" y="393"/>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5" name="Freeform 122"/>
            <p:cNvSpPr>
              <a:spLocks/>
            </p:cNvSpPr>
            <p:nvPr/>
          </p:nvSpPr>
          <p:spPr bwMode="auto">
            <a:xfrm>
              <a:off x="1264" y="2223"/>
              <a:ext cx="379" cy="379"/>
            </a:xfrm>
            <a:custGeom>
              <a:avLst/>
              <a:gdLst>
                <a:gd name="T0" fmla="*/ 208 w 379"/>
                <a:gd name="T1" fmla="*/ 377 h 379"/>
                <a:gd name="T2" fmla="*/ 245 w 379"/>
                <a:gd name="T3" fmla="*/ 370 h 379"/>
                <a:gd name="T4" fmla="*/ 279 w 379"/>
                <a:gd name="T5" fmla="*/ 355 h 379"/>
                <a:gd name="T6" fmla="*/ 309 w 379"/>
                <a:gd name="T7" fmla="*/ 336 h 379"/>
                <a:gd name="T8" fmla="*/ 335 w 379"/>
                <a:gd name="T9" fmla="*/ 310 h 379"/>
                <a:gd name="T10" fmla="*/ 355 w 379"/>
                <a:gd name="T11" fmla="*/ 280 h 379"/>
                <a:gd name="T12" fmla="*/ 369 w 379"/>
                <a:gd name="T13" fmla="*/ 246 h 379"/>
                <a:gd name="T14" fmla="*/ 377 w 379"/>
                <a:gd name="T15" fmla="*/ 209 h 379"/>
                <a:gd name="T16" fmla="*/ 377 w 379"/>
                <a:gd name="T17" fmla="*/ 170 h 379"/>
                <a:gd name="T18" fmla="*/ 369 w 379"/>
                <a:gd name="T19" fmla="*/ 133 h 379"/>
                <a:gd name="T20" fmla="*/ 355 w 379"/>
                <a:gd name="T21" fmla="*/ 99 h 379"/>
                <a:gd name="T22" fmla="*/ 335 w 379"/>
                <a:gd name="T23" fmla="*/ 69 h 379"/>
                <a:gd name="T24" fmla="*/ 309 w 379"/>
                <a:gd name="T25" fmla="*/ 43 h 379"/>
                <a:gd name="T26" fmla="*/ 279 w 379"/>
                <a:gd name="T27" fmla="*/ 23 h 379"/>
                <a:gd name="T28" fmla="*/ 245 w 379"/>
                <a:gd name="T29" fmla="*/ 9 h 379"/>
                <a:gd name="T30" fmla="*/ 208 w 379"/>
                <a:gd name="T31" fmla="*/ 1 h 379"/>
                <a:gd name="T32" fmla="*/ 169 w 379"/>
                <a:gd name="T33" fmla="*/ 1 h 379"/>
                <a:gd name="T34" fmla="*/ 133 w 379"/>
                <a:gd name="T35" fmla="*/ 9 h 379"/>
                <a:gd name="T36" fmla="*/ 98 w 379"/>
                <a:gd name="T37" fmla="*/ 23 h 379"/>
                <a:gd name="T38" fmla="*/ 69 w 379"/>
                <a:gd name="T39" fmla="*/ 43 h 379"/>
                <a:gd name="T40" fmla="*/ 43 w 379"/>
                <a:gd name="T41" fmla="*/ 69 h 379"/>
                <a:gd name="T42" fmla="*/ 23 w 379"/>
                <a:gd name="T43" fmla="*/ 99 h 379"/>
                <a:gd name="T44" fmla="*/ 8 w 379"/>
                <a:gd name="T45" fmla="*/ 133 h 379"/>
                <a:gd name="T46" fmla="*/ 1 w 379"/>
                <a:gd name="T47" fmla="*/ 170 h 379"/>
                <a:gd name="T48" fmla="*/ 1 w 379"/>
                <a:gd name="T49" fmla="*/ 209 h 379"/>
                <a:gd name="T50" fmla="*/ 8 w 379"/>
                <a:gd name="T51" fmla="*/ 246 h 379"/>
                <a:gd name="T52" fmla="*/ 23 w 379"/>
                <a:gd name="T53" fmla="*/ 280 h 379"/>
                <a:gd name="T54" fmla="*/ 43 w 379"/>
                <a:gd name="T55" fmla="*/ 310 h 379"/>
                <a:gd name="T56" fmla="*/ 69 w 379"/>
                <a:gd name="T57" fmla="*/ 336 h 379"/>
                <a:gd name="T58" fmla="*/ 98 w 379"/>
                <a:gd name="T59" fmla="*/ 355 h 379"/>
                <a:gd name="T60" fmla="*/ 133 w 379"/>
                <a:gd name="T61" fmla="*/ 370 h 379"/>
                <a:gd name="T62" fmla="*/ 169 w 379"/>
                <a:gd name="T63" fmla="*/ 377 h 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9" h="379">
                  <a:moveTo>
                    <a:pt x="189" y="378"/>
                  </a:moveTo>
                  <a:lnTo>
                    <a:pt x="208" y="377"/>
                  </a:lnTo>
                  <a:lnTo>
                    <a:pt x="226" y="375"/>
                  </a:lnTo>
                  <a:lnTo>
                    <a:pt x="245" y="370"/>
                  </a:lnTo>
                  <a:lnTo>
                    <a:pt x="263" y="363"/>
                  </a:lnTo>
                  <a:lnTo>
                    <a:pt x="279" y="355"/>
                  </a:lnTo>
                  <a:lnTo>
                    <a:pt x="294" y="347"/>
                  </a:lnTo>
                  <a:lnTo>
                    <a:pt x="309" y="336"/>
                  </a:lnTo>
                  <a:lnTo>
                    <a:pt x="323" y="323"/>
                  </a:lnTo>
                  <a:lnTo>
                    <a:pt x="335" y="310"/>
                  </a:lnTo>
                  <a:lnTo>
                    <a:pt x="346" y="295"/>
                  </a:lnTo>
                  <a:lnTo>
                    <a:pt x="355" y="280"/>
                  </a:lnTo>
                  <a:lnTo>
                    <a:pt x="363" y="263"/>
                  </a:lnTo>
                  <a:lnTo>
                    <a:pt x="369" y="246"/>
                  </a:lnTo>
                  <a:lnTo>
                    <a:pt x="374" y="227"/>
                  </a:lnTo>
                  <a:lnTo>
                    <a:pt x="377" y="209"/>
                  </a:lnTo>
                  <a:lnTo>
                    <a:pt x="378" y="189"/>
                  </a:lnTo>
                  <a:lnTo>
                    <a:pt x="377" y="170"/>
                  </a:lnTo>
                  <a:lnTo>
                    <a:pt x="374" y="152"/>
                  </a:lnTo>
                  <a:lnTo>
                    <a:pt x="369" y="133"/>
                  </a:lnTo>
                  <a:lnTo>
                    <a:pt x="363" y="116"/>
                  </a:lnTo>
                  <a:lnTo>
                    <a:pt x="355" y="99"/>
                  </a:lnTo>
                  <a:lnTo>
                    <a:pt x="346" y="84"/>
                  </a:lnTo>
                  <a:lnTo>
                    <a:pt x="335" y="69"/>
                  </a:lnTo>
                  <a:lnTo>
                    <a:pt x="323" y="56"/>
                  </a:lnTo>
                  <a:lnTo>
                    <a:pt x="309" y="43"/>
                  </a:lnTo>
                  <a:lnTo>
                    <a:pt x="294" y="32"/>
                  </a:lnTo>
                  <a:lnTo>
                    <a:pt x="279" y="23"/>
                  </a:lnTo>
                  <a:lnTo>
                    <a:pt x="263" y="15"/>
                  </a:lnTo>
                  <a:lnTo>
                    <a:pt x="245" y="9"/>
                  </a:lnTo>
                  <a:lnTo>
                    <a:pt x="226" y="4"/>
                  </a:lnTo>
                  <a:lnTo>
                    <a:pt x="208" y="1"/>
                  </a:lnTo>
                  <a:lnTo>
                    <a:pt x="189" y="0"/>
                  </a:lnTo>
                  <a:lnTo>
                    <a:pt x="169" y="1"/>
                  </a:lnTo>
                  <a:lnTo>
                    <a:pt x="151" y="4"/>
                  </a:lnTo>
                  <a:lnTo>
                    <a:pt x="133" y="9"/>
                  </a:lnTo>
                  <a:lnTo>
                    <a:pt x="115" y="15"/>
                  </a:lnTo>
                  <a:lnTo>
                    <a:pt x="98" y="23"/>
                  </a:lnTo>
                  <a:lnTo>
                    <a:pt x="83" y="32"/>
                  </a:lnTo>
                  <a:lnTo>
                    <a:pt x="69" y="43"/>
                  </a:lnTo>
                  <a:lnTo>
                    <a:pt x="55" y="56"/>
                  </a:lnTo>
                  <a:lnTo>
                    <a:pt x="43" y="69"/>
                  </a:lnTo>
                  <a:lnTo>
                    <a:pt x="32" y="84"/>
                  </a:lnTo>
                  <a:lnTo>
                    <a:pt x="23" y="99"/>
                  </a:lnTo>
                  <a:lnTo>
                    <a:pt x="15" y="116"/>
                  </a:lnTo>
                  <a:lnTo>
                    <a:pt x="8" y="133"/>
                  </a:lnTo>
                  <a:lnTo>
                    <a:pt x="4" y="152"/>
                  </a:lnTo>
                  <a:lnTo>
                    <a:pt x="1" y="170"/>
                  </a:lnTo>
                  <a:lnTo>
                    <a:pt x="0" y="189"/>
                  </a:lnTo>
                  <a:lnTo>
                    <a:pt x="1" y="209"/>
                  </a:lnTo>
                  <a:lnTo>
                    <a:pt x="4" y="227"/>
                  </a:lnTo>
                  <a:lnTo>
                    <a:pt x="8" y="246"/>
                  </a:lnTo>
                  <a:lnTo>
                    <a:pt x="15" y="263"/>
                  </a:lnTo>
                  <a:lnTo>
                    <a:pt x="23" y="280"/>
                  </a:lnTo>
                  <a:lnTo>
                    <a:pt x="32" y="295"/>
                  </a:lnTo>
                  <a:lnTo>
                    <a:pt x="43" y="310"/>
                  </a:lnTo>
                  <a:lnTo>
                    <a:pt x="55" y="323"/>
                  </a:lnTo>
                  <a:lnTo>
                    <a:pt x="69" y="336"/>
                  </a:lnTo>
                  <a:lnTo>
                    <a:pt x="83" y="347"/>
                  </a:lnTo>
                  <a:lnTo>
                    <a:pt x="98" y="355"/>
                  </a:lnTo>
                  <a:lnTo>
                    <a:pt x="115" y="363"/>
                  </a:lnTo>
                  <a:lnTo>
                    <a:pt x="133" y="370"/>
                  </a:lnTo>
                  <a:lnTo>
                    <a:pt x="151" y="375"/>
                  </a:lnTo>
                  <a:lnTo>
                    <a:pt x="169" y="377"/>
                  </a:lnTo>
                  <a:lnTo>
                    <a:pt x="189" y="378"/>
                  </a:lnTo>
                </a:path>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6" name="Freeform 123"/>
            <p:cNvSpPr>
              <a:spLocks/>
            </p:cNvSpPr>
            <p:nvPr/>
          </p:nvSpPr>
          <p:spPr bwMode="auto">
            <a:xfrm>
              <a:off x="1264" y="2223"/>
              <a:ext cx="385" cy="385"/>
            </a:xfrm>
            <a:custGeom>
              <a:avLst/>
              <a:gdLst>
                <a:gd name="T0" fmla="*/ 211 w 385"/>
                <a:gd name="T1" fmla="*/ 383 h 385"/>
                <a:gd name="T2" fmla="*/ 249 w 385"/>
                <a:gd name="T3" fmla="*/ 376 h 385"/>
                <a:gd name="T4" fmla="*/ 283 w 385"/>
                <a:gd name="T5" fmla="*/ 361 h 385"/>
                <a:gd name="T6" fmla="*/ 314 w 385"/>
                <a:gd name="T7" fmla="*/ 341 h 385"/>
                <a:gd name="T8" fmla="*/ 340 w 385"/>
                <a:gd name="T9" fmla="*/ 315 h 385"/>
                <a:gd name="T10" fmla="*/ 361 w 385"/>
                <a:gd name="T11" fmla="*/ 284 h 385"/>
                <a:gd name="T12" fmla="*/ 375 w 385"/>
                <a:gd name="T13" fmla="*/ 250 h 385"/>
                <a:gd name="T14" fmla="*/ 383 w 385"/>
                <a:gd name="T15" fmla="*/ 212 h 385"/>
                <a:gd name="T16" fmla="*/ 383 w 385"/>
                <a:gd name="T17" fmla="*/ 173 h 385"/>
                <a:gd name="T18" fmla="*/ 375 w 385"/>
                <a:gd name="T19" fmla="*/ 135 h 385"/>
                <a:gd name="T20" fmla="*/ 361 w 385"/>
                <a:gd name="T21" fmla="*/ 101 h 385"/>
                <a:gd name="T22" fmla="*/ 340 w 385"/>
                <a:gd name="T23" fmla="*/ 70 h 385"/>
                <a:gd name="T24" fmla="*/ 314 w 385"/>
                <a:gd name="T25" fmla="*/ 44 h 385"/>
                <a:gd name="T26" fmla="*/ 283 w 385"/>
                <a:gd name="T27" fmla="*/ 23 h 385"/>
                <a:gd name="T28" fmla="*/ 249 w 385"/>
                <a:gd name="T29" fmla="*/ 9 h 385"/>
                <a:gd name="T30" fmla="*/ 211 w 385"/>
                <a:gd name="T31" fmla="*/ 1 h 385"/>
                <a:gd name="T32" fmla="*/ 172 w 385"/>
                <a:gd name="T33" fmla="*/ 1 h 385"/>
                <a:gd name="T34" fmla="*/ 135 w 385"/>
                <a:gd name="T35" fmla="*/ 9 h 385"/>
                <a:gd name="T36" fmla="*/ 100 w 385"/>
                <a:gd name="T37" fmla="*/ 23 h 385"/>
                <a:gd name="T38" fmla="*/ 70 w 385"/>
                <a:gd name="T39" fmla="*/ 44 h 385"/>
                <a:gd name="T40" fmla="*/ 44 w 385"/>
                <a:gd name="T41" fmla="*/ 70 h 385"/>
                <a:gd name="T42" fmla="*/ 23 w 385"/>
                <a:gd name="T43" fmla="*/ 101 h 385"/>
                <a:gd name="T44" fmla="*/ 8 w 385"/>
                <a:gd name="T45" fmla="*/ 135 h 385"/>
                <a:gd name="T46" fmla="*/ 1 w 385"/>
                <a:gd name="T47" fmla="*/ 173 h 385"/>
                <a:gd name="T48" fmla="*/ 1 w 385"/>
                <a:gd name="T49" fmla="*/ 212 h 385"/>
                <a:gd name="T50" fmla="*/ 8 w 385"/>
                <a:gd name="T51" fmla="*/ 250 h 385"/>
                <a:gd name="T52" fmla="*/ 23 w 385"/>
                <a:gd name="T53" fmla="*/ 284 h 385"/>
                <a:gd name="T54" fmla="*/ 44 w 385"/>
                <a:gd name="T55" fmla="*/ 315 h 385"/>
                <a:gd name="T56" fmla="*/ 70 w 385"/>
                <a:gd name="T57" fmla="*/ 341 h 385"/>
                <a:gd name="T58" fmla="*/ 100 w 385"/>
                <a:gd name="T59" fmla="*/ 361 h 385"/>
                <a:gd name="T60" fmla="*/ 135 w 385"/>
                <a:gd name="T61" fmla="*/ 376 h 385"/>
                <a:gd name="T62" fmla="*/ 172 w 385"/>
                <a:gd name="T63" fmla="*/ 383 h 3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85" h="385">
                  <a:moveTo>
                    <a:pt x="192" y="384"/>
                  </a:moveTo>
                  <a:lnTo>
                    <a:pt x="211" y="383"/>
                  </a:lnTo>
                  <a:lnTo>
                    <a:pt x="230" y="381"/>
                  </a:lnTo>
                  <a:lnTo>
                    <a:pt x="249" y="376"/>
                  </a:lnTo>
                  <a:lnTo>
                    <a:pt x="267" y="369"/>
                  </a:lnTo>
                  <a:lnTo>
                    <a:pt x="283" y="361"/>
                  </a:lnTo>
                  <a:lnTo>
                    <a:pt x="299" y="352"/>
                  </a:lnTo>
                  <a:lnTo>
                    <a:pt x="314" y="341"/>
                  </a:lnTo>
                  <a:lnTo>
                    <a:pt x="328" y="328"/>
                  </a:lnTo>
                  <a:lnTo>
                    <a:pt x="340" y="315"/>
                  </a:lnTo>
                  <a:lnTo>
                    <a:pt x="351" y="300"/>
                  </a:lnTo>
                  <a:lnTo>
                    <a:pt x="361" y="284"/>
                  </a:lnTo>
                  <a:lnTo>
                    <a:pt x="369" y="267"/>
                  </a:lnTo>
                  <a:lnTo>
                    <a:pt x="375" y="250"/>
                  </a:lnTo>
                  <a:lnTo>
                    <a:pt x="380" y="231"/>
                  </a:lnTo>
                  <a:lnTo>
                    <a:pt x="383" y="212"/>
                  </a:lnTo>
                  <a:lnTo>
                    <a:pt x="384" y="192"/>
                  </a:lnTo>
                  <a:lnTo>
                    <a:pt x="383" y="173"/>
                  </a:lnTo>
                  <a:lnTo>
                    <a:pt x="380" y="154"/>
                  </a:lnTo>
                  <a:lnTo>
                    <a:pt x="375" y="135"/>
                  </a:lnTo>
                  <a:lnTo>
                    <a:pt x="369" y="118"/>
                  </a:lnTo>
                  <a:lnTo>
                    <a:pt x="361" y="101"/>
                  </a:lnTo>
                  <a:lnTo>
                    <a:pt x="351" y="85"/>
                  </a:lnTo>
                  <a:lnTo>
                    <a:pt x="340" y="70"/>
                  </a:lnTo>
                  <a:lnTo>
                    <a:pt x="328" y="57"/>
                  </a:lnTo>
                  <a:lnTo>
                    <a:pt x="314" y="44"/>
                  </a:lnTo>
                  <a:lnTo>
                    <a:pt x="299" y="33"/>
                  </a:lnTo>
                  <a:lnTo>
                    <a:pt x="283" y="23"/>
                  </a:lnTo>
                  <a:lnTo>
                    <a:pt x="267" y="15"/>
                  </a:lnTo>
                  <a:lnTo>
                    <a:pt x="249" y="9"/>
                  </a:lnTo>
                  <a:lnTo>
                    <a:pt x="230" y="4"/>
                  </a:lnTo>
                  <a:lnTo>
                    <a:pt x="211" y="1"/>
                  </a:lnTo>
                  <a:lnTo>
                    <a:pt x="192" y="0"/>
                  </a:lnTo>
                  <a:lnTo>
                    <a:pt x="172" y="1"/>
                  </a:lnTo>
                  <a:lnTo>
                    <a:pt x="153" y="4"/>
                  </a:lnTo>
                  <a:lnTo>
                    <a:pt x="135" y="9"/>
                  </a:lnTo>
                  <a:lnTo>
                    <a:pt x="117" y="15"/>
                  </a:lnTo>
                  <a:lnTo>
                    <a:pt x="100" y="23"/>
                  </a:lnTo>
                  <a:lnTo>
                    <a:pt x="84" y="33"/>
                  </a:lnTo>
                  <a:lnTo>
                    <a:pt x="70" y="44"/>
                  </a:lnTo>
                  <a:lnTo>
                    <a:pt x="56" y="57"/>
                  </a:lnTo>
                  <a:lnTo>
                    <a:pt x="44" y="70"/>
                  </a:lnTo>
                  <a:lnTo>
                    <a:pt x="32" y="85"/>
                  </a:lnTo>
                  <a:lnTo>
                    <a:pt x="23" y="101"/>
                  </a:lnTo>
                  <a:lnTo>
                    <a:pt x="15" y="118"/>
                  </a:lnTo>
                  <a:lnTo>
                    <a:pt x="8" y="135"/>
                  </a:lnTo>
                  <a:lnTo>
                    <a:pt x="4" y="154"/>
                  </a:lnTo>
                  <a:lnTo>
                    <a:pt x="1" y="173"/>
                  </a:lnTo>
                  <a:lnTo>
                    <a:pt x="0" y="192"/>
                  </a:lnTo>
                  <a:lnTo>
                    <a:pt x="1" y="212"/>
                  </a:lnTo>
                  <a:lnTo>
                    <a:pt x="4" y="231"/>
                  </a:lnTo>
                  <a:lnTo>
                    <a:pt x="8" y="250"/>
                  </a:lnTo>
                  <a:lnTo>
                    <a:pt x="15" y="267"/>
                  </a:lnTo>
                  <a:lnTo>
                    <a:pt x="23" y="284"/>
                  </a:lnTo>
                  <a:lnTo>
                    <a:pt x="32" y="300"/>
                  </a:lnTo>
                  <a:lnTo>
                    <a:pt x="44" y="315"/>
                  </a:lnTo>
                  <a:lnTo>
                    <a:pt x="56" y="328"/>
                  </a:lnTo>
                  <a:lnTo>
                    <a:pt x="70" y="341"/>
                  </a:lnTo>
                  <a:lnTo>
                    <a:pt x="84" y="352"/>
                  </a:lnTo>
                  <a:lnTo>
                    <a:pt x="100" y="361"/>
                  </a:lnTo>
                  <a:lnTo>
                    <a:pt x="117" y="369"/>
                  </a:lnTo>
                  <a:lnTo>
                    <a:pt x="135" y="376"/>
                  </a:lnTo>
                  <a:lnTo>
                    <a:pt x="153" y="381"/>
                  </a:lnTo>
                  <a:lnTo>
                    <a:pt x="172" y="383"/>
                  </a:lnTo>
                </a:path>
              </a:pathLst>
            </a:custGeom>
            <a:noFill/>
            <a:ln w="12700" cap="rnd" cmpd="sng">
              <a:solidFill>
                <a:srgbClr val="CECECE"/>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7" name="Freeform 124"/>
            <p:cNvSpPr>
              <a:spLocks/>
            </p:cNvSpPr>
            <p:nvPr/>
          </p:nvSpPr>
          <p:spPr bwMode="auto">
            <a:xfrm>
              <a:off x="1394" y="2567"/>
              <a:ext cx="14" cy="19"/>
            </a:xfrm>
            <a:custGeom>
              <a:avLst/>
              <a:gdLst>
                <a:gd name="T0" fmla="*/ 8 w 14"/>
                <a:gd name="T1" fmla="*/ 6 h 19"/>
                <a:gd name="T2" fmla="*/ 8 w 14"/>
                <a:gd name="T3" fmla="*/ 5 h 19"/>
                <a:gd name="T4" fmla="*/ 8 w 14"/>
                <a:gd name="T5" fmla="*/ 5 h 19"/>
                <a:gd name="T6" fmla="*/ 8 w 14"/>
                <a:gd name="T7" fmla="*/ 5 h 19"/>
                <a:gd name="T8" fmla="*/ 8 w 14"/>
                <a:gd name="T9" fmla="*/ 4 h 19"/>
                <a:gd name="T10" fmla="*/ 9 w 14"/>
                <a:gd name="T11" fmla="*/ 4 h 19"/>
                <a:gd name="T12" fmla="*/ 10 w 14"/>
                <a:gd name="T13" fmla="*/ 4 h 19"/>
                <a:gd name="T14" fmla="*/ 10 w 14"/>
                <a:gd name="T15" fmla="*/ 4 h 19"/>
                <a:gd name="T16" fmla="*/ 10 w 14"/>
                <a:gd name="T17" fmla="*/ 5 h 19"/>
                <a:gd name="T18" fmla="*/ 11 w 14"/>
                <a:gd name="T19" fmla="*/ 5 h 19"/>
                <a:gd name="T20" fmla="*/ 11 w 14"/>
                <a:gd name="T21" fmla="*/ 5 h 19"/>
                <a:gd name="T22" fmla="*/ 12 w 14"/>
                <a:gd name="T23" fmla="*/ 6 h 19"/>
                <a:gd name="T24" fmla="*/ 12 w 14"/>
                <a:gd name="T25" fmla="*/ 7 h 19"/>
                <a:gd name="T26" fmla="*/ 12 w 14"/>
                <a:gd name="T27" fmla="*/ 8 h 19"/>
                <a:gd name="T28" fmla="*/ 12 w 14"/>
                <a:gd name="T29" fmla="*/ 8 h 19"/>
                <a:gd name="T30" fmla="*/ 13 w 14"/>
                <a:gd name="T31" fmla="*/ 8 h 19"/>
                <a:gd name="T32" fmla="*/ 12 w 14"/>
                <a:gd name="T33" fmla="*/ 4 h 19"/>
                <a:gd name="T34" fmla="*/ 2 w 14"/>
                <a:gd name="T35" fmla="*/ 0 h 19"/>
                <a:gd name="T36" fmla="*/ 0 w 14"/>
                <a:gd name="T37" fmla="*/ 4 h 19"/>
                <a:gd name="T38" fmla="*/ 1 w 14"/>
                <a:gd name="T39" fmla="*/ 4 h 19"/>
                <a:gd name="T40" fmla="*/ 1 w 14"/>
                <a:gd name="T41" fmla="*/ 3 h 19"/>
                <a:gd name="T42" fmla="*/ 2 w 14"/>
                <a:gd name="T43" fmla="*/ 3 h 19"/>
                <a:gd name="T44" fmla="*/ 2 w 14"/>
                <a:gd name="T45" fmla="*/ 2 h 19"/>
                <a:gd name="T46" fmla="*/ 3 w 14"/>
                <a:gd name="T47" fmla="*/ 2 h 19"/>
                <a:gd name="T48" fmla="*/ 3 w 14"/>
                <a:gd name="T49" fmla="*/ 2 h 19"/>
                <a:gd name="T50" fmla="*/ 4 w 14"/>
                <a:gd name="T51" fmla="*/ 2 h 19"/>
                <a:gd name="T52" fmla="*/ 5 w 14"/>
                <a:gd name="T53" fmla="*/ 2 h 19"/>
                <a:gd name="T54" fmla="*/ 5 w 14"/>
                <a:gd name="T55" fmla="*/ 2 h 19"/>
                <a:gd name="T56" fmla="*/ 5 w 14"/>
                <a:gd name="T57" fmla="*/ 3 h 19"/>
                <a:gd name="T58" fmla="*/ 6 w 14"/>
                <a:gd name="T59" fmla="*/ 3 h 19"/>
                <a:gd name="T60" fmla="*/ 6 w 14"/>
                <a:gd name="T61" fmla="*/ 4 h 19"/>
                <a:gd name="T62" fmla="*/ 5 w 14"/>
                <a:gd name="T63" fmla="*/ 5 h 19"/>
                <a:gd name="T64" fmla="*/ 3 w 14"/>
                <a:gd name="T65" fmla="*/ 14 h 19"/>
                <a:gd name="T66" fmla="*/ 3 w 14"/>
                <a:gd name="T67" fmla="*/ 14 h 19"/>
                <a:gd name="T68" fmla="*/ 3 w 14"/>
                <a:gd name="T69" fmla="*/ 15 h 19"/>
                <a:gd name="T70" fmla="*/ 2 w 14"/>
                <a:gd name="T71" fmla="*/ 15 h 19"/>
                <a:gd name="T72" fmla="*/ 2 w 14"/>
                <a:gd name="T73" fmla="*/ 16 h 19"/>
                <a:gd name="T74" fmla="*/ 1 w 14"/>
                <a:gd name="T75" fmla="*/ 16 h 19"/>
                <a:gd name="T76" fmla="*/ 1 w 14"/>
                <a:gd name="T77" fmla="*/ 15 h 19"/>
                <a:gd name="T78" fmla="*/ 1 w 14"/>
                <a:gd name="T79" fmla="*/ 16 h 19"/>
                <a:gd name="T80" fmla="*/ 6 w 14"/>
                <a:gd name="T81" fmla="*/ 18 h 19"/>
                <a:gd name="T82" fmla="*/ 6 w 14"/>
                <a:gd name="T83" fmla="*/ 17 h 19"/>
                <a:gd name="T84" fmla="*/ 5 w 14"/>
                <a:gd name="T85" fmla="*/ 17 h 19"/>
                <a:gd name="T86" fmla="*/ 5 w 14"/>
                <a:gd name="T87" fmla="*/ 17 h 19"/>
                <a:gd name="T88" fmla="*/ 5 w 14"/>
                <a:gd name="T89" fmla="*/ 16 h 19"/>
                <a:gd name="T90" fmla="*/ 5 w 14"/>
                <a:gd name="T91" fmla="*/ 15 h 19"/>
                <a:gd name="T92" fmla="*/ 5 w 14"/>
                <a:gd name="T93" fmla="*/ 14 h 19"/>
                <a:gd name="T94" fmla="*/ 8 w 14"/>
                <a:gd name="T95" fmla="*/ 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4" h="19">
                  <a:moveTo>
                    <a:pt x="8" y="6"/>
                  </a:moveTo>
                  <a:lnTo>
                    <a:pt x="8" y="5"/>
                  </a:lnTo>
                  <a:lnTo>
                    <a:pt x="8" y="5"/>
                  </a:lnTo>
                  <a:lnTo>
                    <a:pt x="8" y="5"/>
                  </a:lnTo>
                  <a:lnTo>
                    <a:pt x="8" y="4"/>
                  </a:lnTo>
                  <a:lnTo>
                    <a:pt x="9" y="4"/>
                  </a:lnTo>
                  <a:lnTo>
                    <a:pt x="10" y="4"/>
                  </a:lnTo>
                  <a:lnTo>
                    <a:pt x="10" y="4"/>
                  </a:lnTo>
                  <a:lnTo>
                    <a:pt x="10" y="5"/>
                  </a:lnTo>
                  <a:lnTo>
                    <a:pt x="11" y="5"/>
                  </a:lnTo>
                  <a:lnTo>
                    <a:pt x="11" y="5"/>
                  </a:lnTo>
                  <a:lnTo>
                    <a:pt x="12" y="6"/>
                  </a:lnTo>
                  <a:lnTo>
                    <a:pt x="12" y="7"/>
                  </a:lnTo>
                  <a:lnTo>
                    <a:pt x="12" y="8"/>
                  </a:lnTo>
                  <a:lnTo>
                    <a:pt x="12" y="8"/>
                  </a:lnTo>
                  <a:lnTo>
                    <a:pt x="13" y="8"/>
                  </a:lnTo>
                  <a:lnTo>
                    <a:pt x="12" y="4"/>
                  </a:lnTo>
                  <a:lnTo>
                    <a:pt x="2" y="0"/>
                  </a:lnTo>
                  <a:lnTo>
                    <a:pt x="0" y="4"/>
                  </a:lnTo>
                  <a:lnTo>
                    <a:pt x="1" y="4"/>
                  </a:lnTo>
                  <a:lnTo>
                    <a:pt x="1" y="3"/>
                  </a:lnTo>
                  <a:lnTo>
                    <a:pt x="2" y="3"/>
                  </a:lnTo>
                  <a:lnTo>
                    <a:pt x="2" y="2"/>
                  </a:lnTo>
                  <a:lnTo>
                    <a:pt x="3" y="2"/>
                  </a:lnTo>
                  <a:lnTo>
                    <a:pt x="3" y="2"/>
                  </a:lnTo>
                  <a:lnTo>
                    <a:pt x="4" y="2"/>
                  </a:lnTo>
                  <a:lnTo>
                    <a:pt x="5" y="2"/>
                  </a:lnTo>
                  <a:lnTo>
                    <a:pt x="5" y="2"/>
                  </a:lnTo>
                  <a:lnTo>
                    <a:pt x="5" y="3"/>
                  </a:lnTo>
                  <a:lnTo>
                    <a:pt x="6" y="3"/>
                  </a:lnTo>
                  <a:lnTo>
                    <a:pt x="6" y="4"/>
                  </a:lnTo>
                  <a:lnTo>
                    <a:pt x="5" y="5"/>
                  </a:lnTo>
                  <a:lnTo>
                    <a:pt x="3" y="14"/>
                  </a:lnTo>
                  <a:lnTo>
                    <a:pt x="3" y="14"/>
                  </a:lnTo>
                  <a:lnTo>
                    <a:pt x="3" y="15"/>
                  </a:lnTo>
                  <a:lnTo>
                    <a:pt x="2" y="15"/>
                  </a:lnTo>
                  <a:lnTo>
                    <a:pt x="2" y="16"/>
                  </a:lnTo>
                  <a:lnTo>
                    <a:pt x="1" y="16"/>
                  </a:lnTo>
                  <a:lnTo>
                    <a:pt x="1" y="15"/>
                  </a:lnTo>
                  <a:lnTo>
                    <a:pt x="1" y="16"/>
                  </a:lnTo>
                  <a:lnTo>
                    <a:pt x="6" y="18"/>
                  </a:lnTo>
                  <a:lnTo>
                    <a:pt x="6" y="17"/>
                  </a:lnTo>
                  <a:lnTo>
                    <a:pt x="5" y="17"/>
                  </a:lnTo>
                  <a:lnTo>
                    <a:pt x="5" y="17"/>
                  </a:lnTo>
                  <a:lnTo>
                    <a:pt x="5" y="16"/>
                  </a:lnTo>
                  <a:lnTo>
                    <a:pt x="5" y="15"/>
                  </a:lnTo>
                  <a:lnTo>
                    <a:pt x="5" y="14"/>
                  </a:lnTo>
                  <a:lnTo>
                    <a:pt x="8" y="6"/>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8" name="Freeform 125"/>
            <p:cNvSpPr>
              <a:spLocks/>
            </p:cNvSpPr>
            <p:nvPr/>
          </p:nvSpPr>
          <p:spPr bwMode="auto">
            <a:xfrm>
              <a:off x="1407" y="2574"/>
              <a:ext cx="15" cy="17"/>
            </a:xfrm>
            <a:custGeom>
              <a:avLst/>
              <a:gdLst>
                <a:gd name="T0" fmla="*/ 5 w 15"/>
                <a:gd name="T1" fmla="*/ 9 h 17"/>
                <a:gd name="T2" fmla="*/ 5 w 15"/>
                <a:gd name="T3" fmla="*/ 9 h 17"/>
                <a:gd name="T4" fmla="*/ 4 w 15"/>
                <a:gd name="T5" fmla="*/ 9 h 17"/>
                <a:gd name="T6" fmla="*/ 4 w 15"/>
                <a:gd name="T7" fmla="*/ 10 h 17"/>
                <a:gd name="T8" fmla="*/ 4 w 15"/>
                <a:gd name="T9" fmla="*/ 11 h 17"/>
                <a:gd name="T10" fmla="*/ 4 w 15"/>
                <a:gd name="T11" fmla="*/ 11 h 17"/>
                <a:gd name="T12" fmla="*/ 4 w 15"/>
                <a:gd name="T13" fmla="*/ 12 h 17"/>
                <a:gd name="T14" fmla="*/ 3 w 15"/>
                <a:gd name="T15" fmla="*/ 12 h 17"/>
                <a:gd name="T16" fmla="*/ 4 w 15"/>
                <a:gd name="T17" fmla="*/ 12 h 17"/>
                <a:gd name="T18" fmla="*/ 4 w 15"/>
                <a:gd name="T19" fmla="*/ 13 h 17"/>
                <a:gd name="T20" fmla="*/ 4 w 15"/>
                <a:gd name="T21" fmla="*/ 14 h 17"/>
                <a:gd name="T22" fmla="*/ 5 w 15"/>
                <a:gd name="T23" fmla="*/ 14 h 17"/>
                <a:gd name="T24" fmla="*/ 5 w 15"/>
                <a:gd name="T25" fmla="*/ 15 h 17"/>
                <a:gd name="T26" fmla="*/ 0 w 15"/>
                <a:gd name="T27" fmla="*/ 13 h 17"/>
                <a:gd name="T28" fmla="*/ 0 w 15"/>
                <a:gd name="T29" fmla="*/ 12 h 17"/>
                <a:gd name="T30" fmla="*/ 1 w 15"/>
                <a:gd name="T31" fmla="*/ 13 h 17"/>
                <a:gd name="T32" fmla="*/ 1 w 15"/>
                <a:gd name="T33" fmla="*/ 12 h 17"/>
                <a:gd name="T34" fmla="*/ 2 w 15"/>
                <a:gd name="T35" fmla="*/ 12 h 17"/>
                <a:gd name="T36" fmla="*/ 2 w 15"/>
                <a:gd name="T37" fmla="*/ 12 h 17"/>
                <a:gd name="T38" fmla="*/ 3 w 15"/>
                <a:gd name="T39" fmla="*/ 11 h 17"/>
                <a:gd name="T40" fmla="*/ 3 w 15"/>
                <a:gd name="T41" fmla="*/ 10 h 17"/>
                <a:gd name="T42" fmla="*/ 8 w 15"/>
                <a:gd name="T43" fmla="*/ 0 h 17"/>
                <a:gd name="T44" fmla="*/ 11 w 15"/>
                <a:gd name="T45" fmla="*/ 0 h 17"/>
                <a:gd name="T46" fmla="*/ 12 w 15"/>
                <a:gd name="T47" fmla="*/ 12 h 17"/>
                <a:gd name="T48" fmla="*/ 12 w 15"/>
                <a:gd name="T49" fmla="*/ 12 h 17"/>
                <a:gd name="T50" fmla="*/ 12 w 15"/>
                <a:gd name="T51" fmla="*/ 13 h 17"/>
                <a:gd name="T52" fmla="*/ 13 w 15"/>
                <a:gd name="T53" fmla="*/ 14 h 17"/>
                <a:gd name="T54" fmla="*/ 13 w 15"/>
                <a:gd name="T55" fmla="*/ 15 h 17"/>
                <a:gd name="T56" fmla="*/ 13 w 15"/>
                <a:gd name="T57" fmla="*/ 15 h 17"/>
                <a:gd name="T58" fmla="*/ 13 w 15"/>
                <a:gd name="T59" fmla="*/ 15 h 17"/>
                <a:gd name="T60" fmla="*/ 13 w 15"/>
                <a:gd name="T61" fmla="*/ 16 h 17"/>
                <a:gd name="T62" fmla="*/ 14 w 15"/>
                <a:gd name="T63" fmla="*/ 16 h 17"/>
                <a:gd name="T64" fmla="*/ 8 w 15"/>
                <a:gd name="T65" fmla="*/ 15 h 17"/>
                <a:gd name="T66" fmla="*/ 8 w 15"/>
                <a:gd name="T67" fmla="*/ 15 h 17"/>
                <a:gd name="T68" fmla="*/ 9 w 15"/>
                <a:gd name="T69" fmla="*/ 15 h 17"/>
                <a:gd name="T70" fmla="*/ 10 w 15"/>
                <a:gd name="T71" fmla="*/ 15 h 17"/>
                <a:gd name="T72" fmla="*/ 11 w 15"/>
                <a:gd name="T73" fmla="*/ 15 h 17"/>
                <a:gd name="T74" fmla="*/ 11 w 15"/>
                <a:gd name="T75" fmla="*/ 12 h 17"/>
                <a:gd name="T76" fmla="*/ 10 w 15"/>
                <a:gd name="T77" fmla="*/ 10 h 17"/>
                <a:gd name="T78" fmla="*/ 5 w 15"/>
                <a:gd name="T79" fmla="*/ 9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5" h="17">
                  <a:moveTo>
                    <a:pt x="5" y="9"/>
                  </a:moveTo>
                  <a:lnTo>
                    <a:pt x="5" y="9"/>
                  </a:lnTo>
                  <a:lnTo>
                    <a:pt x="4" y="9"/>
                  </a:lnTo>
                  <a:lnTo>
                    <a:pt x="4" y="10"/>
                  </a:lnTo>
                  <a:lnTo>
                    <a:pt x="4" y="11"/>
                  </a:lnTo>
                  <a:lnTo>
                    <a:pt x="4" y="11"/>
                  </a:lnTo>
                  <a:lnTo>
                    <a:pt x="4" y="12"/>
                  </a:lnTo>
                  <a:lnTo>
                    <a:pt x="3" y="12"/>
                  </a:lnTo>
                  <a:lnTo>
                    <a:pt x="4" y="12"/>
                  </a:lnTo>
                  <a:lnTo>
                    <a:pt x="4" y="13"/>
                  </a:lnTo>
                  <a:lnTo>
                    <a:pt x="4" y="14"/>
                  </a:lnTo>
                  <a:lnTo>
                    <a:pt x="5" y="14"/>
                  </a:lnTo>
                  <a:lnTo>
                    <a:pt x="5" y="15"/>
                  </a:lnTo>
                  <a:lnTo>
                    <a:pt x="0" y="13"/>
                  </a:lnTo>
                  <a:lnTo>
                    <a:pt x="0" y="12"/>
                  </a:lnTo>
                  <a:lnTo>
                    <a:pt x="1" y="13"/>
                  </a:lnTo>
                  <a:lnTo>
                    <a:pt x="1" y="12"/>
                  </a:lnTo>
                  <a:lnTo>
                    <a:pt x="2" y="12"/>
                  </a:lnTo>
                  <a:lnTo>
                    <a:pt x="2" y="12"/>
                  </a:lnTo>
                  <a:lnTo>
                    <a:pt x="3" y="11"/>
                  </a:lnTo>
                  <a:lnTo>
                    <a:pt x="3" y="10"/>
                  </a:lnTo>
                  <a:lnTo>
                    <a:pt x="8" y="0"/>
                  </a:lnTo>
                  <a:lnTo>
                    <a:pt x="11" y="0"/>
                  </a:lnTo>
                  <a:lnTo>
                    <a:pt x="12" y="12"/>
                  </a:lnTo>
                  <a:lnTo>
                    <a:pt x="12" y="12"/>
                  </a:lnTo>
                  <a:lnTo>
                    <a:pt x="12" y="13"/>
                  </a:lnTo>
                  <a:lnTo>
                    <a:pt x="13" y="14"/>
                  </a:lnTo>
                  <a:lnTo>
                    <a:pt x="13" y="15"/>
                  </a:lnTo>
                  <a:lnTo>
                    <a:pt x="13" y="15"/>
                  </a:lnTo>
                  <a:lnTo>
                    <a:pt x="13" y="15"/>
                  </a:lnTo>
                  <a:lnTo>
                    <a:pt x="13" y="16"/>
                  </a:lnTo>
                  <a:lnTo>
                    <a:pt x="14" y="16"/>
                  </a:lnTo>
                  <a:lnTo>
                    <a:pt x="8" y="15"/>
                  </a:lnTo>
                  <a:lnTo>
                    <a:pt x="8" y="15"/>
                  </a:lnTo>
                  <a:lnTo>
                    <a:pt x="9" y="15"/>
                  </a:lnTo>
                  <a:lnTo>
                    <a:pt x="10" y="15"/>
                  </a:lnTo>
                  <a:lnTo>
                    <a:pt x="11" y="15"/>
                  </a:lnTo>
                  <a:lnTo>
                    <a:pt x="11" y="12"/>
                  </a:lnTo>
                  <a:lnTo>
                    <a:pt x="10" y="10"/>
                  </a:lnTo>
                  <a:lnTo>
                    <a:pt x="5" y="9"/>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9" name="Freeform 126"/>
            <p:cNvSpPr>
              <a:spLocks/>
            </p:cNvSpPr>
            <p:nvPr/>
          </p:nvSpPr>
          <p:spPr bwMode="auto">
            <a:xfrm>
              <a:off x="1415" y="2577"/>
              <a:ext cx="1" cy="4"/>
            </a:xfrm>
            <a:custGeom>
              <a:avLst/>
              <a:gdLst>
                <a:gd name="T0" fmla="*/ 0 w 1"/>
                <a:gd name="T1" fmla="*/ 3 h 4"/>
                <a:gd name="T2" fmla="*/ 0 w 1"/>
                <a:gd name="T3" fmla="*/ 0 h 4"/>
                <a:gd name="T4" fmla="*/ 0 w 1"/>
                <a:gd name="T5" fmla="*/ 3 h 4"/>
                <a:gd name="T6" fmla="*/ 0 w 1"/>
                <a:gd name="T7" fmla="*/ 3 h 4"/>
              </a:gdLst>
              <a:ahLst/>
              <a:cxnLst>
                <a:cxn ang="0">
                  <a:pos x="T0" y="T1"/>
                </a:cxn>
                <a:cxn ang="0">
                  <a:pos x="T2" y="T3"/>
                </a:cxn>
                <a:cxn ang="0">
                  <a:pos x="T4" y="T5"/>
                </a:cxn>
                <a:cxn ang="0">
                  <a:pos x="T6" y="T7"/>
                </a:cxn>
              </a:cxnLst>
              <a:rect l="0" t="0" r="r" b="b"/>
              <a:pathLst>
                <a:path w="1" h="4">
                  <a:moveTo>
                    <a:pt x="0" y="3"/>
                  </a:moveTo>
                  <a:lnTo>
                    <a:pt x="0" y="0"/>
                  </a:lnTo>
                  <a:lnTo>
                    <a:pt x="0" y="3"/>
                  </a:lnTo>
                  <a:lnTo>
                    <a:pt x="0" y="3"/>
                  </a:lnTo>
                </a:path>
              </a:pathLst>
            </a:custGeom>
            <a:solidFill>
              <a:srgbClr val="B2B2B2"/>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0" name="Freeform 127"/>
            <p:cNvSpPr>
              <a:spLocks/>
            </p:cNvSpPr>
            <p:nvPr/>
          </p:nvSpPr>
          <p:spPr bwMode="auto">
            <a:xfrm>
              <a:off x="1427" y="2577"/>
              <a:ext cx="15" cy="16"/>
            </a:xfrm>
            <a:custGeom>
              <a:avLst/>
              <a:gdLst>
                <a:gd name="T0" fmla="*/ 8 w 15"/>
                <a:gd name="T1" fmla="*/ 3 h 16"/>
                <a:gd name="T2" fmla="*/ 8 w 15"/>
                <a:gd name="T3" fmla="*/ 3 h 16"/>
                <a:gd name="T4" fmla="*/ 8 w 15"/>
                <a:gd name="T5" fmla="*/ 3 h 16"/>
                <a:gd name="T6" fmla="*/ 8 w 15"/>
                <a:gd name="T7" fmla="*/ 2 h 16"/>
                <a:gd name="T8" fmla="*/ 8 w 15"/>
                <a:gd name="T9" fmla="*/ 1 h 16"/>
                <a:gd name="T10" fmla="*/ 9 w 15"/>
                <a:gd name="T11" fmla="*/ 1 h 16"/>
                <a:gd name="T12" fmla="*/ 11 w 15"/>
                <a:gd name="T13" fmla="*/ 1 h 16"/>
                <a:gd name="T14" fmla="*/ 11 w 15"/>
                <a:gd name="T15" fmla="*/ 1 h 16"/>
                <a:gd name="T16" fmla="*/ 11 w 15"/>
                <a:gd name="T17" fmla="*/ 2 h 16"/>
                <a:gd name="T18" fmla="*/ 12 w 15"/>
                <a:gd name="T19" fmla="*/ 2 h 16"/>
                <a:gd name="T20" fmla="*/ 13 w 15"/>
                <a:gd name="T21" fmla="*/ 3 h 16"/>
                <a:gd name="T22" fmla="*/ 13 w 15"/>
                <a:gd name="T23" fmla="*/ 4 h 16"/>
                <a:gd name="T24" fmla="*/ 13 w 15"/>
                <a:gd name="T25" fmla="*/ 4 h 16"/>
                <a:gd name="T26" fmla="*/ 13 w 15"/>
                <a:gd name="T27" fmla="*/ 4 h 16"/>
                <a:gd name="T28" fmla="*/ 14 w 15"/>
                <a:gd name="T29" fmla="*/ 4 h 16"/>
                <a:gd name="T30" fmla="*/ 13 w 15"/>
                <a:gd name="T31" fmla="*/ 1 h 16"/>
                <a:gd name="T32" fmla="*/ 2 w 15"/>
                <a:gd name="T33" fmla="*/ 0 h 16"/>
                <a:gd name="T34" fmla="*/ 0 w 15"/>
                <a:gd name="T35" fmla="*/ 3 h 16"/>
                <a:gd name="T36" fmla="*/ 1 w 15"/>
                <a:gd name="T37" fmla="*/ 4 h 16"/>
                <a:gd name="T38" fmla="*/ 1 w 15"/>
                <a:gd name="T39" fmla="*/ 3 h 16"/>
                <a:gd name="T40" fmla="*/ 2 w 15"/>
                <a:gd name="T41" fmla="*/ 2 h 16"/>
                <a:gd name="T42" fmla="*/ 2 w 15"/>
                <a:gd name="T43" fmla="*/ 1 h 16"/>
                <a:gd name="T44" fmla="*/ 3 w 15"/>
                <a:gd name="T45" fmla="*/ 1 h 16"/>
                <a:gd name="T46" fmla="*/ 4 w 15"/>
                <a:gd name="T47" fmla="*/ 1 h 16"/>
                <a:gd name="T48" fmla="*/ 4 w 15"/>
                <a:gd name="T49" fmla="*/ 1 h 16"/>
                <a:gd name="T50" fmla="*/ 4 w 15"/>
                <a:gd name="T51" fmla="*/ 1 h 16"/>
                <a:gd name="T52" fmla="*/ 5 w 15"/>
                <a:gd name="T53" fmla="*/ 1 h 16"/>
                <a:gd name="T54" fmla="*/ 6 w 15"/>
                <a:gd name="T55" fmla="*/ 1 h 16"/>
                <a:gd name="T56" fmla="*/ 6 w 15"/>
                <a:gd name="T57" fmla="*/ 1 h 16"/>
                <a:gd name="T58" fmla="*/ 6 w 15"/>
                <a:gd name="T59" fmla="*/ 1 h 16"/>
                <a:gd name="T60" fmla="*/ 6 w 15"/>
                <a:gd name="T61" fmla="*/ 2 h 16"/>
                <a:gd name="T62" fmla="*/ 6 w 15"/>
                <a:gd name="T63" fmla="*/ 3 h 16"/>
                <a:gd name="T64" fmla="*/ 6 w 15"/>
                <a:gd name="T65" fmla="*/ 11 h 16"/>
                <a:gd name="T66" fmla="*/ 6 w 15"/>
                <a:gd name="T67" fmla="*/ 12 h 16"/>
                <a:gd name="T68" fmla="*/ 6 w 15"/>
                <a:gd name="T69" fmla="*/ 13 h 16"/>
                <a:gd name="T70" fmla="*/ 5 w 15"/>
                <a:gd name="T71" fmla="*/ 13 h 16"/>
                <a:gd name="T72" fmla="*/ 5 w 15"/>
                <a:gd name="T73" fmla="*/ 14 h 16"/>
                <a:gd name="T74" fmla="*/ 4 w 15"/>
                <a:gd name="T75" fmla="*/ 14 h 16"/>
                <a:gd name="T76" fmla="*/ 4 w 15"/>
                <a:gd name="T77" fmla="*/ 14 h 16"/>
                <a:gd name="T78" fmla="*/ 3 w 15"/>
                <a:gd name="T79" fmla="*/ 14 h 16"/>
                <a:gd name="T80" fmla="*/ 9 w 15"/>
                <a:gd name="T81" fmla="*/ 15 h 16"/>
                <a:gd name="T82" fmla="*/ 9 w 15"/>
                <a:gd name="T83" fmla="*/ 14 h 16"/>
                <a:gd name="T84" fmla="*/ 8 w 15"/>
                <a:gd name="T85" fmla="*/ 14 h 16"/>
                <a:gd name="T86" fmla="*/ 8 w 15"/>
                <a:gd name="T87" fmla="*/ 14 h 16"/>
                <a:gd name="T88" fmla="*/ 8 w 15"/>
                <a:gd name="T89" fmla="*/ 14 h 16"/>
                <a:gd name="T90" fmla="*/ 7 w 15"/>
                <a:gd name="T91" fmla="*/ 14 h 16"/>
                <a:gd name="T92" fmla="*/ 7 w 15"/>
                <a:gd name="T93" fmla="*/ 13 h 16"/>
                <a:gd name="T94" fmla="*/ 7 w 15"/>
                <a:gd name="T95" fmla="*/ 12 h 16"/>
                <a:gd name="T96" fmla="*/ 7 w 15"/>
                <a:gd name="T97" fmla="*/ 11 h 16"/>
                <a:gd name="T98" fmla="*/ 8 w 15"/>
                <a:gd name="T99" fmla="*/ 11 h 16"/>
                <a:gd name="T100" fmla="*/ 8 w 15"/>
                <a:gd name="T101" fmla="*/ 3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 h="16">
                  <a:moveTo>
                    <a:pt x="8" y="3"/>
                  </a:moveTo>
                  <a:lnTo>
                    <a:pt x="8" y="3"/>
                  </a:lnTo>
                  <a:lnTo>
                    <a:pt x="8" y="3"/>
                  </a:lnTo>
                  <a:lnTo>
                    <a:pt x="8" y="2"/>
                  </a:lnTo>
                  <a:lnTo>
                    <a:pt x="8" y="1"/>
                  </a:lnTo>
                  <a:lnTo>
                    <a:pt x="9" y="1"/>
                  </a:lnTo>
                  <a:lnTo>
                    <a:pt x="11" y="1"/>
                  </a:lnTo>
                  <a:lnTo>
                    <a:pt x="11" y="1"/>
                  </a:lnTo>
                  <a:lnTo>
                    <a:pt x="11" y="2"/>
                  </a:lnTo>
                  <a:lnTo>
                    <a:pt x="12" y="2"/>
                  </a:lnTo>
                  <a:lnTo>
                    <a:pt x="13" y="3"/>
                  </a:lnTo>
                  <a:lnTo>
                    <a:pt x="13" y="4"/>
                  </a:lnTo>
                  <a:lnTo>
                    <a:pt x="13" y="4"/>
                  </a:lnTo>
                  <a:lnTo>
                    <a:pt x="13" y="4"/>
                  </a:lnTo>
                  <a:lnTo>
                    <a:pt x="14" y="4"/>
                  </a:lnTo>
                  <a:lnTo>
                    <a:pt x="13" y="1"/>
                  </a:lnTo>
                  <a:lnTo>
                    <a:pt x="2" y="0"/>
                  </a:lnTo>
                  <a:lnTo>
                    <a:pt x="0" y="3"/>
                  </a:lnTo>
                  <a:lnTo>
                    <a:pt x="1" y="4"/>
                  </a:lnTo>
                  <a:lnTo>
                    <a:pt x="1" y="3"/>
                  </a:lnTo>
                  <a:lnTo>
                    <a:pt x="2" y="2"/>
                  </a:lnTo>
                  <a:lnTo>
                    <a:pt x="2" y="1"/>
                  </a:lnTo>
                  <a:lnTo>
                    <a:pt x="3" y="1"/>
                  </a:lnTo>
                  <a:lnTo>
                    <a:pt x="4" y="1"/>
                  </a:lnTo>
                  <a:lnTo>
                    <a:pt x="4" y="1"/>
                  </a:lnTo>
                  <a:lnTo>
                    <a:pt x="4" y="1"/>
                  </a:lnTo>
                  <a:lnTo>
                    <a:pt x="5" y="1"/>
                  </a:lnTo>
                  <a:lnTo>
                    <a:pt x="6" y="1"/>
                  </a:lnTo>
                  <a:lnTo>
                    <a:pt x="6" y="1"/>
                  </a:lnTo>
                  <a:lnTo>
                    <a:pt x="6" y="1"/>
                  </a:lnTo>
                  <a:lnTo>
                    <a:pt x="6" y="2"/>
                  </a:lnTo>
                  <a:lnTo>
                    <a:pt x="6" y="3"/>
                  </a:lnTo>
                  <a:lnTo>
                    <a:pt x="6" y="11"/>
                  </a:lnTo>
                  <a:lnTo>
                    <a:pt x="6" y="12"/>
                  </a:lnTo>
                  <a:lnTo>
                    <a:pt x="6" y="13"/>
                  </a:lnTo>
                  <a:lnTo>
                    <a:pt x="5" y="13"/>
                  </a:lnTo>
                  <a:lnTo>
                    <a:pt x="5" y="14"/>
                  </a:lnTo>
                  <a:lnTo>
                    <a:pt x="4" y="14"/>
                  </a:lnTo>
                  <a:lnTo>
                    <a:pt x="4" y="14"/>
                  </a:lnTo>
                  <a:lnTo>
                    <a:pt x="3" y="14"/>
                  </a:lnTo>
                  <a:lnTo>
                    <a:pt x="9" y="15"/>
                  </a:lnTo>
                  <a:lnTo>
                    <a:pt x="9" y="14"/>
                  </a:lnTo>
                  <a:lnTo>
                    <a:pt x="8" y="14"/>
                  </a:lnTo>
                  <a:lnTo>
                    <a:pt x="8" y="14"/>
                  </a:lnTo>
                  <a:lnTo>
                    <a:pt x="8" y="14"/>
                  </a:lnTo>
                  <a:lnTo>
                    <a:pt x="7" y="14"/>
                  </a:lnTo>
                  <a:lnTo>
                    <a:pt x="7" y="13"/>
                  </a:lnTo>
                  <a:lnTo>
                    <a:pt x="7" y="12"/>
                  </a:lnTo>
                  <a:lnTo>
                    <a:pt x="7" y="11"/>
                  </a:lnTo>
                  <a:lnTo>
                    <a:pt x="8" y="11"/>
                  </a:lnTo>
                  <a:lnTo>
                    <a:pt x="8" y="3"/>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1" name="Freeform 128"/>
            <p:cNvSpPr>
              <a:spLocks/>
            </p:cNvSpPr>
            <p:nvPr/>
          </p:nvSpPr>
          <p:spPr bwMode="auto">
            <a:xfrm>
              <a:off x="1581" y="2509"/>
              <a:ext cx="22" cy="18"/>
            </a:xfrm>
            <a:custGeom>
              <a:avLst/>
              <a:gdLst>
                <a:gd name="T0" fmla="*/ 5 w 22"/>
                <a:gd name="T1" fmla="*/ 9 h 18"/>
                <a:gd name="T2" fmla="*/ 4 w 22"/>
                <a:gd name="T3" fmla="*/ 9 h 18"/>
                <a:gd name="T4" fmla="*/ 4 w 22"/>
                <a:gd name="T5" fmla="*/ 8 h 18"/>
                <a:gd name="T6" fmla="*/ 3 w 22"/>
                <a:gd name="T7" fmla="*/ 8 h 18"/>
                <a:gd name="T8" fmla="*/ 3 w 22"/>
                <a:gd name="T9" fmla="*/ 7 h 18"/>
                <a:gd name="T10" fmla="*/ 2 w 22"/>
                <a:gd name="T11" fmla="*/ 7 h 18"/>
                <a:gd name="T12" fmla="*/ 2 w 22"/>
                <a:gd name="T13" fmla="*/ 7 h 18"/>
                <a:gd name="T14" fmla="*/ 1 w 22"/>
                <a:gd name="T15" fmla="*/ 7 h 18"/>
                <a:gd name="T16" fmla="*/ 1 w 22"/>
                <a:gd name="T17" fmla="*/ 8 h 18"/>
                <a:gd name="T18" fmla="*/ 0 w 22"/>
                <a:gd name="T19" fmla="*/ 8 h 18"/>
                <a:gd name="T20" fmla="*/ 4 w 22"/>
                <a:gd name="T21" fmla="*/ 4 h 18"/>
                <a:gd name="T22" fmla="*/ 4 w 22"/>
                <a:gd name="T23" fmla="*/ 3 h 18"/>
                <a:gd name="T24" fmla="*/ 5 w 22"/>
                <a:gd name="T25" fmla="*/ 2 h 18"/>
                <a:gd name="T26" fmla="*/ 5 w 22"/>
                <a:gd name="T27" fmla="*/ 1 h 18"/>
                <a:gd name="T28" fmla="*/ 6 w 22"/>
                <a:gd name="T29" fmla="*/ 1 h 18"/>
                <a:gd name="T30" fmla="*/ 6 w 22"/>
                <a:gd name="T31" fmla="*/ 1 h 18"/>
                <a:gd name="T32" fmla="*/ 7 w 22"/>
                <a:gd name="T33" fmla="*/ 1 h 18"/>
                <a:gd name="T34" fmla="*/ 8 w 22"/>
                <a:gd name="T35" fmla="*/ 1 h 18"/>
                <a:gd name="T36" fmla="*/ 8 w 22"/>
                <a:gd name="T37" fmla="*/ 0 h 18"/>
                <a:gd name="T38" fmla="*/ 9 w 22"/>
                <a:gd name="T39" fmla="*/ 0 h 18"/>
                <a:gd name="T40" fmla="*/ 9 w 22"/>
                <a:gd name="T41" fmla="*/ 1 h 18"/>
                <a:gd name="T42" fmla="*/ 10 w 22"/>
                <a:gd name="T43" fmla="*/ 1 h 18"/>
                <a:gd name="T44" fmla="*/ 11 w 22"/>
                <a:gd name="T45" fmla="*/ 1 h 18"/>
                <a:gd name="T46" fmla="*/ 12 w 22"/>
                <a:gd name="T47" fmla="*/ 2 h 18"/>
                <a:gd name="T48" fmla="*/ 12 w 22"/>
                <a:gd name="T49" fmla="*/ 3 h 18"/>
                <a:gd name="T50" fmla="*/ 12 w 22"/>
                <a:gd name="T51" fmla="*/ 4 h 18"/>
                <a:gd name="T52" fmla="*/ 12 w 22"/>
                <a:gd name="T53" fmla="*/ 4 h 18"/>
                <a:gd name="T54" fmla="*/ 12 w 22"/>
                <a:gd name="T55" fmla="*/ 5 h 18"/>
                <a:gd name="T56" fmla="*/ 12 w 22"/>
                <a:gd name="T57" fmla="*/ 6 h 18"/>
                <a:gd name="T58" fmla="*/ 11 w 22"/>
                <a:gd name="T59" fmla="*/ 7 h 18"/>
                <a:gd name="T60" fmla="*/ 17 w 22"/>
                <a:gd name="T61" fmla="*/ 7 h 18"/>
                <a:gd name="T62" fmla="*/ 18 w 22"/>
                <a:gd name="T63" fmla="*/ 7 h 18"/>
                <a:gd name="T64" fmla="*/ 19 w 22"/>
                <a:gd name="T65" fmla="*/ 7 h 18"/>
                <a:gd name="T66" fmla="*/ 19 w 22"/>
                <a:gd name="T67" fmla="*/ 7 h 18"/>
                <a:gd name="T68" fmla="*/ 19 w 22"/>
                <a:gd name="T69" fmla="*/ 7 h 18"/>
                <a:gd name="T70" fmla="*/ 20 w 22"/>
                <a:gd name="T71" fmla="*/ 7 h 18"/>
                <a:gd name="T72" fmla="*/ 20 w 22"/>
                <a:gd name="T73" fmla="*/ 6 h 18"/>
                <a:gd name="T74" fmla="*/ 21 w 22"/>
                <a:gd name="T75" fmla="*/ 7 h 18"/>
                <a:gd name="T76" fmla="*/ 19 w 22"/>
                <a:gd name="T77" fmla="*/ 10 h 18"/>
                <a:gd name="T78" fmla="*/ 10 w 22"/>
                <a:gd name="T79" fmla="*/ 8 h 18"/>
                <a:gd name="T80" fmla="*/ 9 w 22"/>
                <a:gd name="T81" fmla="*/ 10 h 18"/>
                <a:gd name="T82" fmla="*/ 12 w 22"/>
                <a:gd name="T83" fmla="*/ 12 h 18"/>
                <a:gd name="T84" fmla="*/ 13 w 22"/>
                <a:gd name="T85" fmla="*/ 13 h 18"/>
                <a:gd name="T86" fmla="*/ 14 w 22"/>
                <a:gd name="T87" fmla="*/ 13 h 18"/>
                <a:gd name="T88" fmla="*/ 15 w 22"/>
                <a:gd name="T89" fmla="*/ 13 h 18"/>
                <a:gd name="T90" fmla="*/ 16 w 22"/>
                <a:gd name="T91" fmla="*/ 13 h 18"/>
                <a:gd name="T92" fmla="*/ 16 w 22"/>
                <a:gd name="T93" fmla="*/ 12 h 18"/>
                <a:gd name="T94" fmla="*/ 16 w 22"/>
                <a:gd name="T95" fmla="*/ 13 h 18"/>
                <a:gd name="T96" fmla="*/ 13 w 22"/>
                <a:gd name="T97" fmla="*/ 17 h 18"/>
                <a:gd name="T98" fmla="*/ 12 w 22"/>
                <a:gd name="T99" fmla="*/ 17 h 18"/>
                <a:gd name="T100" fmla="*/ 12 w 22"/>
                <a:gd name="T101" fmla="*/ 16 h 18"/>
                <a:gd name="T102" fmla="*/ 13 w 22"/>
                <a:gd name="T103" fmla="*/ 16 h 18"/>
                <a:gd name="T104" fmla="*/ 12 w 22"/>
                <a:gd name="T105" fmla="*/ 15 h 18"/>
                <a:gd name="T106" fmla="*/ 12 w 22"/>
                <a:gd name="T107" fmla="*/ 14 h 18"/>
                <a:gd name="T108" fmla="*/ 12 w 22"/>
                <a:gd name="T109" fmla="*/ 14 h 18"/>
                <a:gd name="T110" fmla="*/ 11 w 22"/>
                <a:gd name="T111" fmla="*/ 13 h 18"/>
                <a:gd name="T112" fmla="*/ 5 w 22"/>
                <a:gd name="T113" fmla="*/ 9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2" h="18">
                  <a:moveTo>
                    <a:pt x="5" y="9"/>
                  </a:moveTo>
                  <a:lnTo>
                    <a:pt x="4" y="9"/>
                  </a:lnTo>
                  <a:lnTo>
                    <a:pt x="4" y="8"/>
                  </a:lnTo>
                  <a:lnTo>
                    <a:pt x="3" y="8"/>
                  </a:lnTo>
                  <a:lnTo>
                    <a:pt x="3" y="7"/>
                  </a:lnTo>
                  <a:lnTo>
                    <a:pt x="2" y="7"/>
                  </a:lnTo>
                  <a:lnTo>
                    <a:pt x="2" y="7"/>
                  </a:lnTo>
                  <a:lnTo>
                    <a:pt x="1" y="7"/>
                  </a:lnTo>
                  <a:lnTo>
                    <a:pt x="1" y="8"/>
                  </a:lnTo>
                  <a:lnTo>
                    <a:pt x="0" y="8"/>
                  </a:lnTo>
                  <a:lnTo>
                    <a:pt x="4" y="4"/>
                  </a:lnTo>
                  <a:lnTo>
                    <a:pt x="4" y="3"/>
                  </a:lnTo>
                  <a:lnTo>
                    <a:pt x="5" y="2"/>
                  </a:lnTo>
                  <a:lnTo>
                    <a:pt x="5" y="1"/>
                  </a:lnTo>
                  <a:lnTo>
                    <a:pt x="6" y="1"/>
                  </a:lnTo>
                  <a:lnTo>
                    <a:pt x="6" y="1"/>
                  </a:lnTo>
                  <a:lnTo>
                    <a:pt x="7" y="1"/>
                  </a:lnTo>
                  <a:lnTo>
                    <a:pt x="8" y="1"/>
                  </a:lnTo>
                  <a:lnTo>
                    <a:pt x="8" y="0"/>
                  </a:lnTo>
                  <a:lnTo>
                    <a:pt x="9" y="0"/>
                  </a:lnTo>
                  <a:lnTo>
                    <a:pt x="9" y="1"/>
                  </a:lnTo>
                  <a:lnTo>
                    <a:pt x="10" y="1"/>
                  </a:lnTo>
                  <a:lnTo>
                    <a:pt x="11" y="1"/>
                  </a:lnTo>
                  <a:lnTo>
                    <a:pt x="12" y="2"/>
                  </a:lnTo>
                  <a:lnTo>
                    <a:pt x="12" y="3"/>
                  </a:lnTo>
                  <a:lnTo>
                    <a:pt x="12" y="4"/>
                  </a:lnTo>
                  <a:lnTo>
                    <a:pt x="12" y="4"/>
                  </a:lnTo>
                  <a:lnTo>
                    <a:pt x="12" y="5"/>
                  </a:lnTo>
                  <a:lnTo>
                    <a:pt x="12" y="6"/>
                  </a:lnTo>
                  <a:lnTo>
                    <a:pt x="11" y="7"/>
                  </a:lnTo>
                  <a:lnTo>
                    <a:pt x="17" y="7"/>
                  </a:lnTo>
                  <a:lnTo>
                    <a:pt x="18" y="7"/>
                  </a:lnTo>
                  <a:lnTo>
                    <a:pt x="19" y="7"/>
                  </a:lnTo>
                  <a:lnTo>
                    <a:pt x="19" y="7"/>
                  </a:lnTo>
                  <a:lnTo>
                    <a:pt x="19" y="7"/>
                  </a:lnTo>
                  <a:lnTo>
                    <a:pt x="20" y="7"/>
                  </a:lnTo>
                  <a:lnTo>
                    <a:pt x="20" y="6"/>
                  </a:lnTo>
                  <a:lnTo>
                    <a:pt x="21" y="7"/>
                  </a:lnTo>
                  <a:lnTo>
                    <a:pt x="19" y="10"/>
                  </a:lnTo>
                  <a:lnTo>
                    <a:pt x="10" y="8"/>
                  </a:lnTo>
                  <a:lnTo>
                    <a:pt x="9" y="10"/>
                  </a:lnTo>
                  <a:lnTo>
                    <a:pt x="12" y="12"/>
                  </a:lnTo>
                  <a:lnTo>
                    <a:pt x="13" y="13"/>
                  </a:lnTo>
                  <a:lnTo>
                    <a:pt x="14" y="13"/>
                  </a:lnTo>
                  <a:lnTo>
                    <a:pt x="15" y="13"/>
                  </a:lnTo>
                  <a:lnTo>
                    <a:pt x="16" y="13"/>
                  </a:lnTo>
                  <a:lnTo>
                    <a:pt x="16" y="12"/>
                  </a:lnTo>
                  <a:lnTo>
                    <a:pt x="16" y="13"/>
                  </a:lnTo>
                  <a:lnTo>
                    <a:pt x="13" y="17"/>
                  </a:lnTo>
                  <a:lnTo>
                    <a:pt x="12" y="17"/>
                  </a:lnTo>
                  <a:lnTo>
                    <a:pt x="12" y="16"/>
                  </a:lnTo>
                  <a:lnTo>
                    <a:pt x="13" y="16"/>
                  </a:lnTo>
                  <a:lnTo>
                    <a:pt x="12" y="15"/>
                  </a:lnTo>
                  <a:lnTo>
                    <a:pt x="12" y="14"/>
                  </a:lnTo>
                  <a:lnTo>
                    <a:pt x="12" y="14"/>
                  </a:lnTo>
                  <a:lnTo>
                    <a:pt x="11" y="13"/>
                  </a:lnTo>
                  <a:lnTo>
                    <a:pt x="5" y="9"/>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2" name="Freeform 129"/>
            <p:cNvSpPr>
              <a:spLocks/>
            </p:cNvSpPr>
            <p:nvPr/>
          </p:nvSpPr>
          <p:spPr bwMode="auto">
            <a:xfrm>
              <a:off x="1586" y="2512"/>
              <a:ext cx="3" cy="5"/>
            </a:xfrm>
            <a:custGeom>
              <a:avLst/>
              <a:gdLst>
                <a:gd name="T0" fmla="*/ 2 w 3"/>
                <a:gd name="T1" fmla="*/ 4 h 5"/>
                <a:gd name="T2" fmla="*/ 2 w 3"/>
                <a:gd name="T3" fmla="*/ 3 h 5"/>
                <a:gd name="T4" fmla="*/ 2 w 3"/>
                <a:gd name="T5" fmla="*/ 3 h 5"/>
                <a:gd name="T6" fmla="*/ 2 w 3"/>
                <a:gd name="T7" fmla="*/ 3 h 5"/>
                <a:gd name="T8" fmla="*/ 2 w 3"/>
                <a:gd name="T9" fmla="*/ 2 h 5"/>
                <a:gd name="T10" fmla="*/ 2 w 3"/>
                <a:gd name="T11" fmla="*/ 2 h 5"/>
                <a:gd name="T12" fmla="*/ 2 w 3"/>
                <a:gd name="T13" fmla="*/ 2 h 5"/>
                <a:gd name="T14" fmla="*/ 2 w 3"/>
                <a:gd name="T15" fmla="*/ 1 h 5"/>
                <a:gd name="T16" fmla="*/ 2 w 3"/>
                <a:gd name="T17" fmla="*/ 1 h 5"/>
                <a:gd name="T18" fmla="*/ 2 w 3"/>
                <a:gd name="T19" fmla="*/ 0 h 5"/>
                <a:gd name="T20" fmla="*/ 2 w 3"/>
                <a:gd name="T21" fmla="*/ 0 h 5"/>
                <a:gd name="T22" fmla="*/ 2 w 3"/>
                <a:gd name="T23" fmla="*/ 0 h 5"/>
                <a:gd name="T24" fmla="*/ 1 w 3"/>
                <a:gd name="T25" fmla="*/ 0 h 5"/>
                <a:gd name="T26" fmla="*/ 1 w 3"/>
                <a:gd name="T27" fmla="*/ 0 h 5"/>
                <a:gd name="T28" fmla="*/ 1 w 3"/>
                <a:gd name="T29" fmla="*/ 0 h 5"/>
                <a:gd name="T30" fmla="*/ 1 w 3"/>
                <a:gd name="T31" fmla="*/ 0 h 5"/>
                <a:gd name="T32" fmla="*/ 0 w 3"/>
                <a:gd name="T33" fmla="*/ 1 h 5"/>
                <a:gd name="T34" fmla="*/ 0 w 3"/>
                <a:gd name="T35" fmla="*/ 1 h 5"/>
                <a:gd name="T36" fmla="*/ 0 w 3"/>
                <a:gd name="T37" fmla="*/ 2 h 5"/>
                <a:gd name="T38" fmla="*/ 0 w 3"/>
                <a:gd name="T39" fmla="*/ 2 h 5"/>
                <a:gd name="T40" fmla="*/ 0 w 3"/>
                <a:gd name="T41" fmla="*/ 2 h 5"/>
                <a:gd name="T42" fmla="*/ 0 w 3"/>
                <a:gd name="T43" fmla="*/ 2 h 5"/>
                <a:gd name="T44" fmla="*/ 2 w 3"/>
                <a:gd name="T45" fmla="*/ 4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 h="5">
                  <a:moveTo>
                    <a:pt x="2" y="4"/>
                  </a:moveTo>
                  <a:lnTo>
                    <a:pt x="2" y="3"/>
                  </a:lnTo>
                  <a:lnTo>
                    <a:pt x="2" y="3"/>
                  </a:lnTo>
                  <a:lnTo>
                    <a:pt x="2" y="3"/>
                  </a:lnTo>
                  <a:lnTo>
                    <a:pt x="2" y="2"/>
                  </a:lnTo>
                  <a:lnTo>
                    <a:pt x="2" y="2"/>
                  </a:lnTo>
                  <a:lnTo>
                    <a:pt x="2" y="2"/>
                  </a:lnTo>
                  <a:lnTo>
                    <a:pt x="2" y="1"/>
                  </a:lnTo>
                  <a:lnTo>
                    <a:pt x="2" y="1"/>
                  </a:lnTo>
                  <a:lnTo>
                    <a:pt x="2" y="0"/>
                  </a:lnTo>
                  <a:lnTo>
                    <a:pt x="2" y="0"/>
                  </a:lnTo>
                  <a:lnTo>
                    <a:pt x="2" y="0"/>
                  </a:lnTo>
                  <a:lnTo>
                    <a:pt x="1" y="0"/>
                  </a:lnTo>
                  <a:lnTo>
                    <a:pt x="1" y="0"/>
                  </a:lnTo>
                  <a:lnTo>
                    <a:pt x="1" y="0"/>
                  </a:lnTo>
                  <a:lnTo>
                    <a:pt x="1" y="0"/>
                  </a:lnTo>
                  <a:lnTo>
                    <a:pt x="0" y="1"/>
                  </a:lnTo>
                  <a:lnTo>
                    <a:pt x="0" y="1"/>
                  </a:lnTo>
                  <a:lnTo>
                    <a:pt x="0" y="2"/>
                  </a:lnTo>
                  <a:lnTo>
                    <a:pt x="0" y="2"/>
                  </a:lnTo>
                  <a:lnTo>
                    <a:pt x="0" y="2"/>
                  </a:lnTo>
                  <a:lnTo>
                    <a:pt x="0" y="2"/>
                  </a:lnTo>
                  <a:lnTo>
                    <a:pt x="2" y="4"/>
                  </a:lnTo>
                </a:path>
              </a:pathLst>
            </a:custGeom>
            <a:solidFill>
              <a:srgbClr val="B2B2B2"/>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3" name="Freeform 130"/>
            <p:cNvSpPr>
              <a:spLocks/>
            </p:cNvSpPr>
            <p:nvPr/>
          </p:nvSpPr>
          <p:spPr bwMode="auto">
            <a:xfrm>
              <a:off x="1549" y="2534"/>
              <a:ext cx="26" cy="26"/>
            </a:xfrm>
            <a:custGeom>
              <a:avLst/>
              <a:gdLst>
                <a:gd name="T0" fmla="*/ 15 w 26"/>
                <a:gd name="T1" fmla="*/ 5 h 26"/>
                <a:gd name="T2" fmla="*/ 15 w 26"/>
                <a:gd name="T3" fmla="*/ 4 h 26"/>
                <a:gd name="T4" fmla="*/ 15 w 26"/>
                <a:gd name="T5" fmla="*/ 3 h 26"/>
                <a:gd name="T6" fmla="*/ 15 w 26"/>
                <a:gd name="T7" fmla="*/ 3 h 26"/>
                <a:gd name="T8" fmla="*/ 15 w 26"/>
                <a:gd name="T9" fmla="*/ 2 h 26"/>
                <a:gd name="T10" fmla="*/ 15 w 26"/>
                <a:gd name="T11" fmla="*/ 2 h 26"/>
                <a:gd name="T12" fmla="*/ 15 w 26"/>
                <a:gd name="T13" fmla="*/ 1 h 26"/>
                <a:gd name="T14" fmla="*/ 15 w 26"/>
                <a:gd name="T15" fmla="*/ 0 h 26"/>
                <a:gd name="T16" fmla="*/ 11 w 26"/>
                <a:gd name="T17" fmla="*/ 3 h 26"/>
                <a:gd name="T18" fmla="*/ 15 w 26"/>
                <a:gd name="T19" fmla="*/ 16 h 26"/>
                <a:gd name="T20" fmla="*/ 3 w 26"/>
                <a:gd name="T21" fmla="*/ 10 h 26"/>
                <a:gd name="T22" fmla="*/ 0 w 26"/>
                <a:gd name="T23" fmla="*/ 12 h 26"/>
                <a:gd name="T24" fmla="*/ 1 w 26"/>
                <a:gd name="T25" fmla="*/ 13 h 26"/>
                <a:gd name="T26" fmla="*/ 1 w 26"/>
                <a:gd name="T27" fmla="*/ 12 h 26"/>
                <a:gd name="T28" fmla="*/ 2 w 26"/>
                <a:gd name="T29" fmla="*/ 12 h 26"/>
                <a:gd name="T30" fmla="*/ 2 w 26"/>
                <a:gd name="T31" fmla="*/ 12 h 26"/>
                <a:gd name="T32" fmla="*/ 2 w 26"/>
                <a:gd name="T33" fmla="*/ 13 h 26"/>
                <a:gd name="T34" fmla="*/ 3 w 26"/>
                <a:gd name="T35" fmla="*/ 13 h 26"/>
                <a:gd name="T36" fmla="*/ 3 w 26"/>
                <a:gd name="T37" fmla="*/ 14 h 26"/>
                <a:gd name="T38" fmla="*/ 4 w 26"/>
                <a:gd name="T39" fmla="*/ 14 h 26"/>
                <a:gd name="T40" fmla="*/ 10 w 26"/>
                <a:gd name="T41" fmla="*/ 21 h 26"/>
                <a:gd name="T42" fmla="*/ 10 w 26"/>
                <a:gd name="T43" fmla="*/ 22 h 26"/>
                <a:gd name="T44" fmla="*/ 10 w 26"/>
                <a:gd name="T45" fmla="*/ 22 h 26"/>
                <a:gd name="T46" fmla="*/ 10 w 26"/>
                <a:gd name="T47" fmla="*/ 23 h 26"/>
                <a:gd name="T48" fmla="*/ 10 w 26"/>
                <a:gd name="T49" fmla="*/ 23 h 26"/>
                <a:gd name="T50" fmla="*/ 10 w 26"/>
                <a:gd name="T51" fmla="*/ 24 h 26"/>
                <a:gd name="T52" fmla="*/ 10 w 26"/>
                <a:gd name="T53" fmla="*/ 24 h 26"/>
                <a:gd name="T54" fmla="*/ 10 w 26"/>
                <a:gd name="T55" fmla="*/ 25 h 26"/>
                <a:gd name="T56" fmla="*/ 14 w 26"/>
                <a:gd name="T57" fmla="*/ 23 h 26"/>
                <a:gd name="T58" fmla="*/ 14 w 26"/>
                <a:gd name="T59" fmla="*/ 22 h 26"/>
                <a:gd name="T60" fmla="*/ 13 w 26"/>
                <a:gd name="T61" fmla="*/ 22 h 26"/>
                <a:gd name="T62" fmla="*/ 12 w 26"/>
                <a:gd name="T63" fmla="*/ 22 h 26"/>
                <a:gd name="T64" fmla="*/ 11 w 26"/>
                <a:gd name="T65" fmla="*/ 22 h 26"/>
                <a:gd name="T66" fmla="*/ 10 w 26"/>
                <a:gd name="T67" fmla="*/ 21 h 26"/>
                <a:gd name="T68" fmla="*/ 10 w 26"/>
                <a:gd name="T69" fmla="*/ 20 h 26"/>
                <a:gd name="T70" fmla="*/ 3 w 26"/>
                <a:gd name="T71" fmla="*/ 11 h 26"/>
                <a:gd name="T72" fmla="*/ 17 w 26"/>
                <a:gd name="T73" fmla="*/ 20 h 26"/>
                <a:gd name="T74" fmla="*/ 18 w 26"/>
                <a:gd name="T75" fmla="*/ 19 h 26"/>
                <a:gd name="T76" fmla="*/ 13 w 26"/>
                <a:gd name="T77" fmla="*/ 4 h 26"/>
                <a:gd name="T78" fmla="*/ 19 w 26"/>
                <a:gd name="T79" fmla="*/ 13 h 26"/>
                <a:gd name="T80" fmla="*/ 20 w 26"/>
                <a:gd name="T81" fmla="*/ 14 h 26"/>
                <a:gd name="T82" fmla="*/ 20 w 26"/>
                <a:gd name="T83" fmla="*/ 15 h 26"/>
                <a:gd name="T84" fmla="*/ 21 w 26"/>
                <a:gd name="T85" fmla="*/ 15 h 26"/>
                <a:gd name="T86" fmla="*/ 21 w 26"/>
                <a:gd name="T87" fmla="*/ 15 h 26"/>
                <a:gd name="T88" fmla="*/ 20 w 26"/>
                <a:gd name="T89" fmla="*/ 15 h 26"/>
                <a:gd name="T90" fmla="*/ 20 w 26"/>
                <a:gd name="T91" fmla="*/ 16 h 26"/>
                <a:gd name="T92" fmla="*/ 20 w 26"/>
                <a:gd name="T93" fmla="*/ 17 h 26"/>
                <a:gd name="T94" fmla="*/ 25 w 26"/>
                <a:gd name="T95" fmla="*/ 13 h 26"/>
                <a:gd name="T96" fmla="*/ 25 w 26"/>
                <a:gd name="T97" fmla="*/ 12 h 26"/>
                <a:gd name="T98" fmla="*/ 24 w 26"/>
                <a:gd name="T99" fmla="*/ 13 h 26"/>
                <a:gd name="T100" fmla="*/ 23 w 26"/>
                <a:gd name="T101" fmla="*/ 13 h 26"/>
                <a:gd name="T102" fmla="*/ 23 w 26"/>
                <a:gd name="T103" fmla="*/ 13 h 26"/>
                <a:gd name="T104" fmla="*/ 22 w 26"/>
                <a:gd name="T105" fmla="*/ 12 h 26"/>
                <a:gd name="T106" fmla="*/ 21 w 26"/>
                <a:gd name="T107" fmla="*/ 11 h 26"/>
                <a:gd name="T108" fmla="*/ 15 w 26"/>
                <a:gd name="T109" fmla="*/ 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6" h="26">
                  <a:moveTo>
                    <a:pt x="15" y="5"/>
                  </a:moveTo>
                  <a:lnTo>
                    <a:pt x="15" y="4"/>
                  </a:lnTo>
                  <a:lnTo>
                    <a:pt x="15" y="3"/>
                  </a:lnTo>
                  <a:lnTo>
                    <a:pt x="15" y="3"/>
                  </a:lnTo>
                  <a:lnTo>
                    <a:pt x="15" y="2"/>
                  </a:lnTo>
                  <a:lnTo>
                    <a:pt x="15" y="2"/>
                  </a:lnTo>
                  <a:lnTo>
                    <a:pt x="15" y="1"/>
                  </a:lnTo>
                  <a:lnTo>
                    <a:pt x="15" y="0"/>
                  </a:lnTo>
                  <a:lnTo>
                    <a:pt x="11" y="3"/>
                  </a:lnTo>
                  <a:lnTo>
                    <a:pt x="15" y="16"/>
                  </a:lnTo>
                  <a:lnTo>
                    <a:pt x="3" y="10"/>
                  </a:lnTo>
                  <a:lnTo>
                    <a:pt x="0" y="12"/>
                  </a:lnTo>
                  <a:lnTo>
                    <a:pt x="1" y="13"/>
                  </a:lnTo>
                  <a:lnTo>
                    <a:pt x="1" y="12"/>
                  </a:lnTo>
                  <a:lnTo>
                    <a:pt x="2" y="12"/>
                  </a:lnTo>
                  <a:lnTo>
                    <a:pt x="2" y="12"/>
                  </a:lnTo>
                  <a:lnTo>
                    <a:pt x="2" y="13"/>
                  </a:lnTo>
                  <a:lnTo>
                    <a:pt x="3" y="13"/>
                  </a:lnTo>
                  <a:lnTo>
                    <a:pt x="3" y="14"/>
                  </a:lnTo>
                  <a:lnTo>
                    <a:pt x="4" y="14"/>
                  </a:lnTo>
                  <a:lnTo>
                    <a:pt x="10" y="21"/>
                  </a:lnTo>
                  <a:lnTo>
                    <a:pt x="10" y="22"/>
                  </a:lnTo>
                  <a:lnTo>
                    <a:pt x="10" y="22"/>
                  </a:lnTo>
                  <a:lnTo>
                    <a:pt x="10" y="23"/>
                  </a:lnTo>
                  <a:lnTo>
                    <a:pt x="10" y="23"/>
                  </a:lnTo>
                  <a:lnTo>
                    <a:pt x="10" y="24"/>
                  </a:lnTo>
                  <a:lnTo>
                    <a:pt x="10" y="24"/>
                  </a:lnTo>
                  <a:lnTo>
                    <a:pt x="10" y="25"/>
                  </a:lnTo>
                  <a:lnTo>
                    <a:pt x="14" y="23"/>
                  </a:lnTo>
                  <a:lnTo>
                    <a:pt x="14" y="22"/>
                  </a:lnTo>
                  <a:lnTo>
                    <a:pt x="13" y="22"/>
                  </a:lnTo>
                  <a:lnTo>
                    <a:pt x="12" y="22"/>
                  </a:lnTo>
                  <a:lnTo>
                    <a:pt x="11" y="22"/>
                  </a:lnTo>
                  <a:lnTo>
                    <a:pt x="10" y="21"/>
                  </a:lnTo>
                  <a:lnTo>
                    <a:pt x="10" y="20"/>
                  </a:lnTo>
                  <a:lnTo>
                    <a:pt x="3" y="11"/>
                  </a:lnTo>
                  <a:lnTo>
                    <a:pt x="17" y="20"/>
                  </a:lnTo>
                  <a:lnTo>
                    <a:pt x="18" y="19"/>
                  </a:lnTo>
                  <a:lnTo>
                    <a:pt x="13" y="4"/>
                  </a:lnTo>
                  <a:lnTo>
                    <a:pt x="19" y="13"/>
                  </a:lnTo>
                  <a:lnTo>
                    <a:pt x="20" y="14"/>
                  </a:lnTo>
                  <a:lnTo>
                    <a:pt x="20" y="15"/>
                  </a:lnTo>
                  <a:lnTo>
                    <a:pt x="21" y="15"/>
                  </a:lnTo>
                  <a:lnTo>
                    <a:pt x="21" y="15"/>
                  </a:lnTo>
                  <a:lnTo>
                    <a:pt x="20" y="15"/>
                  </a:lnTo>
                  <a:lnTo>
                    <a:pt x="20" y="16"/>
                  </a:lnTo>
                  <a:lnTo>
                    <a:pt x="20" y="17"/>
                  </a:lnTo>
                  <a:lnTo>
                    <a:pt x="25" y="13"/>
                  </a:lnTo>
                  <a:lnTo>
                    <a:pt x="25" y="12"/>
                  </a:lnTo>
                  <a:lnTo>
                    <a:pt x="24" y="13"/>
                  </a:lnTo>
                  <a:lnTo>
                    <a:pt x="23" y="13"/>
                  </a:lnTo>
                  <a:lnTo>
                    <a:pt x="23" y="13"/>
                  </a:lnTo>
                  <a:lnTo>
                    <a:pt x="22" y="12"/>
                  </a:lnTo>
                  <a:lnTo>
                    <a:pt x="21" y="11"/>
                  </a:lnTo>
                  <a:lnTo>
                    <a:pt x="15" y="5"/>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4" name="Freeform 131"/>
            <p:cNvSpPr>
              <a:spLocks/>
            </p:cNvSpPr>
            <p:nvPr/>
          </p:nvSpPr>
          <p:spPr bwMode="auto">
            <a:xfrm>
              <a:off x="1600" y="2484"/>
              <a:ext cx="15" cy="15"/>
            </a:xfrm>
            <a:custGeom>
              <a:avLst/>
              <a:gdLst>
                <a:gd name="T0" fmla="*/ 2 w 15"/>
                <a:gd name="T1" fmla="*/ 1 h 15"/>
                <a:gd name="T2" fmla="*/ 2 w 15"/>
                <a:gd name="T3" fmla="*/ 2 h 15"/>
                <a:gd name="T4" fmla="*/ 1 w 15"/>
                <a:gd name="T5" fmla="*/ 3 h 15"/>
                <a:gd name="T6" fmla="*/ 1 w 15"/>
                <a:gd name="T7" fmla="*/ 4 h 15"/>
                <a:gd name="T8" fmla="*/ 0 w 15"/>
                <a:gd name="T9" fmla="*/ 4 h 15"/>
                <a:gd name="T10" fmla="*/ 0 w 15"/>
                <a:gd name="T11" fmla="*/ 6 h 15"/>
                <a:gd name="T12" fmla="*/ 0 w 15"/>
                <a:gd name="T13" fmla="*/ 7 h 15"/>
                <a:gd name="T14" fmla="*/ 0 w 15"/>
                <a:gd name="T15" fmla="*/ 8 h 15"/>
                <a:gd name="T16" fmla="*/ 1 w 15"/>
                <a:gd name="T17" fmla="*/ 9 h 15"/>
                <a:gd name="T18" fmla="*/ 1 w 15"/>
                <a:gd name="T19" fmla="*/ 11 h 15"/>
                <a:gd name="T20" fmla="*/ 3 w 15"/>
                <a:gd name="T21" fmla="*/ 12 h 15"/>
                <a:gd name="T22" fmla="*/ 4 w 15"/>
                <a:gd name="T23" fmla="*/ 13 h 15"/>
                <a:gd name="T24" fmla="*/ 5 w 15"/>
                <a:gd name="T25" fmla="*/ 13 h 15"/>
                <a:gd name="T26" fmla="*/ 6 w 15"/>
                <a:gd name="T27" fmla="*/ 14 h 15"/>
                <a:gd name="T28" fmla="*/ 8 w 15"/>
                <a:gd name="T29" fmla="*/ 14 h 15"/>
                <a:gd name="T30" fmla="*/ 9 w 15"/>
                <a:gd name="T31" fmla="*/ 14 h 15"/>
                <a:gd name="T32" fmla="*/ 11 w 15"/>
                <a:gd name="T33" fmla="*/ 13 h 15"/>
                <a:gd name="T34" fmla="*/ 12 w 15"/>
                <a:gd name="T35" fmla="*/ 13 h 15"/>
                <a:gd name="T36" fmla="*/ 13 w 15"/>
                <a:gd name="T37" fmla="*/ 11 h 15"/>
                <a:gd name="T38" fmla="*/ 14 w 15"/>
                <a:gd name="T39" fmla="*/ 10 h 15"/>
                <a:gd name="T40" fmla="*/ 14 w 15"/>
                <a:gd name="T41" fmla="*/ 8 h 15"/>
                <a:gd name="T42" fmla="*/ 14 w 15"/>
                <a:gd name="T43" fmla="*/ 7 h 15"/>
                <a:gd name="T44" fmla="*/ 14 w 15"/>
                <a:gd name="T45" fmla="*/ 6 h 15"/>
                <a:gd name="T46" fmla="*/ 13 w 15"/>
                <a:gd name="T47" fmla="*/ 4 h 15"/>
                <a:gd name="T48" fmla="*/ 12 w 15"/>
                <a:gd name="T49" fmla="*/ 4 h 15"/>
                <a:gd name="T50" fmla="*/ 13 w 15"/>
                <a:gd name="T51" fmla="*/ 5 h 15"/>
                <a:gd name="T52" fmla="*/ 13 w 15"/>
                <a:gd name="T53" fmla="*/ 6 h 15"/>
                <a:gd name="T54" fmla="*/ 13 w 15"/>
                <a:gd name="T55" fmla="*/ 8 h 15"/>
                <a:gd name="T56" fmla="*/ 13 w 15"/>
                <a:gd name="T57" fmla="*/ 8 h 15"/>
                <a:gd name="T58" fmla="*/ 13 w 15"/>
                <a:gd name="T59" fmla="*/ 10 h 15"/>
                <a:gd name="T60" fmla="*/ 11 w 15"/>
                <a:gd name="T61" fmla="*/ 11 h 15"/>
                <a:gd name="T62" fmla="*/ 11 w 15"/>
                <a:gd name="T63" fmla="*/ 11 h 15"/>
                <a:gd name="T64" fmla="*/ 9 w 15"/>
                <a:gd name="T65" fmla="*/ 11 h 15"/>
                <a:gd name="T66" fmla="*/ 8 w 15"/>
                <a:gd name="T67" fmla="*/ 11 h 15"/>
                <a:gd name="T68" fmla="*/ 6 w 15"/>
                <a:gd name="T69" fmla="*/ 11 h 15"/>
                <a:gd name="T70" fmla="*/ 5 w 15"/>
                <a:gd name="T71" fmla="*/ 11 h 15"/>
                <a:gd name="T72" fmla="*/ 4 w 15"/>
                <a:gd name="T73" fmla="*/ 10 h 15"/>
                <a:gd name="T74" fmla="*/ 3 w 15"/>
                <a:gd name="T75" fmla="*/ 9 h 15"/>
                <a:gd name="T76" fmla="*/ 2 w 15"/>
                <a:gd name="T77" fmla="*/ 8 h 15"/>
                <a:gd name="T78" fmla="*/ 1 w 15"/>
                <a:gd name="T79" fmla="*/ 7 h 15"/>
                <a:gd name="T80" fmla="*/ 1 w 15"/>
                <a:gd name="T81" fmla="*/ 6 h 15"/>
                <a:gd name="T82" fmla="*/ 1 w 15"/>
                <a:gd name="T83" fmla="*/ 4 h 15"/>
                <a:gd name="T84" fmla="*/ 1 w 15"/>
                <a:gd name="T85" fmla="*/ 3 h 15"/>
                <a:gd name="T86" fmla="*/ 3 w 15"/>
                <a:gd name="T87" fmla="*/ 2 h 15"/>
                <a:gd name="T88" fmla="*/ 4 w 15"/>
                <a:gd name="T89" fmla="*/ 1 h 15"/>
                <a:gd name="T90" fmla="*/ 6 w 15"/>
                <a:gd name="T91" fmla="*/ 1 h 15"/>
                <a:gd name="T92" fmla="*/ 6 w 15"/>
                <a:gd name="T93" fmla="*/ 1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5" h="15">
                  <a:moveTo>
                    <a:pt x="2" y="0"/>
                  </a:moveTo>
                  <a:lnTo>
                    <a:pt x="2" y="1"/>
                  </a:lnTo>
                  <a:lnTo>
                    <a:pt x="2" y="1"/>
                  </a:lnTo>
                  <a:lnTo>
                    <a:pt x="2" y="2"/>
                  </a:lnTo>
                  <a:lnTo>
                    <a:pt x="1" y="2"/>
                  </a:lnTo>
                  <a:lnTo>
                    <a:pt x="1" y="3"/>
                  </a:lnTo>
                  <a:lnTo>
                    <a:pt x="1" y="3"/>
                  </a:lnTo>
                  <a:lnTo>
                    <a:pt x="1" y="4"/>
                  </a:lnTo>
                  <a:lnTo>
                    <a:pt x="1" y="4"/>
                  </a:lnTo>
                  <a:lnTo>
                    <a:pt x="0" y="4"/>
                  </a:lnTo>
                  <a:lnTo>
                    <a:pt x="0" y="5"/>
                  </a:lnTo>
                  <a:lnTo>
                    <a:pt x="0" y="6"/>
                  </a:lnTo>
                  <a:lnTo>
                    <a:pt x="0" y="6"/>
                  </a:lnTo>
                  <a:lnTo>
                    <a:pt x="0" y="7"/>
                  </a:lnTo>
                  <a:lnTo>
                    <a:pt x="0" y="8"/>
                  </a:lnTo>
                  <a:lnTo>
                    <a:pt x="0" y="8"/>
                  </a:lnTo>
                  <a:lnTo>
                    <a:pt x="1" y="8"/>
                  </a:lnTo>
                  <a:lnTo>
                    <a:pt x="1" y="9"/>
                  </a:lnTo>
                  <a:lnTo>
                    <a:pt x="1" y="10"/>
                  </a:lnTo>
                  <a:lnTo>
                    <a:pt x="1" y="11"/>
                  </a:lnTo>
                  <a:lnTo>
                    <a:pt x="2" y="11"/>
                  </a:lnTo>
                  <a:lnTo>
                    <a:pt x="3" y="12"/>
                  </a:lnTo>
                  <a:lnTo>
                    <a:pt x="4" y="13"/>
                  </a:lnTo>
                  <a:lnTo>
                    <a:pt x="4" y="13"/>
                  </a:lnTo>
                  <a:lnTo>
                    <a:pt x="4" y="13"/>
                  </a:lnTo>
                  <a:lnTo>
                    <a:pt x="5" y="13"/>
                  </a:lnTo>
                  <a:lnTo>
                    <a:pt x="6" y="13"/>
                  </a:lnTo>
                  <a:lnTo>
                    <a:pt x="6" y="14"/>
                  </a:lnTo>
                  <a:lnTo>
                    <a:pt x="7" y="14"/>
                  </a:lnTo>
                  <a:lnTo>
                    <a:pt x="8" y="14"/>
                  </a:lnTo>
                  <a:lnTo>
                    <a:pt x="8" y="14"/>
                  </a:lnTo>
                  <a:lnTo>
                    <a:pt x="9" y="14"/>
                  </a:lnTo>
                  <a:lnTo>
                    <a:pt x="10" y="13"/>
                  </a:lnTo>
                  <a:lnTo>
                    <a:pt x="11" y="13"/>
                  </a:lnTo>
                  <a:lnTo>
                    <a:pt x="11" y="13"/>
                  </a:lnTo>
                  <a:lnTo>
                    <a:pt x="12" y="13"/>
                  </a:lnTo>
                  <a:lnTo>
                    <a:pt x="13" y="12"/>
                  </a:lnTo>
                  <a:lnTo>
                    <a:pt x="13" y="11"/>
                  </a:lnTo>
                  <a:lnTo>
                    <a:pt x="13" y="11"/>
                  </a:lnTo>
                  <a:lnTo>
                    <a:pt x="14" y="10"/>
                  </a:lnTo>
                  <a:lnTo>
                    <a:pt x="14" y="9"/>
                  </a:lnTo>
                  <a:lnTo>
                    <a:pt x="14" y="8"/>
                  </a:lnTo>
                  <a:lnTo>
                    <a:pt x="14" y="8"/>
                  </a:lnTo>
                  <a:lnTo>
                    <a:pt x="14" y="7"/>
                  </a:lnTo>
                  <a:lnTo>
                    <a:pt x="14" y="6"/>
                  </a:lnTo>
                  <a:lnTo>
                    <a:pt x="14" y="6"/>
                  </a:lnTo>
                  <a:lnTo>
                    <a:pt x="13" y="5"/>
                  </a:lnTo>
                  <a:lnTo>
                    <a:pt x="13" y="4"/>
                  </a:lnTo>
                  <a:lnTo>
                    <a:pt x="13" y="4"/>
                  </a:lnTo>
                  <a:lnTo>
                    <a:pt x="12" y="4"/>
                  </a:lnTo>
                  <a:lnTo>
                    <a:pt x="13" y="4"/>
                  </a:lnTo>
                  <a:lnTo>
                    <a:pt x="13" y="5"/>
                  </a:lnTo>
                  <a:lnTo>
                    <a:pt x="13" y="6"/>
                  </a:lnTo>
                  <a:lnTo>
                    <a:pt x="13" y="6"/>
                  </a:lnTo>
                  <a:lnTo>
                    <a:pt x="13" y="7"/>
                  </a:lnTo>
                  <a:lnTo>
                    <a:pt x="13" y="8"/>
                  </a:lnTo>
                  <a:lnTo>
                    <a:pt x="13" y="8"/>
                  </a:lnTo>
                  <a:lnTo>
                    <a:pt x="13" y="8"/>
                  </a:lnTo>
                  <a:lnTo>
                    <a:pt x="13" y="9"/>
                  </a:lnTo>
                  <a:lnTo>
                    <a:pt x="13" y="10"/>
                  </a:lnTo>
                  <a:lnTo>
                    <a:pt x="12" y="11"/>
                  </a:lnTo>
                  <a:lnTo>
                    <a:pt x="11" y="11"/>
                  </a:lnTo>
                  <a:lnTo>
                    <a:pt x="11" y="11"/>
                  </a:lnTo>
                  <a:lnTo>
                    <a:pt x="11" y="11"/>
                  </a:lnTo>
                  <a:lnTo>
                    <a:pt x="10" y="11"/>
                  </a:lnTo>
                  <a:lnTo>
                    <a:pt x="9" y="11"/>
                  </a:lnTo>
                  <a:lnTo>
                    <a:pt x="8" y="11"/>
                  </a:lnTo>
                  <a:lnTo>
                    <a:pt x="8" y="11"/>
                  </a:lnTo>
                  <a:lnTo>
                    <a:pt x="7" y="11"/>
                  </a:lnTo>
                  <a:lnTo>
                    <a:pt x="6" y="11"/>
                  </a:lnTo>
                  <a:lnTo>
                    <a:pt x="6" y="11"/>
                  </a:lnTo>
                  <a:lnTo>
                    <a:pt x="5" y="11"/>
                  </a:lnTo>
                  <a:lnTo>
                    <a:pt x="4" y="11"/>
                  </a:lnTo>
                  <a:lnTo>
                    <a:pt x="4" y="10"/>
                  </a:lnTo>
                  <a:lnTo>
                    <a:pt x="3" y="10"/>
                  </a:lnTo>
                  <a:lnTo>
                    <a:pt x="3" y="9"/>
                  </a:lnTo>
                  <a:lnTo>
                    <a:pt x="2" y="9"/>
                  </a:lnTo>
                  <a:lnTo>
                    <a:pt x="2" y="8"/>
                  </a:lnTo>
                  <a:lnTo>
                    <a:pt x="1" y="8"/>
                  </a:lnTo>
                  <a:lnTo>
                    <a:pt x="1" y="7"/>
                  </a:lnTo>
                  <a:lnTo>
                    <a:pt x="1" y="6"/>
                  </a:lnTo>
                  <a:lnTo>
                    <a:pt x="1" y="6"/>
                  </a:lnTo>
                  <a:lnTo>
                    <a:pt x="1" y="5"/>
                  </a:lnTo>
                  <a:lnTo>
                    <a:pt x="1" y="4"/>
                  </a:lnTo>
                  <a:lnTo>
                    <a:pt x="1" y="4"/>
                  </a:lnTo>
                  <a:lnTo>
                    <a:pt x="1" y="3"/>
                  </a:lnTo>
                  <a:lnTo>
                    <a:pt x="2" y="3"/>
                  </a:lnTo>
                  <a:lnTo>
                    <a:pt x="3" y="2"/>
                  </a:lnTo>
                  <a:lnTo>
                    <a:pt x="4" y="2"/>
                  </a:lnTo>
                  <a:lnTo>
                    <a:pt x="4" y="1"/>
                  </a:lnTo>
                  <a:lnTo>
                    <a:pt x="5" y="1"/>
                  </a:lnTo>
                  <a:lnTo>
                    <a:pt x="6" y="1"/>
                  </a:lnTo>
                  <a:lnTo>
                    <a:pt x="6" y="1"/>
                  </a:lnTo>
                  <a:lnTo>
                    <a:pt x="6" y="1"/>
                  </a:lnTo>
                  <a:lnTo>
                    <a:pt x="2" y="0"/>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5" name="Freeform 132"/>
            <p:cNvSpPr>
              <a:spLocks/>
            </p:cNvSpPr>
            <p:nvPr/>
          </p:nvSpPr>
          <p:spPr bwMode="auto">
            <a:xfrm>
              <a:off x="1509" y="2564"/>
              <a:ext cx="12" cy="19"/>
            </a:xfrm>
            <a:custGeom>
              <a:avLst/>
              <a:gdLst>
                <a:gd name="T0" fmla="*/ 6 w 12"/>
                <a:gd name="T1" fmla="*/ 11 h 19"/>
                <a:gd name="T2" fmla="*/ 6 w 12"/>
                <a:gd name="T3" fmla="*/ 10 h 19"/>
                <a:gd name="T4" fmla="*/ 6 w 12"/>
                <a:gd name="T5" fmla="*/ 10 h 19"/>
                <a:gd name="T6" fmla="*/ 7 w 12"/>
                <a:gd name="T7" fmla="*/ 9 h 19"/>
                <a:gd name="T8" fmla="*/ 8 w 12"/>
                <a:gd name="T9" fmla="*/ 9 h 19"/>
                <a:gd name="T10" fmla="*/ 8 w 12"/>
                <a:gd name="T11" fmla="*/ 9 h 19"/>
                <a:gd name="T12" fmla="*/ 9 w 12"/>
                <a:gd name="T13" fmla="*/ 10 h 19"/>
                <a:gd name="T14" fmla="*/ 10 w 12"/>
                <a:gd name="T15" fmla="*/ 10 h 19"/>
                <a:gd name="T16" fmla="*/ 10 w 12"/>
                <a:gd name="T17" fmla="*/ 11 h 19"/>
                <a:gd name="T18" fmla="*/ 10 w 12"/>
                <a:gd name="T19" fmla="*/ 11 h 19"/>
                <a:gd name="T20" fmla="*/ 8 w 12"/>
                <a:gd name="T21" fmla="*/ 5 h 19"/>
                <a:gd name="T22" fmla="*/ 8 w 12"/>
                <a:gd name="T23" fmla="*/ 5 h 19"/>
                <a:gd name="T24" fmla="*/ 8 w 12"/>
                <a:gd name="T25" fmla="*/ 6 h 19"/>
                <a:gd name="T26" fmla="*/ 8 w 12"/>
                <a:gd name="T27" fmla="*/ 7 h 19"/>
                <a:gd name="T28" fmla="*/ 8 w 12"/>
                <a:gd name="T29" fmla="*/ 8 h 19"/>
                <a:gd name="T30" fmla="*/ 8 w 12"/>
                <a:gd name="T31" fmla="*/ 8 h 19"/>
                <a:gd name="T32" fmla="*/ 7 w 12"/>
                <a:gd name="T33" fmla="*/ 8 h 19"/>
                <a:gd name="T34" fmla="*/ 6 w 12"/>
                <a:gd name="T35" fmla="*/ 9 h 19"/>
                <a:gd name="T36" fmla="*/ 6 w 12"/>
                <a:gd name="T37" fmla="*/ 9 h 19"/>
                <a:gd name="T38" fmla="*/ 5 w 12"/>
                <a:gd name="T39" fmla="*/ 10 h 19"/>
                <a:gd name="T40" fmla="*/ 4 w 12"/>
                <a:gd name="T41" fmla="*/ 6 h 19"/>
                <a:gd name="T42" fmla="*/ 4 w 12"/>
                <a:gd name="T43" fmla="*/ 5 h 19"/>
                <a:gd name="T44" fmla="*/ 4 w 12"/>
                <a:gd name="T45" fmla="*/ 5 h 19"/>
                <a:gd name="T46" fmla="*/ 4 w 12"/>
                <a:gd name="T47" fmla="*/ 4 h 19"/>
                <a:gd name="T48" fmla="*/ 4 w 12"/>
                <a:gd name="T49" fmla="*/ 3 h 19"/>
                <a:gd name="T50" fmla="*/ 5 w 12"/>
                <a:gd name="T51" fmla="*/ 3 h 19"/>
                <a:gd name="T52" fmla="*/ 5 w 12"/>
                <a:gd name="T53" fmla="*/ 2 h 19"/>
                <a:gd name="T54" fmla="*/ 5 w 12"/>
                <a:gd name="T55" fmla="*/ 2 h 19"/>
                <a:gd name="T56" fmla="*/ 6 w 12"/>
                <a:gd name="T57" fmla="*/ 2 h 19"/>
                <a:gd name="T58" fmla="*/ 6 w 12"/>
                <a:gd name="T59" fmla="*/ 2 h 19"/>
                <a:gd name="T60" fmla="*/ 7 w 12"/>
                <a:gd name="T61" fmla="*/ 2 h 19"/>
                <a:gd name="T62" fmla="*/ 8 w 12"/>
                <a:gd name="T63" fmla="*/ 2 h 19"/>
                <a:gd name="T64" fmla="*/ 8 w 12"/>
                <a:gd name="T65" fmla="*/ 2 h 19"/>
                <a:gd name="T66" fmla="*/ 9 w 12"/>
                <a:gd name="T67" fmla="*/ 2 h 19"/>
                <a:gd name="T68" fmla="*/ 10 w 12"/>
                <a:gd name="T69" fmla="*/ 3 h 19"/>
                <a:gd name="T70" fmla="*/ 10 w 12"/>
                <a:gd name="T71" fmla="*/ 3 h 19"/>
                <a:gd name="T72" fmla="*/ 11 w 12"/>
                <a:gd name="T73" fmla="*/ 4 h 19"/>
                <a:gd name="T74" fmla="*/ 11 w 12"/>
                <a:gd name="T75" fmla="*/ 3 h 19"/>
                <a:gd name="T76" fmla="*/ 8 w 12"/>
                <a:gd name="T77" fmla="*/ 0 h 19"/>
                <a:gd name="T78" fmla="*/ 0 w 12"/>
                <a:gd name="T79" fmla="*/ 5 h 19"/>
                <a:gd name="T80" fmla="*/ 1 w 12"/>
                <a:gd name="T81" fmla="*/ 5 h 19"/>
                <a:gd name="T82" fmla="*/ 1 w 12"/>
                <a:gd name="T83" fmla="*/ 5 h 19"/>
                <a:gd name="T84" fmla="*/ 1 w 12"/>
                <a:gd name="T85" fmla="*/ 5 h 19"/>
                <a:gd name="T86" fmla="*/ 2 w 12"/>
                <a:gd name="T87" fmla="*/ 5 h 19"/>
                <a:gd name="T88" fmla="*/ 2 w 12"/>
                <a:gd name="T89" fmla="*/ 6 h 19"/>
                <a:gd name="T90" fmla="*/ 2 w 12"/>
                <a:gd name="T91" fmla="*/ 7 h 19"/>
                <a:gd name="T92" fmla="*/ 5 w 12"/>
                <a:gd name="T93" fmla="*/ 14 h 19"/>
                <a:gd name="T94" fmla="*/ 5 w 12"/>
                <a:gd name="T95" fmla="*/ 15 h 19"/>
                <a:gd name="T96" fmla="*/ 6 w 12"/>
                <a:gd name="T97" fmla="*/ 16 h 19"/>
                <a:gd name="T98" fmla="*/ 6 w 12"/>
                <a:gd name="T99" fmla="*/ 17 h 19"/>
                <a:gd name="T100" fmla="*/ 6 w 12"/>
                <a:gd name="T101" fmla="*/ 17 h 19"/>
                <a:gd name="T102" fmla="*/ 5 w 12"/>
                <a:gd name="T103" fmla="*/ 17 h 19"/>
                <a:gd name="T104" fmla="*/ 5 w 12"/>
                <a:gd name="T105" fmla="*/ 18 h 19"/>
                <a:gd name="T106" fmla="*/ 5 w 12"/>
                <a:gd name="T107" fmla="*/ 18 h 19"/>
                <a:gd name="T108" fmla="*/ 10 w 12"/>
                <a:gd name="T109" fmla="*/ 17 h 19"/>
                <a:gd name="T110" fmla="*/ 9 w 12"/>
                <a:gd name="T111" fmla="*/ 16 h 19"/>
                <a:gd name="T112" fmla="*/ 8 w 12"/>
                <a:gd name="T113" fmla="*/ 16 h 19"/>
                <a:gd name="T114" fmla="*/ 8 w 12"/>
                <a:gd name="T115" fmla="*/ 16 h 19"/>
                <a:gd name="T116" fmla="*/ 8 w 12"/>
                <a:gd name="T117" fmla="*/ 15 h 19"/>
                <a:gd name="T118" fmla="*/ 7 w 12"/>
                <a:gd name="T119" fmla="*/ 15 h 19"/>
                <a:gd name="T120" fmla="*/ 7 w 12"/>
                <a:gd name="T121" fmla="*/ 14 h 19"/>
                <a:gd name="T122" fmla="*/ 6 w 12"/>
                <a:gd name="T123" fmla="*/ 1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 h="19">
                  <a:moveTo>
                    <a:pt x="6" y="11"/>
                  </a:moveTo>
                  <a:lnTo>
                    <a:pt x="6" y="10"/>
                  </a:lnTo>
                  <a:lnTo>
                    <a:pt x="6" y="10"/>
                  </a:lnTo>
                  <a:lnTo>
                    <a:pt x="7" y="9"/>
                  </a:lnTo>
                  <a:lnTo>
                    <a:pt x="8" y="9"/>
                  </a:lnTo>
                  <a:lnTo>
                    <a:pt x="8" y="9"/>
                  </a:lnTo>
                  <a:lnTo>
                    <a:pt x="9" y="10"/>
                  </a:lnTo>
                  <a:lnTo>
                    <a:pt x="10" y="10"/>
                  </a:lnTo>
                  <a:lnTo>
                    <a:pt x="10" y="11"/>
                  </a:lnTo>
                  <a:lnTo>
                    <a:pt x="10" y="11"/>
                  </a:lnTo>
                  <a:lnTo>
                    <a:pt x="8" y="5"/>
                  </a:lnTo>
                  <a:lnTo>
                    <a:pt x="8" y="5"/>
                  </a:lnTo>
                  <a:lnTo>
                    <a:pt x="8" y="6"/>
                  </a:lnTo>
                  <a:lnTo>
                    <a:pt x="8" y="7"/>
                  </a:lnTo>
                  <a:lnTo>
                    <a:pt x="8" y="8"/>
                  </a:lnTo>
                  <a:lnTo>
                    <a:pt x="8" y="8"/>
                  </a:lnTo>
                  <a:lnTo>
                    <a:pt x="7" y="8"/>
                  </a:lnTo>
                  <a:lnTo>
                    <a:pt x="6" y="9"/>
                  </a:lnTo>
                  <a:lnTo>
                    <a:pt x="6" y="9"/>
                  </a:lnTo>
                  <a:lnTo>
                    <a:pt x="5" y="10"/>
                  </a:lnTo>
                  <a:lnTo>
                    <a:pt x="4" y="6"/>
                  </a:lnTo>
                  <a:lnTo>
                    <a:pt x="4" y="5"/>
                  </a:lnTo>
                  <a:lnTo>
                    <a:pt x="4" y="5"/>
                  </a:lnTo>
                  <a:lnTo>
                    <a:pt x="4" y="4"/>
                  </a:lnTo>
                  <a:lnTo>
                    <a:pt x="4" y="3"/>
                  </a:lnTo>
                  <a:lnTo>
                    <a:pt x="5" y="3"/>
                  </a:lnTo>
                  <a:lnTo>
                    <a:pt x="5" y="2"/>
                  </a:lnTo>
                  <a:lnTo>
                    <a:pt x="5" y="2"/>
                  </a:lnTo>
                  <a:lnTo>
                    <a:pt x="6" y="2"/>
                  </a:lnTo>
                  <a:lnTo>
                    <a:pt x="6" y="2"/>
                  </a:lnTo>
                  <a:lnTo>
                    <a:pt x="7" y="2"/>
                  </a:lnTo>
                  <a:lnTo>
                    <a:pt x="8" y="2"/>
                  </a:lnTo>
                  <a:lnTo>
                    <a:pt x="8" y="2"/>
                  </a:lnTo>
                  <a:lnTo>
                    <a:pt x="9" y="2"/>
                  </a:lnTo>
                  <a:lnTo>
                    <a:pt x="10" y="3"/>
                  </a:lnTo>
                  <a:lnTo>
                    <a:pt x="10" y="3"/>
                  </a:lnTo>
                  <a:lnTo>
                    <a:pt x="11" y="4"/>
                  </a:lnTo>
                  <a:lnTo>
                    <a:pt x="11" y="3"/>
                  </a:lnTo>
                  <a:lnTo>
                    <a:pt x="8" y="0"/>
                  </a:lnTo>
                  <a:lnTo>
                    <a:pt x="0" y="5"/>
                  </a:lnTo>
                  <a:lnTo>
                    <a:pt x="1" y="5"/>
                  </a:lnTo>
                  <a:lnTo>
                    <a:pt x="1" y="5"/>
                  </a:lnTo>
                  <a:lnTo>
                    <a:pt x="1" y="5"/>
                  </a:lnTo>
                  <a:lnTo>
                    <a:pt x="2" y="5"/>
                  </a:lnTo>
                  <a:lnTo>
                    <a:pt x="2" y="6"/>
                  </a:lnTo>
                  <a:lnTo>
                    <a:pt x="2" y="7"/>
                  </a:lnTo>
                  <a:lnTo>
                    <a:pt x="5" y="14"/>
                  </a:lnTo>
                  <a:lnTo>
                    <a:pt x="5" y="15"/>
                  </a:lnTo>
                  <a:lnTo>
                    <a:pt x="6" y="16"/>
                  </a:lnTo>
                  <a:lnTo>
                    <a:pt x="6" y="17"/>
                  </a:lnTo>
                  <a:lnTo>
                    <a:pt x="6" y="17"/>
                  </a:lnTo>
                  <a:lnTo>
                    <a:pt x="5" y="17"/>
                  </a:lnTo>
                  <a:lnTo>
                    <a:pt x="5" y="18"/>
                  </a:lnTo>
                  <a:lnTo>
                    <a:pt x="5" y="18"/>
                  </a:lnTo>
                  <a:lnTo>
                    <a:pt x="10" y="17"/>
                  </a:lnTo>
                  <a:lnTo>
                    <a:pt x="9" y="16"/>
                  </a:lnTo>
                  <a:lnTo>
                    <a:pt x="8" y="16"/>
                  </a:lnTo>
                  <a:lnTo>
                    <a:pt x="8" y="16"/>
                  </a:lnTo>
                  <a:lnTo>
                    <a:pt x="8" y="15"/>
                  </a:lnTo>
                  <a:lnTo>
                    <a:pt x="7" y="15"/>
                  </a:lnTo>
                  <a:lnTo>
                    <a:pt x="7" y="14"/>
                  </a:lnTo>
                  <a:lnTo>
                    <a:pt x="6" y="11"/>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6" name="Freeform 133"/>
            <p:cNvSpPr>
              <a:spLocks/>
            </p:cNvSpPr>
            <p:nvPr/>
          </p:nvSpPr>
          <p:spPr bwMode="auto">
            <a:xfrm>
              <a:off x="1345" y="2545"/>
              <a:ext cx="18" cy="18"/>
            </a:xfrm>
            <a:custGeom>
              <a:avLst/>
              <a:gdLst>
                <a:gd name="T0" fmla="*/ 8 w 18"/>
                <a:gd name="T1" fmla="*/ 4 h 18"/>
                <a:gd name="T2" fmla="*/ 8 w 18"/>
                <a:gd name="T3" fmla="*/ 3 h 18"/>
                <a:gd name="T4" fmla="*/ 9 w 18"/>
                <a:gd name="T5" fmla="*/ 3 h 18"/>
                <a:gd name="T6" fmla="*/ 9 w 18"/>
                <a:gd name="T7" fmla="*/ 2 h 18"/>
                <a:gd name="T8" fmla="*/ 9 w 18"/>
                <a:gd name="T9" fmla="*/ 1 h 18"/>
                <a:gd name="T10" fmla="*/ 9 w 18"/>
                <a:gd name="T11" fmla="*/ 1 h 18"/>
                <a:gd name="T12" fmla="*/ 8 w 18"/>
                <a:gd name="T13" fmla="*/ 1 h 18"/>
                <a:gd name="T14" fmla="*/ 8 w 18"/>
                <a:gd name="T15" fmla="*/ 0 h 18"/>
                <a:gd name="T16" fmla="*/ 13 w 18"/>
                <a:gd name="T17" fmla="*/ 2 h 18"/>
                <a:gd name="T18" fmla="*/ 13 w 18"/>
                <a:gd name="T19" fmla="*/ 3 h 18"/>
                <a:gd name="T20" fmla="*/ 14 w 18"/>
                <a:gd name="T21" fmla="*/ 3 h 18"/>
                <a:gd name="T22" fmla="*/ 14 w 18"/>
                <a:gd name="T23" fmla="*/ 4 h 18"/>
                <a:gd name="T24" fmla="*/ 15 w 18"/>
                <a:gd name="T25" fmla="*/ 4 h 18"/>
                <a:gd name="T26" fmla="*/ 15 w 18"/>
                <a:gd name="T27" fmla="*/ 4 h 18"/>
                <a:gd name="T28" fmla="*/ 16 w 18"/>
                <a:gd name="T29" fmla="*/ 4 h 18"/>
                <a:gd name="T30" fmla="*/ 16 w 18"/>
                <a:gd name="T31" fmla="*/ 5 h 18"/>
                <a:gd name="T32" fmla="*/ 16 w 18"/>
                <a:gd name="T33" fmla="*/ 5 h 18"/>
                <a:gd name="T34" fmla="*/ 16 w 18"/>
                <a:gd name="T35" fmla="*/ 6 h 18"/>
                <a:gd name="T36" fmla="*/ 16 w 18"/>
                <a:gd name="T37" fmla="*/ 7 h 18"/>
                <a:gd name="T38" fmla="*/ 17 w 18"/>
                <a:gd name="T39" fmla="*/ 7 h 18"/>
                <a:gd name="T40" fmla="*/ 17 w 18"/>
                <a:gd name="T41" fmla="*/ 7 h 18"/>
                <a:gd name="T42" fmla="*/ 17 w 18"/>
                <a:gd name="T43" fmla="*/ 8 h 18"/>
                <a:gd name="T44" fmla="*/ 17 w 18"/>
                <a:gd name="T45" fmla="*/ 9 h 18"/>
                <a:gd name="T46" fmla="*/ 17 w 18"/>
                <a:gd name="T47" fmla="*/ 10 h 18"/>
                <a:gd name="T48" fmla="*/ 17 w 18"/>
                <a:gd name="T49" fmla="*/ 10 h 18"/>
                <a:gd name="T50" fmla="*/ 17 w 18"/>
                <a:gd name="T51" fmla="*/ 11 h 18"/>
                <a:gd name="T52" fmla="*/ 16 w 18"/>
                <a:gd name="T53" fmla="*/ 12 h 18"/>
                <a:gd name="T54" fmla="*/ 16 w 18"/>
                <a:gd name="T55" fmla="*/ 13 h 18"/>
                <a:gd name="T56" fmla="*/ 16 w 18"/>
                <a:gd name="T57" fmla="*/ 13 h 18"/>
                <a:gd name="T58" fmla="*/ 16 w 18"/>
                <a:gd name="T59" fmla="*/ 13 h 18"/>
                <a:gd name="T60" fmla="*/ 16 w 18"/>
                <a:gd name="T61" fmla="*/ 14 h 18"/>
                <a:gd name="T62" fmla="*/ 15 w 18"/>
                <a:gd name="T63" fmla="*/ 15 h 18"/>
                <a:gd name="T64" fmla="*/ 14 w 18"/>
                <a:gd name="T65" fmla="*/ 16 h 18"/>
                <a:gd name="T66" fmla="*/ 13 w 18"/>
                <a:gd name="T67" fmla="*/ 16 h 18"/>
                <a:gd name="T68" fmla="*/ 13 w 18"/>
                <a:gd name="T69" fmla="*/ 16 h 18"/>
                <a:gd name="T70" fmla="*/ 12 w 18"/>
                <a:gd name="T71" fmla="*/ 16 h 18"/>
                <a:gd name="T72" fmla="*/ 11 w 18"/>
                <a:gd name="T73" fmla="*/ 17 h 18"/>
                <a:gd name="T74" fmla="*/ 10 w 18"/>
                <a:gd name="T75" fmla="*/ 17 h 18"/>
                <a:gd name="T76" fmla="*/ 10 w 18"/>
                <a:gd name="T77" fmla="*/ 17 h 18"/>
                <a:gd name="T78" fmla="*/ 9 w 18"/>
                <a:gd name="T79" fmla="*/ 17 h 18"/>
                <a:gd name="T80" fmla="*/ 8 w 18"/>
                <a:gd name="T81" fmla="*/ 17 h 18"/>
                <a:gd name="T82" fmla="*/ 7 w 18"/>
                <a:gd name="T83" fmla="*/ 17 h 18"/>
                <a:gd name="T84" fmla="*/ 7 w 18"/>
                <a:gd name="T85" fmla="*/ 17 h 18"/>
                <a:gd name="T86" fmla="*/ 6 w 18"/>
                <a:gd name="T87" fmla="*/ 16 h 18"/>
                <a:gd name="T88" fmla="*/ 5 w 18"/>
                <a:gd name="T89" fmla="*/ 16 h 18"/>
                <a:gd name="T90" fmla="*/ 4 w 18"/>
                <a:gd name="T91" fmla="*/ 16 h 18"/>
                <a:gd name="T92" fmla="*/ 0 w 18"/>
                <a:gd name="T93" fmla="*/ 13 h 18"/>
                <a:gd name="T94" fmla="*/ 0 w 18"/>
                <a:gd name="T95" fmla="*/ 12 h 18"/>
                <a:gd name="T96" fmla="*/ 1 w 18"/>
                <a:gd name="T97" fmla="*/ 12 h 18"/>
                <a:gd name="T98" fmla="*/ 1 w 18"/>
                <a:gd name="T99" fmla="*/ 12 h 18"/>
                <a:gd name="T100" fmla="*/ 2 w 18"/>
                <a:gd name="T101" fmla="*/ 12 h 18"/>
                <a:gd name="T102" fmla="*/ 3 w 18"/>
                <a:gd name="T103" fmla="*/ 11 h 18"/>
                <a:gd name="T104" fmla="*/ 3 w 18"/>
                <a:gd name="T105" fmla="*/ 10 h 18"/>
                <a:gd name="T106" fmla="*/ 4 w 18"/>
                <a:gd name="T107" fmla="*/ 10 h 18"/>
                <a:gd name="T108" fmla="*/ 8 w 18"/>
                <a:gd name="T109" fmla="*/ 4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 h="18">
                  <a:moveTo>
                    <a:pt x="8" y="4"/>
                  </a:moveTo>
                  <a:lnTo>
                    <a:pt x="8" y="3"/>
                  </a:lnTo>
                  <a:lnTo>
                    <a:pt x="9" y="3"/>
                  </a:lnTo>
                  <a:lnTo>
                    <a:pt x="9" y="2"/>
                  </a:lnTo>
                  <a:lnTo>
                    <a:pt x="9" y="1"/>
                  </a:lnTo>
                  <a:lnTo>
                    <a:pt x="9" y="1"/>
                  </a:lnTo>
                  <a:lnTo>
                    <a:pt x="8" y="1"/>
                  </a:lnTo>
                  <a:lnTo>
                    <a:pt x="8" y="0"/>
                  </a:lnTo>
                  <a:lnTo>
                    <a:pt x="13" y="2"/>
                  </a:lnTo>
                  <a:lnTo>
                    <a:pt x="13" y="3"/>
                  </a:lnTo>
                  <a:lnTo>
                    <a:pt x="14" y="3"/>
                  </a:lnTo>
                  <a:lnTo>
                    <a:pt x="14" y="4"/>
                  </a:lnTo>
                  <a:lnTo>
                    <a:pt x="15" y="4"/>
                  </a:lnTo>
                  <a:lnTo>
                    <a:pt x="15" y="4"/>
                  </a:lnTo>
                  <a:lnTo>
                    <a:pt x="16" y="4"/>
                  </a:lnTo>
                  <a:lnTo>
                    <a:pt x="16" y="5"/>
                  </a:lnTo>
                  <a:lnTo>
                    <a:pt x="16" y="5"/>
                  </a:lnTo>
                  <a:lnTo>
                    <a:pt x="16" y="6"/>
                  </a:lnTo>
                  <a:lnTo>
                    <a:pt x="16" y="7"/>
                  </a:lnTo>
                  <a:lnTo>
                    <a:pt x="17" y="7"/>
                  </a:lnTo>
                  <a:lnTo>
                    <a:pt x="17" y="7"/>
                  </a:lnTo>
                  <a:lnTo>
                    <a:pt x="17" y="8"/>
                  </a:lnTo>
                  <a:lnTo>
                    <a:pt x="17" y="9"/>
                  </a:lnTo>
                  <a:lnTo>
                    <a:pt x="17" y="10"/>
                  </a:lnTo>
                  <a:lnTo>
                    <a:pt x="17" y="10"/>
                  </a:lnTo>
                  <a:lnTo>
                    <a:pt x="17" y="11"/>
                  </a:lnTo>
                  <a:lnTo>
                    <a:pt x="16" y="12"/>
                  </a:lnTo>
                  <a:lnTo>
                    <a:pt x="16" y="13"/>
                  </a:lnTo>
                  <a:lnTo>
                    <a:pt x="16" y="13"/>
                  </a:lnTo>
                  <a:lnTo>
                    <a:pt x="16" y="13"/>
                  </a:lnTo>
                  <a:lnTo>
                    <a:pt x="16" y="14"/>
                  </a:lnTo>
                  <a:lnTo>
                    <a:pt x="15" y="15"/>
                  </a:lnTo>
                  <a:lnTo>
                    <a:pt x="14" y="16"/>
                  </a:lnTo>
                  <a:lnTo>
                    <a:pt x="13" y="16"/>
                  </a:lnTo>
                  <a:lnTo>
                    <a:pt x="13" y="16"/>
                  </a:lnTo>
                  <a:lnTo>
                    <a:pt x="12" y="16"/>
                  </a:lnTo>
                  <a:lnTo>
                    <a:pt x="11" y="17"/>
                  </a:lnTo>
                  <a:lnTo>
                    <a:pt x="10" y="17"/>
                  </a:lnTo>
                  <a:lnTo>
                    <a:pt x="10" y="17"/>
                  </a:lnTo>
                  <a:lnTo>
                    <a:pt x="9" y="17"/>
                  </a:lnTo>
                  <a:lnTo>
                    <a:pt x="8" y="17"/>
                  </a:lnTo>
                  <a:lnTo>
                    <a:pt x="7" y="17"/>
                  </a:lnTo>
                  <a:lnTo>
                    <a:pt x="7" y="17"/>
                  </a:lnTo>
                  <a:lnTo>
                    <a:pt x="6" y="16"/>
                  </a:lnTo>
                  <a:lnTo>
                    <a:pt x="5" y="16"/>
                  </a:lnTo>
                  <a:lnTo>
                    <a:pt x="4" y="16"/>
                  </a:lnTo>
                  <a:lnTo>
                    <a:pt x="0" y="13"/>
                  </a:lnTo>
                  <a:lnTo>
                    <a:pt x="0" y="12"/>
                  </a:lnTo>
                  <a:lnTo>
                    <a:pt x="1" y="12"/>
                  </a:lnTo>
                  <a:lnTo>
                    <a:pt x="1" y="12"/>
                  </a:lnTo>
                  <a:lnTo>
                    <a:pt x="2" y="12"/>
                  </a:lnTo>
                  <a:lnTo>
                    <a:pt x="3" y="11"/>
                  </a:lnTo>
                  <a:lnTo>
                    <a:pt x="3" y="10"/>
                  </a:lnTo>
                  <a:lnTo>
                    <a:pt x="4" y="10"/>
                  </a:lnTo>
                  <a:lnTo>
                    <a:pt x="8" y="4"/>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7" name="Freeform 134"/>
            <p:cNvSpPr>
              <a:spLocks/>
            </p:cNvSpPr>
            <p:nvPr/>
          </p:nvSpPr>
          <p:spPr bwMode="auto">
            <a:xfrm>
              <a:off x="1351" y="2549"/>
              <a:ext cx="10" cy="13"/>
            </a:xfrm>
            <a:custGeom>
              <a:avLst/>
              <a:gdLst>
                <a:gd name="T0" fmla="*/ 1 w 10"/>
                <a:gd name="T1" fmla="*/ 8 h 13"/>
                <a:gd name="T2" fmla="*/ 0 w 10"/>
                <a:gd name="T3" fmla="*/ 8 h 13"/>
                <a:gd name="T4" fmla="*/ 0 w 10"/>
                <a:gd name="T5" fmla="*/ 9 h 13"/>
                <a:gd name="T6" fmla="*/ 0 w 10"/>
                <a:gd name="T7" fmla="*/ 9 h 13"/>
                <a:gd name="T8" fmla="*/ 0 w 10"/>
                <a:gd name="T9" fmla="*/ 10 h 13"/>
                <a:gd name="T10" fmla="*/ 0 w 10"/>
                <a:gd name="T11" fmla="*/ 11 h 13"/>
                <a:gd name="T12" fmla="*/ 1 w 10"/>
                <a:gd name="T13" fmla="*/ 11 h 13"/>
                <a:gd name="T14" fmla="*/ 1 w 10"/>
                <a:gd name="T15" fmla="*/ 11 h 13"/>
                <a:gd name="T16" fmla="*/ 2 w 10"/>
                <a:gd name="T17" fmla="*/ 11 h 13"/>
                <a:gd name="T18" fmla="*/ 2 w 10"/>
                <a:gd name="T19" fmla="*/ 11 h 13"/>
                <a:gd name="T20" fmla="*/ 3 w 10"/>
                <a:gd name="T21" fmla="*/ 12 h 13"/>
                <a:gd name="T22" fmla="*/ 4 w 10"/>
                <a:gd name="T23" fmla="*/ 11 h 13"/>
                <a:gd name="T24" fmla="*/ 4 w 10"/>
                <a:gd name="T25" fmla="*/ 11 h 13"/>
                <a:gd name="T26" fmla="*/ 5 w 10"/>
                <a:gd name="T27" fmla="*/ 11 h 13"/>
                <a:gd name="T28" fmla="*/ 5 w 10"/>
                <a:gd name="T29" fmla="*/ 11 h 13"/>
                <a:gd name="T30" fmla="*/ 6 w 10"/>
                <a:gd name="T31" fmla="*/ 10 h 13"/>
                <a:gd name="T32" fmla="*/ 7 w 10"/>
                <a:gd name="T33" fmla="*/ 10 h 13"/>
                <a:gd name="T34" fmla="*/ 7 w 10"/>
                <a:gd name="T35" fmla="*/ 9 h 13"/>
                <a:gd name="T36" fmla="*/ 7 w 10"/>
                <a:gd name="T37" fmla="*/ 9 h 13"/>
                <a:gd name="T38" fmla="*/ 8 w 10"/>
                <a:gd name="T39" fmla="*/ 8 h 13"/>
                <a:gd name="T40" fmla="*/ 8 w 10"/>
                <a:gd name="T41" fmla="*/ 7 h 13"/>
                <a:gd name="T42" fmla="*/ 8 w 10"/>
                <a:gd name="T43" fmla="*/ 7 h 13"/>
                <a:gd name="T44" fmla="*/ 8 w 10"/>
                <a:gd name="T45" fmla="*/ 6 h 13"/>
                <a:gd name="T46" fmla="*/ 9 w 10"/>
                <a:gd name="T47" fmla="*/ 5 h 13"/>
                <a:gd name="T48" fmla="*/ 9 w 10"/>
                <a:gd name="T49" fmla="*/ 5 h 13"/>
                <a:gd name="T50" fmla="*/ 9 w 10"/>
                <a:gd name="T51" fmla="*/ 4 h 13"/>
                <a:gd name="T52" fmla="*/ 9 w 10"/>
                <a:gd name="T53" fmla="*/ 3 h 13"/>
                <a:gd name="T54" fmla="*/ 8 w 10"/>
                <a:gd name="T55" fmla="*/ 3 h 13"/>
                <a:gd name="T56" fmla="*/ 8 w 10"/>
                <a:gd name="T57" fmla="*/ 2 h 13"/>
                <a:gd name="T58" fmla="*/ 8 w 10"/>
                <a:gd name="T59" fmla="*/ 1 h 13"/>
                <a:gd name="T60" fmla="*/ 7 w 10"/>
                <a:gd name="T61" fmla="*/ 1 h 13"/>
                <a:gd name="T62" fmla="*/ 7 w 10"/>
                <a:gd name="T63" fmla="*/ 1 h 13"/>
                <a:gd name="T64" fmla="*/ 7 w 10"/>
                <a:gd name="T65" fmla="*/ 0 h 13"/>
                <a:gd name="T66" fmla="*/ 6 w 10"/>
                <a:gd name="T67" fmla="*/ 0 h 13"/>
                <a:gd name="T68" fmla="*/ 5 w 10"/>
                <a:gd name="T69" fmla="*/ 0 h 13"/>
                <a:gd name="T70" fmla="*/ 5 w 10"/>
                <a:gd name="T71" fmla="*/ 0 h 13"/>
                <a:gd name="T72" fmla="*/ 5 w 10"/>
                <a:gd name="T73" fmla="*/ 1 h 13"/>
                <a:gd name="T74" fmla="*/ 5 w 10"/>
                <a:gd name="T75" fmla="*/ 1 h 13"/>
                <a:gd name="T76" fmla="*/ 4 w 10"/>
                <a:gd name="T77" fmla="*/ 1 h 13"/>
                <a:gd name="T78" fmla="*/ 1 w 10"/>
                <a:gd name="T79" fmla="*/ 8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 h="13">
                  <a:moveTo>
                    <a:pt x="1" y="8"/>
                  </a:moveTo>
                  <a:lnTo>
                    <a:pt x="0" y="8"/>
                  </a:lnTo>
                  <a:lnTo>
                    <a:pt x="0" y="9"/>
                  </a:lnTo>
                  <a:lnTo>
                    <a:pt x="0" y="9"/>
                  </a:lnTo>
                  <a:lnTo>
                    <a:pt x="0" y="10"/>
                  </a:lnTo>
                  <a:lnTo>
                    <a:pt x="0" y="11"/>
                  </a:lnTo>
                  <a:lnTo>
                    <a:pt x="1" y="11"/>
                  </a:lnTo>
                  <a:lnTo>
                    <a:pt x="1" y="11"/>
                  </a:lnTo>
                  <a:lnTo>
                    <a:pt x="2" y="11"/>
                  </a:lnTo>
                  <a:lnTo>
                    <a:pt x="2" y="11"/>
                  </a:lnTo>
                  <a:lnTo>
                    <a:pt x="3" y="12"/>
                  </a:lnTo>
                  <a:lnTo>
                    <a:pt x="4" y="11"/>
                  </a:lnTo>
                  <a:lnTo>
                    <a:pt x="4" y="11"/>
                  </a:lnTo>
                  <a:lnTo>
                    <a:pt x="5" y="11"/>
                  </a:lnTo>
                  <a:lnTo>
                    <a:pt x="5" y="11"/>
                  </a:lnTo>
                  <a:lnTo>
                    <a:pt x="6" y="10"/>
                  </a:lnTo>
                  <a:lnTo>
                    <a:pt x="7" y="10"/>
                  </a:lnTo>
                  <a:lnTo>
                    <a:pt x="7" y="9"/>
                  </a:lnTo>
                  <a:lnTo>
                    <a:pt x="7" y="9"/>
                  </a:lnTo>
                  <a:lnTo>
                    <a:pt x="8" y="8"/>
                  </a:lnTo>
                  <a:lnTo>
                    <a:pt x="8" y="7"/>
                  </a:lnTo>
                  <a:lnTo>
                    <a:pt x="8" y="7"/>
                  </a:lnTo>
                  <a:lnTo>
                    <a:pt x="8" y="6"/>
                  </a:lnTo>
                  <a:lnTo>
                    <a:pt x="9" y="5"/>
                  </a:lnTo>
                  <a:lnTo>
                    <a:pt x="9" y="5"/>
                  </a:lnTo>
                  <a:lnTo>
                    <a:pt x="9" y="4"/>
                  </a:lnTo>
                  <a:lnTo>
                    <a:pt x="9" y="3"/>
                  </a:lnTo>
                  <a:lnTo>
                    <a:pt x="8" y="3"/>
                  </a:lnTo>
                  <a:lnTo>
                    <a:pt x="8" y="2"/>
                  </a:lnTo>
                  <a:lnTo>
                    <a:pt x="8" y="1"/>
                  </a:lnTo>
                  <a:lnTo>
                    <a:pt x="7" y="1"/>
                  </a:lnTo>
                  <a:lnTo>
                    <a:pt x="7" y="1"/>
                  </a:lnTo>
                  <a:lnTo>
                    <a:pt x="7" y="0"/>
                  </a:lnTo>
                  <a:lnTo>
                    <a:pt x="6" y="0"/>
                  </a:lnTo>
                  <a:lnTo>
                    <a:pt x="5" y="0"/>
                  </a:lnTo>
                  <a:lnTo>
                    <a:pt x="5" y="0"/>
                  </a:lnTo>
                  <a:lnTo>
                    <a:pt x="5" y="1"/>
                  </a:lnTo>
                  <a:lnTo>
                    <a:pt x="5" y="1"/>
                  </a:lnTo>
                  <a:lnTo>
                    <a:pt x="4" y="1"/>
                  </a:lnTo>
                  <a:lnTo>
                    <a:pt x="1" y="8"/>
                  </a:lnTo>
                </a:path>
              </a:pathLst>
            </a:custGeom>
            <a:solidFill>
              <a:srgbClr val="B2B2B2"/>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8" name="Freeform 135"/>
            <p:cNvSpPr>
              <a:spLocks/>
            </p:cNvSpPr>
            <p:nvPr/>
          </p:nvSpPr>
          <p:spPr bwMode="auto">
            <a:xfrm>
              <a:off x="1296" y="2494"/>
              <a:ext cx="22" cy="20"/>
            </a:xfrm>
            <a:custGeom>
              <a:avLst/>
              <a:gdLst>
                <a:gd name="T0" fmla="*/ 15 w 22"/>
                <a:gd name="T1" fmla="*/ 3 h 20"/>
                <a:gd name="T2" fmla="*/ 12 w 22"/>
                <a:gd name="T3" fmla="*/ 0 h 20"/>
                <a:gd name="T4" fmla="*/ 12 w 22"/>
                <a:gd name="T5" fmla="*/ 1 h 20"/>
                <a:gd name="T6" fmla="*/ 12 w 22"/>
                <a:gd name="T7" fmla="*/ 2 h 20"/>
                <a:gd name="T8" fmla="*/ 12 w 22"/>
                <a:gd name="T9" fmla="*/ 2 h 20"/>
                <a:gd name="T10" fmla="*/ 12 w 22"/>
                <a:gd name="T11" fmla="*/ 3 h 20"/>
                <a:gd name="T12" fmla="*/ 11 w 22"/>
                <a:gd name="T13" fmla="*/ 3 h 20"/>
                <a:gd name="T14" fmla="*/ 4 w 22"/>
                <a:gd name="T15" fmla="*/ 8 h 20"/>
                <a:gd name="T16" fmla="*/ 3 w 22"/>
                <a:gd name="T17" fmla="*/ 8 h 20"/>
                <a:gd name="T18" fmla="*/ 3 w 22"/>
                <a:gd name="T19" fmla="*/ 8 h 20"/>
                <a:gd name="T20" fmla="*/ 2 w 22"/>
                <a:gd name="T21" fmla="*/ 8 h 20"/>
                <a:gd name="T22" fmla="*/ 2 w 22"/>
                <a:gd name="T23" fmla="*/ 9 h 20"/>
                <a:gd name="T24" fmla="*/ 2 w 22"/>
                <a:gd name="T25" fmla="*/ 9 h 20"/>
                <a:gd name="T26" fmla="*/ 1 w 22"/>
                <a:gd name="T27" fmla="*/ 8 h 20"/>
                <a:gd name="T28" fmla="*/ 1 w 22"/>
                <a:gd name="T29" fmla="*/ 8 h 20"/>
                <a:gd name="T30" fmla="*/ 0 w 22"/>
                <a:gd name="T31" fmla="*/ 8 h 20"/>
                <a:gd name="T32" fmla="*/ 0 w 22"/>
                <a:gd name="T33" fmla="*/ 8 h 20"/>
                <a:gd name="T34" fmla="*/ 2 w 22"/>
                <a:gd name="T35" fmla="*/ 12 h 20"/>
                <a:gd name="T36" fmla="*/ 3 w 22"/>
                <a:gd name="T37" fmla="*/ 12 h 20"/>
                <a:gd name="T38" fmla="*/ 3 w 22"/>
                <a:gd name="T39" fmla="*/ 11 h 20"/>
                <a:gd name="T40" fmla="*/ 2 w 22"/>
                <a:gd name="T41" fmla="*/ 11 h 20"/>
                <a:gd name="T42" fmla="*/ 2 w 22"/>
                <a:gd name="T43" fmla="*/ 11 h 20"/>
                <a:gd name="T44" fmla="*/ 2 w 22"/>
                <a:gd name="T45" fmla="*/ 10 h 20"/>
                <a:gd name="T46" fmla="*/ 3 w 22"/>
                <a:gd name="T47" fmla="*/ 10 h 20"/>
                <a:gd name="T48" fmla="*/ 3 w 22"/>
                <a:gd name="T49" fmla="*/ 9 h 20"/>
                <a:gd name="T50" fmla="*/ 4 w 22"/>
                <a:gd name="T51" fmla="*/ 9 h 20"/>
                <a:gd name="T52" fmla="*/ 5 w 22"/>
                <a:gd name="T53" fmla="*/ 9 h 20"/>
                <a:gd name="T54" fmla="*/ 12 w 22"/>
                <a:gd name="T55" fmla="*/ 4 h 20"/>
                <a:gd name="T56" fmla="*/ 6 w 22"/>
                <a:gd name="T57" fmla="*/ 18 h 20"/>
                <a:gd name="T58" fmla="*/ 6 w 22"/>
                <a:gd name="T59" fmla="*/ 19 h 20"/>
                <a:gd name="T60" fmla="*/ 17 w 22"/>
                <a:gd name="T61" fmla="*/ 13 h 20"/>
                <a:gd name="T62" fmla="*/ 17 w 22"/>
                <a:gd name="T63" fmla="*/ 12 h 20"/>
                <a:gd name="T64" fmla="*/ 18 w 22"/>
                <a:gd name="T65" fmla="*/ 12 h 20"/>
                <a:gd name="T66" fmla="*/ 19 w 22"/>
                <a:gd name="T67" fmla="*/ 12 h 20"/>
                <a:gd name="T68" fmla="*/ 19 w 22"/>
                <a:gd name="T69" fmla="*/ 11 h 20"/>
                <a:gd name="T70" fmla="*/ 19 w 22"/>
                <a:gd name="T71" fmla="*/ 11 h 20"/>
                <a:gd name="T72" fmla="*/ 20 w 22"/>
                <a:gd name="T73" fmla="*/ 12 h 20"/>
                <a:gd name="T74" fmla="*/ 21 w 22"/>
                <a:gd name="T75" fmla="*/ 13 h 20"/>
                <a:gd name="T76" fmla="*/ 21 w 22"/>
                <a:gd name="T77" fmla="*/ 12 h 20"/>
                <a:gd name="T78" fmla="*/ 19 w 22"/>
                <a:gd name="T79" fmla="*/ 8 h 20"/>
                <a:gd name="T80" fmla="*/ 18 w 22"/>
                <a:gd name="T81" fmla="*/ 9 h 20"/>
                <a:gd name="T82" fmla="*/ 18 w 22"/>
                <a:gd name="T83" fmla="*/ 10 h 20"/>
                <a:gd name="T84" fmla="*/ 18 w 22"/>
                <a:gd name="T85" fmla="*/ 11 h 20"/>
                <a:gd name="T86" fmla="*/ 17 w 22"/>
                <a:gd name="T87" fmla="*/ 11 h 20"/>
                <a:gd name="T88" fmla="*/ 17 w 22"/>
                <a:gd name="T89" fmla="*/ 11 h 20"/>
                <a:gd name="T90" fmla="*/ 16 w 22"/>
                <a:gd name="T91" fmla="*/ 11 h 20"/>
                <a:gd name="T92" fmla="*/ 9 w 22"/>
                <a:gd name="T93" fmla="*/ 16 h 20"/>
                <a:gd name="T94" fmla="*/ 15 w 22"/>
                <a:gd name="T95" fmla="*/ 3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 h="20">
                  <a:moveTo>
                    <a:pt x="15" y="3"/>
                  </a:moveTo>
                  <a:lnTo>
                    <a:pt x="12" y="0"/>
                  </a:lnTo>
                  <a:lnTo>
                    <a:pt x="12" y="1"/>
                  </a:lnTo>
                  <a:lnTo>
                    <a:pt x="12" y="2"/>
                  </a:lnTo>
                  <a:lnTo>
                    <a:pt x="12" y="2"/>
                  </a:lnTo>
                  <a:lnTo>
                    <a:pt x="12" y="3"/>
                  </a:lnTo>
                  <a:lnTo>
                    <a:pt x="11" y="3"/>
                  </a:lnTo>
                  <a:lnTo>
                    <a:pt x="4" y="8"/>
                  </a:lnTo>
                  <a:lnTo>
                    <a:pt x="3" y="8"/>
                  </a:lnTo>
                  <a:lnTo>
                    <a:pt x="3" y="8"/>
                  </a:lnTo>
                  <a:lnTo>
                    <a:pt x="2" y="8"/>
                  </a:lnTo>
                  <a:lnTo>
                    <a:pt x="2" y="9"/>
                  </a:lnTo>
                  <a:lnTo>
                    <a:pt x="2" y="9"/>
                  </a:lnTo>
                  <a:lnTo>
                    <a:pt x="1" y="8"/>
                  </a:lnTo>
                  <a:lnTo>
                    <a:pt x="1" y="8"/>
                  </a:lnTo>
                  <a:lnTo>
                    <a:pt x="0" y="8"/>
                  </a:lnTo>
                  <a:lnTo>
                    <a:pt x="0" y="8"/>
                  </a:lnTo>
                  <a:lnTo>
                    <a:pt x="2" y="12"/>
                  </a:lnTo>
                  <a:lnTo>
                    <a:pt x="3" y="12"/>
                  </a:lnTo>
                  <a:lnTo>
                    <a:pt x="3" y="11"/>
                  </a:lnTo>
                  <a:lnTo>
                    <a:pt x="2" y="11"/>
                  </a:lnTo>
                  <a:lnTo>
                    <a:pt x="2" y="11"/>
                  </a:lnTo>
                  <a:lnTo>
                    <a:pt x="2" y="10"/>
                  </a:lnTo>
                  <a:lnTo>
                    <a:pt x="3" y="10"/>
                  </a:lnTo>
                  <a:lnTo>
                    <a:pt x="3" y="9"/>
                  </a:lnTo>
                  <a:lnTo>
                    <a:pt x="4" y="9"/>
                  </a:lnTo>
                  <a:lnTo>
                    <a:pt x="5" y="9"/>
                  </a:lnTo>
                  <a:lnTo>
                    <a:pt x="12" y="4"/>
                  </a:lnTo>
                  <a:lnTo>
                    <a:pt x="6" y="18"/>
                  </a:lnTo>
                  <a:lnTo>
                    <a:pt x="6" y="19"/>
                  </a:lnTo>
                  <a:lnTo>
                    <a:pt x="17" y="13"/>
                  </a:lnTo>
                  <a:lnTo>
                    <a:pt x="17" y="12"/>
                  </a:lnTo>
                  <a:lnTo>
                    <a:pt x="18" y="12"/>
                  </a:lnTo>
                  <a:lnTo>
                    <a:pt x="19" y="12"/>
                  </a:lnTo>
                  <a:lnTo>
                    <a:pt x="19" y="11"/>
                  </a:lnTo>
                  <a:lnTo>
                    <a:pt x="19" y="11"/>
                  </a:lnTo>
                  <a:lnTo>
                    <a:pt x="20" y="12"/>
                  </a:lnTo>
                  <a:lnTo>
                    <a:pt x="21" y="13"/>
                  </a:lnTo>
                  <a:lnTo>
                    <a:pt x="21" y="12"/>
                  </a:lnTo>
                  <a:lnTo>
                    <a:pt x="19" y="8"/>
                  </a:lnTo>
                  <a:lnTo>
                    <a:pt x="18" y="9"/>
                  </a:lnTo>
                  <a:lnTo>
                    <a:pt x="18" y="10"/>
                  </a:lnTo>
                  <a:lnTo>
                    <a:pt x="18" y="11"/>
                  </a:lnTo>
                  <a:lnTo>
                    <a:pt x="17" y="11"/>
                  </a:lnTo>
                  <a:lnTo>
                    <a:pt x="17" y="11"/>
                  </a:lnTo>
                  <a:lnTo>
                    <a:pt x="16" y="11"/>
                  </a:lnTo>
                  <a:lnTo>
                    <a:pt x="9" y="16"/>
                  </a:lnTo>
                  <a:lnTo>
                    <a:pt x="15" y="3"/>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9" name="Freeform 136"/>
            <p:cNvSpPr>
              <a:spLocks/>
            </p:cNvSpPr>
            <p:nvPr/>
          </p:nvSpPr>
          <p:spPr bwMode="auto">
            <a:xfrm>
              <a:off x="1319" y="2521"/>
              <a:ext cx="18" cy="17"/>
            </a:xfrm>
            <a:custGeom>
              <a:avLst/>
              <a:gdLst>
                <a:gd name="T0" fmla="*/ 12 w 18"/>
                <a:gd name="T1" fmla="*/ 7 h 17"/>
                <a:gd name="T2" fmla="*/ 12 w 18"/>
                <a:gd name="T3" fmla="*/ 7 h 17"/>
                <a:gd name="T4" fmla="*/ 13 w 18"/>
                <a:gd name="T5" fmla="*/ 6 h 17"/>
                <a:gd name="T6" fmla="*/ 13 w 18"/>
                <a:gd name="T7" fmla="*/ 6 h 17"/>
                <a:gd name="T8" fmla="*/ 14 w 18"/>
                <a:gd name="T9" fmla="*/ 6 h 17"/>
                <a:gd name="T10" fmla="*/ 15 w 18"/>
                <a:gd name="T11" fmla="*/ 7 h 17"/>
                <a:gd name="T12" fmla="*/ 15 w 18"/>
                <a:gd name="T13" fmla="*/ 7 h 17"/>
                <a:gd name="T14" fmla="*/ 16 w 18"/>
                <a:gd name="T15" fmla="*/ 8 h 17"/>
                <a:gd name="T16" fmla="*/ 16 w 18"/>
                <a:gd name="T17" fmla="*/ 9 h 17"/>
                <a:gd name="T18" fmla="*/ 16 w 18"/>
                <a:gd name="T19" fmla="*/ 9 h 17"/>
                <a:gd name="T20" fmla="*/ 16 w 18"/>
                <a:gd name="T21" fmla="*/ 10 h 17"/>
                <a:gd name="T22" fmla="*/ 16 w 18"/>
                <a:gd name="T23" fmla="*/ 11 h 17"/>
                <a:gd name="T24" fmla="*/ 15 w 18"/>
                <a:gd name="T25" fmla="*/ 11 h 17"/>
                <a:gd name="T26" fmla="*/ 15 w 18"/>
                <a:gd name="T27" fmla="*/ 12 h 17"/>
                <a:gd name="T28" fmla="*/ 16 w 18"/>
                <a:gd name="T29" fmla="*/ 12 h 17"/>
                <a:gd name="T30" fmla="*/ 17 w 18"/>
                <a:gd name="T31" fmla="*/ 8 h 17"/>
                <a:gd name="T32" fmla="*/ 9 w 18"/>
                <a:gd name="T33" fmla="*/ 0 h 17"/>
                <a:gd name="T34" fmla="*/ 5 w 18"/>
                <a:gd name="T35" fmla="*/ 1 h 17"/>
                <a:gd name="T36" fmla="*/ 5 w 18"/>
                <a:gd name="T37" fmla="*/ 2 h 17"/>
                <a:gd name="T38" fmla="*/ 6 w 18"/>
                <a:gd name="T39" fmla="*/ 2 h 17"/>
                <a:gd name="T40" fmla="*/ 6 w 18"/>
                <a:gd name="T41" fmla="*/ 1 h 17"/>
                <a:gd name="T42" fmla="*/ 7 w 18"/>
                <a:gd name="T43" fmla="*/ 1 h 17"/>
                <a:gd name="T44" fmla="*/ 7 w 18"/>
                <a:gd name="T45" fmla="*/ 1 h 17"/>
                <a:gd name="T46" fmla="*/ 8 w 18"/>
                <a:gd name="T47" fmla="*/ 1 h 17"/>
                <a:gd name="T48" fmla="*/ 9 w 18"/>
                <a:gd name="T49" fmla="*/ 1 h 17"/>
                <a:gd name="T50" fmla="*/ 10 w 18"/>
                <a:gd name="T51" fmla="*/ 2 h 17"/>
                <a:gd name="T52" fmla="*/ 10 w 18"/>
                <a:gd name="T53" fmla="*/ 2 h 17"/>
                <a:gd name="T54" fmla="*/ 11 w 18"/>
                <a:gd name="T55" fmla="*/ 3 h 17"/>
                <a:gd name="T56" fmla="*/ 12 w 18"/>
                <a:gd name="T57" fmla="*/ 3 h 17"/>
                <a:gd name="T58" fmla="*/ 12 w 18"/>
                <a:gd name="T59" fmla="*/ 4 h 17"/>
                <a:gd name="T60" fmla="*/ 12 w 18"/>
                <a:gd name="T61" fmla="*/ 4 h 17"/>
                <a:gd name="T62" fmla="*/ 11 w 18"/>
                <a:gd name="T63" fmla="*/ 4 h 17"/>
                <a:gd name="T64" fmla="*/ 11 w 18"/>
                <a:gd name="T65" fmla="*/ 5 h 17"/>
                <a:gd name="T66" fmla="*/ 10 w 18"/>
                <a:gd name="T67" fmla="*/ 5 h 17"/>
                <a:gd name="T68" fmla="*/ 4 w 18"/>
                <a:gd name="T69" fmla="*/ 11 h 17"/>
                <a:gd name="T70" fmla="*/ 4 w 18"/>
                <a:gd name="T71" fmla="*/ 11 h 17"/>
                <a:gd name="T72" fmla="*/ 4 w 18"/>
                <a:gd name="T73" fmla="*/ 12 h 17"/>
                <a:gd name="T74" fmla="*/ 3 w 18"/>
                <a:gd name="T75" fmla="*/ 12 h 17"/>
                <a:gd name="T76" fmla="*/ 3 w 18"/>
                <a:gd name="T77" fmla="*/ 12 h 17"/>
                <a:gd name="T78" fmla="*/ 2 w 18"/>
                <a:gd name="T79" fmla="*/ 12 h 17"/>
                <a:gd name="T80" fmla="*/ 1 w 18"/>
                <a:gd name="T81" fmla="*/ 12 h 17"/>
                <a:gd name="T82" fmla="*/ 1 w 18"/>
                <a:gd name="T83" fmla="*/ 12 h 17"/>
                <a:gd name="T84" fmla="*/ 0 w 18"/>
                <a:gd name="T85" fmla="*/ 12 h 17"/>
                <a:gd name="T86" fmla="*/ 4 w 18"/>
                <a:gd name="T87" fmla="*/ 16 h 17"/>
                <a:gd name="T88" fmla="*/ 5 w 18"/>
                <a:gd name="T89" fmla="*/ 16 h 17"/>
                <a:gd name="T90" fmla="*/ 4 w 18"/>
                <a:gd name="T91" fmla="*/ 16 h 17"/>
                <a:gd name="T92" fmla="*/ 4 w 18"/>
                <a:gd name="T93" fmla="*/ 15 h 17"/>
                <a:gd name="T94" fmla="*/ 4 w 18"/>
                <a:gd name="T95" fmla="*/ 15 h 17"/>
                <a:gd name="T96" fmla="*/ 4 w 18"/>
                <a:gd name="T97" fmla="*/ 14 h 17"/>
                <a:gd name="T98" fmla="*/ 4 w 18"/>
                <a:gd name="T99" fmla="*/ 13 h 17"/>
                <a:gd name="T100" fmla="*/ 5 w 18"/>
                <a:gd name="T101" fmla="*/ 13 h 17"/>
                <a:gd name="T102" fmla="*/ 5 w 18"/>
                <a:gd name="T103" fmla="*/ 12 h 17"/>
                <a:gd name="T104" fmla="*/ 12 w 18"/>
                <a:gd name="T105" fmla="*/ 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8" h="17">
                  <a:moveTo>
                    <a:pt x="12" y="7"/>
                  </a:moveTo>
                  <a:lnTo>
                    <a:pt x="12" y="7"/>
                  </a:lnTo>
                  <a:lnTo>
                    <a:pt x="13" y="6"/>
                  </a:lnTo>
                  <a:lnTo>
                    <a:pt x="13" y="6"/>
                  </a:lnTo>
                  <a:lnTo>
                    <a:pt x="14" y="6"/>
                  </a:lnTo>
                  <a:lnTo>
                    <a:pt x="15" y="7"/>
                  </a:lnTo>
                  <a:lnTo>
                    <a:pt x="15" y="7"/>
                  </a:lnTo>
                  <a:lnTo>
                    <a:pt x="16" y="8"/>
                  </a:lnTo>
                  <a:lnTo>
                    <a:pt x="16" y="9"/>
                  </a:lnTo>
                  <a:lnTo>
                    <a:pt x="16" y="9"/>
                  </a:lnTo>
                  <a:lnTo>
                    <a:pt x="16" y="10"/>
                  </a:lnTo>
                  <a:lnTo>
                    <a:pt x="16" y="11"/>
                  </a:lnTo>
                  <a:lnTo>
                    <a:pt x="15" y="11"/>
                  </a:lnTo>
                  <a:lnTo>
                    <a:pt x="15" y="12"/>
                  </a:lnTo>
                  <a:lnTo>
                    <a:pt x="16" y="12"/>
                  </a:lnTo>
                  <a:lnTo>
                    <a:pt x="17" y="8"/>
                  </a:lnTo>
                  <a:lnTo>
                    <a:pt x="9" y="0"/>
                  </a:lnTo>
                  <a:lnTo>
                    <a:pt x="5" y="1"/>
                  </a:lnTo>
                  <a:lnTo>
                    <a:pt x="5" y="2"/>
                  </a:lnTo>
                  <a:lnTo>
                    <a:pt x="6" y="2"/>
                  </a:lnTo>
                  <a:lnTo>
                    <a:pt x="6" y="1"/>
                  </a:lnTo>
                  <a:lnTo>
                    <a:pt x="7" y="1"/>
                  </a:lnTo>
                  <a:lnTo>
                    <a:pt x="7" y="1"/>
                  </a:lnTo>
                  <a:lnTo>
                    <a:pt x="8" y="1"/>
                  </a:lnTo>
                  <a:lnTo>
                    <a:pt x="9" y="1"/>
                  </a:lnTo>
                  <a:lnTo>
                    <a:pt x="10" y="2"/>
                  </a:lnTo>
                  <a:lnTo>
                    <a:pt x="10" y="2"/>
                  </a:lnTo>
                  <a:lnTo>
                    <a:pt x="11" y="3"/>
                  </a:lnTo>
                  <a:lnTo>
                    <a:pt x="12" y="3"/>
                  </a:lnTo>
                  <a:lnTo>
                    <a:pt x="12" y="4"/>
                  </a:lnTo>
                  <a:lnTo>
                    <a:pt x="12" y="4"/>
                  </a:lnTo>
                  <a:lnTo>
                    <a:pt x="11" y="4"/>
                  </a:lnTo>
                  <a:lnTo>
                    <a:pt x="11" y="5"/>
                  </a:lnTo>
                  <a:lnTo>
                    <a:pt x="10" y="5"/>
                  </a:lnTo>
                  <a:lnTo>
                    <a:pt x="4" y="11"/>
                  </a:lnTo>
                  <a:lnTo>
                    <a:pt x="4" y="11"/>
                  </a:lnTo>
                  <a:lnTo>
                    <a:pt x="4" y="12"/>
                  </a:lnTo>
                  <a:lnTo>
                    <a:pt x="3" y="12"/>
                  </a:lnTo>
                  <a:lnTo>
                    <a:pt x="3" y="12"/>
                  </a:lnTo>
                  <a:lnTo>
                    <a:pt x="2" y="12"/>
                  </a:lnTo>
                  <a:lnTo>
                    <a:pt x="1" y="12"/>
                  </a:lnTo>
                  <a:lnTo>
                    <a:pt x="1" y="12"/>
                  </a:lnTo>
                  <a:lnTo>
                    <a:pt x="0" y="12"/>
                  </a:lnTo>
                  <a:lnTo>
                    <a:pt x="4" y="16"/>
                  </a:lnTo>
                  <a:lnTo>
                    <a:pt x="5" y="16"/>
                  </a:lnTo>
                  <a:lnTo>
                    <a:pt x="4" y="16"/>
                  </a:lnTo>
                  <a:lnTo>
                    <a:pt x="4" y="15"/>
                  </a:lnTo>
                  <a:lnTo>
                    <a:pt x="4" y="15"/>
                  </a:lnTo>
                  <a:lnTo>
                    <a:pt x="4" y="14"/>
                  </a:lnTo>
                  <a:lnTo>
                    <a:pt x="4" y="13"/>
                  </a:lnTo>
                  <a:lnTo>
                    <a:pt x="5" y="13"/>
                  </a:lnTo>
                  <a:lnTo>
                    <a:pt x="5" y="12"/>
                  </a:lnTo>
                  <a:lnTo>
                    <a:pt x="12" y="7"/>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0" name="Freeform 137"/>
            <p:cNvSpPr>
              <a:spLocks/>
            </p:cNvSpPr>
            <p:nvPr/>
          </p:nvSpPr>
          <p:spPr bwMode="auto">
            <a:xfrm>
              <a:off x="1288" y="2475"/>
              <a:ext cx="19" cy="17"/>
            </a:xfrm>
            <a:custGeom>
              <a:avLst/>
              <a:gdLst>
                <a:gd name="T0" fmla="*/ 8 w 19"/>
                <a:gd name="T1" fmla="*/ 14 h 17"/>
                <a:gd name="T2" fmla="*/ 7 w 19"/>
                <a:gd name="T3" fmla="*/ 15 h 17"/>
                <a:gd name="T4" fmla="*/ 5 w 19"/>
                <a:gd name="T5" fmla="*/ 15 h 17"/>
                <a:gd name="T6" fmla="*/ 4 w 19"/>
                <a:gd name="T7" fmla="*/ 15 h 17"/>
                <a:gd name="T8" fmla="*/ 3 w 19"/>
                <a:gd name="T9" fmla="*/ 14 h 17"/>
                <a:gd name="T10" fmla="*/ 2 w 19"/>
                <a:gd name="T11" fmla="*/ 13 h 17"/>
                <a:gd name="T12" fmla="*/ 2 w 19"/>
                <a:gd name="T13" fmla="*/ 12 h 17"/>
                <a:gd name="T14" fmla="*/ 2 w 19"/>
                <a:gd name="T15" fmla="*/ 11 h 17"/>
                <a:gd name="T16" fmla="*/ 2 w 19"/>
                <a:gd name="T17" fmla="*/ 9 h 17"/>
                <a:gd name="T18" fmla="*/ 2 w 19"/>
                <a:gd name="T19" fmla="*/ 9 h 17"/>
                <a:gd name="T20" fmla="*/ 3 w 19"/>
                <a:gd name="T21" fmla="*/ 8 h 17"/>
                <a:gd name="T22" fmla="*/ 5 w 19"/>
                <a:gd name="T23" fmla="*/ 8 h 17"/>
                <a:gd name="T24" fmla="*/ 5 w 19"/>
                <a:gd name="T25" fmla="*/ 7 h 17"/>
                <a:gd name="T26" fmla="*/ 11 w 19"/>
                <a:gd name="T27" fmla="*/ 4 h 17"/>
                <a:gd name="T28" fmla="*/ 12 w 19"/>
                <a:gd name="T29" fmla="*/ 4 h 17"/>
                <a:gd name="T30" fmla="*/ 14 w 19"/>
                <a:gd name="T31" fmla="*/ 4 h 17"/>
                <a:gd name="T32" fmla="*/ 14 w 19"/>
                <a:gd name="T33" fmla="*/ 5 h 17"/>
                <a:gd name="T34" fmla="*/ 11 w 19"/>
                <a:gd name="T35" fmla="*/ 1 h 17"/>
                <a:gd name="T36" fmla="*/ 11 w 19"/>
                <a:gd name="T37" fmla="*/ 2 h 17"/>
                <a:gd name="T38" fmla="*/ 11 w 19"/>
                <a:gd name="T39" fmla="*/ 3 h 17"/>
                <a:gd name="T40" fmla="*/ 3 w 19"/>
                <a:gd name="T41" fmla="*/ 6 h 17"/>
                <a:gd name="T42" fmla="*/ 2 w 19"/>
                <a:gd name="T43" fmla="*/ 7 h 17"/>
                <a:gd name="T44" fmla="*/ 2 w 19"/>
                <a:gd name="T45" fmla="*/ 7 h 17"/>
                <a:gd name="T46" fmla="*/ 1 w 19"/>
                <a:gd name="T47" fmla="*/ 8 h 17"/>
                <a:gd name="T48" fmla="*/ 0 w 19"/>
                <a:gd name="T49" fmla="*/ 9 h 17"/>
                <a:gd name="T50" fmla="*/ 1 w 19"/>
                <a:gd name="T51" fmla="*/ 11 h 17"/>
                <a:gd name="T52" fmla="*/ 1 w 19"/>
                <a:gd name="T53" fmla="*/ 12 h 17"/>
                <a:gd name="T54" fmla="*/ 2 w 19"/>
                <a:gd name="T55" fmla="*/ 14 h 17"/>
                <a:gd name="T56" fmla="*/ 2 w 19"/>
                <a:gd name="T57" fmla="*/ 15 h 17"/>
                <a:gd name="T58" fmla="*/ 3 w 19"/>
                <a:gd name="T59" fmla="*/ 15 h 17"/>
                <a:gd name="T60" fmla="*/ 5 w 19"/>
                <a:gd name="T61" fmla="*/ 16 h 17"/>
                <a:gd name="T62" fmla="*/ 6 w 19"/>
                <a:gd name="T63" fmla="*/ 16 h 17"/>
                <a:gd name="T64" fmla="*/ 8 w 19"/>
                <a:gd name="T65" fmla="*/ 15 h 17"/>
                <a:gd name="T66" fmla="*/ 14 w 19"/>
                <a:gd name="T67" fmla="*/ 12 h 17"/>
                <a:gd name="T68" fmla="*/ 16 w 19"/>
                <a:gd name="T69" fmla="*/ 12 h 17"/>
                <a:gd name="T70" fmla="*/ 17 w 19"/>
                <a:gd name="T71" fmla="*/ 12 h 17"/>
                <a:gd name="T72" fmla="*/ 17 w 19"/>
                <a:gd name="T73" fmla="*/ 12 h 17"/>
                <a:gd name="T74" fmla="*/ 18 w 19"/>
                <a:gd name="T75" fmla="*/ 12 h 17"/>
                <a:gd name="T76" fmla="*/ 16 w 19"/>
                <a:gd name="T77" fmla="*/ 9 h 17"/>
                <a:gd name="T78" fmla="*/ 16 w 19"/>
                <a:gd name="T79" fmla="*/ 10 h 17"/>
                <a:gd name="T80" fmla="*/ 14 w 19"/>
                <a:gd name="T81" fmla="*/ 11 h 17"/>
                <a:gd name="T82" fmla="*/ 8 w 19"/>
                <a:gd name="T83" fmla="*/ 14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 h="17">
                  <a:moveTo>
                    <a:pt x="8" y="14"/>
                  </a:moveTo>
                  <a:lnTo>
                    <a:pt x="8" y="14"/>
                  </a:lnTo>
                  <a:lnTo>
                    <a:pt x="8" y="15"/>
                  </a:lnTo>
                  <a:lnTo>
                    <a:pt x="7" y="15"/>
                  </a:lnTo>
                  <a:lnTo>
                    <a:pt x="6" y="15"/>
                  </a:lnTo>
                  <a:lnTo>
                    <a:pt x="5" y="15"/>
                  </a:lnTo>
                  <a:lnTo>
                    <a:pt x="5" y="15"/>
                  </a:lnTo>
                  <a:lnTo>
                    <a:pt x="4" y="15"/>
                  </a:lnTo>
                  <a:lnTo>
                    <a:pt x="3" y="15"/>
                  </a:lnTo>
                  <a:lnTo>
                    <a:pt x="3" y="14"/>
                  </a:lnTo>
                  <a:lnTo>
                    <a:pt x="2" y="14"/>
                  </a:lnTo>
                  <a:lnTo>
                    <a:pt x="2" y="13"/>
                  </a:lnTo>
                  <a:lnTo>
                    <a:pt x="2" y="12"/>
                  </a:lnTo>
                  <a:lnTo>
                    <a:pt x="2" y="12"/>
                  </a:lnTo>
                  <a:lnTo>
                    <a:pt x="2" y="12"/>
                  </a:lnTo>
                  <a:lnTo>
                    <a:pt x="2" y="11"/>
                  </a:lnTo>
                  <a:lnTo>
                    <a:pt x="2" y="10"/>
                  </a:lnTo>
                  <a:lnTo>
                    <a:pt x="2" y="9"/>
                  </a:lnTo>
                  <a:lnTo>
                    <a:pt x="2" y="9"/>
                  </a:lnTo>
                  <a:lnTo>
                    <a:pt x="2" y="9"/>
                  </a:lnTo>
                  <a:lnTo>
                    <a:pt x="3" y="9"/>
                  </a:lnTo>
                  <a:lnTo>
                    <a:pt x="3" y="8"/>
                  </a:lnTo>
                  <a:lnTo>
                    <a:pt x="4" y="8"/>
                  </a:lnTo>
                  <a:lnTo>
                    <a:pt x="5" y="8"/>
                  </a:lnTo>
                  <a:lnTo>
                    <a:pt x="5" y="7"/>
                  </a:lnTo>
                  <a:lnTo>
                    <a:pt x="5" y="7"/>
                  </a:lnTo>
                  <a:lnTo>
                    <a:pt x="11" y="5"/>
                  </a:lnTo>
                  <a:lnTo>
                    <a:pt x="11" y="4"/>
                  </a:lnTo>
                  <a:lnTo>
                    <a:pt x="11" y="4"/>
                  </a:lnTo>
                  <a:lnTo>
                    <a:pt x="12" y="4"/>
                  </a:lnTo>
                  <a:lnTo>
                    <a:pt x="13" y="4"/>
                  </a:lnTo>
                  <a:lnTo>
                    <a:pt x="14" y="4"/>
                  </a:lnTo>
                  <a:lnTo>
                    <a:pt x="14" y="5"/>
                  </a:lnTo>
                  <a:lnTo>
                    <a:pt x="14" y="5"/>
                  </a:lnTo>
                  <a:lnTo>
                    <a:pt x="12" y="0"/>
                  </a:lnTo>
                  <a:lnTo>
                    <a:pt x="11" y="1"/>
                  </a:lnTo>
                  <a:lnTo>
                    <a:pt x="11" y="1"/>
                  </a:lnTo>
                  <a:lnTo>
                    <a:pt x="11" y="2"/>
                  </a:lnTo>
                  <a:lnTo>
                    <a:pt x="11" y="2"/>
                  </a:lnTo>
                  <a:lnTo>
                    <a:pt x="11" y="3"/>
                  </a:lnTo>
                  <a:lnTo>
                    <a:pt x="10" y="3"/>
                  </a:lnTo>
                  <a:lnTo>
                    <a:pt x="3" y="6"/>
                  </a:lnTo>
                  <a:lnTo>
                    <a:pt x="2" y="6"/>
                  </a:lnTo>
                  <a:lnTo>
                    <a:pt x="2" y="7"/>
                  </a:lnTo>
                  <a:lnTo>
                    <a:pt x="2" y="7"/>
                  </a:lnTo>
                  <a:lnTo>
                    <a:pt x="2" y="7"/>
                  </a:lnTo>
                  <a:lnTo>
                    <a:pt x="1" y="7"/>
                  </a:lnTo>
                  <a:lnTo>
                    <a:pt x="1" y="8"/>
                  </a:lnTo>
                  <a:lnTo>
                    <a:pt x="1" y="9"/>
                  </a:lnTo>
                  <a:lnTo>
                    <a:pt x="0" y="9"/>
                  </a:lnTo>
                  <a:lnTo>
                    <a:pt x="0" y="10"/>
                  </a:lnTo>
                  <a:lnTo>
                    <a:pt x="1" y="11"/>
                  </a:lnTo>
                  <a:lnTo>
                    <a:pt x="1" y="12"/>
                  </a:lnTo>
                  <a:lnTo>
                    <a:pt x="1" y="12"/>
                  </a:lnTo>
                  <a:lnTo>
                    <a:pt x="2" y="13"/>
                  </a:lnTo>
                  <a:lnTo>
                    <a:pt x="2" y="14"/>
                  </a:lnTo>
                  <a:lnTo>
                    <a:pt x="2" y="15"/>
                  </a:lnTo>
                  <a:lnTo>
                    <a:pt x="2" y="15"/>
                  </a:lnTo>
                  <a:lnTo>
                    <a:pt x="2" y="15"/>
                  </a:lnTo>
                  <a:lnTo>
                    <a:pt x="3" y="15"/>
                  </a:lnTo>
                  <a:lnTo>
                    <a:pt x="4" y="15"/>
                  </a:lnTo>
                  <a:lnTo>
                    <a:pt x="5" y="16"/>
                  </a:lnTo>
                  <a:lnTo>
                    <a:pt x="5" y="16"/>
                  </a:lnTo>
                  <a:lnTo>
                    <a:pt x="6" y="16"/>
                  </a:lnTo>
                  <a:lnTo>
                    <a:pt x="7" y="16"/>
                  </a:lnTo>
                  <a:lnTo>
                    <a:pt x="8" y="15"/>
                  </a:lnTo>
                  <a:lnTo>
                    <a:pt x="8" y="15"/>
                  </a:lnTo>
                  <a:lnTo>
                    <a:pt x="14" y="12"/>
                  </a:lnTo>
                  <a:lnTo>
                    <a:pt x="15" y="12"/>
                  </a:lnTo>
                  <a:lnTo>
                    <a:pt x="16" y="12"/>
                  </a:lnTo>
                  <a:lnTo>
                    <a:pt x="16" y="12"/>
                  </a:lnTo>
                  <a:lnTo>
                    <a:pt x="17" y="12"/>
                  </a:lnTo>
                  <a:lnTo>
                    <a:pt x="17" y="12"/>
                  </a:lnTo>
                  <a:lnTo>
                    <a:pt x="17" y="12"/>
                  </a:lnTo>
                  <a:lnTo>
                    <a:pt x="17" y="13"/>
                  </a:lnTo>
                  <a:lnTo>
                    <a:pt x="18" y="12"/>
                  </a:lnTo>
                  <a:lnTo>
                    <a:pt x="17" y="9"/>
                  </a:lnTo>
                  <a:lnTo>
                    <a:pt x="16" y="9"/>
                  </a:lnTo>
                  <a:lnTo>
                    <a:pt x="16" y="9"/>
                  </a:lnTo>
                  <a:lnTo>
                    <a:pt x="16" y="10"/>
                  </a:lnTo>
                  <a:lnTo>
                    <a:pt x="15" y="11"/>
                  </a:lnTo>
                  <a:lnTo>
                    <a:pt x="14" y="11"/>
                  </a:lnTo>
                  <a:lnTo>
                    <a:pt x="14" y="12"/>
                  </a:lnTo>
                  <a:lnTo>
                    <a:pt x="8" y="14"/>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1" name="Freeform 138"/>
            <p:cNvSpPr>
              <a:spLocks/>
            </p:cNvSpPr>
            <p:nvPr/>
          </p:nvSpPr>
          <p:spPr bwMode="auto">
            <a:xfrm>
              <a:off x="1331" y="2534"/>
              <a:ext cx="19" cy="20"/>
            </a:xfrm>
            <a:custGeom>
              <a:avLst/>
              <a:gdLst>
                <a:gd name="T0" fmla="*/ 13 w 19"/>
                <a:gd name="T1" fmla="*/ 9 h 20"/>
                <a:gd name="T2" fmla="*/ 12 w 19"/>
                <a:gd name="T3" fmla="*/ 10 h 20"/>
                <a:gd name="T4" fmla="*/ 11 w 19"/>
                <a:gd name="T5" fmla="*/ 10 h 20"/>
                <a:gd name="T6" fmla="*/ 10 w 19"/>
                <a:gd name="T7" fmla="*/ 9 h 20"/>
                <a:gd name="T8" fmla="*/ 9 w 19"/>
                <a:gd name="T9" fmla="*/ 8 h 20"/>
                <a:gd name="T10" fmla="*/ 8 w 19"/>
                <a:gd name="T11" fmla="*/ 8 h 20"/>
                <a:gd name="T12" fmla="*/ 11 w 19"/>
                <a:gd name="T13" fmla="*/ 5 h 20"/>
                <a:gd name="T14" fmla="*/ 12 w 19"/>
                <a:gd name="T15" fmla="*/ 4 h 20"/>
                <a:gd name="T16" fmla="*/ 14 w 19"/>
                <a:gd name="T17" fmla="*/ 4 h 20"/>
                <a:gd name="T18" fmla="*/ 15 w 19"/>
                <a:gd name="T19" fmla="*/ 5 h 20"/>
                <a:gd name="T20" fmla="*/ 16 w 19"/>
                <a:gd name="T21" fmla="*/ 6 h 20"/>
                <a:gd name="T22" fmla="*/ 16 w 19"/>
                <a:gd name="T23" fmla="*/ 8 h 20"/>
                <a:gd name="T24" fmla="*/ 16 w 19"/>
                <a:gd name="T25" fmla="*/ 9 h 20"/>
                <a:gd name="T26" fmla="*/ 16 w 19"/>
                <a:gd name="T27" fmla="*/ 11 h 20"/>
                <a:gd name="T28" fmla="*/ 18 w 19"/>
                <a:gd name="T29" fmla="*/ 7 h 20"/>
                <a:gd name="T30" fmla="*/ 9 w 19"/>
                <a:gd name="T31" fmla="*/ 1 h 20"/>
                <a:gd name="T32" fmla="*/ 10 w 19"/>
                <a:gd name="T33" fmla="*/ 2 h 20"/>
                <a:gd name="T34" fmla="*/ 10 w 19"/>
                <a:gd name="T35" fmla="*/ 3 h 20"/>
                <a:gd name="T36" fmla="*/ 9 w 19"/>
                <a:gd name="T37" fmla="*/ 4 h 20"/>
                <a:gd name="T38" fmla="*/ 3 w 19"/>
                <a:gd name="T39" fmla="*/ 11 h 20"/>
                <a:gd name="T40" fmla="*/ 2 w 19"/>
                <a:gd name="T41" fmla="*/ 11 h 20"/>
                <a:gd name="T42" fmla="*/ 1 w 19"/>
                <a:gd name="T43" fmla="*/ 11 h 20"/>
                <a:gd name="T44" fmla="*/ 0 w 19"/>
                <a:gd name="T45" fmla="*/ 11 h 20"/>
                <a:gd name="T46" fmla="*/ 8 w 19"/>
                <a:gd name="T47" fmla="*/ 19 h 20"/>
                <a:gd name="T48" fmla="*/ 11 w 19"/>
                <a:gd name="T49" fmla="*/ 17 h 20"/>
                <a:gd name="T50" fmla="*/ 10 w 19"/>
                <a:gd name="T51" fmla="*/ 17 h 20"/>
                <a:gd name="T52" fmla="*/ 8 w 19"/>
                <a:gd name="T53" fmla="*/ 17 h 20"/>
                <a:gd name="T54" fmla="*/ 7 w 19"/>
                <a:gd name="T55" fmla="*/ 17 h 20"/>
                <a:gd name="T56" fmla="*/ 5 w 19"/>
                <a:gd name="T57" fmla="*/ 16 h 20"/>
                <a:gd name="T58" fmla="*/ 4 w 19"/>
                <a:gd name="T59" fmla="*/ 15 h 20"/>
                <a:gd name="T60" fmla="*/ 4 w 19"/>
                <a:gd name="T61" fmla="*/ 14 h 20"/>
                <a:gd name="T62" fmla="*/ 3 w 19"/>
                <a:gd name="T63" fmla="*/ 13 h 20"/>
                <a:gd name="T64" fmla="*/ 4 w 19"/>
                <a:gd name="T65" fmla="*/ 12 h 20"/>
                <a:gd name="T66" fmla="*/ 8 w 19"/>
                <a:gd name="T67" fmla="*/ 9 h 20"/>
                <a:gd name="T68" fmla="*/ 9 w 19"/>
                <a:gd name="T69" fmla="*/ 10 h 20"/>
                <a:gd name="T70" fmla="*/ 10 w 19"/>
                <a:gd name="T71" fmla="*/ 11 h 20"/>
                <a:gd name="T72" fmla="*/ 10 w 19"/>
                <a:gd name="T73" fmla="*/ 12 h 20"/>
                <a:gd name="T74" fmla="*/ 10 w 19"/>
                <a:gd name="T75" fmla="*/ 14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9" h="20">
                  <a:moveTo>
                    <a:pt x="14" y="9"/>
                  </a:moveTo>
                  <a:lnTo>
                    <a:pt x="13" y="9"/>
                  </a:lnTo>
                  <a:lnTo>
                    <a:pt x="12" y="9"/>
                  </a:lnTo>
                  <a:lnTo>
                    <a:pt x="12" y="10"/>
                  </a:lnTo>
                  <a:lnTo>
                    <a:pt x="11" y="10"/>
                  </a:lnTo>
                  <a:lnTo>
                    <a:pt x="11" y="10"/>
                  </a:lnTo>
                  <a:lnTo>
                    <a:pt x="10" y="10"/>
                  </a:lnTo>
                  <a:lnTo>
                    <a:pt x="10" y="9"/>
                  </a:lnTo>
                  <a:lnTo>
                    <a:pt x="9" y="9"/>
                  </a:lnTo>
                  <a:lnTo>
                    <a:pt x="9" y="8"/>
                  </a:lnTo>
                  <a:lnTo>
                    <a:pt x="8" y="8"/>
                  </a:lnTo>
                  <a:lnTo>
                    <a:pt x="8" y="8"/>
                  </a:lnTo>
                  <a:lnTo>
                    <a:pt x="11" y="5"/>
                  </a:lnTo>
                  <a:lnTo>
                    <a:pt x="11" y="5"/>
                  </a:lnTo>
                  <a:lnTo>
                    <a:pt x="11" y="4"/>
                  </a:lnTo>
                  <a:lnTo>
                    <a:pt x="12" y="4"/>
                  </a:lnTo>
                  <a:lnTo>
                    <a:pt x="13" y="4"/>
                  </a:lnTo>
                  <a:lnTo>
                    <a:pt x="14" y="4"/>
                  </a:lnTo>
                  <a:lnTo>
                    <a:pt x="14" y="5"/>
                  </a:lnTo>
                  <a:lnTo>
                    <a:pt x="15" y="5"/>
                  </a:lnTo>
                  <a:lnTo>
                    <a:pt x="15" y="6"/>
                  </a:lnTo>
                  <a:lnTo>
                    <a:pt x="16" y="6"/>
                  </a:lnTo>
                  <a:lnTo>
                    <a:pt x="16" y="7"/>
                  </a:lnTo>
                  <a:lnTo>
                    <a:pt x="16" y="8"/>
                  </a:lnTo>
                  <a:lnTo>
                    <a:pt x="16" y="8"/>
                  </a:lnTo>
                  <a:lnTo>
                    <a:pt x="16" y="9"/>
                  </a:lnTo>
                  <a:lnTo>
                    <a:pt x="16" y="10"/>
                  </a:lnTo>
                  <a:lnTo>
                    <a:pt x="16" y="11"/>
                  </a:lnTo>
                  <a:lnTo>
                    <a:pt x="17" y="11"/>
                  </a:lnTo>
                  <a:lnTo>
                    <a:pt x="18" y="7"/>
                  </a:lnTo>
                  <a:lnTo>
                    <a:pt x="10" y="0"/>
                  </a:lnTo>
                  <a:lnTo>
                    <a:pt x="9" y="1"/>
                  </a:lnTo>
                  <a:lnTo>
                    <a:pt x="10" y="1"/>
                  </a:lnTo>
                  <a:lnTo>
                    <a:pt x="10" y="2"/>
                  </a:lnTo>
                  <a:lnTo>
                    <a:pt x="10" y="2"/>
                  </a:lnTo>
                  <a:lnTo>
                    <a:pt x="10" y="3"/>
                  </a:lnTo>
                  <a:lnTo>
                    <a:pt x="9" y="3"/>
                  </a:lnTo>
                  <a:lnTo>
                    <a:pt x="9" y="4"/>
                  </a:lnTo>
                  <a:lnTo>
                    <a:pt x="8" y="4"/>
                  </a:lnTo>
                  <a:lnTo>
                    <a:pt x="3" y="11"/>
                  </a:lnTo>
                  <a:lnTo>
                    <a:pt x="2" y="11"/>
                  </a:lnTo>
                  <a:lnTo>
                    <a:pt x="2" y="11"/>
                  </a:lnTo>
                  <a:lnTo>
                    <a:pt x="2" y="11"/>
                  </a:lnTo>
                  <a:lnTo>
                    <a:pt x="1" y="11"/>
                  </a:lnTo>
                  <a:lnTo>
                    <a:pt x="0" y="11"/>
                  </a:lnTo>
                  <a:lnTo>
                    <a:pt x="0" y="11"/>
                  </a:lnTo>
                  <a:lnTo>
                    <a:pt x="0" y="11"/>
                  </a:lnTo>
                  <a:lnTo>
                    <a:pt x="8" y="19"/>
                  </a:lnTo>
                  <a:lnTo>
                    <a:pt x="12" y="17"/>
                  </a:lnTo>
                  <a:lnTo>
                    <a:pt x="11" y="17"/>
                  </a:lnTo>
                  <a:lnTo>
                    <a:pt x="11" y="17"/>
                  </a:lnTo>
                  <a:lnTo>
                    <a:pt x="10" y="17"/>
                  </a:lnTo>
                  <a:lnTo>
                    <a:pt x="9" y="17"/>
                  </a:lnTo>
                  <a:lnTo>
                    <a:pt x="8" y="17"/>
                  </a:lnTo>
                  <a:lnTo>
                    <a:pt x="8" y="17"/>
                  </a:lnTo>
                  <a:lnTo>
                    <a:pt x="7" y="17"/>
                  </a:lnTo>
                  <a:lnTo>
                    <a:pt x="6" y="17"/>
                  </a:lnTo>
                  <a:lnTo>
                    <a:pt x="5" y="16"/>
                  </a:lnTo>
                  <a:lnTo>
                    <a:pt x="5" y="15"/>
                  </a:lnTo>
                  <a:lnTo>
                    <a:pt x="4" y="15"/>
                  </a:lnTo>
                  <a:lnTo>
                    <a:pt x="4" y="14"/>
                  </a:lnTo>
                  <a:lnTo>
                    <a:pt x="4" y="14"/>
                  </a:lnTo>
                  <a:lnTo>
                    <a:pt x="3" y="14"/>
                  </a:lnTo>
                  <a:lnTo>
                    <a:pt x="3" y="13"/>
                  </a:lnTo>
                  <a:lnTo>
                    <a:pt x="4" y="13"/>
                  </a:lnTo>
                  <a:lnTo>
                    <a:pt x="4" y="12"/>
                  </a:lnTo>
                  <a:lnTo>
                    <a:pt x="8" y="8"/>
                  </a:lnTo>
                  <a:lnTo>
                    <a:pt x="8" y="9"/>
                  </a:lnTo>
                  <a:lnTo>
                    <a:pt x="9" y="9"/>
                  </a:lnTo>
                  <a:lnTo>
                    <a:pt x="9" y="10"/>
                  </a:lnTo>
                  <a:lnTo>
                    <a:pt x="10" y="10"/>
                  </a:lnTo>
                  <a:lnTo>
                    <a:pt x="10" y="11"/>
                  </a:lnTo>
                  <a:lnTo>
                    <a:pt x="10" y="11"/>
                  </a:lnTo>
                  <a:lnTo>
                    <a:pt x="10" y="12"/>
                  </a:lnTo>
                  <a:lnTo>
                    <a:pt x="9" y="13"/>
                  </a:lnTo>
                  <a:lnTo>
                    <a:pt x="10" y="14"/>
                  </a:lnTo>
                  <a:lnTo>
                    <a:pt x="14" y="9"/>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2" name="Freeform 139"/>
            <p:cNvSpPr>
              <a:spLocks/>
            </p:cNvSpPr>
            <p:nvPr/>
          </p:nvSpPr>
          <p:spPr bwMode="auto">
            <a:xfrm>
              <a:off x="1307" y="2511"/>
              <a:ext cx="16" cy="14"/>
            </a:xfrm>
            <a:custGeom>
              <a:avLst/>
              <a:gdLst>
                <a:gd name="T0" fmla="*/ 11 w 16"/>
                <a:gd name="T1" fmla="*/ 5 h 14"/>
                <a:gd name="T2" fmla="*/ 12 w 16"/>
                <a:gd name="T3" fmla="*/ 5 h 14"/>
                <a:gd name="T4" fmla="*/ 12 w 16"/>
                <a:gd name="T5" fmla="*/ 4 h 14"/>
                <a:gd name="T6" fmla="*/ 13 w 16"/>
                <a:gd name="T7" fmla="*/ 4 h 14"/>
                <a:gd name="T8" fmla="*/ 14 w 16"/>
                <a:gd name="T9" fmla="*/ 4 h 14"/>
                <a:gd name="T10" fmla="*/ 14 w 16"/>
                <a:gd name="T11" fmla="*/ 4 h 14"/>
                <a:gd name="T12" fmla="*/ 14 w 16"/>
                <a:gd name="T13" fmla="*/ 5 h 14"/>
                <a:gd name="T14" fmla="*/ 15 w 16"/>
                <a:gd name="T15" fmla="*/ 5 h 14"/>
                <a:gd name="T16" fmla="*/ 15 w 16"/>
                <a:gd name="T17" fmla="*/ 4 h 14"/>
                <a:gd name="T18" fmla="*/ 12 w 16"/>
                <a:gd name="T19" fmla="*/ 0 h 14"/>
                <a:gd name="T20" fmla="*/ 11 w 16"/>
                <a:gd name="T21" fmla="*/ 0 h 14"/>
                <a:gd name="T22" fmla="*/ 11 w 16"/>
                <a:gd name="T23" fmla="*/ 1 h 14"/>
                <a:gd name="T24" fmla="*/ 12 w 16"/>
                <a:gd name="T25" fmla="*/ 1 h 14"/>
                <a:gd name="T26" fmla="*/ 12 w 16"/>
                <a:gd name="T27" fmla="*/ 1 h 14"/>
                <a:gd name="T28" fmla="*/ 12 w 16"/>
                <a:gd name="T29" fmla="*/ 2 h 14"/>
                <a:gd name="T30" fmla="*/ 11 w 16"/>
                <a:gd name="T31" fmla="*/ 2 h 14"/>
                <a:gd name="T32" fmla="*/ 11 w 16"/>
                <a:gd name="T33" fmla="*/ 3 h 14"/>
                <a:gd name="T34" fmla="*/ 11 w 16"/>
                <a:gd name="T35" fmla="*/ 3 h 14"/>
                <a:gd name="T36" fmla="*/ 11 w 16"/>
                <a:gd name="T37" fmla="*/ 3 h 14"/>
                <a:gd name="T38" fmla="*/ 4 w 16"/>
                <a:gd name="T39" fmla="*/ 8 h 14"/>
                <a:gd name="T40" fmla="*/ 4 w 16"/>
                <a:gd name="T41" fmla="*/ 8 h 14"/>
                <a:gd name="T42" fmla="*/ 4 w 16"/>
                <a:gd name="T43" fmla="*/ 9 h 14"/>
                <a:gd name="T44" fmla="*/ 3 w 16"/>
                <a:gd name="T45" fmla="*/ 9 h 14"/>
                <a:gd name="T46" fmla="*/ 2 w 16"/>
                <a:gd name="T47" fmla="*/ 9 h 14"/>
                <a:gd name="T48" fmla="*/ 1 w 16"/>
                <a:gd name="T49" fmla="*/ 9 h 14"/>
                <a:gd name="T50" fmla="*/ 1 w 16"/>
                <a:gd name="T51" fmla="*/ 8 h 14"/>
                <a:gd name="T52" fmla="*/ 1 w 16"/>
                <a:gd name="T53" fmla="*/ 8 h 14"/>
                <a:gd name="T54" fmla="*/ 0 w 16"/>
                <a:gd name="T55" fmla="*/ 9 h 14"/>
                <a:gd name="T56" fmla="*/ 4 w 16"/>
                <a:gd name="T57" fmla="*/ 13 h 14"/>
                <a:gd name="T58" fmla="*/ 4 w 16"/>
                <a:gd name="T59" fmla="*/ 13 h 14"/>
                <a:gd name="T60" fmla="*/ 4 w 16"/>
                <a:gd name="T61" fmla="*/ 12 h 14"/>
                <a:gd name="T62" fmla="*/ 4 w 16"/>
                <a:gd name="T63" fmla="*/ 12 h 14"/>
                <a:gd name="T64" fmla="*/ 4 w 16"/>
                <a:gd name="T65" fmla="*/ 12 h 14"/>
                <a:gd name="T66" fmla="*/ 4 w 16"/>
                <a:gd name="T67" fmla="*/ 11 h 14"/>
                <a:gd name="T68" fmla="*/ 4 w 16"/>
                <a:gd name="T69" fmla="*/ 11 h 14"/>
                <a:gd name="T70" fmla="*/ 4 w 16"/>
                <a:gd name="T71" fmla="*/ 10 h 14"/>
                <a:gd name="T72" fmla="*/ 5 w 16"/>
                <a:gd name="T73" fmla="*/ 10 h 14"/>
                <a:gd name="T74" fmla="*/ 5 w 16"/>
                <a:gd name="T75" fmla="*/ 10 h 14"/>
                <a:gd name="T76" fmla="*/ 6 w 16"/>
                <a:gd name="T77" fmla="*/ 10 h 14"/>
                <a:gd name="T78" fmla="*/ 11 w 16"/>
                <a:gd name="T79" fmla="*/ 5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 h="14">
                  <a:moveTo>
                    <a:pt x="11" y="5"/>
                  </a:moveTo>
                  <a:lnTo>
                    <a:pt x="12" y="5"/>
                  </a:lnTo>
                  <a:lnTo>
                    <a:pt x="12" y="4"/>
                  </a:lnTo>
                  <a:lnTo>
                    <a:pt x="13" y="4"/>
                  </a:lnTo>
                  <a:lnTo>
                    <a:pt x="14" y="4"/>
                  </a:lnTo>
                  <a:lnTo>
                    <a:pt x="14" y="4"/>
                  </a:lnTo>
                  <a:lnTo>
                    <a:pt x="14" y="5"/>
                  </a:lnTo>
                  <a:lnTo>
                    <a:pt x="15" y="5"/>
                  </a:lnTo>
                  <a:lnTo>
                    <a:pt x="15" y="4"/>
                  </a:lnTo>
                  <a:lnTo>
                    <a:pt x="12" y="0"/>
                  </a:lnTo>
                  <a:lnTo>
                    <a:pt x="11" y="0"/>
                  </a:lnTo>
                  <a:lnTo>
                    <a:pt x="11" y="1"/>
                  </a:lnTo>
                  <a:lnTo>
                    <a:pt x="12" y="1"/>
                  </a:lnTo>
                  <a:lnTo>
                    <a:pt x="12" y="1"/>
                  </a:lnTo>
                  <a:lnTo>
                    <a:pt x="12" y="2"/>
                  </a:lnTo>
                  <a:lnTo>
                    <a:pt x="11" y="2"/>
                  </a:lnTo>
                  <a:lnTo>
                    <a:pt x="11" y="3"/>
                  </a:lnTo>
                  <a:lnTo>
                    <a:pt x="11" y="3"/>
                  </a:lnTo>
                  <a:lnTo>
                    <a:pt x="11" y="3"/>
                  </a:lnTo>
                  <a:lnTo>
                    <a:pt x="4" y="8"/>
                  </a:lnTo>
                  <a:lnTo>
                    <a:pt x="4" y="8"/>
                  </a:lnTo>
                  <a:lnTo>
                    <a:pt x="4" y="9"/>
                  </a:lnTo>
                  <a:lnTo>
                    <a:pt x="3" y="9"/>
                  </a:lnTo>
                  <a:lnTo>
                    <a:pt x="2" y="9"/>
                  </a:lnTo>
                  <a:lnTo>
                    <a:pt x="1" y="9"/>
                  </a:lnTo>
                  <a:lnTo>
                    <a:pt x="1" y="8"/>
                  </a:lnTo>
                  <a:lnTo>
                    <a:pt x="1" y="8"/>
                  </a:lnTo>
                  <a:lnTo>
                    <a:pt x="0" y="9"/>
                  </a:lnTo>
                  <a:lnTo>
                    <a:pt x="4" y="13"/>
                  </a:lnTo>
                  <a:lnTo>
                    <a:pt x="4" y="13"/>
                  </a:lnTo>
                  <a:lnTo>
                    <a:pt x="4" y="12"/>
                  </a:lnTo>
                  <a:lnTo>
                    <a:pt x="4" y="12"/>
                  </a:lnTo>
                  <a:lnTo>
                    <a:pt x="4" y="12"/>
                  </a:lnTo>
                  <a:lnTo>
                    <a:pt x="4" y="11"/>
                  </a:lnTo>
                  <a:lnTo>
                    <a:pt x="4" y="11"/>
                  </a:lnTo>
                  <a:lnTo>
                    <a:pt x="4" y="10"/>
                  </a:lnTo>
                  <a:lnTo>
                    <a:pt x="5" y="10"/>
                  </a:lnTo>
                  <a:lnTo>
                    <a:pt x="5" y="10"/>
                  </a:lnTo>
                  <a:lnTo>
                    <a:pt x="6" y="10"/>
                  </a:lnTo>
                  <a:lnTo>
                    <a:pt x="11" y="5"/>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3" name="Freeform 140"/>
            <p:cNvSpPr>
              <a:spLocks/>
            </p:cNvSpPr>
            <p:nvPr/>
          </p:nvSpPr>
          <p:spPr bwMode="auto">
            <a:xfrm>
              <a:off x="1540" y="2553"/>
              <a:ext cx="16" cy="19"/>
            </a:xfrm>
            <a:custGeom>
              <a:avLst/>
              <a:gdLst>
                <a:gd name="T0" fmla="*/ 3 w 16"/>
                <a:gd name="T1" fmla="*/ 11 h 19"/>
                <a:gd name="T2" fmla="*/ 4 w 16"/>
                <a:gd name="T3" fmla="*/ 11 h 19"/>
                <a:gd name="T4" fmla="*/ 4 w 16"/>
                <a:gd name="T5" fmla="*/ 12 h 19"/>
                <a:gd name="T6" fmla="*/ 4 w 16"/>
                <a:gd name="T7" fmla="*/ 13 h 19"/>
                <a:gd name="T8" fmla="*/ 4 w 16"/>
                <a:gd name="T9" fmla="*/ 14 h 19"/>
                <a:gd name="T10" fmla="*/ 4 w 16"/>
                <a:gd name="T11" fmla="*/ 14 h 19"/>
                <a:gd name="T12" fmla="*/ 4 w 16"/>
                <a:gd name="T13" fmla="*/ 14 h 19"/>
                <a:gd name="T14" fmla="*/ 5 w 16"/>
                <a:gd name="T15" fmla="*/ 14 h 19"/>
                <a:gd name="T16" fmla="*/ 5 w 16"/>
                <a:gd name="T17" fmla="*/ 15 h 19"/>
                <a:gd name="T18" fmla="*/ 6 w 16"/>
                <a:gd name="T19" fmla="*/ 15 h 19"/>
                <a:gd name="T20" fmla="*/ 6 w 16"/>
                <a:gd name="T21" fmla="*/ 14 h 19"/>
                <a:gd name="T22" fmla="*/ 6 w 16"/>
                <a:gd name="T23" fmla="*/ 14 h 19"/>
                <a:gd name="T24" fmla="*/ 7 w 16"/>
                <a:gd name="T25" fmla="*/ 14 h 19"/>
                <a:gd name="T26" fmla="*/ 3 w 16"/>
                <a:gd name="T27" fmla="*/ 18 h 19"/>
                <a:gd name="T28" fmla="*/ 2 w 16"/>
                <a:gd name="T29" fmla="*/ 17 h 19"/>
                <a:gd name="T30" fmla="*/ 3 w 16"/>
                <a:gd name="T31" fmla="*/ 17 h 19"/>
                <a:gd name="T32" fmla="*/ 3 w 16"/>
                <a:gd name="T33" fmla="*/ 17 h 19"/>
                <a:gd name="T34" fmla="*/ 3 w 16"/>
                <a:gd name="T35" fmla="*/ 16 h 19"/>
                <a:gd name="T36" fmla="*/ 3 w 16"/>
                <a:gd name="T37" fmla="*/ 15 h 19"/>
                <a:gd name="T38" fmla="*/ 3 w 16"/>
                <a:gd name="T39" fmla="*/ 14 h 19"/>
                <a:gd name="T40" fmla="*/ 3 w 16"/>
                <a:gd name="T41" fmla="*/ 14 h 19"/>
                <a:gd name="T42" fmla="*/ 3 w 16"/>
                <a:gd name="T43" fmla="*/ 13 h 19"/>
                <a:gd name="T44" fmla="*/ 0 w 16"/>
                <a:gd name="T45" fmla="*/ 1 h 19"/>
                <a:gd name="T46" fmla="*/ 1 w 16"/>
                <a:gd name="T47" fmla="*/ 0 h 19"/>
                <a:gd name="T48" fmla="*/ 11 w 16"/>
                <a:gd name="T49" fmla="*/ 8 h 19"/>
                <a:gd name="T50" fmla="*/ 11 w 16"/>
                <a:gd name="T51" fmla="*/ 8 h 19"/>
                <a:gd name="T52" fmla="*/ 11 w 16"/>
                <a:gd name="T53" fmla="*/ 8 h 19"/>
                <a:gd name="T54" fmla="*/ 11 w 16"/>
                <a:gd name="T55" fmla="*/ 9 h 19"/>
                <a:gd name="T56" fmla="*/ 12 w 16"/>
                <a:gd name="T57" fmla="*/ 9 h 19"/>
                <a:gd name="T58" fmla="*/ 13 w 16"/>
                <a:gd name="T59" fmla="*/ 9 h 19"/>
                <a:gd name="T60" fmla="*/ 14 w 16"/>
                <a:gd name="T61" fmla="*/ 9 h 19"/>
                <a:gd name="T62" fmla="*/ 14 w 16"/>
                <a:gd name="T63" fmla="*/ 10 h 19"/>
                <a:gd name="T64" fmla="*/ 14 w 16"/>
                <a:gd name="T65" fmla="*/ 9 h 19"/>
                <a:gd name="T66" fmla="*/ 14 w 16"/>
                <a:gd name="T67" fmla="*/ 9 h 19"/>
                <a:gd name="T68" fmla="*/ 15 w 16"/>
                <a:gd name="T69" fmla="*/ 10 h 19"/>
                <a:gd name="T70" fmla="*/ 10 w 16"/>
                <a:gd name="T71" fmla="*/ 13 h 19"/>
                <a:gd name="T72" fmla="*/ 9 w 16"/>
                <a:gd name="T73" fmla="*/ 13 h 19"/>
                <a:gd name="T74" fmla="*/ 9 w 16"/>
                <a:gd name="T75" fmla="*/ 12 h 19"/>
                <a:gd name="T76" fmla="*/ 10 w 16"/>
                <a:gd name="T77" fmla="*/ 12 h 19"/>
                <a:gd name="T78" fmla="*/ 10 w 16"/>
                <a:gd name="T79" fmla="*/ 11 h 19"/>
                <a:gd name="T80" fmla="*/ 11 w 16"/>
                <a:gd name="T81" fmla="*/ 11 h 19"/>
                <a:gd name="T82" fmla="*/ 11 w 16"/>
                <a:gd name="T83" fmla="*/ 11 h 19"/>
                <a:gd name="T84" fmla="*/ 10 w 16"/>
                <a:gd name="T85" fmla="*/ 10 h 19"/>
                <a:gd name="T86" fmla="*/ 9 w 16"/>
                <a:gd name="T87" fmla="*/ 10 h 19"/>
                <a:gd name="T88" fmla="*/ 8 w 16"/>
                <a:gd name="T89" fmla="*/ 8 h 19"/>
                <a:gd name="T90" fmla="*/ 3 w 16"/>
                <a:gd name="T91" fmla="*/ 1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6" h="19">
                  <a:moveTo>
                    <a:pt x="3" y="11"/>
                  </a:moveTo>
                  <a:lnTo>
                    <a:pt x="4" y="11"/>
                  </a:lnTo>
                  <a:lnTo>
                    <a:pt x="4" y="12"/>
                  </a:lnTo>
                  <a:lnTo>
                    <a:pt x="4" y="13"/>
                  </a:lnTo>
                  <a:lnTo>
                    <a:pt x="4" y="14"/>
                  </a:lnTo>
                  <a:lnTo>
                    <a:pt x="4" y="14"/>
                  </a:lnTo>
                  <a:lnTo>
                    <a:pt x="4" y="14"/>
                  </a:lnTo>
                  <a:lnTo>
                    <a:pt x="5" y="14"/>
                  </a:lnTo>
                  <a:lnTo>
                    <a:pt x="5" y="15"/>
                  </a:lnTo>
                  <a:lnTo>
                    <a:pt x="6" y="15"/>
                  </a:lnTo>
                  <a:lnTo>
                    <a:pt x="6" y="14"/>
                  </a:lnTo>
                  <a:lnTo>
                    <a:pt x="6" y="14"/>
                  </a:lnTo>
                  <a:lnTo>
                    <a:pt x="7" y="14"/>
                  </a:lnTo>
                  <a:lnTo>
                    <a:pt x="3" y="18"/>
                  </a:lnTo>
                  <a:lnTo>
                    <a:pt x="2" y="17"/>
                  </a:lnTo>
                  <a:lnTo>
                    <a:pt x="3" y="17"/>
                  </a:lnTo>
                  <a:lnTo>
                    <a:pt x="3" y="17"/>
                  </a:lnTo>
                  <a:lnTo>
                    <a:pt x="3" y="16"/>
                  </a:lnTo>
                  <a:lnTo>
                    <a:pt x="3" y="15"/>
                  </a:lnTo>
                  <a:lnTo>
                    <a:pt x="3" y="14"/>
                  </a:lnTo>
                  <a:lnTo>
                    <a:pt x="3" y="14"/>
                  </a:lnTo>
                  <a:lnTo>
                    <a:pt x="3" y="13"/>
                  </a:lnTo>
                  <a:lnTo>
                    <a:pt x="0" y="1"/>
                  </a:lnTo>
                  <a:lnTo>
                    <a:pt x="1" y="0"/>
                  </a:lnTo>
                  <a:lnTo>
                    <a:pt x="11" y="8"/>
                  </a:lnTo>
                  <a:lnTo>
                    <a:pt x="11" y="8"/>
                  </a:lnTo>
                  <a:lnTo>
                    <a:pt x="11" y="8"/>
                  </a:lnTo>
                  <a:lnTo>
                    <a:pt x="11" y="9"/>
                  </a:lnTo>
                  <a:lnTo>
                    <a:pt x="12" y="9"/>
                  </a:lnTo>
                  <a:lnTo>
                    <a:pt x="13" y="9"/>
                  </a:lnTo>
                  <a:lnTo>
                    <a:pt x="14" y="9"/>
                  </a:lnTo>
                  <a:lnTo>
                    <a:pt x="14" y="10"/>
                  </a:lnTo>
                  <a:lnTo>
                    <a:pt x="14" y="9"/>
                  </a:lnTo>
                  <a:lnTo>
                    <a:pt x="14" y="9"/>
                  </a:lnTo>
                  <a:lnTo>
                    <a:pt x="15" y="10"/>
                  </a:lnTo>
                  <a:lnTo>
                    <a:pt x="10" y="13"/>
                  </a:lnTo>
                  <a:lnTo>
                    <a:pt x="9" y="13"/>
                  </a:lnTo>
                  <a:lnTo>
                    <a:pt x="9" y="12"/>
                  </a:lnTo>
                  <a:lnTo>
                    <a:pt x="10" y="12"/>
                  </a:lnTo>
                  <a:lnTo>
                    <a:pt x="10" y="11"/>
                  </a:lnTo>
                  <a:lnTo>
                    <a:pt x="11" y="11"/>
                  </a:lnTo>
                  <a:lnTo>
                    <a:pt x="11" y="11"/>
                  </a:lnTo>
                  <a:lnTo>
                    <a:pt x="10" y="10"/>
                  </a:lnTo>
                  <a:lnTo>
                    <a:pt x="9" y="10"/>
                  </a:lnTo>
                  <a:lnTo>
                    <a:pt x="8" y="8"/>
                  </a:lnTo>
                  <a:lnTo>
                    <a:pt x="3" y="11"/>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4" name="Freeform 141"/>
            <p:cNvSpPr>
              <a:spLocks/>
            </p:cNvSpPr>
            <p:nvPr/>
          </p:nvSpPr>
          <p:spPr bwMode="auto">
            <a:xfrm>
              <a:off x="1542" y="2556"/>
              <a:ext cx="3" cy="5"/>
            </a:xfrm>
            <a:custGeom>
              <a:avLst/>
              <a:gdLst>
                <a:gd name="T0" fmla="*/ 2 w 3"/>
                <a:gd name="T1" fmla="*/ 2 h 5"/>
                <a:gd name="T2" fmla="*/ 0 w 3"/>
                <a:gd name="T3" fmla="*/ 0 h 5"/>
                <a:gd name="T4" fmla="*/ 1 w 3"/>
                <a:gd name="T5" fmla="*/ 4 h 5"/>
                <a:gd name="T6" fmla="*/ 2 w 3"/>
                <a:gd name="T7" fmla="*/ 2 h 5"/>
              </a:gdLst>
              <a:ahLst/>
              <a:cxnLst>
                <a:cxn ang="0">
                  <a:pos x="T0" y="T1"/>
                </a:cxn>
                <a:cxn ang="0">
                  <a:pos x="T2" y="T3"/>
                </a:cxn>
                <a:cxn ang="0">
                  <a:pos x="T4" y="T5"/>
                </a:cxn>
                <a:cxn ang="0">
                  <a:pos x="T6" y="T7"/>
                </a:cxn>
              </a:cxnLst>
              <a:rect l="0" t="0" r="r" b="b"/>
              <a:pathLst>
                <a:path w="3" h="5">
                  <a:moveTo>
                    <a:pt x="2" y="2"/>
                  </a:moveTo>
                  <a:lnTo>
                    <a:pt x="0" y="0"/>
                  </a:lnTo>
                  <a:lnTo>
                    <a:pt x="1" y="4"/>
                  </a:lnTo>
                  <a:lnTo>
                    <a:pt x="2" y="2"/>
                  </a:lnTo>
                </a:path>
              </a:pathLst>
            </a:custGeom>
            <a:solidFill>
              <a:srgbClr val="B2B2B2"/>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5" name="Freeform 142"/>
            <p:cNvSpPr>
              <a:spLocks/>
            </p:cNvSpPr>
            <p:nvPr/>
          </p:nvSpPr>
          <p:spPr bwMode="auto">
            <a:xfrm>
              <a:off x="1568" y="2522"/>
              <a:ext cx="21" cy="20"/>
            </a:xfrm>
            <a:custGeom>
              <a:avLst/>
              <a:gdLst>
                <a:gd name="T0" fmla="*/ 9 w 21"/>
                <a:gd name="T1" fmla="*/ 5 h 20"/>
                <a:gd name="T2" fmla="*/ 10 w 21"/>
                <a:gd name="T3" fmla="*/ 6 h 20"/>
                <a:gd name="T4" fmla="*/ 11 w 21"/>
                <a:gd name="T5" fmla="*/ 7 h 20"/>
                <a:gd name="T6" fmla="*/ 10 w 21"/>
                <a:gd name="T7" fmla="*/ 8 h 20"/>
                <a:gd name="T8" fmla="*/ 9 w 21"/>
                <a:gd name="T9" fmla="*/ 9 h 20"/>
                <a:gd name="T10" fmla="*/ 8 w 21"/>
                <a:gd name="T11" fmla="*/ 10 h 20"/>
                <a:gd name="T12" fmla="*/ 5 w 21"/>
                <a:gd name="T13" fmla="*/ 7 h 20"/>
                <a:gd name="T14" fmla="*/ 5 w 21"/>
                <a:gd name="T15" fmla="*/ 6 h 20"/>
                <a:gd name="T16" fmla="*/ 5 w 21"/>
                <a:gd name="T17" fmla="*/ 5 h 20"/>
                <a:gd name="T18" fmla="*/ 5 w 21"/>
                <a:gd name="T19" fmla="*/ 4 h 20"/>
                <a:gd name="T20" fmla="*/ 6 w 21"/>
                <a:gd name="T21" fmla="*/ 3 h 20"/>
                <a:gd name="T22" fmla="*/ 7 w 21"/>
                <a:gd name="T23" fmla="*/ 2 h 20"/>
                <a:gd name="T24" fmla="*/ 8 w 21"/>
                <a:gd name="T25" fmla="*/ 2 h 20"/>
                <a:gd name="T26" fmla="*/ 10 w 21"/>
                <a:gd name="T27" fmla="*/ 2 h 20"/>
                <a:gd name="T28" fmla="*/ 12 w 21"/>
                <a:gd name="T29" fmla="*/ 2 h 20"/>
                <a:gd name="T30" fmla="*/ 8 w 21"/>
                <a:gd name="T31" fmla="*/ 0 h 20"/>
                <a:gd name="T32" fmla="*/ 1 w 21"/>
                <a:gd name="T33" fmla="*/ 9 h 20"/>
                <a:gd name="T34" fmla="*/ 2 w 21"/>
                <a:gd name="T35" fmla="*/ 8 h 20"/>
                <a:gd name="T36" fmla="*/ 3 w 21"/>
                <a:gd name="T37" fmla="*/ 9 h 20"/>
                <a:gd name="T38" fmla="*/ 5 w 21"/>
                <a:gd name="T39" fmla="*/ 10 h 20"/>
                <a:gd name="T40" fmla="*/ 11 w 21"/>
                <a:gd name="T41" fmla="*/ 16 h 20"/>
                <a:gd name="T42" fmla="*/ 12 w 21"/>
                <a:gd name="T43" fmla="*/ 17 h 20"/>
                <a:gd name="T44" fmla="*/ 12 w 21"/>
                <a:gd name="T45" fmla="*/ 17 h 20"/>
                <a:gd name="T46" fmla="*/ 12 w 21"/>
                <a:gd name="T47" fmla="*/ 18 h 20"/>
                <a:gd name="T48" fmla="*/ 20 w 21"/>
                <a:gd name="T49" fmla="*/ 11 h 20"/>
                <a:gd name="T50" fmla="*/ 17 w 21"/>
                <a:gd name="T51" fmla="*/ 7 h 20"/>
                <a:gd name="T52" fmla="*/ 18 w 21"/>
                <a:gd name="T53" fmla="*/ 8 h 20"/>
                <a:gd name="T54" fmla="*/ 18 w 21"/>
                <a:gd name="T55" fmla="*/ 10 h 20"/>
                <a:gd name="T56" fmla="*/ 18 w 21"/>
                <a:gd name="T57" fmla="*/ 11 h 20"/>
                <a:gd name="T58" fmla="*/ 17 w 21"/>
                <a:gd name="T59" fmla="*/ 13 h 20"/>
                <a:gd name="T60" fmla="*/ 16 w 21"/>
                <a:gd name="T61" fmla="*/ 14 h 20"/>
                <a:gd name="T62" fmla="*/ 15 w 21"/>
                <a:gd name="T63" fmla="*/ 14 h 20"/>
                <a:gd name="T64" fmla="*/ 15 w 21"/>
                <a:gd name="T65" fmla="*/ 15 h 20"/>
                <a:gd name="T66" fmla="*/ 14 w 21"/>
                <a:gd name="T67" fmla="*/ 14 h 20"/>
                <a:gd name="T68" fmla="*/ 13 w 21"/>
                <a:gd name="T69" fmla="*/ 14 h 20"/>
                <a:gd name="T70" fmla="*/ 10 w 21"/>
                <a:gd name="T71" fmla="*/ 10 h 20"/>
                <a:gd name="T72" fmla="*/ 12 w 21"/>
                <a:gd name="T73" fmla="*/ 9 h 20"/>
                <a:gd name="T74" fmla="*/ 12 w 21"/>
                <a:gd name="T75" fmla="*/ 8 h 20"/>
                <a:gd name="T76" fmla="*/ 13 w 21"/>
                <a:gd name="T77" fmla="*/ 9 h 20"/>
                <a:gd name="T78" fmla="*/ 14 w 21"/>
                <a:gd name="T79" fmla="*/ 10 h 20"/>
                <a:gd name="T80" fmla="*/ 10 w 21"/>
                <a:gd name="T81" fmla="*/ 5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1" h="20">
                  <a:moveTo>
                    <a:pt x="10" y="5"/>
                  </a:moveTo>
                  <a:lnTo>
                    <a:pt x="9" y="5"/>
                  </a:lnTo>
                  <a:lnTo>
                    <a:pt x="10" y="5"/>
                  </a:lnTo>
                  <a:lnTo>
                    <a:pt x="10" y="6"/>
                  </a:lnTo>
                  <a:lnTo>
                    <a:pt x="10" y="7"/>
                  </a:lnTo>
                  <a:lnTo>
                    <a:pt x="11" y="7"/>
                  </a:lnTo>
                  <a:lnTo>
                    <a:pt x="10" y="8"/>
                  </a:lnTo>
                  <a:lnTo>
                    <a:pt x="10" y="8"/>
                  </a:lnTo>
                  <a:lnTo>
                    <a:pt x="10" y="9"/>
                  </a:lnTo>
                  <a:lnTo>
                    <a:pt x="9" y="9"/>
                  </a:lnTo>
                  <a:lnTo>
                    <a:pt x="9" y="10"/>
                  </a:lnTo>
                  <a:lnTo>
                    <a:pt x="8" y="10"/>
                  </a:lnTo>
                  <a:lnTo>
                    <a:pt x="5" y="8"/>
                  </a:lnTo>
                  <a:lnTo>
                    <a:pt x="5" y="7"/>
                  </a:lnTo>
                  <a:lnTo>
                    <a:pt x="5" y="7"/>
                  </a:lnTo>
                  <a:lnTo>
                    <a:pt x="5" y="6"/>
                  </a:lnTo>
                  <a:lnTo>
                    <a:pt x="5" y="5"/>
                  </a:lnTo>
                  <a:lnTo>
                    <a:pt x="5" y="5"/>
                  </a:lnTo>
                  <a:lnTo>
                    <a:pt x="5" y="5"/>
                  </a:lnTo>
                  <a:lnTo>
                    <a:pt x="5" y="4"/>
                  </a:lnTo>
                  <a:lnTo>
                    <a:pt x="6" y="4"/>
                  </a:lnTo>
                  <a:lnTo>
                    <a:pt x="6" y="3"/>
                  </a:lnTo>
                  <a:lnTo>
                    <a:pt x="7" y="3"/>
                  </a:lnTo>
                  <a:lnTo>
                    <a:pt x="7" y="2"/>
                  </a:lnTo>
                  <a:lnTo>
                    <a:pt x="8" y="2"/>
                  </a:lnTo>
                  <a:lnTo>
                    <a:pt x="8" y="2"/>
                  </a:lnTo>
                  <a:lnTo>
                    <a:pt x="9" y="2"/>
                  </a:lnTo>
                  <a:lnTo>
                    <a:pt x="10" y="2"/>
                  </a:lnTo>
                  <a:lnTo>
                    <a:pt x="11" y="2"/>
                  </a:lnTo>
                  <a:lnTo>
                    <a:pt x="12" y="2"/>
                  </a:lnTo>
                  <a:lnTo>
                    <a:pt x="12" y="2"/>
                  </a:lnTo>
                  <a:lnTo>
                    <a:pt x="8" y="0"/>
                  </a:lnTo>
                  <a:lnTo>
                    <a:pt x="0" y="8"/>
                  </a:lnTo>
                  <a:lnTo>
                    <a:pt x="1" y="9"/>
                  </a:lnTo>
                  <a:lnTo>
                    <a:pt x="2" y="8"/>
                  </a:lnTo>
                  <a:lnTo>
                    <a:pt x="2" y="8"/>
                  </a:lnTo>
                  <a:lnTo>
                    <a:pt x="3" y="8"/>
                  </a:lnTo>
                  <a:lnTo>
                    <a:pt x="3" y="9"/>
                  </a:lnTo>
                  <a:lnTo>
                    <a:pt x="4" y="9"/>
                  </a:lnTo>
                  <a:lnTo>
                    <a:pt x="5" y="10"/>
                  </a:lnTo>
                  <a:lnTo>
                    <a:pt x="11" y="15"/>
                  </a:lnTo>
                  <a:lnTo>
                    <a:pt x="11" y="16"/>
                  </a:lnTo>
                  <a:lnTo>
                    <a:pt x="12" y="16"/>
                  </a:lnTo>
                  <a:lnTo>
                    <a:pt x="12" y="17"/>
                  </a:lnTo>
                  <a:lnTo>
                    <a:pt x="12" y="17"/>
                  </a:lnTo>
                  <a:lnTo>
                    <a:pt x="12" y="17"/>
                  </a:lnTo>
                  <a:lnTo>
                    <a:pt x="12" y="18"/>
                  </a:lnTo>
                  <a:lnTo>
                    <a:pt x="12" y="18"/>
                  </a:lnTo>
                  <a:lnTo>
                    <a:pt x="12" y="19"/>
                  </a:lnTo>
                  <a:lnTo>
                    <a:pt x="20" y="11"/>
                  </a:lnTo>
                  <a:lnTo>
                    <a:pt x="18" y="7"/>
                  </a:lnTo>
                  <a:lnTo>
                    <a:pt x="17" y="7"/>
                  </a:lnTo>
                  <a:lnTo>
                    <a:pt x="17" y="8"/>
                  </a:lnTo>
                  <a:lnTo>
                    <a:pt x="18" y="8"/>
                  </a:lnTo>
                  <a:lnTo>
                    <a:pt x="18" y="9"/>
                  </a:lnTo>
                  <a:lnTo>
                    <a:pt x="18" y="10"/>
                  </a:lnTo>
                  <a:lnTo>
                    <a:pt x="18" y="11"/>
                  </a:lnTo>
                  <a:lnTo>
                    <a:pt x="18" y="11"/>
                  </a:lnTo>
                  <a:lnTo>
                    <a:pt x="17" y="12"/>
                  </a:lnTo>
                  <a:lnTo>
                    <a:pt x="17" y="13"/>
                  </a:lnTo>
                  <a:lnTo>
                    <a:pt x="16" y="13"/>
                  </a:lnTo>
                  <a:lnTo>
                    <a:pt x="16" y="14"/>
                  </a:lnTo>
                  <a:lnTo>
                    <a:pt x="15" y="14"/>
                  </a:lnTo>
                  <a:lnTo>
                    <a:pt x="15" y="14"/>
                  </a:lnTo>
                  <a:lnTo>
                    <a:pt x="15" y="14"/>
                  </a:lnTo>
                  <a:lnTo>
                    <a:pt x="15" y="15"/>
                  </a:lnTo>
                  <a:lnTo>
                    <a:pt x="14" y="15"/>
                  </a:lnTo>
                  <a:lnTo>
                    <a:pt x="14" y="14"/>
                  </a:lnTo>
                  <a:lnTo>
                    <a:pt x="13" y="14"/>
                  </a:lnTo>
                  <a:lnTo>
                    <a:pt x="13" y="14"/>
                  </a:lnTo>
                  <a:lnTo>
                    <a:pt x="8" y="11"/>
                  </a:lnTo>
                  <a:lnTo>
                    <a:pt x="10" y="10"/>
                  </a:lnTo>
                  <a:lnTo>
                    <a:pt x="11" y="9"/>
                  </a:lnTo>
                  <a:lnTo>
                    <a:pt x="12" y="9"/>
                  </a:lnTo>
                  <a:lnTo>
                    <a:pt x="12" y="8"/>
                  </a:lnTo>
                  <a:lnTo>
                    <a:pt x="12" y="8"/>
                  </a:lnTo>
                  <a:lnTo>
                    <a:pt x="13" y="8"/>
                  </a:lnTo>
                  <a:lnTo>
                    <a:pt x="13" y="9"/>
                  </a:lnTo>
                  <a:lnTo>
                    <a:pt x="14" y="9"/>
                  </a:lnTo>
                  <a:lnTo>
                    <a:pt x="14" y="10"/>
                  </a:lnTo>
                  <a:lnTo>
                    <a:pt x="15" y="9"/>
                  </a:lnTo>
                  <a:lnTo>
                    <a:pt x="10" y="5"/>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6" name="Freeform 143"/>
            <p:cNvSpPr>
              <a:spLocks/>
            </p:cNvSpPr>
            <p:nvPr/>
          </p:nvSpPr>
          <p:spPr bwMode="auto">
            <a:xfrm>
              <a:off x="1592" y="2498"/>
              <a:ext cx="17" cy="13"/>
            </a:xfrm>
            <a:custGeom>
              <a:avLst/>
              <a:gdLst>
                <a:gd name="T0" fmla="*/ 5 w 17"/>
                <a:gd name="T1" fmla="*/ 3 h 13"/>
                <a:gd name="T2" fmla="*/ 5 w 17"/>
                <a:gd name="T3" fmla="*/ 3 h 13"/>
                <a:gd name="T4" fmla="*/ 4 w 17"/>
                <a:gd name="T5" fmla="*/ 3 h 13"/>
                <a:gd name="T6" fmla="*/ 4 w 17"/>
                <a:gd name="T7" fmla="*/ 3 h 13"/>
                <a:gd name="T8" fmla="*/ 4 w 17"/>
                <a:gd name="T9" fmla="*/ 2 h 13"/>
                <a:gd name="T10" fmla="*/ 4 w 17"/>
                <a:gd name="T11" fmla="*/ 1 h 13"/>
                <a:gd name="T12" fmla="*/ 3 w 17"/>
                <a:gd name="T13" fmla="*/ 1 h 13"/>
                <a:gd name="T14" fmla="*/ 4 w 17"/>
                <a:gd name="T15" fmla="*/ 1 h 13"/>
                <a:gd name="T16" fmla="*/ 4 w 17"/>
                <a:gd name="T17" fmla="*/ 1 h 13"/>
                <a:gd name="T18" fmla="*/ 4 w 17"/>
                <a:gd name="T19" fmla="*/ 0 h 13"/>
                <a:gd name="T20" fmla="*/ 3 w 17"/>
                <a:gd name="T21" fmla="*/ 0 h 13"/>
                <a:gd name="T22" fmla="*/ 0 w 17"/>
                <a:gd name="T23" fmla="*/ 5 h 13"/>
                <a:gd name="T24" fmla="*/ 1 w 17"/>
                <a:gd name="T25" fmla="*/ 5 h 13"/>
                <a:gd name="T26" fmla="*/ 1 w 17"/>
                <a:gd name="T27" fmla="*/ 5 h 13"/>
                <a:gd name="T28" fmla="*/ 1 w 17"/>
                <a:gd name="T29" fmla="*/ 5 h 13"/>
                <a:gd name="T30" fmla="*/ 1 w 17"/>
                <a:gd name="T31" fmla="*/ 4 h 13"/>
                <a:gd name="T32" fmla="*/ 2 w 17"/>
                <a:gd name="T33" fmla="*/ 4 h 13"/>
                <a:gd name="T34" fmla="*/ 3 w 17"/>
                <a:gd name="T35" fmla="*/ 4 h 13"/>
                <a:gd name="T36" fmla="*/ 4 w 17"/>
                <a:gd name="T37" fmla="*/ 4 h 13"/>
                <a:gd name="T38" fmla="*/ 4 w 17"/>
                <a:gd name="T39" fmla="*/ 5 h 13"/>
                <a:gd name="T40" fmla="*/ 4 w 17"/>
                <a:gd name="T41" fmla="*/ 5 h 13"/>
                <a:gd name="T42" fmla="*/ 11 w 17"/>
                <a:gd name="T43" fmla="*/ 9 h 13"/>
                <a:gd name="T44" fmla="*/ 12 w 17"/>
                <a:gd name="T45" fmla="*/ 9 h 13"/>
                <a:gd name="T46" fmla="*/ 12 w 17"/>
                <a:gd name="T47" fmla="*/ 9 h 13"/>
                <a:gd name="T48" fmla="*/ 12 w 17"/>
                <a:gd name="T49" fmla="*/ 9 h 13"/>
                <a:gd name="T50" fmla="*/ 12 w 17"/>
                <a:gd name="T51" fmla="*/ 10 h 13"/>
                <a:gd name="T52" fmla="*/ 12 w 17"/>
                <a:gd name="T53" fmla="*/ 11 h 13"/>
                <a:gd name="T54" fmla="*/ 12 w 17"/>
                <a:gd name="T55" fmla="*/ 11 h 13"/>
                <a:gd name="T56" fmla="*/ 12 w 17"/>
                <a:gd name="T57" fmla="*/ 12 h 13"/>
                <a:gd name="T58" fmla="*/ 16 w 17"/>
                <a:gd name="T59" fmla="*/ 7 h 13"/>
                <a:gd name="T60" fmla="*/ 15 w 17"/>
                <a:gd name="T61" fmla="*/ 7 h 13"/>
                <a:gd name="T62" fmla="*/ 15 w 17"/>
                <a:gd name="T63" fmla="*/ 7 h 13"/>
                <a:gd name="T64" fmla="*/ 15 w 17"/>
                <a:gd name="T65" fmla="*/ 7 h 13"/>
                <a:gd name="T66" fmla="*/ 15 w 17"/>
                <a:gd name="T67" fmla="*/ 8 h 13"/>
                <a:gd name="T68" fmla="*/ 14 w 17"/>
                <a:gd name="T69" fmla="*/ 8 h 13"/>
                <a:gd name="T70" fmla="*/ 13 w 17"/>
                <a:gd name="T71" fmla="*/ 8 h 13"/>
                <a:gd name="T72" fmla="*/ 13 w 17"/>
                <a:gd name="T73" fmla="*/ 7 h 13"/>
                <a:gd name="T74" fmla="*/ 12 w 17"/>
                <a:gd name="T75" fmla="*/ 7 h 13"/>
                <a:gd name="T76" fmla="*/ 12 w 17"/>
                <a:gd name="T77" fmla="*/ 7 h 13"/>
                <a:gd name="T78" fmla="*/ 5 w 17"/>
                <a:gd name="T79" fmla="*/ 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7" h="13">
                  <a:moveTo>
                    <a:pt x="5" y="3"/>
                  </a:moveTo>
                  <a:lnTo>
                    <a:pt x="5" y="3"/>
                  </a:lnTo>
                  <a:lnTo>
                    <a:pt x="4" y="3"/>
                  </a:lnTo>
                  <a:lnTo>
                    <a:pt x="4" y="3"/>
                  </a:lnTo>
                  <a:lnTo>
                    <a:pt x="4" y="2"/>
                  </a:lnTo>
                  <a:lnTo>
                    <a:pt x="4" y="1"/>
                  </a:lnTo>
                  <a:lnTo>
                    <a:pt x="3" y="1"/>
                  </a:lnTo>
                  <a:lnTo>
                    <a:pt x="4" y="1"/>
                  </a:lnTo>
                  <a:lnTo>
                    <a:pt x="4" y="1"/>
                  </a:lnTo>
                  <a:lnTo>
                    <a:pt x="4" y="0"/>
                  </a:lnTo>
                  <a:lnTo>
                    <a:pt x="3" y="0"/>
                  </a:lnTo>
                  <a:lnTo>
                    <a:pt x="0" y="5"/>
                  </a:lnTo>
                  <a:lnTo>
                    <a:pt x="1" y="5"/>
                  </a:lnTo>
                  <a:lnTo>
                    <a:pt x="1" y="5"/>
                  </a:lnTo>
                  <a:lnTo>
                    <a:pt x="1" y="5"/>
                  </a:lnTo>
                  <a:lnTo>
                    <a:pt x="1" y="4"/>
                  </a:lnTo>
                  <a:lnTo>
                    <a:pt x="2" y="4"/>
                  </a:lnTo>
                  <a:lnTo>
                    <a:pt x="3" y="4"/>
                  </a:lnTo>
                  <a:lnTo>
                    <a:pt x="4" y="4"/>
                  </a:lnTo>
                  <a:lnTo>
                    <a:pt x="4" y="5"/>
                  </a:lnTo>
                  <a:lnTo>
                    <a:pt x="4" y="5"/>
                  </a:lnTo>
                  <a:lnTo>
                    <a:pt x="11" y="9"/>
                  </a:lnTo>
                  <a:lnTo>
                    <a:pt x="12" y="9"/>
                  </a:lnTo>
                  <a:lnTo>
                    <a:pt x="12" y="9"/>
                  </a:lnTo>
                  <a:lnTo>
                    <a:pt x="12" y="9"/>
                  </a:lnTo>
                  <a:lnTo>
                    <a:pt x="12" y="10"/>
                  </a:lnTo>
                  <a:lnTo>
                    <a:pt x="12" y="11"/>
                  </a:lnTo>
                  <a:lnTo>
                    <a:pt x="12" y="11"/>
                  </a:lnTo>
                  <a:lnTo>
                    <a:pt x="12" y="12"/>
                  </a:lnTo>
                  <a:lnTo>
                    <a:pt x="16" y="7"/>
                  </a:lnTo>
                  <a:lnTo>
                    <a:pt x="15" y="7"/>
                  </a:lnTo>
                  <a:lnTo>
                    <a:pt x="15" y="7"/>
                  </a:lnTo>
                  <a:lnTo>
                    <a:pt x="15" y="7"/>
                  </a:lnTo>
                  <a:lnTo>
                    <a:pt x="15" y="8"/>
                  </a:lnTo>
                  <a:lnTo>
                    <a:pt x="14" y="8"/>
                  </a:lnTo>
                  <a:lnTo>
                    <a:pt x="13" y="8"/>
                  </a:lnTo>
                  <a:lnTo>
                    <a:pt x="13" y="7"/>
                  </a:lnTo>
                  <a:lnTo>
                    <a:pt x="12" y="7"/>
                  </a:lnTo>
                  <a:lnTo>
                    <a:pt x="12" y="7"/>
                  </a:lnTo>
                  <a:lnTo>
                    <a:pt x="5" y="3"/>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7" name="Freeform 144"/>
            <p:cNvSpPr>
              <a:spLocks/>
            </p:cNvSpPr>
            <p:nvPr/>
          </p:nvSpPr>
          <p:spPr bwMode="auto">
            <a:xfrm>
              <a:off x="1375" y="2562"/>
              <a:ext cx="12" cy="16"/>
            </a:xfrm>
            <a:custGeom>
              <a:avLst/>
              <a:gdLst>
                <a:gd name="T0" fmla="*/ 11 w 12"/>
                <a:gd name="T1" fmla="*/ 2 h 16"/>
                <a:gd name="T2" fmla="*/ 10 w 12"/>
                <a:gd name="T3" fmla="*/ 3 h 16"/>
                <a:gd name="T4" fmla="*/ 10 w 12"/>
                <a:gd name="T5" fmla="*/ 2 h 16"/>
                <a:gd name="T6" fmla="*/ 9 w 12"/>
                <a:gd name="T7" fmla="*/ 1 h 16"/>
                <a:gd name="T8" fmla="*/ 8 w 12"/>
                <a:gd name="T9" fmla="*/ 1 h 16"/>
                <a:gd name="T10" fmla="*/ 6 w 12"/>
                <a:gd name="T11" fmla="*/ 0 h 16"/>
                <a:gd name="T12" fmla="*/ 5 w 12"/>
                <a:gd name="T13" fmla="*/ 1 h 16"/>
                <a:gd name="T14" fmla="*/ 5 w 12"/>
                <a:gd name="T15" fmla="*/ 1 h 16"/>
                <a:gd name="T16" fmla="*/ 4 w 12"/>
                <a:gd name="T17" fmla="*/ 2 h 16"/>
                <a:gd name="T18" fmla="*/ 3 w 12"/>
                <a:gd name="T19" fmla="*/ 3 h 16"/>
                <a:gd name="T20" fmla="*/ 3 w 12"/>
                <a:gd name="T21" fmla="*/ 4 h 16"/>
                <a:gd name="T22" fmla="*/ 3 w 12"/>
                <a:gd name="T23" fmla="*/ 6 h 16"/>
                <a:gd name="T24" fmla="*/ 4 w 12"/>
                <a:gd name="T25" fmla="*/ 7 h 16"/>
                <a:gd name="T26" fmla="*/ 5 w 12"/>
                <a:gd name="T27" fmla="*/ 8 h 16"/>
                <a:gd name="T28" fmla="*/ 6 w 12"/>
                <a:gd name="T29" fmla="*/ 9 h 16"/>
                <a:gd name="T30" fmla="*/ 7 w 12"/>
                <a:gd name="T31" fmla="*/ 11 h 16"/>
                <a:gd name="T32" fmla="*/ 7 w 12"/>
                <a:gd name="T33" fmla="*/ 12 h 16"/>
                <a:gd name="T34" fmla="*/ 7 w 12"/>
                <a:gd name="T35" fmla="*/ 14 h 16"/>
                <a:gd name="T36" fmla="*/ 6 w 12"/>
                <a:gd name="T37" fmla="*/ 14 h 16"/>
                <a:gd name="T38" fmla="*/ 5 w 12"/>
                <a:gd name="T39" fmla="*/ 14 h 16"/>
                <a:gd name="T40" fmla="*/ 4 w 12"/>
                <a:gd name="T41" fmla="*/ 14 h 16"/>
                <a:gd name="T42" fmla="*/ 3 w 12"/>
                <a:gd name="T43" fmla="*/ 14 h 16"/>
                <a:gd name="T44" fmla="*/ 2 w 12"/>
                <a:gd name="T45" fmla="*/ 12 h 16"/>
                <a:gd name="T46" fmla="*/ 1 w 12"/>
                <a:gd name="T47" fmla="*/ 10 h 16"/>
                <a:gd name="T48" fmla="*/ 0 w 12"/>
                <a:gd name="T49" fmla="*/ 13 h 16"/>
                <a:gd name="T50" fmla="*/ 1 w 12"/>
                <a:gd name="T51" fmla="*/ 14 h 16"/>
                <a:gd name="T52" fmla="*/ 2 w 12"/>
                <a:gd name="T53" fmla="*/ 14 h 16"/>
                <a:gd name="T54" fmla="*/ 3 w 12"/>
                <a:gd name="T55" fmla="*/ 14 h 16"/>
                <a:gd name="T56" fmla="*/ 4 w 12"/>
                <a:gd name="T57" fmla="*/ 15 h 16"/>
                <a:gd name="T58" fmla="*/ 5 w 12"/>
                <a:gd name="T59" fmla="*/ 15 h 16"/>
                <a:gd name="T60" fmla="*/ 6 w 12"/>
                <a:gd name="T61" fmla="*/ 15 h 16"/>
                <a:gd name="T62" fmla="*/ 8 w 12"/>
                <a:gd name="T63" fmla="*/ 15 h 16"/>
                <a:gd name="T64" fmla="*/ 8 w 12"/>
                <a:gd name="T65" fmla="*/ 14 h 16"/>
                <a:gd name="T66" fmla="*/ 9 w 12"/>
                <a:gd name="T67" fmla="*/ 14 h 16"/>
                <a:gd name="T68" fmla="*/ 9 w 12"/>
                <a:gd name="T69" fmla="*/ 12 h 16"/>
                <a:gd name="T70" fmla="*/ 9 w 12"/>
                <a:gd name="T71" fmla="*/ 11 h 16"/>
                <a:gd name="T72" fmla="*/ 8 w 12"/>
                <a:gd name="T73" fmla="*/ 9 h 16"/>
                <a:gd name="T74" fmla="*/ 8 w 12"/>
                <a:gd name="T75" fmla="*/ 9 h 16"/>
                <a:gd name="T76" fmla="*/ 7 w 12"/>
                <a:gd name="T77" fmla="*/ 8 h 16"/>
                <a:gd name="T78" fmla="*/ 6 w 12"/>
                <a:gd name="T79" fmla="*/ 6 h 16"/>
                <a:gd name="T80" fmla="*/ 6 w 12"/>
                <a:gd name="T81" fmla="*/ 6 h 16"/>
                <a:gd name="T82" fmla="*/ 5 w 12"/>
                <a:gd name="T83" fmla="*/ 5 h 16"/>
                <a:gd name="T84" fmla="*/ 5 w 12"/>
                <a:gd name="T85" fmla="*/ 4 h 16"/>
                <a:gd name="T86" fmla="*/ 5 w 12"/>
                <a:gd name="T87" fmla="*/ 3 h 16"/>
                <a:gd name="T88" fmla="*/ 5 w 12"/>
                <a:gd name="T89" fmla="*/ 1 h 16"/>
                <a:gd name="T90" fmla="*/ 6 w 12"/>
                <a:gd name="T91" fmla="*/ 1 h 16"/>
                <a:gd name="T92" fmla="*/ 7 w 12"/>
                <a:gd name="T93" fmla="*/ 1 h 16"/>
                <a:gd name="T94" fmla="*/ 8 w 12"/>
                <a:gd name="T95" fmla="*/ 1 h 16"/>
                <a:gd name="T96" fmla="*/ 9 w 12"/>
                <a:gd name="T97" fmla="*/ 3 h 16"/>
                <a:gd name="T98" fmla="*/ 10 w 12"/>
                <a:gd name="T99" fmla="*/ 4 h 16"/>
                <a:gd name="T100" fmla="*/ 10 w 12"/>
                <a:gd name="T101" fmla="*/ 4 h 16"/>
                <a:gd name="T102" fmla="*/ 10 w 12"/>
                <a:gd name="T103" fmla="*/ 6 h 16"/>
                <a:gd name="T104" fmla="*/ 11 w 12"/>
                <a:gd name="T105" fmla="*/ 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2" h="16">
                  <a:moveTo>
                    <a:pt x="11" y="2"/>
                  </a:moveTo>
                  <a:lnTo>
                    <a:pt x="11" y="2"/>
                  </a:lnTo>
                  <a:lnTo>
                    <a:pt x="11" y="3"/>
                  </a:lnTo>
                  <a:lnTo>
                    <a:pt x="10" y="3"/>
                  </a:lnTo>
                  <a:lnTo>
                    <a:pt x="10" y="2"/>
                  </a:lnTo>
                  <a:lnTo>
                    <a:pt x="10" y="2"/>
                  </a:lnTo>
                  <a:lnTo>
                    <a:pt x="10" y="1"/>
                  </a:lnTo>
                  <a:lnTo>
                    <a:pt x="9" y="1"/>
                  </a:lnTo>
                  <a:lnTo>
                    <a:pt x="8" y="1"/>
                  </a:lnTo>
                  <a:lnTo>
                    <a:pt x="8" y="1"/>
                  </a:lnTo>
                  <a:lnTo>
                    <a:pt x="7" y="0"/>
                  </a:lnTo>
                  <a:lnTo>
                    <a:pt x="6" y="0"/>
                  </a:lnTo>
                  <a:lnTo>
                    <a:pt x="6" y="1"/>
                  </a:lnTo>
                  <a:lnTo>
                    <a:pt x="5" y="1"/>
                  </a:lnTo>
                  <a:lnTo>
                    <a:pt x="5" y="1"/>
                  </a:lnTo>
                  <a:lnTo>
                    <a:pt x="5" y="1"/>
                  </a:lnTo>
                  <a:lnTo>
                    <a:pt x="4" y="1"/>
                  </a:lnTo>
                  <a:lnTo>
                    <a:pt x="4" y="2"/>
                  </a:lnTo>
                  <a:lnTo>
                    <a:pt x="3" y="2"/>
                  </a:lnTo>
                  <a:lnTo>
                    <a:pt x="3" y="3"/>
                  </a:lnTo>
                  <a:lnTo>
                    <a:pt x="3" y="4"/>
                  </a:lnTo>
                  <a:lnTo>
                    <a:pt x="3" y="4"/>
                  </a:lnTo>
                  <a:lnTo>
                    <a:pt x="3" y="5"/>
                  </a:lnTo>
                  <a:lnTo>
                    <a:pt x="3" y="6"/>
                  </a:lnTo>
                  <a:lnTo>
                    <a:pt x="4" y="6"/>
                  </a:lnTo>
                  <a:lnTo>
                    <a:pt x="4" y="7"/>
                  </a:lnTo>
                  <a:lnTo>
                    <a:pt x="5" y="8"/>
                  </a:lnTo>
                  <a:lnTo>
                    <a:pt x="5" y="8"/>
                  </a:lnTo>
                  <a:lnTo>
                    <a:pt x="6" y="9"/>
                  </a:lnTo>
                  <a:lnTo>
                    <a:pt x="6" y="9"/>
                  </a:lnTo>
                  <a:lnTo>
                    <a:pt x="6" y="10"/>
                  </a:lnTo>
                  <a:lnTo>
                    <a:pt x="7" y="11"/>
                  </a:lnTo>
                  <a:lnTo>
                    <a:pt x="7" y="11"/>
                  </a:lnTo>
                  <a:lnTo>
                    <a:pt x="7" y="12"/>
                  </a:lnTo>
                  <a:lnTo>
                    <a:pt x="7" y="13"/>
                  </a:lnTo>
                  <a:lnTo>
                    <a:pt x="7" y="14"/>
                  </a:lnTo>
                  <a:lnTo>
                    <a:pt x="6" y="14"/>
                  </a:lnTo>
                  <a:lnTo>
                    <a:pt x="6" y="14"/>
                  </a:lnTo>
                  <a:lnTo>
                    <a:pt x="6" y="14"/>
                  </a:lnTo>
                  <a:lnTo>
                    <a:pt x="5" y="14"/>
                  </a:lnTo>
                  <a:lnTo>
                    <a:pt x="5" y="14"/>
                  </a:lnTo>
                  <a:lnTo>
                    <a:pt x="4" y="14"/>
                  </a:lnTo>
                  <a:lnTo>
                    <a:pt x="3" y="14"/>
                  </a:lnTo>
                  <a:lnTo>
                    <a:pt x="3" y="14"/>
                  </a:lnTo>
                  <a:lnTo>
                    <a:pt x="2" y="13"/>
                  </a:lnTo>
                  <a:lnTo>
                    <a:pt x="2" y="12"/>
                  </a:lnTo>
                  <a:lnTo>
                    <a:pt x="1" y="11"/>
                  </a:lnTo>
                  <a:lnTo>
                    <a:pt x="1" y="10"/>
                  </a:lnTo>
                  <a:lnTo>
                    <a:pt x="1" y="9"/>
                  </a:lnTo>
                  <a:lnTo>
                    <a:pt x="0" y="13"/>
                  </a:lnTo>
                  <a:lnTo>
                    <a:pt x="1" y="13"/>
                  </a:lnTo>
                  <a:lnTo>
                    <a:pt x="1" y="14"/>
                  </a:lnTo>
                  <a:lnTo>
                    <a:pt x="2" y="14"/>
                  </a:lnTo>
                  <a:lnTo>
                    <a:pt x="2" y="14"/>
                  </a:lnTo>
                  <a:lnTo>
                    <a:pt x="3" y="14"/>
                  </a:lnTo>
                  <a:lnTo>
                    <a:pt x="3" y="14"/>
                  </a:lnTo>
                  <a:lnTo>
                    <a:pt x="3" y="15"/>
                  </a:lnTo>
                  <a:lnTo>
                    <a:pt x="4" y="15"/>
                  </a:lnTo>
                  <a:lnTo>
                    <a:pt x="5" y="15"/>
                  </a:lnTo>
                  <a:lnTo>
                    <a:pt x="5" y="15"/>
                  </a:lnTo>
                  <a:lnTo>
                    <a:pt x="6" y="15"/>
                  </a:lnTo>
                  <a:lnTo>
                    <a:pt x="6" y="15"/>
                  </a:lnTo>
                  <a:lnTo>
                    <a:pt x="7" y="15"/>
                  </a:lnTo>
                  <a:lnTo>
                    <a:pt x="8" y="15"/>
                  </a:lnTo>
                  <a:lnTo>
                    <a:pt x="8" y="14"/>
                  </a:lnTo>
                  <a:lnTo>
                    <a:pt x="8" y="14"/>
                  </a:lnTo>
                  <a:lnTo>
                    <a:pt x="8" y="14"/>
                  </a:lnTo>
                  <a:lnTo>
                    <a:pt x="9" y="14"/>
                  </a:lnTo>
                  <a:lnTo>
                    <a:pt x="9" y="13"/>
                  </a:lnTo>
                  <a:lnTo>
                    <a:pt x="9" y="12"/>
                  </a:lnTo>
                  <a:lnTo>
                    <a:pt x="9" y="11"/>
                  </a:lnTo>
                  <a:lnTo>
                    <a:pt x="9" y="11"/>
                  </a:lnTo>
                  <a:lnTo>
                    <a:pt x="9" y="10"/>
                  </a:lnTo>
                  <a:lnTo>
                    <a:pt x="8" y="9"/>
                  </a:lnTo>
                  <a:lnTo>
                    <a:pt x="8" y="9"/>
                  </a:lnTo>
                  <a:lnTo>
                    <a:pt x="8" y="9"/>
                  </a:lnTo>
                  <a:lnTo>
                    <a:pt x="8" y="8"/>
                  </a:lnTo>
                  <a:lnTo>
                    <a:pt x="7" y="8"/>
                  </a:lnTo>
                  <a:lnTo>
                    <a:pt x="7" y="7"/>
                  </a:lnTo>
                  <a:lnTo>
                    <a:pt x="6" y="6"/>
                  </a:lnTo>
                  <a:lnTo>
                    <a:pt x="6" y="6"/>
                  </a:lnTo>
                  <a:lnTo>
                    <a:pt x="6" y="6"/>
                  </a:lnTo>
                  <a:lnTo>
                    <a:pt x="5" y="6"/>
                  </a:lnTo>
                  <a:lnTo>
                    <a:pt x="5" y="5"/>
                  </a:lnTo>
                  <a:lnTo>
                    <a:pt x="5" y="5"/>
                  </a:lnTo>
                  <a:lnTo>
                    <a:pt x="5" y="4"/>
                  </a:lnTo>
                  <a:lnTo>
                    <a:pt x="5" y="4"/>
                  </a:lnTo>
                  <a:lnTo>
                    <a:pt x="5" y="3"/>
                  </a:lnTo>
                  <a:lnTo>
                    <a:pt x="5" y="2"/>
                  </a:lnTo>
                  <a:lnTo>
                    <a:pt x="5" y="1"/>
                  </a:lnTo>
                  <a:lnTo>
                    <a:pt x="6" y="1"/>
                  </a:lnTo>
                  <a:lnTo>
                    <a:pt x="6" y="1"/>
                  </a:lnTo>
                  <a:lnTo>
                    <a:pt x="6" y="1"/>
                  </a:lnTo>
                  <a:lnTo>
                    <a:pt x="7" y="1"/>
                  </a:lnTo>
                  <a:lnTo>
                    <a:pt x="8" y="1"/>
                  </a:lnTo>
                  <a:lnTo>
                    <a:pt x="8" y="1"/>
                  </a:lnTo>
                  <a:lnTo>
                    <a:pt x="9" y="2"/>
                  </a:lnTo>
                  <a:lnTo>
                    <a:pt x="9" y="3"/>
                  </a:lnTo>
                  <a:lnTo>
                    <a:pt x="10" y="3"/>
                  </a:lnTo>
                  <a:lnTo>
                    <a:pt x="10" y="4"/>
                  </a:lnTo>
                  <a:lnTo>
                    <a:pt x="10" y="4"/>
                  </a:lnTo>
                  <a:lnTo>
                    <a:pt x="10" y="4"/>
                  </a:lnTo>
                  <a:lnTo>
                    <a:pt x="10" y="5"/>
                  </a:lnTo>
                  <a:lnTo>
                    <a:pt x="10" y="6"/>
                  </a:lnTo>
                  <a:lnTo>
                    <a:pt x="10" y="6"/>
                  </a:lnTo>
                  <a:lnTo>
                    <a:pt x="11" y="6"/>
                  </a:lnTo>
                  <a:lnTo>
                    <a:pt x="11" y="2"/>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8" name="Freeform 145"/>
            <p:cNvSpPr>
              <a:spLocks/>
            </p:cNvSpPr>
            <p:nvPr/>
          </p:nvSpPr>
          <p:spPr bwMode="auto">
            <a:xfrm>
              <a:off x="1448" y="2578"/>
              <a:ext cx="13" cy="16"/>
            </a:xfrm>
            <a:custGeom>
              <a:avLst/>
              <a:gdLst>
                <a:gd name="T0" fmla="*/ 8 w 13"/>
                <a:gd name="T1" fmla="*/ 4 h 16"/>
                <a:gd name="T2" fmla="*/ 8 w 13"/>
                <a:gd name="T3" fmla="*/ 6 h 16"/>
                <a:gd name="T4" fmla="*/ 7 w 13"/>
                <a:gd name="T5" fmla="*/ 6 h 16"/>
                <a:gd name="T6" fmla="*/ 6 w 13"/>
                <a:gd name="T7" fmla="*/ 6 h 16"/>
                <a:gd name="T8" fmla="*/ 5 w 13"/>
                <a:gd name="T9" fmla="*/ 7 h 16"/>
                <a:gd name="T10" fmla="*/ 4 w 13"/>
                <a:gd name="T11" fmla="*/ 2 h 16"/>
                <a:gd name="T12" fmla="*/ 5 w 13"/>
                <a:gd name="T13" fmla="*/ 1 h 16"/>
                <a:gd name="T14" fmla="*/ 5 w 13"/>
                <a:gd name="T15" fmla="*/ 1 h 16"/>
                <a:gd name="T16" fmla="*/ 7 w 13"/>
                <a:gd name="T17" fmla="*/ 1 h 16"/>
                <a:gd name="T18" fmla="*/ 8 w 13"/>
                <a:gd name="T19" fmla="*/ 1 h 16"/>
                <a:gd name="T20" fmla="*/ 9 w 13"/>
                <a:gd name="T21" fmla="*/ 1 h 16"/>
                <a:gd name="T22" fmla="*/ 10 w 13"/>
                <a:gd name="T23" fmla="*/ 2 h 16"/>
                <a:gd name="T24" fmla="*/ 11 w 13"/>
                <a:gd name="T25" fmla="*/ 3 h 16"/>
                <a:gd name="T26" fmla="*/ 11 w 13"/>
                <a:gd name="T27" fmla="*/ 4 h 16"/>
                <a:gd name="T28" fmla="*/ 0 w 13"/>
                <a:gd name="T29" fmla="*/ 0 h 16"/>
                <a:gd name="T30" fmla="*/ 1 w 13"/>
                <a:gd name="T31" fmla="*/ 1 h 16"/>
                <a:gd name="T32" fmla="*/ 2 w 13"/>
                <a:gd name="T33" fmla="*/ 1 h 16"/>
                <a:gd name="T34" fmla="*/ 2 w 13"/>
                <a:gd name="T35" fmla="*/ 3 h 16"/>
                <a:gd name="T36" fmla="*/ 2 w 13"/>
                <a:gd name="T37" fmla="*/ 11 h 16"/>
                <a:gd name="T38" fmla="*/ 2 w 13"/>
                <a:gd name="T39" fmla="*/ 13 h 16"/>
                <a:gd name="T40" fmla="*/ 1 w 13"/>
                <a:gd name="T41" fmla="*/ 14 h 16"/>
                <a:gd name="T42" fmla="*/ 0 w 13"/>
                <a:gd name="T43" fmla="*/ 14 h 16"/>
                <a:gd name="T44" fmla="*/ 11 w 13"/>
                <a:gd name="T45" fmla="*/ 15 h 16"/>
                <a:gd name="T46" fmla="*/ 11 w 13"/>
                <a:gd name="T47" fmla="*/ 11 h 16"/>
                <a:gd name="T48" fmla="*/ 11 w 13"/>
                <a:gd name="T49" fmla="*/ 12 h 16"/>
                <a:gd name="T50" fmla="*/ 10 w 13"/>
                <a:gd name="T51" fmla="*/ 13 h 16"/>
                <a:gd name="T52" fmla="*/ 9 w 13"/>
                <a:gd name="T53" fmla="*/ 14 h 16"/>
                <a:gd name="T54" fmla="*/ 8 w 13"/>
                <a:gd name="T55" fmla="*/ 14 h 16"/>
                <a:gd name="T56" fmla="*/ 7 w 13"/>
                <a:gd name="T57" fmla="*/ 14 h 16"/>
                <a:gd name="T58" fmla="*/ 6 w 13"/>
                <a:gd name="T59" fmla="*/ 14 h 16"/>
                <a:gd name="T60" fmla="*/ 5 w 13"/>
                <a:gd name="T61" fmla="*/ 14 h 16"/>
                <a:gd name="T62" fmla="*/ 4 w 13"/>
                <a:gd name="T63" fmla="*/ 14 h 16"/>
                <a:gd name="T64" fmla="*/ 4 w 13"/>
                <a:gd name="T65" fmla="*/ 7 h 16"/>
                <a:gd name="T66" fmla="*/ 5 w 13"/>
                <a:gd name="T67" fmla="*/ 7 h 16"/>
                <a:gd name="T68" fmla="*/ 6 w 13"/>
                <a:gd name="T69" fmla="*/ 8 h 16"/>
                <a:gd name="T70" fmla="*/ 7 w 13"/>
                <a:gd name="T71" fmla="*/ 8 h 16"/>
                <a:gd name="T72" fmla="*/ 8 w 13"/>
                <a:gd name="T73" fmla="*/ 9 h 16"/>
                <a:gd name="T74" fmla="*/ 8 w 13"/>
                <a:gd name="T75" fmla="*/ 10 h 16"/>
                <a:gd name="T76" fmla="*/ 9 w 13"/>
                <a:gd name="T77" fmla="*/ 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3" h="16">
                  <a:moveTo>
                    <a:pt x="9" y="4"/>
                  </a:moveTo>
                  <a:lnTo>
                    <a:pt x="8" y="4"/>
                  </a:lnTo>
                  <a:lnTo>
                    <a:pt x="8" y="5"/>
                  </a:lnTo>
                  <a:lnTo>
                    <a:pt x="8" y="6"/>
                  </a:lnTo>
                  <a:lnTo>
                    <a:pt x="7" y="6"/>
                  </a:lnTo>
                  <a:lnTo>
                    <a:pt x="7" y="6"/>
                  </a:lnTo>
                  <a:lnTo>
                    <a:pt x="7" y="6"/>
                  </a:lnTo>
                  <a:lnTo>
                    <a:pt x="6" y="6"/>
                  </a:lnTo>
                  <a:lnTo>
                    <a:pt x="6" y="7"/>
                  </a:lnTo>
                  <a:lnTo>
                    <a:pt x="5" y="7"/>
                  </a:lnTo>
                  <a:lnTo>
                    <a:pt x="4" y="7"/>
                  </a:lnTo>
                  <a:lnTo>
                    <a:pt x="4" y="2"/>
                  </a:lnTo>
                  <a:lnTo>
                    <a:pt x="4" y="1"/>
                  </a:lnTo>
                  <a:lnTo>
                    <a:pt x="5" y="1"/>
                  </a:lnTo>
                  <a:lnTo>
                    <a:pt x="5" y="1"/>
                  </a:lnTo>
                  <a:lnTo>
                    <a:pt x="5" y="1"/>
                  </a:lnTo>
                  <a:lnTo>
                    <a:pt x="6" y="1"/>
                  </a:lnTo>
                  <a:lnTo>
                    <a:pt x="7" y="1"/>
                  </a:lnTo>
                  <a:lnTo>
                    <a:pt x="7" y="1"/>
                  </a:lnTo>
                  <a:lnTo>
                    <a:pt x="8" y="1"/>
                  </a:lnTo>
                  <a:lnTo>
                    <a:pt x="9" y="1"/>
                  </a:lnTo>
                  <a:lnTo>
                    <a:pt x="9" y="1"/>
                  </a:lnTo>
                  <a:lnTo>
                    <a:pt x="9" y="2"/>
                  </a:lnTo>
                  <a:lnTo>
                    <a:pt x="10" y="2"/>
                  </a:lnTo>
                  <a:lnTo>
                    <a:pt x="10" y="3"/>
                  </a:lnTo>
                  <a:lnTo>
                    <a:pt x="11" y="3"/>
                  </a:lnTo>
                  <a:lnTo>
                    <a:pt x="11" y="4"/>
                  </a:lnTo>
                  <a:lnTo>
                    <a:pt x="11" y="4"/>
                  </a:lnTo>
                  <a:lnTo>
                    <a:pt x="10" y="0"/>
                  </a:lnTo>
                  <a:lnTo>
                    <a:pt x="0" y="0"/>
                  </a:lnTo>
                  <a:lnTo>
                    <a:pt x="0" y="1"/>
                  </a:lnTo>
                  <a:lnTo>
                    <a:pt x="1" y="1"/>
                  </a:lnTo>
                  <a:lnTo>
                    <a:pt x="1" y="1"/>
                  </a:lnTo>
                  <a:lnTo>
                    <a:pt x="2" y="1"/>
                  </a:lnTo>
                  <a:lnTo>
                    <a:pt x="2" y="2"/>
                  </a:lnTo>
                  <a:lnTo>
                    <a:pt x="2" y="3"/>
                  </a:lnTo>
                  <a:lnTo>
                    <a:pt x="2" y="4"/>
                  </a:lnTo>
                  <a:lnTo>
                    <a:pt x="2" y="11"/>
                  </a:lnTo>
                  <a:lnTo>
                    <a:pt x="2" y="12"/>
                  </a:lnTo>
                  <a:lnTo>
                    <a:pt x="2" y="13"/>
                  </a:lnTo>
                  <a:lnTo>
                    <a:pt x="2" y="14"/>
                  </a:lnTo>
                  <a:lnTo>
                    <a:pt x="1" y="14"/>
                  </a:lnTo>
                  <a:lnTo>
                    <a:pt x="1" y="14"/>
                  </a:lnTo>
                  <a:lnTo>
                    <a:pt x="0" y="14"/>
                  </a:lnTo>
                  <a:lnTo>
                    <a:pt x="0" y="15"/>
                  </a:lnTo>
                  <a:lnTo>
                    <a:pt x="11" y="15"/>
                  </a:lnTo>
                  <a:lnTo>
                    <a:pt x="12" y="11"/>
                  </a:lnTo>
                  <a:lnTo>
                    <a:pt x="11" y="11"/>
                  </a:lnTo>
                  <a:lnTo>
                    <a:pt x="11" y="11"/>
                  </a:lnTo>
                  <a:lnTo>
                    <a:pt x="11" y="12"/>
                  </a:lnTo>
                  <a:lnTo>
                    <a:pt x="10" y="12"/>
                  </a:lnTo>
                  <a:lnTo>
                    <a:pt x="10" y="13"/>
                  </a:lnTo>
                  <a:lnTo>
                    <a:pt x="9" y="13"/>
                  </a:lnTo>
                  <a:lnTo>
                    <a:pt x="9" y="14"/>
                  </a:lnTo>
                  <a:lnTo>
                    <a:pt x="9" y="14"/>
                  </a:lnTo>
                  <a:lnTo>
                    <a:pt x="8" y="14"/>
                  </a:lnTo>
                  <a:lnTo>
                    <a:pt x="8" y="14"/>
                  </a:lnTo>
                  <a:lnTo>
                    <a:pt x="7" y="14"/>
                  </a:lnTo>
                  <a:lnTo>
                    <a:pt x="7" y="14"/>
                  </a:lnTo>
                  <a:lnTo>
                    <a:pt x="6" y="14"/>
                  </a:lnTo>
                  <a:lnTo>
                    <a:pt x="5" y="14"/>
                  </a:lnTo>
                  <a:lnTo>
                    <a:pt x="5" y="14"/>
                  </a:lnTo>
                  <a:lnTo>
                    <a:pt x="5" y="14"/>
                  </a:lnTo>
                  <a:lnTo>
                    <a:pt x="4" y="14"/>
                  </a:lnTo>
                  <a:lnTo>
                    <a:pt x="4" y="13"/>
                  </a:lnTo>
                  <a:lnTo>
                    <a:pt x="4" y="7"/>
                  </a:lnTo>
                  <a:lnTo>
                    <a:pt x="5" y="7"/>
                  </a:lnTo>
                  <a:lnTo>
                    <a:pt x="5" y="7"/>
                  </a:lnTo>
                  <a:lnTo>
                    <a:pt x="5" y="8"/>
                  </a:lnTo>
                  <a:lnTo>
                    <a:pt x="6" y="8"/>
                  </a:lnTo>
                  <a:lnTo>
                    <a:pt x="7" y="8"/>
                  </a:lnTo>
                  <a:lnTo>
                    <a:pt x="7" y="8"/>
                  </a:lnTo>
                  <a:lnTo>
                    <a:pt x="7" y="9"/>
                  </a:lnTo>
                  <a:lnTo>
                    <a:pt x="8" y="9"/>
                  </a:lnTo>
                  <a:lnTo>
                    <a:pt x="8" y="9"/>
                  </a:lnTo>
                  <a:lnTo>
                    <a:pt x="8" y="10"/>
                  </a:lnTo>
                  <a:lnTo>
                    <a:pt x="9" y="10"/>
                  </a:lnTo>
                  <a:lnTo>
                    <a:pt x="9" y="4"/>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9" name="Freeform 146"/>
            <p:cNvSpPr>
              <a:spLocks/>
            </p:cNvSpPr>
            <p:nvPr/>
          </p:nvSpPr>
          <p:spPr bwMode="auto">
            <a:xfrm>
              <a:off x="1467" y="2577"/>
              <a:ext cx="10" cy="17"/>
            </a:xfrm>
            <a:custGeom>
              <a:avLst/>
              <a:gdLst>
                <a:gd name="T0" fmla="*/ 7 w 10"/>
                <a:gd name="T1" fmla="*/ 0 h 17"/>
                <a:gd name="T2" fmla="*/ 6 w 10"/>
                <a:gd name="T3" fmla="*/ 1 h 17"/>
                <a:gd name="T4" fmla="*/ 4 w 10"/>
                <a:gd name="T5" fmla="*/ 1 h 17"/>
                <a:gd name="T6" fmla="*/ 4 w 10"/>
                <a:gd name="T7" fmla="*/ 0 h 17"/>
                <a:gd name="T8" fmla="*/ 2 w 10"/>
                <a:gd name="T9" fmla="*/ 1 h 17"/>
                <a:gd name="T10" fmla="*/ 1 w 10"/>
                <a:gd name="T11" fmla="*/ 1 h 17"/>
                <a:gd name="T12" fmla="*/ 1 w 10"/>
                <a:gd name="T13" fmla="*/ 1 h 17"/>
                <a:gd name="T14" fmla="*/ 0 w 10"/>
                <a:gd name="T15" fmla="*/ 3 h 17"/>
                <a:gd name="T16" fmla="*/ 0 w 10"/>
                <a:gd name="T17" fmla="*/ 4 h 17"/>
                <a:gd name="T18" fmla="*/ 1 w 10"/>
                <a:gd name="T19" fmla="*/ 7 h 17"/>
                <a:gd name="T20" fmla="*/ 2 w 10"/>
                <a:gd name="T21" fmla="*/ 7 h 17"/>
                <a:gd name="T22" fmla="*/ 3 w 10"/>
                <a:gd name="T23" fmla="*/ 8 h 17"/>
                <a:gd name="T24" fmla="*/ 5 w 10"/>
                <a:gd name="T25" fmla="*/ 9 h 17"/>
                <a:gd name="T26" fmla="*/ 7 w 10"/>
                <a:gd name="T27" fmla="*/ 9 h 17"/>
                <a:gd name="T28" fmla="*/ 8 w 10"/>
                <a:gd name="T29" fmla="*/ 11 h 17"/>
                <a:gd name="T30" fmla="*/ 8 w 10"/>
                <a:gd name="T31" fmla="*/ 12 h 17"/>
                <a:gd name="T32" fmla="*/ 7 w 10"/>
                <a:gd name="T33" fmla="*/ 13 h 17"/>
                <a:gd name="T34" fmla="*/ 7 w 10"/>
                <a:gd name="T35" fmla="*/ 14 h 17"/>
                <a:gd name="T36" fmla="*/ 5 w 10"/>
                <a:gd name="T37" fmla="*/ 15 h 17"/>
                <a:gd name="T38" fmla="*/ 4 w 10"/>
                <a:gd name="T39" fmla="*/ 15 h 17"/>
                <a:gd name="T40" fmla="*/ 4 w 10"/>
                <a:gd name="T41" fmla="*/ 14 h 17"/>
                <a:gd name="T42" fmla="*/ 2 w 10"/>
                <a:gd name="T43" fmla="*/ 14 h 17"/>
                <a:gd name="T44" fmla="*/ 2 w 10"/>
                <a:gd name="T45" fmla="*/ 13 h 17"/>
                <a:gd name="T46" fmla="*/ 1 w 10"/>
                <a:gd name="T47" fmla="*/ 12 h 17"/>
                <a:gd name="T48" fmla="*/ 1 w 10"/>
                <a:gd name="T49" fmla="*/ 12 h 17"/>
                <a:gd name="T50" fmla="*/ 2 w 10"/>
                <a:gd name="T51" fmla="*/ 16 h 17"/>
                <a:gd name="T52" fmla="*/ 2 w 10"/>
                <a:gd name="T53" fmla="*/ 15 h 17"/>
                <a:gd name="T54" fmla="*/ 4 w 10"/>
                <a:gd name="T55" fmla="*/ 15 h 17"/>
                <a:gd name="T56" fmla="*/ 5 w 10"/>
                <a:gd name="T57" fmla="*/ 15 h 17"/>
                <a:gd name="T58" fmla="*/ 6 w 10"/>
                <a:gd name="T59" fmla="*/ 15 h 17"/>
                <a:gd name="T60" fmla="*/ 7 w 10"/>
                <a:gd name="T61" fmla="*/ 15 h 17"/>
                <a:gd name="T62" fmla="*/ 8 w 10"/>
                <a:gd name="T63" fmla="*/ 14 h 17"/>
                <a:gd name="T64" fmla="*/ 8 w 10"/>
                <a:gd name="T65" fmla="*/ 13 h 17"/>
                <a:gd name="T66" fmla="*/ 9 w 10"/>
                <a:gd name="T67" fmla="*/ 12 h 17"/>
                <a:gd name="T68" fmla="*/ 9 w 10"/>
                <a:gd name="T69" fmla="*/ 10 h 17"/>
                <a:gd name="T70" fmla="*/ 8 w 10"/>
                <a:gd name="T71" fmla="*/ 9 h 17"/>
                <a:gd name="T72" fmla="*/ 8 w 10"/>
                <a:gd name="T73" fmla="*/ 7 h 17"/>
                <a:gd name="T74" fmla="*/ 7 w 10"/>
                <a:gd name="T75" fmla="*/ 7 h 17"/>
                <a:gd name="T76" fmla="*/ 5 w 10"/>
                <a:gd name="T77" fmla="*/ 7 h 17"/>
                <a:gd name="T78" fmla="*/ 4 w 10"/>
                <a:gd name="T79" fmla="*/ 7 h 17"/>
                <a:gd name="T80" fmla="*/ 3 w 10"/>
                <a:gd name="T81" fmla="*/ 6 h 17"/>
                <a:gd name="T82" fmla="*/ 2 w 10"/>
                <a:gd name="T83" fmla="*/ 6 h 17"/>
                <a:gd name="T84" fmla="*/ 1 w 10"/>
                <a:gd name="T85" fmla="*/ 4 h 17"/>
                <a:gd name="T86" fmla="*/ 1 w 10"/>
                <a:gd name="T87" fmla="*/ 3 h 17"/>
                <a:gd name="T88" fmla="*/ 2 w 10"/>
                <a:gd name="T89" fmla="*/ 2 h 17"/>
                <a:gd name="T90" fmla="*/ 2 w 10"/>
                <a:gd name="T91" fmla="*/ 1 h 17"/>
                <a:gd name="T92" fmla="*/ 4 w 10"/>
                <a:gd name="T93" fmla="*/ 1 h 17"/>
                <a:gd name="T94" fmla="*/ 5 w 10"/>
                <a:gd name="T95" fmla="*/ 1 h 17"/>
                <a:gd name="T96" fmla="*/ 5 w 10"/>
                <a:gd name="T97" fmla="*/ 1 h 17"/>
                <a:gd name="T98" fmla="*/ 7 w 10"/>
                <a:gd name="T99" fmla="*/ 3 h 17"/>
                <a:gd name="T100" fmla="*/ 8 w 10"/>
                <a:gd name="T101" fmla="*/ 4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0" h="17">
                  <a:moveTo>
                    <a:pt x="7" y="0"/>
                  </a:moveTo>
                  <a:lnTo>
                    <a:pt x="7" y="0"/>
                  </a:lnTo>
                  <a:lnTo>
                    <a:pt x="6" y="0"/>
                  </a:lnTo>
                  <a:lnTo>
                    <a:pt x="6" y="1"/>
                  </a:lnTo>
                  <a:lnTo>
                    <a:pt x="5" y="1"/>
                  </a:lnTo>
                  <a:lnTo>
                    <a:pt x="4" y="1"/>
                  </a:lnTo>
                  <a:lnTo>
                    <a:pt x="4" y="0"/>
                  </a:lnTo>
                  <a:lnTo>
                    <a:pt x="4" y="0"/>
                  </a:lnTo>
                  <a:lnTo>
                    <a:pt x="3" y="1"/>
                  </a:lnTo>
                  <a:lnTo>
                    <a:pt x="2" y="1"/>
                  </a:lnTo>
                  <a:lnTo>
                    <a:pt x="2" y="1"/>
                  </a:lnTo>
                  <a:lnTo>
                    <a:pt x="1" y="1"/>
                  </a:lnTo>
                  <a:lnTo>
                    <a:pt x="1" y="1"/>
                  </a:lnTo>
                  <a:lnTo>
                    <a:pt x="1" y="1"/>
                  </a:lnTo>
                  <a:lnTo>
                    <a:pt x="1" y="2"/>
                  </a:lnTo>
                  <a:lnTo>
                    <a:pt x="0" y="3"/>
                  </a:lnTo>
                  <a:lnTo>
                    <a:pt x="0" y="4"/>
                  </a:lnTo>
                  <a:lnTo>
                    <a:pt x="0" y="4"/>
                  </a:lnTo>
                  <a:lnTo>
                    <a:pt x="1" y="6"/>
                  </a:lnTo>
                  <a:lnTo>
                    <a:pt x="1" y="7"/>
                  </a:lnTo>
                  <a:lnTo>
                    <a:pt x="1" y="7"/>
                  </a:lnTo>
                  <a:lnTo>
                    <a:pt x="2" y="7"/>
                  </a:lnTo>
                  <a:lnTo>
                    <a:pt x="2" y="8"/>
                  </a:lnTo>
                  <a:lnTo>
                    <a:pt x="3" y="8"/>
                  </a:lnTo>
                  <a:lnTo>
                    <a:pt x="4" y="8"/>
                  </a:lnTo>
                  <a:lnTo>
                    <a:pt x="5" y="9"/>
                  </a:lnTo>
                  <a:lnTo>
                    <a:pt x="6" y="9"/>
                  </a:lnTo>
                  <a:lnTo>
                    <a:pt x="7" y="9"/>
                  </a:lnTo>
                  <a:lnTo>
                    <a:pt x="7" y="10"/>
                  </a:lnTo>
                  <a:lnTo>
                    <a:pt x="8" y="11"/>
                  </a:lnTo>
                  <a:lnTo>
                    <a:pt x="8" y="12"/>
                  </a:lnTo>
                  <a:lnTo>
                    <a:pt x="8" y="12"/>
                  </a:lnTo>
                  <a:lnTo>
                    <a:pt x="7" y="12"/>
                  </a:lnTo>
                  <a:lnTo>
                    <a:pt x="7" y="13"/>
                  </a:lnTo>
                  <a:lnTo>
                    <a:pt x="7" y="14"/>
                  </a:lnTo>
                  <a:lnTo>
                    <a:pt x="7" y="14"/>
                  </a:lnTo>
                  <a:lnTo>
                    <a:pt x="6" y="15"/>
                  </a:lnTo>
                  <a:lnTo>
                    <a:pt x="5" y="15"/>
                  </a:lnTo>
                  <a:lnTo>
                    <a:pt x="5" y="15"/>
                  </a:lnTo>
                  <a:lnTo>
                    <a:pt x="4" y="15"/>
                  </a:lnTo>
                  <a:lnTo>
                    <a:pt x="4" y="15"/>
                  </a:lnTo>
                  <a:lnTo>
                    <a:pt x="4" y="14"/>
                  </a:lnTo>
                  <a:lnTo>
                    <a:pt x="3" y="14"/>
                  </a:lnTo>
                  <a:lnTo>
                    <a:pt x="2" y="14"/>
                  </a:lnTo>
                  <a:lnTo>
                    <a:pt x="2" y="13"/>
                  </a:lnTo>
                  <a:lnTo>
                    <a:pt x="2" y="13"/>
                  </a:lnTo>
                  <a:lnTo>
                    <a:pt x="2" y="12"/>
                  </a:lnTo>
                  <a:lnTo>
                    <a:pt x="1" y="12"/>
                  </a:lnTo>
                  <a:lnTo>
                    <a:pt x="1" y="12"/>
                  </a:lnTo>
                  <a:lnTo>
                    <a:pt x="1" y="12"/>
                  </a:lnTo>
                  <a:lnTo>
                    <a:pt x="0" y="12"/>
                  </a:lnTo>
                  <a:lnTo>
                    <a:pt x="2" y="16"/>
                  </a:lnTo>
                  <a:lnTo>
                    <a:pt x="2" y="15"/>
                  </a:lnTo>
                  <a:lnTo>
                    <a:pt x="2" y="15"/>
                  </a:lnTo>
                  <a:lnTo>
                    <a:pt x="3" y="15"/>
                  </a:lnTo>
                  <a:lnTo>
                    <a:pt x="4" y="15"/>
                  </a:lnTo>
                  <a:lnTo>
                    <a:pt x="4" y="15"/>
                  </a:lnTo>
                  <a:lnTo>
                    <a:pt x="5" y="15"/>
                  </a:lnTo>
                  <a:lnTo>
                    <a:pt x="5" y="15"/>
                  </a:lnTo>
                  <a:lnTo>
                    <a:pt x="6" y="15"/>
                  </a:lnTo>
                  <a:lnTo>
                    <a:pt x="7" y="15"/>
                  </a:lnTo>
                  <a:lnTo>
                    <a:pt x="7" y="15"/>
                  </a:lnTo>
                  <a:lnTo>
                    <a:pt x="8" y="15"/>
                  </a:lnTo>
                  <a:lnTo>
                    <a:pt x="8" y="14"/>
                  </a:lnTo>
                  <a:lnTo>
                    <a:pt x="8" y="14"/>
                  </a:lnTo>
                  <a:lnTo>
                    <a:pt x="8" y="13"/>
                  </a:lnTo>
                  <a:lnTo>
                    <a:pt x="9" y="12"/>
                  </a:lnTo>
                  <a:lnTo>
                    <a:pt x="9" y="12"/>
                  </a:lnTo>
                  <a:lnTo>
                    <a:pt x="9" y="11"/>
                  </a:lnTo>
                  <a:lnTo>
                    <a:pt x="9" y="10"/>
                  </a:lnTo>
                  <a:lnTo>
                    <a:pt x="9" y="9"/>
                  </a:lnTo>
                  <a:lnTo>
                    <a:pt x="8" y="9"/>
                  </a:lnTo>
                  <a:lnTo>
                    <a:pt x="8" y="8"/>
                  </a:lnTo>
                  <a:lnTo>
                    <a:pt x="8" y="7"/>
                  </a:lnTo>
                  <a:lnTo>
                    <a:pt x="7" y="7"/>
                  </a:lnTo>
                  <a:lnTo>
                    <a:pt x="7" y="7"/>
                  </a:lnTo>
                  <a:lnTo>
                    <a:pt x="6" y="7"/>
                  </a:lnTo>
                  <a:lnTo>
                    <a:pt x="5" y="7"/>
                  </a:lnTo>
                  <a:lnTo>
                    <a:pt x="4" y="7"/>
                  </a:lnTo>
                  <a:lnTo>
                    <a:pt x="4" y="7"/>
                  </a:lnTo>
                  <a:lnTo>
                    <a:pt x="4" y="6"/>
                  </a:lnTo>
                  <a:lnTo>
                    <a:pt x="3" y="6"/>
                  </a:lnTo>
                  <a:lnTo>
                    <a:pt x="2" y="6"/>
                  </a:lnTo>
                  <a:lnTo>
                    <a:pt x="2" y="6"/>
                  </a:lnTo>
                  <a:lnTo>
                    <a:pt x="2" y="5"/>
                  </a:lnTo>
                  <a:lnTo>
                    <a:pt x="1" y="4"/>
                  </a:lnTo>
                  <a:lnTo>
                    <a:pt x="1" y="4"/>
                  </a:lnTo>
                  <a:lnTo>
                    <a:pt x="1" y="3"/>
                  </a:lnTo>
                  <a:lnTo>
                    <a:pt x="1" y="2"/>
                  </a:lnTo>
                  <a:lnTo>
                    <a:pt x="2" y="2"/>
                  </a:lnTo>
                  <a:lnTo>
                    <a:pt x="2" y="1"/>
                  </a:lnTo>
                  <a:lnTo>
                    <a:pt x="2" y="1"/>
                  </a:lnTo>
                  <a:lnTo>
                    <a:pt x="3" y="1"/>
                  </a:lnTo>
                  <a:lnTo>
                    <a:pt x="4" y="1"/>
                  </a:lnTo>
                  <a:lnTo>
                    <a:pt x="4" y="1"/>
                  </a:lnTo>
                  <a:lnTo>
                    <a:pt x="5" y="1"/>
                  </a:lnTo>
                  <a:lnTo>
                    <a:pt x="5" y="1"/>
                  </a:lnTo>
                  <a:lnTo>
                    <a:pt x="5" y="1"/>
                  </a:lnTo>
                  <a:lnTo>
                    <a:pt x="6" y="2"/>
                  </a:lnTo>
                  <a:lnTo>
                    <a:pt x="7" y="3"/>
                  </a:lnTo>
                  <a:lnTo>
                    <a:pt x="7" y="4"/>
                  </a:lnTo>
                  <a:lnTo>
                    <a:pt x="8" y="4"/>
                  </a:lnTo>
                  <a:lnTo>
                    <a:pt x="7" y="0"/>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0" name="Freeform 147"/>
            <p:cNvSpPr>
              <a:spLocks/>
            </p:cNvSpPr>
            <p:nvPr/>
          </p:nvSpPr>
          <p:spPr bwMode="auto">
            <a:xfrm>
              <a:off x="1493" y="2571"/>
              <a:ext cx="14" cy="16"/>
            </a:xfrm>
            <a:custGeom>
              <a:avLst/>
              <a:gdLst>
                <a:gd name="T0" fmla="*/ 13 w 14"/>
                <a:gd name="T1" fmla="*/ 9 h 16"/>
                <a:gd name="T2" fmla="*/ 13 w 14"/>
                <a:gd name="T3" fmla="*/ 8 h 16"/>
                <a:gd name="T4" fmla="*/ 12 w 14"/>
                <a:gd name="T5" fmla="*/ 8 h 16"/>
                <a:gd name="T6" fmla="*/ 12 w 14"/>
                <a:gd name="T7" fmla="*/ 7 h 16"/>
                <a:gd name="T8" fmla="*/ 12 w 14"/>
                <a:gd name="T9" fmla="*/ 6 h 16"/>
                <a:gd name="T10" fmla="*/ 12 w 14"/>
                <a:gd name="T11" fmla="*/ 6 h 16"/>
                <a:gd name="T12" fmla="*/ 12 w 14"/>
                <a:gd name="T13" fmla="*/ 5 h 16"/>
                <a:gd name="T14" fmla="*/ 12 w 14"/>
                <a:gd name="T15" fmla="*/ 4 h 16"/>
                <a:gd name="T16" fmla="*/ 11 w 14"/>
                <a:gd name="T17" fmla="*/ 4 h 16"/>
                <a:gd name="T18" fmla="*/ 11 w 14"/>
                <a:gd name="T19" fmla="*/ 3 h 16"/>
                <a:gd name="T20" fmla="*/ 10 w 14"/>
                <a:gd name="T21" fmla="*/ 3 h 16"/>
                <a:gd name="T22" fmla="*/ 10 w 14"/>
                <a:gd name="T23" fmla="*/ 2 h 16"/>
                <a:gd name="T24" fmla="*/ 10 w 14"/>
                <a:gd name="T25" fmla="*/ 1 h 16"/>
                <a:gd name="T26" fmla="*/ 9 w 14"/>
                <a:gd name="T27" fmla="*/ 1 h 16"/>
                <a:gd name="T28" fmla="*/ 8 w 14"/>
                <a:gd name="T29" fmla="*/ 1 h 16"/>
                <a:gd name="T30" fmla="*/ 8 w 14"/>
                <a:gd name="T31" fmla="*/ 1 h 16"/>
                <a:gd name="T32" fmla="*/ 7 w 14"/>
                <a:gd name="T33" fmla="*/ 1 h 16"/>
                <a:gd name="T34" fmla="*/ 5 w 14"/>
                <a:gd name="T35" fmla="*/ 0 h 16"/>
                <a:gd name="T36" fmla="*/ 5 w 14"/>
                <a:gd name="T37" fmla="*/ 1 h 16"/>
                <a:gd name="T38" fmla="*/ 4 w 14"/>
                <a:gd name="T39" fmla="*/ 1 h 16"/>
                <a:gd name="T40" fmla="*/ 3 w 14"/>
                <a:gd name="T41" fmla="*/ 1 h 16"/>
                <a:gd name="T42" fmla="*/ 3 w 14"/>
                <a:gd name="T43" fmla="*/ 1 h 16"/>
                <a:gd name="T44" fmla="*/ 2 w 14"/>
                <a:gd name="T45" fmla="*/ 2 h 16"/>
                <a:gd name="T46" fmla="*/ 1 w 14"/>
                <a:gd name="T47" fmla="*/ 3 h 16"/>
                <a:gd name="T48" fmla="*/ 1 w 14"/>
                <a:gd name="T49" fmla="*/ 4 h 16"/>
                <a:gd name="T50" fmla="*/ 1 w 14"/>
                <a:gd name="T51" fmla="*/ 4 h 16"/>
                <a:gd name="T52" fmla="*/ 1 w 14"/>
                <a:gd name="T53" fmla="*/ 4 h 16"/>
                <a:gd name="T54" fmla="*/ 0 w 14"/>
                <a:gd name="T55" fmla="*/ 5 h 16"/>
                <a:gd name="T56" fmla="*/ 0 w 14"/>
                <a:gd name="T57" fmla="*/ 6 h 16"/>
                <a:gd name="T58" fmla="*/ 0 w 14"/>
                <a:gd name="T59" fmla="*/ 6 h 16"/>
                <a:gd name="T60" fmla="*/ 0 w 14"/>
                <a:gd name="T61" fmla="*/ 7 h 16"/>
                <a:gd name="T62" fmla="*/ 0 w 14"/>
                <a:gd name="T63" fmla="*/ 8 h 16"/>
                <a:gd name="T64" fmla="*/ 0 w 14"/>
                <a:gd name="T65" fmla="*/ 9 h 16"/>
                <a:gd name="T66" fmla="*/ 0 w 14"/>
                <a:gd name="T67" fmla="*/ 9 h 16"/>
                <a:gd name="T68" fmla="*/ 1 w 14"/>
                <a:gd name="T69" fmla="*/ 10 h 16"/>
                <a:gd name="T70" fmla="*/ 1 w 14"/>
                <a:gd name="T71" fmla="*/ 11 h 16"/>
                <a:gd name="T72" fmla="*/ 1 w 14"/>
                <a:gd name="T73" fmla="*/ 11 h 16"/>
                <a:gd name="T74" fmla="*/ 1 w 14"/>
                <a:gd name="T75" fmla="*/ 12 h 16"/>
                <a:gd name="T76" fmla="*/ 2 w 14"/>
                <a:gd name="T77" fmla="*/ 13 h 16"/>
                <a:gd name="T78" fmla="*/ 2 w 14"/>
                <a:gd name="T79" fmla="*/ 14 h 16"/>
                <a:gd name="T80" fmla="*/ 3 w 14"/>
                <a:gd name="T81" fmla="*/ 14 h 16"/>
                <a:gd name="T82" fmla="*/ 3 w 14"/>
                <a:gd name="T83" fmla="*/ 14 h 16"/>
                <a:gd name="T84" fmla="*/ 4 w 14"/>
                <a:gd name="T85" fmla="*/ 14 h 16"/>
                <a:gd name="T86" fmla="*/ 4 w 14"/>
                <a:gd name="T87" fmla="*/ 15 h 16"/>
                <a:gd name="T88" fmla="*/ 5 w 14"/>
                <a:gd name="T89" fmla="*/ 15 h 16"/>
                <a:gd name="T90" fmla="*/ 5 w 14"/>
                <a:gd name="T91" fmla="*/ 15 h 16"/>
                <a:gd name="T92" fmla="*/ 6 w 14"/>
                <a:gd name="T93" fmla="*/ 15 h 16"/>
                <a:gd name="T94" fmla="*/ 7 w 14"/>
                <a:gd name="T95" fmla="*/ 15 h 16"/>
                <a:gd name="T96" fmla="*/ 8 w 14"/>
                <a:gd name="T97" fmla="*/ 15 h 16"/>
                <a:gd name="T98" fmla="*/ 8 w 14"/>
                <a:gd name="T99" fmla="*/ 15 h 16"/>
                <a:gd name="T100" fmla="*/ 9 w 14"/>
                <a:gd name="T101" fmla="*/ 15 h 16"/>
                <a:gd name="T102" fmla="*/ 10 w 14"/>
                <a:gd name="T103" fmla="*/ 14 h 16"/>
                <a:gd name="T104" fmla="*/ 10 w 14"/>
                <a:gd name="T105" fmla="*/ 14 h 16"/>
                <a:gd name="T106" fmla="*/ 11 w 14"/>
                <a:gd name="T107" fmla="*/ 14 h 16"/>
                <a:gd name="T108" fmla="*/ 12 w 14"/>
                <a:gd name="T109" fmla="*/ 13 h 16"/>
                <a:gd name="T110" fmla="*/ 12 w 14"/>
                <a:gd name="T111" fmla="*/ 12 h 16"/>
                <a:gd name="T112" fmla="*/ 12 w 14"/>
                <a:gd name="T113" fmla="*/ 12 h 16"/>
                <a:gd name="T114" fmla="*/ 12 w 14"/>
                <a:gd name="T115" fmla="*/ 11 h 16"/>
                <a:gd name="T116" fmla="*/ 12 w 14"/>
                <a:gd name="T117" fmla="*/ 11 h 16"/>
                <a:gd name="T118" fmla="*/ 13 w 14"/>
                <a:gd name="T119" fmla="*/ 10 h 16"/>
                <a:gd name="T120" fmla="*/ 13 w 14"/>
                <a:gd name="T121" fmla="*/ 9 h 16"/>
                <a:gd name="T122" fmla="*/ 13 w 14"/>
                <a:gd name="T123" fmla="*/ 9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 h="16">
                  <a:moveTo>
                    <a:pt x="13" y="9"/>
                  </a:moveTo>
                  <a:lnTo>
                    <a:pt x="13" y="8"/>
                  </a:lnTo>
                  <a:lnTo>
                    <a:pt x="12" y="8"/>
                  </a:lnTo>
                  <a:lnTo>
                    <a:pt x="12" y="7"/>
                  </a:lnTo>
                  <a:lnTo>
                    <a:pt x="12" y="6"/>
                  </a:lnTo>
                  <a:lnTo>
                    <a:pt x="12" y="6"/>
                  </a:lnTo>
                  <a:lnTo>
                    <a:pt x="12" y="5"/>
                  </a:lnTo>
                  <a:lnTo>
                    <a:pt x="12" y="4"/>
                  </a:lnTo>
                  <a:lnTo>
                    <a:pt x="11" y="4"/>
                  </a:lnTo>
                  <a:lnTo>
                    <a:pt x="11" y="3"/>
                  </a:lnTo>
                  <a:lnTo>
                    <a:pt x="10" y="3"/>
                  </a:lnTo>
                  <a:lnTo>
                    <a:pt x="10" y="2"/>
                  </a:lnTo>
                  <a:lnTo>
                    <a:pt x="10" y="1"/>
                  </a:lnTo>
                  <a:lnTo>
                    <a:pt x="9" y="1"/>
                  </a:lnTo>
                  <a:lnTo>
                    <a:pt x="8" y="1"/>
                  </a:lnTo>
                  <a:lnTo>
                    <a:pt x="8" y="1"/>
                  </a:lnTo>
                  <a:lnTo>
                    <a:pt x="7" y="1"/>
                  </a:lnTo>
                  <a:lnTo>
                    <a:pt x="5" y="0"/>
                  </a:lnTo>
                  <a:lnTo>
                    <a:pt x="5" y="1"/>
                  </a:lnTo>
                  <a:lnTo>
                    <a:pt x="4" y="1"/>
                  </a:lnTo>
                  <a:lnTo>
                    <a:pt x="3" y="1"/>
                  </a:lnTo>
                  <a:lnTo>
                    <a:pt x="3" y="1"/>
                  </a:lnTo>
                  <a:lnTo>
                    <a:pt x="2" y="2"/>
                  </a:lnTo>
                  <a:lnTo>
                    <a:pt x="1" y="3"/>
                  </a:lnTo>
                  <a:lnTo>
                    <a:pt x="1" y="4"/>
                  </a:lnTo>
                  <a:lnTo>
                    <a:pt x="1" y="4"/>
                  </a:lnTo>
                  <a:lnTo>
                    <a:pt x="1" y="4"/>
                  </a:lnTo>
                  <a:lnTo>
                    <a:pt x="0" y="5"/>
                  </a:lnTo>
                  <a:lnTo>
                    <a:pt x="0" y="6"/>
                  </a:lnTo>
                  <a:lnTo>
                    <a:pt x="0" y="6"/>
                  </a:lnTo>
                  <a:lnTo>
                    <a:pt x="0" y="7"/>
                  </a:lnTo>
                  <a:lnTo>
                    <a:pt x="0" y="8"/>
                  </a:lnTo>
                  <a:lnTo>
                    <a:pt x="0" y="9"/>
                  </a:lnTo>
                  <a:lnTo>
                    <a:pt x="0" y="9"/>
                  </a:lnTo>
                  <a:lnTo>
                    <a:pt x="1" y="10"/>
                  </a:lnTo>
                  <a:lnTo>
                    <a:pt x="1" y="11"/>
                  </a:lnTo>
                  <a:lnTo>
                    <a:pt x="1" y="11"/>
                  </a:lnTo>
                  <a:lnTo>
                    <a:pt x="1" y="12"/>
                  </a:lnTo>
                  <a:lnTo>
                    <a:pt x="2" y="13"/>
                  </a:lnTo>
                  <a:lnTo>
                    <a:pt x="2" y="14"/>
                  </a:lnTo>
                  <a:lnTo>
                    <a:pt x="3" y="14"/>
                  </a:lnTo>
                  <a:lnTo>
                    <a:pt x="3" y="14"/>
                  </a:lnTo>
                  <a:lnTo>
                    <a:pt x="4" y="14"/>
                  </a:lnTo>
                  <a:lnTo>
                    <a:pt x="4" y="15"/>
                  </a:lnTo>
                  <a:lnTo>
                    <a:pt x="5" y="15"/>
                  </a:lnTo>
                  <a:lnTo>
                    <a:pt x="5" y="15"/>
                  </a:lnTo>
                  <a:lnTo>
                    <a:pt x="6" y="15"/>
                  </a:lnTo>
                  <a:lnTo>
                    <a:pt x="7" y="15"/>
                  </a:lnTo>
                  <a:lnTo>
                    <a:pt x="8" y="15"/>
                  </a:lnTo>
                  <a:lnTo>
                    <a:pt x="8" y="15"/>
                  </a:lnTo>
                  <a:lnTo>
                    <a:pt x="9" y="15"/>
                  </a:lnTo>
                  <a:lnTo>
                    <a:pt x="10" y="14"/>
                  </a:lnTo>
                  <a:lnTo>
                    <a:pt x="10" y="14"/>
                  </a:lnTo>
                  <a:lnTo>
                    <a:pt x="11" y="14"/>
                  </a:lnTo>
                  <a:lnTo>
                    <a:pt x="12" y="13"/>
                  </a:lnTo>
                  <a:lnTo>
                    <a:pt x="12" y="12"/>
                  </a:lnTo>
                  <a:lnTo>
                    <a:pt x="12" y="12"/>
                  </a:lnTo>
                  <a:lnTo>
                    <a:pt x="12" y="11"/>
                  </a:lnTo>
                  <a:lnTo>
                    <a:pt x="12" y="11"/>
                  </a:lnTo>
                  <a:lnTo>
                    <a:pt x="13" y="10"/>
                  </a:lnTo>
                  <a:lnTo>
                    <a:pt x="13" y="9"/>
                  </a:lnTo>
                  <a:lnTo>
                    <a:pt x="13" y="9"/>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1" name="Freeform 148"/>
            <p:cNvSpPr>
              <a:spLocks/>
            </p:cNvSpPr>
            <p:nvPr/>
          </p:nvSpPr>
          <p:spPr bwMode="auto">
            <a:xfrm>
              <a:off x="1607" y="2472"/>
              <a:ext cx="18" cy="15"/>
            </a:xfrm>
            <a:custGeom>
              <a:avLst/>
              <a:gdLst>
                <a:gd name="T0" fmla="*/ 8 w 18"/>
                <a:gd name="T1" fmla="*/ 8 h 15"/>
                <a:gd name="T2" fmla="*/ 9 w 18"/>
                <a:gd name="T3" fmla="*/ 8 h 15"/>
                <a:gd name="T4" fmla="*/ 10 w 18"/>
                <a:gd name="T5" fmla="*/ 9 h 15"/>
                <a:gd name="T6" fmla="*/ 10 w 18"/>
                <a:gd name="T7" fmla="*/ 10 h 15"/>
                <a:gd name="T8" fmla="*/ 11 w 18"/>
                <a:gd name="T9" fmla="*/ 10 h 15"/>
                <a:gd name="T10" fmla="*/ 11 w 18"/>
                <a:gd name="T11" fmla="*/ 11 h 15"/>
                <a:gd name="T12" fmla="*/ 12 w 18"/>
                <a:gd name="T13" fmla="*/ 11 h 15"/>
                <a:gd name="T14" fmla="*/ 12 w 18"/>
                <a:gd name="T15" fmla="*/ 10 h 15"/>
                <a:gd name="T16" fmla="*/ 13 w 18"/>
                <a:gd name="T17" fmla="*/ 10 h 15"/>
                <a:gd name="T18" fmla="*/ 13 w 18"/>
                <a:gd name="T19" fmla="*/ 9 h 15"/>
                <a:gd name="T20" fmla="*/ 13 w 18"/>
                <a:gd name="T21" fmla="*/ 8 h 15"/>
                <a:gd name="T22" fmla="*/ 13 w 18"/>
                <a:gd name="T23" fmla="*/ 9 h 15"/>
                <a:gd name="T24" fmla="*/ 11 w 18"/>
                <a:gd name="T25" fmla="*/ 14 h 15"/>
                <a:gd name="T26" fmla="*/ 11 w 18"/>
                <a:gd name="T27" fmla="*/ 13 h 15"/>
                <a:gd name="T28" fmla="*/ 11 w 18"/>
                <a:gd name="T29" fmla="*/ 13 h 15"/>
                <a:gd name="T30" fmla="*/ 11 w 18"/>
                <a:gd name="T31" fmla="*/ 12 h 15"/>
                <a:gd name="T32" fmla="*/ 11 w 18"/>
                <a:gd name="T33" fmla="*/ 11 h 15"/>
                <a:gd name="T34" fmla="*/ 10 w 18"/>
                <a:gd name="T35" fmla="*/ 11 h 15"/>
                <a:gd name="T36" fmla="*/ 10 w 18"/>
                <a:gd name="T37" fmla="*/ 11 h 15"/>
                <a:gd name="T38" fmla="*/ 10 w 18"/>
                <a:gd name="T39" fmla="*/ 11 h 15"/>
                <a:gd name="T40" fmla="*/ 10 w 18"/>
                <a:gd name="T41" fmla="*/ 10 h 15"/>
                <a:gd name="T42" fmla="*/ 9 w 18"/>
                <a:gd name="T43" fmla="*/ 10 h 15"/>
                <a:gd name="T44" fmla="*/ 0 w 18"/>
                <a:gd name="T45" fmla="*/ 3 h 15"/>
                <a:gd name="T46" fmla="*/ 0 w 18"/>
                <a:gd name="T47" fmla="*/ 1 h 15"/>
                <a:gd name="T48" fmla="*/ 12 w 18"/>
                <a:gd name="T49" fmla="*/ 1 h 15"/>
                <a:gd name="T50" fmla="*/ 13 w 18"/>
                <a:gd name="T51" fmla="*/ 1 h 15"/>
                <a:gd name="T52" fmla="*/ 13 w 18"/>
                <a:gd name="T53" fmla="*/ 1 h 15"/>
                <a:gd name="T54" fmla="*/ 14 w 18"/>
                <a:gd name="T55" fmla="*/ 1 h 15"/>
                <a:gd name="T56" fmla="*/ 15 w 18"/>
                <a:gd name="T57" fmla="*/ 1 h 15"/>
                <a:gd name="T58" fmla="*/ 16 w 18"/>
                <a:gd name="T59" fmla="*/ 1 h 15"/>
                <a:gd name="T60" fmla="*/ 16 w 18"/>
                <a:gd name="T61" fmla="*/ 1 h 15"/>
                <a:gd name="T62" fmla="*/ 16 w 18"/>
                <a:gd name="T63" fmla="*/ 1 h 15"/>
                <a:gd name="T64" fmla="*/ 16 w 18"/>
                <a:gd name="T65" fmla="*/ 0 h 15"/>
                <a:gd name="T66" fmla="*/ 17 w 18"/>
                <a:gd name="T67" fmla="*/ 0 h 15"/>
                <a:gd name="T68" fmla="*/ 17 w 18"/>
                <a:gd name="T69" fmla="*/ 1 h 15"/>
                <a:gd name="T70" fmla="*/ 15 w 18"/>
                <a:gd name="T71" fmla="*/ 6 h 15"/>
                <a:gd name="T72" fmla="*/ 14 w 18"/>
                <a:gd name="T73" fmla="*/ 6 h 15"/>
                <a:gd name="T74" fmla="*/ 14 w 18"/>
                <a:gd name="T75" fmla="*/ 5 h 15"/>
                <a:gd name="T76" fmla="*/ 15 w 18"/>
                <a:gd name="T77" fmla="*/ 5 h 15"/>
                <a:gd name="T78" fmla="*/ 15 w 18"/>
                <a:gd name="T79" fmla="*/ 4 h 15"/>
                <a:gd name="T80" fmla="*/ 14 w 18"/>
                <a:gd name="T81" fmla="*/ 4 h 15"/>
                <a:gd name="T82" fmla="*/ 13 w 18"/>
                <a:gd name="T83" fmla="*/ 4 h 15"/>
                <a:gd name="T84" fmla="*/ 13 w 18"/>
                <a:gd name="T85" fmla="*/ 3 h 15"/>
                <a:gd name="T86" fmla="*/ 10 w 18"/>
                <a:gd name="T87" fmla="*/ 3 h 15"/>
                <a:gd name="T88" fmla="*/ 8 w 18"/>
                <a:gd name="T89" fmla="*/ 8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8" h="15">
                  <a:moveTo>
                    <a:pt x="8" y="8"/>
                  </a:moveTo>
                  <a:lnTo>
                    <a:pt x="9" y="8"/>
                  </a:lnTo>
                  <a:lnTo>
                    <a:pt x="10" y="9"/>
                  </a:lnTo>
                  <a:lnTo>
                    <a:pt x="10" y="10"/>
                  </a:lnTo>
                  <a:lnTo>
                    <a:pt x="11" y="10"/>
                  </a:lnTo>
                  <a:lnTo>
                    <a:pt x="11" y="11"/>
                  </a:lnTo>
                  <a:lnTo>
                    <a:pt x="12" y="11"/>
                  </a:lnTo>
                  <a:lnTo>
                    <a:pt x="12" y="10"/>
                  </a:lnTo>
                  <a:lnTo>
                    <a:pt x="13" y="10"/>
                  </a:lnTo>
                  <a:lnTo>
                    <a:pt x="13" y="9"/>
                  </a:lnTo>
                  <a:lnTo>
                    <a:pt x="13" y="8"/>
                  </a:lnTo>
                  <a:lnTo>
                    <a:pt x="13" y="9"/>
                  </a:lnTo>
                  <a:lnTo>
                    <a:pt x="11" y="14"/>
                  </a:lnTo>
                  <a:lnTo>
                    <a:pt x="11" y="13"/>
                  </a:lnTo>
                  <a:lnTo>
                    <a:pt x="11" y="13"/>
                  </a:lnTo>
                  <a:lnTo>
                    <a:pt x="11" y="12"/>
                  </a:lnTo>
                  <a:lnTo>
                    <a:pt x="11" y="11"/>
                  </a:lnTo>
                  <a:lnTo>
                    <a:pt x="10" y="11"/>
                  </a:lnTo>
                  <a:lnTo>
                    <a:pt x="10" y="11"/>
                  </a:lnTo>
                  <a:lnTo>
                    <a:pt x="10" y="11"/>
                  </a:lnTo>
                  <a:lnTo>
                    <a:pt x="10" y="10"/>
                  </a:lnTo>
                  <a:lnTo>
                    <a:pt x="9" y="10"/>
                  </a:lnTo>
                  <a:lnTo>
                    <a:pt x="0" y="3"/>
                  </a:lnTo>
                  <a:lnTo>
                    <a:pt x="0" y="1"/>
                  </a:lnTo>
                  <a:lnTo>
                    <a:pt x="12" y="1"/>
                  </a:lnTo>
                  <a:lnTo>
                    <a:pt x="13" y="1"/>
                  </a:lnTo>
                  <a:lnTo>
                    <a:pt x="13" y="1"/>
                  </a:lnTo>
                  <a:lnTo>
                    <a:pt x="14" y="1"/>
                  </a:lnTo>
                  <a:lnTo>
                    <a:pt x="15" y="1"/>
                  </a:lnTo>
                  <a:lnTo>
                    <a:pt x="16" y="1"/>
                  </a:lnTo>
                  <a:lnTo>
                    <a:pt x="16" y="1"/>
                  </a:lnTo>
                  <a:lnTo>
                    <a:pt x="16" y="1"/>
                  </a:lnTo>
                  <a:lnTo>
                    <a:pt x="16" y="0"/>
                  </a:lnTo>
                  <a:lnTo>
                    <a:pt x="17" y="0"/>
                  </a:lnTo>
                  <a:lnTo>
                    <a:pt x="17" y="1"/>
                  </a:lnTo>
                  <a:lnTo>
                    <a:pt x="15" y="6"/>
                  </a:lnTo>
                  <a:lnTo>
                    <a:pt x="14" y="6"/>
                  </a:lnTo>
                  <a:lnTo>
                    <a:pt x="14" y="5"/>
                  </a:lnTo>
                  <a:lnTo>
                    <a:pt x="15" y="5"/>
                  </a:lnTo>
                  <a:lnTo>
                    <a:pt x="15" y="4"/>
                  </a:lnTo>
                  <a:lnTo>
                    <a:pt x="14" y="4"/>
                  </a:lnTo>
                  <a:lnTo>
                    <a:pt x="13" y="4"/>
                  </a:lnTo>
                  <a:lnTo>
                    <a:pt x="13" y="3"/>
                  </a:lnTo>
                  <a:lnTo>
                    <a:pt x="10" y="3"/>
                  </a:lnTo>
                  <a:lnTo>
                    <a:pt x="8" y="8"/>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2" name="Freeform 149"/>
            <p:cNvSpPr>
              <a:spLocks/>
            </p:cNvSpPr>
            <p:nvPr/>
          </p:nvSpPr>
          <p:spPr bwMode="auto">
            <a:xfrm>
              <a:off x="1609" y="2476"/>
              <a:ext cx="5" cy="1"/>
            </a:xfrm>
            <a:custGeom>
              <a:avLst/>
              <a:gdLst>
                <a:gd name="T0" fmla="*/ 4 w 5"/>
                <a:gd name="T1" fmla="*/ 0 h 1"/>
                <a:gd name="T2" fmla="*/ 0 w 5"/>
                <a:gd name="T3" fmla="*/ 0 h 1"/>
                <a:gd name="T4" fmla="*/ 3 w 5"/>
                <a:gd name="T5" fmla="*/ 0 h 1"/>
                <a:gd name="T6" fmla="*/ 4 w 5"/>
                <a:gd name="T7" fmla="*/ 0 h 1"/>
              </a:gdLst>
              <a:ahLst/>
              <a:cxnLst>
                <a:cxn ang="0">
                  <a:pos x="T0" y="T1"/>
                </a:cxn>
                <a:cxn ang="0">
                  <a:pos x="T2" y="T3"/>
                </a:cxn>
                <a:cxn ang="0">
                  <a:pos x="T4" y="T5"/>
                </a:cxn>
                <a:cxn ang="0">
                  <a:pos x="T6" y="T7"/>
                </a:cxn>
              </a:cxnLst>
              <a:rect l="0" t="0" r="r" b="b"/>
              <a:pathLst>
                <a:path w="5" h="1">
                  <a:moveTo>
                    <a:pt x="4" y="0"/>
                  </a:moveTo>
                  <a:lnTo>
                    <a:pt x="0" y="0"/>
                  </a:lnTo>
                  <a:lnTo>
                    <a:pt x="3" y="0"/>
                  </a:lnTo>
                  <a:lnTo>
                    <a:pt x="4" y="0"/>
                  </a:lnTo>
                </a:path>
              </a:pathLst>
            </a:custGeom>
            <a:solidFill>
              <a:srgbClr val="B2B2B2"/>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3" name="Freeform 150"/>
            <p:cNvSpPr>
              <a:spLocks/>
            </p:cNvSpPr>
            <p:nvPr/>
          </p:nvSpPr>
          <p:spPr bwMode="auto">
            <a:xfrm>
              <a:off x="1344" y="2263"/>
              <a:ext cx="15" cy="16"/>
            </a:xfrm>
            <a:custGeom>
              <a:avLst/>
              <a:gdLst>
                <a:gd name="T0" fmla="*/ 8 w 15"/>
                <a:gd name="T1" fmla="*/ 4 h 16"/>
                <a:gd name="T2" fmla="*/ 8 w 15"/>
                <a:gd name="T3" fmla="*/ 6 h 16"/>
                <a:gd name="T4" fmla="*/ 7 w 15"/>
                <a:gd name="T5" fmla="*/ 7 h 16"/>
                <a:gd name="T6" fmla="*/ 6 w 15"/>
                <a:gd name="T7" fmla="*/ 8 h 16"/>
                <a:gd name="T8" fmla="*/ 4 w 15"/>
                <a:gd name="T9" fmla="*/ 5 h 16"/>
                <a:gd name="T10" fmla="*/ 4 w 15"/>
                <a:gd name="T11" fmla="*/ 4 h 16"/>
                <a:gd name="T12" fmla="*/ 5 w 15"/>
                <a:gd name="T13" fmla="*/ 3 h 16"/>
                <a:gd name="T14" fmla="*/ 6 w 15"/>
                <a:gd name="T15" fmla="*/ 2 h 16"/>
                <a:gd name="T16" fmla="*/ 7 w 15"/>
                <a:gd name="T17" fmla="*/ 2 h 16"/>
                <a:gd name="T18" fmla="*/ 8 w 15"/>
                <a:gd name="T19" fmla="*/ 2 h 16"/>
                <a:gd name="T20" fmla="*/ 10 w 15"/>
                <a:gd name="T21" fmla="*/ 2 h 16"/>
                <a:gd name="T22" fmla="*/ 0 w 15"/>
                <a:gd name="T23" fmla="*/ 6 h 16"/>
                <a:gd name="T24" fmla="*/ 1 w 15"/>
                <a:gd name="T25" fmla="*/ 6 h 16"/>
                <a:gd name="T26" fmla="*/ 2 w 15"/>
                <a:gd name="T27" fmla="*/ 6 h 16"/>
                <a:gd name="T28" fmla="*/ 3 w 15"/>
                <a:gd name="T29" fmla="*/ 7 h 16"/>
                <a:gd name="T30" fmla="*/ 7 w 15"/>
                <a:gd name="T31" fmla="*/ 12 h 16"/>
                <a:gd name="T32" fmla="*/ 8 w 15"/>
                <a:gd name="T33" fmla="*/ 14 h 16"/>
                <a:gd name="T34" fmla="*/ 7 w 15"/>
                <a:gd name="T35" fmla="*/ 14 h 16"/>
                <a:gd name="T36" fmla="*/ 14 w 15"/>
                <a:gd name="T37" fmla="*/ 10 h 16"/>
                <a:gd name="T38" fmla="*/ 13 w 15"/>
                <a:gd name="T39" fmla="*/ 7 h 16"/>
                <a:gd name="T40" fmla="*/ 13 w 15"/>
                <a:gd name="T41" fmla="*/ 9 h 16"/>
                <a:gd name="T42" fmla="*/ 13 w 15"/>
                <a:gd name="T43" fmla="*/ 10 h 16"/>
                <a:gd name="T44" fmla="*/ 12 w 15"/>
                <a:gd name="T45" fmla="*/ 11 h 16"/>
                <a:gd name="T46" fmla="*/ 11 w 15"/>
                <a:gd name="T47" fmla="*/ 12 h 16"/>
                <a:gd name="T48" fmla="*/ 10 w 15"/>
                <a:gd name="T49" fmla="*/ 13 h 16"/>
                <a:gd name="T50" fmla="*/ 9 w 15"/>
                <a:gd name="T51" fmla="*/ 12 h 16"/>
                <a:gd name="T52" fmla="*/ 8 w 15"/>
                <a:gd name="T53" fmla="*/ 11 h 16"/>
                <a:gd name="T54" fmla="*/ 7 w 15"/>
                <a:gd name="T55" fmla="*/ 8 h 16"/>
                <a:gd name="T56" fmla="*/ 8 w 15"/>
                <a:gd name="T57" fmla="*/ 7 h 16"/>
                <a:gd name="T58" fmla="*/ 9 w 15"/>
                <a:gd name="T59" fmla="*/ 7 h 16"/>
                <a:gd name="T60" fmla="*/ 10 w 15"/>
                <a:gd name="T61" fmla="*/ 8 h 16"/>
                <a:gd name="T62" fmla="*/ 11 w 15"/>
                <a:gd name="T63" fmla="*/ 8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 h="16">
                  <a:moveTo>
                    <a:pt x="8" y="4"/>
                  </a:moveTo>
                  <a:lnTo>
                    <a:pt x="8" y="4"/>
                  </a:lnTo>
                  <a:lnTo>
                    <a:pt x="8" y="5"/>
                  </a:lnTo>
                  <a:lnTo>
                    <a:pt x="8" y="6"/>
                  </a:lnTo>
                  <a:lnTo>
                    <a:pt x="8" y="6"/>
                  </a:lnTo>
                  <a:lnTo>
                    <a:pt x="7" y="7"/>
                  </a:lnTo>
                  <a:lnTo>
                    <a:pt x="6" y="7"/>
                  </a:lnTo>
                  <a:lnTo>
                    <a:pt x="6" y="8"/>
                  </a:lnTo>
                  <a:lnTo>
                    <a:pt x="4" y="6"/>
                  </a:lnTo>
                  <a:lnTo>
                    <a:pt x="4" y="5"/>
                  </a:lnTo>
                  <a:lnTo>
                    <a:pt x="4" y="4"/>
                  </a:lnTo>
                  <a:lnTo>
                    <a:pt x="4" y="4"/>
                  </a:lnTo>
                  <a:lnTo>
                    <a:pt x="4" y="3"/>
                  </a:lnTo>
                  <a:lnTo>
                    <a:pt x="5" y="3"/>
                  </a:lnTo>
                  <a:lnTo>
                    <a:pt x="5" y="2"/>
                  </a:lnTo>
                  <a:lnTo>
                    <a:pt x="6" y="2"/>
                  </a:lnTo>
                  <a:lnTo>
                    <a:pt x="6" y="2"/>
                  </a:lnTo>
                  <a:lnTo>
                    <a:pt x="7" y="2"/>
                  </a:lnTo>
                  <a:lnTo>
                    <a:pt x="8" y="2"/>
                  </a:lnTo>
                  <a:lnTo>
                    <a:pt x="8" y="2"/>
                  </a:lnTo>
                  <a:lnTo>
                    <a:pt x="9" y="2"/>
                  </a:lnTo>
                  <a:lnTo>
                    <a:pt x="10" y="2"/>
                  </a:lnTo>
                  <a:lnTo>
                    <a:pt x="7" y="0"/>
                  </a:lnTo>
                  <a:lnTo>
                    <a:pt x="0" y="6"/>
                  </a:lnTo>
                  <a:lnTo>
                    <a:pt x="1" y="6"/>
                  </a:lnTo>
                  <a:lnTo>
                    <a:pt x="1" y="6"/>
                  </a:lnTo>
                  <a:lnTo>
                    <a:pt x="2" y="6"/>
                  </a:lnTo>
                  <a:lnTo>
                    <a:pt x="2" y="6"/>
                  </a:lnTo>
                  <a:lnTo>
                    <a:pt x="3" y="6"/>
                  </a:lnTo>
                  <a:lnTo>
                    <a:pt x="3" y="7"/>
                  </a:lnTo>
                  <a:lnTo>
                    <a:pt x="6" y="12"/>
                  </a:lnTo>
                  <a:lnTo>
                    <a:pt x="7" y="12"/>
                  </a:lnTo>
                  <a:lnTo>
                    <a:pt x="7" y="13"/>
                  </a:lnTo>
                  <a:lnTo>
                    <a:pt x="8" y="14"/>
                  </a:lnTo>
                  <a:lnTo>
                    <a:pt x="8" y="14"/>
                  </a:lnTo>
                  <a:lnTo>
                    <a:pt x="7" y="14"/>
                  </a:lnTo>
                  <a:lnTo>
                    <a:pt x="7" y="15"/>
                  </a:lnTo>
                  <a:lnTo>
                    <a:pt x="14" y="10"/>
                  </a:lnTo>
                  <a:lnTo>
                    <a:pt x="13" y="7"/>
                  </a:lnTo>
                  <a:lnTo>
                    <a:pt x="13" y="7"/>
                  </a:lnTo>
                  <a:lnTo>
                    <a:pt x="13" y="8"/>
                  </a:lnTo>
                  <a:lnTo>
                    <a:pt x="13" y="9"/>
                  </a:lnTo>
                  <a:lnTo>
                    <a:pt x="13" y="9"/>
                  </a:lnTo>
                  <a:lnTo>
                    <a:pt x="13" y="10"/>
                  </a:lnTo>
                  <a:lnTo>
                    <a:pt x="12" y="10"/>
                  </a:lnTo>
                  <a:lnTo>
                    <a:pt x="12" y="11"/>
                  </a:lnTo>
                  <a:lnTo>
                    <a:pt x="11" y="11"/>
                  </a:lnTo>
                  <a:lnTo>
                    <a:pt x="11" y="12"/>
                  </a:lnTo>
                  <a:lnTo>
                    <a:pt x="10" y="12"/>
                  </a:lnTo>
                  <a:lnTo>
                    <a:pt x="10" y="13"/>
                  </a:lnTo>
                  <a:lnTo>
                    <a:pt x="9" y="13"/>
                  </a:lnTo>
                  <a:lnTo>
                    <a:pt x="9" y="12"/>
                  </a:lnTo>
                  <a:lnTo>
                    <a:pt x="8" y="12"/>
                  </a:lnTo>
                  <a:lnTo>
                    <a:pt x="8" y="11"/>
                  </a:lnTo>
                  <a:lnTo>
                    <a:pt x="6" y="9"/>
                  </a:lnTo>
                  <a:lnTo>
                    <a:pt x="7" y="8"/>
                  </a:lnTo>
                  <a:lnTo>
                    <a:pt x="8" y="8"/>
                  </a:lnTo>
                  <a:lnTo>
                    <a:pt x="8" y="7"/>
                  </a:lnTo>
                  <a:lnTo>
                    <a:pt x="8" y="7"/>
                  </a:lnTo>
                  <a:lnTo>
                    <a:pt x="9" y="7"/>
                  </a:lnTo>
                  <a:lnTo>
                    <a:pt x="9" y="8"/>
                  </a:lnTo>
                  <a:lnTo>
                    <a:pt x="10" y="8"/>
                  </a:lnTo>
                  <a:lnTo>
                    <a:pt x="10" y="9"/>
                  </a:lnTo>
                  <a:lnTo>
                    <a:pt x="11" y="8"/>
                  </a:lnTo>
                  <a:lnTo>
                    <a:pt x="8" y="4"/>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4" name="Freeform 151"/>
            <p:cNvSpPr>
              <a:spLocks/>
            </p:cNvSpPr>
            <p:nvPr/>
          </p:nvSpPr>
          <p:spPr bwMode="auto">
            <a:xfrm>
              <a:off x="1367" y="2251"/>
              <a:ext cx="9" cy="15"/>
            </a:xfrm>
            <a:custGeom>
              <a:avLst/>
              <a:gdLst>
                <a:gd name="T0" fmla="*/ 5 w 9"/>
                <a:gd name="T1" fmla="*/ 8 h 15"/>
                <a:gd name="T2" fmla="*/ 6 w 9"/>
                <a:gd name="T3" fmla="*/ 6 h 15"/>
                <a:gd name="T4" fmla="*/ 6 w 9"/>
                <a:gd name="T5" fmla="*/ 6 h 15"/>
                <a:gd name="T6" fmla="*/ 7 w 9"/>
                <a:gd name="T7" fmla="*/ 6 h 15"/>
                <a:gd name="T8" fmla="*/ 7 w 9"/>
                <a:gd name="T9" fmla="*/ 6 h 15"/>
                <a:gd name="T10" fmla="*/ 7 w 9"/>
                <a:gd name="T11" fmla="*/ 5 h 15"/>
                <a:gd name="T12" fmla="*/ 8 w 9"/>
                <a:gd name="T13" fmla="*/ 5 h 15"/>
                <a:gd name="T14" fmla="*/ 8 w 9"/>
                <a:gd name="T15" fmla="*/ 4 h 15"/>
                <a:gd name="T16" fmla="*/ 8 w 9"/>
                <a:gd name="T17" fmla="*/ 4 h 15"/>
                <a:gd name="T18" fmla="*/ 8 w 9"/>
                <a:gd name="T19" fmla="*/ 3 h 15"/>
                <a:gd name="T20" fmla="*/ 8 w 9"/>
                <a:gd name="T21" fmla="*/ 2 h 15"/>
                <a:gd name="T22" fmla="*/ 8 w 9"/>
                <a:gd name="T23" fmla="*/ 1 h 15"/>
                <a:gd name="T24" fmla="*/ 7 w 9"/>
                <a:gd name="T25" fmla="*/ 1 h 15"/>
                <a:gd name="T26" fmla="*/ 7 w 9"/>
                <a:gd name="T27" fmla="*/ 1 h 15"/>
                <a:gd name="T28" fmla="*/ 6 w 9"/>
                <a:gd name="T29" fmla="*/ 0 h 15"/>
                <a:gd name="T30" fmla="*/ 6 w 9"/>
                <a:gd name="T31" fmla="*/ 0 h 15"/>
                <a:gd name="T32" fmla="*/ 5 w 9"/>
                <a:gd name="T33" fmla="*/ 0 h 15"/>
                <a:gd name="T34" fmla="*/ 5 w 9"/>
                <a:gd name="T35" fmla="*/ 0 h 15"/>
                <a:gd name="T36" fmla="*/ 5 w 9"/>
                <a:gd name="T37" fmla="*/ 1 h 15"/>
                <a:gd name="T38" fmla="*/ 4 w 9"/>
                <a:gd name="T39" fmla="*/ 1 h 15"/>
                <a:gd name="T40" fmla="*/ 0 w 9"/>
                <a:gd name="T41" fmla="*/ 3 h 15"/>
                <a:gd name="T42" fmla="*/ 1 w 9"/>
                <a:gd name="T43" fmla="*/ 4 h 15"/>
                <a:gd name="T44" fmla="*/ 1 w 9"/>
                <a:gd name="T45" fmla="*/ 4 h 15"/>
                <a:gd name="T46" fmla="*/ 2 w 9"/>
                <a:gd name="T47" fmla="*/ 4 h 15"/>
                <a:gd name="T48" fmla="*/ 2 w 9"/>
                <a:gd name="T49" fmla="*/ 4 h 15"/>
                <a:gd name="T50" fmla="*/ 2 w 9"/>
                <a:gd name="T51" fmla="*/ 5 h 15"/>
                <a:gd name="T52" fmla="*/ 2 w 9"/>
                <a:gd name="T53" fmla="*/ 5 h 15"/>
                <a:gd name="T54" fmla="*/ 5 w 9"/>
                <a:gd name="T55" fmla="*/ 11 h 15"/>
                <a:gd name="T56" fmla="*/ 5 w 9"/>
                <a:gd name="T57" fmla="*/ 11 h 15"/>
                <a:gd name="T58" fmla="*/ 5 w 9"/>
                <a:gd name="T59" fmla="*/ 12 h 15"/>
                <a:gd name="T60" fmla="*/ 5 w 9"/>
                <a:gd name="T61" fmla="*/ 13 h 15"/>
                <a:gd name="T62" fmla="*/ 5 w 9"/>
                <a:gd name="T63" fmla="*/ 13 h 15"/>
                <a:gd name="T64" fmla="*/ 4 w 9"/>
                <a:gd name="T65" fmla="*/ 13 h 15"/>
                <a:gd name="T66" fmla="*/ 5 w 9"/>
                <a:gd name="T67" fmla="*/ 14 h 15"/>
                <a:gd name="T68" fmla="*/ 8 w 9"/>
                <a:gd name="T69" fmla="*/ 12 h 15"/>
                <a:gd name="T70" fmla="*/ 7 w 9"/>
                <a:gd name="T71" fmla="*/ 11 h 15"/>
                <a:gd name="T72" fmla="*/ 7 w 9"/>
                <a:gd name="T73" fmla="*/ 11 h 15"/>
                <a:gd name="T74" fmla="*/ 6 w 9"/>
                <a:gd name="T75" fmla="*/ 11 h 15"/>
                <a:gd name="T76" fmla="*/ 6 w 9"/>
                <a:gd name="T77" fmla="*/ 11 h 15"/>
                <a:gd name="T78" fmla="*/ 6 w 9"/>
                <a:gd name="T79" fmla="*/ 11 h 15"/>
                <a:gd name="T80" fmla="*/ 6 w 9"/>
                <a:gd name="T81" fmla="*/ 10 h 15"/>
                <a:gd name="T82" fmla="*/ 5 w 9"/>
                <a:gd name="T83" fmla="*/ 8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9" h="15">
                  <a:moveTo>
                    <a:pt x="5" y="8"/>
                  </a:moveTo>
                  <a:lnTo>
                    <a:pt x="6" y="6"/>
                  </a:lnTo>
                  <a:lnTo>
                    <a:pt x="6" y="6"/>
                  </a:lnTo>
                  <a:lnTo>
                    <a:pt x="7" y="6"/>
                  </a:lnTo>
                  <a:lnTo>
                    <a:pt x="7" y="6"/>
                  </a:lnTo>
                  <a:lnTo>
                    <a:pt x="7" y="5"/>
                  </a:lnTo>
                  <a:lnTo>
                    <a:pt x="8" y="5"/>
                  </a:lnTo>
                  <a:lnTo>
                    <a:pt x="8" y="4"/>
                  </a:lnTo>
                  <a:lnTo>
                    <a:pt x="8" y="4"/>
                  </a:lnTo>
                  <a:lnTo>
                    <a:pt x="8" y="3"/>
                  </a:lnTo>
                  <a:lnTo>
                    <a:pt x="8" y="2"/>
                  </a:lnTo>
                  <a:lnTo>
                    <a:pt x="8" y="1"/>
                  </a:lnTo>
                  <a:lnTo>
                    <a:pt x="7" y="1"/>
                  </a:lnTo>
                  <a:lnTo>
                    <a:pt x="7" y="1"/>
                  </a:lnTo>
                  <a:lnTo>
                    <a:pt x="6" y="0"/>
                  </a:lnTo>
                  <a:lnTo>
                    <a:pt x="6" y="0"/>
                  </a:lnTo>
                  <a:lnTo>
                    <a:pt x="5" y="0"/>
                  </a:lnTo>
                  <a:lnTo>
                    <a:pt x="5" y="0"/>
                  </a:lnTo>
                  <a:lnTo>
                    <a:pt x="5" y="1"/>
                  </a:lnTo>
                  <a:lnTo>
                    <a:pt x="4" y="1"/>
                  </a:lnTo>
                  <a:lnTo>
                    <a:pt x="0" y="3"/>
                  </a:lnTo>
                  <a:lnTo>
                    <a:pt x="1" y="4"/>
                  </a:lnTo>
                  <a:lnTo>
                    <a:pt x="1" y="4"/>
                  </a:lnTo>
                  <a:lnTo>
                    <a:pt x="2" y="4"/>
                  </a:lnTo>
                  <a:lnTo>
                    <a:pt x="2" y="4"/>
                  </a:lnTo>
                  <a:lnTo>
                    <a:pt x="2" y="5"/>
                  </a:lnTo>
                  <a:lnTo>
                    <a:pt x="2" y="5"/>
                  </a:lnTo>
                  <a:lnTo>
                    <a:pt x="5" y="11"/>
                  </a:lnTo>
                  <a:lnTo>
                    <a:pt x="5" y="11"/>
                  </a:lnTo>
                  <a:lnTo>
                    <a:pt x="5" y="12"/>
                  </a:lnTo>
                  <a:lnTo>
                    <a:pt x="5" y="13"/>
                  </a:lnTo>
                  <a:lnTo>
                    <a:pt x="5" y="13"/>
                  </a:lnTo>
                  <a:lnTo>
                    <a:pt x="4" y="13"/>
                  </a:lnTo>
                  <a:lnTo>
                    <a:pt x="5" y="14"/>
                  </a:lnTo>
                  <a:lnTo>
                    <a:pt x="8" y="12"/>
                  </a:lnTo>
                  <a:lnTo>
                    <a:pt x="7" y="11"/>
                  </a:lnTo>
                  <a:lnTo>
                    <a:pt x="7" y="11"/>
                  </a:lnTo>
                  <a:lnTo>
                    <a:pt x="6" y="11"/>
                  </a:lnTo>
                  <a:lnTo>
                    <a:pt x="6" y="11"/>
                  </a:lnTo>
                  <a:lnTo>
                    <a:pt x="6" y="11"/>
                  </a:lnTo>
                  <a:lnTo>
                    <a:pt x="6" y="10"/>
                  </a:lnTo>
                  <a:lnTo>
                    <a:pt x="5" y="8"/>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5" name="Freeform 152"/>
            <p:cNvSpPr>
              <a:spLocks/>
            </p:cNvSpPr>
            <p:nvPr/>
          </p:nvSpPr>
          <p:spPr bwMode="auto">
            <a:xfrm>
              <a:off x="1372" y="2253"/>
              <a:ext cx="2" cy="3"/>
            </a:xfrm>
            <a:custGeom>
              <a:avLst/>
              <a:gdLst>
                <a:gd name="T0" fmla="*/ 0 w 2"/>
                <a:gd name="T1" fmla="*/ 1 h 3"/>
                <a:gd name="T2" fmla="*/ 0 w 2"/>
                <a:gd name="T3" fmla="*/ 1 h 3"/>
                <a:gd name="T4" fmla="*/ 0 w 2"/>
                <a:gd name="T5" fmla="*/ 1 h 3"/>
                <a:gd name="T6" fmla="*/ 0 w 2"/>
                <a:gd name="T7" fmla="*/ 1 h 3"/>
                <a:gd name="T8" fmla="*/ 0 w 2"/>
                <a:gd name="T9" fmla="*/ 0 h 3"/>
                <a:gd name="T10" fmla="*/ 0 w 2"/>
                <a:gd name="T11" fmla="*/ 0 h 3"/>
                <a:gd name="T12" fmla="*/ 0 w 2"/>
                <a:gd name="T13" fmla="*/ 0 h 3"/>
                <a:gd name="T14" fmla="*/ 0 w 2"/>
                <a:gd name="T15" fmla="*/ 0 h 3"/>
                <a:gd name="T16" fmla="*/ 0 w 2"/>
                <a:gd name="T17" fmla="*/ 0 h 3"/>
                <a:gd name="T18" fmla="*/ 1 w 2"/>
                <a:gd name="T19" fmla="*/ 0 h 3"/>
                <a:gd name="T20" fmla="*/ 1 w 2"/>
                <a:gd name="T21" fmla="*/ 0 h 3"/>
                <a:gd name="T22" fmla="*/ 1 w 2"/>
                <a:gd name="T23" fmla="*/ 0 h 3"/>
                <a:gd name="T24" fmla="*/ 1 w 2"/>
                <a:gd name="T25" fmla="*/ 0 h 3"/>
                <a:gd name="T26" fmla="*/ 1 w 2"/>
                <a:gd name="T27" fmla="*/ 1 h 3"/>
                <a:gd name="T28" fmla="*/ 1 w 2"/>
                <a:gd name="T29" fmla="*/ 1 h 3"/>
                <a:gd name="T30" fmla="*/ 1 w 2"/>
                <a:gd name="T31" fmla="*/ 1 h 3"/>
                <a:gd name="T32" fmla="*/ 1 w 2"/>
                <a:gd name="T33" fmla="*/ 1 h 3"/>
                <a:gd name="T34" fmla="*/ 1 w 2"/>
                <a:gd name="T35" fmla="*/ 1 h 3"/>
                <a:gd name="T36" fmla="*/ 1 w 2"/>
                <a:gd name="T37" fmla="*/ 2 h 3"/>
                <a:gd name="T38" fmla="*/ 1 w 2"/>
                <a:gd name="T39" fmla="*/ 2 h 3"/>
                <a:gd name="T40" fmla="*/ 1 w 2"/>
                <a:gd name="T41" fmla="*/ 2 h 3"/>
                <a:gd name="T42" fmla="*/ 1 w 2"/>
                <a:gd name="T43" fmla="*/ 2 h 3"/>
                <a:gd name="T44" fmla="*/ 0 w 2"/>
                <a:gd name="T45" fmla="*/ 2 h 3"/>
                <a:gd name="T46" fmla="*/ 0 w 2"/>
                <a:gd name="T47" fmla="*/ 1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 h="3">
                  <a:moveTo>
                    <a:pt x="0" y="1"/>
                  </a:moveTo>
                  <a:lnTo>
                    <a:pt x="0" y="1"/>
                  </a:lnTo>
                  <a:lnTo>
                    <a:pt x="0" y="1"/>
                  </a:lnTo>
                  <a:lnTo>
                    <a:pt x="0" y="1"/>
                  </a:lnTo>
                  <a:lnTo>
                    <a:pt x="0" y="0"/>
                  </a:lnTo>
                  <a:lnTo>
                    <a:pt x="0" y="0"/>
                  </a:lnTo>
                  <a:lnTo>
                    <a:pt x="0" y="0"/>
                  </a:lnTo>
                  <a:lnTo>
                    <a:pt x="0" y="0"/>
                  </a:lnTo>
                  <a:lnTo>
                    <a:pt x="0" y="0"/>
                  </a:lnTo>
                  <a:lnTo>
                    <a:pt x="1" y="0"/>
                  </a:lnTo>
                  <a:lnTo>
                    <a:pt x="1" y="0"/>
                  </a:lnTo>
                  <a:lnTo>
                    <a:pt x="1" y="0"/>
                  </a:lnTo>
                  <a:lnTo>
                    <a:pt x="1" y="0"/>
                  </a:lnTo>
                  <a:lnTo>
                    <a:pt x="1" y="1"/>
                  </a:lnTo>
                  <a:lnTo>
                    <a:pt x="1" y="1"/>
                  </a:lnTo>
                  <a:lnTo>
                    <a:pt x="1" y="1"/>
                  </a:lnTo>
                  <a:lnTo>
                    <a:pt x="1" y="1"/>
                  </a:lnTo>
                  <a:lnTo>
                    <a:pt x="1" y="1"/>
                  </a:lnTo>
                  <a:lnTo>
                    <a:pt x="1" y="2"/>
                  </a:lnTo>
                  <a:lnTo>
                    <a:pt x="1" y="2"/>
                  </a:lnTo>
                  <a:lnTo>
                    <a:pt x="1" y="2"/>
                  </a:lnTo>
                  <a:lnTo>
                    <a:pt x="1" y="2"/>
                  </a:lnTo>
                  <a:lnTo>
                    <a:pt x="0" y="2"/>
                  </a:lnTo>
                  <a:lnTo>
                    <a:pt x="0" y="1"/>
                  </a:lnTo>
                </a:path>
              </a:pathLst>
            </a:custGeom>
            <a:solidFill>
              <a:srgbClr val="B2B2B2"/>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6" name="Freeform 153"/>
            <p:cNvSpPr>
              <a:spLocks/>
            </p:cNvSpPr>
            <p:nvPr/>
          </p:nvSpPr>
          <p:spPr bwMode="auto">
            <a:xfrm>
              <a:off x="1382" y="2246"/>
              <a:ext cx="12" cy="13"/>
            </a:xfrm>
            <a:custGeom>
              <a:avLst/>
              <a:gdLst>
                <a:gd name="T0" fmla="*/ 10 w 12"/>
                <a:gd name="T1" fmla="*/ 6 h 13"/>
                <a:gd name="T2" fmla="*/ 10 w 12"/>
                <a:gd name="T3" fmla="*/ 6 h 13"/>
                <a:gd name="T4" fmla="*/ 10 w 12"/>
                <a:gd name="T5" fmla="*/ 7 h 13"/>
                <a:gd name="T6" fmla="*/ 10 w 12"/>
                <a:gd name="T7" fmla="*/ 7 h 13"/>
                <a:gd name="T8" fmla="*/ 10 w 12"/>
                <a:gd name="T9" fmla="*/ 8 h 13"/>
                <a:gd name="T10" fmla="*/ 10 w 12"/>
                <a:gd name="T11" fmla="*/ 9 h 13"/>
                <a:gd name="T12" fmla="*/ 9 w 12"/>
                <a:gd name="T13" fmla="*/ 9 h 13"/>
                <a:gd name="T14" fmla="*/ 9 w 12"/>
                <a:gd name="T15" fmla="*/ 9 h 13"/>
                <a:gd name="T16" fmla="*/ 8 w 12"/>
                <a:gd name="T17" fmla="*/ 9 h 13"/>
                <a:gd name="T18" fmla="*/ 8 w 12"/>
                <a:gd name="T19" fmla="*/ 9 h 13"/>
                <a:gd name="T20" fmla="*/ 8 w 12"/>
                <a:gd name="T21" fmla="*/ 10 h 13"/>
                <a:gd name="T22" fmla="*/ 7 w 12"/>
                <a:gd name="T23" fmla="*/ 10 h 13"/>
                <a:gd name="T24" fmla="*/ 6 w 12"/>
                <a:gd name="T25" fmla="*/ 10 h 13"/>
                <a:gd name="T26" fmla="*/ 6 w 12"/>
                <a:gd name="T27" fmla="*/ 9 h 13"/>
                <a:gd name="T28" fmla="*/ 6 w 12"/>
                <a:gd name="T29" fmla="*/ 9 h 13"/>
                <a:gd name="T30" fmla="*/ 6 w 12"/>
                <a:gd name="T31" fmla="*/ 9 h 13"/>
                <a:gd name="T32" fmla="*/ 3 w 12"/>
                <a:gd name="T33" fmla="*/ 3 h 13"/>
                <a:gd name="T34" fmla="*/ 3 w 12"/>
                <a:gd name="T35" fmla="*/ 2 h 13"/>
                <a:gd name="T36" fmla="*/ 3 w 12"/>
                <a:gd name="T37" fmla="*/ 2 h 13"/>
                <a:gd name="T38" fmla="*/ 3 w 12"/>
                <a:gd name="T39" fmla="*/ 1 h 13"/>
                <a:gd name="T40" fmla="*/ 3 w 12"/>
                <a:gd name="T41" fmla="*/ 1 h 13"/>
                <a:gd name="T42" fmla="*/ 4 w 12"/>
                <a:gd name="T43" fmla="*/ 1 h 13"/>
                <a:gd name="T44" fmla="*/ 3 w 12"/>
                <a:gd name="T45" fmla="*/ 0 h 13"/>
                <a:gd name="T46" fmla="*/ 0 w 12"/>
                <a:gd name="T47" fmla="*/ 1 h 13"/>
                <a:gd name="T48" fmla="*/ 0 w 12"/>
                <a:gd name="T49" fmla="*/ 2 h 13"/>
                <a:gd name="T50" fmla="*/ 1 w 12"/>
                <a:gd name="T51" fmla="*/ 2 h 13"/>
                <a:gd name="T52" fmla="*/ 1 w 12"/>
                <a:gd name="T53" fmla="*/ 2 h 13"/>
                <a:gd name="T54" fmla="*/ 1 w 12"/>
                <a:gd name="T55" fmla="*/ 3 h 13"/>
                <a:gd name="T56" fmla="*/ 2 w 12"/>
                <a:gd name="T57" fmla="*/ 3 h 13"/>
                <a:gd name="T58" fmla="*/ 2 w 12"/>
                <a:gd name="T59" fmla="*/ 3 h 13"/>
                <a:gd name="T60" fmla="*/ 5 w 12"/>
                <a:gd name="T61" fmla="*/ 9 h 13"/>
                <a:gd name="T62" fmla="*/ 5 w 12"/>
                <a:gd name="T63" fmla="*/ 10 h 13"/>
                <a:gd name="T64" fmla="*/ 5 w 12"/>
                <a:gd name="T65" fmla="*/ 11 h 13"/>
                <a:gd name="T66" fmla="*/ 5 w 12"/>
                <a:gd name="T67" fmla="*/ 11 h 13"/>
                <a:gd name="T68" fmla="*/ 4 w 12"/>
                <a:gd name="T69" fmla="*/ 11 h 13"/>
                <a:gd name="T70" fmla="*/ 4 w 12"/>
                <a:gd name="T71" fmla="*/ 12 h 13"/>
                <a:gd name="T72" fmla="*/ 11 w 12"/>
                <a:gd name="T73" fmla="*/ 9 h 13"/>
                <a:gd name="T74" fmla="*/ 11 w 12"/>
                <a:gd name="T75" fmla="*/ 6 h 13"/>
                <a:gd name="T76" fmla="*/ 10 w 12"/>
                <a:gd name="T77" fmla="*/ 6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2" h="13">
                  <a:moveTo>
                    <a:pt x="10" y="6"/>
                  </a:moveTo>
                  <a:lnTo>
                    <a:pt x="10" y="6"/>
                  </a:lnTo>
                  <a:lnTo>
                    <a:pt x="10" y="7"/>
                  </a:lnTo>
                  <a:lnTo>
                    <a:pt x="10" y="7"/>
                  </a:lnTo>
                  <a:lnTo>
                    <a:pt x="10" y="8"/>
                  </a:lnTo>
                  <a:lnTo>
                    <a:pt x="10" y="9"/>
                  </a:lnTo>
                  <a:lnTo>
                    <a:pt x="9" y="9"/>
                  </a:lnTo>
                  <a:lnTo>
                    <a:pt x="9" y="9"/>
                  </a:lnTo>
                  <a:lnTo>
                    <a:pt x="8" y="9"/>
                  </a:lnTo>
                  <a:lnTo>
                    <a:pt x="8" y="9"/>
                  </a:lnTo>
                  <a:lnTo>
                    <a:pt x="8" y="10"/>
                  </a:lnTo>
                  <a:lnTo>
                    <a:pt x="7" y="10"/>
                  </a:lnTo>
                  <a:lnTo>
                    <a:pt x="6" y="10"/>
                  </a:lnTo>
                  <a:lnTo>
                    <a:pt x="6" y="9"/>
                  </a:lnTo>
                  <a:lnTo>
                    <a:pt x="6" y="9"/>
                  </a:lnTo>
                  <a:lnTo>
                    <a:pt x="6" y="9"/>
                  </a:lnTo>
                  <a:lnTo>
                    <a:pt x="3" y="3"/>
                  </a:lnTo>
                  <a:lnTo>
                    <a:pt x="3" y="2"/>
                  </a:lnTo>
                  <a:lnTo>
                    <a:pt x="3" y="2"/>
                  </a:lnTo>
                  <a:lnTo>
                    <a:pt x="3" y="1"/>
                  </a:lnTo>
                  <a:lnTo>
                    <a:pt x="3" y="1"/>
                  </a:lnTo>
                  <a:lnTo>
                    <a:pt x="4" y="1"/>
                  </a:lnTo>
                  <a:lnTo>
                    <a:pt x="3" y="0"/>
                  </a:lnTo>
                  <a:lnTo>
                    <a:pt x="0" y="1"/>
                  </a:lnTo>
                  <a:lnTo>
                    <a:pt x="0" y="2"/>
                  </a:lnTo>
                  <a:lnTo>
                    <a:pt x="1" y="2"/>
                  </a:lnTo>
                  <a:lnTo>
                    <a:pt x="1" y="2"/>
                  </a:lnTo>
                  <a:lnTo>
                    <a:pt x="1" y="3"/>
                  </a:lnTo>
                  <a:lnTo>
                    <a:pt x="2" y="3"/>
                  </a:lnTo>
                  <a:lnTo>
                    <a:pt x="2" y="3"/>
                  </a:lnTo>
                  <a:lnTo>
                    <a:pt x="5" y="9"/>
                  </a:lnTo>
                  <a:lnTo>
                    <a:pt x="5" y="10"/>
                  </a:lnTo>
                  <a:lnTo>
                    <a:pt x="5" y="11"/>
                  </a:lnTo>
                  <a:lnTo>
                    <a:pt x="5" y="11"/>
                  </a:lnTo>
                  <a:lnTo>
                    <a:pt x="4" y="11"/>
                  </a:lnTo>
                  <a:lnTo>
                    <a:pt x="4" y="12"/>
                  </a:lnTo>
                  <a:lnTo>
                    <a:pt x="11" y="9"/>
                  </a:lnTo>
                  <a:lnTo>
                    <a:pt x="11" y="6"/>
                  </a:lnTo>
                  <a:lnTo>
                    <a:pt x="10" y="6"/>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7" name="Freeform 154"/>
            <p:cNvSpPr>
              <a:spLocks/>
            </p:cNvSpPr>
            <p:nvPr/>
          </p:nvSpPr>
          <p:spPr bwMode="auto">
            <a:xfrm>
              <a:off x="1395" y="2238"/>
              <a:ext cx="13" cy="14"/>
            </a:xfrm>
            <a:custGeom>
              <a:avLst/>
              <a:gdLst>
                <a:gd name="T0" fmla="*/ 11 w 13"/>
                <a:gd name="T1" fmla="*/ 8 h 14"/>
                <a:gd name="T2" fmla="*/ 11 w 13"/>
                <a:gd name="T3" fmla="*/ 9 h 14"/>
                <a:gd name="T4" fmla="*/ 11 w 13"/>
                <a:gd name="T5" fmla="*/ 10 h 14"/>
                <a:gd name="T6" fmla="*/ 10 w 13"/>
                <a:gd name="T7" fmla="*/ 12 h 14"/>
                <a:gd name="T8" fmla="*/ 9 w 13"/>
                <a:gd name="T9" fmla="*/ 12 h 14"/>
                <a:gd name="T10" fmla="*/ 7 w 13"/>
                <a:gd name="T11" fmla="*/ 12 h 14"/>
                <a:gd name="T12" fmla="*/ 6 w 13"/>
                <a:gd name="T13" fmla="*/ 12 h 14"/>
                <a:gd name="T14" fmla="*/ 5 w 13"/>
                <a:gd name="T15" fmla="*/ 11 h 14"/>
                <a:gd name="T16" fmla="*/ 5 w 13"/>
                <a:gd name="T17" fmla="*/ 10 h 14"/>
                <a:gd name="T18" fmla="*/ 4 w 13"/>
                <a:gd name="T19" fmla="*/ 4 h 14"/>
                <a:gd name="T20" fmla="*/ 4 w 13"/>
                <a:gd name="T21" fmla="*/ 3 h 14"/>
                <a:gd name="T22" fmla="*/ 5 w 13"/>
                <a:gd name="T23" fmla="*/ 2 h 14"/>
                <a:gd name="T24" fmla="*/ 1 w 13"/>
                <a:gd name="T25" fmla="*/ 4 h 14"/>
                <a:gd name="T26" fmla="*/ 2 w 13"/>
                <a:gd name="T27" fmla="*/ 4 h 14"/>
                <a:gd name="T28" fmla="*/ 3 w 13"/>
                <a:gd name="T29" fmla="*/ 5 h 14"/>
                <a:gd name="T30" fmla="*/ 4 w 13"/>
                <a:gd name="T31" fmla="*/ 11 h 14"/>
                <a:gd name="T32" fmla="*/ 5 w 13"/>
                <a:gd name="T33" fmla="*/ 12 h 14"/>
                <a:gd name="T34" fmla="*/ 5 w 13"/>
                <a:gd name="T35" fmla="*/ 12 h 14"/>
                <a:gd name="T36" fmla="*/ 6 w 13"/>
                <a:gd name="T37" fmla="*/ 13 h 14"/>
                <a:gd name="T38" fmla="*/ 7 w 13"/>
                <a:gd name="T39" fmla="*/ 13 h 14"/>
                <a:gd name="T40" fmla="*/ 9 w 13"/>
                <a:gd name="T41" fmla="*/ 13 h 14"/>
                <a:gd name="T42" fmla="*/ 9 w 13"/>
                <a:gd name="T43" fmla="*/ 12 h 14"/>
                <a:gd name="T44" fmla="*/ 11 w 13"/>
                <a:gd name="T45" fmla="*/ 12 h 14"/>
                <a:gd name="T46" fmla="*/ 11 w 13"/>
                <a:gd name="T47" fmla="*/ 12 h 14"/>
                <a:gd name="T48" fmla="*/ 11 w 13"/>
                <a:gd name="T49" fmla="*/ 10 h 14"/>
                <a:gd name="T50" fmla="*/ 12 w 13"/>
                <a:gd name="T51" fmla="*/ 10 h 14"/>
                <a:gd name="T52" fmla="*/ 11 w 13"/>
                <a:gd name="T53" fmla="*/ 9 h 14"/>
                <a:gd name="T54" fmla="*/ 11 w 13"/>
                <a:gd name="T55" fmla="*/ 8 h 14"/>
                <a:gd name="T56" fmla="*/ 10 w 13"/>
                <a:gd name="T57" fmla="*/ 2 h 14"/>
                <a:gd name="T58" fmla="*/ 9 w 13"/>
                <a:gd name="T59" fmla="*/ 1 h 14"/>
                <a:gd name="T60" fmla="*/ 10 w 13"/>
                <a:gd name="T61" fmla="*/ 1 h 14"/>
                <a:gd name="T62" fmla="*/ 11 w 13"/>
                <a:gd name="T63" fmla="*/ 0 h 14"/>
                <a:gd name="T64" fmla="*/ 7 w 13"/>
                <a:gd name="T65" fmla="*/ 2 h 14"/>
                <a:gd name="T66" fmla="*/ 8 w 13"/>
                <a:gd name="T67" fmla="*/ 1 h 14"/>
                <a:gd name="T68" fmla="*/ 9 w 13"/>
                <a:gd name="T69" fmla="*/ 2 h 14"/>
                <a:gd name="T70" fmla="*/ 9 w 13"/>
                <a:gd name="T71" fmla="*/ 3 h 14"/>
                <a:gd name="T72" fmla="*/ 11 w 13"/>
                <a:gd name="T73" fmla="*/ 8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 h="14">
                  <a:moveTo>
                    <a:pt x="11" y="8"/>
                  </a:moveTo>
                  <a:lnTo>
                    <a:pt x="11" y="8"/>
                  </a:lnTo>
                  <a:lnTo>
                    <a:pt x="11" y="8"/>
                  </a:lnTo>
                  <a:lnTo>
                    <a:pt x="11" y="9"/>
                  </a:lnTo>
                  <a:lnTo>
                    <a:pt x="11" y="10"/>
                  </a:lnTo>
                  <a:lnTo>
                    <a:pt x="11" y="10"/>
                  </a:lnTo>
                  <a:lnTo>
                    <a:pt x="11" y="11"/>
                  </a:lnTo>
                  <a:lnTo>
                    <a:pt x="10" y="12"/>
                  </a:lnTo>
                  <a:lnTo>
                    <a:pt x="9" y="12"/>
                  </a:lnTo>
                  <a:lnTo>
                    <a:pt x="9" y="12"/>
                  </a:lnTo>
                  <a:lnTo>
                    <a:pt x="8" y="12"/>
                  </a:lnTo>
                  <a:lnTo>
                    <a:pt x="7" y="12"/>
                  </a:lnTo>
                  <a:lnTo>
                    <a:pt x="7" y="12"/>
                  </a:lnTo>
                  <a:lnTo>
                    <a:pt x="6" y="12"/>
                  </a:lnTo>
                  <a:lnTo>
                    <a:pt x="6" y="11"/>
                  </a:lnTo>
                  <a:lnTo>
                    <a:pt x="5" y="11"/>
                  </a:lnTo>
                  <a:lnTo>
                    <a:pt x="5" y="10"/>
                  </a:lnTo>
                  <a:lnTo>
                    <a:pt x="5" y="10"/>
                  </a:lnTo>
                  <a:lnTo>
                    <a:pt x="4" y="5"/>
                  </a:lnTo>
                  <a:lnTo>
                    <a:pt x="4" y="4"/>
                  </a:lnTo>
                  <a:lnTo>
                    <a:pt x="4" y="3"/>
                  </a:lnTo>
                  <a:lnTo>
                    <a:pt x="4" y="3"/>
                  </a:lnTo>
                  <a:lnTo>
                    <a:pt x="5" y="3"/>
                  </a:lnTo>
                  <a:lnTo>
                    <a:pt x="5" y="2"/>
                  </a:lnTo>
                  <a:lnTo>
                    <a:pt x="0" y="3"/>
                  </a:lnTo>
                  <a:lnTo>
                    <a:pt x="1" y="4"/>
                  </a:lnTo>
                  <a:lnTo>
                    <a:pt x="1" y="3"/>
                  </a:lnTo>
                  <a:lnTo>
                    <a:pt x="2" y="4"/>
                  </a:lnTo>
                  <a:lnTo>
                    <a:pt x="3" y="5"/>
                  </a:lnTo>
                  <a:lnTo>
                    <a:pt x="3" y="5"/>
                  </a:lnTo>
                  <a:lnTo>
                    <a:pt x="4" y="10"/>
                  </a:lnTo>
                  <a:lnTo>
                    <a:pt x="4" y="11"/>
                  </a:lnTo>
                  <a:lnTo>
                    <a:pt x="5" y="11"/>
                  </a:lnTo>
                  <a:lnTo>
                    <a:pt x="5" y="12"/>
                  </a:lnTo>
                  <a:lnTo>
                    <a:pt x="5" y="12"/>
                  </a:lnTo>
                  <a:lnTo>
                    <a:pt x="5" y="12"/>
                  </a:lnTo>
                  <a:lnTo>
                    <a:pt x="5" y="13"/>
                  </a:lnTo>
                  <a:lnTo>
                    <a:pt x="6" y="13"/>
                  </a:lnTo>
                  <a:lnTo>
                    <a:pt x="7" y="13"/>
                  </a:lnTo>
                  <a:lnTo>
                    <a:pt x="7" y="13"/>
                  </a:lnTo>
                  <a:lnTo>
                    <a:pt x="8" y="13"/>
                  </a:lnTo>
                  <a:lnTo>
                    <a:pt x="9" y="13"/>
                  </a:lnTo>
                  <a:lnTo>
                    <a:pt x="9" y="13"/>
                  </a:lnTo>
                  <a:lnTo>
                    <a:pt x="9" y="12"/>
                  </a:lnTo>
                  <a:lnTo>
                    <a:pt x="10" y="12"/>
                  </a:lnTo>
                  <a:lnTo>
                    <a:pt x="11" y="12"/>
                  </a:lnTo>
                  <a:lnTo>
                    <a:pt x="11" y="12"/>
                  </a:lnTo>
                  <a:lnTo>
                    <a:pt x="11" y="12"/>
                  </a:lnTo>
                  <a:lnTo>
                    <a:pt x="11" y="11"/>
                  </a:lnTo>
                  <a:lnTo>
                    <a:pt x="11" y="10"/>
                  </a:lnTo>
                  <a:lnTo>
                    <a:pt x="12" y="10"/>
                  </a:lnTo>
                  <a:lnTo>
                    <a:pt x="12" y="10"/>
                  </a:lnTo>
                  <a:lnTo>
                    <a:pt x="12" y="9"/>
                  </a:lnTo>
                  <a:lnTo>
                    <a:pt x="11" y="9"/>
                  </a:lnTo>
                  <a:lnTo>
                    <a:pt x="11" y="8"/>
                  </a:lnTo>
                  <a:lnTo>
                    <a:pt x="11" y="8"/>
                  </a:lnTo>
                  <a:lnTo>
                    <a:pt x="10" y="3"/>
                  </a:lnTo>
                  <a:lnTo>
                    <a:pt x="10" y="2"/>
                  </a:lnTo>
                  <a:lnTo>
                    <a:pt x="9" y="2"/>
                  </a:lnTo>
                  <a:lnTo>
                    <a:pt x="9" y="1"/>
                  </a:lnTo>
                  <a:lnTo>
                    <a:pt x="10" y="1"/>
                  </a:lnTo>
                  <a:lnTo>
                    <a:pt x="10" y="1"/>
                  </a:lnTo>
                  <a:lnTo>
                    <a:pt x="11" y="1"/>
                  </a:lnTo>
                  <a:lnTo>
                    <a:pt x="11" y="0"/>
                  </a:lnTo>
                  <a:lnTo>
                    <a:pt x="7" y="1"/>
                  </a:lnTo>
                  <a:lnTo>
                    <a:pt x="7" y="2"/>
                  </a:lnTo>
                  <a:lnTo>
                    <a:pt x="8" y="2"/>
                  </a:lnTo>
                  <a:lnTo>
                    <a:pt x="8" y="1"/>
                  </a:lnTo>
                  <a:lnTo>
                    <a:pt x="8" y="2"/>
                  </a:lnTo>
                  <a:lnTo>
                    <a:pt x="9" y="2"/>
                  </a:lnTo>
                  <a:lnTo>
                    <a:pt x="9" y="2"/>
                  </a:lnTo>
                  <a:lnTo>
                    <a:pt x="9" y="3"/>
                  </a:lnTo>
                  <a:lnTo>
                    <a:pt x="9" y="3"/>
                  </a:lnTo>
                  <a:lnTo>
                    <a:pt x="11" y="8"/>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8" name="Freeform 155"/>
            <p:cNvSpPr>
              <a:spLocks/>
            </p:cNvSpPr>
            <p:nvPr/>
          </p:nvSpPr>
          <p:spPr bwMode="auto">
            <a:xfrm>
              <a:off x="1414" y="2236"/>
              <a:ext cx="13" cy="13"/>
            </a:xfrm>
            <a:custGeom>
              <a:avLst/>
              <a:gdLst>
                <a:gd name="T0" fmla="*/ 5 w 13"/>
                <a:gd name="T1" fmla="*/ 6 h 13"/>
                <a:gd name="T2" fmla="*/ 9 w 13"/>
                <a:gd name="T3" fmla="*/ 11 h 13"/>
                <a:gd name="T4" fmla="*/ 12 w 13"/>
                <a:gd name="T5" fmla="*/ 10 h 13"/>
                <a:gd name="T6" fmla="*/ 12 w 13"/>
                <a:gd name="T7" fmla="*/ 9 h 13"/>
                <a:gd name="T8" fmla="*/ 11 w 13"/>
                <a:gd name="T9" fmla="*/ 9 h 13"/>
                <a:gd name="T10" fmla="*/ 11 w 13"/>
                <a:gd name="T11" fmla="*/ 10 h 13"/>
                <a:gd name="T12" fmla="*/ 11 w 13"/>
                <a:gd name="T13" fmla="*/ 9 h 13"/>
                <a:gd name="T14" fmla="*/ 10 w 13"/>
                <a:gd name="T15" fmla="*/ 9 h 13"/>
                <a:gd name="T16" fmla="*/ 10 w 13"/>
                <a:gd name="T17" fmla="*/ 9 h 13"/>
                <a:gd name="T18" fmla="*/ 9 w 13"/>
                <a:gd name="T19" fmla="*/ 9 h 13"/>
                <a:gd name="T20" fmla="*/ 7 w 13"/>
                <a:gd name="T21" fmla="*/ 5 h 13"/>
                <a:gd name="T22" fmla="*/ 7 w 13"/>
                <a:gd name="T23" fmla="*/ 5 h 13"/>
                <a:gd name="T24" fmla="*/ 8 w 13"/>
                <a:gd name="T25" fmla="*/ 5 h 13"/>
                <a:gd name="T26" fmla="*/ 9 w 13"/>
                <a:gd name="T27" fmla="*/ 4 h 13"/>
                <a:gd name="T28" fmla="*/ 9 w 13"/>
                <a:gd name="T29" fmla="*/ 3 h 13"/>
                <a:gd name="T30" fmla="*/ 9 w 13"/>
                <a:gd name="T31" fmla="*/ 3 h 13"/>
                <a:gd name="T32" fmla="*/ 9 w 13"/>
                <a:gd name="T33" fmla="*/ 3 h 13"/>
                <a:gd name="T34" fmla="*/ 9 w 13"/>
                <a:gd name="T35" fmla="*/ 2 h 13"/>
                <a:gd name="T36" fmla="*/ 9 w 13"/>
                <a:gd name="T37" fmla="*/ 1 h 13"/>
                <a:gd name="T38" fmla="*/ 8 w 13"/>
                <a:gd name="T39" fmla="*/ 1 h 13"/>
                <a:gd name="T40" fmla="*/ 7 w 13"/>
                <a:gd name="T41" fmla="*/ 0 h 13"/>
                <a:gd name="T42" fmla="*/ 7 w 13"/>
                <a:gd name="T43" fmla="*/ 0 h 13"/>
                <a:gd name="T44" fmla="*/ 6 w 13"/>
                <a:gd name="T45" fmla="*/ 0 h 13"/>
                <a:gd name="T46" fmla="*/ 5 w 13"/>
                <a:gd name="T47" fmla="*/ 0 h 13"/>
                <a:gd name="T48" fmla="*/ 5 w 13"/>
                <a:gd name="T49" fmla="*/ 0 h 13"/>
                <a:gd name="T50" fmla="*/ 0 w 13"/>
                <a:gd name="T51" fmla="*/ 1 h 13"/>
                <a:gd name="T52" fmla="*/ 0 w 13"/>
                <a:gd name="T53" fmla="*/ 2 h 13"/>
                <a:gd name="T54" fmla="*/ 1 w 13"/>
                <a:gd name="T55" fmla="*/ 1 h 13"/>
                <a:gd name="T56" fmla="*/ 1 w 13"/>
                <a:gd name="T57" fmla="*/ 1 h 13"/>
                <a:gd name="T58" fmla="*/ 1 w 13"/>
                <a:gd name="T59" fmla="*/ 2 h 13"/>
                <a:gd name="T60" fmla="*/ 2 w 13"/>
                <a:gd name="T61" fmla="*/ 2 h 13"/>
                <a:gd name="T62" fmla="*/ 2 w 13"/>
                <a:gd name="T63" fmla="*/ 3 h 13"/>
                <a:gd name="T64" fmla="*/ 2 w 13"/>
                <a:gd name="T65" fmla="*/ 3 h 13"/>
                <a:gd name="T66" fmla="*/ 3 w 13"/>
                <a:gd name="T67" fmla="*/ 9 h 13"/>
                <a:gd name="T68" fmla="*/ 3 w 13"/>
                <a:gd name="T69" fmla="*/ 9 h 13"/>
                <a:gd name="T70" fmla="*/ 3 w 13"/>
                <a:gd name="T71" fmla="*/ 10 h 13"/>
                <a:gd name="T72" fmla="*/ 3 w 13"/>
                <a:gd name="T73" fmla="*/ 11 h 13"/>
                <a:gd name="T74" fmla="*/ 3 w 13"/>
                <a:gd name="T75" fmla="*/ 11 h 13"/>
                <a:gd name="T76" fmla="*/ 3 w 13"/>
                <a:gd name="T77" fmla="*/ 11 h 13"/>
                <a:gd name="T78" fmla="*/ 2 w 13"/>
                <a:gd name="T79" fmla="*/ 11 h 13"/>
                <a:gd name="T80" fmla="*/ 2 w 13"/>
                <a:gd name="T81" fmla="*/ 12 h 13"/>
                <a:gd name="T82" fmla="*/ 7 w 13"/>
                <a:gd name="T83" fmla="*/ 11 h 13"/>
                <a:gd name="T84" fmla="*/ 7 w 13"/>
                <a:gd name="T85" fmla="*/ 11 h 13"/>
                <a:gd name="T86" fmla="*/ 6 w 13"/>
                <a:gd name="T87" fmla="*/ 11 h 13"/>
                <a:gd name="T88" fmla="*/ 5 w 13"/>
                <a:gd name="T89" fmla="*/ 11 h 13"/>
                <a:gd name="T90" fmla="*/ 5 w 13"/>
                <a:gd name="T91" fmla="*/ 10 h 13"/>
                <a:gd name="T92" fmla="*/ 5 w 13"/>
                <a:gd name="T93" fmla="*/ 10 h 13"/>
                <a:gd name="T94" fmla="*/ 5 w 13"/>
                <a:gd name="T95" fmla="*/ 9 h 13"/>
                <a:gd name="T96" fmla="*/ 5 w 13"/>
                <a:gd name="T97" fmla="*/ 9 h 13"/>
                <a:gd name="T98" fmla="*/ 4 w 13"/>
                <a:gd name="T99" fmla="*/ 6 h 13"/>
                <a:gd name="T100" fmla="*/ 5 w 13"/>
                <a:gd name="T101" fmla="*/ 6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 h="13">
                  <a:moveTo>
                    <a:pt x="5" y="6"/>
                  </a:moveTo>
                  <a:lnTo>
                    <a:pt x="9" y="11"/>
                  </a:lnTo>
                  <a:lnTo>
                    <a:pt x="12" y="10"/>
                  </a:lnTo>
                  <a:lnTo>
                    <a:pt x="12" y="9"/>
                  </a:lnTo>
                  <a:lnTo>
                    <a:pt x="11" y="9"/>
                  </a:lnTo>
                  <a:lnTo>
                    <a:pt x="11" y="10"/>
                  </a:lnTo>
                  <a:lnTo>
                    <a:pt x="11" y="9"/>
                  </a:lnTo>
                  <a:lnTo>
                    <a:pt x="10" y="9"/>
                  </a:lnTo>
                  <a:lnTo>
                    <a:pt x="10" y="9"/>
                  </a:lnTo>
                  <a:lnTo>
                    <a:pt x="9" y="9"/>
                  </a:lnTo>
                  <a:lnTo>
                    <a:pt x="7" y="5"/>
                  </a:lnTo>
                  <a:lnTo>
                    <a:pt x="7" y="5"/>
                  </a:lnTo>
                  <a:lnTo>
                    <a:pt x="8" y="5"/>
                  </a:lnTo>
                  <a:lnTo>
                    <a:pt x="9" y="4"/>
                  </a:lnTo>
                  <a:lnTo>
                    <a:pt x="9" y="3"/>
                  </a:lnTo>
                  <a:lnTo>
                    <a:pt x="9" y="3"/>
                  </a:lnTo>
                  <a:lnTo>
                    <a:pt x="9" y="3"/>
                  </a:lnTo>
                  <a:lnTo>
                    <a:pt x="9" y="2"/>
                  </a:lnTo>
                  <a:lnTo>
                    <a:pt x="9" y="1"/>
                  </a:lnTo>
                  <a:lnTo>
                    <a:pt x="8" y="1"/>
                  </a:lnTo>
                  <a:lnTo>
                    <a:pt x="7" y="0"/>
                  </a:lnTo>
                  <a:lnTo>
                    <a:pt x="7" y="0"/>
                  </a:lnTo>
                  <a:lnTo>
                    <a:pt x="6" y="0"/>
                  </a:lnTo>
                  <a:lnTo>
                    <a:pt x="5" y="0"/>
                  </a:lnTo>
                  <a:lnTo>
                    <a:pt x="5" y="0"/>
                  </a:lnTo>
                  <a:lnTo>
                    <a:pt x="0" y="1"/>
                  </a:lnTo>
                  <a:lnTo>
                    <a:pt x="0" y="2"/>
                  </a:lnTo>
                  <a:lnTo>
                    <a:pt x="1" y="1"/>
                  </a:lnTo>
                  <a:lnTo>
                    <a:pt x="1" y="1"/>
                  </a:lnTo>
                  <a:lnTo>
                    <a:pt x="1" y="2"/>
                  </a:lnTo>
                  <a:lnTo>
                    <a:pt x="2" y="2"/>
                  </a:lnTo>
                  <a:lnTo>
                    <a:pt x="2" y="3"/>
                  </a:lnTo>
                  <a:lnTo>
                    <a:pt x="2" y="3"/>
                  </a:lnTo>
                  <a:lnTo>
                    <a:pt x="3" y="9"/>
                  </a:lnTo>
                  <a:lnTo>
                    <a:pt x="3" y="9"/>
                  </a:lnTo>
                  <a:lnTo>
                    <a:pt x="3" y="10"/>
                  </a:lnTo>
                  <a:lnTo>
                    <a:pt x="3" y="11"/>
                  </a:lnTo>
                  <a:lnTo>
                    <a:pt x="3" y="11"/>
                  </a:lnTo>
                  <a:lnTo>
                    <a:pt x="3" y="11"/>
                  </a:lnTo>
                  <a:lnTo>
                    <a:pt x="2" y="11"/>
                  </a:lnTo>
                  <a:lnTo>
                    <a:pt x="2" y="12"/>
                  </a:lnTo>
                  <a:lnTo>
                    <a:pt x="7" y="11"/>
                  </a:lnTo>
                  <a:lnTo>
                    <a:pt x="7" y="11"/>
                  </a:lnTo>
                  <a:lnTo>
                    <a:pt x="6" y="11"/>
                  </a:lnTo>
                  <a:lnTo>
                    <a:pt x="5" y="11"/>
                  </a:lnTo>
                  <a:lnTo>
                    <a:pt x="5" y="10"/>
                  </a:lnTo>
                  <a:lnTo>
                    <a:pt x="5" y="10"/>
                  </a:lnTo>
                  <a:lnTo>
                    <a:pt x="5" y="9"/>
                  </a:lnTo>
                  <a:lnTo>
                    <a:pt x="5" y="9"/>
                  </a:lnTo>
                  <a:lnTo>
                    <a:pt x="4" y="6"/>
                  </a:lnTo>
                  <a:lnTo>
                    <a:pt x="5" y="6"/>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9" name="Freeform 156"/>
            <p:cNvSpPr>
              <a:spLocks/>
            </p:cNvSpPr>
            <p:nvPr/>
          </p:nvSpPr>
          <p:spPr bwMode="auto">
            <a:xfrm>
              <a:off x="1419" y="2237"/>
              <a:ext cx="1" cy="2"/>
            </a:xfrm>
            <a:custGeom>
              <a:avLst/>
              <a:gdLst>
                <a:gd name="T0" fmla="*/ 0 w 1"/>
                <a:gd name="T1" fmla="*/ 0 h 2"/>
                <a:gd name="T2" fmla="*/ 0 w 1"/>
                <a:gd name="T3" fmla="*/ 0 h 2"/>
                <a:gd name="T4" fmla="*/ 0 w 1"/>
                <a:gd name="T5" fmla="*/ 0 h 2"/>
                <a:gd name="T6" fmla="*/ 0 w 1"/>
                <a:gd name="T7" fmla="*/ 0 h 2"/>
                <a:gd name="T8" fmla="*/ 0 w 1"/>
                <a:gd name="T9" fmla="*/ 0 h 2"/>
                <a:gd name="T10" fmla="*/ 0 w 1"/>
                <a:gd name="T11" fmla="*/ 0 h 2"/>
                <a:gd name="T12" fmla="*/ 0 w 1"/>
                <a:gd name="T13" fmla="*/ 0 h 2"/>
                <a:gd name="T14" fmla="*/ 0 w 1"/>
                <a:gd name="T15" fmla="*/ 0 h 2"/>
                <a:gd name="T16" fmla="*/ 0 w 1"/>
                <a:gd name="T17" fmla="*/ 0 h 2"/>
                <a:gd name="T18" fmla="*/ 0 w 1"/>
                <a:gd name="T19" fmla="*/ 0 h 2"/>
                <a:gd name="T20" fmla="*/ 0 w 1"/>
                <a:gd name="T21" fmla="*/ 0 h 2"/>
                <a:gd name="T22" fmla="*/ 0 w 1"/>
                <a:gd name="T23" fmla="*/ 0 h 2"/>
                <a:gd name="T24" fmla="*/ 0 w 1"/>
                <a:gd name="T25" fmla="*/ 0 h 2"/>
                <a:gd name="T26" fmla="*/ 0 w 1"/>
                <a:gd name="T27" fmla="*/ 1 h 2"/>
                <a:gd name="T28" fmla="*/ 0 w 1"/>
                <a:gd name="T29" fmla="*/ 1 h 2"/>
                <a:gd name="T30" fmla="*/ 0 w 1"/>
                <a:gd name="T31" fmla="*/ 1 h 2"/>
                <a:gd name="T32" fmla="*/ 0 w 1"/>
                <a:gd name="T33" fmla="*/ 1 h 2"/>
                <a:gd name="T34" fmla="*/ 0 w 1"/>
                <a:gd name="T35" fmla="*/ 1 h 2"/>
                <a:gd name="T36" fmla="*/ 0 w 1"/>
                <a:gd name="T37" fmla="*/ 1 h 2"/>
                <a:gd name="T38" fmla="*/ 0 w 1"/>
                <a:gd name="T39" fmla="*/ 1 h 2"/>
                <a:gd name="T40" fmla="*/ 0 w 1"/>
                <a:gd name="T41" fmla="*/ 1 h 2"/>
                <a:gd name="T42" fmla="*/ 0 w 1"/>
                <a:gd name="T43" fmla="*/ 1 h 2"/>
                <a:gd name="T44" fmla="*/ 0 w 1"/>
                <a:gd name="T45"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 h="2">
                  <a:moveTo>
                    <a:pt x="0" y="0"/>
                  </a:move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1"/>
                  </a:lnTo>
                  <a:lnTo>
                    <a:pt x="0" y="1"/>
                  </a:lnTo>
                  <a:lnTo>
                    <a:pt x="0" y="1"/>
                  </a:lnTo>
                  <a:lnTo>
                    <a:pt x="0" y="1"/>
                  </a:lnTo>
                  <a:lnTo>
                    <a:pt x="0" y="1"/>
                  </a:lnTo>
                  <a:lnTo>
                    <a:pt x="0" y="1"/>
                  </a:lnTo>
                  <a:lnTo>
                    <a:pt x="0" y="1"/>
                  </a:lnTo>
                  <a:lnTo>
                    <a:pt x="0" y="1"/>
                  </a:lnTo>
                  <a:lnTo>
                    <a:pt x="0" y="1"/>
                  </a:lnTo>
                  <a:lnTo>
                    <a:pt x="0" y="0"/>
                  </a:lnTo>
                </a:path>
              </a:pathLst>
            </a:custGeom>
            <a:solidFill>
              <a:srgbClr val="B2B2B2"/>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0" name="Freeform 157"/>
            <p:cNvSpPr>
              <a:spLocks/>
            </p:cNvSpPr>
            <p:nvPr/>
          </p:nvSpPr>
          <p:spPr bwMode="auto">
            <a:xfrm>
              <a:off x="1431" y="2233"/>
              <a:ext cx="4" cy="13"/>
            </a:xfrm>
            <a:custGeom>
              <a:avLst/>
              <a:gdLst>
                <a:gd name="T0" fmla="*/ 2 w 4"/>
                <a:gd name="T1" fmla="*/ 3 h 13"/>
                <a:gd name="T2" fmla="*/ 2 w 4"/>
                <a:gd name="T3" fmla="*/ 3 h 13"/>
                <a:gd name="T4" fmla="*/ 2 w 4"/>
                <a:gd name="T5" fmla="*/ 2 h 13"/>
                <a:gd name="T6" fmla="*/ 2 w 4"/>
                <a:gd name="T7" fmla="*/ 1 h 13"/>
                <a:gd name="T8" fmla="*/ 2 w 4"/>
                <a:gd name="T9" fmla="*/ 1 h 13"/>
                <a:gd name="T10" fmla="*/ 2 w 4"/>
                <a:gd name="T11" fmla="*/ 1 h 13"/>
                <a:gd name="T12" fmla="*/ 2 w 4"/>
                <a:gd name="T13" fmla="*/ 1 h 13"/>
                <a:gd name="T14" fmla="*/ 2 w 4"/>
                <a:gd name="T15" fmla="*/ 0 h 13"/>
                <a:gd name="T16" fmla="*/ 0 w 4"/>
                <a:gd name="T17" fmla="*/ 1 h 13"/>
                <a:gd name="T18" fmla="*/ 0 w 4"/>
                <a:gd name="T19" fmla="*/ 1 h 13"/>
                <a:gd name="T20" fmla="*/ 0 w 4"/>
                <a:gd name="T21" fmla="*/ 1 h 13"/>
                <a:gd name="T22" fmla="*/ 1 w 4"/>
                <a:gd name="T23" fmla="*/ 1 h 13"/>
                <a:gd name="T24" fmla="*/ 1 w 4"/>
                <a:gd name="T25" fmla="*/ 2 h 13"/>
                <a:gd name="T26" fmla="*/ 1 w 4"/>
                <a:gd name="T27" fmla="*/ 3 h 13"/>
                <a:gd name="T28" fmla="*/ 1 w 4"/>
                <a:gd name="T29" fmla="*/ 3 h 13"/>
                <a:gd name="T30" fmla="*/ 1 w 4"/>
                <a:gd name="T31" fmla="*/ 9 h 13"/>
                <a:gd name="T32" fmla="*/ 1 w 4"/>
                <a:gd name="T33" fmla="*/ 10 h 13"/>
                <a:gd name="T34" fmla="*/ 1 w 4"/>
                <a:gd name="T35" fmla="*/ 11 h 13"/>
                <a:gd name="T36" fmla="*/ 1 w 4"/>
                <a:gd name="T37" fmla="*/ 11 h 13"/>
                <a:gd name="T38" fmla="*/ 1 w 4"/>
                <a:gd name="T39" fmla="*/ 11 h 13"/>
                <a:gd name="T40" fmla="*/ 1 w 4"/>
                <a:gd name="T41" fmla="*/ 11 h 13"/>
                <a:gd name="T42" fmla="*/ 0 w 4"/>
                <a:gd name="T43" fmla="*/ 11 h 13"/>
                <a:gd name="T44" fmla="*/ 1 w 4"/>
                <a:gd name="T45" fmla="*/ 12 h 13"/>
                <a:gd name="T46" fmla="*/ 3 w 4"/>
                <a:gd name="T47" fmla="*/ 11 h 13"/>
                <a:gd name="T48" fmla="*/ 3 w 4"/>
                <a:gd name="T49" fmla="*/ 11 h 13"/>
                <a:gd name="T50" fmla="*/ 3 w 4"/>
                <a:gd name="T51" fmla="*/ 11 h 13"/>
                <a:gd name="T52" fmla="*/ 2 w 4"/>
                <a:gd name="T53" fmla="*/ 11 h 13"/>
                <a:gd name="T54" fmla="*/ 2 w 4"/>
                <a:gd name="T55" fmla="*/ 11 h 13"/>
                <a:gd name="T56" fmla="*/ 2 w 4"/>
                <a:gd name="T57" fmla="*/ 10 h 13"/>
                <a:gd name="T58" fmla="*/ 2 w 4"/>
                <a:gd name="T59" fmla="*/ 9 h 13"/>
                <a:gd name="T60" fmla="*/ 2 w 4"/>
                <a:gd name="T61" fmla="*/ 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 h="13">
                  <a:moveTo>
                    <a:pt x="2" y="3"/>
                  </a:moveTo>
                  <a:lnTo>
                    <a:pt x="2" y="3"/>
                  </a:lnTo>
                  <a:lnTo>
                    <a:pt x="2" y="2"/>
                  </a:lnTo>
                  <a:lnTo>
                    <a:pt x="2" y="1"/>
                  </a:lnTo>
                  <a:lnTo>
                    <a:pt x="2" y="1"/>
                  </a:lnTo>
                  <a:lnTo>
                    <a:pt x="2" y="1"/>
                  </a:lnTo>
                  <a:lnTo>
                    <a:pt x="2" y="1"/>
                  </a:lnTo>
                  <a:lnTo>
                    <a:pt x="2" y="0"/>
                  </a:lnTo>
                  <a:lnTo>
                    <a:pt x="0" y="1"/>
                  </a:lnTo>
                  <a:lnTo>
                    <a:pt x="0" y="1"/>
                  </a:lnTo>
                  <a:lnTo>
                    <a:pt x="0" y="1"/>
                  </a:lnTo>
                  <a:lnTo>
                    <a:pt x="1" y="1"/>
                  </a:lnTo>
                  <a:lnTo>
                    <a:pt x="1" y="2"/>
                  </a:lnTo>
                  <a:lnTo>
                    <a:pt x="1" y="3"/>
                  </a:lnTo>
                  <a:lnTo>
                    <a:pt x="1" y="3"/>
                  </a:lnTo>
                  <a:lnTo>
                    <a:pt x="1" y="9"/>
                  </a:lnTo>
                  <a:lnTo>
                    <a:pt x="1" y="10"/>
                  </a:lnTo>
                  <a:lnTo>
                    <a:pt x="1" y="11"/>
                  </a:lnTo>
                  <a:lnTo>
                    <a:pt x="1" y="11"/>
                  </a:lnTo>
                  <a:lnTo>
                    <a:pt x="1" y="11"/>
                  </a:lnTo>
                  <a:lnTo>
                    <a:pt x="1" y="11"/>
                  </a:lnTo>
                  <a:lnTo>
                    <a:pt x="0" y="11"/>
                  </a:lnTo>
                  <a:lnTo>
                    <a:pt x="1" y="12"/>
                  </a:lnTo>
                  <a:lnTo>
                    <a:pt x="3" y="11"/>
                  </a:lnTo>
                  <a:lnTo>
                    <a:pt x="3" y="11"/>
                  </a:lnTo>
                  <a:lnTo>
                    <a:pt x="3" y="11"/>
                  </a:lnTo>
                  <a:lnTo>
                    <a:pt x="2" y="11"/>
                  </a:lnTo>
                  <a:lnTo>
                    <a:pt x="2" y="11"/>
                  </a:lnTo>
                  <a:lnTo>
                    <a:pt x="2" y="10"/>
                  </a:lnTo>
                  <a:lnTo>
                    <a:pt x="2" y="9"/>
                  </a:lnTo>
                  <a:lnTo>
                    <a:pt x="2" y="3"/>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1" name="Freeform 158"/>
            <p:cNvSpPr>
              <a:spLocks/>
            </p:cNvSpPr>
            <p:nvPr/>
          </p:nvSpPr>
          <p:spPr bwMode="auto">
            <a:xfrm>
              <a:off x="1440" y="2233"/>
              <a:ext cx="9" cy="12"/>
            </a:xfrm>
            <a:custGeom>
              <a:avLst/>
              <a:gdLst>
                <a:gd name="T0" fmla="*/ 5 w 9"/>
                <a:gd name="T1" fmla="*/ 10 h 12"/>
                <a:gd name="T2" fmla="*/ 5 w 9"/>
                <a:gd name="T3" fmla="*/ 10 h 12"/>
                <a:gd name="T4" fmla="*/ 5 w 9"/>
                <a:gd name="T5" fmla="*/ 10 h 12"/>
                <a:gd name="T6" fmla="*/ 6 w 9"/>
                <a:gd name="T7" fmla="*/ 10 h 12"/>
                <a:gd name="T8" fmla="*/ 6 w 9"/>
                <a:gd name="T9" fmla="*/ 10 h 12"/>
                <a:gd name="T10" fmla="*/ 7 w 9"/>
                <a:gd name="T11" fmla="*/ 10 h 12"/>
                <a:gd name="T12" fmla="*/ 7 w 9"/>
                <a:gd name="T13" fmla="*/ 10 h 12"/>
                <a:gd name="T14" fmla="*/ 8 w 9"/>
                <a:gd name="T15" fmla="*/ 9 h 12"/>
                <a:gd name="T16" fmla="*/ 8 w 9"/>
                <a:gd name="T17" fmla="*/ 8 h 12"/>
                <a:gd name="T18" fmla="*/ 8 w 9"/>
                <a:gd name="T19" fmla="*/ 8 h 12"/>
                <a:gd name="T20" fmla="*/ 8 w 9"/>
                <a:gd name="T21" fmla="*/ 7 h 12"/>
                <a:gd name="T22" fmla="*/ 8 w 9"/>
                <a:gd name="T23" fmla="*/ 6 h 12"/>
                <a:gd name="T24" fmla="*/ 7 w 9"/>
                <a:gd name="T25" fmla="*/ 6 h 12"/>
                <a:gd name="T26" fmla="*/ 7 w 9"/>
                <a:gd name="T27" fmla="*/ 6 h 12"/>
                <a:gd name="T28" fmla="*/ 7 w 9"/>
                <a:gd name="T29" fmla="*/ 5 h 12"/>
                <a:gd name="T30" fmla="*/ 6 w 9"/>
                <a:gd name="T31" fmla="*/ 5 h 12"/>
                <a:gd name="T32" fmla="*/ 6 w 9"/>
                <a:gd name="T33" fmla="*/ 5 h 12"/>
                <a:gd name="T34" fmla="*/ 5 w 9"/>
                <a:gd name="T35" fmla="*/ 5 h 12"/>
                <a:gd name="T36" fmla="*/ 5 w 9"/>
                <a:gd name="T37" fmla="*/ 5 h 12"/>
                <a:gd name="T38" fmla="*/ 5 w 9"/>
                <a:gd name="T39" fmla="*/ 5 h 12"/>
                <a:gd name="T40" fmla="*/ 6 w 9"/>
                <a:gd name="T41" fmla="*/ 5 h 12"/>
                <a:gd name="T42" fmla="*/ 6 w 9"/>
                <a:gd name="T43" fmla="*/ 5 h 12"/>
                <a:gd name="T44" fmla="*/ 6 w 9"/>
                <a:gd name="T45" fmla="*/ 4 h 12"/>
                <a:gd name="T46" fmla="*/ 7 w 9"/>
                <a:gd name="T47" fmla="*/ 4 h 12"/>
                <a:gd name="T48" fmla="*/ 7 w 9"/>
                <a:gd name="T49" fmla="*/ 3 h 12"/>
                <a:gd name="T50" fmla="*/ 7 w 9"/>
                <a:gd name="T51" fmla="*/ 3 h 12"/>
                <a:gd name="T52" fmla="*/ 7 w 9"/>
                <a:gd name="T53" fmla="*/ 3 h 12"/>
                <a:gd name="T54" fmla="*/ 7 w 9"/>
                <a:gd name="T55" fmla="*/ 2 h 12"/>
                <a:gd name="T56" fmla="*/ 7 w 9"/>
                <a:gd name="T57" fmla="*/ 1 h 12"/>
                <a:gd name="T58" fmla="*/ 7 w 9"/>
                <a:gd name="T59" fmla="*/ 1 h 12"/>
                <a:gd name="T60" fmla="*/ 7 w 9"/>
                <a:gd name="T61" fmla="*/ 1 h 12"/>
                <a:gd name="T62" fmla="*/ 6 w 9"/>
                <a:gd name="T63" fmla="*/ 1 h 12"/>
                <a:gd name="T64" fmla="*/ 6 w 9"/>
                <a:gd name="T65" fmla="*/ 0 h 12"/>
                <a:gd name="T66" fmla="*/ 6 w 9"/>
                <a:gd name="T67" fmla="*/ 0 h 12"/>
                <a:gd name="T68" fmla="*/ 5 w 9"/>
                <a:gd name="T69" fmla="*/ 0 h 12"/>
                <a:gd name="T70" fmla="*/ 5 w 9"/>
                <a:gd name="T71" fmla="*/ 0 h 12"/>
                <a:gd name="T72" fmla="*/ 4 w 9"/>
                <a:gd name="T73" fmla="*/ 0 h 12"/>
                <a:gd name="T74" fmla="*/ 3 w 9"/>
                <a:gd name="T75" fmla="*/ 0 h 12"/>
                <a:gd name="T76" fmla="*/ 3 w 9"/>
                <a:gd name="T77" fmla="*/ 0 h 12"/>
                <a:gd name="T78" fmla="*/ 0 w 9"/>
                <a:gd name="T79" fmla="*/ 0 h 12"/>
                <a:gd name="T80" fmla="*/ 0 w 9"/>
                <a:gd name="T81" fmla="*/ 1 h 12"/>
                <a:gd name="T82" fmla="*/ 1 w 9"/>
                <a:gd name="T83" fmla="*/ 1 h 12"/>
                <a:gd name="T84" fmla="*/ 1 w 9"/>
                <a:gd name="T85" fmla="*/ 1 h 12"/>
                <a:gd name="T86" fmla="*/ 1 w 9"/>
                <a:gd name="T87" fmla="*/ 1 h 12"/>
                <a:gd name="T88" fmla="*/ 1 w 9"/>
                <a:gd name="T89" fmla="*/ 2 h 12"/>
                <a:gd name="T90" fmla="*/ 1 w 9"/>
                <a:gd name="T91" fmla="*/ 3 h 12"/>
                <a:gd name="T92" fmla="*/ 2 w 9"/>
                <a:gd name="T93" fmla="*/ 8 h 12"/>
                <a:gd name="T94" fmla="*/ 2 w 9"/>
                <a:gd name="T95" fmla="*/ 9 h 12"/>
                <a:gd name="T96" fmla="*/ 2 w 9"/>
                <a:gd name="T97" fmla="*/ 10 h 12"/>
                <a:gd name="T98" fmla="*/ 1 w 9"/>
                <a:gd name="T99" fmla="*/ 10 h 12"/>
                <a:gd name="T100" fmla="*/ 1 w 9"/>
                <a:gd name="T101" fmla="*/ 10 h 12"/>
                <a:gd name="T102" fmla="*/ 1 w 9"/>
                <a:gd name="T103" fmla="*/ 10 h 12"/>
                <a:gd name="T104" fmla="*/ 0 w 9"/>
                <a:gd name="T105" fmla="*/ 10 h 12"/>
                <a:gd name="T106" fmla="*/ 0 w 9"/>
                <a:gd name="T107" fmla="*/ 11 h 12"/>
                <a:gd name="T108" fmla="*/ 5 w 9"/>
                <a:gd name="T109" fmla="*/ 1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 h="12">
                  <a:moveTo>
                    <a:pt x="5" y="10"/>
                  </a:moveTo>
                  <a:lnTo>
                    <a:pt x="5" y="10"/>
                  </a:lnTo>
                  <a:lnTo>
                    <a:pt x="5" y="10"/>
                  </a:lnTo>
                  <a:lnTo>
                    <a:pt x="6" y="10"/>
                  </a:lnTo>
                  <a:lnTo>
                    <a:pt x="6" y="10"/>
                  </a:lnTo>
                  <a:lnTo>
                    <a:pt x="7" y="10"/>
                  </a:lnTo>
                  <a:lnTo>
                    <a:pt x="7" y="10"/>
                  </a:lnTo>
                  <a:lnTo>
                    <a:pt x="8" y="9"/>
                  </a:lnTo>
                  <a:lnTo>
                    <a:pt x="8" y="8"/>
                  </a:lnTo>
                  <a:lnTo>
                    <a:pt x="8" y="8"/>
                  </a:lnTo>
                  <a:lnTo>
                    <a:pt x="8" y="7"/>
                  </a:lnTo>
                  <a:lnTo>
                    <a:pt x="8" y="6"/>
                  </a:lnTo>
                  <a:lnTo>
                    <a:pt x="7" y="6"/>
                  </a:lnTo>
                  <a:lnTo>
                    <a:pt x="7" y="6"/>
                  </a:lnTo>
                  <a:lnTo>
                    <a:pt x="7" y="5"/>
                  </a:lnTo>
                  <a:lnTo>
                    <a:pt x="6" y="5"/>
                  </a:lnTo>
                  <a:lnTo>
                    <a:pt x="6" y="5"/>
                  </a:lnTo>
                  <a:lnTo>
                    <a:pt x="5" y="5"/>
                  </a:lnTo>
                  <a:lnTo>
                    <a:pt x="5" y="5"/>
                  </a:lnTo>
                  <a:lnTo>
                    <a:pt x="5" y="5"/>
                  </a:lnTo>
                  <a:lnTo>
                    <a:pt x="6" y="5"/>
                  </a:lnTo>
                  <a:lnTo>
                    <a:pt x="6" y="5"/>
                  </a:lnTo>
                  <a:lnTo>
                    <a:pt x="6" y="4"/>
                  </a:lnTo>
                  <a:lnTo>
                    <a:pt x="7" y="4"/>
                  </a:lnTo>
                  <a:lnTo>
                    <a:pt x="7" y="3"/>
                  </a:lnTo>
                  <a:lnTo>
                    <a:pt x="7" y="3"/>
                  </a:lnTo>
                  <a:lnTo>
                    <a:pt x="7" y="3"/>
                  </a:lnTo>
                  <a:lnTo>
                    <a:pt x="7" y="2"/>
                  </a:lnTo>
                  <a:lnTo>
                    <a:pt x="7" y="1"/>
                  </a:lnTo>
                  <a:lnTo>
                    <a:pt x="7" y="1"/>
                  </a:lnTo>
                  <a:lnTo>
                    <a:pt x="7" y="1"/>
                  </a:lnTo>
                  <a:lnTo>
                    <a:pt x="6" y="1"/>
                  </a:lnTo>
                  <a:lnTo>
                    <a:pt x="6" y="0"/>
                  </a:lnTo>
                  <a:lnTo>
                    <a:pt x="6" y="0"/>
                  </a:lnTo>
                  <a:lnTo>
                    <a:pt x="5" y="0"/>
                  </a:lnTo>
                  <a:lnTo>
                    <a:pt x="5" y="0"/>
                  </a:lnTo>
                  <a:lnTo>
                    <a:pt x="4" y="0"/>
                  </a:lnTo>
                  <a:lnTo>
                    <a:pt x="3" y="0"/>
                  </a:lnTo>
                  <a:lnTo>
                    <a:pt x="3" y="0"/>
                  </a:lnTo>
                  <a:lnTo>
                    <a:pt x="0" y="0"/>
                  </a:lnTo>
                  <a:lnTo>
                    <a:pt x="0" y="1"/>
                  </a:lnTo>
                  <a:lnTo>
                    <a:pt x="1" y="1"/>
                  </a:lnTo>
                  <a:lnTo>
                    <a:pt x="1" y="1"/>
                  </a:lnTo>
                  <a:lnTo>
                    <a:pt x="1" y="1"/>
                  </a:lnTo>
                  <a:lnTo>
                    <a:pt x="1" y="2"/>
                  </a:lnTo>
                  <a:lnTo>
                    <a:pt x="1" y="3"/>
                  </a:lnTo>
                  <a:lnTo>
                    <a:pt x="2" y="8"/>
                  </a:lnTo>
                  <a:lnTo>
                    <a:pt x="2" y="9"/>
                  </a:lnTo>
                  <a:lnTo>
                    <a:pt x="2" y="10"/>
                  </a:lnTo>
                  <a:lnTo>
                    <a:pt x="1" y="10"/>
                  </a:lnTo>
                  <a:lnTo>
                    <a:pt x="1" y="10"/>
                  </a:lnTo>
                  <a:lnTo>
                    <a:pt x="1" y="10"/>
                  </a:lnTo>
                  <a:lnTo>
                    <a:pt x="0" y="10"/>
                  </a:lnTo>
                  <a:lnTo>
                    <a:pt x="0" y="11"/>
                  </a:lnTo>
                  <a:lnTo>
                    <a:pt x="5" y="10"/>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2" name="Freeform 159"/>
            <p:cNvSpPr>
              <a:spLocks/>
            </p:cNvSpPr>
            <p:nvPr/>
          </p:nvSpPr>
          <p:spPr bwMode="auto">
            <a:xfrm>
              <a:off x="1445" y="2241"/>
              <a:ext cx="1" cy="3"/>
            </a:xfrm>
            <a:custGeom>
              <a:avLst/>
              <a:gdLst>
                <a:gd name="T0" fmla="*/ 0 w 1"/>
                <a:gd name="T1" fmla="*/ 0 h 3"/>
                <a:gd name="T2" fmla="*/ 0 w 1"/>
                <a:gd name="T3" fmla="*/ 0 h 3"/>
                <a:gd name="T4" fmla="*/ 0 w 1"/>
                <a:gd name="T5" fmla="*/ 0 h 3"/>
                <a:gd name="T6" fmla="*/ 0 w 1"/>
                <a:gd name="T7" fmla="*/ 0 h 3"/>
                <a:gd name="T8" fmla="*/ 0 w 1"/>
                <a:gd name="T9" fmla="*/ 0 h 3"/>
                <a:gd name="T10" fmla="*/ 0 w 1"/>
                <a:gd name="T11" fmla="*/ 0 h 3"/>
                <a:gd name="T12" fmla="*/ 0 w 1"/>
                <a:gd name="T13" fmla="*/ 0 h 3"/>
                <a:gd name="T14" fmla="*/ 0 w 1"/>
                <a:gd name="T15" fmla="*/ 1 h 3"/>
                <a:gd name="T16" fmla="*/ 0 w 1"/>
                <a:gd name="T17" fmla="*/ 1 h 3"/>
                <a:gd name="T18" fmla="*/ 0 w 1"/>
                <a:gd name="T19" fmla="*/ 1 h 3"/>
                <a:gd name="T20" fmla="*/ 0 w 1"/>
                <a:gd name="T21" fmla="*/ 1 h 3"/>
                <a:gd name="T22" fmla="*/ 0 w 1"/>
                <a:gd name="T23" fmla="*/ 2 h 3"/>
                <a:gd name="T24" fmla="*/ 0 w 1"/>
                <a:gd name="T25" fmla="*/ 2 h 3"/>
                <a:gd name="T26" fmla="*/ 0 w 1"/>
                <a:gd name="T27" fmla="*/ 2 h 3"/>
                <a:gd name="T28" fmla="*/ 0 w 1"/>
                <a:gd name="T29" fmla="*/ 2 h 3"/>
                <a:gd name="T30" fmla="*/ 0 w 1"/>
                <a:gd name="T31" fmla="*/ 2 h 3"/>
                <a:gd name="T32" fmla="*/ 0 w 1"/>
                <a:gd name="T33" fmla="*/ 2 h 3"/>
                <a:gd name="T34" fmla="*/ 0 w 1"/>
                <a:gd name="T35" fmla="*/ 2 h 3"/>
                <a:gd name="T36" fmla="*/ 0 w 1"/>
                <a:gd name="T37" fmla="*/ 2 h 3"/>
                <a:gd name="T38" fmla="*/ 0 w 1"/>
                <a:gd name="T39" fmla="*/ 2 h 3"/>
                <a:gd name="T40" fmla="*/ 0 w 1"/>
                <a:gd name="T41"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 h="3">
                  <a:moveTo>
                    <a:pt x="0" y="0"/>
                  </a:moveTo>
                  <a:lnTo>
                    <a:pt x="0" y="0"/>
                  </a:lnTo>
                  <a:lnTo>
                    <a:pt x="0" y="0"/>
                  </a:lnTo>
                  <a:lnTo>
                    <a:pt x="0" y="0"/>
                  </a:lnTo>
                  <a:lnTo>
                    <a:pt x="0" y="0"/>
                  </a:lnTo>
                  <a:lnTo>
                    <a:pt x="0" y="0"/>
                  </a:lnTo>
                  <a:lnTo>
                    <a:pt x="0" y="0"/>
                  </a:lnTo>
                  <a:lnTo>
                    <a:pt x="0" y="1"/>
                  </a:lnTo>
                  <a:lnTo>
                    <a:pt x="0" y="1"/>
                  </a:lnTo>
                  <a:lnTo>
                    <a:pt x="0" y="1"/>
                  </a:lnTo>
                  <a:lnTo>
                    <a:pt x="0" y="1"/>
                  </a:lnTo>
                  <a:lnTo>
                    <a:pt x="0" y="2"/>
                  </a:lnTo>
                  <a:lnTo>
                    <a:pt x="0" y="2"/>
                  </a:lnTo>
                  <a:lnTo>
                    <a:pt x="0" y="2"/>
                  </a:lnTo>
                  <a:lnTo>
                    <a:pt x="0" y="2"/>
                  </a:lnTo>
                  <a:lnTo>
                    <a:pt x="0" y="2"/>
                  </a:lnTo>
                  <a:lnTo>
                    <a:pt x="0" y="2"/>
                  </a:lnTo>
                  <a:lnTo>
                    <a:pt x="0" y="2"/>
                  </a:lnTo>
                  <a:lnTo>
                    <a:pt x="0" y="2"/>
                  </a:lnTo>
                  <a:lnTo>
                    <a:pt x="0" y="2"/>
                  </a:lnTo>
                  <a:lnTo>
                    <a:pt x="0" y="0"/>
                  </a:lnTo>
                </a:path>
              </a:pathLst>
            </a:custGeom>
            <a:solidFill>
              <a:srgbClr val="B2B2B2"/>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3" name="Freeform 160"/>
            <p:cNvSpPr>
              <a:spLocks/>
            </p:cNvSpPr>
            <p:nvPr/>
          </p:nvSpPr>
          <p:spPr bwMode="auto">
            <a:xfrm>
              <a:off x="1444" y="2233"/>
              <a:ext cx="2" cy="3"/>
            </a:xfrm>
            <a:custGeom>
              <a:avLst/>
              <a:gdLst>
                <a:gd name="T0" fmla="*/ 0 w 2"/>
                <a:gd name="T1" fmla="*/ 2 h 3"/>
                <a:gd name="T2" fmla="*/ 0 w 2"/>
                <a:gd name="T3" fmla="*/ 1 h 3"/>
                <a:gd name="T4" fmla="*/ 0 w 2"/>
                <a:gd name="T5" fmla="*/ 0 h 3"/>
                <a:gd name="T6" fmla="*/ 0 w 2"/>
                <a:gd name="T7" fmla="*/ 0 h 3"/>
                <a:gd name="T8" fmla="*/ 0 w 2"/>
                <a:gd name="T9" fmla="*/ 0 h 3"/>
                <a:gd name="T10" fmla="*/ 0 w 2"/>
                <a:gd name="T11" fmla="*/ 0 h 3"/>
                <a:gd name="T12" fmla="*/ 0 w 2"/>
                <a:gd name="T13" fmla="*/ 0 h 3"/>
                <a:gd name="T14" fmla="*/ 1 w 2"/>
                <a:gd name="T15" fmla="*/ 0 h 3"/>
                <a:gd name="T16" fmla="*/ 1 w 2"/>
                <a:gd name="T17" fmla="*/ 0 h 3"/>
                <a:gd name="T18" fmla="*/ 1 w 2"/>
                <a:gd name="T19" fmla="*/ 0 h 3"/>
                <a:gd name="T20" fmla="*/ 1 w 2"/>
                <a:gd name="T21" fmla="*/ 1 h 3"/>
                <a:gd name="T22" fmla="*/ 1 w 2"/>
                <a:gd name="T23" fmla="*/ 1 h 3"/>
                <a:gd name="T24" fmla="*/ 1 w 2"/>
                <a:gd name="T25" fmla="*/ 1 h 3"/>
                <a:gd name="T26" fmla="*/ 1 w 2"/>
                <a:gd name="T27" fmla="*/ 1 h 3"/>
                <a:gd name="T28" fmla="*/ 1 w 2"/>
                <a:gd name="T29" fmla="*/ 1 h 3"/>
                <a:gd name="T30" fmla="*/ 1 w 2"/>
                <a:gd name="T31" fmla="*/ 2 h 3"/>
                <a:gd name="T32" fmla="*/ 1 w 2"/>
                <a:gd name="T33" fmla="*/ 2 h 3"/>
                <a:gd name="T34" fmla="*/ 1 w 2"/>
                <a:gd name="T35" fmla="*/ 2 h 3"/>
                <a:gd name="T36" fmla="*/ 0 w 2"/>
                <a:gd name="T37" fmla="*/ 2 h 3"/>
                <a:gd name="T38" fmla="*/ 0 w 2"/>
                <a:gd name="T39" fmla="*/ 2 h 3"/>
                <a:gd name="T40" fmla="*/ 0 w 2"/>
                <a:gd name="T41" fmla="*/ 2 h 3"/>
                <a:gd name="T42" fmla="*/ 0 w 2"/>
                <a:gd name="T43" fmla="*/ 2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 h="3">
                  <a:moveTo>
                    <a:pt x="0" y="2"/>
                  </a:moveTo>
                  <a:lnTo>
                    <a:pt x="0" y="1"/>
                  </a:lnTo>
                  <a:lnTo>
                    <a:pt x="0" y="0"/>
                  </a:lnTo>
                  <a:lnTo>
                    <a:pt x="0" y="0"/>
                  </a:lnTo>
                  <a:lnTo>
                    <a:pt x="0" y="0"/>
                  </a:lnTo>
                  <a:lnTo>
                    <a:pt x="0" y="0"/>
                  </a:lnTo>
                  <a:lnTo>
                    <a:pt x="0" y="0"/>
                  </a:lnTo>
                  <a:lnTo>
                    <a:pt x="1" y="0"/>
                  </a:lnTo>
                  <a:lnTo>
                    <a:pt x="1" y="0"/>
                  </a:lnTo>
                  <a:lnTo>
                    <a:pt x="1" y="0"/>
                  </a:lnTo>
                  <a:lnTo>
                    <a:pt x="1" y="1"/>
                  </a:lnTo>
                  <a:lnTo>
                    <a:pt x="1" y="1"/>
                  </a:lnTo>
                  <a:lnTo>
                    <a:pt x="1" y="1"/>
                  </a:lnTo>
                  <a:lnTo>
                    <a:pt x="1" y="1"/>
                  </a:lnTo>
                  <a:lnTo>
                    <a:pt x="1" y="1"/>
                  </a:lnTo>
                  <a:lnTo>
                    <a:pt x="1" y="2"/>
                  </a:lnTo>
                  <a:lnTo>
                    <a:pt x="1" y="2"/>
                  </a:lnTo>
                  <a:lnTo>
                    <a:pt x="1" y="2"/>
                  </a:lnTo>
                  <a:lnTo>
                    <a:pt x="0" y="2"/>
                  </a:lnTo>
                  <a:lnTo>
                    <a:pt x="0" y="2"/>
                  </a:lnTo>
                  <a:lnTo>
                    <a:pt x="0" y="2"/>
                  </a:lnTo>
                  <a:lnTo>
                    <a:pt x="0" y="2"/>
                  </a:lnTo>
                </a:path>
              </a:pathLst>
            </a:custGeom>
            <a:solidFill>
              <a:srgbClr val="B2B2B2"/>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4" name="Freeform 161"/>
            <p:cNvSpPr>
              <a:spLocks/>
            </p:cNvSpPr>
            <p:nvPr/>
          </p:nvSpPr>
          <p:spPr bwMode="auto">
            <a:xfrm>
              <a:off x="1455" y="2233"/>
              <a:ext cx="11" cy="12"/>
            </a:xfrm>
            <a:custGeom>
              <a:avLst/>
              <a:gdLst>
                <a:gd name="T0" fmla="*/ 8 w 11"/>
                <a:gd name="T1" fmla="*/ 7 h 12"/>
                <a:gd name="T2" fmla="*/ 8 w 11"/>
                <a:gd name="T3" fmla="*/ 8 h 12"/>
                <a:gd name="T4" fmla="*/ 8 w 11"/>
                <a:gd name="T5" fmla="*/ 10 h 12"/>
                <a:gd name="T6" fmla="*/ 7 w 11"/>
                <a:gd name="T7" fmla="*/ 10 h 12"/>
                <a:gd name="T8" fmla="*/ 6 w 11"/>
                <a:gd name="T9" fmla="*/ 10 h 12"/>
                <a:gd name="T10" fmla="*/ 4 w 11"/>
                <a:gd name="T11" fmla="*/ 10 h 12"/>
                <a:gd name="T12" fmla="*/ 4 w 11"/>
                <a:gd name="T13" fmla="*/ 10 h 12"/>
                <a:gd name="T14" fmla="*/ 3 w 11"/>
                <a:gd name="T15" fmla="*/ 9 h 12"/>
                <a:gd name="T16" fmla="*/ 3 w 11"/>
                <a:gd name="T17" fmla="*/ 8 h 12"/>
                <a:gd name="T18" fmla="*/ 3 w 11"/>
                <a:gd name="T19" fmla="*/ 7 h 12"/>
                <a:gd name="T20" fmla="*/ 3 w 11"/>
                <a:gd name="T21" fmla="*/ 1 h 12"/>
                <a:gd name="T22" fmla="*/ 3 w 11"/>
                <a:gd name="T23" fmla="*/ 1 h 12"/>
                <a:gd name="T24" fmla="*/ 4 w 11"/>
                <a:gd name="T25" fmla="*/ 0 h 12"/>
                <a:gd name="T26" fmla="*/ 0 w 11"/>
                <a:gd name="T27" fmla="*/ 0 h 12"/>
                <a:gd name="T28" fmla="*/ 1 w 11"/>
                <a:gd name="T29" fmla="*/ 1 h 12"/>
                <a:gd name="T30" fmla="*/ 1 w 11"/>
                <a:gd name="T31" fmla="*/ 2 h 12"/>
                <a:gd name="T32" fmla="*/ 1 w 11"/>
                <a:gd name="T33" fmla="*/ 8 h 12"/>
                <a:gd name="T34" fmla="*/ 1 w 11"/>
                <a:gd name="T35" fmla="*/ 9 h 12"/>
                <a:gd name="T36" fmla="*/ 2 w 11"/>
                <a:gd name="T37" fmla="*/ 10 h 12"/>
                <a:gd name="T38" fmla="*/ 3 w 11"/>
                <a:gd name="T39" fmla="*/ 11 h 12"/>
                <a:gd name="T40" fmla="*/ 4 w 11"/>
                <a:gd name="T41" fmla="*/ 11 h 12"/>
                <a:gd name="T42" fmla="*/ 6 w 11"/>
                <a:gd name="T43" fmla="*/ 11 h 12"/>
                <a:gd name="T44" fmla="*/ 7 w 11"/>
                <a:gd name="T45" fmla="*/ 11 h 12"/>
                <a:gd name="T46" fmla="*/ 8 w 11"/>
                <a:gd name="T47" fmla="*/ 10 h 12"/>
                <a:gd name="T48" fmla="*/ 8 w 11"/>
                <a:gd name="T49" fmla="*/ 9 h 12"/>
                <a:gd name="T50" fmla="*/ 9 w 11"/>
                <a:gd name="T51" fmla="*/ 8 h 12"/>
                <a:gd name="T52" fmla="*/ 9 w 11"/>
                <a:gd name="T53" fmla="*/ 3 h 12"/>
                <a:gd name="T54" fmla="*/ 9 w 11"/>
                <a:gd name="T55" fmla="*/ 1 h 12"/>
                <a:gd name="T56" fmla="*/ 10 w 11"/>
                <a:gd name="T57" fmla="*/ 1 h 12"/>
                <a:gd name="T58" fmla="*/ 7 w 11"/>
                <a:gd name="T59" fmla="*/ 0 h 12"/>
                <a:gd name="T60" fmla="*/ 8 w 11"/>
                <a:gd name="T61" fmla="*/ 1 h 12"/>
                <a:gd name="T62" fmla="*/ 8 w 11"/>
                <a:gd name="T63" fmla="*/ 1 h 12"/>
                <a:gd name="T64" fmla="*/ 8 w 11"/>
                <a:gd name="T65" fmla="*/ 3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 h="12">
                  <a:moveTo>
                    <a:pt x="8" y="6"/>
                  </a:moveTo>
                  <a:lnTo>
                    <a:pt x="8" y="7"/>
                  </a:lnTo>
                  <a:lnTo>
                    <a:pt x="8" y="8"/>
                  </a:lnTo>
                  <a:lnTo>
                    <a:pt x="8" y="8"/>
                  </a:lnTo>
                  <a:lnTo>
                    <a:pt x="8" y="9"/>
                  </a:lnTo>
                  <a:lnTo>
                    <a:pt x="8" y="10"/>
                  </a:lnTo>
                  <a:lnTo>
                    <a:pt x="7" y="10"/>
                  </a:lnTo>
                  <a:lnTo>
                    <a:pt x="7" y="10"/>
                  </a:lnTo>
                  <a:lnTo>
                    <a:pt x="6" y="10"/>
                  </a:lnTo>
                  <a:lnTo>
                    <a:pt x="6" y="10"/>
                  </a:lnTo>
                  <a:lnTo>
                    <a:pt x="5" y="10"/>
                  </a:lnTo>
                  <a:lnTo>
                    <a:pt x="4" y="10"/>
                  </a:lnTo>
                  <a:lnTo>
                    <a:pt x="4" y="10"/>
                  </a:lnTo>
                  <a:lnTo>
                    <a:pt x="4" y="10"/>
                  </a:lnTo>
                  <a:lnTo>
                    <a:pt x="3" y="10"/>
                  </a:lnTo>
                  <a:lnTo>
                    <a:pt x="3" y="9"/>
                  </a:lnTo>
                  <a:lnTo>
                    <a:pt x="3" y="8"/>
                  </a:lnTo>
                  <a:lnTo>
                    <a:pt x="3" y="8"/>
                  </a:lnTo>
                  <a:lnTo>
                    <a:pt x="3" y="8"/>
                  </a:lnTo>
                  <a:lnTo>
                    <a:pt x="3" y="7"/>
                  </a:lnTo>
                  <a:lnTo>
                    <a:pt x="3" y="2"/>
                  </a:lnTo>
                  <a:lnTo>
                    <a:pt x="3" y="1"/>
                  </a:lnTo>
                  <a:lnTo>
                    <a:pt x="3" y="1"/>
                  </a:lnTo>
                  <a:lnTo>
                    <a:pt x="3" y="1"/>
                  </a:lnTo>
                  <a:lnTo>
                    <a:pt x="4" y="1"/>
                  </a:lnTo>
                  <a:lnTo>
                    <a:pt x="4" y="0"/>
                  </a:lnTo>
                  <a:lnTo>
                    <a:pt x="4" y="0"/>
                  </a:lnTo>
                  <a:lnTo>
                    <a:pt x="0" y="0"/>
                  </a:lnTo>
                  <a:lnTo>
                    <a:pt x="1" y="1"/>
                  </a:lnTo>
                  <a:lnTo>
                    <a:pt x="1" y="1"/>
                  </a:lnTo>
                  <a:lnTo>
                    <a:pt x="1" y="1"/>
                  </a:lnTo>
                  <a:lnTo>
                    <a:pt x="1" y="2"/>
                  </a:lnTo>
                  <a:lnTo>
                    <a:pt x="1" y="7"/>
                  </a:lnTo>
                  <a:lnTo>
                    <a:pt x="1" y="8"/>
                  </a:lnTo>
                  <a:lnTo>
                    <a:pt x="1" y="8"/>
                  </a:lnTo>
                  <a:lnTo>
                    <a:pt x="1" y="9"/>
                  </a:lnTo>
                  <a:lnTo>
                    <a:pt x="2" y="10"/>
                  </a:lnTo>
                  <a:lnTo>
                    <a:pt x="2" y="10"/>
                  </a:lnTo>
                  <a:lnTo>
                    <a:pt x="3" y="10"/>
                  </a:lnTo>
                  <a:lnTo>
                    <a:pt x="3" y="11"/>
                  </a:lnTo>
                  <a:lnTo>
                    <a:pt x="4" y="11"/>
                  </a:lnTo>
                  <a:lnTo>
                    <a:pt x="4" y="11"/>
                  </a:lnTo>
                  <a:lnTo>
                    <a:pt x="5" y="11"/>
                  </a:lnTo>
                  <a:lnTo>
                    <a:pt x="6" y="11"/>
                  </a:lnTo>
                  <a:lnTo>
                    <a:pt x="6" y="11"/>
                  </a:lnTo>
                  <a:lnTo>
                    <a:pt x="7" y="11"/>
                  </a:lnTo>
                  <a:lnTo>
                    <a:pt x="7" y="10"/>
                  </a:lnTo>
                  <a:lnTo>
                    <a:pt x="8" y="10"/>
                  </a:lnTo>
                  <a:lnTo>
                    <a:pt x="8" y="10"/>
                  </a:lnTo>
                  <a:lnTo>
                    <a:pt x="8" y="9"/>
                  </a:lnTo>
                  <a:lnTo>
                    <a:pt x="9" y="8"/>
                  </a:lnTo>
                  <a:lnTo>
                    <a:pt x="9" y="8"/>
                  </a:lnTo>
                  <a:lnTo>
                    <a:pt x="9" y="7"/>
                  </a:lnTo>
                  <a:lnTo>
                    <a:pt x="9" y="3"/>
                  </a:lnTo>
                  <a:lnTo>
                    <a:pt x="9" y="2"/>
                  </a:lnTo>
                  <a:lnTo>
                    <a:pt x="9" y="1"/>
                  </a:lnTo>
                  <a:lnTo>
                    <a:pt x="9" y="1"/>
                  </a:lnTo>
                  <a:lnTo>
                    <a:pt x="10" y="1"/>
                  </a:lnTo>
                  <a:lnTo>
                    <a:pt x="10" y="0"/>
                  </a:lnTo>
                  <a:lnTo>
                    <a:pt x="7" y="0"/>
                  </a:lnTo>
                  <a:lnTo>
                    <a:pt x="7" y="1"/>
                  </a:lnTo>
                  <a:lnTo>
                    <a:pt x="8" y="1"/>
                  </a:lnTo>
                  <a:lnTo>
                    <a:pt x="8" y="1"/>
                  </a:lnTo>
                  <a:lnTo>
                    <a:pt x="8" y="1"/>
                  </a:lnTo>
                  <a:lnTo>
                    <a:pt x="8" y="2"/>
                  </a:lnTo>
                  <a:lnTo>
                    <a:pt x="8" y="3"/>
                  </a:lnTo>
                  <a:lnTo>
                    <a:pt x="8" y="6"/>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5" name="Freeform 162"/>
            <p:cNvSpPr>
              <a:spLocks/>
            </p:cNvSpPr>
            <p:nvPr/>
          </p:nvSpPr>
          <p:spPr bwMode="auto">
            <a:xfrm>
              <a:off x="1472" y="2234"/>
              <a:ext cx="7" cy="13"/>
            </a:xfrm>
            <a:custGeom>
              <a:avLst/>
              <a:gdLst>
                <a:gd name="T0" fmla="*/ 5 w 7"/>
                <a:gd name="T1" fmla="*/ 1 h 13"/>
                <a:gd name="T2" fmla="*/ 4 w 7"/>
                <a:gd name="T3" fmla="*/ 0 h 13"/>
                <a:gd name="T4" fmla="*/ 3 w 7"/>
                <a:gd name="T5" fmla="*/ 0 h 13"/>
                <a:gd name="T6" fmla="*/ 2 w 7"/>
                <a:gd name="T7" fmla="*/ 0 h 13"/>
                <a:gd name="T8" fmla="*/ 1 w 7"/>
                <a:gd name="T9" fmla="*/ 1 h 13"/>
                <a:gd name="T10" fmla="*/ 1 w 7"/>
                <a:gd name="T11" fmla="*/ 2 h 13"/>
                <a:gd name="T12" fmla="*/ 1 w 7"/>
                <a:gd name="T13" fmla="*/ 3 h 13"/>
                <a:gd name="T14" fmla="*/ 1 w 7"/>
                <a:gd name="T15" fmla="*/ 5 h 13"/>
                <a:gd name="T16" fmla="*/ 2 w 7"/>
                <a:gd name="T17" fmla="*/ 5 h 13"/>
                <a:gd name="T18" fmla="*/ 3 w 7"/>
                <a:gd name="T19" fmla="*/ 7 h 13"/>
                <a:gd name="T20" fmla="*/ 4 w 7"/>
                <a:gd name="T21" fmla="*/ 7 h 13"/>
                <a:gd name="T22" fmla="*/ 5 w 7"/>
                <a:gd name="T23" fmla="*/ 9 h 13"/>
                <a:gd name="T24" fmla="*/ 5 w 7"/>
                <a:gd name="T25" fmla="*/ 10 h 13"/>
                <a:gd name="T26" fmla="*/ 4 w 7"/>
                <a:gd name="T27" fmla="*/ 11 h 13"/>
                <a:gd name="T28" fmla="*/ 3 w 7"/>
                <a:gd name="T29" fmla="*/ 11 h 13"/>
                <a:gd name="T30" fmla="*/ 2 w 7"/>
                <a:gd name="T31" fmla="*/ 10 h 13"/>
                <a:gd name="T32" fmla="*/ 1 w 7"/>
                <a:gd name="T33" fmla="*/ 9 h 13"/>
                <a:gd name="T34" fmla="*/ 1 w 7"/>
                <a:gd name="T35" fmla="*/ 8 h 13"/>
                <a:gd name="T36" fmla="*/ 0 w 7"/>
                <a:gd name="T37" fmla="*/ 11 h 13"/>
                <a:gd name="T38" fmla="*/ 1 w 7"/>
                <a:gd name="T39" fmla="*/ 11 h 13"/>
                <a:gd name="T40" fmla="*/ 2 w 7"/>
                <a:gd name="T41" fmla="*/ 11 h 13"/>
                <a:gd name="T42" fmla="*/ 2 w 7"/>
                <a:gd name="T43" fmla="*/ 11 h 13"/>
                <a:gd name="T44" fmla="*/ 3 w 7"/>
                <a:gd name="T45" fmla="*/ 12 h 13"/>
                <a:gd name="T46" fmla="*/ 4 w 7"/>
                <a:gd name="T47" fmla="*/ 11 h 13"/>
                <a:gd name="T48" fmla="*/ 5 w 7"/>
                <a:gd name="T49" fmla="*/ 11 h 13"/>
                <a:gd name="T50" fmla="*/ 6 w 7"/>
                <a:gd name="T51" fmla="*/ 9 h 13"/>
                <a:gd name="T52" fmla="*/ 6 w 7"/>
                <a:gd name="T53" fmla="*/ 8 h 13"/>
                <a:gd name="T54" fmla="*/ 6 w 7"/>
                <a:gd name="T55" fmla="*/ 7 h 13"/>
                <a:gd name="T56" fmla="*/ 5 w 7"/>
                <a:gd name="T57" fmla="*/ 5 h 13"/>
                <a:gd name="T58" fmla="*/ 4 w 7"/>
                <a:gd name="T59" fmla="*/ 5 h 13"/>
                <a:gd name="T60" fmla="*/ 3 w 7"/>
                <a:gd name="T61" fmla="*/ 4 h 13"/>
                <a:gd name="T62" fmla="*/ 2 w 7"/>
                <a:gd name="T63" fmla="*/ 4 h 13"/>
                <a:gd name="T64" fmla="*/ 2 w 7"/>
                <a:gd name="T65" fmla="*/ 3 h 13"/>
                <a:gd name="T66" fmla="*/ 2 w 7"/>
                <a:gd name="T67" fmla="*/ 2 h 13"/>
                <a:gd name="T68" fmla="*/ 2 w 7"/>
                <a:gd name="T69" fmla="*/ 1 h 13"/>
                <a:gd name="T70" fmla="*/ 3 w 7"/>
                <a:gd name="T71" fmla="*/ 1 h 13"/>
                <a:gd name="T72" fmla="*/ 4 w 7"/>
                <a:gd name="T73" fmla="*/ 1 h 13"/>
                <a:gd name="T74" fmla="*/ 5 w 7"/>
                <a:gd name="T75" fmla="*/ 1 h 13"/>
                <a:gd name="T76" fmla="*/ 5 w 7"/>
                <a:gd name="T77" fmla="*/ 3 h 13"/>
                <a:gd name="T78" fmla="*/ 6 w 7"/>
                <a:gd name="T79" fmla="*/ 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 h="13">
                  <a:moveTo>
                    <a:pt x="6" y="1"/>
                  </a:moveTo>
                  <a:lnTo>
                    <a:pt x="5" y="1"/>
                  </a:lnTo>
                  <a:lnTo>
                    <a:pt x="5" y="0"/>
                  </a:lnTo>
                  <a:lnTo>
                    <a:pt x="4" y="0"/>
                  </a:lnTo>
                  <a:lnTo>
                    <a:pt x="4" y="0"/>
                  </a:lnTo>
                  <a:lnTo>
                    <a:pt x="3" y="0"/>
                  </a:lnTo>
                  <a:lnTo>
                    <a:pt x="3" y="0"/>
                  </a:lnTo>
                  <a:lnTo>
                    <a:pt x="2" y="0"/>
                  </a:lnTo>
                  <a:lnTo>
                    <a:pt x="2" y="1"/>
                  </a:lnTo>
                  <a:lnTo>
                    <a:pt x="1" y="1"/>
                  </a:lnTo>
                  <a:lnTo>
                    <a:pt x="1" y="2"/>
                  </a:lnTo>
                  <a:lnTo>
                    <a:pt x="1" y="2"/>
                  </a:lnTo>
                  <a:lnTo>
                    <a:pt x="1" y="3"/>
                  </a:lnTo>
                  <a:lnTo>
                    <a:pt x="1" y="3"/>
                  </a:lnTo>
                  <a:lnTo>
                    <a:pt x="1" y="4"/>
                  </a:lnTo>
                  <a:lnTo>
                    <a:pt x="1" y="5"/>
                  </a:lnTo>
                  <a:lnTo>
                    <a:pt x="2" y="5"/>
                  </a:lnTo>
                  <a:lnTo>
                    <a:pt x="2" y="5"/>
                  </a:lnTo>
                  <a:lnTo>
                    <a:pt x="2" y="6"/>
                  </a:lnTo>
                  <a:lnTo>
                    <a:pt x="3" y="7"/>
                  </a:lnTo>
                  <a:lnTo>
                    <a:pt x="4" y="7"/>
                  </a:lnTo>
                  <a:lnTo>
                    <a:pt x="4" y="7"/>
                  </a:lnTo>
                  <a:lnTo>
                    <a:pt x="5" y="8"/>
                  </a:lnTo>
                  <a:lnTo>
                    <a:pt x="5" y="9"/>
                  </a:lnTo>
                  <a:lnTo>
                    <a:pt x="5" y="9"/>
                  </a:lnTo>
                  <a:lnTo>
                    <a:pt x="5" y="10"/>
                  </a:lnTo>
                  <a:lnTo>
                    <a:pt x="4" y="11"/>
                  </a:lnTo>
                  <a:lnTo>
                    <a:pt x="4" y="11"/>
                  </a:lnTo>
                  <a:lnTo>
                    <a:pt x="3" y="11"/>
                  </a:lnTo>
                  <a:lnTo>
                    <a:pt x="3" y="11"/>
                  </a:lnTo>
                  <a:lnTo>
                    <a:pt x="2" y="11"/>
                  </a:lnTo>
                  <a:lnTo>
                    <a:pt x="2" y="10"/>
                  </a:lnTo>
                  <a:lnTo>
                    <a:pt x="1" y="10"/>
                  </a:lnTo>
                  <a:lnTo>
                    <a:pt x="1" y="9"/>
                  </a:lnTo>
                  <a:lnTo>
                    <a:pt x="1" y="9"/>
                  </a:lnTo>
                  <a:lnTo>
                    <a:pt x="1" y="8"/>
                  </a:lnTo>
                  <a:lnTo>
                    <a:pt x="0" y="8"/>
                  </a:lnTo>
                  <a:lnTo>
                    <a:pt x="0" y="11"/>
                  </a:lnTo>
                  <a:lnTo>
                    <a:pt x="1" y="11"/>
                  </a:lnTo>
                  <a:lnTo>
                    <a:pt x="1" y="11"/>
                  </a:lnTo>
                  <a:lnTo>
                    <a:pt x="1" y="11"/>
                  </a:lnTo>
                  <a:lnTo>
                    <a:pt x="2" y="11"/>
                  </a:lnTo>
                  <a:lnTo>
                    <a:pt x="2" y="11"/>
                  </a:lnTo>
                  <a:lnTo>
                    <a:pt x="2" y="11"/>
                  </a:lnTo>
                  <a:lnTo>
                    <a:pt x="3" y="11"/>
                  </a:lnTo>
                  <a:lnTo>
                    <a:pt x="3" y="12"/>
                  </a:lnTo>
                  <a:lnTo>
                    <a:pt x="4" y="12"/>
                  </a:lnTo>
                  <a:lnTo>
                    <a:pt x="4" y="11"/>
                  </a:lnTo>
                  <a:lnTo>
                    <a:pt x="5" y="11"/>
                  </a:lnTo>
                  <a:lnTo>
                    <a:pt x="5" y="11"/>
                  </a:lnTo>
                  <a:lnTo>
                    <a:pt x="6" y="10"/>
                  </a:lnTo>
                  <a:lnTo>
                    <a:pt x="6" y="9"/>
                  </a:lnTo>
                  <a:lnTo>
                    <a:pt x="6" y="9"/>
                  </a:lnTo>
                  <a:lnTo>
                    <a:pt x="6" y="8"/>
                  </a:lnTo>
                  <a:lnTo>
                    <a:pt x="6" y="7"/>
                  </a:lnTo>
                  <a:lnTo>
                    <a:pt x="6" y="7"/>
                  </a:lnTo>
                  <a:lnTo>
                    <a:pt x="5" y="6"/>
                  </a:lnTo>
                  <a:lnTo>
                    <a:pt x="5" y="5"/>
                  </a:lnTo>
                  <a:lnTo>
                    <a:pt x="4" y="5"/>
                  </a:lnTo>
                  <a:lnTo>
                    <a:pt x="4" y="5"/>
                  </a:lnTo>
                  <a:lnTo>
                    <a:pt x="3" y="5"/>
                  </a:lnTo>
                  <a:lnTo>
                    <a:pt x="3" y="4"/>
                  </a:lnTo>
                  <a:lnTo>
                    <a:pt x="3" y="4"/>
                  </a:lnTo>
                  <a:lnTo>
                    <a:pt x="2" y="4"/>
                  </a:lnTo>
                  <a:lnTo>
                    <a:pt x="2" y="3"/>
                  </a:lnTo>
                  <a:lnTo>
                    <a:pt x="2" y="3"/>
                  </a:lnTo>
                  <a:lnTo>
                    <a:pt x="2" y="3"/>
                  </a:lnTo>
                  <a:lnTo>
                    <a:pt x="2" y="2"/>
                  </a:lnTo>
                  <a:lnTo>
                    <a:pt x="2" y="1"/>
                  </a:lnTo>
                  <a:lnTo>
                    <a:pt x="2" y="1"/>
                  </a:lnTo>
                  <a:lnTo>
                    <a:pt x="3" y="1"/>
                  </a:lnTo>
                  <a:lnTo>
                    <a:pt x="3" y="1"/>
                  </a:lnTo>
                  <a:lnTo>
                    <a:pt x="4" y="1"/>
                  </a:lnTo>
                  <a:lnTo>
                    <a:pt x="4" y="1"/>
                  </a:lnTo>
                  <a:lnTo>
                    <a:pt x="4" y="1"/>
                  </a:lnTo>
                  <a:lnTo>
                    <a:pt x="5" y="1"/>
                  </a:lnTo>
                  <a:lnTo>
                    <a:pt x="5" y="2"/>
                  </a:lnTo>
                  <a:lnTo>
                    <a:pt x="5" y="3"/>
                  </a:lnTo>
                  <a:lnTo>
                    <a:pt x="6" y="3"/>
                  </a:lnTo>
                  <a:lnTo>
                    <a:pt x="6" y="3"/>
                  </a:lnTo>
                  <a:lnTo>
                    <a:pt x="6" y="1"/>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6" name="Freeform 163"/>
            <p:cNvSpPr>
              <a:spLocks/>
            </p:cNvSpPr>
            <p:nvPr/>
          </p:nvSpPr>
          <p:spPr bwMode="auto">
            <a:xfrm>
              <a:off x="1498" y="2238"/>
              <a:ext cx="12" cy="14"/>
            </a:xfrm>
            <a:custGeom>
              <a:avLst/>
              <a:gdLst>
                <a:gd name="T0" fmla="*/ 7 w 12"/>
                <a:gd name="T1" fmla="*/ 10 h 14"/>
                <a:gd name="T2" fmla="*/ 6 w 12"/>
                <a:gd name="T3" fmla="*/ 10 h 14"/>
                <a:gd name="T4" fmla="*/ 6 w 12"/>
                <a:gd name="T5" fmla="*/ 11 h 14"/>
                <a:gd name="T6" fmla="*/ 5 w 12"/>
                <a:gd name="T7" fmla="*/ 12 h 14"/>
                <a:gd name="T8" fmla="*/ 5 w 12"/>
                <a:gd name="T9" fmla="*/ 12 h 14"/>
                <a:gd name="T10" fmla="*/ 3 w 12"/>
                <a:gd name="T11" fmla="*/ 12 h 14"/>
                <a:gd name="T12" fmla="*/ 3 w 12"/>
                <a:gd name="T13" fmla="*/ 12 h 14"/>
                <a:gd name="T14" fmla="*/ 2 w 12"/>
                <a:gd name="T15" fmla="*/ 11 h 14"/>
                <a:gd name="T16" fmla="*/ 1 w 12"/>
                <a:gd name="T17" fmla="*/ 10 h 14"/>
                <a:gd name="T18" fmla="*/ 1 w 12"/>
                <a:gd name="T19" fmla="*/ 9 h 14"/>
                <a:gd name="T20" fmla="*/ 1 w 12"/>
                <a:gd name="T21" fmla="*/ 8 h 14"/>
                <a:gd name="T22" fmla="*/ 3 w 12"/>
                <a:gd name="T23" fmla="*/ 3 h 14"/>
                <a:gd name="T24" fmla="*/ 3 w 12"/>
                <a:gd name="T25" fmla="*/ 2 h 14"/>
                <a:gd name="T26" fmla="*/ 4 w 12"/>
                <a:gd name="T27" fmla="*/ 1 h 14"/>
                <a:gd name="T28" fmla="*/ 5 w 12"/>
                <a:gd name="T29" fmla="*/ 1 h 14"/>
                <a:gd name="T30" fmla="*/ 1 w 12"/>
                <a:gd name="T31" fmla="*/ 1 h 14"/>
                <a:gd name="T32" fmla="*/ 2 w 12"/>
                <a:gd name="T33" fmla="*/ 1 h 14"/>
                <a:gd name="T34" fmla="*/ 1 w 12"/>
                <a:gd name="T35" fmla="*/ 2 h 14"/>
                <a:gd name="T36" fmla="*/ 0 w 12"/>
                <a:gd name="T37" fmla="*/ 8 h 14"/>
                <a:gd name="T38" fmla="*/ 0 w 12"/>
                <a:gd name="T39" fmla="*/ 9 h 14"/>
                <a:gd name="T40" fmla="*/ 0 w 12"/>
                <a:gd name="T41" fmla="*/ 10 h 14"/>
                <a:gd name="T42" fmla="*/ 1 w 12"/>
                <a:gd name="T43" fmla="*/ 11 h 14"/>
                <a:gd name="T44" fmla="*/ 1 w 12"/>
                <a:gd name="T45" fmla="*/ 12 h 14"/>
                <a:gd name="T46" fmla="*/ 2 w 12"/>
                <a:gd name="T47" fmla="*/ 12 h 14"/>
                <a:gd name="T48" fmla="*/ 3 w 12"/>
                <a:gd name="T49" fmla="*/ 13 h 14"/>
                <a:gd name="T50" fmla="*/ 4 w 12"/>
                <a:gd name="T51" fmla="*/ 13 h 14"/>
                <a:gd name="T52" fmla="*/ 5 w 12"/>
                <a:gd name="T53" fmla="*/ 13 h 14"/>
                <a:gd name="T54" fmla="*/ 6 w 12"/>
                <a:gd name="T55" fmla="*/ 12 h 14"/>
                <a:gd name="T56" fmla="*/ 6 w 12"/>
                <a:gd name="T57" fmla="*/ 12 h 14"/>
                <a:gd name="T58" fmla="*/ 7 w 12"/>
                <a:gd name="T59" fmla="*/ 10 h 14"/>
                <a:gd name="T60" fmla="*/ 9 w 12"/>
                <a:gd name="T61" fmla="*/ 5 h 14"/>
                <a:gd name="T62" fmla="*/ 9 w 12"/>
                <a:gd name="T63" fmla="*/ 4 h 14"/>
                <a:gd name="T64" fmla="*/ 10 w 12"/>
                <a:gd name="T65" fmla="*/ 3 h 14"/>
                <a:gd name="T66" fmla="*/ 11 w 12"/>
                <a:gd name="T67" fmla="*/ 3 h 14"/>
                <a:gd name="T68" fmla="*/ 8 w 12"/>
                <a:gd name="T69" fmla="*/ 3 h 14"/>
                <a:gd name="T70" fmla="*/ 8 w 12"/>
                <a:gd name="T71" fmla="*/ 3 h 14"/>
                <a:gd name="T72" fmla="*/ 8 w 12"/>
                <a:gd name="T73" fmla="*/ 5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 h="14">
                  <a:moveTo>
                    <a:pt x="7" y="9"/>
                  </a:moveTo>
                  <a:lnTo>
                    <a:pt x="7" y="10"/>
                  </a:lnTo>
                  <a:lnTo>
                    <a:pt x="6" y="10"/>
                  </a:lnTo>
                  <a:lnTo>
                    <a:pt x="6" y="10"/>
                  </a:lnTo>
                  <a:lnTo>
                    <a:pt x="6" y="11"/>
                  </a:lnTo>
                  <a:lnTo>
                    <a:pt x="6" y="11"/>
                  </a:lnTo>
                  <a:lnTo>
                    <a:pt x="6" y="12"/>
                  </a:lnTo>
                  <a:lnTo>
                    <a:pt x="5" y="12"/>
                  </a:lnTo>
                  <a:lnTo>
                    <a:pt x="5" y="12"/>
                  </a:lnTo>
                  <a:lnTo>
                    <a:pt x="5" y="12"/>
                  </a:lnTo>
                  <a:lnTo>
                    <a:pt x="4" y="12"/>
                  </a:lnTo>
                  <a:lnTo>
                    <a:pt x="3" y="12"/>
                  </a:lnTo>
                  <a:lnTo>
                    <a:pt x="3" y="12"/>
                  </a:lnTo>
                  <a:lnTo>
                    <a:pt x="3" y="12"/>
                  </a:lnTo>
                  <a:lnTo>
                    <a:pt x="2" y="12"/>
                  </a:lnTo>
                  <a:lnTo>
                    <a:pt x="2" y="11"/>
                  </a:lnTo>
                  <a:lnTo>
                    <a:pt x="1" y="11"/>
                  </a:lnTo>
                  <a:lnTo>
                    <a:pt x="1" y="10"/>
                  </a:lnTo>
                  <a:lnTo>
                    <a:pt x="1" y="10"/>
                  </a:lnTo>
                  <a:lnTo>
                    <a:pt x="1" y="9"/>
                  </a:lnTo>
                  <a:lnTo>
                    <a:pt x="1" y="8"/>
                  </a:lnTo>
                  <a:lnTo>
                    <a:pt x="1" y="8"/>
                  </a:lnTo>
                  <a:lnTo>
                    <a:pt x="3" y="3"/>
                  </a:lnTo>
                  <a:lnTo>
                    <a:pt x="3" y="3"/>
                  </a:lnTo>
                  <a:lnTo>
                    <a:pt x="3" y="3"/>
                  </a:lnTo>
                  <a:lnTo>
                    <a:pt x="3" y="2"/>
                  </a:lnTo>
                  <a:lnTo>
                    <a:pt x="3" y="1"/>
                  </a:lnTo>
                  <a:lnTo>
                    <a:pt x="4" y="1"/>
                  </a:lnTo>
                  <a:lnTo>
                    <a:pt x="5" y="2"/>
                  </a:lnTo>
                  <a:lnTo>
                    <a:pt x="5" y="1"/>
                  </a:lnTo>
                  <a:lnTo>
                    <a:pt x="1" y="0"/>
                  </a:lnTo>
                  <a:lnTo>
                    <a:pt x="1" y="1"/>
                  </a:lnTo>
                  <a:lnTo>
                    <a:pt x="1" y="1"/>
                  </a:lnTo>
                  <a:lnTo>
                    <a:pt x="2" y="1"/>
                  </a:lnTo>
                  <a:lnTo>
                    <a:pt x="2" y="2"/>
                  </a:lnTo>
                  <a:lnTo>
                    <a:pt x="1" y="2"/>
                  </a:lnTo>
                  <a:lnTo>
                    <a:pt x="1" y="3"/>
                  </a:lnTo>
                  <a:lnTo>
                    <a:pt x="0" y="8"/>
                  </a:lnTo>
                  <a:lnTo>
                    <a:pt x="0" y="8"/>
                  </a:lnTo>
                  <a:lnTo>
                    <a:pt x="0" y="9"/>
                  </a:lnTo>
                  <a:lnTo>
                    <a:pt x="0" y="10"/>
                  </a:lnTo>
                  <a:lnTo>
                    <a:pt x="0" y="10"/>
                  </a:lnTo>
                  <a:lnTo>
                    <a:pt x="0" y="11"/>
                  </a:lnTo>
                  <a:lnTo>
                    <a:pt x="1" y="11"/>
                  </a:lnTo>
                  <a:lnTo>
                    <a:pt x="1" y="12"/>
                  </a:lnTo>
                  <a:lnTo>
                    <a:pt x="1" y="12"/>
                  </a:lnTo>
                  <a:lnTo>
                    <a:pt x="1" y="12"/>
                  </a:lnTo>
                  <a:lnTo>
                    <a:pt x="2" y="12"/>
                  </a:lnTo>
                  <a:lnTo>
                    <a:pt x="3" y="12"/>
                  </a:lnTo>
                  <a:lnTo>
                    <a:pt x="3" y="13"/>
                  </a:lnTo>
                  <a:lnTo>
                    <a:pt x="3" y="13"/>
                  </a:lnTo>
                  <a:lnTo>
                    <a:pt x="4" y="13"/>
                  </a:lnTo>
                  <a:lnTo>
                    <a:pt x="5" y="13"/>
                  </a:lnTo>
                  <a:lnTo>
                    <a:pt x="5" y="13"/>
                  </a:lnTo>
                  <a:lnTo>
                    <a:pt x="5" y="12"/>
                  </a:lnTo>
                  <a:lnTo>
                    <a:pt x="6" y="12"/>
                  </a:lnTo>
                  <a:lnTo>
                    <a:pt x="6" y="12"/>
                  </a:lnTo>
                  <a:lnTo>
                    <a:pt x="6" y="12"/>
                  </a:lnTo>
                  <a:lnTo>
                    <a:pt x="7" y="11"/>
                  </a:lnTo>
                  <a:lnTo>
                    <a:pt x="7" y="10"/>
                  </a:lnTo>
                  <a:lnTo>
                    <a:pt x="8" y="10"/>
                  </a:lnTo>
                  <a:lnTo>
                    <a:pt x="9" y="5"/>
                  </a:lnTo>
                  <a:lnTo>
                    <a:pt x="9" y="5"/>
                  </a:lnTo>
                  <a:lnTo>
                    <a:pt x="9" y="4"/>
                  </a:lnTo>
                  <a:lnTo>
                    <a:pt x="10" y="3"/>
                  </a:lnTo>
                  <a:lnTo>
                    <a:pt x="10" y="3"/>
                  </a:lnTo>
                  <a:lnTo>
                    <a:pt x="11" y="3"/>
                  </a:lnTo>
                  <a:lnTo>
                    <a:pt x="11" y="3"/>
                  </a:lnTo>
                  <a:lnTo>
                    <a:pt x="8" y="2"/>
                  </a:lnTo>
                  <a:lnTo>
                    <a:pt x="8" y="3"/>
                  </a:lnTo>
                  <a:lnTo>
                    <a:pt x="8" y="3"/>
                  </a:lnTo>
                  <a:lnTo>
                    <a:pt x="8" y="3"/>
                  </a:lnTo>
                  <a:lnTo>
                    <a:pt x="8" y="4"/>
                  </a:lnTo>
                  <a:lnTo>
                    <a:pt x="8" y="5"/>
                  </a:lnTo>
                  <a:lnTo>
                    <a:pt x="7" y="9"/>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7" name="Freeform 164"/>
            <p:cNvSpPr>
              <a:spLocks/>
            </p:cNvSpPr>
            <p:nvPr/>
          </p:nvSpPr>
          <p:spPr bwMode="auto">
            <a:xfrm>
              <a:off x="1511" y="2243"/>
              <a:ext cx="16" cy="16"/>
            </a:xfrm>
            <a:custGeom>
              <a:avLst/>
              <a:gdLst>
                <a:gd name="T0" fmla="*/ 7 w 16"/>
                <a:gd name="T1" fmla="*/ 1 h 16"/>
                <a:gd name="T2" fmla="*/ 5 w 16"/>
                <a:gd name="T3" fmla="*/ 0 h 16"/>
                <a:gd name="T4" fmla="*/ 5 w 16"/>
                <a:gd name="T5" fmla="*/ 1 h 16"/>
                <a:gd name="T6" fmla="*/ 6 w 16"/>
                <a:gd name="T7" fmla="*/ 1 h 16"/>
                <a:gd name="T8" fmla="*/ 6 w 16"/>
                <a:gd name="T9" fmla="*/ 1 h 16"/>
                <a:gd name="T10" fmla="*/ 6 w 16"/>
                <a:gd name="T11" fmla="*/ 2 h 16"/>
                <a:gd name="T12" fmla="*/ 6 w 16"/>
                <a:gd name="T13" fmla="*/ 3 h 16"/>
                <a:gd name="T14" fmla="*/ 5 w 16"/>
                <a:gd name="T15" fmla="*/ 4 h 16"/>
                <a:gd name="T16" fmla="*/ 3 w 16"/>
                <a:gd name="T17" fmla="*/ 9 h 16"/>
                <a:gd name="T18" fmla="*/ 2 w 16"/>
                <a:gd name="T19" fmla="*/ 9 h 16"/>
                <a:gd name="T20" fmla="*/ 2 w 16"/>
                <a:gd name="T21" fmla="*/ 10 h 16"/>
                <a:gd name="T22" fmla="*/ 2 w 16"/>
                <a:gd name="T23" fmla="*/ 11 h 16"/>
                <a:gd name="T24" fmla="*/ 1 w 16"/>
                <a:gd name="T25" fmla="*/ 11 h 16"/>
                <a:gd name="T26" fmla="*/ 1 w 16"/>
                <a:gd name="T27" fmla="*/ 11 h 16"/>
                <a:gd name="T28" fmla="*/ 1 w 16"/>
                <a:gd name="T29" fmla="*/ 11 h 16"/>
                <a:gd name="T30" fmla="*/ 0 w 16"/>
                <a:gd name="T31" fmla="*/ 11 h 16"/>
                <a:gd name="T32" fmla="*/ 0 w 16"/>
                <a:gd name="T33" fmla="*/ 11 h 16"/>
                <a:gd name="T34" fmla="*/ 4 w 16"/>
                <a:gd name="T35" fmla="*/ 13 h 16"/>
                <a:gd name="T36" fmla="*/ 4 w 16"/>
                <a:gd name="T37" fmla="*/ 12 h 16"/>
                <a:gd name="T38" fmla="*/ 3 w 16"/>
                <a:gd name="T39" fmla="*/ 12 h 16"/>
                <a:gd name="T40" fmla="*/ 3 w 16"/>
                <a:gd name="T41" fmla="*/ 11 h 16"/>
                <a:gd name="T42" fmla="*/ 3 w 16"/>
                <a:gd name="T43" fmla="*/ 11 h 16"/>
                <a:gd name="T44" fmla="*/ 3 w 16"/>
                <a:gd name="T45" fmla="*/ 10 h 16"/>
                <a:gd name="T46" fmla="*/ 6 w 16"/>
                <a:gd name="T47" fmla="*/ 3 h 16"/>
                <a:gd name="T48" fmla="*/ 9 w 16"/>
                <a:gd name="T49" fmla="*/ 15 h 16"/>
                <a:gd name="T50" fmla="*/ 9 w 16"/>
                <a:gd name="T51" fmla="*/ 15 h 16"/>
                <a:gd name="T52" fmla="*/ 13 w 16"/>
                <a:gd name="T53" fmla="*/ 6 h 16"/>
                <a:gd name="T54" fmla="*/ 14 w 16"/>
                <a:gd name="T55" fmla="*/ 6 h 16"/>
                <a:gd name="T56" fmla="*/ 14 w 16"/>
                <a:gd name="T57" fmla="*/ 5 h 16"/>
                <a:gd name="T58" fmla="*/ 14 w 16"/>
                <a:gd name="T59" fmla="*/ 5 h 16"/>
                <a:gd name="T60" fmla="*/ 15 w 16"/>
                <a:gd name="T61" fmla="*/ 5 h 16"/>
                <a:gd name="T62" fmla="*/ 15 w 16"/>
                <a:gd name="T63" fmla="*/ 4 h 16"/>
                <a:gd name="T64" fmla="*/ 12 w 16"/>
                <a:gd name="T65" fmla="*/ 3 h 16"/>
                <a:gd name="T66" fmla="*/ 11 w 16"/>
                <a:gd name="T67" fmla="*/ 4 h 16"/>
                <a:gd name="T68" fmla="*/ 12 w 16"/>
                <a:gd name="T69" fmla="*/ 4 h 16"/>
                <a:gd name="T70" fmla="*/ 12 w 16"/>
                <a:gd name="T71" fmla="*/ 4 h 16"/>
                <a:gd name="T72" fmla="*/ 13 w 16"/>
                <a:gd name="T73" fmla="*/ 4 h 16"/>
                <a:gd name="T74" fmla="*/ 13 w 16"/>
                <a:gd name="T75" fmla="*/ 5 h 16"/>
                <a:gd name="T76" fmla="*/ 12 w 16"/>
                <a:gd name="T77" fmla="*/ 6 h 16"/>
                <a:gd name="T78" fmla="*/ 12 w 16"/>
                <a:gd name="T79" fmla="*/ 6 h 16"/>
                <a:gd name="T80" fmla="*/ 10 w 16"/>
                <a:gd name="T81" fmla="*/ 12 h 16"/>
                <a:gd name="T82" fmla="*/ 7 w 16"/>
                <a:gd name="T83" fmla="*/ 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6" h="16">
                  <a:moveTo>
                    <a:pt x="7" y="1"/>
                  </a:moveTo>
                  <a:lnTo>
                    <a:pt x="5" y="0"/>
                  </a:lnTo>
                  <a:lnTo>
                    <a:pt x="5" y="1"/>
                  </a:lnTo>
                  <a:lnTo>
                    <a:pt x="6" y="1"/>
                  </a:lnTo>
                  <a:lnTo>
                    <a:pt x="6" y="1"/>
                  </a:lnTo>
                  <a:lnTo>
                    <a:pt x="6" y="2"/>
                  </a:lnTo>
                  <a:lnTo>
                    <a:pt x="6" y="3"/>
                  </a:lnTo>
                  <a:lnTo>
                    <a:pt x="5" y="4"/>
                  </a:lnTo>
                  <a:lnTo>
                    <a:pt x="3" y="9"/>
                  </a:lnTo>
                  <a:lnTo>
                    <a:pt x="2" y="9"/>
                  </a:lnTo>
                  <a:lnTo>
                    <a:pt x="2" y="10"/>
                  </a:lnTo>
                  <a:lnTo>
                    <a:pt x="2" y="11"/>
                  </a:lnTo>
                  <a:lnTo>
                    <a:pt x="1" y="11"/>
                  </a:lnTo>
                  <a:lnTo>
                    <a:pt x="1" y="11"/>
                  </a:lnTo>
                  <a:lnTo>
                    <a:pt x="1" y="11"/>
                  </a:lnTo>
                  <a:lnTo>
                    <a:pt x="0" y="11"/>
                  </a:lnTo>
                  <a:lnTo>
                    <a:pt x="0" y="11"/>
                  </a:lnTo>
                  <a:lnTo>
                    <a:pt x="4" y="13"/>
                  </a:lnTo>
                  <a:lnTo>
                    <a:pt x="4" y="12"/>
                  </a:lnTo>
                  <a:lnTo>
                    <a:pt x="3" y="12"/>
                  </a:lnTo>
                  <a:lnTo>
                    <a:pt x="3" y="11"/>
                  </a:lnTo>
                  <a:lnTo>
                    <a:pt x="3" y="11"/>
                  </a:lnTo>
                  <a:lnTo>
                    <a:pt x="3" y="10"/>
                  </a:lnTo>
                  <a:lnTo>
                    <a:pt x="6" y="3"/>
                  </a:lnTo>
                  <a:lnTo>
                    <a:pt x="9" y="15"/>
                  </a:lnTo>
                  <a:lnTo>
                    <a:pt x="9" y="15"/>
                  </a:lnTo>
                  <a:lnTo>
                    <a:pt x="13" y="6"/>
                  </a:lnTo>
                  <a:lnTo>
                    <a:pt x="14" y="6"/>
                  </a:lnTo>
                  <a:lnTo>
                    <a:pt x="14" y="5"/>
                  </a:lnTo>
                  <a:lnTo>
                    <a:pt x="14" y="5"/>
                  </a:lnTo>
                  <a:lnTo>
                    <a:pt x="15" y="5"/>
                  </a:lnTo>
                  <a:lnTo>
                    <a:pt x="15" y="4"/>
                  </a:lnTo>
                  <a:lnTo>
                    <a:pt x="12" y="3"/>
                  </a:lnTo>
                  <a:lnTo>
                    <a:pt x="11" y="4"/>
                  </a:lnTo>
                  <a:lnTo>
                    <a:pt x="12" y="4"/>
                  </a:lnTo>
                  <a:lnTo>
                    <a:pt x="12" y="4"/>
                  </a:lnTo>
                  <a:lnTo>
                    <a:pt x="13" y="4"/>
                  </a:lnTo>
                  <a:lnTo>
                    <a:pt x="13" y="5"/>
                  </a:lnTo>
                  <a:lnTo>
                    <a:pt x="12" y="6"/>
                  </a:lnTo>
                  <a:lnTo>
                    <a:pt x="12" y="6"/>
                  </a:lnTo>
                  <a:lnTo>
                    <a:pt x="10" y="12"/>
                  </a:lnTo>
                  <a:lnTo>
                    <a:pt x="7" y="1"/>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8" name="Freeform 165"/>
            <p:cNvSpPr>
              <a:spLocks/>
            </p:cNvSpPr>
            <p:nvPr/>
          </p:nvSpPr>
          <p:spPr bwMode="auto">
            <a:xfrm>
              <a:off x="1531" y="2251"/>
              <a:ext cx="14" cy="15"/>
            </a:xfrm>
            <a:custGeom>
              <a:avLst/>
              <a:gdLst>
                <a:gd name="T0" fmla="*/ 7 w 14"/>
                <a:gd name="T1" fmla="*/ 11 h 15"/>
                <a:gd name="T2" fmla="*/ 6 w 14"/>
                <a:gd name="T3" fmla="*/ 11 h 15"/>
                <a:gd name="T4" fmla="*/ 5 w 14"/>
                <a:gd name="T5" fmla="*/ 13 h 15"/>
                <a:gd name="T6" fmla="*/ 5 w 14"/>
                <a:gd name="T7" fmla="*/ 13 h 15"/>
                <a:gd name="T8" fmla="*/ 3 w 14"/>
                <a:gd name="T9" fmla="*/ 13 h 15"/>
                <a:gd name="T10" fmla="*/ 3 w 14"/>
                <a:gd name="T11" fmla="*/ 13 h 15"/>
                <a:gd name="T12" fmla="*/ 2 w 14"/>
                <a:gd name="T13" fmla="*/ 12 h 15"/>
                <a:gd name="T14" fmla="*/ 1 w 14"/>
                <a:gd name="T15" fmla="*/ 11 h 15"/>
                <a:gd name="T16" fmla="*/ 1 w 14"/>
                <a:gd name="T17" fmla="*/ 10 h 15"/>
                <a:gd name="T18" fmla="*/ 2 w 14"/>
                <a:gd name="T19" fmla="*/ 8 h 15"/>
                <a:gd name="T20" fmla="*/ 4 w 14"/>
                <a:gd name="T21" fmla="*/ 4 h 15"/>
                <a:gd name="T22" fmla="*/ 5 w 14"/>
                <a:gd name="T23" fmla="*/ 3 h 15"/>
                <a:gd name="T24" fmla="*/ 5 w 14"/>
                <a:gd name="T25" fmla="*/ 2 h 15"/>
                <a:gd name="T26" fmla="*/ 6 w 14"/>
                <a:gd name="T27" fmla="*/ 3 h 15"/>
                <a:gd name="T28" fmla="*/ 3 w 14"/>
                <a:gd name="T29" fmla="*/ 0 h 15"/>
                <a:gd name="T30" fmla="*/ 3 w 14"/>
                <a:gd name="T31" fmla="*/ 1 h 15"/>
                <a:gd name="T32" fmla="*/ 3 w 14"/>
                <a:gd name="T33" fmla="*/ 2 h 15"/>
                <a:gd name="T34" fmla="*/ 3 w 14"/>
                <a:gd name="T35" fmla="*/ 3 h 15"/>
                <a:gd name="T36" fmla="*/ 0 w 14"/>
                <a:gd name="T37" fmla="*/ 8 h 15"/>
                <a:gd name="T38" fmla="*/ 0 w 14"/>
                <a:gd name="T39" fmla="*/ 10 h 15"/>
                <a:gd name="T40" fmla="*/ 0 w 14"/>
                <a:gd name="T41" fmla="*/ 11 h 15"/>
                <a:gd name="T42" fmla="*/ 1 w 14"/>
                <a:gd name="T43" fmla="*/ 13 h 15"/>
                <a:gd name="T44" fmla="*/ 2 w 14"/>
                <a:gd name="T45" fmla="*/ 13 h 15"/>
                <a:gd name="T46" fmla="*/ 3 w 14"/>
                <a:gd name="T47" fmla="*/ 13 h 15"/>
                <a:gd name="T48" fmla="*/ 5 w 14"/>
                <a:gd name="T49" fmla="*/ 14 h 15"/>
                <a:gd name="T50" fmla="*/ 5 w 14"/>
                <a:gd name="T51" fmla="*/ 13 h 15"/>
                <a:gd name="T52" fmla="*/ 7 w 14"/>
                <a:gd name="T53" fmla="*/ 13 h 15"/>
                <a:gd name="T54" fmla="*/ 8 w 14"/>
                <a:gd name="T55" fmla="*/ 12 h 15"/>
                <a:gd name="T56" fmla="*/ 10 w 14"/>
                <a:gd name="T57" fmla="*/ 6 h 15"/>
                <a:gd name="T58" fmla="*/ 10 w 14"/>
                <a:gd name="T59" fmla="*/ 6 h 15"/>
                <a:gd name="T60" fmla="*/ 12 w 14"/>
                <a:gd name="T61" fmla="*/ 6 h 15"/>
                <a:gd name="T62" fmla="*/ 13 w 14"/>
                <a:gd name="T63" fmla="*/ 5 h 15"/>
                <a:gd name="T64" fmla="*/ 9 w 14"/>
                <a:gd name="T65" fmla="*/ 4 h 15"/>
                <a:gd name="T66" fmla="*/ 10 w 14"/>
                <a:gd name="T67" fmla="*/ 4 h 15"/>
                <a:gd name="T68" fmla="*/ 10 w 14"/>
                <a:gd name="T69" fmla="*/ 5 h 15"/>
                <a:gd name="T70" fmla="*/ 10 w 14"/>
                <a:gd name="T71" fmla="*/ 6 h 15"/>
                <a:gd name="T72" fmla="*/ 9 w 14"/>
                <a:gd name="T73" fmla="*/ 6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 h="15">
                  <a:moveTo>
                    <a:pt x="8" y="10"/>
                  </a:moveTo>
                  <a:lnTo>
                    <a:pt x="7" y="11"/>
                  </a:lnTo>
                  <a:lnTo>
                    <a:pt x="7" y="11"/>
                  </a:lnTo>
                  <a:lnTo>
                    <a:pt x="6" y="11"/>
                  </a:lnTo>
                  <a:lnTo>
                    <a:pt x="6" y="12"/>
                  </a:lnTo>
                  <a:lnTo>
                    <a:pt x="5" y="13"/>
                  </a:lnTo>
                  <a:lnTo>
                    <a:pt x="5" y="13"/>
                  </a:lnTo>
                  <a:lnTo>
                    <a:pt x="5" y="13"/>
                  </a:lnTo>
                  <a:lnTo>
                    <a:pt x="4" y="13"/>
                  </a:lnTo>
                  <a:lnTo>
                    <a:pt x="3" y="13"/>
                  </a:lnTo>
                  <a:lnTo>
                    <a:pt x="3" y="13"/>
                  </a:lnTo>
                  <a:lnTo>
                    <a:pt x="3" y="13"/>
                  </a:lnTo>
                  <a:lnTo>
                    <a:pt x="2" y="13"/>
                  </a:lnTo>
                  <a:lnTo>
                    <a:pt x="2" y="12"/>
                  </a:lnTo>
                  <a:lnTo>
                    <a:pt x="1" y="12"/>
                  </a:lnTo>
                  <a:lnTo>
                    <a:pt x="1" y="11"/>
                  </a:lnTo>
                  <a:lnTo>
                    <a:pt x="1" y="11"/>
                  </a:lnTo>
                  <a:lnTo>
                    <a:pt x="1" y="10"/>
                  </a:lnTo>
                  <a:lnTo>
                    <a:pt x="1" y="9"/>
                  </a:lnTo>
                  <a:lnTo>
                    <a:pt x="2" y="8"/>
                  </a:lnTo>
                  <a:lnTo>
                    <a:pt x="2" y="8"/>
                  </a:lnTo>
                  <a:lnTo>
                    <a:pt x="4" y="4"/>
                  </a:lnTo>
                  <a:lnTo>
                    <a:pt x="4" y="3"/>
                  </a:lnTo>
                  <a:lnTo>
                    <a:pt x="5" y="3"/>
                  </a:lnTo>
                  <a:lnTo>
                    <a:pt x="5" y="2"/>
                  </a:lnTo>
                  <a:lnTo>
                    <a:pt x="5" y="2"/>
                  </a:lnTo>
                  <a:lnTo>
                    <a:pt x="6" y="2"/>
                  </a:lnTo>
                  <a:lnTo>
                    <a:pt x="6" y="3"/>
                  </a:lnTo>
                  <a:lnTo>
                    <a:pt x="7" y="2"/>
                  </a:lnTo>
                  <a:lnTo>
                    <a:pt x="3" y="0"/>
                  </a:lnTo>
                  <a:lnTo>
                    <a:pt x="3" y="1"/>
                  </a:lnTo>
                  <a:lnTo>
                    <a:pt x="3" y="1"/>
                  </a:lnTo>
                  <a:lnTo>
                    <a:pt x="3" y="1"/>
                  </a:lnTo>
                  <a:lnTo>
                    <a:pt x="3" y="2"/>
                  </a:lnTo>
                  <a:lnTo>
                    <a:pt x="3" y="3"/>
                  </a:lnTo>
                  <a:lnTo>
                    <a:pt x="3" y="3"/>
                  </a:lnTo>
                  <a:lnTo>
                    <a:pt x="0" y="8"/>
                  </a:lnTo>
                  <a:lnTo>
                    <a:pt x="0" y="8"/>
                  </a:lnTo>
                  <a:lnTo>
                    <a:pt x="0" y="9"/>
                  </a:lnTo>
                  <a:lnTo>
                    <a:pt x="0" y="10"/>
                  </a:lnTo>
                  <a:lnTo>
                    <a:pt x="0" y="11"/>
                  </a:lnTo>
                  <a:lnTo>
                    <a:pt x="0" y="11"/>
                  </a:lnTo>
                  <a:lnTo>
                    <a:pt x="1" y="12"/>
                  </a:lnTo>
                  <a:lnTo>
                    <a:pt x="1" y="13"/>
                  </a:lnTo>
                  <a:lnTo>
                    <a:pt x="2" y="13"/>
                  </a:lnTo>
                  <a:lnTo>
                    <a:pt x="2" y="13"/>
                  </a:lnTo>
                  <a:lnTo>
                    <a:pt x="3" y="13"/>
                  </a:lnTo>
                  <a:lnTo>
                    <a:pt x="3" y="13"/>
                  </a:lnTo>
                  <a:lnTo>
                    <a:pt x="4" y="14"/>
                  </a:lnTo>
                  <a:lnTo>
                    <a:pt x="5" y="14"/>
                  </a:lnTo>
                  <a:lnTo>
                    <a:pt x="5" y="13"/>
                  </a:lnTo>
                  <a:lnTo>
                    <a:pt x="5" y="13"/>
                  </a:lnTo>
                  <a:lnTo>
                    <a:pt x="6" y="13"/>
                  </a:lnTo>
                  <a:lnTo>
                    <a:pt x="7" y="13"/>
                  </a:lnTo>
                  <a:lnTo>
                    <a:pt x="7" y="12"/>
                  </a:lnTo>
                  <a:lnTo>
                    <a:pt x="8" y="12"/>
                  </a:lnTo>
                  <a:lnTo>
                    <a:pt x="8" y="11"/>
                  </a:lnTo>
                  <a:lnTo>
                    <a:pt x="10" y="6"/>
                  </a:lnTo>
                  <a:lnTo>
                    <a:pt x="10" y="6"/>
                  </a:lnTo>
                  <a:lnTo>
                    <a:pt x="10" y="6"/>
                  </a:lnTo>
                  <a:lnTo>
                    <a:pt x="11" y="6"/>
                  </a:lnTo>
                  <a:lnTo>
                    <a:pt x="12" y="6"/>
                  </a:lnTo>
                  <a:lnTo>
                    <a:pt x="12" y="6"/>
                  </a:lnTo>
                  <a:lnTo>
                    <a:pt x="13" y="5"/>
                  </a:lnTo>
                  <a:lnTo>
                    <a:pt x="9" y="3"/>
                  </a:lnTo>
                  <a:lnTo>
                    <a:pt x="9" y="4"/>
                  </a:lnTo>
                  <a:lnTo>
                    <a:pt x="10" y="4"/>
                  </a:lnTo>
                  <a:lnTo>
                    <a:pt x="10" y="4"/>
                  </a:lnTo>
                  <a:lnTo>
                    <a:pt x="10" y="4"/>
                  </a:lnTo>
                  <a:lnTo>
                    <a:pt x="10" y="5"/>
                  </a:lnTo>
                  <a:lnTo>
                    <a:pt x="10" y="5"/>
                  </a:lnTo>
                  <a:lnTo>
                    <a:pt x="10" y="6"/>
                  </a:lnTo>
                  <a:lnTo>
                    <a:pt x="10" y="6"/>
                  </a:lnTo>
                  <a:lnTo>
                    <a:pt x="9" y="6"/>
                  </a:lnTo>
                  <a:lnTo>
                    <a:pt x="8" y="10"/>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9" name="Freeform 166"/>
            <p:cNvSpPr>
              <a:spLocks/>
            </p:cNvSpPr>
            <p:nvPr/>
          </p:nvSpPr>
          <p:spPr bwMode="auto">
            <a:xfrm>
              <a:off x="1542" y="2260"/>
              <a:ext cx="21" cy="21"/>
            </a:xfrm>
            <a:custGeom>
              <a:avLst/>
              <a:gdLst>
                <a:gd name="T0" fmla="*/ 18 w 21"/>
                <a:gd name="T1" fmla="*/ 10 h 21"/>
                <a:gd name="T2" fmla="*/ 18 w 21"/>
                <a:gd name="T3" fmla="*/ 10 h 21"/>
                <a:gd name="T4" fmla="*/ 18 w 21"/>
                <a:gd name="T5" fmla="*/ 10 h 21"/>
                <a:gd name="T6" fmla="*/ 18 w 21"/>
                <a:gd name="T7" fmla="*/ 9 h 21"/>
                <a:gd name="T8" fmla="*/ 19 w 21"/>
                <a:gd name="T9" fmla="*/ 9 h 21"/>
                <a:gd name="T10" fmla="*/ 20 w 21"/>
                <a:gd name="T11" fmla="*/ 9 h 21"/>
                <a:gd name="T12" fmla="*/ 17 w 21"/>
                <a:gd name="T13" fmla="*/ 7 h 21"/>
                <a:gd name="T14" fmla="*/ 8 w 21"/>
                <a:gd name="T15" fmla="*/ 13 h 21"/>
                <a:gd name="T16" fmla="*/ 11 w 21"/>
                <a:gd name="T17" fmla="*/ 2 h 21"/>
                <a:gd name="T18" fmla="*/ 8 w 21"/>
                <a:gd name="T19" fmla="*/ 0 h 21"/>
                <a:gd name="T20" fmla="*/ 8 w 21"/>
                <a:gd name="T21" fmla="*/ 1 h 21"/>
                <a:gd name="T22" fmla="*/ 8 w 21"/>
                <a:gd name="T23" fmla="*/ 1 h 21"/>
                <a:gd name="T24" fmla="*/ 8 w 21"/>
                <a:gd name="T25" fmla="*/ 2 h 21"/>
                <a:gd name="T26" fmla="*/ 8 w 21"/>
                <a:gd name="T27" fmla="*/ 2 h 21"/>
                <a:gd name="T28" fmla="*/ 8 w 21"/>
                <a:gd name="T29" fmla="*/ 3 h 21"/>
                <a:gd name="T30" fmla="*/ 8 w 21"/>
                <a:gd name="T31" fmla="*/ 4 h 21"/>
                <a:gd name="T32" fmla="*/ 4 w 21"/>
                <a:gd name="T33" fmla="*/ 9 h 21"/>
                <a:gd name="T34" fmla="*/ 3 w 21"/>
                <a:gd name="T35" fmla="*/ 9 h 21"/>
                <a:gd name="T36" fmla="*/ 3 w 21"/>
                <a:gd name="T37" fmla="*/ 10 h 21"/>
                <a:gd name="T38" fmla="*/ 2 w 21"/>
                <a:gd name="T39" fmla="*/ 11 h 21"/>
                <a:gd name="T40" fmla="*/ 2 w 21"/>
                <a:gd name="T41" fmla="*/ 11 h 21"/>
                <a:gd name="T42" fmla="*/ 1 w 21"/>
                <a:gd name="T43" fmla="*/ 11 h 21"/>
                <a:gd name="T44" fmla="*/ 1 w 21"/>
                <a:gd name="T45" fmla="*/ 10 h 21"/>
                <a:gd name="T46" fmla="*/ 0 w 21"/>
                <a:gd name="T47" fmla="*/ 11 h 21"/>
                <a:gd name="T48" fmla="*/ 4 w 21"/>
                <a:gd name="T49" fmla="*/ 13 h 21"/>
                <a:gd name="T50" fmla="*/ 4 w 21"/>
                <a:gd name="T51" fmla="*/ 12 h 21"/>
                <a:gd name="T52" fmla="*/ 3 w 21"/>
                <a:gd name="T53" fmla="*/ 12 h 21"/>
                <a:gd name="T54" fmla="*/ 3 w 21"/>
                <a:gd name="T55" fmla="*/ 12 h 21"/>
                <a:gd name="T56" fmla="*/ 3 w 21"/>
                <a:gd name="T57" fmla="*/ 11 h 21"/>
                <a:gd name="T58" fmla="*/ 4 w 21"/>
                <a:gd name="T59" fmla="*/ 11 h 21"/>
                <a:gd name="T60" fmla="*/ 4 w 21"/>
                <a:gd name="T61" fmla="*/ 10 h 21"/>
                <a:gd name="T62" fmla="*/ 9 w 21"/>
                <a:gd name="T63" fmla="*/ 2 h 21"/>
                <a:gd name="T64" fmla="*/ 6 w 21"/>
                <a:gd name="T65" fmla="*/ 15 h 21"/>
                <a:gd name="T66" fmla="*/ 17 w 21"/>
                <a:gd name="T67" fmla="*/ 8 h 21"/>
                <a:gd name="T68" fmla="*/ 12 w 21"/>
                <a:gd name="T69" fmla="*/ 15 h 21"/>
                <a:gd name="T70" fmla="*/ 12 w 21"/>
                <a:gd name="T71" fmla="*/ 16 h 21"/>
                <a:gd name="T72" fmla="*/ 11 w 21"/>
                <a:gd name="T73" fmla="*/ 16 h 21"/>
                <a:gd name="T74" fmla="*/ 11 w 21"/>
                <a:gd name="T75" fmla="*/ 17 h 21"/>
                <a:gd name="T76" fmla="*/ 10 w 21"/>
                <a:gd name="T77" fmla="*/ 17 h 21"/>
                <a:gd name="T78" fmla="*/ 10 w 21"/>
                <a:gd name="T79" fmla="*/ 16 h 21"/>
                <a:gd name="T80" fmla="*/ 9 w 21"/>
                <a:gd name="T81" fmla="*/ 16 h 21"/>
                <a:gd name="T82" fmla="*/ 8 w 21"/>
                <a:gd name="T83" fmla="*/ 16 h 21"/>
                <a:gd name="T84" fmla="*/ 13 w 21"/>
                <a:gd name="T85" fmla="*/ 20 h 21"/>
                <a:gd name="T86" fmla="*/ 13 w 21"/>
                <a:gd name="T87" fmla="*/ 19 h 21"/>
                <a:gd name="T88" fmla="*/ 12 w 21"/>
                <a:gd name="T89" fmla="*/ 18 h 21"/>
                <a:gd name="T90" fmla="*/ 12 w 21"/>
                <a:gd name="T91" fmla="*/ 18 h 21"/>
                <a:gd name="T92" fmla="*/ 12 w 21"/>
                <a:gd name="T93" fmla="*/ 17 h 21"/>
                <a:gd name="T94" fmla="*/ 13 w 21"/>
                <a:gd name="T95" fmla="*/ 16 h 21"/>
                <a:gd name="T96" fmla="*/ 18 w 21"/>
                <a:gd name="T97" fmla="*/ 1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1" h="21">
                  <a:moveTo>
                    <a:pt x="18" y="10"/>
                  </a:moveTo>
                  <a:lnTo>
                    <a:pt x="18" y="10"/>
                  </a:lnTo>
                  <a:lnTo>
                    <a:pt x="18" y="10"/>
                  </a:lnTo>
                  <a:lnTo>
                    <a:pt x="18" y="9"/>
                  </a:lnTo>
                  <a:lnTo>
                    <a:pt x="19" y="9"/>
                  </a:lnTo>
                  <a:lnTo>
                    <a:pt x="20" y="9"/>
                  </a:lnTo>
                  <a:lnTo>
                    <a:pt x="17" y="7"/>
                  </a:lnTo>
                  <a:lnTo>
                    <a:pt x="8" y="13"/>
                  </a:lnTo>
                  <a:lnTo>
                    <a:pt x="11" y="2"/>
                  </a:lnTo>
                  <a:lnTo>
                    <a:pt x="8" y="0"/>
                  </a:lnTo>
                  <a:lnTo>
                    <a:pt x="8" y="1"/>
                  </a:lnTo>
                  <a:lnTo>
                    <a:pt x="8" y="1"/>
                  </a:lnTo>
                  <a:lnTo>
                    <a:pt x="8" y="2"/>
                  </a:lnTo>
                  <a:lnTo>
                    <a:pt x="8" y="2"/>
                  </a:lnTo>
                  <a:lnTo>
                    <a:pt x="8" y="3"/>
                  </a:lnTo>
                  <a:lnTo>
                    <a:pt x="8" y="4"/>
                  </a:lnTo>
                  <a:lnTo>
                    <a:pt x="4" y="9"/>
                  </a:lnTo>
                  <a:lnTo>
                    <a:pt x="3" y="9"/>
                  </a:lnTo>
                  <a:lnTo>
                    <a:pt x="3" y="10"/>
                  </a:lnTo>
                  <a:lnTo>
                    <a:pt x="2" y="11"/>
                  </a:lnTo>
                  <a:lnTo>
                    <a:pt x="2" y="11"/>
                  </a:lnTo>
                  <a:lnTo>
                    <a:pt x="1" y="11"/>
                  </a:lnTo>
                  <a:lnTo>
                    <a:pt x="1" y="10"/>
                  </a:lnTo>
                  <a:lnTo>
                    <a:pt x="0" y="11"/>
                  </a:lnTo>
                  <a:lnTo>
                    <a:pt x="4" y="13"/>
                  </a:lnTo>
                  <a:lnTo>
                    <a:pt x="4" y="12"/>
                  </a:lnTo>
                  <a:lnTo>
                    <a:pt x="3" y="12"/>
                  </a:lnTo>
                  <a:lnTo>
                    <a:pt x="3" y="12"/>
                  </a:lnTo>
                  <a:lnTo>
                    <a:pt x="3" y="11"/>
                  </a:lnTo>
                  <a:lnTo>
                    <a:pt x="4" y="11"/>
                  </a:lnTo>
                  <a:lnTo>
                    <a:pt x="4" y="10"/>
                  </a:lnTo>
                  <a:lnTo>
                    <a:pt x="9" y="2"/>
                  </a:lnTo>
                  <a:lnTo>
                    <a:pt x="6" y="15"/>
                  </a:lnTo>
                  <a:lnTo>
                    <a:pt x="17" y="8"/>
                  </a:lnTo>
                  <a:lnTo>
                    <a:pt x="12" y="15"/>
                  </a:lnTo>
                  <a:lnTo>
                    <a:pt x="12" y="16"/>
                  </a:lnTo>
                  <a:lnTo>
                    <a:pt x="11" y="16"/>
                  </a:lnTo>
                  <a:lnTo>
                    <a:pt x="11" y="17"/>
                  </a:lnTo>
                  <a:lnTo>
                    <a:pt x="10" y="17"/>
                  </a:lnTo>
                  <a:lnTo>
                    <a:pt x="10" y="16"/>
                  </a:lnTo>
                  <a:lnTo>
                    <a:pt x="9" y="16"/>
                  </a:lnTo>
                  <a:lnTo>
                    <a:pt x="8" y="16"/>
                  </a:lnTo>
                  <a:lnTo>
                    <a:pt x="13" y="20"/>
                  </a:lnTo>
                  <a:lnTo>
                    <a:pt x="13" y="19"/>
                  </a:lnTo>
                  <a:lnTo>
                    <a:pt x="12" y="18"/>
                  </a:lnTo>
                  <a:lnTo>
                    <a:pt x="12" y="18"/>
                  </a:lnTo>
                  <a:lnTo>
                    <a:pt x="12" y="17"/>
                  </a:lnTo>
                  <a:lnTo>
                    <a:pt x="13" y="16"/>
                  </a:lnTo>
                  <a:lnTo>
                    <a:pt x="18" y="10"/>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70" name="Freeform 167"/>
            <p:cNvSpPr>
              <a:spLocks/>
            </p:cNvSpPr>
            <p:nvPr/>
          </p:nvSpPr>
          <p:spPr bwMode="auto">
            <a:xfrm>
              <a:off x="1287" y="2382"/>
              <a:ext cx="340" cy="66"/>
            </a:xfrm>
            <a:custGeom>
              <a:avLst/>
              <a:gdLst>
                <a:gd name="T0" fmla="*/ 0 w 340"/>
                <a:gd name="T1" fmla="*/ 65 h 66"/>
                <a:gd name="T2" fmla="*/ 0 w 340"/>
                <a:gd name="T3" fmla="*/ 0 h 66"/>
                <a:gd name="T4" fmla="*/ 339 w 340"/>
                <a:gd name="T5" fmla="*/ 0 h 66"/>
                <a:gd name="T6" fmla="*/ 339 w 340"/>
                <a:gd name="T7" fmla="*/ 65 h 66"/>
                <a:gd name="T8" fmla="*/ 0 w 340"/>
                <a:gd name="T9" fmla="*/ 65 h 66"/>
              </a:gdLst>
              <a:ahLst/>
              <a:cxnLst>
                <a:cxn ang="0">
                  <a:pos x="T0" y="T1"/>
                </a:cxn>
                <a:cxn ang="0">
                  <a:pos x="T2" y="T3"/>
                </a:cxn>
                <a:cxn ang="0">
                  <a:pos x="T4" y="T5"/>
                </a:cxn>
                <a:cxn ang="0">
                  <a:pos x="T6" y="T7"/>
                </a:cxn>
                <a:cxn ang="0">
                  <a:pos x="T8" y="T9"/>
                </a:cxn>
              </a:cxnLst>
              <a:rect l="0" t="0" r="r" b="b"/>
              <a:pathLst>
                <a:path w="340" h="66">
                  <a:moveTo>
                    <a:pt x="0" y="65"/>
                  </a:moveTo>
                  <a:lnTo>
                    <a:pt x="0" y="0"/>
                  </a:lnTo>
                  <a:lnTo>
                    <a:pt x="339" y="0"/>
                  </a:lnTo>
                  <a:lnTo>
                    <a:pt x="339" y="65"/>
                  </a:lnTo>
                  <a:lnTo>
                    <a:pt x="0" y="65"/>
                  </a:lnTo>
                </a:path>
              </a:pathLst>
            </a:custGeom>
            <a:solidFill>
              <a:srgbClr val="000000"/>
            </a:solidFill>
            <a:ln w="12700" cap="rnd" cmpd="sng">
              <a:solidFill>
                <a:srgbClr val="CECECE"/>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71" name="Freeform 168"/>
            <p:cNvSpPr>
              <a:spLocks/>
            </p:cNvSpPr>
            <p:nvPr/>
          </p:nvSpPr>
          <p:spPr bwMode="auto">
            <a:xfrm>
              <a:off x="1309" y="2374"/>
              <a:ext cx="295" cy="77"/>
            </a:xfrm>
            <a:custGeom>
              <a:avLst/>
              <a:gdLst>
                <a:gd name="T0" fmla="*/ 0 w 295"/>
                <a:gd name="T1" fmla="*/ 76 h 77"/>
                <a:gd name="T2" fmla="*/ 0 w 295"/>
                <a:gd name="T3" fmla="*/ 0 h 77"/>
                <a:gd name="T4" fmla="*/ 294 w 295"/>
                <a:gd name="T5" fmla="*/ 0 h 77"/>
                <a:gd name="T6" fmla="*/ 294 w 295"/>
                <a:gd name="T7" fmla="*/ 76 h 77"/>
                <a:gd name="T8" fmla="*/ 0 w 295"/>
                <a:gd name="T9" fmla="*/ 76 h 77"/>
              </a:gdLst>
              <a:ahLst/>
              <a:cxnLst>
                <a:cxn ang="0">
                  <a:pos x="T0" y="T1"/>
                </a:cxn>
                <a:cxn ang="0">
                  <a:pos x="T2" y="T3"/>
                </a:cxn>
                <a:cxn ang="0">
                  <a:pos x="T4" y="T5"/>
                </a:cxn>
                <a:cxn ang="0">
                  <a:pos x="T6" y="T7"/>
                </a:cxn>
                <a:cxn ang="0">
                  <a:pos x="T8" y="T9"/>
                </a:cxn>
              </a:cxnLst>
              <a:rect l="0" t="0" r="r" b="b"/>
              <a:pathLst>
                <a:path w="295" h="77">
                  <a:moveTo>
                    <a:pt x="0" y="76"/>
                  </a:moveTo>
                  <a:lnTo>
                    <a:pt x="0" y="0"/>
                  </a:lnTo>
                  <a:lnTo>
                    <a:pt x="294" y="0"/>
                  </a:lnTo>
                  <a:lnTo>
                    <a:pt x="294" y="76"/>
                  </a:lnTo>
                  <a:lnTo>
                    <a:pt x="0" y="76"/>
                  </a:lnTo>
                </a:path>
              </a:pathLst>
            </a:custGeom>
            <a:solidFill>
              <a:srgbClr val="000000"/>
            </a:solidFill>
            <a:ln w="12700" cap="rnd" cmpd="sng">
              <a:solidFill>
                <a:srgbClr val="CECECE"/>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72" name="Freeform 169"/>
            <p:cNvSpPr>
              <a:spLocks/>
            </p:cNvSpPr>
            <p:nvPr/>
          </p:nvSpPr>
          <p:spPr bwMode="auto">
            <a:xfrm>
              <a:off x="1338" y="2365"/>
              <a:ext cx="237" cy="86"/>
            </a:xfrm>
            <a:custGeom>
              <a:avLst/>
              <a:gdLst>
                <a:gd name="T0" fmla="*/ 0 w 237"/>
                <a:gd name="T1" fmla="*/ 85 h 86"/>
                <a:gd name="T2" fmla="*/ 0 w 237"/>
                <a:gd name="T3" fmla="*/ 0 h 86"/>
                <a:gd name="T4" fmla="*/ 236 w 237"/>
                <a:gd name="T5" fmla="*/ 0 h 86"/>
                <a:gd name="T6" fmla="*/ 236 w 237"/>
                <a:gd name="T7" fmla="*/ 85 h 86"/>
                <a:gd name="T8" fmla="*/ 0 w 237"/>
                <a:gd name="T9" fmla="*/ 85 h 86"/>
              </a:gdLst>
              <a:ahLst/>
              <a:cxnLst>
                <a:cxn ang="0">
                  <a:pos x="T0" y="T1"/>
                </a:cxn>
                <a:cxn ang="0">
                  <a:pos x="T2" y="T3"/>
                </a:cxn>
                <a:cxn ang="0">
                  <a:pos x="T4" y="T5"/>
                </a:cxn>
                <a:cxn ang="0">
                  <a:pos x="T6" y="T7"/>
                </a:cxn>
                <a:cxn ang="0">
                  <a:pos x="T8" y="T9"/>
                </a:cxn>
              </a:cxnLst>
              <a:rect l="0" t="0" r="r" b="b"/>
              <a:pathLst>
                <a:path w="237" h="86">
                  <a:moveTo>
                    <a:pt x="0" y="85"/>
                  </a:moveTo>
                  <a:lnTo>
                    <a:pt x="0" y="0"/>
                  </a:lnTo>
                  <a:lnTo>
                    <a:pt x="236" y="0"/>
                  </a:lnTo>
                  <a:lnTo>
                    <a:pt x="236" y="85"/>
                  </a:lnTo>
                  <a:lnTo>
                    <a:pt x="0" y="85"/>
                  </a:lnTo>
                </a:path>
              </a:pathLst>
            </a:custGeom>
            <a:solidFill>
              <a:srgbClr val="000000"/>
            </a:solidFill>
            <a:ln w="12700" cap="rnd" cmpd="sng">
              <a:solidFill>
                <a:srgbClr val="CECECE"/>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73" name="Freeform 170"/>
            <p:cNvSpPr>
              <a:spLocks/>
            </p:cNvSpPr>
            <p:nvPr/>
          </p:nvSpPr>
          <p:spPr bwMode="auto">
            <a:xfrm>
              <a:off x="1395" y="2365"/>
              <a:ext cx="124" cy="90"/>
            </a:xfrm>
            <a:custGeom>
              <a:avLst/>
              <a:gdLst>
                <a:gd name="T0" fmla="*/ 0 w 124"/>
                <a:gd name="T1" fmla="*/ 89 h 90"/>
                <a:gd name="T2" fmla="*/ 0 w 124"/>
                <a:gd name="T3" fmla="*/ 0 h 90"/>
                <a:gd name="T4" fmla="*/ 123 w 124"/>
                <a:gd name="T5" fmla="*/ 0 h 90"/>
                <a:gd name="T6" fmla="*/ 123 w 124"/>
                <a:gd name="T7" fmla="*/ 89 h 90"/>
                <a:gd name="T8" fmla="*/ 0 w 124"/>
                <a:gd name="T9" fmla="*/ 89 h 90"/>
              </a:gdLst>
              <a:ahLst/>
              <a:cxnLst>
                <a:cxn ang="0">
                  <a:pos x="T0" y="T1"/>
                </a:cxn>
                <a:cxn ang="0">
                  <a:pos x="T2" y="T3"/>
                </a:cxn>
                <a:cxn ang="0">
                  <a:pos x="T4" y="T5"/>
                </a:cxn>
                <a:cxn ang="0">
                  <a:pos x="T6" y="T7"/>
                </a:cxn>
                <a:cxn ang="0">
                  <a:pos x="T8" y="T9"/>
                </a:cxn>
              </a:cxnLst>
              <a:rect l="0" t="0" r="r" b="b"/>
              <a:pathLst>
                <a:path w="124" h="90">
                  <a:moveTo>
                    <a:pt x="0" y="89"/>
                  </a:moveTo>
                  <a:lnTo>
                    <a:pt x="0" y="0"/>
                  </a:lnTo>
                  <a:lnTo>
                    <a:pt x="123" y="0"/>
                  </a:lnTo>
                  <a:lnTo>
                    <a:pt x="123" y="89"/>
                  </a:lnTo>
                  <a:lnTo>
                    <a:pt x="0" y="89"/>
                  </a:lnTo>
                </a:path>
              </a:pathLst>
            </a:custGeom>
            <a:solidFill>
              <a:srgbClr val="000000"/>
            </a:solidFill>
            <a:ln w="12700" cap="rnd" cmpd="sng">
              <a:solidFill>
                <a:srgbClr val="CECECE"/>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74" name="Freeform 171"/>
            <p:cNvSpPr>
              <a:spLocks/>
            </p:cNvSpPr>
            <p:nvPr/>
          </p:nvSpPr>
          <p:spPr bwMode="auto">
            <a:xfrm>
              <a:off x="1346" y="2356"/>
              <a:ext cx="221" cy="10"/>
            </a:xfrm>
            <a:custGeom>
              <a:avLst/>
              <a:gdLst>
                <a:gd name="T0" fmla="*/ 0 w 221"/>
                <a:gd name="T1" fmla="*/ 9 h 10"/>
                <a:gd name="T2" fmla="*/ 0 w 221"/>
                <a:gd name="T3" fmla="*/ 0 h 10"/>
                <a:gd name="T4" fmla="*/ 220 w 221"/>
                <a:gd name="T5" fmla="*/ 0 h 10"/>
                <a:gd name="T6" fmla="*/ 220 w 221"/>
                <a:gd name="T7" fmla="*/ 9 h 10"/>
                <a:gd name="T8" fmla="*/ 0 w 221"/>
                <a:gd name="T9" fmla="*/ 9 h 10"/>
              </a:gdLst>
              <a:ahLst/>
              <a:cxnLst>
                <a:cxn ang="0">
                  <a:pos x="T0" y="T1"/>
                </a:cxn>
                <a:cxn ang="0">
                  <a:pos x="T2" y="T3"/>
                </a:cxn>
                <a:cxn ang="0">
                  <a:pos x="T4" y="T5"/>
                </a:cxn>
                <a:cxn ang="0">
                  <a:pos x="T6" y="T7"/>
                </a:cxn>
                <a:cxn ang="0">
                  <a:pos x="T8" y="T9"/>
                </a:cxn>
              </a:cxnLst>
              <a:rect l="0" t="0" r="r" b="b"/>
              <a:pathLst>
                <a:path w="221" h="10">
                  <a:moveTo>
                    <a:pt x="0" y="9"/>
                  </a:moveTo>
                  <a:lnTo>
                    <a:pt x="0" y="0"/>
                  </a:lnTo>
                  <a:lnTo>
                    <a:pt x="220" y="0"/>
                  </a:lnTo>
                  <a:lnTo>
                    <a:pt x="220" y="9"/>
                  </a:lnTo>
                  <a:lnTo>
                    <a:pt x="0" y="9"/>
                  </a:lnTo>
                </a:path>
              </a:pathLst>
            </a:custGeom>
            <a:solidFill>
              <a:srgbClr val="000000"/>
            </a:solidFill>
            <a:ln w="12700" cap="rnd" cmpd="sng">
              <a:solidFill>
                <a:srgbClr val="CECECE"/>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75" name="Freeform 172"/>
            <p:cNvSpPr>
              <a:spLocks/>
            </p:cNvSpPr>
            <p:nvPr/>
          </p:nvSpPr>
          <p:spPr bwMode="auto">
            <a:xfrm>
              <a:off x="1432" y="2365"/>
              <a:ext cx="49" cy="86"/>
            </a:xfrm>
            <a:custGeom>
              <a:avLst/>
              <a:gdLst>
                <a:gd name="T0" fmla="*/ 0 w 49"/>
                <a:gd name="T1" fmla="*/ 85 h 86"/>
                <a:gd name="T2" fmla="*/ 0 w 49"/>
                <a:gd name="T3" fmla="*/ 0 h 86"/>
                <a:gd name="T4" fmla="*/ 48 w 49"/>
                <a:gd name="T5" fmla="*/ 0 h 86"/>
                <a:gd name="T6" fmla="*/ 48 w 49"/>
                <a:gd name="T7" fmla="*/ 85 h 86"/>
                <a:gd name="T8" fmla="*/ 0 w 49"/>
                <a:gd name="T9" fmla="*/ 85 h 86"/>
              </a:gdLst>
              <a:ahLst/>
              <a:cxnLst>
                <a:cxn ang="0">
                  <a:pos x="T0" y="T1"/>
                </a:cxn>
                <a:cxn ang="0">
                  <a:pos x="T2" y="T3"/>
                </a:cxn>
                <a:cxn ang="0">
                  <a:pos x="T4" y="T5"/>
                </a:cxn>
                <a:cxn ang="0">
                  <a:pos x="T6" y="T7"/>
                </a:cxn>
                <a:cxn ang="0">
                  <a:pos x="T8" y="T9"/>
                </a:cxn>
              </a:cxnLst>
              <a:rect l="0" t="0" r="r" b="b"/>
              <a:pathLst>
                <a:path w="49" h="86">
                  <a:moveTo>
                    <a:pt x="0" y="85"/>
                  </a:moveTo>
                  <a:lnTo>
                    <a:pt x="0" y="0"/>
                  </a:lnTo>
                  <a:lnTo>
                    <a:pt x="48" y="0"/>
                  </a:lnTo>
                  <a:lnTo>
                    <a:pt x="48" y="85"/>
                  </a:lnTo>
                  <a:lnTo>
                    <a:pt x="0" y="85"/>
                  </a:lnTo>
                </a:path>
              </a:pathLst>
            </a:custGeom>
            <a:solidFill>
              <a:srgbClr val="000000"/>
            </a:solidFill>
            <a:ln w="12700" cap="rnd" cmpd="sng">
              <a:solidFill>
                <a:srgbClr val="CECECE"/>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76" name="Freeform 173"/>
            <p:cNvSpPr>
              <a:spLocks/>
            </p:cNvSpPr>
            <p:nvPr/>
          </p:nvSpPr>
          <p:spPr bwMode="auto">
            <a:xfrm>
              <a:off x="1395" y="2447"/>
              <a:ext cx="124" cy="8"/>
            </a:xfrm>
            <a:custGeom>
              <a:avLst/>
              <a:gdLst>
                <a:gd name="T0" fmla="*/ 0 w 124"/>
                <a:gd name="T1" fmla="*/ 7 h 8"/>
                <a:gd name="T2" fmla="*/ 0 w 124"/>
                <a:gd name="T3" fmla="*/ 0 h 8"/>
                <a:gd name="T4" fmla="*/ 123 w 124"/>
                <a:gd name="T5" fmla="*/ 0 h 8"/>
                <a:gd name="T6" fmla="*/ 123 w 124"/>
                <a:gd name="T7" fmla="*/ 7 h 8"/>
                <a:gd name="T8" fmla="*/ 0 w 124"/>
                <a:gd name="T9" fmla="*/ 7 h 8"/>
              </a:gdLst>
              <a:ahLst/>
              <a:cxnLst>
                <a:cxn ang="0">
                  <a:pos x="T0" y="T1"/>
                </a:cxn>
                <a:cxn ang="0">
                  <a:pos x="T2" y="T3"/>
                </a:cxn>
                <a:cxn ang="0">
                  <a:pos x="T4" y="T5"/>
                </a:cxn>
                <a:cxn ang="0">
                  <a:pos x="T6" y="T7"/>
                </a:cxn>
                <a:cxn ang="0">
                  <a:pos x="T8" y="T9"/>
                </a:cxn>
              </a:cxnLst>
              <a:rect l="0" t="0" r="r" b="b"/>
              <a:pathLst>
                <a:path w="124" h="8">
                  <a:moveTo>
                    <a:pt x="0" y="7"/>
                  </a:moveTo>
                  <a:lnTo>
                    <a:pt x="0" y="0"/>
                  </a:lnTo>
                  <a:lnTo>
                    <a:pt x="123" y="0"/>
                  </a:lnTo>
                  <a:lnTo>
                    <a:pt x="123" y="7"/>
                  </a:lnTo>
                  <a:lnTo>
                    <a:pt x="0" y="7"/>
                  </a:lnTo>
                </a:path>
              </a:pathLst>
            </a:custGeom>
            <a:solidFill>
              <a:srgbClr val="000000"/>
            </a:solidFill>
            <a:ln w="12700" cap="rnd" cmpd="sng">
              <a:solidFill>
                <a:srgbClr val="CECECE"/>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77" name="Freeform 174"/>
            <p:cNvSpPr>
              <a:spLocks/>
            </p:cNvSpPr>
            <p:nvPr/>
          </p:nvSpPr>
          <p:spPr bwMode="auto">
            <a:xfrm>
              <a:off x="1397" y="2338"/>
              <a:ext cx="119" cy="28"/>
            </a:xfrm>
            <a:custGeom>
              <a:avLst/>
              <a:gdLst>
                <a:gd name="T0" fmla="*/ 0 w 119"/>
                <a:gd name="T1" fmla="*/ 27 h 28"/>
                <a:gd name="T2" fmla="*/ 0 w 119"/>
                <a:gd name="T3" fmla="*/ 0 h 28"/>
                <a:gd name="T4" fmla="*/ 118 w 119"/>
                <a:gd name="T5" fmla="*/ 0 h 28"/>
                <a:gd name="T6" fmla="*/ 118 w 119"/>
                <a:gd name="T7" fmla="*/ 27 h 28"/>
                <a:gd name="T8" fmla="*/ 0 w 119"/>
                <a:gd name="T9" fmla="*/ 27 h 28"/>
              </a:gdLst>
              <a:ahLst/>
              <a:cxnLst>
                <a:cxn ang="0">
                  <a:pos x="T0" y="T1"/>
                </a:cxn>
                <a:cxn ang="0">
                  <a:pos x="T2" y="T3"/>
                </a:cxn>
                <a:cxn ang="0">
                  <a:pos x="T4" y="T5"/>
                </a:cxn>
                <a:cxn ang="0">
                  <a:pos x="T6" y="T7"/>
                </a:cxn>
                <a:cxn ang="0">
                  <a:pos x="T8" y="T9"/>
                </a:cxn>
              </a:cxnLst>
              <a:rect l="0" t="0" r="r" b="b"/>
              <a:pathLst>
                <a:path w="119" h="28">
                  <a:moveTo>
                    <a:pt x="0" y="27"/>
                  </a:moveTo>
                  <a:lnTo>
                    <a:pt x="0" y="0"/>
                  </a:lnTo>
                  <a:lnTo>
                    <a:pt x="118" y="0"/>
                  </a:lnTo>
                  <a:lnTo>
                    <a:pt x="118" y="27"/>
                  </a:lnTo>
                  <a:lnTo>
                    <a:pt x="0" y="27"/>
                  </a:lnTo>
                </a:path>
              </a:pathLst>
            </a:custGeom>
            <a:solidFill>
              <a:srgbClr val="000000"/>
            </a:solidFill>
            <a:ln w="12700" cap="rnd" cmpd="sng">
              <a:solidFill>
                <a:srgbClr val="CECECE"/>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78" name="Freeform 175"/>
            <p:cNvSpPr>
              <a:spLocks/>
            </p:cNvSpPr>
            <p:nvPr/>
          </p:nvSpPr>
          <p:spPr bwMode="auto">
            <a:xfrm>
              <a:off x="1390" y="2340"/>
              <a:ext cx="128" cy="20"/>
            </a:xfrm>
            <a:custGeom>
              <a:avLst/>
              <a:gdLst>
                <a:gd name="T0" fmla="*/ 63 w 128"/>
                <a:gd name="T1" fmla="*/ 0 h 20"/>
                <a:gd name="T2" fmla="*/ 0 w 128"/>
                <a:gd name="T3" fmla="*/ 19 h 20"/>
                <a:gd name="T4" fmla="*/ 127 w 128"/>
                <a:gd name="T5" fmla="*/ 19 h 20"/>
                <a:gd name="T6" fmla="*/ 63 w 128"/>
                <a:gd name="T7" fmla="*/ 0 h 20"/>
              </a:gdLst>
              <a:ahLst/>
              <a:cxnLst>
                <a:cxn ang="0">
                  <a:pos x="T0" y="T1"/>
                </a:cxn>
                <a:cxn ang="0">
                  <a:pos x="T2" y="T3"/>
                </a:cxn>
                <a:cxn ang="0">
                  <a:pos x="T4" y="T5"/>
                </a:cxn>
                <a:cxn ang="0">
                  <a:pos x="T6" y="T7"/>
                </a:cxn>
              </a:cxnLst>
              <a:rect l="0" t="0" r="r" b="b"/>
              <a:pathLst>
                <a:path w="128" h="20">
                  <a:moveTo>
                    <a:pt x="63" y="0"/>
                  </a:moveTo>
                  <a:lnTo>
                    <a:pt x="0" y="19"/>
                  </a:lnTo>
                  <a:lnTo>
                    <a:pt x="127" y="19"/>
                  </a:lnTo>
                  <a:lnTo>
                    <a:pt x="63" y="0"/>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79" name="Freeform 176"/>
            <p:cNvSpPr>
              <a:spLocks/>
            </p:cNvSpPr>
            <p:nvPr/>
          </p:nvSpPr>
          <p:spPr bwMode="auto">
            <a:xfrm>
              <a:off x="1390" y="2340"/>
              <a:ext cx="134" cy="26"/>
            </a:xfrm>
            <a:custGeom>
              <a:avLst/>
              <a:gdLst>
                <a:gd name="T0" fmla="*/ 66 w 134"/>
                <a:gd name="T1" fmla="*/ 0 h 26"/>
                <a:gd name="T2" fmla="*/ 0 w 134"/>
                <a:gd name="T3" fmla="*/ 25 h 26"/>
                <a:gd name="T4" fmla="*/ 133 w 134"/>
                <a:gd name="T5" fmla="*/ 25 h 26"/>
                <a:gd name="T6" fmla="*/ 66 w 134"/>
                <a:gd name="T7" fmla="*/ 0 h 26"/>
              </a:gdLst>
              <a:ahLst/>
              <a:cxnLst>
                <a:cxn ang="0">
                  <a:pos x="T0" y="T1"/>
                </a:cxn>
                <a:cxn ang="0">
                  <a:pos x="T2" y="T3"/>
                </a:cxn>
                <a:cxn ang="0">
                  <a:pos x="T4" y="T5"/>
                </a:cxn>
                <a:cxn ang="0">
                  <a:pos x="T6" y="T7"/>
                </a:cxn>
              </a:cxnLst>
              <a:rect l="0" t="0" r="r" b="b"/>
              <a:pathLst>
                <a:path w="134" h="26">
                  <a:moveTo>
                    <a:pt x="66" y="0"/>
                  </a:moveTo>
                  <a:lnTo>
                    <a:pt x="0" y="25"/>
                  </a:lnTo>
                  <a:lnTo>
                    <a:pt x="133" y="25"/>
                  </a:lnTo>
                  <a:lnTo>
                    <a:pt x="66" y="0"/>
                  </a:lnTo>
                </a:path>
              </a:pathLst>
            </a:custGeom>
            <a:noFill/>
            <a:ln w="12700" cap="rnd" cmpd="sng">
              <a:solidFill>
                <a:srgbClr val="CECECE"/>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80" name="Freeform 177"/>
            <p:cNvSpPr>
              <a:spLocks/>
            </p:cNvSpPr>
            <p:nvPr/>
          </p:nvSpPr>
          <p:spPr bwMode="auto">
            <a:xfrm>
              <a:off x="1400" y="2315"/>
              <a:ext cx="107" cy="18"/>
            </a:xfrm>
            <a:custGeom>
              <a:avLst/>
              <a:gdLst>
                <a:gd name="T0" fmla="*/ 0 w 107"/>
                <a:gd name="T1" fmla="*/ 17 h 18"/>
                <a:gd name="T2" fmla="*/ 2 w 107"/>
                <a:gd name="T3" fmla="*/ 15 h 18"/>
                <a:gd name="T4" fmla="*/ 4 w 107"/>
                <a:gd name="T5" fmla="*/ 13 h 18"/>
                <a:gd name="T6" fmla="*/ 7 w 107"/>
                <a:gd name="T7" fmla="*/ 11 h 18"/>
                <a:gd name="T8" fmla="*/ 9 w 107"/>
                <a:gd name="T9" fmla="*/ 10 h 18"/>
                <a:gd name="T10" fmla="*/ 11 w 107"/>
                <a:gd name="T11" fmla="*/ 8 h 18"/>
                <a:gd name="T12" fmla="*/ 14 w 107"/>
                <a:gd name="T13" fmla="*/ 7 h 18"/>
                <a:gd name="T14" fmla="*/ 18 w 107"/>
                <a:gd name="T15" fmla="*/ 6 h 18"/>
                <a:gd name="T16" fmla="*/ 21 w 107"/>
                <a:gd name="T17" fmla="*/ 4 h 18"/>
                <a:gd name="T18" fmla="*/ 25 w 107"/>
                <a:gd name="T19" fmla="*/ 4 h 18"/>
                <a:gd name="T20" fmla="*/ 28 w 107"/>
                <a:gd name="T21" fmla="*/ 2 h 18"/>
                <a:gd name="T22" fmla="*/ 32 w 107"/>
                <a:gd name="T23" fmla="*/ 1 h 18"/>
                <a:gd name="T24" fmla="*/ 36 w 107"/>
                <a:gd name="T25" fmla="*/ 1 h 18"/>
                <a:gd name="T26" fmla="*/ 41 w 107"/>
                <a:gd name="T27" fmla="*/ 1 h 18"/>
                <a:gd name="T28" fmla="*/ 44 w 107"/>
                <a:gd name="T29" fmla="*/ 0 h 18"/>
                <a:gd name="T30" fmla="*/ 49 w 107"/>
                <a:gd name="T31" fmla="*/ 0 h 18"/>
                <a:gd name="T32" fmla="*/ 53 w 107"/>
                <a:gd name="T33" fmla="*/ 0 h 18"/>
                <a:gd name="T34" fmla="*/ 58 w 107"/>
                <a:gd name="T35" fmla="*/ 0 h 18"/>
                <a:gd name="T36" fmla="*/ 62 w 107"/>
                <a:gd name="T37" fmla="*/ 0 h 18"/>
                <a:gd name="T38" fmla="*/ 66 w 107"/>
                <a:gd name="T39" fmla="*/ 1 h 18"/>
                <a:gd name="T40" fmla="*/ 70 w 107"/>
                <a:gd name="T41" fmla="*/ 1 h 18"/>
                <a:gd name="T42" fmla="*/ 75 w 107"/>
                <a:gd name="T43" fmla="*/ 1 h 18"/>
                <a:gd name="T44" fmla="*/ 79 w 107"/>
                <a:gd name="T45" fmla="*/ 2 h 18"/>
                <a:gd name="T46" fmla="*/ 81 w 107"/>
                <a:gd name="T47" fmla="*/ 4 h 18"/>
                <a:gd name="T48" fmla="*/ 85 w 107"/>
                <a:gd name="T49" fmla="*/ 4 h 18"/>
                <a:gd name="T50" fmla="*/ 89 w 107"/>
                <a:gd name="T51" fmla="*/ 6 h 18"/>
                <a:gd name="T52" fmla="*/ 92 w 107"/>
                <a:gd name="T53" fmla="*/ 7 h 18"/>
                <a:gd name="T54" fmla="*/ 95 w 107"/>
                <a:gd name="T55" fmla="*/ 8 h 18"/>
                <a:gd name="T56" fmla="*/ 97 w 107"/>
                <a:gd name="T57" fmla="*/ 10 h 18"/>
                <a:gd name="T58" fmla="*/ 100 w 107"/>
                <a:gd name="T59" fmla="*/ 11 h 18"/>
                <a:gd name="T60" fmla="*/ 102 w 107"/>
                <a:gd name="T61" fmla="*/ 13 h 18"/>
                <a:gd name="T62" fmla="*/ 105 w 107"/>
                <a:gd name="T63" fmla="*/ 15 h 18"/>
                <a:gd name="T64" fmla="*/ 106 w 107"/>
                <a:gd name="T65" fmla="*/ 17 h 18"/>
                <a:gd name="T66" fmla="*/ 0 w 107"/>
                <a:gd name="T67" fmla="*/ 17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7" h="18">
                  <a:moveTo>
                    <a:pt x="0" y="17"/>
                  </a:moveTo>
                  <a:lnTo>
                    <a:pt x="2" y="15"/>
                  </a:lnTo>
                  <a:lnTo>
                    <a:pt x="4" y="13"/>
                  </a:lnTo>
                  <a:lnTo>
                    <a:pt x="7" y="11"/>
                  </a:lnTo>
                  <a:lnTo>
                    <a:pt x="9" y="10"/>
                  </a:lnTo>
                  <a:lnTo>
                    <a:pt x="11" y="8"/>
                  </a:lnTo>
                  <a:lnTo>
                    <a:pt x="14" y="7"/>
                  </a:lnTo>
                  <a:lnTo>
                    <a:pt x="18" y="6"/>
                  </a:lnTo>
                  <a:lnTo>
                    <a:pt x="21" y="4"/>
                  </a:lnTo>
                  <a:lnTo>
                    <a:pt x="25" y="4"/>
                  </a:lnTo>
                  <a:lnTo>
                    <a:pt x="28" y="2"/>
                  </a:lnTo>
                  <a:lnTo>
                    <a:pt x="32" y="1"/>
                  </a:lnTo>
                  <a:lnTo>
                    <a:pt x="36" y="1"/>
                  </a:lnTo>
                  <a:lnTo>
                    <a:pt x="41" y="1"/>
                  </a:lnTo>
                  <a:lnTo>
                    <a:pt x="44" y="0"/>
                  </a:lnTo>
                  <a:lnTo>
                    <a:pt x="49" y="0"/>
                  </a:lnTo>
                  <a:lnTo>
                    <a:pt x="53" y="0"/>
                  </a:lnTo>
                  <a:lnTo>
                    <a:pt x="58" y="0"/>
                  </a:lnTo>
                  <a:lnTo>
                    <a:pt x="62" y="0"/>
                  </a:lnTo>
                  <a:lnTo>
                    <a:pt x="66" y="1"/>
                  </a:lnTo>
                  <a:lnTo>
                    <a:pt x="70" y="1"/>
                  </a:lnTo>
                  <a:lnTo>
                    <a:pt x="75" y="1"/>
                  </a:lnTo>
                  <a:lnTo>
                    <a:pt x="79" y="2"/>
                  </a:lnTo>
                  <a:lnTo>
                    <a:pt x="81" y="4"/>
                  </a:lnTo>
                  <a:lnTo>
                    <a:pt x="85" y="4"/>
                  </a:lnTo>
                  <a:lnTo>
                    <a:pt x="89" y="6"/>
                  </a:lnTo>
                  <a:lnTo>
                    <a:pt x="92" y="7"/>
                  </a:lnTo>
                  <a:lnTo>
                    <a:pt x="95" y="8"/>
                  </a:lnTo>
                  <a:lnTo>
                    <a:pt x="97" y="10"/>
                  </a:lnTo>
                  <a:lnTo>
                    <a:pt x="100" y="11"/>
                  </a:lnTo>
                  <a:lnTo>
                    <a:pt x="102" y="13"/>
                  </a:lnTo>
                  <a:lnTo>
                    <a:pt x="105" y="15"/>
                  </a:lnTo>
                  <a:lnTo>
                    <a:pt x="106" y="17"/>
                  </a:lnTo>
                  <a:lnTo>
                    <a:pt x="0" y="17"/>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81" name="Freeform 178"/>
            <p:cNvSpPr>
              <a:spLocks/>
            </p:cNvSpPr>
            <p:nvPr/>
          </p:nvSpPr>
          <p:spPr bwMode="auto">
            <a:xfrm>
              <a:off x="1400" y="2315"/>
              <a:ext cx="113" cy="24"/>
            </a:xfrm>
            <a:custGeom>
              <a:avLst/>
              <a:gdLst>
                <a:gd name="T0" fmla="*/ 0 w 113"/>
                <a:gd name="T1" fmla="*/ 23 h 24"/>
                <a:gd name="T2" fmla="*/ 2 w 113"/>
                <a:gd name="T3" fmla="*/ 20 h 24"/>
                <a:gd name="T4" fmla="*/ 4 w 113"/>
                <a:gd name="T5" fmla="*/ 18 h 24"/>
                <a:gd name="T6" fmla="*/ 7 w 113"/>
                <a:gd name="T7" fmla="*/ 15 h 24"/>
                <a:gd name="T8" fmla="*/ 9 w 113"/>
                <a:gd name="T9" fmla="*/ 13 h 24"/>
                <a:gd name="T10" fmla="*/ 12 w 113"/>
                <a:gd name="T11" fmla="*/ 11 h 24"/>
                <a:gd name="T12" fmla="*/ 15 w 113"/>
                <a:gd name="T13" fmla="*/ 9 h 24"/>
                <a:gd name="T14" fmla="*/ 19 w 113"/>
                <a:gd name="T15" fmla="*/ 8 h 24"/>
                <a:gd name="T16" fmla="*/ 22 w 113"/>
                <a:gd name="T17" fmla="*/ 6 h 24"/>
                <a:gd name="T18" fmla="*/ 26 w 113"/>
                <a:gd name="T19" fmla="*/ 5 h 24"/>
                <a:gd name="T20" fmla="*/ 30 w 113"/>
                <a:gd name="T21" fmla="*/ 3 h 24"/>
                <a:gd name="T22" fmla="*/ 34 w 113"/>
                <a:gd name="T23" fmla="*/ 2 h 24"/>
                <a:gd name="T24" fmla="*/ 38 w 113"/>
                <a:gd name="T25" fmla="*/ 2 h 24"/>
                <a:gd name="T26" fmla="*/ 43 w 113"/>
                <a:gd name="T27" fmla="*/ 1 h 24"/>
                <a:gd name="T28" fmla="*/ 47 w 113"/>
                <a:gd name="T29" fmla="*/ 0 h 24"/>
                <a:gd name="T30" fmla="*/ 52 w 113"/>
                <a:gd name="T31" fmla="*/ 0 h 24"/>
                <a:gd name="T32" fmla="*/ 56 w 113"/>
                <a:gd name="T33" fmla="*/ 0 h 24"/>
                <a:gd name="T34" fmla="*/ 61 w 113"/>
                <a:gd name="T35" fmla="*/ 0 h 24"/>
                <a:gd name="T36" fmla="*/ 66 w 113"/>
                <a:gd name="T37" fmla="*/ 0 h 24"/>
                <a:gd name="T38" fmla="*/ 70 w 113"/>
                <a:gd name="T39" fmla="*/ 1 h 24"/>
                <a:gd name="T40" fmla="*/ 74 w 113"/>
                <a:gd name="T41" fmla="*/ 2 h 24"/>
                <a:gd name="T42" fmla="*/ 79 w 113"/>
                <a:gd name="T43" fmla="*/ 2 h 24"/>
                <a:gd name="T44" fmla="*/ 83 w 113"/>
                <a:gd name="T45" fmla="*/ 3 h 24"/>
                <a:gd name="T46" fmla="*/ 86 w 113"/>
                <a:gd name="T47" fmla="*/ 5 h 24"/>
                <a:gd name="T48" fmla="*/ 90 w 113"/>
                <a:gd name="T49" fmla="*/ 6 h 24"/>
                <a:gd name="T50" fmla="*/ 94 w 113"/>
                <a:gd name="T51" fmla="*/ 8 h 24"/>
                <a:gd name="T52" fmla="*/ 97 w 113"/>
                <a:gd name="T53" fmla="*/ 9 h 24"/>
                <a:gd name="T54" fmla="*/ 100 w 113"/>
                <a:gd name="T55" fmla="*/ 11 h 24"/>
                <a:gd name="T56" fmla="*/ 103 w 113"/>
                <a:gd name="T57" fmla="*/ 13 h 24"/>
                <a:gd name="T58" fmla="*/ 106 w 113"/>
                <a:gd name="T59" fmla="*/ 15 h 24"/>
                <a:gd name="T60" fmla="*/ 108 w 113"/>
                <a:gd name="T61" fmla="*/ 18 h 24"/>
                <a:gd name="T62" fmla="*/ 111 w 113"/>
                <a:gd name="T63" fmla="*/ 20 h 24"/>
                <a:gd name="T64" fmla="*/ 112 w 113"/>
                <a:gd name="T65" fmla="*/ 23 h 24"/>
                <a:gd name="T66" fmla="*/ 0 w 113"/>
                <a:gd name="T67" fmla="*/ 23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24">
                  <a:moveTo>
                    <a:pt x="0" y="23"/>
                  </a:moveTo>
                  <a:lnTo>
                    <a:pt x="2" y="20"/>
                  </a:lnTo>
                  <a:lnTo>
                    <a:pt x="4" y="18"/>
                  </a:lnTo>
                  <a:lnTo>
                    <a:pt x="7" y="15"/>
                  </a:lnTo>
                  <a:lnTo>
                    <a:pt x="9" y="13"/>
                  </a:lnTo>
                  <a:lnTo>
                    <a:pt x="12" y="11"/>
                  </a:lnTo>
                  <a:lnTo>
                    <a:pt x="15" y="9"/>
                  </a:lnTo>
                  <a:lnTo>
                    <a:pt x="19" y="8"/>
                  </a:lnTo>
                  <a:lnTo>
                    <a:pt x="22" y="6"/>
                  </a:lnTo>
                  <a:lnTo>
                    <a:pt x="26" y="5"/>
                  </a:lnTo>
                  <a:lnTo>
                    <a:pt x="30" y="3"/>
                  </a:lnTo>
                  <a:lnTo>
                    <a:pt x="34" y="2"/>
                  </a:lnTo>
                  <a:lnTo>
                    <a:pt x="38" y="2"/>
                  </a:lnTo>
                  <a:lnTo>
                    <a:pt x="43" y="1"/>
                  </a:lnTo>
                  <a:lnTo>
                    <a:pt x="47" y="0"/>
                  </a:lnTo>
                  <a:lnTo>
                    <a:pt x="52" y="0"/>
                  </a:lnTo>
                  <a:lnTo>
                    <a:pt x="56" y="0"/>
                  </a:lnTo>
                  <a:lnTo>
                    <a:pt x="61" y="0"/>
                  </a:lnTo>
                  <a:lnTo>
                    <a:pt x="66" y="0"/>
                  </a:lnTo>
                  <a:lnTo>
                    <a:pt x="70" y="1"/>
                  </a:lnTo>
                  <a:lnTo>
                    <a:pt x="74" y="2"/>
                  </a:lnTo>
                  <a:lnTo>
                    <a:pt x="79" y="2"/>
                  </a:lnTo>
                  <a:lnTo>
                    <a:pt x="83" y="3"/>
                  </a:lnTo>
                  <a:lnTo>
                    <a:pt x="86" y="5"/>
                  </a:lnTo>
                  <a:lnTo>
                    <a:pt x="90" y="6"/>
                  </a:lnTo>
                  <a:lnTo>
                    <a:pt x="94" y="8"/>
                  </a:lnTo>
                  <a:lnTo>
                    <a:pt x="97" y="9"/>
                  </a:lnTo>
                  <a:lnTo>
                    <a:pt x="100" y="11"/>
                  </a:lnTo>
                  <a:lnTo>
                    <a:pt x="103" y="13"/>
                  </a:lnTo>
                  <a:lnTo>
                    <a:pt x="106" y="15"/>
                  </a:lnTo>
                  <a:lnTo>
                    <a:pt x="108" y="18"/>
                  </a:lnTo>
                  <a:lnTo>
                    <a:pt x="111" y="20"/>
                  </a:lnTo>
                  <a:lnTo>
                    <a:pt x="112" y="23"/>
                  </a:lnTo>
                  <a:lnTo>
                    <a:pt x="0" y="23"/>
                  </a:lnTo>
                </a:path>
              </a:pathLst>
            </a:custGeom>
            <a:noFill/>
            <a:ln w="12700" cap="rnd" cmpd="sng">
              <a:solidFill>
                <a:srgbClr val="CECECE"/>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82" name="Freeform 179"/>
            <p:cNvSpPr>
              <a:spLocks/>
            </p:cNvSpPr>
            <p:nvPr/>
          </p:nvSpPr>
          <p:spPr bwMode="auto">
            <a:xfrm>
              <a:off x="1403" y="2396"/>
              <a:ext cx="22" cy="52"/>
            </a:xfrm>
            <a:custGeom>
              <a:avLst/>
              <a:gdLst>
                <a:gd name="T0" fmla="*/ 0 w 22"/>
                <a:gd name="T1" fmla="*/ 51 h 52"/>
                <a:gd name="T2" fmla="*/ 0 w 22"/>
                <a:gd name="T3" fmla="*/ 0 h 52"/>
                <a:gd name="T4" fmla="*/ 21 w 22"/>
                <a:gd name="T5" fmla="*/ 0 h 52"/>
                <a:gd name="T6" fmla="*/ 21 w 22"/>
                <a:gd name="T7" fmla="*/ 51 h 52"/>
                <a:gd name="T8" fmla="*/ 0 w 22"/>
                <a:gd name="T9" fmla="*/ 51 h 52"/>
              </a:gdLst>
              <a:ahLst/>
              <a:cxnLst>
                <a:cxn ang="0">
                  <a:pos x="T0" y="T1"/>
                </a:cxn>
                <a:cxn ang="0">
                  <a:pos x="T2" y="T3"/>
                </a:cxn>
                <a:cxn ang="0">
                  <a:pos x="T4" y="T5"/>
                </a:cxn>
                <a:cxn ang="0">
                  <a:pos x="T6" y="T7"/>
                </a:cxn>
                <a:cxn ang="0">
                  <a:pos x="T8" y="T9"/>
                </a:cxn>
              </a:cxnLst>
              <a:rect l="0" t="0" r="r" b="b"/>
              <a:pathLst>
                <a:path w="22" h="52">
                  <a:moveTo>
                    <a:pt x="0" y="51"/>
                  </a:moveTo>
                  <a:lnTo>
                    <a:pt x="0" y="0"/>
                  </a:lnTo>
                  <a:lnTo>
                    <a:pt x="21" y="0"/>
                  </a:lnTo>
                  <a:lnTo>
                    <a:pt x="21" y="51"/>
                  </a:lnTo>
                  <a:lnTo>
                    <a:pt x="0" y="51"/>
                  </a:lnTo>
                </a:path>
              </a:pathLst>
            </a:custGeom>
            <a:solidFill>
              <a:srgbClr val="000000"/>
            </a:solidFill>
            <a:ln w="12700" cap="rnd" cmpd="sng">
              <a:solidFill>
                <a:srgbClr val="CECECE"/>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83" name="Freeform 180"/>
            <p:cNvSpPr>
              <a:spLocks/>
            </p:cNvSpPr>
            <p:nvPr/>
          </p:nvSpPr>
          <p:spPr bwMode="auto">
            <a:xfrm>
              <a:off x="1446" y="2396"/>
              <a:ext cx="22" cy="52"/>
            </a:xfrm>
            <a:custGeom>
              <a:avLst/>
              <a:gdLst>
                <a:gd name="T0" fmla="*/ 0 w 22"/>
                <a:gd name="T1" fmla="*/ 51 h 52"/>
                <a:gd name="T2" fmla="*/ 0 w 22"/>
                <a:gd name="T3" fmla="*/ 0 h 52"/>
                <a:gd name="T4" fmla="*/ 21 w 22"/>
                <a:gd name="T5" fmla="*/ 0 h 52"/>
                <a:gd name="T6" fmla="*/ 21 w 22"/>
                <a:gd name="T7" fmla="*/ 51 h 52"/>
                <a:gd name="T8" fmla="*/ 0 w 22"/>
                <a:gd name="T9" fmla="*/ 51 h 52"/>
              </a:gdLst>
              <a:ahLst/>
              <a:cxnLst>
                <a:cxn ang="0">
                  <a:pos x="T0" y="T1"/>
                </a:cxn>
                <a:cxn ang="0">
                  <a:pos x="T2" y="T3"/>
                </a:cxn>
                <a:cxn ang="0">
                  <a:pos x="T4" y="T5"/>
                </a:cxn>
                <a:cxn ang="0">
                  <a:pos x="T6" y="T7"/>
                </a:cxn>
                <a:cxn ang="0">
                  <a:pos x="T8" y="T9"/>
                </a:cxn>
              </a:cxnLst>
              <a:rect l="0" t="0" r="r" b="b"/>
              <a:pathLst>
                <a:path w="22" h="52">
                  <a:moveTo>
                    <a:pt x="0" y="51"/>
                  </a:moveTo>
                  <a:lnTo>
                    <a:pt x="0" y="0"/>
                  </a:lnTo>
                  <a:lnTo>
                    <a:pt x="21" y="0"/>
                  </a:lnTo>
                  <a:lnTo>
                    <a:pt x="21" y="51"/>
                  </a:lnTo>
                  <a:lnTo>
                    <a:pt x="0" y="51"/>
                  </a:lnTo>
                </a:path>
              </a:pathLst>
            </a:custGeom>
            <a:solidFill>
              <a:srgbClr val="000000"/>
            </a:solidFill>
            <a:ln w="12700" cap="rnd" cmpd="sng">
              <a:solidFill>
                <a:srgbClr val="CECECE"/>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84" name="Freeform 181"/>
            <p:cNvSpPr>
              <a:spLocks/>
            </p:cNvSpPr>
            <p:nvPr/>
          </p:nvSpPr>
          <p:spPr bwMode="auto">
            <a:xfrm>
              <a:off x="1488" y="2396"/>
              <a:ext cx="23" cy="52"/>
            </a:xfrm>
            <a:custGeom>
              <a:avLst/>
              <a:gdLst>
                <a:gd name="T0" fmla="*/ 0 w 23"/>
                <a:gd name="T1" fmla="*/ 51 h 52"/>
                <a:gd name="T2" fmla="*/ 0 w 23"/>
                <a:gd name="T3" fmla="*/ 0 h 52"/>
                <a:gd name="T4" fmla="*/ 22 w 23"/>
                <a:gd name="T5" fmla="*/ 0 h 52"/>
                <a:gd name="T6" fmla="*/ 22 w 23"/>
                <a:gd name="T7" fmla="*/ 51 h 52"/>
                <a:gd name="T8" fmla="*/ 0 w 23"/>
                <a:gd name="T9" fmla="*/ 51 h 52"/>
              </a:gdLst>
              <a:ahLst/>
              <a:cxnLst>
                <a:cxn ang="0">
                  <a:pos x="T0" y="T1"/>
                </a:cxn>
                <a:cxn ang="0">
                  <a:pos x="T2" y="T3"/>
                </a:cxn>
                <a:cxn ang="0">
                  <a:pos x="T4" y="T5"/>
                </a:cxn>
                <a:cxn ang="0">
                  <a:pos x="T6" y="T7"/>
                </a:cxn>
                <a:cxn ang="0">
                  <a:pos x="T8" y="T9"/>
                </a:cxn>
              </a:cxnLst>
              <a:rect l="0" t="0" r="r" b="b"/>
              <a:pathLst>
                <a:path w="23" h="52">
                  <a:moveTo>
                    <a:pt x="0" y="51"/>
                  </a:moveTo>
                  <a:lnTo>
                    <a:pt x="0" y="0"/>
                  </a:lnTo>
                  <a:lnTo>
                    <a:pt x="22" y="0"/>
                  </a:lnTo>
                  <a:lnTo>
                    <a:pt x="22" y="51"/>
                  </a:lnTo>
                  <a:lnTo>
                    <a:pt x="0" y="51"/>
                  </a:lnTo>
                </a:path>
              </a:pathLst>
            </a:custGeom>
            <a:solidFill>
              <a:srgbClr val="000000"/>
            </a:solidFill>
            <a:ln w="12700" cap="rnd" cmpd="sng">
              <a:solidFill>
                <a:srgbClr val="CECECE"/>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85" name="Freeform 182"/>
            <p:cNvSpPr>
              <a:spLocks/>
            </p:cNvSpPr>
            <p:nvPr/>
          </p:nvSpPr>
          <p:spPr bwMode="auto">
            <a:xfrm>
              <a:off x="1285" y="2447"/>
              <a:ext cx="24" cy="4"/>
            </a:xfrm>
            <a:custGeom>
              <a:avLst/>
              <a:gdLst>
                <a:gd name="T0" fmla="*/ 0 w 24"/>
                <a:gd name="T1" fmla="*/ 3 h 4"/>
                <a:gd name="T2" fmla="*/ 0 w 24"/>
                <a:gd name="T3" fmla="*/ 0 h 4"/>
                <a:gd name="T4" fmla="*/ 23 w 24"/>
                <a:gd name="T5" fmla="*/ 0 h 4"/>
                <a:gd name="T6" fmla="*/ 23 w 24"/>
                <a:gd name="T7" fmla="*/ 3 h 4"/>
                <a:gd name="T8" fmla="*/ 0 w 24"/>
                <a:gd name="T9" fmla="*/ 3 h 4"/>
              </a:gdLst>
              <a:ahLst/>
              <a:cxnLst>
                <a:cxn ang="0">
                  <a:pos x="T0" y="T1"/>
                </a:cxn>
                <a:cxn ang="0">
                  <a:pos x="T2" y="T3"/>
                </a:cxn>
                <a:cxn ang="0">
                  <a:pos x="T4" y="T5"/>
                </a:cxn>
                <a:cxn ang="0">
                  <a:pos x="T6" y="T7"/>
                </a:cxn>
                <a:cxn ang="0">
                  <a:pos x="T8" y="T9"/>
                </a:cxn>
              </a:cxnLst>
              <a:rect l="0" t="0" r="r" b="b"/>
              <a:pathLst>
                <a:path w="24" h="4">
                  <a:moveTo>
                    <a:pt x="0" y="3"/>
                  </a:moveTo>
                  <a:lnTo>
                    <a:pt x="0" y="0"/>
                  </a:lnTo>
                  <a:lnTo>
                    <a:pt x="23" y="0"/>
                  </a:lnTo>
                  <a:lnTo>
                    <a:pt x="23" y="3"/>
                  </a:lnTo>
                  <a:lnTo>
                    <a:pt x="0" y="3"/>
                  </a:lnTo>
                </a:path>
              </a:pathLst>
            </a:custGeom>
            <a:solidFill>
              <a:srgbClr val="000000"/>
            </a:solidFill>
            <a:ln w="12700" cap="rnd" cmpd="sng">
              <a:solidFill>
                <a:srgbClr val="CECECE"/>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86" name="Freeform 183"/>
            <p:cNvSpPr>
              <a:spLocks/>
            </p:cNvSpPr>
            <p:nvPr/>
          </p:nvSpPr>
          <p:spPr bwMode="auto">
            <a:xfrm>
              <a:off x="1307" y="2447"/>
              <a:ext cx="30" cy="4"/>
            </a:xfrm>
            <a:custGeom>
              <a:avLst/>
              <a:gdLst>
                <a:gd name="T0" fmla="*/ 0 w 30"/>
                <a:gd name="T1" fmla="*/ 3 h 4"/>
                <a:gd name="T2" fmla="*/ 0 w 30"/>
                <a:gd name="T3" fmla="*/ 0 h 4"/>
                <a:gd name="T4" fmla="*/ 29 w 30"/>
                <a:gd name="T5" fmla="*/ 0 h 4"/>
                <a:gd name="T6" fmla="*/ 29 w 30"/>
                <a:gd name="T7" fmla="*/ 3 h 4"/>
                <a:gd name="T8" fmla="*/ 0 w 30"/>
                <a:gd name="T9" fmla="*/ 3 h 4"/>
              </a:gdLst>
              <a:ahLst/>
              <a:cxnLst>
                <a:cxn ang="0">
                  <a:pos x="T0" y="T1"/>
                </a:cxn>
                <a:cxn ang="0">
                  <a:pos x="T2" y="T3"/>
                </a:cxn>
                <a:cxn ang="0">
                  <a:pos x="T4" y="T5"/>
                </a:cxn>
                <a:cxn ang="0">
                  <a:pos x="T6" y="T7"/>
                </a:cxn>
                <a:cxn ang="0">
                  <a:pos x="T8" y="T9"/>
                </a:cxn>
              </a:cxnLst>
              <a:rect l="0" t="0" r="r" b="b"/>
              <a:pathLst>
                <a:path w="30" h="4">
                  <a:moveTo>
                    <a:pt x="0" y="3"/>
                  </a:moveTo>
                  <a:lnTo>
                    <a:pt x="0" y="0"/>
                  </a:lnTo>
                  <a:lnTo>
                    <a:pt x="29" y="0"/>
                  </a:lnTo>
                  <a:lnTo>
                    <a:pt x="29" y="3"/>
                  </a:lnTo>
                  <a:lnTo>
                    <a:pt x="0" y="3"/>
                  </a:lnTo>
                </a:path>
              </a:pathLst>
            </a:custGeom>
            <a:solidFill>
              <a:srgbClr val="000000"/>
            </a:solidFill>
            <a:ln w="12700" cap="rnd" cmpd="sng">
              <a:solidFill>
                <a:srgbClr val="CECECE"/>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87" name="Freeform 184"/>
            <p:cNvSpPr>
              <a:spLocks/>
            </p:cNvSpPr>
            <p:nvPr/>
          </p:nvSpPr>
          <p:spPr bwMode="auto">
            <a:xfrm>
              <a:off x="1336" y="2447"/>
              <a:ext cx="59" cy="4"/>
            </a:xfrm>
            <a:custGeom>
              <a:avLst/>
              <a:gdLst>
                <a:gd name="T0" fmla="*/ 0 w 59"/>
                <a:gd name="T1" fmla="*/ 3 h 4"/>
                <a:gd name="T2" fmla="*/ 0 w 59"/>
                <a:gd name="T3" fmla="*/ 0 h 4"/>
                <a:gd name="T4" fmla="*/ 58 w 59"/>
                <a:gd name="T5" fmla="*/ 0 h 4"/>
                <a:gd name="T6" fmla="*/ 58 w 59"/>
                <a:gd name="T7" fmla="*/ 3 h 4"/>
                <a:gd name="T8" fmla="*/ 0 w 59"/>
                <a:gd name="T9" fmla="*/ 3 h 4"/>
              </a:gdLst>
              <a:ahLst/>
              <a:cxnLst>
                <a:cxn ang="0">
                  <a:pos x="T0" y="T1"/>
                </a:cxn>
                <a:cxn ang="0">
                  <a:pos x="T2" y="T3"/>
                </a:cxn>
                <a:cxn ang="0">
                  <a:pos x="T4" y="T5"/>
                </a:cxn>
                <a:cxn ang="0">
                  <a:pos x="T6" y="T7"/>
                </a:cxn>
                <a:cxn ang="0">
                  <a:pos x="T8" y="T9"/>
                </a:cxn>
              </a:cxnLst>
              <a:rect l="0" t="0" r="r" b="b"/>
              <a:pathLst>
                <a:path w="59" h="4">
                  <a:moveTo>
                    <a:pt x="0" y="3"/>
                  </a:moveTo>
                  <a:lnTo>
                    <a:pt x="0" y="0"/>
                  </a:lnTo>
                  <a:lnTo>
                    <a:pt x="58" y="0"/>
                  </a:lnTo>
                  <a:lnTo>
                    <a:pt x="58" y="3"/>
                  </a:lnTo>
                  <a:lnTo>
                    <a:pt x="0" y="3"/>
                  </a:lnTo>
                </a:path>
              </a:pathLst>
            </a:custGeom>
            <a:solidFill>
              <a:srgbClr val="000000"/>
            </a:solidFill>
            <a:ln w="12700" cap="rnd" cmpd="sng">
              <a:solidFill>
                <a:srgbClr val="CECECE"/>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88" name="Freeform 185"/>
            <p:cNvSpPr>
              <a:spLocks/>
            </p:cNvSpPr>
            <p:nvPr/>
          </p:nvSpPr>
          <p:spPr bwMode="auto">
            <a:xfrm>
              <a:off x="1603" y="2447"/>
              <a:ext cx="25" cy="4"/>
            </a:xfrm>
            <a:custGeom>
              <a:avLst/>
              <a:gdLst>
                <a:gd name="T0" fmla="*/ 0 w 25"/>
                <a:gd name="T1" fmla="*/ 3 h 4"/>
                <a:gd name="T2" fmla="*/ 0 w 25"/>
                <a:gd name="T3" fmla="*/ 0 h 4"/>
                <a:gd name="T4" fmla="*/ 24 w 25"/>
                <a:gd name="T5" fmla="*/ 0 h 4"/>
                <a:gd name="T6" fmla="*/ 24 w 25"/>
                <a:gd name="T7" fmla="*/ 3 h 4"/>
                <a:gd name="T8" fmla="*/ 0 w 25"/>
                <a:gd name="T9" fmla="*/ 3 h 4"/>
              </a:gdLst>
              <a:ahLst/>
              <a:cxnLst>
                <a:cxn ang="0">
                  <a:pos x="T0" y="T1"/>
                </a:cxn>
                <a:cxn ang="0">
                  <a:pos x="T2" y="T3"/>
                </a:cxn>
                <a:cxn ang="0">
                  <a:pos x="T4" y="T5"/>
                </a:cxn>
                <a:cxn ang="0">
                  <a:pos x="T6" y="T7"/>
                </a:cxn>
                <a:cxn ang="0">
                  <a:pos x="T8" y="T9"/>
                </a:cxn>
              </a:cxnLst>
              <a:rect l="0" t="0" r="r" b="b"/>
              <a:pathLst>
                <a:path w="25" h="4">
                  <a:moveTo>
                    <a:pt x="0" y="3"/>
                  </a:moveTo>
                  <a:lnTo>
                    <a:pt x="0" y="0"/>
                  </a:lnTo>
                  <a:lnTo>
                    <a:pt x="24" y="0"/>
                  </a:lnTo>
                  <a:lnTo>
                    <a:pt x="24" y="3"/>
                  </a:lnTo>
                  <a:lnTo>
                    <a:pt x="0" y="3"/>
                  </a:lnTo>
                </a:path>
              </a:pathLst>
            </a:custGeom>
            <a:solidFill>
              <a:srgbClr val="000000"/>
            </a:solidFill>
            <a:ln w="12700" cap="rnd" cmpd="sng">
              <a:solidFill>
                <a:srgbClr val="CECECE"/>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89" name="Freeform 186"/>
            <p:cNvSpPr>
              <a:spLocks/>
            </p:cNvSpPr>
            <p:nvPr/>
          </p:nvSpPr>
          <p:spPr bwMode="auto">
            <a:xfrm>
              <a:off x="1576" y="2447"/>
              <a:ext cx="30" cy="4"/>
            </a:xfrm>
            <a:custGeom>
              <a:avLst/>
              <a:gdLst>
                <a:gd name="T0" fmla="*/ 0 w 30"/>
                <a:gd name="T1" fmla="*/ 3 h 4"/>
                <a:gd name="T2" fmla="*/ 0 w 30"/>
                <a:gd name="T3" fmla="*/ 0 h 4"/>
                <a:gd name="T4" fmla="*/ 29 w 30"/>
                <a:gd name="T5" fmla="*/ 0 h 4"/>
                <a:gd name="T6" fmla="*/ 29 w 30"/>
                <a:gd name="T7" fmla="*/ 3 h 4"/>
                <a:gd name="T8" fmla="*/ 0 w 30"/>
                <a:gd name="T9" fmla="*/ 3 h 4"/>
              </a:gdLst>
              <a:ahLst/>
              <a:cxnLst>
                <a:cxn ang="0">
                  <a:pos x="T0" y="T1"/>
                </a:cxn>
                <a:cxn ang="0">
                  <a:pos x="T2" y="T3"/>
                </a:cxn>
                <a:cxn ang="0">
                  <a:pos x="T4" y="T5"/>
                </a:cxn>
                <a:cxn ang="0">
                  <a:pos x="T6" y="T7"/>
                </a:cxn>
                <a:cxn ang="0">
                  <a:pos x="T8" y="T9"/>
                </a:cxn>
              </a:cxnLst>
              <a:rect l="0" t="0" r="r" b="b"/>
              <a:pathLst>
                <a:path w="30" h="4">
                  <a:moveTo>
                    <a:pt x="0" y="3"/>
                  </a:moveTo>
                  <a:lnTo>
                    <a:pt x="0" y="0"/>
                  </a:lnTo>
                  <a:lnTo>
                    <a:pt x="29" y="0"/>
                  </a:lnTo>
                  <a:lnTo>
                    <a:pt x="29" y="3"/>
                  </a:lnTo>
                  <a:lnTo>
                    <a:pt x="0" y="3"/>
                  </a:lnTo>
                </a:path>
              </a:pathLst>
            </a:custGeom>
            <a:solidFill>
              <a:srgbClr val="000000"/>
            </a:solidFill>
            <a:ln w="12700" cap="rnd" cmpd="sng">
              <a:solidFill>
                <a:srgbClr val="CECECE"/>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90" name="Freeform 187"/>
            <p:cNvSpPr>
              <a:spLocks/>
            </p:cNvSpPr>
            <p:nvPr/>
          </p:nvSpPr>
          <p:spPr bwMode="auto">
            <a:xfrm>
              <a:off x="1518" y="2447"/>
              <a:ext cx="59" cy="4"/>
            </a:xfrm>
            <a:custGeom>
              <a:avLst/>
              <a:gdLst>
                <a:gd name="T0" fmla="*/ 0 w 59"/>
                <a:gd name="T1" fmla="*/ 3 h 4"/>
                <a:gd name="T2" fmla="*/ 0 w 59"/>
                <a:gd name="T3" fmla="*/ 0 h 4"/>
                <a:gd name="T4" fmla="*/ 58 w 59"/>
                <a:gd name="T5" fmla="*/ 0 h 4"/>
                <a:gd name="T6" fmla="*/ 58 w 59"/>
                <a:gd name="T7" fmla="*/ 3 h 4"/>
                <a:gd name="T8" fmla="*/ 0 w 59"/>
                <a:gd name="T9" fmla="*/ 3 h 4"/>
              </a:gdLst>
              <a:ahLst/>
              <a:cxnLst>
                <a:cxn ang="0">
                  <a:pos x="T0" y="T1"/>
                </a:cxn>
                <a:cxn ang="0">
                  <a:pos x="T2" y="T3"/>
                </a:cxn>
                <a:cxn ang="0">
                  <a:pos x="T4" y="T5"/>
                </a:cxn>
                <a:cxn ang="0">
                  <a:pos x="T6" y="T7"/>
                </a:cxn>
                <a:cxn ang="0">
                  <a:pos x="T8" y="T9"/>
                </a:cxn>
              </a:cxnLst>
              <a:rect l="0" t="0" r="r" b="b"/>
              <a:pathLst>
                <a:path w="59" h="4">
                  <a:moveTo>
                    <a:pt x="0" y="3"/>
                  </a:moveTo>
                  <a:lnTo>
                    <a:pt x="0" y="0"/>
                  </a:lnTo>
                  <a:lnTo>
                    <a:pt x="58" y="0"/>
                  </a:lnTo>
                  <a:lnTo>
                    <a:pt x="58" y="3"/>
                  </a:lnTo>
                  <a:lnTo>
                    <a:pt x="0" y="3"/>
                  </a:lnTo>
                </a:path>
              </a:pathLst>
            </a:custGeom>
            <a:solidFill>
              <a:srgbClr val="000000"/>
            </a:solidFill>
            <a:ln w="12700" cap="rnd" cmpd="sng">
              <a:solidFill>
                <a:srgbClr val="CECECE"/>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91" name="Freeform 188"/>
            <p:cNvSpPr>
              <a:spLocks/>
            </p:cNvSpPr>
            <p:nvPr/>
          </p:nvSpPr>
          <p:spPr bwMode="auto">
            <a:xfrm>
              <a:off x="1364" y="2404"/>
              <a:ext cx="13" cy="35"/>
            </a:xfrm>
            <a:custGeom>
              <a:avLst/>
              <a:gdLst>
                <a:gd name="T0" fmla="*/ 0 w 13"/>
                <a:gd name="T1" fmla="*/ 34 h 35"/>
                <a:gd name="T2" fmla="*/ 0 w 13"/>
                <a:gd name="T3" fmla="*/ 0 h 35"/>
                <a:gd name="T4" fmla="*/ 12 w 13"/>
                <a:gd name="T5" fmla="*/ 0 h 35"/>
                <a:gd name="T6" fmla="*/ 12 w 13"/>
                <a:gd name="T7" fmla="*/ 34 h 35"/>
                <a:gd name="T8" fmla="*/ 0 w 13"/>
                <a:gd name="T9" fmla="*/ 34 h 35"/>
              </a:gdLst>
              <a:ahLst/>
              <a:cxnLst>
                <a:cxn ang="0">
                  <a:pos x="T0" y="T1"/>
                </a:cxn>
                <a:cxn ang="0">
                  <a:pos x="T2" y="T3"/>
                </a:cxn>
                <a:cxn ang="0">
                  <a:pos x="T4" y="T5"/>
                </a:cxn>
                <a:cxn ang="0">
                  <a:pos x="T6" y="T7"/>
                </a:cxn>
                <a:cxn ang="0">
                  <a:pos x="T8" y="T9"/>
                </a:cxn>
              </a:cxnLst>
              <a:rect l="0" t="0" r="r" b="b"/>
              <a:pathLst>
                <a:path w="13" h="35">
                  <a:moveTo>
                    <a:pt x="0" y="34"/>
                  </a:moveTo>
                  <a:lnTo>
                    <a:pt x="0" y="0"/>
                  </a:lnTo>
                  <a:lnTo>
                    <a:pt x="12" y="0"/>
                  </a:lnTo>
                  <a:lnTo>
                    <a:pt x="12" y="34"/>
                  </a:lnTo>
                  <a:lnTo>
                    <a:pt x="0" y="34"/>
                  </a:lnTo>
                </a:path>
              </a:pathLst>
            </a:custGeom>
            <a:solidFill>
              <a:srgbClr val="000000"/>
            </a:solidFill>
            <a:ln w="12700" cap="rnd" cmpd="sng">
              <a:solidFill>
                <a:srgbClr val="CECECE"/>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92" name="Freeform 189"/>
            <p:cNvSpPr>
              <a:spLocks/>
            </p:cNvSpPr>
            <p:nvPr/>
          </p:nvSpPr>
          <p:spPr bwMode="auto">
            <a:xfrm>
              <a:off x="1534" y="2404"/>
              <a:ext cx="13" cy="35"/>
            </a:xfrm>
            <a:custGeom>
              <a:avLst/>
              <a:gdLst>
                <a:gd name="T0" fmla="*/ 0 w 13"/>
                <a:gd name="T1" fmla="*/ 34 h 35"/>
                <a:gd name="T2" fmla="*/ 0 w 13"/>
                <a:gd name="T3" fmla="*/ 0 h 35"/>
                <a:gd name="T4" fmla="*/ 12 w 13"/>
                <a:gd name="T5" fmla="*/ 0 h 35"/>
                <a:gd name="T6" fmla="*/ 12 w 13"/>
                <a:gd name="T7" fmla="*/ 34 h 35"/>
                <a:gd name="T8" fmla="*/ 0 w 13"/>
                <a:gd name="T9" fmla="*/ 34 h 35"/>
              </a:gdLst>
              <a:ahLst/>
              <a:cxnLst>
                <a:cxn ang="0">
                  <a:pos x="T0" y="T1"/>
                </a:cxn>
                <a:cxn ang="0">
                  <a:pos x="T2" y="T3"/>
                </a:cxn>
                <a:cxn ang="0">
                  <a:pos x="T4" y="T5"/>
                </a:cxn>
                <a:cxn ang="0">
                  <a:pos x="T6" y="T7"/>
                </a:cxn>
                <a:cxn ang="0">
                  <a:pos x="T8" y="T9"/>
                </a:cxn>
              </a:cxnLst>
              <a:rect l="0" t="0" r="r" b="b"/>
              <a:pathLst>
                <a:path w="13" h="35">
                  <a:moveTo>
                    <a:pt x="0" y="34"/>
                  </a:moveTo>
                  <a:lnTo>
                    <a:pt x="0" y="0"/>
                  </a:lnTo>
                  <a:lnTo>
                    <a:pt x="12" y="0"/>
                  </a:lnTo>
                  <a:lnTo>
                    <a:pt x="12" y="34"/>
                  </a:lnTo>
                  <a:lnTo>
                    <a:pt x="0" y="34"/>
                  </a:lnTo>
                </a:path>
              </a:pathLst>
            </a:custGeom>
            <a:solidFill>
              <a:srgbClr val="000000"/>
            </a:solidFill>
            <a:ln w="12700" cap="rnd" cmpd="sng">
              <a:solidFill>
                <a:srgbClr val="CECECE"/>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93" name="Freeform 190"/>
            <p:cNvSpPr>
              <a:spLocks/>
            </p:cNvSpPr>
            <p:nvPr/>
          </p:nvSpPr>
          <p:spPr bwMode="auto">
            <a:xfrm>
              <a:off x="1322" y="2405"/>
              <a:ext cx="13" cy="20"/>
            </a:xfrm>
            <a:custGeom>
              <a:avLst/>
              <a:gdLst>
                <a:gd name="T0" fmla="*/ 0 w 13"/>
                <a:gd name="T1" fmla="*/ 19 h 20"/>
                <a:gd name="T2" fmla="*/ 0 w 13"/>
                <a:gd name="T3" fmla="*/ 0 h 20"/>
                <a:gd name="T4" fmla="*/ 12 w 13"/>
                <a:gd name="T5" fmla="*/ 0 h 20"/>
                <a:gd name="T6" fmla="*/ 12 w 13"/>
                <a:gd name="T7" fmla="*/ 19 h 20"/>
                <a:gd name="T8" fmla="*/ 0 w 13"/>
                <a:gd name="T9" fmla="*/ 19 h 20"/>
              </a:gdLst>
              <a:ahLst/>
              <a:cxnLst>
                <a:cxn ang="0">
                  <a:pos x="T0" y="T1"/>
                </a:cxn>
                <a:cxn ang="0">
                  <a:pos x="T2" y="T3"/>
                </a:cxn>
                <a:cxn ang="0">
                  <a:pos x="T4" y="T5"/>
                </a:cxn>
                <a:cxn ang="0">
                  <a:pos x="T6" y="T7"/>
                </a:cxn>
                <a:cxn ang="0">
                  <a:pos x="T8" y="T9"/>
                </a:cxn>
              </a:cxnLst>
              <a:rect l="0" t="0" r="r" b="b"/>
              <a:pathLst>
                <a:path w="13" h="20">
                  <a:moveTo>
                    <a:pt x="0" y="19"/>
                  </a:moveTo>
                  <a:lnTo>
                    <a:pt x="0" y="0"/>
                  </a:lnTo>
                  <a:lnTo>
                    <a:pt x="12" y="0"/>
                  </a:lnTo>
                  <a:lnTo>
                    <a:pt x="12" y="19"/>
                  </a:lnTo>
                  <a:lnTo>
                    <a:pt x="0" y="19"/>
                  </a:lnTo>
                </a:path>
              </a:pathLst>
            </a:custGeom>
            <a:solidFill>
              <a:srgbClr val="000000"/>
            </a:solidFill>
            <a:ln w="12700" cap="rnd" cmpd="sng">
              <a:solidFill>
                <a:srgbClr val="CECECE"/>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94" name="Freeform 191"/>
            <p:cNvSpPr>
              <a:spLocks/>
            </p:cNvSpPr>
            <p:nvPr/>
          </p:nvSpPr>
          <p:spPr bwMode="auto">
            <a:xfrm>
              <a:off x="1578" y="2405"/>
              <a:ext cx="13" cy="20"/>
            </a:xfrm>
            <a:custGeom>
              <a:avLst/>
              <a:gdLst>
                <a:gd name="T0" fmla="*/ 0 w 13"/>
                <a:gd name="T1" fmla="*/ 19 h 20"/>
                <a:gd name="T2" fmla="*/ 0 w 13"/>
                <a:gd name="T3" fmla="*/ 0 h 20"/>
                <a:gd name="T4" fmla="*/ 12 w 13"/>
                <a:gd name="T5" fmla="*/ 0 h 20"/>
                <a:gd name="T6" fmla="*/ 12 w 13"/>
                <a:gd name="T7" fmla="*/ 19 h 20"/>
                <a:gd name="T8" fmla="*/ 0 w 13"/>
                <a:gd name="T9" fmla="*/ 19 h 20"/>
              </a:gdLst>
              <a:ahLst/>
              <a:cxnLst>
                <a:cxn ang="0">
                  <a:pos x="T0" y="T1"/>
                </a:cxn>
                <a:cxn ang="0">
                  <a:pos x="T2" y="T3"/>
                </a:cxn>
                <a:cxn ang="0">
                  <a:pos x="T4" y="T5"/>
                </a:cxn>
                <a:cxn ang="0">
                  <a:pos x="T6" y="T7"/>
                </a:cxn>
                <a:cxn ang="0">
                  <a:pos x="T8" y="T9"/>
                </a:cxn>
              </a:cxnLst>
              <a:rect l="0" t="0" r="r" b="b"/>
              <a:pathLst>
                <a:path w="13" h="20">
                  <a:moveTo>
                    <a:pt x="0" y="19"/>
                  </a:moveTo>
                  <a:lnTo>
                    <a:pt x="0" y="0"/>
                  </a:lnTo>
                  <a:lnTo>
                    <a:pt x="12" y="0"/>
                  </a:lnTo>
                  <a:lnTo>
                    <a:pt x="12" y="19"/>
                  </a:lnTo>
                  <a:lnTo>
                    <a:pt x="0" y="19"/>
                  </a:lnTo>
                </a:path>
              </a:pathLst>
            </a:custGeom>
            <a:solidFill>
              <a:srgbClr val="000000"/>
            </a:solidFill>
            <a:ln w="12700" cap="rnd" cmpd="sng">
              <a:solidFill>
                <a:srgbClr val="CECECE"/>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95" name="Freeform 192"/>
            <p:cNvSpPr>
              <a:spLocks/>
            </p:cNvSpPr>
            <p:nvPr/>
          </p:nvSpPr>
          <p:spPr bwMode="auto">
            <a:xfrm>
              <a:off x="1300" y="2418"/>
              <a:ext cx="10" cy="30"/>
            </a:xfrm>
            <a:custGeom>
              <a:avLst/>
              <a:gdLst>
                <a:gd name="T0" fmla="*/ 0 w 10"/>
                <a:gd name="T1" fmla="*/ 29 h 30"/>
                <a:gd name="T2" fmla="*/ 0 w 10"/>
                <a:gd name="T3" fmla="*/ 0 h 30"/>
                <a:gd name="T4" fmla="*/ 9 w 10"/>
                <a:gd name="T5" fmla="*/ 0 h 30"/>
                <a:gd name="T6" fmla="*/ 9 w 10"/>
                <a:gd name="T7" fmla="*/ 29 h 30"/>
                <a:gd name="T8" fmla="*/ 0 w 10"/>
                <a:gd name="T9" fmla="*/ 29 h 30"/>
              </a:gdLst>
              <a:ahLst/>
              <a:cxnLst>
                <a:cxn ang="0">
                  <a:pos x="T0" y="T1"/>
                </a:cxn>
                <a:cxn ang="0">
                  <a:pos x="T2" y="T3"/>
                </a:cxn>
                <a:cxn ang="0">
                  <a:pos x="T4" y="T5"/>
                </a:cxn>
                <a:cxn ang="0">
                  <a:pos x="T6" y="T7"/>
                </a:cxn>
                <a:cxn ang="0">
                  <a:pos x="T8" y="T9"/>
                </a:cxn>
              </a:cxnLst>
              <a:rect l="0" t="0" r="r" b="b"/>
              <a:pathLst>
                <a:path w="10" h="30">
                  <a:moveTo>
                    <a:pt x="0" y="29"/>
                  </a:moveTo>
                  <a:lnTo>
                    <a:pt x="0" y="0"/>
                  </a:lnTo>
                  <a:lnTo>
                    <a:pt x="9" y="0"/>
                  </a:lnTo>
                  <a:lnTo>
                    <a:pt x="9" y="29"/>
                  </a:lnTo>
                  <a:lnTo>
                    <a:pt x="0" y="29"/>
                  </a:lnTo>
                </a:path>
              </a:pathLst>
            </a:custGeom>
            <a:solidFill>
              <a:srgbClr val="000000"/>
            </a:solidFill>
            <a:ln w="12700" cap="rnd" cmpd="sng">
              <a:solidFill>
                <a:srgbClr val="CECECE"/>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96" name="Freeform 193"/>
            <p:cNvSpPr>
              <a:spLocks/>
            </p:cNvSpPr>
            <p:nvPr/>
          </p:nvSpPr>
          <p:spPr bwMode="auto">
            <a:xfrm>
              <a:off x="1603" y="2418"/>
              <a:ext cx="10" cy="30"/>
            </a:xfrm>
            <a:custGeom>
              <a:avLst/>
              <a:gdLst>
                <a:gd name="T0" fmla="*/ 0 w 10"/>
                <a:gd name="T1" fmla="*/ 29 h 30"/>
                <a:gd name="T2" fmla="*/ 0 w 10"/>
                <a:gd name="T3" fmla="*/ 0 h 30"/>
                <a:gd name="T4" fmla="*/ 9 w 10"/>
                <a:gd name="T5" fmla="*/ 0 h 30"/>
                <a:gd name="T6" fmla="*/ 9 w 10"/>
                <a:gd name="T7" fmla="*/ 29 h 30"/>
                <a:gd name="T8" fmla="*/ 0 w 10"/>
                <a:gd name="T9" fmla="*/ 29 h 30"/>
              </a:gdLst>
              <a:ahLst/>
              <a:cxnLst>
                <a:cxn ang="0">
                  <a:pos x="T0" y="T1"/>
                </a:cxn>
                <a:cxn ang="0">
                  <a:pos x="T2" y="T3"/>
                </a:cxn>
                <a:cxn ang="0">
                  <a:pos x="T4" y="T5"/>
                </a:cxn>
                <a:cxn ang="0">
                  <a:pos x="T6" y="T7"/>
                </a:cxn>
                <a:cxn ang="0">
                  <a:pos x="T8" y="T9"/>
                </a:cxn>
              </a:cxnLst>
              <a:rect l="0" t="0" r="r" b="b"/>
              <a:pathLst>
                <a:path w="10" h="30">
                  <a:moveTo>
                    <a:pt x="0" y="29"/>
                  </a:moveTo>
                  <a:lnTo>
                    <a:pt x="0" y="0"/>
                  </a:lnTo>
                  <a:lnTo>
                    <a:pt x="9" y="0"/>
                  </a:lnTo>
                  <a:lnTo>
                    <a:pt x="9" y="29"/>
                  </a:lnTo>
                  <a:lnTo>
                    <a:pt x="0" y="29"/>
                  </a:lnTo>
                </a:path>
              </a:pathLst>
            </a:custGeom>
            <a:solidFill>
              <a:srgbClr val="000000"/>
            </a:solidFill>
            <a:ln w="12700" cap="rnd" cmpd="sng">
              <a:solidFill>
                <a:srgbClr val="CECECE"/>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97" name="Freeform 194"/>
            <p:cNvSpPr>
              <a:spLocks/>
            </p:cNvSpPr>
            <p:nvPr/>
          </p:nvSpPr>
          <p:spPr bwMode="auto">
            <a:xfrm>
              <a:off x="1515" y="2461"/>
              <a:ext cx="4" cy="7"/>
            </a:xfrm>
            <a:custGeom>
              <a:avLst/>
              <a:gdLst>
                <a:gd name="T0" fmla="*/ 3 w 4"/>
                <a:gd name="T1" fmla="*/ 5 h 7"/>
                <a:gd name="T2" fmla="*/ 3 w 4"/>
                <a:gd name="T3" fmla="*/ 5 h 7"/>
                <a:gd name="T4" fmla="*/ 3 w 4"/>
                <a:gd name="T5" fmla="*/ 5 h 7"/>
                <a:gd name="T6" fmla="*/ 2 w 4"/>
                <a:gd name="T7" fmla="*/ 6 h 7"/>
                <a:gd name="T8" fmla="*/ 2 w 4"/>
                <a:gd name="T9" fmla="*/ 6 h 7"/>
                <a:gd name="T10" fmla="*/ 2 w 4"/>
                <a:gd name="T11" fmla="*/ 6 h 7"/>
                <a:gd name="T12" fmla="*/ 2 w 4"/>
                <a:gd name="T13" fmla="*/ 6 h 7"/>
                <a:gd name="T14" fmla="*/ 1 w 4"/>
                <a:gd name="T15" fmla="*/ 6 h 7"/>
                <a:gd name="T16" fmla="*/ 1 w 4"/>
                <a:gd name="T17" fmla="*/ 6 h 7"/>
                <a:gd name="T18" fmla="*/ 1 w 4"/>
                <a:gd name="T19" fmla="*/ 6 h 7"/>
                <a:gd name="T20" fmla="*/ 1 w 4"/>
                <a:gd name="T21" fmla="*/ 5 h 7"/>
                <a:gd name="T22" fmla="*/ 1 w 4"/>
                <a:gd name="T23" fmla="*/ 1 h 7"/>
                <a:gd name="T24" fmla="*/ 1 w 4"/>
                <a:gd name="T25" fmla="*/ 1 h 7"/>
                <a:gd name="T26" fmla="*/ 1 w 4"/>
                <a:gd name="T27" fmla="*/ 1 h 7"/>
                <a:gd name="T28" fmla="*/ 1 w 4"/>
                <a:gd name="T29" fmla="*/ 0 h 7"/>
                <a:gd name="T30" fmla="*/ 0 w 4"/>
                <a:gd name="T31" fmla="*/ 0 h 7"/>
                <a:gd name="T32" fmla="*/ 0 w 4"/>
                <a:gd name="T33" fmla="*/ 1 h 7"/>
                <a:gd name="T34" fmla="*/ 0 w 4"/>
                <a:gd name="T35" fmla="*/ 1 h 7"/>
                <a:gd name="T36" fmla="*/ 0 w 4"/>
                <a:gd name="T37" fmla="*/ 1 h 7"/>
                <a:gd name="T38" fmla="*/ 0 w 4"/>
                <a:gd name="T39" fmla="*/ 2 h 7"/>
                <a:gd name="T40" fmla="*/ 0 w 4"/>
                <a:gd name="T41" fmla="*/ 5 h 7"/>
                <a:gd name="T42" fmla="*/ 0 w 4"/>
                <a:gd name="T43" fmla="*/ 6 h 7"/>
                <a:gd name="T44" fmla="*/ 0 w 4"/>
                <a:gd name="T45" fmla="*/ 6 h 7"/>
                <a:gd name="T46" fmla="*/ 0 w 4"/>
                <a:gd name="T47" fmla="*/ 6 h 7"/>
                <a:gd name="T48" fmla="*/ 3 w 4"/>
                <a:gd name="T49" fmla="*/ 6 h 7"/>
                <a:gd name="T50" fmla="*/ 3 w 4"/>
                <a:gd name="T51" fmla="*/ 5 h 7"/>
                <a:gd name="T52" fmla="*/ 3 w 4"/>
                <a:gd name="T53"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 h="7">
                  <a:moveTo>
                    <a:pt x="3" y="5"/>
                  </a:moveTo>
                  <a:lnTo>
                    <a:pt x="3" y="5"/>
                  </a:lnTo>
                  <a:lnTo>
                    <a:pt x="3" y="5"/>
                  </a:lnTo>
                  <a:lnTo>
                    <a:pt x="2" y="6"/>
                  </a:lnTo>
                  <a:lnTo>
                    <a:pt x="2" y="6"/>
                  </a:lnTo>
                  <a:lnTo>
                    <a:pt x="2" y="6"/>
                  </a:lnTo>
                  <a:lnTo>
                    <a:pt x="2" y="6"/>
                  </a:lnTo>
                  <a:lnTo>
                    <a:pt x="1" y="6"/>
                  </a:lnTo>
                  <a:lnTo>
                    <a:pt x="1" y="6"/>
                  </a:lnTo>
                  <a:lnTo>
                    <a:pt x="1" y="6"/>
                  </a:lnTo>
                  <a:lnTo>
                    <a:pt x="1" y="5"/>
                  </a:lnTo>
                  <a:lnTo>
                    <a:pt x="1" y="1"/>
                  </a:lnTo>
                  <a:lnTo>
                    <a:pt x="1" y="1"/>
                  </a:lnTo>
                  <a:lnTo>
                    <a:pt x="1" y="1"/>
                  </a:lnTo>
                  <a:lnTo>
                    <a:pt x="1" y="0"/>
                  </a:lnTo>
                  <a:lnTo>
                    <a:pt x="0" y="0"/>
                  </a:lnTo>
                  <a:lnTo>
                    <a:pt x="0" y="1"/>
                  </a:lnTo>
                  <a:lnTo>
                    <a:pt x="0" y="1"/>
                  </a:lnTo>
                  <a:lnTo>
                    <a:pt x="0" y="1"/>
                  </a:lnTo>
                  <a:lnTo>
                    <a:pt x="0" y="2"/>
                  </a:lnTo>
                  <a:lnTo>
                    <a:pt x="0" y="5"/>
                  </a:lnTo>
                  <a:lnTo>
                    <a:pt x="0" y="6"/>
                  </a:lnTo>
                  <a:lnTo>
                    <a:pt x="0" y="6"/>
                  </a:lnTo>
                  <a:lnTo>
                    <a:pt x="0" y="6"/>
                  </a:lnTo>
                  <a:lnTo>
                    <a:pt x="3" y="6"/>
                  </a:lnTo>
                  <a:lnTo>
                    <a:pt x="3" y="5"/>
                  </a:lnTo>
                  <a:lnTo>
                    <a:pt x="3" y="5"/>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98" name="Freeform 195"/>
            <p:cNvSpPr>
              <a:spLocks/>
            </p:cNvSpPr>
            <p:nvPr/>
          </p:nvSpPr>
          <p:spPr bwMode="auto">
            <a:xfrm>
              <a:off x="1334" y="2461"/>
              <a:ext cx="9" cy="8"/>
            </a:xfrm>
            <a:custGeom>
              <a:avLst/>
              <a:gdLst>
                <a:gd name="T0" fmla="*/ 7 w 9"/>
                <a:gd name="T1" fmla="*/ 2 h 8"/>
                <a:gd name="T2" fmla="*/ 7 w 9"/>
                <a:gd name="T3" fmla="*/ 1 h 8"/>
                <a:gd name="T4" fmla="*/ 7 w 9"/>
                <a:gd name="T5" fmla="*/ 1 h 8"/>
                <a:gd name="T6" fmla="*/ 8 w 9"/>
                <a:gd name="T7" fmla="*/ 1 h 8"/>
                <a:gd name="T8" fmla="*/ 8 w 9"/>
                <a:gd name="T9" fmla="*/ 0 h 8"/>
                <a:gd name="T10" fmla="*/ 6 w 9"/>
                <a:gd name="T11" fmla="*/ 0 h 8"/>
                <a:gd name="T12" fmla="*/ 4 w 9"/>
                <a:gd name="T13" fmla="*/ 5 h 8"/>
                <a:gd name="T14" fmla="*/ 2 w 9"/>
                <a:gd name="T15" fmla="*/ 0 h 8"/>
                <a:gd name="T16" fmla="*/ 0 w 9"/>
                <a:gd name="T17" fmla="*/ 0 h 8"/>
                <a:gd name="T18" fmla="*/ 0 w 9"/>
                <a:gd name="T19" fmla="*/ 1 h 8"/>
                <a:gd name="T20" fmla="*/ 1 w 9"/>
                <a:gd name="T21" fmla="*/ 1 h 8"/>
                <a:gd name="T22" fmla="*/ 1 w 9"/>
                <a:gd name="T23" fmla="*/ 1 h 8"/>
                <a:gd name="T24" fmla="*/ 1 w 9"/>
                <a:gd name="T25" fmla="*/ 1 h 8"/>
                <a:gd name="T26" fmla="*/ 1 w 9"/>
                <a:gd name="T27" fmla="*/ 2 h 8"/>
                <a:gd name="T28" fmla="*/ 1 w 9"/>
                <a:gd name="T29" fmla="*/ 5 h 8"/>
                <a:gd name="T30" fmla="*/ 1 w 9"/>
                <a:gd name="T31" fmla="*/ 6 h 8"/>
                <a:gd name="T32" fmla="*/ 1 w 9"/>
                <a:gd name="T33" fmla="*/ 6 h 8"/>
                <a:gd name="T34" fmla="*/ 0 w 9"/>
                <a:gd name="T35" fmla="*/ 6 h 8"/>
                <a:gd name="T36" fmla="*/ 0 w 9"/>
                <a:gd name="T37" fmla="*/ 7 h 8"/>
                <a:gd name="T38" fmla="*/ 2 w 9"/>
                <a:gd name="T39" fmla="*/ 7 h 8"/>
                <a:gd name="T40" fmla="*/ 2 w 9"/>
                <a:gd name="T41" fmla="*/ 6 h 8"/>
                <a:gd name="T42" fmla="*/ 2 w 9"/>
                <a:gd name="T43" fmla="*/ 6 h 8"/>
                <a:gd name="T44" fmla="*/ 2 w 9"/>
                <a:gd name="T45" fmla="*/ 6 h 8"/>
                <a:gd name="T46" fmla="*/ 1 w 9"/>
                <a:gd name="T47" fmla="*/ 6 h 8"/>
                <a:gd name="T48" fmla="*/ 1 w 9"/>
                <a:gd name="T49" fmla="*/ 5 h 8"/>
                <a:gd name="T50" fmla="*/ 1 w 9"/>
                <a:gd name="T51" fmla="*/ 1 h 8"/>
                <a:gd name="T52" fmla="*/ 3 w 9"/>
                <a:gd name="T53" fmla="*/ 7 h 8"/>
                <a:gd name="T54" fmla="*/ 4 w 9"/>
                <a:gd name="T55" fmla="*/ 7 h 8"/>
                <a:gd name="T56" fmla="*/ 6 w 9"/>
                <a:gd name="T57" fmla="*/ 1 h 8"/>
                <a:gd name="T58" fmla="*/ 6 w 9"/>
                <a:gd name="T59" fmla="*/ 5 h 8"/>
                <a:gd name="T60" fmla="*/ 6 w 9"/>
                <a:gd name="T61" fmla="*/ 6 h 8"/>
                <a:gd name="T62" fmla="*/ 6 w 9"/>
                <a:gd name="T63" fmla="*/ 6 h 8"/>
                <a:gd name="T64" fmla="*/ 6 w 9"/>
                <a:gd name="T65" fmla="*/ 6 h 8"/>
                <a:gd name="T66" fmla="*/ 6 w 9"/>
                <a:gd name="T67" fmla="*/ 7 h 8"/>
                <a:gd name="T68" fmla="*/ 8 w 9"/>
                <a:gd name="T69" fmla="*/ 7 h 8"/>
                <a:gd name="T70" fmla="*/ 8 w 9"/>
                <a:gd name="T71" fmla="*/ 6 h 8"/>
                <a:gd name="T72" fmla="*/ 7 w 9"/>
                <a:gd name="T73" fmla="*/ 6 h 8"/>
                <a:gd name="T74" fmla="*/ 7 w 9"/>
                <a:gd name="T75" fmla="*/ 6 h 8"/>
                <a:gd name="T76" fmla="*/ 7 w 9"/>
                <a:gd name="T77" fmla="*/ 5 h 8"/>
                <a:gd name="T78" fmla="*/ 7 w 9"/>
                <a:gd name="T79" fmla="*/ 2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 h="8">
                  <a:moveTo>
                    <a:pt x="7" y="2"/>
                  </a:moveTo>
                  <a:lnTo>
                    <a:pt x="7" y="1"/>
                  </a:lnTo>
                  <a:lnTo>
                    <a:pt x="7" y="1"/>
                  </a:lnTo>
                  <a:lnTo>
                    <a:pt x="8" y="1"/>
                  </a:lnTo>
                  <a:lnTo>
                    <a:pt x="8" y="0"/>
                  </a:lnTo>
                  <a:lnTo>
                    <a:pt x="6" y="0"/>
                  </a:lnTo>
                  <a:lnTo>
                    <a:pt x="4" y="5"/>
                  </a:lnTo>
                  <a:lnTo>
                    <a:pt x="2" y="0"/>
                  </a:lnTo>
                  <a:lnTo>
                    <a:pt x="0" y="0"/>
                  </a:lnTo>
                  <a:lnTo>
                    <a:pt x="0" y="1"/>
                  </a:lnTo>
                  <a:lnTo>
                    <a:pt x="1" y="1"/>
                  </a:lnTo>
                  <a:lnTo>
                    <a:pt x="1" y="1"/>
                  </a:lnTo>
                  <a:lnTo>
                    <a:pt x="1" y="1"/>
                  </a:lnTo>
                  <a:lnTo>
                    <a:pt x="1" y="2"/>
                  </a:lnTo>
                  <a:lnTo>
                    <a:pt x="1" y="5"/>
                  </a:lnTo>
                  <a:lnTo>
                    <a:pt x="1" y="6"/>
                  </a:lnTo>
                  <a:lnTo>
                    <a:pt x="1" y="6"/>
                  </a:lnTo>
                  <a:lnTo>
                    <a:pt x="0" y="6"/>
                  </a:lnTo>
                  <a:lnTo>
                    <a:pt x="0" y="7"/>
                  </a:lnTo>
                  <a:lnTo>
                    <a:pt x="2" y="7"/>
                  </a:lnTo>
                  <a:lnTo>
                    <a:pt x="2" y="6"/>
                  </a:lnTo>
                  <a:lnTo>
                    <a:pt x="2" y="6"/>
                  </a:lnTo>
                  <a:lnTo>
                    <a:pt x="2" y="6"/>
                  </a:lnTo>
                  <a:lnTo>
                    <a:pt x="1" y="6"/>
                  </a:lnTo>
                  <a:lnTo>
                    <a:pt x="1" y="5"/>
                  </a:lnTo>
                  <a:lnTo>
                    <a:pt x="1" y="1"/>
                  </a:lnTo>
                  <a:lnTo>
                    <a:pt x="3" y="7"/>
                  </a:lnTo>
                  <a:lnTo>
                    <a:pt x="4" y="7"/>
                  </a:lnTo>
                  <a:lnTo>
                    <a:pt x="6" y="1"/>
                  </a:lnTo>
                  <a:lnTo>
                    <a:pt x="6" y="5"/>
                  </a:lnTo>
                  <a:lnTo>
                    <a:pt x="6" y="6"/>
                  </a:lnTo>
                  <a:lnTo>
                    <a:pt x="6" y="6"/>
                  </a:lnTo>
                  <a:lnTo>
                    <a:pt x="6" y="6"/>
                  </a:lnTo>
                  <a:lnTo>
                    <a:pt x="6" y="7"/>
                  </a:lnTo>
                  <a:lnTo>
                    <a:pt x="8" y="7"/>
                  </a:lnTo>
                  <a:lnTo>
                    <a:pt x="8" y="6"/>
                  </a:lnTo>
                  <a:lnTo>
                    <a:pt x="7" y="6"/>
                  </a:lnTo>
                  <a:lnTo>
                    <a:pt x="7" y="6"/>
                  </a:lnTo>
                  <a:lnTo>
                    <a:pt x="7" y="5"/>
                  </a:lnTo>
                  <a:lnTo>
                    <a:pt x="7" y="2"/>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99" name="Freeform 196"/>
            <p:cNvSpPr>
              <a:spLocks/>
            </p:cNvSpPr>
            <p:nvPr/>
          </p:nvSpPr>
          <p:spPr bwMode="auto">
            <a:xfrm>
              <a:off x="1386" y="2461"/>
              <a:ext cx="7" cy="8"/>
            </a:xfrm>
            <a:custGeom>
              <a:avLst/>
              <a:gdLst>
                <a:gd name="T0" fmla="*/ 2 w 7"/>
                <a:gd name="T1" fmla="*/ 0 h 8"/>
                <a:gd name="T2" fmla="*/ 0 w 7"/>
                <a:gd name="T3" fmla="*/ 0 h 8"/>
                <a:gd name="T4" fmla="*/ 0 w 7"/>
                <a:gd name="T5" fmla="*/ 1 h 8"/>
                <a:gd name="T6" fmla="*/ 1 w 7"/>
                <a:gd name="T7" fmla="*/ 1 h 8"/>
                <a:gd name="T8" fmla="*/ 1 w 7"/>
                <a:gd name="T9" fmla="*/ 1 h 8"/>
                <a:gd name="T10" fmla="*/ 1 w 7"/>
                <a:gd name="T11" fmla="*/ 2 h 8"/>
                <a:gd name="T12" fmla="*/ 1 w 7"/>
                <a:gd name="T13" fmla="*/ 5 h 8"/>
                <a:gd name="T14" fmla="*/ 1 w 7"/>
                <a:gd name="T15" fmla="*/ 6 h 8"/>
                <a:gd name="T16" fmla="*/ 1 w 7"/>
                <a:gd name="T17" fmla="*/ 6 h 8"/>
                <a:gd name="T18" fmla="*/ 0 w 7"/>
                <a:gd name="T19" fmla="*/ 6 h 8"/>
                <a:gd name="T20" fmla="*/ 0 w 7"/>
                <a:gd name="T21" fmla="*/ 7 h 8"/>
                <a:gd name="T22" fmla="*/ 2 w 7"/>
                <a:gd name="T23" fmla="*/ 7 h 8"/>
                <a:gd name="T24" fmla="*/ 2 w 7"/>
                <a:gd name="T25" fmla="*/ 6 h 8"/>
                <a:gd name="T26" fmla="*/ 2 w 7"/>
                <a:gd name="T27" fmla="*/ 6 h 8"/>
                <a:gd name="T28" fmla="*/ 2 w 7"/>
                <a:gd name="T29" fmla="*/ 6 h 8"/>
                <a:gd name="T30" fmla="*/ 1 w 7"/>
                <a:gd name="T31" fmla="*/ 6 h 8"/>
                <a:gd name="T32" fmla="*/ 1 w 7"/>
                <a:gd name="T33" fmla="*/ 5 h 8"/>
                <a:gd name="T34" fmla="*/ 1 w 7"/>
                <a:gd name="T35" fmla="*/ 1 h 8"/>
                <a:gd name="T36" fmla="*/ 5 w 7"/>
                <a:gd name="T37" fmla="*/ 7 h 8"/>
                <a:gd name="T38" fmla="*/ 5 w 7"/>
                <a:gd name="T39" fmla="*/ 7 h 8"/>
                <a:gd name="T40" fmla="*/ 5 w 7"/>
                <a:gd name="T41" fmla="*/ 1 h 8"/>
                <a:gd name="T42" fmla="*/ 5 w 7"/>
                <a:gd name="T43" fmla="*/ 1 h 8"/>
                <a:gd name="T44" fmla="*/ 6 w 7"/>
                <a:gd name="T45" fmla="*/ 1 h 8"/>
                <a:gd name="T46" fmla="*/ 6 w 7"/>
                <a:gd name="T47" fmla="*/ 1 h 8"/>
                <a:gd name="T48" fmla="*/ 6 w 7"/>
                <a:gd name="T49" fmla="*/ 0 h 8"/>
                <a:gd name="T50" fmla="*/ 4 w 7"/>
                <a:gd name="T51" fmla="*/ 0 h 8"/>
                <a:gd name="T52" fmla="*/ 4 w 7"/>
                <a:gd name="T53" fmla="*/ 1 h 8"/>
                <a:gd name="T54" fmla="*/ 5 w 7"/>
                <a:gd name="T55" fmla="*/ 1 h 8"/>
                <a:gd name="T56" fmla="*/ 5 w 7"/>
                <a:gd name="T57" fmla="*/ 1 h 8"/>
                <a:gd name="T58" fmla="*/ 5 w 7"/>
                <a:gd name="T59" fmla="*/ 2 h 8"/>
                <a:gd name="T60" fmla="*/ 5 w 7"/>
                <a:gd name="T61" fmla="*/ 5 h 8"/>
                <a:gd name="T62" fmla="*/ 2 w 7"/>
                <a:gd name="T63"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 h="8">
                  <a:moveTo>
                    <a:pt x="2" y="0"/>
                  </a:moveTo>
                  <a:lnTo>
                    <a:pt x="0" y="0"/>
                  </a:lnTo>
                  <a:lnTo>
                    <a:pt x="0" y="1"/>
                  </a:lnTo>
                  <a:lnTo>
                    <a:pt x="1" y="1"/>
                  </a:lnTo>
                  <a:lnTo>
                    <a:pt x="1" y="1"/>
                  </a:lnTo>
                  <a:lnTo>
                    <a:pt x="1" y="2"/>
                  </a:lnTo>
                  <a:lnTo>
                    <a:pt x="1" y="5"/>
                  </a:lnTo>
                  <a:lnTo>
                    <a:pt x="1" y="6"/>
                  </a:lnTo>
                  <a:lnTo>
                    <a:pt x="1" y="6"/>
                  </a:lnTo>
                  <a:lnTo>
                    <a:pt x="0" y="6"/>
                  </a:lnTo>
                  <a:lnTo>
                    <a:pt x="0" y="7"/>
                  </a:lnTo>
                  <a:lnTo>
                    <a:pt x="2" y="7"/>
                  </a:lnTo>
                  <a:lnTo>
                    <a:pt x="2" y="6"/>
                  </a:lnTo>
                  <a:lnTo>
                    <a:pt x="2" y="6"/>
                  </a:lnTo>
                  <a:lnTo>
                    <a:pt x="2" y="6"/>
                  </a:lnTo>
                  <a:lnTo>
                    <a:pt x="1" y="6"/>
                  </a:lnTo>
                  <a:lnTo>
                    <a:pt x="1" y="5"/>
                  </a:lnTo>
                  <a:lnTo>
                    <a:pt x="1" y="1"/>
                  </a:lnTo>
                  <a:lnTo>
                    <a:pt x="5" y="7"/>
                  </a:lnTo>
                  <a:lnTo>
                    <a:pt x="5" y="7"/>
                  </a:lnTo>
                  <a:lnTo>
                    <a:pt x="5" y="1"/>
                  </a:lnTo>
                  <a:lnTo>
                    <a:pt x="5" y="1"/>
                  </a:lnTo>
                  <a:lnTo>
                    <a:pt x="6" y="1"/>
                  </a:lnTo>
                  <a:lnTo>
                    <a:pt x="6" y="1"/>
                  </a:lnTo>
                  <a:lnTo>
                    <a:pt x="6" y="0"/>
                  </a:lnTo>
                  <a:lnTo>
                    <a:pt x="4" y="0"/>
                  </a:lnTo>
                  <a:lnTo>
                    <a:pt x="4" y="1"/>
                  </a:lnTo>
                  <a:lnTo>
                    <a:pt x="5" y="1"/>
                  </a:lnTo>
                  <a:lnTo>
                    <a:pt x="5" y="1"/>
                  </a:lnTo>
                  <a:lnTo>
                    <a:pt x="5" y="2"/>
                  </a:lnTo>
                  <a:lnTo>
                    <a:pt x="5" y="5"/>
                  </a:lnTo>
                  <a:lnTo>
                    <a:pt x="2" y="0"/>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0" name="Freeform 197"/>
            <p:cNvSpPr>
              <a:spLocks/>
            </p:cNvSpPr>
            <p:nvPr/>
          </p:nvSpPr>
          <p:spPr bwMode="auto">
            <a:xfrm>
              <a:off x="1528" y="2505"/>
              <a:ext cx="12" cy="14"/>
            </a:xfrm>
            <a:custGeom>
              <a:avLst/>
              <a:gdLst>
                <a:gd name="T0" fmla="*/ 4 w 12"/>
                <a:gd name="T1" fmla="*/ 0 h 14"/>
                <a:gd name="T2" fmla="*/ 3 w 12"/>
                <a:gd name="T3" fmla="*/ 1 h 14"/>
                <a:gd name="T4" fmla="*/ 2 w 12"/>
                <a:gd name="T5" fmla="*/ 1 h 14"/>
                <a:gd name="T6" fmla="*/ 1 w 12"/>
                <a:gd name="T7" fmla="*/ 2 h 14"/>
                <a:gd name="T8" fmla="*/ 1 w 12"/>
                <a:gd name="T9" fmla="*/ 3 h 14"/>
                <a:gd name="T10" fmla="*/ 0 w 12"/>
                <a:gd name="T11" fmla="*/ 3 h 14"/>
                <a:gd name="T12" fmla="*/ 0 w 12"/>
                <a:gd name="T13" fmla="*/ 5 h 14"/>
                <a:gd name="T14" fmla="*/ 0 w 12"/>
                <a:gd name="T15" fmla="*/ 6 h 14"/>
                <a:gd name="T16" fmla="*/ 1 w 12"/>
                <a:gd name="T17" fmla="*/ 7 h 14"/>
                <a:gd name="T18" fmla="*/ 2 w 12"/>
                <a:gd name="T19" fmla="*/ 8 h 14"/>
                <a:gd name="T20" fmla="*/ 3 w 12"/>
                <a:gd name="T21" fmla="*/ 8 h 14"/>
                <a:gd name="T22" fmla="*/ 5 w 12"/>
                <a:gd name="T23" fmla="*/ 8 h 14"/>
                <a:gd name="T24" fmla="*/ 6 w 12"/>
                <a:gd name="T25" fmla="*/ 7 h 14"/>
                <a:gd name="T26" fmla="*/ 7 w 12"/>
                <a:gd name="T27" fmla="*/ 7 h 14"/>
                <a:gd name="T28" fmla="*/ 8 w 12"/>
                <a:gd name="T29" fmla="*/ 6 h 14"/>
                <a:gd name="T30" fmla="*/ 10 w 12"/>
                <a:gd name="T31" fmla="*/ 8 h 14"/>
                <a:gd name="T32" fmla="*/ 10 w 12"/>
                <a:gd name="T33" fmla="*/ 9 h 14"/>
                <a:gd name="T34" fmla="*/ 10 w 12"/>
                <a:gd name="T35" fmla="*/ 10 h 14"/>
                <a:gd name="T36" fmla="*/ 8 w 12"/>
                <a:gd name="T37" fmla="*/ 11 h 14"/>
                <a:gd name="T38" fmla="*/ 7 w 12"/>
                <a:gd name="T39" fmla="*/ 11 h 14"/>
                <a:gd name="T40" fmla="*/ 6 w 12"/>
                <a:gd name="T41" fmla="*/ 12 h 14"/>
                <a:gd name="T42" fmla="*/ 6 w 12"/>
                <a:gd name="T43" fmla="*/ 11 h 14"/>
                <a:gd name="T44" fmla="*/ 5 w 12"/>
                <a:gd name="T45" fmla="*/ 11 h 14"/>
                <a:gd name="T46" fmla="*/ 4 w 12"/>
                <a:gd name="T47" fmla="*/ 12 h 14"/>
                <a:gd name="T48" fmla="*/ 7 w 12"/>
                <a:gd name="T49" fmla="*/ 12 h 14"/>
                <a:gd name="T50" fmla="*/ 8 w 12"/>
                <a:gd name="T51" fmla="*/ 12 h 14"/>
                <a:gd name="T52" fmla="*/ 9 w 12"/>
                <a:gd name="T53" fmla="*/ 12 h 14"/>
                <a:gd name="T54" fmla="*/ 10 w 12"/>
                <a:gd name="T55" fmla="*/ 10 h 14"/>
                <a:gd name="T56" fmla="*/ 10 w 12"/>
                <a:gd name="T57" fmla="*/ 10 h 14"/>
                <a:gd name="T58" fmla="*/ 11 w 12"/>
                <a:gd name="T59" fmla="*/ 9 h 14"/>
                <a:gd name="T60" fmla="*/ 11 w 12"/>
                <a:gd name="T61" fmla="*/ 8 h 14"/>
                <a:gd name="T62" fmla="*/ 10 w 12"/>
                <a:gd name="T63" fmla="*/ 7 h 14"/>
                <a:gd name="T64" fmla="*/ 10 w 12"/>
                <a:gd name="T65" fmla="*/ 5 h 14"/>
                <a:gd name="T66" fmla="*/ 8 w 12"/>
                <a:gd name="T67" fmla="*/ 5 h 14"/>
                <a:gd name="T68" fmla="*/ 7 w 12"/>
                <a:gd name="T69" fmla="*/ 5 h 14"/>
                <a:gd name="T70" fmla="*/ 6 w 12"/>
                <a:gd name="T71" fmla="*/ 5 h 14"/>
                <a:gd name="T72" fmla="*/ 5 w 12"/>
                <a:gd name="T73" fmla="*/ 5 h 14"/>
                <a:gd name="T74" fmla="*/ 3 w 12"/>
                <a:gd name="T75" fmla="*/ 5 h 14"/>
                <a:gd name="T76" fmla="*/ 3 w 12"/>
                <a:gd name="T77" fmla="*/ 6 h 14"/>
                <a:gd name="T78" fmla="*/ 2 w 12"/>
                <a:gd name="T79" fmla="*/ 5 h 14"/>
                <a:gd name="T80" fmla="*/ 1 w 12"/>
                <a:gd name="T81" fmla="*/ 5 h 14"/>
                <a:gd name="T82" fmla="*/ 1 w 12"/>
                <a:gd name="T83" fmla="*/ 3 h 14"/>
                <a:gd name="T84" fmla="*/ 1 w 12"/>
                <a:gd name="T85" fmla="*/ 3 h 14"/>
                <a:gd name="T86" fmla="*/ 2 w 12"/>
                <a:gd name="T87" fmla="*/ 2 h 14"/>
                <a:gd name="T88" fmla="*/ 3 w 12"/>
                <a:gd name="T89" fmla="*/ 1 h 14"/>
                <a:gd name="T90" fmla="*/ 5 w 12"/>
                <a:gd name="T91" fmla="*/ 1 h 14"/>
                <a:gd name="T92" fmla="*/ 6 w 12"/>
                <a:gd name="T93" fmla="*/ 2 h 14"/>
                <a:gd name="T94" fmla="*/ 4 w 12"/>
                <a:gd name="T95"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 h="14">
                  <a:moveTo>
                    <a:pt x="4" y="0"/>
                  </a:moveTo>
                  <a:lnTo>
                    <a:pt x="4" y="0"/>
                  </a:lnTo>
                  <a:lnTo>
                    <a:pt x="3" y="0"/>
                  </a:lnTo>
                  <a:lnTo>
                    <a:pt x="3" y="1"/>
                  </a:lnTo>
                  <a:lnTo>
                    <a:pt x="3" y="1"/>
                  </a:lnTo>
                  <a:lnTo>
                    <a:pt x="2" y="1"/>
                  </a:lnTo>
                  <a:lnTo>
                    <a:pt x="2" y="1"/>
                  </a:lnTo>
                  <a:lnTo>
                    <a:pt x="1" y="2"/>
                  </a:lnTo>
                  <a:lnTo>
                    <a:pt x="1" y="2"/>
                  </a:lnTo>
                  <a:lnTo>
                    <a:pt x="1" y="3"/>
                  </a:lnTo>
                  <a:lnTo>
                    <a:pt x="0" y="3"/>
                  </a:lnTo>
                  <a:lnTo>
                    <a:pt x="0" y="3"/>
                  </a:lnTo>
                  <a:lnTo>
                    <a:pt x="0" y="4"/>
                  </a:lnTo>
                  <a:lnTo>
                    <a:pt x="0" y="5"/>
                  </a:lnTo>
                  <a:lnTo>
                    <a:pt x="0" y="5"/>
                  </a:lnTo>
                  <a:lnTo>
                    <a:pt x="0" y="6"/>
                  </a:lnTo>
                  <a:lnTo>
                    <a:pt x="1" y="6"/>
                  </a:lnTo>
                  <a:lnTo>
                    <a:pt x="1" y="7"/>
                  </a:lnTo>
                  <a:lnTo>
                    <a:pt x="1" y="8"/>
                  </a:lnTo>
                  <a:lnTo>
                    <a:pt x="2" y="8"/>
                  </a:lnTo>
                  <a:lnTo>
                    <a:pt x="3" y="8"/>
                  </a:lnTo>
                  <a:lnTo>
                    <a:pt x="3" y="8"/>
                  </a:lnTo>
                  <a:lnTo>
                    <a:pt x="4" y="8"/>
                  </a:lnTo>
                  <a:lnTo>
                    <a:pt x="5" y="8"/>
                  </a:lnTo>
                  <a:lnTo>
                    <a:pt x="5" y="8"/>
                  </a:lnTo>
                  <a:lnTo>
                    <a:pt x="6" y="7"/>
                  </a:lnTo>
                  <a:lnTo>
                    <a:pt x="6" y="7"/>
                  </a:lnTo>
                  <a:lnTo>
                    <a:pt x="7" y="7"/>
                  </a:lnTo>
                  <a:lnTo>
                    <a:pt x="8" y="7"/>
                  </a:lnTo>
                  <a:lnTo>
                    <a:pt x="8" y="6"/>
                  </a:lnTo>
                  <a:lnTo>
                    <a:pt x="9" y="7"/>
                  </a:lnTo>
                  <a:lnTo>
                    <a:pt x="10" y="8"/>
                  </a:lnTo>
                  <a:lnTo>
                    <a:pt x="10" y="8"/>
                  </a:lnTo>
                  <a:lnTo>
                    <a:pt x="10" y="9"/>
                  </a:lnTo>
                  <a:lnTo>
                    <a:pt x="10" y="10"/>
                  </a:lnTo>
                  <a:lnTo>
                    <a:pt x="10" y="10"/>
                  </a:lnTo>
                  <a:lnTo>
                    <a:pt x="9" y="10"/>
                  </a:lnTo>
                  <a:lnTo>
                    <a:pt x="8" y="11"/>
                  </a:lnTo>
                  <a:lnTo>
                    <a:pt x="8" y="11"/>
                  </a:lnTo>
                  <a:lnTo>
                    <a:pt x="7" y="11"/>
                  </a:lnTo>
                  <a:lnTo>
                    <a:pt x="7" y="12"/>
                  </a:lnTo>
                  <a:lnTo>
                    <a:pt x="6" y="12"/>
                  </a:lnTo>
                  <a:lnTo>
                    <a:pt x="6" y="12"/>
                  </a:lnTo>
                  <a:lnTo>
                    <a:pt x="6" y="11"/>
                  </a:lnTo>
                  <a:lnTo>
                    <a:pt x="5" y="11"/>
                  </a:lnTo>
                  <a:lnTo>
                    <a:pt x="5" y="11"/>
                  </a:lnTo>
                  <a:lnTo>
                    <a:pt x="4" y="11"/>
                  </a:lnTo>
                  <a:lnTo>
                    <a:pt x="4" y="12"/>
                  </a:lnTo>
                  <a:lnTo>
                    <a:pt x="7" y="13"/>
                  </a:lnTo>
                  <a:lnTo>
                    <a:pt x="7" y="12"/>
                  </a:lnTo>
                  <a:lnTo>
                    <a:pt x="8" y="12"/>
                  </a:lnTo>
                  <a:lnTo>
                    <a:pt x="8" y="12"/>
                  </a:lnTo>
                  <a:lnTo>
                    <a:pt x="8" y="12"/>
                  </a:lnTo>
                  <a:lnTo>
                    <a:pt x="9" y="12"/>
                  </a:lnTo>
                  <a:lnTo>
                    <a:pt x="9" y="11"/>
                  </a:lnTo>
                  <a:lnTo>
                    <a:pt x="10" y="10"/>
                  </a:lnTo>
                  <a:lnTo>
                    <a:pt x="10" y="10"/>
                  </a:lnTo>
                  <a:lnTo>
                    <a:pt x="10" y="10"/>
                  </a:lnTo>
                  <a:lnTo>
                    <a:pt x="10" y="9"/>
                  </a:lnTo>
                  <a:lnTo>
                    <a:pt x="11" y="9"/>
                  </a:lnTo>
                  <a:lnTo>
                    <a:pt x="11" y="8"/>
                  </a:lnTo>
                  <a:lnTo>
                    <a:pt x="11" y="8"/>
                  </a:lnTo>
                  <a:lnTo>
                    <a:pt x="11" y="7"/>
                  </a:lnTo>
                  <a:lnTo>
                    <a:pt x="10" y="7"/>
                  </a:lnTo>
                  <a:lnTo>
                    <a:pt x="10" y="6"/>
                  </a:lnTo>
                  <a:lnTo>
                    <a:pt x="10" y="5"/>
                  </a:lnTo>
                  <a:lnTo>
                    <a:pt x="9" y="5"/>
                  </a:lnTo>
                  <a:lnTo>
                    <a:pt x="8" y="5"/>
                  </a:lnTo>
                  <a:lnTo>
                    <a:pt x="8" y="5"/>
                  </a:lnTo>
                  <a:lnTo>
                    <a:pt x="7" y="5"/>
                  </a:lnTo>
                  <a:lnTo>
                    <a:pt x="6" y="5"/>
                  </a:lnTo>
                  <a:lnTo>
                    <a:pt x="6" y="5"/>
                  </a:lnTo>
                  <a:lnTo>
                    <a:pt x="5" y="5"/>
                  </a:lnTo>
                  <a:lnTo>
                    <a:pt x="5" y="5"/>
                  </a:lnTo>
                  <a:lnTo>
                    <a:pt x="4" y="5"/>
                  </a:lnTo>
                  <a:lnTo>
                    <a:pt x="3" y="5"/>
                  </a:lnTo>
                  <a:lnTo>
                    <a:pt x="3" y="6"/>
                  </a:lnTo>
                  <a:lnTo>
                    <a:pt x="3" y="6"/>
                  </a:lnTo>
                  <a:lnTo>
                    <a:pt x="2" y="6"/>
                  </a:lnTo>
                  <a:lnTo>
                    <a:pt x="2" y="5"/>
                  </a:lnTo>
                  <a:lnTo>
                    <a:pt x="1" y="5"/>
                  </a:lnTo>
                  <a:lnTo>
                    <a:pt x="1" y="5"/>
                  </a:lnTo>
                  <a:lnTo>
                    <a:pt x="1" y="4"/>
                  </a:lnTo>
                  <a:lnTo>
                    <a:pt x="1" y="3"/>
                  </a:lnTo>
                  <a:lnTo>
                    <a:pt x="1" y="3"/>
                  </a:lnTo>
                  <a:lnTo>
                    <a:pt x="1" y="3"/>
                  </a:lnTo>
                  <a:lnTo>
                    <a:pt x="1" y="2"/>
                  </a:lnTo>
                  <a:lnTo>
                    <a:pt x="2" y="2"/>
                  </a:lnTo>
                  <a:lnTo>
                    <a:pt x="3" y="1"/>
                  </a:lnTo>
                  <a:lnTo>
                    <a:pt x="3" y="1"/>
                  </a:lnTo>
                  <a:lnTo>
                    <a:pt x="4" y="1"/>
                  </a:lnTo>
                  <a:lnTo>
                    <a:pt x="5" y="1"/>
                  </a:lnTo>
                  <a:lnTo>
                    <a:pt x="5" y="1"/>
                  </a:lnTo>
                  <a:lnTo>
                    <a:pt x="6" y="2"/>
                  </a:lnTo>
                  <a:lnTo>
                    <a:pt x="6" y="1"/>
                  </a:lnTo>
                  <a:lnTo>
                    <a:pt x="4" y="0"/>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1" name="Freeform 198"/>
            <p:cNvSpPr>
              <a:spLocks/>
            </p:cNvSpPr>
            <p:nvPr/>
          </p:nvSpPr>
          <p:spPr bwMode="auto">
            <a:xfrm>
              <a:off x="1412" y="2461"/>
              <a:ext cx="6" cy="8"/>
            </a:xfrm>
            <a:custGeom>
              <a:avLst/>
              <a:gdLst>
                <a:gd name="T0" fmla="*/ 3 w 6"/>
                <a:gd name="T1" fmla="*/ 2 h 8"/>
                <a:gd name="T2" fmla="*/ 3 w 6"/>
                <a:gd name="T3" fmla="*/ 2 h 8"/>
                <a:gd name="T4" fmla="*/ 3 w 6"/>
                <a:gd name="T5" fmla="*/ 1 h 8"/>
                <a:gd name="T6" fmla="*/ 3 w 6"/>
                <a:gd name="T7" fmla="*/ 1 h 8"/>
                <a:gd name="T8" fmla="*/ 3 w 6"/>
                <a:gd name="T9" fmla="*/ 1 h 8"/>
                <a:gd name="T10" fmla="*/ 4 w 6"/>
                <a:gd name="T11" fmla="*/ 1 h 8"/>
                <a:gd name="T12" fmla="*/ 4 w 6"/>
                <a:gd name="T13" fmla="*/ 1 h 8"/>
                <a:gd name="T14" fmla="*/ 4 w 6"/>
                <a:gd name="T15" fmla="*/ 1 h 8"/>
                <a:gd name="T16" fmla="*/ 5 w 6"/>
                <a:gd name="T17" fmla="*/ 1 h 8"/>
                <a:gd name="T18" fmla="*/ 5 w 6"/>
                <a:gd name="T19" fmla="*/ 2 h 8"/>
                <a:gd name="T20" fmla="*/ 5 w 6"/>
                <a:gd name="T21" fmla="*/ 2 h 8"/>
                <a:gd name="T22" fmla="*/ 5 w 6"/>
                <a:gd name="T23" fmla="*/ 2 h 8"/>
                <a:gd name="T24" fmla="*/ 5 w 6"/>
                <a:gd name="T25" fmla="*/ 0 h 8"/>
                <a:gd name="T26" fmla="*/ 0 w 6"/>
                <a:gd name="T27" fmla="*/ 0 h 8"/>
                <a:gd name="T28" fmla="*/ 0 w 6"/>
                <a:gd name="T29" fmla="*/ 2 h 8"/>
                <a:gd name="T30" fmla="*/ 0 w 6"/>
                <a:gd name="T31" fmla="*/ 2 h 8"/>
                <a:gd name="T32" fmla="*/ 0 w 6"/>
                <a:gd name="T33" fmla="*/ 2 h 8"/>
                <a:gd name="T34" fmla="*/ 0 w 6"/>
                <a:gd name="T35" fmla="*/ 1 h 8"/>
                <a:gd name="T36" fmla="*/ 1 w 6"/>
                <a:gd name="T37" fmla="*/ 1 h 8"/>
                <a:gd name="T38" fmla="*/ 1 w 6"/>
                <a:gd name="T39" fmla="*/ 1 h 8"/>
                <a:gd name="T40" fmla="*/ 1 w 6"/>
                <a:gd name="T41" fmla="*/ 1 h 8"/>
                <a:gd name="T42" fmla="*/ 2 w 6"/>
                <a:gd name="T43" fmla="*/ 1 h 8"/>
                <a:gd name="T44" fmla="*/ 2 w 6"/>
                <a:gd name="T45" fmla="*/ 1 h 8"/>
                <a:gd name="T46" fmla="*/ 2 w 6"/>
                <a:gd name="T47" fmla="*/ 1 h 8"/>
                <a:gd name="T48" fmla="*/ 2 w 6"/>
                <a:gd name="T49" fmla="*/ 2 h 8"/>
                <a:gd name="T50" fmla="*/ 2 w 6"/>
                <a:gd name="T51" fmla="*/ 2 h 8"/>
                <a:gd name="T52" fmla="*/ 2 w 6"/>
                <a:gd name="T53" fmla="*/ 5 h 8"/>
                <a:gd name="T54" fmla="*/ 2 w 6"/>
                <a:gd name="T55" fmla="*/ 6 h 8"/>
                <a:gd name="T56" fmla="*/ 2 w 6"/>
                <a:gd name="T57" fmla="*/ 6 h 8"/>
                <a:gd name="T58" fmla="*/ 1 w 6"/>
                <a:gd name="T59" fmla="*/ 6 h 8"/>
                <a:gd name="T60" fmla="*/ 1 w 6"/>
                <a:gd name="T61" fmla="*/ 7 h 8"/>
                <a:gd name="T62" fmla="*/ 4 w 6"/>
                <a:gd name="T63" fmla="*/ 7 h 8"/>
                <a:gd name="T64" fmla="*/ 4 w 6"/>
                <a:gd name="T65" fmla="*/ 6 h 8"/>
                <a:gd name="T66" fmla="*/ 3 w 6"/>
                <a:gd name="T67" fmla="*/ 6 h 8"/>
                <a:gd name="T68" fmla="*/ 3 w 6"/>
                <a:gd name="T69" fmla="*/ 6 h 8"/>
                <a:gd name="T70" fmla="*/ 3 w 6"/>
                <a:gd name="T71" fmla="*/ 5 h 8"/>
                <a:gd name="T72" fmla="*/ 3 w 6"/>
                <a:gd name="T73" fmla="*/ 2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 h="8">
                  <a:moveTo>
                    <a:pt x="3" y="2"/>
                  </a:moveTo>
                  <a:lnTo>
                    <a:pt x="3" y="2"/>
                  </a:lnTo>
                  <a:lnTo>
                    <a:pt x="3" y="1"/>
                  </a:lnTo>
                  <a:lnTo>
                    <a:pt x="3" y="1"/>
                  </a:lnTo>
                  <a:lnTo>
                    <a:pt x="3" y="1"/>
                  </a:lnTo>
                  <a:lnTo>
                    <a:pt x="4" y="1"/>
                  </a:lnTo>
                  <a:lnTo>
                    <a:pt x="4" y="1"/>
                  </a:lnTo>
                  <a:lnTo>
                    <a:pt x="4" y="1"/>
                  </a:lnTo>
                  <a:lnTo>
                    <a:pt x="5" y="1"/>
                  </a:lnTo>
                  <a:lnTo>
                    <a:pt x="5" y="2"/>
                  </a:lnTo>
                  <a:lnTo>
                    <a:pt x="5" y="2"/>
                  </a:lnTo>
                  <a:lnTo>
                    <a:pt x="5" y="2"/>
                  </a:lnTo>
                  <a:lnTo>
                    <a:pt x="5" y="0"/>
                  </a:lnTo>
                  <a:lnTo>
                    <a:pt x="0" y="0"/>
                  </a:lnTo>
                  <a:lnTo>
                    <a:pt x="0" y="2"/>
                  </a:lnTo>
                  <a:lnTo>
                    <a:pt x="0" y="2"/>
                  </a:lnTo>
                  <a:lnTo>
                    <a:pt x="0" y="2"/>
                  </a:lnTo>
                  <a:lnTo>
                    <a:pt x="0" y="1"/>
                  </a:lnTo>
                  <a:lnTo>
                    <a:pt x="1" y="1"/>
                  </a:lnTo>
                  <a:lnTo>
                    <a:pt x="1" y="1"/>
                  </a:lnTo>
                  <a:lnTo>
                    <a:pt x="1" y="1"/>
                  </a:lnTo>
                  <a:lnTo>
                    <a:pt x="2" y="1"/>
                  </a:lnTo>
                  <a:lnTo>
                    <a:pt x="2" y="1"/>
                  </a:lnTo>
                  <a:lnTo>
                    <a:pt x="2" y="1"/>
                  </a:lnTo>
                  <a:lnTo>
                    <a:pt x="2" y="2"/>
                  </a:lnTo>
                  <a:lnTo>
                    <a:pt x="2" y="2"/>
                  </a:lnTo>
                  <a:lnTo>
                    <a:pt x="2" y="5"/>
                  </a:lnTo>
                  <a:lnTo>
                    <a:pt x="2" y="6"/>
                  </a:lnTo>
                  <a:lnTo>
                    <a:pt x="2" y="6"/>
                  </a:lnTo>
                  <a:lnTo>
                    <a:pt x="1" y="6"/>
                  </a:lnTo>
                  <a:lnTo>
                    <a:pt x="1" y="7"/>
                  </a:lnTo>
                  <a:lnTo>
                    <a:pt x="4" y="7"/>
                  </a:lnTo>
                  <a:lnTo>
                    <a:pt x="4" y="6"/>
                  </a:lnTo>
                  <a:lnTo>
                    <a:pt x="3" y="6"/>
                  </a:lnTo>
                  <a:lnTo>
                    <a:pt x="3" y="6"/>
                  </a:lnTo>
                  <a:lnTo>
                    <a:pt x="3" y="5"/>
                  </a:lnTo>
                  <a:lnTo>
                    <a:pt x="3" y="2"/>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2" name="Freeform 199"/>
            <p:cNvSpPr>
              <a:spLocks/>
            </p:cNvSpPr>
            <p:nvPr/>
          </p:nvSpPr>
          <p:spPr bwMode="auto">
            <a:xfrm>
              <a:off x="1404" y="2523"/>
              <a:ext cx="12" cy="15"/>
            </a:xfrm>
            <a:custGeom>
              <a:avLst/>
              <a:gdLst>
                <a:gd name="T0" fmla="*/ 2 w 12"/>
                <a:gd name="T1" fmla="*/ 14 h 15"/>
                <a:gd name="T2" fmla="*/ 8 w 12"/>
                <a:gd name="T3" fmla="*/ 6 h 15"/>
                <a:gd name="T4" fmla="*/ 8 w 12"/>
                <a:gd name="T5" fmla="*/ 6 h 15"/>
                <a:gd name="T6" fmla="*/ 8 w 12"/>
                <a:gd name="T7" fmla="*/ 5 h 15"/>
                <a:gd name="T8" fmla="*/ 9 w 12"/>
                <a:gd name="T9" fmla="*/ 5 h 15"/>
                <a:gd name="T10" fmla="*/ 10 w 12"/>
                <a:gd name="T11" fmla="*/ 5 h 15"/>
                <a:gd name="T12" fmla="*/ 10 w 12"/>
                <a:gd name="T13" fmla="*/ 4 h 15"/>
                <a:gd name="T14" fmla="*/ 10 w 12"/>
                <a:gd name="T15" fmla="*/ 4 h 15"/>
                <a:gd name="T16" fmla="*/ 11 w 12"/>
                <a:gd name="T17" fmla="*/ 5 h 15"/>
                <a:gd name="T18" fmla="*/ 11 w 12"/>
                <a:gd name="T19" fmla="*/ 4 h 15"/>
                <a:gd name="T20" fmla="*/ 7 w 12"/>
                <a:gd name="T21" fmla="*/ 3 h 15"/>
                <a:gd name="T22" fmla="*/ 7 w 12"/>
                <a:gd name="T23" fmla="*/ 4 h 15"/>
                <a:gd name="T24" fmla="*/ 8 w 12"/>
                <a:gd name="T25" fmla="*/ 4 h 15"/>
                <a:gd name="T26" fmla="*/ 8 w 12"/>
                <a:gd name="T27" fmla="*/ 4 h 15"/>
                <a:gd name="T28" fmla="*/ 8 w 12"/>
                <a:gd name="T29" fmla="*/ 5 h 15"/>
                <a:gd name="T30" fmla="*/ 7 w 12"/>
                <a:gd name="T31" fmla="*/ 6 h 15"/>
                <a:gd name="T32" fmla="*/ 6 w 12"/>
                <a:gd name="T33" fmla="*/ 6 h 15"/>
                <a:gd name="T34" fmla="*/ 3 w 12"/>
                <a:gd name="T35" fmla="*/ 11 h 15"/>
                <a:gd name="T36" fmla="*/ 3 w 12"/>
                <a:gd name="T37" fmla="*/ 4 h 15"/>
                <a:gd name="T38" fmla="*/ 3 w 12"/>
                <a:gd name="T39" fmla="*/ 4 h 15"/>
                <a:gd name="T40" fmla="*/ 3 w 12"/>
                <a:gd name="T41" fmla="*/ 3 h 15"/>
                <a:gd name="T42" fmla="*/ 3 w 12"/>
                <a:gd name="T43" fmla="*/ 2 h 15"/>
                <a:gd name="T44" fmla="*/ 4 w 12"/>
                <a:gd name="T45" fmla="*/ 2 h 15"/>
                <a:gd name="T46" fmla="*/ 5 w 12"/>
                <a:gd name="T47" fmla="*/ 2 h 15"/>
                <a:gd name="T48" fmla="*/ 5 w 12"/>
                <a:gd name="T49" fmla="*/ 1 h 15"/>
                <a:gd name="T50" fmla="*/ 0 w 12"/>
                <a:gd name="T51" fmla="*/ 0 h 15"/>
                <a:gd name="T52" fmla="*/ 0 w 12"/>
                <a:gd name="T53" fmla="*/ 1 h 15"/>
                <a:gd name="T54" fmla="*/ 1 w 12"/>
                <a:gd name="T55" fmla="*/ 1 h 15"/>
                <a:gd name="T56" fmla="*/ 1 w 12"/>
                <a:gd name="T57" fmla="*/ 1 h 15"/>
                <a:gd name="T58" fmla="*/ 1 w 12"/>
                <a:gd name="T59" fmla="*/ 14 h 15"/>
                <a:gd name="T60" fmla="*/ 2 w 12"/>
                <a:gd name="T61"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2" h="15">
                  <a:moveTo>
                    <a:pt x="2" y="14"/>
                  </a:moveTo>
                  <a:lnTo>
                    <a:pt x="8" y="6"/>
                  </a:lnTo>
                  <a:lnTo>
                    <a:pt x="8" y="6"/>
                  </a:lnTo>
                  <a:lnTo>
                    <a:pt x="8" y="5"/>
                  </a:lnTo>
                  <a:lnTo>
                    <a:pt x="9" y="5"/>
                  </a:lnTo>
                  <a:lnTo>
                    <a:pt x="10" y="5"/>
                  </a:lnTo>
                  <a:lnTo>
                    <a:pt x="10" y="4"/>
                  </a:lnTo>
                  <a:lnTo>
                    <a:pt x="10" y="4"/>
                  </a:lnTo>
                  <a:lnTo>
                    <a:pt x="11" y="5"/>
                  </a:lnTo>
                  <a:lnTo>
                    <a:pt x="11" y="4"/>
                  </a:lnTo>
                  <a:lnTo>
                    <a:pt x="7" y="3"/>
                  </a:lnTo>
                  <a:lnTo>
                    <a:pt x="7" y="4"/>
                  </a:lnTo>
                  <a:lnTo>
                    <a:pt x="8" y="4"/>
                  </a:lnTo>
                  <a:lnTo>
                    <a:pt x="8" y="4"/>
                  </a:lnTo>
                  <a:lnTo>
                    <a:pt x="8" y="5"/>
                  </a:lnTo>
                  <a:lnTo>
                    <a:pt x="7" y="6"/>
                  </a:lnTo>
                  <a:lnTo>
                    <a:pt x="6" y="6"/>
                  </a:lnTo>
                  <a:lnTo>
                    <a:pt x="3" y="11"/>
                  </a:lnTo>
                  <a:lnTo>
                    <a:pt x="3" y="4"/>
                  </a:lnTo>
                  <a:lnTo>
                    <a:pt x="3" y="4"/>
                  </a:lnTo>
                  <a:lnTo>
                    <a:pt x="3" y="3"/>
                  </a:lnTo>
                  <a:lnTo>
                    <a:pt x="3" y="2"/>
                  </a:lnTo>
                  <a:lnTo>
                    <a:pt x="4" y="2"/>
                  </a:lnTo>
                  <a:lnTo>
                    <a:pt x="5" y="2"/>
                  </a:lnTo>
                  <a:lnTo>
                    <a:pt x="5" y="1"/>
                  </a:lnTo>
                  <a:lnTo>
                    <a:pt x="0" y="0"/>
                  </a:lnTo>
                  <a:lnTo>
                    <a:pt x="0" y="1"/>
                  </a:lnTo>
                  <a:lnTo>
                    <a:pt x="1" y="1"/>
                  </a:lnTo>
                  <a:lnTo>
                    <a:pt x="1" y="1"/>
                  </a:lnTo>
                  <a:lnTo>
                    <a:pt x="1" y="14"/>
                  </a:lnTo>
                  <a:lnTo>
                    <a:pt x="2" y="14"/>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3" name="Freeform 200"/>
            <p:cNvSpPr>
              <a:spLocks/>
            </p:cNvSpPr>
            <p:nvPr/>
          </p:nvSpPr>
          <p:spPr bwMode="auto">
            <a:xfrm>
              <a:off x="1361" y="2461"/>
              <a:ext cx="5" cy="8"/>
            </a:xfrm>
            <a:custGeom>
              <a:avLst/>
              <a:gdLst>
                <a:gd name="T0" fmla="*/ 4 w 5"/>
                <a:gd name="T1" fmla="*/ 4 h 8"/>
                <a:gd name="T2" fmla="*/ 4 w 5"/>
                <a:gd name="T3" fmla="*/ 3 h 8"/>
                <a:gd name="T4" fmla="*/ 4 w 5"/>
                <a:gd name="T5" fmla="*/ 3 h 8"/>
                <a:gd name="T6" fmla="*/ 4 w 5"/>
                <a:gd name="T7" fmla="*/ 2 h 8"/>
                <a:gd name="T8" fmla="*/ 4 w 5"/>
                <a:gd name="T9" fmla="*/ 2 h 8"/>
                <a:gd name="T10" fmla="*/ 4 w 5"/>
                <a:gd name="T11" fmla="*/ 2 h 8"/>
                <a:gd name="T12" fmla="*/ 4 w 5"/>
                <a:gd name="T13" fmla="*/ 1 h 8"/>
                <a:gd name="T14" fmla="*/ 3 w 5"/>
                <a:gd name="T15" fmla="*/ 1 h 8"/>
                <a:gd name="T16" fmla="*/ 3 w 5"/>
                <a:gd name="T17" fmla="*/ 0 h 8"/>
                <a:gd name="T18" fmla="*/ 2 w 5"/>
                <a:gd name="T19" fmla="*/ 0 h 8"/>
                <a:gd name="T20" fmla="*/ 2 w 5"/>
                <a:gd name="T21" fmla="*/ 0 h 8"/>
                <a:gd name="T22" fmla="*/ 2 w 5"/>
                <a:gd name="T23" fmla="*/ 0 h 8"/>
                <a:gd name="T24" fmla="*/ 1 w 5"/>
                <a:gd name="T25" fmla="*/ 1 h 8"/>
                <a:gd name="T26" fmla="*/ 1 w 5"/>
                <a:gd name="T27" fmla="*/ 1 h 8"/>
                <a:gd name="T28" fmla="*/ 1 w 5"/>
                <a:gd name="T29" fmla="*/ 1 h 8"/>
                <a:gd name="T30" fmla="*/ 0 w 5"/>
                <a:gd name="T31" fmla="*/ 1 h 8"/>
                <a:gd name="T32" fmla="*/ 0 w 5"/>
                <a:gd name="T33" fmla="*/ 2 h 8"/>
                <a:gd name="T34" fmla="*/ 0 w 5"/>
                <a:gd name="T35" fmla="*/ 2 h 8"/>
                <a:gd name="T36" fmla="*/ 0 w 5"/>
                <a:gd name="T37" fmla="*/ 2 h 8"/>
                <a:gd name="T38" fmla="*/ 0 w 5"/>
                <a:gd name="T39" fmla="*/ 3 h 8"/>
                <a:gd name="T40" fmla="*/ 0 w 5"/>
                <a:gd name="T41" fmla="*/ 3 h 8"/>
                <a:gd name="T42" fmla="*/ 0 w 5"/>
                <a:gd name="T43" fmla="*/ 4 h 8"/>
                <a:gd name="T44" fmla="*/ 0 w 5"/>
                <a:gd name="T45" fmla="*/ 4 h 8"/>
                <a:gd name="T46" fmla="*/ 0 w 5"/>
                <a:gd name="T47" fmla="*/ 5 h 8"/>
                <a:gd name="T48" fmla="*/ 0 w 5"/>
                <a:gd name="T49" fmla="*/ 5 h 8"/>
                <a:gd name="T50" fmla="*/ 0 w 5"/>
                <a:gd name="T51" fmla="*/ 5 h 8"/>
                <a:gd name="T52" fmla="*/ 0 w 5"/>
                <a:gd name="T53" fmla="*/ 6 h 8"/>
                <a:gd name="T54" fmla="*/ 1 w 5"/>
                <a:gd name="T55" fmla="*/ 6 h 8"/>
                <a:gd name="T56" fmla="*/ 1 w 5"/>
                <a:gd name="T57" fmla="*/ 6 h 8"/>
                <a:gd name="T58" fmla="*/ 1 w 5"/>
                <a:gd name="T59" fmla="*/ 6 h 8"/>
                <a:gd name="T60" fmla="*/ 2 w 5"/>
                <a:gd name="T61" fmla="*/ 6 h 8"/>
                <a:gd name="T62" fmla="*/ 2 w 5"/>
                <a:gd name="T63" fmla="*/ 7 h 8"/>
                <a:gd name="T64" fmla="*/ 2 w 5"/>
                <a:gd name="T65" fmla="*/ 7 h 8"/>
                <a:gd name="T66" fmla="*/ 3 w 5"/>
                <a:gd name="T67" fmla="*/ 6 h 8"/>
                <a:gd name="T68" fmla="*/ 3 w 5"/>
                <a:gd name="T69" fmla="*/ 6 h 8"/>
                <a:gd name="T70" fmla="*/ 3 w 5"/>
                <a:gd name="T71" fmla="*/ 6 h 8"/>
                <a:gd name="T72" fmla="*/ 4 w 5"/>
                <a:gd name="T73" fmla="*/ 6 h 8"/>
                <a:gd name="T74" fmla="*/ 4 w 5"/>
                <a:gd name="T75" fmla="*/ 5 h 8"/>
                <a:gd name="T76" fmla="*/ 4 w 5"/>
                <a:gd name="T77" fmla="*/ 5 h 8"/>
                <a:gd name="T78" fmla="*/ 4 w 5"/>
                <a:gd name="T79" fmla="*/ 5 h 8"/>
                <a:gd name="T80" fmla="*/ 4 w 5"/>
                <a:gd name="T81" fmla="*/ 4 h 8"/>
                <a:gd name="T82" fmla="*/ 4 w 5"/>
                <a:gd name="T83" fmla="*/ 4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 h="8">
                  <a:moveTo>
                    <a:pt x="4" y="4"/>
                  </a:moveTo>
                  <a:lnTo>
                    <a:pt x="4" y="3"/>
                  </a:lnTo>
                  <a:lnTo>
                    <a:pt x="4" y="3"/>
                  </a:lnTo>
                  <a:lnTo>
                    <a:pt x="4" y="2"/>
                  </a:lnTo>
                  <a:lnTo>
                    <a:pt x="4" y="2"/>
                  </a:lnTo>
                  <a:lnTo>
                    <a:pt x="4" y="2"/>
                  </a:lnTo>
                  <a:lnTo>
                    <a:pt x="4" y="1"/>
                  </a:lnTo>
                  <a:lnTo>
                    <a:pt x="3" y="1"/>
                  </a:lnTo>
                  <a:lnTo>
                    <a:pt x="3" y="0"/>
                  </a:lnTo>
                  <a:lnTo>
                    <a:pt x="2" y="0"/>
                  </a:lnTo>
                  <a:lnTo>
                    <a:pt x="2" y="0"/>
                  </a:lnTo>
                  <a:lnTo>
                    <a:pt x="2" y="0"/>
                  </a:lnTo>
                  <a:lnTo>
                    <a:pt x="1" y="1"/>
                  </a:lnTo>
                  <a:lnTo>
                    <a:pt x="1" y="1"/>
                  </a:lnTo>
                  <a:lnTo>
                    <a:pt x="1" y="1"/>
                  </a:lnTo>
                  <a:lnTo>
                    <a:pt x="0" y="1"/>
                  </a:lnTo>
                  <a:lnTo>
                    <a:pt x="0" y="2"/>
                  </a:lnTo>
                  <a:lnTo>
                    <a:pt x="0" y="2"/>
                  </a:lnTo>
                  <a:lnTo>
                    <a:pt x="0" y="2"/>
                  </a:lnTo>
                  <a:lnTo>
                    <a:pt x="0" y="3"/>
                  </a:lnTo>
                  <a:lnTo>
                    <a:pt x="0" y="3"/>
                  </a:lnTo>
                  <a:lnTo>
                    <a:pt x="0" y="4"/>
                  </a:lnTo>
                  <a:lnTo>
                    <a:pt x="0" y="4"/>
                  </a:lnTo>
                  <a:lnTo>
                    <a:pt x="0" y="5"/>
                  </a:lnTo>
                  <a:lnTo>
                    <a:pt x="0" y="5"/>
                  </a:lnTo>
                  <a:lnTo>
                    <a:pt x="0" y="5"/>
                  </a:lnTo>
                  <a:lnTo>
                    <a:pt x="0" y="6"/>
                  </a:lnTo>
                  <a:lnTo>
                    <a:pt x="1" y="6"/>
                  </a:lnTo>
                  <a:lnTo>
                    <a:pt x="1" y="6"/>
                  </a:lnTo>
                  <a:lnTo>
                    <a:pt x="1" y="6"/>
                  </a:lnTo>
                  <a:lnTo>
                    <a:pt x="2" y="6"/>
                  </a:lnTo>
                  <a:lnTo>
                    <a:pt x="2" y="7"/>
                  </a:lnTo>
                  <a:lnTo>
                    <a:pt x="2" y="7"/>
                  </a:lnTo>
                  <a:lnTo>
                    <a:pt x="3" y="6"/>
                  </a:lnTo>
                  <a:lnTo>
                    <a:pt x="3" y="6"/>
                  </a:lnTo>
                  <a:lnTo>
                    <a:pt x="3" y="6"/>
                  </a:lnTo>
                  <a:lnTo>
                    <a:pt x="4" y="6"/>
                  </a:lnTo>
                  <a:lnTo>
                    <a:pt x="4" y="5"/>
                  </a:lnTo>
                  <a:lnTo>
                    <a:pt x="4" y="5"/>
                  </a:lnTo>
                  <a:lnTo>
                    <a:pt x="4" y="5"/>
                  </a:lnTo>
                  <a:lnTo>
                    <a:pt x="4" y="4"/>
                  </a:lnTo>
                  <a:lnTo>
                    <a:pt x="4" y="4"/>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4" name="Freeform 201"/>
            <p:cNvSpPr>
              <a:spLocks/>
            </p:cNvSpPr>
            <p:nvPr/>
          </p:nvSpPr>
          <p:spPr bwMode="auto">
            <a:xfrm>
              <a:off x="1363" y="2462"/>
              <a:ext cx="2" cy="6"/>
            </a:xfrm>
            <a:custGeom>
              <a:avLst/>
              <a:gdLst>
                <a:gd name="T0" fmla="*/ 0 w 2"/>
                <a:gd name="T1" fmla="*/ 0 h 6"/>
                <a:gd name="T2" fmla="*/ 1 w 2"/>
                <a:gd name="T3" fmla="*/ 0 h 6"/>
                <a:gd name="T4" fmla="*/ 1 w 2"/>
                <a:gd name="T5" fmla="*/ 0 h 6"/>
                <a:gd name="T6" fmla="*/ 1 w 2"/>
                <a:gd name="T7" fmla="*/ 0 h 6"/>
                <a:gd name="T8" fmla="*/ 1 w 2"/>
                <a:gd name="T9" fmla="*/ 0 h 6"/>
                <a:gd name="T10" fmla="*/ 1 w 2"/>
                <a:gd name="T11" fmla="*/ 1 h 6"/>
                <a:gd name="T12" fmla="*/ 1 w 2"/>
                <a:gd name="T13" fmla="*/ 1 h 6"/>
                <a:gd name="T14" fmla="*/ 1 w 2"/>
                <a:gd name="T15" fmla="*/ 2 h 6"/>
                <a:gd name="T16" fmla="*/ 1 w 2"/>
                <a:gd name="T17" fmla="*/ 2 h 6"/>
                <a:gd name="T18" fmla="*/ 1 w 2"/>
                <a:gd name="T19" fmla="*/ 3 h 6"/>
                <a:gd name="T20" fmla="*/ 1 w 2"/>
                <a:gd name="T21" fmla="*/ 3 h 6"/>
                <a:gd name="T22" fmla="*/ 1 w 2"/>
                <a:gd name="T23" fmla="*/ 4 h 6"/>
                <a:gd name="T24" fmla="*/ 1 w 2"/>
                <a:gd name="T25" fmla="*/ 4 h 6"/>
                <a:gd name="T26" fmla="*/ 1 w 2"/>
                <a:gd name="T27" fmla="*/ 4 h 6"/>
                <a:gd name="T28" fmla="*/ 1 w 2"/>
                <a:gd name="T29" fmla="*/ 5 h 6"/>
                <a:gd name="T30" fmla="*/ 1 w 2"/>
                <a:gd name="T31" fmla="*/ 5 h 6"/>
                <a:gd name="T32" fmla="*/ 1 w 2"/>
                <a:gd name="T33" fmla="*/ 5 h 6"/>
                <a:gd name="T34" fmla="*/ 0 w 2"/>
                <a:gd name="T35" fmla="*/ 5 h 6"/>
                <a:gd name="T36" fmla="*/ 0 w 2"/>
                <a:gd name="T37" fmla="*/ 5 h 6"/>
                <a:gd name="T38" fmla="*/ 0 w 2"/>
                <a:gd name="T39" fmla="*/ 5 h 6"/>
                <a:gd name="T40" fmla="*/ 0 w 2"/>
                <a:gd name="T41" fmla="*/ 5 h 6"/>
                <a:gd name="T42" fmla="*/ 0 w 2"/>
                <a:gd name="T43" fmla="*/ 4 h 6"/>
                <a:gd name="T44" fmla="*/ 0 w 2"/>
                <a:gd name="T45" fmla="*/ 4 h 6"/>
                <a:gd name="T46" fmla="*/ 0 w 2"/>
                <a:gd name="T47" fmla="*/ 4 h 6"/>
                <a:gd name="T48" fmla="*/ 0 w 2"/>
                <a:gd name="T49" fmla="*/ 3 h 6"/>
                <a:gd name="T50" fmla="*/ 0 w 2"/>
                <a:gd name="T51" fmla="*/ 3 h 6"/>
                <a:gd name="T52" fmla="*/ 0 w 2"/>
                <a:gd name="T53" fmla="*/ 2 h 6"/>
                <a:gd name="T54" fmla="*/ 0 w 2"/>
                <a:gd name="T55" fmla="*/ 2 h 6"/>
                <a:gd name="T56" fmla="*/ 0 w 2"/>
                <a:gd name="T57" fmla="*/ 1 h 6"/>
                <a:gd name="T58" fmla="*/ 0 w 2"/>
                <a:gd name="T59" fmla="*/ 1 h 6"/>
                <a:gd name="T60" fmla="*/ 0 w 2"/>
                <a:gd name="T61" fmla="*/ 0 h 6"/>
                <a:gd name="T62" fmla="*/ 0 w 2"/>
                <a:gd name="T63" fmla="*/ 0 h 6"/>
                <a:gd name="T64" fmla="*/ 0 w 2"/>
                <a:gd name="T65" fmla="*/ 0 h 6"/>
                <a:gd name="T66" fmla="*/ 0 w 2"/>
                <a:gd name="T67"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 h="6">
                  <a:moveTo>
                    <a:pt x="0" y="0"/>
                  </a:moveTo>
                  <a:lnTo>
                    <a:pt x="1" y="0"/>
                  </a:lnTo>
                  <a:lnTo>
                    <a:pt x="1" y="0"/>
                  </a:lnTo>
                  <a:lnTo>
                    <a:pt x="1" y="0"/>
                  </a:lnTo>
                  <a:lnTo>
                    <a:pt x="1" y="0"/>
                  </a:lnTo>
                  <a:lnTo>
                    <a:pt x="1" y="1"/>
                  </a:lnTo>
                  <a:lnTo>
                    <a:pt x="1" y="1"/>
                  </a:lnTo>
                  <a:lnTo>
                    <a:pt x="1" y="2"/>
                  </a:lnTo>
                  <a:lnTo>
                    <a:pt x="1" y="2"/>
                  </a:lnTo>
                  <a:lnTo>
                    <a:pt x="1" y="3"/>
                  </a:lnTo>
                  <a:lnTo>
                    <a:pt x="1" y="3"/>
                  </a:lnTo>
                  <a:lnTo>
                    <a:pt x="1" y="4"/>
                  </a:lnTo>
                  <a:lnTo>
                    <a:pt x="1" y="4"/>
                  </a:lnTo>
                  <a:lnTo>
                    <a:pt x="1" y="4"/>
                  </a:lnTo>
                  <a:lnTo>
                    <a:pt x="1" y="5"/>
                  </a:lnTo>
                  <a:lnTo>
                    <a:pt x="1" y="5"/>
                  </a:lnTo>
                  <a:lnTo>
                    <a:pt x="1" y="5"/>
                  </a:lnTo>
                  <a:lnTo>
                    <a:pt x="0" y="5"/>
                  </a:lnTo>
                  <a:lnTo>
                    <a:pt x="0" y="5"/>
                  </a:lnTo>
                  <a:lnTo>
                    <a:pt x="0" y="5"/>
                  </a:lnTo>
                  <a:lnTo>
                    <a:pt x="0" y="5"/>
                  </a:lnTo>
                  <a:lnTo>
                    <a:pt x="0" y="4"/>
                  </a:lnTo>
                  <a:lnTo>
                    <a:pt x="0" y="4"/>
                  </a:lnTo>
                  <a:lnTo>
                    <a:pt x="0" y="4"/>
                  </a:lnTo>
                  <a:lnTo>
                    <a:pt x="0" y="3"/>
                  </a:lnTo>
                  <a:lnTo>
                    <a:pt x="0" y="3"/>
                  </a:lnTo>
                  <a:lnTo>
                    <a:pt x="0" y="2"/>
                  </a:lnTo>
                  <a:lnTo>
                    <a:pt x="0" y="2"/>
                  </a:lnTo>
                  <a:lnTo>
                    <a:pt x="0" y="1"/>
                  </a:lnTo>
                  <a:lnTo>
                    <a:pt x="0" y="1"/>
                  </a:lnTo>
                  <a:lnTo>
                    <a:pt x="0" y="0"/>
                  </a:lnTo>
                  <a:lnTo>
                    <a:pt x="0" y="0"/>
                  </a:lnTo>
                  <a:lnTo>
                    <a:pt x="0" y="0"/>
                  </a:lnTo>
                  <a:lnTo>
                    <a:pt x="0" y="0"/>
                  </a:lnTo>
                </a:path>
              </a:pathLst>
            </a:custGeom>
            <a:solidFill>
              <a:srgbClr val="B2B2B2"/>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5" name="Freeform 202"/>
            <p:cNvSpPr>
              <a:spLocks/>
            </p:cNvSpPr>
            <p:nvPr/>
          </p:nvSpPr>
          <p:spPr bwMode="auto">
            <a:xfrm>
              <a:off x="1464" y="2461"/>
              <a:ext cx="4" cy="8"/>
            </a:xfrm>
            <a:custGeom>
              <a:avLst/>
              <a:gdLst>
                <a:gd name="T0" fmla="*/ 3 w 4"/>
                <a:gd name="T1" fmla="*/ 0 h 8"/>
                <a:gd name="T2" fmla="*/ 3 w 4"/>
                <a:gd name="T3" fmla="*/ 1 h 8"/>
                <a:gd name="T4" fmla="*/ 2 w 4"/>
                <a:gd name="T5" fmla="*/ 1 h 8"/>
                <a:gd name="T6" fmla="*/ 2 w 4"/>
                <a:gd name="T7" fmla="*/ 1 h 8"/>
                <a:gd name="T8" fmla="*/ 2 w 4"/>
                <a:gd name="T9" fmla="*/ 0 h 8"/>
                <a:gd name="T10" fmla="*/ 2 w 4"/>
                <a:gd name="T11" fmla="*/ 0 h 8"/>
                <a:gd name="T12" fmla="*/ 1 w 4"/>
                <a:gd name="T13" fmla="*/ 0 h 8"/>
                <a:gd name="T14" fmla="*/ 1 w 4"/>
                <a:gd name="T15" fmla="*/ 1 h 8"/>
                <a:gd name="T16" fmla="*/ 1 w 4"/>
                <a:gd name="T17" fmla="*/ 1 h 8"/>
                <a:gd name="T18" fmla="*/ 1 w 4"/>
                <a:gd name="T19" fmla="*/ 1 h 8"/>
                <a:gd name="T20" fmla="*/ 1 w 4"/>
                <a:gd name="T21" fmla="*/ 1 h 8"/>
                <a:gd name="T22" fmla="*/ 0 w 4"/>
                <a:gd name="T23" fmla="*/ 1 h 8"/>
                <a:gd name="T24" fmla="*/ 0 w 4"/>
                <a:gd name="T25" fmla="*/ 2 h 8"/>
                <a:gd name="T26" fmla="*/ 0 w 4"/>
                <a:gd name="T27" fmla="*/ 2 h 8"/>
                <a:gd name="T28" fmla="*/ 0 w 4"/>
                <a:gd name="T29" fmla="*/ 3 h 8"/>
                <a:gd name="T30" fmla="*/ 0 w 4"/>
                <a:gd name="T31" fmla="*/ 3 h 8"/>
                <a:gd name="T32" fmla="*/ 0 w 4"/>
                <a:gd name="T33" fmla="*/ 4 h 8"/>
                <a:gd name="T34" fmla="*/ 0 w 4"/>
                <a:gd name="T35" fmla="*/ 4 h 8"/>
                <a:gd name="T36" fmla="*/ 0 w 4"/>
                <a:gd name="T37" fmla="*/ 5 h 8"/>
                <a:gd name="T38" fmla="*/ 0 w 4"/>
                <a:gd name="T39" fmla="*/ 5 h 8"/>
                <a:gd name="T40" fmla="*/ 0 w 4"/>
                <a:gd name="T41" fmla="*/ 6 h 8"/>
                <a:gd name="T42" fmla="*/ 1 w 4"/>
                <a:gd name="T43" fmla="*/ 6 h 8"/>
                <a:gd name="T44" fmla="*/ 1 w 4"/>
                <a:gd name="T45" fmla="*/ 6 h 8"/>
                <a:gd name="T46" fmla="*/ 1 w 4"/>
                <a:gd name="T47" fmla="*/ 6 h 8"/>
                <a:gd name="T48" fmla="*/ 1 w 4"/>
                <a:gd name="T49" fmla="*/ 6 h 8"/>
                <a:gd name="T50" fmla="*/ 1 w 4"/>
                <a:gd name="T51" fmla="*/ 7 h 8"/>
                <a:gd name="T52" fmla="*/ 2 w 4"/>
                <a:gd name="T53" fmla="*/ 7 h 8"/>
                <a:gd name="T54" fmla="*/ 2 w 4"/>
                <a:gd name="T55" fmla="*/ 6 h 8"/>
                <a:gd name="T56" fmla="*/ 2 w 4"/>
                <a:gd name="T57" fmla="*/ 6 h 8"/>
                <a:gd name="T58" fmla="*/ 3 w 4"/>
                <a:gd name="T59" fmla="*/ 6 h 8"/>
                <a:gd name="T60" fmla="*/ 3 w 4"/>
                <a:gd name="T61" fmla="*/ 6 h 8"/>
                <a:gd name="T62" fmla="*/ 3 w 4"/>
                <a:gd name="T63" fmla="*/ 5 h 8"/>
                <a:gd name="T64" fmla="*/ 3 w 4"/>
                <a:gd name="T65" fmla="*/ 5 h 8"/>
                <a:gd name="T66" fmla="*/ 3 w 4"/>
                <a:gd name="T67" fmla="*/ 5 h 8"/>
                <a:gd name="T68" fmla="*/ 3 w 4"/>
                <a:gd name="T69" fmla="*/ 5 h 8"/>
                <a:gd name="T70" fmla="*/ 3 w 4"/>
                <a:gd name="T71" fmla="*/ 6 h 8"/>
                <a:gd name="T72" fmla="*/ 2 w 4"/>
                <a:gd name="T73" fmla="*/ 6 h 8"/>
                <a:gd name="T74" fmla="*/ 2 w 4"/>
                <a:gd name="T75" fmla="*/ 6 h 8"/>
                <a:gd name="T76" fmla="*/ 2 w 4"/>
                <a:gd name="T77" fmla="*/ 6 h 8"/>
                <a:gd name="T78" fmla="*/ 1 w 4"/>
                <a:gd name="T79" fmla="*/ 6 h 8"/>
                <a:gd name="T80" fmla="*/ 1 w 4"/>
                <a:gd name="T81" fmla="*/ 5 h 8"/>
                <a:gd name="T82" fmla="*/ 1 w 4"/>
                <a:gd name="T83" fmla="*/ 5 h 8"/>
                <a:gd name="T84" fmla="*/ 1 w 4"/>
                <a:gd name="T85" fmla="*/ 4 h 8"/>
                <a:gd name="T86" fmla="*/ 0 w 4"/>
                <a:gd name="T87" fmla="*/ 4 h 8"/>
                <a:gd name="T88" fmla="*/ 0 w 4"/>
                <a:gd name="T89" fmla="*/ 4 h 8"/>
                <a:gd name="T90" fmla="*/ 0 w 4"/>
                <a:gd name="T91" fmla="*/ 3 h 8"/>
                <a:gd name="T92" fmla="*/ 0 w 4"/>
                <a:gd name="T93" fmla="*/ 3 h 8"/>
                <a:gd name="T94" fmla="*/ 0 w 4"/>
                <a:gd name="T95" fmla="*/ 2 h 8"/>
                <a:gd name="T96" fmla="*/ 1 w 4"/>
                <a:gd name="T97" fmla="*/ 2 h 8"/>
                <a:gd name="T98" fmla="*/ 1 w 4"/>
                <a:gd name="T99" fmla="*/ 1 h 8"/>
                <a:gd name="T100" fmla="*/ 1 w 4"/>
                <a:gd name="T101" fmla="*/ 1 h 8"/>
                <a:gd name="T102" fmla="*/ 1 w 4"/>
                <a:gd name="T103" fmla="*/ 1 h 8"/>
                <a:gd name="T104" fmla="*/ 1 w 4"/>
                <a:gd name="T105" fmla="*/ 1 h 8"/>
                <a:gd name="T106" fmla="*/ 2 w 4"/>
                <a:gd name="T107" fmla="*/ 1 h 8"/>
                <a:gd name="T108" fmla="*/ 2 w 4"/>
                <a:gd name="T109" fmla="*/ 1 h 8"/>
                <a:gd name="T110" fmla="*/ 2 w 4"/>
                <a:gd name="T111" fmla="*/ 1 h 8"/>
                <a:gd name="T112" fmla="*/ 3 w 4"/>
                <a:gd name="T113" fmla="*/ 1 h 8"/>
                <a:gd name="T114" fmla="*/ 3 w 4"/>
                <a:gd name="T115" fmla="*/ 2 h 8"/>
                <a:gd name="T116" fmla="*/ 3 w 4"/>
                <a:gd name="T117" fmla="*/ 2 h 8"/>
                <a:gd name="T118" fmla="*/ 3 w 4"/>
                <a:gd name="T119" fmla="*/ 2 h 8"/>
                <a:gd name="T120" fmla="*/ 3 w 4"/>
                <a:gd name="T121"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 h="8">
                  <a:moveTo>
                    <a:pt x="3" y="0"/>
                  </a:moveTo>
                  <a:lnTo>
                    <a:pt x="3" y="1"/>
                  </a:lnTo>
                  <a:lnTo>
                    <a:pt x="2" y="1"/>
                  </a:lnTo>
                  <a:lnTo>
                    <a:pt x="2" y="1"/>
                  </a:lnTo>
                  <a:lnTo>
                    <a:pt x="2" y="0"/>
                  </a:lnTo>
                  <a:lnTo>
                    <a:pt x="2" y="0"/>
                  </a:lnTo>
                  <a:lnTo>
                    <a:pt x="1" y="0"/>
                  </a:lnTo>
                  <a:lnTo>
                    <a:pt x="1" y="1"/>
                  </a:lnTo>
                  <a:lnTo>
                    <a:pt x="1" y="1"/>
                  </a:lnTo>
                  <a:lnTo>
                    <a:pt x="1" y="1"/>
                  </a:lnTo>
                  <a:lnTo>
                    <a:pt x="1" y="1"/>
                  </a:lnTo>
                  <a:lnTo>
                    <a:pt x="0" y="1"/>
                  </a:lnTo>
                  <a:lnTo>
                    <a:pt x="0" y="2"/>
                  </a:lnTo>
                  <a:lnTo>
                    <a:pt x="0" y="2"/>
                  </a:lnTo>
                  <a:lnTo>
                    <a:pt x="0" y="3"/>
                  </a:lnTo>
                  <a:lnTo>
                    <a:pt x="0" y="3"/>
                  </a:lnTo>
                  <a:lnTo>
                    <a:pt x="0" y="4"/>
                  </a:lnTo>
                  <a:lnTo>
                    <a:pt x="0" y="4"/>
                  </a:lnTo>
                  <a:lnTo>
                    <a:pt x="0" y="5"/>
                  </a:lnTo>
                  <a:lnTo>
                    <a:pt x="0" y="5"/>
                  </a:lnTo>
                  <a:lnTo>
                    <a:pt x="0" y="6"/>
                  </a:lnTo>
                  <a:lnTo>
                    <a:pt x="1" y="6"/>
                  </a:lnTo>
                  <a:lnTo>
                    <a:pt x="1" y="6"/>
                  </a:lnTo>
                  <a:lnTo>
                    <a:pt x="1" y="6"/>
                  </a:lnTo>
                  <a:lnTo>
                    <a:pt x="1" y="6"/>
                  </a:lnTo>
                  <a:lnTo>
                    <a:pt x="1" y="7"/>
                  </a:lnTo>
                  <a:lnTo>
                    <a:pt x="2" y="7"/>
                  </a:lnTo>
                  <a:lnTo>
                    <a:pt x="2" y="6"/>
                  </a:lnTo>
                  <a:lnTo>
                    <a:pt x="2" y="6"/>
                  </a:lnTo>
                  <a:lnTo>
                    <a:pt x="3" y="6"/>
                  </a:lnTo>
                  <a:lnTo>
                    <a:pt x="3" y="6"/>
                  </a:lnTo>
                  <a:lnTo>
                    <a:pt x="3" y="5"/>
                  </a:lnTo>
                  <a:lnTo>
                    <a:pt x="3" y="5"/>
                  </a:lnTo>
                  <a:lnTo>
                    <a:pt x="3" y="5"/>
                  </a:lnTo>
                  <a:lnTo>
                    <a:pt x="3" y="5"/>
                  </a:lnTo>
                  <a:lnTo>
                    <a:pt x="3" y="6"/>
                  </a:lnTo>
                  <a:lnTo>
                    <a:pt x="2" y="6"/>
                  </a:lnTo>
                  <a:lnTo>
                    <a:pt x="2" y="6"/>
                  </a:lnTo>
                  <a:lnTo>
                    <a:pt x="2" y="6"/>
                  </a:lnTo>
                  <a:lnTo>
                    <a:pt x="1" y="6"/>
                  </a:lnTo>
                  <a:lnTo>
                    <a:pt x="1" y="5"/>
                  </a:lnTo>
                  <a:lnTo>
                    <a:pt x="1" y="5"/>
                  </a:lnTo>
                  <a:lnTo>
                    <a:pt x="1" y="4"/>
                  </a:lnTo>
                  <a:lnTo>
                    <a:pt x="0" y="4"/>
                  </a:lnTo>
                  <a:lnTo>
                    <a:pt x="0" y="4"/>
                  </a:lnTo>
                  <a:lnTo>
                    <a:pt x="0" y="3"/>
                  </a:lnTo>
                  <a:lnTo>
                    <a:pt x="0" y="3"/>
                  </a:lnTo>
                  <a:lnTo>
                    <a:pt x="0" y="2"/>
                  </a:lnTo>
                  <a:lnTo>
                    <a:pt x="1" y="2"/>
                  </a:lnTo>
                  <a:lnTo>
                    <a:pt x="1" y="1"/>
                  </a:lnTo>
                  <a:lnTo>
                    <a:pt x="1" y="1"/>
                  </a:lnTo>
                  <a:lnTo>
                    <a:pt x="1" y="1"/>
                  </a:lnTo>
                  <a:lnTo>
                    <a:pt x="1" y="1"/>
                  </a:lnTo>
                  <a:lnTo>
                    <a:pt x="2" y="1"/>
                  </a:lnTo>
                  <a:lnTo>
                    <a:pt x="2" y="1"/>
                  </a:lnTo>
                  <a:lnTo>
                    <a:pt x="2" y="1"/>
                  </a:lnTo>
                  <a:lnTo>
                    <a:pt x="3" y="1"/>
                  </a:lnTo>
                  <a:lnTo>
                    <a:pt x="3" y="2"/>
                  </a:lnTo>
                  <a:lnTo>
                    <a:pt x="3" y="2"/>
                  </a:lnTo>
                  <a:lnTo>
                    <a:pt x="3" y="2"/>
                  </a:lnTo>
                  <a:lnTo>
                    <a:pt x="3" y="0"/>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6" name="Freeform 203"/>
            <p:cNvSpPr>
              <a:spLocks/>
            </p:cNvSpPr>
            <p:nvPr/>
          </p:nvSpPr>
          <p:spPr bwMode="auto">
            <a:xfrm>
              <a:off x="1489" y="2461"/>
              <a:ext cx="5" cy="7"/>
            </a:xfrm>
            <a:custGeom>
              <a:avLst/>
              <a:gdLst>
                <a:gd name="T0" fmla="*/ 3 w 5"/>
                <a:gd name="T1" fmla="*/ 2 h 7"/>
                <a:gd name="T2" fmla="*/ 3 w 5"/>
                <a:gd name="T3" fmla="*/ 2 h 7"/>
                <a:gd name="T4" fmla="*/ 3 w 5"/>
                <a:gd name="T5" fmla="*/ 3 h 7"/>
                <a:gd name="T6" fmla="*/ 2 w 5"/>
                <a:gd name="T7" fmla="*/ 3 h 7"/>
                <a:gd name="T8" fmla="*/ 2 w 5"/>
                <a:gd name="T9" fmla="*/ 3 h 7"/>
                <a:gd name="T10" fmla="*/ 2 w 5"/>
                <a:gd name="T11" fmla="*/ 3 h 7"/>
                <a:gd name="T12" fmla="*/ 2 w 5"/>
                <a:gd name="T13" fmla="*/ 3 h 7"/>
                <a:gd name="T14" fmla="*/ 2 w 5"/>
                <a:gd name="T15" fmla="*/ 1 h 7"/>
                <a:gd name="T16" fmla="*/ 2 w 5"/>
                <a:gd name="T17" fmla="*/ 1 h 7"/>
                <a:gd name="T18" fmla="*/ 2 w 5"/>
                <a:gd name="T19" fmla="*/ 1 h 7"/>
                <a:gd name="T20" fmla="*/ 2 w 5"/>
                <a:gd name="T21" fmla="*/ 1 h 7"/>
                <a:gd name="T22" fmla="*/ 3 w 5"/>
                <a:gd name="T23" fmla="*/ 1 h 7"/>
                <a:gd name="T24" fmla="*/ 3 w 5"/>
                <a:gd name="T25" fmla="*/ 1 h 7"/>
                <a:gd name="T26" fmla="*/ 3 w 5"/>
                <a:gd name="T27" fmla="*/ 1 h 7"/>
                <a:gd name="T28" fmla="*/ 4 w 5"/>
                <a:gd name="T29" fmla="*/ 1 h 7"/>
                <a:gd name="T30" fmla="*/ 4 w 5"/>
                <a:gd name="T31" fmla="*/ 2 h 7"/>
                <a:gd name="T32" fmla="*/ 4 w 5"/>
                <a:gd name="T33" fmla="*/ 2 h 7"/>
                <a:gd name="T34" fmla="*/ 4 w 5"/>
                <a:gd name="T35" fmla="*/ 0 h 7"/>
                <a:gd name="T36" fmla="*/ 0 w 5"/>
                <a:gd name="T37" fmla="*/ 0 h 7"/>
                <a:gd name="T38" fmla="*/ 0 w 5"/>
                <a:gd name="T39" fmla="*/ 1 h 7"/>
                <a:gd name="T40" fmla="*/ 0 w 5"/>
                <a:gd name="T41" fmla="*/ 1 h 7"/>
                <a:gd name="T42" fmla="*/ 1 w 5"/>
                <a:gd name="T43" fmla="*/ 1 h 7"/>
                <a:gd name="T44" fmla="*/ 1 w 5"/>
                <a:gd name="T45" fmla="*/ 1 h 7"/>
                <a:gd name="T46" fmla="*/ 1 w 5"/>
                <a:gd name="T47" fmla="*/ 2 h 7"/>
                <a:gd name="T48" fmla="*/ 1 w 5"/>
                <a:gd name="T49" fmla="*/ 5 h 7"/>
                <a:gd name="T50" fmla="*/ 1 w 5"/>
                <a:gd name="T51" fmla="*/ 6 h 7"/>
                <a:gd name="T52" fmla="*/ 1 w 5"/>
                <a:gd name="T53" fmla="*/ 6 h 7"/>
                <a:gd name="T54" fmla="*/ 0 w 5"/>
                <a:gd name="T55" fmla="*/ 6 h 7"/>
                <a:gd name="T56" fmla="*/ 0 w 5"/>
                <a:gd name="T57" fmla="*/ 6 h 7"/>
                <a:gd name="T58" fmla="*/ 4 w 5"/>
                <a:gd name="T59" fmla="*/ 6 h 7"/>
                <a:gd name="T60" fmla="*/ 4 w 5"/>
                <a:gd name="T61" fmla="*/ 5 h 7"/>
                <a:gd name="T62" fmla="*/ 4 w 5"/>
                <a:gd name="T63" fmla="*/ 5 h 7"/>
                <a:gd name="T64" fmla="*/ 4 w 5"/>
                <a:gd name="T65" fmla="*/ 5 h 7"/>
                <a:gd name="T66" fmla="*/ 4 w 5"/>
                <a:gd name="T67" fmla="*/ 6 h 7"/>
                <a:gd name="T68" fmla="*/ 3 w 5"/>
                <a:gd name="T69" fmla="*/ 6 h 7"/>
                <a:gd name="T70" fmla="*/ 3 w 5"/>
                <a:gd name="T71" fmla="*/ 6 h 7"/>
                <a:gd name="T72" fmla="*/ 2 w 5"/>
                <a:gd name="T73" fmla="*/ 6 h 7"/>
                <a:gd name="T74" fmla="*/ 2 w 5"/>
                <a:gd name="T75" fmla="*/ 6 h 7"/>
                <a:gd name="T76" fmla="*/ 2 w 5"/>
                <a:gd name="T77" fmla="*/ 6 h 7"/>
                <a:gd name="T78" fmla="*/ 2 w 5"/>
                <a:gd name="T79" fmla="*/ 6 h 7"/>
                <a:gd name="T80" fmla="*/ 2 w 5"/>
                <a:gd name="T81" fmla="*/ 5 h 7"/>
                <a:gd name="T82" fmla="*/ 2 w 5"/>
                <a:gd name="T83" fmla="*/ 3 h 7"/>
                <a:gd name="T84" fmla="*/ 2 w 5"/>
                <a:gd name="T85" fmla="*/ 3 h 7"/>
                <a:gd name="T86" fmla="*/ 2 w 5"/>
                <a:gd name="T87" fmla="*/ 3 h 7"/>
                <a:gd name="T88" fmla="*/ 2 w 5"/>
                <a:gd name="T89" fmla="*/ 4 h 7"/>
                <a:gd name="T90" fmla="*/ 3 w 5"/>
                <a:gd name="T91" fmla="*/ 4 h 7"/>
                <a:gd name="T92" fmla="*/ 3 w 5"/>
                <a:gd name="T93" fmla="*/ 4 h 7"/>
                <a:gd name="T94" fmla="*/ 3 w 5"/>
                <a:gd name="T95" fmla="*/ 4 h 7"/>
                <a:gd name="T96" fmla="*/ 3 w 5"/>
                <a:gd name="T97" fmla="*/ 2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 h="7">
                  <a:moveTo>
                    <a:pt x="3" y="2"/>
                  </a:moveTo>
                  <a:lnTo>
                    <a:pt x="3" y="2"/>
                  </a:lnTo>
                  <a:lnTo>
                    <a:pt x="3" y="3"/>
                  </a:lnTo>
                  <a:lnTo>
                    <a:pt x="2" y="3"/>
                  </a:lnTo>
                  <a:lnTo>
                    <a:pt x="2" y="3"/>
                  </a:lnTo>
                  <a:lnTo>
                    <a:pt x="2" y="3"/>
                  </a:lnTo>
                  <a:lnTo>
                    <a:pt x="2" y="3"/>
                  </a:lnTo>
                  <a:lnTo>
                    <a:pt x="2" y="1"/>
                  </a:lnTo>
                  <a:lnTo>
                    <a:pt x="2" y="1"/>
                  </a:lnTo>
                  <a:lnTo>
                    <a:pt x="2" y="1"/>
                  </a:lnTo>
                  <a:lnTo>
                    <a:pt x="2" y="1"/>
                  </a:lnTo>
                  <a:lnTo>
                    <a:pt x="3" y="1"/>
                  </a:lnTo>
                  <a:lnTo>
                    <a:pt x="3" y="1"/>
                  </a:lnTo>
                  <a:lnTo>
                    <a:pt x="3" y="1"/>
                  </a:lnTo>
                  <a:lnTo>
                    <a:pt x="4" y="1"/>
                  </a:lnTo>
                  <a:lnTo>
                    <a:pt x="4" y="2"/>
                  </a:lnTo>
                  <a:lnTo>
                    <a:pt x="4" y="2"/>
                  </a:lnTo>
                  <a:lnTo>
                    <a:pt x="4" y="0"/>
                  </a:lnTo>
                  <a:lnTo>
                    <a:pt x="0" y="0"/>
                  </a:lnTo>
                  <a:lnTo>
                    <a:pt x="0" y="1"/>
                  </a:lnTo>
                  <a:lnTo>
                    <a:pt x="0" y="1"/>
                  </a:lnTo>
                  <a:lnTo>
                    <a:pt x="1" y="1"/>
                  </a:lnTo>
                  <a:lnTo>
                    <a:pt x="1" y="1"/>
                  </a:lnTo>
                  <a:lnTo>
                    <a:pt x="1" y="2"/>
                  </a:lnTo>
                  <a:lnTo>
                    <a:pt x="1" y="5"/>
                  </a:lnTo>
                  <a:lnTo>
                    <a:pt x="1" y="6"/>
                  </a:lnTo>
                  <a:lnTo>
                    <a:pt x="1" y="6"/>
                  </a:lnTo>
                  <a:lnTo>
                    <a:pt x="0" y="6"/>
                  </a:lnTo>
                  <a:lnTo>
                    <a:pt x="0" y="6"/>
                  </a:lnTo>
                  <a:lnTo>
                    <a:pt x="4" y="6"/>
                  </a:lnTo>
                  <a:lnTo>
                    <a:pt x="4" y="5"/>
                  </a:lnTo>
                  <a:lnTo>
                    <a:pt x="4" y="5"/>
                  </a:lnTo>
                  <a:lnTo>
                    <a:pt x="4" y="5"/>
                  </a:lnTo>
                  <a:lnTo>
                    <a:pt x="4" y="6"/>
                  </a:lnTo>
                  <a:lnTo>
                    <a:pt x="3" y="6"/>
                  </a:lnTo>
                  <a:lnTo>
                    <a:pt x="3" y="6"/>
                  </a:lnTo>
                  <a:lnTo>
                    <a:pt x="2" y="6"/>
                  </a:lnTo>
                  <a:lnTo>
                    <a:pt x="2" y="6"/>
                  </a:lnTo>
                  <a:lnTo>
                    <a:pt x="2" y="6"/>
                  </a:lnTo>
                  <a:lnTo>
                    <a:pt x="2" y="6"/>
                  </a:lnTo>
                  <a:lnTo>
                    <a:pt x="2" y="5"/>
                  </a:lnTo>
                  <a:lnTo>
                    <a:pt x="2" y="3"/>
                  </a:lnTo>
                  <a:lnTo>
                    <a:pt x="2" y="3"/>
                  </a:lnTo>
                  <a:lnTo>
                    <a:pt x="2" y="3"/>
                  </a:lnTo>
                  <a:lnTo>
                    <a:pt x="2" y="4"/>
                  </a:lnTo>
                  <a:lnTo>
                    <a:pt x="3" y="4"/>
                  </a:lnTo>
                  <a:lnTo>
                    <a:pt x="3" y="4"/>
                  </a:lnTo>
                  <a:lnTo>
                    <a:pt x="3" y="4"/>
                  </a:lnTo>
                  <a:lnTo>
                    <a:pt x="3" y="2"/>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7" name="Freeform 204"/>
            <p:cNvSpPr>
              <a:spLocks/>
            </p:cNvSpPr>
            <p:nvPr/>
          </p:nvSpPr>
          <p:spPr bwMode="auto">
            <a:xfrm>
              <a:off x="1372" y="2509"/>
              <a:ext cx="16" cy="14"/>
            </a:xfrm>
            <a:custGeom>
              <a:avLst/>
              <a:gdLst>
                <a:gd name="T0" fmla="*/ 7 w 16"/>
                <a:gd name="T1" fmla="*/ 7 h 14"/>
                <a:gd name="T2" fmla="*/ 7 w 16"/>
                <a:gd name="T3" fmla="*/ 8 h 14"/>
                <a:gd name="T4" fmla="*/ 8 w 16"/>
                <a:gd name="T5" fmla="*/ 8 h 14"/>
                <a:gd name="T6" fmla="*/ 8 w 16"/>
                <a:gd name="T7" fmla="*/ 8 h 14"/>
                <a:gd name="T8" fmla="*/ 9 w 16"/>
                <a:gd name="T9" fmla="*/ 8 h 14"/>
                <a:gd name="T10" fmla="*/ 9 w 16"/>
                <a:gd name="T11" fmla="*/ 9 h 14"/>
                <a:gd name="T12" fmla="*/ 9 w 16"/>
                <a:gd name="T13" fmla="*/ 10 h 14"/>
                <a:gd name="T14" fmla="*/ 9 w 16"/>
                <a:gd name="T15" fmla="*/ 10 h 14"/>
                <a:gd name="T16" fmla="*/ 9 w 16"/>
                <a:gd name="T17" fmla="*/ 11 h 14"/>
                <a:gd name="T18" fmla="*/ 11 w 16"/>
                <a:gd name="T19" fmla="*/ 7 h 14"/>
                <a:gd name="T20" fmla="*/ 11 w 16"/>
                <a:gd name="T21" fmla="*/ 7 h 14"/>
                <a:gd name="T22" fmla="*/ 11 w 16"/>
                <a:gd name="T23" fmla="*/ 8 h 14"/>
                <a:gd name="T24" fmla="*/ 10 w 16"/>
                <a:gd name="T25" fmla="*/ 8 h 14"/>
                <a:gd name="T26" fmla="*/ 9 w 16"/>
                <a:gd name="T27" fmla="*/ 8 h 14"/>
                <a:gd name="T28" fmla="*/ 9 w 16"/>
                <a:gd name="T29" fmla="*/ 8 h 14"/>
                <a:gd name="T30" fmla="*/ 8 w 16"/>
                <a:gd name="T31" fmla="*/ 8 h 14"/>
                <a:gd name="T32" fmla="*/ 8 w 16"/>
                <a:gd name="T33" fmla="*/ 7 h 14"/>
                <a:gd name="T34" fmla="*/ 7 w 16"/>
                <a:gd name="T35" fmla="*/ 7 h 14"/>
                <a:gd name="T36" fmla="*/ 9 w 16"/>
                <a:gd name="T37" fmla="*/ 4 h 14"/>
                <a:gd name="T38" fmla="*/ 9 w 16"/>
                <a:gd name="T39" fmla="*/ 4 h 14"/>
                <a:gd name="T40" fmla="*/ 9 w 16"/>
                <a:gd name="T41" fmla="*/ 3 h 14"/>
                <a:gd name="T42" fmla="*/ 9 w 16"/>
                <a:gd name="T43" fmla="*/ 3 h 14"/>
                <a:gd name="T44" fmla="*/ 10 w 16"/>
                <a:gd name="T45" fmla="*/ 3 h 14"/>
                <a:gd name="T46" fmla="*/ 11 w 16"/>
                <a:gd name="T47" fmla="*/ 3 h 14"/>
                <a:gd name="T48" fmla="*/ 11 w 16"/>
                <a:gd name="T49" fmla="*/ 3 h 14"/>
                <a:gd name="T50" fmla="*/ 11 w 16"/>
                <a:gd name="T51" fmla="*/ 3 h 14"/>
                <a:gd name="T52" fmla="*/ 12 w 16"/>
                <a:gd name="T53" fmla="*/ 3 h 14"/>
                <a:gd name="T54" fmla="*/ 12 w 16"/>
                <a:gd name="T55" fmla="*/ 4 h 14"/>
                <a:gd name="T56" fmla="*/ 13 w 16"/>
                <a:gd name="T57" fmla="*/ 4 h 14"/>
                <a:gd name="T58" fmla="*/ 13 w 16"/>
                <a:gd name="T59" fmla="*/ 5 h 14"/>
                <a:gd name="T60" fmla="*/ 14 w 16"/>
                <a:gd name="T61" fmla="*/ 5 h 14"/>
                <a:gd name="T62" fmla="*/ 14 w 16"/>
                <a:gd name="T63" fmla="*/ 5 h 14"/>
                <a:gd name="T64" fmla="*/ 14 w 16"/>
                <a:gd name="T65" fmla="*/ 6 h 14"/>
                <a:gd name="T66" fmla="*/ 14 w 16"/>
                <a:gd name="T67" fmla="*/ 7 h 14"/>
                <a:gd name="T68" fmla="*/ 14 w 16"/>
                <a:gd name="T69" fmla="*/ 8 h 14"/>
                <a:gd name="T70" fmla="*/ 14 w 16"/>
                <a:gd name="T71" fmla="*/ 8 h 14"/>
                <a:gd name="T72" fmla="*/ 14 w 16"/>
                <a:gd name="T73" fmla="*/ 8 h 14"/>
                <a:gd name="T74" fmla="*/ 15 w 16"/>
                <a:gd name="T75" fmla="*/ 5 h 14"/>
                <a:gd name="T76" fmla="*/ 7 w 16"/>
                <a:gd name="T77" fmla="*/ 0 h 14"/>
                <a:gd name="T78" fmla="*/ 7 w 16"/>
                <a:gd name="T79" fmla="*/ 1 h 14"/>
                <a:gd name="T80" fmla="*/ 8 w 16"/>
                <a:gd name="T81" fmla="*/ 1 h 14"/>
                <a:gd name="T82" fmla="*/ 8 w 16"/>
                <a:gd name="T83" fmla="*/ 1 h 14"/>
                <a:gd name="T84" fmla="*/ 8 w 16"/>
                <a:gd name="T85" fmla="*/ 2 h 14"/>
                <a:gd name="T86" fmla="*/ 8 w 16"/>
                <a:gd name="T87" fmla="*/ 3 h 14"/>
                <a:gd name="T88" fmla="*/ 7 w 16"/>
                <a:gd name="T89" fmla="*/ 3 h 14"/>
                <a:gd name="T90" fmla="*/ 3 w 16"/>
                <a:gd name="T91" fmla="*/ 9 h 14"/>
                <a:gd name="T92" fmla="*/ 3 w 16"/>
                <a:gd name="T93" fmla="*/ 10 h 14"/>
                <a:gd name="T94" fmla="*/ 2 w 16"/>
                <a:gd name="T95" fmla="*/ 10 h 14"/>
                <a:gd name="T96" fmla="*/ 2 w 16"/>
                <a:gd name="T97" fmla="*/ 10 h 14"/>
                <a:gd name="T98" fmla="*/ 1 w 16"/>
                <a:gd name="T99" fmla="*/ 10 h 14"/>
                <a:gd name="T100" fmla="*/ 1 w 16"/>
                <a:gd name="T101" fmla="*/ 10 h 14"/>
                <a:gd name="T102" fmla="*/ 0 w 16"/>
                <a:gd name="T103" fmla="*/ 10 h 14"/>
                <a:gd name="T104" fmla="*/ 5 w 16"/>
                <a:gd name="T105" fmla="*/ 13 h 14"/>
                <a:gd name="T106" fmla="*/ 5 w 16"/>
                <a:gd name="T107" fmla="*/ 12 h 14"/>
                <a:gd name="T108" fmla="*/ 4 w 16"/>
                <a:gd name="T109" fmla="*/ 12 h 14"/>
                <a:gd name="T110" fmla="*/ 4 w 16"/>
                <a:gd name="T111" fmla="*/ 12 h 14"/>
                <a:gd name="T112" fmla="*/ 4 w 16"/>
                <a:gd name="T113" fmla="*/ 11 h 14"/>
                <a:gd name="T114" fmla="*/ 4 w 16"/>
                <a:gd name="T115" fmla="*/ 10 h 14"/>
                <a:gd name="T116" fmla="*/ 4 w 16"/>
                <a:gd name="T117" fmla="*/ 10 h 14"/>
                <a:gd name="T118" fmla="*/ 5 w 16"/>
                <a:gd name="T119" fmla="*/ 10 h 14"/>
                <a:gd name="T120" fmla="*/ 7 w 16"/>
                <a:gd name="T121" fmla="*/ 7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6" h="14">
                  <a:moveTo>
                    <a:pt x="7" y="7"/>
                  </a:moveTo>
                  <a:lnTo>
                    <a:pt x="7" y="8"/>
                  </a:lnTo>
                  <a:lnTo>
                    <a:pt x="8" y="8"/>
                  </a:lnTo>
                  <a:lnTo>
                    <a:pt x="8" y="8"/>
                  </a:lnTo>
                  <a:lnTo>
                    <a:pt x="9" y="8"/>
                  </a:lnTo>
                  <a:lnTo>
                    <a:pt x="9" y="9"/>
                  </a:lnTo>
                  <a:lnTo>
                    <a:pt x="9" y="10"/>
                  </a:lnTo>
                  <a:lnTo>
                    <a:pt x="9" y="10"/>
                  </a:lnTo>
                  <a:lnTo>
                    <a:pt x="9" y="11"/>
                  </a:lnTo>
                  <a:lnTo>
                    <a:pt x="11" y="7"/>
                  </a:lnTo>
                  <a:lnTo>
                    <a:pt x="11" y="7"/>
                  </a:lnTo>
                  <a:lnTo>
                    <a:pt x="11" y="8"/>
                  </a:lnTo>
                  <a:lnTo>
                    <a:pt x="10" y="8"/>
                  </a:lnTo>
                  <a:lnTo>
                    <a:pt x="9" y="8"/>
                  </a:lnTo>
                  <a:lnTo>
                    <a:pt x="9" y="8"/>
                  </a:lnTo>
                  <a:lnTo>
                    <a:pt x="8" y="8"/>
                  </a:lnTo>
                  <a:lnTo>
                    <a:pt x="8" y="7"/>
                  </a:lnTo>
                  <a:lnTo>
                    <a:pt x="7" y="7"/>
                  </a:lnTo>
                  <a:lnTo>
                    <a:pt x="9" y="4"/>
                  </a:lnTo>
                  <a:lnTo>
                    <a:pt x="9" y="4"/>
                  </a:lnTo>
                  <a:lnTo>
                    <a:pt x="9" y="3"/>
                  </a:lnTo>
                  <a:lnTo>
                    <a:pt x="9" y="3"/>
                  </a:lnTo>
                  <a:lnTo>
                    <a:pt x="10" y="3"/>
                  </a:lnTo>
                  <a:lnTo>
                    <a:pt x="11" y="3"/>
                  </a:lnTo>
                  <a:lnTo>
                    <a:pt x="11" y="3"/>
                  </a:lnTo>
                  <a:lnTo>
                    <a:pt x="11" y="3"/>
                  </a:lnTo>
                  <a:lnTo>
                    <a:pt x="12" y="3"/>
                  </a:lnTo>
                  <a:lnTo>
                    <a:pt x="12" y="4"/>
                  </a:lnTo>
                  <a:lnTo>
                    <a:pt x="13" y="4"/>
                  </a:lnTo>
                  <a:lnTo>
                    <a:pt x="13" y="5"/>
                  </a:lnTo>
                  <a:lnTo>
                    <a:pt x="14" y="5"/>
                  </a:lnTo>
                  <a:lnTo>
                    <a:pt x="14" y="5"/>
                  </a:lnTo>
                  <a:lnTo>
                    <a:pt x="14" y="6"/>
                  </a:lnTo>
                  <a:lnTo>
                    <a:pt x="14" y="7"/>
                  </a:lnTo>
                  <a:lnTo>
                    <a:pt x="14" y="8"/>
                  </a:lnTo>
                  <a:lnTo>
                    <a:pt x="14" y="8"/>
                  </a:lnTo>
                  <a:lnTo>
                    <a:pt x="14" y="8"/>
                  </a:lnTo>
                  <a:lnTo>
                    <a:pt x="15" y="5"/>
                  </a:lnTo>
                  <a:lnTo>
                    <a:pt x="7" y="0"/>
                  </a:lnTo>
                  <a:lnTo>
                    <a:pt x="7" y="1"/>
                  </a:lnTo>
                  <a:lnTo>
                    <a:pt x="8" y="1"/>
                  </a:lnTo>
                  <a:lnTo>
                    <a:pt x="8" y="1"/>
                  </a:lnTo>
                  <a:lnTo>
                    <a:pt x="8" y="2"/>
                  </a:lnTo>
                  <a:lnTo>
                    <a:pt x="8" y="3"/>
                  </a:lnTo>
                  <a:lnTo>
                    <a:pt x="7" y="3"/>
                  </a:lnTo>
                  <a:lnTo>
                    <a:pt x="3" y="9"/>
                  </a:lnTo>
                  <a:lnTo>
                    <a:pt x="3" y="10"/>
                  </a:lnTo>
                  <a:lnTo>
                    <a:pt x="2" y="10"/>
                  </a:lnTo>
                  <a:lnTo>
                    <a:pt x="2" y="10"/>
                  </a:lnTo>
                  <a:lnTo>
                    <a:pt x="1" y="10"/>
                  </a:lnTo>
                  <a:lnTo>
                    <a:pt x="1" y="10"/>
                  </a:lnTo>
                  <a:lnTo>
                    <a:pt x="0" y="10"/>
                  </a:lnTo>
                  <a:lnTo>
                    <a:pt x="5" y="13"/>
                  </a:lnTo>
                  <a:lnTo>
                    <a:pt x="5" y="12"/>
                  </a:lnTo>
                  <a:lnTo>
                    <a:pt x="4" y="12"/>
                  </a:lnTo>
                  <a:lnTo>
                    <a:pt x="4" y="12"/>
                  </a:lnTo>
                  <a:lnTo>
                    <a:pt x="4" y="11"/>
                  </a:lnTo>
                  <a:lnTo>
                    <a:pt x="4" y="10"/>
                  </a:lnTo>
                  <a:lnTo>
                    <a:pt x="4" y="10"/>
                  </a:lnTo>
                  <a:lnTo>
                    <a:pt x="5" y="10"/>
                  </a:lnTo>
                  <a:lnTo>
                    <a:pt x="7" y="7"/>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8" name="Freeform 205"/>
            <p:cNvSpPr>
              <a:spLocks/>
            </p:cNvSpPr>
            <p:nvPr/>
          </p:nvSpPr>
          <p:spPr bwMode="auto">
            <a:xfrm>
              <a:off x="1440" y="2461"/>
              <a:ext cx="2" cy="7"/>
            </a:xfrm>
            <a:custGeom>
              <a:avLst/>
              <a:gdLst>
                <a:gd name="T0" fmla="*/ 0 w 2"/>
                <a:gd name="T1" fmla="*/ 2 h 7"/>
                <a:gd name="T2" fmla="*/ 0 w 2"/>
                <a:gd name="T3" fmla="*/ 1 h 7"/>
                <a:gd name="T4" fmla="*/ 0 w 2"/>
                <a:gd name="T5" fmla="*/ 1 h 7"/>
                <a:gd name="T6" fmla="*/ 0 w 2"/>
                <a:gd name="T7" fmla="*/ 1 h 7"/>
                <a:gd name="T8" fmla="*/ 0 w 2"/>
                <a:gd name="T9" fmla="*/ 1 h 7"/>
                <a:gd name="T10" fmla="*/ 0 w 2"/>
                <a:gd name="T11" fmla="*/ 0 h 7"/>
                <a:gd name="T12" fmla="*/ 1 w 2"/>
                <a:gd name="T13" fmla="*/ 0 h 7"/>
                <a:gd name="T14" fmla="*/ 1 w 2"/>
                <a:gd name="T15" fmla="*/ 1 h 7"/>
                <a:gd name="T16" fmla="*/ 1 w 2"/>
                <a:gd name="T17" fmla="*/ 1 h 7"/>
                <a:gd name="T18" fmla="*/ 1 w 2"/>
                <a:gd name="T19" fmla="*/ 1 h 7"/>
                <a:gd name="T20" fmla="*/ 1 w 2"/>
                <a:gd name="T21" fmla="*/ 1 h 7"/>
                <a:gd name="T22" fmla="*/ 1 w 2"/>
                <a:gd name="T23" fmla="*/ 2 h 7"/>
                <a:gd name="T24" fmla="*/ 1 w 2"/>
                <a:gd name="T25" fmla="*/ 5 h 7"/>
                <a:gd name="T26" fmla="*/ 1 w 2"/>
                <a:gd name="T27" fmla="*/ 6 h 7"/>
                <a:gd name="T28" fmla="*/ 1 w 2"/>
                <a:gd name="T29" fmla="*/ 6 h 7"/>
                <a:gd name="T30" fmla="*/ 1 w 2"/>
                <a:gd name="T31" fmla="*/ 6 h 7"/>
                <a:gd name="T32" fmla="*/ 1 w 2"/>
                <a:gd name="T33" fmla="*/ 6 h 7"/>
                <a:gd name="T34" fmla="*/ 0 w 2"/>
                <a:gd name="T35" fmla="*/ 6 h 7"/>
                <a:gd name="T36" fmla="*/ 0 w 2"/>
                <a:gd name="T37" fmla="*/ 6 h 7"/>
                <a:gd name="T38" fmla="*/ 0 w 2"/>
                <a:gd name="T39" fmla="*/ 6 h 7"/>
                <a:gd name="T40" fmla="*/ 0 w 2"/>
                <a:gd name="T41" fmla="*/ 5 h 7"/>
                <a:gd name="T42" fmla="*/ 0 w 2"/>
                <a:gd name="T43" fmla="*/ 2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 h="7">
                  <a:moveTo>
                    <a:pt x="0" y="2"/>
                  </a:moveTo>
                  <a:lnTo>
                    <a:pt x="0" y="1"/>
                  </a:lnTo>
                  <a:lnTo>
                    <a:pt x="0" y="1"/>
                  </a:lnTo>
                  <a:lnTo>
                    <a:pt x="0" y="1"/>
                  </a:lnTo>
                  <a:lnTo>
                    <a:pt x="0" y="1"/>
                  </a:lnTo>
                  <a:lnTo>
                    <a:pt x="0" y="0"/>
                  </a:lnTo>
                  <a:lnTo>
                    <a:pt x="1" y="0"/>
                  </a:lnTo>
                  <a:lnTo>
                    <a:pt x="1" y="1"/>
                  </a:lnTo>
                  <a:lnTo>
                    <a:pt x="1" y="1"/>
                  </a:lnTo>
                  <a:lnTo>
                    <a:pt x="1" y="1"/>
                  </a:lnTo>
                  <a:lnTo>
                    <a:pt x="1" y="1"/>
                  </a:lnTo>
                  <a:lnTo>
                    <a:pt x="1" y="2"/>
                  </a:lnTo>
                  <a:lnTo>
                    <a:pt x="1" y="5"/>
                  </a:lnTo>
                  <a:lnTo>
                    <a:pt x="1" y="6"/>
                  </a:lnTo>
                  <a:lnTo>
                    <a:pt x="1" y="6"/>
                  </a:lnTo>
                  <a:lnTo>
                    <a:pt x="1" y="6"/>
                  </a:lnTo>
                  <a:lnTo>
                    <a:pt x="1" y="6"/>
                  </a:lnTo>
                  <a:lnTo>
                    <a:pt x="0" y="6"/>
                  </a:lnTo>
                  <a:lnTo>
                    <a:pt x="0" y="6"/>
                  </a:lnTo>
                  <a:lnTo>
                    <a:pt x="0" y="6"/>
                  </a:lnTo>
                  <a:lnTo>
                    <a:pt x="0" y="5"/>
                  </a:lnTo>
                  <a:lnTo>
                    <a:pt x="0" y="2"/>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9" name="Freeform 206"/>
            <p:cNvSpPr>
              <a:spLocks/>
            </p:cNvSpPr>
            <p:nvPr/>
          </p:nvSpPr>
          <p:spPr bwMode="auto">
            <a:xfrm>
              <a:off x="1540" y="2461"/>
              <a:ext cx="5" cy="8"/>
            </a:xfrm>
            <a:custGeom>
              <a:avLst/>
              <a:gdLst>
                <a:gd name="T0" fmla="*/ 4 w 5"/>
                <a:gd name="T1" fmla="*/ 5 h 8"/>
                <a:gd name="T2" fmla="*/ 4 w 5"/>
                <a:gd name="T3" fmla="*/ 5 h 8"/>
                <a:gd name="T4" fmla="*/ 4 w 5"/>
                <a:gd name="T5" fmla="*/ 5 h 8"/>
                <a:gd name="T6" fmla="*/ 3 w 5"/>
                <a:gd name="T7" fmla="*/ 5 h 8"/>
                <a:gd name="T8" fmla="*/ 3 w 5"/>
                <a:gd name="T9" fmla="*/ 6 h 8"/>
                <a:gd name="T10" fmla="*/ 3 w 5"/>
                <a:gd name="T11" fmla="*/ 6 h 8"/>
                <a:gd name="T12" fmla="*/ 2 w 5"/>
                <a:gd name="T13" fmla="*/ 6 h 8"/>
                <a:gd name="T14" fmla="*/ 2 w 5"/>
                <a:gd name="T15" fmla="*/ 6 h 8"/>
                <a:gd name="T16" fmla="*/ 2 w 5"/>
                <a:gd name="T17" fmla="*/ 6 h 8"/>
                <a:gd name="T18" fmla="*/ 1 w 5"/>
                <a:gd name="T19" fmla="*/ 6 h 8"/>
                <a:gd name="T20" fmla="*/ 1 w 5"/>
                <a:gd name="T21" fmla="*/ 6 h 8"/>
                <a:gd name="T22" fmla="*/ 1 w 5"/>
                <a:gd name="T23" fmla="*/ 5 h 8"/>
                <a:gd name="T24" fmla="*/ 1 w 5"/>
                <a:gd name="T25" fmla="*/ 1 h 8"/>
                <a:gd name="T26" fmla="*/ 1 w 5"/>
                <a:gd name="T27" fmla="*/ 1 h 8"/>
                <a:gd name="T28" fmla="*/ 2 w 5"/>
                <a:gd name="T29" fmla="*/ 1 h 8"/>
                <a:gd name="T30" fmla="*/ 2 w 5"/>
                <a:gd name="T31" fmla="*/ 0 h 8"/>
                <a:gd name="T32" fmla="*/ 0 w 5"/>
                <a:gd name="T33" fmla="*/ 0 h 8"/>
                <a:gd name="T34" fmla="*/ 0 w 5"/>
                <a:gd name="T35" fmla="*/ 1 h 8"/>
                <a:gd name="T36" fmla="*/ 0 w 5"/>
                <a:gd name="T37" fmla="*/ 1 h 8"/>
                <a:gd name="T38" fmla="*/ 0 w 5"/>
                <a:gd name="T39" fmla="*/ 1 h 8"/>
                <a:gd name="T40" fmla="*/ 1 w 5"/>
                <a:gd name="T41" fmla="*/ 1 h 8"/>
                <a:gd name="T42" fmla="*/ 1 w 5"/>
                <a:gd name="T43" fmla="*/ 2 h 8"/>
                <a:gd name="T44" fmla="*/ 1 w 5"/>
                <a:gd name="T45" fmla="*/ 5 h 8"/>
                <a:gd name="T46" fmla="*/ 1 w 5"/>
                <a:gd name="T47" fmla="*/ 6 h 8"/>
                <a:gd name="T48" fmla="*/ 0 w 5"/>
                <a:gd name="T49" fmla="*/ 6 h 8"/>
                <a:gd name="T50" fmla="*/ 0 w 5"/>
                <a:gd name="T51" fmla="*/ 6 h 8"/>
                <a:gd name="T52" fmla="*/ 0 w 5"/>
                <a:gd name="T53" fmla="*/ 6 h 8"/>
                <a:gd name="T54" fmla="*/ 0 w 5"/>
                <a:gd name="T55" fmla="*/ 7 h 8"/>
                <a:gd name="T56" fmla="*/ 3 w 5"/>
                <a:gd name="T57" fmla="*/ 7 h 8"/>
                <a:gd name="T58" fmla="*/ 4 w 5"/>
                <a:gd name="T59" fmla="*/ 5 h 8"/>
                <a:gd name="T60" fmla="*/ 4 w 5"/>
                <a:gd name="T61"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 h="8">
                  <a:moveTo>
                    <a:pt x="4" y="5"/>
                  </a:moveTo>
                  <a:lnTo>
                    <a:pt x="4" y="5"/>
                  </a:lnTo>
                  <a:lnTo>
                    <a:pt x="4" y="5"/>
                  </a:lnTo>
                  <a:lnTo>
                    <a:pt x="3" y="5"/>
                  </a:lnTo>
                  <a:lnTo>
                    <a:pt x="3" y="6"/>
                  </a:lnTo>
                  <a:lnTo>
                    <a:pt x="3" y="6"/>
                  </a:lnTo>
                  <a:lnTo>
                    <a:pt x="2" y="6"/>
                  </a:lnTo>
                  <a:lnTo>
                    <a:pt x="2" y="6"/>
                  </a:lnTo>
                  <a:lnTo>
                    <a:pt x="2" y="6"/>
                  </a:lnTo>
                  <a:lnTo>
                    <a:pt x="1" y="6"/>
                  </a:lnTo>
                  <a:lnTo>
                    <a:pt x="1" y="6"/>
                  </a:lnTo>
                  <a:lnTo>
                    <a:pt x="1" y="5"/>
                  </a:lnTo>
                  <a:lnTo>
                    <a:pt x="1" y="1"/>
                  </a:lnTo>
                  <a:lnTo>
                    <a:pt x="1" y="1"/>
                  </a:lnTo>
                  <a:lnTo>
                    <a:pt x="2" y="1"/>
                  </a:lnTo>
                  <a:lnTo>
                    <a:pt x="2" y="0"/>
                  </a:lnTo>
                  <a:lnTo>
                    <a:pt x="0" y="0"/>
                  </a:lnTo>
                  <a:lnTo>
                    <a:pt x="0" y="1"/>
                  </a:lnTo>
                  <a:lnTo>
                    <a:pt x="0" y="1"/>
                  </a:lnTo>
                  <a:lnTo>
                    <a:pt x="0" y="1"/>
                  </a:lnTo>
                  <a:lnTo>
                    <a:pt x="1" y="1"/>
                  </a:lnTo>
                  <a:lnTo>
                    <a:pt x="1" y="2"/>
                  </a:lnTo>
                  <a:lnTo>
                    <a:pt x="1" y="5"/>
                  </a:lnTo>
                  <a:lnTo>
                    <a:pt x="1" y="6"/>
                  </a:lnTo>
                  <a:lnTo>
                    <a:pt x="0" y="6"/>
                  </a:lnTo>
                  <a:lnTo>
                    <a:pt x="0" y="6"/>
                  </a:lnTo>
                  <a:lnTo>
                    <a:pt x="0" y="6"/>
                  </a:lnTo>
                  <a:lnTo>
                    <a:pt x="0" y="7"/>
                  </a:lnTo>
                  <a:lnTo>
                    <a:pt x="3" y="7"/>
                  </a:lnTo>
                  <a:lnTo>
                    <a:pt x="4" y="5"/>
                  </a:lnTo>
                  <a:lnTo>
                    <a:pt x="4" y="5"/>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0" name="Freeform 207"/>
            <p:cNvSpPr>
              <a:spLocks/>
            </p:cNvSpPr>
            <p:nvPr/>
          </p:nvSpPr>
          <p:spPr bwMode="auto">
            <a:xfrm>
              <a:off x="1566" y="2461"/>
              <a:ext cx="6" cy="8"/>
            </a:xfrm>
            <a:custGeom>
              <a:avLst/>
              <a:gdLst>
                <a:gd name="T0" fmla="*/ 5 w 6"/>
                <a:gd name="T1" fmla="*/ 3 h 8"/>
                <a:gd name="T2" fmla="*/ 5 w 6"/>
                <a:gd name="T3" fmla="*/ 3 h 8"/>
                <a:gd name="T4" fmla="*/ 5 w 6"/>
                <a:gd name="T5" fmla="*/ 2 h 8"/>
                <a:gd name="T6" fmla="*/ 5 w 6"/>
                <a:gd name="T7" fmla="*/ 2 h 8"/>
                <a:gd name="T8" fmla="*/ 4 w 6"/>
                <a:gd name="T9" fmla="*/ 1 h 8"/>
                <a:gd name="T10" fmla="*/ 4 w 6"/>
                <a:gd name="T11" fmla="*/ 1 h 8"/>
                <a:gd name="T12" fmla="*/ 3 w 6"/>
                <a:gd name="T13" fmla="*/ 1 h 8"/>
                <a:gd name="T14" fmla="*/ 3 w 6"/>
                <a:gd name="T15" fmla="*/ 0 h 8"/>
                <a:gd name="T16" fmla="*/ 3 w 6"/>
                <a:gd name="T17" fmla="*/ 0 h 8"/>
                <a:gd name="T18" fmla="*/ 2 w 6"/>
                <a:gd name="T19" fmla="*/ 0 h 8"/>
                <a:gd name="T20" fmla="*/ 2 w 6"/>
                <a:gd name="T21" fmla="*/ 0 h 8"/>
                <a:gd name="T22" fmla="*/ 1 w 6"/>
                <a:gd name="T23" fmla="*/ 1 h 8"/>
                <a:gd name="T24" fmla="*/ 1 w 6"/>
                <a:gd name="T25" fmla="*/ 1 h 8"/>
                <a:gd name="T26" fmla="*/ 1 w 6"/>
                <a:gd name="T27" fmla="*/ 1 h 8"/>
                <a:gd name="T28" fmla="*/ 0 w 6"/>
                <a:gd name="T29" fmla="*/ 1 h 8"/>
                <a:gd name="T30" fmla="*/ 0 w 6"/>
                <a:gd name="T31" fmla="*/ 2 h 8"/>
                <a:gd name="T32" fmla="*/ 0 w 6"/>
                <a:gd name="T33" fmla="*/ 2 h 8"/>
                <a:gd name="T34" fmla="*/ 0 w 6"/>
                <a:gd name="T35" fmla="*/ 3 h 8"/>
                <a:gd name="T36" fmla="*/ 0 w 6"/>
                <a:gd name="T37" fmla="*/ 3 h 8"/>
                <a:gd name="T38" fmla="*/ 0 w 6"/>
                <a:gd name="T39" fmla="*/ 4 h 8"/>
                <a:gd name="T40" fmla="*/ 0 w 6"/>
                <a:gd name="T41" fmla="*/ 4 h 8"/>
                <a:gd name="T42" fmla="*/ 0 w 6"/>
                <a:gd name="T43" fmla="*/ 5 h 8"/>
                <a:gd name="T44" fmla="*/ 0 w 6"/>
                <a:gd name="T45" fmla="*/ 5 h 8"/>
                <a:gd name="T46" fmla="*/ 0 w 6"/>
                <a:gd name="T47" fmla="*/ 5 h 8"/>
                <a:gd name="T48" fmla="*/ 0 w 6"/>
                <a:gd name="T49" fmla="*/ 6 h 8"/>
                <a:gd name="T50" fmla="*/ 1 w 6"/>
                <a:gd name="T51" fmla="*/ 6 h 8"/>
                <a:gd name="T52" fmla="*/ 1 w 6"/>
                <a:gd name="T53" fmla="*/ 6 h 8"/>
                <a:gd name="T54" fmla="*/ 1 w 6"/>
                <a:gd name="T55" fmla="*/ 6 h 8"/>
                <a:gd name="T56" fmla="*/ 2 w 6"/>
                <a:gd name="T57" fmla="*/ 6 h 8"/>
                <a:gd name="T58" fmla="*/ 2 w 6"/>
                <a:gd name="T59" fmla="*/ 7 h 8"/>
                <a:gd name="T60" fmla="*/ 3 w 6"/>
                <a:gd name="T61" fmla="*/ 7 h 8"/>
                <a:gd name="T62" fmla="*/ 3 w 6"/>
                <a:gd name="T63" fmla="*/ 6 h 8"/>
                <a:gd name="T64" fmla="*/ 3 w 6"/>
                <a:gd name="T65" fmla="*/ 6 h 8"/>
                <a:gd name="T66" fmla="*/ 4 w 6"/>
                <a:gd name="T67" fmla="*/ 6 h 8"/>
                <a:gd name="T68" fmla="*/ 4 w 6"/>
                <a:gd name="T69" fmla="*/ 6 h 8"/>
                <a:gd name="T70" fmla="*/ 4 w 6"/>
                <a:gd name="T71" fmla="*/ 6 h 8"/>
                <a:gd name="T72" fmla="*/ 4 w 6"/>
                <a:gd name="T73" fmla="*/ 5 h 8"/>
                <a:gd name="T74" fmla="*/ 5 w 6"/>
                <a:gd name="T75" fmla="*/ 5 h 8"/>
                <a:gd name="T76" fmla="*/ 5 w 6"/>
                <a:gd name="T77" fmla="*/ 5 h 8"/>
                <a:gd name="T78" fmla="*/ 5 w 6"/>
                <a:gd name="T79" fmla="*/ 4 h 8"/>
                <a:gd name="T80" fmla="*/ 5 w 6"/>
                <a:gd name="T81" fmla="*/ 4 h 8"/>
                <a:gd name="T82" fmla="*/ 5 w 6"/>
                <a:gd name="T83" fmla="*/ 3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 h="8">
                  <a:moveTo>
                    <a:pt x="5" y="3"/>
                  </a:moveTo>
                  <a:lnTo>
                    <a:pt x="5" y="3"/>
                  </a:lnTo>
                  <a:lnTo>
                    <a:pt x="5" y="2"/>
                  </a:lnTo>
                  <a:lnTo>
                    <a:pt x="5" y="2"/>
                  </a:lnTo>
                  <a:lnTo>
                    <a:pt x="4" y="1"/>
                  </a:lnTo>
                  <a:lnTo>
                    <a:pt x="4" y="1"/>
                  </a:lnTo>
                  <a:lnTo>
                    <a:pt x="3" y="1"/>
                  </a:lnTo>
                  <a:lnTo>
                    <a:pt x="3" y="0"/>
                  </a:lnTo>
                  <a:lnTo>
                    <a:pt x="3" y="0"/>
                  </a:lnTo>
                  <a:lnTo>
                    <a:pt x="2" y="0"/>
                  </a:lnTo>
                  <a:lnTo>
                    <a:pt x="2" y="0"/>
                  </a:lnTo>
                  <a:lnTo>
                    <a:pt x="1" y="1"/>
                  </a:lnTo>
                  <a:lnTo>
                    <a:pt x="1" y="1"/>
                  </a:lnTo>
                  <a:lnTo>
                    <a:pt x="1" y="1"/>
                  </a:lnTo>
                  <a:lnTo>
                    <a:pt x="0" y="1"/>
                  </a:lnTo>
                  <a:lnTo>
                    <a:pt x="0" y="2"/>
                  </a:lnTo>
                  <a:lnTo>
                    <a:pt x="0" y="2"/>
                  </a:lnTo>
                  <a:lnTo>
                    <a:pt x="0" y="3"/>
                  </a:lnTo>
                  <a:lnTo>
                    <a:pt x="0" y="3"/>
                  </a:lnTo>
                  <a:lnTo>
                    <a:pt x="0" y="4"/>
                  </a:lnTo>
                  <a:lnTo>
                    <a:pt x="0" y="4"/>
                  </a:lnTo>
                  <a:lnTo>
                    <a:pt x="0" y="5"/>
                  </a:lnTo>
                  <a:lnTo>
                    <a:pt x="0" y="5"/>
                  </a:lnTo>
                  <a:lnTo>
                    <a:pt x="0" y="5"/>
                  </a:lnTo>
                  <a:lnTo>
                    <a:pt x="0" y="6"/>
                  </a:lnTo>
                  <a:lnTo>
                    <a:pt x="1" y="6"/>
                  </a:lnTo>
                  <a:lnTo>
                    <a:pt x="1" y="6"/>
                  </a:lnTo>
                  <a:lnTo>
                    <a:pt x="1" y="6"/>
                  </a:lnTo>
                  <a:lnTo>
                    <a:pt x="2" y="6"/>
                  </a:lnTo>
                  <a:lnTo>
                    <a:pt x="2" y="7"/>
                  </a:lnTo>
                  <a:lnTo>
                    <a:pt x="3" y="7"/>
                  </a:lnTo>
                  <a:lnTo>
                    <a:pt x="3" y="6"/>
                  </a:lnTo>
                  <a:lnTo>
                    <a:pt x="3" y="6"/>
                  </a:lnTo>
                  <a:lnTo>
                    <a:pt x="4" y="6"/>
                  </a:lnTo>
                  <a:lnTo>
                    <a:pt x="4" y="6"/>
                  </a:lnTo>
                  <a:lnTo>
                    <a:pt x="4" y="6"/>
                  </a:lnTo>
                  <a:lnTo>
                    <a:pt x="4" y="5"/>
                  </a:lnTo>
                  <a:lnTo>
                    <a:pt x="5" y="5"/>
                  </a:lnTo>
                  <a:lnTo>
                    <a:pt x="5" y="5"/>
                  </a:lnTo>
                  <a:lnTo>
                    <a:pt x="5" y="4"/>
                  </a:lnTo>
                  <a:lnTo>
                    <a:pt x="5" y="4"/>
                  </a:lnTo>
                  <a:lnTo>
                    <a:pt x="5" y="3"/>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1" name="Freeform 208"/>
            <p:cNvSpPr>
              <a:spLocks/>
            </p:cNvSpPr>
            <p:nvPr/>
          </p:nvSpPr>
          <p:spPr bwMode="auto">
            <a:xfrm>
              <a:off x="1568" y="2462"/>
              <a:ext cx="1" cy="6"/>
            </a:xfrm>
            <a:custGeom>
              <a:avLst/>
              <a:gdLst>
                <a:gd name="T0" fmla="*/ 0 w 1"/>
                <a:gd name="T1" fmla="*/ 0 h 6"/>
                <a:gd name="T2" fmla="*/ 0 w 1"/>
                <a:gd name="T3" fmla="*/ 0 h 6"/>
                <a:gd name="T4" fmla="*/ 0 w 1"/>
                <a:gd name="T5" fmla="*/ 0 h 6"/>
                <a:gd name="T6" fmla="*/ 0 w 1"/>
                <a:gd name="T7" fmla="*/ 0 h 6"/>
                <a:gd name="T8" fmla="*/ 0 w 1"/>
                <a:gd name="T9" fmla="*/ 1 h 6"/>
                <a:gd name="T10" fmla="*/ 0 w 1"/>
                <a:gd name="T11" fmla="*/ 1 h 6"/>
                <a:gd name="T12" fmla="*/ 0 w 1"/>
                <a:gd name="T13" fmla="*/ 2 h 6"/>
                <a:gd name="T14" fmla="*/ 0 w 1"/>
                <a:gd name="T15" fmla="*/ 2 h 6"/>
                <a:gd name="T16" fmla="*/ 0 w 1"/>
                <a:gd name="T17" fmla="*/ 3 h 6"/>
                <a:gd name="T18" fmla="*/ 0 w 1"/>
                <a:gd name="T19" fmla="*/ 3 h 6"/>
                <a:gd name="T20" fmla="*/ 0 w 1"/>
                <a:gd name="T21" fmla="*/ 4 h 6"/>
                <a:gd name="T22" fmla="*/ 0 w 1"/>
                <a:gd name="T23" fmla="*/ 4 h 6"/>
                <a:gd name="T24" fmla="*/ 0 w 1"/>
                <a:gd name="T25" fmla="*/ 4 h 6"/>
                <a:gd name="T26" fmla="*/ 0 w 1"/>
                <a:gd name="T27" fmla="*/ 5 h 6"/>
                <a:gd name="T28" fmla="*/ 0 w 1"/>
                <a:gd name="T29" fmla="*/ 5 h 6"/>
                <a:gd name="T30" fmla="*/ 0 w 1"/>
                <a:gd name="T31" fmla="*/ 5 h 6"/>
                <a:gd name="T32" fmla="*/ 0 w 1"/>
                <a:gd name="T33" fmla="*/ 5 h 6"/>
                <a:gd name="T34" fmla="*/ 0 w 1"/>
                <a:gd name="T35" fmla="*/ 5 h 6"/>
                <a:gd name="T36" fmla="*/ 0 w 1"/>
                <a:gd name="T37" fmla="*/ 5 h 6"/>
                <a:gd name="T38" fmla="*/ 0 w 1"/>
                <a:gd name="T39" fmla="*/ 5 h 6"/>
                <a:gd name="T40" fmla="*/ 0 w 1"/>
                <a:gd name="T41" fmla="*/ 4 h 6"/>
                <a:gd name="T42" fmla="*/ 0 w 1"/>
                <a:gd name="T43" fmla="*/ 4 h 6"/>
                <a:gd name="T44" fmla="*/ 0 w 1"/>
                <a:gd name="T45" fmla="*/ 4 h 6"/>
                <a:gd name="T46" fmla="*/ 0 w 1"/>
                <a:gd name="T47" fmla="*/ 3 h 6"/>
                <a:gd name="T48" fmla="*/ 0 w 1"/>
                <a:gd name="T49" fmla="*/ 3 h 6"/>
                <a:gd name="T50" fmla="*/ 0 w 1"/>
                <a:gd name="T51" fmla="*/ 2 h 6"/>
                <a:gd name="T52" fmla="*/ 0 w 1"/>
                <a:gd name="T53" fmla="*/ 2 h 6"/>
                <a:gd name="T54" fmla="*/ 0 w 1"/>
                <a:gd name="T55" fmla="*/ 1 h 6"/>
                <a:gd name="T56" fmla="*/ 0 w 1"/>
                <a:gd name="T57" fmla="*/ 1 h 6"/>
                <a:gd name="T58" fmla="*/ 0 w 1"/>
                <a:gd name="T59" fmla="*/ 0 h 6"/>
                <a:gd name="T60" fmla="*/ 0 w 1"/>
                <a:gd name="T61" fmla="*/ 0 h 6"/>
                <a:gd name="T62" fmla="*/ 0 w 1"/>
                <a:gd name="T63"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 h="6">
                  <a:moveTo>
                    <a:pt x="0" y="0"/>
                  </a:moveTo>
                  <a:lnTo>
                    <a:pt x="0" y="0"/>
                  </a:lnTo>
                  <a:lnTo>
                    <a:pt x="0" y="0"/>
                  </a:lnTo>
                  <a:lnTo>
                    <a:pt x="0" y="0"/>
                  </a:lnTo>
                  <a:lnTo>
                    <a:pt x="0" y="1"/>
                  </a:lnTo>
                  <a:lnTo>
                    <a:pt x="0" y="1"/>
                  </a:lnTo>
                  <a:lnTo>
                    <a:pt x="0" y="2"/>
                  </a:lnTo>
                  <a:lnTo>
                    <a:pt x="0" y="2"/>
                  </a:lnTo>
                  <a:lnTo>
                    <a:pt x="0" y="3"/>
                  </a:lnTo>
                  <a:lnTo>
                    <a:pt x="0" y="3"/>
                  </a:lnTo>
                  <a:lnTo>
                    <a:pt x="0" y="4"/>
                  </a:lnTo>
                  <a:lnTo>
                    <a:pt x="0" y="4"/>
                  </a:lnTo>
                  <a:lnTo>
                    <a:pt x="0" y="4"/>
                  </a:lnTo>
                  <a:lnTo>
                    <a:pt x="0" y="5"/>
                  </a:lnTo>
                  <a:lnTo>
                    <a:pt x="0" y="5"/>
                  </a:lnTo>
                  <a:lnTo>
                    <a:pt x="0" y="5"/>
                  </a:lnTo>
                  <a:lnTo>
                    <a:pt x="0" y="5"/>
                  </a:lnTo>
                  <a:lnTo>
                    <a:pt x="0" y="5"/>
                  </a:lnTo>
                  <a:lnTo>
                    <a:pt x="0" y="5"/>
                  </a:lnTo>
                  <a:lnTo>
                    <a:pt x="0" y="5"/>
                  </a:lnTo>
                  <a:lnTo>
                    <a:pt x="0" y="4"/>
                  </a:lnTo>
                  <a:lnTo>
                    <a:pt x="0" y="4"/>
                  </a:lnTo>
                  <a:lnTo>
                    <a:pt x="0" y="4"/>
                  </a:lnTo>
                  <a:lnTo>
                    <a:pt x="0" y="3"/>
                  </a:lnTo>
                  <a:lnTo>
                    <a:pt x="0" y="3"/>
                  </a:lnTo>
                  <a:lnTo>
                    <a:pt x="0" y="2"/>
                  </a:lnTo>
                  <a:lnTo>
                    <a:pt x="0" y="2"/>
                  </a:lnTo>
                  <a:lnTo>
                    <a:pt x="0" y="1"/>
                  </a:lnTo>
                  <a:lnTo>
                    <a:pt x="0" y="1"/>
                  </a:lnTo>
                  <a:lnTo>
                    <a:pt x="0" y="0"/>
                  </a:lnTo>
                  <a:lnTo>
                    <a:pt x="0" y="0"/>
                  </a:lnTo>
                  <a:lnTo>
                    <a:pt x="0" y="0"/>
                  </a:lnTo>
                </a:path>
              </a:pathLst>
            </a:custGeom>
            <a:solidFill>
              <a:srgbClr val="B2B2B2"/>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2" name="Freeform 209"/>
            <p:cNvSpPr>
              <a:spLocks/>
            </p:cNvSpPr>
            <p:nvPr/>
          </p:nvSpPr>
          <p:spPr bwMode="auto">
            <a:xfrm>
              <a:off x="1388" y="2519"/>
              <a:ext cx="10" cy="14"/>
            </a:xfrm>
            <a:custGeom>
              <a:avLst/>
              <a:gdLst>
                <a:gd name="T0" fmla="*/ 6 w 10"/>
                <a:gd name="T1" fmla="*/ 3 h 14"/>
                <a:gd name="T2" fmla="*/ 7 w 10"/>
                <a:gd name="T3" fmla="*/ 3 h 14"/>
                <a:gd name="T4" fmla="*/ 7 w 10"/>
                <a:gd name="T5" fmla="*/ 3 h 14"/>
                <a:gd name="T6" fmla="*/ 7 w 10"/>
                <a:gd name="T7" fmla="*/ 3 h 14"/>
                <a:gd name="T8" fmla="*/ 7 w 10"/>
                <a:gd name="T9" fmla="*/ 2 h 14"/>
                <a:gd name="T10" fmla="*/ 8 w 10"/>
                <a:gd name="T11" fmla="*/ 2 h 14"/>
                <a:gd name="T12" fmla="*/ 8 w 10"/>
                <a:gd name="T13" fmla="*/ 2 h 14"/>
                <a:gd name="T14" fmla="*/ 9 w 10"/>
                <a:gd name="T15" fmla="*/ 2 h 14"/>
                <a:gd name="T16" fmla="*/ 5 w 10"/>
                <a:gd name="T17" fmla="*/ 0 h 14"/>
                <a:gd name="T18" fmla="*/ 5 w 10"/>
                <a:gd name="T19" fmla="*/ 1 h 14"/>
                <a:gd name="T20" fmla="*/ 5 w 10"/>
                <a:gd name="T21" fmla="*/ 1 h 14"/>
                <a:gd name="T22" fmla="*/ 5 w 10"/>
                <a:gd name="T23" fmla="*/ 2 h 14"/>
                <a:gd name="T24" fmla="*/ 5 w 10"/>
                <a:gd name="T25" fmla="*/ 3 h 14"/>
                <a:gd name="T26" fmla="*/ 2 w 10"/>
                <a:gd name="T27" fmla="*/ 9 h 14"/>
                <a:gd name="T28" fmla="*/ 2 w 10"/>
                <a:gd name="T29" fmla="*/ 9 h 14"/>
                <a:gd name="T30" fmla="*/ 2 w 10"/>
                <a:gd name="T31" fmla="*/ 10 h 14"/>
                <a:gd name="T32" fmla="*/ 2 w 10"/>
                <a:gd name="T33" fmla="*/ 10 h 14"/>
                <a:gd name="T34" fmla="*/ 1 w 10"/>
                <a:gd name="T35" fmla="*/ 10 h 14"/>
                <a:gd name="T36" fmla="*/ 1 w 10"/>
                <a:gd name="T37" fmla="*/ 10 h 14"/>
                <a:gd name="T38" fmla="*/ 0 w 10"/>
                <a:gd name="T39" fmla="*/ 10 h 14"/>
                <a:gd name="T40" fmla="*/ 0 w 10"/>
                <a:gd name="T41" fmla="*/ 11 h 14"/>
                <a:gd name="T42" fmla="*/ 4 w 10"/>
                <a:gd name="T43" fmla="*/ 13 h 14"/>
                <a:gd name="T44" fmla="*/ 4 w 10"/>
                <a:gd name="T45" fmla="*/ 12 h 14"/>
                <a:gd name="T46" fmla="*/ 4 w 10"/>
                <a:gd name="T47" fmla="*/ 12 h 14"/>
                <a:gd name="T48" fmla="*/ 4 w 10"/>
                <a:gd name="T49" fmla="*/ 12 h 14"/>
                <a:gd name="T50" fmla="*/ 3 w 10"/>
                <a:gd name="T51" fmla="*/ 12 h 14"/>
                <a:gd name="T52" fmla="*/ 3 w 10"/>
                <a:gd name="T53" fmla="*/ 11 h 14"/>
                <a:gd name="T54" fmla="*/ 3 w 10"/>
                <a:gd name="T55" fmla="*/ 10 h 14"/>
                <a:gd name="T56" fmla="*/ 4 w 10"/>
                <a:gd name="T57" fmla="*/ 10 h 14"/>
                <a:gd name="T58" fmla="*/ 4 w 10"/>
                <a:gd name="T59" fmla="*/ 10 h 14"/>
                <a:gd name="T60" fmla="*/ 6 w 10"/>
                <a:gd name="T61"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 h="14">
                  <a:moveTo>
                    <a:pt x="6" y="3"/>
                  </a:moveTo>
                  <a:lnTo>
                    <a:pt x="7" y="3"/>
                  </a:lnTo>
                  <a:lnTo>
                    <a:pt x="7" y="3"/>
                  </a:lnTo>
                  <a:lnTo>
                    <a:pt x="7" y="3"/>
                  </a:lnTo>
                  <a:lnTo>
                    <a:pt x="7" y="2"/>
                  </a:lnTo>
                  <a:lnTo>
                    <a:pt x="8" y="2"/>
                  </a:lnTo>
                  <a:lnTo>
                    <a:pt x="8" y="2"/>
                  </a:lnTo>
                  <a:lnTo>
                    <a:pt x="9" y="2"/>
                  </a:lnTo>
                  <a:lnTo>
                    <a:pt x="5" y="0"/>
                  </a:lnTo>
                  <a:lnTo>
                    <a:pt x="5" y="1"/>
                  </a:lnTo>
                  <a:lnTo>
                    <a:pt x="5" y="1"/>
                  </a:lnTo>
                  <a:lnTo>
                    <a:pt x="5" y="2"/>
                  </a:lnTo>
                  <a:lnTo>
                    <a:pt x="5" y="3"/>
                  </a:lnTo>
                  <a:lnTo>
                    <a:pt x="2" y="9"/>
                  </a:lnTo>
                  <a:lnTo>
                    <a:pt x="2" y="9"/>
                  </a:lnTo>
                  <a:lnTo>
                    <a:pt x="2" y="10"/>
                  </a:lnTo>
                  <a:lnTo>
                    <a:pt x="2" y="10"/>
                  </a:lnTo>
                  <a:lnTo>
                    <a:pt x="1" y="10"/>
                  </a:lnTo>
                  <a:lnTo>
                    <a:pt x="1" y="10"/>
                  </a:lnTo>
                  <a:lnTo>
                    <a:pt x="0" y="10"/>
                  </a:lnTo>
                  <a:lnTo>
                    <a:pt x="0" y="11"/>
                  </a:lnTo>
                  <a:lnTo>
                    <a:pt x="4" y="13"/>
                  </a:lnTo>
                  <a:lnTo>
                    <a:pt x="4" y="12"/>
                  </a:lnTo>
                  <a:lnTo>
                    <a:pt x="4" y="12"/>
                  </a:lnTo>
                  <a:lnTo>
                    <a:pt x="4" y="12"/>
                  </a:lnTo>
                  <a:lnTo>
                    <a:pt x="3" y="12"/>
                  </a:lnTo>
                  <a:lnTo>
                    <a:pt x="3" y="11"/>
                  </a:lnTo>
                  <a:lnTo>
                    <a:pt x="3" y="10"/>
                  </a:lnTo>
                  <a:lnTo>
                    <a:pt x="4" y="10"/>
                  </a:lnTo>
                  <a:lnTo>
                    <a:pt x="4" y="10"/>
                  </a:lnTo>
                  <a:lnTo>
                    <a:pt x="6" y="3"/>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3" name="Freeform 210"/>
            <p:cNvSpPr>
              <a:spLocks/>
            </p:cNvSpPr>
            <p:nvPr/>
          </p:nvSpPr>
          <p:spPr bwMode="auto">
            <a:xfrm>
              <a:off x="1418" y="2530"/>
              <a:ext cx="12" cy="15"/>
            </a:xfrm>
            <a:custGeom>
              <a:avLst/>
              <a:gdLst>
                <a:gd name="T0" fmla="*/ 8 w 12"/>
                <a:gd name="T1" fmla="*/ 4 h 15"/>
                <a:gd name="T2" fmla="*/ 7 w 12"/>
                <a:gd name="T3" fmla="*/ 6 h 15"/>
                <a:gd name="T4" fmla="*/ 6 w 12"/>
                <a:gd name="T5" fmla="*/ 6 h 15"/>
                <a:gd name="T6" fmla="*/ 5 w 12"/>
                <a:gd name="T7" fmla="*/ 6 h 15"/>
                <a:gd name="T8" fmla="*/ 4 w 12"/>
                <a:gd name="T9" fmla="*/ 6 h 15"/>
                <a:gd name="T10" fmla="*/ 5 w 12"/>
                <a:gd name="T11" fmla="*/ 2 h 15"/>
                <a:gd name="T12" fmla="*/ 5 w 12"/>
                <a:gd name="T13" fmla="*/ 1 h 15"/>
                <a:gd name="T14" fmla="*/ 6 w 12"/>
                <a:gd name="T15" fmla="*/ 1 h 15"/>
                <a:gd name="T16" fmla="*/ 7 w 12"/>
                <a:gd name="T17" fmla="*/ 1 h 15"/>
                <a:gd name="T18" fmla="*/ 8 w 12"/>
                <a:gd name="T19" fmla="*/ 1 h 15"/>
                <a:gd name="T20" fmla="*/ 9 w 12"/>
                <a:gd name="T21" fmla="*/ 2 h 15"/>
                <a:gd name="T22" fmla="*/ 10 w 12"/>
                <a:gd name="T23" fmla="*/ 3 h 15"/>
                <a:gd name="T24" fmla="*/ 10 w 12"/>
                <a:gd name="T25" fmla="*/ 4 h 15"/>
                <a:gd name="T26" fmla="*/ 11 w 12"/>
                <a:gd name="T27" fmla="*/ 5 h 15"/>
                <a:gd name="T28" fmla="*/ 3 w 12"/>
                <a:gd name="T29" fmla="*/ 0 h 15"/>
                <a:gd name="T30" fmla="*/ 3 w 12"/>
                <a:gd name="T31" fmla="*/ 1 h 15"/>
                <a:gd name="T32" fmla="*/ 3 w 12"/>
                <a:gd name="T33" fmla="*/ 2 h 15"/>
                <a:gd name="T34" fmla="*/ 2 w 12"/>
                <a:gd name="T35" fmla="*/ 9 h 15"/>
                <a:gd name="T36" fmla="*/ 1 w 12"/>
                <a:gd name="T37" fmla="*/ 11 h 15"/>
                <a:gd name="T38" fmla="*/ 1 w 12"/>
                <a:gd name="T39" fmla="*/ 11 h 15"/>
                <a:gd name="T40" fmla="*/ 0 w 12"/>
                <a:gd name="T41" fmla="*/ 12 h 15"/>
                <a:gd name="T42" fmla="*/ 10 w 12"/>
                <a:gd name="T43" fmla="*/ 11 h 15"/>
                <a:gd name="T44" fmla="*/ 8 w 12"/>
                <a:gd name="T45" fmla="*/ 12 h 15"/>
                <a:gd name="T46" fmla="*/ 8 w 12"/>
                <a:gd name="T47" fmla="*/ 13 h 15"/>
                <a:gd name="T48" fmla="*/ 6 w 12"/>
                <a:gd name="T49" fmla="*/ 13 h 15"/>
                <a:gd name="T50" fmla="*/ 5 w 12"/>
                <a:gd name="T51" fmla="*/ 13 h 15"/>
                <a:gd name="T52" fmla="*/ 4 w 12"/>
                <a:gd name="T53" fmla="*/ 12 h 15"/>
                <a:gd name="T54" fmla="*/ 3 w 12"/>
                <a:gd name="T55" fmla="*/ 11 h 15"/>
                <a:gd name="T56" fmla="*/ 4 w 12"/>
                <a:gd name="T57" fmla="*/ 6 h 15"/>
                <a:gd name="T58" fmla="*/ 5 w 12"/>
                <a:gd name="T59" fmla="*/ 6 h 15"/>
                <a:gd name="T60" fmla="*/ 6 w 12"/>
                <a:gd name="T61" fmla="*/ 7 h 15"/>
                <a:gd name="T62" fmla="*/ 7 w 12"/>
                <a:gd name="T63" fmla="*/ 8 h 15"/>
                <a:gd name="T64" fmla="*/ 7 w 12"/>
                <a:gd name="T65" fmla="*/ 9 h 15"/>
                <a:gd name="T66" fmla="*/ 8 w 12"/>
                <a:gd name="T67" fmla="*/ 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2" h="15">
                  <a:moveTo>
                    <a:pt x="8" y="5"/>
                  </a:moveTo>
                  <a:lnTo>
                    <a:pt x="8" y="4"/>
                  </a:lnTo>
                  <a:lnTo>
                    <a:pt x="8" y="5"/>
                  </a:lnTo>
                  <a:lnTo>
                    <a:pt x="7" y="6"/>
                  </a:lnTo>
                  <a:lnTo>
                    <a:pt x="6" y="6"/>
                  </a:lnTo>
                  <a:lnTo>
                    <a:pt x="6" y="6"/>
                  </a:lnTo>
                  <a:lnTo>
                    <a:pt x="5" y="6"/>
                  </a:lnTo>
                  <a:lnTo>
                    <a:pt x="5" y="6"/>
                  </a:lnTo>
                  <a:lnTo>
                    <a:pt x="5" y="6"/>
                  </a:lnTo>
                  <a:lnTo>
                    <a:pt x="4" y="6"/>
                  </a:lnTo>
                  <a:lnTo>
                    <a:pt x="5" y="3"/>
                  </a:lnTo>
                  <a:lnTo>
                    <a:pt x="5" y="2"/>
                  </a:lnTo>
                  <a:lnTo>
                    <a:pt x="5" y="2"/>
                  </a:lnTo>
                  <a:lnTo>
                    <a:pt x="5" y="1"/>
                  </a:lnTo>
                  <a:lnTo>
                    <a:pt x="6" y="1"/>
                  </a:lnTo>
                  <a:lnTo>
                    <a:pt x="6" y="1"/>
                  </a:lnTo>
                  <a:lnTo>
                    <a:pt x="6" y="1"/>
                  </a:lnTo>
                  <a:lnTo>
                    <a:pt x="7" y="1"/>
                  </a:lnTo>
                  <a:lnTo>
                    <a:pt x="8" y="1"/>
                  </a:lnTo>
                  <a:lnTo>
                    <a:pt x="8" y="1"/>
                  </a:lnTo>
                  <a:lnTo>
                    <a:pt x="8" y="2"/>
                  </a:lnTo>
                  <a:lnTo>
                    <a:pt x="9" y="2"/>
                  </a:lnTo>
                  <a:lnTo>
                    <a:pt x="10" y="2"/>
                  </a:lnTo>
                  <a:lnTo>
                    <a:pt x="10" y="3"/>
                  </a:lnTo>
                  <a:lnTo>
                    <a:pt x="10" y="4"/>
                  </a:lnTo>
                  <a:lnTo>
                    <a:pt x="10" y="4"/>
                  </a:lnTo>
                  <a:lnTo>
                    <a:pt x="10" y="4"/>
                  </a:lnTo>
                  <a:lnTo>
                    <a:pt x="11" y="5"/>
                  </a:lnTo>
                  <a:lnTo>
                    <a:pt x="10" y="1"/>
                  </a:lnTo>
                  <a:lnTo>
                    <a:pt x="3" y="0"/>
                  </a:lnTo>
                  <a:lnTo>
                    <a:pt x="3" y="0"/>
                  </a:lnTo>
                  <a:lnTo>
                    <a:pt x="3" y="1"/>
                  </a:lnTo>
                  <a:lnTo>
                    <a:pt x="3" y="1"/>
                  </a:lnTo>
                  <a:lnTo>
                    <a:pt x="3" y="2"/>
                  </a:lnTo>
                  <a:lnTo>
                    <a:pt x="3" y="3"/>
                  </a:lnTo>
                  <a:lnTo>
                    <a:pt x="2" y="9"/>
                  </a:lnTo>
                  <a:lnTo>
                    <a:pt x="2" y="10"/>
                  </a:lnTo>
                  <a:lnTo>
                    <a:pt x="1" y="11"/>
                  </a:lnTo>
                  <a:lnTo>
                    <a:pt x="1" y="11"/>
                  </a:lnTo>
                  <a:lnTo>
                    <a:pt x="1" y="11"/>
                  </a:lnTo>
                  <a:lnTo>
                    <a:pt x="0" y="11"/>
                  </a:lnTo>
                  <a:lnTo>
                    <a:pt x="0" y="12"/>
                  </a:lnTo>
                  <a:lnTo>
                    <a:pt x="8" y="14"/>
                  </a:lnTo>
                  <a:lnTo>
                    <a:pt x="10" y="11"/>
                  </a:lnTo>
                  <a:lnTo>
                    <a:pt x="9" y="11"/>
                  </a:lnTo>
                  <a:lnTo>
                    <a:pt x="8" y="12"/>
                  </a:lnTo>
                  <a:lnTo>
                    <a:pt x="8" y="12"/>
                  </a:lnTo>
                  <a:lnTo>
                    <a:pt x="8" y="13"/>
                  </a:lnTo>
                  <a:lnTo>
                    <a:pt x="7" y="13"/>
                  </a:lnTo>
                  <a:lnTo>
                    <a:pt x="6" y="13"/>
                  </a:lnTo>
                  <a:lnTo>
                    <a:pt x="6" y="13"/>
                  </a:lnTo>
                  <a:lnTo>
                    <a:pt x="5" y="13"/>
                  </a:lnTo>
                  <a:lnTo>
                    <a:pt x="5" y="13"/>
                  </a:lnTo>
                  <a:lnTo>
                    <a:pt x="4" y="12"/>
                  </a:lnTo>
                  <a:lnTo>
                    <a:pt x="3" y="12"/>
                  </a:lnTo>
                  <a:lnTo>
                    <a:pt x="3" y="11"/>
                  </a:lnTo>
                  <a:lnTo>
                    <a:pt x="3" y="11"/>
                  </a:lnTo>
                  <a:lnTo>
                    <a:pt x="4" y="6"/>
                  </a:lnTo>
                  <a:lnTo>
                    <a:pt x="5" y="6"/>
                  </a:lnTo>
                  <a:lnTo>
                    <a:pt x="5" y="6"/>
                  </a:lnTo>
                  <a:lnTo>
                    <a:pt x="6" y="7"/>
                  </a:lnTo>
                  <a:lnTo>
                    <a:pt x="6" y="7"/>
                  </a:lnTo>
                  <a:lnTo>
                    <a:pt x="6" y="8"/>
                  </a:lnTo>
                  <a:lnTo>
                    <a:pt x="7" y="8"/>
                  </a:lnTo>
                  <a:lnTo>
                    <a:pt x="7" y="8"/>
                  </a:lnTo>
                  <a:lnTo>
                    <a:pt x="7" y="9"/>
                  </a:lnTo>
                  <a:lnTo>
                    <a:pt x="8" y="9"/>
                  </a:lnTo>
                  <a:lnTo>
                    <a:pt x="8" y="5"/>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4" name="Freeform 211"/>
            <p:cNvSpPr>
              <a:spLocks/>
            </p:cNvSpPr>
            <p:nvPr/>
          </p:nvSpPr>
          <p:spPr bwMode="auto">
            <a:xfrm>
              <a:off x="1462" y="2532"/>
              <a:ext cx="10" cy="14"/>
            </a:xfrm>
            <a:custGeom>
              <a:avLst/>
              <a:gdLst>
                <a:gd name="T0" fmla="*/ 7 w 10"/>
                <a:gd name="T1" fmla="*/ 1 h 14"/>
                <a:gd name="T2" fmla="*/ 5 w 10"/>
                <a:gd name="T3" fmla="*/ 1 h 14"/>
                <a:gd name="T4" fmla="*/ 4 w 10"/>
                <a:gd name="T5" fmla="*/ 0 h 14"/>
                <a:gd name="T6" fmla="*/ 3 w 10"/>
                <a:gd name="T7" fmla="*/ 1 h 14"/>
                <a:gd name="T8" fmla="*/ 2 w 10"/>
                <a:gd name="T9" fmla="*/ 1 h 14"/>
                <a:gd name="T10" fmla="*/ 2 w 10"/>
                <a:gd name="T11" fmla="*/ 2 h 14"/>
                <a:gd name="T12" fmla="*/ 1 w 10"/>
                <a:gd name="T13" fmla="*/ 3 h 14"/>
                <a:gd name="T14" fmla="*/ 1 w 10"/>
                <a:gd name="T15" fmla="*/ 3 h 14"/>
                <a:gd name="T16" fmla="*/ 0 w 10"/>
                <a:gd name="T17" fmla="*/ 5 h 14"/>
                <a:gd name="T18" fmla="*/ 0 w 10"/>
                <a:gd name="T19" fmla="*/ 6 h 14"/>
                <a:gd name="T20" fmla="*/ 0 w 10"/>
                <a:gd name="T21" fmla="*/ 8 h 14"/>
                <a:gd name="T22" fmla="*/ 0 w 10"/>
                <a:gd name="T23" fmla="*/ 9 h 14"/>
                <a:gd name="T24" fmla="*/ 1 w 10"/>
                <a:gd name="T25" fmla="*/ 10 h 14"/>
                <a:gd name="T26" fmla="*/ 1 w 10"/>
                <a:gd name="T27" fmla="*/ 11 h 14"/>
                <a:gd name="T28" fmla="*/ 1 w 10"/>
                <a:gd name="T29" fmla="*/ 12 h 14"/>
                <a:gd name="T30" fmla="*/ 2 w 10"/>
                <a:gd name="T31" fmla="*/ 12 h 14"/>
                <a:gd name="T32" fmla="*/ 4 w 10"/>
                <a:gd name="T33" fmla="*/ 13 h 14"/>
                <a:gd name="T34" fmla="*/ 5 w 10"/>
                <a:gd name="T35" fmla="*/ 13 h 14"/>
                <a:gd name="T36" fmla="*/ 6 w 10"/>
                <a:gd name="T37" fmla="*/ 13 h 14"/>
                <a:gd name="T38" fmla="*/ 7 w 10"/>
                <a:gd name="T39" fmla="*/ 12 h 14"/>
                <a:gd name="T40" fmla="*/ 8 w 10"/>
                <a:gd name="T41" fmla="*/ 12 h 14"/>
                <a:gd name="T42" fmla="*/ 8 w 10"/>
                <a:gd name="T43" fmla="*/ 11 h 14"/>
                <a:gd name="T44" fmla="*/ 9 w 10"/>
                <a:gd name="T45" fmla="*/ 10 h 14"/>
                <a:gd name="T46" fmla="*/ 8 w 10"/>
                <a:gd name="T47" fmla="*/ 10 h 14"/>
                <a:gd name="T48" fmla="*/ 8 w 10"/>
                <a:gd name="T49" fmla="*/ 11 h 14"/>
                <a:gd name="T50" fmla="*/ 7 w 10"/>
                <a:gd name="T51" fmla="*/ 12 h 14"/>
                <a:gd name="T52" fmla="*/ 6 w 10"/>
                <a:gd name="T53" fmla="*/ 12 h 14"/>
                <a:gd name="T54" fmla="*/ 5 w 10"/>
                <a:gd name="T55" fmla="*/ 12 h 14"/>
                <a:gd name="T56" fmla="*/ 4 w 10"/>
                <a:gd name="T57" fmla="*/ 12 h 14"/>
                <a:gd name="T58" fmla="*/ 4 w 10"/>
                <a:gd name="T59" fmla="*/ 12 h 14"/>
                <a:gd name="T60" fmla="*/ 2 w 10"/>
                <a:gd name="T61" fmla="*/ 10 h 14"/>
                <a:gd name="T62" fmla="*/ 2 w 10"/>
                <a:gd name="T63" fmla="*/ 9 h 14"/>
                <a:gd name="T64" fmla="*/ 2 w 10"/>
                <a:gd name="T65" fmla="*/ 8 h 14"/>
                <a:gd name="T66" fmla="*/ 1 w 10"/>
                <a:gd name="T67" fmla="*/ 6 h 14"/>
                <a:gd name="T68" fmla="*/ 1 w 10"/>
                <a:gd name="T69" fmla="*/ 5 h 14"/>
                <a:gd name="T70" fmla="*/ 2 w 10"/>
                <a:gd name="T71" fmla="*/ 4 h 14"/>
                <a:gd name="T72" fmla="*/ 2 w 10"/>
                <a:gd name="T73" fmla="*/ 3 h 14"/>
                <a:gd name="T74" fmla="*/ 3 w 10"/>
                <a:gd name="T75" fmla="*/ 2 h 14"/>
                <a:gd name="T76" fmla="*/ 4 w 10"/>
                <a:gd name="T77" fmla="*/ 1 h 14"/>
                <a:gd name="T78" fmla="*/ 5 w 10"/>
                <a:gd name="T79" fmla="*/ 1 h 14"/>
                <a:gd name="T80" fmla="*/ 6 w 10"/>
                <a:gd name="T81" fmla="*/ 1 h 14"/>
                <a:gd name="T82" fmla="*/ 7 w 10"/>
                <a:gd name="T83" fmla="*/ 2 h 14"/>
                <a:gd name="T84" fmla="*/ 8 w 10"/>
                <a:gd name="T85" fmla="*/ 3 h 14"/>
                <a:gd name="T86" fmla="*/ 8 w 10"/>
                <a:gd name="T87"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0" h="14">
                  <a:moveTo>
                    <a:pt x="7" y="0"/>
                  </a:moveTo>
                  <a:lnTo>
                    <a:pt x="7" y="1"/>
                  </a:lnTo>
                  <a:lnTo>
                    <a:pt x="7" y="1"/>
                  </a:lnTo>
                  <a:lnTo>
                    <a:pt x="5" y="1"/>
                  </a:lnTo>
                  <a:lnTo>
                    <a:pt x="5" y="1"/>
                  </a:lnTo>
                  <a:lnTo>
                    <a:pt x="4" y="0"/>
                  </a:lnTo>
                  <a:lnTo>
                    <a:pt x="4" y="1"/>
                  </a:lnTo>
                  <a:lnTo>
                    <a:pt x="3" y="1"/>
                  </a:lnTo>
                  <a:lnTo>
                    <a:pt x="2" y="1"/>
                  </a:lnTo>
                  <a:lnTo>
                    <a:pt x="2" y="1"/>
                  </a:lnTo>
                  <a:lnTo>
                    <a:pt x="2" y="1"/>
                  </a:lnTo>
                  <a:lnTo>
                    <a:pt x="2" y="2"/>
                  </a:lnTo>
                  <a:lnTo>
                    <a:pt x="1" y="2"/>
                  </a:lnTo>
                  <a:lnTo>
                    <a:pt x="1" y="3"/>
                  </a:lnTo>
                  <a:lnTo>
                    <a:pt x="1" y="3"/>
                  </a:lnTo>
                  <a:lnTo>
                    <a:pt x="1" y="3"/>
                  </a:lnTo>
                  <a:lnTo>
                    <a:pt x="1" y="4"/>
                  </a:lnTo>
                  <a:lnTo>
                    <a:pt x="0" y="5"/>
                  </a:lnTo>
                  <a:lnTo>
                    <a:pt x="0" y="5"/>
                  </a:lnTo>
                  <a:lnTo>
                    <a:pt x="0" y="6"/>
                  </a:lnTo>
                  <a:lnTo>
                    <a:pt x="0" y="7"/>
                  </a:lnTo>
                  <a:lnTo>
                    <a:pt x="0" y="8"/>
                  </a:lnTo>
                  <a:lnTo>
                    <a:pt x="0" y="8"/>
                  </a:lnTo>
                  <a:lnTo>
                    <a:pt x="0" y="9"/>
                  </a:lnTo>
                  <a:lnTo>
                    <a:pt x="0" y="10"/>
                  </a:lnTo>
                  <a:lnTo>
                    <a:pt x="1" y="10"/>
                  </a:lnTo>
                  <a:lnTo>
                    <a:pt x="1" y="10"/>
                  </a:lnTo>
                  <a:lnTo>
                    <a:pt x="1" y="11"/>
                  </a:lnTo>
                  <a:lnTo>
                    <a:pt x="1" y="11"/>
                  </a:lnTo>
                  <a:lnTo>
                    <a:pt x="1" y="12"/>
                  </a:lnTo>
                  <a:lnTo>
                    <a:pt x="2" y="12"/>
                  </a:lnTo>
                  <a:lnTo>
                    <a:pt x="2" y="12"/>
                  </a:lnTo>
                  <a:lnTo>
                    <a:pt x="3" y="13"/>
                  </a:lnTo>
                  <a:lnTo>
                    <a:pt x="4" y="13"/>
                  </a:lnTo>
                  <a:lnTo>
                    <a:pt x="4" y="13"/>
                  </a:lnTo>
                  <a:lnTo>
                    <a:pt x="5" y="13"/>
                  </a:lnTo>
                  <a:lnTo>
                    <a:pt x="5" y="13"/>
                  </a:lnTo>
                  <a:lnTo>
                    <a:pt x="6" y="13"/>
                  </a:lnTo>
                  <a:lnTo>
                    <a:pt x="7" y="12"/>
                  </a:lnTo>
                  <a:lnTo>
                    <a:pt x="7" y="12"/>
                  </a:lnTo>
                  <a:lnTo>
                    <a:pt x="7" y="12"/>
                  </a:lnTo>
                  <a:lnTo>
                    <a:pt x="8" y="12"/>
                  </a:lnTo>
                  <a:lnTo>
                    <a:pt x="8" y="11"/>
                  </a:lnTo>
                  <a:lnTo>
                    <a:pt x="8" y="11"/>
                  </a:lnTo>
                  <a:lnTo>
                    <a:pt x="8" y="10"/>
                  </a:lnTo>
                  <a:lnTo>
                    <a:pt x="9" y="10"/>
                  </a:lnTo>
                  <a:lnTo>
                    <a:pt x="8" y="10"/>
                  </a:lnTo>
                  <a:lnTo>
                    <a:pt x="8" y="10"/>
                  </a:lnTo>
                  <a:lnTo>
                    <a:pt x="8" y="10"/>
                  </a:lnTo>
                  <a:lnTo>
                    <a:pt x="8" y="11"/>
                  </a:lnTo>
                  <a:lnTo>
                    <a:pt x="7" y="11"/>
                  </a:lnTo>
                  <a:lnTo>
                    <a:pt x="7" y="12"/>
                  </a:lnTo>
                  <a:lnTo>
                    <a:pt x="7" y="12"/>
                  </a:lnTo>
                  <a:lnTo>
                    <a:pt x="6" y="12"/>
                  </a:lnTo>
                  <a:lnTo>
                    <a:pt x="6" y="12"/>
                  </a:lnTo>
                  <a:lnTo>
                    <a:pt x="5" y="12"/>
                  </a:lnTo>
                  <a:lnTo>
                    <a:pt x="5" y="12"/>
                  </a:lnTo>
                  <a:lnTo>
                    <a:pt x="4" y="12"/>
                  </a:lnTo>
                  <a:lnTo>
                    <a:pt x="4" y="12"/>
                  </a:lnTo>
                  <a:lnTo>
                    <a:pt x="4" y="12"/>
                  </a:lnTo>
                  <a:lnTo>
                    <a:pt x="3" y="11"/>
                  </a:lnTo>
                  <a:lnTo>
                    <a:pt x="2" y="10"/>
                  </a:lnTo>
                  <a:lnTo>
                    <a:pt x="2" y="10"/>
                  </a:lnTo>
                  <a:lnTo>
                    <a:pt x="2" y="9"/>
                  </a:lnTo>
                  <a:lnTo>
                    <a:pt x="2" y="8"/>
                  </a:lnTo>
                  <a:lnTo>
                    <a:pt x="2" y="8"/>
                  </a:lnTo>
                  <a:lnTo>
                    <a:pt x="1" y="7"/>
                  </a:lnTo>
                  <a:lnTo>
                    <a:pt x="1" y="6"/>
                  </a:lnTo>
                  <a:lnTo>
                    <a:pt x="1" y="5"/>
                  </a:lnTo>
                  <a:lnTo>
                    <a:pt x="1" y="5"/>
                  </a:lnTo>
                  <a:lnTo>
                    <a:pt x="1" y="4"/>
                  </a:lnTo>
                  <a:lnTo>
                    <a:pt x="2" y="4"/>
                  </a:lnTo>
                  <a:lnTo>
                    <a:pt x="2" y="3"/>
                  </a:lnTo>
                  <a:lnTo>
                    <a:pt x="2" y="3"/>
                  </a:lnTo>
                  <a:lnTo>
                    <a:pt x="2" y="2"/>
                  </a:lnTo>
                  <a:lnTo>
                    <a:pt x="3" y="2"/>
                  </a:lnTo>
                  <a:lnTo>
                    <a:pt x="3" y="1"/>
                  </a:lnTo>
                  <a:lnTo>
                    <a:pt x="4" y="1"/>
                  </a:lnTo>
                  <a:lnTo>
                    <a:pt x="4" y="1"/>
                  </a:lnTo>
                  <a:lnTo>
                    <a:pt x="5" y="1"/>
                  </a:lnTo>
                  <a:lnTo>
                    <a:pt x="5" y="1"/>
                  </a:lnTo>
                  <a:lnTo>
                    <a:pt x="6" y="1"/>
                  </a:lnTo>
                  <a:lnTo>
                    <a:pt x="6" y="2"/>
                  </a:lnTo>
                  <a:lnTo>
                    <a:pt x="7" y="2"/>
                  </a:lnTo>
                  <a:lnTo>
                    <a:pt x="7" y="3"/>
                  </a:lnTo>
                  <a:lnTo>
                    <a:pt x="8" y="3"/>
                  </a:lnTo>
                  <a:lnTo>
                    <a:pt x="8" y="4"/>
                  </a:lnTo>
                  <a:lnTo>
                    <a:pt x="8" y="3"/>
                  </a:lnTo>
                  <a:lnTo>
                    <a:pt x="7" y="0"/>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5" name="Freeform 212"/>
            <p:cNvSpPr>
              <a:spLocks/>
            </p:cNvSpPr>
            <p:nvPr/>
          </p:nvSpPr>
          <p:spPr bwMode="auto">
            <a:xfrm>
              <a:off x="1476" y="2529"/>
              <a:ext cx="13" cy="16"/>
            </a:xfrm>
            <a:custGeom>
              <a:avLst/>
              <a:gdLst>
                <a:gd name="T0" fmla="*/ 7 w 13"/>
                <a:gd name="T1" fmla="*/ 4 h 16"/>
                <a:gd name="T2" fmla="*/ 7 w 13"/>
                <a:gd name="T3" fmla="*/ 6 h 16"/>
                <a:gd name="T4" fmla="*/ 7 w 13"/>
                <a:gd name="T5" fmla="*/ 6 h 16"/>
                <a:gd name="T6" fmla="*/ 6 w 13"/>
                <a:gd name="T7" fmla="*/ 7 h 16"/>
                <a:gd name="T8" fmla="*/ 5 w 13"/>
                <a:gd name="T9" fmla="*/ 7 h 16"/>
                <a:gd name="T10" fmla="*/ 3 w 13"/>
                <a:gd name="T11" fmla="*/ 4 h 16"/>
                <a:gd name="T12" fmla="*/ 4 w 13"/>
                <a:gd name="T13" fmla="*/ 2 h 16"/>
                <a:gd name="T14" fmla="*/ 5 w 13"/>
                <a:gd name="T15" fmla="*/ 1 h 16"/>
                <a:gd name="T16" fmla="*/ 6 w 13"/>
                <a:gd name="T17" fmla="*/ 1 h 16"/>
                <a:gd name="T18" fmla="*/ 7 w 13"/>
                <a:gd name="T19" fmla="*/ 1 h 16"/>
                <a:gd name="T20" fmla="*/ 8 w 13"/>
                <a:gd name="T21" fmla="*/ 2 h 16"/>
                <a:gd name="T22" fmla="*/ 9 w 13"/>
                <a:gd name="T23" fmla="*/ 2 h 16"/>
                <a:gd name="T24" fmla="*/ 10 w 13"/>
                <a:gd name="T25" fmla="*/ 3 h 16"/>
                <a:gd name="T26" fmla="*/ 8 w 13"/>
                <a:gd name="T27" fmla="*/ 0 h 16"/>
                <a:gd name="T28" fmla="*/ 0 w 13"/>
                <a:gd name="T29" fmla="*/ 3 h 16"/>
                <a:gd name="T30" fmla="*/ 1 w 13"/>
                <a:gd name="T31" fmla="*/ 3 h 16"/>
                <a:gd name="T32" fmla="*/ 2 w 13"/>
                <a:gd name="T33" fmla="*/ 4 h 16"/>
                <a:gd name="T34" fmla="*/ 2 w 13"/>
                <a:gd name="T35" fmla="*/ 5 h 16"/>
                <a:gd name="T36" fmla="*/ 3 w 13"/>
                <a:gd name="T37" fmla="*/ 12 h 16"/>
                <a:gd name="T38" fmla="*/ 4 w 13"/>
                <a:gd name="T39" fmla="*/ 13 h 16"/>
                <a:gd name="T40" fmla="*/ 3 w 13"/>
                <a:gd name="T41" fmla="*/ 14 h 16"/>
                <a:gd name="T42" fmla="*/ 3 w 13"/>
                <a:gd name="T43" fmla="*/ 14 h 16"/>
                <a:gd name="T44" fmla="*/ 11 w 13"/>
                <a:gd name="T45" fmla="*/ 12 h 16"/>
                <a:gd name="T46" fmla="*/ 11 w 13"/>
                <a:gd name="T47" fmla="*/ 9 h 16"/>
                <a:gd name="T48" fmla="*/ 11 w 13"/>
                <a:gd name="T49" fmla="*/ 9 h 16"/>
                <a:gd name="T50" fmla="*/ 11 w 13"/>
                <a:gd name="T51" fmla="*/ 11 h 16"/>
                <a:gd name="T52" fmla="*/ 10 w 13"/>
                <a:gd name="T53" fmla="*/ 12 h 16"/>
                <a:gd name="T54" fmla="*/ 9 w 13"/>
                <a:gd name="T55" fmla="*/ 13 h 16"/>
                <a:gd name="T56" fmla="*/ 7 w 13"/>
                <a:gd name="T57" fmla="*/ 13 h 16"/>
                <a:gd name="T58" fmla="*/ 6 w 13"/>
                <a:gd name="T59" fmla="*/ 13 h 16"/>
                <a:gd name="T60" fmla="*/ 5 w 13"/>
                <a:gd name="T61" fmla="*/ 12 h 16"/>
                <a:gd name="T62" fmla="*/ 5 w 13"/>
                <a:gd name="T63" fmla="*/ 8 h 16"/>
                <a:gd name="T64" fmla="*/ 7 w 13"/>
                <a:gd name="T65" fmla="*/ 7 h 16"/>
                <a:gd name="T66" fmla="*/ 8 w 13"/>
                <a:gd name="T67" fmla="*/ 8 h 16"/>
                <a:gd name="T68" fmla="*/ 8 w 13"/>
                <a:gd name="T69" fmla="*/ 9 h 16"/>
                <a:gd name="T70" fmla="*/ 8 w 13"/>
                <a:gd name="T71" fmla="*/ 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3" h="16">
                  <a:moveTo>
                    <a:pt x="8" y="4"/>
                  </a:moveTo>
                  <a:lnTo>
                    <a:pt x="7" y="4"/>
                  </a:lnTo>
                  <a:lnTo>
                    <a:pt x="7" y="5"/>
                  </a:lnTo>
                  <a:lnTo>
                    <a:pt x="7" y="6"/>
                  </a:lnTo>
                  <a:lnTo>
                    <a:pt x="7" y="6"/>
                  </a:lnTo>
                  <a:lnTo>
                    <a:pt x="7" y="6"/>
                  </a:lnTo>
                  <a:lnTo>
                    <a:pt x="6" y="6"/>
                  </a:lnTo>
                  <a:lnTo>
                    <a:pt x="6" y="7"/>
                  </a:lnTo>
                  <a:lnTo>
                    <a:pt x="5" y="7"/>
                  </a:lnTo>
                  <a:lnTo>
                    <a:pt x="5" y="7"/>
                  </a:lnTo>
                  <a:lnTo>
                    <a:pt x="3" y="4"/>
                  </a:lnTo>
                  <a:lnTo>
                    <a:pt x="3" y="4"/>
                  </a:lnTo>
                  <a:lnTo>
                    <a:pt x="3" y="3"/>
                  </a:lnTo>
                  <a:lnTo>
                    <a:pt x="4" y="2"/>
                  </a:lnTo>
                  <a:lnTo>
                    <a:pt x="4" y="1"/>
                  </a:lnTo>
                  <a:lnTo>
                    <a:pt x="5" y="1"/>
                  </a:lnTo>
                  <a:lnTo>
                    <a:pt x="5" y="1"/>
                  </a:lnTo>
                  <a:lnTo>
                    <a:pt x="6" y="1"/>
                  </a:lnTo>
                  <a:lnTo>
                    <a:pt x="7" y="1"/>
                  </a:lnTo>
                  <a:lnTo>
                    <a:pt x="7" y="1"/>
                  </a:lnTo>
                  <a:lnTo>
                    <a:pt x="8" y="1"/>
                  </a:lnTo>
                  <a:lnTo>
                    <a:pt x="8" y="2"/>
                  </a:lnTo>
                  <a:lnTo>
                    <a:pt x="9" y="2"/>
                  </a:lnTo>
                  <a:lnTo>
                    <a:pt x="9" y="2"/>
                  </a:lnTo>
                  <a:lnTo>
                    <a:pt x="9" y="3"/>
                  </a:lnTo>
                  <a:lnTo>
                    <a:pt x="10" y="3"/>
                  </a:lnTo>
                  <a:lnTo>
                    <a:pt x="10" y="2"/>
                  </a:lnTo>
                  <a:lnTo>
                    <a:pt x="8" y="0"/>
                  </a:lnTo>
                  <a:lnTo>
                    <a:pt x="0" y="2"/>
                  </a:lnTo>
                  <a:lnTo>
                    <a:pt x="0" y="3"/>
                  </a:lnTo>
                  <a:lnTo>
                    <a:pt x="1" y="3"/>
                  </a:lnTo>
                  <a:lnTo>
                    <a:pt x="1" y="3"/>
                  </a:lnTo>
                  <a:lnTo>
                    <a:pt x="1" y="4"/>
                  </a:lnTo>
                  <a:lnTo>
                    <a:pt x="2" y="4"/>
                  </a:lnTo>
                  <a:lnTo>
                    <a:pt x="2" y="4"/>
                  </a:lnTo>
                  <a:lnTo>
                    <a:pt x="2" y="5"/>
                  </a:lnTo>
                  <a:lnTo>
                    <a:pt x="3" y="11"/>
                  </a:lnTo>
                  <a:lnTo>
                    <a:pt x="3" y="12"/>
                  </a:lnTo>
                  <a:lnTo>
                    <a:pt x="4" y="12"/>
                  </a:lnTo>
                  <a:lnTo>
                    <a:pt x="4" y="13"/>
                  </a:lnTo>
                  <a:lnTo>
                    <a:pt x="4" y="14"/>
                  </a:lnTo>
                  <a:lnTo>
                    <a:pt x="3" y="14"/>
                  </a:lnTo>
                  <a:lnTo>
                    <a:pt x="3" y="14"/>
                  </a:lnTo>
                  <a:lnTo>
                    <a:pt x="3" y="14"/>
                  </a:lnTo>
                  <a:lnTo>
                    <a:pt x="3" y="15"/>
                  </a:lnTo>
                  <a:lnTo>
                    <a:pt x="11" y="12"/>
                  </a:lnTo>
                  <a:lnTo>
                    <a:pt x="12" y="9"/>
                  </a:lnTo>
                  <a:lnTo>
                    <a:pt x="11" y="9"/>
                  </a:lnTo>
                  <a:lnTo>
                    <a:pt x="11" y="9"/>
                  </a:lnTo>
                  <a:lnTo>
                    <a:pt x="11" y="9"/>
                  </a:lnTo>
                  <a:lnTo>
                    <a:pt x="11" y="10"/>
                  </a:lnTo>
                  <a:lnTo>
                    <a:pt x="11" y="11"/>
                  </a:lnTo>
                  <a:lnTo>
                    <a:pt x="10" y="11"/>
                  </a:lnTo>
                  <a:lnTo>
                    <a:pt x="10" y="12"/>
                  </a:lnTo>
                  <a:lnTo>
                    <a:pt x="9" y="12"/>
                  </a:lnTo>
                  <a:lnTo>
                    <a:pt x="9" y="13"/>
                  </a:lnTo>
                  <a:lnTo>
                    <a:pt x="8" y="13"/>
                  </a:lnTo>
                  <a:lnTo>
                    <a:pt x="7" y="13"/>
                  </a:lnTo>
                  <a:lnTo>
                    <a:pt x="7" y="13"/>
                  </a:lnTo>
                  <a:lnTo>
                    <a:pt x="6" y="13"/>
                  </a:lnTo>
                  <a:lnTo>
                    <a:pt x="5" y="13"/>
                  </a:lnTo>
                  <a:lnTo>
                    <a:pt x="5" y="12"/>
                  </a:lnTo>
                  <a:lnTo>
                    <a:pt x="5" y="8"/>
                  </a:lnTo>
                  <a:lnTo>
                    <a:pt x="5" y="8"/>
                  </a:lnTo>
                  <a:lnTo>
                    <a:pt x="6" y="7"/>
                  </a:lnTo>
                  <a:lnTo>
                    <a:pt x="7" y="7"/>
                  </a:lnTo>
                  <a:lnTo>
                    <a:pt x="7" y="8"/>
                  </a:lnTo>
                  <a:lnTo>
                    <a:pt x="8" y="8"/>
                  </a:lnTo>
                  <a:lnTo>
                    <a:pt x="8" y="9"/>
                  </a:lnTo>
                  <a:lnTo>
                    <a:pt x="8" y="9"/>
                  </a:lnTo>
                  <a:lnTo>
                    <a:pt x="9" y="9"/>
                  </a:lnTo>
                  <a:lnTo>
                    <a:pt x="8" y="4"/>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6" name="Freeform 213"/>
            <p:cNvSpPr>
              <a:spLocks/>
            </p:cNvSpPr>
            <p:nvPr/>
          </p:nvSpPr>
          <p:spPr bwMode="auto">
            <a:xfrm>
              <a:off x="1492" y="2522"/>
              <a:ext cx="15" cy="18"/>
            </a:xfrm>
            <a:custGeom>
              <a:avLst/>
              <a:gdLst>
                <a:gd name="T0" fmla="*/ 4 w 15"/>
                <a:gd name="T1" fmla="*/ 4 h 18"/>
                <a:gd name="T2" fmla="*/ 0 w 15"/>
                <a:gd name="T3" fmla="*/ 4 h 18"/>
                <a:gd name="T4" fmla="*/ 0 w 15"/>
                <a:gd name="T5" fmla="*/ 5 h 18"/>
                <a:gd name="T6" fmla="*/ 1 w 15"/>
                <a:gd name="T7" fmla="*/ 5 h 18"/>
                <a:gd name="T8" fmla="*/ 1 w 15"/>
                <a:gd name="T9" fmla="*/ 5 h 18"/>
                <a:gd name="T10" fmla="*/ 2 w 15"/>
                <a:gd name="T11" fmla="*/ 5 h 18"/>
                <a:gd name="T12" fmla="*/ 2 w 15"/>
                <a:gd name="T13" fmla="*/ 6 h 18"/>
                <a:gd name="T14" fmla="*/ 3 w 15"/>
                <a:gd name="T15" fmla="*/ 7 h 18"/>
                <a:gd name="T16" fmla="*/ 5 w 15"/>
                <a:gd name="T17" fmla="*/ 13 h 18"/>
                <a:gd name="T18" fmla="*/ 6 w 15"/>
                <a:gd name="T19" fmla="*/ 13 h 18"/>
                <a:gd name="T20" fmla="*/ 6 w 15"/>
                <a:gd name="T21" fmla="*/ 14 h 18"/>
                <a:gd name="T22" fmla="*/ 6 w 15"/>
                <a:gd name="T23" fmla="*/ 15 h 18"/>
                <a:gd name="T24" fmla="*/ 6 w 15"/>
                <a:gd name="T25" fmla="*/ 16 h 18"/>
                <a:gd name="T26" fmla="*/ 5 w 15"/>
                <a:gd name="T27" fmla="*/ 16 h 18"/>
                <a:gd name="T28" fmla="*/ 5 w 15"/>
                <a:gd name="T29" fmla="*/ 17 h 18"/>
                <a:gd name="T30" fmla="*/ 8 w 15"/>
                <a:gd name="T31" fmla="*/ 16 h 18"/>
                <a:gd name="T32" fmla="*/ 8 w 15"/>
                <a:gd name="T33" fmla="*/ 15 h 18"/>
                <a:gd name="T34" fmla="*/ 8 w 15"/>
                <a:gd name="T35" fmla="*/ 15 h 18"/>
                <a:gd name="T36" fmla="*/ 7 w 15"/>
                <a:gd name="T37" fmla="*/ 15 h 18"/>
                <a:gd name="T38" fmla="*/ 6 w 15"/>
                <a:gd name="T39" fmla="*/ 14 h 18"/>
                <a:gd name="T40" fmla="*/ 6 w 15"/>
                <a:gd name="T41" fmla="*/ 13 h 18"/>
                <a:gd name="T42" fmla="*/ 6 w 15"/>
                <a:gd name="T43" fmla="*/ 13 h 18"/>
                <a:gd name="T44" fmla="*/ 4 w 15"/>
                <a:gd name="T45" fmla="*/ 6 h 18"/>
                <a:gd name="T46" fmla="*/ 14 w 15"/>
                <a:gd name="T47" fmla="*/ 13 h 18"/>
                <a:gd name="T48" fmla="*/ 11 w 15"/>
                <a:gd name="T49" fmla="*/ 4 h 18"/>
                <a:gd name="T50" fmla="*/ 11 w 15"/>
                <a:gd name="T51" fmla="*/ 3 h 18"/>
                <a:gd name="T52" fmla="*/ 11 w 15"/>
                <a:gd name="T53" fmla="*/ 2 h 18"/>
                <a:gd name="T54" fmla="*/ 11 w 15"/>
                <a:gd name="T55" fmla="*/ 1 h 18"/>
                <a:gd name="T56" fmla="*/ 11 w 15"/>
                <a:gd name="T57" fmla="*/ 1 h 18"/>
                <a:gd name="T58" fmla="*/ 11 w 15"/>
                <a:gd name="T59" fmla="*/ 1 h 18"/>
                <a:gd name="T60" fmla="*/ 11 w 15"/>
                <a:gd name="T61" fmla="*/ 0 h 18"/>
                <a:gd name="T62" fmla="*/ 12 w 15"/>
                <a:gd name="T63" fmla="*/ 0 h 18"/>
                <a:gd name="T64" fmla="*/ 11 w 15"/>
                <a:gd name="T65" fmla="*/ 0 h 18"/>
                <a:gd name="T66" fmla="*/ 8 w 15"/>
                <a:gd name="T67" fmla="*/ 1 h 18"/>
                <a:gd name="T68" fmla="*/ 8 w 15"/>
                <a:gd name="T69" fmla="*/ 1 h 18"/>
                <a:gd name="T70" fmla="*/ 9 w 15"/>
                <a:gd name="T71" fmla="*/ 1 h 18"/>
                <a:gd name="T72" fmla="*/ 10 w 15"/>
                <a:gd name="T73" fmla="*/ 2 h 18"/>
                <a:gd name="T74" fmla="*/ 10 w 15"/>
                <a:gd name="T75" fmla="*/ 3 h 18"/>
                <a:gd name="T76" fmla="*/ 11 w 15"/>
                <a:gd name="T77" fmla="*/ 3 h 18"/>
                <a:gd name="T78" fmla="*/ 11 w 15"/>
                <a:gd name="T79" fmla="*/ 4 h 18"/>
                <a:gd name="T80" fmla="*/ 13 w 15"/>
                <a:gd name="T81" fmla="*/ 10 h 18"/>
                <a:gd name="T82" fmla="*/ 4 w 15"/>
                <a:gd name="T83" fmla="*/ 4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 h="18">
                  <a:moveTo>
                    <a:pt x="4" y="4"/>
                  </a:moveTo>
                  <a:lnTo>
                    <a:pt x="0" y="4"/>
                  </a:lnTo>
                  <a:lnTo>
                    <a:pt x="0" y="5"/>
                  </a:lnTo>
                  <a:lnTo>
                    <a:pt x="1" y="5"/>
                  </a:lnTo>
                  <a:lnTo>
                    <a:pt x="1" y="5"/>
                  </a:lnTo>
                  <a:lnTo>
                    <a:pt x="2" y="5"/>
                  </a:lnTo>
                  <a:lnTo>
                    <a:pt x="2" y="6"/>
                  </a:lnTo>
                  <a:lnTo>
                    <a:pt x="3" y="7"/>
                  </a:lnTo>
                  <a:lnTo>
                    <a:pt x="5" y="13"/>
                  </a:lnTo>
                  <a:lnTo>
                    <a:pt x="6" y="13"/>
                  </a:lnTo>
                  <a:lnTo>
                    <a:pt x="6" y="14"/>
                  </a:lnTo>
                  <a:lnTo>
                    <a:pt x="6" y="15"/>
                  </a:lnTo>
                  <a:lnTo>
                    <a:pt x="6" y="16"/>
                  </a:lnTo>
                  <a:lnTo>
                    <a:pt x="5" y="16"/>
                  </a:lnTo>
                  <a:lnTo>
                    <a:pt x="5" y="17"/>
                  </a:lnTo>
                  <a:lnTo>
                    <a:pt x="8" y="16"/>
                  </a:lnTo>
                  <a:lnTo>
                    <a:pt x="8" y="15"/>
                  </a:lnTo>
                  <a:lnTo>
                    <a:pt x="8" y="15"/>
                  </a:lnTo>
                  <a:lnTo>
                    <a:pt x="7" y="15"/>
                  </a:lnTo>
                  <a:lnTo>
                    <a:pt x="6" y="14"/>
                  </a:lnTo>
                  <a:lnTo>
                    <a:pt x="6" y="13"/>
                  </a:lnTo>
                  <a:lnTo>
                    <a:pt x="6" y="13"/>
                  </a:lnTo>
                  <a:lnTo>
                    <a:pt x="4" y="6"/>
                  </a:lnTo>
                  <a:lnTo>
                    <a:pt x="14" y="13"/>
                  </a:lnTo>
                  <a:lnTo>
                    <a:pt x="11" y="4"/>
                  </a:lnTo>
                  <a:lnTo>
                    <a:pt x="11" y="3"/>
                  </a:lnTo>
                  <a:lnTo>
                    <a:pt x="11" y="2"/>
                  </a:lnTo>
                  <a:lnTo>
                    <a:pt x="11" y="1"/>
                  </a:lnTo>
                  <a:lnTo>
                    <a:pt x="11" y="1"/>
                  </a:lnTo>
                  <a:lnTo>
                    <a:pt x="11" y="1"/>
                  </a:lnTo>
                  <a:lnTo>
                    <a:pt x="11" y="0"/>
                  </a:lnTo>
                  <a:lnTo>
                    <a:pt x="12" y="0"/>
                  </a:lnTo>
                  <a:lnTo>
                    <a:pt x="11" y="0"/>
                  </a:lnTo>
                  <a:lnTo>
                    <a:pt x="8" y="1"/>
                  </a:lnTo>
                  <a:lnTo>
                    <a:pt x="8" y="1"/>
                  </a:lnTo>
                  <a:lnTo>
                    <a:pt x="9" y="1"/>
                  </a:lnTo>
                  <a:lnTo>
                    <a:pt x="10" y="2"/>
                  </a:lnTo>
                  <a:lnTo>
                    <a:pt x="10" y="3"/>
                  </a:lnTo>
                  <a:lnTo>
                    <a:pt x="11" y="3"/>
                  </a:lnTo>
                  <a:lnTo>
                    <a:pt x="11" y="4"/>
                  </a:lnTo>
                  <a:lnTo>
                    <a:pt x="13" y="10"/>
                  </a:lnTo>
                  <a:lnTo>
                    <a:pt x="4" y="4"/>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7" name="Freeform 214"/>
            <p:cNvSpPr>
              <a:spLocks/>
            </p:cNvSpPr>
            <p:nvPr/>
          </p:nvSpPr>
          <p:spPr bwMode="auto">
            <a:xfrm>
              <a:off x="1511" y="2513"/>
              <a:ext cx="13" cy="16"/>
            </a:xfrm>
            <a:custGeom>
              <a:avLst/>
              <a:gdLst>
                <a:gd name="T0" fmla="*/ 6 w 13"/>
                <a:gd name="T1" fmla="*/ 4 h 16"/>
                <a:gd name="T2" fmla="*/ 6 w 13"/>
                <a:gd name="T3" fmla="*/ 4 h 16"/>
                <a:gd name="T4" fmla="*/ 5 w 13"/>
                <a:gd name="T5" fmla="*/ 4 h 16"/>
                <a:gd name="T6" fmla="*/ 5 w 13"/>
                <a:gd name="T7" fmla="*/ 4 h 16"/>
                <a:gd name="T8" fmla="*/ 5 w 13"/>
                <a:gd name="T9" fmla="*/ 3 h 16"/>
                <a:gd name="T10" fmla="*/ 5 w 13"/>
                <a:gd name="T11" fmla="*/ 2 h 16"/>
                <a:gd name="T12" fmla="*/ 6 w 13"/>
                <a:gd name="T13" fmla="*/ 2 h 16"/>
                <a:gd name="T14" fmla="*/ 7 w 13"/>
                <a:gd name="T15" fmla="*/ 2 h 16"/>
                <a:gd name="T16" fmla="*/ 7 w 13"/>
                <a:gd name="T17" fmla="*/ 1 h 16"/>
                <a:gd name="T18" fmla="*/ 7 w 13"/>
                <a:gd name="T19" fmla="*/ 1 h 16"/>
                <a:gd name="T20" fmla="*/ 8 w 13"/>
                <a:gd name="T21" fmla="*/ 1 h 16"/>
                <a:gd name="T22" fmla="*/ 8 w 13"/>
                <a:gd name="T23" fmla="*/ 2 h 16"/>
                <a:gd name="T24" fmla="*/ 9 w 13"/>
                <a:gd name="T25" fmla="*/ 2 h 16"/>
                <a:gd name="T26" fmla="*/ 9 w 13"/>
                <a:gd name="T27" fmla="*/ 2 h 16"/>
                <a:gd name="T28" fmla="*/ 10 w 13"/>
                <a:gd name="T29" fmla="*/ 2 h 16"/>
                <a:gd name="T30" fmla="*/ 11 w 13"/>
                <a:gd name="T31" fmla="*/ 2 h 16"/>
                <a:gd name="T32" fmla="*/ 8 w 13"/>
                <a:gd name="T33" fmla="*/ 0 h 16"/>
                <a:gd name="T34" fmla="*/ 0 w 13"/>
                <a:gd name="T35" fmla="*/ 5 h 16"/>
                <a:gd name="T36" fmla="*/ 1 w 13"/>
                <a:gd name="T37" fmla="*/ 9 h 16"/>
                <a:gd name="T38" fmla="*/ 1 w 13"/>
                <a:gd name="T39" fmla="*/ 8 h 16"/>
                <a:gd name="T40" fmla="*/ 1 w 13"/>
                <a:gd name="T41" fmla="*/ 7 h 16"/>
                <a:gd name="T42" fmla="*/ 1 w 13"/>
                <a:gd name="T43" fmla="*/ 6 h 16"/>
                <a:gd name="T44" fmla="*/ 1 w 13"/>
                <a:gd name="T45" fmla="*/ 6 h 16"/>
                <a:gd name="T46" fmla="*/ 2 w 13"/>
                <a:gd name="T47" fmla="*/ 6 h 16"/>
                <a:gd name="T48" fmla="*/ 2 w 13"/>
                <a:gd name="T49" fmla="*/ 5 h 16"/>
                <a:gd name="T50" fmla="*/ 3 w 13"/>
                <a:gd name="T51" fmla="*/ 4 h 16"/>
                <a:gd name="T52" fmla="*/ 3 w 13"/>
                <a:gd name="T53" fmla="*/ 4 h 16"/>
                <a:gd name="T54" fmla="*/ 3 w 13"/>
                <a:gd name="T55" fmla="*/ 4 h 16"/>
                <a:gd name="T56" fmla="*/ 4 w 13"/>
                <a:gd name="T57" fmla="*/ 4 h 16"/>
                <a:gd name="T58" fmla="*/ 4 w 13"/>
                <a:gd name="T59" fmla="*/ 5 h 16"/>
                <a:gd name="T60" fmla="*/ 5 w 13"/>
                <a:gd name="T61" fmla="*/ 5 h 16"/>
                <a:gd name="T62" fmla="*/ 8 w 13"/>
                <a:gd name="T63" fmla="*/ 12 h 16"/>
                <a:gd name="T64" fmla="*/ 8 w 13"/>
                <a:gd name="T65" fmla="*/ 13 h 16"/>
                <a:gd name="T66" fmla="*/ 9 w 13"/>
                <a:gd name="T67" fmla="*/ 13 h 16"/>
                <a:gd name="T68" fmla="*/ 9 w 13"/>
                <a:gd name="T69" fmla="*/ 14 h 16"/>
                <a:gd name="T70" fmla="*/ 8 w 13"/>
                <a:gd name="T71" fmla="*/ 14 h 16"/>
                <a:gd name="T72" fmla="*/ 8 w 13"/>
                <a:gd name="T73" fmla="*/ 15 h 16"/>
                <a:gd name="T74" fmla="*/ 12 w 13"/>
                <a:gd name="T75" fmla="*/ 12 h 16"/>
                <a:gd name="T76" fmla="*/ 11 w 13"/>
                <a:gd name="T77" fmla="*/ 12 h 16"/>
                <a:gd name="T78" fmla="*/ 11 w 13"/>
                <a:gd name="T79" fmla="*/ 12 h 16"/>
                <a:gd name="T80" fmla="*/ 10 w 13"/>
                <a:gd name="T81" fmla="*/ 12 h 16"/>
                <a:gd name="T82" fmla="*/ 10 w 13"/>
                <a:gd name="T83" fmla="*/ 11 h 16"/>
                <a:gd name="T84" fmla="*/ 9 w 13"/>
                <a:gd name="T85" fmla="*/ 11 h 16"/>
                <a:gd name="T86" fmla="*/ 9 w 13"/>
                <a:gd name="T87" fmla="*/ 11 h 16"/>
                <a:gd name="T88" fmla="*/ 6 w 13"/>
                <a:gd name="T89" fmla="*/ 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3" h="16">
                  <a:moveTo>
                    <a:pt x="6" y="4"/>
                  </a:moveTo>
                  <a:lnTo>
                    <a:pt x="6" y="4"/>
                  </a:lnTo>
                  <a:lnTo>
                    <a:pt x="5" y="4"/>
                  </a:lnTo>
                  <a:lnTo>
                    <a:pt x="5" y="4"/>
                  </a:lnTo>
                  <a:lnTo>
                    <a:pt x="5" y="3"/>
                  </a:lnTo>
                  <a:lnTo>
                    <a:pt x="5" y="2"/>
                  </a:lnTo>
                  <a:lnTo>
                    <a:pt x="6" y="2"/>
                  </a:lnTo>
                  <a:lnTo>
                    <a:pt x="7" y="2"/>
                  </a:lnTo>
                  <a:lnTo>
                    <a:pt x="7" y="1"/>
                  </a:lnTo>
                  <a:lnTo>
                    <a:pt x="7" y="1"/>
                  </a:lnTo>
                  <a:lnTo>
                    <a:pt x="8" y="1"/>
                  </a:lnTo>
                  <a:lnTo>
                    <a:pt x="8" y="2"/>
                  </a:lnTo>
                  <a:lnTo>
                    <a:pt x="9" y="2"/>
                  </a:lnTo>
                  <a:lnTo>
                    <a:pt x="9" y="2"/>
                  </a:lnTo>
                  <a:lnTo>
                    <a:pt x="10" y="2"/>
                  </a:lnTo>
                  <a:lnTo>
                    <a:pt x="11" y="2"/>
                  </a:lnTo>
                  <a:lnTo>
                    <a:pt x="8" y="0"/>
                  </a:lnTo>
                  <a:lnTo>
                    <a:pt x="0" y="5"/>
                  </a:lnTo>
                  <a:lnTo>
                    <a:pt x="1" y="9"/>
                  </a:lnTo>
                  <a:lnTo>
                    <a:pt x="1" y="8"/>
                  </a:lnTo>
                  <a:lnTo>
                    <a:pt x="1" y="7"/>
                  </a:lnTo>
                  <a:lnTo>
                    <a:pt x="1" y="6"/>
                  </a:lnTo>
                  <a:lnTo>
                    <a:pt x="1" y="6"/>
                  </a:lnTo>
                  <a:lnTo>
                    <a:pt x="2" y="6"/>
                  </a:lnTo>
                  <a:lnTo>
                    <a:pt x="2" y="5"/>
                  </a:lnTo>
                  <a:lnTo>
                    <a:pt x="3" y="4"/>
                  </a:lnTo>
                  <a:lnTo>
                    <a:pt x="3" y="4"/>
                  </a:lnTo>
                  <a:lnTo>
                    <a:pt x="3" y="4"/>
                  </a:lnTo>
                  <a:lnTo>
                    <a:pt x="4" y="4"/>
                  </a:lnTo>
                  <a:lnTo>
                    <a:pt x="4" y="5"/>
                  </a:lnTo>
                  <a:lnTo>
                    <a:pt x="5" y="5"/>
                  </a:lnTo>
                  <a:lnTo>
                    <a:pt x="8" y="12"/>
                  </a:lnTo>
                  <a:lnTo>
                    <a:pt x="8" y="13"/>
                  </a:lnTo>
                  <a:lnTo>
                    <a:pt x="9" y="13"/>
                  </a:lnTo>
                  <a:lnTo>
                    <a:pt x="9" y="14"/>
                  </a:lnTo>
                  <a:lnTo>
                    <a:pt x="8" y="14"/>
                  </a:lnTo>
                  <a:lnTo>
                    <a:pt x="8" y="15"/>
                  </a:lnTo>
                  <a:lnTo>
                    <a:pt x="12" y="12"/>
                  </a:lnTo>
                  <a:lnTo>
                    <a:pt x="11" y="12"/>
                  </a:lnTo>
                  <a:lnTo>
                    <a:pt x="11" y="12"/>
                  </a:lnTo>
                  <a:lnTo>
                    <a:pt x="10" y="12"/>
                  </a:lnTo>
                  <a:lnTo>
                    <a:pt x="10" y="11"/>
                  </a:lnTo>
                  <a:lnTo>
                    <a:pt x="9" y="11"/>
                  </a:lnTo>
                  <a:lnTo>
                    <a:pt x="9" y="11"/>
                  </a:lnTo>
                  <a:lnTo>
                    <a:pt x="6" y="4"/>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8" name="Freeform 215"/>
            <p:cNvSpPr>
              <a:spLocks/>
            </p:cNvSpPr>
            <p:nvPr/>
          </p:nvSpPr>
          <p:spPr bwMode="auto">
            <a:xfrm>
              <a:off x="1496" y="2573"/>
              <a:ext cx="7" cy="14"/>
            </a:xfrm>
            <a:custGeom>
              <a:avLst/>
              <a:gdLst>
                <a:gd name="T0" fmla="*/ 6 w 7"/>
                <a:gd name="T1" fmla="*/ 7 h 14"/>
                <a:gd name="T2" fmla="*/ 6 w 7"/>
                <a:gd name="T3" fmla="*/ 8 h 14"/>
                <a:gd name="T4" fmla="*/ 6 w 7"/>
                <a:gd name="T5" fmla="*/ 8 h 14"/>
                <a:gd name="T6" fmla="*/ 6 w 7"/>
                <a:gd name="T7" fmla="*/ 9 h 14"/>
                <a:gd name="T8" fmla="*/ 6 w 7"/>
                <a:gd name="T9" fmla="*/ 10 h 14"/>
                <a:gd name="T10" fmla="*/ 6 w 7"/>
                <a:gd name="T11" fmla="*/ 10 h 14"/>
                <a:gd name="T12" fmla="*/ 6 w 7"/>
                <a:gd name="T13" fmla="*/ 11 h 14"/>
                <a:gd name="T14" fmla="*/ 6 w 7"/>
                <a:gd name="T15" fmla="*/ 11 h 14"/>
                <a:gd name="T16" fmla="*/ 6 w 7"/>
                <a:gd name="T17" fmla="*/ 12 h 14"/>
                <a:gd name="T18" fmla="*/ 5 w 7"/>
                <a:gd name="T19" fmla="*/ 12 h 14"/>
                <a:gd name="T20" fmla="*/ 5 w 7"/>
                <a:gd name="T21" fmla="*/ 12 h 14"/>
                <a:gd name="T22" fmla="*/ 4 w 7"/>
                <a:gd name="T23" fmla="*/ 12 h 14"/>
                <a:gd name="T24" fmla="*/ 4 w 7"/>
                <a:gd name="T25" fmla="*/ 13 h 14"/>
                <a:gd name="T26" fmla="*/ 4 w 7"/>
                <a:gd name="T27" fmla="*/ 13 h 14"/>
                <a:gd name="T28" fmla="*/ 3 w 7"/>
                <a:gd name="T29" fmla="*/ 13 h 14"/>
                <a:gd name="T30" fmla="*/ 3 w 7"/>
                <a:gd name="T31" fmla="*/ 12 h 14"/>
                <a:gd name="T32" fmla="*/ 2 w 7"/>
                <a:gd name="T33" fmla="*/ 12 h 14"/>
                <a:gd name="T34" fmla="*/ 2 w 7"/>
                <a:gd name="T35" fmla="*/ 11 h 14"/>
                <a:gd name="T36" fmla="*/ 1 w 7"/>
                <a:gd name="T37" fmla="*/ 10 h 14"/>
                <a:gd name="T38" fmla="*/ 1 w 7"/>
                <a:gd name="T39" fmla="*/ 10 h 14"/>
                <a:gd name="T40" fmla="*/ 1 w 7"/>
                <a:gd name="T41" fmla="*/ 9 h 14"/>
                <a:gd name="T42" fmla="*/ 1 w 7"/>
                <a:gd name="T43" fmla="*/ 8 h 14"/>
                <a:gd name="T44" fmla="*/ 1 w 7"/>
                <a:gd name="T45" fmla="*/ 8 h 14"/>
                <a:gd name="T46" fmla="*/ 1 w 7"/>
                <a:gd name="T47" fmla="*/ 7 h 14"/>
                <a:gd name="T48" fmla="*/ 0 w 7"/>
                <a:gd name="T49" fmla="*/ 7 h 14"/>
                <a:gd name="T50" fmla="*/ 0 w 7"/>
                <a:gd name="T51" fmla="*/ 6 h 14"/>
                <a:gd name="T52" fmla="*/ 0 w 7"/>
                <a:gd name="T53" fmla="*/ 5 h 14"/>
                <a:gd name="T54" fmla="*/ 0 w 7"/>
                <a:gd name="T55" fmla="*/ 5 h 14"/>
                <a:gd name="T56" fmla="*/ 0 w 7"/>
                <a:gd name="T57" fmla="*/ 4 h 14"/>
                <a:gd name="T58" fmla="*/ 0 w 7"/>
                <a:gd name="T59" fmla="*/ 3 h 14"/>
                <a:gd name="T60" fmla="*/ 0 w 7"/>
                <a:gd name="T61" fmla="*/ 3 h 14"/>
                <a:gd name="T62" fmla="*/ 0 w 7"/>
                <a:gd name="T63" fmla="*/ 2 h 14"/>
                <a:gd name="T64" fmla="*/ 1 w 7"/>
                <a:gd name="T65" fmla="*/ 1 h 14"/>
                <a:gd name="T66" fmla="*/ 1 w 7"/>
                <a:gd name="T67" fmla="*/ 1 h 14"/>
                <a:gd name="T68" fmla="*/ 1 w 7"/>
                <a:gd name="T69" fmla="*/ 1 h 14"/>
                <a:gd name="T70" fmla="*/ 2 w 7"/>
                <a:gd name="T71" fmla="*/ 0 h 14"/>
                <a:gd name="T72" fmla="*/ 2 w 7"/>
                <a:gd name="T73" fmla="*/ 0 h 14"/>
                <a:gd name="T74" fmla="*/ 3 w 7"/>
                <a:gd name="T75" fmla="*/ 0 h 14"/>
                <a:gd name="T76" fmla="*/ 3 w 7"/>
                <a:gd name="T77" fmla="*/ 0 h 14"/>
                <a:gd name="T78" fmla="*/ 4 w 7"/>
                <a:gd name="T79" fmla="*/ 1 h 14"/>
                <a:gd name="T80" fmla="*/ 4 w 7"/>
                <a:gd name="T81" fmla="*/ 1 h 14"/>
                <a:gd name="T82" fmla="*/ 5 w 7"/>
                <a:gd name="T83" fmla="*/ 1 h 14"/>
                <a:gd name="T84" fmla="*/ 5 w 7"/>
                <a:gd name="T85" fmla="*/ 2 h 14"/>
                <a:gd name="T86" fmla="*/ 5 w 7"/>
                <a:gd name="T87" fmla="*/ 2 h 14"/>
                <a:gd name="T88" fmla="*/ 5 w 7"/>
                <a:gd name="T89" fmla="*/ 3 h 14"/>
                <a:gd name="T90" fmla="*/ 6 w 7"/>
                <a:gd name="T91" fmla="*/ 3 h 14"/>
                <a:gd name="T92" fmla="*/ 6 w 7"/>
                <a:gd name="T93" fmla="*/ 4 h 14"/>
                <a:gd name="T94" fmla="*/ 6 w 7"/>
                <a:gd name="T95" fmla="*/ 5 h 14"/>
                <a:gd name="T96" fmla="*/ 6 w 7"/>
                <a:gd name="T97" fmla="*/ 7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 h="14">
                  <a:moveTo>
                    <a:pt x="6" y="7"/>
                  </a:moveTo>
                  <a:lnTo>
                    <a:pt x="6" y="8"/>
                  </a:lnTo>
                  <a:lnTo>
                    <a:pt x="6" y="8"/>
                  </a:lnTo>
                  <a:lnTo>
                    <a:pt x="6" y="9"/>
                  </a:lnTo>
                  <a:lnTo>
                    <a:pt x="6" y="10"/>
                  </a:lnTo>
                  <a:lnTo>
                    <a:pt x="6" y="10"/>
                  </a:lnTo>
                  <a:lnTo>
                    <a:pt x="6" y="11"/>
                  </a:lnTo>
                  <a:lnTo>
                    <a:pt x="6" y="11"/>
                  </a:lnTo>
                  <a:lnTo>
                    <a:pt x="6" y="12"/>
                  </a:lnTo>
                  <a:lnTo>
                    <a:pt x="5" y="12"/>
                  </a:lnTo>
                  <a:lnTo>
                    <a:pt x="5" y="12"/>
                  </a:lnTo>
                  <a:lnTo>
                    <a:pt x="4" y="12"/>
                  </a:lnTo>
                  <a:lnTo>
                    <a:pt x="4" y="13"/>
                  </a:lnTo>
                  <a:lnTo>
                    <a:pt x="4" y="13"/>
                  </a:lnTo>
                  <a:lnTo>
                    <a:pt x="3" y="13"/>
                  </a:lnTo>
                  <a:lnTo>
                    <a:pt x="3" y="12"/>
                  </a:lnTo>
                  <a:lnTo>
                    <a:pt x="2" y="12"/>
                  </a:lnTo>
                  <a:lnTo>
                    <a:pt x="2" y="11"/>
                  </a:lnTo>
                  <a:lnTo>
                    <a:pt x="1" y="10"/>
                  </a:lnTo>
                  <a:lnTo>
                    <a:pt x="1" y="10"/>
                  </a:lnTo>
                  <a:lnTo>
                    <a:pt x="1" y="9"/>
                  </a:lnTo>
                  <a:lnTo>
                    <a:pt x="1" y="8"/>
                  </a:lnTo>
                  <a:lnTo>
                    <a:pt x="1" y="8"/>
                  </a:lnTo>
                  <a:lnTo>
                    <a:pt x="1" y="7"/>
                  </a:lnTo>
                  <a:lnTo>
                    <a:pt x="0" y="7"/>
                  </a:lnTo>
                  <a:lnTo>
                    <a:pt x="0" y="6"/>
                  </a:lnTo>
                  <a:lnTo>
                    <a:pt x="0" y="5"/>
                  </a:lnTo>
                  <a:lnTo>
                    <a:pt x="0" y="5"/>
                  </a:lnTo>
                  <a:lnTo>
                    <a:pt x="0" y="4"/>
                  </a:lnTo>
                  <a:lnTo>
                    <a:pt x="0" y="3"/>
                  </a:lnTo>
                  <a:lnTo>
                    <a:pt x="0" y="3"/>
                  </a:lnTo>
                  <a:lnTo>
                    <a:pt x="0" y="2"/>
                  </a:lnTo>
                  <a:lnTo>
                    <a:pt x="1" y="1"/>
                  </a:lnTo>
                  <a:lnTo>
                    <a:pt x="1" y="1"/>
                  </a:lnTo>
                  <a:lnTo>
                    <a:pt x="1" y="1"/>
                  </a:lnTo>
                  <a:lnTo>
                    <a:pt x="2" y="0"/>
                  </a:lnTo>
                  <a:lnTo>
                    <a:pt x="2" y="0"/>
                  </a:lnTo>
                  <a:lnTo>
                    <a:pt x="3" y="0"/>
                  </a:lnTo>
                  <a:lnTo>
                    <a:pt x="3" y="0"/>
                  </a:lnTo>
                  <a:lnTo>
                    <a:pt x="4" y="1"/>
                  </a:lnTo>
                  <a:lnTo>
                    <a:pt x="4" y="1"/>
                  </a:lnTo>
                  <a:lnTo>
                    <a:pt x="5" y="1"/>
                  </a:lnTo>
                  <a:lnTo>
                    <a:pt x="5" y="2"/>
                  </a:lnTo>
                  <a:lnTo>
                    <a:pt x="5" y="2"/>
                  </a:lnTo>
                  <a:lnTo>
                    <a:pt x="5" y="3"/>
                  </a:lnTo>
                  <a:lnTo>
                    <a:pt x="6" y="3"/>
                  </a:lnTo>
                  <a:lnTo>
                    <a:pt x="6" y="4"/>
                  </a:lnTo>
                  <a:lnTo>
                    <a:pt x="6" y="5"/>
                  </a:lnTo>
                  <a:lnTo>
                    <a:pt x="6" y="7"/>
                  </a:lnTo>
                </a:path>
              </a:pathLst>
            </a:custGeom>
            <a:solidFill>
              <a:srgbClr val="B2B2B2"/>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219" name="Group 264"/>
          <p:cNvGrpSpPr>
            <a:grpSpLocks/>
          </p:cNvGrpSpPr>
          <p:nvPr/>
        </p:nvGrpSpPr>
        <p:grpSpPr bwMode="auto">
          <a:xfrm>
            <a:off x="3468473" y="2441439"/>
            <a:ext cx="631825" cy="633412"/>
            <a:chOff x="1256" y="1623"/>
            <a:chExt cx="398" cy="399"/>
          </a:xfrm>
        </p:grpSpPr>
        <p:sp>
          <p:nvSpPr>
            <p:cNvPr id="220" name="Freeform 217"/>
            <p:cNvSpPr>
              <a:spLocks/>
            </p:cNvSpPr>
            <p:nvPr/>
          </p:nvSpPr>
          <p:spPr bwMode="auto">
            <a:xfrm>
              <a:off x="1256" y="1623"/>
              <a:ext cx="392" cy="393"/>
            </a:xfrm>
            <a:custGeom>
              <a:avLst/>
              <a:gdLst>
                <a:gd name="T0" fmla="*/ 216 w 392"/>
                <a:gd name="T1" fmla="*/ 391 h 393"/>
                <a:gd name="T2" fmla="*/ 253 w 392"/>
                <a:gd name="T3" fmla="*/ 383 h 393"/>
                <a:gd name="T4" fmla="*/ 289 w 392"/>
                <a:gd name="T5" fmla="*/ 367 h 393"/>
                <a:gd name="T6" fmla="*/ 320 w 392"/>
                <a:gd name="T7" fmla="*/ 347 h 393"/>
                <a:gd name="T8" fmla="*/ 347 w 392"/>
                <a:gd name="T9" fmla="*/ 320 h 393"/>
                <a:gd name="T10" fmla="*/ 367 w 392"/>
                <a:gd name="T11" fmla="*/ 289 h 393"/>
                <a:gd name="T12" fmla="*/ 382 w 392"/>
                <a:gd name="T13" fmla="*/ 254 h 393"/>
                <a:gd name="T14" fmla="*/ 390 w 392"/>
                <a:gd name="T15" fmla="*/ 216 h 393"/>
                <a:gd name="T16" fmla="*/ 390 w 392"/>
                <a:gd name="T17" fmla="*/ 176 h 393"/>
                <a:gd name="T18" fmla="*/ 382 w 392"/>
                <a:gd name="T19" fmla="*/ 138 h 393"/>
                <a:gd name="T20" fmla="*/ 367 w 392"/>
                <a:gd name="T21" fmla="*/ 102 h 393"/>
                <a:gd name="T22" fmla="*/ 347 w 392"/>
                <a:gd name="T23" fmla="*/ 72 h 393"/>
                <a:gd name="T24" fmla="*/ 320 w 392"/>
                <a:gd name="T25" fmla="*/ 45 h 393"/>
                <a:gd name="T26" fmla="*/ 289 w 392"/>
                <a:gd name="T27" fmla="*/ 24 h 393"/>
                <a:gd name="T28" fmla="*/ 253 w 392"/>
                <a:gd name="T29" fmla="*/ 9 h 393"/>
                <a:gd name="T30" fmla="*/ 216 w 392"/>
                <a:gd name="T31" fmla="*/ 1 h 393"/>
                <a:gd name="T32" fmla="*/ 175 w 392"/>
                <a:gd name="T33" fmla="*/ 1 h 393"/>
                <a:gd name="T34" fmla="*/ 138 w 392"/>
                <a:gd name="T35" fmla="*/ 9 h 393"/>
                <a:gd name="T36" fmla="*/ 102 w 392"/>
                <a:gd name="T37" fmla="*/ 24 h 393"/>
                <a:gd name="T38" fmla="*/ 71 w 392"/>
                <a:gd name="T39" fmla="*/ 45 h 393"/>
                <a:gd name="T40" fmla="*/ 45 w 392"/>
                <a:gd name="T41" fmla="*/ 72 h 393"/>
                <a:gd name="T42" fmla="*/ 24 w 392"/>
                <a:gd name="T43" fmla="*/ 102 h 393"/>
                <a:gd name="T44" fmla="*/ 9 w 392"/>
                <a:gd name="T45" fmla="*/ 138 h 393"/>
                <a:gd name="T46" fmla="*/ 1 w 392"/>
                <a:gd name="T47" fmla="*/ 176 h 393"/>
                <a:gd name="T48" fmla="*/ 1 w 392"/>
                <a:gd name="T49" fmla="*/ 216 h 393"/>
                <a:gd name="T50" fmla="*/ 9 w 392"/>
                <a:gd name="T51" fmla="*/ 254 h 393"/>
                <a:gd name="T52" fmla="*/ 24 w 392"/>
                <a:gd name="T53" fmla="*/ 289 h 393"/>
                <a:gd name="T54" fmla="*/ 45 w 392"/>
                <a:gd name="T55" fmla="*/ 320 h 393"/>
                <a:gd name="T56" fmla="*/ 71 w 392"/>
                <a:gd name="T57" fmla="*/ 347 h 393"/>
                <a:gd name="T58" fmla="*/ 102 w 392"/>
                <a:gd name="T59" fmla="*/ 367 h 393"/>
                <a:gd name="T60" fmla="*/ 138 w 392"/>
                <a:gd name="T61" fmla="*/ 383 h 393"/>
                <a:gd name="T62" fmla="*/ 175 w 392"/>
                <a:gd name="T63" fmla="*/ 391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92" h="393">
                  <a:moveTo>
                    <a:pt x="195" y="392"/>
                  </a:moveTo>
                  <a:lnTo>
                    <a:pt x="216" y="391"/>
                  </a:lnTo>
                  <a:lnTo>
                    <a:pt x="234" y="388"/>
                  </a:lnTo>
                  <a:lnTo>
                    <a:pt x="253" y="383"/>
                  </a:lnTo>
                  <a:lnTo>
                    <a:pt x="272" y="376"/>
                  </a:lnTo>
                  <a:lnTo>
                    <a:pt x="289" y="367"/>
                  </a:lnTo>
                  <a:lnTo>
                    <a:pt x="304" y="358"/>
                  </a:lnTo>
                  <a:lnTo>
                    <a:pt x="320" y="347"/>
                  </a:lnTo>
                  <a:lnTo>
                    <a:pt x="334" y="334"/>
                  </a:lnTo>
                  <a:lnTo>
                    <a:pt x="347" y="320"/>
                  </a:lnTo>
                  <a:lnTo>
                    <a:pt x="358" y="305"/>
                  </a:lnTo>
                  <a:lnTo>
                    <a:pt x="367" y="289"/>
                  </a:lnTo>
                  <a:lnTo>
                    <a:pt x="375" y="272"/>
                  </a:lnTo>
                  <a:lnTo>
                    <a:pt x="382" y="254"/>
                  </a:lnTo>
                  <a:lnTo>
                    <a:pt x="387" y="235"/>
                  </a:lnTo>
                  <a:lnTo>
                    <a:pt x="390" y="216"/>
                  </a:lnTo>
                  <a:lnTo>
                    <a:pt x="391" y="196"/>
                  </a:lnTo>
                  <a:lnTo>
                    <a:pt x="390" y="176"/>
                  </a:lnTo>
                  <a:lnTo>
                    <a:pt x="387" y="157"/>
                  </a:lnTo>
                  <a:lnTo>
                    <a:pt x="382" y="138"/>
                  </a:lnTo>
                  <a:lnTo>
                    <a:pt x="375" y="120"/>
                  </a:lnTo>
                  <a:lnTo>
                    <a:pt x="367" y="102"/>
                  </a:lnTo>
                  <a:lnTo>
                    <a:pt x="358" y="87"/>
                  </a:lnTo>
                  <a:lnTo>
                    <a:pt x="347" y="72"/>
                  </a:lnTo>
                  <a:lnTo>
                    <a:pt x="334" y="57"/>
                  </a:lnTo>
                  <a:lnTo>
                    <a:pt x="320" y="45"/>
                  </a:lnTo>
                  <a:lnTo>
                    <a:pt x="304" y="33"/>
                  </a:lnTo>
                  <a:lnTo>
                    <a:pt x="289" y="24"/>
                  </a:lnTo>
                  <a:lnTo>
                    <a:pt x="272" y="16"/>
                  </a:lnTo>
                  <a:lnTo>
                    <a:pt x="253" y="9"/>
                  </a:lnTo>
                  <a:lnTo>
                    <a:pt x="234" y="4"/>
                  </a:lnTo>
                  <a:lnTo>
                    <a:pt x="216" y="1"/>
                  </a:lnTo>
                  <a:lnTo>
                    <a:pt x="195" y="0"/>
                  </a:lnTo>
                  <a:lnTo>
                    <a:pt x="175" y="1"/>
                  </a:lnTo>
                  <a:lnTo>
                    <a:pt x="156" y="4"/>
                  </a:lnTo>
                  <a:lnTo>
                    <a:pt x="138" y="9"/>
                  </a:lnTo>
                  <a:lnTo>
                    <a:pt x="119" y="16"/>
                  </a:lnTo>
                  <a:lnTo>
                    <a:pt x="102" y="24"/>
                  </a:lnTo>
                  <a:lnTo>
                    <a:pt x="87" y="33"/>
                  </a:lnTo>
                  <a:lnTo>
                    <a:pt x="71" y="45"/>
                  </a:lnTo>
                  <a:lnTo>
                    <a:pt x="57" y="57"/>
                  </a:lnTo>
                  <a:lnTo>
                    <a:pt x="45" y="72"/>
                  </a:lnTo>
                  <a:lnTo>
                    <a:pt x="33" y="87"/>
                  </a:lnTo>
                  <a:lnTo>
                    <a:pt x="24" y="102"/>
                  </a:lnTo>
                  <a:lnTo>
                    <a:pt x="16" y="120"/>
                  </a:lnTo>
                  <a:lnTo>
                    <a:pt x="9" y="138"/>
                  </a:lnTo>
                  <a:lnTo>
                    <a:pt x="4" y="157"/>
                  </a:lnTo>
                  <a:lnTo>
                    <a:pt x="1" y="176"/>
                  </a:lnTo>
                  <a:lnTo>
                    <a:pt x="0" y="196"/>
                  </a:lnTo>
                  <a:lnTo>
                    <a:pt x="1" y="216"/>
                  </a:lnTo>
                  <a:lnTo>
                    <a:pt x="4" y="235"/>
                  </a:lnTo>
                  <a:lnTo>
                    <a:pt x="9" y="254"/>
                  </a:lnTo>
                  <a:lnTo>
                    <a:pt x="16" y="272"/>
                  </a:lnTo>
                  <a:lnTo>
                    <a:pt x="24" y="289"/>
                  </a:lnTo>
                  <a:lnTo>
                    <a:pt x="33" y="305"/>
                  </a:lnTo>
                  <a:lnTo>
                    <a:pt x="45" y="320"/>
                  </a:lnTo>
                  <a:lnTo>
                    <a:pt x="57" y="334"/>
                  </a:lnTo>
                  <a:lnTo>
                    <a:pt x="71" y="347"/>
                  </a:lnTo>
                  <a:lnTo>
                    <a:pt x="87" y="358"/>
                  </a:lnTo>
                  <a:lnTo>
                    <a:pt x="102" y="367"/>
                  </a:lnTo>
                  <a:lnTo>
                    <a:pt x="119" y="376"/>
                  </a:lnTo>
                  <a:lnTo>
                    <a:pt x="138" y="383"/>
                  </a:lnTo>
                  <a:lnTo>
                    <a:pt x="156" y="388"/>
                  </a:lnTo>
                  <a:lnTo>
                    <a:pt x="175" y="391"/>
                  </a:lnTo>
                  <a:lnTo>
                    <a:pt x="195" y="392"/>
                  </a:lnTo>
                </a:path>
              </a:pathLst>
            </a:custGeom>
            <a:solidFill>
              <a:srgbClr val="B2B2B2"/>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21" name="Freeform 218"/>
            <p:cNvSpPr>
              <a:spLocks/>
            </p:cNvSpPr>
            <p:nvPr/>
          </p:nvSpPr>
          <p:spPr bwMode="auto">
            <a:xfrm>
              <a:off x="1256" y="1623"/>
              <a:ext cx="398" cy="399"/>
            </a:xfrm>
            <a:custGeom>
              <a:avLst/>
              <a:gdLst>
                <a:gd name="T0" fmla="*/ 219 w 398"/>
                <a:gd name="T1" fmla="*/ 397 h 399"/>
                <a:gd name="T2" fmla="*/ 257 w 398"/>
                <a:gd name="T3" fmla="*/ 389 h 399"/>
                <a:gd name="T4" fmla="*/ 293 w 398"/>
                <a:gd name="T5" fmla="*/ 373 h 399"/>
                <a:gd name="T6" fmla="*/ 325 w 398"/>
                <a:gd name="T7" fmla="*/ 352 h 399"/>
                <a:gd name="T8" fmla="*/ 352 w 398"/>
                <a:gd name="T9" fmla="*/ 325 h 399"/>
                <a:gd name="T10" fmla="*/ 373 w 398"/>
                <a:gd name="T11" fmla="*/ 293 h 399"/>
                <a:gd name="T12" fmla="*/ 388 w 398"/>
                <a:gd name="T13" fmla="*/ 258 h 399"/>
                <a:gd name="T14" fmla="*/ 396 w 398"/>
                <a:gd name="T15" fmla="*/ 219 h 399"/>
                <a:gd name="T16" fmla="*/ 396 w 398"/>
                <a:gd name="T17" fmla="*/ 179 h 399"/>
                <a:gd name="T18" fmla="*/ 388 w 398"/>
                <a:gd name="T19" fmla="*/ 140 h 399"/>
                <a:gd name="T20" fmla="*/ 373 w 398"/>
                <a:gd name="T21" fmla="*/ 104 h 399"/>
                <a:gd name="T22" fmla="*/ 352 w 398"/>
                <a:gd name="T23" fmla="*/ 73 h 399"/>
                <a:gd name="T24" fmla="*/ 325 w 398"/>
                <a:gd name="T25" fmla="*/ 46 h 399"/>
                <a:gd name="T26" fmla="*/ 293 w 398"/>
                <a:gd name="T27" fmla="*/ 24 h 399"/>
                <a:gd name="T28" fmla="*/ 257 w 398"/>
                <a:gd name="T29" fmla="*/ 9 h 399"/>
                <a:gd name="T30" fmla="*/ 219 w 398"/>
                <a:gd name="T31" fmla="*/ 1 h 399"/>
                <a:gd name="T32" fmla="*/ 178 w 398"/>
                <a:gd name="T33" fmla="*/ 1 h 399"/>
                <a:gd name="T34" fmla="*/ 140 w 398"/>
                <a:gd name="T35" fmla="*/ 9 h 399"/>
                <a:gd name="T36" fmla="*/ 104 w 398"/>
                <a:gd name="T37" fmla="*/ 24 h 399"/>
                <a:gd name="T38" fmla="*/ 72 w 398"/>
                <a:gd name="T39" fmla="*/ 46 h 399"/>
                <a:gd name="T40" fmla="*/ 46 w 398"/>
                <a:gd name="T41" fmla="*/ 73 h 399"/>
                <a:gd name="T42" fmla="*/ 24 w 398"/>
                <a:gd name="T43" fmla="*/ 104 h 399"/>
                <a:gd name="T44" fmla="*/ 9 w 398"/>
                <a:gd name="T45" fmla="*/ 140 h 399"/>
                <a:gd name="T46" fmla="*/ 1 w 398"/>
                <a:gd name="T47" fmla="*/ 179 h 399"/>
                <a:gd name="T48" fmla="*/ 1 w 398"/>
                <a:gd name="T49" fmla="*/ 219 h 399"/>
                <a:gd name="T50" fmla="*/ 9 w 398"/>
                <a:gd name="T51" fmla="*/ 258 h 399"/>
                <a:gd name="T52" fmla="*/ 24 w 398"/>
                <a:gd name="T53" fmla="*/ 293 h 399"/>
                <a:gd name="T54" fmla="*/ 46 w 398"/>
                <a:gd name="T55" fmla="*/ 325 h 399"/>
                <a:gd name="T56" fmla="*/ 72 w 398"/>
                <a:gd name="T57" fmla="*/ 352 h 399"/>
                <a:gd name="T58" fmla="*/ 104 w 398"/>
                <a:gd name="T59" fmla="*/ 373 h 399"/>
                <a:gd name="T60" fmla="*/ 140 w 398"/>
                <a:gd name="T61" fmla="*/ 389 h 399"/>
                <a:gd name="T62" fmla="*/ 178 w 398"/>
                <a:gd name="T63" fmla="*/ 397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98" h="399">
                  <a:moveTo>
                    <a:pt x="198" y="398"/>
                  </a:moveTo>
                  <a:lnTo>
                    <a:pt x="219" y="397"/>
                  </a:lnTo>
                  <a:lnTo>
                    <a:pt x="238" y="394"/>
                  </a:lnTo>
                  <a:lnTo>
                    <a:pt x="257" y="389"/>
                  </a:lnTo>
                  <a:lnTo>
                    <a:pt x="276" y="382"/>
                  </a:lnTo>
                  <a:lnTo>
                    <a:pt x="293" y="373"/>
                  </a:lnTo>
                  <a:lnTo>
                    <a:pt x="309" y="363"/>
                  </a:lnTo>
                  <a:lnTo>
                    <a:pt x="325" y="352"/>
                  </a:lnTo>
                  <a:lnTo>
                    <a:pt x="339" y="339"/>
                  </a:lnTo>
                  <a:lnTo>
                    <a:pt x="352" y="325"/>
                  </a:lnTo>
                  <a:lnTo>
                    <a:pt x="363" y="310"/>
                  </a:lnTo>
                  <a:lnTo>
                    <a:pt x="373" y="293"/>
                  </a:lnTo>
                  <a:lnTo>
                    <a:pt x="381" y="276"/>
                  </a:lnTo>
                  <a:lnTo>
                    <a:pt x="388" y="258"/>
                  </a:lnTo>
                  <a:lnTo>
                    <a:pt x="393" y="239"/>
                  </a:lnTo>
                  <a:lnTo>
                    <a:pt x="396" y="219"/>
                  </a:lnTo>
                  <a:lnTo>
                    <a:pt x="397" y="199"/>
                  </a:lnTo>
                  <a:lnTo>
                    <a:pt x="396" y="179"/>
                  </a:lnTo>
                  <a:lnTo>
                    <a:pt x="393" y="159"/>
                  </a:lnTo>
                  <a:lnTo>
                    <a:pt x="388" y="140"/>
                  </a:lnTo>
                  <a:lnTo>
                    <a:pt x="381" y="122"/>
                  </a:lnTo>
                  <a:lnTo>
                    <a:pt x="373" y="104"/>
                  </a:lnTo>
                  <a:lnTo>
                    <a:pt x="363" y="88"/>
                  </a:lnTo>
                  <a:lnTo>
                    <a:pt x="352" y="73"/>
                  </a:lnTo>
                  <a:lnTo>
                    <a:pt x="339" y="58"/>
                  </a:lnTo>
                  <a:lnTo>
                    <a:pt x="325" y="46"/>
                  </a:lnTo>
                  <a:lnTo>
                    <a:pt x="309" y="34"/>
                  </a:lnTo>
                  <a:lnTo>
                    <a:pt x="293" y="24"/>
                  </a:lnTo>
                  <a:lnTo>
                    <a:pt x="276" y="16"/>
                  </a:lnTo>
                  <a:lnTo>
                    <a:pt x="257" y="9"/>
                  </a:lnTo>
                  <a:lnTo>
                    <a:pt x="238" y="4"/>
                  </a:lnTo>
                  <a:lnTo>
                    <a:pt x="219" y="1"/>
                  </a:lnTo>
                  <a:lnTo>
                    <a:pt x="198" y="0"/>
                  </a:lnTo>
                  <a:lnTo>
                    <a:pt x="178" y="1"/>
                  </a:lnTo>
                  <a:lnTo>
                    <a:pt x="158" y="4"/>
                  </a:lnTo>
                  <a:lnTo>
                    <a:pt x="140" y="9"/>
                  </a:lnTo>
                  <a:lnTo>
                    <a:pt x="121" y="16"/>
                  </a:lnTo>
                  <a:lnTo>
                    <a:pt x="104" y="24"/>
                  </a:lnTo>
                  <a:lnTo>
                    <a:pt x="88" y="34"/>
                  </a:lnTo>
                  <a:lnTo>
                    <a:pt x="72" y="46"/>
                  </a:lnTo>
                  <a:lnTo>
                    <a:pt x="58" y="58"/>
                  </a:lnTo>
                  <a:lnTo>
                    <a:pt x="46" y="73"/>
                  </a:lnTo>
                  <a:lnTo>
                    <a:pt x="34" y="88"/>
                  </a:lnTo>
                  <a:lnTo>
                    <a:pt x="24" y="104"/>
                  </a:lnTo>
                  <a:lnTo>
                    <a:pt x="16" y="122"/>
                  </a:lnTo>
                  <a:lnTo>
                    <a:pt x="9" y="140"/>
                  </a:lnTo>
                  <a:lnTo>
                    <a:pt x="4" y="159"/>
                  </a:lnTo>
                  <a:lnTo>
                    <a:pt x="1" y="179"/>
                  </a:lnTo>
                  <a:lnTo>
                    <a:pt x="0" y="199"/>
                  </a:lnTo>
                  <a:lnTo>
                    <a:pt x="1" y="219"/>
                  </a:lnTo>
                  <a:lnTo>
                    <a:pt x="4" y="239"/>
                  </a:lnTo>
                  <a:lnTo>
                    <a:pt x="9" y="258"/>
                  </a:lnTo>
                  <a:lnTo>
                    <a:pt x="16" y="276"/>
                  </a:lnTo>
                  <a:lnTo>
                    <a:pt x="24" y="293"/>
                  </a:lnTo>
                  <a:lnTo>
                    <a:pt x="34" y="310"/>
                  </a:lnTo>
                  <a:lnTo>
                    <a:pt x="46" y="325"/>
                  </a:lnTo>
                  <a:lnTo>
                    <a:pt x="58" y="339"/>
                  </a:lnTo>
                  <a:lnTo>
                    <a:pt x="72" y="352"/>
                  </a:lnTo>
                  <a:lnTo>
                    <a:pt x="88" y="363"/>
                  </a:lnTo>
                  <a:lnTo>
                    <a:pt x="104" y="373"/>
                  </a:lnTo>
                  <a:lnTo>
                    <a:pt x="121" y="382"/>
                  </a:lnTo>
                  <a:lnTo>
                    <a:pt x="140" y="389"/>
                  </a:lnTo>
                  <a:lnTo>
                    <a:pt x="158" y="394"/>
                  </a:lnTo>
                  <a:lnTo>
                    <a:pt x="178" y="397"/>
                  </a:lnTo>
                  <a:lnTo>
                    <a:pt x="198" y="398"/>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22" name="Freeform 219"/>
            <p:cNvSpPr>
              <a:spLocks/>
            </p:cNvSpPr>
            <p:nvPr/>
          </p:nvSpPr>
          <p:spPr bwMode="auto">
            <a:xfrm>
              <a:off x="1555" y="1679"/>
              <a:ext cx="16" cy="22"/>
            </a:xfrm>
            <a:custGeom>
              <a:avLst/>
              <a:gdLst>
                <a:gd name="T0" fmla="*/ 11 w 16"/>
                <a:gd name="T1" fmla="*/ 19 h 22"/>
                <a:gd name="T2" fmla="*/ 11 w 16"/>
                <a:gd name="T3" fmla="*/ 19 h 22"/>
                <a:gd name="T4" fmla="*/ 11 w 16"/>
                <a:gd name="T5" fmla="*/ 19 h 22"/>
                <a:gd name="T6" fmla="*/ 10 w 16"/>
                <a:gd name="T7" fmla="*/ 19 h 22"/>
                <a:gd name="T8" fmla="*/ 9 w 16"/>
                <a:gd name="T9" fmla="*/ 19 h 22"/>
                <a:gd name="T10" fmla="*/ 9 w 16"/>
                <a:gd name="T11" fmla="*/ 19 h 22"/>
                <a:gd name="T12" fmla="*/ 8 w 16"/>
                <a:gd name="T13" fmla="*/ 19 h 22"/>
                <a:gd name="T14" fmla="*/ 7 w 16"/>
                <a:gd name="T15" fmla="*/ 19 h 22"/>
                <a:gd name="T16" fmla="*/ 6 w 16"/>
                <a:gd name="T17" fmla="*/ 19 h 22"/>
                <a:gd name="T18" fmla="*/ 6 w 16"/>
                <a:gd name="T19" fmla="*/ 18 h 22"/>
                <a:gd name="T20" fmla="*/ 5 w 16"/>
                <a:gd name="T21" fmla="*/ 17 h 22"/>
                <a:gd name="T22" fmla="*/ 4 w 16"/>
                <a:gd name="T23" fmla="*/ 16 h 22"/>
                <a:gd name="T24" fmla="*/ 4 w 16"/>
                <a:gd name="T25" fmla="*/ 16 h 22"/>
                <a:gd name="T26" fmla="*/ 4 w 16"/>
                <a:gd name="T27" fmla="*/ 15 h 22"/>
                <a:gd name="T28" fmla="*/ 4 w 16"/>
                <a:gd name="T29" fmla="*/ 14 h 22"/>
                <a:gd name="T30" fmla="*/ 5 w 16"/>
                <a:gd name="T31" fmla="*/ 14 h 22"/>
                <a:gd name="T32" fmla="*/ 5 w 16"/>
                <a:gd name="T33" fmla="*/ 13 h 22"/>
                <a:gd name="T34" fmla="*/ 11 w 16"/>
                <a:gd name="T35" fmla="*/ 6 h 22"/>
                <a:gd name="T36" fmla="*/ 11 w 16"/>
                <a:gd name="T37" fmla="*/ 5 h 22"/>
                <a:gd name="T38" fmla="*/ 12 w 16"/>
                <a:gd name="T39" fmla="*/ 5 h 22"/>
                <a:gd name="T40" fmla="*/ 12 w 16"/>
                <a:gd name="T41" fmla="*/ 5 h 22"/>
                <a:gd name="T42" fmla="*/ 13 w 16"/>
                <a:gd name="T43" fmla="*/ 5 h 22"/>
                <a:gd name="T44" fmla="*/ 14 w 16"/>
                <a:gd name="T45" fmla="*/ 5 h 22"/>
                <a:gd name="T46" fmla="*/ 14 w 16"/>
                <a:gd name="T47" fmla="*/ 5 h 22"/>
                <a:gd name="T48" fmla="*/ 14 w 16"/>
                <a:gd name="T49" fmla="*/ 5 h 22"/>
                <a:gd name="T50" fmla="*/ 15 w 16"/>
                <a:gd name="T51" fmla="*/ 5 h 22"/>
                <a:gd name="T52" fmla="*/ 15 w 16"/>
                <a:gd name="T53" fmla="*/ 4 h 22"/>
                <a:gd name="T54" fmla="*/ 10 w 16"/>
                <a:gd name="T55" fmla="*/ 0 h 22"/>
                <a:gd name="T56" fmla="*/ 9 w 16"/>
                <a:gd name="T57" fmla="*/ 0 h 22"/>
                <a:gd name="T58" fmla="*/ 10 w 16"/>
                <a:gd name="T59" fmla="*/ 1 h 22"/>
                <a:gd name="T60" fmla="*/ 11 w 16"/>
                <a:gd name="T61" fmla="*/ 2 h 22"/>
                <a:gd name="T62" fmla="*/ 11 w 16"/>
                <a:gd name="T63" fmla="*/ 2 h 22"/>
                <a:gd name="T64" fmla="*/ 11 w 16"/>
                <a:gd name="T65" fmla="*/ 3 h 22"/>
                <a:gd name="T66" fmla="*/ 10 w 16"/>
                <a:gd name="T67" fmla="*/ 3 h 22"/>
                <a:gd name="T68" fmla="*/ 10 w 16"/>
                <a:gd name="T69" fmla="*/ 4 h 22"/>
                <a:gd name="T70" fmla="*/ 9 w 16"/>
                <a:gd name="T71" fmla="*/ 4 h 22"/>
                <a:gd name="T72" fmla="*/ 4 w 16"/>
                <a:gd name="T73" fmla="*/ 12 h 22"/>
                <a:gd name="T74" fmla="*/ 4 w 16"/>
                <a:gd name="T75" fmla="*/ 12 h 22"/>
                <a:gd name="T76" fmla="*/ 3 w 16"/>
                <a:gd name="T77" fmla="*/ 12 h 22"/>
                <a:gd name="T78" fmla="*/ 3 w 16"/>
                <a:gd name="T79" fmla="*/ 13 h 22"/>
                <a:gd name="T80" fmla="*/ 2 w 16"/>
                <a:gd name="T81" fmla="*/ 13 h 22"/>
                <a:gd name="T82" fmla="*/ 1 w 16"/>
                <a:gd name="T83" fmla="*/ 13 h 22"/>
                <a:gd name="T84" fmla="*/ 1 w 16"/>
                <a:gd name="T85" fmla="*/ 13 h 22"/>
                <a:gd name="T86" fmla="*/ 0 w 16"/>
                <a:gd name="T87" fmla="*/ 12 h 22"/>
                <a:gd name="T88" fmla="*/ 0 w 16"/>
                <a:gd name="T89" fmla="*/ 13 h 22"/>
                <a:gd name="T90" fmla="*/ 8 w 16"/>
                <a:gd name="T91" fmla="*/ 21 h 22"/>
                <a:gd name="T92" fmla="*/ 12 w 16"/>
                <a:gd name="T93" fmla="*/ 19 h 22"/>
                <a:gd name="T94" fmla="*/ 11 w 16"/>
                <a:gd name="T95" fmla="*/ 19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6" h="22">
                  <a:moveTo>
                    <a:pt x="11" y="19"/>
                  </a:moveTo>
                  <a:lnTo>
                    <a:pt x="11" y="19"/>
                  </a:lnTo>
                  <a:lnTo>
                    <a:pt x="11" y="19"/>
                  </a:lnTo>
                  <a:lnTo>
                    <a:pt x="10" y="19"/>
                  </a:lnTo>
                  <a:lnTo>
                    <a:pt x="9" y="19"/>
                  </a:lnTo>
                  <a:lnTo>
                    <a:pt x="9" y="19"/>
                  </a:lnTo>
                  <a:lnTo>
                    <a:pt x="8" y="19"/>
                  </a:lnTo>
                  <a:lnTo>
                    <a:pt x="7" y="19"/>
                  </a:lnTo>
                  <a:lnTo>
                    <a:pt x="6" y="19"/>
                  </a:lnTo>
                  <a:lnTo>
                    <a:pt x="6" y="18"/>
                  </a:lnTo>
                  <a:lnTo>
                    <a:pt x="5" y="17"/>
                  </a:lnTo>
                  <a:lnTo>
                    <a:pt x="4" y="16"/>
                  </a:lnTo>
                  <a:lnTo>
                    <a:pt x="4" y="16"/>
                  </a:lnTo>
                  <a:lnTo>
                    <a:pt x="4" y="15"/>
                  </a:lnTo>
                  <a:lnTo>
                    <a:pt x="4" y="14"/>
                  </a:lnTo>
                  <a:lnTo>
                    <a:pt x="5" y="14"/>
                  </a:lnTo>
                  <a:lnTo>
                    <a:pt x="5" y="13"/>
                  </a:lnTo>
                  <a:lnTo>
                    <a:pt x="11" y="6"/>
                  </a:lnTo>
                  <a:lnTo>
                    <a:pt x="11" y="5"/>
                  </a:lnTo>
                  <a:lnTo>
                    <a:pt x="12" y="5"/>
                  </a:lnTo>
                  <a:lnTo>
                    <a:pt x="12" y="5"/>
                  </a:lnTo>
                  <a:lnTo>
                    <a:pt x="13" y="5"/>
                  </a:lnTo>
                  <a:lnTo>
                    <a:pt x="14" y="5"/>
                  </a:lnTo>
                  <a:lnTo>
                    <a:pt x="14" y="5"/>
                  </a:lnTo>
                  <a:lnTo>
                    <a:pt x="14" y="5"/>
                  </a:lnTo>
                  <a:lnTo>
                    <a:pt x="15" y="5"/>
                  </a:lnTo>
                  <a:lnTo>
                    <a:pt x="15" y="4"/>
                  </a:lnTo>
                  <a:lnTo>
                    <a:pt x="10" y="0"/>
                  </a:lnTo>
                  <a:lnTo>
                    <a:pt x="9" y="0"/>
                  </a:lnTo>
                  <a:lnTo>
                    <a:pt x="10" y="1"/>
                  </a:lnTo>
                  <a:lnTo>
                    <a:pt x="11" y="2"/>
                  </a:lnTo>
                  <a:lnTo>
                    <a:pt x="11" y="2"/>
                  </a:lnTo>
                  <a:lnTo>
                    <a:pt x="11" y="3"/>
                  </a:lnTo>
                  <a:lnTo>
                    <a:pt x="10" y="3"/>
                  </a:lnTo>
                  <a:lnTo>
                    <a:pt x="10" y="4"/>
                  </a:lnTo>
                  <a:lnTo>
                    <a:pt x="9" y="4"/>
                  </a:lnTo>
                  <a:lnTo>
                    <a:pt x="4" y="12"/>
                  </a:lnTo>
                  <a:lnTo>
                    <a:pt x="4" y="12"/>
                  </a:lnTo>
                  <a:lnTo>
                    <a:pt x="3" y="12"/>
                  </a:lnTo>
                  <a:lnTo>
                    <a:pt x="3" y="13"/>
                  </a:lnTo>
                  <a:lnTo>
                    <a:pt x="2" y="13"/>
                  </a:lnTo>
                  <a:lnTo>
                    <a:pt x="1" y="13"/>
                  </a:lnTo>
                  <a:lnTo>
                    <a:pt x="1" y="13"/>
                  </a:lnTo>
                  <a:lnTo>
                    <a:pt x="0" y="12"/>
                  </a:lnTo>
                  <a:lnTo>
                    <a:pt x="0" y="13"/>
                  </a:lnTo>
                  <a:lnTo>
                    <a:pt x="8" y="21"/>
                  </a:lnTo>
                  <a:lnTo>
                    <a:pt x="12" y="19"/>
                  </a:lnTo>
                  <a:lnTo>
                    <a:pt x="11" y="19"/>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23" name="Freeform 220"/>
            <p:cNvSpPr>
              <a:spLocks/>
            </p:cNvSpPr>
            <p:nvPr/>
          </p:nvSpPr>
          <p:spPr bwMode="auto">
            <a:xfrm>
              <a:off x="1568" y="1692"/>
              <a:ext cx="17" cy="17"/>
            </a:xfrm>
            <a:custGeom>
              <a:avLst/>
              <a:gdLst>
                <a:gd name="T0" fmla="*/ 12 w 17"/>
                <a:gd name="T1" fmla="*/ 6 h 17"/>
                <a:gd name="T2" fmla="*/ 12 w 17"/>
                <a:gd name="T3" fmla="*/ 6 h 17"/>
                <a:gd name="T4" fmla="*/ 13 w 17"/>
                <a:gd name="T5" fmla="*/ 5 h 17"/>
                <a:gd name="T6" fmla="*/ 14 w 17"/>
                <a:gd name="T7" fmla="*/ 5 h 17"/>
                <a:gd name="T8" fmla="*/ 14 w 17"/>
                <a:gd name="T9" fmla="*/ 4 h 17"/>
                <a:gd name="T10" fmla="*/ 15 w 17"/>
                <a:gd name="T11" fmla="*/ 4 h 17"/>
                <a:gd name="T12" fmla="*/ 15 w 17"/>
                <a:gd name="T13" fmla="*/ 5 h 17"/>
                <a:gd name="T14" fmla="*/ 15 w 17"/>
                <a:gd name="T15" fmla="*/ 5 h 17"/>
                <a:gd name="T16" fmla="*/ 16 w 17"/>
                <a:gd name="T17" fmla="*/ 6 h 17"/>
                <a:gd name="T18" fmla="*/ 16 w 17"/>
                <a:gd name="T19" fmla="*/ 5 h 17"/>
                <a:gd name="T20" fmla="*/ 12 w 17"/>
                <a:gd name="T21" fmla="*/ 0 h 17"/>
                <a:gd name="T22" fmla="*/ 12 w 17"/>
                <a:gd name="T23" fmla="*/ 1 h 17"/>
                <a:gd name="T24" fmla="*/ 12 w 17"/>
                <a:gd name="T25" fmla="*/ 1 h 17"/>
                <a:gd name="T26" fmla="*/ 12 w 17"/>
                <a:gd name="T27" fmla="*/ 1 h 17"/>
                <a:gd name="T28" fmla="*/ 12 w 17"/>
                <a:gd name="T29" fmla="*/ 2 h 17"/>
                <a:gd name="T30" fmla="*/ 12 w 17"/>
                <a:gd name="T31" fmla="*/ 2 h 17"/>
                <a:gd name="T32" fmla="*/ 12 w 17"/>
                <a:gd name="T33" fmla="*/ 3 h 17"/>
                <a:gd name="T34" fmla="*/ 12 w 17"/>
                <a:gd name="T35" fmla="*/ 4 h 17"/>
                <a:gd name="T36" fmla="*/ 11 w 17"/>
                <a:gd name="T37" fmla="*/ 4 h 17"/>
                <a:gd name="T38" fmla="*/ 11 w 17"/>
                <a:gd name="T39" fmla="*/ 4 h 17"/>
                <a:gd name="T40" fmla="*/ 10 w 17"/>
                <a:gd name="T41" fmla="*/ 4 h 17"/>
                <a:gd name="T42" fmla="*/ 4 w 17"/>
                <a:gd name="T43" fmla="*/ 10 h 17"/>
                <a:gd name="T44" fmla="*/ 4 w 17"/>
                <a:gd name="T45" fmla="*/ 11 h 17"/>
                <a:gd name="T46" fmla="*/ 3 w 17"/>
                <a:gd name="T47" fmla="*/ 11 h 17"/>
                <a:gd name="T48" fmla="*/ 3 w 17"/>
                <a:gd name="T49" fmla="*/ 12 h 17"/>
                <a:gd name="T50" fmla="*/ 2 w 17"/>
                <a:gd name="T51" fmla="*/ 12 h 17"/>
                <a:gd name="T52" fmla="*/ 1 w 17"/>
                <a:gd name="T53" fmla="*/ 12 h 17"/>
                <a:gd name="T54" fmla="*/ 1 w 17"/>
                <a:gd name="T55" fmla="*/ 12 h 17"/>
                <a:gd name="T56" fmla="*/ 1 w 17"/>
                <a:gd name="T57" fmla="*/ 11 h 17"/>
                <a:gd name="T58" fmla="*/ 0 w 17"/>
                <a:gd name="T59" fmla="*/ 11 h 17"/>
                <a:gd name="T60" fmla="*/ 0 w 17"/>
                <a:gd name="T61" fmla="*/ 12 h 17"/>
                <a:gd name="T62" fmla="*/ 4 w 17"/>
                <a:gd name="T63" fmla="*/ 16 h 17"/>
                <a:gd name="T64" fmla="*/ 4 w 17"/>
                <a:gd name="T65" fmla="*/ 15 h 17"/>
                <a:gd name="T66" fmla="*/ 4 w 17"/>
                <a:gd name="T67" fmla="*/ 15 h 17"/>
                <a:gd name="T68" fmla="*/ 4 w 17"/>
                <a:gd name="T69" fmla="*/ 15 h 17"/>
                <a:gd name="T70" fmla="*/ 4 w 17"/>
                <a:gd name="T71" fmla="*/ 14 h 17"/>
                <a:gd name="T72" fmla="*/ 4 w 17"/>
                <a:gd name="T73" fmla="*/ 14 h 17"/>
                <a:gd name="T74" fmla="*/ 4 w 17"/>
                <a:gd name="T75" fmla="*/ 13 h 17"/>
                <a:gd name="T76" fmla="*/ 5 w 17"/>
                <a:gd name="T77" fmla="*/ 12 h 17"/>
                <a:gd name="T78" fmla="*/ 6 w 17"/>
                <a:gd name="T79" fmla="*/ 12 h 17"/>
                <a:gd name="T80" fmla="*/ 12 w 17"/>
                <a:gd name="T81" fmla="*/ 6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7" h="17">
                  <a:moveTo>
                    <a:pt x="12" y="6"/>
                  </a:moveTo>
                  <a:lnTo>
                    <a:pt x="12" y="6"/>
                  </a:lnTo>
                  <a:lnTo>
                    <a:pt x="13" y="5"/>
                  </a:lnTo>
                  <a:lnTo>
                    <a:pt x="14" y="5"/>
                  </a:lnTo>
                  <a:lnTo>
                    <a:pt x="14" y="4"/>
                  </a:lnTo>
                  <a:lnTo>
                    <a:pt x="15" y="4"/>
                  </a:lnTo>
                  <a:lnTo>
                    <a:pt x="15" y="5"/>
                  </a:lnTo>
                  <a:lnTo>
                    <a:pt x="15" y="5"/>
                  </a:lnTo>
                  <a:lnTo>
                    <a:pt x="16" y="6"/>
                  </a:lnTo>
                  <a:lnTo>
                    <a:pt x="16" y="5"/>
                  </a:lnTo>
                  <a:lnTo>
                    <a:pt x="12" y="0"/>
                  </a:lnTo>
                  <a:lnTo>
                    <a:pt x="12" y="1"/>
                  </a:lnTo>
                  <a:lnTo>
                    <a:pt x="12" y="1"/>
                  </a:lnTo>
                  <a:lnTo>
                    <a:pt x="12" y="1"/>
                  </a:lnTo>
                  <a:lnTo>
                    <a:pt x="12" y="2"/>
                  </a:lnTo>
                  <a:lnTo>
                    <a:pt x="12" y="2"/>
                  </a:lnTo>
                  <a:lnTo>
                    <a:pt x="12" y="3"/>
                  </a:lnTo>
                  <a:lnTo>
                    <a:pt x="12" y="4"/>
                  </a:lnTo>
                  <a:lnTo>
                    <a:pt x="11" y="4"/>
                  </a:lnTo>
                  <a:lnTo>
                    <a:pt x="11" y="4"/>
                  </a:lnTo>
                  <a:lnTo>
                    <a:pt x="10" y="4"/>
                  </a:lnTo>
                  <a:lnTo>
                    <a:pt x="4" y="10"/>
                  </a:lnTo>
                  <a:lnTo>
                    <a:pt x="4" y="11"/>
                  </a:lnTo>
                  <a:lnTo>
                    <a:pt x="3" y="11"/>
                  </a:lnTo>
                  <a:lnTo>
                    <a:pt x="3" y="12"/>
                  </a:lnTo>
                  <a:lnTo>
                    <a:pt x="2" y="12"/>
                  </a:lnTo>
                  <a:lnTo>
                    <a:pt x="1" y="12"/>
                  </a:lnTo>
                  <a:lnTo>
                    <a:pt x="1" y="12"/>
                  </a:lnTo>
                  <a:lnTo>
                    <a:pt x="1" y="11"/>
                  </a:lnTo>
                  <a:lnTo>
                    <a:pt x="0" y="11"/>
                  </a:lnTo>
                  <a:lnTo>
                    <a:pt x="0" y="12"/>
                  </a:lnTo>
                  <a:lnTo>
                    <a:pt x="4" y="16"/>
                  </a:lnTo>
                  <a:lnTo>
                    <a:pt x="4" y="15"/>
                  </a:lnTo>
                  <a:lnTo>
                    <a:pt x="4" y="15"/>
                  </a:lnTo>
                  <a:lnTo>
                    <a:pt x="4" y="15"/>
                  </a:lnTo>
                  <a:lnTo>
                    <a:pt x="4" y="14"/>
                  </a:lnTo>
                  <a:lnTo>
                    <a:pt x="4" y="14"/>
                  </a:lnTo>
                  <a:lnTo>
                    <a:pt x="4" y="13"/>
                  </a:lnTo>
                  <a:lnTo>
                    <a:pt x="5" y="12"/>
                  </a:lnTo>
                  <a:lnTo>
                    <a:pt x="6" y="12"/>
                  </a:lnTo>
                  <a:lnTo>
                    <a:pt x="12" y="6"/>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24" name="Freeform 221"/>
            <p:cNvSpPr>
              <a:spLocks/>
            </p:cNvSpPr>
            <p:nvPr/>
          </p:nvSpPr>
          <p:spPr bwMode="auto">
            <a:xfrm>
              <a:off x="1575" y="1701"/>
              <a:ext cx="21" cy="22"/>
            </a:xfrm>
            <a:custGeom>
              <a:avLst/>
              <a:gdLst>
                <a:gd name="T0" fmla="*/ 5 w 21"/>
                <a:gd name="T1" fmla="*/ 18 h 22"/>
                <a:gd name="T2" fmla="*/ 6 w 21"/>
                <a:gd name="T3" fmla="*/ 19 h 22"/>
                <a:gd name="T4" fmla="*/ 8 w 21"/>
                <a:gd name="T5" fmla="*/ 20 h 22"/>
                <a:gd name="T6" fmla="*/ 9 w 21"/>
                <a:gd name="T7" fmla="*/ 21 h 22"/>
                <a:gd name="T8" fmla="*/ 11 w 21"/>
                <a:gd name="T9" fmla="*/ 21 h 22"/>
                <a:gd name="T10" fmla="*/ 12 w 21"/>
                <a:gd name="T11" fmla="*/ 20 h 22"/>
                <a:gd name="T12" fmla="*/ 13 w 21"/>
                <a:gd name="T13" fmla="*/ 19 h 22"/>
                <a:gd name="T14" fmla="*/ 14 w 21"/>
                <a:gd name="T15" fmla="*/ 19 h 22"/>
                <a:gd name="T16" fmla="*/ 14 w 21"/>
                <a:gd name="T17" fmla="*/ 17 h 22"/>
                <a:gd name="T18" fmla="*/ 14 w 21"/>
                <a:gd name="T19" fmla="*/ 16 h 22"/>
                <a:gd name="T20" fmla="*/ 14 w 21"/>
                <a:gd name="T21" fmla="*/ 14 h 22"/>
                <a:gd name="T22" fmla="*/ 12 w 21"/>
                <a:gd name="T23" fmla="*/ 12 h 22"/>
                <a:gd name="T24" fmla="*/ 12 w 21"/>
                <a:gd name="T25" fmla="*/ 12 h 22"/>
                <a:gd name="T26" fmla="*/ 13 w 21"/>
                <a:gd name="T27" fmla="*/ 13 h 22"/>
                <a:gd name="T28" fmla="*/ 15 w 21"/>
                <a:gd name="T29" fmla="*/ 14 h 22"/>
                <a:gd name="T30" fmla="*/ 16 w 21"/>
                <a:gd name="T31" fmla="*/ 15 h 22"/>
                <a:gd name="T32" fmla="*/ 18 w 21"/>
                <a:gd name="T33" fmla="*/ 14 h 22"/>
                <a:gd name="T34" fmla="*/ 19 w 21"/>
                <a:gd name="T35" fmla="*/ 14 h 22"/>
                <a:gd name="T36" fmla="*/ 20 w 21"/>
                <a:gd name="T37" fmla="*/ 12 h 22"/>
                <a:gd name="T38" fmla="*/ 20 w 21"/>
                <a:gd name="T39" fmla="*/ 11 h 22"/>
                <a:gd name="T40" fmla="*/ 20 w 21"/>
                <a:gd name="T41" fmla="*/ 9 h 22"/>
                <a:gd name="T42" fmla="*/ 19 w 21"/>
                <a:gd name="T43" fmla="*/ 8 h 22"/>
                <a:gd name="T44" fmla="*/ 18 w 21"/>
                <a:gd name="T45" fmla="*/ 6 h 22"/>
                <a:gd name="T46" fmla="*/ 17 w 21"/>
                <a:gd name="T47" fmla="*/ 5 h 22"/>
                <a:gd name="T48" fmla="*/ 14 w 21"/>
                <a:gd name="T49" fmla="*/ 0 h 22"/>
                <a:gd name="T50" fmla="*/ 13 w 21"/>
                <a:gd name="T51" fmla="*/ 2 h 22"/>
                <a:gd name="T52" fmla="*/ 14 w 21"/>
                <a:gd name="T53" fmla="*/ 2 h 22"/>
                <a:gd name="T54" fmla="*/ 13 w 21"/>
                <a:gd name="T55" fmla="*/ 3 h 22"/>
                <a:gd name="T56" fmla="*/ 12 w 21"/>
                <a:gd name="T57" fmla="*/ 4 h 22"/>
                <a:gd name="T58" fmla="*/ 12 w 21"/>
                <a:gd name="T59" fmla="*/ 5 h 22"/>
                <a:gd name="T60" fmla="*/ 4 w 21"/>
                <a:gd name="T61" fmla="*/ 11 h 22"/>
                <a:gd name="T62" fmla="*/ 3 w 21"/>
                <a:gd name="T63" fmla="*/ 12 h 22"/>
                <a:gd name="T64" fmla="*/ 2 w 21"/>
                <a:gd name="T65" fmla="*/ 12 h 22"/>
                <a:gd name="T66" fmla="*/ 1 w 21"/>
                <a:gd name="T67" fmla="*/ 11 h 22"/>
                <a:gd name="T68" fmla="*/ 5 w 21"/>
                <a:gd name="T69" fmla="*/ 17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 h="22">
                  <a:moveTo>
                    <a:pt x="5" y="17"/>
                  </a:moveTo>
                  <a:lnTo>
                    <a:pt x="5" y="18"/>
                  </a:lnTo>
                  <a:lnTo>
                    <a:pt x="5" y="18"/>
                  </a:lnTo>
                  <a:lnTo>
                    <a:pt x="6" y="19"/>
                  </a:lnTo>
                  <a:lnTo>
                    <a:pt x="7" y="19"/>
                  </a:lnTo>
                  <a:lnTo>
                    <a:pt x="8" y="20"/>
                  </a:lnTo>
                  <a:lnTo>
                    <a:pt x="8" y="20"/>
                  </a:lnTo>
                  <a:lnTo>
                    <a:pt x="9" y="21"/>
                  </a:lnTo>
                  <a:lnTo>
                    <a:pt x="10" y="21"/>
                  </a:lnTo>
                  <a:lnTo>
                    <a:pt x="11" y="21"/>
                  </a:lnTo>
                  <a:lnTo>
                    <a:pt x="12" y="20"/>
                  </a:lnTo>
                  <a:lnTo>
                    <a:pt x="12" y="20"/>
                  </a:lnTo>
                  <a:lnTo>
                    <a:pt x="13" y="20"/>
                  </a:lnTo>
                  <a:lnTo>
                    <a:pt x="13" y="19"/>
                  </a:lnTo>
                  <a:lnTo>
                    <a:pt x="14" y="19"/>
                  </a:lnTo>
                  <a:lnTo>
                    <a:pt x="14" y="19"/>
                  </a:lnTo>
                  <a:lnTo>
                    <a:pt x="14" y="18"/>
                  </a:lnTo>
                  <a:lnTo>
                    <a:pt x="14" y="17"/>
                  </a:lnTo>
                  <a:lnTo>
                    <a:pt x="14" y="16"/>
                  </a:lnTo>
                  <a:lnTo>
                    <a:pt x="14" y="16"/>
                  </a:lnTo>
                  <a:lnTo>
                    <a:pt x="14" y="15"/>
                  </a:lnTo>
                  <a:lnTo>
                    <a:pt x="14" y="14"/>
                  </a:lnTo>
                  <a:lnTo>
                    <a:pt x="13" y="13"/>
                  </a:lnTo>
                  <a:lnTo>
                    <a:pt x="12" y="12"/>
                  </a:lnTo>
                  <a:lnTo>
                    <a:pt x="12" y="12"/>
                  </a:lnTo>
                  <a:lnTo>
                    <a:pt x="12" y="12"/>
                  </a:lnTo>
                  <a:lnTo>
                    <a:pt x="13" y="12"/>
                  </a:lnTo>
                  <a:lnTo>
                    <a:pt x="13" y="13"/>
                  </a:lnTo>
                  <a:lnTo>
                    <a:pt x="14" y="13"/>
                  </a:lnTo>
                  <a:lnTo>
                    <a:pt x="15" y="14"/>
                  </a:lnTo>
                  <a:lnTo>
                    <a:pt x="15" y="14"/>
                  </a:lnTo>
                  <a:lnTo>
                    <a:pt x="16" y="15"/>
                  </a:lnTo>
                  <a:lnTo>
                    <a:pt x="17" y="15"/>
                  </a:lnTo>
                  <a:lnTo>
                    <a:pt x="18" y="14"/>
                  </a:lnTo>
                  <a:lnTo>
                    <a:pt x="18" y="14"/>
                  </a:lnTo>
                  <a:lnTo>
                    <a:pt x="19" y="14"/>
                  </a:lnTo>
                  <a:lnTo>
                    <a:pt x="19" y="13"/>
                  </a:lnTo>
                  <a:lnTo>
                    <a:pt x="20" y="12"/>
                  </a:lnTo>
                  <a:lnTo>
                    <a:pt x="20" y="12"/>
                  </a:lnTo>
                  <a:lnTo>
                    <a:pt x="20" y="11"/>
                  </a:lnTo>
                  <a:lnTo>
                    <a:pt x="20" y="10"/>
                  </a:lnTo>
                  <a:lnTo>
                    <a:pt x="20" y="9"/>
                  </a:lnTo>
                  <a:lnTo>
                    <a:pt x="19" y="9"/>
                  </a:lnTo>
                  <a:lnTo>
                    <a:pt x="19" y="8"/>
                  </a:lnTo>
                  <a:lnTo>
                    <a:pt x="18" y="7"/>
                  </a:lnTo>
                  <a:lnTo>
                    <a:pt x="18" y="6"/>
                  </a:lnTo>
                  <a:lnTo>
                    <a:pt x="18" y="5"/>
                  </a:lnTo>
                  <a:lnTo>
                    <a:pt x="17" y="5"/>
                  </a:lnTo>
                  <a:lnTo>
                    <a:pt x="17" y="5"/>
                  </a:lnTo>
                  <a:lnTo>
                    <a:pt x="14" y="0"/>
                  </a:lnTo>
                  <a:lnTo>
                    <a:pt x="13" y="1"/>
                  </a:lnTo>
                  <a:lnTo>
                    <a:pt x="13" y="2"/>
                  </a:lnTo>
                  <a:lnTo>
                    <a:pt x="14" y="2"/>
                  </a:lnTo>
                  <a:lnTo>
                    <a:pt x="14" y="2"/>
                  </a:lnTo>
                  <a:lnTo>
                    <a:pt x="14" y="3"/>
                  </a:lnTo>
                  <a:lnTo>
                    <a:pt x="13" y="3"/>
                  </a:lnTo>
                  <a:lnTo>
                    <a:pt x="13" y="4"/>
                  </a:lnTo>
                  <a:lnTo>
                    <a:pt x="12" y="4"/>
                  </a:lnTo>
                  <a:lnTo>
                    <a:pt x="12" y="5"/>
                  </a:lnTo>
                  <a:lnTo>
                    <a:pt x="12" y="5"/>
                  </a:lnTo>
                  <a:lnTo>
                    <a:pt x="5" y="10"/>
                  </a:lnTo>
                  <a:lnTo>
                    <a:pt x="4" y="11"/>
                  </a:lnTo>
                  <a:lnTo>
                    <a:pt x="3" y="11"/>
                  </a:lnTo>
                  <a:lnTo>
                    <a:pt x="3" y="12"/>
                  </a:lnTo>
                  <a:lnTo>
                    <a:pt x="2" y="12"/>
                  </a:lnTo>
                  <a:lnTo>
                    <a:pt x="2" y="12"/>
                  </a:lnTo>
                  <a:lnTo>
                    <a:pt x="1" y="12"/>
                  </a:lnTo>
                  <a:lnTo>
                    <a:pt x="1" y="11"/>
                  </a:lnTo>
                  <a:lnTo>
                    <a:pt x="0" y="12"/>
                  </a:lnTo>
                  <a:lnTo>
                    <a:pt x="5" y="17"/>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25" name="Freeform 222"/>
            <p:cNvSpPr>
              <a:spLocks/>
            </p:cNvSpPr>
            <p:nvPr/>
          </p:nvSpPr>
          <p:spPr bwMode="auto">
            <a:xfrm>
              <a:off x="1580" y="1713"/>
              <a:ext cx="6" cy="7"/>
            </a:xfrm>
            <a:custGeom>
              <a:avLst/>
              <a:gdLst>
                <a:gd name="T0" fmla="*/ 3 w 6"/>
                <a:gd name="T1" fmla="*/ 0 h 7"/>
                <a:gd name="T2" fmla="*/ 4 w 6"/>
                <a:gd name="T3" fmla="*/ 1 h 7"/>
                <a:gd name="T4" fmla="*/ 4 w 6"/>
                <a:gd name="T5" fmla="*/ 1 h 7"/>
                <a:gd name="T6" fmla="*/ 5 w 6"/>
                <a:gd name="T7" fmla="*/ 1 h 7"/>
                <a:gd name="T8" fmla="*/ 5 w 6"/>
                <a:gd name="T9" fmla="*/ 2 h 7"/>
                <a:gd name="T10" fmla="*/ 5 w 6"/>
                <a:gd name="T11" fmla="*/ 2 h 7"/>
                <a:gd name="T12" fmla="*/ 5 w 6"/>
                <a:gd name="T13" fmla="*/ 2 h 7"/>
                <a:gd name="T14" fmla="*/ 5 w 6"/>
                <a:gd name="T15" fmla="*/ 3 h 7"/>
                <a:gd name="T16" fmla="*/ 5 w 6"/>
                <a:gd name="T17" fmla="*/ 3 h 7"/>
                <a:gd name="T18" fmla="*/ 5 w 6"/>
                <a:gd name="T19" fmla="*/ 4 h 7"/>
                <a:gd name="T20" fmla="*/ 5 w 6"/>
                <a:gd name="T21" fmla="*/ 4 h 7"/>
                <a:gd name="T22" fmla="*/ 5 w 6"/>
                <a:gd name="T23" fmla="*/ 5 h 7"/>
                <a:gd name="T24" fmla="*/ 5 w 6"/>
                <a:gd name="T25" fmla="*/ 5 h 7"/>
                <a:gd name="T26" fmla="*/ 4 w 6"/>
                <a:gd name="T27" fmla="*/ 5 h 7"/>
                <a:gd name="T28" fmla="*/ 4 w 6"/>
                <a:gd name="T29" fmla="*/ 6 h 7"/>
                <a:gd name="T30" fmla="*/ 4 w 6"/>
                <a:gd name="T31" fmla="*/ 6 h 7"/>
                <a:gd name="T32" fmla="*/ 3 w 6"/>
                <a:gd name="T33" fmla="*/ 6 h 7"/>
                <a:gd name="T34" fmla="*/ 3 w 6"/>
                <a:gd name="T35" fmla="*/ 6 h 7"/>
                <a:gd name="T36" fmla="*/ 2 w 6"/>
                <a:gd name="T37" fmla="*/ 6 h 7"/>
                <a:gd name="T38" fmla="*/ 2 w 6"/>
                <a:gd name="T39" fmla="*/ 6 h 7"/>
                <a:gd name="T40" fmla="*/ 1 w 6"/>
                <a:gd name="T41" fmla="*/ 6 h 7"/>
                <a:gd name="T42" fmla="*/ 1 w 6"/>
                <a:gd name="T43" fmla="*/ 5 h 7"/>
                <a:gd name="T44" fmla="*/ 1 w 6"/>
                <a:gd name="T45" fmla="*/ 5 h 7"/>
                <a:gd name="T46" fmla="*/ 0 w 6"/>
                <a:gd name="T47" fmla="*/ 5 h 7"/>
                <a:gd name="T48" fmla="*/ 0 w 6"/>
                <a:gd name="T49" fmla="*/ 4 h 7"/>
                <a:gd name="T50" fmla="*/ 0 w 6"/>
                <a:gd name="T51" fmla="*/ 4 h 7"/>
                <a:gd name="T52" fmla="*/ 0 w 6"/>
                <a:gd name="T53" fmla="*/ 4 h 7"/>
                <a:gd name="T54" fmla="*/ 0 w 6"/>
                <a:gd name="T55" fmla="*/ 3 h 7"/>
                <a:gd name="T56" fmla="*/ 0 w 6"/>
                <a:gd name="T57" fmla="*/ 3 h 7"/>
                <a:gd name="T58" fmla="*/ 0 w 6"/>
                <a:gd name="T59" fmla="*/ 3 h 7"/>
                <a:gd name="T60" fmla="*/ 1 w 6"/>
                <a:gd name="T61" fmla="*/ 3 h 7"/>
                <a:gd name="T62" fmla="*/ 3 w 6"/>
                <a:gd name="T63"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 h="7">
                  <a:moveTo>
                    <a:pt x="3" y="0"/>
                  </a:moveTo>
                  <a:lnTo>
                    <a:pt x="4" y="1"/>
                  </a:lnTo>
                  <a:lnTo>
                    <a:pt x="4" y="1"/>
                  </a:lnTo>
                  <a:lnTo>
                    <a:pt x="5" y="1"/>
                  </a:lnTo>
                  <a:lnTo>
                    <a:pt x="5" y="2"/>
                  </a:lnTo>
                  <a:lnTo>
                    <a:pt x="5" y="2"/>
                  </a:lnTo>
                  <a:lnTo>
                    <a:pt x="5" y="2"/>
                  </a:lnTo>
                  <a:lnTo>
                    <a:pt x="5" y="3"/>
                  </a:lnTo>
                  <a:lnTo>
                    <a:pt x="5" y="3"/>
                  </a:lnTo>
                  <a:lnTo>
                    <a:pt x="5" y="4"/>
                  </a:lnTo>
                  <a:lnTo>
                    <a:pt x="5" y="4"/>
                  </a:lnTo>
                  <a:lnTo>
                    <a:pt x="5" y="5"/>
                  </a:lnTo>
                  <a:lnTo>
                    <a:pt x="5" y="5"/>
                  </a:lnTo>
                  <a:lnTo>
                    <a:pt x="4" y="5"/>
                  </a:lnTo>
                  <a:lnTo>
                    <a:pt x="4" y="6"/>
                  </a:lnTo>
                  <a:lnTo>
                    <a:pt x="4" y="6"/>
                  </a:lnTo>
                  <a:lnTo>
                    <a:pt x="3" y="6"/>
                  </a:lnTo>
                  <a:lnTo>
                    <a:pt x="3" y="6"/>
                  </a:lnTo>
                  <a:lnTo>
                    <a:pt x="2" y="6"/>
                  </a:lnTo>
                  <a:lnTo>
                    <a:pt x="2" y="6"/>
                  </a:lnTo>
                  <a:lnTo>
                    <a:pt x="1" y="6"/>
                  </a:lnTo>
                  <a:lnTo>
                    <a:pt x="1" y="5"/>
                  </a:lnTo>
                  <a:lnTo>
                    <a:pt x="1" y="5"/>
                  </a:lnTo>
                  <a:lnTo>
                    <a:pt x="0" y="5"/>
                  </a:lnTo>
                  <a:lnTo>
                    <a:pt x="0" y="4"/>
                  </a:lnTo>
                  <a:lnTo>
                    <a:pt x="0" y="4"/>
                  </a:lnTo>
                  <a:lnTo>
                    <a:pt x="0" y="4"/>
                  </a:lnTo>
                  <a:lnTo>
                    <a:pt x="0" y="3"/>
                  </a:lnTo>
                  <a:lnTo>
                    <a:pt x="0" y="3"/>
                  </a:lnTo>
                  <a:lnTo>
                    <a:pt x="0" y="3"/>
                  </a:lnTo>
                  <a:lnTo>
                    <a:pt x="1" y="3"/>
                  </a:lnTo>
                  <a:lnTo>
                    <a:pt x="3" y="0"/>
                  </a:lnTo>
                </a:path>
              </a:pathLst>
            </a:custGeom>
            <a:solidFill>
              <a:srgbClr val="B2B2B2"/>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26" name="Freeform 223"/>
            <p:cNvSpPr>
              <a:spLocks/>
            </p:cNvSpPr>
            <p:nvPr/>
          </p:nvSpPr>
          <p:spPr bwMode="auto">
            <a:xfrm>
              <a:off x="1588" y="1707"/>
              <a:ext cx="6" cy="5"/>
            </a:xfrm>
            <a:custGeom>
              <a:avLst/>
              <a:gdLst>
                <a:gd name="T0" fmla="*/ 0 w 6"/>
                <a:gd name="T1" fmla="*/ 2 h 5"/>
                <a:gd name="T2" fmla="*/ 2 w 6"/>
                <a:gd name="T3" fmla="*/ 1 h 5"/>
                <a:gd name="T4" fmla="*/ 2 w 6"/>
                <a:gd name="T5" fmla="*/ 0 h 5"/>
                <a:gd name="T6" fmla="*/ 3 w 6"/>
                <a:gd name="T7" fmla="*/ 0 h 5"/>
                <a:gd name="T8" fmla="*/ 3 w 6"/>
                <a:gd name="T9" fmla="*/ 0 h 5"/>
                <a:gd name="T10" fmla="*/ 3 w 6"/>
                <a:gd name="T11" fmla="*/ 0 h 5"/>
                <a:gd name="T12" fmla="*/ 3 w 6"/>
                <a:gd name="T13" fmla="*/ 0 h 5"/>
                <a:gd name="T14" fmla="*/ 4 w 6"/>
                <a:gd name="T15" fmla="*/ 0 h 5"/>
                <a:gd name="T16" fmla="*/ 4 w 6"/>
                <a:gd name="T17" fmla="*/ 0 h 5"/>
                <a:gd name="T18" fmla="*/ 4 w 6"/>
                <a:gd name="T19" fmla="*/ 1 h 5"/>
                <a:gd name="T20" fmla="*/ 5 w 6"/>
                <a:gd name="T21" fmla="*/ 1 h 5"/>
                <a:gd name="T22" fmla="*/ 5 w 6"/>
                <a:gd name="T23" fmla="*/ 1 h 5"/>
                <a:gd name="T24" fmla="*/ 5 w 6"/>
                <a:gd name="T25" fmla="*/ 2 h 5"/>
                <a:gd name="T26" fmla="*/ 5 w 6"/>
                <a:gd name="T27" fmla="*/ 2 h 5"/>
                <a:gd name="T28" fmla="*/ 5 w 6"/>
                <a:gd name="T29" fmla="*/ 2 h 5"/>
                <a:gd name="T30" fmla="*/ 5 w 6"/>
                <a:gd name="T31" fmla="*/ 2 h 5"/>
                <a:gd name="T32" fmla="*/ 5 w 6"/>
                <a:gd name="T33" fmla="*/ 3 h 5"/>
                <a:gd name="T34" fmla="*/ 5 w 6"/>
                <a:gd name="T35" fmla="*/ 3 h 5"/>
                <a:gd name="T36" fmla="*/ 5 w 6"/>
                <a:gd name="T37" fmla="*/ 3 h 5"/>
                <a:gd name="T38" fmla="*/ 5 w 6"/>
                <a:gd name="T39" fmla="*/ 4 h 5"/>
                <a:gd name="T40" fmla="*/ 4 w 6"/>
                <a:gd name="T41" fmla="*/ 4 h 5"/>
                <a:gd name="T42" fmla="*/ 4 w 6"/>
                <a:gd name="T43" fmla="*/ 4 h 5"/>
                <a:gd name="T44" fmla="*/ 3 w 6"/>
                <a:gd name="T45" fmla="*/ 4 h 5"/>
                <a:gd name="T46" fmla="*/ 3 w 6"/>
                <a:gd name="T47" fmla="*/ 4 h 5"/>
                <a:gd name="T48" fmla="*/ 2 w 6"/>
                <a:gd name="T49" fmla="*/ 4 h 5"/>
                <a:gd name="T50" fmla="*/ 2 w 6"/>
                <a:gd name="T51" fmla="*/ 4 h 5"/>
                <a:gd name="T52" fmla="*/ 1 w 6"/>
                <a:gd name="T53" fmla="*/ 4 h 5"/>
                <a:gd name="T54" fmla="*/ 1 w 6"/>
                <a:gd name="T55" fmla="*/ 3 h 5"/>
                <a:gd name="T56" fmla="*/ 1 w 6"/>
                <a:gd name="T57" fmla="*/ 3 h 5"/>
                <a:gd name="T58" fmla="*/ 1 w 6"/>
                <a:gd name="T59" fmla="*/ 3 h 5"/>
                <a:gd name="T60" fmla="*/ 0 w 6"/>
                <a:gd name="T61"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6" h="5">
                  <a:moveTo>
                    <a:pt x="0" y="2"/>
                  </a:moveTo>
                  <a:lnTo>
                    <a:pt x="2" y="1"/>
                  </a:lnTo>
                  <a:lnTo>
                    <a:pt x="2" y="0"/>
                  </a:lnTo>
                  <a:lnTo>
                    <a:pt x="3" y="0"/>
                  </a:lnTo>
                  <a:lnTo>
                    <a:pt x="3" y="0"/>
                  </a:lnTo>
                  <a:lnTo>
                    <a:pt x="3" y="0"/>
                  </a:lnTo>
                  <a:lnTo>
                    <a:pt x="3" y="0"/>
                  </a:lnTo>
                  <a:lnTo>
                    <a:pt x="4" y="0"/>
                  </a:lnTo>
                  <a:lnTo>
                    <a:pt x="4" y="0"/>
                  </a:lnTo>
                  <a:lnTo>
                    <a:pt x="4" y="1"/>
                  </a:lnTo>
                  <a:lnTo>
                    <a:pt x="5" y="1"/>
                  </a:lnTo>
                  <a:lnTo>
                    <a:pt x="5" y="1"/>
                  </a:lnTo>
                  <a:lnTo>
                    <a:pt x="5" y="2"/>
                  </a:lnTo>
                  <a:lnTo>
                    <a:pt x="5" y="2"/>
                  </a:lnTo>
                  <a:lnTo>
                    <a:pt x="5" y="2"/>
                  </a:lnTo>
                  <a:lnTo>
                    <a:pt x="5" y="2"/>
                  </a:lnTo>
                  <a:lnTo>
                    <a:pt x="5" y="3"/>
                  </a:lnTo>
                  <a:lnTo>
                    <a:pt x="5" y="3"/>
                  </a:lnTo>
                  <a:lnTo>
                    <a:pt x="5" y="3"/>
                  </a:lnTo>
                  <a:lnTo>
                    <a:pt x="5" y="4"/>
                  </a:lnTo>
                  <a:lnTo>
                    <a:pt x="4" y="4"/>
                  </a:lnTo>
                  <a:lnTo>
                    <a:pt x="4" y="4"/>
                  </a:lnTo>
                  <a:lnTo>
                    <a:pt x="3" y="4"/>
                  </a:lnTo>
                  <a:lnTo>
                    <a:pt x="3" y="4"/>
                  </a:lnTo>
                  <a:lnTo>
                    <a:pt x="2" y="4"/>
                  </a:lnTo>
                  <a:lnTo>
                    <a:pt x="2" y="4"/>
                  </a:lnTo>
                  <a:lnTo>
                    <a:pt x="1" y="4"/>
                  </a:lnTo>
                  <a:lnTo>
                    <a:pt x="1" y="3"/>
                  </a:lnTo>
                  <a:lnTo>
                    <a:pt x="1" y="3"/>
                  </a:lnTo>
                  <a:lnTo>
                    <a:pt x="1" y="3"/>
                  </a:lnTo>
                  <a:lnTo>
                    <a:pt x="0" y="2"/>
                  </a:lnTo>
                </a:path>
              </a:pathLst>
            </a:custGeom>
            <a:solidFill>
              <a:srgbClr val="B2B2B2"/>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27" name="Freeform 224"/>
            <p:cNvSpPr>
              <a:spLocks/>
            </p:cNvSpPr>
            <p:nvPr/>
          </p:nvSpPr>
          <p:spPr bwMode="auto">
            <a:xfrm>
              <a:off x="1588" y="1721"/>
              <a:ext cx="23" cy="20"/>
            </a:xfrm>
            <a:custGeom>
              <a:avLst/>
              <a:gdLst>
                <a:gd name="T0" fmla="*/ 17 w 23"/>
                <a:gd name="T1" fmla="*/ 11 h 20"/>
                <a:gd name="T2" fmla="*/ 15 w 23"/>
                <a:gd name="T3" fmla="*/ 11 h 20"/>
                <a:gd name="T4" fmla="*/ 13 w 23"/>
                <a:gd name="T5" fmla="*/ 11 h 20"/>
                <a:gd name="T6" fmla="*/ 12 w 23"/>
                <a:gd name="T7" fmla="*/ 10 h 20"/>
                <a:gd name="T8" fmla="*/ 11 w 23"/>
                <a:gd name="T9" fmla="*/ 9 h 20"/>
                <a:gd name="T10" fmla="*/ 14 w 23"/>
                <a:gd name="T11" fmla="*/ 5 h 20"/>
                <a:gd name="T12" fmla="*/ 16 w 23"/>
                <a:gd name="T13" fmla="*/ 5 h 20"/>
                <a:gd name="T14" fmla="*/ 17 w 23"/>
                <a:gd name="T15" fmla="*/ 5 h 20"/>
                <a:gd name="T16" fmla="*/ 18 w 23"/>
                <a:gd name="T17" fmla="*/ 5 h 20"/>
                <a:gd name="T18" fmla="*/ 18 w 23"/>
                <a:gd name="T19" fmla="*/ 7 h 20"/>
                <a:gd name="T20" fmla="*/ 19 w 23"/>
                <a:gd name="T21" fmla="*/ 8 h 20"/>
                <a:gd name="T22" fmla="*/ 20 w 23"/>
                <a:gd name="T23" fmla="*/ 9 h 20"/>
                <a:gd name="T24" fmla="*/ 20 w 23"/>
                <a:gd name="T25" fmla="*/ 11 h 20"/>
                <a:gd name="T26" fmla="*/ 19 w 23"/>
                <a:gd name="T27" fmla="*/ 12 h 20"/>
                <a:gd name="T28" fmla="*/ 18 w 23"/>
                <a:gd name="T29" fmla="*/ 14 h 20"/>
                <a:gd name="T30" fmla="*/ 22 w 23"/>
                <a:gd name="T31" fmla="*/ 11 h 20"/>
                <a:gd name="T32" fmla="*/ 14 w 23"/>
                <a:gd name="T33" fmla="*/ 1 h 20"/>
                <a:gd name="T34" fmla="*/ 15 w 23"/>
                <a:gd name="T35" fmla="*/ 2 h 20"/>
                <a:gd name="T36" fmla="*/ 15 w 23"/>
                <a:gd name="T37" fmla="*/ 3 h 20"/>
                <a:gd name="T38" fmla="*/ 13 w 23"/>
                <a:gd name="T39" fmla="*/ 3 h 20"/>
                <a:gd name="T40" fmla="*/ 13 w 23"/>
                <a:gd name="T41" fmla="*/ 4 h 20"/>
                <a:gd name="T42" fmla="*/ 4 w 23"/>
                <a:gd name="T43" fmla="*/ 9 h 20"/>
                <a:gd name="T44" fmla="*/ 2 w 23"/>
                <a:gd name="T45" fmla="*/ 10 h 20"/>
                <a:gd name="T46" fmla="*/ 2 w 23"/>
                <a:gd name="T47" fmla="*/ 9 h 20"/>
                <a:gd name="T48" fmla="*/ 1 w 23"/>
                <a:gd name="T49" fmla="*/ 8 h 20"/>
                <a:gd name="T50" fmla="*/ 6 w 23"/>
                <a:gd name="T51" fmla="*/ 19 h 20"/>
                <a:gd name="T52" fmla="*/ 12 w 23"/>
                <a:gd name="T53" fmla="*/ 18 h 20"/>
                <a:gd name="T54" fmla="*/ 10 w 23"/>
                <a:gd name="T55" fmla="*/ 18 h 20"/>
                <a:gd name="T56" fmla="*/ 9 w 23"/>
                <a:gd name="T57" fmla="*/ 17 h 20"/>
                <a:gd name="T58" fmla="*/ 7 w 23"/>
                <a:gd name="T59" fmla="*/ 17 h 20"/>
                <a:gd name="T60" fmla="*/ 6 w 23"/>
                <a:gd name="T61" fmla="*/ 17 h 20"/>
                <a:gd name="T62" fmla="*/ 5 w 23"/>
                <a:gd name="T63" fmla="*/ 15 h 20"/>
                <a:gd name="T64" fmla="*/ 4 w 23"/>
                <a:gd name="T65" fmla="*/ 14 h 20"/>
                <a:gd name="T66" fmla="*/ 3 w 23"/>
                <a:gd name="T67" fmla="*/ 13 h 20"/>
                <a:gd name="T68" fmla="*/ 4 w 23"/>
                <a:gd name="T69" fmla="*/ 12 h 20"/>
                <a:gd name="T70" fmla="*/ 5 w 23"/>
                <a:gd name="T71" fmla="*/ 11 h 20"/>
                <a:gd name="T72" fmla="*/ 10 w 23"/>
                <a:gd name="T73" fmla="*/ 8 h 20"/>
                <a:gd name="T74" fmla="*/ 11 w 23"/>
                <a:gd name="T75" fmla="*/ 9 h 20"/>
                <a:gd name="T76" fmla="*/ 11 w 23"/>
                <a:gd name="T77" fmla="*/ 11 h 20"/>
                <a:gd name="T78" fmla="*/ 12 w 23"/>
                <a:gd name="T79" fmla="*/ 11 h 20"/>
                <a:gd name="T80" fmla="*/ 11 w 23"/>
                <a:gd name="T81" fmla="*/ 13 h 20"/>
                <a:gd name="T82" fmla="*/ 10 w 23"/>
                <a:gd name="T83" fmla="*/ 14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 h="20">
                  <a:moveTo>
                    <a:pt x="17" y="11"/>
                  </a:moveTo>
                  <a:lnTo>
                    <a:pt x="17" y="11"/>
                  </a:lnTo>
                  <a:lnTo>
                    <a:pt x="16" y="11"/>
                  </a:lnTo>
                  <a:lnTo>
                    <a:pt x="15" y="11"/>
                  </a:lnTo>
                  <a:lnTo>
                    <a:pt x="14" y="11"/>
                  </a:lnTo>
                  <a:lnTo>
                    <a:pt x="13" y="11"/>
                  </a:lnTo>
                  <a:lnTo>
                    <a:pt x="13" y="11"/>
                  </a:lnTo>
                  <a:lnTo>
                    <a:pt x="12" y="10"/>
                  </a:lnTo>
                  <a:lnTo>
                    <a:pt x="12" y="9"/>
                  </a:lnTo>
                  <a:lnTo>
                    <a:pt x="11" y="9"/>
                  </a:lnTo>
                  <a:lnTo>
                    <a:pt x="11" y="8"/>
                  </a:lnTo>
                  <a:lnTo>
                    <a:pt x="14" y="5"/>
                  </a:lnTo>
                  <a:lnTo>
                    <a:pt x="15" y="5"/>
                  </a:lnTo>
                  <a:lnTo>
                    <a:pt x="16" y="5"/>
                  </a:lnTo>
                  <a:lnTo>
                    <a:pt x="17" y="5"/>
                  </a:lnTo>
                  <a:lnTo>
                    <a:pt x="17" y="5"/>
                  </a:lnTo>
                  <a:lnTo>
                    <a:pt x="17" y="5"/>
                  </a:lnTo>
                  <a:lnTo>
                    <a:pt x="18" y="5"/>
                  </a:lnTo>
                  <a:lnTo>
                    <a:pt x="18" y="6"/>
                  </a:lnTo>
                  <a:lnTo>
                    <a:pt x="18" y="7"/>
                  </a:lnTo>
                  <a:lnTo>
                    <a:pt x="19" y="7"/>
                  </a:lnTo>
                  <a:lnTo>
                    <a:pt x="19" y="8"/>
                  </a:lnTo>
                  <a:lnTo>
                    <a:pt x="20" y="8"/>
                  </a:lnTo>
                  <a:lnTo>
                    <a:pt x="20" y="9"/>
                  </a:lnTo>
                  <a:lnTo>
                    <a:pt x="20" y="10"/>
                  </a:lnTo>
                  <a:lnTo>
                    <a:pt x="20" y="11"/>
                  </a:lnTo>
                  <a:lnTo>
                    <a:pt x="19" y="11"/>
                  </a:lnTo>
                  <a:lnTo>
                    <a:pt x="19" y="12"/>
                  </a:lnTo>
                  <a:lnTo>
                    <a:pt x="19" y="13"/>
                  </a:lnTo>
                  <a:lnTo>
                    <a:pt x="18" y="14"/>
                  </a:lnTo>
                  <a:lnTo>
                    <a:pt x="19" y="14"/>
                  </a:lnTo>
                  <a:lnTo>
                    <a:pt x="22" y="11"/>
                  </a:lnTo>
                  <a:lnTo>
                    <a:pt x="16" y="0"/>
                  </a:lnTo>
                  <a:lnTo>
                    <a:pt x="14" y="1"/>
                  </a:lnTo>
                  <a:lnTo>
                    <a:pt x="15" y="1"/>
                  </a:lnTo>
                  <a:lnTo>
                    <a:pt x="15" y="2"/>
                  </a:lnTo>
                  <a:lnTo>
                    <a:pt x="15" y="2"/>
                  </a:lnTo>
                  <a:lnTo>
                    <a:pt x="15" y="3"/>
                  </a:lnTo>
                  <a:lnTo>
                    <a:pt x="14" y="3"/>
                  </a:lnTo>
                  <a:lnTo>
                    <a:pt x="13" y="3"/>
                  </a:lnTo>
                  <a:lnTo>
                    <a:pt x="13" y="4"/>
                  </a:lnTo>
                  <a:lnTo>
                    <a:pt x="13" y="4"/>
                  </a:lnTo>
                  <a:lnTo>
                    <a:pt x="5" y="9"/>
                  </a:lnTo>
                  <a:lnTo>
                    <a:pt x="4" y="9"/>
                  </a:lnTo>
                  <a:lnTo>
                    <a:pt x="3" y="9"/>
                  </a:lnTo>
                  <a:lnTo>
                    <a:pt x="2" y="10"/>
                  </a:lnTo>
                  <a:lnTo>
                    <a:pt x="2" y="9"/>
                  </a:lnTo>
                  <a:lnTo>
                    <a:pt x="2" y="9"/>
                  </a:lnTo>
                  <a:lnTo>
                    <a:pt x="1" y="9"/>
                  </a:lnTo>
                  <a:lnTo>
                    <a:pt x="1" y="8"/>
                  </a:lnTo>
                  <a:lnTo>
                    <a:pt x="0" y="9"/>
                  </a:lnTo>
                  <a:lnTo>
                    <a:pt x="6" y="19"/>
                  </a:lnTo>
                  <a:lnTo>
                    <a:pt x="12" y="19"/>
                  </a:lnTo>
                  <a:lnTo>
                    <a:pt x="12" y="18"/>
                  </a:lnTo>
                  <a:lnTo>
                    <a:pt x="11" y="18"/>
                  </a:lnTo>
                  <a:lnTo>
                    <a:pt x="10" y="18"/>
                  </a:lnTo>
                  <a:lnTo>
                    <a:pt x="9" y="17"/>
                  </a:lnTo>
                  <a:lnTo>
                    <a:pt x="9" y="17"/>
                  </a:lnTo>
                  <a:lnTo>
                    <a:pt x="8" y="17"/>
                  </a:lnTo>
                  <a:lnTo>
                    <a:pt x="7" y="17"/>
                  </a:lnTo>
                  <a:lnTo>
                    <a:pt x="7" y="17"/>
                  </a:lnTo>
                  <a:lnTo>
                    <a:pt x="6" y="17"/>
                  </a:lnTo>
                  <a:lnTo>
                    <a:pt x="6" y="16"/>
                  </a:lnTo>
                  <a:lnTo>
                    <a:pt x="5" y="15"/>
                  </a:lnTo>
                  <a:lnTo>
                    <a:pt x="4" y="14"/>
                  </a:lnTo>
                  <a:lnTo>
                    <a:pt x="4" y="14"/>
                  </a:lnTo>
                  <a:lnTo>
                    <a:pt x="4" y="13"/>
                  </a:lnTo>
                  <a:lnTo>
                    <a:pt x="3" y="13"/>
                  </a:lnTo>
                  <a:lnTo>
                    <a:pt x="4" y="13"/>
                  </a:lnTo>
                  <a:lnTo>
                    <a:pt x="4" y="12"/>
                  </a:lnTo>
                  <a:lnTo>
                    <a:pt x="4" y="11"/>
                  </a:lnTo>
                  <a:lnTo>
                    <a:pt x="5" y="11"/>
                  </a:lnTo>
                  <a:lnTo>
                    <a:pt x="6" y="11"/>
                  </a:lnTo>
                  <a:lnTo>
                    <a:pt x="10" y="8"/>
                  </a:lnTo>
                  <a:lnTo>
                    <a:pt x="10" y="9"/>
                  </a:lnTo>
                  <a:lnTo>
                    <a:pt x="11" y="9"/>
                  </a:lnTo>
                  <a:lnTo>
                    <a:pt x="11" y="10"/>
                  </a:lnTo>
                  <a:lnTo>
                    <a:pt x="11" y="11"/>
                  </a:lnTo>
                  <a:lnTo>
                    <a:pt x="12" y="11"/>
                  </a:lnTo>
                  <a:lnTo>
                    <a:pt x="12" y="11"/>
                  </a:lnTo>
                  <a:lnTo>
                    <a:pt x="12" y="12"/>
                  </a:lnTo>
                  <a:lnTo>
                    <a:pt x="11" y="13"/>
                  </a:lnTo>
                  <a:lnTo>
                    <a:pt x="10" y="14"/>
                  </a:lnTo>
                  <a:lnTo>
                    <a:pt x="10" y="14"/>
                  </a:lnTo>
                  <a:lnTo>
                    <a:pt x="17" y="11"/>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28" name="Freeform 225"/>
            <p:cNvSpPr>
              <a:spLocks/>
            </p:cNvSpPr>
            <p:nvPr/>
          </p:nvSpPr>
          <p:spPr bwMode="auto">
            <a:xfrm>
              <a:off x="1598" y="1741"/>
              <a:ext cx="21" cy="22"/>
            </a:xfrm>
            <a:custGeom>
              <a:avLst/>
              <a:gdLst>
                <a:gd name="T0" fmla="*/ 10 w 21"/>
                <a:gd name="T1" fmla="*/ 9 h 22"/>
                <a:gd name="T2" fmla="*/ 5 w 21"/>
                <a:gd name="T3" fmla="*/ 17 h 22"/>
                <a:gd name="T4" fmla="*/ 6 w 21"/>
                <a:gd name="T5" fmla="*/ 21 h 22"/>
                <a:gd name="T6" fmla="*/ 7 w 21"/>
                <a:gd name="T7" fmla="*/ 20 h 22"/>
                <a:gd name="T8" fmla="*/ 6 w 21"/>
                <a:gd name="T9" fmla="*/ 19 h 22"/>
                <a:gd name="T10" fmla="*/ 6 w 21"/>
                <a:gd name="T11" fmla="*/ 19 h 22"/>
                <a:gd name="T12" fmla="*/ 7 w 21"/>
                <a:gd name="T13" fmla="*/ 19 h 22"/>
                <a:gd name="T14" fmla="*/ 7 w 21"/>
                <a:gd name="T15" fmla="*/ 18 h 22"/>
                <a:gd name="T16" fmla="*/ 8 w 21"/>
                <a:gd name="T17" fmla="*/ 17 h 22"/>
                <a:gd name="T18" fmla="*/ 12 w 21"/>
                <a:gd name="T19" fmla="*/ 12 h 22"/>
                <a:gd name="T20" fmla="*/ 12 w 21"/>
                <a:gd name="T21" fmla="*/ 12 h 22"/>
                <a:gd name="T22" fmla="*/ 12 w 21"/>
                <a:gd name="T23" fmla="*/ 13 h 22"/>
                <a:gd name="T24" fmla="*/ 13 w 21"/>
                <a:gd name="T25" fmla="*/ 13 h 22"/>
                <a:gd name="T26" fmla="*/ 14 w 21"/>
                <a:gd name="T27" fmla="*/ 14 h 22"/>
                <a:gd name="T28" fmla="*/ 15 w 21"/>
                <a:gd name="T29" fmla="*/ 14 h 22"/>
                <a:gd name="T30" fmla="*/ 15 w 21"/>
                <a:gd name="T31" fmla="*/ 14 h 22"/>
                <a:gd name="T32" fmla="*/ 16 w 21"/>
                <a:gd name="T33" fmla="*/ 14 h 22"/>
                <a:gd name="T34" fmla="*/ 17 w 21"/>
                <a:gd name="T35" fmla="*/ 14 h 22"/>
                <a:gd name="T36" fmla="*/ 18 w 21"/>
                <a:gd name="T37" fmla="*/ 14 h 22"/>
                <a:gd name="T38" fmla="*/ 18 w 21"/>
                <a:gd name="T39" fmla="*/ 13 h 22"/>
                <a:gd name="T40" fmla="*/ 19 w 21"/>
                <a:gd name="T41" fmla="*/ 12 h 22"/>
                <a:gd name="T42" fmla="*/ 19 w 21"/>
                <a:gd name="T43" fmla="*/ 12 h 22"/>
                <a:gd name="T44" fmla="*/ 19 w 21"/>
                <a:gd name="T45" fmla="*/ 11 h 22"/>
                <a:gd name="T46" fmla="*/ 20 w 21"/>
                <a:gd name="T47" fmla="*/ 11 h 22"/>
                <a:gd name="T48" fmla="*/ 20 w 21"/>
                <a:gd name="T49" fmla="*/ 10 h 22"/>
                <a:gd name="T50" fmla="*/ 19 w 21"/>
                <a:gd name="T51" fmla="*/ 9 h 22"/>
                <a:gd name="T52" fmla="*/ 19 w 21"/>
                <a:gd name="T53" fmla="*/ 9 h 22"/>
                <a:gd name="T54" fmla="*/ 19 w 21"/>
                <a:gd name="T55" fmla="*/ 8 h 22"/>
                <a:gd name="T56" fmla="*/ 19 w 21"/>
                <a:gd name="T57" fmla="*/ 7 h 22"/>
                <a:gd name="T58" fmla="*/ 18 w 21"/>
                <a:gd name="T59" fmla="*/ 6 h 22"/>
                <a:gd name="T60" fmla="*/ 16 w 21"/>
                <a:gd name="T61" fmla="*/ 0 h 22"/>
                <a:gd name="T62" fmla="*/ 15 w 21"/>
                <a:gd name="T63" fmla="*/ 0 h 22"/>
                <a:gd name="T64" fmla="*/ 15 w 21"/>
                <a:gd name="T65" fmla="*/ 1 h 22"/>
                <a:gd name="T66" fmla="*/ 15 w 21"/>
                <a:gd name="T67" fmla="*/ 2 h 22"/>
                <a:gd name="T68" fmla="*/ 15 w 21"/>
                <a:gd name="T69" fmla="*/ 2 h 22"/>
                <a:gd name="T70" fmla="*/ 15 w 21"/>
                <a:gd name="T71" fmla="*/ 3 h 22"/>
                <a:gd name="T72" fmla="*/ 14 w 21"/>
                <a:gd name="T73" fmla="*/ 3 h 22"/>
                <a:gd name="T74" fmla="*/ 13 w 21"/>
                <a:gd name="T75" fmla="*/ 3 h 22"/>
                <a:gd name="T76" fmla="*/ 13 w 21"/>
                <a:gd name="T77" fmla="*/ 4 h 22"/>
                <a:gd name="T78" fmla="*/ 5 w 21"/>
                <a:gd name="T79" fmla="*/ 8 h 22"/>
                <a:gd name="T80" fmla="*/ 4 w 21"/>
                <a:gd name="T81" fmla="*/ 8 h 22"/>
                <a:gd name="T82" fmla="*/ 3 w 21"/>
                <a:gd name="T83" fmla="*/ 8 h 22"/>
                <a:gd name="T84" fmla="*/ 2 w 21"/>
                <a:gd name="T85" fmla="*/ 8 h 22"/>
                <a:gd name="T86" fmla="*/ 2 w 21"/>
                <a:gd name="T87" fmla="*/ 8 h 22"/>
                <a:gd name="T88" fmla="*/ 2 w 21"/>
                <a:gd name="T89" fmla="*/ 7 h 22"/>
                <a:gd name="T90" fmla="*/ 1 w 21"/>
                <a:gd name="T91" fmla="*/ 7 h 22"/>
                <a:gd name="T92" fmla="*/ 1 w 21"/>
                <a:gd name="T93" fmla="*/ 6 h 22"/>
                <a:gd name="T94" fmla="*/ 0 w 21"/>
                <a:gd name="T95" fmla="*/ 7 h 22"/>
                <a:gd name="T96" fmla="*/ 3 w 21"/>
                <a:gd name="T97" fmla="*/ 13 h 22"/>
                <a:gd name="T98" fmla="*/ 4 w 21"/>
                <a:gd name="T99" fmla="*/ 13 h 22"/>
                <a:gd name="T100" fmla="*/ 3 w 21"/>
                <a:gd name="T101" fmla="*/ 12 h 22"/>
                <a:gd name="T102" fmla="*/ 3 w 21"/>
                <a:gd name="T103" fmla="*/ 12 h 22"/>
                <a:gd name="T104" fmla="*/ 3 w 21"/>
                <a:gd name="T105" fmla="*/ 11 h 22"/>
                <a:gd name="T106" fmla="*/ 4 w 21"/>
                <a:gd name="T107" fmla="*/ 11 h 22"/>
                <a:gd name="T108" fmla="*/ 4 w 21"/>
                <a:gd name="T109" fmla="*/ 10 h 22"/>
                <a:gd name="T110" fmla="*/ 5 w 21"/>
                <a:gd name="T111" fmla="*/ 10 h 22"/>
                <a:gd name="T112" fmla="*/ 5 w 21"/>
                <a:gd name="T113" fmla="*/ 10 h 22"/>
                <a:gd name="T114" fmla="*/ 6 w 21"/>
                <a:gd name="T115" fmla="*/ 10 h 22"/>
                <a:gd name="T116" fmla="*/ 10 w 21"/>
                <a:gd name="T117" fmla="*/ 8 h 22"/>
                <a:gd name="T118" fmla="*/ 10 w 21"/>
                <a:gd name="T119" fmla="*/ 9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 h="22">
                  <a:moveTo>
                    <a:pt x="10" y="9"/>
                  </a:moveTo>
                  <a:lnTo>
                    <a:pt x="5" y="17"/>
                  </a:lnTo>
                  <a:lnTo>
                    <a:pt x="6" y="21"/>
                  </a:lnTo>
                  <a:lnTo>
                    <a:pt x="7" y="20"/>
                  </a:lnTo>
                  <a:lnTo>
                    <a:pt x="6" y="19"/>
                  </a:lnTo>
                  <a:lnTo>
                    <a:pt x="6" y="19"/>
                  </a:lnTo>
                  <a:lnTo>
                    <a:pt x="7" y="19"/>
                  </a:lnTo>
                  <a:lnTo>
                    <a:pt x="7" y="18"/>
                  </a:lnTo>
                  <a:lnTo>
                    <a:pt x="8" y="17"/>
                  </a:lnTo>
                  <a:lnTo>
                    <a:pt x="12" y="12"/>
                  </a:lnTo>
                  <a:lnTo>
                    <a:pt x="12" y="12"/>
                  </a:lnTo>
                  <a:lnTo>
                    <a:pt x="12" y="13"/>
                  </a:lnTo>
                  <a:lnTo>
                    <a:pt x="13" y="13"/>
                  </a:lnTo>
                  <a:lnTo>
                    <a:pt x="14" y="14"/>
                  </a:lnTo>
                  <a:lnTo>
                    <a:pt x="15" y="14"/>
                  </a:lnTo>
                  <a:lnTo>
                    <a:pt x="15" y="14"/>
                  </a:lnTo>
                  <a:lnTo>
                    <a:pt x="16" y="14"/>
                  </a:lnTo>
                  <a:lnTo>
                    <a:pt x="17" y="14"/>
                  </a:lnTo>
                  <a:lnTo>
                    <a:pt x="18" y="14"/>
                  </a:lnTo>
                  <a:lnTo>
                    <a:pt x="18" y="13"/>
                  </a:lnTo>
                  <a:lnTo>
                    <a:pt x="19" y="12"/>
                  </a:lnTo>
                  <a:lnTo>
                    <a:pt x="19" y="12"/>
                  </a:lnTo>
                  <a:lnTo>
                    <a:pt x="19" y="11"/>
                  </a:lnTo>
                  <a:lnTo>
                    <a:pt x="20" y="11"/>
                  </a:lnTo>
                  <a:lnTo>
                    <a:pt x="20" y="10"/>
                  </a:lnTo>
                  <a:lnTo>
                    <a:pt x="19" y="9"/>
                  </a:lnTo>
                  <a:lnTo>
                    <a:pt x="19" y="9"/>
                  </a:lnTo>
                  <a:lnTo>
                    <a:pt x="19" y="8"/>
                  </a:lnTo>
                  <a:lnTo>
                    <a:pt x="19" y="7"/>
                  </a:lnTo>
                  <a:lnTo>
                    <a:pt x="18" y="6"/>
                  </a:lnTo>
                  <a:lnTo>
                    <a:pt x="16" y="0"/>
                  </a:lnTo>
                  <a:lnTo>
                    <a:pt x="15" y="0"/>
                  </a:lnTo>
                  <a:lnTo>
                    <a:pt x="15" y="1"/>
                  </a:lnTo>
                  <a:lnTo>
                    <a:pt x="15" y="2"/>
                  </a:lnTo>
                  <a:lnTo>
                    <a:pt x="15" y="2"/>
                  </a:lnTo>
                  <a:lnTo>
                    <a:pt x="15" y="3"/>
                  </a:lnTo>
                  <a:lnTo>
                    <a:pt x="14" y="3"/>
                  </a:lnTo>
                  <a:lnTo>
                    <a:pt x="13" y="3"/>
                  </a:lnTo>
                  <a:lnTo>
                    <a:pt x="13" y="4"/>
                  </a:lnTo>
                  <a:lnTo>
                    <a:pt x="5" y="8"/>
                  </a:lnTo>
                  <a:lnTo>
                    <a:pt x="4" y="8"/>
                  </a:lnTo>
                  <a:lnTo>
                    <a:pt x="3" y="8"/>
                  </a:lnTo>
                  <a:lnTo>
                    <a:pt x="2" y="8"/>
                  </a:lnTo>
                  <a:lnTo>
                    <a:pt x="2" y="8"/>
                  </a:lnTo>
                  <a:lnTo>
                    <a:pt x="2" y="7"/>
                  </a:lnTo>
                  <a:lnTo>
                    <a:pt x="1" y="7"/>
                  </a:lnTo>
                  <a:lnTo>
                    <a:pt x="1" y="6"/>
                  </a:lnTo>
                  <a:lnTo>
                    <a:pt x="0" y="7"/>
                  </a:lnTo>
                  <a:lnTo>
                    <a:pt x="3" y="13"/>
                  </a:lnTo>
                  <a:lnTo>
                    <a:pt x="4" y="13"/>
                  </a:lnTo>
                  <a:lnTo>
                    <a:pt x="3" y="12"/>
                  </a:lnTo>
                  <a:lnTo>
                    <a:pt x="3" y="12"/>
                  </a:lnTo>
                  <a:lnTo>
                    <a:pt x="3" y="11"/>
                  </a:lnTo>
                  <a:lnTo>
                    <a:pt x="4" y="11"/>
                  </a:lnTo>
                  <a:lnTo>
                    <a:pt x="4" y="10"/>
                  </a:lnTo>
                  <a:lnTo>
                    <a:pt x="5" y="10"/>
                  </a:lnTo>
                  <a:lnTo>
                    <a:pt x="5" y="10"/>
                  </a:lnTo>
                  <a:lnTo>
                    <a:pt x="6" y="10"/>
                  </a:lnTo>
                  <a:lnTo>
                    <a:pt x="10" y="8"/>
                  </a:lnTo>
                  <a:lnTo>
                    <a:pt x="10" y="9"/>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29" name="Freeform 226"/>
            <p:cNvSpPr>
              <a:spLocks/>
            </p:cNvSpPr>
            <p:nvPr/>
          </p:nvSpPr>
          <p:spPr bwMode="auto">
            <a:xfrm>
              <a:off x="1611" y="1747"/>
              <a:ext cx="6" cy="4"/>
            </a:xfrm>
            <a:custGeom>
              <a:avLst/>
              <a:gdLst>
                <a:gd name="T0" fmla="*/ 3 w 6"/>
                <a:gd name="T1" fmla="*/ 0 h 4"/>
                <a:gd name="T2" fmla="*/ 3 w 6"/>
                <a:gd name="T3" fmla="*/ 0 h 4"/>
                <a:gd name="T4" fmla="*/ 3 w 6"/>
                <a:gd name="T5" fmla="*/ 0 h 4"/>
                <a:gd name="T6" fmla="*/ 4 w 6"/>
                <a:gd name="T7" fmla="*/ 0 h 4"/>
                <a:gd name="T8" fmla="*/ 4 w 6"/>
                <a:gd name="T9" fmla="*/ 0 h 4"/>
                <a:gd name="T10" fmla="*/ 4 w 6"/>
                <a:gd name="T11" fmla="*/ 0 h 4"/>
                <a:gd name="T12" fmla="*/ 5 w 6"/>
                <a:gd name="T13" fmla="*/ 0 h 4"/>
                <a:gd name="T14" fmla="*/ 5 w 6"/>
                <a:gd name="T15" fmla="*/ 1 h 4"/>
                <a:gd name="T16" fmla="*/ 5 w 6"/>
                <a:gd name="T17" fmla="*/ 1 h 4"/>
                <a:gd name="T18" fmla="*/ 5 w 6"/>
                <a:gd name="T19" fmla="*/ 1 h 4"/>
                <a:gd name="T20" fmla="*/ 5 w 6"/>
                <a:gd name="T21" fmla="*/ 1 h 4"/>
                <a:gd name="T22" fmla="*/ 5 w 6"/>
                <a:gd name="T23" fmla="*/ 2 h 4"/>
                <a:gd name="T24" fmla="*/ 5 w 6"/>
                <a:gd name="T25" fmla="*/ 2 h 4"/>
                <a:gd name="T26" fmla="*/ 5 w 6"/>
                <a:gd name="T27" fmla="*/ 2 h 4"/>
                <a:gd name="T28" fmla="*/ 5 w 6"/>
                <a:gd name="T29" fmla="*/ 2 h 4"/>
                <a:gd name="T30" fmla="*/ 5 w 6"/>
                <a:gd name="T31" fmla="*/ 3 h 4"/>
                <a:gd name="T32" fmla="*/ 4 w 6"/>
                <a:gd name="T33" fmla="*/ 3 h 4"/>
                <a:gd name="T34" fmla="*/ 4 w 6"/>
                <a:gd name="T35" fmla="*/ 3 h 4"/>
                <a:gd name="T36" fmla="*/ 4 w 6"/>
                <a:gd name="T37" fmla="*/ 3 h 4"/>
                <a:gd name="T38" fmla="*/ 3 w 6"/>
                <a:gd name="T39" fmla="*/ 3 h 4"/>
                <a:gd name="T40" fmla="*/ 3 w 6"/>
                <a:gd name="T41" fmla="*/ 3 h 4"/>
                <a:gd name="T42" fmla="*/ 2 w 6"/>
                <a:gd name="T43" fmla="*/ 3 h 4"/>
                <a:gd name="T44" fmla="*/ 2 w 6"/>
                <a:gd name="T45" fmla="*/ 3 h 4"/>
                <a:gd name="T46" fmla="*/ 1 w 6"/>
                <a:gd name="T47" fmla="*/ 3 h 4"/>
                <a:gd name="T48" fmla="*/ 1 w 6"/>
                <a:gd name="T49" fmla="*/ 3 h 4"/>
                <a:gd name="T50" fmla="*/ 1 w 6"/>
                <a:gd name="T51" fmla="*/ 2 h 4"/>
                <a:gd name="T52" fmla="*/ 1 w 6"/>
                <a:gd name="T53" fmla="*/ 2 h 4"/>
                <a:gd name="T54" fmla="*/ 0 w 6"/>
                <a:gd name="T55" fmla="*/ 2 h 4"/>
                <a:gd name="T56" fmla="*/ 0 w 6"/>
                <a:gd name="T57" fmla="*/ 2 h 4"/>
                <a:gd name="T58" fmla="*/ 0 w 6"/>
                <a:gd name="T59" fmla="*/ 1 h 4"/>
                <a:gd name="T60" fmla="*/ 3 w 6"/>
                <a:gd name="T61"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6" h="4">
                  <a:moveTo>
                    <a:pt x="3" y="0"/>
                  </a:moveTo>
                  <a:lnTo>
                    <a:pt x="3" y="0"/>
                  </a:lnTo>
                  <a:lnTo>
                    <a:pt x="3" y="0"/>
                  </a:lnTo>
                  <a:lnTo>
                    <a:pt x="4" y="0"/>
                  </a:lnTo>
                  <a:lnTo>
                    <a:pt x="4" y="0"/>
                  </a:lnTo>
                  <a:lnTo>
                    <a:pt x="4" y="0"/>
                  </a:lnTo>
                  <a:lnTo>
                    <a:pt x="5" y="0"/>
                  </a:lnTo>
                  <a:lnTo>
                    <a:pt x="5" y="1"/>
                  </a:lnTo>
                  <a:lnTo>
                    <a:pt x="5" y="1"/>
                  </a:lnTo>
                  <a:lnTo>
                    <a:pt x="5" y="1"/>
                  </a:lnTo>
                  <a:lnTo>
                    <a:pt x="5" y="1"/>
                  </a:lnTo>
                  <a:lnTo>
                    <a:pt x="5" y="2"/>
                  </a:lnTo>
                  <a:lnTo>
                    <a:pt x="5" y="2"/>
                  </a:lnTo>
                  <a:lnTo>
                    <a:pt x="5" y="2"/>
                  </a:lnTo>
                  <a:lnTo>
                    <a:pt x="5" y="2"/>
                  </a:lnTo>
                  <a:lnTo>
                    <a:pt x="5" y="3"/>
                  </a:lnTo>
                  <a:lnTo>
                    <a:pt x="4" y="3"/>
                  </a:lnTo>
                  <a:lnTo>
                    <a:pt x="4" y="3"/>
                  </a:lnTo>
                  <a:lnTo>
                    <a:pt x="4" y="3"/>
                  </a:lnTo>
                  <a:lnTo>
                    <a:pt x="3" y="3"/>
                  </a:lnTo>
                  <a:lnTo>
                    <a:pt x="3" y="3"/>
                  </a:lnTo>
                  <a:lnTo>
                    <a:pt x="2" y="3"/>
                  </a:lnTo>
                  <a:lnTo>
                    <a:pt x="2" y="3"/>
                  </a:lnTo>
                  <a:lnTo>
                    <a:pt x="1" y="3"/>
                  </a:lnTo>
                  <a:lnTo>
                    <a:pt x="1" y="3"/>
                  </a:lnTo>
                  <a:lnTo>
                    <a:pt x="1" y="2"/>
                  </a:lnTo>
                  <a:lnTo>
                    <a:pt x="1" y="2"/>
                  </a:lnTo>
                  <a:lnTo>
                    <a:pt x="0" y="2"/>
                  </a:lnTo>
                  <a:lnTo>
                    <a:pt x="0" y="2"/>
                  </a:lnTo>
                  <a:lnTo>
                    <a:pt x="0" y="1"/>
                  </a:lnTo>
                  <a:lnTo>
                    <a:pt x="3" y="0"/>
                  </a:lnTo>
                </a:path>
              </a:pathLst>
            </a:custGeom>
            <a:solidFill>
              <a:srgbClr val="B2B2B2"/>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30" name="Freeform 227"/>
            <p:cNvSpPr>
              <a:spLocks/>
            </p:cNvSpPr>
            <p:nvPr/>
          </p:nvSpPr>
          <p:spPr bwMode="auto">
            <a:xfrm>
              <a:off x="1607" y="1761"/>
              <a:ext cx="21" cy="16"/>
            </a:xfrm>
            <a:custGeom>
              <a:avLst/>
              <a:gdLst>
                <a:gd name="T0" fmla="*/ 15 w 21"/>
                <a:gd name="T1" fmla="*/ 9 h 16"/>
                <a:gd name="T2" fmla="*/ 15 w 21"/>
                <a:gd name="T3" fmla="*/ 9 h 16"/>
                <a:gd name="T4" fmla="*/ 15 w 21"/>
                <a:gd name="T5" fmla="*/ 8 h 16"/>
                <a:gd name="T6" fmla="*/ 16 w 21"/>
                <a:gd name="T7" fmla="*/ 8 h 16"/>
                <a:gd name="T8" fmla="*/ 17 w 21"/>
                <a:gd name="T9" fmla="*/ 8 h 16"/>
                <a:gd name="T10" fmla="*/ 18 w 21"/>
                <a:gd name="T11" fmla="*/ 8 h 16"/>
                <a:gd name="T12" fmla="*/ 18 w 21"/>
                <a:gd name="T13" fmla="*/ 9 h 16"/>
                <a:gd name="T14" fmla="*/ 18 w 21"/>
                <a:gd name="T15" fmla="*/ 9 h 16"/>
                <a:gd name="T16" fmla="*/ 18 w 21"/>
                <a:gd name="T17" fmla="*/ 9 h 16"/>
                <a:gd name="T18" fmla="*/ 18 w 21"/>
                <a:gd name="T19" fmla="*/ 10 h 16"/>
                <a:gd name="T20" fmla="*/ 18 w 21"/>
                <a:gd name="T21" fmla="*/ 11 h 16"/>
                <a:gd name="T22" fmla="*/ 18 w 21"/>
                <a:gd name="T23" fmla="*/ 11 h 16"/>
                <a:gd name="T24" fmla="*/ 18 w 21"/>
                <a:gd name="T25" fmla="*/ 12 h 16"/>
                <a:gd name="T26" fmla="*/ 17 w 21"/>
                <a:gd name="T27" fmla="*/ 13 h 16"/>
                <a:gd name="T28" fmla="*/ 17 w 21"/>
                <a:gd name="T29" fmla="*/ 14 h 16"/>
                <a:gd name="T30" fmla="*/ 16 w 21"/>
                <a:gd name="T31" fmla="*/ 14 h 16"/>
                <a:gd name="T32" fmla="*/ 15 w 21"/>
                <a:gd name="T33" fmla="*/ 14 h 16"/>
                <a:gd name="T34" fmla="*/ 15 w 21"/>
                <a:gd name="T35" fmla="*/ 15 h 16"/>
                <a:gd name="T36" fmla="*/ 20 w 21"/>
                <a:gd name="T37" fmla="*/ 12 h 16"/>
                <a:gd name="T38" fmla="*/ 15 w 21"/>
                <a:gd name="T39" fmla="*/ 1 h 16"/>
                <a:gd name="T40" fmla="*/ 12 w 21"/>
                <a:gd name="T41" fmla="*/ 0 h 16"/>
                <a:gd name="T42" fmla="*/ 12 w 21"/>
                <a:gd name="T43" fmla="*/ 1 h 16"/>
                <a:gd name="T44" fmla="*/ 12 w 21"/>
                <a:gd name="T45" fmla="*/ 1 h 16"/>
                <a:gd name="T46" fmla="*/ 13 w 21"/>
                <a:gd name="T47" fmla="*/ 1 h 16"/>
                <a:gd name="T48" fmla="*/ 13 w 21"/>
                <a:gd name="T49" fmla="*/ 1 h 16"/>
                <a:gd name="T50" fmla="*/ 14 w 21"/>
                <a:gd name="T51" fmla="*/ 1 h 16"/>
                <a:gd name="T52" fmla="*/ 15 w 21"/>
                <a:gd name="T53" fmla="*/ 1 h 16"/>
                <a:gd name="T54" fmla="*/ 15 w 21"/>
                <a:gd name="T55" fmla="*/ 2 h 16"/>
                <a:gd name="T56" fmla="*/ 15 w 21"/>
                <a:gd name="T57" fmla="*/ 2 h 16"/>
                <a:gd name="T58" fmla="*/ 15 w 21"/>
                <a:gd name="T59" fmla="*/ 3 h 16"/>
                <a:gd name="T60" fmla="*/ 16 w 21"/>
                <a:gd name="T61" fmla="*/ 4 h 16"/>
                <a:gd name="T62" fmla="*/ 16 w 21"/>
                <a:gd name="T63" fmla="*/ 4 h 16"/>
                <a:gd name="T64" fmla="*/ 16 w 21"/>
                <a:gd name="T65" fmla="*/ 5 h 16"/>
                <a:gd name="T66" fmla="*/ 16 w 21"/>
                <a:gd name="T67" fmla="*/ 6 h 16"/>
                <a:gd name="T68" fmla="*/ 15 w 21"/>
                <a:gd name="T69" fmla="*/ 6 h 16"/>
                <a:gd name="T70" fmla="*/ 15 w 21"/>
                <a:gd name="T71" fmla="*/ 6 h 16"/>
                <a:gd name="T72" fmla="*/ 15 w 21"/>
                <a:gd name="T73" fmla="*/ 6 h 16"/>
                <a:gd name="T74" fmla="*/ 14 w 21"/>
                <a:gd name="T75" fmla="*/ 6 h 16"/>
                <a:gd name="T76" fmla="*/ 5 w 21"/>
                <a:gd name="T77" fmla="*/ 9 h 16"/>
                <a:gd name="T78" fmla="*/ 4 w 21"/>
                <a:gd name="T79" fmla="*/ 9 h 16"/>
                <a:gd name="T80" fmla="*/ 3 w 21"/>
                <a:gd name="T81" fmla="*/ 9 h 16"/>
                <a:gd name="T82" fmla="*/ 2 w 21"/>
                <a:gd name="T83" fmla="*/ 9 h 16"/>
                <a:gd name="T84" fmla="*/ 2 w 21"/>
                <a:gd name="T85" fmla="*/ 9 h 16"/>
                <a:gd name="T86" fmla="*/ 1 w 21"/>
                <a:gd name="T87" fmla="*/ 9 h 16"/>
                <a:gd name="T88" fmla="*/ 1 w 21"/>
                <a:gd name="T89" fmla="*/ 8 h 16"/>
                <a:gd name="T90" fmla="*/ 1 w 21"/>
                <a:gd name="T91" fmla="*/ 7 h 16"/>
                <a:gd name="T92" fmla="*/ 0 w 21"/>
                <a:gd name="T93" fmla="*/ 8 h 16"/>
                <a:gd name="T94" fmla="*/ 2 w 21"/>
                <a:gd name="T95" fmla="*/ 14 h 16"/>
                <a:gd name="T96" fmla="*/ 3 w 21"/>
                <a:gd name="T97" fmla="*/ 14 h 16"/>
                <a:gd name="T98" fmla="*/ 2 w 21"/>
                <a:gd name="T99" fmla="*/ 14 h 16"/>
                <a:gd name="T100" fmla="*/ 2 w 21"/>
                <a:gd name="T101" fmla="*/ 13 h 16"/>
                <a:gd name="T102" fmla="*/ 2 w 21"/>
                <a:gd name="T103" fmla="*/ 12 h 16"/>
                <a:gd name="T104" fmla="*/ 3 w 21"/>
                <a:gd name="T105" fmla="*/ 12 h 16"/>
                <a:gd name="T106" fmla="*/ 3 w 21"/>
                <a:gd name="T107" fmla="*/ 11 h 16"/>
                <a:gd name="T108" fmla="*/ 4 w 21"/>
                <a:gd name="T109" fmla="*/ 11 h 16"/>
                <a:gd name="T110" fmla="*/ 5 w 21"/>
                <a:gd name="T111" fmla="*/ 11 h 16"/>
                <a:gd name="T112" fmla="*/ 5 w 21"/>
                <a:gd name="T113" fmla="*/ 11 h 16"/>
                <a:gd name="T114" fmla="*/ 15 w 21"/>
                <a:gd name="T115" fmla="*/ 9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 h="16">
                  <a:moveTo>
                    <a:pt x="15" y="9"/>
                  </a:moveTo>
                  <a:lnTo>
                    <a:pt x="15" y="9"/>
                  </a:lnTo>
                  <a:lnTo>
                    <a:pt x="15" y="8"/>
                  </a:lnTo>
                  <a:lnTo>
                    <a:pt x="16" y="8"/>
                  </a:lnTo>
                  <a:lnTo>
                    <a:pt x="17" y="8"/>
                  </a:lnTo>
                  <a:lnTo>
                    <a:pt x="18" y="8"/>
                  </a:lnTo>
                  <a:lnTo>
                    <a:pt x="18" y="9"/>
                  </a:lnTo>
                  <a:lnTo>
                    <a:pt x="18" y="9"/>
                  </a:lnTo>
                  <a:lnTo>
                    <a:pt x="18" y="9"/>
                  </a:lnTo>
                  <a:lnTo>
                    <a:pt x="18" y="10"/>
                  </a:lnTo>
                  <a:lnTo>
                    <a:pt x="18" y="11"/>
                  </a:lnTo>
                  <a:lnTo>
                    <a:pt x="18" y="11"/>
                  </a:lnTo>
                  <a:lnTo>
                    <a:pt x="18" y="12"/>
                  </a:lnTo>
                  <a:lnTo>
                    <a:pt x="17" y="13"/>
                  </a:lnTo>
                  <a:lnTo>
                    <a:pt x="17" y="14"/>
                  </a:lnTo>
                  <a:lnTo>
                    <a:pt x="16" y="14"/>
                  </a:lnTo>
                  <a:lnTo>
                    <a:pt x="15" y="14"/>
                  </a:lnTo>
                  <a:lnTo>
                    <a:pt x="15" y="15"/>
                  </a:lnTo>
                  <a:lnTo>
                    <a:pt x="20" y="12"/>
                  </a:lnTo>
                  <a:lnTo>
                    <a:pt x="15" y="1"/>
                  </a:lnTo>
                  <a:lnTo>
                    <a:pt x="12" y="0"/>
                  </a:lnTo>
                  <a:lnTo>
                    <a:pt x="12" y="1"/>
                  </a:lnTo>
                  <a:lnTo>
                    <a:pt x="12" y="1"/>
                  </a:lnTo>
                  <a:lnTo>
                    <a:pt x="13" y="1"/>
                  </a:lnTo>
                  <a:lnTo>
                    <a:pt x="13" y="1"/>
                  </a:lnTo>
                  <a:lnTo>
                    <a:pt x="14" y="1"/>
                  </a:lnTo>
                  <a:lnTo>
                    <a:pt x="15" y="1"/>
                  </a:lnTo>
                  <a:lnTo>
                    <a:pt x="15" y="2"/>
                  </a:lnTo>
                  <a:lnTo>
                    <a:pt x="15" y="2"/>
                  </a:lnTo>
                  <a:lnTo>
                    <a:pt x="15" y="3"/>
                  </a:lnTo>
                  <a:lnTo>
                    <a:pt x="16" y="4"/>
                  </a:lnTo>
                  <a:lnTo>
                    <a:pt x="16" y="4"/>
                  </a:lnTo>
                  <a:lnTo>
                    <a:pt x="16" y="5"/>
                  </a:lnTo>
                  <a:lnTo>
                    <a:pt x="16" y="6"/>
                  </a:lnTo>
                  <a:lnTo>
                    <a:pt x="15" y="6"/>
                  </a:lnTo>
                  <a:lnTo>
                    <a:pt x="15" y="6"/>
                  </a:lnTo>
                  <a:lnTo>
                    <a:pt x="15" y="6"/>
                  </a:lnTo>
                  <a:lnTo>
                    <a:pt x="14" y="6"/>
                  </a:lnTo>
                  <a:lnTo>
                    <a:pt x="5" y="9"/>
                  </a:lnTo>
                  <a:lnTo>
                    <a:pt x="4" y="9"/>
                  </a:lnTo>
                  <a:lnTo>
                    <a:pt x="3" y="9"/>
                  </a:lnTo>
                  <a:lnTo>
                    <a:pt x="2" y="9"/>
                  </a:lnTo>
                  <a:lnTo>
                    <a:pt x="2" y="9"/>
                  </a:lnTo>
                  <a:lnTo>
                    <a:pt x="1" y="9"/>
                  </a:lnTo>
                  <a:lnTo>
                    <a:pt x="1" y="8"/>
                  </a:lnTo>
                  <a:lnTo>
                    <a:pt x="1" y="7"/>
                  </a:lnTo>
                  <a:lnTo>
                    <a:pt x="0" y="8"/>
                  </a:lnTo>
                  <a:lnTo>
                    <a:pt x="2" y="14"/>
                  </a:lnTo>
                  <a:lnTo>
                    <a:pt x="3" y="14"/>
                  </a:lnTo>
                  <a:lnTo>
                    <a:pt x="2" y="14"/>
                  </a:lnTo>
                  <a:lnTo>
                    <a:pt x="2" y="13"/>
                  </a:lnTo>
                  <a:lnTo>
                    <a:pt x="2" y="12"/>
                  </a:lnTo>
                  <a:lnTo>
                    <a:pt x="3" y="12"/>
                  </a:lnTo>
                  <a:lnTo>
                    <a:pt x="3" y="11"/>
                  </a:lnTo>
                  <a:lnTo>
                    <a:pt x="4" y="11"/>
                  </a:lnTo>
                  <a:lnTo>
                    <a:pt x="5" y="11"/>
                  </a:lnTo>
                  <a:lnTo>
                    <a:pt x="5" y="11"/>
                  </a:lnTo>
                  <a:lnTo>
                    <a:pt x="15" y="9"/>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31" name="Freeform 228"/>
            <p:cNvSpPr>
              <a:spLocks/>
            </p:cNvSpPr>
            <p:nvPr/>
          </p:nvSpPr>
          <p:spPr bwMode="auto">
            <a:xfrm>
              <a:off x="1612" y="1781"/>
              <a:ext cx="20" cy="16"/>
            </a:xfrm>
            <a:custGeom>
              <a:avLst/>
              <a:gdLst>
                <a:gd name="T0" fmla="*/ 9 w 20"/>
                <a:gd name="T1" fmla="*/ 9 h 16"/>
                <a:gd name="T2" fmla="*/ 14 w 20"/>
                <a:gd name="T3" fmla="*/ 6 h 16"/>
                <a:gd name="T4" fmla="*/ 14 w 20"/>
                <a:gd name="T5" fmla="*/ 5 h 16"/>
                <a:gd name="T6" fmla="*/ 15 w 20"/>
                <a:gd name="T7" fmla="*/ 5 h 16"/>
                <a:gd name="T8" fmla="*/ 16 w 20"/>
                <a:gd name="T9" fmla="*/ 5 h 16"/>
                <a:gd name="T10" fmla="*/ 17 w 20"/>
                <a:gd name="T11" fmla="*/ 5 h 16"/>
                <a:gd name="T12" fmla="*/ 17 w 20"/>
                <a:gd name="T13" fmla="*/ 6 h 16"/>
                <a:gd name="T14" fmla="*/ 17 w 20"/>
                <a:gd name="T15" fmla="*/ 6 h 16"/>
                <a:gd name="T16" fmla="*/ 17 w 20"/>
                <a:gd name="T17" fmla="*/ 6 h 16"/>
                <a:gd name="T18" fmla="*/ 16 w 20"/>
                <a:gd name="T19" fmla="*/ 0 h 16"/>
                <a:gd name="T20" fmla="*/ 15 w 20"/>
                <a:gd name="T21" fmla="*/ 1 h 16"/>
                <a:gd name="T22" fmla="*/ 15 w 20"/>
                <a:gd name="T23" fmla="*/ 1 h 16"/>
                <a:gd name="T24" fmla="*/ 14 w 20"/>
                <a:gd name="T25" fmla="*/ 2 h 16"/>
                <a:gd name="T26" fmla="*/ 14 w 20"/>
                <a:gd name="T27" fmla="*/ 3 h 16"/>
                <a:gd name="T28" fmla="*/ 14 w 20"/>
                <a:gd name="T29" fmla="*/ 4 h 16"/>
                <a:gd name="T30" fmla="*/ 13 w 20"/>
                <a:gd name="T31" fmla="*/ 4 h 16"/>
                <a:gd name="T32" fmla="*/ 7 w 20"/>
                <a:gd name="T33" fmla="*/ 9 h 16"/>
                <a:gd name="T34" fmla="*/ 5 w 20"/>
                <a:gd name="T35" fmla="*/ 9 h 16"/>
                <a:gd name="T36" fmla="*/ 4 w 20"/>
                <a:gd name="T37" fmla="*/ 9 h 16"/>
                <a:gd name="T38" fmla="*/ 3 w 20"/>
                <a:gd name="T39" fmla="*/ 9 h 16"/>
                <a:gd name="T40" fmla="*/ 2 w 20"/>
                <a:gd name="T41" fmla="*/ 9 h 16"/>
                <a:gd name="T42" fmla="*/ 2 w 20"/>
                <a:gd name="T43" fmla="*/ 9 h 16"/>
                <a:gd name="T44" fmla="*/ 1 w 20"/>
                <a:gd name="T45" fmla="*/ 8 h 16"/>
                <a:gd name="T46" fmla="*/ 1 w 20"/>
                <a:gd name="T47" fmla="*/ 7 h 16"/>
                <a:gd name="T48" fmla="*/ 0 w 20"/>
                <a:gd name="T49" fmla="*/ 7 h 16"/>
                <a:gd name="T50" fmla="*/ 2 w 20"/>
                <a:gd name="T51" fmla="*/ 14 h 16"/>
                <a:gd name="T52" fmla="*/ 2 w 20"/>
                <a:gd name="T53" fmla="*/ 13 h 16"/>
                <a:gd name="T54" fmla="*/ 2 w 20"/>
                <a:gd name="T55" fmla="*/ 12 h 16"/>
                <a:gd name="T56" fmla="*/ 2 w 20"/>
                <a:gd name="T57" fmla="*/ 11 h 16"/>
                <a:gd name="T58" fmla="*/ 3 w 20"/>
                <a:gd name="T59" fmla="*/ 11 h 16"/>
                <a:gd name="T60" fmla="*/ 4 w 20"/>
                <a:gd name="T61" fmla="*/ 11 h 16"/>
                <a:gd name="T62" fmla="*/ 5 w 20"/>
                <a:gd name="T63" fmla="*/ 11 h 16"/>
                <a:gd name="T64" fmla="*/ 8 w 20"/>
                <a:gd name="T65" fmla="*/ 11 h 16"/>
                <a:gd name="T66" fmla="*/ 14 w 20"/>
                <a:gd name="T67" fmla="*/ 13 h 16"/>
                <a:gd name="T68" fmla="*/ 15 w 20"/>
                <a:gd name="T69" fmla="*/ 13 h 16"/>
                <a:gd name="T70" fmla="*/ 16 w 20"/>
                <a:gd name="T71" fmla="*/ 13 h 16"/>
                <a:gd name="T72" fmla="*/ 17 w 20"/>
                <a:gd name="T73" fmla="*/ 14 h 16"/>
                <a:gd name="T74" fmla="*/ 17 w 20"/>
                <a:gd name="T75" fmla="*/ 14 h 16"/>
                <a:gd name="T76" fmla="*/ 17 w 20"/>
                <a:gd name="T77" fmla="*/ 14 h 16"/>
                <a:gd name="T78" fmla="*/ 18 w 20"/>
                <a:gd name="T79" fmla="*/ 14 h 16"/>
                <a:gd name="T80" fmla="*/ 18 w 20"/>
                <a:gd name="T81" fmla="*/ 15 h 16"/>
                <a:gd name="T82" fmla="*/ 19 w 20"/>
                <a:gd name="T83" fmla="*/ 15 h 16"/>
                <a:gd name="T84" fmla="*/ 17 w 20"/>
                <a:gd name="T85" fmla="*/ 9 h 16"/>
                <a:gd name="T86" fmla="*/ 17 w 20"/>
                <a:gd name="T87" fmla="*/ 10 h 16"/>
                <a:gd name="T88" fmla="*/ 17 w 20"/>
                <a:gd name="T89" fmla="*/ 11 h 16"/>
                <a:gd name="T90" fmla="*/ 17 w 20"/>
                <a:gd name="T91" fmla="*/ 11 h 16"/>
                <a:gd name="T92" fmla="*/ 17 w 20"/>
                <a:gd name="T93" fmla="*/ 11 h 16"/>
                <a:gd name="T94" fmla="*/ 16 w 20"/>
                <a:gd name="T95" fmla="*/ 11 h 16"/>
                <a:gd name="T96" fmla="*/ 15 w 20"/>
                <a:gd name="T97" fmla="*/ 11 h 16"/>
                <a:gd name="T98" fmla="*/ 14 w 20"/>
                <a:gd name="T99" fmla="*/ 11 h 16"/>
                <a:gd name="T100" fmla="*/ 9 w 20"/>
                <a:gd name="T101" fmla="*/ 9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 h="16">
                  <a:moveTo>
                    <a:pt x="9" y="9"/>
                  </a:moveTo>
                  <a:lnTo>
                    <a:pt x="14" y="6"/>
                  </a:lnTo>
                  <a:lnTo>
                    <a:pt x="14" y="5"/>
                  </a:lnTo>
                  <a:lnTo>
                    <a:pt x="15" y="5"/>
                  </a:lnTo>
                  <a:lnTo>
                    <a:pt x="16" y="5"/>
                  </a:lnTo>
                  <a:lnTo>
                    <a:pt x="17" y="5"/>
                  </a:lnTo>
                  <a:lnTo>
                    <a:pt x="17" y="6"/>
                  </a:lnTo>
                  <a:lnTo>
                    <a:pt x="17" y="6"/>
                  </a:lnTo>
                  <a:lnTo>
                    <a:pt x="17" y="6"/>
                  </a:lnTo>
                  <a:lnTo>
                    <a:pt x="16" y="0"/>
                  </a:lnTo>
                  <a:lnTo>
                    <a:pt x="15" y="1"/>
                  </a:lnTo>
                  <a:lnTo>
                    <a:pt x="15" y="1"/>
                  </a:lnTo>
                  <a:lnTo>
                    <a:pt x="14" y="2"/>
                  </a:lnTo>
                  <a:lnTo>
                    <a:pt x="14" y="3"/>
                  </a:lnTo>
                  <a:lnTo>
                    <a:pt x="14" y="4"/>
                  </a:lnTo>
                  <a:lnTo>
                    <a:pt x="13" y="4"/>
                  </a:lnTo>
                  <a:lnTo>
                    <a:pt x="7" y="9"/>
                  </a:lnTo>
                  <a:lnTo>
                    <a:pt x="5" y="9"/>
                  </a:lnTo>
                  <a:lnTo>
                    <a:pt x="4" y="9"/>
                  </a:lnTo>
                  <a:lnTo>
                    <a:pt x="3" y="9"/>
                  </a:lnTo>
                  <a:lnTo>
                    <a:pt x="2" y="9"/>
                  </a:lnTo>
                  <a:lnTo>
                    <a:pt x="2" y="9"/>
                  </a:lnTo>
                  <a:lnTo>
                    <a:pt x="1" y="8"/>
                  </a:lnTo>
                  <a:lnTo>
                    <a:pt x="1" y="7"/>
                  </a:lnTo>
                  <a:lnTo>
                    <a:pt x="0" y="7"/>
                  </a:lnTo>
                  <a:lnTo>
                    <a:pt x="2" y="14"/>
                  </a:lnTo>
                  <a:lnTo>
                    <a:pt x="2" y="13"/>
                  </a:lnTo>
                  <a:lnTo>
                    <a:pt x="2" y="12"/>
                  </a:lnTo>
                  <a:lnTo>
                    <a:pt x="2" y="11"/>
                  </a:lnTo>
                  <a:lnTo>
                    <a:pt x="3" y="11"/>
                  </a:lnTo>
                  <a:lnTo>
                    <a:pt x="4" y="11"/>
                  </a:lnTo>
                  <a:lnTo>
                    <a:pt x="5" y="11"/>
                  </a:lnTo>
                  <a:lnTo>
                    <a:pt x="8" y="11"/>
                  </a:lnTo>
                  <a:lnTo>
                    <a:pt x="14" y="13"/>
                  </a:lnTo>
                  <a:lnTo>
                    <a:pt x="15" y="13"/>
                  </a:lnTo>
                  <a:lnTo>
                    <a:pt x="16" y="13"/>
                  </a:lnTo>
                  <a:lnTo>
                    <a:pt x="17" y="14"/>
                  </a:lnTo>
                  <a:lnTo>
                    <a:pt x="17" y="14"/>
                  </a:lnTo>
                  <a:lnTo>
                    <a:pt x="17" y="14"/>
                  </a:lnTo>
                  <a:lnTo>
                    <a:pt x="18" y="14"/>
                  </a:lnTo>
                  <a:lnTo>
                    <a:pt x="18" y="15"/>
                  </a:lnTo>
                  <a:lnTo>
                    <a:pt x="19" y="15"/>
                  </a:lnTo>
                  <a:lnTo>
                    <a:pt x="17" y="9"/>
                  </a:lnTo>
                  <a:lnTo>
                    <a:pt x="17" y="10"/>
                  </a:lnTo>
                  <a:lnTo>
                    <a:pt x="17" y="11"/>
                  </a:lnTo>
                  <a:lnTo>
                    <a:pt x="17" y="11"/>
                  </a:lnTo>
                  <a:lnTo>
                    <a:pt x="17" y="11"/>
                  </a:lnTo>
                  <a:lnTo>
                    <a:pt x="16" y="11"/>
                  </a:lnTo>
                  <a:lnTo>
                    <a:pt x="15" y="11"/>
                  </a:lnTo>
                  <a:lnTo>
                    <a:pt x="14" y="11"/>
                  </a:lnTo>
                  <a:lnTo>
                    <a:pt x="9" y="9"/>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32" name="Freeform 229"/>
            <p:cNvSpPr>
              <a:spLocks/>
            </p:cNvSpPr>
            <p:nvPr/>
          </p:nvSpPr>
          <p:spPr bwMode="auto">
            <a:xfrm>
              <a:off x="1366" y="1962"/>
              <a:ext cx="14" cy="21"/>
            </a:xfrm>
            <a:custGeom>
              <a:avLst/>
              <a:gdLst>
                <a:gd name="T0" fmla="*/ 3 w 14"/>
                <a:gd name="T1" fmla="*/ 14 h 21"/>
                <a:gd name="T2" fmla="*/ 3 w 14"/>
                <a:gd name="T3" fmla="*/ 14 h 21"/>
                <a:gd name="T4" fmla="*/ 3 w 14"/>
                <a:gd name="T5" fmla="*/ 15 h 21"/>
                <a:gd name="T6" fmla="*/ 3 w 14"/>
                <a:gd name="T7" fmla="*/ 15 h 21"/>
                <a:gd name="T8" fmla="*/ 3 w 14"/>
                <a:gd name="T9" fmla="*/ 15 h 21"/>
                <a:gd name="T10" fmla="*/ 3 w 14"/>
                <a:gd name="T11" fmla="*/ 16 h 21"/>
                <a:gd name="T12" fmla="*/ 2 w 14"/>
                <a:gd name="T13" fmla="*/ 16 h 21"/>
                <a:gd name="T14" fmla="*/ 1 w 14"/>
                <a:gd name="T15" fmla="*/ 16 h 21"/>
                <a:gd name="T16" fmla="*/ 1 w 14"/>
                <a:gd name="T17" fmla="*/ 16 h 21"/>
                <a:gd name="T18" fmla="*/ 0 w 14"/>
                <a:gd name="T19" fmla="*/ 16 h 21"/>
                <a:gd name="T20" fmla="*/ 6 w 14"/>
                <a:gd name="T21" fmla="*/ 20 h 21"/>
                <a:gd name="T22" fmla="*/ 6 w 14"/>
                <a:gd name="T23" fmla="*/ 18 h 21"/>
                <a:gd name="T24" fmla="*/ 5 w 14"/>
                <a:gd name="T25" fmla="*/ 18 h 21"/>
                <a:gd name="T26" fmla="*/ 5 w 14"/>
                <a:gd name="T27" fmla="*/ 18 h 21"/>
                <a:gd name="T28" fmla="*/ 5 w 14"/>
                <a:gd name="T29" fmla="*/ 17 h 21"/>
                <a:gd name="T30" fmla="*/ 5 w 14"/>
                <a:gd name="T31" fmla="*/ 16 h 21"/>
                <a:gd name="T32" fmla="*/ 5 w 14"/>
                <a:gd name="T33" fmla="*/ 15 h 21"/>
                <a:gd name="T34" fmla="*/ 5 w 14"/>
                <a:gd name="T35" fmla="*/ 15 h 21"/>
                <a:gd name="T36" fmla="*/ 10 w 14"/>
                <a:gd name="T37" fmla="*/ 6 h 21"/>
                <a:gd name="T38" fmla="*/ 10 w 14"/>
                <a:gd name="T39" fmla="*/ 5 h 21"/>
                <a:gd name="T40" fmla="*/ 10 w 14"/>
                <a:gd name="T41" fmla="*/ 5 h 21"/>
                <a:gd name="T42" fmla="*/ 11 w 14"/>
                <a:gd name="T43" fmla="*/ 4 h 21"/>
                <a:gd name="T44" fmla="*/ 12 w 14"/>
                <a:gd name="T45" fmla="*/ 4 h 21"/>
                <a:gd name="T46" fmla="*/ 12 w 14"/>
                <a:gd name="T47" fmla="*/ 4 h 21"/>
                <a:gd name="T48" fmla="*/ 13 w 14"/>
                <a:gd name="T49" fmla="*/ 4 h 21"/>
                <a:gd name="T50" fmla="*/ 8 w 14"/>
                <a:gd name="T51" fmla="*/ 0 h 21"/>
                <a:gd name="T52" fmla="*/ 7 w 14"/>
                <a:gd name="T53" fmla="*/ 1 h 21"/>
                <a:gd name="T54" fmla="*/ 8 w 14"/>
                <a:gd name="T55" fmla="*/ 1 h 21"/>
                <a:gd name="T56" fmla="*/ 8 w 14"/>
                <a:gd name="T57" fmla="*/ 2 h 21"/>
                <a:gd name="T58" fmla="*/ 8 w 14"/>
                <a:gd name="T59" fmla="*/ 2 h 21"/>
                <a:gd name="T60" fmla="*/ 8 w 14"/>
                <a:gd name="T61" fmla="*/ 2 h 21"/>
                <a:gd name="T62" fmla="*/ 8 w 14"/>
                <a:gd name="T63" fmla="*/ 3 h 21"/>
                <a:gd name="T64" fmla="*/ 8 w 14"/>
                <a:gd name="T65" fmla="*/ 4 h 21"/>
                <a:gd name="T66" fmla="*/ 8 w 14"/>
                <a:gd name="T67" fmla="*/ 5 h 21"/>
                <a:gd name="T68" fmla="*/ 8 w 14"/>
                <a:gd name="T69" fmla="*/ 5 h 21"/>
                <a:gd name="T70" fmla="*/ 8 w 14"/>
                <a:gd name="T71" fmla="*/ 5 h 21"/>
                <a:gd name="T72" fmla="*/ 3 w 14"/>
                <a:gd name="T73" fmla="*/ 14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 h="21">
                  <a:moveTo>
                    <a:pt x="3" y="14"/>
                  </a:moveTo>
                  <a:lnTo>
                    <a:pt x="3" y="14"/>
                  </a:lnTo>
                  <a:lnTo>
                    <a:pt x="3" y="15"/>
                  </a:lnTo>
                  <a:lnTo>
                    <a:pt x="3" y="15"/>
                  </a:lnTo>
                  <a:lnTo>
                    <a:pt x="3" y="15"/>
                  </a:lnTo>
                  <a:lnTo>
                    <a:pt x="3" y="16"/>
                  </a:lnTo>
                  <a:lnTo>
                    <a:pt x="2" y="16"/>
                  </a:lnTo>
                  <a:lnTo>
                    <a:pt x="1" y="16"/>
                  </a:lnTo>
                  <a:lnTo>
                    <a:pt x="1" y="16"/>
                  </a:lnTo>
                  <a:lnTo>
                    <a:pt x="0" y="16"/>
                  </a:lnTo>
                  <a:lnTo>
                    <a:pt x="6" y="20"/>
                  </a:lnTo>
                  <a:lnTo>
                    <a:pt x="6" y="18"/>
                  </a:lnTo>
                  <a:lnTo>
                    <a:pt x="5" y="18"/>
                  </a:lnTo>
                  <a:lnTo>
                    <a:pt x="5" y="18"/>
                  </a:lnTo>
                  <a:lnTo>
                    <a:pt x="5" y="17"/>
                  </a:lnTo>
                  <a:lnTo>
                    <a:pt x="5" y="16"/>
                  </a:lnTo>
                  <a:lnTo>
                    <a:pt x="5" y="15"/>
                  </a:lnTo>
                  <a:lnTo>
                    <a:pt x="5" y="15"/>
                  </a:lnTo>
                  <a:lnTo>
                    <a:pt x="10" y="6"/>
                  </a:lnTo>
                  <a:lnTo>
                    <a:pt x="10" y="5"/>
                  </a:lnTo>
                  <a:lnTo>
                    <a:pt x="10" y="5"/>
                  </a:lnTo>
                  <a:lnTo>
                    <a:pt x="11" y="4"/>
                  </a:lnTo>
                  <a:lnTo>
                    <a:pt x="12" y="4"/>
                  </a:lnTo>
                  <a:lnTo>
                    <a:pt x="12" y="4"/>
                  </a:lnTo>
                  <a:lnTo>
                    <a:pt x="13" y="4"/>
                  </a:lnTo>
                  <a:lnTo>
                    <a:pt x="8" y="0"/>
                  </a:lnTo>
                  <a:lnTo>
                    <a:pt x="7" y="1"/>
                  </a:lnTo>
                  <a:lnTo>
                    <a:pt x="8" y="1"/>
                  </a:lnTo>
                  <a:lnTo>
                    <a:pt x="8" y="2"/>
                  </a:lnTo>
                  <a:lnTo>
                    <a:pt x="8" y="2"/>
                  </a:lnTo>
                  <a:lnTo>
                    <a:pt x="8" y="2"/>
                  </a:lnTo>
                  <a:lnTo>
                    <a:pt x="8" y="3"/>
                  </a:lnTo>
                  <a:lnTo>
                    <a:pt x="8" y="4"/>
                  </a:lnTo>
                  <a:lnTo>
                    <a:pt x="8" y="5"/>
                  </a:lnTo>
                  <a:lnTo>
                    <a:pt x="8" y="5"/>
                  </a:lnTo>
                  <a:lnTo>
                    <a:pt x="8" y="5"/>
                  </a:lnTo>
                  <a:lnTo>
                    <a:pt x="3" y="14"/>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33" name="Freeform 230"/>
            <p:cNvSpPr>
              <a:spLocks/>
            </p:cNvSpPr>
            <p:nvPr/>
          </p:nvSpPr>
          <p:spPr bwMode="auto">
            <a:xfrm>
              <a:off x="1344" y="1951"/>
              <a:ext cx="26" cy="25"/>
            </a:xfrm>
            <a:custGeom>
              <a:avLst/>
              <a:gdLst>
                <a:gd name="T0" fmla="*/ 11 w 26"/>
                <a:gd name="T1" fmla="*/ 22 h 25"/>
                <a:gd name="T2" fmla="*/ 15 w 26"/>
                <a:gd name="T3" fmla="*/ 24 h 25"/>
                <a:gd name="T4" fmla="*/ 15 w 26"/>
                <a:gd name="T5" fmla="*/ 24 h 25"/>
                <a:gd name="T6" fmla="*/ 15 w 26"/>
                <a:gd name="T7" fmla="*/ 23 h 25"/>
                <a:gd name="T8" fmla="*/ 14 w 26"/>
                <a:gd name="T9" fmla="*/ 22 h 25"/>
                <a:gd name="T10" fmla="*/ 14 w 26"/>
                <a:gd name="T11" fmla="*/ 22 h 25"/>
                <a:gd name="T12" fmla="*/ 14 w 26"/>
                <a:gd name="T13" fmla="*/ 21 h 25"/>
                <a:gd name="T14" fmla="*/ 15 w 26"/>
                <a:gd name="T15" fmla="*/ 20 h 25"/>
                <a:gd name="T16" fmla="*/ 15 w 26"/>
                <a:gd name="T17" fmla="*/ 19 h 25"/>
                <a:gd name="T18" fmla="*/ 15 w 26"/>
                <a:gd name="T19" fmla="*/ 19 h 25"/>
                <a:gd name="T20" fmla="*/ 21 w 26"/>
                <a:gd name="T21" fmla="*/ 11 h 25"/>
                <a:gd name="T22" fmla="*/ 21 w 26"/>
                <a:gd name="T23" fmla="*/ 10 h 25"/>
                <a:gd name="T24" fmla="*/ 22 w 26"/>
                <a:gd name="T25" fmla="*/ 10 h 25"/>
                <a:gd name="T26" fmla="*/ 22 w 26"/>
                <a:gd name="T27" fmla="*/ 10 h 25"/>
                <a:gd name="T28" fmla="*/ 23 w 26"/>
                <a:gd name="T29" fmla="*/ 9 h 25"/>
                <a:gd name="T30" fmla="*/ 23 w 26"/>
                <a:gd name="T31" fmla="*/ 9 h 25"/>
                <a:gd name="T32" fmla="*/ 24 w 26"/>
                <a:gd name="T33" fmla="*/ 9 h 25"/>
                <a:gd name="T34" fmla="*/ 25 w 26"/>
                <a:gd name="T35" fmla="*/ 9 h 25"/>
                <a:gd name="T36" fmla="*/ 20 w 26"/>
                <a:gd name="T37" fmla="*/ 5 h 25"/>
                <a:gd name="T38" fmla="*/ 19 w 26"/>
                <a:gd name="T39" fmla="*/ 6 h 25"/>
                <a:gd name="T40" fmla="*/ 20 w 26"/>
                <a:gd name="T41" fmla="*/ 6 h 25"/>
                <a:gd name="T42" fmla="*/ 20 w 26"/>
                <a:gd name="T43" fmla="*/ 6 h 25"/>
                <a:gd name="T44" fmla="*/ 21 w 26"/>
                <a:gd name="T45" fmla="*/ 6 h 25"/>
                <a:gd name="T46" fmla="*/ 21 w 26"/>
                <a:gd name="T47" fmla="*/ 7 h 25"/>
                <a:gd name="T48" fmla="*/ 21 w 26"/>
                <a:gd name="T49" fmla="*/ 8 h 25"/>
                <a:gd name="T50" fmla="*/ 21 w 26"/>
                <a:gd name="T51" fmla="*/ 9 h 25"/>
                <a:gd name="T52" fmla="*/ 20 w 26"/>
                <a:gd name="T53" fmla="*/ 9 h 25"/>
                <a:gd name="T54" fmla="*/ 20 w 26"/>
                <a:gd name="T55" fmla="*/ 10 h 25"/>
                <a:gd name="T56" fmla="*/ 19 w 26"/>
                <a:gd name="T57" fmla="*/ 10 h 25"/>
                <a:gd name="T58" fmla="*/ 13 w 26"/>
                <a:gd name="T59" fmla="*/ 19 h 25"/>
                <a:gd name="T60" fmla="*/ 13 w 26"/>
                <a:gd name="T61" fmla="*/ 0 h 25"/>
                <a:gd name="T62" fmla="*/ 12 w 26"/>
                <a:gd name="T63" fmla="*/ 0 h 25"/>
                <a:gd name="T64" fmla="*/ 4 w 26"/>
                <a:gd name="T65" fmla="*/ 12 h 25"/>
                <a:gd name="T66" fmla="*/ 4 w 26"/>
                <a:gd name="T67" fmla="*/ 13 h 25"/>
                <a:gd name="T68" fmla="*/ 3 w 26"/>
                <a:gd name="T69" fmla="*/ 13 h 25"/>
                <a:gd name="T70" fmla="*/ 3 w 26"/>
                <a:gd name="T71" fmla="*/ 14 h 25"/>
                <a:gd name="T72" fmla="*/ 2 w 26"/>
                <a:gd name="T73" fmla="*/ 14 h 25"/>
                <a:gd name="T74" fmla="*/ 2 w 26"/>
                <a:gd name="T75" fmla="*/ 14 h 25"/>
                <a:gd name="T76" fmla="*/ 1 w 26"/>
                <a:gd name="T77" fmla="*/ 14 h 25"/>
                <a:gd name="T78" fmla="*/ 0 w 26"/>
                <a:gd name="T79" fmla="*/ 14 h 25"/>
                <a:gd name="T80" fmla="*/ 0 w 26"/>
                <a:gd name="T81" fmla="*/ 13 h 25"/>
                <a:gd name="T82" fmla="*/ 0 w 26"/>
                <a:gd name="T83" fmla="*/ 14 h 25"/>
                <a:gd name="T84" fmla="*/ 5 w 26"/>
                <a:gd name="T85" fmla="*/ 18 h 25"/>
                <a:gd name="T86" fmla="*/ 5 w 26"/>
                <a:gd name="T87" fmla="*/ 17 h 25"/>
                <a:gd name="T88" fmla="*/ 5 w 26"/>
                <a:gd name="T89" fmla="*/ 16 h 25"/>
                <a:gd name="T90" fmla="*/ 4 w 26"/>
                <a:gd name="T91" fmla="*/ 16 h 25"/>
                <a:gd name="T92" fmla="*/ 4 w 26"/>
                <a:gd name="T93" fmla="*/ 15 h 25"/>
                <a:gd name="T94" fmla="*/ 4 w 26"/>
                <a:gd name="T95" fmla="*/ 14 h 25"/>
                <a:gd name="T96" fmla="*/ 4 w 26"/>
                <a:gd name="T97" fmla="*/ 14 h 25"/>
                <a:gd name="T98" fmla="*/ 5 w 26"/>
                <a:gd name="T99" fmla="*/ 14 h 25"/>
                <a:gd name="T100" fmla="*/ 5 w 26"/>
                <a:gd name="T101" fmla="*/ 13 h 25"/>
                <a:gd name="T102" fmla="*/ 10 w 26"/>
                <a:gd name="T103" fmla="*/ 5 h 25"/>
                <a:gd name="T104" fmla="*/ 11 w 26"/>
                <a:gd name="T105" fmla="*/ 22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6" h="25">
                  <a:moveTo>
                    <a:pt x="11" y="22"/>
                  </a:moveTo>
                  <a:lnTo>
                    <a:pt x="15" y="24"/>
                  </a:lnTo>
                  <a:lnTo>
                    <a:pt x="15" y="24"/>
                  </a:lnTo>
                  <a:lnTo>
                    <a:pt x="15" y="23"/>
                  </a:lnTo>
                  <a:lnTo>
                    <a:pt x="14" y="22"/>
                  </a:lnTo>
                  <a:lnTo>
                    <a:pt x="14" y="22"/>
                  </a:lnTo>
                  <a:lnTo>
                    <a:pt x="14" y="21"/>
                  </a:lnTo>
                  <a:lnTo>
                    <a:pt x="15" y="20"/>
                  </a:lnTo>
                  <a:lnTo>
                    <a:pt x="15" y="19"/>
                  </a:lnTo>
                  <a:lnTo>
                    <a:pt x="15" y="19"/>
                  </a:lnTo>
                  <a:lnTo>
                    <a:pt x="21" y="11"/>
                  </a:lnTo>
                  <a:lnTo>
                    <a:pt x="21" y="10"/>
                  </a:lnTo>
                  <a:lnTo>
                    <a:pt x="22" y="10"/>
                  </a:lnTo>
                  <a:lnTo>
                    <a:pt x="22" y="10"/>
                  </a:lnTo>
                  <a:lnTo>
                    <a:pt x="23" y="9"/>
                  </a:lnTo>
                  <a:lnTo>
                    <a:pt x="23" y="9"/>
                  </a:lnTo>
                  <a:lnTo>
                    <a:pt x="24" y="9"/>
                  </a:lnTo>
                  <a:lnTo>
                    <a:pt x="25" y="9"/>
                  </a:lnTo>
                  <a:lnTo>
                    <a:pt x="20" y="5"/>
                  </a:lnTo>
                  <a:lnTo>
                    <a:pt x="19" y="6"/>
                  </a:lnTo>
                  <a:lnTo>
                    <a:pt x="20" y="6"/>
                  </a:lnTo>
                  <a:lnTo>
                    <a:pt x="20" y="6"/>
                  </a:lnTo>
                  <a:lnTo>
                    <a:pt x="21" y="6"/>
                  </a:lnTo>
                  <a:lnTo>
                    <a:pt x="21" y="7"/>
                  </a:lnTo>
                  <a:lnTo>
                    <a:pt x="21" y="8"/>
                  </a:lnTo>
                  <a:lnTo>
                    <a:pt x="21" y="9"/>
                  </a:lnTo>
                  <a:lnTo>
                    <a:pt x="20" y="9"/>
                  </a:lnTo>
                  <a:lnTo>
                    <a:pt x="20" y="10"/>
                  </a:lnTo>
                  <a:lnTo>
                    <a:pt x="19" y="10"/>
                  </a:lnTo>
                  <a:lnTo>
                    <a:pt x="13" y="19"/>
                  </a:lnTo>
                  <a:lnTo>
                    <a:pt x="13" y="0"/>
                  </a:lnTo>
                  <a:lnTo>
                    <a:pt x="12" y="0"/>
                  </a:lnTo>
                  <a:lnTo>
                    <a:pt x="4" y="12"/>
                  </a:lnTo>
                  <a:lnTo>
                    <a:pt x="4" y="13"/>
                  </a:lnTo>
                  <a:lnTo>
                    <a:pt x="3" y="13"/>
                  </a:lnTo>
                  <a:lnTo>
                    <a:pt x="3" y="14"/>
                  </a:lnTo>
                  <a:lnTo>
                    <a:pt x="2" y="14"/>
                  </a:lnTo>
                  <a:lnTo>
                    <a:pt x="2" y="14"/>
                  </a:lnTo>
                  <a:lnTo>
                    <a:pt x="1" y="14"/>
                  </a:lnTo>
                  <a:lnTo>
                    <a:pt x="0" y="14"/>
                  </a:lnTo>
                  <a:lnTo>
                    <a:pt x="0" y="13"/>
                  </a:lnTo>
                  <a:lnTo>
                    <a:pt x="0" y="14"/>
                  </a:lnTo>
                  <a:lnTo>
                    <a:pt x="5" y="18"/>
                  </a:lnTo>
                  <a:lnTo>
                    <a:pt x="5" y="17"/>
                  </a:lnTo>
                  <a:lnTo>
                    <a:pt x="5" y="16"/>
                  </a:lnTo>
                  <a:lnTo>
                    <a:pt x="4" y="16"/>
                  </a:lnTo>
                  <a:lnTo>
                    <a:pt x="4" y="15"/>
                  </a:lnTo>
                  <a:lnTo>
                    <a:pt x="4" y="14"/>
                  </a:lnTo>
                  <a:lnTo>
                    <a:pt x="4" y="14"/>
                  </a:lnTo>
                  <a:lnTo>
                    <a:pt x="5" y="14"/>
                  </a:lnTo>
                  <a:lnTo>
                    <a:pt x="5" y="13"/>
                  </a:lnTo>
                  <a:lnTo>
                    <a:pt x="10" y="5"/>
                  </a:lnTo>
                  <a:lnTo>
                    <a:pt x="11" y="22"/>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34" name="Freeform 231"/>
            <p:cNvSpPr>
              <a:spLocks/>
            </p:cNvSpPr>
            <p:nvPr/>
          </p:nvSpPr>
          <p:spPr bwMode="auto">
            <a:xfrm>
              <a:off x="1318" y="1928"/>
              <a:ext cx="20" cy="20"/>
            </a:xfrm>
            <a:custGeom>
              <a:avLst/>
              <a:gdLst>
                <a:gd name="T0" fmla="*/ 0 w 20"/>
                <a:gd name="T1" fmla="*/ 14 h 20"/>
                <a:gd name="T2" fmla="*/ 2 w 20"/>
                <a:gd name="T3" fmla="*/ 14 h 20"/>
                <a:gd name="T4" fmla="*/ 2 w 20"/>
                <a:gd name="T5" fmla="*/ 15 h 20"/>
                <a:gd name="T6" fmla="*/ 3 w 20"/>
                <a:gd name="T7" fmla="*/ 16 h 20"/>
                <a:gd name="T8" fmla="*/ 4 w 20"/>
                <a:gd name="T9" fmla="*/ 17 h 20"/>
                <a:gd name="T10" fmla="*/ 5 w 20"/>
                <a:gd name="T11" fmla="*/ 18 h 20"/>
                <a:gd name="T12" fmla="*/ 7 w 20"/>
                <a:gd name="T13" fmla="*/ 19 h 20"/>
                <a:gd name="T14" fmla="*/ 8 w 20"/>
                <a:gd name="T15" fmla="*/ 19 h 20"/>
                <a:gd name="T16" fmla="*/ 10 w 20"/>
                <a:gd name="T17" fmla="*/ 19 h 20"/>
                <a:gd name="T18" fmla="*/ 11 w 20"/>
                <a:gd name="T19" fmla="*/ 18 h 20"/>
                <a:gd name="T20" fmla="*/ 14 w 20"/>
                <a:gd name="T21" fmla="*/ 17 h 20"/>
                <a:gd name="T22" fmla="*/ 15 w 20"/>
                <a:gd name="T23" fmla="*/ 17 h 20"/>
                <a:gd name="T24" fmla="*/ 17 w 20"/>
                <a:gd name="T25" fmla="*/ 15 h 20"/>
                <a:gd name="T26" fmla="*/ 17 w 20"/>
                <a:gd name="T27" fmla="*/ 14 h 20"/>
                <a:gd name="T28" fmla="*/ 18 w 20"/>
                <a:gd name="T29" fmla="*/ 12 h 20"/>
                <a:gd name="T30" fmla="*/ 19 w 20"/>
                <a:gd name="T31" fmla="*/ 11 h 20"/>
                <a:gd name="T32" fmla="*/ 19 w 20"/>
                <a:gd name="T33" fmla="*/ 9 h 20"/>
                <a:gd name="T34" fmla="*/ 19 w 20"/>
                <a:gd name="T35" fmla="*/ 8 h 20"/>
                <a:gd name="T36" fmla="*/ 18 w 20"/>
                <a:gd name="T37" fmla="*/ 6 h 20"/>
                <a:gd name="T38" fmla="*/ 17 w 20"/>
                <a:gd name="T39" fmla="*/ 5 h 20"/>
                <a:gd name="T40" fmla="*/ 16 w 20"/>
                <a:gd name="T41" fmla="*/ 4 h 20"/>
                <a:gd name="T42" fmla="*/ 15 w 20"/>
                <a:gd name="T43" fmla="*/ 3 h 20"/>
                <a:gd name="T44" fmla="*/ 14 w 20"/>
                <a:gd name="T45" fmla="*/ 2 h 20"/>
                <a:gd name="T46" fmla="*/ 13 w 20"/>
                <a:gd name="T47" fmla="*/ 2 h 20"/>
                <a:gd name="T48" fmla="*/ 12 w 20"/>
                <a:gd name="T49" fmla="*/ 1 h 20"/>
                <a:gd name="T50" fmla="*/ 9 w 20"/>
                <a:gd name="T51" fmla="*/ 2 h 20"/>
                <a:gd name="T52" fmla="*/ 8 w 20"/>
                <a:gd name="T53" fmla="*/ 4 h 20"/>
                <a:gd name="T54" fmla="*/ 6 w 20"/>
                <a:gd name="T55" fmla="*/ 4 h 20"/>
                <a:gd name="T56" fmla="*/ 5 w 20"/>
                <a:gd name="T57" fmla="*/ 4 h 20"/>
                <a:gd name="T58" fmla="*/ 10 w 20"/>
                <a:gd name="T59" fmla="*/ 8 h 20"/>
                <a:gd name="T60" fmla="*/ 9 w 20"/>
                <a:gd name="T61" fmla="*/ 6 h 20"/>
                <a:gd name="T62" fmla="*/ 10 w 20"/>
                <a:gd name="T63" fmla="*/ 5 h 20"/>
                <a:gd name="T64" fmla="*/ 11 w 20"/>
                <a:gd name="T65" fmla="*/ 5 h 20"/>
                <a:gd name="T66" fmla="*/ 11 w 20"/>
                <a:gd name="T67" fmla="*/ 4 h 20"/>
                <a:gd name="T68" fmla="*/ 13 w 20"/>
                <a:gd name="T69" fmla="*/ 3 h 20"/>
                <a:gd name="T70" fmla="*/ 14 w 20"/>
                <a:gd name="T71" fmla="*/ 3 h 20"/>
                <a:gd name="T72" fmla="*/ 15 w 20"/>
                <a:gd name="T73" fmla="*/ 4 h 20"/>
                <a:gd name="T74" fmla="*/ 16 w 20"/>
                <a:gd name="T75" fmla="*/ 5 h 20"/>
                <a:gd name="T76" fmla="*/ 17 w 20"/>
                <a:gd name="T77" fmla="*/ 6 h 20"/>
                <a:gd name="T78" fmla="*/ 17 w 20"/>
                <a:gd name="T79" fmla="*/ 8 h 20"/>
                <a:gd name="T80" fmla="*/ 17 w 20"/>
                <a:gd name="T81" fmla="*/ 9 h 20"/>
                <a:gd name="T82" fmla="*/ 16 w 20"/>
                <a:gd name="T83" fmla="*/ 11 h 20"/>
                <a:gd name="T84" fmla="*/ 15 w 20"/>
                <a:gd name="T85" fmla="*/ 12 h 20"/>
                <a:gd name="T86" fmla="*/ 14 w 20"/>
                <a:gd name="T87" fmla="*/ 14 h 20"/>
                <a:gd name="T88" fmla="*/ 12 w 20"/>
                <a:gd name="T89" fmla="*/ 15 h 20"/>
                <a:gd name="T90" fmla="*/ 11 w 20"/>
                <a:gd name="T91" fmla="*/ 16 h 20"/>
                <a:gd name="T92" fmla="*/ 9 w 20"/>
                <a:gd name="T93" fmla="*/ 17 h 20"/>
                <a:gd name="T94" fmla="*/ 8 w 20"/>
                <a:gd name="T95" fmla="*/ 17 h 20"/>
                <a:gd name="T96" fmla="*/ 6 w 20"/>
                <a:gd name="T97" fmla="*/ 17 h 20"/>
                <a:gd name="T98" fmla="*/ 5 w 20"/>
                <a:gd name="T99" fmla="*/ 17 h 20"/>
                <a:gd name="T100" fmla="*/ 3 w 20"/>
                <a:gd name="T101" fmla="*/ 15 h 20"/>
                <a:gd name="T102" fmla="*/ 3 w 20"/>
                <a:gd name="T103" fmla="*/ 14 h 20"/>
                <a:gd name="T104" fmla="*/ 2 w 20"/>
                <a:gd name="T105" fmla="*/ 13 h 20"/>
                <a:gd name="T106" fmla="*/ 2 w 20"/>
                <a:gd name="T107" fmla="*/ 11 h 20"/>
                <a:gd name="T108" fmla="*/ 3 w 20"/>
                <a:gd name="T109" fmla="*/ 11 h 20"/>
                <a:gd name="T110" fmla="*/ 3 w 20"/>
                <a:gd name="T111" fmla="*/ 9 h 20"/>
                <a:gd name="T112" fmla="*/ 0 w 20"/>
                <a:gd name="T113" fmla="*/ 14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0" h="20">
                  <a:moveTo>
                    <a:pt x="0" y="14"/>
                  </a:moveTo>
                  <a:lnTo>
                    <a:pt x="0" y="14"/>
                  </a:lnTo>
                  <a:lnTo>
                    <a:pt x="1" y="14"/>
                  </a:lnTo>
                  <a:lnTo>
                    <a:pt x="2" y="14"/>
                  </a:lnTo>
                  <a:lnTo>
                    <a:pt x="2" y="14"/>
                  </a:lnTo>
                  <a:lnTo>
                    <a:pt x="2" y="15"/>
                  </a:lnTo>
                  <a:lnTo>
                    <a:pt x="2" y="16"/>
                  </a:lnTo>
                  <a:lnTo>
                    <a:pt x="3" y="16"/>
                  </a:lnTo>
                  <a:lnTo>
                    <a:pt x="3" y="17"/>
                  </a:lnTo>
                  <a:lnTo>
                    <a:pt x="4" y="17"/>
                  </a:lnTo>
                  <a:lnTo>
                    <a:pt x="5" y="17"/>
                  </a:lnTo>
                  <a:lnTo>
                    <a:pt x="5" y="18"/>
                  </a:lnTo>
                  <a:lnTo>
                    <a:pt x="6" y="18"/>
                  </a:lnTo>
                  <a:lnTo>
                    <a:pt x="7" y="19"/>
                  </a:lnTo>
                  <a:lnTo>
                    <a:pt x="8" y="19"/>
                  </a:lnTo>
                  <a:lnTo>
                    <a:pt x="8" y="19"/>
                  </a:lnTo>
                  <a:lnTo>
                    <a:pt x="9" y="19"/>
                  </a:lnTo>
                  <a:lnTo>
                    <a:pt x="10" y="19"/>
                  </a:lnTo>
                  <a:lnTo>
                    <a:pt x="11" y="19"/>
                  </a:lnTo>
                  <a:lnTo>
                    <a:pt x="11" y="18"/>
                  </a:lnTo>
                  <a:lnTo>
                    <a:pt x="13" y="18"/>
                  </a:lnTo>
                  <a:lnTo>
                    <a:pt x="14" y="17"/>
                  </a:lnTo>
                  <a:lnTo>
                    <a:pt x="14" y="17"/>
                  </a:lnTo>
                  <a:lnTo>
                    <a:pt x="15" y="17"/>
                  </a:lnTo>
                  <a:lnTo>
                    <a:pt x="16" y="16"/>
                  </a:lnTo>
                  <a:lnTo>
                    <a:pt x="17" y="15"/>
                  </a:lnTo>
                  <a:lnTo>
                    <a:pt x="17" y="14"/>
                  </a:lnTo>
                  <a:lnTo>
                    <a:pt x="17" y="14"/>
                  </a:lnTo>
                  <a:lnTo>
                    <a:pt x="18" y="13"/>
                  </a:lnTo>
                  <a:lnTo>
                    <a:pt x="18" y="12"/>
                  </a:lnTo>
                  <a:lnTo>
                    <a:pt x="19" y="11"/>
                  </a:lnTo>
                  <a:lnTo>
                    <a:pt x="19" y="11"/>
                  </a:lnTo>
                  <a:lnTo>
                    <a:pt x="19" y="10"/>
                  </a:lnTo>
                  <a:lnTo>
                    <a:pt x="19" y="9"/>
                  </a:lnTo>
                  <a:lnTo>
                    <a:pt x="19" y="8"/>
                  </a:lnTo>
                  <a:lnTo>
                    <a:pt x="19" y="8"/>
                  </a:lnTo>
                  <a:lnTo>
                    <a:pt x="18" y="7"/>
                  </a:lnTo>
                  <a:lnTo>
                    <a:pt x="18" y="6"/>
                  </a:lnTo>
                  <a:lnTo>
                    <a:pt x="17" y="5"/>
                  </a:lnTo>
                  <a:lnTo>
                    <a:pt x="17" y="5"/>
                  </a:lnTo>
                  <a:lnTo>
                    <a:pt x="17" y="4"/>
                  </a:lnTo>
                  <a:lnTo>
                    <a:pt x="16" y="4"/>
                  </a:lnTo>
                  <a:lnTo>
                    <a:pt x="16" y="3"/>
                  </a:lnTo>
                  <a:lnTo>
                    <a:pt x="15" y="3"/>
                  </a:lnTo>
                  <a:lnTo>
                    <a:pt x="15" y="2"/>
                  </a:lnTo>
                  <a:lnTo>
                    <a:pt x="14" y="2"/>
                  </a:lnTo>
                  <a:lnTo>
                    <a:pt x="14" y="2"/>
                  </a:lnTo>
                  <a:lnTo>
                    <a:pt x="13" y="2"/>
                  </a:lnTo>
                  <a:lnTo>
                    <a:pt x="13" y="1"/>
                  </a:lnTo>
                  <a:lnTo>
                    <a:pt x="12" y="1"/>
                  </a:lnTo>
                  <a:lnTo>
                    <a:pt x="12" y="0"/>
                  </a:lnTo>
                  <a:lnTo>
                    <a:pt x="9" y="2"/>
                  </a:lnTo>
                  <a:lnTo>
                    <a:pt x="8" y="3"/>
                  </a:lnTo>
                  <a:lnTo>
                    <a:pt x="8" y="4"/>
                  </a:lnTo>
                  <a:lnTo>
                    <a:pt x="7" y="4"/>
                  </a:lnTo>
                  <a:lnTo>
                    <a:pt x="6" y="4"/>
                  </a:lnTo>
                  <a:lnTo>
                    <a:pt x="6" y="3"/>
                  </a:lnTo>
                  <a:lnTo>
                    <a:pt x="5" y="4"/>
                  </a:lnTo>
                  <a:lnTo>
                    <a:pt x="10" y="8"/>
                  </a:lnTo>
                  <a:lnTo>
                    <a:pt x="10" y="8"/>
                  </a:lnTo>
                  <a:lnTo>
                    <a:pt x="9" y="7"/>
                  </a:lnTo>
                  <a:lnTo>
                    <a:pt x="9" y="6"/>
                  </a:lnTo>
                  <a:lnTo>
                    <a:pt x="9" y="5"/>
                  </a:lnTo>
                  <a:lnTo>
                    <a:pt x="10" y="5"/>
                  </a:lnTo>
                  <a:lnTo>
                    <a:pt x="10" y="5"/>
                  </a:lnTo>
                  <a:lnTo>
                    <a:pt x="11" y="5"/>
                  </a:lnTo>
                  <a:lnTo>
                    <a:pt x="11" y="4"/>
                  </a:lnTo>
                  <a:lnTo>
                    <a:pt x="11" y="4"/>
                  </a:lnTo>
                  <a:lnTo>
                    <a:pt x="12" y="3"/>
                  </a:lnTo>
                  <a:lnTo>
                    <a:pt x="13" y="3"/>
                  </a:lnTo>
                  <a:lnTo>
                    <a:pt x="14" y="3"/>
                  </a:lnTo>
                  <a:lnTo>
                    <a:pt x="14" y="3"/>
                  </a:lnTo>
                  <a:lnTo>
                    <a:pt x="15" y="3"/>
                  </a:lnTo>
                  <a:lnTo>
                    <a:pt x="15" y="4"/>
                  </a:lnTo>
                  <a:lnTo>
                    <a:pt x="16" y="4"/>
                  </a:lnTo>
                  <a:lnTo>
                    <a:pt x="16" y="5"/>
                  </a:lnTo>
                  <a:lnTo>
                    <a:pt x="17" y="5"/>
                  </a:lnTo>
                  <a:lnTo>
                    <a:pt x="17" y="6"/>
                  </a:lnTo>
                  <a:lnTo>
                    <a:pt x="17" y="7"/>
                  </a:lnTo>
                  <a:lnTo>
                    <a:pt x="17" y="8"/>
                  </a:lnTo>
                  <a:lnTo>
                    <a:pt x="17" y="8"/>
                  </a:lnTo>
                  <a:lnTo>
                    <a:pt x="17" y="9"/>
                  </a:lnTo>
                  <a:lnTo>
                    <a:pt x="17" y="10"/>
                  </a:lnTo>
                  <a:lnTo>
                    <a:pt x="16" y="11"/>
                  </a:lnTo>
                  <a:lnTo>
                    <a:pt x="16" y="11"/>
                  </a:lnTo>
                  <a:lnTo>
                    <a:pt x="15" y="12"/>
                  </a:lnTo>
                  <a:lnTo>
                    <a:pt x="14" y="13"/>
                  </a:lnTo>
                  <a:lnTo>
                    <a:pt x="14" y="14"/>
                  </a:lnTo>
                  <a:lnTo>
                    <a:pt x="13" y="14"/>
                  </a:lnTo>
                  <a:lnTo>
                    <a:pt x="12" y="15"/>
                  </a:lnTo>
                  <a:lnTo>
                    <a:pt x="11" y="16"/>
                  </a:lnTo>
                  <a:lnTo>
                    <a:pt x="11" y="16"/>
                  </a:lnTo>
                  <a:lnTo>
                    <a:pt x="10" y="17"/>
                  </a:lnTo>
                  <a:lnTo>
                    <a:pt x="9" y="17"/>
                  </a:lnTo>
                  <a:lnTo>
                    <a:pt x="8" y="17"/>
                  </a:lnTo>
                  <a:lnTo>
                    <a:pt x="8" y="17"/>
                  </a:lnTo>
                  <a:lnTo>
                    <a:pt x="7" y="17"/>
                  </a:lnTo>
                  <a:lnTo>
                    <a:pt x="6" y="17"/>
                  </a:lnTo>
                  <a:lnTo>
                    <a:pt x="5" y="17"/>
                  </a:lnTo>
                  <a:lnTo>
                    <a:pt x="5" y="17"/>
                  </a:lnTo>
                  <a:lnTo>
                    <a:pt x="4" y="16"/>
                  </a:lnTo>
                  <a:lnTo>
                    <a:pt x="3" y="15"/>
                  </a:lnTo>
                  <a:lnTo>
                    <a:pt x="3" y="14"/>
                  </a:lnTo>
                  <a:lnTo>
                    <a:pt x="3" y="14"/>
                  </a:lnTo>
                  <a:lnTo>
                    <a:pt x="2" y="14"/>
                  </a:lnTo>
                  <a:lnTo>
                    <a:pt x="2" y="13"/>
                  </a:lnTo>
                  <a:lnTo>
                    <a:pt x="2" y="12"/>
                  </a:lnTo>
                  <a:lnTo>
                    <a:pt x="2" y="11"/>
                  </a:lnTo>
                  <a:lnTo>
                    <a:pt x="2" y="11"/>
                  </a:lnTo>
                  <a:lnTo>
                    <a:pt x="3" y="11"/>
                  </a:lnTo>
                  <a:lnTo>
                    <a:pt x="3" y="10"/>
                  </a:lnTo>
                  <a:lnTo>
                    <a:pt x="3" y="9"/>
                  </a:lnTo>
                  <a:lnTo>
                    <a:pt x="2" y="9"/>
                  </a:lnTo>
                  <a:lnTo>
                    <a:pt x="0" y="14"/>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35" name="Freeform 232"/>
            <p:cNvSpPr>
              <a:spLocks/>
            </p:cNvSpPr>
            <p:nvPr/>
          </p:nvSpPr>
          <p:spPr bwMode="auto">
            <a:xfrm>
              <a:off x="1303" y="1911"/>
              <a:ext cx="19" cy="17"/>
            </a:xfrm>
            <a:custGeom>
              <a:avLst/>
              <a:gdLst>
                <a:gd name="T0" fmla="*/ 5 w 19"/>
                <a:gd name="T1" fmla="*/ 2 h 17"/>
                <a:gd name="T2" fmla="*/ 4 w 19"/>
                <a:gd name="T3" fmla="*/ 2 h 17"/>
                <a:gd name="T4" fmla="*/ 3 w 19"/>
                <a:gd name="T5" fmla="*/ 3 h 17"/>
                <a:gd name="T6" fmla="*/ 2 w 19"/>
                <a:gd name="T7" fmla="*/ 4 h 17"/>
                <a:gd name="T8" fmla="*/ 2 w 19"/>
                <a:gd name="T9" fmla="*/ 4 h 17"/>
                <a:gd name="T10" fmla="*/ 2 w 19"/>
                <a:gd name="T11" fmla="*/ 5 h 17"/>
                <a:gd name="T12" fmla="*/ 1 w 19"/>
                <a:gd name="T13" fmla="*/ 6 h 17"/>
                <a:gd name="T14" fmla="*/ 1 w 19"/>
                <a:gd name="T15" fmla="*/ 7 h 17"/>
                <a:gd name="T16" fmla="*/ 0 w 19"/>
                <a:gd name="T17" fmla="*/ 7 h 17"/>
                <a:gd name="T18" fmla="*/ 0 w 19"/>
                <a:gd name="T19" fmla="*/ 8 h 17"/>
                <a:gd name="T20" fmla="*/ 0 w 19"/>
                <a:gd name="T21" fmla="*/ 9 h 17"/>
                <a:gd name="T22" fmla="*/ 0 w 19"/>
                <a:gd name="T23" fmla="*/ 9 h 17"/>
                <a:gd name="T24" fmla="*/ 0 w 19"/>
                <a:gd name="T25" fmla="*/ 10 h 17"/>
                <a:gd name="T26" fmla="*/ 0 w 19"/>
                <a:gd name="T27" fmla="*/ 11 h 17"/>
                <a:gd name="T28" fmla="*/ 1 w 19"/>
                <a:gd name="T29" fmla="*/ 12 h 17"/>
                <a:gd name="T30" fmla="*/ 1 w 19"/>
                <a:gd name="T31" fmla="*/ 12 h 17"/>
                <a:gd name="T32" fmla="*/ 2 w 19"/>
                <a:gd name="T33" fmla="*/ 13 h 17"/>
                <a:gd name="T34" fmla="*/ 2 w 19"/>
                <a:gd name="T35" fmla="*/ 14 h 17"/>
                <a:gd name="T36" fmla="*/ 3 w 19"/>
                <a:gd name="T37" fmla="*/ 15 h 17"/>
                <a:gd name="T38" fmla="*/ 4 w 19"/>
                <a:gd name="T39" fmla="*/ 15 h 17"/>
                <a:gd name="T40" fmla="*/ 5 w 19"/>
                <a:gd name="T41" fmla="*/ 15 h 17"/>
                <a:gd name="T42" fmla="*/ 5 w 19"/>
                <a:gd name="T43" fmla="*/ 16 h 17"/>
                <a:gd name="T44" fmla="*/ 5 w 19"/>
                <a:gd name="T45" fmla="*/ 16 h 17"/>
                <a:gd name="T46" fmla="*/ 7 w 19"/>
                <a:gd name="T47" fmla="*/ 16 h 17"/>
                <a:gd name="T48" fmla="*/ 8 w 19"/>
                <a:gd name="T49" fmla="*/ 16 h 17"/>
                <a:gd name="T50" fmla="*/ 8 w 19"/>
                <a:gd name="T51" fmla="*/ 16 h 17"/>
                <a:gd name="T52" fmla="*/ 9 w 19"/>
                <a:gd name="T53" fmla="*/ 16 h 17"/>
                <a:gd name="T54" fmla="*/ 10 w 19"/>
                <a:gd name="T55" fmla="*/ 16 h 17"/>
                <a:gd name="T56" fmla="*/ 11 w 19"/>
                <a:gd name="T57" fmla="*/ 15 h 17"/>
                <a:gd name="T58" fmla="*/ 11 w 19"/>
                <a:gd name="T59" fmla="*/ 15 h 17"/>
                <a:gd name="T60" fmla="*/ 12 w 19"/>
                <a:gd name="T61" fmla="*/ 15 h 17"/>
                <a:gd name="T62" fmla="*/ 13 w 19"/>
                <a:gd name="T63" fmla="*/ 15 h 17"/>
                <a:gd name="T64" fmla="*/ 14 w 19"/>
                <a:gd name="T65" fmla="*/ 14 h 17"/>
                <a:gd name="T66" fmla="*/ 14 w 19"/>
                <a:gd name="T67" fmla="*/ 14 h 17"/>
                <a:gd name="T68" fmla="*/ 15 w 19"/>
                <a:gd name="T69" fmla="*/ 13 h 17"/>
                <a:gd name="T70" fmla="*/ 16 w 19"/>
                <a:gd name="T71" fmla="*/ 12 h 17"/>
                <a:gd name="T72" fmla="*/ 16 w 19"/>
                <a:gd name="T73" fmla="*/ 12 h 17"/>
                <a:gd name="T74" fmla="*/ 17 w 19"/>
                <a:gd name="T75" fmla="*/ 11 h 17"/>
                <a:gd name="T76" fmla="*/ 17 w 19"/>
                <a:gd name="T77" fmla="*/ 10 h 17"/>
                <a:gd name="T78" fmla="*/ 17 w 19"/>
                <a:gd name="T79" fmla="*/ 9 h 17"/>
                <a:gd name="T80" fmla="*/ 18 w 19"/>
                <a:gd name="T81" fmla="*/ 9 h 17"/>
                <a:gd name="T82" fmla="*/ 18 w 19"/>
                <a:gd name="T83" fmla="*/ 8 h 17"/>
                <a:gd name="T84" fmla="*/ 18 w 19"/>
                <a:gd name="T85" fmla="*/ 7 h 17"/>
                <a:gd name="T86" fmla="*/ 18 w 19"/>
                <a:gd name="T87" fmla="*/ 6 h 17"/>
                <a:gd name="T88" fmla="*/ 17 w 19"/>
                <a:gd name="T89" fmla="*/ 5 h 17"/>
                <a:gd name="T90" fmla="*/ 17 w 19"/>
                <a:gd name="T91" fmla="*/ 4 h 17"/>
                <a:gd name="T92" fmla="*/ 17 w 19"/>
                <a:gd name="T93" fmla="*/ 4 h 17"/>
                <a:gd name="T94" fmla="*/ 17 w 19"/>
                <a:gd name="T95" fmla="*/ 3 h 17"/>
                <a:gd name="T96" fmla="*/ 16 w 19"/>
                <a:gd name="T97" fmla="*/ 2 h 17"/>
                <a:gd name="T98" fmla="*/ 15 w 19"/>
                <a:gd name="T99" fmla="*/ 1 h 17"/>
                <a:gd name="T100" fmla="*/ 14 w 19"/>
                <a:gd name="T101" fmla="*/ 1 h 17"/>
                <a:gd name="T102" fmla="*/ 14 w 19"/>
                <a:gd name="T103" fmla="*/ 1 h 17"/>
                <a:gd name="T104" fmla="*/ 13 w 19"/>
                <a:gd name="T105" fmla="*/ 0 h 17"/>
                <a:gd name="T106" fmla="*/ 11 w 19"/>
                <a:gd name="T107" fmla="*/ 0 h 17"/>
                <a:gd name="T108" fmla="*/ 11 w 19"/>
                <a:gd name="T109" fmla="*/ 0 h 17"/>
                <a:gd name="T110" fmla="*/ 10 w 19"/>
                <a:gd name="T111" fmla="*/ 0 h 17"/>
                <a:gd name="T112" fmla="*/ 9 w 19"/>
                <a:gd name="T113" fmla="*/ 0 h 17"/>
                <a:gd name="T114" fmla="*/ 8 w 19"/>
                <a:gd name="T115" fmla="*/ 0 h 17"/>
                <a:gd name="T116" fmla="*/ 8 w 19"/>
                <a:gd name="T117" fmla="*/ 1 h 17"/>
                <a:gd name="T118" fmla="*/ 7 w 19"/>
                <a:gd name="T119" fmla="*/ 1 h 17"/>
                <a:gd name="T120" fmla="*/ 6 w 19"/>
                <a:gd name="T121" fmla="*/ 1 h 17"/>
                <a:gd name="T122" fmla="*/ 5 w 19"/>
                <a:gd name="T123" fmla="*/ 1 h 17"/>
                <a:gd name="T124" fmla="*/ 5 w 19"/>
                <a:gd name="T125" fmla="*/ 2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9" h="17">
                  <a:moveTo>
                    <a:pt x="5" y="2"/>
                  </a:moveTo>
                  <a:lnTo>
                    <a:pt x="4" y="2"/>
                  </a:lnTo>
                  <a:lnTo>
                    <a:pt x="3" y="3"/>
                  </a:lnTo>
                  <a:lnTo>
                    <a:pt x="2" y="4"/>
                  </a:lnTo>
                  <a:lnTo>
                    <a:pt x="2" y="4"/>
                  </a:lnTo>
                  <a:lnTo>
                    <a:pt x="2" y="5"/>
                  </a:lnTo>
                  <a:lnTo>
                    <a:pt x="1" y="6"/>
                  </a:lnTo>
                  <a:lnTo>
                    <a:pt x="1" y="7"/>
                  </a:lnTo>
                  <a:lnTo>
                    <a:pt x="0" y="7"/>
                  </a:lnTo>
                  <a:lnTo>
                    <a:pt x="0" y="8"/>
                  </a:lnTo>
                  <a:lnTo>
                    <a:pt x="0" y="9"/>
                  </a:lnTo>
                  <a:lnTo>
                    <a:pt x="0" y="9"/>
                  </a:lnTo>
                  <a:lnTo>
                    <a:pt x="0" y="10"/>
                  </a:lnTo>
                  <a:lnTo>
                    <a:pt x="0" y="11"/>
                  </a:lnTo>
                  <a:lnTo>
                    <a:pt x="1" y="12"/>
                  </a:lnTo>
                  <a:lnTo>
                    <a:pt x="1" y="12"/>
                  </a:lnTo>
                  <a:lnTo>
                    <a:pt x="2" y="13"/>
                  </a:lnTo>
                  <a:lnTo>
                    <a:pt x="2" y="14"/>
                  </a:lnTo>
                  <a:lnTo>
                    <a:pt x="3" y="15"/>
                  </a:lnTo>
                  <a:lnTo>
                    <a:pt x="4" y="15"/>
                  </a:lnTo>
                  <a:lnTo>
                    <a:pt x="5" y="15"/>
                  </a:lnTo>
                  <a:lnTo>
                    <a:pt x="5" y="16"/>
                  </a:lnTo>
                  <a:lnTo>
                    <a:pt x="5" y="16"/>
                  </a:lnTo>
                  <a:lnTo>
                    <a:pt x="7" y="16"/>
                  </a:lnTo>
                  <a:lnTo>
                    <a:pt x="8" y="16"/>
                  </a:lnTo>
                  <a:lnTo>
                    <a:pt x="8" y="16"/>
                  </a:lnTo>
                  <a:lnTo>
                    <a:pt x="9" y="16"/>
                  </a:lnTo>
                  <a:lnTo>
                    <a:pt x="10" y="16"/>
                  </a:lnTo>
                  <a:lnTo>
                    <a:pt x="11" y="15"/>
                  </a:lnTo>
                  <a:lnTo>
                    <a:pt x="11" y="15"/>
                  </a:lnTo>
                  <a:lnTo>
                    <a:pt x="12" y="15"/>
                  </a:lnTo>
                  <a:lnTo>
                    <a:pt x="13" y="15"/>
                  </a:lnTo>
                  <a:lnTo>
                    <a:pt x="14" y="14"/>
                  </a:lnTo>
                  <a:lnTo>
                    <a:pt x="14" y="14"/>
                  </a:lnTo>
                  <a:lnTo>
                    <a:pt x="15" y="13"/>
                  </a:lnTo>
                  <a:lnTo>
                    <a:pt x="16" y="12"/>
                  </a:lnTo>
                  <a:lnTo>
                    <a:pt x="16" y="12"/>
                  </a:lnTo>
                  <a:lnTo>
                    <a:pt x="17" y="11"/>
                  </a:lnTo>
                  <a:lnTo>
                    <a:pt x="17" y="10"/>
                  </a:lnTo>
                  <a:lnTo>
                    <a:pt x="17" y="9"/>
                  </a:lnTo>
                  <a:lnTo>
                    <a:pt x="18" y="9"/>
                  </a:lnTo>
                  <a:lnTo>
                    <a:pt x="18" y="8"/>
                  </a:lnTo>
                  <a:lnTo>
                    <a:pt x="18" y="7"/>
                  </a:lnTo>
                  <a:lnTo>
                    <a:pt x="18" y="6"/>
                  </a:lnTo>
                  <a:lnTo>
                    <a:pt x="17" y="5"/>
                  </a:lnTo>
                  <a:lnTo>
                    <a:pt x="17" y="4"/>
                  </a:lnTo>
                  <a:lnTo>
                    <a:pt x="17" y="4"/>
                  </a:lnTo>
                  <a:lnTo>
                    <a:pt x="17" y="3"/>
                  </a:lnTo>
                  <a:lnTo>
                    <a:pt x="16" y="2"/>
                  </a:lnTo>
                  <a:lnTo>
                    <a:pt x="15" y="1"/>
                  </a:lnTo>
                  <a:lnTo>
                    <a:pt x="14" y="1"/>
                  </a:lnTo>
                  <a:lnTo>
                    <a:pt x="14" y="1"/>
                  </a:lnTo>
                  <a:lnTo>
                    <a:pt x="13" y="0"/>
                  </a:lnTo>
                  <a:lnTo>
                    <a:pt x="11" y="0"/>
                  </a:lnTo>
                  <a:lnTo>
                    <a:pt x="11" y="0"/>
                  </a:lnTo>
                  <a:lnTo>
                    <a:pt x="10" y="0"/>
                  </a:lnTo>
                  <a:lnTo>
                    <a:pt x="9" y="0"/>
                  </a:lnTo>
                  <a:lnTo>
                    <a:pt x="8" y="0"/>
                  </a:lnTo>
                  <a:lnTo>
                    <a:pt x="8" y="1"/>
                  </a:lnTo>
                  <a:lnTo>
                    <a:pt x="7" y="1"/>
                  </a:lnTo>
                  <a:lnTo>
                    <a:pt x="6" y="1"/>
                  </a:lnTo>
                  <a:lnTo>
                    <a:pt x="5" y="1"/>
                  </a:lnTo>
                  <a:lnTo>
                    <a:pt x="5" y="2"/>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36" name="Freeform 233"/>
            <p:cNvSpPr>
              <a:spLocks/>
            </p:cNvSpPr>
            <p:nvPr/>
          </p:nvSpPr>
          <p:spPr bwMode="auto">
            <a:xfrm>
              <a:off x="1305" y="1914"/>
              <a:ext cx="15" cy="12"/>
            </a:xfrm>
            <a:custGeom>
              <a:avLst/>
              <a:gdLst>
                <a:gd name="T0" fmla="*/ 1 w 15"/>
                <a:gd name="T1" fmla="*/ 10 h 12"/>
                <a:gd name="T2" fmla="*/ 0 w 15"/>
                <a:gd name="T3" fmla="*/ 9 h 12"/>
                <a:gd name="T4" fmla="*/ 0 w 15"/>
                <a:gd name="T5" fmla="*/ 8 h 12"/>
                <a:gd name="T6" fmla="*/ 0 w 15"/>
                <a:gd name="T7" fmla="*/ 8 h 12"/>
                <a:gd name="T8" fmla="*/ 0 w 15"/>
                <a:gd name="T9" fmla="*/ 7 h 12"/>
                <a:gd name="T10" fmla="*/ 0 w 15"/>
                <a:gd name="T11" fmla="*/ 6 h 12"/>
                <a:gd name="T12" fmla="*/ 1 w 15"/>
                <a:gd name="T13" fmla="*/ 6 h 12"/>
                <a:gd name="T14" fmla="*/ 1 w 15"/>
                <a:gd name="T15" fmla="*/ 5 h 12"/>
                <a:gd name="T16" fmla="*/ 1 w 15"/>
                <a:gd name="T17" fmla="*/ 5 h 12"/>
                <a:gd name="T18" fmla="*/ 1 w 15"/>
                <a:gd name="T19" fmla="*/ 5 h 12"/>
                <a:gd name="T20" fmla="*/ 2 w 15"/>
                <a:gd name="T21" fmla="*/ 4 h 12"/>
                <a:gd name="T22" fmla="*/ 2 w 15"/>
                <a:gd name="T23" fmla="*/ 3 h 12"/>
                <a:gd name="T24" fmla="*/ 3 w 15"/>
                <a:gd name="T25" fmla="*/ 3 h 12"/>
                <a:gd name="T26" fmla="*/ 4 w 15"/>
                <a:gd name="T27" fmla="*/ 3 h 12"/>
                <a:gd name="T28" fmla="*/ 4 w 15"/>
                <a:gd name="T29" fmla="*/ 2 h 12"/>
                <a:gd name="T30" fmla="*/ 4 w 15"/>
                <a:gd name="T31" fmla="*/ 2 h 12"/>
                <a:gd name="T32" fmla="*/ 5 w 15"/>
                <a:gd name="T33" fmla="*/ 1 h 12"/>
                <a:gd name="T34" fmla="*/ 6 w 15"/>
                <a:gd name="T35" fmla="*/ 1 h 12"/>
                <a:gd name="T36" fmla="*/ 6 w 15"/>
                <a:gd name="T37" fmla="*/ 1 h 12"/>
                <a:gd name="T38" fmla="*/ 7 w 15"/>
                <a:gd name="T39" fmla="*/ 1 h 12"/>
                <a:gd name="T40" fmla="*/ 8 w 15"/>
                <a:gd name="T41" fmla="*/ 0 h 12"/>
                <a:gd name="T42" fmla="*/ 8 w 15"/>
                <a:gd name="T43" fmla="*/ 0 h 12"/>
                <a:gd name="T44" fmla="*/ 9 w 15"/>
                <a:gd name="T45" fmla="*/ 0 h 12"/>
                <a:gd name="T46" fmla="*/ 10 w 15"/>
                <a:gd name="T47" fmla="*/ 0 h 12"/>
                <a:gd name="T48" fmla="*/ 11 w 15"/>
                <a:gd name="T49" fmla="*/ 0 h 12"/>
                <a:gd name="T50" fmla="*/ 11 w 15"/>
                <a:gd name="T51" fmla="*/ 0 h 12"/>
                <a:gd name="T52" fmla="*/ 12 w 15"/>
                <a:gd name="T53" fmla="*/ 0 h 12"/>
                <a:gd name="T54" fmla="*/ 13 w 15"/>
                <a:gd name="T55" fmla="*/ 1 h 12"/>
                <a:gd name="T56" fmla="*/ 13 w 15"/>
                <a:gd name="T57" fmla="*/ 1 h 12"/>
                <a:gd name="T58" fmla="*/ 14 w 15"/>
                <a:gd name="T59" fmla="*/ 2 h 12"/>
                <a:gd name="T60" fmla="*/ 14 w 15"/>
                <a:gd name="T61" fmla="*/ 3 h 12"/>
                <a:gd name="T62" fmla="*/ 14 w 15"/>
                <a:gd name="T63" fmla="*/ 3 h 12"/>
                <a:gd name="T64" fmla="*/ 14 w 15"/>
                <a:gd name="T65" fmla="*/ 4 h 12"/>
                <a:gd name="T66" fmla="*/ 14 w 15"/>
                <a:gd name="T67" fmla="*/ 5 h 12"/>
                <a:gd name="T68" fmla="*/ 13 w 15"/>
                <a:gd name="T69" fmla="*/ 5 h 12"/>
                <a:gd name="T70" fmla="*/ 13 w 15"/>
                <a:gd name="T71" fmla="*/ 6 h 12"/>
                <a:gd name="T72" fmla="*/ 13 w 15"/>
                <a:gd name="T73" fmla="*/ 6 h 12"/>
                <a:gd name="T74" fmla="*/ 12 w 15"/>
                <a:gd name="T75" fmla="*/ 7 h 12"/>
                <a:gd name="T76" fmla="*/ 11 w 15"/>
                <a:gd name="T77" fmla="*/ 7 h 12"/>
                <a:gd name="T78" fmla="*/ 11 w 15"/>
                <a:gd name="T79" fmla="*/ 8 h 12"/>
                <a:gd name="T80" fmla="*/ 11 w 15"/>
                <a:gd name="T81" fmla="*/ 8 h 12"/>
                <a:gd name="T82" fmla="*/ 11 w 15"/>
                <a:gd name="T83" fmla="*/ 8 h 12"/>
                <a:gd name="T84" fmla="*/ 10 w 15"/>
                <a:gd name="T85" fmla="*/ 8 h 12"/>
                <a:gd name="T86" fmla="*/ 9 w 15"/>
                <a:gd name="T87" fmla="*/ 9 h 12"/>
                <a:gd name="T88" fmla="*/ 8 w 15"/>
                <a:gd name="T89" fmla="*/ 10 h 12"/>
                <a:gd name="T90" fmla="*/ 8 w 15"/>
                <a:gd name="T91" fmla="*/ 10 h 12"/>
                <a:gd name="T92" fmla="*/ 7 w 15"/>
                <a:gd name="T93" fmla="*/ 10 h 12"/>
                <a:gd name="T94" fmla="*/ 6 w 15"/>
                <a:gd name="T95" fmla="*/ 10 h 12"/>
                <a:gd name="T96" fmla="*/ 6 w 15"/>
                <a:gd name="T97" fmla="*/ 11 h 12"/>
                <a:gd name="T98" fmla="*/ 5 w 15"/>
                <a:gd name="T99" fmla="*/ 11 h 12"/>
                <a:gd name="T100" fmla="*/ 4 w 15"/>
                <a:gd name="T101" fmla="*/ 11 h 12"/>
                <a:gd name="T102" fmla="*/ 4 w 15"/>
                <a:gd name="T103" fmla="*/ 11 h 12"/>
                <a:gd name="T104" fmla="*/ 3 w 15"/>
                <a:gd name="T105" fmla="*/ 11 h 12"/>
                <a:gd name="T106" fmla="*/ 2 w 15"/>
                <a:gd name="T107" fmla="*/ 11 h 12"/>
                <a:gd name="T108" fmla="*/ 1 w 15"/>
                <a:gd name="T109" fmla="*/ 10 h 12"/>
                <a:gd name="T110" fmla="*/ 1 w 15"/>
                <a:gd name="T111" fmla="*/ 10 h 12"/>
                <a:gd name="T112" fmla="*/ 1 w 15"/>
                <a:gd name="T113" fmla="*/ 1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5" h="12">
                  <a:moveTo>
                    <a:pt x="1" y="10"/>
                  </a:moveTo>
                  <a:lnTo>
                    <a:pt x="0" y="9"/>
                  </a:lnTo>
                  <a:lnTo>
                    <a:pt x="0" y="8"/>
                  </a:lnTo>
                  <a:lnTo>
                    <a:pt x="0" y="8"/>
                  </a:lnTo>
                  <a:lnTo>
                    <a:pt x="0" y="7"/>
                  </a:lnTo>
                  <a:lnTo>
                    <a:pt x="0" y="6"/>
                  </a:lnTo>
                  <a:lnTo>
                    <a:pt x="1" y="6"/>
                  </a:lnTo>
                  <a:lnTo>
                    <a:pt x="1" y="5"/>
                  </a:lnTo>
                  <a:lnTo>
                    <a:pt x="1" y="5"/>
                  </a:lnTo>
                  <a:lnTo>
                    <a:pt x="1" y="5"/>
                  </a:lnTo>
                  <a:lnTo>
                    <a:pt x="2" y="4"/>
                  </a:lnTo>
                  <a:lnTo>
                    <a:pt x="2" y="3"/>
                  </a:lnTo>
                  <a:lnTo>
                    <a:pt x="3" y="3"/>
                  </a:lnTo>
                  <a:lnTo>
                    <a:pt x="4" y="3"/>
                  </a:lnTo>
                  <a:lnTo>
                    <a:pt x="4" y="2"/>
                  </a:lnTo>
                  <a:lnTo>
                    <a:pt x="4" y="2"/>
                  </a:lnTo>
                  <a:lnTo>
                    <a:pt x="5" y="1"/>
                  </a:lnTo>
                  <a:lnTo>
                    <a:pt x="6" y="1"/>
                  </a:lnTo>
                  <a:lnTo>
                    <a:pt x="6" y="1"/>
                  </a:lnTo>
                  <a:lnTo>
                    <a:pt x="7" y="1"/>
                  </a:lnTo>
                  <a:lnTo>
                    <a:pt x="8" y="0"/>
                  </a:lnTo>
                  <a:lnTo>
                    <a:pt x="8" y="0"/>
                  </a:lnTo>
                  <a:lnTo>
                    <a:pt x="9" y="0"/>
                  </a:lnTo>
                  <a:lnTo>
                    <a:pt x="10" y="0"/>
                  </a:lnTo>
                  <a:lnTo>
                    <a:pt x="11" y="0"/>
                  </a:lnTo>
                  <a:lnTo>
                    <a:pt x="11" y="0"/>
                  </a:lnTo>
                  <a:lnTo>
                    <a:pt x="12" y="0"/>
                  </a:lnTo>
                  <a:lnTo>
                    <a:pt x="13" y="1"/>
                  </a:lnTo>
                  <a:lnTo>
                    <a:pt x="13" y="1"/>
                  </a:lnTo>
                  <a:lnTo>
                    <a:pt x="14" y="2"/>
                  </a:lnTo>
                  <a:lnTo>
                    <a:pt x="14" y="3"/>
                  </a:lnTo>
                  <a:lnTo>
                    <a:pt x="14" y="3"/>
                  </a:lnTo>
                  <a:lnTo>
                    <a:pt x="14" y="4"/>
                  </a:lnTo>
                  <a:lnTo>
                    <a:pt x="14" y="5"/>
                  </a:lnTo>
                  <a:lnTo>
                    <a:pt x="13" y="5"/>
                  </a:lnTo>
                  <a:lnTo>
                    <a:pt x="13" y="6"/>
                  </a:lnTo>
                  <a:lnTo>
                    <a:pt x="13" y="6"/>
                  </a:lnTo>
                  <a:lnTo>
                    <a:pt x="12" y="7"/>
                  </a:lnTo>
                  <a:lnTo>
                    <a:pt x="11" y="7"/>
                  </a:lnTo>
                  <a:lnTo>
                    <a:pt x="11" y="8"/>
                  </a:lnTo>
                  <a:lnTo>
                    <a:pt x="11" y="8"/>
                  </a:lnTo>
                  <a:lnTo>
                    <a:pt x="11" y="8"/>
                  </a:lnTo>
                  <a:lnTo>
                    <a:pt x="10" y="8"/>
                  </a:lnTo>
                  <a:lnTo>
                    <a:pt x="9" y="9"/>
                  </a:lnTo>
                  <a:lnTo>
                    <a:pt x="8" y="10"/>
                  </a:lnTo>
                  <a:lnTo>
                    <a:pt x="8" y="10"/>
                  </a:lnTo>
                  <a:lnTo>
                    <a:pt x="7" y="10"/>
                  </a:lnTo>
                  <a:lnTo>
                    <a:pt x="6" y="10"/>
                  </a:lnTo>
                  <a:lnTo>
                    <a:pt x="6" y="11"/>
                  </a:lnTo>
                  <a:lnTo>
                    <a:pt x="5" y="11"/>
                  </a:lnTo>
                  <a:lnTo>
                    <a:pt x="4" y="11"/>
                  </a:lnTo>
                  <a:lnTo>
                    <a:pt x="4" y="11"/>
                  </a:lnTo>
                  <a:lnTo>
                    <a:pt x="3" y="11"/>
                  </a:lnTo>
                  <a:lnTo>
                    <a:pt x="2" y="11"/>
                  </a:lnTo>
                  <a:lnTo>
                    <a:pt x="1" y="10"/>
                  </a:lnTo>
                  <a:lnTo>
                    <a:pt x="1" y="10"/>
                  </a:lnTo>
                  <a:lnTo>
                    <a:pt x="1" y="10"/>
                  </a:lnTo>
                </a:path>
              </a:pathLst>
            </a:custGeom>
            <a:solidFill>
              <a:srgbClr val="B2B2B2"/>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37" name="Freeform 234"/>
            <p:cNvSpPr>
              <a:spLocks/>
            </p:cNvSpPr>
            <p:nvPr/>
          </p:nvSpPr>
          <p:spPr bwMode="auto">
            <a:xfrm>
              <a:off x="1290" y="1889"/>
              <a:ext cx="22" cy="21"/>
            </a:xfrm>
            <a:custGeom>
              <a:avLst/>
              <a:gdLst>
                <a:gd name="T0" fmla="*/ 17 w 22"/>
                <a:gd name="T1" fmla="*/ 5 h 21"/>
                <a:gd name="T2" fmla="*/ 17 w 22"/>
                <a:gd name="T3" fmla="*/ 5 h 21"/>
                <a:gd name="T4" fmla="*/ 16 w 22"/>
                <a:gd name="T5" fmla="*/ 4 h 21"/>
                <a:gd name="T6" fmla="*/ 16 w 22"/>
                <a:gd name="T7" fmla="*/ 3 h 21"/>
                <a:gd name="T8" fmla="*/ 16 w 22"/>
                <a:gd name="T9" fmla="*/ 2 h 21"/>
                <a:gd name="T10" fmla="*/ 15 w 22"/>
                <a:gd name="T11" fmla="*/ 2 h 21"/>
                <a:gd name="T12" fmla="*/ 14 w 22"/>
                <a:gd name="T13" fmla="*/ 2 h 21"/>
                <a:gd name="T14" fmla="*/ 13 w 22"/>
                <a:gd name="T15" fmla="*/ 1 h 21"/>
                <a:gd name="T16" fmla="*/ 12 w 22"/>
                <a:gd name="T17" fmla="*/ 0 h 21"/>
                <a:gd name="T18" fmla="*/ 12 w 22"/>
                <a:gd name="T19" fmla="*/ 0 h 21"/>
                <a:gd name="T20" fmla="*/ 11 w 22"/>
                <a:gd name="T21" fmla="*/ 0 h 21"/>
                <a:gd name="T22" fmla="*/ 9 w 22"/>
                <a:gd name="T23" fmla="*/ 0 h 21"/>
                <a:gd name="T24" fmla="*/ 9 w 22"/>
                <a:gd name="T25" fmla="*/ 0 h 21"/>
                <a:gd name="T26" fmla="*/ 8 w 22"/>
                <a:gd name="T27" fmla="*/ 0 h 21"/>
                <a:gd name="T28" fmla="*/ 7 w 22"/>
                <a:gd name="T29" fmla="*/ 0 h 21"/>
                <a:gd name="T30" fmla="*/ 6 w 22"/>
                <a:gd name="T31" fmla="*/ 1 h 21"/>
                <a:gd name="T32" fmla="*/ 5 w 22"/>
                <a:gd name="T33" fmla="*/ 1 h 21"/>
                <a:gd name="T34" fmla="*/ 5 w 22"/>
                <a:gd name="T35" fmla="*/ 2 h 21"/>
                <a:gd name="T36" fmla="*/ 4 w 22"/>
                <a:gd name="T37" fmla="*/ 2 h 21"/>
                <a:gd name="T38" fmla="*/ 3 w 22"/>
                <a:gd name="T39" fmla="*/ 2 h 21"/>
                <a:gd name="T40" fmla="*/ 2 w 22"/>
                <a:gd name="T41" fmla="*/ 2 h 21"/>
                <a:gd name="T42" fmla="*/ 2 w 22"/>
                <a:gd name="T43" fmla="*/ 3 h 21"/>
                <a:gd name="T44" fmla="*/ 2 w 22"/>
                <a:gd name="T45" fmla="*/ 4 h 21"/>
                <a:gd name="T46" fmla="*/ 1 w 22"/>
                <a:gd name="T47" fmla="*/ 5 h 21"/>
                <a:gd name="T48" fmla="*/ 1 w 22"/>
                <a:gd name="T49" fmla="*/ 5 h 21"/>
                <a:gd name="T50" fmla="*/ 0 w 22"/>
                <a:gd name="T51" fmla="*/ 5 h 21"/>
                <a:gd name="T52" fmla="*/ 0 w 22"/>
                <a:gd name="T53" fmla="*/ 6 h 21"/>
                <a:gd name="T54" fmla="*/ 0 w 22"/>
                <a:gd name="T55" fmla="*/ 7 h 21"/>
                <a:gd name="T56" fmla="*/ 0 w 22"/>
                <a:gd name="T57" fmla="*/ 8 h 21"/>
                <a:gd name="T58" fmla="*/ 0 w 22"/>
                <a:gd name="T59" fmla="*/ 8 h 21"/>
                <a:gd name="T60" fmla="*/ 0 w 22"/>
                <a:gd name="T61" fmla="*/ 9 h 21"/>
                <a:gd name="T62" fmla="*/ 0 w 22"/>
                <a:gd name="T63" fmla="*/ 10 h 21"/>
                <a:gd name="T64" fmla="*/ 0 w 22"/>
                <a:gd name="T65" fmla="*/ 11 h 21"/>
                <a:gd name="T66" fmla="*/ 0 w 22"/>
                <a:gd name="T67" fmla="*/ 12 h 21"/>
                <a:gd name="T68" fmla="*/ 1 w 22"/>
                <a:gd name="T69" fmla="*/ 12 h 21"/>
                <a:gd name="T70" fmla="*/ 1 w 22"/>
                <a:gd name="T71" fmla="*/ 13 h 21"/>
                <a:gd name="T72" fmla="*/ 2 w 22"/>
                <a:gd name="T73" fmla="*/ 13 h 21"/>
                <a:gd name="T74" fmla="*/ 2 w 22"/>
                <a:gd name="T75" fmla="*/ 14 h 21"/>
                <a:gd name="T76" fmla="*/ 5 w 22"/>
                <a:gd name="T77" fmla="*/ 20 h 21"/>
                <a:gd name="T78" fmla="*/ 5 w 22"/>
                <a:gd name="T79" fmla="*/ 19 h 21"/>
                <a:gd name="T80" fmla="*/ 5 w 22"/>
                <a:gd name="T81" fmla="*/ 18 h 21"/>
                <a:gd name="T82" fmla="*/ 5 w 22"/>
                <a:gd name="T83" fmla="*/ 18 h 21"/>
                <a:gd name="T84" fmla="*/ 5 w 22"/>
                <a:gd name="T85" fmla="*/ 18 h 21"/>
                <a:gd name="T86" fmla="*/ 5 w 22"/>
                <a:gd name="T87" fmla="*/ 17 h 21"/>
                <a:gd name="T88" fmla="*/ 6 w 22"/>
                <a:gd name="T89" fmla="*/ 17 h 21"/>
                <a:gd name="T90" fmla="*/ 7 w 22"/>
                <a:gd name="T91" fmla="*/ 16 h 21"/>
                <a:gd name="T92" fmla="*/ 16 w 22"/>
                <a:gd name="T93" fmla="*/ 12 h 21"/>
                <a:gd name="T94" fmla="*/ 16 w 22"/>
                <a:gd name="T95" fmla="*/ 12 h 21"/>
                <a:gd name="T96" fmla="*/ 16 w 22"/>
                <a:gd name="T97" fmla="*/ 11 h 21"/>
                <a:gd name="T98" fmla="*/ 17 w 22"/>
                <a:gd name="T99" fmla="*/ 11 h 21"/>
                <a:gd name="T100" fmla="*/ 18 w 22"/>
                <a:gd name="T101" fmla="*/ 11 h 21"/>
                <a:gd name="T102" fmla="*/ 19 w 22"/>
                <a:gd name="T103" fmla="*/ 11 h 21"/>
                <a:gd name="T104" fmla="*/ 19 w 22"/>
                <a:gd name="T105" fmla="*/ 11 h 21"/>
                <a:gd name="T106" fmla="*/ 19 w 22"/>
                <a:gd name="T107" fmla="*/ 12 h 21"/>
                <a:gd name="T108" fmla="*/ 20 w 22"/>
                <a:gd name="T109" fmla="*/ 12 h 21"/>
                <a:gd name="T110" fmla="*/ 20 w 22"/>
                <a:gd name="T111" fmla="*/ 12 h 21"/>
                <a:gd name="T112" fmla="*/ 21 w 22"/>
                <a:gd name="T113" fmla="*/ 12 h 21"/>
                <a:gd name="T114" fmla="*/ 17 w 22"/>
                <a:gd name="T115" fmla="*/ 5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2" h="21">
                  <a:moveTo>
                    <a:pt x="17" y="5"/>
                  </a:moveTo>
                  <a:lnTo>
                    <a:pt x="17" y="5"/>
                  </a:lnTo>
                  <a:lnTo>
                    <a:pt x="16" y="4"/>
                  </a:lnTo>
                  <a:lnTo>
                    <a:pt x="16" y="3"/>
                  </a:lnTo>
                  <a:lnTo>
                    <a:pt x="16" y="2"/>
                  </a:lnTo>
                  <a:lnTo>
                    <a:pt x="15" y="2"/>
                  </a:lnTo>
                  <a:lnTo>
                    <a:pt x="14" y="2"/>
                  </a:lnTo>
                  <a:lnTo>
                    <a:pt x="13" y="1"/>
                  </a:lnTo>
                  <a:lnTo>
                    <a:pt x="12" y="0"/>
                  </a:lnTo>
                  <a:lnTo>
                    <a:pt x="12" y="0"/>
                  </a:lnTo>
                  <a:lnTo>
                    <a:pt x="11" y="0"/>
                  </a:lnTo>
                  <a:lnTo>
                    <a:pt x="9" y="0"/>
                  </a:lnTo>
                  <a:lnTo>
                    <a:pt x="9" y="0"/>
                  </a:lnTo>
                  <a:lnTo>
                    <a:pt x="8" y="0"/>
                  </a:lnTo>
                  <a:lnTo>
                    <a:pt x="7" y="0"/>
                  </a:lnTo>
                  <a:lnTo>
                    <a:pt x="6" y="1"/>
                  </a:lnTo>
                  <a:lnTo>
                    <a:pt x="5" y="1"/>
                  </a:lnTo>
                  <a:lnTo>
                    <a:pt x="5" y="2"/>
                  </a:lnTo>
                  <a:lnTo>
                    <a:pt x="4" y="2"/>
                  </a:lnTo>
                  <a:lnTo>
                    <a:pt x="3" y="2"/>
                  </a:lnTo>
                  <a:lnTo>
                    <a:pt x="2" y="2"/>
                  </a:lnTo>
                  <a:lnTo>
                    <a:pt x="2" y="3"/>
                  </a:lnTo>
                  <a:lnTo>
                    <a:pt x="2" y="4"/>
                  </a:lnTo>
                  <a:lnTo>
                    <a:pt x="1" y="5"/>
                  </a:lnTo>
                  <a:lnTo>
                    <a:pt x="1" y="5"/>
                  </a:lnTo>
                  <a:lnTo>
                    <a:pt x="0" y="5"/>
                  </a:lnTo>
                  <a:lnTo>
                    <a:pt x="0" y="6"/>
                  </a:lnTo>
                  <a:lnTo>
                    <a:pt x="0" y="7"/>
                  </a:lnTo>
                  <a:lnTo>
                    <a:pt x="0" y="8"/>
                  </a:lnTo>
                  <a:lnTo>
                    <a:pt x="0" y="8"/>
                  </a:lnTo>
                  <a:lnTo>
                    <a:pt x="0" y="9"/>
                  </a:lnTo>
                  <a:lnTo>
                    <a:pt x="0" y="10"/>
                  </a:lnTo>
                  <a:lnTo>
                    <a:pt x="0" y="11"/>
                  </a:lnTo>
                  <a:lnTo>
                    <a:pt x="0" y="12"/>
                  </a:lnTo>
                  <a:lnTo>
                    <a:pt x="1" y="12"/>
                  </a:lnTo>
                  <a:lnTo>
                    <a:pt x="1" y="13"/>
                  </a:lnTo>
                  <a:lnTo>
                    <a:pt x="2" y="13"/>
                  </a:lnTo>
                  <a:lnTo>
                    <a:pt x="2" y="14"/>
                  </a:lnTo>
                  <a:lnTo>
                    <a:pt x="5" y="20"/>
                  </a:lnTo>
                  <a:lnTo>
                    <a:pt x="5" y="19"/>
                  </a:lnTo>
                  <a:lnTo>
                    <a:pt x="5" y="18"/>
                  </a:lnTo>
                  <a:lnTo>
                    <a:pt x="5" y="18"/>
                  </a:lnTo>
                  <a:lnTo>
                    <a:pt x="5" y="18"/>
                  </a:lnTo>
                  <a:lnTo>
                    <a:pt x="5" y="17"/>
                  </a:lnTo>
                  <a:lnTo>
                    <a:pt x="6" y="17"/>
                  </a:lnTo>
                  <a:lnTo>
                    <a:pt x="7" y="16"/>
                  </a:lnTo>
                  <a:lnTo>
                    <a:pt x="16" y="12"/>
                  </a:lnTo>
                  <a:lnTo>
                    <a:pt x="16" y="12"/>
                  </a:lnTo>
                  <a:lnTo>
                    <a:pt x="16" y="11"/>
                  </a:lnTo>
                  <a:lnTo>
                    <a:pt x="17" y="11"/>
                  </a:lnTo>
                  <a:lnTo>
                    <a:pt x="18" y="11"/>
                  </a:lnTo>
                  <a:lnTo>
                    <a:pt x="19" y="11"/>
                  </a:lnTo>
                  <a:lnTo>
                    <a:pt x="19" y="11"/>
                  </a:lnTo>
                  <a:lnTo>
                    <a:pt x="19" y="12"/>
                  </a:lnTo>
                  <a:lnTo>
                    <a:pt x="20" y="12"/>
                  </a:lnTo>
                  <a:lnTo>
                    <a:pt x="20" y="12"/>
                  </a:lnTo>
                  <a:lnTo>
                    <a:pt x="21" y="12"/>
                  </a:lnTo>
                  <a:lnTo>
                    <a:pt x="17" y="5"/>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38" name="Freeform 235"/>
            <p:cNvSpPr>
              <a:spLocks/>
            </p:cNvSpPr>
            <p:nvPr/>
          </p:nvSpPr>
          <p:spPr bwMode="auto">
            <a:xfrm>
              <a:off x="1291" y="1892"/>
              <a:ext cx="16" cy="11"/>
            </a:xfrm>
            <a:custGeom>
              <a:avLst/>
              <a:gdLst>
                <a:gd name="T0" fmla="*/ 4 w 16"/>
                <a:gd name="T1" fmla="*/ 9 h 11"/>
                <a:gd name="T2" fmla="*/ 4 w 16"/>
                <a:gd name="T3" fmla="*/ 9 h 11"/>
                <a:gd name="T4" fmla="*/ 4 w 16"/>
                <a:gd name="T5" fmla="*/ 10 h 11"/>
                <a:gd name="T6" fmla="*/ 3 w 16"/>
                <a:gd name="T7" fmla="*/ 10 h 11"/>
                <a:gd name="T8" fmla="*/ 2 w 16"/>
                <a:gd name="T9" fmla="*/ 10 h 11"/>
                <a:gd name="T10" fmla="*/ 1 w 16"/>
                <a:gd name="T11" fmla="*/ 10 h 11"/>
                <a:gd name="T12" fmla="*/ 1 w 16"/>
                <a:gd name="T13" fmla="*/ 9 h 11"/>
                <a:gd name="T14" fmla="*/ 1 w 16"/>
                <a:gd name="T15" fmla="*/ 9 h 11"/>
                <a:gd name="T16" fmla="*/ 1 w 16"/>
                <a:gd name="T17" fmla="*/ 8 h 11"/>
                <a:gd name="T18" fmla="*/ 1 w 16"/>
                <a:gd name="T19" fmla="*/ 8 h 11"/>
                <a:gd name="T20" fmla="*/ 0 w 16"/>
                <a:gd name="T21" fmla="*/ 7 h 11"/>
                <a:gd name="T22" fmla="*/ 0 w 16"/>
                <a:gd name="T23" fmla="*/ 6 h 11"/>
                <a:gd name="T24" fmla="*/ 0 w 16"/>
                <a:gd name="T25" fmla="*/ 6 h 11"/>
                <a:gd name="T26" fmla="*/ 0 w 16"/>
                <a:gd name="T27" fmla="*/ 5 h 11"/>
                <a:gd name="T28" fmla="*/ 1 w 16"/>
                <a:gd name="T29" fmla="*/ 4 h 11"/>
                <a:gd name="T30" fmla="*/ 1 w 16"/>
                <a:gd name="T31" fmla="*/ 4 h 11"/>
                <a:gd name="T32" fmla="*/ 1 w 16"/>
                <a:gd name="T33" fmla="*/ 4 h 11"/>
                <a:gd name="T34" fmla="*/ 1 w 16"/>
                <a:gd name="T35" fmla="*/ 3 h 11"/>
                <a:gd name="T36" fmla="*/ 2 w 16"/>
                <a:gd name="T37" fmla="*/ 3 h 11"/>
                <a:gd name="T38" fmla="*/ 3 w 16"/>
                <a:gd name="T39" fmla="*/ 2 h 11"/>
                <a:gd name="T40" fmla="*/ 4 w 16"/>
                <a:gd name="T41" fmla="*/ 1 h 11"/>
                <a:gd name="T42" fmla="*/ 4 w 16"/>
                <a:gd name="T43" fmla="*/ 1 h 11"/>
                <a:gd name="T44" fmla="*/ 5 w 16"/>
                <a:gd name="T45" fmla="*/ 1 h 11"/>
                <a:gd name="T46" fmla="*/ 6 w 16"/>
                <a:gd name="T47" fmla="*/ 1 h 11"/>
                <a:gd name="T48" fmla="*/ 6 w 16"/>
                <a:gd name="T49" fmla="*/ 1 h 11"/>
                <a:gd name="T50" fmla="*/ 7 w 16"/>
                <a:gd name="T51" fmla="*/ 0 h 11"/>
                <a:gd name="T52" fmla="*/ 8 w 16"/>
                <a:gd name="T53" fmla="*/ 0 h 11"/>
                <a:gd name="T54" fmla="*/ 9 w 16"/>
                <a:gd name="T55" fmla="*/ 0 h 11"/>
                <a:gd name="T56" fmla="*/ 9 w 16"/>
                <a:gd name="T57" fmla="*/ 0 h 11"/>
                <a:gd name="T58" fmla="*/ 10 w 16"/>
                <a:gd name="T59" fmla="*/ 0 h 11"/>
                <a:gd name="T60" fmla="*/ 11 w 16"/>
                <a:gd name="T61" fmla="*/ 0 h 11"/>
                <a:gd name="T62" fmla="*/ 11 w 16"/>
                <a:gd name="T63" fmla="*/ 0 h 11"/>
                <a:gd name="T64" fmla="*/ 12 w 16"/>
                <a:gd name="T65" fmla="*/ 0 h 11"/>
                <a:gd name="T66" fmla="*/ 13 w 16"/>
                <a:gd name="T67" fmla="*/ 1 h 11"/>
                <a:gd name="T68" fmla="*/ 14 w 16"/>
                <a:gd name="T69" fmla="*/ 1 h 11"/>
                <a:gd name="T70" fmla="*/ 14 w 16"/>
                <a:gd name="T71" fmla="*/ 2 h 11"/>
                <a:gd name="T72" fmla="*/ 15 w 16"/>
                <a:gd name="T73" fmla="*/ 3 h 11"/>
                <a:gd name="T74" fmla="*/ 15 w 16"/>
                <a:gd name="T75" fmla="*/ 3 h 11"/>
                <a:gd name="T76" fmla="*/ 15 w 16"/>
                <a:gd name="T77" fmla="*/ 4 h 11"/>
                <a:gd name="T78" fmla="*/ 15 w 16"/>
                <a:gd name="T79" fmla="*/ 4 h 11"/>
                <a:gd name="T80" fmla="*/ 15 w 16"/>
                <a:gd name="T81" fmla="*/ 5 h 11"/>
                <a:gd name="T82" fmla="*/ 14 w 16"/>
                <a:gd name="T83" fmla="*/ 5 h 11"/>
                <a:gd name="T84" fmla="*/ 14 w 16"/>
                <a:gd name="T85" fmla="*/ 6 h 11"/>
                <a:gd name="T86" fmla="*/ 13 w 16"/>
                <a:gd name="T87" fmla="*/ 6 h 11"/>
                <a:gd name="T88" fmla="*/ 4 w 16"/>
                <a:gd name="T89" fmla="*/ 9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6" h="11">
                  <a:moveTo>
                    <a:pt x="4" y="9"/>
                  </a:moveTo>
                  <a:lnTo>
                    <a:pt x="4" y="9"/>
                  </a:lnTo>
                  <a:lnTo>
                    <a:pt x="4" y="10"/>
                  </a:lnTo>
                  <a:lnTo>
                    <a:pt x="3" y="10"/>
                  </a:lnTo>
                  <a:lnTo>
                    <a:pt x="2" y="10"/>
                  </a:lnTo>
                  <a:lnTo>
                    <a:pt x="1" y="10"/>
                  </a:lnTo>
                  <a:lnTo>
                    <a:pt x="1" y="9"/>
                  </a:lnTo>
                  <a:lnTo>
                    <a:pt x="1" y="9"/>
                  </a:lnTo>
                  <a:lnTo>
                    <a:pt x="1" y="8"/>
                  </a:lnTo>
                  <a:lnTo>
                    <a:pt x="1" y="8"/>
                  </a:lnTo>
                  <a:lnTo>
                    <a:pt x="0" y="7"/>
                  </a:lnTo>
                  <a:lnTo>
                    <a:pt x="0" y="6"/>
                  </a:lnTo>
                  <a:lnTo>
                    <a:pt x="0" y="6"/>
                  </a:lnTo>
                  <a:lnTo>
                    <a:pt x="0" y="5"/>
                  </a:lnTo>
                  <a:lnTo>
                    <a:pt x="1" y="4"/>
                  </a:lnTo>
                  <a:lnTo>
                    <a:pt x="1" y="4"/>
                  </a:lnTo>
                  <a:lnTo>
                    <a:pt x="1" y="4"/>
                  </a:lnTo>
                  <a:lnTo>
                    <a:pt x="1" y="3"/>
                  </a:lnTo>
                  <a:lnTo>
                    <a:pt x="2" y="3"/>
                  </a:lnTo>
                  <a:lnTo>
                    <a:pt x="3" y="2"/>
                  </a:lnTo>
                  <a:lnTo>
                    <a:pt x="4" y="1"/>
                  </a:lnTo>
                  <a:lnTo>
                    <a:pt x="4" y="1"/>
                  </a:lnTo>
                  <a:lnTo>
                    <a:pt x="5" y="1"/>
                  </a:lnTo>
                  <a:lnTo>
                    <a:pt x="6" y="1"/>
                  </a:lnTo>
                  <a:lnTo>
                    <a:pt x="6" y="1"/>
                  </a:lnTo>
                  <a:lnTo>
                    <a:pt x="7" y="0"/>
                  </a:lnTo>
                  <a:lnTo>
                    <a:pt x="8" y="0"/>
                  </a:lnTo>
                  <a:lnTo>
                    <a:pt x="9" y="0"/>
                  </a:lnTo>
                  <a:lnTo>
                    <a:pt x="9" y="0"/>
                  </a:lnTo>
                  <a:lnTo>
                    <a:pt x="10" y="0"/>
                  </a:lnTo>
                  <a:lnTo>
                    <a:pt x="11" y="0"/>
                  </a:lnTo>
                  <a:lnTo>
                    <a:pt x="11" y="0"/>
                  </a:lnTo>
                  <a:lnTo>
                    <a:pt x="12" y="0"/>
                  </a:lnTo>
                  <a:lnTo>
                    <a:pt x="13" y="1"/>
                  </a:lnTo>
                  <a:lnTo>
                    <a:pt x="14" y="1"/>
                  </a:lnTo>
                  <a:lnTo>
                    <a:pt x="14" y="2"/>
                  </a:lnTo>
                  <a:lnTo>
                    <a:pt x="15" y="3"/>
                  </a:lnTo>
                  <a:lnTo>
                    <a:pt x="15" y="3"/>
                  </a:lnTo>
                  <a:lnTo>
                    <a:pt x="15" y="4"/>
                  </a:lnTo>
                  <a:lnTo>
                    <a:pt x="15" y="4"/>
                  </a:lnTo>
                  <a:lnTo>
                    <a:pt x="15" y="5"/>
                  </a:lnTo>
                  <a:lnTo>
                    <a:pt x="14" y="5"/>
                  </a:lnTo>
                  <a:lnTo>
                    <a:pt x="14" y="6"/>
                  </a:lnTo>
                  <a:lnTo>
                    <a:pt x="13" y="6"/>
                  </a:lnTo>
                  <a:lnTo>
                    <a:pt x="4" y="9"/>
                  </a:lnTo>
                </a:path>
              </a:pathLst>
            </a:custGeom>
            <a:solidFill>
              <a:srgbClr val="B2B2B2"/>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39" name="Freeform 236"/>
            <p:cNvSpPr>
              <a:spLocks/>
            </p:cNvSpPr>
            <p:nvPr/>
          </p:nvSpPr>
          <p:spPr bwMode="auto">
            <a:xfrm>
              <a:off x="1273" y="1853"/>
              <a:ext cx="24" cy="26"/>
            </a:xfrm>
            <a:custGeom>
              <a:avLst/>
              <a:gdLst>
                <a:gd name="T0" fmla="*/ 8 w 24"/>
                <a:gd name="T1" fmla="*/ 11 h 26"/>
                <a:gd name="T2" fmla="*/ 21 w 24"/>
                <a:gd name="T3" fmla="*/ 4 h 26"/>
                <a:gd name="T4" fmla="*/ 21 w 24"/>
                <a:gd name="T5" fmla="*/ 3 h 26"/>
                <a:gd name="T6" fmla="*/ 6 w 24"/>
                <a:gd name="T7" fmla="*/ 2 h 26"/>
                <a:gd name="T8" fmla="*/ 5 w 24"/>
                <a:gd name="T9" fmla="*/ 2 h 26"/>
                <a:gd name="T10" fmla="*/ 4 w 24"/>
                <a:gd name="T11" fmla="*/ 2 h 26"/>
                <a:gd name="T12" fmla="*/ 3 w 24"/>
                <a:gd name="T13" fmla="*/ 2 h 26"/>
                <a:gd name="T14" fmla="*/ 2 w 24"/>
                <a:gd name="T15" fmla="*/ 2 h 26"/>
                <a:gd name="T16" fmla="*/ 2 w 24"/>
                <a:gd name="T17" fmla="*/ 2 h 26"/>
                <a:gd name="T18" fmla="*/ 2 w 24"/>
                <a:gd name="T19" fmla="*/ 2 h 26"/>
                <a:gd name="T20" fmla="*/ 2 w 24"/>
                <a:gd name="T21" fmla="*/ 1 h 26"/>
                <a:gd name="T22" fmla="*/ 1 w 24"/>
                <a:gd name="T23" fmla="*/ 1 h 26"/>
                <a:gd name="T24" fmla="*/ 1 w 24"/>
                <a:gd name="T25" fmla="*/ 0 h 26"/>
                <a:gd name="T26" fmla="*/ 0 w 24"/>
                <a:gd name="T27" fmla="*/ 0 h 26"/>
                <a:gd name="T28" fmla="*/ 2 w 24"/>
                <a:gd name="T29" fmla="*/ 6 h 26"/>
                <a:gd name="T30" fmla="*/ 2 w 24"/>
                <a:gd name="T31" fmla="*/ 6 h 26"/>
                <a:gd name="T32" fmla="*/ 2 w 24"/>
                <a:gd name="T33" fmla="*/ 6 h 26"/>
                <a:gd name="T34" fmla="*/ 2 w 24"/>
                <a:gd name="T35" fmla="*/ 5 h 26"/>
                <a:gd name="T36" fmla="*/ 2 w 24"/>
                <a:gd name="T37" fmla="*/ 4 h 26"/>
                <a:gd name="T38" fmla="*/ 3 w 24"/>
                <a:gd name="T39" fmla="*/ 4 h 26"/>
                <a:gd name="T40" fmla="*/ 6 w 24"/>
                <a:gd name="T41" fmla="*/ 4 h 26"/>
                <a:gd name="T42" fmla="*/ 16 w 24"/>
                <a:gd name="T43" fmla="*/ 4 h 26"/>
                <a:gd name="T44" fmla="*/ 6 w 24"/>
                <a:gd name="T45" fmla="*/ 10 h 26"/>
                <a:gd name="T46" fmla="*/ 5 w 24"/>
                <a:gd name="T47" fmla="*/ 10 h 26"/>
                <a:gd name="T48" fmla="*/ 4 w 24"/>
                <a:gd name="T49" fmla="*/ 10 h 26"/>
                <a:gd name="T50" fmla="*/ 4 w 24"/>
                <a:gd name="T51" fmla="*/ 10 h 26"/>
                <a:gd name="T52" fmla="*/ 3 w 24"/>
                <a:gd name="T53" fmla="*/ 10 h 26"/>
                <a:gd name="T54" fmla="*/ 3 w 24"/>
                <a:gd name="T55" fmla="*/ 9 h 26"/>
                <a:gd name="T56" fmla="*/ 3 w 24"/>
                <a:gd name="T57" fmla="*/ 8 h 26"/>
                <a:gd name="T58" fmla="*/ 2 w 24"/>
                <a:gd name="T59" fmla="*/ 8 h 26"/>
                <a:gd name="T60" fmla="*/ 4 w 24"/>
                <a:gd name="T61" fmla="*/ 16 h 26"/>
                <a:gd name="T62" fmla="*/ 5 w 24"/>
                <a:gd name="T63" fmla="*/ 15 h 26"/>
                <a:gd name="T64" fmla="*/ 5 w 24"/>
                <a:gd name="T65" fmla="*/ 15 h 26"/>
                <a:gd name="T66" fmla="*/ 5 w 24"/>
                <a:gd name="T67" fmla="*/ 14 h 26"/>
                <a:gd name="T68" fmla="*/ 6 w 24"/>
                <a:gd name="T69" fmla="*/ 14 h 26"/>
                <a:gd name="T70" fmla="*/ 6 w 24"/>
                <a:gd name="T71" fmla="*/ 13 h 26"/>
                <a:gd name="T72" fmla="*/ 6 w 24"/>
                <a:gd name="T73" fmla="*/ 13 h 26"/>
                <a:gd name="T74" fmla="*/ 18 w 24"/>
                <a:gd name="T75" fmla="*/ 13 h 26"/>
                <a:gd name="T76" fmla="*/ 8 w 24"/>
                <a:gd name="T77" fmla="*/ 19 h 26"/>
                <a:gd name="T78" fmla="*/ 7 w 24"/>
                <a:gd name="T79" fmla="*/ 19 h 26"/>
                <a:gd name="T80" fmla="*/ 7 w 24"/>
                <a:gd name="T81" fmla="*/ 19 h 26"/>
                <a:gd name="T82" fmla="*/ 6 w 24"/>
                <a:gd name="T83" fmla="*/ 19 h 26"/>
                <a:gd name="T84" fmla="*/ 6 w 24"/>
                <a:gd name="T85" fmla="*/ 19 h 26"/>
                <a:gd name="T86" fmla="*/ 6 w 24"/>
                <a:gd name="T87" fmla="*/ 19 h 26"/>
                <a:gd name="T88" fmla="*/ 6 w 24"/>
                <a:gd name="T89" fmla="*/ 18 h 26"/>
                <a:gd name="T90" fmla="*/ 5 w 24"/>
                <a:gd name="T91" fmla="*/ 18 h 26"/>
                <a:gd name="T92" fmla="*/ 6 w 24"/>
                <a:gd name="T93" fmla="*/ 25 h 26"/>
                <a:gd name="T94" fmla="*/ 8 w 24"/>
                <a:gd name="T95" fmla="*/ 25 h 26"/>
                <a:gd name="T96" fmla="*/ 7 w 24"/>
                <a:gd name="T97" fmla="*/ 24 h 26"/>
                <a:gd name="T98" fmla="*/ 7 w 24"/>
                <a:gd name="T99" fmla="*/ 23 h 26"/>
                <a:gd name="T100" fmla="*/ 7 w 24"/>
                <a:gd name="T101" fmla="*/ 23 h 26"/>
                <a:gd name="T102" fmla="*/ 8 w 24"/>
                <a:gd name="T103" fmla="*/ 22 h 26"/>
                <a:gd name="T104" fmla="*/ 9 w 24"/>
                <a:gd name="T105" fmla="*/ 21 h 26"/>
                <a:gd name="T106" fmla="*/ 10 w 24"/>
                <a:gd name="T107" fmla="*/ 21 h 26"/>
                <a:gd name="T108" fmla="*/ 10 w 24"/>
                <a:gd name="T109" fmla="*/ 20 h 26"/>
                <a:gd name="T110" fmla="*/ 10 w 24"/>
                <a:gd name="T111" fmla="*/ 20 h 26"/>
                <a:gd name="T112" fmla="*/ 23 w 24"/>
                <a:gd name="T113" fmla="*/ 13 h 26"/>
                <a:gd name="T114" fmla="*/ 23 w 24"/>
                <a:gd name="T115" fmla="*/ 12 h 26"/>
                <a:gd name="T116" fmla="*/ 8 w 24"/>
                <a:gd name="T117" fmla="*/ 1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4" h="26">
                  <a:moveTo>
                    <a:pt x="8" y="11"/>
                  </a:moveTo>
                  <a:lnTo>
                    <a:pt x="21" y="4"/>
                  </a:lnTo>
                  <a:lnTo>
                    <a:pt x="21" y="3"/>
                  </a:lnTo>
                  <a:lnTo>
                    <a:pt x="6" y="2"/>
                  </a:lnTo>
                  <a:lnTo>
                    <a:pt x="5" y="2"/>
                  </a:lnTo>
                  <a:lnTo>
                    <a:pt x="4" y="2"/>
                  </a:lnTo>
                  <a:lnTo>
                    <a:pt x="3" y="2"/>
                  </a:lnTo>
                  <a:lnTo>
                    <a:pt x="2" y="2"/>
                  </a:lnTo>
                  <a:lnTo>
                    <a:pt x="2" y="2"/>
                  </a:lnTo>
                  <a:lnTo>
                    <a:pt x="2" y="2"/>
                  </a:lnTo>
                  <a:lnTo>
                    <a:pt x="2" y="1"/>
                  </a:lnTo>
                  <a:lnTo>
                    <a:pt x="1" y="1"/>
                  </a:lnTo>
                  <a:lnTo>
                    <a:pt x="1" y="0"/>
                  </a:lnTo>
                  <a:lnTo>
                    <a:pt x="0" y="0"/>
                  </a:lnTo>
                  <a:lnTo>
                    <a:pt x="2" y="6"/>
                  </a:lnTo>
                  <a:lnTo>
                    <a:pt x="2" y="6"/>
                  </a:lnTo>
                  <a:lnTo>
                    <a:pt x="2" y="6"/>
                  </a:lnTo>
                  <a:lnTo>
                    <a:pt x="2" y="5"/>
                  </a:lnTo>
                  <a:lnTo>
                    <a:pt x="2" y="4"/>
                  </a:lnTo>
                  <a:lnTo>
                    <a:pt x="3" y="4"/>
                  </a:lnTo>
                  <a:lnTo>
                    <a:pt x="6" y="4"/>
                  </a:lnTo>
                  <a:lnTo>
                    <a:pt x="16" y="4"/>
                  </a:lnTo>
                  <a:lnTo>
                    <a:pt x="6" y="10"/>
                  </a:lnTo>
                  <a:lnTo>
                    <a:pt x="5" y="10"/>
                  </a:lnTo>
                  <a:lnTo>
                    <a:pt x="4" y="10"/>
                  </a:lnTo>
                  <a:lnTo>
                    <a:pt x="4" y="10"/>
                  </a:lnTo>
                  <a:lnTo>
                    <a:pt x="3" y="10"/>
                  </a:lnTo>
                  <a:lnTo>
                    <a:pt x="3" y="9"/>
                  </a:lnTo>
                  <a:lnTo>
                    <a:pt x="3" y="8"/>
                  </a:lnTo>
                  <a:lnTo>
                    <a:pt x="2" y="8"/>
                  </a:lnTo>
                  <a:lnTo>
                    <a:pt x="4" y="16"/>
                  </a:lnTo>
                  <a:lnTo>
                    <a:pt x="5" y="15"/>
                  </a:lnTo>
                  <a:lnTo>
                    <a:pt x="5" y="15"/>
                  </a:lnTo>
                  <a:lnTo>
                    <a:pt x="5" y="14"/>
                  </a:lnTo>
                  <a:lnTo>
                    <a:pt x="6" y="14"/>
                  </a:lnTo>
                  <a:lnTo>
                    <a:pt x="6" y="13"/>
                  </a:lnTo>
                  <a:lnTo>
                    <a:pt x="6" y="13"/>
                  </a:lnTo>
                  <a:lnTo>
                    <a:pt x="18" y="13"/>
                  </a:lnTo>
                  <a:lnTo>
                    <a:pt x="8" y="19"/>
                  </a:lnTo>
                  <a:lnTo>
                    <a:pt x="7" y="19"/>
                  </a:lnTo>
                  <a:lnTo>
                    <a:pt x="7" y="19"/>
                  </a:lnTo>
                  <a:lnTo>
                    <a:pt x="6" y="19"/>
                  </a:lnTo>
                  <a:lnTo>
                    <a:pt x="6" y="19"/>
                  </a:lnTo>
                  <a:lnTo>
                    <a:pt x="6" y="19"/>
                  </a:lnTo>
                  <a:lnTo>
                    <a:pt x="6" y="18"/>
                  </a:lnTo>
                  <a:lnTo>
                    <a:pt x="5" y="18"/>
                  </a:lnTo>
                  <a:lnTo>
                    <a:pt x="6" y="25"/>
                  </a:lnTo>
                  <a:lnTo>
                    <a:pt x="8" y="25"/>
                  </a:lnTo>
                  <a:lnTo>
                    <a:pt x="7" y="24"/>
                  </a:lnTo>
                  <a:lnTo>
                    <a:pt x="7" y="23"/>
                  </a:lnTo>
                  <a:lnTo>
                    <a:pt x="7" y="23"/>
                  </a:lnTo>
                  <a:lnTo>
                    <a:pt x="8" y="22"/>
                  </a:lnTo>
                  <a:lnTo>
                    <a:pt x="9" y="21"/>
                  </a:lnTo>
                  <a:lnTo>
                    <a:pt x="10" y="21"/>
                  </a:lnTo>
                  <a:lnTo>
                    <a:pt x="10" y="20"/>
                  </a:lnTo>
                  <a:lnTo>
                    <a:pt x="10" y="20"/>
                  </a:lnTo>
                  <a:lnTo>
                    <a:pt x="23" y="13"/>
                  </a:lnTo>
                  <a:lnTo>
                    <a:pt x="23" y="12"/>
                  </a:lnTo>
                  <a:lnTo>
                    <a:pt x="8" y="11"/>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40" name="Freeform 237"/>
            <p:cNvSpPr>
              <a:spLocks/>
            </p:cNvSpPr>
            <p:nvPr/>
          </p:nvSpPr>
          <p:spPr bwMode="auto">
            <a:xfrm>
              <a:off x="1271" y="1828"/>
              <a:ext cx="20" cy="16"/>
            </a:xfrm>
            <a:custGeom>
              <a:avLst/>
              <a:gdLst>
                <a:gd name="T0" fmla="*/ 5 w 20"/>
                <a:gd name="T1" fmla="*/ 5 h 16"/>
                <a:gd name="T2" fmla="*/ 7 w 20"/>
                <a:gd name="T3" fmla="*/ 5 h 16"/>
                <a:gd name="T4" fmla="*/ 8 w 20"/>
                <a:gd name="T5" fmla="*/ 6 h 16"/>
                <a:gd name="T6" fmla="*/ 8 w 20"/>
                <a:gd name="T7" fmla="*/ 7 h 16"/>
                <a:gd name="T8" fmla="*/ 9 w 20"/>
                <a:gd name="T9" fmla="*/ 9 h 16"/>
                <a:gd name="T10" fmla="*/ 5 w 20"/>
                <a:gd name="T11" fmla="*/ 10 h 16"/>
                <a:gd name="T12" fmla="*/ 3 w 20"/>
                <a:gd name="T13" fmla="*/ 10 h 16"/>
                <a:gd name="T14" fmla="*/ 2 w 20"/>
                <a:gd name="T15" fmla="*/ 9 h 16"/>
                <a:gd name="T16" fmla="*/ 2 w 20"/>
                <a:gd name="T17" fmla="*/ 8 h 16"/>
                <a:gd name="T18" fmla="*/ 1 w 20"/>
                <a:gd name="T19" fmla="*/ 7 h 16"/>
                <a:gd name="T20" fmla="*/ 2 w 20"/>
                <a:gd name="T21" fmla="*/ 6 h 16"/>
                <a:gd name="T22" fmla="*/ 2 w 20"/>
                <a:gd name="T23" fmla="*/ 5 h 16"/>
                <a:gd name="T24" fmla="*/ 2 w 20"/>
                <a:gd name="T25" fmla="*/ 4 h 16"/>
                <a:gd name="T26" fmla="*/ 3 w 20"/>
                <a:gd name="T27" fmla="*/ 3 h 16"/>
                <a:gd name="T28" fmla="*/ 4 w 20"/>
                <a:gd name="T29" fmla="*/ 2 h 16"/>
                <a:gd name="T30" fmla="*/ 4 w 20"/>
                <a:gd name="T31" fmla="*/ 1 h 16"/>
                <a:gd name="T32" fmla="*/ 1 w 20"/>
                <a:gd name="T33" fmla="*/ 15 h 16"/>
                <a:gd name="T34" fmla="*/ 2 w 20"/>
                <a:gd name="T35" fmla="*/ 14 h 16"/>
                <a:gd name="T36" fmla="*/ 3 w 20"/>
                <a:gd name="T37" fmla="*/ 13 h 16"/>
                <a:gd name="T38" fmla="*/ 4 w 20"/>
                <a:gd name="T39" fmla="*/ 12 h 16"/>
                <a:gd name="T40" fmla="*/ 5 w 20"/>
                <a:gd name="T41" fmla="*/ 12 h 16"/>
                <a:gd name="T42" fmla="*/ 16 w 20"/>
                <a:gd name="T43" fmla="*/ 11 h 16"/>
                <a:gd name="T44" fmla="*/ 17 w 20"/>
                <a:gd name="T45" fmla="*/ 11 h 16"/>
                <a:gd name="T46" fmla="*/ 18 w 20"/>
                <a:gd name="T47" fmla="*/ 13 h 16"/>
                <a:gd name="T48" fmla="*/ 19 w 20"/>
                <a:gd name="T49" fmla="*/ 14 h 16"/>
                <a:gd name="T50" fmla="*/ 13 w 20"/>
                <a:gd name="T51" fmla="*/ 0 h 16"/>
                <a:gd name="T52" fmla="*/ 14 w 20"/>
                <a:gd name="T53" fmla="*/ 1 h 16"/>
                <a:gd name="T54" fmla="*/ 15 w 20"/>
                <a:gd name="T55" fmla="*/ 2 h 16"/>
                <a:gd name="T56" fmla="*/ 17 w 20"/>
                <a:gd name="T57" fmla="*/ 4 h 16"/>
                <a:gd name="T58" fmla="*/ 17 w 20"/>
                <a:gd name="T59" fmla="*/ 4 h 16"/>
                <a:gd name="T60" fmla="*/ 17 w 20"/>
                <a:gd name="T61" fmla="*/ 6 h 16"/>
                <a:gd name="T62" fmla="*/ 17 w 20"/>
                <a:gd name="T63" fmla="*/ 7 h 16"/>
                <a:gd name="T64" fmla="*/ 17 w 20"/>
                <a:gd name="T65" fmla="*/ 9 h 16"/>
                <a:gd name="T66" fmla="*/ 17 w 20"/>
                <a:gd name="T67" fmla="*/ 9 h 16"/>
                <a:gd name="T68" fmla="*/ 15 w 20"/>
                <a:gd name="T69" fmla="*/ 9 h 16"/>
                <a:gd name="T70" fmla="*/ 9 w 20"/>
                <a:gd name="T71" fmla="*/ 9 h 16"/>
                <a:gd name="T72" fmla="*/ 9 w 20"/>
                <a:gd name="T73" fmla="*/ 7 h 16"/>
                <a:gd name="T74" fmla="*/ 10 w 20"/>
                <a:gd name="T75" fmla="*/ 6 h 16"/>
                <a:gd name="T76" fmla="*/ 11 w 20"/>
                <a:gd name="T77" fmla="*/ 5 h 16"/>
                <a:gd name="T78" fmla="*/ 5 w 20"/>
                <a:gd name="T79" fmla="*/ 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0" h="16">
                  <a:moveTo>
                    <a:pt x="5" y="4"/>
                  </a:moveTo>
                  <a:lnTo>
                    <a:pt x="5" y="5"/>
                  </a:lnTo>
                  <a:lnTo>
                    <a:pt x="6" y="5"/>
                  </a:lnTo>
                  <a:lnTo>
                    <a:pt x="7" y="5"/>
                  </a:lnTo>
                  <a:lnTo>
                    <a:pt x="8" y="6"/>
                  </a:lnTo>
                  <a:lnTo>
                    <a:pt x="8" y="6"/>
                  </a:lnTo>
                  <a:lnTo>
                    <a:pt x="8" y="6"/>
                  </a:lnTo>
                  <a:lnTo>
                    <a:pt x="8" y="7"/>
                  </a:lnTo>
                  <a:lnTo>
                    <a:pt x="9" y="8"/>
                  </a:lnTo>
                  <a:lnTo>
                    <a:pt x="9" y="9"/>
                  </a:lnTo>
                  <a:lnTo>
                    <a:pt x="9" y="10"/>
                  </a:lnTo>
                  <a:lnTo>
                    <a:pt x="5" y="10"/>
                  </a:lnTo>
                  <a:lnTo>
                    <a:pt x="4" y="10"/>
                  </a:lnTo>
                  <a:lnTo>
                    <a:pt x="3" y="10"/>
                  </a:lnTo>
                  <a:lnTo>
                    <a:pt x="2" y="10"/>
                  </a:lnTo>
                  <a:lnTo>
                    <a:pt x="2" y="9"/>
                  </a:lnTo>
                  <a:lnTo>
                    <a:pt x="2" y="9"/>
                  </a:lnTo>
                  <a:lnTo>
                    <a:pt x="2" y="8"/>
                  </a:lnTo>
                  <a:lnTo>
                    <a:pt x="1" y="8"/>
                  </a:lnTo>
                  <a:lnTo>
                    <a:pt x="1" y="7"/>
                  </a:lnTo>
                  <a:lnTo>
                    <a:pt x="1" y="6"/>
                  </a:lnTo>
                  <a:lnTo>
                    <a:pt x="2" y="6"/>
                  </a:lnTo>
                  <a:lnTo>
                    <a:pt x="2" y="6"/>
                  </a:lnTo>
                  <a:lnTo>
                    <a:pt x="2" y="5"/>
                  </a:lnTo>
                  <a:lnTo>
                    <a:pt x="2" y="4"/>
                  </a:lnTo>
                  <a:lnTo>
                    <a:pt x="2" y="4"/>
                  </a:lnTo>
                  <a:lnTo>
                    <a:pt x="2" y="3"/>
                  </a:lnTo>
                  <a:lnTo>
                    <a:pt x="3" y="3"/>
                  </a:lnTo>
                  <a:lnTo>
                    <a:pt x="3" y="2"/>
                  </a:lnTo>
                  <a:lnTo>
                    <a:pt x="4" y="2"/>
                  </a:lnTo>
                  <a:lnTo>
                    <a:pt x="5" y="1"/>
                  </a:lnTo>
                  <a:lnTo>
                    <a:pt x="4" y="1"/>
                  </a:lnTo>
                  <a:lnTo>
                    <a:pt x="0" y="3"/>
                  </a:lnTo>
                  <a:lnTo>
                    <a:pt x="1" y="15"/>
                  </a:lnTo>
                  <a:lnTo>
                    <a:pt x="2" y="14"/>
                  </a:lnTo>
                  <a:lnTo>
                    <a:pt x="2" y="14"/>
                  </a:lnTo>
                  <a:lnTo>
                    <a:pt x="2" y="13"/>
                  </a:lnTo>
                  <a:lnTo>
                    <a:pt x="3" y="13"/>
                  </a:lnTo>
                  <a:lnTo>
                    <a:pt x="3" y="12"/>
                  </a:lnTo>
                  <a:lnTo>
                    <a:pt x="4" y="12"/>
                  </a:lnTo>
                  <a:lnTo>
                    <a:pt x="5" y="12"/>
                  </a:lnTo>
                  <a:lnTo>
                    <a:pt x="5" y="12"/>
                  </a:lnTo>
                  <a:lnTo>
                    <a:pt x="15" y="11"/>
                  </a:lnTo>
                  <a:lnTo>
                    <a:pt x="16" y="11"/>
                  </a:lnTo>
                  <a:lnTo>
                    <a:pt x="17" y="11"/>
                  </a:lnTo>
                  <a:lnTo>
                    <a:pt x="17" y="11"/>
                  </a:lnTo>
                  <a:lnTo>
                    <a:pt x="18" y="12"/>
                  </a:lnTo>
                  <a:lnTo>
                    <a:pt x="18" y="13"/>
                  </a:lnTo>
                  <a:lnTo>
                    <a:pt x="18" y="14"/>
                  </a:lnTo>
                  <a:lnTo>
                    <a:pt x="19" y="14"/>
                  </a:lnTo>
                  <a:lnTo>
                    <a:pt x="17" y="1"/>
                  </a:lnTo>
                  <a:lnTo>
                    <a:pt x="13" y="0"/>
                  </a:lnTo>
                  <a:lnTo>
                    <a:pt x="13" y="1"/>
                  </a:lnTo>
                  <a:lnTo>
                    <a:pt x="14" y="1"/>
                  </a:lnTo>
                  <a:lnTo>
                    <a:pt x="14" y="1"/>
                  </a:lnTo>
                  <a:lnTo>
                    <a:pt x="15" y="2"/>
                  </a:lnTo>
                  <a:lnTo>
                    <a:pt x="16" y="3"/>
                  </a:lnTo>
                  <a:lnTo>
                    <a:pt x="17" y="4"/>
                  </a:lnTo>
                  <a:lnTo>
                    <a:pt x="17" y="4"/>
                  </a:lnTo>
                  <a:lnTo>
                    <a:pt x="17" y="4"/>
                  </a:lnTo>
                  <a:lnTo>
                    <a:pt x="17" y="5"/>
                  </a:lnTo>
                  <a:lnTo>
                    <a:pt x="17" y="6"/>
                  </a:lnTo>
                  <a:lnTo>
                    <a:pt x="17" y="6"/>
                  </a:lnTo>
                  <a:lnTo>
                    <a:pt x="17" y="7"/>
                  </a:lnTo>
                  <a:lnTo>
                    <a:pt x="17" y="8"/>
                  </a:lnTo>
                  <a:lnTo>
                    <a:pt x="17" y="9"/>
                  </a:lnTo>
                  <a:lnTo>
                    <a:pt x="17" y="9"/>
                  </a:lnTo>
                  <a:lnTo>
                    <a:pt x="17" y="9"/>
                  </a:lnTo>
                  <a:lnTo>
                    <a:pt x="16" y="9"/>
                  </a:lnTo>
                  <a:lnTo>
                    <a:pt x="15" y="9"/>
                  </a:lnTo>
                  <a:lnTo>
                    <a:pt x="10" y="10"/>
                  </a:lnTo>
                  <a:lnTo>
                    <a:pt x="9" y="9"/>
                  </a:lnTo>
                  <a:lnTo>
                    <a:pt x="9" y="8"/>
                  </a:lnTo>
                  <a:lnTo>
                    <a:pt x="9" y="7"/>
                  </a:lnTo>
                  <a:lnTo>
                    <a:pt x="10" y="6"/>
                  </a:lnTo>
                  <a:lnTo>
                    <a:pt x="10" y="6"/>
                  </a:lnTo>
                  <a:lnTo>
                    <a:pt x="11" y="5"/>
                  </a:lnTo>
                  <a:lnTo>
                    <a:pt x="11" y="5"/>
                  </a:lnTo>
                  <a:lnTo>
                    <a:pt x="12" y="4"/>
                  </a:lnTo>
                  <a:lnTo>
                    <a:pt x="5" y="4"/>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41" name="Freeform 238"/>
            <p:cNvSpPr>
              <a:spLocks/>
            </p:cNvSpPr>
            <p:nvPr/>
          </p:nvSpPr>
          <p:spPr bwMode="auto">
            <a:xfrm>
              <a:off x="1271" y="1794"/>
              <a:ext cx="20" cy="18"/>
            </a:xfrm>
            <a:custGeom>
              <a:avLst/>
              <a:gdLst>
                <a:gd name="T0" fmla="*/ 4 w 20"/>
                <a:gd name="T1" fmla="*/ 7 h 18"/>
                <a:gd name="T2" fmla="*/ 3 w 20"/>
                <a:gd name="T3" fmla="*/ 7 h 18"/>
                <a:gd name="T4" fmla="*/ 2 w 20"/>
                <a:gd name="T5" fmla="*/ 7 h 18"/>
                <a:gd name="T6" fmla="*/ 2 w 20"/>
                <a:gd name="T7" fmla="*/ 7 h 18"/>
                <a:gd name="T8" fmla="*/ 2 w 20"/>
                <a:gd name="T9" fmla="*/ 6 h 18"/>
                <a:gd name="T10" fmla="*/ 2 w 20"/>
                <a:gd name="T11" fmla="*/ 5 h 18"/>
                <a:gd name="T12" fmla="*/ 2 w 20"/>
                <a:gd name="T13" fmla="*/ 4 h 18"/>
                <a:gd name="T14" fmla="*/ 2 w 20"/>
                <a:gd name="T15" fmla="*/ 4 h 18"/>
                <a:gd name="T16" fmla="*/ 2 w 20"/>
                <a:gd name="T17" fmla="*/ 4 h 18"/>
                <a:gd name="T18" fmla="*/ 2 w 20"/>
                <a:gd name="T19" fmla="*/ 3 h 18"/>
                <a:gd name="T20" fmla="*/ 3 w 20"/>
                <a:gd name="T21" fmla="*/ 2 h 18"/>
                <a:gd name="T22" fmla="*/ 3 w 20"/>
                <a:gd name="T23" fmla="*/ 1 h 18"/>
                <a:gd name="T24" fmla="*/ 4 w 20"/>
                <a:gd name="T25" fmla="*/ 1 h 18"/>
                <a:gd name="T26" fmla="*/ 5 w 20"/>
                <a:gd name="T27" fmla="*/ 1 h 18"/>
                <a:gd name="T28" fmla="*/ 5 w 20"/>
                <a:gd name="T29" fmla="*/ 1 h 18"/>
                <a:gd name="T30" fmla="*/ 5 w 20"/>
                <a:gd name="T31" fmla="*/ 0 h 18"/>
                <a:gd name="T32" fmla="*/ 6 w 20"/>
                <a:gd name="T33" fmla="*/ 0 h 18"/>
                <a:gd name="T34" fmla="*/ 5 w 20"/>
                <a:gd name="T35" fmla="*/ 0 h 18"/>
                <a:gd name="T36" fmla="*/ 1 w 20"/>
                <a:gd name="T37" fmla="*/ 1 h 18"/>
                <a:gd name="T38" fmla="*/ 0 w 20"/>
                <a:gd name="T39" fmla="*/ 15 h 18"/>
                <a:gd name="T40" fmla="*/ 5 w 20"/>
                <a:gd name="T41" fmla="*/ 17 h 18"/>
                <a:gd name="T42" fmla="*/ 5 w 20"/>
                <a:gd name="T43" fmla="*/ 16 h 18"/>
                <a:gd name="T44" fmla="*/ 4 w 20"/>
                <a:gd name="T45" fmla="*/ 16 h 18"/>
                <a:gd name="T46" fmla="*/ 4 w 20"/>
                <a:gd name="T47" fmla="*/ 15 h 18"/>
                <a:gd name="T48" fmla="*/ 3 w 20"/>
                <a:gd name="T49" fmla="*/ 15 h 18"/>
                <a:gd name="T50" fmla="*/ 2 w 20"/>
                <a:gd name="T51" fmla="*/ 14 h 18"/>
                <a:gd name="T52" fmla="*/ 2 w 20"/>
                <a:gd name="T53" fmla="*/ 13 h 18"/>
                <a:gd name="T54" fmla="*/ 2 w 20"/>
                <a:gd name="T55" fmla="*/ 13 h 18"/>
                <a:gd name="T56" fmla="*/ 2 w 20"/>
                <a:gd name="T57" fmla="*/ 13 h 18"/>
                <a:gd name="T58" fmla="*/ 2 w 20"/>
                <a:gd name="T59" fmla="*/ 12 h 18"/>
                <a:gd name="T60" fmla="*/ 1 w 20"/>
                <a:gd name="T61" fmla="*/ 12 h 18"/>
                <a:gd name="T62" fmla="*/ 1 w 20"/>
                <a:gd name="T63" fmla="*/ 11 h 18"/>
                <a:gd name="T64" fmla="*/ 1 w 20"/>
                <a:gd name="T65" fmla="*/ 10 h 18"/>
                <a:gd name="T66" fmla="*/ 2 w 20"/>
                <a:gd name="T67" fmla="*/ 10 h 18"/>
                <a:gd name="T68" fmla="*/ 2 w 20"/>
                <a:gd name="T69" fmla="*/ 9 h 18"/>
                <a:gd name="T70" fmla="*/ 2 w 20"/>
                <a:gd name="T71" fmla="*/ 9 h 18"/>
                <a:gd name="T72" fmla="*/ 3 w 20"/>
                <a:gd name="T73" fmla="*/ 9 h 18"/>
                <a:gd name="T74" fmla="*/ 4 w 20"/>
                <a:gd name="T75" fmla="*/ 10 h 18"/>
                <a:gd name="T76" fmla="*/ 14 w 20"/>
                <a:gd name="T77" fmla="*/ 10 h 18"/>
                <a:gd name="T78" fmla="*/ 14 w 20"/>
                <a:gd name="T79" fmla="*/ 10 h 18"/>
                <a:gd name="T80" fmla="*/ 15 w 20"/>
                <a:gd name="T81" fmla="*/ 10 h 18"/>
                <a:gd name="T82" fmla="*/ 16 w 20"/>
                <a:gd name="T83" fmla="*/ 10 h 18"/>
                <a:gd name="T84" fmla="*/ 17 w 20"/>
                <a:gd name="T85" fmla="*/ 10 h 18"/>
                <a:gd name="T86" fmla="*/ 17 w 20"/>
                <a:gd name="T87" fmla="*/ 11 h 18"/>
                <a:gd name="T88" fmla="*/ 17 w 20"/>
                <a:gd name="T89" fmla="*/ 12 h 18"/>
                <a:gd name="T90" fmla="*/ 17 w 20"/>
                <a:gd name="T91" fmla="*/ 13 h 18"/>
                <a:gd name="T92" fmla="*/ 18 w 20"/>
                <a:gd name="T93" fmla="*/ 13 h 18"/>
                <a:gd name="T94" fmla="*/ 19 w 20"/>
                <a:gd name="T95" fmla="*/ 6 h 18"/>
                <a:gd name="T96" fmla="*/ 17 w 20"/>
                <a:gd name="T97" fmla="*/ 6 h 18"/>
                <a:gd name="T98" fmla="*/ 17 w 20"/>
                <a:gd name="T99" fmla="*/ 7 h 18"/>
                <a:gd name="T100" fmla="*/ 17 w 20"/>
                <a:gd name="T101" fmla="*/ 7 h 18"/>
                <a:gd name="T102" fmla="*/ 17 w 20"/>
                <a:gd name="T103" fmla="*/ 7 h 18"/>
                <a:gd name="T104" fmla="*/ 16 w 20"/>
                <a:gd name="T105" fmla="*/ 7 h 18"/>
                <a:gd name="T106" fmla="*/ 16 w 20"/>
                <a:gd name="T107" fmla="*/ 8 h 18"/>
                <a:gd name="T108" fmla="*/ 14 w 20"/>
                <a:gd name="T109" fmla="*/ 8 h 18"/>
                <a:gd name="T110" fmla="*/ 4 w 20"/>
                <a:gd name="T111" fmla="*/ 7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0" h="18">
                  <a:moveTo>
                    <a:pt x="4" y="7"/>
                  </a:moveTo>
                  <a:lnTo>
                    <a:pt x="3" y="7"/>
                  </a:lnTo>
                  <a:lnTo>
                    <a:pt x="2" y="7"/>
                  </a:lnTo>
                  <a:lnTo>
                    <a:pt x="2" y="7"/>
                  </a:lnTo>
                  <a:lnTo>
                    <a:pt x="2" y="6"/>
                  </a:lnTo>
                  <a:lnTo>
                    <a:pt x="2" y="5"/>
                  </a:lnTo>
                  <a:lnTo>
                    <a:pt x="2" y="4"/>
                  </a:lnTo>
                  <a:lnTo>
                    <a:pt x="2" y="4"/>
                  </a:lnTo>
                  <a:lnTo>
                    <a:pt x="2" y="4"/>
                  </a:lnTo>
                  <a:lnTo>
                    <a:pt x="2" y="3"/>
                  </a:lnTo>
                  <a:lnTo>
                    <a:pt x="3" y="2"/>
                  </a:lnTo>
                  <a:lnTo>
                    <a:pt x="3" y="1"/>
                  </a:lnTo>
                  <a:lnTo>
                    <a:pt x="4" y="1"/>
                  </a:lnTo>
                  <a:lnTo>
                    <a:pt x="5" y="1"/>
                  </a:lnTo>
                  <a:lnTo>
                    <a:pt x="5" y="1"/>
                  </a:lnTo>
                  <a:lnTo>
                    <a:pt x="5" y="0"/>
                  </a:lnTo>
                  <a:lnTo>
                    <a:pt x="6" y="0"/>
                  </a:lnTo>
                  <a:lnTo>
                    <a:pt x="5" y="0"/>
                  </a:lnTo>
                  <a:lnTo>
                    <a:pt x="1" y="1"/>
                  </a:lnTo>
                  <a:lnTo>
                    <a:pt x="0" y="15"/>
                  </a:lnTo>
                  <a:lnTo>
                    <a:pt x="5" y="17"/>
                  </a:lnTo>
                  <a:lnTo>
                    <a:pt x="5" y="16"/>
                  </a:lnTo>
                  <a:lnTo>
                    <a:pt x="4" y="16"/>
                  </a:lnTo>
                  <a:lnTo>
                    <a:pt x="4" y="15"/>
                  </a:lnTo>
                  <a:lnTo>
                    <a:pt x="3" y="15"/>
                  </a:lnTo>
                  <a:lnTo>
                    <a:pt x="2" y="14"/>
                  </a:lnTo>
                  <a:lnTo>
                    <a:pt x="2" y="13"/>
                  </a:lnTo>
                  <a:lnTo>
                    <a:pt x="2" y="13"/>
                  </a:lnTo>
                  <a:lnTo>
                    <a:pt x="2" y="13"/>
                  </a:lnTo>
                  <a:lnTo>
                    <a:pt x="2" y="12"/>
                  </a:lnTo>
                  <a:lnTo>
                    <a:pt x="1" y="12"/>
                  </a:lnTo>
                  <a:lnTo>
                    <a:pt x="1" y="11"/>
                  </a:lnTo>
                  <a:lnTo>
                    <a:pt x="1" y="10"/>
                  </a:lnTo>
                  <a:lnTo>
                    <a:pt x="2" y="10"/>
                  </a:lnTo>
                  <a:lnTo>
                    <a:pt x="2" y="9"/>
                  </a:lnTo>
                  <a:lnTo>
                    <a:pt x="2" y="9"/>
                  </a:lnTo>
                  <a:lnTo>
                    <a:pt x="3" y="9"/>
                  </a:lnTo>
                  <a:lnTo>
                    <a:pt x="4" y="10"/>
                  </a:lnTo>
                  <a:lnTo>
                    <a:pt x="14" y="10"/>
                  </a:lnTo>
                  <a:lnTo>
                    <a:pt x="14" y="10"/>
                  </a:lnTo>
                  <a:lnTo>
                    <a:pt x="15" y="10"/>
                  </a:lnTo>
                  <a:lnTo>
                    <a:pt x="16" y="10"/>
                  </a:lnTo>
                  <a:lnTo>
                    <a:pt x="17" y="10"/>
                  </a:lnTo>
                  <a:lnTo>
                    <a:pt x="17" y="11"/>
                  </a:lnTo>
                  <a:lnTo>
                    <a:pt x="17" y="12"/>
                  </a:lnTo>
                  <a:lnTo>
                    <a:pt x="17" y="13"/>
                  </a:lnTo>
                  <a:lnTo>
                    <a:pt x="18" y="13"/>
                  </a:lnTo>
                  <a:lnTo>
                    <a:pt x="19" y="6"/>
                  </a:lnTo>
                  <a:lnTo>
                    <a:pt x="17" y="6"/>
                  </a:lnTo>
                  <a:lnTo>
                    <a:pt x="17" y="7"/>
                  </a:lnTo>
                  <a:lnTo>
                    <a:pt x="17" y="7"/>
                  </a:lnTo>
                  <a:lnTo>
                    <a:pt x="17" y="7"/>
                  </a:lnTo>
                  <a:lnTo>
                    <a:pt x="16" y="7"/>
                  </a:lnTo>
                  <a:lnTo>
                    <a:pt x="16" y="8"/>
                  </a:lnTo>
                  <a:lnTo>
                    <a:pt x="14" y="8"/>
                  </a:lnTo>
                  <a:lnTo>
                    <a:pt x="4" y="7"/>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42" name="Freeform 239"/>
            <p:cNvSpPr>
              <a:spLocks/>
            </p:cNvSpPr>
            <p:nvPr/>
          </p:nvSpPr>
          <p:spPr bwMode="auto">
            <a:xfrm>
              <a:off x="1273" y="1774"/>
              <a:ext cx="23" cy="16"/>
            </a:xfrm>
            <a:custGeom>
              <a:avLst/>
              <a:gdLst>
                <a:gd name="T0" fmla="*/ 11 w 23"/>
                <a:gd name="T1" fmla="*/ 7 h 16"/>
                <a:gd name="T2" fmla="*/ 20 w 23"/>
                <a:gd name="T3" fmla="*/ 4 h 16"/>
                <a:gd name="T4" fmla="*/ 22 w 23"/>
                <a:gd name="T5" fmla="*/ 1 h 16"/>
                <a:gd name="T6" fmla="*/ 21 w 23"/>
                <a:gd name="T7" fmla="*/ 1 h 16"/>
                <a:gd name="T8" fmla="*/ 21 w 23"/>
                <a:gd name="T9" fmla="*/ 1 h 16"/>
                <a:gd name="T10" fmla="*/ 20 w 23"/>
                <a:gd name="T11" fmla="*/ 2 h 16"/>
                <a:gd name="T12" fmla="*/ 20 w 23"/>
                <a:gd name="T13" fmla="*/ 2 h 16"/>
                <a:gd name="T14" fmla="*/ 20 w 23"/>
                <a:gd name="T15" fmla="*/ 3 h 16"/>
                <a:gd name="T16" fmla="*/ 19 w 23"/>
                <a:gd name="T17" fmla="*/ 3 h 16"/>
                <a:gd name="T18" fmla="*/ 18 w 23"/>
                <a:gd name="T19" fmla="*/ 3 h 16"/>
                <a:gd name="T20" fmla="*/ 12 w 23"/>
                <a:gd name="T21" fmla="*/ 5 h 16"/>
                <a:gd name="T22" fmla="*/ 12 w 23"/>
                <a:gd name="T23" fmla="*/ 4 h 16"/>
                <a:gd name="T24" fmla="*/ 12 w 23"/>
                <a:gd name="T25" fmla="*/ 4 h 16"/>
                <a:gd name="T26" fmla="*/ 11 w 23"/>
                <a:gd name="T27" fmla="*/ 4 h 16"/>
                <a:gd name="T28" fmla="*/ 11 w 23"/>
                <a:gd name="T29" fmla="*/ 3 h 16"/>
                <a:gd name="T30" fmla="*/ 11 w 23"/>
                <a:gd name="T31" fmla="*/ 2 h 16"/>
                <a:gd name="T32" fmla="*/ 11 w 23"/>
                <a:gd name="T33" fmla="*/ 1 h 16"/>
                <a:gd name="T34" fmla="*/ 10 w 23"/>
                <a:gd name="T35" fmla="*/ 1 h 16"/>
                <a:gd name="T36" fmla="*/ 10 w 23"/>
                <a:gd name="T37" fmla="*/ 1 h 16"/>
                <a:gd name="T38" fmla="*/ 9 w 23"/>
                <a:gd name="T39" fmla="*/ 1 h 16"/>
                <a:gd name="T40" fmla="*/ 9 w 23"/>
                <a:gd name="T41" fmla="*/ 0 h 16"/>
                <a:gd name="T42" fmla="*/ 8 w 23"/>
                <a:gd name="T43" fmla="*/ 0 h 16"/>
                <a:gd name="T44" fmla="*/ 7 w 23"/>
                <a:gd name="T45" fmla="*/ 0 h 16"/>
                <a:gd name="T46" fmla="*/ 6 w 23"/>
                <a:gd name="T47" fmla="*/ 0 h 16"/>
                <a:gd name="T48" fmla="*/ 6 w 23"/>
                <a:gd name="T49" fmla="*/ 0 h 16"/>
                <a:gd name="T50" fmla="*/ 5 w 23"/>
                <a:gd name="T51" fmla="*/ 0 h 16"/>
                <a:gd name="T52" fmla="*/ 5 w 23"/>
                <a:gd name="T53" fmla="*/ 1 h 16"/>
                <a:gd name="T54" fmla="*/ 4 w 23"/>
                <a:gd name="T55" fmla="*/ 1 h 16"/>
                <a:gd name="T56" fmla="*/ 3 w 23"/>
                <a:gd name="T57" fmla="*/ 1 h 16"/>
                <a:gd name="T58" fmla="*/ 3 w 23"/>
                <a:gd name="T59" fmla="*/ 2 h 16"/>
                <a:gd name="T60" fmla="*/ 2 w 23"/>
                <a:gd name="T61" fmla="*/ 3 h 16"/>
                <a:gd name="T62" fmla="*/ 2 w 23"/>
                <a:gd name="T63" fmla="*/ 4 h 16"/>
                <a:gd name="T64" fmla="*/ 2 w 23"/>
                <a:gd name="T65" fmla="*/ 4 h 16"/>
                <a:gd name="T66" fmla="*/ 0 w 23"/>
                <a:gd name="T67" fmla="*/ 11 h 16"/>
                <a:gd name="T68" fmla="*/ 2 w 23"/>
                <a:gd name="T69" fmla="*/ 11 h 16"/>
                <a:gd name="T70" fmla="*/ 2 w 23"/>
                <a:gd name="T71" fmla="*/ 11 h 16"/>
                <a:gd name="T72" fmla="*/ 2 w 23"/>
                <a:gd name="T73" fmla="*/ 10 h 16"/>
                <a:gd name="T74" fmla="*/ 2 w 23"/>
                <a:gd name="T75" fmla="*/ 10 h 16"/>
                <a:gd name="T76" fmla="*/ 3 w 23"/>
                <a:gd name="T77" fmla="*/ 10 h 16"/>
                <a:gd name="T78" fmla="*/ 4 w 23"/>
                <a:gd name="T79" fmla="*/ 10 h 16"/>
                <a:gd name="T80" fmla="*/ 5 w 23"/>
                <a:gd name="T81" fmla="*/ 10 h 16"/>
                <a:gd name="T82" fmla="*/ 5 w 23"/>
                <a:gd name="T83" fmla="*/ 11 h 16"/>
                <a:gd name="T84" fmla="*/ 14 w 23"/>
                <a:gd name="T85" fmla="*/ 12 h 16"/>
                <a:gd name="T86" fmla="*/ 15 w 23"/>
                <a:gd name="T87" fmla="*/ 13 h 16"/>
                <a:gd name="T88" fmla="*/ 16 w 23"/>
                <a:gd name="T89" fmla="*/ 13 h 16"/>
                <a:gd name="T90" fmla="*/ 17 w 23"/>
                <a:gd name="T91" fmla="*/ 13 h 16"/>
                <a:gd name="T92" fmla="*/ 17 w 23"/>
                <a:gd name="T93" fmla="*/ 14 h 16"/>
                <a:gd name="T94" fmla="*/ 17 w 23"/>
                <a:gd name="T95" fmla="*/ 14 h 16"/>
                <a:gd name="T96" fmla="*/ 17 w 23"/>
                <a:gd name="T97" fmla="*/ 15 h 16"/>
                <a:gd name="T98" fmla="*/ 18 w 23"/>
                <a:gd name="T99" fmla="*/ 15 h 16"/>
                <a:gd name="T100" fmla="*/ 20 w 23"/>
                <a:gd name="T101" fmla="*/ 9 h 16"/>
                <a:gd name="T102" fmla="*/ 19 w 23"/>
                <a:gd name="T103" fmla="*/ 9 h 16"/>
                <a:gd name="T104" fmla="*/ 19 w 23"/>
                <a:gd name="T105" fmla="*/ 9 h 16"/>
                <a:gd name="T106" fmla="*/ 19 w 23"/>
                <a:gd name="T107" fmla="*/ 10 h 16"/>
                <a:gd name="T108" fmla="*/ 18 w 23"/>
                <a:gd name="T109" fmla="*/ 10 h 16"/>
                <a:gd name="T110" fmla="*/ 17 w 23"/>
                <a:gd name="T111" fmla="*/ 11 h 16"/>
                <a:gd name="T112" fmla="*/ 17 w 23"/>
                <a:gd name="T113" fmla="*/ 10 h 16"/>
                <a:gd name="T114" fmla="*/ 16 w 23"/>
                <a:gd name="T115" fmla="*/ 10 h 16"/>
                <a:gd name="T116" fmla="*/ 15 w 23"/>
                <a:gd name="T117" fmla="*/ 10 h 16"/>
                <a:gd name="T118" fmla="*/ 10 w 23"/>
                <a:gd name="T119" fmla="*/ 9 h 16"/>
                <a:gd name="T120" fmla="*/ 11 w 23"/>
                <a:gd name="T121" fmla="*/ 7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3" h="16">
                  <a:moveTo>
                    <a:pt x="11" y="7"/>
                  </a:moveTo>
                  <a:lnTo>
                    <a:pt x="20" y="4"/>
                  </a:lnTo>
                  <a:lnTo>
                    <a:pt x="22" y="1"/>
                  </a:lnTo>
                  <a:lnTo>
                    <a:pt x="21" y="1"/>
                  </a:lnTo>
                  <a:lnTo>
                    <a:pt x="21" y="1"/>
                  </a:lnTo>
                  <a:lnTo>
                    <a:pt x="20" y="2"/>
                  </a:lnTo>
                  <a:lnTo>
                    <a:pt x="20" y="2"/>
                  </a:lnTo>
                  <a:lnTo>
                    <a:pt x="20" y="3"/>
                  </a:lnTo>
                  <a:lnTo>
                    <a:pt x="19" y="3"/>
                  </a:lnTo>
                  <a:lnTo>
                    <a:pt x="18" y="3"/>
                  </a:lnTo>
                  <a:lnTo>
                    <a:pt x="12" y="5"/>
                  </a:lnTo>
                  <a:lnTo>
                    <a:pt x="12" y="4"/>
                  </a:lnTo>
                  <a:lnTo>
                    <a:pt x="12" y="4"/>
                  </a:lnTo>
                  <a:lnTo>
                    <a:pt x="11" y="4"/>
                  </a:lnTo>
                  <a:lnTo>
                    <a:pt x="11" y="3"/>
                  </a:lnTo>
                  <a:lnTo>
                    <a:pt x="11" y="2"/>
                  </a:lnTo>
                  <a:lnTo>
                    <a:pt x="11" y="1"/>
                  </a:lnTo>
                  <a:lnTo>
                    <a:pt x="10" y="1"/>
                  </a:lnTo>
                  <a:lnTo>
                    <a:pt x="10" y="1"/>
                  </a:lnTo>
                  <a:lnTo>
                    <a:pt x="9" y="1"/>
                  </a:lnTo>
                  <a:lnTo>
                    <a:pt x="9" y="0"/>
                  </a:lnTo>
                  <a:lnTo>
                    <a:pt x="8" y="0"/>
                  </a:lnTo>
                  <a:lnTo>
                    <a:pt x="7" y="0"/>
                  </a:lnTo>
                  <a:lnTo>
                    <a:pt x="6" y="0"/>
                  </a:lnTo>
                  <a:lnTo>
                    <a:pt x="6" y="0"/>
                  </a:lnTo>
                  <a:lnTo>
                    <a:pt x="5" y="0"/>
                  </a:lnTo>
                  <a:lnTo>
                    <a:pt x="5" y="1"/>
                  </a:lnTo>
                  <a:lnTo>
                    <a:pt x="4" y="1"/>
                  </a:lnTo>
                  <a:lnTo>
                    <a:pt x="3" y="1"/>
                  </a:lnTo>
                  <a:lnTo>
                    <a:pt x="3" y="2"/>
                  </a:lnTo>
                  <a:lnTo>
                    <a:pt x="2" y="3"/>
                  </a:lnTo>
                  <a:lnTo>
                    <a:pt x="2" y="4"/>
                  </a:lnTo>
                  <a:lnTo>
                    <a:pt x="2" y="4"/>
                  </a:lnTo>
                  <a:lnTo>
                    <a:pt x="0" y="11"/>
                  </a:lnTo>
                  <a:lnTo>
                    <a:pt x="2" y="11"/>
                  </a:lnTo>
                  <a:lnTo>
                    <a:pt x="2" y="11"/>
                  </a:lnTo>
                  <a:lnTo>
                    <a:pt x="2" y="10"/>
                  </a:lnTo>
                  <a:lnTo>
                    <a:pt x="2" y="10"/>
                  </a:lnTo>
                  <a:lnTo>
                    <a:pt x="3" y="10"/>
                  </a:lnTo>
                  <a:lnTo>
                    <a:pt x="4" y="10"/>
                  </a:lnTo>
                  <a:lnTo>
                    <a:pt x="5" y="10"/>
                  </a:lnTo>
                  <a:lnTo>
                    <a:pt x="5" y="11"/>
                  </a:lnTo>
                  <a:lnTo>
                    <a:pt x="14" y="12"/>
                  </a:lnTo>
                  <a:lnTo>
                    <a:pt x="15" y="13"/>
                  </a:lnTo>
                  <a:lnTo>
                    <a:pt x="16" y="13"/>
                  </a:lnTo>
                  <a:lnTo>
                    <a:pt x="17" y="13"/>
                  </a:lnTo>
                  <a:lnTo>
                    <a:pt x="17" y="14"/>
                  </a:lnTo>
                  <a:lnTo>
                    <a:pt x="17" y="14"/>
                  </a:lnTo>
                  <a:lnTo>
                    <a:pt x="17" y="15"/>
                  </a:lnTo>
                  <a:lnTo>
                    <a:pt x="18" y="15"/>
                  </a:lnTo>
                  <a:lnTo>
                    <a:pt x="20" y="9"/>
                  </a:lnTo>
                  <a:lnTo>
                    <a:pt x="19" y="9"/>
                  </a:lnTo>
                  <a:lnTo>
                    <a:pt x="19" y="9"/>
                  </a:lnTo>
                  <a:lnTo>
                    <a:pt x="19" y="10"/>
                  </a:lnTo>
                  <a:lnTo>
                    <a:pt x="18" y="10"/>
                  </a:lnTo>
                  <a:lnTo>
                    <a:pt x="17" y="11"/>
                  </a:lnTo>
                  <a:lnTo>
                    <a:pt x="17" y="10"/>
                  </a:lnTo>
                  <a:lnTo>
                    <a:pt x="16" y="10"/>
                  </a:lnTo>
                  <a:lnTo>
                    <a:pt x="15" y="10"/>
                  </a:lnTo>
                  <a:lnTo>
                    <a:pt x="10" y="9"/>
                  </a:lnTo>
                  <a:lnTo>
                    <a:pt x="11" y="7"/>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43" name="Freeform 240"/>
            <p:cNvSpPr>
              <a:spLocks/>
            </p:cNvSpPr>
            <p:nvPr/>
          </p:nvSpPr>
          <p:spPr bwMode="auto">
            <a:xfrm>
              <a:off x="1276" y="1777"/>
              <a:ext cx="5" cy="4"/>
            </a:xfrm>
            <a:custGeom>
              <a:avLst/>
              <a:gdLst>
                <a:gd name="T0" fmla="*/ 1 w 5"/>
                <a:gd name="T1" fmla="*/ 3 h 4"/>
                <a:gd name="T2" fmla="*/ 1 w 5"/>
                <a:gd name="T3" fmla="*/ 3 h 4"/>
                <a:gd name="T4" fmla="*/ 1 w 5"/>
                <a:gd name="T5" fmla="*/ 3 h 4"/>
                <a:gd name="T6" fmla="*/ 0 w 5"/>
                <a:gd name="T7" fmla="*/ 2 h 4"/>
                <a:gd name="T8" fmla="*/ 0 w 5"/>
                <a:gd name="T9" fmla="*/ 2 h 4"/>
                <a:gd name="T10" fmla="*/ 0 w 5"/>
                <a:gd name="T11" fmla="*/ 2 h 4"/>
                <a:gd name="T12" fmla="*/ 0 w 5"/>
                <a:gd name="T13" fmla="*/ 2 h 4"/>
                <a:gd name="T14" fmla="*/ 0 w 5"/>
                <a:gd name="T15" fmla="*/ 1 h 4"/>
                <a:gd name="T16" fmla="*/ 0 w 5"/>
                <a:gd name="T17" fmla="*/ 1 h 4"/>
                <a:gd name="T18" fmla="*/ 0 w 5"/>
                <a:gd name="T19" fmla="*/ 1 h 4"/>
                <a:gd name="T20" fmla="*/ 0 w 5"/>
                <a:gd name="T21" fmla="*/ 1 h 4"/>
                <a:gd name="T22" fmla="*/ 0 w 5"/>
                <a:gd name="T23" fmla="*/ 0 h 4"/>
                <a:gd name="T24" fmla="*/ 1 w 5"/>
                <a:gd name="T25" fmla="*/ 0 h 4"/>
                <a:gd name="T26" fmla="*/ 1 w 5"/>
                <a:gd name="T27" fmla="*/ 0 h 4"/>
                <a:gd name="T28" fmla="*/ 2 w 5"/>
                <a:gd name="T29" fmla="*/ 0 h 4"/>
                <a:gd name="T30" fmla="*/ 2 w 5"/>
                <a:gd name="T31" fmla="*/ 0 h 4"/>
                <a:gd name="T32" fmla="*/ 2 w 5"/>
                <a:gd name="T33" fmla="*/ 0 h 4"/>
                <a:gd name="T34" fmla="*/ 3 w 5"/>
                <a:gd name="T35" fmla="*/ 0 h 4"/>
                <a:gd name="T36" fmla="*/ 3 w 5"/>
                <a:gd name="T37" fmla="*/ 0 h 4"/>
                <a:gd name="T38" fmla="*/ 3 w 5"/>
                <a:gd name="T39" fmla="*/ 0 h 4"/>
                <a:gd name="T40" fmla="*/ 4 w 5"/>
                <a:gd name="T41" fmla="*/ 0 h 4"/>
                <a:gd name="T42" fmla="*/ 4 w 5"/>
                <a:gd name="T43" fmla="*/ 1 h 4"/>
                <a:gd name="T44" fmla="*/ 4 w 5"/>
                <a:gd name="T45" fmla="*/ 1 h 4"/>
                <a:gd name="T46" fmla="*/ 4 w 5"/>
                <a:gd name="T47" fmla="*/ 1 h 4"/>
                <a:gd name="T48" fmla="*/ 4 w 5"/>
                <a:gd name="T49" fmla="*/ 2 h 4"/>
                <a:gd name="T50" fmla="*/ 4 w 5"/>
                <a:gd name="T51" fmla="*/ 2 h 4"/>
                <a:gd name="T52" fmla="*/ 4 w 5"/>
                <a:gd name="T53" fmla="*/ 2 h 4"/>
                <a:gd name="T54" fmla="*/ 4 w 5"/>
                <a:gd name="T55" fmla="*/ 3 h 4"/>
                <a:gd name="T56" fmla="*/ 4 w 5"/>
                <a:gd name="T57" fmla="*/ 3 h 4"/>
                <a:gd name="T58" fmla="*/ 1 w 5"/>
                <a:gd name="T59"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 h="4">
                  <a:moveTo>
                    <a:pt x="1" y="3"/>
                  </a:moveTo>
                  <a:lnTo>
                    <a:pt x="1" y="3"/>
                  </a:lnTo>
                  <a:lnTo>
                    <a:pt x="1" y="3"/>
                  </a:lnTo>
                  <a:lnTo>
                    <a:pt x="0" y="2"/>
                  </a:lnTo>
                  <a:lnTo>
                    <a:pt x="0" y="2"/>
                  </a:lnTo>
                  <a:lnTo>
                    <a:pt x="0" y="2"/>
                  </a:lnTo>
                  <a:lnTo>
                    <a:pt x="0" y="2"/>
                  </a:lnTo>
                  <a:lnTo>
                    <a:pt x="0" y="1"/>
                  </a:lnTo>
                  <a:lnTo>
                    <a:pt x="0" y="1"/>
                  </a:lnTo>
                  <a:lnTo>
                    <a:pt x="0" y="1"/>
                  </a:lnTo>
                  <a:lnTo>
                    <a:pt x="0" y="1"/>
                  </a:lnTo>
                  <a:lnTo>
                    <a:pt x="0" y="0"/>
                  </a:lnTo>
                  <a:lnTo>
                    <a:pt x="1" y="0"/>
                  </a:lnTo>
                  <a:lnTo>
                    <a:pt x="1" y="0"/>
                  </a:lnTo>
                  <a:lnTo>
                    <a:pt x="2" y="0"/>
                  </a:lnTo>
                  <a:lnTo>
                    <a:pt x="2" y="0"/>
                  </a:lnTo>
                  <a:lnTo>
                    <a:pt x="2" y="0"/>
                  </a:lnTo>
                  <a:lnTo>
                    <a:pt x="3" y="0"/>
                  </a:lnTo>
                  <a:lnTo>
                    <a:pt x="3" y="0"/>
                  </a:lnTo>
                  <a:lnTo>
                    <a:pt x="3" y="0"/>
                  </a:lnTo>
                  <a:lnTo>
                    <a:pt x="4" y="0"/>
                  </a:lnTo>
                  <a:lnTo>
                    <a:pt x="4" y="1"/>
                  </a:lnTo>
                  <a:lnTo>
                    <a:pt x="4" y="1"/>
                  </a:lnTo>
                  <a:lnTo>
                    <a:pt x="4" y="1"/>
                  </a:lnTo>
                  <a:lnTo>
                    <a:pt x="4" y="2"/>
                  </a:lnTo>
                  <a:lnTo>
                    <a:pt x="4" y="2"/>
                  </a:lnTo>
                  <a:lnTo>
                    <a:pt x="4" y="2"/>
                  </a:lnTo>
                  <a:lnTo>
                    <a:pt x="4" y="3"/>
                  </a:lnTo>
                  <a:lnTo>
                    <a:pt x="4" y="3"/>
                  </a:lnTo>
                  <a:lnTo>
                    <a:pt x="1" y="3"/>
                  </a:lnTo>
                </a:path>
              </a:pathLst>
            </a:custGeom>
            <a:solidFill>
              <a:srgbClr val="B2B2B2"/>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44" name="Freeform 241"/>
            <p:cNvSpPr>
              <a:spLocks/>
            </p:cNvSpPr>
            <p:nvPr/>
          </p:nvSpPr>
          <p:spPr bwMode="auto">
            <a:xfrm>
              <a:off x="1279" y="1746"/>
              <a:ext cx="22" cy="20"/>
            </a:xfrm>
            <a:custGeom>
              <a:avLst/>
              <a:gdLst>
                <a:gd name="T0" fmla="*/ 16 w 22"/>
                <a:gd name="T1" fmla="*/ 8 h 20"/>
                <a:gd name="T2" fmla="*/ 18 w 22"/>
                <a:gd name="T3" fmla="*/ 8 h 20"/>
                <a:gd name="T4" fmla="*/ 19 w 22"/>
                <a:gd name="T5" fmla="*/ 9 h 20"/>
                <a:gd name="T6" fmla="*/ 19 w 22"/>
                <a:gd name="T7" fmla="*/ 10 h 20"/>
                <a:gd name="T8" fmla="*/ 19 w 22"/>
                <a:gd name="T9" fmla="*/ 11 h 20"/>
                <a:gd name="T10" fmla="*/ 20 w 22"/>
                <a:gd name="T11" fmla="*/ 12 h 20"/>
                <a:gd name="T12" fmla="*/ 20 w 22"/>
                <a:gd name="T13" fmla="*/ 14 h 20"/>
                <a:gd name="T14" fmla="*/ 19 w 22"/>
                <a:gd name="T15" fmla="*/ 15 h 20"/>
                <a:gd name="T16" fmla="*/ 19 w 22"/>
                <a:gd name="T17" fmla="*/ 16 h 20"/>
                <a:gd name="T18" fmla="*/ 17 w 22"/>
                <a:gd name="T19" fmla="*/ 17 h 20"/>
                <a:gd name="T20" fmla="*/ 16 w 22"/>
                <a:gd name="T21" fmla="*/ 17 h 20"/>
                <a:gd name="T22" fmla="*/ 14 w 22"/>
                <a:gd name="T23" fmla="*/ 17 h 20"/>
                <a:gd name="T24" fmla="*/ 13 w 22"/>
                <a:gd name="T25" fmla="*/ 16 h 20"/>
                <a:gd name="T26" fmla="*/ 12 w 22"/>
                <a:gd name="T27" fmla="*/ 16 h 20"/>
                <a:gd name="T28" fmla="*/ 5 w 22"/>
                <a:gd name="T29" fmla="*/ 13 h 20"/>
                <a:gd name="T30" fmla="*/ 3 w 22"/>
                <a:gd name="T31" fmla="*/ 12 h 20"/>
                <a:gd name="T32" fmla="*/ 3 w 22"/>
                <a:gd name="T33" fmla="*/ 11 h 20"/>
                <a:gd name="T34" fmla="*/ 2 w 22"/>
                <a:gd name="T35" fmla="*/ 10 h 20"/>
                <a:gd name="T36" fmla="*/ 1 w 22"/>
                <a:gd name="T37" fmla="*/ 17 h 20"/>
                <a:gd name="T38" fmla="*/ 2 w 22"/>
                <a:gd name="T39" fmla="*/ 16 h 20"/>
                <a:gd name="T40" fmla="*/ 2 w 22"/>
                <a:gd name="T41" fmla="*/ 15 h 20"/>
                <a:gd name="T42" fmla="*/ 4 w 22"/>
                <a:gd name="T43" fmla="*/ 15 h 20"/>
                <a:gd name="T44" fmla="*/ 12 w 22"/>
                <a:gd name="T45" fmla="*/ 18 h 20"/>
                <a:gd name="T46" fmla="*/ 14 w 22"/>
                <a:gd name="T47" fmla="*/ 19 h 20"/>
                <a:gd name="T48" fmla="*/ 16 w 22"/>
                <a:gd name="T49" fmla="*/ 19 h 20"/>
                <a:gd name="T50" fmla="*/ 17 w 22"/>
                <a:gd name="T51" fmla="*/ 19 h 20"/>
                <a:gd name="T52" fmla="*/ 19 w 22"/>
                <a:gd name="T53" fmla="*/ 18 h 20"/>
                <a:gd name="T54" fmla="*/ 19 w 22"/>
                <a:gd name="T55" fmla="*/ 17 h 20"/>
                <a:gd name="T56" fmla="*/ 20 w 22"/>
                <a:gd name="T57" fmla="*/ 16 h 20"/>
                <a:gd name="T58" fmla="*/ 21 w 22"/>
                <a:gd name="T59" fmla="*/ 14 h 20"/>
                <a:gd name="T60" fmla="*/ 21 w 22"/>
                <a:gd name="T61" fmla="*/ 13 h 20"/>
                <a:gd name="T62" fmla="*/ 21 w 22"/>
                <a:gd name="T63" fmla="*/ 11 h 20"/>
                <a:gd name="T64" fmla="*/ 20 w 22"/>
                <a:gd name="T65" fmla="*/ 10 h 20"/>
                <a:gd name="T66" fmla="*/ 19 w 22"/>
                <a:gd name="T67" fmla="*/ 8 h 20"/>
                <a:gd name="T68" fmla="*/ 19 w 22"/>
                <a:gd name="T69" fmla="*/ 8 h 20"/>
                <a:gd name="T70" fmla="*/ 17 w 22"/>
                <a:gd name="T71" fmla="*/ 7 h 20"/>
                <a:gd name="T72" fmla="*/ 9 w 22"/>
                <a:gd name="T73" fmla="*/ 4 h 20"/>
                <a:gd name="T74" fmla="*/ 8 w 22"/>
                <a:gd name="T75" fmla="*/ 4 h 20"/>
                <a:gd name="T76" fmla="*/ 7 w 22"/>
                <a:gd name="T77" fmla="*/ 3 h 20"/>
                <a:gd name="T78" fmla="*/ 6 w 22"/>
                <a:gd name="T79" fmla="*/ 2 h 20"/>
                <a:gd name="T80" fmla="*/ 7 w 22"/>
                <a:gd name="T81" fmla="*/ 2 h 20"/>
                <a:gd name="T82" fmla="*/ 6 w 22"/>
                <a:gd name="T83" fmla="*/ 0 h 20"/>
                <a:gd name="T84" fmla="*/ 5 w 22"/>
                <a:gd name="T85" fmla="*/ 6 h 20"/>
                <a:gd name="T86" fmla="*/ 5 w 22"/>
                <a:gd name="T87" fmla="*/ 5 h 20"/>
                <a:gd name="T88" fmla="*/ 6 w 22"/>
                <a:gd name="T89" fmla="*/ 5 h 20"/>
                <a:gd name="T90" fmla="*/ 8 w 22"/>
                <a:gd name="T91" fmla="*/ 5 h 20"/>
                <a:gd name="T92" fmla="*/ 9 w 22"/>
                <a:gd name="T93" fmla="*/ 5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 h="20">
                  <a:moveTo>
                    <a:pt x="16" y="8"/>
                  </a:moveTo>
                  <a:lnTo>
                    <a:pt x="16" y="8"/>
                  </a:lnTo>
                  <a:lnTo>
                    <a:pt x="17" y="8"/>
                  </a:lnTo>
                  <a:lnTo>
                    <a:pt x="18" y="8"/>
                  </a:lnTo>
                  <a:lnTo>
                    <a:pt x="18" y="9"/>
                  </a:lnTo>
                  <a:lnTo>
                    <a:pt x="19" y="9"/>
                  </a:lnTo>
                  <a:lnTo>
                    <a:pt x="19" y="10"/>
                  </a:lnTo>
                  <a:lnTo>
                    <a:pt x="19" y="10"/>
                  </a:lnTo>
                  <a:lnTo>
                    <a:pt x="19" y="11"/>
                  </a:lnTo>
                  <a:lnTo>
                    <a:pt x="19" y="11"/>
                  </a:lnTo>
                  <a:lnTo>
                    <a:pt x="20" y="11"/>
                  </a:lnTo>
                  <a:lnTo>
                    <a:pt x="20" y="12"/>
                  </a:lnTo>
                  <a:lnTo>
                    <a:pt x="20" y="13"/>
                  </a:lnTo>
                  <a:lnTo>
                    <a:pt x="20" y="14"/>
                  </a:lnTo>
                  <a:lnTo>
                    <a:pt x="19" y="14"/>
                  </a:lnTo>
                  <a:lnTo>
                    <a:pt x="19" y="15"/>
                  </a:lnTo>
                  <a:lnTo>
                    <a:pt x="19" y="15"/>
                  </a:lnTo>
                  <a:lnTo>
                    <a:pt x="19" y="16"/>
                  </a:lnTo>
                  <a:lnTo>
                    <a:pt x="18" y="16"/>
                  </a:lnTo>
                  <a:lnTo>
                    <a:pt x="17" y="17"/>
                  </a:lnTo>
                  <a:lnTo>
                    <a:pt x="16" y="17"/>
                  </a:lnTo>
                  <a:lnTo>
                    <a:pt x="16" y="17"/>
                  </a:lnTo>
                  <a:lnTo>
                    <a:pt x="15" y="17"/>
                  </a:lnTo>
                  <a:lnTo>
                    <a:pt x="14" y="17"/>
                  </a:lnTo>
                  <a:lnTo>
                    <a:pt x="14" y="16"/>
                  </a:lnTo>
                  <a:lnTo>
                    <a:pt x="13" y="16"/>
                  </a:lnTo>
                  <a:lnTo>
                    <a:pt x="12" y="16"/>
                  </a:lnTo>
                  <a:lnTo>
                    <a:pt x="12" y="16"/>
                  </a:lnTo>
                  <a:lnTo>
                    <a:pt x="5" y="14"/>
                  </a:lnTo>
                  <a:lnTo>
                    <a:pt x="5" y="13"/>
                  </a:lnTo>
                  <a:lnTo>
                    <a:pt x="4" y="13"/>
                  </a:lnTo>
                  <a:lnTo>
                    <a:pt x="3" y="12"/>
                  </a:lnTo>
                  <a:lnTo>
                    <a:pt x="3" y="11"/>
                  </a:lnTo>
                  <a:lnTo>
                    <a:pt x="3" y="11"/>
                  </a:lnTo>
                  <a:lnTo>
                    <a:pt x="3" y="10"/>
                  </a:lnTo>
                  <a:lnTo>
                    <a:pt x="2" y="10"/>
                  </a:lnTo>
                  <a:lnTo>
                    <a:pt x="0" y="16"/>
                  </a:lnTo>
                  <a:lnTo>
                    <a:pt x="1" y="17"/>
                  </a:lnTo>
                  <a:lnTo>
                    <a:pt x="1" y="16"/>
                  </a:lnTo>
                  <a:lnTo>
                    <a:pt x="2" y="16"/>
                  </a:lnTo>
                  <a:lnTo>
                    <a:pt x="2" y="15"/>
                  </a:lnTo>
                  <a:lnTo>
                    <a:pt x="2" y="15"/>
                  </a:lnTo>
                  <a:lnTo>
                    <a:pt x="3" y="15"/>
                  </a:lnTo>
                  <a:lnTo>
                    <a:pt x="4" y="15"/>
                  </a:lnTo>
                  <a:lnTo>
                    <a:pt x="5" y="16"/>
                  </a:lnTo>
                  <a:lnTo>
                    <a:pt x="12" y="18"/>
                  </a:lnTo>
                  <a:lnTo>
                    <a:pt x="13" y="19"/>
                  </a:lnTo>
                  <a:lnTo>
                    <a:pt x="14" y="19"/>
                  </a:lnTo>
                  <a:lnTo>
                    <a:pt x="15" y="19"/>
                  </a:lnTo>
                  <a:lnTo>
                    <a:pt x="16" y="19"/>
                  </a:lnTo>
                  <a:lnTo>
                    <a:pt x="16" y="19"/>
                  </a:lnTo>
                  <a:lnTo>
                    <a:pt x="17" y="19"/>
                  </a:lnTo>
                  <a:lnTo>
                    <a:pt x="18" y="18"/>
                  </a:lnTo>
                  <a:lnTo>
                    <a:pt x="19" y="18"/>
                  </a:lnTo>
                  <a:lnTo>
                    <a:pt x="19" y="17"/>
                  </a:lnTo>
                  <a:lnTo>
                    <a:pt x="19" y="17"/>
                  </a:lnTo>
                  <a:lnTo>
                    <a:pt x="19" y="17"/>
                  </a:lnTo>
                  <a:lnTo>
                    <a:pt x="20" y="16"/>
                  </a:lnTo>
                  <a:lnTo>
                    <a:pt x="20" y="15"/>
                  </a:lnTo>
                  <a:lnTo>
                    <a:pt x="21" y="14"/>
                  </a:lnTo>
                  <a:lnTo>
                    <a:pt x="21" y="14"/>
                  </a:lnTo>
                  <a:lnTo>
                    <a:pt x="21" y="13"/>
                  </a:lnTo>
                  <a:lnTo>
                    <a:pt x="21" y="12"/>
                  </a:lnTo>
                  <a:lnTo>
                    <a:pt x="21" y="11"/>
                  </a:lnTo>
                  <a:lnTo>
                    <a:pt x="21" y="11"/>
                  </a:lnTo>
                  <a:lnTo>
                    <a:pt x="20" y="10"/>
                  </a:lnTo>
                  <a:lnTo>
                    <a:pt x="20" y="9"/>
                  </a:lnTo>
                  <a:lnTo>
                    <a:pt x="19" y="8"/>
                  </a:lnTo>
                  <a:lnTo>
                    <a:pt x="19" y="8"/>
                  </a:lnTo>
                  <a:lnTo>
                    <a:pt x="19" y="8"/>
                  </a:lnTo>
                  <a:lnTo>
                    <a:pt x="18" y="8"/>
                  </a:lnTo>
                  <a:lnTo>
                    <a:pt x="17" y="7"/>
                  </a:lnTo>
                  <a:lnTo>
                    <a:pt x="16" y="7"/>
                  </a:lnTo>
                  <a:lnTo>
                    <a:pt x="9" y="4"/>
                  </a:lnTo>
                  <a:lnTo>
                    <a:pt x="9" y="4"/>
                  </a:lnTo>
                  <a:lnTo>
                    <a:pt x="8" y="4"/>
                  </a:lnTo>
                  <a:lnTo>
                    <a:pt x="8" y="3"/>
                  </a:lnTo>
                  <a:lnTo>
                    <a:pt x="7" y="3"/>
                  </a:lnTo>
                  <a:lnTo>
                    <a:pt x="7" y="2"/>
                  </a:lnTo>
                  <a:lnTo>
                    <a:pt x="6" y="2"/>
                  </a:lnTo>
                  <a:lnTo>
                    <a:pt x="6" y="2"/>
                  </a:lnTo>
                  <a:lnTo>
                    <a:pt x="7" y="2"/>
                  </a:lnTo>
                  <a:lnTo>
                    <a:pt x="7" y="1"/>
                  </a:lnTo>
                  <a:lnTo>
                    <a:pt x="6" y="0"/>
                  </a:lnTo>
                  <a:lnTo>
                    <a:pt x="4" y="6"/>
                  </a:lnTo>
                  <a:lnTo>
                    <a:pt x="5" y="6"/>
                  </a:lnTo>
                  <a:lnTo>
                    <a:pt x="5" y="5"/>
                  </a:lnTo>
                  <a:lnTo>
                    <a:pt x="5" y="5"/>
                  </a:lnTo>
                  <a:lnTo>
                    <a:pt x="5" y="5"/>
                  </a:lnTo>
                  <a:lnTo>
                    <a:pt x="6" y="5"/>
                  </a:lnTo>
                  <a:lnTo>
                    <a:pt x="7" y="5"/>
                  </a:lnTo>
                  <a:lnTo>
                    <a:pt x="8" y="5"/>
                  </a:lnTo>
                  <a:lnTo>
                    <a:pt x="8" y="5"/>
                  </a:lnTo>
                  <a:lnTo>
                    <a:pt x="9" y="5"/>
                  </a:lnTo>
                  <a:lnTo>
                    <a:pt x="16" y="8"/>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45" name="Freeform 242"/>
            <p:cNvSpPr>
              <a:spLocks/>
            </p:cNvSpPr>
            <p:nvPr/>
          </p:nvSpPr>
          <p:spPr bwMode="auto">
            <a:xfrm>
              <a:off x="1291" y="1730"/>
              <a:ext cx="19" cy="16"/>
            </a:xfrm>
            <a:custGeom>
              <a:avLst/>
              <a:gdLst>
                <a:gd name="T0" fmla="*/ 3 w 19"/>
                <a:gd name="T1" fmla="*/ 0 h 16"/>
                <a:gd name="T2" fmla="*/ 3 w 19"/>
                <a:gd name="T3" fmla="*/ 1 h 16"/>
                <a:gd name="T4" fmla="*/ 2 w 19"/>
                <a:gd name="T5" fmla="*/ 2 h 16"/>
                <a:gd name="T6" fmla="*/ 2 w 19"/>
                <a:gd name="T7" fmla="*/ 3 h 16"/>
                <a:gd name="T8" fmla="*/ 1 w 19"/>
                <a:gd name="T9" fmla="*/ 4 h 16"/>
                <a:gd name="T10" fmla="*/ 0 w 19"/>
                <a:gd name="T11" fmla="*/ 4 h 16"/>
                <a:gd name="T12" fmla="*/ 0 w 19"/>
                <a:gd name="T13" fmla="*/ 6 h 16"/>
                <a:gd name="T14" fmla="*/ 0 w 19"/>
                <a:gd name="T15" fmla="*/ 7 h 16"/>
                <a:gd name="T16" fmla="*/ 0 w 19"/>
                <a:gd name="T17" fmla="*/ 9 h 16"/>
                <a:gd name="T18" fmla="*/ 1 w 19"/>
                <a:gd name="T19" fmla="*/ 9 h 16"/>
                <a:gd name="T20" fmla="*/ 2 w 19"/>
                <a:gd name="T21" fmla="*/ 10 h 16"/>
                <a:gd name="T22" fmla="*/ 4 w 19"/>
                <a:gd name="T23" fmla="*/ 11 h 16"/>
                <a:gd name="T24" fmla="*/ 5 w 19"/>
                <a:gd name="T25" fmla="*/ 11 h 16"/>
                <a:gd name="T26" fmla="*/ 7 w 19"/>
                <a:gd name="T27" fmla="*/ 10 h 16"/>
                <a:gd name="T28" fmla="*/ 8 w 19"/>
                <a:gd name="T29" fmla="*/ 9 h 16"/>
                <a:gd name="T30" fmla="*/ 11 w 19"/>
                <a:gd name="T31" fmla="*/ 7 h 16"/>
                <a:gd name="T32" fmla="*/ 12 w 19"/>
                <a:gd name="T33" fmla="*/ 6 h 16"/>
                <a:gd name="T34" fmla="*/ 14 w 19"/>
                <a:gd name="T35" fmla="*/ 6 h 16"/>
                <a:gd name="T36" fmla="*/ 16 w 19"/>
                <a:gd name="T37" fmla="*/ 6 h 16"/>
                <a:gd name="T38" fmla="*/ 17 w 19"/>
                <a:gd name="T39" fmla="*/ 8 h 16"/>
                <a:gd name="T40" fmla="*/ 17 w 19"/>
                <a:gd name="T41" fmla="*/ 9 h 16"/>
                <a:gd name="T42" fmla="*/ 17 w 19"/>
                <a:gd name="T43" fmla="*/ 10 h 16"/>
                <a:gd name="T44" fmla="*/ 17 w 19"/>
                <a:gd name="T45" fmla="*/ 11 h 16"/>
                <a:gd name="T46" fmla="*/ 16 w 19"/>
                <a:gd name="T47" fmla="*/ 12 h 16"/>
                <a:gd name="T48" fmla="*/ 15 w 19"/>
                <a:gd name="T49" fmla="*/ 13 h 16"/>
                <a:gd name="T50" fmla="*/ 14 w 19"/>
                <a:gd name="T51" fmla="*/ 13 h 16"/>
                <a:gd name="T52" fmla="*/ 13 w 19"/>
                <a:gd name="T53" fmla="*/ 14 h 16"/>
                <a:gd name="T54" fmla="*/ 11 w 19"/>
                <a:gd name="T55" fmla="*/ 14 h 16"/>
                <a:gd name="T56" fmla="*/ 11 w 19"/>
                <a:gd name="T57" fmla="*/ 14 h 16"/>
                <a:gd name="T58" fmla="*/ 10 w 19"/>
                <a:gd name="T59" fmla="*/ 15 h 16"/>
                <a:gd name="T60" fmla="*/ 14 w 19"/>
                <a:gd name="T61" fmla="*/ 15 h 16"/>
                <a:gd name="T62" fmla="*/ 15 w 19"/>
                <a:gd name="T63" fmla="*/ 14 h 16"/>
                <a:gd name="T64" fmla="*/ 16 w 19"/>
                <a:gd name="T65" fmla="*/ 13 h 16"/>
                <a:gd name="T66" fmla="*/ 17 w 19"/>
                <a:gd name="T67" fmla="*/ 11 h 16"/>
                <a:gd name="T68" fmla="*/ 17 w 19"/>
                <a:gd name="T69" fmla="*/ 11 h 16"/>
                <a:gd name="T70" fmla="*/ 18 w 19"/>
                <a:gd name="T71" fmla="*/ 9 h 16"/>
                <a:gd name="T72" fmla="*/ 18 w 19"/>
                <a:gd name="T73" fmla="*/ 8 h 16"/>
                <a:gd name="T74" fmla="*/ 17 w 19"/>
                <a:gd name="T75" fmla="*/ 6 h 16"/>
                <a:gd name="T76" fmla="*/ 17 w 19"/>
                <a:gd name="T77" fmla="*/ 6 h 16"/>
                <a:gd name="T78" fmla="*/ 16 w 19"/>
                <a:gd name="T79" fmla="*/ 5 h 16"/>
                <a:gd name="T80" fmla="*/ 15 w 19"/>
                <a:gd name="T81" fmla="*/ 4 h 16"/>
                <a:gd name="T82" fmla="*/ 14 w 19"/>
                <a:gd name="T83" fmla="*/ 4 h 16"/>
                <a:gd name="T84" fmla="*/ 12 w 19"/>
                <a:gd name="T85" fmla="*/ 4 h 16"/>
                <a:gd name="T86" fmla="*/ 11 w 19"/>
                <a:gd name="T87" fmla="*/ 4 h 16"/>
                <a:gd name="T88" fmla="*/ 9 w 19"/>
                <a:gd name="T89" fmla="*/ 6 h 16"/>
                <a:gd name="T90" fmla="*/ 8 w 19"/>
                <a:gd name="T91" fmla="*/ 6 h 16"/>
                <a:gd name="T92" fmla="*/ 7 w 19"/>
                <a:gd name="T93" fmla="*/ 7 h 16"/>
                <a:gd name="T94" fmla="*/ 6 w 19"/>
                <a:gd name="T95" fmla="*/ 8 h 16"/>
                <a:gd name="T96" fmla="*/ 5 w 19"/>
                <a:gd name="T97" fmla="*/ 9 h 16"/>
                <a:gd name="T98" fmla="*/ 3 w 19"/>
                <a:gd name="T99" fmla="*/ 9 h 16"/>
                <a:gd name="T100" fmla="*/ 2 w 19"/>
                <a:gd name="T101" fmla="*/ 8 h 16"/>
                <a:gd name="T102" fmla="*/ 1 w 19"/>
                <a:gd name="T103" fmla="*/ 6 h 16"/>
                <a:gd name="T104" fmla="*/ 1 w 19"/>
                <a:gd name="T105" fmla="*/ 5 h 16"/>
                <a:gd name="T106" fmla="*/ 2 w 19"/>
                <a:gd name="T107" fmla="*/ 4 h 16"/>
                <a:gd name="T108" fmla="*/ 2 w 19"/>
                <a:gd name="T109" fmla="*/ 4 h 16"/>
                <a:gd name="T110" fmla="*/ 3 w 19"/>
                <a:gd name="T111" fmla="*/ 3 h 16"/>
                <a:gd name="T112" fmla="*/ 5 w 19"/>
                <a:gd name="T113" fmla="*/ 2 h 16"/>
                <a:gd name="T114" fmla="*/ 6 w 19"/>
                <a:gd name="T115" fmla="*/ 2 h 16"/>
                <a:gd name="T116" fmla="*/ 8 w 19"/>
                <a:gd name="T117" fmla="*/ 2 h 16"/>
                <a:gd name="T118" fmla="*/ 3 w 19"/>
                <a:gd name="T119"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9" h="16">
                  <a:moveTo>
                    <a:pt x="3" y="0"/>
                  </a:moveTo>
                  <a:lnTo>
                    <a:pt x="3" y="0"/>
                  </a:lnTo>
                  <a:lnTo>
                    <a:pt x="3" y="1"/>
                  </a:lnTo>
                  <a:lnTo>
                    <a:pt x="3" y="1"/>
                  </a:lnTo>
                  <a:lnTo>
                    <a:pt x="2" y="1"/>
                  </a:lnTo>
                  <a:lnTo>
                    <a:pt x="2" y="2"/>
                  </a:lnTo>
                  <a:lnTo>
                    <a:pt x="2" y="3"/>
                  </a:lnTo>
                  <a:lnTo>
                    <a:pt x="2" y="3"/>
                  </a:lnTo>
                  <a:lnTo>
                    <a:pt x="1" y="3"/>
                  </a:lnTo>
                  <a:lnTo>
                    <a:pt x="1" y="4"/>
                  </a:lnTo>
                  <a:lnTo>
                    <a:pt x="0" y="4"/>
                  </a:lnTo>
                  <a:lnTo>
                    <a:pt x="0" y="4"/>
                  </a:lnTo>
                  <a:lnTo>
                    <a:pt x="0" y="5"/>
                  </a:lnTo>
                  <a:lnTo>
                    <a:pt x="0" y="6"/>
                  </a:lnTo>
                  <a:lnTo>
                    <a:pt x="0" y="6"/>
                  </a:lnTo>
                  <a:lnTo>
                    <a:pt x="0" y="7"/>
                  </a:lnTo>
                  <a:lnTo>
                    <a:pt x="0" y="8"/>
                  </a:lnTo>
                  <a:lnTo>
                    <a:pt x="0" y="9"/>
                  </a:lnTo>
                  <a:lnTo>
                    <a:pt x="1" y="9"/>
                  </a:lnTo>
                  <a:lnTo>
                    <a:pt x="1" y="9"/>
                  </a:lnTo>
                  <a:lnTo>
                    <a:pt x="2" y="10"/>
                  </a:lnTo>
                  <a:lnTo>
                    <a:pt x="2" y="10"/>
                  </a:lnTo>
                  <a:lnTo>
                    <a:pt x="2" y="11"/>
                  </a:lnTo>
                  <a:lnTo>
                    <a:pt x="4" y="11"/>
                  </a:lnTo>
                  <a:lnTo>
                    <a:pt x="5" y="11"/>
                  </a:lnTo>
                  <a:lnTo>
                    <a:pt x="5" y="11"/>
                  </a:lnTo>
                  <a:lnTo>
                    <a:pt x="6" y="11"/>
                  </a:lnTo>
                  <a:lnTo>
                    <a:pt x="7" y="10"/>
                  </a:lnTo>
                  <a:lnTo>
                    <a:pt x="8" y="10"/>
                  </a:lnTo>
                  <a:lnTo>
                    <a:pt x="8" y="9"/>
                  </a:lnTo>
                  <a:lnTo>
                    <a:pt x="10" y="8"/>
                  </a:lnTo>
                  <a:lnTo>
                    <a:pt x="11" y="7"/>
                  </a:lnTo>
                  <a:lnTo>
                    <a:pt x="11" y="7"/>
                  </a:lnTo>
                  <a:lnTo>
                    <a:pt x="12" y="6"/>
                  </a:lnTo>
                  <a:lnTo>
                    <a:pt x="13" y="6"/>
                  </a:lnTo>
                  <a:lnTo>
                    <a:pt x="14" y="6"/>
                  </a:lnTo>
                  <a:lnTo>
                    <a:pt x="14" y="6"/>
                  </a:lnTo>
                  <a:lnTo>
                    <a:pt x="16" y="6"/>
                  </a:lnTo>
                  <a:lnTo>
                    <a:pt x="17" y="7"/>
                  </a:lnTo>
                  <a:lnTo>
                    <a:pt x="17" y="8"/>
                  </a:lnTo>
                  <a:lnTo>
                    <a:pt x="17" y="8"/>
                  </a:lnTo>
                  <a:lnTo>
                    <a:pt x="17" y="9"/>
                  </a:lnTo>
                  <a:lnTo>
                    <a:pt x="17" y="9"/>
                  </a:lnTo>
                  <a:lnTo>
                    <a:pt x="17" y="10"/>
                  </a:lnTo>
                  <a:lnTo>
                    <a:pt x="17" y="11"/>
                  </a:lnTo>
                  <a:lnTo>
                    <a:pt x="17" y="11"/>
                  </a:lnTo>
                  <a:lnTo>
                    <a:pt x="16" y="11"/>
                  </a:lnTo>
                  <a:lnTo>
                    <a:pt x="16" y="12"/>
                  </a:lnTo>
                  <a:lnTo>
                    <a:pt x="15" y="12"/>
                  </a:lnTo>
                  <a:lnTo>
                    <a:pt x="15" y="13"/>
                  </a:lnTo>
                  <a:lnTo>
                    <a:pt x="14" y="13"/>
                  </a:lnTo>
                  <a:lnTo>
                    <a:pt x="14" y="13"/>
                  </a:lnTo>
                  <a:lnTo>
                    <a:pt x="14" y="14"/>
                  </a:lnTo>
                  <a:lnTo>
                    <a:pt x="13" y="14"/>
                  </a:lnTo>
                  <a:lnTo>
                    <a:pt x="12" y="14"/>
                  </a:lnTo>
                  <a:lnTo>
                    <a:pt x="11" y="14"/>
                  </a:lnTo>
                  <a:lnTo>
                    <a:pt x="11" y="14"/>
                  </a:lnTo>
                  <a:lnTo>
                    <a:pt x="11" y="14"/>
                  </a:lnTo>
                  <a:lnTo>
                    <a:pt x="10" y="14"/>
                  </a:lnTo>
                  <a:lnTo>
                    <a:pt x="10" y="15"/>
                  </a:lnTo>
                  <a:lnTo>
                    <a:pt x="15" y="15"/>
                  </a:lnTo>
                  <a:lnTo>
                    <a:pt x="14" y="15"/>
                  </a:lnTo>
                  <a:lnTo>
                    <a:pt x="14" y="14"/>
                  </a:lnTo>
                  <a:lnTo>
                    <a:pt x="15" y="14"/>
                  </a:lnTo>
                  <a:lnTo>
                    <a:pt x="15" y="14"/>
                  </a:lnTo>
                  <a:lnTo>
                    <a:pt x="16" y="13"/>
                  </a:lnTo>
                  <a:lnTo>
                    <a:pt x="17" y="12"/>
                  </a:lnTo>
                  <a:lnTo>
                    <a:pt x="17" y="11"/>
                  </a:lnTo>
                  <a:lnTo>
                    <a:pt x="17" y="11"/>
                  </a:lnTo>
                  <a:lnTo>
                    <a:pt x="17" y="11"/>
                  </a:lnTo>
                  <a:lnTo>
                    <a:pt x="18" y="10"/>
                  </a:lnTo>
                  <a:lnTo>
                    <a:pt x="18" y="9"/>
                  </a:lnTo>
                  <a:lnTo>
                    <a:pt x="18" y="9"/>
                  </a:lnTo>
                  <a:lnTo>
                    <a:pt x="18" y="8"/>
                  </a:lnTo>
                  <a:lnTo>
                    <a:pt x="18" y="7"/>
                  </a:lnTo>
                  <a:lnTo>
                    <a:pt x="17" y="6"/>
                  </a:lnTo>
                  <a:lnTo>
                    <a:pt x="17" y="6"/>
                  </a:lnTo>
                  <a:lnTo>
                    <a:pt x="17" y="6"/>
                  </a:lnTo>
                  <a:lnTo>
                    <a:pt x="17" y="5"/>
                  </a:lnTo>
                  <a:lnTo>
                    <a:pt x="16" y="5"/>
                  </a:lnTo>
                  <a:lnTo>
                    <a:pt x="16" y="4"/>
                  </a:lnTo>
                  <a:lnTo>
                    <a:pt x="15" y="4"/>
                  </a:lnTo>
                  <a:lnTo>
                    <a:pt x="14" y="4"/>
                  </a:lnTo>
                  <a:lnTo>
                    <a:pt x="14" y="4"/>
                  </a:lnTo>
                  <a:lnTo>
                    <a:pt x="13" y="4"/>
                  </a:lnTo>
                  <a:lnTo>
                    <a:pt x="12" y="4"/>
                  </a:lnTo>
                  <a:lnTo>
                    <a:pt x="11" y="4"/>
                  </a:lnTo>
                  <a:lnTo>
                    <a:pt x="11" y="4"/>
                  </a:lnTo>
                  <a:lnTo>
                    <a:pt x="10" y="5"/>
                  </a:lnTo>
                  <a:lnTo>
                    <a:pt x="9" y="6"/>
                  </a:lnTo>
                  <a:lnTo>
                    <a:pt x="8" y="6"/>
                  </a:lnTo>
                  <a:lnTo>
                    <a:pt x="8" y="6"/>
                  </a:lnTo>
                  <a:lnTo>
                    <a:pt x="8" y="6"/>
                  </a:lnTo>
                  <a:lnTo>
                    <a:pt x="7" y="7"/>
                  </a:lnTo>
                  <a:lnTo>
                    <a:pt x="7" y="8"/>
                  </a:lnTo>
                  <a:lnTo>
                    <a:pt x="6" y="8"/>
                  </a:lnTo>
                  <a:lnTo>
                    <a:pt x="5" y="9"/>
                  </a:lnTo>
                  <a:lnTo>
                    <a:pt x="5" y="9"/>
                  </a:lnTo>
                  <a:lnTo>
                    <a:pt x="4" y="9"/>
                  </a:lnTo>
                  <a:lnTo>
                    <a:pt x="3" y="9"/>
                  </a:lnTo>
                  <a:lnTo>
                    <a:pt x="2" y="9"/>
                  </a:lnTo>
                  <a:lnTo>
                    <a:pt x="2" y="8"/>
                  </a:lnTo>
                  <a:lnTo>
                    <a:pt x="1" y="7"/>
                  </a:lnTo>
                  <a:lnTo>
                    <a:pt x="1" y="6"/>
                  </a:lnTo>
                  <a:lnTo>
                    <a:pt x="1" y="6"/>
                  </a:lnTo>
                  <a:lnTo>
                    <a:pt x="1" y="5"/>
                  </a:lnTo>
                  <a:lnTo>
                    <a:pt x="2" y="5"/>
                  </a:lnTo>
                  <a:lnTo>
                    <a:pt x="2" y="4"/>
                  </a:lnTo>
                  <a:lnTo>
                    <a:pt x="2" y="4"/>
                  </a:lnTo>
                  <a:lnTo>
                    <a:pt x="2" y="4"/>
                  </a:lnTo>
                  <a:lnTo>
                    <a:pt x="2" y="3"/>
                  </a:lnTo>
                  <a:lnTo>
                    <a:pt x="3" y="3"/>
                  </a:lnTo>
                  <a:lnTo>
                    <a:pt x="4" y="2"/>
                  </a:lnTo>
                  <a:lnTo>
                    <a:pt x="5" y="2"/>
                  </a:lnTo>
                  <a:lnTo>
                    <a:pt x="5" y="2"/>
                  </a:lnTo>
                  <a:lnTo>
                    <a:pt x="6" y="2"/>
                  </a:lnTo>
                  <a:lnTo>
                    <a:pt x="7" y="2"/>
                  </a:lnTo>
                  <a:lnTo>
                    <a:pt x="8" y="2"/>
                  </a:lnTo>
                  <a:lnTo>
                    <a:pt x="8" y="1"/>
                  </a:lnTo>
                  <a:lnTo>
                    <a:pt x="3" y="0"/>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46" name="Freeform 243"/>
            <p:cNvSpPr>
              <a:spLocks/>
            </p:cNvSpPr>
            <p:nvPr/>
          </p:nvSpPr>
          <p:spPr bwMode="auto">
            <a:xfrm>
              <a:off x="1299" y="1709"/>
              <a:ext cx="22" cy="20"/>
            </a:xfrm>
            <a:custGeom>
              <a:avLst/>
              <a:gdLst>
                <a:gd name="T0" fmla="*/ 8 w 22"/>
                <a:gd name="T1" fmla="*/ 7 h 20"/>
                <a:gd name="T2" fmla="*/ 7 w 22"/>
                <a:gd name="T3" fmla="*/ 6 h 20"/>
                <a:gd name="T4" fmla="*/ 6 w 22"/>
                <a:gd name="T5" fmla="*/ 6 h 20"/>
                <a:gd name="T6" fmla="*/ 6 w 22"/>
                <a:gd name="T7" fmla="*/ 5 h 20"/>
                <a:gd name="T8" fmla="*/ 5 w 22"/>
                <a:gd name="T9" fmla="*/ 5 h 20"/>
                <a:gd name="T10" fmla="*/ 6 w 22"/>
                <a:gd name="T11" fmla="*/ 4 h 20"/>
                <a:gd name="T12" fmla="*/ 7 w 22"/>
                <a:gd name="T13" fmla="*/ 3 h 20"/>
                <a:gd name="T14" fmla="*/ 8 w 22"/>
                <a:gd name="T15" fmla="*/ 3 h 20"/>
                <a:gd name="T16" fmla="*/ 8 w 22"/>
                <a:gd name="T17" fmla="*/ 2 h 20"/>
                <a:gd name="T18" fmla="*/ 9 w 22"/>
                <a:gd name="T19" fmla="*/ 2 h 20"/>
                <a:gd name="T20" fmla="*/ 9 w 22"/>
                <a:gd name="T21" fmla="*/ 2 h 20"/>
                <a:gd name="T22" fmla="*/ 9 w 22"/>
                <a:gd name="T23" fmla="*/ 2 h 20"/>
                <a:gd name="T24" fmla="*/ 10 w 22"/>
                <a:gd name="T25" fmla="*/ 2 h 20"/>
                <a:gd name="T26" fmla="*/ 11 w 22"/>
                <a:gd name="T27" fmla="*/ 2 h 20"/>
                <a:gd name="T28" fmla="*/ 12 w 22"/>
                <a:gd name="T29" fmla="*/ 2 h 20"/>
                <a:gd name="T30" fmla="*/ 12 w 22"/>
                <a:gd name="T31" fmla="*/ 2 h 20"/>
                <a:gd name="T32" fmla="*/ 9 w 22"/>
                <a:gd name="T33" fmla="*/ 0 h 20"/>
                <a:gd name="T34" fmla="*/ 0 w 22"/>
                <a:gd name="T35" fmla="*/ 11 h 20"/>
                <a:gd name="T36" fmla="*/ 2 w 22"/>
                <a:gd name="T37" fmla="*/ 15 h 20"/>
                <a:gd name="T38" fmla="*/ 3 w 22"/>
                <a:gd name="T39" fmla="*/ 15 h 20"/>
                <a:gd name="T40" fmla="*/ 3 w 22"/>
                <a:gd name="T41" fmla="*/ 14 h 20"/>
                <a:gd name="T42" fmla="*/ 2 w 22"/>
                <a:gd name="T43" fmla="*/ 14 h 20"/>
                <a:gd name="T44" fmla="*/ 2 w 22"/>
                <a:gd name="T45" fmla="*/ 14 h 20"/>
                <a:gd name="T46" fmla="*/ 2 w 22"/>
                <a:gd name="T47" fmla="*/ 13 h 20"/>
                <a:gd name="T48" fmla="*/ 2 w 22"/>
                <a:gd name="T49" fmla="*/ 12 h 20"/>
                <a:gd name="T50" fmla="*/ 2 w 22"/>
                <a:gd name="T51" fmla="*/ 11 h 20"/>
                <a:gd name="T52" fmla="*/ 2 w 22"/>
                <a:gd name="T53" fmla="*/ 11 h 20"/>
                <a:gd name="T54" fmla="*/ 2 w 22"/>
                <a:gd name="T55" fmla="*/ 10 h 20"/>
                <a:gd name="T56" fmla="*/ 2 w 22"/>
                <a:gd name="T57" fmla="*/ 9 h 20"/>
                <a:gd name="T58" fmla="*/ 3 w 22"/>
                <a:gd name="T59" fmla="*/ 8 h 20"/>
                <a:gd name="T60" fmla="*/ 3 w 22"/>
                <a:gd name="T61" fmla="*/ 8 h 20"/>
                <a:gd name="T62" fmla="*/ 4 w 22"/>
                <a:gd name="T63" fmla="*/ 8 h 20"/>
                <a:gd name="T64" fmla="*/ 5 w 22"/>
                <a:gd name="T65" fmla="*/ 8 h 20"/>
                <a:gd name="T66" fmla="*/ 5 w 22"/>
                <a:gd name="T67" fmla="*/ 8 h 20"/>
                <a:gd name="T68" fmla="*/ 6 w 22"/>
                <a:gd name="T69" fmla="*/ 8 h 20"/>
                <a:gd name="T70" fmla="*/ 15 w 22"/>
                <a:gd name="T71" fmla="*/ 14 h 20"/>
                <a:gd name="T72" fmla="*/ 15 w 22"/>
                <a:gd name="T73" fmla="*/ 15 h 20"/>
                <a:gd name="T74" fmla="*/ 16 w 22"/>
                <a:gd name="T75" fmla="*/ 15 h 20"/>
                <a:gd name="T76" fmla="*/ 16 w 22"/>
                <a:gd name="T77" fmla="*/ 16 h 20"/>
                <a:gd name="T78" fmla="*/ 16 w 22"/>
                <a:gd name="T79" fmla="*/ 16 h 20"/>
                <a:gd name="T80" fmla="*/ 16 w 22"/>
                <a:gd name="T81" fmla="*/ 17 h 20"/>
                <a:gd name="T82" fmla="*/ 16 w 22"/>
                <a:gd name="T83" fmla="*/ 17 h 20"/>
                <a:gd name="T84" fmla="*/ 16 w 22"/>
                <a:gd name="T85" fmla="*/ 18 h 20"/>
                <a:gd name="T86" fmla="*/ 16 w 22"/>
                <a:gd name="T87" fmla="*/ 19 h 20"/>
                <a:gd name="T88" fmla="*/ 21 w 22"/>
                <a:gd name="T89" fmla="*/ 13 h 20"/>
                <a:gd name="T90" fmla="*/ 21 w 22"/>
                <a:gd name="T91" fmla="*/ 12 h 20"/>
                <a:gd name="T92" fmla="*/ 20 w 22"/>
                <a:gd name="T93" fmla="*/ 13 h 20"/>
                <a:gd name="T94" fmla="*/ 19 w 22"/>
                <a:gd name="T95" fmla="*/ 13 h 20"/>
                <a:gd name="T96" fmla="*/ 19 w 22"/>
                <a:gd name="T97" fmla="*/ 14 h 20"/>
                <a:gd name="T98" fmla="*/ 19 w 22"/>
                <a:gd name="T99" fmla="*/ 14 h 20"/>
                <a:gd name="T100" fmla="*/ 18 w 22"/>
                <a:gd name="T101" fmla="*/ 14 h 20"/>
                <a:gd name="T102" fmla="*/ 18 w 22"/>
                <a:gd name="T103" fmla="*/ 13 h 20"/>
                <a:gd name="T104" fmla="*/ 17 w 22"/>
                <a:gd name="T105" fmla="*/ 13 h 20"/>
                <a:gd name="T106" fmla="*/ 16 w 22"/>
                <a:gd name="T107" fmla="*/ 13 h 20"/>
                <a:gd name="T108" fmla="*/ 16 w 22"/>
                <a:gd name="T109" fmla="*/ 12 h 20"/>
                <a:gd name="T110" fmla="*/ 8 w 22"/>
                <a:gd name="T111" fmla="*/ 7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2" h="20">
                  <a:moveTo>
                    <a:pt x="8" y="7"/>
                  </a:moveTo>
                  <a:lnTo>
                    <a:pt x="7" y="6"/>
                  </a:lnTo>
                  <a:lnTo>
                    <a:pt x="6" y="6"/>
                  </a:lnTo>
                  <a:lnTo>
                    <a:pt x="6" y="5"/>
                  </a:lnTo>
                  <a:lnTo>
                    <a:pt x="5" y="5"/>
                  </a:lnTo>
                  <a:lnTo>
                    <a:pt x="6" y="4"/>
                  </a:lnTo>
                  <a:lnTo>
                    <a:pt x="7" y="3"/>
                  </a:lnTo>
                  <a:lnTo>
                    <a:pt x="8" y="3"/>
                  </a:lnTo>
                  <a:lnTo>
                    <a:pt x="8" y="2"/>
                  </a:lnTo>
                  <a:lnTo>
                    <a:pt x="9" y="2"/>
                  </a:lnTo>
                  <a:lnTo>
                    <a:pt x="9" y="2"/>
                  </a:lnTo>
                  <a:lnTo>
                    <a:pt x="9" y="2"/>
                  </a:lnTo>
                  <a:lnTo>
                    <a:pt x="10" y="2"/>
                  </a:lnTo>
                  <a:lnTo>
                    <a:pt x="11" y="2"/>
                  </a:lnTo>
                  <a:lnTo>
                    <a:pt x="12" y="2"/>
                  </a:lnTo>
                  <a:lnTo>
                    <a:pt x="12" y="2"/>
                  </a:lnTo>
                  <a:lnTo>
                    <a:pt x="9" y="0"/>
                  </a:lnTo>
                  <a:lnTo>
                    <a:pt x="0" y="11"/>
                  </a:lnTo>
                  <a:lnTo>
                    <a:pt x="2" y="15"/>
                  </a:lnTo>
                  <a:lnTo>
                    <a:pt x="3" y="15"/>
                  </a:lnTo>
                  <a:lnTo>
                    <a:pt x="3" y="14"/>
                  </a:lnTo>
                  <a:lnTo>
                    <a:pt x="2" y="14"/>
                  </a:lnTo>
                  <a:lnTo>
                    <a:pt x="2" y="14"/>
                  </a:lnTo>
                  <a:lnTo>
                    <a:pt x="2" y="13"/>
                  </a:lnTo>
                  <a:lnTo>
                    <a:pt x="2" y="12"/>
                  </a:lnTo>
                  <a:lnTo>
                    <a:pt x="2" y="11"/>
                  </a:lnTo>
                  <a:lnTo>
                    <a:pt x="2" y="11"/>
                  </a:lnTo>
                  <a:lnTo>
                    <a:pt x="2" y="10"/>
                  </a:lnTo>
                  <a:lnTo>
                    <a:pt x="2" y="9"/>
                  </a:lnTo>
                  <a:lnTo>
                    <a:pt x="3" y="8"/>
                  </a:lnTo>
                  <a:lnTo>
                    <a:pt x="3" y="8"/>
                  </a:lnTo>
                  <a:lnTo>
                    <a:pt x="4" y="8"/>
                  </a:lnTo>
                  <a:lnTo>
                    <a:pt x="5" y="8"/>
                  </a:lnTo>
                  <a:lnTo>
                    <a:pt x="5" y="8"/>
                  </a:lnTo>
                  <a:lnTo>
                    <a:pt x="6" y="8"/>
                  </a:lnTo>
                  <a:lnTo>
                    <a:pt x="15" y="14"/>
                  </a:lnTo>
                  <a:lnTo>
                    <a:pt x="15" y="15"/>
                  </a:lnTo>
                  <a:lnTo>
                    <a:pt x="16" y="15"/>
                  </a:lnTo>
                  <a:lnTo>
                    <a:pt x="16" y="16"/>
                  </a:lnTo>
                  <a:lnTo>
                    <a:pt x="16" y="16"/>
                  </a:lnTo>
                  <a:lnTo>
                    <a:pt x="16" y="17"/>
                  </a:lnTo>
                  <a:lnTo>
                    <a:pt x="16" y="17"/>
                  </a:lnTo>
                  <a:lnTo>
                    <a:pt x="16" y="18"/>
                  </a:lnTo>
                  <a:lnTo>
                    <a:pt x="16" y="19"/>
                  </a:lnTo>
                  <a:lnTo>
                    <a:pt x="21" y="13"/>
                  </a:lnTo>
                  <a:lnTo>
                    <a:pt x="21" y="12"/>
                  </a:lnTo>
                  <a:lnTo>
                    <a:pt x="20" y="13"/>
                  </a:lnTo>
                  <a:lnTo>
                    <a:pt x="19" y="13"/>
                  </a:lnTo>
                  <a:lnTo>
                    <a:pt x="19" y="14"/>
                  </a:lnTo>
                  <a:lnTo>
                    <a:pt x="19" y="14"/>
                  </a:lnTo>
                  <a:lnTo>
                    <a:pt x="18" y="14"/>
                  </a:lnTo>
                  <a:lnTo>
                    <a:pt x="18" y="13"/>
                  </a:lnTo>
                  <a:lnTo>
                    <a:pt x="17" y="13"/>
                  </a:lnTo>
                  <a:lnTo>
                    <a:pt x="16" y="13"/>
                  </a:lnTo>
                  <a:lnTo>
                    <a:pt x="16" y="12"/>
                  </a:lnTo>
                  <a:lnTo>
                    <a:pt x="8" y="7"/>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47" name="Freeform 244"/>
            <p:cNvSpPr>
              <a:spLocks/>
            </p:cNvSpPr>
            <p:nvPr/>
          </p:nvSpPr>
          <p:spPr bwMode="auto">
            <a:xfrm>
              <a:off x="1612" y="1841"/>
              <a:ext cx="21" cy="7"/>
            </a:xfrm>
            <a:custGeom>
              <a:avLst/>
              <a:gdLst>
                <a:gd name="T0" fmla="*/ 20 w 21"/>
                <a:gd name="T1" fmla="*/ 5 h 7"/>
                <a:gd name="T2" fmla="*/ 20 w 21"/>
                <a:gd name="T3" fmla="*/ 5 h 7"/>
                <a:gd name="T4" fmla="*/ 20 w 21"/>
                <a:gd name="T5" fmla="*/ 5 h 7"/>
                <a:gd name="T6" fmla="*/ 19 w 21"/>
                <a:gd name="T7" fmla="*/ 5 h 7"/>
                <a:gd name="T8" fmla="*/ 19 w 21"/>
                <a:gd name="T9" fmla="*/ 4 h 7"/>
                <a:gd name="T10" fmla="*/ 18 w 21"/>
                <a:gd name="T11" fmla="*/ 4 h 7"/>
                <a:gd name="T12" fmla="*/ 18 w 21"/>
                <a:gd name="T13" fmla="*/ 3 h 7"/>
                <a:gd name="T14" fmla="*/ 18 w 21"/>
                <a:gd name="T15" fmla="*/ 3 h 7"/>
                <a:gd name="T16" fmla="*/ 18 w 21"/>
                <a:gd name="T17" fmla="*/ 2 h 7"/>
                <a:gd name="T18" fmla="*/ 18 w 21"/>
                <a:gd name="T19" fmla="*/ 2 h 7"/>
                <a:gd name="T20" fmla="*/ 18 w 21"/>
                <a:gd name="T21" fmla="*/ 1 h 7"/>
                <a:gd name="T22" fmla="*/ 18 w 21"/>
                <a:gd name="T23" fmla="*/ 2 h 7"/>
                <a:gd name="T24" fmla="*/ 18 w 21"/>
                <a:gd name="T25" fmla="*/ 2 h 7"/>
                <a:gd name="T26" fmla="*/ 18 w 21"/>
                <a:gd name="T27" fmla="*/ 3 h 7"/>
                <a:gd name="T28" fmla="*/ 17 w 21"/>
                <a:gd name="T29" fmla="*/ 3 h 7"/>
                <a:gd name="T30" fmla="*/ 17 w 21"/>
                <a:gd name="T31" fmla="*/ 3 h 7"/>
                <a:gd name="T32" fmla="*/ 16 w 21"/>
                <a:gd name="T33" fmla="*/ 3 h 7"/>
                <a:gd name="T34" fmla="*/ 16 w 21"/>
                <a:gd name="T35" fmla="*/ 4 h 7"/>
                <a:gd name="T36" fmla="*/ 15 w 21"/>
                <a:gd name="T37" fmla="*/ 4 h 7"/>
                <a:gd name="T38" fmla="*/ 15 w 21"/>
                <a:gd name="T39" fmla="*/ 4 h 7"/>
                <a:gd name="T40" fmla="*/ 14 w 21"/>
                <a:gd name="T41" fmla="*/ 3 h 7"/>
                <a:gd name="T42" fmla="*/ 5 w 21"/>
                <a:gd name="T43" fmla="*/ 3 h 7"/>
                <a:gd name="T44" fmla="*/ 5 w 21"/>
                <a:gd name="T45" fmla="*/ 3 h 7"/>
                <a:gd name="T46" fmla="*/ 4 w 21"/>
                <a:gd name="T47" fmla="*/ 3 h 7"/>
                <a:gd name="T48" fmla="*/ 3 w 21"/>
                <a:gd name="T49" fmla="*/ 3 h 7"/>
                <a:gd name="T50" fmla="*/ 3 w 21"/>
                <a:gd name="T51" fmla="*/ 2 h 7"/>
                <a:gd name="T52" fmla="*/ 2 w 21"/>
                <a:gd name="T53" fmla="*/ 2 h 7"/>
                <a:gd name="T54" fmla="*/ 2 w 21"/>
                <a:gd name="T55" fmla="*/ 0 h 7"/>
                <a:gd name="T56" fmla="*/ 2 w 21"/>
                <a:gd name="T57" fmla="*/ 0 h 7"/>
                <a:gd name="T58" fmla="*/ 0 w 21"/>
                <a:gd name="T59" fmla="*/ 6 h 7"/>
                <a:gd name="T60" fmla="*/ 2 w 21"/>
                <a:gd name="T61" fmla="*/ 6 h 7"/>
                <a:gd name="T62" fmla="*/ 2 w 21"/>
                <a:gd name="T63" fmla="*/ 6 h 7"/>
                <a:gd name="T64" fmla="*/ 2 w 21"/>
                <a:gd name="T65" fmla="*/ 5 h 7"/>
                <a:gd name="T66" fmla="*/ 2 w 21"/>
                <a:gd name="T67" fmla="*/ 5 h 7"/>
                <a:gd name="T68" fmla="*/ 2 w 21"/>
                <a:gd name="T69" fmla="*/ 5 h 7"/>
                <a:gd name="T70" fmla="*/ 2 w 21"/>
                <a:gd name="T71" fmla="*/ 4 h 7"/>
                <a:gd name="T72" fmla="*/ 3 w 21"/>
                <a:gd name="T73" fmla="*/ 4 h 7"/>
                <a:gd name="T74" fmla="*/ 4 w 21"/>
                <a:gd name="T75" fmla="*/ 4 h 7"/>
                <a:gd name="T76" fmla="*/ 5 w 21"/>
                <a:gd name="T77" fmla="*/ 4 h 7"/>
                <a:gd name="T78" fmla="*/ 5 w 21"/>
                <a:gd name="T79" fmla="*/ 4 h 7"/>
                <a:gd name="T80" fmla="*/ 5 w 21"/>
                <a:gd name="T81" fmla="*/ 5 h 7"/>
                <a:gd name="T82" fmla="*/ 20 w 21"/>
                <a:gd name="T83" fmla="*/ 6 h 7"/>
                <a:gd name="T84" fmla="*/ 20 w 21"/>
                <a:gd name="T85"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1" h="7">
                  <a:moveTo>
                    <a:pt x="20" y="5"/>
                  </a:moveTo>
                  <a:lnTo>
                    <a:pt x="20" y="5"/>
                  </a:lnTo>
                  <a:lnTo>
                    <a:pt x="20" y="5"/>
                  </a:lnTo>
                  <a:lnTo>
                    <a:pt x="19" y="5"/>
                  </a:lnTo>
                  <a:lnTo>
                    <a:pt x="19" y="4"/>
                  </a:lnTo>
                  <a:lnTo>
                    <a:pt x="18" y="4"/>
                  </a:lnTo>
                  <a:lnTo>
                    <a:pt x="18" y="3"/>
                  </a:lnTo>
                  <a:lnTo>
                    <a:pt x="18" y="3"/>
                  </a:lnTo>
                  <a:lnTo>
                    <a:pt x="18" y="2"/>
                  </a:lnTo>
                  <a:lnTo>
                    <a:pt x="18" y="2"/>
                  </a:lnTo>
                  <a:lnTo>
                    <a:pt x="18" y="1"/>
                  </a:lnTo>
                  <a:lnTo>
                    <a:pt x="18" y="2"/>
                  </a:lnTo>
                  <a:lnTo>
                    <a:pt x="18" y="2"/>
                  </a:lnTo>
                  <a:lnTo>
                    <a:pt x="18" y="3"/>
                  </a:lnTo>
                  <a:lnTo>
                    <a:pt x="17" y="3"/>
                  </a:lnTo>
                  <a:lnTo>
                    <a:pt x="17" y="3"/>
                  </a:lnTo>
                  <a:lnTo>
                    <a:pt x="16" y="3"/>
                  </a:lnTo>
                  <a:lnTo>
                    <a:pt x="16" y="4"/>
                  </a:lnTo>
                  <a:lnTo>
                    <a:pt x="15" y="4"/>
                  </a:lnTo>
                  <a:lnTo>
                    <a:pt x="15" y="4"/>
                  </a:lnTo>
                  <a:lnTo>
                    <a:pt x="14" y="3"/>
                  </a:lnTo>
                  <a:lnTo>
                    <a:pt x="5" y="3"/>
                  </a:lnTo>
                  <a:lnTo>
                    <a:pt x="5" y="3"/>
                  </a:lnTo>
                  <a:lnTo>
                    <a:pt x="4" y="3"/>
                  </a:lnTo>
                  <a:lnTo>
                    <a:pt x="3" y="3"/>
                  </a:lnTo>
                  <a:lnTo>
                    <a:pt x="3" y="2"/>
                  </a:lnTo>
                  <a:lnTo>
                    <a:pt x="2" y="2"/>
                  </a:lnTo>
                  <a:lnTo>
                    <a:pt x="2" y="0"/>
                  </a:lnTo>
                  <a:lnTo>
                    <a:pt x="2" y="0"/>
                  </a:lnTo>
                  <a:lnTo>
                    <a:pt x="0" y="6"/>
                  </a:lnTo>
                  <a:lnTo>
                    <a:pt x="2" y="6"/>
                  </a:lnTo>
                  <a:lnTo>
                    <a:pt x="2" y="6"/>
                  </a:lnTo>
                  <a:lnTo>
                    <a:pt x="2" y="5"/>
                  </a:lnTo>
                  <a:lnTo>
                    <a:pt x="2" y="5"/>
                  </a:lnTo>
                  <a:lnTo>
                    <a:pt x="2" y="5"/>
                  </a:lnTo>
                  <a:lnTo>
                    <a:pt x="2" y="4"/>
                  </a:lnTo>
                  <a:lnTo>
                    <a:pt x="3" y="4"/>
                  </a:lnTo>
                  <a:lnTo>
                    <a:pt x="4" y="4"/>
                  </a:lnTo>
                  <a:lnTo>
                    <a:pt x="5" y="4"/>
                  </a:lnTo>
                  <a:lnTo>
                    <a:pt x="5" y="4"/>
                  </a:lnTo>
                  <a:lnTo>
                    <a:pt x="5" y="5"/>
                  </a:lnTo>
                  <a:lnTo>
                    <a:pt x="20" y="6"/>
                  </a:lnTo>
                  <a:lnTo>
                    <a:pt x="20" y="5"/>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48" name="Freeform 245"/>
            <p:cNvSpPr>
              <a:spLocks/>
            </p:cNvSpPr>
            <p:nvPr/>
          </p:nvSpPr>
          <p:spPr bwMode="auto">
            <a:xfrm>
              <a:off x="1609" y="1858"/>
              <a:ext cx="20" cy="12"/>
            </a:xfrm>
            <a:custGeom>
              <a:avLst/>
              <a:gdLst>
                <a:gd name="T0" fmla="*/ 19 w 20"/>
                <a:gd name="T1" fmla="*/ 7 h 12"/>
                <a:gd name="T2" fmla="*/ 19 w 20"/>
                <a:gd name="T3" fmla="*/ 6 h 12"/>
                <a:gd name="T4" fmla="*/ 19 w 20"/>
                <a:gd name="T5" fmla="*/ 5 h 12"/>
                <a:gd name="T6" fmla="*/ 18 w 20"/>
                <a:gd name="T7" fmla="*/ 4 h 12"/>
                <a:gd name="T8" fmla="*/ 17 w 20"/>
                <a:gd name="T9" fmla="*/ 3 h 12"/>
                <a:gd name="T10" fmla="*/ 16 w 20"/>
                <a:gd name="T11" fmla="*/ 2 h 12"/>
                <a:gd name="T12" fmla="*/ 14 w 20"/>
                <a:gd name="T13" fmla="*/ 2 h 12"/>
                <a:gd name="T14" fmla="*/ 14 w 20"/>
                <a:gd name="T15" fmla="*/ 1 h 12"/>
                <a:gd name="T16" fmla="*/ 12 w 20"/>
                <a:gd name="T17" fmla="*/ 1 h 12"/>
                <a:gd name="T18" fmla="*/ 11 w 20"/>
                <a:gd name="T19" fmla="*/ 1 h 12"/>
                <a:gd name="T20" fmla="*/ 9 w 20"/>
                <a:gd name="T21" fmla="*/ 2 h 12"/>
                <a:gd name="T22" fmla="*/ 8 w 20"/>
                <a:gd name="T23" fmla="*/ 3 h 12"/>
                <a:gd name="T24" fmla="*/ 8 w 20"/>
                <a:gd name="T25" fmla="*/ 4 h 12"/>
                <a:gd name="T26" fmla="*/ 8 w 20"/>
                <a:gd name="T27" fmla="*/ 5 h 12"/>
                <a:gd name="T28" fmla="*/ 8 w 20"/>
                <a:gd name="T29" fmla="*/ 6 h 12"/>
                <a:gd name="T30" fmla="*/ 8 w 20"/>
                <a:gd name="T31" fmla="*/ 7 h 12"/>
                <a:gd name="T32" fmla="*/ 8 w 20"/>
                <a:gd name="T33" fmla="*/ 8 h 12"/>
                <a:gd name="T34" fmla="*/ 8 w 20"/>
                <a:gd name="T35" fmla="*/ 8 h 12"/>
                <a:gd name="T36" fmla="*/ 7 w 20"/>
                <a:gd name="T37" fmla="*/ 8 h 12"/>
                <a:gd name="T38" fmla="*/ 5 w 20"/>
                <a:gd name="T39" fmla="*/ 7 h 12"/>
                <a:gd name="T40" fmla="*/ 4 w 20"/>
                <a:gd name="T41" fmla="*/ 6 h 12"/>
                <a:gd name="T42" fmla="*/ 2 w 20"/>
                <a:gd name="T43" fmla="*/ 6 h 12"/>
                <a:gd name="T44" fmla="*/ 2 w 20"/>
                <a:gd name="T45" fmla="*/ 5 h 12"/>
                <a:gd name="T46" fmla="*/ 2 w 20"/>
                <a:gd name="T47" fmla="*/ 4 h 12"/>
                <a:gd name="T48" fmla="*/ 2 w 20"/>
                <a:gd name="T49" fmla="*/ 3 h 12"/>
                <a:gd name="T50" fmla="*/ 2 w 20"/>
                <a:gd name="T51" fmla="*/ 2 h 12"/>
                <a:gd name="T52" fmla="*/ 4 w 20"/>
                <a:gd name="T53" fmla="*/ 2 h 12"/>
                <a:gd name="T54" fmla="*/ 5 w 20"/>
                <a:gd name="T55" fmla="*/ 2 h 12"/>
                <a:gd name="T56" fmla="*/ 5 w 20"/>
                <a:gd name="T57" fmla="*/ 1 h 12"/>
                <a:gd name="T58" fmla="*/ 5 w 20"/>
                <a:gd name="T59" fmla="*/ 0 h 12"/>
                <a:gd name="T60" fmla="*/ 3 w 20"/>
                <a:gd name="T61" fmla="*/ 0 h 12"/>
                <a:gd name="T62" fmla="*/ 2 w 20"/>
                <a:gd name="T63" fmla="*/ 1 h 12"/>
                <a:gd name="T64" fmla="*/ 1 w 20"/>
                <a:gd name="T65" fmla="*/ 1 h 12"/>
                <a:gd name="T66" fmla="*/ 1 w 20"/>
                <a:gd name="T67" fmla="*/ 3 h 12"/>
                <a:gd name="T68" fmla="*/ 1 w 20"/>
                <a:gd name="T69" fmla="*/ 4 h 12"/>
                <a:gd name="T70" fmla="*/ 1 w 20"/>
                <a:gd name="T71" fmla="*/ 5 h 12"/>
                <a:gd name="T72" fmla="*/ 1 w 20"/>
                <a:gd name="T73" fmla="*/ 6 h 12"/>
                <a:gd name="T74" fmla="*/ 2 w 20"/>
                <a:gd name="T75" fmla="*/ 6 h 12"/>
                <a:gd name="T76" fmla="*/ 2 w 20"/>
                <a:gd name="T77" fmla="*/ 8 h 12"/>
                <a:gd name="T78" fmla="*/ 4 w 20"/>
                <a:gd name="T79" fmla="*/ 8 h 12"/>
                <a:gd name="T80" fmla="*/ 5 w 20"/>
                <a:gd name="T81" fmla="*/ 9 h 12"/>
                <a:gd name="T82" fmla="*/ 6 w 20"/>
                <a:gd name="T83" fmla="*/ 10 h 12"/>
                <a:gd name="T84" fmla="*/ 8 w 20"/>
                <a:gd name="T85" fmla="*/ 10 h 12"/>
                <a:gd name="T86" fmla="*/ 9 w 20"/>
                <a:gd name="T87" fmla="*/ 10 h 12"/>
                <a:gd name="T88" fmla="*/ 11 w 20"/>
                <a:gd name="T89" fmla="*/ 11 h 12"/>
                <a:gd name="T90" fmla="*/ 12 w 20"/>
                <a:gd name="T91" fmla="*/ 11 h 12"/>
                <a:gd name="T92" fmla="*/ 14 w 20"/>
                <a:gd name="T93" fmla="*/ 11 h 12"/>
                <a:gd name="T94" fmla="*/ 15 w 20"/>
                <a:gd name="T95" fmla="*/ 11 h 12"/>
                <a:gd name="T96" fmla="*/ 17 w 20"/>
                <a:gd name="T97" fmla="*/ 10 h 12"/>
                <a:gd name="T98" fmla="*/ 18 w 20"/>
                <a:gd name="T99" fmla="*/ 10 h 12"/>
                <a:gd name="T100" fmla="*/ 19 w 20"/>
                <a:gd name="T101" fmla="*/ 8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 h="12">
                  <a:moveTo>
                    <a:pt x="19" y="8"/>
                  </a:moveTo>
                  <a:lnTo>
                    <a:pt x="19" y="7"/>
                  </a:lnTo>
                  <a:lnTo>
                    <a:pt x="19" y="6"/>
                  </a:lnTo>
                  <a:lnTo>
                    <a:pt x="19" y="6"/>
                  </a:lnTo>
                  <a:lnTo>
                    <a:pt x="19" y="5"/>
                  </a:lnTo>
                  <a:lnTo>
                    <a:pt x="19" y="5"/>
                  </a:lnTo>
                  <a:lnTo>
                    <a:pt x="18" y="5"/>
                  </a:lnTo>
                  <a:lnTo>
                    <a:pt x="18" y="4"/>
                  </a:lnTo>
                  <a:lnTo>
                    <a:pt x="17" y="3"/>
                  </a:lnTo>
                  <a:lnTo>
                    <a:pt x="17" y="3"/>
                  </a:lnTo>
                  <a:lnTo>
                    <a:pt x="16" y="3"/>
                  </a:lnTo>
                  <a:lnTo>
                    <a:pt x="16" y="2"/>
                  </a:lnTo>
                  <a:lnTo>
                    <a:pt x="15" y="2"/>
                  </a:lnTo>
                  <a:lnTo>
                    <a:pt x="14" y="2"/>
                  </a:lnTo>
                  <a:lnTo>
                    <a:pt x="14" y="2"/>
                  </a:lnTo>
                  <a:lnTo>
                    <a:pt x="14" y="1"/>
                  </a:lnTo>
                  <a:lnTo>
                    <a:pt x="13" y="1"/>
                  </a:lnTo>
                  <a:lnTo>
                    <a:pt x="12" y="1"/>
                  </a:lnTo>
                  <a:lnTo>
                    <a:pt x="11" y="1"/>
                  </a:lnTo>
                  <a:lnTo>
                    <a:pt x="11" y="1"/>
                  </a:lnTo>
                  <a:lnTo>
                    <a:pt x="10" y="2"/>
                  </a:lnTo>
                  <a:lnTo>
                    <a:pt x="9" y="2"/>
                  </a:lnTo>
                  <a:lnTo>
                    <a:pt x="9" y="3"/>
                  </a:lnTo>
                  <a:lnTo>
                    <a:pt x="8" y="3"/>
                  </a:lnTo>
                  <a:lnTo>
                    <a:pt x="8" y="3"/>
                  </a:lnTo>
                  <a:lnTo>
                    <a:pt x="8" y="4"/>
                  </a:lnTo>
                  <a:lnTo>
                    <a:pt x="8" y="4"/>
                  </a:lnTo>
                  <a:lnTo>
                    <a:pt x="8" y="5"/>
                  </a:lnTo>
                  <a:lnTo>
                    <a:pt x="8" y="5"/>
                  </a:lnTo>
                  <a:lnTo>
                    <a:pt x="8" y="6"/>
                  </a:lnTo>
                  <a:lnTo>
                    <a:pt x="8" y="6"/>
                  </a:lnTo>
                  <a:lnTo>
                    <a:pt x="8" y="7"/>
                  </a:lnTo>
                  <a:lnTo>
                    <a:pt x="8" y="8"/>
                  </a:lnTo>
                  <a:lnTo>
                    <a:pt x="8" y="8"/>
                  </a:lnTo>
                  <a:lnTo>
                    <a:pt x="9" y="8"/>
                  </a:lnTo>
                  <a:lnTo>
                    <a:pt x="8" y="8"/>
                  </a:lnTo>
                  <a:lnTo>
                    <a:pt x="8" y="8"/>
                  </a:lnTo>
                  <a:lnTo>
                    <a:pt x="7" y="8"/>
                  </a:lnTo>
                  <a:lnTo>
                    <a:pt x="6" y="8"/>
                  </a:lnTo>
                  <a:lnTo>
                    <a:pt x="5" y="7"/>
                  </a:lnTo>
                  <a:lnTo>
                    <a:pt x="5" y="7"/>
                  </a:lnTo>
                  <a:lnTo>
                    <a:pt x="4" y="6"/>
                  </a:lnTo>
                  <a:lnTo>
                    <a:pt x="3" y="6"/>
                  </a:lnTo>
                  <a:lnTo>
                    <a:pt x="2" y="6"/>
                  </a:lnTo>
                  <a:lnTo>
                    <a:pt x="2" y="5"/>
                  </a:lnTo>
                  <a:lnTo>
                    <a:pt x="2" y="5"/>
                  </a:lnTo>
                  <a:lnTo>
                    <a:pt x="2" y="5"/>
                  </a:lnTo>
                  <a:lnTo>
                    <a:pt x="2" y="4"/>
                  </a:lnTo>
                  <a:lnTo>
                    <a:pt x="2" y="3"/>
                  </a:lnTo>
                  <a:lnTo>
                    <a:pt x="2" y="3"/>
                  </a:lnTo>
                  <a:lnTo>
                    <a:pt x="2" y="3"/>
                  </a:lnTo>
                  <a:lnTo>
                    <a:pt x="2" y="2"/>
                  </a:lnTo>
                  <a:lnTo>
                    <a:pt x="3" y="2"/>
                  </a:lnTo>
                  <a:lnTo>
                    <a:pt x="4" y="2"/>
                  </a:lnTo>
                  <a:lnTo>
                    <a:pt x="5" y="2"/>
                  </a:lnTo>
                  <a:lnTo>
                    <a:pt x="5" y="2"/>
                  </a:lnTo>
                  <a:lnTo>
                    <a:pt x="5" y="1"/>
                  </a:lnTo>
                  <a:lnTo>
                    <a:pt x="5" y="1"/>
                  </a:lnTo>
                  <a:lnTo>
                    <a:pt x="5" y="0"/>
                  </a:lnTo>
                  <a:lnTo>
                    <a:pt x="5" y="0"/>
                  </a:lnTo>
                  <a:lnTo>
                    <a:pt x="4" y="0"/>
                  </a:lnTo>
                  <a:lnTo>
                    <a:pt x="3" y="0"/>
                  </a:lnTo>
                  <a:lnTo>
                    <a:pt x="2" y="0"/>
                  </a:lnTo>
                  <a:lnTo>
                    <a:pt x="2" y="1"/>
                  </a:lnTo>
                  <a:lnTo>
                    <a:pt x="2" y="1"/>
                  </a:lnTo>
                  <a:lnTo>
                    <a:pt x="1" y="1"/>
                  </a:lnTo>
                  <a:lnTo>
                    <a:pt x="1" y="2"/>
                  </a:lnTo>
                  <a:lnTo>
                    <a:pt x="1" y="3"/>
                  </a:lnTo>
                  <a:lnTo>
                    <a:pt x="1" y="3"/>
                  </a:lnTo>
                  <a:lnTo>
                    <a:pt x="1" y="4"/>
                  </a:lnTo>
                  <a:lnTo>
                    <a:pt x="0" y="4"/>
                  </a:lnTo>
                  <a:lnTo>
                    <a:pt x="1" y="5"/>
                  </a:lnTo>
                  <a:lnTo>
                    <a:pt x="1" y="5"/>
                  </a:lnTo>
                  <a:lnTo>
                    <a:pt x="1" y="6"/>
                  </a:lnTo>
                  <a:lnTo>
                    <a:pt x="2" y="6"/>
                  </a:lnTo>
                  <a:lnTo>
                    <a:pt x="2" y="6"/>
                  </a:lnTo>
                  <a:lnTo>
                    <a:pt x="2" y="7"/>
                  </a:lnTo>
                  <a:lnTo>
                    <a:pt x="2" y="8"/>
                  </a:lnTo>
                  <a:lnTo>
                    <a:pt x="3" y="8"/>
                  </a:lnTo>
                  <a:lnTo>
                    <a:pt x="4" y="8"/>
                  </a:lnTo>
                  <a:lnTo>
                    <a:pt x="5" y="8"/>
                  </a:lnTo>
                  <a:lnTo>
                    <a:pt x="5" y="9"/>
                  </a:lnTo>
                  <a:lnTo>
                    <a:pt x="5" y="9"/>
                  </a:lnTo>
                  <a:lnTo>
                    <a:pt x="6" y="10"/>
                  </a:lnTo>
                  <a:lnTo>
                    <a:pt x="7" y="10"/>
                  </a:lnTo>
                  <a:lnTo>
                    <a:pt x="8" y="10"/>
                  </a:lnTo>
                  <a:lnTo>
                    <a:pt x="8" y="10"/>
                  </a:lnTo>
                  <a:lnTo>
                    <a:pt x="9" y="10"/>
                  </a:lnTo>
                  <a:lnTo>
                    <a:pt x="10" y="11"/>
                  </a:lnTo>
                  <a:lnTo>
                    <a:pt x="11" y="11"/>
                  </a:lnTo>
                  <a:lnTo>
                    <a:pt x="11" y="11"/>
                  </a:lnTo>
                  <a:lnTo>
                    <a:pt x="12" y="11"/>
                  </a:lnTo>
                  <a:lnTo>
                    <a:pt x="13" y="11"/>
                  </a:lnTo>
                  <a:lnTo>
                    <a:pt x="14" y="11"/>
                  </a:lnTo>
                  <a:lnTo>
                    <a:pt x="14" y="11"/>
                  </a:lnTo>
                  <a:lnTo>
                    <a:pt x="15" y="11"/>
                  </a:lnTo>
                  <a:lnTo>
                    <a:pt x="16" y="11"/>
                  </a:lnTo>
                  <a:lnTo>
                    <a:pt x="17" y="10"/>
                  </a:lnTo>
                  <a:lnTo>
                    <a:pt x="17" y="10"/>
                  </a:lnTo>
                  <a:lnTo>
                    <a:pt x="18" y="10"/>
                  </a:lnTo>
                  <a:lnTo>
                    <a:pt x="18" y="9"/>
                  </a:lnTo>
                  <a:lnTo>
                    <a:pt x="19" y="8"/>
                  </a:lnTo>
                  <a:lnTo>
                    <a:pt x="19" y="8"/>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49" name="Freeform 246"/>
            <p:cNvSpPr>
              <a:spLocks/>
            </p:cNvSpPr>
            <p:nvPr/>
          </p:nvSpPr>
          <p:spPr bwMode="auto">
            <a:xfrm>
              <a:off x="1620" y="1863"/>
              <a:ext cx="8" cy="4"/>
            </a:xfrm>
            <a:custGeom>
              <a:avLst/>
              <a:gdLst>
                <a:gd name="T0" fmla="*/ 2 w 8"/>
                <a:gd name="T1" fmla="*/ 3 h 4"/>
                <a:gd name="T2" fmla="*/ 2 w 8"/>
                <a:gd name="T3" fmla="*/ 3 h 4"/>
                <a:gd name="T4" fmla="*/ 1 w 8"/>
                <a:gd name="T5" fmla="*/ 3 h 4"/>
                <a:gd name="T6" fmla="*/ 1 w 8"/>
                <a:gd name="T7" fmla="*/ 2 h 4"/>
                <a:gd name="T8" fmla="*/ 1 w 8"/>
                <a:gd name="T9" fmla="*/ 2 h 4"/>
                <a:gd name="T10" fmla="*/ 1 w 8"/>
                <a:gd name="T11" fmla="*/ 2 h 4"/>
                <a:gd name="T12" fmla="*/ 1 w 8"/>
                <a:gd name="T13" fmla="*/ 2 h 4"/>
                <a:gd name="T14" fmla="*/ 0 w 8"/>
                <a:gd name="T15" fmla="*/ 2 h 4"/>
                <a:gd name="T16" fmla="*/ 0 w 8"/>
                <a:gd name="T17" fmla="*/ 1 h 4"/>
                <a:gd name="T18" fmla="*/ 0 w 8"/>
                <a:gd name="T19" fmla="*/ 1 h 4"/>
                <a:gd name="T20" fmla="*/ 0 w 8"/>
                <a:gd name="T21" fmla="*/ 1 h 4"/>
                <a:gd name="T22" fmla="*/ 1 w 8"/>
                <a:gd name="T23" fmla="*/ 1 h 4"/>
                <a:gd name="T24" fmla="*/ 1 w 8"/>
                <a:gd name="T25" fmla="*/ 0 h 4"/>
                <a:gd name="T26" fmla="*/ 1 w 8"/>
                <a:gd name="T27" fmla="*/ 0 h 4"/>
                <a:gd name="T28" fmla="*/ 1 w 8"/>
                <a:gd name="T29" fmla="*/ 0 h 4"/>
                <a:gd name="T30" fmla="*/ 2 w 8"/>
                <a:gd name="T31" fmla="*/ 0 h 4"/>
                <a:gd name="T32" fmla="*/ 2 w 8"/>
                <a:gd name="T33" fmla="*/ 0 h 4"/>
                <a:gd name="T34" fmla="*/ 3 w 8"/>
                <a:gd name="T35" fmla="*/ 0 h 4"/>
                <a:gd name="T36" fmla="*/ 3 w 8"/>
                <a:gd name="T37" fmla="*/ 0 h 4"/>
                <a:gd name="T38" fmla="*/ 4 w 8"/>
                <a:gd name="T39" fmla="*/ 0 h 4"/>
                <a:gd name="T40" fmla="*/ 4 w 8"/>
                <a:gd name="T41" fmla="*/ 0 h 4"/>
                <a:gd name="T42" fmla="*/ 5 w 8"/>
                <a:gd name="T43" fmla="*/ 0 h 4"/>
                <a:gd name="T44" fmla="*/ 5 w 8"/>
                <a:gd name="T45" fmla="*/ 0 h 4"/>
                <a:gd name="T46" fmla="*/ 5 w 8"/>
                <a:gd name="T47" fmla="*/ 1 h 4"/>
                <a:gd name="T48" fmla="*/ 6 w 8"/>
                <a:gd name="T49" fmla="*/ 1 h 4"/>
                <a:gd name="T50" fmla="*/ 6 w 8"/>
                <a:gd name="T51" fmla="*/ 1 h 4"/>
                <a:gd name="T52" fmla="*/ 7 w 8"/>
                <a:gd name="T53" fmla="*/ 1 h 4"/>
                <a:gd name="T54" fmla="*/ 7 w 8"/>
                <a:gd name="T55" fmla="*/ 2 h 4"/>
                <a:gd name="T56" fmla="*/ 7 w 8"/>
                <a:gd name="T57" fmla="*/ 2 h 4"/>
                <a:gd name="T58" fmla="*/ 7 w 8"/>
                <a:gd name="T59" fmla="*/ 2 h 4"/>
                <a:gd name="T60" fmla="*/ 7 w 8"/>
                <a:gd name="T61" fmla="*/ 3 h 4"/>
                <a:gd name="T62" fmla="*/ 6 w 8"/>
                <a:gd name="T63" fmla="*/ 3 h 4"/>
                <a:gd name="T64" fmla="*/ 6 w 8"/>
                <a:gd name="T65" fmla="*/ 3 h 4"/>
                <a:gd name="T66" fmla="*/ 6 w 8"/>
                <a:gd name="T67" fmla="*/ 3 h 4"/>
                <a:gd name="T68" fmla="*/ 5 w 8"/>
                <a:gd name="T69" fmla="*/ 3 h 4"/>
                <a:gd name="T70" fmla="*/ 5 w 8"/>
                <a:gd name="T71" fmla="*/ 3 h 4"/>
                <a:gd name="T72" fmla="*/ 4 w 8"/>
                <a:gd name="T73" fmla="*/ 3 h 4"/>
                <a:gd name="T74" fmla="*/ 4 w 8"/>
                <a:gd name="T75" fmla="*/ 3 h 4"/>
                <a:gd name="T76" fmla="*/ 3 w 8"/>
                <a:gd name="T77" fmla="*/ 3 h 4"/>
                <a:gd name="T78" fmla="*/ 3 w 8"/>
                <a:gd name="T79" fmla="*/ 3 h 4"/>
                <a:gd name="T80" fmla="*/ 2 w 8"/>
                <a:gd name="T81" fmla="*/ 3 h 4"/>
                <a:gd name="T82" fmla="*/ 2 w 8"/>
                <a:gd name="T83"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 h="4">
                  <a:moveTo>
                    <a:pt x="2" y="3"/>
                  </a:moveTo>
                  <a:lnTo>
                    <a:pt x="2" y="3"/>
                  </a:lnTo>
                  <a:lnTo>
                    <a:pt x="1" y="3"/>
                  </a:lnTo>
                  <a:lnTo>
                    <a:pt x="1" y="2"/>
                  </a:lnTo>
                  <a:lnTo>
                    <a:pt x="1" y="2"/>
                  </a:lnTo>
                  <a:lnTo>
                    <a:pt x="1" y="2"/>
                  </a:lnTo>
                  <a:lnTo>
                    <a:pt x="1" y="2"/>
                  </a:lnTo>
                  <a:lnTo>
                    <a:pt x="0" y="2"/>
                  </a:lnTo>
                  <a:lnTo>
                    <a:pt x="0" y="1"/>
                  </a:lnTo>
                  <a:lnTo>
                    <a:pt x="0" y="1"/>
                  </a:lnTo>
                  <a:lnTo>
                    <a:pt x="0" y="1"/>
                  </a:lnTo>
                  <a:lnTo>
                    <a:pt x="1" y="1"/>
                  </a:lnTo>
                  <a:lnTo>
                    <a:pt x="1" y="0"/>
                  </a:lnTo>
                  <a:lnTo>
                    <a:pt x="1" y="0"/>
                  </a:lnTo>
                  <a:lnTo>
                    <a:pt x="1" y="0"/>
                  </a:lnTo>
                  <a:lnTo>
                    <a:pt x="2" y="0"/>
                  </a:lnTo>
                  <a:lnTo>
                    <a:pt x="2" y="0"/>
                  </a:lnTo>
                  <a:lnTo>
                    <a:pt x="3" y="0"/>
                  </a:lnTo>
                  <a:lnTo>
                    <a:pt x="3" y="0"/>
                  </a:lnTo>
                  <a:lnTo>
                    <a:pt x="4" y="0"/>
                  </a:lnTo>
                  <a:lnTo>
                    <a:pt x="4" y="0"/>
                  </a:lnTo>
                  <a:lnTo>
                    <a:pt x="5" y="0"/>
                  </a:lnTo>
                  <a:lnTo>
                    <a:pt x="5" y="0"/>
                  </a:lnTo>
                  <a:lnTo>
                    <a:pt x="5" y="1"/>
                  </a:lnTo>
                  <a:lnTo>
                    <a:pt x="6" y="1"/>
                  </a:lnTo>
                  <a:lnTo>
                    <a:pt x="6" y="1"/>
                  </a:lnTo>
                  <a:lnTo>
                    <a:pt x="7" y="1"/>
                  </a:lnTo>
                  <a:lnTo>
                    <a:pt x="7" y="2"/>
                  </a:lnTo>
                  <a:lnTo>
                    <a:pt x="7" y="2"/>
                  </a:lnTo>
                  <a:lnTo>
                    <a:pt x="7" y="2"/>
                  </a:lnTo>
                  <a:lnTo>
                    <a:pt x="7" y="3"/>
                  </a:lnTo>
                  <a:lnTo>
                    <a:pt x="6" y="3"/>
                  </a:lnTo>
                  <a:lnTo>
                    <a:pt x="6" y="3"/>
                  </a:lnTo>
                  <a:lnTo>
                    <a:pt x="6" y="3"/>
                  </a:lnTo>
                  <a:lnTo>
                    <a:pt x="5" y="3"/>
                  </a:lnTo>
                  <a:lnTo>
                    <a:pt x="5" y="3"/>
                  </a:lnTo>
                  <a:lnTo>
                    <a:pt x="4" y="3"/>
                  </a:lnTo>
                  <a:lnTo>
                    <a:pt x="4" y="3"/>
                  </a:lnTo>
                  <a:lnTo>
                    <a:pt x="3" y="3"/>
                  </a:lnTo>
                  <a:lnTo>
                    <a:pt x="3" y="3"/>
                  </a:lnTo>
                  <a:lnTo>
                    <a:pt x="2" y="3"/>
                  </a:lnTo>
                  <a:lnTo>
                    <a:pt x="2" y="3"/>
                  </a:lnTo>
                </a:path>
              </a:pathLst>
            </a:custGeom>
            <a:solidFill>
              <a:srgbClr val="B2B2B2"/>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0" name="Freeform 247"/>
            <p:cNvSpPr>
              <a:spLocks/>
            </p:cNvSpPr>
            <p:nvPr/>
          </p:nvSpPr>
          <p:spPr bwMode="auto">
            <a:xfrm>
              <a:off x="1596" y="1893"/>
              <a:ext cx="19" cy="13"/>
            </a:xfrm>
            <a:custGeom>
              <a:avLst/>
              <a:gdLst>
                <a:gd name="T0" fmla="*/ 18 w 19"/>
                <a:gd name="T1" fmla="*/ 9 h 13"/>
                <a:gd name="T2" fmla="*/ 18 w 19"/>
                <a:gd name="T3" fmla="*/ 8 h 13"/>
                <a:gd name="T4" fmla="*/ 17 w 19"/>
                <a:gd name="T5" fmla="*/ 7 h 13"/>
                <a:gd name="T6" fmla="*/ 17 w 19"/>
                <a:gd name="T7" fmla="*/ 5 h 13"/>
                <a:gd name="T8" fmla="*/ 17 w 19"/>
                <a:gd name="T9" fmla="*/ 5 h 13"/>
                <a:gd name="T10" fmla="*/ 16 w 19"/>
                <a:gd name="T11" fmla="*/ 4 h 13"/>
                <a:gd name="T12" fmla="*/ 15 w 19"/>
                <a:gd name="T13" fmla="*/ 3 h 13"/>
                <a:gd name="T14" fmla="*/ 14 w 19"/>
                <a:gd name="T15" fmla="*/ 2 h 13"/>
                <a:gd name="T16" fmla="*/ 12 w 19"/>
                <a:gd name="T17" fmla="*/ 1 h 13"/>
                <a:gd name="T18" fmla="*/ 11 w 19"/>
                <a:gd name="T19" fmla="*/ 1 h 13"/>
                <a:gd name="T20" fmla="*/ 10 w 19"/>
                <a:gd name="T21" fmla="*/ 1 h 13"/>
                <a:gd name="T22" fmla="*/ 9 w 19"/>
                <a:gd name="T23" fmla="*/ 0 h 13"/>
                <a:gd name="T24" fmla="*/ 8 w 19"/>
                <a:gd name="T25" fmla="*/ 0 h 13"/>
                <a:gd name="T26" fmla="*/ 5 w 19"/>
                <a:gd name="T27" fmla="*/ 0 h 13"/>
                <a:gd name="T28" fmla="*/ 4 w 19"/>
                <a:gd name="T29" fmla="*/ 0 h 13"/>
                <a:gd name="T30" fmla="*/ 2 w 19"/>
                <a:gd name="T31" fmla="*/ 0 h 13"/>
                <a:gd name="T32" fmla="*/ 1 w 19"/>
                <a:gd name="T33" fmla="*/ 1 h 13"/>
                <a:gd name="T34" fmla="*/ 0 w 19"/>
                <a:gd name="T35" fmla="*/ 2 h 13"/>
                <a:gd name="T36" fmla="*/ 0 w 19"/>
                <a:gd name="T37" fmla="*/ 3 h 13"/>
                <a:gd name="T38" fmla="*/ 0 w 19"/>
                <a:gd name="T39" fmla="*/ 5 h 13"/>
                <a:gd name="T40" fmla="*/ 1 w 19"/>
                <a:gd name="T41" fmla="*/ 6 h 13"/>
                <a:gd name="T42" fmla="*/ 2 w 19"/>
                <a:gd name="T43" fmla="*/ 7 h 13"/>
                <a:gd name="T44" fmla="*/ 3 w 19"/>
                <a:gd name="T45" fmla="*/ 9 h 13"/>
                <a:gd name="T46" fmla="*/ 5 w 19"/>
                <a:gd name="T47" fmla="*/ 10 h 13"/>
                <a:gd name="T48" fmla="*/ 6 w 19"/>
                <a:gd name="T49" fmla="*/ 11 h 13"/>
                <a:gd name="T50" fmla="*/ 8 w 19"/>
                <a:gd name="T51" fmla="*/ 11 h 13"/>
                <a:gd name="T52" fmla="*/ 9 w 19"/>
                <a:gd name="T53" fmla="*/ 11 h 13"/>
                <a:gd name="T54" fmla="*/ 11 w 19"/>
                <a:gd name="T55" fmla="*/ 12 h 13"/>
                <a:gd name="T56" fmla="*/ 12 w 19"/>
                <a:gd name="T57" fmla="*/ 12 h 13"/>
                <a:gd name="T58" fmla="*/ 14 w 19"/>
                <a:gd name="T59" fmla="*/ 12 h 13"/>
                <a:gd name="T60" fmla="*/ 15 w 19"/>
                <a:gd name="T61" fmla="*/ 11 h 13"/>
                <a:gd name="T62" fmla="*/ 17 w 19"/>
                <a:gd name="T63" fmla="*/ 11 h 13"/>
                <a:gd name="T64" fmla="*/ 17 w 19"/>
                <a:gd name="T65" fmla="*/ 1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 h="13">
                  <a:moveTo>
                    <a:pt x="17" y="10"/>
                  </a:moveTo>
                  <a:lnTo>
                    <a:pt x="18" y="9"/>
                  </a:lnTo>
                  <a:lnTo>
                    <a:pt x="18" y="9"/>
                  </a:lnTo>
                  <a:lnTo>
                    <a:pt x="18" y="8"/>
                  </a:lnTo>
                  <a:lnTo>
                    <a:pt x="18" y="7"/>
                  </a:lnTo>
                  <a:lnTo>
                    <a:pt x="17" y="7"/>
                  </a:lnTo>
                  <a:lnTo>
                    <a:pt x="17" y="6"/>
                  </a:lnTo>
                  <a:lnTo>
                    <a:pt x="17" y="5"/>
                  </a:lnTo>
                  <a:lnTo>
                    <a:pt x="17" y="5"/>
                  </a:lnTo>
                  <a:lnTo>
                    <a:pt x="17" y="5"/>
                  </a:lnTo>
                  <a:lnTo>
                    <a:pt x="17" y="4"/>
                  </a:lnTo>
                  <a:lnTo>
                    <a:pt x="16" y="4"/>
                  </a:lnTo>
                  <a:lnTo>
                    <a:pt x="16" y="3"/>
                  </a:lnTo>
                  <a:lnTo>
                    <a:pt x="15" y="3"/>
                  </a:lnTo>
                  <a:lnTo>
                    <a:pt x="14" y="3"/>
                  </a:lnTo>
                  <a:lnTo>
                    <a:pt x="14" y="2"/>
                  </a:lnTo>
                  <a:lnTo>
                    <a:pt x="13" y="2"/>
                  </a:lnTo>
                  <a:lnTo>
                    <a:pt x="12" y="1"/>
                  </a:lnTo>
                  <a:lnTo>
                    <a:pt x="11" y="1"/>
                  </a:lnTo>
                  <a:lnTo>
                    <a:pt x="11" y="1"/>
                  </a:lnTo>
                  <a:lnTo>
                    <a:pt x="11" y="1"/>
                  </a:lnTo>
                  <a:lnTo>
                    <a:pt x="10" y="1"/>
                  </a:lnTo>
                  <a:lnTo>
                    <a:pt x="10" y="0"/>
                  </a:lnTo>
                  <a:lnTo>
                    <a:pt x="9" y="0"/>
                  </a:lnTo>
                  <a:lnTo>
                    <a:pt x="8" y="0"/>
                  </a:lnTo>
                  <a:lnTo>
                    <a:pt x="8" y="0"/>
                  </a:lnTo>
                  <a:lnTo>
                    <a:pt x="7" y="0"/>
                  </a:lnTo>
                  <a:lnTo>
                    <a:pt x="5" y="0"/>
                  </a:lnTo>
                  <a:lnTo>
                    <a:pt x="5" y="0"/>
                  </a:lnTo>
                  <a:lnTo>
                    <a:pt x="4" y="0"/>
                  </a:lnTo>
                  <a:lnTo>
                    <a:pt x="3" y="0"/>
                  </a:lnTo>
                  <a:lnTo>
                    <a:pt x="2" y="0"/>
                  </a:lnTo>
                  <a:lnTo>
                    <a:pt x="2" y="1"/>
                  </a:lnTo>
                  <a:lnTo>
                    <a:pt x="1" y="1"/>
                  </a:lnTo>
                  <a:lnTo>
                    <a:pt x="1" y="1"/>
                  </a:lnTo>
                  <a:lnTo>
                    <a:pt x="0" y="2"/>
                  </a:lnTo>
                  <a:lnTo>
                    <a:pt x="0" y="3"/>
                  </a:lnTo>
                  <a:lnTo>
                    <a:pt x="0" y="3"/>
                  </a:lnTo>
                  <a:lnTo>
                    <a:pt x="0" y="4"/>
                  </a:lnTo>
                  <a:lnTo>
                    <a:pt x="0" y="5"/>
                  </a:lnTo>
                  <a:lnTo>
                    <a:pt x="1" y="5"/>
                  </a:lnTo>
                  <a:lnTo>
                    <a:pt x="1" y="6"/>
                  </a:lnTo>
                  <a:lnTo>
                    <a:pt x="2" y="7"/>
                  </a:lnTo>
                  <a:lnTo>
                    <a:pt x="2" y="7"/>
                  </a:lnTo>
                  <a:lnTo>
                    <a:pt x="2" y="8"/>
                  </a:lnTo>
                  <a:lnTo>
                    <a:pt x="3" y="9"/>
                  </a:lnTo>
                  <a:lnTo>
                    <a:pt x="4" y="9"/>
                  </a:lnTo>
                  <a:lnTo>
                    <a:pt x="5" y="10"/>
                  </a:lnTo>
                  <a:lnTo>
                    <a:pt x="5" y="10"/>
                  </a:lnTo>
                  <a:lnTo>
                    <a:pt x="6" y="11"/>
                  </a:lnTo>
                  <a:lnTo>
                    <a:pt x="7" y="11"/>
                  </a:lnTo>
                  <a:lnTo>
                    <a:pt x="8" y="11"/>
                  </a:lnTo>
                  <a:lnTo>
                    <a:pt x="8" y="11"/>
                  </a:lnTo>
                  <a:lnTo>
                    <a:pt x="9" y="11"/>
                  </a:lnTo>
                  <a:lnTo>
                    <a:pt x="10" y="12"/>
                  </a:lnTo>
                  <a:lnTo>
                    <a:pt x="11" y="12"/>
                  </a:lnTo>
                  <a:lnTo>
                    <a:pt x="11" y="12"/>
                  </a:lnTo>
                  <a:lnTo>
                    <a:pt x="12" y="12"/>
                  </a:lnTo>
                  <a:lnTo>
                    <a:pt x="13" y="12"/>
                  </a:lnTo>
                  <a:lnTo>
                    <a:pt x="14" y="12"/>
                  </a:lnTo>
                  <a:lnTo>
                    <a:pt x="14" y="12"/>
                  </a:lnTo>
                  <a:lnTo>
                    <a:pt x="15" y="11"/>
                  </a:lnTo>
                  <a:lnTo>
                    <a:pt x="16" y="11"/>
                  </a:lnTo>
                  <a:lnTo>
                    <a:pt x="17" y="11"/>
                  </a:lnTo>
                  <a:lnTo>
                    <a:pt x="17" y="11"/>
                  </a:lnTo>
                  <a:lnTo>
                    <a:pt x="17" y="10"/>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1" name="Freeform 248"/>
            <p:cNvSpPr>
              <a:spLocks/>
            </p:cNvSpPr>
            <p:nvPr/>
          </p:nvSpPr>
          <p:spPr bwMode="auto">
            <a:xfrm>
              <a:off x="1597" y="1895"/>
              <a:ext cx="17" cy="9"/>
            </a:xfrm>
            <a:custGeom>
              <a:avLst/>
              <a:gdLst>
                <a:gd name="T0" fmla="*/ 7 w 17"/>
                <a:gd name="T1" fmla="*/ 6 h 9"/>
                <a:gd name="T2" fmla="*/ 6 w 17"/>
                <a:gd name="T3" fmla="*/ 6 h 9"/>
                <a:gd name="T4" fmla="*/ 5 w 17"/>
                <a:gd name="T5" fmla="*/ 6 h 9"/>
                <a:gd name="T6" fmla="*/ 4 w 17"/>
                <a:gd name="T7" fmla="*/ 5 h 9"/>
                <a:gd name="T8" fmla="*/ 4 w 17"/>
                <a:gd name="T9" fmla="*/ 5 h 9"/>
                <a:gd name="T10" fmla="*/ 3 w 17"/>
                <a:gd name="T11" fmla="*/ 5 h 9"/>
                <a:gd name="T12" fmla="*/ 2 w 17"/>
                <a:gd name="T13" fmla="*/ 4 h 9"/>
                <a:gd name="T14" fmla="*/ 1 w 17"/>
                <a:gd name="T15" fmla="*/ 3 h 9"/>
                <a:gd name="T16" fmla="*/ 1 w 17"/>
                <a:gd name="T17" fmla="*/ 3 h 9"/>
                <a:gd name="T18" fmla="*/ 1 w 17"/>
                <a:gd name="T19" fmla="*/ 3 h 9"/>
                <a:gd name="T20" fmla="*/ 1 w 17"/>
                <a:gd name="T21" fmla="*/ 2 h 9"/>
                <a:gd name="T22" fmla="*/ 0 w 17"/>
                <a:gd name="T23" fmla="*/ 2 h 9"/>
                <a:gd name="T24" fmla="*/ 0 w 17"/>
                <a:gd name="T25" fmla="*/ 2 h 9"/>
                <a:gd name="T26" fmla="*/ 0 w 17"/>
                <a:gd name="T27" fmla="*/ 1 h 9"/>
                <a:gd name="T28" fmla="*/ 1 w 17"/>
                <a:gd name="T29" fmla="*/ 1 h 9"/>
                <a:gd name="T30" fmla="*/ 1 w 17"/>
                <a:gd name="T31" fmla="*/ 1 h 9"/>
                <a:gd name="T32" fmla="*/ 1 w 17"/>
                <a:gd name="T33" fmla="*/ 0 h 9"/>
                <a:gd name="T34" fmla="*/ 2 w 17"/>
                <a:gd name="T35" fmla="*/ 0 h 9"/>
                <a:gd name="T36" fmla="*/ 3 w 17"/>
                <a:gd name="T37" fmla="*/ 0 h 9"/>
                <a:gd name="T38" fmla="*/ 4 w 17"/>
                <a:gd name="T39" fmla="*/ 0 h 9"/>
                <a:gd name="T40" fmla="*/ 4 w 17"/>
                <a:gd name="T41" fmla="*/ 0 h 9"/>
                <a:gd name="T42" fmla="*/ 5 w 17"/>
                <a:gd name="T43" fmla="*/ 0 h 9"/>
                <a:gd name="T44" fmla="*/ 6 w 17"/>
                <a:gd name="T45" fmla="*/ 1 h 9"/>
                <a:gd name="T46" fmla="*/ 7 w 17"/>
                <a:gd name="T47" fmla="*/ 1 h 9"/>
                <a:gd name="T48" fmla="*/ 7 w 17"/>
                <a:gd name="T49" fmla="*/ 1 h 9"/>
                <a:gd name="T50" fmla="*/ 8 w 17"/>
                <a:gd name="T51" fmla="*/ 1 h 9"/>
                <a:gd name="T52" fmla="*/ 9 w 17"/>
                <a:gd name="T53" fmla="*/ 1 h 9"/>
                <a:gd name="T54" fmla="*/ 9 w 17"/>
                <a:gd name="T55" fmla="*/ 2 h 9"/>
                <a:gd name="T56" fmla="*/ 10 w 17"/>
                <a:gd name="T57" fmla="*/ 2 h 9"/>
                <a:gd name="T58" fmla="*/ 11 w 17"/>
                <a:gd name="T59" fmla="*/ 2 h 9"/>
                <a:gd name="T60" fmla="*/ 12 w 17"/>
                <a:gd name="T61" fmla="*/ 3 h 9"/>
                <a:gd name="T62" fmla="*/ 12 w 17"/>
                <a:gd name="T63" fmla="*/ 3 h 9"/>
                <a:gd name="T64" fmla="*/ 13 w 17"/>
                <a:gd name="T65" fmla="*/ 3 h 9"/>
                <a:gd name="T66" fmla="*/ 14 w 17"/>
                <a:gd name="T67" fmla="*/ 4 h 9"/>
                <a:gd name="T68" fmla="*/ 15 w 17"/>
                <a:gd name="T69" fmla="*/ 5 h 9"/>
                <a:gd name="T70" fmla="*/ 15 w 17"/>
                <a:gd name="T71" fmla="*/ 5 h 9"/>
                <a:gd name="T72" fmla="*/ 16 w 17"/>
                <a:gd name="T73" fmla="*/ 6 h 9"/>
                <a:gd name="T74" fmla="*/ 16 w 17"/>
                <a:gd name="T75" fmla="*/ 6 h 9"/>
                <a:gd name="T76" fmla="*/ 16 w 17"/>
                <a:gd name="T77" fmla="*/ 7 h 9"/>
                <a:gd name="T78" fmla="*/ 15 w 17"/>
                <a:gd name="T79" fmla="*/ 7 h 9"/>
                <a:gd name="T80" fmla="*/ 15 w 17"/>
                <a:gd name="T81" fmla="*/ 7 h 9"/>
                <a:gd name="T82" fmla="*/ 14 w 17"/>
                <a:gd name="T83" fmla="*/ 8 h 9"/>
                <a:gd name="T84" fmla="*/ 13 w 17"/>
                <a:gd name="T85" fmla="*/ 8 h 9"/>
                <a:gd name="T86" fmla="*/ 12 w 17"/>
                <a:gd name="T87" fmla="*/ 8 h 9"/>
                <a:gd name="T88" fmla="*/ 12 w 17"/>
                <a:gd name="T89" fmla="*/ 7 h 9"/>
                <a:gd name="T90" fmla="*/ 11 w 17"/>
                <a:gd name="T91" fmla="*/ 7 h 9"/>
                <a:gd name="T92" fmla="*/ 10 w 17"/>
                <a:gd name="T93" fmla="*/ 7 h 9"/>
                <a:gd name="T94" fmla="*/ 9 w 17"/>
                <a:gd name="T95" fmla="*/ 7 h 9"/>
                <a:gd name="T96" fmla="*/ 9 w 17"/>
                <a:gd name="T97" fmla="*/ 7 h 9"/>
                <a:gd name="T98" fmla="*/ 8 w 17"/>
                <a:gd name="T99" fmla="*/ 7 h 9"/>
                <a:gd name="T100" fmla="*/ 7 w 17"/>
                <a:gd name="T101" fmla="*/ 6 h 9"/>
                <a:gd name="T102" fmla="*/ 7 w 17"/>
                <a:gd name="T103" fmla="*/ 6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7" h="9">
                  <a:moveTo>
                    <a:pt x="7" y="6"/>
                  </a:moveTo>
                  <a:lnTo>
                    <a:pt x="6" y="6"/>
                  </a:lnTo>
                  <a:lnTo>
                    <a:pt x="5" y="6"/>
                  </a:lnTo>
                  <a:lnTo>
                    <a:pt x="4" y="5"/>
                  </a:lnTo>
                  <a:lnTo>
                    <a:pt x="4" y="5"/>
                  </a:lnTo>
                  <a:lnTo>
                    <a:pt x="3" y="5"/>
                  </a:lnTo>
                  <a:lnTo>
                    <a:pt x="2" y="4"/>
                  </a:lnTo>
                  <a:lnTo>
                    <a:pt x="1" y="3"/>
                  </a:lnTo>
                  <a:lnTo>
                    <a:pt x="1" y="3"/>
                  </a:lnTo>
                  <a:lnTo>
                    <a:pt x="1" y="3"/>
                  </a:lnTo>
                  <a:lnTo>
                    <a:pt x="1" y="2"/>
                  </a:lnTo>
                  <a:lnTo>
                    <a:pt x="0" y="2"/>
                  </a:lnTo>
                  <a:lnTo>
                    <a:pt x="0" y="2"/>
                  </a:lnTo>
                  <a:lnTo>
                    <a:pt x="0" y="1"/>
                  </a:lnTo>
                  <a:lnTo>
                    <a:pt x="1" y="1"/>
                  </a:lnTo>
                  <a:lnTo>
                    <a:pt x="1" y="1"/>
                  </a:lnTo>
                  <a:lnTo>
                    <a:pt x="1" y="0"/>
                  </a:lnTo>
                  <a:lnTo>
                    <a:pt x="2" y="0"/>
                  </a:lnTo>
                  <a:lnTo>
                    <a:pt x="3" y="0"/>
                  </a:lnTo>
                  <a:lnTo>
                    <a:pt x="4" y="0"/>
                  </a:lnTo>
                  <a:lnTo>
                    <a:pt x="4" y="0"/>
                  </a:lnTo>
                  <a:lnTo>
                    <a:pt x="5" y="0"/>
                  </a:lnTo>
                  <a:lnTo>
                    <a:pt x="6" y="1"/>
                  </a:lnTo>
                  <a:lnTo>
                    <a:pt x="7" y="1"/>
                  </a:lnTo>
                  <a:lnTo>
                    <a:pt x="7" y="1"/>
                  </a:lnTo>
                  <a:lnTo>
                    <a:pt x="8" y="1"/>
                  </a:lnTo>
                  <a:lnTo>
                    <a:pt x="9" y="1"/>
                  </a:lnTo>
                  <a:lnTo>
                    <a:pt x="9" y="2"/>
                  </a:lnTo>
                  <a:lnTo>
                    <a:pt x="10" y="2"/>
                  </a:lnTo>
                  <a:lnTo>
                    <a:pt x="11" y="2"/>
                  </a:lnTo>
                  <a:lnTo>
                    <a:pt x="12" y="3"/>
                  </a:lnTo>
                  <a:lnTo>
                    <a:pt x="12" y="3"/>
                  </a:lnTo>
                  <a:lnTo>
                    <a:pt x="13" y="3"/>
                  </a:lnTo>
                  <a:lnTo>
                    <a:pt x="14" y="4"/>
                  </a:lnTo>
                  <a:lnTo>
                    <a:pt x="15" y="5"/>
                  </a:lnTo>
                  <a:lnTo>
                    <a:pt x="15" y="5"/>
                  </a:lnTo>
                  <a:lnTo>
                    <a:pt x="16" y="6"/>
                  </a:lnTo>
                  <a:lnTo>
                    <a:pt x="16" y="6"/>
                  </a:lnTo>
                  <a:lnTo>
                    <a:pt x="16" y="7"/>
                  </a:lnTo>
                  <a:lnTo>
                    <a:pt x="15" y="7"/>
                  </a:lnTo>
                  <a:lnTo>
                    <a:pt x="15" y="7"/>
                  </a:lnTo>
                  <a:lnTo>
                    <a:pt x="14" y="8"/>
                  </a:lnTo>
                  <a:lnTo>
                    <a:pt x="13" y="8"/>
                  </a:lnTo>
                  <a:lnTo>
                    <a:pt x="12" y="8"/>
                  </a:lnTo>
                  <a:lnTo>
                    <a:pt x="12" y="7"/>
                  </a:lnTo>
                  <a:lnTo>
                    <a:pt x="11" y="7"/>
                  </a:lnTo>
                  <a:lnTo>
                    <a:pt x="10" y="7"/>
                  </a:lnTo>
                  <a:lnTo>
                    <a:pt x="9" y="7"/>
                  </a:lnTo>
                  <a:lnTo>
                    <a:pt x="9" y="7"/>
                  </a:lnTo>
                  <a:lnTo>
                    <a:pt x="8" y="7"/>
                  </a:lnTo>
                  <a:lnTo>
                    <a:pt x="7" y="6"/>
                  </a:lnTo>
                  <a:lnTo>
                    <a:pt x="7" y="6"/>
                  </a:lnTo>
                </a:path>
              </a:pathLst>
            </a:custGeom>
            <a:solidFill>
              <a:srgbClr val="B2B2B2"/>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2" name="Freeform 249"/>
            <p:cNvSpPr>
              <a:spLocks/>
            </p:cNvSpPr>
            <p:nvPr/>
          </p:nvSpPr>
          <p:spPr bwMode="auto">
            <a:xfrm>
              <a:off x="1604" y="1875"/>
              <a:ext cx="19" cy="14"/>
            </a:xfrm>
            <a:custGeom>
              <a:avLst/>
              <a:gdLst>
                <a:gd name="T0" fmla="*/ 18 w 19"/>
                <a:gd name="T1" fmla="*/ 9 h 14"/>
                <a:gd name="T2" fmla="*/ 18 w 19"/>
                <a:gd name="T3" fmla="*/ 8 h 14"/>
                <a:gd name="T4" fmla="*/ 18 w 19"/>
                <a:gd name="T5" fmla="*/ 6 h 14"/>
                <a:gd name="T6" fmla="*/ 17 w 19"/>
                <a:gd name="T7" fmla="*/ 5 h 14"/>
                <a:gd name="T8" fmla="*/ 17 w 19"/>
                <a:gd name="T9" fmla="*/ 4 h 14"/>
                <a:gd name="T10" fmla="*/ 15 w 19"/>
                <a:gd name="T11" fmla="*/ 3 h 14"/>
                <a:gd name="T12" fmla="*/ 14 w 19"/>
                <a:gd name="T13" fmla="*/ 3 h 14"/>
                <a:gd name="T14" fmla="*/ 14 w 19"/>
                <a:gd name="T15" fmla="*/ 2 h 14"/>
                <a:gd name="T16" fmla="*/ 12 w 19"/>
                <a:gd name="T17" fmla="*/ 2 h 14"/>
                <a:gd name="T18" fmla="*/ 11 w 19"/>
                <a:gd name="T19" fmla="*/ 2 h 14"/>
                <a:gd name="T20" fmla="*/ 9 w 19"/>
                <a:gd name="T21" fmla="*/ 3 h 14"/>
                <a:gd name="T22" fmla="*/ 8 w 19"/>
                <a:gd name="T23" fmla="*/ 3 h 14"/>
                <a:gd name="T24" fmla="*/ 8 w 19"/>
                <a:gd name="T25" fmla="*/ 4 h 14"/>
                <a:gd name="T26" fmla="*/ 7 w 19"/>
                <a:gd name="T27" fmla="*/ 5 h 14"/>
                <a:gd name="T28" fmla="*/ 7 w 19"/>
                <a:gd name="T29" fmla="*/ 6 h 14"/>
                <a:gd name="T30" fmla="*/ 7 w 19"/>
                <a:gd name="T31" fmla="*/ 8 h 14"/>
                <a:gd name="T32" fmla="*/ 8 w 19"/>
                <a:gd name="T33" fmla="*/ 9 h 14"/>
                <a:gd name="T34" fmla="*/ 7 w 19"/>
                <a:gd name="T35" fmla="*/ 9 h 14"/>
                <a:gd name="T36" fmla="*/ 5 w 19"/>
                <a:gd name="T37" fmla="*/ 9 h 14"/>
                <a:gd name="T38" fmla="*/ 5 w 19"/>
                <a:gd name="T39" fmla="*/ 8 h 14"/>
                <a:gd name="T40" fmla="*/ 3 w 19"/>
                <a:gd name="T41" fmla="*/ 7 h 14"/>
                <a:gd name="T42" fmla="*/ 2 w 19"/>
                <a:gd name="T43" fmla="*/ 6 h 14"/>
                <a:gd name="T44" fmla="*/ 1 w 19"/>
                <a:gd name="T45" fmla="*/ 5 h 14"/>
                <a:gd name="T46" fmla="*/ 1 w 19"/>
                <a:gd name="T47" fmla="*/ 3 h 14"/>
                <a:gd name="T48" fmla="*/ 2 w 19"/>
                <a:gd name="T49" fmla="*/ 3 h 14"/>
                <a:gd name="T50" fmla="*/ 2 w 19"/>
                <a:gd name="T51" fmla="*/ 2 h 14"/>
                <a:gd name="T52" fmla="*/ 4 w 19"/>
                <a:gd name="T53" fmla="*/ 2 h 14"/>
                <a:gd name="T54" fmla="*/ 5 w 19"/>
                <a:gd name="T55" fmla="*/ 2 h 14"/>
                <a:gd name="T56" fmla="*/ 5 w 19"/>
                <a:gd name="T57" fmla="*/ 1 h 14"/>
                <a:gd name="T58" fmla="*/ 5 w 19"/>
                <a:gd name="T59" fmla="*/ 0 h 14"/>
                <a:gd name="T60" fmla="*/ 3 w 19"/>
                <a:gd name="T61" fmla="*/ 0 h 14"/>
                <a:gd name="T62" fmla="*/ 2 w 19"/>
                <a:gd name="T63" fmla="*/ 1 h 14"/>
                <a:gd name="T64" fmla="*/ 1 w 19"/>
                <a:gd name="T65" fmla="*/ 2 h 14"/>
                <a:gd name="T66" fmla="*/ 0 w 19"/>
                <a:gd name="T67" fmla="*/ 3 h 14"/>
                <a:gd name="T68" fmla="*/ 0 w 19"/>
                <a:gd name="T69" fmla="*/ 4 h 14"/>
                <a:gd name="T70" fmla="*/ 0 w 19"/>
                <a:gd name="T71" fmla="*/ 5 h 14"/>
                <a:gd name="T72" fmla="*/ 1 w 19"/>
                <a:gd name="T73" fmla="*/ 7 h 14"/>
                <a:gd name="T74" fmla="*/ 2 w 19"/>
                <a:gd name="T75" fmla="*/ 8 h 14"/>
                <a:gd name="T76" fmla="*/ 2 w 19"/>
                <a:gd name="T77" fmla="*/ 9 h 14"/>
                <a:gd name="T78" fmla="*/ 4 w 19"/>
                <a:gd name="T79" fmla="*/ 10 h 14"/>
                <a:gd name="T80" fmla="*/ 5 w 19"/>
                <a:gd name="T81" fmla="*/ 10 h 14"/>
                <a:gd name="T82" fmla="*/ 6 w 19"/>
                <a:gd name="T83" fmla="*/ 11 h 14"/>
                <a:gd name="T84" fmla="*/ 8 w 19"/>
                <a:gd name="T85" fmla="*/ 12 h 14"/>
                <a:gd name="T86" fmla="*/ 8 w 19"/>
                <a:gd name="T87" fmla="*/ 12 h 14"/>
                <a:gd name="T88" fmla="*/ 10 w 19"/>
                <a:gd name="T89" fmla="*/ 12 h 14"/>
                <a:gd name="T90" fmla="*/ 11 w 19"/>
                <a:gd name="T91" fmla="*/ 12 h 14"/>
                <a:gd name="T92" fmla="*/ 13 w 19"/>
                <a:gd name="T93" fmla="*/ 13 h 14"/>
                <a:gd name="T94" fmla="*/ 14 w 19"/>
                <a:gd name="T95" fmla="*/ 12 h 14"/>
                <a:gd name="T96" fmla="*/ 16 w 19"/>
                <a:gd name="T97" fmla="*/ 12 h 14"/>
                <a:gd name="T98" fmla="*/ 17 w 19"/>
                <a:gd name="T99" fmla="*/ 12 h 14"/>
                <a:gd name="T100" fmla="*/ 18 w 19"/>
                <a:gd name="T101" fmla="*/ 1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9" h="14">
                  <a:moveTo>
                    <a:pt x="18" y="10"/>
                  </a:moveTo>
                  <a:lnTo>
                    <a:pt x="18" y="9"/>
                  </a:lnTo>
                  <a:lnTo>
                    <a:pt x="18" y="8"/>
                  </a:lnTo>
                  <a:lnTo>
                    <a:pt x="18" y="8"/>
                  </a:lnTo>
                  <a:lnTo>
                    <a:pt x="18" y="7"/>
                  </a:lnTo>
                  <a:lnTo>
                    <a:pt x="18" y="6"/>
                  </a:lnTo>
                  <a:lnTo>
                    <a:pt x="17" y="5"/>
                  </a:lnTo>
                  <a:lnTo>
                    <a:pt x="17" y="5"/>
                  </a:lnTo>
                  <a:lnTo>
                    <a:pt x="17" y="5"/>
                  </a:lnTo>
                  <a:lnTo>
                    <a:pt x="17" y="4"/>
                  </a:lnTo>
                  <a:lnTo>
                    <a:pt x="16" y="3"/>
                  </a:lnTo>
                  <a:lnTo>
                    <a:pt x="15" y="3"/>
                  </a:lnTo>
                  <a:lnTo>
                    <a:pt x="15" y="3"/>
                  </a:lnTo>
                  <a:lnTo>
                    <a:pt x="14" y="3"/>
                  </a:lnTo>
                  <a:lnTo>
                    <a:pt x="14" y="3"/>
                  </a:lnTo>
                  <a:lnTo>
                    <a:pt x="14" y="2"/>
                  </a:lnTo>
                  <a:lnTo>
                    <a:pt x="13" y="2"/>
                  </a:lnTo>
                  <a:lnTo>
                    <a:pt x="12" y="2"/>
                  </a:lnTo>
                  <a:lnTo>
                    <a:pt x="11" y="2"/>
                  </a:lnTo>
                  <a:lnTo>
                    <a:pt x="11" y="2"/>
                  </a:lnTo>
                  <a:lnTo>
                    <a:pt x="10" y="2"/>
                  </a:lnTo>
                  <a:lnTo>
                    <a:pt x="9" y="3"/>
                  </a:lnTo>
                  <a:lnTo>
                    <a:pt x="8" y="3"/>
                  </a:lnTo>
                  <a:lnTo>
                    <a:pt x="8" y="3"/>
                  </a:lnTo>
                  <a:lnTo>
                    <a:pt x="8" y="3"/>
                  </a:lnTo>
                  <a:lnTo>
                    <a:pt x="8" y="4"/>
                  </a:lnTo>
                  <a:lnTo>
                    <a:pt x="8" y="5"/>
                  </a:lnTo>
                  <a:lnTo>
                    <a:pt x="7" y="5"/>
                  </a:lnTo>
                  <a:lnTo>
                    <a:pt x="7" y="5"/>
                  </a:lnTo>
                  <a:lnTo>
                    <a:pt x="7" y="6"/>
                  </a:lnTo>
                  <a:lnTo>
                    <a:pt x="7" y="7"/>
                  </a:lnTo>
                  <a:lnTo>
                    <a:pt x="7" y="8"/>
                  </a:lnTo>
                  <a:lnTo>
                    <a:pt x="7" y="8"/>
                  </a:lnTo>
                  <a:lnTo>
                    <a:pt x="8" y="9"/>
                  </a:lnTo>
                  <a:lnTo>
                    <a:pt x="8" y="10"/>
                  </a:lnTo>
                  <a:lnTo>
                    <a:pt x="7" y="9"/>
                  </a:lnTo>
                  <a:lnTo>
                    <a:pt x="6" y="9"/>
                  </a:lnTo>
                  <a:lnTo>
                    <a:pt x="5" y="9"/>
                  </a:lnTo>
                  <a:lnTo>
                    <a:pt x="5" y="8"/>
                  </a:lnTo>
                  <a:lnTo>
                    <a:pt x="5" y="8"/>
                  </a:lnTo>
                  <a:lnTo>
                    <a:pt x="4" y="8"/>
                  </a:lnTo>
                  <a:lnTo>
                    <a:pt x="3" y="7"/>
                  </a:lnTo>
                  <a:lnTo>
                    <a:pt x="2" y="7"/>
                  </a:lnTo>
                  <a:lnTo>
                    <a:pt x="2" y="6"/>
                  </a:lnTo>
                  <a:lnTo>
                    <a:pt x="2" y="5"/>
                  </a:lnTo>
                  <a:lnTo>
                    <a:pt x="1" y="5"/>
                  </a:lnTo>
                  <a:lnTo>
                    <a:pt x="1" y="4"/>
                  </a:lnTo>
                  <a:lnTo>
                    <a:pt x="1" y="3"/>
                  </a:lnTo>
                  <a:lnTo>
                    <a:pt x="1" y="3"/>
                  </a:lnTo>
                  <a:lnTo>
                    <a:pt x="2" y="3"/>
                  </a:lnTo>
                  <a:lnTo>
                    <a:pt x="2" y="2"/>
                  </a:lnTo>
                  <a:lnTo>
                    <a:pt x="2" y="2"/>
                  </a:lnTo>
                  <a:lnTo>
                    <a:pt x="3" y="2"/>
                  </a:lnTo>
                  <a:lnTo>
                    <a:pt x="4" y="2"/>
                  </a:lnTo>
                  <a:lnTo>
                    <a:pt x="5" y="2"/>
                  </a:lnTo>
                  <a:lnTo>
                    <a:pt x="5" y="2"/>
                  </a:lnTo>
                  <a:lnTo>
                    <a:pt x="5" y="1"/>
                  </a:lnTo>
                  <a:lnTo>
                    <a:pt x="5" y="1"/>
                  </a:lnTo>
                  <a:lnTo>
                    <a:pt x="5" y="1"/>
                  </a:lnTo>
                  <a:lnTo>
                    <a:pt x="5" y="0"/>
                  </a:lnTo>
                  <a:lnTo>
                    <a:pt x="4" y="0"/>
                  </a:lnTo>
                  <a:lnTo>
                    <a:pt x="3" y="0"/>
                  </a:lnTo>
                  <a:lnTo>
                    <a:pt x="2" y="0"/>
                  </a:lnTo>
                  <a:lnTo>
                    <a:pt x="2" y="1"/>
                  </a:lnTo>
                  <a:lnTo>
                    <a:pt x="1" y="1"/>
                  </a:lnTo>
                  <a:lnTo>
                    <a:pt x="1" y="2"/>
                  </a:lnTo>
                  <a:lnTo>
                    <a:pt x="0" y="2"/>
                  </a:lnTo>
                  <a:lnTo>
                    <a:pt x="0" y="3"/>
                  </a:lnTo>
                  <a:lnTo>
                    <a:pt x="0" y="3"/>
                  </a:lnTo>
                  <a:lnTo>
                    <a:pt x="0" y="4"/>
                  </a:lnTo>
                  <a:lnTo>
                    <a:pt x="0" y="5"/>
                  </a:lnTo>
                  <a:lnTo>
                    <a:pt x="0" y="5"/>
                  </a:lnTo>
                  <a:lnTo>
                    <a:pt x="0" y="6"/>
                  </a:lnTo>
                  <a:lnTo>
                    <a:pt x="1" y="7"/>
                  </a:lnTo>
                  <a:lnTo>
                    <a:pt x="1" y="8"/>
                  </a:lnTo>
                  <a:lnTo>
                    <a:pt x="2" y="8"/>
                  </a:lnTo>
                  <a:lnTo>
                    <a:pt x="2" y="8"/>
                  </a:lnTo>
                  <a:lnTo>
                    <a:pt x="2" y="9"/>
                  </a:lnTo>
                  <a:lnTo>
                    <a:pt x="3" y="10"/>
                  </a:lnTo>
                  <a:lnTo>
                    <a:pt x="4" y="10"/>
                  </a:lnTo>
                  <a:lnTo>
                    <a:pt x="4" y="10"/>
                  </a:lnTo>
                  <a:lnTo>
                    <a:pt x="5" y="10"/>
                  </a:lnTo>
                  <a:lnTo>
                    <a:pt x="5" y="11"/>
                  </a:lnTo>
                  <a:lnTo>
                    <a:pt x="6" y="11"/>
                  </a:lnTo>
                  <a:lnTo>
                    <a:pt x="7" y="12"/>
                  </a:lnTo>
                  <a:lnTo>
                    <a:pt x="8" y="12"/>
                  </a:lnTo>
                  <a:lnTo>
                    <a:pt x="8" y="12"/>
                  </a:lnTo>
                  <a:lnTo>
                    <a:pt x="8" y="12"/>
                  </a:lnTo>
                  <a:lnTo>
                    <a:pt x="9" y="12"/>
                  </a:lnTo>
                  <a:lnTo>
                    <a:pt x="10" y="12"/>
                  </a:lnTo>
                  <a:lnTo>
                    <a:pt x="11" y="12"/>
                  </a:lnTo>
                  <a:lnTo>
                    <a:pt x="11" y="12"/>
                  </a:lnTo>
                  <a:lnTo>
                    <a:pt x="12" y="13"/>
                  </a:lnTo>
                  <a:lnTo>
                    <a:pt x="13" y="13"/>
                  </a:lnTo>
                  <a:lnTo>
                    <a:pt x="14" y="12"/>
                  </a:lnTo>
                  <a:lnTo>
                    <a:pt x="14" y="12"/>
                  </a:lnTo>
                  <a:lnTo>
                    <a:pt x="15" y="12"/>
                  </a:lnTo>
                  <a:lnTo>
                    <a:pt x="16" y="12"/>
                  </a:lnTo>
                  <a:lnTo>
                    <a:pt x="16" y="12"/>
                  </a:lnTo>
                  <a:lnTo>
                    <a:pt x="17" y="12"/>
                  </a:lnTo>
                  <a:lnTo>
                    <a:pt x="17" y="11"/>
                  </a:lnTo>
                  <a:lnTo>
                    <a:pt x="18" y="10"/>
                  </a:lnTo>
                  <a:lnTo>
                    <a:pt x="18" y="10"/>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3" name="Freeform 250"/>
            <p:cNvSpPr>
              <a:spLocks/>
            </p:cNvSpPr>
            <p:nvPr/>
          </p:nvSpPr>
          <p:spPr bwMode="auto">
            <a:xfrm>
              <a:off x="1614" y="1881"/>
              <a:ext cx="8" cy="5"/>
            </a:xfrm>
            <a:custGeom>
              <a:avLst/>
              <a:gdLst>
                <a:gd name="T0" fmla="*/ 2 w 8"/>
                <a:gd name="T1" fmla="*/ 4 h 5"/>
                <a:gd name="T2" fmla="*/ 1 w 8"/>
                <a:gd name="T3" fmla="*/ 3 h 5"/>
                <a:gd name="T4" fmla="*/ 1 w 8"/>
                <a:gd name="T5" fmla="*/ 3 h 5"/>
                <a:gd name="T6" fmla="*/ 1 w 8"/>
                <a:gd name="T7" fmla="*/ 2 h 5"/>
                <a:gd name="T8" fmla="*/ 0 w 8"/>
                <a:gd name="T9" fmla="*/ 2 h 5"/>
                <a:gd name="T10" fmla="*/ 0 w 8"/>
                <a:gd name="T11" fmla="*/ 2 h 5"/>
                <a:gd name="T12" fmla="*/ 0 w 8"/>
                <a:gd name="T13" fmla="*/ 2 h 5"/>
                <a:gd name="T14" fmla="*/ 0 w 8"/>
                <a:gd name="T15" fmla="*/ 1 h 5"/>
                <a:gd name="T16" fmla="*/ 1 w 8"/>
                <a:gd name="T17" fmla="*/ 1 h 5"/>
                <a:gd name="T18" fmla="*/ 1 w 8"/>
                <a:gd name="T19" fmla="*/ 0 h 5"/>
                <a:gd name="T20" fmla="*/ 2 w 8"/>
                <a:gd name="T21" fmla="*/ 0 h 5"/>
                <a:gd name="T22" fmla="*/ 2 w 8"/>
                <a:gd name="T23" fmla="*/ 0 h 5"/>
                <a:gd name="T24" fmla="*/ 3 w 8"/>
                <a:gd name="T25" fmla="*/ 0 h 5"/>
                <a:gd name="T26" fmla="*/ 3 w 8"/>
                <a:gd name="T27" fmla="*/ 0 h 5"/>
                <a:gd name="T28" fmla="*/ 4 w 8"/>
                <a:gd name="T29" fmla="*/ 0 h 5"/>
                <a:gd name="T30" fmla="*/ 4 w 8"/>
                <a:gd name="T31" fmla="*/ 0 h 5"/>
                <a:gd name="T32" fmla="*/ 4 w 8"/>
                <a:gd name="T33" fmla="*/ 1 h 5"/>
                <a:gd name="T34" fmla="*/ 5 w 8"/>
                <a:gd name="T35" fmla="*/ 1 h 5"/>
                <a:gd name="T36" fmla="*/ 5 w 8"/>
                <a:gd name="T37" fmla="*/ 1 h 5"/>
                <a:gd name="T38" fmla="*/ 6 w 8"/>
                <a:gd name="T39" fmla="*/ 1 h 5"/>
                <a:gd name="T40" fmla="*/ 6 w 8"/>
                <a:gd name="T41" fmla="*/ 2 h 5"/>
                <a:gd name="T42" fmla="*/ 7 w 8"/>
                <a:gd name="T43" fmla="*/ 2 h 5"/>
                <a:gd name="T44" fmla="*/ 7 w 8"/>
                <a:gd name="T45" fmla="*/ 2 h 5"/>
                <a:gd name="T46" fmla="*/ 7 w 8"/>
                <a:gd name="T47" fmla="*/ 3 h 5"/>
                <a:gd name="T48" fmla="*/ 7 w 8"/>
                <a:gd name="T49" fmla="*/ 3 h 5"/>
                <a:gd name="T50" fmla="*/ 6 w 8"/>
                <a:gd name="T51" fmla="*/ 4 h 5"/>
                <a:gd name="T52" fmla="*/ 6 w 8"/>
                <a:gd name="T53" fmla="*/ 4 h 5"/>
                <a:gd name="T54" fmla="*/ 6 w 8"/>
                <a:gd name="T55" fmla="*/ 4 h 5"/>
                <a:gd name="T56" fmla="*/ 5 w 8"/>
                <a:gd name="T57" fmla="*/ 4 h 5"/>
                <a:gd name="T58" fmla="*/ 5 w 8"/>
                <a:gd name="T59" fmla="*/ 4 h 5"/>
                <a:gd name="T60" fmla="*/ 4 w 8"/>
                <a:gd name="T61" fmla="*/ 4 h 5"/>
                <a:gd name="T62" fmla="*/ 4 w 8"/>
                <a:gd name="T63" fmla="*/ 4 h 5"/>
                <a:gd name="T64" fmla="*/ 3 w 8"/>
                <a:gd name="T65" fmla="*/ 4 h 5"/>
                <a:gd name="T66" fmla="*/ 2 w 8"/>
                <a:gd name="T67" fmla="*/ 4 h 5"/>
                <a:gd name="T68" fmla="*/ 2 w 8"/>
                <a:gd name="T69" fmla="*/ 4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 h="5">
                  <a:moveTo>
                    <a:pt x="2" y="4"/>
                  </a:moveTo>
                  <a:lnTo>
                    <a:pt x="1" y="3"/>
                  </a:lnTo>
                  <a:lnTo>
                    <a:pt x="1" y="3"/>
                  </a:lnTo>
                  <a:lnTo>
                    <a:pt x="1" y="2"/>
                  </a:lnTo>
                  <a:lnTo>
                    <a:pt x="0" y="2"/>
                  </a:lnTo>
                  <a:lnTo>
                    <a:pt x="0" y="2"/>
                  </a:lnTo>
                  <a:lnTo>
                    <a:pt x="0" y="2"/>
                  </a:lnTo>
                  <a:lnTo>
                    <a:pt x="0" y="1"/>
                  </a:lnTo>
                  <a:lnTo>
                    <a:pt x="1" y="1"/>
                  </a:lnTo>
                  <a:lnTo>
                    <a:pt x="1" y="0"/>
                  </a:lnTo>
                  <a:lnTo>
                    <a:pt x="2" y="0"/>
                  </a:lnTo>
                  <a:lnTo>
                    <a:pt x="2" y="0"/>
                  </a:lnTo>
                  <a:lnTo>
                    <a:pt x="3" y="0"/>
                  </a:lnTo>
                  <a:lnTo>
                    <a:pt x="3" y="0"/>
                  </a:lnTo>
                  <a:lnTo>
                    <a:pt x="4" y="0"/>
                  </a:lnTo>
                  <a:lnTo>
                    <a:pt x="4" y="0"/>
                  </a:lnTo>
                  <a:lnTo>
                    <a:pt x="4" y="1"/>
                  </a:lnTo>
                  <a:lnTo>
                    <a:pt x="5" y="1"/>
                  </a:lnTo>
                  <a:lnTo>
                    <a:pt x="5" y="1"/>
                  </a:lnTo>
                  <a:lnTo>
                    <a:pt x="6" y="1"/>
                  </a:lnTo>
                  <a:lnTo>
                    <a:pt x="6" y="2"/>
                  </a:lnTo>
                  <a:lnTo>
                    <a:pt x="7" y="2"/>
                  </a:lnTo>
                  <a:lnTo>
                    <a:pt x="7" y="2"/>
                  </a:lnTo>
                  <a:lnTo>
                    <a:pt x="7" y="3"/>
                  </a:lnTo>
                  <a:lnTo>
                    <a:pt x="7" y="3"/>
                  </a:lnTo>
                  <a:lnTo>
                    <a:pt x="6" y="4"/>
                  </a:lnTo>
                  <a:lnTo>
                    <a:pt x="6" y="4"/>
                  </a:lnTo>
                  <a:lnTo>
                    <a:pt x="6" y="4"/>
                  </a:lnTo>
                  <a:lnTo>
                    <a:pt x="5" y="4"/>
                  </a:lnTo>
                  <a:lnTo>
                    <a:pt x="5" y="4"/>
                  </a:lnTo>
                  <a:lnTo>
                    <a:pt x="4" y="4"/>
                  </a:lnTo>
                  <a:lnTo>
                    <a:pt x="4" y="4"/>
                  </a:lnTo>
                  <a:lnTo>
                    <a:pt x="3" y="4"/>
                  </a:lnTo>
                  <a:lnTo>
                    <a:pt x="2" y="4"/>
                  </a:lnTo>
                  <a:lnTo>
                    <a:pt x="2" y="4"/>
                  </a:lnTo>
                </a:path>
              </a:pathLst>
            </a:custGeom>
            <a:solidFill>
              <a:srgbClr val="B2B2B2"/>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4" name="Freeform 251"/>
            <p:cNvSpPr>
              <a:spLocks/>
            </p:cNvSpPr>
            <p:nvPr/>
          </p:nvSpPr>
          <p:spPr bwMode="auto">
            <a:xfrm>
              <a:off x="1261" y="1628"/>
              <a:ext cx="383" cy="382"/>
            </a:xfrm>
            <a:custGeom>
              <a:avLst/>
              <a:gdLst>
                <a:gd name="T0" fmla="*/ 210 w 383"/>
                <a:gd name="T1" fmla="*/ 380 h 382"/>
                <a:gd name="T2" fmla="*/ 247 w 383"/>
                <a:gd name="T3" fmla="*/ 373 h 382"/>
                <a:gd name="T4" fmla="*/ 282 w 383"/>
                <a:gd name="T5" fmla="*/ 358 h 382"/>
                <a:gd name="T6" fmla="*/ 312 w 383"/>
                <a:gd name="T7" fmla="*/ 338 h 382"/>
                <a:gd name="T8" fmla="*/ 338 w 383"/>
                <a:gd name="T9" fmla="*/ 312 h 382"/>
                <a:gd name="T10" fmla="*/ 358 w 383"/>
                <a:gd name="T11" fmla="*/ 282 h 382"/>
                <a:gd name="T12" fmla="*/ 373 w 383"/>
                <a:gd name="T13" fmla="*/ 248 h 382"/>
                <a:gd name="T14" fmla="*/ 380 w 383"/>
                <a:gd name="T15" fmla="*/ 211 h 382"/>
                <a:gd name="T16" fmla="*/ 380 w 383"/>
                <a:gd name="T17" fmla="*/ 171 h 382"/>
                <a:gd name="T18" fmla="*/ 373 w 383"/>
                <a:gd name="T19" fmla="*/ 134 h 382"/>
                <a:gd name="T20" fmla="*/ 358 w 383"/>
                <a:gd name="T21" fmla="*/ 100 h 382"/>
                <a:gd name="T22" fmla="*/ 338 w 383"/>
                <a:gd name="T23" fmla="*/ 70 h 382"/>
                <a:gd name="T24" fmla="*/ 312 w 383"/>
                <a:gd name="T25" fmla="*/ 44 h 382"/>
                <a:gd name="T26" fmla="*/ 282 w 383"/>
                <a:gd name="T27" fmla="*/ 24 h 382"/>
                <a:gd name="T28" fmla="*/ 247 w 383"/>
                <a:gd name="T29" fmla="*/ 9 h 382"/>
                <a:gd name="T30" fmla="*/ 210 w 383"/>
                <a:gd name="T31" fmla="*/ 1 h 382"/>
                <a:gd name="T32" fmla="*/ 171 w 383"/>
                <a:gd name="T33" fmla="*/ 1 h 382"/>
                <a:gd name="T34" fmla="*/ 134 w 383"/>
                <a:gd name="T35" fmla="*/ 9 h 382"/>
                <a:gd name="T36" fmla="*/ 99 w 383"/>
                <a:gd name="T37" fmla="*/ 24 h 382"/>
                <a:gd name="T38" fmla="*/ 69 w 383"/>
                <a:gd name="T39" fmla="*/ 44 h 382"/>
                <a:gd name="T40" fmla="*/ 43 w 383"/>
                <a:gd name="T41" fmla="*/ 70 h 382"/>
                <a:gd name="T42" fmla="*/ 23 w 383"/>
                <a:gd name="T43" fmla="*/ 100 h 382"/>
                <a:gd name="T44" fmla="*/ 8 w 383"/>
                <a:gd name="T45" fmla="*/ 134 h 382"/>
                <a:gd name="T46" fmla="*/ 1 w 383"/>
                <a:gd name="T47" fmla="*/ 171 h 382"/>
                <a:gd name="T48" fmla="*/ 1 w 383"/>
                <a:gd name="T49" fmla="*/ 211 h 382"/>
                <a:gd name="T50" fmla="*/ 8 w 383"/>
                <a:gd name="T51" fmla="*/ 248 h 382"/>
                <a:gd name="T52" fmla="*/ 23 w 383"/>
                <a:gd name="T53" fmla="*/ 282 h 382"/>
                <a:gd name="T54" fmla="*/ 43 w 383"/>
                <a:gd name="T55" fmla="*/ 312 h 382"/>
                <a:gd name="T56" fmla="*/ 69 w 383"/>
                <a:gd name="T57" fmla="*/ 338 h 382"/>
                <a:gd name="T58" fmla="*/ 99 w 383"/>
                <a:gd name="T59" fmla="*/ 358 h 382"/>
                <a:gd name="T60" fmla="*/ 134 w 383"/>
                <a:gd name="T61" fmla="*/ 373 h 382"/>
                <a:gd name="T62" fmla="*/ 171 w 383"/>
                <a:gd name="T63" fmla="*/ 38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83" h="382">
                  <a:moveTo>
                    <a:pt x="190" y="381"/>
                  </a:moveTo>
                  <a:lnTo>
                    <a:pt x="210" y="380"/>
                  </a:lnTo>
                  <a:lnTo>
                    <a:pt x="228" y="378"/>
                  </a:lnTo>
                  <a:lnTo>
                    <a:pt x="247" y="373"/>
                  </a:lnTo>
                  <a:lnTo>
                    <a:pt x="265" y="366"/>
                  </a:lnTo>
                  <a:lnTo>
                    <a:pt x="282" y="358"/>
                  </a:lnTo>
                  <a:lnTo>
                    <a:pt x="297" y="349"/>
                  </a:lnTo>
                  <a:lnTo>
                    <a:pt x="312" y="338"/>
                  </a:lnTo>
                  <a:lnTo>
                    <a:pt x="326" y="326"/>
                  </a:lnTo>
                  <a:lnTo>
                    <a:pt x="338" y="312"/>
                  </a:lnTo>
                  <a:lnTo>
                    <a:pt x="349" y="297"/>
                  </a:lnTo>
                  <a:lnTo>
                    <a:pt x="358" y="282"/>
                  </a:lnTo>
                  <a:lnTo>
                    <a:pt x="366" y="265"/>
                  </a:lnTo>
                  <a:lnTo>
                    <a:pt x="373" y="248"/>
                  </a:lnTo>
                  <a:lnTo>
                    <a:pt x="378" y="229"/>
                  </a:lnTo>
                  <a:lnTo>
                    <a:pt x="380" y="211"/>
                  </a:lnTo>
                  <a:lnTo>
                    <a:pt x="382" y="191"/>
                  </a:lnTo>
                  <a:lnTo>
                    <a:pt x="380" y="171"/>
                  </a:lnTo>
                  <a:lnTo>
                    <a:pt x="378" y="153"/>
                  </a:lnTo>
                  <a:lnTo>
                    <a:pt x="373" y="134"/>
                  </a:lnTo>
                  <a:lnTo>
                    <a:pt x="366" y="117"/>
                  </a:lnTo>
                  <a:lnTo>
                    <a:pt x="358" y="100"/>
                  </a:lnTo>
                  <a:lnTo>
                    <a:pt x="349" y="85"/>
                  </a:lnTo>
                  <a:lnTo>
                    <a:pt x="338" y="70"/>
                  </a:lnTo>
                  <a:lnTo>
                    <a:pt x="326" y="56"/>
                  </a:lnTo>
                  <a:lnTo>
                    <a:pt x="312" y="44"/>
                  </a:lnTo>
                  <a:lnTo>
                    <a:pt x="297" y="33"/>
                  </a:lnTo>
                  <a:lnTo>
                    <a:pt x="282" y="24"/>
                  </a:lnTo>
                  <a:lnTo>
                    <a:pt x="265" y="16"/>
                  </a:lnTo>
                  <a:lnTo>
                    <a:pt x="247" y="9"/>
                  </a:lnTo>
                  <a:lnTo>
                    <a:pt x="228" y="4"/>
                  </a:lnTo>
                  <a:lnTo>
                    <a:pt x="210" y="1"/>
                  </a:lnTo>
                  <a:lnTo>
                    <a:pt x="190" y="0"/>
                  </a:lnTo>
                  <a:lnTo>
                    <a:pt x="171" y="1"/>
                  </a:lnTo>
                  <a:lnTo>
                    <a:pt x="152" y="4"/>
                  </a:lnTo>
                  <a:lnTo>
                    <a:pt x="134" y="9"/>
                  </a:lnTo>
                  <a:lnTo>
                    <a:pt x="116" y="16"/>
                  </a:lnTo>
                  <a:lnTo>
                    <a:pt x="99" y="24"/>
                  </a:lnTo>
                  <a:lnTo>
                    <a:pt x="84" y="33"/>
                  </a:lnTo>
                  <a:lnTo>
                    <a:pt x="69" y="44"/>
                  </a:lnTo>
                  <a:lnTo>
                    <a:pt x="55" y="56"/>
                  </a:lnTo>
                  <a:lnTo>
                    <a:pt x="43" y="70"/>
                  </a:lnTo>
                  <a:lnTo>
                    <a:pt x="32" y="85"/>
                  </a:lnTo>
                  <a:lnTo>
                    <a:pt x="23" y="100"/>
                  </a:lnTo>
                  <a:lnTo>
                    <a:pt x="15" y="117"/>
                  </a:lnTo>
                  <a:lnTo>
                    <a:pt x="8" y="134"/>
                  </a:lnTo>
                  <a:lnTo>
                    <a:pt x="4" y="153"/>
                  </a:lnTo>
                  <a:lnTo>
                    <a:pt x="1" y="171"/>
                  </a:lnTo>
                  <a:lnTo>
                    <a:pt x="0" y="191"/>
                  </a:lnTo>
                  <a:lnTo>
                    <a:pt x="1" y="211"/>
                  </a:lnTo>
                  <a:lnTo>
                    <a:pt x="4" y="229"/>
                  </a:lnTo>
                  <a:lnTo>
                    <a:pt x="8" y="248"/>
                  </a:lnTo>
                  <a:lnTo>
                    <a:pt x="15" y="265"/>
                  </a:lnTo>
                  <a:lnTo>
                    <a:pt x="23" y="282"/>
                  </a:lnTo>
                  <a:lnTo>
                    <a:pt x="32" y="297"/>
                  </a:lnTo>
                  <a:lnTo>
                    <a:pt x="43" y="312"/>
                  </a:lnTo>
                  <a:lnTo>
                    <a:pt x="55" y="326"/>
                  </a:lnTo>
                  <a:lnTo>
                    <a:pt x="69" y="338"/>
                  </a:lnTo>
                  <a:lnTo>
                    <a:pt x="84" y="349"/>
                  </a:lnTo>
                  <a:lnTo>
                    <a:pt x="99" y="358"/>
                  </a:lnTo>
                  <a:lnTo>
                    <a:pt x="116" y="366"/>
                  </a:lnTo>
                  <a:lnTo>
                    <a:pt x="134" y="373"/>
                  </a:lnTo>
                  <a:lnTo>
                    <a:pt x="152" y="378"/>
                  </a:lnTo>
                  <a:lnTo>
                    <a:pt x="171" y="380"/>
                  </a:lnTo>
                  <a:lnTo>
                    <a:pt x="190" y="381"/>
                  </a:lnTo>
                </a:path>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5" name="Freeform 252"/>
            <p:cNvSpPr>
              <a:spLocks/>
            </p:cNvSpPr>
            <p:nvPr/>
          </p:nvSpPr>
          <p:spPr bwMode="auto">
            <a:xfrm>
              <a:off x="1261" y="1628"/>
              <a:ext cx="389" cy="388"/>
            </a:xfrm>
            <a:custGeom>
              <a:avLst/>
              <a:gdLst>
                <a:gd name="T0" fmla="*/ 213 w 389"/>
                <a:gd name="T1" fmla="*/ 386 h 388"/>
                <a:gd name="T2" fmla="*/ 251 w 389"/>
                <a:gd name="T3" fmla="*/ 379 h 388"/>
                <a:gd name="T4" fmla="*/ 286 w 389"/>
                <a:gd name="T5" fmla="*/ 364 h 388"/>
                <a:gd name="T6" fmla="*/ 317 w 389"/>
                <a:gd name="T7" fmla="*/ 343 h 388"/>
                <a:gd name="T8" fmla="*/ 343 w 389"/>
                <a:gd name="T9" fmla="*/ 317 h 388"/>
                <a:gd name="T10" fmla="*/ 364 w 389"/>
                <a:gd name="T11" fmla="*/ 286 h 388"/>
                <a:gd name="T12" fmla="*/ 379 w 389"/>
                <a:gd name="T13" fmla="*/ 252 h 388"/>
                <a:gd name="T14" fmla="*/ 386 w 389"/>
                <a:gd name="T15" fmla="*/ 214 h 388"/>
                <a:gd name="T16" fmla="*/ 386 w 389"/>
                <a:gd name="T17" fmla="*/ 174 h 388"/>
                <a:gd name="T18" fmla="*/ 379 w 389"/>
                <a:gd name="T19" fmla="*/ 136 h 388"/>
                <a:gd name="T20" fmla="*/ 364 w 389"/>
                <a:gd name="T21" fmla="*/ 102 h 388"/>
                <a:gd name="T22" fmla="*/ 343 w 389"/>
                <a:gd name="T23" fmla="*/ 71 h 388"/>
                <a:gd name="T24" fmla="*/ 317 w 389"/>
                <a:gd name="T25" fmla="*/ 45 h 388"/>
                <a:gd name="T26" fmla="*/ 286 w 389"/>
                <a:gd name="T27" fmla="*/ 24 h 388"/>
                <a:gd name="T28" fmla="*/ 251 w 389"/>
                <a:gd name="T29" fmla="*/ 9 h 388"/>
                <a:gd name="T30" fmla="*/ 213 w 389"/>
                <a:gd name="T31" fmla="*/ 1 h 388"/>
                <a:gd name="T32" fmla="*/ 174 w 389"/>
                <a:gd name="T33" fmla="*/ 1 h 388"/>
                <a:gd name="T34" fmla="*/ 136 w 389"/>
                <a:gd name="T35" fmla="*/ 9 h 388"/>
                <a:gd name="T36" fmla="*/ 101 w 389"/>
                <a:gd name="T37" fmla="*/ 24 h 388"/>
                <a:gd name="T38" fmla="*/ 70 w 389"/>
                <a:gd name="T39" fmla="*/ 45 h 388"/>
                <a:gd name="T40" fmla="*/ 44 w 389"/>
                <a:gd name="T41" fmla="*/ 71 h 388"/>
                <a:gd name="T42" fmla="*/ 23 w 389"/>
                <a:gd name="T43" fmla="*/ 102 h 388"/>
                <a:gd name="T44" fmla="*/ 8 w 389"/>
                <a:gd name="T45" fmla="*/ 136 h 388"/>
                <a:gd name="T46" fmla="*/ 1 w 389"/>
                <a:gd name="T47" fmla="*/ 174 h 388"/>
                <a:gd name="T48" fmla="*/ 1 w 389"/>
                <a:gd name="T49" fmla="*/ 214 h 388"/>
                <a:gd name="T50" fmla="*/ 8 w 389"/>
                <a:gd name="T51" fmla="*/ 252 h 388"/>
                <a:gd name="T52" fmla="*/ 23 w 389"/>
                <a:gd name="T53" fmla="*/ 286 h 388"/>
                <a:gd name="T54" fmla="*/ 44 w 389"/>
                <a:gd name="T55" fmla="*/ 317 h 388"/>
                <a:gd name="T56" fmla="*/ 70 w 389"/>
                <a:gd name="T57" fmla="*/ 343 h 388"/>
                <a:gd name="T58" fmla="*/ 101 w 389"/>
                <a:gd name="T59" fmla="*/ 364 h 388"/>
                <a:gd name="T60" fmla="*/ 136 w 389"/>
                <a:gd name="T61" fmla="*/ 379 h 388"/>
                <a:gd name="T62" fmla="*/ 174 w 389"/>
                <a:gd name="T63" fmla="*/ 386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89" h="388">
                  <a:moveTo>
                    <a:pt x="193" y="387"/>
                  </a:moveTo>
                  <a:lnTo>
                    <a:pt x="213" y="386"/>
                  </a:lnTo>
                  <a:lnTo>
                    <a:pt x="232" y="384"/>
                  </a:lnTo>
                  <a:lnTo>
                    <a:pt x="251" y="379"/>
                  </a:lnTo>
                  <a:lnTo>
                    <a:pt x="269" y="372"/>
                  </a:lnTo>
                  <a:lnTo>
                    <a:pt x="286" y="364"/>
                  </a:lnTo>
                  <a:lnTo>
                    <a:pt x="302" y="354"/>
                  </a:lnTo>
                  <a:lnTo>
                    <a:pt x="317" y="343"/>
                  </a:lnTo>
                  <a:lnTo>
                    <a:pt x="331" y="331"/>
                  </a:lnTo>
                  <a:lnTo>
                    <a:pt x="343" y="317"/>
                  </a:lnTo>
                  <a:lnTo>
                    <a:pt x="354" y="302"/>
                  </a:lnTo>
                  <a:lnTo>
                    <a:pt x="364" y="286"/>
                  </a:lnTo>
                  <a:lnTo>
                    <a:pt x="372" y="269"/>
                  </a:lnTo>
                  <a:lnTo>
                    <a:pt x="379" y="252"/>
                  </a:lnTo>
                  <a:lnTo>
                    <a:pt x="384" y="233"/>
                  </a:lnTo>
                  <a:lnTo>
                    <a:pt x="386" y="214"/>
                  </a:lnTo>
                  <a:lnTo>
                    <a:pt x="388" y="194"/>
                  </a:lnTo>
                  <a:lnTo>
                    <a:pt x="386" y="174"/>
                  </a:lnTo>
                  <a:lnTo>
                    <a:pt x="384" y="155"/>
                  </a:lnTo>
                  <a:lnTo>
                    <a:pt x="379" y="136"/>
                  </a:lnTo>
                  <a:lnTo>
                    <a:pt x="372" y="119"/>
                  </a:lnTo>
                  <a:lnTo>
                    <a:pt x="364" y="102"/>
                  </a:lnTo>
                  <a:lnTo>
                    <a:pt x="354" y="86"/>
                  </a:lnTo>
                  <a:lnTo>
                    <a:pt x="343" y="71"/>
                  </a:lnTo>
                  <a:lnTo>
                    <a:pt x="331" y="57"/>
                  </a:lnTo>
                  <a:lnTo>
                    <a:pt x="317" y="45"/>
                  </a:lnTo>
                  <a:lnTo>
                    <a:pt x="302" y="34"/>
                  </a:lnTo>
                  <a:lnTo>
                    <a:pt x="286" y="24"/>
                  </a:lnTo>
                  <a:lnTo>
                    <a:pt x="269" y="16"/>
                  </a:lnTo>
                  <a:lnTo>
                    <a:pt x="251" y="9"/>
                  </a:lnTo>
                  <a:lnTo>
                    <a:pt x="232" y="4"/>
                  </a:lnTo>
                  <a:lnTo>
                    <a:pt x="213" y="1"/>
                  </a:lnTo>
                  <a:lnTo>
                    <a:pt x="193" y="0"/>
                  </a:lnTo>
                  <a:lnTo>
                    <a:pt x="174" y="1"/>
                  </a:lnTo>
                  <a:lnTo>
                    <a:pt x="154" y="4"/>
                  </a:lnTo>
                  <a:lnTo>
                    <a:pt x="136" y="9"/>
                  </a:lnTo>
                  <a:lnTo>
                    <a:pt x="118" y="16"/>
                  </a:lnTo>
                  <a:lnTo>
                    <a:pt x="101" y="24"/>
                  </a:lnTo>
                  <a:lnTo>
                    <a:pt x="85" y="34"/>
                  </a:lnTo>
                  <a:lnTo>
                    <a:pt x="70" y="45"/>
                  </a:lnTo>
                  <a:lnTo>
                    <a:pt x="56" y="57"/>
                  </a:lnTo>
                  <a:lnTo>
                    <a:pt x="44" y="71"/>
                  </a:lnTo>
                  <a:lnTo>
                    <a:pt x="33" y="86"/>
                  </a:lnTo>
                  <a:lnTo>
                    <a:pt x="23" y="102"/>
                  </a:lnTo>
                  <a:lnTo>
                    <a:pt x="15" y="119"/>
                  </a:lnTo>
                  <a:lnTo>
                    <a:pt x="8" y="136"/>
                  </a:lnTo>
                  <a:lnTo>
                    <a:pt x="4" y="155"/>
                  </a:lnTo>
                  <a:lnTo>
                    <a:pt x="1" y="174"/>
                  </a:lnTo>
                  <a:lnTo>
                    <a:pt x="0" y="194"/>
                  </a:lnTo>
                  <a:lnTo>
                    <a:pt x="1" y="214"/>
                  </a:lnTo>
                  <a:lnTo>
                    <a:pt x="4" y="233"/>
                  </a:lnTo>
                  <a:lnTo>
                    <a:pt x="8" y="252"/>
                  </a:lnTo>
                  <a:lnTo>
                    <a:pt x="15" y="269"/>
                  </a:lnTo>
                  <a:lnTo>
                    <a:pt x="23" y="286"/>
                  </a:lnTo>
                  <a:lnTo>
                    <a:pt x="33" y="302"/>
                  </a:lnTo>
                  <a:lnTo>
                    <a:pt x="44" y="317"/>
                  </a:lnTo>
                  <a:lnTo>
                    <a:pt x="56" y="331"/>
                  </a:lnTo>
                  <a:lnTo>
                    <a:pt x="70" y="343"/>
                  </a:lnTo>
                  <a:lnTo>
                    <a:pt x="85" y="354"/>
                  </a:lnTo>
                  <a:lnTo>
                    <a:pt x="101" y="364"/>
                  </a:lnTo>
                  <a:lnTo>
                    <a:pt x="118" y="372"/>
                  </a:lnTo>
                  <a:lnTo>
                    <a:pt x="136" y="379"/>
                  </a:lnTo>
                  <a:lnTo>
                    <a:pt x="154" y="384"/>
                  </a:lnTo>
                  <a:lnTo>
                    <a:pt x="174" y="386"/>
                  </a:lnTo>
                </a:path>
              </a:pathLst>
            </a:custGeom>
            <a:noFill/>
            <a:ln w="12700" cap="rnd" cmpd="sng">
              <a:solidFill>
                <a:srgbClr val="FFFFFF"/>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6" name="Freeform 253"/>
            <p:cNvSpPr>
              <a:spLocks/>
            </p:cNvSpPr>
            <p:nvPr/>
          </p:nvSpPr>
          <p:spPr bwMode="auto">
            <a:xfrm>
              <a:off x="1619" y="1815"/>
              <a:ext cx="6" cy="6"/>
            </a:xfrm>
            <a:custGeom>
              <a:avLst/>
              <a:gdLst>
                <a:gd name="T0" fmla="*/ 2 w 6"/>
                <a:gd name="T1" fmla="*/ 5 h 6"/>
                <a:gd name="T2" fmla="*/ 2 w 6"/>
                <a:gd name="T3" fmla="*/ 4 h 6"/>
                <a:gd name="T4" fmla="*/ 0 w 6"/>
                <a:gd name="T5" fmla="*/ 3 h 6"/>
                <a:gd name="T6" fmla="*/ 2 w 6"/>
                <a:gd name="T7" fmla="*/ 2 h 6"/>
                <a:gd name="T8" fmla="*/ 2 w 6"/>
                <a:gd name="T9" fmla="*/ 0 h 6"/>
                <a:gd name="T10" fmla="*/ 3 w 6"/>
                <a:gd name="T11" fmla="*/ 2 h 6"/>
                <a:gd name="T12" fmla="*/ 5 w 6"/>
                <a:gd name="T13" fmla="*/ 1 h 6"/>
                <a:gd name="T14" fmla="*/ 4 w 6"/>
                <a:gd name="T15" fmla="*/ 3 h 6"/>
                <a:gd name="T16" fmla="*/ 5 w 6"/>
                <a:gd name="T17" fmla="*/ 4 h 6"/>
                <a:gd name="T18" fmla="*/ 3 w 6"/>
                <a:gd name="T19" fmla="*/ 4 h 6"/>
                <a:gd name="T20" fmla="*/ 2 w 6"/>
                <a:gd name="T21" fmla="*/ 5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 h="6">
                  <a:moveTo>
                    <a:pt x="2" y="5"/>
                  </a:moveTo>
                  <a:lnTo>
                    <a:pt x="2" y="4"/>
                  </a:lnTo>
                  <a:lnTo>
                    <a:pt x="0" y="3"/>
                  </a:lnTo>
                  <a:lnTo>
                    <a:pt x="2" y="2"/>
                  </a:lnTo>
                  <a:lnTo>
                    <a:pt x="2" y="0"/>
                  </a:lnTo>
                  <a:lnTo>
                    <a:pt x="3" y="2"/>
                  </a:lnTo>
                  <a:lnTo>
                    <a:pt x="5" y="1"/>
                  </a:lnTo>
                  <a:lnTo>
                    <a:pt x="4" y="3"/>
                  </a:lnTo>
                  <a:lnTo>
                    <a:pt x="5" y="4"/>
                  </a:lnTo>
                  <a:lnTo>
                    <a:pt x="3" y="4"/>
                  </a:lnTo>
                  <a:lnTo>
                    <a:pt x="2" y="5"/>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7" name="Freeform 254"/>
            <p:cNvSpPr>
              <a:spLocks/>
            </p:cNvSpPr>
            <p:nvPr/>
          </p:nvSpPr>
          <p:spPr bwMode="auto">
            <a:xfrm>
              <a:off x="1363" y="1707"/>
              <a:ext cx="73" cy="59"/>
            </a:xfrm>
            <a:custGeom>
              <a:avLst/>
              <a:gdLst>
                <a:gd name="T0" fmla="*/ 31 w 73"/>
                <a:gd name="T1" fmla="*/ 1 h 59"/>
                <a:gd name="T2" fmla="*/ 25 w 73"/>
                <a:gd name="T3" fmla="*/ 5 h 59"/>
                <a:gd name="T4" fmla="*/ 18 w 73"/>
                <a:gd name="T5" fmla="*/ 14 h 59"/>
                <a:gd name="T6" fmla="*/ 10 w 73"/>
                <a:gd name="T7" fmla="*/ 22 h 59"/>
                <a:gd name="T8" fmla="*/ 5 w 73"/>
                <a:gd name="T9" fmla="*/ 29 h 59"/>
                <a:gd name="T10" fmla="*/ 2 w 73"/>
                <a:gd name="T11" fmla="*/ 34 h 59"/>
                <a:gd name="T12" fmla="*/ 1 w 73"/>
                <a:gd name="T13" fmla="*/ 37 h 59"/>
                <a:gd name="T14" fmla="*/ 0 w 73"/>
                <a:gd name="T15" fmla="*/ 40 h 59"/>
                <a:gd name="T16" fmla="*/ 1 w 73"/>
                <a:gd name="T17" fmla="*/ 42 h 59"/>
                <a:gd name="T18" fmla="*/ 2 w 73"/>
                <a:gd name="T19" fmla="*/ 44 h 59"/>
                <a:gd name="T20" fmla="*/ 5 w 73"/>
                <a:gd name="T21" fmla="*/ 44 h 59"/>
                <a:gd name="T22" fmla="*/ 7 w 73"/>
                <a:gd name="T23" fmla="*/ 44 h 59"/>
                <a:gd name="T24" fmla="*/ 10 w 73"/>
                <a:gd name="T25" fmla="*/ 44 h 59"/>
                <a:gd name="T26" fmla="*/ 12 w 73"/>
                <a:gd name="T27" fmla="*/ 44 h 59"/>
                <a:gd name="T28" fmla="*/ 14 w 73"/>
                <a:gd name="T29" fmla="*/ 46 h 59"/>
                <a:gd name="T30" fmla="*/ 16 w 73"/>
                <a:gd name="T31" fmla="*/ 49 h 59"/>
                <a:gd name="T32" fmla="*/ 18 w 73"/>
                <a:gd name="T33" fmla="*/ 52 h 59"/>
                <a:gd name="T34" fmla="*/ 21 w 73"/>
                <a:gd name="T35" fmla="*/ 53 h 59"/>
                <a:gd name="T36" fmla="*/ 23 w 73"/>
                <a:gd name="T37" fmla="*/ 55 h 59"/>
                <a:gd name="T38" fmla="*/ 26 w 73"/>
                <a:gd name="T39" fmla="*/ 57 h 59"/>
                <a:gd name="T40" fmla="*/ 29 w 73"/>
                <a:gd name="T41" fmla="*/ 58 h 59"/>
                <a:gd name="T42" fmla="*/ 31 w 73"/>
                <a:gd name="T43" fmla="*/ 57 h 59"/>
                <a:gd name="T44" fmla="*/ 30 w 73"/>
                <a:gd name="T45" fmla="*/ 54 h 59"/>
                <a:gd name="T46" fmla="*/ 29 w 73"/>
                <a:gd name="T47" fmla="*/ 51 h 59"/>
                <a:gd name="T48" fmla="*/ 28 w 73"/>
                <a:gd name="T49" fmla="*/ 48 h 59"/>
                <a:gd name="T50" fmla="*/ 30 w 73"/>
                <a:gd name="T51" fmla="*/ 46 h 59"/>
                <a:gd name="T52" fmla="*/ 34 w 73"/>
                <a:gd name="T53" fmla="*/ 44 h 59"/>
                <a:gd name="T54" fmla="*/ 39 w 73"/>
                <a:gd name="T55" fmla="*/ 39 h 59"/>
                <a:gd name="T56" fmla="*/ 43 w 73"/>
                <a:gd name="T57" fmla="*/ 34 h 59"/>
                <a:gd name="T58" fmla="*/ 49 w 73"/>
                <a:gd name="T59" fmla="*/ 31 h 59"/>
                <a:gd name="T60" fmla="*/ 53 w 73"/>
                <a:gd name="T61" fmla="*/ 28 h 59"/>
                <a:gd name="T62" fmla="*/ 55 w 73"/>
                <a:gd name="T63" fmla="*/ 27 h 59"/>
                <a:gd name="T64" fmla="*/ 58 w 73"/>
                <a:gd name="T65" fmla="*/ 26 h 59"/>
                <a:gd name="T66" fmla="*/ 60 w 73"/>
                <a:gd name="T67" fmla="*/ 24 h 59"/>
                <a:gd name="T68" fmla="*/ 61 w 73"/>
                <a:gd name="T69" fmla="*/ 22 h 59"/>
                <a:gd name="T70" fmla="*/ 61 w 73"/>
                <a:gd name="T71" fmla="*/ 19 h 59"/>
                <a:gd name="T72" fmla="*/ 62 w 73"/>
                <a:gd name="T73" fmla="*/ 16 h 59"/>
                <a:gd name="T74" fmla="*/ 62 w 73"/>
                <a:gd name="T75" fmla="*/ 14 h 59"/>
                <a:gd name="T76" fmla="*/ 64 w 73"/>
                <a:gd name="T77" fmla="*/ 13 h 59"/>
                <a:gd name="T78" fmla="*/ 66 w 73"/>
                <a:gd name="T79" fmla="*/ 11 h 59"/>
                <a:gd name="T80" fmla="*/ 67 w 73"/>
                <a:gd name="T81" fmla="*/ 8 h 59"/>
                <a:gd name="T82" fmla="*/ 70 w 73"/>
                <a:gd name="T83" fmla="*/ 5 h 59"/>
                <a:gd name="T84" fmla="*/ 72 w 73"/>
                <a:gd name="T85" fmla="*/ 3 h 59"/>
                <a:gd name="T86" fmla="*/ 71 w 73"/>
                <a:gd name="T87" fmla="*/ 0 h 59"/>
                <a:gd name="T88" fmla="*/ 67 w 73"/>
                <a:gd name="T89" fmla="*/ 0 h 59"/>
                <a:gd name="T90" fmla="*/ 62 w 73"/>
                <a:gd name="T91" fmla="*/ 0 h 59"/>
                <a:gd name="T92" fmla="*/ 55 w 73"/>
                <a:gd name="T93" fmla="*/ 1 h 59"/>
                <a:gd name="T94" fmla="*/ 49 w 73"/>
                <a:gd name="T95" fmla="*/ 2 h 59"/>
                <a:gd name="T96" fmla="*/ 43 w 73"/>
                <a:gd name="T97" fmla="*/ 2 h 59"/>
                <a:gd name="T98" fmla="*/ 39 w 73"/>
                <a:gd name="T99" fmla="*/ 2 h 59"/>
                <a:gd name="T100" fmla="*/ 34 w 73"/>
                <a:gd name="T101" fmla="*/ 1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3" h="59">
                  <a:moveTo>
                    <a:pt x="34" y="1"/>
                  </a:moveTo>
                  <a:lnTo>
                    <a:pt x="33" y="1"/>
                  </a:lnTo>
                  <a:lnTo>
                    <a:pt x="31" y="1"/>
                  </a:lnTo>
                  <a:lnTo>
                    <a:pt x="30" y="2"/>
                  </a:lnTo>
                  <a:lnTo>
                    <a:pt x="28" y="4"/>
                  </a:lnTo>
                  <a:lnTo>
                    <a:pt x="25" y="5"/>
                  </a:lnTo>
                  <a:lnTo>
                    <a:pt x="22" y="8"/>
                  </a:lnTo>
                  <a:lnTo>
                    <a:pt x="20" y="11"/>
                  </a:lnTo>
                  <a:lnTo>
                    <a:pt x="18" y="14"/>
                  </a:lnTo>
                  <a:lnTo>
                    <a:pt x="15" y="16"/>
                  </a:lnTo>
                  <a:lnTo>
                    <a:pt x="12" y="19"/>
                  </a:lnTo>
                  <a:lnTo>
                    <a:pt x="10" y="22"/>
                  </a:lnTo>
                  <a:lnTo>
                    <a:pt x="8" y="24"/>
                  </a:lnTo>
                  <a:lnTo>
                    <a:pt x="6" y="27"/>
                  </a:lnTo>
                  <a:lnTo>
                    <a:pt x="5" y="29"/>
                  </a:lnTo>
                  <a:lnTo>
                    <a:pt x="3" y="31"/>
                  </a:lnTo>
                  <a:lnTo>
                    <a:pt x="3" y="33"/>
                  </a:lnTo>
                  <a:lnTo>
                    <a:pt x="2" y="34"/>
                  </a:lnTo>
                  <a:lnTo>
                    <a:pt x="2" y="34"/>
                  </a:lnTo>
                  <a:lnTo>
                    <a:pt x="1" y="35"/>
                  </a:lnTo>
                  <a:lnTo>
                    <a:pt x="1" y="37"/>
                  </a:lnTo>
                  <a:lnTo>
                    <a:pt x="1" y="38"/>
                  </a:lnTo>
                  <a:lnTo>
                    <a:pt x="0" y="39"/>
                  </a:lnTo>
                  <a:lnTo>
                    <a:pt x="0" y="40"/>
                  </a:lnTo>
                  <a:lnTo>
                    <a:pt x="0" y="41"/>
                  </a:lnTo>
                  <a:lnTo>
                    <a:pt x="0" y="42"/>
                  </a:lnTo>
                  <a:lnTo>
                    <a:pt x="1" y="42"/>
                  </a:lnTo>
                  <a:lnTo>
                    <a:pt x="1" y="43"/>
                  </a:lnTo>
                  <a:lnTo>
                    <a:pt x="1" y="44"/>
                  </a:lnTo>
                  <a:lnTo>
                    <a:pt x="2" y="44"/>
                  </a:lnTo>
                  <a:lnTo>
                    <a:pt x="3" y="44"/>
                  </a:lnTo>
                  <a:lnTo>
                    <a:pt x="4" y="44"/>
                  </a:lnTo>
                  <a:lnTo>
                    <a:pt x="5" y="44"/>
                  </a:lnTo>
                  <a:lnTo>
                    <a:pt x="6" y="44"/>
                  </a:lnTo>
                  <a:lnTo>
                    <a:pt x="6" y="44"/>
                  </a:lnTo>
                  <a:lnTo>
                    <a:pt x="7" y="44"/>
                  </a:lnTo>
                  <a:lnTo>
                    <a:pt x="8" y="44"/>
                  </a:lnTo>
                  <a:lnTo>
                    <a:pt x="9" y="44"/>
                  </a:lnTo>
                  <a:lnTo>
                    <a:pt x="10" y="44"/>
                  </a:lnTo>
                  <a:lnTo>
                    <a:pt x="11" y="44"/>
                  </a:lnTo>
                  <a:lnTo>
                    <a:pt x="12" y="44"/>
                  </a:lnTo>
                  <a:lnTo>
                    <a:pt x="12" y="44"/>
                  </a:lnTo>
                  <a:lnTo>
                    <a:pt x="13" y="44"/>
                  </a:lnTo>
                  <a:lnTo>
                    <a:pt x="14" y="45"/>
                  </a:lnTo>
                  <a:lnTo>
                    <a:pt x="14" y="46"/>
                  </a:lnTo>
                  <a:lnTo>
                    <a:pt x="15" y="47"/>
                  </a:lnTo>
                  <a:lnTo>
                    <a:pt x="15" y="48"/>
                  </a:lnTo>
                  <a:lnTo>
                    <a:pt x="16" y="49"/>
                  </a:lnTo>
                  <a:lnTo>
                    <a:pt x="17" y="50"/>
                  </a:lnTo>
                  <a:lnTo>
                    <a:pt x="18" y="51"/>
                  </a:lnTo>
                  <a:lnTo>
                    <a:pt x="18" y="52"/>
                  </a:lnTo>
                  <a:lnTo>
                    <a:pt x="19" y="53"/>
                  </a:lnTo>
                  <a:lnTo>
                    <a:pt x="20" y="53"/>
                  </a:lnTo>
                  <a:lnTo>
                    <a:pt x="21" y="53"/>
                  </a:lnTo>
                  <a:lnTo>
                    <a:pt x="21" y="54"/>
                  </a:lnTo>
                  <a:lnTo>
                    <a:pt x="22" y="54"/>
                  </a:lnTo>
                  <a:lnTo>
                    <a:pt x="23" y="55"/>
                  </a:lnTo>
                  <a:lnTo>
                    <a:pt x="24" y="56"/>
                  </a:lnTo>
                  <a:lnTo>
                    <a:pt x="25" y="56"/>
                  </a:lnTo>
                  <a:lnTo>
                    <a:pt x="26" y="57"/>
                  </a:lnTo>
                  <a:lnTo>
                    <a:pt x="27" y="57"/>
                  </a:lnTo>
                  <a:lnTo>
                    <a:pt x="28" y="58"/>
                  </a:lnTo>
                  <a:lnTo>
                    <a:pt x="29" y="58"/>
                  </a:lnTo>
                  <a:lnTo>
                    <a:pt x="30" y="58"/>
                  </a:lnTo>
                  <a:lnTo>
                    <a:pt x="30" y="58"/>
                  </a:lnTo>
                  <a:lnTo>
                    <a:pt x="31" y="57"/>
                  </a:lnTo>
                  <a:lnTo>
                    <a:pt x="31" y="56"/>
                  </a:lnTo>
                  <a:lnTo>
                    <a:pt x="31" y="55"/>
                  </a:lnTo>
                  <a:lnTo>
                    <a:pt x="30" y="54"/>
                  </a:lnTo>
                  <a:lnTo>
                    <a:pt x="30" y="53"/>
                  </a:lnTo>
                  <a:lnTo>
                    <a:pt x="30" y="53"/>
                  </a:lnTo>
                  <a:lnTo>
                    <a:pt x="29" y="51"/>
                  </a:lnTo>
                  <a:lnTo>
                    <a:pt x="28" y="50"/>
                  </a:lnTo>
                  <a:lnTo>
                    <a:pt x="28" y="49"/>
                  </a:lnTo>
                  <a:lnTo>
                    <a:pt x="28" y="48"/>
                  </a:lnTo>
                  <a:lnTo>
                    <a:pt x="29" y="48"/>
                  </a:lnTo>
                  <a:lnTo>
                    <a:pt x="29" y="47"/>
                  </a:lnTo>
                  <a:lnTo>
                    <a:pt x="30" y="46"/>
                  </a:lnTo>
                  <a:lnTo>
                    <a:pt x="31" y="45"/>
                  </a:lnTo>
                  <a:lnTo>
                    <a:pt x="32" y="44"/>
                  </a:lnTo>
                  <a:lnTo>
                    <a:pt x="34" y="44"/>
                  </a:lnTo>
                  <a:lnTo>
                    <a:pt x="35" y="42"/>
                  </a:lnTo>
                  <a:lnTo>
                    <a:pt x="37" y="41"/>
                  </a:lnTo>
                  <a:lnTo>
                    <a:pt x="39" y="39"/>
                  </a:lnTo>
                  <a:lnTo>
                    <a:pt x="40" y="37"/>
                  </a:lnTo>
                  <a:lnTo>
                    <a:pt x="42" y="36"/>
                  </a:lnTo>
                  <a:lnTo>
                    <a:pt x="43" y="34"/>
                  </a:lnTo>
                  <a:lnTo>
                    <a:pt x="45" y="34"/>
                  </a:lnTo>
                  <a:lnTo>
                    <a:pt x="47" y="32"/>
                  </a:lnTo>
                  <a:lnTo>
                    <a:pt x="49" y="31"/>
                  </a:lnTo>
                  <a:lnTo>
                    <a:pt x="50" y="30"/>
                  </a:lnTo>
                  <a:lnTo>
                    <a:pt x="52" y="29"/>
                  </a:lnTo>
                  <a:lnTo>
                    <a:pt x="53" y="28"/>
                  </a:lnTo>
                  <a:lnTo>
                    <a:pt x="54" y="28"/>
                  </a:lnTo>
                  <a:lnTo>
                    <a:pt x="54" y="27"/>
                  </a:lnTo>
                  <a:lnTo>
                    <a:pt x="55" y="27"/>
                  </a:lnTo>
                  <a:lnTo>
                    <a:pt x="56" y="27"/>
                  </a:lnTo>
                  <a:lnTo>
                    <a:pt x="57" y="26"/>
                  </a:lnTo>
                  <a:lnTo>
                    <a:pt x="58" y="26"/>
                  </a:lnTo>
                  <a:lnTo>
                    <a:pt x="59" y="25"/>
                  </a:lnTo>
                  <a:lnTo>
                    <a:pt x="60" y="25"/>
                  </a:lnTo>
                  <a:lnTo>
                    <a:pt x="60" y="24"/>
                  </a:lnTo>
                  <a:lnTo>
                    <a:pt x="60" y="24"/>
                  </a:lnTo>
                  <a:lnTo>
                    <a:pt x="60" y="23"/>
                  </a:lnTo>
                  <a:lnTo>
                    <a:pt x="61" y="22"/>
                  </a:lnTo>
                  <a:lnTo>
                    <a:pt x="61" y="21"/>
                  </a:lnTo>
                  <a:lnTo>
                    <a:pt x="61" y="20"/>
                  </a:lnTo>
                  <a:lnTo>
                    <a:pt x="61" y="19"/>
                  </a:lnTo>
                  <a:lnTo>
                    <a:pt x="61" y="17"/>
                  </a:lnTo>
                  <a:lnTo>
                    <a:pt x="61" y="16"/>
                  </a:lnTo>
                  <a:lnTo>
                    <a:pt x="62" y="16"/>
                  </a:lnTo>
                  <a:lnTo>
                    <a:pt x="62" y="15"/>
                  </a:lnTo>
                  <a:lnTo>
                    <a:pt x="62" y="15"/>
                  </a:lnTo>
                  <a:lnTo>
                    <a:pt x="62" y="14"/>
                  </a:lnTo>
                  <a:lnTo>
                    <a:pt x="63" y="14"/>
                  </a:lnTo>
                  <a:lnTo>
                    <a:pt x="63" y="13"/>
                  </a:lnTo>
                  <a:lnTo>
                    <a:pt x="64" y="13"/>
                  </a:lnTo>
                  <a:lnTo>
                    <a:pt x="64" y="12"/>
                  </a:lnTo>
                  <a:lnTo>
                    <a:pt x="65" y="11"/>
                  </a:lnTo>
                  <a:lnTo>
                    <a:pt x="66" y="11"/>
                  </a:lnTo>
                  <a:lnTo>
                    <a:pt x="66" y="10"/>
                  </a:lnTo>
                  <a:lnTo>
                    <a:pt x="66" y="9"/>
                  </a:lnTo>
                  <a:lnTo>
                    <a:pt x="67" y="8"/>
                  </a:lnTo>
                  <a:lnTo>
                    <a:pt x="68" y="7"/>
                  </a:lnTo>
                  <a:lnTo>
                    <a:pt x="69" y="6"/>
                  </a:lnTo>
                  <a:lnTo>
                    <a:pt x="70" y="5"/>
                  </a:lnTo>
                  <a:lnTo>
                    <a:pt x="71" y="5"/>
                  </a:lnTo>
                  <a:lnTo>
                    <a:pt x="71" y="4"/>
                  </a:lnTo>
                  <a:lnTo>
                    <a:pt x="72" y="3"/>
                  </a:lnTo>
                  <a:lnTo>
                    <a:pt x="72" y="2"/>
                  </a:lnTo>
                  <a:lnTo>
                    <a:pt x="72" y="1"/>
                  </a:lnTo>
                  <a:lnTo>
                    <a:pt x="71" y="0"/>
                  </a:lnTo>
                  <a:lnTo>
                    <a:pt x="70" y="0"/>
                  </a:lnTo>
                  <a:lnTo>
                    <a:pt x="69" y="0"/>
                  </a:lnTo>
                  <a:lnTo>
                    <a:pt x="67" y="0"/>
                  </a:lnTo>
                  <a:lnTo>
                    <a:pt x="66" y="0"/>
                  </a:lnTo>
                  <a:lnTo>
                    <a:pt x="64" y="0"/>
                  </a:lnTo>
                  <a:lnTo>
                    <a:pt x="62" y="0"/>
                  </a:lnTo>
                  <a:lnTo>
                    <a:pt x="60" y="1"/>
                  </a:lnTo>
                  <a:lnTo>
                    <a:pt x="57" y="1"/>
                  </a:lnTo>
                  <a:lnTo>
                    <a:pt x="55" y="1"/>
                  </a:lnTo>
                  <a:lnTo>
                    <a:pt x="54" y="2"/>
                  </a:lnTo>
                  <a:lnTo>
                    <a:pt x="51" y="2"/>
                  </a:lnTo>
                  <a:lnTo>
                    <a:pt x="49" y="2"/>
                  </a:lnTo>
                  <a:lnTo>
                    <a:pt x="47" y="2"/>
                  </a:lnTo>
                  <a:lnTo>
                    <a:pt x="45" y="2"/>
                  </a:lnTo>
                  <a:lnTo>
                    <a:pt x="43" y="2"/>
                  </a:lnTo>
                  <a:lnTo>
                    <a:pt x="42" y="2"/>
                  </a:lnTo>
                  <a:lnTo>
                    <a:pt x="40" y="2"/>
                  </a:lnTo>
                  <a:lnTo>
                    <a:pt x="39" y="2"/>
                  </a:lnTo>
                  <a:lnTo>
                    <a:pt x="37" y="2"/>
                  </a:lnTo>
                  <a:lnTo>
                    <a:pt x="36" y="1"/>
                  </a:lnTo>
                  <a:lnTo>
                    <a:pt x="34" y="1"/>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8" name="Freeform 255"/>
            <p:cNvSpPr>
              <a:spLocks/>
            </p:cNvSpPr>
            <p:nvPr/>
          </p:nvSpPr>
          <p:spPr bwMode="auto">
            <a:xfrm>
              <a:off x="1343" y="1762"/>
              <a:ext cx="23" cy="43"/>
            </a:xfrm>
            <a:custGeom>
              <a:avLst/>
              <a:gdLst>
                <a:gd name="T0" fmla="*/ 19 w 23"/>
                <a:gd name="T1" fmla="*/ 3 h 43"/>
                <a:gd name="T2" fmla="*/ 20 w 23"/>
                <a:gd name="T3" fmla="*/ 5 h 43"/>
                <a:gd name="T4" fmla="*/ 19 w 23"/>
                <a:gd name="T5" fmla="*/ 7 h 43"/>
                <a:gd name="T6" fmla="*/ 18 w 23"/>
                <a:gd name="T7" fmla="*/ 9 h 43"/>
                <a:gd name="T8" fmla="*/ 17 w 23"/>
                <a:gd name="T9" fmla="*/ 11 h 43"/>
                <a:gd name="T10" fmla="*/ 15 w 23"/>
                <a:gd name="T11" fmla="*/ 13 h 43"/>
                <a:gd name="T12" fmla="*/ 12 w 23"/>
                <a:gd name="T13" fmla="*/ 18 h 43"/>
                <a:gd name="T14" fmla="*/ 9 w 23"/>
                <a:gd name="T15" fmla="*/ 23 h 43"/>
                <a:gd name="T16" fmla="*/ 6 w 23"/>
                <a:gd name="T17" fmla="*/ 27 h 43"/>
                <a:gd name="T18" fmla="*/ 3 w 23"/>
                <a:gd name="T19" fmla="*/ 31 h 43"/>
                <a:gd name="T20" fmla="*/ 2 w 23"/>
                <a:gd name="T21" fmla="*/ 32 h 43"/>
                <a:gd name="T22" fmla="*/ 0 w 23"/>
                <a:gd name="T23" fmla="*/ 34 h 43"/>
                <a:gd name="T24" fmla="*/ 0 w 23"/>
                <a:gd name="T25" fmla="*/ 37 h 43"/>
                <a:gd name="T26" fmla="*/ 1 w 23"/>
                <a:gd name="T27" fmla="*/ 39 h 43"/>
                <a:gd name="T28" fmla="*/ 3 w 23"/>
                <a:gd name="T29" fmla="*/ 39 h 43"/>
                <a:gd name="T30" fmla="*/ 6 w 23"/>
                <a:gd name="T31" fmla="*/ 40 h 43"/>
                <a:gd name="T32" fmla="*/ 8 w 23"/>
                <a:gd name="T33" fmla="*/ 40 h 43"/>
                <a:gd name="T34" fmla="*/ 10 w 23"/>
                <a:gd name="T35" fmla="*/ 41 h 43"/>
                <a:gd name="T36" fmla="*/ 12 w 23"/>
                <a:gd name="T37" fmla="*/ 42 h 43"/>
                <a:gd name="T38" fmla="*/ 14 w 23"/>
                <a:gd name="T39" fmla="*/ 42 h 43"/>
                <a:gd name="T40" fmla="*/ 17 w 23"/>
                <a:gd name="T41" fmla="*/ 42 h 43"/>
                <a:gd name="T42" fmla="*/ 19 w 23"/>
                <a:gd name="T43" fmla="*/ 41 h 43"/>
                <a:gd name="T44" fmla="*/ 19 w 23"/>
                <a:gd name="T45" fmla="*/ 39 h 43"/>
                <a:gd name="T46" fmla="*/ 17 w 23"/>
                <a:gd name="T47" fmla="*/ 37 h 43"/>
                <a:gd name="T48" fmla="*/ 16 w 23"/>
                <a:gd name="T49" fmla="*/ 36 h 43"/>
                <a:gd name="T50" fmla="*/ 14 w 23"/>
                <a:gd name="T51" fmla="*/ 37 h 43"/>
                <a:gd name="T52" fmla="*/ 10 w 23"/>
                <a:gd name="T53" fmla="*/ 36 h 43"/>
                <a:gd name="T54" fmla="*/ 7 w 23"/>
                <a:gd name="T55" fmla="*/ 35 h 43"/>
                <a:gd name="T56" fmla="*/ 6 w 23"/>
                <a:gd name="T57" fmla="*/ 33 h 43"/>
                <a:gd name="T58" fmla="*/ 6 w 23"/>
                <a:gd name="T59" fmla="*/ 31 h 43"/>
                <a:gd name="T60" fmla="*/ 9 w 23"/>
                <a:gd name="T61" fmla="*/ 26 h 43"/>
                <a:gd name="T62" fmla="*/ 13 w 23"/>
                <a:gd name="T63" fmla="*/ 23 h 43"/>
                <a:gd name="T64" fmla="*/ 15 w 23"/>
                <a:gd name="T65" fmla="*/ 20 h 43"/>
                <a:gd name="T66" fmla="*/ 17 w 23"/>
                <a:gd name="T67" fmla="*/ 18 h 43"/>
                <a:gd name="T68" fmla="*/ 18 w 23"/>
                <a:gd name="T69" fmla="*/ 16 h 43"/>
                <a:gd name="T70" fmla="*/ 20 w 23"/>
                <a:gd name="T71" fmla="*/ 14 h 43"/>
                <a:gd name="T72" fmla="*/ 20 w 23"/>
                <a:gd name="T73" fmla="*/ 11 h 43"/>
                <a:gd name="T74" fmla="*/ 22 w 23"/>
                <a:gd name="T75" fmla="*/ 9 h 43"/>
                <a:gd name="T76" fmla="*/ 22 w 23"/>
                <a:gd name="T77" fmla="*/ 6 h 43"/>
                <a:gd name="T78" fmla="*/ 22 w 23"/>
                <a:gd name="T79" fmla="*/ 4 h 43"/>
                <a:gd name="T80" fmla="*/ 22 w 23"/>
                <a:gd name="T81" fmla="*/ 1 h 43"/>
                <a:gd name="T82" fmla="*/ 20 w 23"/>
                <a:gd name="T83" fmla="*/ 0 h 43"/>
                <a:gd name="T84" fmla="*/ 19 w 23"/>
                <a:gd name="T85" fmla="*/ 2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3" h="43">
                  <a:moveTo>
                    <a:pt x="19" y="2"/>
                  </a:moveTo>
                  <a:lnTo>
                    <a:pt x="19" y="2"/>
                  </a:lnTo>
                  <a:lnTo>
                    <a:pt x="19" y="3"/>
                  </a:lnTo>
                  <a:lnTo>
                    <a:pt x="20" y="4"/>
                  </a:lnTo>
                  <a:lnTo>
                    <a:pt x="20" y="4"/>
                  </a:lnTo>
                  <a:lnTo>
                    <a:pt x="20" y="5"/>
                  </a:lnTo>
                  <a:lnTo>
                    <a:pt x="20" y="6"/>
                  </a:lnTo>
                  <a:lnTo>
                    <a:pt x="20" y="7"/>
                  </a:lnTo>
                  <a:lnTo>
                    <a:pt x="19" y="7"/>
                  </a:lnTo>
                  <a:lnTo>
                    <a:pt x="19" y="8"/>
                  </a:lnTo>
                  <a:lnTo>
                    <a:pt x="19" y="9"/>
                  </a:lnTo>
                  <a:lnTo>
                    <a:pt x="18" y="9"/>
                  </a:lnTo>
                  <a:lnTo>
                    <a:pt x="18" y="10"/>
                  </a:lnTo>
                  <a:lnTo>
                    <a:pt x="17" y="10"/>
                  </a:lnTo>
                  <a:lnTo>
                    <a:pt x="17" y="11"/>
                  </a:lnTo>
                  <a:lnTo>
                    <a:pt x="17" y="11"/>
                  </a:lnTo>
                  <a:lnTo>
                    <a:pt x="16" y="12"/>
                  </a:lnTo>
                  <a:lnTo>
                    <a:pt x="15" y="13"/>
                  </a:lnTo>
                  <a:lnTo>
                    <a:pt x="14" y="15"/>
                  </a:lnTo>
                  <a:lnTo>
                    <a:pt x="13" y="16"/>
                  </a:lnTo>
                  <a:lnTo>
                    <a:pt x="12" y="18"/>
                  </a:lnTo>
                  <a:lnTo>
                    <a:pt x="11" y="19"/>
                  </a:lnTo>
                  <a:lnTo>
                    <a:pt x="9" y="21"/>
                  </a:lnTo>
                  <a:lnTo>
                    <a:pt x="9" y="23"/>
                  </a:lnTo>
                  <a:lnTo>
                    <a:pt x="7" y="25"/>
                  </a:lnTo>
                  <a:lnTo>
                    <a:pt x="6" y="25"/>
                  </a:lnTo>
                  <a:lnTo>
                    <a:pt x="6" y="27"/>
                  </a:lnTo>
                  <a:lnTo>
                    <a:pt x="4" y="28"/>
                  </a:lnTo>
                  <a:lnTo>
                    <a:pt x="3" y="30"/>
                  </a:lnTo>
                  <a:lnTo>
                    <a:pt x="3" y="31"/>
                  </a:lnTo>
                  <a:lnTo>
                    <a:pt x="2" y="31"/>
                  </a:lnTo>
                  <a:lnTo>
                    <a:pt x="2" y="32"/>
                  </a:lnTo>
                  <a:lnTo>
                    <a:pt x="2" y="32"/>
                  </a:lnTo>
                  <a:lnTo>
                    <a:pt x="1" y="32"/>
                  </a:lnTo>
                  <a:lnTo>
                    <a:pt x="1" y="33"/>
                  </a:lnTo>
                  <a:lnTo>
                    <a:pt x="0" y="34"/>
                  </a:lnTo>
                  <a:lnTo>
                    <a:pt x="0" y="35"/>
                  </a:lnTo>
                  <a:lnTo>
                    <a:pt x="0" y="36"/>
                  </a:lnTo>
                  <a:lnTo>
                    <a:pt x="0" y="37"/>
                  </a:lnTo>
                  <a:lnTo>
                    <a:pt x="0" y="38"/>
                  </a:lnTo>
                  <a:lnTo>
                    <a:pt x="0" y="39"/>
                  </a:lnTo>
                  <a:lnTo>
                    <a:pt x="1" y="39"/>
                  </a:lnTo>
                  <a:lnTo>
                    <a:pt x="2" y="39"/>
                  </a:lnTo>
                  <a:lnTo>
                    <a:pt x="2" y="39"/>
                  </a:lnTo>
                  <a:lnTo>
                    <a:pt x="3" y="39"/>
                  </a:lnTo>
                  <a:lnTo>
                    <a:pt x="4" y="40"/>
                  </a:lnTo>
                  <a:lnTo>
                    <a:pt x="5" y="40"/>
                  </a:lnTo>
                  <a:lnTo>
                    <a:pt x="6" y="40"/>
                  </a:lnTo>
                  <a:lnTo>
                    <a:pt x="6" y="40"/>
                  </a:lnTo>
                  <a:lnTo>
                    <a:pt x="7" y="40"/>
                  </a:lnTo>
                  <a:lnTo>
                    <a:pt x="8" y="40"/>
                  </a:lnTo>
                  <a:lnTo>
                    <a:pt x="9" y="41"/>
                  </a:lnTo>
                  <a:lnTo>
                    <a:pt x="9" y="41"/>
                  </a:lnTo>
                  <a:lnTo>
                    <a:pt x="10" y="41"/>
                  </a:lnTo>
                  <a:lnTo>
                    <a:pt x="11" y="41"/>
                  </a:lnTo>
                  <a:lnTo>
                    <a:pt x="12" y="41"/>
                  </a:lnTo>
                  <a:lnTo>
                    <a:pt x="12" y="42"/>
                  </a:lnTo>
                  <a:lnTo>
                    <a:pt x="13" y="42"/>
                  </a:lnTo>
                  <a:lnTo>
                    <a:pt x="13" y="42"/>
                  </a:lnTo>
                  <a:lnTo>
                    <a:pt x="14" y="42"/>
                  </a:lnTo>
                  <a:lnTo>
                    <a:pt x="15" y="42"/>
                  </a:lnTo>
                  <a:lnTo>
                    <a:pt x="16" y="42"/>
                  </a:lnTo>
                  <a:lnTo>
                    <a:pt x="17" y="42"/>
                  </a:lnTo>
                  <a:lnTo>
                    <a:pt x="17" y="42"/>
                  </a:lnTo>
                  <a:lnTo>
                    <a:pt x="18" y="41"/>
                  </a:lnTo>
                  <a:lnTo>
                    <a:pt x="19" y="41"/>
                  </a:lnTo>
                  <a:lnTo>
                    <a:pt x="19" y="40"/>
                  </a:lnTo>
                  <a:lnTo>
                    <a:pt x="19" y="39"/>
                  </a:lnTo>
                  <a:lnTo>
                    <a:pt x="19" y="39"/>
                  </a:lnTo>
                  <a:lnTo>
                    <a:pt x="18" y="38"/>
                  </a:lnTo>
                  <a:lnTo>
                    <a:pt x="18" y="37"/>
                  </a:lnTo>
                  <a:lnTo>
                    <a:pt x="17" y="37"/>
                  </a:lnTo>
                  <a:lnTo>
                    <a:pt x="17" y="36"/>
                  </a:lnTo>
                  <a:lnTo>
                    <a:pt x="17" y="36"/>
                  </a:lnTo>
                  <a:lnTo>
                    <a:pt x="16" y="36"/>
                  </a:lnTo>
                  <a:lnTo>
                    <a:pt x="16" y="37"/>
                  </a:lnTo>
                  <a:lnTo>
                    <a:pt x="15" y="37"/>
                  </a:lnTo>
                  <a:lnTo>
                    <a:pt x="14" y="37"/>
                  </a:lnTo>
                  <a:lnTo>
                    <a:pt x="13" y="37"/>
                  </a:lnTo>
                  <a:lnTo>
                    <a:pt x="12" y="37"/>
                  </a:lnTo>
                  <a:lnTo>
                    <a:pt x="10" y="36"/>
                  </a:lnTo>
                  <a:lnTo>
                    <a:pt x="9" y="36"/>
                  </a:lnTo>
                  <a:lnTo>
                    <a:pt x="8" y="36"/>
                  </a:lnTo>
                  <a:lnTo>
                    <a:pt x="7" y="35"/>
                  </a:lnTo>
                  <a:lnTo>
                    <a:pt x="6" y="35"/>
                  </a:lnTo>
                  <a:lnTo>
                    <a:pt x="6" y="34"/>
                  </a:lnTo>
                  <a:lnTo>
                    <a:pt x="6" y="33"/>
                  </a:lnTo>
                  <a:lnTo>
                    <a:pt x="6" y="32"/>
                  </a:lnTo>
                  <a:lnTo>
                    <a:pt x="6" y="32"/>
                  </a:lnTo>
                  <a:lnTo>
                    <a:pt x="6" y="31"/>
                  </a:lnTo>
                  <a:lnTo>
                    <a:pt x="7" y="29"/>
                  </a:lnTo>
                  <a:lnTo>
                    <a:pt x="8" y="28"/>
                  </a:lnTo>
                  <a:lnTo>
                    <a:pt x="9" y="26"/>
                  </a:lnTo>
                  <a:lnTo>
                    <a:pt x="10" y="25"/>
                  </a:lnTo>
                  <a:lnTo>
                    <a:pt x="12" y="24"/>
                  </a:lnTo>
                  <a:lnTo>
                    <a:pt x="13" y="23"/>
                  </a:lnTo>
                  <a:lnTo>
                    <a:pt x="13" y="22"/>
                  </a:lnTo>
                  <a:lnTo>
                    <a:pt x="14" y="21"/>
                  </a:lnTo>
                  <a:lnTo>
                    <a:pt x="15" y="20"/>
                  </a:lnTo>
                  <a:lnTo>
                    <a:pt x="15" y="19"/>
                  </a:lnTo>
                  <a:lnTo>
                    <a:pt x="16" y="18"/>
                  </a:lnTo>
                  <a:lnTo>
                    <a:pt x="17" y="18"/>
                  </a:lnTo>
                  <a:lnTo>
                    <a:pt x="17" y="18"/>
                  </a:lnTo>
                  <a:lnTo>
                    <a:pt x="17" y="17"/>
                  </a:lnTo>
                  <a:lnTo>
                    <a:pt x="18" y="16"/>
                  </a:lnTo>
                  <a:lnTo>
                    <a:pt x="19" y="15"/>
                  </a:lnTo>
                  <a:lnTo>
                    <a:pt x="19" y="14"/>
                  </a:lnTo>
                  <a:lnTo>
                    <a:pt x="20" y="14"/>
                  </a:lnTo>
                  <a:lnTo>
                    <a:pt x="20" y="12"/>
                  </a:lnTo>
                  <a:lnTo>
                    <a:pt x="20" y="12"/>
                  </a:lnTo>
                  <a:lnTo>
                    <a:pt x="20" y="11"/>
                  </a:lnTo>
                  <a:lnTo>
                    <a:pt x="21" y="11"/>
                  </a:lnTo>
                  <a:lnTo>
                    <a:pt x="21" y="10"/>
                  </a:lnTo>
                  <a:lnTo>
                    <a:pt x="22" y="9"/>
                  </a:lnTo>
                  <a:lnTo>
                    <a:pt x="22" y="8"/>
                  </a:lnTo>
                  <a:lnTo>
                    <a:pt x="22" y="7"/>
                  </a:lnTo>
                  <a:lnTo>
                    <a:pt x="22" y="6"/>
                  </a:lnTo>
                  <a:lnTo>
                    <a:pt x="22" y="5"/>
                  </a:lnTo>
                  <a:lnTo>
                    <a:pt x="22" y="4"/>
                  </a:lnTo>
                  <a:lnTo>
                    <a:pt x="22" y="4"/>
                  </a:lnTo>
                  <a:lnTo>
                    <a:pt x="22" y="3"/>
                  </a:lnTo>
                  <a:lnTo>
                    <a:pt x="22" y="2"/>
                  </a:lnTo>
                  <a:lnTo>
                    <a:pt x="22" y="1"/>
                  </a:lnTo>
                  <a:lnTo>
                    <a:pt x="21" y="0"/>
                  </a:lnTo>
                  <a:lnTo>
                    <a:pt x="20" y="0"/>
                  </a:lnTo>
                  <a:lnTo>
                    <a:pt x="20" y="0"/>
                  </a:lnTo>
                  <a:lnTo>
                    <a:pt x="19" y="0"/>
                  </a:lnTo>
                  <a:lnTo>
                    <a:pt x="19" y="1"/>
                  </a:lnTo>
                  <a:lnTo>
                    <a:pt x="19" y="2"/>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9" name="Freeform 256"/>
            <p:cNvSpPr>
              <a:spLocks/>
            </p:cNvSpPr>
            <p:nvPr/>
          </p:nvSpPr>
          <p:spPr bwMode="auto">
            <a:xfrm>
              <a:off x="1352" y="1761"/>
              <a:ext cx="81" cy="99"/>
            </a:xfrm>
            <a:custGeom>
              <a:avLst/>
              <a:gdLst>
                <a:gd name="T0" fmla="*/ 73 w 81"/>
                <a:gd name="T1" fmla="*/ 7 h 99"/>
                <a:gd name="T2" fmla="*/ 72 w 81"/>
                <a:gd name="T3" fmla="*/ 11 h 99"/>
                <a:gd name="T4" fmla="*/ 67 w 81"/>
                <a:gd name="T5" fmla="*/ 16 h 99"/>
                <a:gd name="T6" fmla="*/ 64 w 81"/>
                <a:gd name="T7" fmla="*/ 20 h 99"/>
                <a:gd name="T8" fmla="*/ 60 w 81"/>
                <a:gd name="T9" fmla="*/ 22 h 99"/>
                <a:gd name="T10" fmla="*/ 49 w 81"/>
                <a:gd name="T11" fmla="*/ 22 h 99"/>
                <a:gd name="T12" fmla="*/ 42 w 81"/>
                <a:gd name="T13" fmla="*/ 21 h 99"/>
                <a:gd name="T14" fmla="*/ 33 w 81"/>
                <a:gd name="T15" fmla="*/ 20 h 99"/>
                <a:gd name="T16" fmla="*/ 29 w 81"/>
                <a:gd name="T17" fmla="*/ 18 h 99"/>
                <a:gd name="T18" fmla="*/ 25 w 81"/>
                <a:gd name="T19" fmla="*/ 18 h 99"/>
                <a:gd name="T20" fmla="*/ 25 w 81"/>
                <a:gd name="T21" fmla="*/ 24 h 99"/>
                <a:gd name="T22" fmla="*/ 23 w 81"/>
                <a:gd name="T23" fmla="*/ 28 h 99"/>
                <a:gd name="T24" fmla="*/ 20 w 81"/>
                <a:gd name="T25" fmla="*/ 33 h 99"/>
                <a:gd name="T26" fmla="*/ 19 w 81"/>
                <a:gd name="T27" fmla="*/ 38 h 99"/>
                <a:gd name="T28" fmla="*/ 20 w 81"/>
                <a:gd name="T29" fmla="*/ 43 h 99"/>
                <a:gd name="T30" fmla="*/ 20 w 81"/>
                <a:gd name="T31" fmla="*/ 48 h 99"/>
                <a:gd name="T32" fmla="*/ 17 w 81"/>
                <a:gd name="T33" fmla="*/ 52 h 99"/>
                <a:gd name="T34" fmla="*/ 13 w 81"/>
                <a:gd name="T35" fmla="*/ 54 h 99"/>
                <a:gd name="T36" fmla="*/ 7 w 81"/>
                <a:gd name="T37" fmla="*/ 56 h 99"/>
                <a:gd name="T38" fmla="*/ 5 w 81"/>
                <a:gd name="T39" fmla="*/ 60 h 99"/>
                <a:gd name="T40" fmla="*/ 6 w 81"/>
                <a:gd name="T41" fmla="*/ 66 h 99"/>
                <a:gd name="T42" fmla="*/ 10 w 81"/>
                <a:gd name="T43" fmla="*/ 68 h 99"/>
                <a:gd name="T44" fmla="*/ 15 w 81"/>
                <a:gd name="T45" fmla="*/ 68 h 99"/>
                <a:gd name="T46" fmla="*/ 20 w 81"/>
                <a:gd name="T47" fmla="*/ 68 h 99"/>
                <a:gd name="T48" fmla="*/ 20 w 81"/>
                <a:gd name="T49" fmla="*/ 70 h 99"/>
                <a:gd name="T50" fmla="*/ 17 w 81"/>
                <a:gd name="T51" fmla="*/ 72 h 99"/>
                <a:gd name="T52" fmla="*/ 11 w 81"/>
                <a:gd name="T53" fmla="*/ 71 h 99"/>
                <a:gd name="T54" fmla="*/ 7 w 81"/>
                <a:gd name="T55" fmla="*/ 72 h 99"/>
                <a:gd name="T56" fmla="*/ 4 w 81"/>
                <a:gd name="T57" fmla="*/ 74 h 99"/>
                <a:gd name="T58" fmla="*/ 7 w 81"/>
                <a:gd name="T59" fmla="*/ 77 h 99"/>
                <a:gd name="T60" fmla="*/ 11 w 81"/>
                <a:gd name="T61" fmla="*/ 79 h 99"/>
                <a:gd name="T62" fmla="*/ 16 w 81"/>
                <a:gd name="T63" fmla="*/ 80 h 99"/>
                <a:gd name="T64" fmla="*/ 14 w 81"/>
                <a:gd name="T65" fmla="*/ 82 h 99"/>
                <a:gd name="T66" fmla="*/ 10 w 81"/>
                <a:gd name="T67" fmla="*/ 83 h 99"/>
                <a:gd name="T68" fmla="*/ 6 w 81"/>
                <a:gd name="T69" fmla="*/ 85 h 99"/>
                <a:gd name="T70" fmla="*/ 2 w 81"/>
                <a:gd name="T71" fmla="*/ 90 h 99"/>
                <a:gd name="T72" fmla="*/ 0 w 81"/>
                <a:gd name="T73" fmla="*/ 95 h 99"/>
                <a:gd name="T74" fmla="*/ 3 w 81"/>
                <a:gd name="T75" fmla="*/ 96 h 99"/>
                <a:gd name="T76" fmla="*/ 7 w 81"/>
                <a:gd name="T77" fmla="*/ 93 h 99"/>
                <a:gd name="T78" fmla="*/ 12 w 81"/>
                <a:gd name="T79" fmla="*/ 95 h 99"/>
                <a:gd name="T80" fmla="*/ 17 w 81"/>
                <a:gd name="T81" fmla="*/ 97 h 99"/>
                <a:gd name="T82" fmla="*/ 20 w 81"/>
                <a:gd name="T83" fmla="*/ 98 h 99"/>
                <a:gd name="T84" fmla="*/ 25 w 81"/>
                <a:gd name="T85" fmla="*/ 95 h 99"/>
                <a:gd name="T86" fmla="*/ 31 w 81"/>
                <a:gd name="T87" fmla="*/ 94 h 99"/>
                <a:gd name="T88" fmla="*/ 34 w 81"/>
                <a:gd name="T89" fmla="*/ 90 h 99"/>
                <a:gd name="T90" fmla="*/ 36 w 81"/>
                <a:gd name="T91" fmla="*/ 80 h 99"/>
                <a:gd name="T92" fmla="*/ 36 w 81"/>
                <a:gd name="T93" fmla="*/ 64 h 99"/>
                <a:gd name="T94" fmla="*/ 36 w 81"/>
                <a:gd name="T95" fmla="*/ 49 h 99"/>
                <a:gd name="T96" fmla="*/ 39 w 81"/>
                <a:gd name="T97" fmla="*/ 41 h 99"/>
                <a:gd name="T98" fmla="*/ 41 w 81"/>
                <a:gd name="T99" fmla="*/ 37 h 99"/>
                <a:gd name="T100" fmla="*/ 45 w 81"/>
                <a:gd name="T101" fmla="*/ 33 h 99"/>
                <a:gd name="T102" fmla="*/ 52 w 81"/>
                <a:gd name="T103" fmla="*/ 30 h 99"/>
                <a:gd name="T104" fmla="*/ 64 w 81"/>
                <a:gd name="T105" fmla="*/ 27 h 99"/>
                <a:gd name="T106" fmla="*/ 74 w 81"/>
                <a:gd name="T107" fmla="*/ 25 h 99"/>
                <a:gd name="T108" fmla="*/ 79 w 81"/>
                <a:gd name="T109" fmla="*/ 19 h 99"/>
                <a:gd name="T110" fmla="*/ 80 w 81"/>
                <a:gd name="T111" fmla="*/ 12 h 99"/>
                <a:gd name="T112" fmla="*/ 79 w 81"/>
                <a:gd name="T113" fmla="*/ 8 h 99"/>
                <a:gd name="T114" fmla="*/ 77 w 81"/>
                <a:gd name="T115" fmla="*/ 3 h 99"/>
                <a:gd name="T116" fmla="*/ 75 w 81"/>
                <a:gd name="T117" fmla="*/ 0 h 99"/>
                <a:gd name="T118" fmla="*/ 73 w 81"/>
                <a:gd name="T119" fmla="*/ 3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1" h="99">
                  <a:moveTo>
                    <a:pt x="73" y="3"/>
                  </a:moveTo>
                  <a:lnTo>
                    <a:pt x="73" y="4"/>
                  </a:lnTo>
                  <a:lnTo>
                    <a:pt x="73" y="5"/>
                  </a:lnTo>
                  <a:lnTo>
                    <a:pt x="73" y="6"/>
                  </a:lnTo>
                  <a:lnTo>
                    <a:pt x="73" y="7"/>
                  </a:lnTo>
                  <a:lnTo>
                    <a:pt x="73" y="8"/>
                  </a:lnTo>
                  <a:lnTo>
                    <a:pt x="73" y="8"/>
                  </a:lnTo>
                  <a:lnTo>
                    <a:pt x="73" y="9"/>
                  </a:lnTo>
                  <a:lnTo>
                    <a:pt x="72" y="10"/>
                  </a:lnTo>
                  <a:lnTo>
                    <a:pt x="72" y="11"/>
                  </a:lnTo>
                  <a:lnTo>
                    <a:pt x="71" y="12"/>
                  </a:lnTo>
                  <a:lnTo>
                    <a:pt x="70" y="13"/>
                  </a:lnTo>
                  <a:lnTo>
                    <a:pt x="69" y="14"/>
                  </a:lnTo>
                  <a:lnTo>
                    <a:pt x="68" y="15"/>
                  </a:lnTo>
                  <a:lnTo>
                    <a:pt x="67" y="16"/>
                  </a:lnTo>
                  <a:lnTo>
                    <a:pt x="67" y="17"/>
                  </a:lnTo>
                  <a:lnTo>
                    <a:pt x="66" y="18"/>
                  </a:lnTo>
                  <a:lnTo>
                    <a:pt x="65" y="18"/>
                  </a:lnTo>
                  <a:lnTo>
                    <a:pt x="65" y="19"/>
                  </a:lnTo>
                  <a:lnTo>
                    <a:pt x="64" y="20"/>
                  </a:lnTo>
                  <a:lnTo>
                    <a:pt x="63" y="21"/>
                  </a:lnTo>
                  <a:lnTo>
                    <a:pt x="62" y="21"/>
                  </a:lnTo>
                  <a:lnTo>
                    <a:pt x="61" y="22"/>
                  </a:lnTo>
                  <a:lnTo>
                    <a:pt x="60" y="22"/>
                  </a:lnTo>
                  <a:lnTo>
                    <a:pt x="60" y="22"/>
                  </a:lnTo>
                  <a:lnTo>
                    <a:pt x="58" y="22"/>
                  </a:lnTo>
                  <a:lnTo>
                    <a:pt x="57" y="22"/>
                  </a:lnTo>
                  <a:lnTo>
                    <a:pt x="55" y="22"/>
                  </a:lnTo>
                  <a:lnTo>
                    <a:pt x="54" y="22"/>
                  </a:lnTo>
                  <a:lnTo>
                    <a:pt x="49" y="22"/>
                  </a:lnTo>
                  <a:lnTo>
                    <a:pt x="48" y="22"/>
                  </a:lnTo>
                  <a:lnTo>
                    <a:pt x="47" y="22"/>
                  </a:lnTo>
                  <a:lnTo>
                    <a:pt x="46" y="21"/>
                  </a:lnTo>
                  <a:lnTo>
                    <a:pt x="43" y="21"/>
                  </a:lnTo>
                  <a:lnTo>
                    <a:pt x="42" y="21"/>
                  </a:lnTo>
                  <a:lnTo>
                    <a:pt x="40" y="21"/>
                  </a:lnTo>
                  <a:lnTo>
                    <a:pt x="39" y="21"/>
                  </a:lnTo>
                  <a:lnTo>
                    <a:pt x="38" y="21"/>
                  </a:lnTo>
                  <a:lnTo>
                    <a:pt x="35" y="20"/>
                  </a:lnTo>
                  <a:lnTo>
                    <a:pt x="33" y="20"/>
                  </a:lnTo>
                  <a:lnTo>
                    <a:pt x="33" y="20"/>
                  </a:lnTo>
                  <a:lnTo>
                    <a:pt x="32" y="19"/>
                  </a:lnTo>
                  <a:lnTo>
                    <a:pt x="30" y="19"/>
                  </a:lnTo>
                  <a:lnTo>
                    <a:pt x="29" y="19"/>
                  </a:lnTo>
                  <a:lnTo>
                    <a:pt x="29" y="18"/>
                  </a:lnTo>
                  <a:lnTo>
                    <a:pt x="28" y="18"/>
                  </a:lnTo>
                  <a:lnTo>
                    <a:pt x="27" y="18"/>
                  </a:lnTo>
                  <a:lnTo>
                    <a:pt x="26" y="17"/>
                  </a:lnTo>
                  <a:lnTo>
                    <a:pt x="25" y="17"/>
                  </a:lnTo>
                  <a:lnTo>
                    <a:pt x="25" y="18"/>
                  </a:lnTo>
                  <a:lnTo>
                    <a:pt x="25" y="19"/>
                  </a:lnTo>
                  <a:lnTo>
                    <a:pt x="25" y="20"/>
                  </a:lnTo>
                  <a:lnTo>
                    <a:pt x="25" y="21"/>
                  </a:lnTo>
                  <a:lnTo>
                    <a:pt x="25" y="23"/>
                  </a:lnTo>
                  <a:lnTo>
                    <a:pt x="25" y="24"/>
                  </a:lnTo>
                  <a:lnTo>
                    <a:pt x="25" y="25"/>
                  </a:lnTo>
                  <a:lnTo>
                    <a:pt x="25" y="25"/>
                  </a:lnTo>
                  <a:lnTo>
                    <a:pt x="24" y="26"/>
                  </a:lnTo>
                  <a:lnTo>
                    <a:pt x="24" y="27"/>
                  </a:lnTo>
                  <a:lnTo>
                    <a:pt x="23" y="28"/>
                  </a:lnTo>
                  <a:lnTo>
                    <a:pt x="23" y="29"/>
                  </a:lnTo>
                  <a:lnTo>
                    <a:pt x="22" y="30"/>
                  </a:lnTo>
                  <a:lnTo>
                    <a:pt x="21" y="31"/>
                  </a:lnTo>
                  <a:lnTo>
                    <a:pt x="21" y="32"/>
                  </a:lnTo>
                  <a:lnTo>
                    <a:pt x="20" y="33"/>
                  </a:lnTo>
                  <a:lnTo>
                    <a:pt x="20" y="34"/>
                  </a:lnTo>
                  <a:lnTo>
                    <a:pt x="20" y="35"/>
                  </a:lnTo>
                  <a:lnTo>
                    <a:pt x="20" y="36"/>
                  </a:lnTo>
                  <a:lnTo>
                    <a:pt x="20" y="37"/>
                  </a:lnTo>
                  <a:lnTo>
                    <a:pt x="19" y="38"/>
                  </a:lnTo>
                  <a:lnTo>
                    <a:pt x="19" y="39"/>
                  </a:lnTo>
                  <a:lnTo>
                    <a:pt x="19" y="40"/>
                  </a:lnTo>
                  <a:lnTo>
                    <a:pt x="19" y="41"/>
                  </a:lnTo>
                  <a:lnTo>
                    <a:pt x="19" y="41"/>
                  </a:lnTo>
                  <a:lnTo>
                    <a:pt x="20" y="43"/>
                  </a:lnTo>
                  <a:lnTo>
                    <a:pt x="20" y="44"/>
                  </a:lnTo>
                  <a:lnTo>
                    <a:pt x="20" y="45"/>
                  </a:lnTo>
                  <a:lnTo>
                    <a:pt x="20" y="46"/>
                  </a:lnTo>
                  <a:lnTo>
                    <a:pt x="20" y="47"/>
                  </a:lnTo>
                  <a:lnTo>
                    <a:pt x="20" y="48"/>
                  </a:lnTo>
                  <a:lnTo>
                    <a:pt x="19" y="49"/>
                  </a:lnTo>
                  <a:lnTo>
                    <a:pt x="19" y="50"/>
                  </a:lnTo>
                  <a:lnTo>
                    <a:pt x="18" y="51"/>
                  </a:lnTo>
                  <a:lnTo>
                    <a:pt x="18" y="52"/>
                  </a:lnTo>
                  <a:lnTo>
                    <a:pt x="17" y="52"/>
                  </a:lnTo>
                  <a:lnTo>
                    <a:pt x="17" y="53"/>
                  </a:lnTo>
                  <a:lnTo>
                    <a:pt x="16" y="53"/>
                  </a:lnTo>
                  <a:lnTo>
                    <a:pt x="15" y="54"/>
                  </a:lnTo>
                  <a:lnTo>
                    <a:pt x="14" y="54"/>
                  </a:lnTo>
                  <a:lnTo>
                    <a:pt x="13" y="54"/>
                  </a:lnTo>
                  <a:lnTo>
                    <a:pt x="12" y="54"/>
                  </a:lnTo>
                  <a:lnTo>
                    <a:pt x="11" y="54"/>
                  </a:lnTo>
                  <a:lnTo>
                    <a:pt x="10" y="55"/>
                  </a:lnTo>
                  <a:lnTo>
                    <a:pt x="9" y="55"/>
                  </a:lnTo>
                  <a:lnTo>
                    <a:pt x="7" y="56"/>
                  </a:lnTo>
                  <a:lnTo>
                    <a:pt x="7" y="57"/>
                  </a:lnTo>
                  <a:lnTo>
                    <a:pt x="7" y="57"/>
                  </a:lnTo>
                  <a:lnTo>
                    <a:pt x="6" y="58"/>
                  </a:lnTo>
                  <a:lnTo>
                    <a:pt x="5" y="59"/>
                  </a:lnTo>
                  <a:lnTo>
                    <a:pt x="5" y="60"/>
                  </a:lnTo>
                  <a:lnTo>
                    <a:pt x="5" y="62"/>
                  </a:lnTo>
                  <a:lnTo>
                    <a:pt x="5" y="63"/>
                  </a:lnTo>
                  <a:lnTo>
                    <a:pt x="5" y="64"/>
                  </a:lnTo>
                  <a:lnTo>
                    <a:pt x="5" y="65"/>
                  </a:lnTo>
                  <a:lnTo>
                    <a:pt x="6" y="66"/>
                  </a:lnTo>
                  <a:lnTo>
                    <a:pt x="7" y="67"/>
                  </a:lnTo>
                  <a:lnTo>
                    <a:pt x="7" y="68"/>
                  </a:lnTo>
                  <a:lnTo>
                    <a:pt x="8" y="68"/>
                  </a:lnTo>
                  <a:lnTo>
                    <a:pt x="9" y="68"/>
                  </a:lnTo>
                  <a:lnTo>
                    <a:pt x="10" y="68"/>
                  </a:lnTo>
                  <a:lnTo>
                    <a:pt x="11" y="68"/>
                  </a:lnTo>
                  <a:lnTo>
                    <a:pt x="12" y="68"/>
                  </a:lnTo>
                  <a:lnTo>
                    <a:pt x="13" y="68"/>
                  </a:lnTo>
                  <a:lnTo>
                    <a:pt x="14" y="68"/>
                  </a:lnTo>
                  <a:lnTo>
                    <a:pt x="15" y="68"/>
                  </a:lnTo>
                  <a:lnTo>
                    <a:pt x="16" y="68"/>
                  </a:lnTo>
                  <a:lnTo>
                    <a:pt x="17" y="68"/>
                  </a:lnTo>
                  <a:lnTo>
                    <a:pt x="18" y="68"/>
                  </a:lnTo>
                  <a:lnTo>
                    <a:pt x="19" y="68"/>
                  </a:lnTo>
                  <a:lnTo>
                    <a:pt x="20" y="68"/>
                  </a:lnTo>
                  <a:lnTo>
                    <a:pt x="20" y="68"/>
                  </a:lnTo>
                  <a:lnTo>
                    <a:pt x="20" y="69"/>
                  </a:lnTo>
                  <a:lnTo>
                    <a:pt x="21" y="69"/>
                  </a:lnTo>
                  <a:lnTo>
                    <a:pt x="21" y="70"/>
                  </a:lnTo>
                  <a:lnTo>
                    <a:pt x="20" y="70"/>
                  </a:lnTo>
                  <a:lnTo>
                    <a:pt x="20" y="71"/>
                  </a:lnTo>
                  <a:lnTo>
                    <a:pt x="20" y="71"/>
                  </a:lnTo>
                  <a:lnTo>
                    <a:pt x="19" y="71"/>
                  </a:lnTo>
                  <a:lnTo>
                    <a:pt x="18" y="72"/>
                  </a:lnTo>
                  <a:lnTo>
                    <a:pt x="17" y="72"/>
                  </a:lnTo>
                  <a:lnTo>
                    <a:pt x="16" y="72"/>
                  </a:lnTo>
                  <a:lnTo>
                    <a:pt x="15" y="72"/>
                  </a:lnTo>
                  <a:lnTo>
                    <a:pt x="14" y="72"/>
                  </a:lnTo>
                  <a:lnTo>
                    <a:pt x="12" y="72"/>
                  </a:lnTo>
                  <a:lnTo>
                    <a:pt x="11" y="71"/>
                  </a:lnTo>
                  <a:lnTo>
                    <a:pt x="10" y="71"/>
                  </a:lnTo>
                  <a:lnTo>
                    <a:pt x="9" y="71"/>
                  </a:lnTo>
                  <a:lnTo>
                    <a:pt x="8" y="72"/>
                  </a:lnTo>
                  <a:lnTo>
                    <a:pt x="7" y="72"/>
                  </a:lnTo>
                  <a:lnTo>
                    <a:pt x="7" y="72"/>
                  </a:lnTo>
                  <a:lnTo>
                    <a:pt x="6" y="72"/>
                  </a:lnTo>
                  <a:lnTo>
                    <a:pt x="6" y="73"/>
                  </a:lnTo>
                  <a:lnTo>
                    <a:pt x="5" y="73"/>
                  </a:lnTo>
                  <a:lnTo>
                    <a:pt x="4" y="74"/>
                  </a:lnTo>
                  <a:lnTo>
                    <a:pt x="4" y="74"/>
                  </a:lnTo>
                  <a:lnTo>
                    <a:pt x="4" y="75"/>
                  </a:lnTo>
                  <a:lnTo>
                    <a:pt x="5" y="75"/>
                  </a:lnTo>
                  <a:lnTo>
                    <a:pt x="5" y="76"/>
                  </a:lnTo>
                  <a:lnTo>
                    <a:pt x="6" y="76"/>
                  </a:lnTo>
                  <a:lnTo>
                    <a:pt x="7" y="77"/>
                  </a:lnTo>
                  <a:lnTo>
                    <a:pt x="7" y="78"/>
                  </a:lnTo>
                  <a:lnTo>
                    <a:pt x="8" y="78"/>
                  </a:lnTo>
                  <a:lnTo>
                    <a:pt x="9" y="79"/>
                  </a:lnTo>
                  <a:lnTo>
                    <a:pt x="10" y="79"/>
                  </a:lnTo>
                  <a:lnTo>
                    <a:pt x="11" y="79"/>
                  </a:lnTo>
                  <a:lnTo>
                    <a:pt x="12" y="79"/>
                  </a:lnTo>
                  <a:lnTo>
                    <a:pt x="13" y="80"/>
                  </a:lnTo>
                  <a:lnTo>
                    <a:pt x="14" y="80"/>
                  </a:lnTo>
                  <a:lnTo>
                    <a:pt x="15" y="80"/>
                  </a:lnTo>
                  <a:lnTo>
                    <a:pt x="16" y="80"/>
                  </a:lnTo>
                  <a:lnTo>
                    <a:pt x="17" y="81"/>
                  </a:lnTo>
                  <a:lnTo>
                    <a:pt x="17" y="82"/>
                  </a:lnTo>
                  <a:lnTo>
                    <a:pt x="16" y="82"/>
                  </a:lnTo>
                  <a:lnTo>
                    <a:pt x="15" y="82"/>
                  </a:lnTo>
                  <a:lnTo>
                    <a:pt x="14" y="82"/>
                  </a:lnTo>
                  <a:lnTo>
                    <a:pt x="13" y="82"/>
                  </a:lnTo>
                  <a:lnTo>
                    <a:pt x="12" y="82"/>
                  </a:lnTo>
                  <a:lnTo>
                    <a:pt x="12" y="83"/>
                  </a:lnTo>
                  <a:lnTo>
                    <a:pt x="11" y="83"/>
                  </a:lnTo>
                  <a:lnTo>
                    <a:pt x="10" y="83"/>
                  </a:lnTo>
                  <a:lnTo>
                    <a:pt x="9" y="83"/>
                  </a:lnTo>
                  <a:lnTo>
                    <a:pt x="8" y="84"/>
                  </a:lnTo>
                  <a:lnTo>
                    <a:pt x="7" y="84"/>
                  </a:lnTo>
                  <a:lnTo>
                    <a:pt x="7" y="84"/>
                  </a:lnTo>
                  <a:lnTo>
                    <a:pt x="6" y="85"/>
                  </a:lnTo>
                  <a:lnTo>
                    <a:pt x="5" y="86"/>
                  </a:lnTo>
                  <a:lnTo>
                    <a:pt x="5" y="87"/>
                  </a:lnTo>
                  <a:lnTo>
                    <a:pt x="4" y="88"/>
                  </a:lnTo>
                  <a:lnTo>
                    <a:pt x="3" y="89"/>
                  </a:lnTo>
                  <a:lnTo>
                    <a:pt x="2" y="90"/>
                  </a:lnTo>
                  <a:lnTo>
                    <a:pt x="1" y="90"/>
                  </a:lnTo>
                  <a:lnTo>
                    <a:pt x="1" y="92"/>
                  </a:lnTo>
                  <a:lnTo>
                    <a:pt x="0" y="93"/>
                  </a:lnTo>
                  <a:lnTo>
                    <a:pt x="0" y="94"/>
                  </a:lnTo>
                  <a:lnTo>
                    <a:pt x="0" y="95"/>
                  </a:lnTo>
                  <a:lnTo>
                    <a:pt x="0" y="96"/>
                  </a:lnTo>
                  <a:lnTo>
                    <a:pt x="0" y="97"/>
                  </a:lnTo>
                  <a:lnTo>
                    <a:pt x="1" y="97"/>
                  </a:lnTo>
                  <a:lnTo>
                    <a:pt x="2" y="97"/>
                  </a:lnTo>
                  <a:lnTo>
                    <a:pt x="3" y="96"/>
                  </a:lnTo>
                  <a:lnTo>
                    <a:pt x="4" y="96"/>
                  </a:lnTo>
                  <a:lnTo>
                    <a:pt x="5" y="95"/>
                  </a:lnTo>
                  <a:lnTo>
                    <a:pt x="6" y="94"/>
                  </a:lnTo>
                  <a:lnTo>
                    <a:pt x="7" y="94"/>
                  </a:lnTo>
                  <a:lnTo>
                    <a:pt x="7" y="93"/>
                  </a:lnTo>
                  <a:lnTo>
                    <a:pt x="8" y="93"/>
                  </a:lnTo>
                  <a:lnTo>
                    <a:pt x="9" y="94"/>
                  </a:lnTo>
                  <a:lnTo>
                    <a:pt x="10" y="94"/>
                  </a:lnTo>
                  <a:lnTo>
                    <a:pt x="11" y="95"/>
                  </a:lnTo>
                  <a:lnTo>
                    <a:pt x="12" y="95"/>
                  </a:lnTo>
                  <a:lnTo>
                    <a:pt x="13" y="96"/>
                  </a:lnTo>
                  <a:lnTo>
                    <a:pt x="14" y="96"/>
                  </a:lnTo>
                  <a:lnTo>
                    <a:pt x="15" y="97"/>
                  </a:lnTo>
                  <a:lnTo>
                    <a:pt x="16" y="97"/>
                  </a:lnTo>
                  <a:lnTo>
                    <a:pt x="17" y="97"/>
                  </a:lnTo>
                  <a:lnTo>
                    <a:pt x="17" y="98"/>
                  </a:lnTo>
                  <a:lnTo>
                    <a:pt x="18" y="98"/>
                  </a:lnTo>
                  <a:lnTo>
                    <a:pt x="19" y="98"/>
                  </a:lnTo>
                  <a:lnTo>
                    <a:pt x="20" y="98"/>
                  </a:lnTo>
                  <a:lnTo>
                    <a:pt x="20" y="98"/>
                  </a:lnTo>
                  <a:lnTo>
                    <a:pt x="21" y="98"/>
                  </a:lnTo>
                  <a:lnTo>
                    <a:pt x="22" y="97"/>
                  </a:lnTo>
                  <a:lnTo>
                    <a:pt x="23" y="96"/>
                  </a:lnTo>
                  <a:lnTo>
                    <a:pt x="24" y="96"/>
                  </a:lnTo>
                  <a:lnTo>
                    <a:pt x="25" y="95"/>
                  </a:lnTo>
                  <a:lnTo>
                    <a:pt x="26" y="95"/>
                  </a:lnTo>
                  <a:lnTo>
                    <a:pt x="28" y="94"/>
                  </a:lnTo>
                  <a:lnTo>
                    <a:pt x="29" y="94"/>
                  </a:lnTo>
                  <a:lnTo>
                    <a:pt x="30" y="94"/>
                  </a:lnTo>
                  <a:lnTo>
                    <a:pt x="31" y="94"/>
                  </a:lnTo>
                  <a:lnTo>
                    <a:pt x="32" y="93"/>
                  </a:lnTo>
                  <a:lnTo>
                    <a:pt x="33" y="92"/>
                  </a:lnTo>
                  <a:lnTo>
                    <a:pt x="33" y="92"/>
                  </a:lnTo>
                  <a:lnTo>
                    <a:pt x="34" y="91"/>
                  </a:lnTo>
                  <a:lnTo>
                    <a:pt x="34" y="90"/>
                  </a:lnTo>
                  <a:lnTo>
                    <a:pt x="35" y="89"/>
                  </a:lnTo>
                  <a:lnTo>
                    <a:pt x="35" y="87"/>
                  </a:lnTo>
                  <a:lnTo>
                    <a:pt x="36" y="85"/>
                  </a:lnTo>
                  <a:lnTo>
                    <a:pt x="36" y="83"/>
                  </a:lnTo>
                  <a:lnTo>
                    <a:pt x="36" y="80"/>
                  </a:lnTo>
                  <a:lnTo>
                    <a:pt x="36" y="77"/>
                  </a:lnTo>
                  <a:lnTo>
                    <a:pt x="36" y="74"/>
                  </a:lnTo>
                  <a:lnTo>
                    <a:pt x="36" y="71"/>
                  </a:lnTo>
                  <a:lnTo>
                    <a:pt x="36" y="68"/>
                  </a:lnTo>
                  <a:lnTo>
                    <a:pt x="36" y="64"/>
                  </a:lnTo>
                  <a:lnTo>
                    <a:pt x="36" y="60"/>
                  </a:lnTo>
                  <a:lnTo>
                    <a:pt x="36" y="57"/>
                  </a:lnTo>
                  <a:lnTo>
                    <a:pt x="36" y="55"/>
                  </a:lnTo>
                  <a:lnTo>
                    <a:pt x="36" y="51"/>
                  </a:lnTo>
                  <a:lnTo>
                    <a:pt x="36" y="49"/>
                  </a:lnTo>
                  <a:lnTo>
                    <a:pt x="36" y="46"/>
                  </a:lnTo>
                  <a:lnTo>
                    <a:pt x="37" y="44"/>
                  </a:lnTo>
                  <a:lnTo>
                    <a:pt x="37" y="43"/>
                  </a:lnTo>
                  <a:lnTo>
                    <a:pt x="38" y="42"/>
                  </a:lnTo>
                  <a:lnTo>
                    <a:pt x="39" y="41"/>
                  </a:lnTo>
                  <a:lnTo>
                    <a:pt x="39" y="41"/>
                  </a:lnTo>
                  <a:lnTo>
                    <a:pt x="39" y="40"/>
                  </a:lnTo>
                  <a:lnTo>
                    <a:pt x="40" y="39"/>
                  </a:lnTo>
                  <a:lnTo>
                    <a:pt x="40" y="38"/>
                  </a:lnTo>
                  <a:lnTo>
                    <a:pt x="41" y="37"/>
                  </a:lnTo>
                  <a:lnTo>
                    <a:pt x="42" y="36"/>
                  </a:lnTo>
                  <a:lnTo>
                    <a:pt x="42" y="35"/>
                  </a:lnTo>
                  <a:lnTo>
                    <a:pt x="43" y="35"/>
                  </a:lnTo>
                  <a:lnTo>
                    <a:pt x="44" y="34"/>
                  </a:lnTo>
                  <a:lnTo>
                    <a:pt x="45" y="33"/>
                  </a:lnTo>
                  <a:lnTo>
                    <a:pt x="46" y="33"/>
                  </a:lnTo>
                  <a:lnTo>
                    <a:pt x="47" y="32"/>
                  </a:lnTo>
                  <a:lnTo>
                    <a:pt x="48" y="31"/>
                  </a:lnTo>
                  <a:lnTo>
                    <a:pt x="50" y="31"/>
                  </a:lnTo>
                  <a:lnTo>
                    <a:pt x="52" y="30"/>
                  </a:lnTo>
                  <a:lnTo>
                    <a:pt x="55" y="29"/>
                  </a:lnTo>
                  <a:lnTo>
                    <a:pt x="57" y="29"/>
                  </a:lnTo>
                  <a:lnTo>
                    <a:pt x="60" y="28"/>
                  </a:lnTo>
                  <a:lnTo>
                    <a:pt x="61" y="28"/>
                  </a:lnTo>
                  <a:lnTo>
                    <a:pt x="64" y="27"/>
                  </a:lnTo>
                  <a:lnTo>
                    <a:pt x="66" y="27"/>
                  </a:lnTo>
                  <a:lnTo>
                    <a:pt x="69" y="26"/>
                  </a:lnTo>
                  <a:lnTo>
                    <a:pt x="71" y="26"/>
                  </a:lnTo>
                  <a:lnTo>
                    <a:pt x="73" y="25"/>
                  </a:lnTo>
                  <a:lnTo>
                    <a:pt x="74" y="25"/>
                  </a:lnTo>
                  <a:lnTo>
                    <a:pt x="76" y="24"/>
                  </a:lnTo>
                  <a:lnTo>
                    <a:pt x="77" y="23"/>
                  </a:lnTo>
                  <a:lnTo>
                    <a:pt x="78" y="22"/>
                  </a:lnTo>
                  <a:lnTo>
                    <a:pt x="79" y="21"/>
                  </a:lnTo>
                  <a:lnTo>
                    <a:pt x="79" y="19"/>
                  </a:lnTo>
                  <a:lnTo>
                    <a:pt x="79" y="18"/>
                  </a:lnTo>
                  <a:lnTo>
                    <a:pt x="79" y="16"/>
                  </a:lnTo>
                  <a:lnTo>
                    <a:pt x="80" y="15"/>
                  </a:lnTo>
                  <a:lnTo>
                    <a:pt x="80" y="14"/>
                  </a:lnTo>
                  <a:lnTo>
                    <a:pt x="80" y="12"/>
                  </a:lnTo>
                  <a:lnTo>
                    <a:pt x="80" y="11"/>
                  </a:lnTo>
                  <a:lnTo>
                    <a:pt x="80" y="10"/>
                  </a:lnTo>
                  <a:lnTo>
                    <a:pt x="80" y="9"/>
                  </a:lnTo>
                  <a:lnTo>
                    <a:pt x="79" y="8"/>
                  </a:lnTo>
                  <a:lnTo>
                    <a:pt x="79" y="8"/>
                  </a:lnTo>
                  <a:lnTo>
                    <a:pt x="79" y="7"/>
                  </a:lnTo>
                  <a:lnTo>
                    <a:pt x="79" y="6"/>
                  </a:lnTo>
                  <a:lnTo>
                    <a:pt x="78" y="5"/>
                  </a:lnTo>
                  <a:lnTo>
                    <a:pt x="78" y="4"/>
                  </a:lnTo>
                  <a:lnTo>
                    <a:pt x="77" y="3"/>
                  </a:lnTo>
                  <a:lnTo>
                    <a:pt x="77" y="2"/>
                  </a:lnTo>
                  <a:lnTo>
                    <a:pt x="77" y="1"/>
                  </a:lnTo>
                  <a:lnTo>
                    <a:pt x="76" y="1"/>
                  </a:lnTo>
                  <a:lnTo>
                    <a:pt x="76" y="0"/>
                  </a:lnTo>
                  <a:lnTo>
                    <a:pt x="75" y="0"/>
                  </a:lnTo>
                  <a:lnTo>
                    <a:pt x="74" y="0"/>
                  </a:lnTo>
                  <a:lnTo>
                    <a:pt x="73" y="0"/>
                  </a:lnTo>
                  <a:lnTo>
                    <a:pt x="73" y="1"/>
                  </a:lnTo>
                  <a:lnTo>
                    <a:pt x="73" y="2"/>
                  </a:lnTo>
                  <a:lnTo>
                    <a:pt x="73" y="3"/>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60" name="Freeform 257"/>
            <p:cNvSpPr>
              <a:spLocks/>
            </p:cNvSpPr>
            <p:nvPr/>
          </p:nvSpPr>
          <p:spPr bwMode="auto">
            <a:xfrm>
              <a:off x="1376" y="1763"/>
              <a:ext cx="4" cy="4"/>
            </a:xfrm>
            <a:custGeom>
              <a:avLst/>
              <a:gdLst>
                <a:gd name="T0" fmla="*/ 2 w 4"/>
                <a:gd name="T1" fmla="*/ 3 h 4"/>
                <a:gd name="T2" fmla="*/ 2 w 4"/>
                <a:gd name="T3" fmla="*/ 3 h 4"/>
                <a:gd name="T4" fmla="*/ 1 w 4"/>
                <a:gd name="T5" fmla="*/ 2 h 4"/>
                <a:gd name="T6" fmla="*/ 1 w 4"/>
                <a:gd name="T7" fmla="*/ 1 h 4"/>
                <a:gd name="T8" fmla="*/ 0 w 4"/>
                <a:gd name="T9" fmla="*/ 1 h 4"/>
                <a:gd name="T10" fmla="*/ 0 w 4"/>
                <a:gd name="T11" fmla="*/ 0 h 4"/>
                <a:gd name="T12" fmla="*/ 1 w 4"/>
                <a:gd name="T13" fmla="*/ 0 h 4"/>
                <a:gd name="T14" fmla="*/ 2 w 4"/>
                <a:gd name="T15" fmla="*/ 0 h 4"/>
                <a:gd name="T16" fmla="*/ 2 w 4"/>
                <a:gd name="T17" fmla="*/ 1 h 4"/>
                <a:gd name="T18" fmla="*/ 3 w 4"/>
                <a:gd name="T19" fmla="*/ 1 h 4"/>
                <a:gd name="T20" fmla="*/ 3 w 4"/>
                <a:gd name="T21" fmla="*/ 2 h 4"/>
                <a:gd name="T22" fmla="*/ 3 w 4"/>
                <a:gd name="T23" fmla="*/ 3 h 4"/>
                <a:gd name="T24" fmla="*/ 2 w 4"/>
                <a:gd name="T25"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 h="4">
                  <a:moveTo>
                    <a:pt x="2" y="3"/>
                  </a:moveTo>
                  <a:lnTo>
                    <a:pt x="2" y="3"/>
                  </a:lnTo>
                  <a:lnTo>
                    <a:pt x="1" y="2"/>
                  </a:lnTo>
                  <a:lnTo>
                    <a:pt x="1" y="1"/>
                  </a:lnTo>
                  <a:lnTo>
                    <a:pt x="0" y="1"/>
                  </a:lnTo>
                  <a:lnTo>
                    <a:pt x="0" y="0"/>
                  </a:lnTo>
                  <a:lnTo>
                    <a:pt x="1" y="0"/>
                  </a:lnTo>
                  <a:lnTo>
                    <a:pt x="2" y="0"/>
                  </a:lnTo>
                  <a:lnTo>
                    <a:pt x="2" y="1"/>
                  </a:lnTo>
                  <a:lnTo>
                    <a:pt x="3" y="1"/>
                  </a:lnTo>
                  <a:lnTo>
                    <a:pt x="3" y="2"/>
                  </a:lnTo>
                  <a:lnTo>
                    <a:pt x="3" y="3"/>
                  </a:lnTo>
                  <a:lnTo>
                    <a:pt x="2" y="3"/>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61" name="Freeform 258"/>
            <p:cNvSpPr>
              <a:spLocks/>
            </p:cNvSpPr>
            <p:nvPr/>
          </p:nvSpPr>
          <p:spPr bwMode="auto">
            <a:xfrm>
              <a:off x="1402" y="1662"/>
              <a:ext cx="149" cy="192"/>
            </a:xfrm>
            <a:custGeom>
              <a:avLst/>
              <a:gdLst>
                <a:gd name="T0" fmla="*/ 18 w 149"/>
                <a:gd name="T1" fmla="*/ 11 h 192"/>
                <a:gd name="T2" fmla="*/ 36 w 149"/>
                <a:gd name="T3" fmla="*/ 4 h 192"/>
                <a:gd name="T4" fmla="*/ 59 w 149"/>
                <a:gd name="T5" fmla="*/ 0 h 192"/>
                <a:gd name="T6" fmla="*/ 83 w 149"/>
                <a:gd name="T7" fmla="*/ 0 h 192"/>
                <a:gd name="T8" fmla="*/ 104 w 149"/>
                <a:gd name="T9" fmla="*/ 5 h 192"/>
                <a:gd name="T10" fmla="*/ 117 w 149"/>
                <a:gd name="T11" fmla="*/ 14 h 192"/>
                <a:gd name="T12" fmla="*/ 128 w 149"/>
                <a:gd name="T13" fmla="*/ 23 h 192"/>
                <a:gd name="T14" fmla="*/ 138 w 149"/>
                <a:gd name="T15" fmla="*/ 37 h 192"/>
                <a:gd name="T16" fmla="*/ 146 w 149"/>
                <a:gd name="T17" fmla="*/ 57 h 192"/>
                <a:gd name="T18" fmla="*/ 148 w 149"/>
                <a:gd name="T19" fmla="*/ 85 h 192"/>
                <a:gd name="T20" fmla="*/ 140 w 149"/>
                <a:gd name="T21" fmla="*/ 124 h 192"/>
                <a:gd name="T22" fmla="*/ 137 w 149"/>
                <a:gd name="T23" fmla="*/ 134 h 192"/>
                <a:gd name="T24" fmla="*/ 136 w 149"/>
                <a:gd name="T25" fmla="*/ 141 h 192"/>
                <a:gd name="T26" fmla="*/ 134 w 149"/>
                <a:gd name="T27" fmla="*/ 147 h 192"/>
                <a:gd name="T28" fmla="*/ 134 w 149"/>
                <a:gd name="T29" fmla="*/ 154 h 192"/>
                <a:gd name="T30" fmla="*/ 134 w 149"/>
                <a:gd name="T31" fmla="*/ 160 h 192"/>
                <a:gd name="T32" fmla="*/ 136 w 149"/>
                <a:gd name="T33" fmla="*/ 167 h 192"/>
                <a:gd name="T34" fmla="*/ 136 w 149"/>
                <a:gd name="T35" fmla="*/ 172 h 192"/>
                <a:gd name="T36" fmla="*/ 136 w 149"/>
                <a:gd name="T37" fmla="*/ 175 h 192"/>
                <a:gd name="T38" fmla="*/ 136 w 149"/>
                <a:gd name="T39" fmla="*/ 179 h 192"/>
                <a:gd name="T40" fmla="*/ 137 w 149"/>
                <a:gd name="T41" fmla="*/ 182 h 192"/>
                <a:gd name="T42" fmla="*/ 138 w 149"/>
                <a:gd name="T43" fmla="*/ 187 h 192"/>
                <a:gd name="T44" fmla="*/ 136 w 149"/>
                <a:gd name="T45" fmla="*/ 190 h 192"/>
                <a:gd name="T46" fmla="*/ 135 w 149"/>
                <a:gd name="T47" fmla="*/ 191 h 192"/>
                <a:gd name="T48" fmla="*/ 132 w 149"/>
                <a:gd name="T49" fmla="*/ 191 h 192"/>
                <a:gd name="T50" fmla="*/ 130 w 149"/>
                <a:gd name="T51" fmla="*/ 188 h 192"/>
                <a:gd name="T52" fmla="*/ 128 w 149"/>
                <a:gd name="T53" fmla="*/ 185 h 192"/>
                <a:gd name="T54" fmla="*/ 128 w 149"/>
                <a:gd name="T55" fmla="*/ 182 h 192"/>
                <a:gd name="T56" fmla="*/ 126 w 149"/>
                <a:gd name="T57" fmla="*/ 178 h 192"/>
                <a:gd name="T58" fmla="*/ 125 w 149"/>
                <a:gd name="T59" fmla="*/ 175 h 192"/>
                <a:gd name="T60" fmla="*/ 124 w 149"/>
                <a:gd name="T61" fmla="*/ 171 h 192"/>
                <a:gd name="T62" fmla="*/ 123 w 149"/>
                <a:gd name="T63" fmla="*/ 165 h 192"/>
                <a:gd name="T64" fmla="*/ 123 w 149"/>
                <a:gd name="T65" fmla="*/ 155 h 192"/>
                <a:gd name="T66" fmla="*/ 126 w 149"/>
                <a:gd name="T67" fmla="*/ 147 h 192"/>
                <a:gd name="T68" fmla="*/ 129 w 149"/>
                <a:gd name="T69" fmla="*/ 140 h 192"/>
                <a:gd name="T70" fmla="*/ 131 w 149"/>
                <a:gd name="T71" fmla="*/ 134 h 192"/>
                <a:gd name="T72" fmla="*/ 133 w 149"/>
                <a:gd name="T73" fmla="*/ 128 h 192"/>
                <a:gd name="T74" fmla="*/ 136 w 149"/>
                <a:gd name="T75" fmla="*/ 105 h 192"/>
                <a:gd name="T76" fmla="*/ 139 w 149"/>
                <a:gd name="T77" fmla="*/ 82 h 192"/>
                <a:gd name="T78" fmla="*/ 138 w 149"/>
                <a:gd name="T79" fmla="*/ 62 h 192"/>
                <a:gd name="T80" fmla="*/ 133 w 149"/>
                <a:gd name="T81" fmla="*/ 43 h 192"/>
                <a:gd name="T82" fmla="*/ 118 w 149"/>
                <a:gd name="T83" fmla="*/ 23 h 192"/>
                <a:gd name="T84" fmla="*/ 108 w 149"/>
                <a:gd name="T85" fmla="*/ 16 h 192"/>
                <a:gd name="T86" fmla="*/ 95 w 149"/>
                <a:gd name="T87" fmla="*/ 12 h 192"/>
                <a:gd name="T88" fmla="*/ 77 w 149"/>
                <a:gd name="T89" fmla="*/ 8 h 192"/>
                <a:gd name="T90" fmla="*/ 55 w 149"/>
                <a:gd name="T91" fmla="*/ 6 h 192"/>
                <a:gd name="T92" fmla="*/ 34 w 149"/>
                <a:gd name="T93" fmla="*/ 11 h 192"/>
                <a:gd name="T94" fmla="*/ 17 w 149"/>
                <a:gd name="T95" fmla="*/ 20 h 192"/>
                <a:gd name="T96" fmla="*/ 9 w 149"/>
                <a:gd name="T97" fmla="*/ 27 h 192"/>
                <a:gd name="T98" fmla="*/ 2 w 149"/>
                <a:gd name="T99" fmla="*/ 30 h 192"/>
                <a:gd name="T100" fmla="*/ 0 w 149"/>
                <a:gd name="T101" fmla="*/ 29 h 192"/>
                <a:gd name="T102" fmla="*/ 3 w 149"/>
                <a:gd name="T103" fmla="*/ 24 h 192"/>
                <a:gd name="T104" fmla="*/ 11 w 149"/>
                <a:gd name="T105" fmla="*/ 1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49" h="192">
                  <a:moveTo>
                    <a:pt x="11" y="16"/>
                  </a:moveTo>
                  <a:lnTo>
                    <a:pt x="13" y="13"/>
                  </a:lnTo>
                  <a:lnTo>
                    <a:pt x="18" y="11"/>
                  </a:lnTo>
                  <a:lnTo>
                    <a:pt x="23" y="8"/>
                  </a:lnTo>
                  <a:lnTo>
                    <a:pt x="30" y="6"/>
                  </a:lnTo>
                  <a:lnTo>
                    <a:pt x="36" y="4"/>
                  </a:lnTo>
                  <a:lnTo>
                    <a:pt x="43" y="2"/>
                  </a:lnTo>
                  <a:lnTo>
                    <a:pt x="51" y="1"/>
                  </a:lnTo>
                  <a:lnTo>
                    <a:pt x="59" y="0"/>
                  </a:lnTo>
                  <a:lnTo>
                    <a:pt x="66" y="0"/>
                  </a:lnTo>
                  <a:lnTo>
                    <a:pt x="74" y="0"/>
                  </a:lnTo>
                  <a:lnTo>
                    <a:pt x="83" y="0"/>
                  </a:lnTo>
                  <a:lnTo>
                    <a:pt x="89" y="1"/>
                  </a:lnTo>
                  <a:lnTo>
                    <a:pt x="97" y="3"/>
                  </a:lnTo>
                  <a:lnTo>
                    <a:pt x="104" y="5"/>
                  </a:lnTo>
                  <a:lnTo>
                    <a:pt x="110" y="8"/>
                  </a:lnTo>
                  <a:lnTo>
                    <a:pt x="114" y="12"/>
                  </a:lnTo>
                  <a:lnTo>
                    <a:pt x="117" y="14"/>
                  </a:lnTo>
                  <a:lnTo>
                    <a:pt x="121" y="16"/>
                  </a:lnTo>
                  <a:lnTo>
                    <a:pt x="124" y="19"/>
                  </a:lnTo>
                  <a:lnTo>
                    <a:pt x="128" y="23"/>
                  </a:lnTo>
                  <a:lnTo>
                    <a:pt x="132" y="27"/>
                  </a:lnTo>
                  <a:lnTo>
                    <a:pt x="136" y="32"/>
                  </a:lnTo>
                  <a:lnTo>
                    <a:pt x="138" y="37"/>
                  </a:lnTo>
                  <a:lnTo>
                    <a:pt x="141" y="43"/>
                  </a:lnTo>
                  <a:lnTo>
                    <a:pt x="144" y="49"/>
                  </a:lnTo>
                  <a:lnTo>
                    <a:pt x="146" y="57"/>
                  </a:lnTo>
                  <a:lnTo>
                    <a:pt x="148" y="66"/>
                  </a:lnTo>
                  <a:lnTo>
                    <a:pt x="148" y="75"/>
                  </a:lnTo>
                  <a:lnTo>
                    <a:pt x="148" y="85"/>
                  </a:lnTo>
                  <a:lnTo>
                    <a:pt x="146" y="97"/>
                  </a:lnTo>
                  <a:lnTo>
                    <a:pt x="144" y="110"/>
                  </a:lnTo>
                  <a:lnTo>
                    <a:pt x="140" y="124"/>
                  </a:lnTo>
                  <a:lnTo>
                    <a:pt x="139" y="127"/>
                  </a:lnTo>
                  <a:lnTo>
                    <a:pt x="138" y="131"/>
                  </a:lnTo>
                  <a:lnTo>
                    <a:pt x="137" y="134"/>
                  </a:lnTo>
                  <a:lnTo>
                    <a:pt x="137" y="136"/>
                  </a:lnTo>
                  <a:lnTo>
                    <a:pt x="136" y="139"/>
                  </a:lnTo>
                  <a:lnTo>
                    <a:pt x="136" y="141"/>
                  </a:lnTo>
                  <a:lnTo>
                    <a:pt x="135" y="143"/>
                  </a:lnTo>
                  <a:lnTo>
                    <a:pt x="135" y="145"/>
                  </a:lnTo>
                  <a:lnTo>
                    <a:pt x="134" y="147"/>
                  </a:lnTo>
                  <a:lnTo>
                    <a:pt x="134" y="149"/>
                  </a:lnTo>
                  <a:lnTo>
                    <a:pt x="134" y="151"/>
                  </a:lnTo>
                  <a:lnTo>
                    <a:pt x="134" y="154"/>
                  </a:lnTo>
                  <a:lnTo>
                    <a:pt x="134" y="156"/>
                  </a:lnTo>
                  <a:lnTo>
                    <a:pt x="134" y="158"/>
                  </a:lnTo>
                  <a:lnTo>
                    <a:pt x="134" y="160"/>
                  </a:lnTo>
                  <a:lnTo>
                    <a:pt x="135" y="163"/>
                  </a:lnTo>
                  <a:lnTo>
                    <a:pt x="135" y="165"/>
                  </a:lnTo>
                  <a:lnTo>
                    <a:pt x="136" y="167"/>
                  </a:lnTo>
                  <a:lnTo>
                    <a:pt x="136" y="169"/>
                  </a:lnTo>
                  <a:lnTo>
                    <a:pt x="136" y="171"/>
                  </a:lnTo>
                  <a:lnTo>
                    <a:pt x="136" y="172"/>
                  </a:lnTo>
                  <a:lnTo>
                    <a:pt x="136" y="173"/>
                  </a:lnTo>
                  <a:lnTo>
                    <a:pt x="136" y="174"/>
                  </a:lnTo>
                  <a:lnTo>
                    <a:pt x="136" y="175"/>
                  </a:lnTo>
                  <a:lnTo>
                    <a:pt x="136" y="176"/>
                  </a:lnTo>
                  <a:lnTo>
                    <a:pt x="136" y="178"/>
                  </a:lnTo>
                  <a:lnTo>
                    <a:pt x="136" y="179"/>
                  </a:lnTo>
                  <a:lnTo>
                    <a:pt x="137" y="180"/>
                  </a:lnTo>
                  <a:lnTo>
                    <a:pt x="137" y="181"/>
                  </a:lnTo>
                  <a:lnTo>
                    <a:pt x="137" y="182"/>
                  </a:lnTo>
                  <a:lnTo>
                    <a:pt x="137" y="184"/>
                  </a:lnTo>
                  <a:lnTo>
                    <a:pt x="137" y="186"/>
                  </a:lnTo>
                  <a:lnTo>
                    <a:pt x="138" y="187"/>
                  </a:lnTo>
                  <a:lnTo>
                    <a:pt x="137" y="189"/>
                  </a:lnTo>
                  <a:lnTo>
                    <a:pt x="137" y="190"/>
                  </a:lnTo>
                  <a:lnTo>
                    <a:pt x="136" y="190"/>
                  </a:lnTo>
                  <a:lnTo>
                    <a:pt x="136" y="191"/>
                  </a:lnTo>
                  <a:lnTo>
                    <a:pt x="136" y="191"/>
                  </a:lnTo>
                  <a:lnTo>
                    <a:pt x="135" y="191"/>
                  </a:lnTo>
                  <a:lnTo>
                    <a:pt x="134" y="191"/>
                  </a:lnTo>
                  <a:lnTo>
                    <a:pt x="133" y="191"/>
                  </a:lnTo>
                  <a:lnTo>
                    <a:pt x="132" y="191"/>
                  </a:lnTo>
                  <a:lnTo>
                    <a:pt x="131" y="190"/>
                  </a:lnTo>
                  <a:lnTo>
                    <a:pt x="130" y="189"/>
                  </a:lnTo>
                  <a:lnTo>
                    <a:pt x="130" y="188"/>
                  </a:lnTo>
                  <a:lnTo>
                    <a:pt x="129" y="187"/>
                  </a:lnTo>
                  <a:lnTo>
                    <a:pt x="129" y="186"/>
                  </a:lnTo>
                  <a:lnTo>
                    <a:pt x="128" y="185"/>
                  </a:lnTo>
                  <a:lnTo>
                    <a:pt x="128" y="184"/>
                  </a:lnTo>
                  <a:lnTo>
                    <a:pt x="128" y="183"/>
                  </a:lnTo>
                  <a:lnTo>
                    <a:pt x="128" y="182"/>
                  </a:lnTo>
                  <a:lnTo>
                    <a:pt x="127" y="180"/>
                  </a:lnTo>
                  <a:lnTo>
                    <a:pt x="127" y="179"/>
                  </a:lnTo>
                  <a:lnTo>
                    <a:pt x="126" y="178"/>
                  </a:lnTo>
                  <a:lnTo>
                    <a:pt x="126" y="176"/>
                  </a:lnTo>
                  <a:lnTo>
                    <a:pt x="126" y="175"/>
                  </a:lnTo>
                  <a:lnTo>
                    <a:pt x="125" y="175"/>
                  </a:lnTo>
                  <a:lnTo>
                    <a:pt x="125" y="174"/>
                  </a:lnTo>
                  <a:lnTo>
                    <a:pt x="125" y="172"/>
                  </a:lnTo>
                  <a:lnTo>
                    <a:pt x="124" y="171"/>
                  </a:lnTo>
                  <a:lnTo>
                    <a:pt x="124" y="170"/>
                  </a:lnTo>
                  <a:lnTo>
                    <a:pt x="124" y="168"/>
                  </a:lnTo>
                  <a:lnTo>
                    <a:pt x="123" y="165"/>
                  </a:lnTo>
                  <a:lnTo>
                    <a:pt x="123" y="161"/>
                  </a:lnTo>
                  <a:lnTo>
                    <a:pt x="123" y="158"/>
                  </a:lnTo>
                  <a:lnTo>
                    <a:pt x="123" y="155"/>
                  </a:lnTo>
                  <a:lnTo>
                    <a:pt x="124" y="152"/>
                  </a:lnTo>
                  <a:lnTo>
                    <a:pt x="125" y="149"/>
                  </a:lnTo>
                  <a:lnTo>
                    <a:pt x="126" y="147"/>
                  </a:lnTo>
                  <a:lnTo>
                    <a:pt x="126" y="144"/>
                  </a:lnTo>
                  <a:lnTo>
                    <a:pt x="128" y="143"/>
                  </a:lnTo>
                  <a:lnTo>
                    <a:pt x="129" y="140"/>
                  </a:lnTo>
                  <a:lnTo>
                    <a:pt x="130" y="138"/>
                  </a:lnTo>
                  <a:lnTo>
                    <a:pt x="131" y="136"/>
                  </a:lnTo>
                  <a:lnTo>
                    <a:pt x="131" y="134"/>
                  </a:lnTo>
                  <a:lnTo>
                    <a:pt x="132" y="132"/>
                  </a:lnTo>
                  <a:lnTo>
                    <a:pt x="133" y="130"/>
                  </a:lnTo>
                  <a:lnTo>
                    <a:pt x="133" y="128"/>
                  </a:lnTo>
                  <a:lnTo>
                    <a:pt x="134" y="120"/>
                  </a:lnTo>
                  <a:lnTo>
                    <a:pt x="136" y="112"/>
                  </a:lnTo>
                  <a:lnTo>
                    <a:pt x="136" y="105"/>
                  </a:lnTo>
                  <a:lnTo>
                    <a:pt x="137" y="97"/>
                  </a:lnTo>
                  <a:lnTo>
                    <a:pt x="138" y="90"/>
                  </a:lnTo>
                  <a:lnTo>
                    <a:pt x="139" y="82"/>
                  </a:lnTo>
                  <a:lnTo>
                    <a:pt x="139" y="76"/>
                  </a:lnTo>
                  <a:lnTo>
                    <a:pt x="139" y="69"/>
                  </a:lnTo>
                  <a:lnTo>
                    <a:pt x="138" y="62"/>
                  </a:lnTo>
                  <a:lnTo>
                    <a:pt x="137" y="55"/>
                  </a:lnTo>
                  <a:lnTo>
                    <a:pt x="136" y="48"/>
                  </a:lnTo>
                  <a:lnTo>
                    <a:pt x="133" y="43"/>
                  </a:lnTo>
                  <a:lnTo>
                    <a:pt x="129" y="36"/>
                  </a:lnTo>
                  <a:lnTo>
                    <a:pt x="124" y="30"/>
                  </a:lnTo>
                  <a:lnTo>
                    <a:pt x="118" y="23"/>
                  </a:lnTo>
                  <a:lnTo>
                    <a:pt x="111" y="17"/>
                  </a:lnTo>
                  <a:lnTo>
                    <a:pt x="111" y="17"/>
                  </a:lnTo>
                  <a:lnTo>
                    <a:pt x="108" y="16"/>
                  </a:lnTo>
                  <a:lnTo>
                    <a:pt x="105" y="15"/>
                  </a:lnTo>
                  <a:lnTo>
                    <a:pt x="100" y="14"/>
                  </a:lnTo>
                  <a:lnTo>
                    <a:pt x="95" y="12"/>
                  </a:lnTo>
                  <a:lnTo>
                    <a:pt x="89" y="10"/>
                  </a:lnTo>
                  <a:lnTo>
                    <a:pt x="84" y="9"/>
                  </a:lnTo>
                  <a:lnTo>
                    <a:pt x="77" y="8"/>
                  </a:lnTo>
                  <a:lnTo>
                    <a:pt x="69" y="7"/>
                  </a:lnTo>
                  <a:lnTo>
                    <a:pt x="62" y="6"/>
                  </a:lnTo>
                  <a:lnTo>
                    <a:pt x="55" y="6"/>
                  </a:lnTo>
                  <a:lnTo>
                    <a:pt x="47" y="7"/>
                  </a:lnTo>
                  <a:lnTo>
                    <a:pt x="40" y="8"/>
                  </a:lnTo>
                  <a:lnTo>
                    <a:pt x="34" y="11"/>
                  </a:lnTo>
                  <a:lnTo>
                    <a:pt x="27" y="14"/>
                  </a:lnTo>
                  <a:lnTo>
                    <a:pt x="21" y="17"/>
                  </a:lnTo>
                  <a:lnTo>
                    <a:pt x="17" y="20"/>
                  </a:lnTo>
                  <a:lnTo>
                    <a:pt x="14" y="23"/>
                  </a:lnTo>
                  <a:lnTo>
                    <a:pt x="11" y="25"/>
                  </a:lnTo>
                  <a:lnTo>
                    <a:pt x="9" y="27"/>
                  </a:lnTo>
                  <a:lnTo>
                    <a:pt x="6" y="28"/>
                  </a:lnTo>
                  <a:lnTo>
                    <a:pt x="4" y="29"/>
                  </a:lnTo>
                  <a:lnTo>
                    <a:pt x="2" y="30"/>
                  </a:lnTo>
                  <a:lnTo>
                    <a:pt x="1" y="30"/>
                  </a:lnTo>
                  <a:lnTo>
                    <a:pt x="0" y="30"/>
                  </a:lnTo>
                  <a:lnTo>
                    <a:pt x="0" y="29"/>
                  </a:lnTo>
                  <a:lnTo>
                    <a:pt x="0" y="28"/>
                  </a:lnTo>
                  <a:lnTo>
                    <a:pt x="1" y="26"/>
                  </a:lnTo>
                  <a:lnTo>
                    <a:pt x="3" y="24"/>
                  </a:lnTo>
                  <a:lnTo>
                    <a:pt x="5" y="22"/>
                  </a:lnTo>
                  <a:lnTo>
                    <a:pt x="7" y="19"/>
                  </a:lnTo>
                  <a:lnTo>
                    <a:pt x="11" y="16"/>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62" name="Freeform 259"/>
            <p:cNvSpPr>
              <a:spLocks/>
            </p:cNvSpPr>
            <p:nvPr/>
          </p:nvSpPr>
          <p:spPr bwMode="auto">
            <a:xfrm>
              <a:off x="1440" y="1725"/>
              <a:ext cx="57" cy="109"/>
            </a:xfrm>
            <a:custGeom>
              <a:avLst/>
              <a:gdLst>
                <a:gd name="T0" fmla="*/ 16 w 57"/>
                <a:gd name="T1" fmla="*/ 2 h 109"/>
                <a:gd name="T2" fmla="*/ 12 w 57"/>
                <a:gd name="T3" fmla="*/ 4 h 109"/>
                <a:gd name="T4" fmla="*/ 7 w 57"/>
                <a:gd name="T5" fmla="*/ 5 h 109"/>
                <a:gd name="T6" fmla="*/ 5 w 57"/>
                <a:gd name="T7" fmla="*/ 6 h 109"/>
                <a:gd name="T8" fmla="*/ 3 w 57"/>
                <a:gd name="T9" fmla="*/ 7 h 109"/>
                <a:gd name="T10" fmla="*/ 1 w 57"/>
                <a:gd name="T11" fmla="*/ 8 h 109"/>
                <a:gd name="T12" fmla="*/ 0 w 57"/>
                <a:gd name="T13" fmla="*/ 10 h 109"/>
                <a:gd name="T14" fmla="*/ 0 w 57"/>
                <a:gd name="T15" fmla="*/ 14 h 109"/>
                <a:gd name="T16" fmla="*/ 1 w 57"/>
                <a:gd name="T17" fmla="*/ 21 h 109"/>
                <a:gd name="T18" fmla="*/ 1 w 57"/>
                <a:gd name="T19" fmla="*/ 25 h 109"/>
                <a:gd name="T20" fmla="*/ 1 w 57"/>
                <a:gd name="T21" fmla="*/ 27 h 109"/>
                <a:gd name="T22" fmla="*/ 1 w 57"/>
                <a:gd name="T23" fmla="*/ 29 h 109"/>
                <a:gd name="T24" fmla="*/ 1 w 57"/>
                <a:gd name="T25" fmla="*/ 31 h 109"/>
                <a:gd name="T26" fmla="*/ 2 w 57"/>
                <a:gd name="T27" fmla="*/ 35 h 109"/>
                <a:gd name="T28" fmla="*/ 4 w 57"/>
                <a:gd name="T29" fmla="*/ 40 h 109"/>
                <a:gd name="T30" fmla="*/ 5 w 57"/>
                <a:gd name="T31" fmla="*/ 48 h 109"/>
                <a:gd name="T32" fmla="*/ 8 w 57"/>
                <a:gd name="T33" fmla="*/ 60 h 109"/>
                <a:gd name="T34" fmla="*/ 10 w 57"/>
                <a:gd name="T35" fmla="*/ 70 h 109"/>
                <a:gd name="T36" fmla="*/ 13 w 57"/>
                <a:gd name="T37" fmla="*/ 78 h 109"/>
                <a:gd name="T38" fmla="*/ 14 w 57"/>
                <a:gd name="T39" fmla="*/ 84 h 109"/>
                <a:gd name="T40" fmla="*/ 16 w 57"/>
                <a:gd name="T41" fmla="*/ 89 h 109"/>
                <a:gd name="T42" fmla="*/ 19 w 57"/>
                <a:gd name="T43" fmla="*/ 94 h 109"/>
                <a:gd name="T44" fmla="*/ 23 w 57"/>
                <a:gd name="T45" fmla="*/ 97 h 109"/>
                <a:gd name="T46" fmla="*/ 27 w 57"/>
                <a:gd name="T47" fmla="*/ 100 h 109"/>
                <a:gd name="T48" fmla="*/ 33 w 57"/>
                <a:gd name="T49" fmla="*/ 103 h 109"/>
                <a:gd name="T50" fmla="*/ 39 w 57"/>
                <a:gd name="T51" fmla="*/ 105 h 109"/>
                <a:gd name="T52" fmla="*/ 44 w 57"/>
                <a:gd name="T53" fmla="*/ 107 h 109"/>
                <a:gd name="T54" fmla="*/ 49 w 57"/>
                <a:gd name="T55" fmla="*/ 108 h 109"/>
                <a:gd name="T56" fmla="*/ 52 w 57"/>
                <a:gd name="T57" fmla="*/ 108 h 109"/>
                <a:gd name="T58" fmla="*/ 55 w 57"/>
                <a:gd name="T59" fmla="*/ 107 h 109"/>
                <a:gd name="T60" fmla="*/ 56 w 57"/>
                <a:gd name="T61" fmla="*/ 105 h 109"/>
                <a:gd name="T62" fmla="*/ 54 w 57"/>
                <a:gd name="T63" fmla="*/ 103 h 109"/>
                <a:gd name="T64" fmla="*/ 51 w 57"/>
                <a:gd name="T65" fmla="*/ 100 h 109"/>
                <a:gd name="T66" fmla="*/ 47 w 57"/>
                <a:gd name="T67" fmla="*/ 98 h 109"/>
                <a:gd name="T68" fmla="*/ 43 w 57"/>
                <a:gd name="T69" fmla="*/ 96 h 109"/>
                <a:gd name="T70" fmla="*/ 40 w 57"/>
                <a:gd name="T71" fmla="*/ 93 h 109"/>
                <a:gd name="T72" fmla="*/ 37 w 57"/>
                <a:gd name="T73" fmla="*/ 90 h 109"/>
                <a:gd name="T74" fmla="*/ 33 w 57"/>
                <a:gd name="T75" fmla="*/ 86 h 109"/>
                <a:gd name="T76" fmla="*/ 30 w 57"/>
                <a:gd name="T77" fmla="*/ 81 h 109"/>
                <a:gd name="T78" fmla="*/ 27 w 57"/>
                <a:gd name="T79" fmla="*/ 75 h 109"/>
                <a:gd name="T80" fmla="*/ 23 w 57"/>
                <a:gd name="T81" fmla="*/ 66 h 109"/>
                <a:gd name="T82" fmla="*/ 19 w 57"/>
                <a:gd name="T83" fmla="*/ 59 h 109"/>
                <a:gd name="T84" fmla="*/ 16 w 57"/>
                <a:gd name="T85" fmla="*/ 52 h 109"/>
                <a:gd name="T86" fmla="*/ 13 w 57"/>
                <a:gd name="T87" fmla="*/ 45 h 109"/>
                <a:gd name="T88" fmla="*/ 11 w 57"/>
                <a:gd name="T89" fmla="*/ 40 h 109"/>
                <a:gd name="T90" fmla="*/ 9 w 57"/>
                <a:gd name="T91" fmla="*/ 34 h 109"/>
                <a:gd name="T92" fmla="*/ 9 w 57"/>
                <a:gd name="T93" fmla="*/ 29 h 109"/>
                <a:gd name="T94" fmla="*/ 11 w 57"/>
                <a:gd name="T95" fmla="*/ 25 h 109"/>
                <a:gd name="T96" fmla="*/ 13 w 57"/>
                <a:gd name="T97" fmla="*/ 21 h 109"/>
                <a:gd name="T98" fmla="*/ 15 w 57"/>
                <a:gd name="T99" fmla="*/ 16 h 109"/>
                <a:gd name="T100" fmla="*/ 18 w 57"/>
                <a:gd name="T101" fmla="*/ 11 h 109"/>
                <a:gd name="T102" fmla="*/ 20 w 57"/>
                <a:gd name="T103" fmla="*/ 8 h 109"/>
                <a:gd name="T104" fmla="*/ 22 w 57"/>
                <a:gd name="T105" fmla="*/ 4 h 109"/>
                <a:gd name="T106" fmla="*/ 23 w 57"/>
                <a:gd name="T107" fmla="*/ 1 h 109"/>
                <a:gd name="T108" fmla="*/ 22 w 57"/>
                <a:gd name="T109" fmla="*/ 0 h 109"/>
                <a:gd name="T110" fmla="*/ 19 w 57"/>
                <a:gd name="T111" fmla="*/ 1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7" h="109">
                  <a:moveTo>
                    <a:pt x="19" y="1"/>
                  </a:moveTo>
                  <a:lnTo>
                    <a:pt x="16" y="2"/>
                  </a:lnTo>
                  <a:lnTo>
                    <a:pt x="14" y="4"/>
                  </a:lnTo>
                  <a:lnTo>
                    <a:pt x="12" y="4"/>
                  </a:lnTo>
                  <a:lnTo>
                    <a:pt x="9" y="5"/>
                  </a:lnTo>
                  <a:lnTo>
                    <a:pt x="7" y="5"/>
                  </a:lnTo>
                  <a:lnTo>
                    <a:pt x="6" y="6"/>
                  </a:lnTo>
                  <a:lnTo>
                    <a:pt x="5" y="6"/>
                  </a:lnTo>
                  <a:lnTo>
                    <a:pt x="4" y="6"/>
                  </a:lnTo>
                  <a:lnTo>
                    <a:pt x="3" y="7"/>
                  </a:lnTo>
                  <a:lnTo>
                    <a:pt x="2" y="7"/>
                  </a:lnTo>
                  <a:lnTo>
                    <a:pt x="1" y="8"/>
                  </a:lnTo>
                  <a:lnTo>
                    <a:pt x="1" y="9"/>
                  </a:lnTo>
                  <a:lnTo>
                    <a:pt x="0" y="10"/>
                  </a:lnTo>
                  <a:lnTo>
                    <a:pt x="0" y="12"/>
                  </a:lnTo>
                  <a:lnTo>
                    <a:pt x="0" y="14"/>
                  </a:lnTo>
                  <a:lnTo>
                    <a:pt x="0" y="17"/>
                  </a:lnTo>
                  <a:lnTo>
                    <a:pt x="1" y="21"/>
                  </a:lnTo>
                  <a:lnTo>
                    <a:pt x="1" y="23"/>
                  </a:lnTo>
                  <a:lnTo>
                    <a:pt x="1" y="25"/>
                  </a:lnTo>
                  <a:lnTo>
                    <a:pt x="1" y="27"/>
                  </a:lnTo>
                  <a:lnTo>
                    <a:pt x="1" y="27"/>
                  </a:lnTo>
                  <a:lnTo>
                    <a:pt x="1" y="28"/>
                  </a:lnTo>
                  <a:lnTo>
                    <a:pt x="1" y="29"/>
                  </a:lnTo>
                  <a:lnTo>
                    <a:pt x="1" y="30"/>
                  </a:lnTo>
                  <a:lnTo>
                    <a:pt x="1" y="31"/>
                  </a:lnTo>
                  <a:lnTo>
                    <a:pt x="2" y="33"/>
                  </a:lnTo>
                  <a:lnTo>
                    <a:pt x="2" y="35"/>
                  </a:lnTo>
                  <a:lnTo>
                    <a:pt x="3" y="37"/>
                  </a:lnTo>
                  <a:lnTo>
                    <a:pt x="4" y="40"/>
                  </a:lnTo>
                  <a:lnTo>
                    <a:pt x="4" y="44"/>
                  </a:lnTo>
                  <a:lnTo>
                    <a:pt x="5" y="48"/>
                  </a:lnTo>
                  <a:lnTo>
                    <a:pt x="6" y="54"/>
                  </a:lnTo>
                  <a:lnTo>
                    <a:pt x="8" y="60"/>
                  </a:lnTo>
                  <a:lnTo>
                    <a:pt x="9" y="65"/>
                  </a:lnTo>
                  <a:lnTo>
                    <a:pt x="10" y="70"/>
                  </a:lnTo>
                  <a:lnTo>
                    <a:pt x="11" y="74"/>
                  </a:lnTo>
                  <a:lnTo>
                    <a:pt x="13" y="78"/>
                  </a:lnTo>
                  <a:lnTo>
                    <a:pt x="14" y="81"/>
                  </a:lnTo>
                  <a:lnTo>
                    <a:pt x="14" y="84"/>
                  </a:lnTo>
                  <a:lnTo>
                    <a:pt x="15" y="87"/>
                  </a:lnTo>
                  <a:lnTo>
                    <a:pt x="16" y="89"/>
                  </a:lnTo>
                  <a:lnTo>
                    <a:pt x="18" y="92"/>
                  </a:lnTo>
                  <a:lnTo>
                    <a:pt x="19" y="94"/>
                  </a:lnTo>
                  <a:lnTo>
                    <a:pt x="21" y="96"/>
                  </a:lnTo>
                  <a:lnTo>
                    <a:pt x="23" y="97"/>
                  </a:lnTo>
                  <a:lnTo>
                    <a:pt x="25" y="99"/>
                  </a:lnTo>
                  <a:lnTo>
                    <a:pt x="27" y="100"/>
                  </a:lnTo>
                  <a:lnTo>
                    <a:pt x="30" y="101"/>
                  </a:lnTo>
                  <a:lnTo>
                    <a:pt x="33" y="103"/>
                  </a:lnTo>
                  <a:lnTo>
                    <a:pt x="36" y="104"/>
                  </a:lnTo>
                  <a:lnTo>
                    <a:pt x="39" y="105"/>
                  </a:lnTo>
                  <a:lnTo>
                    <a:pt x="42" y="106"/>
                  </a:lnTo>
                  <a:lnTo>
                    <a:pt x="44" y="107"/>
                  </a:lnTo>
                  <a:lnTo>
                    <a:pt x="47" y="107"/>
                  </a:lnTo>
                  <a:lnTo>
                    <a:pt x="49" y="108"/>
                  </a:lnTo>
                  <a:lnTo>
                    <a:pt x="51" y="108"/>
                  </a:lnTo>
                  <a:lnTo>
                    <a:pt x="52" y="108"/>
                  </a:lnTo>
                  <a:lnTo>
                    <a:pt x="54" y="107"/>
                  </a:lnTo>
                  <a:lnTo>
                    <a:pt x="55" y="107"/>
                  </a:lnTo>
                  <a:lnTo>
                    <a:pt x="56" y="106"/>
                  </a:lnTo>
                  <a:lnTo>
                    <a:pt x="56" y="105"/>
                  </a:lnTo>
                  <a:lnTo>
                    <a:pt x="55" y="104"/>
                  </a:lnTo>
                  <a:lnTo>
                    <a:pt x="54" y="103"/>
                  </a:lnTo>
                  <a:lnTo>
                    <a:pt x="52" y="101"/>
                  </a:lnTo>
                  <a:lnTo>
                    <a:pt x="51" y="100"/>
                  </a:lnTo>
                  <a:lnTo>
                    <a:pt x="49" y="99"/>
                  </a:lnTo>
                  <a:lnTo>
                    <a:pt x="47" y="98"/>
                  </a:lnTo>
                  <a:lnTo>
                    <a:pt x="45" y="97"/>
                  </a:lnTo>
                  <a:lnTo>
                    <a:pt x="43" y="96"/>
                  </a:lnTo>
                  <a:lnTo>
                    <a:pt x="42" y="94"/>
                  </a:lnTo>
                  <a:lnTo>
                    <a:pt x="40" y="93"/>
                  </a:lnTo>
                  <a:lnTo>
                    <a:pt x="38" y="92"/>
                  </a:lnTo>
                  <a:lnTo>
                    <a:pt x="37" y="90"/>
                  </a:lnTo>
                  <a:lnTo>
                    <a:pt x="35" y="88"/>
                  </a:lnTo>
                  <a:lnTo>
                    <a:pt x="33" y="86"/>
                  </a:lnTo>
                  <a:lnTo>
                    <a:pt x="32" y="83"/>
                  </a:lnTo>
                  <a:lnTo>
                    <a:pt x="30" y="81"/>
                  </a:lnTo>
                  <a:lnTo>
                    <a:pt x="29" y="78"/>
                  </a:lnTo>
                  <a:lnTo>
                    <a:pt x="27" y="75"/>
                  </a:lnTo>
                  <a:lnTo>
                    <a:pt x="24" y="70"/>
                  </a:lnTo>
                  <a:lnTo>
                    <a:pt x="23" y="66"/>
                  </a:lnTo>
                  <a:lnTo>
                    <a:pt x="21" y="63"/>
                  </a:lnTo>
                  <a:lnTo>
                    <a:pt x="19" y="59"/>
                  </a:lnTo>
                  <a:lnTo>
                    <a:pt x="17" y="55"/>
                  </a:lnTo>
                  <a:lnTo>
                    <a:pt x="16" y="52"/>
                  </a:lnTo>
                  <a:lnTo>
                    <a:pt x="14" y="48"/>
                  </a:lnTo>
                  <a:lnTo>
                    <a:pt x="13" y="45"/>
                  </a:lnTo>
                  <a:lnTo>
                    <a:pt x="12" y="43"/>
                  </a:lnTo>
                  <a:lnTo>
                    <a:pt x="11" y="40"/>
                  </a:lnTo>
                  <a:lnTo>
                    <a:pt x="10" y="37"/>
                  </a:lnTo>
                  <a:lnTo>
                    <a:pt x="9" y="34"/>
                  </a:lnTo>
                  <a:lnTo>
                    <a:pt x="9" y="32"/>
                  </a:lnTo>
                  <a:lnTo>
                    <a:pt x="9" y="29"/>
                  </a:lnTo>
                  <a:lnTo>
                    <a:pt x="10" y="27"/>
                  </a:lnTo>
                  <a:lnTo>
                    <a:pt x="11" y="25"/>
                  </a:lnTo>
                  <a:lnTo>
                    <a:pt x="12" y="23"/>
                  </a:lnTo>
                  <a:lnTo>
                    <a:pt x="13" y="21"/>
                  </a:lnTo>
                  <a:lnTo>
                    <a:pt x="14" y="18"/>
                  </a:lnTo>
                  <a:lnTo>
                    <a:pt x="15" y="16"/>
                  </a:lnTo>
                  <a:lnTo>
                    <a:pt x="17" y="14"/>
                  </a:lnTo>
                  <a:lnTo>
                    <a:pt x="18" y="11"/>
                  </a:lnTo>
                  <a:lnTo>
                    <a:pt x="19" y="9"/>
                  </a:lnTo>
                  <a:lnTo>
                    <a:pt x="20" y="8"/>
                  </a:lnTo>
                  <a:lnTo>
                    <a:pt x="21" y="6"/>
                  </a:lnTo>
                  <a:lnTo>
                    <a:pt x="22" y="4"/>
                  </a:lnTo>
                  <a:lnTo>
                    <a:pt x="23" y="2"/>
                  </a:lnTo>
                  <a:lnTo>
                    <a:pt x="23" y="1"/>
                  </a:lnTo>
                  <a:lnTo>
                    <a:pt x="23" y="0"/>
                  </a:lnTo>
                  <a:lnTo>
                    <a:pt x="22" y="0"/>
                  </a:lnTo>
                  <a:lnTo>
                    <a:pt x="20" y="0"/>
                  </a:lnTo>
                  <a:lnTo>
                    <a:pt x="19" y="1"/>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63" name="Freeform 260"/>
            <p:cNvSpPr>
              <a:spLocks/>
            </p:cNvSpPr>
            <p:nvPr/>
          </p:nvSpPr>
          <p:spPr bwMode="auto">
            <a:xfrm>
              <a:off x="1380" y="1860"/>
              <a:ext cx="148" cy="94"/>
            </a:xfrm>
            <a:custGeom>
              <a:avLst/>
              <a:gdLst>
                <a:gd name="T0" fmla="*/ 90 w 148"/>
                <a:gd name="T1" fmla="*/ 7 h 94"/>
                <a:gd name="T2" fmla="*/ 67 w 148"/>
                <a:gd name="T3" fmla="*/ 17 h 94"/>
                <a:gd name="T4" fmla="*/ 42 w 148"/>
                <a:gd name="T5" fmla="*/ 27 h 94"/>
                <a:gd name="T6" fmla="*/ 25 w 148"/>
                <a:gd name="T7" fmla="*/ 34 h 94"/>
                <a:gd name="T8" fmla="*/ 19 w 148"/>
                <a:gd name="T9" fmla="*/ 36 h 94"/>
                <a:gd name="T10" fmla="*/ 15 w 148"/>
                <a:gd name="T11" fmla="*/ 38 h 94"/>
                <a:gd name="T12" fmla="*/ 12 w 148"/>
                <a:gd name="T13" fmla="*/ 40 h 94"/>
                <a:gd name="T14" fmla="*/ 10 w 148"/>
                <a:gd name="T15" fmla="*/ 45 h 94"/>
                <a:gd name="T16" fmla="*/ 7 w 148"/>
                <a:gd name="T17" fmla="*/ 54 h 94"/>
                <a:gd name="T18" fmla="*/ 5 w 148"/>
                <a:gd name="T19" fmla="*/ 68 h 94"/>
                <a:gd name="T20" fmla="*/ 3 w 148"/>
                <a:gd name="T21" fmla="*/ 76 h 94"/>
                <a:gd name="T22" fmla="*/ 0 w 148"/>
                <a:gd name="T23" fmla="*/ 85 h 94"/>
                <a:gd name="T24" fmla="*/ 0 w 148"/>
                <a:gd name="T25" fmla="*/ 90 h 94"/>
                <a:gd name="T26" fmla="*/ 1 w 148"/>
                <a:gd name="T27" fmla="*/ 93 h 94"/>
                <a:gd name="T28" fmla="*/ 5 w 148"/>
                <a:gd name="T29" fmla="*/ 90 h 94"/>
                <a:gd name="T30" fmla="*/ 10 w 148"/>
                <a:gd name="T31" fmla="*/ 84 h 94"/>
                <a:gd name="T32" fmla="*/ 15 w 148"/>
                <a:gd name="T33" fmla="*/ 77 h 94"/>
                <a:gd name="T34" fmla="*/ 22 w 148"/>
                <a:gd name="T35" fmla="*/ 70 h 94"/>
                <a:gd name="T36" fmla="*/ 29 w 148"/>
                <a:gd name="T37" fmla="*/ 65 h 94"/>
                <a:gd name="T38" fmla="*/ 37 w 148"/>
                <a:gd name="T39" fmla="*/ 58 h 94"/>
                <a:gd name="T40" fmla="*/ 48 w 148"/>
                <a:gd name="T41" fmla="*/ 50 h 94"/>
                <a:gd name="T42" fmla="*/ 59 w 148"/>
                <a:gd name="T43" fmla="*/ 41 h 94"/>
                <a:gd name="T44" fmla="*/ 69 w 148"/>
                <a:gd name="T45" fmla="*/ 35 h 94"/>
                <a:gd name="T46" fmla="*/ 77 w 148"/>
                <a:gd name="T47" fmla="*/ 30 h 94"/>
                <a:gd name="T48" fmla="*/ 82 w 148"/>
                <a:gd name="T49" fmla="*/ 29 h 94"/>
                <a:gd name="T50" fmla="*/ 83 w 148"/>
                <a:gd name="T51" fmla="*/ 31 h 94"/>
                <a:gd name="T52" fmla="*/ 80 w 148"/>
                <a:gd name="T53" fmla="*/ 35 h 94"/>
                <a:gd name="T54" fmla="*/ 71 w 148"/>
                <a:gd name="T55" fmla="*/ 40 h 94"/>
                <a:gd name="T56" fmla="*/ 65 w 148"/>
                <a:gd name="T57" fmla="*/ 45 h 94"/>
                <a:gd name="T58" fmla="*/ 61 w 148"/>
                <a:gd name="T59" fmla="*/ 50 h 94"/>
                <a:gd name="T60" fmla="*/ 58 w 148"/>
                <a:gd name="T61" fmla="*/ 54 h 94"/>
                <a:gd name="T62" fmla="*/ 56 w 148"/>
                <a:gd name="T63" fmla="*/ 57 h 94"/>
                <a:gd name="T64" fmla="*/ 55 w 148"/>
                <a:gd name="T65" fmla="*/ 61 h 94"/>
                <a:gd name="T66" fmla="*/ 58 w 148"/>
                <a:gd name="T67" fmla="*/ 63 h 94"/>
                <a:gd name="T68" fmla="*/ 64 w 148"/>
                <a:gd name="T69" fmla="*/ 62 h 94"/>
                <a:gd name="T70" fmla="*/ 71 w 148"/>
                <a:gd name="T71" fmla="*/ 62 h 94"/>
                <a:gd name="T72" fmla="*/ 77 w 148"/>
                <a:gd name="T73" fmla="*/ 63 h 94"/>
                <a:gd name="T74" fmla="*/ 86 w 148"/>
                <a:gd name="T75" fmla="*/ 64 h 94"/>
                <a:gd name="T76" fmla="*/ 99 w 148"/>
                <a:gd name="T77" fmla="*/ 62 h 94"/>
                <a:gd name="T78" fmla="*/ 110 w 148"/>
                <a:gd name="T79" fmla="*/ 61 h 94"/>
                <a:gd name="T80" fmla="*/ 116 w 148"/>
                <a:gd name="T81" fmla="*/ 60 h 94"/>
                <a:gd name="T82" fmla="*/ 123 w 148"/>
                <a:gd name="T83" fmla="*/ 59 h 94"/>
                <a:gd name="T84" fmla="*/ 133 w 148"/>
                <a:gd name="T85" fmla="*/ 57 h 94"/>
                <a:gd name="T86" fmla="*/ 140 w 148"/>
                <a:gd name="T87" fmla="*/ 55 h 94"/>
                <a:gd name="T88" fmla="*/ 146 w 148"/>
                <a:gd name="T89" fmla="*/ 53 h 94"/>
                <a:gd name="T90" fmla="*/ 145 w 148"/>
                <a:gd name="T91" fmla="*/ 50 h 94"/>
                <a:gd name="T92" fmla="*/ 136 w 148"/>
                <a:gd name="T93" fmla="*/ 47 h 94"/>
                <a:gd name="T94" fmla="*/ 128 w 148"/>
                <a:gd name="T95" fmla="*/ 37 h 94"/>
                <a:gd name="T96" fmla="*/ 118 w 148"/>
                <a:gd name="T97" fmla="*/ 23 h 94"/>
                <a:gd name="T98" fmla="*/ 111 w 148"/>
                <a:gd name="T99" fmla="*/ 11 h 94"/>
                <a:gd name="T100" fmla="*/ 109 w 148"/>
                <a:gd name="T101" fmla="*/ 5 h 94"/>
                <a:gd name="T102" fmla="*/ 108 w 148"/>
                <a:gd name="T103" fmla="*/ 1 h 94"/>
                <a:gd name="T104" fmla="*/ 105 w 148"/>
                <a:gd name="T105"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48" h="94">
                  <a:moveTo>
                    <a:pt x="102" y="1"/>
                  </a:moveTo>
                  <a:lnTo>
                    <a:pt x="99" y="3"/>
                  </a:lnTo>
                  <a:lnTo>
                    <a:pt x="95" y="4"/>
                  </a:lnTo>
                  <a:lnTo>
                    <a:pt x="90" y="7"/>
                  </a:lnTo>
                  <a:lnTo>
                    <a:pt x="86" y="8"/>
                  </a:lnTo>
                  <a:lnTo>
                    <a:pt x="80" y="11"/>
                  </a:lnTo>
                  <a:lnTo>
                    <a:pt x="73" y="14"/>
                  </a:lnTo>
                  <a:lnTo>
                    <a:pt x="67" y="17"/>
                  </a:lnTo>
                  <a:lnTo>
                    <a:pt x="61" y="20"/>
                  </a:lnTo>
                  <a:lnTo>
                    <a:pt x="55" y="23"/>
                  </a:lnTo>
                  <a:lnTo>
                    <a:pt x="48" y="25"/>
                  </a:lnTo>
                  <a:lnTo>
                    <a:pt x="42" y="27"/>
                  </a:lnTo>
                  <a:lnTo>
                    <a:pt x="37" y="30"/>
                  </a:lnTo>
                  <a:lnTo>
                    <a:pt x="32" y="32"/>
                  </a:lnTo>
                  <a:lnTo>
                    <a:pt x="28" y="33"/>
                  </a:lnTo>
                  <a:lnTo>
                    <a:pt x="25" y="34"/>
                  </a:lnTo>
                  <a:lnTo>
                    <a:pt x="22" y="35"/>
                  </a:lnTo>
                  <a:lnTo>
                    <a:pt x="21" y="35"/>
                  </a:lnTo>
                  <a:lnTo>
                    <a:pt x="20" y="35"/>
                  </a:lnTo>
                  <a:lnTo>
                    <a:pt x="19" y="36"/>
                  </a:lnTo>
                  <a:lnTo>
                    <a:pt x="18" y="36"/>
                  </a:lnTo>
                  <a:lnTo>
                    <a:pt x="17" y="37"/>
                  </a:lnTo>
                  <a:lnTo>
                    <a:pt x="16" y="37"/>
                  </a:lnTo>
                  <a:lnTo>
                    <a:pt x="15" y="38"/>
                  </a:lnTo>
                  <a:lnTo>
                    <a:pt x="14" y="38"/>
                  </a:lnTo>
                  <a:lnTo>
                    <a:pt x="13" y="39"/>
                  </a:lnTo>
                  <a:lnTo>
                    <a:pt x="12" y="39"/>
                  </a:lnTo>
                  <a:lnTo>
                    <a:pt x="12" y="40"/>
                  </a:lnTo>
                  <a:lnTo>
                    <a:pt x="12" y="41"/>
                  </a:lnTo>
                  <a:lnTo>
                    <a:pt x="11" y="42"/>
                  </a:lnTo>
                  <a:lnTo>
                    <a:pt x="10" y="43"/>
                  </a:lnTo>
                  <a:lnTo>
                    <a:pt x="10" y="45"/>
                  </a:lnTo>
                  <a:lnTo>
                    <a:pt x="9" y="47"/>
                  </a:lnTo>
                  <a:lnTo>
                    <a:pt x="8" y="49"/>
                  </a:lnTo>
                  <a:lnTo>
                    <a:pt x="8" y="52"/>
                  </a:lnTo>
                  <a:lnTo>
                    <a:pt x="7" y="54"/>
                  </a:lnTo>
                  <a:lnTo>
                    <a:pt x="7" y="56"/>
                  </a:lnTo>
                  <a:lnTo>
                    <a:pt x="7" y="58"/>
                  </a:lnTo>
                  <a:lnTo>
                    <a:pt x="5" y="65"/>
                  </a:lnTo>
                  <a:lnTo>
                    <a:pt x="5" y="68"/>
                  </a:lnTo>
                  <a:lnTo>
                    <a:pt x="5" y="70"/>
                  </a:lnTo>
                  <a:lnTo>
                    <a:pt x="4" y="71"/>
                  </a:lnTo>
                  <a:lnTo>
                    <a:pt x="4" y="74"/>
                  </a:lnTo>
                  <a:lnTo>
                    <a:pt x="3" y="76"/>
                  </a:lnTo>
                  <a:lnTo>
                    <a:pt x="2" y="78"/>
                  </a:lnTo>
                  <a:lnTo>
                    <a:pt x="2" y="81"/>
                  </a:lnTo>
                  <a:lnTo>
                    <a:pt x="1" y="83"/>
                  </a:lnTo>
                  <a:lnTo>
                    <a:pt x="0" y="85"/>
                  </a:lnTo>
                  <a:lnTo>
                    <a:pt x="0" y="86"/>
                  </a:lnTo>
                  <a:lnTo>
                    <a:pt x="0" y="88"/>
                  </a:lnTo>
                  <a:lnTo>
                    <a:pt x="0" y="89"/>
                  </a:lnTo>
                  <a:lnTo>
                    <a:pt x="0" y="90"/>
                  </a:lnTo>
                  <a:lnTo>
                    <a:pt x="0" y="91"/>
                  </a:lnTo>
                  <a:lnTo>
                    <a:pt x="0" y="92"/>
                  </a:lnTo>
                  <a:lnTo>
                    <a:pt x="1" y="92"/>
                  </a:lnTo>
                  <a:lnTo>
                    <a:pt x="1" y="93"/>
                  </a:lnTo>
                  <a:lnTo>
                    <a:pt x="2" y="93"/>
                  </a:lnTo>
                  <a:lnTo>
                    <a:pt x="3" y="92"/>
                  </a:lnTo>
                  <a:lnTo>
                    <a:pt x="4" y="91"/>
                  </a:lnTo>
                  <a:lnTo>
                    <a:pt x="5" y="90"/>
                  </a:lnTo>
                  <a:lnTo>
                    <a:pt x="6" y="89"/>
                  </a:lnTo>
                  <a:lnTo>
                    <a:pt x="7" y="87"/>
                  </a:lnTo>
                  <a:lnTo>
                    <a:pt x="9" y="85"/>
                  </a:lnTo>
                  <a:lnTo>
                    <a:pt x="10" y="84"/>
                  </a:lnTo>
                  <a:lnTo>
                    <a:pt x="11" y="82"/>
                  </a:lnTo>
                  <a:lnTo>
                    <a:pt x="12" y="80"/>
                  </a:lnTo>
                  <a:lnTo>
                    <a:pt x="13" y="79"/>
                  </a:lnTo>
                  <a:lnTo>
                    <a:pt x="15" y="77"/>
                  </a:lnTo>
                  <a:lnTo>
                    <a:pt x="17" y="75"/>
                  </a:lnTo>
                  <a:lnTo>
                    <a:pt x="18" y="74"/>
                  </a:lnTo>
                  <a:lnTo>
                    <a:pt x="20" y="72"/>
                  </a:lnTo>
                  <a:lnTo>
                    <a:pt x="22" y="70"/>
                  </a:lnTo>
                  <a:lnTo>
                    <a:pt x="24" y="70"/>
                  </a:lnTo>
                  <a:lnTo>
                    <a:pt x="25" y="68"/>
                  </a:lnTo>
                  <a:lnTo>
                    <a:pt x="27" y="66"/>
                  </a:lnTo>
                  <a:lnTo>
                    <a:pt x="29" y="65"/>
                  </a:lnTo>
                  <a:lnTo>
                    <a:pt x="31" y="63"/>
                  </a:lnTo>
                  <a:lnTo>
                    <a:pt x="33" y="61"/>
                  </a:lnTo>
                  <a:lnTo>
                    <a:pt x="35" y="59"/>
                  </a:lnTo>
                  <a:lnTo>
                    <a:pt x="37" y="58"/>
                  </a:lnTo>
                  <a:lnTo>
                    <a:pt x="39" y="55"/>
                  </a:lnTo>
                  <a:lnTo>
                    <a:pt x="42" y="54"/>
                  </a:lnTo>
                  <a:lnTo>
                    <a:pt x="45" y="52"/>
                  </a:lnTo>
                  <a:lnTo>
                    <a:pt x="48" y="50"/>
                  </a:lnTo>
                  <a:lnTo>
                    <a:pt x="50" y="48"/>
                  </a:lnTo>
                  <a:lnTo>
                    <a:pt x="53" y="46"/>
                  </a:lnTo>
                  <a:lnTo>
                    <a:pt x="56" y="43"/>
                  </a:lnTo>
                  <a:lnTo>
                    <a:pt x="59" y="41"/>
                  </a:lnTo>
                  <a:lnTo>
                    <a:pt x="61" y="39"/>
                  </a:lnTo>
                  <a:lnTo>
                    <a:pt x="64" y="38"/>
                  </a:lnTo>
                  <a:lnTo>
                    <a:pt x="66" y="36"/>
                  </a:lnTo>
                  <a:lnTo>
                    <a:pt x="69" y="35"/>
                  </a:lnTo>
                  <a:lnTo>
                    <a:pt x="71" y="33"/>
                  </a:lnTo>
                  <a:lnTo>
                    <a:pt x="73" y="32"/>
                  </a:lnTo>
                  <a:lnTo>
                    <a:pt x="75" y="31"/>
                  </a:lnTo>
                  <a:lnTo>
                    <a:pt x="77" y="30"/>
                  </a:lnTo>
                  <a:lnTo>
                    <a:pt x="78" y="30"/>
                  </a:lnTo>
                  <a:lnTo>
                    <a:pt x="79" y="29"/>
                  </a:lnTo>
                  <a:lnTo>
                    <a:pt x="81" y="29"/>
                  </a:lnTo>
                  <a:lnTo>
                    <a:pt x="82" y="29"/>
                  </a:lnTo>
                  <a:lnTo>
                    <a:pt x="83" y="29"/>
                  </a:lnTo>
                  <a:lnTo>
                    <a:pt x="83" y="30"/>
                  </a:lnTo>
                  <a:lnTo>
                    <a:pt x="84" y="30"/>
                  </a:lnTo>
                  <a:lnTo>
                    <a:pt x="83" y="31"/>
                  </a:lnTo>
                  <a:lnTo>
                    <a:pt x="83" y="32"/>
                  </a:lnTo>
                  <a:lnTo>
                    <a:pt x="82" y="33"/>
                  </a:lnTo>
                  <a:lnTo>
                    <a:pt x="81" y="34"/>
                  </a:lnTo>
                  <a:lnTo>
                    <a:pt x="80" y="35"/>
                  </a:lnTo>
                  <a:lnTo>
                    <a:pt x="78" y="36"/>
                  </a:lnTo>
                  <a:lnTo>
                    <a:pt x="75" y="38"/>
                  </a:lnTo>
                  <a:lnTo>
                    <a:pt x="73" y="39"/>
                  </a:lnTo>
                  <a:lnTo>
                    <a:pt x="71" y="40"/>
                  </a:lnTo>
                  <a:lnTo>
                    <a:pt x="69" y="41"/>
                  </a:lnTo>
                  <a:lnTo>
                    <a:pt x="68" y="43"/>
                  </a:lnTo>
                  <a:lnTo>
                    <a:pt x="66" y="44"/>
                  </a:lnTo>
                  <a:lnTo>
                    <a:pt x="65" y="45"/>
                  </a:lnTo>
                  <a:lnTo>
                    <a:pt x="64" y="46"/>
                  </a:lnTo>
                  <a:lnTo>
                    <a:pt x="63" y="47"/>
                  </a:lnTo>
                  <a:lnTo>
                    <a:pt x="62" y="49"/>
                  </a:lnTo>
                  <a:lnTo>
                    <a:pt x="61" y="50"/>
                  </a:lnTo>
                  <a:lnTo>
                    <a:pt x="61" y="51"/>
                  </a:lnTo>
                  <a:lnTo>
                    <a:pt x="60" y="52"/>
                  </a:lnTo>
                  <a:lnTo>
                    <a:pt x="59" y="53"/>
                  </a:lnTo>
                  <a:lnTo>
                    <a:pt x="58" y="54"/>
                  </a:lnTo>
                  <a:lnTo>
                    <a:pt x="57" y="55"/>
                  </a:lnTo>
                  <a:lnTo>
                    <a:pt x="56" y="55"/>
                  </a:lnTo>
                  <a:lnTo>
                    <a:pt x="56" y="56"/>
                  </a:lnTo>
                  <a:lnTo>
                    <a:pt x="56" y="57"/>
                  </a:lnTo>
                  <a:lnTo>
                    <a:pt x="55" y="58"/>
                  </a:lnTo>
                  <a:lnTo>
                    <a:pt x="55" y="59"/>
                  </a:lnTo>
                  <a:lnTo>
                    <a:pt x="55" y="60"/>
                  </a:lnTo>
                  <a:lnTo>
                    <a:pt x="55" y="61"/>
                  </a:lnTo>
                  <a:lnTo>
                    <a:pt x="55" y="62"/>
                  </a:lnTo>
                  <a:lnTo>
                    <a:pt x="56" y="63"/>
                  </a:lnTo>
                  <a:lnTo>
                    <a:pt x="57" y="63"/>
                  </a:lnTo>
                  <a:lnTo>
                    <a:pt x="58" y="63"/>
                  </a:lnTo>
                  <a:lnTo>
                    <a:pt x="59" y="63"/>
                  </a:lnTo>
                  <a:lnTo>
                    <a:pt x="61" y="63"/>
                  </a:lnTo>
                  <a:lnTo>
                    <a:pt x="62" y="63"/>
                  </a:lnTo>
                  <a:lnTo>
                    <a:pt x="64" y="62"/>
                  </a:lnTo>
                  <a:lnTo>
                    <a:pt x="66" y="62"/>
                  </a:lnTo>
                  <a:lnTo>
                    <a:pt x="68" y="62"/>
                  </a:lnTo>
                  <a:lnTo>
                    <a:pt x="70" y="62"/>
                  </a:lnTo>
                  <a:lnTo>
                    <a:pt x="71" y="62"/>
                  </a:lnTo>
                  <a:lnTo>
                    <a:pt x="72" y="62"/>
                  </a:lnTo>
                  <a:lnTo>
                    <a:pt x="74" y="62"/>
                  </a:lnTo>
                  <a:lnTo>
                    <a:pt x="75" y="63"/>
                  </a:lnTo>
                  <a:lnTo>
                    <a:pt x="77" y="63"/>
                  </a:lnTo>
                  <a:lnTo>
                    <a:pt x="79" y="63"/>
                  </a:lnTo>
                  <a:lnTo>
                    <a:pt x="81" y="63"/>
                  </a:lnTo>
                  <a:lnTo>
                    <a:pt x="83" y="64"/>
                  </a:lnTo>
                  <a:lnTo>
                    <a:pt x="86" y="64"/>
                  </a:lnTo>
                  <a:lnTo>
                    <a:pt x="88" y="63"/>
                  </a:lnTo>
                  <a:lnTo>
                    <a:pt x="91" y="63"/>
                  </a:lnTo>
                  <a:lnTo>
                    <a:pt x="95" y="63"/>
                  </a:lnTo>
                  <a:lnTo>
                    <a:pt x="99" y="62"/>
                  </a:lnTo>
                  <a:lnTo>
                    <a:pt x="102" y="62"/>
                  </a:lnTo>
                  <a:lnTo>
                    <a:pt x="105" y="61"/>
                  </a:lnTo>
                  <a:lnTo>
                    <a:pt x="108" y="61"/>
                  </a:lnTo>
                  <a:lnTo>
                    <a:pt x="110" y="61"/>
                  </a:lnTo>
                  <a:lnTo>
                    <a:pt x="111" y="60"/>
                  </a:lnTo>
                  <a:lnTo>
                    <a:pt x="113" y="60"/>
                  </a:lnTo>
                  <a:lnTo>
                    <a:pt x="114" y="60"/>
                  </a:lnTo>
                  <a:lnTo>
                    <a:pt x="116" y="60"/>
                  </a:lnTo>
                  <a:lnTo>
                    <a:pt x="118" y="59"/>
                  </a:lnTo>
                  <a:lnTo>
                    <a:pt x="119" y="59"/>
                  </a:lnTo>
                  <a:lnTo>
                    <a:pt x="121" y="59"/>
                  </a:lnTo>
                  <a:lnTo>
                    <a:pt x="123" y="59"/>
                  </a:lnTo>
                  <a:lnTo>
                    <a:pt x="125" y="58"/>
                  </a:lnTo>
                  <a:lnTo>
                    <a:pt x="128" y="58"/>
                  </a:lnTo>
                  <a:lnTo>
                    <a:pt x="130" y="58"/>
                  </a:lnTo>
                  <a:lnTo>
                    <a:pt x="133" y="57"/>
                  </a:lnTo>
                  <a:lnTo>
                    <a:pt x="135" y="56"/>
                  </a:lnTo>
                  <a:lnTo>
                    <a:pt x="137" y="56"/>
                  </a:lnTo>
                  <a:lnTo>
                    <a:pt x="139" y="55"/>
                  </a:lnTo>
                  <a:lnTo>
                    <a:pt x="140" y="55"/>
                  </a:lnTo>
                  <a:lnTo>
                    <a:pt x="142" y="54"/>
                  </a:lnTo>
                  <a:lnTo>
                    <a:pt x="144" y="54"/>
                  </a:lnTo>
                  <a:lnTo>
                    <a:pt x="145" y="54"/>
                  </a:lnTo>
                  <a:lnTo>
                    <a:pt x="146" y="53"/>
                  </a:lnTo>
                  <a:lnTo>
                    <a:pt x="147" y="52"/>
                  </a:lnTo>
                  <a:lnTo>
                    <a:pt x="147" y="51"/>
                  </a:lnTo>
                  <a:lnTo>
                    <a:pt x="146" y="51"/>
                  </a:lnTo>
                  <a:lnTo>
                    <a:pt x="145" y="50"/>
                  </a:lnTo>
                  <a:lnTo>
                    <a:pt x="143" y="50"/>
                  </a:lnTo>
                  <a:lnTo>
                    <a:pt x="141" y="49"/>
                  </a:lnTo>
                  <a:lnTo>
                    <a:pt x="139" y="48"/>
                  </a:lnTo>
                  <a:lnTo>
                    <a:pt x="136" y="47"/>
                  </a:lnTo>
                  <a:lnTo>
                    <a:pt x="135" y="44"/>
                  </a:lnTo>
                  <a:lnTo>
                    <a:pt x="133" y="42"/>
                  </a:lnTo>
                  <a:lnTo>
                    <a:pt x="130" y="39"/>
                  </a:lnTo>
                  <a:lnTo>
                    <a:pt x="128" y="37"/>
                  </a:lnTo>
                  <a:lnTo>
                    <a:pt x="125" y="34"/>
                  </a:lnTo>
                  <a:lnTo>
                    <a:pt x="123" y="30"/>
                  </a:lnTo>
                  <a:lnTo>
                    <a:pt x="121" y="27"/>
                  </a:lnTo>
                  <a:lnTo>
                    <a:pt x="118" y="23"/>
                  </a:lnTo>
                  <a:lnTo>
                    <a:pt x="116" y="21"/>
                  </a:lnTo>
                  <a:lnTo>
                    <a:pt x="114" y="17"/>
                  </a:lnTo>
                  <a:lnTo>
                    <a:pt x="113" y="14"/>
                  </a:lnTo>
                  <a:lnTo>
                    <a:pt x="111" y="11"/>
                  </a:lnTo>
                  <a:lnTo>
                    <a:pt x="110" y="8"/>
                  </a:lnTo>
                  <a:lnTo>
                    <a:pt x="110" y="8"/>
                  </a:lnTo>
                  <a:lnTo>
                    <a:pt x="110" y="6"/>
                  </a:lnTo>
                  <a:lnTo>
                    <a:pt x="109" y="5"/>
                  </a:lnTo>
                  <a:lnTo>
                    <a:pt x="109" y="4"/>
                  </a:lnTo>
                  <a:lnTo>
                    <a:pt x="108" y="3"/>
                  </a:lnTo>
                  <a:lnTo>
                    <a:pt x="108" y="2"/>
                  </a:lnTo>
                  <a:lnTo>
                    <a:pt x="108" y="1"/>
                  </a:lnTo>
                  <a:lnTo>
                    <a:pt x="107" y="1"/>
                  </a:lnTo>
                  <a:lnTo>
                    <a:pt x="107" y="0"/>
                  </a:lnTo>
                  <a:lnTo>
                    <a:pt x="106" y="0"/>
                  </a:lnTo>
                  <a:lnTo>
                    <a:pt x="105" y="0"/>
                  </a:lnTo>
                  <a:lnTo>
                    <a:pt x="104" y="0"/>
                  </a:lnTo>
                  <a:lnTo>
                    <a:pt x="103" y="1"/>
                  </a:lnTo>
                  <a:lnTo>
                    <a:pt x="102" y="1"/>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64" name="Freeform 261"/>
            <p:cNvSpPr>
              <a:spLocks/>
            </p:cNvSpPr>
            <p:nvPr/>
          </p:nvSpPr>
          <p:spPr bwMode="auto">
            <a:xfrm>
              <a:off x="1461" y="1921"/>
              <a:ext cx="76" cy="54"/>
            </a:xfrm>
            <a:custGeom>
              <a:avLst/>
              <a:gdLst>
                <a:gd name="T0" fmla="*/ 60 w 76"/>
                <a:gd name="T1" fmla="*/ 2 h 54"/>
                <a:gd name="T2" fmla="*/ 54 w 76"/>
                <a:gd name="T3" fmla="*/ 4 h 54"/>
                <a:gd name="T4" fmla="*/ 47 w 76"/>
                <a:gd name="T5" fmla="*/ 9 h 54"/>
                <a:gd name="T6" fmla="*/ 39 w 76"/>
                <a:gd name="T7" fmla="*/ 13 h 54"/>
                <a:gd name="T8" fmla="*/ 31 w 76"/>
                <a:gd name="T9" fmla="*/ 19 h 54"/>
                <a:gd name="T10" fmla="*/ 22 w 76"/>
                <a:gd name="T11" fmla="*/ 25 h 54"/>
                <a:gd name="T12" fmla="*/ 15 w 76"/>
                <a:gd name="T13" fmla="*/ 31 h 54"/>
                <a:gd name="T14" fmla="*/ 8 w 76"/>
                <a:gd name="T15" fmla="*/ 37 h 54"/>
                <a:gd name="T16" fmla="*/ 4 w 76"/>
                <a:gd name="T17" fmla="*/ 42 h 54"/>
                <a:gd name="T18" fmla="*/ 2 w 76"/>
                <a:gd name="T19" fmla="*/ 47 h 54"/>
                <a:gd name="T20" fmla="*/ 0 w 76"/>
                <a:gd name="T21" fmla="*/ 50 h 54"/>
                <a:gd name="T22" fmla="*/ 0 w 76"/>
                <a:gd name="T23" fmla="*/ 52 h 54"/>
                <a:gd name="T24" fmla="*/ 1 w 76"/>
                <a:gd name="T25" fmla="*/ 53 h 54"/>
                <a:gd name="T26" fmla="*/ 4 w 76"/>
                <a:gd name="T27" fmla="*/ 52 h 54"/>
                <a:gd name="T28" fmla="*/ 6 w 76"/>
                <a:gd name="T29" fmla="*/ 50 h 54"/>
                <a:gd name="T30" fmla="*/ 10 w 76"/>
                <a:gd name="T31" fmla="*/ 47 h 54"/>
                <a:gd name="T32" fmla="*/ 15 w 76"/>
                <a:gd name="T33" fmla="*/ 42 h 54"/>
                <a:gd name="T34" fmla="*/ 21 w 76"/>
                <a:gd name="T35" fmla="*/ 37 h 54"/>
                <a:gd name="T36" fmla="*/ 29 w 76"/>
                <a:gd name="T37" fmla="*/ 31 h 54"/>
                <a:gd name="T38" fmla="*/ 36 w 76"/>
                <a:gd name="T39" fmla="*/ 24 h 54"/>
                <a:gd name="T40" fmla="*/ 44 w 76"/>
                <a:gd name="T41" fmla="*/ 19 h 54"/>
                <a:gd name="T42" fmla="*/ 53 w 76"/>
                <a:gd name="T43" fmla="*/ 14 h 54"/>
                <a:gd name="T44" fmla="*/ 60 w 76"/>
                <a:gd name="T45" fmla="*/ 11 h 54"/>
                <a:gd name="T46" fmla="*/ 66 w 76"/>
                <a:gd name="T47" fmla="*/ 9 h 54"/>
                <a:gd name="T48" fmla="*/ 70 w 76"/>
                <a:gd name="T49" fmla="*/ 8 h 54"/>
                <a:gd name="T50" fmla="*/ 73 w 76"/>
                <a:gd name="T51" fmla="*/ 6 h 54"/>
                <a:gd name="T52" fmla="*/ 74 w 76"/>
                <a:gd name="T53" fmla="*/ 4 h 54"/>
                <a:gd name="T54" fmla="*/ 74 w 76"/>
                <a:gd name="T55" fmla="*/ 3 h 54"/>
                <a:gd name="T56" fmla="*/ 73 w 76"/>
                <a:gd name="T57" fmla="*/ 1 h 54"/>
                <a:gd name="T58" fmla="*/ 70 w 76"/>
                <a:gd name="T59" fmla="*/ 0 h 54"/>
                <a:gd name="T60" fmla="*/ 67 w 76"/>
                <a:gd name="T61" fmla="*/ 0 h 54"/>
                <a:gd name="T62" fmla="*/ 62 w 76"/>
                <a:gd name="T63" fmla="*/ 1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6" h="54">
                  <a:moveTo>
                    <a:pt x="62" y="1"/>
                  </a:moveTo>
                  <a:lnTo>
                    <a:pt x="60" y="2"/>
                  </a:lnTo>
                  <a:lnTo>
                    <a:pt x="57" y="4"/>
                  </a:lnTo>
                  <a:lnTo>
                    <a:pt x="54" y="4"/>
                  </a:lnTo>
                  <a:lnTo>
                    <a:pt x="51" y="7"/>
                  </a:lnTo>
                  <a:lnTo>
                    <a:pt x="47" y="9"/>
                  </a:lnTo>
                  <a:lnTo>
                    <a:pt x="43" y="11"/>
                  </a:lnTo>
                  <a:lnTo>
                    <a:pt x="39" y="13"/>
                  </a:lnTo>
                  <a:lnTo>
                    <a:pt x="34" y="16"/>
                  </a:lnTo>
                  <a:lnTo>
                    <a:pt x="31" y="19"/>
                  </a:lnTo>
                  <a:lnTo>
                    <a:pt x="26" y="22"/>
                  </a:lnTo>
                  <a:lnTo>
                    <a:pt x="22" y="25"/>
                  </a:lnTo>
                  <a:lnTo>
                    <a:pt x="19" y="28"/>
                  </a:lnTo>
                  <a:lnTo>
                    <a:pt x="15" y="31"/>
                  </a:lnTo>
                  <a:lnTo>
                    <a:pt x="11" y="34"/>
                  </a:lnTo>
                  <a:lnTo>
                    <a:pt x="8" y="37"/>
                  </a:lnTo>
                  <a:lnTo>
                    <a:pt x="6" y="40"/>
                  </a:lnTo>
                  <a:lnTo>
                    <a:pt x="4" y="42"/>
                  </a:lnTo>
                  <a:lnTo>
                    <a:pt x="3" y="45"/>
                  </a:lnTo>
                  <a:lnTo>
                    <a:pt x="2" y="47"/>
                  </a:lnTo>
                  <a:lnTo>
                    <a:pt x="1" y="49"/>
                  </a:lnTo>
                  <a:lnTo>
                    <a:pt x="0" y="50"/>
                  </a:lnTo>
                  <a:lnTo>
                    <a:pt x="0" y="51"/>
                  </a:lnTo>
                  <a:lnTo>
                    <a:pt x="0" y="52"/>
                  </a:lnTo>
                  <a:lnTo>
                    <a:pt x="0" y="53"/>
                  </a:lnTo>
                  <a:lnTo>
                    <a:pt x="1" y="53"/>
                  </a:lnTo>
                  <a:lnTo>
                    <a:pt x="3" y="53"/>
                  </a:lnTo>
                  <a:lnTo>
                    <a:pt x="4" y="52"/>
                  </a:lnTo>
                  <a:lnTo>
                    <a:pt x="5" y="52"/>
                  </a:lnTo>
                  <a:lnTo>
                    <a:pt x="6" y="50"/>
                  </a:lnTo>
                  <a:lnTo>
                    <a:pt x="8" y="49"/>
                  </a:lnTo>
                  <a:lnTo>
                    <a:pt x="10" y="47"/>
                  </a:lnTo>
                  <a:lnTo>
                    <a:pt x="12" y="45"/>
                  </a:lnTo>
                  <a:lnTo>
                    <a:pt x="15" y="42"/>
                  </a:lnTo>
                  <a:lnTo>
                    <a:pt x="18" y="40"/>
                  </a:lnTo>
                  <a:lnTo>
                    <a:pt x="21" y="37"/>
                  </a:lnTo>
                  <a:lnTo>
                    <a:pt x="25" y="33"/>
                  </a:lnTo>
                  <a:lnTo>
                    <a:pt x="29" y="31"/>
                  </a:lnTo>
                  <a:lnTo>
                    <a:pt x="32" y="27"/>
                  </a:lnTo>
                  <a:lnTo>
                    <a:pt x="36" y="24"/>
                  </a:lnTo>
                  <a:lnTo>
                    <a:pt x="41" y="22"/>
                  </a:lnTo>
                  <a:lnTo>
                    <a:pt x="44" y="19"/>
                  </a:lnTo>
                  <a:lnTo>
                    <a:pt x="49" y="16"/>
                  </a:lnTo>
                  <a:lnTo>
                    <a:pt x="53" y="14"/>
                  </a:lnTo>
                  <a:lnTo>
                    <a:pt x="56" y="12"/>
                  </a:lnTo>
                  <a:lnTo>
                    <a:pt x="60" y="11"/>
                  </a:lnTo>
                  <a:lnTo>
                    <a:pt x="63" y="10"/>
                  </a:lnTo>
                  <a:lnTo>
                    <a:pt x="66" y="9"/>
                  </a:lnTo>
                  <a:lnTo>
                    <a:pt x="69" y="9"/>
                  </a:lnTo>
                  <a:lnTo>
                    <a:pt x="70" y="8"/>
                  </a:lnTo>
                  <a:lnTo>
                    <a:pt x="72" y="7"/>
                  </a:lnTo>
                  <a:lnTo>
                    <a:pt x="73" y="6"/>
                  </a:lnTo>
                  <a:lnTo>
                    <a:pt x="74" y="5"/>
                  </a:lnTo>
                  <a:lnTo>
                    <a:pt x="74" y="4"/>
                  </a:lnTo>
                  <a:lnTo>
                    <a:pt x="75" y="4"/>
                  </a:lnTo>
                  <a:lnTo>
                    <a:pt x="74" y="3"/>
                  </a:lnTo>
                  <a:lnTo>
                    <a:pt x="74" y="2"/>
                  </a:lnTo>
                  <a:lnTo>
                    <a:pt x="73" y="1"/>
                  </a:lnTo>
                  <a:lnTo>
                    <a:pt x="72" y="1"/>
                  </a:lnTo>
                  <a:lnTo>
                    <a:pt x="70" y="0"/>
                  </a:lnTo>
                  <a:lnTo>
                    <a:pt x="69" y="0"/>
                  </a:lnTo>
                  <a:lnTo>
                    <a:pt x="67" y="0"/>
                  </a:lnTo>
                  <a:lnTo>
                    <a:pt x="64" y="1"/>
                  </a:lnTo>
                  <a:lnTo>
                    <a:pt x="62" y="1"/>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65" name="Freeform 262"/>
            <p:cNvSpPr>
              <a:spLocks/>
            </p:cNvSpPr>
            <p:nvPr/>
          </p:nvSpPr>
          <p:spPr bwMode="auto">
            <a:xfrm>
              <a:off x="1535" y="1860"/>
              <a:ext cx="9" cy="23"/>
            </a:xfrm>
            <a:custGeom>
              <a:avLst/>
              <a:gdLst>
                <a:gd name="T0" fmla="*/ 1 w 9"/>
                <a:gd name="T1" fmla="*/ 6 h 23"/>
                <a:gd name="T2" fmla="*/ 2 w 9"/>
                <a:gd name="T3" fmla="*/ 6 h 23"/>
                <a:gd name="T4" fmla="*/ 3 w 9"/>
                <a:gd name="T5" fmla="*/ 6 h 23"/>
                <a:gd name="T6" fmla="*/ 3 w 9"/>
                <a:gd name="T7" fmla="*/ 5 h 23"/>
                <a:gd name="T8" fmla="*/ 5 w 9"/>
                <a:gd name="T9" fmla="*/ 3 h 23"/>
                <a:gd name="T10" fmla="*/ 5 w 9"/>
                <a:gd name="T11" fmla="*/ 2 h 23"/>
                <a:gd name="T12" fmla="*/ 6 w 9"/>
                <a:gd name="T13" fmla="*/ 1 h 23"/>
                <a:gd name="T14" fmla="*/ 6 w 9"/>
                <a:gd name="T15" fmla="*/ 0 h 23"/>
                <a:gd name="T16" fmla="*/ 7 w 9"/>
                <a:gd name="T17" fmla="*/ 1 h 23"/>
                <a:gd name="T18" fmla="*/ 7 w 9"/>
                <a:gd name="T19" fmla="*/ 2 h 23"/>
                <a:gd name="T20" fmla="*/ 7 w 9"/>
                <a:gd name="T21" fmla="*/ 5 h 23"/>
                <a:gd name="T22" fmla="*/ 7 w 9"/>
                <a:gd name="T23" fmla="*/ 6 h 23"/>
                <a:gd name="T24" fmla="*/ 7 w 9"/>
                <a:gd name="T25" fmla="*/ 9 h 23"/>
                <a:gd name="T26" fmla="*/ 7 w 9"/>
                <a:gd name="T27" fmla="*/ 10 h 23"/>
                <a:gd name="T28" fmla="*/ 8 w 9"/>
                <a:gd name="T29" fmla="*/ 12 h 23"/>
                <a:gd name="T30" fmla="*/ 8 w 9"/>
                <a:gd name="T31" fmla="*/ 13 h 23"/>
                <a:gd name="T32" fmla="*/ 8 w 9"/>
                <a:gd name="T33" fmla="*/ 15 h 23"/>
                <a:gd name="T34" fmla="*/ 8 w 9"/>
                <a:gd name="T35" fmla="*/ 17 h 23"/>
                <a:gd name="T36" fmla="*/ 8 w 9"/>
                <a:gd name="T37" fmla="*/ 18 h 23"/>
                <a:gd name="T38" fmla="*/ 8 w 9"/>
                <a:gd name="T39" fmla="*/ 20 h 23"/>
                <a:gd name="T40" fmla="*/ 7 w 9"/>
                <a:gd name="T41" fmla="*/ 21 h 23"/>
                <a:gd name="T42" fmla="*/ 7 w 9"/>
                <a:gd name="T43" fmla="*/ 22 h 23"/>
                <a:gd name="T44" fmla="*/ 6 w 9"/>
                <a:gd name="T45" fmla="*/ 21 h 23"/>
                <a:gd name="T46" fmla="*/ 6 w 9"/>
                <a:gd name="T47" fmla="*/ 20 h 23"/>
                <a:gd name="T48" fmla="*/ 6 w 9"/>
                <a:gd name="T49" fmla="*/ 19 h 23"/>
                <a:gd name="T50" fmla="*/ 6 w 9"/>
                <a:gd name="T51" fmla="*/ 17 h 23"/>
                <a:gd name="T52" fmla="*/ 6 w 9"/>
                <a:gd name="T53" fmla="*/ 16 h 23"/>
                <a:gd name="T54" fmla="*/ 5 w 9"/>
                <a:gd name="T55" fmla="*/ 14 h 23"/>
                <a:gd name="T56" fmla="*/ 5 w 9"/>
                <a:gd name="T57" fmla="*/ 13 h 23"/>
                <a:gd name="T58" fmla="*/ 5 w 9"/>
                <a:gd name="T59" fmla="*/ 11 h 23"/>
                <a:gd name="T60" fmla="*/ 5 w 9"/>
                <a:gd name="T61" fmla="*/ 9 h 23"/>
                <a:gd name="T62" fmla="*/ 5 w 9"/>
                <a:gd name="T63" fmla="*/ 9 h 23"/>
                <a:gd name="T64" fmla="*/ 5 w 9"/>
                <a:gd name="T65" fmla="*/ 10 h 23"/>
                <a:gd name="T66" fmla="*/ 4 w 9"/>
                <a:gd name="T67" fmla="*/ 11 h 23"/>
                <a:gd name="T68" fmla="*/ 3 w 9"/>
                <a:gd name="T69" fmla="*/ 11 h 23"/>
                <a:gd name="T70" fmla="*/ 2 w 9"/>
                <a:gd name="T71" fmla="*/ 11 h 23"/>
                <a:gd name="T72" fmla="*/ 1 w 9"/>
                <a:gd name="T73" fmla="*/ 10 h 23"/>
                <a:gd name="T74" fmla="*/ 1 w 9"/>
                <a:gd name="T75" fmla="*/ 9 h 23"/>
                <a:gd name="T76" fmla="*/ 1 w 9"/>
                <a:gd name="T77" fmla="*/ 8 h 23"/>
                <a:gd name="T78" fmla="*/ 1 w 9"/>
                <a:gd name="T79" fmla="*/ 6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 h="23">
                  <a:moveTo>
                    <a:pt x="1" y="6"/>
                  </a:moveTo>
                  <a:lnTo>
                    <a:pt x="1" y="6"/>
                  </a:lnTo>
                  <a:lnTo>
                    <a:pt x="2" y="6"/>
                  </a:lnTo>
                  <a:lnTo>
                    <a:pt x="2" y="6"/>
                  </a:lnTo>
                  <a:lnTo>
                    <a:pt x="2" y="6"/>
                  </a:lnTo>
                  <a:lnTo>
                    <a:pt x="3" y="6"/>
                  </a:lnTo>
                  <a:lnTo>
                    <a:pt x="3" y="5"/>
                  </a:lnTo>
                  <a:lnTo>
                    <a:pt x="3" y="5"/>
                  </a:lnTo>
                  <a:lnTo>
                    <a:pt x="4" y="4"/>
                  </a:lnTo>
                  <a:lnTo>
                    <a:pt x="5" y="3"/>
                  </a:lnTo>
                  <a:lnTo>
                    <a:pt x="5" y="2"/>
                  </a:lnTo>
                  <a:lnTo>
                    <a:pt x="5" y="2"/>
                  </a:lnTo>
                  <a:lnTo>
                    <a:pt x="6" y="2"/>
                  </a:lnTo>
                  <a:lnTo>
                    <a:pt x="6" y="1"/>
                  </a:lnTo>
                  <a:lnTo>
                    <a:pt x="6" y="1"/>
                  </a:lnTo>
                  <a:lnTo>
                    <a:pt x="6" y="0"/>
                  </a:lnTo>
                  <a:lnTo>
                    <a:pt x="7" y="0"/>
                  </a:lnTo>
                  <a:lnTo>
                    <a:pt x="7" y="1"/>
                  </a:lnTo>
                  <a:lnTo>
                    <a:pt x="7" y="2"/>
                  </a:lnTo>
                  <a:lnTo>
                    <a:pt x="7" y="2"/>
                  </a:lnTo>
                  <a:lnTo>
                    <a:pt x="7" y="3"/>
                  </a:lnTo>
                  <a:lnTo>
                    <a:pt x="7" y="5"/>
                  </a:lnTo>
                  <a:lnTo>
                    <a:pt x="7" y="6"/>
                  </a:lnTo>
                  <a:lnTo>
                    <a:pt x="7" y="6"/>
                  </a:lnTo>
                  <a:lnTo>
                    <a:pt x="7" y="8"/>
                  </a:lnTo>
                  <a:lnTo>
                    <a:pt x="7" y="9"/>
                  </a:lnTo>
                  <a:lnTo>
                    <a:pt x="7" y="9"/>
                  </a:lnTo>
                  <a:lnTo>
                    <a:pt x="7" y="10"/>
                  </a:lnTo>
                  <a:lnTo>
                    <a:pt x="7" y="11"/>
                  </a:lnTo>
                  <a:lnTo>
                    <a:pt x="8" y="12"/>
                  </a:lnTo>
                  <a:lnTo>
                    <a:pt x="8" y="13"/>
                  </a:lnTo>
                  <a:lnTo>
                    <a:pt x="8" y="13"/>
                  </a:lnTo>
                  <a:lnTo>
                    <a:pt x="8" y="14"/>
                  </a:lnTo>
                  <a:lnTo>
                    <a:pt x="8" y="15"/>
                  </a:lnTo>
                  <a:lnTo>
                    <a:pt x="8" y="16"/>
                  </a:lnTo>
                  <a:lnTo>
                    <a:pt x="8" y="17"/>
                  </a:lnTo>
                  <a:lnTo>
                    <a:pt x="8" y="17"/>
                  </a:lnTo>
                  <a:lnTo>
                    <a:pt x="8" y="18"/>
                  </a:lnTo>
                  <a:lnTo>
                    <a:pt x="8" y="19"/>
                  </a:lnTo>
                  <a:lnTo>
                    <a:pt x="8" y="20"/>
                  </a:lnTo>
                  <a:lnTo>
                    <a:pt x="7" y="20"/>
                  </a:lnTo>
                  <a:lnTo>
                    <a:pt x="7" y="21"/>
                  </a:lnTo>
                  <a:lnTo>
                    <a:pt x="7" y="21"/>
                  </a:lnTo>
                  <a:lnTo>
                    <a:pt x="7" y="22"/>
                  </a:lnTo>
                  <a:lnTo>
                    <a:pt x="6" y="22"/>
                  </a:lnTo>
                  <a:lnTo>
                    <a:pt x="6" y="21"/>
                  </a:lnTo>
                  <a:lnTo>
                    <a:pt x="6" y="21"/>
                  </a:lnTo>
                  <a:lnTo>
                    <a:pt x="6" y="20"/>
                  </a:lnTo>
                  <a:lnTo>
                    <a:pt x="6" y="20"/>
                  </a:lnTo>
                  <a:lnTo>
                    <a:pt x="6" y="19"/>
                  </a:lnTo>
                  <a:lnTo>
                    <a:pt x="6" y="18"/>
                  </a:lnTo>
                  <a:lnTo>
                    <a:pt x="6" y="17"/>
                  </a:lnTo>
                  <a:lnTo>
                    <a:pt x="6" y="17"/>
                  </a:lnTo>
                  <a:lnTo>
                    <a:pt x="6" y="16"/>
                  </a:lnTo>
                  <a:lnTo>
                    <a:pt x="5" y="15"/>
                  </a:lnTo>
                  <a:lnTo>
                    <a:pt x="5" y="14"/>
                  </a:lnTo>
                  <a:lnTo>
                    <a:pt x="5" y="13"/>
                  </a:lnTo>
                  <a:lnTo>
                    <a:pt x="5" y="13"/>
                  </a:lnTo>
                  <a:lnTo>
                    <a:pt x="5" y="12"/>
                  </a:lnTo>
                  <a:lnTo>
                    <a:pt x="5" y="11"/>
                  </a:lnTo>
                  <a:lnTo>
                    <a:pt x="5" y="10"/>
                  </a:lnTo>
                  <a:lnTo>
                    <a:pt x="5" y="9"/>
                  </a:lnTo>
                  <a:lnTo>
                    <a:pt x="5" y="9"/>
                  </a:lnTo>
                  <a:lnTo>
                    <a:pt x="5" y="9"/>
                  </a:lnTo>
                  <a:lnTo>
                    <a:pt x="5" y="9"/>
                  </a:lnTo>
                  <a:lnTo>
                    <a:pt x="5" y="10"/>
                  </a:lnTo>
                  <a:lnTo>
                    <a:pt x="4" y="10"/>
                  </a:lnTo>
                  <a:lnTo>
                    <a:pt x="4" y="11"/>
                  </a:lnTo>
                  <a:lnTo>
                    <a:pt x="3" y="11"/>
                  </a:lnTo>
                  <a:lnTo>
                    <a:pt x="3" y="11"/>
                  </a:lnTo>
                  <a:lnTo>
                    <a:pt x="2" y="12"/>
                  </a:lnTo>
                  <a:lnTo>
                    <a:pt x="2" y="11"/>
                  </a:lnTo>
                  <a:lnTo>
                    <a:pt x="1" y="11"/>
                  </a:lnTo>
                  <a:lnTo>
                    <a:pt x="1" y="10"/>
                  </a:lnTo>
                  <a:lnTo>
                    <a:pt x="1" y="9"/>
                  </a:lnTo>
                  <a:lnTo>
                    <a:pt x="1" y="9"/>
                  </a:lnTo>
                  <a:lnTo>
                    <a:pt x="0" y="9"/>
                  </a:lnTo>
                  <a:lnTo>
                    <a:pt x="1" y="8"/>
                  </a:lnTo>
                  <a:lnTo>
                    <a:pt x="1" y="7"/>
                  </a:lnTo>
                  <a:lnTo>
                    <a:pt x="1" y="6"/>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66" name="Freeform 263"/>
            <p:cNvSpPr>
              <a:spLocks/>
            </p:cNvSpPr>
            <p:nvPr/>
          </p:nvSpPr>
          <p:spPr bwMode="auto">
            <a:xfrm>
              <a:off x="1542" y="1891"/>
              <a:ext cx="12" cy="26"/>
            </a:xfrm>
            <a:custGeom>
              <a:avLst/>
              <a:gdLst>
                <a:gd name="T0" fmla="*/ 0 w 12"/>
                <a:gd name="T1" fmla="*/ 2 h 26"/>
                <a:gd name="T2" fmla="*/ 0 w 12"/>
                <a:gd name="T3" fmla="*/ 2 h 26"/>
                <a:gd name="T4" fmla="*/ 0 w 12"/>
                <a:gd name="T5" fmla="*/ 3 h 26"/>
                <a:gd name="T6" fmla="*/ 1 w 12"/>
                <a:gd name="T7" fmla="*/ 4 h 26"/>
                <a:gd name="T8" fmla="*/ 1 w 12"/>
                <a:gd name="T9" fmla="*/ 5 h 26"/>
                <a:gd name="T10" fmla="*/ 1 w 12"/>
                <a:gd name="T11" fmla="*/ 6 h 26"/>
                <a:gd name="T12" fmla="*/ 1 w 12"/>
                <a:gd name="T13" fmla="*/ 6 h 26"/>
                <a:gd name="T14" fmla="*/ 1 w 12"/>
                <a:gd name="T15" fmla="*/ 8 h 26"/>
                <a:gd name="T16" fmla="*/ 2 w 12"/>
                <a:gd name="T17" fmla="*/ 9 h 26"/>
                <a:gd name="T18" fmla="*/ 2 w 12"/>
                <a:gd name="T19" fmla="*/ 10 h 26"/>
                <a:gd name="T20" fmla="*/ 3 w 12"/>
                <a:gd name="T21" fmla="*/ 10 h 26"/>
                <a:gd name="T22" fmla="*/ 3 w 12"/>
                <a:gd name="T23" fmla="*/ 12 h 26"/>
                <a:gd name="T24" fmla="*/ 3 w 12"/>
                <a:gd name="T25" fmla="*/ 13 h 26"/>
                <a:gd name="T26" fmla="*/ 4 w 12"/>
                <a:gd name="T27" fmla="*/ 15 h 26"/>
                <a:gd name="T28" fmla="*/ 5 w 12"/>
                <a:gd name="T29" fmla="*/ 15 h 26"/>
                <a:gd name="T30" fmla="*/ 5 w 12"/>
                <a:gd name="T31" fmla="*/ 17 h 26"/>
                <a:gd name="T32" fmla="*/ 5 w 12"/>
                <a:gd name="T33" fmla="*/ 19 h 26"/>
                <a:gd name="T34" fmla="*/ 6 w 12"/>
                <a:gd name="T35" fmla="*/ 20 h 26"/>
                <a:gd name="T36" fmla="*/ 7 w 12"/>
                <a:gd name="T37" fmla="*/ 22 h 26"/>
                <a:gd name="T38" fmla="*/ 8 w 12"/>
                <a:gd name="T39" fmla="*/ 23 h 26"/>
                <a:gd name="T40" fmla="*/ 8 w 12"/>
                <a:gd name="T41" fmla="*/ 24 h 26"/>
                <a:gd name="T42" fmla="*/ 8 w 12"/>
                <a:gd name="T43" fmla="*/ 25 h 26"/>
                <a:gd name="T44" fmla="*/ 9 w 12"/>
                <a:gd name="T45" fmla="*/ 25 h 26"/>
                <a:gd name="T46" fmla="*/ 10 w 12"/>
                <a:gd name="T47" fmla="*/ 25 h 26"/>
                <a:gd name="T48" fmla="*/ 10 w 12"/>
                <a:gd name="T49" fmla="*/ 25 h 26"/>
                <a:gd name="T50" fmla="*/ 11 w 12"/>
                <a:gd name="T51" fmla="*/ 24 h 26"/>
                <a:gd name="T52" fmla="*/ 11 w 12"/>
                <a:gd name="T53" fmla="*/ 23 h 26"/>
                <a:gd name="T54" fmla="*/ 10 w 12"/>
                <a:gd name="T55" fmla="*/ 23 h 26"/>
                <a:gd name="T56" fmla="*/ 10 w 12"/>
                <a:gd name="T57" fmla="*/ 22 h 26"/>
                <a:gd name="T58" fmla="*/ 10 w 12"/>
                <a:gd name="T59" fmla="*/ 21 h 26"/>
                <a:gd name="T60" fmla="*/ 10 w 12"/>
                <a:gd name="T61" fmla="*/ 19 h 26"/>
                <a:gd name="T62" fmla="*/ 9 w 12"/>
                <a:gd name="T63" fmla="*/ 18 h 26"/>
                <a:gd name="T64" fmla="*/ 8 w 12"/>
                <a:gd name="T65" fmla="*/ 17 h 26"/>
                <a:gd name="T66" fmla="*/ 8 w 12"/>
                <a:gd name="T67" fmla="*/ 15 h 26"/>
                <a:gd name="T68" fmla="*/ 8 w 12"/>
                <a:gd name="T69" fmla="*/ 15 h 26"/>
                <a:gd name="T70" fmla="*/ 7 w 12"/>
                <a:gd name="T71" fmla="*/ 13 h 26"/>
                <a:gd name="T72" fmla="*/ 7 w 12"/>
                <a:gd name="T73" fmla="*/ 12 h 26"/>
                <a:gd name="T74" fmla="*/ 6 w 12"/>
                <a:gd name="T75" fmla="*/ 11 h 26"/>
                <a:gd name="T76" fmla="*/ 6 w 12"/>
                <a:gd name="T77" fmla="*/ 10 h 26"/>
                <a:gd name="T78" fmla="*/ 6 w 12"/>
                <a:gd name="T79" fmla="*/ 10 h 26"/>
                <a:gd name="T80" fmla="*/ 6 w 12"/>
                <a:gd name="T81" fmla="*/ 9 h 26"/>
                <a:gd name="T82" fmla="*/ 5 w 12"/>
                <a:gd name="T83" fmla="*/ 7 h 26"/>
                <a:gd name="T84" fmla="*/ 5 w 12"/>
                <a:gd name="T85" fmla="*/ 6 h 26"/>
                <a:gd name="T86" fmla="*/ 5 w 12"/>
                <a:gd name="T87" fmla="*/ 6 h 26"/>
                <a:gd name="T88" fmla="*/ 5 w 12"/>
                <a:gd name="T89" fmla="*/ 5 h 26"/>
                <a:gd name="T90" fmla="*/ 5 w 12"/>
                <a:gd name="T91" fmla="*/ 4 h 26"/>
                <a:gd name="T92" fmla="*/ 5 w 12"/>
                <a:gd name="T93" fmla="*/ 3 h 26"/>
                <a:gd name="T94" fmla="*/ 4 w 12"/>
                <a:gd name="T95" fmla="*/ 2 h 26"/>
                <a:gd name="T96" fmla="*/ 4 w 12"/>
                <a:gd name="T97" fmla="*/ 2 h 26"/>
                <a:gd name="T98" fmla="*/ 3 w 12"/>
                <a:gd name="T99" fmla="*/ 1 h 26"/>
                <a:gd name="T100" fmla="*/ 3 w 12"/>
                <a:gd name="T101" fmla="*/ 1 h 26"/>
                <a:gd name="T102" fmla="*/ 3 w 12"/>
                <a:gd name="T103" fmla="*/ 0 h 26"/>
                <a:gd name="T104" fmla="*/ 2 w 12"/>
                <a:gd name="T105" fmla="*/ 0 h 26"/>
                <a:gd name="T106" fmla="*/ 1 w 12"/>
                <a:gd name="T107" fmla="*/ 0 h 26"/>
                <a:gd name="T108" fmla="*/ 1 w 12"/>
                <a:gd name="T109" fmla="*/ 0 h 26"/>
                <a:gd name="T110" fmla="*/ 0 w 12"/>
                <a:gd name="T111" fmla="*/ 0 h 26"/>
                <a:gd name="T112" fmla="*/ 0 w 12"/>
                <a:gd name="T113" fmla="*/ 1 h 26"/>
                <a:gd name="T114" fmla="*/ 0 w 12"/>
                <a:gd name="T115" fmla="*/ 2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2" h="26">
                  <a:moveTo>
                    <a:pt x="0" y="2"/>
                  </a:moveTo>
                  <a:lnTo>
                    <a:pt x="0" y="2"/>
                  </a:lnTo>
                  <a:lnTo>
                    <a:pt x="0" y="3"/>
                  </a:lnTo>
                  <a:lnTo>
                    <a:pt x="1" y="4"/>
                  </a:lnTo>
                  <a:lnTo>
                    <a:pt x="1" y="5"/>
                  </a:lnTo>
                  <a:lnTo>
                    <a:pt x="1" y="6"/>
                  </a:lnTo>
                  <a:lnTo>
                    <a:pt x="1" y="6"/>
                  </a:lnTo>
                  <a:lnTo>
                    <a:pt x="1" y="8"/>
                  </a:lnTo>
                  <a:lnTo>
                    <a:pt x="2" y="9"/>
                  </a:lnTo>
                  <a:lnTo>
                    <a:pt x="2" y="10"/>
                  </a:lnTo>
                  <a:lnTo>
                    <a:pt x="3" y="10"/>
                  </a:lnTo>
                  <a:lnTo>
                    <a:pt x="3" y="12"/>
                  </a:lnTo>
                  <a:lnTo>
                    <a:pt x="3" y="13"/>
                  </a:lnTo>
                  <a:lnTo>
                    <a:pt x="4" y="15"/>
                  </a:lnTo>
                  <a:lnTo>
                    <a:pt x="5" y="15"/>
                  </a:lnTo>
                  <a:lnTo>
                    <a:pt x="5" y="17"/>
                  </a:lnTo>
                  <a:lnTo>
                    <a:pt x="5" y="19"/>
                  </a:lnTo>
                  <a:lnTo>
                    <a:pt x="6" y="20"/>
                  </a:lnTo>
                  <a:lnTo>
                    <a:pt x="7" y="22"/>
                  </a:lnTo>
                  <a:lnTo>
                    <a:pt x="8" y="23"/>
                  </a:lnTo>
                  <a:lnTo>
                    <a:pt x="8" y="24"/>
                  </a:lnTo>
                  <a:lnTo>
                    <a:pt x="8" y="25"/>
                  </a:lnTo>
                  <a:lnTo>
                    <a:pt x="9" y="25"/>
                  </a:lnTo>
                  <a:lnTo>
                    <a:pt x="10" y="25"/>
                  </a:lnTo>
                  <a:lnTo>
                    <a:pt x="10" y="25"/>
                  </a:lnTo>
                  <a:lnTo>
                    <a:pt x="11" y="24"/>
                  </a:lnTo>
                  <a:lnTo>
                    <a:pt x="11" y="23"/>
                  </a:lnTo>
                  <a:lnTo>
                    <a:pt x="10" y="23"/>
                  </a:lnTo>
                  <a:lnTo>
                    <a:pt x="10" y="22"/>
                  </a:lnTo>
                  <a:lnTo>
                    <a:pt x="10" y="21"/>
                  </a:lnTo>
                  <a:lnTo>
                    <a:pt x="10" y="19"/>
                  </a:lnTo>
                  <a:lnTo>
                    <a:pt x="9" y="18"/>
                  </a:lnTo>
                  <a:lnTo>
                    <a:pt x="8" y="17"/>
                  </a:lnTo>
                  <a:lnTo>
                    <a:pt x="8" y="15"/>
                  </a:lnTo>
                  <a:lnTo>
                    <a:pt x="8" y="15"/>
                  </a:lnTo>
                  <a:lnTo>
                    <a:pt x="7" y="13"/>
                  </a:lnTo>
                  <a:lnTo>
                    <a:pt x="7" y="12"/>
                  </a:lnTo>
                  <a:lnTo>
                    <a:pt x="6" y="11"/>
                  </a:lnTo>
                  <a:lnTo>
                    <a:pt x="6" y="10"/>
                  </a:lnTo>
                  <a:lnTo>
                    <a:pt x="6" y="10"/>
                  </a:lnTo>
                  <a:lnTo>
                    <a:pt x="6" y="9"/>
                  </a:lnTo>
                  <a:lnTo>
                    <a:pt x="5" y="7"/>
                  </a:lnTo>
                  <a:lnTo>
                    <a:pt x="5" y="6"/>
                  </a:lnTo>
                  <a:lnTo>
                    <a:pt x="5" y="6"/>
                  </a:lnTo>
                  <a:lnTo>
                    <a:pt x="5" y="5"/>
                  </a:lnTo>
                  <a:lnTo>
                    <a:pt x="5" y="4"/>
                  </a:lnTo>
                  <a:lnTo>
                    <a:pt x="5" y="3"/>
                  </a:lnTo>
                  <a:lnTo>
                    <a:pt x="4" y="2"/>
                  </a:lnTo>
                  <a:lnTo>
                    <a:pt x="4" y="2"/>
                  </a:lnTo>
                  <a:lnTo>
                    <a:pt x="3" y="1"/>
                  </a:lnTo>
                  <a:lnTo>
                    <a:pt x="3" y="1"/>
                  </a:lnTo>
                  <a:lnTo>
                    <a:pt x="3" y="0"/>
                  </a:lnTo>
                  <a:lnTo>
                    <a:pt x="2" y="0"/>
                  </a:lnTo>
                  <a:lnTo>
                    <a:pt x="1" y="0"/>
                  </a:lnTo>
                  <a:lnTo>
                    <a:pt x="1" y="0"/>
                  </a:lnTo>
                  <a:lnTo>
                    <a:pt x="0" y="0"/>
                  </a:lnTo>
                  <a:lnTo>
                    <a:pt x="0" y="1"/>
                  </a:lnTo>
                  <a:lnTo>
                    <a:pt x="0" y="2"/>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267" name="Group 470"/>
          <p:cNvGrpSpPr>
            <a:grpSpLocks/>
          </p:cNvGrpSpPr>
          <p:nvPr/>
        </p:nvGrpSpPr>
        <p:grpSpPr bwMode="auto">
          <a:xfrm>
            <a:off x="2390560" y="4306751"/>
            <a:ext cx="768350" cy="768350"/>
            <a:chOff x="577" y="2798"/>
            <a:chExt cx="484" cy="484"/>
          </a:xfrm>
        </p:grpSpPr>
        <p:sp>
          <p:nvSpPr>
            <p:cNvPr id="268" name="Freeform 265"/>
            <p:cNvSpPr>
              <a:spLocks/>
            </p:cNvSpPr>
            <p:nvPr/>
          </p:nvSpPr>
          <p:spPr bwMode="auto">
            <a:xfrm>
              <a:off x="577" y="2798"/>
              <a:ext cx="478" cy="478"/>
            </a:xfrm>
            <a:custGeom>
              <a:avLst/>
              <a:gdLst>
                <a:gd name="T0" fmla="*/ 246 w 478"/>
                <a:gd name="T1" fmla="*/ 477 h 478"/>
                <a:gd name="T2" fmla="*/ 293 w 478"/>
                <a:gd name="T3" fmla="*/ 470 h 478"/>
                <a:gd name="T4" fmla="*/ 337 w 478"/>
                <a:gd name="T5" fmla="*/ 455 h 478"/>
                <a:gd name="T6" fmla="*/ 377 w 478"/>
                <a:gd name="T7" fmla="*/ 433 h 478"/>
                <a:gd name="T8" fmla="*/ 412 w 478"/>
                <a:gd name="T9" fmla="*/ 402 h 478"/>
                <a:gd name="T10" fmla="*/ 439 w 478"/>
                <a:gd name="T11" fmla="*/ 366 h 478"/>
                <a:gd name="T12" fmla="*/ 460 w 478"/>
                <a:gd name="T13" fmla="*/ 325 h 478"/>
                <a:gd name="T14" fmla="*/ 473 w 478"/>
                <a:gd name="T15" fmla="*/ 278 h 478"/>
                <a:gd name="T16" fmla="*/ 477 w 478"/>
                <a:gd name="T17" fmla="*/ 230 h 478"/>
                <a:gd name="T18" fmla="*/ 470 w 478"/>
                <a:gd name="T19" fmla="*/ 183 h 478"/>
                <a:gd name="T20" fmla="*/ 455 w 478"/>
                <a:gd name="T21" fmla="*/ 139 h 478"/>
                <a:gd name="T22" fmla="*/ 432 w 478"/>
                <a:gd name="T23" fmla="*/ 100 h 478"/>
                <a:gd name="T24" fmla="*/ 402 w 478"/>
                <a:gd name="T25" fmla="*/ 65 h 478"/>
                <a:gd name="T26" fmla="*/ 365 w 478"/>
                <a:gd name="T27" fmla="*/ 37 h 478"/>
                <a:gd name="T28" fmla="*/ 324 w 478"/>
                <a:gd name="T29" fmla="*/ 16 h 478"/>
                <a:gd name="T30" fmla="*/ 278 w 478"/>
                <a:gd name="T31" fmla="*/ 3 h 478"/>
                <a:gd name="T32" fmla="*/ 230 w 478"/>
                <a:gd name="T33" fmla="*/ 0 h 478"/>
                <a:gd name="T34" fmla="*/ 183 w 478"/>
                <a:gd name="T35" fmla="*/ 6 h 478"/>
                <a:gd name="T36" fmla="*/ 139 w 478"/>
                <a:gd name="T37" fmla="*/ 21 h 478"/>
                <a:gd name="T38" fmla="*/ 99 w 478"/>
                <a:gd name="T39" fmla="*/ 44 h 478"/>
                <a:gd name="T40" fmla="*/ 65 w 478"/>
                <a:gd name="T41" fmla="*/ 74 h 478"/>
                <a:gd name="T42" fmla="*/ 37 w 478"/>
                <a:gd name="T43" fmla="*/ 111 h 478"/>
                <a:gd name="T44" fmla="*/ 16 w 478"/>
                <a:gd name="T45" fmla="*/ 152 h 478"/>
                <a:gd name="T46" fmla="*/ 3 w 478"/>
                <a:gd name="T47" fmla="*/ 198 h 478"/>
                <a:gd name="T48" fmla="*/ 0 w 478"/>
                <a:gd name="T49" fmla="*/ 247 h 478"/>
                <a:gd name="T50" fmla="*/ 6 w 478"/>
                <a:gd name="T51" fmla="*/ 293 h 478"/>
                <a:gd name="T52" fmla="*/ 21 w 478"/>
                <a:gd name="T53" fmla="*/ 338 h 478"/>
                <a:gd name="T54" fmla="*/ 43 w 478"/>
                <a:gd name="T55" fmla="*/ 377 h 478"/>
                <a:gd name="T56" fmla="*/ 74 w 478"/>
                <a:gd name="T57" fmla="*/ 412 h 478"/>
                <a:gd name="T58" fmla="*/ 110 w 478"/>
                <a:gd name="T59" fmla="*/ 439 h 478"/>
                <a:gd name="T60" fmla="*/ 152 w 478"/>
                <a:gd name="T61" fmla="*/ 461 h 478"/>
                <a:gd name="T62" fmla="*/ 198 w 478"/>
                <a:gd name="T63" fmla="*/ 474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78" h="478">
                  <a:moveTo>
                    <a:pt x="222" y="476"/>
                  </a:moveTo>
                  <a:lnTo>
                    <a:pt x="246" y="477"/>
                  </a:lnTo>
                  <a:lnTo>
                    <a:pt x="270" y="475"/>
                  </a:lnTo>
                  <a:lnTo>
                    <a:pt x="293" y="470"/>
                  </a:lnTo>
                  <a:lnTo>
                    <a:pt x="316" y="464"/>
                  </a:lnTo>
                  <a:lnTo>
                    <a:pt x="337" y="455"/>
                  </a:lnTo>
                  <a:lnTo>
                    <a:pt x="358" y="444"/>
                  </a:lnTo>
                  <a:lnTo>
                    <a:pt x="377" y="433"/>
                  </a:lnTo>
                  <a:lnTo>
                    <a:pt x="395" y="418"/>
                  </a:lnTo>
                  <a:lnTo>
                    <a:pt x="412" y="402"/>
                  </a:lnTo>
                  <a:lnTo>
                    <a:pt x="427" y="385"/>
                  </a:lnTo>
                  <a:lnTo>
                    <a:pt x="439" y="366"/>
                  </a:lnTo>
                  <a:lnTo>
                    <a:pt x="451" y="346"/>
                  </a:lnTo>
                  <a:lnTo>
                    <a:pt x="460" y="325"/>
                  </a:lnTo>
                  <a:lnTo>
                    <a:pt x="468" y="302"/>
                  </a:lnTo>
                  <a:lnTo>
                    <a:pt x="473" y="278"/>
                  </a:lnTo>
                  <a:lnTo>
                    <a:pt x="476" y="255"/>
                  </a:lnTo>
                  <a:lnTo>
                    <a:pt x="477" y="230"/>
                  </a:lnTo>
                  <a:lnTo>
                    <a:pt x="475" y="206"/>
                  </a:lnTo>
                  <a:lnTo>
                    <a:pt x="470" y="183"/>
                  </a:lnTo>
                  <a:lnTo>
                    <a:pt x="464" y="161"/>
                  </a:lnTo>
                  <a:lnTo>
                    <a:pt x="455" y="139"/>
                  </a:lnTo>
                  <a:lnTo>
                    <a:pt x="444" y="119"/>
                  </a:lnTo>
                  <a:lnTo>
                    <a:pt x="432" y="100"/>
                  </a:lnTo>
                  <a:lnTo>
                    <a:pt x="418" y="82"/>
                  </a:lnTo>
                  <a:lnTo>
                    <a:pt x="402" y="65"/>
                  </a:lnTo>
                  <a:lnTo>
                    <a:pt x="384" y="50"/>
                  </a:lnTo>
                  <a:lnTo>
                    <a:pt x="365" y="37"/>
                  </a:lnTo>
                  <a:lnTo>
                    <a:pt x="346" y="26"/>
                  </a:lnTo>
                  <a:lnTo>
                    <a:pt x="324" y="16"/>
                  </a:lnTo>
                  <a:lnTo>
                    <a:pt x="302" y="9"/>
                  </a:lnTo>
                  <a:lnTo>
                    <a:pt x="278" y="3"/>
                  </a:lnTo>
                  <a:lnTo>
                    <a:pt x="254" y="0"/>
                  </a:lnTo>
                  <a:lnTo>
                    <a:pt x="230" y="0"/>
                  </a:lnTo>
                  <a:lnTo>
                    <a:pt x="206" y="2"/>
                  </a:lnTo>
                  <a:lnTo>
                    <a:pt x="183" y="6"/>
                  </a:lnTo>
                  <a:lnTo>
                    <a:pt x="160" y="13"/>
                  </a:lnTo>
                  <a:lnTo>
                    <a:pt x="139" y="21"/>
                  </a:lnTo>
                  <a:lnTo>
                    <a:pt x="119" y="32"/>
                  </a:lnTo>
                  <a:lnTo>
                    <a:pt x="99" y="44"/>
                  </a:lnTo>
                  <a:lnTo>
                    <a:pt x="81" y="58"/>
                  </a:lnTo>
                  <a:lnTo>
                    <a:pt x="65" y="74"/>
                  </a:lnTo>
                  <a:lnTo>
                    <a:pt x="49" y="92"/>
                  </a:lnTo>
                  <a:lnTo>
                    <a:pt x="37" y="111"/>
                  </a:lnTo>
                  <a:lnTo>
                    <a:pt x="25" y="130"/>
                  </a:lnTo>
                  <a:lnTo>
                    <a:pt x="16" y="152"/>
                  </a:lnTo>
                  <a:lnTo>
                    <a:pt x="8" y="175"/>
                  </a:lnTo>
                  <a:lnTo>
                    <a:pt x="3" y="198"/>
                  </a:lnTo>
                  <a:lnTo>
                    <a:pt x="0" y="222"/>
                  </a:lnTo>
                  <a:lnTo>
                    <a:pt x="0" y="247"/>
                  </a:lnTo>
                  <a:lnTo>
                    <a:pt x="2" y="271"/>
                  </a:lnTo>
                  <a:lnTo>
                    <a:pt x="6" y="293"/>
                  </a:lnTo>
                  <a:lnTo>
                    <a:pt x="12" y="316"/>
                  </a:lnTo>
                  <a:lnTo>
                    <a:pt x="21" y="338"/>
                  </a:lnTo>
                  <a:lnTo>
                    <a:pt x="32" y="358"/>
                  </a:lnTo>
                  <a:lnTo>
                    <a:pt x="43" y="377"/>
                  </a:lnTo>
                  <a:lnTo>
                    <a:pt x="58" y="395"/>
                  </a:lnTo>
                  <a:lnTo>
                    <a:pt x="74" y="412"/>
                  </a:lnTo>
                  <a:lnTo>
                    <a:pt x="91" y="427"/>
                  </a:lnTo>
                  <a:lnTo>
                    <a:pt x="110" y="439"/>
                  </a:lnTo>
                  <a:lnTo>
                    <a:pt x="130" y="451"/>
                  </a:lnTo>
                  <a:lnTo>
                    <a:pt x="152" y="461"/>
                  </a:lnTo>
                  <a:lnTo>
                    <a:pt x="174" y="468"/>
                  </a:lnTo>
                  <a:lnTo>
                    <a:pt x="198" y="474"/>
                  </a:lnTo>
                  <a:lnTo>
                    <a:pt x="222" y="476"/>
                  </a:lnTo>
                </a:path>
              </a:pathLst>
            </a:custGeom>
            <a:solidFill>
              <a:srgbClr val="B2B2B2"/>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69" name="Freeform 266"/>
            <p:cNvSpPr>
              <a:spLocks/>
            </p:cNvSpPr>
            <p:nvPr/>
          </p:nvSpPr>
          <p:spPr bwMode="auto">
            <a:xfrm>
              <a:off x="577" y="2798"/>
              <a:ext cx="484" cy="484"/>
            </a:xfrm>
            <a:custGeom>
              <a:avLst/>
              <a:gdLst>
                <a:gd name="T0" fmla="*/ 249 w 484"/>
                <a:gd name="T1" fmla="*/ 483 h 484"/>
                <a:gd name="T2" fmla="*/ 297 w 484"/>
                <a:gd name="T3" fmla="*/ 476 h 484"/>
                <a:gd name="T4" fmla="*/ 341 w 484"/>
                <a:gd name="T5" fmla="*/ 461 h 484"/>
                <a:gd name="T6" fmla="*/ 382 w 484"/>
                <a:gd name="T7" fmla="*/ 438 h 484"/>
                <a:gd name="T8" fmla="*/ 417 w 484"/>
                <a:gd name="T9" fmla="*/ 407 h 484"/>
                <a:gd name="T10" fmla="*/ 445 w 484"/>
                <a:gd name="T11" fmla="*/ 371 h 484"/>
                <a:gd name="T12" fmla="*/ 466 w 484"/>
                <a:gd name="T13" fmla="*/ 329 h 484"/>
                <a:gd name="T14" fmla="*/ 479 w 484"/>
                <a:gd name="T15" fmla="*/ 282 h 484"/>
                <a:gd name="T16" fmla="*/ 483 w 484"/>
                <a:gd name="T17" fmla="*/ 233 h 484"/>
                <a:gd name="T18" fmla="*/ 476 w 484"/>
                <a:gd name="T19" fmla="*/ 185 h 484"/>
                <a:gd name="T20" fmla="*/ 461 w 484"/>
                <a:gd name="T21" fmla="*/ 141 h 484"/>
                <a:gd name="T22" fmla="*/ 437 w 484"/>
                <a:gd name="T23" fmla="*/ 101 h 484"/>
                <a:gd name="T24" fmla="*/ 407 w 484"/>
                <a:gd name="T25" fmla="*/ 66 h 484"/>
                <a:gd name="T26" fmla="*/ 370 w 484"/>
                <a:gd name="T27" fmla="*/ 37 h 484"/>
                <a:gd name="T28" fmla="*/ 328 w 484"/>
                <a:gd name="T29" fmla="*/ 16 h 484"/>
                <a:gd name="T30" fmla="*/ 282 w 484"/>
                <a:gd name="T31" fmla="*/ 3 h 484"/>
                <a:gd name="T32" fmla="*/ 233 w 484"/>
                <a:gd name="T33" fmla="*/ 0 h 484"/>
                <a:gd name="T34" fmla="*/ 185 w 484"/>
                <a:gd name="T35" fmla="*/ 6 h 484"/>
                <a:gd name="T36" fmla="*/ 141 w 484"/>
                <a:gd name="T37" fmla="*/ 21 h 484"/>
                <a:gd name="T38" fmla="*/ 100 w 484"/>
                <a:gd name="T39" fmla="*/ 45 h 484"/>
                <a:gd name="T40" fmla="*/ 66 w 484"/>
                <a:gd name="T41" fmla="*/ 75 h 484"/>
                <a:gd name="T42" fmla="*/ 37 w 484"/>
                <a:gd name="T43" fmla="*/ 112 h 484"/>
                <a:gd name="T44" fmla="*/ 16 w 484"/>
                <a:gd name="T45" fmla="*/ 154 h 484"/>
                <a:gd name="T46" fmla="*/ 3 w 484"/>
                <a:gd name="T47" fmla="*/ 200 h 484"/>
                <a:gd name="T48" fmla="*/ 0 w 484"/>
                <a:gd name="T49" fmla="*/ 250 h 484"/>
                <a:gd name="T50" fmla="*/ 6 w 484"/>
                <a:gd name="T51" fmla="*/ 297 h 484"/>
                <a:gd name="T52" fmla="*/ 21 w 484"/>
                <a:gd name="T53" fmla="*/ 342 h 484"/>
                <a:gd name="T54" fmla="*/ 44 w 484"/>
                <a:gd name="T55" fmla="*/ 382 h 484"/>
                <a:gd name="T56" fmla="*/ 75 w 484"/>
                <a:gd name="T57" fmla="*/ 417 h 484"/>
                <a:gd name="T58" fmla="*/ 111 w 484"/>
                <a:gd name="T59" fmla="*/ 445 h 484"/>
                <a:gd name="T60" fmla="*/ 154 w 484"/>
                <a:gd name="T61" fmla="*/ 467 h 484"/>
                <a:gd name="T62" fmla="*/ 200 w 484"/>
                <a:gd name="T63" fmla="*/ 48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84" h="484">
                  <a:moveTo>
                    <a:pt x="225" y="482"/>
                  </a:moveTo>
                  <a:lnTo>
                    <a:pt x="249" y="483"/>
                  </a:lnTo>
                  <a:lnTo>
                    <a:pt x="273" y="481"/>
                  </a:lnTo>
                  <a:lnTo>
                    <a:pt x="297" y="476"/>
                  </a:lnTo>
                  <a:lnTo>
                    <a:pt x="320" y="470"/>
                  </a:lnTo>
                  <a:lnTo>
                    <a:pt x="341" y="461"/>
                  </a:lnTo>
                  <a:lnTo>
                    <a:pt x="362" y="450"/>
                  </a:lnTo>
                  <a:lnTo>
                    <a:pt x="382" y="438"/>
                  </a:lnTo>
                  <a:lnTo>
                    <a:pt x="400" y="423"/>
                  </a:lnTo>
                  <a:lnTo>
                    <a:pt x="417" y="407"/>
                  </a:lnTo>
                  <a:lnTo>
                    <a:pt x="432" y="390"/>
                  </a:lnTo>
                  <a:lnTo>
                    <a:pt x="445" y="371"/>
                  </a:lnTo>
                  <a:lnTo>
                    <a:pt x="457" y="350"/>
                  </a:lnTo>
                  <a:lnTo>
                    <a:pt x="466" y="329"/>
                  </a:lnTo>
                  <a:lnTo>
                    <a:pt x="474" y="306"/>
                  </a:lnTo>
                  <a:lnTo>
                    <a:pt x="479" y="282"/>
                  </a:lnTo>
                  <a:lnTo>
                    <a:pt x="482" y="258"/>
                  </a:lnTo>
                  <a:lnTo>
                    <a:pt x="483" y="233"/>
                  </a:lnTo>
                  <a:lnTo>
                    <a:pt x="481" y="209"/>
                  </a:lnTo>
                  <a:lnTo>
                    <a:pt x="476" y="185"/>
                  </a:lnTo>
                  <a:lnTo>
                    <a:pt x="470" y="163"/>
                  </a:lnTo>
                  <a:lnTo>
                    <a:pt x="461" y="141"/>
                  </a:lnTo>
                  <a:lnTo>
                    <a:pt x="450" y="120"/>
                  </a:lnTo>
                  <a:lnTo>
                    <a:pt x="437" y="101"/>
                  </a:lnTo>
                  <a:lnTo>
                    <a:pt x="423" y="83"/>
                  </a:lnTo>
                  <a:lnTo>
                    <a:pt x="407" y="66"/>
                  </a:lnTo>
                  <a:lnTo>
                    <a:pt x="389" y="51"/>
                  </a:lnTo>
                  <a:lnTo>
                    <a:pt x="370" y="37"/>
                  </a:lnTo>
                  <a:lnTo>
                    <a:pt x="350" y="26"/>
                  </a:lnTo>
                  <a:lnTo>
                    <a:pt x="328" y="16"/>
                  </a:lnTo>
                  <a:lnTo>
                    <a:pt x="306" y="9"/>
                  </a:lnTo>
                  <a:lnTo>
                    <a:pt x="282" y="3"/>
                  </a:lnTo>
                  <a:lnTo>
                    <a:pt x="257" y="0"/>
                  </a:lnTo>
                  <a:lnTo>
                    <a:pt x="233" y="0"/>
                  </a:lnTo>
                  <a:lnTo>
                    <a:pt x="209" y="2"/>
                  </a:lnTo>
                  <a:lnTo>
                    <a:pt x="185" y="6"/>
                  </a:lnTo>
                  <a:lnTo>
                    <a:pt x="162" y="13"/>
                  </a:lnTo>
                  <a:lnTo>
                    <a:pt x="141" y="21"/>
                  </a:lnTo>
                  <a:lnTo>
                    <a:pt x="120" y="32"/>
                  </a:lnTo>
                  <a:lnTo>
                    <a:pt x="100" y="45"/>
                  </a:lnTo>
                  <a:lnTo>
                    <a:pt x="82" y="59"/>
                  </a:lnTo>
                  <a:lnTo>
                    <a:pt x="66" y="75"/>
                  </a:lnTo>
                  <a:lnTo>
                    <a:pt x="50" y="93"/>
                  </a:lnTo>
                  <a:lnTo>
                    <a:pt x="37" y="112"/>
                  </a:lnTo>
                  <a:lnTo>
                    <a:pt x="25" y="132"/>
                  </a:lnTo>
                  <a:lnTo>
                    <a:pt x="16" y="154"/>
                  </a:lnTo>
                  <a:lnTo>
                    <a:pt x="8" y="177"/>
                  </a:lnTo>
                  <a:lnTo>
                    <a:pt x="3" y="200"/>
                  </a:lnTo>
                  <a:lnTo>
                    <a:pt x="0" y="225"/>
                  </a:lnTo>
                  <a:lnTo>
                    <a:pt x="0" y="250"/>
                  </a:lnTo>
                  <a:lnTo>
                    <a:pt x="2" y="274"/>
                  </a:lnTo>
                  <a:lnTo>
                    <a:pt x="6" y="297"/>
                  </a:lnTo>
                  <a:lnTo>
                    <a:pt x="12" y="320"/>
                  </a:lnTo>
                  <a:lnTo>
                    <a:pt x="21" y="342"/>
                  </a:lnTo>
                  <a:lnTo>
                    <a:pt x="32" y="362"/>
                  </a:lnTo>
                  <a:lnTo>
                    <a:pt x="44" y="382"/>
                  </a:lnTo>
                  <a:lnTo>
                    <a:pt x="59" y="400"/>
                  </a:lnTo>
                  <a:lnTo>
                    <a:pt x="75" y="417"/>
                  </a:lnTo>
                  <a:lnTo>
                    <a:pt x="92" y="432"/>
                  </a:lnTo>
                  <a:lnTo>
                    <a:pt x="111" y="445"/>
                  </a:lnTo>
                  <a:lnTo>
                    <a:pt x="132" y="457"/>
                  </a:lnTo>
                  <a:lnTo>
                    <a:pt x="154" y="467"/>
                  </a:lnTo>
                  <a:lnTo>
                    <a:pt x="176" y="474"/>
                  </a:lnTo>
                  <a:lnTo>
                    <a:pt x="200" y="480"/>
                  </a:lnTo>
                  <a:lnTo>
                    <a:pt x="225" y="482"/>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70" name="Freeform 267"/>
            <p:cNvSpPr>
              <a:spLocks/>
            </p:cNvSpPr>
            <p:nvPr/>
          </p:nvSpPr>
          <p:spPr bwMode="auto">
            <a:xfrm>
              <a:off x="583" y="2805"/>
              <a:ext cx="465" cy="464"/>
            </a:xfrm>
            <a:custGeom>
              <a:avLst/>
              <a:gdLst>
                <a:gd name="T0" fmla="*/ 256 w 465"/>
                <a:gd name="T1" fmla="*/ 462 h 464"/>
                <a:gd name="T2" fmla="*/ 301 w 465"/>
                <a:gd name="T3" fmla="*/ 452 h 464"/>
                <a:gd name="T4" fmla="*/ 343 w 465"/>
                <a:gd name="T5" fmla="*/ 435 h 464"/>
                <a:gd name="T6" fmla="*/ 379 w 465"/>
                <a:gd name="T7" fmla="*/ 410 h 464"/>
                <a:gd name="T8" fmla="*/ 411 w 465"/>
                <a:gd name="T9" fmla="*/ 379 h 464"/>
                <a:gd name="T10" fmla="*/ 435 w 465"/>
                <a:gd name="T11" fmla="*/ 342 h 464"/>
                <a:gd name="T12" fmla="*/ 453 w 465"/>
                <a:gd name="T13" fmla="*/ 300 h 464"/>
                <a:gd name="T14" fmla="*/ 463 w 465"/>
                <a:gd name="T15" fmla="*/ 255 h 464"/>
                <a:gd name="T16" fmla="*/ 463 w 465"/>
                <a:gd name="T17" fmla="*/ 207 h 464"/>
                <a:gd name="T18" fmla="*/ 453 w 465"/>
                <a:gd name="T19" fmla="*/ 162 h 464"/>
                <a:gd name="T20" fmla="*/ 435 w 465"/>
                <a:gd name="T21" fmla="*/ 120 h 464"/>
                <a:gd name="T22" fmla="*/ 411 w 465"/>
                <a:gd name="T23" fmla="*/ 84 h 464"/>
                <a:gd name="T24" fmla="*/ 379 w 465"/>
                <a:gd name="T25" fmla="*/ 52 h 464"/>
                <a:gd name="T26" fmla="*/ 343 w 465"/>
                <a:gd name="T27" fmla="*/ 28 h 464"/>
                <a:gd name="T28" fmla="*/ 301 w 465"/>
                <a:gd name="T29" fmla="*/ 10 h 464"/>
                <a:gd name="T30" fmla="*/ 256 w 465"/>
                <a:gd name="T31" fmla="*/ 1 h 464"/>
                <a:gd name="T32" fmla="*/ 208 w 465"/>
                <a:gd name="T33" fmla="*/ 1 h 464"/>
                <a:gd name="T34" fmla="*/ 163 w 465"/>
                <a:gd name="T35" fmla="*/ 10 h 464"/>
                <a:gd name="T36" fmla="*/ 121 w 465"/>
                <a:gd name="T37" fmla="*/ 28 h 464"/>
                <a:gd name="T38" fmla="*/ 85 w 465"/>
                <a:gd name="T39" fmla="*/ 52 h 464"/>
                <a:gd name="T40" fmla="*/ 53 w 465"/>
                <a:gd name="T41" fmla="*/ 84 h 464"/>
                <a:gd name="T42" fmla="*/ 29 w 465"/>
                <a:gd name="T43" fmla="*/ 120 h 464"/>
                <a:gd name="T44" fmla="*/ 11 w 465"/>
                <a:gd name="T45" fmla="*/ 162 h 464"/>
                <a:gd name="T46" fmla="*/ 2 w 465"/>
                <a:gd name="T47" fmla="*/ 207 h 464"/>
                <a:gd name="T48" fmla="*/ 2 w 465"/>
                <a:gd name="T49" fmla="*/ 255 h 464"/>
                <a:gd name="T50" fmla="*/ 11 w 465"/>
                <a:gd name="T51" fmla="*/ 300 h 464"/>
                <a:gd name="T52" fmla="*/ 29 w 465"/>
                <a:gd name="T53" fmla="*/ 342 h 464"/>
                <a:gd name="T54" fmla="*/ 53 w 465"/>
                <a:gd name="T55" fmla="*/ 379 h 464"/>
                <a:gd name="T56" fmla="*/ 85 w 465"/>
                <a:gd name="T57" fmla="*/ 410 h 464"/>
                <a:gd name="T58" fmla="*/ 121 w 465"/>
                <a:gd name="T59" fmla="*/ 435 h 464"/>
                <a:gd name="T60" fmla="*/ 163 w 465"/>
                <a:gd name="T61" fmla="*/ 452 h 464"/>
                <a:gd name="T62" fmla="*/ 208 w 465"/>
                <a:gd name="T63" fmla="*/ 462 h 4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65" h="464">
                  <a:moveTo>
                    <a:pt x="232" y="463"/>
                  </a:moveTo>
                  <a:lnTo>
                    <a:pt x="256" y="462"/>
                  </a:lnTo>
                  <a:lnTo>
                    <a:pt x="278" y="458"/>
                  </a:lnTo>
                  <a:lnTo>
                    <a:pt x="301" y="452"/>
                  </a:lnTo>
                  <a:lnTo>
                    <a:pt x="322" y="445"/>
                  </a:lnTo>
                  <a:lnTo>
                    <a:pt x="343" y="435"/>
                  </a:lnTo>
                  <a:lnTo>
                    <a:pt x="361" y="424"/>
                  </a:lnTo>
                  <a:lnTo>
                    <a:pt x="379" y="410"/>
                  </a:lnTo>
                  <a:lnTo>
                    <a:pt x="396" y="395"/>
                  </a:lnTo>
                  <a:lnTo>
                    <a:pt x="411" y="379"/>
                  </a:lnTo>
                  <a:lnTo>
                    <a:pt x="425" y="360"/>
                  </a:lnTo>
                  <a:lnTo>
                    <a:pt x="435" y="342"/>
                  </a:lnTo>
                  <a:lnTo>
                    <a:pt x="445" y="322"/>
                  </a:lnTo>
                  <a:lnTo>
                    <a:pt x="453" y="300"/>
                  </a:lnTo>
                  <a:lnTo>
                    <a:pt x="459" y="278"/>
                  </a:lnTo>
                  <a:lnTo>
                    <a:pt x="463" y="255"/>
                  </a:lnTo>
                  <a:lnTo>
                    <a:pt x="464" y="231"/>
                  </a:lnTo>
                  <a:lnTo>
                    <a:pt x="463" y="207"/>
                  </a:lnTo>
                  <a:lnTo>
                    <a:pt x="459" y="185"/>
                  </a:lnTo>
                  <a:lnTo>
                    <a:pt x="453" y="162"/>
                  </a:lnTo>
                  <a:lnTo>
                    <a:pt x="445" y="141"/>
                  </a:lnTo>
                  <a:lnTo>
                    <a:pt x="435" y="120"/>
                  </a:lnTo>
                  <a:lnTo>
                    <a:pt x="425" y="102"/>
                  </a:lnTo>
                  <a:lnTo>
                    <a:pt x="411" y="84"/>
                  </a:lnTo>
                  <a:lnTo>
                    <a:pt x="396" y="67"/>
                  </a:lnTo>
                  <a:lnTo>
                    <a:pt x="379" y="52"/>
                  </a:lnTo>
                  <a:lnTo>
                    <a:pt x="361" y="39"/>
                  </a:lnTo>
                  <a:lnTo>
                    <a:pt x="343" y="28"/>
                  </a:lnTo>
                  <a:lnTo>
                    <a:pt x="322" y="18"/>
                  </a:lnTo>
                  <a:lnTo>
                    <a:pt x="301" y="10"/>
                  </a:lnTo>
                  <a:lnTo>
                    <a:pt x="278" y="4"/>
                  </a:lnTo>
                  <a:lnTo>
                    <a:pt x="256" y="1"/>
                  </a:lnTo>
                  <a:lnTo>
                    <a:pt x="232" y="0"/>
                  </a:lnTo>
                  <a:lnTo>
                    <a:pt x="208" y="1"/>
                  </a:lnTo>
                  <a:lnTo>
                    <a:pt x="186" y="4"/>
                  </a:lnTo>
                  <a:lnTo>
                    <a:pt x="163" y="10"/>
                  </a:lnTo>
                  <a:lnTo>
                    <a:pt x="142" y="18"/>
                  </a:lnTo>
                  <a:lnTo>
                    <a:pt x="121" y="28"/>
                  </a:lnTo>
                  <a:lnTo>
                    <a:pt x="103" y="39"/>
                  </a:lnTo>
                  <a:lnTo>
                    <a:pt x="85" y="52"/>
                  </a:lnTo>
                  <a:lnTo>
                    <a:pt x="68" y="67"/>
                  </a:lnTo>
                  <a:lnTo>
                    <a:pt x="53" y="84"/>
                  </a:lnTo>
                  <a:lnTo>
                    <a:pt x="39" y="102"/>
                  </a:lnTo>
                  <a:lnTo>
                    <a:pt x="29" y="120"/>
                  </a:lnTo>
                  <a:lnTo>
                    <a:pt x="19" y="141"/>
                  </a:lnTo>
                  <a:lnTo>
                    <a:pt x="11" y="162"/>
                  </a:lnTo>
                  <a:lnTo>
                    <a:pt x="5" y="185"/>
                  </a:lnTo>
                  <a:lnTo>
                    <a:pt x="2" y="207"/>
                  </a:lnTo>
                  <a:lnTo>
                    <a:pt x="0" y="231"/>
                  </a:lnTo>
                  <a:lnTo>
                    <a:pt x="2" y="255"/>
                  </a:lnTo>
                  <a:lnTo>
                    <a:pt x="5" y="278"/>
                  </a:lnTo>
                  <a:lnTo>
                    <a:pt x="11" y="300"/>
                  </a:lnTo>
                  <a:lnTo>
                    <a:pt x="19" y="322"/>
                  </a:lnTo>
                  <a:lnTo>
                    <a:pt x="29" y="342"/>
                  </a:lnTo>
                  <a:lnTo>
                    <a:pt x="39" y="360"/>
                  </a:lnTo>
                  <a:lnTo>
                    <a:pt x="53" y="379"/>
                  </a:lnTo>
                  <a:lnTo>
                    <a:pt x="68" y="395"/>
                  </a:lnTo>
                  <a:lnTo>
                    <a:pt x="85" y="410"/>
                  </a:lnTo>
                  <a:lnTo>
                    <a:pt x="103" y="424"/>
                  </a:lnTo>
                  <a:lnTo>
                    <a:pt x="121" y="435"/>
                  </a:lnTo>
                  <a:lnTo>
                    <a:pt x="142" y="445"/>
                  </a:lnTo>
                  <a:lnTo>
                    <a:pt x="163" y="452"/>
                  </a:lnTo>
                  <a:lnTo>
                    <a:pt x="186" y="458"/>
                  </a:lnTo>
                  <a:lnTo>
                    <a:pt x="208" y="462"/>
                  </a:lnTo>
                  <a:lnTo>
                    <a:pt x="232" y="463"/>
                  </a:lnTo>
                </a:path>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71" name="Freeform 268"/>
            <p:cNvSpPr>
              <a:spLocks/>
            </p:cNvSpPr>
            <p:nvPr/>
          </p:nvSpPr>
          <p:spPr bwMode="auto">
            <a:xfrm>
              <a:off x="583" y="2805"/>
              <a:ext cx="471" cy="470"/>
            </a:xfrm>
            <a:custGeom>
              <a:avLst/>
              <a:gdLst>
                <a:gd name="T0" fmla="*/ 259 w 471"/>
                <a:gd name="T1" fmla="*/ 468 h 470"/>
                <a:gd name="T2" fmla="*/ 305 w 471"/>
                <a:gd name="T3" fmla="*/ 458 h 470"/>
                <a:gd name="T4" fmla="*/ 347 w 471"/>
                <a:gd name="T5" fmla="*/ 441 h 470"/>
                <a:gd name="T6" fmla="*/ 384 w 471"/>
                <a:gd name="T7" fmla="*/ 415 h 470"/>
                <a:gd name="T8" fmla="*/ 416 w 471"/>
                <a:gd name="T9" fmla="*/ 384 h 470"/>
                <a:gd name="T10" fmla="*/ 441 w 471"/>
                <a:gd name="T11" fmla="*/ 346 h 470"/>
                <a:gd name="T12" fmla="*/ 459 w 471"/>
                <a:gd name="T13" fmla="*/ 304 h 470"/>
                <a:gd name="T14" fmla="*/ 469 w 471"/>
                <a:gd name="T15" fmla="*/ 258 h 470"/>
                <a:gd name="T16" fmla="*/ 469 w 471"/>
                <a:gd name="T17" fmla="*/ 210 h 470"/>
                <a:gd name="T18" fmla="*/ 459 w 471"/>
                <a:gd name="T19" fmla="*/ 164 h 470"/>
                <a:gd name="T20" fmla="*/ 441 w 471"/>
                <a:gd name="T21" fmla="*/ 122 h 470"/>
                <a:gd name="T22" fmla="*/ 416 w 471"/>
                <a:gd name="T23" fmla="*/ 85 h 470"/>
                <a:gd name="T24" fmla="*/ 384 w 471"/>
                <a:gd name="T25" fmla="*/ 53 h 470"/>
                <a:gd name="T26" fmla="*/ 347 w 471"/>
                <a:gd name="T27" fmla="*/ 28 h 470"/>
                <a:gd name="T28" fmla="*/ 305 w 471"/>
                <a:gd name="T29" fmla="*/ 10 h 470"/>
                <a:gd name="T30" fmla="*/ 259 w 471"/>
                <a:gd name="T31" fmla="*/ 1 h 470"/>
                <a:gd name="T32" fmla="*/ 211 w 471"/>
                <a:gd name="T33" fmla="*/ 1 h 470"/>
                <a:gd name="T34" fmla="*/ 165 w 471"/>
                <a:gd name="T35" fmla="*/ 10 h 470"/>
                <a:gd name="T36" fmla="*/ 123 w 471"/>
                <a:gd name="T37" fmla="*/ 28 h 470"/>
                <a:gd name="T38" fmla="*/ 86 w 471"/>
                <a:gd name="T39" fmla="*/ 53 h 470"/>
                <a:gd name="T40" fmla="*/ 54 w 471"/>
                <a:gd name="T41" fmla="*/ 85 h 470"/>
                <a:gd name="T42" fmla="*/ 29 w 471"/>
                <a:gd name="T43" fmla="*/ 122 h 470"/>
                <a:gd name="T44" fmla="*/ 11 w 471"/>
                <a:gd name="T45" fmla="*/ 164 h 470"/>
                <a:gd name="T46" fmla="*/ 2 w 471"/>
                <a:gd name="T47" fmla="*/ 210 h 470"/>
                <a:gd name="T48" fmla="*/ 2 w 471"/>
                <a:gd name="T49" fmla="*/ 258 h 470"/>
                <a:gd name="T50" fmla="*/ 11 w 471"/>
                <a:gd name="T51" fmla="*/ 304 h 470"/>
                <a:gd name="T52" fmla="*/ 29 w 471"/>
                <a:gd name="T53" fmla="*/ 346 h 470"/>
                <a:gd name="T54" fmla="*/ 54 w 471"/>
                <a:gd name="T55" fmla="*/ 384 h 470"/>
                <a:gd name="T56" fmla="*/ 86 w 471"/>
                <a:gd name="T57" fmla="*/ 415 h 470"/>
                <a:gd name="T58" fmla="*/ 123 w 471"/>
                <a:gd name="T59" fmla="*/ 441 h 470"/>
                <a:gd name="T60" fmla="*/ 165 w 471"/>
                <a:gd name="T61" fmla="*/ 458 h 470"/>
                <a:gd name="T62" fmla="*/ 211 w 471"/>
                <a:gd name="T63" fmla="*/ 468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71" h="470">
                  <a:moveTo>
                    <a:pt x="235" y="469"/>
                  </a:moveTo>
                  <a:lnTo>
                    <a:pt x="259" y="468"/>
                  </a:lnTo>
                  <a:lnTo>
                    <a:pt x="282" y="464"/>
                  </a:lnTo>
                  <a:lnTo>
                    <a:pt x="305" y="458"/>
                  </a:lnTo>
                  <a:lnTo>
                    <a:pt x="326" y="451"/>
                  </a:lnTo>
                  <a:lnTo>
                    <a:pt x="347" y="441"/>
                  </a:lnTo>
                  <a:lnTo>
                    <a:pt x="366" y="429"/>
                  </a:lnTo>
                  <a:lnTo>
                    <a:pt x="384" y="415"/>
                  </a:lnTo>
                  <a:lnTo>
                    <a:pt x="401" y="400"/>
                  </a:lnTo>
                  <a:lnTo>
                    <a:pt x="416" y="384"/>
                  </a:lnTo>
                  <a:lnTo>
                    <a:pt x="430" y="365"/>
                  </a:lnTo>
                  <a:lnTo>
                    <a:pt x="441" y="346"/>
                  </a:lnTo>
                  <a:lnTo>
                    <a:pt x="451" y="326"/>
                  </a:lnTo>
                  <a:lnTo>
                    <a:pt x="459" y="304"/>
                  </a:lnTo>
                  <a:lnTo>
                    <a:pt x="465" y="282"/>
                  </a:lnTo>
                  <a:lnTo>
                    <a:pt x="469" y="258"/>
                  </a:lnTo>
                  <a:lnTo>
                    <a:pt x="470" y="234"/>
                  </a:lnTo>
                  <a:lnTo>
                    <a:pt x="469" y="210"/>
                  </a:lnTo>
                  <a:lnTo>
                    <a:pt x="465" y="187"/>
                  </a:lnTo>
                  <a:lnTo>
                    <a:pt x="459" y="164"/>
                  </a:lnTo>
                  <a:lnTo>
                    <a:pt x="451" y="143"/>
                  </a:lnTo>
                  <a:lnTo>
                    <a:pt x="441" y="122"/>
                  </a:lnTo>
                  <a:lnTo>
                    <a:pt x="430" y="103"/>
                  </a:lnTo>
                  <a:lnTo>
                    <a:pt x="416" y="85"/>
                  </a:lnTo>
                  <a:lnTo>
                    <a:pt x="401" y="68"/>
                  </a:lnTo>
                  <a:lnTo>
                    <a:pt x="384" y="53"/>
                  </a:lnTo>
                  <a:lnTo>
                    <a:pt x="366" y="40"/>
                  </a:lnTo>
                  <a:lnTo>
                    <a:pt x="347" y="28"/>
                  </a:lnTo>
                  <a:lnTo>
                    <a:pt x="326" y="18"/>
                  </a:lnTo>
                  <a:lnTo>
                    <a:pt x="305" y="10"/>
                  </a:lnTo>
                  <a:lnTo>
                    <a:pt x="282" y="4"/>
                  </a:lnTo>
                  <a:lnTo>
                    <a:pt x="259" y="1"/>
                  </a:lnTo>
                  <a:lnTo>
                    <a:pt x="235" y="0"/>
                  </a:lnTo>
                  <a:lnTo>
                    <a:pt x="211" y="1"/>
                  </a:lnTo>
                  <a:lnTo>
                    <a:pt x="188" y="4"/>
                  </a:lnTo>
                  <a:lnTo>
                    <a:pt x="165" y="10"/>
                  </a:lnTo>
                  <a:lnTo>
                    <a:pt x="144" y="18"/>
                  </a:lnTo>
                  <a:lnTo>
                    <a:pt x="123" y="28"/>
                  </a:lnTo>
                  <a:lnTo>
                    <a:pt x="104" y="40"/>
                  </a:lnTo>
                  <a:lnTo>
                    <a:pt x="86" y="53"/>
                  </a:lnTo>
                  <a:lnTo>
                    <a:pt x="69" y="68"/>
                  </a:lnTo>
                  <a:lnTo>
                    <a:pt x="54" y="85"/>
                  </a:lnTo>
                  <a:lnTo>
                    <a:pt x="40" y="103"/>
                  </a:lnTo>
                  <a:lnTo>
                    <a:pt x="29" y="122"/>
                  </a:lnTo>
                  <a:lnTo>
                    <a:pt x="19" y="143"/>
                  </a:lnTo>
                  <a:lnTo>
                    <a:pt x="11" y="164"/>
                  </a:lnTo>
                  <a:lnTo>
                    <a:pt x="5" y="187"/>
                  </a:lnTo>
                  <a:lnTo>
                    <a:pt x="2" y="210"/>
                  </a:lnTo>
                  <a:lnTo>
                    <a:pt x="0" y="234"/>
                  </a:lnTo>
                  <a:lnTo>
                    <a:pt x="2" y="258"/>
                  </a:lnTo>
                  <a:lnTo>
                    <a:pt x="5" y="282"/>
                  </a:lnTo>
                  <a:lnTo>
                    <a:pt x="11" y="304"/>
                  </a:lnTo>
                  <a:lnTo>
                    <a:pt x="19" y="326"/>
                  </a:lnTo>
                  <a:lnTo>
                    <a:pt x="29" y="346"/>
                  </a:lnTo>
                  <a:lnTo>
                    <a:pt x="40" y="365"/>
                  </a:lnTo>
                  <a:lnTo>
                    <a:pt x="54" y="384"/>
                  </a:lnTo>
                  <a:lnTo>
                    <a:pt x="69" y="400"/>
                  </a:lnTo>
                  <a:lnTo>
                    <a:pt x="86" y="415"/>
                  </a:lnTo>
                  <a:lnTo>
                    <a:pt x="104" y="429"/>
                  </a:lnTo>
                  <a:lnTo>
                    <a:pt x="123" y="441"/>
                  </a:lnTo>
                  <a:lnTo>
                    <a:pt x="144" y="451"/>
                  </a:lnTo>
                  <a:lnTo>
                    <a:pt x="165" y="458"/>
                  </a:lnTo>
                  <a:lnTo>
                    <a:pt x="188" y="464"/>
                  </a:lnTo>
                  <a:lnTo>
                    <a:pt x="211" y="468"/>
                  </a:lnTo>
                </a:path>
              </a:pathLst>
            </a:custGeom>
            <a:noFill/>
            <a:ln w="12700" cap="rnd" cmpd="sng">
              <a:solidFill>
                <a:srgbClr val="FFFFFF"/>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72" name="Freeform 269"/>
            <p:cNvSpPr>
              <a:spLocks/>
            </p:cNvSpPr>
            <p:nvPr/>
          </p:nvSpPr>
          <p:spPr bwMode="auto">
            <a:xfrm>
              <a:off x="823" y="2858"/>
              <a:ext cx="3" cy="6"/>
            </a:xfrm>
            <a:custGeom>
              <a:avLst/>
              <a:gdLst>
                <a:gd name="T0" fmla="*/ 0 w 3"/>
                <a:gd name="T1" fmla="*/ 1 h 6"/>
                <a:gd name="T2" fmla="*/ 0 w 3"/>
                <a:gd name="T3" fmla="*/ 1 h 6"/>
                <a:gd name="T4" fmla="*/ 0 w 3"/>
                <a:gd name="T5" fmla="*/ 0 h 6"/>
                <a:gd name="T6" fmla="*/ 0 w 3"/>
                <a:gd name="T7" fmla="*/ 0 h 6"/>
                <a:gd name="T8" fmla="*/ 2 w 3"/>
                <a:gd name="T9" fmla="*/ 0 h 6"/>
                <a:gd name="T10" fmla="*/ 1 w 3"/>
                <a:gd name="T11" fmla="*/ 0 h 6"/>
                <a:gd name="T12" fmla="*/ 1 w 3"/>
                <a:gd name="T13" fmla="*/ 0 h 6"/>
                <a:gd name="T14" fmla="*/ 1 w 3"/>
                <a:gd name="T15" fmla="*/ 1 h 6"/>
                <a:gd name="T16" fmla="*/ 1 w 3"/>
                <a:gd name="T17" fmla="*/ 4 h 6"/>
                <a:gd name="T18" fmla="*/ 1 w 3"/>
                <a:gd name="T19" fmla="*/ 5 h 6"/>
                <a:gd name="T20" fmla="*/ 2 w 3"/>
                <a:gd name="T21" fmla="*/ 5 h 6"/>
                <a:gd name="T22" fmla="*/ 2 w 3"/>
                <a:gd name="T23" fmla="*/ 5 h 6"/>
                <a:gd name="T24" fmla="*/ 0 w 3"/>
                <a:gd name="T25" fmla="*/ 5 h 6"/>
                <a:gd name="T26" fmla="*/ 0 w 3"/>
                <a:gd name="T27" fmla="*/ 5 h 6"/>
                <a:gd name="T28" fmla="*/ 0 w 3"/>
                <a:gd name="T29" fmla="*/ 5 h 6"/>
                <a:gd name="T30" fmla="*/ 0 w 3"/>
                <a:gd name="T31" fmla="*/ 1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 h="6">
                  <a:moveTo>
                    <a:pt x="0" y="1"/>
                  </a:moveTo>
                  <a:lnTo>
                    <a:pt x="0" y="1"/>
                  </a:lnTo>
                  <a:lnTo>
                    <a:pt x="0" y="0"/>
                  </a:lnTo>
                  <a:lnTo>
                    <a:pt x="0" y="0"/>
                  </a:lnTo>
                  <a:lnTo>
                    <a:pt x="2" y="0"/>
                  </a:lnTo>
                  <a:lnTo>
                    <a:pt x="1" y="0"/>
                  </a:lnTo>
                  <a:lnTo>
                    <a:pt x="1" y="0"/>
                  </a:lnTo>
                  <a:lnTo>
                    <a:pt x="1" y="1"/>
                  </a:lnTo>
                  <a:lnTo>
                    <a:pt x="1" y="4"/>
                  </a:lnTo>
                  <a:lnTo>
                    <a:pt x="1" y="5"/>
                  </a:lnTo>
                  <a:lnTo>
                    <a:pt x="2" y="5"/>
                  </a:lnTo>
                  <a:lnTo>
                    <a:pt x="2" y="5"/>
                  </a:lnTo>
                  <a:lnTo>
                    <a:pt x="0" y="5"/>
                  </a:lnTo>
                  <a:lnTo>
                    <a:pt x="0" y="5"/>
                  </a:lnTo>
                  <a:lnTo>
                    <a:pt x="0" y="5"/>
                  </a:lnTo>
                  <a:lnTo>
                    <a:pt x="0" y="1"/>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73" name="Freeform 270"/>
            <p:cNvSpPr>
              <a:spLocks/>
            </p:cNvSpPr>
            <p:nvPr/>
          </p:nvSpPr>
          <p:spPr bwMode="auto">
            <a:xfrm>
              <a:off x="843" y="2859"/>
              <a:ext cx="6" cy="8"/>
            </a:xfrm>
            <a:custGeom>
              <a:avLst/>
              <a:gdLst>
                <a:gd name="T0" fmla="*/ 3 w 6"/>
                <a:gd name="T1" fmla="*/ 4 h 8"/>
                <a:gd name="T2" fmla="*/ 3 w 6"/>
                <a:gd name="T3" fmla="*/ 5 h 8"/>
                <a:gd name="T4" fmla="*/ 3 w 6"/>
                <a:gd name="T5" fmla="*/ 5 h 8"/>
                <a:gd name="T6" fmla="*/ 3 w 6"/>
                <a:gd name="T7" fmla="*/ 6 h 8"/>
                <a:gd name="T8" fmla="*/ 3 w 6"/>
                <a:gd name="T9" fmla="*/ 6 h 8"/>
                <a:gd name="T10" fmla="*/ 3 w 6"/>
                <a:gd name="T11" fmla="*/ 6 h 8"/>
                <a:gd name="T12" fmla="*/ 2 w 6"/>
                <a:gd name="T13" fmla="*/ 6 h 8"/>
                <a:gd name="T14" fmla="*/ 2 w 6"/>
                <a:gd name="T15" fmla="*/ 6 h 8"/>
                <a:gd name="T16" fmla="*/ 1 w 6"/>
                <a:gd name="T17" fmla="*/ 6 h 8"/>
                <a:gd name="T18" fmla="*/ 1 w 6"/>
                <a:gd name="T19" fmla="*/ 6 h 8"/>
                <a:gd name="T20" fmla="*/ 1 w 6"/>
                <a:gd name="T21" fmla="*/ 6 h 8"/>
                <a:gd name="T22" fmla="*/ 1 w 6"/>
                <a:gd name="T23" fmla="*/ 5 h 8"/>
                <a:gd name="T24" fmla="*/ 0 w 6"/>
                <a:gd name="T25" fmla="*/ 5 h 8"/>
                <a:gd name="T26" fmla="*/ 0 w 6"/>
                <a:gd name="T27" fmla="*/ 4 h 8"/>
                <a:gd name="T28" fmla="*/ 1 w 6"/>
                <a:gd name="T29" fmla="*/ 2 h 8"/>
                <a:gd name="T30" fmla="*/ 1 w 6"/>
                <a:gd name="T31" fmla="*/ 2 h 8"/>
                <a:gd name="T32" fmla="*/ 1 w 6"/>
                <a:gd name="T33" fmla="*/ 2 h 8"/>
                <a:gd name="T34" fmla="*/ 1 w 6"/>
                <a:gd name="T35" fmla="*/ 1 h 8"/>
                <a:gd name="T36" fmla="*/ 2 w 6"/>
                <a:gd name="T37" fmla="*/ 1 h 8"/>
                <a:gd name="T38" fmla="*/ 2 w 6"/>
                <a:gd name="T39" fmla="*/ 1 h 8"/>
                <a:gd name="T40" fmla="*/ 0 w 6"/>
                <a:gd name="T41" fmla="*/ 0 h 8"/>
                <a:gd name="T42" fmla="*/ 0 w 6"/>
                <a:gd name="T43" fmla="*/ 1 h 8"/>
                <a:gd name="T44" fmla="*/ 0 w 6"/>
                <a:gd name="T45" fmla="*/ 1 h 8"/>
                <a:gd name="T46" fmla="*/ 0 w 6"/>
                <a:gd name="T47" fmla="*/ 2 h 8"/>
                <a:gd name="T48" fmla="*/ 0 w 6"/>
                <a:gd name="T49" fmla="*/ 4 h 8"/>
                <a:gd name="T50" fmla="*/ 0 w 6"/>
                <a:gd name="T51" fmla="*/ 5 h 8"/>
                <a:gd name="T52" fmla="*/ 0 w 6"/>
                <a:gd name="T53" fmla="*/ 5 h 8"/>
                <a:gd name="T54" fmla="*/ 0 w 6"/>
                <a:gd name="T55" fmla="*/ 6 h 8"/>
                <a:gd name="T56" fmla="*/ 0 w 6"/>
                <a:gd name="T57" fmla="*/ 6 h 8"/>
                <a:gd name="T58" fmla="*/ 0 w 6"/>
                <a:gd name="T59" fmla="*/ 6 h 8"/>
                <a:gd name="T60" fmla="*/ 1 w 6"/>
                <a:gd name="T61" fmla="*/ 6 h 8"/>
                <a:gd name="T62" fmla="*/ 1 w 6"/>
                <a:gd name="T63" fmla="*/ 7 h 8"/>
                <a:gd name="T64" fmla="*/ 2 w 6"/>
                <a:gd name="T65" fmla="*/ 7 h 8"/>
                <a:gd name="T66" fmla="*/ 2 w 6"/>
                <a:gd name="T67" fmla="*/ 7 h 8"/>
                <a:gd name="T68" fmla="*/ 3 w 6"/>
                <a:gd name="T69" fmla="*/ 7 h 8"/>
                <a:gd name="T70" fmla="*/ 3 w 6"/>
                <a:gd name="T71" fmla="*/ 6 h 8"/>
                <a:gd name="T72" fmla="*/ 3 w 6"/>
                <a:gd name="T73" fmla="*/ 6 h 8"/>
                <a:gd name="T74" fmla="*/ 3 w 6"/>
                <a:gd name="T75" fmla="*/ 6 h 8"/>
                <a:gd name="T76" fmla="*/ 4 w 6"/>
                <a:gd name="T77" fmla="*/ 6 h 8"/>
                <a:gd name="T78" fmla="*/ 4 w 6"/>
                <a:gd name="T79" fmla="*/ 5 h 8"/>
                <a:gd name="T80" fmla="*/ 4 w 6"/>
                <a:gd name="T81" fmla="*/ 5 h 8"/>
                <a:gd name="T82" fmla="*/ 4 w 6"/>
                <a:gd name="T83" fmla="*/ 3 h 8"/>
                <a:gd name="T84" fmla="*/ 4 w 6"/>
                <a:gd name="T85" fmla="*/ 2 h 8"/>
                <a:gd name="T86" fmla="*/ 4 w 6"/>
                <a:gd name="T87" fmla="*/ 2 h 8"/>
                <a:gd name="T88" fmla="*/ 5 w 6"/>
                <a:gd name="T89" fmla="*/ 2 h 8"/>
                <a:gd name="T90" fmla="*/ 5 w 6"/>
                <a:gd name="T91" fmla="*/ 2 h 8"/>
                <a:gd name="T92" fmla="*/ 5 w 6"/>
                <a:gd name="T93" fmla="*/ 1 h 8"/>
                <a:gd name="T94" fmla="*/ 3 w 6"/>
                <a:gd name="T95" fmla="*/ 1 h 8"/>
                <a:gd name="T96" fmla="*/ 4 w 6"/>
                <a:gd name="T97" fmla="*/ 1 h 8"/>
                <a:gd name="T98" fmla="*/ 4 w 6"/>
                <a:gd name="T99" fmla="*/ 2 h 8"/>
                <a:gd name="T100" fmla="*/ 4 w 6"/>
                <a:gd name="T101" fmla="*/ 2 h 8"/>
                <a:gd name="T102" fmla="*/ 4 w 6"/>
                <a:gd name="T103" fmla="*/ 3 h 8"/>
                <a:gd name="T104" fmla="*/ 3 w 6"/>
                <a:gd name="T105" fmla="*/ 4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 h="8">
                  <a:moveTo>
                    <a:pt x="3" y="4"/>
                  </a:moveTo>
                  <a:lnTo>
                    <a:pt x="3" y="5"/>
                  </a:lnTo>
                  <a:lnTo>
                    <a:pt x="3" y="5"/>
                  </a:lnTo>
                  <a:lnTo>
                    <a:pt x="3" y="6"/>
                  </a:lnTo>
                  <a:lnTo>
                    <a:pt x="3" y="6"/>
                  </a:lnTo>
                  <a:lnTo>
                    <a:pt x="3" y="6"/>
                  </a:lnTo>
                  <a:lnTo>
                    <a:pt x="2" y="6"/>
                  </a:lnTo>
                  <a:lnTo>
                    <a:pt x="2" y="6"/>
                  </a:lnTo>
                  <a:lnTo>
                    <a:pt x="1" y="6"/>
                  </a:lnTo>
                  <a:lnTo>
                    <a:pt x="1" y="6"/>
                  </a:lnTo>
                  <a:lnTo>
                    <a:pt x="1" y="6"/>
                  </a:lnTo>
                  <a:lnTo>
                    <a:pt x="1" y="5"/>
                  </a:lnTo>
                  <a:lnTo>
                    <a:pt x="0" y="5"/>
                  </a:lnTo>
                  <a:lnTo>
                    <a:pt x="0" y="4"/>
                  </a:lnTo>
                  <a:lnTo>
                    <a:pt x="1" y="2"/>
                  </a:lnTo>
                  <a:lnTo>
                    <a:pt x="1" y="2"/>
                  </a:lnTo>
                  <a:lnTo>
                    <a:pt x="1" y="2"/>
                  </a:lnTo>
                  <a:lnTo>
                    <a:pt x="1" y="1"/>
                  </a:lnTo>
                  <a:lnTo>
                    <a:pt x="2" y="1"/>
                  </a:lnTo>
                  <a:lnTo>
                    <a:pt x="2" y="1"/>
                  </a:lnTo>
                  <a:lnTo>
                    <a:pt x="0" y="0"/>
                  </a:lnTo>
                  <a:lnTo>
                    <a:pt x="0" y="1"/>
                  </a:lnTo>
                  <a:lnTo>
                    <a:pt x="0" y="1"/>
                  </a:lnTo>
                  <a:lnTo>
                    <a:pt x="0" y="2"/>
                  </a:lnTo>
                  <a:lnTo>
                    <a:pt x="0" y="4"/>
                  </a:lnTo>
                  <a:lnTo>
                    <a:pt x="0" y="5"/>
                  </a:lnTo>
                  <a:lnTo>
                    <a:pt x="0" y="5"/>
                  </a:lnTo>
                  <a:lnTo>
                    <a:pt x="0" y="6"/>
                  </a:lnTo>
                  <a:lnTo>
                    <a:pt x="0" y="6"/>
                  </a:lnTo>
                  <a:lnTo>
                    <a:pt x="0" y="6"/>
                  </a:lnTo>
                  <a:lnTo>
                    <a:pt x="1" y="6"/>
                  </a:lnTo>
                  <a:lnTo>
                    <a:pt x="1" y="7"/>
                  </a:lnTo>
                  <a:lnTo>
                    <a:pt x="2" y="7"/>
                  </a:lnTo>
                  <a:lnTo>
                    <a:pt x="2" y="7"/>
                  </a:lnTo>
                  <a:lnTo>
                    <a:pt x="3" y="7"/>
                  </a:lnTo>
                  <a:lnTo>
                    <a:pt x="3" y="6"/>
                  </a:lnTo>
                  <a:lnTo>
                    <a:pt x="3" y="6"/>
                  </a:lnTo>
                  <a:lnTo>
                    <a:pt x="3" y="6"/>
                  </a:lnTo>
                  <a:lnTo>
                    <a:pt x="4" y="6"/>
                  </a:lnTo>
                  <a:lnTo>
                    <a:pt x="4" y="5"/>
                  </a:lnTo>
                  <a:lnTo>
                    <a:pt x="4" y="5"/>
                  </a:lnTo>
                  <a:lnTo>
                    <a:pt x="4" y="3"/>
                  </a:lnTo>
                  <a:lnTo>
                    <a:pt x="4" y="2"/>
                  </a:lnTo>
                  <a:lnTo>
                    <a:pt x="4" y="2"/>
                  </a:lnTo>
                  <a:lnTo>
                    <a:pt x="5" y="2"/>
                  </a:lnTo>
                  <a:lnTo>
                    <a:pt x="5" y="2"/>
                  </a:lnTo>
                  <a:lnTo>
                    <a:pt x="5" y="1"/>
                  </a:lnTo>
                  <a:lnTo>
                    <a:pt x="3" y="1"/>
                  </a:lnTo>
                  <a:lnTo>
                    <a:pt x="4" y="1"/>
                  </a:lnTo>
                  <a:lnTo>
                    <a:pt x="4" y="2"/>
                  </a:lnTo>
                  <a:lnTo>
                    <a:pt x="4" y="2"/>
                  </a:lnTo>
                  <a:lnTo>
                    <a:pt x="4" y="3"/>
                  </a:lnTo>
                  <a:lnTo>
                    <a:pt x="3" y="4"/>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74" name="Freeform 271"/>
            <p:cNvSpPr>
              <a:spLocks/>
            </p:cNvSpPr>
            <p:nvPr/>
          </p:nvSpPr>
          <p:spPr bwMode="auto">
            <a:xfrm>
              <a:off x="715" y="2843"/>
              <a:ext cx="23" cy="27"/>
            </a:xfrm>
            <a:custGeom>
              <a:avLst/>
              <a:gdLst>
                <a:gd name="T0" fmla="*/ 11 w 23"/>
                <a:gd name="T1" fmla="*/ 7 h 27"/>
                <a:gd name="T2" fmla="*/ 11 w 23"/>
                <a:gd name="T3" fmla="*/ 7 h 27"/>
                <a:gd name="T4" fmla="*/ 10 w 23"/>
                <a:gd name="T5" fmla="*/ 6 h 27"/>
                <a:gd name="T6" fmla="*/ 10 w 23"/>
                <a:gd name="T7" fmla="*/ 5 h 27"/>
                <a:gd name="T8" fmla="*/ 10 w 23"/>
                <a:gd name="T9" fmla="*/ 4 h 27"/>
                <a:gd name="T10" fmla="*/ 10 w 23"/>
                <a:gd name="T11" fmla="*/ 3 h 27"/>
                <a:gd name="T12" fmla="*/ 11 w 23"/>
                <a:gd name="T13" fmla="*/ 3 h 27"/>
                <a:gd name="T14" fmla="*/ 12 w 23"/>
                <a:gd name="T15" fmla="*/ 2 h 27"/>
                <a:gd name="T16" fmla="*/ 13 w 23"/>
                <a:gd name="T17" fmla="*/ 2 h 27"/>
                <a:gd name="T18" fmla="*/ 13 w 23"/>
                <a:gd name="T19" fmla="*/ 2 h 27"/>
                <a:gd name="T20" fmla="*/ 14 w 23"/>
                <a:gd name="T21" fmla="*/ 2 h 27"/>
                <a:gd name="T22" fmla="*/ 15 w 23"/>
                <a:gd name="T23" fmla="*/ 2 h 27"/>
                <a:gd name="T24" fmla="*/ 16 w 23"/>
                <a:gd name="T25" fmla="*/ 2 h 27"/>
                <a:gd name="T26" fmla="*/ 16 w 23"/>
                <a:gd name="T27" fmla="*/ 3 h 27"/>
                <a:gd name="T28" fmla="*/ 17 w 23"/>
                <a:gd name="T29" fmla="*/ 3 h 27"/>
                <a:gd name="T30" fmla="*/ 17 w 23"/>
                <a:gd name="T31" fmla="*/ 3 h 27"/>
                <a:gd name="T32" fmla="*/ 18 w 23"/>
                <a:gd name="T33" fmla="*/ 3 h 27"/>
                <a:gd name="T34" fmla="*/ 19 w 23"/>
                <a:gd name="T35" fmla="*/ 4 h 27"/>
                <a:gd name="T36" fmla="*/ 20 w 23"/>
                <a:gd name="T37" fmla="*/ 4 h 27"/>
                <a:gd name="T38" fmla="*/ 20 w 23"/>
                <a:gd name="T39" fmla="*/ 3 h 27"/>
                <a:gd name="T40" fmla="*/ 16 w 23"/>
                <a:gd name="T41" fmla="*/ 0 h 27"/>
                <a:gd name="T42" fmla="*/ 0 w 23"/>
                <a:gd name="T43" fmla="*/ 7 h 27"/>
                <a:gd name="T44" fmla="*/ 1 w 23"/>
                <a:gd name="T45" fmla="*/ 13 h 27"/>
                <a:gd name="T46" fmla="*/ 2 w 23"/>
                <a:gd name="T47" fmla="*/ 13 h 27"/>
                <a:gd name="T48" fmla="*/ 2 w 23"/>
                <a:gd name="T49" fmla="*/ 12 h 27"/>
                <a:gd name="T50" fmla="*/ 2 w 23"/>
                <a:gd name="T51" fmla="*/ 11 h 27"/>
                <a:gd name="T52" fmla="*/ 2 w 23"/>
                <a:gd name="T53" fmla="*/ 11 h 27"/>
                <a:gd name="T54" fmla="*/ 2 w 23"/>
                <a:gd name="T55" fmla="*/ 10 h 27"/>
                <a:gd name="T56" fmla="*/ 2 w 23"/>
                <a:gd name="T57" fmla="*/ 9 h 27"/>
                <a:gd name="T58" fmla="*/ 3 w 23"/>
                <a:gd name="T59" fmla="*/ 8 h 27"/>
                <a:gd name="T60" fmla="*/ 3 w 23"/>
                <a:gd name="T61" fmla="*/ 7 h 27"/>
                <a:gd name="T62" fmla="*/ 4 w 23"/>
                <a:gd name="T63" fmla="*/ 7 h 27"/>
                <a:gd name="T64" fmla="*/ 4 w 23"/>
                <a:gd name="T65" fmla="*/ 7 h 27"/>
                <a:gd name="T66" fmla="*/ 5 w 23"/>
                <a:gd name="T67" fmla="*/ 7 h 27"/>
                <a:gd name="T68" fmla="*/ 6 w 23"/>
                <a:gd name="T69" fmla="*/ 6 h 27"/>
                <a:gd name="T70" fmla="*/ 6 w 23"/>
                <a:gd name="T71" fmla="*/ 6 h 27"/>
                <a:gd name="T72" fmla="*/ 7 w 23"/>
                <a:gd name="T73" fmla="*/ 6 h 27"/>
                <a:gd name="T74" fmla="*/ 8 w 23"/>
                <a:gd name="T75" fmla="*/ 7 h 27"/>
                <a:gd name="T76" fmla="*/ 8 w 23"/>
                <a:gd name="T77" fmla="*/ 7 h 27"/>
                <a:gd name="T78" fmla="*/ 9 w 23"/>
                <a:gd name="T79" fmla="*/ 7 h 27"/>
                <a:gd name="T80" fmla="*/ 9 w 23"/>
                <a:gd name="T81" fmla="*/ 8 h 27"/>
                <a:gd name="T82" fmla="*/ 14 w 23"/>
                <a:gd name="T83" fmla="*/ 20 h 27"/>
                <a:gd name="T84" fmla="*/ 14 w 23"/>
                <a:gd name="T85" fmla="*/ 20 h 27"/>
                <a:gd name="T86" fmla="*/ 14 w 23"/>
                <a:gd name="T87" fmla="*/ 21 h 27"/>
                <a:gd name="T88" fmla="*/ 15 w 23"/>
                <a:gd name="T89" fmla="*/ 22 h 27"/>
                <a:gd name="T90" fmla="*/ 15 w 23"/>
                <a:gd name="T91" fmla="*/ 23 h 27"/>
                <a:gd name="T92" fmla="*/ 15 w 23"/>
                <a:gd name="T93" fmla="*/ 24 h 27"/>
                <a:gd name="T94" fmla="*/ 14 w 23"/>
                <a:gd name="T95" fmla="*/ 24 h 27"/>
                <a:gd name="T96" fmla="*/ 14 w 23"/>
                <a:gd name="T97" fmla="*/ 24 h 27"/>
                <a:gd name="T98" fmla="*/ 13 w 23"/>
                <a:gd name="T99" fmla="*/ 25 h 27"/>
                <a:gd name="T100" fmla="*/ 13 w 23"/>
                <a:gd name="T101" fmla="*/ 26 h 27"/>
                <a:gd name="T102" fmla="*/ 22 w 23"/>
                <a:gd name="T103" fmla="*/ 22 h 27"/>
                <a:gd name="T104" fmla="*/ 21 w 23"/>
                <a:gd name="T105" fmla="*/ 20 h 27"/>
                <a:gd name="T106" fmla="*/ 20 w 23"/>
                <a:gd name="T107" fmla="*/ 21 h 27"/>
                <a:gd name="T108" fmla="*/ 20 w 23"/>
                <a:gd name="T109" fmla="*/ 21 h 27"/>
                <a:gd name="T110" fmla="*/ 19 w 23"/>
                <a:gd name="T111" fmla="*/ 21 h 27"/>
                <a:gd name="T112" fmla="*/ 18 w 23"/>
                <a:gd name="T113" fmla="*/ 21 h 27"/>
                <a:gd name="T114" fmla="*/ 18 w 23"/>
                <a:gd name="T115" fmla="*/ 20 h 27"/>
                <a:gd name="T116" fmla="*/ 17 w 23"/>
                <a:gd name="T117" fmla="*/ 20 h 27"/>
                <a:gd name="T118" fmla="*/ 17 w 23"/>
                <a:gd name="T119" fmla="*/ 20 h 27"/>
                <a:gd name="T120" fmla="*/ 17 w 23"/>
                <a:gd name="T121" fmla="*/ 19 h 27"/>
                <a:gd name="T122" fmla="*/ 17 w 23"/>
                <a:gd name="T123" fmla="*/ 19 h 27"/>
                <a:gd name="T124" fmla="*/ 11 w 23"/>
                <a:gd name="T125" fmla="*/ 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3" h="27">
                  <a:moveTo>
                    <a:pt x="11" y="7"/>
                  </a:moveTo>
                  <a:lnTo>
                    <a:pt x="11" y="7"/>
                  </a:lnTo>
                  <a:lnTo>
                    <a:pt x="10" y="6"/>
                  </a:lnTo>
                  <a:lnTo>
                    <a:pt x="10" y="5"/>
                  </a:lnTo>
                  <a:lnTo>
                    <a:pt x="10" y="4"/>
                  </a:lnTo>
                  <a:lnTo>
                    <a:pt x="10" y="3"/>
                  </a:lnTo>
                  <a:lnTo>
                    <a:pt x="11" y="3"/>
                  </a:lnTo>
                  <a:lnTo>
                    <a:pt x="12" y="2"/>
                  </a:lnTo>
                  <a:lnTo>
                    <a:pt x="13" y="2"/>
                  </a:lnTo>
                  <a:lnTo>
                    <a:pt x="13" y="2"/>
                  </a:lnTo>
                  <a:lnTo>
                    <a:pt x="14" y="2"/>
                  </a:lnTo>
                  <a:lnTo>
                    <a:pt x="15" y="2"/>
                  </a:lnTo>
                  <a:lnTo>
                    <a:pt x="16" y="2"/>
                  </a:lnTo>
                  <a:lnTo>
                    <a:pt x="16" y="3"/>
                  </a:lnTo>
                  <a:lnTo>
                    <a:pt x="17" y="3"/>
                  </a:lnTo>
                  <a:lnTo>
                    <a:pt x="17" y="3"/>
                  </a:lnTo>
                  <a:lnTo>
                    <a:pt x="18" y="3"/>
                  </a:lnTo>
                  <a:lnTo>
                    <a:pt x="19" y="4"/>
                  </a:lnTo>
                  <a:lnTo>
                    <a:pt x="20" y="4"/>
                  </a:lnTo>
                  <a:lnTo>
                    <a:pt x="20" y="3"/>
                  </a:lnTo>
                  <a:lnTo>
                    <a:pt x="16" y="0"/>
                  </a:lnTo>
                  <a:lnTo>
                    <a:pt x="0" y="7"/>
                  </a:lnTo>
                  <a:lnTo>
                    <a:pt x="1" y="13"/>
                  </a:lnTo>
                  <a:lnTo>
                    <a:pt x="2" y="13"/>
                  </a:lnTo>
                  <a:lnTo>
                    <a:pt x="2" y="12"/>
                  </a:lnTo>
                  <a:lnTo>
                    <a:pt x="2" y="11"/>
                  </a:lnTo>
                  <a:lnTo>
                    <a:pt x="2" y="11"/>
                  </a:lnTo>
                  <a:lnTo>
                    <a:pt x="2" y="10"/>
                  </a:lnTo>
                  <a:lnTo>
                    <a:pt x="2" y="9"/>
                  </a:lnTo>
                  <a:lnTo>
                    <a:pt x="3" y="8"/>
                  </a:lnTo>
                  <a:lnTo>
                    <a:pt x="3" y="7"/>
                  </a:lnTo>
                  <a:lnTo>
                    <a:pt x="4" y="7"/>
                  </a:lnTo>
                  <a:lnTo>
                    <a:pt x="4" y="7"/>
                  </a:lnTo>
                  <a:lnTo>
                    <a:pt x="5" y="7"/>
                  </a:lnTo>
                  <a:lnTo>
                    <a:pt x="6" y="6"/>
                  </a:lnTo>
                  <a:lnTo>
                    <a:pt x="6" y="6"/>
                  </a:lnTo>
                  <a:lnTo>
                    <a:pt x="7" y="6"/>
                  </a:lnTo>
                  <a:lnTo>
                    <a:pt x="8" y="7"/>
                  </a:lnTo>
                  <a:lnTo>
                    <a:pt x="8" y="7"/>
                  </a:lnTo>
                  <a:lnTo>
                    <a:pt x="9" y="7"/>
                  </a:lnTo>
                  <a:lnTo>
                    <a:pt x="9" y="8"/>
                  </a:lnTo>
                  <a:lnTo>
                    <a:pt x="14" y="20"/>
                  </a:lnTo>
                  <a:lnTo>
                    <a:pt x="14" y="20"/>
                  </a:lnTo>
                  <a:lnTo>
                    <a:pt x="14" y="21"/>
                  </a:lnTo>
                  <a:lnTo>
                    <a:pt x="15" y="22"/>
                  </a:lnTo>
                  <a:lnTo>
                    <a:pt x="15" y="23"/>
                  </a:lnTo>
                  <a:lnTo>
                    <a:pt x="15" y="24"/>
                  </a:lnTo>
                  <a:lnTo>
                    <a:pt x="14" y="24"/>
                  </a:lnTo>
                  <a:lnTo>
                    <a:pt x="14" y="24"/>
                  </a:lnTo>
                  <a:lnTo>
                    <a:pt x="13" y="25"/>
                  </a:lnTo>
                  <a:lnTo>
                    <a:pt x="13" y="26"/>
                  </a:lnTo>
                  <a:lnTo>
                    <a:pt x="22" y="22"/>
                  </a:lnTo>
                  <a:lnTo>
                    <a:pt x="21" y="20"/>
                  </a:lnTo>
                  <a:lnTo>
                    <a:pt x="20" y="21"/>
                  </a:lnTo>
                  <a:lnTo>
                    <a:pt x="20" y="21"/>
                  </a:lnTo>
                  <a:lnTo>
                    <a:pt x="19" y="21"/>
                  </a:lnTo>
                  <a:lnTo>
                    <a:pt x="18" y="21"/>
                  </a:lnTo>
                  <a:lnTo>
                    <a:pt x="18" y="20"/>
                  </a:lnTo>
                  <a:lnTo>
                    <a:pt x="17" y="20"/>
                  </a:lnTo>
                  <a:lnTo>
                    <a:pt x="17" y="20"/>
                  </a:lnTo>
                  <a:lnTo>
                    <a:pt x="17" y="19"/>
                  </a:lnTo>
                  <a:lnTo>
                    <a:pt x="17" y="19"/>
                  </a:lnTo>
                  <a:lnTo>
                    <a:pt x="11" y="7"/>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75" name="Freeform 272"/>
            <p:cNvSpPr>
              <a:spLocks/>
            </p:cNvSpPr>
            <p:nvPr/>
          </p:nvSpPr>
          <p:spPr bwMode="auto">
            <a:xfrm>
              <a:off x="746" y="2836"/>
              <a:ext cx="22" cy="26"/>
            </a:xfrm>
            <a:custGeom>
              <a:avLst/>
              <a:gdLst>
                <a:gd name="T0" fmla="*/ 4 w 22"/>
                <a:gd name="T1" fmla="*/ 16 h 26"/>
                <a:gd name="T2" fmla="*/ 4 w 22"/>
                <a:gd name="T3" fmla="*/ 18 h 26"/>
                <a:gd name="T4" fmla="*/ 4 w 22"/>
                <a:gd name="T5" fmla="*/ 19 h 26"/>
                <a:gd name="T6" fmla="*/ 4 w 22"/>
                <a:gd name="T7" fmla="*/ 19 h 26"/>
                <a:gd name="T8" fmla="*/ 4 w 22"/>
                <a:gd name="T9" fmla="*/ 20 h 26"/>
                <a:gd name="T10" fmla="*/ 4 w 22"/>
                <a:gd name="T11" fmla="*/ 21 h 26"/>
                <a:gd name="T12" fmla="*/ 4 w 22"/>
                <a:gd name="T13" fmla="*/ 22 h 26"/>
                <a:gd name="T14" fmla="*/ 5 w 22"/>
                <a:gd name="T15" fmla="*/ 22 h 26"/>
                <a:gd name="T16" fmla="*/ 5 w 22"/>
                <a:gd name="T17" fmla="*/ 23 h 26"/>
                <a:gd name="T18" fmla="*/ 5 w 22"/>
                <a:gd name="T19" fmla="*/ 23 h 26"/>
                <a:gd name="T20" fmla="*/ 6 w 22"/>
                <a:gd name="T21" fmla="*/ 23 h 26"/>
                <a:gd name="T22" fmla="*/ 7 w 22"/>
                <a:gd name="T23" fmla="*/ 23 h 26"/>
                <a:gd name="T24" fmla="*/ 7 w 22"/>
                <a:gd name="T25" fmla="*/ 23 h 26"/>
                <a:gd name="T26" fmla="*/ 0 w 22"/>
                <a:gd name="T27" fmla="*/ 25 h 26"/>
                <a:gd name="T28" fmla="*/ 1 w 22"/>
                <a:gd name="T29" fmla="*/ 24 h 26"/>
                <a:gd name="T30" fmla="*/ 2 w 22"/>
                <a:gd name="T31" fmla="*/ 23 h 26"/>
                <a:gd name="T32" fmla="*/ 2 w 22"/>
                <a:gd name="T33" fmla="*/ 23 h 26"/>
                <a:gd name="T34" fmla="*/ 2 w 22"/>
                <a:gd name="T35" fmla="*/ 23 h 26"/>
                <a:gd name="T36" fmla="*/ 2 w 22"/>
                <a:gd name="T37" fmla="*/ 22 h 26"/>
                <a:gd name="T38" fmla="*/ 2 w 22"/>
                <a:gd name="T39" fmla="*/ 20 h 26"/>
                <a:gd name="T40" fmla="*/ 2 w 22"/>
                <a:gd name="T41" fmla="*/ 19 h 26"/>
                <a:gd name="T42" fmla="*/ 2 w 22"/>
                <a:gd name="T43" fmla="*/ 19 h 26"/>
                <a:gd name="T44" fmla="*/ 2 w 22"/>
                <a:gd name="T45" fmla="*/ 1 h 26"/>
                <a:gd name="T46" fmla="*/ 5 w 22"/>
                <a:gd name="T47" fmla="*/ 0 h 26"/>
                <a:gd name="T48" fmla="*/ 15 w 22"/>
                <a:gd name="T49" fmla="*/ 14 h 26"/>
                <a:gd name="T50" fmla="*/ 16 w 22"/>
                <a:gd name="T51" fmla="*/ 14 h 26"/>
                <a:gd name="T52" fmla="*/ 16 w 22"/>
                <a:gd name="T53" fmla="*/ 15 h 26"/>
                <a:gd name="T54" fmla="*/ 16 w 22"/>
                <a:gd name="T55" fmla="*/ 15 h 26"/>
                <a:gd name="T56" fmla="*/ 17 w 22"/>
                <a:gd name="T57" fmla="*/ 16 h 26"/>
                <a:gd name="T58" fmla="*/ 17 w 22"/>
                <a:gd name="T59" fmla="*/ 17 h 26"/>
                <a:gd name="T60" fmla="*/ 18 w 22"/>
                <a:gd name="T61" fmla="*/ 17 h 26"/>
                <a:gd name="T62" fmla="*/ 20 w 22"/>
                <a:gd name="T63" fmla="*/ 17 h 26"/>
                <a:gd name="T64" fmla="*/ 21 w 22"/>
                <a:gd name="T65" fmla="*/ 19 h 26"/>
                <a:gd name="T66" fmla="*/ 12 w 22"/>
                <a:gd name="T67" fmla="*/ 21 h 26"/>
                <a:gd name="T68" fmla="*/ 12 w 22"/>
                <a:gd name="T69" fmla="*/ 20 h 26"/>
                <a:gd name="T70" fmla="*/ 13 w 22"/>
                <a:gd name="T71" fmla="*/ 20 h 26"/>
                <a:gd name="T72" fmla="*/ 14 w 22"/>
                <a:gd name="T73" fmla="*/ 19 h 26"/>
                <a:gd name="T74" fmla="*/ 15 w 22"/>
                <a:gd name="T75" fmla="*/ 19 h 26"/>
                <a:gd name="T76" fmla="*/ 14 w 22"/>
                <a:gd name="T77" fmla="*/ 18 h 26"/>
                <a:gd name="T78" fmla="*/ 14 w 22"/>
                <a:gd name="T79" fmla="*/ 17 h 26"/>
                <a:gd name="T80" fmla="*/ 13 w 22"/>
                <a:gd name="T81" fmla="*/ 17 h 26"/>
                <a:gd name="T82" fmla="*/ 11 w 22"/>
                <a:gd name="T83" fmla="*/ 14 h 26"/>
                <a:gd name="T84" fmla="*/ 4 w 22"/>
                <a:gd name="T85" fmla="*/ 1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2" h="26">
                  <a:moveTo>
                    <a:pt x="4" y="16"/>
                  </a:moveTo>
                  <a:lnTo>
                    <a:pt x="4" y="18"/>
                  </a:lnTo>
                  <a:lnTo>
                    <a:pt x="4" y="19"/>
                  </a:lnTo>
                  <a:lnTo>
                    <a:pt x="4" y="19"/>
                  </a:lnTo>
                  <a:lnTo>
                    <a:pt x="4" y="20"/>
                  </a:lnTo>
                  <a:lnTo>
                    <a:pt x="4" y="21"/>
                  </a:lnTo>
                  <a:lnTo>
                    <a:pt x="4" y="22"/>
                  </a:lnTo>
                  <a:lnTo>
                    <a:pt x="5" y="22"/>
                  </a:lnTo>
                  <a:lnTo>
                    <a:pt x="5" y="23"/>
                  </a:lnTo>
                  <a:lnTo>
                    <a:pt x="5" y="23"/>
                  </a:lnTo>
                  <a:lnTo>
                    <a:pt x="6" y="23"/>
                  </a:lnTo>
                  <a:lnTo>
                    <a:pt x="7" y="23"/>
                  </a:lnTo>
                  <a:lnTo>
                    <a:pt x="7" y="23"/>
                  </a:lnTo>
                  <a:lnTo>
                    <a:pt x="0" y="25"/>
                  </a:lnTo>
                  <a:lnTo>
                    <a:pt x="1" y="24"/>
                  </a:lnTo>
                  <a:lnTo>
                    <a:pt x="2" y="23"/>
                  </a:lnTo>
                  <a:lnTo>
                    <a:pt x="2" y="23"/>
                  </a:lnTo>
                  <a:lnTo>
                    <a:pt x="2" y="23"/>
                  </a:lnTo>
                  <a:lnTo>
                    <a:pt x="2" y="22"/>
                  </a:lnTo>
                  <a:lnTo>
                    <a:pt x="2" y="20"/>
                  </a:lnTo>
                  <a:lnTo>
                    <a:pt x="2" y="19"/>
                  </a:lnTo>
                  <a:lnTo>
                    <a:pt x="2" y="19"/>
                  </a:lnTo>
                  <a:lnTo>
                    <a:pt x="2" y="1"/>
                  </a:lnTo>
                  <a:lnTo>
                    <a:pt x="5" y="0"/>
                  </a:lnTo>
                  <a:lnTo>
                    <a:pt x="15" y="14"/>
                  </a:lnTo>
                  <a:lnTo>
                    <a:pt x="16" y="14"/>
                  </a:lnTo>
                  <a:lnTo>
                    <a:pt x="16" y="15"/>
                  </a:lnTo>
                  <a:lnTo>
                    <a:pt x="16" y="15"/>
                  </a:lnTo>
                  <a:lnTo>
                    <a:pt x="17" y="16"/>
                  </a:lnTo>
                  <a:lnTo>
                    <a:pt x="17" y="17"/>
                  </a:lnTo>
                  <a:lnTo>
                    <a:pt x="18" y="17"/>
                  </a:lnTo>
                  <a:lnTo>
                    <a:pt x="20" y="17"/>
                  </a:lnTo>
                  <a:lnTo>
                    <a:pt x="21" y="19"/>
                  </a:lnTo>
                  <a:lnTo>
                    <a:pt x="12" y="21"/>
                  </a:lnTo>
                  <a:lnTo>
                    <a:pt x="12" y="20"/>
                  </a:lnTo>
                  <a:lnTo>
                    <a:pt x="13" y="20"/>
                  </a:lnTo>
                  <a:lnTo>
                    <a:pt x="14" y="19"/>
                  </a:lnTo>
                  <a:lnTo>
                    <a:pt x="15" y="19"/>
                  </a:lnTo>
                  <a:lnTo>
                    <a:pt x="14" y="18"/>
                  </a:lnTo>
                  <a:lnTo>
                    <a:pt x="14" y="17"/>
                  </a:lnTo>
                  <a:lnTo>
                    <a:pt x="13" y="17"/>
                  </a:lnTo>
                  <a:lnTo>
                    <a:pt x="11" y="14"/>
                  </a:lnTo>
                  <a:lnTo>
                    <a:pt x="4" y="16"/>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76" name="Freeform 273"/>
            <p:cNvSpPr>
              <a:spLocks/>
            </p:cNvSpPr>
            <p:nvPr/>
          </p:nvSpPr>
          <p:spPr bwMode="auto">
            <a:xfrm>
              <a:off x="751" y="2840"/>
              <a:ext cx="3" cy="9"/>
            </a:xfrm>
            <a:custGeom>
              <a:avLst/>
              <a:gdLst>
                <a:gd name="T0" fmla="*/ 2 w 3"/>
                <a:gd name="T1" fmla="*/ 6 h 9"/>
                <a:gd name="T2" fmla="*/ 0 w 3"/>
                <a:gd name="T3" fmla="*/ 0 h 9"/>
                <a:gd name="T4" fmla="*/ 0 w 3"/>
                <a:gd name="T5" fmla="*/ 8 h 9"/>
                <a:gd name="T6" fmla="*/ 2 w 3"/>
                <a:gd name="T7" fmla="*/ 6 h 9"/>
              </a:gdLst>
              <a:ahLst/>
              <a:cxnLst>
                <a:cxn ang="0">
                  <a:pos x="T0" y="T1"/>
                </a:cxn>
                <a:cxn ang="0">
                  <a:pos x="T2" y="T3"/>
                </a:cxn>
                <a:cxn ang="0">
                  <a:pos x="T4" y="T5"/>
                </a:cxn>
                <a:cxn ang="0">
                  <a:pos x="T6" y="T7"/>
                </a:cxn>
              </a:cxnLst>
              <a:rect l="0" t="0" r="r" b="b"/>
              <a:pathLst>
                <a:path w="3" h="9">
                  <a:moveTo>
                    <a:pt x="2" y="6"/>
                  </a:moveTo>
                  <a:lnTo>
                    <a:pt x="0" y="0"/>
                  </a:lnTo>
                  <a:lnTo>
                    <a:pt x="0" y="8"/>
                  </a:lnTo>
                  <a:lnTo>
                    <a:pt x="2" y="6"/>
                  </a:lnTo>
                </a:path>
              </a:pathLst>
            </a:custGeom>
            <a:solidFill>
              <a:srgbClr val="B2B2B2"/>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77" name="Freeform 274"/>
            <p:cNvSpPr>
              <a:spLocks/>
            </p:cNvSpPr>
            <p:nvPr/>
          </p:nvSpPr>
          <p:spPr bwMode="auto">
            <a:xfrm>
              <a:off x="765" y="2827"/>
              <a:ext cx="22" cy="26"/>
            </a:xfrm>
            <a:custGeom>
              <a:avLst/>
              <a:gdLst>
                <a:gd name="T0" fmla="*/ 12 w 22"/>
                <a:gd name="T1" fmla="*/ 6 h 26"/>
                <a:gd name="T2" fmla="*/ 12 w 22"/>
                <a:gd name="T3" fmla="*/ 4 h 26"/>
                <a:gd name="T4" fmla="*/ 12 w 22"/>
                <a:gd name="T5" fmla="*/ 3 h 26"/>
                <a:gd name="T6" fmla="*/ 13 w 22"/>
                <a:gd name="T7" fmla="*/ 2 h 26"/>
                <a:gd name="T8" fmla="*/ 15 w 22"/>
                <a:gd name="T9" fmla="*/ 2 h 26"/>
                <a:gd name="T10" fmla="*/ 16 w 22"/>
                <a:gd name="T11" fmla="*/ 2 h 26"/>
                <a:gd name="T12" fmla="*/ 17 w 22"/>
                <a:gd name="T13" fmla="*/ 3 h 26"/>
                <a:gd name="T14" fmla="*/ 18 w 22"/>
                <a:gd name="T15" fmla="*/ 4 h 26"/>
                <a:gd name="T16" fmla="*/ 19 w 22"/>
                <a:gd name="T17" fmla="*/ 5 h 26"/>
                <a:gd name="T18" fmla="*/ 20 w 22"/>
                <a:gd name="T19" fmla="*/ 6 h 26"/>
                <a:gd name="T20" fmla="*/ 21 w 22"/>
                <a:gd name="T21" fmla="*/ 6 h 26"/>
                <a:gd name="T22" fmla="*/ 2 w 22"/>
                <a:gd name="T23" fmla="*/ 4 h 26"/>
                <a:gd name="T24" fmla="*/ 1 w 22"/>
                <a:gd name="T25" fmla="*/ 10 h 26"/>
                <a:gd name="T26" fmla="*/ 2 w 22"/>
                <a:gd name="T27" fmla="*/ 8 h 26"/>
                <a:gd name="T28" fmla="*/ 2 w 22"/>
                <a:gd name="T29" fmla="*/ 7 h 26"/>
                <a:gd name="T30" fmla="*/ 3 w 22"/>
                <a:gd name="T31" fmla="*/ 6 h 26"/>
                <a:gd name="T32" fmla="*/ 4 w 22"/>
                <a:gd name="T33" fmla="*/ 6 h 26"/>
                <a:gd name="T34" fmla="*/ 5 w 22"/>
                <a:gd name="T35" fmla="*/ 5 h 26"/>
                <a:gd name="T36" fmla="*/ 6 w 22"/>
                <a:gd name="T37" fmla="*/ 4 h 26"/>
                <a:gd name="T38" fmla="*/ 8 w 22"/>
                <a:gd name="T39" fmla="*/ 4 h 26"/>
                <a:gd name="T40" fmla="*/ 9 w 22"/>
                <a:gd name="T41" fmla="*/ 5 h 26"/>
                <a:gd name="T42" fmla="*/ 9 w 22"/>
                <a:gd name="T43" fmla="*/ 6 h 26"/>
                <a:gd name="T44" fmla="*/ 12 w 22"/>
                <a:gd name="T45" fmla="*/ 19 h 26"/>
                <a:gd name="T46" fmla="*/ 12 w 22"/>
                <a:gd name="T47" fmla="*/ 21 h 26"/>
                <a:gd name="T48" fmla="*/ 12 w 22"/>
                <a:gd name="T49" fmla="*/ 23 h 26"/>
                <a:gd name="T50" fmla="*/ 11 w 22"/>
                <a:gd name="T51" fmla="*/ 23 h 26"/>
                <a:gd name="T52" fmla="*/ 9 w 22"/>
                <a:gd name="T53" fmla="*/ 24 h 26"/>
                <a:gd name="T54" fmla="*/ 19 w 22"/>
                <a:gd name="T55" fmla="*/ 23 h 26"/>
                <a:gd name="T56" fmla="*/ 17 w 22"/>
                <a:gd name="T57" fmla="*/ 23 h 26"/>
                <a:gd name="T58" fmla="*/ 16 w 22"/>
                <a:gd name="T59" fmla="*/ 23 h 26"/>
                <a:gd name="T60" fmla="*/ 15 w 22"/>
                <a:gd name="T61" fmla="*/ 21 h 26"/>
                <a:gd name="T62" fmla="*/ 15 w 22"/>
                <a:gd name="T63" fmla="*/ 19 h 26"/>
                <a:gd name="T64" fmla="*/ 12 w 22"/>
                <a:gd name="T65" fmla="*/ 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2" h="26">
                  <a:moveTo>
                    <a:pt x="12" y="6"/>
                  </a:moveTo>
                  <a:lnTo>
                    <a:pt x="12" y="6"/>
                  </a:lnTo>
                  <a:lnTo>
                    <a:pt x="12" y="5"/>
                  </a:lnTo>
                  <a:lnTo>
                    <a:pt x="12" y="4"/>
                  </a:lnTo>
                  <a:lnTo>
                    <a:pt x="12" y="3"/>
                  </a:lnTo>
                  <a:lnTo>
                    <a:pt x="12" y="3"/>
                  </a:lnTo>
                  <a:lnTo>
                    <a:pt x="12" y="2"/>
                  </a:lnTo>
                  <a:lnTo>
                    <a:pt x="13" y="2"/>
                  </a:lnTo>
                  <a:lnTo>
                    <a:pt x="14" y="2"/>
                  </a:lnTo>
                  <a:lnTo>
                    <a:pt x="15" y="2"/>
                  </a:lnTo>
                  <a:lnTo>
                    <a:pt x="16" y="2"/>
                  </a:lnTo>
                  <a:lnTo>
                    <a:pt x="16" y="2"/>
                  </a:lnTo>
                  <a:lnTo>
                    <a:pt x="16" y="3"/>
                  </a:lnTo>
                  <a:lnTo>
                    <a:pt x="17" y="3"/>
                  </a:lnTo>
                  <a:lnTo>
                    <a:pt x="18" y="3"/>
                  </a:lnTo>
                  <a:lnTo>
                    <a:pt x="18" y="4"/>
                  </a:lnTo>
                  <a:lnTo>
                    <a:pt x="19" y="4"/>
                  </a:lnTo>
                  <a:lnTo>
                    <a:pt x="19" y="5"/>
                  </a:lnTo>
                  <a:lnTo>
                    <a:pt x="19" y="5"/>
                  </a:lnTo>
                  <a:lnTo>
                    <a:pt x="20" y="6"/>
                  </a:lnTo>
                  <a:lnTo>
                    <a:pt x="21" y="6"/>
                  </a:lnTo>
                  <a:lnTo>
                    <a:pt x="21" y="6"/>
                  </a:lnTo>
                  <a:lnTo>
                    <a:pt x="18" y="0"/>
                  </a:lnTo>
                  <a:lnTo>
                    <a:pt x="2" y="4"/>
                  </a:lnTo>
                  <a:lnTo>
                    <a:pt x="0" y="10"/>
                  </a:lnTo>
                  <a:lnTo>
                    <a:pt x="1" y="10"/>
                  </a:lnTo>
                  <a:lnTo>
                    <a:pt x="2" y="9"/>
                  </a:lnTo>
                  <a:lnTo>
                    <a:pt x="2" y="8"/>
                  </a:lnTo>
                  <a:lnTo>
                    <a:pt x="2" y="8"/>
                  </a:lnTo>
                  <a:lnTo>
                    <a:pt x="2" y="7"/>
                  </a:lnTo>
                  <a:lnTo>
                    <a:pt x="2" y="6"/>
                  </a:lnTo>
                  <a:lnTo>
                    <a:pt x="3" y="6"/>
                  </a:lnTo>
                  <a:lnTo>
                    <a:pt x="3" y="6"/>
                  </a:lnTo>
                  <a:lnTo>
                    <a:pt x="4" y="6"/>
                  </a:lnTo>
                  <a:lnTo>
                    <a:pt x="5" y="5"/>
                  </a:lnTo>
                  <a:lnTo>
                    <a:pt x="5" y="5"/>
                  </a:lnTo>
                  <a:lnTo>
                    <a:pt x="5" y="4"/>
                  </a:lnTo>
                  <a:lnTo>
                    <a:pt x="6" y="4"/>
                  </a:lnTo>
                  <a:lnTo>
                    <a:pt x="7" y="4"/>
                  </a:lnTo>
                  <a:lnTo>
                    <a:pt x="8" y="4"/>
                  </a:lnTo>
                  <a:lnTo>
                    <a:pt x="9" y="4"/>
                  </a:lnTo>
                  <a:lnTo>
                    <a:pt x="9" y="5"/>
                  </a:lnTo>
                  <a:lnTo>
                    <a:pt x="9" y="6"/>
                  </a:lnTo>
                  <a:lnTo>
                    <a:pt x="9" y="6"/>
                  </a:lnTo>
                  <a:lnTo>
                    <a:pt x="9" y="7"/>
                  </a:lnTo>
                  <a:lnTo>
                    <a:pt x="12" y="19"/>
                  </a:lnTo>
                  <a:lnTo>
                    <a:pt x="12" y="20"/>
                  </a:lnTo>
                  <a:lnTo>
                    <a:pt x="12" y="21"/>
                  </a:lnTo>
                  <a:lnTo>
                    <a:pt x="12" y="22"/>
                  </a:lnTo>
                  <a:lnTo>
                    <a:pt x="12" y="23"/>
                  </a:lnTo>
                  <a:lnTo>
                    <a:pt x="12" y="23"/>
                  </a:lnTo>
                  <a:lnTo>
                    <a:pt x="11" y="23"/>
                  </a:lnTo>
                  <a:lnTo>
                    <a:pt x="10" y="24"/>
                  </a:lnTo>
                  <a:lnTo>
                    <a:pt x="9" y="24"/>
                  </a:lnTo>
                  <a:lnTo>
                    <a:pt x="9" y="25"/>
                  </a:lnTo>
                  <a:lnTo>
                    <a:pt x="19" y="23"/>
                  </a:lnTo>
                  <a:lnTo>
                    <a:pt x="18" y="23"/>
                  </a:lnTo>
                  <a:lnTo>
                    <a:pt x="17" y="23"/>
                  </a:lnTo>
                  <a:lnTo>
                    <a:pt x="16" y="23"/>
                  </a:lnTo>
                  <a:lnTo>
                    <a:pt x="16" y="23"/>
                  </a:lnTo>
                  <a:lnTo>
                    <a:pt x="16" y="22"/>
                  </a:lnTo>
                  <a:lnTo>
                    <a:pt x="15" y="21"/>
                  </a:lnTo>
                  <a:lnTo>
                    <a:pt x="15" y="20"/>
                  </a:lnTo>
                  <a:lnTo>
                    <a:pt x="15" y="19"/>
                  </a:lnTo>
                  <a:lnTo>
                    <a:pt x="15" y="19"/>
                  </a:lnTo>
                  <a:lnTo>
                    <a:pt x="12" y="6"/>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78" name="Freeform 275"/>
            <p:cNvSpPr>
              <a:spLocks/>
            </p:cNvSpPr>
            <p:nvPr/>
          </p:nvSpPr>
          <p:spPr bwMode="auto">
            <a:xfrm>
              <a:off x="970" y="2918"/>
              <a:ext cx="27" cy="30"/>
            </a:xfrm>
            <a:custGeom>
              <a:avLst/>
              <a:gdLst>
                <a:gd name="T0" fmla="*/ 17 w 27"/>
                <a:gd name="T1" fmla="*/ 5 h 30"/>
                <a:gd name="T2" fmla="*/ 19 w 27"/>
                <a:gd name="T3" fmla="*/ 4 h 30"/>
                <a:gd name="T4" fmla="*/ 19 w 27"/>
                <a:gd name="T5" fmla="*/ 2 h 30"/>
                <a:gd name="T6" fmla="*/ 19 w 27"/>
                <a:gd name="T7" fmla="*/ 1 h 30"/>
                <a:gd name="T8" fmla="*/ 20 w 27"/>
                <a:gd name="T9" fmla="*/ 0 h 30"/>
                <a:gd name="T10" fmla="*/ 24 w 27"/>
                <a:gd name="T11" fmla="*/ 8 h 30"/>
                <a:gd name="T12" fmla="*/ 25 w 27"/>
                <a:gd name="T13" fmla="*/ 11 h 30"/>
                <a:gd name="T14" fmla="*/ 26 w 27"/>
                <a:gd name="T15" fmla="*/ 12 h 30"/>
                <a:gd name="T16" fmla="*/ 26 w 27"/>
                <a:gd name="T17" fmla="*/ 14 h 30"/>
                <a:gd name="T18" fmla="*/ 25 w 27"/>
                <a:gd name="T19" fmla="*/ 16 h 30"/>
                <a:gd name="T20" fmla="*/ 24 w 27"/>
                <a:gd name="T21" fmla="*/ 17 h 30"/>
                <a:gd name="T22" fmla="*/ 23 w 27"/>
                <a:gd name="T23" fmla="*/ 18 h 30"/>
                <a:gd name="T24" fmla="*/ 21 w 27"/>
                <a:gd name="T25" fmla="*/ 19 h 30"/>
                <a:gd name="T26" fmla="*/ 20 w 27"/>
                <a:gd name="T27" fmla="*/ 19 h 30"/>
                <a:gd name="T28" fmla="*/ 19 w 27"/>
                <a:gd name="T29" fmla="*/ 18 h 30"/>
                <a:gd name="T30" fmla="*/ 17 w 27"/>
                <a:gd name="T31" fmla="*/ 17 h 30"/>
                <a:gd name="T32" fmla="*/ 15 w 27"/>
                <a:gd name="T33" fmla="*/ 17 h 30"/>
                <a:gd name="T34" fmla="*/ 11 w 27"/>
                <a:gd name="T35" fmla="*/ 24 h 30"/>
                <a:gd name="T36" fmla="*/ 11 w 27"/>
                <a:gd name="T37" fmla="*/ 25 h 30"/>
                <a:gd name="T38" fmla="*/ 11 w 27"/>
                <a:gd name="T39" fmla="*/ 27 h 30"/>
                <a:gd name="T40" fmla="*/ 11 w 27"/>
                <a:gd name="T41" fmla="*/ 28 h 30"/>
                <a:gd name="T42" fmla="*/ 11 w 27"/>
                <a:gd name="T43" fmla="*/ 29 h 30"/>
                <a:gd name="T44" fmla="*/ 13 w 27"/>
                <a:gd name="T45" fmla="*/ 13 h 30"/>
                <a:gd name="T46" fmla="*/ 7 w 27"/>
                <a:gd name="T47" fmla="*/ 15 h 30"/>
                <a:gd name="T48" fmla="*/ 6 w 27"/>
                <a:gd name="T49" fmla="*/ 16 h 30"/>
                <a:gd name="T50" fmla="*/ 5 w 27"/>
                <a:gd name="T51" fmla="*/ 17 h 30"/>
                <a:gd name="T52" fmla="*/ 5 w 27"/>
                <a:gd name="T53" fmla="*/ 19 h 30"/>
                <a:gd name="T54" fmla="*/ 0 w 27"/>
                <a:gd name="T55" fmla="*/ 12 h 30"/>
                <a:gd name="T56" fmla="*/ 1 w 27"/>
                <a:gd name="T57" fmla="*/ 12 h 30"/>
                <a:gd name="T58" fmla="*/ 2 w 27"/>
                <a:gd name="T59" fmla="*/ 13 h 30"/>
                <a:gd name="T60" fmla="*/ 3 w 27"/>
                <a:gd name="T61" fmla="*/ 13 h 30"/>
                <a:gd name="T62" fmla="*/ 4 w 27"/>
                <a:gd name="T63" fmla="*/ 12 h 30"/>
                <a:gd name="T64" fmla="*/ 6 w 27"/>
                <a:gd name="T65" fmla="*/ 12 h 30"/>
                <a:gd name="T66" fmla="*/ 16 w 27"/>
                <a:gd name="T67" fmla="*/ 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7" h="30">
                  <a:moveTo>
                    <a:pt x="16" y="6"/>
                  </a:moveTo>
                  <a:lnTo>
                    <a:pt x="17" y="5"/>
                  </a:lnTo>
                  <a:lnTo>
                    <a:pt x="18" y="4"/>
                  </a:lnTo>
                  <a:lnTo>
                    <a:pt x="19" y="4"/>
                  </a:lnTo>
                  <a:lnTo>
                    <a:pt x="19" y="3"/>
                  </a:lnTo>
                  <a:lnTo>
                    <a:pt x="19" y="2"/>
                  </a:lnTo>
                  <a:lnTo>
                    <a:pt x="19" y="2"/>
                  </a:lnTo>
                  <a:lnTo>
                    <a:pt x="19" y="1"/>
                  </a:lnTo>
                  <a:lnTo>
                    <a:pt x="19" y="0"/>
                  </a:lnTo>
                  <a:lnTo>
                    <a:pt x="20" y="0"/>
                  </a:lnTo>
                  <a:lnTo>
                    <a:pt x="24" y="7"/>
                  </a:lnTo>
                  <a:lnTo>
                    <a:pt x="24" y="8"/>
                  </a:lnTo>
                  <a:lnTo>
                    <a:pt x="24" y="10"/>
                  </a:lnTo>
                  <a:lnTo>
                    <a:pt x="25" y="11"/>
                  </a:lnTo>
                  <a:lnTo>
                    <a:pt x="25" y="12"/>
                  </a:lnTo>
                  <a:lnTo>
                    <a:pt x="26" y="12"/>
                  </a:lnTo>
                  <a:lnTo>
                    <a:pt x="26" y="13"/>
                  </a:lnTo>
                  <a:lnTo>
                    <a:pt x="26" y="14"/>
                  </a:lnTo>
                  <a:lnTo>
                    <a:pt x="26" y="15"/>
                  </a:lnTo>
                  <a:lnTo>
                    <a:pt x="25" y="16"/>
                  </a:lnTo>
                  <a:lnTo>
                    <a:pt x="25" y="17"/>
                  </a:lnTo>
                  <a:lnTo>
                    <a:pt x="24" y="17"/>
                  </a:lnTo>
                  <a:lnTo>
                    <a:pt x="24" y="17"/>
                  </a:lnTo>
                  <a:lnTo>
                    <a:pt x="23" y="18"/>
                  </a:lnTo>
                  <a:lnTo>
                    <a:pt x="22" y="18"/>
                  </a:lnTo>
                  <a:lnTo>
                    <a:pt x="21" y="19"/>
                  </a:lnTo>
                  <a:lnTo>
                    <a:pt x="20" y="19"/>
                  </a:lnTo>
                  <a:lnTo>
                    <a:pt x="20" y="19"/>
                  </a:lnTo>
                  <a:lnTo>
                    <a:pt x="20" y="18"/>
                  </a:lnTo>
                  <a:lnTo>
                    <a:pt x="19" y="18"/>
                  </a:lnTo>
                  <a:lnTo>
                    <a:pt x="18" y="18"/>
                  </a:lnTo>
                  <a:lnTo>
                    <a:pt x="17" y="17"/>
                  </a:lnTo>
                  <a:lnTo>
                    <a:pt x="16" y="17"/>
                  </a:lnTo>
                  <a:lnTo>
                    <a:pt x="15" y="17"/>
                  </a:lnTo>
                  <a:lnTo>
                    <a:pt x="12" y="24"/>
                  </a:lnTo>
                  <a:lnTo>
                    <a:pt x="11" y="24"/>
                  </a:lnTo>
                  <a:lnTo>
                    <a:pt x="11" y="25"/>
                  </a:lnTo>
                  <a:lnTo>
                    <a:pt x="11" y="25"/>
                  </a:lnTo>
                  <a:lnTo>
                    <a:pt x="11" y="26"/>
                  </a:lnTo>
                  <a:lnTo>
                    <a:pt x="11" y="27"/>
                  </a:lnTo>
                  <a:lnTo>
                    <a:pt x="11" y="27"/>
                  </a:lnTo>
                  <a:lnTo>
                    <a:pt x="11" y="28"/>
                  </a:lnTo>
                  <a:lnTo>
                    <a:pt x="11" y="28"/>
                  </a:lnTo>
                  <a:lnTo>
                    <a:pt x="11" y="29"/>
                  </a:lnTo>
                  <a:lnTo>
                    <a:pt x="7" y="25"/>
                  </a:lnTo>
                  <a:lnTo>
                    <a:pt x="13" y="13"/>
                  </a:lnTo>
                  <a:lnTo>
                    <a:pt x="12" y="12"/>
                  </a:lnTo>
                  <a:lnTo>
                    <a:pt x="7" y="15"/>
                  </a:lnTo>
                  <a:lnTo>
                    <a:pt x="7" y="15"/>
                  </a:lnTo>
                  <a:lnTo>
                    <a:pt x="6" y="16"/>
                  </a:lnTo>
                  <a:lnTo>
                    <a:pt x="5" y="17"/>
                  </a:lnTo>
                  <a:lnTo>
                    <a:pt x="5" y="17"/>
                  </a:lnTo>
                  <a:lnTo>
                    <a:pt x="5" y="18"/>
                  </a:lnTo>
                  <a:lnTo>
                    <a:pt x="5" y="19"/>
                  </a:lnTo>
                  <a:lnTo>
                    <a:pt x="4" y="20"/>
                  </a:lnTo>
                  <a:lnTo>
                    <a:pt x="0" y="12"/>
                  </a:lnTo>
                  <a:lnTo>
                    <a:pt x="1" y="12"/>
                  </a:lnTo>
                  <a:lnTo>
                    <a:pt x="1" y="12"/>
                  </a:lnTo>
                  <a:lnTo>
                    <a:pt x="2" y="12"/>
                  </a:lnTo>
                  <a:lnTo>
                    <a:pt x="2" y="13"/>
                  </a:lnTo>
                  <a:lnTo>
                    <a:pt x="2" y="13"/>
                  </a:lnTo>
                  <a:lnTo>
                    <a:pt x="3" y="13"/>
                  </a:lnTo>
                  <a:lnTo>
                    <a:pt x="4" y="13"/>
                  </a:lnTo>
                  <a:lnTo>
                    <a:pt x="4" y="12"/>
                  </a:lnTo>
                  <a:lnTo>
                    <a:pt x="5" y="12"/>
                  </a:lnTo>
                  <a:lnTo>
                    <a:pt x="6" y="12"/>
                  </a:lnTo>
                  <a:lnTo>
                    <a:pt x="6" y="12"/>
                  </a:lnTo>
                  <a:lnTo>
                    <a:pt x="16" y="6"/>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79" name="Freeform 276"/>
            <p:cNvSpPr>
              <a:spLocks/>
            </p:cNvSpPr>
            <p:nvPr/>
          </p:nvSpPr>
          <p:spPr bwMode="auto">
            <a:xfrm>
              <a:off x="986" y="2926"/>
              <a:ext cx="8" cy="6"/>
            </a:xfrm>
            <a:custGeom>
              <a:avLst/>
              <a:gdLst>
                <a:gd name="T0" fmla="*/ 0 w 8"/>
                <a:gd name="T1" fmla="*/ 2 h 6"/>
                <a:gd name="T2" fmla="*/ 1 w 8"/>
                <a:gd name="T3" fmla="*/ 3 h 6"/>
                <a:gd name="T4" fmla="*/ 1 w 8"/>
                <a:gd name="T5" fmla="*/ 3 h 6"/>
                <a:gd name="T6" fmla="*/ 1 w 8"/>
                <a:gd name="T7" fmla="*/ 4 h 6"/>
                <a:gd name="T8" fmla="*/ 2 w 8"/>
                <a:gd name="T9" fmla="*/ 4 h 6"/>
                <a:gd name="T10" fmla="*/ 2 w 8"/>
                <a:gd name="T11" fmla="*/ 5 h 6"/>
                <a:gd name="T12" fmla="*/ 3 w 8"/>
                <a:gd name="T13" fmla="*/ 5 h 6"/>
                <a:gd name="T14" fmla="*/ 3 w 8"/>
                <a:gd name="T15" fmla="*/ 5 h 6"/>
                <a:gd name="T16" fmla="*/ 3 w 8"/>
                <a:gd name="T17" fmla="*/ 5 h 6"/>
                <a:gd name="T18" fmla="*/ 4 w 8"/>
                <a:gd name="T19" fmla="*/ 5 h 6"/>
                <a:gd name="T20" fmla="*/ 4 w 8"/>
                <a:gd name="T21" fmla="*/ 5 h 6"/>
                <a:gd name="T22" fmla="*/ 5 w 8"/>
                <a:gd name="T23" fmla="*/ 5 h 6"/>
                <a:gd name="T24" fmla="*/ 5 w 8"/>
                <a:gd name="T25" fmla="*/ 5 h 6"/>
                <a:gd name="T26" fmla="*/ 6 w 8"/>
                <a:gd name="T27" fmla="*/ 5 h 6"/>
                <a:gd name="T28" fmla="*/ 6 w 8"/>
                <a:gd name="T29" fmla="*/ 5 h 6"/>
                <a:gd name="T30" fmla="*/ 6 w 8"/>
                <a:gd name="T31" fmla="*/ 4 h 6"/>
                <a:gd name="T32" fmla="*/ 6 w 8"/>
                <a:gd name="T33" fmla="*/ 4 h 6"/>
                <a:gd name="T34" fmla="*/ 7 w 8"/>
                <a:gd name="T35" fmla="*/ 4 h 6"/>
                <a:gd name="T36" fmla="*/ 7 w 8"/>
                <a:gd name="T37" fmla="*/ 3 h 6"/>
                <a:gd name="T38" fmla="*/ 7 w 8"/>
                <a:gd name="T39" fmla="*/ 3 h 6"/>
                <a:gd name="T40" fmla="*/ 7 w 8"/>
                <a:gd name="T41" fmla="*/ 2 h 6"/>
                <a:gd name="T42" fmla="*/ 7 w 8"/>
                <a:gd name="T43" fmla="*/ 2 h 6"/>
                <a:gd name="T44" fmla="*/ 7 w 8"/>
                <a:gd name="T45" fmla="*/ 1 h 6"/>
                <a:gd name="T46" fmla="*/ 6 w 8"/>
                <a:gd name="T47" fmla="*/ 1 h 6"/>
                <a:gd name="T48" fmla="*/ 6 w 8"/>
                <a:gd name="T49" fmla="*/ 0 h 6"/>
                <a:gd name="T50" fmla="*/ 6 w 8"/>
                <a:gd name="T51" fmla="*/ 0 h 6"/>
                <a:gd name="T52" fmla="*/ 5 w 8"/>
                <a:gd name="T53" fmla="*/ 0 h 6"/>
                <a:gd name="T54" fmla="*/ 5 w 8"/>
                <a:gd name="T55" fmla="*/ 0 h 6"/>
                <a:gd name="T56" fmla="*/ 4 w 8"/>
                <a:gd name="T57" fmla="*/ 0 h 6"/>
                <a:gd name="T58" fmla="*/ 4 w 8"/>
                <a:gd name="T59" fmla="*/ 0 h 6"/>
                <a:gd name="T60" fmla="*/ 4 w 8"/>
                <a:gd name="T61" fmla="*/ 0 h 6"/>
                <a:gd name="T62" fmla="*/ 0 w 8"/>
                <a:gd name="T63" fmla="*/ 2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 h="6">
                  <a:moveTo>
                    <a:pt x="0" y="2"/>
                  </a:moveTo>
                  <a:lnTo>
                    <a:pt x="1" y="3"/>
                  </a:lnTo>
                  <a:lnTo>
                    <a:pt x="1" y="3"/>
                  </a:lnTo>
                  <a:lnTo>
                    <a:pt x="1" y="4"/>
                  </a:lnTo>
                  <a:lnTo>
                    <a:pt x="2" y="4"/>
                  </a:lnTo>
                  <a:lnTo>
                    <a:pt x="2" y="5"/>
                  </a:lnTo>
                  <a:lnTo>
                    <a:pt x="3" y="5"/>
                  </a:lnTo>
                  <a:lnTo>
                    <a:pt x="3" y="5"/>
                  </a:lnTo>
                  <a:lnTo>
                    <a:pt x="3" y="5"/>
                  </a:lnTo>
                  <a:lnTo>
                    <a:pt x="4" y="5"/>
                  </a:lnTo>
                  <a:lnTo>
                    <a:pt x="4" y="5"/>
                  </a:lnTo>
                  <a:lnTo>
                    <a:pt x="5" y="5"/>
                  </a:lnTo>
                  <a:lnTo>
                    <a:pt x="5" y="5"/>
                  </a:lnTo>
                  <a:lnTo>
                    <a:pt x="6" y="5"/>
                  </a:lnTo>
                  <a:lnTo>
                    <a:pt x="6" y="5"/>
                  </a:lnTo>
                  <a:lnTo>
                    <a:pt x="6" y="4"/>
                  </a:lnTo>
                  <a:lnTo>
                    <a:pt x="6" y="4"/>
                  </a:lnTo>
                  <a:lnTo>
                    <a:pt x="7" y="4"/>
                  </a:lnTo>
                  <a:lnTo>
                    <a:pt x="7" y="3"/>
                  </a:lnTo>
                  <a:lnTo>
                    <a:pt x="7" y="3"/>
                  </a:lnTo>
                  <a:lnTo>
                    <a:pt x="7" y="2"/>
                  </a:lnTo>
                  <a:lnTo>
                    <a:pt x="7" y="2"/>
                  </a:lnTo>
                  <a:lnTo>
                    <a:pt x="7" y="1"/>
                  </a:lnTo>
                  <a:lnTo>
                    <a:pt x="6" y="1"/>
                  </a:lnTo>
                  <a:lnTo>
                    <a:pt x="6" y="0"/>
                  </a:lnTo>
                  <a:lnTo>
                    <a:pt x="6" y="0"/>
                  </a:lnTo>
                  <a:lnTo>
                    <a:pt x="5" y="0"/>
                  </a:lnTo>
                  <a:lnTo>
                    <a:pt x="5" y="0"/>
                  </a:lnTo>
                  <a:lnTo>
                    <a:pt x="4" y="0"/>
                  </a:lnTo>
                  <a:lnTo>
                    <a:pt x="4" y="0"/>
                  </a:lnTo>
                  <a:lnTo>
                    <a:pt x="4" y="0"/>
                  </a:lnTo>
                  <a:lnTo>
                    <a:pt x="0" y="2"/>
                  </a:lnTo>
                </a:path>
              </a:pathLst>
            </a:custGeom>
            <a:solidFill>
              <a:srgbClr val="B2B2B2"/>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80" name="Freeform 277"/>
            <p:cNvSpPr>
              <a:spLocks/>
            </p:cNvSpPr>
            <p:nvPr/>
          </p:nvSpPr>
          <p:spPr bwMode="auto">
            <a:xfrm>
              <a:off x="661" y="2883"/>
              <a:ext cx="26" cy="28"/>
            </a:xfrm>
            <a:custGeom>
              <a:avLst/>
              <a:gdLst>
                <a:gd name="T0" fmla="*/ 5 w 26"/>
                <a:gd name="T1" fmla="*/ 11 h 28"/>
                <a:gd name="T2" fmla="*/ 5 w 26"/>
                <a:gd name="T3" fmla="*/ 11 h 28"/>
                <a:gd name="T4" fmla="*/ 4 w 26"/>
                <a:gd name="T5" fmla="*/ 11 h 28"/>
                <a:gd name="T6" fmla="*/ 4 w 26"/>
                <a:gd name="T7" fmla="*/ 11 h 28"/>
                <a:gd name="T8" fmla="*/ 3 w 26"/>
                <a:gd name="T9" fmla="*/ 11 h 28"/>
                <a:gd name="T10" fmla="*/ 3 w 26"/>
                <a:gd name="T11" fmla="*/ 10 h 28"/>
                <a:gd name="T12" fmla="*/ 2 w 26"/>
                <a:gd name="T13" fmla="*/ 10 h 28"/>
                <a:gd name="T14" fmla="*/ 2 w 26"/>
                <a:gd name="T15" fmla="*/ 10 h 28"/>
                <a:gd name="T16" fmla="*/ 1 w 26"/>
                <a:gd name="T17" fmla="*/ 11 h 28"/>
                <a:gd name="T18" fmla="*/ 1 w 26"/>
                <a:gd name="T19" fmla="*/ 11 h 28"/>
                <a:gd name="T20" fmla="*/ 0 w 26"/>
                <a:gd name="T21" fmla="*/ 11 h 28"/>
                <a:gd name="T22" fmla="*/ 6 w 26"/>
                <a:gd name="T23" fmla="*/ 4 h 28"/>
                <a:gd name="T24" fmla="*/ 6 w 26"/>
                <a:gd name="T25" fmla="*/ 3 h 28"/>
                <a:gd name="T26" fmla="*/ 6 w 26"/>
                <a:gd name="T27" fmla="*/ 2 h 28"/>
                <a:gd name="T28" fmla="*/ 7 w 26"/>
                <a:gd name="T29" fmla="*/ 2 h 28"/>
                <a:gd name="T30" fmla="*/ 8 w 26"/>
                <a:gd name="T31" fmla="*/ 2 h 28"/>
                <a:gd name="T32" fmla="*/ 9 w 26"/>
                <a:gd name="T33" fmla="*/ 2 h 28"/>
                <a:gd name="T34" fmla="*/ 10 w 26"/>
                <a:gd name="T35" fmla="*/ 1 h 28"/>
                <a:gd name="T36" fmla="*/ 10 w 26"/>
                <a:gd name="T37" fmla="*/ 1 h 28"/>
                <a:gd name="T38" fmla="*/ 11 w 26"/>
                <a:gd name="T39" fmla="*/ 1 h 28"/>
                <a:gd name="T40" fmla="*/ 11 w 26"/>
                <a:gd name="T41" fmla="*/ 0 h 28"/>
                <a:gd name="T42" fmla="*/ 12 w 26"/>
                <a:gd name="T43" fmla="*/ 0 h 28"/>
                <a:gd name="T44" fmla="*/ 13 w 26"/>
                <a:gd name="T45" fmla="*/ 0 h 28"/>
                <a:gd name="T46" fmla="*/ 14 w 26"/>
                <a:gd name="T47" fmla="*/ 0 h 28"/>
                <a:gd name="T48" fmla="*/ 15 w 26"/>
                <a:gd name="T49" fmla="*/ 0 h 28"/>
                <a:gd name="T50" fmla="*/ 15 w 26"/>
                <a:gd name="T51" fmla="*/ 0 h 28"/>
                <a:gd name="T52" fmla="*/ 16 w 26"/>
                <a:gd name="T53" fmla="*/ 0 h 28"/>
                <a:gd name="T54" fmla="*/ 17 w 26"/>
                <a:gd name="T55" fmla="*/ 1 h 28"/>
                <a:gd name="T56" fmla="*/ 18 w 26"/>
                <a:gd name="T57" fmla="*/ 1 h 28"/>
                <a:gd name="T58" fmla="*/ 19 w 26"/>
                <a:gd name="T59" fmla="*/ 1 h 28"/>
                <a:gd name="T60" fmla="*/ 19 w 26"/>
                <a:gd name="T61" fmla="*/ 2 h 28"/>
                <a:gd name="T62" fmla="*/ 20 w 26"/>
                <a:gd name="T63" fmla="*/ 2 h 28"/>
                <a:gd name="T64" fmla="*/ 21 w 26"/>
                <a:gd name="T65" fmla="*/ 2 h 28"/>
                <a:gd name="T66" fmla="*/ 21 w 26"/>
                <a:gd name="T67" fmla="*/ 3 h 28"/>
                <a:gd name="T68" fmla="*/ 22 w 26"/>
                <a:gd name="T69" fmla="*/ 3 h 28"/>
                <a:gd name="T70" fmla="*/ 23 w 26"/>
                <a:gd name="T71" fmla="*/ 5 h 28"/>
                <a:gd name="T72" fmla="*/ 23 w 26"/>
                <a:gd name="T73" fmla="*/ 6 h 28"/>
                <a:gd name="T74" fmla="*/ 24 w 26"/>
                <a:gd name="T75" fmla="*/ 7 h 28"/>
                <a:gd name="T76" fmla="*/ 24 w 26"/>
                <a:gd name="T77" fmla="*/ 8 h 28"/>
                <a:gd name="T78" fmla="*/ 25 w 26"/>
                <a:gd name="T79" fmla="*/ 9 h 28"/>
                <a:gd name="T80" fmla="*/ 25 w 26"/>
                <a:gd name="T81" fmla="*/ 10 h 28"/>
                <a:gd name="T82" fmla="*/ 25 w 26"/>
                <a:gd name="T83" fmla="*/ 11 h 28"/>
                <a:gd name="T84" fmla="*/ 25 w 26"/>
                <a:gd name="T85" fmla="*/ 12 h 28"/>
                <a:gd name="T86" fmla="*/ 25 w 26"/>
                <a:gd name="T87" fmla="*/ 13 h 28"/>
                <a:gd name="T88" fmla="*/ 25 w 26"/>
                <a:gd name="T89" fmla="*/ 15 h 28"/>
                <a:gd name="T90" fmla="*/ 24 w 26"/>
                <a:gd name="T91" fmla="*/ 16 h 28"/>
                <a:gd name="T92" fmla="*/ 24 w 26"/>
                <a:gd name="T93" fmla="*/ 16 h 28"/>
                <a:gd name="T94" fmla="*/ 23 w 26"/>
                <a:gd name="T95" fmla="*/ 18 h 28"/>
                <a:gd name="T96" fmla="*/ 23 w 26"/>
                <a:gd name="T97" fmla="*/ 19 h 28"/>
                <a:gd name="T98" fmla="*/ 22 w 26"/>
                <a:gd name="T99" fmla="*/ 20 h 28"/>
                <a:gd name="T100" fmla="*/ 21 w 26"/>
                <a:gd name="T101" fmla="*/ 20 h 28"/>
                <a:gd name="T102" fmla="*/ 15 w 26"/>
                <a:gd name="T103" fmla="*/ 27 h 28"/>
                <a:gd name="T104" fmla="*/ 15 w 26"/>
                <a:gd name="T105" fmla="*/ 26 h 28"/>
                <a:gd name="T106" fmla="*/ 15 w 26"/>
                <a:gd name="T107" fmla="*/ 25 h 28"/>
                <a:gd name="T108" fmla="*/ 15 w 26"/>
                <a:gd name="T109" fmla="*/ 25 h 28"/>
                <a:gd name="T110" fmla="*/ 15 w 26"/>
                <a:gd name="T111" fmla="*/ 24 h 28"/>
                <a:gd name="T112" fmla="*/ 15 w 26"/>
                <a:gd name="T113" fmla="*/ 23 h 28"/>
                <a:gd name="T114" fmla="*/ 15 w 26"/>
                <a:gd name="T115" fmla="*/ 22 h 28"/>
                <a:gd name="T116" fmla="*/ 15 w 26"/>
                <a:gd name="T117" fmla="*/ 22 h 28"/>
                <a:gd name="T118" fmla="*/ 15 w 26"/>
                <a:gd name="T119" fmla="*/ 21 h 28"/>
                <a:gd name="T120" fmla="*/ 14 w 26"/>
                <a:gd name="T121" fmla="*/ 21 h 28"/>
                <a:gd name="T122" fmla="*/ 14 w 26"/>
                <a:gd name="T123" fmla="*/ 20 h 28"/>
                <a:gd name="T124" fmla="*/ 5 w 26"/>
                <a:gd name="T125" fmla="*/ 11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6" h="28">
                  <a:moveTo>
                    <a:pt x="5" y="11"/>
                  </a:moveTo>
                  <a:lnTo>
                    <a:pt x="5" y="11"/>
                  </a:lnTo>
                  <a:lnTo>
                    <a:pt x="4" y="11"/>
                  </a:lnTo>
                  <a:lnTo>
                    <a:pt x="4" y="11"/>
                  </a:lnTo>
                  <a:lnTo>
                    <a:pt x="3" y="11"/>
                  </a:lnTo>
                  <a:lnTo>
                    <a:pt x="3" y="10"/>
                  </a:lnTo>
                  <a:lnTo>
                    <a:pt x="2" y="10"/>
                  </a:lnTo>
                  <a:lnTo>
                    <a:pt x="2" y="10"/>
                  </a:lnTo>
                  <a:lnTo>
                    <a:pt x="1" y="11"/>
                  </a:lnTo>
                  <a:lnTo>
                    <a:pt x="1" y="11"/>
                  </a:lnTo>
                  <a:lnTo>
                    <a:pt x="0" y="11"/>
                  </a:lnTo>
                  <a:lnTo>
                    <a:pt x="6" y="4"/>
                  </a:lnTo>
                  <a:lnTo>
                    <a:pt x="6" y="3"/>
                  </a:lnTo>
                  <a:lnTo>
                    <a:pt x="6" y="2"/>
                  </a:lnTo>
                  <a:lnTo>
                    <a:pt x="7" y="2"/>
                  </a:lnTo>
                  <a:lnTo>
                    <a:pt x="8" y="2"/>
                  </a:lnTo>
                  <a:lnTo>
                    <a:pt x="9" y="2"/>
                  </a:lnTo>
                  <a:lnTo>
                    <a:pt x="10" y="1"/>
                  </a:lnTo>
                  <a:lnTo>
                    <a:pt x="10" y="1"/>
                  </a:lnTo>
                  <a:lnTo>
                    <a:pt x="11" y="1"/>
                  </a:lnTo>
                  <a:lnTo>
                    <a:pt x="11" y="0"/>
                  </a:lnTo>
                  <a:lnTo>
                    <a:pt x="12" y="0"/>
                  </a:lnTo>
                  <a:lnTo>
                    <a:pt x="13" y="0"/>
                  </a:lnTo>
                  <a:lnTo>
                    <a:pt x="14" y="0"/>
                  </a:lnTo>
                  <a:lnTo>
                    <a:pt x="15" y="0"/>
                  </a:lnTo>
                  <a:lnTo>
                    <a:pt x="15" y="0"/>
                  </a:lnTo>
                  <a:lnTo>
                    <a:pt x="16" y="0"/>
                  </a:lnTo>
                  <a:lnTo>
                    <a:pt x="17" y="1"/>
                  </a:lnTo>
                  <a:lnTo>
                    <a:pt x="18" y="1"/>
                  </a:lnTo>
                  <a:lnTo>
                    <a:pt x="19" y="1"/>
                  </a:lnTo>
                  <a:lnTo>
                    <a:pt x="19" y="2"/>
                  </a:lnTo>
                  <a:lnTo>
                    <a:pt x="20" y="2"/>
                  </a:lnTo>
                  <a:lnTo>
                    <a:pt x="21" y="2"/>
                  </a:lnTo>
                  <a:lnTo>
                    <a:pt x="21" y="3"/>
                  </a:lnTo>
                  <a:lnTo>
                    <a:pt x="22" y="3"/>
                  </a:lnTo>
                  <a:lnTo>
                    <a:pt x="23" y="5"/>
                  </a:lnTo>
                  <a:lnTo>
                    <a:pt x="23" y="6"/>
                  </a:lnTo>
                  <a:lnTo>
                    <a:pt x="24" y="7"/>
                  </a:lnTo>
                  <a:lnTo>
                    <a:pt x="24" y="8"/>
                  </a:lnTo>
                  <a:lnTo>
                    <a:pt x="25" y="9"/>
                  </a:lnTo>
                  <a:lnTo>
                    <a:pt x="25" y="10"/>
                  </a:lnTo>
                  <a:lnTo>
                    <a:pt x="25" y="11"/>
                  </a:lnTo>
                  <a:lnTo>
                    <a:pt x="25" y="12"/>
                  </a:lnTo>
                  <a:lnTo>
                    <a:pt x="25" y="13"/>
                  </a:lnTo>
                  <a:lnTo>
                    <a:pt x="25" y="15"/>
                  </a:lnTo>
                  <a:lnTo>
                    <a:pt x="24" y="16"/>
                  </a:lnTo>
                  <a:lnTo>
                    <a:pt x="24" y="16"/>
                  </a:lnTo>
                  <a:lnTo>
                    <a:pt x="23" y="18"/>
                  </a:lnTo>
                  <a:lnTo>
                    <a:pt x="23" y="19"/>
                  </a:lnTo>
                  <a:lnTo>
                    <a:pt x="22" y="20"/>
                  </a:lnTo>
                  <a:lnTo>
                    <a:pt x="21" y="20"/>
                  </a:lnTo>
                  <a:lnTo>
                    <a:pt x="15" y="27"/>
                  </a:lnTo>
                  <a:lnTo>
                    <a:pt x="15" y="26"/>
                  </a:lnTo>
                  <a:lnTo>
                    <a:pt x="15" y="25"/>
                  </a:lnTo>
                  <a:lnTo>
                    <a:pt x="15" y="25"/>
                  </a:lnTo>
                  <a:lnTo>
                    <a:pt x="15" y="24"/>
                  </a:lnTo>
                  <a:lnTo>
                    <a:pt x="15" y="23"/>
                  </a:lnTo>
                  <a:lnTo>
                    <a:pt x="15" y="22"/>
                  </a:lnTo>
                  <a:lnTo>
                    <a:pt x="15" y="22"/>
                  </a:lnTo>
                  <a:lnTo>
                    <a:pt x="15" y="21"/>
                  </a:lnTo>
                  <a:lnTo>
                    <a:pt x="14" y="21"/>
                  </a:lnTo>
                  <a:lnTo>
                    <a:pt x="14" y="20"/>
                  </a:lnTo>
                  <a:lnTo>
                    <a:pt x="5" y="11"/>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81" name="Freeform 278"/>
            <p:cNvSpPr>
              <a:spLocks/>
            </p:cNvSpPr>
            <p:nvPr/>
          </p:nvSpPr>
          <p:spPr bwMode="auto">
            <a:xfrm>
              <a:off x="668" y="2885"/>
              <a:ext cx="17" cy="18"/>
            </a:xfrm>
            <a:custGeom>
              <a:avLst/>
              <a:gdLst>
                <a:gd name="T0" fmla="*/ 9 w 17"/>
                <a:gd name="T1" fmla="*/ 16 h 18"/>
                <a:gd name="T2" fmla="*/ 9 w 17"/>
                <a:gd name="T3" fmla="*/ 16 h 18"/>
                <a:gd name="T4" fmla="*/ 10 w 17"/>
                <a:gd name="T5" fmla="*/ 16 h 18"/>
                <a:gd name="T6" fmla="*/ 11 w 17"/>
                <a:gd name="T7" fmla="*/ 17 h 18"/>
                <a:gd name="T8" fmla="*/ 12 w 17"/>
                <a:gd name="T9" fmla="*/ 17 h 18"/>
                <a:gd name="T10" fmla="*/ 12 w 17"/>
                <a:gd name="T11" fmla="*/ 17 h 18"/>
                <a:gd name="T12" fmla="*/ 13 w 17"/>
                <a:gd name="T13" fmla="*/ 17 h 18"/>
                <a:gd name="T14" fmla="*/ 13 w 17"/>
                <a:gd name="T15" fmla="*/ 16 h 18"/>
                <a:gd name="T16" fmla="*/ 14 w 17"/>
                <a:gd name="T17" fmla="*/ 16 h 18"/>
                <a:gd name="T18" fmla="*/ 15 w 17"/>
                <a:gd name="T19" fmla="*/ 16 h 18"/>
                <a:gd name="T20" fmla="*/ 15 w 17"/>
                <a:gd name="T21" fmla="*/ 15 h 18"/>
                <a:gd name="T22" fmla="*/ 15 w 17"/>
                <a:gd name="T23" fmla="*/ 14 h 18"/>
                <a:gd name="T24" fmla="*/ 16 w 17"/>
                <a:gd name="T25" fmla="*/ 13 h 18"/>
                <a:gd name="T26" fmla="*/ 16 w 17"/>
                <a:gd name="T27" fmla="*/ 12 h 18"/>
                <a:gd name="T28" fmla="*/ 16 w 17"/>
                <a:gd name="T29" fmla="*/ 11 h 18"/>
                <a:gd name="T30" fmla="*/ 16 w 17"/>
                <a:gd name="T31" fmla="*/ 10 h 18"/>
                <a:gd name="T32" fmla="*/ 16 w 17"/>
                <a:gd name="T33" fmla="*/ 10 h 18"/>
                <a:gd name="T34" fmla="*/ 16 w 17"/>
                <a:gd name="T35" fmla="*/ 9 h 18"/>
                <a:gd name="T36" fmla="*/ 15 w 17"/>
                <a:gd name="T37" fmla="*/ 8 h 18"/>
                <a:gd name="T38" fmla="*/ 15 w 17"/>
                <a:gd name="T39" fmla="*/ 7 h 18"/>
                <a:gd name="T40" fmla="*/ 15 w 17"/>
                <a:gd name="T41" fmla="*/ 7 h 18"/>
                <a:gd name="T42" fmla="*/ 15 w 17"/>
                <a:gd name="T43" fmla="*/ 6 h 18"/>
                <a:gd name="T44" fmla="*/ 14 w 17"/>
                <a:gd name="T45" fmla="*/ 5 h 18"/>
                <a:gd name="T46" fmla="*/ 13 w 17"/>
                <a:gd name="T47" fmla="*/ 4 h 18"/>
                <a:gd name="T48" fmla="*/ 12 w 17"/>
                <a:gd name="T49" fmla="*/ 4 h 18"/>
                <a:gd name="T50" fmla="*/ 12 w 17"/>
                <a:gd name="T51" fmla="*/ 3 h 18"/>
                <a:gd name="T52" fmla="*/ 11 w 17"/>
                <a:gd name="T53" fmla="*/ 3 h 18"/>
                <a:gd name="T54" fmla="*/ 11 w 17"/>
                <a:gd name="T55" fmla="*/ 2 h 18"/>
                <a:gd name="T56" fmla="*/ 10 w 17"/>
                <a:gd name="T57" fmla="*/ 1 h 18"/>
                <a:gd name="T58" fmla="*/ 9 w 17"/>
                <a:gd name="T59" fmla="*/ 1 h 18"/>
                <a:gd name="T60" fmla="*/ 9 w 17"/>
                <a:gd name="T61" fmla="*/ 1 h 18"/>
                <a:gd name="T62" fmla="*/ 8 w 17"/>
                <a:gd name="T63" fmla="*/ 1 h 18"/>
                <a:gd name="T64" fmla="*/ 7 w 17"/>
                <a:gd name="T65" fmla="*/ 1 h 18"/>
                <a:gd name="T66" fmla="*/ 7 w 17"/>
                <a:gd name="T67" fmla="*/ 0 h 18"/>
                <a:gd name="T68" fmla="*/ 6 w 17"/>
                <a:gd name="T69" fmla="*/ 0 h 18"/>
                <a:gd name="T70" fmla="*/ 5 w 17"/>
                <a:gd name="T71" fmla="*/ 0 h 18"/>
                <a:gd name="T72" fmla="*/ 4 w 17"/>
                <a:gd name="T73" fmla="*/ 1 h 18"/>
                <a:gd name="T74" fmla="*/ 3 w 17"/>
                <a:gd name="T75" fmla="*/ 1 h 18"/>
                <a:gd name="T76" fmla="*/ 2 w 17"/>
                <a:gd name="T77" fmla="*/ 1 h 18"/>
                <a:gd name="T78" fmla="*/ 1 w 17"/>
                <a:gd name="T79" fmla="*/ 1 h 18"/>
                <a:gd name="T80" fmla="*/ 1 w 17"/>
                <a:gd name="T81" fmla="*/ 2 h 18"/>
                <a:gd name="T82" fmla="*/ 1 w 17"/>
                <a:gd name="T83" fmla="*/ 3 h 18"/>
                <a:gd name="T84" fmla="*/ 0 w 17"/>
                <a:gd name="T85" fmla="*/ 3 h 18"/>
                <a:gd name="T86" fmla="*/ 0 w 17"/>
                <a:gd name="T87" fmla="*/ 4 h 18"/>
                <a:gd name="T88" fmla="*/ 0 w 17"/>
                <a:gd name="T89" fmla="*/ 4 h 18"/>
                <a:gd name="T90" fmla="*/ 0 w 17"/>
                <a:gd name="T91" fmla="*/ 5 h 18"/>
                <a:gd name="T92" fmla="*/ 0 w 17"/>
                <a:gd name="T93" fmla="*/ 6 h 18"/>
                <a:gd name="T94" fmla="*/ 1 w 17"/>
                <a:gd name="T95" fmla="*/ 6 h 18"/>
                <a:gd name="T96" fmla="*/ 1 w 17"/>
                <a:gd name="T97" fmla="*/ 7 h 18"/>
                <a:gd name="T98" fmla="*/ 1 w 17"/>
                <a:gd name="T99" fmla="*/ 7 h 18"/>
                <a:gd name="T100" fmla="*/ 9 w 17"/>
                <a:gd name="T101" fmla="*/ 16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7" h="18">
                  <a:moveTo>
                    <a:pt x="9" y="16"/>
                  </a:moveTo>
                  <a:lnTo>
                    <a:pt x="9" y="16"/>
                  </a:lnTo>
                  <a:lnTo>
                    <a:pt x="10" y="16"/>
                  </a:lnTo>
                  <a:lnTo>
                    <a:pt x="11" y="17"/>
                  </a:lnTo>
                  <a:lnTo>
                    <a:pt x="12" y="17"/>
                  </a:lnTo>
                  <a:lnTo>
                    <a:pt x="12" y="17"/>
                  </a:lnTo>
                  <a:lnTo>
                    <a:pt x="13" y="17"/>
                  </a:lnTo>
                  <a:lnTo>
                    <a:pt x="13" y="16"/>
                  </a:lnTo>
                  <a:lnTo>
                    <a:pt x="14" y="16"/>
                  </a:lnTo>
                  <a:lnTo>
                    <a:pt x="15" y="16"/>
                  </a:lnTo>
                  <a:lnTo>
                    <a:pt x="15" y="15"/>
                  </a:lnTo>
                  <a:lnTo>
                    <a:pt x="15" y="14"/>
                  </a:lnTo>
                  <a:lnTo>
                    <a:pt x="16" y="13"/>
                  </a:lnTo>
                  <a:lnTo>
                    <a:pt x="16" y="12"/>
                  </a:lnTo>
                  <a:lnTo>
                    <a:pt x="16" y="11"/>
                  </a:lnTo>
                  <a:lnTo>
                    <a:pt x="16" y="10"/>
                  </a:lnTo>
                  <a:lnTo>
                    <a:pt x="16" y="10"/>
                  </a:lnTo>
                  <a:lnTo>
                    <a:pt x="16" y="9"/>
                  </a:lnTo>
                  <a:lnTo>
                    <a:pt x="15" y="8"/>
                  </a:lnTo>
                  <a:lnTo>
                    <a:pt x="15" y="7"/>
                  </a:lnTo>
                  <a:lnTo>
                    <a:pt x="15" y="7"/>
                  </a:lnTo>
                  <a:lnTo>
                    <a:pt x="15" y="6"/>
                  </a:lnTo>
                  <a:lnTo>
                    <a:pt x="14" y="5"/>
                  </a:lnTo>
                  <a:lnTo>
                    <a:pt x="13" y="4"/>
                  </a:lnTo>
                  <a:lnTo>
                    <a:pt x="12" y="4"/>
                  </a:lnTo>
                  <a:lnTo>
                    <a:pt x="12" y="3"/>
                  </a:lnTo>
                  <a:lnTo>
                    <a:pt x="11" y="3"/>
                  </a:lnTo>
                  <a:lnTo>
                    <a:pt x="11" y="2"/>
                  </a:lnTo>
                  <a:lnTo>
                    <a:pt x="10" y="1"/>
                  </a:lnTo>
                  <a:lnTo>
                    <a:pt x="9" y="1"/>
                  </a:lnTo>
                  <a:lnTo>
                    <a:pt x="9" y="1"/>
                  </a:lnTo>
                  <a:lnTo>
                    <a:pt x="8" y="1"/>
                  </a:lnTo>
                  <a:lnTo>
                    <a:pt x="7" y="1"/>
                  </a:lnTo>
                  <a:lnTo>
                    <a:pt x="7" y="0"/>
                  </a:lnTo>
                  <a:lnTo>
                    <a:pt x="6" y="0"/>
                  </a:lnTo>
                  <a:lnTo>
                    <a:pt x="5" y="0"/>
                  </a:lnTo>
                  <a:lnTo>
                    <a:pt x="4" y="1"/>
                  </a:lnTo>
                  <a:lnTo>
                    <a:pt x="3" y="1"/>
                  </a:lnTo>
                  <a:lnTo>
                    <a:pt x="2" y="1"/>
                  </a:lnTo>
                  <a:lnTo>
                    <a:pt x="1" y="1"/>
                  </a:lnTo>
                  <a:lnTo>
                    <a:pt x="1" y="2"/>
                  </a:lnTo>
                  <a:lnTo>
                    <a:pt x="1" y="3"/>
                  </a:lnTo>
                  <a:lnTo>
                    <a:pt x="0" y="3"/>
                  </a:lnTo>
                  <a:lnTo>
                    <a:pt x="0" y="4"/>
                  </a:lnTo>
                  <a:lnTo>
                    <a:pt x="0" y="4"/>
                  </a:lnTo>
                  <a:lnTo>
                    <a:pt x="0" y="5"/>
                  </a:lnTo>
                  <a:lnTo>
                    <a:pt x="0" y="6"/>
                  </a:lnTo>
                  <a:lnTo>
                    <a:pt x="1" y="6"/>
                  </a:lnTo>
                  <a:lnTo>
                    <a:pt x="1" y="7"/>
                  </a:lnTo>
                  <a:lnTo>
                    <a:pt x="1" y="7"/>
                  </a:lnTo>
                  <a:lnTo>
                    <a:pt x="9" y="16"/>
                  </a:lnTo>
                </a:path>
              </a:pathLst>
            </a:custGeom>
            <a:solidFill>
              <a:srgbClr val="B2B2B2"/>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82" name="Freeform 279"/>
            <p:cNvSpPr>
              <a:spLocks/>
            </p:cNvSpPr>
            <p:nvPr/>
          </p:nvSpPr>
          <p:spPr bwMode="auto">
            <a:xfrm>
              <a:off x="792" y="2859"/>
              <a:ext cx="6" cy="7"/>
            </a:xfrm>
            <a:custGeom>
              <a:avLst/>
              <a:gdLst>
                <a:gd name="T0" fmla="*/ 5 w 6"/>
                <a:gd name="T1" fmla="*/ 4 h 7"/>
                <a:gd name="T2" fmla="*/ 5 w 6"/>
                <a:gd name="T3" fmla="*/ 4 h 7"/>
                <a:gd name="T4" fmla="*/ 4 w 6"/>
                <a:gd name="T5" fmla="*/ 4 h 7"/>
                <a:gd name="T6" fmla="*/ 4 w 6"/>
                <a:gd name="T7" fmla="*/ 5 h 7"/>
                <a:gd name="T8" fmla="*/ 4 w 6"/>
                <a:gd name="T9" fmla="*/ 5 h 7"/>
                <a:gd name="T10" fmla="*/ 4 w 6"/>
                <a:gd name="T11" fmla="*/ 5 h 7"/>
                <a:gd name="T12" fmla="*/ 3 w 6"/>
                <a:gd name="T13" fmla="*/ 6 h 7"/>
                <a:gd name="T14" fmla="*/ 3 w 6"/>
                <a:gd name="T15" fmla="*/ 6 h 7"/>
                <a:gd name="T16" fmla="*/ 2 w 6"/>
                <a:gd name="T17" fmla="*/ 6 h 7"/>
                <a:gd name="T18" fmla="*/ 2 w 6"/>
                <a:gd name="T19" fmla="*/ 6 h 7"/>
                <a:gd name="T20" fmla="*/ 2 w 6"/>
                <a:gd name="T21" fmla="*/ 5 h 7"/>
                <a:gd name="T22" fmla="*/ 2 w 6"/>
                <a:gd name="T23" fmla="*/ 5 h 7"/>
                <a:gd name="T24" fmla="*/ 1 w 6"/>
                <a:gd name="T25" fmla="*/ 2 h 7"/>
                <a:gd name="T26" fmla="*/ 1 w 6"/>
                <a:gd name="T27" fmla="*/ 1 h 7"/>
                <a:gd name="T28" fmla="*/ 1 w 6"/>
                <a:gd name="T29" fmla="*/ 1 h 7"/>
                <a:gd name="T30" fmla="*/ 2 w 6"/>
                <a:gd name="T31" fmla="*/ 1 h 7"/>
                <a:gd name="T32" fmla="*/ 2 w 6"/>
                <a:gd name="T33" fmla="*/ 0 h 7"/>
                <a:gd name="T34" fmla="*/ 0 w 6"/>
                <a:gd name="T35" fmla="*/ 1 h 7"/>
                <a:gd name="T36" fmla="*/ 0 w 6"/>
                <a:gd name="T37" fmla="*/ 1 h 7"/>
                <a:gd name="T38" fmla="*/ 0 w 6"/>
                <a:gd name="T39" fmla="*/ 1 h 7"/>
                <a:gd name="T40" fmla="*/ 0 w 6"/>
                <a:gd name="T41" fmla="*/ 2 h 7"/>
                <a:gd name="T42" fmla="*/ 1 w 6"/>
                <a:gd name="T43" fmla="*/ 2 h 7"/>
                <a:gd name="T44" fmla="*/ 1 w 6"/>
                <a:gd name="T45" fmla="*/ 5 h 7"/>
                <a:gd name="T46" fmla="*/ 1 w 6"/>
                <a:gd name="T47" fmla="*/ 5 h 7"/>
                <a:gd name="T48" fmla="*/ 1 w 6"/>
                <a:gd name="T49" fmla="*/ 6 h 7"/>
                <a:gd name="T50" fmla="*/ 1 w 6"/>
                <a:gd name="T51" fmla="*/ 6 h 7"/>
                <a:gd name="T52" fmla="*/ 5 w 6"/>
                <a:gd name="T53" fmla="*/ 6 h 7"/>
                <a:gd name="T54" fmla="*/ 5 w 6"/>
                <a:gd name="T55" fmla="*/ 4 h 7"/>
                <a:gd name="T56" fmla="*/ 5 w 6"/>
                <a:gd name="T57" fmla="*/ 4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 h="7">
                  <a:moveTo>
                    <a:pt x="5" y="4"/>
                  </a:moveTo>
                  <a:lnTo>
                    <a:pt x="5" y="4"/>
                  </a:lnTo>
                  <a:lnTo>
                    <a:pt x="4" y="4"/>
                  </a:lnTo>
                  <a:lnTo>
                    <a:pt x="4" y="5"/>
                  </a:lnTo>
                  <a:lnTo>
                    <a:pt x="4" y="5"/>
                  </a:lnTo>
                  <a:lnTo>
                    <a:pt x="4" y="5"/>
                  </a:lnTo>
                  <a:lnTo>
                    <a:pt x="3" y="6"/>
                  </a:lnTo>
                  <a:lnTo>
                    <a:pt x="3" y="6"/>
                  </a:lnTo>
                  <a:lnTo>
                    <a:pt x="2" y="6"/>
                  </a:lnTo>
                  <a:lnTo>
                    <a:pt x="2" y="6"/>
                  </a:lnTo>
                  <a:lnTo>
                    <a:pt x="2" y="5"/>
                  </a:lnTo>
                  <a:lnTo>
                    <a:pt x="2" y="5"/>
                  </a:lnTo>
                  <a:lnTo>
                    <a:pt x="1" y="2"/>
                  </a:lnTo>
                  <a:lnTo>
                    <a:pt x="1" y="1"/>
                  </a:lnTo>
                  <a:lnTo>
                    <a:pt x="1" y="1"/>
                  </a:lnTo>
                  <a:lnTo>
                    <a:pt x="2" y="1"/>
                  </a:lnTo>
                  <a:lnTo>
                    <a:pt x="2" y="0"/>
                  </a:lnTo>
                  <a:lnTo>
                    <a:pt x="0" y="1"/>
                  </a:lnTo>
                  <a:lnTo>
                    <a:pt x="0" y="1"/>
                  </a:lnTo>
                  <a:lnTo>
                    <a:pt x="0" y="1"/>
                  </a:lnTo>
                  <a:lnTo>
                    <a:pt x="0" y="2"/>
                  </a:lnTo>
                  <a:lnTo>
                    <a:pt x="1" y="2"/>
                  </a:lnTo>
                  <a:lnTo>
                    <a:pt x="1" y="5"/>
                  </a:lnTo>
                  <a:lnTo>
                    <a:pt x="1" y="5"/>
                  </a:lnTo>
                  <a:lnTo>
                    <a:pt x="1" y="6"/>
                  </a:lnTo>
                  <a:lnTo>
                    <a:pt x="1" y="6"/>
                  </a:lnTo>
                  <a:lnTo>
                    <a:pt x="5" y="6"/>
                  </a:lnTo>
                  <a:lnTo>
                    <a:pt x="5" y="4"/>
                  </a:lnTo>
                  <a:lnTo>
                    <a:pt x="5" y="4"/>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83" name="Freeform 280"/>
            <p:cNvSpPr>
              <a:spLocks/>
            </p:cNvSpPr>
            <p:nvPr/>
          </p:nvSpPr>
          <p:spPr bwMode="auto">
            <a:xfrm>
              <a:off x="928" y="2869"/>
              <a:ext cx="38" cy="37"/>
            </a:xfrm>
            <a:custGeom>
              <a:avLst/>
              <a:gdLst>
                <a:gd name="T0" fmla="*/ 31 w 38"/>
                <a:gd name="T1" fmla="*/ 20 h 37"/>
                <a:gd name="T2" fmla="*/ 32 w 38"/>
                <a:gd name="T3" fmla="*/ 19 h 37"/>
                <a:gd name="T4" fmla="*/ 34 w 38"/>
                <a:gd name="T5" fmla="*/ 18 h 37"/>
                <a:gd name="T6" fmla="*/ 34 w 38"/>
                <a:gd name="T7" fmla="*/ 19 h 37"/>
                <a:gd name="T8" fmla="*/ 35 w 38"/>
                <a:gd name="T9" fmla="*/ 20 h 37"/>
                <a:gd name="T10" fmla="*/ 37 w 38"/>
                <a:gd name="T11" fmla="*/ 19 h 37"/>
                <a:gd name="T12" fmla="*/ 14 w 38"/>
                <a:gd name="T13" fmla="*/ 24 h 37"/>
                <a:gd name="T14" fmla="*/ 15 w 38"/>
                <a:gd name="T15" fmla="*/ 0 h 37"/>
                <a:gd name="T16" fmla="*/ 15 w 38"/>
                <a:gd name="T17" fmla="*/ 2 h 37"/>
                <a:gd name="T18" fmla="*/ 16 w 38"/>
                <a:gd name="T19" fmla="*/ 3 h 37"/>
                <a:gd name="T20" fmla="*/ 15 w 38"/>
                <a:gd name="T21" fmla="*/ 4 h 37"/>
                <a:gd name="T22" fmla="*/ 15 w 38"/>
                <a:gd name="T23" fmla="*/ 6 h 37"/>
                <a:gd name="T24" fmla="*/ 5 w 38"/>
                <a:gd name="T25" fmla="*/ 16 h 37"/>
                <a:gd name="T26" fmla="*/ 3 w 38"/>
                <a:gd name="T27" fmla="*/ 17 h 37"/>
                <a:gd name="T28" fmla="*/ 3 w 38"/>
                <a:gd name="T29" fmla="*/ 18 h 37"/>
                <a:gd name="T30" fmla="*/ 1 w 38"/>
                <a:gd name="T31" fmla="*/ 17 h 37"/>
                <a:gd name="T32" fmla="*/ 0 w 38"/>
                <a:gd name="T33" fmla="*/ 17 h 37"/>
                <a:gd name="T34" fmla="*/ 6 w 38"/>
                <a:gd name="T35" fmla="*/ 22 h 37"/>
                <a:gd name="T36" fmla="*/ 5 w 38"/>
                <a:gd name="T37" fmla="*/ 21 h 37"/>
                <a:gd name="T38" fmla="*/ 5 w 38"/>
                <a:gd name="T39" fmla="*/ 19 h 37"/>
                <a:gd name="T40" fmla="*/ 6 w 38"/>
                <a:gd name="T41" fmla="*/ 17 h 37"/>
                <a:gd name="T42" fmla="*/ 7 w 38"/>
                <a:gd name="T43" fmla="*/ 16 h 37"/>
                <a:gd name="T44" fmla="*/ 9 w 38"/>
                <a:gd name="T45" fmla="*/ 26 h 37"/>
                <a:gd name="T46" fmla="*/ 31 w 38"/>
                <a:gd name="T47" fmla="*/ 16 h 37"/>
                <a:gd name="T48" fmla="*/ 19 w 38"/>
                <a:gd name="T49" fmla="*/ 29 h 37"/>
                <a:gd name="T50" fmla="*/ 17 w 38"/>
                <a:gd name="T51" fmla="*/ 30 h 37"/>
                <a:gd name="T52" fmla="*/ 16 w 38"/>
                <a:gd name="T53" fmla="*/ 31 h 37"/>
                <a:gd name="T54" fmla="*/ 15 w 38"/>
                <a:gd name="T55" fmla="*/ 30 h 37"/>
                <a:gd name="T56" fmla="*/ 15 w 38"/>
                <a:gd name="T57" fmla="*/ 29 h 37"/>
                <a:gd name="T58" fmla="*/ 22 w 38"/>
                <a:gd name="T59" fmla="*/ 36 h 37"/>
                <a:gd name="T60" fmla="*/ 22 w 38"/>
                <a:gd name="T61" fmla="*/ 35 h 37"/>
                <a:gd name="T62" fmla="*/ 21 w 38"/>
                <a:gd name="T63" fmla="*/ 33 h 37"/>
                <a:gd name="T64" fmla="*/ 21 w 38"/>
                <a:gd name="T65" fmla="*/ 32 h 37"/>
                <a:gd name="T66" fmla="*/ 22 w 38"/>
                <a:gd name="T67" fmla="*/ 30 h 37"/>
                <a:gd name="T68" fmla="*/ 31 w 38"/>
                <a:gd name="T69" fmla="*/ 21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8" h="37">
                  <a:moveTo>
                    <a:pt x="31" y="21"/>
                  </a:moveTo>
                  <a:lnTo>
                    <a:pt x="31" y="20"/>
                  </a:lnTo>
                  <a:lnTo>
                    <a:pt x="32" y="20"/>
                  </a:lnTo>
                  <a:lnTo>
                    <a:pt x="32" y="19"/>
                  </a:lnTo>
                  <a:lnTo>
                    <a:pt x="33" y="19"/>
                  </a:lnTo>
                  <a:lnTo>
                    <a:pt x="34" y="18"/>
                  </a:lnTo>
                  <a:lnTo>
                    <a:pt x="34" y="18"/>
                  </a:lnTo>
                  <a:lnTo>
                    <a:pt x="34" y="19"/>
                  </a:lnTo>
                  <a:lnTo>
                    <a:pt x="35" y="19"/>
                  </a:lnTo>
                  <a:lnTo>
                    <a:pt x="35" y="20"/>
                  </a:lnTo>
                  <a:lnTo>
                    <a:pt x="36" y="20"/>
                  </a:lnTo>
                  <a:lnTo>
                    <a:pt x="37" y="19"/>
                  </a:lnTo>
                  <a:lnTo>
                    <a:pt x="32" y="15"/>
                  </a:lnTo>
                  <a:lnTo>
                    <a:pt x="14" y="24"/>
                  </a:lnTo>
                  <a:lnTo>
                    <a:pt x="21" y="4"/>
                  </a:lnTo>
                  <a:lnTo>
                    <a:pt x="15" y="0"/>
                  </a:lnTo>
                  <a:lnTo>
                    <a:pt x="15" y="1"/>
                  </a:lnTo>
                  <a:lnTo>
                    <a:pt x="15" y="2"/>
                  </a:lnTo>
                  <a:lnTo>
                    <a:pt x="16" y="3"/>
                  </a:lnTo>
                  <a:lnTo>
                    <a:pt x="16" y="3"/>
                  </a:lnTo>
                  <a:lnTo>
                    <a:pt x="15" y="3"/>
                  </a:lnTo>
                  <a:lnTo>
                    <a:pt x="15" y="4"/>
                  </a:lnTo>
                  <a:lnTo>
                    <a:pt x="15" y="5"/>
                  </a:lnTo>
                  <a:lnTo>
                    <a:pt x="15" y="6"/>
                  </a:lnTo>
                  <a:lnTo>
                    <a:pt x="6" y="15"/>
                  </a:lnTo>
                  <a:lnTo>
                    <a:pt x="5" y="16"/>
                  </a:lnTo>
                  <a:lnTo>
                    <a:pt x="4" y="17"/>
                  </a:lnTo>
                  <a:lnTo>
                    <a:pt x="3" y="17"/>
                  </a:lnTo>
                  <a:lnTo>
                    <a:pt x="3" y="18"/>
                  </a:lnTo>
                  <a:lnTo>
                    <a:pt x="3" y="18"/>
                  </a:lnTo>
                  <a:lnTo>
                    <a:pt x="2" y="17"/>
                  </a:lnTo>
                  <a:lnTo>
                    <a:pt x="1" y="17"/>
                  </a:lnTo>
                  <a:lnTo>
                    <a:pt x="1" y="16"/>
                  </a:lnTo>
                  <a:lnTo>
                    <a:pt x="0" y="17"/>
                  </a:lnTo>
                  <a:lnTo>
                    <a:pt x="6" y="23"/>
                  </a:lnTo>
                  <a:lnTo>
                    <a:pt x="6" y="22"/>
                  </a:lnTo>
                  <a:lnTo>
                    <a:pt x="6" y="21"/>
                  </a:lnTo>
                  <a:lnTo>
                    <a:pt x="5" y="21"/>
                  </a:lnTo>
                  <a:lnTo>
                    <a:pt x="5" y="20"/>
                  </a:lnTo>
                  <a:lnTo>
                    <a:pt x="5" y="19"/>
                  </a:lnTo>
                  <a:lnTo>
                    <a:pt x="6" y="18"/>
                  </a:lnTo>
                  <a:lnTo>
                    <a:pt x="6" y="17"/>
                  </a:lnTo>
                  <a:lnTo>
                    <a:pt x="7" y="17"/>
                  </a:lnTo>
                  <a:lnTo>
                    <a:pt x="7" y="16"/>
                  </a:lnTo>
                  <a:lnTo>
                    <a:pt x="17" y="5"/>
                  </a:lnTo>
                  <a:lnTo>
                    <a:pt x="9" y="26"/>
                  </a:lnTo>
                  <a:lnTo>
                    <a:pt x="10" y="27"/>
                  </a:lnTo>
                  <a:lnTo>
                    <a:pt x="31" y="16"/>
                  </a:lnTo>
                  <a:lnTo>
                    <a:pt x="20" y="28"/>
                  </a:lnTo>
                  <a:lnTo>
                    <a:pt x="19" y="29"/>
                  </a:lnTo>
                  <a:lnTo>
                    <a:pt x="18" y="30"/>
                  </a:lnTo>
                  <a:lnTo>
                    <a:pt x="17" y="30"/>
                  </a:lnTo>
                  <a:lnTo>
                    <a:pt x="17" y="31"/>
                  </a:lnTo>
                  <a:lnTo>
                    <a:pt x="16" y="31"/>
                  </a:lnTo>
                  <a:lnTo>
                    <a:pt x="16" y="30"/>
                  </a:lnTo>
                  <a:lnTo>
                    <a:pt x="15" y="30"/>
                  </a:lnTo>
                  <a:lnTo>
                    <a:pt x="15" y="29"/>
                  </a:lnTo>
                  <a:lnTo>
                    <a:pt x="15" y="29"/>
                  </a:lnTo>
                  <a:lnTo>
                    <a:pt x="15" y="30"/>
                  </a:lnTo>
                  <a:lnTo>
                    <a:pt x="22" y="36"/>
                  </a:lnTo>
                  <a:lnTo>
                    <a:pt x="22" y="35"/>
                  </a:lnTo>
                  <a:lnTo>
                    <a:pt x="22" y="35"/>
                  </a:lnTo>
                  <a:lnTo>
                    <a:pt x="21" y="34"/>
                  </a:lnTo>
                  <a:lnTo>
                    <a:pt x="21" y="33"/>
                  </a:lnTo>
                  <a:lnTo>
                    <a:pt x="21" y="33"/>
                  </a:lnTo>
                  <a:lnTo>
                    <a:pt x="21" y="32"/>
                  </a:lnTo>
                  <a:lnTo>
                    <a:pt x="22" y="31"/>
                  </a:lnTo>
                  <a:lnTo>
                    <a:pt x="22" y="30"/>
                  </a:lnTo>
                  <a:lnTo>
                    <a:pt x="22" y="30"/>
                  </a:lnTo>
                  <a:lnTo>
                    <a:pt x="31" y="21"/>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84" name="Freeform 281"/>
            <p:cNvSpPr>
              <a:spLocks/>
            </p:cNvSpPr>
            <p:nvPr/>
          </p:nvSpPr>
          <p:spPr bwMode="auto">
            <a:xfrm>
              <a:off x="612" y="2960"/>
              <a:ext cx="28" cy="29"/>
            </a:xfrm>
            <a:custGeom>
              <a:avLst/>
              <a:gdLst>
                <a:gd name="T0" fmla="*/ 1 w 28"/>
                <a:gd name="T1" fmla="*/ 16 h 29"/>
                <a:gd name="T2" fmla="*/ 0 w 28"/>
                <a:gd name="T3" fmla="*/ 21 h 29"/>
                <a:gd name="T4" fmla="*/ 1 w 28"/>
                <a:gd name="T5" fmla="*/ 21 h 29"/>
                <a:gd name="T6" fmla="*/ 1 w 28"/>
                <a:gd name="T7" fmla="*/ 20 h 29"/>
                <a:gd name="T8" fmla="*/ 2 w 28"/>
                <a:gd name="T9" fmla="*/ 20 h 29"/>
                <a:gd name="T10" fmla="*/ 2 w 28"/>
                <a:gd name="T11" fmla="*/ 19 h 29"/>
                <a:gd name="T12" fmla="*/ 2 w 28"/>
                <a:gd name="T13" fmla="*/ 19 h 29"/>
                <a:gd name="T14" fmla="*/ 3 w 28"/>
                <a:gd name="T15" fmla="*/ 19 h 29"/>
                <a:gd name="T16" fmla="*/ 4 w 28"/>
                <a:gd name="T17" fmla="*/ 19 h 29"/>
                <a:gd name="T18" fmla="*/ 4 w 28"/>
                <a:gd name="T19" fmla="*/ 20 h 29"/>
                <a:gd name="T20" fmla="*/ 5 w 28"/>
                <a:gd name="T21" fmla="*/ 20 h 29"/>
                <a:gd name="T22" fmla="*/ 6 w 28"/>
                <a:gd name="T23" fmla="*/ 20 h 29"/>
                <a:gd name="T24" fmla="*/ 16 w 28"/>
                <a:gd name="T25" fmla="*/ 23 h 29"/>
                <a:gd name="T26" fmla="*/ 17 w 28"/>
                <a:gd name="T27" fmla="*/ 24 h 29"/>
                <a:gd name="T28" fmla="*/ 18 w 28"/>
                <a:gd name="T29" fmla="*/ 24 h 29"/>
                <a:gd name="T30" fmla="*/ 19 w 28"/>
                <a:gd name="T31" fmla="*/ 24 h 29"/>
                <a:gd name="T32" fmla="*/ 19 w 28"/>
                <a:gd name="T33" fmla="*/ 25 h 29"/>
                <a:gd name="T34" fmla="*/ 20 w 28"/>
                <a:gd name="T35" fmla="*/ 25 h 29"/>
                <a:gd name="T36" fmla="*/ 20 w 28"/>
                <a:gd name="T37" fmla="*/ 26 h 29"/>
                <a:gd name="T38" fmla="*/ 20 w 28"/>
                <a:gd name="T39" fmla="*/ 26 h 29"/>
                <a:gd name="T40" fmla="*/ 20 w 28"/>
                <a:gd name="T41" fmla="*/ 26 h 29"/>
                <a:gd name="T42" fmla="*/ 20 w 28"/>
                <a:gd name="T43" fmla="*/ 27 h 29"/>
                <a:gd name="T44" fmla="*/ 20 w 28"/>
                <a:gd name="T45" fmla="*/ 27 h 29"/>
                <a:gd name="T46" fmla="*/ 20 w 28"/>
                <a:gd name="T47" fmla="*/ 28 h 29"/>
                <a:gd name="T48" fmla="*/ 21 w 28"/>
                <a:gd name="T49" fmla="*/ 28 h 29"/>
                <a:gd name="T50" fmla="*/ 24 w 28"/>
                <a:gd name="T51" fmla="*/ 21 h 29"/>
                <a:gd name="T52" fmla="*/ 22 w 28"/>
                <a:gd name="T53" fmla="*/ 21 h 29"/>
                <a:gd name="T54" fmla="*/ 21 w 28"/>
                <a:gd name="T55" fmla="*/ 22 h 29"/>
                <a:gd name="T56" fmla="*/ 21 w 28"/>
                <a:gd name="T57" fmla="*/ 23 h 29"/>
                <a:gd name="T58" fmla="*/ 20 w 28"/>
                <a:gd name="T59" fmla="*/ 23 h 29"/>
                <a:gd name="T60" fmla="*/ 20 w 28"/>
                <a:gd name="T61" fmla="*/ 23 h 29"/>
                <a:gd name="T62" fmla="*/ 19 w 28"/>
                <a:gd name="T63" fmla="*/ 23 h 29"/>
                <a:gd name="T64" fmla="*/ 18 w 28"/>
                <a:gd name="T65" fmla="*/ 23 h 29"/>
                <a:gd name="T66" fmla="*/ 17 w 28"/>
                <a:gd name="T67" fmla="*/ 23 h 29"/>
                <a:gd name="T68" fmla="*/ 4 w 28"/>
                <a:gd name="T69" fmla="*/ 18 h 29"/>
                <a:gd name="T70" fmla="*/ 26 w 28"/>
                <a:gd name="T71" fmla="*/ 12 h 29"/>
                <a:gd name="T72" fmla="*/ 27 w 28"/>
                <a:gd name="T73" fmla="*/ 10 h 29"/>
                <a:gd name="T74" fmla="*/ 10 w 28"/>
                <a:gd name="T75" fmla="*/ 5 h 29"/>
                <a:gd name="T76" fmla="*/ 9 w 28"/>
                <a:gd name="T77" fmla="*/ 4 h 29"/>
                <a:gd name="T78" fmla="*/ 8 w 28"/>
                <a:gd name="T79" fmla="*/ 4 h 29"/>
                <a:gd name="T80" fmla="*/ 7 w 28"/>
                <a:gd name="T81" fmla="*/ 4 h 29"/>
                <a:gd name="T82" fmla="*/ 7 w 28"/>
                <a:gd name="T83" fmla="*/ 3 h 29"/>
                <a:gd name="T84" fmla="*/ 7 w 28"/>
                <a:gd name="T85" fmla="*/ 3 h 29"/>
                <a:gd name="T86" fmla="*/ 7 w 28"/>
                <a:gd name="T87" fmla="*/ 2 h 29"/>
                <a:gd name="T88" fmla="*/ 7 w 28"/>
                <a:gd name="T89" fmla="*/ 2 h 29"/>
                <a:gd name="T90" fmla="*/ 7 w 28"/>
                <a:gd name="T91" fmla="*/ 2 h 29"/>
                <a:gd name="T92" fmla="*/ 7 w 28"/>
                <a:gd name="T93" fmla="*/ 1 h 29"/>
                <a:gd name="T94" fmla="*/ 7 w 28"/>
                <a:gd name="T95" fmla="*/ 0 h 29"/>
                <a:gd name="T96" fmla="*/ 4 w 28"/>
                <a:gd name="T97" fmla="*/ 7 h 29"/>
                <a:gd name="T98" fmla="*/ 5 w 28"/>
                <a:gd name="T99" fmla="*/ 7 h 29"/>
                <a:gd name="T100" fmla="*/ 5 w 28"/>
                <a:gd name="T101" fmla="*/ 7 h 29"/>
                <a:gd name="T102" fmla="*/ 6 w 28"/>
                <a:gd name="T103" fmla="*/ 7 h 29"/>
                <a:gd name="T104" fmla="*/ 6 w 28"/>
                <a:gd name="T105" fmla="*/ 6 h 29"/>
                <a:gd name="T106" fmla="*/ 7 w 28"/>
                <a:gd name="T107" fmla="*/ 6 h 29"/>
                <a:gd name="T108" fmla="*/ 7 w 28"/>
                <a:gd name="T109" fmla="*/ 6 h 29"/>
                <a:gd name="T110" fmla="*/ 8 w 28"/>
                <a:gd name="T111" fmla="*/ 6 h 29"/>
                <a:gd name="T112" fmla="*/ 9 w 28"/>
                <a:gd name="T113" fmla="*/ 6 h 29"/>
                <a:gd name="T114" fmla="*/ 10 w 28"/>
                <a:gd name="T115" fmla="*/ 7 h 29"/>
                <a:gd name="T116" fmla="*/ 21 w 28"/>
                <a:gd name="T117" fmla="*/ 10 h 29"/>
                <a:gd name="T118" fmla="*/ 1 w 28"/>
                <a:gd name="T119" fmla="*/ 1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8" h="29">
                  <a:moveTo>
                    <a:pt x="1" y="16"/>
                  </a:moveTo>
                  <a:lnTo>
                    <a:pt x="0" y="21"/>
                  </a:lnTo>
                  <a:lnTo>
                    <a:pt x="1" y="21"/>
                  </a:lnTo>
                  <a:lnTo>
                    <a:pt x="1" y="20"/>
                  </a:lnTo>
                  <a:lnTo>
                    <a:pt x="2" y="20"/>
                  </a:lnTo>
                  <a:lnTo>
                    <a:pt x="2" y="19"/>
                  </a:lnTo>
                  <a:lnTo>
                    <a:pt x="2" y="19"/>
                  </a:lnTo>
                  <a:lnTo>
                    <a:pt x="3" y="19"/>
                  </a:lnTo>
                  <a:lnTo>
                    <a:pt x="4" y="19"/>
                  </a:lnTo>
                  <a:lnTo>
                    <a:pt x="4" y="20"/>
                  </a:lnTo>
                  <a:lnTo>
                    <a:pt x="5" y="20"/>
                  </a:lnTo>
                  <a:lnTo>
                    <a:pt x="6" y="20"/>
                  </a:lnTo>
                  <a:lnTo>
                    <a:pt x="16" y="23"/>
                  </a:lnTo>
                  <a:lnTo>
                    <a:pt x="17" y="24"/>
                  </a:lnTo>
                  <a:lnTo>
                    <a:pt x="18" y="24"/>
                  </a:lnTo>
                  <a:lnTo>
                    <a:pt x="19" y="24"/>
                  </a:lnTo>
                  <a:lnTo>
                    <a:pt x="19" y="25"/>
                  </a:lnTo>
                  <a:lnTo>
                    <a:pt x="20" y="25"/>
                  </a:lnTo>
                  <a:lnTo>
                    <a:pt x="20" y="26"/>
                  </a:lnTo>
                  <a:lnTo>
                    <a:pt x="20" y="26"/>
                  </a:lnTo>
                  <a:lnTo>
                    <a:pt x="20" y="26"/>
                  </a:lnTo>
                  <a:lnTo>
                    <a:pt x="20" y="27"/>
                  </a:lnTo>
                  <a:lnTo>
                    <a:pt x="20" y="27"/>
                  </a:lnTo>
                  <a:lnTo>
                    <a:pt x="20" y="28"/>
                  </a:lnTo>
                  <a:lnTo>
                    <a:pt x="21" y="28"/>
                  </a:lnTo>
                  <a:lnTo>
                    <a:pt x="24" y="21"/>
                  </a:lnTo>
                  <a:lnTo>
                    <a:pt x="22" y="21"/>
                  </a:lnTo>
                  <a:lnTo>
                    <a:pt x="21" y="22"/>
                  </a:lnTo>
                  <a:lnTo>
                    <a:pt x="21" y="23"/>
                  </a:lnTo>
                  <a:lnTo>
                    <a:pt x="20" y="23"/>
                  </a:lnTo>
                  <a:lnTo>
                    <a:pt x="20" y="23"/>
                  </a:lnTo>
                  <a:lnTo>
                    <a:pt x="19" y="23"/>
                  </a:lnTo>
                  <a:lnTo>
                    <a:pt x="18" y="23"/>
                  </a:lnTo>
                  <a:lnTo>
                    <a:pt x="17" y="23"/>
                  </a:lnTo>
                  <a:lnTo>
                    <a:pt x="4" y="18"/>
                  </a:lnTo>
                  <a:lnTo>
                    <a:pt x="26" y="12"/>
                  </a:lnTo>
                  <a:lnTo>
                    <a:pt x="27" y="10"/>
                  </a:lnTo>
                  <a:lnTo>
                    <a:pt x="10" y="5"/>
                  </a:lnTo>
                  <a:lnTo>
                    <a:pt x="9" y="4"/>
                  </a:lnTo>
                  <a:lnTo>
                    <a:pt x="8" y="4"/>
                  </a:lnTo>
                  <a:lnTo>
                    <a:pt x="7" y="4"/>
                  </a:lnTo>
                  <a:lnTo>
                    <a:pt x="7" y="3"/>
                  </a:lnTo>
                  <a:lnTo>
                    <a:pt x="7" y="3"/>
                  </a:lnTo>
                  <a:lnTo>
                    <a:pt x="7" y="2"/>
                  </a:lnTo>
                  <a:lnTo>
                    <a:pt x="7" y="2"/>
                  </a:lnTo>
                  <a:lnTo>
                    <a:pt x="7" y="2"/>
                  </a:lnTo>
                  <a:lnTo>
                    <a:pt x="7" y="1"/>
                  </a:lnTo>
                  <a:lnTo>
                    <a:pt x="7" y="0"/>
                  </a:lnTo>
                  <a:lnTo>
                    <a:pt x="4" y="7"/>
                  </a:lnTo>
                  <a:lnTo>
                    <a:pt x="5" y="7"/>
                  </a:lnTo>
                  <a:lnTo>
                    <a:pt x="5" y="7"/>
                  </a:lnTo>
                  <a:lnTo>
                    <a:pt x="6" y="7"/>
                  </a:lnTo>
                  <a:lnTo>
                    <a:pt x="6" y="6"/>
                  </a:lnTo>
                  <a:lnTo>
                    <a:pt x="7" y="6"/>
                  </a:lnTo>
                  <a:lnTo>
                    <a:pt x="7" y="6"/>
                  </a:lnTo>
                  <a:lnTo>
                    <a:pt x="8" y="6"/>
                  </a:lnTo>
                  <a:lnTo>
                    <a:pt x="9" y="6"/>
                  </a:lnTo>
                  <a:lnTo>
                    <a:pt x="10" y="7"/>
                  </a:lnTo>
                  <a:lnTo>
                    <a:pt x="21" y="10"/>
                  </a:lnTo>
                  <a:lnTo>
                    <a:pt x="1" y="16"/>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85" name="Freeform 282"/>
            <p:cNvSpPr>
              <a:spLocks/>
            </p:cNvSpPr>
            <p:nvPr/>
          </p:nvSpPr>
          <p:spPr bwMode="auto">
            <a:xfrm>
              <a:off x="629" y="2922"/>
              <a:ext cx="27" cy="23"/>
            </a:xfrm>
            <a:custGeom>
              <a:avLst/>
              <a:gdLst>
                <a:gd name="T0" fmla="*/ 9 w 27"/>
                <a:gd name="T1" fmla="*/ 9 h 23"/>
                <a:gd name="T2" fmla="*/ 8 w 27"/>
                <a:gd name="T3" fmla="*/ 9 h 23"/>
                <a:gd name="T4" fmla="*/ 7 w 27"/>
                <a:gd name="T5" fmla="*/ 8 h 23"/>
                <a:gd name="T6" fmla="*/ 7 w 27"/>
                <a:gd name="T7" fmla="*/ 7 h 23"/>
                <a:gd name="T8" fmla="*/ 7 w 27"/>
                <a:gd name="T9" fmla="*/ 6 h 23"/>
                <a:gd name="T10" fmla="*/ 7 w 27"/>
                <a:gd name="T11" fmla="*/ 6 h 23"/>
                <a:gd name="T12" fmla="*/ 7 w 27"/>
                <a:gd name="T13" fmla="*/ 5 h 23"/>
                <a:gd name="T14" fmla="*/ 7 w 27"/>
                <a:gd name="T15" fmla="*/ 4 h 23"/>
                <a:gd name="T16" fmla="*/ 8 w 27"/>
                <a:gd name="T17" fmla="*/ 4 h 23"/>
                <a:gd name="T18" fmla="*/ 8 w 27"/>
                <a:gd name="T19" fmla="*/ 3 h 23"/>
                <a:gd name="T20" fmla="*/ 9 w 27"/>
                <a:gd name="T21" fmla="*/ 3 h 23"/>
                <a:gd name="T22" fmla="*/ 10 w 27"/>
                <a:gd name="T23" fmla="*/ 2 h 23"/>
                <a:gd name="T24" fmla="*/ 11 w 27"/>
                <a:gd name="T25" fmla="*/ 2 h 23"/>
                <a:gd name="T26" fmla="*/ 11 w 27"/>
                <a:gd name="T27" fmla="*/ 2 h 23"/>
                <a:gd name="T28" fmla="*/ 12 w 27"/>
                <a:gd name="T29" fmla="*/ 2 h 23"/>
                <a:gd name="T30" fmla="*/ 13 w 27"/>
                <a:gd name="T31" fmla="*/ 2 h 23"/>
                <a:gd name="T32" fmla="*/ 14 w 27"/>
                <a:gd name="T33" fmla="*/ 2 h 23"/>
                <a:gd name="T34" fmla="*/ 15 w 27"/>
                <a:gd name="T35" fmla="*/ 2 h 23"/>
                <a:gd name="T36" fmla="*/ 15 w 27"/>
                <a:gd name="T37" fmla="*/ 2 h 23"/>
                <a:gd name="T38" fmla="*/ 9 w 27"/>
                <a:gd name="T39" fmla="*/ 0 h 23"/>
                <a:gd name="T40" fmla="*/ 0 w 27"/>
                <a:gd name="T41" fmla="*/ 15 h 23"/>
                <a:gd name="T42" fmla="*/ 3 w 27"/>
                <a:gd name="T43" fmla="*/ 20 h 23"/>
                <a:gd name="T44" fmla="*/ 4 w 27"/>
                <a:gd name="T45" fmla="*/ 19 h 23"/>
                <a:gd name="T46" fmla="*/ 4 w 27"/>
                <a:gd name="T47" fmla="*/ 18 h 23"/>
                <a:gd name="T48" fmla="*/ 3 w 27"/>
                <a:gd name="T49" fmla="*/ 18 h 23"/>
                <a:gd name="T50" fmla="*/ 3 w 27"/>
                <a:gd name="T51" fmla="*/ 17 h 23"/>
                <a:gd name="T52" fmla="*/ 2 w 27"/>
                <a:gd name="T53" fmla="*/ 17 h 23"/>
                <a:gd name="T54" fmla="*/ 2 w 27"/>
                <a:gd name="T55" fmla="*/ 16 h 23"/>
                <a:gd name="T56" fmla="*/ 2 w 27"/>
                <a:gd name="T57" fmla="*/ 15 h 23"/>
                <a:gd name="T58" fmla="*/ 2 w 27"/>
                <a:gd name="T59" fmla="*/ 14 h 23"/>
                <a:gd name="T60" fmla="*/ 2 w 27"/>
                <a:gd name="T61" fmla="*/ 13 h 23"/>
                <a:gd name="T62" fmla="*/ 2 w 27"/>
                <a:gd name="T63" fmla="*/ 13 h 23"/>
                <a:gd name="T64" fmla="*/ 3 w 27"/>
                <a:gd name="T65" fmla="*/ 12 h 23"/>
                <a:gd name="T66" fmla="*/ 3 w 27"/>
                <a:gd name="T67" fmla="*/ 11 h 23"/>
                <a:gd name="T68" fmla="*/ 4 w 27"/>
                <a:gd name="T69" fmla="*/ 10 h 23"/>
                <a:gd name="T70" fmla="*/ 4 w 27"/>
                <a:gd name="T71" fmla="*/ 9 h 23"/>
                <a:gd name="T72" fmla="*/ 5 w 27"/>
                <a:gd name="T73" fmla="*/ 9 h 23"/>
                <a:gd name="T74" fmla="*/ 6 w 27"/>
                <a:gd name="T75" fmla="*/ 9 h 23"/>
                <a:gd name="T76" fmla="*/ 6 w 27"/>
                <a:gd name="T77" fmla="*/ 10 h 23"/>
                <a:gd name="T78" fmla="*/ 7 w 27"/>
                <a:gd name="T79" fmla="*/ 10 h 23"/>
                <a:gd name="T80" fmla="*/ 7 w 27"/>
                <a:gd name="T81" fmla="*/ 11 h 23"/>
                <a:gd name="T82" fmla="*/ 19 w 27"/>
                <a:gd name="T83" fmla="*/ 17 h 23"/>
                <a:gd name="T84" fmla="*/ 20 w 27"/>
                <a:gd name="T85" fmla="*/ 18 h 23"/>
                <a:gd name="T86" fmla="*/ 20 w 27"/>
                <a:gd name="T87" fmla="*/ 18 h 23"/>
                <a:gd name="T88" fmla="*/ 20 w 27"/>
                <a:gd name="T89" fmla="*/ 19 h 23"/>
                <a:gd name="T90" fmla="*/ 21 w 27"/>
                <a:gd name="T91" fmla="*/ 20 h 23"/>
                <a:gd name="T92" fmla="*/ 21 w 27"/>
                <a:gd name="T93" fmla="*/ 20 h 23"/>
                <a:gd name="T94" fmla="*/ 20 w 27"/>
                <a:gd name="T95" fmla="*/ 20 h 23"/>
                <a:gd name="T96" fmla="*/ 20 w 27"/>
                <a:gd name="T97" fmla="*/ 21 h 23"/>
                <a:gd name="T98" fmla="*/ 20 w 27"/>
                <a:gd name="T99" fmla="*/ 22 h 23"/>
                <a:gd name="T100" fmla="*/ 20 w 27"/>
                <a:gd name="T101" fmla="*/ 22 h 23"/>
                <a:gd name="T102" fmla="*/ 20 w 27"/>
                <a:gd name="T103" fmla="*/ 22 h 23"/>
                <a:gd name="T104" fmla="*/ 26 w 27"/>
                <a:gd name="T105" fmla="*/ 14 h 23"/>
                <a:gd name="T106" fmla="*/ 25 w 27"/>
                <a:gd name="T107" fmla="*/ 14 h 23"/>
                <a:gd name="T108" fmla="*/ 24 w 27"/>
                <a:gd name="T109" fmla="*/ 15 h 23"/>
                <a:gd name="T110" fmla="*/ 24 w 27"/>
                <a:gd name="T111" fmla="*/ 16 h 23"/>
                <a:gd name="T112" fmla="*/ 24 w 27"/>
                <a:gd name="T113" fmla="*/ 16 h 23"/>
                <a:gd name="T114" fmla="*/ 23 w 27"/>
                <a:gd name="T115" fmla="*/ 16 h 23"/>
                <a:gd name="T116" fmla="*/ 22 w 27"/>
                <a:gd name="T117" fmla="*/ 16 h 23"/>
                <a:gd name="T118" fmla="*/ 21 w 27"/>
                <a:gd name="T119" fmla="*/ 16 h 23"/>
                <a:gd name="T120" fmla="*/ 20 w 27"/>
                <a:gd name="T121" fmla="*/ 15 h 23"/>
                <a:gd name="T122" fmla="*/ 20 w 27"/>
                <a:gd name="T123" fmla="*/ 15 h 23"/>
                <a:gd name="T124" fmla="*/ 9 w 27"/>
                <a:gd name="T125" fmla="*/ 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7" h="23">
                  <a:moveTo>
                    <a:pt x="9" y="9"/>
                  </a:moveTo>
                  <a:lnTo>
                    <a:pt x="8" y="9"/>
                  </a:lnTo>
                  <a:lnTo>
                    <a:pt x="7" y="8"/>
                  </a:lnTo>
                  <a:lnTo>
                    <a:pt x="7" y="7"/>
                  </a:lnTo>
                  <a:lnTo>
                    <a:pt x="7" y="6"/>
                  </a:lnTo>
                  <a:lnTo>
                    <a:pt x="7" y="6"/>
                  </a:lnTo>
                  <a:lnTo>
                    <a:pt x="7" y="5"/>
                  </a:lnTo>
                  <a:lnTo>
                    <a:pt x="7" y="4"/>
                  </a:lnTo>
                  <a:lnTo>
                    <a:pt x="8" y="4"/>
                  </a:lnTo>
                  <a:lnTo>
                    <a:pt x="8" y="3"/>
                  </a:lnTo>
                  <a:lnTo>
                    <a:pt x="9" y="3"/>
                  </a:lnTo>
                  <a:lnTo>
                    <a:pt x="10" y="2"/>
                  </a:lnTo>
                  <a:lnTo>
                    <a:pt x="11" y="2"/>
                  </a:lnTo>
                  <a:lnTo>
                    <a:pt x="11" y="2"/>
                  </a:lnTo>
                  <a:lnTo>
                    <a:pt x="12" y="2"/>
                  </a:lnTo>
                  <a:lnTo>
                    <a:pt x="13" y="2"/>
                  </a:lnTo>
                  <a:lnTo>
                    <a:pt x="14" y="2"/>
                  </a:lnTo>
                  <a:lnTo>
                    <a:pt x="15" y="2"/>
                  </a:lnTo>
                  <a:lnTo>
                    <a:pt x="15" y="2"/>
                  </a:lnTo>
                  <a:lnTo>
                    <a:pt x="9" y="0"/>
                  </a:lnTo>
                  <a:lnTo>
                    <a:pt x="0" y="15"/>
                  </a:lnTo>
                  <a:lnTo>
                    <a:pt x="3" y="20"/>
                  </a:lnTo>
                  <a:lnTo>
                    <a:pt x="4" y="19"/>
                  </a:lnTo>
                  <a:lnTo>
                    <a:pt x="4" y="18"/>
                  </a:lnTo>
                  <a:lnTo>
                    <a:pt x="3" y="18"/>
                  </a:lnTo>
                  <a:lnTo>
                    <a:pt x="3" y="17"/>
                  </a:lnTo>
                  <a:lnTo>
                    <a:pt x="2" y="17"/>
                  </a:lnTo>
                  <a:lnTo>
                    <a:pt x="2" y="16"/>
                  </a:lnTo>
                  <a:lnTo>
                    <a:pt x="2" y="15"/>
                  </a:lnTo>
                  <a:lnTo>
                    <a:pt x="2" y="14"/>
                  </a:lnTo>
                  <a:lnTo>
                    <a:pt x="2" y="13"/>
                  </a:lnTo>
                  <a:lnTo>
                    <a:pt x="2" y="13"/>
                  </a:lnTo>
                  <a:lnTo>
                    <a:pt x="3" y="12"/>
                  </a:lnTo>
                  <a:lnTo>
                    <a:pt x="3" y="11"/>
                  </a:lnTo>
                  <a:lnTo>
                    <a:pt x="4" y="10"/>
                  </a:lnTo>
                  <a:lnTo>
                    <a:pt x="4" y="9"/>
                  </a:lnTo>
                  <a:lnTo>
                    <a:pt x="5" y="9"/>
                  </a:lnTo>
                  <a:lnTo>
                    <a:pt x="6" y="9"/>
                  </a:lnTo>
                  <a:lnTo>
                    <a:pt x="6" y="10"/>
                  </a:lnTo>
                  <a:lnTo>
                    <a:pt x="7" y="10"/>
                  </a:lnTo>
                  <a:lnTo>
                    <a:pt x="7" y="11"/>
                  </a:lnTo>
                  <a:lnTo>
                    <a:pt x="19" y="17"/>
                  </a:lnTo>
                  <a:lnTo>
                    <a:pt x="20" y="18"/>
                  </a:lnTo>
                  <a:lnTo>
                    <a:pt x="20" y="18"/>
                  </a:lnTo>
                  <a:lnTo>
                    <a:pt x="20" y="19"/>
                  </a:lnTo>
                  <a:lnTo>
                    <a:pt x="21" y="20"/>
                  </a:lnTo>
                  <a:lnTo>
                    <a:pt x="21" y="20"/>
                  </a:lnTo>
                  <a:lnTo>
                    <a:pt x="20" y="20"/>
                  </a:lnTo>
                  <a:lnTo>
                    <a:pt x="20" y="21"/>
                  </a:lnTo>
                  <a:lnTo>
                    <a:pt x="20" y="22"/>
                  </a:lnTo>
                  <a:lnTo>
                    <a:pt x="20" y="22"/>
                  </a:lnTo>
                  <a:lnTo>
                    <a:pt x="20" y="22"/>
                  </a:lnTo>
                  <a:lnTo>
                    <a:pt x="26" y="14"/>
                  </a:lnTo>
                  <a:lnTo>
                    <a:pt x="25" y="14"/>
                  </a:lnTo>
                  <a:lnTo>
                    <a:pt x="24" y="15"/>
                  </a:lnTo>
                  <a:lnTo>
                    <a:pt x="24" y="16"/>
                  </a:lnTo>
                  <a:lnTo>
                    <a:pt x="24" y="16"/>
                  </a:lnTo>
                  <a:lnTo>
                    <a:pt x="23" y="16"/>
                  </a:lnTo>
                  <a:lnTo>
                    <a:pt x="22" y="16"/>
                  </a:lnTo>
                  <a:lnTo>
                    <a:pt x="21" y="16"/>
                  </a:lnTo>
                  <a:lnTo>
                    <a:pt x="20" y="15"/>
                  </a:lnTo>
                  <a:lnTo>
                    <a:pt x="20" y="15"/>
                  </a:lnTo>
                  <a:lnTo>
                    <a:pt x="9" y="9"/>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86" name="Freeform 283"/>
            <p:cNvSpPr>
              <a:spLocks/>
            </p:cNvSpPr>
            <p:nvPr/>
          </p:nvSpPr>
          <p:spPr bwMode="auto">
            <a:xfrm>
              <a:off x="605" y="2991"/>
              <a:ext cx="25" cy="22"/>
            </a:xfrm>
            <a:custGeom>
              <a:avLst/>
              <a:gdLst>
                <a:gd name="T0" fmla="*/ 17 w 25"/>
                <a:gd name="T1" fmla="*/ 7 h 22"/>
                <a:gd name="T2" fmla="*/ 18 w 25"/>
                <a:gd name="T3" fmla="*/ 7 h 22"/>
                <a:gd name="T4" fmla="*/ 20 w 25"/>
                <a:gd name="T5" fmla="*/ 8 h 22"/>
                <a:gd name="T6" fmla="*/ 22 w 25"/>
                <a:gd name="T7" fmla="*/ 9 h 22"/>
                <a:gd name="T8" fmla="*/ 22 w 25"/>
                <a:gd name="T9" fmla="*/ 9 h 22"/>
                <a:gd name="T10" fmla="*/ 23 w 25"/>
                <a:gd name="T11" fmla="*/ 10 h 22"/>
                <a:gd name="T12" fmla="*/ 23 w 25"/>
                <a:gd name="T13" fmla="*/ 12 h 22"/>
                <a:gd name="T14" fmla="*/ 23 w 25"/>
                <a:gd name="T15" fmla="*/ 13 h 22"/>
                <a:gd name="T16" fmla="*/ 23 w 25"/>
                <a:gd name="T17" fmla="*/ 15 h 22"/>
                <a:gd name="T18" fmla="*/ 22 w 25"/>
                <a:gd name="T19" fmla="*/ 16 h 22"/>
                <a:gd name="T20" fmla="*/ 20 w 25"/>
                <a:gd name="T21" fmla="*/ 17 h 22"/>
                <a:gd name="T22" fmla="*/ 18 w 25"/>
                <a:gd name="T23" fmla="*/ 17 h 22"/>
                <a:gd name="T24" fmla="*/ 17 w 25"/>
                <a:gd name="T25" fmla="*/ 17 h 22"/>
                <a:gd name="T26" fmla="*/ 15 w 25"/>
                <a:gd name="T27" fmla="*/ 17 h 22"/>
                <a:gd name="T28" fmla="*/ 6 w 25"/>
                <a:gd name="T29" fmla="*/ 16 h 22"/>
                <a:gd name="T30" fmla="*/ 5 w 25"/>
                <a:gd name="T31" fmla="*/ 16 h 22"/>
                <a:gd name="T32" fmla="*/ 3 w 25"/>
                <a:gd name="T33" fmla="*/ 16 h 22"/>
                <a:gd name="T34" fmla="*/ 3 w 25"/>
                <a:gd name="T35" fmla="*/ 14 h 22"/>
                <a:gd name="T36" fmla="*/ 3 w 25"/>
                <a:gd name="T37" fmla="*/ 13 h 22"/>
                <a:gd name="T38" fmla="*/ 2 w 25"/>
                <a:gd name="T39" fmla="*/ 12 h 22"/>
                <a:gd name="T40" fmla="*/ 2 w 25"/>
                <a:gd name="T41" fmla="*/ 21 h 22"/>
                <a:gd name="T42" fmla="*/ 2 w 25"/>
                <a:gd name="T43" fmla="*/ 19 h 22"/>
                <a:gd name="T44" fmla="*/ 2 w 25"/>
                <a:gd name="T45" fmla="*/ 19 h 22"/>
                <a:gd name="T46" fmla="*/ 4 w 25"/>
                <a:gd name="T47" fmla="*/ 19 h 22"/>
                <a:gd name="T48" fmla="*/ 16 w 25"/>
                <a:gd name="T49" fmla="*/ 21 h 22"/>
                <a:gd name="T50" fmla="*/ 18 w 25"/>
                <a:gd name="T51" fmla="*/ 21 h 22"/>
                <a:gd name="T52" fmla="*/ 19 w 25"/>
                <a:gd name="T53" fmla="*/ 20 h 22"/>
                <a:gd name="T54" fmla="*/ 21 w 25"/>
                <a:gd name="T55" fmla="*/ 20 h 22"/>
                <a:gd name="T56" fmla="*/ 22 w 25"/>
                <a:gd name="T57" fmla="*/ 19 h 22"/>
                <a:gd name="T58" fmla="*/ 23 w 25"/>
                <a:gd name="T59" fmla="*/ 18 h 22"/>
                <a:gd name="T60" fmla="*/ 23 w 25"/>
                <a:gd name="T61" fmla="*/ 16 h 22"/>
                <a:gd name="T62" fmla="*/ 24 w 25"/>
                <a:gd name="T63" fmla="*/ 15 h 22"/>
                <a:gd name="T64" fmla="*/ 24 w 25"/>
                <a:gd name="T65" fmla="*/ 13 h 22"/>
                <a:gd name="T66" fmla="*/ 24 w 25"/>
                <a:gd name="T67" fmla="*/ 12 h 22"/>
                <a:gd name="T68" fmla="*/ 24 w 25"/>
                <a:gd name="T69" fmla="*/ 10 h 22"/>
                <a:gd name="T70" fmla="*/ 23 w 25"/>
                <a:gd name="T71" fmla="*/ 9 h 22"/>
                <a:gd name="T72" fmla="*/ 22 w 25"/>
                <a:gd name="T73" fmla="*/ 8 h 22"/>
                <a:gd name="T74" fmla="*/ 22 w 25"/>
                <a:gd name="T75" fmla="*/ 7 h 22"/>
                <a:gd name="T76" fmla="*/ 20 w 25"/>
                <a:gd name="T77" fmla="*/ 6 h 22"/>
                <a:gd name="T78" fmla="*/ 18 w 25"/>
                <a:gd name="T79" fmla="*/ 5 h 22"/>
                <a:gd name="T80" fmla="*/ 8 w 25"/>
                <a:gd name="T81" fmla="*/ 4 h 22"/>
                <a:gd name="T82" fmla="*/ 6 w 25"/>
                <a:gd name="T83" fmla="*/ 4 h 22"/>
                <a:gd name="T84" fmla="*/ 6 w 25"/>
                <a:gd name="T85" fmla="*/ 3 h 22"/>
                <a:gd name="T86" fmla="*/ 5 w 25"/>
                <a:gd name="T87" fmla="*/ 2 h 22"/>
                <a:gd name="T88" fmla="*/ 5 w 25"/>
                <a:gd name="T89" fmla="*/ 1 h 22"/>
                <a:gd name="T90" fmla="*/ 2 w 25"/>
                <a:gd name="T91" fmla="*/ 7 h 22"/>
                <a:gd name="T92" fmla="*/ 4 w 25"/>
                <a:gd name="T93" fmla="*/ 6 h 22"/>
                <a:gd name="T94" fmla="*/ 5 w 25"/>
                <a:gd name="T95" fmla="*/ 5 h 22"/>
                <a:gd name="T96" fmla="*/ 6 w 25"/>
                <a:gd name="T97" fmla="*/ 5 h 22"/>
                <a:gd name="T98" fmla="*/ 16 w 25"/>
                <a:gd name="T99" fmla="*/ 6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5" h="22">
                  <a:moveTo>
                    <a:pt x="16" y="6"/>
                  </a:moveTo>
                  <a:lnTo>
                    <a:pt x="17" y="7"/>
                  </a:lnTo>
                  <a:lnTo>
                    <a:pt x="18" y="7"/>
                  </a:lnTo>
                  <a:lnTo>
                    <a:pt x="18" y="7"/>
                  </a:lnTo>
                  <a:lnTo>
                    <a:pt x="19" y="7"/>
                  </a:lnTo>
                  <a:lnTo>
                    <a:pt x="20" y="8"/>
                  </a:lnTo>
                  <a:lnTo>
                    <a:pt x="21" y="8"/>
                  </a:lnTo>
                  <a:lnTo>
                    <a:pt x="22" y="9"/>
                  </a:lnTo>
                  <a:lnTo>
                    <a:pt x="22" y="9"/>
                  </a:lnTo>
                  <a:lnTo>
                    <a:pt x="22" y="9"/>
                  </a:lnTo>
                  <a:lnTo>
                    <a:pt x="23" y="9"/>
                  </a:lnTo>
                  <a:lnTo>
                    <a:pt x="23" y="10"/>
                  </a:lnTo>
                  <a:lnTo>
                    <a:pt x="23" y="11"/>
                  </a:lnTo>
                  <a:lnTo>
                    <a:pt x="23" y="12"/>
                  </a:lnTo>
                  <a:lnTo>
                    <a:pt x="23" y="12"/>
                  </a:lnTo>
                  <a:lnTo>
                    <a:pt x="23" y="13"/>
                  </a:lnTo>
                  <a:lnTo>
                    <a:pt x="23" y="14"/>
                  </a:lnTo>
                  <a:lnTo>
                    <a:pt x="23" y="15"/>
                  </a:lnTo>
                  <a:lnTo>
                    <a:pt x="22" y="16"/>
                  </a:lnTo>
                  <a:lnTo>
                    <a:pt x="22" y="16"/>
                  </a:lnTo>
                  <a:lnTo>
                    <a:pt x="21" y="17"/>
                  </a:lnTo>
                  <a:lnTo>
                    <a:pt x="20" y="17"/>
                  </a:lnTo>
                  <a:lnTo>
                    <a:pt x="19" y="17"/>
                  </a:lnTo>
                  <a:lnTo>
                    <a:pt x="18" y="17"/>
                  </a:lnTo>
                  <a:lnTo>
                    <a:pt x="18" y="17"/>
                  </a:lnTo>
                  <a:lnTo>
                    <a:pt x="17" y="17"/>
                  </a:lnTo>
                  <a:lnTo>
                    <a:pt x="16" y="17"/>
                  </a:lnTo>
                  <a:lnTo>
                    <a:pt x="15" y="17"/>
                  </a:lnTo>
                  <a:lnTo>
                    <a:pt x="14" y="17"/>
                  </a:lnTo>
                  <a:lnTo>
                    <a:pt x="6" y="16"/>
                  </a:lnTo>
                  <a:lnTo>
                    <a:pt x="6" y="16"/>
                  </a:lnTo>
                  <a:lnTo>
                    <a:pt x="5" y="16"/>
                  </a:lnTo>
                  <a:lnTo>
                    <a:pt x="4" y="16"/>
                  </a:lnTo>
                  <a:lnTo>
                    <a:pt x="3" y="16"/>
                  </a:lnTo>
                  <a:lnTo>
                    <a:pt x="3" y="15"/>
                  </a:lnTo>
                  <a:lnTo>
                    <a:pt x="3" y="14"/>
                  </a:lnTo>
                  <a:lnTo>
                    <a:pt x="2" y="14"/>
                  </a:lnTo>
                  <a:lnTo>
                    <a:pt x="3" y="13"/>
                  </a:lnTo>
                  <a:lnTo>
                    <a:pt x="3" y="12"/>
                  </a:lnTo>
                  <a:lnTo>
                    <a:pt x="2" y="12"/>
                  </a:lnTo>
                  <a:lnTo>
                    <a:pt x="0" y="21"/>
                  </a:lnTo>
                  <a:lnTo>
                    <a:pt x="2" y="21"/>
                  </a:lnTo>
                  <a:lnTo>
                    <a:pt x="2" y="20"/>
                  </a:lnTo>
                  <a:lnTo>
                    <a:pt x="2" y="19"/>
                  </a:lnTo>
                  <a:lnTo>
                    <a:pt x="2" y="19"/>
                  </a:lnTo>
                  <a:lnTo>
                    <a:pt x="2" y="19"/>
                  </a:lnTo>
                  <a:lnTo>
                    <a:pt x="3" y="19"/>
                  </a:lnTo>
                  <a:lnTo>
                    <a:pt x="4" y="19"/>
                  </a:lnTo>
                  <a:lnTo>
                    <a:pt x="6" y="19"/>
                  </a:lnTo>
                  <a:lnTo>
                    <a:pt x="16" y="21"/>
                  </a:lnTo>
                  <a:lnTo>
                    <a:pt x="17" y="21"/>
                  </a:lnTo>
                  <a:lnTo>
                    <a:pt x="18" y="21"/>
                  </a:lnTo>
                  <a:lnTo>
                    <a:pt x="18" y="21"/>
                  </a:lnTo>
                  <a:lnTo>
                    <a:pt x="19" y="20"/>
                  </a:lnTo>
                  <a:lnTo>
                    <a:pt x="20" y="20"/>
                  </a:lnTo>
                  <a:lnTo>
                    <a:pt x="21" y="20"/>
                  </a:lnTo>
                  <a:lnTo>
                    <a:pt x="21" y="19"/>
                  </a:lnTo>
                  <a:lnTo>
                    <a:pt x="22" y="19"/>
                  </a:lnTo>
                  <a:lnTo>
                    <a:pt x="22" y="19"/>
                  </a:lnTo>
                  <a:lnTo>
                    <a:pt x="23" y="18"/>
                  </a:lnTo>
                  <a:lnTo>
                    <a:pt x="23" y="17"/>
                  </a:lnTo>
                  <a:lnTo>
                    <a:pt x="23" y="16"/>
                  </a:lnTo>
                  <a:lnTo>
                    <a:pt x="24" y="16"/>
                  </a:lnTo>
                  <a:lnTo>
                    <a:pt x="24" y="15"/>
                  </a:lnTo>
                  <a:lnTo>
                    <a:pt x="24" y="14"/>
                  </a:lnTo>
                  <a:lnTo>
                    <a:pt x="24" y="13"/>
                  </a:lnTo>
                  <a:lnTo>
                    <a:pt x="24" y="12"/>
                  </a:lnTo>
                  <a:lnTo>
                    <a:pt x="24" y="12"/>
                  </a:lnTo>
                  <a:lnTo>
                    <a:pt x="24" y="11"/>
                  </a:lnTo>
                  <a:lnTo>
                    <a:pt x="24" y="10"/>
                  </a:lnTo>
                  <a:lnTo>
                    <a:pt x="24" y="9"/>
                  </a:lnTo>
                  <a:lnTo>
                    <a:pt x="23" y="9"/>
                  </a:lnTo>
                  <a:lnTo>
                    <a:pt x="23" y="8"/>
                  </a:lnTo>
                  <a:lnTo>
                    <a:pt x="22" y="8"/>
                  </a:lnTo>
                  <a:lnTo>
                    <a:pt x="22" y="7"/>
                  </a:lnTo>
                  <a:lnTo>
                    <a:pt x="22" y="7"/>
                  </a:lnTo>
                  <a:lnTo>
                    <a:pt x="21" y="6"/>
                  </a:lnTo>
                  <a:lnTo>
                    <a:pt x="20" y="6"/>
                  </a:lnTo>
                  <a:lnTo>
                    <a:pt x="19" y="5"/>
                  </a:lnTo>
                  <a:lnTo>
                    <a:pt x="18" y="5"/>
                  </a:lnTo>
                  <a:lnTo>
                    <a:pt x="18" y="5"/>
                  </a:lnTo>
                  <a:lnTo>
                    <a:pt x="8" y="4"/>
                  </a:lnTo>
                  <a:lnTo>
                    <a:pt x="7" y="4"/>
                  </a:lnTo>
                  <a:lnTo>
                    <a:pt x="6" y="4"/>
                  </a:lnTo>
                  <a:lnTo>
                    <a:pt x="6" y="3"/>
                  </a:lnTo>
                  <a:lnTo>
                    <a:pt x="6" y="3"/>
                  </a:lnTo>
                  <a:lnTo>
                    <a:pt x="5" y="3"/>
                  </a:lnTo>
                  <a:lnTo>
                    <a:pt x="5" y="2"/>
                  </a:lnTo>
                  <a:lnTo>
                    <a:pt x="5" y="2"/>
                  </a:lnTo>
                  <a:lnTo>
                    <a:pt x="5" y="1"/>
                  </a:lnTo>
                  <a:lnTo>
                    <a:pt x="4" y="0"/>
                  </a:lnTo>
                  <a:lnTo>
                    <a:pt x="2" y="7"/>
                  </a:lnTo>
                  <a:lnTo>
                    <a:pt x="4" y="7"/>
                  </a:lnTo>
                  <a:lnTo>
                    <a:pt x="4" y="6"/>
                  </a:lnTo>
                  <a:lnTo>
                    <a:pt x="4" y="5"/>
                  </a:lnTo>
                  <a:lnTo>
                    <a:pt x="5" y="5"/>
                  </a:lnTo>
                  <a:lnTo>
                    <a:pt x="6" y="5"/>
                  </a:lnTo>
                  <a:lnTo>
                    <a:pt x="6" y="5"/>
                  </a:lnTo>
                  <a:lnTo>
                    <a:pt x="8" y="5"/>
                  </a:lnTo>
                  <a:lnTo>
                    <a:pt x="16" y="6"/>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87" name="Freeform 284"/>
            <p:cNvSpPr>
              <a:spLocks/>
            </p:cNvSpPr>
            <p:nvPr/>
          </p:nvSpPr>
          <p:spPr bwMode="auto">
            <a:xfrm>
              <a:off x="814" y="2858"/>
              <a:ext cx="5" cy="6"/>
            </a:xfrm>
            <a:custGeom>
              <a:avLst/>
              <a:gdLst>
                <a:gd name="T0" fmla="*/ 2 w 5"/>
                <a:gd name="T1" fmla="*/ 3 h 6"/>
                <a:gd name="T2" fmla="*/ 3 w 5"/>
                <a:gd name="T3" fmla="*/ 5 h 6"/>
                <a:gd name="T4" fmla="*/ 4 w 5"/>
                <a:gd name="T5" fmla="*/ 5 h 6"/>
                <a:gd name="T6" fmla="*/ 4 w 5"/>
                <a:gd name="T7" fmla="*/ 5 h 6"/>
                <a:gd name="T8" fmla="*/ 4 w 5"/>
                <a:gd name="T9" fmla="*/ 5 h 6"/>
                <a:gd name="T10" fmla="*/ 3 w 5"/>
                <a:gd name="T11" fmla="*/ 5 h 6"/>
                <a:gd name="T12" fmla="*/ 3 w 5"/>
                <a:gd name="T13" fmla="*/ 5 h 6"/>
                <a:gd name="T14" fmla="*/ 3 w 5"/>
                <a:gd name="T15" fmla="*/ 4 h 6"/>
                <a:gd name="T16" fmla="*/ 2 w 5"/>
                <a:gd name="T17" fmla="*/ 3 h 6"/>
                <a:gd name="T18" fmla="*/ 3 w 5"/>
                <a:gd name="T19" fmla="*/ 3 h 6"/>
                <a:gd name="T20" fmla="*/ 3 w 5"/>
                <a:gd name="T21" fmla="*/ 2 h 6"/>
                <a:gd name="T22" fmla="*/ 3 w 5"/>
                <a:gd name="T23" fmla="*/ 2 h 6"/>
                <a:gd name="T24" fmla="*/ 3 w 5"/>
                <a:gd name="T25" fmla="*/ 2 h 6"/>
                <a:gd name="T26" fmla="*/ 4 w 5"/>
                <a:gd name="T27" fmla="*/ 1 h 6"/>
                <a:gd name="T28" fmla="*/ 3 w 5"/>
                <a:gd name="T29" fmla="*/ 1 h 6"/>
                <a:gd name="T30" fmla="*/ 3 w 5"/>
                <a:gd name="T31" fmla="*/ 0 h 6"/>
                <a:gd name="T32" fmla="*/ 3 w 5"/>
                <a:gd name="T33" fmla="*/ 0 h 6"/>
                <a:gd name="T34" fmla="*/ 2 w 5"/>
                <a:gd name="T35" fmla="*/ 0 h 6"/>
                <a:gd name="T36" fmla="*/ 2 w 5"/>
                <a:gd name="T37" fmla="*/ 0 h 6"/>
                <a:gd name="T38" fmla="*/ 2 w 5"/>
                <a:gd name="T39" fmla="*/ 0 h 6"/>
                <a:gd name="T40" fmla="*/ 2 w 5"/>
                <a:gd name="T41" fmla="*/ 0 h 6"/>
                <a:gd name="T42" fmla="*/ 0 w 5"/>
                <a:gd name="T43" fmla="*/ 0 h 6"/>
                <a:gd name="T44" fmla="*/ 0 w 5"/>
                <a:gd name="T45" fmla="*/ 0 h 6"/>
                <a:gd name="T46" fmla="*/ 0 w 5"/>
                <a:gd name="T47" fmla="*/ 1 h 6"/>
                <a:gd name="T48" fmla="*/ 0 w 5"/>
                <a:gd name="T49" fmla="*/ 1 h 6"/>
                <a:gd name="T50" fmla="*/ 0 w 5"/>
                <a:gd name="T51" fmla="*/ 4 h 6"/>
                <a:gd name="T52" fmla="*/ 0 w 5"/>
                <a:gd name="T53" fmla="*/ 5 h 6"/>
                <a:gd name="T54" fmla="*/ 0 w 5"/>
                <a:gd name="T55" fmla="*/ 5 h 6"/>
                <a:gd name="T56" fmla="*/ 0 w 5"/>
                <a:gd name="T57" fmla="*/ 5 h 6"/>
                <a:gd name="T58" fmla="*/ 2 w 5"/>
                <a:gd name="T59" fmla="*/ 5 h 6"/>
                <a:gd name="T60" fmla="*/ 2 w 5"/>
                <a:gd name="T61" fmla="*/ 5 h 6"/>
                <a:gd name="T62" fmla="*/ 1 w 5"/>
                <a:gd name="T63" fmla="*/ 5 h 6"/>
                <a:gd name="T64" fmla="*/ 1 w 5"/>
                <a:gd name="T65" fmla="*/ 3 h 6"/>
                <a:gd name="T66" fmla="*/ 2 w 5"/>
                <a:gd name="T67"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 h="6">
                  <a:moveTo>
                    <a:pt x="2" y="3"/>
                  </a:moveTo>
                  <a:lnTo>
                    <a:pt x="3" y="5"/>
                  </a:lnTo>
                  <a:lnTo>
                    <a:pt x="4" y="5"/>
                  </a:lnTo>
                  <a:lnTo>
                    <a:pt x="4" y="5"/>
                  </a:lnTo>
                  <a:lnTo>
                    <a:pt x="4" y="5"/>
                  </a:lnTo>
                  <a:lnTo>
                    <a:pt x="3" y="5"/>
                  </a:lnTo>
                  <a:lnTo>
                    <a:pt x="3" y="5"/>
                  </a:lnTo>
                  <a:lnTo>
                    <a:pt x="3" y="4"/>
                  </a:lnTo>
                  <a:lnTo>
                    <a:pt x="2" y="3"/>
                  </a:lnTo>
                  <a:lnTo>
                    <a:pt x="3" y="3"/>
                  </a:lnTo>
                  <a:lnTo>
                    <a:pt x="3" y="2"/>
                  </a:lnTo>
                  <a:lnTo>
                    <a:pt x="3" y="2"/>
                  </a:lnTo>
                  <a:lnTo>
                    <a:pt x="3" y="2"/>
                  </a:lnTo>
                  <a:lnTo>
                    <a:pt x="4" y="1"/>
                  </a:lnTo>
                  <a:lnTo>
                    <a:pt x="3" y="1"/>
                  </a:lnTo>
                  <a:lnTo>
                    <a:pt x="3" y="0"/>
                  </a:lnTo>
                  <a:lnTo>
                    <a:pt x="3" y="0"/>
                  </a:lnTo>
                  <a:lnTo>
                    <a:pt x="2" y="0"/>
                  </a:lnTo>
                  <a:lnTo>
                    <a:pt x="2" y="0"/>
                  </a:lnTo>
                  <a:lnTo>
                    <a:pt x="2" y="0"/>
                  </a:lnTo>
                  <a:lnTo>
                    <a:pt x="2" y="0"/>
                  </a:lnTo>
                  <a:lnTo>
                    <a:pt x="0" y="0"/>
                  </a:lnTo>
                  <a:lnTo>
                    <a:pt x="0" y="0"/>
                  </a:lnTo>
                  <a:lnTo>
                    <a:pt x="0" y="1"/>
                  </a:lnTo>
                  <a:lnTo>
                    <a:pt x="0" y="1"/>
                  </a:lnTo>
                  <a:lnTo>
                    <a:pt x="0" y="4"/>
                  </a:lnTo>
                  <a:lnTo>
                    <a:pt x="0" y="5"/>
                  </a:lnTo>
                  <a:lnTo>
                    <a:pt x="0" y="5"/>
                  </a:lnTo>
                  <a:lnTo>
                    <a:pt x="0" y="5"/>
                  </a:lnTo>
                  <a:lnTo>
                    <a:pt x="2" y="5"/>
                  </a:lnTo>
                  <a:lnTo>
                    <a:pt x="2" y="5"/>
                  </a:lnTo>
                  <a:lnTo>
                    <a:pt x="1" y="5"/>
                  </a:lnTo>
                  <a:lnTo>
                    <a:pt x="1" y="3"/>
                  </a:lnTo>
                  <a:lnTo>
                    <a:pt x="2" y="3"/>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88" name="Freeform 285"/>
            <p:cNvSpPr>
              <a:spLocks/>
            </p:cNvSpPr>
            <p:nvPr/>
          </p:nvSpPr>
          <p:spPr bwMode="auto">
            <a:xfrm>
              <a:off x="815" y="2857"/>
              <a:ext cx="3" cy="2"/>
            </a:xfrm>
            <a:custGeom>
              <a:avLst/>
              <a:gdLst>
                <a:gd name="T0" fmla="*/ 2 w 3"/>
                <a:gd name="T1" fmla="*/ 1 h 2"/>
                <a:gd name="T2" fmla="*/ 2 w 3"/>
                <a:gd name="T3" fmla="*/ 1 h 2"/>
                <a:gd name="T4" fmla="*/ 2 w 3"/>
                <a:gd name="T5" fmla="*/ 1 h 2"/>
                <a:gd name="T6" fmla="*/ 1 w 3"/>
                <a:gd name="T7" fmla="*/ 1 h 2"/>
                <a:gd name="T8" fmla="*/ 1 w 3"/>
                <a:gd name="T9" fmla="*/ 1 h 2"/>
                <a:gd name="T10" fmla="*/ 1 w 3"/>
                <a:gd name="T11" fmla="*/ 1 h 2"/>
                <a:gd name="T12" fmla="*/ 1 w 3"/>
                <a:gd name="T13" fmla="*/ 1 h 2"/>
                <a:gd name="T14" fmla="*/ 0 w 3"/>
                <a:gd name="T15" fmla="*/ 1 h 2"/>
                <a:gd name="T16" fmla="*/ 0 w 3"/>
                <a:gd name="T17" fmla="*/ 1 h 2"/>
                <a:gd name="T18" fmla="*/ 0 w 3"/>
                <a:gd name="T19" fmla="*/ 0 h 2"/>
                <a:gd name="T20" fmla="*/ 0 w 3"/>
                <a:gd name="T21" fmla="*/ 0 h 2"/>
                <a:gd name="T22" fmla="*/ 0 w 3"/>
                <a:gd name="T23" fmla="*/ 0 h 2"/>
                <a:gd name="T24" fmla="*/ 0 w 3"/>
                <a:gd name="T25" fmla="*/ 0 h 2"/>
                <a:gd name="T26" fmla="*/ 1 w 3"/>
                <a:gd name="T27" fmla="*/ 0 h 2"/>
                <a:gd name="T28" fmla="*/ 1 w 3"/>
                <a:gd name="T29" fmla="*/ 0 h 2"/>
                <a:gd name="T30" fmla="*/ 2 w 3"/>
                <a:gd name="T31" fmla="*/ 0 h 2"/>
                <a:gd name="T32" fmla="*/ 2 w 3"/>
                <a:gd name="T33"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 h="2">
                  <a:moveTo>
                    <a:pt x="2" y="1"/>
                  </a:moveTo>
                  <a:lnTo>
                    <a:pt x="2" y="1"/>
                  </a:lnTo>
                  <a:lnTo>
                    <a:pt x="2" y="1"/>
                  </a:lnTo>
                  <a:lnTo>
                    <a:pt x="1" y="1"/>
                  </a:lnTo>
                  <a:lnTo>
                    <a:pt x="1" y="1"/>
                  </a:lnTo>
                  <a:lnTo>
                    <a:pt x="1" y="1"/>
                  </a:lnTo>
                  <a:lnTo>
                    <a:pt x="1" y="1"/>
                  </a:lnTo>
                  <a:lnTo>
                    <a:pt x="0" y="1"/>
                  </a:lnTo>
                  <a:lnTo>
                    <a:pt x="0" y="1"/>
                  </a:lnTo>
                  <a:lnTo>
                    <a:pt x="0" y="0"/>
                  </a:lnTo>
                  <a:lnTo>
                    <a:pt x="0" y="0"/>
                  </a:lnTo>
                  <a:lnTo>
                    <a:pt x="0" y="0"/>
                  </a:lnTo>
                  <a:lnTo>
                    <a:pt x="0" y="0"/>
                  </a:lnTo>
                  <a:lnTo>
                    <a:pt x="1" y="0"/>
                  </a:lnTo>
                  <a:lnTo>
                    <a:pt x="1" y="0"/>
                  </a:lnTo>
                  <a:lnTo>
                    <a:pt x="2" y="0"/>
                  </a:lnTo>
                  <a:lnTo>
                    <a:pt x="2" y="1"/>
                  </a:lnTo>
                </a:path>
              </a:pathLst>
            </a:custGeom>
            <a:solidFill>
              <a:srgbClr val="B2B2B2"/>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89" name="Freeform 286"/>
            <p:cNvSpPr>
              <a:spLocks/>
            </p:cNvSpPr>
            <p:nvPr/>
          </p:nvSpPr>
          <p:spPr bwMode="auto">
            <a:xfrm>
              <a:off x="991" y="2959"/>
              <a:ext cx="25" cy="20"/>
            </a:xfrm>
            <a:custGeom>
              <a:avLst/>
              <a:gdLst>
                <a:gd name="T0" fmla="*/ 24 w 25"/>
                <a:gd name="T1" fmla="*/ 11 h 20"/>
                <a:gd name="T2" fmla="*/ 23 w 25"/>
                <a:gd name="T3" fmla="*/ 11 h 20"/>
                <a:gd name="T4" fmla="*/ 22 w 25"/>
                <a:gd name="T5" fmla="*/ 10 h 20"/>
                <a:gd name="T6" fmla="*/ 22 w 25"/>
                <a:gd name="T7" fmla="*/ 5 h 20"/>
                <a:gd name="T8" fmla="*/ 21 w 25"/>
                <a:gd name="T9" fmla="*/ 4 h 20"/>
                <a:gd name="T10" fmla="*/ 20 w 25"/>
                <a:gd name="T11" fmla="*/ 2 h 20"/>
                <a:gd name="T12" fmla="*/ 19 w 25"/>
                <a:gd name="T13" fmla="*/ 2 h 20"/>
                <a:gd name="T14" fmla="*/ 18 w 25"/>
                <a:gd name="T15" fmla="*/ 1 h 20"/>
                <a:gd name="T16" fmla="*/ 16 w 25"/>
                <a:gd name="T17" fmla="*/ 1 h 20"/>
                <a:gd name="T18" fmla="*/ 15 w 25"/>
                <a:gd name="T19" fmla="*/ 0 h 20"/>
                <a:gd name="T20" fmla="*/ 13 w 25"/>
                <a:gd name="T21" fmla="*/ 0 h 20"/>
                <a:gd name="T22" fmla="*/ 10 w 25"/>
                <a:gd name="T23" fmla="*/ 1 h 20"/>
                <a:gd name="T24" fmla="*/ 9 w 25"/>
                <a:gd name="T25" fmla="*/ 1 h 20"/>
                <a:gd name="T26" fmla="*/ 7 w 25"/>
                <a:gd name="T27" fmla="*/ 1 h 20"/>
                <a:gd name="T28" fmla="*/ 6 w 25"/>
                <a:gd name="T29" fmla="*/ 2 h 20"/>
                <a:gd name="T30" fmla="*/ 4 w 25"/>
                <a:gd name="T31" fmla="*/ 3 h 20"/>
                <a:gd name="T32" fmla="*/ 2 w 25"/>
                <a:gd name="T33" fmla="*/ 5 h 20"/>
                <a:gd name="T34" fmla="*/ 1 w 25"/>
                <a:gd name="T35" fmla="*/ 6 h 20"/>
                <a:gd name="T36" fmla="*/ 1 w 25"/>
                <a:gd name="T37" fmla="*/ 8 h 20"/>
                <a:gd name="T38" fmla="*/ 0 w 25"/>
                <a:gd name="T39" fmla="*/ 9 h 20"/>
                <a:gd name="T40" fmla="*/ 0 w 25"/>
                <a:gd name="T41" fmla="*/ 11 h 20"/>
                <a:gd name="T42" fmla="*/ 1 w 25"/>
                <a:gd name="T43" fmla="*/ 14 h 20"/>
                <a:gd name="T44" fmla="*/ 2 w 25"/>
                <a:gd name="T45" fmla="*/ 15 h 20"/>
                <a:gd name="T46" fmla="*/ 3 w 25"/>
                <a:gd name="T47" fmla="*/ 17 h 20"/>
                <a:gd name="T48" fmla="*/ 4 w 25"/>
                <a:gd name="T49" fmla="*/ 17 h 20"/>
                <a:gd name="T50" fmla="*/ 6 w 25"/>
                <a:gd name="T51" fmla="*/ 17 h 20"/>
                <a:gd name="T52" fmla="*/ 7 w 25"/>
                <a:gd name="T53" fmla="*/ 18 h 20"/>
                <a:gd name="T54" fmla="*/ 9 w 25"/>
                <a:gd name="T55" fmla="*/ 19 h 20"/>
                <a:gd name="T56" fmla="*/ 10 w 25"/>
                <a:gd name="T57" fmla="*/ 19 h 20"/>
                <a:gd name="T58" fmla="*/ 10 w 25"/>
                <a:gd name="T59" fmla="*/ 18 h 20"/>
                <a:gd name="T60" fmla="*/ 8 w 25"/>
                <a:gd name="T61" fmla="*/ 17 h 20"/>
                <a:gd name="T62" fmla="*/ 6 w 25"/>
                <a:gd name="T63" fmla="*/ 17 h 20"/>
                <a:gd name="T64" fmla="*/ 6 w 25"/>
                <a:gd name="T65" fmla="*/ 16 h 20"/>
                <a:gd name="T66" fmla="*/ 4 w 25"/>
                <a:gd name="T67" fmla="*/ 15 h 20"/>
                <a:gd name="T68" fmla="*/ 3 w 25"/>
                <a:gd name="T69" fmla="*/ 14 h 20"/>
                <a:gd name="T70" fmla="*/ 2 w 25"/>
                <a:gd name="T71" fmla="*/ 13 h 20"/>
                <a:gd name="T72" fmla="*/ 2 w 25"/>
                <a:gd name="T73" fmla="*/ 11 h 20"/>
                <a:gd name="T74" fmla="*/ 3 w 25"/>
                <a:gd name="T75" fmla="*/ 10 h 20"/>
                <a:gd name="T76" fmla="*/ 4 w 25"/>
                <a:gd name="T77" fmla="*/ 8 h 20"/>
                <a:gd name="T78" fmla="*/ 5 w 25"/>
                <a:gd name="T79" fmla="*/ 7 h 20"/>
                <a:gd name="T80" fmla="*/ 6 w 25"/>
                <a:gd name="T81" fmla="*/ 6 h 20"/>
                <a:gd name="T82" fmla="*/ 8 w 25"/>
                <a:gd name="T83" fmla="*/ 5 h 20"/>
                <a:gd name="T84" fmla="*/ 10 w 25"/>
                <a:gd name="T85" fmla="*/ 4 h 20"/>
                <a:gd name="T86" fmla="*/ 11 w 25"/>
                <a:gd name="T87" fmla="*/ 4 h 20"/>
                <a:gd name="T88" fmla="*/ 12 w 25"/>
                <a:gd name="T89" fmla="*/ 3 h 20"/>
                <a:gd name="T90" fmla="*/ 14 w 25"/>
                <a:gd name="T91" fmla="*/ 3 h 20"/>
                <a:gd name="T92" fmla="*/ 16 w 25"/>
                <a:gd name="T93" fmla="*/ 3 h 20"/>
                <a:gd name="T94" fmla="*/ 18 w 25"/>
                <a:gd name="T95" fmla="*/ 3 h 20"/>
                <a:gd name="T96" fmla="*/ 19 w 25"/>
                <a:gd name="T97" fmla="*/ 4 h 20"/>
                <a:gd name="T98" fmla="*/ 21 w 25"/>
                <a:gd name="T99" fmla="*/ 5 h 20"/>
                <a:gd name="T100" fmla="*/ 22 w 25"/>
                <a:gd name="T101" fmla="*/ 7 h 20"/>
                <a:gd name="T102" fmla="*/ 22 w 25"/>
                <a:gd name="T103" fmla="*/ 8 h 20"/>
                <a:gd name="T104" fmla="*/ 22 w 25"/>
                <a:gd name="T105" fmla="*/ 10 h 20"/>
                <a:gd name="T106" fmla="*/ 21 w 25"/>
                <a:gd name="T107" fmla="*/ 11 h 20"/>
                <a:gd name="T108" fmla="*/ 20 w 25"/>
                <a:gd name="T109" fmla="*/ 13 h 20"/>
                <a:gd name="T110" fmla="*/ 19 w 25"/>
                <a:gd name="T111" fmla="*/ 14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5" h="20">
                  <a:moveTo>
                    <a:pt x="24" y="11"/>
                  </a:moveTo>
                  <a:lnTo>
                    <a:pt x="24" y="11"/>
                  </a:lnTo>
                  <a:lnTo>
                    <a:pt x="24" y="11"/>
                  </a:lnTo>
                  <a:lnTo>
                    <a:pt x="23" y="11"/>
                  </a:lnTo>
                  <a:lnTo>
                    <a:pt x="23" y="10"/>
                  </a:lnTo>
                  <a:lnTo>
                    <a:pt x="22" y="10"/>
                  </a:lnTo>
                  <a:lnTo>
                    <a:pt x="22" y="6"/>
                  </a:lnTo>
                  <a:lnTo>
                    <a:pt x="22" y="5"/>
                  </a:lnTo>
                  <a:lnTo>
                    <a:pt x="22" y="5"/>
                  </a:lnTo>
                  <a:lnTo>
                    <a:pt x="21" y="4"/>
                  </a:lnTo>
                  <a:lnTo>
                    <a:pt x="21" y="3"/>
                  </a:lnTo>
                  <a:lnTo>
                    <a:pt x="20" y="2"/>
                  </a:lnTo>
                  <a:lnTo>
                    <a:pt x="19" y="2"/>
                  </a:lnTo>
                  <a:lnTo>
                    <a:pt x="19" y="2"/>
                  </a:lnTo>
                  <a:lnTo>
                    <a:pt x="18" y="2"/>
                  </a:lnTo>
                  <a:lnTo>
                    <a:pt x="18" y="1"/>
                  </a:lnTo>
                  <a:lnTo>
                    <a:pt x="17" y="1"/>
                  </a:lnTo>
                  <a:lnTo>
                    <a:pt x="16" y="1"/>
                  </a:lnTo>
                  <a:lnTo>
                    <a:pt x="16" y="0"/>
                  </a:lnTo>
                  <a:lnTo>
                    <a:pt x="15" y="0"/>
                  </a:lnTo>
                  <a:lnTo>
                    <a:pt x="14" y="0"/>
                  </a:lnTo>
                  <a:lnTo>
                    <a:pt x="13" y="0"/>
                  </a:lnTo>
                  <a:lnTo>
                    <a:pt x="12" y="0"/>
                  </a:lnTo>
                  <a:lnTo>
                    <a:pt x="10" y="1"/>
                  </a:lnTo>
                  <a:lnTo>
                    <a:pt x="10" y="1"/>
                  </a:lnTo>
                  <a:lnTo>
                    <a:pt x="9" y="1"/>
                  </a:lnTo>
                  <a:lnTo>
                    <a:pt x="8" y="1"/>
                  </a:lnTo>
                  <a:lnTo>
                    <a:pt x="7" y="1"/>
                  </a:lnTo>
                  <a:lnTo>
                    <a:pt x="6" y="2"/>
                  </a:lnTo>
                  <a:lnTo>
                    <a:pt x="6" y="2"/>
                  </a:lnTo>
                  <a:lnTo>
                    <a:pt x="5" y="2"/>
                  </a:lnTo>
                  <a:lnTo>
                    <a:pt x="4" y="3"/>
                  </a:lnTo>
                  <a:lnTo>
                    <a:pt x="3" y="4"/>
                  </a:lnTo>
                  <a:lnTo>
                    <a:pt x="2" y="5"/>
                  </a:lnTo>
                  <a:lnTo>
                    <a:pt x="2" y="5"/>
                  </a:lnTo>
                  <a:lnTo>
                    <a:pt x="1" y="6"/>
                  </a:lnTo>
                  <a:lnTo>
                    <a:pt x="1" y="7"/>
                  </a:lnTo>
                  <a:lnTo>
                    <a:pt x="1" y="8"/>
                  </a:lnTo>
                  <a:lnTo>
                    <a:pt x="0" y="8"/>
                  </a:lnTo>
                  <a:lnTo>
                    <a:pt x="0" y="9"/>
                  </a:lnTo>
                  <a:lnTo>
                    <a:pt x="0" y="11"/>
                  </a:lnTo>
                  <a:lnTo>
                    <a:pt x="0" y="11"/>
                  </a:lnTo>
                  <a:lnTo>
                    <a:pt x="0" y="12"/>
                  </a:lnTo>
                  <a:lnTo>
                    <a:pt x="1" y="14"/>
                  </a:lnTo>
                  <a:lnTo>
                    <a:pt x="2" y="14"/>
                  </a:lnTo>
                  <a:lnTo>
                    <a:pt x="2" y="15"/>
                  </a:lnTo>
                  <a:lnTo>
                    <a:pt x="2" y="16"/>
                  </a:lnTo>
                  <a:lnTo>
                    <a:pt x="3" y="17"/>
                  </a:lnTo>
                  <a:lnTo>
                    <a:pt x="4" y="17"/>
                  </a:lnTo>
                  <a:lnTo>
                    <a:pt x="4" y="17"/>
                  </a:lnTo>
                  <a:lnTo>
                    <a:pt x="5" y="17"/>
                  </a:lnTo>
                  <a:lnTo>
                    <a:pt x="6" y="17"/>
                  </a:lnTo>
                  <a:lnTo>
                    <a:pt x="6" y="18"/>
                  </a:lnTo>
                  <a:lnTo>
                    <a:pt x="7" y="18"/>
                  </a:lnTo>
                  <a:lnTo>
                    <a:pt x="8" y="18"/>
                  </a:lnTo>
                  <a:lnTo>
                    <a:pt x="9" y="19"/>
                  </a:lnTo>
                  <a:lnTo>
                    <a:pt x="10" y="19"/>
                  </a:lnTo>
                  <a:lnTo>
                    <a:pt x="10" y="19"/>
                  </a:lnTo>
                  <a:lnTo>
                    <a:pt x="10" y="18"/>
                  </a:lnTo>
                  <a:lnTo>
                    <a:pt x="10" y="18"/>
                  </a:lnTo>
                  <a:lnTo>
                    <a:pt x="9" y="18"/>
                  </a:lnTo>
                  <a:lnTo>
                    <a:pt x="8" y="17"/>
                  </a:lnTo>
                  <a:lnTo>
                    <a:pt x="7" y="17"/>
                  </a:lnTo>
                  <a:lnTo>
                    <a:pt x="6" y="17"/>
                  </a:lnTo>
                  <a:lnTo>
                    <a:pt x="6" y="17"/>
                  </a:lnTo>
                  <a:lnTo>
                    <a:pt x="6" y="16"/>
                  </a:lnTo>
                  <a:lnTo>
                    <a:pt x="5" y="16"/>
                  </a:lnTo>
                  <a:lnTo>
                    <a:pt x="4" y="15"/>
                  </a:lnTo>
                  <a:lnTo>
                    <a:pt x="4" y="14"/>
                  </a:lnTo>
                  <a:lnTo>
                    <a:pt x="3" y="14"/>
                  </a:lnTo>
                  <a:lnTo>
                    <a:pt x="3" y="14"/>
                  </a:lnTo>
                  <a:lnTo>
                    <a:pt x="2" y="13"/>
                  </a:lnTo>
                  <a:lnTo>
                    <a:pt x="2" y="12"/>
                  </a:lnTo>
                  <a:lnTo>
                    <a:pt x="2" y="11"/>
                  </a:lnTo>
                  <a:lnTo>
                    <a:pt x="2" y="11"/>
                  </a:lnTo>
                  <a:lnTo>
                    <a:pt x="3" y="10"/>
                  </a:lnTo>
                  <a:lnTo>
                    <a:pt x="3" y="9"/>
                  </a:lnTo>
                  <a:lnTo>
                    <a:pt x="4" y="8"/>
                  </a:lnTo>
                  <a:lnTo>
                    <a:pt x="4" y="8"/>
                  </a:lnTo>
                  <a:lnTo>
                    <a:pt x="5" y="7"/>
                  </a:lnTo>
                  <a:lnTo>
                    <a:pt x="6" y="6"/>
                  </a:lnTo>
                  <a:lnTo>
                    <a:pt x="6" y="6"/>
                  </a:lnTo>
                  <a:lnTo>
                    <a:pt x="7" y="5"/>
                  </a:lnTo>
                  <a:lnTo>
                    <a:pt x="8" y="5"/>
                  </a:lnTo>
                  <a:lnTo>
                    <a:pt x="9" y="5"/>
                  </a:lnTo>
                  <a:lnTo>
                    <a:pt x="10" y="4"/>
                  </a:lnTo>
                  <a:lnTo>
                    <a:pt x="10" y="4"/>
                  </a:lnTo>
                  <a:lnTo>
                    <a:pt x="11" y="4"/>
                  </a:lnTo>
                  <a:lnTo>
                    <a:pt x="11" y="3"/>
                  </a:lnTo>
                  <a:lnTo>
                    <a:pt x="12" y="3"/>
                  </a:lnTo>
                  <a:lnTo>
                    <a:pt x="13" y="3"/>
                  </a:lnTo>
                  <a:lnTo>
                    <a:pt x="14" y="3"/>
                  </a:lnTo>
                  <a:lnTo>
                    <a:pt x="14" y="3"/>
                  </a:lnTo>
                  <a:lnTo>
                    <a:pt x="16" y="3"/>
                  </a:lnTo>
                  <a:lnTo>
                    <a:pt x="17" y="3"/>
                  </a:lnTo>
                  <a:lnTo>
                    <a:pt x="18" y="3"/>
                  </a:lnTo>
                  <a:lnTo>
                    <a:pt x="18" y="3"/>
                  </a:lnTo>
                  <a:lnTo>
                    <a:pt x="19" y="4"/>
                  </a:lnTo>
                  <a:lnTo>
                    <a:pt x="20" y="5"/>
                  </a:lnTo>
                  <a:lnTo>
                    <a:pt x="21" y="5"/>
                  </a:lnTo>
                  <a:lnTo>
                    <a:pt x="21" y="7"/>
                  </a:lnTo>
                  <a:lnTo>
                    <a:pt x="22" y="7"/>
                  </a:lnTo>
                  <a:lnTo>
                    <a:pt x="22" y="8"/>
                  </a:lnTo>
                  <a:lnTo>
                    <a:pt x="22" y="8"/>
                  </a:lnTo>
                  <a:lnTo>
                    <a:pt x="22" y="9"/>
                  </a:lnTo>
                  <a:lnTo>
                    <a:pt x="22" y="10"/>
                  </a:lnTo>
                  <a:lnTo>
                    <a:pt x="21" y="11"/>
                  </a:lnTo>
                  <a:lnTo>
                    <a:pt x="21" y="11"/>
                  </a:lnTo>
                  <a:lnTo>
                    <a:pt x="20" y="12"/>
                  </a:lnTo>
                  <a:lnTo>
                    <a:pt x="20" y="13"/>
                  </a:lnTo>
                  <a:lnTo>
                    <a:pt x="19" y="14"/>
                  </a:lnTo>
                  <a:lnTo>
                    <a:pt x="19" y="14"/>
                  </a:lnTo>
                  <a:lnTo>
                    <a:pt x="24" y="11"/>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90" name="Freeform 287"/>
            <p:cNvSpPr>
              <a:spLocks/>
            </p:cNvSpPr>
            <p:nvPr/>
          </p:nvSpPr>
          <p:spPr bwMode="auto">
            <a:xfrm>
              <a:off x="643" y="2902"/>
              <a:ext cx="28" cy="28"/>
            </a:xfrm>
            <a:custGeom>
              <a:avLst/>
              <a:gdLst>
                <a:gd name="T0" fmla="*/ 12 w 28"/>
                <a:gd name="T1" fmla="*/ 7 h 28"/>
                <a:gd name="T2" fmla="*/ 13 w 28"/>
                <a:gd name="T3" fmla="*/ 8 h 28"/>
                <a:gd name="T4" fmla="*/ 14 w 28"/>
                <a:gd name="T5" fmla="*/ 9 h 28"/>
                <a:gd name="T6" fmla="*/ 14 w 28"/>
                <a:gd name="T7" fmla="*/ 11 h 28"/>
                <a:gd name="T8" fmla="*/ 13 w 28"/>
                <a:gd name="T9" fmla="*/ 12 h 28"/>
                <a:gd name="T10" fmla="*/ 11 w 28"/>
                <a:gd name="T11" fmla="*/ 15 h 28"/>
                <a:gd name="T12" fmla="*/ 7 w 28"/>
                <a:gd name="T13" fmla="*/ 11 h 28"/>
                <a:gd name="T14" fmla="*/ 6 w 28"/>
                <a:gd name="T15" fmla="*/ 10 h 28"/>
                <a:gd name="T16" fmla="*/ 5 w 28"/>
                <a:gd name="T17" fmla="*/ 9 h 28"/>
                <a:gd name="T18" fmla="*/ 5 w 28"/>
                <a:gd name="T19" fmla="*/ 7 h 28"/>
                <a:gd name="T20" fmla="*/ 6 w 28"/>
                <a:gd name="T21" fmla="*/ 6 h 28"/>
                <a:gd name="T22" fmla="*/ 7 w 28"/>
                <a:gd name="T23" fmla="*/ 5 h 28"/>
                <a:gd name="T24" fmla="*/ 8 w 28"/>
                <a:gd name="T25" fmla="*/ 4 h 28"/>
                <a:gd name="T26" fmla="*/ 9 w 28"/>
                <a:gd name="T27" fmla="*/ 3 h 28"/>
                <a:gd name="T28" fmla="*/ 10 w 28"/>
                <a:gd name="T29" fmla="*/ 2 h 28"/>
                <a:gd name="T30" fmla="*/ 11 w 28"/>
                <a:gd name="T31" fmla="*/ 2 h 28"/>
                <a:gd name="T32" fmla="*/ 13 w 28"/>
                <a:gd name="T33" fmla="*/ 2 h 28"/>
                <a:gd name="T34" fmla="*/ 15 w 28"/>
                <a:gd name="T35" fmla="*/ 2 h 28"/>
                <a:gd name="T36" fmla="*/ 9 w 28"/>
                <a:gd name="T37" fmla="*/ 0 h 28"/>
                <a:gd name="T38" fmla="*/ 0 w 28"/>
                <a:gd name="T39" fmla="*/ 13 h 28"/>
                <a:gd name="T40" fmla="*/ 2 w 28"/>
                <a:gd name="T41" fmla="*/ 12 h 28"/>
                <a:gd name="T42" fmla="*/ 3 w 28"/>
                <a:gd name="T43" fmla="*/ 12 h 28"/>
                <a:gd name="T44" fmla="*/ 4 w 28"/>
                <a:gd name="T45" fmla="*/ 13 h 28"/>
                <a:gd name="T46" fmla="*/ 5 w 28"/>
                <a:gd name="T47" fmla="*/ 14 h 28"/>
                <a:gd name="T48" fmla="*/ 16 w 28"/>
                <a:gd name="T49" fmla="*/ 21 h 28"/>
                <a:gd name="T50" fmla="*/ 16 w 28"/>
                <a:gd name="T51" fmla="*/ 22 h 28"/>
                <a:gd name="T52" fmla="*/ 17 w 28"/>
                <a:gd name="T53" fmla="*/ 23 h 28"/>
                <a:gd name="T54" fmla="*/ 17 w 28"/>
                <a:gd name="T55" fmla="*/ 25 h 28"/>
                <a:gd name="T56" fmla="*/ 16 w 28"/>
                <a:gd name="T57" fmla="*/ 26 h 28"/>
                <a:gd name="T58" fmla="*/ 27 w 28"/>
                <a:gd name="T59" fmla="*/ 13 h 28"/>
                <a:gd name="T60" fmla="*/ 24 w 28"/>
                <a:gd name="T61" fmla="*/ 9 h 28"/>
                <a:gd name="T62" fmla="*/ 24 w 28"/>
                <a:gd name="T63" fmla="*/ 11 h 28"/>
                <a:gd name="T64" fmla="*/ 25 w 28"/>
                <a:gd name="T65" fmla="*/ 11 h 28"/>
                <a:gd name="T66" fmla="*/ 25 w 28"/>
                <a:gd name="T67" fmla="*/ 13 h 28"/>
                <a:gd name="T68" fmla="*/ 25 w 28"/>
                <a:gd name="T69" fmla="*/ 15 h 28"/>
                <a:gd name="T70" fmla="*/ 24 w 28"/>
                <a:gd name="T71" fmla="*/ 16 h 28"/>
                <a:gd name="T72" fmla="*/ 23 w 28"/>
                <a:gd name="T73" fmla="*/ 16 h 28"/>
                <a:gd name="T74" fmla="*/ 22 w 28"/>
                <a:gd name="T75" fmla="*/ 18 h 28"/>
                <a:gd name="T76" fmla="*/ 21 w 28"/>
                <a:gd name="T77" fmla="*/ 19 h 28"/>
                <a:gd name="T78" fmla="*/ 20 w 28"/>
                <a:gd name="T79" fmla="*/ 20 h 28"/>
                <a:gd name="T80" fmla="*/ 19 w 28"/>
                <a:gd name="T81" fmla="*/ 20 h 28"/>
                <a:gd name="T82" fmla="*/ 17 w 28"/>
                <a:gd name="T83" fmla="*/ 20 h 28"/>
                <a:gd name="T84" fmla="*/ 13 w 28"/>
                <a:gd name="T85" fmla="*/ 14 h 28"/>
                <a:gd name="T86" fmla="*/ 15 w 28"/>
                <a:gd name="T87" fmla="*/ 12 h 28"/>
                <a:gd name="T88" fmla="*/ 16 w 28"/>
                <a:gd name="T89" fmla="*/ 11 h 28"/>
                <a:gd name="T90" fmla="*/ 18 w 28"/>
                <a:gd name="T91" fmla="*/ 12 h 28"/>
                <a:gd name="T92" fmla="*/ 20 w 28"/>
                <a:gd name="T93" fmla="*/ 12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 h="28">
                  <a:moveTo>
                    <a:pt x="12" y="7"/>
                  </a:moveTo>
                  <a:lnTo>
                    <a:pt x="12" y="7"/>
                  </a:lnTo>
                  <a:lnTo>
                    <a:pt x="12" y="8"/>
                  </a:lnTo>
                  <a:lnTo>
                    <a:pt x="13" y="8"/>
                  </a:lnTo>
                  <a:lnTo>
                    <a:pt x="13" y="9"/>
                  </a:lnTo>
                  <a:lnTo>
                    <a:pt x="14" y="9"/>
                  </a:lnTo>
                  <a:lnTo>
                    <a:pt x="14" y="10"/>
                  </a:lnTo>
                  <a:lnTo>
                    <a:pt x="14" y="11"/>
                  </a:lnTo>
                  <a:lnTo>
                    <a:pt x="13" y="11"/>
                  </a:lnTo>
                  <a:lnTo>
                    <a:pt x="13" y="12"/>
                  </a:lnTo>
                  <a:lnTo>
                    <a:pt x="12" y="13"/>
                  </a:lnTo>
                  <a:lnTo>
                    <a:pt x="11" y="15"/>
                  </a:lnTo>
                  <a:lnTo>
                    <a:pt x="7" y="11"/>
                  </a:lnTo>
                  <a:lnTo>
                    <a:pt x="7" y="11"/>
                  </a:lnTo>
                  <a:lnTo>
                    <a:pt x="6" y="11"/>
                  </a:lnTo>
                  <a:lnTo>
                    <a:pt x="6" y="10"/>
                  </a:lnTo>
                  <a:lnTo>
                    <a:pt x="5" y="10"/>
                  </a:lnTo>
                  <a:lnTo>
                    <a:pt x="5" y="9"/>
                  </a:lnTo>
                  <a:lnTo>
                    <a:pt x="5" y="8"/>
                  </a:lnTo>
                  <a:lnTo>
                    <a:pt x="5" y="7"/>
                  </a:lnTo>
                  <a:lnTo>
                    <a:pt x="5" y="7"/>
                  </a:lnTo>
                  <a:lnTo>
                    <a:pt x="6" y="6"/>
                  </a:lnTo>
                  <a:lnTo>
                    <a:pt x="7" y="5"/>
                  </a:lnTo>
                  <a:lnTo>
                    <a:pt x="7" y="5"/>
                  </a:lnTo>
                  <a:lnTo>
                    <a:pt x="7" y="4"/>
                  </a:lnTo>
                  <a:lnTo>
                    <a:pt x="8" y="4"/>
                  </a:lnTo>
                  <a:lnTo>
                    <a:pt x="8" y="3"/>
                  </a:lnTo>
                  <a:lnTo>
                    <a:pt x="9" y="3"/>
                  </a:lnTo>
                  <a:lnTo>
                    <a:pt x="10" y="3"/>
                  </a:lnTo>
                  <a:lnTo>
                    <a:pt x="10" y="2"/>
                  </a:lnTo>
                  <a:lnTo>
                    <a:pt x="11" y="2"/>
                  </a:lnTo>
                  <a:lnTo>
                    <a:pt x="11" y="2"/>
                  </a:lnTo>
                  <a:lnTo>
                    <a:pt x="12" y="2"/>
                  </a:lnTo>
                  <a:lnTo>
                    <a:pt x="13" y="2"/>
                  </a:lnTo>
                  <a:lnTo>
                    <a:pt x="14" y="2"/>
                  </a:lnTo>
                  <a:lnTo>
                    <a:pt x="15" y="2"/>
                  </a:lnTo>
                  <a:lnTo>
                    <a:pt x="15" y="2"/>
                  </a:lnTo>
                  <a:lnTo>
                    <a:pt x="9" y="0"/>
                  </a:lnTo>
                  <a:lnTo>
                    <a:pt x="0" y="12"/>
                  </a:lnTo>
                  <a:lnTo>
                    <a:pt x="0" y="13"/>
                  </a:lnTo>
                  <a:lnTo>
                    <a:pt x="1" y="13"/>
                  </a:lnTo>
                  <a:lnTo>
                    <a:pt x="2" y="12"/>
                  </a:lnTo>
                  <a:lnTo>
                    <a:pt x="2" y="12"/>
                  </a:lnTo>
                  <a:lnTo>
                    <a:pt x="3" y="12"/>
                  </a:lnTo>
                  <a:lnTo>
                    <a:pt x="3" y="13"/>
                  </a:lnTo>
                  <a:lnTo>
                    <a:pt x="4" y="13"/>
                  </a:lnTo>
                  <a:lnTo>
                    <a:pt x="5" y="13"/>
                  </a:lnTo>
                  <a:lnTo>
                    <a:pt x="5" y="14"/>
                  </a:lnTo>
                  <a:lnTo>
                    <a:pt x="6" y="14"/>
                  </a:lnTo>
                  <a:lnTo>
                    <a:pt x="16" y="21"/>
                  </a:lnTo>
                  <a:lnTo>
                    <a:pt x="16" y="22"/>
                  </a:lnTo>
                  <a:lnTo>
                    <a:pt x="16" y="22"/>
                  </a:lnTo>
                  <a:lnTo>
                    <a:pt x="16" y="23"/>
                  </a:lnTo>
                  <a:lnTo>
                    <a:pt x="17" y="23"/>
                  </a:lnTo>
                  <a:lnTo>
                    <a:pt x="17" y="24"/>
                  </a:lnTo>
                  <a:lnTo>
                    <a:pt x="17" y="25"/>
                  </a:lnTo>
                  <a:lnTo>
                    <a:pt x="17" y="25"/>
                  </a:lnTo>
                  <a:lnTo>
                    <a:pt x="16" y="26"/>
                  </a:lnTo>
                  <a:lnTo>
                    <a:pt x="17" y="27"/>
                  </a:lnTo>
                  <a:lnTo>
                    <a:pt x="27" y="13"/>
                  </a:lnTo>
                  <a:lnTo>
                    <a:pt x="25" y="8"/>
                  </a:lnTo>
                  <a:lnTo>
                    <a:pt x="24" y="9"/>
                  </a:lnTo>
                  <a:lnTo>
                    <a:pt x="24" y="10"/>
                  </a:lnTo>
                  <a:lnTo>
                    <a:pt x="24" y="11"/>
                  </a:lnTo>
                  <a:lnTo>
                    <a:pt x="24" y="11"/>
                  </a:lnTo>
                  <a:lnTo>
                    <a:pt x="25" y="11"/>
                  </a:lnTo>
                  <a:lnTo>
                    <a:pt x="25" y="12"/>
                  </a:lnTo>
                  <a:lnTo>
                    <a:pt x="25" y="13"/>
                  </a:lnTo>
                  <a:lnTo>
                    <a:pt x="25" y="14"/>
                  </a:lnTo>
                  <a:lnTo>
                    <a:pt x="25" y="15"/>
                  </a:lnTo>
                  <a:lnTo>
                    <a:pt x="24" y="15"/>
                  </a:lnTo>
                  <a:lnTo>
                    <a:pt x="24" y="16"/>
                  </a:lnTo>
                  <a:lnTo>
                    <a:pt x="24" y="16"/>
                  </a:lnTo>
                  <a:lnTo>
                    <a:pt x="23" y="16"/>
                  </a:lnTo>
                  <a:lnTo>
                    <a:pt x="23" y="17"/>
                  </a:lnTo>
                  <a:lnTo>
                    <a:pt x="22" y="18"/>
                  </a:lnTo>
                  <a:lnTo>
                    <a:pt x="22" y="19"/>
                  </a:lnTo>
                  <a:lnTo>
                    <a:pt x="21" y="19"/>
                  </a:lnTo>
                  <a:lnTo>
                    <a:pt x="21" y="20"/>
                  </a:lnTo>
                  <a:lnTo>
                    <a:pt x="20" y="20"/>
                  </a:lnTo>
                  <a:lnTo>
                    <a:pt x="20" y="20"/>
                  </a:lnTo>
                  <a:lnTo>
                    <a:pt x="19" y="20"/>
                  </a:lnTo>
                  <a:lnTo>
                    <a:pt x="18" y="20"/>
                  </a:lnTo>
                  <a:lnTo>
                    <a:pt x="17" y="20"/>
                  </a:lnTo>
                  <a:lnTo>
                    <a:pt x="12" y="15"/>
                  </a:lnTo>
                  <a:lnTo>
                    <a:pt x="13" y="14"/>
                  </a:lnTo>
                  <a:lnTo>
                    <a:pt x="14" y="13"/>
                  </a:lnTo>
                  <a:lnTo>
                    <a:pt x="15" y="12"/>
                  </a:lnTo>
                  <a:lnTo>
                    <a:pt x="16" y="11"/>
                  </a:lnTo>
                  <a:lnTo>
                    <a:pt x="16" y="11"/>
                  </a:lnTo>
                  <a:lnTo>
                    <a:pt x="17" y="11"/>
                  </a:lnTo>
                  <a:lnTo>
                    <a:pt x="18" y="12"/>
                  </a:lnTo>
                  <a:lnTo>
                    <a:pt x="19" y="12"/>
                  </a:lnTo>
                  <a:lnTo>
                    <a:pt x="20" y="12"/>
                  </a:lnTo>
                  <a:lnTo>
                    <a:pt x="12" y="7"/>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91" name="Freeform 288"/>
            <p:cNvSpPr>
              <a:spLocks/>
            </p:cNvSpPr>
            <p:nvPr/>
          </p:nvSpPr>
          <p:spPr bwMode="auto">
            <a:xfrm>
              <a:off x="878" y="2838"/>
              <a:ext cx="24" cy="25"/>
            </a:xfrm>
            <a:custGeom>
              <a:avLst/>
              <a:gdLst>
                <a:gd name="T0" fmla="*/ 11 w 24"/>
                <a:gd name="T1" fmla="*/ 14 h 25"/>
                <a:gd name="T2" fmla="*/ 13 w 24"/>
                <a:gd name="T3" fmla="*/ 14 h 25"/>
                <a:gd name="T4" fmla="*/ 13 w 24"/>
                <a:gd name="T5" fmla="*/ 14 h 25"/>
                <a:gd name="T6" fmla="*/ 14 w 24"/>
                <a:gd name="T7" fmla="*/ 15 h 25"/>
                <a:gd name="T8" fmla="*/ 14 w 24"/>
                <a:gd name="T9" fmla="*/ 17 h 25"/>
                <a:gd name="T10" fmla="*/ 13 w 24"/>
                <a:gd name="T11" fmla="*/ 18 h 25"/>
                <a:gd name="T12" fmla="*/ 18 w 24"/>
                <a:gd name="T13" fmla="*/ 11 h 25"/>
                <a:gd name="T14" fmla="*/ 17 w 24"/>
                <a:gd name="T15" fmla="*/ 11 h 25"/>
                <a:gd name="T16" fmla="*/ 17 w 24"/>
                <a:gd name="T17" fmla="*/ 12 h 25"/>
                <a:gd name="T18" fmla="*/ 16 w 24"/>
                <a:gd name="T19" fmla="*/ 13 h 25"/>
                <a:gd name="T20" fmla="*/ 14 w 24"/>
                <a:gd name="T21" fmla="*/ 13 h 25"/>
                <a:gd name="T22" fmla="*/ 13 w 24"/>
                <a:gd name="T23" fmla="*/ 13 h 25"/>
                <a:gd name="T24" fmla="*/ 11 w 24"/>
                <a:gd name="T25" fmla="*/ 12 h 25"/>
                <a:gd name="T26" fmla="*/ 13 w 24"/>
                <a:gd name="T27" fmla="*/ 7 h 25"/>
                <a:gd name="T28" fmla="*/ 13 w 24"/>
                <a:gd name="T29" fmla="*/ 6 h 25"/>
                <a:gd name="T30" fmla="*/ 13 w 24"/>
                <a:gd name="T31" fmla="*/ 5 h 25"/>
                <a:gd name="T32" fmla="*/ 14 w 24"/>
                <a:gd name="T33" fmla="*/ 4 h 25"/>
                <a:gd name="T34" fmla="*/ 16 w 24"/>
                <a:gd name="T35" fmla="*/ 4 h 25"/>
                <a:gd name="T36" fmla="*/ 17 w 24"/>
                <a:gd name="T37" fmla="*/ 5 h 25"/>
                <a:gd name="T38" fmla="*/ 18 w 24"/>
                <a:gd name="T39" fmla="*/ 6 h 25"/>
                <a:gd name="T40" fmla="*/ 20 w 24"/>
                <a:gd name="T41" fmla="*/ 6 h 25"/>
                <a:gd name="T42" fmla="*/ 21 w 24"/>
                <a:gd name="T43" fmla="*/ 8 h 25"/>
                <a:gd name="T44" fmla="*/ 21 w 24"/>
                <a:gd name="T45" fmla="*/ 10 h 25"/>
                <a:gd name="T46" fmla="*/ 22 w 24"/>
                <a:gd name="T47" fmla="*/ 11 h 25"/>
                <a:gd name="T48" fmla="*/ 23 w 24"/>
                <a:gd name="T49" fmla="*/ 12 h 25"/>
                <a:gd name="T50" fmla="*/ 9 w 24"/>
                <a:gd name="T51" fmla="*/ 0 h 25"/>
                <a:gd name="T52" fmla="*/ 9 w 24"/>
                <a:gd name="T53" fmla="*/ 1 h 25"/>
                <a:gd name="T54" fmla="*/ 10 w 24"/>
                <a:gd name="T55" fmla="*/ 2 h 25"/>
                <a:gd name="T56" fmla="*/ 10 w 24"/>
                <a:gd name="T57" fmla="*/ 3 h 25"/>
                <a:gd name="T58" fmla="*/ 10 w 24"/>
                <a:gd name="T59" fmla="*/ 5 h 25"/>
                <a:gd name="T60" fmla="*/ 10 w 24"/>
                <a:gd name="T61" fmla="*/ 6 h 25"/>
                <a:gd name="T62" fmla="*/ 5 w 24"/>
                <a:gd name="T63" fmla="*/ 18 h 25"/>
                <a:gd name="T64" fmla="*/ 4 w 24"/>
                <a:gd name="T65" fmla="*/ 19 h 25"/>
                <a:gd name="T66" fmla="*/ 2 w 24"/>
                <a:gd name="T67" fmla="*/ 20 h 25"/>
                <a:gd name="T68" fmla="*/ 1 w 24"/>
                <a:gd name="T69" fmla="*/ 20 h 25"/>
                <a:gd name="T70" fmla="*/ 9 w 24"/>
                <a:gd name="T71" fmla="*/ 24 h 25"/>
                <a:gd name="T72" fmla="*/ 9 w 24"/>
                <a:gd name="T73" fmla="*/ 22 h 25"/>
                <a:gd name="T74" fmla="*/ 7 w 24"/>
                <a:gd name="T75" fmla="*/ 22 h 25"/>
                <a:gd name="T76" fmla="*/ 7 w 24"/>
                <a:gd name="T77" fmla="*/ 20 h 25"/>
                <a:gd name="T78" fmla="*/ 7 w 24"/>
                <a:gd name="T79" fmla="*/ 18 h 25"/>
                <a:gd name="T80" fmla="*/ 10 w 24"/>
                <a:gd name="T81" fmla="*/ 13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4" h="25">
                  <a:moveTo>
                    <a:pt x="10" y="13"/>
                  </a:moveTo>
                  <a:lnTo>
                    <a:pt x="11" y="14"/>
                  </a:lnTo>
                  <a:lnTo>
                    <a:pt x="12" y="14"/>
                  </a:lnTo>
                  <a:lnTo>
                    <a:pt x="13" y="14"/>
                  </a:lnTo>
                  <a:lnTo>
                    <a:pt x="13" y="14"/>
                  </a:lnTo>
                  <a:lnTo>
                    <a:pt x="13" y="14"/>
                  </a:lnTo>
                  <a:lnTo>
                    <a:pt x="13" y="15"/>
                  </a:lnTo>
                  <a:lnTo>
                    <a:pt x="14" y="15"/>
                  </a:lnTo>
                  <a:lnTo>
                    <a:pt x="14" y="16"/>
                  </a:lnTo>
                  <a:lnTo>
                    <a:pt x="14" y="17"/>
                  </a:lnTo>
                  <a:lnTo>
                    <a:pt x="14" y="18"/>
                  </a:lnTo>
                  <a:lnTo>
                    <a:pt x="13" y="18"/>
                  </a:lnTo>
                  <a:lnTo>
                    <a:pt x="14" y="19"/>
                  </a:lnTo>
                  <a:lnTo>
                    <a:pt x="18" y="11"/>
                  </a:lnTo>
                  <a:lnTo>
                    <a:pt x="17" y="10"/>
                  </a:lnTo>
                  <a:lnTo>
                    <a:pt x="17" y="11"/>
                  </a:lnTo>
                  <a:lnTo>
                    <a:pt x="17" y="11"/>
                  </a:lnTo>
                  <a:lnTo>
                    <a:pt x="17" y="12"/>
                  </a:lnTo>
                  <a:lnTo>
                    <a:pt x="16" y="12"/>
                  </a:lnTo>
                  <a:lnTo>
                    <a:pt x="16" y="13"/>
                  </a:lnTo>
                  <a:lnTo>
                    <a:pt x="15" y="13"/>
                  </a:lnTo>
                  <a:lnTo>
                    <a:pt x="14" y="13"/>
                  </a:lnTo>
                  <a:lnTo>
                    <a:pt x="13" y="13"/>
                  </a:lnTo>
                  <a:lnTo>
                    <a:pt x="13" y="13"/>
                  </a:lnTo>
                  <a:lnTo>
                    <a:pt x="12" y="13"/>
                  </a:lnTo>
                  <a:lnTo>
                    <a:pt x="11" y="12"/>
                  </a:lnTo>
                  <a:lnTo>
                    <a:pt x="10" y="12"/>
                  </a:lnTo>
                  <a:lnTo>
                    <a:pt x="13" y="7"/>
                  </a:lnTo>
                  <a:lnTo>
                    <a:pt x="13" y="6"/>
                  </a:lnTo>
                  <a:lnTo>
                    <a:pt x="13" y="6"/>
                  </a:lnTo>
                  <a:lnTo>
                    <a:pt x="13" y="5"/>
                  </a:lnTo>
                  <a:lnTo>
                    <a:pt x="13" y="5"/>
                  </a:lnTo>
                  <a:lnTo>
                    <a:pt x="13" y="4"/>
                  </a:lnTo>
                  <a:lnTo>
                    <a:pt x="14" y="4"/>
                  </a:lnTo>
                  <a:lnTo>
                    <a:pt x="15" y="4"/>
                  </a:lnTo>
                  <a:lnTo>
                    <a:pt x="16" y="4"/>
                  </a:lnTo>
                  <a:lnTo>
                    <a:pt x="17" y="4"/>
                  </a:lnTo>
                  <a:lnTo>
                    <a:pt x="17" y="5"/>
                  </a:lnTo>
                  <a:lnTo>
                    <a:pt x="18" y="5"/>
                  </a:lnTo>
                  <a:lnTo>
                    <a:pt x="18" y="6"/>
                  </a:lnTo>
                  <a:lnTo>
                    <a:pt x="19" y="6"/>
                  </a:lnTo>
                  <a:lnTo>
                    <a:pt x="20" y="6"/>
                  </a:lnTo>
                  <a:lnTo>
                    <a:pt x="21" y="7"/>
                  </a:lnTo>
                  <a:lnTo>
                    <a:pt x="21" y="8"/>
                  </a:lnTo>
                  <a:lnTo>
                    <a:pt x="21" y="9"/>
                  </a:lnTo>
                  <a:lnTo>
                    <a:pt x="21" y="10"/>
                  </a:lnTo>
                  <a:lnTo>
                    <a:pt x="22" y="10"/>
                  </a:lnTo>
                  <a:lnTo>
                    <a:pt x="22" y="11"/>
                  </a:lnTo>
                  <a:lnTo>
                    <a:pt x="22" y="12"/>
                  </a:lnTo>
                  <a:lnTo>
                    <a:pt x="23" y="12"/>
                  </a:lnTo>
                  <a:lnTo>
                    <a:pt x="23" y="6"/>
                  </a:lnTo>
                  <a:lnTo>
                    <a:pt x="9" y="0"/>
                  </a:lnTo>
                  <a:lnTo>
                    <a:pt x="8" y="1"/>
                  </a:lnTo>
                  <a:lnTo>
                    <a:pt x="9" y="1"/>
                  </a:lnTo>
                  <a:lnTo>
                    <a:pt x="9" y="2"/>
                  </a:lnTo>
                  <a:lnTo>
                    <a:pt x="10" y="2"/>
                  </a:lnTo>
                  <a:lnTo>
                    <a:pt x="10" y="2"/>
                  </a:lnTo>
                  <a:lnTo>
                    <a:pt x="10" y="3"/>
                  </a:lnTo>
                  <a:lnTo>
                    <a:pt x="10" y="4"/>
                  </a:lnTo>
                  <a:lnTo>
                    <a:pt x="10" y="5"/>
                  </a:lnTo>
                  <a:lnTo>
                    <a:pt x="10" y="6"/>
                  </a:lnTo>
                  <a:lnTo>
                    <a:pt x="10" y="6"/>
                  </a:lnTo>
                  <a:lnTo>
                    <a:pt x="5" y="17"/>
                  </a:lnTo>
                  <a:lnTo>
                    <a:pt x="5" y="18"/>
                  </a:lnTo>
                  <a:lnTo>
                    <a:pt x="5" y="18"/>
                  </a:lnTo>
                  <a:lnTo>
                    <a:pt x="4" y="19"/>
                  </a:lnTo>
                  <a:lnTo>
                    <a:pt x="3" y="20"/>
                  </a:lnTo>
                  <a:lnTo>
                    <a:pt x="2" y="20"/>
                  </a:lnTo>
                  <a:lnTo>
                    <a:pt x="2" y="20"/>
                  </a:lnTo>
                  <a:lnTo>
                    <a:pt x="1" y="20"/>
                  </a:lnTo>
                  <a:lnTo>
                    <a:pt x="0" y="21"/>
                  </a:lnTo>
                  <a:lnTo>
                    <a:pt x="9" y="24"/>
                  </a:lnTo>
                  <a:lnTo>
                    <a:pt x="10" y="23"/>
                  </a:lnTo>
                  <a:lnTo>
                    <a:pt x="9" y="22"/>
                  </a:lnTo>
                  <a:lnTo>
                    <a:pt x="8" y="22"/>
                  </a:lnTo>
                  <a:lnTo>
                    <a:pt x="7" y="22"/>
                  </a:lnTo>
                  <a:lnTo>
                    <a:pt x="7" y="21"/>
                  </a:lnTo>
                  <a:lnTo>
                    <a:pt x="7" y="20"/>
                  </a:lnTo>
                  <a:lnTo>
                    <a:pt x="7" y="19"/>
                  </a:lnTo>
                  <a:lnTo>
                    <a:pt x="7" y="18"/>
                  </a:lnTo>
                  <a:lnTo>
                    <a:pt x="7" y="18"/>
                  </a:lnTo>
                  <a:lnTo>
                    <a:pt x="10" y="13"/>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92" name="Freeform 289"/>
            <p:cNvSpPr>
              <a:spLocks/>
            </p:cNvSpPr>
            <p:nvPr/>
          </p:nvSpPr>
          <p:spPr bwMode="auto">
            <a:xfrm>
              <a:off x="622" y="2946"/>
              <a:ext cx="25" cy="16"/>
            </a:xfrm>
            <a:custGeom>
              <a:avLst/>
              <a:gdLst>
                <a:gd name="T0" fmla="*/ 7 w 25"/>
                <a:gd name="T1" fmla="*/ 4 h 16"/>
                <a:gd name="T2" fmla="*/ 6 w 25"/>
                <a:gd name="T3" fmla="*/ 4 h 16"/>
                <a:gd name="T4" fmla="*/ 6 w 25"/>
                <a:gd name="T5" fmla="*/ 4 h 16"/>
                <a:gd name="T6" fmla="*/ 6 w 25"/>
                <a:gd name="T7" fmla="*/ 3 h 16"/>
                <a:gd name="T8" fmla="*/ 5 w 25"/>
                <a:gd name="T9" fmla="*/ 3 h 16"/>
                <a:gd name="T10" fmla="*/ 5 w 25"/>
                <a:gd name="T11" fmla="*/ 2 h 16"/>
                <a:gd name="T12" fmla="*/ 4 w 25"/>
                <a:gd name="T13" fmla="*/ 2 h 16"/>
                <a:gd name="T14" fmla="*/ 4 w 25"/>
                <a:gd name="T15" fmla="*/ 1 h 16"/>
                <a:gd name="T16" fmla="*/ 4 w 25"/>
                <a:gd name="T17" fmla="*/ 1 h 16"/>
                <a:gd name="T18" fmla="*/ 4 w 25"/>
                <a:gd name="T19" fmla="*/ 0 h 16"/>
                <a:gd name="T20" fmla="*/ 3 w 25"/>
                <a:gd name="T21" fmla="*/ 0 h 16"/>
                <a:gd name="T22" fmla="*/ 0 w 25"/>
                <a:gd name="T23" fmla="*/ 7 h 16"/>
                <a:gd name="T24" fmla="*/ 1 w 25"/>
                <a:gd name="T25" fmla="*/ 6 h 16"/>
                <a:gd name="T26" fmla="*/ 1 w 25"/>
                <a:gd name="T27" fmla="*/ 6 h 16"/>
                <a:gd name="T28" fmla="*/ 2 w 25"/>
                <a:gd name="T29" fmla="*/ 6 h 16"/>
                <a:gd name="T30" fmla="*/ 2 w 25"/>
                <a:gd name="T31" fmla="*/ 6 h 16"/>
                <a:gd name="T32" fmla="*/ 3 w 25"/>
                <a:gd name="T33" fmla="*/ 6 h 16"/>
                <a:gd name="T34" fmla="*/ 4 w 25"/>
                <a:gd name="T35" fmla="*/ 6 h 16"/>
                <a:gd name="T36" fmla="*/ 5 w 25"/>
                <a:gd name="T37" fmla="*/ 6 h 16"/>
                <a:gd name="T38" fmla="*/ 6 w 25"/>
                <a:gd name="T39" fmla="*/ 6 h 16"/>
                <a:gd name="T40" fmla="*/ 17 w 25"/>
                <a:gd name="T41" fmla="*/ 11 h 16"/>
                <a:gd name="T42" fmla="*/ 18 w 25"/>
                <a:gd name="T43" fmla="*/ 11 h 16"/>
                <a:gd name="T44" fmla="*/ 18 w 25"/>
                <a:gd name="T45" fmla="*/ 11 h 16"/>
                <a:gd name="T46" fmla="*/ 18 w 25"/>
                <a:gd name="T47" fmla="*/ 12 h 16"/>
                <a:gd name="T48" fmla="*/ 19 w 25"/>
                <a:gd name="T49" fmla="*/ 12 h 16"/>
                <a:gd name="T50" fmla="*/ 19 w 25"/>
                <a:gd name="T51" fmla="*/ 13 h 16"/>
                <a:gd name="T52" fmla="*/ 19 w 25"/>
                <a:gd name="T53" fmla="*/ 14 h 16"/>
                <a:gd name="T54" fmla="*/ 19 w 25"/>
                <a:gd name="T55" fmla="*/ 14 h 16"/>
                <a:gd name="T56" fmla="*/ 18 w 25"/>
                <a:gd name="T57" fmla="*/ 15 h 16"/>
                <a:gd name="T58" fmla="*/ 20 w 25"/>
                <a:gd name="T59" fmla="*/ 15 h 16"/>
                <a:gd name="T60" fmla="*/ 24 w 25"/>
                <a:gd name="T61" fmla="*/ 8 h 16"/>
                <a:gd name="T62" fmla="*/ 22 w 25"/>
                <a:gd name="T63" fmla="*/ 8 h 16"/>
                <a:gd name="T64" fmla="*/ 22 w 25"/>
                <a:gd name="T65" fmla="*/ 9 h 16"/>
                <a:gd name="T66" fmla="*/ 22 w 25"/>
                <a:gd name="T67" fmla="*/ 9 h 16"/>
                <a:gd name="T68" fmla="*/ 21 w 25"/>
                <a:gd name="T69" fmla="*/ 9 h 16"/>
                <a:gd name="T70" fmla="*/ 20 w 25"/>
                <a:gd name="T71" fmla="*/ 9 h 16"/>
                <a:gd name="T72" fmla="*/ 19 w 25"/>
                <a:gd name="T73" fmla="*/ 9 h 16"/>
                <a:gd name="T74" fmla="*/ 18 w 25"/>
                <a:gd name="T75" fmla="*/ 9 h 16"/>
                <a:gd name="T76" fmla="*/ 18 w 25"/>
                <a:gd name="T77" fmla="*/ 9 h 16"/>
                <a:gd name="T78" fmla="*/ 7 w 25"/>
                <a:gd name="T79" fmla="*/ 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 h="16">
                  <a:moveTo>
                    <a:pt x="7" y="4"/>
                  </a:moveTo>
                  <a:lnTo>
                    <a:pt x="6" y="4"/>
                  </a:lnTo>
                  <a:lnTo>
                    <a:pt x="6" y="4"/>
                  </a:lnTo>
                  <a:lnTo>
                    <a:pt x="6" y="3"/>
                  </a:lnTo>
                  <a:lnTo>
                    <a:pt x="5" y="3"/>
                  </a:lnTo>
                  <a:lnTo>
                    <a:pt x="5" y="2"/>
                  </a:lnTo>
                  <a:lnTo>
                    <a:pt x="4" y="2"/>
                  </a:lnTo>
                  <a:lnTo>
                    <a:pt x="4" y="1"/>
                  </a:lnTo>
                  <a:lnTo>
                    <a:pt x="4" y="1"/>
                  </a:lnTo>
                  <a:lnTo>
                    <a:pt x="4" y="0"/>
                  </a:lnTo>
                  <a:lnTo>
                    <a:pt x="3" y="0"/>
                  </a:lnTo>
                  <a:lnTo>
                    <a:pt x="0" y="7"/>
                  </a:lnTo>
                  <a:lnTo>
                    <a:pt x="1" y="6"/>
                  </a:lnTo>
                  <a:lnTo>
                    <a:pt x="1" y="6"/>
                  </a:lnTo>
                  <a:lnTo>
                    <a:pt x="2" y="6"/>
                  </a:lnTo>
                  <a:lnTo>
                    <a:pt x="2" y="6"/>
                  </a:lnTo>
                  <a:lnTo>
                    <a:pt x="3" y="6"/>
                  </a:lnTo>
                  <a:lnTo>
                    <a:pt x="4" y="6"/>
                  </a:lnTo>
                  <a:lnTo>
                    <a:pt x="5" y="6"/>
                  </a:lnTo>
                  <a:lnTo>
                    <a:pt x="6" y="6"/>
                  </a:lnTo>
                  <a:lnTo>
                    <a:pt x="17" y="11"/>
                  </a:lnTo>
                  <a:lnTo>
                    <a:pt x="18" y="11"/>
                  </a:lnTo>
                  <a:lnTo>
                    <a:pt x="18" y="11"/>
                  </a:lnTo>
                  <a:lnTo>
                    <a:pt x="18" y="12"/>
                  </a:lnTo>
                  <a:lnTo>
                    <a:pt x="19" y="12"/>
                  </a:lnTo>
                  <a:lnTo>
                    <a:pt x="19" y="13"/>
                  </a:lnTo>
                  <a:lnTo>
                    <a:pt x="19" y="14"/>
                  </a:lnTo>
                  <a:lnTo>
                    <a:pt x="19" y="14"/>
                  </a:lnTo>
                  <a:lnTo>
                    <a:pt x="18" y="15"/>
                  </a:lnTo>
                  <a:lnTo>
                    <a:pt x="20" y="15"/>
                  </a:lnTo>
                  <a:lnTo>
                    <a:pt x="24" y="8"/>
                  </a:lnTo>
                  <a:lnTo>
                    <a:pt x="22" y="8"/>
                  </a:lnTo>
                  <a:lnTo>
                    <a:pt x="22" y="9"/>
                  </a:lnTo>
                  <a:lnTo>
                    <a:pt x="22" y="9"/>
                  </a:lnTo>
                  <a:lnTo>
                    <a:pt x="21" y="9"/>
                  </a:lnTo>
                  <a:lnTo>
                    <a:pt x="20" y="9"/>
                  </a:lnTo>
                  <a:lnTo>
                    <a:pt x="19" y="9"/>
                  </a:lnTo>
                  <a:lnTo>
                    <a:pt x="18" y="9"/>
                  </a:lnTo>
                  <a:lnTo>
                    <a:pt x="18" y="9"/>
                  </a:lnTo>
                  <a:lnTo>
                    <a:pt x="7" y="4"/>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93" name="Freeform 290"/>
            <p:cNvSpPr>
              <a:spLocks/>
            </p:cNvSpPr>
            <p:nvPr/>
          </p:nvSpPr>
          <p:spPr bwMode="auto">
            <a:xfrm>
              <a:off x="782" y="2860"/>
              <a:ext cx="5" cy="8"/>
            </a:xfrm>
            <a:custGeom>
              <a:avLst/>
              <a:gdLst>
                <a:gd name="T0" fmla="*/ 1 w 5"/>
                <a:gd name="T1" fmla="*/ 2 h 8"/>
                <a:gd name="T2" fmla="*/ 1 w 5"/>
                <a:gd name="T3" fmla="*/ 2 h 8"/>
                <a:gd name="T4" fmla="*/ 1 w 5"/>
                <a:gd name="T5" fmla="*/ 2 h 8"/>
                <a:gd name="T6" fmla="*/ 1 w 5"/>
                <a:gd name="T7" fmla="*/ 1 h 8"/>
                <a:gd name="T8" fmla="*/ 0 w 5"/>
                <a:gd name="T9" fmla="*/ 1 h 8"/>
                <a:gd name="T10" fmla="*/ 0 w 5"/>
                <a:gd name="T11" fmla="*/ 1 h 8"/>
                <a:gd name="T12" fmla="*/ 2 w 5"/>
                <a:gd name="T13" fmla="*/ 0 h 8"/>
                <a:gd name="T14" fmla="*/ 2 w 5"/>
                <a:gd name="T15" fmla="*/ 0 h 8"/>
                <a:gd name="T16" fmla="*/ 3 w 5"/>
                <a:gd name="T17" fmla="*/ 0 h 8"/>
                <a:gd name="T18" fmla="*/ 3 w 5"/>
                <a:gd name="T19" fmla="*/ 1 h 8"/>
                <a:gd name="T20" fmla="*/ 3 w 5"/>
                <a:gd name="T21" fmla="*/ 1 h 8"/>
                <a:gd name="T22" fmla="*/ 4 w 5"/>
                <a:gd name="T23" fmla="*/ 1 h 8"/>
                <a:gd name="T24" fmla="*/ 4 w 5"/>
                <a:gd name="T25" fmla="*/ 1 h 8"/>
                <a:gd name="T26" fmla="*/ 4 w 5"/>
                <a:gd name="T27" fmla="*/ 2 h 8"/>
                <a:gd name="T28" fmla="*/ 4 w 5"/>
                <a:gd name="T29" fmla="*/ 2 h 8"/>
                <a:gd name="T30" fmla="*/ 4 w 5"/>
                <a:gd name="T31" fmla="*/ 2 h 8"/>
                <a:gd name="T32" fmla="*/ 4 w 5"/>
                <a:gd name="T33" fmla="*/ 3 h 8"/>
                <a:gd name="T34" fmla="*/ 3 w 5"/>
                <a:gd name="T35" fmla="*/ 3 h 8"/>
                <a:gd name="T36" fmla="*/ 3 w 5"/>
                <a:gd name="T37" fmla="*/ 3 h 8"/>
                <a:gd name="T38" fmla="*/ 3 w 5"/>
                <a:gd name="T39" fmla="*/ 3 h 8"/>
                <a:gd name="T40" fmla="*/ 2 w 5"/>
                <a:gd name="T41" fmla="*/ 3 h 8"/>
                <a:gd name="T42" fmla="*/ 2 w 5"/>
                <a:gd name="T43" fmla="*/ 4 h 8"/>
                <a:gd name="T44" fmla="*/ 2 w 5"/>
                <a:gd name="T45" fmla="*/ 4 h 8"/>
                <a:gd name="T46" fmla="*/ 2 w 5"/>
                <a:gd name="T47" fmla="*/ 5 h 8"/>
                <a:gd name="T48" fmla="*/ 2 w 5"/>
                <a:gd name="T49" fmla="*/ 5 h 8"/>
                <a:gd name="T50" fmla="*/ 2 w 5"/>
                <a:gd name="T51" fmla="*/ 5 h 8"/>
                <a:gd name="T52" fmla="*/ 2 w 5"/>
                <a:gd name="T53" fmla="*/ 6 h 8"/>
                <a:gd name="T54" fmla="*/ 2 w 5"/>
                <a:gd name="T55" fmla="*/ 6 h 8"/>
                <a:gd name="T56" fmla="*/ 3 w 5"/>
                <a:gd name="T57" fmla="*/ 6 h 8"/>
                <a:gd name="T58" fmla="*/ 1 w 5"/>
                <a:gd name="T59" fmla="*/ 7 h 8"/>
                <a:gd name="T60" fmla="*/ 1 w 5"/>
                <a:gd name="T61" fmla="*/ 6 h 8"/>
                <a:gd name="T62" fmla="*/ 1 w 5"/>
                <a:gd name="T63" fmla="*/ 6 h 8"/>
                <a:gd name="T64" fmla="*/ 1 w 5"/>
                <a:gd name="T65" fmla="*/ 6 h 8"/>
                <a:gd name="T66" fmla="*/ 1 w 5"/>
                <a:gd name="T67" fmla="*/ 5 h 8"/>
                <a:gd name="T68" fmla="*/ 1 w 5"/>
                <a:gd name="T69" fmla="*/ 2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 h="8">
                  <a:moveTo>
                    <a:pt x="1" y="2"/>
                  </a:moveTo>
                  <a:lnTo>
                    <a:pt x="1" y="2"/>
                  </a:lnTo>
                  <a:lnTo>
                    <a:pt x="1" y="2"/>
                  </a:lnTo>
                  <a:lnTo>
                    <a:pt x="1" y="1"/>
                  </a:lnTo>
                  <a:lnTo>
                    <a:pt x="0" y="1"/>
                  </a:lnTo>
                  <a:lnTo>
                    <a:pt x="0" y="1"/>
                  </a:lnTo>
                  <a:lnTo>
                    <a:pt x="2" y="0"/>
                  </a:lnTo>
                  <a:lnTo>
                    <a:pt x="2" y="0"/>
                  </a:lnTo>
                  <a:lnTo>
                    <a:pt x="3" y="0"/>
                  </a:lnTo>
                  <a:lnTo>
                    <a:pt x="3" y="1"/>
                  </a:lnTo>
                  <a:lnTo>
                    <a:pt x="3" y="1"/>
                  </a:lnTo>
                  <a:lnTo>
                    <a:pt x="4" y="1"/>
                  </a:lnTo>
                  <a:lnTo>
                    <a:pt x="4" y="1"/>
                  </a:lnTo>
                  <a:lnTo>
                    <a:pt x="4" y="2"/>
                  </a:lnTo>
                  <a:lnTo>
                    <a:pt x="4" y="2"/>
                  </a:lnTo>
                  <a:lnTo>
                    <a:pt x="4" y="2"/>
                  </a:lnTo>
                  <a:lnTo>
                    <a:pt x="4" y="3"/>
                  </a:lnTo>
                  <a:lnTo>
                    <a:pt x="3" y="3"/>
                  </a:lnTo>
                  <a:lnTo>
                    <a:pt x="3" y="3"/>
                  </a:lnTo>
                  <a:lnTo>
                    <a:pt x="3" y="3"/>
                  </a:lnTo>
                  <a:lnTo>
                    <a:pt x="2" y="3"/>
                  </a:lnTo>
                  <a:lnTo>
                    <a:pt x="2" y="4"/>
                  </a:lnTo>
                  <a:lnTo>
                    <a:pt x="2" y="4"/>
                  </a:lnTo>
                  <a:lnTo>
                    <a:pt x="2" y="5"/>
                  </a:lnTo>
                  <a:lnTo>
                    <a:pt x="2" y="5"/>
                  </a:lnTo>
                  <a:lnTo>
                    <a:pt x="2" y="5"/>
                  </a:lnTo>
                  <a:lnTo>
                    <a:pt x="2" y="6"/>
                  </a:lnTo>
                  <a:lnTo>
                    <a:pt x="2" y="6"/>
                  </a:lnTo>
                  <a:lnTo>
                    <a:pt x="3" y="6"/>
                  </a:lnTo>
                  <a:lnTo>
                    <a:pt x="1" y="7"/>
                  </a:lnTo>
                  <a:lnTo>
                    <a:pt x="1" y="6"/>
                  </a:lnTo>
                  <a:lnTo>
                    <a:pt x="1" y="6"/>
                  </a:lnTo>
                  <a:lnTo>
                    <a:pt x="1" y="6"/>
                  </a:lnTo>
                  <a:lnTo>
                    <a:pt x="1" y="5"/>
                  </a:lnTo>
                  <a:lnTo>
                    <a:pt x="1" y="2"/>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94" name="Freeform 291"/>
            <p:cNvSpPr>
              <a:spLocks/>
            </p:cNvSpPr>
            <p:nvPr/>
          </p:nvSpPr>
          <p:spPr bwMode="auto">
            <a:xfrm>
              <a:off x="831" y="2858"/>
              <a:ext cx="4" cy="7"/>
            </a:xfrm>
            <a:custGeom>
              <a:avLst/>
              <a:gdLst>
                <a:gd name="T0" fmla="*/ 1 w 4"/>
                <a:gd name="T1" fmla="*/ 5 h 7"/>
                <a:gd name="T2" fmla="*/ 0 w 4"/>
                <a:gd name="T3" fmla="*/ 5 h 7"/>
                <a:gd name="T4" fmla="*/ 0 w 4"/>
                <a:gd name="T5" fmla="*/ 6 h 7"/>
                <a:gd name="T6" fmla="*/ 0 w 4"/>
                <a:gd name="T7" fmla="*/ 6 h 7"/>
                <a:gd name="T8" fmla="*/ 1 w 4"/>
                <a:gd name="T9" fmla="*/ 6 h 7"/>
                <a:gd name="T10" fmla="*/ 2 w 4"/>
                <a:gd name="T11" fmla="*/ 6 h 7"/>
                <a:gd name="T12" fmla="*/ 2 w 4"/>
                <a:gd name="T13" fmla="*/ 6 h 7"/>
                <a:gd name="T14" fmla="*/ 2 w 4"/>
                <a:gd name="T15" fmla="*/ 6 h 7"/>
                <a:gd name="T16" fmla="*/ 3 w 4"/>
                <a:gd name="T17" fmla="*/ 6 h 7"/>
                <a:gd name="T18" fmla="*/ 3 w 4"/>
                <a:gd name="T19" fmla="*/ 6 h 7"/>
                <a:gd name="T20" fmla="*/ 3 w 4"/>
                <a:gd name="T21" fmla="*/ 6 h 7"/>
                <a:gd name="T22" fmla="*/ 3 w 4"/>
                <a:gd name="T23" fmla="*/ 5 h 7"/>
                <a:gd name="T24" fmla="*/ 3 w 4"/>
                <a:gd name="T25" fmla="*/ 5 h 7"/>
                <a:gd name="T26" fmla="*/ 3 w 4"/>
                <a:gd name="T27" fmla="*/ 4 h 7"/>
                <a:gd name="T28" fmla="*/ 3 w 4"/>
                <a:gd name="T29" fmla="*/ 4 h 7"/>
                <a:gd name="T30" fmla="*/ 2 w 4"/>
                <a:gd name="T31" fmla="*/ 4 h 7"/>
                <a:gd name="T32" fmla="*/ 2 w 4"/>
                <a:gd name="T33" fmla="*/ 3 h 7"/>
                <a:gd name="T34" fmla="*/ 2 w 4"/>
                <a:gd name="T35" fmla="*/ 3 h 7"/>
                <a:gd name="T36" fmla="*/ 2 w 4"/>
                <a:gd name="T37" fmla="*/ 3 h 7"/>
                <a:gd name="T38" fmla="*/ 2 w 4"/>
                <a:gd name="T39" fmla="*/ 3 h 7"/>
                <a:gd name="T40" fmla="*/ 3 w 4"/>
                <a:gd name="T41" fmla="*/ 3 h 7"/>
                <a:gd name="T42" fmla="*/ 3 w 4"/>
                <a:gd name="T43" fmla="*/ 3 h 7"/>
                <a:gd name="T44" fmla="*/ 3 w 4"/>
                <a:gd name="T45" fmla="*/ 3 h 7"/>
                <a:gd name="T46" fmla="*/ 3 w 4"/>
                <a:gd name="T47" fmla="*/ 2 h 7"/>
                <a:gd name="T48" fmla="*/ 3 w 4"/>
                <a:gd name="T49" fmla="*/ 2 h 7"/>
                <a:gd name="T50" fmla="*/ 3 w 4"/>
                <a:gd name="T51" fmla="*/ 1 h 7"/>
                <a:gd name="T52" fmla="*/ 3 w 4"/>
                <a:gd name="T53" fmla="*/ 1 h 7"/>
                <a:gd name="T54" fmla="*/ 2 w 4"/>
                <a:gd name="T55" fmla="*/ 1 h 7"/>
                <a:gd name="T56" fmla="*/ 2 w 4"/>
                <a:gd name="T57" fmla="*/ 1 h 7"/>
                <a:gd name="T58" fmla="*/ 2 w 4"/>
                <a:gd name="T59" fmla="*/ 1 h 7"/>
                <a:gd name="T60" fmla="*/ 1 w 4"/>
                <a:gd name="T61" fmla="*/ 0 h 7"/>
                <a:gd name="T62" fmla="*/ 0 w 4"/>
                <a:gd name="T63" fmla="*/ 0 h 7"/>
                <a:gd name="T64" fmla="*/ 0 w 4"/>
                <a:gd name="T65" fmla="*/ 1 h 7"/>
                <a:gd name="T66" fmla="*/ 1 w 4"/>
                <a:gd name="T67" fmla="*/ 1 h 7"/>
                <a:gd name="T68" fmla="*/ 1 w 4"/>
                <a:gd name="T69" fmla="*/ 1 h 7"/>
                <a:gd name="T70" fmla="*/ 1 w 4"/>
                <a:gd name="T71" fmla="*/ 2 h 7"/>
                <a:gd name="T72" fmla="*/ 1 w 4"/>
                <a:gd name="T73"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 h="7">
                  <a:moveTo>
                    <a:pt x="1" y="5"/>
                  </a:moveTo>
                  <a:lnTo>
                    <a:pt x="0" y="5"/>
                  </a:lnTo>
                  <a:lnTo>
                    <a:pt x="0" y="6"/>
                  </a:lnTo>
                  <a:lnTo>
                    <a:pt x="0" y="6"/>
                  </a:lnTo>
                  <a:lnTo>
                    <a:pt x="1" y="6"/>
                  </a:lnTo>
                  <a:lnTo>
                    <a:pt x="2" y="6"/>
                  </a:lnTo>
                  <a:lnTo>
                    <a:pt x="2" y="6"/>
                  </a:lnTo>
                  <a:lnTo>
                    <a:pt x="2" y="6"/>
                  </a:lnTo>
                  <a:lnTo>
                    <a:pt x="3" y="6"/>
                  </a:lnTo>
                  <a:lnTo>
                    <a:pt x="3" y="6"/>
                  </a:lnTo>
                  <a:lnTo>
                    <a:pt x="3" y="6"/>
                  </a:lnTo>
                  <a:lnTo>
                    <a:pt x="3" y="5"/>
                  </a:lnTo>
                  <a:lnTo>
                    <a:pt x="3" y="5"/>
                  </a:lnTo>
                  <a:lnTo>
                    <a:pt x="3" y="4"/>
                  </a:lnTo>
                  <a:lnTo>
                    <a:pt x="3" y="4"/>
                  </a:lnTo>
                  <a:lnTo>
                    <a:pt x="2" y="4"/>
                  </a:lnTo>
                  <a:lnTo>
                    <a:pt x="2" y="3"/>
                  </a:lnTo>
                  <a:lnTo>
                    <a:pt x="2" y="3"/>
                  </a:lnTo>
                  <a:lnTo>
                    <a:pt x="2" y="3"/>
                  </a:lnTo>
                  <a:lnTo>
                    <a:pt x="2" y="3"/>
                  </a:lnTo>
                  <a:lnTo>
                    <a:pt x="3" y="3"/>
                  </a:lnTo>
                  <a:lnTo>
                    <a:pt x="3" y="3"/>
                  </a:lnTo>
                  <a:lnTo>
                    <a:pt x="3" y="3"/>
                  </a:lnTo>
                  <a:lnTo>
                    <a:pt x="3" y="2"/>
                  </a:lnTo>
                  <a:lnTo>
                    <a:pt x="3" y="2"/>
                  </a:lnTo>
                  <a:lnTo>
                    <a:pt x="3" y="1"/>
                  </a:lnTo>
                  <a:lnTo>
                    <a:pt x="3" y="1"/>
                  </a:lnTo>
                  <a:lnTo>
                    <a:pt x="2" y="1"/>
                  </a:lnTo>
                  <a:lnTo>
                    <a:pt x="2" y="1"/>
                  </a:lnTo>
                  <a:lnTo>
                    <a:pt x="2" y="1"/>
                  </a:lnTo>
                  <a:lnTo>
                    <a:pt x="1" y="0"/>
                  </a:lnTo>
                  <a:lnTo>
                    <a:pt x="0" y="0"/>
                  </a:lnTo>
                  <a:lnTo>
                    <a:pt x="0" y="1"/>
                  </a:lnTo>
                  <a:lnTo>
                    <a:pt x="1" y="1"/>
                  </a:lnTo>
                  <a:lnTo>
                    <a:pt x="1" y="1"/>
                  </a:lnTo>
                  <a:lnTo>
                    <a:pt x="1" y="2"/>
                  </a:lnTo>
                  <a:lnTo>
                    <a:pt x="1" y="5"/>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95" name="Freeform 292"/>
            <p:cNvSpPr>
              <a:spLocks/>
            </p:cNvSpPr>
            <p:nvPr/>
          </p:nvSpPr>
          <p:spPr bwMode="auto">
            <a:xfrm>
              <a:off x="833" y="2858"/>
              <a:ext cx="2" cy="2"/>
            </a:xfrm>
            <a:custGeom>
              <a:avLst/>
              <a:gdLst>
                <a:gd name="T0" fmla="*/ 1 w 2"/>
                <a:gd name="T1" fmla="*/ 1 h 2"/>
                <a:gd name="T2" fmla="*/ 1 w 2"/>
                <a:gd name="T3" fmla="*/ 1 h 2"/>
                <a:gd name="T4" fmla="*/ 1 w 2"/>
                <a:gd name="T5" fmla="*/ 1 h 2"/>
                <a:gd name="T6" fmla="*/ 1 w 2"/>
                <a:gd name="T7" fmla="*/ 1 h 2"/>
                <a:gd name="T8" fmla="*/ 1 w 2"/>
                <a:gd name="T9" fmla="*/ 1 h 2"/>
                <a:gd name="T10" fmla="*/ 0 w 2"/>
                <a:gd name="T11" fmla="*/ 1 h 2"/>
                <a:gd name="T12" fmla="*/ 0 w 2"/>
                <a:gd name="T13" fmla="*/ 1 h 2"/>
                <a:gd name="T14" fmla="*/ 0 w 2"/>
                <a:gd name="T15" fmla="*/ 1 h 2"/>
                <a:gd name="T16" fmla="*/ 0 w 2"/>
                <a:gd name="T17" fmla="*/ 1 h 2"/>
                <a:gd name="T18" fmla="*/ 0 w 2"/>
                <a:gd name="T19" fmla="*/ 0 h 2"/>
                <a:gd name="T20" fmla="*/ 0 w 2"/>
                <a:gd name="T21" fmla="*/ 0 h 2"/>
                <a:gd name="T22" fmla="*/ 0 w 2"/>
                <a:gd name="T23" fmla="*/ 0 h 2"/>
                <a:gd name="T24" fmla="*/ 0 w 2"/>
                <a:gd name="T25" fmla="*/ 0 h 2"/>
                <a:gd name="T26" fmla="*/ 0 w 2"/>
                <a:gd name="T27" fmla="*/ 0 h 2"/>
                <a:gd name="T28" fmla="*/ 1 w 2"/>
                <a:gd name="T29" fmla="*/ 0 h 2"/>
                <a:gd name="T30" fmla="*/ 1 w 2"/>
                <a:gd name="T31" fmla="*/ 0 h 2"/>
                <a:gd name="T32" fmla="*/ 1 w 2"/>
                <a:gd name="T33"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 h="2">
                  <a:moveTo>
                    <a:pt x="1" y="1"/>
                  </a:moveTo>
                  <a:lnTo>
                    <a:pt x="1" y="1"/>
                  </a:lnTo>
                  <a:lnTo>
                    <a:pt x="1" y="1"/>
                  </a:lnTo>
                  <a:lnTo>
                    <a:pt x="1" y="1"/>
                  </a:lnTo>
                  <a:lnTo>
                    <a:pt x="1" y="1"/>
                  </a:lnTo>
                  <a:lnTo>
                    <a:pt x="0" y="1"/>
                  </a:lnTo>
                  <a:lnTo>
                    <a:pt x="0" y="1"/>
                  </a:lnTo>
                  <a:lnTo>
                    <a:pt x="0" y="1"/>
                  </a:lnTo>
                  <a:lnTo>
                    <a:pt x="0" y="1"/>
                  </a:lnTo>
                  <a:lnTo>
                    <a:pt x="0" y="0"/>
                  </a:lnTo>
                  <a:lnTo>
                    <a:pt x="0" y="0"/>
                  </a:lnTo>
                  <a:lnTo>
                    <a:pt x="0" y="0"/>
                  </a:lnTo>
                  <a:lnTo>
                    <a:pt x="0" y="0"/>
                  </a:lnTo>
                  <a:lnTo>
                    <a:pt x="0" y="0"/>
                  </a:lnTo>
                  <a:lnTo>
                    <a:pt x="1" y="0"/>
                  </a:lnTo>
                  <a:lnTo>
                    <a:pt x="1" y="0"/>
                  </a:lnTo>
                  <a:lnTo>
                    <a:pt x="1" y="1"/>
                  </a:lnTo>
                </a:path>
              </a:pathLst>
            </a:custGeom>
            <a:solidFill>
              <a:srgbClr val="B2B2B2"/>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96" name="Freeform 293"/>
            <p:cNvSpPr>
              <a:spLocks/>
            </p:cNvSpPr>
            <p:nvPr/>
          </p:nvSpPr>
          <p:spPr bwMode="auto">
            <a:xfrm>
              <a:off x="905" y="2858"/>
              <a:ext cx="24" cy="26"/>
            </a:xfrm>
            <a:custGeom>
              <a:avLst/>
              <a:gdLst>
                <a:gd name="T0" fmla="*/ 10 w 24"/>
                <a:gd name="T1" fmla="*/ 10 h 26"/>
                <a:gd name="T2" fmla="*/ 9 w 24"/>
                <a:gd name="T3" fmla="*/ 11 h 26"/>
                <a:gd name="T4" fmla="*/ 8 w 24"/>
                <a:gd name="T5" fmla="*/ 11 h 26"/>
                <a:gd name="T6" fmla="*/ 8 w 24"/>
                <a:gd name="T7" fmla="*/ 12 h 26"/>
                <a:gd name="T8" fmla="*/ 7 w 24"/>
                <a:gd name="T9" fmla="*/ 13 h 26"/>
                <a:gd name="T10" fmla="*/ 6 w 24"/>
                <a:gd name="T11" fmla="*/ 13 h 26"/>
                <a:gd name="T12" fmla="*/ 6 w 24"/>
                <a:gd name="T13" fmla="*/ 14 h 26"/>
                <a:gd name="T14" fmla="*/ 6 w 24"/>
                <a:gd name="T15" fmla="*/ 14 h 26"/>
                <a:gd name="T16" fmla="*/ 6 w 24"/>
                <a:gd name="T17" fmla="*/ 15 h 26"/>
                <a:gd name="T18" fmla="*/ 6 w 24"/>
                <a:gd name="T19" fmla="*/ 15 h 26"/>
                <a:gd name="T20" fmla="*/ 6 w 24"/>
                <a:gd name="T21" fmla="*/ 16 h 26"/>
                <a:gd name="T22" fmla="*/ 6 w 24"/>
                <a:gd name="T23" fmla="*/ 16 h 26"/>
                <a:gd name="T24" fmla="*/ 6 w 24"/>
                <a:gd name="T25" fmla="*/ 17 h 26"/>
                <a:gd name="T26" fmla="*/ 7 w 24"/>
                <a:gd name="T27" fmla="*/ 17 h 26"/>
                <a:gd name="T28" fmla="*/ 7 w 24"/>
                <a:gd name="T29" fmla="*/ 18 h 26"/>
                <a:gd name="T30" fmla="*/ 0 w 24"/>
                <a:gd name="T31" fmla="*/ 14 h 26"/>
                <a:gd name="T32" fmla="*/ 0 w 24"/>
                <a:gd name="T33" fmla="*/ 13 h 26"/>
                <a:gd name="T34" fmla="*/ 1 w 24"/>
                <a:gd name="T35" fmla="*/ 13 h 26"/>
                <a:gd name="T36" fmla="*/ 2 w 24"/>
                <a:gd name="T37" fmla="*/ 14 h 26"/>
                <a:gd name="T38" fmla="*/ 2 w 24"/>
                <a:gd name="T39" fmla="*/ 14 h 26"/>
                <a:gd name="T40" fmla="*/ 3 w 24"/>
                <a:gd name="T41" fmla="*/ 13 h 26"/>
                <a:gd name="T42" fmla="*/ 4 w 24"/>
                <a:gd name="T43" fmla="*/ 13 h 26"/>
                <a:gd name="T44" fmla="*/ 5 w 24"/>
                <a:gd name="T45" fmla="*/ 13 h 26"/>
                <a:gd name="T46" fmla="*/ 6 w 24"/>
                <a:gd name="T47" fmla="*/ 12 h 26"/>
                <a:gd name="T48" fmla="*/ 6 w 24"/>
                <a:gd name="T49" fmla="*/ 12 h 26"/>
                <a:gd name="T50" fmla="*/ 6 w 24"/>
                <a:gd name="T51" fmla="*/ 11 h 26"/>
                <a:gd name="T52" fmla="*/ 7 w 24"/>
                <a:gd name="T53" fmla="*/ 11 h 26"/>
                <a:gd name="T54" fmla="*/ 20 w 24"/>
                <a:gd name="T55" fmla="*/ 0 h 26"/>
                <a:gd name="T56" fmla="*/ 23 w 24"/>
                <a:gd name="T57" fmla="*/ 1 h 26"/>
                <a:gd name="T58" fmla="*/ 18 w 24"/>
                <a:gd name="T59" fmla="*/ 18 h 26"/>
                <a:gd name="T60" fmla="*/ 18 w 24"/>
                <a:gd name="T61" fmla="*/ 19 h 26"/>
                <a:gd name="T62" fmla="*/ 18 w 24"/>
                <a:gd name="T63" fmla="*/ 19 h 26"/>
                <a:gd name="T64" fmla="*/ 18 w 24"/>
                <a:gd name="T65" fmla="*/ 20 h 26"/>
                <a:gd name="T66" fmla="*/ 18 w 24"/>
                <a:gd name="T67" fmla="*/ 21 h 26"/>
                <a:gd name="T68" fmla="*/ 17 w 24"/>
                <a:gd name="T69" fmla="*/ 22 h 26"/>
                <a:gd name="T70" fmla="*/ 17 w 24"/>
                <a:gd name="T71" fmla="*/ 23 h 26"/>
                <a:gd name="T72" fmla="*/ 17 w 24"/>
                <a:gd name="T73" fmla="*/ 23 h 26"/>
                <a:gd name="T74" fmla="*/ 18 w 24"/>
                <a:gd name="T75" fmla="*/ 23 h 26"/>
                <a:gd name="T76" fmla="*/ 18 w 24"/>
                <a:gd name="T77" fmla="*/ 24 h 26"/>
                <a:gd name="T78" fmla="*/ 19 w 24"/>
                <a:gd name="T79" fmla="*/ 24 h 26"/>
                <a:gd name="T80" fmla="*/ 18 w 24"/>
                <a:gd name="T81" fmla="*/ 25 h 26"/>
                <a:gd name="T82" fmla="*/ 11 w 24"/>
                <a:gd name="T83" fmla="*/ 21 h 26"/>
                <a:gd name="T84" fmla="*/ 12 w 24"/>
                <a:gd name="T85" fmla="*/ 20 h 26"/>
                <a:gd name="T86" fmla="*/ 13 w 24"/>
                <a:gd name="T87" fmla="*/ 20 h 26"/>
                <a:gd name="T88" fmla="*/ 13 w 24"/>
                <a:gd name="T89" fmla="*/ 21 h 26"/>
                <a:gd name="T90" fmla="*/ 13 w 24"/>
                <a:gd name="T91" fmla="*/ 21 h 26"/>
                <a:gd name="T92" fmla="*/ 14 w 24"/>
                <a:gd name="T93" fmla="*/ 21 h 26"/>
                <a:gd name="T94" fmla="*/ 14 w 24"/>
                <a:gd name="T95" fmla="*/ 20 h 26"/>
                <a:gd name="T96" fmla="*/ 15 w 24"/>
                <a:gd name="T97" fmla="*/ 20 h 26"/>
                <a:gd name="T98" fmla="*/ 15 w 24"/>
                <a:gd name="T99" fmla="*/ 19 h 26"/>
                <a:gd name="T100" fmla="*/ 15 w 24"/>
                <a:gd name="T101" fmla="*/ 19 h 26"/>
                <a:gd name="T102" fmla="*/ 15 w 24"/>
                <a:gd name="T103" fmla="*/ 18 h 26"/>
                <a:gd name="T104" fmla="*/ 16 w 24"/>
                <a:gd name="T105" fmla="*/ 18 h 26"/>
                <a:gd name="T106" fmla="*/ 16 w 24"/>
                <a:gd name="T107" fmla="*/ 15 h 26"/>
                <a:gd name="T108" fmla="*/ 10 w 24"/>
                <a:gd name="T109" fmla="*/ 1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4" h="26">
                  <a:moveTo>
                    <a:pt x="10" y="10"/>
                  </a:moveTo>
                  <a:lnTo>
                    <a:pt x="9" y="11"/>
                  </a:lnTo>
                  <a:lnTo>
                    <a:pt x="8" y="11"/>
                  </a:lnTo>
                  <a:lnTo>
                    <a:pt x="8" y="12"/>
                  </a:lnTo>
                  <a:lnTo>
                    <a:pt x="7" y="13"/>
                  </a:lnTo>
                  <a:lnTo>
                    <a:pt x="6" y="13"/>
                  </a:lnTo>
                  <a:lnTo>
                    <a:pt x="6" y="14"/>
                  </a:lnTo>
                  <a:lnTo>
                    <a:pt x="6" y="14"/>
                  </a:lnTo>
                  <a:lnTo>
                    <a:pt x="6" y="15"/>
                  </a:lnTo>
                  <a:lnTo>
                    <a:pt x="6" y="15"/>
                  </a:lnTo>
                  <a:lnTo>
                    <a:pt x="6" y="16"/>
                  </a:lnTo>
                  <a:lnTo>
                    <a:pt x="6" y="16"/>
                  </a:lnTo>
                  <a:lnTo>
                    <a:pt x="6" y="17"/>
                  </a:lnTo>
                  <a:lnTo>
                    <a:pt x="7" y="17"/>
                  </a:lnTo>
                  <a:lnTo>
                    <a:pt x="7" y="18"/>
                  </a:lnTo>
                  <a:lnTo>
                    <a:pt x="0" y="14"/>
                  </a:lnTo>
                  <a:lnTo>
                    <a:pt x="0" y="13"/>
                  </a:lnTo>
                  <a:lnTo>
                    <a:pt x="1" y="13"/>
                  </a:lnTo>
                  <a:lnTo>
                    <a:pt x="2" y="14"/>
                  </a:lnTo>
                  <a:lnTo>
                    <a:pt x="2" y="14"/>
                  </a:lnTo>
                  <a:lnTo>
                    <a:pt x="3" y="13"/>
                  </a:lnTo>
                  <a:lnTo>
                    <a:pt x="4" y="13"/>
                  </a:lnTo>
                  <a:lnTo>
                    <a:pt x="5" y="13"/>
                  </a:lnTo>
                  <a:lnTo>
                    <a:pt x="6" y="12"/>
                  </a:lnTo>
                  <a:lnTo>
                    <a:pt x="6" y="12"/>
                  </a:lnTo>
                  <a:lnTo>
                    <a:pt x="6" y="11"/>
                  </a:lnTo>
                  <a:lnTo>
                    <a:pt x="7" y="11"/>
                  </a:lnTo>
                  <a:lnTo>
                    <a:pt x="20" y="0"/>
                  </a:lnTo>
                  <a:lnTo>
                    <a:pt x="23" y="1"/>
                  </a:lnTo>
                  <a:lnTo>
                    <a:pt x="18" y="18"/>
                  </a:lnTo>
                  <a:lnTo>
                    <a:pt x="18" y="19"/>
                  </a:lnTo>
                  <a:lnTo>
                    <a:pt x="18" y="19"/>
                  </a:lnTo>
                  <a:lnTo>
                    <a:pt x="18" y="20"/>
                  </a:lnTo>
                  <a:lnTo>
                    <a:pt x="18" y="21"/>
                  </a:lnTo>
                  <a:lnTo>
                    <a:pt x="17" y="22"/>
                  </a:lnTo>
                  <a:lnTo>
                    <a:pt x="17" y="23"/>
                  </a:lnTo>
                  <a:lnTo>
                    <a:pt x="17" y="23"/>
                  </a:lnTo>
                  <a:lnTo>
                    <a:pt x="18" y="23"/>
                  </a:lnTo>
                  <a:lnTo>
                    <a:pt x="18" y="24"/>
                  </a:lnTo>
                  <a:lnTo>
                    <a:pt x="19" y="24"/>
                  </a:lnTo>
                  <a:lnTo>
                    <a:pt x="18" y="25"/>
                  </a:lnTo>
                  <a:lnTo>
                    <a:pt x="11" y="21"/>
                  </a:lnTo>
                  <a:lnTo>
                    <a:pt x="12" y="20"/>
                  </a:lnTo>
                  <a:lnTo>
                    <a:pt x="13" y="20"/>
                  </a:lnTo>
                  <a:lnTo>
                    <a:pt x="13" y="21"/>
                  </a:lnTo>
                  <a:lnTo>
                    <a:pt x="13" y="21"/>
                  </a:lnTo>
                  <a:lnTo>
                    <a:pt x="14" y="21"/>
                  </a:lnTo>
                  <a:lnTo>
                    <a:pt x="14" y="20"/>
                  </a:lnTo>
                  <a:lnTo>
                    <a:pt x="15" y="20"/>
                  </a:lnTo>
                  <a:lnTo>
                    <a:pt x="15" y="19"/>
                  </a:lnTo>
                  <a:lnTo>
                    <a:pt x="15" y="19"/>
                  </a:lnTo>
                  <a:lnTo>
                    <a:pt x="15" y="18"/>
                  </a:lnTo>
                  <a:lnTo>
                    <a:pt x="16" y="18"/>
                  </a:lnTo>
                  <a:lnTo>
                    <a:pt x="16" y="15"/>
                  </a:lnTo>
                  <a:lnTo>
                    <a:pt x="10" y="10"/>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97" name="Freeform 294"/>
            <p:cNvSpPr>
              <a:spLocks/>
            </p:cNvSpPr>
            <p:nvPr/>
          </p:nvSpPr>
          <p:spPr bwMode="auto">
            <a:xfrm>
              <a:off x="919" y="2861"/>
              <a:ext cx="5" cy="8"/>
            </a:xfrm>
            <a:custGeom>
              <a:avLst/>
              <a:gdLst>
                <a:gd name="T0" fmla="*/ 3 w 5"/>
                <a:gd name="T1" fmla="*/ 7 h 8"/>
                <a:gd name="T2" fmla="*/ 4 w 5"/>
                <a:gd name="T3" fmla="*/ 0 h 8"/>
                <a:gd name="T4" fmla="*/ 0 w 5"/>
                <a:gd name="T5" fmla="*/ 4 h 8"/>
                <a:gd name="T6" fmla="*/ 3 w 5"/>
                <a:gd name="T7" fmla="*/ 7 h 8"/>
              </a:gdLst>
              <a:ahLst/>
              <a:cxnLst>
                <a:cxn ang="0">
                  <a:pos x="T0" y="T1"/>
                </a:cxn>
                <a:cxn ang="0">
                  <a:pos x="T2" y="T3"/>
                </a:cxn>
                <a:cxn ang="0">
                  <a:pos x="T4" y="T5"/>
                </a:cxn>
                <a:cxn ang="0">
                  <a:pos x="T6" y="T7"/>
                </a:cxn>
              </a:cxnLst>
              <a:rect l="0" t="0" r="r" b="b"/>
              <a:pathLst>
                <a:path w="5" h="8">
                  <a:moveTo>
                    <a:pt x="3" y="7"/>
                  </a:moveTo>
                  <a:lnTo>
                    <a:pt x="4" y="0"/>
                  </a:lnTo>
                  <a:lnTo>
                    <a:pt x="0" y="4"/>
                  </a:lnTo>
                  <a:lnTo>
                    <a:pt x="3" y="7"/>
                  </a:lnTo>
                </a:path>
              </a:pathLst>
            </a:custGeom>
            <a:solidFill>
              <a:srgbClr val="B2B2B2"/>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98" name="Freeform 295"/>
            <p:cNvSpPr>
              <a:spLocks/>
            </p:cNvSpPr>
            <p:nvPr/>
          </p:nvSpPr>
          <p:spPr bwMode="auto">
            <a:xfrm>
              <a:off x="955" y="2896"/>
              <a:ext cx="28" cy="28"/>
            </a:xfrm>
            <a:custGeom>
              <a:avLst/>
              <a:gdLst>
                <a:gd name="T0" fmla="*/ 20 w 28"/>
                <a:gd name="T1" fmla="*/ 13 h 28"/>
                <a:gd name="T2" fmla="*/ 19 w 28"/>
                <a:gd name="T3" fmla="*/ 14 h 28"/>
                <a:gd name="T4" fmla="*/ 17 w 28"/>
                <a:gd name="T5" fmla="*/ 14 h 28"/>
                <a:gd name="T6" fmla="*/ 16 w 28"/>
                <a:gd name="T7" fmla="*/ 14 h 28"/>
                <a:gd name="T8" fmla="*/ 15 w 28"/>
                <a:gd name="T9" fmla="*/ 13 h 28"/>
                <a:gd name="T10" fmla="*/ 14 w 28"/>
                <a:gd name="T11" fmla="*/ 11 h 28"/>
                <a:gd name="T12" fmla="*/ 17 w 28"/>
                <a:gd name="T13" fmla="*/ 7 h 28"/>
                <a:gd name="T14" fmla="*/ 19 w 28"/>
                <a:gd name="T15" fmla="*/ 7 h 28"/>
                <a:gd name="T16" fmla="*/ 20 w 28"/>
                <a:gd name="T17" fmla="*/ 6 h 28"/>
                <a:gd name="T18" fmla="*/ 20 w 28"/>
                <a:gd name="T19" fmla="*/ 7 h 28"/>
                <a:gd name="T20" fmla="*/ 21 w 28"/>
                <a:gd name="T21" fmla="*/ 7 h 28"/>
                <a:gd name="T22" fmla="*/ 23 w 28"/>
                <a:gd name="T23" fmla="*/ 9 h 28"/>
                <a:gd name="T24" fmla="*/ 24 w 28"/>
                <a:gd name="T25" fmla="*/ 10 h 28"/>
                <a:gd name="T26" fmla="*/ 25 w 28"/>
                <a:gd name="T27" fmla="*/ 11 h 28"/>
                <a:gd name="T28" fmla="*/ 25 w 28"/>
                <a:gd name="T29" fmla="*/ 13 h 28"/>
                <a:gd name="T30" fmla="*/ 24 w 28"/>
                <a:gd name="T31" fmla="*/ 15 h 28"/>
                <a:gd name="T32" fmla="*/ 24 w 28"/>
                <a:gd name="T33" fmla="*/ 16 h 28"/>
                <a:gd name="T34" fmla="*/ 25 w 28"/>
                <a:gd name="T35" fmla="*/ 17 h 28"/>
                <a:gd name="T36" fmla="*/ 16 w 28"/>
                <a:gd name="T37" fmla="*/ 0 h 28"/>
                <a:gd name="T38" fmla="*/ 16 w 28"/>
                <a:gd name="T39" fmla="*/ 2 h 28"/>
                <a:gd name="T40" fmla="*/ 17 w 28"/>
                <a:gd name="T41" fmla="*/ 2 h 28"/>
                <a:gd name="T42" fmla="*/ 16 w 28"/>
                <a:gd name="T43" fmla="*/ 3 h 28"/>
                <a:gd name="T44" fmla="*/ 16 w 28"/>
                <a:gd name="T45" fmla="*/ 4 h 28"/>
                <a:gd name="T46" fmla="*/ 15 w 28"/>
                <a:gd name="T47" fmla="*/ 5 h 28"/>
                <a:gd name="T48" fmla="*/ 6 w 28"/>
                <a:gd name="T49" fmla="*/ 13 h 28"/>
                <a:gd name="T50" fmla="*/ 4 w 28"/>
                <a:gd name="T51" fmla="*/ 14 h 28"/>
                <a:gd name="T52" fmla="*/ 3 w 28"/>
                <a:gd name="T53" fmla="*/ 15 h 28"/>
                <a:gd name="T54" fmla="*/ 2 w 28"/>
                <a:gd name="T55" fmla="*/ 15 h 28"/>
                <a:gd name="T56" fmla="*/ 1 w 28"/>
                <a:gd name="T57" fmla="*/ 14 h 28"/>
                <a:gd name="T58" fmla="*/ 10 w 28"/>
                <a:gd name="T59" fmla="*/ 27 h 28"/>
                <a:gd name="T60" fmla="*/ 16 w 28"/>
                <a:gd name="T61" fmla="*/ 25 h 28"/>
                <a:gd name="T62" fmla="*/ 13 w 28"/>
                <a:gd name="T63" fmla="*/ 25 h 28"/>
                <a:gd name="T64" fmla="*/ 11 w 28"/>
                <a:gd name="T65" fmla="*/ 24 h 28"/>
                <a:gd name="T66" fmla="*/ 10 w 28"/>
                <a:gd name="T67" fmla="*/ 24 h 28"/>
                <a:gd name="T68" fmla="*/ 9 w 28"/>
                <a:gd name="T69" fmla="*/ 23 h 28"/>
                <a:gd name="T70" fmla="*/ 8 w 28"/>
                <a:gd name="T71" fmla="*/ 22 h 28"/>
                <a:gd name="T72" fmla="*/ 7 w 28"/>
                <a:gd name="T73" fmla="*/ 21 h 28"/>
                <a:gd name="T74" fmla="*/ 6 w 28"/>
                <a:gd name="T75" fmla="*/ 20 h 28"/>
                <a:gd name="T76" fmla="*/ 5 w 28"/>
                <a:gd name="T77" fmla="*/ 19 h 28"/>
                <a:gd name="T78" fmla="*/ 5 w 28"/>
                <a:gd name="T79" fmla="*/ 17 h 28"/>
                <a:gd name="T80" fmla="*/ 6 w 28"/>
                <a:gd name="T81" fmla="*/ 16 h 28"/>
                <a:gd name="T82" fmla="*/ 12 w 28"/>
                <a:gd name="T83" fmla="*/ 11 h 28"/>
                <a:gd name="T84" fmla="*/ 13 w 28"/>
                <a:gd name="T85" fmla="*/ 13 h 28"/>
                <a:gd name="T86" fmla="*/ 14 w 28"/>
                <a:gd name="T87" fmla="*/ 14 h 28"/>
                <a:gd name="T88" fmla="*/ 15 w 28"/>
                <a:gd name="T89" fmla="*/ 15 h 28"/>
                <a:gd name="T90" fmla="*/ 15 w 28"/>
                <a:gd name="T91" fmla="*/ 16 h 28"/>
                <a:gd name="T92" fmla="*/ 14 w 28"/>
                <a:gd name="T93" fmla="*/ 18 h 28"/>
                <a:gd name="T94" fmla="*/ 14 w 28"/>
                <a:gd name="T95" fmla="*/ 2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8" h="28">
                  <a:moveTo>
                    <a:pt x="20" y="14"/>
                  </a:moveTo>
                  <a:lnTo>
                    <a:pt x="20" y="13"/>
                  </a:lnTo>
                  <a:lnTo>
                    <a:pt x="19" y="13"/>
                  </a:lnTo>
                  <a:lnTo>
                    <a:pt x="19" y="14"/>
                  </a:lnTo>
                  <a:lnTo>
                    <a:pt x="18" y="14"/>
                  </a:lnTo>
                  <a:lnTo>
                    <a:pt x="17" y="14"/>
                  </a:lnTo>
                  <a:lnTo>
                    <a:pt x="16" y="14"/>
                  </a:lnTo>
                  <a:lnTo>
                    <a:pt x="16" y="14"/>
                  </a:lnTo>
                  <a:lnTo>
                    <a:pt x="16" y="13"/>
                  </a:lnTo>
                  <a:lnTo>
                    <a:pt x="15" y="13"/>
                  </a:lnTo>
                  <a:lnTo>
                    <a:pt x="14" y="12"/>
                  </a:lnTo>
                  <a:lnTo>
                    <a:pt x="14" y="11"/>
                  </a:lnTo>
                  <a:lnTo>
                    <a:pt x="13" y="11"/>
                  </a:lnTo>
                  <a:lnTo>
                    <a:pt x="17" y="7"/>
                  </a:lnTo>
                  <a:lnTo>
                    <a:pt x="18" y="7"/>
                  </a:lnTo>
                  <a:lnTo>
                    <a:pt x="19" y="7"/>
                  </a:lnTo>
                  <a:lnTo>
                    <a:pt x="19" y="6"/>
                  </a:lnTo>
                  <a:lnTo>
                    <a:pt x="20" y="6"/>
                  </a:lnTo>
                  <a:lnTo>
                    <a:pt x="20" y="6"/>
                  </a:lnTo>
                  <a:lnTo>
                    <a:pt x="20" y="7"/>
                  </a:lnTo>
                  <a:lnTo>
                    <a:pt x="21" y="7"/>
                  </a:lnTo>
                  <a:lnTo>
                    <a:pt x="21" y="7"/>
                  </a:lnTo>
                  <a:lnTo>
                    <a:pt x="22" y="8"/>
                  </a:lnTo>
                  <a:lnTo>
                    <a:pt x="23" y="9"/>
                  </a:lnTo>
                  <a:lnTo>
                    <a:pt x="23" y="10"/>
                  </a:lnTo>
                  <a:lnTo>
                    <a:pt x="24" y="10"/>
                  </a:lnTo>
                  <a:lnTo>
                    <a:pt x="24" y="11"/>
                  </a:lnTo>
                  <a:lnTo>
                    <a:pt x="25" y="11"/>
                  </a:lnTo>
                  <a:lnTo>
                    <a:pt x="25" y="12"/>
                  </a:lnTo>
                  <a:lnTo>
                    <a:pt x="25" y="13"/>
                  </a:lnTo>
                  <a:lnTo>
                    <a:pt x="25" y="14"/>
                  </a:lnTo>
                  <a:lnTo>
                    <a:pt x="24" y="15"/>
                  </a:lnTo>
                  <a:lnTo>
                    <a:pt x="24" y="16"/>
                  </a:lnTo>
                  <a:lnTo>
                    <a:pt x="24" y="16"/>
                  </a:lnTo>
                  <a:lnTo>
                    <a:pt x="24" y="17"/>
                  </a:lnTo>
                  <a:lnTo>
                    <a:pt x="25" y="17"/>
                  </a:lnTo>
                  <a:lnTo>
                    <a:pt x="27" y="12"/>
                  </a:lnTo>
                  <a:lnTo>
                    <a:pt x="16" y="0"/>
                  </a:lnTo>
                  <a:lnTo>
                    <a:pt x="16" y="1"/>
                  </a:lnTo>
                  <a:lnTo>
                    <a:pt x="16" y="2"/>
                  </a:lnTo>
                  <a:lnTo>
                    <a:pt x="17" y="2"/>
                  </a:lnTo>
                  <a:lnTo>
                    <a:pt x="17" y="2"/>
                  </a:lnTo>
                  <a:lnTo>
                    <a:pt x="17" y="3"/>
                  </a:lnTo>
                  <a:lnTo>
                    <a:pt x="16" y="3"/>
                  </a:lnTo>
                  <a:lnTo>
                    <a:pt x="16" y="4"/>
                  </a:lnTo>
                  <a:lnTo>
                    <a:pt x="16" y="4"/>
                  </a:lnTo>
                  <a:lnTo>
                    <a:pt x="16" y="5"/>
                  </a:lnTo>
                  <a:lnTo>
                    <a:pt x="15" y="5"/>
                  </a:lnTo>
                  <a:lnTo>
                    <a:pt x="15" y="6"/>
                  </a:lnTo>
                  <a:lnTo>
                    <a:pt x="6" y="13"/>
                  </a:lnTo>
                  <a:lnTo>
                    <a:pt x="5" y="14"/>
                  </a:lnTo>
                  <a:lnTo>
                    <a:pt x="4" y="14"/>
                  </a:lnTo>
                  <a:lnTo>
                    <a:pt x="4" y="15"/>
                  </a:lnTo>
                  <a:lnTo>
                    <a:pt x="3" y="15"/>
                  </a:lnTo>
                  <a:lnTo>
                    <a:pt x="2" y="15"/>
                  </a:lnTo>
                  <a:lnTo>
                    <a:pt x="2" y="15"/>
                  </a:lnTo>
                  <a:lnTo>
                    <a:pt x="1" y="15"/>
                  </a:lnTo>
                  <a:lnTo>
                    <a:pt x="1" y="14"/>
                  </a:lnTo>
                  <a:lnTo>
                    <a:pt x="0" y="14"/>
                  </a:lnTo>
                  <a:lnTo>
                    <a:pt x="10" y="27"/>
                  </a:lnTo>
                  <a:lnTo>
                    <a:pt x="16" y="25"/>
                  </a:lnTo>
                  <a:lnTo>
                    <a:pt x="16" y="25"/>
                  </a:lnTo>
                  <a:lnTo>
                    <a:pt x="14" y="25"/>
                  </a:lnTo>
                  <a:lnTo>
                    <a:pt x="13" y="25"/>
                  </a:lnTo>
                  <a:lnTo>
                    <a:pt x="12" y="25"/>
                  </a:lnTo>
                  <a:lnTo>
                    <a:pt x="11" y="24"/>
                  </a:lnTo>
                  <a:lnTo>
                    <a:pt x="11" y="24"/>
                  </a:lnTo>
                  <a:lnTo>
                    <a:pt x="10" y="24"/>
                  </a:lnTo>
                  <a:lnTo>
                    <a:pt x="9" y="24"/>
                  </a:lnTo>
                  <a:lnTo>
                    <a:pt x="9" y="23"/>
                  </a:lnTo>
                  <a:lnTo>
                    <a:pt x="8" y="23"/>
                  </a:lnTo>
                  <a:lnTo>
                    <a:pt x="8" y="22"/>
                  </a:lnTo>
                  <a:lnTo>
                    <a:pt x="7" y="22"/>
                  </a:lnTo>
                  <a:lnTo>
                    <a:pt x="7" y="21"/>
                  </a:lnTo>
                  <a:lnTo>
                    <a:pt x="7" y="20"/>
                  </a:lnTo>
                  <a:lnTo>
                    <a:pt x="6" y="20"/>
                  </a:lnTo>
                  <a:lnTo>
                    <a:pt x="6" y="20"/>
                  </a:lnTo>
                  <a:lnTo>
                    <a:pt x="5" y="19"/>
                  </a:lnTo>
                  <a:lnTo>
                    <a:pt x="5" y="18"/>
                  </a:lnTo>
                  <a:lnTo>
                    <a:pt x="5" y="17"/>
                  </a:lnTo>
                  <a:lnTo>
                    <a:pt x="6" y="17"/>
                  </a:lnTo>
                  <a:lnTo>
                    <a:pt x="6" y="16"/>
                  </a:lnTo>
                  <a:lnTo>
                    <a:pt x="7" y="16"/>
                  </a:lnTo>
                  <a:lnTo>
                    <a:pt x="12" y="11"/>
                  </a:lnTo>
                  <a:lnTo>
                    <a:pt x="13" y="12"/>
                  </a:lnTo>
                  <a:lnTo>
                    <a:pt x="13" y="13"/>
                  </a:lnTo>
                  <a:lnTo>
                    <a:pt x="14" y="13"/>
                  </a:lnTo>
                  <a:lnTo>
                    <a:pt x="14" y="14"/>
                  </a:lnTo>
                  <a:lnTo>
                    <a:pt x="14" y="15"/>
                  </a:lnTo>
                  <a:lnTo>
                    <a:pt x="15" y="15"/>
                  </a:lnTo>
                  <a:lnTo>
                    <a:pt x="15" y="16"/>
                  </a:lnTo>
                  <a:lnTo>
                    <a:pt x="15" y="16"/>
                  </a:lnTo>
                  <a:lnTo>
                    <a:pt x="15" y="17"/>
                  </a:lnTo>
                  <a:lnTo>
                    <a:pt x="14" y="18"/>
                  </a:lnTo>
                  <a:lnTo>
                    <a:pt x="13" y="19"/>
                  </a:lnTo>
                  <a:lnTo>
                    <a:pt x="14" y="20"/>
                  </a:lnTo>
                  <a:lnTo>
                    <a:pt x="20" y="14"/>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99" name="Freeform 296"/>
            <p:cNvSpPr>
              <a:spLocks/>
            </p:cNvSpPr>
            <p:nvPr/>
          </p:nvSpPr>
          <p:spPr bwMode="auto">
            <a:xfrm>
              <a:off x="983" y="2940"/>
              <a:ext cx="24" cy="17"/>
            </a:xfrm>
            <a:custGeom>
              <a:avLst/>
              <a:gdLst>
                <a:gd name="T0" fmla="*/ 17 w 24"/>
                <a:gd name="T1" fmla="*/ 7 h 17"/>
                <a:gd name="T2" fmla="*/ 17 w 24"/>
                <a:gd name="T3" fmla="*/ 7 h 17"/>
                <a:gd name="T4" fmla="*/ 18 w 24"/>
                <a:gd name="T5" fmla="*/ 7 h 17"/>
                <a:gd name="T6" fmla="*/ 18 w 24"/>
                <a:gd name="T7" fmla="*/ 7 h 17"/>
                <a:gd name="T8" fmla="*/ 19 w 24"/>
                <a:gd name="T9" fmla="*/ 7 h 17"/>
                <a:gd name="T10" fmla="*/ 20 w 24"/>
                <a:gd name="T11" fmla="*/ 7 h 17"/>
                <a:gd name="T12" fmla="*/ 21 w 24"/>
                <a:gd name="T13" fmla="*/ 7 h 17"/>
                <a:gd name="T14" fmla="*/ 21 w 24"/>
                <a:gd name="T15" fmla="*/ 7 h 17"/>
                <a:gd name="T16" fmla="*/ 21 w 24"/>
                <a:gd name="T17" fmla="*/ 7 h 17"/>
                <a:gd name="T18" fmla="*/ 22 w 24"/>
                <a:gd name="T19" fmla="*/ 7 h 17"/>
                <a:gd name="T20" fmla="*/ 22 w 24"/>
                <a:gd name="T21" fmla="*/ 8 h 17"/>
                <a:gd name="T22" fmla="*/ 23 w 24"/>
                <a:gd name="T23" fmla="*/ 7 h 17"/>
                <a:gd name="T24" fmla="*/ 19 w 24"/>
                <a:gd name="T25" fmla="*/ 0 h 17"/>
                <a:gd name="T26" fmla="*/ 18 w 24"/>
                <a:gd name="T27" fmla="*/ 1 h 17"/>
                <a:gd name="T28" fmla="*/ 19 w 24"/>
                <a:gd name="T29" fmla="*/ 1 h 17"/>
                <a:gd name="T30" fmla="*/ 19 w 24"/>
                <a:gd name="T31" fmla="*/ 2 h 17"/>
                <a:gd name="T32" fmla="*/ 19 w 24"/>
                <a:gd name="T33" fmla="*/ 3 h 17"/>
                <a:gd name="T34" fmla="*/ 19 w 24"/>
                <a:gd name="T35" fmla="*/ 4 h 17"/>
                <a:gd name="T36" fmla="*/ 18 w 24"/>
                <a:gd name="T37" fmla="*/ 4 h 17"/>
                <a:gd name="T38" fmla="*/ 17 w 24"/>
                <a:gd name="T39" fmla="*/ 4 h 17"/>
                <a:gd name="T40" fmla="*/ 17 w 24"/>
                <a:gd name="T41" fmla="*/ 4 h 17"/>
                <a:gd name="T42" fmla="*/ 17 w 24"/>
                <a:gd name="T43" fmla="*/ 5 h 17"/>
                <a:gd name="T44" fmla="*/ 6 w 24"/>
                <a:gd name="T45" fmla="*/ 9 h 17"/>
                <a:gd name="T46" fmla="*/ 5 w 24"/>
                <a:gd name="T47" fmla="*/ 9 h 17"/>
                <a:gd name="T48" fmla="*/ 5 w 24"/>
                <a:gd name="T49" fmla="*/ 10 h 17"/>
                <a:gd name="T50" fmla="*/ 4 w 24"/>
                <a:gd name="T51" fmla="*/ 10 h 17"/>
                <a:gd name="T52" fmla="*/ 3 w 24"/>
                <a:gd name="T53" fmla="*/ 10 h 17"/>
                <a:gd name="T54" fmla="*/ 2 w 24"/>
                <a:gd name="T55" fmla="*/ 10 h 17"/>
                <a:gd name="T56" fmla="*/ 2 w 24"/>
                <a:gd name="T57" fmla="*/ 10 h 17"/>
                <a:gd name="T58" fmla="*/ 2 w 24"/>
                <a:gd name="T59" fmla="*/ 9 h 17"/>
                <a:gd name="T60" fmla="*/ 1 w 24"/>
                <a:gd name="T61" fmla="*/ 9 h 17"/>
                <a:gd name="T62" fmla="*/ 1 w 24"/>
                <a:gd name="T63" fmla="*/ 9 h 17"/>
                <a:gd name="T64" fmla="*/ 0 w 24"/>
                <a:gd name="T65" fmla="*/ 9 h 17"/>
                <a:gd name="T66" fmla="*/ 3 w 24"/>
                <a:gd name="T67" fmla="*/ 16 h 17"/>
                <a:gd name="T68" fmla="*/ 4 w 24"/>
                <a:gd name="T69" fmla="*/ 16 h 17"/>
                <a:gd name="T70" fmla="*/ 4 w 24"/>
                <a:gd name="T71" fmla="*/ 15 h 17"/>
                <a:gd name="T72" fmla="*/ 4 w 24"/>
                <a:gd name="T73" fmla="*/ 15 h 17"/>
                <a:gd name="T74" fmla="*/ 4 w 24"/>
                <a:gd name="T75" fmla="*/ 14 h 17"/>
                <a:gd name="T76" fmla="*/ 5 w 24"/>
                <a:gd name="T77" fmla="*/ 14 h 17"/>
                <a:gd name="T78" fmla="*/ 5 w 24"/>
                <a:gd name="T79" fmla="*/ 13 h 17"/>
                <a:gd name="T80" fmla="*/ 6 w 24"/>
                <a:gd name="T81" fmla="*/ 13 h 17"/>
                <a:gd name="T82" fmla="*/ 6 w 24"/>
                <a:gd name="T83" fmla="*/ 12 h 17"/>
                <a:gd name="T84" fmla="*/ 7 w 24"/>
                <a:gd name="T85" fmla="*/ 12 h 17"/>
                <a:gd name="T86" fmla="*/ 17 w 24"/>
                <a:gd name="T87" fmla="*/ 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4" h="17">
                  <a:moveTo>
                    <a:pt x="17" y="7"/>
                  </a:moveTo>
                  <a:lnTo>
                    <a:pt x="17" y="7"/>
                  </a:lnTo>
                  <a:lnTo>
                    <a:pt x="18" y="7"/>
                  </a:lnTo>
                  <a:lnTo>
                    <a:pt x="18" y="7"/>
                  </a:lnTo>
                  <a:lnTo>
                    <a:pt x="19" y="7"/>
                  </a:lnTo>
                  <a:lnTo>
                    <a:pt x="20" y="7"/>
                  </a:lnTo>
                  <a:lnTo>
                    <a:pt x="21" y="7"/>
                  </a:lnTo>
                  <a:lnTo>
                    <a:pt x="21" y="7"/>
                  </a:lnTo>
                  <a:lnTo>
                    <a:pt x="21" y="7"/>
                  </a:lnTo>
                  <a:lnTo>
                    <a:pt x="22" y="7"/>
                  </a:lnTo>
                  <a:lnTo>
                    <a:pt x="22" y="8"/>
                  </a:lnTo>
                  <a:lnTo>
                    <a:pt x="23" y="7"/>
                  </a:lnTo>
                  <a:lnTo>
                    <a:pt x="19" y="0"/>
                  </a:lnTo>
                  <a:lnTo>
                    <a:pt x="18" y="1"/>
                  </a:lnTo>
                  <a:lnTo>
                    <a:pt x="19" y="1"/>
                  </a:lnTo>
                  <a:lnTo>
                    <a:pt x="19" y="2"/>
                  </a:lnTo>
                  <a:lnTo>
                    <a:pt x="19" y="3"/>
                  </a:lnTo>
                  <a:lnTo>
                    <a:pt x="19" y="4"/>
                  </a:lnTo>
                  <a:lnTo>
                    <a:pt x="18" y="4"/>
                  </a:lnTo>
                  <a:lnTo>
                    <a:pt x="17" y="4"/>
                  </a:lnTo>
                  <a:lnTo>
                    <a:pt x="17" y="4"/>
                  </a:lnTo>
                  <a:lnTo>
                    <a:pt x="17" y="5"/>
                  </a:lnTo>
                  <a:lnTo>
                    <a:pt x="6" y="9"/>
                  </a:lnTo>
                  <a:lnTo>
                    <a:pt x="5" y="9"/>
                  </a:lnTo>
                  <a:lnTo>
                    <a:pt x="5" y="10"/>
                  </a:lnTo>
                  <a:lnTo>
                    <a:pt x="4" y="10"/>
                  </a:lnTo>
                  <a:lnTo>
                    <a:pt x="3" y="10"/>
                  </a:lnTo>
                  <a:lnTo>
                    <a:pt x="2" y="10"/>
                  </a:lnTo>
                  <a:lnTo>
                    <a:pt x="2" y="10"/>
                  </a:lnTo>
                  <a:lnTo>
                    <a:pt x="2" y="9"/>
                  </a:lnTo>
                  <a:lnTo>
                    <a:pt x="1" y="9"/>
                  </a:lnTo>
                  <a:lnTo>
                    <a:pt x="1" y="9"/>
                  </a:lnTo>
                  <a:lnTo>
                    <a:pt x="0" y="9"/>
                  </a:lnTo>
                  <a:lnTo>
                    <a:pt x="3" y="16"/>
                  </a:lnTo>
                  <a:lnTo>
                    <a:pt x="4" y="16"/>
                  </a:lnTo>
                  <a:lnTo>
                    <a:pt x="4" y="15"/>
                  </a:lnTo>
                  <a:lnTo>
                    <a:pt x="4" y="15"/>
                  </a:lnTo>
                  <a:lnTo>
                    <a:pt x="4" y="14"/>
                  </a:lnTo>
                  <a:lnTo>
                    <a:pt x="5" y="14"/>
                  </a:lnTo>
                  <a:lnTo>
                    <a:pt x="5" y="13"/>
                  </a:lnTo>
                  <a:lnTo>
                    <a:pt x="6" y="13"/>
                  </a:lnTo>
                  <a:lnTo>
                    <a:pt x="6" y="12"/>
                  </a:lnTo>
                  <a:lnTo>
                    <a:pt x="7" y="12"/>
                  </a:lnTo>
                  <a:lnTo>
                    <a:pt x="17" y="7"/>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0" name="Freeform 297"/>
            <p:cNvSpPr>
              <a:spLocks/>
            </p:cNvSpPr>
            <p:nvPr/>
          </p:nvSpPr>
          <p:spPr bwMode="auto">
            <a:xfrm>
              <a:off x="763" y="2864"/>
              <a:ext cx="5" cy="8"/>
            </a:xfrm>
            <a:custGeom>
              <a:avLst/>
              <a:gdLst>
                <a:gd name="T0" fmla="*/ 3 w 5"/>
                <a:gd name="T1" fmla="*/ 2 h 8"/>
                <a:gd name="T2" fmla="*/ 2 w 5"/>
                <a:gd name="T3" fmla="*/ 2 h 8"/>
                <a:gd name="T4" fmla="*/ 2 w 5"/>
                <a:gd name="T5" fmla="*/ 2 h 8"/>
                <a:gd name="T6" fmla="*/ 2 w 5"/>
                <a:gd name="T7" fmla="*/ 3 h 8"/>
                <a:gd name="T8" fmla="*/ 2 w 5"/>
                <a:gd name="T9" fmla="*/ 3 h 8"/>
                <a:gd name="T10" fmla="*/ 2 w 5"/>
                <a:gd name="T11" fmla="*/ 3 h 8"/>
                <a:gd name="T12" fmla="*/ 2 w 5"/>
                <a:gd name="T13" fmla="*/ 3 h 8"/>
                <a:gd name="T14" fmla="*/ 2 w 5"/>
                <a:gd name="T15" fmla="*/ 4 h 8"/>
                <a:gd name="T16" fmla="*/ 1 w 5"/>
                <a:gd name="T17" fmla="*/ 2 h 8"/>
                <a:gd name="T18" fmla="*/ 1 w 5"/>
                <a:gd name="T19" fmla="*/ 2 h 8"/>
                <a:gd name="T20" fmla="*/ 1 w 5"/>
                <a:gd name="T21" fmla="*/ 1 h 8"/>
                <a:gd name="T22" fmla="*/ 2 w 5"/>
                <a:gd name="T23" fmla="*/ 1 h 8"/>
                <a:gd name="T24" fmla="*/ 2 w 5"/>
                <a:gd name="T25" fmla="*/ 1 h 8"/>
                <a:gd name="T26" fmla="*/ 2 w 5"/>
                <a:gd name="T27" fmla="*/ 1 h 8"/>
                <a:gd name="T28" fmla="*/ 3 w 5"/>
                <a:gd name="T29" fmla="*/ 1 h 8"/>
                <a:gd name="T30" fmla="*/ 3 w 5"/>
                <a:gd name="T31" fmla="*/ 1 h 8"/>
                <a:gd name="T32" fmla="*/ 4 w 5"/>
                <a:gd name="T33" fmla="*/ 2 h 8"/>
                <a:gd name="T34" fmla="*/ 3 w 5"/>
                <a:gd name="T35" fmla="*/ 0 h 8"/>
                <a:gd name="T36" fmla="*/ 0 w 5"/>
                <a:gd name="T37" fmla="*/ 2 h 8"/>
                <a:gd name="T38" fmla="*/ 0 w 5"/>
                <a:gd name="T39" fmla="*/ 2 h 8"/>
                <a:gd name="T40" fmla="*/ 0 w 5"/>
                <a:gd name="T41" fmla="*/ 2 h 8"/>
                <a:gd name="T42" fmla="*/ 0 w 5"/>
                <a:gd name="T43" fmla="*/ 3 h 8"/>
                <a:gd name="T44" fmla="*/ 1 w 5"/>
                <a:gd name="T45" fmla="*/ 6 h 8"/>
                <a:gd name="T46" fmla="*/ 2 w 5"/>
                <a:gd name="T47" fmla="*/ 6 h 8"/>
                <a:gd name="T48" fmla="*/ 2 w 5"/>
                <a:gd name="T49" fmla="*/ 7 h 8"/>
                <a:gd name="T50" fmla="*/ 1 w 5"/>
                <a:gd name="T51" fmla="*/ 7 h 8"/>
                <a:gd name="T52" fmla="*/ 1 w 5"/>
                <a:gd name="T53" fmla="*/ 7 h 8"/>
                <a:gd name="T54" fmla="*/ 1 w 5"/>
                <a:gd name="T55" fmla="*/ 7 h 8"/>
                <a:gd name="T56" fmla="*/ 4 w 5"/>
                <a:gd name="T57" fmla="*/ 6 h 8"/>
                <a:gd name="T58" fmla="*/ 4 w 5"/>
                <a:gd name="T59" fmla="*/ 4 h 8"/>
                <a:gd name="T60" fmla="*/ 4 w 5"/>
                <a:gd name="T61" fmla="*/ 5 h 8"/>
                <a:gd name="T62" fmla="*/ 4 w 5"/>
                <a:gd name="T63" fmla="*/ 5 h 8"/>
                <a:gd name="T64" fmla="*/ 4 w 5"/>
                <a:gd name="T65" fmla="*/ 5 h 8"/>
                <a:gd name="T66" fmla="*/ 4 w 5"/>
                <a:gd name="T67" fmla="*/ 6 h 8"/>
                <a:gd name="T68" fmla="*/ 3 w 5"/>
                <a:gd name="T69" fmla="*/ 6 h 8"/>
                <a:gd name="T70" fmla="*/ 3 w 5"/>
                <a:gd name="T71" fmla="*/ 6 h 8"/>
                <a:gd name="T72" fmla="*/ 3 w 5"/>
                <a:gd name="T73" fmla="*/ 6 h 8"/>
                <a:gd name="T74" fmla="*/ 2 w 5"/>
                <a:gd name="T75" fmla="*/ 6 h 8"/>
                <a:gd name="T76" fmla="*/ 2 w 5"/>
                <a:gd name="T77" fmla="*/ 6 h 8"/>
                <a:gd name="T78" fmla="*/ 2 w 5"/>
                <a:gd name="T79" fmla="*/ 4 h 8"/>
                <a:gd name="T80" fmla="*/ 2 w 5"/>
                <a:gd name="T81" fmla="*/ 4 h 8"/>
                <a:gd name="T82" fmla="*/ 2 w 5"/>
                <a:gd name="T83" fmla="*/ 4 h 8"/>
                <a:gd name="T84" fmla="*/ 3 w 5"/>
                <a:gd name="T85" fmla="*/ 4 h 8"/>
                <a:gd name="T86" fmla="*/ 3 w 5"/>
                <a:gd name="T87" fmla="*/ 4 h 8"/>
                <a:gd name="T88" fmla="*/ 3 w 5"/>
                <a:gd name="T89" fmla="*/ 2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 h="8">
                  <a:moveTo>
                    <a:pt x="3" y="2"/>
                  </a:moveTo>
                  <a:lnTo>
                    <a:pt x="2" y="2"/>
                  </a:lnTo>
                  <a:lnTo>
                    <a:pt x="2" y="2"/>
                  </a:lnTo>
                  <a:lnTo>
                    <a:pt x="2" y="3"/>
                  </a:lnTo>
                  <a:lnTo>
                    <a:pt x="2" y="3"/>
                  </a:lnTo>
                  <a:lnTo>
                    <a:pt x="2" y="3"/>
                  </a:lnTo>
                  <a:lnTo>
                    <a:pt x="2" y="3"/>
                  </a:lnTo>
                  <a:lnTo>
                    <a:pt x="2" y="4"/>
                  </a:lnTo>
                  <a:lnTo>
                    <a:pt x="1" y="2"/>
                  </a:lnTo>
                  <a:lnTo>
                    <a:pt x="1" y="2"/>
                  </a:lnTo>
                  <a:lnTo>
                    <a:pt x="1" y="1"/>
                  </a:lnTo>
                  <a:lnTo>
                    <a:pt x="2" y="1"/>
                  </a:lnTo>
                  <a:lnTo>
                    <a:pt x="2" y="1"/>
                  </a:lnTo>
                  <a:lnTo>
                    <a:pt x="2" y="1"/>
                  </a:lnTo>
                  <a:lnTo>
                    <a:pt x="3" y="1"/>
                  </a:lnTo>
                  <a:lnTo>
                    <a:pt x="3" y="1"/>
                  </a:lnTo>
                  <a:lnTo>
                    <a:pt x="4" y="2"/>
                  </a:lnTo>
                  <a:lnTo>
                    <a:pt x="3" y="0"/>
                  </a:lnTo>
                  <a:lnTo>
                    <a:pt x="0" y="2"/>
                  </a:lnTo>
                  <a:lnTo>
                    <a:pt x="0" y="2"/>
                  </a:lnTo>
                  <a:lnTo>
                    <a:pt x="0" y="2"/>
                  </a:lnTo>
                  <a:lnTo>
                    <a:pt x="0" y="3"/>
                  </a:lnTo>
                  <a:lnTo>
                    <a:pt x="1" y="6"/>
                  </a:lnTo>
                  <a:lnTo>
                    <a:pt x="2" y="6"/>
                  </a:lnTo>
                  <a:lnTo>
                    <a:pt x="2" y="7"/>
                  </a:lnTo>
                  <a:lnTo>
                    <a:pt x="1" y="7"/>
                  </a:lnTo>
                  <a:lnTo>
                    <a:pt x="1" y="7"/>
                  </a:lnTo>
                  <a:lnTo>
                    <a:pt x="1" y="7"/>
                  </a:lnTo>
                  <a:lnTo>
                    <a:pt x="4" y="6"/>
                  </a:lnTo>
                  <a:lnTo>
                    <a:pt x="4" y="4"/>
                  </a:lnTo>
                  <a:lnTo>
                    <a:pt x="4" y="5"/>
                  </a:lnTo>
                  <a:lnTo>
                    <a:pt x="4" y="5"/>
                  </a:lnTo>
                  <a:lnTo>
                    <a:pt x="4" y="5"/>
                  </a:lnTo>
                  <a:lnTo>
                    <a:pt x="4" y="6"/>
                  </a:lnTo>
                  <a:lnTo>
                    <a:pt x="3" y="6"/>
                  </a:lnTo>
                  <a:lnTo>
                    <a:pt x="3" y="6"/>
                  </a:lnTo>
                  <a:lnTo>
                    <a:pt x="3" y="6"/>
                  </a:lnTo>
                  <a:lnTo>
                    <a:pt x="2" y="6"/>
                  </a:lnTo>
                  <a:lnTo>
                    <a:pt x="2" y="6"/>
                  </a:lnTo>
                  <a:lnTo>
                    <a:pt x="2" y="4"/>
                  </a:lnTo>
                  <a:lnTo>
                    <a:pt x="2" y="4"/>
                  </a:lnTo>
                  <a:lnTo>
                    <a:pt x="2" y="4"/>
                  </a:lnTo>
                  <a:lnTo>
                    <a:pt x="3" y="4"/>
                  </a:lnTo>
                  <a:lnTo>
                    <a:pt x="3" y="4"/>
                  </a:lnTo>
                  <a:lnTo>
                    <a:pt x="3" y="2"/>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1" name="Freeform 298"/>
            <p:cNvSpPr>
              <a:spLocks/>
            </p:cNvSpPr>
            <p:nvPr/>
          </p:nvSpPr>
          <p:spPr bwMode="auto">
            <a:xfrm>
              <a:off x="802" y="2858"/>
              <a:ext cx="6" cy="7"/>
            </a:xfrm>
            <a:custGeom>
              <a:avLst/>
              <a:gdLst>
                <a:gd name="T0" fmla="*/ 4 w 6"/>
                <a:gd name="T1" fmla="*/ 4 h 7"/>
                <a:gd name="T2" fmla="*/ 4 w 6"/>
                <a:gd name="T3" fmla="*/ 4 h 7"/>
                <a:gd name="T4" fmla="*/ 4 w 6"/>
                <a:gd name="T5" fmla="*/ 4 h 7"/>
                <a:gd name="T6" fmla="*/ 4 w 6"/>
                <a:gd name="T7" fmla="*/ 5 h 7"/>
                <a:gd name="T8" fmla="*/ 4 w 6"/>
                <a:gd name="T9" fmla="*/ 5 h 7"/>
                <a:gd name="T10" fmla="*/ 4 w 6"/>
                <a:gd name="T11" fmla="*/ 5 h 7"/>
                <a:gd name="T12" fmla="*/ 4 w 6"/>
                <a:gd name="T13" fmla="*/ 6 h 7"/>
                <a:gd name="T14" fmla="*/ 3 w 6"/>
                <a:gd name="T15" fmla="*/ 6 h 7"/>
                <a:gd name="T16" fmla="*/ 3 w 6"/>
                <a:gd name="T17" fmla="*/ 6 h 7"/>
                <a:gd name="T18" fmla="*/ 2 w 6"/>
                <a:gd name="T19" fmla="*/ 6 h 7"/>
                <a:gd name="T20" fmla="*/ 2 w 6"/>
                <a:gd name="T21" fmla="*/ 6 h 7"/>
                <a:gd name="T22" fmla="*/ 2 w 6"/>
                <a:gd name="T23" fmla="*/ 5 h 7"/>
                <a:gd name="T24" fmla="*/ 1 w 6"/>
                <a:gd name="T25" fmla="*/ 5 h 7"/>
                <a:gd name="T26" fmla="*/ 1 w 6"/>
                <a:gd name="T27" fmla="*/ 5 h 7"/>
                <a:gd name="T28" fmla="*/ 1 w 6"/>
                <a:gd name="T29" fmla="*/ 4 h 7"/>
                <a:gd name="T30" fmla="*/ 1 w 6"/>
                <a:gd name="T31" fmla="*/ 2 h 7"/>
                <a:gd name="T32" fmla="*/ 1 w 6"/>
                <a:gd name="T33" fmla="*/ 1 h 7"/>
                <a:gd name="T34" fmla="*/ 1 w 6"/>
                <a:gd name="T35" fmla="*/ 1 h 7"/>
                <a:gd name="T36" fmla="*/ 1 w 6"/>
                <a:gd name="T37" fmla="*/ 1 h 7"/>
                <a:gd name="T38" fmla="*/ 2 w 6"/>
                <a:gd name="T39" fmla="*/ 1 h 7"/>
                <a:gd name="T40" fmla="*/ 2 w 6"/>
                <a:gd name="T41" fmla="*/ 0 h 7"/>
                <a:gd name="T42" fmla="*/ 0 w 6"/>
                <a:gd name="T43" fmla="*/ 0 h 7"/>
                <a:gd name="T44" fmla="*/ 0 w 6"/>
                <a:gd name="T45" fmla="*/ 1 h 7"/>
                <a:gd name="T46" fmla="*/ 0 w 6"/>
                <a:gd name="T47" fmla="*/ 1 h 7"/>
                <a:gd name="T48" fmla="*/ 0 w 6"/>
                <a:gd name="T49" fmla="*/ 1 h 7"/>
                <a:gd name="T50" fmla="*/ 0 w 6"/>
                <a:gd name="T51" fmla="*/ 2 h 7"/>
                <a:gd name="T52" fmla="*/ 1 w 6"/>
                <a:gd name="T53" fmla="*/ 2 h 7"/>
                <a:gd name="T54" fmla="*/ 1 w 6"/>
                <a:gd name="T55" fmla="*/ 5 h 7"/>
                <a:gd name="T56" fmla="*/ 1 w 6"/>
                <a:gd name="T57" fmla="*/ 5 h 7"/>
                <a:gd name="T58" fmla="*/ 1 w 6"/>
                <a:gd name="T59" fmla="*/ 6 h 7"/>
                <a:gd name="T60" fmla="*/ 1 w 6"/>
                <a:gd name="T61" fmla="*/ 6 h 7"/>
                <a:gd name="T62" fmla="*/ 1 w 6"/>
                <a:gd name="T63" fmla="*/ 6 h 7"/>
                <a:gd name="T64" fmla="*/ 2 w 6"/>
                <a:gd name="T65" fmla="*/ 6 h 7"/>
                <a:gd name="T66" fmla="*/ 2 w 6"/>
                <a:gd name="T67" fmla="*/ 6 h 7"/>
                <a:gd name="T68" fmla="*/ 3 w 6"/>
                <a:gd name="T69" fmla="*/ 6 h 7"/>
                <a:gd name="T70" fmla="*/ 3 w 6"/>
                <a:gd name="T71" fmla="*/ 6 h 7"/>
                <a:gd name="T72" fmla="*/ 3 w 6"/>
                <a:gd name="T73" fmla="*/ 6 h 7"/>
                <a:gd name="T74" fmla="*/ 4 w 6"/>
                <a:gd name="T75" fmla="*/ 6 h 7"/>
                <a:gd name="T76" fmla="*/ 4 w 6"/>
                <a:gd name="T77" fmla="*/ 5 h 7"/>
                <a:gd name="T78" fmla="*/ 4 w 6"/>
                <a:gd name="T79" fmla="*/ 5 h 7"/>
                <a:gd name="T80" fmla="*/ 5 w 6"/>
                <a:gd name="T81" fmla="*/ 5 h 7"/>
                <a:gd name="T82" fmla="*/ 5 w 6"/>
                <a:gd name="T83" fmla="*/ 4 h 7"/>
                <a:gd name="T84" fmla="*/ 4 w 6"/>
                <a:gd name="T85" fmla="*/ 2 h 7"/>
                <a:gd name="T86" fmla="*/ 4 w 6"/>
                <a:gd name="T87" fmla="*/ 1 h 7"/>
                <a:gd name="T88" fmla="*/ 4 w 6"/>
                <a:gd name="T89" fmla="*/ 1 h 7"/>
                <a:gd name="T90" fmla="*/ 5 w 6"/>
                <a:gd name="T91" fmla="*/ 1 h 7"/>
                <a:gd name="T92" fmla="*/ 5 w 6"/>
                <a:gd name="T93" fmla="*/ 0 h 7"/>
                <a:gd name="T94" fmla="*/ 5 w 6"/>
                <a:gd name="T95" fmla="*/ 0 h 7"/>
                <a:gd name="T96" fmla="*/ 3 w 6"/>
                <a:gd name="T97" fmla="*/ 0 h 7"/>
                <a:gd name="T98" fmla="*/ 4 w 6"/>
                <a:gd name="T99" fmla="*/ 1 h 7"/>
                <a:gd name="T100" fmla="*/ 4 w 6"/>
                <a:gd name="T101" fmla="*/ 1 h 7"/>
                <a:gd name="T102" fmla="*/ 4 w 6"/>
                <a:gd name="T103" fmla="*/ 1 h 7"/>
                <a:gd name="T104" fmla="*/ 4 w 6"/>
                <a:gd name="T105" fmla="*/ 2 h 7"/>
                <a:gd name="T106" fmla="*/ 4 w 6"/>
                <a:gd name="T107" fmla="*/ 4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 h="7">
                  <a:moveTo>
                    <a:pt x="4" y="4"/>
                  </a:moveTo>
                  <a:lnTo>
                    <a:pt x="4" y="4"/>
                  </a:lnTo>
                  <a:lnTo>
                    <a:pt x="4" y="4"/>
                  </a:lnTo>
                  <a:lnTo>
                    <a:pt x="4" y="5"/>
                  </a:lnTo>
                  <a:lnTo>
                    <a:pt x="4" y="5"/>
                  </a:lnTo>
                  <a:lnTo>
                    <a:pt x="4" y="5"/>
                  </a:lnTo>
                  <a:lnTo>
                    <a:pt x="4" y="6"/>
                  </a:lnTo>
                  <a:lnTo>
                    <a:pt x="3" y="6"/>
                  </a:lnTo>
                  <a:lnTo>
                    <a:pt x="3" y="6"/>
                  </a:lnTo>
                  <a:lnTo>
                    <a:pt x="2" y="6"/>
                  </a:lnTo>
                  <a:lnTo>
                    <a:pt x="2" y="6"/>
                  </a:lnTo>
                  <a:lnTo>
                    <a:pt x="2" y="5"/>
                  </a:lnTo>
                  <a:lnTo>
                    <a:pt x="1" y="5"/>
                  </a:lnTo>
                  <a:lnTo>
                    <a:pt x="1" y="5"/>
                  </a:lnTo>
                  <a:lnTo>
                    <a:pt x="1" y="4"/>
                  </a:lnTo>
                  <a:lnTo>
                    <a:pt x="1" y="2"/>
                  </a:lnTo>
                  <a:lnTo>
                    <a:pt x="1" y="1"/>
                  </a:lnTo>
                  <a:lnTo>
                    <a:pt x="1" y="1"/>
                  </a:lnTo>
                  <a:lnTo>
                    <a:pt x="1" y="1"/>
                  </a:lnTo>
                  <a:lnTo>
                    <a:pt x="2" y="1"/>
                  </a:lnTo>
                  <a:lnTo>
                    <a:pt x="2" y="0"/>
                  </a:lnTo>
                  <a:lnTo>
                    <a:pt x="0" y="0"/>
                  </a:lnTo>
                  <a:lnTo>
                    <a:pt x="0" y="1"/>
                  </a:lnTo>
                  <a:lnTo>
                    <a:pt x="0" y="1"/>
                  </a:lnTo>
                  <a:lnTo>
                    <a:pt x="0" y="1"/>
                  </a:lnTo>
                  <a:lnTo>
                    <a:pt x="0" y="2"/>
                  </a:lnTo>
                  <a:lnTo>
                    <a:pt x="1" y="2"/>
                  </a:lnTo>
                  <a:lnTo>
                    <a:pt x="1" y="5"/>
                  </a:lnTo>
                  <a:lnTo>
                    <a:pt x="1" y="5"/>
                  </a:lnTo>
                  <a:lnTo>
                    <a:pt x="1" y="6"/>
                  </a:lnTo>
                  <a:lnTo>
                    <a:pt x="1" y="6"/>
                  </a:lnTo>
                  <a:lnTo>
                    <a:pt x="1" y="6"/>
                  </a:lnTo>
                  <a:lnTo>
                    <a:pt x="2" y="6"/>
                  </a:lnTo>
                  <a:lnTo>
                    <a:pt x="2" y="6"/>
                  </a:lnTo>
                  <a:lnTo>
                    <a:pt x="3" y="6"/>
                  </a:lnTo>
                  <a:lnTo>
                    <a:pt x="3" y="6"/>
                  </a:lnTo>
                  <a:lnTo>
                    <a:pt x="3" y="6"/>
                  </a:lnTo>
                  <a:lnTo>
                    <a:pt x="4" y="6"/>
                  </a:lnTo>
                  <a:lnTo>
                    <a:pt x="4" y="5"/>
                  </a:lnTo>
                  <a:lnTo>
                    <a:pt x="4" y="5"/>
                  </a:lnTo>
                  <a:lnTo>
                    <a:pt x="5" y="5"/>
                  </a:lnTo>
                  <a:lnTo>
                    <a:pt x="5" y="4"/>
                  </a:lnTo>
                  <a:lnTo>
                    <a:pt x="4" y="2"/>
                  </a:lnTo>
                  <a:lnTo>
                    <a:pt x="4" y="1"/>
                  </a:lnTo>
                  <a:lnTo>
                    <a:pt x="4" y="1"/>
                  </a:lnTo>
                  <a:lnTo>
                    <a:pt x="5" y="1"/>
                  </a:lnTo>
                  <a:lnTo>
                    <a:pt x="5" y="0"/>
                  </a:lnTo>
                  <a:lnTo>
                    <a:pt x="5" y="0"/>
                  </a:lnTo>
                  <a:lnTo>
                    <a:pt x="3" y="0"/>
                  </a:lnTo>
                  <a:lnTo>
                    <a:pt x="4" y="1"/>
                  </a:lnTo>
                  <a:lnTo>
                    <a:pt x="4" y="1"/>
                  </a:lnTo>
                  <a:lnTo>
                    <a:pt x="4" y="1"/>
                  </a:lnTo>
                  <a:lnTo>
                    <a:pt x="4" y="2"/>
                  </a:lnTo>
                  <a:lnTo>
                    <a:pt x="4" y="4"/>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2" name="Freeform 299"/>
            <p:cNvSpPr>
              <a:spLocks/>
            </p:cNvSpPr>
            <p:nvPr/>
          </p:nvSpPr>
          <p:spPr bwMode="auto">
            <a:xfrm>
              <a:off x="853" y="2862"/>
              <a:ext cx="4" cy="7"/>
            </a:xfrm>
            <a:custGeom>
              <a:avLst/>
              <a:gdLst>
                <a:gd name="T0" fmla="*/ 3 w 4"/>
                <a:gd name="T1" fmla="*/ 1 h 7"/>
                <a:gd name="T2" fmla="*/ 2 w 4"/>
                <a:gd name="T3" fmla="*/ 1 h 7"/>
                <a:gd name="T4" fmla="*/ 2 w 4"/>
                <a:gd name="T5" fmla="*/ 0 h 7"/>
                <a:gd name="T6" fmla="*/ 2 w 4"/>
                <a:gd name="T7" fmla="*/ 0 h 7"/>
                <a:gd name="T8" fmla="*/ 1 w 4"/>
                <a:gd name="T9" fmla="*/ 0 h 7"/>
                <a:gd name="T10" fmla="*/ 1 w 4"/>
                <a:gd name="T11" fmla="*/ 0 h 7"/>
                <a:gd name="T12" fmla="*/ 1 w 4"/>
                <a:gd name="T13" fmla="*/ 1 h 7"/>
                <a:gd name="T14" fmla="*/ 1 w 4"/>
                <a:gd name="T15" fmla="*/ 1 h 7"/>
                <a:gd name="T16" fmla="*/ 1 w 4"/>
                <a:gd name="T17" fmla="*/ 1 h 7"/>
                <a:gd name="T18" fmla="*/ 0 w 4"/>
                <a:gd name="T19" fmla="*/ 2 h 7"/>
                <a:gd name="T20" fmla="*/ 0 w 4"/>
                <a:gd name="T21" fmla="*/ 2 h 7"/>
                <a:gd name="T22" fmla="*/ 1 w 4"/>
                <a:gd name="T23" fmla="*/ 2 h 7"/>
                <a:gd name="T24" fmla="*/ 1 w 4"/>
                <a:gd name="T25" fmla="*/ 3 h 7"/>
                <a:gd name="T26" fmla="*/ 1 w 4"/>
                <a:gd name="T27" fmla="*/ 3 h 7"/>
                <a:gd name="T28" fmla="*/ 1 w 4"/>
                <a:gd name="T29" fmla="*/ 3 h 7"/>
                <a:gd name="T30" fmla="*/ 1 w 4"/>
                <a:gd name="T31" fmla="*/ 4 h 7"/>
                <a:gd name="T32" fmla="*/ 2 w 4"/>
                <a:gd name="T33" fmla="*/ 4 h 7"/>
                <a:gd name="T34" fmla="*/ 2 w 4"/>
                <a:gd name="T35" fmla="*/ 4 h 7"/>
                <a:gd name="T36" fmla="*/ 2 w 4"/>
                <a:gd name="T37" fmla="*/ 5 h 7"/>
                <a:gd name="T38" fmla="*/ 2 w 4"/>
                <a:gd name="T39" fmla="*/ 5 h 7"/>
                <a:gd name="T40" fmla="*/ 2 w 4"/>
                <a:gd name="T41" fmla="*/ 6 h 7"/>
                <a:gd name="T42" fmla="*/ 2 w 4"/>
                <a:gd name="T43" fmla="*/ 6 h 7"/>
                <a:gd name="T44" fmla="*/ 1 w 4"/>
                <a:gd name="T45" fmla="*/ 6 h 7"/>
                <a:gd name="T46" fmla="*/ 1 w 4"/>
                <a:gd name="T47" fmla="*/ 6 h 7"/>
                <a:gd name="T48" fmla="*/ 1 w 4"/>
                <a:gd name="T49" fmla="*/ 5 h 7"/>
                <a:gd name="T50" fmla="*/ 1 w 4"/>
                <a:gd name="T51" fmla="*/ 5 h 7"/>
                <a:gd name="T52" fmla="*/ 0 w 4"/>
                <a:gd name="T53" fmla="*/ 5 h 7"/>
                <a:gd name="T54" fmla="*/ 0 w 4"/>
                <a:gd name="T55" fmla="*/ 4 h 7"/>
                <a:gd name="T56" fmla="*/ 0 w 4"/>
                <a:gd name="T57" fmla="*/ 4 h 7"/>
                <a:gd name="T58" fmla="*/ 0 w 4"/>
                <a:gd name="T59" fmla="*/ 6 h 7"/>
                <a:gd name="T60" fmla="*/ 1 w 4"/>
                <a:gd name="T61" fmla="*/ 6 h 7"/>
                <a:gd name="T62" fmla="*/ 1 w 4"/>
                <a:gd name="T63" fmla="*/ 6 h 7"/>
                <a:gd name="T64" fmla="*/ 1 w 4"/>
                <a:gd name="T65" fmla="*/ 6 h 7"/>
                <a:gd name="T66" fmla="*/ 1 w 4"/>
                <a:gd name="T67" fmla="*/ 6 h 7"/>
                <a:gd name="T68" fmla="*/ 2 w 4"/>
                <a:gd name="T69" fmla="*/ 6 h 7"/>
                <a:gd name="T70" fmla="*/ 2 w 4"/>
                <a:gd name="T71" fmla="*/ 6 h 7"/>
                <a:gd name="T72" fmla="*/ 2 w 4"/>
                <a:gd name="T73" fmla="*/ 6 h 7"/>
                <a:gd name="T74" fmla="*/ 2 w 4"/>
                <a:gd name="T75" fmla="*/ 6 h 7"/>
                <a:gd name="T76" fmla="*/ 3 w 4"/>
                <a:gd name="T77" fmla="*/ 5 h 7"/>
                <a:gd name="T78" fmla="*/ 3 w 4"/>
                <a:gd name="T79" fmla="*/ 5 h 7"/>
                <a:gd name="T80" fmla="*/ 3 w 4"/>
                <a:gd name="T81" fmla="*/ 4 h 7"/>
                <a:gd name="T82" fmla="*/ 3 w 4"/>
                <a:gd name="T83" fmla="*/ 4 h 7"/>
                <a:gd name="T84" fmla="*/ 2 w 4"/>
                <a:gd name="T85" fmla="*/ 4 h 7"/>
                <a:gd name="T86" fmla="*/ 2 w 4"/>
                <a:gd name="T87" fmla="*/ 3 h 7"/>
                <a:gd name="T88" fmla="*/ 2 w 4"/>
                <a:gd name="T89" fmla="*/ 3 h 7"/>
                <a:gd name="T90" fmla="*/ 2 w 4"/>
                <a:gd name="T91" fmla="*/ 3 h 7"/>
                <a:gd name="T92" fmla="*/ 2 w 4"/>
                <a:gd name="T93" fmla="*/ 3 h 7"/>
                <a:gd name="T94" fmla="*/ 1 w 4"/>
                <a:gd name="T95" fmla="*/ 2 h 7"/>
                <a:gd name="T96" fmla="*/ 1 w 4"/>
                <a:gd name="T97" fmla="*/ 2 h 7"/>
                <a:gd name="T98" fmla="*/ 1 w 4"/>
                <a:gd name="T99" fmla="*/ 2 h 7"/>
                <a:gd name="T100" fmla="*/ 1 w 4"/>
                <a:gd name="T101" fmla="*/ 1 h 7"/>
                <a:gd name="T102" fmla="*/ 1 w 4"/>
                <a:gd name="T103" fmla="*/ 1 h 7"/>
                <a:gd name="T104" fmla="*/ 1 w 4"/>
                <a:gd name="T105" fmla="*/ 1 h 7"/>
                <a:gd name="T106" fmla="*/ 1 w 4"/>
                <a:gd name="T107" fmla="*/ 1 h 7"/>
                <a:gd name="T108" fmla="*/ 2 w 4"/>
                <a:gd name="T109" fmla="*/ 1 h 7"/>
                <a:gd name="T110" fmla="*/ 2 w 4"/>
                <a:gd name="T111" fmla="*/ 1 h 7"/>
                <a:gd name="T112" fmla="*/ 2 w 4"/>
                <a:gd name="T113" fmla="*/ 1 h 7"/>
                <a:gd name="T114" fmla="*/ 2 w 4"/>
                <a:gd name="T115" fmla="*/ 1 h 7"/>
                <a:gd name="T116" fmla="*/ 3 w 4"/>
                <a:gd name="T117" fmla="*/ 2 h 7"/>
                <a:gd name="T118" fmla="*/ 3 w 4"/>
                <a:gd name="T119" fmla="*/ 2 h 7"/>
                <a:gd name="T120" fmla="*/ 3 w 4"/>
                <a:gd name="T121" fmla="*/ 2 h 7"/>
                <a:gd name="T122" fmla="*/ 3 w 4"/>
                <a:gd name="T123" fmla="*/ 1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 h="7">
                  <a:moveTo>
                    <a:pt x="3" y="1"/>
                  </a:moveTo>
                  <a:lnTo>
                    <a:pt x="2" y="1"/>
                  </a:lnTo>
                  <a:lnTo>
                    <a:pt x="2" y="0"/>
                  </a:lnTo>
                  <a:lnTo>
                    <a:pt x="2" y="0"/>
                  </a:lnTo>
                  <a:lnTo>
                    <a:pt x="1" y="0"/>
                  </a:lnTo>
                  <a:lnTo>
                    <a:pt x="1" y="0"/>
                  </a:lnTo>
                  <a:lnTo>
                    <a:pt x="1" y="1"/>
                  </a:lnTo>
                  <a:lnTo>
                    <a:pt x="1" y="1"/>
                  </a:lnTo>
                  <a:lnTo>
                    <a:pt x="1" y="1"/>
                  </a:lnTo>
                  <a:lnTo>
                    <a:pt x="0" y="2"/>
                  </a:lnTo>
                  <a:lnTo>
                    <a:pt x="0" y="2"/>
                  </a:lnTo>
                  <a:lnTo>
                    <a:pt x="1" y="2"/>
                  </a:lnTo>
                  <a:lnTo>
                    <a:pt x="1" y="3"/>
                  </a:lnTo>
                  <a:lnTo>
                    <a:pt x="1" y="3"/>
                  </a:lnTo>
                  <a:lnTo>
                    <a:pt x="1" y="3"/>
                  </a:lnTo>
                  <a:lnTo>
                    <a:pt x="1" y="4"/>
                  </a:lnTo>
                  <a:lnTo>
                    <a:pt x="2" y="4"/>
                  </a:lnTo>
                  <a:lnTo>
                    <a:pt x="2" y="4"/>
                  </a:lnTo>
                  <a:lnTo>
                    <a:pt x="2" y="5"/>
                  </a:lnTo>
                  <a:lnTo>
                    <a:pt x="2" y="5"/>
                  </a:lnTo>
                  <a:lnTo>
                    <a:pt x="2" y="6"/>
                  </a:lnTo>
                  <a:lnTo>
                    <a:pt x="2" y="6"/>
                  </a:lnTo>
                  <a:lnTo>
                    <a:pt x="1" y="6"/>
                  </a:lnTo>
                  <a:lnTo>
                    <a:pt x="1" y="6"/>
                  </a:lnTo>
                  <a:lnTo>
                    <a:pt x="1" y="5"/>
                  </a:lnTo>
                  <a:lnTo>
                    <a:pt x="1" y="5"/>
                  </a:lnTo>
                  <a:lnTo>
                    <a:pt x="0" y="5"/>
                  </a:lnTo>
                  <a:lnTo>
                    <a:pt x="0" y="4"/>
                  </a:lnTo>
                  <a:lnTo>
                    <a:pt x="0" y="4"/>
                  </a:lnTo>
                  <a:lnTo>
                    <a:pt x="0" y="6"/>
                  </a:lnTo>
                  <a:lnTo>
                    <a:pt x="1" y="6"/>
                  </a:lnTo>
                  <a:lnTo>
                    <a:pt x="1" y="6"/>
                  </a:lnTo>
                  <a:lnTo>
                    <a:pt x="1" y="6"/>
                  </a:lnTo>
                  <a:lnTo>
                    <a:pt x="1" y="6"/>
                  </a:lnTo>
                  <a:lnTo>
                    <a:pt x="2" y="6"/>
                  </a:lnTo>
                  <a:lnTo>
                    <a:pt x="2" y="6"/>
                  </a:lnTo>
                  <a:lnTo>
                    <a:pt x="2" y="6"/>
                  </a:lnTo>
                  <a:lnTo>
                    <a:pt x="2" y="6"/>
                  </a:lnTo>
                  <a:lnTo>
                    <a:pt x="3" y="5"/>
                  </a:lnTo>
                  <a:lnTo>
                    <a:pt x="3" y="5"/>
                  </a:lnTo>
                  <a:lnTo>
                    <a:pt x="3" y="4"/>
                  </a:lnTo>
                  <a:lnTo>
                    <a:pt x="3" y="4"/>
                  </a:lnTo>
                  <a:lnTo>
                    <a:pt x="2" y="4"/>
                  </a:lnTo>
                  <a:lnTo>
                    <a:pt x="2" y="3"/>
                  </a:lnTo>
                  <a:lnTo>
                    <a:pt x="2" y="3"/>
                  </a:lnTo>
                  <a:lnTo>
                    <a:pt x="2" y="3"/>
                  </a:lnTo>
                  <a:lnTo>
                    <a:pt x="2" y="3"/>
                  </a:lnTo>
                  <a:lnTo>
                    <a:pt x="1" y="2"/>
                  </a:lnTo>
                  <a:lnTo>
                    <a:pt x="1" y="2"/>
                  </a:lnTo>
                  <a:lnTo>
                    <a:pt x="1" y="2"/>
                  </a:lnTo>
                  <a:lnTo>
                    <a:pt x="1" y="1"/>
                  </a:lnTo>
                  <a:lnTo>
                    <a:pt x="1" y="1"/>
                  </a:lnTo>
                  <a:lnTo>
                    <a:pt x="1" y="1"/>
                  </a:lnTo>
                  <a:lnTo>
                    <a:pt x="1" y="1"/>
                  </a:lnTo>
                  <a:lnTo>
                    <a:pt x="2" y="1"/>
                  </a:lnTo>
                  <a:lnTo>
                    <a:pt x="2" y="1"/>
                  </a:lnTo>
                  <a:lnTo>
                    <a:pt x="2" y="1"/>
                  </a:lnTo>
                  <a:lnTo>
                    <a:pt x="2" y="1"/>
                  </a:lnTo>
                  <a:lnTo>
                    <a:pt x="3" y="2"/>
                  </a:lnTo>
                  <a:lnTo>
                    <a:pt x="3" y="2"/>
                  </a:lnTo>
                  <a:lnTo>
                    <a:pt x="3" y="2"/>
                  </a:lnTo>
                  <a:lnTo>
                    <a:pt x="3" y="1"/>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3" name="Freeform 300"/>
            <p:cNvSpPr>
              <a:spLocks/>
            </p:cNvSpPr>
            <p:nvPr/>
          </p:nvSpPr>
          <p:spPr bwMode="auto">
            <a:xfrm>
              <a:off x="789" y="2876"/>
              <a:ext cx="6" cy="7"/>
            </a:xfrm>
            <a:custGeom>
              <a:avLst/>
              <a:gdLst>
                <a:gd name="T0" fmla="*/ 4 w 6"/>
                <a:gd name="T1" fmla="*/ 4 h 7"/>
                <a:gd name="T2" fmla="*/ 4 w 6"/>
                <a:gd name="T3" fmla="*/ 4 h 7"/>
                <a:gd name="T4" fmla="*/ 4 w 6"/>
                <a:gd name="T5" fmla="*/ 4 h 7"/>
                <a:gd name="T6" fmla="*/ 5 w 6"/>
                <a:gd name="T7" fmla="*/ 5 h 7"/>
                <a:gd name="T8" fmla="*/ 5 w 6"/>
                <a:gd name="T9" fmla="*/ 5 h 7"/>
                <a:gd name="T10" fmla="*/ 4 w 6"/>
                <a:gd name="T11" fmla="*/ 5 h 7"/>
                <a:gd name="T12" fmla="*/ 4 w 6"/>
                <a:gd name="T13" fmla="*/ 6 h 7"/>
                <a:gd name="T14" fmla="*/ 4 w 6"/>
                <a:gd name="T15" fmla="*/ 6 h 7"/>
                <a:gd name="T16" fmla="*/ 3 w 6"/>
                <a:gd name="T17" fmla="*/ 6 h 7"/>
                <a:gd name="T18" fmla="*/ 3 w 6"/>
                <a:gd name="T19" fmla="*/ 6 h 7"/>
                <a:gd name="T20" fmla="*/ 3 w 6"/>
                <a:gd name="T21" fmla="*/ 6 h 7"/>
                <a:gd name="T22" fmla="*/ 2 w 6"/>
                <a:gd name="T23" fmla="*/ 6 h 7"/>
                <a:gd name="T24" fmla="*/ 2 w 6"/>
                <a:gd name="T25" fmla="*/ 6 h 7"/>
                <a:gd name="T26" fmla="*/ 2 w 6"/>
                <a:gd name="T27" fmla="*/ 5 h 7"/>
                <a:gd name="T28" fmla="*/ 2 w 6"/>
                <a:gd name="T29" fmla="*/ 5 h 7"/>
                <a:gd name="T30" fmla="*/ 2 w 6"/>
                <a:gd name="T31" fmla="*/ 4 h 7"/>
                <a:gd name="T32" fmla="*/ 2 w 6"/>
                <a:gd name="T33" fmla="*/ 2 h 7"/>
                <a:gd name="T34" fmla="*/ 1 w 6"/>
                <a:gd name="T35" fmla="*/ 2 h 7"/>
                <a:gd name="T36" fmla="*/ 1 w 6"/>
                <a:gd name="T37" fmla="*/ 2 h 7"/>
                <a:gd name="T38" fmla="*/ 1 w 6"/>
                <a:gd name="T39" fmla="*/ 1 h 7"/>
                <a:gd name="T40" fmla="*/ 2 w 6"/>
                <a:gd name="T41" fmla="*/ 1 h 7"/>
                <a:gd name="T42" fmla="*/ 2 w 6"/>
                <a:gd name="T43" fmla="*/ 1 h 7"/>
                <a:gd name="T44" fmla="*/ 2 w 6"/>
                <a:gd name="T45" fmla="*/ 1 h 7"/>
                <a:gd name="T46" fmla="*/ 0 w 6"/>
                <a:gd name="T47" fmla="*/ 1 h 7"/>
                <a:gd name="T48" fmla="*/ 0 w 6"/>
                <a:gd name="T49" fmla="*/ 1 h 7"/>
                <a:gd name="T50" fmla="*/ 0 w 6"/>
                <a:gd name="T51" fmla="*/ 1 h 7"/>
                <a:gd name="T52" fmla="*/ 0 w 6"/>
                <a:gd name="T53" fmla="*/ 2 h 7"/>
                <a:gd name="T54" fmla="*/ 1 w 6"/>
                <a:gd name="T55" fmla="*/ 2 h 7"/>
                <a:gd name="T56" fmla="*/ 1 w 6"/>
                <a:gd name="T57" fmla="*/ 2 h 7"/>
                <a:gd name="T58" fmla="*/ 1 w 6"/>
                <a:gd name="T59" fmla="*/ 5 h 7"/>
                <a:gd name="T60" fmla="*/ 1 w 6"/>
                <a:gd name="T61" fmla="*/ 6 h 7"/>
                <a:gd name="T62" fmla="*/ 2 w 6"/>
                <a:gd name="T63" fmla="*/ 6 h 7"/>
                <a:gd name="T64" fmla="*/ 2 w 6"/>
                <a:gd name="T65" fmla="*/ 6 h 7"/>
                <a:gd name="T66" fmla="*/ 2 w 6"/>
                <a:gd name="T67" fmla="*/ 6 h 7"/>
                <a:gd name="T68" fmla="*/ 3 w 6"/>
                <a:gd name="T69" fmla="*/ 6 h 7"/>
                <a:gd name="T70" fmla="*/ 3 w 6"/>
                <a:gd name="T71" fmla="*/ 6 h 7"/>
                <a:gd name="T72" fmla="*/ 4 w 6"/>
                <a:gd name="T73" fmla="*/ 6 h 7"/>
                <a:gd name="T74" fmla="*/ 4 w 6"/>
                <a:gd name="T75" fmla="*/ 6 h 7"/>
                <a:gd name="T76" fmla="*/ 4 w 6"/>
                <a:gd name="T77" fmla="*/ 6 h 7"/>
                <a:gd name="T78" fmla="*/ 5 w 6"/>
                <a:gd name="T79" fmla="*/ 6 h 7"/>
                <a:gd name="T80" fmla="*/ 5 w 6"/>
                <a:gd name="T81" fmla="*/ 5 h 7"/>
                <a:gd name="T82" fmla="*/ 5 w 6"/>
                <a:gd name="T83" fmla="*/ 5 h 7"/>
                <a:gd name="T84" fmla="*/ 5 w 6"/>
                <a:gd name="T85" fmla="*/ 4 h 7"/>
                <a:gd name="T86" fmla="*/ 5 w 6"/>
                <a:gd name="T87" fmla="*/ 2 h 7"/>
                <a:gd name="T88" fmla="*/ 5 w 6"/>
                <a:gd name="T89" fmla="*/ 1 h 7"/>
                <a:gd name="T90" fmla="*/ 4 w 6"/>
                <a:gd name="T91" fmla="*/ 1 h 7"/>
                <a:gd name="T92" fmla="*/ 4 w 6"/>
                <a:gd name="T93" fmla="*/ 1 h 7"/>
                <a:gd name="T94" fmla="*/ 5 w 6"/>
                <a:gd name="T95" fmla="*/ 1 h 7"/>
                <a:gd name="T96" fmla="*/ 5 w 6"/>
                <a:gd name="T97" fmla="*/ 1 h 7"/>
                <a:gd name="T98" fmla="*/ 5 w 6"/>
                <a:gd name="T99" fmla="*/ 0 h 7"/>
                <a:gd name="T100" fmla="*/ 3 w 6"/>
                <a:gd name="T101" fmla="*/ 1 h 7"/>
                <a:gd name="T102" fmla="*/ 4 w 6"/>
                <a:gd name="T103" fmla="*/ 1 h 7"/>
                <a:gd name="T104" fmla="*/ 4 w 6"/>
                <a:gd name="T105" fmla="*/ 1 h 7"/>
                <a:gd name="T106" fmla="*/ 4 w 6"/>
                <a:gd name="T107" fmla="*/ 1 h 7"/>
                <a:gd name="T108" fmla="*/ 4 w 6"/>
                <a:gd name="T109" fmla="*/ 2 h 7"/>
                <a:gd name="T110" fmla="*/ 4 w 6"/>
                <a:gd name="T111" fmla="*/ 4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 h="7">
                  <a:moveTo>
                    <a:pt x="4" y="4"/>
                  </a:moveTo>
                  <a:lnTo>
                    <a:pt x="4" y="4"/>
                  </a:lnTo>
                  <a:lnTo>
                    <a:pt x="4" y="4"/>
                  </a:lnTo>
                  <a:lnTo>
                    <a:pt x="5" y="5"/>
                  </a:lnTo>
                  <a:lnTo>
                    <a:pt x="5" y="5"/>
                  </a:lnTo>
                  <a:lnTo>
                    <a:pt x="4" y="5"/>
                  </a:lnTo>
                  <a:lnTo>
                    <a:pt x="4" y="6"/>
                  </a:lnTo>
                  <a:lnTo>
                    <a:pt x="4" y="6"/>
                  </a:lnTo>
                  <a:lnTo>
                    <a:pt x="3" y="6"/>
                  </a:lnTo>
                  <a:lnTo>
                    <a:pt x="3" y="6"/>
                  </a:lnTo>
                  <a:lnTo>
                    <a:pt x="3" y="6"/>
                  </a:lnTo>
                  <a:lnTo>
                    <a:pt x="2" y="6"/>
                  </a:lnTo>
                  <a:lnTo>
                    <a:pt x="2" y="6"/>
                  </a:lnTo>
                  <a:lnTo>
                    <a:pt x="2" y="5"/>
                  </a:lnTo>
                  <a:lnTo>
                    <a:pt x="2" y="5"/>
                  </a:lnTo>
                  <a:lnTo>
                    <a:pt x="2" y="4"/>
                  </a:lnTo>
                  <a:lnTo>
                    <a:pt x="2" y="2"/>
                  </a:lnTo>
                  <a:lnTo>
                    <a:pt x="1" y="2"/>
                  </a:lnTo>
                  <a:lnTo>
                    <a:pt x="1" y="2"/>
                  </a:lnTo>
                  <a:lnTo>
                    <a:pt x="1" y="1"/>
                  </a:lnTo>
                  <a:lnTo>
                    <a:pt x="2" y="1"/>
                  </a:lnTo>
                  <a:lnTo>
                    <a:pt x="2" y="1"/>
                  </a:lnTo>
                  <a:lnTo>
                    <a:pt x="2" y="1"/>
                  </a:lnTo>
                  <a:lnTo>
                    <a:pt x="0" y="1"/>
                  </a:lnTo>
                  <a:lnTo>
                    <a:pt x="0" y="1"/>
                  </a:lnTo>
                  <a:lnTo>
                    <a:pt x="0" y="1"/>
                  </a:lnTo>
                  <a:lnTo>
                    <a:pt x="0" y="2"/>
                  </a:lnTo>
                  <a:lnTo>
                    <a:pt x="1" y="2"/>
                  </a:lnTo>
                  <a:lnTo>
                    <a:pt x="1" y="2"/>
                  </a:lnTo>
                  <a:lnTo>
                    <a:pt x="1" y="5"/>
                  </a:lnTo>
                  <a:lnTo>
                    <a:pt x="1" y="6"/>
                  </a:lnTo>
                  <a:lnTo>
                    <a:pt x="2" y="6"/>
                  </a:lnTo>
                  <a:lnTo>
                    <a:pt x="2" y="6"/>
                  </a:lnTo>
                  <a:lnTo>
                    <a:pt x="2" y="6"/>
                  </a:lnTo>
                  <a:lnTo>
                    <a:pt x="3" y="6"/>
                  </a:lnTo>
                  <a:lnTo>
                    <a:pt x="3" y="6"/>
                  </a:lnTo>
                  <a:lnTo>
                    <a:pt x="4" y="6"/>
                  </a:lnTo>
                  <a:lnTo>
                    <a:pt x="4" y="6"/>
                  </a:lnTo>
                  <a:lnTo>
                    <a:pt x="4" y="6"/>
                  </a:lnTo>
                  <a:lnTo>
                    <a:pt x="5" y="6"/>
                  </a:lnTo>
                  <a:lnTo>
                    <a:pt x="5" y="5"/>
                  </a:lnTo>
                  <a:lnTo>
                    <a:pt x="5" y="5"/>
                  </a:lnTo>
                  <a:lnTo>
                    <a:pt x="5" y="4"/>
                  </a:lnTo>
                  <a:lnTo>
                    <a:pt x="5" y="2"/>
                  </a:lnTo>
                  <a:lnTo>
                    <a:pt x="5" y="1"/>
                  </a:lnTo>
                  <a:lnTo>
                    <a:pt x="4" y="1"/>
                  </a:lnTo>
                  <a:lnTo>
                    <a:pt x="4" y="1"/>
                  </a:lnTo>
                  <a:lnTo>
                    <a:pt x="5" y="1"/>
                  </a:lnTo>
                  <a:lnTo>
                    <a:pt x="5" y="1"/>
                  </a:lnTo>
                  <a:lnTo>
                    <a:pt x="5" y="0"/>
                  </a:lnTo>
                  <a:lnTo>
                    <a:pt x="3" y="1"/>
                  </a:lnTo>
                  <a:lnTo>
                    <a:pt x="4" y="1"/>
                  </a:lnTo>
                  <a:lnTo>
                    <a:pt x="4" y="1"/>
                  </a:lnTo>
                  <a:lnTo>
                    <a:pt x="4" y="1"/>
                  </a:lnTo>
                  <a:lnTo>
                    <a:pt x="4" y="2"/>
                  </a:lnTo>
                  <a:lnTo>
                    <a:pt x="4" y="4"/>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4" name="Freeform 301"/>
            <p:cNvSpPr>
              <a:spLocks/>
            </p:cNvSpPr>
            <p:nvPr/>
          </p:nvSpPr>
          <p:spPr bwMode="auto">
            <a:xfrm>
              <a:off x="801" y="2875"/>
              <a:ext cx="6" cy="7"/>
            </a:xfrm>
            <a:custGeom>
              <a:avLst/>
              <a:gdLst>
                <a:gd name="T0" fmla="*/ 1 w 6"/>
                <a:gd name="T1" fmla="*/ 1 h 7"/>
                <a:gd name="T2" fmla="*/ 0 w 6"/>
                <a:gd name="T3" fmla="*/ 1 h 7"/>
                <a:gd name="T4" fmla="*/ 0 w 6"/>
                <a:gd name="T5" fmla="*/ 1 h 7"/>
                <a:gd name="T6" fmla="*/ 0 w 6"/>
                <a:gd name="T7" fmla="*/ 1 h 7"/>
                <a:gd name="T8" fmla="*/ 1 w 6"/>
                <a:gd name="T9" fmla="*/ 1 h 7"/>
                <a:gd name="T10" fmla="*/ 1 w 6"/>
                <a:gd name="T11" fmla="*/ 2 h 7"/>
                <a:gd name="T12" fmla="*/ 1 w 6"/>
                <a:gd name="T13" fmla="*/ 5 h 7"/>
                <a:gd name="T14" fmla="*/ 1 w 6"/>
                <a:gd name="T15" fmla="*/ 6 h 7"/>
                <a:gd name="T16" fmla="*/ 1 w 6"/>
                <a:gd name="T17" fmla="*/ 6 h 7"/>
                <a:gd name="T18" fmla="*/ 1 w 6"/>
                <a:gd name="T19" fmla="*/ 6 h 7"/>
                <a:gd name="T20" fmla="*/ 0 w 6"/>
                <a:gd name="T21" fmla="*/ 6 h 7"/>
                <a:gd name="T22" fmla="*/ 2 w 6"/>
                <a:gd name="T23" fmla="*/ 6 h 7"/>
                <a:gd name="T24" fmla="*/ 2 w 6"/>
                <a:gd name="T25" fmla="*/ 6 h 7"/>
                <a:gd name="T26" fmla="*/ 1 w 6"/>
                <a:gd name="T27" fmla="*/ 6 h 7"/>
                <a:gd name="T28" fmla="*/ 1 w 6"/>
                <a:gd name="T29" fmla="*/ 5 h 7"/>
                <a:gd name="T30" fmla="*/ 1 w 6"/>
                <a:gd name="T31" fmla="*/ 1 h 7"/>
                <a:gd name="T32" fmla="*/ 5 w 6"/>
                <a:gd name="T33" fmla="*/ 6 h 7"/>
                <a:gd name="T34" fmla="*/ 5 w 6"/>
                <a:gd name="T35" fmla="*/ 6 h 7"/>
                <a:gd name="T36" fmla="*/ 5 w 6"/>
                <a:gd name="T37" fmla="*/ 1 h 7"/>
                <a:gd name="T38" fmla="*/ 5 w 6"/>
                <a:gd name="T39" fmla="*/ 1 h 7"/>
                <a:gd name="T40" fmla="*/ 5 w 6"/>
                <a:gd name="T41" fmla="*/ 1 h 7"/>
                <a:gd name="T42" fmla="*/ 5 w 6"/>
                <a:gd name="T43" fmla="*/ 0 h 7"/>
                <a:gd name="T44" fmla="*/ 3 w 6"/>
                <a:gd name="T45" fmla="*/ 1 h 7"/>
                <a:gd name="T46" fmla="*/ 4 w 6"/>
                <a:gd name="T47" fmla="*/ 1 h 7"/>
                <a:gd name="T48" fmla="*/ 4 w 6"/>
                <a:gd name="T49" fmla="*/ 1 h 7"/>
                <a:gd name="T50" fmla="*/ 4 w 6"/>
                <a:gd name="T51" fmla="*/ 1 h 7"/>
                <a:gd name="T52" fmla="*/ 5 w 6"/>
                <a:gd name="T53" fmla="*/ 5 h 7"/>
                <a:gd name="T54" fmla="*/ 1 w 6"/>
                <a:gd name="T55" fmla="*/ 1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 h="7">
                  <a:moveTo>
                    <a:pt x="1" y="1"/>
                  </a:moveTo>
                  <a:lnTo>
                    <a:pt x="0" y="1"/>
                  </a:lnTo>
                  <a:lnTo>
                    <a:pt x="0" y="1"/>
                  </a:lnTo>
                  <a:lnTo>
                    <a:pt x="0" y="1"/>
                  </a:lnTo>
                  <a:lnTo>
                    <a:pt x="1" y="1"/>
                  </a:lnTo>
                  <a:lnTo>
                    <a:pt x="1" y="2"/>
                  </a:lnTo>
                  <a:lnTo>
                    <a:pt x="1" y="5"/>
                  </a:lnTo>
                  <a:lnTo>
                    <a:pt x="1" y="6"/>
                  </a:lnTo>
                  <a:lnTo>
                    <a:pt x="1" y="6"/>
                  </a:lnTo>
                  <a:lnTo>
                    <a:pt x="1" y="6"/>
                  </a:lnTo>
                  <a:lnTo>
                    <a:pt x="0" y="6"/>
                  </a:lnTo>
                  <a:lnTo>
                    <a:pt x="2" y="6"/>
                  </a:lnTo>
                  <a:lnTo>
                    <a:pt x="2" y="6"/>
                  </a:lnTo>
                  <a:lnTo>
                    <a:pt x="1" y="6"/>
                  </a:lnTo>
                  <a:lnTo>
                    <a:pt x="1" y="5"/>
                  </a:lnTo>
                  <a:lnTo>
                    <a:pt x="1" y="1"/>
                  </a:lnTo>
                  <a:lnTo>
                    <a:pt x="5" y="6"/>
                  </a:lnTo>
                  <a:lnTo>
                    <a:pt x="5" y="6"/>
                  </a:lnTo>
                  <a:lnTo>
                    <a:pt x="5" y="1"/>
                  </a:lnTo>
                  <a:lnTo>
                    <a:pt x="5" y="1"/>
                  </a:lnTo>
                  <a:lnTo>
                    <a:pt x="5" y="1"/>
                  </a:lnTo>
                  <a:lnTo>
                    <a:pt x="5" y="0"/>
                  </a:lnTo>
                  <a:lnTo>
                    <a:pt x="3" y="1"/>
                  </a:lnTo>
                  <a:lnTo>
                    <a:pt x="4" y="1"/>
                  </a:lnTo>
                  <a:lnTo>
                    <a:pt x="4" y="1"/>
                  </a:lnTo>
                  <a:lnTo>
                    <a:pt x="4" y="1"/>
                  </a:lnTo>
                  <a:lnTo>
                    <a:pt x="5" y="5"/>
                  </a:lnTo>
                  <a:lnTo>
                    <a:pt x="1" y="1"/>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5" name="Freeform 302"/>
            <p:cNvSpPr>
              <a:spLocks/>
            </p:cNvSpPr>
            <p:nvPr/>
          </p:nvSpPr>
          <p:spPr bwMode="auto">
            <a:xfrm>
              <a:off x="814" y="2875"/>
              <a:ext cx="5" cy="7"/>
            </a:xfrm>
            <a:custGeom>
              <a:avLst/>
              <a:gdLst>
                <a:gd name="T0" fmla="*/ 4 w 5"/>
                <a:gd name="T1" fmla="*/ 4 h 7"/>
                <a:gd name="T2" fmla="*/ 4 w 5"/>
                <a:gd name="T3" fmla="*/ 4 h 7"/>
                <a:gd name="T4" fmla="*/ 4 w 5"/>
                <a:gd name="T5" fmla="*/ 4 h 7"/>
                <a:gd name="T6" fmla="*/ 3 w 5"/>
                <a:gd name="T7" fmla="*/ 4 h 7"/>
                <a:gd name="T8" fmla="*/ 3 w 5"/>
                <a:gd name="T9" fmla="*/ 5 h 7"/>
                <a:gd name="T10" fmla="*/ 3 w 5"/>
                <a:gd name="T11" fmla="*/ 5 h 7"/>
                <a:gd name="T12" fmla="*/ 3 w 5"/>
                <a:gd name="T13" fmla="*/ 5 h 7"/>
                <a:gd name="T14" fmla="*/ 2 w 5"/>
                <a:gd name="T15" fmla="*/ 5 h 7"/>
                <a:gd name="T16" fmla="*/ 2 w 5"/>
                <a:gd name="T17" fmla="*/ 6 h 7"/>
                <a:gd name="T18" fmla="*/ 2 w 5"/>
                <a:gd name="T19" fmla="*/ 6 h 7"/>
                <a:gd name="T20" fmla="*/ 2 w 5"/>
                <a:gd name="T21" fmla="*/ 6 h 7"/>
                <a:gd name="T22" fmla="*/ 2 w 5"/>
                <a:gd name="T23" fmla="*/ 5 h 7"/>
                <a:gd name="T24" fmla="*/ 1 w 5"/>
                <a:gd name="T25" fmla="*/ 5 h 7"/>
                <a:gd name="T26" fmla="*/ 1 w 5"/>
                <a:gd name="T27" fmla="*/ 5 h 7"/>
                <a:gd name="T28" fmla="*/ 1 w 5"/>
                <a:gd name="T29" fmla="*/ 4 h 7"/>
                <a:gd name="T30" fmla="*/ 1 w 5"/>
                <a:gd name="T31" fmla="*/ 4 h 7"/>
                <a:gd name="T32" fmla="*/ 1 w 5"/>
                <a:gd name="T33" fmla="*/ 1 h 7"/>
                <a:gd name="T34" fmla="*/ 1 w 5"/>
                <a:gd name="T35" fmla="*/ 1 h 7"/>
                <a:gd name="T36" fmla="*/ 1 w 5"/>
                <a:gd name="T37" fmla="*/ 1 h 7"/>
                <a:gd name="T38" fmla="*/ 2 w 5"/>
                <a:gd name="T39" fmla="*/ 1 h 7"/>
                <a:gd name="T40" fmla="*/ 2 w 5"/>
                <a:gd name="T41" fmla="*/ 0 h 7"/>
                <a:gd name="T42" fmla="*/ 0 w 5"/>
                <a:gd name="T43" fmla="*/ 0 h 7"/>
                <a:gd name="T44" fmla="*/ 0 w 5"/>
                <a:gd name="T45" fmla="*/ 1 h 7"/>
                <a:gd name="T46" fmla="*/ 0 w 5"/>
                <a:gd name="T47" fmla="*/ 1 h 7"/>
                <a:gd name="T48" fmla="*/ 0 w 5"/>
                <a:gd name="T49" fmla="*/ 1 h 7"/>
                <a:gd name="T50" fmla="*/ 0 w 5"/>
                <a:gd name="T51" fmla="*/ 4 h 7"/>
                <a:gd name="T52" fmla="*/ 0 w 5"/>
                <a:gd name="T53" fmla="*/ 5 h 7"/>
                <a:gd name="T54" fmla="*/ 1 w 5"/>
                <a:gd name="T55" fmla="*/ 5 h 7"/>
                <a:gd name="T56" fmla="*/ 1 w 5"/>
                <a:gd name="T57" fmla="*/ 6 h 7"/>
                <a:gd name="T58" fmla="*/ 1 w 5"/>
                <a:gd name="T59" fmla="*/ 6 h 7"/>
                <a:gd name="T60" fmla="*/ 2 w 5"/>
                <a:gd name="T61" fmla="*/ 6 h 7"/>
                <a:gd name="T62" fmla="*/ 2 w 5"/>
                <a:gd name="T63" fmla="*/ 6 h 7"/>
                <a:gd name="T64" fmla="*/ 2 w 5"/>
                <a:gd name="T65" fmla="*/ 6 h 7"/>
                <a:gd name="T66" fmla="*/ 2 w 5"/>
                <a:gd name="T67" fmla="*/ 6 h 7"/>
                <a:gd name="T68" fmla="*/ 3 w 5"/>
                <a:gd name="T69" fmla="*/ 6 h 7"/>
                <a:gd name="T70" fmla="*/ 3 w 5"/>
                <a:gd name="T71" fmla="*/ 6 h 7"/>
                <a:gd name="T72" fmla="*/ 3 w 5"/>
                <a:gd name="T73" fmla="*/ 5 h 7"/>
                <a:gd name="T74" fmla="*/ 3 w 5"/>
                <a:gd name="T75" fmla="*/ 5 h 7"/>
                <a:gd name="T76" fmla="*/ 3 w 5"/>
                <a:gd name="T77" fmla="*/ 4 h 7"/>
                <a:gd name="T78" fmla="*/ 4 w 5"/>
                <a:gd name="T79" fmla="*/ 4 h 7"/>
                <a:gd name="T80" fmla="*/ 4 w 5"/>
                <a:gd name="T81" fmla="*/ 4 h 7"/>
                <a:gd name="T82" fmla="*/ 4 w 5"/>
                <a:gd name="T83" fmla="*/ 1 h 7"/>
                <a:gd name="T84" fmla="*/ 4 w 5"/>
                <a:gd name="T85" fmla="*/ 1 h 7"/>
                <a:gd name="T86" fmla="*/ 4 w 5"/>
                <a:gd name="T87" fmla="*/ 1 h 7"/>
                <a:gd name="T88" fmla="*/ 4 w 5"/>
                <a:gd name="T89" fmla="*/ 0 h 7"/>
                <a:gd name="T90" fmla="*/ 3 w 5"/>
                <a:gd name="T91" fmla="*/ 0 h 7"/>
                <a:gd name="T92" fmla="*/ 3 w 5"/>
                <a:gd name="T93" fmla="*/ 1 h 7"/>
                <a:gd name="T94" fmla="*/ 3 w 5"/>
                <a:gd name="T95" fmla="*/ 1 h 7"/>
                <a:gd name="T96" fmla="*/ 3 w 5"/>
                <a:gd name="T97" fmla="*/ 1 h 7"/>
                <a:gd name="T98" fmla="*/ 4 w 5"/>
                <a:gd name="T99" fmla="*/ 1 h 7"/>
                <a:gd name="T100" fmla="*/ 4 w 5"/>
                <a:gd name="T101" fmla="*/ 4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 h="7">
                  <a:moveTo>
                    <a:pt x="4" y="4"/>
                  </a:moveTo>
                  <a:lnTo>
                    <a:pt x="4" y="4"/>
                  </a:lnTo>
                  <a:lnTo>
                    <a:pt x="4" y="4"/>
                  </a:lnTo>
                  <a:lnTo>
                    <a:pt x="3" y="4"/>
                  </a:lnTo>
                  <a:lnTo>
                    <a:pt x="3" y="5"/>
                  </a:lnTo>
                  <a:lnTo>
                    <a:pt x="3" y="5"/>
                  </a:lnTo>
                  <a:lnTo>
                    <a:pt x="3" y="5"/>
                  </a:lnTo>
                  <a:lnTo>
                    <a:pt x="2" y="5"/>
                  </a:lnTo>
                  <a:lnTo>
                    <a:pt x="2" y="6"/>
                  </a:lnTo>
                  <a:lnTo>
                    <a:pt x="2" y="6"/>
                  </a:lnTo>
                  <a:lnTo>
                    <a:pt x="2" y="6"/>
                  </a:lnTo>
                  <a:lnTo>
                    <a:pt x="2" y="5"/>
                  </a:lnTo>
                  <a:lnTo>
                    <a:pt x="1" y="5"/>
                  </a:lnTo>
                  <a:lnTo>
                    <a:pt x="1" y="5"/>
                  </a:lnTo>
                  <a:lnTo>
                    <a:pt x="1" y="4"/>
                  </a:lnTo>
                  <a:lnTo>
                    <a:pt x="1" y="4"/>
                  </a:lnTo>
                  <a:lnTo>
                    <a:pt x="1" y="1"/>
                  </a:lnTo>
                  <a:lnTo>
                    <a:pt x="1" y="1"/>
                  </a:lnTo>
                  <a:lnTo>
                    <a:pt x="1" y="1"/>
                  </a:lnTo>
                  <a:lnTo>
                    <a:pt x="2" y="1"/>
                  </a:lnTo>
                  <a:lnTo>
                    <a:pt x="2" y="0"/>
                  </a:lnTo>
                  <a:lnTo>
                    <a:pt x="0" y="0"/>
                  </a:lnTo>
                  <a:lnTo>
                    <a:pt x="0" y="1"/>
                  </a:lnTo>
                  <a:lnTo>
                    <a:pt x="0" y="1"/>
                  </a:lnTo>
                  <a:lnTo>
                    <a:pt x="0" y="1"/>
                  </a:lnTo>
                  <a:lnTo>
                    <a:pt x="0" y="4"/>
                  </a:lnTo>
                  <a:lnTo>
                    <a:pt x="0" y="5"/>
                  </a:lnTo>
                  <a:lnTo>
                    <a:pt x="1" y="5"/>
                  </a:lnTo>
                  <a:lnTo>
                    <a:pt x="1" y="6"/>
                  </a:lnTo>
                  <a:lnTo>
                    <a:pt x="1" y="6"/>
                  </a:lnTo>
                  <a:lnTo>
                    <a:pt x="2" y="6"/>
                  </a:lnTo>
                  <a:lnTo>
                    <a:pt x="2" y="6"/>
                  </a:lnTo>
                  <a:lnTo>
                    <a:pt x="2" y="6"/>
                  </a:lnTo>
                  <a:lnTo>
                    <a:pt x="2" y="6"/>
                  </a:lnTo>
                  <a:lnTo>
                    <a:pt x="3" y="6"/>
                  </a:lnTo>
                  <a:lnTo>
                    <a:pt x="3" y="6"/>
                  </a:lnTo>
                  <a:lnTo>
                    <a:pt x="3" y="5"/>
                  </a:lnTo>
                  <a:lnTo>
                    <a:pt x="3" y="5"/>
                  </a:lnTo>
                  <a:lnTo>
                    <a:pt x="3" y="4"/>
                  </a:lnTo>
                  <a:lnTo>
                    <a:pt x="4" y="4"/>
                  </a:lnTo>
                  <a:lnTo>
                    <a:pt x="4" y="4"/>
                  </a:lnTo>
                  <a:lnTo>
                    <a:pt x="4" y="1"/>
                  </a:lnTo>
                  <a:lnTo>
                    <a:pt x="4" y="1"/>
                  </a:lnTo>
                  <a:lnTo>
                    <a:pt x="4" y="1"/>
                  </a:lnTo>
                  <a:lnTo>
                    <a:pt x="4" y="0"/>
                  </a:lnTo>
                  <a:lnTo>
                    <a:pt x="3" y="0"/>
                  </a:lnTo>
                  <a:lnTo>
                    <a:pt x="3" y="1"/>
                  </a:lnTo>
                  <a:lnTo>
                    <a:pt x="3" y="1"/>
                  </a:lnTo>
                  <a:lnTo>
                    <a:pt x="3" y="1"/>
                  </a:lnTo>
                  <a:lnTo>
                    <a:pt x="4" y="1"/>
                  </a:lnTo>
                  <a:lnTo>
                    <a:pt x="4" y="4"/>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6" name="Freeform 303"/>
            <p:cNvSpPr>
              <a:spLocks/>
            </p:cNvSpPr>
            <p:nvPr/>
          </p:nvSpPr>
          <p:spPr bwMode="auto">
            <a:xfrm>
              <a:off x="825" y="2875"/>
              <a:ext cx="10" cy="7"/>
            </a:xfrm>
            <a:custGeom>
              <a:avLst/>
              <a:gdLst>
                <a:gd name="T0" fmla="*/ 8 w 10"/>
                <a:gd name="T1" fmla="*/ 2 h 7"/>
                <a:gd name="T2" fmla="*/ 8 w 10"/>
                <a:gd name="T3" fmla="*/ 2 h 7"/>
                <a:gd name="T4" fmla="*/ 8 w 10"/>
                <a:gd name="T5" fmla="*/ 1 h 7"/>
                <a:gd name="T6" fmla="*/ 8 w 10"/>
                <a:gd name="T7" fmla="*/ 1 h 7"/>
                <a:gd name="T8" fmla="*/ 9 w 10"/>
                <a:gd name="T9" fmla="*/ 1 h 7"/>
                <a:gd name="T10" fmla="*/ 7 w 10"/>
                <a:gd name="T11" fmla="*/ 1 h 7"/>
                <a:gd name="T12" fmla="*/ 4 w 10"/>
                <a:gd name="T13" fmla="*/ 5 h 7"/>
                <a:gd name="T14" fmla="*/ 3 w 10"/>
                <a:gd name="T15" fmla="*/ 1 h 7"/>
                <a:gd name="T16" fmla="*/ 1 w 10"/>
                <a:gd name="T17" fmla="*/ 0 h 7"/>
                <a:gd name="T18" fmla="*/ 1 w 10"/>
                <a:gd name="T19" fmla="*/ 1 h 7"/>
                <a:gd name="T20" fmla="*/ 1 w 10"/>
                <a:gd name="T21" fmla="*/ 1 h 7"/>
                <a:gd name="T22" fmla="*/ 2 w 10"/>
                <a:gd name="T23" fmla="*/ 1 h 7"/>
                <a:gd name="T24" fmla="*/ 1 w 10"/>
                <a:gd name="T25" fmla="*/ 1 h 7"/>
                <a:gd name="T26" fmla="*/ 1 w 10"/>
                <a:gd name="T27" fmla="*/ 5 h 7"/>
                <a:gd name="T28" fmla="*/ 1 w 10"/>
                <a:gd name="T29" fmla="*/ 5 h 7"/>
                <a:gd name="T30" fmla="*/ 1 w 10"/>
                <a:gd name="T31" fmla="*/ 5 h 7"/>
                <a:gd name="T32" fmla="*/ 1 w 10"/>
                <a:gd name="T33" fmla="*/ 6 h 7"/>
                <a:gd name="T34" fmla="*/ 0 w 10"/>
                <a:gd name="T35" fmla="*/ 6 h 7"/>
                <a:gd name="T36" fmla="*/ 0 w 10"/>
                <a:gd name="T37" fmla="*/ 6 h 7"/>
                <a:gd name="T38" fmla="*/ 2 w 10"/>
                <a:gd name="T39" fmla="*/ 6 h 7"/>
                <a:gd name="T40" fmla="*/ 2 w 10"/>
                <a:gd name="T41" fmla="*/ 6 h 7"/>
                <a:gd name="T42" fmla="*/ 2 w 10"/>
                <a:gd name="T43" fmla="*/ 6 h 7"/>
                <a:gd name="T44" fmla="*/ 1 w 10"/>
                <a:gd name="T45" fmla="*/ 6 h 7"/>
                <a:gd name="T46" fmla="*/ 1 w 10"/>
                <a:gd name="T47" fmla="*/ 5 h 7"/>
                <a:gd name="T48" fmla="*/ 1 w 10"/>
                <a:gd name="T49" fmla="*/ 5 h 7"/>
                <a:gd name="T50" fmla="*/ 2 w 10"/>
                <a:gd name="T51" fmla="*/ 1 h 7"/>
                <a:gd name="T52" fmla="*/ 4 w 10"/>
                <a:gd name="T53" fmla="*/ 6 h 7"/>
                <a:gd name="T54" fmla="*/ 4 w 10"/>
                <a:gd name="T55" fmla="*/ 6 h 7"/>
                <a:gd name="T56" fmla="*/ 7 w 10"/>
                <a:gd name="T57" fmla="*/ 1 h 7"/>
                <a:gd name="T58" fmla="*/ 7 w 10"/>
                <a:gd name="T59" fmla="*/ 5 h 7"/>
                <a:gd name="T60" fmla="*/ 7 w 10"/>
                <a:gd name="T61" fmla="*/ 6 h 7"/>
                <a:gd name="T62" fmla="*/ 6 w 10"/>
                <a:gd name="T63" fmla="*/ 6 h 7"/>
                <a:gd name="T64" fmla="*/ 6 w 10"/>
                <a:gd name="T65" fmla="*/ 6 h 7"/>
                <a:gd name="T66" fmla="*/ 5 w 10"/>
                <a:gd name="T67" fmla="*/ 6 h 7"/>
                <a:gd name="T68" fmla="*/ 8 w 10"/>
                <a:gd name="T69" fmla="*/ 6 h 7"/>
                <a:gd name="T70" fmla="*/ 8 w 10"/>
                <a:gd name="T71" fmla="*/ 6 h 7"/>
                <a:gd name="T72" fmla="*/ 7 w 10"/>
                <a:gd name="T73" fmla="*/ 6 h 7"/>
                <a:gd name="T74" fmla="*/ 7 w 10"/>
                <a:gd name="T75" fmla="*/ 6 h 7"/>
                <a:gd name="T76" fmla="*/ 7 w 10"/>
                <a:gd name="T77" fmla="*/ 5 h 7"/>
                <a:gd name="T78" fmla="*/ 8 w 10"/>
                <a:gd name="T79" fmla="*/ 2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 h="7">
                  <a:moveTo>
                    <a:pt x="8" y="2"/>
                  </a:moveTo>
                  <a:lnTo>
                    <a:pt x="8" y="2"/>
                  </a:lnTo>
                  <a:lnTo>
                    <a:pt x="8" y="1"/>
                  </a:lnTo>
                  <a:lnTo>
                    <a:pt x="8" y="1"/>
                  </a:lnTo>
                  <a:lnTo>
                    <a:pt x="9" y="1"/>
                  </a:lnTo>
                  <a:lnTo>
                    <a:pt x="7" y="1"/>
                  </a:lnTo>
                  <a:lnTo>
                    <a:pt x="4" y="5"/>
                  </a:lnTo>
                  <a:lnTo>
                    <a:pt x="3" y="1"/>
                  </a:lnTo>
                  <a:lnTo>
                    <a:pt x="1" y="0"/>
                  </a:lnTo>
                  <a:lnTo>
                    <a:pt x="1" y="1"/>
                  </a:lnTo>
                  <a:lnTo>
                    <a:pt x="1" y="1"/>
                  </a:lnTo>
                  <a:lnTo>
                    <a:pt x="2" y="1"/>
                  </a:lnTo>
                  <a:lnTo>
                    <a:pt x="1" y="1"/>
                  </a:lnTo>
                  <a:lnTo>
                    <a:pt x="1" y="5"/>
                  </a:lnTo>
                  <a:lnTo>
                    <a:pt x="1" y="5"/>
                  </a:lnTo>
                  <a:lnTo>
                    <a:pt x="1" y="5"/>
                  </a:lnTo>
                  <a:lnTo>
                    <a:pt x="1" y="6"/>
                  </a:lnTo>
                  <a:lnTo>
                    <a:pt x="0" y="6"/>
                  </a:lnTo>
                  <a:lnTo>
                    <a:pt x="0" y="6"/>
                  </a:lnTo>
                  <a:lnTo>
                    <a:pt x="2" y="6"/>
                  </a:lnTo>
                  <a:lnTo>
                    <a:pt x="2" y="6"/>
                  </a:lnTo>
                  <a:lnTo>
                    <a:pt x="2" y="6"/>
                  </a:lnTo>
                  <a:lnTo>
                    <a:pt x="1" y="6"/>
                  </a:lnTo>
                  <a:lnTo>
                    <a:pt x="1" y="5"/>
                  </a:lnTo>
                  <a:lnTo>
                    <a:pt x="1" y="5"/>
                  </a:lnTo>
                  <a:lnTo>
                    <a:pt x="2" y="1"/>
                  </a:lnTo>
                  <a:lnTo>
                    <a:pt x="4" y="6"/>
                  </a:lnTo>
                  <a:lnTo>
                    <a:pt x="4" y="6"/>
                  </a:lnTo>
                  <a:lnTo>
                    <a:pt x="7" y="1"/>
                  </a:lnTo>
                  <a:lnTo>
                    <a:pt x="7" y="5"/>
                  </a:lnTo>
                  <a:lnTo>
                    <a:pt x="7" y="6"/>
                  </a:lnTo>
                  <a:lnTo>
                    <a:pt x="6" y="6"/>
                  </a:lnTo>
                  <a:lnTo>
                    <a:pt x="6" y="6"/>
                  </a:lnTo>
                  <a:lnTo>
                    <a:pt x="5" y="6"/>
                  </a:lnTo>
                  <a:lnTo>
                    <a:pt x="8" y="6"/>
                  </a:lnTo>
                  <a:lnTo>
                    <a:pt x="8" y="6"/>
                  </a:lnTo>
                  <a:lnTo>
                    <a:pt x="7" y="6"/>
                  </a:lnTo>
                  <a:lnTo>
                    <a:pt x="7" y="6"/>
                  </a:lnTo>
                  <a:lnTo>
                    <a:pt x="7" y="5"/>
                  </a:lnTo>
                  <a:lnTo>
                    <a:pt x="8" y="2"/>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7" name="Freeform 304"/>
            <p:cNvSpPr>
              <a:spLocks/>
            </p:cNvSpPr>
            <p:nvPr/>
          </p:nvSpPr>
          <p:spPr bwMode="auto">
            <a:xfrm>
              <a:off x="698" y="2857"/>
              <a:ext cx="20" cy="25"/>
            </a:xfrm>
            <a:custGeom>
              <a:avLst/>
              <a:gdLst>
                <a:gd name="T0" fmla="*/ 7 w 20"/>
                <a:gd name="T1" fmla="*/ 1 h 25"/>
                <a:gd name="T2" fmla="*/ 5 w 20"/>
                <a:gd name="T3" fmla="*/ 2 h 25"/>
                <a:gd name="T4" fmla="*/ 3 w 20"/>
                <a:gd name="T5" fmla="*/ 2 h 25"/>
                <a:gd name="T6" fmla="*/ 2 w 20"/>
                <a:gd name="T7" fmla="*/ 4 h 25"/>
                <a:gd name="T8" fmla="*/ 0 w 20"/>
                <a:gd name="T9" fmla="*/ 6 h 25"/>
                <a:gd name="T10" fmla="*/ 0 w 20"/>
                <a:gd name="T11" fmla="*/ 9 h 25"/>
                <a:gd name="T12" fmla="*/ 1 w 20"/>
                <a:gd name="T13" fmla="*/ 11 h 25"/>
                <a:gd name="T14" fmla="*/ 3 w 20"/>
                <a:gd name="T15" fmla="*/ 14 h 25"/>
                <a:gd name="T16" fmla="*/ 7 w 20"/>
                <a:gd name="T17" fmla="*/ 14 h 25"/>
                <a:gd name="T18" fmla="*/ 10 w 20"/>
                <a:gd name="T19" fmla="*/ 13 h 25"/>
                <a:gd name="T20" fmla="*/ 13 w 20"/>
                <a:gd name="T21" fmla="*/ 12 h 25"/>
                <a:gd name="T22" fmla="*/ 16 w 20"/>
                <a:gd name="T23" fmla="*/ 14 h 25"/>
                <a:gd name="T24" fmla="*/ 17 w 20"/>
                <a:gd name="T25" fmla="*/ 15 h 25"/>
                <a:gd name="T26" fmla="*/ 17 w 20"/>
                <a:gd name="T27" fmla="*/ 18 h 25"/>
                <a:gd name="T28" fmla="*/ 17 w 20"/>
                <a:gd name="T29" fmla="*/ 19 h 25"/>
                <a:gd name="T30" fmla="*/ 14 w 20"/>
                <a:gd name="T31" fmla="*/ 20 h 25"/>
                <a:gd name="T32" fmla="*/ 13 w 20"/>
                <a:gd name="T33" fmla="*/ 21 h 25"/>
                <a:gd name="T34" fmla="*/ 9 w 20"/>
                <a:gd name="T35" fmla="*/ 21 h 25"/>
                <a:gd name="T36" fmla="*/ 7 w 20"/>
                <a:gd name="T37" fmla="*/ 20 h 25"/>
                <a:gd name="T38" fmla="*/ 11 w 20"/>
                <a:gd name="T39" fmla="*/ 24 h 25"/>
                <a:gd name="T40" fmla="*/ 12 w 20"/>
                <a:gd name="T41" fmla="*/ 22 h 25"/>
                <a:gd name="T42" fmla="*/ 15 w 20"/>
                <a:gd name="T43" fmla="*/ 21 h 25"/>
                <a:gd name="T44" fmla="*/ 17 w 20"/>
                <a:gd name="T45" fmla="*/ 19 h 25"/>
                <a:gd name="T46" fmla="*/ 18 w 20"/>
                <a:gd name="T47" fmla="*/ 17 h 25"/>
                <a:gd name="T48" fmla="*/ 19 w 20"/>
                <a:gd name="T49" fmla="*/ 15 h 25"/>
                <a:gd name="T50" fmla="*/ 18 w 20"/>
                <a:gd name="T51" fmla="*/ 13 h 25"/>
                <a:gd name="T52" fmla="*/ 17 w 20"/>
                <a:gd name="T53" fmla="*/ 10 h 25"/>
                <a:gd name="T54" fmla="*/ 16 w 20"/>
                <a:gd name="T55" fmla="*/ 10 h 25"/>
                <a:gd name="T56" fmla="*/ 14 w 20"/>
                <a:gd name="T57" fmla="*/ 9 h 25"/>
                <a:gd name="T58" fmla="*/ 11 w 20"/>
                <a:gd name="T59" fmla="*/ 9 h 25"/>
                <a:gd name="T60" fmla="*/ 9 w 20"/>
                <a:gd name="T61" fmla="*/ 10 h 25"/>
                <a:gd name="T62" fmla="*/ 8 w 20"/>
                <a:gd name="T63" fmla="*/ 10 h 25"/>
                <a:gd name="T64" fmla="*/ 5 w 20"/>
                <a:gd name="T65" fmla="*/ 10 h 25"/>
                <a:gd name="T66" fmla="*/ 3 w 20"/>
                <a:gd name="T67" fmla="*/ 10 h 25"/>
                <a:gd name="T68" fmla="*/ 2 w 20"/>
                <a:gd name="T69" fmla="*/ 9 h 25"/>
                <a:gd name="T70" fmla="*/ 2 w 20"/>
                <a:gd name="T71" fmla="*/ 6 h 25"/>
                <a:gd name="T72" fmla="*/ 2 w 20"/>
                <a:gd name="T73" fmla="*/ 5 h 25"/>
                <a:gd name="T74" fmla="*/ 3 w 20"/>
                <a:gd name="T75" fmla="*/ 3 h 25"/>
                <a:gd name="T76" fmla="*/ 5 w 20"/>
                <a:gd name="T77" fmla="*/ 2 h 25"/>
                <a:gd name="T78" fmla="*/ 7 w 20"/>
                <a:gd name="T79" fmla="*/ 2 h 25"/>
                <a:gd name="T80" fmla="*/ 9 w 20"/>
                <a:gd name="T81" fmla="*/ 3 h 25"/>
                <a:gd name="T82" fmla="*/ 11 w 20"/>
                <a:gd name="T83" fmla="*/ 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0" h="25">
                  <a:moveTo>
                    <a:pt x="8" y="0"/>
                  </a:moveTo>
                  <a:lnTo>
                    <a:pt x="8" y="0"/>
                  </a:lnTo>
                  <a:lnTo>
                    <a:pt x="7" y="1"/>
                  </a:lnTo>
                  <a:lnTo>
                    <a:pt x="6" y="1"/>
                  </a:lnTo>
                  <a:lnTo>
                    <a:pt x="5" y="2"/>
                  </a:lnTo>
                  <a:lnTo>
                    <a:pt x="5" y="2"/>
                  </a:lnTo>
                  <a:lnTo>
                    <a:pt x="4" y="2"/>
                  </a:lnTo>
                  <a:lnTo>
                    <a:pt x="4" y="2"/>
                  </a:lnTo>
                  <a:lnTo>
                    <a:pt x="3" y="2"/>
                  </a:lnTo>
                  <a:lnTo>
                    <a:pt x="2" y="3"/>
                  </a:lnTo>
                  <a:lnTo>
                    <a:pt x="2" y="3"/>
                  </a:lnTo>
                  <a:lnTo>
                    <a:pt x="2" y="4"/>
                  </a:lnTo>
                  <a:lnTo>
                    <a:pt x="1" y="5"/>
                  </a:lnTo>
                  <a:lnTo>
                    <a:pt x="0" y="6"/>
                  </a:lnTo>
                  <a:lnTo>
                    <a:pt x="0" y="6"/>
                  </a:lnTo>
                  <a:lnTo>
                    <a:pt x="0" y="7"/>
                  </a:lnTo>
                  <a:lnTo>
                    <a:pt x="0" y="8"/>
                  </a:lnTo>
                  <a:lnTo>
                    <a:pt x="0" y="9"/>
                  </a:lnTo>
                  <a:lnTo>
                    <a:pt x="0" y="10"/>
                  </a:lnTo>
                  <a:lnTo>
                    <a:pt x="0" y="10"/>
                  </a:lnTo>
                  <a:lnTo>
                    <a:pt x="1" y="11"/>
                  </a:lnTo>
                  <a:lnTo>
                    <a:pt x="2" y="12"/>
                  </a:lnTo>
                  <a:lnTo>
                    <a:pt x="2" y="13"/>
                  </a:lnTo>
                  <a:lnTo>
                    <a:pt x="3" y="14"/>
                  </a:lnTo>
                  <a:lnTo>
                    <a:pt x="5" y="14"/>
                  </a:lnTo>
                  <a:lnTo>
                    <a:pt x="5" y="14"/>
                  </a:lnTo>
                  <a:lnTo>
                    <a:pt x="7" y="14"/>
                  </a:lnTo>
                  <a:lnTo>
                    <a:pt x="8" y="14"/>
                  </a:lnTo>
                  <a:lnTo>
                    <a:pt x="9" y="13"/>
                  </a:lnTo>
                  <a:lnTo>
                    <a:pt x="10" y="13"/>
                  </a:lnTo>
                  <a:lnTo>
                    <a:pt x="11" y="13"/>
                  </a:lnTo>
                  <a:lnTo>
                    <a:pt x="12" y="12"/>
                  </a:lnTo>
                  <a:lnTo>
                    <a:pt x="13" y="12"/>
                  </a:lnTo>
                  <a:lnTo>
                    <a:pt x="14" y="12"/>
                  </a:lnTo>
                  <a:lnTo>
                    <a:pt x="15" y="13"/>
                  </a:lnTo>
                  <a:lnTo>
                    <a:pt x="16" y="14"/>
                  </a:lnTo>
                  <a:lnTo>
                    <a:pt x="17" y="14"/>
                  </a:lnTo>
                  <a:lnTo>
                    <a:pt x="17" y="15"/>
                  </a:lnTo>
                  <a:lnTo>
                    <a:pt x="17" y="15"/>
                  </a:lnTo>
                  <a:lnTo>
                    <a:pt x="17" y="16"/>
                  </a:lnTo>
                  <a:lnTo>
                    <a:pt x="17" y="17"/>
                  </a:lnTo>
                  <a:lnTo>
                    <a:pt x="17" y="18"/>
                  </a:lnTo>
                  <a:lnTo>
                    <a:pt x="17" y="18"/>
                  </a:lnTo>
                  <a:lnTo>
                    <a:pt x="17" y="18"/>
                  </a:lnTo>
                  <a:lnTo>
                    <a:pt x="17" y="19"/>
                  </a:lnTo>
                  <a:lnTo>
                    <a:pt x="16" y="19"/>
                  </a:lnTo>
                  <a:lnTo>
                    <a:pt x="15" y="20"/>
                  </a:lnTo>
                  <a:lnTo>
                    <a:pt x="14" y="20"/>
                  </a:lnTo>
                  <a:lnTo>
                    <a:pt x="14" y="21"/>
                  </a:lnTo>
                  <a:lnTo>
                    <a:pt x="14" y="21"/>
                  </a:lnTo>
                  <a:lnTo>
                    <a:pt x="13" y="21"/>
                  </a:lnTo>
                  <a:lnTo>
                    <a:pt x="11" y="21"/>
                  </a:lnTo>
                  <a:lnTo>
                    <a:pt x="11" y="21"/>
                  </a:lnTo>
                  <a:lnTo>
                    <a:pt x="9" y="21"/>
                  </a:lnTo>
                  <a:lnTo>
                    <a:pt x="8" y="21"/>
                  </a:lnTo>
                  <a:lnTo>
                    <a:pt x="8" y="21"/>
                  </a:lnTo>
                  <a:lnTo>
                    <a:pt x="7" y="20"/>
                  </a:lnTo>
                  <a:lnTo>
                    <a:pt x="6" y="20"/>
                  </a:lnTo>
                  <a:lnTo>
                    <a:pt x="6" y="21"/>
                  </a:lnTo>
                  <a:lnTo>
                    <a:pt x="11" y="24"/>
                  </a:lnTo>
                  <a:lnTo>
                    <a:pt x="11" y="23"/>
                  </a:lnTo>
                  <a:lnTo>
                    <a:pt x="11" y="22"/>
                  </a:lnTo>
                  <a:lnTo>
                    <a:pt x="12" y="22"/>
                  </a:lnTo>
                  <a:lnTo>
                    <a:pt x="13" y="22"/>
                  </a:lnTo>
                  <a:lnTo>
                    <a:pt x="14" y="22"/>
                  </a:lnTo>
                  <a:lnTo>
                    <a:pt x="15" y="21"/>
                  </a:lnTo>
                  <a:lnTo>
                    <a:pt x="16" y="21"/>
                  </a:lnTo>
                  <a:lnTo>
                    <a:pt x="17" y="20"/>
                  </a:lnTo>
                  <a:lnTo>
                    <a:pt x="17" y="19"/>
                  </a:lnTo>
                  <a:lnTo>
                    <a:pt x="18" y="18"/>
                  </a:lnTo>
                  <a:lnTo>
                    <a:pt x="18" y="18"/>
                  </a:lnTo>
                  <a:lnTo>
                    <a:pt x="18" y="17"/>
                  </a:lnTo>
                  <a:lnTo>
                    <a:pt x="19" y="17"/>
                  </a:lnTo>
                  <a:lnTo>
                    <a:pt x="19" y="16"/>
                  </a:lnTo>
                  <a:lnTo>
                    <a:pt x="19" y="15"/>
                  </a:lnTo>
                  <a:lnTo>
                    <a:pt x="19" y="14"/>
                  </a:lnTo>
                  <a:lnTo>
                    <a:pt x="19" y="14"/>
                  </a:lnTo>
                  <a:lnTo>
                    <a:pt x="18" y="13"/>
                  </a:lnTo>
                  <a:lnTo>
                    <a:pt x="18" y="12"/>
                  </a:lnTo>
                  <a:lnTo>
                    <a:pt x="18" y="11"/>
                  </a:lnTo>
                  <a:lnTo>
                    <a:pt x="17" y="10"/>
                  </a:lnTo>
                  <a:lnTo>
                    <a:pt x="17" y="10"/>
                  </a:lnTo>
                  <a:lnTo>
                    <a:pt x="17" y="10"/>
                  </a:lnTo>
                  <a:lnTo>
                    <a:pt x="16" y="10"/>
                  </a:lnTo>
                  <a:lnTo>
                    <a:pt x="15" y="9"/>
                  </a:lnTo>
                  <a:lnTo>
                    <a:pt x="14" y="9"/>
                  </a:lnTo>
                  <a:lnTo>
                    <a:pt x="14" y="9"/>
                  </a:lnTo>
                  <a:lnTo>
                    <a:pt x="13" y="9"/>
                  </a:lnTo>
                  <a:lnTo>
                    <a:pt x="12" y="9"/>
                  </a:lnTo>
                  <a:lnTo>
                    <a:pt x="11" y="9"/>
                  </a:lnTo>
                  <a:lnTo>
                    <a:pt x="11" y="10"/>
                  </a:lnTo>
                  <a:lnTo>
                    <a:pt x="10" y="10"/>
                  </a:lnTo>
                  <a:lnTo>
                    <a:pt x="9" y="10"/>
                  </a:lnTo>
                  <a:lnTo>
                    <a:pt x="8" y="10"/>
                  </a:lnTo>
                  <a:lnTo>
                    <a:pt x="8" y="10"/>
                  </a:lnTo>
                  <a:lnTo>
                    <a:pt x="8" y="10"/>
                  </a:lnTo>
                  <a:lnTo>
                    <a:pt x="7" y="10"/>
                  </a:lnTo>
                  <a:lnTo>
                    <a:pt x="6" y="10"/>
                  </a:lnTo>
                  <a:lnTo>
                    <a:pt x="5" y="10"/>
                  </a:lnTo>
                  <a:lnTo>
                    <a:pt x="5" y="10"/>
                  </a:lnTo>
                  <a:lnTo>
                    <a:pt x="4" y="10"/>
                  </a:lnTo>
                  <a:lnTo>
                    <a:pt x="3" y="10"/>
                  </a:lnTo>
                  <a:lnTo>
                    <a:pt x="2" y="10"/>
                  </a:lnTo>
                  <a:lnTo>
                    <a:pt x="2" y="9"/>
                  </a:lnTo>
                  <a:lnTo>
                    <a:pt x="2" y="9"/>
                  </a:lnTo>
                  <a:lnTo>
                    <a:pt x="2" y="8"/>
                  </a:lnTo>
                  <a:lnTo>
                    <a:pt x="2" y="7"/>
                  </a:lnTo>
                  <a:lnTo>
                    <a:pt x="2" y="6"/>
                  </a:lnTo>
                  <a:lnTo>
                    <a:pt x="2" y="6"/>
                  </a:lnTo>
                  <a:lnTo>
                    <a:pt x="2" y="5"/>
                  </a:lnTo>
                  <a:lnTo>
                    <a:pt x="2" y="5"/>
                  </a:lnTo>
                  <a:lnTo>
                    <a:pt x="2" y="4"/>
                  </a:lnTo>
                  <a:lnTo>
                    <a:pt x="3" y="4"/>
                  </a:lnTo>
                  <a:lnTo>
                    <a:pt x="3" y="3"/>
                  </a:lnTo>
                  <a:lnTo>
                    <a:pt x="4" y="3"/>
                  </a:lnTo>
                  <a:lnTo>
                    <a:pt x="5" y="3"/>
                  </a:lnTo>
                  <a:lnTo>
                    <a:pt x="5" y="2"/>
                  </a:lnTo>
                  <a:lnTo>
                    <a:pt x="5" y="2"/>
                  </a:lnTo>
                  <a:lnTo>
                    <a:pt x="6" y="2"/>
                  </a:lnTo>
                  <a:lnTo>
                    <a:pt x="7" y="2"/>
                  </a:lnTo>
                  <a:lnTo>
                    <a:pt x="8" y="2"/>
                  </a:lnTo>
                  <a:lnTo>
                    <a:pt x="8" y="2"/>
                  </a:lnTo>
                  <a:lnTo>
                    <a:pt x="9" y="3"/>
                  </a:lnTo>
                  <a:lnTo>
                    <a:pt x="10" y="3"/>
                  </a:lnTo>
                  <a:lnTo>
                    <a:pt x="11" y="4"/>
                  </a:lnTo>
                  <a:lnTo>
                    <a:pt x="11" y="4"/>
                  </a:lnTo>
                  <a:lnTo>
                    <a:pt x="11" y="3"/>
                  </a:lnTo>
                  <a:lnTo>
                    <a:pt x="8" y="0"/>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8" name="Freeform 305"/>
            <p:cNvSpPr>
              <a:spLocks/>
            </p:cNvSpPr>
            <p:nvPr/>
          </p:nvSpPr>
          <p:spPr bwMode="auto">
            <a:xfrm>
              <a:off x="794" y="2826"/>
              <a:ext cx="19" cy="24"/>
            </a:xfrm>
            <a:custGeom>
              <a:avLst/>
              <a:gdLst>
                <a:gd name="T0" fmla="*/ 12 w 19"/>
                <a:gd name="T1" fmla="*/ 6 h 24"/>
                <a:gd name="T2" fmla="*/ 12 w 19"/>
                <a:gd name="T3" fmla="*/ 8 h 24"/>
                <a:gd name="T4" fmla="*/ 11 w 19"/>
                <a:gd name="T5" fmla="*/ 10 h 24"/>
                <a:gd name="T6" fmla="*/ 11 w 19"/>
                <a:gd name="T7" fmla="*/ 10 h 24"/>
                <a:gd name="T8" fmla="*/ 9 w 19"/>
                <a:gd name="T9" fmla="*/ 10 h 24"/>
                <a:gd name="T10" fmla="*/ 8 w 19"/>
                <a:gd name="T11" fmla="*/ 10 h 24"/>
                <a:gd name="T12" fmla="*/ 6 w 19"/>
                <a:gd name="T13" fmla="*/ 5 h 24"/>
                <a:gd name="T14" fmla="*/ 6 w 19"/>
                <a:gd name="T15" fmla="*/ 3 h 24"/>
                <a:gd name="T16" fmla="*/ 6 w 19"/>
                <a:gd name="T17" fmla="*/ 2 h 24"/>
                <a:gd name="T18" fmla="*/ 8 w 19"/>
                <a:gd name="T19" fmla="*/ 2 h 24"/>
                <a:gd name="T20" fmla="*/ 9 w 19"/>
                <a:gd name="T21" fmla="*/ 1 h 24"/>
                <a:gd name="T22" fmla="*/ 11 w 19"/>
                <a:gd name="T23" fmla="*/ 1 h 24"/>
                <a:gd name="T24" fmla="*/ 12 w 19"/>
                <a:gd name="T25" fmla="*/ 2 h 24"/>
                <a:gd name="T26" fmla="*/ 14 w 19"/>
                <a:gd name="T27" fmla="*/ 2 h 24"/>
                <a:gd name="T28" fmla="*/ 14 w 19"/>
                <a:gd name="T29" fmla="*/ 2 h 24"/>
                <a:gd name="T30" fmla="*/ 15 w 19"/>
                <a:gd name="T31" fmla="*/ 3 h 24"/>
                <a:gd name="T32" fmla="*/ 16 w 19"/>
                <a:gd name="T33" fmla="*/ 4 h 24"/>
                <a:gd name="T34" fmla="*/ 17 w 19"/>
                <a:gd name="T35" fmla="*/ 6 h 24"/>
                <a:gd name="T36" fmla="*/ 15 w 19"/>
                <a:gd name="T37" fmla="*/ 0 h 24"/>
                <a:gd name="T38" fmla="*/ 0 w 19"/>
                <a:gd name="T39" fmla="*/ 2 h 24"/>
                <a:gd name="T40" fmla="*/ 2 w 19"/>
                <a:gd name="T41" fmla="*/ 2 h 24"/>
                <a:gd name="T42" fmla="*/ 2 w 19"/>
                <a:gd name="T43" fmla="*/ 2 h 24"/>
                <a:gd name="T44" fmla="*/ 3 w 19"/>
                <a:gd name="T45" fmla="*/ 3 h 24"/>
                <a:gd name="T46" fmla="*/ 3 w 19"/>
                <a:gd name="T47" fmla="*/ 5 h 24"/>
                <a:gd name="T48" fmla="*/ 4 w 19"/>
                <a:gd name="T49" fmla="*/ 17 h 24"/>
                <a:gd name="T50" fmla="*/ 4 w 19"/>
                <a:gd name="T51" fmla="*/ 19 h 24"/>
                <a:gd name="T52" fmla="*/ 4 w 19"/>
                <a:gd name="T53" fmla="*/ 21 h 24"/>
                <a:gd name="T54" fmla="*/ 3 w 19"/>
                <a:gd name="T55" fmla="*/ 21 h 24"/>
                <a:gd name="T56" fmla="*/ 2 w 19"/>
                <a:gd name="T57" fmla="*/ 21 h 24"/>
                <a:gd name="T58" fmla="*/ 2 w 19"/>
                <a:gd name="T59" fmla="*/ 23 h 24"/>
                <a:gd name="T60" fmla="*/ 18 w 19"/>
                <a:gd name="T61" fmla="*/ 17 h 24"/>
                <a:gd name="T62" fmla="*/ 17 w 19"/>
                <a:gd name="T63" fmla="*/ 17 h 24"/>
                <a:gd name="T64" fmla="*/ 17 w 19"/>
                <a:gd name="T65" fmla="*/ 17 h 24"/>
                <a:gd name="T66" fmla="*/ 16 w 19"/>
                <a:gd name="T67" fmla="*/ 19 h 24"/>
                <a:gd name="T68" fmla="*/ 15 w 19"/>
                <a:gd name="T69" fmla="*/ 20 h 24"/>
                <a:gd name="T70" fmla="*/ 14 w 19"/>
                <a:gd name="T71" fmla="*/ 21 h 24"/>
                <a:gd name="T72" fmla="*/ 13 w 19"/>
                <a:gd name="T73" fmla="*/ 21 h 24"/>
                <a:gd name="T74" fmla="*/ 12 w 19"/>
                <a:gd name="T75" fmla="*/ 21 h 24"/>
                <a:gd name="T76" fmla="*/ 11 w 19"/>
                <a:gd name="T77" fmla="*/ 21 h 24"/>
                <a:gd name="T78" fmla="*/ 9 w 19"/>
                <a:gd name="T79" fmla="*/ 21 h 24"/>
                <a:gd name="T80" fmla="*/ 8 w 19"/>
                <a:gd name="T81" fmla="*/ 21 h 24"/>
                <a:gd name="T82" fmla="*/ 7 w 19"/>
                <a:gd name="T83" fmla="*/ 20 h 24"/>
                <a:gd name="T84" fmla="*/ 7 w 19"/>
                <a:gd name="T85" fmla="*/ 11 h 24"/>
                <a:gd name="T86" fmla="*/ 8 w 19"/>
                <a:gd name="T87" fmla="*/ 11 h 24"/>
                <a:gd name="T88" fmla="*/ 10 w 19"/>
                <a:gd name="T89" fmla="*/ 11 h 24"/>
                <a:gd name="T90" fmla="*/ 11 w 19"/>
                <a:gd name="T91" fmla="*/ 12 h 24"/>
                <a:gd name="T92" fmla="*/ 12 w 19"/>
                <a:gd name="T93" fmla="*/ 13 h 24"/>
                <a:gd name="T94" fmla="*/ 13 w 19"/>
                <a:gd name="T95" fmla="*/ 14 h 24"/>
                <a:gd name="T96" fmla="*/ 14 w 19"/>
                <a:gd name="T97" fmla="*/ 15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9" h="24">
                  <a:moveTo>
                    <a:pt x="13" y="6"/>
                  </a:moveTo>
                  <a:lnTo>
                    <a:pt x="12" y="6"/>
                  </a:lnTo>
                  <a:lnTo>
                    <a:pt x="12" y="7"/>
                  </a:lnTo>
                  <a:lnTo>
                    <a:pt x="12" y="8"/>
                  </a:lnTo>
                  <a:lnTo>
                    <a:pt x="11" y="9"/>
                  </a:lnTo>
                  <a:lnTo>
                    <a:pt x="11" y="10"/>
                  </a:lnTo>
                  <a:lnTo>
                    <a:pt x="11" y="10"/>
                  </a:lnTo>
                  <a:lnTo>
                    <a:pt x="11" y="10"/>
                  </a:lnTo>
                  <a:lnTo>
                    <a:pt x="10" y="10"/>
                  </a:lnTo>
                  <a:lnTo>
                    <a:pt x="9" y="10"/>
                  </a:lnTo>
                  <a:lnTo>
                    <a:pt x="8" y="10"/>
                  </a:lnTo>
                  <a:lnTo>
                    <a:pt x="8" y="10"/>
                  </a:lnTo>
                  <a:lnTo>
                    <a:pt x="7" y="10"/>
                  </a:lnTo>
                  <a:lnTo>
                    <a:pt x="6" y="5"/>
                  </a:lnTo>
                  <a:lnTo>
                    <a:pt x="6" y="4"/>
                  </a:lnTo>
                  <a:lnTo>
                    <a:pt x="6" y="3"/>
                  </a:lnTo>
                  <a:lnTo>
                    <a:pt x="6" y="2"/>
                  </a:lnTo>
                  <a:lnTo>
                    <a:pt x="6" y="2"/>
                  </a:lnTo>
                  <a:lnTo>
                    <a:pt x="7" y="2"/>
                  </a:lnTo>
                  <a:lnTo>
                    <a:pt x="8" y="2"/>
                  </a:lnTo>
                  <a:lnTo>
                    <a:pt x="8" y="1"/>
                  </a:lnTo>
                  <a:lnTo>
                    <a:pt x="9" y="1"/>
                  </a:lnTo>
                  <a:lnTo>
                    <a:pt x="10" y="1"/>
                  </a:lnTo>
                  <a:lnTo>
                    <a:pt x="11" y="1"/>
                  </a:lnTo>
                  <a:lnTo>
                    <a:pt x="11" y="2"/>
                  </a:lnTo>
                  <a:lnTo>
                    <a:pt x="12" y="2"/>
                  </a:lnTo>
                  <a:lnTo>
                    <a:pt x="13" y="2"/>
                  </a:lnTo>
                  <a:lnTo>
                    <a:pt x="14" y="2"/>
                  </a:lnTo>
                  <a:lnTo>
                    <a:pt x="14" y="2"/>
                  </a:lnTo>
                  <a:lnTo>
                    <a:pt x="14" y="2"/>
                  </a:lnTo>
                  <a:lnTo>
                    <a:pt x="14" y="3"/>
                  </a:lnTo>
                  <a:lnTo>
                    <a:pt x="15" y="3"/>
                  </a:lnTo>
                  <a:lnTo>
                    <a:pt x="15" y="4"/>
                  </a:lnTo>
                  <a:lnTo>
                    <a:pt x="16" y="4"/>
                  </a:lnTo>
                  <a:lnTo>
                    <a:pt x="17" y="5"/>
                  </a:lnTo>
                  <a:lnTo>
                    <a:pt x="17" y="6"/>
                  </a:lnTo>
                  <a:lnTo>
                    <a:pt x="17" y="5"/>
                  </a:lnTo>
                  <a:lnTo>
                    <a:pt x="15" y="0"/>
                  </a:lnTo>
                  <a:lnTo>
                    <a:pt x="0" y="1"/>
                  </a:lnTo>
                  <a:lnTo>
                    <a:pt x="0" y="2"/>
                  </a:lnTo>
                  <a:lnTo>
                    <a:pt x="1" y="2"/>
                  </a:lnTo>
                  <a:lnTo>
                    <a:pt x="2" y="2"/>
                  </a:lnTo>
                  <a:lnTo>
                    <a:pt x="2" y="2"/>
                  </a:lnTo>
                  <a:lnTo>
                    <a:pt x="2" y="2"/>
                  </a:lnTo>
                  <a:lnTo>
                    <a:pt x="2" y="3"/>
                  </a:lnTo>
                  <a:lnTo>
                    <a:pt x="3" y="3"/>
                  </a:lnTo>
                  <a:lnTo>
                    <a:pt x="3" y="4"/>
                  </a:lnTo>
                  <a:lnTo>
                    <a:pt x="3" y="5"/>
                  </a:lnTo>
                  <a:lnTo>
                    <a:pt x="3" y="6"/>
                  </a:lnTo>
                  <a:lnTo>
                    <a:pt x="4" y="17"/>
                  </a:lnTo>
                  <a:lnTo>
                    <a:pt x="4" y="18"/>
                  </a:lnTo>
                  <a:lnTo>
                    <a:pt x="4" y="19"/>
                  </a:lnTo>
                  <a:lnTo>
                    <a:pt x="4" y="20"/>
                  </a:lnTo>
                  <a:lnTo>
                    <a:pt x="4" y="21"/>
                  </a:lnTo>
                  <a:lnTo>
                    <a:pt x="3" y="21"/>
                  </a:lnTo>
                  <a:lnTo>
                    <a:pt x="3" y="21"/>
                  </a:lnTo>
                  <a:lnTo>
                    <a:pt x="2" y="21"/>
                  </a:lnTo>
                  <a:lnTo>
                    <a:pt x="2" y="21"/>
                  </a:lnTo>
                  <a:lnTo>
                    <a:pt x="1" y="21"/>
                  </a:lnTo>
                  <a:lnTo>
                    <a:pt x="2" y="23"/>
                  </a:lnTo>
                  <a:lnTo>
                    <a:pt x="17" y="22"/>
                  </a:lnTo>
                  <a:lnTo>
                    <a:pt x="18" y="17"/>
                  </a:lnTo>
                  <a:lnTo>
                    <a:pt x="17" y="16"/>
                  </a:lnTo>
                  <a:lnTo>
                    <a:pt x="17" y="17"/>
                  </a:lnTo>
                  <a:lnTo>
                    <a:pt x="17" y="17"/>
                  </a:lnTo>
                  <a:lnTo>
                    <a:pt x="17" y="17"/>
                  </a:lnTo>
                  <a:lnTo>
                    <a:pt x="16" y="18"/>
                  </a:lnTo>
                  <a:lnTo>
                    <a:pt x="16" y="19"/>
                  </a:lnTo>
                  <a:lnTo>
                    <a:pt x="15" y="19"/>
                  </a:lnTo>
                  <a:lnTo>
                    <a:pt x="15" y="20"/>
                  </a:lnTo>
                  <a:lnTo>
                    <a:pt x="14" y="20"/>
                  </a:lnTo>
                  <a:lnTo>
                    <a:pt x="14" y="21"/>
                  </a:lnTo>
                  <a:lnTo>
                    <a:pt x="14" y="21"/>
                  </a:lnTo>
                  <a:lnTo>
                    <a:pt x="13" y="21"/>
                  </a:lnTo>
                  <a:lnTo>
                    <a:pt x="13" y="21"/>
                  </a:lnTo>
                  <a:lnTo>
                    <a:pt x="12" y="21"/>
                  </a:lnTo>
                  <a:lnTo>
                    <a:pt x="11" y="21"/>
                  </a:lnTo>
                  <a:lnTo>
                    <a:pt x="11" y="21"/>
                  </a:lnTo>
                  <a:lnTo>
                    <a:pt x="10" y="21"/>
                  </a:lnTo>
                  <a:lnTo>
                    <a:pt x="9" y="21"/>
                  </a:lnTo>
                  <a:lnTo>
                    <a:pt x="8" y="21"/>
                  </a:lnTo>
                  <a:lnTo>
                    <a:pt x="8" y="21"/>
                  </a:lnTo>
                  <a:lnTo>
                    <a:pt x="7" y="21"/>
                  </a:lnTo>
                  <a:lnTo>
                    <a:pt x="7" y="20"/>
                  </a:lnTo>
                  <a:lnTo>
                    <a:pt x="7" y="19"/>
                  </a:lnTo>
                  <a:lnTo>
                    <a:pt x="7" y="11"/>
                  </a:lnTo>
                  <a:lnTo>
                    <a:pt x="8" y="11"/>
                  </a:lnTo>
                  <a:lnTo>
                    <a:pt x="8" y="11"/>
                  </a:lnTo>
                  <a:lnTo>
                    <a:pt x="9" y="11"/>
                  </a:lnTo>
                  <a:lnTo>
                    <a:pt x="10" y="11"/>
                  </a:lnTo>
                  <a:lnTo>
                    <a:pt x="11" y="12"/>
                  </a:lnTo>
                  <a:lnTo>
                    <a:pt x="11" y="12"/>
                  </a:lnTo>
                  <a:lnTo>
                    <a:pt x="11" y="13"/>
                  </a:lnTo>
                  <a:lnTo>
                    <a:pt x="12" y="13"/>
                  </a:lnTo>
                  <a:lnTo>
                    <a:pt x="12" y="13"/>
                  </a:lnTo>
                  <a:lnTo>
                    <a:pt x="13" y="14"/>
                  </a:lnTo>
                  <a:lnTo>
                    <a:pt x="13" y="15"/>
                  </a:lnTo>
                  <a:lnTo>
                    <a:pt x="14" y="15"/>
                  </a:lnTo>
                  <a:lnTo>
                    <a:pt x="13" y="6"/>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9" name="Freeform 306"/>
            <p:cNvSpPr>
              <a:spLocks/>
            </p:cNvSpPr>
            <p:nvPr/>
          </p:nvSpPr>
          <p:spPr bwMode="auto">
            <a:xfrm>
              <a:off x="821" y="2826"/>
              <a:ext cx="14" cy="24"/>
            </a:xfrm>
            <a:custGeom>
              <a:avLst/>
              <a:gdLst>
                <a:gd name="T0" fmla="*/ 11 w 14"/>
                <a:gd name="T1" fmla="*/ 1 h 24"/>
                <a:gd name="T2" fmla="*/ 9 w 14"/>
                <a:gd name="T3" fmla="*/ 1 h 24"/>
                <a:gd name="T4" fmla="*/ 8 w 14"/>
                <a:gd name="T5" fmla="*/ 0 h 24"/>
                <a:gd name="T6" fmla="*/ 5 w 14"/>
                <a:gd name="T7" fmla="*/ 0 h 24"/>
                <a:gd name="T8" fmla="*/ 3 w 14"/>
                <a:gd name="T9" fmla="*/ 1 h 24"/>
                <a:gd name="T10" fmla="*/ 2 w 14"/>
                <a:gd name="T11" fmla="*/ 2 h 24"/>
                <a:gd name="T12" fmla="*/ 1 w 14"/>
                <a:gd name="T13" fmla="*/ 5 h 24"/>
                <a:gd name="T14" fmla="*/ 1 w 14"/>
                <a:gd name="T15" fmla="*/ 8 h 24"/>
                <a:gd name="T16" fmla="*/ 3 w 14"/>
                <a:gd name="T17" fmla="*/ 10 h 24"/>
                <a:gd name="T18" fmla="*/ 6 w 14"/>
                <a:gd name="T19" fmla="*/ 12 h 24"/>
                <a:gd name="T20" fmla="*/ 9 w 14"/>
                <a:gd name="T21" fmla="*/ 13 h 24"/>
                <a:gd name="T22" fmla="*/ 10 w 14"/>
                <a:gd name="T23" fmla="*/ 16 h 24"/>
                <a:gd name="T24" fmla="*/ 11 w 14"/>
                <a:gd name="T25" fmla="*/ 18 h 24"/>
                <a:gd name="T26" fmla="*/ 10 w 14"/>
                <a:gd name="T27" fmla="*/ 20 h 24"/>
                <a:gd name="T28" fmla="*/ 10 w 14"/>
                <a:gd name="T29" fmla="*/ 21 h 24"/>
                <a:gd name="T30" fmla="*/ 8 w 14"/>
                <a:gd name="T31" fmla="*/ 21 h 24"/>
                <a:gd name="T32" fmla="*/ 5 w 14"/>
                <a:gd name="T33" fmla="*/ 21 h 24"/>
                <a:gd name="T34" fmla="*/ 3 w 14"/>
                <a:gd name="T35" fmla="*/ 20 h 24"/>
                <a:gd name="T36" fmla="*/ 2 w 14"/>
                <a:gd name="T37" fmla="*/ 17 h 24"/>
                <a:gd name="T38" fmla="*/ 1 w 14"/>
                <a:gd name="T39" fmla="*/ 16 h 24"/>
                <a:gd name="T40" fmla="*/ 2 w 14"/>
                <a:gd name="T41" fmla="*/ 22 h 24"/>
                <a:gd name="T42" fmla="*/ 3 w 14"/>
                <a:gd name="T43" fmla="*/ 21 h 24"/>
                <a:gd name="T44" fmla="*/ 5 w 14"/>
                <a:gd name="T45" fmla="*/ 22 h 24"/>
                <a:gd name="T46" fmla="*/ 7 w 14"/>
                <a:gd name="T47" fmla="*/ 23 h 24"/>
                <a:gd name="T48" fmla="*/ 9 w 14"/>
                <a:gd name="T49" fmla="*/ 22 h 24"/>
                <a:gd name="T50" fmla="*/ 11 w 14"/>
                <a:gd name="T51" fmla="*/ 21 h 24"/>
                <a:gd name="T52" fmla="*/ 12 w 14"/>
                <a:gd name="T53" fmla="*/ 19 h 24"/>
                <a:gd name="T54" fmla="*/ 13 w 14"/>
                <a:gd name="T55" fmla="*/ 17 h 24"/>
                <a:gd name="T56" fmla="*/ 13 w 14"/>
                <a:gd name="T57" fmla="*/ 14 h 24"/>
                <a:gd name="T58" fmla="*/ 12 w 14"/>
                <a:gd name="T59" fmla="*/ 12 h 24"/>
                <a:gd name="T60" fmla="*/ 10 w 14"/>
                <a:gd name="T61" fmla="*/ 11 h 24"/>
                <a:gd name="T62" fmla="*/ 8 w 14"/>
                <a:gd name="T63" fmla="*/ 10 h 24"/>
                <a:gd name="T64" fmla="*/ 6 w 14"/>
                <a:gd name="T65" fmla="*/ 9 h 24"/>
                <a:gd name="T66" fmla="*/ 5 w 14"/>
                <a:gd name="T67" fmla="*/ 8 h 24"/>
                <a:gd name="T68" fmla="*/ 3 w 14"/>
                <a:gd name="T69" fmla="*/ 7 h 24"/>
                <a:gd name="T70" fmla="*/ 3 w 14"/>
                <a:gd name="T71" fmla="*/ 5 h 24"/>
                <a:gd name="T72" fmla="*/ 3 w 14"/>
                <a:gd name="T73" fmla="*/ 3 h 24"/>
                <a:gd name="T74" fmla="*/ 4 w 14"/>
                <a:gd name="T75" fmla="*/ 2 h 24"/>
                <a:gd name="T76" fmla="*/ 6 w 14"/>
                <a:gd name="T77" fmla="*/ 2 h 24"/>
                <a:gd name="T78" fmla="*/ 8 w 14"/>
                <a:gd name="T79" fmla="*/ 2 h 24"/>
                <a:gd name="T80" fmla="*/ 9 w 14"/>
                <a:gd name="T81" fmla="*/ 2 h 24"/>
                <a:gd name="T82" fmla="*/ 11 w 14"/>
                <a:gd name="T83" fmla="*/ 4 h 24"/>
                <a:gd name="T84" fmla="*/ 12 w 14"/>
                <a:gd name="T85" fmla="*/ 6 h 24"/>
                <a:gd name="T86" fmla="*/ 13 w 14"/>
                <a:gd name="T87" fmla="*/ 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4" h="24">
                  <a:moveTo>
                    <a:pt x="12" y="1"/>
                  </a:moveTo>
                  <a:lnTo>
                    <a:pt x="12" y="1"/>
                  </a:lnTo>
                  <a:lnTo>
                    <a:pt x="11" y="1"/>
                  </a:lnTo>
                  <a:lnTo>
                    <a:pt x="10" y="1"/>
                  </a:lnTo>
                  <a:lnTo>
                    <a:pt x="10" y="1"/>
                  </a:lnTo>
                  <a:lnTo>
                    <a:pt x="9" y="1"/>
                  </a:lnTo>
                  <a:lnTo>
                    <a:pt x="8" y="1"/>
                  </a:lnTo>
                  <a:lnTo>
                    <a:pt x="8" y="0"/>
                  </a:lnTo>
                  <a:lnTo>
                    <a:pt x="8" y="0"/>
                  </a:lnTo>
                  <a:lnTo>
                    <a:pt x="7" y="0"/>
                  </a:lnTo>
                  <a:lnTo>
                    <a:pt x="6" y="0"/>
                  </a:lnTo>
                  <a:lnTo>
                    <a:pt x="5" y="0"/>
                  </a:lnTo>
                  <a:lnTo>
                    <a:pt x="5" y="0"/>
                  </a:lnTo>
                  <a:lnTo>
                    <a:pt x="4" y="0"/>
                  </a:lnTo>
                  <a:lnTo>
                    <a:pt x="3" y="1"/>
                  </a:lnTo>
                  <a:lnTo>
                    <a:pt x="3" y="2"/>
                  </a:lnTo>
                  <a:lnTo>
                    <a:pt x="2" y="2"/>
                  </a:lnTo>
                  <a:lnTo>
                    <a:pt x="2" y="2"/>
                  </a:lnTo>
                  <a:lnTo>
                    <a:pt x="1" y="3"/>
                  </a:lnTo>
                  <a:lnTo>
                    <a:pt x="1" y="4"/>
                  </a:lnTo>
                  <a:lnTo>
                    <a:pt x="1" y="5"/>
                  </a:lnTo>
                  <a:lnTo>
                    <a:pt x="1" y="6"/>
                  </a:lnTo>
                  <a:lnTo>
                    <a:pt x="1" y="7"/>
                  </a:lnTo>
                  <a:lnTo>
                    <a:pt x="1" y="8"/>
                  </a:lnTo>
                  <a:lnTo>
                    <a:pt x="2" y="9"/>
                  </a:lnTo>
                  <a:lnTo>
                    <a:pt x="2" y="10"/>
                  </a:lnTo>
                  <a:lnTo>
                    <a:pt x="3" y="10"/>
                  </a:lnTo>
                  <a:lnTo>
                    <a:pt x="4" y="11"/>
                  </a:lnTo>
                  <a:lnTo>
                    <a:pt x="5" y="12"/>
                  </a:lnTo>
                  <a:lnTo>
                    <a:pt x="6" y="12"/>
                  </a:lnTo>
                  <a:lnTo>
                    <a:pt x="7" y="13"/>
                  </a:lnTo>
                  <a:lnTo>
                    <a:pt x="8" y="13"/>
                  </a:lnTo>
                  <a:lnTo>
                    <a:pt x="9" y="13"/>
                  </a:lnTo>
                  <a:lnTo>
                    <a:pt x="10" y="14"/>
                  </a:lnTo>
                  <a:lnTo>
                    <a:pt x="10" y="15"/>
                  </a:lnTo>
                  <a:lnTo>
                    <a:pt x="10" y="16"/>
                  </a:lnTo>
                  <a:lnTo>
                    <a:pt x="11" y="17"/>
                  </a:lnTo>
                  <a:lnTo>
                    <a:pt x="11" y="17"/>
                  </a:lnTo>
                  <a:lnTo>
                    <a:pt x="11" y="18"/>
                  </a:lnTo>
                  <a:lnTo>
                    <a:pt x="11" y="19"/>
                  </a:lnTo>
                  <a:lnTo>
                    <a:pt x="11" y="20"/>
                  </a:lnTo>
                  <a:lnTo>
                    <a:pt x="10" y="20"/>
                  </a:lnTo>
                  <a:lnTo>
                    <a:pt x="10" y="21"/>
                  </a:lnTo>
                  <a:lnTo>
                    <a:pt x="10" y="21"/>
                  </a:lnTo>
                  <a:lnTo>
                    <a:pt x="10" y="21"/>
                  </a:lnTo>
                  <a:lnTo>
                    <a:pt x="9" y="21"/>
                  </a:lnTo>
                  <a:lnTo>
                    <a:pt x="8" y="21"/>
                  </a:lnTo>
                  <a:lnTo>
                    <a:pt x="8" y="21"/>
                  </a:lnTo>
                  <a:lnTo>
                    <a:pt x="7" y="21"/>
                  </a:lnTo>
                  <a:lnTo>
                    <a:pt x="6" y="21"/>
                  </a:lnTo>
                  <a:lnTo>
                    <a:pt x="5" y="21"/>
                  </a:lnTo>
                  <a:lnTo>
                    <a:pt x="5" y="21"/>
                  </a:lnTo>
                  <a:lnTo>
                    <a:pt x="4" y="21"/>
                  </a:lnTo>
                  <a:lnTo>
                    <a:pt x="3" y="20"/>
                  </a:lnTo>
                  <a:lnTo>
                    <a:pt x="3" y="19"/>
                  </a:lnTo>
                  <a:lnTo>
                    <a:pt x="2" y="18"/>
                  </a:lnTo>
                  <a:lnTo>
                    <a:pt x="2" y="17"/>
                  </a:lnTo>
                  <a:lnTo>
                    <a:pt x="1" y="17"/>
                  </a:lnTo>
                  <a:lnTo>
                    <a:pt x="1" y="17"/>
                  </a:lnTo>
                  <a:lnTo>
                    <a:pt x="1" y="16"/>
                  </a:lnTo>
                  <a:lnTo>
                    <a:pt x="0" y="17"/>
                  </a:lnTo>
                  <a:lnTo>
                    <a:pt x="1" y="22"/>
                  </a:lnTo>
                  <a:lnTo>
                    <a:pt x="2" y="22"/>
                  </a:lnTo>
                  <a:lnTo>
                    <a:pt x="2" y="21"/>
                  </a:lnTo>
                  <a:lnTo>
                    <a:pt x="3" y="21"/>
                  </a:lnTo>
                  <a:lnTo>
                    <a:pt x="3" y="21"/>
                  </a:lnTo>
                  <a:lnTo>
                    <a:pt x="4" y="21"/>
                  </a:lnTo>
                  <a:lnTo>
                    <a:pt x="5" y="22"/>
                  </a:lnTo>
                  <a:lnTo>
                    <a:pt x="5" y="22"/>
                  </a:lnTo>
                  <a:lnTo>
                    <a:pt x="6" y="22"/>
                  </a:lnTo>
                  <a:lnTo>
                    <a:pt x="6" y="23"/>
                  </a:lnTo>
                  <a:lnTo>
                    <a:pt x="7" y="23"/>
                  </a:lnTo>
                  <a:lnTo>
                    <a:pt x="8" y="23"/>
                  </a:lnTo>
                  <a:lnTo>
                    <a:pt x="8" y="23"/>
                  </a:lnTo>
                  <a:lnTo>
                    <a:pt x="9" y="22"/>
                  </a:lnTo>
                  <a:lnTo>
                    <a:pt x="10" y="22"/>
                  </a:lnTo>
                  <a:lnTo>
                    <a:pt x="10" y="22"/>
                  </a:lnTo>
                  <a:lnTo>
                    <a:pt x="11" y="21"/>
                  </a:lnTo>
                  <a:lnTo>
                    <a:pt x="12" y="21"/>
                  </a:lnTo>
                  <a:lnTo>
                    <a:pt x="12" y="20"/>
                  </a:lnTo>
                  <a:lnTo>
                    <a:pt x="12" y="19"/>
                  </a:lnTo>
                  <a:lnTo>
                    <a:pt x="13" y="18"/>
                  </a:lnTo>
                  <a:lnTo>
                    <a:pt x="13" y="17"/>
                  </a:lnTo>
                  <a:lnTo>
                    <a:pt x="13" y="17"/>
                  </a:lnTo>
                  <a:lnTo>
                    <a:pt x="13" y="16"/>
                  </a:lnTo>
                  <a:lnTo>
                    <a:pt x="13" y="15"/>
                  </a:lnTo>
                  <a:lnTo>
                    <a:pt x="13" y="14"/>
                  </a:lnTo>
                  <a:lnTo>
                    <a:pt x="12" y="13"/>
                  </a:lnTo>
                  <a:lnTo>
                    <a:pt x="12" y="13"/>
                  </a:lnTo>
                  <a:lnTo>
                    <a:pt x="12" y="12"/>
                  </a:lnTo>
                  <a:lnTo>
                    <a:pt x="11" y="12"/>
                  </a:lnTo>
                  <a:lnTo>
                    <a:pt x="11" y="11"/>
                  </a:lnTo>
                  <a:lnTo>
                    <a:pt x="10" y="11"/>
                  </a:lnTo>
                  <a:lnTo>
                    <a:pt x="10" y="10"/>
                  </a:lnTo>
                  <a:lnTo>
                    <a:pt x="9" y="10"/>
                  </a:lnTo>
                  <a:lnTo>
                    <a:pt x="8" y="10"/>
                  </a:lnTo>
                  <a:lnTo>
                    <a:pt x="8" y="10"/>
                  </a:lnTo>
                  <a:lnTo>
                    <a:pt x="7" y="9"/>
                  </a:lnTo>
                  <a:lnTo>
                    <a:pt x="6" y="9"/>
                  </a:lnTo>
                  <a:lnTo>
                    <a:pt x="5" y="9"/>
                  </a:lnTo>
                  <a:lnTo>
                    <a:pt x="5" y="9"/>
                  </a:lnTo>
                  <a:lnTo>
                    <a:pt x="5" y="8"/>
                  </a:lnTo>
                  <a:lnTo>
                    <a:pt x="4" y="8"/>
                  </a:lnTo>
                  <a:lnTo>
                    <a:pt x="4" y="7"/>
                  </a:lnTo>
                  <a:lnTo>
                    <a:pt x="3" y="7"/>
                  </a:lnTo>
                  <a:lnTo>
                    <a:pt x="3" y="6"/>
                  </a:lnTo>
                  <a:lnTo>
                    <a:pt x="3" y="6"/>
                  </a:lnTo>
                  <a:lnTo>
                    <a:pt x="3" y="5"/>
                  </a:lnTo>
                  <a:lnTo>
                    <a:pt x="3" y="4"/>
                  </a:lnTo>
                  <a:lnTo>
                    <a:pt x="3" y="4"/>
                  </a:lnTo>
                  <a:lnTo>
                    <a:pt x="3" y="3"/>
                  </a:lnTo>
                  <a:lnTo>
                    <a:pt x="3" y="2"/>
                  </a:lnTo>
                  <a:lnTo>
                    <a:pt x="4" y="2"/>
                  </a:lnTo>
                  <a:lnTo>
                    <a:pt x="4" y="2"/>
                  </a:lnTo>
                  <a:lnTo>
                    <a:pt x="5" y="2"/>
                  </a:lnTo>
                  <a:lnTo>
                    <a:pt x="5" y="2"/>
                  </a:lnTo>
                  <a:lnTo>
                    <a:pt x="6" y="2"/>
                  </a:lnTo>
                  <a:lnTo>
                    <a:pt x="6" y="1"/>
                  </a:lnTo>
                  <a:lnTo>
                    <a:pt x="7" y="1"/>
                  </a:lnTo>
                  <a:lnTo>
                    <a:pt x="8" y="2"/>
                  </a:lnTo>
                  <a:lnTo>
                    <a:pt x="8" y="2"/>
                  </a:lnTo>
                  <a:lnTo>
                    <a:pt x="9" y="2"/>
                  </a:lnTo>
                  <a:lnTo>
                    <a:pt x="9" y="2"/>
                  </a:lnTo>
                  <a:lnTo>
                    <a:pt x="10" y="2"/>
                  </a:lnTo>
                  <a:lnTo>
                    <a:pt x="10" y="3"/>
                  </a:lnTo>
                  <a:lnTo>
                    <a:pt x="11" y="4"/>
                  </a:lnTo>
                  <a:lnTo>
                    <a:pt x="11" y="5"/>
                  </a:lnTo>
                  <a:lnTo>
                    <a:pt x="12" y="5"/>
                  </a:lnTo>
                  <a:lnTo>
                    <a:pt x="12" y="6"/>
                  </a:lnTo>
                  <a:lnTo>
                    <a:pt x="12" y="6"/>
                  </a:lnTo>
                  <a:lnTo>
                    <a:pt x="12" y="6"/>
                  </a:lnTo>
                  <a:lnTo>
                    <a:pt x="13" y="6"/>
                  </a:lnTo>
                  <a:lnTo>
                    <a:pt x="12" y="1"/>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10" name="Freeform 307"/>
            <p:cNvSpPr>
              <a:spLocks/>
            </p:cNvSpPr>
            <p:nvPr/>
          </p:nvSpPr>
          <p:spPr bwMode="auto">
            <a:xfrm>
              <a:off x="854" y="2832"/>
              <a:ext cx="20" cy="24"/>
            </a:xfrm>
            <a:custGeom>
              <a:avLst/>
              <a:gdLst>
                <a:gd name="T0" fmla="*/ 18 w 20"/>
                <a:gd name="T1" fmla="*/ 16 h 24"/>
                <a:gd name="T2" fmla="*/ 18 w 20"/>
                <a:gd name="T3" fmla="*/ 14 h 24"/>
                <a:gd name="T4" fmla="*/ 18 w 20"/>
                <a:gd name="T5" fmla="*/ 13 h 24"/>
                <a:gd name="T6" fmla="*/ 19 w 20"/>
                <a:gd name="T7" fmla="*/ 11 h 24"/>
                <a:gd name="T8" fmla="*/ 19 w 20"/>
                <a:gd name="T9" fmla="*/ 9 h 24"/>
                <a:gd name="T10" fmla="*/ 18 w 20"/>
                <a:gd name="T11" fmla="*/ 7 h 24"/>
                <a:gd name="T12" fmla="*/ 17 w 20"/>
                <a:gd name="T13" fmla="*/ 5 h 24"/>
                <a:gd name="T14" fmla="*/ 17 w 20"/>
                <a:gd name="T15" fmla="*/ 3 h 24"/>
                <a:gd name="T16" fmla="*/ 15 w 20"/>
                <a:gd name="T17" fmla="*/ 2 h 24"/>
                <a:gd name="T18" fmla="*/ 13 w 20"/>
                <a:gd name="T19" fmla="*/ 1 h 24"/>
                <a:gd name="T20" fmla="*/ 11 w 20"/>
                <a:gd name="T21" fmla="*/ 0 h 24"/>
                <a:gd name="T22" fmla="*/ 9 w 20"/>
                <a:gd name="T23" fmla="*/ 0 h 24"/>
                <a:gd name="T24" fmla="*/ 7 w 20"/>
                <a:gd name="T25" fmla="*/ 1 h 24"/>
                <a:gd name="T26" fmla="*/ 5 w 20"/>
                <a:gd name="T27" fmla="*/ 2 h 24"/>
                <a:gd name="T28" fmla="*/ 4 w 20"/>
                <a:gd name="T29" fmla="*/ 2 h 24"/>
                <a:gd name="T30" fmla="*/ 2 w 20"/>
                <a:gd name="T31" fmla="*/ 4 h 24"/>
                <a:gd name="T32" fmla="*/ 2 w 20"/>
                <a:gd name="T33" fmla="*/ 6 h 24"/>
                <a:gd name="T34" fmla="*/ 1 w 20"/>
                <a:gd name="T35" fmla="*/ 8 h 24"/>
                <a:gd name="T36" fmla="*/ 0 w 20"/>
                <a:gd name="T37" fmla="*/ 10 h 24"/>
                <a:gd name="T38" fmla="*/ 0 w 20"/>
                <a:gd name="T39" fmla="*/ 12 h 24"/>
                <a:gd name="T40" fmla="*/ 0 w 20"/>
                <a:gd name="T41" fmla="*/ 14 h 24"/>
                <a:gd name="T42" fmla="*/ 1 w 20"/>
                <a:gd name="T43" fmla="*/ 16 h 24"/>
                <a:gd name="T44" fmla="*/ 2 w 20"/>
                <a:gd name="T45" fmla="*/ 18 h 24"/>
                <a:gd name="T46" fmla="*/ 2 w 20"/>
                <a:gd name="T47" fmla="*/ 20 h 24"/>
                <a:gd name="T48" fmla="*/ 4 w 20"/>
                <a:gd name="T49" fmla="*/ 21 h 24"/>
                <a:gd name="T50" fmla="*/ 5 w 20"/>
                <a:gd name="T51" fmla="*/ 22 h 24"/>
                <a:gd name="T52" fmla="*/ 8 w 20"/>
                <a:gd name="T53" fmla="*/ 22 h 24"/>
                <a:gd name="T54" fmla="*/ 9 w 20"/>
                <a:gd name="T55" fmla="*/ 23 h 24"/>
                <a:gd name="T56" fmla="*/ 11 w 20"/>
                <a:gd name="T57" fmla="*/ 22 h 24"/>
                <a:gd name="T58" fmla="*/ 12 w 20"/>
                <a:gd name="T59" fmla="*/ 22 h 24"/>
                <a:gd name="T60" fmla="*/ 14 w 20"/>
                <a:gd name="T61" fmla="*/ 21 h 24"/>
                <a:gd name="T62" fmla="*/ 15 w 20"/>
                <a:gd name="T63" fmla="*/ 20 h 24"/>
                <a:gd name="T64" fmla="*/ 16 w 20"/>
                <a:gd name="T65" fmla="*/ 19 h 24"/>
                <a:gd name="T66" fmla="*/ 17 w 20"/>
                <a:gd name="T67" fmla="*/ 17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0" h="24">
                  <a:moveTo>
                    <a:pt x="17" y="17"/>
                  </a:moveTo>
                  <a:lnTo>
                    <a:pt x="18" y="16"/>
                  </a:lnTo>
                  <a:lnTo>
                    <a:pt x="18" y="15"/>
                  </a:lnTo>
                  <a:lnTo>
                    <a:pt x="18" y="14"/>
                  </a:lnTo>
                  <a:lnTo>
                    <a:pt x="18" y="13"/>
                  </a:lnTo>
                  <a:lnTo>
                    <a:pt x="18" y="13"/>
                  </a:lnTo>
                  <a:lnTo>
                    <a:pt x="19" y="12"/>
                  </a:lnTo>
                  <a:lnTo>
                    <a:pt x="19" y="11"/>
                  </a:lnTo>
                  <a:lnTo>
                    <a:pt x="19" y="10"/>
                  </a:lnTo>
                  <a:lnTo>
                    <a:pt x="19" y="9"/>
                  </a:lnTo>
                  <a:lnTo>
                    <a:pt x="18" y="8"/>
                  </a:lnTo>
                  <a:lnTo>
                    <a:pt x="18" y="7"/>
                  </a:lnTo>
                  <a:lnTo>
                    <a:pt x="18" y="6"/>
                  </a:lnTo>
                  <a:lnTo>
                    <a:pt x="17" y="5"/>
                  </a:lnTo>
                  <a:lnTo>
                    <a:pt x="17" y="4"/>
                  </a:lnTo>
                  <a:lnTo>
                    <a:pt x="17" y="3"/>
                  </a:lnTo>
                  <a:lnTo>
                    <a:pt x="16" y="2"/>
                  </a:lnTo>
                  <a:lnTo>
                    <a:pt x="15" y="2"/>
                  </a:lnTo>
                  <a:lnTo>
                    <a:pt x="14" y="2"/>
                  </a:lnTo>
                  <a:lnTo>
                    <a:pt x="13" y="1"/>
                  </a:lnTo>
                  <a:lnTo>
                    <a:pt x="12" y="1"/>
                  </a:lnTo>
                  <a:lnTo>
                    <a:pt x="11" y="0"/>
                  </a:lnTo>
                  <a:lnTo>
                    <a:pt x="10" y="0"/>
                  </a:lnTo>
                  <a:lnTo>
                    <a:pt x="9" y="0"/>
                  </a:lnTo>
                  <a:lnTo>
                    <a:pt x="8" y="0"/>
                  </a:lnTo>
                  <a:lnTo>
                    <a:pt x="7" y="1"/>
                  </a:lnTo>
                  <a:lnTo>
                    <a:pt x="6" y="1"/>
                  </a:lnTo>
                  <a:lnTo>
                    <a:pt x="5" y="2"/>
                  </a:lnTo>
                  <a:lnTo>
                    <a:pt x="5" y="2"/>
                  </a:lnTo>
                  <a:lnTo>
                    <a:pt x="4" y="2"/>
                  </a:lnTo>
                  <a:lnTo>
                    <a:pt x="3" y="3"/>
                  </a:lnTo>
                  <a:lnTo>
                    <a:pt x="2" y="4"/>
                  </a:lnTo>
                  <a:lnTo>
                    <a:pt x="2" y="5"/>
                  </a:lnTo>
                  <a:lnTo>
                    <a:pt x="2" y="6"/>
                  </a:lnTo>
                  <a:lnTo>
                    <a:pt x="1" y="7"/>
                  </a:lnTo>
                  <a:lnTo>
                    <a:pt x="1" y="8"/>
                  </a:lnTo>
                  <a:lnTo>
                    <a:pt x="0" y="9"/>
                  </a:lnTo>
                  <a:lnTo>
                    <a:pt x="0" y="10"/>
                  </a:lnTo>
                  <a:lnTo>
                    <a:pt x="0" y="11"/>
                  </a:lnTo>
                  <a:lnTo>
                    <a:pt x="0" y="12"/>
                  </a:lnTo>
                  <a:lnTo>
                    <a:pt x="0" y="13"/>
                  </a:lnTo>
                  <a:lnTo>
                    <a:pt x="0" y="14"/>
                  </a:lnTo>
                  <a:lnTo>
                    <a:pt x="0" y="15"/>
                  </a:lnTo>
                  <a:lnTo>
                    <a:pt x="1" y="16"/>
                  </a:lnTo>
                  <a:lnTo>
                    <a:pt x="1" y="17"/>
                  </a:lnTo>
                  <a:lnTo>
                    <a:pt x="2" y="18"/>
                  </a:lnTo>
                  <a:lnTo>
                    <a:pt x="2" y="19"/>
                  </a:lnTo>
                  <a:lnTo>
                    <a:pt x="2" y="20"/>
                  </a:lnTo>
                  <a:lnTo>
                    <a:pt x="3" y="21"/>
                  </a:lnTo>
                  <a:lnTo>
                    <a:pt x="4" y="21"/>
                  </a:lnTo>
                  <a:lnTo>
                    <a:pt x="5" y="21"/>
                  </a:lnTo>
                  <a:lnTo>
                    <a:pt x="5" y="22"/>
                  </a:lnTo>
                  <a:lnTo>
                    <a:pt x="7" y="22"/>
                  </a:lnTo>
                  <a:lnTo>
                    <a:pt x="8" y="22"/>
                  </a:lnTo>
                  <a:lnTo>
                    <a:pt x="8" y="23"/>
                  </a:lnTo>
                  <a:lnTo>
                    <a:pt x="9" y="23"/>
                  </a:lnTo>
                  <a:lnTo>
                    <a:pt x="10" y="23"/>
                  </a:lnTo>
                  <a:lnTo>
                    <a:pt x="11" y="22"/>
                  </a:lnTo>
                  <a:lnTo>
                    <a:pt x="11" y="22"/>
                  </a:lnTo>
                  <a:lnTo>
                    <a:pt x="12" y="22"/>
                  </a:lnTo>
                  <a:lnTo>
                    <a:pt x="13" y="21"/>
                  </a:lnTo>
                  <a:lnTo>
                    <a:pt x="14" y="21"/>
                  </a:lnTo>
                  <a:lnTo>
                    <a:pt x="14" y="21"/>
                  </a:lnTo>
                  <a:lnTo>
                    <a:pt x="15" y="20"/>
                  </a:lnTo>
                  <a:lnTo>
                    <a:pt x="16" y="20"/>
                  </a:lnTo>
                  <a:lnTo>
                    <a:pt x="16" y="19"/>
                  </a:lnTo>
                  <a:lnTo>
                    <a:pt x="17" y="18"/>
                  </a:lnTo>
                  <a:lnTo>
                    <a:pt x="17" y="17"/>
                  </a:lnTo>
                  <a:lnTo>
                    <a:pt x="17" y="17"/>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11" name="Freeform 308"/>
            <p:cNvSpPr>
              <a:spLocks/>
            </p:cNvSpPr>
            <p:nvPr/>
          </p:nvSpPr>
          <p:spPr bwMode="auto">
            <a:xfrm>
              <a:off x="996" y="2986"/>
              <a:ext cx="27" cy="22"/>
            </a:xfrm>
            <a:custGeom>
              <a:avLst/>
              <a:gdLst>
                <a:gd name="T0" fmla="*/ 10 w 27"/>
                <a:gd name="T1" fmla="*/ 5 h 22"/>
                <a:gd name="T2" fmla="*/ 8 w 27"/>
                <a:gd name="T3" fmla="*/ 5 h 22"/>
                <a:gd name="T4" fmla="*/ 7 w 27"/>
                <a:gd name="T5" fmla="*/ 5 h 22"/>
                <a:gd name="T6" fmla="*/ 6 w 27"/>
                <a:gd name="T7" fmla="*/ 5 h 22"/>
                <a:gd name="T8" fmla="*/ 5 w 27"/>
                <a:gd name="T9" fmla="*/ 5 h 22"/>
                <a:gd name="T10" fmla="*/ 4 w 27"/>
                <a:gd name="T11" fmla="*/ 5 h 22"/>
                <a:gd name="T12" fmla="*/ 3 w 27"/>
                <a:gd name="T13" fmla="*/ 5 h 22"/>
                <a:gd name="T14" fmla="*/ 3 w 27"/>
                <a:gd name="T15" fmla="*/ 5 h 22"/>
                <a:gd name="T16" fmla="*/ 2 w 27"/>
                <a:gd name="T17" fmla="*/ 5 h 22"/>
                <a:gd name="T18" fmla="*/ 2 w 27"/>
                <a:gd name="T19" fmla="*/ 6 h 22"/>
                <a:gd name="T20" fmla="*/ 3 w 27"/>
                <a:gd name="T21" fmla="*/ 7 h 22"/>
                <a:gd name="T22" fmla="*/ 3 w 27"/>
                <a:gd name="T23" fmla="*/ 8 h 22"/>
                <a:gd name="T24" fmla="*/ 2 w 27"/>
                <a:gd name="T25" fmla="*/ 8 h 22"/>
                <a:gd name="T26" fmla="*/ 0 w 27"/>
                <a:gd name="T27" fmla="*/ 1 h 22"/>
                <a:gd name="T28" fmla="*/ 1 w 27"/>
                <a:gd name="T29" fmla="*/ 0 h 22"/>
                <a:gd name="T30" fmla="*/ 2 w 27"/>
                <a:gd name="T31" fmla="*/ 1 h 22"/>
                <a:gd name="T32" fmla="*/ 2 w 27"/>
                <a:gd name="T33" fmla="*/ 2 h 22"/>
                <a:gd name="T34" fmla="*/ 2 w 27"/>
                <a:gd name="T35" fmla="*/ 2 h 22"/>
                <a:gd name="T36" fmla="*/ 2 w 27"/>
                <a:gd name="T37" fmla="*/ 2 h 22"/>
                <a:gd name="T38" fmla="*/ 3 w 27"/>
                <a:gd name="T39" fmla="*/ 2 h 22"/>
                <a:gd name="T40" fmla="*/ 4 w 27"/>
                <a:gd name="T41" fmla="*/ 2 h 22"/>
                <a:gd name="T42" fmla="*/ 5 w 27"/>
                <a:gd name="T43" fmla="*/ 3 h 22"/>
                <a:gd name="T44" fmla="*/ 6 w 27"/>
                <a:gd name="T45" fmla="*/ 3 h 22"/>
                <a:gd name="T46" fmla="*/ 7 w 27"/>
                <a:gd name="T47" fmla="*/ 3 h 22"/>
                <a:gd name="T48" fmla="*/ 7 w 27"/>
                <a:gd name="T49" fmla="*/ 3 h 22"/>
                <a:gd name="T50" fmla="*/ 24 w 27"/>
                <a:gd name="T51" fmla="*/ 5 h 22"/>
                <a:gd name="T52" fmla="*/ 26 w 27"/>
                <a:gd name="T53" fmla="*/ 7 h 22"/>
                <a:gd name="T54" fmla="*/ 11 w 27"/>
                <a:gd name="T55" fmla="*/ 16 h 22"/>
                <a:gd name="T56" fmla="*/ 10 w 27"/>
                <a:gd name="T57" fmla="*/ 16 h 22"/>
                <a:gd name="T58" fmla="*/ 10 w 27"/>
                <a:gd name="T59" fmla="*/ 17 h 22"/>
                <a:gd name="T60" fmla="*/ 9 w 27"/>
                <a:gd name="T61" fmla="*/ 17 h 22"/>
                <a:gd name="T62" fmla="*/ 8 w 27"/>
                <a:gd name="T63" fmla="*/ 18 h 22"/>
                <a:gd name="T64" fmla="*/ 7 w 27"/>
                <a:gd name="T65" fmla="*/ 19 h 22"/>
                <a:gd name="T66" fmla="*/ 7 w 27"/>
                <a:gd name="T67" fmla="*/ 19 h 22"/>
                <a:gd name="T68" fmla="*/ 7 w 27"/>
                <a:gd name="T69" fmla="*/ 20 h 22"/>
                <a:gd name="T70" fmla="*/ 7 w 27"/>
                <a:gd name="T71" fmla="*/ 21 h 22"/>
                <a:gd name="T72" fmla="*/ 6 w 27"/>
                <a:gd name="T73" fmla="*/ 21 h 22"/>
                <a:gd name="T74" fmla="*/ 3 w 27"/>
                <a:gd name="T75" fmla="*/ 12 h 22"/>
                <a:gd name="T76" fmla="*/ 4 w 27"/>
                <a:gd name="T77" fmla="*/ 12 h 22"/>
                <a:gd name="T78" fmla="*/ 4 w 27"/>
                <a:gd name="T79" fmla="*/ 13 h 22"/>
                <a:gd name="T80" fmla="*/ 5 w 27"/>
                <a:gd name="T81" fmla="*/ 13 h 22"/>
                <a:gd name="T82" fmla="*/ 5 w 27"/>
                <a:gd name="T83" fmla="*/ 14 h 22"/>
                <a:gd name="T84" fmla="*/ 5 w 27"/>
                <a:gd name="T85" fmla="*/ 15 h 22"/>
                <a:gd name="T86" fmla="*/ 6 w 27"/>
                <a:gd name="T87" fmla="*/ 15 h 22"/>
                <a:gd name="T88" fmla="*/ 7 w 27"/>
                <a:gd name="T89" fmla="*/ 15 h 22"/>
                <a:gd name="T90" fmla="*/ 7 w 27"/>
                <a:gd name="T91" fmla="*/ 15 h 22"/>
                <a:gd name="T92" fmla="*/ 8 w 27"/>
                <a:gd name="T93" fmla="*/ 15 h 22"/>
                <a:gd name="T94" fmla="*/ 8 w 27"/>
                <a:gd name="T95" fmla="*/ 14 h 22"/>
                <a:gd name="T96" fmla="*/ 11 w 27"/>
                <a:gd name="T97" fmla="*/ 12 h 22"/>
                <a:gd name="T98" fmla="*/ 10 w 27"/>
                <a:gd name="T99" fmla="*/ 5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7" h="22">
                  <a:moveTo>
                    <a:pt x="10" y="5"/>
                  </a:moveTo>
                  <a:lnTo>
                    <a:pt x="8" y="5"/>
                  </a:lnTo>
                  <a:lnTo>
                    <a:pt x="7" y="5"/>
                  </a:lnTo>
                  <a:lnTo>
                    <a:pt x="6" y="5"/>
                  </a:lnTo>
                  <a:lnTo>
                    <a:pt x="5" y="5"/>
                  </a:lnTo>
                  <a:lnTo>
                    <a:pt x="4" y="5"/>
                  </a:lnTo>
                  <a:lnTo>
                    <a:pt x="3" y="5"/>
                  </a:lnTo>
                  <a:lnTo>
                    <a:pt x="3" y="5"/>
                  </a:lnTo>
                  <a:lnTo>
                    <a:pt x="2" y="5"/>
                  </a:lnTo>
                  <a:lnTo>
                    <a:pt x="2" y="6"/>
                  </a:lnTo>
                  <a:lnTo>
                    <a:pt x="3" y="7"/>
                  </a:lnTo>
                  <a:lnTo>
                    <a:pt x="3" y="8"/>
                  </a:lnTo>
                  <a:lnTo>
                    <a:pt x="2" y="8"/>
                  </a:lnTo>
                  <a:lnTo>
                    <a:pt x="0" y="1"/>
                  </a:lnTo>
                  <a:lnTo>
                    <a:pt x="1" y="0"/>
                  </a:lnTo>
                  <a:lnTo>
                    <a:pt x="2" y="1"/>
                  </a:lnTo>
                  <a:lnTo>
                    <a:pt x="2" y="2"/>
                  </a:lnTo>
                  <a:lnTo>
                    <a:pt x="2" y="2"/>
                  </a:lnTo>
                  <a:lnTo>
                    <a:pt x="2" y="2"/>
                  </a:lnTo>
                  <a:lnTo>
                    <a:pt x="3" y="2"/>
                  </a:lnTo>
                  <a:lnTo>
                    <a:pt x="4" y="2"/>
                  </a:lnTo>
                  <a:lnTo>
                    <a:pt x="5" y="3"/>
                  </a:lnTo>
                  <a:lnTo>
                    <a:pt x="6" y="3"/>
                  </a:lnTo>
                  <a:lnTo>
                    <a:pt x="7" y="3"/>
                  </a:lnTo>
                  <a:lnTo>
                    <a:pt x="7" y="3"/>
                  </a:lnTo>
                  <a:lnTo>
                    <a:pt x="24" y="5"/>
                  </a:lnTo>
                  <a:lnTo>
                    <a:pt x="26" y="7"/>
                  </a:lnTo>
                  <a:lnTo>
                    <a:pt x="11" y="16"/>
                  </a:lnTo>
                  <a:lnTo>
                    <a:pt x="10" y="16"/>
                  </a:lnTo>
                  <a:lnTo>
                    <a:pt x="10" y="17"/>
                  </a:lnTo>
                  <a:lnTo>
                    <a:pt x="9" y="17"/>
                  </a:lnTo>
                  <a:lnTo>
                    <a:pt x="8" y="18"/>
                  </a:lnTo>
                  <a:lnTo>
                    <a:pt x="7" y="19"/>
                  </a:lnTo>
                  <a:lnTo>
                    <a:pt x="7" y="19"/>
                  </a:lnTo>
                  <a:lnTo>
                    <a:pt x="7" y="20"/>
                  </a:lnTo>
                  <a:lnTo>
                    <a:pt x="7" y="21"/>
                  </a:lnTo>
                  <a:lnTo>
                    <a:pt x="6" y="21"/>
                  </a:lnTo>
                  <a:lnTo>
                    <a:pt x="3" y="12"/>
                  </a:lnTo>
                  <a:lnTo>
                    <a:pt x="4" y="12"/>
                  </a:lnTo>
                  <a:lnTo>
                    <a:pt x="4" y="13"/>
                  </a:lnTo>
                  <a:lnTo>
                    <a:pt x="5" y="13"/>
                  </a:lnTo>
                  <a:lnTo>
                    <a:pt x="5" y="14"/>
                  </a:lnTo>
                  <a:lnTo>
                    <a:pt x="5" y="15"/>
                  </a:lnTo>
                  <a:lnTo>
                    <a:pt x="6" y="15"/>
                  </a:lnTo>
                  <a:lnTo>
                    <a:pt x="7" y="15"/>
                  </a:lnTo>
                  <a:lnTo>
                    <a:pt x="7" y="15"/>
                  </a:lnTo>
                  <a:lnTo>
                    <a:pt x="8" y="15"/>
                  </a:lnTo>
                  <a:lnTo>
                    <a:pt x="8" y="14"/>
                  </a:lnTo>
                  <a:lnTo>
                    <a:pt x="11" y="12"/>
                  </a:lnTo>
                  <a:lnTo>
                    <a:pt x="10" y="5"/>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12" name="Freeform 309"/>
            <p:cNvSpPr>
              <a:spLocks/>
            </p:cNvSpPr>
            <p:nvPr/>
          </p:nvSpPr>
          <p:spPr bwMode="auto">
            <a:xfrm>
              <a:off x="1010" y="2992"/>
              <a:ext cx="8" cy="3"/>
            </a:xfrm>
            <a:custGeom>
              <a:avLst/>
              <a:gdLst>
                <a:gd name="T0" fmla="*/ 1 w 8"/>
                <a:gd name="T1" fmla="*/ 2 h 3"/>
                <a:gd name="T2" fmla="*/ 7 w 8"/>
                <a:gd name="T3" fmla="*/ 1 h 3"/>
                <a:gd name="T4" fmla="*/ 0 w 8"/>
                <a:gd name="T5" fmla="*/ 0 h 3"/>
                <a:gd name="T6" fmla="*/ 1 w 8"/>
                <a:gd name="T7" fmla="*/ 2 h 3"/>
              </a:gdLst>
              <a:ahLst/>
              <a:cxnLst>
                <a:cxn ang="0">
                  <a:pos x="T0" y="T1"/>
                </a:cxn>
                <a:cxn ang="0">
                  <a:pos x="T2" y="T3"/>
                </a:cxn>
                <a:cxn ang="0">
                  <a:pos x="T4" y="T5"/>
                </a:cxn>
                <a:cxn ang="0">
                  <a:pos x="T6" y="T7"/>
                </a:cxn>
              </a:cxnLst>
              <a:rect l="0" t="0" r="r" b="b"/>
              <a:pathLst>
                <a:path w="8" h="3">
                  <a:moveTo>
                    <a:pt x="1" y="2"/>
                  </a:moveTo>
                  <a:lnTo>
                    <a:pt x="7" y="1"/>
                  </a:lnTo>
                  <a:lnTo>
                    <a:pt x="0" y="0"/>
                  </a:lnTo>
                  <a:lnTo>
                    <a:pt x="1" y="2"/>
                  </a:lnTo>
                </a:path>
              </a:pathLst>
            </a:custGeom>
            <a:solidFill>
              <a:srgbClr val="B2B2B2"/>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13" name="Freeform 310"/>
            <p:cNvSpPr>
              <a:spLocks/>
            </p:cNvSpPr>
            <p:nvPr/>
          </p:nvSpPr>
          <p:spPr bwMode="auto">
            <a:xfrm>
              <a:off x="657" y="3175"/>
              <a:ext cx="22" cy="29"/>
            </a:xfrm>
            <a:custGeom>
              <a:avLst/>
              <a:gdLst>
                <a:gd name="T0" fmla="*/ 2 w 22"/>
                <a:gd name="T1" fmla="*/ 16 h 29"/>
                <a:gd name="T2" fmla="*/ 2 w 22"/>
                <a:gd name="T3" fmla="*/ 14 h 29"/>
                <a:gd name="T4" fmla="*/ 5 w 22"/>
                <a:gd name="T5" fmla="*/ 14 h 29"/>
                <a:gd name="T6" fmla="*/ 6 w 22"/>
                <a:gd name="T7" fmla="*/ 16 h 29"/>
                <a:gd name="T8" fmla="*/ 7 w 22"/>
                <a:gd name="T9" fmla="*/ 16 h 29"/>
                <a:gd name="T10" fmla="*/ 6 w 22"/>
                <a:gd name="T11" fmla="*/ 14 h 29"/>
                <a:gd name="T12" fmla="*/ 5 w 22"/>
                <a:gd name="T13" fmla="*/ 12 h 29"/>
                <a:gd name="T14" fmla="*/ 2 w 22"/>
                <a:gd name="T15" fmla="*/ 12 h 29"/>
                <a:gd name="T16" fmla="*/ 3 w 22"/>
                <a:gd name="T17" fmla="*/ 10 h 29"/>
                <a:gd name="T18" fmla="*/ 5 w 22"/>
                <a:gd name="T19" fmla="*/ 7 h 29"/>
                <a:gd name="T20" fmla="*/ 6 w 22"/>
                <a:gd name="T21" fmla="*/ 6 h 29"/>
                <a:gd name="T22" fmla="*/ 9 w 22"/>
                <a:gd name="T23" fmla="*/ 4 h 29"/>
                <a:gd name="T24" fmla="*/ 11 w 22"/>
                <a:gd name="T25" fmla="*/ 2 h 29"/>
                <a:gd name="T26" fmla="*/ 13 w 22"/>
                <a:gd name="T27" fmla="*/ 2 h 29"/>
                <a:gd name="T28" fmla="*/ 16 w 22"/>
                <a:gd name="T29" fmla="*/ 2 h 29"/>
                <a:gd name="T30" fmla="*/ 18 w 22"/>
                <a:gd name="T31" fmla="*/ 4 h 29"/>
                <a:gd name="T32" fmla="*/ 19 w 22"/>
                <a:gd name="T33" fmla="*/ 7 h 29"/>
                <a:gd name="T34" fmla="*/ 19 w 22"/>
                <a:gd name="T35" fmla="*/ 9 h 29"/>
                <a:gd name="T36" fmla="*/ 18 w 22"/>
                <a:gd name="T37" fmla="*/ 12 h 29"/>
                <a:gd name="T38" fmla="*/ 16 w 22"/>
                <a:gd name="T39" fmla="*/ 14 h 29"/>
                <a:gd name="T40" fmla="*/ 15 w 22"/>
                <a:gd name="T41" fmla="*/ 16 h 29"/>
                <a:gd name="T42" fmla="*/ 12 w 22"/>
                <a:gd name="T43" fmla="*/ 18 h 29"/>
                <a:gd name="T44" fmla="*/ 10 w 22"/>
                <a:gd name="T45" fmla="*/ 19 h 29"/>
                <a:gd name="T46" fmla="*/ 9 w 22"/>
                <a:gd name="T47" fmla="*/ 20 h 29"/>
                <a:gd name="T48" fmla="*/ 8 w 22"/>
                <a:gd name="T49" fmla="*/ 19 h 29"/>
                <a:gd name="T50" fmla="*/ 7 w 22"/>
                <a:gd name="T51" fmla="*/ 17 h 29"/>
                <a:gd name="T52" fmla="*/ 6 w 22"/>
                <a:gd name="T53" fmla="*/ 17 h 29"/>
                <a:gd name="T54" fmla="*/ 5 w 22"/>
                <a:gd name="T55" fmla="*/ 20 h 29"/>
                <a:gd name="T56" fmla="*/ 4 w 22"/>
                <a:gd name="T57" fmla="*/ 19 h 29"/>
                <a:gd name="T58" fmla="*/ 2 w 22"/>
                <a:gd name="T59" fmla="*/ 18 h 29"/>
                <a:gd name="T60" fmla="*/ 1 w 22"/>
                <a:gd name="T61" fmla="*/ 16 h 29"/>
                <a:gd name="T62" fmla="*/ 2 w 22"/>
                <a:gd name="T63" fmla="*/ 18 h 29"/>
                <a:gd name="T64" fmla="*/ 2 w 22"/>
                <a:gd name="T65" fmla="*/ 20 h 29"/>
                <a:gd name="T66" fmla="*/ 4 w 22"/>
                <a:gd name="T67" fmla="*/ 21 h 29"/>
                <a:gd name="T68" fmla="*/ 4 w 22"/>
                <a:gd name="T69" fmla="*/ 22 h 29"/>
                <a:gd name="T70" fmla="*/ 4 w 22"/>
                <a:gd name="T71" fmla="*/ 25 h 29"/>
                <a:gd name="T72" fmla="*/ 5 w 22"/>
                <a:gd name="T73" fmla="*/ 27 h 29"/>
                <a:gd name="T74" fmla="*/ 7 w 22"/>
                <a:gd name="T75" fmla="*/ 28 h 29"/>
                <a:gd name="T76" fmla="*/ 9 w 22"/>
                <a:gd name="T77" fmla="*/ 27 h 29"/>
                <a:gd name="T78" fmla="*/ 7 w 22"/>
                <a:gd name="T79" fmla="*/ 26 h 29"/>
                <a:gd name="T80" fmla="*/ 6 w 22"/>
                <a:gd name="T81" fmla="*/ 25 h 29"/>
                <a:gd name="T82" fmla="*/ 7 w 22"/>
                <a:gd name="T83" fmla="*/ 23 h 29"/>
                <a:gd name="T84" fmla="*/ 9 w 22"/>
                <a:gd name="T85" fmla="*/ 22 h 29"/>
                <a:gd name="T86" fmla="*/ 11 w 22"/>
                <a:gd name="T87" fmla="*/ 22 h 29"/>
                <a:gd name="T88" fmla="*/ 13 w 22"/>
                <a:gd name="T89" fmla="*/ 21 h 29"/>
                <a:gd name="T90" fmla="*/ 16 w 22"/>
                <a:gd name="T91" fmla="*/ 20 h 29"/>
                <a:gd name="T92" fmla="*/ 17 w 22"/>
                <a:gd name="T93" fmla="*/ 18 h 29"/>
                <a:gd name="T94" fmla="*/ 19 w 22"/>
                <a:gd name="T95" fmla="*/ 16 h 29"/>
                <a:gd name="T96" fmla="*/ 20 w 22"/>
                <a:gd name="T97" fmla="*/ 12 h 29"/>
                <a:gd name="T98" fmla="*/ 21 w 22"/>
                <a:gd name="T99" fmla="*/ 10 h 29"/>
                <a:gd name="T100" fmla="*/ 20 w 22"/>
                <a:gd name="T101" fmla="*/ 7 h 29"/>
                <a:gd name="T102" fmla="*/ 19 w 22"/>
                <a:gd name="T103" fmla="*/ 4 h 29"/>
                <a:gd name="T104" fmla="*/ 16 w 22"/>
                <a:gd name="T105" fmla="*/ 2 h 29"/>
                <a:gd name="T106" fmla="*/ 13 w 22"/>
                <a:gd name="T107" fmla="*/ 1 h 29"/>
                <a:gd name="T108" fmla="*/ 10 w 22"/>
                <a:gd name="T109" fmla="*/ 0 h 29"/>
                <a:gd name="T110" fmla="*/ 8 w 22"/>
                <a:gd name="T111" fmla="*/ 1 h 29"/>
                <a:gd name="T112" fmla="*/ 5 w 22"/>
                <a:gd name="T113" fmla="*/ 3 h 29"/>
                <a:gd name="T114" fmla="*/ 2 w 22"/>
                <a:gd name="T115" fmla="*/ 6 h 29"/>
                <a:gd name="T116" fmla="*/ 1 w 22"/>
                <a:gd name="T117" fmla="*/ 7 h 29"/>
                <a:gd name="T118" fmla="*/ 0 w 22"/>
                <a:gd name="T119" fmla="*/ 10 h 29"/>
                <a:gd name="T120" fmla="*/ 0 w 22"/>
                <a:gd name="T121" fmla="*/ 12 h 29"/>
                <a:gd name="T122" fmla="*/ 0 w 22"/>
                <a:gd name="T123" fmla="*/ 15 h 29"/>
                <a:gd name="T124" fmla="*/ 2 w 22"/>
                <a:gd name="T125" fmla="*/ 1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2" h="29">
                  <a:moveTo>
                    <a:pt x="2" y="16"/>
                  </a:moveTo>
                  <a:lnTo>
                    <a:pt x="2" y="16"/>
                  </a:lnTo>
                  <a:lnTo>
                    <a:pt x="2" y="16"/>
                  </a:lnTo>
                  <a:lnTo>
                    <a:pt x="2" y="16"/>
                  </a:lnTo>
                  <a:lnTo>
                    <a:pt x="2" y="15"/>
                  </a:lnTo>
                  <a:lnTo>
                    <a:pt x="2" y="14"/>
                  </a:lnTo>
                  <a:lnTo>
                    <a:pt x="3" y="14"/>
                  </a:lnTo>
                  <a:lnTo>
                    <a:pt x="4" y="14"/>
                  </a:lnTo>
                  <a:lnTo>
                    <a:pt x="5" y="14"/>
                  </a:lnTo>
                  <a:lnTo>
                    <a:pt x="5" y="15"/>
                  </a:lnTo>
                  <a:lnTo>
                    <a:pt x="6" y="15"/>
                  </a:lnTo>
                  <a:lnTo>
                    <a:pt x="6" y="16"/>
                  </a:lnTo>
                  <a:lnTo>
                    <a:pt x="6" y="16"/>
                  </a:lnTo>
                  <a:lnTo>
                    <a:pt x="7" y="16"/>
                  </a:lnTo>
                  <a:lnTo>
                    <a:pt x="7" y="16"/>
                  </a:lnTo>
                  <a:lnTo>
                    <a:pt x="7" y="15"/>
                  </a:lnTo>
                  <a:lnTo>
                    <a:pt x="6" y="15"/>
                  </a:lnTo>
                  <a:lnTo>
                    <a:pt x="6" y="14"/>
                  </a:lnTo>
                  <a:lnTo>
                    <a:pt x="5" y="13"/>
                  </a:lnTo>
                  <a:lnTo>
                    <a:pt x="5" y="13"/>
                  </a:lnTo>
                  <a:lnTo>
                    <a:pt x="5" y="12"/>
                  </a:lnTo>
                  <a:lnTo>
                    <a:pt x="4" y="12"/>
                  </a:lnTo>
                  <a:lnTo>
                    <a:pt x="3" y="12"/>
                  </a:lnTo>
                  <a:lnTo>
                    <a:pt x="2" y="12"/>
                  </a:lnTo>
                  <a:lnTo>
                    <a:pt x="2" y="12"/>
                  </a:lnTo>
                  <a:lnTo>
                    <a:pt x="3" y="11"/>
                  </a:lnTo>
                  <a:lnTo>
                    <a:pt x="3" y="10"/>
                  </a:lnTo>
                  <a:lnTo>
                    <a:pt x="4" y="9"/>
                  </a:lnTo>
                  <a:lnTo>
                    <a:pt x="5" y="8"/>
                  </a:lnTo>
                  <a:lnTo>
                    <a:pt x="5" y="7"/>
                  </a:lnTo>
                  <a:lnTo>
                    <a:pt x="5" y="7"/>
                  </a:lnTo>
                  <a:lnTo>
                    <a:pt x="5" y="7"/>
                  </a:lnTo>
                  <a:lnTo>
                    <a:pt x="6" y="6"/>
                  </a:lnTo>
                  <a:lnTo>
                    <a:pt x="7" y="6"/>
                  </a:lnTo>
                  <a:lnTo>
                    <a:pt x="8" y="5"/>
                  </a:lnTo>
                  <a:lnTo>
                    <a:pt x="9" y="4"/>
                  </a:lnTo>
                  <a:lnTo>
                    <a:pt x="9" y="3"/>
                  </a:lnTo>
                  <a:lnTo>
                    <a:pt x="10" y="3"/>
                  </a:lnTo>
                  <a:lnTo>
                    <a:pt x="11" y="2"/>
                  </a:lnTo>
                  <a:lnTo>
                    <a:pt x="12" y="2"/>
                  </a:lnTo>
                  <a:lnTo>
                    <a:pt x="12" y="2"/>
                  </a:lnTo>
                  <a:lnTo>
                    <a:pt x="13" y="2"/>
                  </a:lnTo>
                  <a:lnTo>
                    <a:pt x="14" y="2"/>
                  </a:lnTo>
                  <a:lnTo>
                    <a:pt x="15" y="2"/>
                  </a:lnTo>
                  <a:lnTo>
                    <a:pt x="16" y="2"/>
                  </a:lnTo>
                  <a:lnTo>
                    <a:pt x="16" y="3"/>
                  </a:lnTo>
                  <a:lnTo>
                    <a:pt x="17" y="3"/>
                  </a:lnTo>
                  <a:lnTo>
                    <a:pt x="18" y="4"/>
                  </a:lnTo>
                  <a:lnTo>
                    <a:pt x="18" y="5"/>
                  </a:lnTo>
                  <a:lnTo>
                    <a:pt x="19" y="6"/>
                  </a:lnTo>
                  <a:lnTo>
                    <a:pt x="19" y="7"/>
                  </a:lnTo>
                  <a:lnTo>
                    <a:pt x="19" y="7"/>
                  </a:lnTo>
                  <a:lnTo>
                    <a:pt x="19" y="8"/>
                  </a:lnTo>
                  <a:lnTo>
                    <a:pt x="19" y="9"/>
                  </a:lnTo>
                  <a:lnTo>
                    <a:pt x="19" y="10"/>
                  </a:lnTo>
                  <a:lnTo>
                    <a:pt x="18" y="11"/>
                  </a:lnTo>
                  <a:lnTo>
                    <a:pt x="18" y="12"/>
                  </a:lnTo>
                  <a:lnTo>
                    <a:pt x="17" y="12"/>
                  </a:lnTo>
                  <a:lnTo>
                    <a:pt x="16" y="13"/>
                  </a:lnTo>
                  <a:lnTo>
                    <a:pt x="16" y="14"/>
                  </a:lnTo>
                  <a:lnTo>
                    <a:pt x="16" y="15"/>
                  </a:lnTo>
                  <a:lnTo>
                    <a:pt x="15" y="16"/>
                  </a:lnTo>
                  <a:lnTo>
                    <a:pt x="15" y="16"/>
                  </a:lnTo>
                  <a:lnTo>
                    <a:pt x="14" y="16"/>
                  </a:lnTo>
                  <a:lnTo>
                    <a:pt x="13" y="17"/>
                  </a:lnTo>
                  <a:lnTo>
                    <a:pt x="12" y="18"/>
                  </a:lnTo>
                  <a:lnTo>
                    <a:pt x="12" y="18"/>
                  </a:lnTo>
                  <a:lnTo>
                    <a:pt x="11" y="19"/>
                  </a:lnTo>
                  <a:lnTo>
                    <a:pt x="10" y="19"/>
                  </a:lnTo>
                  <a:lnTo>
                    <a:pt x="10" y="20"/>
                  </a:lnTo>
                  <a:lnTo>
                    <a:pt x="9" y="20"/>
                  </a:lnTo>
                  <a:lnTo>
                    <a:pt x="9" y="20"/>
                  </a:lnTo>
                  <a:lnTo>
                    <a:pt x="8" y="20"/>
                  </a:lnTo>
                  <a:lnTo>
                    <a:pt x="7" y="20"/>
                  </a:lnTo>
                  <a:lnTo>
                    <a:pt x="8" y="19"/>
                  </a:lnTo>
                  <a:lnTo>
                    <a:pt x="8" y="18"/>
                  </a:lnTo>
                  <a:lnTo>
                    <a:pt x="8" y="17"/>
                  </a:lnTo>
                  <a:lnTo>
                    <a:pt x="7" y="17"/>
                  </a:lnTo>
                  <a:lnTo>
                    <a:pt x="7" y="16"/>
                  </a:lnTo>
                  <a:lnTo>
                    <a:pt x="6" y="16"/>
                  </a:lnTo>
                  <a:lnTo>
                    <a:pt x="6" y="17"/>
                  </a:lnTo>
                  <a:lnTo>
                    <a:pt x="6" y="18"/>
                  </a:lnTo>
                  <a:lnTo>
                    <a:pt x="5" y="19"/>
                  </a:lnTo>
                  <a:lnTo>
                    <a:pt x="5" y="20"/>
                  </a:lnTo>
                  <a:lnTo>
                    <a:pt x="5" y="20"/>
                  </a:lnTo>
                  <a:lnTo>
                    <a:pt x="4" y="20"/>
                  </a:lnTo>
                  <a:lnTo>
                    <a:pt x="4" y="19"/>
                  </a:lnTo>
                  <a:lnTo>
                    <a:pt x="3" y="19"/>
                  </a:lnTo>
                  <a:lnTo>
                    <a:pt x="3" y="18"/>
                  </a:lnTo>
                  <a:lnTo>
                    <a:pt x="2" y="18"/>
                  </a:lnTo>
                  <a:lnTo>
                    <a:pt x="2" y="17"/>
                  </a:lnTo>
                  <a:lnTo>
                    <a:pt x="2" y="16"/>
                  </a:lnTo>
                  <a:lnTo>
                    <a:pt x="1" y="16"/>
                  </a:lnTo>
                  <a:lnTo>
                    <a:pt x="1" y="17"/>
                  </a:lnTo>
                  <a:lnTo>
                    <a:pt x="1" y="18"/>
                  </a:lnTo>
                  <a:lnTo>
                    <a:pt x="2" y="18"/>
                  </a:lnTo>
                  <a:lnTo>
                    <a:pt x="2" y="19"/>
                  </a:lnTo>
                  <a:lnTo>
                    <a:pt x="2" y="19"/>
                  </a:lnTo>
                  <a:lnTo>
                    <a:pt x="2" y="20"/>
                  </a:lnTo>
                  <a:lnTo>
                    <a:pt x="3" y="20"/>
                  </a:lnTo>
                  <a:lnTo>
                    <a:pt x="3" y="21"/>
                  </a:lnTo>
                  <a:lnTo>
                    <a:pt x="4" y="21"/>
                  </a:lnTo>
                  <a:lnTo>
                    <a:pt x="5" y="21"/>
                  </a:lnTo>
                  <a:lnTo>
                    <a:pt x="4" y="21"/>
                  </a:lnTo>
                  <a:lnTo>
                    <a:pt x="4" y="22"/>
                  </a:lnTo>
                  <a:lnTo>
                    <a:pt x="4" y="23"/>
                  </a:lnTo>
                  <a:lnTo>
                    <a:pt x="4" y="24"/>
                  </a:lnTo>
                  <a:lnTo>
                    <a:pt x="4" y="25"/>
                  </a:lnTo>
                  <a:lnTo>
                    <a:pt x="4" y="26"/>
                  </a:lnTo>
                  <a:lnTo>
                    <a:pt x="5" y="26"/>
                  </a:lnTo>
                  <a:lnTo>
                    <a:pt x="5" y="27"/>
                  </a:lnTo>
                  <a:lnTo>
                    <a:pt x="5" y="27"/>
                  </a:lnTo>
                  <a:lnTo>
                    <a:pt x="6" y="28"/>
                  </a:lnTo>
                  <a:lnTo>
                    <a:pt x="7" y="28"/>
                  </a:lnTo>
                  <a:lnTo>
                    <a:pt x="8" y="28"/>
                  </a:lnTo>
                  <a:lnTo>
                    <a:pt x="9" y="28"/>
                  </a:lnTo>
                  <a:lnTo>
                    <a:pt x="9" y="27"/>
                  </a:lnTo>
                  <a:lnTo>
                    <a:pt x="8" y="27"/>
                  </a:lnTo>
                  <a:lnTo>
                    <a:pt x="7" y="27"/>
                  </a:lnTo>
                  <a:lnTo>
                    <a:pt x="7" y="26"/>
                  </a:lnTo>
                  <a:lnTo>
                    <a:pt x="7" y="26"/>
                  </a:lnTo>
                  <a:lnTo>
                    <a:pt x="7" y="25"/>
                  </a:lnTo>
                  <a:lnTo>
                    <a:pt x="6" y="25"/>
                  </a:lnTo>
                  <a:lnTo>
                    <a:pt x="6" y="24"/>
                  </a:lnTo>
                  <a:lnTo>
                    <a:pt x="7" y="24"/>
                  </a:lnTo>
                  <a:lnTo>
                    <a:pt x="7" y="23"/>
                  </a:lnTo>
                  <a:lnTo>
                    <a:pt x="7" y="22"/>
                  </a:lnTo>
                  <a:lnTo>
                    <a:pt x="8" y="22"/>
                  </a:lnTo>
                  <a:lnTo>
                    <a:pt x="9" y="22"/>
                  </a:lnTo>
                  <a:lnTo>
                    <a:pt x="9" y="22"/>
                  </a:lnTo>
                  <a:lnTo>
                    <a:pt x="10" y="22"/>
                  </a:lnTo>
                  <a:lnTo>
                    <a:pt x="11" y="22"/>
                  </a:lnTo>
                  <a:lnTo>
                    <a:pt x="12" y="21"/>
                  </a:lnTo>
                  <a:lnTo>
                    <a:pt x="12" y="21"/>
                  </a:lnTo>
                  <a:lnTo>
                    <a:pt x="13" y="21"/>
                  </a:lnTo>
                  <a:lnTo>
                    <a:pt x="14" y="21"/>
                  </a:lnTo>
                  <a:lnTo>
                    <a:pt x="15" y="20"/>
                  </a:lnTo>
                  <a:lnTo>
                    <a:pt x="16" y="20"/>
                  </a:lnTo>
                  <a:lnTo>
                    <a:pt x="16" y="19"/>
                  </a:lnTo>
                  <a:lnTo>
                    <a:pt x="16" y="18"/>
                  </a:lnTo>
                  <a:lnTo>
                    <a:pt x="17" y="18"/>
                  </a:lnTo>
                  <a:lnTo>
                    <a:pt x="18" y="17"/>
                  </a:lnTo>
                  <a:lnTo>
                    <a:pt x="19" y="16"/>
                  </a:lnTo>
                  <a:lnTo>
                    <a:pt x="19" y="16"/>
                  </a:lnTo>
                  <a:lnTo>
                    <a:pt x="19" y="15"/>
                  </a:lnTo>
                  <a:lnTo>
                    <a:pt x="20" y="14"/>
                  </a:lnTo>
                  <a:lnTo>
                    <a:pt x="20" y="12"/>
                  </a:lnTo>
                  <a:lnTo>
                    <a:pt x="21" y="12"/>
                  </a:lnTo>
                  <a:lnTo>
                    <a:pt x="21" y="11"/>
                  </a:lnTo>
                  <a:lnTo>
                    <a:pt x="21" y="10"/>
                  </a:lnTo>
                  <a:lnTo>
                    <a:pt x="21" y="9"/>
                  </a:lnTo>
                  <a:lnTo>
                    <a:pt x="20" y="7"/>
                  </a:lnTo>
                  <a:lnTo>
                    <a:pt x="20" y="7"/>
                  </a:lnTo>
                  <a:lnTo>
                    <a:pt x="20" y="6"/>
                  </a:lnTo>
                  <a:lnTo>
                    <a:pt x="19" y="5"/>
                  </a:lnTo>
                  <a:lnTo>
                    <a:pt x="19" y="4"/>
                  </a:lnTo>
                  <a:lnTo>
                    <a:pt x="18" y="3"/>
                  </a:lnTo>
                  <a:lnTo>
                    <a:pt x="17" y="2"/>
                  </a:lnTo>
                  <a:lnTo>
                    <a:pt x="16" y="2"/>
                  </a:lnTo>
                  <a:lnTo>
                    <a:pt x="15" y="1"/>
                  </a:lnTo>
                  <a:lnTo>
                    <a:pt x="14" y="1"/>
                  </a:lnTo>
                  <a:lnTo>
                    <a:pt x="13" y="1"/>
                  </a:lnTo>
                  <a:lnTo>
                    <a:pt x="12" y="0"/>
                  </a:lnTo>
                  <a:lnTo>
                    <a:pt x="12" y="0"/>
                  </a:lnTo>
                  <a:lnTo>
                    <a:pt x="10" y="0"/>
                  </a:lnTo>
                  <a:lnTo>
                    <a:pt x="9" y="1"/>
                  </a:lnTo>
                  <a:lnTo>
                    <a:pt x="9" y="1"/>
                  </a:lnTo>
                  <a:lnTo>
                    <a:pt x="8" y="1"/>
                  </a:lnTo>
                  <a:lnTo>
                    <a:pt x="7" y="2"/>
                  </a:lnTo>
                  <a:lnTo>
                    <a:pt x="5" y="2"/>
                  </a:lnTo>
                  <a:lnTo>
                    <a:pt x="5" y="3"/>
                  </a:lnTo>
                  <a:lnTo>
                    <a:pt x="4" y="4"/>
                  </a:lnTo>
                  <a:lnTo>
                    <a:pt x="3" y="5"/>
                  </a:lnTo>
                  <a:lnTo>
                    <a:pt x="2" y="6"/>
                  </a:lnTo>
                  <a:lnTo>
                    <a:pt x="2" y="7"/>
                  </a:lnTo>
                  <a:lnTo>
                    <a:pt x="2" y="7"/>
                  </a:lnTo>
                  <a:lnTo>
                    <a:pt x="1" y="7"/>
                  </a:lnTo>
                  <a:lnTo>
                    <a:pt x="1" y="8"/>
                  </a:lnTo>
                  <a:lnTo>
                    <a:pt x="0" y="9"/>
                  </a:lnTo>
                  <a:lnTo>
                    <a:pt x="0" y="10"/>
                  </a:lnTo>
                  <a:lnTo>
                    <a:pt x="0" y="11"/>
                  </a:lnTo>
                  <a:lnTo>
                    <a:pt x="0" y="12"/>
                  </a:lnTo>
                  <a:lnTo>
                    <a:pt x="0" y="12"/>
                  </a:lnTo>
                  <a:lnTo>
                    <a:pt x="0" y="13"/>
                  </a:lnTo>
                  <a:lnTo>
                    <a:pt x="0" y="14"/>
                  </a:lnTo>
                  <a:lnTo>
                    <a:pt x="0" y="15"/>
                  </a:lnTo>
                  <a:lnTo>
                    <a:pt x="0" y="16"/>
                  </a:lnTo>
                  <a:lnTo>
                    <a:pt x="1" y="16"/>
                  </a:lnTo>
                  <a:lnTo>
                    <a:pt x="2" y="16"/>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14" name="Freeform 311"/>
            <p:cNvSpPr>
              <a:spLocks/>
            </p:cNvSpPr>
            <p:nvPr/>
          </p:nvSpPr>
          <p:spPr bwMode="auto">
            <a:xfrm>
              <a:off x="677" y="3187"/>
              <a:ext cx="26" cy="27"/>
            </a:xfrm>
            <a:custGeom>
              <a:avLst/>
              <a:gdLst>
                <a:gd name="T0" fmla="*/ 14 w 26"/>
                <a:gd name="T1" fmla="*/ 21 h 27"/>
                <a:gd name="T2" fmla="*/ 12 w 26"/>
                <a:gd name="T3" fmla="*/ 23 h 27"/>
                <a:gd name="T4" fmla="*/ 10 w 26"/>
                <a:gd name="T5" fmla="*/ 24 h 27"/>
                <a:gd name="T6" fmla="*/ 9 w 26"/>
                <a:gd name="T7" fmla="*/ 24 h 27"/>
                <a:gd name="T8" fmla="*/ 7 w 26"/>
                <a:gd name="T9" fmla="*/ 24 h 27"/>
                <a:gd name="T10" fmla="*/ 6 w 26"/>
                <a:gd name="T11" fmla="*/ 24 h 27"/>
                <a:gd name="T12" fmla="*/ 4 w 26"/>
                <a:gd name="T13" fmla="*/ 23 h 27"/>
                <a:gd name="T14" fmla="*/ 2 w 26"/>
                <a:gd name="T15" fmla="*/ 21 h 27"/>
                <a:gd name="T16" fmla="*/ 2 w 26"/>
                <a:gd name="T17" fmla="*/ 20 h 27"/>
                <a:gd name="T18" fmla="*/ 2 w 26"/>
                <a:gd name="T19" fmla="*/ 18 h 27"/>
                <a:gd name="T20" fmla="*/ 3 w 26"/>
                <a:gd name="T21" fmla="*/ 16 h 27"/>
                <a:gd name="T22" fmla="*/ 4 w 26"/>
                <a:gd name="T23" fmla="*/ 15 h 27"/>
                <a:gd name="T24" fmla="*/ 10 w 26"/>
                <a:gd name="T25" fmla="*/ 7 h 27"/>
                <a:gd name="T26" fmla="*/ 10 w 26"/>
                <a:gd name="T27" fmla="*/ 7 h 27"/>
                <a:gd name="T28" fmla="*/ 11 w 26"/>
                <a:gd name="T29" fmla="*/ 6 h 27"/>
                <a:gd name="T30" fmla="*/ 12 w 26"/>
                <a:gd name="T31" fmla="*/ 5 h 27"/>
                <a:gd name="T32" fmla="*/ 14 w 26"/>
                <a:gd name="T33" fmla="*/ 5 h 27"/>
                <a:gd name="T34" fmla="*/ 15 w 26"/>
                <a:gd name="T35" fmla="*/ 5 h 27"/>
                <a:gd name="T36" fmla="*/ 8 w 26"/>
                <a:gd name="T37" fmla="*/ 1 h 27"/>
                <a:gd name="T38" fmla="*/ 9 w 26"/>
                <a:gd name="T39" fmla="*/ 2 h 27"/>
                <a:gd name="T40" fmla="*/ 9 w 26"/>
                <a:gd name="T41" fmla="*/ 3 h 27"/>
                <a:gd name="T42" fmla="*/ 8 w 26"/>
                <a:gd name="T43" fmla="*/ 5 h 27"/>
                <a:gd name="T44" fmla="*/ 2 w 26"/>
                <a:gd name="T45" fmla="*/ 14 h 27"/>
                <a:gd name="T46" fmla="*/ 1 w 26"/>
                <a:gd name="T47" fmla="*/ 15 h 27"/>
                <a:gd name="T48" fmla="*/ 0 w 26"/>
                <a:gd name="T49" fmla="*/ 17 h 27"/>
                <a:gd name="T50" fmla="*/ 0 w 26"/>
                <a:gd name="T51" fmla="*/ 19 h 27"/>
                <a:gd name="T52" fmla="*/ 0 w 26"/>
                <a:gd name="T53" fmla="*/ 20 h 27"/>
                <a:gd name="T54" fmla="*/ 1 w 26"/>
                <a:gd name="T55" fmla="*/ 22 h 27"/>
                <a:gd name="T56" fmla="*/ 2 w 26"/>
                <a:gd name="T57" fmla="*/ 24 h 27"/>
                <a:gd name="T58" fmla="*/ 4 w 26"/>
                <a:gd name="T59" fmla="*/ 24 h 27"/>
                <a:gd name="T60" fmla="*/ 6 w 26"/>
                <a:gd name="T61" fmla="*/ 25 h 27"/>
                <a:gd name="T62" fmla="*/ 7 w 26"/>
                <a:gd name="T63" fmla="*/ 26 h 27"/>
                <a:gd name="T64" fmla="*/ 9 w 26"/>
                <a:gd name="T65" fmla="*/ 26 h 27"/>
                <a:gd name="T66" fmla="*/ 10 w 26"/>
                <a:gd name="T67" fmla="*/ 26 h 27"/>
                <a:gd name="T68" fmla="*/ 12 w 26"/>
                <a:gd name="T69" fmla="*/ 24 h 27"/>
                <a:gd name="T70" fmla="*/ 14 w 26"/>
                <a:gd name="T71" fmla="*/ 24 h 27"/>
                <a:gd name="T72" fmla="*/ 20 w 26"/>
                <a:gd name="T73" fmla="*/ 15 h 27"/>
                <a:gd name="T74" fmla="*/ 21 w 26"/>
                <a:gd name="T75" fmla="*/ 13 h 27"/>
                <a:gd name="T76" fmla="*/ 22 w 26"/>
                <a:gd name="T77" fmla="*/ 12 h 27"/>
                <a:gd name="T78" fmla="*/ 23 w 26"/>
                <a:gd name="T79" fmla="*/ 12 h 27"/>
                <a:gd name="T80" fmla="*/ 24 w 26"/>
                <a:gd name="T81" fmla="*/ 13 h 27"/>
                <a:gd name="T82" fmla="*/ 20 w 26"/>
                <a:gd name="T83" fmla="*/ 8 h 27"/>
                <a:gd name="T84" fmla="*/ 20 w 26"/>
                <a:gd name="T85" fmla="*/ 10 h 27"/>
                <a:gd name="T86" fmla="*/ 20 w 26"/>
                <a:gd name="T87" fmla="*/ 11 h 27"/>
                <a:gd name="T88" fmla="*/ 19 w 26"/>
                <a:gd name="T89" fmla="*/ 12 h 27"/>
                <a:gd name="T90" fmla="*/ 19 w 26"/>
                <a:gd name="T91" fmla="*/ 14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6" h="27">
                  <a:moveTo>
                    <a:pt x="14" y="20"/>
                  </a:moveTo>
                  <a:lnTo>
                    <a:pt x="14" y="21"/>
                  </a:lnTo>
                  <a:lnTo>
                    <a:pt x="13" y="22"/>
                  </a:lnTo>
                  <a:lnTo>
                    <a:pt x="12" y="23"/>
                  </a:lnTo>
                  <a:lnTo>
                    <a:pt x="11" y="24"/>
                  </a:lnTo>
                  <a:lnTo>
                    <a:pt x="10" y="24"/>
                  </a:lnTo>
                  <a:lnTo>
                    <a:pt x="10" y="24"/>
                  </a:lnTo>
                  <a:lnTo>
                    <a:pt x="9" y="24"/>
                  </a:lnTo>
                  <a:lnTo>
                    <a:pt x="8" y="25"/>
                  </a:lnTo>
                  <a:lnTo>
                    <a:pt x="7" y="24"/>
                  </a:lnTo>
                  <a:lnTo>
                    <a:pt x="6" y="24"/>
                  </a:lnTo>
                  <a:lnTo>
                    <a:pt x="6" y="24"/>
                  </a:lnTo>
                  <a:lnTo>
                    <a:pt x="5" y="24"/>
                  </a:lnTo>
                  <a:lnTo>
                    <a:pt x="4" y="23"/>
                  </a:lnTo>
                  <a:lnTo>
                    <a:pt x="3" y="22"/>
                  </a:lnTo>
                  <a:lnTo>
                    <a:pt x="2" y="21"/>
                  </a:lnTo>
                  <a:lnTo>
                    <a:pt x="2" y="20"/>
                  </a:lnTo>
                  <a:lnTo>
                    <a:pt x="2" y="20"/>
                  </a:lnTo>
                  <a:lnTo>
                    <a:pt x="2" y="19"/>
                  </a:lnTo>
                  <a:lnTo>
                    <a:pt x="2" y="18"/>
                  </a:lnTo>
                  <a:lnTo>
                    <a:pt x="2" y="17"/>
                  </a:lnTo>
                  <a:lnTo>
                    <a:pt x="3" y="16"/>
                  </a:lnTo>
                  <a:lnTo>
                    <a:pt x="3" y="15"/>
                  </a:lnTo>
                  <a:lnTo>
                    <a:pt x="4" y="15"/>
                  </a:lnTo>
                  <a:lnTo>
                    <a:pt x="5" y="14"/>
                  </a:lnTo>
                  <a:lnTo>
                    <a:pt x="10" y="7"/>
                  </a:lnTo>
                  <a:lnTo>
                    <a:pt x="10" y="7"/>
                  </a:lnTo>
                  <a:lnTo>
                    <a:pt x="10" y="7"/>
                  </a:lnTo>
                  <a:lnTo>
                    <a:pt x="10" y="6"/>
                  </a:lnTo>
                  <a:lnTo>
                    <a:pt x="11" y="6"/>
                  </a:lnTo>
                  <a:lnTo>
                    <a:pt x="11" y="5"/>
                  </a:lnTo>
                  <a:lnTo>
                    <a:pt x="12" y="5"/>
                  </a:lnTo>
                  <a:lnTo>
                    <a:pt x="13" y="5"/>
                  </a:lnTo>
                  <a:lnTo>
                    <a:pt x="14" y="5"/>
                  </a:lnTo>
                  <a:lnTo>
                    <a:pt x="15" y="6"/>
                  </a:lnTo>
                  <a:lnTo>
                    <a:pt x="15" y="5"/>
                  </a:lnTo>
                  <a:lnTo>
                    <a:pt x="8" y="0"/>
                  </a:lnTo>
                  <a:lnTo>
                    <a:pt x="8" y="1"/>
                  </a:lnTo>
                  <a:lnTo>
                    <a:pt x="9" y="1"/>
                  </a:lnTo>
                  <a:lnTo>
                    <a:pt x="9" y="2"/>
                  </a:lnTo>
                  <a:lnTo>
                    <a:pt x="9" y="2"/>
                  </a:lnTo>
                  <a:lnTo>
                    <a:pt x="9" y="3"/>
                  </a:lnTo>
                  <a:lnTo>
                    <a:pt x="8" y="4"/>
                  </a:lnTo>
                  <a:lnTo>
                    <a:pt x="8" y="5"/>
                  </a:lnTo>
                  <a:lnTo>
                    <a:pt x="7" y="5"/>
                  </a:lnTo>
                  <a:lnTo>
                    <a:pt x="2" y="14"/>
                  </a:lnTo>
                  <a:lnTo>
                    <a:pt x="1" y="15"/>
                  </a:lnTo>
                  <a:lnTo>
                    <a:pt x="1" y="15"/>
                  </a:lnTo>
                  <a:lnTo>
                    <a:pt x="0" y="16"/>
                  </a:lnTo>
                  <a:lnTo>
                    <a:pt x="0" y="17"/>
                  </a:lnTo>
                  <a:lnTo>
                    <a:pt x="0" y="18"/>
                  </a:lnTo>
                  <a:lnTo>
                    <a:pt x="0" y="19"/>
                  </a:lnTo>
                  <a:lnTo>
                    <a:pt x="0" y="20"/>
                  </a:lnTo>
                  <a:lnTo>
                    <a:pt x="0" y="20"/>
                  </a:lnTo>
                  <a:lnTo>
                    <a:pt x="1" y="21"/>
                  </a:lnTo>
                  <a:lnTo>
                    <a:pt x="1" y="22"/>
                  </a:lnTo>
                  <a:lnTo>
                    <a:pt x="2" y="23"/>
                  </a:lnTo>
                  <a:lnTo>
                    <a:pt x="2" y="24"/>
                  </a:lnTo>
                  <a:lnTo>
                    <a:pt x="3" y="24"/>
                  </a:lnTo>
                  <a:lnTo>
                    <a:pt x="4" y="24"/>
                  </a:lnTo>
                  <a:lnTo>
                    <a:pt x="5" y="25"/>
                  </a:lnTo>
                  <a:lnTo>
                    <a:pt x="6" y="25"/>
                  </a:lnTo>
                  <a:lnTo>
                    <a:pt x="6" y="26"/>
                  </a:lnTo>
                  <a:lnTo>
                    <a:pt x="7" y="26"/>
                  </a:lnTo>
                  <a:lnTo>
                    <a:pt x="8" y="26"/>
                  </a:lnTo>
                  <a:lnTo>
                    <a:pt x="9" y="26"/>
                  </a:lnTo>
                  <a:lnTo>
                    <a:pt x="10" y="26"/>
                  </a:lnTo>
                  <a:lnTo>
                    <a:pt x="10" y="26"/>
                  </a:lnTo>
                  <a:lnTo>
                    <a:pt x="11" y="25"/>
                  </a:lnTo>
                  <a:lnTo>
                    <a:pt x="12" y="24"/>
                  </a:lnTo>
                  <a:lnTo>
                    <a:pt x="13" y="24"/>
                  </a:lnTo>
                  <a:lnTo>
                    <a:pt x="14" y="24"/>
                  </a:lnTo>
                  <a:lnTo>
                    <a:pt x="14" y="23"/>
                  </a:lnTo>
                  <a:lnTo>
                    <a:pt x="20" y="15"/>
                  </a:lnTo>
                  <a:lnTo>
                    <a:pt x="21" y="14"/>
                  </a:lnTo>
                  <a:lnTo>
                    <a:pt x="21" y="13"/>
                  </a:lnTo>
                  <a:lnTo>
                    <a:pt x="22" y="13"/>
                  </a:lnTo>
                  <a:lnTo>
                    <a:pt x="22" y="12"/>
                  </a:lnTo>
                  <a:lnTo>
                    <a:pt x="23" y="12"/>
                  </a:lnTo>
                  <a:lnTo>
                    <a:pt x="23" y="12"/>
                  </a:lnTo>
                  <a:lnTo>
                    <a:pt x="23" y="13"/>
                  </a:lnTo>
                  <a:lnTo>
                    <a:pt x="24" y="13"/>
                  </a:lnTo>
                  <a:lnTo>
                    <a:pt x="25" y="12"/>
                  </a:lnTo>
                  <a:lnTo>
                    <a:pt x="20" y="8"/>
                  </a:lnTo>
                  <a:lnTo>
                    <a:pt x="19" y="9"/>
                  </a:lnTo>
                  <a:lnTo>
                    <a:pt x="20" y="10"/>
                  </a:lnTo>
                  <a:lnTo>
                    <a:pt x="20" y="11"/>
                  </a:lnTo>
                  <a:lnTo>
                    <a:pt x="20" y="11"/>
                  </a:lnTo>
                  <a:lnTo>
                    <a:pt x="20" y="12"/>
                  </a:lnTo>
                  <a:lnTo>
                    <a:pt x="19" y="12"/>
                  </a:lnTo>
                  <a:lnTo>
                    <a:pt x="19" y="13"/>
                  </a:lnTo>
                  <a:lnTo>
                    <a:pt x="19" y="14"/>
                  </a:lnTo>
                  <a:lnTo>
                    <a:pt x="14" y="20"/>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15" name="Freeform 312"/>
            <p:cNvSpPr>
              <a:spLocks/>
            </p:cNvSpPr>
            <p:nvPr/>
          </p:nvSpPr>
          <p:spPr bwMode="auto">
            <a:xfrm>
              <a:off x="690" y="3206"/>
              <a:ext cx="23" cy="26"/>
            </a:xfrm>
            <a:custGeom>
              <a:avLst/>
              <a:gdLst>
                <a:gd name="T0" fmla="*/ 13 w 23"/>
                <a:gd name="T1" fmla="*/ 12 h 26"/>
                <a:gd name="T2" fmla="*/ 9 w 23"/>
                <a:gd name="T3" fmla="*/ 10 h 26"/>
                <a:gd name="T4" fmla="*/ 9 w 23"/>
                <a:gd name="T5" fmla="*/ 11 h 26"/>
                <a:gd name="T6" fmla="*/ 8 w 23"/>
                <a:gd name="T7" fmla="*/ 11 h 26"/>
                <a:gd name="T8" fmla="*/ 7 w 23"/>
                <a:gd name="T9" fmla="*/ 12 h 26"/>
                <a:gd name="T10" fmla="*/ 6 w 23"/>
                <a:gd name="T11" fmla="*/ 13 h 26"/>
                <a:gd name="T12" fmla="*/ 6 w 23"/>
                <a:gd name="T13" fmla="*/ 13 h 26"/>
                <a:gd name="T14" fmla="*/ 6 w 23"/>
                <a:gd name="T15" fmla="*/ 14 h 26"/>
                <a:gd name="T16" fmla="*/ 5 w 23"/>
                <a:gd name="T17" fmla="*/ 14 h 26"/>
                <a:gd name="T18" fmla="*/ 5 w 23"/>
                <a:gd name="T19" fmla="*/ 15 h 26"/>
                <a:gd name="T20" fmla="*/ 5 w 23"/>
                <a:gd name="T21" fmla="*/ 15 h 26"/>
                <a:gd name="T22" fmla="*/ 6 w 23"/>
                <a:gd name="T23" fmla="*/ 16 h 26"/>
                <a:gd name="T24" fmla="*/ 6 w 23"/>
                <a:gd name="T25" fmla="*/ 16 h 26"/>
                <a:gd name="T26" fmla="*/ 6 w 23"/>
                <a:gd name="T27" fmla="*/ 17 h 26"/>
                <a:gd name="T28" fmla="*/ 6 w 23"/>
                <a:gd name="T29" fmla="*/ 18 h 26"/>
                <a:gd name="T30" fmla="*/ 0 w 23"/>
                <a:gd name="T31" fmla="*/ 14 h 26"/>
                <a:gd name="T32" fmla="*/ 0 w 23"/>
                <a:gd name="T33" fmla="*/ 13 h 26"/>
                <a:gd name="T34" fmla="*/ 1 w 23"/>
                <a:gd name="T35" fmla="*/ 13 h 26"/>
                <a:gd name="T36" fmla="*/ 2 w 23"/>
                <a:gd name="T37" fmla="*/ 13 h 26"/>
                <a:gd name="T38" fmla="*/ 2 w 23"/>
                <a:gd name="T39" fmla="*/ 13 h 26"/>
                <a:gd name="T40" fmla="*/ 3 w 23"/>
                <a:gd name="T41" fmla="*/ 13 h 26"/>
                <a:gd name="T42" fmla="*/ 4 w 23"/>
                <a:gd name="T43" fmla="*/ 12 h 26"/>
                <a:gd name="T44" fmla="*/ 5 w 23"/>
                <a:gd name="T45" fmla="*/ 12 h 26"/>
                <a:gd name="T46" fmla="*/ 6 w 23"/>
                <a:gd name="T47" fmla="*/ 11 h 26"/>
                <a:gd name="T48" fmla="*/ 6 w 23"/>
                <a:gd name="T49" fmla="*/ 11 h 26"/>
                <a:gd name="T50" fmla="*/ 19 w 23"/>
                <a:gd name="T51" fmla="*/ 0 h 26"/>
                <a:gd name="T52" fmla="*/ 22 w 23"/>
                <a:gd name="T53" fmla="*/ 1 h 26"/>
                <a:gd name="T54" fmla="*/ 18 w 23"/>
                <a:gd name="T55" fmla="*/ 18 h 26"/>
                <a:gd name="T56" fmla="*/ 17 w 23"/>
                <a:gd name="T57" fmla="*/ 19 h 26"/>
                <a:gd name="T58" fmla="*/ 17 w 23"/>
                <a:gd name="T59" fmla="*/ 19 h 26"/>
                <a:gd name="T60" fmla="*/ 17 w 23"/>
                <a:gd name="T61" fmla="*/ 20 h 26"/>
                <a:gd name="T62" fmla="*/ 17 w 23"/>
                <a:gd name="T63" fmla="*/ 22 h 26"/>
                <a:gd name="T64" fmla="*/ 17 w 23"/>
                <a:gd name="T65" fmla="*/ 23 h 26"/>
                <a:gd name="T66" fmla="*/ 17 w 23"/>
                <a:gd name="T67" fmla="*/ 23 h 26"/>
                <a:gd name="T68" fmla="*/ 18 w 23"/>
                <a:gd name="T69" fmla="*/ 23 h 26"/>
                <a:gd name="T70" fmla="*/ 18 w 23"/>
                <a:gd name="T71" fmla="*/ 24 h 26"/>
                <a:gd name="T72" fmla="*/ 18 w 23"/>
                <a:gd name="T73" fmla="*/ 25 h 26"/>
                <a:gd name="T74" fmla="*/ 10 w 23"/>
                <a:gd name="T75" fmla="*/ 20 h 26"/>
                <a:gd name="T76" fmla="*/ 11 w 23"/>
                <a:gd name="T77" fmla="*/ 19 h 26"/>
                <a:gd name="T78" fmla="*/ 12 w 23"/>
                <a:gd name="T79" fmla="*/ 19 h 26"/>
                <a:gd name="T80" fmla="*/ 12 w 23"/>
                <a:gd name="T81" fmla="*/ 20 h 26"/>
                <a:gd name="T82" fmla="*/ 13 w 23"/>
                <a:gd name="T83" fmla="*/ 20 h 26"/>
                <a:gd name="T84" fmla="*/ 13 w 23"/>
                <a:gd name="T85" fmla="*/ 20 h 26"/>
                <a:gd name="T86" fmla="*/ 14 w 23"/>
                <a:gd name="T87" fmla="*/ 20 h 26"/>
                <a:gd name="T88" fmla="*/ 14 w 23"/>
                <a:gd name="T89" fmla="*/ 19 h 26"/>
                <a:gd name="T90" fmla="*/ 15 w 23"/>
                <a:gd name="T91" fmla="*/ 19 h 26"/>
                <a:gd name="T92" fmla="*/ 16 w 23"/>
                <a:gd name="T93" fmla="*/ 14 h 26"/>
                <a:gd name="T94" fmla="*/ 13 w 23"/>
                <a:gd name="T95" fmla="*/ 12 h 26"/>
                <a:gd name="T96" fmla="*/ 13 w 23"/>
                <a:gd name="T97" fmla="*/ 11 h 26"/>
                <a:gd name="T98" fmla="*/ 17 w 23"/>
                <a:gd name="T99" fmla="*/ 13 h 26"/>
                <a:gd name="T100" fmla="*/ 18 w 23"/>
                <a:gd name="T101" fmla="*/ 2 h 26"/>
                <a:gd name="T102" fmla="*/ 10 w 23"/>
                <a:gd name="T103" fmla="*/ 10 h 26"/>
                <a:gd name="T104" fmla="*/ 13 w 23"/>
                <a:gd name="T105" fmla="*/ 11 h 26"/>
                <a:gd name="T106" fmla="*/ 13 w 23"/>
                <a:gd name="T107" fmla="*/ 12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3" h="26">
                  <a:moveTo>
                    <a:pt x="13" y="12"/>
                  </a:moveTo>
                  <a:lnTo>
                    <a:pt x="9" y="10"/>
                  </a:lnTo>
                  <a:lnTo>
                    <a:pt x="9" y="11"/>
                  </a:lnTo>
                  <a:lnTo>
                    <a:pt x="8" y="11"/>
                  </a:lnTo>
                  <a:lnTo>
                    <a:pt x="7" y="12"/>
                  </a:lnTo>
                  <a:lnTo>
                    <a:pt x="6" y="13"/>
                  </a:lnTo>
                  <a:lnTo>
                    <a:pt x="6" y="13"/>
                  </a:lnTo>
                  <a:lnTo>
                    <a:pt x="6" y="14"/>
                  </a:lnTo>
                  <a:lnTo>
                    <a:pt x="5" y="14"/>
                  </a:lnTo>
                  <a:lnTo>
                    <a:pt x="5" y="15"/>
                  </a:lnTo>
                  <a:lnTo>
                    <a:pt x="5" y="15"/>
                  </a:lnTo>
                  <a:lnTo>
                    <a:pt x="6" y="16"/>
                  </a:lnTo>
                  <a:lnTo>
                    <a:pt x="6" y="16"/>
                  </a:lnTo>
                  <a:lnTo>
                    <a:pt x="6" y="17"/>
                  </a:lnTo>
                  <a:lnTo>
                    <a:pt x="6" y="18"/>
                  </a:lnTo>
                  <a:lnTo>
                    <a:pt x="0" y="14"/>
                  </a:lnTo>
                  <a:lnTo>
                    <a:pt x="0" y="13"/>
                  </a:lnTo>
                  <a:lnTo>
                    <a:pt x="1" y="13"/>
                  </a:lnTo>
                  <a:lnTo>
                    <a:pt x="2" y="13"/>
                  </a:lnTo>
                  <a:lnTo>
                    <a:pt x="2" y="13"/>
                  </a:lnTo>
                  <a:lnTo>
                    <a:pt x="3" y="13"/>
                  </a:lnTo>
                  <a:lnTo>
                    <a:pt x="4" y="12"/>
                  </a:lnTo>
                  <a:lnTo>
                    <a:pt x="5" y="12"/>
                  </a:lnTo>
                  <a:lnTo>
                    <a:pt x="6" y="11"/>
                  </a:lnTo>
                  <a:lnTo>
                    <a:pt x="6" y="11"/>
                  </a:lnTo>
                  <a:lnTo>
                    <a:pt x="19" y="0"/>
                  </a:lnTo>
                  <a:lnTo>
                    <a:pt x="22" y="1"/>
                  </a:lnTo>
                  <a:lnTo>
                    <a:pt x="18" y="18"/>
                  </a:lnTo>
                  <a:lnTo>
                    <a:pt x="17" y="19"/>
                  </a:lnTo>
                  <a:lnTo>
                    <a:pt x="17" y="19"/>
                  </a:lnTo>
                  <a:lnTo>
                    <a:pt x="17" y="20"/>
                  </a:lnTo>
                  <a:lnTo>
                    <a:pt x="17" y="22"/>
                  </a:lnTo>
                  <a:lnTo>
                    <a:pt x="17" y="23"/>
                  </a:lnTo>
                  <a:lnTo>
                    <a:pt x="17" y="23"/>
                  </a:lnTo>
                  <a:lnTo>
                    <a:pt x="18" y="23"/>
                  </a:lnTo>
                  <a:lnTo>
                    <a:pt x="18" y="24"/>
                  </a:lnTo>
                  <a:lnTo>
                    <a:pt x="18" y="25"/>
                  </a:lnTo>
                  <a:lnTo>
                    <a:pt x="10" y="20"/>
                  </a:lnTo>
                  <a:lnTo>
                    <a:pt x="11" y="19"/>
                  </a:lnTo>
                  <a:lnTo>
                    <a:pt x="12" y="19"/>
                  </a:lnTo>
                  <a:lnTo>
                    <a:pt x="12" y="20"/>
                  </a:lnTo>
                  <a:lnTo>
                    <a:pt x="13" y="20"/>
                  </a:lnTo>
                  <a:lnTo>
                    <a:pt x="13" y="20"/>
                  </a:lnTo>
                  <a:lnTo>
                    <a:pt x="14" y="20"/>
                  </a:lnTo>
                  <a:lnTo>
                    <a:pt x="14" y="19"/>
                  </a:lnTo>
                  <a:lnTo>
                    <a:pt x="15" y="19"/>
                  </a:lnTo>
                  <a:lnTo>
                    <a:pt x="16" y="14"/>
                  </a:lnTo>
                  <a:lnTo>
                    <a:pt x="13" y="12"/>
                  </a:lnTo>
                  <a:lnTo>
                    <a:pt x="13" y="11"/>
                  </a:lnTo>
                  <a:lnTo>
                    <a:pt x="17" y="13"/>
                  </a:lnTo>
                  <a:lnTo>
                    <a:pt x="18" y="2"/>
                  </a:lnTo>
                  <a:lnTo>
                    <a:pt x="10" y="10"/>
                  </a:lnTo>
                  <a:lnTo>
                    <a:pt x="13" y="11"/>
                  </a:lnTo>
                  <a:lnTo>
                    <a:pt x="13" y="12"/>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16" name="Freeform 313"/>
            <p:cNvSpPr>
              <a:spLocks/>
            </p:cNvSpPr>
            <p:nvPr/>
          </p:nvSpPr>
          <p:spPr bwMode="auto">
            <a:xfrm>
              <a:off x="714" y="3213"/>
              <a:ext cx="24" cy="30"/>
            </a:xfrm>
            <a:custGeom>
              <a:avLst/>
              <a:gdLst>
                <a:gd name="T0" fmla="*/ 13 w 24"/>
                <a:gd name="T1" fmla="*/ 27 h 30"/>
                <a:gd name="T2" fmla="*/ 18 w 24"/>
                <a:gd name="T3" fmla="*/ 28 h 30"/>
                <a:gd name="T4" fmla="*/ 17 w 24"/>
                <a:gd name="T5" fmla="*/ 27 h 30"/>
                <a:gd name="T6" fmla="*/ 17 w 24"/>
                <a:gd name="T7" fmla="*/ 27 h 30"/>
                <a:gd name="T8" fmla="*/ 16 w 24"/>
                <a:gd name="T9" fmla="*/ 26 h 30"/>
                <a:gd name="T10" fmla="*/ 16 w 24"/>
                <a:gd name="T11" fmla="*/ 24 h 30"/>
                <a:gd name="T12" fmla="*/ 15 w 24"/>
                <a:gd name="T13" fmla="*/ 15 h 30"/>
                <a:gd name="T14" fmla="*/ 17 w 24"/>
                <a:gd name="T15" fmla="*/ 16 h 30"/>
                <a:gd name="T16" fmla="*/ 18 w 24"/>
                <a:gd name="T17" fmla="*/ 16 h 30"/>
                <a:gd name="T18" fmla="*/ 20 w 24"/>
                <a:gd name="T19" fmla="*/ 15 h 30"/>
                <a:gd name="T20" fmla="*/ 21 w 24"/>
                <a:gd name="T21" fmla="*/ 14 h 30"/>
                <a:gd name="T22" fmla="*/ 21 w 24"/>
                <a:gd name="T23" fmla="*/ 13 h 30"/>
                <a:gd name="T24" fmla="*/ 22 w 24"/>
                <a:gd name="T25" fmla="*/ 12 h 30"/>
                <a:gd name="T26" fmla="*/ 23 w 24"/>
                <a:gd name="T27" fmla="*/ 12 h 30"/>
                <a:gd name="T28" fmla="*/ 23 w 24"/>
                <a:gd name="T29" fmla="*/ 10 h 30"/>
                <a:gd name="T30" fmla="*/ 22 w 24"/>
                <a:gd name="T31" fmla="*/ 8 h 30"/>
                <a:gd name="T32" fmla="*/ 21 w 24"/>
                <a:gd name="T33" fmla="*/ 7 h 30"/>
                <a:gd name="T34" fmla="*/ 21 w 24"/>
                <a:gd name="T35" fmla="*/ 6 h 30"/>
                <a:gd name="T36" fmla="*/ 19 w 24"/>
                <a:gd name="T37" fmla="*/ 5 h 30"/>
                <a:gd name="T38" fmla="*/ 17 w 24"/>
                <a:gd name="T39" fmla="*/ 4 h 30"/>
                <a:gd name="T40" fmla="*/ 9 w 24"/>
                <a:gd name="T41" fmla="*/ 1 h 30"/>
                <a:gd name="T42" fmla="*/ 10 w 24"/>
                <a:gd name="T43" fmla="*/ 2 h 30"/>
                <a:gd name="T44" fmla="*/ 10 w 24"/>
                <a:gd name="T45" fmla="*/ 3 h 30"/>
                <a:gd name="T46" fmla="*/ 10 w 24"/>
                <a:gd name="T47" fmla="*/ 5 h 30"/>
                <a:gd name="T48" fmla="*/ 5 w 24"/>
                <a:gd name="T49" fmla="*/ 17 h 30"/>
                <a:gd name="T50" fmla="*/ 4 w 24"/>
                <a:gd name="T51" fmla="*/ 18 h 30"/>
                <a:gd name="T52" fmla="*/ 4 w 24"/>
                <a:gd name="T53" fmla="*/ 20 h 30"/>
                <a:gd name="T54" fmla="*/ 2 w 24"/>
                <a:gd name="T55" fmla="*/ 20 h 30"/>
                <a:gd name="T56" fmla="*/ 1 w 24"/>
                <a:gd name="T57" fmla="*/ 20 h 30"/>
                <a:gd name="T58" fmla="*/ 8 w 24"/>
                <a:gd name="T59" fmla="*/ 24 h 30"/>
                <a:gd name="T60" fmla="*/ 7 w 24"/>
                <a:gd name="T61" fmla="*/ 23 h 30"/>
                <a:gd name="T62" fmla="*/ 6 w 24"/>
                <a:gd name="T63" fmla="*/ 22 h 30"/>
                <a:gd name="T64" fmla="*/ 6 w 24"/>
                <a:gd name="T65" fmla="*/ 21 h 30"/>
                <a:gd name="T66" fmla="*/ 7 w 24"/>
                <a:gd name="T67" fmla="*/ 20 h 30"/>
                <a:gd name="T68" fmla="*/ 7 w 24"/>
                <a:gd name="T69" fmla="*/ 18 h 30"/>
                <a:gd name="T70" fmla="*/ 12 w 24"/>
                <a:gd name="T71" fmla="*/ 1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4" h="30">
                  <a:moveTo>
                    <a:pt x="12" y="14"/>
                  </a:moveTo>
                  <a:lnTo>
                    <a:pt x="13" y="27"/>
                  </a:lnTo>
                  <a:lnTo>
                    <a:pt x="17" y="29"/>
                  </a:lnTo>
                  <a:lnTo>
                    <a:pt x="18" y="28"/>
                  </a:lnTo>
                  <a:lnTo>
                    <a:pt x="17" y="28"/>
                  </a:lnTo>
                  <a:lnTo>
                    <a:pt x="17" y="27"/>
                  </a:lnTo>
                  <a:lnTo>
                    <a:pt x="17" y="27"/>
                  </a:lnTo>
                  <a:lnTo>
                    <a:pt x="17" y="27"/>
                  </a:lnTo>
                  <a:lnTo>
                    <a:pt x="16" y="27"/>
                  </a:lnTo>
                  <a:lnTo>
                    <a:pt x="16" y="26"/>
                  </a:lnTo>
                  <a:lnTo>
                    <a:pt x="16" y="25"/>
                  </a:lnTo>
                  <a:lnTo>
                    <a:pt x="16" y="24"/>
                  </a:lnTo>
                  <a:lnTo>
                    <a:pt x="15" y="23"/>
                  </a:lnTo>
                  <a:lnTo>
                    <a:pt x="15" y="15"/>
                  </a:lnTo>
                  <a:lnTo>
                    <a:pt x="16" y="16"/>
                  </a:lnTo>
                  <a:lnTo>
                    <a:pt x="17" y="16"/>
                  </a:lnTo>
                  <a:lnTo>
                    <a:pt x="17" y="16"/>
                  </a:lnTo>
                  <a:lnTo>
                    <a:pt x="18" y="16"/>
                  </a:lnTo>
                  <a:lnTo>
                    <a:pt x="19" y="15"/>
                  </a:lnTo>
                  <a:lnTo>
                    <a:pt x="20" y="15"/>
                  </a:lnTo>
                  <a:lnTo>
                    <a:pt x="21" y="15"/>
                  </a:lnTo>
                  <a:lnTo>
                    <a:pt x="21" y="14"/>
                  </a:lnTo>
                  <a:lnTo>
                    <a:pt x="21" y="14"/>
                  </a:lnTo>
                  <a:lnTo>
                    <a:pt x="21" y="13"/>
                  </a:lnTo>
                  <a:lnTo>
                    <a:pt x="22" y="13"/>
                  </a:lnTo>
                  <a:lnTo>
                    <a:pt x="22" y="12"/>
                  </a:lnTo>
                  <a:lnTo>
                    <a:pt x="23" y="12"/>
                  </a:lnTo>
                  <a:lnTo>
                    <a:pt x="23" y="12"/>
                  </a:lnTo>
                  <a:lnTo>
                    <a:pt x="23" y="11"/>
                  </a:lnTo>
                  <a:lnTo>
                    <a:pt x="23" y="10"/>
                  </a:lnTo>
                  <a:lnTo>
                    <a:pt x="23" y="9"/>
                  </a:lnTo>
                  <a:lnTo>
                    <a:pt x="22" y="8"/>
                  </a:lnTo>
                  <a:lnTo>
                    <a:pt x="22" y="7"/>
                  </a:lnTo>
                  <a:lnTo>
                    <a:pt x="21" y="7"/>
                  </a:lnTo>
                  <a:lnTo>
                    <a:pt x="21" y="7"/>
                  </a:lnTo>
                  <a:lnTo>
                    <a:pt x="21" y="6"/>
                  </a:lnTo>
                  <a:lnTo>
                    <a:pt x="20" y="5"/>
                  </a:lnTo>
                  <a:lnTo>
                    <a:pt x="19" y="5"/>
                  </a:lnTo>
                  <a:lnTo>
                    <a:pt x="18" y="4"/>
                  </a:lnTo>
                  <a:lnTo>
                    <a:pt x="17" y="4"/>
                  </a:lnTo>
                  <a:lnTo>
                    <a:pt x="10" y="0"/>
                  </a:lnTo>
                  <a:lnTo>
                    <a:pt x="9" y="1"/>
                  </a:lnTo>
                  <a:lnTo>
                    <a:pt x="10" y="1"/>
                  </a:lnTo>
                  <a:lnTo>
                    <a:pt x="10" y="2"/>
                  </a:lnTo>
                  <a:lnTo>
                    <a:pt x="10" y="2"/>
                  </a:lnTo>
                  <a:lnTo>
                    <a:pt x="10" y="3"/>
                  </a:lnTo>
                  <a:lnTo>
                    <a:pt x="10" y="4"/>
                  </a:lnTo>
                  <a:lnTo>
                    <a:pt x="10" y="5"/>
                  </a:lnTo>
                  <a:lnTo>
                    <a:pt x="10" y="6"/>
                  </a:lnTo>
                  <a:lnTo>
                    <a:pt x="5" y="17"/>
                  </a:lnTo>
                  <a:lnTo>
                    <a:pt x="5" y="17"/>
                  </a:lnTo>
                  <a:lnTo>
                    <a:pt x="4" y="18"/>
                  </a:lnTo>
                  <a:lnTo>
                    <a:pt x="4" y="19"/>
                  </a:lnTo>
                  <a:lnTo>
                    <a:pt x="4" y="20"/>
                  </a:lnTo>
                  <a:lnTo>
                    <a:pt x="3" y="20"/>
                  </a:lnTo>
                  <a:lnTo>
                    <a:pt x="2" y="20"/>
                  </a:lnTo>
                  <a:lnTo>
                    <a:pt x="2" y="20"/>
                  </a:lnTo>
                  <a:lnTo>
                    <a:pt x="1" y="20"/>
                  </a:lnTo>
                  <a:lnTo>
                    <a:pt x="0" y="21"/>
                  </a:lnTo>
                  <a:lnTo>
                    <a:pt x="8" y="24"/>
                  </a:lnTo>
                  <a:lnTo>
                    <a:pt x="8" y="23"/>
                  </a:lnTo>
                  <a:lnTo>
                    <a:pt x="7" y="23"/>
                  </a:lnTo>
                  <a:lnTo>
                    <a:pt x="7" y="22"/>
                  </a:lnTo>
                  <a:lnTo>
                    <a:pt x="6" y="22"/>
                  </a:lnTo>
                  <a:lnTo>
                    <a:pt x="6" y="22"/>
                  </a:lnTo>
                  <a:lnTo>
                    <a:pt x="6" y="21"/>
                  </a:lnTo>
                  <a:lnTo>
                    <a:pt x="6" y="20"/>
                  </a:lnTo>
                  <a:lnTo>
                    <a:pt x="7" y="20"/>
                  </a:lnTo>
                  <a:lnTo>
                    <a:pt x="7" y="19"/>
                  </a:lnTo>
                  <a:lnTo>
                    <a:pt x="7" y="18"/>
                  </a:lnTo>
                  <a:lnTo>
                    <a:pt x="10" y="13"/>
                  </a:lnTo>
                  <a:lnTo>
                    <a:pt x="12" y="14"/>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17" name="Freeform 314"/>
            <p:cNvSpPr>
              <a:spLocks/>
            </p:cNvSpPr>
            <p:nvPr/>
          </p:nvSpPr>
          <p:spPr bwMode="auto">
            <a:xfrm>
              <a:off x="744" y="3223"/>
              <a:ext cx="22" cy="26"/>
            </a:xfrm>
            <a:custGeom>
              <a:avLst/>
              <a:gdLst>
                <a:gd name="T0" fmla="*/ 12 w 22"/>
                <a:gd name="T1" fmla="*/ 7 h 26"/>
                <a:gd name="T2" fmla="*/ 12 w 22"/>
                <a:gd name="T3" fmla="*/ 7 h 26"/>
                <a:gd name="T4" fmla="*/ 13 w 22"/>
                <a:gd name="T5" fmla="*/ 6 h 26"/>
                <a:gd name="T6" fmla="*/ 13 w 22"/>
                <a:gd name="T7" fmla="*/ 5 h 26"/>
                <a:gd name="T8" fmla="*/ 14 w 22"/>
                <a:gd name="T9" fmla="*/ 5 h 26"/>
                <a:gd name="T10" fmla="*/ 14 w 22"/>
                <a:gd name="T11" fmla="*/ 4 h 26"/>
                <a:gd name="T12" fmla="*/ 15 w 22"/>
                <a:gd name="T13" fmla="*/ 4 h 26"/>
                <a:gd name="T14" fmla="*/ 15 w 22"/>
                <a:gd name="T15" fmla="*/ 5 h 26"/>
                <a:gd name="T16" fmla="*/ 16 w 22"/>
                <a:gd name="T17" fmla="*/ 5 h 26"/>
                <a:gd name="T18" fmla="*/ 16 w 22"/>
                <a:gd name="T19" fmla="*/ 5 h 26"/>
                <a:gd name="T20" fmla="*/ 17 w 22"/>
                <a:gd name="T21" fmla="*/ 6 h 26"/>
                <a:gd name="T22" fmla="*/ 18 w 22"/>
                <a:gd name="T23" fmla="*/ 6 h 26"/>
                <a:gd name="T24" fmla="*/ 19 w 22"/>
                <a:gd name="T25" fmla="*/ 7 h 26"/>
                <a:gd name="T26" fmla="*/ 19 w 22"/>
                <a:gd name="T27" fmla="*/ 8 h 26"/>
                <a:gd name="T28" fmla="*/ 19 w 22"/>
                <a:gd name="T29" fmla="*/ 8 h 26"/>
                <a:gd name="T30" fmla="*/ 19 w 22"/>
                <a:gd name="T31" fmla="*/ 10 h 26"/>
                <a:gd name="T32" fmla="*/ 20 w 22"/>
                <a:gd name="T33" fmla="*/ 10 h 26"/>
                <a:gd name="T34" fmla="*/ 20 w 22"/>
                <a:gd name="T35" fmla="*/ 11 h 26"/>
                <a:gd name="T36" fmla="*/ 21 w 22"/>
                <a:gd name="T37" fmla="*/ 11 h 26"/>
                <a:gd name="T38" fmla="*/ 20 w 22"/>
                <a:gd name="T39" fmla="*/ 6 h 26"/>
                <a:gd name="T40" fmla="*/ 4 w 22"/>
                <a:gd name="T41" fmla="*/ 0 h 26"/>
                <a:gd name="T42" fmla="*/ 0 w 22"/>
                <a:gd name="T43" fmla="*/ 5 h 26"/>
                <a:gd name="T44" fmla="*/ 1 w 22"/>
                <a:gd name="T45" fmla="*/ 6 h 26"/>
                <a:gd name="T46" fmla="*/ 2 w 22"/>
                <a:gd name="T47" fmla="*/ 5 h 26"/>
                <a:gd name="T48" fmla="*/ 2 w 22"/>
                <a:gd name="T49" fmla="*/ 4 h 26"/>
                <a:gd name="T50" fmla="*/ 3 w 22"/>
                <a:gd name="T51" fmla="*/ 3 h 26"/>
                <a:gd name="T52" fmla="*/ 4 w 22"/>
                <a:gd name="T53" fmla="*/ 3 h 26"/>
                <a:gd name="T54" fmla="*/ 5 w 22"/>
                <a:gd name="T55" fmla="*/ 2 h 26"/>
                <a:gd name="T56" fmla="*/ 5 w 22"/>
                <a:gd name="T57" fmla="*/ 2 h 26"/>
                <a:gd name="T58" fmla="*/ 6 w 22"/>
                <a:gd name="T59" fmla="*/ 2 h 26"/>
                <a:gd name="T60" fmla="*/ 7 w 22"/>
                <a:gd name="T61" fmla="*/ 2 h 26"/>
                <a:gd name="T62" fmla="*/ 8 w 22"/>
                <a:gd name="T63" fmla="*/ 2 h 26"/>
                <a:gd name="T64" fmla="*/ 9 w 22"/>
                <a:gd name="T65" fmla="*/ 2 h 26"/>
                <a:gd name="T66" fmla="*/ 9 w 22"/>
                <a:gd name="T67" fmla="*/ 2 h 26"/>
                <a:gd name="T68" fmla="*/ 9 w 22"/>
                <a:gd name="T69" fmla="*/ 3 h 26"/>
                <a:gd name="T70" fmla="*/ 10 w 22"/>
                <a:gd name="T71" fmla="*/ 3 h 26"/>
                <a:gd name="T72" fmla="*/ 10 w 22"/>
                <a:gd name="T73" fmla="*/ 4 h 26"/>
                <a:gd name="T74" fmla="*/ 10 w 22"/>
                <a:gd name="T75" fmla="*/ 5 h 26"/>
                <a:gd name="T76" fmla="*/ 9 w 22"/>
                <a:gd name="T77" fmla="*/ 6 h 26"/>
                <a:gd name="T78" fmla="*/ 6 w 22"/>
                <a:gd name="T79" fmla="*/ 19 h 26"/>
                <a:gd name="T80" fmla="*/ 5 w 22"/>
                <a:gd name="T81" fmla="*/ 19 h 26"/>
                <a:gd name="T82" fmla="*/ 5 w 22"/>
                <a:gd name="T83" fmla="*/ 20 h 26"/>
                <a:gd name="T84" fmla="*/ 5 w 22"/>
                <a:gd name="T85" fmla="*/ 21 h 26"/>
                <a:gd name="T86" fmla="*/ 5 w 22"/>
                <a:gd name="T87" fmla="*/ 21 h 26"/>
                <a:gd name="T88" fmla="*/ 5 w 22"/>
                <a:gd name="T89" fmla="*/ 22 h 26"/>
                <a:gd name="T90" fmla="*/ 4 w 22"/>
                <a:gd name="T91" fmla="*/ 22 h 26"/>
                <a:gd name="T92" fmla="*/ 3 w 22"/>
                <a:gd name="T93" fmla="*/ 22 h 26"/>
                <a:gd name="T94" fmla="*/ 2 w 22"/>
                <a:gd name="T95" fmla="*/ 22 h 26"/>
                <a:gd name="T96" fmla="*/ 2 w 22"/>
                <a:gd name="T97" fmla="*/ 22 h 26"/>
                <a:gd name="T98" fmla="*/ 10 w 22"/>
                <a:gd name="T99" fmla="*/ 25 h 26"/>
                <a:gd name="T100" fmla="*/ 10 w 22"/>
                <a:gd name="T101" fmla="*/ 24 h 26"/>
                <a:gd name="T102" fmla="*/ 9 w 22"/>
                <a:gd name="T103" fmla="*/ 24 h 26"/>
                <a:gd name="T104" fmla="*/ 9 w 22"/>
                <a:gd name="T105" fmla="*/ 23 h 26"/>
                <a:gd name="T106" fmla="*/ 9 w 22"/>
                <a:gd name="T107" fmla="*/ 23 h 26"/>
                <a:gd name="T108" fmla="*/ 9 w 22"/>
                <a:gd name="T109" fmla="*/ 23 h 26"/>
                <a:gd name="T110" fmla="*/ 9 w 22"/>
                <a:gd name="T111" fmla="*/ 22 h 26"/>
                <a:gd name="T112" fmla="*/ 9 w 22"/>
                <a:gd name="T113" fmla="*/ 21 h 26"/>
                <a:gd name="T114" fmla="*/ 9 w 22"/>
                <a:gd name="T115" fmla="*/ 20 h 26"/>
                <a:gd name="T116" fmla="*/ 9 w 22"/>
                <a:gd name="T117" fmla="*/ 19 h 26"/>
                <a:gd name="T118" fmla="*/ 12 w 22"/>
                <a:gd name="T119" fmla="*/ 7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2" h="26">
                  <a:moveTo>
                    <a:pt x="12" y="7"/>
                  </a:moveTo>
                  <a:lnTo>
                    <a:pt x="12" y="7"/>
                  </a:lnTo>
                  <a:lnTo>
                    <a:pt x="13" y="6"/>
                  </a:lnTo>
                  <a:lnTo>
                    <a:pt x="13" y="5"/>
                  </a:lnTo>
                  <a:lnTo>
                    <a:pt x="14" y="5"/>
                  </a:lnTo>
                  <a:lnTo>
                    <a:pt x="14" y="4"/>
                  </a:lnTo>
                  <a:lnTo>
                    <a:pt x="15" y="4"/>
                  </a:lnTo>
                  <a:lnTo>
                    <a:pt x="15" y="5"/>
                  </a:lnTo>
                  <a:lnTo>
                    <a:pt x="16" y="5"/>
                  </a:lnTo>
                  <a:lnTo>
                    <a:pt x="16" y="5"/>
                  </a:lnTo>
                  <a:lnTo>
                    <a:pt x="17" y="6"/>
                  </a:lnTo>
                  <a:lnTo>
                    <a:pt x="18" y="6"/>
                  </a:lnTo>
                  <a:lnTo>
                    <a:pt x="19" y="7"/>
                  </a:lnTo>
                  <a:lnTo>
                    <a:pt x="19" y="8"/>
                  </a:lnTo>
                  <a:lnTo>
                    <a:pt x="19" y="8"/>
                  </a:lnTo>
                  <a:lnTo>
                    <a:pt x="19" y="10"/>
                  </a:lnTo>
                  <a:lnTo>
                    <a:pt x="20" y="10"/>
                  </a:lnTo>
                  <a:lnTo>
                    <a:pt x="20" y="11"/>
                  </a:lnTo>
                  <a:lnTo>
                    <a:pt x="21" y="11"/>
                  </a:lnTo>
                  <a:lnTo>
                    <a:pt x="20" y="6"/>
                  </a:lnTo>
                  <a:lnTo>
                    <a:pt x="4" y="0"/>
                  </a:lnTo>
                  <a:lnTo>
                    <a:pt x="0" y="5"/>
                  </a:lnTo>
                  <a:lnTo>
                    <a:pt x="1" y="6"/>
                  </a:lnTo>
                  <a:lnTo>
                    <a:pt x="2" y="5"/>
                  </a:lnTo>
                  <a:lnTo>
                    <a:pt x="2" y="4"/>
                  </a:lnTo>
                  <a:lnTo>
                    <a:pt x="3" y="3"/>
                  </a:lnTo>
                  <a:lnTo>
                    <a:pt x="4" y="3"/>
                  </a:lnTo>
                  <a:lnTo>
                    <a:pt x="5" y="2"/>
                  </a:lnTo>
                  <a:lnTo>
                    <a:pt x="5" y="2"/>
                  </a:lnTo>
                  <a:lnTo>
                    <a:pt x="6" y="2"/>
                  </a:lnTo>
                  <a:lnTo>
                    <a:pt x="7" y="2"/>
                  </a:lnTo>
                  <a:lnTo>
                    <a:pt x="8" y="2"/>
                  </a:lnTo>
                  <a:lnTo>
                    <a:pt x="9" y="2"/>
                  </a:lnTo>
                  <a:lnTo>
                    <a:pt x="9" y="2"/>
                  </a:lnTo>
                  <a:lnTo>
                    <a:pt x="9" y="3"/>
                  </a:lnTo>
                  <a:lnTo>
                    <a:pt x="10" y="3"/>
                  </a:lnTo>
                  <a:lnTo>
                    <a:pt x="10" y="4"/>
                  </a:lnTo>
                  <a:lnTo>
                    <a:pt x="10" y="5"/>
                  </a:lnTo>
                  <a:lnTo>
                    <a:pt x="9" y="6"/>
                  </a:lnTo>
                  <a:lnTo>
                    <a:pt x="6" y="19"/>
                  </a:lnTo>
                  <a:lnTo>
                    <a:pt x="5" y="19"/>
                  </a:lnTo>
                  <a:lnTo>
                    <a:pt x="5" y="20"/>
                  </a:lnTo>
                  <a:lnTo>
                    <a:pt x="5" y="21"/>
                  </a:lnTo>
                  <a:lnTo>
                    <a:pt x="5" y="21"/>
                  </a:lnTo>
                  <a:lnTo>
                    <a:pt x="5" y="22"/>
                  </a:lnTo>
                  <a:lnTo>
                    <a:pt x="4" y="22"/>
                  </a:lnTo>
                  <a:lnTo>
                    <a:pt x="3" y="22"/>
                  </a:lnTo>
                  <a:lnTo>
                    <a:pt x="2" y="22"/>
                  </a:lnTo>
                  <a:lnTo>
                    <a:pt x="2" y="22"/>
                  </a:lnTo>
                  <a:lnTo>
                    <a:pt x="10" y="25"/>
                  </a:lnTo>
                  <a:lnTo>
                    <a:pt x="10" y="24"/>
                  </a:lnTo>
                  <a:lnTo>
                    <a:pt x="9" y="24"/>
                  </a:lnTo>
                  <a:lnTo>
                    <a:pt x="9" y="23"/>
                  </a:lnTo>
                  <a:lnTo>
                    <a:pt x="9" y="23"/>
                  </a:lnTo>
                  <a:lnTo>
                    <a:pt x="9" y="23"/>
                  </a:lnTo>
                  <a:lnTo>
                    <a:pt x="9" y="22"/>
                  </a:lnTo>
                  <a:lnTo>
                    <a:pt x="9" y="21"/>
                  </a:lnTo>
                  <a:lnTo>
                    <a:pt x="9" y="20"/>
                  </a:lnTo>
                  <a:lnTo>
                    <a:pt x="9" y="19"/>
                  </a:lnTo>
                  <a:lnTo>
                    <a:pt x="12" y="7"/>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18" name="Freeform 315"/>
            <p:cNvSpPr>
              <a:spLocks/>
            </p:cNvSpPr>
            <p:nvPr/>
          </p:nvSpPr>
          <p:spPr bwMode="auto">
            <a:xfrm>
              <a:off x="768" y="3230"/>
              <a:ext cx="21" cy="25"/>
            </a:xfrm>
            <a:custGeom>
              <a:avLst/>
              <a:gdLst>
                <a:gd name="T0" fmla="*/ 14 w 21"/>
                <a:gd name="T1" fmla="*/ 8 h 25"/>
                <a:gd name="T2" fmla="*/ 14 w 21"/>
                <a:gd name="T3" fmla="*/ 10 h 25"/>
                <a:gd name="T4" fmla="*/ 12 w 21"/>
                <a:gd name="T5" fmla="*/ 11 h 25"/>
                <a:gd name="T6" fmla="*/ 11 w 21"/>
                <a:gd name="T7" fmla="*/ 11 h 25"/>
                <a:gd name="T8" fmla="*/ 9 w 21"/>
                <a:gd name="T9" fmla="*/ 11 h 25"/>
                <a:gd name="T10" fmla="*/ 8 w 21"/>
                <a:gd name="T11" fmla="*/ 6 h 25"/>
                <a:gd name="T12" fmla="*/ 8 w 21"/>
                <a:gd name="T13" fmla="*/ 4 h 25"/>
                <a:gd name="T14" fmla="*/ 9 w 21"/>
                <a:gd name="T15" fmla="*/ 3 h 25"/>
                <a:gd name="T16" fmla="*/ 10 w 21"/>
                <a:gd name="T17" fmla="*/ 2 h 25"/>
                <a:gd name="T18" fmla="*/ 12 w 21"/>
                <a:gd name="T19" fmla="*/ 2 h 25"/>
                <a:gd name="T20" fmla="*/ 13 w 21"/>
                <a:gd name="T21" fmla="*/ 2 h 25"/>
                <a:gd name="T22" fmla="*/ 15 w 21"/>
                <a:gd name="T23" fmla="*/ 3 h 25"/>
                <a:gd name="T24" fmla="*/ 16 w 21"/>
                <a:gd name="T25" fmla="*/ 4 h 25"/>
                <a:gd name="T26" fmla="*/ 17 w 21"/>
                <a:gd name="T27" fmla="*/ 5 h 25"/>
                <a:gd name="T28" fmla="*/ 18 w 21"/>
                <a:gd name="T29" fmla="*/ 6 h 25"/>
                <a:gd name="T30" fmla="*/ 18 w 21"/>
                <a:gd name="T31" fmla="*/ 6 h 25"/>
                <a:gd name="T32" fmla="*/ 18 w 21"/>
                <a:gd name="T33" fmla="*/ 8 h 25"/>
                <a:gd name="T34" fmla="*/ 20 w 21"/>
                <a:gd name="T35" fmla="*/ 8 h 25"/>
                <a:gd name="T36" fmla="*/ 4 w 21"/>
                <a:gd name="T37" fmla="*/ 0 h 25"/>
                <a:gd name="T38" fmla="*/ 4 w 21"/>
                <a:gd name="T39" fmla="*/ 2 h 25"/>
                <a:gd name="T40" fmla="*/ 5 w 21"/>
                <a:gd name="T41" fmla="*/ 2 h 25"/>
                <a:gd name="T42" fmla="*/ 6 w 21"/>
                <a:gd name="T43" fmla="*/ 3 h 25"/>
                <a:gd name="T44" fmla="*/ 6 w 21"/>
                <a:gd name="T45" fmla="*/ 5 h 25"/>
                <a:gd name="T46" fmla="*/ 5 w 21"/>
                <a:gd name="T47" fmla="*/ 6 h 25"/>
                <a:gd name="T48" fmla="*/ 3 w 21"/>
                <a:gd name="T49" fmla="*/ 18 h 25"/>
                <a:gd name="T50" fmla="*/ 3 w 21"/>
                <a:gd name="T51" fmla="*/ 19 h 25"/>
                <a:gd name="T52" fmla="*/ 2 w 21"/>
                <a:gd name="T53" fmla="*/ 21 h 25"/>
                <a:gd name="T54" fmla="*/ 1 w 21"/>
                <a:gd name="T55" fmla="*/ 21 h 25"/>
                <a:gd name="T56" fmla="*/ 0 w 21"/>
                <a:gd name="T57" fmla="*/ 22 h 25"/>
                <a:gd name="T58" fmla="*/ 19 w 21"/>
                <a:gd name="T59" fmla="*/ 19 h 25"/>
                <a:gd name="T60" fmla="*/ 18 w 21"/>
                <a:gd name="T61" fmla="*/ 20 h 25"/>
                <a:gd name="T62" fmla="*/ 16 w 21"/>
                <a:gd name="T63" fmla="*/ 21 h 25"/>
                <a:gd name="T64" fmla="*/ 15 w 21"/>
                <a:gd name="T65" fmla="*/ 22 h 25"/>
                <a:gd name="T66" fmla="*/ 14 w 21"/>
                <a:gd name="T67" fmla="*/ 22 h 25"/>
                <a:gd name="T68" fmla="*/ 12 w 21"/>
                <a:gd name="T69" fmla="*/ 22 h 25"/>
                <a:gd name="T70" fmla="*/ 11 w 21"/>
                <a:gd name="T71" fmla="*/ 22 h 25"/>
                <a:gd name="T72" fmla="*/ 9 w 21"/>
                <a:gd name="T73" fmla="*/ 22 h 25"/>
                <a:gd name="T74" fmla="*/ 8 w 21"/>
                <a:gd name="T75" fmla="*/ 22 h 25"/>
                <a:gd name="T76" fmla="*/ 7 w 21"/>
                <a:gd name="T77" fmla="*/ 22 h 25"/>
                <a:gd name="T78" fmla="*/ 6 w 21"/>
                <a:gd name="T79" fmla="*/ 21 h 25"/>
                <a:gd name="T80" fmla="*/ 6 w 21"/>
                <a:gd name="T81" fmla="*/ 19 h 25"/>
                <a:gd name="T82" fmla="*/ 8 w 21"/>
                <a:gd name="T83" fmla="*/ 12 h 25"/>
                <a:gd name="T84" fmla="*/ 9 w 21"/>
                <a:gd name="T85" fmla="*/ 12 h 25"/>
                <a:gd name="T86" fmla="*/ 12 w 21"/>
                <a:gd name="T87" fmla="*/ 13 h 25"/>
                <a:gd name="T88" fmla="*/ 12 w 21"/>
                <a:gd name="T89" fmla="*/ 14 h 25"/>
                <a:gd name="T90" fmla="*/ 12 w 21"/>
                <a:gd name="T91" fmla="*/ 15 h 25"/>
                <a:gd name="T92" fmla="*/ 13 w 21"/>
                <a:gd name="T93" fmla="*/ 16 h 25"/>
                <a:gd name="T94" fmla="*/ 12 w 21"/>
                <a:gd name="T95" fmla="*/ 17 h 25"/>
                <a:gd name="T96" fmla="*/ 15 w 21"/>
                <a:gd name="T97" fmla="*/ 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1" h="25">
                  <a:moveTo>
                    <a:pt x="15" y="8"/>
                  </a:moveTo>
                  <a:lnTo>
                    <a:pt x="14" y="8"/>
                  </a:lnTo>
                  <a:lnTo>
                    <a:pt x="14" y="9"/>
                  </a:lnTo>
                  <a:lnTo>
                    <a:pt x="14" y="10"/>
                  </a:lnTo>
                  <a:lnTo>
                    <a:pt x="13" y="10"/>
                  </a:lnTo>
                  <a:lnTo>
                    <a:pt x="12" y="11"/>
                  </a:lnTo>
                  <a:lnTo>
                    <a:pt x="12" y="11"/>
                  </a:lnTo>
                  <a:lnTo>
                    <a:pt x="11" y="11"/>
                  </a:lnTo>
                  <a:lnTo>
                    <a:pt x="10" y="11"/>
                  </a:lnTo>
                  <a:lnTo>
                    <a:pt x="9" y="11"/>
                  </a:lnTo>
                  <a:lnTo>
                    <a:pt x="8" y="11"/>
                  </a:lnTo>
                  <a:lnTo>
                    <a:pt x="8" y="6"/>
                  </a:lnTo>
                  <a:lnTo>
                    <a:pt x="8" y="5"/>
                  </a:lnTo>
                  <a:lnTo>
                    <a:pt x="8" y="4"/>
                  </a:lnTo>
                  <a:lnTo>
                    <a:pt x="9" y="4"/>
                  </a:lnTo>
                  <a:lnTo>
                    <a:pt x="9" y="3"/>
                  </a:lnTo>
                  <a:lnTo>
                    <a:pt x="9" y="2"/>
                  </a:lnTo>
                  <a:lnTo>
                    <a:pt x="10" y="2"/>
                  </a:lnTo>
                  <a:lnTo>
                    <a:pt x="11" y="2"/>
                  </a:lnTo>
                  <a:lnTo>
                    <a:pt x="12" y="2"/>
                  </a:lnTo>
                  <a:lnTo>
                    <a:pt x="12" y="2"/>
                  </a:lnTo>
                  <a:lnTo>
                    <a:pt x="13" y="2"/>
                  </a:lnTo>
                  <a:lnTo>
                    <a:pt x="14" y="3"/>
                  </a:lnTo>
                  <a:lnTo>
                    <a:pt x="15" y="3"/>
                  </a:lnTo>
                  <a:lnTo>
                    <a:pt x="15" y="3"/>
                  </a:lnTo>
                  <a:lnTo>
                    <a:pt x="16" y="4"/>
                  </a:lnTo>
                  <a:lnTo>
                    <a:pt x="17" y="4"/>
                  </a:lnTo>
                  <a:lnTo>
                    <a:pt x="17" y="5"/>
                  </a:lnTo>
                  <a:lnTo>
                    <a:pt x="18" y="5"/>
                  </a:lnTo>
                  <a:lnTo>
                    <a:pt x="18" y="6"/>
                  </a:lnTo>
                  <a:lnTo>
                    <a:pt x="18" y="6"/>
                  </a:lnTo>
                  <a:lnTo>
                    <a:pt x="18" y="6"/>
                  </a:lnTo>
                  <a:lnTo>
                    <a:pt x="18" y="7"/>
                  </a:lnTo>
                  <a:lnTo>
                    <a:pt x="18" y="8"/>
                  </a:lnTo>
                  <a:lnTo>
                    <a:pt x="19" y="8"/>
                  </a:lnTo>
                  <a:lnTo>
                    <a:pt x="20" y="8"/>
                  </a:lnTo>
                  <a:lnTo>
                    <a:pt x="19" y="2"/>
                  </a:lnTo>
                  <a:lnTo>
                    <a:pt x="4" y="0"/>
                  </a:lnTo>
                  <a:lnTo>
                    <a:pt x="4" y="1"/>
                  </a:lnTo>
                  <a:lnTo>
                    <a:pt x="4" y="2"/>
                  </a:lnTo>
                  <a:lnTo>
                    <a:pt x="5" y="2"/>
                  </a:lnTo>
                  <a:lnTo>
                    <a:pt x="5" y="2"/>
                  </a:lnTo>
                  <a:lnTo>
                    <a:pt x="5" y="2"/>
                  </a:lnTo>
                  <a:lnTo>
                    <a:pt x="6" y="3"/>
                  </a:lnTo>
                  <a:lnTo>
                    <a:pt x="6" y="4"/>
                  </a:lnTo>
                  <a:lnTo>
                    <a:pt x="6" y="5"/>
                  </a:lnTo>
                  <a:lnTo>
                    <a:pt x="5" y="5"/>
                  </a:lnTo>
                  <a:lnTo>
                    <a:pt x="5" y="6"/>
                  </a:lnTo>
                  <a:lnTo>
                    <a:pt x="4" y="17"/>
                  </a:lnTo>
                  <a:lnTo>
                    <a:pt x="3" y="18"/>
                  </a:lnTo>
                  <a:lnTo>
                    <a:pt x="3" y="18"/>
                  </a:lnTo>
                  <a:lnTo>
                    <a:pt x="3" y="19"/>
                  </a:lnTo>
                  <a:lnTo>
                    <a:pt x="3" y="20"/>
                  </a:lnTo>
                  <a:lnTo>
                    <a:pt x="2" y="21"/>
                  </a:lnTo>
                  <a:lnTo>
                    <a:pt x="2" y="21"/>
                  </a:lnTo>
                  <a:lnTo>
                    <a:pt x="1" y="21"/>
                  </a:lnTo>
                  <a:lnTo>
                    <a:pt x="0" y="21"/>
                  </a:lnTo>
                  <a:lnTo>
                    <a:pt x="0" y="22"/>
                  </a:lnTo>
                  <a:lnTo>
                    <a:pt x="15" y="24"/>
                  </a:lnTo>
                  <a:lnTo>
                    <a:pt x="19" y="19"/>
                  </a:lnTo>
                  <a:lnTo>
                    <a:pt x="18" y="19"/>
                  </a:lnTo>
                  <a:lnTo>
                    <a:pt x="18" y="20"/>
                  </a:lnTo>
                  <a:lnTo>
                    <a:pt x="17" y="20"/>
                  </a:lnTo>
                  <a:lnTo>
                    <a:pt x="16" y="21"/>
                  </a:lnTo>
                  <a:lnTo>
                    <a:pt x="15" y="22"/>
                  </a:lnTo>
                  <a:lnTo>
                    <a:pt x="15" y="22"/>
                  </a:lnTo>
                  <a:lnTo>
                    <a:pt x="15" y="22"/>
                  </a:lnTo>
                  <a:lnTo>
                    <a:pt x="14" y="22"/>
                  </a:lnTo>
                  <a:lnTo>
                    <a:pt x="13" y="22"/>
                  </a:lnTo>
                  <a:lnTo>
                    <a:pt x="12" y="22"/>
                  </a:lnTo>
                  <a:lnTo>
                    <a:pt x="12" y="22"/>
                  </a:lnTo>
                  <a:lnTo>
                    <a:pt x="11" y="22"/>
                  </a:lnTo>
                  <a:lnTo>
                    <a:pt x="10" y="22"/>
                  </a:lnTo>
                  <a:lnTo>
                    <a:pt x="9" y="22"/>
                  </a:lnTo>
                  <a:lnTo>
                    <a:pt x="8" y="22"/>
                  </a:lnTo>
                  <a:lnTo>
                    <a:pt x="8" y="22"/>
                  </a:lnTo>
                  <a:lnTo>
                    <a:pt x="7" y="22"/>
                  </a:lnTo>
                  <a:lnTo>
                    <a:pt x="7" y="22"/>
                  </a:lnTo>
                  <a:lnTo>
                    <a:pt x="6" y="22"/>
                  </a:lnTo>
                  <a:lnTo>
                    <a:pt x="6" y="21"/>
                  </a:lnTo>
                  <a:lnTo>
                    <a:pt x="6" y="20"/>
                  </a:lnTo>
                  <a:lnTo>
                    <a:pt x="6" y="19"/>
                  </a:lnTo>
                  <a:lnTo>
                    <a:pt x="6" y="18"/>
                  </a:lnTo>
                  <a:lnTo>
                    <a:pt x="8" y="12"/>
                  </a:lnTo>
                  <a:lnTo>
                    <a:pt x="8" y="12"/>
                  </a:lnTo>
                  <a:lnTo>
                    <a:pt x="9" y="12"/>
                  </a:lnTo>
                  <a:lnTo>
                    <a:pt x="10" y="13"/>
                  </a:lnTo>
                  <a:lnTo>
                    <a:pt x="12" y="13"/>
                  </a:lnTo>
                  <a:lnTo>
                    <a:pt x="12" y="14"/>
                  </a:lnTo>
                  <a:lnTo>
                    <a:pt x="12" y="14"/>
                  </a:lnTo>
                  <a:lnTo>
                    <a:pt x="12" y="14"/>
                  </a:lnTo>
                  <a:lnTo>
                    <a:pt x="12" y="15"/>
                  </a:lnTo>
                  <a:lnTo>
                    <a:pt x="13" y="15"/>
                  </a:lnTo>
                  <a:lnTo>
                    <a:pt x="13" y="16"/>
                  </a:lnTo>
                  <a:lnTo>
                    <a:pt x="13" y="17"/>
                  </a:lnTo>
                  <a:lnTo>
                    <a:pt x="12" y="17"/>
                  </a:lnTo>
                  <a:lnTo>
                    <a:pt x="13" y="17"/>
                  </a:lnTo>
                  <a:lnTo>
                    <a:pt x="15" y="8"/>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19" name="Freeform 316"/>
            <p:cNvSpPr>
              <a:spLocks/>
            </p:cNvSpPr>
            <p:nvPr/>
          </p:nvSpPr>
          <p:spPr bwMode="auto">
            <a:xfrm>
              <a:off x="794" y="3234"/>
              <a:ext cx="19" cy="24"/>
            </a:xfrm>
            <a:custGeom>
              <a:avLst/>
              <a:gdLst>
                <a:gd name="T0" fmla="*/ 14 w 19"/>
                <a:gd name="T1" fmla="*/ 22 h 24"/>
                <a:gd name="T2" fmla="*/ 18 w 19"/>
                <a:gd name="T3" fmla="*/ 21 h 24"/>
                <a:gd name="T4" fmla="*/ 17 w 19"/>
                <a:gd name="T5" fmla="*/ 21 h 24"/>
                <a:gd name="T6" fmla="*/ 16 w 19"/>
                <a:gd name="T7" fmla="*/ 21 h 24"/>
                <a:gd name="T8" fmla="*/ 15 w 19"/>
                <a:gd name="T9" fmla="*/ 20 h 24"/>
                <a:gd name="T10" fmla="*/ 11 w 19"/>
                <a:gd name="T11" fmla="*/ 12 h 24"/>
                <a:gd name="T12" fmla="*/ 13 w 19"/>
                <a:gd name="T13" fmla="*/ 11 h 24"/>
                <a:gd name="T14" fmla="*/ 14 w 19"/>
                <a:gd name="T15" fmla="*/ 11 h 24"/>
                <a:gd name="T16" fmla="*/ 15 w 19"/>
                <a:gd name="T17" fmla="*/ 10 h 24"/>
                <a:gd name="T18" fmla="*/ 16 w 19"/>
                <a:gd name="T19" fmla="*/ 10 h 24"/>
                <a:gd name="T20" fmla="*/ 17 w 19"/>
                <a:gd name="T21" fmla="*/ 9 h 24"/>
                <a:gd name="T22" fmla="*/ 17 w 19"/>
                <a:gd name="T23" fmla="*/ 7 h 24"/>
                <a:gd name="T24" fmla="*/ 17 w 19"/>
                <a:gd name="T25" fmla="*/ 6 h 24"/>
                <a:gd name="T26" fmla="*/ 16 w 19"/>
                <a:gd name="T27" fmla="*/ 4 h 24"/>
                <a:gd name="T28" fmla="*/ 15 w 19"/>
                <a:gd name="T29" fmla="*/ 3 h 24"/>
                <a:gd name="T30" fmla="*/ 14 w 19"/>
                <a:gd name="T31" fmla="*/ 2 h 24"/>
                <a:gd name="T32" fmla="*/ 13 w 19"/>
                <a:gd name="T33" fmla="*/ 2 h 24"/>
                <a:gd name="T34" fmla="*/ 11 w 19"/>
                <a:gd name="T35" fmla="*/ 1 h 24"/>
                <a:gd name="T36" fmla="*/ 10 w 19"/>
                <a:gd name="T37" fmla="*/ 1 h 24"/>
                <a:gd name="T38" fmla="*/ 1 w 19"/>
                <a:gd name="T39" fmla="*/ 0 h 24"/>
                <a:gd name="T40" fmla="*/ 2 w 19"/>
                <a:gd name="T41" fmla="*/ 1 h 24"/>
                <a:gd name="T42" fmla="*/ 2 w 19"/>
                <a:gd name="T43" fmla="*/ 2 h 24"/>
                <a:gd name="T44" fmla="*/ 3 w 19"/>
                <a:gd name="T45" fmla="*/ 2 h 24"/>
                <a:gd name="T46" fmla="*/ 4 w 19"/>
                <a:gd name="T47" fmla="*/ 3 h 24"/>
                <a:gd name="T48" fmla="*/ 3 w 19"/>
                <a:gd name="T49" fmla="*/ 4 h 24"/>
                <a:gd name="T50" fmla="*/ 3 w 19"/>
                <a:gd name="T51" fmla="*/ 17 h 24"/>
                <a:gd name="T52" fmla="*/ 3 w 19"/>
                <a:gd name="T53" fmla="*/ 18 h 24"/>
                <a:gd name="T54" fmla="*/ 2 w 19"/>
                <a:gd name="T55" fmla="*/ 20 h 24"/>
                <a:gd name="T56" fmla="*/ 2 w 19"/>
                <a:gd name="T57" fmla="*/ 21 h 24"/>
                <a:gd name="T58" fmla="*/ 0 w 19"/>
                <a:gd name="T59" fmla="*/ 21 h 24"/>
                <a:gd name="T60" fmla="*/ 8 w 19"/>
                <a:gd name="T61" fmla="*/ 22 h 24"/>
                <a:gd name="T62" fmla="*/ 7 w 19"/>
                <a:gd name="T63" fmla="*/ 21 h 24"/>
                <a:gd name="T64" fmla="*/ 6 w 19"/>
                <a:gd name="T65" fmla="*/ 20 h 24"/>
                <a:gd name="T66" fmla="*/ 5 w 19"/>
                <a:gd name="T67" fmla="*/ 19 h 24"/>
                <a:gd name="T68" fmla="*/ 6 w 19"/>
                <a:gd name="T69" fmla="*/ 18 h 24"/>
                <a:gd name="T70" fmla="*/ 6 w 19"/>
                <a:gd name="T7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 h="24">
                  <a:moveTo>
                    <a:pt x="8" y="12"/>
                  </a:moveTo>
                  <a:lnTo>
                    <a:pt x="14" y="22"/>
                  </a:lnTo>
                  <a:lnTo>
                    <a:pt x="18" y="23"/>
                  </a:lnTo>
                  <a:lnTo>
                    <a:pt x="18" y="21"/>
                  </a:lnTo>
                  <a:lnTo>
                    <a:pt x="17" y="21"/>
                  </a:lnTo>
                  <a:lnTo>
                    <a:pt x="17" y="21"/>
                  </a:lnTo>
                  <a:lnTo>
                    <a:pt x="16" y="21"/>
                  </a:lnTo>
                  <a:lnTo>
                    <a:pt x="16" y="21"/>
                  </a:lnTo>
                  <a:lnTo>
                    <a:pt x="15" y="21"/>
                  </a:lnTo>
                  <a:lnTo>
                    <a:pt x="15" y="20"/>
                  </a:lnTo>
                  <a:lnTo>
                    <a:pt x="15" y="19"/>
                  </a:lnTo>
                  <a:lnTo>
                    <a:pt x="11" y="12"/>
                  </a:lnTo>
                  <a:lnTo>
                    <a:pt x="12" y="12"/>
                  </a:lnTo>
                  <a:lnTo>
                    <a:pt x="13" y="11"/>
                  </a:lnTo>
                  <a:lnTo>
                    <a:pt x="14" y="11"/>
                  </a:lnTo>
                  <a:lnTo>
                    <a:pt x="14" y="11"/>
                  </a:lnTo>
                  <a:lnTo>
                    <a:pt x="14" y="10"/>
                  </a:lnTo>
                  <a:lnTo>
                    <a:pt x="15" y="10"/>
                  </a:lnTo>
                  <a:lnTo>
                    <a:pt x="15" y="10"/>
                  </a:lnTo>
                  <a:lnTo>
                    <a:pt x="16" y="10"/>
                  </a:lnTo>
                  <a:lnTo>
                    <a:pt x="16" y="9"/>
                  </a:lnTo>
                  <a:lnTo>
                    <a:pt x="17" y="9"/>
                  </a:lnTo>
                  <a:lnTo>
                    <a:pt x="17" y="8"/>
                  </a:lnTo>
                  <a:lnTo>
                    <a:pt x="17" y="7"/>
                  </a:lnTo>
                  <a:lnTo>
                    <a:pt x="17" y="6"/>
                  </a:lnTo>
                  <a:lnTo>
                    <a:pt x="17" y="6"/>
                  </a:lnTo>
                  <a:lnTo>
                    <a:pt x="17" y="5"/>
                  </a:lnTo>
                  <a:lnTo>
                    <a:pt x="16" y="4"/>
                  </a:lnTo>
                  <a:lnTo>
                    <a:pt x="16" y="3"/>
                  </a:lnTo>
                  <a:lnTo>
                    <a:pt x="15" y="3"/>
                  </a:lnTo>
                  <a:lnTo>
                    <a:pt x="15" y="2"/>
                  </a:lnTo>
                  <a:lnTo>
                    <a:pt x="14" y="2"/>
                  </a:lnTo>
                  <a:lnTo>
                    <a:pt x="14" y="2"/>
                  </a:lnTo>
                  <a:lnTo>
                    <a:pt x="13" y="2"/>
                  </a:lnTo>
                  <a:lnTo>
                    <a:pt x="12" y="1"/>
                  </a:lnTo>
                  <a:lnTo>
                    <a:pt x="11" y="1"/>
                  </a:lnTo>
                  <a:lnTo>
                    <a:pt x="11" y="1"/>
                  </a:lnTo>
                  <a:lnTo>
                    <a:pt x="10" y="1"/>
                  </a:lnTo>
                  <a:lnTo>
                    <a:pt x="9" y="1"/>
                  </a:lnTo>
                  <a:lnTo>
                    <a:pt x="1" y="0"/>
                  </a:lnTo>
                  <a:lnTo>
                    <a:pt x="1" y="1"/>
                  </a:lnTo>
                  <a:lnTo>
                    <a:pt x="2" y="1"/>
                  </a:lnTo>
                  <a:lnTo>
                    <a:pt x="2" y="1"/>
                  </a:lnTo>
                  <a:lnTo>
                    <a:pt x="2" y="2"/>
                  </a:lnTo>
                  <a:lnTo>
                    <a:pt x="3" y="2"/>
                  </a:lnTo>
                  <a:lnTo>
                    <a:pt x="3" y="2"/>
                  </a:lnTo>
                  <a:lnTo>
                    <a:pt x="4" y="2"/>
                  </a:lnTo>
                  <a:lnTo>
                    <a:pt x="4" y="3"/>
                  </a:lnTo>
                  <a:lnTo>
                    <a:pt x="4" y="4"/>
                  </a:lnTo>
                  <a:lnTo>
                    <a:pt x="3" y="4"/>
                  </a:lnTo>
                  <a:lnTo>
                    <a:pt x="3" y="5"/>
                  </a:lnTo>
                  <a:lnTo>
                    <a:pt x="3" y="17"/>
                  </a:lnTo>
                  <a:lnTo>
                    <a:pt x="3" y="17"/>
                  </a:lnTo>
                  <a:lnTo>
                    <a:pt x="3" y="18"/>
                  </a:lnTo>
                  <a:lnTo>
                    <a:pt x="2" y="19"/>
                  </a:lnTo>
                  <a:lnTo>
                    <a:pt x="2" y="20"/>
                  </a:lnTo>
                  <a:lnTo>
                    <a:pt x="2" y="21"/>
                  </a:lnTo>
                  <a:lnTo>
                    <a:pt x="2" y="21"/>
                  </a:lnTo>
                  <a:lnTo>
                    <a:pt x="1" y="21"/>
                  </a:lnTo>
                  <a:lnTo>
                    <a:pt x="0" y="21"/>
                  </a:lnTo>
                  <a:lnTo>
                    <a:pt x="0" y="21"/>
                  </a:lnTo>
                  <a:lnTo>
                    <a:pt x="8" y="22"/>
                  </a:lnTo>
                  <a:lnTo>
                    <a:pt x="8" y="21"/>
                  </a:lnTo>
                  <a:lnTo>
                    <a:pt x="7" y="21"/>
                  </a:lnTo>
                  <a:lnTo>
                    <a:pt x="6" y="21"/>
                  </a:lnTo>
                  <a:lnTo>
                    <a:pt x="6" y="20"/>
                  </a:lnTo>
                  <a:lnTo>
                    <a:pt x="5" y="20"/>
                  </a:lnTo>
                  <a:lnTo>
                    <a:pt x="5" y="19"/>
                  </a:lnTo>
                  <a:lnTo>
                    <a:pt x="5" y="18"/>
                  </a:lnTo>
                  <a:lnTo>
                    <a:pt x="6" y="18"/>
                  </a:lnTo>
                  <a:lnTo>
                    <a:pt x="6" y="17"/>
                  </a:lnTo>
                  <a:lnTo>
                    <a:pt x="6" y="12"/>
                  </a:lnTo>
                  <a:lnTo>
                    <a:pt x="8" y="12"/>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20" name="Freeform 317"/>
            <p:cNvSpPr>
              <a:spLocks/>
            </p:cNvSpPr>
            <p:nvPr/>
          </p:nvSpPr>
          <p:spPr bwMode="auto">
            <a:xfrm>
              <a:off x="833" y="3233"/>
              <a:ext cx="21" cy="24"/>
            </a:xfrm>
            <a:custGeom>
              <a:avLst/>
              <a:gdLst>
                <a:gd name="T0" fmla="*/ 2 w 21"/>
                <a:gd name="T1" fmla="*/ 6 h 24"/>
                <a:gd name="T2" fmla="*/ 2 w 21"/>
                <a:gd name="T3" fmla="*/ 6 h 24"/>
                <a:gd name="T4" fmla="*/ 2 w 21"/>
                <a:gd name="T5" fmla="*/ 5 h 24"/>
                <a:gd name="T6" fmla="*/ 2 w 21"/>
                <a:gd name="T7" fmla="*/ 4 h 24"/>
                <a:gd name="T8" fmla="*/ 2 w 21"/>
                <a:gd name="T9" fmla="*/ 3 h 24"/>
                <a:gd name="T10" fmla="*/ 2 w 21"/>
                <a:gd name="T11" fmla="*/ 3 h 24"/>
                <a:gd name="T12" fmla="*/ 2 w 21"/>
                <a:gd name="T13" fmla="*/ 2 h 24"/>
                <a:gd name="T14" fmla="*/ 1 w 21"/>
                <a:gd name="T15" fmla="*/ 2 h 24"/>
                <a:gd name="T16" fmla="*/ 0 w 21"/>
                <a:gd name="T17" fmla="*/ 2 h 24"/>
                <a:gd name="T18" fmla="*/ 0 w 21"/>
                <a:gd name="T19" fmla="*/ 2 h 24"/>
                <a:gd name="T20" fmla="*/ 8 w 21"/>
                <a:gd name="T21" fmla="*/ 0 h 24"/>
                <a:gd name="T22" fmla="*/ 8 w 21"/>
                <a:gd name="T23" fmla="*/ 0 h 24"/>
                <a:gd name="T24" fmla="*/ 9 w 21"/>
                <a:gd name="T25" fmla="*/ 0 h 24"/>
                <a:gd name="T26" fmla="*/ 10 w 21"/>
                <a:gd name="T27" fmla="*/ 0 h 24"/>
                <a:gd name="T28" fmla="*/ 11 w 21"/>
                <a:gd name="T29" fmla="*/ 0 h 24"/>
                <a:gd name="T30" fmla="*/ 12 w 21"/>
                <a:gd name="T31" fmla="*/ 0 h 24"/>
                <a:gd name="T32" fmla="*/ 12 w 21"/>
                <a:gd name="T33" fmla="*/ 0 h 24"/>
                <a:gd name="T34" fmla="*/ 13 w 21"/>
                <a:gd name="T35" fmla="*/ 1 h 24"/>
                <a:gd name="T36" fmla="*/ 14 w 21"/>
                <a:gd name="T37" fmla="*/ 1 h 24"/>
                <a:gd name="T38" fmla="*/ 15 w 21"/>
                <a:gd name="T39" fmla="*/ 2 h 24"/>
                <a:gd name="T40" fmla="*/ 15 w 21"/>
                <a:gd name="T41" fmla="*/ 2 h 24"/>
                <a:gd name="T42" fmla="*/ 16 w 21"/>
                <a:gd name="T43" fmla="*/ 2 h 24"/>
                <a:gd name="T44" fmla="*/ 17 w 21"/>
                <a:gd name="T45" fmla="*/ 2 h 24"/>
                <a:gd name="T46" fmla="*/ 17 w 21"/>
                <a:gd name="T47" fmla="*/ 3 h 24"/>
                <a:gd name="T48" fmla="*/ 18 w 21"/>
                <a:gd name="T49" fmla="*/ 3 h 24"/>
                <a:gd name="T50" fmla="*/ 18 w 21"/>
                <a:gd name="T51" fmla="*/ 4 h 24"/>
                <a:gd name="T52" fmla="*/ 18 w 21"/>
                <a:gd name="T53" fmla="*/ 4 h 24"/>
                <a:gd name="T54" fmla="*/ 18 w 21"/>
                <a:gd name="T55" fmla="*/ 5 h 24"/>
                <a:gd name="T56" fmla="*/ 19 w 21"/>
                <a:gd name="T57" fmla="*/ 6 h 24"/>
                <a:gd name="T58" fmla="*/ 19 w 21"/>
                <a:gd name="T59" fmla="*/ 6 h 24"/>
                <a:gd name="T60" fmla="*/ 20 w 21"/>
                <a:gd name="T61" fmla="*/ 7 h 24"/>
                <a:gd name="T62" fmla="*/ 20 w 21"/>
                <a:gd name="T63" fmla="*/ 8 h 24"/>
                <a:gd name="T64" fmla="*/ 20 w 21"/>
                <a:gd name="T65" fmla="*/ 9 h 24"/>
                <a:gd name="T66" fmla="*/ 20 w 21"/>
                <a:gd name="T67" fmla="*/ 10 h 24"/>
                <a:gd name="T68" fmla="*/ 20 w 21"/>
                <a:gd name="T69" fmla="*/ 11 h 24"/>
                <a:gd name="T70" fmla="*/ 20 w 21"/>
                <a:gd name="T71" fmla="*/ 12 h 24"/>
                <a:gd name="T72" fmla="*/ 20 w 21"/>
                <a:gd name="T73" fmla="*/ 13 h 24"/>
                <a:gd name="T74" fmla="*/ 20 w 21"/>
                <a:gd name="T75" fmla="*/ 14 h 24"/>
                <a:gd name="T76" fmla="*/ 20 w 21"/>
                <a:gd name="T77" fmla="*/ 15 h 24"/>
                <a:gd name="T78" fmla="*/ 19 w 21"/>
                <a:gd name="T79" fmla="*/ 17 h 24"/>
                <a:gd name="T80" fmla="*/ 19 w 21"/>
                <a:gd name="T81" fmla="*/ 17 h 24"/>
                <a:gd name="T82" fmla="*/ 18 w 21"/>
                <a:gd name="T83" fmla="*/ 18 h 24"/>
                <a:gd name="T84" fmla="*/ 18 w 21"/>
                <a:gd name="T85" fmla="*/ 19 h 24"/>
                <a:gd name="T86" fmla="*/ 17 w 21"/>
                <a:gd name="T87" fmla="*/ 20 h 24"/>
                <a:gd name="T88" fmla="*/ 16 w 21"/>
                <a:gd name="T89" fmla="*/ 20 h 24"/>
                <a:gd name="T90" fmla="*/ 15 w 21"/>
                <a:gd name="T91" fmla="*/ 21 h 24"/>
                <a:gd name="T92" fmla="*/ 14 w 21"/>
                <a:gd name="T93" fmla="*/ 21 h 24"/>
                <a:gd name="T94" fmla="*/ 12 w 21"/>
                <a:gd name="T95" fmla="*/ 21 h 24"/>
                <a:gd name="T96" fmla="*/ 12 w 21"/>
                <a:gd name="T97" fmla="*/ 21 h 24"/>
                <a:gd name="T98" fmla="*/ 10 w 21"/>
                <a:gd name="T99" fmla="*/ 21 h 24"/>
                <a:gd name="T100" fmla="*/ 2 w 21"/>
                <a:gd name="T101" fmla="*/ 23 h 24"/>
                <a:gd name="T102" fmla="*/ 2 w 21"/>
                <a:gd name="T103" fmla="*/ 21 h 24"/>
                <a:gd name="T104" fmla="*/ 3 w 21"/>
                <a:gd name="T105" fmla="*/ 21 h 24"/>
                <a:gd name="T106" fmla="*/ 4 w 21"/>
                <a:gd name="T107" fmla="*/ 21 h 24"/>
                <a:gd name="T108" fmla="*/ 5 w 21"/>
                <a:gd name="T109" fmla="*/ 21 h 24"/>
                <a:gd name="T110" fmla="*/ 5 w 21"/>
                <a:gd name="T111" fmla="*/ 20 h 24"/>
                <a:gd name="T112" fmla="*/ 5 w 21"/>
                <a:gd name="T113" fmla="*/ 19 h 24"/>
                <a:gd name="T114" fmla="*/ 5 w 21"/>
                <a:gd name="T115" fmla="*/ 18 h 24"/>
                <a:gd name="T116" fmla="*/ 5 w 21"/>
                <a:gd name="T117" fmla="*/ 17 h 24"/>
                <a:gd name="T118" fmla="*/ 2 w 21"/>
                <a:gd name="T119" fmla="*/ 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 h="24">
                  <a:moveTo>
                    <a:pt x="2" y="6"/>
                  </a:moveTo>
                  <a:lnTo>
                    <a:pt x="2" y="6"/>
                  </a:lnTo>
                  <a:lnTo>
                    <a:pt x="2" y="5"/>
                  </a:lnTo>
                  <a:lnTo>
                    <a:pt x="2" y="4"/>
                  </a:lnTo>
                  <a:lnTo>
                    <a:pt x="2" y="3"/>
                  </a:lnTo>
                  <a:lnTo>
                    <a:pt x="2" y="3"/>
                  </a:lnTo>
                  <a:lnTo>
                    <a:pt x="2" y="2"/>
                  </a:lnTo>
                  <a:lnTo>
                    <a:pt x="1" y="2"/>
                  </a:lnTo>
                  <a:lnTo>
                    <a:pt x="0" y="2"/>
                  </a:lnTo>
                  <a:lnTo>
                    <a:pt x="0" y="2"/>
                  </a:lnTo>
                  <a:lnTo>
                    <a:pt x="8" y="0"/>
                  </a:lnTo>
                  <a:lnTo>
                    <a:pt x="8" y="0"/>
                  </a:lnTo>
                  <a:lnTo>
                    <a:pt x="9" y="0"/>
                  </a:lnTo>
                  <a:lnTo>
                    <a:pt x="10" y="0"/>
                  </a:lnTo>
                  <a:lnTo>
                    <a:pt x="11" y="0"/>
                  </a:lnTo>
                  <a:lnTo>
                    <a:pt x="12" y="0"/>
                  </a:lnTo>
                  <a:lnTo>
                    <a:pt x="12" y="0"/>
                  </a:lnTo>
                  <a:lnTo>
                    <a:pt x="13" y="1"/>
                  </a:lnTo>
                  <a:lnTo>
                    <a:pt x="14" y="1"/>
                  </a:lnTo>
                  <a:lnTo>
                    <a:pt x="15" y="2"/>
                  </a:lnTo>
                  <a:lnTo>
                    <a:pt x="15" y="2"/>
                  </a:lnTo>
                  <a:lnTo>
                    <a:pt x="16" y="2"/>
                  </a:lnTo>
                  <a:lnTo>
                    <a:pt x="17" y="2"/>
                  </a:lnTo>
                  <a:lnTo>
                    <a:pt x="17" y="3"/>
                  </a:lnTo>
                  <a:lnTo>
                    <a:pt x="18" y="3"/>
                  </a:lnTo>
                  <a:lnTo>
                    <a:pt x="18" y="4"/>
                  </a:lnTo>
                  <a:lnTo>
                    <a:pt x="18" y="4"/>
                  </a:lnTo>
                  <a:lnTo>
                    <a:pt x="18" y="5"/>
                  </a:lnTo>
                  <a:lnTo>
                    <a:pt x="19" y="6"/>
                  </a:lnTo>
                  <a:lnTo>
                    <a:pt x="19" y="6"/>
                  </a:lnTo>
                  <a:lnTo>
                    <a:pt x="20" y="7"/>
                  </a:lnTo>
                  <a:lnTo>
                    <a:pt x="20" y="8"/>
                  </a:lnTo>
                  <a:lnTo>
                    <a:pt x="20" y="9"/>
                  </a:lnTo>
                  <a:lnTo>
                    <a:pt x="20" y="10"/>
                  </a:lnTo>
                  <a:lnTo>
                    <a:pt x="20" y="11"/>
                  </a:lnTo>
                  <a:lnTo>
                    <a:pt x="20" y="12"/>
                  </a:lnTo>
                  <a:lnTo>
                    <a:pt x="20" y="13"/>
                  </a:lnTo>
                  <a:lnTo>
                    <a:pt x="20" y="14"/>
                  </a:lnTo>
                  <a:lnTo>
                    <a:pt x="20" y="15"/>
                  </a:lnTo>
                  <a:lnTo>
                    <a:pt x="19" y="17"/>
                  </a:lnTo>
                  <a:lnTo>
                    <a:pt x="19" y="17"/>
                  </a:lnTo>
                  <a:lnTo>
                    <a:pt x="18" y="18"/>
                  </a:lnTo>
                  <a:lnTo>
                    <a:pt x="18" y="19"/>
                  </a:lnTo>
                  <a:lnTo>
                    <a:pt x="17" y="20"/>
                  </a:lnTo>
                  <a:lnTo>
                    <a:pt x="16" y="20"/>
                  </a:lnTo>
                  <a:lnTo>
                    <a:pt x="15" y="21"/>
                  </a:lnTo>
                  <a:lnTo>
                    <a:pt x="14" y="21"/>
                  </a:lnTo>
                  <a:lnTo>
                    <a:pt x="12" y="21"/>
                  </a:lnTo>
                  <a:lnTo>
                    <a:pt x="12" y="21"/>
                  </a:lnTo>
                  <a:lnTo>
                    <a:pt x="10" y="21"/>
                  </a:lnTo>
                  <a:lnTo>
                    <a:pt x="2" y="23"/>
                  </a:lnTo>
                  <a:lnTo>
                    <a:pt x="2" y="21"/>
                  </a:lnTo>
                  <a:lnTo>
                    <a:pt x="3" y="21"/>
                  </a:lnTo>
                  <a:lnTo>
                    <a:pt x="4" y="21"/>
                  </a:lnTo>
                  <a:lnTo>
                    <a:pt x="5" y="21"/>
                  </a:lnTo>
                  <a:lnTo>
                    <a:pt x="5" y="20"/>
                  </a:lnTo>
                  <a:lnTo>
                    <a:pt x="5" y="19"/>
                  </a:lnTo>
                  <a:lnTo>
                    <a:pt x="5" y="18"/>
                  </a:lnTo>
                  <a:lnTo>
                    <a:pt x="5" y="17"/>
                  </a:lnTo>
                  <a:lnTo>
                    <a:pt x="2" y="6"/>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21" name="Freeform 318"/>
            <p:cNvSpPr>
              <a:spLocks/>
            </p:cNvSpPr>
            <p:nvPr/>
          </p:nvSpPr>
          <p:spPr bwMode="auto">
            <a:xfrm>
              <a:off x="862" y="3226"/>
              <a:ext cx="20" cy="24"/>
            </a:xfrm>
            <a:custGeom>
              <a:avLst/>
              <a:gdLst>
                <a:gd name="T0" fmla="*/ 16 w 20"/>
                <a:gd name="T1" fmla="*/ 14 h 24"/>
                <a:gd name="T2" fmla="*/ 16 w 20"/>
                <a:gd name="T3" fmla="*/ 17 h 24"/>
                <a:gd name="T4" fmla="*/ 15 w 20"/>
                <a:gd name="T5" fmla="*/ 19 h 24"/>
                <a:gd name="T6" fmla="*/ 13 w 20"/>
                <a:gd name="T7" fmla="*/ 21 h 24"/>
                <a:gd name="T8" fmla="*/ 11 w 20"/>
                <a:gd name="T9" fmla="*/ 21 h 24"/>
                <a:gd name="T10" fmla="*/ 8 w 20"/>
                <a:gd name="T11" fmla="*/ 21 h 24"/>
                <a:gd name="T12" fmla="*/ 7 w 20"/>
                <a:gd name="T13" fmla="*/ 19 h 24"/>
                <a:gd name="T14" fmla="*/ 5 w 20"/>
                <a:gd name="T15" fmla="*/ 17 h 24"/>
                <a:gd name="T16" fmla="*/ 5 w 20"/>
                <a:gd name="T17" fmla="*/ 14 h 24"/>
                <a:gd name="T18" fmla="*/ 4 w 20"/>
                <a:gd name="T19" fmla="*/ 12 h 24"/>
                <a:gd name="T20" fmla="*/ 3 w 20"/>
                <a:gd name="T21" fmla="*/ 10 h 24"/>
                <a:gd name="T22" fmla="*/ 3 w 20"/>
                <a:gd name="T23" fmla="*/ 7 h 24"/>
                <a:gd name="T24" fmla="*/ 4 w 20"/>
                <a:gd name="T25" fmla="*/ 5 h 24"/>
                <a:gd name="T26" fmla="*/ 5 w 20"/>
                <a:gd name="T27" fmla="*/ 2 h 24"/>
                <a:gd name="T28" fmla="*/ 7 w 20"/>
                <a:gd name="T29" fmla="*/ 2 h 24"/>
                <a:gd name="T30" fmla="*/ 9 w 20"/>
                <a:gd name="T31" fmla="*/ 2 h 24"/>
                <a:gd name="T32" fmla="*/ 11 w 20"/>
                <a:gd name="T33" fmla="*/ 2 h 24"/>
                <a:gd name="T34" fmla="*/ 14 w 20"/>
                <a:gd name="T35" fmla="*/ 5 h 24"/>
                <a:gd name="T36" fmla="*/ 14 w 20"/>
                <a:gd name="T37" fmla="*/ 7 h 24"/>
                <a:gd name="T38" fmla="*/ 16 w 20"/>
                <a:gd name="T39" fmla="*/ 10 h 24"/>
                <a:gd name="T40" fmla="*/ 19 w 20"/>
                <a:gd name="T41" fmla="*/ 10 h 24"/>
                <a:gd name="T42" fmla="*/ 18 w 20"/>
                <a:gd name="T43" fmla="*/ 8 h 24"/>
                <a:gd name="T44" fmla="*/ 17 w 20"/>
                <a:gd name="T45" fmla="*/ 6 h 24"/>
                <a:gd name="T46" fmla="*/ 15 w 20"/>
                <a:gd name="T47" fmla="*/ 3 h 24"/>
                <a:gd name="T48" fmla="*/ 12 w 20"/>
                <a:gd name="T49" fmla="*/ 2 h 24"/>
                <a:gd name="T50" fmla="*/ 10 w 20"/>
                <a:gd name="T51" fmla="*/ 1 h 24"/>
                <a:gd name="T52" fmla="*/ 7 w 20"/>
                <a:gd name="T53" fmla="*/ 1 h 24"/>
                <a:gd name="T54" fmla="*/ 4 w 20"/>
                <a:gd name="T55" fmla="*/ 2 h 24"/>
                <a:gd name="T56" fmla="*/ 2 w 20"/>
                <a:gd name="T57" fmla="*/ 4 h 24"/>
                <a:gd name="T58" fmla="*/ 1 w 20"/>
                <a:gd name="T59" fmla="*/ 7 h 24"/>
                <a:gd name="T60" fmla="*/ 0 w 20"/>
                <a:gd name="T61" fmla="*/ 10 h 24"/>
                <a:gd name="T62" fmla="*/ 0 w 20"/>
                <a:gd name="T63" fmla="*/ 13 h 24"/>
                <a:gd name="T64" fmla="*/ 2 w 20"/>
                <a:gd name="T65" fmla="*/ 16 h 24"/>
                <a:gd name="T66" fmla="*/ 3 w 20"/>
                <a:gd name="T67" fmla="*/ 19 h 24"/>
                <a:gd name="T68" fmla="*/ 5 w 20"/>
                <a:gd name="T69" fmla="*/ 21 h 24"/>
                <a:gd name="T70" fmla="*/ 8 w 20"/>
                <a:gd name="T71" fmla="*/ 22 h 24"/>
                <a:gd name="T72" fmla="*/ 10 w 20"/>
                <a:gd name="T73" fmla="*/ 23 h 24"/>
                <a:gd name="T74" fmla="*/ 13 w 20"/>
                <a:gd name="T75" fmla="*/ 22 h 24"/>
                <a:gd name="T76" fmla="*/ 15 w 20"/>
                <a:gd name="T77" fmla="*/ 21 h 24"/>
                <a:gd name="T78" fmla="*/ 17 w 20"/>
                <a:gd name="T79" fmla="*/ 19 h 24"/>
                <a:gd name="T80" fmla="*/ 18 w 20"/>
                <a:gd name="T81" fmla="*/ 17 h 24"/>
                <a:gd name="T82" fmla="*/ 19 w 20"/>
                <a:gd name="T83" fmla="*/ 14 h 24"/>
                <a:gd name="T84" fmla="*/ 19 w 20"/>
                <a:gd name="T85" fmla="*/ 1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0" h="24">
                  <a:moveTo>
                    <a:pt x="16" y="13"/>
                  </a:moveTo>
                  <a:lnTo>
                    <a:pt x="16" y="13"/>
                  </a:lnTo>
                  <a:lnTo>
                    <a:pt x="16" y="14"/>
                  </a:lnTo>
                  <a:lnTo>
                    <a:pt x="16" y="15"/>
                  </a:lnTo>
                  <a:lnTo>
                    <a:pt x="16" y="16"/>
                  </a:lnTo>
                  <a:lnTo>
                    <a:pt x="16" y="17"/>
                  </a:lnTo>
                  <a:lnTo>
                    <a:pt x="16" y="17"/>
                  </a:lnTo>
                  <a:lnTo>
                    <a:pt x="15" y="18"/>
                  </a:lnTo>
                  <a:lnTo>
                    <a:pt x="15" y="19"/>
                  </a:lnTo>
                  <a:lnTo>
                    <a:pt x="14" y="20"/>
                  </a:lnTo>
                  <a:lnTo>
                    <a:pt x="14" y="21"/>
                  </a:lnTo>
                  <a:lnTo>
                    <a:pt x="13" y="21"/>
                  </a:lnTo>
                  <a:lnTo>
                    <a:pt x="12" y="21"/>
                  </a:lnTo>
                  <a:lnTo>
                    <a:pt x="11" y="21"/>
                  </a:lnTo>
                  <a:lnTo>
                    <a:pt x="11" y="21"/>
                  </a:lnTo>
                  <a:lnTo>
                    <a:pt x="10" y="21"/>
                  </a:lnTo>
                  <a:lnTo>
                    <a:pt x="9" y="21"/>
                  </a:lnTo>
                  <a:lnTo>
                    <a:pt x="8" y="21"/>
                  </a:lnTo>
                  <a:lnTo>
                    <a:pt x="8" y="21"/>
                  </a:lnTo>
                  <a:lnTo>
                    <a:pt x="7" y="20"/>
                  </a:lnTo>
                  <a:lnTo>
                    <a:pt x="7" y="19"/>
                  </a:lnTo>
                  <a:lnTo>
                    <a:pt x="6" y="18"/>
                  </a:lnTo>
                  <a:lnTo>
                    <a:pt x="5" y="17"/>
                  </a:lnTo>
                  <a:lnTo>
                    <a:pt x="5" y="17"/>
                  </a:lnTo>
                  <a:lnTo>
                    <a:pt x="5" y="16"/>
                  </a:lnTo>
                  <a:lnTo>
                    <a:pt x="5" y="15"/>
                  </a:lnTo>
                  <a:lnTo>
                    <a:pt x="5" y="14"/>
                  </a:lnTo>
                  <a:lnTo>
                    <a:pt x="4" y="13"/>
                  </a:lnTo>
                  <a:lnTo>
                    <a:pt x="4" y="13"/>
                  </a:lnTo>
                  <a:lnTo>
                    <a:pt x="4" y="12"/>
                  </a:lnTo>
                  <a:lnTo>
                    <a:pt x="4" y="11"/>
                  </a:lnTo>
                  <a:lnTo>
                    <a:pt x="3" y="10"/>
                  </a:lnTo>
                  <a:lnTo>
                    <a:pt x="3" y="10"/>
                  </a:lnTo>
                  <a:lnTo>
                    <a:pt x="3" y="9"/>
                  </a:lnTo>
                  <a:lnTo>
                    <a:pt x="3" y="8"/>
                  </a:lnTo>
                  <a:lnTo>
                    <a:pt x="3" y="7"/>
                  </a:lnTo>
                  <a:lnTo>
                    <a:pt x="3" y="6"/>
                  </a:lnTo>
                  <a:lnTo>
                    <a:pt x="3" y="6"/>
                  </a:lnTo>
                  <a:lnTo>
                    <a:pt x="4" y="5"/>
                  </a:lnTo>
                  <a:lnTo>
                    <a:pt x="4" y="4"/>
                  </a:lnTo>
                  <a:lnTo>
                    <a:pt x="5" y="3"/>
                  </a:lnTo>
                  <a:lnTo>
                    <a:pt x="5" y="2"/>
                  </a:lnTo>
                  <a:lnTo>
                    <a:pt x="5" y="2"/>
                  </a:lnTo>
                  <a:lnTo>
                    <a:pt x="6" y="2"/>
                  </a:lnTo>
                  <a:lnTo>
                    <a:pt x="7" y="2"/>
                  </a:lnTo>
                  <a:lnTo>
                    <a:pt x="8" y="1"/>
                  </a:lnTo>
                  <a:lnTo>
                    <a:pt x="8" y="1"/>
                  </a:lnTo>
                  <a:lnTo>
                    <a:pt x="9" y="2"/>
                  </a:lnTo>
                  <a:lnTo>
                    <a:pt x="10" y="2"/>
                  </a:lnTo>
                  <a:lnTo>
                    <a:pt x="11" y="2"/>
                  </a:lnTo>
                  <a:lnTo>
                    <a:pt x="11" y="2"/>
                  </a:lnTo>
                  <a:lnTo>
                    <a:pt x="12" y="3"/>
                  </a:lnTo>
                  <a:lnTo>
                    <a:pt x="13" y="4"/>
                  </a:lnTo>
                  <a:lnTo>
                    <a:pt x="14" y="5"/>
                  </a:lnTo>
                  <a:lnTo>
                    <a:pt x="14" y="6"/>
                  </a:lnTo>
                  <a:lnTo>
                    <a:pt x="14" y="6"/>
                  </a:lnTo>
                  <a:lnTo>
                    <a:pt x="14" y="7"/>
                  </a:lnTo>
                  <a:lnTo>
                    <a:pt x="15" y="9"/>
                  </a:lnTo>
                  <a:lnTo>
                    <a:pt x="15" y="10"/>
                  </a:lnTo>
                  <a:lnTo>
                    <a:pt x="16" y="10"/>
                  </a:lnTo>
                  <a:lnTo>
                    <a:pt x="16" y="13"/>
                  </a:lnTo>
                  <a:lnTo>
                    <a:pt x="19" y="11"/>
                  </a:lnTo>
                  <a:lnTo>
                    <a:pt x="19" y="10"/>
                  </a:lnTo>
                  <a:lnTo>
                    <a:pt x="19" y="10"/>
                  </a:lnTo>
                  <a:lnTo>
                    <a:pt x="18" y="10"/>
                  </a:lnTo>
                  <a:lnTo>
                    <a:pt x="18" y="8"/>
                  </a:lnTo>
                  <a:lnTo>
                    <a:pt x="17" y="7"/>
                  </a:lnTo>
                  <a:lnTo>
                    <a:pt x="17" y="6"/>
                  </a:lnTo>
                  <a:lnTo>
                    <a:pt x="17" y="6"/>
                  </a:lnTo>
                  <a:lnTo>
                    <a:pt x="16" y="5"/>
                  </a:lnTo>
                  <a:lnTo>
                    <a:pt x="16" y="4"/>
                  </a:lnTo>
                  <a:lnTo>
                    <a:pt x="15" y="3"/>
                  </a:lnTo>
                  <a:lnTo>
                    <a:pt x="14" y="2"/>
                  </a:lnTo>
                  <a:lnTo>
                    <a:pt x="14" y="2"/>
                  </a:lnTo>
                  <a:lnTo>
                    <a:pt x="12" y="2"/>
                  </a:lnTo>
                  <a:lnTo>
                    <a:pt x="11" y="1"/>
                  </a:lnTo>
                  <a:lnTo>
                    <a:pt x="11" y="1"/>
                  </a:lnTo>
                  <a:lnTo>
                    <a:pt x="10" y="1"/>
                  </a:lnTo>
                  <a:lnTo>
                    <a:pt x="9" y="0"/>
                  </a:lnTo>
                  <a:lnTo>
                    <a:pt x="8" y="1"/>
                  </a:lnTo>
                  <a:lnTo>
                    <a:pt x="7" y="1"/>
                  </a:lnTo>
                  <a:lnTo>
                    <a:pt x="6" y="1"/>
                  </a:lnTo>
                  <a:lnTo>
                    <a:pt x="5" y="2"/>
                  </a:lnTo>
                  <a:lnTo>
                    <a:pt x="4" y="2"/>
                  </a:lnTo>
                  <a:lnTo>
                    <a:pt x="3" y="2"/>
                  </a:lnTo>
                  <a:lnTo>
                    <a:pt x="2" y="3"/>
                  </a:lnTo>
                  <a:lnTo>
                    <a:pt x="2" y="4"/>
                  </a:lnTo>
                  <a:lnTo>
                    <a:pt x="2" y="5"/>
                  </a:lnTo>
                  <a:lnTo>
                    <a:pt x="1" y="6"/>
                  </a:lnTo>
                  <a:lnTo>
                    <a:pt x="1" y="7"/>
                  </a:lnTo>
                  <a:lnTo>
                    <a:pt x="1" y="8"/>
                  </a:lnTo>
                  <a:lnTo>
                    <a:pt x="0" y="9"/>
                  </a:lnTo>
                  <a:lnTo>
                    <a:pt x="0" y="10"/>
                  </a:lnTo>
                  <a:lnTo>
                    <a:pt x="0" y="11"/>
                  </a:lnTo>
                  <a:lnTo>
                    <a:pt x="0" y="12"/>
                  </a:lnTo>
                  <a:lnTo>
                    <a:pt x="0" y="13"/>
                  </a:lnTo>
                  <a:lnTo>
                    <a:pt x="1" y="14"/>
                  </a:lnTo>
                  <a:lnTo>
                    <a:pt x="1" y="15"/>
                  </a:lnTo>
                  <a:lnTo>
                    <a:pt x="2" y="16"/>
                  </a:lnTo>
                  <a:lnTo>
                    <a:pt x="2" y="17"/>
                  </a:lnTo>
                  <a:lnTo>
                    <a:pt x="2" y="18"/>
                  </a:lnTo>
                  <a:lnTo>
                    <a:pt x="3" y="19"/>
                  </a:lnTo>
                  <a:lnTo>
                    <a:pt x="3" y="20"/>
                  </a:lnTo>
                  <a:lnTo>
                    <a:pt x="4" y="21"/>
                  </a:lnTo>
                  <a:lnTo>
                    <a:pt x="5" y="21"/>
                  </a:lnTo>
                  <a:lnTo>
                    <a:pt x="5" y="21"/>
                  </a:lnTo>
                  <a:lnTo>
                    <a:pt x="6" y="22"/>
                  </a:lnTo>
                  <a:lnTo>
                    <a:pt x="8" y="22"/>
                  </a:lnTo>
                  <a:lnTo>
                    <a:pt x="8" y="23"/>
                  </a:lnTo>
                  <a:lnTo>
                    <a:pt x="9" y="23"/>
                  </a:lnTo>
                  <a:lnTo>
                    <a:pt x="10" y="23"/>
                  </a:lnTo>
                  <a:lnTo>
                    <a:pt x="11" y="23"/>
                  </a:lnTo>
                  <a:lnTo>
                    <a:pt x="12" y="22"/>
                  </a:lnTo>
                  <a:lnTo>
                    <a:pt x="13" y="22"/>
                  </a:lnTo>
                  <a:lnTo>
                    <a:pt x="14" y="21"/>
                  </a:lnTo>
                  <a:lnTo>
                    <a:pt x="14" y="21"/>
                  </a:lnTo>
                  <a:lnTo>
                    <a:pt x="15" y="21"/>
                  </a:lnTo>
                  <a:lnTo>
                    <a:pt x="16" y="20"/>
                  </a:lnTo>
                  <a:lnTo>
                    <a:pt x="17" y="20"/>
                  </a:lnTo>
                  <a:lnTo>
                    <a:pt x="17" y="19"/>
                  </a:lnTo>
                  <a:lnTo>
                    <a:pt x="17" y="18"/>
                  </a:lnTo>
                  <a:lnTo>
                    <a:pt x="18" y="17"/>
                  </a:lnTo>
                  <a:lnTo>
                    <a:pt x="18" y="17"/>
                  </a:lnTo>
                  <a:lnTo>
                    <a:pt x="18" y="16"/>
                  </a:lnTo>
                  <a:lnTo>
                    <a:pt x="19" y="15"/>
                  </a:lnTo>
                  <a:lnTo>
                    <a:pt x="19" y="14"/>
                  </a:lnTo>
                  <a:lnTo>
                    <a:pt x="19" y="13"/>
                  </a:lnTo>
                  <a:lnTo>
                    <a:pt x="19" y="13"/>
                  </a:lnTo>
                  <a:lnTo>
                    <a:pt x="19" y="11"/>
                  </a:lnTo>
                  <a:lnTo>
                    <a:pt x="16" y="13"/>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22" name="Freeform 319"/>
            <p:cNvSpPr>
              <a:spLocks/>
            </p:cNvSpPr>
            <p:nvPr/>
          </p:nvSpPr>
          <p:spPr bwMode="auto">
            <a:xfrm>
              <a:off x="885" y="3219"/>
              <a:ext cx="24" cy="25"/>
            </a:xfrm>
            <a:custGeom>
              <a:avLst/>
              <a:gdLst>
                <a:gd name="T0" fmla="*/ 22 w 24"/>
                <a:gd name="T1" fmla="*/ 11 h 25"/>
                <a:gd name="T2" fmla="*/ 21 w 24"/>
                <a:gd name="T3" fmla="*/ 12 h 25"/>
                <a:gd name="T4" fmla="*/ 21 w 24"/>
                <a:gd name="T5" fmla="*/ 13 h 25"/>
                <a:gd name="T6" fmla="*/ 21 w 24"/>
                <a:gd name="T7" fmla="*/ 14 h 25"/>
                <a:gd name="T8" fmla="*/ 21 w 24"/>
                <a:gd name="T9" fmla="*/ 14 h 25"/>
                <a:gd name="T10" fmla="*/ 21 w 24"/>
                <a:gd name="T11" fmla="*/ 15 h 25"/>
                <a:gd name="T12" fmla="*/ 21 w 24"/>
                <a:gd name="T13" fmla="*/ 16 h 25"/>
                <a:gd name="T14" fmla="*/ 20 w 24"/>
                <a:gd name="T15" fmla="*/ 16 h 25"/>
                <a:gd name="T16" fmla="*/ 20 w 24"/>
                <a:gd name="T17" fmla="*/ 17 h 25"/>
                <a:gd name="T18" fmla="*/ 19 w 24"/>
                <a:gd name="T19" fmla="*/ 18 h 25"/>
                <a:gd name="T20" fmla="*/ 18 w 24"/>
                <a:gd name="T21" fmla="*/ 18 h 25"/>
                <a:gd name="T22" fmla="*/ 18 w 24"/>
                <a:gd name="T23" fmla="*/ 18 h 25"/>
                <a:gd name="T24" fmla="*/ 17 w 24"/>
                <a:gd name="T25" fmla="*/ 18 h 25"/>
                <a:gd name="T26" fmla="*/ 17 w 24"/>
                <a:gd name="T27" fmla="*/ 18 h 25"/>
                <a:gd name="T28" fmla="*/ 17 w 24"/>
                <a:gd name="T29" fmla="*/ 19 h 25"/>
                <a:gd name="T30" fmla="*/ 16 w 24"/>
                <a:gd name="T31" fmla="*/ 19 h 25"/>
                <a:gd name="T32" fmla="*/ 15 w 24"/>
                <a:gd name="T33" fmla="*/ 19 h 25"/>
                <a:gd name="T34" fmla="*/ 14 w 24"/>
                <a:gd name="T35" fmla="*/ 19 h 25"/>
                <a:gd name="T36" fmla="*/ 13 w 24"/>
                <a:gd name="T37" fmla="*/ 19 h 25"/>
                <a:gd name="T38" fmla="*/ 13 w 24"/>
                <a:gd name="T39" fmla="*/ 18 h 25"/>
                <a:gd name="T40" fmla="*/ 13 w 24"/>
                <a:gd name="T41" fmla="*/ 18 h 25"/>
                <a:gd name="T42" fmla="*/ 13 w 24"/>
                <a:gd name="T43" fmla="*/ 18 h 25"/>
                <a:gd name="T44" fmla="*/ 13 w 24"/>
                <a:gd name="T45" fmla="*/ 17 h 25"/>
                <a:gd name="T46" fmla="*/ 7 w 24"/>
                <a:gd name="T47" fmla="*/ 6 h 25"/>
                <a:gd name="T48" fmla="*/ 7 w 24"/>
                <a:gd name="T49" fmla="*/ 5 h 25"/>
                <a:gd name="T50" fmla="*/ 7 w 24"/>
                <a:gd name="T51" fmla="*/ 4 h 25"/>
                <a:gd name="T52" fmla="*/ 6 w 24"/>
                <a:gd name="T53" fmla="*/ 4 h 25"/>
                <a:gd name="T54" fmla="*/ 6 w 24"/>
                <a:gd name="T55" fmla="*/ 3 h 25"/>
                <a:gd name="T56" fmla="*/ 6 w 24"/>
                <a:gd name="T57" fmla="*/ 2 h 25"/>
                <a:gd name="T58" fmla="*/ 6 w 24"/>
                <a:gd name="T59" fmla="*/ 2 h 25"/>
                <a:gd name="T60" fmla="*/ 7 w 24"/>
                <a:gd name="T61" fmla="*/ 2 h 25"/>
                <a:gd name="T62" fmla="*/ 7 w 24"/>
                <a:gd name="T63" fmla="*/ 1 h 25"/>
                <a:gd name="T64" fmla="*/ 8 w 24"/>
                <a:gd name="T65" fmla="*/ 1 h 25"/>
                <a:gd name="T66" fmla="*/ 8 w 24"/>
                <a:gd name="T67" fmla="*/ 0 h 25"/>
                <a:gd name="T68" fmla="*/ 0 w 24"/>
                <a:gd name="T69" fmla="*/ 3 h 25"/>
                <a:gd name="T70" fmla="*/ 0 w 24"/>
                <a:gd name="T71" fmla="*/ 4 h 25"/>
                <a:gd name="T72" fmla="*/ 1 w 24"/>
                <a:gd name="T73" fmla="*/ 4 h 25"/>
                <a:gd name="T74" fmla="*/ 2 w 24"/>
                <a:gd name="T75" fmla="*/ 4 h 25"/>
                <a:gd name="T76" fmla="*/ 2 w 24"/>
                <a:gd name="T77" fmla="*/ 4 h 25"/>
                <a:gd name="T78" fmla="*/ 3 w 24"/>
                <a:gd name="T79" fmla="*/ 4 h 25"/>
                <a:gd name="T80" fmla="*/ 3 w 24"/>
                <a:gd name="T81" fmla="*/ 5 h 25"/>
                <a:gd name="T82" fmla="*/ 4 w 24"/>
                <a:gd name="T83" fmla="*/ 5 h 25"/>
                <a:gd name="T84" fmla="*/ 4 w 24"/>
                <a:gd name="T85" fmla="*/ 6 h 25"/>
                <a:gd name="T86" fmla="*/ 5 w 24"/>
                <a:gd name="T87" fmla="*/ 6 h 25"/>
                <a:gd name="T88" fmla="*/ 5 w 24"/>
                <a:gd name="T89" fmla="*/ 7 h 25"/>
                <a:gd name="T90" fmla="*/ 10 w 24"/>
                <a:gd name="T91" fmla="*/ 18 h 25"/>
                <a:gd name="T92" fmla="*/ 10 w 24"/>
                <a:gd name="T93" fmla="*/ 18 h 25"/>
                <a:gd name="T94" fmla="*/ 10 w 24"/>
                <a:gd name="T95" fmla="*/ 19 h 25"/>
                <a:gd name="T96" fmla="*/ 10 w 24"/>
                <a:gd name="T97" fmla="*/ 19 h 25"/>
                <a:gd name="T98" fmla="*/ 10 w 24"/>
                <a:gd name="T99" fmla="*/ 20 h 25"/>
                <a:gd name="T100" fmla="*/ 10 w 24"/>
                <a:gd name="T101" fmla="*/ 21 h 25"/>
                <a:gd name="T102" fmla="*/ 10 w 24"/>
                <a:gd name="T103" fmla="*/ 22 h 25"/>
                <a:gd name="T104" fmla="*/ 9 w 24"/>
                <a:gd name="T105" fmla="*/ 22 h 25"/>
                <a:gd name="T106" fmla="*/ 9 w 24"/>
                <a:gd name="T107" fmla="*/ 22 h 25"/>
                <a:gd name="T108" fmla="*/ 8 w 24"/>
                <a:gd name="T109" fmla="*/ 22 h 25"/>
                <a:gd name="T110" fmla="*/ 9 w 24"/>
                <a:gd name="T111" fmla="*/ 24 h 25"/>
                <a:gd name="T112" fmla="*/ 23 w 24"/>
                <a:gd name="T113" fmla="*/ 17 h 25"/>
                <a:gd name="T114" fmla="*/ 23 w 24"/>
                <a:gd name="T115" fmla="*/ 11 h 25"/>
                <a:gd name="T116" fmla="*/ 22 w 24"/>
                <a:gd name="T117" fmla="*/ 11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4" h="25">
                  <a:moveTo>
                    <a:pt x="22" y="11"/>
                  </a:moveTo>
                  <a:lnTo>
                    <a:pt x="21" y="12"/>
                  </a:lnTo>
                  <a:lnTo>
                    <a:pt x="21" y="13"/>
                  </a:lnTo>
                  <a:lnTo>
                    <a:pt x="21" y="14"/>
                  </a:lnTo>
                  <a:lnTo>
                    <a:pt x="21" y="14"/>
                  </a:lnTo>
                  <a:lnTo>
                    <a:pt x="21" y="15"/>
                  </a:lnTo>
                  <a:lnTo>
                    <a:pt x="21" y="16"/>
                  </a:lnTo>
                  <a:lnTo>
                    <a:pt x="20" y="16"/>
                  </a:lnTo>
                  <a:lnTo>
                    <a:pt x="20" y="17"/>
                  </a:lnTo>
                  <a:lnTo>
                    <a:pt x="19" y="18"/>
                  </a:lnTo>
                  <a:lnTo>
                    <a:pt x="18" y="18"/>
                  </a:lnTo>
                  <a:lnTo>
                    <a:pt x="18" y="18"/>
                  </a:lnTo>
                  <a:lnTo>
                    <a:pt x="17" y="18"/>
                  </a:lnTo>
                  <a:lnTo>
                    <a:pt x="17" y="18"/>
                  </a:lnTo>
                  <a:lnTo>
                    <a:pt x="17" y="19"/>
                  </a:lnTo>
                  <a:lnTo>
                    <a:pt x="16" y="19"/>
                  </a:lnTo>
                  <a:lnTo>
                    <a:pt x="15" y="19"/>
                  </a:lnTo>
                  <a:lnTo>
                    <a:pt x="14" y="19"/>
                  </a:lnTo>
                  <a:lnTo>
                    <a:pt x="13" y="19"/>
                  </a:lnTo>
                  <a:lnTo>
                    <a:pt x="13" y="18"/>
                  </a:lnTo>
                  <a:lnTo>
                    <a:pt x="13" y="18"/>
                  </a:lnTo>
                  <a:lnTo>
                    <a:pt x="13" y="18"/>
                  </a:lnTo>
                  <a:lnTo>
                    <a:pt x="13" y="17"/>
                  </a:lnTo>
                  <a:lnTo>
                    <a:pt x="7" y="6"/>
                  </a:lnTo>
                  <a:lnTo>
                    <a:pt x="7" y="5"/>
                  </a:lnTo>
                  <a:lnTo>
                    <a:pt x="7" y="4"/>
                  </a:lnTo>
                  <a:lnTo>
                    <a:pt x="6" y="4"/>
                  </a:lnTo>
                  <a:lnTo>
                    <a:pt x="6" y="3"/>
                  </a:lnTo>
                  <a:lnTo>
                    <a:pt x="6" y="2"/>
                  </a:lnTo>
                  <a:lnTo>
                    <a:pt x="6" y="2"/>
                  </a:lnTo>
                  <a:lnTo>
                    <a:pt x="7" y="2"/>
                  </a:lnTo>
                  <a:lnTo>
                    <a:pt x="7" y="1"/>
                  </a:lnTo>
                  <a:lnTo>
                    <a:pt x="8" y="1"/>
                  </a:lnTo>
                  <a:lnTo>
                    <a:pt x="8" y="0"/>
                  </a:lnTo>
                  <a:lnTo>
                    <a:pt x="0" y="3"/>
                  </a:lnTo>
                  <a:lnTo>
                    <a:pt x="0" y="4"/>
                  </a:lnTo>
                  <a:lnTo>
                    <a:pt x="1" y="4"/>
                  </a:lnTo>
                  <a:lnTo>
                    <a:pt x="2" y="4"/>
                  </a:lnTo>
                  <a:lnTo>
                    <a:pt x="2" y="4"/>
                  </a:lnTo>
                  <a:lnTo>
                    <a:pt x="3" y="4"/>
                  </a:lnTo>
                  <a:lnTo>
                    <a:pt x="3" y="5"/>
                  </a:lnTo>
                  <a:lnTo>
                    <a:pt x="4" y="5"/>
                  </a:lnTo>
                  <a:lnTo>
                    <a:pt x="4" y="6"/>
                  </a:lnTo>
                  <a:lnTo>
                    <a:pt x="5" y="6"/>
                  </a:lnTo>
                  <a:lnTo>
                    <a:pt x="5" y="7"/>
                  </a:lnTo>
                  <a:lnTo>
                    <a:pt x="10" y="18"/>
                  </a:lnTo>
                  <a:lnTo>
                    <a:pt x="10" y="18"/>
                  </a:lnTo>
                  <a:lnTo>
                    <a:pt x="10" y="19"/>
                  </a:lnTo>
                  <a:lnTo>
                    <a:pt x="10" y="19"/>
                  </a:lnTo>
                  <a:lnTo>
                    <a:pt x="10" y="20"/>
                  </a:lnTo>
                  <a:lnTo>
                    <a:pt x="10" y="21"/>
                  </a:lnTo>
                  <a:lnTo>
                    <a:pt x="10" y="22"/>
                  </a:lnTo>
                  <a:lnTo>
                    <a:pt x="9" y="22"/>
                  </a:lnTo>
                  <a:lnTo>
                    <a:pt x="9" y="22"/>
                  </a:lnTo>
                  <a:lnTo>
                    <a:pt x="8" y="22"/>
                  </a:lnTo>
                  <a:lnTo>
                    <a:pt x="9" y="24"/>
                  </a:lnTo>
                  <a:lnTo>
                    <a:pt x="23" y="17"/>
                  </a:lnTo>
                  <a:lnTo>
                    <a:pt x="23" y="11"/>
                  </a:lnTo>
                  <a:lnTo>
                    <a:pt x="22" y="11"/>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23" name="Freeform 320"/>
            <p:cNvSpPr>
              <a:spLocks/>
            </p:cNvSpPr>
            <p:nvPr/>
          </p:nvSpPr>
          <p:spPr bwMode="auto">
            <a:xfrm>
              <a:off x="907" y="3208"/>
              <a:ext cx="26" cy="24"/>
            </a:xfrm>
            <a:custGeom>
              <a:avLst/>
              <a:gdLst>
                <a:gd name="T0" fmla="*/ 23 w 26"/>
                <a:gd name="T1" fmla="*/ 10 h 24"/>
                <a:gd name="T2" fmla="*/ 23 w 26"/>
                <a:gd name="T3" fmla="*/ 10 h 24"/>
                <a:gd name="T4" fmla="*/ 23 w 26"/>
                <a:gd name="T5" fmla="*/ 11 h 24"/>
                <a:gd name="T6" fmla="*/ 23 w 26"/>
                <a:gd name="T7" fmla="*/ 12 h 24"/>
                <a:gd name="T8" fmla="*/ 23 w 26"/>
                <a:gd name="T9" fmla="*/ 13 h 24"/>
                <a:gd name="T10" fmla="*/ 23 w 26"/>
                <a:gd name="T11" fmla="*/ 13 h 24"/>
                <a:gd name="T12" fmla="*/ 23 w 26"/>
                <a:gd name="T13" fmla="*/ 14 h 24"/>
                <a:gd name="T14" fmla="*/ 22 w 26"/>
                <a:gd name="T15" fmla="*/ 14 h 24"/>
                <a:gd name="T16" fmla="*/ 22 w 26"/>
                <a:gd name="T17" fmla="*/ 15 h 24"/>
                <a:gd name="T18" fmla="*/ 21 w 26"/>
                <a:gd name="T19" fmla="*/ 16 h 24"/>
                <a:gd name="T20" fmla="*/ 20 w 26"/>
                <a:gd name="T21" fmla="*/ 17 h 24"/>
                <a:gd name="T22" fmla="*/ 19 w 26"/>
                <a:gd name="T23" fmla="*/ 17 h 24"/>
                <a:gd name="T24" fmla="*/ 19 w 26"/>
                <a:gd name="T25" fmla="*/ 17 h 24"/>
                <a:gd name="T26" fmla="*/ 19 w 26"/>
                <a:gd name="T27" fmla="*/ 17 h 24"/>
                <a:gd name="T28" fmla="*/ 18 w 26"/>
                <a:gd name="T29" fmla="*/ 18 h 24"/>
                <a:gd name="T30" fmla="*/ 17 w 26"/>
                <a:gd name="T31" fmla="*/ 18 h 24"/>
                <a:gd name="T32" fmla="*/ 16 w 26"/>
                <a:gd name="T33" fmla="*/ 18 h 24"/>
                <a:gd name="T34" fmla="*/ 15 w 26"/>
                <a:gd name="T35" fmla="*/ 18 h 24"/>
                <a:gd name="T36" fmla="*/ 15 w 26"/>
                <a:gd name="T37" fmla="*/ 17 h 24"/>
                <a:gd name="T38" fmla="*/ 15 w 26"/>
                <a:gd name="T39" fmla="*/ 17 h 24"/>
                <a:gd name="T40" fmla="*/ 15 w 26"/>
                <a:gd name="T41" fmla="*/ 17 h 24"/>
                <a:gd name="T42" fmla="*/ 7 w 26"/>
                <a:gd name="T43" fmla="*/ 6 h 24"/>
                <a:gd name="T44" fmla="*/ 7 w 26"/>
                <a:gd name="T45" fmla="*/ 5 h 24"/>
                <a:gd name="T46" fmla="*/ 6 w 26"/>
                <a:gd name="T47" fmla="*/ 4 h 24"/>
                <a:gd name="T48" fmla="*/ 6 w 26"/>
                <a:gd name="T49" fmla="*/ 3 h 24"/>
                <a:gd name="T50" fmla="*/ 6 w 26"/>
                <a:gd name="T51" fmla="*/ 2 h 24"/>
                <a:gd name="T52" fmla="*/ 6 w 26"/>
                <a:gd name="T53" fmla="*/ 2 h 24"/>
                <a:gd name="T54" fmla="*/ 7 w 26"/>
                <a:gd name="T55" fmla="*/ 2 h 24"/>
                <a:gd name="T56" fmla="*/ 7 w 26"/>
                <a:gd name="T57" fmla="*/ 1 h 24"/>
                <a:gd name="T58" fmla="*/ 8 w 26"/>
                <a:gd name="T59" fmla="*/ 1 h 24"/>
                <a:gd name="T60" fmla="*/ 7 w 26"/>
                <a:gd name="T61" fmla="*/ 0 h 24"/>
                <a:gd name="T62" fmla="*/ 0 w 26"/>
                <a:gd name="T63" fmla="*/ 4 h 24"/>
                <a:gd name="T64" fmla="*/ 1 w 26"/>
                <a:gd name="T65" fmla="*/ 5 h 24"/>
                <a:gd name="T66" fmla="*/ 2 w 26"/>
                <a:gd name="T67" fmla="*/ 5 h 24"/>
                <a:gd name="T68" fmla="*/ 2 w 26"/>
                <a:gd name="T69" fmla="*/ 4 h 24"/>
                <a:gd name="T70" fmla="*/ 2 w 26"/>
                <a:gd name="T71" fmla="*/ 4 h 24"/>
                <a:gd name="T72" fmla="*/ 3 w 26"/>
                <a:gd name="T73" fmla="*/ 4 h 24"/>
                <a:gd name="T74" fmla="*/ 3 w 26"/>
                <a:gd name="T75" fmla="*/ 5 h 24"/>
                <a:gd name="T76" fmla="*/ 4 w 26"/>
                <a:gd name="T77" fmla="*/ 5 h 24"/>
                <a:gd name="T78" fmla="*/ 4 w 26"/>
                <a:gd name="T79" fmla="*/ 6 h 24"/>
                <a:gd name="T80" fmla="*/ 5 w 26"/>
                <a:gd name="T81" fmla="*/ 6 h 24"/>
                <a:gd name="T82" fmla="*/ 5 w 26"/>
                <a:gd name="T83" fmla="*/ 6 h 24"/>
                <a:gd name="T84" fmla="*/ 6 w 26"/>
                <a:gd name="T85" fmla="*/ 7 h 24"/>
                <a:gd name="T86" fmla="*/ 11 w 26"/>
                <a:gd name="T87" fmla="*/ 17 h 24"/>
                <a:gd name="T88" fmla="*/ 11 w 26"/>
                <a:gd name="T89" fmla="*/ 18 h 24"/>
                <a:gd name="T90" fmla="*/ 12 w 26"/>
                <a:gd name="T91" fmla="*/ 18 h 24"/>
                <a:gd name="T92" fmla="*/ 12 w 26"/>
                <a:gd name="T93" fmla="*/ 19 h 24"/>
                <a:gd name="T94" fmla="*/ 12 w 26"/>
                <a:gd name="T95" fmla="*/ 20 h 24"/>
                <a:gd name="T96" fmla="*/ 12 w 26"/>
                <a:gd name="T97" fmla="*/ 21 h 24"/>
                <a:gd name="T98" fmla="*/ 12 w 26"/>
                <a:gd name="T99" fmla="*/ 21 h 24"/>
                <a:gd name="T100" fmla="*/ 11 w 26"/>
                <a:gd name="T101" fmla="*/ 21 h 24"/>
                <a:gd name="T102" fmla="*/ 11 w 26"/>
                <a:gd name="T103" fmla="*/ 22 h 24"/>
                <a:gd name="T104" fmla="*/ 10 w 26"/>
                <a:gd name="T105" fmla="*/ 22 h 24"/>
                <a:gd name="T106" fmla="*/ 11 w 26"/>
                <a:gd name="T107" fmla="*/ 23 h 24"/>
                <a:gd name="T108" fmla="*/ 25 w 26"/>
                <a:gd name="T109" fmla="*/ 16 h 24"/>
                <a:gd name="T110" fmla="*/ 23 w 26"/>
                <a:gd name="T111" fmla="*/ 10 h 24"/>
                <a:gd name="T112" fmla="*/ 23 w 26"/>
                <a:gd name="T113" fmla="*/ 1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6" h="24">
                  <a:moveTo>
                    <a:pt x="23" y="10"/>
                  </a:moveTo>
                  <a:lnTo>
                    <a:pt x="23" y="10"/>
                  </a:lnTo>
                  <a:lnTo>
                    <a:pt x="23" y="11"/>
                  </a:lnTo>
                  <a:lnTo>
                    <a:pt x="23" y="12"/>
                  </a:lnTo>
                  <a:lnTo>
                    <a:pt x="23" y="13"/>
                  </a:lnTo>
                  <a:lnTo>
                    <a:pt x="23" y="13"/>
                  </a:lnTo>
                  <a:lnTo>
                    <a:pt x="23" y="14"/>
                  </a:lnTo>
                  <a:lnTo>
                    <a:pt x="22" y="14"/>
                  </a:lnTo>
                  <a:lnTo>
                    <a:pt x="22" y="15"/>
                  </a:lnTo>
                  <a:lnTo>
                    <a:pt x="21" y="16"/>
                  </a:lnTo>
                  <a:lnTo>
                    <a:pt x="20" y="17"/>
                  </a:lnTo>
                  <a:lnTo>
                    <a:pt x="19" y="17"/>
                  </a:lnTo>
                  <a:lnTo>
                    <a:pt x="19" y="17"/>
                  </a:lnTo>
                  <a:lnTo>
                    <a:pt x="19" y="17"/>
                  </a:lnTo>
                  <a:lnTo>
                    <a:pt x="18" y="18"/>
                  </a:lnTo>
                  <a:lnTo>
                    <a:pt x="17" y="18"/>
                  </a:lnTo>
                  <a:lnTo>
                    <a:pt x="16" y="18"/>
                  </a:lnTo>
                  <a:lnTo>
                    <a:pt x="15" y="18"/>
                  </a:lnTo>
                  <a:lnTo>
                    <a:pt x="15" y="17"/>
                  </a:lnTo>
                  <a:lnTo>
                    <a:pt x="15" y="17"/>
                  </a:lnTo>
                  <a:lnTo>
                    <a:pt x="15" y="17"/>
                  </a:lnTo>
                  <a:lnTo>
                    <a:pt x="7" y="6"/>
                  </a:lnTo>
                  <a:lnTo>
                    <a:pt x="7" y="5"/>
                  </a:lnTo>
                  <a:lnTo>
                    <a:pt x="6" y="4"/>
                  </a:lnTo>
                  <a:lnTo>
                    <a:pt x="6" y="3"/>
                  </a:lnTo>
                  <a:lnTo>
                    <a:pt x="6" y="2"/>
                  </a:lnTo>
                  <a:lnTo>
                    <a:pt x="6" y="2"/>
                  </a:lnTo>
                  <a:lnTo>
                    <a:pt x="7" y="2"/>
                  </a:lnTo>
                  <a:lnTo>
                    <a:pt x="7" y="1"/>
                  </a:lnTo>
                  <a:lnTo>
                    <a:pt x="8" y="1"/>
                  </a:lnTo>
                  <a:lnTo>
                    <a:pt x="7" y="0"/>
                  </a:lnTo>
                  <a:lnTo>
                    <a:pt x="0" y="4"/>
                  </a:lnTo>
                  <a:lnTo>
                    <a:pt x="1" y="5"/>
                  </a:lnTo>
                  <a:lnTo>
                    <a:pt x="2" y="5"/>
                  </a:lnTo>
                  <a:lnTo>
                    <a:pt x="2" y="4"/>
                  </a:lnTo>
                  <a:lnTo>
                    <a:pt x="2" y="4"/>
                  </a:lnTo>
                  <a:lnTo>
                    <a:pt x="3" y="4"/>
                  </a:lnTo>
                  <a:lnTo>
                    <a:pt x="3" y="5"/>
                  </a:lnTo>
                  <a:lnTo>
                    <a:pt x="4" y="5"/>
                  </a:lnTo>
                  <a:lnTo>
                    <a:pt x="4" y="6"/>
                  </a:lnTo>
                  <a:lnTo>
                    <a:pt x="5" y="6"/>
                  </a:lnTo>
                  <a:lnTo>
                    <a:pt x="5" y="6"/>
                  </a:lnTo>
                  <a:lnTo>
                    <a:pt x="6" y="7"/>
                  </a:lnTo>
                  <a:lnTo>
                    <a:pt x="11" y="17"/>
                  </a:lnTo>
                  <a:lnTo>
                    <a:pt x="11" y="18"/>
                  </a:lnTo>
                  <a:lnTo>
                    <a:pt x="12" y="18"/>
                  </a:lnTo>
                  <a:lnTo>
                    <a:pt x="12" y="19"/>
                  </a:lnTo>
                  <a:lnTo>
                    <a:pt x="12" y="20"/>
                  </a:lnTo>
                  <a:lnTo>
                    <a:pt x="12" y="21"/>
                  </a:lnTo>
                  <a:lnTo>
                    <a:pt x="12" y="21"/>
                  </a:lnTo>
                  <a:lnTo>
                    <a:pt x="11" y="21"/>
                  </a:lnTo>
                  <a:lnTo>
                    <a:pt x="11" y="22"/>
                  </a:lnTo>
                  <a:lnTo>
                    <a:pt x="10" y="22"/>
                  </a:lnTo>
                  <a:lnTo>
                    <a:pt x="11" y="23"/>
                  </a:lnTo>
                  <a:lnTo>
                    <a:pt x="25" y="16"/>
                  </a:lnTo>
                  <a:lnTo>
                    <a:pt x="23" y="10"/>
                  </a:lnTo>
                  <a:lnTo>
                    <a:pt x="23" y="10"/>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24" name="Freeform 321"/>
            <p:cNvSpPr>
              <a:spLocks/>
            </p:cNvSpPr>
            <p:nvPr/>
          </p:nvSpPr>
          <p:spPr bwMode="auto">
            <a:xfrm>
              <a:off x="947" y="3173"/>
              <a:ext cx="33" cy="27"/>
            </a:xfrm>
            <a:custGeom>
              <a:avLst/>
              <a:gdLst>
                <a:gd name="T0" fmla="*/ 28 w 33"/>
                <a:gd name="T1" fmla="*/ 15 h 27"/>
                <a:gd name="T2" fmla="*/ 31 w 33"/>
                <a:gd name="T3" fmla="*/ 11 h 27"/>
                <a:gd name="T4" fmla="*/ 30 w 33"/>
                <a:gd name="T5" fmla="*/ 12 h 27"/>
                <a:gd name="T6" fmla="*/ 29 w 33"/>
                <a:gd name="T7" fmla="*/ 12 h 27"/>
                <a:gd name="T8" fmla="*/ 28 w 33"/>
                <a:gd name="T9" fmla="*/ 13 h 27"/>
                <a:gd name="T10" fmla="*/ 26 w 33"/>
                <a:gd name="T11" fmla="*/ 12 h 27"/>
                <a:gd name="T12" fmla="*/ 17 w 33"/>
                <a:gd name="T13" fmla="*/ 10 h 27"/>
                <a:gd name="T14" fmla="*/ 19 w 33"/>
                <a:gd name="T15" fmla="*/ 8 h 27"/>
                <a:gd name="T16" fmla="*/ 19 w 33"/>
                <a:gd name="T17" fmla="*/ 7 h 27"/>
                <a:gd name="T18" fmla="*/ 19 w 33"/>
                <a:gd name="T19" fmla="*/ 5 h 27"/>
                <a:gd name="T20" fmla="*/ 19 w 33"/>
                <a:gd name="T21" fmla="*/ 3 h 27"/>
                <a:gd name="T22" fmla="*/ 17 w 33"/>
                <a:gd name="T23" fmla="*/ 2 h 27"/>
                <a:gd name="T24" fmla="*/ 16 w 33"/>
                <a:gd name="T25" fmla="*/ 1 h 27"/>
                <a:gd name="T26" fmla="*/ 14 w 33"/>
                <a:gd name="T27" fmla="*/ 0 h 27"/>
                <a:gd name="T28" fmla="*/ 13 w 33"/>
                <a:gd name="T29" fmla="*/ 0 h 27"/>
                <a:gd name="T30" fmla="*/ 11 w 33"/>
                <a:gd name="T31" fmla="*/ 1 h 27"/>
                <a:gd name="T32" fmla="*/ 9 w 33"/>
                <a:gd name="T33" fmla="*/ 2 h 27"/>
                <a:gd name="T34" fmla="*/ 8 w 33"/>
                <a:gd name="T35" fmla="*/ 2 h 27"/>
                <a:gd name="T36" fmla="*/ 7 w 33"/>
                <a:gd name="T37" fmla="*/ 4 h 27"/>
                <a:gd name="T38" fmla="*/ 1 w 33"/>
                <a:gd name="T39" fmla="*/ 11 h 27"/>
                <a:gd name="T40" fmla="*/ 3 w 33"/>
                <a:gd name="T41" fmla="*/ 10 h 27"/>
                <a:gd name="T42" fmla="*/ 4 w 33"/>
                <a:gd name="T43" fmla="*/ 10 h 27"/>
                <a:gd name="T44" fmla="*/ 5 w 33"/>
                <a:gd name="T45" fmla="*/ 11 h 27"/>
                <a:gd name="T46" fmla="*/ 7 w 33"/>
                <a:gd name="T47" fmla="*/ 12 h 27"/>
                <a:gd name="T48" fmla="*/ 16 w 33"/>
                <a:gd name="T49" fmla="*/ 20 h 27"/>
                <a:gd name="T50" fmla="*/ 17 w 33"/>
                <a:gd name="T51" fmla="*/ 21 h 27"/>
                <a:gd name="T52" fmla="*/ 18 w 33"/>
                <a:gd name="T53" fmla="*/ 23 h 27"/>
                <a:gd name="T54" fmla="*/ 17 w 33"/>
                <a:gd name="T55" fmla="*/ 24 h 27"/>
                <a:gd name="T56" fmla="*/ 16 w 33"/>
                <a:gd name="T57" fmla="*/ 25 h 27"/>
                <a:gd name="T58" fmla="*/ 24 w 33"/>
                <a:gd name="T59" fmla="*/ 20 h 27"/>
                <a:gd name="T60" fmla="*/ 22 w 33"/>
                <a:gd name="T61" fmla="*/ 20 h 27"/>
                <a:gd name="T62" fmla="*/ 21 w 33"/>
                <a:gd name="T63" fmla="*/ 20 h 27"/>
                <a:gd name="T64" fmla="*/ 20 w 33"/>
                <a:gd name="T65" fmla="*/ 20 h 27"/>
                <a:gd name="T66" fmla="*/ 19 w 33"/>
                <a:gd name="T67" fmla="*/ 19 h 27"/>
                <a:gd name="T68" fmla="*/ 19 w 33"/>
                <a:gd name="T69" fmla="*/ 18 h 27"/>
                <a:gd name="T70" fmla="*/ 13 w 33"/>
                <a:gd name="T71" fmla="*/ 14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3" h="27">
                  <a:moveTo>
                    <a:pt x="15" y="13"/>
                  </a:moveTo>
                  <a:lnTo>
                    <a:pt x="28" y="15"/>
                  </a:lnTo>
                  <a:lnTo>
                    <a:pt x="32" y="12"/>
                  </a:lnTo>
                  <a:lnTo>
                    <a:pt x="31" y="11"/>
                  </a:lnTo>
                  <a:lnTo>
                    <a:pt x="30" y="11"/>
                  </a:lnTo>
                  <a:lnTo>
                    <a:pt x="30" y="12"/>
                  </a:lnTo>
                  <a:lnTo>
                    <a:pt x="29" y="12"/>
                  </a:lnTo>
                  <a:lnTo>
                    <a:pt x="29" y="12"/>
                  </a:lnTo>
                  <a:lnTo>
                    <a:pt x="29" y="13"/>
                  </a:lnTo>
                  <a:lnTo>
                    <a:pt x="28" y="13"/>
                  </a:lnTo>
                  <a:lnTo>
                    <a:pt x="27" y="12"/>
                  </a:lnTo>
                  <a:lnTo>
                    <a:pt x="26" y="12"/>
                  </a:lnTo>
                  <a:lnTo>
                    <a:pt x="25" y="12"/>
                  </a:lnTo>
                  <a:lnTo>
                    <a:pt x="17" y="10"/>
                  </a:lnTo>
                  <a:lnTo>
                    <a:pt x="18" y="9"/>
                  </a:lnTo>
                  <a:lnTo>
                    <a:pt x="19" y="8"/>
                  </a:lnTo>
                  <a:lnTo>
                    <a:pt x="19" y="7"/>
                  </a:lnTo>
                  <a:lnTo>
                    <a:pt x="19" y="7"/>
                  </a:lnTo>
                  <a:lnTo>
                    <a:pt x="19" y="6"/>
                  </a:lnTo>
                  <a:lnTo>
                    <a:pt x="19" y="5"/>
                  </a:lnTo>
                  <a:lnTo>
                    <a:pt x="19" y="4"/>
                  </a:lnTo>
                  <a:lnTo>
                    <a:pt x="19" y="3"/>
                  </a:lnTo>
                  <a:lnTo>
                    <a:pt x="18" y="2"/>
                  </a:lnTo>
                  <a:lnTo>
                    <a:pt x="17" y="2"/>
                  </a:lnTo>
                  <a:lnTo>
                    <a:pt x="17" y="1"/>
                  </a:lnTo>
                  <a:lnTo>
                    <a:pt x="16" y="1"/>
                  </a:lnTo>
                  <a:lnTo>
                    <a:pt x="15" y="1"/>
                  </a:lnTo>
                  <a:lnTo>
                    <a:pt x="14" y="0"/>
                  </a:lnTo>
                  <a:lnTo>
                    <a:pt x="13" y="0"/>
                  </a:lnTo>
                  <a:lnTo>
                    <a:pt x="13" y="0"/>
                  </a:lnTo>
                  <a:lnTo>
                    <a:pt x="12" y="1"/>
                  </a:lnTo>
                  <a:lnTo>
                    <a:pt x="11" y="1"/>
                  </a:lnTo>
                  <a:lnTo>
                    <a:pt x="10" y="2"/>
                  </a:lnTo>
                  <a:lnTo>
                    <a:pt x="9" y="2"/>
                  </a:lnTo>
                  <a:lnTo>
                    <a:pt x="9" y="2"/>
                  </a:lnTo>
                  <a:lnTo>
                    <a:pt x="8" y="2"/>
                  </a:lnTo>
                  <a:lnTo>
                    <a:pt x="8" y="3"/>
                  </a:lnTo>
                  <a:lnTo>
                    <a:pt x="7" y="4"/>
                  </a:lnTo>
                  <a:lnTo>
                    <a:pt x="0" y="10"/>
                  </a:lnTo>
                  <a:lnTo>
                    <a:pt x="1" y="11"/>
                  </a:lnTo>
                  <a:lnTo>
                    <a:pt x="2" y="10"/>
                  </a:lnTo>
                  <a:lnTo>
                    <a:pt x="3" y="10"/>
                  </a:lnTo>
                  <a:lnTo>
                    <a:pt x="3" y="10"/>
                  </a:lnTo>
                  <a:lnTo>
                    <a:pt x="4" y="10"/>
                  </a:lnTo>
                  <a:lnTo>
                    <a:pt x="5" y="10"/>
                  </a:lnTo>
                  <a:lnTo>
                    <a:pt x="5" y="11"/>
                  </a:lnTo>
                  <a:lnTo>
                    <a:pt x="6" y="11"/>
                  </a:lnTo>
                  <a:lnTo>
                    <a:pt x="7" y="12"/>
                  </a:lnTo>
                  <a:lnTo>
                    <a:pt x="15" y="20"/>
                  </a:lnTo>
                  <a:lnTo>
                    <a:pt x="16" y="20"/>
                  </a:lnTo>
                  <a:lnTo>
                    <a:pt x="16" y="21"/>
                  </a:lnTo>
                  <a:lnTo>
                    <a:pt x="17" y="21"/>
                  </a:lnTo>
                  <a:lnTo>
                    <a:pt x="17" y="22"/>
                  </a:lnTo>
                  <a:lnTo>
                    <a:pt x="18" y="23"/>
                  </a:lnTo>
                  <a:lnTo>
                    <a:pt x="18" y="24"/>
                  </a:lnTo>
                  <a:lnTo>
                    <a:pt x="17" y="24"/>
                  </a:lnTo>
                  <a:lnTo>
                    <a:pt x="17" y="25"/>
                  </a:lnTo>
                  <a:lnTo>
                    <a:pt x="16" y="25"/>
                  </a:lnTo>
                  <a:lnTo>
                    <a:pt x="17" y="26"/>
                  </a:lnTo>
                  <a:lnTo>
                    <a:pt x="24" y="20"/>
                  </a:lnTo>
                  <a:lnTo>
                    <a:pt x="23" y="20"/>
                  </a:lnTo>
                  <a:lnTo>
                    <a:pt x="22" y="20"/>
                  </a:lnTo>
                  <a:lnTo>
                    <a:pt x="22" y="20"/>
                  </a:lnTo>
                  <a:lnTo>
                    <a:pt x="21" y="20"/>
                  </a:lnTo>
                  <a:lnTo>
                    <a:pt x="20" y="20"/>
                  </a:lnTo>
                  <a:lnTo>
                    <a:pt x="20" y="20"/>
                  </a:lnTo>
                  <a:lnTo>
                    <a:pt x="19" y="20"/>
                  </a:lnTo>
                  <a:lnTo>
                    <a:pt x="19" y="19"/>
                  </a:lnTo>
                  <a:lnTo>
                    <a:pt x="19" y="19"/>
                  </a:lnTo>
                  <a:lnTo>
                    <a:pt x="19" y="18"/>
                  </a:lnTo>
                  <a:lnTo>
                    <a:pt x="18" y="18"/>
                  </a:lnTo>
                  <a:lnTo>
                    <a:pt x="13" y="14"/>
                  </a:lnTo>
                  <a:lnTo>
                    <a:pt x="15" y="13"/>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25" name="Freeform 322"/>
            <p:cNvSpPr>
              <a:spLocks/>
            </p:cNvSpPr>
            <p:nvPr/>
          </p:nvSpPr>
          <p:spPr bwMode="auto">
            <a:xfrm>
              <a:off x="955" y="3176"/>
              <a:ext cx="7" cy="8"/>
            </a:xfrm>
            <a:custGeom>
              <a:avLst/>
              <a:gdLst>
                <a:gd name="T0" fmla="*/ 1 w 7"/>
                <a:gd name="T1" fmla="*/ 4 h 8"/>
                <a:gd name="T2" fmla="*/ 1 w 7"/>
                <a:gd name="T3" fmla="*/ 4 h 8"/>
                <a:gd name="T4" fmla="*/ 1 w 7"/>
                <a:gd name="T5" fmla="*/ 4 h 8"/>
                <a:gd name="T6" fmla="*/ 0 w 7"/>
                <a:gd name="T7" fmla="*/ 4 h 8"/>
                <a:gd name="T8" fmla="*/ 0 w 7"/>
                <a:gd name="T9" fmla="*/ 3 h 8"/>
                <a:gd name="T10" fmla="*/ 0 w 7"/>
                <a:gd name="T11" fmla="*/ 3 h 8"/>
                <a:gd name="T12" fmla="*/ 0 w 7"/>
                <a:gd name="T13" fmla="*/ 2 h 8"/>
                <a:gd name="T14" fmla="*/ 1 w 7"/>
                <a:gd name="T15" fmla="*/ 2 h 8"/>
                <a:gd name="T16" fmla="*/ 1 w 7"/>
                <a:gd name="T17" fmla="*/ 1 h 8"/>
                <a:gd name="T18" fmla="*/ 2 w 7"/>
                <a:gd name="T19" fmla="*/ 1 h 8"/>
                <a:gd name="T20" fmla="*/ 2 w 7"/>
                <a:gd name="T21" fmla="*/ 1 h 8"/>
                <a:gd name="T22" fmla="*/ 2 w 7"/>
                <a:gd name="T23" fmla="*/ 0 h 8"/>
                <a:gd name="T24" fmla="*/ 3 w 7"/>
                <a:gd name="T25" fmla="*/ 0 h 8"/>
                <a:gd name="T26" fmla="*/ 3 w 7"/>
                <a:gd name="T27" fmla="*/ 0 h 8"/>
                <a:gd name="T28" fmla="*/ 4 w 7"/>
                <a:gd name="T29" fmla="*/ 0 h 8"/>
                <a:gd name="T30" fmla="*/ 4 w 7"/>
                <a:gd name="T31" fmla="*/ 1 h 8"/>
                <a:gd name="T32" fmla="*/ 5 w 7"/>
                <a:gd name="T33" fmla="*/ 1 h 8"/>
                <a:gd name="T34" fmla="*/ 5 w 7"/>
                <a:gd name="T35" fmla="*/ 1 h 8"/>
                <a:gd name="T36" fmla="*/ 6 w 7"/>
                <a:gd name="T37" fmla="*/ 2 h 8"/>
                <a:gd name="T38" fmla="*/ 6 w 7"/>
                <a:gd name="T39" fmla="*/ 2 h 8"/>
                <a:gd name="T40" fmla="*/ 6 w 7"/>
                <a:gd name="T41" fmla="*/ 3 h 8"/>
                <a:gd name="T42" fmla="*/ 6 w 7"/>
                <a:gd name="T43" fmla="*/ 3 h 8"/>
                <a:gd name="T44" fmla="*/ 6 w 7"/>
                <a:gd name="T45" fmla="*/ 4 h 8"/>
                <a:gd name="T46" fmla="*/ 6 w 7"/>
                <a:gd name="T47" fmla="*/ 4 h 8"/>
                <a:gd name="T48" fmla="*/ 6 w 7"/>
                <a:gd name="T49" fmla="*/ 5 h 8"/>
                <a:gd name="T50" fmla="*/ 5 w 7"/>
                <a:gd name="T51" fmla="*/ 5 h 8"/>
                <a:gd name="T52" fmla="*/ 5 w 7"/>
                <a:gd name="T53" fmla="*/ 5 h 8"/>
                <a:gd name="T54" fmla="*/ 5 w 7"/>
                <a:gd name="T55" fmla="*/ 6 h 8"/>
                <a:gd name="T56" fmla="*/ 5 w 7"/>
                <a:gd name="T57" fmla="*/ 6 h 8"/>
                <a:gd name="T58" fmla="*/ 5 w 7"/>
                <a:gd name="T59" fmla="*/ 6 h 8"/>
                <a:gd name="T60" fmla="*/ 4 w 7"/>
                <a:gd name="T61" fmla="*/ 7 h 8"/>
                <a:gd name="T62" fmla="*/ 1 w 7"/>
                <a:gd name="T63" fmla="*/ 4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 h="8">
                  <a:moveTo>
                    <a:pt x="1" y="4"/>
                  </a:moveTo>
                  <a:lnTo>
                    <a:pt x="1" y="4"/>
                  </a:lnTo>
                  <a:lnTo>
                    <a:pt x="1" y="4"/>
                  </a:lnTo>
                  <a:lnTo>
                    <a:pt x="0" y="4"/>
                  </a:lnTo>
                  <a:lnTo>
                    <a:pt x="0" y="3"/>
                  </a:lnTo>
                  <a:lnTo>
                    <a:pt x="0" y="3"/>
                  </a:lnTo>
                  <a:lnTo>
                    <a:pt x="0" y="2"/>
                  </a:lnTo>
                  <a:lnTo>
                    <a:pt x="1" y="2"/>
                  </a:lnTo>
                  <a:lnTo>
                    <a:pt x="1" y="1"/>
                  </a:lnTo>
                  <a:lnTo>
                    <a:pt x="2" y="1"/>
                  </a:lnTo>
                  <a:lnTo>
                    <a:pt x="2" y="1"/>
                  </a:lnTo>
                  <a:lnTo>
                    <a:pt x="2" y="0"/>
                  </a:lnTo>
                  <a:lnTo>
                    <a:pt x="3" y="0"/>
                  </a:lnTo>
                  <a:lnTo>
                    <a:pt x="3" y="0"/>
                  </a:lnTo>
                  <a:lnTo>
                    <a:pt x="4" y="0"/>
                  </a:lnTo>
                  <a:lnTo>
                    <a:pt x="4" y="1"/>
                  </a:lnTo>
                  <a:lnTo>
                    <a:pt x="5" y="1"/>
                  </a:lnTo>
                  <a:lnTo>
                    <a:pt x="5" y="1"/>
                  </a:lnTo>
                  <a:lnTo>
                    <a:pt x="6" y="2"/>
                  </a:lnTo>
                  <a:lnTo>
                    <a:pt x="6" y="2"/>
                  </a:lnTo>
                  <a:lnTo>
                    <a:pt x="6" y="3"/>
                  </a:lnTo>
                  <a:lnTo>
                    <a:pt x="6" y="3"/>
                  </a:lnTo>
                  <a:lnTo>
                    <a:pt x="6" y="4"/>
                  </a:lnTo>
                  <a:lnTo>
                    <a:pt x="6" y="4"/>
                  </a:lnTo>
                  <a:lnTo>
                    <a:pt x="6" y="5"/>
                  </a:lnTo>
                  <a:lnTo>
                    <a:pt x="5" y="5"/>
                  </a:lnTo>
                  <a:lnTo>
                    <a:pt x="5" y="5"/>
                  </a:lnTo>
                  <a:lnTo>
                    <a:pt x="5" y="6"/>
                  </a:lnTo>
                  <a:lnTo>
                    <a:pt x="5" y="6"/>
                  </a:lnTo>
                  <a:lnTo>
                    <a:pt x="5" y="6"/>
                  </a:lnTo>
                  <a:lnTo>
                    <a:pt x="4" y="7"/>
                  </a:lnTo>
                  <a:lnTo>
                    <a:pt x="1" y="4"/>
                  </a:lnTo>
                </a:path>
              </a:pathLst>
            </a:custGeom>
            <a:solidFill>
              <a:srgbClr val="B2B2B2"/>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26" name="Freeform 323"/>
            <p:cNvSpPr>
              <a:spLocks/>
            </p:cNvSpPr>
            <p:nvPr/>
          </p:nvSpPr>
          <p:spPr bwMode="auto">
            <a:xfrm>
              <a:off x="935" y="3192"/>
              <a:ext cx="24" cy="27"/>
            </a:xfrm>
            <a:custGeom>
              <a:avLst/>
              <a:gdLst>
                <a:gd name="T0" fmla="*/ 6 w 24"/>
                <a:gd name="T1" fmla="*/ 15 h 27"/>
                <a:gd name="T2" fmla="*/ 7 w 24"/>
                <a:gd name="T3" fmla="*/ 17 h 27"/>
                <a:gd name="T4" fmla="*/ 7 w 24"/>
                <a:gd name="T5" fmla="*/ 18 h 27"/>
                <a:gd name="T6" fmla="*/ 7 w 24"/>
                <a:gd name="T7" fmla="*/ 19 h 27"/>
                <a:gd name="T8" fmla="*/ 7 w 24"/>
                <a:gd name="T9" fmla="*/ 20 h 27"/>
                <a:gd name="T10" fmla="*/ 8 w 24"/>
                <a:gd name="T11" fmla="*/ 20 h 27"/>
                <a:gd name="T12" fmla="*/ 8 w 24"/>
                <a:gd name="T13" fmla="*/ 20 h 27"/>
                <a:gd name="T14" fmla="*/ 8 w 24"/>
                <a:gd name="T15" fmla="*/ 21 h 27"/>
                <a:gd name="T16" fmla="*/ 9 w 24"/>
                <a:gd name="T17" fmla="*/ 21 h 27"/>
                <a:gd name="T18" fmla="*/ 9 w 24"/>
                <a:gd name="T19" fmla="*/ 22 h 27"/>
                <a:gd name="T20" fmla="*/ 10 w 24"/>
                <a:gd name="T21" fmla="*/ 22 h 27"/>
                <a:gd name="T22" fmla="*/ 10 w 24"/>
                <a:gd name="T23" fmla="*/ 22 h 27"/>
                <a:gd name="T24" fmla="*/ 10 w 24"/>
                <a:gd name="T25" fmla="*/ 21 h 27"/>
                <a:gd name="T26" fmla="*/ 11 w 24"/>
                <a:gd name="T27" fmla="*/ 21 h 27"/>
                <a:gd name="T28" fmla="*/ 12 w 24"/>
                <a:gd name="T29" fmla="*/ 22 h 27"/>
                <a:gd name="T30" fmla="*/ 6 w 24"/>
                <a:gd name="T31" fmla="*/ 26 h 27"/>
                <a:gd name="T32" fmla="*/ 6 w 24"/>
                <a:gd name="T33" fmla="*/ 25 h 27"/>
                <a:gd name="T34" fmla="*/ 6 w 24"/>
                <a:gd name="T35" fmla="*/ 24 h 27"/>
                <a:gd name="T36" fmla="*/ 6 w 24"/>
                <a:gd name="T37" fmla="*/ 24 h 27"/>
                <a:gd name="T38" fmla="*/ 6 w 24"/>
                <a:gd name="T39" fmla="*/ 23 h 27"/>
                <a:gd name="T40" fmla="*/ 6 w 24"/>
                <a:gd name="T41" fmla="*/ 22 h 27"/>
                <a:gd name="T42" fmla="*/ 6 w 24"/>
                <a:gd name="T43" fmla="*/ 21 h 27"/>
                <a:gd name="T44" fmla="*/ 6 w 24"/>
                <a:gd name="T45" fmla="*/ 20 h 27"/>
                <a:gd name="T46" fmla="*/ 6 w 24"/>
                <a:gd name="T47" fmla="*/ 20 h 27"/>
                <a:gd name="T48" fmla="*/ 0 w 24"/>
                <a:gd name="T49" fmla="*/ 2 h 27"/>
                <a:gd name="T50" fmla="*/ 2 w 24"/>
                <a:gd name="T51" fmla="*/ 0 h 27"/>
                <a:gd name="T52" fmla="*/ 16 w 24"/>
                <a:gd name="T53" fmla="*/ 10 h 27"/>
                <a:gd name="T54" fmla="*/ 17 w 24"/>
                <a:gd name="T55" fmla="*/ 10 h 27"/>
                <a:gd name="T56" fmla="*/ 17 w 24"/>
                <a:gd name="T57" fmla="*/ 11 h 27"/>
                <a:gd name="T58" fmla="*/ 17 w 24"/>
                <a:gd name="T59" fmla="*/ 11 h 27"/>
                <a:gd name="T60" fmla="*/ 17 w 24"/>
                <a:gd name="T61" fmla="*/ 11 h 27"/>
                <a:gd name="T62" fmla="*/ 19 w 24"/>
                <a:gd name="T63" fmla="*/ 11 h 27"/>
                <a:gd name="T64" fmla="*/ 20 w 24"/>
                <a:gd name="T65" fmla="*/ 12 h 27"/>
                <a:gd name="T66" fmla="*/ 21 w 24"/>
                <a:gd name="T67" fmla="*/ 12 h 27"/>
                <a:gd name="T68" fmla="*/ 21 w 24"/>
                <a:gd name="T69" fmla="*/ 12 h 27"/>
                <a:gd name="T70" fmla="*/ 22 w 24"/>
                <a:gd name="T71" fmla="*/ 12 h 27"/>
                <a:gd name="T72" fmla="*/ 23 w 24"/>
                <a:gd name="T73" fmla="*/ 12 h 27"/>
                <a:gd name="T74" fmla="*/ 23 w 24"/>
                <a:gd name="T75" fmla="*/ 13 h 27"/>
                <a:gd name="T76" fmla="*/ 16 w 24"/>
                <a:gd name="T77" fmla="*/ 18 h 27"/>
                <a:gd name="T78" fmla="*/ 16 w 24"/>
                <a:gd name="T79" fmla="*/ 17 h 27"/>
                <a:gd name="T80" fmla="*/ 16 w 24"/>
                <a:gd name="T81" fmla="*/ 16 h 27"/>
                <a:gd name="T82" fmla="*/ 17 w 24"/>
                <a:gd name="T83" fmla="*/ 16 h 27"/>
                <a:gd name="T84" fmla="*/ 17 w 24"/>
                <a:gd name="T85" fmla="*/ 15 h 27"/>
                <a:gd name="T86" fmla="*/ 17 w 24"/>
                <a:gd name="T87" fmla="*/ 15 h 27"/>
                <a:gd name="T88" fmla="*/ 17 w 24"/>
                <a:gd name="T89" fmla="*/ 15 h 27"/>
                <a:gd name="T90" fmla="*/ 17 w 24"/>
                <a:gd name="T91" fmla="*/ 15 h 27"/>
                <a:gd name="T92" fmla="*/ 17 w 24"/>
                <a:gd name="T93" fmla="*/ 14 h 27"/>
                <a:gd name="T94" fmla="*/ 16 w 24"/>
                <a:gd name="T95" fmla="*/ 14 h 27"/>
                <a:gd name="T96" fmla="*/ 12 w 24"/>
                <a:gd name="T97" fmla="*/ 11 h 27"/>
                <a:gd name="T98" fmla="*/ 6 w 24"/>
                <a:gd name="T99" fmla="*/ 1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4" h="27">
                  <a:moveTo>
                    <a:pt x="6" y="15"/>
                  </a:moveTo>
                  <a:lnTo>
                    <a:pt x="7" y="17"/>
                  </a:lnTo>
                  <a:lnTo>
                    <a:pt x="7" y="18"/>
                  </a:lnTo>
                  <a:lnTo>
                    <a:pt x="7" y="19"/>
                  </a:lnTo>
                  <a:lnTo>
                    <a:pt x="7" y="20"/>
                  </a:lnTo>
                  <a:lnTo>
                    <a:pt x="8" y="20"/>
                  </a:lnTo>
                  <a:lnTo>
                    <a:pt x="8" y="20"/>
                  </a:lnTo>
                  <a:lnTo>
                    <a:pt x="8" y="21"/>
                  </a:lnTo>
                  <a:lnTo>
                    <a:pt x="9" y="21"/>
                  </a:lnTo>
                  <a:lnTo>
                    <a:pt x="9" y="22"/>
                  </a:lnTo>
                  <a:lnTo>
                    <a:pt x="10" y="22"/>
                  </a:lnTo>
                  <a:lnTo>
                    <a:pt x="10" y="22"/>
                  </a:lnTo>
                  <a:lnTo>
                    <a:pt x="10" y="21"/>
                  </a:lnTo>
                  <a:lnTo>
                    <a:pt x="11" y="21"/>
                  </a:lnTo>
                  <a:lnTo>
                    <a:pt x="12" y="22"/>
                  </a:lnTo>
                  <a:lnTo>
                    <a:pt x="6" y="26"/>
                  </a:lnTo>
                  <a:lnTo>
                    <a:pt x="6" y="25"/>
                  </a:lnTo>
                  <a:lnTo>
                    <a:pt x="6" y="24"/>
                  </a:lnTo>
                  <a:lnTo>
                    <a:pt x="6" y="24"/>
                  </a:lnTo>
                  <a:lnTo>
                    <a:pt x="6" y="23"/>
                  </a:lnTo>
                  <a:lnTo>
                    <a:pt x="6" y="22"/>
                  </a:lnTo>
                  <a:lnTo>
                    <a:pt x="6" y="21"/>
                  </a:lnTo>
                  <a:lnTo>
                    <a:pt x="6" y="20"/>
                  </a:lnTo>
                  <a:lnTo>
                    <a:pt x="6" y="20"/>
                  </a:lnTo>
                  <a:lnTo>
                    <a:pt x="0" y="2"/>
                  </a:lnTo>
                  <a:lnTo>
                    <a:pt x="2" y="0"/>
                  </a:lnTo>
                  <a:lnTo>
                    <a:pt x="16" y="10"/>
                  </a:lnTo>
                  <a:lnTo>
                    <a:pt x="17" y="10"/>
                  </a:lnTo>
                  <a:lnTo>
                    <a:pt x="17" y="11"/>
                  </a:lnTo>
                  <a:lnTo>
                    <a:pt x="17" y="11"/>
                  </a:lnTo>
                  <a:lnTo>
                    <a:pt x="17" y="11"/>
                  </a:lnTo>
                  <a:lnTo>
                    <a:pt x="19" y="11"/>
                  </a:lnTo>
                  <a:lnTo>
                    <a:pt x="20" y="12"/>
                  </a:lnTo>
                  <a:lnTo>
                    <a:pt x="21" y="12"/>
                  </a:lnTo>
                  <a:lnTo>
                    <a:pt x="21" y="12"/>
                  </a:lnTo>
                  <a:lnTo>
                    <a:pt x="22" y="12"/>
                  </a:lnTo>
                  <a:lnTo>
                    <a:pt x="23" y="12"/>
                  </a:lnTo>
                  <a:lnTo>
                    <a:pt x="23" y="13"/>
                  </a:lnTo>
                  <a:lnTo>
                    <a:pt x="16" y="18"/>
                  </a:lnTo>
                  <a:lnTo>
                    <a:pt x="16" y="17"/>
                  </a:lnTo>
                  <a:lnTo>
                    <a:pt x="16" y="16"/>
                  </a:lnTo>
                  <a:lnTo>
                    <a:pt x="17" y="16"/>
                  </a:lnTo>
                  <a:lnTo>
                    <a:pt x="17" y="15"/>
                  </a:lnTo>
                  <a:lnTo>
                    <a:pt x="17" y="15"/>
                  </a:lnTo>
                  <a:lnTo>
                    <a:pt x="17" y="15"/>
                  </a:lnTo>
                  <a:lnTo>
                    <a:pt x="17" y="15"/>
                  </a:lnTo>
                  <a:lnTo>
                    <a:pt x="17" y="14"/>
                  </a:lnTo>
                  <a:lnTo>
                    <a:pt x="16" y="14"/>
                  </a:lnTo>
                  <a:lnTo>
                    <a:pt x="12" y="11"/>
                  </a:lnTo>
                  <a:lnTo>
                    <a:pt x="6" y="15"/>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27" name="Freeform 324"/>
            <p:cNvSpPr>
              <a:spLocks/>
            </p:cNvSpPr>
            <p:nvPr/>
          </p:nvSpPr>
          <p:spPr bwMode="auto">
            <a:xfrm>
              <a:off x="937" y="3197"/>
              <a:ext cx="7" cy="7"/>
            </a:xfrm>
            <a:custGeom>
              <a:avLst/>
              <a:gdLst>
                <a:gd name="T0" fmla="*/ 6 w 7"/>
                <a:gd name="T1" fmla="*/ 4 h 7"/>
                <a:gd name="T2" fmla="*/ 0 w 7"/>
                <a:gd name="T3" fmla="*/ 0 h 7"/>
                <a:gd name="T4" fmla="*/ 3 w 7"/>
                <a:gd name="T5" fmla="*/ 6 h 7"/>
                <a:gd name="T6" fmla="*/ 6 w 7"/>
                <a:gd name="T7" fmla="*/ 4 h 7"/>
              </a:gdLst>
              <a:ahLst/>
              <a:cxnLst>
                <a:cxn ang="0">
                  <a:pos x="T0" y="T1"/>
                </a:cxn>
                <a:cxn ang="0">
                  <a:pos x="T2" y="T3"/>
                </a:cxn>
                <a:cxn ang="0">
                  <a:pos x="T4" y="T5"/>
                </a:cxn>
                <a:cxn ang="0">
                  <a:pos x="T6" y="T7"/>
                </a:cxn>
              </a:cxnLst>
              <a:rect l="0" t="0" r="r" b="b"/>
              <a:pathLst>
                <a:path w="7" h="7">
                  <a:moveTo>
                    <a:pt x="6" y="4"/>
                  </a:moveTo>
                  <a:lnTo>
                    <a:pt x="0" y="0"/>
                  </a:lnTo>
                  <a:lnTo>
                    <a:pt x="3" y="6"/>
                  </a:lnTo>
                  <a:lnTo>
                    <a:pt x="6" y="4"/>
                  </a:lnTo>
                </a:path>
              </a:pathLst>
            </a:custGeom>
            <a:solidFill>
              <a:srgbClr val="B2B2B2"/>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28" name="Freeform 325"/>
            <p:cNvSpPr>
              <a:spLocks/>
            </p:cNvSpPr>
            <p:nvPr/>
          </p:nvSpPr>
          <p:spPr bwMode="auto">
            <a:xfrm>
              <a:off x="810" y="2912"/>
              <a:ext cx="3" cy="4"/>
            </a:xfrm>
            <a:custGeom>
              <a:avLst/>
              <a:gdLst>
                <a:gd name="T0" fmla="*/ 2 w 3"/>
                <a:gd name="T1" fmla="*/ 2 h 4"/>
                <a:gd name="T2" fmla="*/ 2 w 3"/>
                <a:gd name="T3" fmla="*/ 2 h 4"/>
                <a:gd name="T4" fmla="*/ 2 w 3"/>
                <a:gd name="T5" fmla="*/ 3 h 4"/>
                <a:gd name="T6" fmla="*/ 2 w 3"/>
                <a:gd name="T7" fmla="*/ 3 h 4"/>
                <a:gd name="T8" fmla="*/ 1 w 3"/>
                <a:gd name="T9" fmla="*/ 3 h 4"/>
                <a:gd name="T10" fmla="*/ 1 w 3"/>
                <a:gd name="T11" fmla="*/ 2 h 4"/>
                <a:gd name="T12" fmla="*/ 1 w 3"/>
                <a:gd name="T13" fmla="*/ 2 h 4"/>
                <a:gd name="T14" fmla="*/ 1 w 3"/>
                <a:gd name="T15" fmla="*/ 2 h 4"/>
                <a:gd name="T16" fmla="*/ 0 w 3"/>
                <a:gd name="T17" fmla="*/ 2 h 4"/>
                <a:gd name="T18" fmla="*/ 0 w 3"/>
                <a:gd name="T19" fmla="*/ 1 h 4"/>
                <a:gd name="T20" fmla="*/ 0 w 3"/>
                <a:gd name="T21" fmla="*/ 1 h 4"/>
                <a:gd name="T22" fmla="*/ 0 w 3"/>
                <a:gd name="T23" fmla="*/ 0 h 4"/>
                <a:gd name="T24" fmla="*/ 1 w 3"/>
                <a:gd name="T25" fmla="*/ 0 h 4"/>
                <a:gd name="T26" fmla="*/ 1 w 3"/>
                <a:gd name="T27" fmla="*/ 0 h 4"/>
                <a:gd name="T28" fmla="*/ 1 w 3"/>
                <a:gd name="T29" fmla="*/ 1 h 4"/>
                <a:gd name="T30" fmla="*/ 1 w 3"/>
                <a:gd name="T31" fmla="*/ 2 h 4"/>
                <a:gd name="T32" fmla="*/ 1 w 3"/>
                <a:gd name="T33" fmla="*/ 2 h 4"/>
                <a:gd name="T34" fmla="*/ 2 w 3"/>
                <a:gd name="T35"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 h="4">
                  <a:moveTo>
                    <a:pt x="2" y="2"/>
                  </a:moveTo>
                  <a:lnTo>
                    <a:pt x="2" y="2"/>
                  </a:lnTo>
                  <a:lnTo>
                    <a:pt x="2" y="3"/>
                  </a:lnTo>
                  <a:lnTo>
                    <a:pt x="2" y="3"/>
                  </a:lnTo>
                  <a:lnTo>
                    <a:pt x="1" y="3"/>
                  </a:lnTo>
                  <a:lnTo>
                    <a:pt x="1" y="2"/>
                  </a:lnTo>
                  <a:lnTo>
                    <a:pt x="1" y="2"/>
                  </a:lnTo>
                  <a:lnTo>
                    <a:pt x="1" y="2"/>
                  </a:lnTo>
                  <a:lnTo>
                    <a:pt x="0" y="2"/>
                  </a:lnTo>
                  <a:lnTo>
                    <a:pt x="0" y="1"/>
                  </a:lnTo>
                  <a:lnTo>
                    <a:pt x="0" y="1"/>
                  </a:lnTo>
                  <a:lnTo>
                    <a:pt x="0" y="0"/>
                  </a:lnTo>
                  <a:lnTo>
                    <a:pt x="1" y="0"/>
                  </a:lnTo>
                  <a:lnTo>
                    <a:pt x="1" y="0"/>
                  </a:lnTo>
                  <a:lnTo>
                    <a:pt x="1" y="1"/>
                  </a:lnTo>
                  <a:lnTo>
                    <a:pt x="1" y="2"/>
                  </a:lnTo>
                  <a:lnTo>
                    <a:pt x="1" y="2"/>
                  </a:lnTo>
                  <a:lnTo>
                    <a:pt x="2" y="2"/>
                  </a:lnTo>
                </a:path>
              </a:pathLst>
            </a:custGeom>
            <a:solidFill>
              <a:srgbClr val="FFFFFF"/>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29" name="Freeform 326"/>
            <p:cNvSpPr>
              <a:spLocks/>
            </p:cNvSpPr>
            <p:nvPr/>
          </p:nvSpPr>
          <p:spPr bwMode="auto">
            <a:xfrm>
              <a:off x="810" y="2915"/>
              <a:ext cx="9" cy="4"/>
            </a:xfrm>
            <a:custGeom>
              <a:avLst/>
              <a:gdLst>
                <a:gd name="T0" fmla="*/ 8 w 9"/>
                <a:gd name="T1" fmla="*/ 1 h 4"/>
                <a:gd name="T2" fmla="*/ 8 w 9"/>
                <a:gd name="T3" fmla="*/ 1 h 4"/>
                <a:gd name="T4" fmla="*/ 7 w 9"/>
                <a:gd name="T5" fmla="*/ 0 h 4"/>
                <a:gd name="T6" fmla="*/ 6 w 9"/>
                <a:gd name="T7" fmla="*/ 0 h 4"/>
                <a:gd name="T8" fmla="*/ 5 w 9"/>
                <a:gd name="T9" fmla="*/ 0 h 4"/>
                <a:gd name="T10" fmla="*/ 4 w 9"/>
                <a:gd name="T11" fmla="*/ 1 h 4"/>
                <a:gd name="T12" fmla="*/ 3 w 9"/>
                <a:gd name="T13" fmla="*/ 1 h 4"/>
                <a:gd name="T14" fmla="*/ 2 w 9"/>
                <a:gd name="T15" fmla="*/ 1 h 4"/>
                <a:gd name="T16" fmla="*/ 1 w 9"/>
                <a:gd name="T17" fmla="*/ 1 h 4"/>
                <a:gd name="T18" fmla="*/ 1 w 9"/>
                <a:gd name="T19" fmla="*/ 2 h 4"/>
                <a:gd name="T20" fmla="*/ 0 w 9"/>
                <a:gd name="T21" fmla="*/ 2 h 4"/>
                <a:gd name="T22" fmla="*/ 1 w 9"/>
                <a:gd name="T23" fmla="*/ 3 h 4"/>
                <a:gd name="T24" fmla="*/ 2 w 9"/>
                <a:gd name="T25" fmla="*/ 3 h 4"/>
                <a:gd name="T26" fmla="*/ 3 w 9"/>
                <a:gd name="T27" fmla="*/ 3 h 4"/>
                <a:gd name="T28" fmla="*/ 3 w 9"/>
                <a:gd name="T29" fmla="*/ 2 h 4"/>
                <a:gd name="T30" fmla="*/ 3 w 9"/>
                <a:gd name="T31" fmla="*/ 1 h 4"/>
                <a:gd name="T32" fmla="*/ 4 w 9"/>
                <a:gd name="T33" fmla="*/ 1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 h="4">
                  <a:moveTo>
                    <a:pt x="8" y="1"/>
                  </a:moveTo>
                  <a:lnTo>
                    <a:pt x="8" y="1"/>
                  </a:lnTo>
                  <a:lnTo>
                    <a:pt x="7" y="0"/>
                  </a:lnTo>
                  <a:lnTo>
                    <a:pt x="6" y="0"/>
                  </a:lnTo>
                  <a:lnTo>
                    <a:pt x="5" y="0"/>
                  </a:lnTo>
                  <a:lnTo>
                    <a:pt x="4" y="1"/>
                  </a:lnTo>
                  <a:lnTo>
                    <a:pt x="3" y="1"/>
                  </a:lnTo>
                  <a:lnTo>
                    <a:pt x="2" y="1"/>
                  </a:lnTo>
                  <a:lnTo>
                    <a:pt x="1" y="1"/>
                  </a:lnTo>
                  <a:lnTo>
                    <a:pt x="1" y="2"/>
                  </a:lnTo>
                  <a:lnTo>
                    <a:pt x="0" y="2"/>
                  </a:lnTo>
                  <a:lnTo>
                    <a:pt x="1" y="3"/>
                  </a:lnTo>
                  <a:lnTo>
                    <a:pt x="2" y="3"/>
                  </a:lnTo>
                  <a:lnTo>
                    <a:pt x="3" y="3"/>
                  </a:lnTo>
                  <a:lnTo>
                    <a:pt x="3" y="2"/>
                  </a:lnTo>
                  <a:lnTo>
                    <a:pt x="3" y="1"/>
                  </a:lnTo>
                  <a:lnTo>
                    <a:pt x="4" y="1"/>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30" name="Freeform 327"/>
            <p:cNvSpPr>
              <a:spLocks/>
            </p:cNvSpPr>
            <p:nvPr/>
          </p:nvSpPr>
          <p:spPr bwMode="auto">
            <a:xfrm>
              <a:off x="638" y="2895"/>
              <a:ext cx="199" cy="255"/>
            </a:xfrm>
            <a:custGeom>
              <a:avLst/>
              <a:gdLst>
                <a:gd name="T0" fmla="*/ 169 w 199"/>
                <a:gd name="T1" fmla="*/ 17 h 255"/>
                <a:gd name="T2" fmla="*/ 163 w 199"/>
                <a:gd name="T3" fmla="*/ 20 h 255"/>
                <a:gd name="T4" fmla="*/ 157 w 199"/>
                <a:gd name="T5" fmla="*/ 21 h 255"/>
                <a:gd name="T6" fmla="*/ 151 w 199"/>
                <a:gd name="T7" fmla="*/ 21 h 255"/>
                <a:gd name="T8" fmla="*/ 156 w 199"/>
                <a:gd name="T9" fmla="*/ 24 h 255"/>
                <a:gd name="T10" fmla="*/ 156 w 199"/>
                <a:gd name="T11" fmla="*/ 25 h 255"/>
                <a:gd name="T12" fmla="*/ 154 w 199"/>
                <a:gd name="T13" fmla="*/ 28 h 255"/>
                <a:gd name="T14" fmla="*/ 161 w 199"/>
                <a:gd name="T15" fmla="*/ 30 h 255"/>
                <a:gd name="T16" fmla="*/ 165 w 199"/>
                <a:gd name="T17" fmla="*/ 31 h 255"/>
                <a:gd name="T18" fmla="*/ 162 w 199"/>
                <a:gd name="T19" fmla="*/ 42 h 255"/>
                <a:gd name="T20" fmla="*/ 157 w 199"/>
                <a:gd name="T21" fmla="*/ 60 h 255"/>
                <a:gd name="T22" fmla="*/ 150 w 199"/>
                <a:gd name="T23" fmla="*/ 67 h 255"/>
                <a:gd name="T24" fmla="*/ 146 w 199"/>
                <a:gd name="T25" fmla="*/ 71 h 255"/>
                <a:gd name="T26" fmla="*/ 130 w 199"/>
                <a:gd name="T27" fmla="*/ 68 h 255"/>
                <a:gd name="T28" fmla="*/ 105 w 199"/>
                <a:gd name="T29" fmla="*/ 48 h 255"/>
                <a:gd name="T30" fmla="*/ 93 w 199"/>
                <a:gd name="T31" fmla="*/ 14 h 255"/>
                <a:gd name="T32" fmla="*/ 93 w 199"/>
                <a:gd name="T33" fmla="*/ 4 h 255"/>
                <a:gd name="T34" fmla="*/ 87 w 199"/>
                <a:gd name="T35" fmla="*/ 0 h 255"/>
                <a:gd name="T36" fmla="*/ 36 w 199"/>
                <a:gd name="T37" fmla="*/ 37 h 255"/>
                <a:gd name="T38" fmla="*/ 4 w 199"/>
                <a:gd name="T39" fmla="*/ 100 h 255"/>
                <a:gd name="T40" fmla="*/ 1 w 199"/>
                <a:gd name="T41" fmla="*/ 156 h 255"/>
                <a:gd name="T42" fmla="*/ 6 w 199"/>
                <a:gd name="T43" fmla="*/ 220 h 255"/>
                <a:gd name="T44" fmla="*/ 4 w 199"/>
                <a:gd name="T45" fmla="*/ 253 h 255"/>
                <a:gd name="T46" fmla="*/ 8 w 199"/>
                <a:gd name="T47" fmla="*/ 248 h 255"/>
                <a:gd name="T48" fmla="*/ 11 w 199"/>
                <a:gd name="T49" fmla="*/ 212 h 255"/>
                <a:gd name="T50" fmla="*/ 7 w 199"/>
                <a:gd name="T51" fmla="*/ 147 h 255"/>
                <a:gd name="T52" fmla="*/ 14 w 199"/>
                <a:gd name="T53" fmla="*/ 91 h 255"/>
                <a:gd name="T54" fmla="*/ 46 w 199"/>
                <a:gd name="T55" fmla="*/ 36 h 255"/>
                <a:gd name="T56" fmla="*/ 83 w 199"/>
                <a:gd name="T57" fmla="*/ 9 h 255"/>
                <a:gd name="T58" fmla="*/ 85 w 199"/>
                <a:gd name="T59" fmla="*/ 15 h 255"/>
                <a:gd name="T60" fmla="*/ 92 w 199"/>
                <a:gd name="T61" fmla="*/ 43 h 255"/>
                <a:gd name="T62" fmla="*/ 119 w 199"/>
                <a:gd name="T63" fmla="*/ 72 h 255"/>
                <a:gd name="T64" fmla="*/ 142 w 199"/>
                <a:gd name="T65" fmla="*/ 77 h 255"/>
                <a:gd name="T66" fmla="*/ 149 w 199"/>
                <a:gd name="T67" fmla="*/ 76 h 255"/>
                <a:gd name="T68" fmla="*/ 148 w 199"/>
                <a:gd name="T69" fmla="*/ 84 h 255"/>
                <a:gd name="T70" fmla="*/ 145 w 199"/>
                <a:gd name="T71" fmla="*/ 97 h 255"/>
                <a:gd name="T72" fmla="*/ 149 w 199"/>
                <a:gd name="T73" fmla="*/ 106 h 255"/>
                <a:gd name="T74" fmla="*/ 153 w 199"/>
                <a:gd name="T75" fmla="*/ 114 h 255"/>
                <a:gd name="T76" fmla="*/ 154 w 199"/>
                <a:gd name="T77" fmla="*/ 124 h 255"/>
                <a:gd name="T78" fmla="*/ 156 w 199"/>
                <a:gd name="T79" fmla="*/ 131 h 255"/>
                <a:gd name="T80" fmla="*/ 150 w 199"/>
                <a:gd name="T81" fmla="*/ 139 h 255"/>
                <a:gd name="T82" fmla="*/ 149 w 199"/>
                <a:gd name="T83" fmla="*/ 161 h 255"/>
                <a:gd name="T84" fmla="*/ 151 w 199"/>
                <a:gd name="T85" fmla="*/ 175 h 255"/>
                <a:gd name="T86" fmla="*/ 159 w 199"/>
                <a:gd name="T87" fmla="*/ 178 h 255"/>
                <a:gd name="T88" fmla="*/ 163 w 199"/>
                <a:gd name="T89" fmla="*/ 172 h 255"/>
                <a:gd name="T90" fmla="*/ 166 w 199"/>
                <a:gd name="T91" fmla="*/ 161 h 255"/>
                <a:gd name="T92" fmla="*/ 171 w 199"/>
                <a:gd name="T93" fmla="*/ 148 h 255"/>
                <a:gd name="T94" fmla="*/ 172 w 199"/>
                <a:gd name="T95" fmla="*/ 140 h 255"/>
                <a:gd name="T96" fmla="*/ 171 w 199"/>
                <a:gd name="T97" fmla="*/ 126 h 255"/>
                <a:gd name="T98" fmla="*/ 169 w 199"/>
                <a:gd name="T99" fmla="*/ 115 h 255"/>
                <a:gd name="T100" fmla="*/ 169 w 199"/>
                <a:gd name="T101" fmla="*/ 100 h 255"/>
                <a:gd name="T102" fmla="*/ 169 w 199"/>
                <a:gd name="T103" fmla="*/ 87 h 255"/>
                <a:gd name="T104" fmla="*/ 178 w 199"/>
                <a:gd name="T105" fmla="*/ 75 h 255"/>
                <a:gd name="T106" fmla="*/ 186 w 199"/>
                <a:gd name="T107" fmla="*/ 68 h 255"/>
                <a:gd name="T108" fmla="*/ 195 w 199"/>
                <a:gd name="T109" fmla="*/ 63 h 255"/>
                <a:gd name="T110" fmla="*/ 197 w 199"/>
                <a:gd name="T111" fmla="*/ 53 h 255"/>
                <a:gd name="T112" fmla="*/ 190 w 199"/>
                <a:gd name="T113" fmla="*/ 37 h 255"/>
                <a:gd name="T114" fmla="*/ 184 w 199"/>
                <a:gd name="T115" fmla="*/ 21 h 255"/>
                <a:gd name="T116" fmla="*/ 185 w 199"/>
                <a:gd name="T117" fmla="*/ 17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99" h="255">
                  <a:moveTo>
                    <a:pt x="176" y="17"/>
                  </a:moveTo>
                  <a:lnTo>
                    <a:pt x="175" y="17"/>
                  </a:lnTo>
                  <a:lnTo>
                    <a:pt x="173" y="17"/>
                  </a:lnTo>
                  <a:lnTo>
                    <a:pt x="172" y="17"/>
                  </a:lnTo>
                  <a:lnTo>
                    <a:pt x="171" y="17"/>
                  </a:lnTo>
                  <a:lnTo>
                    <a:pt x="170" y="17"/>
                  </a:lnTo>
                  <a:lnTo>
                    <a:pt x="169" y="17"/>
                  </a:lnTo>
                  <a:lnTo>
                    <a:pt x="168" y="17"/>
                  </a:lnTo>
                  <a:lnTo>
                    <a:pt x="167" y="18"/>
                  </a:lnTo>
                  <a:lnTo>
                    <a:pt x="166" y="18"/>
                  </a:lnTo>
                  <a:lnTo>
                    <a:pt x="165" y="19"/>
                  </a:lnTo>
                  <a:lnTo>
                    <a:pt x="164" y="19"/>
                  </a:lnTo>
                  <a:lnTo>
                    <a:pt x="164" y="20"/>
                  </a:lnTo>
                  <a:lnTo>
                    <a:pt x="163" y="20"/>
                  </a:lnTo>
                  <a:lnTo>
                    <a:pt x="162" y="20"/>
                  </a:lnTo>
                  <a:lnTo>
                    <a:pt x="162" y="21"/>
                  </a:lnTo>
                  <a:lnTo>
                    <a:pt x="161" y="21"/>
                  </a:lnTo>
                  <a:lnTo>
                    <a:pt x="160" y="21"/>
                  </a:lnTo>
                  <a:lnTo>
                    <a:pt x="159" y="21"/>
                  </a:lnTo>
                  <a:lnTo>
                    <a:pt x="158" y="21"/>
                  </a:lnTo>
                  <a:lnTo>
                    <a:pt x="157" y="21"/>
                  </a:lnTo>
                  <a:lnTo>
                    <a:pt x="156" y="21"/>
                  </a:lnTo>
                  <a:lnTo>
                    <a:pt x="155" y="21"/>
                  </a:lnTo>
                  <a:lnTo>
                    <a:pt x="154" y="21"/>
                  </a:lnTo>
                  <a:lnTo>
                    <a:pt x="153" y="21"/>
                  </a:lnTo>
                  <a:lnTo>
                    <a:pt x="152" y="21"/>
                  </a:lnTo>
                  <a:lnTo>
                    <a:pt x="152" y="21"/>
                  </a:lnTo>
                  <a:lnTo>
                    <a:pt x="151" y="21"/>
                  </a:lnTo>
                  <a:lnTo>
                    <a:pt x="150" y="22"/>
                  </a:lnTo>
                  <a:lnTo>
                    <a:pt x="150" y="23"/>
                  </a:lnTo>
                  <a:lnTo>
                    <a:pt x="150" y="24"/>
                  </a:lnTo>
                  <a:lnTo>
                    <a:pt x="151" y="24"/>
                  </a:lnTo>
                  <a:lnTo>
                    <a:pt x="153" y="24"/>
                  </a:lnTo>
                  <a:lnTo>
                    <a:pt x="155" y="24"/>
                  </a:lnTo>
                  <a:lnTo>
                    <a:pt x="156" y="24"/>
                  </a:lnTo>
                  <a:lnTo>
                    <a:pt x="157" y="24"/>
                  </a:lnTo>
                  <a:lnTo>
                    <a:pt x="157" y="25"/>
                  </a:lnTo>
                  <a:lnTo>
                    <a:pt x="158" y="25"/>
                  </a:lnTo>
                  <a:lnTo>
                    <a:pt x="160" y="25"/>
                  </a:lnTo>
                  <a:lnTo>
                    <a:pt x="159" y="25"/>
                  </a:lnTo>
                  <a:lnTo>
                    <a:pt x="158" y="25"/>
                  </a:lnTo>
                  <a:lnTo>
                    <a:pt x="156" y="25"/>
                  </a:lnTo>
                  <a:lnTo>
                    <a:pt x="155" y="25"/>
                  </a:lnTo>
                  <a:lnTo>
                    <a:pt x="154" y="25"/>
                  </a:lnTo>
                  <a:lnTo>
                    <a:pt x="153" y="25"/>
                  </a:lnTo>
                  <a:lnTo>
                    <a:pt x="153" y="26"/>
                  </a:lnTo>
                  <a:lnTo>
                    <a:pt x="153" y="27"/>
                  </a:lnTo>
                  <a:lnTo>
                    <a:pt x="154" y="27"/>
                  </a:lnTo>
                  <a:lnTo>
                    <a:pt x="154" y="28"/>
                  </a:lnTo>
                  <a:lnTo>
                    <a:pt x="155" y="28"/>
                  </a:lnTo>
                  <a:lnTo>
                    <a:pt x="156" y="29"/>
                  </a:lnTo>
                  <a:lnTo>
                    <a:pt x="157" y="29"/>
                  </a:lnTo>
                  <a:lnTo>
                    <a:pt x="158" y="29"/>
                  </a:lnTo>
                  <a:lnTo>
                    <a:pt x="159" y="29"/>
                  </a:lnTo>
                  <a:lnTo>
                    <a:pt x="160" y="30"/>
                  </a:lnTo>
                  <a:lnTo>
                    <a:pt x="161" y="30"/>
                  </a:lnTo>
                  <a:lnTo>
                    <a:pt x="162" y="30"/>
                  </a:lnTo>
                  <a:lnTo>
                    <a:pt x="164" y="30"/>
                  </a:lnTo>
                  <a:lnTo>
                    <a:pt x="165" y="30"/>
                  </a:lnTo>
                  <a:lnTo>
                    <a:pt x="166" y="30"/>
                  </a:lnTo>
                  <a:lnTo>
                    <a:pt x="167" y="30"/>
                  </a:lnTo>
                  <a:lnTo>
                    <a:pt x="166" y="30"/>
                  </a:lnTo>
                  <a:lnTo>
                    <a:pt x="165" y="31"/>
                  </a:lnTo>
                  <a:lnTo>
                    <a:pt x="165" y="32"/>
                  </a:lnTo>
                  <a:lnTo>
                    <a:pt x="164" y="33"/>
                  </a:lnTo>
                  <a:lnTo>
                    <a:pt x="164" y="34"/>
                  </a:lnTo>
                  <a:lnTo>
                    <a:pt x="164" y="36"/>
                  </a:lnTo>
                  <a:lnTo>
                    <a:pt x="163" y="37"/>
                  </a:lnTo>
                  <a:lnTo>
                    <a:pt x="163" y="39"/>
                  </a:lnTo>
                  <a:lnTo>
                    <a:pt x="162" y="42"/>
                  </a:lnTo>
                  <a:lnTo>
                    <a:pt x="162" y="44"/>
                  </a:lnTo>
                  <a:lnTo>
                    <a:pt x="161" y="47"/>
                  </a:lnTo>
                  <a:lnTo>
                    <a:pt x="161" y="50"/>
                  </a:lnTo>
                  <a:lnTo>
                    <a:pt x="160" y="52"/>
                  </a:lnTo>
                  <a:lnTo>
                    <a:pt x="159" y="55"/>
                  </a:lnTo>
                  <a:lnTo>
                    <a:pt x="158" y="58"/>
                  </a:lnTo>
                  <a:lnTo>
                    <a:pt x="157" y="60"/>
                  </a:lnTo>
                  <a:lnTo>
                    <a:pt x="157" y="62"/>
                  </a:lnTo>
                  <a:lnTo>
                    <a:pt x="156" y="64"/>
                  </a:lnTo>
                  <a:lnTo>
                    <a:pt x="154" y="64"/>
                  </a:lnTo>
                  <a:lnTo>
                    <a:pt x="153" y="65"/>
                  </a:lnTo>
                  <a:lnTo>
                    <a:pt x="152" y="66"/>
                  </a:lnTo>
                  <a:lnTo>
                    <a:pt x="151" y="67"/>
                  </a:lnTo>
                  <a:lnTo>
                    <a:pt x="150" y="67"/>
                  </a:lnTo>
                  <a:lnTo>
                    <a:pt x="150" y="68"/>
                  </a:lnTo>
                  <a:lnTo>
                    <a:pt x="149" y="69"/>
                  </a:lnTo>
                  <a:lnTo>
                    <a:pt x="149" y="70"/>
                  </a:lnTo>
                  <a:lnTo>
                    <a:pt x="148" y="70"/>
                  </a:lnTo>
                  <a:lnTo>
                    <a:pt x="148" y="71"/>
                  </a:lnTo>
                  <a:lnTo>
                    <a:pt x="147" y="71"/>
                  </a:lnTo>
                  <a:lnTo>
                    <a:pt x="146" y="71"/>
                  </a:lnTo>
                  <a:lnTo>
                    <a:pt x="145" y="72"/>
                  </a:lnTo>
                  <a:lnTo>
                    <a:pt x="144" y="72"/>
                  </a:lnTo>
                  <a:lnTo>
                    <a:pt x="142" y="72"/>
                  </a:lnTo>
                  <a:lnTo>
                    <a:pt x="141" y="71"/>
                  </a:lnTo>
                  <a:lnTo>
                    <a:pt x="137" y="71"/>
                  </a:lnTo>
                  <a:lnTo>
                    <a:pt x="134" y="69"/>
                  </a:lnTo>
                  <a:lnTo>
                    <a:pt x="130" y="68"/>
                  </a:lnTo>
                  <a:lnTo>
                    <a:pt x="126" y="66"/>
                  </a:lnTo>
                  <a:lnTo>
                    <a:pt x="122" y="64"/>
                  </a:lnTo>
                  <a:lnTo>
                    <a:pt x="118" y="62"/>
                  </a:lnTo>
                  <a:lnTo>
                    <a:pt x="115" y="59"/>
                  </a:lnTo>
                  <a:lnTo>
                    <a:pt x="112" y="56"/>
                  </a:lnTo>
                  <a:lnTo>
                    <a:pt x="108" y="52"/>
                  </a:lnTo>
                  <a:lnTo>
                    <a:pt x="105" y="48"/>
                  </a:lnTo>
                  <a:lnTo>
                    <a:pt x="102" y="43"/>
                  </a:lnTo>
                  <a:lnTo>
                    <a:pt x="99" y="38"/>
                  </a:lnTo>
                  <a:lnTo>
                    <a:pt x="97" y="33"/>
                  </a:lnTo>
                  <a:lnTo>
                    <a:pt x="95" y="27"/>
                  </a:lnTo>
                  <a:lnTo>
                    <a:pt x="94" y="21"/>
                  </a:lnTo>
                  <a:lnTo>
                    <a:pt x="93" y="15"/>
                  </a:lnTo>
                  <a:lnTo>
                    <a:pt x="93" y="14"/>
                  </a:lnTo>
                  <a:lnTo>
                    <a:pt x="93" y="13"/>
                  </a:lnTo>
                  <a:lnTo>
                    <a:pt x="93" y="11"/>
                  </a:lnTo>
                  <a:lnTo>
                    <a:pt x="93" y="10"/>
                  </a:lnTo>
                  <a:lnTo>
                    <a:pt x="93" y="8"/>
                  </a:lnTo>
                  <a:lnTo>
                    <a:pt x="93" y="7"/>
                  </a:lnTo>
                  <a:lnTo>
                    <a:pt x="93" y="6"/>
                  </a:lnTo>
                  <a:lnTo>
                    <a:pt x="93" y="4"/>
                  </a:lnTo>
                  <a:lnTo>
                    <a:pt x="93" y="3"/>
                  </a:lnTo>
                  <a:lnTo>
                    <a:pt x="92" y="2"/>
                  </a:lnTo>
                  <a:lnTo>
                    <a:pt x="92" y="1"/>
                  </a:lnTo>
                  <a:lnTo>
                    <a:pt x="91" y="0"/>
                  </a:lnTo>
                  <a:lnTo>
                    <a:pt x="90" y="0"/>
                  </a:lnTo>
                  <a:lnTo>
                    <a:pt x="88" y="0"/>
                  </a:lnTo>
                  <a:lnTo>
                    <a:pt x="87" y="0"/>
                  </a:lnTo>
                  <a:lnTo>
                    <a:pt x="80" y="2"/>
                  </a:lnTo>
                  <a:lnTo>
                    <a:pt x="72" y="6"/>
                  </a:lnTo>
                  <a:lnTo>
                    <a:pt x="64" y="11"/>
                  </a:lnTo>
                  <a:lnTo>
                    <a:pt x="56" y="16"/>
                  </a:lnTo>
                  <a:lnTo>
                    <a:pt x="50" y="22"/>
                  </a:lnTo>
                  <a:lnTo>
                    <a:pt x="43" y="29"/>
                  </a:lnTo>
                  <a:lnTo>
                    <a:pt x="36" y="37"/>
                  </a:lnTo>
                  <a:lnTo>
                    <a:pt x="30" y="46"/>
                  </a:lnTo>
                  <a:lnTo>
                    <a:pt x="24" y="55"/>
                  </a:lnTo>
                  <a:lnTo>
                    <a:pt x="19" y="64"/>
                  </a:lnTo>
                  <a:lnTo>
                    <a:pt x="15" y="73"/>
                  </a:lnTo>
                  <a:lnTo>
                    <a:pt x="11" y="82"/>
                  </a:lnTo>
                  <a:lnTo>
                    <a:pt x="7" y="91"/>
                  </a:lnTo>
                  <a:lnTo>
                    <a:pt x="4" y="100"/>
                  </a:lnTo>
                  <a:lnTo>
                    <a:pt x="2" y="108"/>
                  </a:lnTo>
                  <a:lnTo>
                    <a:pt x="1" y="116"/>
                  </a:lnTo>
                  <a:lnTo>
                    <a:pt x="0" y="123"/>
                  </a:lnTo>
                  <a:lnTo>
                    <a:pt x="0" y="130"/>
                  </a:lnTo>
                  <a:lnTo>
                    <a:pt x="0" y="139"/>
                  </a:lnTo>
                  <a:lnTo>
                    <a:pt x="1" y="147"/>
                  </a:lnTo>
                  <a:lnTo>
                    <a:pt x="1" y="156"/>
                  </a:lnTo>
                  <a:lnTo>
                    <a:pt x="2" y="165"/>
                  </a:lnTo>
                  <a:lnTo>
                    <a:pt x="3" y="175"/>
                  </a:lnTo>
                  <a:lnTo>
                    <a:pt x="4" y="184"/>
                  </a:lnTo>
                  <a:lnTo>
                    <a:pt x="5" y="193"/>
                  </a:lnTo>
                  <a:lnTo>
                    <a:pt x="5" y="203"/>
                  </a:lnTo>
                  <a:lnTo>
                    <a:pt x="6" y="212"/>
                  </a:lnTo>
                  <a:lnTo>
                    <a:pt x="6" y="220"/>
                  </a:lnTo>
                  <a:lnTo>
                    <a:pt x="6" y="229"/>
                  </a:lnTo>
                  <a:lnTo>
                    <a:pt x="6" y="235"/>
                  </a:lnTo>
                  <a:lnTo>
                    <a:pt x="6" y="242"/>
                  </a:lnTo>
                  <a:lnTo>
                    <a:pt x="5" y="248"/>
                  </a:lnTo>
                  <a:lnTo>
                    <a:pt x="4" y="250"/>
                  </a:lnTo>
                  <a:lnTo>
                    <a:pt x="4" y="252"/>
                  </a:lnTo>
                  <a:lnTo>
                    <a:pt x="4" y="253"/>
                  </a:lnTo>
                  <a:lnTo>
                    <a:pt x="4" y="254"/>
                  </a:lnTo>
                  <a:lnTo>
                    <a:pt x="5" y="253"/>
                  </a:lnTo>
                  <a:lnTo>
                    <a:pt x="6" y="252"/>
                  </a:lnTo>
                  <a:lnTo>
                    <a:pt x="6" y="251"/>
                  </a:lnTo>
                  <a:lnTo>
                    <a:pt x="7" y="250"/>
                  </a:lnTo>
                  <a:lnTo>
                    <a:pt x="7" y="249"/>
                  </a:lnTo>
                  <a:lnTo>
                    <a:pt x="8" y="248"/>
                  </a:lnTo>
                  <a:lnTo>
                    <a:pt x="9" y="246"/>
                  </a:lnTo>
                  <a:lnTo>
                    <a:pt x="9" y="245"/>
                  </a:lnTo>
                  <a:lnTo>
                    <a:pt x="10" y="240"/>
                  </a:lnTo>
                  <a:lnTo>
                    <a:pt x="11" y="234"/>
                  </a:lnTo>
                  <a:lnTo>
                    <a:pt x="12" y="228"/>
                  </a:lnTo>
                  <a:lnTo>
                    <a:pt x="12" y="220"/>
                  </a:lnTo>
                  <a:lnTo>
                    <a:pt x="11" y="212"/>
                  </a:lnTo>
                  <a:lnTo>
                    <a:pt x="11" y="203"/>
                  </a:lnTo>
                  <a:lnTo>
                    <a:pt x="10" y="193"/>
                  </a:lnTo>
                  <a:lnTo>
                    <a:pt x="9" y="184"/>
                  </a:lnTo>
                  <a:lnTo>
                    <a:pt x="9" y="175"/>
                  </a:lnTo>
                  <a:lnTo>
                    <a:pt x="8" y="165"/>
                  </a:lnTo>
                  <a:lnTo>
                    <a:pt x="7" y="155"/>
                  </a:lnTo>
                  <a:lnTo>
                    <a:pt x="7" y="147"/>
                  </a:lnTo>
                  <a:lnTo>
                    <a:pt x="6" y="138"/>
                  </a:lnTo>
                  <a:lnTo>
                    <a:pt x="6" y="130"/>
                  </a:lnTo>
                  <a:lnTo>
                    <a:pt x="7" y="123"/>
                  </a:lnTo>
                  <a:lnTo>
                    <a:pt x="7" y="117"/>
                  </a:lnTo>
                  <a:lnTo>
                    <a:pt x="9" y="108"/>
                  </a:lnTo>
                  <a:lnTo>
                    <a:pt x="11" y="100"/>
                  </a:lnTo>
                  <a:lnTo>
                    <a:pt x="14" y="91"/>
                  </a:lnTo>
                  <a:lnTo>
                    <a:pt x="17" y="83"/>
                  </a:lnTo>
                  <a:lnTo>
                    <a:pt x="20" y="74"/>
                  </a:lnTo>
                  <a:lnTo>
                    <a:pt x="24" y="65"/>
                  </a:lnTo>
                  <a:lnTo>
                    <a:pt x="29" y="58"/>
                  </a:lnTo>
                  <a:lnTo>
                    <a:pt x="34" y="50"/>
                  </a:lnTo>
                  <a:lnTo>
                    <a:pt x="40" y="43"/>
                  </a:lnTo>
                  <a:lnTo>
                    <a:pt x="46" y="36"/>
                  </a:lnTo>
                  <a:lnTo>
                    <a:pt x="51" y="29"/>
                  </a:lnTo>
                  <a:lnTo>
                    <a:pt x="57" y="24"/>
                  </a:lnTo>
                  <a:lnTo>
                    <a:pt x="64" y="20"/>
                  </a:lnTo>
                  <a:lnTo>
                    <a:pt x="70" y="15"/>
                  </a:lnTo>
                  <a:lnTo>
                    <a:pt x="77" y="12"/>
                  </a:lnTo>
                  <a:lnTo>
                    <a:pt x="83" y="9"/>
                  </a:lnTo>
                  <a:lnTo>
                    <a:pt x="83" y="9"/>
                  </a:lnTo>
                  <a:lnTo>
                    <a:pt x="84" y="9"/>
                  </a:lnTo>
                  <a:lnTo>
                    <a:pt x="84" y="10"/>
                  </a:lnTo>
                  <a:lnTo>
                    <a:pt x="84" y="11"/>
                  </a:lnTo>
                  <a:lnTo>
                    <a:pt x="84" y="12"/>
                  </a:lnTo>
                  <a:lnTo>
                    <a:pt x="84" y="13"/>
                  </a:lnTo>
                  <a:lnTo>
                    <a:pt x="85" y="14"/>
                  </a:lnTo>
                  <a:lnTo>
                    <a:pt x="85" y="15"/>
                  </a:lnTo>
                  <a:lnTo>
                    <a:pt x="85" y="16"/>
                  </a:lnTo>
                  <a:lnTo>
                    <a:pt x="85" y="17"/>
                  </a:lnTo>
                  <a:lnTo>
                    <a:pt x="85" y="18"/>
                  </a:lnTo>
                  <a:lnTo>
                    <a:pt x="86" y="24"/>
                  </a:lnTo>
                  <a:lnTo>
                    <a:pt x="88" y="31"/>
                  </a:lnTo>
                  <a:lnTo>
                    <a:pt x="90" y="37"/>
                  </a:lnTo>
                  <a:lnTo>
                    <a:pt x="92" y="43"/>
                  </a:lnTo>
                  <a:lnTo>
                    <a:pt x="96" y="49"/>
                  </a:lnTo>
                  <a:lnTo>
                    <a:pt x="99" y="54"/>
                  </a:lnTo>
                  <a:lnTo>
                    <a:pt x="103" y="59"/>
                  </a:lnTo>
                  <a:lnTo>
                    <a:pt x="107" y="63"/>
                  </a:lnTo>
                  <a:lnTo>
                    <a:pt x="111" y="66"/>
                  </a:lnTo>
                  <a:lnTo>
                    <a:pt x="116" y="69"/>
                  </a:lnTo>
                  <a:lnTo>
                    <a:pt x="119" y="72"/>
                  </a:lnTo>
                  <a:lnTo>
                    <a:pt x="123" y="74"/>
                  </a:lnTo>
                  <a:lnTo>
                    <a:pt x="128" y="76"/>
                  </a:lnTo>
                  <a:lnTo>
                    <a:pt x="132" y="77"/>
                  </a:lnTo>
                  <a:lnTo>
                    <a:pt x="135" y="78"/>
                  </a:lnTo>
                  <a:lnTo>
                    <a:pt x="139" y="78"/>
                  </a:lnTo>
                  <a:lnTo>
                    <a:pt x="140" y="78"/>
                  </a:lnTo>
                  <a:lnTo>
                    <a:pt x="142" y="77"/>
                  </a:lnTo>
                  <a:lnTo>
                    <a:pt x="144" y="77"/>
                  </a:lnTo>
                  <a:lnTo>
                    <a:pt x="145" y="77"/>
                  </a:lnTo>
                  <a:lnTo>
                    <a:pt x="146" y="76"/>
                  </a:lnTo>
                  <a:lnTo>
                    <a:pt x="147" y="76"/>
                  </a:lnTo>
                  <a:lnTo>
                    <a:pt x="148" y="76"/>
                  </a:lnTo>
                  <a:lnTo>
                    <a:pt x="149" y="76"/>
                  </a:lnTo>
                  <a:lnTo>
                    <a:pt x="149" y="76"/>
                  </a:lnTo>
                  <a:lnTo>
                    <a:pt x="149" y="77"/>
                  </a:lnTo>
                  <a:lnTo>
                    <a:pt x="149" y="78"/>
                  </a:lnTo>
                  <a:lnTo>
                    <a:pt x="149" y="79"/>
                  </a:lnTo>
                  <a:lnTo>
                    <a:pt x="149" y="80"/>
                  </a:lnTo>
                  <a:lnTo>
                    <a:pt x="149" y="81"/>
                  </a:lnTo>
                  <a:lnTo>
                    <a:pt x="148" y="82"/>
                  </a:lnTo>
                  <a:lnTo>
                    <a:pt x="148" y="84"/>
                  </a:lnTo>
                  <a:lnTo>
                    <a:pt x="147" y="86"/>
                  </a:lnTo>
                  <a:lnTo>
                    <a:pt x="147" y="87"/>
                  </a:lnTo>
                  <a:lnTo>
                    <a:pt x="146" y="89"/>
                  </a:lnTo>
                  <a:lnTo>
                    <a:pt x="146" y="91"/>
                  </a:lnTo>
                  <a:lnTo>
                    <a:pt x="146" y="93"/>
                  </a:lnTo>
                  <a:lnTo>
                    <a:pt x="146" y="95"/>
                  </a:lnTo>
                  <a:lnTo>
                    <a:pt x="145" y="97"/>
                  </a:lnTo>
                  <a:lnTo>
                    <a:pt x="146" y="99"/>
                  </a:lnTo>
                  <a:lnTo>
                    <a:pt x="146" y="100"/>
                  </a:lnTo>
                  <a:lnTo>
                    <a:pt x="146" y="102"/>
                  </a:lnTo>
                  <a:lnTo>
                    <a:pt x="147" y="103"/>
                  </a:lnTo>
                  <a:lnTo>
                    <a:pt x="148" y="104"/>
                  </a:lnTo>
                  <a:lnTo>
                    <a:pt x="149" y="105"/>
                  </a:lnTo>
                  <a:lnTo>
                    <a:pt x="149" y="106"/>
                  </a:lnTo>
                  <a:lnTo>
                    <a:pt x="150" y="107"/>
                  </a:lnTo>
                  <a:lnTo>
                    <a:pt x="151" y="108"/>
                  </a:lnTo>
                  <a:lnTo>
                    <a:pt x="151" y="109"/>
                  </a:lnTo>
                  <a:lnTo>
                    <a:pt x="152" y="110"/>
                  </a:lnTo>
                  <a:lnTo>
                    <a:pt x="152" y="112"/>
                  </a:lnTo>
                  <a:lnTo>
                    <a:pt x="153" y="113"/>
                  </a:lnTo>
                  <a:lnTo>
                    <a:pt x="153" y="114"/>
                  </a:lnTo>
                  <a:lnTo>
                    <a:pt x="153" y="116"/>
                  </a:lnTo>
                  <a:lnTo>
                    <a:pt x="153" y="117"/>
                  </a:lnTo>
                  <a:lnTo>
                    <a:pt x="154" y="119"/>
                  </a:lnTo>
                  <a:lnTo>
                    <a:pt x="154" y="121"/>
                  </a:lnTo>
                  <a:lnTo>
                    <a:pt x="154" y="122"/>
                  </a:lnTo>
                  <a:lnTo>
                    <a:pt x="154" y="123"/>
                  </a:lnTo>
                  <a:lnTo>
                    <a:pt x="154" y="124"/>
                  </a:lnTo>
                  <a:lnTo>
                    <a:pt x="155" y="125"/>
                  </a:lnTo>
                  <a:lnTo>
                    <a:pt x="155" y="126"/>
                  </a:lnTo>
                  <a:lnTo>
                    <a:pt x="155" y="127"/>
                  </a:lnTo>
                  <a:lnTo>
                    <a:pt x="156" y="128"/>
                  </a:lnTo>
                  <a:lnTo>
                    <a:pt x="156" y="129"/>
                  </a:lnTo>
                  <a:lnTo>
                    <a:pt x="156" y="130"/>
                  </a:lnTo>
                  <a:lnTo>
                    <a:pt x="156" y="131"/>
                  </a:lnTo>
                  <a:lnTo>
                    <a:pt x="155" y="131"/>
                  </a:lnTo>
                  <a:lnTo>
                    <a:pt x="154" y="132"/>
                  </a:lnTo>
                  <a:lnTo>
                    <a:pt x="153" y="132"/>
                  </a:lnTo>
                  <a:lnTo>
                    <a:pt x="152" y="133"/>
                  </a:lnTo>
                  <a:lnTo>
                    <a:pt x="151" y="135"/>
                  </a:lnTo>
                  <a:lnTo>
                    <a:pt x="151" y="137"/>
                  </a:lnTo>
                  <a:lnTo>
                    <a:pt x="150" y="139"/>
                  </a:lnTo>
                  <a:lnTo>
                    <a:pt x="150" y="142"/>
                  </a:lnTo>
                  <a:lnTo>
                    <a:pt x="149" y="145"/>
                  </a:lnTo>
                  <a:lnTo>
                    <a:pt x="149" y="148"/>
                  </a:lnTo>
                  <a:lnTo>
                    <a:pt x="149" y="151"/>
                  </a:lnTo>
                  <a:lnTo>
                    <a:pt x="149" y="154"/>
                  </a:lnTo>
                  <a:lnTo>
                    <a:pt x="149" y="157"/>
                  </a:lnTo>
                  <a:lnTo>
                    <a:pt x="149" y="161"/>
                  </a:lnTo>
                  <a:lnTo>
                    <a:pt x="150" y="164"/>
                  </a:lnTo>
                  <a:lnTo>
                    <a:pt x="150" y="166"/>
                  </a:lnTo>
                  <a:lnTo>
                    <a:pt x="150" y="169"/>
                  </a:lnTo>
                  <a:lnTo>
                    <a:pt x="150" y="171"/>
                  </a:lnTo>
                  <a:lnTo>
                    <a:pt x="151" y="172"/>
                  </a:lnTo>
                  <a:lnTo>
                    <a:pt x="151" y="174"/>
                  </a:lnTo>
                  <a:lnTo>
                    <a:pt x="151" y="175"/>
                  </a:lnTo>
                  <a:lnTo>
                    <a:pt x="152" y="176"/>
                  </a:lnTo>
                  <a:lnTo>
                    <a:pt x="153" y="177"/>
                  </a:lnTo>
                  <a:lnTo>
                    <a:pt x="154" y="177"/>
                  </a:lnTo>
                  <a:lnTo>
                    <a:pt x="155" y="178"/>
                  </a:lnTo>
                  <a:lnTo>
                    <a:pt x="156" y="178"/>
                  </a:lnTo>
                  <a:lnTo>
                    <a:pt x="158" y="178"/>
                  </a:lnTo>
                  <a:lnTo>
                    <a:pt x="159" y="178"/>
                  </a:lnTo>
                  <a:lnTo>
                    <a:pt x="160" y="178"/>
                  </a:lnTo>
                  <a:lnTo>
                    <a:pt x="161" y="178"/>
                  </a:lnTo>
                  <a:lnTo>
                    <a:pt x="162" y="177"/>
                  </a:lnTo>
                  <a:lnTo>
                    <a:pt x="162" y="176"/>
                  </a:lnTo>
                  <a:lnTo>
                    <a:pt x="163" y="175"/>
                  </a:lnTo>
                  <a:lnTo>
                    <a:pt x="163" y="174"/>
                  </a:lnTo>
                  <a:lnTo>
                    <a:pt x="163" y="172"/>
                  </a:lnTo>
                  <a:lnTo>
                    <a:pt x="163" y="171"/>
                  </a:lnTo>
                  <a:lnTo>
                    <a:pt x="163" y="169"/>
                  </a:lnTo>
                  <a:lnTo>
                    <a:pt x="164" y="168"/>
                  </a:lnTo>
                  <a:lnTo>
                    <a:pt x="164" y="166"/>
                  </a:lnTo>
                  <a:lnTo>
                    <a:pt x="165" y="164"/>
                  </a:lnTo>
                  <a:lnTo>
                    <a:pt x="165" y="162"/>
                  </a:lnTo>
                  <a:lnTo>
                    <a:pt x="166" y="161"/>
                  </a:lnTo>
                  <a:lnTo>
                    <a:pt x="167" y="159"/>
                  </a:lnTo>
                  <a:lnTo>
                    <a:pt x="167" y="157"/>
                  </a:lnTo>
                  <a:lnTo>
                    <a:pt x="168" y="155"/>
                  </a:lnTo>
                  <a:lnTo>
                    <a:pt x="169" y="153"/>
                  </a:lnTo>
                  <a:lnTo>
                    <a:pt x="170" y="152"/>
                  </a:lnTo>
                  <a:lnTo>
                    <a:pt x="170" y="150"/>
                  </a:lnTo>
                  <a:lnTo>
                    <a:pt x="171" y="148"/>
                  </a:lnTo>
                  <a:lnTo>
                    <a:pt x="171" y="148"/>
                  </a:lnTo>
                  <a:lnTo>
                    <a:pt x="171" y="147"/>
                  </a:lnTo>
                  <a:lnTo>
                    <a:pt x="172" y="146"/>
                  </a:lnTo>
                  <a:lnTo>
                    <a:pt x="172" y="144"/>
                  </a:lnTo>
                  <a:lnTo>
                    <a:pt x="172" y="143"/>
                  </a:lnTo>
                  <a:lnTo>
                    <a:pt x="172" y="142"/>
                  </a:lnTo>
                  <a:lnTo>
                    <a:pt x="172" y="140"/>
                  </a:lnTo>
                  <a:lnTo>
                    <a:pt x="172" y="137"/>
                  </a:lnTo>
                  <a:lnTo>
                    <a:pt x="172" y="135"/>
                  </a:lnTo>
                  <a:lnTo>
                    <a:pt x="172" y="133"/>
                  </a:lnTo>
                  <a:lnTo>
                    <a:pt x="172" y="131"/>
                  </a:lnTo>
                  <a:lnTo>
                    <a:pt x="171" y="129"/>
                  </a:lnTo>
                  <a:lnTo>
                    <a:pt x="171" y="128"/>
                  </a:lnTo>
                  <a:lnTo>
                    <a:pt x="171" y="126"/>
                  </a:lnTo>
                  <a:lnTo>
                    <a:pt x="171" y="124"/>
                  </a:lnTo>
                  <a:lnTo>
                    <a:pt x="170" y="123"/>
                  </a:lnTo>
                  <a:lnTo>
                    <a:pt x="170" y="121"/>
                  </a:lnTo>
                  <a:lnTo>
                    <a:pt x="169" y="120"/>
                  </a:lnTo>
                  <a:lnTo>
                    <a:pt x="169" y="118"/>
                  </a:lnTo>
                  <a:lnTo>
                    <a:pt x="169" y="117"/>
                  </a:lnTo>
                  <a:lnTo>
                    <a:pt x="169" y="115"/>
                  </a:lnTo>
                  <a:lnTo>
                    <a:pt x="169" y="113"/>
                  </a:lnTo>
                  <a:lnTo>
                    <a:pt x="169" y="112"/>
                  </a:lnTo>
                  <a:lnTo>
                    <a:pt x="169" y="110"/>
                  </a:lnTo>
                  <a:lnTo>
                    <a:pt x="169" y="106"/>
                  </a:lnTo>
                  <a:lnTo>
                    <a:pt x="169" y="103"/>
                  </a:lnTo>
                  <a:lnTo>
                    <a:pt x="169" y="101"/>
                  </a:lnTo>
                  <a:lnTo>
                    <a:pt x="169" y="100"/>
                  </a:lnTo>
                  <a:lnTo>
                    <a:pt x="168" y="98"/>
                  </a:lnTo>
                  <a:lnTo>
                    <a:pt x="168" y="96"/>
                  </a:lnTo>
                  <a:lnTo>
                    <a:pt x="168" y="94"/>
                  </a:lnTo>
                  <a:lnTo>
                    <a:pt x="167" y="93"/>
                  </a:lnTo>
                  <a:lnTo>
                    <a:pt x="168" y="91"/>
                  </a:lnTo>
                  <a:lnTo>
                    <a:pt x="168" y="89"/>
                  </a:lnTo>
                  <a:lnTo>
                    <a:pt x="169" y="87"/>
                  </a:lnTo>
                  <a:lnTo>
                    <a:pt x="169" y="86"/>
                  </a:lnTo>
                  <a:lnTo>
                    <a:pt x="171" y="84"/>
                  </a:lnTo>
                  <a:lnTo>
                    <a:pt x="172" y="82"/>
                  </a:lnTo>
                  <a:lnTo>
                    <a:pt x="173" y="80"/>
                  </a:lnTo>
                  <a:lnTo>
                    <a:pt x="175" y="78"/>
                  </a:lnTo>
                  <a:lnTo>
                    <a:pt x="176" y="77"/>
                  </a:lnTo>
                  <a:lnTo>
                    <a:pt x="178" y="75"/>
                  </a:lnTo>
                  <a:lnTo>
                    <a:pt x="180" y="74"/>
                  </a:lnTo>
                  <a:lnTo>
                    <a:pt x="181" y="73"/>
                  </a:lnTo>
                  <a:lnTo>
                    <a:pt x="182" y="71"/>
                  </a:lnTo>
                  <a:lnTo>
                    <a:pt x="183" y="70"/>
                  </a:lnTo>
                  <a:lnTo>
                    <a:pt x="184" y="70"/>
                  </a:lnTo>
                  <a:lnTo>
                    <a:pt x="185" y="69"/>
                  </a:lnTo>
                  <a:lnTo>
                    <a:pt x="186" y="68"/>
                  </a:lnTo>
                  <a:lnTo>
                    <a:pt x="187" y="67"/>
                  </a:lnTo>
                  <a:lnTo>
                    <a:pt x="189" y="66"/>
                  </a:lnTo>
                  <a:lnTo>
                    <a:pt x="190" y="66"/>
                  </a:lnTo>
                  <a:lnTo>
                    <a:pt x="191" y="65"/>
                  </a:lnTo>
                  <a:lnTo>
                    <a:pt x="193" y="64"/>
                  </a:lnTo>
                  <a:lnTo>
                    <a:pt x="194" y="64"/>
                  </a:lnTo>
                  <a:lnTo>
                    <a:pt x="195" y="63"/>
                  </a:lnTo>
                  <a:lnTo>
                    <a:pt x="196" y="62"/>
                  </a:lnTo>
                  <a:lnTo>
                    <a:pt x="197" y="61"/>
                  </a:lnTo>
                  <a:lnTo>
                    <a:pt x="197" y="60"/>
                  </a:lnTo>
                  <a:lnTo>
                    <a:pt x="198" y="58"/>
                  </a:lnTo>
                  <a:lnTo>
                    <a:pt x="198" y="57"/>
                  </a:lnTo>
                  <a:lnTo>
                    <a:pt x="197" y="55"/>
                  </a:lnTo>
                  <a:lnTo>
                    <a:pt x="197" y="53"/>
                  </a:lnTo>
                  <a:lnTo>
                    <a:pt x="196" y="51"/>
                  </a:lnTo>
                  <a:lnTo>
                    <a:pt x="195" y="49"/>
                  </a:lnTo>
                  <a:lnTo>
                    <a:pt x="194" y="47"/>
                  </a:lnTo>
                  <a:lnTo>
                    <a:pt x="193" y="44"/>
                  </a:lnTo>
                  <a:lnTo>
                    <a:pt x="192" y="42"/>
                  </a:lnTo>
                  <a:lnTo>
                    <a:pt x="191" y="39"/>
                  </a:lnTo>
                  <a:lnTo>
                    <a:pt x="190" y="37"/>
                  </a:lnTo>
                  <a:lnTo>
                    <a:pt x="188" y="31"/>
                  </a:lnTo>
                  <a:lnTo>
                    <a:pt x="187" y="29"/>
                  </a:lnTo>
                  <a:lnTo>
                    <a:pt x="187" y="27"/>
                  </a:lnTo>
                  <a:lnTo>
                    <a:pt x="186" y="25"/>
                  </a:lnTo>
                  <a:lnTo>
                    <a:pt x="185" y="23"/>
                  </a:lnTo>
                  <a:lnTo>
                    <a:pt x="185" y="21"/>
                  </a:lnTo>
                  <a:lnTo>
                    <a:pt x="184" y="21"/>
                  </a:lnTo>
                  <a:lnTo>
                    <a:pt x="184" y="20"/>
                  </a:lnTo>
                  <a:lnTo>
                    <a:pt x="184" y="19"/>
                  </a:lnTo>
                  <a:lnTo>
                    <a:pt x="184" y="18"/>
                  </a:lnTo>
                  <a:lnTo>
                    <a:pt x="185" y="18"/>
                  </a:lnTo>
                  <a:lnTo>
                    <a:pt x="186" y="17"/>
                  </a:lnTo>
                  <a:lnTo>
                    <a:pt x="187" y="17"/>
                  </a:lnTo>
                  <a:lnTo>
                    <a:pt x="185" y="17"/>
                  </a:lnTo>
                  <a:lnTo>
                    <a:pt x="184" y="17"/>
                  </a:lnTo>
                  <a:lnTo>
                    <a:pt x="182" y="17"/>
                  </a:lnTo>
                  <a:lnTo>
                    <a:pt x="180" y="17"/>
                  </a:lnTo>
                  <a:lnTo>
                    <a:pt x="176" y="17"/>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31" name="Freeform 328"/>
            <p:cNvSpPr>
              <a:spLocks/>
            </p:cNvSpPr>
            <p:nvPr/>
          </p:nvSpPr>
          <p:spPr bwMode="auto">
            <a:xfrm>
              <a:off x="653" y="3023"/>
              <a:ext cx="3" cy="119"/>
            </a:xfrm>
            <a:custGeom>
              <a:avLst/>
              <a:gdLst>
                <a:gd name="T0" fmla="*/ 2 w 3"/>
                <a:gd name="T1" fmla="*/ 9 h 119"/>
                <a:gd name="T2" fmla="*/ 2 w 3"/>
                <a:gd name="T3" fmla="*/ 17 h 119"/>
                <a:gd name="T4" fmla="*/ 2 w 3"/>
                <a:gd name="T5" fmla="*/ 29 h 119"/>
                <a:gd name="T6" fmla="*/ 2 w 3"/>
                <a:gd name="T7" fmla="*/ 41 h 119"/>
                <a:gd name="T8" fmla="*/ 2 w 3"/>
                <a:gd name="T9" fmla="*/ 54 h 119"/>
                <a:gd name="T10" fmla="*/ 2 w 3"/>
                <a:gd name="T11" fmla="*/ 66 h 119"/>
                <a:gd name="T12" fmla="*/ 2 w 3"/>
                <a:gd name="T13" fmla="*/ 76 h 119"/>
                <a:gd name="T14" fmla="*/ 2 w 3"/>
                <a:gd name="T15" fmla="*/ 84 h 119"/>
                <a:gd name="T16" fmla="*/ 2 w 3"/>
                <a:gd name="T17" fmla="*/ 88 h 119"/>
                <a:gd name="T18" fmla="*/ 2 w 3"/>
                <a:gd name="T19" fmla="*/ 91 h 119"/>
                <a:gd name="T20" fmla="*/ 2 w 3"/>
                <a:gd name="T21" fmla="*/ 96 h 119"/>
                <a:gd name="T22" fmla="*/ 2 w 3"/>
                <a:gd name="T23" fmla="*/ 100 h 119"/>
                <a:gd name="T24" fmla="*/ 2 w 3"/>
                <a:gd name="T25" fmla="*/ 104 h 119"/>
                <a:gd name="T26" fmla="*/ 1 w 3"/>
                <a:gd name="T27" fmla="*/ 108 h 119"/>
                <a:gd name="T28" fmla="*/ 1 w 3"/>
                <a:gd name="T29" fmla="*/ 111 h 119"/>
                <a:gd name="T30" fmla="*/ 1 w 3"/>
                <a:gd name="T31" fmla="*/ 115 h 119"/>
                <a:gd name="T32" fmla="*/ 1 w 3"/>
                <a:gd name="T33" fmla="*/ 117 h 119"/>
                <a:gd name="T34" fmla="*/ 0 w 3"/>
                <a:gd name="T35" fmla="*/ 118 h 119"/>
                <a:gd name="T36" fmla="*/ 0 w 3"/>
                <a:gd name="T37" fmla="*/ 116 h 119"/>
                <a:gd name="T38" fmla="*/ 0 w 3"/>
                <a:gd name="T39" fmla="*/ 114 h 119"/>
                <a:gd name="T40" fmla="*/ 0 w 3"/>
                <a:gd name="T41" fmla="*/ 112 h 119"/>
                <a:gd name="T42" fmla="*/ 1 w 3"/>
                <a:gd name="T43" fmla="*/ 109 h 119"/>
                <a:gd name="T44" fmla="*/ 1 w 3"/>
                <a:gd name="T45" fmla="*/ 107 h 119"/>
                <a:gd name="T46" fmla="*/ 1 w 3"/>
                <a:gd name="T47" fmla="*/ 104 h 119"/>
                <a:gd name="T48" fmla="*/ 1 w 3"/>
                <a:gd name="T49" fmla="*/ 100 h 119"/>
                <a:gd name="T50" fmla="*/ 1 w 3"/>
                <a:gd name="T51" fmla="*/ 97 h 119"/>
                <a:gd name="T52" fmla="*/ 1 w 3"/>
                <a:gd name="T53" fmla="*/ 94 h 119"/>
                <a:gd name="T54" fmla="*/ 1 w 3"/>
                <a:gd name="T55" fmla="*/ 90 h 119"/>
                <a:gd name="T56" fmla="*/ 1 w 3"/>
                <a:gd name="T57" fmla="*/ 87 h 119"/>
                <a:gd name="T58" fmla="*/ 1 w 3"/>
                <a:gd name="T59" fmla="*/ 82 h 119"/>
                <a:gd name="T60" fmla="*/ 1 w 3"/>
                <a:gd name="T61" fmla="*/ 72 h 119"/>
                <a:gd name="T62" fmla="*/ 1 w 3"/>
                <a:gd name="T63" fmla="*/ 61 h 119"/>
                <a:gd name="T64" fmla="*/ 0 w 3"/>
                <a:gd name="T65" fmla="*/ 48 h 119"/>
                <a:gd name="T66" fmla="*/ 0 w 3"/>
                <a:gd name="T67" fmla="*/ 34 h 119"/>
                <a:gd name="T68" fmla="*/ 0 w 3"/>
                <a:gd name="T69" fmla="*/ 22 h 119"/>
                <a:gd name="T70" fmla="*/ 1 w 3"/>
                <a:gd name="T71" fmla="*/ 11 h 119"/>
                <a:gd name="T72" fmla="*/ 1 w 3"/>
                <a:gd name="T73" fmla="*/ 5 h 119"/>
                <a:gd name="T74" fmla="*/ 1 w 3"/>
                <a:gd name="T75" fmla="*/ 4 h 119"/>
                <a:gd name="T76" fmla="*/ 1 w 3"/>
                <a:gd name="T77" fmla="*/ 2 h 119"/>
                <a:gd name="T78" fmla="*/ 2 w 3"/>
                <a:gd name="T79" fmla="*/ 0 h 119"/>
                <a:gd name="T80" fmla="*/ 2 w 3"/>
                <a:gd name="T81" fmla="*/ 1 h 119"/>
                <a:gd name="T82" fmla="*/ 2 w 3"/>
                <a:gd name="T83" fmla="*/ 3 h 119"/>
                <a:gd name="T84" fmla="*/ 2 w 3"/>
                <a:gd name="T85" fmla="*/ 5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 h="119">
                  <a:moveTo>
                    <a:pt x="2" y="5"/>
                  </a:moveTo>
                  <a:lnTo>
                    <a:pt x="2" y="9"/>
                  </a:lnTo>
                  <a:lnTo>
                    <a:pt x="2" y="12"/>
                  </a:lnTo>
                  <a:lnTo>
                    <a:pt x="2" y="17"/>
                  </a:lnTo>
                  <a:lnTo>
                    <a:pt x="2" y="23"/>
                  </a:lnTo>
                  <a:lnTo>
                    <a:pt x="2" y="29"/>
                  </a:lnTo>
                  <a:lnTo>
                    <a:pt x="2" y="35"/>
                  </a:lnTo>
                  <a:lnTo>
                    <a:pt x="2" y="41"/>
                  </a:lnTo>
                  <a:lnTo>
                    <a:pt x="2" y="48"/>
                  </a:lnTo>
                  <a:lnTo>
                    <a:pt x="2" y="54"/>
                  </a:lnTo>
                  <a:lnTo>
                    <a:pt x="2" y="60"/>
                  </a:lnTo>
                  <a:lnTo>
                    <a:pt x="2" y="66"/>
                  </a:lnTo>
                  <a:lnTo>
                    <a:pt x="2" y="71"/>
                  </a:lnTo>
                  <a:lnTo>
                    <a:pt x="2" y="76"/>
                  </a:lnTo>
                  <a:lnTo>
                    <a:pt x="2" y="80"/>
                  </a:lnTo>
                  <a:lnTo>
                    <a:pt x="2" y="84"/>
                  </a:lnTo>
                  <a:lnTo>
                    <a:pt x="2" y="86"/>
                  </a:lnTo>
                  <a:lnTo>
                    <a:pt x="2" y="88"/>
                  </a:lnTo>
                  <a:lnTo>
                    <a:pt x="2" y="89"/>
                  </a:lnTo>
                  <a:lnTo>
                    <a:pt x="2" y="91"/>
                  </a:lnTo>
                  <a:lnTo>
                    <a:pt x="2" y="94"/>
                  </a:lnTo>
                  <a:lnTo>
                    <a:pt x="2" y="96"/>
                  </a:lnTo>
                  <a:lnTo>
                    <a:pt x="2" y="98"/>
                  </a:lnTo>
                  <a:lnTo>
                    <a:pt x="2" y="100"/>
                  </a:lnTo>
                  <a:lnTo>
                    <a:pt x="2" y="102"/>
                  </a:lnTo>
                  <a:lnTo>
                    <a:pt x="2" y="104"/>
                  </a:lnTo>
                  <a:lnTo>
                    <a:pt x="2" y="107"/>
                  </a:lnTo>
                  <a:lnTo>
                    <a:pt x="1" y="108"/>
                  </a:lnTo>
                  <a:lnTo>
                    <a:pt x="1" y="109"/>
                  </a:lnTo>
                  <a:lnTo>
                    <a:pt x="1" y="111"/>
                  </a:lnTo>
                  <a:lnTo>
                    <a:pt x="1" y="113"/>
                  </a:lnTo>
                  <a:lnTo>
                    <a:pt x="1" y="115"/>
                  </a:lnTo>
                  <a:lnTo>
                    <a:pt x="1" y="116"/>
                  </a:lnTo>
                  <a:lnTo>
                    <a:pt x="1" y="117"/>
                  </a:lnTo>
                  <a:lnTo>
                    <a:pt x="0" y="118"/>
                  </a:lnTo>
                  <a:lnTo>
                    <a:pt x="0" y="118"/>
                  </a:lnTo>
                  <a:lnTo>
                    <a:pt x="0" y="117"/>
                  </a:lnTo>
                  <a:lnTo>
                    <a:pt x="0" y="116"/>
                  </a:lnTo>
                  <a:lnTo>
                    <a:pt x="0" y="115"/>
                  </a:lnTo>
                  <a:lnTo>
                    <a:pt x="0" y="114"/>
                  </a:lnTo>
                  <a:lnTo>
                    <a:pt x="0" y="113"/>
                  </a:lnTo>
                  <a:lnTo>
                    <a:pt x="0" y="112"/>
                  </a:lnTo>
                  <a:lnTo>
                    <a:pt x="0" y="111"/>
                  </a:lnTo>
                  <a:lnTo>
                    <a:pt x="1" y="109"/>
                  </a:lnTo>
                  <a:lnTo>
                    <a:pt x="1" y="108"/>
                  </a:lnTo>
                  <a:lnTo>
                    <a:pt x="1" y="107"/>
                  </a:lnTo>
                  <a:lnTo>
                    <a:pt x="1" y="105"/>
                  </a:lnTo>
                  <a:lnTo>
                    <a:pt x="1" y="104"/>
                  </a:lnTo>
                  <a:lnTo>
                    <a:pt x="1" y="102"/>
                  </a:lnTo>
                  <a:lnTo>
                    <a:pt x="1" y="100"/>
                  </a:lnTo>
                  <a:lnTo>
                    <a:pt x="1" y="99"/>
                  </a:lnTo>
                  <a:lnTo>
                    <a:pt x="1" y="97"/>
                  </a:lnTo>
                  <a:lnTo>
                    <a:pt x="1" y="95"/>
                  </a:lnTo>
                  <a:lnTo>
                    <a:pt x="1" y="94"/>
                  </a:lnTo>
                  <a:lnTo>
                    <a:pt x="1" y="92"/>
                  </a:lnTo>
                  <a:lnTo>
                    <a:pt x="1" y="90"/>
                  </a:lnTo>
                  <a:lnTo>
                    <a:pt x="1" y="89"/>
                  </a:lnTo>
                  <a:lnTo>
                    <a:pt x="1" y="87"/>
                  </a:lnTo>
                  <a:lnTo>
                    <a:pt x="1" y="85"/>
                  </a:lnTo>
                  <a:lnTo>
                    <a:pt x="1" y="82"/>
                  </a:lnTo>
                  <a:lnTo>
                    <a:pt x="1" y="78"/>
                  </a:lnTo>
                  <a:lnTo>
                    <a:pt x="1" y="72"/>
                  </a:lnTo>
                  <a:lnTo>
                    <a:pt x="1" y="68"/>
                  </a:lnTo>
                  <a:lnTo>
                    <a:pt x="1" y="61"/>
                  </a:lnTo>
                  <a:lnTo>
                    <a:pt x="1" y="54"/>
                  </a:lnTo>
                  <a:lnTo>
                    <a:pt x="0" y="48"/>
                  </a:lnTo>
                  <a:lnTo>
                    <a:pt x="0" y="41"/>
                  </a:lnTo>
                  <a:lnTo>
                    <a:pt x="0" y="34"/>
                  </a:lnTo>
                  <a:lnTo>
                    <a:pt x="0" y="28"/>
                  </a:lnTo>
                  <a:lnTo>
                    <a:pt x="0" y="22"/>
                  </a:lnTo>
                  <a:lnTo>
                    <a:pt x="0" y="16"/>
                  </a:lnTo>
                  <a:lnTo>
                    <a:pt x="1" y="11"/>
                  </a:lnTo>
                  <a:lnTo>
                    <a:pt x="1" y="8"/>
                  </a:lnTo>
                  <a:lnTo>
                    <a:pt x="1" y="5"/>
                  </a:lnTo>
                  <a:lnTo>
                    <a:pt x="1" y="5"/>
                  </a:lnTo>
                  <a:lnTo>
                    <a:pt x="1" y="4"/>
                  </a:lnTo>
                  <a:lnTo>
                    <a:pt x="1" y="3"/>
                  </a:lnTo>
                  <a:lnTo>
                    <a:pt x="1" y="2"/>
                  </a:lnTo>
                  <a:lnTo>
                    <a:pt x="2" y="1"/>
                  </a:lnTo>
                  <a:lnTo>
                    <a:pt x="2" y="0"/>
                  </a:lnTo>
                  <a:lnTo>
                    <a:pt x="2" y="0"/>
                  </a:lnTo>
                  <a:lnTo>
                    <a:pt x="2" y="1"/>
                  </a:lnTo>
                  <a:lnTo>
                    <a:pt x="2" y="2"/>
                  </a:lnTo>
                  <a:lnTo>
                    <a:pt x="2" y="3"/>
                  </a:lnTo>
                  <a:lnTo>
                    <a:pt x="2" y="4"/>
                  </a:lnTo>
                  <a:lnTo>
                    <a:pt x="2" y="5"/>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32" name="Freeform 329"/>
            <p:cNvSpPr>
              <a:spLocks/>
            </p:cNvSpPr>
            <p:nvPr/>
          </p:nvSpPr>
          <p:spPr bwMode="auto">
            <a:xfrm>
              <a:off x="663" y="3014"/>
              <a:ext cx="2" cy="120"/>
            </a:xfrm>
            <a:custGeom>
              <a:avLst/>
              <a:gdLst>
                <a:gd name="T0" fmla="*/ 1 w 2"/>
                <a:gd name="T1" fmla="*/ 9 h 120"/>
                <a:gd name="T2" fmla="*/ 1 w 2"/>
                <a:gd name="T3" fmla="*/ 18 h 120"/>
                <a:gd name="T4" fmla="*/ 1 w 2"/>
                <a:gd name="T5" fmla="*/ 30 h 120"/>
                <a:gd name="T6" fmla="*/ 1 w 2"/>
                <a:gd name="T7" fmla="*/ 42 h 120"/>
                <a:gd name="T8" fmla="*/ 1 w 2"/>
                <a:gd name="T9" fmla="*/ 54 h 120"/>
                <a:gd name="T10" fmla="*/ 1 w 2"/>
                <a:gd name="T11" fmla="*/ 67 h 120"/>
                <a:gd name="T12" fmla="*/ 1 w 2"/>
                <a:gd name="T13" fmla="*/ 76 h 120"/>
                <a:gd name="T14" fmla="*/ 1 w 2"/>
                <a:gd name="T15" fmla="*/ 84 h 120"/>
                <a:gd name="T16" fmla="*/ 1 w 2"/>
                <a:gd name="T17" fmla="*/ 89 h 120"/>
                <a:gd name="T18" fmla="*/ 1 w 2"/>
                <a:gd name="T19" fmla="*/ 92 h 120"/>
                <a:gd name="T20" fmla="*/ 1 w 2"/>
                <a:gd name="T21" fmla="*/ 96 h 120"/>
                <a:gd name="T22" fmla="*/ 1 w 2"/>
                <a:gd name="T23" fmla="*/ 100 h 120"/>
                <a:gd name="T24" fmla="*/ 1 w 2"/>
                <a:gd name="T25" fmla="*/ 104 h 120"/>
                <a:gd name="T26" fmla="*/ 1 w 2"/>
                <a:gd name="T27" fmla="*/ 108 h 120"/>
                <a:gd name="T28" fmla="*/ 1 w 2"/>
                <a:gd name="T29" fmla="*/ 111 h 120"/>
                <a:gd name="T30" fmla="*/ 0 w 2"/>
                <a:gd name="T31" fmla="*/ 114 h 120"/>
                <a:gd name="T32" fmla="*/ 0 w 2"/>
                <a:gd name="T33" fmla="*/ 117 h 120"/>
                <a:gd name="T34" fmla="*/ 0 w 2"/>
                <a:gd name="T35" fmla="*/ 119 h 120"/>
                <a:gd name="T36" fmla="*/ 0 w 2"/>
                <a:gd name="T37" fmla="*/ 117 h 120"/>
                <a:gd name="T38" fmla="*/ 0 w 2"/>
                <a:gd name="T39" fmla="*/ 115 h 120"/>
                <a:gd name="T40" fmla="*/ 0 w 2"/>
                <a:gd name="T41" fmla="*/ 113 h 120"/>
                <a:gd name="T42" fmla="*/ 0 w 2"/>
                <a:gd name="T43" fmla="*/ 111 h 120"/>
                <a:gd name="T44" fmla="*/ 0 w 2"/>
                <a:gd name="T45" fmla="*/ 108 h 120"/>
                <a:gd name="T46" fmla="*/ 0 w 2"/>
                <a:gd name="T47" fmla="*/ 103 h 120"/>
                <a:gd name="T48" fmla="*/ 0 w 2"/>
                <a:gd name="T49" fmla="*/ 100 h 120"/>
                <a:gd name="T50" fmla="*/ 0 w 2"/>
                <a:gd name="T51" fmla="*/ 97 h 120"/>
                <a:gd name="T52" fmla="*/ 0 w 2"/>
                <a:gd name="T53" fmla="*/ 93 h 120"/>
                <a:gd name="T54" fmla="*/ 0 w 2"/>
                <a:gd name="T55" fmla="*/ 90 h 120"/>
                <a:gd name="T56" fmla="*/ 0 w 2"/>
                <a:gd name="T57" fmla="*/ 87 h 120"/>
                <a:gd name="T58" fmla="*/ 0 w 2"/>
                <a:gd name="T59" fmla="*/ 82 h 120"/>
                <a:gd name="T60" fmla="*/ 0 w 2"/>
                <a:gd name="T61" fmla="*/ 72 h 120"/>
                <a:gd name="T62" fmla="*/ 0 w 2"/>
                <a:gd name="T63" fmla="*/ 61 h 120"/>
                <a:gd name="T64" fmla="*/ 0 w 2"/>
                <a:gd name="T65" fmla="*/ 49 h 120"/>
                <a:gd name="T66" fmla="*/ 0 w 2"/>
                <a:gd name="T67" fmla="*/ 35 h 120"/>
                <a:gd name="T68" fmla="*/ 0 w 2"/>
                <a:gd name="T69" fmla="*/ 23 h 120"/>
                <a:gd name="T70" fmla="*/ 0 w 2"/>
                <a:gd name="T71" fmla="*/ 12 h 120"/>
                <a:gd name="T72" fmla="*/ 0 w 2"/>
                <a:gd name="T73" fmla="*/ 6 h 120"/>
                <a:gd name="T74" fmla="*/ 1 w 2"/>
                <a:gd name="T75" fmla="*/ 4 h 120"/>
                <a:gd name="T76" fmla="*/ 1 w 2"/>
                <a:gd name="T77" fmla="*/ 3 h 120"/>
                <a:gd name="T78" fmla="*/ 1 w 2"/>
                <a:gd name="T79" fmla="*/ 1 h 120"/>
                <a:gd name="T80" fmla="*/ 1 w 2"/>
                <a:gd name="T81" fmla="*/ 0 h 120"/>
                <a:gd name="T82" fmla="*/ 1 w 2"/>
                <a:gd name="T83" fmla="*/ 2 h 120"/>
                <a:gd name="T84" fmla="*/ 1 w 2"/>
                <a:gd name="T85" fmla="*/ 4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 h="120">
                  <a:moveTo>
                    <a:pt x="1" y="5"/>
                  </a:moveTo>
                  <a:lnTo>
                    <a:pt x="1" y="9"/>
                  </a:lnTo>
                  <a:lnTo>
                    <a:pt x="1" y="13"/>
                  </a:lnTo>
                  <a:lnTo>
                    <a:pt x="1" y="18"/>
                  </a:lnTo>
                  <a:lnTo>
                    <a:pt x="1" y="23"/>
                  </a:lnTo>
                  <a:lnTo>
                    <a:pt x="1" y="30"/>
                  </a:lnTo>
                  <a:lnTo>
                    <a:pt x="1" y="35"/>
                  </a:lnTo>
                  <a:lnTo>
                    <a:pt x="1" y="42"/>
                  </a:lnTo>
                  <a:lnTo>
                    <a:pt x="1" y="49"/>
                  </a:lnTo>
                  <a:lnTo>
                    <a:pt x="1" y="54"/>
                  </a:lnTo>
                  <a:lnTo>
                    <a:pt x="1" y="61"/>
                  </a:lnTo>
                  <a:lnTo>
                    <a:pt x="1" y="67"/>
                  </a:lnTo>
                  <a:lnTo>
                    <a:pt x="1" y="71"/>
                  </a:lnTo>
                  <a:lnTo>
                    <a:pt x="1" y="76"/>
                  </a:lnTo>
                  <a:lnTo>
                    <a:pt x="1" y="81"/>
                  </a:lnTo>
                  <a:lnTo>
                    <a:pt x="1" y="84"/>
                  </a:lnTo>
                  <a:lnTo>
                    <a:pt x="1" y="87"/>
                  </a:lnTo>
                  <a:lnTo>
                    <a:pt x="1" y="89"/>
                  </a:lnTo>
                  <a:lnTo>
                    <a:pt x="1" y="90"/>
                  </a:lnTo>
                  <a:lnTo>
                    <a:pt x="1" y="92"/>
                  </a:lnTo>
                  <a:lnTo>
                    <a:pt x="1" y="94"/>
                  </a:lnTo>
                  <a:lnTo>
                    <a:pt x="1" y="96"/>
                  </a:lnTo>
                  <a:lnTo>
                    <a:pt x="1" y="98"/>
                  </a:lnTo>
                  <a:lnTo>
                    <a:pt x="1" y="100"/>
                  </a:lnTo>
                  <a:lnTo>
                    <a:pt x="1" y="102"/>
                  </a:lnTo>
                  <a:lnTo>
                    <a:pt x="1" y="104"/>
                  </a:lnTo>
                  <a:lnTo>
                    <a:pt x="1" y="106"/>
                  </a:lnTo>
                  <a:lnTo>
                    <a:pt x="1" y="108"/>
                  </a:lnTo>
                  <a:lnTo>
                    <a:pt x="1" y="109"/>
                  </a:lnTo>
                  <a:lnTo>
                    <a:pt x="1" y="111"/>
                  </a:lnTo>
                  <a:lnTo>
                    <a:pt x="0" y="113"/>
                  </a:lnTo>
                  <a:lnTo>
                    <a:pt x="0" y="114"/>
                  </a:lnTo>
                  <a:lnTo>
                    <a:pt x="0" y="116"/>
                  </a:lnTo>
                  <a:lnTo>
                    <a:pt x="0" y="117"/>
                  </a:lnTo>
                  <a:lnTo>
                    <a:pt x="0" y="118"/>
                  </a:lnTo>
                  <a:lnTo>
                    <a:pt x="0" y="119"/>
                  </a:lnTo>
                  <a:lnTo>
                    <a:pt x="0" y="118"/>
                  </a:lnTo>
                  <a:lnTo>
                    <a:pt x="0" y="117"/>
                  </a:lnTo>
                  <a:lnTo>
                    <a:pt x="0" y="116"/>
                  </a:lnTo>
                  <a:lnTo>
                    <a:pt x="0" y="115"/>
                  </a:lnTo>
                  <a:lnTo>
                    <a:pt x="0" y="114"/>
                  </a:lnTo>
                  <a:lnTo>
                    <a:pt x="0" y="113"/>
                  </a:lnTo>
                  <a:lnTo>
                    <a:pt x="0" y="112"/>
                  </a:lnTo>
                  <a:lnTo>
                    <a:pt x="0" y="111"/>
                  </a:lnTo>
                  <a:lnTo>
                    <a:pt x="0" y="109"/>
                  </a:lnTo>
                  <a:lnTo>
                    <a:pt x="0" y="108"/>
                  </a:lnTo>
                  <a:lnTo>
                    <a:pt x="0" y="105"/>
                  </a:lnTo>
                  <a:lnTo>
                    <a:pt x="0" y="103"/>
                  </a:lnTo>
                  <a:lnTo>
                    <a:pt x="0" y="102"/>
                  </a:lnTo>
                  <a:lnTo>
                    <a:pt x="0" y="100"/>
                  </a:lnTo>
                  <a:lnTo>
                    <a:pt x="0" y="99"/>
                  </a:lnTo>
                  <a:lnTo>
                    <a:pt x="0" y="97"/>
                  </a:lnTo>
                  <a:lnTo>
                    <a:pt x="0" y="95"/>
                  </a:lnTo>
                  <a:lnTo>
                    <a:pt x="0" y="93"/>
                  </a:lnTo>
                  <a:lnTo>
                    <a:pt x="0" y="92"/>
                  </a:lnTo>
                  <a:lnTo>
                    <a:pt x="0" y="90"/>
                  </a:lnTo>
                  <a:lnTo>
                    <a:pt x="0" y="89"/>
                  </a:lnTo>
                  <a:lnTo>
                    <a:pt x="0" y="87"/>
                  </a:lnTo>
                  <a:lnTo>
                    <a:pt x="0" y="85"/>
                  </a:lnTo>
                  <a:lnTo>
                    <a:pt x="0" y="82"/>
                  </a:lnTo>
                  <a:lnTo>
                    <a:pt x="0" y="77"/>
                  </a:lnTo>
                  <a:lnTo>
                    <a:pt x="0" y="72"/>
                  </a:lnTo>
                  <a:lnTo>
                    <a:pt x="0" y="68"/>
                  </a:lnTo>
                  <a:lnTo>
                    <a:pt x="0" y="61"/>
                  </a:lnTo>
                  <a:lnTo>
                    <a:pt x="0" y="55"/>
                  </a:lnTo>
                  <a:lnTo>
                    <a:pt x="0" y="49"/>
                  </a:lnTo>
                  <a:lnTo>
                    <a:pt x="0" y="42"/>
                  </a:lnTo>
                  <a:lnTo>
                    <a:pt x="0" y="35"/>
                  </a:lnTo>
                  <a:lnTo>
                    <a:pt x="0" y="29"/>
                  </a:lnTo>
                  <a:lnTo>
                    <a:pt x="0" y="23"/>
                  </a:lnTo>
                  <a:lnTo>
                    <a:pt x="0" y="17"/>
                  </a:lnTo>
                  <a:lnTo>
                    <a:pt x="0" y="12"/>
                  </a:lnTo>
                  <a:lnTo>
                    <a:pt x="0" y="9"/>
                  </a:lnTo>
                  <a:lnTo>
                    <a:pt x="0" y="6"/>
                  </a:lnTo>
                  <a:lnTo>
                    <a:pt x="1" y="5"/>
                  </a:lnTo>
                  <a:lnTo>
                    <a:pt x="1" y="4"/>
                  </a:lnTo>
                  <a:lnTo>
                    <a:pt x="1" y="3"/>
                  </a:lnTo>
                  <a:lnTo>
                    <a:pt x="1" y="3"/>
                  </a:lnTo>
                  <a:lnTo>
                    <a:pt x="1" y="2"/>
                  </a:lnTo>
                  <a:lnTo>
                    <a:pt x="1" y="1"/>
                  </a:lnTo>
                  <a:lnTo>
                    <a:pt x="1" y="0"/>
                  </a:lnTo>
                  <a:lnTo>
                    <a:pt x="1" y="0"/>
                  </a:lnTo>
                  <a:lnTo>
                    <a:pt x="1" y="1"/>
                  </a:lnTo>
                  <a:lnTo>
                    <a:pt x="1" y="2"/>
                  </a:lnTo>
                  <a:lnTo>
                    <a:pt x="1" y="3"/>
                  </a:lnTo>
                  <a:lnTo>
                    <a:pt x="1" y="4"/>
                  </a:lnTo>
                  <a:lnTo>
                    <a:pt x="1" y="5"/>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33" name="Freeform 330"/>
            <p:cNvSpPr>
              <a:spLocks/>
            </p:cNvSpPr>
            <p:nvPr/>
          </p:nvSpPr>
          <p:spPr bwMode="auto">
            <a:xfrm>
              <a:off x="677" y="3014"/>
              <a:ext cx="2" cy="108"/>
            </a:xfrm>
            <a:custGeom>
              <a:avLst/>
              <a:gdLst>
                <a:gd name="T0" fmla="*/ 1 w 2"/>
                <a:gd name="T1" fmla="*/ 8 h 108"/>
                <a:gd name="T2" fmla="*/ 1 w 2"/>
                <a:gd name="T3" fmla="*/ 16 h 108"/>
                <a:gd name="T4" fmla="*/ 1 w 2"/>
                <a:gd name="T5" fmla="*/ 26 h 108"/>
                <a:gd name="T6" fmla="*/ 1 w 2"/>
                <a:gd name="T7" fmla="*/ 36 h 108"/>
                <a:gd name="T8" fmla="*/ 1 w 2"/>
                <a:gd name="T9" fmla="*/ 47 h 108"/>
                <a:gd name="T10" fmla="*/ 1 w 2"/>
                <a:gd name="T11" fmla="*/ 57 h 108"/>
                <a:gd name="T12" fmla="*/ 1 w 2"/>
                <a:gd name="T13" fmla="*/ 66 h 108"/>
                <a:gd name="T14" fmla="*/ 1 w 2"/>
                <a:gd name="T15" fmla="*/ 73 h 108"/>
                <a:gd name="T16" fmla="*/ 1 w 2"/>
                <a:gd name="T17" fmla="*/ 77 h 108"/>
                <a:gd name="T18" fmla="*/ 1 w 2"/>
                <a:gd name="T19" fmla="*/ 80 h 108"/>
                <a:gd name="T20" fmla="*/ 1 w 2"/>
                <a:gd name="T21" fmla="*/ 85 h 108"/>
                <a:gd name="T22" fmla="*/ 1 w 2"/>
                <a:gd name="T23" fmla="*/ 89 h 108"/>
                <a:gd name="T24" fmla="*/ 1 w 2"/>
                <a:gd name="T25" fmla="*/ 93 h 108"/>
                <a:gd name="T26" fmla="*/ 1 w 2"/>
                <a:gd name="T27" fmla="*/ 97 h 108"/>
                <a:gd name="T28" fmla="*/ 1 w 2"/>
                <a:gd name="T29" fmla="*/ 100 h 108"/>
                <a:gd name="T30" fmla="*/ 0 w 2"/>
                <a:gd name="T31" fmla="*/ 103 h 108"/>
                <a:gd name="T32" fmla="*/ 0 w 2"/>
                <a:gd name="T33" fmla="*/ 106 h 108"/>
                <a:gd name="T34" fmla="*/ 0 w 2"/>
                <a:gd name="T35" fmla="*/ 107 h 108"/>
                <a:gd name="T36" fmla="*/ 0 w 2"/>
                <a:gd name="T37" fmla="*/ 106 h 108"/>
                <a:gd name="T38" fmla="*/ 0 w 2"/>
                <a:gd name="T39" fmla="*/ 104 h 108"/>
                <a:gd name="T40" fmla="*/ 0 w 2"/>
                <a:gd name="T41" fmla="*/ 101 h 108"/>
                <a:gd name="T42" fmla="*/ 0 w 2"/>
                <a:gd name="T43" fmla="*/ 99 h 108"/>
                <a:gd name="T44" fmla="*/ 0 w 2"/>
                <a:gd name="T45" fmla="*/ 97 h 108"/>
                <a:gd name="T46" fmla="*/ 0 w 2"/>
                <a:gd name="T47" fmla="*/ 94 h 108"/>
                <a:gd name="T48" fmla="*/ 0 w 2"/>
                <a:gd name="T49" fmla="*/ 91 h 108"/>
                <a:gd name="T50" fmla="*/ 1 w 2"/>
                <a:gd name="T51" fmla="*/ 88 h 108"/>
                <a:gd name="T52" fmla="*/ 1 w 2"/>
                <a:gd name="T53" fmla="*/ 84 h 108"/>
                <a:gd name="T54" fmla="*/ 1 w 2"/>
                <a:gd name="T55" fmla="*/ 81 h 108"/>
                <a:gd name="T56" fmla="*/ 1 w 2"/>
                <a:gd name="T57" fmla="*/ 78 h 108"/>
                <a:gd name="T58" fmla="*/ 0 w 2"/>
                <a:gd name="T59" fmla="*/ 74 h 108"/>
                <a:gd name="T60" fmla="*/ 0 w 2"/>
                <a:gd name="T61" fmla="*/ 68 h 108"/>
                <a:gd name="T62" fmla="*/ 0 w 2"/>
                <a:gd name="T63" fmla="*/ 59 h 108"/>
                <a:gd name="T64" fmla="*/ 0 w 2"/>
                <a:gd name="T65" fmla="*/ 48 h 108"/>
                <a:gd name="T66" fmla="*/ 0 w 2"/>
                <a:gd name="T67" fmla="*/ 37 h 108"/>
                <a:gd name="T68" fmla="*/ 0 w 2"/>
                <a:gd name="T69" fmla="*/ 26 h 108"/>
                <a:gd name="T70" fmla="*/ 0 w 2"/>
                <a:gd name="T71" fmla="*/ 15 h 108"/>
                <a:gd name="T72" fmla="*/ 0 w 2"/>
                <a:gd name="T73" fmla="*/ 8 h 108"/>
                <a:gd name="T74" fmla="*/ 0 w 2"/>
                <a:gd name="T75" fmla="*/ 4 h 108"/>
                <a:gd name="T76" fmla="*/ 1 w 2"/>
                <a:gd name="T77" fmla="*/ 2 h 108"/>
                <a:gd name="T78" fmla="*/ 1 w 2"/>
                <a:gd name="T79" fmla="*/ 1 h 108"/>
                <a:gd name="T80" fmla="*/ 1 w 2"/>
                <a:gd name="T81" fmla="*/ 0 h 108"/>
                <a:gd name="T82" fmla="*/ 1 w 2"/>
                <a:gd name="T83" fmla="*/ 1 h 108"/>
                <a:gd name="T84" fmla="*/ 1 w 2"/>
                <a:gd name="T85" fmla="*/ 3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 h="108">
                  <a:moveTo>
                    <a:pt x="1" y="4"/>
                  </a:moveTo>
                  <a:lnTo>
                    <a:pt x="1" y="8"/>
                  </a:lnTo>
                  <a:lnTo>
                    <a:pt x="1" y="11"/>
                  </a:lnTo>
                  <a:lnTo>
                    <a:pt x="1" y="16"/>
                  </a:lnTo>
                  <a:lnTo>
                    <a:pt x="1" y="21"/>
                  </a:lnTo>
                  <a:lnTo>
                    <a:pt x="1" y="26"/>
                  </a:lnTo>
                  <a:lnTo>
                    <a:pt x="1" y="31"/>
                  </a:lnTo>
                  <a:lnTo>
                    <a:pt x="1" y="36"/>
                  </a:lnTo>
                  <a:lnTo>
                    <a:pt x="1" y="42"/>
                  </a:lnTo>
                  <a:lnTo>
                    <a:pt x="1" y="47"/>
                  </a:lnTo>
                  <a:lnTo>
                    <a:pt x="1" y="52"/>
                  </a:lnTo>
                  <a:lnTo>
                    <a:pt x="1" y="57"/>
                  </a:lnTo>
                  <a:lnTo>
                    <a:pt x="1" y="62"/>
                  </a:lnTo>
                  <a:lnTo>
                    <a:pt x="1" y="66"/>
                  </a:lnTo>
                  <a:lnTo>
                    <a:pt x="1" y="69"/>
                  </a:lnTo>
                  <a:lnTo>
                    <a:pt x="1" y="73"/>
                  </a:lnTo>
                  <a:lnTo>
                    <a:pt x="1" y="75"/>
                  </a:lnTo>
                  <a:lnTo>
                    <a:pt x="1" y="77"/>
                  </a:lnTo>
                  <a:lnTo>
                    <a:pt x="1" y="79"/>
                  </a:lnTo>
                  <a:lnTo>
                    <a:pt x="1" y="80"/>
                  </a:lnTo>
                  <a:lnTo>
                    <a:pt x="1" y="83"/>
                  </a:lnTo>
                  <a:lnTo>
                    <a:pt x="1" y="85"/>
                  </a:lnTo>
                  <a:lnTo>
                    <a:pt x="1" y="87"/>
                  </a:lnTo>
                  <a:lnTo>
                    <a:pt x="1" y="89"/>
                  </a:lnTo>
                  <a:lnTo>
                    <a:pt x="1" y="91"/>
                  </a:lnTo>
                  <a:lnTo>
                    <a:pt x="1" y="93"/>
                  </a:lnTo>
                  <a:lnTo>
                    <a:pt x="1" y="95"/>
                  </a:lnTo>
                  <a:lnTo>
                    <a:pt x="1" y="97"/>
                  </a:lnTo>
                  <a:lnTo>
                    <a:pt x="1" y="98"/>
                  </a:lnTo>
                  <a:lnTo>
                    <a:pt x="1" y="100"/>
                  </a:lnTo>
                  <a:lnTo>
                    <a:pt x="1" y="102"/>
                  </a:lnTo>
                  <a:lnTo>
                    <a:pt x="0" y="103"/>
                  </a:lnTo>
                  <a:lnTo>
                    <a:pt x="0" y="105"/>
                  </a:lnTo>
                  <a:lnTo>
                    <a:pt x="0" y="106"/>
                  </a:lnTo>
                  <a:lnTo>
                    <a:pt x="0" y="107"/>
                  </a:lnTo>
                  <a:lnTo>
                    <a:pt x="0" y="107"/>
                  </a:lnTo>
                  <a:lnTo>
                    <a:pt x="0" y="107"/>
                  </a:lnTo>
                  <a:lnTo>
                    <a:pt x="0" y="106"/>
                  </a:lnTo>
                  <a:lnTo>
                    <a:pt x="0" y="105"/>
                  </a:lnTo>
                  <a:lnTo>
                    <a:pt x="0" y="104"/>
                  </a:lnTo>
                  <a:lnTo>
                    <a:pt x="0" y="103"/>
                  </a:lnTo>
                  <a:lnTo>
                    <a:pt x="0" y="101"/>
                  </a:lnTo>
                  <a:lnTo>
                    <a:pt x="0" y="100"/>
                  </a:lnTo>
                  <a:lnTo>
                    <a:pt x="0" y="99"/>
                  </a:lnTo>
                  <a:lnTo>
                    <a:pt x="0" y="98"/>
                  </a:lnTo>
                  <a:lnTo>
                    <a:pt x="0" y="97"/>
                  </a:lnTo>
                  <a:lnTo>
                    <a:pt x="0" y="95"/>
                  </a:lnTo>
                  <a:lnTo>
                    <a:pt x="0" y="94"/>
                  </a:lnTo>
                  <a:lnTo>
                    <a:pt x="0" y="92"/>
                  </a:lnTo>
                  <a:lnTo>
                    <a:pt x="0" y="91"/>
                  </a:lnTo>
                  <a:lnTo>
                    <a:pt x="1" y="89"/>
                  </a:lnTo>
                  <a:lnTo>
                    <a:pt x="1" y="88"/>
                  </a:lnTo>
                  <a:lnTo>
                    <a:pt x="1" y="86"/>
                  </a:lnTo>
                  <a:lnTo>
                    <a:pt x="1" y="84"/>
                  </a:lnTo>
                  <a:lnTo>
                    <a:pt x="1" y="83"/>
                  </a:lnTo>
                  <a:lnTo>
                    <a:pt x="1" y="81"/>
                  </a:lnTo>
                  <a:lnTo>
                    <a:pt x="1" y="80"/>
                  </a:lnTo>
                  <a:lnTo>
                    <a:pt x="1" y="78"/>
                  </a:lnTo>
                  <a:lnTo>
                    <a:pt x="1" y="76"/>
                  </a:lnTo>
                  <a:lnTo>
                    <a:pt x="0" y="74"/>
                  </a:lnTo>
                  <a:lnTo>
                    <a:pt x="0" y="71"/>
                  </a:lnTo>
                  <a:lnTo>
                    <a:pt x="0" y="68"/>
                  </a:lnTo>
                  <a:lnTo>
                    <a:pt x="0" y="63"/>
                  </a:lnTo>
                  <a:lnTo>
                    <a:pt x="0" y="59"/>
                  </a:lnTo>
                  <a:lnTo>
                    <a:pt x="0" y="54"/>
                  </a:lnTo>
                  <a:lnTo>
                    <a:pt x="0" y="48"/>
                  </a:lnTo>
                  <a:lnTo>
                    <a:pt x="0" y="43"/>
                  </a:lnTo>
                  <a:lnTo>
                    <a:pt x="0" y="37"/>
                  </a:lnTo>
                  <a:lnTo>
                    <a:pt x="0" y="31"/>
                  </a:lnTo>
                  <a:lnTo>
                    <a:pt x="0" y="26"/>
                  </a:lnTo>
                  <a:lnTo>
                    <a:pt x="0" y="20"/>
                  </a:lnTo>
                  <a:lnTo>
                    <a:pt x="0" y="15"/>
                  </a:lnTo>
                  <a:lnTo>
                    <a:pt x="0" y="11"/>
                  </a:lnTo>
                  <a:lnTo>
                    <a:pt x="0" y="8"/>
                  </a:lnTo>
                  <a:lnTo>
                    <a:pt x="0" y="5"/>
                  </a:lnTo>
                  <a:lnTo>
                    <a:pt x="0" y="4"/>
                  </a:lnTo>
                  <a:lnTo>
                    <a:pt x="0" y="3"/>
                  </a:lnTo>
                  <a:lnTo>
                    <a:pt x="1" y="2"/>
                  </a:lnTo>
                  <a:lnTo>
                    <a:pt x="1" y="1"/>
                  </a:lnTo>
                  <a:lnTo>
                    <a:pt x="1" y="1"/>
                  </a:lnTo>
                  <a:lnTo>
                    <a:pt x="1" y="0"/>
                  </a:lnTo>
                  <a:lnTo>
                    <a:pt x="1" y="0"/>
                  </a:lnTo>
                  <a:lnTo>
                    <a:pt x="1" y="0"/>
                  </a:lnTo>
                  <a:lnTo>
                    <a:pt x="1" y="1"/>
                  </a:lnTo>
                  <a:lnTo>
                    <a:pt x="1" y="2"/>
                  </a:lnTo>
                  <a:lnTo>
                    <a:pt x="1" y="3"/>
                  </a:lnTo>
                  <a:lnTo>
                    <a:pt x="1" y="4"/>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34" name="Freeform 331"/>
            <p:cNvSpPr>
              <a:spLocks/>
            </p:cNvSpPr>
            <p:nvPr/>
          </p:nvSpPr>
          <p:spPr bwMode="auto">
            <a:xfrm>
              <a:off x="690" y="3009"/>
              <a:ext cx="2" cy="104"/>
            </a:xfrm>
            <a:custGeom>
              <a:avLst/>
              <a:gdLst>
                <a:gd name="T0" fmla="*/ 1 w 2"/>
                <a:gd name="T1" fmla="*/ 8 h 104"/>
                <a:gd name="T2" fmla="*/ 1 w 2"/>
                <a:gd name="T3" fmla="*/ 16 h 104"/>
                <a:gd name="T4" fmla="*/ 1 w 2"/>
                <a:gd name="T5" fmla="*/ 26 h 104"/>
                <a:gd name="T6" fmla="*/ 1 w 2"/>
                <a:gd name="T7" fmla="*/ 35 h 104"/>
                <a:gd name="T8" fmla="*/ 1 w 2"/>
                <a:gd name="T9" fmla="*/ 45 h 104"/>
                <a:gd name="T10" fmla="*/ 1 w 2"/>
                <a:gd name="T11" fmla="*/ 55 h 104"/>
                <a:gd name="T12" fmla="*/ 1 w 2"/>
                <a:gd name="T13" fmla="*/ 62 h 104"/>
                <a:gd name="T14" fmla="*/ 1 w 2"/>
                <a:gd name="T15" fmla="*/ 69 h 104"/>
                <a:gd name="T16" fmla="*/ 1 w 2"/>
                <a:gd name="T17" fmla="*/ 73 h 104"/>
                <a:gd name="T18" fmla="*/ 1 w 2"/>
                <a:gd name="T19" fmla="*/ 77 h 104"/>
                <a:gd name="T20" fmla="*/ 1 w 2"/>
                <a:gd name="T21" fmla="*/ 81 h 104"/>
                <a:gd name="T22" fmla="*/ 1 w 2"/>
                <a:gd name="T23" fmla="*/ 85 h 104"/>
                <a:gd name="T24" fmla="*/ 1 w 2"/>
                <a:gd name="T25" fmla="*/ 89 h 104"/>
                <a:gd name="T26" fmla="*/ 1 w 2"/>
                <a:gd name="T27" fmla="*/ 93 h 104"/>
                <a:gd name="T28" fmla="*/ 1 w 2"/>
                <a:gd name="T29" fmla="*/ 96 h 104"/>
                <a:gd name="T30" fmla="*/ 0 w 2"/>
                <a:gd name="T31" fmla="*/ 99 h 104"/>
                <a:gd name="T32" fmla="*/ 0 w 2"/>
                <a:gd name="T33" fmla="*/ 102 h 104"/>
                <a:gd name="T34" fmla="*/ 0 w 2"/>
                <a:gd name="T35" fmla="*/ 103 h 104"/>
                <a:gd name="T36" fmla="*/ 0 w 2"/>
                <a:gd name="T37" fmla="*/ 102 h 104"/>
                <a:gd name="T38" fmla="*/ 0 w 2"/>
                <a:gd name="T39" fmla="*/ 100 h 104"/>
                <a:gd name="T40" fmla="*/ 0 w 2"/>
                <a:gd name="T41" fmla="*/ 98 h 104"/>
                <a:gd name="T42" fmla="*/ 0 w 2"/>
                <a:gd name="T43" fmla="*/ 95 h 104"/>
                <a:gd name="T44" fmla="*/ 0 w 2"/>
                <a:gd name="T45" fmla="*/ 93 h 104"/>
                <a:gd name="T46" fmla="*/ 0 w 2"/>
                <a:gd name="T47" fmla="*/ 90 h 104"/>
                <a:gd name="T48" fmla="*/ 1 w 2"/>
                <a:gd name="T49" fmla="*/ 87 h 104"/>
                <a:gd name="T50" fmla="*/ 1 w 2"/>
                <a:gd name="T51" fmla="*/ 84 h 104"/>
                <a:gd name="T52" fmla="*/ 1 w 2"/>
                <a:gd name="T53" fmla="*/ 80 h 104"/>
                <a:gd name="T54" fmla="*/ 1 w 2"/>
                <a:gd name="T55" fmla="*/ 77 h 104"/>
                <a:gd name="T56" fmla="*/ 1 w 2"/>
                <a:gd name="T57" fmla="*/ 74 h 104"/>
                <a:gd name="T58" fmla="*/ 0 w 2"/>
                <a:gd name="T59" fmla="*/ 70 h 104"/>
                <a:gd name="T60" fmla="*/ 0 w 2"/>
                <a:gd name="T61" fmla="*/ 64 h 104"/>
                <a:gd name="T62" fmla="*/ 0 w 2"/>
                <a:gd name="T63" fmla="*/ 56 h 104"/>
                <a:gd name="T64" fmla="*/ 0 w 2"/>
                <a:gd name="T65" fmla="*/ 45 h 104"/>
                <a:gd name="T66" fmla="*/ 0 w 2"/>
                <a:gd name="T67" fmla="*/ 35 h 104"/>
                <a:gd name="T68" fmla="*/ 0 w 2"/>
                <a:gd name="T69" fmla="*/ 25 h 104"/>
                <a:gd name="T70" fmla="*/ 0 w 2"/>
                <a:gd name="T71" fmla="*/ 15 h 104"/>
                <a:gd name="T72" fmla="*/ 0 w 2"/>
                <a:gd name="T73" fmla="*/ 9 h 104"/>
                <a:gd name="T74" fmla="*/ 0 w 2"/>
                <a:gd name="T75" fmla="*/ 5 h 104"/>
                <a:gd name="T76" fmla="*/ 0 w 2"/>
                <a:gd name="T77" fmla="*/ 3 h 104"/>
                <a:gd name="T78" fmla="*/ 1 w 2"/>
                <a:gd name="T79" fmla="*/ 1 h 104"/>
                <a:gd name="T80" fmla="*/ 1 w 2"/>
                <a:gd name="T81" fmla="*/ 0 h 104"/>
                <a:gd name="T82" fmla="*/ 1 w 2"/>
                <a:gd name="T83" fmla="*/ 2 h 104"/>
                <a:gd name="T84" fmla="*/ 1 w 2"/>
                <a:gd name="T85" fmla="*/ 5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 h="104">
                  <a:moveTo>
                    <a:pt x="1" y="5"/>
                  </a:moveTo>
                  <a:lnTo>
                    <a:pt x="1" y="8"/>
                  </a:lnTo>
                  <a:lnTo>
                    <a:pt x="1" y="12"/>
                  </a:lnTo>
                  <a:lnTo>
                    <a:pt x="1" y="16"/>
                  </a:lnTo>
                  <a:lnTo>
                    <a:pt x="1" y="21"/>
                  </a:lnTo>
                  <a:lnTo>
                    <a:pt x="1" y="26"/>
                  </a:lnTo>
                  <a:lnTo>
                    <a:pt x="1" y="30"/>
                  </a:lnTo>
                  <a:lnTo>
                    <a:pt x="1" y="35"/>
                  </a:lnTo>
                  <a:lnTo>
                    <a:pt x="1" y="41"/>
                  </a:lnTo>
                  <a:lnTo>
                    <a:pt x="1" y="45"/>
                  </a:lnTo>
                  <a:lnTo>
                    <a:pt x="1" y="50"/>
                  </a:lnTo>
                  <a:lnTo>
                    <a:pt x="1" y="55"/>
                  </a:lnTo>
                  <a:lnTo>
                    <a:pt x="1" y="59"/>
                  </a:lnTo>
                  <a:lnTo>
                    <a:pt x="1" y="62"/>
                  </a:lnTo>
                  <a:lnTo>
                    <a:pt x="1" y="66"/>
                  </a:lnTo>
                  <a:lnTo>
                    <a:pt x="1" y="69"/>
                  </a:lnTo>
                  <a:lnTo>
                    <a:pt x="1" y="71"/>
                  </a:lnTo>
                  <a:lnTo>
                    <a:pt x="1" y="73"/>
                  </a:lnTo>
                  <a:lnTo>
                    <a:pt x="1" y="75"/>
                  </a:lnTo>
                  <a:lnTo>
                    <a:pt x="1" y="77"/>
                  </a:lnTo>
                  <a:lnTo>
                    <a:pt x="1" y="79"/>
                  </a:lnTo>
                  <a:lnTo>
                    <a:pt x="1" y="81"/>
                  </a:lnTo>
                  <a:lnTo>
                    <a:pt x="1" y="83"/>
                  </a:lnTo>
                  <a:lnTo>
                    <a:pt x="1" y="85"/>
                  </a:lnTo>
                  <a:lnTo>
                    <a:pt x="1" y="87"/>
                  </a:lnTo>
                  <a:lnTo>
                    <a:pt x="1" y="89"/>
                  </a:lnTo>
                  <a:lnTo>
                    <a:pt x="1" y="91"/>
                  </a:lnTo>
                  <a:lnTo>
                    <a:pt x="1" y="93"/>
                  </a:lnTo>
                  <a:lnTo>
                    <a:pt x="1" y="94"/>
                  </a:lnTo>
                  <a:lnTo>
                    <a:pt x="1" y="96"/>
                  </a:lnTo>
                  <a:lnTo>
                    <a:pt x="1" y="98"/>
                  </a:lnTo>
                  <a:lnTo>
                    <a:pt x="0" y="99"/>
                  </a:lnTo>
                  <a:lnTo>
                    <a:pt x="0" y="101"/>
                  </a:lnTo>
                  <a:lnTo>
                    <a:pt x="0" y="102"/>
                  </a:lnTo>
                  <a:lnTo>
                    <a:pt x="0" y="103"/>
                  </a:lnTo>
                  <a:lnTo>
                    <a:pt x="0" y="103"/>
                  </a:lnTo>
                  <a:lnTo>
                    <a:pt x="0" y="103"/>
                  </a:lnTo>
                  <a:lnTo>
                    <a:pt x="0" y="102"/>
                  </a:lnTo>
                  <a:lnTo>
                    <a:pt x="0" y="101"/>
                  </a:lnTo>
                  <a:lnTo>
                    <a:pt x="0" y="100"/>
                  </a:lnTo>
                  <a:lnTo>
                    <a:pt x="0" y="99"/>
                  </a:lnTo>
                  <a:lnTo>
                    <a:pt x="0" y="98"/>
                  </a:lnTo>
                  <a:lnTo>
                    <a:pt x="0" y="97"/>
                  </a:lnTo>
                  <a:lnTo>
                    <a:pt x="0" y="95"/>
                  </a:lnTo>
                  <a:lnTo>
                    <a:pt x="0" y="94"/>
                  </a:lnTo>
                  <a:lnTo>
                    <a:pt x="0" y="93"/>
                  </a:lnTo>
                  <a:lnTo>
                    <a:pt x="0" y="92"/>
                  </a:lnTo>
                  <a:lnTo>
                    <a:pt x="0" y="90"/>
                  </a:lnTo>
                  <a:lnTo>
                    <a:pt x="0" y="88"/>
                  </a:lnTo>
                  <a:lnTo>
                    <a:pt x="1" y="87"/>
                  </a:lnTo>
                  <a:lnTo>
                    <a:pt x="1" y="85"/>
                  </a:lnTo>
                  <a:lnTo>
                    <a:pt x="1" y="84"/>
                  </a:lnTo>
                  <a:lnTo>
                    <a:pt x="1" y="82"/>
                  </a:lnTo>
                  <a:lnTo>
                    <a:pt x="1" y="80"/>
                  </a:lnTo>
                  <a:lnTo>
                    <a:pt x="1" y="78"/>
                  </a:lnTo>
                  <a:lnTo>
                    <a:pt x="1" y="77"/>
                  </a:lnTo>
                  <a:lnTo>
                    <a:pt x="1" y="76"/>
                  </a:lnTo>
                  <a:lnTo>
                    <a:pt x="1" y="74"/>
                  </a:lnTo>
                  <a:lnTo>
                    <a:pt x="0" y="72"/>
                  </a:lnTo>
                  <a:lnTo>
                    <a:pt x="0" y="70"/>
                  </a:lnTo>
                  <a:lnTo>
                    <a:pt x="0" y="67"/>
                  </a:lnTo>
                  <a:lnTo>
                    <a:pt x="0" y="64"/>
                  </a:lnTo>
                  <a:lnTo>
                    <a:pt x="0" y="60"/>
                  </a:lnTo>
                  <a:lnTo>
                    <a:pt x="0" y="56"/>
                  </a:lnTo>
                  <a:lnTo>
                    <a:pt x="0" y="51"/>
                  </a:lnTo>
                  <a:lnTo>
                    <a:pt x="0" y="45"/>
                  </a:lnTo>
                  <a:lnTo>
                    <a:pt x="0" y="41"/>
                  </a:lnTo>
                  <a:lnTo>
                    <a:pt x="0" y="35"/>
                  </a:lnTo>
                  <a:lnTo>
                    <a:pt x="0" y="30"/>
                  </a:lnTo>
                  <a:lnTo>
                    <a:pt x="0" y="25"/>
                  </a:lnTo>
                  <a:lnTo>
                    <a:pt x="0" y="20"/>
                  </a:lnTo>
                  <a:lnTo>
                    <a:pt x="0" y="15"/>
                  </a:lnTo>
                  <a:lnTo>
                    <a:pt x="0" y="11"/>
                  </a:lnTo>
                  <a:lnTo>
                    <a:pt x="0" y="9"/>
                  </a:lnTo>
                  <a:lnTo>
                    <a:pt x="0" y="6"/>
                  </a:lnTo>
                  <a:lnTo>
                    <a:pt x="0" y="5"/>
                  </a:lnTo>
                  <a:lnTo>
                    <a:pt x="0" y="4"/>
                  </a:lnTo>
                  <a:lnTo>
                    <a:pt x="0" y="3"/>
                  </a:lnTo>
                  <a:lnTo>
                    <a:pt x="1" y="2"/>
                  </a:lnTo>
                  <a:lnTo>
                    <a:pt x="1" y="1"/>
                  </a:lnTo>
                  <a:lnTo>
                    <a:pt x="1" y="1"/>
                  </a:lnTo>
                  <a:lnTo>
                    <a:pt x="1" y="0"/>
                  </a:lnTo>
                  <a:lnTo>
                    <a:pt x="1" y="1"/>
                  </a:lnTo>
                  <a:lnTo>
                    <a:pt x="1" y="2"/>
                  </a:lnTo>
                  <a:lnTo>
                    <a:pt x="1" y="4"/>
                  </a:lnTo>
                  <a:lnTo>
                    <a:pt x="1" y="5"/>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35" name="Freeform 332"/>
            <p:cNvSpPr>
              <a:spLocks/>
            </p:cNvSpPr>
            <p:nvPr/>
          </p:nvSpPr>
          <p:spPr bwMode="auto">
            <a:xfrm>
              <a:off x="657" y="2964"/>
              <a:ext cx="29" cy="50"/>
            </a:xfrm>
            <a:custGeom>
              <a:avLst/>
              <a:gdLst>
                <a:gd name="T0" fmla="*/ 23 w 29"/>
                <a:gd name="T1" fmla="*/ 4 h 50"/>
                <a:gd name="T2" fmla="*/ 23 w 29"/>
                <a:gd name="T3" fmla="*/ 6 h 50"/>
                <a:gd name="T4" fmla="*/ 22 w 29"/>
                <a:gd name="T5" fmla="*/ 9 h 50"/>
                <a:gd name="T6" fmla="*/ 21 w 29"/>
                <a:gd name="T7" fmla="*/ 11 h 50"/>
                <a:gd name="T8" fmla="*/ 20 w 29"/>
                <a:gd name="T9" fmla="*/ 13 h 50"/>
                <a:gd name="T10" fmla="*/ 19 w 29"/>
                <a:gd name="T11" fmla="*/ 16 h 50"/>
                <a:gd name="T12" fmla="*/ 17 w 29"/>
                <a:gd name="T13" fmla="*/ 19 h 50"/>
                <a:gd name="T14" fmla="*/ 16 w 29"/>
                <a:gd name="T15" fmla="*/ 22 h 50"/>
                <a:gd name="T16" fmla="*/ 15 w 29"/>
                <a:gd name="T17" fmla="*/ 25 h 50"/>
                <a:gd name="T18" fmla="*/ 13 w 29"/>
                <a:gd name="T19" fmla="*/ 28 h 50"/>
                <a:gd name="T20" fmla="*/ 12 w 29"/>
                <a:gd name="T21" fmla="*/ 30 h 50"/>
                <a:gd name="T22" fmla="*/ 10 w 29"/>
                <a:gd name="T23" fmla="*/ 34 h 50"/>
                <a:gd name="T24" fmla="*/ 8 w 29"/>
                <a:gd name="T25" fmla="*/ 36 h 50"/>
                <a:gd name="T26" fmla="*/ 7 w 29"/>
                <a:gd name="T27" fmla="*/ 38 h 50"/>
                <a:gd name="T28" fmla="*/ 6 w 29"/>
                <a:gd name="T29" fmla="*/ 40 h 50"/>
                <a:gd name="T30" fmla="*/ 4 w 29"/>
                <a:gd name="T31" fmla="*/ 42 h 50"/>
                <a:gd name="T32" fmla="*/ 3 w 29"/>
                <a:gd name="T33" fmla="*/ 44 h 50"/>
                <a:gd name="T34" fmla="*/ 2 w 29"/>
                <a:gd name="T35" fmla="*/ 45 h 50"/>
                <a:gd name="T36" fmla="*/ 2 w 29"/>
                <a:gd name="T37" fmla="*/ 45 h 50"/>
                <a:gd name="T38" fmla="*/ 1 w 29"/>
                <a:gd name="T39" fmla="*/ 46 h 50"/>
                <a:gd name="T40" fmla="*/ 0 w 29"/>
                <a:gd name="T41" fmla="*/ 47 h 50"/>
                <a:gd name="T42" fmla="*/ 0 w 29"/>
                <a:gd name="T43" fmla="*/ 48 h 50"/>
                <a:gd name="T44" fmla="*/ 0 w 29"/>
                <a:gd name="T45" fmla="*/ 49 h 50"/>
                <a:gd name="T46" fmla="*/ 1 w 29"/>
                <a:gd name="T47" fmla="*/ 49 h 50"/>
                <a:gd name="T48" fmla="*/ 2 w 29"/>
                <a:gd name="T49" fmla="*/ 49 h 50"/>
                <a:gd name="T50" fmla="*/ 2 w 29"/>
                <a:gd name="T51" fmla="*/ 48 h 50"/>
                <a:gd name="T52" fmla="*/ 3 w 29"/>
                <a:gd name="T53" fmla="*/ 47 h 50"/>
                <a:gd name="T54" fmla="*/ 4 w 29"/>
                <a:gd name="T55" fmla="*/ 47 h 50"/>
                <a:gd name="T56" fmla="*/ 5 w 29"/>
                <a:gd name="T57" fmla="*/ 45 h 50"/>
                <a:gd name="T58" fmla="*/ 7 w 29"/>
                <a:gd name="T59" fmla="*/ 45 h 50"/>
                <a:gd name="T60" fmla="*/ 7 w 29"/>
                <a:gd name="T61" fmla="*/ 42 h 50"/>
                <a:gd name="T62" fmla="*/ 9 w 29"/>
                <a:gd name="T63" fmla="*/ 39 h 50"/>
                <a:gd name="T64" fmla="*/ 12 w 29"/>
                <a:gd name="T65" fmla="*/ 37 h 50"/>
                <a:gd name="T66" fmla="*/ 13 w 29"/>
                <a:gd name="T67" fmla="*/ 33 h 50"/>
                <a:gd name="T68" fmla="*/ 15 w 29"/>
                <a:gd name="T69" fmla="*/ 30 h 50"/>
                <a:gd name="T70" fmla="*/ 16 w 29"/>
                <a:gd name="T71" fmla="*/ 27 h 50"/>
                <a:gd name="T72" fmla="*/ 19 w 29"/>
                <a:gd name="T73" fmla="*/ 23 h 50"/>
                <a:gd name="T74" fmla="*/ 21 w 29"/>
                <a:gd name="T75" fmla="*/ 20 h 50"/>
                <a:gd name="T76" fmla="*/ 22 w 29"/>
                <a:gd name="T77" fmla="*/ 17 h 50"/>
                <a:gd name="T78" fmla="*/ 23 w 29"/>
                <a:gd name="T79" fmla="*/ 14 h 50"/>
                <a:gd name="T80" fmla="*/ 25 w 29"/>
                <a:gd name="T81" fmla="*/ 12 h 50"/>
                <a:gd name="T82" fmla="*/ 26 w 29"/>
                <a:gd name="T83" fmla="*/ 9 h 50"/>
                <a:gd name="T84" fmla="*/ 26 w 29"/>
                <a:gd name="T85" fmla="*/ 7 h 50"/>
                <a:gd name="T86" fmla="*/ 27 w 29"/>
                <a:gd name="T87" fmla="*/ 6 h 50"/>
                <a:gd name="T88" fmla="*/ 27 w 29"/>
                <a:gd name="T89" fmla="*/ 5 h 50"/>
                <a:gd name="T90" fmla="*/ 27 w 29"/>
                <a:gd name="T91" fmla="*/ 4 h 50"/>
                <a:gd name="T92" fmla="*/ 28 w 29"/>
                <a:gd name="T93" fmla="*/ 4 h 50"/>
                <a:gd name="T94" fmla="*/ 28 w 29"/>
                <a:gd name="T95" fmla="*/ 3 h 50"/>
                <a:gd name="T96" fmla="*/ 27 w 29"/>
                <a:gd name="T97" fmla="*/ 2 h 50"/>
                <a:gd name="T98" fmla="*/ 27 w 29"/>
                <a:gd name="T99" fmla="*/ 1 h 50"/>
                <a:gd name="T100" fmla="*/ 27 w 29"/>
                <a:gd name="T101" fmla="*/ 0 h 50"/>
                <a:gd name="T102" fmla="*/ 26 w 29"/>
                <a:gd name="T103" fmla="*/ 0 h 50"/>
                <a:gd name="T104" fmla="*/ 26 w 29"/>
                <a:gd name="T105" fmla="*/ 1 h 50"/>
                <a:gd name="T106" fmla="*/ 25 w 29"/>
                <a:gd name="T107" fmla="*/ 1 h 50"/>
                <a:gd name="T108" fmla="*/ 25 w 29"/>
                <a:gd name="T109" fmla="*/ 2 h 50"/>
                <a:gd name="T110" fmla="*/ 24 w 29"/>
                <a:gd name="T111" fmla="*/ 3 h 50"/>
                <a:gd name="T112" fmla="*/ 24 w 29"/>
                <a:gd name="T113" fmla="*/ 4 h 50"/>
                <a:gd name="T114" fmla="*/ 23 w 29"/>
                <a:gd name="T115" fmla="*/ 4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9" h="50">
                  <a:moveTo>
                    <a:pt x="23" y="4"/>
                  </a:moveTo>
                  <a:lnTo>
                    <a:pt x="23" y="6"/>
                  </a:lnTo>
                  <a:lnTo>
                    <a:pt x="22" y="9"/>
                  </a:lnTo>
                  <a:lnTo>
                    <a:pt x="21" y="11"/>
                  </a:lnTo>
                  <a:lnTo>
                    <a:pt x="20" y="13"/>
                  </a:lnTo>
                  <a:lnTo>
                    <a:pt x="19" y="16"/>
                  </a:lnTo>
                  <a:lnTo>
                    <a:pt x="17" y="19"/>
                  </a:lnTo>
                  <a:lnTo>
                    <a:pt x="16" y="22"/>
                  </a:lnTo>
                  <a:lnTo>
                    <a:pt x="15" y="25"/>
                  </a:lnTo>
                  <a:lnTo>
                    <a:pt x="13" y="28"/>
                  </a:lnTo>
                  <a:lnTo>
                    <a:pt x="12" y="30"/>
                  </a:lnTo>
                  <a:lnTo>
                    <a:pt x="10" y="34"/>
                  </a:lnTo>
                  <a:lnTo>
                    <a:pt x="8" y="36"/>
                  </a:lnTo>
                  <a:lnTo>
                    <a:pt x="7" y="38"/>
                  </a:lnTo>
                  <a:lnTo>
                    <a:pt x="6" y="40"/>
                  </a:lnTo>
                  <a:lnTo>
                    <a:pt x="4" y="42"/>
                  </a:lnTo>
                  <a:lnTo>
                    <a:pt x="3" y="44"/>
                  </a:lnTo>
                  <a:lnTo>
                    <a:pt x="2" y="45"/>
                  </a:lnTo>
                  <a:lnTo>
                    <a:pt x="2" y="45"/>
                  </a:lnTo>
                  <a:lnTo>
                    <a:pt x="1" y="46"/>
                  </a:lnTo>
                  <a:lnTo>
                    <a:pt x="0" y="47"/>
                  </a:lnTo>
                  <a:lnTo>
                    <a:pt x="0" y="48"/>
                  </a:lnTo>
                  <a:lnTo>
                    <a:pt x="0" y="49"/>
                  </a:lnTo>
                  <a:lnTo>
                    <a:pt x="1" y="49"/>
                  </a:lnTo>
                  <a:lnTo>
                    <a:pt x="2" y="49"/>
                  </a:lnTo>
                  <a:lnTo>
                    <a:pt x="2" y="48"/>
                  </a:lnTo>
                  <a:lnTo>
                    <a:pt x="3" y="47"/>
                  </a:lnTo>
                  <a:lnTo>
                    <a:pt x="4" y="47"/>
                  </a:lnTo>
                  <a:lnTo>
                    <a:pt x="5" y="45"/>
                  </a:lnTo>
                  <a:lnTo>
                    <a:pt x="7" y="45"/>
                  </a:lnTo>
                  <a:lnTo>
                    <a:pt x="7" y="42"/>
                  </a:lnTo>
                  <a:lnTo>
                    <a:pt x="9" y="39"/>
                  </a:lnTo>
                  <a:lnTo>
                    <a:pt x="12" y="37"/>
                  </a:lnTo>
                  <a:lnTo>
                    <a:pt x="13" y="33"/>
                  </a:lnTo>
                  <a:lnTo>
                    <a:pt x="15" y="30"/>
                  </a:lnTo>
                  <a:lnTo>
                    <a:pt x="16" y="27"/>
                  </a:lnTo>
                  <a:lnTo>
                    <a:pt x="19" y="23"/>
                  </a:lnTo>
                  <a:lnTo>
                    <a:pt x="21" y="20"/>
                  </a:lnTo>
                  <a:lnTo>
                    <a:pt x="22" y="17"/>
                  </a:lnTo>
                  <a:lnTo>
                    <a:pt x="23" y="14"/>
                  </a:lnTo>
                  <a:lnTo>
                    <a:pt x="25" y="12"/>
                  </a:lnTo>
                  <a:lnTo>
                    <a:pt x="26" y="9"/>
                  </a:lnTo>
                  <a:lnTo>
                    <a:pt x="26" y="7"/>
                  </a:lnTo>
                  <a:lnTo>
                    <a:pt x="27" y="6"/>
                  </a:lnTo>
                  <a:lnTo>
                    <a:pt x="27" y="5"/>
                  </a:lnTo>
                  <a:lnTo>
                    <a:pt x="27" y="4"/>
                  </a:lnTo>
                  <a:lnTo>
                    <a:pt x="28" y="4"/>
                  </a:lnTo>
                  <a:lnTo>
                    <a:pt x="28" y="3"/>
                  </a:lnTo>
                  <a:lnTo>
                    <a:pt x="27" y="2"/>
                  </a:lnTo>
                  <a:lnTo>
                    <a:pt x="27" y="1"/>
                  </a:lnTo>
                  <a:lnTo>
                    <a:pt x="27" y="0"/>
                  </a:lnTo>
                  <a:lnTo>
                    <a:pt x="26" y="0"/>
                  </a:lnTo>
                  <a:lnTo>
                    <a:pt x="26" y="1"/>
                  </a:lnTo>
                  <a:lnTo>
                    <a:pt x="25" y="1"/>
                  </a:lnTo>
                  <a:lnTo>
                    <a:pt x="25" y="2"/>
                  </a:lnTo>
                  <a:lnTo>
                    <a:pt x="24" y="3"/>
                  </a:lnTo>
                  <a:lnTo>
                    <a:pt x="24" y="4"/>
                  </a:lnTo>
                  <a:lnTo>
                    <a:pt x="23" y="4"/>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36" name="Freeform 333"/>
            <p:cNvSpPr>
              <a:spLocks/>
            </p:cNvSpPr>
            <p:nvPr/>
          </p:nvSpPr>
          <p:spPr bwMode="auto">
            <a:xfrm>
              <a:off x="669" y="2961"/>
              <a:ext cx="29" cy="51"/>
            </a:xfrm>
            <a:custGeom>
              <a:avLst/>
              <a:gdLst>
                <a:gd name="T0" fmla="*/ 24 w 29"/>
                <a:gd name="T1" fmla="*/ 5 h 51"/>
                <a:gd name="T2" fmla="*/ 23 w 29"/>
                <a:gd name="T3" fmla="*/ 6 h 51"/>
                <a:gd name="T4" fmla="*/ 22 w 29"/>
                <a:gd name="T5" fmla="*/ 8 h 51"/>
                <a:gd name="T6" fmla="*/ 21 w 29"/>
                <a:gd name="T7" fmla="*/ 11 h 51"/>
                <a:gd name="T8" fmla="*/ 21 w 29"/>
                <a:gd name="T9" fmla="*/ 13 h 51"/>
                <a:gd name="T10" fmla="*/ 20 w 29"/>
                <a:gd name="T11" fmla="*/ 16 h 51"/>
                <a:gd name="T12" fmla="*/ 18 w 29"/>
                <a:gd name="T13" fmla="*/ 19 h 51"/>
                <a:gd name="T14" fmla="*/ 16 w 29"/>
                <a:gd name="T15" fmla="*/ 21 h 51"/>
                <a:gd name="T16" fmla="*/ 15 w 29"/>
                <a:gd name="T17" fmla="*/ 24 h 51"/>
                <a:gd name="T18" fmla="*/ 14 w 29"/>
                <a:gd name="T19" fmla="*/ 28 h 51"/>
                <a:gd name="T20" fmla="*/ 12 w 29"/>
                <a:gd name="T21" fmla="*/ 30 h 51"/>
                <a:gd name="T22" fmla="*/ 11 w 29"/>
                <a:gd name="T23" fmla="*/ 33 h 51"/>
                <a:gd name="T24" fmla="*/ 9 w 29"/>
                <a:gd name="T25" fmla="*/ 36 h 51"/>
                <a:gd name="T26" fmla="*/ 7 w 29"/>
                <a:gd name="T27" fmla="*/ 38 h 51"/>
                <a:gd name="T28" fmla="*/ 6 w 29"/>
                <a:gd name="T29" fmla="*/ 40 h 51"/>
                <a:gd name="T30" fmla="*/ 5 w 29"/>
                <a:gd name="T31" fmla="*/ 43 h 51"/>
                <a:gd name="T32" fmla="*/ 3 w 29"/>
                <a:gd name="T33" fmla="*/ 44 h 51"/>
                <a:gd name="T34" fmla="*/ 2 w 29"/>
                <a:gd name="T35" fmla="*/ 46 h 51"/>
                <a:gd name="T36" fmla="*/ 2 w 29"/>
                <a:gd name="T37" fmla="*/ 46 h 51"/>
                <a:gd name="T38" fmla="*/ 2 w 29"/>
                <a:gd name="T39" fmla="*/ 47 h 51"/>
                <a:gd name="T40" fmla="*/ 1 w 29"/>
                <a:gd name="T41" fmla="*/ 48 h 51"/>
                <a:gd name="T42" fmla="*/ 0 w 29"/>
                <a:gd name="T43" fmla="*/ 49 h 51"/>
                <a:gd name="T44" fmla="*/ 1 w 29"/>
                <a:gd name="T45" fmla="*/ 50 h 51"/>
                <a:gd name="T46" fmla="*/ 2 w 29"/>
                <a:gd name="T47" fmla="*/ 50 h 51"/>
                <a:gd name="T48" fmla="*/ 2 w 29"/>
                <a:gd name="T49" fmla="*/ 49 h 51"/>
                <a:gd name="T50" fmla="*/ 2 w 29"/>
                <a:gd name="T51" fmla="*/ 49 h 51"/>
                <a:gd name="T52" fmla="*/ 3 w 29"/>
                <a:gd name="T53" fmla="*/ 48 h 51"/>
                <a:gd name="T54" fmla="*/ 4 w 29"/>
                <a:gd name="T55" fmla="*/ 48 h 51"/>
                <a:gd name="T56" fmla="*/ 5 w 29"/>
                <a:gd name="T57" fmla="*/ 47 h 51"/>
                <a:gd name="T58" fmla="*/ 6 w 29"/>
                <a:gd name="T59" fmla="*/ 46 h 51"/>
                <a:gd name="T60" fmla="*/ 7 w 29"/>
                <a:gd name="T61" fmla="*/ 45 h 51"/>
                <a:gd name="T62" fmla="*/ 9 w 29"/>
                <a:gd name="T63" fmla="*/ 42 h 51"/>
                <a:gd name="T64" fmla="*/ 11 w 29"/>
                <a:gd name="T65" fmla="*/ 39 h 51"/>
                <a:gd name="T66" fmla="*/ 12 w 29"/>
                <a:gd name="T67" fmla="*/ 37 h 51"/>
                <a:gd name="T68" fmla="*/ 14 w 29"/>
                <a:gd name="T69" fmla="*/ 33 h 51"/>
                <a:gd name="T70" fmla="*/ 16 w 29"/>
                <a:gd name="T71" fmla="*/ 29 h 51"/>
                <a:gd name="T72" fmla="*/ 17 w 29"/>
                <a:gd name="T73" fmla="*/ 26 h 51"/>
                <a:gd name="T74" fmla="*/ 19 w 29"/>
                <a:gd name="T75" fmla="*/ 23 h 51"/>
                <a:gd name="T76" fmla="*/ 21 w 29"/>
                <a:gd name="T77" fmla="*/ 20 h 51"/>
                <a:gd name="T78" fmla="*/ 22 w 29"/>
                <a:gd name="T79" fmla="*/ 17 h 51"/>
                <a:gd name="T80" fmla="*/ 24 w 29"/>
                <a:gd name="T81" fmla="*/ 13 h 51"/>
                <a:gd name="T82" fmla="*/ 26 w 29"/>
                <a:gd name="T83" fmla="*/ 12 h 51"/>
                <a:gd name="T84" fmla="*/ 26 w 29"/>
                <a:gd name="T85" fmla="*/ 9 h 51"/>
                <a:gd name="T86" fmla="*/ 27 w 29"/>
                <a:gd name="T87" fmla="*/ 7 h 51"/>
                <a:gd name="T88" fmla="*/ 28 w 29"/>
                <a:gd name="T89" fmla="*/ 6 h 51"/>
                <a:gd name="T90" fmla="*/ 28 w 29"/>
                <a:gd name="T91" fmla="*/ 5 h 51"/>
                <a:gd name="T92" fmla="*/ 28 w 29"/>
                <a:gd name="T93" fmla="*/ 4 h 51"/>
                <a:gd name="T94" fmla="*/ 28 w 29"/>
                <a:gd name="T95" fmla="*/ 4 h 51"/>
                <a:gd name="T96" fmla="*/ 28 w 29"/>
                <a:gd name="T97" fmla="*/ 3 h 51"/>
                <a:gd name="T98" fmla="*/ 28 w 29"/>
                <a:gd name="T99" fmla="*/ 2 h 51"/>
                <a:gd name="T100" fmla="*/ 28 w 29"/>
                <a:gd name="T101" fmla="*/ 1 h 51"/>
                <a:gd name="T102" fmla="*/ 28 w 29"/>
                <a:gd name="T103" fmla="*/ 0 h 51"/>
                <a:gd name="T104" fmla="*/ 27 w 29"/>
                <a:gd name="T105" fmla="*/ 0 h 51"/>
                <a:gd name="T106" fmla="*/ 26 w 29"/>
                <a:gd name="T107" fmla="*/ 1 h 51"/>
                <a:gd name="T108" fmla="*/ 26 w 29"/>
                <a:gd name="T109" fmla="*/ 2 h 51"/>
                <a:gd name="T110" fmla="*/ 25 w 29"/>
                <a:gd name="T111" fmla="*/ 3 h 51"/>
                <a:gd name="T112" fmla="*/ 25 w 29"/>
                <a:gd name="T113" fmla="*/ 4 h 51"/>
                <a:gd name="T114" fmla="*/ 24 w 29"/>
                <a:gd name="T115" fmla="*/ 5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9" h="51">
                  <a:moveTo>
                    <a:pt x="24" y="5"/>
                  </a:moveTo>
                  <a:lnTo>
                    <a:pt x="23" y="6"/>
                  </a:lnTo>
                  <a:lnTo>
                    <a:pt x="22" y="8"/>
                  </a:lnTo>
                  <a:lnTo>
                    <a:pt x="21" y="11"/>
                  </a:lnTo>
                  <a:lnTo>
                    <a:pt x="21" y="13"/>
                  </a:lnTo>
                  <a:lnTo>
                    <a:pt x="20" y="16"/>
                  </a:lnTo>
                  <a:lnTo>
                    <a:pt x="18" y="19"/>
                  </a:lnTo>
                  <a:lnTo>
                    <a:pt x="16" y="21"/>
                  </a:lnTo>
                  <a:lnTo>
                    <a:pt x="15" y="24"/>
                  </a:lnTo>
                  <a:lnTo>
                    <a:pt x="14" y="28"/>
                  </a:lnTo>
                  <a:lnTo>
                    <a:pt x="12" y="30"/>
                  </a:lnTo>
                  <a:lnTo>
                    <a:pt x="11" y="33"/>
                  </a:lnTo>
                  <a:lnTo>
                    <a:pt x="9" y="36"/>
                  </a:lnTo>
                  <a:lnTo>
                    <a:pt x="7" y="38"/>
                  </a:lnTo>
                  <a:lnTo>
                    <a:pt x="6" y="40"/>
                  </a:lnTo>
                  <a:lnTo>
                    <a:pt x="5" y="43"/>
                  </a:lnTo>
                  <a:lnTo>
                    <a:pt x="3" y="44"/>
                  </a:lnTo>
                  <a:lnTo>
                    <a:pt x="2" y="46"/>
                  </a:lnTo>
                  <a:lnTo>
                    <a:pt x="2" y="46"/>
                  </a:lnTo>
                  <a:lnTo>
                    <a:pt x="2" y="47"/>
                  </a:lnTo>
                  <a:lnTo>
                    <a:pt x="1" y="48"/>
                  </a:lnTo>
                  <a:lnTo>
                    <a:pt x="0" y="49"/>
                  </a:lnTo>
                  <a:lnTo>
                    <a:pt x="1" y="50"/>
                  </a:lnTo>
                  <a:lnTo>
                    <a:pt x="2" y="50"/>
                  </a:lnTo>
                  <a:lnTo>
                    <a:pt x="2" y="49"/>
                  </a:lnTo>
                  <a:lnTo>
                    <a:pt x="2" y="49"/>
                  </a:lnTo>
                  <a:lnTo>
                    <a:pt x="3" y="48"/>
                  </a:lnTo>
                  <a:lnTo>
                    <a:pt x="4" y="48"/>
                  </a:lnTo>
                  <a:lnTo>
                    <a:pt x="5" y="47"/>
                  </a:lnTo>
                  <a:lnTo>
                    <a:pt x="6" y="46"/>
                  </a:lnTo>
                  <a:lnTo>
                    <a:pt x="7" y="45"/>
                  </a:lnTo>
                  <a:lnTo>
                    <a:pt x="9" y="42"/>
                  </a:lnTo>
                  <a:lnTo>
                    <a:pt x="11" y="39"/>
                  </a:lnTo>
                  <a:lnTo>
                    <a:pt x="12" y="37"/>
                  </a:lnTo>
                  <a:lnTo>
                    <a:pt x="14" y="33"/>
                  </a:lnTo>
                  <a:lnTo>
                    <a:pt x="16" y="29"/>
                  </a:lnTo>
                  <a:lnTo>
                    <a:pt x="17" y="26"/>
                  </a:lnTo>
                  <a:lnTo>
                    <a:pt x="19" y="23"/>
                  </a:lnTo>
                  <a:lnTo>
                    <a:pt x="21" y="20"/>
                  </a:lnTo>
                  <a:lnTo>
                    <a:pt x="22" y="17"/>
                  </a:lnTo>
                  <a:lnTo>
                    <a:pt x="24" y="13"/>
                  </a:lnTo>
                  <a:lnTo>
                    <a:pt x="26" y="12"/>
                  </a:lnTo>
                  <a:lnTo>
                    <a:pt x="26" y="9"/>
                  </a:lnTo>
                  <a:lnTo>
                    <a:pt x="27" y="7"/>
                  </a:lnTo>
                  <a:lnTo>
                    <a:pt x="28" y="6"/>
                  </a:lnTo>
                  <a:lnTo>
                    <a:pt x="28" y="5"/>
                  </a:lnTo>
                  <a:lnTo>
                    <a:pt x="28" y="4"/>
                  </a:lnTo>
                  <a:lnTo>
                    <a:pt x="28" y="4"/>
                  </a:lnTo>
                  <a:lnTo>
                    <a:pt x="28" y="3"/>
                  </a:lnTo>
                  <a:lnTo>
                    <a:pt x="28" y="2"/>
                  </a:lnTo>
                  <a:lnTo>
                    <a:pt x="28" y="1"/>
                  </a:lnTo>
                  <a:lnTo>
                    <a:pt x="28" y="0"/>
                  </a:lnTo>
                  <a:lnTo>
                    <a:pt x="27" y="0"/>
                  </a:lnTo>
                  <a:lnTo>
                    <a:pt x="26" y="1"/>
                  </a:lnTo>
                  <a:lnTo>
                    <a:pt x="26" y="2"/>
                  </a:lnTo>
                  <a:lnTo>
                    <a:pt x="25" y="3"/>
                  </a:lnTo>
                  <a:lnTo>
                    <a:pt x="25" y="4"/>
                  </a:lnTo>
                  <a:lnTo>
                    <a:pt x="24" y="5"/>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37" name="Freeform 334"/>
            <p:cNvSpPr>
              <a:spLocks/>
            </p:cNvSpPr>
            <p:nvPr/>
          </p:nvSpPr>
          <p:spPr bwMode="auto">
            <a:xfrm>
              <a:off x="683" y="2960"/>
              <a:ext cx="28" cy="51"/>
            </a:xfrm>
            <a:custGeom>
              <a:avLst/>
              <a:gdLst>
                <a:gd name="T0" fmla="*/ 24 w 28"/>
                <a:gd name="T1" fmla="*/ 5 h 51"/>
                <a:gd name="T2" fmla="*/ 23 w 28"/>
                <a:gd name="T3" fmla="*/ 6 h 51"/>
                <a:gd name="T4" fmla="*/ 22 w 28"/>
                <a:gd name="T5" fmla="*/ 9 h 51"/>
                <a:gd name="T6" fmla="*/ 21 w 28"/>
                <a:gd name="T7" fmla="*/ 11 h 51"/>
                <a:gd name="T8" fmla="*/ 20 w 28"/>
                <a:gd name="T9" fmla="*/ 13 h 51"/>
                <a:gd name="T10" fmla="*/ 19 w 28"/>
                <a:gd name="T11" fmla="*/ 16 h 51"/>
                <a:gd name="T12" fmla="*/ 17 w 28"/>
                <a:gd name="T13" fmla="*/ 19 h 51"/>
                <a:gd name="T14" fmla="*/ 16 w 28"/>
                <a:gd name="T15" fmla="*/ 21 h 51"/>
                <a:gd name="T16" fmla="*/ 14 w 28"/>
                <a:gd name="T17" fmla="*/ 25 h 51"/>
                <a:gd name="T18" fmla="*/ 13 w 28"/>
                <a:gd name="T19" fmla="*/ 28 h 51"/>
                <a:gd name="T20" fmla="*/ 11 w 28"/>
                <a:gd name="T21" fmla="*/ 30 h 51"/>
                <a:gd name="T22" fmla="*/ 10 w 28"/>
                <a:gd name="T23" fmla="*/ 33 h 51"/>
                <a:gd name="T24" fmla="*/ 8 w 28"/>
                <a:gd name="T25" fmla="*/ 36 h 51"/>
                <a:gd name="T26" fmla="*/ 7 w 28"/>
                <a:gd name="T27" fmla="*/ 38 h 51"/>
                <a:gd name="T28" fmla="*/ 6 w 28"/>
                <a:gd name="T29" fmla="*/ 40 h 51"/>
                <a:gd name="T30" fmla="*/ 4 w 28"/>
                <a:gd name="T31" fmla="*/ 43 h 51"/>
                <a:gd name="T32" fmla="*/ 3 w 28"/>
                <a:gd name="T33" fmla="*/ 44 h 51"/>
                <a:gd name="T34" fmla="*/ 2 w 28"/>
                <a:gd name="T35" fmla="*/ 46 h 51"/>
                <a:gd name="T36" fmla="*/ 2 w 28"/>
                <a:gd name="T37" fmla="*/ 46 h 51"/>
                <a:gd name="T38" fmla="*/ 1 w 28"/>
                <a:gd name="T39" fmla="*/ 47 h 51"/>
                <a:gd name="T40" fmla="*/ 1 w 28"/>
                <a:gd name="T41" fmla="*/ 48 h 51"/>
                <a:gd name="T42" fmla="*/ 0 w 28"/>
                <a:gd name="T43" fmla="*/ 48 h 51"/>
                <a:gd name="T44" fmla="*/ 0 w 28"/>
                <a:gd name="T45" fmla="*/ 49 h 51"/>
                <a:gd name="T46" fmla="*/ 0 w 28"/>
                <a:gd name="T47" fmla="*/ 50 h 51"/>
                <a:gd name="T48" fmla="*/ 1 w 28"/>
                <a:gd name="T49" fmla="*/ 50 h 51"/>
                <a:gd name="T50" fmla="*/ 2 w 28"/>
                <a:gd name="T51" fmla="*/ 49 h 51"/>
                <a:gd name="T52" fmla="*/ 2 w 28"/>
                <a:gd name="T53" fmla="*/ 48 h 51"/>
                <a:gd name="T54" fmla="*/ 3 w 28"/>
                <a:gd name="T55" fmla="*/ 48 h 51"/>
                <a:gd name="T56" fmla="*/ 4 w 28"/>
                <a:gd name="T57" fmla="*/ 47 h 51"/>
                <a:gd name="T58" fmla="*/ 5 w 28"/>
                <a:gd name="T59" fmla="*/ 46 h 51"/>
                <a:gd name="T60" fmla="*/ 7 w 28"/>
                <a:gd name="T61" fmla="*/ 45 h 51"/>
                <a:gd name="T62" fmla="*/ 7 w 28"/>
                <a:gd name="T63" fmla="*/ 42 h 51"/>
                <a:gd name="T64" fmla="*/ 9 w 28"/>
                <a:gd name="T65" fmla="*/ 39 h 51"/>
                <a:gd name="T66" fmla="*/ 11 w 28"/>
                <a:gd name="T67" fmla="*/ 37 h 51"/>
                <a:gd name="T68" fmla="*/ 13 w 28"/>
                <a:gd name="T69" fmla="*/ 33 h 51"/>
                <a:gd name="T70" fmla="*/ 15 w 28"/>
                <a:gd name="T71" fmla="*/ 30 h 51"/>
                <a:gd name="T72" fmla="*/ 16 w 28"/>
                <a:gd name="T73" fmla="*/ 27 h 51"/>
                <a:gd name="T74" fmla="*/ 19 w 28"/>
                <a:gd name="T75" fmla="*/ 23 h 51"/>
                <a:gd name="T76" fmla="*/ 20 w 28"/>
                <a:gd name="T77" fmla="*/ 20 h 51"/>
                <a:gd name="T78" fmla="*/ 22 w 28"/>
                <a:gd name="T79" fmla="*/ 17 h 51"/>
                <a:gd name="T80" fmla="*/ 23 w 28"/>
                <a:gd name="T81" fmla="*/ 14 h 51"/>
                <a:gd name="T82" fmla="*/ 25 w 28"/>
                <a:gd name="T83" fmla="*/ 12 h 51"/>
                <a:gd name="T84" fmla="*/ 25 w 28"/>
                <a:gd name="T85" fmla="*/ 10 h 51"/>
                <a:gd name="T86" fmla="*/ 26 w 28"/>
                <a:gd name="T87" fmla="*/ 8 h 51"/>
                <a:gd name="T88" fmla="*/ 26 w 28"/>
                <a:gd name="T89" fmla="*/ 7 h 51"/>
                <a:gd name="T90" fmla="*/ 27 w 28"/>
                <a:gd name="T91" fmla="*/ 5 h 51"/>
                <a:gd name="T92" fmla="*/ 27 w 28"/>
                <a:gd name="T93" fmla="*/ 4 h 51"/>
                <a:gd name="T94" fmla="*/ 27 w 28"/>
                <a:gd name="T95" fmla="*/ 4 h 51"/>
                <a:gd name="T96" fmla="*/ 27 w 28"/>
                <a:gd name="T97" fmla="*/ 3 h 51"/>
                <a:gd name="T98" fmla="*/ 27 w 28"/>
                <a:gd name="T99" fmla="*/ 2 h 51"/>
                <a:gd name="T100" fmla="*/ 27 w 28"/>
                <a:gd name="T101" fmla="*/ 1 h 51"/>
                <a:gd name="T102" fmla="*/ 26 w 28"/>
                <a:gd name="T103" fmla="*/ 0 h 51"/>
                <a:gd name="T104" fmla="*/ 25 w 28"/>
                <a:gd name="T105" fmla="*/ 1 h 51"/>
                <a:gd name="T106" fmla="*/ 25 w 28"/>
                <a:gd name="T107" fmla="*/ 2 h 51"/>
                <a:gd name="T108" fmla="*/ 25 w 28"/>
                <a:gd name="T109" fmla="*/ 3 h 51"/>
                <a:gd name="T110" fmla="*/ 24 w 28"/>
                <a:gd name="T111" fmla="*/ 4 h 51"/>
                <a:gd name="T112" fmla="*/ 24 w 28"/>
                <a:gd name="T113" fmla="*/ 5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8" h="51">
                  <a:moveTo>
                    <a:pt x="24" y="5"/>
                  </a:moveTo>
                  <a:lnTo>
                    <a:pt x="23" y="6"/>
                  </a:lnTo>
                  <a:lnTo>
                    <a:pt x="22" y="9"/>
                  </a:lnTo>
                  <a:lnTo>
                    <a:pt x="21" y="11"/>
                  </a:lnTo>
                  <a:lnTo>
                    <a:pt x="20" y="13"/>
                  </a:lnTo>
                  <a:lnTo>
                    <a:pt x="19" y="16"/>
                  </a:lnTo>
                  <a:lnTo>
                    <a:pt x="17" y="19"/>
                  </a:lnTo>
                  <a:lnTo>
                    <a:pt x="16" y="21"/>
                  </a:lnTo>
                  <a:lnTo>
                    <a:pt x="14" y="25"/>
                  </a:lnTo>
                  <a:lnTo>
                    <a:pt x="13" y="28"/>
                  </a:lnTo>
                  <a:lnTo>
                    <a:pt x="11" y="30"/>
                  </a:lnTo>
                  <a:lnTo>
                    <a:pt x="10" y="33"/>
                  </a:lnTo>
                  <a:lnTo>
                    <a:pt x="8" y="36"/>
                  </a:lnTo>
                  <a:lnTo>
                    <a:pt x="7" y="38"/>
                  </a:lnTo>
                  <a:lnTo>
                    <a:pt x="6" y="40"/>
                  </a:lnTo>
                  <a:lnTo>
                    <a:pt x="4" y="43"/>
                  </a:lnTo>
                  <a:lnTo>
                    <a:pt x="3" y="44"/>
                  </a:lnTo>
                  <a:lnTo>
                    <a:pt x="2" y="46"/>
                  </a:lnTo>
                  <a:lnTo>
                    <a:pt x="2" y="46"/>
                  </a:lnTo>
                  <a:lnTo>
                    <a:pt x="1" y="47"/>
                  </a:lnTo>
                  <a:lnTo>
                    <a:pt x="1" y="48"/>
                  </a:lnTo>
                  <a:lnTo>
                    <a:pt x="0" y="48"/>
                  </a:lnTo>
                  <a:lnTo>
                    <a:pt x="0" y="49"/>
                  </a:lnTo>
                  <a:lnTo>
                    <a:pt x="0" y="50"/>
                  </a:lnTo>
                  <a:lnTo>
                    <a:pt x="1" y="50"/>
                  </a:lnTo>
                  <a:lnTo>
                    <a:pt x="2" y="49"/>
                  </a:lnTo>
                  <a:lnTo>
                    <a:pt x="2" y="48"/>
                  </a:lnTo>
                  <a:lnTo>
                    <a:pt x="3" y="48"/>
                  </a:lnTo>
                  <a:lnTo>
                    <a:pt x="4" y="47"/>
                  </a:lnTo>
                  <a:lnTo>
                    <a:pt x="5" y="46"/>
                  </a:lnTo>
                  <a:lnTo>
                    <a:pt x="7" y="45"/>
                  </a:lnTo>
                  <a:lnTo>
                    <a:pt x="7" y="42"/>
                  </a:lnTo>
                  <a:lnTo>
                    <a:pt x="9" y="39"/>
                  </a:lnTo>
                  <a:lnTo>
                    <a:pt x="11" y="37"/>
                  </a:lnTo>
                  <a:lnTo>
                    <a:pt x="13" y="33"/>
                  </a:lnTo>
                  <a:lnTo>
                    <a:pt x="15" y="30"/>
                  </a:lnTo>
                  <a:lnTo>
                    <a:pt x="16" y="27"/>
                  </a:lnTo>
                  <a:lnTo>
                    <a:pt x="19" y="23"/>
                  </a:lnTo>
                  <a:lnTo>
                    <a:pt x="20" y="20"/>
                  </a:lnTo>
                  <a:lnTo>
                    <a:pt x="22" y="17"/>
                  </a:lnTo>
                  <a:lnTo>
                    <a:pt x="23" y="14"/>
                  </a:lnTo>
                  <a:lnTo>
                    <a:pt x="25" y="12"/>
                  </a:lnTo>
                  <a:lnTo>
                    <a:pt x="25" y="10"/>
                  </a:lnTo>
                  <a:lnTo>
                    <a:pt x="26" y="8"/>
                  </a:lnTo>
                  <a:lnTo>
                    <a:pt x="26" y="7"/>
                  </a:lnTo>
                  <a:lnTo>
                    <a:pt x="27" y="5"/>
                  </a:lnTo>
                  <a:lnTo>
                    <a:pt x="27" y="4"/>
                  </a:lnTo>
                  <a:lnTo>
                    <a:pt x="27" y="4"/>
                  </a:lnTo>
                  <a:lnTo>
                    <a:pt x="27" y="3"/>
                  </a:lnTo>
                  <a:lnTo>
                    <a:pt x="27" y="2"/>
                  </a:lnTo>
                  <a:lnTo>
                    <a:pt x="27" y="1"/>
                  </a:lnTo>
                  <a:lnTo>
                    <a:pt x="26" y="0"/>
                  </a:lnTo>
                  <a:lnTo>
                    <a:pt x="25" y="1"/>
                  </a:lnTo>
                  <a:lnTo>
                    <a:pt x="25" y="2"/>
                  </a:lnTo>
                  <a:lnTo>
                    <a:pt x="25" y="3"/>
                  </a:lnTo>
                  <a:lnTo>
                    <a:pt x="24" y="4"/>
                  </a:lnTo>
                  <a:lnTo>
                    <a:pt x="24" y="5"/>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38" name="Freeform 335"/>
            <p:cNvSpPr>
              <a:spLocks/>
            </p:cNvSpPr>
            <p:nvPr/>
          </p:nvSpPr>
          <p:spPr bwMode="auto">
            <a:xfrm>
              <a:off x="698" y="2969"/>
              <a:ext cx="18" cy="29"/>
            </a:xfrm>
            <a:custGeom>
              <a:avLst/>
              <a:gdLst>
                <a:gd name="T0" fmla="*/ 15 w 18"/>
                <a:gd name="T1" fmla="*/ 2 h 29"/>
                <a:gd name="T2" fmla="*/ 15 w 18"/>
                <a:gd name="T3" fmla="*/ 3 h 29"/>
                <a:gd name="T4" fmla="*/ 14 w 18"/>
                <a:gd name="T5" fmla="*/ 4 h 29"/>
                <a:gd name="T6" fmla="*/ 14 w 18"/>
                <a:gd name="T7" fmla="*/ 6 h 29"/>
                <a:gd name="T8" fmla="*/ 13 w 18"/>
                <a:gd name="T9" fmla="*/ 7 h 29"/>
                <a:gd name="T10" fmla="*/ 13 w 18"/>
                <a:gd name="T11" fmla="*/ 8 h 29"/>
                <a:gd name="T12" fmla="*/ 12 w 18"/>
                <a:gd name="T13" fmla="*/ 10 h 29"/>
                <a:gd name="T14" fmla="*/ 10 w 18"/>
                <a:gd name="T15" fmla="*/ 12 h 29"/>
                <a:gd name="T16" fmla="*/ 10 w 18"/>
                <a:gd name="T17" fmla="*/ 13 h 29"/>
                <a:gd name="T18" fmla="*/ 9 w 18"/>
                <a:gd name="T19" fmla="*/ 15 h 29"/>
                <a:gd name="T20" fmla="*/ 8 w 18"/>
                <a:gd name="T21" fmla="*/ 16 h 29"/>
                <a:gd name="T22" fmla="*/ 7 w 18"/>
                <a:gd name="T23" fmla="*/ 18 h 29"/>
                <a:gd name="T24" fmla="*/ 6 w 18"/>
                <a:gd name="T25" fmla="*/ 20 h 29"/>
                <a:gd name="T26" fmla="*/ 5 w 18"/>
                <a:gd name="T27" fmla="*/ 21 h 29"/>
                <a:gd name="T28" fmla="*/ 4 w 18"/>
                <a:gd name="T29" fmla="*/ 22 h 29"/>
                <a:gd name="T30" fmla="*/ 4 w 18"/>
                <a:gd name="T31" fmla="*/ 23 h 29"/>
                <a:gd name="T32" fmla="*/ 3 w 18"/>
                <a:gd name="T33" fmla="*/ 24 h 29"/>
                <a:gd name="T34" fmla="*/ 2 w 18"/>
                <a:gd name="T35" fmla="*/ 24 h 29"/>
                <a:gd name="T36" fmla="*/ 1 w 18"/>
                <a:gd name="T37" fmla="*/ 25 h 29"/>
                <a:gd name="T38" fmla="*/ 1 w 18"/>
                <a:gd name="T39" fmla="*/ 26 h 29"/>
                <a:gd name="T40" fmla="*/ 0 w 18"/>
                <a:gd name="T41" fmla="*/ 26 h 29"/>
                <a:gd name="T42" fmla="*/ 0 w 18"/>
                <a:gd name="T43" fmla="*/ 27 h 29"/>
                <a:gd name="T44" fmla="*/ 0 w 18"/>
                <a:gd name="T45" fmla="*/ 28 h 29"/>
                <a:gd name="T46" fmla="*/ 1 w 18"/>
                <a:gd name="T47" fmla="*/ 28 h 29"/>
                <a:gd name="T48" fmla="*/ 1 w 18"/>
                <a:gd name="T49" fmla="*/ 27 h 29"/>
                <a:gd name="T50" fmla="*/ 2 w 18"/>
                <a:gd name="T51" fmla="*/ 26 h 29"/>
                <a:gd name="T52" fmla="*/ 4 w 18"/>
                <a:gd name="T53" fmla="*/ 25 h 29"/>
                <a:gd name="T54" fmla="*/ 4 w 18"/>
                <a:gd name="T55" fmla="*/ 24 h 29"/>
                <a:gd name="T56" fmla="*/ 5 w 18"/>
                <a:gd name="T57" fmla="*/ 22 h 29"/>
                <a:gd name="T58" fmla="*/ 7 w 18"/>
                <a:gd name="T59" fmla="*/ 21 h 29"/>
                <a:gd name="T60" fmla="*/ 8 w 18"/>
                <a:gd name="T61" fmla="*/ 19 h 29"/>
                <a:gd name="T62" fmla="*/ 10 w 18"/>
                <a:gd name="T63" fmla="*/ 17 h 29"/>
                <a:gd name="T64" fmla="*/ 10 w 18"/>
                <a:gd name="T65" fmla="*/ 16 h 29"/>
                <a:gd name="T66" fmla="*/ 12 w 18"/>
                <a:gd name="T67" fmla="*/ 14 h 29"/>
                <a:gd name="T68" fmla="*/ 13 w 18"/>
                <a:gd name="T69" fmla="*/ 12 h 29"/>
                <a:gd name="T70" fmla="*/ 14 w 18"/>
                <a:gd name="T71" fmla="*/ 11 h 29"/>
                <a:gd name="T72" fmla="*/ 15 w 18"/>
                <a:gd name="T73" fmla="*/ 9 h 29"/>
                <a:gd name="T74" fmla="*/ 16 w 18"/>
                <a:gd name="T75" fmla="*/ 7 h 29"/>
                <a:gd name="T76" fmla="*/ 16 w 18"/>
                <a:gd name="T77" fmla="*/ 6 h 29"/>
                <a:gd name="T78" fmla="*/ 17 w 18"/>
                <a:gd name="T79" fmla="*/ 5 h 29"/>
                <a:gd name="T80" fmla="*/ 17 w 18"/>
                <a:gd name="T81" fmla="*/ 4 h 29"/>
                <a:gd name="T82" fmla="*/ 17 w 18"/>
                <a:gd name="T83" fmla="*/ 3 h 29"/>
                <a:gd name="T84" fmla="*/ 17 w 18"/>
                <a:gd name="T85" fmla="*/ 2 h 29"/>
                <a:gd name="T86" fmla="*/ 17 w 18"/>
                <a:gd name="T87" fmla="*/ 2 h 29"/>
                <a:gd name="T88" fmla="*/ 17 w 18"/>
                <a:gd name="T89" fmla="*/ 1 h 29"/>
                <a:gd name="T90" fmla="*/ 16 w 18"/>
                <a:gd name="T91" fmla="*/ 1 h 29"/>
                <a:gd name="T92" fmla="*/ 16 w 18"/>
                <a:gd name="T93" fmla="*/ 0 h 29"/>
                <a:gd name="T94" fmla="*/ 16 w 18"/>
                <a:gd name="T95" fmla="*/ 0 h 29"/>
                <a:gd name="T96" fmla="*/ 16 w 18"/>
                <a:gd name="T97" fmla="*/ 1 h 29"/>
                <a:gd name="T98" fmla="*/ 15 w 18"/>
                <a:gd name="T99" fmla="*/ 2 h 29"/>
                <a:gd name="T100" fmla="*/ 15 w 18"/>
                <a:gd name="T101" fmla="*/ 2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8" h="29">
                  <a:moveTo>
                    <a:pt x="15" y="2"/>
                  </a:moveTo>
                  <a:lnTo>
                    <a:pt x="15" y="3"/>
                  </a:lnTo>
                  <a:lnTo>
                    <a:pt x="14" y="4"/>
                  </a:lnTo>
                  <a:lnTo>
                    <a:pt x="14" y="6"/>
                  </a:lnTo>
                  <a:lnTo>
                    <a:pt x="13" y="7"/>
                  </a:lnTo>
                  <a:lnTo>
                    <a:pt x="13" y="8"/>
                  </a:lnTo>
                  <a:lnTo>
                    <a:pt x="12" y="10"/>
                  </a:lnTo>
                  <a:lnTo>
                    <a:pt x="10" y="12"/>
                  </a:lnTo>
                  <a:lnTo>
                    <a:pt x="10" y="13"/>
                  </a:lnTo>
                  <a:lnTo>
                    <a:pt x="9" y="15"/>
                  </a:lnTo>
                  <a:lnTo>
                    <a:pt x="8" y="16"/>
                  </a:lnTo>
                  <a:lnTo>
                    <a:pt x="7" y="18"/>
                  </a:lnTo>
                  <a:lnTo>
                    <a:pt x="6" y="20"/>
                  </a:lnTo>
                  <a:lnTo>
                    <a:pt x="5" y="21"/>
                  </a:lnTo>
                  <a:lnTo>
                    <a:pt x="4" y="22"/>
                  </a:lnTo>
                  <a:lnTo>
                    <a:pt x="4" y="23"/>
                  </a:lnTo>
                  <a:lnTo>
                    <a:pt x="3" y="24"/>
                  </a:lnTo>
                  <a:lnTo>
                    <a:pt x="2" y="24"/>
                  </a:lnTo>
                  <a:lnTo>
                    <a:pt x="1" y="25"/>
                  </a:lnTo>
                  <a:lnTo>
                    <a:pt x="1" y="26"/>
                  </a:lnTo>
                  <a:lnTo>
                    <a:pt x="0" y="26"/>
                  </a:lnTo>
                  <a:lnTo>
                    <a:pt x="0" y="27"/>
                  </a:lnTo>
                  <a:lnTo>
                    <a:pt x="0" y="28"/>
                  </a:lnTo>
                  <a:lnTo>
                    <a:pt x="1" y="28"/>
                  </a:lnTo>
                  <a:lnTo>
                    <a:pt x="1" y="27"/>
                  </a:lnTo>
                  <a:lnTo>
                    <a:pt x="2" y="26"/>
                  </a:lnTo>
                  <a:lnTo>
                    <a:pt x="4" y="25"/>
                  </a:lnTo>
                  <a:lnTo>
                    <a:pt x="4" y="24"/>
                  </a:lnTo>
                  <a:lnTo>
                    <a:pt x="5" y="22"/>
                  </a:lnTo>
                  <a:lnTo>
                    <a:pt x="7" y="21"/>
                  </a:lnTo>
                  <a:lnTo>
                    <a:pt x="8" y="19"/>
                  </a:lnTo>
                  <a:lnTo>
                    <a:pt x="10" y="17"/>
                  </a:lnTo>
                  <a:lnTo>
                    <a:pt x="10" y="16"/>
                  </a:lnTo>
                  <a:lnTo>
                    <a:pt x="12" y="14"/>
                  </a:lnTo>
                  <a:lnTo>
                    <a:pt x="13" y="12"/>
                  </a:lnTo>
                  <a:lnTo>
                    <a:pt x="14" y="11"/>
                  </a:lnTo>
                  <a:lnTo>
                    <a:pt x="15" y="9"/>
                  </a:lnTo>
                  <a:lnTo>
                    <a:pt x="16" y="7"/>
                  </a:lnTo>
                  <a:lnTo>
                    <a:pt x="16" y="6"/>
                  </a:lnTo>
                  <a:lnTo>
                    <a:pt x="17" y="5"/>
                  </a:lnTo>
                  <a:lnTo>
                    <a:pt x="17" y="4"/>
                  </a:lnTo>
                  <a:lnTo>
                    <a:pt x="17" y="3"/>
                  </a:lnTo>
                  <a:lnTo>
                    <a:pt x="17" y="2"/>
                  </a:lnTo>
                  <a:lnTo>
                    <a:pt x="17" y="2"/>
                  </a:lnTo>
                  <a:lnTo>
                    <a:pt x="17" y="1"/>
                  </a:lnTo>
                  <a:lnTo>
                    <a:pt x="16" y="1"/>
                  </a:lnTo>
                  <a:lnTo>
                    <a:pt x="16" y="0"/>
                  </a:lnTo>
                  <a:lnTo>
                    <a:pt x="16" y="0"/>
                  </a:lnTo>
                  <a:lnTo>
                    <a:pt x="16" y="1"/>
                  </a:lnTo>
                  <a:lnTo>
                    <a:pt x="15" y="2"/>
                  </a:lnTo>
                  <a:lnTo>
                    <a:pt x="15" y="2"/>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39" name="Freeform 336"/>
            <p:cNvSpPr>
              <a:spLocks/>
            </p:cNvSpPr>
            <p:nvPr/>
          </p:nvSpPr>
          <p:spPr bwMode="auto">
            <a:xfrm>
              <a:off x="703" y="2979"/>
              <a:ext cx="18" cy="29"/>
            </a:xfrm>
            <a:custGeom>
              <a:avLst/>
              <a:gdLst>
                <a:gd name="T0" fmla="*/ 15 w 18"/>
                <a:gd name="T1" fmla="*/ 3 h 29"/>
                <a:gd name="T2" fmla="*/ 15 w 18"/>
                <a:gd name="T3" fmla="*/ 4 h 29"/>
                <a:gd name="T4" fmla="*/ 15 w 18"/>
                <a:gd name="T5" fmla="*/ 5 h 29"/>
                <a:gd name="T6" fmla="*/ 14 w 18"/>
                <a:gd name="T7" fmla="*/ 6 h 29"/>
                <a:gd name="T8" fmla="*/ 13 w 18"/>
                <a:gd name="T9" fmla="*/ 7 h 29"/>
                <a:gd name="T10" fmla="*/ 13 w 18"/>
                <a:gd name="T11" fmla="*/ 9 h 29"/>
                <a:gd name="T12" fmla="*/ 12 w 18"/>
                <a:gd name="T13" fmla="*/ 10 h 29"/>
                <a:gd name="T14" fmla="*/ 11 w 18"/>
                <a:gd name="T15" fmla="*/ 12 h 29"/>
                <a:gd name="T16" fmla="*/ 10 w 18"/>
                <a:gd name="T17" fmla="*/ 13 h 29"/>
                <a:gd name="T18" fmla="*/ 9 w 18"/>
                <a:gd name="T19" fmla="*/ 15 h 29"/>
                <a:gd name="T20" fmla="*/ 8 w 18"/>
                <a:gd name="T21" fmla="*/ 16 h 29"/>
                <a:gd name="T22" fmla="*/ 7 w 18"/>
                <a:gd name="T23" fmla="*/ 18 h 29"/>
                <a:gd name="T24" fmla="*/ 6 w 18"/>
                <a:gd name="T25" fmla="*/ 20 h 29"/>
                <a:gd name="T26" fmla="*/ 5 w 18"/>
                <a:gd name="T27" fmla="*/ 21 h 29"/>
                <a:gd name="T28" fmla="*/ 4 w 18"/>
                <a:gd name="T29" fmla="*/ 22 h 29"/>
                <a:gd name="T30" fmla="*/ 4 w 18"/>
                <a:gd name="T31" fmla="*/ 23 h 29"/>
                <a:gd name="T32" fmla="*/ 3 w 18"/>
                <a:gd name="T33" fmla="*/ 24 h 29"/>
                <a:gd name="T34" fmla="*/ 2 w 18"/>
                <a:gd name="T35" fmla="*/ 24 h 29"/>
                <a:gd name="T36" fmla="*/ 2 w 18"/>
                <a:gd name="T37" fmla="*/ 25 h 29"/>
                <a:gd name="T38" fmla="*/ 1 w 18"/>
                <a:gd name="T39" fmla="*/ 25 h 29"/>
                <a:gd name="T40" fmla="*/ 1 w 18"/>
                <a:gd name="T41" fmla="*/ 26 h 29"/>
                <a:gd name="T42" fmla="*/ 1 w 18"/>
                <a:gd name="T43" fmla="*/ 26 h 29"/>
                <a:gd name="T44" fmla="*/ 1 w 18"/>
                <a:gd name="T45" fmla="*/ 27 h 29"/>
                <a:gd name="T46" fmla="*/ 0 w 18"/>
                <a:gd name="T47" fmla="*/ 27 h 29"/>
                <a:gd name="T48" fmla="*/ 0 w 18"/>
                <a:gd name="T49" fmla="*/ 28 h 29"/>
                <a:gd name="T50" fmla="*/ 1 w 18"/>
                <a:gd name="T51" fmla="*/ 28 h 29"/>
                <a:gd name="T52" fmla="*/ 1 w 18"/>
                <a:gd name="T53" fmla="*/ 28 h 29"/>
                <a:gd name="T54" fmla="*/ 2 w 18"/>
                <a:gd name="T55" fmla="*/ 27 h 29"/>
                <a:gd name="T56" fmla="*/ 3 w 18"/>
                <a:gd name="T57" fmla="*/ 26 h 29"/>
                <a:gd name="T58" fmla="*/ 4 w 18"/>
                <a:gd name="T59" fmla="*/ 26 h 29"/>
                <a:gd name="T60" fmla="*/ 4 w 18"/>
                <a:gd name="T61" fmla="*/ 24 h 29"/>
                <a:gd name="T62" fmla="*/ 6 w 18"/>
                <a:gd name="T63" fmla="*/ 23 h 29"/>
                <a:gd name="T64" fmla="*/ 7 w 18"/>
                <a:gd name="T65" fmla="*/ 21 h 29"/>
                <a:gd name="T66" fmla="*/ 8 w 18"/>
                <a:gd name="T67" fmla="*/ 19 h 29"/>
                <a:gd name="T68" fmla="*/ 10 w 18"/>
                <a:gd name="T69" fmla="*/ 17 h 29"/>
                <a:gd name="T70" fmla="*/ 11 w 18"/>
                <a:gd name="T71" fmla="*/ 16 h 29"/>
                <a:gd name="T72" fmla="*/ 12 w 18"/>
                <a:gd name="T73" fmla="*/ 14 h 29"/>
                <a:gd name="T74" fmla="*/ 13 w 18"/>
                <a:gd name="T75" fmla="*/ 12 h 29"/>
                <a:gd name="T76" fmla="*/ 15 w 18"/>
                <a:gd name="T77" fmla="*/ 11 h 29"/>
                <a:gd name="T78" fmla="*/ 16 w 18"/>
                <a:gd name="T79" fmla="*/ 9 h 29"/>
                <a:gd name="T80" fmla="*/ 16 w 18"/>
                <a:gd name="T81" fmla="*/ 7 h 29"/>
                <a:gd name="T82" fmla="*/ 17 w 18"/>
                <a:gd name="T83" fmla="*/ 6 h 29"/>
                <a:gd name="T84" fmla="*/ 17 w 18"/>
                <a:gd name="T85" fmla="*/ 5 h 29"/>
                <a:gd name="T86" fmla="*/ 17 w 18"/>
                <a:gd name="T87" fmla="*/ 4 h 29"/>
                <a:gd name="T88" fmla="*/ 17 w 18"/>
                <a:gd name="T89" fmla="*/ 3 h 29"/>
                <a:gd name="T90" fmla="*/ 17 w 18"/>
                <a:gd name="T91" fmla="*/ 2 h 29"/>
                <a:gd name="T92" fmla="*/ 17 w 18"/>
                <a:gd name="T93" fmla="*/ 2 h 29"/>
                <a:gd name="T94" fmla="*/ 17 w 18"/>
                <a:gd name="T95" fmla="*/ 1 h 29"/>
                <a:gd name="T96" fmla="*/ 17 w 18"/>
                <a:gd name="T97" fmla="*/ 0 h 29"/>
                <a:gd name="T98" fmla="*/ 16 w 18"/>
                <a:gd name="T99" fmla="*/ 0 h 29"/>
                <a:gd name="T100" fmla="*/ 16 w 18"/>
                <a:gd name="T101" fmla="*/ 1 h 29"/>
                <a:gd name="T102" fmla="*/ 16 w 18"/>
                <a:gd name="T103" fmla="*/ 1 h 29"/>
                <a:gd name="T104" fmla="*/ 16 w 18"/>
                <a:gd name="T105" fmla="*/ 2 h 29"/>
                <a:gd name="T106" fmla="*/ 16 w 18"/>
                <a:gd name="T107" fmla="*/ 2 h 29"/>
                <a:gd name="T108" fmla="*/ 15 w 18"/>
                <a:gd name="T109" fmla="*/ 3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 h="29">
                  <a:moveTo>
                    <a:pt x="15" y="3"/>
                  </a:moveTo>
                  <a:lnTo>
                    <a:pt x="15" y="4"/>
                  </a:lnTo>
                  <a:lnTo>
                    <a:pt x="15" y="5"/>
                  </a:lnTo>
                  <a:lnTo>
                    <a:pt x="14" y="6"/>
                  </a:lnTo>
                  <a:lnTo>
                    <a:pt x="13" y="7"/>
                  </a:lnTo>
                  <a:lnTo>
                    <a:pt x="13" y="9"/>
                  </a:lnTo>
                  <a:lnTo>
                    <a:pt x="12" y="10"/>
                  </a:lnTo>
                  <a:lnTo>
                    <a:pt x="11" y="12"/>
                  </a:lnTo>
                  <a:lnTo>
                    <a:pt x="10" y="13"/>
                  </a:lnTo>
                  <a:lnTo>
                    <a:pt x="9" y="15"/>
                  </a:lnTo>
                  <a:lnTo>
                    <a:pt x="8" y="16"/>
                  </a:lnTo>
                  <a:lnTo>
                    <a:pt x="7" y="18"/>
                  </a:lnTo>
                  <a:lnTo>
                    <a:pt x="6" y="20"/>
                  </a:lnTo>
                  <a:lnTo>
                    <a:pt x="5" y="21"/>
                  </a:lnTo>
                  <a:lnTo>
                    <a:pt x="4" y="22"/>
                  </a:lnTo>
                  <a:lnTo>
                    <a:pt x="4" y="23"/>
                  </a:lnTo>
                  <a:lnTo>
                    <a:pt x="3" y="24"/>
                  </a:lnTo>
                  <a:lnTo>
                    <a:pt x="2" y="24"/>
                  </a:lnTo>
                  <a:lnTo>
                    <a:pt x="2" y="25"/>
                  </a:lnTo>
                  <a:lnTo>
                    <a:pt x="1" y="25"/>
                  </a:lnTo>
                  <a:lnTo>
                    <a:pt x="1" y="26"/>
                  </a:lnTo>
                  <a:lnTo>
                    <a:pt x="1" y="26"/>
                  </a:lnTo>
                  <a:lnTo>
                    <a:pt x="1" y="27"/>
                  </a:lnTo>
                  <a:lnTo>
                    <a:pt x="0" y="27"/>
                  </a:lnTo>
                  <a:lnTo>
                    <a:pt x="0" y="28"/>
                  </a:lnTo>
                  <a:lnTo>
                    <a:pt x="1" y="28"/>
                  </a:lnTo>
                  <a:lnTo>
                    <a:pt x="1" y="28"/>
                  </a:lnTo>
                  <a:lnTo>
                    <a:pt x="2" y="27"/>
                  </a:lnTo>
                  <a:lnTo>
                    <a:pt x="3" y="26"/>
                  </a:lnTo>
                  <a:lnTo>
                    <a:pt x="4" y="26"/>
                  </a:lnTo>
                  <a:lnTo>
                    <a:pt x="4" y="24"/>
                  </a:lnTo>
                  <a:lnTo>
                    <a:pt x="6" y="23"/>
                  </a:lnTo>
                  <a:lnTo>
                    <a:pt x="7" y="21"/>
                  </a:lnTo>
                  <a:lnTo>
                    <a:pt x="8" y="19"/>
                  </a:lnTo>
                  <a:lnTo>
                    <a:pt x="10" y="17"/>
                  </a:lnTo>
                  <a:lnTo>
                    <a:pt x="11" y="16"/>
                  </a:lnTo>
                  <a:lnTo>
                    <a:pt x="12" y="14"/>
                  </a:lnTo>
                  <a:lnTo>
                    <a:pt x="13" y="12"/>
                  </a:lnTo>
                  <a:lnTo>
                    <a:pt x="15" y="11"/>
                  </a:lnTo>
                  <a:lnTo>
                    <a:pt x="16" y="9"/>
                  </a:lnTo>
                  <a:lnTo>
                    <a:pt x="16" y="7"/>
                  </a:lnTo>
                  <a:lnTo>
                    <a:pt x="17" y="6"/>
                  </a:lnTo>
                  <a:lnTo>
                    <a:pt x="17" y="5"/>
                  </a:lnTo>
                  <a:lnTo>
                    <a:pt x="17" y="4"/>
                  </a:lnTo>
                  <a:lnTo>
                    <a:pt x="17" y="3"/>
                  </a:lnTo>
                  <a:lnTo>
                    <a:pt x="17" y="2"/>
                  </a:lnTo>
                  <a:lnTo>
                    <a:pt x="17" y="2"/>
                  </a:lnTo>
                  <a:lnTo>
                    <a:pt x="17" y="1"/>
                  </a:lnTo>
                  <a:lnTo>
                    <a:pt x="17" y="0"/>
                  </a:lnTo>
                  <a:lnTo>
                    <a:pt x="16" y="0"/>
                  </a:lnTo>
                  <a:lnTo>
                    <a:pt x="16" y="1"/>
                  </a:lnTo>
                  <a:lnTo>
                    <a:pt x="16" y="1"/>
                  </a:lnTo>
                  <a:lnTo>
                    <a:pt x="16" y="2"/>
                  </a:lnTo>
                  <a:lnTo>
                    <a:pt x="16" y="2"/>
                  </a:lnTo>
                  <a:lnTo>
                    <a:pt x="15" y="3"/>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40" name="Freeform 337"/>
            <p:cNvSpPr>
              <a:spLocks/>
            </p:cNvSpPr>
            <p:nvPr/>
          </p:nvSpPr>
          <p:spPr bwMode="auto">
            <a:xfrm>
              <a:off x="712" y="2992"/>
              <a:ext cx="17" cy="25"/>
            </a:xfrm>
            <a:custGeom>
              <a:avLst/>
              <a:gdLst>
                <a:gd name="T0" fmla="*/ 14 w 17"/>
                <a:gd name="T1" fmla="*/ 3 h 25"/>
                <a:gd name="T2" fmla="*/ 13 w 17"/>
                <a:gd name="T3" fmla="*/ 4 h 25"/>
                <a:gd name="T4" fmla="*/ 13 w 17"/>
                <a:gd name="T5" fmla="*/ 5 h 25"/>
                <a:gd name="T6" fmla="*/ 12 w 17"/>
                <a:gd name="T7" fmla="*/ 6 h 25"/>
                <a:gd name="T8" fmla="*/ 12 w 17"/>
                <a:gd name="T9" fmla="*/ 6 h 25"/>
                <a:gd name="T10" fmla="*/ 12 w 17"/>
                <a:gd name="T11" fmla="*/ 8 h 25"/>
                <a:gd name="T12" fmla="*/ 11 w 17"/>
                <a:gd name="T13" fmla="*/ 9 h 25"/>
                <a:gd name="T14" fmla="*/ 10 w 17"/>
                <a:gd name="T15" fmla="*/ 10 h 25"/>
                <a:gd name="T16" fmla="*/ 9 w 17"/>
                <a:gd name="T17" fmla="*/ 11 h 25"/>
                <a:gd name="T18" fmla="*/ 8 w 17"/>
                <a:gd name="T19" fmla="*/ 13 h 25"/>
                <a:gd name="T20" fmla="*/ 7 w 17"/>
                <a:gd name="T21" fmla="*/ 14 h 25"/>
                <a:gd name="T22" fmla="*/ 7 w 17"/>
                <a:gd name="T23" fmla="*/ 14 h 25"/>
                <a:gd name="T24" fmla="*/ 5 w 17"/>
                <a:gd name="T25" fmla="*/ 16 h 25"/>
                <a:gd name="T26" fmla="*/ 4 w 17"/>
                <a:gd name="T27" fmla="*/ 17 h 25"/>
                <a:gd name="T28" fmla="*/ 4 w 17"/>
                <a:gd name="T29" fmla="*/ 18 h 25"/>
                <a:gd name="T30" fmla="*/ 3 w 17"/>
                <a:gd name="T31" fmla="*/ 18 h 25"/>
                <a:gd name="T32" fmla="*/ 2 w 17"/>
                <a:gd name="T33" fmla="*/ 19 h 25"/>
                <a:gd name="T34" fmla="*/ 1 w 17"/>
                <a:gd name="T35" fmla="*/ 19 h 25"/>
                <a:gd name="T36" fmla="*/ 1 w 17"/>
                <a:gd name="T37" fmla="*/ 20 h 25"/>
                <a:gd name="T38" fmla="*/ 1 w 17"/>
                <a:gd name="T39" fmla="*/ 20 h 25"/>
                <a:gd name="T40" fmla="*/ 1 w 17"/>
                <a:gd name="T41" fmla="*/ 21 h 25"/>
                <a:gd name="T42" fmla="*/ 0 w 17"/>
                <a:gd name="T43" fmla="*/ 22 h 25"/>
                <a:gd name="T44" fmla="*/ 0 w 17"/>
                <a:gd name="T45" fmla="*/ 22 h 25"/>
                <a:gd name="T46" fmla="*/ 0 w 17"/>
                <a:gd name="T47" fmla="*/ 23 h 25"/>
                <a:gd name="T48" fmla="*/ 0 w 17"/>
                <a:gd name="T49" fmla="*/ 24 h 25"/>
                <a:gd name="T50" fmla="*/ 1 w 17"/>
                <a:gd name="T51" fmla="*/ 24 h 25"/>
                <a:gd name="T52" fmla="*/ 1 w 17"/>
                <a:gd name="T53" fmla="*/ 24 h 25"/>
                <a:gd name="T54" fmla="*/ 1 w 17"/>
                <a:gd name="T55" fmla="*/ 23 h 25"/>
                <a:gd name="T56" fmla="*/ 2 w 17"/>
                <a:gd name="T57" fmla="*/ 23 h 25"/>
                <a:gd name="T58" fmla="*/ 3 w 17"/>
                <a:gd name="T59" fmla="*/ 22 h 25"/>
                <a:gd name="T60" fmla="*/ 4 w 17"/>
                <a:gd name="T61" fmla="*/ 22 h 25"/>
                <a:gd name="T62" fmla="*/ 4 w 17"/>
                <a:gd name="T63" fmla="*/ 20 h 25"/>
                <a:gd name="T64" fmla="*/ 6 w 17"/>
                <a:gd name="T65" fmla="*/ 19 h 25"/>
                <a:gd name="T66" fmla="*/ 7 w 17"/>
                <a:gd name="T67" fmla="*/ 18 h 25"/>
                <a:gd name="T68" fmla="*/ 8 w 17"/>
                <a:gd name="T69" fmla="*/ 17 h 25"/>
                <a:gd name="T70" fmla="*/ 9 w 17"/>
                <a:gd name="T71" fmla="*/ 15 h 25"/>
                <a:gd name="T72" fmla="*/ 10 w 17"/>
                <a:gd name="T73" fmla="*/ 14 h 25"/>
                <a:gd name="T74" fmla="*/ 11 w 17"/>
                <a:gd name="T75" fmla="*/ 13 h 25"/>
                <a:gd name="T76" fmla="*/ 12 w 17"/>
                <a:gd name="T77" fmla="*/ 11 h 25"/>
                <a:gd name="T78" fmla="*/ 13 w 17"/>
                <a:gd name="T79" fmla="*/ 10 h 25"/>
                <a:gd name="T80" fmla="*/ 14 w 17"/>
                <a:gd name="T81" fmla="*/ 9 h 25"/>
                <a:gd name="T82" fmla="*/ 15 w 17"/>
                <a:gd name="T83" fmla="*/ 7 h 25"/>
                <a:gd name="T84" fmla="*/ 15 w 17"/>
                <a:gd name="T85" fmla="*/ 6 h 25"/>
                <a:gd name="T86" fmla="*/ 15 w 17"/>
                <a:gd name="T87" fmla="*/ 5 h 25"/>
                <a:gd name="T88" fmla="*/ 16 w 17"/>
                <a:gd name="T89" fmla="*/ 4 h 25"/>
                <a:gd name="T90" fmla="*/ 16 w 17"/>
                <a:gd name="T91" fmla="*/ 3 h 25"/>
                <a:gd name="T92" fmla="*/ 16 w 17"/>
                <a:gd name="T93" fmla="*/ 2 h 25"/>
                <a:gd name="T94" fmla="*/ 16 w 17"/>
                <a:gd name="T95" fmla="*/ 2 h 25"/>
                <a:gd name="T96" fmla="*/ 15 w 17"/>
                <a:gd name="T97" fmla="*/ 2 h 25"/>
                <a:gd name="T98" fmla="*/ 15 w 17"/>
                <a:gd name="T99" fmla="*/ 1 h 25"/>
                <a:gd name="T100" fmla="*/ 15 w 17"/>
                <a:gd name="T101" fmla="*/ 0 h 25"/>
                <a:gd name="T102" fmla="*/ 15 w 17"/>
                <a:gd name="T103" fmla="*/ 0 h 25"/>
                <a:gd name="T104" fmla="*/ 15 w 17"/>
                <a:gd name="T105" fmla="*/ 1 h 25"/>
                <a:gd name="T106" fmla="*/ 14 w 17"/>
                <a:gd name="T107" fmla="*/ 1 h 25"/>
                <a:gd name="T108" fmla="*/ 14 w 17"/>
                <a:gd name="T109" fmla="*/ 2 h 25"/>
                <a:gd name="T110" fmla="*/ 14 w 17"/>
                <a:gd name="T111" fmla="*/ 2 h 25"/>
                <a:gd name="T112" fmla="*/ 14 w 17"/>
                <a:gd name="T113" fmla="*/ 3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 h="25">
                  <a:moveTo>
                    <a:pt x="14" y="3"/>
                  </a:moveTo>
                  <a:lnTo>
                    <a:pt x="13" y="4"/>
                  </a:lnTo>
                  <a:lnTo>
                    <a:pt x="13" y="5"/>
                  </a:lnTo>
                  <a:lnTo>
                    <a:pt x="12" y="6"/>
                  </a:lnTo>
                  <a:lnTo>
                    <a:pt x="12" y="6"/>
                  </a:lnTo>
                  <a:lnTo>
                    <a:pt x="12" y="8"/>
                  </a:lnTo>
                  <a:lnTo>
                    <a:pt x="11" y="9"/>
                  </a:lnTo>
                  <a:lnTo>
                    <a:pt x="10" y="10"/>
                  </a:lnTo>
                  <a:lnTo>
                    <a:pt x="9" y="11"/>
                  </a:lnTo>
                  <a:lnTo>
                    <a:pt x="8" y="13"/>
                  </a:lnTo>
                  <a:lnTo>
                    <a:pt x="7" y="14"/>
                  </a:lnTo>
                  <a:lnTo>
                    <a:pt x="7" y="14"/>
                  </a:lnTo>
                  <a:lnTo>
                    <a:pt x="5" y="16"/>
                  </a:lnTo>
                  <a:lnTo>
                    <a:pt x="4" y="17"/>
                  </a:lnTo>
                  <a:lnTo>
                    <a:pt x="4" y="18"/>
                  </a:lnTo>
                  <a:lnTo>
                    <a:pt x="3" y="18"/>
                  </a:lnTo>
                  <a:lnTo>
                    <a:pt x="2" y="19"/>
                  </a:lnTo>
                  <a:lnTo>
                    <a:pt x="1" y="19"/>
                  </a:lnTo>
                  <a:lnTo>
                    <a:pt x="1" y="20"/>
                  </a:lnTo>
                  <a:lnTo>
                    <a:pt x="1" y="20"/>
                  </a:lnTo>
                  <a:lnTo>
                    <a:pt x="1" y="21"/>
                  </a:lnTo>
                  <a:lnTo>
                    <a:pt x="0" y="22"/>
                  </a:lnTo>
                  <a:lnTo>
                    <a:pt x="0" y="22"/>
                  </a:lnTo>
                  <a:lnTo>
                    <a:pt x="0" y="23"/>
                  </a:lnTo>
                  <a:lnTo>
                    <a:pt x="0" y="24"/>
                  </a:lnTo>
                  <a:lnTo>
                    <a:pt x="1" y="24"/>
                  </a:lnTo>
                  <a:lnTo>
                    <a:pt x="1" y="24"/>
                  </a:lnTo>
                  <a:lnTo>
                    <a:pt x="1" y="23"/>
                  </a:lnTo>
                  <a:lnTo>
                    <a:pt x="2" y="23"/>
                  </a:lnTo>
                  <a:lnTo>
                    <a:pt x="3" y="22"/>
                  </a:lnTo>
                  <a:lnTo>
                    <a:pt x="4" y="22"/>
                  </a:lnTo>
                  <a:lnTo>
                    <a:pt x="4" y="20"/>
                  </a:lnTo>
                  <a:lnTo>
                    <a:pt x="6" y="19"/>
                  </a:lnTo>
                  <a:lnTo>
                    <a:pt x="7" y="18"/>
                  </a:lnTo>
                  <a:lnTo>
                    <a:pt x="8" y="17"/>
                  </a:lnTo>
                  <a:lnTo>
                    <a:pt x="9" y="15"/>
                  </a:lnTo>
                  <a:lnTo>
                    <a:pt x="10" y="14"/>
                  </a:lnTo>
                  <a:lnTo>
                    <a:pt x="11" y="13"/>
                  </a:lnTo>
                  <a:lnTo>
                    <a:pt x="12" y="11"/>
                  </a:lnTo>
                  <a:lnTo>
                    <a:pt x="13" y="10"/>
                  </a:lnTo>
                  <a:lnTo>
                    <a:pt x="14" y="9"/>
                  </a:lnTo>
                  <a:lnTo>
                    <a:pt x="15" y="7"/>
                  </a:lnTo>
                  <a:lnTo>
                    <a:pt x="15" y="6"/>
                  </a:lnTo>
                  <a:lnTo>
                    <a:pt x="15" y="5"/>
                  </a:lnTo>
                  <a:lnTo>
                    <a:pt x="16" y="4"/>
                  </a:lnTo>
                  <a:lnTo>
                    <a:pt x="16" y="3"/>
                  </a:lnTo>
                  <a:lnTo>
                    <a:pt x="16" y="2"/>
                  </a:lnTo>
                  <a:lnTo>
                    <a:pt x="16" y="2"/>
                  </a:lnTo>
                  <a:lnTo>
                    <a:pt x="15" y="2"/>
                  </a:lnTo>
                  <a:lnTo>
                    <a:pt x="15" y="1"/>
                  </a:lnTo>
                  <a:lnTo>
                    <a:pt x="15" y="0"/>
                  </a:lnTo>
                  <a:lnTo>
                    <a:pt x="15" y="0"/>
                  </a:lnTo>
                  <a:lnTo>
                    <a:pt x="15" y="1"/>
                  </a:lnTo>
                  <a:lnTo>
                    <a:pt x="14" y="1"/>
                  </a:lnTo>
                  <a:lnTo>
                    <a:pt x="14" y="2"/>
                  </a:lnTo>
                  <a:lnTo>
                    <a:pt x="14" y="2"/>
                  </a:lnTo>
                  <a:lnTo>
                    <a:pt x="14" y="3"/>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41" name="Freeform 338"/>
            <p:cNvSpPr>
              <a:spLocks/>
            </p:cNvSpPr>
            <p:nvPr/>
          </p:nvSpPr>
          <p:spPr bwMode="auto">
            <a:xfrm>
              <a:off x="720" y="3000"/>
              <a:ext cx="15" cy="23"/>
            </a:xfrm>
            <a:custGeom>
              <a:avLst/>
              <a:gdLst>
                <a:gd name="T0" fmla="*/ 12 w 15"/>
                <a:gd name="T1" fmla="*/ 2 h 23"/>
                <a:gd name="T2" fmla="*/ 12 w 15"/>
                <a:gd name="T3" fmla="*/ 3 h 23"/>
                <a:gd name="T4" fmla="*/ 11 w 15"/>
                <a:gd name="T5" fmla="*/ 4 h 23"/>
                <a:gd name="T6" fmla="*/ 11 w 15"/>
                <a:gd name="T7" fmla="*/ 5 h 23"/>
                <a:gd name="T8" fmla="*/ 11 w 15"/>
                <a:gd name="T9" fmla="*/ 6 h 23"/>
                <a:gd name="T10" fmla="*/ 10 w 15"/>
                <a:gd name="T11" fmla="*/ 7 h 23"/>
                <a:gd name="T12" fmla="*/ 10 w 15"/>
                <a:gd name="T13" fmla="*/ 8 h 23"/>
                <a:gd name="T14" fmla="*/ 9 w 15"/>
                <a:gd name="T15" fmla="*/ 9 h 23"/>
                <a:gd name="T16" fmla="*/ 8 w 15"/>
                <a:gd name="T17" fmla="*/ 10 h 23"/>
                <a:gd name="T18" fmla="*/ 8 w 15"/>
                <a:gd name="T19" fmla="*/ 12 h 23"/>
                <a:gd name="T20" fmla="*/ 7 w 15"/>
                <a:gd name="T21" fmla="*/ 13 h 23"/>
                <a:gd name="T22" fmla="*/ 6 w 15"/>
                <a:gd name="T23" fmla="*/ 13 h 23"/>
                <a:gd name="T24" fmla="*/ 5 w 15"/>
                <a:gd name="T25" fmla="*/ 15 h 23"/>
                <a:gd name="T26" fmla="*/ 4 w 15"/>
                <a:gd name="T27" fmla="*/ 16 h 23"/>
                <a:gd name="T28" fmla="*/ 4 w 15"/>
                <a:gd name="T29" fmla="*/ 17 h 23"/>
                <a:gd name="T30" fmla="*/ 3 w 15"/>
                <a:gd name="T31" fmla="*/ 17 h 23"/>
                <a:gd name="T32" fmla="*/ 2 w 15"/>
                <a:gd name="T33" fmla="*/ 17 h 23"/>
                <a:gd name="T34" fmla="*/ 2 w 15"/>
                <a:gd name="T35" fmla="*/ 18 h 23"/>
                <a:gd name="T36" fmla="*/ 1 w 15"/>
                <a:gd name="T37" fmla="*/ 19 h 23"/>
                <a:gd name="T38" fmla="*/ 1 w 15"/>
                <a:gd name="T39" fmla="*/ 19 h 23"/>
                <a:gd name="T40" fmla="*/ 1 w 15"/>
                <a:gd name="T41" fmla="*/ 20 h 23"/>
                <a:gd name="T42" fmla="*/ 0 w 15"/>
                <a:gd name="T43" fmla="*/ 20 h 23"/>
                <a:gd name="T44" fmla="*/ 0 w 15"/>
                <a:gd name="T45" fmla="*/ 21 h 23"/>
                <a:gd name="T46" fmla="*/ 0 w 15"/>
                <a:gd name="T47" fmla="*/ 22 h 23"/>
                <a:gd name="T48" fmla="*/ 1 w 15"/>
                <a:gd name="T49" fmla="*/ 22 h 23"/>
                <a:gd name="T50" fmla="*/ 1 w 15"/>
                <a:gd name="T51" fmla="*/ 22 h 23"/>
                <a:gd name="T52" fmla="*/ 1 w 15"/>
                <a:gd name="T53" fmla="*/ 21 h 23"/>
                <a:gd name="T54" fmla="*/ 2 w 15"/>
                <a:gd name="T55" fmla="*/ 20 h 23"/>
                <a:gd name="T56" fmla="*/ 4 w 15"/>
                <a:gd name="T57" fmla="*/ 20 h 23"/>
                <a:gd name="T58" fmla="*/ 4 w 15"/>
                <a:gd name="T59" fmla="*/ 19 h 23"/>
                <a:gd name="T60" fmla="*/ 6 w 15"/>
                <a:gd name="T61" fmla="*/ 17 h 23"/>
                <a:gd name="T62" fmla="*/ 7 w 15"/>
                <a:gd name="T63" fmla="*/ 16 h 23"/>
                <a:gd name="T64" fmla="*/ 8 w 15"/>
                <a:gd name="T65" fmla="*/ 14 h 23"/>
                <a:gd name="T66" fmla="*/ 9 w 15"/>
                <a:gd name="T67" fmla="*/ 13 h 23"/>
                <a:gd name="T68" fmla="*/ 10 w 15"/>
                <a:gd name="T69" fmla="*/ 12 h 23"/>
                <a:gd name="T70" fmla="*/ 11 w 15"/>
                <a:gd name="T71" fmla="*/ 10 h 23"/>
                <a:gd name="T72" fmla="*/ 12 w 15"/>
                <a:gd name="T73" fmla="*/ 9 h 23"/>
                <a:gd name="T74" fmla="*/ 13 w 15"/>
                <a:gd name="T75" fmla="*/ 8 h 23"/>
                <a:gd name="T76" fmla="*/ 13 w 15"/>
                <a:gd name="T77" fmla="*/ 6 h 23"/>
                <a:gd name="T78" fmla="*/ 13 w 15"/>
                <a:gd name="T79" fmla="*/ 6 h 23"/>
                <a:gd name="T80" fmla="*/ 14 w 15"/>
                <a:gd name="T81" fmla="*/ 5 h 23"/>
                <a:gd name="T82" fmla="*/ 14 w 15"/>
                <a:gd name="T83" fmla="*/ 4 h 23"/>
                <a:gd name="T84" fmla="*/ 14 w 15"/>
                <a:gd name="T85" fmla="*/ 3 h 23"/>
                <a:gd name="T86" fmla="*/ 14 w 15"/>
                <a:gd name="T87" fmla="*/ 2 h 23"/>
                <a:gd name="T88" fmla="*/ 14 w 15"/>
                <a:gd name="T89" fmla="*/ 2 h 23"/>
                <a:gd name="T90" fmla="*/ 14 w 15"/>
                <a:gd name="T91" fmla="*/ 1 h 23"/>
                <a:gd name="T92" fmla="*/ 13 w 15"/>
                <a:gd name="T93" fmla="*/ 1 h 23"/>
                <a:gd name="T94" fmla="*/ 13 w 15"/>
                <a:gd name="T95" fmla="*/ 0 h 23"/>
                <a:gd name="T96" fmla="*/ 13 w 15"/>
                <a:gd name="T97" fmla="*/ 0 h 23"/>
                <a:gd name="T98" fmla="*/ 13 w 15"/>
                <a:gd name="T99" fmla="*/ 1 h 23"/>
                <a:gd name="T100" fmla="*/ 13 w 15"/>
                <a:gd name="T101" fmla="*/ 2 h 23"/>
                <a:gd name="T102" fmla="*/ 12 w 15"/>
                <a:gd name="T103" fmla="*/ 2 h 23"/>
                <a:gd name="T104" fmla="*/ 12 w 15"/>
                <a:gd name="T105" fmla="*/ 2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5" h="23">
                  <a:moveTo>
                    <a:pt x="12" y="2"/>
                  </a:moveTo>
                  <a:lnTo>
                    <a:pt x="12" y="3"/>
                  </a:lnTo>
                  <a:lnTo>
                    <a:pt x="11" y="4"/>
                  </a:lnTo>
                  <a:lnTo>
                    <a:pt x="11" y="5"/>
                  </a:lnTo>
                  <a:lnTo>
                    <a:pt x="11" y="6"/>
                  </a:lnTo>
                  <a:lnTo>
                    <a:pt x="10" y="7"/>
                  </a:lnTo>
                  <a:lnTo>
                    <a:pt x="10" y="8"/>
                  </a:lnTo>
                  <a:lnTo>
                    <a:pt x="9" y="9"/>
                  </a:lnTo>
                  <a:lnTo>
                    <a:pt x="8" y="10"/>
                  </a:lnTo>
                  <a:lnTo>
                    <a:pt x="8" y="12"/>
                  </a:lnTo>
                  <a:lnTo>
                    <a:pt x="7" y="13"/>
                  </a:lnTo>
                  <a:lnTo>
                    <a:pt x="6" y="13"/>
                  </a:lnTo>
                  <a:lnTo>
                    <a:pt x="5" y="15"/>
                  </a:lnTo>
                  <a:lnTo>
                    <a:pt x="4" y="16"/>
                  </a:lnTo>
                  <a:lnTo>
                    <a:pt x="4" y="17"/>
                  </a:lnTo>
                  <a:lnTo>
                    <a:pt x="3" y="17"/>
                  </a:lnTo>
                  <a:lnTo>
                    <a:pt x="2" y="17"/>
                  </a:lnTo>
                  <a:lnTo>
                    <a:pt x="2" y="18"/>
                  </a:lnTo>
                  <a:lnTo>
                    <a:pt x="1" y="19"/>
                  </a:lnTo>
                  <a:lnTo>
                    <a:pt x="1" y="19"/>
                  </a:lnTo>
                  <a:lnTo>
                    <a:pt x="1" y="20"/>
                  </a:lnTo>
                  <a:lnTo>
                    <a:pt x="0" y="20"/>
                  </a:lnTo>
                  <a:lnTo>
                    <a:pt x="0" y="21"/>
                  </a:lnTo>
                  <a:lnTo>
                    <a:pt x="0" y="22"/>
                  </a:lnTo>
                  <a:lnTo>
                    <a:pt x="1" y="22"/>
                  </a:lnTo>
                  <a:lnTo>
                    <a:pt x="1" y="22"/>
                  </a:lnTo>
                  <a:lnTo>
                    <a:pt x="1" y="21"/>
                  </a:lnTo>
                  <a:lnTo>
                    <a:pt x="2" y="20"/>
                  </a:lnTo>
                  <a:lnTo>
                    <a:pt x="4" y="20"/>
                  </a:lnTo>
                  <a:lnTo>
                    <a:pt x="4" y="19"/>
                  </a:lnTo>
                  <a:lnTo>
                    <a:pt x="6" y="17"/>
                  </a:lnTo>
                  <a:lnTo>
                    <a:pt x="7" y="16"/>
                  </a:lnTo>
                  <a:lnTo>
                    <a:pt x="8" y="14"/>
                  </a:lnTo>
                  <a:lnTo>
                    <a:pt x="9" y="13"/>
                  </a:lnTo>
                  <a:lnTo>
                    <a:pt x="10" y="12"/>
                  </a:lnTo>
                  <a:lnTo>
                    <a:pt x="11" y="10"/>
                  </a:lnTo>
                  <a:lnTo>
                    <a:pt x="12" y="9"/>
                  </a:lnTo>
                  <a:lnTo>
                    <a:pt x="13" y="8"/>
                  </a:lnTo>
                  <a:lnTo>
                    <a:pt x="13" y="6"/>
                  </a:lnTo>
                  <a:lnTo>
                    <a:pt x="13" y="6"/>
                  </a:lnTo>
                  <a:lnTo>
                    <a:pt x="14" y="5"/>
                  </a:lnTo>
                  <a:lnTo>
                    <a:pt x="14" y="4"/>
                  </a:lnTo>
                  <a:lnTo>
                    <a:pt x="14" y="3"/>
                  </a:lnTo>
                  <a:lnTo>
                    <a:pt x="14" y="2"/>
                  </a:lnTo>
                  <a:lnTo>
                    <a:pt x="14" y="2"/>
                  </a:lnTo>
                  <a:lnTo>
                    <a:pt x="14" y="1"/>
                  </a:lnTo>
                  <a:lnTo>
                    <a:pt x="13" y="1"/>
                  </a:lnTo>
                  <a:lnTo>
                    <a:pt x="13" y="0"/>
                  </a:lnTo>
                  <a:lnTo>
                    <a:pt x="13" y="0"/>
                  </a:lnTo>
                  <a:lnTo>
                    <a:pt x="13" y="1"/>
                  </a:lnTo>
                  <a:lnTo>
                    <a:pt x="13" y="2"/>
                  </a:lnTo>
                  <a:lnTo>
                    <a:pt x="12" y="2"/>
                  </a:lnTo>
                  <a:lnTo>
                    <a:pt x="12" y="2"/>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42" name="Freeform 339"/>
            <p:cNvSpPr>
              <a:spLocks/>
            </p:cNvSpPr>
            <p:nvPr/>
          </p:nvSpPr>
          <p:spPr bwMode="auto">
            <a:xfrm>
              <a:off x="727" y="3010"/>
              <a:ext cx="14" cy="22"/>
            </a:xfrm>
            <a:custGeom>
              <a:avLst/>
              <a:gdLst>
                <a:gd name="T0" fmla="*/ 11 w 14"/>
                <a:gd name="T1" fmla="*/ 2 h 22"/>
                <a:gd name="T2" fmla="*/ 11 w 14"/>
                <a:gd name="T3" fmla="*/ 3 h 22"/>
                <a:gd name="T4" fmla="*/ 11 w 14"/>
                <a:gd name="T5" fmla="*/ 4 h 22"/>
                <a:gd name="T6" fmla="*/ 10 w 14"/>
                <a:gd name="T7" fmla="*/ 5 h 22"/>
                <a:gd name="T8" fmla="*/ 10 w 14"/>
                <a:gd name="T9" fmla="*/ 5 h 22"/>
                <a:gd name="T10" fmla="*/ 10 w 14"/>
                <a:gd name="T11" fmla="*/ 7 h 22"/>
                <a:gd name="T12" fmla="*/ 9 w 14"/>
                <a:gd name="T13" fmla="*/ 8 h 22"/>
                <a:gd name="T14" fmla="*/ 8 w 14"/>
                <a:gd name="T15" fmla="*/ 9 h 22"/>
                <a:gd name="T16" fmla="*/ 8 w 14"/>
                <a:gd name="T17" fmla="*/ 9 h 22"/>
                <a:gd name="T18" fmla="*/ 8 w 14"/>
                <a:gd name="T19" fmla="*/ 11 h 22"/>
                <a:gd name="T20" fmla="*/ 7 w 14"/>
                <a:gd name="T21" fmla="*/ 12 h 22"/>
                <a:gd name="T22" fmla="*/ 6 w 14"/>
                <a:gd name="T23" fmla="*/ 12 h 22"/>
                <a:gd name="T24" fmla="*/ 5 w 14"/>
                <a:gd name="T25" fmla="*/ 14 h 22"/>
                <a:gd name="T26" fmla="*/ 5 w 14"/>
                <a:gd name="T27" fmla="*/ 15 h 22"/>
                <a:gd name="T28" fmla="*/ 4 w 14"/>
                <a:gd name="T29" fmla="*/ 16 h 22"/>
                <a:gd name="T30" fmla="*/ 3 w 14"/>
                <a:gd name="T31" fmla="*/ 16 h 22"/>
                <a:gd name="T32" fmla="*/ 3 w 14"/>
                <a:gd name="T33" fmla="*/ 16 h 22"/>
                <a:gd name="T34" fmla="*/ 2 w 14"/>
                <a:gd name="T35" fmla="*/ 17 h 22"/>
                <a:gd name="T36" fmla="*/ 1 w 14"/>
                <a:gd name="T37" fmla="*/ 17 h 22"/>
                <a:gd name="T38" fmla="*/ 1 w 14"/>
                <a:gd name="T39" fmla="*/ 18 h 22"/>
                <a:gd name="T40" fmla="*/ 1 w 14"/>
                <a:gd name="T41" fmla="*/ 18 h 22"/>
                <a:gd name="T42" fmla="*/ 1 w 14"/>
                <a:gd name="T43" fmla="*/ 19 h 22"/>
                <a:gd name="T44" fmla="*/ 0 w 14"/>
                <a:gd name="T45" fmla="*/ 19 h 22"/>
                <a:gd name="T46" fmla="*/ 0 w 14"/>
                <a:gd name="T47" fmla="*/ 20 h 22"/>
                <a:gd name="T48" fmla="*/ 1 w 14"/>
                <a:gd name="T49" fmla="*/ 21 h 22"/>
                <a:gd name="T50" fmla="*/ 1 w 14"/>
                <a:gd name="T51" fmla="*/ 21 h 22"/>
                <a:gd name="T52" fmla="*/ 2 w 14"/>
                <a:gd name="T53" fmla="*/ 21 h 22"/>
                <a:gd name="T54" fmla="*/ 2 w 14"/>
                <a:gd name="T55" fmla="*/ 20 h 22"/>
                <a:gd name="T56" fmla="*/ 3 w 14"/>
                <a:gd name="T57" fmla="*/ 19 h 22"/>
                <a:gd name="T58" fmla="*/ 3 w 14"/>
                <a:gd name="T59" fmla="*/ 19 h 22"/>
                <a:gd name="T60" fmla="*/ 4 w 14"/>
                <a:gd name="T61" fmla="*/ 18 h 22"/>
                <a:gd name="T62" fmla="*/ 5 w 14"/>
                <a:gd name="T63" fmla="*/ 17 h 22"/>
                <a:gd name="T64" fmla="*/ 6 w 14"/>
                <a:gd name="T65" fmla="*/ 16 h 22"/>
                <a:gd name="T66" fmla="*/ 7 w 14"/>
                <a:gd name="T67" fmla="*/ 15 h 22"/>
                <a:gd name="T68" fmla="*/ 8 w 14"/>
                <a:gd name="T69" fmla="*/ 14 h 22"/>
                <a:gd name="T70" fmla="*/ 9 w 14"/>
                <a:gd name="T71" fmla="*/ 12 h 22"/>
                <a:gd name="T72" fmla="*/ 10 w 14"/>
                <a:gd name="T73" fmla="*/ 11 h 22"/>
                <a:gd name="T74" fmla="*/ 10 w 14"/>
                <a:gd name="T75" fmla="*/ 10 h 22"/>
                <a:gd name="T76" fmla="*/ 11 w 14"/>
                <a:gd name="T77" fmla="*/ 9 h 22"/>
                <a:gd name="T78" fmla="*/ 12 w 14"/>
                <a:gd name="T79" fmla="*/ 8 h 22"/>
                <a:gd name="T80" fmla="*/ 12 w 14"/>
                <a:gd name="T81" fmla="*/ 6 h 22"/>
                <a:gd name="T82" fmla="*/ 13 w 14"/>
                <a:gd name="T83" fmla="*/ 5 h 22"/>
                <a:gd name="T84" fmla="*/ 13 w 14"/>
                <a:gd name="T85" fmla="*/ 5 h 22"/>
                <a:gd name="T86" fmla="*/ 13 w 14"/>
                <a:gd name="T87" fmla="*/ 4 h 22"/>
                <a:gd name="T88" fmla="*/ 13 w 14"/>
                <a:gd name="T89" fmla="*/ 3 h 22"/>
                <a:gd name="T90" fmla="*/ 13 w 14"/>
                <a:gd name="T91" fmla="*/ 2 h 22"/>
                <a:gd name="T92" fmla="*/ 13 w 14"/>
                <a:gd name="T93" fmla="*/ 2 h 22"/>
                <a:gd name="T94" fmla="*/ 13 w 14"/>
                <a:gd name="T95" fmla="*/ 1 h 22"/>
                <a:gd name="T96" fmla="*/ 13 w 14"/>
                <a:gd name="T97" fmla="*/ 0 h 22"/>
                <a:gd name="T98" fmla="*/ 12 w 14"/>
                <a:gd name="T99" fmla="*/ 0 h 22"/>
                <a:gd name="T100" fmla="*/ 12 w 14"/>
                <a:gd name="T101" fmla="*/ 0 h 22"/>
                <a:gd name="T102" fmla="*/ 12 w 14"/>
                <a:gd name="T103" fmla="*/ 1 h 22"/>
                <a:gd name="T104" fmla="*/ 12 w 14"/>
                <a:gd name="T105" fmla="*/ 2 h 22"/>
                <a:gd name="T106" fmla="*/ 11 w 14"/>
                <a:gd name="T107" fmla="*/ 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4" h="22">
                  <a:moveTo>
                    <a:pt x="11" y="2"/>
                  </a:moveTo>
                  <a:lnTo>
                    <a:pt x="11" y="3"/>
                  </a:lnTo>
                  <a:lnTo>
                    <a:pt x="11" y="4"/>
                  </a:lnTo>
                  <a:lnTo>
                    <a:pt x="10" y="5"/>
                  </a:lnTo>
                  <a:lnTo>
                    <a:pt x="10" y="5"/>
                  </a:lnTo>
                  <a:lnTo>
                    <a:pt x="10" y="7"/>
                  </a:lnTo>
                  <a:lnTo>
                    <a:pt x="9" y="8"/>
                  </a:lnTo>
                  <a:lnTo>
                    <a:pt x="8" y="9"/>
                  </a:lnTo>
                  <a:lnTo>
                    <a:pt x="8" y="9"/>
                  </a:lnTo>
                  <a:lnTo>
                    <a:pt x="8" y="11"/>
                  </a:lnTo>
                  <a:lnTo>
                    <a:pt x="7" y="12"/>
                  </a:lnTo>
                  <a:lnTo>
                    <a:pt x="6" y="12"/>
                  </a:lnTo>
                  <a:lnTo>
                    <a:pt x="5" y="14"/>
                  </a:lnTo>
                  <a:lnTo>
                    <a:pt x="5" y="15"/>
                  </a:lnTo>
                  <a:lnTo>
                    <a:pt x="4" y="16"/>
                  </a:lnTo>
                  <a:lnTo>
                    <a:pt x="3" y="16"/>
                  </a:lnTo>
                  <a:lnTo>
                    <a:pt x="3" y="16"/>
                  </a:lnTo>
                  <a:lnTo>
                    <a:pt x="2" y="17"/>
                  </a:lnTo>
                  <a:lnTo>
                    <a:pt x="1" y="17"/>
                  </a:lnTo>
                  <a:lnTo>
                    <a:pt x="1" y="18"/>
                  </a:lnTo>
                  <a:lnTo>
                    <a:pt x="1" y="18"/>
                  </a:lnTo>
                  <a:lnTo>
                    <a:pt x="1" y="19"/>
                  </a:lnTo>
                  <a:lnTo>
                    <a:pt x="0" y="19"/>
                  </a:lnTo>
                  <a:lnTo>
                    <a:pt x="0" y="20"/>
                  </a:lnTo>
                  <a:lnTo>
                    <a:pt x="1" y="21"/>
                  </a:lnTo>
                  <a:lnTo>
                    <a:pt x="1" y="21"/>
                  </a:lnTo>
                  <a:lnTo>
                    <a:pt x="2" y="21"/>
                  </a:lnTo>
                  <a:lnTo>
                    <a:pt x="2" y="20"/>
                  </a:lnTo>
                  <a:lnTo>
                    <a:pt x="3" y="19"/>
                  </a:lnTo>
                  <a:lnTo>
                    <a:pt x="3" y="19"/>
                  </a:lnTo>
                  <a:lnTo>
                    <a:pt x="4" y="18"/>
                  </a:lnTo>
                  <a:lnTo>
                    <a:pt x="5" y="17"/>
                  </a:lnTo>
                  <a:lnTo>
                    <a:pt x="6" y="16"/>
                  </a:lnTo>
                  <a:lnTo>
                    <a:pt x="7" y="15"/>
                  </a:lnTo>
                  <a:lnTo>
                    <a:pt x="8" y="14"/>
                  </a:lnTo>
                  <a:lnTo>
                    <a:pt x="9" y="12"/>
                  </a:lnTo>
                  <a:lnTo>
                    <a:pt x="10" y="11"/>
                  </a:lnTo>
                  <a:lnTo>
                    <a:pt x="10" y="10"/>
                  </a:lnTo>
                  <a:lnTo>
                    <a:pt x="11" y="9"/>
                  </a:lnTo>
                  <a:lnTo>
                    <a:pt x="12" y="8"/>
                  </a:lnTo>
                  <a:lnTo>
                    <a:pt x="12" y="6"/>
                  </a:lnTo>
                  <a:lnTo>
                    <a:pt x="13" y="5"/>
                  </a:lnTo>
                  <a:lnTo>
                    <a:pt x="13" y="5"/>
                  </a:lnTo>
                  <a:lnTo>
                    <a:pt x="13" y="4"/>
                  </a:lnTo>
                  <a:lnTo>
                    <a:pt x="13" y="3"/>
                  </a:lnTo>
                  <a:lnTo>
                    <a:pt x="13" y="2"/>
                  </a:lnTo>
                  <a:lnTo>
                    <a:pt x="13" y="2"/>
                  </a:lnTo>
                  <a:lnTo>
                    <a:pt x="13" y="1"/>
                  </a:lnTo>
                  <a:lnTo>
                    <a:pt x="13" y="0"/>
                  </a:lnTo>
                  <a:lnTo>
                    <a:pt x="12" y="0"/>
                  </a:lnTo>
                  <a:lnTo>
                    <a:pt x="12" y="0"/>
                  </a:lnTo>
                  <a:lnTo>
                    <a:pt x="12" y="1"/>
                  </a:lnTo>
                  <a:lnTo>
                    <a:pt x="12" y="2"/>
                  </a:lnTo>
                  <a:lnTo>
                    <a:pt x="11" y="2"/>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43" name="Freeform 340"/>
            <p:cNvSpPr>
              <a:spLocks/>
            </p:cNvSpPr>
            <p:nvPr/>
          </p:nvSpPr>
          <p:spPr bwMode="auto">
            <a:xfrm>
              <a:off x="734" y="3018"/>
              <a:ext cx="14" cy="21"/>
            </a:xfrm>
            <a:custGeom>
              <a:avLst/>
              <a:gdLst>
                <a:gd name="T0" fmla="*/ 11 w 14"/>
                <a:gd name="T1" fmla="*/ 2 h 21"/>
                <a:gd name="T2" fmla="*/ 11 w 14"/>
                <a:gd name="T3" fmla="*/ 3 h 21"/>
                <a:gd name="T4" fmla="*/ 10 w 14"/>
                <a:gd name="T5" fmla="*/ 4 h 21"/>
                <a:gd name="T6" fmla="*/ 10 w 14"/>
                <a:gd name="T7" fmla="*/ 5 h 21"/>
                <a:gd name="T8" fmla="*/ 10 w 14"/>
                <a:gd name="T9" fmla="*/ 5 h 21"/>
                <a:gd name="T10" fmla="*/ 10 w 14"/>
                <a:gd name="T11" fmla="*/ 6 h 21"/>
                <a:gd name="T12" fmla="*/ 9 w 14"/>
                <a:gd name="T13" fmla="*/ 7 h 21"/>
                <a:gd name="T14" fmla="*/ 8 w 14"/>
                <a:gd name="T15" fmla="*/ 8 h 21"/>
                <a:gd name="T16" fmla="*/ 8 w 14"/>
                <a:gd name="T17" fmla="*/ 9 h 21"/>
                <a:gd name="T18" fmla="*/ 7 w 14"/>
                <a:gd name="T19" fmla="*/ 10 h 21"/>
                <a:gd name="T20" fmla="*/ 7 w 14"/>
                <a:gd name="T21" fmla="*/ 11 h 21"/>
                <a:gd name="T22" fmla="*/ 6 w 14"/>
                <a:gd name="T23" fmla="*/ 12 h 21"/>
                <a:gd name="T24" fmla="*/ 5 w 14"/>
                <a:gd name="T25" fmla="*/ 12 h 21"/>
                <a:gd name="T26" fmla="*/ 5 w 14"/>
                <a:gd name="T27" fmla="*/ 13 h 21"/>
                <a:gd name="T28" fmla="*/ 4 w 14"/>
                <a:gd name="T29" fmla="*/ 14 h 21"/>
                <a:gd name="T30" fmla="*/ 3 w 14"/>
                <a:gd name="T31" fmla="*/ 15 h 21"/>
                <a:gd name="T32" fmla="*/ 3 w 14"/>
                <a:gd name="T33" fmla="*/ 15 h 21"/>
                <a:gd name="T34" fmla="*/ 2 w 14"/>
                <a:gd name="T35" fmla="*/ 15 h 21"/>
                <a:gd name="T36" fmla="*/ 2 w 14"/>
                <a:gd name="T37" fmla="*/ 16 h 21"/>
                <a:gd name="T38" fmla="*/ 1 w 14"/>
                <a:gd name="T39" fmla="*/ 17 h 21"/>
                <a:gd name="T40" fmla="*/ 1 w 14"/>
                <a:gd name="T41" fmla="*/ 17 h 21"/>
                <a:gd name="T42" fmla="*/ 1 w 14"/>
                <a:gd name="T43" fmla="*/ 18 h 21"/>
                <a:gd name="T44" fmla="*/ 1 w 14"/>
                <a:gd name="T45" fmla="*/ 18 h 21"/>
                <a:gd name="T46" fmla="*/ 0 w 14"/>
                <a:gd name="T47" fmla="*/ 19 h 21"/>
                <a:gd name="T48" fmla="*/ 1 w 14"/>
                <a:gd name="T49" fmla="*/ 19 h 21"/>
                <a:gd name="T50" fmla="*/ 1 w 14"/>
                <a:gd name="T51" fmla="*/ 20 h 21"/>
                <a:gd name="T52" fmla="*/ 1 w 14"/>
                <a:gd name="T53" fmla="*/ 20 h 21"/>
                <a:gd name="T54" fmla="*/ 1 w 14"/>
                <a:gd name="T55" fmla="*/ 19 h 21"/>
                <a:gd name="T56" fmla="*/ 2 w 14"/>
                <a:gd name="T57" fmla="*/ 19 h 21"/>
                <a:gd name="T58" fmla="*/ 3 w 14"/>
                <a:gd name="T59" fmla="*/ 18 h 21"/>
                <a:gd name="T60" fmla="*/ 3 w 14"/>
                <a:gd name="T61" fmla="*/ 18 h 21"/>
                <a:gd name="T62" fmla="*/ 3 w 14"/>
                <a:gd name="T63" fmla="*/ 18 h 21"/>
                <a:gd name="T64" fmla="*/ 5 w 14"/>
                <a:gd name="T65" fmla="*/ 15 h 21"/>
                <a:gd name="T66" fmla="*/ 6 w 14"/>
                <a:gd name="T67" fmla="*/ 15 h 21"/>
                <a:gd name="T68" fmla="*/ 7 w 14"/>
                <a:gd name="T69" fmla="*/ 14 h 21"/>
                <a:gd name="T70" fmla="*/ 8 w 14"/>
                <a:gd name="T71" fmla="*/ 12 h 21"/>
                <a:gd name="T72" fmla="*/ 9 w 14"/>
                <a:gd name="T73" fmla="*/ 12 h 21"/>
                <a:gd name="T74" fmla="*/ 10 w 14"/>
                <a:gd name="T75" fmla="*/ 10 h 21"/>
                <a:gd name="T76" fmla="*/ 10 w 14"/>
                <a:gd name="T77" fmla="*/ 9 h 21"/>
                <a:gd name="T78" fmla="*/ 11 w 14"/>
                <a:gd name="T79" fmla="*/ 8 h 21"/>
                <a:gd name="T80" fmla="*/ 12 w 14"/>
                <a:gd name="T81" fmla="*/ 7 h 21"/>
                <a:gd name="T82" fmla="*/ 12 w 14"/>
                <a:gd name="T83" fmla="*/ 6 h 21"/>
                <a:gd name="T84" fmla="*/ 12 w 14"/>
                <a:gd name="T85" fmla="*/ 5 h 21"/>
                <a:gd name="T86" fmla="*/ 13 w 14"/>
                <a:gd name="T87" fmla="*/ 4 h 21"/>
                <a:gd name="T88" fmla="*/ 13 w 14"/>
                <a:gd name="T89" fmla="*/ 3 h 21"/>
                <a:gd name="T90" fmla="*/ 13 w 14"/>
                <a:gd name="T91" fmla="*/ 2 h 21"/>
                <a:gd name="T92" fmla="*/ 13 w 14"/>
                <a:gd name="T93" fmla="*/ 2 h 21"/>
                <a:gd name="T94" fmla="*/ 13 w 14"/>
                <a:gd name="T95" fmla="*/ 1 h 21"/>
                <a:gd name="T96" fmla="*/ 13 w 14"/>
                <a:gd name="T97" fmla="*/ 0 h 21"/>
                <a:gd name="T98" fmla="*/ 12 w 14"/>
                <a:gd name="T99" fmla="*/ 0 h 21"/>
                <a:gd name="T100" fmla="*/ 12 w 14"/>
                <a:gd name="T101" fmla="*/ 0 h 21"/>
                <a:gd name="T102" fmla="*/ 12 w 14"/>
                <a:gd name="T103" fmla="*/ 1 h 21"/>
                <a:gd name="T104" fmla="*/ 11 w 14"/>
                <a:gd name="T105" fmla="*/ 2 h 21"/>
                <a:gd name="T106" fmla="*/ 11 w 14"/>
                <a:gd name="T107" fmla="*/ 2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4" h="21">
                  <a:moveTo>
                    <a:pt x="11" y="2"/>
                  </a:moveTo>
                  <a:lnTo>
                    <a:pt x="11" y="3"/>
                  </a:lnTo>
                  <a:lnTo>
                    <a:pt x="10" y="4"/>
                  </a:lnTo>
                  <a:lnTo>
                    <a:pt x="10" y="5"/>
                  </a:lnTo>
                  <a:lnTo>
                    <a:pt x="10" y="5"/>
                  </a:lnTo>
                  <a:lnTo>
                    <a:pt x="10" y="6"/>
                  </a:lnTo>
                  <a:lnTo>
                    <a:pt x="9" y="7"/>
                  </a:lnTo>
                  <a:lnTo>
                    <a:pt x="8" y="8"/>
                  </a:lnTo>
                  <a:lnTo>
                    <a:pt x="8" y="9"/>
                  </a:lnTo>
                  <a:lnTo>
                    <a:pt x="7" y="10"/>
                  </a:lnTo>
                  <a:lnTo>
                    <a:pt x="7" y="11"/>
                  </a:lnTo>
                  <a:lnTo>
                    <a:pt x="6" y="12"/>
                  </a:lnTo>
                  <a:lnTo>
                    <a:pt x="5" y="12"/>
                  </a:lnTo>
                  <a:lnTo>
                    <a:pt x="5" y="13"/>
                  </a:lnTo>
                  <a:lnTo>
                    <a:pt x="4" y="14"/>
                  </a:lnTo>
                  <a:lnTo>
                    <a:pt x="3" y="15"/>
                  </a:lnTo>
                  <a:lnTo>
                    <a:pt x="3" y="15"/>
                  </a:lnTo>
                  <a:lnTo>
                    <a:pt x="2" y="15"/>
                  </a:lnTo>
                  <a:lnTo>
                    <a:pt x="2" y="16"/>
                  </a:lnTo>
                  <a:lnTo>
                    <a:pt x="1" y="17"/>
                  </a:lnTo>
                  <a:lnTo>
                    <a:pt x="1" y="17"/>
                  </a:lnTo>
                  <a:lnTo>
                    <a:pt x="1" y="18"/>
                  </a:lnTo>
                  <a:lnTo>
                    <a:pt x="1" y="18"/>
                  </a:lnTo>
                  <a:lnTo>
                    <a:pt x="0" y="19"/>
                  </a:lnTo>
                  <a:lnTo>
                    <a:pt x="1" y="19"/>
                  </a:lnTo>
                  <a:lnTo>
                    <a:pt x="1" y="20"/>
                  </a:lnTo>
                  <a:lnTo>
                    <a:pt x="1" y="20"/>
                  </a:lnTo>
                  <a:lnTo>
                    <a:pt x="1" y="19"/>
                  </a:lnTo>
                  <a:lnTo>
                    <a:pt x="2" y="19"/>
                  </a:lnTo>
                  <a:lnTo>
                    <a:pt x="3" y="18"/>
                  </a:lnTo>
                  <a:lnTo>
                    <a:pt x="3" y="18"/>
                  </a:lnTo>
                  <a:lnTo>
                    <a:pt x="3" y="18"/>
                  </a:lnTo>
                  <a:lnTo>
                    <a:pt x="5" y="15"/>
                  </a:lnTo>
                  <a:lnTo>
                    <a:pt x="6" y="15"/>
                  </a:lnTo>
                  <a:lnTo>
                    <a:pt x="7" y="14"/>
                  </a:lnTo>
                  <a:lnTo>
                    <a:pt x="8" y="12"/>
                  </a:lnTo>
                  <a:lnTo>
                    <a:pt x="9" y="12"/>
                  </a:lnTo>
                  <a:lnTo>
                    <a:pt x="10" y="10"/>
                  </a:lnTo>
                  <a:lnTo>
                    <a:pt x="10" y="9"/>
                  </a:lnTo>
                  <a:lnTo>
                    <a:pt x="11" y="8"/>
                  </a:lnTo>
                  <a:lnTo>
                    <a:pt x="12" y="7"/>
                  </a:lnTo>
                  <a:lnTo>
                    <a:pt x="12" y="6"/>
                  </a:lnTo>
                  <a:lnTo>
                    <a:pt x="12" y="5"/>
                  </a:lnTo>
                  <a:lnTo>
                    <a:pt x="13" y="4"/>
                  </a:lnTo>
                  <a:lnTo>
                    <a:pt x="13" y="3"/>
                  </a:lnTo>
                  <a:lnTo>
                    <a:pt x="13" y="2"/>
                  </a:lnTo>
                  <a:lnTo>
                    <a:pt x="13" y="2"/>
                  </a:lnTo>
                  <a:lnTo>
                    <a:pt x="13" y="1"/>
                  </a:lnTo>
                  <a:lnTo>
                    <a:pt x="13" y="0"/>
                  </a:lnTo>
                  <a:lnTo>
                    <a:pt x="12" y="0"/>
                  </a:lnTo>
                  <a:lnTo>
                    <a:pt x="12" y="0"/>
                  </a:lnTo>
                  <a:lnTo>
                    <a:pt x="12" y="1"/>
                  </a:lnTo>
                  <a:lnTo>
                    <a:pt x="11" y="2"/>
                  </a:lnTo>
                  <a:lnTo>
                    <a:pt x="11" y="2"/>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44" name="Freeform 341"/>
            <p:cNvSpPr>
              <a:spLocks/>
            </p:cNvSpPr>
            <p:nvPr/>
          </p:nvSpPr>
          <p:spPr bwMode="auto">
            <a:xfrm>
              <a:off x="743" y="3028"/>
              <a:ext cx="11" cy="17"/>
            </a:xfrm>
            <a:custGeom>
              <a:avLst/>
              <a:gdLst>
                <a:gd name="T0" fmla="*/ 8 w 11"/>
                <a:gd name="T1" fmla="*/ 2 h 17"/>
                <a:gd name="T2" fmla="*/ 8 w 11"/>
                <a:gd name="T3" fmla="*/ 3 h 17"/>
                <a:gd name="T4" fmla="*/ 8 w 11"/>
                <a:gd name="T5" fmla="*/ 4 h 17"/>
                <a:gd name="T6" fmla="*/ 8 w 11"/>
                <a:gd name="T7" fmla="*/ 4 h 17"/>
                <a:gd name="T8" fmla="*/ 8 w 11"/>
                <a:gd name="T9" fmla="*/ 4 h 17"/>
                <a:gd name="T10" fmla="*/ 7 w 11"/>
                <a:gd name="T11" fmla="*/ 5 h 17"/>
                <a:gd name="T12" fmla="*/ 7 w 11"/>
                <a:gd name="T13" fmla="*/ 6 h 17"/>
                <a:gd name="T14" fmla="*/ 6 w 11"/>
                <a:gd name="T15" fmla="*/ 7 h 17"/>
                <a:gd name="T16" fmla="*/ 6 w 11"/>
                <a:gd name="T17" fmla="*/ 7 h 17"/>
                <a:gd name="T18" fmla="*/ 6 w 11"/>
                <a:gd name="T19" fmla="*/ 8 h 17"/>
                <a:gd name="T20" fmla="*/ 5 w 11"/>
                <a:gd name="T21" fmla="*/ 9 h 17"/>
                <a:gd name="T22" fmla="*/ 4 w 11"/>
                <a:gd name="T23" fmla="*/ 9 h 17"/>
                <a:gd name="T24" fmla="*/ 4 w 11"/>
                <a:gd name="T25" fmla="*/ 9 h 17"/>
                <a:gd name="T26" fmla="*/ 4 w 11"/>
                <a:gd name="T27" fmla="*/ 10 h 17"/>
                <a:gd name="T28" fmla="*/ 3 w 11"/>
                <a:gd name="T29" fmla="*/ 11 h 17"/>
                <a:gd name="T30" fmla="*/ 3 w 11"/>
                <a:gd name="T31" fmla="*/ 11 h 17"/>
                <a:gd name="T32" fmla="*/ 2 w 11"/>
                <a:gd name="T33" fmla="*/ 12 h 17"/>
                <a:gd name="T34" fmla="*/ 1 w 11"/>
                <a:gd name="T35" fmla="*/ 12 h 17"/>
                <a:gd name="T36" fmla="*/ 1 w 11"/>
                <a:gd name="T37" fmla="*/ 13 h 17"/>
                <a:gd name="T38" fmla="*/ 1 w 11"/>
                <a:gd name="T39" fmla="*/ 14 h 17"/>
                <a:gd name="T40" fmla="*/ 0 w 11"/>
                <a:gd name="T41" fmla="*/ 14 h 17"/>
                <a:gd name="T42" fmla="*/ 0 w 11"/>
                <a:gd name="T43" fmla="*/ 15 h 17"/>
                <a:gd name="T44" fmla="*/ 0 w 11"/>
                <a:gd name="T45" fmla="*/ 15 h 17"/>
                <a:gd name="T46" fmla="*/ 0 w 11"/>
                <a:gd name="T47" fmla="*/ 16 h 17"/>
                <a:gd name="T48" fmla="*/ 1 w 11"/>
                <a:gd name="T49" fmla="*/ 16 h 17"/>
                <a:gd name="T50" fmla="*/ 1 w 11"/>
                <a:gd name="T51" fmla="*/ 15 h 17"/>
                <a:gd name="T52" fmla="*/ 1 w 11"/>
                <a:gd name="T53" fmla="*/ 15 h 17"/>
                <a:gd name="T54" fmla="*/ 2 w 11"/>
                <a:gd name="T55" fmla="*/ 15 h 17"/>
                <a:gd name="T56" fmla="*/ 3 w 11"/>
                <a:gd name="T57" fmla="*/ 15 h 17"/>
                <a:gd name="T58" fmla="*/ 3 w 11"/>
                <a:gd name="T59" fmla="*/ 14 h 17"/>
                <a:gd name="T60" fmla="*/ 4 w 11"/>
                <a:gd name="T61" fmla="*/ 13 h 17"/>
                <a:gd name="T62" fmla="*/ 4 w 11"/>
                <a:gd name="T63" fmla="*/ 12 h 17"/>
                <a:gd name="T64" fmla="*/ 5 w 11"/>
                <a:gd name="T65" fmla="*/ 12 h 17"/>
                <a:gd name="T66" fmla="*/ 6 w 11"/>
                <a:gd name="T67" fmla="*/ 11 h 17"/>
                <a:gd name="T68" fmla="*/ 6 w 11"/>
                <a:gd name="T69" fmla="*/ 10 h 17"/>
                <a:gd name="T70" fmla="*/ 7 w 11"/>
                <a:gd name="T71" fmla="*/ 9 h 17"/>
                <a:gd name="T72" fmla="*/ 8 w 11"/>
                <a:gd name="T73" fmla="*/ 9 h 17"/>
                <a:gd name="T74" fmla="*/ 8 w 11"/>
                <a:gd name="T75" fmla="*/ 7 h 17"/>
                <a:gd name="T76" fmla="*/ 9 w 11"/>
                <a:gd name="T77" fmla="*/ 7 h 17"/>
                <a:gd name="T78" fmla="*/ 9 w 11"/>
                <a:gd name="T79" fmla="*/ 6 h 17"/>
                <a:gd name="T80" fmla="*/ 9 w 11"/>
                <a:gd name="T81" fmla="*/ 4 h 17"/>
                <a:gd name="T82" fmla="*/ 10 w 11"/>
                <a:gd name="T83" fmla="*/ 4 h 17"/>
                <a:gd name="T84" fmla="*/ 10 w 11"/>
                <a:gd name="T85" fmla="*/ 3 h 17"/>
                <a:gd name="T86" fmla="*/ 10 w 11"/>
                <a:gd name="T87" fmla="*/ 2 h 17"/>
                <a:gd name="T88" fmla="*/ 10 w 11"/>
                <a:gd name="T89" fmla="*/ 1 h 17"/>
                <a:gd name="T90" fmla="*/ 10 w 11"/>
                <a:gd name="T91" fmla="*/ 1 h 17"/>
                <a:gd name="T92" fmla="*/ 10 w 11"/>
                <a:gd name="T93" fmla="*/ 0 h 17"/>
                <a:gd name="T94" fmla="*/ 9 w 11"/>
                <a:gd name="T95" fmla="*/ 0 h 17"/>
                <a:gd name="T96" fmla="*/ 9 w 11"/>
                <a:gd name="T97" fmla="*/ 0 h 17"/>
                <a:gd name="T98" fmla="*/ 9 w 11"/>
                <a:gd name="T99" fmla="*/ 1 h 17"/>
                <a:gd name="T100" fmla="*/ 8 w 11"/>
                <a:gd name="T101" fmla="*/ 1 h 17"/>
                <a:gd name="T102" fmla="*/ 8 w 11"/>
                <a:gd name="T103" fmla="*/ 2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1" h="17">
                  <a:moveTo>
                    <a:pt x="8" y="2"/>
                  </a:moveTo>
                  <a:lnTo>
                    <a:pt x="8" y="3"/>
                  </a:lnTo>
                  <a:lnTo>
                    <a:pt x="8" y="4"/>
                  </a:lnTo>
                  <a:lnTo>
                    <a:pt x="8" y="4"/>
                  </a:lnTo>
                  <a:lnTo>
                    <a:pt x="8" y="4"/>
                  </a:lnTo>
                  <a:lnTo>
                    <a:pt x="7" y="5"/>
                  </a:lnTo>
                  <a:lnTo>
                    <a:pt x="7" y="6"/>
                  </a:lnTo>
                  <a:lnTo>
                    <a:pt x="6" y="7"/>
                  </a:lnTo>
                  <a:lnTo>
                    <a:pt x="6" y="7"/>
                  </a:lnTo>
                  <a:lnTo>
                    <a:pt x="6" y="8"/>
                  </a:lnTo>
                  <a:lnTo>
                    <a:pt x="5" y="9"/>
                  </a:lnTo>
                  <a:lnTo>
                    <a:pt x="4" y="9"/>
                  </a:lnTo>
                  <a:lnTo>
                    <a:pt x="4" y="9"/>
                  </a:lnTo>
                  <a:lnTo>
                    <a:pt x="4" y="10"/>
                  </a:lnTo>
                  <a:lnTo>
                    <a:pt x="3" y="11"/>
                  </a:lnTo>
                  <a:lnTo>
                    <a:pt x="3" y="11"/>
                  </a:lnTo>
                  <a:lnTo>
                    <a:pt x="2" y="12"/>
                  </a:lnTo>
                  <a:lnTo>
                    <a:pt x="1" y="12"/>
                  </a:lnTo>
                  <a:lnTo>
                    <a:pt x="1" y="13"/>
                  </a:lnTo>
                  <a:lnTo>
                    <a:pt x="1" y="14"/>
                  </a:lnTo>
                  <a:lnTo>
                    <a:pt x="0" y="14"/>
                  </a:lnTo>
                  <a:lnTo>
                    <a:pt x="0" y="15"/>
                  </a:lnTo>
                  <a:lnTo>
                    <a:pt x="0" y="15"/>
                  </a:lnTo>
                  <a:lnTo>
                    <a:pt x="0" y="16"/>
                  </a:lnTo>
                  <a:lnTo>
                    <a:pt x="1" y="16"/>
                  </a:lnTo>
                  <a:lnTo>
                    <a:pt x="1" y="15"/>
                  </a:lnTo>
                  <a:lnTo>
                    <a:pt x="1" y="15"/>
                  </a:lnTo>
                  <a:lnTo>
                    <a:pt x="2" y="15"/>
                  </a:lnTo>
                  <a:lnTo>
                    <a:pt x="3" y="15"/>
                  </a:lnTo>
                  <a:lnTo>
                    <a:pt x="3" y="14"/>
                  </a:lnTo>
                  <a:lnTo>
                    <a:pt x="4" y="13"/>
                  </a:lnTo>
                  <a:lnTo>
                    <a:pt x="4" y="12"/>
                  </a:lnTo>
                  <a:lnTo>
                    <a:pt x="5" y="12"/>
                  </a:lnTo>
                  <a:lnTo>
                    <a:pt x="6" y="11"/>
                  </a:lnTo>
                  <a:lnTo>
                    <a:pt x="6" y="10"/>
                  </a:lnTo>
                  <a:lnTo>
                    <a:pt x="7" y="9"/>
                  </a:lnTo>
                  <a:lnTo>
                    <a:pt x="8" y="9"/>
                  </a:lnTo>
                  <a:lnTo>
                    <a:pt x="8" y="7"/>
                  </a:lnTo>
                  <a:lnTo>
                    <a:pt x="9" y="7"/>
                  </a:lnTo>
                  <a:lnTo>
                    <a:pt x="9" y="6"/>
                  </a:lnTo>
                  <a:lnTo>
                    <a:pt x="9" y="4"/>
                  </a:lnTo>
                  <a:lnTo>
                    <a:pt x="10" y="4"/>
                  </a:lnTo>
                  <a:lnTo>
                    <a:pt x="10" y="3"/>
                  </a:lnTo>
                  <a:lnTo>
                    <a:pt x="10" y="2"/>
                  </a:lnTo>
                  <a:lnTo>
                    <a:pt x="10" y="1"/>
                  </a:lnTo>
                  <a:lnTo>
                    <a:pt x="10" y="1"/>
                  </a:lnTo>
                  <a:lnTo>
                    <a:pt x="10" y="0"/>
                  </a:lnTo>
                  <a:lnTo>
                    <a:pt x="9" y="0"/>
                  </a:lnTo>
                  <a:lnTo>
                    <a:pt x="9" y="0"/>
                  </a:lnTo>
                  <a:lnTo>
                    <a:pt x="9" y="1"/>
                  </a:lnTo>
                  <a:lnTo>
                    <a:pt x="8" y="1"/>
                  </a:lnTo>
                  <a:lnTo>
                    <a:pt x="8" y="2"/>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45" name="Freeform 342"/>
            <p:cNvSpPr>
              <a:spLocks/>
            </p:cNvSpPr>
            <p:nvPr/>
          </p:nvSpPr>
          <p:spPr bwMode="auto">
            <a:xfrm>
              <a:off x="750" y="3035"/>
              <a:ext cx="11" cy="18"/>
            </a:xfrm>
            <a:custGeom>
              <a:avLst/>
              <a:gdLst>
                <a:gd name="T0" fmla="*/ 8 w 11"/>
                <a:gd name="T1" fmla="*/ 2 h 18"/>
                <a:gd name="T2" fmla="*/ 8 w 11"/>
                <a:gd name="T3" fmla="*/ 2 h 18"/>
                <a:gd name="T4" fmla="*/ 8 w 11"/>
                <a:gd name="T5" fmla="*/ 3 h 18"/>
                <a:gd name="T6" fmla="*/ 8 w 11"/>
                <a:gd name="T7" fmla="*/ 4 h 18"/>
                <a:gd name="T8" fmla="*/ 8 w 11"/>
                <a:gd name="T9" fmla="*/ 4 h 18"/>
                <a:gd name="T10" fmla="*/ 8 w 11"/>
                <a:gd name="T11" fmla="*/ 5 h 18"/>
                <a:gd name="T12" fmla="*/ 7 w 11"/>
                <a:gd name="T13" fmla="*/ 6 h 18"/>
                <a:gd name="T14" fmla="*/ 6 w 11"/>
                <a:gd name="T15" fmla="*/ 7 h 18"/>
                <a:gd name="T16" fmla="*/ 6 w 11"/>
                <a:gd name="T17" fmla="*/ 7 h 18"/>
                <a:gd name="T18" fmla="*/ 6 w 11"/>
                <a:gd name="T19" fmla="*/ 8 h 18"/>
                <a:gd name="T20" fmla="*/ 5 w 11"/>
                <a:gd name="T21" fmla="*/ 9 h 18"/>
                <a:gd name="T22" fmla="*/ 4 w 11"/>
                <a:gd name="T23" fmla="*/ 10 h 18"/>
                <a:gd name="T24" fmla="*/ 4 w 11"/>
                <a:gd name="T25" fmla="*/ 10 h 18"/>
                <a:gd name="T26" fmla="*/ 3 w 11"/>
                <a:gd name="T27" fmla="*/ 11 h 18"/>
                <a:gd name="T28" fmla="*/ 3 w 11"/>
                <a:gd name="T29" fmla="*/ 12 h 18"/>
                <a:gd name="T30" fmla="*/ 2 w 11"/>
                <a:gd name="T31" fmla="*/ 12 h 18"/>
                <a:gd name="T32" fmla="*/ 2 w 11"/>
                <a:gd name="T33" fmla="*/ 13 h 18"/>
                <a:gd name="T34" fmla="*/ 1 w 11"/>
                <a:gd name="T35" fmla="*/ 13 h 18"/>
                <a:gd name="T36" fmla="*/ 1 w 11"/>
                <a:gd name="T37" fmla="*/ 13 h 18"/>
                <a:gd name="T38" fmla="*/ 1 w 11"/>
                <a:gd name="T39" fmla="*/ 14 h 18"/>
                <a:gd name="T40" fmla="*/ 0 w 11"/>
                <a:gd name="T41" fmla="*/ 15 h 18"/>
                <a:gd name="T42" fmla="*/ 0 w 11"/>
                <a:gd name="T43" fmla="*/ 16 h 18"/>
                <a:gd name="T44" fmla="*/ 0 w 11"/>
                <a:gd name="T45" fmla="*/ 16 h 18"/>
                <a:gd name="T46" fmla="*/ 1 w 11"/>
                <a:gd name="T47" fmla="*/ 16 h 18"/>
                <a:gd name="T48" fmla="*/ 1 w 11"/>
                <a:gd name="T49" fmla="*/ 17 h 18"/>
                <a:gd name="T50" fmla="*/ 1 w 11"/>
                <a:gd name="T51" fmla="*/ 16 h 18"/>
                <a:gd name="T52" fmla="*/ 1 w 11"/>
                <a:gd name="T53" fmla="*/ 16 h 18"/>
                <a:gd name="T54" fmla="*/ 2 w 11"/>
                <a:gd name="T55" fmla="*/ 16 h 18"/>
                <a:gd name="T56" fmla="*/ 2 w 11"/>
                <a:gd name="T57" fmla="*/ 16 h 18"/>
                <a:gd name="T58" fmla="*/ 3 w 11"/>
                <a:gd name="T59" fmla="*/ 15 h 18"/>
                <a:gd name="T60" fmla="*/ 3 w 11"/>
                <a:gd name="T61" fmla="*/ 15 h 18"/>
                <a:gd name="T62" fmla="*/ 4 w 11"/>
                <a:gd name="T63" fmla="*/ 14 h 18"/>
                <a:gd name="T64" fmla="*/ 4 w 11"/>
                <a:gd name="T65" fmla="*/ 13 h 18"/>
                <a:gd name="T66" fmla="*/ 5 w 11"/>
                <a:gd name="T67" fmla="*/ 13 h 18"/>
                <a:gd name="T68" fmla="*/ 6 w 11"/>
                <a:gd name="T69" fmla="*/ 12 h 18"/>
                <a:gd name="T70" fmla="*/ 6 w 11"/>
                <a:gd name="T71" fmla="*/ 11 h 18"/>
                <a:gd name="T72" fmla="*/ 7 w 11"/>
                <a:gd name="T73" fmla="*/ 10 h 18"/>
                <a:gd name="T74" fmla="*/ 8 w 11"/>
                <a:gd name="T75" fmla="*/ 10 h 18"/>
                <a:gd name="T76" fmla="*/ 8 w 11"/>
                <a:gd name="T77" fmla="*/ 8 h 18"/>
                <a:gd name="T78" fmla="*/ 9 w 11"/>
                <a:gd name="T79" fmla="*/ 7 h 18"/>
                <a:gd name="T80" fmla="*/ 9 w 11"/>
                <a:gd name="T81" fmla="*/ 7 h 18"/>
                <a:gd name="T82" fmla="*/ 9 w 11"/>
                <a:gd name="T83" fmla="*/ 6 h 18"/>
                <a:gd name="T84" fmla="*/ 10 w 11"/>
                <a:gd name="T85" fmla="*/ 4 h 18"/>
                <a:gd name="T86" fmla="*/ 10 w 11"/>
                <a:gd name="T87" fmla="*/ 4 h 18"/>
                <a:gd name="T88" fmla="*/ 10 w 11"/>
                <a:gd name="T89" fmla="*/ 3 h 18"/>
                <a:gd name="T90" fmla="*/ 10 w 11"/>
                <a:gd name="T91" fmla="*/ 2 h 18"/>
                <a:gd name="T92" fmla="*/ 10 w 11"/>
                <a:gd name="T93" fmla="*/ 1 h 18"/>
                <a:gd name="T94" fmla="*/ 10 w 11"/>
                <a:gd name="T95" fmla="*/ 1 h 18"/>
                <a:gd name="T96" fmla="*/ 10 w 11"/>
                <a:gd name="T97" fmla="*/ 0 h 18"/>
                <a:gd name="T98" fmla="*/ 9 w 11"/>
                <a:gd name="T99" fmla="*/ 0 h 18"/>
                <a:gd name="T100" fmla="*/ 9 w 11"/>
                <a:gd name="T101" fmla="*/ 1 h 18"/>
                <a:gd name="T102" fmla="*/ 9 w 11"/>
                <a:gd name="T103" fmla="*/ 1 h 18"/>
                <a:gd name="T104" fmla="*/ 8 w 11"/>
                <a:gd name="T105" fmla="*/ 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1" h="18">
                  <a:moveTo>
                    <a:pt x="8" y="2"/>
                  </a:moveTo>
                  <a:lnTo>
                    <a:pt x="8" y="2"/>
                  </a:lnTo>
                  <a:lnTo>
                    <a:pt x="8" y="3"/>
                  </a:lnTo>
                  <a:lnTo>
                    <a:pt x="8" y="4"/>
                  </a:lnTo>
                  <a:lnTo>
                    <a:pt x="8" y="4"/>
                  </a:lnTo>
                  <a:lnTo>
                    <a:pt x="8" y="5"/>
                  </a:lnTo>
                  <a:lnTo>
                    <a:pt x="7" y="6"/>
                  </a:lnTo>
                  <a:lnTo>
                    <a:pt x="6" y="7"/>
                  </a:lnTo>
                  <a:lnTo>
                    <a:pt x="6" y="7"/>
                  </a:lnTo>
                  <a:lnTo>
                    <a:pt x="6" y="8"/>
                  </a:lnTo>
                  <a:lnTo>
                    <a:pt x="5" y="9"/>
                  </a:lnTo>
                  <a:lnTo>
                    <a:pt x="4" y="10"/>
                  </a:lnTo>
                  <a:lnTo>
                    <a:pt x="4" y="10"/>
                  </a:lnTo>
                  <a:lnTo>
                    <a:pt x="3" y="11"/>
                  </a:lnTo>
                  <a:lnTo>
                    <a:pt x="3" y="12"/>
                  </a:lnTo>
                  <a:lnTo>
                    <a:pt x="2" y="12"/>
                  </a:lnTo>
                  <a:lnTo>
                    <a:pt x="2" y="13"/>
                  </a:lnTo>
                  <a:lnTo>
                    <a:pt x="1" y="13"/>
                  </a:lnTo>
                  <a:lnTo>
                    <a:pt x="1" y="13"/>
                  </a:lnTo>
                  <a:lnTo>
                    <a:pt x="1" y="14"/>
                  </a:lnTo>
                  <a:lnTo>
                    <a:pt x="0" y="15"/>
                  </a:lnTo>
                  <a:lnTo>
                    <a:pt x="0" y="16"/>
                  </a:lnTo>
                  <a:lnTo>
                    <a:pt x="0" y="16"/>
                  </a:lnTo>
                  <a:lnTo>
                    <a:pt x="1" y="16"/>
                  </a:lnTo>
                  <a:lnTo>
                    <a:pt x="1" y="17"/>
                  </a:lnTo>
                  <a:lnTo>
                    <a:pt x="1" y="16"/>
                  </a:lnTo>
                  <a:lnTo>
                    <a:pt x="1" y="16"/>
                  </a:lnTo>
                  <a:lnTo>
                    <a:pt x="2" y="16"/>
                  </a:lnTo>
                  <a:lnTo>
                    <a:pt x="2" y="16"/>
                  </a:lnTo>
                  <a:lnTo>
                    <a:pt x="3" y="15"/>
                  </a:lnTo>
                  <a:lnTo>
                    <a:pt x="3" y="15"/>
                  </a:lnTo>
                  <a:lnTo>
                    <a:pt x="4" y="14"/>
                  </a:lnTo>
                  <a:lnTo>
                    <a:pt x="4" y="13"/>
                  </a:lnTo>
                  <a:lnTo>
                    <a:pt x="5" y="13"/>
                  </a:lnTo>
                  <a:lnTo>
                    <a:pt x="6" y="12"/>
                  </a:lnTo>
                  <a:lnTo>
                    <a:pt x="6" y="11"/>
                  </a:lnTo>
                  <a:lnTo>
                    <a:pt x="7" y="10"/>
                  </a:lnTo>
                  <a:lnTo>
                    <a:pt x="8" y="10"/>
                  </a:lnTo>
                  <a:lnTo>
                    <a:pt x="8" y="8"/>
                  </a:lnTo>
                  <a:lnTo>
                    <a:pt x="9" y="7"/>
                  </a:lnTo>
                  <a:lnTo>
                    <a:pt x="9" y="7"/>
                  </a:lnTo>
                  <a:lnTo>
                    <a:pt x="9" y="6"/>
                  </a:lnTo>
                  <a:lnTo>
                    <a:pt x="10" y="4"/>
                  </a:lnTo>
                  <a:lnTo>
                    <a:pt x="10" y="4"/>
                  </a:lnTo>
                  <a:lnTo>
                    <a:pt x="10" y="3"/>
                  </a:lnTo>
                  <a:lnTo>
                    <a:pt x="10" y="2"/>
                  </a:lnTo>
                  <a:lnTo>
                    <a:pt x="10" y="1"/>
                  </a:lnTo>
                  <a:lnTo>
                    <a:pt x="10" y="1"/>
                  </a:lnTo>
                  <a:lnTo>
                    <a:pt x="10" y="0"/>
                  </a:lnTo>
                  <a:lnTo>
                    <a:pt x="9" y="0"/>
                  </a:lnTo>
                  <a:lnTo>
                    <a:pt x="9" y="1"/>
                  </a:lnTo>
                  <a:lnTo>
                    <a:pt x="9" y="1"/>
                  </a:lnTo>
                  <a:lnTo>
                    <a:pt x="8" y="2"/>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46" name="Freeform 343"/>
            <p:cNvSpPr>
              <a:spLocks/>
            </p:cNvSpPr>
            <p:nvPr/>
          </p:nvSpPr>
          <p:spPr bwMode="auto">
            <a:xfrm>
              <a:off x="756" y="3039"/>
              <a:ext cx="13" cy="19"/>
            </a:xfrm>
            <a:custGeom>
              <a:avLst/>
              <a:gdLst>
                <a:gd name="T0" fmla="*/ 11 w 13"/>
                <a:gd name="T1" fmla="*/ 3 h 19"/>
                <a:gd name="T2" fmla="*/ 10 w 13"/>
                <a:gd name="T3" fmla="*/ 4 h 19"/>
                <a:gd name="T4" fmla="*/ 10 w 13"/>
                <a:gd name="T5" fmla="*/ 5 h 19"/>
                <a:gd name="T6" fmla="*/ 9 w 13"/>
                <a:gd name="T7" fmla="*/ 5 h 19"/>
                <a:gd name="T8" fmla="*/ 9 w 13"/>
                <a:gd name="T9" fmla="*/ 5 h 19"/>
                <a:gd name="T10" fmla="*/ 9 w 13"/>
                <a:gd name="T11" fmla="*/ 6 h 19"/>
                <a:gd name="T12" fmla="*/ 8 w 13"/>
                <a:gd name="T13" fmla="*/ 7 h 19"/>
                <a:gd name="T14" fmla="*/ 8 w 13"/>
                <a:gd name="T15" fmla="*/ 8 h 19"/>
                <a:gd name="T16" fmla="*/ 7 w 13"/>
                <a:gd name="T17" fmla="*/ 9 h 19"/>
                <a:gd name="T18" fmla="*/ 6 w 13"/>
                <a:gd name="T19" fmla="*/ 10 h 19"/>
                <a:gd name="T20" fmla="*/ 5 w 13"/>
                <a:gd name="T21" fmla="*/ 11 h 19"/>
                <a:gd name="T22" fmla="*/ 5 w 13"/>
                <a:gd name="T23" fmla="*/ 11 h 19"/>
                <a:gd name="T24" fmla="*/ 4 w 13"/>
                <a:gd name="T25" fmla="*/ 12 h 19"/>
                <a:gd name="T26" fmla="*/ 3 w 13"/>
                <a:gd name="T27" fmla="*/ 13 h 19"/>
                <a:gd name="T28" fmla="*/ 3 w 13"/>
                <a:gd name="T29" fmla="*/ 14 h 19"/>
                <a:gd name="T30" fmla="*/ 2 w 13"/>
                <a:gd name="T31" fmla="*/ 14 h 19"/>
                <a:gd name="T32" fmla="*/ 1 w 13"/>
                <a:gd name="T33" fmla="*/ 14 h 19"/>
                <a:gd name="T34" fmla="*/ 1 w 13"/>
                <a:gd name="T35" fmla="*/ 15 h 19"/>
                <a:gd name="T36" fmla="*/ 1 w 13"/>
                <a:gd name="T37" fmla="*/ 15 h 19"/>
                <a:gd name="T38" fmla="*/ 1 w 13"/>
                <a:gd name="T39" fmla="*/ 16 h 19"/>
                <a:gd name="T40" fmla="*/ 1 w 13"/>
                <a:gd name="T41" fmla="*/ 17 h 19"/>
                <a:gd name="T42" fmla="*/ 0 w 13"/>
                <a:gd name="T43" fmla="*/ 17 h 19"/>
                <a:gd name="T44" fmla="*/ 0 w 13"/>
                <a:gd name="T45" fmla="*/ 17 h 19"/>
                <a:gd name="T46" fmla="*/ 0 w 13"/>
                <a:gd name="T47" fmla="*/ 18 h 19"/>
                <a:gd name="T48" fmla="*/ 1 w 13"/>
                <a:gd name="T49" fmla="*/ 18 h 19"/>
                <a:gd name="T50" fmla="*/ 1 w 13"/>
                <a:gd name="T51" fmla="*/ 18 h 19"/>
                <a:gd name="T52" fmla="*/ 1 w 13"/>
                <a:gd name="T53" fmla="*/ 17 h 19"/>
                <a:gd name="T54" fmla="*/ 2 w 13"/>
                <a:gd name="T55" fmla="*/ 17 h 19"/>
                <a:gd name="T56" fmla="*/ 2 w 13"/>
                <a:gd name="T57" fmla="*/ 17 h 19"/>
                <a:gd name="T58" fmla="*/ 3 w 13"/>
                <a:gd name="T59" fmla="*/ 16 h 19"/>
                <a:gd name="T60" fmla="*/ 3 w 13"/>
                <a:gd name="T61" fmla="*/ 15 h 19"/>
                <a:gd name="T62" fmla="*/ 5 w 13"/>
                <a:gd name="T63" fmla="*/ 14 h 19"/>
                <a:gd name="T64" fmla="*/ 5 w 13"/>
                <a:gd name="T65" fmla="*/ 14 h 19"/>
                <a:gd name="T66" fmla="*/ 6 w 13"/>
                <a:gd name="T67" fmla="*/ 13 h 19"/>
                <a:gd name="T68" fmla="*/ 7 w 13"/>
                <a:gd name="T69" fmla="*/ 12 h 19"/>
                <a:gd name="T70" fmla="*/ 8 w 13"/>
                <a:gd name="T71" fmla="*/ 11 h 19"/>
                <a:gd name="T72" fmla="*/ 9 w 13"/>
                <a:gd name="T73" fmla="*/ 10 h 19"/>
                <a:gd name="T74" fmla="*/ 9 w 13"/>
                <a:gd name="T75" fmla="*/ 9 h 19"/>
                <a:gd name="T76" fmla="*/ 10 w 13"/>
                <a:gd name="T77" fmla="*/ 8 h 19"/>
                <a:gd name="T78" fmla="*/ 11 w 13"/>
                <a:gd name="T79" fmla="*/ 8 h 19"/>
                <a:gd name="T80" fmla="*/ 11 w 13"/>
                <a:gd name="T81" fmla="*/ 6 h 19"/>
                <a:gd name="T82" fmla="*/ 11 w 13"/>
                <a:gd name="T83" fmla="*/ 5 h 19"/>
                <a:gd name="T84" fmla="*/ 11 w 13"/>
                <a:gd name="T85" fmla="*/ 5 h 19"/>
                <a:gd name="T86" fmla="*/ 12 w 13"/>
                <a:gd name="T87" fmla="*/ 4 h 19"/>
                <a:gd name="T88" fmla="*/ 12 w 13"/>
                <a:gd name="T89" fmla="*/ 3 h 19"/>
                <a:gd name="T90" fmla="*/ 12 w 13"/>
                <a:gd name="T91" fmla="*/ 2 h 19"/>
                <a:gd name="T92" fmla="*/ 12 w 13"/>
                <a:gd name="T93" fmla="*/ 2 h 19"/>
                <a:gd name="T94" fmla="*/ 12 w 13"/>
                <a:gd name="T95" fmla="*/ 1 h 19"/>
                <a:gd name="T96" fmla="*/ 11 w 13"/>
                <a:gd name="T97" fmla="*/ 0 h 19"/>
                <a:gd name="T98" fmla="*/ 11 w 13"/>
                <a:gd name="T99" fmla="*/ 1 h 19"/>
                <a:gd name="T100" fmla="*/ 11 w 13"/>
                <a:gd name="T101" fmla="*/ 2 h 19"/>
                <a:gd name="T102" fmla="*/ 11 w 13"/>
                <a:gd name="T103" fmla="*/ 2 h 19"/>
                <a:gd name="T104" fmla="*/ 11 w 13"/>
                <a:gd name="T105" fmla="*/ 3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 h="19">
                  <a:moveTo>
                    <a:pt x="11" y="3"/>
                  </a:moveTo>
                  <a:lnTo>
                    <a:pt x="10" y="4"/>
                  </a:lnTo>
                  <a:lnTo>
                    <a:pt x="10" y="5"/>
                  </a:lnTo>
                  <a:lnTo>
                    <a:pt x="9" y="5"/>
                  </a:lnTo>
                  <a:lnTo>
                    <a:pt x="9" y="5"/>
                  </a:lnTo>
                  <a:lnTo>
                    <a:pt x="9" y="6"/>
                  </a:lnTo>
                  <a:lnTo>
                    <a:pt x="8" y="7"/>
                  </a:lnTo>
                  <a:lnTo>
                    <a:pt x="8" y="8"/>
                  </a:lnTo>
                  <a:lnTo>
                    <a:pt x="7" y="9"/>
                  </a:lnTo>
                  <a:lnTo>
                    <a:pt x="6" y="10"/>
                  </a:lnTo>
                  <a:lnTo>
                    <a:pt x="5" y="11"/>
                  </a:lnTo>
                  <a:lnTo>
                    <a:pt x="5" y="11"/>
                  </a:lnTo>
                  <a:lnTo>
                    <a:pt x="4" y="12"/>
                  </a:lnTo>
                  <a:lnTo>
                    <a:pt x="3" y="13"/>
                  </a:lnTo>
                  <a:lnTo>
                    <a:pt x="3" y="14"/>
                  </a:lnTo>
                  <a:lnTo>
                    <a:pt x="2" y="14"/>
                  </a:lnTo>
                  <a:lnTo>
                    <a:pt x="1" y="14"/>
                  </a:lnTo>
                  <a:lnTo>
                    <a:pt x="1" y="15"/>
                  </a:lnTo>
                  <a:lnTo>
                    <a:pt x="1" y="15"/>
                  </a:lnTo>
                  <a:lnTo>
                    <a:pt x="1" y="16"/>
                  </a:lnTo>
                  <a:lnTo>
                    <a:pt x="1" y="17"/>
                  </a:lnTo>
                  <a:lnTo>
                    <a:pt x="0" y="17"/>
                  </a:lnTo>
                  <a:lnTo>
                    <a:pt x="0" y="17"/>
                  </a:lnTo>
                  <a:lnTo>
                    <a:pt x="0" y="18"/>
                  </a:lnTo>
                  <a:lnTo>
                    <a:pt x="1" y="18"/>
                  </a:lnTo>
                  <a:lnTo>
                    <a:pt x="1" y="18"/>
                  </a:lnTo>
                  <a:lnTo>
                    <a:pt x="1" y="17"/>
                  </a:lnTo>
                  <a:lnTo>
                    <a:pt x="2" y="17"/>
                  </a:lnTo>
                  <a:lnTo>
                    <a:pt x="2" y="17"/>
                  </a:lnTo>
                  <a:lnTo>
                    <a:pt x="3" y="16"/>
                  </a:lnTo>
                  <a:lnTo>
                    <a:pt x="3" y="15"/>
                  </a:lnTo>
                  <a:lnTo>
                    <a:pt x="5" y="14"/>
                  </a:lnTo>
                  <a:lnTo>
                    <a:pt x="5" y="14"/>
                  </a:lnTo>
                  <a:lnTo>
                    <a:pt x="6" y="13"/>
                  </a:lnTo>
                  <a:lnTo>
                    <a:pt x="7" y="12"/>
                  </a:lnTo>
                  <a:lnTo>
                    <a:pt x="8" y="11"/>
                  </a:lnTo>
                  <a:lnTo>
                    <a:pt x="9" y="10"/>
                  </a:lnTo>
                  <a:lnTo>
                    <a:pt x="9" y="9"/>
                  </a:lnTo>
                  <a:lnTo>
                    <a:pt x="10" y="8"/>
                  </a:lnTo>
                  <a:lnTo>
                    <a:pt x="11" y="8"/>
                  </a:lnTo>
                  <a:lnTo>
                    <a:pt x="11" y="6"/>
                  </a:lnTo>
                  <a:lnTo>
                    <a:pt x="11" y="5"/>
                  </a:lnTo>
                  <a:lnTo>
                    <a:pt x="11" y="5"/>
                  </a:lnTo>
                  <a:lnTo>
                    <a:pt x="12" y="4"/>
                  </a:lnTo>
                  <a:lnTo>
                    <a:pt x="12" y="3"/>
                  </a:lnTo>
                  <a:lnTo>
                    <a:pt x="12" y="2"/>
                  </a:lnTo>
                  <a:lnTo>
                    <a:pt x="12" y="2"/>
                  </a:lnTo>
                  <a:lnTo>
                    <a:pt x="12" y="1"/>
                  </a:lnTo>
                  <a:lnTo>
                    <a:pt x="11" y="0"/>
                  </a:lnTo>
                  <a:lnTo>
                    <a:pt x="11" y="1"/>
                  </a:lnTo>
                  <a:lnTo>
                    <a:pt x="11" y="2"/>
                  </a:lnTo>
                  <a:lnTo>
                    <a:pt x="11" y="2"/>
                  </a:lnTo>
                  <a:lnTo>
                    <a:pt x="11" y="3"/>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47" name="Freeform 344"/>
            <p:cNvSpPr>
              <a:spLocks/>
            </p:cNvSpPr>
            <p:nvPr/>
          </p:nvSpPr>
          <p:spPr bwMode="auto">
            <a:xfrm>
              <a:off x="766" y="3050"/>
              <a:ext cx="11" cy="15"/>
            </a:xfrm>
            <a:custGeom>
              <a:avLst/>
              <a:gdLst>
                <a:gd name="T0" fmla="*/ 8 w 11"/>
                <a:gd name="T1" fmla="*/ 2 h 15"/>
                <a:gd name="T2" fmla="*/ 8 w 11"/>
                <a:gd name="T3" fmla="*/ 3 h 15"/>
                <a:gd name="T4" fmla="*/ 8 w 11"/>
                <a:gd name="T5" fmla="*/ 4 h 15"/>
                <a:gd name="T6" fmla="*/ 8 w 11"/>
                <a:gd name="T7" fmla="*/ 4 h 15"/>
                <a:gd name="T8" fmla="*/ 7 w 11"/>
                <a:gd name="T9" fmla="*/ 5 h 15"/>
                <a:gd name="T10" fmla="*/ 7 w 11"/>
                <a:gd name="T11" fmla="*/ 6 h 15"/>
                <a:gd name="T12" fmla="*/ 6 w 11"/>
                <a:gd name="T13" fmla="*/ 6 h 15"/>
                <a:gd name="T14" fmla="*/ 6 w 11"/>
                <a:gd name="T15" fmla="*/ 6 h 15"/>
                <a:gd name="T16" fmla="*/ 5 w 11"/>
                <a:gd name="T17" fmla="*/ 7 h 15"/>
                <a:gd name="T18" fmla="*/ 5 w 11"/>
                <a:gd name="T19" fmla="*/ 8 h 15"/>
                <a:gd name="T20" fmla="*/ 4 w 11"/>
                <a:gd name="T21" fmla="*/ 8 h 15"/>
                <a:gd name="T22" fmla="*/ 4 w 11"/>
                <a:gd name="T23" fmla="*/ 8 h 15"/>
                <a:gd name="T24" fmla="*/ 4 w 11"/>
                <a:gd name="T25" fmla="*/ 9 h 15"/>
                <a:gd name="T26" fmla="*/ 3 w 11"/>
                <a:gd name="T27" fmla="*/ 9 h 15"/>
                <a:gd name="T28" fmla="*/ 3 w 11"/>
                <a:gd name="T29" fmla="*/ 10 h 15"/>
                <a:gd name="T30" fmla="*/ 2 w 11"/>
                <a:gd name="T31" fmla="*/ 11 h 15"/>
                <a:gd name="T32" fmla="*/ 1 w 11"/>
                <a:gd name="T33" fmla="*/ 11 h 15"/>
                <a:gd name="T34" fmla="*/ 1 w 11"/>
                <a:gd name="T35" fmla="*/ 11 h 15"/>
                <a:gd name="T36" fmla="*/ 1 w 11"/>
                <a:gd name="T37" fmla="*/ 11 h 15"/>
                <a:gd name="T38" fmla="*/ 1 w 11"/>
                <a:gd name="T39" fmla="*/ 12 h 15"/>
                <a:gd name="T40" fmla="*/ 0 w 11"/>
                <a:gd name="T41" fmla="*/ 13 h 15"/>
                <a:gd name="T42" fmla="*/ 0 w 11"/>
                <a:gd name="T43" fmla="*/ 13 h 15"/>
                <a:gd name="T44" fmla="*/ 0 w 11"/>
                <a:gd name="T45" fmla="*/ 14 h 15"/>
                <a:gd name="T46" fmla="*/ 1 w 11"/>
                <a:gd name="T47" fmla="*/ 14 h 15"/>
                <a:gd name="T48" fmla="*/ 1 w 11"/>
                <a:gd name="T49" fmla="*/ 14 h 15"/>
                <a:gd name="T50" fmla="*/ 1 w 11"/>
                <a:gd name="T51" fmla="*/ 13 h 15"/>
                <a:gd name="T52" fmla="*/ 2 w 11"/>
                <a:gd name="T53" fmla="*/ 13 h 15"/>
                <a:gd name="T54" fmla="*/ 3 w 11"/>
                <a:gd name="T55" fmla="*/ 13 h 15"/>
                <a:gd name="T56" fmla="*/ 3 w 11"/>
                <a:gd name="T57" fmla="*/ 13 h 15"/>
                <a:gd name="T58" fmla="*/ 4 w 11"/>
                <a:gd name="T59" fmla="*/ 12 h 15"/>
                <a:gd name="T60" fmla="*/ 4 w 11"/>
                <a:gd name="T61" fmla="*/ 11 h 15"/>
                <a:gd name="T62" fmla="*/ 5 w 11"/>
                <a:gd name="T63" fmla="*/ 11 h 15"/>
                <a:gd name="T64" fmla="*/ 6 w 11"/>
                <a:gd name="T65" fmla="*/ 11 h 15"/>
                <a:gd name="T66" fmla="*/ 6 w 11"/>
                <a:gd name="T67" fmla="*/ 10 h 15"/>
                <a:gd name="T68" fmla="*/ 7 w 11"/>
                <a:gd name="T69" fmla="*/ 9 h 15"/>
                <a:gd name="T70" fmla="*/ 8 w 11"/>
                <a:gd name="T71" fmla="*/ 8 h 15"/>
                <a:gd name="T72" fmla="*/ 8 w 11"/>
                <a:gd name="T73" fmla="*/ 8 h 15"/>
                <a:gd name="T74" fmla="*/ 9 w 11"/>
                <a:gd name="T75" fmla="*/ 7 h 15"/>
                <a:gd name="T76" fmla="*/ 9 w 11"/>
                <a:gd name="T77" fmla="*/ 6 h 15"/>
                <a:gd name="T78" fmla="*/ 9 w 11"/>
                <a:gd name="T79" fmla="*/ 6 h 15"/>
                <a:gd name="T80" fmla="*/ 9 w 11"/>
                <a:gd name="T81" fmla="*/ 5 h 15"/>
                <a:gd name="T82" fmla="*/ 10 w 11"/>
                <a:gd name="T83" fmla="*/ 4 h 15"/>
                <a:gd name="T84" fmla="*/ 10 w 11"/>
                <a:gd name="T85" fmla="*/ 3 h 15"/>
                <a:gd name="T86" fmla="*/ 10 w 11"/>
                <a:gd name="T87" fmla="*/ 2 h 15"/>
                <a:gd name="T88" fmla="*/ 10 w 11"/>
                <a:gd name="T89" fmla="*/ 1 h 15"/>
                <a:gd name="T90" fmla="*/ 10 w 11"/>
                <a:gd name="T91" fmla="*/ 1 h 15"/>
                <a:gd name="T92" fmla="*/ 10 w 11"/>
                <a:gd name="T93" fmla="*/ 0 h 15"/>
                <a:gd name="T94" fmla="*/ 9 w 11"/>
                <a:gd name="T95" fmla="*/ 0 h 15"/>
                <a:gd name="T96" fmla="*/ 9 w 11"/>
                <a:gd name="T97" fmla="*/ 0 h 15"/>
                <a:gd name="T98" fmla="*/ 9 w 11"/>
                <a:gd name="T99" fmla="*/ 1 h 15"/>
                <a:gd name="T100" fmla="*/ 8 w 11"/>
                <a:gd name="T101" fmla="*/ 1 h 15"/>
                <a:gd name="T102" fmla="*/ 8 w 11"/>
                <a:gd name="T103" fmla="*/ 2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1" h="15">
                  <a:moveTo>
                    <a:pt x="8" y="2"/>
                  </a:moveTo>
                  <a:lnTo>
                    <a:pt x="8" y="3"/>
                  </a:lnTo>
                  <a:lnTo>
                    <a:pt x="8" y="4"/>
                  </a:lnTo>
                  <a:lnTo>
                    <a:pt x="8" y="4"/>
                  </a:lnTo>
                  <a:lnTo>
                    <a:pt x="7" y="5"/>
                  </a:lnTo>
                  <a:lnTo>
                    <a:pt x="7" y="6"/>
                  </a:lnTo>
                  <a:lnTo>
                    <a:pt x="6" y="6"/>
                  </a:lnTo>
                  <a:lnTo>
                    <a:pt x="6" y="6"/>
                  </a:lnTo>
                  <a:lnTo>
                    <a:pt x="5" y="7"/>
                  </a:lnTo>
                  <a:lnTo>
                    <a:pt x="5" y="8"/>
                  </a:lnTo>
                  <a:lnTo>
                    <a:pt x="4" y="8"/>
                  </a:lnTo>
                  <a:lnTo>
                    <a:pt x="4" y="8"/>
                  </a:lnTo>
                  <a:lnTo>
                    <a:pt x="4" y="9"/>
                  </a:lnTo>
                  <a:lnTo>
                    <a:pt x="3" y="9"/>
                  </a:lnTo>
                  <a:lnTo>
                    <a:pt x="3" y="10"/>
                  </a:lnTo>
                  <a:lnTo>
                    <a:pt x="2" y="11"/>
                  </a:lnTo>
                  <a:lnTo>
                    <a:pt x="1" y="11"/>
                  </a:lnTo>
                  <a:lnTo>
                    <a:pt x="1" y="11"/>
                  </a:lnTo>
                  <a:lnTo>
                    <a:pt x="1" y="11"/>
                  </a:lnTo>
                  <a:lnTo>
                    <a:pt x="1" y="12"/>
                  </a:lnTo>
                  <a:lnTo>
                    <a:pt x="0" y="13"/>
                  </a:lnTo>
                  <a:lnTo>
                    <a:pt x="0" y="13"/>
                  </a:lnTo>
                  <a:lnTo>
                    <a:pt x="0" y="14"/>
                  </a:lnTo>
                  <a:lnTo>
                    <a:pt x="1" y="14"/>
                  </a:lnTo>
                  <a:lnTo>
                    <a:pt x="1" y="14"/>
                  </a:lnTo>
                  <a:lnTo>
                    <a:pt x="1" y="13"/>
                  </a:lnTo>
                  <a:lnTo>
                    <a:pt x="2" y="13"/>
                  </a:lnTo>
                  <a:lnTo>
                    <a:pt x="3" y="13"/>
                  </a:lnTo>
                  <a:lnTo>
                    <a:pt x="3" y="13"/>
                  </a:lnTo>
                  <a:lnTo>
                    <a:pt x="4" y="12"/>
                  </a:lnTo>
                  <a:lnTo>
                    <a:pt x="4" y="11"/>
                  </a:lnTo>
                  <a:lnTo>
                    <a:pt x="5" y="11"/>
                  </a:lnTo>
                  <a:lnTo>
                    <a:pt x="6" y="11"/>
                  </a:lnTo>
                  <a:lnTo>
                    <a:pt x="6" y="10"/>
                  </a:lnTo>
                  <a:lnTo>
                    <a:pt x="7" y="9"/>
                  </a:lnTo>
                  <a:lnTo>
                    <a:pt x="8" y="8"/>
                  </a:lnTo>
                  <a:lnTo>
                    <a:pt x="8" y="8"/>
                  </a:lnTo>
                  <a:lnTo>
                    <a:pt x="9" y="7"/>
                  </a:lnTo>
                  <a:lnTo>
                    <a:pt x="9" y="6"/>
                  </a:lnTo>
                  <a:lnTo>
                    <a:pt x="9" y="6"/>
                  </a:lnTo>
                  <a:lnTo>
                    <a:pt x="9" y="5"/>
                  </a:lnTo>
                  <a:lnTo>
                    <a:pt x="10" y="4"/>
                  </a:lnTo>
                  <a:lnTo>
                    <a:pt x="10" y="3"/>
                  </a:lnTo>
                  <a:lnTo>
                    <a:pt x="10" y="2"/>
                  </a:lnTo>
                  <a:lnTo>
                    <a:pt x="10" y="1"/>
                  </a:lnTo>
                  <a:lnTo>
                    <a:pt x="10" y="1"/>
                  </a:lnTo>
                  <a:lnTo>
                    <a:pt x="10" y="0"/>
                  </a:lnTo>
                  <a:lnTo>
                    <a:pt x="9" y="0"/>
                  </a:lnTo>
                  <a:lnTo>
                    <a:pt x="9" y="0"/>
                  </a:lnTo>
                  <a:lnTo>
                    <a:pt x="9" y="1"/>
                  </a:lnTo>
                  <a:lnTo>
                    <a:pt x="8" y="1"/>
                  </a:lnTo>
                  <a:lnTo>
                    <a:pt x="8" y="2"/>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48" name="Freeform 345"/>
            <p:cNvSpPr>
              <a:spLocks/>
            </p:cNvSpPr>
            <p:nvPr/>
          </p:nvSpPr>
          <p:spPr bwMode="auto">
            <a:xfrm>
              <a:off x="773" y="3057"/>
              <a:ext cx="10" cy="13"/>
            </a:xfrm>
            <a:custGeom>
              <a:avLst/>
              <a:gdLst>
                <a:gd name="T0" fmla="*/ 7 w 10"/>
                <a:gd name="T1" fmla="*/ 1 h 13"/>
                <a:gd name="T2" fmla="*/ 7 w 10"/>
                <a:gd name="T3" fmla="*/ 2 h 13"/>
                <a:gd name="T4" fmla="*/ 7 w 10"/>
                <a:gd name="T5" fmla="*/ 3 h 13"/>
                <a:gd name="T6" fmla="*/ 7 w 10"/>
                <a:gd name="T7" fmla="*/ 3 h 13"/>
                <a:gd name="T8" fmla="*/ 7 w 10"/>
                <a:gd name="T9" fmla="*/ 3 h 13"/>
                <a:gd name="T10" fmla="*/ 7 w 10"/>
                <a:gd name="T11" fmla="*/ 4 h 13"/>
                <a:gd name="T12" fmla="*/ 6 w 10"/>
                <a:gd name="T13" fmla="*/ 5 h 13"/>
                <a:gd name="T14" fmla="*/ 5 w 10"/>
                <a:gd name="T15" fmla="*/ 5 h 13"/>
                <a:gd name="T16" fmla="*/ 5 w 10"/>
                <a:gd name="T17" fmla="*/ 6 h 13"/>
                <a:gd name="T18" fmla="*/ 4 w 10"/>
                <a:gd name="T19" fmla="*/ 6 h 13"/>
                <a:gd name="T20" fmla="*/ 4 w 10"/>
                <a:gd name="T21" fmla="*/ 7 h 13"/>
                <a:gd name="T22" fmla="*/ 4 w 10"/>
                <a:gd name="T23" fmla="*/ 7 h 13"/>
                <a:gd name="T24" fmla="*/ 3 w 10"/>
                <a:gd name="T25" fmla="*/ 7 h 13"/>
                <a:gd name="T26" fmla="*/ 2 w 10"/>
                <a:gd name="T27" fmla="*/ 8 h 13"/>
                <a:gd name="T28" fmla="*/ 2 w 10"/>
                <a:gd name="T29" fmla="*/ 8 h 13"/>
                <a:gd name="T30" fmla="*/ 1 w 10"/>
                <a:gd name="T31" fmla="*/ 9 h 13"/>
                <a:gd name="T32" fmla="*/ 1 w 10"/>
                <a:gd name="T33" fmla="*/ 9 h 13"/>
                <a:gd name="T34" fmla="*/ 1 w 10"/>
                <a:gd name="T35" fmla="*/ 9 h 13"/>
                <a:gd name="T36" fmla="*/ 1 w 10"/>
                <a:gd name="T37" fmla="*/ 10 h 13"/>
                <a:gd name="T38" fmla="*/ 0 w 10"/>
                <a:gd name="T39" fmla="*/ 10 h 13"/>
                <a:gd name="T40" fmla="*/ 0 w 10"/>
                <a:gd name="T41" fmla="*/ 11 h 13"/>
                <a:gd name="T42" fmla="*/ 0 w 10"/>
                <a:gd name="T43" fmla="*/ 11 h 13"/>
                <a:gd name="T44" fmla="*/ 0 w 10"/>
                <a:gd name="T45" fmla="*/ 12 h 13"/>
                <a:gd name="T46" fmla="*/ 1 w 10"/>
                <a:gd name="T47" fmla="*/ 12 h 13"/>
                <a:gd name="T48" fmla="*/ 1 w 10"/>
                <a:gd name="T49" fmla="*/ 11 h 13"/>
                <a:gd name="T50" fmla="*/ 2 w 10"/>
                <a:gd name="T51" fmla="*/ 11 h 13"/>
                <a:gd name="T52" fmla="*/ 2 w 10"/>
                <a:gd name="T53" fmla="*/ 11 h 13"/>
                <a:gd name="T54" fmla="*/ 3 w 10"/>
                <a:gd name="T55" fmla="*/ 10 h 13"/>
                <a:gd name="T56" fmla="*/ 4 w 10"/>
                <a:gd name="T57" fmla="*/ 10 h 13"/>
                <a:gd name="T58" fmla="*/ 4 w 10"/>
                <a:gd name="T59" fmla="*/ 9 h 13"/>
                <a:gd name="T60" fmla="*/ 5 w 10"/>
                <a:gd name="T61" fmla="*/ 9 h 13"/>
                <a:gd name="T62" fmla="*/ 5 w 10"/>
                <a:gd name="T63" fmla="*/ 9 h 13"/>
                <a:gd name="T64" fmla="*/ 6 w 10"/>
                <a:gd name="T65" fmla="*/ 8 h 13"/>
                <a:gd name="T66" fmla="*/ 7 w 10"/>
                <a:gd name="T67" fmla="*/ 7 h 13"/>
                <a:gd name="T68" fmla="*/ 7 w 10"/>
                <a:gd name="T69" fmla="*/ 7 h 13"/>
                <a:gd name="T70" fmla="*/ 7 w 10"/>
                <a:gd name="T71" fmla="*/ 6 h 13"/>
                <a:gd name="T72" fmla="*/ 8 w 10"/>
                <a:gd name="T73" fmla="*/ 5 h 13"/>
                <a:gd name="T74" fmla="*/ 8 w 10"/>
                <a:gd name="T75" fmla="*/ 5 h 13"/>
                <a:gd name="T76" fmla="*/ 8 w 10"/>
                <a:gd name="T77" fmla="*/ 4 h 13"/>
                <a:gd name="T78" fmla="*/ 8 w 10"/>
                <a:gd name="T79" fmla="*/ 3 h 13"/>
                <a:gd name="T80" fmla="*/ 8 w 10"/>
                <a:gd name="T81" fmla="*/ 3 h 13"/>
                <a:gd name="T82" fmla="*/ 9 w 10"/>
                <a:gd name="T83" fmla="*/ 2 h 13"/>
                <a:gd name="T84" fmla="*/ 9 w 10"/>
                <a:gd name="T85" fmla="*/ 1 h 13"/>
                <a:gd name="T86" fmla="*/ 9 w 10"/>
                <a:gd name="T87" fmla="*/ 1 h 13"/>
                <a:gd name="T88" fmla="*/ 9 w 10"/>
                <a:gd name="T89" fmla="*/ 0 h 13"/>
                <a:gd name="T90" fmla="*/ 8 w 10"/>
                <a:gd name="T91" fmla="*/ 0 h 13"/>
                <a:gd name="T92" fmla="*/ 8 w 10"/>
                <a:gd name="T93" fmla="*/ 0 h 13"/>
                <a:gd name="T94" fmla="*/ 8 w 10"/>
                <a:gd name="T95" fmla="*/ 1 h 13"/>
                <a:gd name="T96" fmla="*/ 7 w 10"/>
                <a:gd name="T97" fmla="*/ 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0" h="13">
                  <a:moveTo>
                    <a:pt x="7" y="1"/>
                  </a:moveTo>
                  <a:lnTo>
                    <a:pt x="7" y="2"/>
                  </a:lnTo>
                  <a:lnTo>
                    <a:pt x="7" y="3"/>
                  </a:lnTo>
                  <a:lnTo>
                    <a:pt x="7" y="3"/>
                  </a:lnTo>
                  <a:lnTo>
                    <a:pt x="7" y="3"/>
                  </a:lnTo>
                  <a:lnTo>
                    <a:pt x="7" y="4"/>
                  </a:lnTo>
                  <a:lnTo>
                    <a:pt x="6" y="5"/>
                  </a:lnTo>
                  <a:lnTo>
                    <a:pt x="5" y="5"/>
                  </a:lnTo>
                  <a:lnTo>
                    <a:pt x="5" y="6"/>
                  </a:lnTo>
                  <a:lnTo>
                    <a:pt x="4" y="6"/>
                  </a:lnTo>
                  <a:lnTo>
                    <a:pt x="4" y="7"/>
                  </a:lnTo>
                  <a:lnTo>
                    <a:pt x="4" y="7"/>
                  </a:lnTo>
                  <a:lnTo>
                    <a:pt x="3" y="7"/>
                  </a:lnTo>
                  <a:lnTo>
                    <a:pt x="2" y="8"/>
                  </a:lnTo>
                  <a:lnTo>
                    <a:pt x="2" y="8"/>
                  </a:lnTo>
                  <a:lnTo>
                    <a:pt x="1" y="9"/>
                  </a:lnTo>
                  <a:lnTo>
                    <a:pt x="1" y="9"/>
                  </a:lnTo>
                  <a:lnTo>
                    <a:pt x="1" y="9"/>
                  </a:lnTo>
                  <a:lnTo>
                    <a:pt x="1" y="10"/>
                  </a:lnTo>
                  <a:lnTo>
                    <a:pt x="0" y="10"/>
                  </a:lnTo>
                  <a:lnTo>
                    <a:pt x="0" y="11"/>
                  </a:lnTo>
                  <a:lnTo>
                    <a:pt x="0" y="11"/>
                  </a:lnTo>
                  <a:lnTo>
                    <a:pt x="0" y="12"/>
                  </a:lnTo>
                  <a:lnTo>
                    <a:pt x="1" y="12"/>
                  </a:lnTo>
                  <a:lnTo>
                    <a:pt x="1" y="11"/>
                  </a:lnTo>
                  <a:lnTo>
                    <a:pt x="2" y="11"/>
                  </a:lnTo>
                  <a:lnTo>
                    <a:pt x="2" y="11"/>
                  </a:lnTo>
                  <a:lnTo>
                    <a:pt x="3" y="10"/>
                  </a:lnTo>
                  <a:lnTo>
                    <a:pt x="4" y="10"/>
                  </a:lnTo>
                  <a:lnTo>
                    <a:pt x="4" y="9"/>
                  </a:lnTo>
                  <a:lnTo>
                    <a:pt x="5" y="9"/>
                  </a:lnTo>
                  <a:lnTo>
                    <a:pt x="5" y="9"/>
                  </a:lnTo>
                  <a:lnTo>
                    <a:pt x="6" y="8"/>
                  </a:lnTo>
                  <a:lnTo>
                    <a:pt x="7" y="7"/>
                  </a:lnTo>
                  <a:lnTo>
                    <a:pt x="7" y="7"/>
                  </a:lnTo>
                  <a:lnTo>
                    <a:pt x="7" y="6"/>
                  </a:lnTo>
                  <a:lnTo>
                    <a:pt x="8" y="5"/>
                  </a:lnTo>
                  <a:lnTo>
                    <a:pt x="8" y="5"/>
                  </a:lnTo>
                  <a:lnTo>
                    <a:pt x="8" y="4"/>
                  </a:lnTo>
                  <a:lnTo>
                    <a:pt x="8" y="3"/>
                  </a:lnTo>
                  <a:lnTo>
                    <a:pt x="8" y="3"/>
                  </a:lnTo>
                  <a:lnTo>
                    <a:pt x="9" y="2"/>
                  </a:lnTo>
                  <a:lnTo>
                    <a:pt x="9" y="1"/>
                  </a:lnTo>
                  <a:lnTo>
                    <a:pt x="9" y="1"/>
                  </a:lnTo>
                  <a:lnTo>
                    <a:pt x="9" y="0"/>
                  </a:lnTo>
                  <a:lnTo>
                    <a:pt x="8" y="0"/>
                  </a:lnTo>
                  <a:lnTo>
                    <a:pt x="8" y="0"/>
                  </a:lnTo>
                  <a:lnTo>
                    <a:pt x="8" y="1"/>
                  </a:lnTo>
                  <a:lnTo>
                    <a:pt x="7" y="1"/>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49" name="Freeform 346"/>
            <p:cNvSpPr>
              <a:spLocks/>
            </p:cNvSpPr>
            <p:nvPr/>
          </p:nvSpPr>
          <p:spPr bwMode="auto">
            <a:xfrm>
              <a:off x="780" y="3059"/>
              <a:ext cx="8" cy="14"/>
            </a:xfrm>
            <a:custGeom>
              <a:avLst/>
              <a:gdLst>
                <a:gd name="T0" fmla="*/ 5 w 8"/>
                <a:gd name="T1" fmla="*/ 3 h 14"/>
                <a:gd name="T2" fmla="*/ 5 w 8"/>
                <a:gd name="T3" fmla="*/ 3 h 14"/>
                <a:gd name="T4" fmla="*/ 5 w 8"/>
                <a:gd name="T5" fmla="*/ 3 h 14"/>
                <a:gd name="T6" fmla="*/ 5 w 8"/>
                <a:gd name="T7" fmla="*/ 4 h 14"/>
                <a:gd name="T8" fmla="*/ 5 w 8"/>
                <a:gd name="T9" fmla="*/ 5 h 14"/>
                <a:gd name="T10" fmla="*/ 4 w 8"/>
                <a:gd name="T11" fmla="*/ 5 h 14"/>
                <a:gd name="T12" fmla="*/ 4 w 8"/>
                <a:gd name="T13" fmla="*/ 6 h 14"/>
                <a:gd name="T14" fmla="*/ 4 w 8"/>
                <a:gd name="T15" fmla="*/ 6 h 14"/>
                <a:gd name="T16" fmla="*/ 4 w 8"/>
                <a:gd name="T17" fmla="*/ 7 h 14"/>
                <a:gd name="T18" fmla="*/ 3 w 8"/>
                <a:gd name="T19" fmla="*/ 8 h 14"/>
                <a:gd name="T20" fmla="*/ 3 w 8"/>
                <a:gd name="T21" fmla="*/ 8 h 14"/>
                <a:gd name="T22" fmla="*/ 3 w 8"/>
                <a:gd name="T23" fmla="*/ 8 h 14"/>
                <a:gd name="T24" fmla="*/ 2 w 8"/>
                <a:gd name="T25" fmla="*/ 8 h 14"/>
                <a:gd name="T26" fmla="*/ 2 w 8"/>
                <a:gd name="T27" fmla="*/ 9 h 14"/>
                <a:gd name="T28" fmla="*/ 1 w 8"/>
                <a:gd name="T29" fmla="*/ 10 h 14"/>
                <a:gd name="T30" fmla="*/ 1 w 8"/>
                <a:gd name="T31" fmla="*/ 10 h 14"/>
                <a:gd name="T32" fmla="*/ 1 w 8"/>
                <a:gd name="T33" fmla="*/ 11 h 14"/>
                <a:gd name="T34" fmla="*/ 0 w 8"/>
                <a:gd name="T35" fmla="*/ 12 h 14"/>
                <a:gd name="T36" fmla="*/ 0 w 8"/>
                <a:gd name="T37" fmla="*/ 12 h 14"/>
                <a:gd name="T38" fmla="*/ 0 w 8"/>
                <a:gd name="T39" fmla="*/ 13 h 14"/>
                <a:gd name="T40" fmla="*/ 1 w 8"/>
                <a:gd name="T41" fmla="*/ 13 h 14"/>
                <a:gd name="T42" fmla="*/ 1 w 8"/>
                <a:gd name="T43" fmla="*/ 13 h 14"/>
                <a:gd name="T44" fmla="*/ 1 w 8"/>
                <a:gd name="T45" fmla="*/ 12 h 14"/>
                <a:gd name="T46" fmla="*/ 2 w 8"/>
                <a:gd name="T47" fmla="*/ 12 h 14"/>
                <a:gd name="T48" fmla="*/ 2 w 8"/>
                <a:gd name="T49" fmla="*/ 12 h 14"/>
                <a:gd name="T50" fmla="*/ 2 w 8"/>
                <a:gd name="T51" fmla="*/ 11 h 14"/>
                <a:gd name="T52" fmla="*/ 3 w 8"/>
                <a:gd name="T53" fmla="*/ 11 h 14"/>
                <a:gd name="T54" fmla="*/ 3 w 8"/>
                <a:gd name="T55" fmla="*/ 10 h 14"/>
                <a:gd name="T56" fmla="*/ 4 w 8"/>
                <a:gd name="T57" fmla="*/ 10 h 14"/>
                <a:gd name="T58" fmla="*/ 4 w 8"/>
                <a:gd name="T59" fmla="*/ 10 h 14"/>
                <a:gd name="T60" fmla="*/ 5 w 8"/>
                <a:gd name="T61" fmla="*/ 9 h 14"/>
                <a:gd name="T62" fmla="*/ 5 w 8"/>
                <a:gd name="T63" fmla="*/ 8 h 14"/>
                <a:gd name="T64" fmla="*/ 5 w 8"/>
                <a:gd name="T65" fmla="*/ 8 h 14"/>
                <a:gd name="T66" fmla="*/ 6 w 8"/>
                <a:gd name="T67" fmla="*/ 7 h 14"/>
                <a:gd name="T68" fmla="*/ 6 w 8"/>
                <a:gd name="T69" fmla="*/ 6 h 14"/>
                <a:gd name="T70" fmla="*/ 6 w 8"/>
                <a:gd name="T71" fmla="*/ 5 h 14"/>
                <a:gd name="T72" fmla="*/ 6 w 8"/>
                <a:gd name="T73" fmla="*/ 5 h 14"/>
                <a:gd name="T74" fmla="*/ 7 w 8"/>
                <a:gd name="T75" fmla="*/ 4 h 14"/>
                <a:gd name="T76" fmla="*/ 7 w 8"/>
                <a:gd name="T77" fmla="*/ 3 h 14"/>
                <a:gd name="T78" fmla="*/ 7 w 8"/>
                <a:gd name="T79" fmla="*/ 3 h 14"/>
                <a:gd name="T80" fmla="*/ 7 w 8"/>
                <a:gd name="T81" fmla="*/ 2 h 14"/>
                <a:gd name="T82" fmla="*/ 7 w 8"/>
                <a:gd name="T83" fmla="*/ 1 h 14"/>
                <a:gd name="T84" fmla="*/ 7 w 8"/>
                <a:gd name="T85" fmla="*/ 1 h 14"/>
                <a:gd name="T86" fmla="*/ 6 w 8"/>
                <a:gd name="T87" fmla="*/ 0 h 14"/>
                <a:gd name="T88" fmla="*/ 6 w 8"/>
                <a:gd name="T89" fmla="*/ 1 h 14"/>
                <a:gd name="T90" fmla="*/ 6 w 8"/>
                <a:gd name="T91" fmla="*/ 1 h 14"/>
                <a:gd name="T92" fmla="*/ 6 w 8"/>
                <a:gd name="T93" fmla="*/ 1 h 14"/>
                <a:gd name="T94" fmla="*/ 5 w 8"/>
                <a:gd name="T95" fmla="*/ 2 h 14"/>
                <a:gd name="T96" fmla="*/ 5 w 8"/>
                <a:gd name="T97"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 h="14">
                  <a:moveTo>
                    <a:pt x="5" y="3"/>
                  </a:moveTo>
                  <a:lnTo>
                    <a:pt x="5" y="3"/>
                  </a:lnTo>
                  <a:lnTo>
                    <a:pt x="5" y="3"/>
                  </a:lnTo>
                  <a:lnTo>
                    <a:pt x="5" y="4"/>
                  </a:lnTo>
                  <a:lnTo>
                    <a:pt x="5" y="5"/>
                  </a:lnTo>
                  <a:lnTo>
                    <a:pt x="4" y="5"/>
                  </a:lnTo>
                  <a:lnTo>
                    <a:pt x="4" y="6"/>
                  </a:lnTo>
                  <a:lnTo>
                    <a:pt x="4" y="6"/>
                  </a:lnTo>
                  <a:lnTo>
                    <a:pt x="4" y="7"/>
                  </a:lnTo>
                  <a:lnTo>
                    <a:pt x="3" y="8"/>
                  </a:lnTo>
                  <a:lnTo>
                    <a:pt x="3" y="8"/>
                  </a:lnTo>
                  <a:lnTo>
                    <a:pt x="3" y="8"/>
                  </a:lnTo>
                  <a:lnTo>
                    <a:pt x="2" y="8"/>
                  </a:lnTo>
                  <a:lnTo>
                    <a:pt x="2" y="9"/>
                  </a:lnTo>
                  <a:lnTo>
                    <a:pt x="1" y="10"/>
                  </a:lnTo>
                  <a:lnTo>
                    <a:pt x="1" y="10"/>
                  </a:lnTo>
                  <a:lnTo>
                    <a:pt x="1" y="11"/>
                  </a:lnTo>
                  <a:lnTo>
                    <a:pt x="0" y="12"/>
                  </a:lnTo>
                  <a:lnTo>
                    <a:pt x="0" y="12"/>
                  </a:lnTo>
                  <a:lnTo>
                    <a:pt x="0" y="13"/>
                  </a:lnTo>
                  <a:lnTo>
                    <a:pt x="1" y="13"/>
                  </a:lnTo>
                  <a:lnTo>
                    <a:pt x="1" y="13"/>
                  </a:lnTo>
                  <a:lnTo>
                    <a:pt x="1" y="12"/>
                  </a:lnTo>
                  <a:lnTo>
                    <a:pt x="2" y="12"/>
                  </a:lnTo>
                  <a:lnTo>
                    <a:pt x="2" y="12"/>
                  </a:lnTo>
                  <a:lnTo>
                    <a:pt x="2" y="11"/>
                  </a:lnTo>
                  <a:lnTo>
                    <a:pt x="3" y="11"/>
                  </a:lnTo>
                  <a:lnTo>
                    <a:pt x="3" y="10"/>
                  </a:lnTo>
                  <a:lnTo>
                    <a:pt x="4" y="10"/>
                  </a:lnTo>
                  <a:lnTo>
                    <a:pt x="4" y="10"/>
                  </a:lnTo>
                  <a:lnTo>
                    <a:pt x="5" y="9"/>
                  </a:lnTo>
                  <a:lnTo>
                    <a:pt x="5" y="8"/>
                  </a:lnTo>
                  <a:lnTo>
                    <a:pt x="5" y="8"/>
                  </a:lnTo>
                  <a:lnTo>
                    <a:pt x="6" y="7"/>
                  </a:lnTo>
                  <a:lnTo>
                    <a:pt x="6" y="6"/>
                  </a:lnTo>
                  <a:lnTo>
                    <a:pt x="6" y="5"/>
                  </a:lnTo>
                  <a:lnTo>
                    <a:pt x="6" y="5"/>
                  </a:lnTo>
                  <a:lnTo>
                    <a:pt x="7" y="4"/>
                  </a:lnTo>
                  <a:lnTo>
                    <a:pt x="7" y="3"/>
                  </a:lnTo>
                  <a:lnTo>
                    <a:pt x="7" y="3"/>
                  </a:lnTo>
                  <a:lnTo>
                    <a:pt x="7" y="2"/>
                  </a:lnTo>
                  <a:lnTo>
                    <a:pt x="7" y="1"/>
                  </a:lnTo>
                  <a:lnTo>
                    <a:pt x="7" y="1"/>
                  </a:lnTo>
                  <a:lnTo>
                    <a:pt x="6" y="0"/>
                  </a:lnTo>
                  <a:lnTo>
                    <a:pt x="6" y="1"/>
                  </a:lnTo>
                  <a:lnTo>
                    <a:pt x="6" y="1"/>
                  </a:lnTo>
                  <a:lnTo>
                    <a:pt x="6" y="1"/>
                  </a:lnTo>
                  <a:lnTo>
                    <a:pt x="5" y="2"/>
                  </a:lnTo>
                  <a:lnTo>
                    <a:pt x="5" y="3"/>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50" name="Freeform 347"/>
            <p:cNvSpPr>
              <a:spLocks/>
            </p:cNvSpPr>
            <p:nvPr/>
          </p:nvSpPr>
          <p:spPr bwMode="auto">
            <a:xfrm>
              <a:off x="719" y="2946"/>
              <a:ext cx="13" cy="12"/>
            </a:xfrm>
            <a:custGeom>
              <a:avLst/>
              <a:gdLst>
                <a:gd name="T0" fmla="*/ 11 w 13"/>
                <a:gd name="T1" fmla="*/ 1 h 12"/>
                <a:gd name="T2" fmla="*/ 11 w 13"/>
                <a:gd name="T3" fmla="*/ 2 h 12"/>
                <a:gd name="T4" fmla="*/ 11 w 13"/>
                <a:gd name="T5" fmla="*/ 3 h 12"/>
                <a:gd name="T6" fmla="*/ 10 w 13"/>
                <a:gd name="T7" fmla="*/ 3 h 12"/>
                <a:gd name="T8" fmla="*/ 9 w 13"/>
                <a:gd name="T9" fmla="*/ 3 h 12"/>
                <a:gd name="T10" fmla="*/ 9 w 13"/>
                <a:gd name="T11" fmla="*/ 4 h 12"/>
                <a:gd name="T12" fmla="*/ 9 w 13"/>
                <a:gd name="T13" fmla="*/ 5 h 12"/>
                <a:gd name="T14" fmla="*/ 8 w 13"/>
                <a:gd name="T15" fmla="*/ 5 h 12"/>
                <a:gd name="T16" fmla="*/ 7 w 13"/>
                <a:gd name="T17" fmla="*/ 6 h 12"/>
                <a:gd name="T18" fmla="*/ 6 w 13"/>
                <a:gd name="T19" fmla="*/ 6 h 12"/>
                <a:gd name="T20" fmla="*/ 5 w 13"/>
                <a:gd name="T21" fmla="*/ 7 h 12"/>
                <a:gd name="T22" fmla="*/ 5 w 13"/>
                <a:gd name="T23" fmla="*/ 7 h 12"/>
                <a:gd name="T24" fmla="*/ 4 w 13"/>
                <a:gd name="T25" fmla="*/ 8 h 12"/>
                <a:gd name="T26" fmla="*/ 3 w 13"/>
                <a:gd name="T27" fmla="*/ 8 h 12"/>
                <a:gd name="T28" fmla="*/ 3 w 13"/>
                <a:gd name="T29" fmla="*/ 8 h 12"/>
                <a:gd name="T30" fmla="*/ 2 w 13"/>
                <a:gd name="T31" fmla="*/ 8 h 12"/>
                <a:gd name="T32" fmla="*/ 1 w 13"/>
                <a:gd name="T33" fmla="*/ 9 h 12"/>
                <a:gd name="T34" fmla="*/ 1 w 13"/>
                <a:gd name="T35" fmla="*/ 9 h 12"/>
                <a:gd name="T36" fmla="*/ 0 w 13"/>
                <a:gd name="T37" fmla="*/ 10 h 12"/>
                <a:gd name="T38" fmla="*/ 0 w 13"/>
                <a:gd name="T39" fmla="*/ 10 h 12"/>
                <a:gd name="T40" fmla="*/ 0 w 13"/>
                <a:gd name="T41" fmla="*/ 11 h 12"/>
                <a:gd name="T42" fmla="*/ 1 w 13"/>
                <a:gd name="T43" fmla="*/ 11 h 12"/>
                <a:gd name="T44" fmla="*/ 1 w 13"/>
                <a:gd name="T45" fmla="*/ 11 h 12"/>
                <a:gd name="T46" fmla="*/ 2 w 13"/>
                <a:gd name="T47" fmla="*/ 10 h 12"/>
                <a:gd name="T48" fmla="*/ 3 w 13"/>
                <a:gd name="T49" fmla="*/ 10 h 12"/>
                <a:gd name="T50" fmla="*/ 3 w 13"/>
                <a:gd name="T51" fmla="*/ 10 h 12"/>
                <a:gd name="T52" fmla="*/ 4 w 13"/>
                <a:gd name="T53" fmla="*/ 10 h 12"/>
                <a:gd name="T54" fmla="*/ 5 w 13"/>
                <a:gd name="T55" fmla="*/ 9 h 12"/>
                <a:gd name="T56" fmla="*/ 6 w 13"/>
                <a:gd name="T57" fmla="*/ 8 h 12"/>
                <a:gd name="T58" fmla="*/ 7 w 13"/>
                <a:gd name="T59" fmla="*/ 8 h 12"/>
                <a:gd name="T60" fmla="*/ 8 w 13"/>
                <a:gd name="T61" fmla="*/ 7 h 12"/>
                <a:gd name="T62" fmla="*/ 9 w 13"/>
                <a:gd name="T63" fmla="*/ 6 h 12"/>
                <a:gd name="T64" fmla="*/ 9 w 13"/>
                <a:gd name="T65" fmla="*/ 6 h 12"/>
                <a:gd name="T66" fmla="*/ 10 w 13"/>
                <a:gd name="T67" fmla="*/ 5 h 12"/>
                <a:gd name="T68" fmla="*/ 11 w 13"/>
                <a:gd name="T69" fmla="*/ 5 h 12"/>
                <a:gd name="T70" fmla="*/ 11 w 13"/>
                <a:gd name="T71" fmla="*/ 5 h 12"/>
                <a:gd name="T72" fmla="*/ 12 w 13"/>
                <a:gd name="T73" fmla="*/ 4 h 12"/>
                <a:gd name="T74" fmla="*/ 12 w 13"/>
                <a:gd name="T75" fmla="*/ 3 h 12"/>
                <a:gd name="T76" fmla="*/ 12 w 13"/>
                <a:gd name="T77" fmla="*/ 3 h 12"/>
                <a:gd name="T78" fmla="*/ 12 w 13"/>
                <a:gd name="T79" fmla="*/ 2 h 12"/>
                <a:gd name="T80" fmla="*/ 12 w 13"/>
                <a:gd name="T81" fmla="*/ 1 h 12"/>
                <a:gd name="T82" fmla="*/ 12 w 13"/>
                <a:gd name="T83" fmla="*/ 1 h 12"/>
                <a:gd name="T84" fmla="*/ 12 w 13"/>
                <a:gd name="T85" fmla="*/ 0 h 12"/>
                <a:gd name="T86" fmla="*/ 11 w 13"/>
                <a:gd name="T87" fmla="*/ 1 h 12"/>
                <a:gd name="T88" fmla="*/ 11 w 13"/>
                <a:gd name="T89" fmla="*/ 1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3" h="12">
                  <a:moveTo>
                    <a:pt x="11" y="1"/>
                  </a:moveTo>
                  <a:lnTo>
                    <a:pt x="11" y="2"/>
                  </a:lnTo>
                  <a:lnTo>
                    <a:pt x="11" y="3"/>
                  </a:lnTo>
                  <a:lnTo>
                    <a:pt x="10" y="3"/>
                  </a:lnTo>
                  <a:lnTo>
                    <a:pt x="9" y="3"/>
                  </a:lnTo>
                  <a:lnTo>
                    <a:pt x="9" y="4"/>
                  </a:lnTo>
                  <a:lnTo>
                    <a:pt x="9" y="5"/>
                  </a:lnTo>
                  <a:lnTo>
                    <a:pt x="8" y="5"/>
                  </a:lnTo>
                  <a:lnTo>
                    <a:pt x="7" y="6"/>
                  </a:lnTo>
                  <a:lnTo>
                    <a:pt x="6" y="6"/>
                  </a:lnTo>
                  <a:lnTo>
                    <a:pt x="5" y="7"/>
                  </a:lnTo>
                  <a:lnTo>
                    <a:pt x="5" y="7"/>
                  </a:lnTo>
                  <a:lnTo>
                    <a:pt x="4" y="8"/>
                  </a:lnTo>
                  <a:lnTo>
                    <a:pt x="3" y="8"/>
                  </a:lnTo>
                  <a:lnTo>
                    <a:pt x="3" y="8"/>
                  </a:lnTo>
                  <a:lnTo>
                    <a:pt x="2" y="8"/>
                  </a:lnTo>
                  <a:lnTo>
                    <a:pt x="1" y="9"/>
                  </a:lnTo>
                  <a:lnTo>
                    <a:pt x="1" y="9"/>
                  </a:lnTo>
                  <a:lnTo>
                    <a:pt x="0" y="10"/>
                  </a:lnTo>
                  <a:lnTo>
                    <a:pt x="0" y="10"/>
                  </a:lnTo>
                  <a:lnTo>
                    <a:pt x="0" y="11"/>
                  </a:lnTo>
                  <a:lnTo>
                    <a:pt x="1" y="11"/>
                  </a:lnTo>
                  <a:lnTo>
                    <a:pt x="1" y="11"/>
                  </a:lnTo>
                  <a:lnTo>
                    <a:pt x="2" y="10"/>
                  </a:lnTo>
                  <a:lnTo>
                    <a:pt x="3" y="10"/>
                  </a:lnTo>
                  <a:lnTo>
                    <a:pt x="3" y="10"/>
                  </a:lnTo>
                  <a:lnTo>
                    <a:pt x="4" y="10"/>
                  </a:lnTo>
                  <a:lnTo>
                    <a:pt x="5" y="9"/>
                  </a:lnTo>
                  <a:lnTo>
                    <a:pt x="6" y="8"/>
                  </a:lnTo>
                  <a:lnTo>
                    <a:pt x="7" y="8"/>
                  </a:lnTo>
                  <a:lnTo>
                    <a:pt x="8" y="7"/>
                  </a:lnTo>
                  <a:lnTo>
                    <a:pt x="9" y="6"/>
                  </a:lnTo>
                  <a:lnTo>
                    <a:pt x="9" y="6"/>
                  </a:lnTo>
                  <a:lnTo>
                    <a:pt x="10" y="5"/>
                  </a:lnTo>
                  <a:lnTo>
                    <a:pt x="11" y="5"/>
                  </a:lnTo>
                  <a:lnTo>
                    <a:pt x="11" y="5"/>
                  </a:lnTo>
                  <a:lnTo>
                    <a:pt x="12" y="4"/>
                  </a:lnTo>
                  <a:lnTo>
                    <a:pt x="12" y="3"/>
                  </a:lnTo>
                  <a:lnTo>
                    <a:pt x="12" y="3"/>
                  </a:lnTo>
                  <a:lnTo>
                    <a:pt x="12" y="2"/>
                  </a:lnTo>
                  <a:lnTo>
                    <a:pt x="12" y="1"/>
                  </a:lnTo>
                  <a:lnTo>
                    <a:pt x="12" y="1"/>
                  </a:lnTo>
                  <a:lnTo>
                    <a:pt x="12" y="0"/>
                  </a:lnTo>
                  <a:lnTo>
                    <a:pt x="11" y="1"/>
                  </a:lnTo>
                  <a:lnTo>
                    <a:pt x="11" y="1"/>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51" name="Freeform 348"/>
            <p:cNvSpPr>
              <a:spLocks/>
            </p:cNvSpPr>
            <p:nvPr/>
          </p:nvSpPr>
          <p:spPr bwMode="auto">
            <a:xfrm>
              <a:off x="722" y="2956"/>
              <a:ext cx="14" cy="11"/>
            </a:xfrm>
            <a:custGeom>
              <a:avLst/>
              <a:gdLst>
                <a:gd name="T0" fmla="*/ 12 w 14"/>
                <a:gd name="T1" fmla="*/ 1 h 11"/>
                <a:gd name="T2" fmla="*/ 12 w 14"/>
                <a:gd name="T3" fmla="*/ 1 h 11"/>
                <a:gd name="T4" fmla="*/ 11 w 14"/>
                <a:gd name="T5" fmla="*/ 2 h 11"/>
                <a:gd name="T6" fmla="*/ 11 w 14"/>
                <a:gd name="T7" fmla="*/ 3 h 11"/>
                <a:gd name="T8" fmla="*/ 10 w 14"/>
                <a:gd name="T9" fmla="*/ 3 h 11"/>
                <a:gd name="T10" fmla="*/ 10 w 14"/>
                <a:gd name="T11" fmla="*/ 3 h 11"/>
                <a:gd name="T12" fmla="*/ 9 w 14"/>
                <a:gd name="T13" fmla="*/ 4 h 11"/>
                <a:gd name="T14" fmla="*/ 8 w 14"/>
                <a:gd name="T15" fmla="*/ 4 h 11"/>
                <a:gd name="T16" fmla="*/ 8 w 14"/>
                <a:gd name="T17" fmla="*/ 5 h 11"/>
                <a:gd name="T18" fmla="*/ 7 w 14"/>
                <a:gd name="T19" fmla="*/ 6 h 11"/>
                <a:gd name="T20" fmla="*/ 6 w 14"/>
                <a:gd name="T21" fmla="*/ 6 h 11"/>
                <a:gd name="T22" fmla="*/ 5 w 14"/>
                <a:gd name="T23" fmla="*/ 6 h 11"/>
                <a:gd name="T24" fmla="*/ 5 w 14"/>
                <a:gd name="T25" fmla="*/ 7 h 11"/>
                <a:gd name="T26" fmla="*/ 4 w 14"/>
                <a:gd name="T27" fmla="*/ 8 h 11"/>
                <a:gd name="T28" fmla="*/ 3 w 14"/>
                <a:gd name="T29" fmla="*/ 8 h 11"/>
                <a:gd name="T30" fmla="*/ 3 w 14"/>
                <a:gd name="T31" fmla="*/ 8 h 11"/>
                <a:gd name="T32" fmla="*/ 2 w 14"/>
                <a:gd name="T33" fmla="*/ 8 h 11"/>
                <a:gd name="T34" fmla="*/ 2 w 14"/>
                <a:gd name="T35" fmla="*/ 8 h 11"/>
                <a:gd name="T36" fmla="*/ 1 w 14"/>
                <a:gd name="T37" fmla="*/ 8 h 11"/>
                <a:gd name="T38" fmla="*/ 1 w 14"/>
                <a:gd name="T39" fmla="*/ 8 h 11"/>
                <a:gd name="T40" fmla="*/ 1 w 14"/>
                <a:gd name="T41" fmla="*/ 9 h 11"/>
                <a:gd name="T42" fmla="*/ 1 w 14"/>
                <a:gd name="T43" fmla="*/ 9 h 11"/>
                <a:gd name="T44" fmla="*/ 0 w 14"/>
                <a:gd name="T45" fmla="*/ 9 h 11"/>
                <a:gd name="T46" fmla="*/ 0 w 14"/>
                <a:gd name="T47" fmla="*/ 10 h 11"/>
                <a:gd name="T48" fmla="*/ 1 w 14"/>
                <a:gd name="T49" fmla="*/ 10 h 11"/>
                <a:gd name="T50" fmla="*/ 1 w 14"/>
                <a:gd name="T51" fmla="*/ 10 h 11"/>
                <a:gd name="T52" fmla="*/ 2 w 14"/>
                <a:gd name="T53" fmla="*/ 10 h 11"/>
                <a:gd name="T54" fmla="*/ 3 w 14"/>
                <a:gd name="T55" fmla="*/ 9 h 11"/>
                <a:gd name="T56" fmla="*/ 4 w 14"/>
                <a:gd name="T57" fmla="*/ 9 h 11"/>
                <a:gd name="T58" fmla="*/ 5 w 14"/>
                <a:gd name="T59" fmla="*/ 9 h 11"/>
                <a:gd name="T60" fmla="*/ 5 w 14"/>
                <a:gd name="T61" fmla="*/ 8 h 11"/>
                <a:gd name="T62" fmla="*/ 6 w 14"/>
                <a:gd name="T63" fmla="*/ 8 h 11"/>
                <a:gd name="T64" fmla="*/ 8 w 14"/>
                <a:gd name="T65" fmla="*/ 7 h 11"/>
                <a:gd name="T66" fmla="*/ 8 w 14"/>
                <a:gd name="T67" fmla="*/ 6 h 11"/>
                <a:gd name="T68" fmla="*/ 10 w 14"/>
                <a:gd name="T69" fmla="*/ 6 h 11"/>
                <a:gd name="T70" fmla="*/ 10 w 14"/>
                <a:gd name="T71" fmla="*/ 5 h 11"/>
                <a:gd name="T72" fmla="*/ 11 w 14"/>
                <a:gd name="T73" fmla="*/ 4 h 11"/>
                <a:gd name="T74" fmla="*/ 12 w 14"/>
                <a:gd name="T75" fmla="*/ 4 h 11"/>
                <a:gd name="T76" fmla="*/ 12 w 14"/>
                <a:gd name="T77" fmla="*/ 4 h 11"/>
                <a:gd name="T78" fmla="*/ 12 w 14"/>
                <a:gd name="T79" fmla="*/ 3 h 11"/>
                <a:gd name="T80" fmla="*/ 13 w 14"/>
                <a:gd name="T81" fmla="*/ 3 h 11"/>
                <a:gd name="T82" fmla="*/ 13 w 14"/>
                <a:gd name="T83" fmla="*/ 2 h 11"/>
                <a:gd name="T84" fmla="*/ 13 w 14"/>
                <a:gd name="T85" fmla="*/ 1 h 11"/>
                <a:gd name="T86" fmla="*/ 13 w 14"/>
                <a:gd name="T87" fmla="*/ 1 h 11"/>
                <a:gd name="T88" fmla="*/ 13 w 14"/>
                <a:gd name="T89" fmla="*/ 0 h 11"/>
                <a:gd name="T90" fmla="*/ 12 w 14"/>
                <a:gd name="T91" fmla="*/ 0 h 11"/>
                <a:gd name="T92" fmla="*/ 12 w 14"/>
                <a:gd name="T93" fmla="*/ 1 h 11"/>
                <a:gd name="T94" fmla="*/ 12 w 14"/>
                <a:gd name="T95"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4" h="11">
                  <a:moveTo>
                    <a:pt x="12" y="1"/>
                  </a:moveTo>
                  <a:lnTo>
                    <a:pt x="12" y="1"/>
                  </a:lnTo>
                  <a:lnTo>
                    <a:pt x="11" y="2"/>
                  </a:lnTo>
                  <a:lnTo>
                    <a:pt x="11" y="3"/>
                  </a:lnTo>
                  <a:lnTo>
                    <a:pt x="10" y="3"/>
                  </a:lnTo>
                  <a:lnTo>
                    <a:pt x="10" y="3"/>
                  </a:lnTo>
                  <a:lnTo>
                    <a:pt x="9" y="4"/>
                  </a:lnTo>
                  <a:lnTo>
                    <a:pt x="8" y="4"/>
                  </a:lnTo>
                  <a:lnTo>
                    <a:pt x="8" y="5"/>
                  </a:lnTo>
                  <a:lnTo>
                    <a:pt x="7" y="6"/>
                  </a:lnTo>
                  <a:lnTo>
                    <a:pt x="6" y="6"/>
                  </a:lnTo>
                  <a:lnTo>
                    <a:pt x="5" y="6"/>
                  </a:lnTo>
                  <a:lnTo>
                    <a:pt x="5" y="7"/>
                  </a:lnTo>
                  <a:lnTo>
                    <a:pt x="4" y="8"/>
                  </a:lnTo>
                  <a:lnTo>
                    <a:pt x="3" y="8"/>
                  </a:lnTo>
                  <a:lnTo>
                    <a:pt x="3" y="8"/>
                  </a:lnTo>
                  <a:lnTo>
                    <a:pt x="2" y="8"/>
                  </a:lnTo>
                  <a:lnTo>
                    <a:pt x="2" y="8"/>
                  </a:lnTo>
                  <a:lnTo>
                    <a:pt x="1" y="8"/>
                  </a:lnTo>
                  <a:lnTo>
                    <a:pt x="1" y="8"/>
                  </a:lnTo>
                  <a:lnTo>
                    <a:pt x="1" y="9"/>
                  </a:lnTo>
                  <a:lnTo>
                    <a:pt x="1" y="9"/>
                  </a:lnTo>
                  <a:lnTo>
                    <a:pt x="0" y="9"/>
                  </a:lnTo>
                  <a:lnTo>
                    <a:pt x="0" y="10"/>
                  </a:lnTo>
                  <a:lnTo>
                    <a:pt x="1" y="10"/>
                  </a:lnTo>
                  <a:lnTo>
                    <a:pt x="1" y="10"/>
                  </a:lnTo>
                  <a:lnTo>
                    <a:pt x="2" y="10"/>
                  </a:lnTo>
                  <a:lnTo>
                    <a:pt x="3" y="9"/>
                  </a:lnTo>
                  <a:lnTo>
                    <a:pt x="4" y="9"/>
                  </a:lnTo>
                  <a:lnTo>
                    <a:pt x="5" y="9"/>
                  </a:lnTo>
                  <a:lnTo>
                    <a:pt x="5" y="8"/>
                  </a:lnTo>
                  <a:lnTo>
                    <a:pt x="6" y="8"/>
                  </a:lnTo>
                  <a:lnTo>
                    <a:pt x="8" y="7"/>
                  </a:lnTo>
                  <a:lnTo>
                    <a:pt x="8" y="6"/>
                  </a:lnTo>
                  <a:lnTo>
                    <a:pt x="10" y="6"/>
                  </a:lnTo>
                  <a:lnTo>
                    <a:pt x="10" y="5"/>
                  </a:lnTo>
                  <a:lnTo>
                    <a:pt x="11" y="4"/>
                  </a:lnTo>
                  <a:lnTo>
                    <a:pt x="12" y="4"/>
                  </a:lnTo>
                  <a:lnTo>
                    <a:pt x="12" y="4"/>
                  </a:lnTo>
                  <a:lnTo>
                    <a:pt x="12" y="3"/>
                  </a:lnTo>
                  <a:lnTo>
                    <a:pt x="13" y="3"/>
                  </a:lnTo>
                  <a:lnTo>
                    <a:pt x="13" y="2"/>
                  </a:lnTo>
                  <a:lnTo>
                    <a:pt x="13" y="1"/>
                  </a:lnTo>
                  <a:lnTo>
                    <a:pt x="13" y="1"/>
                  </a:lnTo>
                  <a:lnTo>
                    <a:pt x="13" y="0"/>
                  </a:lnTo>
                  <a:lnTo>
                    <a:pt x="12" y="0"/>
                  </a:lnTo>
                  <a:lnTo>
                    <a:pt x="12" y="1"/>
                  </a:lnTo>
                  <a:lnTo>
                    <a:pt x="12" y="1"/>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52" name="Freeform 349"/>
            <p:cNvSpPr>
              <a:spLocks/>
            </p:cNvSpPr>
            <p:nvPr/>
          </p:nvSpPr>
          <p:spPr bwMode="auto">
            <a:xfrm>
              <a:off x="729" y="2967"/>
              <a:ext cx="13" cy="9"/>
            </a:xfrm>
            <a:custGeom>
              <a:avLst/>
              <a:gdLst>
                <a:gd name="T0" fmla="*/ 10 w 13"/>
                <a:gd name="T1" fmla="*/ 1 h 9"/>
                <a:gd name="T2" fmla="*/ 10 w 13"/>
                <a:gd name="T3" fmla="*/ 2 h 9"/>
                <a:gd name="T4" fmla="*/ 9 w 13"/>
                <a:gd name="T5" fmla="*/ 2 h 9"/>
                <a:gd name="T6" fmla="*/ 9 w 13"/>
                <a:gd name="T7" fmla="*/ 3 h 9"/>
                <a:gd name="T8" fmla="*/ 9 w 13"/>
                <a:gd name="T9" fmla="*/ 3 h 9"/>
                <a:gd name="T10" fmla="*/ 8 w 13"/>
                <a:gd name="T11" fmla="*/ 3 h 9"/>
                <a:gd name="T12" fmla="*/ 7 w 13"/>
                <a:gd name="T13" fmla="*/ 4 h 9"/>
                <a:gd name="T14" fmla="*/ 7 w 13"/>
                <a:gd name="T15" fmla="*/ 5 h 9"/>
                <a:gd name="T16" fmla="*/ 6 w 13"/>
                <a:gd name="T17" fmla="*/ 5 h 9"/>
                <a:gd name="T18" fmla="*/ 5 w 13"/>
                <a:gd name="T19" fmla="*/ 5 h 9"/>
                <a:gd name="T20" fmla="*/ 5 w 13"/>
                <a:gd name="T21" fmla="*/ 6 h 9"/>
                <a:gd name="T22" fmla="*/ 4 w 13"/>
                <a:gd name="T23" fmla="*/ 6 h 9"/>
                <a:gd name="T24" fmla="*/ 3 w 13"/>
                <a:gd name="T25" fmla="*/ 6 h 9"/>
                <a:gd name="T26" fmla="*/ 3 w 13"/>
                <a:gd name="T27" fmla="*/ 6 h 9"/>
                <a:gd name="T28" fmla="*/ 3 w 13"/>
                <a:gd name="T29" fmla="*/ 6 h 9"/>
                <a:gd name="T30" fmla="*/ 2 w 13"/>
                <a:gd name="T31" fmla="*/ 6 h 9"/>
                <a:gd name="T32" fmla="*/ 1 w 13"/>
                <a:gd name="T33" fmla="*/ 6 h 9"/>
                <a:gd name="T34" fmla="*/ 1 w 13"/>
                <a:gd name="T35" fmla="*/ 6 h 9"/>
                <a:gd name="T36" fmla="*/ 1 w 13"/>
                <a:gd name="T37" fmla="*/ 7 h 9"/>
                <a:gd name="T38" fmla="*/ 0 w 13"/>
                <a:gd name="T39" fmla="*/ 7 h 9"/>
                <a:gd name="T40" fmla="*/ 0 w 13"/>
                <a:gd name="T41" fmla="*/ 7 h 9"/>
                <a:gd name="T42" fmla="*/ 0 w 13"/>
                <a:gd name="T43" fmla="*/ 8 h 9"/>
                <a:gd name="T44" fmla="*/ 1 w 13"/>
                <a:gd name="T45" fmla="*/ 8 h 9"/>
                <a:gd name="T46" fmla="*/ 1 w 13"/>
                <a:gd name="T47" fmla="*/ 8 h 9"/>
                <a:gd name="T48" fmla="*/ 2 w 13"/>
                <a:gd name="T49" fmla="*/ 8 h 9"/>
                <a:gd name="T50" fmla="*/ 3 w 13"/>
                <a:gd name="T51" fmla="*/ 7 h 9"/>
                <a:gd name="T52" fmla="*/ 3 w 13"/>
                <a:gd name="T53" fmla="*/ 7 h 9"/>
                <a:gd name="T54" fmla="*/ 4 w 13"/>
                <a:gd name="T55" fmla="*/ 7 h 9"/>
                <a:gd name="T56" fmla="*/ 5 w 13"/>
                <a:gd name="T57" fmla="*/ 7 h 9"/>
                <a:gd name="T58" fmla="*/ 7 w 13"/>
                <a:gd name="T59" fmla="*/ 6 h 9"/>
                <a:gd name="T60" fmla="*/ 7 w 13"/>
                <a:gd name="T61" fmla="*/ 6 h 9"/>
                <a:gd name="T62" fmla="*/ 9 w 13"/>
                <a:gd name="T63" fmla="*/ 5 h 9"/>
                <a:gd name="T64" fmla="*/ 9 w 13"/>
                <a:gd name="T65" fmla="*/ 5 h 9"/>
                <a:gd name="T66" fmla="*/ 10 w 13"/>
                <a:gd name="T67" fmla="*/ 5 h 9"/>
                <a:gd name="T68" fmla="*/ 11 w 13"/>
                <a:gd name="T69" fmla="*/ 4 h 9"/>
                <a:gd name="T70" fmla="*/ 11 w 13"/>
                <a:gd name="T71" fmla="*/ 3 h 9"/>
                <a:gd name="T72" fmla="*/ 11 w 13"/>
                <a:gd name="T73" fmla="*/ 3 h 9"/>
                <a:gd name="T74" fmla="*/ 11 w 13"/>
                <a:gd name="T75" fmla="*/ 3 h 9"/>
                <a:gd name="T76" fmla="*/ 11 w 13"/>
                <a:gd name="T77" fmla="*/ 2 h 9"/>
                <a:gd name="T78" fmla="*/ 12 w 13"/>
                <a:gd name="T79" fmla="*/ 2 h 9"/>
                <a:gd name="T80" fmla="*/ 12 w 13"/>
                <a:gd name="T81" fmla="*/ 1 h 9"/>
                <a:gd name="T82" fmla="*/ 12 w 13"/>
                <a:gd name="T83" fmla="*/ 1 h 9"/>
                <a:gd name="T84" fmla="*/ 11 w 13"/>
                <a:gd name="T85" fmla="*/ 1 h 9"/>
                <a:gd name="T86" fmla="*/ 11 w 13"/>
                <a:gd name="T87" fmla="*/ 0 h 9"/>
                <a:gd name="T88" fmla="*/ 11 w 13"/>
                <a:gd name="T89" fmla="*/ 1 h 9"/>
                <a:gd name="T90" fmla="*/ 11 w 13"/>
                <a:gd name="T91" fmla="*/ 1 h 9"/>
                <a:gd name="T92" fmla="*/ 10 w 13"/>
                <a:gd name="T93" fmla="*/ 1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3" h="9">
                  <a:moveTo>
                    <a:pt x="10" y="1"/>
                  </a:moveTo>
                  <a:lnTo>
                    <a:pt x="10" y="2"/>
                  </a:lnTo>
                  <a:lnTo>
                    <a:pt x="9" y="2"/>
                  </a:lnTo>
                  <a:lnTo>
                    <a:pt x="9" y="3"/>
                  </a:lnTo>
                  <a:lnTo>
                    <a:pt x="9" y="3"/>
                  </a:lnTo>
                  <a:lnTo>
                    <a:pt x="8" y="3"/>
                  </a:lnTo>
                  <a:lnTo>
                    <a:pt x="7" y="4"/>
                  </a:lnTo>
                  <a:lnTo>
                    <a:pt x="7" y="5"/>
                  </a:lnTo>
                  <a:lnTo>
                    <a:pt x="6" y="5"/>
                  </a:lnTo>
                  <a:lnTo>
                    <a:pt x="5" y="5"/>
                  </a:lnTo>
                  <a:lnTo>
                    <a:pt x="5" y="6"/>
                  </a:lnTo>
                  <a:lnTo>
                    <a:pt x="4" y="6"/>
                  </a:lnTo>
                  <a:lnTo>
                    <a:pt x="3" y="6"/>
                  </a:lnTo>
                  <a:lnTo>
                    <a:pt x="3" y="6"/>
                  </a:lnTo>
                  <a:lnTo>
                    <a:pt x="3" y="6"/>
                  </a:lnTo>
                  <a:lnTo>
                    <a:pt x="2" y="6"/>
                  </a:lnTo>
                  <a:lnTo>
                    <a:pt x="1" y="6"/>
                  </a:lnTo>
                  <a:lnTo>
                    <a:pt x="1" y="6"/>
                  </a:lnTo>
                  <a:lnTo>
                    <a:pt x="1" y="7"/>
                  </a:lnTo>
                  <a:lnTo>
                    <a:pt x="0" y="7"/>
                  </a:lnTo>
                  <a:lnTo>
                    <a:pt x="0" y="7"/>
                  </a:lnTo>
                  <a:lnTo>
                    <a:pt x="0" y="8"/>
                  </a:lnTo>
                  <a:lnTo>
                    <a:pt x="1" y="8"/>
                  </a:lnTo>
                  <a:lnTo>
                    <a:pt x="1" y="8"/>
                  </a:lnTo>
                  <a:lnTo>
                    <a:pt x="2" y="8"/>
                  </a:lnTo>
                  <a:lnTo>
                    <a:pt x="3" y="7"/>
                  </a:lnTo>
                  <a:lnTo>
                    <a:pt x="3" y="7"/>
                  </a:lnTo>
                  <a:lnTo>
                    <a:pt x="4" y="7"/>
                  </a:lnTo>
                  <a:lnTo>
                    <a:pt x="5" y="7"/>
                  </a:lnTo>
                  <a:lnTo>
                    <a:pt x="7" y="6"/>
                  </a:lnTo>
                  <a:lnTo>
                    <a:pt x="7" y="6"/>
                  </a:lnTo>
                  <a:lnTo>
                    <a:pt x="9" y="5"/>
                  </a:lnTo>
                  <a:lnTo>
                    <a:pt x="9" y="5"/>
                  </a:lnTo>
                  <a:lnTo>
                    <a:pt x="10" y="5"/>
                  </a:lnTo>
                  <a:lnTo>
                    <a:pt x="11" y="4"/>
                  </a:lnTo>
                  <a:lnTo>
                    <a:pt x="11" y="3"/>
                  </a:lnTo>
                  <a:lnTo>
                    <a:pt x="11" y="3"/>
                  </a:lnTo>
                  <a:lnTo>
                    <a:pt x="11" y="3"/>
                  </a:lnTo>
                  <a:lnTo>
                    <a:pt x="11" y="2"/>
                  </a:lnTo>
                  <a:lnTo>
                    <a:pt x="12" y="2"/>
                  </a:lnTo>
                  <a:lnTo>
                    <a:pt x="12" y="1"/>
                  </a:lnTo>
                  <a:lnTo>
                    <a:pt x="12" y="1"/>
                  </a:lnTo>
                  <a:lnTo>
                    <a:pt x="11" y="1"/>
                  </a:lnTo>
                  <a:lnTo>
                    <a:pt x="11" y="0"/>
                  </a:lnTo>
                  <a:lnTo>
                    <a:pt x="11" y="1"/>
                  </a:lnTo>
                  <a:lnTo>
                    <a:pt x="11" y="1"/>
                  </a:lnTo>
                  <a:lnTo>
                    <a:pt x="10" y="1"/>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53" name="Freeform 350"/>
            <p:cNvSpPr>
              <a:spLocks/>
            </p:cNvSpPr>
            <p:nvPr/>
          </p:nvSpPr>
          <p:spPr bwMode="auto">
            <a:xfrm>
              <a:off x="735" y="2976"/>
              <a:ext cx="12" cy="8"/>
            </a:xfrm>
            <a:custGeom>
              <a:avLst/>
              <a:gdLst>
                <a:gd name="T0" fmla="*/ 10 w 12"/>
                <a:gd name="T1" fmla="*/ 1 h 8"/>
                <a:gd name="T2" fmla="*/ 10 w 12"/>
                <a:gd name="T3" fmla="*/ 1 h 8"/>
                <a:gd name="T4" fmla="*/ 9 w 12"/>
                <a:gd name="T5" fmla="*/ 1 h 8"/>
                <a:gd name="T6" fmla="*/ 9 w 12"/>
                <a:gd name="T7" fmla="*/ 2 h 8"/>
                <a:gd name="T8" fmla="*/ 8 w 12"/>
                <a:gd name="T9" fmla="*/ 2 h 8"/>
                <a:gd name="T10" fmla="*/ 8 w 12"/>
                <a:gd name="T11" fmla="*/ 2 h 8"/>
                <a:gd name="T12" fmla="*/ 8 w 12"/>
                <a:gd name="T13" fmla="*/ 3 h 8"/>
                <a:gd name="T14" fmla="*/ 7 w 12"/>
                <a:gd name="T15" fmla="*/ 3 h 8"/>
                <a:gd name="T16" fmla="*/ 6 w 12"/>
                <a:gd name="T17" fmla="*/ 3 h 8"/>
                <a:gd name="T18" fmla="*/ 6 w 12"/>
                <a:gd name="T19" fmla="*/ 4 h 8"/>
                <a:gd name="T20" fmla="*/ 5 w 12"/>
                <a:gd name="T21" fmla="*/ 4 h 8"/>
                <a:gd name="T22" fmla="*/ 5 w 12"/>
                <a:gd name="T23" fmla="*/ 4 h 8"/>
                <a:gd name="T24" fmla="*/ 4 w 12"/>
                <a:gd name="T25" fmla="*/ 4 h 8"/>
                <a:gd name="T26" fmla="*/ 3 w 12"/>
                <a:gd name="T27" fmla="*/ 5 h 8"/>
                <a:gd name="T28" fmla="*/ 3 w 12"/>
                <a:gd name="T29" fmla="*/ 5 h 8"/>
                <a:gd name="T30" fmla="*/ 2 w 12"/>
                <a:gd name="T31" fmla="*/ 5 h 8"/>
                <a:gd name="T32" fmla="*/ 1 w 12"/>
                <a:gd name="T33" fmla="*/ 5 h 8"/>
                <a:gd name="T34" fmla="*/ 1 w 12"/>
                <a:gd name="T35" fmla="*/ 5 h 8"/>
                <a:gd name="T36" fmla="*/ 1 w 12"/>
                <a:gd name="T37" fmla="*/ 6 h 8"/>
                <a:gd name="T38" fmla="*/ 0 w 12"/>
                <a:gd name="T39" fmla="*/ 6 h 8"/>
                <a:gd name="T40" fmla="*/ 0 w 12"/>
                <a:gd name="T41" fmla="*/ 6 h 8"/>
                <a:gd name="T42" fmla="*/ 1 w 12"/>
                <a:gd name="T43" fmla="*/ 7 h 8"/>
                <a:gd name="T44" fmla="*/ 1 w 12"/>
                <a:gd name="T45" fmla="*/ 7 h 8"/>
                <a:gd name="T46" fmla="*/ 1 w 12"/>
                <a:gd name="T47" fmla="*/ 6 h 8"/>
                <a:gd name="T48" fmla="*/ 2 w 12"/>
                <a:gd name="T49" fmla="*/ 6 h 8"/>
                <a:gd name="T50" fmla="*/ 3 w 12"/>
                <a:gd name="T51" fmla="*/ 6 h 8"/>
                <a:gd name="T52" fmla="*/ 4 w 12"/>
                <a:gd name="T53" fmla="*/ 6 h 8"/>
                <a:gd name="T54" fmla="*/ 5 w 12"/>
                <a:gd name="T55" fmla="*/ 6 h 8"/>
                <a:gd name="T56" fmla="*/ 5 w 12"/>
                <a:gd name="T57" fmla="*/ 5 h 8"/>
                <a:gd name="T58" fmla="*/ 6 w 12"/>
                <a:gd name="T59" fmla="*/ 5 h 8"/>
                <a:gd name="T60" fmla="*/ 7 w 12"/>
                <a:gd name="T61" fmla="*/ 5 h 8"/>
                <a:gd name="T62" fmla="*/ 8 w 12"/>
                <a:gd name="T63" fmla="*/ 4 h 8"/>
                <a:gd name="T64" fmla="*/ 8 w 12"/>
                <a:gd name="T65" fmla="*/ 4 h 8"/>
                <a:gd name="T66" fmla="*/ 9 w 12"/>
                <a:gd name="T67" fmla="*/ 4 h 8"/>
                <a:gd name="T68" fmla="*/ 10 w 12"/>
                <a:gd name="T69" fmla="*/ 3 h 8"/>
                <a:gd name="T70" fmla="*/ 10 w 12"/>
                <a:gd name="T71" fmla="*/ 3 h 8"/>
                <a:gd name="T72" fmla="*/ 10 w 12"/>
                <a:gd name="T73" fmla="*/ 2 h 8"/>
                <a:gd name="T74" fmla="*/ 11 w 12"/>
                <a:gd name="T75" fmla="*/ 2 h 8"/>
                <a:gd name="T76" fmla="*/ 11 w 12"/>
                <a:gd name="T77" fmla="*/ 1 h 8"/>
                <a:gd name="T78" fmla="*/ 11 w 12"/>
                <a:gd name="T79" fmla="*/ 1 h 8"/>
                <a:gd name="T80" fmla="*/ 11 w 12"/>
                <a:gd name="T81" fmla="*/ 0 h 8"/>
                <a:gd name="T82" fmla="*/ 10 w 12"/>
                <a:gd name="T83" fmla="*/ 0 h 8"/>
                <a:gd name="T84" fmla="*/ 10 w 12"/>
                <a:gd name="T85" fmla="*/ 0 h 8"/>
                <a:gd name="T86" fmla="*/ 10 w 12"/>
                <a:gd name="T87" fmla="*/ 1 h 8"/>
                <a:gd name="T88" fmla="*/ 10 w 12"/>
                <a:gd name="T89" fmla="*/ 1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 h="8">
                  <a:moveTo>
                    <a:pt x="10" y="1"/>
                  </a:moveTo>
                  <a:lnTo>
                    <a:pt x="10" y="1"/>
                  </a:lnTo>
                  <a:lnTo>
                    <a:pt x="9" y="1"/>
                  </a:lnTo>
                  <a:lnTo>
                    <a:pt x="9" y="2"/>
                  </a:lnTo>
                  <a:lnTo>
                    <a:pt x="8" y="2"/>
                  </a:lnTo>
                  <a:lnTo>
                    <a:pt x="8" y="2"/>
                  </a:lnTo>
                  <a:lnTo>
                    <a:pt x="8" y="3"/>
                  </a:lnTo>
                  <a:lnTo>
                    <a:pt x="7" y="3"/>
                  </a:lnTo>
                  <a:lnTo>
                    <a:pt x="6" y="3"/>
                  </a:lnTo>
                  <a:lnTo>
                    <a:pt x="6" y="4"/>
                  </a:lnTo>
                  <a:lnTo>
                    <a:pt x="5" y="4"/>
                  </a:lnTo>
                  <a:lnTo>
                    <a:pt x="5" y="4"/>
                  </a:lnTo>
                  <a:lnTo>
                    <a:pt x="4" y="4"/>
                  </a:lnTo>
                  <a:lnTo>
                    <a:pt x="3" y="5"/>
                  </a:lnTo>
                  <a:lnTo>
                    <a:pt x="3" y="5"/>
                  </a:lnTo>
                  <a:lnTo>
                    <a:pt x="2" y="5"/>
                  </a:lnTo>
                  <a:lnTo>
                    <a:pt x="1" y="5"/>
                  </a:lnTo>
                  <a:lnTo>
                    <a:pt x="1" y="5"/>
                  </a:lnTo>
                  <a:lnTo>
                    <a:pt x="1" y="6"/>
                  </a:lnTo>
                  <a:lnTo>
                    <a:pt x="0" y="6"/>
                  </a:lnTo>
                  <a:lnTo>
                    <a:pt x="0" y="6"/>
                  </a:lnTo>
                  <a:lnTo>
                    <a:pt x="1" y="7"/>
                  </a:lnTo>
                  <a:lnTo>
                    <a:pt x="1" y="7"/>
                  </a:lnTo>
                  <a:lnTo>
                    <a:pt x="1" y="6"/>
                  </a:lnTo>
                  <a:lnTo>
                    <a:pt x="2" y="6"/>
                  </a:lnTo>
                  <a:lnTo>
                    <a:pt x="3" y="6"/>
                  </a:lnTo>
                  <a:lnTo>
                    <a:pt x="4" y="6"/>
                  </a:lnTo>
                  <a:lnTo>
                    <a:pt x="5" y="6"/>
                  </a:lnTo>
                  <a:lnTo>
                    <a:pt x="5" y="5"/>
                  </a:lnTo>
                  <a:lnTo>
                    <a:pt x="6" y="5"/>
                  </a:lnTo>
                  <a:lnTo>
                    <a:pt x="7" y="5"/>
                  </a:lnTo>
                  <a:lnTo>
                    <a:pt x="8" y="4"/>
                  </a:lnTo>
                  <a:lnTo>
                    <a:pt x="8" y="4"/>
                  </a:lnTo>
                  <a:lnTo>
                    <a:pt x="9" y="4"/>
                  </a:lnTo>
                  <a:lnTo>
                    <a:pt x="10" y="3"/>
                  </a:lnTo>
                  <a:lnTo>
                    <a:pt x="10" y="3"/>
                  </a:lnTo>
                  <a:lnTo>
                    <a:pt x="10" y="2"/>
                  </a:lnTo>
                  <a:lnTo>
                    <a:pt x="11" y="2"/>
                  </a:lnTo>
                  <a:lnTo>
                    <a:pt x="11" y="1"/>
                  </a:lnTo>
                  <a:lnTo>
                    <a:pt x="11" y="1"/>
                  </a:lnTo>
                  <a:lnTo>
                    <a:pt x="11" y="0"/>
                  </a:lnTo>
                  <a:lnTo>
                    <a:pt x="10" y="0"/>
                  </a:lnTo>
                  <a:lnTo>
                    <a:pt x="10" y="0"/>
                  </a:lnTo>
                  <a:lnTo>
                    <a:pt x="10" y="1"/>
                  </a:lnTo>
                  <a:lnTo>
                    <a:pt x="10" y="1"/>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54" name="Freeform 351"/>
            <p:cNvSpPr>
              <a:spLocks/>
            </p:cNvSpPr>
            <p:nvPr/>
          </p:nvSpPr>
          <p:spPr bwMode="auto">
            <a:xfrm>
              <a:off x="741" y="2981"/>
              <a:ext cx="11" cy="8"/>
            </a:xfrm>
            <a:custGeom>
              <a:avLst/>
              <a:gdLst>
                <a:gd name="T0" fmla="*/ 8 w 11"/>
                <a:gd name="T1" fmla="*/ 1 h 8"/>
                <a:gd name="T2" fmla="*/ 8 w 11"/>
                <a:gd name="T3" fmla="*/ 2 h 8"/>
                <a:gd name="T4" fmla="*/ 8 w 11"/>
                <a:gd name="T5" fmla="*/ 2 h 8"/>
                <a:gd name="T6" fmla="*/ 7 w 11"/>
                <a:gd name="T7" fmla="*/ 3 h 8"/>
                <a:gd name="T8" fmla="*/ 7 w 11"/>
                <a:gd name="T9" fmla="*/ 3 h 8"/>
                <a:gd name="T10" fmla="*/ 6 w 11"/>
                <a:gd name="T11" fmla="*/ 3 h 8"/>
                <a:gd name="T12" fmla="*/ 6 w 11"/>
                <a:gd name="T13" fmla="*/ 4 h 8"/>
                <a:gd name="T14" fmla="*/ 5 w 11"/>
                <a:gd name="T15" fmla="*/ 4 h 8"/>
                <a:gd name="T16" fmla="*/ 4 w 11"/>
                <a:gd name="T17" fmla="*/ 4 h 8"/>
                <a:gd name="T18" fmla="*/ 4 w 11"/>
                <a:gd name="T19" fmla="*/ 5 h 8"/>
                <a:gd name="T20" fmla="*/ 3 w 11"/>
                <a:gd name="T21" fmla="*/ 5 h 8"/>
                <a:gd name="T22" fmla="*/ 3 w 11"/>
                <a:gd name="T23" fmla="*/ 5 h 8"/>
                <a:gd name="T24" fmla="*/ 2 w 11"/>
                <a:gd name="T25" fmla="*/ 5 h 8"/>
                <a:gd name="T26" fmla="*/ 1 w 11"/>
                <a:gd name="T27" fmla="*/ 6 h 8"/>
                <a:gd name="T28" fmla="*/ 1 w 11"/>
                <a:gd name="T29" fmla="*/ 6 h 8"/>
                <a:gd name="T30" fmla="*/ 1 w 11"/>
                <a:gd name="T31" fmla="*/ 6 h 8"/>
                <a:gd name="T32" fmla="*/ 0 w 11"/>
                <a:gd name="T33" fmla="*/ 6 h 8"/>
                <a:gd name="T34" fmla="*/ 0 w 11"/>
                <a:gd name="T35" fmla="*/ 7 h 8"/>
                <a:gd name="T36" fmla="*/ 1 w 11"/>
                <a:gd name="T37" fmla="*/ 7 h 8"/>
                <a:gd name="T38" fmla="*/ 1 w 11"/>
                <a:gd name="T39" fmla="*/ 7 h 8"/>
                <a:gd name="T40" fmla="*/ 2 w 11"/>
                <a:gd name="T41" fmla="*/ 7 h 8"/>
                <a:gd name="T42" fmla="*/ 3 w 11"/>
                <a:gd name="T43" fmla="*/ 7 h 8"/>
                <a:gd name="T44" fmla="*/ 3 w 11"/>
                <a:gd name="T45" fmla="*/ 6 h 8"/>
                <a:gd name="T46" fmla="*/ 4 w 11"/>
                <a:gd name="T47" fmla="*/ 6 h 8"/>
                <a:gd name="T48" fmla="*/ 4 w 11"/>
                <a:gd name="T49" fmla="*/ 6 h 8"/>
                <a:gd name="T50" fmla="*/ 5 w 11"/>
                <a:gd name="T51" fmla="*/ 6 h 8"/>
                <a:gd name="T52" fmla="*/ 6 w 11"/>
                <a:gd name="T53" fmla="*/ 6 h 8"/>
                <a:gd name="T54" fmla="*/ 6 w 11"/>
                <a:gd name="T55" fmla="*/ 5 h 8"/>
                <a:gd name="T56" fmla="*/ 7 w 11"/>
                <a:gd name="T57" fmla="*/ 5 h 8"/>
                <a:gd name="T58" fmla="*/ 8 w 11"/>
                <a:gd name="T59" fmla="*/ 5 h 8"/>
                <a:gd name="T60" fmla="*/ 8 w 11"/>
                <a:gd name="T61" fmla="*/ 4 h 8"/>
                <a:gd name="T62" fmla="*/ 9 w 11"/>
                <a:gd name="T63" fmla="*/ 4 h 8"/>
                <a:gd name="T64" fmla="*/ 9 w 11"/>
                <a:gd name="T65" fmla="*/ 3 h 8"/>
                <a:gd name="T66" fmla="*/ 9 w 11"/>
                <a:gd name="T67" fmla="*/ 3 h 8"/>
                <a:gd name="T68" fmla="*/ 9 w 11"/>
                <a:gd name="T69" fmla="*/ 3 h 8"/>
                <a:gd name="T70" fmla="*/ 9 w 11"/>
                <a:gd name="T71" fmla="*/ 2 h 8"/>
                <a:gd name="T72" fmla="*/ 10 w 11"/>
                <a:gd name="T73" fmla="*/ 2 h 8"/>
                <a:gd name="T74" fmla="*/ 10 w 11"/>
                <a:gd name="T75" fmla="*/ 1 h 8"/>
                <a:gd name="T76" fmla="*/ 10 w 11"/>
                <a:gd name="T77" fmla="*/ 1 h 8"/>
                <a:gd name="T78" fmla="*/ 9 w 11"/>
                <a:gd name="T79" fmla="*/ 1 h 8"/>
                <a:gd name="T80" fmla="*/ 9 w 11"/>
                <a:gd name="T81" fmla="*/ 0 h 8"/>
                <a:gd name="T82" fmla="*/ 9 w 11"/>
                <a:gd name="T83" fmla="*/ 1 h 8"/>
                <a:gd name="T84" fmla="*/ 9 w 11"/>
                <a:gd name="T85" fmla="*/ 1 h 8"/>
                <a:gd name="T86" fmla="*/ 9 w 11"/>
                <a:gd name="T87" fmla="*/ 1 h 8"/>
                <a:gd name="T88" fmla="*/ 8 w 11"/>
                <a:gd name="T89" fmla="*/ 1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1" h="8">
                  <a:moveTo>
                    <a:pt x="8" y="1"/>
                  </a:moveTo>
                  <a:lnTo>
                    <a:pt x="8" y="2"/>
                  </a:lnTo>
                  <a:lnTo>
                    <a:pt x="8" y="2"/>
                  </a:lnTo>
                  <a:lnTo>
                    <a:pt x="7" y="3"/>
                  </a:lnTo>
                  <a:lnTo>
                    <a:pt x="7" y="3"/>
                  </a:lnTo>
                  <a:lnTo>
                    <a:pt x="6" y="3"/>
                  </a:lnTo>
                  <a:lnTo>
                    <a:pt x="6" y="4"/>
                  </a:lnTo>
                  <a:lnTo>
                    <a:pt x="5" y="4"/>
                  </a:lnTo>
                  <a:lnTo>
                    <a:pt x="4" y="4"/>
                  </a:lnTo>
                  <a:lnTo>
                    <a:pt x="4" y="5"/>
                  </a:lnTo>
                  <a:lnTo>
                    <a:pt x="3" y="5"/>
                  </a:lnTo>
                  <a:lnTo>
                    <a:pt x="3" y="5"/>
                  </a:lnTo>
                  <a:lnTo>
                    <a:pt x="2" y="5"/>
                  </a:lnTo>
                  <a:lnTo>
                    <a:pt x="1" y="6"/>
                  </a:lnTo>
                  <a:lnTo>
                    <a:pt x="1" y="6"/>
                  </a:lnTo>
                  <a:lnTo>
                    <a:pt x="1" y="6"/>
                  </a:lnTo>
                  <a:lnTo>
                    <a:pt x="0" y="6"/>
                  </a:lnTo>
                  <a:lnTo>
                    <a:pt x="0" y="7"/>
                  </a:lnTo>
                  <a:lnTo>
                    <a:pt x="1" y="7"/>
                  </a:lnTo>
                  <a:lnTo>
                    <a:pt x="1" y="7"/>
                  </a:lnTo>
                  <a:lnTo>
                    <a:pt x="2" y="7"/>
                  </a:lnTo>
                  <a:lnTo>
                    <a:pt x="3" y="7"/>
                  </a:lnTo>
                  <a:lnTo>
                    <a:pt x="3" y="6"/>
                  </a:lnTo>
                  <a:lnTo>
                    <a:pt x="4" y="6"/>
                  </a:lnTo>
                  <a:lnTo>
                    <a:pt x="4" y="6"/>
                  </a:lnTo>
                  <a:lnTo>
                    <a:pt x="5" y="6"/>
                  </a:lnTo>
                  <a:lnTo>
                    <a:pt x="6" y="6"/>
                  </a:lnTo>
                  <a:lnTo>
                    <a:pt x="6" y="5"/>
                  </a:lnTo>
                  <a:lnTo>
                    <a:pt x="7" y="5"/>
                  </a:lnTo>
                  <a:lnTo>
                    <a:pt x="8" y="5"/>
                  </a:lnTo>
                  <a:lnTo>
                    <a:pt x="8" y="4"/>
                  </a:lnTo>
                  <a:lnTo>
                    <a:pt x="9" y="4"/>
                  </a:lnTo>
                  <a:lnTo>
                    <a:pt x="9" y="3"/>
                  </a:lnTo>
                  <a:lnTo>
                    <a:pt x="9" y="3"/>
                  </a:lnTo>
                  <a:lnTo>
                    <a:pt x="9" y="3"/>
                  </a:lnTo>
                  <a:lnTo>
                    <a:pt x="9" y="2"/>
                  </a:lnTo>
                  <a:lnTo>
                    <a:pt x="10" y="2"/>
                  </a:lnTo>
                  <a:lnTo>
                    <a:pt x="10" y="1"/>
                  </a:lnTo>
                  <a:lnTo>
                    <a:pt x="10" y="1"/>
                  </a:lnTo>
                  <a:lnTo>
                    <a:pt x="9" y="1"/>
                  </a:lnTo>
                  <a:lnTo>
                    <a:pt x="9" y="0"/>
                  </a:lnTo>
                  <a:lnTo>
                    <a:pt x="9" y="1"/>
                  </a:lnTo>
                  <a:lnTo>
                    <a:pt x="9" y="1"/>
                  </a:lnTo>
                  <a:lnTo>
                    <a:pt x="9" y="1"/>
                  </a:lnTo>
                  <a:lnTo>
                    <a:pt x="8" y="1"/>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55" name="Freeform 352"/>
            <p:cNvSpPr>
              <a:spLocks/>
            </p:cNvSpPr>
            <p:nvPr/>
          </p:nvSpPr>
          <p:spPr bwMode="auto">
            <a:xfrm>
              <a:off x="747" y="2990"/>
              <a:ext cx="10" cy="7"/>
            </a:xfrm>
            <a:custGeom>
              <a:avLst/>
              <a:gdLst>
                <a:gd name="T0" fmla="*/ 8 w 10"/>
                <a:gd name="T1" fmla="*/ 1 h 7"/>
                <a:gd name="T2" fmla="*/ 8 w 10"/>
                <a:gd name="T3" fmla="*/ 1 h 7"/>
                <a:gd name="T4" fmla="*/ 7 w 10"/>
                <a:gd name="T5" fmla="*/ 1 h 7"/>
                <a:gd name="T6" fmla="*/ 7 w 10"/>
                <a:gd name="T7" fmla="*/ 2 h 7"/>
                <a:gd name="T8" fmla="*/ 7 w 10"/>
                <a:gd name="T9" fmla="*/ 2 h 7"/>
                <a:gd name="T10" fmla="*/ 7 w 10"/>
                <a:gd name="T11" fmla="*/ 2 h 7"/>
                <a:gd name="T12" fmla="*/ 6 w 10"/>
                <a:gd name="T13" fmla="*/ 3 h 7"/>
                <a:gd name="T14" fmla="*/ 5 w 10"/>
                <a:gd name="T15" fmla="*/ 3 h 7"/>
                <a:gd name="T16" fmla="*/ 5 w 10"/>
                <a:gd name="T17" fmla="*/ 4 h 7"/>
                <a:gd name="T18" fmla="*/ 4 w 10"/>
                <a:gd name="T19" fmla="*/ 4 h 7"/>
                <a:gd name="T20" fmla="*/ 4 w 10"/>
                <a:gd name="T21" fmla="*/ 4 h 7"/>
                <a:gd name="T22" fmla="*/ 4 w 10"/>
                <a:gd name="T23" fmla="*/ 4 h 7"/>
                <a:gd name="T24" fmla="*/ 3 w 10"/>
                <a:gd name="T25" fmla="*/ 5 h 7"/>
                <a:gd name="T26" fmla="*/ 2 w 10"/>
                <a:gd name="T27" fmla="*/ 5 h 7"/>
                <a:gd name="T28" fmla="*/ 2 w 10"/>
                <a:gd name="T29" fmla="*/ 5 h 7"/>
                <a:gd name="T30" fmla="*/ 1 w 10"/>
                <a:gd name="T31" fmla="*/ 5 h 7"/>
                <a:gd name="T32" fmla="*/ 1 w 10"/>
                <a:gd name="T33" fmla="*/ 5 h 7"/>
                <a:gd name="T34" fmla="*/ 1 w 10"/>
                <a:gd name="T35" fmla="*/ 5 h 7"/>
                <a:gd name="T36" fmla="*/ 0 w 10"/>
                <a:gd name="T37" fmla="*/ 5 h 7"/>
                <a:gd name="T38" fmla="*/ 0 w 10"/>
                <a:gd name="T39" fmla="*/ 6 h 7"/>
                <a:gd name="T40" fmla="*/ 0 w 10"/>
                <a:gd name="T41" fmla="*/ 6 h 7"/>
                <a:gd name="T42" fmla="*/ 1 w 10"/>
                <a:gd name="T43" fmla="*/ 6 h 7"/>
                <a:gd name="T44" fmla="*/ 1 w 10"/>
                <a:gd name="T45" fmla="*/ 6 h 7"/>
                <a:gd name="T46" fmla="*/ 2 w 10"/>
                <a:gd name="T47" fmla="*/ 6 h 7"/>
                <a:gd name="T48" fmla="*/ 2 w 10"/>
                <a:gd name="T49" fmla="*/ 6 h 7"/>
                <a:gd name="T50" fmla="*/ 3 w 10"/>
                <a:gd name="T51" fmla="*/ 6 h 7"/>
                <a:gd name="T52" fmla="*/ 4 w 10"/>
                <a:gd name="T53" fmla="*/ 5 h 7"/>
                <a:gd name="T54" fmla="*/ 5 w 10"/>
                <a:gd name="T55" fmla="*/ 5 h 7"/>
                <a:gd name="T56" fmla="*/ 5 w 10"/>
                <a:gd name="T57" fmla="*/ 5 h 7"/>
                <a:gd name="T58" fmla="*/ 6 w 10"/>
                <a:gd name="T59" fmla="*/ 5 h 7"/>
                <a:gd name="T60" fmla="*/ 7 w 10"/>
                <a:gd name="T61" fmla="*/ 4 h 7"/>
                <a:gd name="T62" fmla="*/ 7 w 10"/>
                <a:gd name="T63" fmla="*/ 4 h 7"/>
                <a:gd name="T64" fmla="*/ 8 w 10"/>
                <a:gd name="T65" fmla="*/ 4 h 7"/>
                <a:gd name="T66" fmla="*/ 8 w 10"/>
                <a:gd name="T67" fmla="*/ 3 h 7"/>
                <a:gd name="T68" fmla="*/ 8 w 10"/>
                <a:gd name="T69" fmla="*/ 3 h 7"/>
                <a:gd name="T70" fmla="*/ 8 w 10"/>
                <a:gd name="T71" fmla="*/ 3 h 7"/>
                <a:gd name="T72" fmla="*/ 9 w 10"/>
                <a:gd name="T73" fmla="*/ 2 h 7"/>
                <a:gd name="T74" fmla="*/ 9 w 10"/>
                <a:gd name="T75" fmla="*/ 2 h 7"/>
                <a:gd name="T76" fmla="*/ 9 w 10"/>
                <a:gd name="T77" fmla="*/ 1 h 7"/>
                <a:gd name="T78" fmla="*/ 9 w 10"/>
                <a:gd name="T79" fmla="*/ 1 h 7"/>
                <a:gd name="T80" fmla="*/ 9 w 10"/>
                <a:gd name="T81" fmla="*/ 0 h 7"/>
                <a:gd name="T82" fmla="*/ 8 w 10"/>
                <a:gd name="T83" fmla="*/ 0 h 7"/>
                <a:gd name="T84" fmla="*/ 8 w 10"/>
                <a:gd name="T85" fmla="*/ 0 h 7"/>
                <a:gd name="T86" fmla="*/ 8 w 10"/>
                <a:gd name="T87" fmla="*/ 1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0" h="7">
                  <a:moveTo>
                    <a:pt x="8" y="1"/>
                  </a:moveTo>
                  <a:lnTo>
                    <a:pt x="8" y="1"/>
                  </a:lnTo>
                  <a:lnTo>
                    <a:pt x="7" y="1"/>
                  </a:lnTo>
                  <a:lnTo>
                    <a:pt x="7" y="2"/>
                  </a:lnTo>
                  <a:lnTo>
                    <a:pt x="7" y="2"/>
                  </a:lnTo>
                  <a:lnTo>
                    <a:pt x="7" y="2"/>
                  </a:lnTo>
                  <a:lnTo>
                    <a:pt x="6" y="3"/>
                  </a:lnTo>
                  <a:lnTo>
                    <a:pt x="5" y="3"/>
                  </a:lnTo>
                  <a:lnTo>
                    <a:pt x="5" y="4"/>
                  </a:lnTo>
                  <a:lnTo>
                    <a:pt x="4" y="4"/>
                  </a:lnTo>
                  <a:lnTo>
                    <a:pt x="4" y="4"/>
                  </a:lnTo>
                  <a:lnTo>
                    <a:pt x="4" y="4"/>
                  </a:lnTo>
                  <a:lnTo>
                    <a:pt x="3" y="5"/>
                  </a:lnTo>
                  <a:lnTo>
                    <a:pt x="2" y="5"/>
                  </a:lnTo>
                  <a:lnTo>
                    <a:pt x="2" y="5"/>
                  </a:lnTo>
                  <a:lnTo>
                    <a:pt x="1" y="5"/>
                  </a:lnTo>
                  <a:lnTo>
                    <a:pt x="1" y="5"/>
                  </a:lnTo>
                  <a:lnTo>
                    <a:pt x="1" y="5"/>
                  </a:lnTo>
                  <a:lnTo>
                    <a:pt x="0" y="5"/>
                  </a:lnTo>
                  <a:lnTo>
                    <a:pt x="0" y="6"/>
                  </a:lnTo>
                  <a:lnTo>
                    <a:pt x="0" y="6"/>
                  </a:lnTo>
                  <a:lnTo>
                    <a:pt x="1" y="6"/>
                  </a:lnTo>
                  <a:lnTo>
                    <a:pt x="1" y="6"/>
                  </a:lnTo>
                  <a:lnTo>
                    <a:pt x="2" y="6"/>
                  </a:lnTo>
                  <a:lnTo>
                    <a:pt x="2" y="6"/>
                  </a:lnTo>
                  <a:lnTo>
                    <a:pt x="3" y="6"/>
                  </a:lnTo>
                  <a:lnTo>
                    <a:pt x="4" y="5"/>
                  </a:lnTo>
                  <a:lnTo>
                    <a:pt x="5" y="5"/>
                  </a:lnTo>
                  <a:lnTo>
                    <a:pt x="5" y="5"/>
                  </a:lnTo>
                  <a:lnTo>
                    <a:pt x="6" y="5"/>
                  </a:lnTo>
                  <a:lnTo>
                    <a:pt x="7" y="4"/>
                  </a:lnTo>
                  <a:lnTo>
                    <a:pt x="7" y="4"/>
                  </a:lnTo>
                  <a:lnTo>
                    <a:pt x="8" y="4"/>
                  </a:lnTo>
                  <a:lnTo>
                    <a:pt x="8" y="3"/>
                  </a:lnTo>
                  <a:lnTo>
                    <a:pt x="8" y="3"/>
                  </a:lnTo>
                  <a:lnTo>
                    <a:pt x="8" y="3"/>
                  </a:lnTo>
                  <a:lnTo>
                    <a:pt x="9" y="2"/>
                  </a:lnTo>
                  <a:lnTo>
                    <a:pt x="9" y="2"/>
                  </a:lnTo>
                  <a:lnTo>
                    <a:pt x="9" y="1"/>
                  </a:lnTo>
                  <a:lnTo>
                    <a:pt x="9" y="1"/>
                  </a:lnTo>
                  <a:lnTo>
                    <a:pt x="9" y="0"/>
                  </a:lnTo>
                  <a:lnTo>
                    <a:pt x="8" y="0"/>
                  </a:lnTo>
                  <a:lnTo>
                    <a:pt x="8" y="0"/>
                  </a:lnTo>
                  <a:lnTo>
                    <a:pt x="8" y="1"/>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56" name="Freeform 353"/>
            <p:cNvSpPr>
              <a:spLocks/>
            </p:cNvSpPr>
            <p:nvPr/>
          </p:nvSpPr>
          <p:spPr bwMode="auto">
            <a:xfrm>
              <a:off x="753" y="2997"/>
              <a:ext cx="8" cy="6"/>
            </a:xfrm>
            <a:custGeom>
              <a:avLst/>
              <a:gdLst>
                <a:gd name="T0" fmla="*/ 6 w 8"/>
                <a:gd name="T1" fmla="*/ 1 h 6"/>
                <a:gd name="T2" fmla="*/ 6 w 8"/>
                <a:gd name="T3" fmla="*/ 1 h 6"/>
                <a:gd name="T4" fmla="*/ 6 w 8"/>
                <a:gd name="T5" fmla="*/ 2 h 6"/>
                <a:gd name="T6" fmla="*/ 5 w 8"/>
                <a:gd name="T7" fmla="*/ 2 h 6"/>
                <a:gd name="T8" fmla="*/ 5 w 8"/>
                <a:gd name="T9" fmla="*/ 2 h 6"/>
                <a:gd name="T10" fmla="*/ 5 w 8"/>
                <a:gd name="T11" fmla="*/ 2 h 6"/>
                <a:gd name="T12" fmla="*/ 4 w 8"/>
                <a:gd name="T13" fmla="*/ 3 h 6"/>
                <a:gd name="T14" fmla="*/ 4 w 8"/>
                <a:gd name="T15" fmla="*/ 3 h 6"/>
                <a:gd name="T16" fmla="*/ 3 w 8"/>
                <a:gd name="T17" fmla="*/ 3 h 6"/>
                <a:gd name="T18" fmla="*/ 3 w 8"/>
                <a:gd name="T19" fmla="*/ 3 h 6"/>
                <a:gd name="T20" fmla="*/ 2 w 8"/>
                <a:gd name="T21" fmla="*/ 4 h 6"/>
                <a:gd name="T22" fmla="*/ 2 w 8"/>
                <a:gd name="T23" fmla="*/ 4 h 6"/>
                <a:gd name="T24" fmla="*/ 1 w 8"/>
                <a:gd name="T25" fmla="*/ 4 h 6"/>
                <a:gd name="T26" fmla="*/ 1 w 8"/>
                <a:gd name="T27" fmla="*/ 4 h 6"/>
                <a:gd name="T28" fmla="*/ 1 w 8"/>
                <a:gd name="T29" fmla="*/ 4 h 6"/>
                <a:gd name="T30" fmla="*/ 0 w 8"/>
                <a:gd name="T31" fmla="*/ 5 h 6"/>
                <a:gd name="T32" fmla="*/ 0 w 8"/>
                <a:gd name="T33" fmla="*/ 5 h 6"/>
                <a:gd name="T34" fmla="*/ 1 w 8"/>
                <a:gd name="T35" fmla="*/ 5 h 6"/>
                <a:gd name="T36" fmla="*/ 1 w 8"/>
                <a:gd name="T37" fmla="*/ 5 h 6"/>
                <a:gd name="T38" fmla="*/ 2 w 8"/>
                <a:gd name="T39" fmla="*/ 5 h 6"/>
                <a:gd name="T40" fmla="*/ 2 w 8"/>
                <a:gd name="T41" fmla="*/ 5 h 6"/>
                <a:gd name="T42" fmla="*/ 3 w 8"/>
                <a:gd name="T43" fmla="*/ 5 h 6"/>
                <a:gd name="T44" fmla="*/ 3 w 8"/>
                <a:gd name="T45" fmla="*/ 5 h 6"/>
                <a:gd name="T46" fmla="*/ 3 w 8"/>
                <a:gd name="T47" fmla="*/ 5 h 6"/>
                <a:gd name="T48" fmla="*/ 4 w 8"/>
                <a:gd name="T49" fmla="*/ 5 h 6"/>
                <a:gd name="T50" fmla="*/ 4 w 8"/>
                <a:gd name="T51" fmla="*/ 4 h 6"/>
                <a:gd name="T52" fmla="*/ 5 w 8"/>
                <a:gd name="T53" fmla="*/ 4 h 6"/>
                <a:gd name="T54" fmla="*/ 5 w 8"/>
                <a:gd name="T55" fmla="*/ 4 h 6"/>
                <a:gd name="T56" fmla="*/ 6 w 8"/>
                <a:gd name="T57" fmla="*/ 4 h 6"/>
                <a:gd name="T58" fmla="*/ 6 w 8"/>
                <a:gd name="T59" fmla="*/ 3 h 6"/>
                <a:gd name="T60" fmla="*/ 6 w 8"/>
                <a:gd name="T61" fmla="*/ 3 h 6"/>
                <a:gd name="T62" fmla="*/ 7 w 8"/>
                <a:gd name="T63" fmla="*/ 3 h 6"/>
                <a:gd name="T64" fmla="*/ 7 w 8"/>
                <a:gd name="T65" fmla="*/ 2 h 6"/>
                <a:gd name="T66" fmla="*/ 7 w 8"/>
                <a:gd name="T67" fmla="*/ 2 h 6"/>
                <a:gd name="T68" fmla="*/ 7 w 8"/>
                <a:gd name="T69" fmla="*/ 1 h 6"/>
                <a:gd name="T70" fmla="*/ 7 w 8"/>
                <a:gd name="T71" fmla="*/ 1 h 6"/>
                <a:gd name="T72" fmla="*/ 7 w 8"/>
                <a:gd name="T73" fmla="*/ 0 h 6"/>
                <a:gd name="T74" fmla="*/ 7 w 8"/>
                <a:gd name="T75" fmla="*/ 0 h 6"/>
                <a:gd name="T76" fmla="*/ 6 w 8"/>
                <a:gd name="T77" fmla="*/ 0 h 6"/>
                <a:gd name="T78" fmla="*/ 6 w 8"/>
                <a:gd name="T79" fmla="*/ 0 h 6"/>
                <a:gd name="T80" fmla="*/ 6 w 8"/>
                <a:gd name="T81" fmla="*/ 1 h 6"/>
                <a:gd name="T82" fmla="*/ 6 w 8"/>
                <a:gd name="T83" fmla="*/ 1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 h="6">
                  <a:moveTo>
                    <a:pt x="6" y="1"/>
                  </a:moveTo>
                  <a:lnTo>
                    <a:pt x="6" y="1"/>
                  </a:lnTo>
                  <a:lnTo>
                    <a:pt x="6" y="2"/>
                  </a:lnTo>
                  <a:lnTo>
                    <a:pt x="5" y="2"/>
                  </a:lnTo>
                  <a:lnTo>
                    <a:pt x="5" y="2"/>
                  </a:lnTo>
                  <a:lnTo>
                    <a:pt x="5" y="2"/>
                  </a:lnTo>
                  <a:lnTo>
                    <a:pt x="4" y="3"/>
                  </a:lnTo>
                  <a:lnTo>
                    <a:pt x="4" y="3"/>
                  </a:lnTo>
                  <a:lnTo>
                    <a:pt x="3" y="3"/>
                  </a:lnTo>
                  <a:lnTo>
                    <a:pt x="3" y="3"/>
                  </a:lnTo>
                  <a:lnTo>
                    <a:pt x="2" y="4"/>
                  </a:lnTo>
                  <a:lnTo>
                    <a:pt x="2" y="4"/>
                  </a:lnTo>
                  <a:lnTo>
                    <a:pt x="1" y="4"/>
                  </a:lnTo>
                  <a:lnTo>
                    <a:pt x="1" y="4"/>
                  </a:lnTo>
                  <a:lnTo>
                    <a:pt x="1" y="4"/>
                  </a:lnTo>
                  <a:lnTo>
                    <a:pt x="0" y="5"/>
                  </a:lnTo>
                  <a:lnTo>
                    <a:pt x="0" y="5"/>
                  </a:lnTo>
                  <a:lnTo>
                    <a:pt x="1" y="5"/>
                  </a:lnTo>
                  <a:lnTo>
                    <a:pt x="1" y="5"/>
                  </a:lnTo>
                  <a:lnTo>
                    <a:pt x="2" y="5"/>
                  </a:lnTo>
                  <a:lnTo>
                    <a:pt x="2" y="5"/>
                  </a:lnTo>
                  <a:lnTo>
                    <a:pt x="3" y="5"/>
                  </a:lnTo>
                  <a:lnTo>
                    <a:pt x="3" y="5"/>
                  </a:lnTo>
                  <a:lnTo>
                    <a:pt x="3" y="5"/>
                  </a:lnTo>
                  <a:lnTo>
                    <a:pt x="4" y="5"/>
                  </a:lnTo>
                  <a:lnTo>
                    <a:pt x="4" y="4"/>
                  </a:lnTo>
                  <a:lnTo>
                    <a:pt x="5" y="4"/>
                  </a:lnTo>
                  <a:lnTo>
                    <a:pt x="5" y="4"/>
                  </a:lnTo>
                  <a:lnTo>
                    <a:pt x="6" y="4"/>
                  </a:lnTo>
                  <a:lnTo>
                    <a:pt x="6" y="3"/>
                  </a:lnTo>
                  <a:lnTo>
                    <a:pt x="6" y="3"/>
                  </a:lnTo>
                  <a:lnTo>
                    <a:pt x="7" y="3"/>
                  </a:lnTo>
                  <a:lnTo>
                    <a:pt x="7" y="2"/>
                  </a:lnTo>
                  <a:lnTo>
                    <a:pt x="7" y="2"/>
                  </a:lnTo>
                  <a:lnTo>
                    <a:pt x="7" y="1"/>
                  </a:lnTo>
                  <a:lnTo>
                    <a:pt x="7" y="1"/>
                  </a:lnTo>
                  <a:lnTo>
                    <a:pt x="7" y="0"/>
                  </a:lnTo>
                  <a:lnTo>
                    <a:pt x="7" y="0"/>
                  </a:lnTo>
                  <a:lnTo>
                    <a:pt x="6" y="0"/>
                  </a:lnTo>
                  <a:lnTo>
                    <a:pt x="6" y="0"/>
                  </a:lnTo>
                  <a:lnTo>
                    <a:pt x="6" y="1"/>
                  </a:lnTo>
                  <a:lnTo>
                    <a:pt x="6" y="1"/>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57" name="Freeform 354"/>
            <p:cNvSpPr>
              <a:spLocks/>
            </p:cNvSpPr>
            <p:nvPr/>
          </p:nvSpPr>
          <p:spPr bwMode="auto">
            <a:xfrm>
              <a:off x="759" y="3003"/>
              <a:ext cx="9" cy="6"/>
            </a:xfrm>
            <a:custGeom>
              <a:avLst/>
              <a:gdLst>
                <a:gd name="T0" fmla="*/ 7 w 9"/>
                <a:gd name="T1" fmla="*/ 1 h 6"/>
                <a:gd name="T2" fmla="*/ 7 w 9"/>
                <a:gd name="T3" fmla="*/ 1 h 6"/>
                <a:gd name="T4" fmla="*/ 6 w 9"/>
                <a:gd name="T5" fmla="*/ 1 h 6"/>
                <a:gd name="T6" fmla="*/ 6 w 9"/>
                <a:gd name="T7" fmla="*/ 2 h 6"/>
                <a:gd name="T8" fmla="*/ 5 w 9"/>
                <a:gd name="T9" fmla="*/ 2 h 6"/>
                <a:gd name="T10" fmla="*/ 5 w 9"/>
                <a:gd name="T11" fmla="*/ 3 h 6"/>
                <a:gd name="T12" fmla="*/ 4 w 9"/>
                <a:gd name="T13" fmla="*/ 3 h 6"/>
                <a:gd name="T14" fmla="*/ 3 w 9"/>
                <a:gd name="T15" fmla="*/ 3 h 6"/>
                <a:gd name="T16" fmla="*/ 3 w 9"/>
                <a:gd name="T17" fmla="*/ 3 h 6"/>
                <a:gd name="T18" fmla="*/ 2 w 9"/>
                <a:gd name="T19" fmla="*/ 3 h 6"/>
                <a:gd name="T20" fmla="*/ 2 w 9"/>
                <a:gd name="T21" fmla="*/ 3 h 6"/>
                <a:gd name="T22" fmla="*/ 1 w 9"/>
                <a:gd name="T23" fmla="*/ 3 h 6"/>
                <a:gd name="T24" fmla="*/ 1 w 9"/>
                <a:gd name="T25" fmla="*/ 4 h 6"/>
                <a:gd name="T26" fmla="*/ 0 w 9"/>
                <a:gd name="T27" fmla="*/ 4 h 6"/>
                <a:gd name="T28" fmla="*/ 0 w 9"/>
                <a:gd name="T29" fmla="*/ 5 h 6"/>
                <a:gd name="T30" fmla="*/ 0 w 9"/>
                <a:gd name="T31" fmla="*/ 5 h 6"/>
                <a:gd name="T32" fmla="*/ 1 w 9"/>
                <a:gd name="T33" fmla="*/ 5 h 6"/>
                <a:gd name="T34" fmla="*/ 1 w 9"/>
                <a:gd name="T35" fmla="*/ 5 h 6"/>
                <a:gd name="T36" fmla="*/ 2 w 9"/>
                <a:gd name="T37" fmla="*/ 5 h 6"/>
                <a:gd name="T38" fmla="*/ 2 w 9"/>
                <a:gd name="T39" fmla="*/ 5 h 6"/>
                <a:gd name="T40" fmla="*/ 2 w 9"/>
                <a:gd name="T41" fmla="*/ 5 h 6"/>
                <a:gd name="T42" fmla="*/ 3 w 9"/>
                <a:gd name="T43" fmla="*/ 5 h 6"/>
                <a:gd name="T44" fmla="*/ 3 w 9"/>
                <a:gd name="T45" fmla="*/ 4 h 6"/>
                <a:gd name="T46" fmla="*/ 4 w 9"/>
                <a:gd name="T47" fmla="*/ 4 h 6"/>
                <a:gd name="T48" fmla="*/ 5 w 9"/>
                <a:gd name="T49" fmla="*/ 4 h 6"/>
                <a:gd name="T50" fmla="*/ 5 w 9"/>
                <a:gd name="T51" fmla="*/ 4 h 6"/>
                <a:gd name="T52" fmla="*/ 6 w 9"/>
                <a:gd name="T53" fmla="*/ 4 h 6"/>
                <a:gd name="T54" fmla="*/ 6 w 9"/>
                <a:gd name="T55" fmla="*/ 3 h 6"/>
                <a:gd name="T56" fmla="*/ 6 w 9"/>
                <a:gd name="T57" fmla="*/ 3 h 6"/>
                <a:gd name="T58" fmla="*/ 7 w 9"/>
                <a:gd name="T59" fmla="*/ 3 h 6"/>
                <a:gd name="T60" fmla="*/ 7 w 9"/>
                <a:gd name="T61" fmla="*/ 3 h 6"/>
                <a:gd name="T62" fmla="*/ 7 w 9"/>
                <a:gd name="T63" fmla="*/ 2 h 6"/>
                <a:gd name="T64" fmla="*/ 8 w 9"/>
                <a:gd name="T65" fmla="*/ 2 h 6"/>
                <a:gd name="T66" fmla="*/ 8 w 9"/>
                <a:gd name="T67" fmla="*/ 2 h 6"/>
                <a:gd name="T68" fmla="*/ 8 w 9"/>
                <a:gd name="T69" fmla="*/ 1 h 6"/>
                <a:gd name="T70" fmla="*/ 8 w 9"/>
                <a:gd name="T71" fmla="*/ 1 h 6"/>
                <a:gd name="T72" fmla="*/ 8 w 9"/>
                <a:gd name="T73" fmla="*/ 0 h 6"/>
                <a:gd name="T74" fmla="*/ 7 w 9"/>
                <a:gd name="T75" fmla="*/ 0 h 6"/>
                <a:gd name="T76" fmla="*/ 7 w 9"/>
                <a:gd name="T77" fmla="*/ 0 h 6"/>
                <a:gd name="T78" fmla="*/ 7 w 9"/>
                <a:gd name="T79" fmla="*/ 0 h 6"/>
                <a:gd name="T80" fmla="*/ 7 w 9"/>
                <a:gd name="T81" fmla="*/ 1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 h="6">
                  <a:moveTo>
                    <a:pt x="7" y="1"/>
                  </a:moveTo>
                  <a:lnTo>
                    <a:pt x="7" y="1"/>
                  </a:lnTo>
                  <a:lnTo>
                    <a:pt x="6" y="1"/>
                  </a:lnTo>
                  <a:lnTo>
                    <a:pt x="6" y="2"/>
                  </a:lnTo>
                  <a:lnTo>
                    <a:pt x="5" y="2"/>
                  </a:lnTo>
                  <a:lnTo>
                    <a:pt x="5" y="3"/>
                  </a:lnTo>
                  <a:lnTo>
                    <a:pt x="4" y="3"/>
                  </a:lnTo>
                  <a:lnTo>
                    <a:pt x="3" y="3"/>
                  </a:lnTo>
                  <a:lnTo>
                    <a:pt x="3" y="3"/>
                  </a:lnTo>
                  <a:lnTo>
                    <a:pt x="2" y="3"/>
                  </a:lnTo>
                  <a:lnTo>
                    <a:pt x="2" y="3"/>
                  </a:lnTo>
                  <a:lnTo>
                    <a:pt x="1" y="3"/>
                  </a:lnTo>
                  <a:lnTo>
                    <a:pt x="1" y="4"/>
                  </a:lnTo>
                  <a:lnTo>
                    <a:pt x="0" y="4"/>
                  </a:lnTo>
                  <a:lnTo>
                    <a:pt x="0" y="5"/>
                  </a:lnTo>
                  <a:lnTo>
                    <a:pt x="0" y="5"/>
                  </a:lnTo>
                  <a:lnTo>
                    <a:pt x="1" y="5"/>
                  </a:lnTo>
                  <a:lnTo>
                    <a:pt x="1" y="5"/>
                  </a:lnTo>
                  <a:lnTo>
                    <a:pt x="2" y="5"/>
                  </a:lnTo>
                  <a:lnTo>
                    <a:pt x="2" y="5"/>
                  </a:lnTo>
                  <a:lnTo>
                    <a:pt x="2" y="5"/>
                  </a:lnTo>
                  <a:lnTo>
                    <a:pt x="3" y="5"/>
                  </a:lnTo>
                  <a:lnTo>
                    <a:pt x="3" y="4"/>
                  </a:lnTo>
                  <a:lnTo>
                    <a:pt x="4" y="4"/>
                  </a:lnTo>
                  <a:lnTo>
                    <a:pt x="5" y="4"/>
                  </a:lnTo>
                  <a:lnTo>
                    <a:pt x="5" y="4"/>
                  </a:lnTo>
                  <a:lnTo>
                    <a:pt x="6" y="4"/>
                  </a:lnTo>
                  <a:lnTo>
                    <a:pt x="6" y="3"/>
                  </a:lnTo>
                  <a:lnTo>
                    <a:pt x="6" y="3"/>
                  </a:lnTo>
                  <a:lnTo>
                    <a:pt x="7" y="3"/>
                  </a:lnTo>
                  <a:lnTo>
                    <a:pt x="7" y="3"/>
                  </a:lnTo>
                  <a:lnTo>
                    <a:pt x="7" y="2"/>
                  </a:lnTo>
                  <a:lnTo>
                    <a:pt x="8" y="2"/>
                  </a:lnTo>
                  <a:lnTo>
                    <a:pt x="8" y="2"/>
                  </a:lnTo>
                  <a:lnTo>
                    <a:pt x="8" y="1"/>
                  </a:lnTo>
                  <a:lnTo>
                    <a:pt x="8" y="1"/>
                  </a:lnTo>
                  <a:lnTo>
                    <a:pt x="8" y="0"/>
                  </a:lnTo>
                  <a:lnTo>
                    <a:pt x="7" y="0"/>
                  </a:lnTo>
                  <a:lnTo>
                    <a:pt x="7" y="0"/>
                  </a:lnTo>
                  <a:lnTo>
                    <a:pt x="7" y="0"/>
                  </a:lnTo>
                  <a:lnTo>
                    <a:pt x="7" y="1"/>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58" name="Freeform 355"/>
            <p:cNvSpPr>
              <a:spLocks/>
            </p:cNvSpPr>
            <p:nvPr/>
          </p:nvSpPr>
          <p:spPr bwMode="auto">
            <a:xfrm>
              <a:off x="767" y="3008"/>
              <a:ext cx="9" cy="6"/>
            </a:xfrm>
            <a:custGeom>
              <a:avLst/>
              <a:gdLst>
                <a:gd name="T0" fmla="*/ 7 w 9"/>
                <a:gd name="T1" fmla="*/ 0 h 6"/>
                <a:gd name="T2" fmla="*/ 7 w 9"/>
                <a:gd name="T3" fmla="*/ 1 h 6"/>
                <a:gd name="T4" fmla="*/ 6 w 9"/>
                <a:gd name="T5" fmla="*/ 1 h 6"/>
                <a:gd name="T6" fmla="*/ 6 w 9"/>
                <a:gd name="T7" fmla="*/ 1 h 6"/>
                <a:gd name="T8" fmla="*/ 6 w 9"/>
                <a:gd name="T9" fmla="*/ 2 h 6"/>
                <a:gd name="T10" fmla="*/ 5 w 9"/>
                <a:gd name="T11" fmla="*/ 2 h 6"/>
                <a:gd name="T12" fmla="*/ 5 w 9"/>
                <a:gd name="T13" fmla="*/ 2 h 6"/>
                <a:gd name="T14" fmla="*/ 5 w 9"/>
                <a:gd name="T15" fmla="*/ 3 h 6"/>
                <a:gd name="T16" fmla="*/ 4 w 9"/>
                <a:gd name="T17" fmla="*/ 3 h 6"/>
                <a:gd name="T18" fmla="*/ 3 w 9"/>
                <a:gd name="T19" fmla="*/ 3 h 6"/>
                <a:gd name="T20" fmla="*/ 3 w 9"/>
                <a:gd name="T21" fmla="*/ 3 h 6"/>
                <a:gd name="T22" fmla="*/ 3 w 9"/>
                <a:gd name="T23" fmla="*/ 3 h 6"/>
                <a:gd name="T24" fmla="*/ 2 w 9"/>
                <a:gd name="T25" fmla="*/ 3 h 6"/>
                <a:gd name="T26" fmla="*/ 2 w 9"/>
                <a:gd name="T27" fmla="*/ 4 h 6"/>
                <a:gd name="T28" fmla="*/ 2 w 9"/>
                <a:gd name="T29" fmla="*/ 4 h 6"/>
                <a:gd name="T30" fmla="*/ 1 w 9"/>
                <a:gd name="T31" fmla="*/ 4 h 6"/>
                <a:gd name="T32" fmla="*/ 1 w 9"/>
                <a:gd name="T33" fmla="*/ 4 h 6"/>
                <a:gd name="T34" fmla="*/ 1 w 9"/>
                <a:gd name="T35" fmla="*/ 4 h 6"/>
                <a:gd name="T36" fmla="*/ 0 w 9"/>
                <a:gd name="T37" fmla="*/ 4 h 6"/>
                <a:gd name="T38" fmla="*/ 0 w 9"/>
                <a:gd name="T39" fmla="*/ 5 h 6"/>
                <a:gd name="T40" fmla="*/ 0 w 9"/>
                <a:gd name="T41" fmla="*/ 5 h 6"/>
                <a:gd name="T42" fmla="*/ 1 w 9"/>
                <a:gd name="T43" fmla="*/ 5 h 6"/>
                <a:gd name="T44" fmla="*/ 1 w 9"/>
                <a:gd name="T45" fmla="*/ 5 h 6"/>
                <a:gd name="T46" fmla="*/ 1 w 9"/>
                <a:gd name="T47" fmla="*/ 5 h 6"/>
                <a:gd name="T48" fmla="*/ 2 w 9"/>
                <a:gd name="T49" fmla="*/ 5 h 6"/>
                <a:gd name="T50" fmla="*/ 2 w 9"/>
                <a:gd name="T51" fmla="*/ 5 h 6"/>
                <a:gd name="T52" fmla="*/ 3 w 9"/>
                <a:gd name="T53" fmla="*/ 5 h 6"/>
                <a:gd name="T54" fmla="*/ 3 w 9"/>
                <a:gd name="T55" fmla="*/ 5 h 6"/>
                <a:gd name="T56" fmla="*/ 4 w 9"/>
                <a:gd name="T57" fmla="*/ 4 h 6"/>
                <a:gd name="T58" fmla="*/ 5 w 9"/>
                <a:gd name="T59" fmla="*/ 4 h 6"/>
                <a:gd name="T60" fmla="*/ 5 w 9"/>
                <a:gd name="T61" fmla="*/ 4 h 6"/>
                <a:gd name="T62" fmla="*/ 6 w 9"/>
                <a:gd name="T63" fmla="*/ 4 h 6"/>
                <a:gd name="T64" fmla="*/ 6 w 9"/>
                <a:gd name="T65" fmla="*/ 4 h 6"/>
                <a:gd name="T66" fmla="*/ 7 w 9"/>
                <a:gd name="T67" fmla="*/ 3 h 6"/>
                <a:gd name="T68" fmla="*/ 7 w 9"/>
                <a:gd name="T69" fmla="*/ 3 h 6"/>
                <a:gd name="T70" fmla="*/ 7 w 9"/>
                <a:gd name="T71" fmla="*/ 3 h 6"/>
                <a:gd name="T72" fmla="*/ 7 w 9"/>
                <a:gd name="T73" fmla="*/ 2 h 6"/>
                <a:gd name="T74" fmla="*/ 8 w 9"/>
                <a:gd name="T75" fmla="*/ 2 h 6"/>
                <a:gd name="T76" fmla="*/ 8 w 9"/>
                <a:gd name="T77" fmla="*/ 1 h 6"/>
                <a:gd name="T78" fmla="*/ 8 w 9"/>
                <a:gd name="T79" fmla="*/ 1 h 6"/>
                <a:gd name="T80" fmla="*/ 8 w 9"/>
                <a:gd name="T81" fmla="*/ 0 h 6"/>
                <a:gd name="T82" fmla="*/ 8 w 9"/>
                <a:gd name="T83" fmla="*/ 0 h 6"/>
                <a:gd name="T84" fmla="*/ 7 w 9"/>
                <a:gd name="T85" fmla="*/ 0 h 6"/>
                <a:gd name="T86" fmla="*/ 7 w 9"/>
                <a:gd name="T87"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 h="6">
                  <a:moveTo>
                    <a:pt x="7" y="0"/>
                  </a:moveTo>
                  <a:lnTo>
                    <a:pt x="7" y="1"/>
                  </a:lnTo>
                  <a:lnTo>
                    <a:pt x="6" y="1"/>
                  </a:lnTo>
                  <a:lnTo>
                    <a:pt x="6" y="1"/>
                  </a:lnTo>
                  <a:lnTo>
                    <a:pt x="6" y="2"/>
                  </a:lnTo>
                  <a:lnTo>
                    <a:pt x="5" y="2"/>
                  </a:lnTo>
                  <a:lnTo>
                    <a:pt x="5" y="2"/>
                  </a:lnTo>
                  <a:lnTo>
                    <a:pt x="5" y="3"/>
                  </a:lnTo>
                  <a:lnTo>
                    <a:pt x="4" y="3"/>
                  </a:lnTo>
                  <a:lnTo>
                    <a:pt x="3" y="3"/>
                  </a:lnTo>
                  <a:lnTo>
                    <a:pt x="3" y="3"/>
                  </a:lnTo>
                  <a:lnTo>
                    <a:pt x="3" y="3"/>
                  </a:lnTo>
                  <a:lnTo>
                    <a:pt x="2" y="3"/>
                  </a:lnTo>
                  <a:lnTo>
                    <a:pt x="2" y="4"/>
                  </a:lnTo>
                  <a:lnTo>
                    <a:pt x="2" y="4"/>
                  </a:lnTo>
                  <a:lnTo>
                    <a:pt x="1" y="4"/>
                  </a:lnTo>
                  <a:lnTo>
                    <a:pt x="1" y="4"/>
                  </a:lnTo>
                  <a:lnTo>
                    <a:pt x="1" y="4"/>
                  </a:lnTo>
                  <a:lnTo>
                    <a:pt x="0" y="4"/>
                  </a:lnTo>
                  <a:lnTo>
                    <a:pt x="0" y="5"/>
                  </a:lnTo>
                  <a:lnTo>
                    <a:pt x="0" y="5"/>
                  </a:lnTo>
                  <a:lnTo>
                    <a:pt x="1" y="5"/>
                  </a:lnTo>
                  <a:lnTo>
                    <a:pt x="1" y="5"/>
                  </a:lnTo>
                  <a:lnTo>
                    <a:pt x="1" y="5"/>
                  </a:lnTo>
                  <a:lnTo>
                    <a:pt x="2" y="5"/>
                  </a:lnTo>
                  <a:lnTo>
                    <a:pt x="2" y="5"/>
                  </a:lnTo>
                  <a:lnTo>
                    <a:pt x="3" y="5"/>
                  </a:lnTo>
                  <a:lnTo>
                    <a:pt x="3" y="5"/>
                  </a:lnTo>
                  <a:lnTo>
                    <a:pt x="4" y="4"/>
                  </a:lnTo>
                  <a:lnTo>
                    <a:pt x="5" y="4"/>
                  </a:lnTo>
                  <a:lnTo>
                    <a:pt x="5" y="4"/>
                  </a:lnTo>
                  <a:lnTo>
                    <a:pt x="6" y="4"/>
                  </a:lnTo>
                  <a:lnTo>
                    <a:pt x="6" y="4"/>
                  </a:lnTo>
                  <a:lnTo>
                    <a:pt x="7" y="3"/>
                  </a:lnTo>
                  <a:lnTo>
                    <a:pt x="7" y="3"/>
                  </a:lnTo>
                  <a:lnTo>
                    <a:pt x="7" y="3"/>
                  </a:lnTo>
                  <a:lnTo>
                    <a:pt x="7" y="2"/>
                  </a:lnTo>
                  <a:lnTo>
                    <a:pt x="8" y="2"/>
                  </a:lnTo>
                  <a:lnTo>
                    <a:pt x="8" y="1"/>
                  </a:lnTo>
                  <a:lnTo>
                    <a:pt x="8" y="1"/>
                  </a:lnTo>
                  <a:lnTo>
                    <a:pt x="8" y="0"/>
                  </a:lnTo>
                  <a:lnTo>
                    <a:pt x="8" y="0"/>
                  </a:lnTo>
                  <a:lnTo>
                    <a:pt x="7" y="0"/>
                  </a:lnTo>
                  <a:lnTo>
                    <a:pt x="7" y="0"/>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59" name="Freeform 356"/>
            <p:cNvSpPr>
              <a:spLocks/>
            </p:cNvSpPr>
            <p:nvPr/>
          </p:nvSpPr>
          <p:spPr bwMode="auto">
            <a:xfrm>
              <a:off x="774" y="3015"/>
              <a:ext cx="8" cy="4"/>
            </a:xfrm>
            <a:custGeom>
              <a:avLst/>
              <a:gdLst>
                <a:gd name="T0" fmla="*/ 5 w 8"/>
                <a:gd name="T1" fmla="*/ 1 h 4"/>
                <a:gd name="T2" fmla="*/ 5 w 8"/>
                <a:gd name="T3" fmla="*/ 1 h 4"/>
                <a:gd name="T4" fmla="*/ 5 w 8"/>
                <a:gd name="T5" fmla="*/ 1 h 4"/>
                <a:gd name="T6" fmla="*/ 5 w 8"/>
                <a:gd name="T7" fmla="*/ 1 h 4"/>
                <a:gd name="T8" fmla="*/ 4 w 8"/>
                <a:gd name="T9" fmla="*/ 2 h 4"/>
                <a:gd name="T10" fmla="*/ 4 w 8"/>
                <a:gd name="T11" fmla="*/ 2 h 4"/>
                <a:gd name="T12" fmla="*/ 3 w 8"/>
                <a:gd name="T13" fmla="*/ 2 h 4"/>
                <a:gd name="T14" fmla="*/ 3 w 8"/>
                <a:gd name="T15" fmla="*/ 2 h 4"/>
                <a:gd name="T16" fmla="*/ 3 w 8"/>
                <a:gd name="T17" fmla="*/ 2 h 4"/>
                <a:gd name="T18" fmla="*/ 2 w 8"/>
                <a:gd name="T19" fmla="*/ 2 h 4"/>
                <a:gd name="T20" fmla="*/ 2 w 8"/>
                <a:gd name="T21" fmla="*/ 2 h 4"/>
                <a:gd name="T22" fmla="*/ 1 w 8"/>
                <a:gd name="T23" fmla="*/ 2 h 4"/>
                <a:gd name="T24" fmla="*/ 1 w 8"/>
                <a:gd name="T25" fmla="*/ 2 h 4"/>
                <a:gd name="T26" fmla="*/ 0 w 8"/>
                <a:gd name="T27" fmla="*/ 2 h 4"/>
                <a:gd name="T28" fmla="*/ 0 w 8"/>
                <a:gd name="T29" fmla="*/ 3 h 4"/>
                <a:gd name="T30" fmla="*/ 0 w 8"/>
                <a:gd name="T31" fmla="*/ 3 h 4"/>
                <a:gd name="T32" fmla="*/ 1 w 8"/>
                <a:gd name="T33" fmla="*/ 3 h 4"/>
                <a:gd name="T34" fmla="*/ 1 w 8"/>
                <a:gd name="T35" fmla="*/ 3 h 4"/>
                <a:gd name="T36" fmla="*/ 2 w 8"/>
                <a:gd name="T37" fmla="*/ 3 h 4"/>
                <a:gd name="T38" fmla="*/ 2 w 8"/>
                <a:gd name="T39" fmla="*/ 3 h 4"/>
                <a:gd name="T40" fmla="*/ 2 w 8"/>
                <a:gd name="T41" fmla="*/ 3 h 4"/>
                <a:gd name="T42" fmla="*/ 3 w 8"/>
                <a:gd name="T43" fmla="*/ 3 h 4"/>
                <a:gd name="T44" fmla="*/ 3 w 8"/>
                <a:gd name="T45" fmla="*/ 3 h 4"/>
                <a:gd name="T46" fmla="*/ 4 w 8"/>
                <a:gd name="T47" fmla="*/ 3 h 4"/>
                <a:gd name="T48" fmla="*/ 4 w 8"/>
                <a:gd name="T49" fmla="*/ 3 h 4"/>
                <a:gd name="T50" fmla="*/ 4 w 8"/>
                <a:gd name="T51" fmla="*/ 2 h 4"/>
                <a:gd name="T52" fmla="*/ 5 w 8"/>
                <a:gd name="T53" fmla="*/ 2 h 4"/>
                <a:gd name="T54" fmla="*/ 5 w 8"/>
                <a:gd name="T55" fmla="*/ 2 h 4"/>
                <a:gd name="T56" fmla="*/ 6 w 8"/>
                <a:gd name="T57" fmla="*/ 2 h 4"/>
                <a:gd name="T58" fmla="*/ 6 w 8"/>
                <a:gd name="T59" fmla="*/ 2 h 4"/>
                <a:gd name="T60" fmla="*/ 7 w 8"/>
                <a:gd name="T61" fmla="*/ 2 h 4"/>
                <a:gd name="T62" fmla="*/ 7 w 8"/>
                <a:gd name="T63" fmla="*/ 1 h 4"/>
                <a:gd name="T64" fmla="*/ 7 w 8"/>
                <a:gd name="T65" fmla="*/ 1 h 4"/>
                <a:gd name="T66" fmla="*/ 7 w 8"/>
                <a:gd name="T67" fmla="*/ 1 h 4"/>
                <a:gd name="T68" fmla="*/ 7 w 8"/>
                <a:gd name="T69" fmla="*/ 0 h 4"/>
                <a:gd name="T70" fmla="*/ 7 w 8"/>
                <a:gd name="T71" fmla="*/ 0 h 4"/>
                <a:gd name="T72" fmla="*/ 6 w 8"/>
                <a:gd name="T73" fmla="*/ 0 h 4"/>
                <a:gd name="T74" fmla="*/ 6 w 8"/>
                <a:gd name="T75" fmla="*/ 0 h 4"/>
                <a:gd name="T76" fmla="*/ 6 w 8"/>
                <a:gd name="T77" fmla="*/ 0 h 4"/>
                <a:gd name="T78" fmla="*/ 5 w 8"/>
                <a:gd name="T79" fmla="*/ 1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 h="4">
                  <a:moveTo>
                    <a:pt x="5" y="1"/>
                  </a:moveTo>
                  <a:lnTo>
                    <a:pt x="5" y="1"/>
                  </a:lnTo>
                  <a:lnTo>
                    <a:pt x="5" y="1"/>
                  </a:lnTo>
                  <a:lnTo>
                    <a:pt x="5" y="1"/>
                  </a:lnTo>
                  <a:lnTo>
                    <a:pt x="4" y="2"/>
                  </a:lnTo>
                  <a:lnTo>
                    <a:pt x="4" y="2"/>
                  </a:lnTo>
                  <a:lnTo>
                    <a:pt x="3" y="2"/>
                  </a:lnTo>
                  <a:lnTo>
                    <a:pt x="3" y="2"/>
                  </a:lnTo>
                  <a:lnTo>
                    <a:pt x="3" y="2"/>
                  </a:lnTo>
                  <a:lnTo>
                    <a:pt x="2" y="2"/>
                  </a:lnTo>
                  <a:lnTo>
                    <a:pt x="2" y="2"/>
                  </a:lnTo>
                  <a:lnTo>
                    <a:pt x="1" y="2"/>
                  </a:lnTo>
                  <a:lnTo>
                    <a:pt x="1" y="2"/>
                  </a:lnTo>
                  <a:lnTo>
                    <a:pt x="0" y="2"/>
                  </a:lnTo>
                  <a:lnTo>
                    <a:pt x="0" y="3"/>
                  </a:lnTo>
                  <a:lnTo>
                    <a:pt x="0" y="3"/>
                  </a:lnTo>
                  <a:lnTo>
                    <a:pt x="1" y="3"/>
                  </a:lnTo>
                  <a:lnTo>
                    <a:pt x="1" y="3"/>
                  </a:lnTo>
                  <a:lnTo>
                    <a:pt x="2" y="3"/>
                  </a:lnTo>
                  <a:lnTo>
                    <a:pt x="2" y="3"/>
                  </a:lnTo>
                  <a:lnTo>
                    <a:pt x="2" y="3"/>
                  </a:lnTo>
                  <a:lnTo>
                    <a:pt x="3" y="3"/>
                  </a:lnTo>
                  <a:lnTo>
                    <a:pt x="3" y="3"/>
                  </a:lnTo>
                  <a:lnTo>
                    <a:pt x="4" y="3"/>
                  </a:lnTo>
                  <a:lnTo>
                    <a:pt x="4" y="3"/>
                  </a:lnTo>
                  <a:lnTo>
                    <a:pt x="4" y="2"/>
                  </a:lnTo>
                  <a:lnTo>
                    <a:pt x="5" y="2"/>
                  </a:lnTo>
                  <a:lnTo>
                    <a:pt x="5" y="2"/>
                  </a:lnTo>
                  <a:lnTo>
                    <a:pt x="6" y="2"/>
                  </a:lnTo>
                  <a:lnTo>
                    <a:pt x="6" y="2"/>
                  </a:lnTo>
                  <a:lnTo>
                    <a:pt x="7" y="2"/>
                  </a:lnTo>
                  <a:lnTo>
                    <a:pt x="7" y="1"/>
                  </a:lnTo>
                  <a:lnTo>
                    <a:pt x="7" y="1"/>
                  </a:lnTo>
                  <a:lnTo>
                    <a:pt x="7" y="1"/>
                  </a:lnTo>
                  <a:lnTo>
                    <a:pt x="7" y="0"/>
                  </a:lnTo>
                  <a:lnTo>
                    <a:pt x="7" y="0"/>
                  </a:lnTo>
                  <a:lnTo>
                    <a:pt x="6" y="0"/>
                  </a:lnTo>
                  <a:lnTo>
                    <a:pt x="6" y="0"/>
                  </a:lnTo>
                  <a:lnTo>
                    <a:pt x="6" y="0"/>
                  </a:lnTo>
                  <a:lnTo>
                    <a:pt x="5" y="1"/>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60" name="Freeform 357"/>
            <p:cNvSpPr>
              <a:spLocks/>
            </p:cNvSpPr>
            <p:nvPr/>
          </p:nvSpPr>
          <p:spPr bwMode="auto">
            <a:xfrm>
              <a:off x="781" y="3019"/>
              <a:ext cx="7" cy="4"/>
            </a:xfrm>
            <a:custGeom>
              <a:avLst/>
              <a:gdLst>
                <a:gd name="T0" fmla="*/ 5 w 7"/>
                <a:gd name="T1" fmla="*/ 1 h 4"/>
                <a:gd name="T2" fmla="*/ 5 w 7"/>
                <a:gd name="T3" fmla="*/ 1 h 4"/>
                <a:gd name="T4" fmla="*/ 5 w 7"/>
                <a:gd name="T5" fmla="*/ 1 h 4"/>
                <a:gd name="T6" fmla="*/ 4 w 7"/>
                <a:gd name="T7" fmla="*/ 1 h 4"/>
                <a:gd name="T8" fmla="*/ 4 w 7"/>
                <a:gd name="T9" fmla="*/ 2 h 4"/>
                <a:gd name="T10" fmla="*/ 3 w 7"/>
                <a:gd name="T11" fmla="*/ 2 h 4"/>
                <a:gd name="T12" fmla="*/ 3 w 7"/>
                <a:gd name="T13" fmla="*/ 2 h 4"/>
                <a:gd name="T14" fmla="*/ 2 w 7"/>
                <a:gd name="T15" fmla="*/ 2 h 4"/>
                <a:gd name="T16" fmla="*/ 2 w 7"/>
                <a:gd name="T17" fmla="*/ 2 h 4"/>
                <a:gd name="T18" fmla="*/ 1 w 7"/>
                <a:gd name="T19" fmla="*/ 2 h 4"/>
                <a:gd name="T20" fmla="*/ 1 w 7"/>
                <a:gd name="T21" fmla="*/ 2 h 4"/>
                <a:gd name="T22" fmla="*/ 1 w 7"/>
                <a:gd name="T23" fmla="*/ 2 h 4"/>
                <a:gd name="T24" fmla="*/ 1 w 7"/>
                <a:gd name="T25" fmla="*/ 2 h 4"/>
                <a:gd name="T26" fmla="*/ 0 w 7"/>
                <a:gd name="T27" fmla="*/ 2 h 4"/>
                <a:gd name="T28" fmla="*/ 0 w 7"/>
                <a:gd name="T29" fmla="*/ 3 h 4"/>
                <a:gd name="T30" fmla="*/ 1 w 7"/>
                <a:gd name="T31" fmla="*/ 3 h 4"/>
                <a:gd name="T32" fmla="*/ 1 w 7"/>
                <a:gd name="T33" fmla="*/ 3 h 4"/>
                <a:gd name="T34" fmla="*/ 1 w 7"/>
                <a:gd name="T35" fmla="*/ 3 h 4"/>
                <a:gd name="T36" fmla="*/ 1 w 7"/>
                <a:gd name="T37" fmla="*/ 3 h 4"/>
                <a:gd name="T38" fmla="*/ 2 w 7"/>
                <a:gd name="T39" fmla="*/ 3 h 4"/>
                <a:gd name="T40" fmla="*/ 2 w 7"/>
                <a:gd name="T41" fmla="*/ 3 h 4"/>
                <a:gd name="T42" fmla="*/ 3 w 7"/>
                <a:gd name="T43" fmla="*/ 3 h 4"/>
                <a:gd name="T44" fmla="*/ 3 w 7"/>
                <a:gd name="T45" fmla="*/ 3 h 4"/>
                <a:gd name="T46" fmla="*/ 4 w 7"/>
                <a:gd name="T47" fmla="*/ 3 h 4"/>
                <a:gd name="T48" fmla="*/ 4 w 7"/>
                <a:gd name="T49" fmla="*/ 2 h 4"/>
                <a:gd name="T50" fmla="*/ 5 w 7"/>
                <a:gd name="T51" fmla="*/ 2 h 4"/>
                <a:gd name="T52" fmla="*/ 5 w 7"/>
                <a:gd name="T53" fmla="*/ 2 h 4"/>
                <a:gd name="T54" fmla="*/ 6 w 7"/>
                <a:gd name="T55" fmla="*/ 2 h 4"/>
                <a:gd name="T56" fmla="*/ 6 w 7"/>
                <a:gd name="T57" fmla="*/ 2 h 4"/>
                <a:gd name="T58" fmla="*/ 6 w 7"/>
                <a:gd name="T59" fmla="*/ 1 h 4"/>
                <a:gd name="T60" fmla="*/ 6 w 7"/>
                <a:gd name="T61" fmla="*/ 1 h 4"/>
                <a:gd name="T62" fmla="*/ 6 w 7"/>
                <a:gd name="T63" fmla="*/ 1 h 4"/>
                <a:gd name="T64" fmla="*/ 6 w 7"/>
                <a:gd name="T65" fmla="*/ 0 h 4"/>
                <a:gd name="T66" fmla="*/ 6 w 7"/>
                <a:gd name="T67" fmla="*/ 0 h 4"/>
                <a:gd name="T68" fmla="*/ 6 w 7"/>
                <a:gd name="T69" fmla="*/ 0 h 4"/>
                <a:gd name="T70" fmla="*/ 6 w 7"/>
                <a:gd name="T71" fmla="*/ 0 h 4"/>
                <a:gd name="T72" fmla="*/ 5 w 7"/>
                <a:gd name="T73" fmla="*/ 0 h 4"/>
                <a:gd name="T74" fmla="*/ 5 w 7"/>
                <a:gd name="T75" fmla="*/ 1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 h="4">
                  <a:moveTo>
                    <a:pt x="5" y="1"/>
                  </a:moveTo>
                  <a:lnTo>
                    <a:pt x="5" y="1"/>
                  </a:lnTo>
                  <a:lnTo>
                    <a:pt x="5" y="1"/>
                  </a:lnTo>
                  <a:lnTo>
                    <a:pt x="4" y="1"/>
                  </a:lnTo>
                  <a:lnTo>
                    <a:pt x="4" y="2"/>
                  </a:lnTo>
                  <a:lnTo>
                    <a:pt x="3" y="2"/>
                  </a:lnTo>
                  <a:lnTo>
                    <a:pt x="3" y="2"/>
                  </a:lnTo>
                  <a:lnTo>
                    <a:pt x="2" y="2"/>
                  </a:lnTo>
                  <a:lnTo>
                    <a:pt x="2" y="2"/>
                  </a:lnTo>
                  <a:lnTo>
                    <a:pt x="1" y="2"/>
                  </a:lnTo>
                  <a:lnTo>
                    <a:pt x="1" y="2"/>
                  </a:lnTo>
                  <a:lnTo>
                    <a:pt x="1" y="2"/>
                  </a:lnTo>
                  <a:lnTo>
                    <a:pt x="1" y="2"/>
                  </a:lnTo>
                  <a:lnTo>
                    <a:pt x="0" y="2"/>
                  </a:lnTo>
                  <a:lnTo>
                    <a:pt x="0" y="3"/>
                  </a:lnTo>
                  <a:lnTo>
                    <a:pt x="1" y="3"/>
                  </a:lnTo>
                  <a:lnTo>
                    <a:pt x="1" y="3"/>
                  </a:lnTo>
                  <a:lnTo>
                    <a:pt x="1" y="3"/>
                  </a:lnTo>
                  <a:lnTo>
                    <a:pt x="1" y="3"/>
                  </a:lnTo>
                  <a:lnTo>
                    <a:pt x="2" y="3"/>
                  </a:lnTo>
                  <a:lnTo>
                    <a:pt x="2" y="3"/>
                  </a:lnTo>
                  <a:lnTo>
                    <a:pt x="3" y="3"/>
                  </a:lnTo>
                  <a:lnTo>
                    <a:pt x="3" y="3"/>
                  </a:lnTo>
                  <a:lnTo>
                    <a:pt x="4" y="3"/>
                  </a:lnTo>
                  <a:lnTo>
                    <a:pt x="4" y="2"/>
                  </a:lnTo>
                  <a:lnTo>
                    <a:pt x="5" y="2"/>
                  </a:lnTo>
                  <a:lnTo>
                    <a:pt x="5" y="2"/>
                  </a:lnTo>
                  <a:lnTo>
                    <a:pt x="6" y="2"/>
                  </a:lnTo>
                  <a:lnTo>
                    <a:pt x="6" y="2"/>
                  </a:lnTo>
                  <a:lnTo>
                    <a:pt x="6" y="1"/>
                  </a:lnTo>
                  <a:lnTo>
                    <a:pt x="6" y="1"/>
                  </a:lnTo>
                  <a:lnTo>
                    <a:pt x="6" y="1"/>
                  </a:lnTo>
                  <a:lnTo>
                    <a:pt x="6" y="0"/>
                  </a:lnTo>
                  <a:lnTo>
                    <a:pt x="6" y="0"/>
                  </a:lnTo>
                  <a:lnTo>
                    <a:pt x="6" y="0"/>
                  </a:lnTo>
                  <a:lnTo>
                    <a:pt x="6" y="0"/>
                  </a:lnTo>
                  <a:lnTo>
                    <a:pt x="5" y="0"/>
                  </a:lnTo>
                  <a:lnTo>
                    <a:pt x="5" y="1"/>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61" name="Freeform 358"/>
            <p:cNvSpPr>
              <a:spLocks/>
            </p:cNvSpPr>
            <p:nvPr/>
          </p:nvSpPr>
          <p:spPr bwMode="auto">
            <a:xfrm>
              <a:off x="786" y="3023"/>
              <a:ext cx="6" cy="4"/>
            </a:xfrm>
            <a:custGeom>
              <a:avLst/>
              <a:gdLst>
                <a:gd name="T0" fmla="*/ 4 w 6"/>
                <a:gd name="T1" fmla="*/ 1 h 4"/>
                <a:gd name="T2" fmla="*/ 4 w 6"/>
                <a:gd name="T3" fmla="*/ 1 h 4"/>
                <a:gd name="T4" fmla="*/ 4 w 6"/>
                <a:gd name="T5" fmla="*/ 1 h 4"/>
                <a:gd name="T6" fmla="*/ 4 w 6"/>
                <a:gd name="T7" fmla="*/ 1 h 4"/>
                <a:gd name="T8" fmla="*/ 3 w 6"/>
                <a:gd name="T9" fmla="*/ 2 h 4"/>
                <a:gd name="T10" fmla="*/ 3 w 6"/>
                <a:gd name="T11" fmla="*/ 2 h 4"/>
                <a:gd name="T12" fmla="*/ 2 w 6"/>
                <a:gd name="T13" fmla="*/ 2 h 4"/>
                <a:gd name="T14" fmla="*/ 2 w 6"/>
                <a:gd name="T15" fmla="*/ 2 h 4"/>
                <a:gd name="T16" fmla="*/ 1 w 6"/>
                <a:gd name="T17" fmla="*/ 2 h 4"/>
                <a:gd name="T18" fmla="*/ 1 w 6"/>
                <a:gd name="T19" fmla="*/ 2 h 4"/>
                <a:gd name="T20" fmla="*/ 0 w 6"/>
                <a:gd name="T21" fmla="*/ 2 h 4"/>
                <a:gd name="T22" fmla="*/ 0 w 6"/>
                <a:gd name="T23" fmla="*/ 2 h 4"/>
                <a:gd name="T24" fmla="*/ 0 w 6"/>
                <a:gd name="T25" fmla="*/ 2 h 4"/>
                <a:gd name="T26" fmla="*/ 0 w 6"/>
                <a:gd name="T27" fmla="*/ 3 h 4"/>
                <a:gd name="T28" fmla="*/ 0 w 6"/>
                <a:gd name="T29" fmla="*/ 3 h 4"/>
                <a:gd name="T30" fmla="*/ 0 w 6"/>
                <a:gd name="T31" fmla="*/ 3 h 4"/>
                <a:gd name="T32" fmla="*/ 1 w 6"/>
                <a:gd name="T33" fmla="*/ 3 h 4"/>
                <a:gd name="T34" fmla="*/ 1 w 6"/>
                <a:gd name="T35" fmla="*/ 3 h 4"/>
                <a:gd name="T36" fmla="*/ 2 w 6"/>
                <a:gd name="T37" fmla="*/ 3 h 4"/>
                <a:gd name="T38" fmla="*/ 2 w 6"/>
                <a:gd name="T39" fmla="*/ 3 h 4"/>
                <a:gd name="T40" fmla="*/ 3 w 6"/>
                <a:gd name="T41" fmla="*/ 3 h 4"/>
                <a:gd name="T42" fmla="*/ 3 w 6"/>
                <a:gd name="T43" fmla="*/ 3 h 4"/>
                <a:gd name="T44" fmla="*/ 4 w 6"/>
                <a:gd name="T45" fmla="*/ 3 h 4"/>
                <a:gd name="T46" fmla="*/ 4 w 6"/>
                <a:gd name="T47" fmla="*/ 2 h 4"/>
                <a:gd name="T48" fmla="*/ 4 w 6"/>
                <a:gd name="T49" fmla="*/ 2 h 4"/>
                <a:gd name="T50" fmla="*/ 5 w 6"/>
                <a:gd name="T51" fmla="*/ 2 h 4"/>
                <a:gd name="T52" fmla="*/ 5 w 6"/>
                <a:gd name="T53" fmla="*/ 2 h 4"/>
                <a:gd name="T54" fmla="*/ 5 w 6"/>
                <a:gd name="T55" fmla="*/ 2 h 4"/>
                <a:gd name="T56" fmla="*/ 5 w 6"/>
                <a:gd name="T57" fmla="*/ 2 h 4"/>
                <a:gd name="T58" fmla="*/ 5 w 6"/>
                <a:gd name="T59" fmla="*/ 1 h 4"/>
                <a:gd name="T60" fmla="*/ 5 w 6"/>
                <a:gd name="T61" fmla="*/ 1 h 4"/>
                <a:gd name="T62" fmla="*/ 5 w 6"/>
                <a:gd name="T63" fmla="*/ 1 h 4"/>
                <a:gd name="T64" fmla="*/ 5 w 6"/>
                <a:gd name="T65" fmla="*/ 0 h 4"/>
                <a:gd name="T66" fmla="*/ 5 w 6"/>
                <a:gd name="T67" fmla="*/ 0 h 4"/>
                <a:gd name="T68" fmla="*/ 5 w 6"/>
                <a:gd name="T69" fmla="*/ 0 h 4"/>
                <a:gd name="T70" fmla="*/ 5 w 6"/>
                <a:gd name="T71" fmla="*/ 0 h 4"/>
                <a:gd name="T72" fmla="*/ 4 w 6"/>
                <a:gd name="T73" fmla="*/ 0 h 4"/>
                <a:gd name="T74" fmla="*/ 4 w 6"/>
                <a:gd name="T75" fmla="*/ 1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 h="4">
                  <a:moveTo>
                    <a:pt x="4" y="1"/>
                  </a:moveTo>
                  <a:lnTo>
                    <a:pt x="4" y="1"/>
                  </a:lnTo>
                  <a:lnTo>
                    <a:pt x="4" y="1"/>
                  </a:lnTo>
                  <a:lnTo>
                    <a:pt x="4" y="1"/>
                  </a:lnTo>
                  <a:lnTo>
                    <a:pt x="3" y="2"/>
                  </a:lnTo>
                  <a:lnTo>
                    <a:pt x="3" y="2"/>
                  </a:lnTo>
                  <a:lnTo>
                    <a:pt x="2" y="2"/>
                  </a:lnTo>
                  <a:lnTo>
                    <a:pt x="2" y="2"/>
                  </a:lnTo>
                  <a:lnTo>
                    <a:pt x="1" y="2"/>
                  </a:lnTo>
                  <a:lnTo>
                    <a:pt x="1" y="2"/>
                  </a:lnTo>
                  <a:lnTo>
                    <a:pt x="0" y="2"/>
                  </a:lnTo>
                  <a:lnTo>
                    <a:pt x="0" y="2"/>
                  </a:lnTo>
                  <a:lnTo>
                    <a:pt x="0" y="2"/>
                  </a:lnTo>
                  <a:lnTo>
                    <a:pt x="0" y="3"/>
                  </a:lnTo>
                  <a:lnTo>
                    <a:pt x="0" y="3"/>
                  </a:lnTo>
                  <a:lnTo>
                    <a:pt x="0" y="3"/>
                  </a:lnTo>
                  <a:lnTo>
                    <a:pt x="1" y="3"/>
                  </a:lnTo>
                  <a:lnTo>
                    <a:pt x="1" y="3"/>
                  </a:lnTo>
                  <a:lnTo>
                    <a:pt x="2" y="3"/>
                  </a:lnTo>
                  <a:lnTo>
                    <a:pt x="2" y="3"/>
                  </a:lnTo>
                  <a:lnTo>
                    <a:pt x="3" y="3"/>
                  </a:lnTo>
                  <a:lnTo>
                    <a:pt x="3" y="3"/>
                  </a:lnTo>
                  <a:lnTo>
                    <a:pt x="4" y="3"/>
                  </a:lnTo>
                  <a:lnTo>
                    <a:pt x="4" y="2"/>
                  </a:lnTo>
                  <a:lnTo>
                    <a:pt x="4" y="2"/>
                  </a:lnTo>
                  <a:lnTo>
                    <a:pt x="5" y="2"/>
                  </a:lnTo>
                  <a:lnTo>
                    <a:pt x="5" y="2"/>
                  </a:lnTo>
                  <a:lnTo>
                    <a:pt x="5" y="2"/>
                  </a:lnTo>
                  <a:lnTo>
                    <a:pt x="5" y="2"/>
                  </a:lnTo>
                  <a:lnTo>
                    <a:pt x="5" y="1"/>
                  </a:lnTo>
                  <a:lnTo>
                    <a:pt x="5" y="1"/>
                  </a:lnTo>
                  <a:lnTo>
                    <a:pt x="5" y="1"/>
                  </a:lnTo>
                  <a:lnTo>
                    <a:pt x="5" y="0"/>
                  </a:lnTo>
                  <a:lnTo>
                    <a:pt x="5" y="0"/>
                  </a:lnTo>
                  <a:lnTo>
                    <a:pt x="5" y="0"/>
                  </a:lnTo>
                  <a:lnTo>
                    <a:pt x="5" y="0"/>
                  </a:lnTo>
                  <a:lnTo>
                    <a:pt x="4" y="0"/>
                  </a:lnTo>
                  <a:lnTo>
                    <a:pt x="4" y="1"/>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62" name="Freeform 359"/>
            <p:cNvSpPr>
              <a:spLocks/>
            </p:cNvSpPr>
            <p:nvPr/>
          </p:nvSpPr>
          <p:spPr bwMode="auto">
            <a:xfrm>
              <a:off x="710" y="2941"/>
              <a:ext cx="14" cy="12"/>
            </a:xfrm>
            <a:custGeom>
              <a:avLst/>
              <a:gdLst>
                <a:gd name="T0" fmla="*/ 12 w 14"/>
                <a:gd name="T1" fmla="*/ 1 h 12"/>
                <a:gd name="T2" fmla="*/ 12 w 14"/>
                <a:gd name="T3" fmla="*/ 2 h 12"/>
                <a:gd name="T4" fmla="*/ 11 w 14"/>
                <a:gd name="T5" fmla="*/ 2 h 12"/>
                <a:gd name="T6" fmla="*/ 11 w 14"/>
                <a:gd name="T7" fmla="*/ 3 h 12"/>
                <a:gd name="T8" fmla="*/ 10 w 14"/>
                <a:gd name="T9" fmla="*/ 3 h 12"/>
                <a:gd name="T10" fmla="*/ 10 w 14"/>
                <a:gd name="T11" fmla="*/ 4 h 12"/>
                <a:gd name="T12" fmla="*/ 9 w 14"/>
                <a:gd name="T13" fmla="*/ 5 h 12"/>
                <a:gd name="T14" fmla="*/ 8 w 14"/>
                <a:gd name="T15" fmla="*/ 5 h 12"/>
                <a:gd name="T16" fmla="*/ 8 w 14"/>
                <a:gd name="T17" fmla="*/ 6 h 12"/>
                <a:gd name="T18" fmla="*/ 7 w 14"/>
                <a:gd name="T19" fmla="*/ 6 h 12"/>
                <a:gd name="T20" fmla="*/ 6 w 14"/>
                <a:gd name="T21" fmla="*/ 6 h 12"/>
                <a:gd name="T22" fmla="*/ 5 w 14"/>
                <a:gd name="T23" fmla="*/ 7 h 12"/>
                <a:gd name="T24" fmla="*/ 5 w 14"/>
                <a:gd name="T25" fmla="*/ 8 h 12"/>
                <a:gd name="T26" fmla="*/ 4 w 14"/>
                <a:gd name="T27" fmla="*/ 8 h 12"/>
                <a:gd name="T28" fmla="*/ 3 w 14"/>
                <a:gd name="T29" fmla="*/ 8 h 12"/>
                <a:gd name="T30" fmla="*/ 3 w 14"/>
                <a:gd name="T31" fmla="*/ 9 h 12"/>
                <a:gd name="T32" fmla="*/ 2 w 14"/>
                <a:gd name="T33" fmla="*/ 9 h 12"/>
                <a:gd name="T34" fmla="*/ 1 w 14"/>
                <a:gd name="T35" fmla="*/ 9 h 12"/>
                <a:gd name="T36" fmla="*/ 1 w 14"/>
                <a:gd name="T37" fmla="*/ 9 h 12"/>
                <a:gd name="T38" fmla="*/ 1 w 14"/>
                <a:gd name="T39" fmla="*/ 10 h 12"/>
                <a:gd name="T40" fmla="*/ 0 w 14"/>
                <a:gd name="T41" fmla="*/ 10 h 12"/>
                <a:gd name="T42" fmla="*/ 1 w 14"/>
                <a:gd name="T43" fmla="*/ 11 h 12"/>
                <a:gd name="T44" fmla="*/ 1 w 14"/>
                <a:gd name="T45" fmla="*/ 11 h 12"/>
                <a:gd name="T46" fmla="*/ 1 w 14"/>
                <a:gd name="T47" fmla="*/ 10 h 12"/>
                <a:gd name="T48" fmla="*/ 2 w 14"/>
                <a:gd name="T49" fmla="*/ 10 h 12"/>
                <a:gd name="T50" fmla="*/ 3 w 14"/>
                <a:gd name="T51" fmla="*/ 10 h 12"/>
                <a:gd name="T52" fmla="*/ 3 w 14"/>
                <a:gd name="T53" fmla="*/ 10 h 12"/>
                <a:gd name="T54" fmla="*/ 5 w 14"/>
                <a:gd name="T55" fmla="*/ 9 h 12"/>
                <a:gd name="T56" fmla="*/ 5 w 14"/>
                <a:gd name="T57" fmla="*/ 8 h 12"/>
                <a:gd name="T58" fmla="*/ 7 w 14"/>
                <a:gd name="T59" fmla="*/ 8 h 12"/>
                <a:gd name="T60" fmla="*/ 8 w 14"/>
                <a:gd name="T61" fmla="*/ 8 h 12"/>
                <a:gd name="T62" fmla="*/ 8 w 14"/>
                <a:gd name="T63" fmla="*/ 7 h 12"/>
                <a:gd name="T64" fmla="*/ 10 w 14"/>
                <a:gd name="T65" fmla="*/ 6 h 12"/>
                <a:gd name="T66" fmla="*/ 10 w 14"/>
                <a:gd name="T67" fmla="*/ 6 h 12"/>
                <a:gd name="T68" fmla="*/ 11 w 14"/>
                <a:gd name="T69" fmla="*/ 5 h 12"/>
                <a:gd name="T70" fmla="*/ 12 w 14"/>
                <a:gd name="T71" fmla="*/ 5 h 12"/>
                <a:gd name="T72" fmla="*/ 12 w 14"/>
                <a:gd name="T73" fmla="*/ 4 h 12"/>
                <a:gd name="T74" fmla="*/ 13 w 14"/>
                <a:gd name="T75" fmla="*/ 3 h 12"/>
                <a:gd name="T76" fmla="*/ 13 w 14"/>
                <a:gd name="T77" fmla="*/ 3 h 12"/>
                <a:gd name="T78" fmla="*/ 13 w 14"/>
                <a:gd name="T79" fmla="*/ 2 h 12"/>
                <a:gd name="T80" fmla="*/ 13 w 14"/>
                <a:gd name="T81" fmla="*/ 1 h 12"/>
                <a:gd name="T82" fmla="*/ 13 w 14"/>
                <a:gd name="T83" fmla="*/ 1 h 12"/>
                <a:gd name="T84" fmla="*/ 13 w 14"/>
                <a:gd name="T85" fmla="*/ 0 h 12"/>
                <a:gd name="T86" fmla="*/ 12 w 14"/>
                <a:gd name="T87" fmla="*/ 0 h 12"/>
                <a:gd name="T88" fmla="*/ 12 w 14"/>
                <a:gd name="T89" fmla="*/ 1 h 12"/>
                <a:gd name="T90" fmla="*/ 12 w 14"/>
                <a:gd name="T91" fmla="*/ 1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4" h="12">
                  <a:moveTo>
                    <a:pt x="12" y="1"/>
                  </a:moveTo>
                  <a:lnTo>
                    <a:pt x="12" y="2"/>
                  </a:lnTo>
                  <a:lnTo>
                    <a:pt x="11" y="2"/>
                  </a:lnTo>
                  <a:lnTo>
                    <a:pt x="11" y="3"/>
                  </a:lnTo>
                  <a:lnTo>
                    <a:pt x="10" y="3"/>
                  </a:lnTo>
                  <a:lnTo>
                    <a:pt x="10" y="4"/>
                  </a:lnTo>
                  <a:lnTo>
                    <a:pt x="9" y="5"/>
                  </a:lnTo>
                  <a:lnTo>
                    <a:pt x="8" y="5"/>
                  </a:lnTo>
                  <a:lnTo>
                    <a:pt x="8" y="6"/>
                  </a:lnTo>
                  <a:lnTo>
                    <a:pt x="7" y="6"/>
                  </a:lnTo>
                  <a:lnTo>
                    <a:pt x="6" y="6"/>
                  </a:lnTo>
                  <a:lnTo>
                    <a:pt x="5" y="7"/>
                  </a:lnTo>
                  <a:lnTo>
                    <a:pt x="5" y="8"/>
                  </a:lnTo>
                  <a:lnTo>
                    <a:pt x="4" y="8"/>
                  </a:lnTo>
                  <a:lnTo>
                    <a:pt x="3" y="8"/>
                  </a:lnTo>
                  <a:lnTo>
                    <a:pt x="3" y="9"/>
                  </a:lnTo>
                  <a:lnTo>
                    <a:pt x="2" y="9"/>
                  </a:lnTo>
                  <a:lnTo>
                    <a:pt x="1" y="9"/>
                  </a:lnTo>
                  <a:lnTo>
                    <a:pt x="1" y="9"/>
                  </a:lnTo>
                  <a:lnTo>
                    <a:pt x="1" y="10"/>
                  </a:lnTo>
                  <a:lnTo>
                    <a:pt x="0" y="10"/>
                  </a:lnTo>
                  <a:lnTo>
                    <a:pt x="1" y="11"/>
                  </a:lnTo>
                  <a:lnTo>
                    <a:pt x="1" y="11"/>
                  </a:lnTo>
                  <a:lnTo>
                    <a:pt x="1" y="10"/>
                  </a:lnTo>
                  <a:lnTo>
                    <a:pt x="2" y="10"/>
                  </a:lnTo>
                  <a:lnTo>
                    <a:pt x="3" y="10"/>
                  </a:lnTo>
                  <a:lnTo>
                    <a:pt x="3" y="10"/>
                  </a:lnTo>
                  <a:lnTo>
                    <a:pt x="5" y="9"/>
                  </a:lnTo>
                  <a:lnTo>
                    <a:pt x="5" y="8"/>
                  </a:lnTo>
                  <a:lnTo>
                    <a:pt x="7" y="8"/>
                  </a:lnTo>
                  <a:lnTo>
                    <a:pt x="8" y="8"/>
                  </a:lnTo>
                  <a:lnTo>
                    <a:pt x="8" y="7"/>
                  </a:lnTo>
                  <a:lnTo>
                    <a:pt x="10" y="6"/>
                  </a:lnTo>
                  <a:lnTo>
                    <a:pt x="10" y="6"/>
                  </a:lnTo>
                  <a:lnTo>
                    <a:pt x="11" y="5"/>
                  </a:lnTo>
                  <a:lnTo>
                    <a:pt x="12" y="5"/>
                  </a:lnTo>
                  <a:lnTo>
                    <a:pt x="12" y="4"/>
                  </a:lnTo>
                  <a:lnTo>
                    <a:pt x="13" y="3"/>
                  </a:lnTo>
                  <a:lnTo>
                    <a:pt x="13" y="3"/>
                  </a:lnTo>
                  <a:lnTo>
                    <a:pt x="13" y="2"/>
                  </a:lnTo>
                  <a:lnTo>
                    <a:pt x="13" y="1"/>
                  </a:lnTo>
                  <a:lnTo>
                    <a:pt x="13" y="1"/>
                  </a:lnTo>
                  <a:lnTo>
                    <a:pt x="13" y="0"/>
                  </a:lnTo>
                  <a:lnTo>
                    <a:pt x="12" y="0"/>
                  </a:lnTo>
                  <a:lnTo>
                    <a:pt x="12" y="1"/>
                  </a:lnTo>
                  <a:lnTo>
                    <a:pt x="12" y="1"/>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63" name="Freeform 360"/>
            <p:cNvSpPr>
              <a:spLocks/>
            </p:cNvSpPr>
            <p:nvPr/>
          </p:nvSpPr>
          <p:spPr bwMode="auto">
            <a:xfrm>
              <a:off x="699" y="2941"/>
              <a:ext cx="14" cy="12"/>
            </a:xfrm>
            <a:custGeom>
              <a:avLst/>
              <a:gdLst>
                <a:gd name="T0" fmla="*/ 11 w 14"/>
                <a:gd name="T1" fmla="*/ 1 h 12"/>
                <a:gd name="T2" fmla="*/ 11 w 14"/>
                <a:gd name="T3" fmla="*/ 2 h 12"/>
                <a:gd name="T4" fmla="*/ 10 w 14"/>
                <a:gd name="T5" fmla="*/ 3 h 12"/>
                <a:gd name="T6" fmla="*/ 10 w 14"/>
                <a:gd name="T7" fmla="*/ 3 h 12"/>
                <a:gd name="T8" fmla="*/ 9 w 14"/>
                <a:gd name="T9" fmla="*/ 4 h 12"/>
                <a:gd name="T10" fmla="*/ 9 w 14"/>
                <a:gd name="T11" fmla="*/ 5 h 12"/>
                <a:gd name="T12" fmla="*/ 8 w 14"/>
                <a:gd name="T13" fmla="*/ 5 h 12"/>
                <a:gd name="T14" fmla="*/ 7 w 14"/>
                <a:gd name="T15" fmla="*/ 6 h 12"/>
                <a:gd name="T16" fmla="*/ 6 w 14"/>
                <a:gd name="T17" fmla="*/ 6 h 12"/>
                <a:gd name="T18" fmla="*/ 5 w 14"/>
                <a:gd name="T19" fmla="*/ 6 h 12"/>
                <a:gd name="T20" fmla="*/ 5 w 14"/>
                <a:gd name="T21" fmla="*/ 7 h 12"/>
                <a:gd name="T22" fmla="*/ 4 w 14"/>
                <a:gd name="T23" fmla="*/ 8 h 12"/>
                <a:gd name="T24" fmla="*/ 3 w 14"/>
                <a:gd name="T25" fmla="*/ 8 h 12"/>
                <a:gd name="T26" fmla="*/ 3 w 14"/>
                <a:gd name="T27" fmla="*/ 8 h 12"/>
                <a:gd name="T28" fmla="*/ 2 w 14"/>
                <a:gd name="T29" fmla="*/ 9 h 12"/>
                <a:gd name="T30" fmla="*/ 1 w 14"/>
                <a:gd name="T31" fmla="*/ 9 h 12"/>
                <a:gd name="T32" fmla="*/ 1 w 14"/>
                <a:gd name="T33" fmla="*/ 9 h 12"/>
                <a:gd name="T34" fmla="*/ 0 w 14"/>
                <a:gd name="T35" fmla="*/ 10 h 12"/>
                <a:gd name="T36" fmla="*/ 0 w 14"/>
                <a:gd name="T37" fmla="*/ 10 h 12"/>
                <a:gd name="T38" fmla="*/ 0 w 14"/>
                <a:gd name="T39" fmla="*/ 11 h 12"/>
                <a:gd name="T40" fmla="*/ 1 w 14"/>
                <a:gd name="T41" fmla="*/ 11 h 12"/>
                <a:gd name="T42" fmla="*/ 1 w 14"/>
                <a:gd name="T43" fmla="*/ 11 h 12"/>
                <a:gd name="T44" fmla="*/ 1 w 14"/>
                <a:gd name="T45" fmla="*/ 10 h 12"/>
                <a:gd name="T46" fmla="*/ 2 w 14"/>
                <a:gd name="T47" fmla="*/ 10 h 12"/>
                <a:gd name="T48" fmla="*/ 3 w 14"/>
                <a:gd name="T49" fmla="*/ 10 h 12"/>
                <a:gd name="T50" fmla="*/ 3 w 14"/>
                <a:gd name="T51" fmla="*/ 10 h 12"/>
                <a:gd name="T52" fmla="*/ 4 w 14"/>
                <a:gd name="T53" fmla="*/ 9 h 12"/>
                <a:gd name="T54" fmla="*/ 5 w 14"/>
                <a:gd name="T55" fmla="*/ 8 h 12"/>
                <a:gd name="T56" fmla="*/ 6 w 14"/>
                <a:gd name="T57" fmla="*/ 8 h 12"/>
                <a:gd name="T58" fmla="*/ 7 w 14"/>
                <a:gd name="T59" fmla="*/ 8 h 12"/>
                <a:gd name="T60" fmla="*/ 8 w 14"/>
                <a:gd name="T61" fmla="*/ 7 h 12"/>
                <a:gd name="T62" fmla="*/ 9 w 14"/>
                <a:gd name="T63" fmla="*/ 6 h 12"/>
                <a:gd name="T64" fmla="*/ 10 w 14"/>
                <a:gd name="T65" fmla="*/ 6 h 12"/>
                <a:gd name="T66" fmla="*/ 10 w 14"/>
                <a:gd name="T67" fmla="*/ 5 h 12"/>
                <a:gd name="T68" fmla="*/ 11 w 14"/>
                <a:gd name="T69" fmla="*/ 5 h 12"/>
                <a:gd name="T70" fmla="*/ 12 w 14"/>
                <a:gd name="T71" fmla="*/ 4 h 12"/>
                <a:gd name="T72" fmla="*/ 12 w 14"/>
                <a:gd name="T73" fmla="*/ 3 h 12"/>
                <a:gd name="T74" fmla="*/ 12 w 14"/>
                <a:gd name="T75" fmla="*/ 3 h 12"/>
                <a:gd name="T76" fmla="*/ 13 w 14"/>
                <a:gd name="T77" fmla="*/ 2 h 12"/>
                <a:gd name="T78" fmla="*/ 13 w 14"/>
                <a:gd name="T79" fmla="*/ 1 h 12"/>
                <a:gd name="T80" fmla="*/ 13 w 14"/>
                <a:gd name="T81" fmla="*/ 1 h 12"/>
                <a:gd name="T82" fmla="*/ 12 w 14"/>
                <a:gd name="T83" fmla="*/ 1 h 12"/>
                <a:gd name="T84" fmla="*/ 12 w 14"/>
                <a:gd name="T85" fmla="*/ 0 h 12"/>
                <a:gd name="T86" fmla="*/ 12 w 14"/>
                <a:gd name="T87" fmla="*/ 0 h 12"/>
                <a:gd name="T88" fmla="*/ 12 w 14"/>
                <a:gd name="T89" fmla="*/ 1 h 12"/>
                <a:gd name="T90" fmla="*/ 11 w 14"/>
                <a:gd name="T91" fmla="*/ 1 h 12"/>
                <a:gd name="T92" fmla="*/ 11 w 14"/>
                <a:gd name="T93" fmla="*/ 1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4" h="12">
                  <a:moveTo>
                    <a:pt x="11" y="1"/>
                  </a:moveTo>
                  <a:lnTo>
                    <a:pt x="11" y="2"/>
                  </a:lnTo>
                  <a:lnTo>
                    <a:pt x="10" y="3"/>
                  </a:lnTo>
                  <a:lnTo>
                    <a:pt x="10" y="3"/>
                  </a:lnTo>
                  <a:lnTo>
                    <a:pt x="9" y="4"/>
                  </a:lnTo>
                  <a:lnTo>
                    <a:pt x="9" y="5"/>
                  </a:lnTo>
                  <a:lnTo>
                    <a:pt x="8" y="5"/>
                  </a:lnTo>
                  <a:lnTo>
                    <a:pt x="7" y="6"/>
                  </a:lnTo>
                  <a:lnTo>
                    <a:pt x="6" y="6"/>
                  </a:lnTo>
                  <a:lnTo>
                    <a:pt x="5" y="6"/>
                  </a:lnTo>
                  <a:lnTo>
                    <a:pt x="5" y="7"/>
                  </a:lnTo>
                  <a:lnTo>
                    <a:pt x="4" y="8"/>
                  </a:lnTo>
                  <a:lnTo>
                    <a:pt x="3" y="8"/>
                  </a:lnTo>
                  <a:lnTo>
                    <a:pt x="3" y="8"/>
                  </a:lnTo>
                  <a:lnTo>
                    <a:pt x="2" y="9"/>
                  </a:lnTo>
                  <a:lnTo>
                    <a:pt x="1" y="9"/>
                  </a:lnTo>
                  <a:lnTo>
                    <a:pt x="1" y="9"/>
                  </a:lnTo>
                  <a:lnTo>
                    <a:pt x="0" y="10"/>
                  </a:lnTo>
                  <a:lnTo>
                    <a:pt x="0" y="10"/>
                  </a:lnTo>
                  <a:lnTo>
                    <a:pt x="0" y="11"/>
                  </a:lnTo>
                  <a:lnTo>
                    <a:pt x="1" y="11"/>
                  </a:lnTo>
                  <a:lnTo>
                    <a:pt x="1" y="11"/>
                  </a:lnTo>
                  <a:lnTo>
                    <a:pt x="1" y="10"/>
                  </a:lnTo>
                  <a:lnTo>
                    <a:pt x="2" y="10"/>
                  </a:lnTo>
                  <a:lnTo>
                    <a:pt x="3" y="10"/>
                  </a:lnTo>
                  <a:lnTo>
                    <a:pt x="3" y="10"/>
                  </a:lnTo>
                  <a:lnTo>
                    <a:pt x="4" y="9"/>
                  </a:lnTo>
                  <a:lnTo>
                    <a:pt x="5" y="8"/>
                  </a:lnTo>
                  <a:lnTo>
                    <a:pt x="6" y="8"/>
                  </a:lnTo>
                  <a:lnTo>
                    <a:pt x="7" y="8"/>
                  </a:lnTo>
                  <a:lnTo>
                    <a:pt x="8" y="7"/>
                  </a:lnTo>
                  <a:lnTo>
                    <a:pt x="9" y="6"/>
                  </a:lnTo>
                  <a:lnTo>
                    <a:pt x="10" y="6"/>
                  </a:lnTo>
                  <a:lnTo>
                    <a:pt x="10" y="5"/>
                  </a:lnTo>
                  <a:lnTo>
                    <a:pt x="11" y="5"/>
                  </a:lnTo>
                  <a:lnTo>
                    <a:pt x="12" y="4"/>
                  </a:lnTo>
                  <a:lnTo>
                    <a:pt x="12" y="3"/>
                  </a:lnTo>
                  <a:lnTo>
                    <a:pt x="12" y="3"/>
                  </a:lnTo>
                  <a:lnTo>
                    <a:pt x="13" y="2"/>
                  </a:lnTo>
                  <a:lnTo>
                    <a:pt x="13" y="1"/>
                  </a:lnTo>
                  <a:lnTo>
                    <a:pt x="13" y="1"/>
                  </a:lnTo>
                  <a:lnTo>
                    <a:pt x="12" y="1"/>
                  </a:lnTo>
                  <a:lnTo>
                    <a:pt x="12" y="0"/>
                  </a:lnTo>
                  <a:lnTo>
                    <a:pt x="12" y="0"/>
                  </a:lnTo>
                  <a:lnTo>
                    <a:pt x="12" y="1"/>
                  </a:lnTo>
                  <a:lnTo>
                    <a:pt x="11" y="1"/>
                  </a:lnTo>
                  <a:lnTo>
                    <a:pt x="11" y="1"/>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64" name="Freeform 361"/>
            <p:cNvSpPr>
              <a:spLocks/>
            </p:cNvSpPr>
            <p:nvPr/>
          </p:nvSpPr>
          <p:spPr bwMode="auto">
            <a:xfrm>
              <a:off x="685" y="2944"/>
              <a:ext cx="14" cy="11"/>
            </a:xfrm>
            <a:custGeom>
              <a:avLst/>
              <a:gdLst>
                <a:gd name="T0" fmla="*/ 12 w 14"/>
                <a:gd name="T1" fmla="*/ 1 h 11"/>
                <a:gd name="T2" fmla="*/ 11 w 14"/>
                <a:gd name="T3" fmla="*/ 1 h 11"/>
                <a:gd name="T4" fmla="*/ 11 w 14"/>
                <a:gd name="T5" fmla="*/ 2 h 11"/>
                <a:gd name="T6" fmla="*/ 10 w 14"/>
                <a:gd name="T7" fmla="*/ 3 h 11"/>
                <a:gd name="T8" fmla="*/ 10 w 14"/>
                <a:gd name="T9" fmla="*/ 3 h 11"/>
                <a:gd name="T10" fmla="*/ 10 w 14"/>
                <a:gd name="T11" fmla="*/ 3 h 11"/>
                <a:gd name="T12" fmla="*/ 9 w 14"/>
                <a:gd name="T13" fmla="*/ 4 h 11"/>
                <a:gd name="T14" fmla="*/ 8 w 14"/>
                <a:gd name="T15" fmla="*/ 4 h 11"/>
                <a:gd name="T16" fmla="*/ 8 w 14"/>
                <a:gd name="T17" fmla="*/ 5 h 11"/>
                <a:gd name="T18" fmla="*/ 7 w 14"/>
                <a:gd name="T19" fmla="*/ 6 h 11"/>
                <a:gd name="T20" fmla="*/ 6 w 14"/>
                <a:gd name="T21" fmla="*/ 6 h 11"/>
                <a:gd name="T22" fmla="*/ 5 w 14"/>
                <a:gd name="T23" fmla="*/ 7 h 11"/>
                <a:gd name="T24" fmla="*/ 5 w 14"/>
                <a:gd name="T25" fmla="*/ 7 h 11"/>
                <a:gd name="T26" fmla="*/ 3 w 14"/>
                <a:gd name="T27" fmla="*/ 8 h 11"/>
                <a:gd name="T28" fmla="*/ 3 w 14"/>
                <a:gd name="T29" fmla="*/ 8 h 11"/>
                <a:gd name="T30" fmla="*/ 2 w 14"/>
                <a:gd name="T31" fmla="*/ 8 h 11"/>
                <a:gd name="T32" fmla="*/ 1 w 14"/>
                <a:gd name="T33" fmla="*/ 8 h 11"/>
                <a:gd name="T34" fmla="*/ 1 w 14"/>
                <a:gd name="T35" fmla="*/ 8 h 11"/>
                <a:gd name="T36" fmla="*/ 1 w 14"/>
                <a:gd name="T37" fmla="*/ 9 h 11"/>
                <a:gd name="T38" fmla="*/ 0 w 14"/>
                <a:gd name="T39" fmla="*/ 9 h 11"/>
                <a:gd name="T40" fmla="*/ 0 w 14"/>
                <a:gd name="T41" fmla="*/ 9 h 11"/>
                <a:gd name="T42" fmla="*/ 0 w 14"/>
                <a:gd name="T43" fmla="*/ 10 h 11"/>
                <a:gd name="T44" fmla="*/ 1 w 14"/>
                <a:gd name="T45" fmla="*/ 10 h 11"/>
                <a:gd name="T46" fmla="*/ 1 w 14"/>
                <a:gd name="T47" fmla="*/ 10 h 11"/>
                <a:gd name="T48" fmla="*/ 2 w 14"/>
                <a:gd name="T49" fmla="*/ 10 h 11"/>
                <a:gd name="T50" fmla="*/ 3 w 14"/>
                <a:gd name="T51" fmla="*/ 9 h 11"/>
                <a:gd name="T52" fmla="*/ 3 w 14"/>
                <a:gd name="T53" fmla="*/ 9 h 11"/>
                <a:gd name="T54" fmla="*/ 4 w 14"/>
                <a:gd name="T55" fmla="*/ 9 h 11"/>
                <a:gd name="T56" fmla="*/ 5 w 14"/>
                <a:gd name="T57" fmla="*/ 8 h 11"/>
                <a:gd name="T58" fmla="*/ 6 w 14"/>
                <a:gd name="T59" fmla="*/ 8 h 11"/>
                <a:gd name="T60" fmla="*/ 7 w 14"/>
                <a:gd name="T61" fmla="*/ 7 h 11"/>
                <a:gd name="T62" fmla="*/ 8 w 14"/>
                <a:gd name="T63" fmla="*/ 6 h 11"/>
                <a:gd name="T64" fmla="*/ 9 w 14"/>
                <a:gd name="T65" fmla="*/ 6 h 11"/>
                <a:gd name="T66" fmla="*/ 10 w 14"/>
                <a:gd name="T67" fmla="*/ 6 h 11"/>
                <a:gd name="T68" fmla="*/ 10 w 14"/>
                <a:gd name="T69" fmla="*/ 5 h 11"/>
                <a:gd name="T70" fmla="*/ 11 w 14"/>
                <a:gd name="T71" fmla="*/ 4 h 11"/>
                <a:gd name="T72" fmla="*/ 12 w 14"/>
                <a:gd name="T73" fmla="*/ 4 h 11"/>
                <a:gd name="T74" fmla="*/ 12 w 14"/>
                <a:gd name="T75" fmla="*/ 3 h 11"/>
                <a:gd name="T76" fmla="*/ 12 w 14"/>
                <a:gd name="T77" fmla="*/ 3 h 11"/>
                <a:gd name="T78" fmla="*/ 13 w 14"/>
                <a:gd name="T79" fmla="*/ 3 h 11"/>
                <a:gd name="T80" fmla="*/ 13 w 14"/>
                <a:gd name="T81" fmla="*/ 2 h 11"/>
                <a:gd name="T82" fmla="*/ 13 w 14"/>
                <a:gd name="T83" fmla="*/ 1 h 11"/>
                <a:gd name="T84" fmla="*/ 13 w 14"/>
                <a:gd name="T85" fmla="*/ 1 h 11"/>
                <a:gd name="T86" fmla="*/ 12 w 14"/>
                <a:gd name="T87" fmla="*/ 1 h 11"/>
                <a:gd name="T88" fmla="*/ 12 w 14"/>
                <a:gd name="T89" fmla="*/ 0 h 11"/>
                <a:gd name="T90" fmla="*/ 12 w 14"/>
                <a:gd name="T91" fmla="*/ 0 h 11"/>
                <a:gd name="T92" fmla="*/ 12 w 14"/>
                <a:gd name="T93" fmla="*/ 1 h 11"/>
                <a:gd name="T94" fmla="*/ 12 w 14"/>
                <a:gd name="T95"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4" h="11">
                  <a:moveTo>
                    <a:pt x="12" y="1"/>
                  </a:moveTo>
                  <a:lnTo>
                    <a:pt x="11" y="1"/>
                  </a:lnTo>
                  <a:lnTo>
                    <a:pt x="11" y="2"/>
                  </a:lnTo>
                  <a:lnTo>
                    <a:pt x="10" y="3"/>
                  </a:lnTo>
                  <a:lnTo>
                    <a:pt x="10" y="3"/>
                  </a:lnTo>
                  <a:lnTo>
                    <a:pt x="10" y="3"/>
                  </a:lnTo>
                  <a:lnTo>
                    <a:pt x="9" y="4"/>
                  </a:lnTo>
                  <a:lnTo>
                    <a:pt x="8" y="4"/>
                  </a:lnTo>
                  <a:lnTo>
                    <a:pt x="8" y="5"/>
                  </a:lnTo>
                  <a:lnTo>
                    <a:pt x="7" y="6"/>
                  </a:lnTo>
                  <a:lnTo>
                    <a:pt x="6" y="6"/>
                  </a:lnTo>
                  <a:lnTo>
                    <a:pt x="5" y="7"/>
                  </a:lnTo>
                  <a:lnTo>
                    <a:pt x="5" y="7"/>
                  </a:lnTo>
                  <a:lnTo>
                    <a:pt x="3" y="8"/>
                  </a:lnTo>
                  <a:lnTo>
                    <a:pt x="3" y="8"/>
                  </a:lnTo>
                  <a:lnTo>
                    <a:pt x="2" y="8"/>
                  </a:lnTo>
                  <a:lnTo>
                    <a:pt x="1" y="8"/>
                  </a:lnTo>
                  <a:lnTo>
                    <a:pt x="1" y="8"/>
                  </a:lnTo>
                  <a:lnTo>
                    <a:pt x="1" y="9"/>
                  </a:lnTo>
                  <a:lnTo>
                    <a:pt x="0" y="9"/>
                  </a:lnTo>
                  <a:lnTo>
                    <a:pt x="0" y="9"/>
                  </a:lnTo>
                  <a:lnTo>
                    <a:pt x="0" y="10"/>
                  </a:lnTo>
                  <a:lnTo>
                    <a:pt x="1" y="10"/>
                  </a:lnTo>
                  <a:lnTo>
                    <a:pt x="1" y="10"/>
                  </a:lnTo>
                  <a:lnTo>
                    <a:pt x="2" y="10"/>
                  </a:lnTo>
                  <a:lnTo>
                    <a:pt x="3" y="9"/>
                  </a:lnTo>
                  <a:lnTo>
                    <a:pt x="3" y="9"/>
                  </a:lnTo>
                  <a:lnTo>
                    <a:pt x="4" y="9"/>
                  </a:lnTo>
                  <a:lnTo>
                    <a:pt x="5" y="8"/>
                  </a:lnTo>
                  <a:lnTo>
                    <a:pt x="6" y="8"/>
                  </a:lnTo>
                  <a:lnTo>
                    <a:pt x="7" y="7"/>
                  </a:lnTo>
                  <a:lnTo>
                    <a:pt x="8" y="6"/>
                  </a:lnTo>
                  <a:lnTo>
                    <a:pt x="9" y="6"/>
                  </a:lnTo>
                  <a:lnTo>
                    <a:pt x="10" y="6"/>
                  </a:lnTo>
                  <a:lnTo>
                    <a:pt x="10" y="5"/>
                  </a:lnTo>
                  <a:lnTo>
                    <a:pt x="11" y="4"/>
                  </a:lnTo>
                  <a:lnTo>
                    <a:pt x="12" y="4"/>
                  </a:lnTo>
                  <a:lnTo>
                    <a:pt x="12" y="3"/>
                  </a:lnTo>
                  <a:lnTo>
                    <a:pt x="12" y="3"/>
                  </a:lnTo>
                  <a:lnTo>
                    <a:pt x="13" y="3"/>
                  </a:lnTo>
                  <a:lnTo>
                    <a:pt x="13" y="2"/>
                  </a:lnTo>
                  <a:lnTo>
                    <a:pt x="13" y="1"/>
                  </a:lnTo>
                  <a:lnTo>
                    <a:pt x="13" y="1"/>
                  </a:lnTo>
                  <a:lnTo>
                    <a:pt x="12" y="1"/>
                  </a:lnTo>
                  <a:lnTo>
                    <a:pt x="12" y="0"/>
                  </a:lnTo>
                  <a:lnTo>
                    <a:pt x="12" y="0"/>
                  </a:lnTo>
                  <a:lnTo>
                    <a:pt x="12" y="1"/>
                  </a:lnTo>
                  <a:lnTo>
                    <a:pt x="12" y="1"/>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65" name="Freeform 362"/>
            <p:cNvSpPr>
              <a:spLocks/>
            </p:cNvSpPr>
            <p:nvPr/>
          </p:nvSpPr>
          <p:spPr bwMode="auto">
            <a:xfrm>
              <a:off x="839" y="2889"/>
              <a:ext cx="147" cy="255"/>
            </a:xfrm>
            <a:custGeom>
              <a:avLst/>
              <a:gdLst>
                <a:gd name="T0" fmla="*/ 0 w 147"/>
                <a:gd name="T1" fmla="*/ 75 h 255"/>
                <a:gd name="T2" fmla="*/ 2 w 147"/>
                <a:gd name="T3" fmla="*/ 76 h 255"/>
                <a:gd name="T4" fmla="*/ 4 w 147"/>
                <a:gd name="T5" fmla="*/ 77 h 255"/>
                <a:gd name="T6" fmla="*/ 7 w 147"/>
                <a:gd name="T7" fmla="*/ 77 h 255"/>
                <a:gd name="T8" fmla="*/ 10 w 147"/>
                <a:gd name="T9" fmla="*/ 77 h 255"/>
                <a:gd name="T10" fmla="*/ 20 w 147"/>
                <a:gd name="T11" fmla="*/ 76 h 255"/>
                <a:gd name="T12" fmla="*/ 33 w 147"/>
                <a:gd name="T13" fmla="*/ 69 h 255"/>
                <a:gd name="T14" fmla="*/ 44 w 147"/>
                <a:gd name="T15" fmla="*/ 59 h 255"/>
                <a:gd name="T16" fmla="*/ 55 w 147"/>
                <a:gd name="T17" fmla="*/ 44 h 255"/>
                <a:gd name="T18" fmla="*/ 61 w 147"/>
                <a:gd name="T19" fmla="*/ 24 h 255"/>
                <a:gd name="T20" fmla="*/ 62 w 147"/>
                <a:gd name="T21" fmla="*/ 15 h 255"/>
                <a:gd name="T22" fmla="*/ 62 w 147"/>
                <a:gd name="T23" fmla="*/ 12 h 255"/>
                <a:gd name="T24" fmla="*/ 63 w 147"/>
                <a:gd name="T25" fmla="*/ 10 h 255"/>
                <a:gd name="T26" fmla="*/ 71 w 147"/>
                <a:gd name="T27" fmla="*/ 12 h 255"/>
                <a:gd name="T28" fmla="*/ 89 w 147"/>
                <a:gd name="T29" fmla="*/ 24 h 255"/>
                <a:gd name="T30" fmla="*/ 107 w 147"/>
                <a:gd name="T31" fmla="*/ 43 h 255"/>
                <a:gd name="T32" fmla="*/ 122 w 147"/>
                <a:gd name="T33" fmla="*/ 66 h 255"/>
                <a:gd name="T34" fmla="*/ 134 w 147"/>
                <a:gd name="T35" fmla="*/ 92 h 255"/>
                <a:gd name="T36" fmla="*/ 140 w 147"/>
                <a:gd name="T37" fmla="*/ 117 h 255"/>
                <a:gd name="T38" fmla="*/ 140 w 147"/>
                <a:gd name="T39" fmla="*/ 139 h 255"/>
                <a:gd name="T40" fmla="*/ 139 w 147"/>
                <a:gd name="T41" fmla="*/ 165 h 255"/>
                <a:gd name="T42" fmla="*/ 136 w 147"/>
                <a:gd name="T43" fmla="*/ 193 h 255"/>
                <a:gd name="T44" fmla="*/ 135 w 147"/>
                <a:gd name="T45" fmla="*/ 221 h 255"/>
                <a:gd name="T46" fmla="*/ 136 w 147"/>
                <a:gd name="T47" fmla="*/ 240 h 255"/>
                <a:gd name="T48" fmla="*/ 138 w 147"/>
                <a:gd name="T49" fmla="*/ 248 h 255"/>
                <a:gd name="T50" fmla="*/ 140 w 147"/>
                <a:gd name="T51" fmla="*/ 251 h 255"/>
                <a:gd name="T52" fmla="*/ 142 w 147"/>
                <a:gd name="T53" fmla="*/ 254 h 255"/>
                <a:gd name="T54" fmla="*/ 143 w 147"/>
                <a:gd name="T55" fmla="*/ 251 h 255"/>
                <a:gd name="T56" fmla="*/ 141 w 147"/>
                <a:gd name="T57" fmla="*/ 242 h 255"/>
                <a:gd name="T58" fmla="*/ 140 w 147"/>
                <a:gd name="T59" fmla="*/ 221 h 255"/>
                <a:gd name="T60" fmla="*/ 141 w 147"/>
                <a:gd name="T61" fmla="*/ 193 h 255"/>
                <a:gd name="T62" fmla="*/ 144 w 147"/>
                <a:gd name="T63" fmla="*/ 165 h 255"/>
                <a:gd name="T64" fmla="*/ 146 w 147"/>
                <a:gd name="T65" fmla="*/ 139 h 255"/>
                <a:gd name="T66" fmla="*/ 145 w 147"/>
                <a:gd name="T67" fmla="*/ 116 h 255"/>
                <a:gd name="T68" fmla="*/ 139 w 147"/>
                <a:gd name="T69" fmla="*/ 91 h 255"/>
                <a:gd name="T70" fmla="*/ 127 w 147"/>
                <a:gd name="T71" fmla="*/ 64 h 255"/>
                <a:gd name="T72" fmla="*/ 110 w 147"/>
                <a:gd name="T73" fmla="*/ 38 h 255"/>
                <a:gd name="T74" fmla="*/ 91 w 147"/>
                <a:gd name="T75" fmla="*/ 17 h 255"/>
                <a:gd name="T76" fmla="*/ 68 w 147"/>
                <a:gd name="T77" fmla="*/ 3 h 255"/>
                <a:gd name="T78" fmla="*/ 58 w 147"/>
                <a:gd name="T79" fmla="*/ 0 h 255"/>
                <a:gd name="T80" fmla="*/ 56 w 147"/>
                <a:gd name="T81" fmla="*/ 2 h 255"/>
                <a:gd name="T82" fmla="*/ 54 w 147"/>
                <a:gd name="T83" fmla="*/ 5 h 255"/>
                <a:gd name="T84" fmla="*/ 54 w 147"/>
                <a:gd name="T85" fmla="*/ 9 h 255"/>
                <a:gd name="T86" fmla="*/ 54 w 147"/>
                <a:gd name="T87" fmla="*/ 13 h 255"/>
                <a:gd name="T88" fmla="*/ 54 w 147"/>
                <a:gd name="T89" fmla="*/ 21 h 255"/>
                <a:gd name="T90" fmla="*/ 48 w 147"/>
                <a:gd name="T91" fmla="*/ 39 h 255"/>
                <a:gd name="T92" fmla="*/ 39 w 147"/>
                <a:gd name="T93" fmla="*/ 52 h 255"/>
                <a:gd name="T94" fmla="*/ 29 w 147"/>
                <a:gd name="T95" fmla="*/ 62 h 255"/>
                <a:gd name="T96" fmla="*/ 17 w 147"/>
                <a:gd name="T97" fmla="*/ 68 h 255"/>
                <a:gd name="T98" fmla="*/ 8 w 147"/>
                <a:gd name="T99" fmla="*/ 71 h 255"/>
                <a:gd name="T100" fmla="*/ 5 w 147"/>
                <a:gd name="T101" fmla="*/ 71 h 255"/>
                <a:gd name="T102" fmla="*/ 2 w 147"/>
                <a:gd name="T103" fmla="*/ 72 h 255"/>
                <a:gd name="T104" fmla="*/ 0 w 147"/>
                <a:gd name="T105" fmla="*/ 73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47" h="255">
                  <a:moveTo>
                    <a:pt x="0" y="74"/>
                  </a:moveTo>
                  <a:lnTo>
                    <a:pt x="0" y="74"/>
                  </a:lnTo>
                  <a:lnTo>
                    <a:pt x="0" y="75"/>
                  </a:lnTo>
                  <a:lnTo>
                    <a:pt x="0" y="76"/>
                  </a:lnTo>
                  <a:lnTo>
                    <a:pt x="1" y="76"/>
                  </a:lnTo>
                  <a:lnTo>
                    <a:pt x="2" y="76"/>
                  </a:lnTo>
                  <a:lnTo>
                    <a:pt x="2" y="77"/>
                  </a:lnTo>
                  <a:lnTo>
                    <a:pt x="3" y="77"/>
                  </a:lnTo>
                  <a:lnTo>
                    <a:pt x="4" y="77"/>
                  </a:lnTo>
                  <a:lnTo>
                    <a:pt x="5" y="77"/>
                  </a:lnTo>
                  <a:lnTo>
                    <a:pt x="6" y="77"/>
                  </a:lnTo>
                  <a:lnTo>
                    <a:pt x="7" y="77"/>
                  </a:lnTo>
                  <a:lnTo>
                    <a:pt x="8" y="77"/>
                  </a:lnTo>
                  <a:lnTo>
                    <a:pt x="9" y="77"/>
                  </a:lnTo>
                  <a:lnTo>
                    <a:pt x="10" y="77"/>
                  </a:lnTo>
                  <a:lnTo>
                    <a:pt x="12" y="78"/>
                  </a:lnTo>
                  <a:lnTo>
                    <a:pt x="16" y="77"/>
                  </a:lnTo>
                  <a:lnTo>
                    <a:pt x="20" y="76"/>
                  </a:lnTo>
                  <a:lnTo>
                    <a:pt x="24" y="74"/>
                  </a:lnTo>
                  <a:lnTo>
                    <a:pt x="28" y="72"/>
                  </a:lnTo>
                  <a:lnTo>
                    <a:pt x="33" y="69"/>
                  </a:lnTo>
                  <a:lnTo>
                    <a:pt x="37" y="66"/>
                  </a:lnTo>
                  <a:lnTo>
                    <a:pt x="40" y="63"/>
                  </a:lnTo>
                  <a:lnTo>
                    <a:pt x="44" y="59"/>
                  </a:lnTo>
                  <a:lnTo>
                    <a:pt x="48" y="54"/>
                  </a:lnTo>
                  <a:lnTo>
                    <a:pt x="52" y="49"/>
                  </a:lnTo>
                  <a:lnTo>
                    <a:pt x="55" y="44"/>
                  </a:lnTo>
                  <a:lnTo>
                    <a:pt x="58" y="38"/>
                  </a:lnTo>
                  <a:lnTo>
                    <a:pt x="60" y="31"/>
                  </a:lnTo>
                  <a:lnTo>
                    <a:pt x="61" y="24"/>
                  </a:lnTo>
                  <a:lnTo>
                    <a:pt x="62" y="18"/>
                  </a:lnTo>
                  <a:lnTo>
                    <a:pt x="62" y="16"/>
                  </a:lnTo>
                  <a:lnTo>
                    <a:pt x="62" y="15"/>
                  </a:lnTo>
                  <a:lnTo>
                    <a:pt x="62" y="14"/>
                  </a:lnTo>
                  <a:lnTo>
                    <a:pt x="62" y="13"/>
                  </a:lnTo>
                  <a:lnTo>
                    <a:pt x="62" y="12"/>
                  </a:lnTo>
                  <a:lnTo>
                    <a:pt x="62" y="11"/>
                  </a:lnTo>
                  <a:lnTo>
                    <a:pt x="62" y="10"/>
                  </a:lnTo>
                  <a:lnTo>
                    <a:pt x="63" y="10"/>
                  </a:lnTo>
                  <a:lnTo>
                    <a:pt x="63" y="9"/>
                  </a:lnTo>
                  <a:lnTo>
                    <a:pt x="64" y="9"/>
                  </a:lnTo>
                  <a:lnTo>
                    <a:pt x="71" y="12"/>
                  </a:lnTo>
                  <a:lnTo>
                    <a:pt x="77" y="16"/>
                  </a:lnTo>
                  <a:lnTo>
                    <a:pt x="84" y="20"/>
                  </a:lnTo>
                  <a:lnTo>
                    <a:pt x="89" y="24"/>
                  </a:lnTo>
                  <a:lnTo>
                    <a:pt x="95" y="30"/>
                  </a:lnTo>
                  <a:lnTo>
                    <a:pt x="101" y="36"/>
                  </a:lnTo>
                  <a:lnTo>
                    <a:pt x="107" y="43"/>
                  </a:lnTo>
                  <a:lnTo>
                    <a:pt x="112" y="51"/>
                  </a:lnTo>
                  <a:lnTo>
                    <a:pt x="117" y="59"/>
                  </a:lnTo>
                  <a:lnTo>
                    <a:pt x="122" y="66"/>
                  </a:lnTo>
                  <a:lnTo>
                    <a:pt x="126" y="74"/>
                  </a:lnTo>
                  <a:lnTo>
                    <a:pt x="130" y="83"/>
                  </a:lnTo>
                  <a:lnTo>
                    <a:pt x="134" y="92"/>
                  </a:lnTo>
                  <a:lnTo>
                    <a:pt x="135" y="101"/>
                  </a:lnTo>
                  <a:lnTo>
                    <a:pt x="138" y="109"/>
                  </a:lnTo>
                  <a:lnTo>
                    <a:pt x="140" y="117"/>
                  </a:lnTo>
                  <a:lnTo>
                    <a:pt x="140" y="124"/>
                  </a:lnTo>
                  <a:lnTo>
                    <a:pt x="140" y="131"/>
                  </a:lnTo>
                  <a:lnTo>
                    <a:pt x="140" y="139"/>
                  </a:lnTo>
                  <a:lnTo>
                    <a:pt x="140" y="147"/>
                  </a:lnTo>
                  <a:lnTo>
                    <a:pt x="139" y="155"/>
                  </a:lnTo>
                  <a:lnTo>
                    <a:pt x="139" y="165"/>
                  </a:lnTo>
                  <a:lnTo>
                    <a:pt x="138" y="175"/>
                  </a:lnTo>
                  <a:lnTo>
                    <a:pt x="137" y="185"/>
                  </a:lnTo>
                  <a:lnTo>
                    <a:pt x="136" y="193"/>
                  </a:lnTo>
                  <a:lnTo>
                    <a:pt x="136" y="203"/>
                  </a:lnTo>
                  <a:lnTo>
                    <a:pt x="135" y="212"/>
                  </a:lnTo>
                  <a:lnTo>
                    <a:pt x="135" y="221"/>
                  </a:lnTo>
                  <a:lnTo>
                    <a:pt x="135" y="228"/>
                  </a:lnTo>
                  <a:lnTo>
                    <a:pt x="135" y="234"/>
                  </a:lnTo>
                  <a:lnTo>
                    <a:pt x="136" y="240"/>
                  </a:lnTo>
                  <a:lnTo>
                    <a:pt x="137" y="245"/>
                  </a:lnTo>
                  <a:lnTo>
                    <a:pt x="137" y="247"/>
                  </a:lnTo>
                  <a:lnTo>
                    <a:pt x="138" y="248"/>
                  </a:lnTo>
                  <a:lnTo>
                    <a:pt x="139" y="249"/>
                  </a:lnTo>
                  <a:lnTo>
                    <a:pt x="139" y="250"/>
                  </a:lnTo>
                  <a:lnTo>
                    <a:pt x="140" y="251"/>
                  </a:lnTo>
                  <a:lnTo>
                    <a:pt x="140" y="252"/>
                  </a:lnTo>
                  <a:lnTo>
                    <a:pt x="141" y="253"/>
                  </a:lnTo>
                  <a:lnTo>
                    <a:pt x="142" y="254"/>
                  </a:lnTo>
                  <a:lnTo>
                    <a:pt x="143" y="254"/>
                  </a:lnTo>
                  <a:lnTo>
                    <a:pt x="143" y="253"/>
                  </a:lnTo>
                  <a:lnTo>
                    <a:pt x="143" y="251"/>
                  </a:lnTo>
                  <a:lnTo>
                    <a:pt x="143" y="250"/>
                  </a:lnTo>
                  <a:lnTo>
                    <a:pt x="142" y="248"/>
                  </a:lnTo>
                  <a:lnTo>
                    <a:pt x="141" y="242"/>
                  </a:lnTo>
                  <a:lnTo>
                    <a:pt x="140" y="235"/>
                  </a:lnTo>
                  <a:lnTo>
                    <a:pt x="140" y="229"/>
                  </a:lnTo>
                  <a:lnTo>
                    <a:pt x="140" y="221"/>
                  </a:lnTo>
                  <a:lnTo>
                    <a:pt x="140" y="212"/>
                  </a:lnTo>
                  <a:lnTo>
                    <a:pt x="141" y="203"/>
                  </a:lnTo>
                  <a:lnTo>
                    <a:pt x="141" y="193"/>
                  </a:lnTo>
                  <a:lnTo>
                    <a:pt x="142" y="185"/>
                  </a:lnTo>
                  <a:lnTo>
                    <a:pt x="143" y="175"/>
                  </a:lnTo>
                  <a:lnTo>
                    <a:pt x="144" y="165"/>
                  </a:lnTo>
                  <a:lnTo>
                    <a:pt x="145" y="156"/>
                  </a:lnTo>
                  <a:lnTo>
                    <a:pt x="145" y="148"/>
                  </a:lnTo>
                  <a:lnTo>
                    <a:pt x="146" y="139"/>
                  </a:lnTo>
                  <a:lnTo>
                    <a:pt x="146" y="130"/>
                  </a:lnTo>
                  <a:lnTo>
                    <a:pt x="146" y="123"/>
                  </a:lnTo>
                  <a:lnTo>
                    <a:pt x="145" y="116"/>
                  </a:lnTo>
                  <a:lnTo>
                    <a:pt x="144" y="108"/>
                  </a:lnTo>
                  <a:lnTo>
                    <a:pt x="141" y="100"/>
                  </a:lnTo>
                  <a:lnTo>
                    <a:pt x="139" y="91"/>
                  </a:lnTo>
                  <a:lnTo>
                    <a:pt x="135" y="82"/>
                  </a:lnTo>
                  <a:lnTo>
                    <a:pt x="132" y="73"/>
                  </a:lnTo>
                  <a:lnTo>
                    <a:pt x="127" y="64"/>
                  </a:lnTo>
                  <a:lnTo>
                    <a:pt x="122" y="55"/>
                  </a:lnTo>
                  <a:lnTo>
                    <a:pt x="117" y="46"/>
                  </a:lnTo>
                  <a:lnTo>
                    <a:pt x="110" y="38"/>
                  </a:lnTo>
                  <a:lnTo>
                    <a:pt x="105" y="30"/>
                  </a:lnTo>
                  <a:lnTo>
                    <a:pt x="98" y="22"/>
                  </a:lnTo>
                  <a:lnTo>
                    <a:pt x="91" y="17"/>
                  </a:lnTo>
                  <a:lnTo>
                    <a:pt x="84" y="11"/>
                  </a:lnTo>
                  <a:lnTo>
                    <a:pt x="76" y="6"/>
                  </a:lnTo>
                  <a:lnTo>
                    <a:pt x="68" y="3"/>
                  </a:lnTo>
                  <a:lnTo>
                    <a:pt x="61" y="0"/>
                  </a:lnTo>
                  <a:lnTo>
                    <a:pt x="59" y="0"/>
                  </a:lnTo>
                  <a:lnTo>
                    <a:pt x="58" y="0"/>
                  </a:lnTo>
                  <a:lnTo>
                    <a:pt x="57" y="0"/>
                  </a:lnTo>
                  <a:lnTo>
                    <a:pt x="56" y="1"/>
                  </a:lnTo>
                  <a:lnTo>
                    <a:pt x="56" y="2"/>
                  </a:lnTo>
                  <a:lnTo>
                    <a:pt x="55" y="3"/>
                  </a:lnTo>
                  <a:lnTo>
                    <a:pt x="55" y="4"/>
                  </a:lnTo>
                  <a:lnTo>
                    <a:pt x="54" y="5"/>
                  </a:lnTo>
                  <a:lnTo>
                    <a:pt x="54" y="6"/>
                  </a:lnTo>
                  <a:lnTo>
                    <a:pt x="54" y="8"/>
                  </a:lnTo>
                  <a:lnTo>
                    <a:pt x="54" y="9"/>
                  </a:lnTo>
                  <a:lnTo>
                    <a:pt x="54" y="10"/>
                  </a:lnTo>
                  <a:lnTo>
                    <a:pt x="54" y="12"/>
                  </a:lnTo>
                  <a:lnTo>
                    <a:pt x="54" y="13"/>
                  </a:lnTo>
                  <a:lnTo>
                    <a:pt x="54" y="15"/>
                  </a:lnTo>
                  <a:lnTo>
                    <a:pt x="54" y="16"/>
                  </a:lnTo>
                  <a:lnTo>
                    <a:pt x="54" y="21"/>
                  </a:lnTo>
                  <a:lnTo>
                    <a:pt x="52" y="28"/>
                  </a:lnTo>
                  <a:lnTo>
                    <a:pt x="50" y="33"/>
                  </a:lnTo>
                  <a:lnTo>
                    <a:pt x="48" y="39"/>
                  </a:lnTo>
                  <a:lnTo>
                    <a:pt x="45" y="44"/>
                  </a:lnTo>
                  <a:lnTo>
                    <a:pt x="42" y="48"/>
                  </a:lnTo>
                  <a:lnTo>
                    <a:pt x="39" y="52"/>
                  </a:lnTo>
                  <a:lnTo>
                    <a:pt x="36" y="56"/>
                  </a:lnTo>
                  <a:lnTo>
                    <a:pt x="33" y="59"/>
                  </a:lnTo>
                  <a:lnTo>
                    <a:pt x="29" y="62"/>
                  </a:lnTo>
                  <a:lnTo>
                    <a:pt x="25" y="64"/>
                  </a:lnTo>
                  <a:lnTo>
                    <a:pt x="21" y="66"/>
                  </a:lnTo>
                  <a:lnTo>
                    <a:pt x="17" y="68"/>
                  </a:lnTo>
                  <a:lnTo>
                    <a:pt x="14" y="69"/>
                  </a:lnTo>
                  <a:lnTo>
                    <a:pt x="11" y="70"/>
                  </a:lnTo>
                  <a:lnTo>
                    <a:pt x="8" y="71"/>
                  </a:lnTo>
                  <a:lnTo>
                    <a:pt x="7" y="71"/>
                  </a:lnTo>
                  <a:lnTo>
                    <a:pt x="6" y="71"/>
                  </a:lnTo>
                  <a:lnTo>
                    <a:pt x="5" y="71"/>
                  </a:lnTo>
                  <a:lnTo>
                    <a:pt x="4" y="72"/>
                  </a:lnTo>
                  <a:lnTo>
                    <a:pt x="3" y="72"/>
                  </a:lnTo>
                  <a:lnTo>
                    <a:pt x="2" y="72"/>
                  </a:lnTo>
                  <a:lnTo>
                    <a:pt x="1" y="72"/>
                  </a:lnTo>
                  <a:lnTo>
                    <a:pt x="1" y="73"/>
                  </a:lnTo>
                  <a:lnTo>
                    <a:pt x="0" y="73"/>
                  </a:lnTo>
                  <a:lnTo>
                    <a:pt x="0" y="74"/>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66" name="Freeform 363"/>
            <p:cNvSpPr>
              <a:spLocks/>
            </p:cNvSpPr>
            <p:nvPr/>
          </p:nvSpPr>
          <p:spPr bwMode="auto">
            <a:xfrm>
              <a:off x="975" y="3011"/>
              <a:ext cx="2" cy="128"/>
            </a:xfrm>
            <a:custGeom>
              <a:avLst/>
              <a:gdLst>
                <a:gd name="T0" fmla="*/ 0 w 2"/>
                <a:gd name="T1" fmla="*/ 10 h 128"/>
                <a:gd name="T2" fmla="*/ 0 w 2"/>
                <a:gd name="T3" fmla="*/ 19 h 128"/>
                <a:gd name="T4" fmla="*/ 0 w 2"/>
                <a:gd name="T5" fmla="*/ 31 h 128"/>
                <a:gd name="T6" fmla="*/ 0 w 2"/>
                <a:gd name="T7" fmla="*/ 44 h 128"/>
                <a:gd name="T8" fmla="*/ 0 w 2"/>
                <a:gd name="T9" fmla="*/ 58 h 128"/>
                <a:gd name="T10" fmla="*/ 0 w 2"/>
                <a:gd name="T11" fmla="*/ 71 h 128"/>
                <a:gd name="T12" fmla="*/ 0 w 2"/>
                <a:gd name="T13" fmla="*/ 81 h 128"/>
                <a:gd name="T14" fmla="*/ 0 w 2"/>
                <a:gd name="T15" fmla="*/ 90 h 128"/>
                <a:gd name="T16" fmla="*/ 0 w 2"/>
                <a:gd name="T17" fmla="*/ 95 h 128"/>
                <a:gd name="T18" fmla="*/ 0 w 2"/>
                <a:gd name="T19" fmla="*/ 98 h 128"/>
                <a:gd name="T20" fmla="*/ 0 w 2"/>
                <a:gd name="T21" fmla="*/ 103 h 128"/>
                <a:gd name="T22" fmla="*/ 0 w 2"/>
                <a:gd name="T23" fmla="*/ 107 h 128"/>
                <a:gd name="T24" fmla="*/ 0 w 2"/>
                <a:gd name="T25" fmla="*/ 112 h 128"/>
                <a:gd name="T26" fmla="*/ 0 w 2"/>
                <a:gd name="T27" fmla="*/ 116 h 128"/>
                <a:gd name="T28" fmla="*/ 0 w 2"/>
                <a:gd name="T29" fmla="*/ 119 h 128"/>
                <a:gd name="T30" fmla="*/ 1 w 2"/>
                <a:gd name="T31" fmla="*/ 123 h 128"/>
                <a:gd name="T32" fmla="*/ 1 w 2"/>
                <a:gd name="T33" fmla="*/ 125 h 128"/>
                <a:gd name="T34" fmla="*/ 1 w 2"/>
                <a:gd name="T35" fmla="*/ 127 h 128"/>
                <a:gd name="T36" fmla="*/ 1 w 2"/>
                <a:gd name="T37" fmla="*/ 125 h 128"/>
                <a:gd name="T38" fmla="*/ 1 w 2"/>
                <a:gd name="T39" fmla="*/ 123 h 128"/>
                <a:gd name="T40" fmla="*/ 1 w 2"/>
                <a:gd name="T41" fmla="*/ 121 h 128"/>
                <a:gd name="T42" fmla="*/ 1 w 2"/>
                <a:gd name="T43" fmla="*/ 118 h 128"/>
                <a:gd name="T44" fmla="*/ 1 w 2"/>
                <a:gd name="T45" fmla="*/ 116 h 128"/>
                <a:gd name="T46" fmla="*/ 1 w 2"/>
                <a:gd name="T47" fmla="*/ 113 h 128"/>
                <a:gd name="T48" fmla="*/ 1 w 2"/>
                <a:gd name="T49" fmla="*/ 109 h 128"/>
                <a:gd name="T50" fmla="*/ 0 w 2"/>
                <a:gd name="T51" fmla="*/ 106 h 128"/>
                <a:gd name="T52" fmla="*/ 0 w 2"/>
                <a:gd name="T53" fmla="*/ 102 h 128"/>
                <a:gd name="T54" fmla="*/ 0 w 2"/>
                <a:gd name="T55" fmla="*/ 99 h 128"/>
                <a:gd name="T56" fmla="*/ 0 w 2"/>
                <a:gd name="T57" fmla="*/ 91 h 128"/>
                <a:gd name="T58" fmla="*/ 1 w 2"/>
                <a:gd name="T59" fmla="*/ 83 h 128"/>
                <a:gd name="T60" fmla="*/ 1 w 2"/>
                <a:gd name="T61" fmla="*/ 73 h 128"/>
                <a:gd name="T62" fmla="*/ 1 w 2"/>
                <a:gd name="T63" fmla="*/ 59 h 128"/>
                <a:gd name="T64" fmla="*/ 1 w 2"/>
                <a:gd name="T65" fmla="*/ 45 h 128"/>
                <a:gd name="T66" fmla="*/ 1 w 2"/>
                <a:gd name="T67" fmla="*/ 31 h 128"/>
                <a:gd name="T68" fmla="*/ 1 w 2"/>
                <a:gd name="T69" fmla="*/ 18 h 128"/>
                <a:gd name="T70" fmla="*/ 1 w 2"/>
                <a:gd name="T71" fmla="*/ 10 h 128"/>
                <a:gd name="T72" fmla="*/ 0 w 2"/>
                <a:gd name="T73" fmla="*/ 6 h 128"/>
                <a:gd name="T74" fmla="*/ 0 w 2"/>
                <a:gd name="T75" fmla="*/ 4 h 128"/>
                <a:gd name="T76" fmla="*/ 0 w 2"/>
                <a:gd name="T77" fmla="*/ 2 h 128"/>
                <a:gd name="T78" fmla="*/ 0 w 2"/>
                <a:gd name="T79" fmla="*/ 0 h 128"/>
                <a:gd name="T80" fmla="*/ 0 w 2"/>
                <a:gd name="T81" fmla="*/ 2 h 128"/>
                <a:gd name="T82" fmla="*/ 0 w 2"/>
                <a:gd name="T83" fmla="*/ 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 h="128">
                  <a:moveTo>
                    <a:pt x="0" y="6"/>
                  </a:moveTo>
                  <a:lnTo>
                    <a:pt x="0" y="10"/>
                  </a:lnTo>
                  <a:lnTo>
                    <a:pt x="0" y="13"/>
                  </a:lnTo>
                  <a:lnTo>
                    <a:pt x="0" y="19"/>
                  </a:lnTo>
                  <a:lnTo>
                    <a:pt x="0" y="25"/>
                  </a:lnTo>
                  <a:lnTo>
                    <a:pt x="0" y="31"/>
                  </a:lnTo>
                  <a:lnTo>
                    <a:pt x="0" y="37"/>
                  </a:lnTo>
                  <a:lnTo>
                    <a:pt x="0" y="44"/>
                  </a:lnTo>
                  <a:lnTo>
                    <a:pt x="0" y="52"/>
                  </a:lnTo>
                  <a:lnTo>
                    <a:pt x="0" y="58"/>
                  </a:lnTo>
                  <a:lnTo>
                    <a:pt x="0" y="64"/>
                  </a:lnTo>
                  <a:lnTo>
                    <a:pt x="0" y="71"/>
                  </a:lnTo>
                  <a:lnTo>
                    <a:pt x="0" y="76"/>
                  </a:lnTo>
                  <a:lnTo>
                    <a:pt x="0" y="81"/>
                  </a:lnTo>
                  <a:lnTo>
                    <a:pt x="0" y="86"/>
                  </a:lnTo>
                  <a:lnTo>
                    <a:pt x="0" y="90"/>
                  </a:lnTo>
                  <a:lnTo>
                    <a:pt x="0" y="93"/>
                  </a:lnTo>
                  <a:lnTo>
                    <a:pt x="0" y="95"/>
                  </a:lnTo>
                  <a:lnTo>
                    <a:pt x="0" y="96"/>
                  </a:lnTo>
                  <a:lnTo>
                    <a:pt x="0" y="98"/>
                  </a:lnTo>
                  <a:lnTo>
                    <a:pt x="0" y="100"/>
                  </a:lnTo>
                  <a:lnTo>
                    <a:pt x="0" y="103"/>
                  </a:lnTo>
                  <a:lnTo>
                    <a:pt x="0" y="105"/>
                  </a:lnTo>
                  <a:lnTo>
                    <a:pt x="0" y="107"/>
                  </a:lnTo>
                  <a:lnTo>
                    <a:pt x="0" y="109"/>
                  </a:lnTo>
                  <a:lnTo>
                    <a:pt x="0" y="112"/>
                  </a:lnTo>
                  <a:lnTo>
                    <a:pt x="0" y="114"/>
                  </a:lnTo>
                  <a:lnTo>
                    <a:pt x="0" y="116"/>
                  </a:lnTo>
                  <a:lnTo>
                    <a:pt x="0" y="117"/>
                  </a:lnTo>
                  <a:lnTo>
                    <a:pt x="0" y="119"/>
                  </a:lnTo>
                  <a:lnTo>
                    <a:pt x="0" y="121"/>
                  </a:lnTo>
                  <a:lnTo>
                    <a:pt x="1" y="123"/>
                  </a:lnTo>
                  <a:lnTo>
                    <a:pt x="1" y="124"/>
                  </a:lnTo>
                  <a:lnTo>
                    <a:pt x="1" y="125"/>
                  </a:lnTo>
                  <a:lnTo>
                    <a:pt x="1" y="126"/>
                  </a:lnTo>
                  <a:lnTo>
                    <a:pt x="1" y="127"/>
                  </a:lnTo>
                  <a:lnTo>
                    <a:pt x="1" y="126"/>
                  </a:lnTo>
                  <a:lnTo>
                    <a:pt x="1" y="125"/>
                  </a:lnTo>
                  <a:lnTo>
                    <a:pt x="1" y="124"/>
                  </a:lnTo>
                  <a:lnTo>
                    <a:pt x="1" y="123"/>
                  </a:lnTo>
                  <a:lnTo>
                    <a:pt x="1" y="122"/>
                  </a:lnTo>
                  <a:lnTo>
                    <a:pt x="1" y="121"/>
                  </a:lnTo>
                  <a:lnTo>
                    <a:pt x="1" y="120"/>
                  </a:lnTo>
                  <a:lnTo>
                    <a:pt x="1" y="118"/>
                  </a:lnTo>
                  <a:lnTo>
                    <a:pt x="1" y="116"/>
                  </a:lnTo>
                  <a:lnTo>
                    <a:pt x="1" y="116"/>
                  </a:lnTo>
                  <a:lnTo>
                    <a:pt x="1" y="114"/>
                  </a:lnTo>
                  <a:lnTo>
                    <a:pt x="1" y="113"/>
                  </a:lnTo>
                  <a:lnTo>
                    <a:pt x="1" y="111"/>
                  </a:lnTo>
                  <a:lnTo>
                    <a:pt x="1" y="109"/>
                  </a:lnTo>
                  <a:lnTo>
                    <a:pt x="0" y="108"/>
                  </a:lnTo>
                  <a:lnTo>
                    <a:pt x="0" y="106"/>
                  </a:lnTo>
                  <a:lnTo>
                    <a:pt x="0" y="104"/>
                  </a:lnTo>
                  <a:lnTo>
                    <a:pt x="0" y="102"/>
                  </a:lnTo>
                  <a:lnTo>
                    <a:pt x="0" y="101"/>
                  </a:lnTo>
                  <a:lnTo>
                    <a:pt x="0" y="99"/>
                  </a:lnTo>
                  <a:lnTo>
                    <a:pt x="0" y="94"/>
                  </a:lnTo>
                  <a:lnTo>
                    <a:pt x="0" y="91"/>
                  </a:lnTo>
                  <a:lnTo>
                    <a:pt x="1" y="88"/>
                  </a:lnTo>
                  <a:lnTo>
                    <a:pt x="1" y="83"/>
                  </a:lnTo>
                  <a:lnTo>
                    <a:pt x="1" y="78"/>
                  </a:lnTo>
                  <a:lnTo>
                    <a:pt x="1" y="73"/>
                  </a:lnTo>
                  <a:lnTo>
                    <a:pt x="1" y="66"/>
                  </a:lnTo>
                  <a:lnTo>
                    <a:pt x="1" y="59"/>
                  </a:lnTo>
                  <a:lnTo>
                    <a:pt x="1" y="52"/>
                  </a:lnTo>
                  <a:lnTo>
                    <a:pt x="1" y="45"/>
                  </a:lnTo>
                  <a:lnTo>
                    <a:pt x="1" y="37"/>
                  </a:lnTo>
                  <a:lnTo>
                    <a:pt x="1" y="31"/>
                  </a:lnTo>
                  <a:lnTo>
                    <a:pt x="1" y="24"/>
                  </a:lnTo>
                  <a:lnTo>
                    <a:pt x="1" y="18"/>
                  </a:lnTo>
                  <a:lnTo>
                    <a:pt x="1" y="13"/>
                  </a:lnTo>
                  <a:lnTo>
                    <a:pt x="1" y="10"/>
                  </a:lnTo>
                  <a:lnTo>
                    <a:pt x="0" y="7"/>
                  </a:lnTo>
                  <a:lnTo>
                    <a:pt x="0" y="6"/>
                  </a:lnTo>
                  <a:lnTo>
                    <a:pt x="0" y="5"/>
                  </a:lnTo>
                  <a:lnTo>
                    <a:pt x="0" y="4"/>
                  </a:lnTo>
                  <a:lnTo>
                    <a:pt x="0" y="3"/>
                  </a:lnTo>
                  <a:lnTo>
                    <a:pt x="0" y="2"/>
                  </a:lnTo>
                  <a:lnTo>
                    <a:pt x="0" y="1"/>
                  </a:lnTo>
                  <a:lnTo>
                    <a:pt x="0" y="0"/>
                  </a:lnTo>
                  <a:lnTo>
                    <a:pt x="0" y="1"/>
                  </a:lnTo>
                  <a:lnTo>
                    <a:pt x="0" y="2"/>
                  </a:lnTo>
                  <a:lnTo>
                    <a:pt x="0" y="3"/>
                  </a:lnTo>
                  <a:lnTo>
                    <a:pt x="0" y="4"/>
                  </a:lnTo>
                  <a:lnTo>
                    <a:pt x="0" y="6"/>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67" name="Freeform 364"/>
            <p:cNvSpPr>
              <a:spLocks/>
            </p:cNvSpPr>
            <p:nvPr/>
          </p:nvSpPr>
          <p:spPr bwMode="auto">
            <a:xfrm>
              <a:off x="968" y="3002"/>
              <a:ext cx="1" cy="127"/>
            </a:xfrm>
            <a:custGeom>
              <a:avLst/>
              <a:gdLst>
                <a:gd name="T0" fmla="*/ 0 w 1"/>
                <a:gd name="T1" fmla="*/ 9 h 127"/>
                <a:gd name="T2" fmla="*/ 0 w 1"/>
                <a:gd name="T3" fmla="*/ 18 h 127"/>
                <a:gd name="T4" fmla="*/ 0 w 1"/>
                <a:gd name="T5" fmla="*/ 31 h 127"/>
                <a:gd name="T6" fmla="*/ 0 w 1"/>
                <a:gd name="T7" fmla="*/ 44 h 127"/>
                <a:gd name="T8" fmla="*/ 0 w 1"/>
                <a:gd name="T9" fmla="*/ 57 h 127"/>
                <a:gd name="T10" fmla="*/ 0 w 1"/>
                <a:gd name="T11" fmla="*/ 70 h 127"/>
                <a:gd name="T12" fmla="*/ 0 w 1"/>
                <a:gd name="T13" fmla="*/ 81 h 127"/>
                <a:gd name="T14" fmla="*/ 0 w 1"/>
                <a:gd name="T15" fmla="*/ 89 h 127"/>
                <a:gd name="T16" fmla="*/ 0 w 1"/>
                <a:gd name="T17" fmla="*/ 94 h 127"/>
                <a:gd name="T18" fmla="*/ 0 w 1"/>
                <a:gd name="T19" fmla="*/ 97 h 127"/>
                <a:gd name="T20" fmla="*/ 0 w 1"/>
                <a:gd name="T21" fmla="*/ 104 h 127"/>
                <a:gd name="T22" fmla="*/ 0 w 1"/>
                <a:gd name="T23" fmla="*/ 109 h 127"/>
                <a:gd name="T24" fmla="*/ 0 w 1"/>
                <a:gd name="T25" fmla="*/ 113 h 127"/>
                <a:gd name="T26" fmla="*/ 0 w 1"/>
                <a:gd name="T27" fmla="*/ 116 h 127"/>
                <a:gd name="T28" fmla="*/ 0 w 1"/>
                <a:gd name="T29" fmla="*/ 120 h 127"/>
                <a:gd name="T30" fmla="*/ 0 w 1"/>
                <a:gd name="T31" fmla="*/ 123 h 127"/>
                <a:gd name="T32" fmla="*/ 0 w 1"/>
                <a:gd name="T33" fmla="*/ 125 h 127"/>
                <a:gd name="T34" fmla="*/ 0 w 1"/>
                <a:gd name="T35" fmla="*/ 126 h 127"/>
                <a:gd name="T36" fmla="*/ 0 w 1"/>
                <a:gd name="T37" fmla="*/ 125 h 127"/>
                <a:gd name="T38" fmla="*/ 0 w 1"/>
                <a:gd name="T39" fmla="*/ 123 h 127"/>
                <a:gd name="T40" fmla="*/ 0 w 1"/>
                <a:gd name="T41" fmla="*/ 121 h 127"/>
                <a:gd name="T42" fmla="*/ 0 w 1"/>
                <a:gd name="T43" fmla="*/ 118 h 127"/>
                <a:gd name="T44" fmla="*/ 0 w 1"/>
                <a:gd name="T45" fmla="*/ 115 h 127"/>
                <a:gd name="T46" fmla="*/ 0 w 1"/>
                <a:gd name="T47" fmla="*/ 112 h 127"/>
                <a:gd name="T48" fmla="*/ 0 w 1"/>
                <a:gd name="T49" fmla="*/ 108 h 127"/>
                <a:gd name="T50" fmla="*/ 0 w 1"/>
                <a:gd name="T51" fmla="*/ 105 h 127"/>
                <a:gd name="T52" fmla="*/ 0 w 1"/>
                <a:gd name="T53" fmla="*/ 101 h 127"/>
                <a:gd name="T54" fmla="*/ 0 w 1"/>
                <a:gd name="T55" fmla="*/ 98 h 127"/>
                <a:gd name="T56" fmla="*/ 0 w 1"/>
                <a:gd name="T57" fmla="*/ 90 h 127"/>
                <a:gd name="T58" fmla="*/ 0 w 1"/>
                <a:gd name="T59" fmla="*/ 83 h 127"/>
                <a:gd name="T60" fmla="*/ 0 w 1"/>
                <a:gd name="T61" fmla="*/ 72 h 127"/>
                <a:gd name="T62" fmla="*/ 0 w 1"/>
                <a:gd name="T63" fmla="*/ 58 h 127"/>
                <a:gd name="T64" fmla="*/ 0 w 1"/>
                <a:gd name="T65" fmla="*/ 44 h 127"/>
                <a:gd name="T66" fmla="*/ 0 w 1"/>
                <a:gd name="T67" fmla="*/ 30 h 127"/>
                <a:gd name="T68" fmla="*/ 0 w 1"/>
                <a:gd name="T69" fmla="*/ 17 h 127"/>
                <a:gd name="T70" fmla="*/ 0 w 1"/>
                <a:gd name="T71" fmla="*/ 9 h 127"/>
                <a:gd name="T72" fmla="*/ 0 w 1"/>
                <a:gd name="T73" fmla="*/ 5 h 127"/>
                <a:gd name="T74" fmla="*/ 0 w 1"/>
                <a:gd name="T75" fmla="*/ 3 h 127"/>
                <a:gd name="T76" fmla="*/ 0 w 1"/>
                <a:gd name="T77" fmla="*/ 2 h 127"/>
                <a:gd name="T78" fmla="*/ 0 w 1"/>
                <a:gd name="T79" fmla="*/ 0 h 127"/>
                <a:gd name="T80" fmla="*/ 0 w 1"/>
                <a:gd name="T81" fmla="*/ 1 h 127"/>
                <a:gd name="T82" fmla="*/ 0 w 1"/>
                <a:gd name="T83" fmla="*/ 4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 h="127">
                  <a:moveTo>
                    <a:pt x="0" y="6"/>
                  </a:moveTo>
                  <a:lnTo>
                    <a:pt x="0" y="9"/>
                  </a:lnTo>
                  <a:lnTo>
                    <a:pt x="0" y="13"/>
                  </a:lnTo>
                  <a:lnTo>
                    <a:pt x="0" y="18"/>
                  </a:lnTo>
                  <a:lnTo>
                    <a:pt x="0" y="24"/>
                  </a:lnTo>
                  <a:lnTo>
                    <a:pt x="0" y="31"/>
                  </a:lnTo>
                  <a:lnTo>
                    <a:pt x="0" y="37"/>
                  </a:lnTo>
                  <a:lnTo>
                    <a:pt x="0" y="44"/>
                  </a:lnTo>
                  <a:lnTo>
                    <a:pt x="0" y="51"/>
                  </a:lnTo>
                  <a:lnTo>
                    <a:pt x="0" y="57"/>
                  </a:lnTo>
                  <a:lnTo>
                    <a:pt x="0" y="64"/>
                  </a:lnTo>
                  <a:lnTo>
                    <a:pt x="0" y="70"/>
                  </a:lnTo>
                  <a:lnTo>
                    <a:pt x="0" y="75"/>
                  </a:lnTo>
                  <a:lnTo>
                    <a:pt x="0" y="81"/>
                  </a:lnTo>
                  <a:lnTo>
                    <a:pt x="0" y="85"/>
                  </a:lnTo>
                  <a:lnTo>
                    <a:pt x="0" y="89"/>
                  </a:lnTo>
                  <a:lnTo>
                    <a:pt x="0" y="92"/>
                  </a:lnTo>
                  <a:lnTo>
                    <a:pt x="0" y="94"/>
                  </a:lnTo>
                  <a:lnTo>
                    <a:pt x="0" y="95"/>
                  </a:lnTo>
                  <a:lnTo>
                    <a:pt x="0" y="97"/>
                  </a:lnTo>
                  <a:lnTo>
                    <a:pt x="0" y="102"/>
                  </a:lnTo>
                  <a:lnTo>
                    <a:pt x="0" y="104"/>
                  </a:lnTo>
                  <a:lnTo>
                    <a:pt x="0" y="107"/>
                  </a:lnTo>
                  <a:lnTo>
                    <a:pt x="0" y="109"/>
                  </a:lnTo>
                  <a:lnTo>
                    <a:pt x="0" y="111"/>
                  </a:lnTo>
                  <a:lnTo>
                    <a:pt x="0" y="113"/>
                  </a:lnTo>
                  <a:lnTo>
                    <a:pt x="0" y="115"/>
                  </a:lnTo>
                  <a:lnTo>
                    <a:pt x="0" y="116"/>
                  </a:lnTo>
                  <a:lnTo>
                    <a:pt x="0" y="118"/>
                  </a:lnTo>
                  <a:lnTo>
                    <a:pt x="0" y="120"/>
                  </a:lnTo>
                  <a:lnTo>
                    <a:pt x="0" y="122"/>
                  </a:lnTo>
                  <a:lnTo>
                    <a:pt x="0" y="123"/>
                  </a:lnTo>
                  <a:lnTo>
                    <a:pt x="0" y="124"/>
                  </a:lnTo>
                  <a:lnTo>
                    <a:pt x="0" y="125"/>
                  </a:lnTo>
                  <a:lnTo>
                    <a:pt x="0" y="125"/>
                  </a:lnTo>
                  <a:lnTo>
                    <a:pt x="0" y="126"/>
                  </a:lnTo>
                  <a:lnTo>
                    <a:pt x="0" y="126"/>
                  </a:lnTo>
                  <a:lnTo>
                    <a:pt x="0" y="125"/>
                  </a:lnTo>
                  <a:lnTo>
                    <a:pt x="0" y="124"/>
                  </a:lnTo>
                  <a:lnTo>
                    <a:pt x="0" y="123"/>
                  </a:lnTo>
                  <a:lnTo>
                    <a:pt x="0" y="122"/>
                  </a:lnTo>
                  <a:lnTo>
                    <a:pt x="0" y="121"/>
                  </a:lnTo>
                  <a:lnTo>
                    <a:pt x="0" y="120"/>
                  </a:lnTo>
                  <a:lnTo>
                    <a:pt x="0" y="118"/>
                  </a:lnTo>
                  <a:lnTo>
                    <a:pt x="0" y="116"/>
                  </a:lnTo>
                  <a:lnTo>
                    <a:pt x="0" y="115"/>
                  </a:lnTo>
                  <a:lnTo>
                    <a:pt x="0" y="114"/>
                  </a:lnTo>
                  <a:lnTo>
                    <a:pt x="0" y="112"/>
                  </a:lnTo>
                  <a:lnTo>
                    <a:pt x="0" y="110"/>
                  </a:lnTo>
                  <a:lnTo>
                    <a:pt x="0" y="108"/>
                  </a:lnTo>
                  <a:lnTo>
                    <a:pt x="0" y="107"/>
                  </a:lnTo>
                  <a:lnTo>
                    <a:pt x="0" y="105"/>
                  </a:lnTo>
                  <a:lnTo>
                    <a:pt x="0" y="103"/>
                  </a:lnTo>
                  <a:lnTo>
                    <a:pt x="0" y="101"/>
                  </a:lnTo>
                  <a:lnTo>
                    <a:pt x="0" y="100"/>
                  </a:lnTo>
                  <a:lnTo>
                    <a:pt x="0" y="98"/>
                  </a:lnTo>
                  <a:lnTo>
                    <a:pt x="0" y="93"/>
                  </a:lnTo>
                  <a:lnTo>
                    <a:pt x="0" y="90"/>
                  </a:lnTo>
                  <a:lnTo>
                    <a:pt x="0" y="87"/>
                  </a:lnTo>
                  <a:lnTo>
                    <a:pt x="0" y="83"/>
                  </a:lnTo>
                  <a:lnTo>
                    <a:pt x="0" y="77"/>
                  </a:lnTo>
                  <a:lnTo>
                    <a:pt x="0" y="72"/>
                  </a:lnTo>
                  <a:lnTo>
                    <a:pt x="0" y="65"/>
                  </a:lnTo>
                  <a:lnTo>
                    <a:pt x="0" y="58"/>
                  </a:lnTo>
                  <a:lnTo>
                    <a:pt x="0" y="51"/>
                  </a:lnTo>
                  <a:lnTo>
                    <a:pt x="0" y="44"/>
                  </a:lnTo>
                  <a:lnTo>
                    <a:pt x="0" y="36"/>
                  </a:lnTo>
                  <a:lnTo>
                    <a:pt x="0" y="30"/>
                  </a:lnTo>
                  <a:lnTo>
                    <a:pt x="0" y="24"/>
                  </a:lnTo>
                  <a:lnTo>
                    <a:pt x="0" y="17"/>
                  </a:lnTo>
                  <a:lnTo>
                    <a:pt x="0" y="12"/>
                  </a:lnTo>
                  <a:lnTo>
                    <a:pt x="0" y="9"/>
                  </a:lnTo>
                  <a:lnTo>
                    <a:pt x="0" y="6"/>
                  </a:lnTo>
                  <a:lnTo>
                    <a:pt x="0" y="5"/>
                  </a:lnTo>
                  <a:lnTo>
                    <a:pt x="0" y="4"/>
                  </a:lnTo>
                  <a:lnTo>
                    <a:pt x="0" y="3"/>
                  </a:lnTo>
                  <a:lnTo>
                    <a:pt x="0" y="2"/>
                  </a:lnTo>
                  <a:lnTo>
                    <a:pt x="0" y="2"/>
                  </a:lnTo>
                  <a:lnTo>
                    <a:pt x="0" y="1"/>
                  </a:lnTo>
                  <a:lnTo>
                    <a:pt x="0" y="0"/>
                  </a:lnTo>
                  <a:lnTo>
                    <a:pt x="0" y="0"/>
                  </a:lnTo>
                  <a:lnTo>
                    <a:pt x="0" y="1"/>
                  </a:lnTo>
                  <a:lnTo>
                    <a:pt x="0" y="3"/>
                  </a:lnTo>
                  <a:lnTo>
                    <a:pt x="0" y="4"/>
                  </a:lnTo>
                  <a:lnTo>
                    <a:pt x="0" y="6"/>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68" name="Freeform 365"/>
            <p:cNvSpPr>
              <a:spLocks/>
            </p:cNvSpPr>
            <p:nvPr/>
          </p:nvSpPr>
          <p:spPr bwMode="auto">
            <a:xfrm>
              <a:off x="957" y="3001"/>
              <a:ext cx="1" cy="116"/>
            </a:xfrm>
            <a:custGeom>
              <a:avLst/>
              <a:gdLst>
                <a:gd name="T0" fmla="*/ 0 w 1"/>
                <a:gd name="T1" fmla="*/ 9 h 116"/>
                <a:gd name="T2" fmla="*/ 0 w 1"/>
                <a:gd name="T3" fmla="*/ 18 h 116"/>
                <a:gd name="T4" fmla="*/ 0 w 1"/>
                <a:gd name="T5" fmla="*/ 29 h 116"/>
                <a:gd name="T6" fmla="*/ 0 w 1"/>
                <a:gd name="T7" fmla="*/ 40 h 116"/>
                <a:gd name="T8" fmla="*/ 0 w 1"/>
                <a:gd name="T9" fmla="*/ 51 h 116"/>
                <a:gd name="T10" fmla="*/ 0 w 1"/>
                <a:gd name="T11" fmla="*/ 62 h 116"/>
                <a:gd name="T12" fmla="*/ 0 w 1"/>
                <a:gd name="T13" fmla="*/ 71 h 116"/>
                <a:gd name="T14" fmla="*/ 0 w 1"/>
                <a:gd name="T15" fmla="*/ 78 h 116"/>
                <a:gd name="T16" fmla="*/ 0 w 1"/>
                <a:gd name="T17" fmla="*/ 83 h 116"/>
                <a:gd name="T18" fmla="*/ 0 w 1"/>
                <a:gd name="T19" fmla="*/ 86 h 116"/>
                <a:gd name="T20" fmla="*/ 0 w 1"/>
                <a:gd name="T21" fmla="*/ 91 h 116"/>
                <a:gd name="T22" fmla="*/ 0 w 1"/>
                <a:gd name="T23" fmla="*/ 95 h 116"/>
                <a:gd name="T24" fmla="*/ 0 w 1"/>
                <a:gd name="T25" fmla="*/ 100 h 116"/>
                <a:gd name="T26" fmla="*/ 0 w 1"/>
                <a:gd name="T27" fmla="*/ 104 h 116"/>
                <a:gd name="T28" fmla="*/ 0 w 1"/>
                <a:gd name="T29" fmla="*/ 107 h 116"/>
                <a:gd name="T30" fmla="*/ 0 w 1"/>
                <a:gd name="T31" fmla="*/ 111 h 116"/>
                <a:gd name="T32" fmla="*/ 0 w 1"/>
                <a:gd name="T33" fmla="*/ 113 h 116"/>
                <a:gd name="T34" fmla="*/ 0 w 1"/>
                <a:gd name="T35" fmla="*/ 115 h 116"/>
                <a:gd name="T36" fmla="*/ 0 w 1"/>
                <a:gd name="T37" fmla="*/ 114 h 116"/>
                <a:gd name="T38" fmla="*/ 0 w 1"/>
                <a:gd name="T39" fmla="*/ 113 h 116"/>
                <a:gd name="T40" fmla="*/ 0 w 1"/>
                <a:gd name="T41" fmla="*/ 111 h 116"/>
                <a:gd name="T42" fmla="*/ 0 w 1"/>
                <a:gd name="T43" fmla="*/ 109 h 116"/>
                <a:gd name="T44" fmla="*/ 0 w 1"/>
                <a:gd name="T45" fmla="*/ 106 h 116"/>
                <a:gd name="T46" fmla="*/ 0 w 1"/>
                <a:gd name="T47" fmla="*/ 104 h 116"/>
                <a:gd name="T48" fmla="*/ 0 w 1"/>
                <a:gd name="T49" fmla="*/ 101 h 116"/>
                <a:gd name="T50" fmla="*/ 0 w 1"/>
                <a:gd name="T51" fmla="*/ 97 h 116"/>
                <a:gd name="T52" fmla="*/ 0 w 1"/>
                <a:gd name="T53" fmla="*/ 94 h 116"/>
                <a:gd name="T54" fmla="*/ 0 w 1"/>
                <a:gd name="T55" fmla="*/ 89 h 116"/>
                <a:gd name="T56" fmla="*/ 0 w 1"/>
                <a:gd name="T57" fmla="*/ 86 h 116"/>
                <a:gd name="T58" fmla="*/ 0 w 1"/>
                <a:gd name="T59" fmla="*/ 82 h 116"/>
                <a:gd name="T60" fmla="*/ 0 w 1"/>
                <a:gd name="T61" fmla="*/ 76 h 116"/>
                <a:gd name="T62" fmla="*/ 0 w 1"/>
                <a:gd name="T63" fmla="*/ 68 h 116"/>
                <a:gd name="T64" fmla="*/ 0 w 1"/>
                <a:gd name="T65" fmla="*/ 57 h 116"/>
                <a:gd name="T66" fmla="*/ 0 w 1"/>
                <a:gd name="T67" fmla="*/ 46 h 116"/>
                <a:gd name="T68" fmla="*/ 0 w 1"/>
                <a:gd name="T69" fmla="*/ 33 h 116"/>
                <a:gd name="T70" fmla="*/ 0 w 1"/>
                <a:gd name="T71" fmla="*/ 22 h 116"/>
                <a:gd name="T72" fmla="*/ 0 w 1"/>
                <a:gd name="T73" fmla="*/ 12 h 116"/>
                <a:gd name="T74" fmla="*/ 0 w 1"/>
                <a:gd name="T75" fmla="*/ 7 h 116"/>
                <a:gd name="T76" fmla="*/ 0 w 1"/>
                <a:gd name="T77" fmla="*/ 5 h 116"/>
                <a:gd name="T78" fmla="*/ 0 w 1"/>
                <a:gd name="T79" fmla="*/ 3 h 116"/>
                <a:gd name="T80" fmla="*/ 0 w 1"/>
                <a:gd name="T81" fmla="*/ 1 h 116"/>
                <a:gd name="T82" fmla="*/ 0 w 1"/>
                <a:gd name="T83" fmla="*/ 0 h 116"/>
                <a:gd name="T84" fmla="*/ 0 w 1"/>
                <a:gd name="T85" fmla="*/ 1 h 116"/>
                <a:gd name="T86" fmla="*/ 0 w 1"/>
                <a:gd name="T87" fmla="*/ 3 h 116"/>
                <a:gd name="T88" fmla="*/ 0 w 1"/>
                <a:gd name="T89" fmla="*/ 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 h="116">
                  <a:moveTo>
                    <a:pt x="0" y="6"/>
                  </a:moveTo>
                  <a:lnTo>
                    <a:pt x="0" y="9"/>
                  </a:lnTo>
                  <a:lnTo>
                    <a:pt x="0" y="13"/>
                  </a:lnTo>
                  <a:lnTo>
                    <a:pt x="0" y="18"/>
                  </a:lnTo>
                  <a:lnTo>
                    <a:pt x="0" y="23"/>
                  </a:lnTo>
                  <a:lnTo>
                    <a:pt x="0" y="29"/>
                  </a:lnTo>
                  <a:lnTo>
                    <a:pt x="0" y="34"/>
                  </a:lnTo>
                  <a:lnTo>
                    <a:pt x="0" y="40"/>
                  </a:lnTo>
                  <a:lnTo>
                    <a:pt x="0" y="46"/>
                  </a:lnTo>
                  <a:lnTo>
                    <a:pt x="0" y="51"/>
                  </a:lnTo>
                  <a:lnTo>
                    <a:pt x="0" y="57"/>
                  </a:lnTo>
                  <a:lnTo>
                    <a:pt x="0" y="62"/>
                  </a:lnTo>
                  <a:lnTo>
                    <a:pt x="0" y="67"/>
                  </a:lnTo>
                  <a:lnTo>
                    <a:pt x="0" y="71"/>
                  </a:lnTo>
                  <a:lnTo>
                    <a:pt x="0" y="75"/>
                  </a:lnTo>
                  <a:lnTo>
                    <a:pt x="0" y="78"/>
                  </a:lnTo>
                  <a:lnTo>
                    <a:pt x="0" y="81"/>
                  </a:lnTo>
                  <a:lnTo>
                    <a:pt x="0" y="83"/>
                  </a:lnTo>
                  <a:lnTo>
                    <a:pt x="0" y="85"/>
                  </a:lnTo>
                  <a:lnTo>
                    <a:pt x="0" y="86"/>
                  </a:lnTo>
                  <a:lnTo>
                    <a:pt x="0" y="89"/>
                  </a:lnTo>
                  <a:lnTo>
                    <a:pt x="0" y="91"/>
                  </a:lnTo>
                  <a:lnTo>
                    <a:pt x="0" y="93"/>
                  </a:lnTo>
                  <a:lnTo>
                    <a:pt x="0" y="95"/>
                  </a:lnTo>
                  <a:lnTo>
                    <a:pt x="0" y="98"/>
                  </a:lnTo>
                  <a:lnTo>
                    <a:pt x="0" y="100"/>
                  </a:lnTo>
                  <a:lnTo>
                    <a:pt x="0" y="102"/>
                  </a:lnTo>
                  <a:lnTo>
                    <a:pt x="0" y="104"/>
                  </a:lnTo>
                  <a:lnTo>
                    <a:pt x="0" y="105"/>
                  </a:lnTo>
                  <a:lnTo>
                    <a:pt x="0" y="107"/>
                  </a:lnTo>
                  <a:lnTo>
                    <a:pt x="0" y="109"/>
                  </a:lnTo>
                  <a:lnTo>
                    <a:pt x="0" y="111"/>
                  </a:lnTo>
                  <a:lnTo>
                    <a:pt x="0" y="112"/>
                  </a:lnTo>
                  <a:lnTo>
                    <a:pt x="0" y="113"/>
                  </a:lnTo>
                  <a:lnTo>
                    <a:pt x="0" y="114"/>
                  </a:lnTo>
                  <a:lnTo>
                    <a:pt x="0" y="115"/>
                  </a:lnTo>
                  <a:lnTo>
                    <a:pt x="0" y="115"/>
                  </a:lnTo>
                  <a:lnTo>
                    <a:pt x="0" y="114"/>
                  </a:lnTo>
                  <a:lnTo>
                    <a:pt x="0" y="114"/>
                  </a:lnTo>
                  <a:lnTo>
                    <a:pt x="0" y="113"/>
                  </a:lnTo>
                  <a:lnTo>
                    <a:pt x="0" y="112"/>
                  </a:lnTo>
                  <a:lnTo>
                    <a:pt x="0" y="111"/>
                  </a:lnTo>
                  <a:lnTo>
                    <a:pt x="0" y="110"/>
                  </a:lnTo>
                  <a:lnTo>
                    <a:pt x="0" y="109"/>
                  </a:lnTo>
                  <a:lnTo>
                    <a:pt x="0" y="108"/>
                  </a:lnTo>
                  <a:lnTo>
                    <a:pt x="0" y="106"/>
                  </a:lnTo>
                  <a:lnTo>
                    <a:pt x="0" y="105"/>
                  </a:lnTo>
                  <a:lnTo>
                    <a:pt x="0" y="104"/>
                  </a:lnTo>
                  <a:lnTo>
                    <a:pt x="0" y="102"/>
                  </a:lnTo>
                  <a:lnTo>
                    <a:pt x="0" y="101"/>
                  </a:lnTo>
                  <a:lnTo>
                    <a:pt x="0" y="99"/>
                  </a:lnTo>
                  <a:lnTo>
                    <a:pt x="0" y="97"/>
                  </a:lnTo>
                  <a:lnTo>
                    <a:pt x="0" y="96"/>
                  </a:lnTo>
                  <a:lnTo>
                    <a:pt x="0" y="94"/>
                  </a:lnTo>
                  <a:lnTo>
                    <a:pt x="0" y="91"/>
                  </a:lnTo>
                  <a:lnTo>
                    <a:pt x="0" y="89"/>
                  </a:lnTo>
                  <a:lnTo>
                    <a:pt x="0" y="87"/>
                  </a:lnTo>
                  <a:lnTo>
                    <a:pt x="0" y="86"/>
                  </a:lnTo>
                  <a:lnTo>
                    <a:pt x="0" y="84"/>
                  </a:lnTo>
                  <a:lnTo>
                    <a:pt x="0" y="82"/>
                  </a:lnTo>
                  <a:lnTo>
                    <a:pt x="0" y="80"/>
                  </a:lnTo>
                  <a:lnTo>
                    <a:pt x="0" y="76"/>
                  </a:lnTo>
                  <a:lnTo>
                    <a:pt x="0" y="72"/>
                  </a:lnTo>
                  <a:lnTo>
                    <a:pt x="0" y="68"/>
                  </a:lnTo>
                  <a:lnTo>
                    <a:pt x="0" y="63"/>
                  </a:lnTo>
                  <a:lnTo>
                    <a:pt x="0" y="57"/>
                  </a:lnTo>
                  <a:lnTo>
                    <a:pt x="0" y="51"/>
                  </a:lnTo>
                  <a:lnTo>
                    <a:pt x="0" y="46"/>
                  </a:lnTo>
                  <a:lnTo>
                    <a:pt x="0" y="39"/>
                  </a:lnTo>
                  <a:lnTo>
                    <a:pt x="0" y="33"/>
                  </a:lnTo>
                  <a:lnTo>
                    <a:pt x="0" y="28"/>
                  </a:lnTo>
                  <a:lnTo>
                    <a:pt x="0" y="22"/>
                  </a:lnTo>
                  <a:lnTo>
                    <a:pt x="0" y="17"/>
                  </a:lnTo>
                  <a:lnTo>
                    <a:pt x="0" y="12"/>
                  </a:lnTo>
                  <a:lnTo>
                    <a:pt x="0" y="9"/>
                  </a:lnTo>
                  <a:lnTo>
                    <a:pt x="0" y="7"/>
                  </a:lnTo>
                  <a:lnTo>
                    <a:pt x="0" y="6"/>
                  </a:lnTo>
                  <a:lnTo>
                    <a:pt x="0" y="5"/>
                  </a:lnTo>
                  <a:lnTo>
                    <a:pt x="0" y="4"/>
                  </a:lnTo>
                  <a:lnTo>
                    <a:pt x="0" y="3"/>
                  </a:lnTo>
                  <a:lnTo>
                    <a:pt x="0" y="2"/>
                  </a:lnTo>
                  <a:lnTo>
                    <a:pt x="0" y="1"/>
                  </a:lnTo>
                  <a:lnTo>
                    <a:pt x="0" y="1"/>
                  </a:lnTo>
                  <a:lnTo>
                    <a:pt x="0" y="0"/>
                  </a:lnTo>
                  <a:lnTo>
                    <a:pt x="0" y="0"/>
                  </a:lnTo>
                  <a:lnTo>
                    <a:pt x="0" y="1"/>
                  </a:lnTo>
                  <a:lnTo>
                    <a:pt x="0" y="2"/>
                  </a:lnTo>
                  <a:lnTo>
                    <a:pt x="0" y="3"/>
                  </a:lnTo>
                  <a:lnTo>
                    <a:pt x="0" y="4"/>
                  </a:lnTo>
                  <a:lnTo>
                    <a:pt x="0" y="6"/>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69" name="Freeform 366"/>
            <p:cNvSpPr>
              <a:spLocks/>
            </p:cNvSpPr>
            <p:nvPr/>
          </p:nvSpPr>
          <p:spPr bwMode="auto">
            <a:xfrm>
              <a:off x="947" y="2997"/>
              <a:ext cx="1" cy="110"/>
            </a:xfrm>
            <a:custGeom>
              <a:avLst/>
              <a:gdLst>
                <a:gd name="T0" fmla="*/ 0 w 1"/>
                <a:gd name="T1" fmla="*/ 9 h 110"/>
                <a:gd name="T2" fmla="*/ 0 w 1"/>
                <a:gd name="T3" fmla="*/ 17 h 110"/>
                <a:gd name="T4" fmla="*/ 0 w 1"/>
                <a:gd name="T5" fmla="*/ 27 h 110"/>
                <a:gd name="T6" fmla="*/ 0 w 1"/>
                <a:gd name="T7" fmla="*/ 37 h 110"/>
                <a:gd name="T8" fmla="*/ 0 w 1"/>
                <a:gd name="T9" fmla="*/ 47 h 110"/>
                <a:gd name="T10" fmla="*/ 0 w 1"/>
                <a:gd name="T11" fmla="*/ 58 h 110"/>
                <a:gd name="T12" fmla="*/ 0 w 1"/>
                <a:gd name="T13" fmla="*/ 66 h 110"/>
                <a:gd name="T14" fmla="*/ 0 w 1"/>
                <a:gd name="T15" fmla="*/ 73 h 110"/>
                <a:gd name="T16" fmla="*/ 0 w 1"/>
                <a:gd name="T17" fmla="*/ 78 h 110"/>
                <a:gd name="T18" fmla="*/ 0 w 1"/>
                <a:gd name="T19" fmla="*/ 82 h 110"/>
                <a:gd name="T20" fmla="*/ 0 w 1"/>
                <a:gd name="T21" fmla="*/ 86 h 110"/>
                <a:gd name="T22" fmla="*/ 0 w 1"/>
                <a:gd name="T23" fmla="*/ 90 h 110"/>
                <a:gd name="T24" fmla="*/ 0 w 1"/>
                <a:gd name="T25" fmla="*/ 95 h 110"/>
                <a:gd name="T26" fmla="*/ 0 w 1"/>
                <a:gd name="T27" fmla="*/ 99 h 110"/>
                <a:gd name="T28" fmla="*/ 0 w 1"/>
                <a:gd name="T29" fmla="*/ 102 h 110"/>
                <a:gd name="T30" fmla="*/ 0 w 1"/>
                <a:gd name="T31" fmla="*/ 106 h 110"/>
                <a:gd name="T32" fmla="*/ 0 w 1"/>
                <a:gd name="T33" fmla="*/ 108 h 110"/>
                <a:gd name="T34" fmla="*/ 0 w 1"/>
                <a:gd name="T35" fmla="*/ 109 h 110"/>
                <a:gd name="T36" fmla="*/ 0 w 1"/>
                <a:gd name="T37" fmla="*/ 108 h 110"/>
                <a:gd name="T38" fmla="*/ 0 w 1"/>
                <a:gd name="T39" fmla="*/ 106 h 110"/>
                <a:gd name="T40" fmla="*/ 0 w 1"/>
                <a:gd name="T41" fmla="*/ 105 h 110"/>
                <a:gd name="T42" fmla="*/ 0 w 1"/>
                <a:gd name="T43" fmla="*/ 103 h 110"/>
                <a:gd name="T44" fmla="*/ 0 w 1"/>
                <a:gd name="T45" fmla="*/ 100 h 110"/>
                <a:gd name="T46" fmla="*/ 0 w 1"/>
                <a:gd name="T47" fmla="*/ 97 h 110"/>
                <a:gd name="T48" fmla="*/ 0 w 1"/>
                <a:gd name="T49" fmla="*/ 93 h 110"/>
                <a:gd name="T50" fmla="*/ 0 w 1"/>
                <a:gd name="T51" fmla="*/ 90 h 110"/>
                <a:gd name="T52" fmla="*/ 0 w 1"/>
                <a:gd name="T53" fmla="*/ 87 h 110"/>
                <a:gd name="T54" fmla="*/ 0 w 1"/>
                <a:gd name="T55" fmla="*/ 83 h 110"/>
                <a:gd name="T56" fmla="*/ 0 w 1"/>
                <a:gd name="T57" fmla="*/ 77 h 110"/>
                <a:gd name="T58" fmla="*/ 0 w 1"/>
                <a:gd name="T59" fmla="*/ 72 h 110"/>
                <a:gd name="T60" fmla="*/ 0 w 1"/>
                <a:gd name="T61" fmla="*/ 64 h 110"/>
                <a:gd name="T62" fmla="*/ 0 w 1"/>
                <a:gd name="T63" fmla="*/ 54 h 110"/>
                <a:gd name="T64" fmla="*/ 0 w 1"/>
                <a:gd name="T65" fmla="*/ 43 h 110"/>
                <a:gd name="T66" fmla="*/ 0 w 1"/>
                <a:gd name="T67" fmla="*/ 31 h 110"/>
                <a:gd name="T68" fmla="*/ 0 w 1"/>
                <a:gd name="T69" fmla="*/ 21 h 110"/>
                <a:gd name="T70" fmla="*/ 0 w 1"/>
                <a:gd name="T71" fmla="*/ 12 h 110"/>
                <a:gd name="T72" fmla="*/ 0 w 1"/>
                <a:gd name="T73" fmla="*/ 6 h 110"/>
                <a:gd name="T74" fmla="*/ 0 w 1"/>
                <a:gd name="T75" fmla="*/ 4 h 110"/>
                <a:gd name="T76" fmla="*/ 0 w 1"/>
                <a:gd name="T77" fmla="*/ 2 h 110"/>
                <a:gd name="T78" fmla="*/ 0 w 1"/>
                <a:gd name="T79" fmla="*/ 0 h 110"/>
                <a:gd name="T80" fmla="*/ 0 w 1"/>
                <a:gd name="T81" fmla="*/ 1 h 110"/>
                <a:gd name="T82" fmla="*/ 0 w 1"/>
                <a:gd name="T83" fmla="*/ 4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 h="110">
                  <a:moveTo>
                    <a:pt x="0" y="5"/>
                  </a:moveTo>
                  <a:lnTo>
                    <a:pt x="0" y="9"/>
                  </a:lnTo>
                  <a:lnTo>
                    <a:pt x="0" y="12"/>
                  </a:lnTo>
                  <a:lnTo>
                    <a:pt x="0" y="17"/>
                  </a:lnTo>
                  <a:lnTo>
                    <a:pt x="0" y="22"/>
                  </a:lnTo>
                  <a:lnTo>
                    <a:pt x="0" y="27"/>
                  </a:lnTo>
                  <a:lnTo>
                    <a:pt x="0" y="32"/>
                  </a:lnTo>
                  <a:lnTo>
                    <a:pt x="0" y="37"/>
                  </a:lnTo>
                  <a:lnTo>
                    <a:pt x="0" y="43"/>
                  </a:lnTo>
                  <a:lnTo>
                    <a:pt x="0" y="47"/>
                  </a:lnTo>
                  <a:lnTo>
                    <a:pt x="0" y="53"/>
                  </a:lnTo>
                  <a:lnTo>
                    <a:pt x="0" y="58"/>
                  </a:lnTo>
                  <a:lnTo>
                    <a:pt x="0" y="63"/>
                  </a:lnTo>
                  <a:lnTo>
                    <a:pt x="0" y="66"/>
                  </a:lnTo>
                  <a:lnTo>
                    <a:pt x="0" y="70"/>
                  </a:lnTo>
                  <a:lnTo>
                    <a:pt x="0" y="73"/>
                  </a:lnTo>
                  <a:lnTo>
                    <a:pt x="0" y="76"/>
                  </a:lnTo>
                  <a:lnTo>
                    <a:pt x="0" y="78"/>
                  </a:lnTo>
                  <a:lnTo>
                    <a:pt x="0" y="80"/>
                  </a:lnTo>
                  <a:lnTo>
                    <a:pt x="0" y="82"/>
                  </a:lnTo>
                  <a:lnTo>
                    <a:pt x="0" y="83"/>
                  </a:lnTo>
                  <a:lnTo>
                    <a:pt x="0" y="86"/>
                  </a:lnTo>
                  <a:lnTo>
                    <a:pt x="0" y="88"/>
                  </a:lnTo>
                  <a:lnTo>
                    <a:pt x="0" y="90"/>
                  </a:lnTo>
                  <a:lnTo>
                    <a:pt x="0" y="93"/>
                  </a:lnTo>
                  <a:lnTo>
                    <a:pt x="0" y="95"/>
                  </a:lnTo>
                  <a:lnTo>
                    <a:pt x="0" y="97"/>
                  </a:lnTo>
                  <a:lnTo>
                    <a:pt x="0" y="99"/>
                  </a:lnTo>
                  <a:lnTo>
                    <a:pt x="0" y="100"/>
                  </a:lnTo>
                  <a:lnTo>
                    <a:pt x="0" y="102"/>
                  </a:lnTo>
                  <a:lnTo>
                    <a:pt x="0" y="104"/>
                  </a:lnTo>
                  <a:lnTo>
                    <a:pt x="0" y="106"/>
                  </a:lnTo>
                  <a:lnTo>
                    <a:pt x="0" y="107"/>
                  </a:lnTo>
                  <a:lnTo>
                    <a:pt x="0" y="108"/>
                  </a:lnTo>
                  <a:lnTo>
                    <a:pt x="0" y="109"/>
                  </a:lnTo>
                  <a:lnTo>
                    <a:pt x="0" y="109"/>
                  </a:lnTo>
                  <a:lnTo>
                    <a:pt x="0" y="108"/>
                  </a:lnTo>
                  <a:lnTo>
                    <a:pt x="0" y="108"/>
                  </a:lnTo>
                  <a:lnTo>
                    <a:pt x="0" y="107"/>
                  </a:lnTo>
                  <a:lnTo>
                    <a:pt x="0" y="106"/>
                  </a:lnTo>
                  <a:lnTo>
                    <a:pt x="0" y="106"/>
                  </a:lnTo>
                  <a:lnTo>
                    <a:pt x="0" y="105"/>
                  </a:lnTo>
                  <a:lnTo>
                    <a:pt x="0" y="104"/>
                  </a:lnTo>
                  <a:lnTo>
                    <a:pt x="0" y="103"/>
                  </a:lnTo>
                  <a:lnTo>
                    <a:pt x="0" y="101"/>
                  </a:lnTo>
                  <a:lnTo>
                    <a:pt x="0" y="100"/>
                  </a:lnTo>
                  <a:lnTo>
                    <a:pt x="0" y="98"/>
                  </a:lnTo>
                  <a:lnTo>
                    <a:pt x="0" y="97"/>
                  </a:lnTo>
                  <a:lnTo>
                    <a:pt x="0" y="95"/>
                  </a:lnTo>
                  <a:lnTo>
                    <a:pt x="0" y="93"/>
                  </a:lnTo>
                  <a:lnTo>
                    <a:pt x="0" y="92"/>
                  </a:lnTo>
                  <a:lnTo>
                    <a:pt x="0" y="90"/>
                  </a:lnTo>
                  <a:lnTo>
                    <a:pt x="0" y="88"/>
                  </a:lnTo>
                  <a:lnTo>
                    <a:pt x="0" y="87"/>
                  </a:lnTo>
                  <a:lnTo>
                    <a:pt x="0" y="85"/>
                  </a:lnTo>
                  <a:lnTo>
                    <a:pt x="0" y="83"/>
                  </a:lnTo>
                  <a:lnTo>
                    <a:pt x="0" y="82"/>
                  </a:lnTo>
                  <a:lnTo>
                    <a:pt x="0" y="77"/>
                  </a:lnTo>
                  <a:lnTo>
                    <a:pt x="0" y="75"/>
                  </a:lnTo>
                  <a:lnTo>
                    <a:pt x="0" y="72"/>
                  </a:lnTo>
                  <a:lnTo>
                    <a:pt x="0" y="68"/>
                  </a:lnTo>
                  <a:lnTo>
                    <a:pt x="0" y="64"/>
                  </a:lnTo>
                  <a:lnTo>
                    <a:pt x="0" y="59"/>
                  </a:lnTo>
                  <a:lnTo>
                    <a:pt x="0" y="54"/>
                  </a:lnTo>
                  <a:lnTo>
                    <a:pt x="0" y="48"/>
                  </a:lnTo>
                  <a:lnTo>
                    <a:pt x="0" y="43"/>
                  </a:lnTo>
                  <a:lnTo>
                    <a:pt x="0" y="37"/>
                  </a:lnTo>
                  <a:lnTo>
                    <a:pt x="0" y="31"/>
                  </a:lnTo>
                  <a:lnTo>
                    <a:pt x="0" y="26"/>
                  </a:lnTo>
                  <a:lnTo>
                    <a:pt x="0" y="21"/>
                  </a:lnTo>
                  <a:lnTo>
                    <a:pt x="0" y="16"/>
                  </a:lnTo>
                  <a:lnTo>
                    <a:pt x="0" y="12"/>
                  </a:lnTo>
                  <a:lnTo>
                    <a:pt x="0" y="9"/>
                  </a:lnTo>
                  <a:lnTo>
                    <a:pt x="0" y="6"/>
                  </a:lnTo>
                  <a:lnTo>
                    <a:pt x="0" y="5"/>
                  </a:lnTo>
                  <a:lnTo>
                    <a:pt x="0" y="4"/>
                  </a:lnTo>
                  <a:lnTo>
                    <a:pt x="0" y="3"/>
                  </a:lnTo>
                  <a:lnTo>
                    <a:pt x="0" y="2"/>
                  </a:lnTo>
                  <a:lnTo>
                    <a:pt x="0" y="1"/>
                  </a:lnTo>
                  <a:lnTo>
                    <a:pt x="0" y="0"/>
                  </a:lnTo>
                  <a:lnTo>
                    <a:pt x="0" y="0"/>
                  </a:lnTo>
                  <a:lnTo>
                    <a:pt x="0" y="1"/>
                  </a:lnTo>
                  <a:lnTo>
                    <a:pt x="0" y="2"/>
                  </a:lnTo>
                  <a:lnTo>
                    <a:pt x="0" y="4"/>
                  </a:lnTo>
                  <a:lnTo>
                    <a:pt x="0" y="5"/>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70" name="Freeform 367"/>
            <p:cNvSpPr>
              <a:spLocks/>
            </p:cNvSpPr>
            <p:nvPr/>
          </p:nvSpPr>
          <p:spPr bwMode="auto">
            <a:xfrm>
              <a:off x="952" y="2949"/>
              <a:ext cx="21" cy="54"/>
            </a:xfrm>
            <a:custGeom>
              <a:avLst/>
              <a:gdLst>
                <a:gd name="T0" fmla="*/ 3 w 21"/>
                <a:gd name="T1" fmla="*/ 4 h 54"/>
                <a:gd name="T2" fmla="*/ 4 w 21"/>
                <a:gd name="T3" fmla="*/ 6 h 54"/>
                <a:gd name="T4" fmla="*/ 4 w 21"/>
                <a:gd name="T5" fmla="*/ 8 h 54"/>
                <a:gd name="T6" fmla="*/ 5 w 21"/>
                <a:gd name="T7" fmla="*/ 11 h 54"/>
                <a:gd name="T8" fmla="*/ 5 w 21"/>
                <a:gd name="T9" fmla="*/ 13 h 54"/>
                <a:gd name="T10" fmla="*/ 7 w 21"/>
                <a:gd name="T11" fmla="*/ 16 h 54"/>
                <a:gd name="T12" fmla="*/ 8 w 21"/>
                <a:gd name="T13" fmla="*/ 20 h 54"/>
                <a:gd name="T14" fmla="*/ 8 w 21"/>
                <a:gd name="T15" fmla="*/ 22 h 54"/>
                <a:gd name="T16" fmla="*/ 10 w 21"/>
                <a:gd name="T17" fmla="*/ 26 h 54"/>
                <a:gd name="T18" fmla="*/ 11 w 21"/>
                <a:gd name="T19" fmla="*/ 29 h 54"/>
                <a:gd name="T20" fmla="*/ 12 w 21"/>
                <a:gd name="T21" fmla="*/ 32 h 54"/>
                <a:gd name="T22" fmla="*/ 13 w 21"/>
                <a:gd name="T23" fmla="*/ 35 h 54"/>
                <a:gd name="T24" fmla="*/ 14 w 21"/>
                <a:gd name="T25" fmla="*/ 38 h 54"/>
                <a:gd name="T26" fmla="*/ 15 w 21"/>
                <a:gd name="T27" fmla="*/ 40 h 54"/>
                <a:gd name="T28" fmla="*/ 16 w 21"/>
                <a:gd name="T29" fmla="*/ 43 h 54"/>
                <a:gd name="T30" fmla="*/ 17 w 21"/>
                <a:gd name="T31" fmla="*/ 45 h 54"/>
                <a:gd name="T32" fmla="*/ 18 w 21"/>
                <a:gd name="T33" fmla="*/ 47 h 54"/>
                <a:gd name="T34" fmla="*/ 18 w 21"/>
                <a:gd name="T35" fmla="*/ 49 h 54"/>
                <a:gd name="T36" fmla="*/ 19 w 21"/>
                <a:gd name="T37" fmla="*/ 49 h 54"/>
                <a:gd name="T38" fmla="*/ 19 w 21"/>
                <a:gd name="T39" fmla="*/ 50 h 54"/>
                <a:gd name="T40" fmla="*/ 20 w 21"/>
                <a:gd name="T41" fmla="*/ 50 h 54"/>
                <a:gd name="T42" fmla="*/ 20 w 21"/>
                <a:gd name="T43" fmla="*/ 51 h 54"/>
                <a:gd name="T44" fmla="*/ 20 w 21"/>
                <a:gd name="T45" fmla="*/ 52 h 54"/>
                <a:gd name="T46" fmla="*/ 20 w 21"/>
                <a:gd name="T47" fmla="*/ 53 h 54"/>
                <a:gd name="T48" fmla="*/ 19 w 21"/>
                <a:gd name="T49" fmla="*/ 52 h 54"/>
                <a:gd name="T50" fmla="*/ 18 w 21"/>
                <a:gd name="T51" fmla="*/ 52 h 54"/>
                <a:gd name="T52" fmla="*/ 18 w 21"/>
                <a:gd name="T53" fmla="*/ 51 h 54"/>
                <a:gd name="T54" fmla="*/ 18 w 21"/>
                <a:gd name="T55" fmla="*/ 51 h 54"/>
                <a:gd name="T56" fmla="*/ 18 w 21"/>
                <a:gd name="T57" fmla="*/ 50 h 54"/>
                <a:gd name="T58" fmla="*/ 17 w 21"/>
                <a:gd name="T59" fmla="*/ 49 h 54"/>
                <a:gd name="T60" fmla="*/ 15 w 21"/>
                <a:gd name="T61" fmla="*/ 47 h 54"/>
                <a:gd name="T62" fmla="*/ 15 w 21"/>
                <a:gd name="T63" fmla="*/ 45 h 54"/>
                <a:gd name="T64" fmla="*/ 13 w 21"/>
                <a:gd name="T65" fmla="*/ 42 h 54"/>
                <a:gd name="T66" fmla="*/ 12 w 21"/>
                <a:gd name="T67" fmla="*/ 39 h 54"/>
                <a:gd name="T68" fmla="*/ 11 w 21"/>
                <a:gd name="T69" fmla="*/ 35 h 54"/>
                <a:gd name="T70" fmla="*/ 9 w 21"/>
                <a:gd name="T71" fmla="*/ 31 h 54"/>
                <a:gd name="T72" fmla="*/ 8 w 21"/>
                <a:gd name="T73" fmla="*/ 28 h 54"/>
                <a:gd name="T74" fmla="*/ 7 w 21"/>
                <a:gd name="T75" fmla="*/ 24 h 54"/>
                <a:gd name="T76" fmla="*/ 5 w 21"/>
                <a:gd name="T77" fmla="*/ 21 h 54"/>
                <a:gd name="T78" fmla="*/ 4 w 21"/>
                <a:gd name="T79" fmla="*/ 17 h 54"/>
                <a:gd name="T80" fmla="*/ 3 w 21"/>
                <a:gd name="T81" fmla="*/ 14 h 54"/>
                <a:gd name="T82" fmla="*/ 2 w 21"/>
                <a:gd name="T83" fmla="*/ 12 h 54"/>
                <a:gd name="T84" fmla="*/ 2 w 21"/>
                <a:gd name="T85" fmla="*/ 9 h 54"/>
                <a:gd name="T86" fmla="*/ 1 w 21"/>
                <a:gd name="T87" fmla="*/ 7 h 54"/>
                <a:gd name="T88" fmla="*/ 1 w 21"/>
                <a:gd name="T89" fmla="*/ 6 h 54"/>
                <a:gd name="T90" fmla="*/ 0 w 21"/>
                <a:gd name="T91" fmla="*/ 4 h 54"/>
                <a:gd name="T92" fmla="*/ 0 w 21"/>
                <a:gd name="T93" fmla="*/ 4 h 54"/>
                <a:gd name="T94" fmla="*/ 0 w 21"/>
                <a:gd name="T95" fmla="*/ 3 h 54"/>
                <a:gd name="T96" fmla="*/ 0 w 21"/>
                <a:gd name="T97" fmla="*/ 2 h 54"/>
                <a:gd name="T98" fmla="*/ 0 w 21"/>
                <a:gd name="T99" fmla="*/ 1 h 54"/>
                <a:gd name="T100" fmla="*/ 1 w 21"/>
                <a:gd name="T101" fmla="*/ 0 h 54"/>
                <a:gd name="T102" fmla="*/ 2 w 21"/>
                <a:gd name="T103" fmla="*/ 0 h 54"/>
                <a:gd name="T104" fmla="*/ 2 w 21"/>
                <a:gd name="T105" fmla="*/ 1 h 54"/>
                <a:gd name="T106" fmla="*/ 2 w 21"/>
                <a:gd name="T107" fmla="*/ 2 h 54"/>
                <a:gd name="T108" fmla="*/ 3 w 21"/>
                <a:gd name="T109" fmla="*/ 3 h 54"/>
                <a:gd name="T110" fmla="*/ 3 w 21"/>
                <a:gd name="T111" fmla="*/ 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1" h="54">
                  <a:moveTo>
                    <a:pt x="3" y="4"/>
                  </a:moveTo>
                  <a:lnTo>
                    <a:pt x="4" y="6"/>
                  </a:lnTo>
                  <a:lnTo>
                    <a:pt x="4" y="8"/>
                  </a:lnTo>
                  <a:lnTo>
                    <a:pt x="5" y="11"/>
                  </a:lnTo>
                  <a:lnTo>
                    <a:pt x="5" y="13"/>
                  </a:lnTo>
                  <a:lnTo>
                    <a:pt x="7" y="16"/>
                  </a:lnTo>
                  <a:lnTo>
                    <a:pt x="8" y="20"/>
                  </a:lnTo>
                  <a:lnTo>
                    <a:pt x="8" y="22"/>
                  </a:lnTo>
                  <a:lnTo>
                    <a:pt x="10" y="26"/>
                  </a:lnTo>
                  <a:lnTo>
                    <a:pt x="11" y="29"/>
                  </a:lnTo>
                  <a:lnTo>
                    <a:pt x="12" y="32"/>
                  </a:lnTo>
                  <a:lnTo>
                    <a:pt x="13" y="35"/>
                  </a:lnTo>
                  <a:lnTo>
                    <a:pt x="14" y="38"/>
                  </a:lnTo>
                  <a:lnTo>
                    <a:pt x="15" y="40"/>
                  </a:lnTo>
                  <a:lnTo>
                    <a:pt x="16" y="43"/>
                  </a:lnTo>
                  <a:lnTo>
                    <a:pt x="17" y="45"/>
                  </a:lnTo>
                  <a:lnTo>
                    <a:pt x="18" y="47"/>
                  </a:lnTo>
                  <a:lnTo>
                    <a:pt x="18" y="49"/>
                  </a:lnTo>
                  <a:lnTo>
                    <a:pt x="19" y="49"/>
                  </a:lnTo>
                  <a:lnTo>
                    <a:pt x="19" y="50"/>
                  </a:lnTo>
                  <a:lnTo>
                    <a:pt x="20" y="50"/>
                  </a:lnTo>
                  <a:lnTo>
                    <a:pt x="20" y="51"/>
                  </a:lnTo>
                  <a:lnTo>
                    <a:pt x="20" y="52"/>
                  </a:lnTo>
                  <a:lnTo>
                    <a:pt x="20" y="53"/>
                  </a:lnTo>
                  <a:lnTo>
                    <a:pt x="19" y="52"/>
                  </a:lnTo>
                  <a:lnTo>
                    <a:pt x="18" y="52"/>
                  </a:lnTo>
                  <a:lnTo>
                    <a:pt x="18" y="51"/>
                  </a:lnTo>
                  <a:lnTo>
                    <a:pt x="18" y="51"/>
                  </a:lnTo>
                  <a:lnTo>
                    <a:pt x="18" y="50"/>
                  </a:lnTo>
                  <a:lnTo>
                    <a:pt x="17" y="49"/>
                  </a:lnTo>
                  <a:lnTo>
                    <a:pt x="15" y="47"/>
                  </a:lnTo>
                  <a:lnTo>
                    <a:pt x="15" y="45"/>
                  </a:lnTo>
                  <a:lnTo>
                    <a:pt x="13" y="42"/>
                  </a:lnTo>
                  <a:lnTo>
                    <a:pt x="12" y="39"/>
                  </a:lnTo>
                  <a:lnTo>
                    <a:pt x="11" y="35"/>
                  </a:lnTo>
                  <a:lnTo>
                    <a:pt x="9" y="31"/>
                  </a:lnTo>
                  <a:lnTo>
                    <a:pt x="8" y="28"/>
                  </a:lnTo>
                  <a:lnTo>
                    <a:pt x="7" y="24"/>
                  </a:lnTo>
                  <a:lnTo>
                    <a:pt x="5" y="21"/>
                  </a:lnTo>
                  <a:lnTo>
                    <a:pt x="4" y="17"/>
                  </a:lnTo>
                  <a:lnTo>
                    <a:pt x="3" y="14"/>
                  </a:lnTo>
                  <a:lnTo>
                    <a:pt x="2" y="12"/>
                  </a:lnTo>
                  <a:lnTo>
                    <a:pt x="2" y="9"/>
                  </a:lnTo>
                  <a:lnTo>
                    <a:pt x="1" y="7"/>
                  </a:lnTo>
                  <a:lnTo>
                    <a:pt x="1" y="6"/>
                  </a:lnTo>
                  <a:lnTo>
                    <a:pt x="0" y="4"/>
                  </a:lnTo>
                  <a:lnTo>
                    <a:pt x="0" y="4"/>
                  </a:lnTo>
                  <a:lnTo>
                    <a:pt x="0" y="3"/>
                  </a:lnTo>
                  <a:lnTo>
                    <a:pt x="0" y="2"/>
                  </a:lnTo>
                  <a:lnTo>
                    <a:pt x="0" y="1"/>
                  </a:lnTo>
                  <a:lnTo>
                    <a:pt x="1" y="0"/>
                  </a:lnTo>
                  <a:lnTo>
                    <a:pt x="2" y="0"/>
                  </a:lnTo>
                  <a:lnTo>
                    <a:pt x="2" y="1"/>
                  </a:lnTo>
                  <a:lnTo>
                    <a:pt x="2" y="2"/>
                  </a:lnTo>
                  <a:lnTo>
                    <a:pt x="3" y="3"/>
                  </a:lnTo>
                  <a:lnTo>
                    <a:pt x="3" y="4"/>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71" name="Freeform 368"/>
            <p:cNvSpPr>
              <a:spLocks/>
            </p:cNvSpPr>
            <p:nvPr/>
          </p:nvSpPr>
          <p:spPr bwMode="auto">
            <a:xfrm>
              <a:off x="942" y="2945"/>
              <a:ext cx="21" cy="54"/>
            </a:xfrm>
            <a:custGeom>
              <a:avLst/>
              <a:gdLst>
                <a:gd name="T0" fmla="*/ 2 w 21"/>
                <a:gd name="T1" fmla="*/ 4 h 54"/>
                <a:gd name="T2" fmla="*/ 3 w 21"/>
                <a:gd name="T3" fmla="*/ 6 h 54"/>
                <a:gd name="T4" fmla="*/ 4 w 21"/>
                <a:gd name="T5" fmla="*/ 9 h 54"/>
                <a:gd name="T6" fmla="*/ 5 w 21"/>
                <a:gd name="T7" fmla="*/ 12 h 54"/>
                <a:gd name="T8" fmla="*/ 5 w 21"/>
                <a:gd name="T9" fmla="*/ 14 h 54"/>
                <a:gd name="T10" fmla="*/ 6 w 21"/>
                <a:gd name="T11" fmla="*/ 17 h 54"/>
                <a:gd name="T12" fmla="*/ 7 w 21"/>
                <a:gd name="T13" fmla="*/ 20 h 54"/>
                <a:gd name="T14" fmla="*/ 8 w 21"/>
                <a:gd name="T15" fmla="*/ 23 h 54"/>
                <a:gd name="T16" fmla="*/ 11 w 21"/>
                <a:gd name="T17" fmla="*/ 30 h 54"/>
                <a:gd name="T18" fmla="*/ 12 w 21"/>
                <a:gd name="T19" fmla="*/ 33 h 54"/>
                <a:gd name="T20" fmla="*/ 13 w 21"/>
                <a:gd name="T21" fmla="*/ 36 h 54"/>
                <a:gd name="T22" fmla="*/ 14 w 21"/>
                <a:gd name="T23" fmla="*/ 39 h 54"/>
                <a:gd name="T24" fmla="*/ 16 w 21"/>
                <a:gd name="T25" fmla="*/ 44 h 54"/>
                <a:gd name="T26" fmla="*/ 17 w 21"/>
                <a:gd name="T27" fmla="*/ 46 h 54"/>
                <a:gd name="T28" fmla="*/ 18 w 21"/>
                <a:gd name="T29" fmla="*/ 48 h 54"/>
                <a:gd name="T30" fmla="*/ 18 w 21"/>
                <a:gd name="T31" fmla="*/ 49 h 54"/>
                <a:gd name="T32" fmla="*/ 18 w 21"/>
                <a:gd name="T33" fmla="*/ 49 h 54"/>
                <a:gd name="T34" fmla="*/ 19 w 21"/>
                <a:gd name="T35" fmla="*/ 50 h 54"/>
                <a:gd name="T36" fmla="*/ 19 w 21"/>
                <a:gd name="T37" fmla="*/ 51 h 54"/>
                <a:gd name="T38" fmla="*/ 20 w 21"/>
                <a:gd name="T39" fmla="*/ 52 h 54"/>
                <a:gd name="T40" fmla="*/ 20 w 21"/>
                <a:gd name="T41" fmla="*/ 53 h 54"/>
                <a:gd name="T42" fmla="*/ 19 w 21"/>
                <a:gd name="T43" fmla="*/ 53 h 54"/>
                <a:gd name="T44" fmla="*/ 18 w 21"/>
                <a:gd name="T45" fmla="*/ 53 h 54"/>
                <a:gd name="T46" fmla="*/ 18 w 21"/>
                <a:gd name="T47" fmla="*/ 52 h 54"/>
                <a:gd name="T48" fmla="*/ 17 w 21"/>
                <a:gd name="T49" fmla="*/ 51 h 54"/>
                <a:gd name="T50" fmla="*/ 17 w 21"/>
                <a:gd name="T51" fmla="*/ 50 h 54"/>
                <a:gd name="T52" fmla="*/ 16 w 21"/>
                <a:gd name="T53" fmla="*/ 49 h 54"/>
                <a:gd name="T54" fmla="*/ 15 w 21"/>
                <a:gd name="T55" fmla="*/ 48 h 54"/>
                <a:gd name="T56" fmla="*/ 14 w 21"/>
                <a:gd name="T57" fmla="*/ 45 h 54"/>
                <a:gd name="T58" fmla="*/ 13 w 21"/>
                <a:gd name="T59" fmla="*/ 42 h 54"/>
                <a:gd name="T60" fmla="*/ 12 w 21"/>
                <a:gd name="T61" fmla="*/ 40 h 54"/>
                <a:gd name="T62" fmla="*/ 11 w 21"/>
                <a:gd name="T63" fmla="*/ 36 h 54"/>
                <a:gd name="T64" fmla="*/ 9 w 21"/>
                <a:gd name="T65" fmla="*/ 32 h 54"/>
                <a:gd name="T66" fmla="*/ 8 w 21"/>
                <a:gd name="T67" fmla="*/ 29 h 54"/>
                <a:gd name="T68" fmla="*/ 6 w 21"/>
                <a:gd name="T69" fmla="*/ 25 h 54"/>
                <a:gd name="T70" fmla="*/ 5 w 21"/>
                <a:gd name="T71" fmla="*/ 22 h 54"/>
                <a:gd name="T72" fmla="*/ 4 w 21"/>
                <a:gd name="T73" fmla="*/ 18 h 54"/>
                <a:gd name="T74" fmla="*/ 2 w 21"/>
                <a:gd name="T75" fmla="*/ 13 h 54"/>
                <a:gd name="T76" fmla="*/ 2 w 21"/>
                <a:gd name="T77" fmla="*/ 10 h 54"/>
                <a:gd name="T78" fmla="*/ 1 w 21"/>
                <a:gd name="T79" fmla="*/ 8 h 54"/>
                <a:gd name="T80" fmla="*/ 1 w 21"/>
                <a:gd name="T81" fmla="*/ 7 h 54"/>
                <a:gd name="T82" fmla="*/ 0 w 21"/>
                <a:gd name="T83" fmla="*/ 6 h 54"/>
                <a:gd name="T84" fmla="*/ 0 w 21"/>
                <a:gd name="T85" fmla="*/ 4 h 54"/>
                <a:gd name="T86" fmla="*/ 0 w 21"/>
                <a:gd name="T87" fmla="*/ 4 h 54"/>
                <a:gd name="T88" fmla="*/ 0 w 21"/>
                <a:gd name="T89" fmla="*/ 3 h 54"/>
                <a:gd name="T90" fmla="*/ 0 w 21"/>
                <a:gd name="T91" fmla="*/ 2 h 54"/>
                <a:gd name="T92" fmla="*/ 0 w 21"/>
                <a:gd name="T93" fmla="*/ 1 h 54"/>
                <a:gd name="T94" fmla="*/ 0 w 21"/>
                <a:gd name="T95" fmla="*/ 0 h 54"/>
                <a:gd name="T96" fmla="*/ 1 w 21"/>
                <a:gd name="T97" fmla="*/ 0 h 54"/>
                <a:gd name="T98" fmla="*/ 1 w 21"/>
                <a:gd name="T99" fmla="*/ 1 h 54"/>
                <a:gd name="T100" fmla="*/ 2 w 21"/>
                <a:gd name="T101" fmla="*/ 1 h 54"/>
                <a:gd name="T102" fmla="*/ 2 w 21"/>
                <a:gd name="T103" fmla="*/ 2 h 54"/>
                <a:gd name="T104" fmla="*/ 2 w 21"/>
                <a:gd name="T105" fmla="*/ 3 h 54"/>
                <a:gd name="T106" fmla="*/ 2 w 21"/>
                <a:gd name="T107" fmla="*/ 4 h 54"/>
                <a:gd name="T108" fmla="*/ 2 w 21"/>
                <a:gd name="T109" fmla="*/ 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1" h="54">
                  <a:moveTo>
                    <a:pt x="2" y="4"/>
                  </a:moveTo>
                  <a:lnTo>
                    <a:pt x="3" y="6"/>
                  </a:lnTo>
                  <a:lnTo>
                    <a:pt x="4" y="9"/>
                  </a:lnTo>
                  <a:lnTo>
                    <a:pt x="5" y="12"/>
                  </a:lnTo>
                  <a:lnTo>
                    <a:pt x="5" y="14"/>
                  </a:lnTo>
                  <a:lnTo>
                    <a:pt x="6" y="17"/>
                  </a:lnTo>
                  <a:lnTo>
                    <a:pt x="7" y="20"/>
                  </a:lnTo>
                  <a:lnTo>
                    <a:pt x="8" y="23"/>
                  </a:lnTo>
                  <a:lnTo>
                    <a:pt x="11" y="30"/>
                  </a:lnTo>
                  <a:lnTo>
                    <a:pt x="12" y="33"/>
                  </a:lnTo>
                  <a:lnTo>
                    <a:pt x="13" y="36"/>
                  </a:lnTo>
                  <a:lnTo>
                    <a:pt x="14" y="39"/>
                  </a:lnTo>
                  <a:lnTo>
                    <a:pt x="16" y="44"/>
                  </a:lnTo>
                  <a:lnTo>
                    <a:pt x="17" y="46"/>
                  </a:lnTo>
                  <a:lnTo>
                    <a:pt x="18" y="48"/>
                  </a:lnTo>
                  <a:lnTo>
                    <a:pt x="18" y="49"/>
                  </a:lnTo>
                  <a:lnTo>
                    <a:pt x="18" y="49"/>
                  </a:lnTo>
                  <a:lnTo>
                    <a:pt x="19" y="50"/>
                  </a:lnTo>
                  <a:lnTo>
                    <a:pt x="19" y="51"/>
                  </a:lnTo>
                  <a:lnTo>
                    <a:pt x="20" y="52"/>
                  </a:lnTo>
                  <a:lnTo>
                    <a:pt x="20" y="53"/>
                  </a:lnTo>
                  <a:lnTo>
                    <a:pt x="19" y="53"/>
                  </a:lnTo>
                  <a:lnTo>
                    <a:pt x="18" y="53"/>
                  </a:lnTo>
                  <a:lnTo>
                    <a:pt x="18" y="52"/>
                  </a:lnTo>
                  <a:lnTo>
                    <a:pt x="17" y="51"/>
                  </a:lnTo>
                  <a:lnTo>
                    <a:pt x="17" y="50"/>
                  </a:lnTo>
                  <a:lnTo>
                    <a:pt x="16" y="49"/>
                  </a:lnTo>
                  <a:lnTo>
                    <a:pt x="15" y="48"/>
                  </a:lnTo>
                  <a:lnTo>
                    <a:pt x="14" y="45"/>
                  </a:lnTo>
                  <a:lnTo>
                    <a:pt x="13" y="42"/>
                  </a:lnTo>
                  <a:lnTo>
                    <a:pt x="12" y="40"/>
                  </a:lnTo>
                  <a:lnTo>
                    <a:pt x="11" y="36"/>
                  </a:lnTo>
                  <a:lnTo>
                    <a:pt x="9" y="32"/>
                  </a:lnTo>
                  <a:lnTo>
                    <a:pt x="8" y="29"/>
                  </a:lnTo>
                  <a:lnTo>
                    <a:pt x="6" y="25"/>
                  </a:lnTo>
                  <a:lnTo>
                    <a:pt x="5" y="22"/>
                  </a:lnTo>
                  <a:lnTo>
                    <a:pt x="4" y="18"/>
                  </a:lnTo>
                  <a:lnTo>
                    <a:pt x="2" y="13"/>
                  </a:lnTo>
                  <a:lnTo>
                    <a:pt x="2" y="10"/>
                  </a:lnTo>
                  <a:lnTo>
                    <a:pt x="1" y="8"/>
                  </a:lnTo>
                  <a:lnTo>
                    <a:pt x="1" y="7"/>
                  </a:lnTo>
                  <a:lnTo>
                    <a:pt x="0" y="6"/>
                  </a:lnTo>
                  <a:lnTo>
                    <a:pt x="0" y="4"/>
                  </a:lnTo>
                  <a:lnTo>
                    <a:pt x="0" y="4"/>
                  </a:lnTo>
                  <a:lnTo>
                    <a:pt x="0" y="3"/>
                  </a:lnTo>
                  <a:lnTo>
                    <a:pt x="0" y="2"/>
                  </a:lnTo>
                  <a:lnTo>
                    <a:pt x="0" y="1"/>
                  </a:lnTo>
                  <a:lnTo>
                    <a:pt x="0" y="0"/>
                  </a:lnTo>
                  <a:lnTo>
                    <a:pt x="1" y="0"/>
                  </a:lnTo>
                  <a:lnTo>
                    <a:pt x="1" y="1"/>
                  </a:lnTo>
                  <a:lnTo>
                    <a:pt x="2" y="1"/>
                  </a:lnTo>
                  <a:lnTo>
                    <a:pt x="2" y="2"/>
                  </a:lnTo>
                  <a:lnTo>
                    <a:pt x="2" y="3"/>
                  </a:lnTo>
                  <a:lnTo>
                    <a:pt x="2" y="4"/>
                  </a:lnTo>
                  <a:lnTo>
                    <a:pt x="2" y="4"/>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72" name="Freeform 369"/>
            <p:cNvSpPr>
              <a:spLocks/>
            </p:cNvSpPr>
            <p:nvPr/>
          </p:nvSpPr>
          <p:spPr bwMode="auto">
            <a:xfrm>
              <a:off x="932" y="2945"/>
              <a:ext cx="21" cy="53"/>
            </a:xfrm>
            <a:custGeom>
              <a:avLst/>
              <a:gdLst>
                <a:gd name="T0" fmla="*/ 2 w 21"/>
                <a:gd name="T1" fmla="*/ 4 h 53"/>
                <a:gd name="T2" fmla="*/ 3 w 21"/>
                <a:gd name="T3" fmla="*/ 6 h 53"/>
                <a:gd name="T4" fmla="*/ 4 w 21"/>
                <a:gd name="T5" fmla="*/ 9 h 53"/>
                <a:gd name="T6" fmla="*/ 5 w 21"/>
                <a:gd name="T7" fmla="*/ 11 h 53"/>
                <a:gd name="T8" fmla="*/ 5 w 21"/>
                <a:gd name="T9" fmla="*/ 13 h 53"/>
                <a:gd name="T10" fmla="*/ 6 w 21"/>
                <a:gd name="T11" fmla="*/ 16 h 53"/>
                <a:gd name="T12" fmla="*/ 7 w 21"/>
                <a:gd name="T13" fmla="*/ 20 h 53"/>
                <a:gd name="T14" fmla="*/ 8 w 21"/>
                <a:gd name="T15" fmla="*/ 22 h 53"/>
                <a:gd name="T16" fmla="*/ 9 w 21"/>
                <a:gd name="T17" fmla="*/ 26 h 53"/>
                <a:gd name="T18" fmla="*/ 10 w 21"/>
                <a:gd name="T19" fmla="*/ 29 h 53"/>
                <a:gd name="T20" fmla="*/ 12 w 21"/>
                <a:gd name="T21" fmla="*/ 32 h 53"/>
                <a:gd name="T22" fmla="*/ 12 w 21"/>
                <a:gd name="T23" fmla="*/ 35 h 53"/>
                <a:gd name="T24" fmla="*/ 14 w 21"/>
                <a:gd name="T25" fmla="*/ 38 h 53"/>
                <a:gd name="T26" fmla="*/ 15 w 21"/>
                <a:gd name="T27" fmla="*/ 40 h 53"/>
                <a:gd name="T28" fmla="*/ 15 w 21"/>
                <a:gd name="T29" fmla="*/ 43 h 53"/>
                <a:gd name="T30" fmla="*/ 16 w 21"/>
                <a:gd name="T31" fmla="*/ 45 h 53"/>
                <a:gd name="T32" fmla="*/ 18 w 21"/>
                <a:gd name="T33" fmla="*/ 47 h 53"/>
                <a:gd name="T34" fmla="*/ 18 w 21"/>
                <a:gd name="T35" fmla="*/ 48 h 53"/>
                <a:gd name="T36" fmla="*/ 18 w 21"/>
                <a:gd name="T37" fmla="*/ 48 h 53"/>
                <a:gd name="T38" fmla="*/ 19 w 21"/>
                <a:gd name="T39" fmla="*/ 49 h 53"/>
                <a:gd name="T40" fmla="*/ 19 w 21"/>
                <a:gd name="T41" fmla="*/ 50 h 53"/>
                <a:gd name="T42" fmla="*/ 20 w 21"/>
                <a:gd name="T43" fmla="*/ 51 h 53"/>
                <a:gd name="T44" fmla="*/ 20 w 21"/>
                <a:gd name="T45" fmla="*/ 52 h 53"/>
                <a:gd name="T46" fmla="*/ 19 w 21"/>
                <a:gd name="T47" fmla="*/ 52 h 53"/>
                <a:gd name="T48" fmla="*/ 18 w 21"/>
                <a:gd name="T49" fmla="*/ 52 h 53"/>
                <a:gd name="T50" fmla="*/ 18 w 21"/>
                <a:gd name="T51" fmla="*/ 51 h 53"/>
                <a:gd name="T52" fmla="*/ 17 w 21"/>
                <a:gd name="T53" fmla="*/ 50 h 53"/>
                <a:gd name="T54" fmla="*/ 17 w 21"/>
                <a:gd name="T55" fmla="*/ 49 h 53"/>
                <a:gd name="T56" fmla="*/ 16 w 21"/>
                <a:gd name="T57" fmla="*/ 48 h 53"/>
                <a:gd name="T58" fmla="*/ 15 w 21"/>
                <a:gd name="T59" fmla="*/ 47 h 53"/>
                <a:gd name="T60" fmla="*/ 14 w 21"/>
                <a:gd name="T61" fmla="*/ 44 h 53"/>
                <a:gd name="T62" fmla="*/ 13 w 21"/>
                <a:gd name="T63" fmla="*/ 41 h 53"/>
                <a:gd name="T64" fmla="*/ 12 w 21"/>
                <a:gd name="T65" fmla="*/ 39 h 53"/>
                <a:gd name="T66" fmla="*/ 10 w 21"/>
                <a:gd name="T67" fmla="*/ 35 h 53"/>
                <a:gd name="T68" fmla="*/ 9 w 21"/>
                <a:gd name="T69" fmla="*/ 31 h 53"/>
                <a:gd name="T70" fmla="*/ 8 w 21"/>
                <a:gd name="T71" fmla="*/ 28 h 53"/>
                <a:gd name="T72" fmla="*/ 6 w 21"/>
                <a:gd name="T73" fmla="*/ 24 h 53"/>
                <a:gd name="T74" fmla="*/ 5 w 21"/>
                <a:gd name="T75" fmla="*/ 21 h 53"/>
                <a:gd name="T76" fmla="*/ 4 w 21"/>
                <a:gd name="T77" fmla="*/ 17 h 53"/>
                <a:gd name="T78" fmla="*/ 3 w 21"/>
                <a:gd name="T79" fmla="*/ 14 h 53"/>
                <a:gd name="T80" fmla="*/ 2 w 21"/>
                <a:gd name="T81" fmla="*/ 12 h 53"/>
                <a:gd name="T82" fmla="*/ 2 w 21"/>
                <a:gd name="T83" fmla="*/ 9 h 53"/>
                <a:gd name="T84" fmla="*/ 1 w 21"/>
                <a:gd name="T85" fmla="*/ 7 h 53"/>
                <a:gd name="T86" fmla="*/ 1 w 21"/>
                <a:gd name="T87" fmla="*/ 6 h 53"/>
                <a:gd name="T88" fmla="*/ 0 w 21"/>
                <a:gd name="T89" fmla="*/ 5 h 53"/>
                <a:gd name="T90" fmla="*/ 0 w 21"/>
                <a:gd name="T91" fmla="*/ 4 h 53"/>
                <a:gd name="T92" fmla="*/ 0 w 21"/>
                <a:gd name="T93" fmla="*/ 3 h 53"/>
                <a:gd name="T94" fmla="*/ 0 w 21"/>
                <a:gd name="T95" fmla="*/ 2 h 53"/>
                <a:gd name="T96" fmla="*/ 0 w 21"/>
                <a:gd name="T97" fmla="*/ 1 h 53"/>
                <a:gd name="T98" fmla="*/ 0 w 21"/>
                <a:gd name="T99" fmla="*/ 0 h 53"/>
                <a:gd name="T100" fmla="*/ 1 w 21"/>
                <a:gd name="T101" fmla="*/ 0 h 53"/>
                <a:gd name="T102" fmla="*/ 2 w 21"/>
                <a:gd name="T103" fmla="*/ 1 h 53"/>
                <a:gd name="T104" fmla="*/ 2 w 21"/>
                <a:gd name="T105" fmla="*/ 2 h 53"/>
                <a:gd name="T106" fmla="*/ 2 w 21"/>
                <a:gd name="T107" fmla="*/ 4 h 53"/>
                <a:gd name="T108" fmla="*/ 2 w 21"/>
                <a:gd name="T109" fmla="*/ 4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1" h="53">
                  <a:moveTo>
                    <a:pt x="2" y="4"/>
                  </a:moveTo>
                  <a:lnTo>
                    <a:pt x="3" y="6"/>
                  </a:lnTo>
                  <a:lnTo>
                    <a:pt x="4" y="9"/>
                  </a:lnTo>
                  <a:lnTo>
                    <a:pt x="5" y="11"/>
                  </a:lnTo>
                  <a:lnTo>
                    <a:pt x="5" y="13"/>
                  </a:lnTo>
                  <a:lnTo>
                    <a:pt x="6" y="16"/>
                  </a:lnTo>
                  <a:lnTo>
                    <a:pt x="7" y="20"/>
                  </a:lnTo>
                  <a:lnTo>
                    <a:pt x="8" y="22"/>
                  </a:lnTo>
                  <a:lnTo>
                    <a:pt x="9" y="26"/>
                  </a:lnTo>
                  <a:lnTo>
                    <a:pt x="10" y="29"/>
                  </a:lnTo>
                  <a:lnTo>
                    <a:pt x="12" y="32"/>
                  </a:lnTo>
                  <a:lnTo>
                    <a:pt x="12" y="35"/>
                  </a:lnTo>
                  <a:lnTo>
                    <a:pt x="14" y="38"/>
                  </a:lnTo>
                  <a:lnTo>
                    <a:pt x="15" y="40"/>
                  </a:lnTo>
                  <a:lnTo>
                    <a:pt x="15" y="43"/>
                  </a:lnTo>
                  <a:lnTo>
                    <a:pt x="16" y="45"/>
                  </a:lnTo>
                  <a:lnTo>
                    <a:pt x="18" y="47"/>
                  </a:lnTo>
                  <a:lnTo>
                    <a:pt x="18" y="48"/>
                  </a:lnTo>
                  <a:lnTo>
                    <a:pt x="18" y="48"/>
                  </a:lnTo>
                  <a:lnTo>
                    <a:pt x="19" y="49"/>
                  </a:lnTo>
                  <a:lnTo>
                    <a:pt x="19" y="50"/>
                  </a:lnTo>
                  <a:lnTo>
                    <a:pt x="20" y="51"/>
                  </a:lnTo>
                  <a:lnTo>
                    <a:pt x="20" y="52"/>
                  </a:lnTo>
                  <a:lnTo>
                    <a:pt x="19" y="52"/>
                  </a:lnTo>
                  <a:lnTo>
                    <a:pt x="18" y="52"/>
                  </a:lnTo>
                  <a:lnTo>
                    <a:pt x="18" y="51"/>
                  </a:lnTo>
                  <a:lnTo>
                    <a:pt x="17" y="50"/>
                  </a:lnTo>
                  <a:lnTo>
                    <a:pt x="17" y="49"/>
                  </a:lnTo>
                  <a:lnTo>
                    <a:pt x="16" y="48"/>
                  </a:lnTo>
                  <a:lnTo>
                    <a:pt x="15" y="47"/>
                  </a:lnTo>
                  <a:lnTo>
                    <a:pt x="14" y="44"/>
                  </a:lnTo>
                  <a:lnTo>
                    <a:pt x="13" y="41"/>
                  </a:lnTo>
                  <a:lnTo>
                    <a:pt x="12" y="39"/>
                  </a:lnTo>
                  <a:lnTo>
                    <a:pt x="10" y="35"/>
                  </a:lnTo>
                  <a:lnTo>
                    <a:pt x="9" y="31"/>
                  </a:lnTo>
                  <a:lnTo>
                    <a:pt x="8" y="28"/>
                  </a:lnTo>
                  <a:lnTo>
                    <a:pt x="6" y="24"/>
                  </a:lnTo>
                  <a:lnTo>
                    <a:pt x="5" y="21"/>
                  </a:lnTo>
                  <a:lnTo>
                    <a:pt x="4" y="17"/>
                  </a:lnTo>
                  <a:lnTo>
                    <a:pt x="3" y="14"/>
                  </a:lnTo>
                  <a:lnTo>
                    <a:pt x="2" y="12"/>
                  </a:lnTo>
                  <a:lnTo>
                    <a:pt x="2" y="9"/>
                  </a:lnTo>
                  <a:lnTo>
                    <a:pt x="1" y="7"/>
                  </a:lnTo>
                  <a:lnTo>
                    <a:pt x="1" y="6"/>
                  </a:lnTo>
                  <a:lnTo>
                    <a:pt x="0" y="5"/>
                  </a:lnTo>
                  <a:lnTo>
                    <a:pt x="0" y="4"/>
                  </a:lnTo>
                  <a:lnTo>
                    <a:pt x="0" y="3"/>
                  </a:lnTo>
                  <a:lnTo>
                    <a:pt x="0" y="2"/>
                  </a:lnTo>
                  <a:lnTo>
                    <a:pt x="0" y="1"/>
                  </a:lnTo>
                  <a:lnTo>
                    <a:pt x="0" y="0"/>
                  </a:lnTo>
                  <a:lnTo>
                    <a:pt x="1" y="0"/>
                  </a:lnTo>
                  <a:lnTo>
                    <a:pt x="2" y="1"/>
                  </a:lnTo>
                  <a:lnTo>
                    <a:pt x="2" y="2"/>
                  </a:lnTo>
                  <a:lnTo>
                    <a:pt x="2" y="4"/>
                  </a:lnTo>
                  <a:lnTo>
                    <a:pt x="2" y="4"/>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73" name="Freeform 370"/>
            <p:cNvSpPr>
              <a:spLocks/>
            </p:cNvSpPr>
            <p:nvPr/>
          </p:nvSpPr>
          <p:spPr bwMode="auto">
            <a:xfrm>
              <a:off x="928" y="2954"/>
              <a:ext cx="13" cy="31"/>
            </a:xfrm>
            <a:custGeom>
              <a:avLst/>
              <a:gdLst>
                <a:gd name="T0" fmla="*/ 2 w 13"/>
                <a:gd name="T1" fmla="*/ 3 h 31"/>
                <a:gd name="T2" fmla="*/ 2 w 13"/>
                <a:gd name="T3" fmla="*/ 4 h 31"/>
                <a:gd name="T4" fmla="*/ 2 w 13"/>
                <a:gd name="T5" fmla="*/ 5 h 31"/>
                <a:gd name="T6" fmla="*/ 3 w 13"/>
                <a:gd name="T7" fmla="*/ 6 h 31"/>
                <a:gd name="T8" fmla="*/ 3 w 13"/>
                <a:gd name="T9" fmla="*/ 8 h 31"/>
                <a:gd name="T10" fmla="*/ 3 w 13"/>
                <a:gd name="T11" fmla="*/ 9 h 31"/>
                <a:gd name="T12" fmla="*/ 4 w 13"/>
                <a:gd name="T13" fmla="*/ 11 h 31"/>
                <a:gd name="T14" fmla="*/ 5 w 13"/>
                <a:gd name="T15" fmla="*/ 13 h 31"/>
                <a:gd name="T16" fmla="*/ 5 w 13"/>
                <a:gd name="T17" fmla="*/ 14 h 31"/>
                <a:gd name="T18" fmla="*/ 6 w 13"/>
                <a:gd name="T19" fmla="*/ 16 h 31"/>
                <a:gd name="T20" fmla="*/ 7 w 13"/>
                <a:gd name="T21" fmla="*/ 18 h 31"/>
                <a:gd name="T22" fmla="*/ 7 w 13"/>
                <a:gd name="T23" fmla="*/ 19 h 31"/>
                <a:gd name="T24" fmla="*/ 8 w 13"/>
                <a:gd name="T25" fmla="*/ 21 h 31"/>
                <a:gd name="T26" fmla="*/ 9 w 13"/>
                <a:gd name="T27" fmla="*/ 23 h 31"/>
                <a:gd name="T28" fmla="*/ 9 w 13"/>
                <a:gd name="T29" fmla="*/ 23 h 31"/>
                <a:gd name="T30" fmla="*/ 9 w 13"/>
                <a:gd name="T31" fmla="*/ 24 h 31"/>
                <a:gd name="T32" fmla="*/ 10 w 13"/>
                <a:gd name="T33" fmla="*/ 25 h 31"/>
                <a:gd name="T34" fmla="*/ 10 w 13"/>
                <a:gd name="T35" fmla="*/ 26 h 31"/>
                <a:gd name="T36" fmla="*/ 11 w 13"/>
                <a:gd name="T37" fmla="*/ 26 h 31"/>
                <a:gd name="T38" fmla="*/ 11 w 13"/>
                <a:gd name="T39" fmla="*/ 27 h 31"/>
                <a:gd name="T40" fmla="*/ 11 w 13"/>
                <a:gd name="T41" fmla="*/ 28 h 31"/>
                <a:gd name="T42" fmla="*/ 11 w 13"/>
                <a:gd name="T43" fmla="*/ 28 h 31"/>
                <a:gd name="T44" fmla="*/ 12 w 13"/>
                <a:gd name="T45" fmla="*/ 29 h 31"/>
                <a:gd name="T46" fmla="*/ 12 w 13"/>
                <a:gd name="T47" fmla="*/ 30 h 31"/>
                <a:gd name="T48" fmla="*/ 11 w 13"/>
                <a:gd name="T49" fmla="*/ 30 h 31"/>
                <a:gd name="T50" fmla="*/ 11 w 13"/>
                <a:gd name="T51" fmla="*/ 29 h 31"/>
                <a:gd name="T52" fmla="*/ 11 w 13"/>
                <a:gd name="T53" fmla="*/ 29 h 31"/>
                <a:gd name="T54" fmla="*/ 10 w 13"/>
                <a:gd name="T55" fmla="*/ 28 h 31"/>
                <a:gd name="T56" fmla="*/ 9 w 13"/>
                <a:gd name="T57" fmla="*/ 27 h 31"/>
                <a:gd name="T58" fmla="*/ 9 w 13"/>
                <a:gd name="T59" fmla="*/ 26 h 31"/>
                <a:gd name="T60" fmla="*/ 8 w 13"/>
                <a:gd name="T61" fmla="*/ 24 h 31"/>
                <a:gd name="T62" fmla="*/ 7 w 13"/>
                <a:gd name="T63" fmla="*/ 23 h 31"/>
                <a:gd name="T64" fmla="*/ 6 w 13"/>
                <a:gd name="T65" fmla="*/ 20 h 31"/>
                <a:gd name="T66" fmla="*/ 5 w 13"/>
                <a:gd name="T67" fmla="*/ 18 h 31"/>
                <a:gd name="T68" fmla="*/ 4 w 13"/>
                <a:gd name="T69" fmla="*/ 17 h 31"/>
                <a:gd name="T70" fmla="*/ 3 w 13"/>
                <a:gd name="T71" fmla="*/ 15 h 31"/>
                <a:gd name="T72" fmla="*/ 3 w 13"/>
                <a:gd name="T73" fmla="*/ 13 h 31"/>
                <a:gd name="T74" fmla="*/ 2 w 13"/>
                <a:gd name="T75" fmla="*/ 11 h 31"/>
                <a:gd name="T76" fmla="*/ 1 w 13"/>
                <a:gd name="T77" fmla="*/ 9 h 31"/>
                <a:gd name="T78" fmla="*/ 1 w 13"/>
                <a:gd name="T79" fmla="*/ 8 h 31"/>
                <a:gd name="T80" fmla="*/ 0 w 13"/>
                <a:gd name="T81" fmla="*/ 7 h 31"/>
                <a:gd name="T82" fmla="*/ 0 w 13"/>
                <a:gd name="T83" fmla="*/ 5 h 31"/>
                <a:gd name="T84" fmla="*/ 0 w 13"/>
                <a:gd name="T85" fmla="*/ 4 h 31"/>
                <a:gd name="T86" fmla="*/ 0 w 13"/>
                <a:gd name="T87" fmla="*/ 3 h 31"/>
                <a:gd name="T88" fmla="*/ 0 w 13"/>
                <a:gd name="T89" fmla="*/ 3 h 31"/>
                <a:gd name="T90" fmla="*/ 0 w 13"/>
                <a:gd name="T91" fmla="*/ 2 h 31"/>
                <a:gd name="T92" fmla="*/ 0 w 13"/>
                <a:gd name="T93" fmla="*/ 1 h 31"/>
                <a:gd name="T94" fmla="*/ 0 w 13"/>
                <a:gd name="T95" fmla="*/ 0 h 31"/>
                <a:gd name="T96" fmla="*/ 1 w 13"/>
                <a:gd name="T97" fmla="*/ 0 h 31"/>
                <a:gd name="T98" fmla="*/ 1 w 13"/>
                <a:gd name="T99" fmla="*/ 1 h 31"/>
                <a:gd name="T100" fmla="*/ 1 w 13"/>
                <a:gd name="T101" fmla="*/ 2 h 31"/>
                <a:gd name="T102" fmla="*/ 2 w 13"/>
                <a:gd name="T103" fmla="*/ 3 h 31"/>
                <a:gd name="T104" fmla="*/ 2 w 13"/>
                <a:gd name="T105" fmla="*/ 3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 h="31">
                  <a:moveTo>
                    <a:pt x="2" y="3"/>
                  </a:moveTo>
                  <a:lnTo>
                    <a:pt x="2" y="4"/>
                  </a:lnTo>
                  <a:lnTo>
                    <a:pt x="2" y="5"/>
                  </a:lnTo>
                  <a:lnTo>
                    <a:pt x="3" y="6"/>
                  </a:lnTo>
                  <a:lnTo>
                    <a:pt x="3" y="8"/>
                  </a:lnTo>
                  <a:lnTo>
                    <a:pt x="3" y="9"/>
                  </a:lnTo>
                  <a:lnTo>
                    <a:pt x="4" y="11"/>
                  </a:lnTo>
                  <a:lnTo>
                    <a:pt x="5" y="13"/>
                  </a:lnTo>
                  <a:lnTo>
                    <a:pt x="5" y="14"/>
                  </a:lnTo>
                  <a:lnTo>
                    <a:pt x="6" y="16"/>
                  </a:lnTo>
                  <a:lnTo>
                    <a:pt x="7" y="18"/>
                  </a:lnTo>
                  <a:lnTo>
                    <a:pt x="7" y="19"/>
                  </a:lnTo>
                  <a:lnTo>
                    <a:pt x="8" y="21"/>
                  </a:lnTo>
                  <a:lnTo>
                    <a:pt x="9" y="23"/>
                  </a:lnTo>
                  <a:lnTo>
                    <a:pt x="9" y="23"/>
                  </a:lnTo>
                  <a:lnTo>
                    <a:pt x="9" y="24"/>
                  </a:lnTo>
                  <a:lnTo>
                    <a:pt x="10" y="25"/>
                  </a:lnTo>
                  <a:lnTo>
                    <a:pt x="10" y="26"/>
                  </a:lnTo>
                  <a:lnTo>
                    <a:pt x="11" y="26"/>
                  </a:lnTo>
                  <a:lnTo>
                    <a:pt x="11" y="27"/>
                  </a:lnTo>
                  <a:lnTo>
                    <a:pt x="11" y="28"/>
                  </a:lnTo>
                  <a:lnTo>
                    <a:pt x="11" y="28"/>
                  </a:lnTo>
                  <a:lnTo>
                    <a:pt x="12" y="29"/>
                  </a:lnTo>
                  <a:lnTo>
                    <a:pt x="12" y="30"/>
                  </a:lnTo>
                  <a:lnTo>
                    <a:pt x="11" y="30"/>
                  </a:lnTo>
                  <a:lnTo>
                    <a:pt x="11" y="29"/>
                  </a:lnTo>
                  <a:lnTo>
                    <a:pt x="11" y="29"/>
                  </a:lnTo>
                  <a:lnTo>
                    <a:pt x="10" y="28"/>
                  </a:lnTo>
                  <a:lnTo>
                    <a:pt x="9" y="27"/>
                  </a:lnTo>
                  <a:lnTo>
                    <a:pt x="9" y="26"/>
                  </a:lnTo>
                  <a:lnTo>
                    <a:pt x="8" y="24"/>
                  </a:lnTo>
                  <a:lnTo>
                    <a:pt x="7" y="23"/>
                  </a:lnTo>
                  <a:lnTo>
                    <a:pt x="6" y="20"/>
                  </a:lnTo>
                  <a:lnTo>
                    <a:pt x="5" y="18"/>
                  </a:lnTo>
                  <a:lnTo>
                    <a:pt x="4" y="17"/>
                  </a:lnTo>
                  <a:lnTo>
                    <a:pt x="3" y="15"/>
                  </a:lnTo>
                  <a:lnTo>
                    <a:pt x="3" y="13"/>
                  </a:lnTo>
                  <a:lnTo>
                    <a:pt x="2" y="11"/>
                  </a:lnTo>
                  <a:lnTo>
                    <a:pt x="1" y="9"/>
                  </a:lnTo>
                  <a:lnTo>
                    <a:pt x="1" y="8"/>
                  </a:lnTo>
                  <a:lnTo>
                    <a:pt x="0" y="7"/>
                  </a:lnTo>
                  <a:lnTo>
                    <a:pt x="0" y="5"/>
                  </a:lnTo>
                  <a:lnTo>
                    <a:pt x="0" y="4"/>
                  </a:lnTo>
                  <a:lnTo>
                    <a:pt x="0" y="3"/>
                  </a:lnTo>
                  <a:lnTo>
                    <a:pt x="0" y="3"/>
                  </a:lnTo>
                  <a:lnTo>
                    <a:pt x="0" y="2"/>
                  </a:lnTo>
                  <a:lnTo>
                    <a:pt x="0" y="1"/>
                  </a:lnTo>
                  <a:lnTo>
                    <a:pt x="0" y="0"/>
                  </a:lnTo>
                  <a:lnTo>
                    <a:pt x="1" y="0"/>
                  </a:lnTo>
                  <a:lnTo>
                    <a:pt x="1" y="1"/>
                  </a:lnTo>
                  <a:lnTo>
                    <a:pt x="1" y="2"/>
                  </a:lnTo>
                  <a:lnTo>
                    <a:pt x="2" y="3"/>
                  </a:lnTo>
                  <a:lnTo>
                    <a:pt x="2" y="3"/>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74" name="Freeform 371"/>
            <p:cNvSpPr>
              <a:spLocks/>
            </p:cNvSpPr>
            <p:nvPr/>
          </p:nvSpPr>
          <p:spPr bwMode="auto">
            <a:xfrm>
              <a:off x="924" y="2965"/>
              <a:ext cx="13" cy="31"/>
            </a:xfrm>
            <a:custGeom>
              <a:avLst/>
              <a:gdLst>
                <a:gd name="T0" fmla="*/ 1 w 13"/>
                <a:gd name="T1" fmla="*/ 3 h 31"/>
                <a:gd name="T2" fmla="*/ 2 w 13"/>
                <a:gd name="T3" fmla="*/ 3 h 31"/>
                <a:gd name="T4" fmla="*/ 2 w 13"/>
                <a:gd name="T5" fmla="*/ 5 h 31"/>
                <a:gd name="T6" fmla="*/ 2 w 13"/>
                <a:gd name="T7" fmla="*/ 6 h 31"/>
                <a:gd name="T8" fmla="*/ 3 w 13"/>
                <a:gd name="T9" fmla="*/ 8 h 31"/>
                <a:gd name="T10" fmla="*/ 3 w 13"/>
                <a:gd name="T11" fmla="*/ 9 h 31"/>
                <a:gd name="T12" fmla="*/ 4 w 13"/>
                <a:gd name="T13" fmla="*/ 11 h 31"/>
                <a:gd name="T14" fmla="*/ 5 w 13"/>
                <a:gd name="T15" fmla="*/ 13 h 31"/>
                <a:gd name="T16" fmla="*/ 5 w 13"/>
                <a:gd name="T17" fmla="*/ 14 h 31"/>
                <a:gd name="T18" fmla="*/ 6 w 13"/>
                <a:gd name="T19" fmla="*/ 16 h 31"/>
                <a:gd name="T20" fmla="*/ 7 w 13"/>
                <a:gd name="T21" fmla="*/ 18 h 31"/>
                <a:gd name="T22" fmla="*/ 7 w 13"/>
                <a:gd name="T23" fmla="*/ 19 h 31"/>
                <a:gd name="T24" fmla="*/ 8 w 13"/>
                <a:gd name="T25" fmla="*/ 21 h 31"/>
                <a:gd name="T26" fmla="*/ 9 w 13"/>
                <a:gd name="T27" fmla="*/ 22 h 31"/>
                <a:gd name="T28" fmla="*/ 9 w 13"/>
                <a:gd name="T29" fmla="*/ 23 h 31"/>
                <a:gd name="T30" fmla="*/ 9 w 13"/>
                <a:gd name="T31" fmla="*/ 24 h 31"/>
                <a:gd name="T32" fmla="*/ 10 w 13"/>
                <a:gd name="T33" fmla="*/ 25 h 31"/>
                <a:gd name="T34" fmla="*/ 11 w 13"/>
                <a:gd name="T35" fmla="*/ 26 h 31"/>
                <a:gd name="T36" fmla="*/ 11 w 13"/>
                <a:gd name="T37" fmla="*/ 27 h 31"/>
                <a:gd name="T38" fmla="*/ 11 w 13"/>
                <a:gd name="T39" fmla="*/ 28 h 31"/>
                <a:gd name="T40" fmla="*/ 12 w 13"/>
                <a:gd name="T41" fmla="*/ 28 h 31"/>
                <a:gd name="T42" fmla="*/ 12 w 13"/>
                <a:gd name="T43" fmla="*/ 29 h 31"/>
                <a:gd name="T44" fmla="*/ 12 w 13"/>
                <a:gd name="T45" fmla="*/ 30 h 31"/>
                <a:gd name="T46" fmla="*/ 11 w 13"/>
                <a:gd name="T47" fmla="*/ 30 h 31"/>
                <a:gd name="T48" fmla="*/ 11 w 13"/>
                <a:gd name="T49" fmla="*/ 30 h 31"/>
                <a:gd name="T50" fmla="*/ 11 w 13"/>
                <a:gd name="T51" fmla="*/ 29 h 31"/>
                <a:gd name="T52" fmla="*/ 10 w 13"/>
                <a:gd name="T53" fmla="*/ 28 h 31"/>
                <a:gd name="T54" fmla="*/ 9 w 13"/>
                <a:gd name="T55" fmla="*/ 27 h 31"/>
                <a:gd name="T56" fmla="*/ 9 w 13"/>
                <a:gd name="T57" fmla="*/ 25 h 31"/>
                <a:gd name="T58" fmla="*/ 8 w 13"/>
                <a:gd name="T59" fmla="*/ 24 h 31"/>
                <a:gd name="T60" fmla="*/ 7 w 13"/>
                <a:gd name="T61" fmla="*/ 23 h 31"/>
                <a:gd name="T62" fmla="*/ 6 w 13"/>
                <a:gd name="T63" fmla="*/ 20 h 31"/>
                <a:gd name="T64" fmla="*/ 5 w 13"/>
                <a:gd name="T65" fmla="*/ 18 h 31"/>
                <a:gd name="T66" fmla="*/ 5 w 13"/>
                <a:gd name="T67" fmla="*/ 17 h 31"/>
                <a:gd name="T68" fmla="*/ 3 w 13"/>
                <a:gd name="T69" fmla="*/ 14 h 31"/>
                <a:gd name="T70" fmla="*/ 3 w 13"/>
                <a:gd name="T71" fmla="*/ 13 h 31"/>
                <a:gd name="T72" fmla="*/ 2 w 13"/>
                <a:gd name="T73" fmla="*/ 11 h 31"/>
                <a:gd name="T74" fmla="*/ 1 w 13"/>
                <a:gd name="T75" fmla="*/ 9 h 31"/>
                <a:gd name="T76" fmla="*/ 1 w 13"/>
                <a:gd name="T77" fmla="*/ 8 h 31"/>
                <a:gd name="T78" fmla="*/ 1 w 13"/>
                <a:gd name="T79" fmla="*/ 7 h 31"/>
                <a:gd name="T80" fmla="*/ 1 w 13"/>
                <a:gd name="T81" fmla="*/ 5 h 31"/>
                <a:gd name="T82" fmla="*/ 0 w 13"/>
                <a:gd name="T83" fmla="*/ 4 h 31"/>
                <a:gd name="T84" fmla="*/ 0 w 13"/>
                <a:gd name="T85" fmla="*/ 3 h 31"/>
                <a:gd name="T86" fmla="*/ 0 w 13"/>
                <a:gd name="T87" fmla="*/ 3 h 31"/>
                <a:gd name="T88" fmla="*/ 0 w 13"/>
                <a:gd name="T89" fmla="*/ 2 h 31"/>
                <a:gd name="T90" fmla="*/ 0 w 13"/>
                <a:gd name="T91" fmla="*/ 1 h 31"/>
                <a:gd name="T92" fmla="*/ 1 w 13"/>
                <a:gd name="T93" fmla="*/ 0 h 31"/>
                <a:gd name="T94" fmla="*/ 1 w 13"/>
                <a:gd name="T95" fmla="*/ 1 h 31"/>
                <a:gd name="T96" fmla="*/ 1 w 13"/>
                <a:gd name="T97" fmla="*/ 2 h 31"/>
                <a:gd name="T98" fmla="*/ 1 w 13"/>
                <a:gd name="T99" fmla="*/ 3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3" h="31">
                  <a:moveTo>
                    <a:pt x="1" y="3"/>
                  </a:moveTo>
                  <a:lnTo>
                    <a:pt x="2" y="3"/>
                  </a:lnTo>
                  <a:lnTo>
                    <a:pt x="2" y="5"/>
                  </a:lnTo>
                  <a:lnTo>
                    <a:pt x="2" y="6"/>
                  </a:lnTo>
                  <a:lnTo>
                    <a:pt x="3" y="8"/>
                  </a:lnTo>
                  <a:lnTo>
                    <a:pt x="3" y="9"/>
                  </a:lnTo>
                  <a:lnTo>
                    <a:pt x="4" y="11"/>
                  </a:lnTo>
                  <a:lnTo>
                    <a:pt x="5" y="13"/>
                  </a:lnTo>
                  <a:lnTo>
                    <a:pt x="5" y="14"/>
                  </a:lnTo>
                  <a:lnTo>
                    <a:pt x="6" y="16"/>
                  </a:lnTo>
                  <a:lnTo>
                    <a:pt x="7" y="18"/>
                  </a:lnTo>
                  <a:lnTo>
                    <a:pt x="7" y="19"/>
                  </a:lnTo>
                  <a:lnTo>
                    <a:pt x="8" y="21"/>
                  </a:lnTo>
                  <a:lnTo>
                    <a:pt x="9" y="22"/>
                  </a:lnTo>
                  <a:lnTo>
                    <a:pt x="9" y="23"/>
                  </a:lnTo>
                  <a:lnTo>
                    <a:pt x="9" y="24"/>
                  </a:lnTo>
                  <a:lnTo>
                    <a:pt x="10" y="25"/>
                  </a:lnTo>
                  <a:lnTo>
                    <a:pt x="11" y="26"/>
                  </a:lnTo>
                  <a:lnTo>
                    <a:pt x="11" y="27"/>
                  </a:lnTo>
                  <a:lnTo>
                    <a:pt x="11" y="28"/>
                  </a:lnTo>
                  <a:lnTo>
                    <a:pt x="12" y="28"/>
                  </a:lnTo>
                  <a:lnTo>
                    <a:pt x="12" y="29"/>
                  </a:lnTo>
                  <a:lnTo>
                    <a:pt x="12" y="30"/>
                  </a:lnTo>
                  <a:lnTo>
                    <a:pt x="11" y="30"/>
                  </a:lnTo>
                  <a:lnTo>
                    <a:pt x="11" y="30"/>
                  </a:lnTo>
                  <a:lnTo>
                    <a:pt x="11" y="29"/>
                  </a:lnTo>
                  <a:lnTo>
                    <a:pt x="10" y="28"/>
                  </a:lnTo>
                  <a:lnTo>
                    <a:pt x="9" y="27"/>
                  </a:lnTo>
                  <a:lnTo>
                    <a:pt x="9" y="25"/>
                  </a:lnTo>
                  <a:lnTo>
                    <a:pt x="8" y="24"/>
                  </a:lnTo>
                  <a:lnTo>
                    <a:pt x="7" y="23"/>
                  </a:lnTo>
                  <a:lnTo>
                    <a:pt x="6" y="20"/>
                  </a:lnTo>
                  <a:lnTo>
                    <a:pt x="5" y="18"/>
                  </a:lnTo>
                  <a:lnTo>
                    <a:pt x="5" y="17"/>
                  </a:lnTo>
                  <a:lnTo>
                    <a:pt x="3" y="14"/>
                  </a:lnTo>
                  <a:lnTo>
                    <a:pt x="3" y="13"/>
                  </a:lnTo>
                  <a:lnTo>
                    <a:pt x="2" y="11"/>
                  </a:lnTo>
                  <a:lnTo>
                    <a:pt x="1" y="9"/>
                  </a:lnTo>
                  <a:lnTo>
                    <a:pt x="1" y="8"/>
                  </a:lnTo>
                  <a:lnTo>
                    <a:pt x="1" y="7"/>
                  </a:lnTo>
                  <a:lnTo>
                    <a:pt x="1" y="5"/>
                  </a:lnTo>
                  <a:lnTo>
                    <a:pt x="0" y="4"/>
                  </a:lnTo>
                  <a:lnTo>
                    <a:pt x="0" y="3"/>
                  </a:lnTo>
                  <a:lnTo>
                    <a:pt x="0" y="3"/>
                  </a:lnTo>
                  <a:lnTo>
                    <a:pt x="0" y="2"/>
                  </a:lnTo>
                  <a:lnTo>
                    <a:pt x="0" y="1"/>
                  </a:lnTo>
                  <a:lnTo>
                    <a:pt x="1" y="0"/>
                  </a:lnTo>
                  <a:lnTo>
                    <a:pt x="1" y="1"/>
                  </a:lnTo>
                  <a:lnTo>
                    <a:pt x="1" y="2"/>
                  </a:lnTo>
                  <a:lnTo>
                    <a:pt x="1" y="3"/>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75" name="Freeform 372"/>
            <p:cNvSpPr>
              <a:spLocks/>
            </p:cNvSpPr>
            <p:nvPr/>
          </p:nvSpPr>
          <p:spPr bwMode="auto">
            <a:xfrm>
              <a:off x="919" y="2979"/>
              <a:ext cx="11" cy="25"/>
            </a:xfrm>
            <a:custGeom>
              <a:avLst/>
              <a:gdLst>
                <a:gd name="T0" fmla="*/ 1 w 11"/>
                <a:gd name="T1" fmla="*/ 2 h 25"/>
                <a:gd name="T2" fmla="*/ 1 w 11"/>
                <a:gd name="T3" fmla="*/ 3 h 25"/>
                <a:gd name="T4" fmla="*/ 1 w 11"/>
                <a:gd name="T5" fmla="*/ 4 h 25"/>
                <a:gd name="T6" fmla="*/ 2 w 11"/>
                <a:gd name="T7" fmla="*/ 5 h 25"/>
                <a:gd name="T8" fmla="*/ 3 w 11"/>
                <a:gd name="T9" fmla="*/ 6 h 25"/>
                <a:gd name="T10" fmla="*/ 3 w 11"/>
                <a:gd name="T11" fmla="*/ 7 h 25"/>
                <a:gd name="T12" fmla="*/ 3 w 11"/>
                <a:gd name="T13" fmla="*/ 9 h 25"/>
                <a:gd name="T14" fmla="*/ 4 w 11"/>
                <a:gd name="T15" fmla="*/ 10 h 25"/>
                <a:gd name="T16" fmla="*/ 4 w 11"/>
                <a:gd name="T17" fmla="*/ 11 h 25"/>
                <a:gd name="T18" fmla="*/ 5 w 11"/>
                <a:gd name="T19" fmla="*/ 12 h 25"/>
                <a:gd name="T20" fmla="*/ 6 w 11"/>
                <a:gd name="T21" fmla="*/ 14 h 25"/>
                <a:gd name="T22" fmla="*/ 6 w 11"/>
                <a:gd name="T23" fmla="*/ 14 h 25"/>
                <a:gd name="T24" fmla="*/ 6 w 11"/>
                <a:gd name="T25" fmla="*/ 16 h 25"/>
                <a:gd name="T26" fmla="*/ 7 w 11"/>
                <a:gd name="T27" fmla="*/ 17 h 25"/>
                <a:gd name="T28" fmla="*/ 8 w 11"/>
                <a:gd name="T29" fmla="*/ 18 h 25"/>
                <a:gd name="T30" fmla="*/ 8 w 11"/>
                <a:gd name="T31" fmla="*/ 18 h 25"/>
                <a:gd name="T32" fmla="*/ 9 w 11"/>
                <a:gd name="T33" fmla="*/ 19 h 25"/>
                <a:gd name="T34" fmla="*/ 9 w 11"/>
                <a:gd name="T35" fmla="*/ 20 h 25"/>
                <a:gd name="T36" fmla="*/ 9 w 11"/>
                <a:gd name="T37" fmla="*/ 20 h 25"/>
                <a:gd name="T38" fmla="*/ 9 w 11"/>
                <a:gd name="T39" fmla="*/ 21 h 25"/>
                <a:gd name="T40" fmla="*/ 9 w 11"/>
                <a:gd name="T41" fmla="*/ 22 h 25"/>
                <a:gd name="T42" fmla="*/ 10 w 11"/>
                <a:gd name="T43" fmla="*/ 22 h 25"/>
                <a:gd name="T44" fmla="*/ 10 w 11"/>
                <a:gd name="T45" fmla="*/ 23 h 25"/>
                <a:gd name="T46" fmla="*/ 10 w 11"/>
                <a:gd name="T47" fmla="*/ 24 h 25"/>
                <a:gd name="T48" fmla="*/ 9 w 11"/>
                <a:gd name="T49" fmla="*/ 24 h 25"/>
                <a:gd name="T50" fmla="*/ 9 w 11"/>
                <a:gd name="T51" fmla="*/ 23 h 25"/>
                <a:gd name="T52" fmla="*/ 9 w 11"/>
                <a:gd name="T53" fmla="*/ 23 h 25"/>
                <a:gd name="T54" fmla="*/ 8 w 11"/>
                <a:gd name="T55" fmla="*/ 22 h 25"/>
                <a:gd name="T56" fmla="*/ 8 w 11"/>
                <a:gd name="T57" fmla="*/ 22 h 25"/>
                <a:gd name="T58" fmla="*/ 8 w 11"/>
                <a:gd name="T59" fmla="*/ 21 h 25"/>
                <a:gd name="T60" fmla="*/ 7 w 11"/>
                <a:gd name="T61" fmla="*/ 19 h 25"/>
                <a:gd name="T62" fmla="*/ 6 w 11"/>
                <a:gd name="T63" fmla="*/ 18 h 25"/>
                <a:gd name="T64" fmla="*/ 5 w 11"/>
                <a:gd name="T65" fmla="*/ 17 h 25"/>
                <a:gd name="T66" fmla="*/ 4 w 11"/>
                <a:gd name="T67" fmla="*/ 15 h 25"/>
                <a:gd name="T68" fmla="*/ 4 w 11"/>
                <a:gd name="T69" fmla="*/ 14 h 25"/>
                <a:gd name="T70" fmla="*/ 3 w 11"/>
                <a:gd name="T71" fmla="*/ 13 h 25"/>
                <a:gd name="T72" fmla="*/ 2 w 11"/>
                <a:gd name="T73" fmla="*/ 11 h 25"/>
                <a:gd name="T74" fmla="*/ 1 w 11"/>
                <a:gd name="T75" fmla="*/ 10 h 25"/>
                <a:gd name="T76" fmla="*/ 1 w 11"/>
                <a:gd name="T77" fmla="*/ 8 h 25"/>
                <a:gd name="T78" fmla="*/ 1 w 11"/>
                <a:gd name="T79" fmla="*/ 7 h 25"/>
                <a:gd name="T80" fmla="*/ 0 w 11"/>
                <a:gd name="T81" fmla="*/ 6 h 25"/>
                <a:gd name="T82" fmla="*/ 0 w 11"/>
                <a:gd name="T83" fmla="*/ 5 h 25"/>
                <a:gd name="T84" fmla="*/ 0 w 11"/>
                <a:gd name="T85" fmla="*/ 4 h 25"/>
                <a:gd name="T86" fmla="*/ 0 w 11"/>
                <a:gd name="T87" fmla="*/ 2 h 25"/>
                <a:gd name="T88" fmla="*/ 0 w 11"/>
                <a:gd name="T89" fmla="*/ 2 h 25"/>
                <a:gd name="T90" fmla="*/ 0 w 11"/>
                <a:gd name="T91" fmla="*/ 1 h 25"/>
                <a:gd name="T92" fmla="*/ 0 w 11"/>
                <a:gd name="T93" fmla="*/ 0 h 25"/>
                <a:gd name="T94" fmla="*/ 1 w 11"/>
                <a:gd name="T95" fmla="*/ 0 h 25"/>
                <a:gd name="T96" fmla="*/ 1 w 11"/>
                <a:gd name="T97" fmla="*/ 1 h 25"/>
                <a:gd name="T98" fmla="*/ 1 w 11"/>
                <a:gd name="T99" fmla="*/ 2 h 25"/>
                <a:gd name="T100" fmla="*/ 1 w 11"/>
                <a:gd name="T101" fmla="*/ 2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1" h="25">
                  <a:moveTo>
                    <a:pt x="1" y="2"/>
                  </a:moveTo>
                  <a:lnTo>
                    <a:pt x="1" y="3"/>
                  </a:lnTo>
                  <a:lnTo>
                    <a:pt x="1" y="4"/>
                  </a:lnTo>
                  <a:lnTo>
                    <a:pt x="2" y="5"/>
                  </a:lnTo>
                  <a:lnTo>
                    <a:pt x="3" y="6"/>
                  </a:lnTo>
                  <a:lnTo>
                    <a:pt x="3" y="7"/>
                  </a:lnTo>
                  <a:lnTo>
                    <a:pt x="3" y="9"/>
                  </a:lnTo>
                  <a:lnTo>
                    <a:pt x="4" y="10"/>
                  </a:lnTo>
                  <a:lnTo>
                    <a:pt x="4" y="11"/>
                  </a:lnTo>
                  <a:lnTo>
                    <a:pt x="5" y="12"/>
                  </a:lnTo>
                  <a:lnTo>
                    <a:pt x="6" y="14"/>
                  </a:lnTo>
                  <a:lnTo>
                    <a:pt x="6" y="14"/>
                  </a:lnTo>
                  <a:lnTo>
                    <a:pt x="6" y="16"/>
                  </a:lnTo>
                  <a:lnTo>
                    <a:pt x="7" y="17"/>
                  </a:lnTo>
                  <a:lnTo>
                    <a:pt x="8" y="18"/>
                  </a:lnTo>
                  <a:lnTo>
                    <a:pt x="8" y="18"/>
                  </a:lnTo>
                  <a:lnTo>
                    <a:pt x="9" y="19"/>
                  </a:lnTo>
                  <a:lnTo>
                    <a:pt x="9" y="20"/>
                  </a:lnTo>
                  <a:lnTo>
                    <a:pt x="9" y="20"/>
                  </a:lnTo>
                  <a:lnTo>
                    <a:pt x="9" y="21"/>
                  </a:lnTo>
                  <a:lnTo>
                    <a:pt x="9" y="22"/>
                  </a:lnTo>
                  <a:lnTo>
                    <a:pt x="10" y="22"/>
                  </a:lnTo>
                  <a:lnTo>
                    <a:pt x="10" y="23"/>
                  </a:lnTo>
                  <a:lnTo>
                    <a:pt x="10" y="24"/>
                  </a:lnTo>
                  <a:lnTo>
                    <a:pt x="9" y="24"/>
                  </a:lnTo>
                  <a:lnTo>
                    <a:pt x="9" y="23"/>
                  </a:lnTo>
                  <a:lnTo>
                    <a:pt x="9" y="23"/>
                  </a:lnTo>
                  <a:lnTo>
                    <a:pt x="8" y="22"/>
                  </a:lnTo>
                  <a:lnTo>
                    <a:pt x="8" y="22"/>
                  </a:lnTo>
                  <a:lnTo>
                    <a:pt x="8" y="21"/>
                  </a:lnTo>
                  <a:lnTo>
                    <a:pt x="7" y="19"/>
                  </a:lnTo>
                  <a:lnTo>
                    <a:pt x="6" y="18"/>
                  </a:lnTo>
                  <a:lnTo>
                    <a:pt x="5" y="17"/>
                  </a:lnTo>
                  <a:lnTo>
                    <a:pt x="4" y="15"/>
                  </a:lnTo>
                  <a:lnTo>
                    <a:pt x="4" y="14"/>
                  </a:lnTo>
                  <a:lnTo>
                    <a:pt x="3" y="13"/>
                  </a:lnTo>
                  <a:lnTo>
                    <a:pt x="2" y="11"/>
                  </a:lnTo>
                  <a:lnTo>
                    <a:pt x="1" y="10"/>
                  </a:lnTo>
                  <a:lnTo>
                    <a:pt x="1" y="8"/>
                  </a:lnTo>
                  <a:lnTo>
                    <a:pt x="1" y="7"/>
                  </a:lnTo>
                  <a:lnTo>
                    <a:pt x="0" y="6"/>
                  </a:lnTo>
                  <a:lnTo>
                    <a:pt x="0" y="5"/>
                  </a:lnTo>
                  <a:lnTo>
                    <a:pt x="0" y="4"/>
                  </a:lnTo>
                  <a:lnTo>
                    <a:pt x="0" y="2"/>
                  </a:lnTo>
                  <a:lnTo>
                    <a:pt x="0" y="2"/>
                  </a:lnTo>
                  <a:lnTo>
                    <a:pt x="0" y="1"/>
                  </a:lnTo>
                  <a:lnTo>
                    <a:pt x="0" y="0"/>
                  </a:lnTo>
                  <a:lnTo>
                    <a:pt x="1" y="0"/>
                  </a:lnTo>
                  <a:lnTo>
                    <a:pt x="1" y="1"/>
                  </a:lnTo>
                  <a:lnTo>
                    <a:pt x="1" y="2"/>
                  </a:lnTo>
                  <a:lnTo>
                    <a:pt x="1" y="2"/>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76" name="Freeform 373"/>
            <p:cNvSpPr>
              <a:spLocks/>
            </p:cNvSpPr>
            <p:nvPr/>
          </p:nvSpPr>
          <p:spPr bwMode="auto">
            <a:xfrm>
              <a:off x="913" y="2987"/>
              <a:ext cx="10" cy="25"/>
            </a:xfrm>
            <a:custGeom>
              <a:avLst/>
              <a:gdLst>
                <a:gd name="T0" fmla="*/ 1 w 10"/>
                <a:gd name="T1" fmla="*/ 2 h 25"/>
                <a:gd name="T2" fmla="*/ 2 w 10"/>
                <a:gd name="T3" fmla="*/ 3 h 25"/>
                <a:gd name="T4" fmla="*/ 2 w 10"/>
                <a:gd name="T5" fmla="*/ 4 h 25"/>
                <a:gd name="T6" fmla="*/ 2 w 10"/>
                <a:gd name="T7" fmla="*/ 6 h 25"/>
                <a:gd name="T8" fmla="*/ 2 w 10"/>
                <a:gd name="T9" fmla="*/ 6 h 25"/>
                <a:gd name="T10" fmla="*/ 3 w 10"/>
                <a:gd name="T11" fmla="*/ 7 h 25"/>
                <a:gd name="T12" fmla="*/ 3 w 10"/>
                <a:gd name="T13" fmla="*/ 9 h 25"/>
                <a:gd name="T14" fmla="*/ 4 w 10"/>
                <a:gd name="T15" fmla="*/ 10 h 25"/>
                <a:gd name="T16" fmla="*/ 4 w 10"/>
                <a:gd name="T17" fmla="*/ 11 h 25"/>
                <a:gd name="T18" fmla="*/ 5 w 10"/>
                <a:gd name="T19" fmla="*/ 13 h 25"/>
                <a:gd name="T20" fmla="*/ 5 w 10"/>
                <a:gd name="T21" fmla="*/ 14 h 25"/>
                <a:gd name="T22" fmla="*/ 5 w 10"/>
                <a:gd name="T23" fmla="*/ 14 h 25"/>
                <a:gd name="T24" fmla="*/ 6 w 10"/>
                <a:gd name="T25" fmla="*/ 16 h 25"/>
                <a:gd name="T26" fmla="*/ 7 w 10"/>
                <a:gd name="T27" fmla="*/ 17 h 25"/>
                <a:gd name="T28" fmla="*/ 7 w 10"/>
                <a:gd name="T29" fmla="*/ 18 h 25"/>
                <a:gd name="T30" fmla="*/ 8 w 10"/>
                <a:gd name="T31" fmla="*/ 18 h 25"/>
                <a:gd name="T32" fmla="*/ 8 w 10"/>
                <a:gd name="T33" fmla="*/ 19 h 25"/>
                <a:gd name="T34" fmla="*/ 8 w 10"/>
                <a:gd name="T35" fmla="*/ 20 h 25"/>
                <a:gd name="T36" fmla="*/ 9 w 10"/>
                <a:gd name="T37" fmla="*/ 20 h 25"/>
                <a:gd name="T38" fmla="*/ 9 w 10"/>
                <a:gd name="T39" fmla="*/ 21 h 25"/>
                <a:gd name="T40" fmla="*/ 9 w 10"/>
                <a:gd name="T41" fmla="*/ 22 h 25"/>
                <a:gd name="T42" fmla="*/ 9 w 10"/>
                <a:gd name="T43" fmla="*/ 22 h 25"/>
                <a:gd name="T44" fmla="*/ 9 w 10"/>
                <a:gd name="T45" fmla="*/ 23 h 25"/>
                <a:gd name="T46" fmla="*/ 9 w 10"/>
                <a:gd name="T47" fmla="*/ 24 h 25"/>
                <a:gd name="T48" fmla="*/ 9 w 10"/>
                <a:gd name="T49" fmla="*/ 23 h 25"/>
                <a:gd name="T50" fmla="*/ 8 w 10"/>
                <a:gd name="T51" fmla="*/ 23 h 25"/>
                <a:gd name="T52" fmla="*/ 8 w 10"/>
                <a:gd name="T53" fmla="*/ 22 h 25"/>
                <a:gd name="T54" fmla="*/ 8 w 10"/>
                <a:gd name="T55" fmla="*/ 22 h 25"/>
                <a:gd name="T56" fmla="*/ 7 w 10"/>
                <a:gd name="T57" fmla="*/ 22 h 25"/>
                <a:gd name="T58" fmla="*/ 7 w 10"/>
                <a:gd name="T59" fmla="*/ 20 h 25"/>
                <a:gd name="T60" fmla="*/ 6 w 10"/>
                <a:gd name="T61" fmla="*/ 19 h 25"/>
                <a:gd name="T62" fmla="*/ 5 w 10"/>
                <a:gd name="T63" fmla="*/ 18 h 25"/>
                <a:gd name="T64" fmla="*/ 5 w 10"/>
                <a:gd name="T65" fmla="*/ 17 h 25"/>
                <a:gd name="T66" fmla="*/ 4 w 10"/>
                <a:gd name="T67" fmla="*/ 15 h 25"/>
                <a:gd name="T68" fmla="*/ 4 w 10"/>
                <a:gd name="T69" fmla="*/ 14 h 25"/>
                <a:gd name="T70" fmla="*/ 3 w 10"/>
                <a:gd name="T71" fmla="*/ 13 h 25"/>
                <a:gd name="T72" fmla="*/ 2 w 10"/>
                <a:gd name="T73" fmla="*/ 11 h 25"/>
                <a:gd name="T74" fmla="*/ 2 w 10"/>
                <a:gd name="T75" fmla="*/ 10 h 25"/>
                <a:gd name="T76" fmla="*/ 1 w 10"/>
                <a:gd name="T77" fmla="*/ 8 h 25"/>
                <a:gd name="T78" fmla="*/ 1 w 10"/>
                <a:gd name="T79" fmla="*/ 7 h 25"/>
                <a:gd name="T80" fmla="*/ 1 w 10"/>
                <a:gd name="T81" fmla="*/ 6 h 25"/>
                <a:gd name="T82" fmla="*/ 1 w 10"/>
                <a:gd name="T83" fmla="*/ 5 h 25"/>
                <a:gd name="T84" fmla="*/ 0 w 10"/>
                <a:gd name="T85" fmla="*/ 4 h 25"/>
                <a:gd name="T86" fmla="*/ 0 w 10"/>
                <a:gd name="T87" fmla="*/ 3 h 25"/>
                <a:gd name="T88" fmla="*/ 0 w 10"/>
                <a:gd name="T89" fmla="*/ 2 h 25"/>
                <a:gd name="T90" fmla="*/ 0 w 10"/>
                <a:gd name="T91" fmla="*/ 2 h 25"/>
                <a:gd name="T92" fmla="*/ 0 w 10"/>
                <a:gd name="T93" fmla="*/ 1 h 25"/>
                <a:gd name="T94" fmla="*/ 1 w 10"/>
                <a:gd name="T95" fmla="*/ 1 h 25"/>
                <a:gd name="T96" fmla="*/ 1 w 10"/>
                <a:gd name="T97" fmla="*/ 0 h 25"/>
                <a:gd name="T98" fmla="*/ 1 w 10"/>
                <a:gd name="T99" fmla="*/ 0 h 25"/>
                <a:gd name="T100" fmla="*/ 1 w 10"/>
                <a:gd name="T101" fmla="*/ 1 h 25"/>
                <a:gd name="T102" fmla="*/ 1 w 10"/>
                <a:gd name="T103" fmla="*/ 2 h 25"/>
                <a:gd name="T104" fmla="*/ 1 w 10"/>
                <a:gd name="T105" fmla="*/ 2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 h="25">
                  <a:moveTo>
                    <a:pt x="1" y="2"/>
                  </a:moveTo>
                  <a:lnTo>
                    <a:pt x="2" y="3"/>
                  </a:lnTo>
                  <a:lnTo>
                    <a:pt x="2" y="4"/>
                  </a:lnTo>
                  <a:lnTo>
                    <a:pt x="2" y="6"/>
                  </a:lnTo>
                  <a:lnTo>
                    <a:pt x="2" y="6"/>
                  </a:lnTo>
                  <a:lnTo>
                    <a:pt x="3" y="7"/>
                  </a:lnTo>
                  <a:lnTo>
                    <a:pt x="3" y="9"/>
                  </a:lnTo>
                  <a:lnTo>
                    <a:pt x="4" y="10"/>
                  </a:lnTo>
                  <a:lnTo>
                    <a:pt x="4" y="11"/>
                  </a:lnTo>
                  <a:lnTo>
                    <a:pt x="5" y="13"/>
                  </a:lnTo>
                  <a:lnTo>
                    <a:pt x="5" y="14"/>
                  </a:lnTo>
                  <a:lnTo>
                    <a:pt x="5" y="14"/>
                  </a:lnTo>
                  <a:lnTo>
                    <a:pt x="6" y="16"/>
                  </a:lnTo>
                  <a:lnTo>
                    <a:pt x="7" y="17"/>
                  </a:lnTo>
                  <a:lnTo>
                    <a:pt x="7" y="18"/>
                  </a:lnTo>
                  <a:lnTo>
                    <a:pt x="8" y="18"/>
                  </a:lnTo>
                  <a:lnTo>
                    <a:pt x="8" y="19"/>
                  </a:lnTo>
                  <a:lnTo>
                    <a:pt x="8" y="20"/>
                  </a:lnTo>
                  <a:lnTo>
                    <a:pt x="9" y="20"/>
                  </a:lnTo>
                  <a:lnTo>
                    <a:pt x="9" y="21"/>
                  </a:lnTo>
                  <a:lnTo>
                    <a:pt x="9" y="22"/>
                  </a:lnTo>
                  <a:lnTo>
                    <a:pt x="9" y="22"/>
                  </a:lnTo>
                  <a:lnTo>
                    <a:pt x="9" y="23"/>
                  </a:lnTo>
                  <a:lnTo>
                    <a:pt x="9" y="24"/>
                  </a:lnTo>
                  <a:lnTo>
                    <a:pt x="9" y="23"/>
                  </a:lnTo>
                  <a:lnTo>
                    <a:pt x="8" y="23"/>
                  </a:lnTo>
                  <a:lnTo>
                    <a:pt x="8" y="22"/>
                  </a:lnTo>
                  <a:lnTo>
                    <a:pt x="8" y="22"/>
                  </a:lnTo>
                  <a:lnTo>
                    <a:pt x="7" y="22"/>
                  </a:lnTo>
                  <a:lnTo>
                    <a:pt x="7" y="20"/>
                  </a:lnTo>
                  <a:lnTo>
                    <a:pt x="6" y="19"/>
                  </a:lnTo>
                  <a:lnTo>
                    <a:pt x="5" y="18"/>
                  </a:lnTo>
                  <a:lnTo>
                    <a:pt x="5" y="17"/>
                  </a:lnTo>
                  <a:lnTo>
                    <a:pt x="4" y="15"/>
                  </a:lnTo>
                  <a:lnTo>
                    <a:pt x="4" y="14"/>
                  </a:lnTo>
                  <a:lnTo>
                    <a:pt x="3" y="13"/>
                  </a:lnTo>
                  <a:lnTo>
                    <a:pt x="2" y="11"/>
                  </a:lnTo>
                  <a:lnTo>
                    <a:pt x="2" y="10"/>
                  </a:lnTo>
                  <a:lnTo>
                    <a:pt x="1" y="8"/>
                  </a:lnTo>
                  <a:lnTo>
                    <a:pt x="1" y="7"/>
                  </a:lnTo>
                  <a:lnTo>
                    <a:pt x="1" y="6"/>
                  </a:lnTo>
                  <a:lnTo>
                    <a:pt x="1" y="5"/>
                  </a:lnTo>
                  <a:lnTo>
                    <a:pt x="0" y="4"/>
                  </a:lnTo>
                  <a:lnTo>
                    <a:pt x="0" y="3"/>
                  </a:lnTo>
                  <a:lnTo>
                    <a:pt x="0" y="2"/>
                  </a:lnTo>
                  <a:lnTo>
                    <a:pt x="0" y="2"/>
                  </a:lnTo>
                  <a:lnTo>
                    <a:pt x="0" y="1"/>
                  </a:lnTo>
                  <a:lnTo>
                    <a:pt x="1" y="1"/>
                  </a:lnTo>
                  <a:lnTo>
                    <a:pt x="1" y="0"/>
                  </a:lnTo>
                  <a:lnTo>
                    <a:pt x="1" y="0"/>
                  </a:lnTo>
                  <a:lnTo>
                    <a:pt x="1" y="1"/>
                  </a:lnTo>
                  <a:lnTo>
                    <a:pt x="1" y="2"/>
                  </a:lnTo>
                  <a:lnTo>
                    <a:pt x="1" y="2"/>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77" name="Freeform 374"/>
            <p:cNvSpPr>
              <a:spLocks/>
            </p:cNvSpPr>
            <p:nvPr/>
          </p:nvSpPr>
          <p:spPr bwMode="auto">
            <a:xfrm>
              <a:off x="908" y="2997"/>
              <a:ext cx="10" cy="24"/>
            </a:xfrm>
            <a:custGeom>
              <a:avLst/>
              <a:gdLst>
                <a:gd name="T0" fmla="*/ 2 w 10"/>
                <a:gd name="T1" fmla="*/ 2 h 24"/>
                <a:gd name="T2" fmla="*/ 2 w 10"/>
                <a:gd name="T3" fmla="*/ 3 h 24"/>
                <a:gd name="T4" fmla="*/ 2 w 10"/>
                <a:gd name="T5" fmla="*/ 4 h 24"/>
                <a:gd name="T6" fmla="*/ 2 w 10"/>
                <a:gd name="T7" fmla="*/ 5 h 24"/>
                <a:gd name="T8" fmla="*/ 2 w 10"/>
                <a:gd name="T9" fmla="*/ 6 h 24"/>
                <a:gd name="T10" fmla="*/ 2 w 10"/>
                <a:gd name="T11" fmla="*/ 7 h 24"/>
                <a:gd name="T12" fmla="*/ 3 w 10"/>
                <a:gd name="T13" fmla="*/ 8 h 24"/>
                <a:gd name="T14" fmla="*/ 4 w 10"/>
                <a:gd name="T15" fmla="*/ 10 h 24"/>
                <a:gd name="T16" fmla="*/ 4 w 10"/>
                <a:gd name="T17" fmla="*/ 10 h 24"/>
                <a:gd name="T18" fmla="*/ 4 w 10"/>
                <a:gd name="T19" fmla="*/ 12 h 24"/>
                <a:gd name="T20" fmla="*/ 5 w 10"/>
                <a:gd name="T21" fmla="*/ 13 h 24"/>
                <a:gd name="T22" fmla="*/ 5 w 10"/>
                <a:gd name="T23" fmla="*/ 13 h 24"/>
                <a:gd name="T24" fmla="*/ 5 w 10"/>
                <a:gd name="T25" fmla="*/ 15 h 24"/>
                <a:gd name="T26" fmla="*/ 6 w 10"/>
                <a:gd name="T27" fmla="*/ 16 h 24"/>
                <a:gd name="T28" fmla="*/ 7 w 10"/>
                <a:gd name="T29" fmla="*/ 17 h 24"/>
                <a:gd name="T30" fmla="*/ 7 w 10"/>
                <a:gd name="T31" fmla="*/ 17 h 24"/>
                <a:gd name="T32" fmla="*/ 7 w 10"/>
                <a:gd name="T33" fmla="*/ 17 h 24"/>
                <a:gd name="T34" fmla="*/ 8 w 10"/>
                <a:gd name="T35" fmla="*/ 18 h 24"/>
                <a:gd name="T36" fmla="*/ 8 w 10"/>
                <a:gd name="T37" fmla="*/ 19 h 24"/>
                <a:gd name="T38" fmla="*/ 8 w 10"/>
                <a:gd name="T39" fmla="*/ 19 h 24"/>
                <a:gd name="T40" fmla="*/ 8 w 10"/>
                <a:gd name="T41" fmla="*/ 20 h 24"/>
                <a:gd name="T42" fmla="*/ 8 w 10"/>
                <a:gd name="T43" fmla="*/ 21 h 24"/>
                <a:gd name="T44" fmla="*/ 9 w 10"/>
                <a:gd name="T45" fmla="*/ 21 h 24"/>
                <a:gd name="T46" fmla="*/ 9 w 10"/>
                <a:gd name="T47" fmla="*/ 21 h 24"/>
                <a:gd name="T48" fmla="*/ 9 w 10"/>
                <a:gd name="T49" fmla="*/ 22 h 24"/>
                <a:gd name="T50" fmla="*/ 9 w 10"/>
                <a:gd name="T51" fmla="*/ 23 h 24"/>
                <a:gd name="T52" fmla="*/ 8 w 10"/>
                <a:gd name="T53" fmla="*/ 23 h 24"/>
                <a:gd name="T54" fmla="*/ 8 w 10"/>
                <a:gd name="T55" fmla="*/ 22 h 24"/>
                <a:gd name="T56" fmla="*/ 8 w 10"/>
                <a:gd name="T57" fmla="*/ 21 h 24"/>
                <a:gd name="T58" fmla="*/ 7 w 10"/>
                <a:gd name="T59" fmla="*/ 21 h 24"/>
                <a:gd name="T60" fmla="*/ 7 w 10"/>
                <a:gd name="T61" fmla="*/ 21 h 24"/>
                <a:gd name="T62" fmla="*/ 7 w 10"/>
                <a:gd name="T63" fmla="*/ 20 h 24"/>
                <a:gd name="T64" fmla="*/ 6 w 10"/>
                <a:gd name="T65" fmla="*/ 18 h 24"/>
                <a:gd name="T66" fmla="*/ 5 w 10"/>
                <a:gd name="T67" fmla="*/ 17 h 24"/>
                <a:gd name="T68" fmla="*/ 5 w 10"/>
                <a:gd name="T69" fmla="*/ 17 h 24"/>
                <a:gd name="T70" fmla="*/ 4 w 10"/>
                <a:gd name="T71" fmla="*/ 15 h 24"/>
                <a:gd name="T72" fmla="*/ 4 w 10"/>
                <a:gd name="T73" fmla="*/ 13 h 24"/>
                <a:gd name="T74" fmla="*/ 3 w 10"/>
                <a:gd name="T75" fmla="*/ 13 h 24"/>
                <a:gd name="T76" fmla="*/ 2 w 10"/>
                <a:gd name="T77" fmla="*/ 11 h 24"/>
                <a:gd name="T78" fmla="*/ 2 w 10"/>
                <a:gd name="T79" fmla="*/ 10 h 24"/>
                <a:gd name="T80" fmla="*/ 1 w 10"/>
                <a:gd name="T81" fmla="*/ 9 h 24"/>
                <a:gd name="T82" fmla="*/ 1 w 10"/>
                <a:gd name="T83" fmla="*/ 7 h 24"/>
                <a:gd name="T84" fmla="*/ 1 w 10"/>
                <a:gd name="T85" fmla="*/ 6 h 24"/>
                <a:gd name="T86" fmla="*/ 0 w 10"/>
                <a:gd name="T87" fmla="*/ 5 h 24"/>
                <a:gd name="T88" fmla="*/ 0 w 10"/>
                <a:gd name="T89" fmla="*/ 4 h 24"/>
                <a:gd name="T90" fmla="*/ 0 w 10"/>
                <a:gd name="T91" fmla="*/ 3 h 24"/>
                <a:gd name="T92" fmla="*/ 0 w 10"/>
                <a:gd name="T93" fmla="*/ 2 h 24"/>
                <a:gd name="T94" fmla="*/ 0 w 10"/>
                <a:gd name="T95" fmla="*/ 2 h 24"/>
                <a:gd name="T96" fmla="*/ 0 w 10"/>
                <a:gd name="T97" fmla="*/ 1 h 24"/>
                <a:gd name="T98" fmla="*/ 1 w 10"/>
                <a:gd name="T99" fmla="*/ 0 h 24"/>
                <a:gd name="T100" fmla="*/ 1 w 10"/>
                <a:gd name="T101" fmla="*/ 0 h 24"/>
                <a:gd name="T102" fmla="*/ 1 w 10"/>
                <a:gd name="T103" fmla="*/ 1 h 24"/>
                <a:gd name="T104" fmla="*/ 1 w 10"/>
                <a:gd name="T105" fmla="*/ 2 h 24"/>
                <a:gd name="T106" fmla="*/ 2 w 10"/>
                <a:gd name="T107" fmla="*/ 2 h 24"/>
                <a:gd name="T108" fmla="*/ 2 w 10"/>
                <a:gd name="T109" fmla="*/ 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0" h="24">
                  <a:moveTo>
                    <a:pt x="2" y="2"/>
                  </a:moveTo>
                  <a:lnTo>
                    <a:pt x="2" y="3"/>
                  </a:lnTo>
                  <a:lnTo>
                    <a:pt x="2" y="4"/>
                  </a:lnTo>
                  <a:lnTo>
                    <a:pt x="2" y="5"/>
                  </a:lnTo>
                  <a:lnTo>
                    <a:pt x="2" y="6"/>
                  </a:lnTo>
                  <a:lnTo>
                    <a:pt x="2" y="7"/>
                  </a:lnTo>
                  <a:lnTo>
                    <a:pt x="3" y="8"/>
                  </a:lnTo>
                  <a:lnTo>
                    <a:pt x="4" y="10"/>
                  </a:lnTo>
                  <a:lnTo>
                    <a:pt x="4" y="10"/>
                  </a:lnTo>
                  <a:lnTo>
                    <a:pt x="4" y="12"/>
                  </a:lnTo>
                  <a:lnTo>
                    <a:pt x="5" y="13"/>
                  </a:lnTo>
                  <a:lnTo>
                    <a:pt x="5" y="13"/>
                  </a:lnTo>
                  <a:lnTo>
                    <a:pt x="5" y="15"/>
                  </a:lnTo>
                  <a:lnTo>
                    <a:pt x="6" y="16"/>
                  </a:lnTo>
                  <a:lnTo>
                    <a:pt x="7" y="17"/>
                  </a:lnTo>
                  <a:lnTo>
                    <a:pt x="7" y="17"/>
                  </a:lnTo>
                  <a:lnTo>
                    <a:pt x="7" y="17"/>
                  </a:lnTo>
                  <a:lnTo>
                    <a:pt x="8" y="18"/>
                  </a:lnTo>
                  <a:lnTo>
                    <a:pt x="8" y="19"/>
                  </a:lnTo>
                  <a:lnTo>
                    <a:pt x="8" y="19"/>
                  </a:lnTo>
                  <a:lnTo>
                    <a:pt x="8" y="20"/>
                  </a:lnTo>
                  <a:lnTo>
                    <a:pt x="8" y="21"/>
                  </a:lnTo>
                  <a:lnTo>
                    <a:pt x="9" y="21"/>
                  </a:lnTo>
                  <a:lnTo>
                    <a:pt x="9" y="21"/>
                  </a:lnTo>
                  <a:lnTo>
                    <a:pt x="9" y="22"/>
                  </a:lnTo>
                  <a:lnTo>
                    <a:pt x="9" y="23"/>
                  </a:lnTo>
                  <a:lnTo>
                    <a:pt x="8" y="23"/>
                  </a:lnTo>
                  <a:lnTo>
                    <a:pt x="8" y="22"/>
                  </a:lnTo>
                  <a:lnTo>
                    <a:pt x="8" y="21"/>
                  </a:lnTo>
                  <a:lnTo>
                    <a:pt x="7" y="21"/>
                  </a:lnTo>
                  <a:lnTo>
                    <a:pt x="7" y="21"/>
                  </a:lnTo>
                  <a:lnTo>
                    <a:pt x="7" y="20"/>
                  </a:lnTo>
                  <a:lnTo>
                    <a:pt x="6" y="18"/>
                  </a:lnTo>
                  <a:lnTo>
                    <a:pt x="5" y="17"/>
                  </a:lnTo>
                  <a:lnTo>
                    <a:pt x="5" y="17"/>
                  </a:lnTo>
                  <a:lnTo>
                    <a:pt x="4" y="15"/>
                  </a:lnTo>
                  <a:lnTo>
                    <a:pt x="4" y="13"/>
                  </a:lnTo>
                  <a:lnTo>
                    <a:pt x="3" y="13"/>
                  </a:lnTo>
                  <a:lnTo>
                    <a:pt x="2" y="11"/>
                  </a:lnTo>
                  <a:lnTo>
                    <a:pt x="2" y="10"/>
                  </a:lnTo>
                  <a:lnTo>
                    <a:pt x="1" y="9"/>
                  </a:lnTo>
                  <a:lnTo>
                    <a:pt x="1" y="7"/>
                  </a:lnTo>
                  <a:lnTo>
                    <a:pt x="1" y="6"/>
                  </a:lnTo>
                  <a:lnTo>
                    <a:pt x="0" y="5"/>
                  </a:lnTo>
                  <a:lnTo>
                    <a:pt x="0" y="4"/>
                  </a:lnTo>
                  <a:lnTo>
                    <a:pt x="0" y="3"/>
                  </a:lnTo>
                  <a:lnTo>
                    <a:pt x="0" y="2"/>
                  </a:lnTo>
                  <a:lnTo>
                    <a:pt x="0" y="2"/>
                  </a:lnTo>
                  <a:lnTo>
                    <a:pt x="0" y="1"/>
                  </a:lnTo>
                  <a:lnTo>
                    <a:pt x="1" y="0"/>
                  </a:lnTo>
                  <a:lnTo>
                    <a:pt x="1" y="0"/>
                  </a:lnTo>
                  <a:lnTo>
                    <a:pt x="1" y="1"/>
                  </a:lnTo>
                  <a:lnTo>
                    <a:pt x="1" y="2"/>
                  </a:lnTo>
                  <a:lnTo>
                    <a:pt x="2" y="2"/>
                  </a:lnTo>
                  <a:lnTo>
                    <a:pt x="2" y="2"/>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78" name="Freeform 375"/>
            <p:cNvSpPr>
              <a:spLocks/>
            </p:cNvSpPr>
            <p:nvPr/>
          </p:nvSpPr>
          <p:spPr bwMode="auto">
            <a:xfrm>
              <a:off x="903" y="3005"/>
              <a:ext cx="9" cy="23"/>
            </a:xfrm>
            <a:custGeom>
              <a:avLst/>
              <a:gdLst>
                <a:gd name="T0" fmla="*/ 1 w 9"/>
                <a:gd name="T1" fmla="*/ 2 h 23"/>
                <a:gd name="T2" fmla="*/ 2 w 9"/>
                <a:gd name="T3" fmla="*/ 3 h 23"/>
                <a:gd name="T4" fmla="*/ 2 w 9"/>
                <a:gd name="T5" fmla="*/ 4 h 23"/>
                <a:gd name="T6" fmla="*/ 2 w 9"/>
                <a:gd name="T7" fmla="*/ 6 h 23"/>
                <a:gd name="T8" fmla="*/ 2 w 9"/>
                <a:gd name="T9" fmla="*/ 6 h 23"/>
                <a:gd name="T10" fmla="*/ 2 w 9"/>
                <a:gd name="T11" fmla="*/ 7 h 23"/>
                <a:gd name="T12" fmla="*/ 3 w 9"/>
                <a:gd name="T13" fmla="*/ 9 h 23"/>
                <a:gd name="T14" fmla="*/ 3 w 9"/>
                <a:gd name="T15" fmla="*/ 9 h 23"/>
                <a:gd name="T16" fmla="*/ 3 w 9"/>
                <a:gd name="T17" fmla="*/ 10 h 23"/>
                <a:gd name="T18" fmla="*/ 4 w 9"/>
                <a:gd name="T19" fmla="*/ 12 h 23"/>
                <a:gd name="T20" fmla="*/ 4 w 9"/>
                <a:gd name="T21" fmla="*/ 13 h 23"/>
                <a:gd name="T22" fmla="*/ 5 w 9"/>
                <a:gd name="T23" fmla="*/ 13 h 23"/>
                <a:gd name="T24" fmla="*/ 5 w 9"/>
                <a:gd name="T25" fmla="*/ 14 h 23"/>
                <a:gd name="T26" fmla="*/ 5 w 9"/>
                <a:gd name="T27" fmla="*/ 15 h 23"/>
                <a:gd name="T28" fmla="*/ 6 w 9"/>
                <a:gd name="T29" fmla="*/ 16 h 23"/>
                <a:gd name="T30" fmla="*/ 6 w 9"/>
                <a:gd name="T31" fmla="*/ 17 h 23"/>
                <a:gd name="T32" fmla="*/ 6 w 9"/>
                <a:gd name="T33" fmla="*/ 17 h 23"/>
                <a:gd name="T34" fmla="*/ 7 w 9"/>
                <a:gd name="T35" fmla="*/ 17 h 23"/>
                <a:gd name="T36" fmla="*/ 7 w 9"/>
                <a:gd name="T37" fmla="*/ 18 h 23"/>
                <a:gd name="T38" fmla="*/ 7 w 9"/>
                <a:gd name="T39" fmla="*/ 19 h 23"/>
                <a:gd name="T40" fmla="*/ 8 w 9"/>
                <a:gd name="T41" fmla="*/ 19 h 23"/>
                <a:gd name="T42" fmla="*/ 8 w 9"/>
                <a:gd name="T43" fmla="*/ 20 h 23"/>
                <a:gd name="T44" fmla="*/ 8 w 9"/>
                <a:gd name="T45" fmla="*/ 20 h 23"/>
                <a:gd name="T46" fmla="*/ 8 w 9"/>
                <a:gd name="T47" fmla="*/ 21 h 23"/>
                <a:gd name="T48" fmla="*/ 8 w 9"/>
                <a:gd name="T49" fmla="*/ 22 h 23"/>
                <a:gd name="T50" fmla="*/ 7 w 9"/>
                <a:gd name="T51" fmla="*/ 22 h 23"/>
                <a:gd name="T52" fmla="*/ 7 w 9"/>
                <a:gd name="T53" fmla="*/ 22 h 23"/>
                <a:gd name="T54" fmla="*/ 7 w 9"/>
                <a:gd name="T55" fmla="*/ 21 h 23"/>
                <a:gd name="T56" fmla="*/ 6 w 9"/>
                <a:gd name="T57" fmla="*/ 21 h 23"/>
                <a:gd name="T58" fmla="*/ 6 w 9"/>
                <a:gd name="T59" fmla="*/ 20 h 23"/>
                <a:gd name="T60" fmla="*/ 6 w 9"/>
                <a:gd name="T61" fmla="*/ 20 h 23"/>
                <a:gd name="T62" fmla="*/ 5 w 9"/>
                <a:gd name="T63" fmla="*/ 18 h 23"/>
                <a:gd name="T64" fmla="*/ 5 w 9"/>
                <a:gd name="T65" fmla="*/ 17 h 23"/>
                <a:gd name="T66" fmla="*/ 4 w 9"/>
                <a:gd name="T67" fmla="*/ 16 h 23"/>
                <a:gd name="T68" fmla="*/ 3 w 9"/>
                <a:gd name="T69" fmla="*/ 15 h 23"/>
                <a:gd name="T70" fmla="*/ 3 w 9"/>
                <a:gd name="T71" fmla="*/ 13 h 23"/>
                <a:gd name="T72" fmla="*/ 2 w 9"/>
                <a:gd name="T73" fmla="*/ 13 h 23"/>
                <a:gd name="T74" fmla="*/ 2 w 9"/>
                <a:gd name="T75" fmla="*/ 11 h 23"/>
                <a:gd name="T76" fmla="*/ 2 w 9"/>
                <a:gd name="T77" fmla="*/ 9 h 23"/>
                <a:gd name="T78" fmla="*/ 1 w 9"/>
                <a:gd name="T79" fmla="*/ 9 h 23"/>
                <a:gd name="T80" fmla="*/ 1 w 9"/>
                <a:gd name="T81" fmla="*/ 7 h 23"/>
                <a:gd name="T82" fmla="*/ 1 w 9"/>
                <a:gd name="T83" fmla="*/ 6 h 23"/>
                <a:gd name="T84" fmla="*/ 1 w 9"/>
                <a:gd name="T85" fmla="*/ 5 h 23"/>
                <a:gd name="T86" fmla="*/ 0 w 9"/>
                <a:gd name="T87" fmla="*/ 4 h 23"/>
                <a:gd name="T88" fmla="*/ 0 w 9"/>
                <a:gd name="T89" fmla="*/ 3 h 23"/>
                <a:gd name="T90" fmla="*/ 0 w 9"/>
                <a:gd name="T91" fmla="*/ 2 h 23"/>
                <a:gd name="T92" fmla="*/ 0 w 9"/>
                <a:gd name="T93" fmla="*/ 2 h 23"/>
                <a:gd name="T94" fmla="*/ 0 w 9"/>
                <a:gd name="T95" fmla="*/ 1 h 23"/>
                <a:gd name="T96" fmla="*/ 1 w 9"/>
                <a:gd name="T97" fmla="*/ 1 h 23"/>
                <a:gd name="T98" fmla="*/ 1 w 9"/>
                <a:gd name="T99" fmla="*/ 0 h 23"/>
                <a:gd name="T100" fmla="*/ 1 w 9"/>
                <a:gd name="T101" fmla="*/ 1 h 23"/>
                <a:gd name="T102" fmla="*/ 1 w 9"/>
                <a:gd name="T103" fmla="*/ 2 h 23"/>
                <a:gd name="T104" fmla="*/ 1 w 9"/>
                <a:gd name="T105" fmla="*/ 2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 h="23">
                  <a:moveTo>
                    <a:pt x="1" y="2"/>
                  </a:moveTo>
                  <a:lnTo>
                    <a:pt x="2" y="3"/>
                  </a:lnTo>
                  <a:lnTo>
                    <a:pt x="2" y="4"/>
                  </a:lnTo>
                  <a:lnTo>
                    <a:pt x="2" y="6"/>
                  </a:lnTo>
                  <a:lnTo>
                    <a:pt x="2" y="6"/>
                  </a:lnTo>
                  <a:lnTo>
                    <a:pt x="2" y="7"/>
                  </a:lnTo>
                  <a:lnTo>
                    <a:pt x="3" y="9"/>
                  </a:lnTo>
                  <a:lnTo>
                    <a:pt x="3" y="9"/>
                  </a:lnTo>
                  <a:lnTo>
                    <a:pt x="3" y="10"/>
                  </a:lnTo>
                  <a:lnTo>
                    <a:pt x="4" y="12"/>
                  </a:lnTo>
                  <a:lnTo>
                    <a:pt x="4" y="13"/>
                  </a:lnTo>
                  <a:lnTo>
                    <a:pt x="5" y="13"/>
                  </a:lnTo>
                  <a:lnTo>
                    <a:pt x="5" y="14"/>
                  </a:lnTo>
                  <a:lnTo>
                    <a:pt x="5" y="15"/>
                  </a:lnTo>
                  <a:lnTo>
                    <a:pt x="6" y="16"/>
                  </a:lnTo>
                  <a:lnTo>
                    <a:pt x="6" y="17"/>
                  </a:lnTo>
                  <a:lnTo>
                    <a:pt x="6" y="17"/>
                  </a:lnTo>
                  <a:lnTo>
                    <a:pt x="7" y="17"/>
                  </a:lnTo>
                  <a:lnTo>
                    <a:pt x="7" y="18"/>
                  </a:lnTo>
                  <a:lnTo>
                    <a:pt x="7" y="19"/>
                  </a:lnTo>
                  <a:lnTo>
                    <a:pt x="8" y="19"/>
                  </a:lnTo>
                  <a:lnTo>
                    <a:pt x="8" y="20"/>
                  </a:lnTo>
                  <a:lnTo>
                    <a:pt x="8" y="20"/>
                  </a:lnTo>
                  <a:lnTo>
                    <a:pt x="8" y="21"/>
                  </a:lnTo>
                  <a:lnTo>
                    <a:pt x="8" y="22"/>
                  </a:lnTo>
                  <a:lnTo>
                    <a:pt x="7" y="22"/>
                  </a:lnTo>
                  <a:lnTo>
                    <a:pt x="7" y="22"/>
                  </a:lnTo>
                  <a:lnTo>
                    <a:pt x="7" y="21"/>
                  </a:lnTo>
                  <a:lnTo>
                    <a:pt x="6" y="21"/>
                  </a:lnTo>
                  <a:lnTo>
                    <a:pt x="6" y="20"/>
                  </a:lnTo>
                  <a:lnTo>
                    <a:pt x="6" y="20"/>
                  </a:lnTo>
                  <a:lnTo>
                    <a:pt x="5" y="18"/>
                  </a:lnTo>
                  <a:lnTo>
                    <a:pt x="5" y="17"/>
                  </a:lnTo>
                  <a:lnTo>
                    <a:pt x="4" y="16"/>
                  </a:lnTo>
                  <a:lnTo>
                    <a:pt x="3" y="15"/>
                  </a:lnTo>
                  <a:lnTo>
                    <a:pt x="3" y="13"/>
                  </a:lnTo>
                  <a:lnTo>
                    <a:pt x="2" y="13"/>
                  </a:lnTo>
                  <a:lnTo>
                    <a:pt x="2" y="11"/>
                  </a:lnTo>
                  <a:lnTo>
                    <a:pt x="2" y="9"/>
                  </a:lnTo>
                  <a:lnTo>
                    <a:pt x="1" y="9"/>
                  </a:lnTo>
                  <a:lnTo>
                    <a:pt x="1" y="7"/>
                  </a:lnTo>
                  <a:lnTo>
                    <a:pt x="1" y="6"/>
                  </a:lnTo>
                  <a:lnTo>
                    <a:pt x="1" y="5"/>
                  </a:lnTo>
                  <a:lnTo>
                    <a:pt x="0" y="4"/>
                  </a:lnTo>
                  <a:lnTo>
                    <a:pt x="0" y="3"/>
                  </a:lnTo>
                  <a:lnTo>
                    <a:pt x="0" y="2"/>
                  </a:lnTo>
                  <a:lnTo>
                    <a:pt x="0" y="2"/>
                  </a:lnTo>
                  <a:lnTo>
                    <a:pt x="0" y="1"/>
                  </a:lnTo>
                  <a:lnTo>
                    <a:pt x="1" y="1"/>
                  </a:lnTo>
                  <a:lnTo>
                    <a:pt x="1" y="0"/>
                  </a:lnTo>
                  <a:lnTo>
                    <a:pt x="1" y="1"/>
                  </a:lnTo>
                  <a:lnTo>
                    <a:pt x="1" y="2"/>
                  </a:lnTo>
                  <a:lnTo>
                    <a:pt x="1" y="2"/>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79" name="Freeform 376"/>
            <p:cNvSpPr>
              <a:spLocks/>
            </p:cNvSpPr>
            <p:nvPr/>
          </p:nvSpPr>
          <p:spPr bwMode="auto">
            <a:xfrm>
              <a:off x="899" y="3016"/>
              <a:ext cx="7" cy="19"/>
            </a:xfrm>
            <a:custGeom>
              <a:avLst/>
              <a:gdLst>
                <a:gd name="T0" fmla="*/ 1 w 7"/>
                <a:gd name="T1" fmla="*/ 2 h 19"/>
                <a:gd name="T2" fmla="*/ 1 w 7"/>
                <a:gd name="T3" fmla="*/ 3 h 19"/>
                <a:gd name="T4" fmla="*/ 1 w 7"/>
                <a:gd name="T5" fmla="*/ 4 h 19"/>
                <a:gd name="T6" fmla="*/ 2 w 7"/>
                <a:gd name="T7" fmla="*/ 5 h 19"/>
                <a:gd name="T8" fmla="*/ 2 w 7"/>
                <a:gd name="T9" fmla="*/ 5 h 19"/>
                <a:gd name="T10" fmla="*/ 2 w 7"/>
                <a:gd name="T11" fmla="*/ 6 h 19"/>
                <a:gd name="T12" fmla="*/ 2 w 7"/>
                <a:gd name="T13" fmla="*/ 7 h 19"/>
                <a:gd name="T14" fmla="*/ 2 w 7"/>
                <a:gd name="T15" fmla="*/ 8 h 19"/>
                <a:gd name="T16" fmla="*/ 2 w 7"/>
                <a:gd name="T17" fmla="*/ 8 h 19"/>
                <a:gd name="T18" fmla="*/ 3 w 7"/>
                <a:gd name="T19" fmla="*/ 9 h 19"/>
                <a:gd name="T20" fmla="*/ 3 w 7"/>
                <a:gd name="T21" fmla="*/ 11 h 19"/>
                <a:gd name="T22" fmla="*/ 4 w 7"/>
                <a:gd name="T23" fmla="*/ 11 h 19"/>
                <a:gd name="T24" fmla="*/ 4 w 7"/>
                <a:gd name="T25" fmla="*/ 12 h 19"/>
                <a:gd name="T26" fmla="*/ 4 w 7"/>
                <a:gd name="T27" fmla="*/ 12 h 19"/>
                <a:gd name="T28" fmla="*/ 4 w 7"/>
                <a:gd name="T29" fmla="*/ 13 h 19"/>
                <a:gd name="T30" fmla="*/ 5 w 7"/>
                <a:gd name="T31" fmla="*/ 14 h 19"/>
                <a:gd name="T32" fmla="*/ 5 w 7"/>
                <a:gd name="T33" fmla="*/ 14 h 19"/>
                <a:gd name="T34" fmla="*/ 6 w 7"/>
                <a:gd name="T35" fmla="*/ 15 h 19"/>
                <a:gd name="T36" fmla="*/ 6 w 7"/>
                <a:gd name="T37" fmla="*/ 16 h 19"/>
                <a:gd name="T38" fmla="*/ 6 w 7"/>
                <a:gd name="T39" fmla="*/ 16 h 19"/>
                <a:gd name="T40" fmla="*/ 6 w 7"/>
                <a:gd name="T41" fmla="*/ 17 h 19"/>
                <a:gd name="T42" fmla="*/ 6 w 7"/>
                <a:gd name="T43" fmla="*/ 17 h 19"/>
                <a:gd name="T44" fmla="*/ 6 w 7"/>
                <a:gd name="T45" fmla="*/ 18 h 19"/>
                <a:gd name="T46" fmla="*/ 6 w 7"/>
                <a:gd name="T47" fmla="*/ 18 h 19"/>
                <a:gd name="T48" fmla="*/ 6 w 7"/>
                <a:gd name="T49" fmla="*/ 17 h 19"/>
                <a:gd name="T50" fmla="*/ 5 w 7"/>
                <a:gd name="T51" fmla="*/ 17 h 19"/>
                <a:gd name="T52" fmla="*/ 5 w 7"/>
                <a:gd name="T53" fmla="*/ 17 h 19"/>
                <a:gd name="T54" fmla="*/ 5 w 7"/>
                <a:gd name="T55" fmla="*/ 16 h 19"/>
                <a:gd name="T56" fmla="*/ 4 w 7"/>
                <a:gd name="T57" fmla="*/ 16 h 19"/>
                <a:gd name="T58" fmla="*/ 4 w 7"/>
                <a:gd name="T59" fmla="*/ 15 h 19"/>
                <a:gd name="T60" fmla="*/ 4 w 7"/>
                <a:gd name="T61" fmla="*/ 14 h 19"/>
                <a:gd name="T62" fmla="*/ 3 w 7"/>
                <a:gd name="T63" fmla="*/ 14 h 19"/>
                <a:gd name="T64" fmla="*/ 3 w 7"/>
                <a:gd name="T65" fmla="*/ 12 h 19"/>
                <a:gd name="T66" fmla="*/ 2 w 7"/>
                <a:gd name="T67" fmla="*/ 11 h 19"/>
                <a:gd name="T68" fmla="*/ 2 w 7"/>
                <a:gd name="T69" fmla="*/ 11 h 19"/>
                <a:gd name="T70" fmla="*/ 1 w 7"/>
                <a:gd name="T71" fmla="*/ 10 h 19"/>
                <a:gd name="T72" fmla="*/ 1 w 7"/>
                <a:gd name="T73" fmla="*/ 9 h 19"/>
                <a:gd name="T74" fmla="*/ 1 w 7"/>
                <a:gd name="T75" fmla="*/ 8 h 19"/>
                <a:gd name="T76" fmla="*/ 1 w 7"/>
                <a:gd name="T77" fmla="*/ 7 h 19"/>
                <a:gd name="T78" fmla="*/ 0 w 7"/>
                <a:gd name="T79" fmla="*/ 5 h 19"/>
                <a:gd name="T80" fmla="*/ 0 w 7"/>
                <a:gd name="T81" fmla="*/ 5 h 19"/>
                <a:gd name="T82" fmla="*/ 0 w 7"/>
                <a:gd name="T83" fmla="*/ 4 h 19"/>
                <a:gd name="T84" fmla="*/ 0 w 7"/>
                <a:gd name="T85" fmla="*/ 3 h 19"/>
                <a:gd name="T86" fmla="*/ 0 w 7"/>
                <a:gd name="T87" fmla="*/ 2 h 19"/>
                <a:gd name="T88" fmla="*/ 0 w 7"/>
                <a:gd name="T89" fmla="*/ 2 h 19"/>
                <a:gd name="T90" fmla="*/ 0 w 7"/>
                <a:gd name="T91" fmla="*/ 1 h 19"/>
                <a:gd name="T92" fmla="*/ 0 w 7"/>
                <a:gd name="T93" fmla="*/ 0 h 19"/>
                <a:gd name="T94" fmla="*/ 1 w 7"/>
                <a:gd name="T95" fmla="*/ 0 h 19"/>
                <a:gd name="T96" fmla="*/ 1 w 7"/>
                <a:gd name="T97" fmla="*/ 1 h 19"/>
                <a:gd name="T98" fmla="*/ 1 w 7"/>
                <a:gd name="T99" fmla="*/ 2 h 19"/>
                <a:gd name="T100" fmla="*/ 1 w 7"/>
                <a:gd name="T101" fmla="*/ 2 h 19"/>
                <a:gd name="T102" fmla="*/ 1 w 7"/>
                <a:gd name="T103" fmla="*/ 2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7" h="19">
                  <a:moveTo>
                    <a:pt x="1" y="2"/>
                  </a:moveTo>
                  <a:lnTo>
                    <a:pt x="1" y="3"/>
                  </a:lnTo>
                  <a:lnTo>
                    <a:pt x="1" y="4"/>
                  </a:lnTo>
                  <a:lnTo>
                    <a:pt x="2" y="5"/>
                  </a:lnTo>
                  <a:lnTo>
                    <a:pt x="2" y="5"/>
                  </a:lnTo>
                  <a:lnTo>
                    <a:pt x="2" y="6"/>
                  </a:lnTo>
                  <a:lnTo>
                    <a:pt x="2" y="7"/>
                  </a:lnTo>
                  <a:lnTo>
                    <a:pt x="2" y="8"/>
                  </a:lnTo>
                  <a:lnTo>
                    <a:pt x="2" y="8"/>
                  </a:lnTo>
                  <a:lnTo>
                    <a:pt x="3" y="9"/>
                  </a:lnTo>
                  <a:lnTo>
                    <a:pt x="3" y="11"/>
                  </a:lnTo>
                  <a:lnTo>
                    <a:pt x="4" y="11"/>
                  </a:lnTo>
                  <a:lnTo>
                    <a:pt x="4" y="12"/>
                  </a:lnTo>
                  <a:lnTo>
                    <a:pt x="4" y="12"/>
                  </a:lnTo>
                  <a:lnTo>
                    <a:pt x="4" y="13"/>
                  </a:lnTo>
                  <a:lnTo>
                    <a:pt x="5" y="14"/>
                  </a:lnTo>
                  <a:lnTo>
                    <a:pt x="5" y="14"/>
                  </a:lnTo>
                  <a:lnTo>
                    <a:pt x="6" y="15"/>
                  </a:lnTo>
                  <a:lnTo>
                    <a:pt x="6" y="16"/>
                  </a:lnTo>
                  <a:lnTo>
                    <a:pt x="6" y="16"/>
                  </a:lnTo>
                  <a:lnTo>
                    <a:pt x="6" y="17"/>
                  </a:lnTo>
                  <a:lnTo>
                    <a:pt x="6" y="17"/>
                  </a:lnTo>
                  <a:lnTo>
                    <a:pt x="6" y="18"/>
                  </a:lnTo>
                  <a:lnTo>
                    <a:pt x="6" y="18"/>
                  </a:lnTo>
                  <a:lnTo>
                    <a:pt x="6" y="17"/>
                  </a:lnTo>
                  <a:lnTo>
                    <a:pt x="5" y="17"/>
                  </a:lnTo>
                  <a:lnTo>
                    <a:pt x="5" y="17"/>
                  </a:lnTo>
                  <a:lnTo>
                    <a:pt x="5" y="16"/>
                  </a:lnTo>
                  <a:lnTo>
                    <a:pt x="4" y="16"/>
                  </a:lnTo>
                  <a:lnTo>
                    <a:pt x="4" y="15"/>
                  </a:lnTo>
                  <a:lnTo>
                    <a:pt x="4" y="14"/>
                  </a:lnTo>
                  <a:lnTo>
                    <a:pt x="3" y="14"/>
                  </a:lnTo>
                  <a:lnTo>
                    <a:pt x="3" y="12"/>
                  </a:lnTo>
                  <a:lnTo>
                    <a:pt x="2" y="11"/>
                  </a:lnTo>
                  <a:lnTo>
                    <a:pt x="2" y="11"/>
                  </a:lnTo>
                  <a:lnTo>
                    <a:pt x="1" y="10"/>
                  </a:lnTo>
                  <a:lnTo>
                    <a:pt x="1" y="9"/>
                  </a:lnTo>
                  <a:lnTo>
                    <a:pt x="1" y="8"/>
                  </a:lnTo>
                  <a:lnTo>
                    <a:pt x="1" y="7"/>
                  </a:lnTo>
                  <a:lnTo>
                    <a:pt x="0" y="5"/>
                  </a:lnTo>
                  <a:lnTo>
                    <a:pt x="0" y="5"/>
                  </a:lnTo>
                  <a:lnTo>
                    <a:pt x="0" y="4"/>
                  </a:lnTo>
                  <a:lnTo>
                    <a:pt x="0" y="3"/>
                  </a:lnTo>
                  <a:lnTo>
                    <a:pt x="0" y="2"/>
                  </a:lnTo>
                  <a:lnTo>
                    <a:pt x="0" y="2"/>
                  </a:lnTo>
                  <a:lnTo>
                    <a:pt x="0" y="1"/>
                  </a:lnTo>
                  <a:lnTo>
                    <a:pt x="0" y="0"/>
                  </a:lnTo>
                  <a:lnTo>
                    <a:pt x="1" y="0"/>
                  </a:lnTo>
                  <a:lnTo>
                    <a:pt x="1" y="1"/>
                  </a:lnTo>
                  <a:lnTo>
                    <a:pt x="1" y="2"/>
                  </a:lnTo>
                  <a:lnTo>
                    <a:pt x="1" y="2"/>
                  </a:lnTo>
                  <a:lnTo>
                    <a:pt x="1" y="2"/>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80" name="Freeform 377"/>
            <p:cNvSpPr>
              <a:spLocks/>
            </p:cNvSpPr>
            <p:nvPr/>
          </p:nvSpPr>
          <p:spPr bwMode="auto">
            <a:xfrm>
              <a:off x="892" y="3023"/>
              <a:ext cx="8" cy="19"/>
            </a:xfrm>
            <a:custGeom>
              <a:avLst/>
              <a:gdLst>
                <a:gd name="T0" fmla="*/ 1 w 8"/>
                <a:gd name="T1" fmla="*/ 3 h 19"/>
                <a:gd name="T2" fmla="*/ 2 w 8"/>
                <a:gd name="T3" fmla="*/ 4 h 19"/>
                <a:gd name="T4" fmla="*/ 2 w 8"/>
                <a:gd name="T5" fmla="*/ 5 h 19"/>
                <a:gd name="T6" fmla="*/ 2 w 8"/>
                <a:gd name="T7" fmla="*/ 5 h 19"/>
                <a:gd name="T8" fmla="*/ 2 w 8"/>
                <a:gd name="T9" fmla="*/ 6 h 19"/>
                <a:gd name="T10" fmla="*/ 2 w 8"/>
                <a:gd name="T11" fmla="*/ 7 h 19"/>
                <a:gd name="T12" fmla="*/ 3 w 8"/>
                <a:gd name="T13" fmla="*/ 8 h 19"/>
                <a:gd name="T14" fmla="*/ 3 w 8"/>
                <a:gd name="T15" fmla="*/ 8 h 19"/>
                <a:gd name="T16" fmla="*/ 3 w 8"/>
                <a:gd name="T17" fmla="*/ 9 h 19"/>
                <a:gd name="T18" fmla="*/ 4 w 8"/>
                <a:gd name="T19" fmla="*/ 10 h 19"/>
                <a:gd name="T20" fmla="*/ 4 w 8"/>
                <a:gd name="T21" fmla="*/ 11 h 19"/>
                <a:gd name="T22" fmla="*/ 4 w 8"/>
                <a:gd name="T23" fmla="*/ 11 h 19"/>
                <a:gd name="T24" fmla="*/ 5 w 8"/>
                <a:gd name="T25" fmla="*/ 12 h 19"/>
                <a:gd name="T26" fmla="*/ 5 w 8"/>
                <a:gd name="T27" fmla="*/ 13 h 19"/>
                <a:gd name="T28" fmla="*/ 5 w 8"/>
                <a:gd name="T29" fmla="*/ 13 h 19"/>
                <a:gd name="T30" fmla="*/ 6 w 8"/>
                <a:gd name="T31" fmla="*/ 14 h 19"/>
                <a:gd name="T32" fmla="*/ 6 w 8"/>
                <a:gd name="T33" fmla="*/ 14 h 19"/>
                <a:gd name="T34" fmla="*/ 6 w 8"/>
                <a:gd name="T35" fmla="*/ 15 h 19"/>
                <a:gd name="T36" fmla="*/ 7 w 8"/>
                <a:gd name="T37" fmla="*/ 16 h 19"/>
                <a:gd name="T38" fmla="*/ 7 w 8"/>
                <a:gd name="T39" fmla="*/ 17 h 19"/>
                <a:gd name="T40" fmla="*/ 7 w 8"/>
                <a:gd name="T41" fmla="*/ 17 h 19"/>
                <a:gd name="T42" fmla="*/ 7 w 8"/>
                <a:gd name="T43" fmla="*/ 18 h 19"/>
                <a:gd name="T44" fmla="*/ 6 w 8"/>
                <a:gd name="T45" fmla="*/ 18 h 19"/>
                <a:gd name="T46" fmla="*/ 6 w 8"/>
                <a:gd name="T47" fmla="*/ 17 h 19"/>
                <a:gd name="T48" fmla="*/ 6 w 8"/>
                <a:gd name="T49" fmla="*/ 17 h 19"/>
                <a:gd name="T50" fmla="*/ 5 w 8"/>
                <a:gd name="T51" fmla="*/ 17 h 19"/>
                <a:gd name="T52" fmla="*/ 5 w 8"/>
                <a:gd name="T53" fmla="*/ 16 h 19"/>
                <a:gd name="T54" fmla="*/ 4 w 8"/>
                <a:gd name="T55" fmla="*/ 15 h 19"/>
                <a:gd name="T56" fmla="*/ 4 w 8"/>
                <a:gd name="T57" fmla="*/ 14 h 19"/>
                <a:gd name="T58" fmla="*/ 4 w 8"/>
                <a:gd name="T59" fmla="*/ 14 h 19"/>
                <a:gd name="T60" fmla="*/ 3 w 8"/>
                <a:gd name="T61" fmla="*/ 13 h 19"/>
                <a:gd name="T62" fmla="*/ 3 w 8"/>
                <a:gd name="T63" fmla="*/ 12 h 19"/>
                <a:gd name="T64" fmla="*/ 2 w 8"/>
                <a:gd name="T65" fmla="*/ 11 h 19"/>
                <a:gd name="T66" fmla="*/ 2 w 8"/>
                <a:gd name="T67" fmla="*/ 10 h 19"/>
                <a:gd name="T68" fmla="*/ 1 w 8"/>
                <a:gd name="T69" fmla="*/ 9 h 19"/>
                <a:gd name="T70" fmla="*/ 1 w 8"/>
                <a:gd name="T71" fmla="*/ 8 h 19"/>
                <a:gd name="T72" fmla="*/ 1 w 8"/>
                <a:gd name="T73" fmla="*/ 7 h 19"/>
                <a:gd name="T74" fmla="*/ 1 w 8"/>
                <a:gd name="T75" fmla="*/ 6 h 19"/>
                <a:gd name="T76" fmla="*/ 1 w 8"/>
                <a:gd name="T77" fmla="*/ 5 h 19"/>
                <a:gd name="T78" fmla="*/ 1 w 8"/>
                <a:gd name="T79" fmla="*/ 4 h 19"/>
                <a:gd name="T80" fmla="*/ 0 w 8"/>
                <a:gd name="T81" fmla="*/ 3 h 19"/>
                <a:gd name="T82" fmla="*/ 0 w 8"/>
                <a:gd name="T83" fmla="*/ 2 h 19"/>
                <a:gd name="T84" fmla="*/ 1 w 8"/>
                <a:gd name="T85" fmla="*/ 2 h 19"/>
                <a:gd name="T86" fmla="*/ 1 w 8"/>
                <a:gd name="T87" fmla="*/ 1 h 19"/>
                <a:gd name="T88" fmla="*/ 1 w 8"/>
                <a:gd name="T89" fmla="*/ 0 h 19"/>
                <a:gd name="T90" fmla="*/ 1 w 8"/>
                <a:gd name="T91" fmla="*/ 1 h 19"/>
                <a:gd name="T92" fmla="*/ 1 w 8"/>
                <a:gd name="T93" fmla="*/ 1 h 19"/>
                <a:gd name="T94" fmla="*/ 1 w 8"/>
                <a:gd name="T95" fmla="*/ 2 h 19"/>
                <a:gd name="T96" fmla="*/ 1 w 8"/>
                <a:gd name="T97" fmla="*/ 2 h 19"/>
                <a:gd name="T98" fmla="*/ 1 w 8"/>
                <a:gd name="T99" fmla="*/ 3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8" h="19">
                  <a:moveTo>
                    <a:pt x="1" y="3"/>
                  </a:moveTo>
                  <a:lnTo>
                    <a:pt x="2" y="4"/>
                  </a:lnTo>
                  <a:lnTo>
                    <a:pt x="2" y="5"/>
                  </a:lnTo>
                  <a:lnTo>
                    <a:pt x="2" y="5"/>
                  </a:lnTo>
                  <a:lnTo>
                    <a:pt x="2" y="6"/>
                  </a:lnTo>
                  <a:lnTo>
                    <a:pt x="2" y="7"/>
                  </a:lnTo>
                  <a:lnTo>
                    <a:pt x="3" y="8"/>
                  </a:lnTo>
                  <a:lnTo>
                    <a:pt x="3" y="8"/>
                  </a:lnTo>
                  <a:lnTo>
                    <a:pt x="3" y="9"/>
                  </a:lnTo>
                  <a:lnTo>
                    <a:pt x="4" y="10"/>
                  </a:lnTo>
                  <a:lnTo>
                    <a:pt x="4" y="11"/>
                  </a:lnTo>
                  <a:lnTo>
                    <a:pt x="4" y="11"/>
                  </a:lnTo>
                  <a:lnTo>
                    <a:pt x="5" y="12"/>
                  </a:lnTo>
                  <a:lnTo>
                    <a:pt x="5" y="13"/>
                  </a:lnTo>
                  <a:lnTo>
                    <a:pt x="5" y="13"/>
                  </a:lnTo>
                  <a:lnTo>
                    <a:pt x="6" y="14"/>
                  </a:lnTo>
                  <a:lnTo>
                    <a:pt x="6" y="14"/>
                  </a:lnTo>
                  <a:lnTo>
                    <a:pt x="6" y="15"/>
                  </a:lnTo>
                  <a:lnTo>
                    <a:pt x="7" y="16"/>
                  </a:lnTo>
                  <a:lnTo>
                    <a:pt x="7" y="17"/>
                  </a:lnTo>
                  <a:lnTo>
                    <a:pt x="7" y="17"/>
                  </a:lnTo>
                  <a:lnTo>
                    <a:pt x="7" y="18"/>
                  </a:lnTo>
                  <a:lnTo>
                    <a:pt x="6" y="18"/>
                  </a:lnTo>
                  <a:lnTo>
                    <a:pt x="6" y="17"/>
                  </a:lnTo>
                  <a:lnTo>
                    <a:pt x="6" y="17"/>
                  </a:lnTo>
                  <a:lnTo>
                    <a:pt x="5" y="17"/>
                  </a:lnTo>
                  <a:lnTo>
                    <a:pt x="5" y="16"/>
                  </a:lnTo>
                  <a:lnTo>
                    <a:pt x="4" y="15"/>
                  </a:lnTo>
                  <a:lnTo>
                    <a:pt x="4" y="14"/>
                  </a:lnTo>
                  <a:lnTo>
                    <a:pt x="4" y="14"/>
                  </a:lnTo>
                  <a:lnTo>
                    <a:pt x="3" y="13"/>
                  </a:lnTo>
                  <a:lnTo>
                    <a:pt x="3" y="12"/>
                  </a:lnTo>
                  <a:lnTo>
                    <a:pt x="2" y="11"/>
                  </a:lnTo>
                  <a:lnTo>
                    <a:pt x="2" y="10"/>
                  </a:lnTo>
                  <a:lnTo>
                    <a:pt x="1" y="9"/>
                  </a:lnTo>
                  <a:lnTo>
                    <a:pt x="1" y="8"/>
                  </a:lnTo>
                  <a:lnTo>
                    <a:pt x="1" y="7"/>
                  </a:lnTo>
                  <a:lnTo>
                    <a:pt x="1" y="6"/>
                  </a:lnTo>
                  <a:lnTo>
                    <a:pt x="1" y="5"/>
                  </a:lnTo>
                  <a:lnTo>
                    <a:pt x="1" y="4"/>
                  </a:lnTo>
                  <a:lnTo>
                    <a:pt x="0" y="3"/>
                  </a:lnTo>
                  <a:lnTo>
                    <a:pt x="0" y="2"/>
                  </a:lnTo>
                  <a:lnTo>
                    <a:pt x="1" y="2"/>
                  </a:lnTo>
                  <a:lnTo>
                    <a:pt x="1" y="1"/>
                  </a:lnTo>
                  <a:lnTo>
                    <a:pt x="1" y="0"/>
                  </a:lnTo>
                  <a:lnTo>
                    <a:pt x="1" y="1"/>
                  </a:lnTo>
                  <a:lnTo>
                    <a:pt x="1" y="1"/>
                  </a:lnTo>
                  <a:lnTo>
                    <a:pt x="1" y="2"/>
                  </a:lnTo>
                  <a:lnTo>
                    <a:pt x="1" y="2"/>
                  </a:lnTo>
                  <a:lnTo>
                    <a:pt x="1" y="3"/>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81" name="Freeform 378"/>
            <p:cNvSpPr>
              <a:spLocks/>
            </p:cNvSpPr>
            <p:nvPr/>
          </p:nvSpPr>
          <p:spPr bwMode="auto">
            <a:xfrm>
              <a:off x="887" y="3029"/>
              <a:ext cx="8" cy="20"/>
            </a:xfrm>
            <a:custGeom>
              <a:avLst/>
              <a:gdLst>
                <a:gd name="T0" fmla="*/ 1 w 8"/>
                <a:gd name="T1" fmla="*/ 2 h 20"/>
                <a:gd name="T2" fmla="*/ 1 w 8"/>
                <a:gd name="T3" fmla="*/ 3 h 20"/>
                <a:gd name="T4" fmla="*/ 2 w 8"/>
                <a:gd name="T5" fmla="*/ 4 h 20"/>
                <a:gd name="T6" fmla="*/ 2 w 8"/>
                <a:gd name="T7" fmla="*/ 5 h 20"/>
                <a:gd name="T8" fmla="*/ 2 w 8"/>
                <a:gd name="T9" fmla="*/ 5 h 20"/>
                <a:gd name="T10" fmla="*/ 2 w 8"/>
                <a:gd name="T11" fmla="*/ 6 h 20"/>
                <a:gd name="T12" fmla="*/ 2 w 8"/>
                <a:gd name="T13" fmla="*/ 7 h 20"/>
                <a:gd name="T14" fmla="*/ 3 w 8"/>
                <a:gd name="T15" fmla="*/ 8 h 20"/>
                <a:gd name="T16" fmla="*/ 3 w 8"/>
                <a:gd name="T17" fmla="*/ 8 h 20"/>
                <a:gd name="T18" fmla="*/ 3 w 8"/>
                <a:gd name="T19" fmla="*/ 9 h 20"/>
                <a:gd name="T20" fmla="*/ 4 w 8"/>
                <a:gd name="T21" fmla="*/ 11 h 20"/>
                <a:gd name="T22" fmla="*/ 4 w 8"/>
                <a:gd name="T23" fmla="*/ 11 h 20"/>
                <a:gd name="T24" fmla="*/ 5 w 8"/>
                <a:gd name="T25" fmla="*/ 12 h 20"/>
                <a:gd name="T26" fmla="*/ 5 w 8"/>
                <a:gd name="T27" fmla="*/ 13 h 20"/>
                <a:gd name="T28" fmla="*/ 5 w 8"/>
                <a:gd name="T29" fmla="*/ 14 h 20"/>
                <a:gd name="T30" fmla="*/ 6 w 8"/>
                <a:gd name="T31" fmla="*/ 14 h 20"/>
                <a:gd name="T32" fmla="*/ 6 w 8"/>
                <a:gd name="T33" fmla="*/ 14 h 20"/>
                <a:gd name="T34" fmla="*/ 6 w 8"/>
                <a:gd name="T35" fmla="*/ 15 h 20"/>
                <a:gd name="T36" fmla="*/ 6 w 8"/>
                <a:gd name="T37" fmla="*/ 16 h 20"/>
                <a:gd name="T38" fmla="*/ 7 w 8"/>
                <a:gd name="T39" fmla="*/ 16 h 20"/>
                <a:gd name="T40" fmla="*/ 7 w 8"/>
                <a:gd name="T41" fmla="*/ 17 h 20"/>
                <a:gd name="T42" fmla="*/ 7 w 8"/>
                <a:gd name="T43" fmla="*/ 17 h 20"/>
                <a:gd name="T44" fmla="*/ 7 w 8"/>
                <a:gd name="T45" fmla="*/ 18 h 20"/>
                <a:gd name="T46" fmla="*/ 7 w 8"/>
                <a:gd name="T47" fmla="*/ 19 h 20"/>
                <a:gd name="T48" fmla="*/ 6 w 8"/>
                <a:gd name="T49" fmla="*/ 18 h 20"/>
                <a:gd name="T50" fmla="*/ 6 w 8"/>
                <a:gd name="T51" fmla="*/ 17 h 20"/>
                <a:gd name="T52" fmla="*/ 6 w 8"/>
                <a:gd name="T53" fmla="*/ 17 h 20"/>
                <a:gd name="T54" fmla="*/ 5 w 8"/>
                <a:gd name="T55" fmla="*/ 17 h 20"/>
                <a:gd name="T56" fmla="*/ 5 w 8"/>
                <a:gd name="T57" fmla="*/ 16 h 20"/>
                <a:gd name="T58" fmla="*/ 5 w 8"/>
                <a:gd name="T59" fmla="*/ 15 h 20"/>
                <a:gd name="T60" fmla="*/ 4 w 8"/>
                <a:gd name="T61" fmla="*/ 14 h 20"/>
                <a:gd name="T62" fmla="*/ 4 w 8"/>
                <a:gd name="T63" fmla="*/ 14 h 20"/>
                <a:gd name="T64" fmla="*/ 3 w 8"/>
                <a:gd name="T65" fmla="*/ 13 h 20"/>
                <a:gd name="T66" fmla="*/ 3 w 8"/>
                <a:gd name="T67" fmla="*/ 11 h 20"/>
                <a:gd name="T68" fmla="*/ 2 w 8"/>
                <a:gd name="T69" fmla="*/ 11 h 20"/>
                <a:gd name="T70" fmla="*/ 2 w 8"/>
                <a:gd name="T71" fmla="*/ 10 h 20"/>
                <a:gd name="T72" fmla="*/ 1 w 8"/>
                <a:gd name="T73" fmla="*/ 8 h 20"/>
                <a:gd name="T74" fmla="*/ 1 w 8"/>
                <a:gd name="T75" fmla="*/ 8 h 20"/>
                <a:gd name="T76" fmla="*/ 1 w 8"/>
                <a:gd name="T77" fmla="*/ 7 h 20"/>
                <a:gd name="T78" fmla="*/ 0 w 8"/>
                <a:gd name="T79" fmla="*/ 5 h 20"/>
                <a:gd name="T80" fmla="*/ 0 w 8"/>
                <a:gd name="T81" fmla="*/ 5 h 20"/>
                <a:gd name="T82" fmla="*/ 0 w 8"/>
                <a:gd name="T83" fmla="*/ 4 h 20"/>
                <a:gd name="T84" fmla="*/ 0 w 8"/>
                <a:gd name="T85" fmla="*/ 2 h 20"/>
                <a:gd name="T86" fmla="*/ 0 w 8"/>
                <a:gd name="T87" fmla="*/ 2 h 20"/>
                <a:gd name="T88" fmla="*/ 0 w 8"/>
                <a:gd name="T89" fmla="*/ 1 h 20"/>
                <a:gd name="T90" fmla="*/ 0 w 8"/>
                <a:gd name="T91" fmla="*/ 0 h 20"/>
                <a:gd name="T92" fmla="*/ 1 w 8"/>
                <a:gd name="T93" fmla="*/ 0 h 20"/>
                <a:gd name="T94" fmla="*/ 1 w 8"/>
                <a:gd name="T95" fmla="*/ 1 h 20"/>
                <a:gd name="T96" fmla="*/ 1 w 8"/>
                <a:gd name="T97" fmla="*/ 1 h 20"/>
                <a:gd name="T98" fmla="*/ 1 w 8"/>
                <a:gd name="T99" fmla="*/ 2 h 20"/>
                <a:gd name="T100" fmla="*/ 1 w 8"/>
                <a:gd name="T101"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 h="20">
                  <a:moveTo>
                    <a:pt x="1" y="2"/>
                  </a:moveTo>
                  <a:lnTo>
                    <a:pt x="1" y="3"/>
                  </a:lnTo>
                  <a:lnTo>
                    <a:pt x="2" y="4"/>
                  </a:lnTo>
                  <a:lnTo>
                    <a:pt x="2" y="5"/>
                  </a:lnTo>
                  <a:lnTo>
                    <a:pt x="2" y="5"/>
                  </a:lnTo>
                  <a:lnTo>
                    <a:pt x="2" y="6"/>
                  </a:lnTo>
                  <a:lnTo>
                    <a:pt x="2" y="7"/>
                  </a:lnTo>
                  <a:lnTo>
                    <a:pt x="3" y="8"/>
                  </a:lnTo>
                  <a:lnTo>
                    <a:pt x="3" y="8"/>
                  </a:lnTo>
                  <a:lnTo>
                    <a:pt x="3" y="9"/>
                  </a:lnTo>
                  <a:lnTo>
                    <a:pt x="4" y="11"/>
                  </a:lnTo>
                  <a:lnTo>
                    <a:pt x="4" y="11"/>
                  </a:lnTo>
                  <a:lnTo>
                    <a:pt x="5" y="12"/>
                  </a:lnTo>
                  <a:lnTo>
                    <a:pt x="5" y="13"/>
                  </a:lnTo>
                  <a:lnTo>
                    <a:pt x="5" y="14"/>
                  </a:lnTo>
                  <a:lnTo>
                    <a:pt x="6" y="14"/>
                  </a:lnTo>
                  <a:lnTo>
                    <a:pt x="6" y="14"/>
                  </a:lnTo>
                  <a:lnTo>
                    <a:pt x="6" y="15"/>
                  </a:lnTo>
                  <a:lnTo>
                    <a:pt x="6" y="16"/>
                  </a:lnTo>
                  <a:lnTo>
                    <a:pt x="7" y="16"/>
                  </a:lnTo>
                  <a:lnTo>
                    <a:pt x="7" y="17"/>
                  </a:lnTo>
                  <a:lnTo>
                    <a:pt x="7" y="17"/>
                  </a:lnTo>
                  <a:lnTo>
                    <a:pt x="7" y="18"/>
                  </a:lnTo>
                  <a:lnTo>
                    <a:pt x="7" y="19"/>
                  </a:lnTo>
                  <a:lnTo>
                    <a:pt x="6" y="18"/>
                  </a:lnTo>
                  <a:lnTo>
                    <a:pt x="6" y="17"/>
                  </a:lnTo>
                  <a:lnTo>
                    <a:pt x="6" y="17"/>
                  </a:lnTo>
                  <a:lnTo>
                    <a:pt x="5" y="17"/>
                  </a:lnTo>
                  <a:lnTo>
                    <a:pt x="5" y="16"/>
                  </a:lnTo>
                  <a:lnTo>
                    <a:pt x="5" y="15"/>
                  </a:lnTo>
                  <a:lnTo>
                    <a:pt x="4" y="14"/>
                  </a:lnTo>
                  <a:lnTo>
                    <a:pt x="4" y="14"/>
                  </a:lnTo>
                  <a:lnTo>
                    <a:pt x="3" y="13"/>
                  </a:lnTo>
                  <a:lnTo>
                    <a:pt x="3" y="11"/>
                  </a:lnTo>
                  <a:lnTo>
                    <a:pt x="2" y="11"/>
                  </a:lnTo>
                  <a:lnTo>
                    <a:pt x="2" y="10"/>
                  </a:lnTo>
                  <a:lnTo>
                    <a:pt x="1" y="8"/>
                  </a:lnTo>
                  <a:lnTo>
                    <a:pt x="1" y="8"/>
                  </a:lnTo>
                  <a:lnTo>
                    <a:pt x="1" y="7"/>
                  </a:lnTo>
                  <a:lnTo>
                    <a:pt x="0" y="5"/>
                  </a:lnTo>
                  <a:lnTo>
                    <a:pt x="0" y="5"/>
                  </a:lnTo>
                  <a:lnTo>
                    <a:pt x="0" y="4"/>
                  </a:lnTo>
                  <a:lnTo>
                    <a:pt x="0" y="2"/>
                  </a:lnTo>
                  <a:lnTo>
                    <a:pt x="0" y="2"/>
                  </a:lnTo>
                  <a:lnTo>
                    <a:pt x="0" y="1"/>
                  </a:lnTo>
                  <a:lnTo>
                    <a:pt x="0" y="0"/>
                  </a:lnTo>
                  <a:lnTo>
                    <a:pt x="1" y="0"/>
                  </a:lnTo>
                  <a:lnTo>
                    <a:pt x="1" y="1"/>
                  </a:lnTo>
                  <a:lnTo>
                    <a:pt x="1" y="1"/>
                  </a:lnTo>
                  <a:lnTo>
                    <a:pt x="1" y="2"/>
                  </a:lnTo>
                  <a:lnTo>
                    <a:pt x="1" y="2"/>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82" name="Freeform 379"/>
            <p:cNvSpPr>
              <a:spLocks/>
            </p:cNvSpPr>
            <p:nvPr/>
          </p:nvSpPr>
          <p:spPr bwMode="auto">
            <a:xfrm>
              <a:off x="881" y="3040"/>
              <a:ext cx="7" cy="16"/>
            </a:xfrm>
            <a:custGeom>
              <a:avLst/>
              <a:gdLst>
                <a:gd name="T0" fmla="*/ 1 w 7"/>
                <a:gd name="T1" fmla="*/ 2 h 16"/>
                <a:gd name="T2" fmla="*/ 1 w 7"/>
                <a:gd name="T3" fmla="*/ 3 h 16"/>
                <a:gd name="T4" fmla="*/ 1 w 7"/>
                <a:gd name="T5" fmla="*/ 4 h 16"/>
                <a:gd name="T6" fmla="*/ 1 w 7"/>
                <a:gd name="T7" fmla="*/ 4 h 16"/>
                <a:gd name="T8" fmla="*/ 2 w 7"/>
                <a:gd name="T9" fmla="*/ 4 h 16"/>
                <a:gd name="T10" fmla="*/ 2 w 7"/>
                <a:gd name="T11" fmla="*/ 5 h 16"/>
                <a:gd name="T12" fmla="*/ 2 w 7"/>
                <a:gd name="T13" fmla="*/ 6 h 16"/>
                <a:gd name="T14" fmla="*/ 2 w 7"/>
                <a:gd name="T15" fmla="*/ 6 h 16"/>
                <a:gd name="T16" fmla="*/ 3 w 7"/>
                <a:gd name="T17" fmla="*/ 7 h 16"/>
                <a:gd name="T18" fmla="*/ 3 w 7"/>
                <a:gd name="T19" fmla="*/ 8 h 16"/>
                <a:gd name="T20" fmla="*/ 3 w 7"/>
                <a:gd name="T21" fmla="*/ 8 h 16"/>
                <a:gd name="T22" fmla="*/ 3 w 7"/>
                <a:gd name="T23" fmla="*/ 9 h 16"/>
                <a:gd name="T24" fmla="*/ 4 w 7"/>
                <a:gd name="T25" fmla="*/ 9 h 16"/>
                <a:gd name="T26" fmla="*/ 4 w 7"/>
                <a:gd name="T27" fmla="*/ 9 h 16"/>
                <a:gd name="T28" fmla="*/ 4 w 7"/>
                <a:gd name="T29" fmla="*/ 10 h 16"/>
                <a:gd name="T30" fmla="*/ 5 w 7"/>
                <a:gd name="T31" fmla="*/ 11 h 16"/>
                <a:gd name="T32" fmla="*/ 5 w 7"/>
                <a:gd name="T33" fmla="*/ 11 h 16"/>
                <a:gd name="T34" fmla="*/ 6 w 7"/>
                <a:gd name="T35" fmla="*/ 12 h 16"/>
                <a:gd name="T36" fmla="*/ 6 w 7"/>
                <a:gd name="T37" fmla="*/ 13 h 16"/>
                <a:gd name="T38" fmla="*/ 6 w 7"/>
                <a:gd name="T39" fmla="*/ 14 h 16"/>
                <a:gd name="T40" fmla="*/ 6 w 7"/>
                <a:gd name="T41" fmla="*/ 14 h 16"/>
                <a:gd name="T42" fmla="*/ 6 w 7"/>
                <a:gd name="T43" fmla="*/ 15 h 16"/>
                <a:gd name="T44" fmla="*/ 6 w 7"/>
                <a:gd name="T45" fmla="*/ 15 h 16"/>
                <a:gd name="T46" fmla="*/ 5 w 7"/>
                <a:gd name="T47" fmla="*/ 15 h 16"/>
                <a:gd name="T48" fmla="*/ 5 w 7"/>
                <a:gd name="T49" fmla="*/ 14 h 16"/>
                <a:gd name="T50" fmla="*/ 5 w 7"/>
                <a:gd name="T51" fmla="*/ 14 h 16"/>
                <a:gd name="T52" fmla="*/ 5 w 7"/>
                <a:gd name="T53" fmla="*/ 14 h 16"/>
                <a:gd name="T54" fmla="*/ 4 w 7"/>
                <a:gd name="T55" fmla="*/ 14 h 16"/>
                <a:gd name="T56" fmla="*/ 4 w 7"/>
                <a:gd name="T57" fmla="*/ 13 h 16"/>
                <a:gd name="T58" fmla="*/ 4 w 7"/>
                <a:gd name="T59" fmla="*/ 12 h 16"/>
                <a:gd name="T60" fmla="*/ 3 w 7"/>
                <a:gd name="T61" fmla="*/ 11 h 16"/>
                <a:gd name="T62" fmla="*/ 3 w 7"/>
                <a:gd name="T63" fmla="*/ 11 h 16"/>
                <a:gd name="T64" fmla="*/ 3 w 7"/>
                <a:gd name="T65" fmla="*/ 10 h 16"/>
                <a:gd name="T66" fmla="*/ 2 w 7"/>
                <a:gd name="T67" fmla="*/ 9 h 16"/>
                <a:gd name="T68" fmla="*/ 2 w 7"/>
                <a:gd name="T69" fmla="*/ 9 h 16"/>
                <a:gd name="T70" fmla="*/ 1 w 7"/>
                <a:gd name="T71" fmla="*/ 8 h 16"/>
                <a:gd name="T72" fmla="*/ 1 w 7"/>
                <a:gd name="T73" fmla="*/ 7 h 16"/>
                <a:gd name="T74" fmla="*/ 1 w 7"/>
                <a:gd name="T75" fmla="*/ 6 h 16"/>
                <a:gd name="T76" fmla="*/ 0 w 7"/>
                <a:gd name="T77" fmla="*/ 6 h 16"/>
                <a:gd name="T78" fmla="*/ 0 w 7"/>
                <a:gd name="T79" fmla="*/ 5 h 16"/>
                <a:gd name="T80" fmla="*/ 0 w 7"/>
                <a:gd name="T81" fmla="*/ 4 h 16"/>
                <a:gd name="T82" fmla="*/ 0 w 7"/>
                <a:gd name="T83" fmla="*/ 3 h 16"/>
                <a:gd name="T84" fmla="*/ 0 w 7"/>
                <a:gd name="T85" fmla="*/ 2 h 16"/>
                <a:gd name="T86" fmla="*/ 0 w 7"/>
                <a:gd name="T87" fmla="*/ 1 h 16"/>
                <a:gd name="T88" fmla="*/ 0 w 7"/>
                <a:gd name="T89" fmla="*/ 1 h 16"/>
                <a:gd name="T90" fmla="*/ 0 w 7"/>
                <a:gd name="T91" fmla="*/ 0 h 16"/>
                <a:gd name="T92" fmla="*/ 1 w 7"/>
                <a:gd name="T93" fmla="*/ 0 h 16"/>
                <a:gd name="T94" fmla="*/ 1 w 7"/>
                <a:gd name="T95" fmla="*/ 1 h 16"/>
                <a:gd name="T96" fmla="*/ 1 w 7"/>
                <a:gd name="T97" fmla="*/ 1 h 16"/>
                <a:gd name="T98" fmla="*/ 1 w 7"/>
                <a:gd name="T99" fmla="*/ 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 h="16">
                  <a:moveTo>
                    <a:pt x="1" y="2"/>
                  </a:moveTo>
                  <a:lnTo>
                    <a:pt x="1" y="3"/>
                  </a:lnTo>
                  <a:lnTo>
                    <a:pt x="1" y="4"/>
                  </a:lnTo>
                  <a:lnTo>
                    <a:pt x="1" y="4"/>
                  </a:lnTo>
                  <a:lnTo>
                    <a:pt x="2" y="4"/>
                  </a:lnTo>
                  <a:lnTo>
                    <a:pt x="2" y="5"/>
                  </a:lnTo>
                  <a:lnTo>
                    <a:pt x="2" y="6"/>
                  </a:lnTo>
                  <a:lnTo>
                    <a:pt x="2" y="6"/>
                  </a:lnTo>
                  <a:lnTo>
                    <a:pt x="3" y="7"/>
                  </a:lnTo>
                  <a:lnTo>
                    <a:pt x="3" y="8"/>
                  </a:lnTo>
                  <a:lnTo>
                    <a:pt x="3" y="8"/>
                  </a:lnTo>
                  <a:lnTo>
                    <a:pt x="3" y="9"/>
                  </a:lnTo>
                  <a:lnTo>
                    <a:pt x="4" y="9"/>
                  </a:lnTo>
                  <a:lnTo>
                    <a:pt x="4" y="9"/>
                  </a:lnTo>
                  <a:lnTo>
                    <a:pt x="4" y="10"/>
                  </a:lnTo>
                  <a:lnTo>
                    <a:pt x="5" y="11"/>
                  </a:lnTo>
                  <a:lnTo>
                    <a:pt x="5" y="11"/>
                  </a:lnTo>
                  <a:lnTo>
                    <a:pt x="6" y="12"/>
                  </a:lnTo>
                  <a:lnTo>
                    <a:pt x="6" y="13"/>
                  </a:lnTo>
                  <a:lnTo>
                    <a:pt x="6" y="14"/>
                  </a:lnTo>
                  <a:lnTo>
                    <a:pt x="6" y="14"/>
                  </a:lnTo>
                  <a:lnTo>
                    <a:pt x="6" y="15"/>
                  </a:lnTo>
                  <a:lnTo>
                    <a:pt x="6" y="15"/>
                  </a:lnTo>
                  <a:lnTo>
                    <a:pt x="5" y="15"/>
                  </a:lnTo>
                  <a:lnTo>
                    <a:pt x="5" y="14"/>
                  </a:lnTo>
                  <a:lnTo>
                    <a:pt x="5" y="14"/>
                  </a:lnTo>
                  <a:lnTo>
                    <a:pt x="5" y="14"/>
                  </a:lnTo>
                  <a:lnTo>
                    <a:pt x="4" y="14"/>
                  </a:lnTo>
                  <a:lnTo>
                    <a:pt x="4" y="13"/>
                  </a:lnTo>
                  <a:lnTo>
                    <a:pt x="4" y="12"/>
                  </a:lnTo>
                  <a:lnTo>
                    <a:pt x="3" y="11"/>
                  </a:lnTo>
                  <a:lnTo>
                    <a:pt x="3" y="11"/>
                  </a:lnTo>
                  <a:lnTo>
                    <a:pt x="3" y="10"/>
                  </a:lnTo>
                  <a:lnTo>
                    <a:pt x="2" y="9"/>
                  </a:lnTo>
                  <a:lnTo>
                    <a:pt x="2" y="9"/>
                  </a:lnTo>
                  <a:lnTo>
                    <a:pt x="1" y="8"/>
                  </a:lnTo>
                  <a:lnTo>
                    <a:pt x="1" y="7"/>
                  </a:lnTo>
                  <a:lnTo>
                    <a:pt x="1" y="6"/>
                  </a:lnTo>
                  <a:lnTo>
                    <a:pt x="0" y="6"/>
                  </a:lnTo>
                  <a:lnTo>
                    <a:pt x="0" y="5"/>
                  </a:lnTo>
                  <a:lnTo>
                    <a:pt x="0" y="4"/>
                  </a:lnTo>
                  <a:lnTo>
                    <a:pt x="0" y="3"/>
                  </a:lnTo>
                  <a:lnTo>
                    <a:pt x="0" y="2"/>
                  </a:lnTo>
                  <a:lnTo>
                    <a:pt x="0" y="1"/>
                  </a:lnTo>
                  <a:lnTo>
                    <a:pt x="0" y="1"/>
                  </a:lnTo>
                  <a:lnTo>
                    <a:pt x="0" y="0"/>
                  </a:lnTo>
                  <a:lnTo>
                    <a:pt x="1" y="0"/>
                  </a:lnTo>
                  <a:lnTo>
                    <a:pt x="1" y="1"/>
                  </a:lnTo>
                  <a:lnTo>
                    <a:pt x="1" y="1"/>
                  </a:lnTo>
                  <a:lnTo>
                    <a:pt x="1" y="2"/>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83" name="Freeform 380"/>
            <p:cNvSpPr>
              <a:spLocks/>
            </p:cNvSpPr>
            <p:nvPr/>
          </p:nvSpPr>
          <p:spPr bwMode="auto">
            <a:xfrm>
              <a:off x="876" y="3047"/>
              <a:ext cx="6" cy="15"/>
            </a:xfrm>
            <a:custGeom>
              <a:avLst/>
              <a:gdLst>
                <a:gd name="T0" fmla="*/ 1 w 6"/>
                <a:gd name="T1" fmla="*/ 2 h 15"/>
                <a:gd name="T2" fmla="*/ 1 w 6"/>
                <a:gd name="T3" fmla="*/ 3 h 15"/>
                <a:gd name="T4" fmla="*/ 1 w 6"/>
                <a:gd name="T5" fmla="*/ 4 h 15"/>
                <a:gd name="T6" fmla="*/ 1 w 6"/>
                <a:gd name="T7" fmla="*/ 4 h 15"/>
                <a:gd name="T8" fmla="*/ 1 w 6"/>
                <a:gd name="T9" fmla="*/ 5 h 15"/>
                <a:gd name="T10" fmla="*/ 2 w 6"/>
                <a:gd name="T11" fmla="*/ 6 h 15"/>
                <a:gd name="T12" fmla="*/ 2 w 6"/>
                <a:gd name="T13" fmla="*/ 6 h 15"/>
                <a:gd name="T14" fmla="*/ 2 w 6"/>
                <a:gd name="T15" fmla="*/ 6 h 15"/>
                <a:gd name="T16" fmla="*/ 2 w 6"/>
                <a:gd name="T17" fmla="*/ 7 h 15"/>
                <a:gd name="T18" fmla="*/ 3 w 6"/>
                <a:gd name="T19" fmla="*/ 7 h 15"/>
                <a:gd name="T20" fmla="*/ 3 w 6"/>
                <a:gd name="T21" fmla="*/ 8 h 15"/>
                <a:gd name="T22" fmla="*/ 3 w 6"/>
                <a:gd name="T23" fmla="*/ 8 h 15"/>
                <a:gd name="T24" fmla="*/ 3 w 6"/>
                <a:gd name="T25" fmla="*/ 8 h 15"/>
                <a:gd name="T26" fmla="*/ 4 w 6"/>
                <a:gd name="T27" fmla="*/ 9 h 15"/>
                <a:gd name="T28" fmla="*/ 4 w 6"/>
                <a:gd name="T29" fmla="*/ 10 h 15"/>
                <a:gd name="T30" fmla="*/ 5 w 6"/>
                <a:gd name="T31" fmla="*/ 11 h 15"/>
                <a:gd name="T32" fmla="*/ 5 w 6"/>
                <a:gd name="T33" fmla="*/ 11 h 15"/>
                <a:gd name="T34" fmla="*/ 5 w 6"/>
                <a:gd name="T35" fmla="*/ 12 h 15"/>
                <a:gd name="T36" fmla="*/ 5 w 6"/>
                <a:gd name="T37" fmla="*/ 13 h 15"/>
                <a:gd name="T38" fmla="*/ 5 w 6"/>
                <a:gd name="T39" fmla="*/ 13 h 15"/>
                <a:gd name="T40" fmla="*/ 5 w 6"/>
                <a:gd name="T41" fmla="*/ 14 h 15"/>
                <a:gd name="T42" fmla="*/ 5 w 6"/>
                <a:gd name="T43" fmla="*/ 13 h 15"/>
                <a:gd name="T44" fmla="*/ 5 w 6"/>
                <a:gd name="T45" fmla="*/ 13 h 15"/>
                <a:gd name="T46" fmla="*/ 5 w 6"/>
                <a:gd name="T47" fmla="*/ 13 h 15"/>
                <a:gd name="T48" fmla="*/ 4 w 6"/>
                <a:gd name="T49" fmla="*/ 13 h 15"/>
                <a:gd name="T50" fmla="*/ 4 w 6"/>
                <a:gd name="T51" fmla="*/ 12 h 15"/>
                <a:gd name="T52" fmla="*/ 3 w 6"/>
                <a:gd name="T53" fmla="*/ 11 h 15"/>
                <a:gd name="T54" fmla="*/ 3 w 6"/>
                <a:gd name="T55" fmla="*/ 11 h 15"/>
                <a:gd name="T56" fmla="*/ 2 w 6"/>
                <a:gd name="T57" fmla="*/ 11 h 15"/>
                <a:gd name="T58" fmla="*/ 2 w 6"/>
                <a:gd name="T59" fmla="*/ 10 h 15"/>
                <a:gd name="T60" fmla="*/ 2 w 6"/>
                <a:gd name="T61" fmla="*/ 9 h 15"/>
                <a:gd name="T62" fmla="*/ 1 w 6"/>
                <a:gd name="T63" fmla="*/ 8 h 15"/>
                <a:gd name="T64" fmla="*/ 1 w 6"/>
                <a:gd name="T65" fmla="*/ 8 h 15"/>
                <a:gd name="T66" fmla="*/ 1 w 6"/>
                <a:gd name="T67" fmla="*/ 7 h 15"/>
                <a:gd name="T68" fmla="*/ 0 w 6"/>
                <a:gd name="T69" fmla="*/ 6 h 15"/>
                <a:gd name="T70" fmla="*/ 0 w 6"/>
                <a:gd name="T71" fmla="*/ 6 h 15"/>
                <a:gd name="T72" fmla="*/ 0 w 6"/>
                <a:gd name="T73" fmla="*/ 5 h 15"/>
                <a:gd name="T74" fmla="*/ 0 w 6"/>
                <a:gd name="T75" fmla="*/ 4 h 15"/>
                <a:gd name="T76" fmla="*/ 0 w 6"/>
                <a:gd name="T77" fmla="*/ 4 h 15"/>
                <a:gd name="T78" fmla="*/ 0 w 6"/>
                <a:gd name="T79" fmla="*/ 3 h 15"/>
                <a:gd name="T80" fmla="*/ 0 w 6"/>
                <a:gd name="T81" fmla="*/ 2 h 15"/>
                <a:gd name="T82" fmla="*/ 0 w 6"/>
                <a:gd name="T83" fmla="*/ 1 h 15"/>
                <a:gd name="T84" fmla="*/ 0 w 6"/>
                <a:gd name="T85" fmla="*/ 1 h 15"/>
                <a:gd name="T86" fmla="*/ 0 w 6"/>
                <a:gd name="T87" fmla="*/ 0 h 15"/>
                <a:gd name="T88" fmla="*/ 0 w 6"/>
                <a:gd name="T89" fmla="*/ 0 h 15"/>
                <a:gd name="T90" fmla="*/ 1 w 6"/>
                <a:gd name="T91" fmla="*/ 1 h 15"/>
                <a:gd name="T92" fmla="*/ 1 w 6"/>
                <a:gd name="T93" fmla="*/ 1 h 15"/>
                <a:gd name="T94" fmla="*/ 1 w 6"/>
                <a:gd name="T95" fmla="*/ 2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 h="15">
                  <a:moveTo>
                    <a:pt x="1" y="2"/>
                  </a:moveTo>
                  <a:lnTo>
                    <a:pt x="1" y="3"/>
                  </a:lnTo>
                  <a:lnTo>
                    <a:pt x="1" y="4"/>
                  </a:lnTo>
                  <a:lnTo>
                    <a:pt x="1" y="4"/>
                  </a:lnTo>
                  <a:lnTo>
                    <a:pt x="1" y="5"/>
                  </a:lnTo>
                  <a:lnTo>
                    <a:pt x="2" y="6"/>
                  </a:lnTo>
                  <a:lnTo>
                    <a:pt x="2" y="6"/>
                  </a:lnTo>
                  <a:lnTo>
                    <a:pt x="2" y="6"/>
                  </a:lnTo>
                  <a:lnTo>
                    <a:pt x="2" y="7"/>
                  </a:lnTo>
                  <a:lnTo>
                    <a:pt x="3" y="7"/>
                  </a:lnTo>
                  <a:lnTo>
                    <a:pt x="3" y="8"/>
                  </a:lnTo>
                  <a:lnTo>
                    <a:pt x="3" y="8"/>
                  </a:lnTo>
                  <a:lnTo>
                    <a:pt x="3" y="8"/>
                  </a:lnTo>
                  <a:lnTo>
                    <a:pt x="4" y="9"/>
                  </a:lnTo>
                  <a:lnTo>
                    <a:pt x="4" y="10"/>
                  </a:lnTo>
                  <a:lnTo>
                    <a:pt x="5" y="11"/>
                  </a:lnTo>
                  <a:lnTo>
                    <a:pt x="5" y="11"/>
                  </a:lnTo>
                  <a:lnTo>
                    <a:pt x="5" y="12"/>
                  </a:lnTo>
                  <a:lnTo>
                    <a:pt x="5" y="13"/>
                  </a:lnTo>
                  <a:lnTo>
                    <a:pt x="5" y="13"/>
                  </a:lnTo>
                  <a:lnTo>
                    <a:pt x="5" y="14"/>
                  </a:lnTo>
                  <a:lnTo>
                    <a:pt x="5" y="13"/>
                  </a:lnTo>
                  <a:lnTo>
                    <a:pt x="5" y="13"/>
                  </a:lnTo>
                  <a:lnTo>
                    <a:pt x="5" y="13"/>
                  </a:lnTo>
                  <a:lnTo>
                    <a:pt x="4" y="13"/>
                  </a:lnTo>
                  <a:lnTo>
                    <a:pt x="4" y="12"/>
                  </a:lnTo>
                  <a:lnTo>
                    <a:pt x="3" y="11"/>
                  </a:lnTo>
                  <a:lnTo>
                    <a:pt x="3" y="11"/>
                  </a:lnTo>
                  <a:lnTo>
                    <a:pt x="2" y="11"/>
                  </a:lnTo>
                  <a:lnTo>
                    <a:pt x="2" y="10"/>
                  </a:lnTo>
                  <a:lnTo>
                    <a:pt x="2" y="9"/>
                  </a:lnTo>
                  <a:lnTo>
                    <a:pt x="1" y="8"/>
                  </a:lnTo>
                  <a:lnTo>
                    <a:pt x="1" y="8"/>
                  </a:lnTo>
                  <a:lnTo>
                    <a:pt x="1" y="7"/>
                  </a:lnTo>
                  <a:lnTo>
                    <a:pt x="0" y="6"/>
                  </a:lnTo>
                  <a:lnTo>
                    <a:pt x="0" y="6"/>
                  </a:lnTo>
                  <a:lnTo>
                    <a:pt x="0" y="5"/>
                  </a:lnTo>
                  <a:lnTo>
                    <a:pt x="0" y="4"/>
                  </a:lnTo>
                  <a:lnTo>
                    <a:pt x="0" y="4"/>
                  </a:lnTo>
                  <a:lnTo>
                    <a:pt x="0" y="3"/>
                  </a:lnTo>
                  <a:lnTo>
                    <a:pt x="0" y="2"/>
                  </a:lnTo>
                  <a:lnTo>
                    <a:pt x="0" y="1"/>
                  </a:lnTo>
                  <a:lnTo>
                    <a:pt x="0" y="1"/>
                  </a:lnTo>
                  <a:lnTo>
                    <a:pt x="0" y="0"/>
                  </a:lnTo>
                  <a:lnTo>
                    <a:pt x="0" y="0"/>
                  </a:lnTo>
                  <a:lnTo>
                    <a:pt x="1" y="1"/>
                  </a:lnTo>
                  <a:lnTo>
                    <a:pt x="1" y="1"/>
                  </a:lnTo>
                  <a:lnTo>
                    <a:pt x="1" y="2"/>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84" name="Freeform 381"/>
            <p:cNvSpPr>
              <a:spLocks/>
            </p:cNvSpPr>
            <p:nvPr/>
          </p:nvSpPr>
          <p:spPr bwMode="auto">
            <a:xfrm>
              <a:off x="871" y="3050"/>
              <a:ext cx="7" cy="15"/>
            </a:xfrm>
            <a:custGeom>
              <a:avLst/>
              <a:gdLst>
                <a:gd name="T0" fmla="*/ 2 w 7"/>
                <a:gd name="T1" fmla="*/ 2 h 15"/>
                <a:gd name="T2" fmla="*/ 2 w 7"/>
                <a:gd name="T3" fmla="*/ 3 h 15"/>
                <a:gd name="T4" fmla="*/ 2 w 7"/>
                <a:gd name="T5" fmla="*/ 4 h 15"/>
                <a:gd name="T6" fmla="*/ 2 w 7"/>
                <a:gd name="T7" fmla="*/ 4 h 15"/>
                <a:gd name="T8" fmla="*/ 2 w 7"/>
                <a:gd name="T9" fmla="*/ 5 h 15"/>
                <a:gd name="T10" fmla="*/ 2 w 7"/>
                <a:gd name="T11" fmla="*/ 6 h 15"/>
                <a:gd name="T12" fmla="*/ 3 w 7"/>
                <a:gd name="T13" fmla="*/ 6 h 15"/>
                <a:gd name="T14" fmla="*/ 3 w 7"/>
                <a:gd name="T15" fmla="*/ 7 h 15"/>
                <a:gd name="T16" fmla="*/ 3 w 7"/>
                <a:gd name="T17" fmla="*/ 8 h 15"/>
                <a:gd name="T18" fmla="*/ 4 w 7"/>
                <a:gd name="T19" fmla="*/ 8 h 15"/>
                <a:gd name="T20" fmla="*/ 4 w 7"/>
                <a:gd name="T21" fmla="*/ 8 h 15"/>
                <a:gd name="T22" fmla="*/ 4 w 7"/>
                <a:gd name="T23" fmla="*/ 9 h 15"/>
                <a:gd name="T24" fmla="*/ 5 w 7"/>
                <a:gd name="T25" fmla="*/ 10 h 15"/>
                <a:gd name="T26" fmla="*/ 5 w 7"/>
                <a:gd name="T27" fmla="*/ 11 h 15"/>
                <a:gd name="T28" fmla="*/ 6 w 7"/>
                <a:gd name="T29" fmla="*/ 11 h 15"/>
                <a:gd name="T30" fmla="*/ 6 w 7"/>
                <a:gd name="T31" fmla="*/ 12 h 15"/>
                <a:gd name="T32" fmla="*/ 6 w 7"/>
                <a:gd name="T33" fmla="*/ 13 h 15"/>
                <a:gd name="T34" fmla="*/ 6 w 7"/>
                <a:gd name="T35" fmla="*/ 13 h 15"/>
                <a:gd name="T36" fmla="*/ 6 w 7"/>
                <a:gd name="T37" fmla="*/ 14 h 15"/>
                <a:gd name="T38" fmla="*/ 6 w 7"/>
                <a:gd name="T39" fmla="*/ 14 h 15"/>
                <a:gd name="T40" fmla="*/ 5 w 7"/>
                <a:gd name="T41" fmla="*/ 14 h 15"/>
                <a:gd name="T42" fmla="*/ 5 w 7"/>
                <a:gd name="T43" fmla="*/ 13 h 15"/>
                <a:gd name="T44" fmla="*/ 5 w 7"/>
                <a:gd name="T45" fmla="*/ 13 h 15"/>
                <a:gd name="T46" fmla="*/ 5 w 7"/>
                <a:gd name="T47" fmla="*/ 13 h 15"/>
                <a:gd name="T48" fmla="*/ 4 w 7"/>
                <a:gd name="T49" fmla="*/ 13 h 15"/>
                <a:gd name="T50" fmla="*/ 4 w 7"/>
                <a:gd name="T51" fmla="*/ 12 h 15"/>
                <a:gd name="T52" fmla="*/ 4 w 7"/>
                <a:gd name="T53" fmla="*/ 12 h 15"/>
                <a:gd name="T54" fmla="*/ 3 w 7"/>
                <a:gd name="T55" fmla="*/ 11 h 15"/>
                <a:gd name="T56" fmla="*/ 3 w 7"/>
                <a:gd name="T57" fmla="*/ 11 h 15"/>
                <a:gd name="T58" fmla="*/ 3 w 7"/>
                <a:gd name="T59" fmla="*/ 10 h 15"/>
                <a:gd name="T60" fmla="*/ 2 w 7"/>
                <a:gd name="T61" fmla="*/ 9 h 15"/>
                <a:gd name="T62" fmla="*/ 2 w 7"/>
                <a:gd name="T63" fmla="*/ 8 h 15"/>
                <a:gd name="T64" fmla="*/ 1 w 7"/>
                <a:gd name="T65" fmla="*/ 8 h 15"/>
                <a:gd name="T66" fmla="*/ 1 w 7"/>
                <a:gd name="T67" fmla="*/ 7 h 15"/>
                <a:gd name="T68" fmla="*/ 1 w 7"/>
                <a:gd name="T69" fmla="*/ 6 h 15"/>
                <a:gd name="T70" fmla="*/ 1 w 7"/>
                <a:gd name="T71" fmla="*/ 5 h 15"/>
                <a:gd name="T72" fmla="*/ 1 w 7"/>
                <a:gd name="T73" fmla="*/ 4 h 15"/>
                <a:gd name="T74" fmla="*/ 1 w 7"/>
                <a:gd name="T75" fmla="*/ 4 h 15"/>
                <a:gd name="T76" fmla="*/ 1 w 7"/>
                <a:gd name="T77" fmla="*/ 3 h 15"/>
                <a:gd name="T78" fmla="*/ 0 w 7"/>
                <a:gd name="T79" fmla="*/ 2 h 15"/>
                <a:gd name="T80" fmla="*/ 1 w 7"/>
                <a:gd name="T81" fmla="*/ 1 h 15"/>
                <a:gd name="T82" fmla="*/ 1 w 7"/>
                <a:gd name="T83" fmla="*/ 1 h 15"/>
                <a:gd name="T84" fmla="*/ 1 w 7"/>
                <a:gd name="T85" fmla="*/ 0 h 15"/>
                <a:gd name="T86" fmla="*/ 1 w 7"/>
                <a:gd name="T87" fmla="*/ 0 h 15"/>
                <a:gd name="T88" fmla="*/ 1 w 7"/>
                <a:gd name="T89" fmla="*/ 1 h 15"/>
                <a:gd name="T90" fmla="*/ 1 w 7"/>
                <a:gd name="T91" fmla="*/ 1 h 15"/>
                <a:gd name="T92" fmla="*/ 2 w 7"/>
                <a:gd name="T93" fmla="*/ 2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 h="15">
                  <a:moveTo>
                    <a:pt x="2" y="2"/>
                  </a:moveTo>
                  <a:lnTo>
                    <a:pt x="2" y="3"/>
                  </a:lnTo>
                  <a:lnTo>
                    <a:pt x="2" y="4"/>
                  </a:lnTo>
                  <a:lnTo>
                    <a:pt x="2" y="4"/>
                  </a:lnTo>
                  <a:lnTo>
                    <a:pt x="2" y="5"/>
                  </a:lnTo>
                  <a:lnTo>
                    <a:pt x="2" y="6"/>
                  </a:lnTo>
                  <a:lnTo>
                    <a:pt x="3" y="6"/>
                  </a:lnTo>
                  <a:lnTo>
                    <a:pt x="3" y="7"/>
                  </a:lnTo>
                  <a:lnTo>
                    <a:pt x="3" y="8"/>
                  </a:lnTo>
                  <a:lnTo>
                    <a:pt x="4" y="8"/>
                  </a:lnTo>
                  <a:lnTo>
                    <a:pt x="4" y="8"/>
                  </a:lnTo>
                  <a:lnTo>
                    <a:pt x="4" y="9"/>
                  </a:lnTo>
                  <a:lnTo>
                    <a:pt x="5" y="10"/>
                  </a:lnTo>
                  <a:lnTo>
                    <a:pt x="5" y="11"/>
                  </a:lnTo>
                  <a:lnTo>
                    <a:pt x="6" y="11"/>
                  </a:lnTo>
                  <a:lnTo>
                    <a:pt x="6" y="12"/>
                  </a:lnTo>
                  <a:lnTo>
                    <a:pt x="6" y="13"/>
                  </a:lnTo>
                  <a:lnTo>
                    <a:pt x="6" y="13"/>
                  </a:lnTo>
                  <a:lnTo>
                    <a:pt x="6" y="14"/>
                  </a:lnTo>
                  <a:lnTo>
                    <a:pt x="6" y="14"/>
                  </a:lnTo>
                  <a:lnTo>
                    <a:pt x="5" y="14"/>
                  </a:lnTo>
                  <a:lnTo>
                    <a:pt x="5" y="13"/>
                  </a:lnTo>
                  <a:lnTo>
                    <a:pt x="5" y="13"/>
                  </a:lnTo>
                  <a:lnTo>
                    <a:pt x="5" y="13"/>
                  </a:lnTo>
                  <a:lnTo>
                    <a:pt x="4" y="13"/>
                  </a:lnTo>
                  <a:lnTo>
                    <a:pt x="4" y="12"/>
                  </a:lnTo>
                  <a:lnTo>
                    <a:pt x="4" y="12"/>
                  </a:lnTo>
                  <a:lnTo>
                    <a:pt x="3" y="11"/>
                  </a:lnTo>
                  <a:lnTo>
                    <a:pt x="3" y="11"/>
                  </a:lnTo>
                  <a:lnTo>
                    <a:pt x="3" y="10"/>
                  </a:lnTo>
                  <a:lnTo>
                    <a:pt x="2" y="9"/>
                  </a:lnTo>
                  <a:lnTo>
                    <a:pt x="2" y="8"/>
                  </a:lnTo>
                  <a:lnTo>
                    <a:pt x="1" y="8"/>
                  </a:lnTo>
                  <a:lnTo>
                    <a:pt x="1" y="7"/>
                  </a:lnTo>
                  <a:lnTo>
                    <a:pt x="1" y="6"/>
                  </a:lnTo>
                  <a:lnTo>
                    <a:pt x="1" y="5"/>
                  </a:lnTo>
                  <a:lnTo>
                    <a:pt x="1" y="4"/>
                  </a:lnTo>
                  <a:lnTo>
                    <a:pt x="1" y="4"/>
                  </a:lnTo>
                  <a:lnTo>
                    <a:pt x="1" y="3"/>
                  </a:lnTo>
                  <a:lnTo>
                    <a:pt x="0" y="2"/>
                  </a:lnTo>
                  <a:lnTo>
                    <a:pt x="1" y="1"/>
                  </a:lnTo>
                  <a:lnTo>
                    <a:pt x="1" y="1"/>
                  </a:lnTo>
                  <a:lnTo>
                    <a:pt x="1" y="0"/>
                  </a:lnTo>
                  <a:lnTo>
                    <a:pt x="1" y="0"/>
                  </a:lnTo>
                  <a:lnTo>
                    <a:pt x="1" y="1"/>
                  </a:lnTo>
                  <a:lnTo>
                    <a:pt x="1" y="1"/>
                  </a:lnTo>
                  <a:lnTo>
                    <a:pt x="2" y="2"/>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85" name="Freeform 382"/>
            <p:cNvSpPr>
              <a:spLocks/>
            </p:cNvSpPr>
            <p:nvPr/>
          </p:nvSpPr>
          <p:spPr bwMode="auto">
            <a:xfrm>
              <a:off x="915" y="2930"/>
              <a:ext cx="9" cy="13"/>
            </a:xfrm>
            <a:custGeom>
              <a:avLst/>
              <a:gdLst>
                <a:gd name="T0" fmla="*/ 1 w 9"/>
                <a:gd name="T1" fmla="*/ 1 h 13"/>
                <a:gd name="T2" fmla="*/ 1 w 9"/>
                <a:gd name="T3" fmla="*/ 2 h 13"/>
                <a:gd name="T4" fmla="*/ 2 w 9"/>
                <a:gd name="T5" fmla="*/ 2 h 13"/>
                <a:gd name="T6" fmla="*/ 2 w 9"/>
                <a:gd name="T7" fmla="*/ 3 h 13"/>
                <a:gd name="T8" fmla="*/ 2 w 9"/>
                <a:gd name="T9" fmla="*/ 3 h 13"/>
                <a:gd name="T10" fmla="*/ 2 w 9"/>
                <a:gd name="T11" fmla="*/ 4 h 13"/>
                <a:gd name="T12" fmla="*/ 3 w 9"/>
                <a:gd name="T13" fmla="*/ 5 h 13"/>
                <a:gd name="T14" fmla="*/ 3 w 9"/>
                <a:gd name="T15" fmla="*/ 5 h 13"/>
                <a:gd name="T16" fmla="*/ 3 w 9"/>
                <a:gd name="T17" fmla="*/ 6 h 13"/>
                <a:gd name="T18" fmla="*/ 4 w 9"/>
                <a:gd name="T19" fmla="*/ 7 h 13"/>
                <a:gd name="T20" fmla="*/ 5 w 9"/>
                <a:gd name="T21" fmla="*/ 7 h 13"/>
                <a:gd name="T22" fmla="*/ 5 w 9"/>
                <a:gd name="T23" fmla="*/ 7 h 13"/>
                <a:gd name="T24" fmla="*/ 6 w 9"/>
                <a:gd name="T25" fmla="*/ 8 h 13"/>
                <a:gd name="T26" fmla="*/ 6 w 9"/>
                <a:gd name="T27" fmla="*/ 9 h 13"/>
                <a:gd name="T28" fmla="*/ 6 w 9"/>
                <a:gd name="T29" fmla="*/ 9 h 13"/>
                <a:gd name="T30" fmla="*/ 7 w 9"/>
                <a:gd name="T31" fmla="*/ 9 h 13"/>
                <a:gd name="T32" fmla="*/ 7 w 9"/>
                <a:gd name="T33" fmla="*/ 9 h 13"/>
                <a:gd name="T34" fmla="*/ 7 w 9"/>
                <a:gd name="T35" fmla="*/ 10 h 13"/>
                <a:gd name="T36" fmla="*/ 8 w 9"/>
                <a:gd name="T37" fmla="*/ 10 h 13"/>
                <a:gd name="T38" fmla="*/ 8 w 9"/>
                <a:gd name="T39" fmla="*/ 11 h 13"/>
                <a:gd name="T40" fmla="*/ 8 w 9"/>
                <a:gd name="T41" fmla="*/ 11 h 13"/>
                <a:gd name="T42" fmla="*/ 7 w 9"/>
                <a:gd name="T43" fmla="*/ 11 h 13"/>
                <a:gd name="T44" fmla="*/ 7 w 9"/>
                <a:gd name="T45" fmla="*/ 12 h 13"/>
                <a:gd name="T46" fmla="*/ 7 w 9"/>
                <a:gd name="T47" fmla="*/ 11 h 13"/>
                <a:gd name="T48" fmla="*/ 7 w 9"/>
                <a:gd name="T49" fmla="*/ 11 h 13"/>
                <a:gd name="T50" fmla="*/ 6 w 9"/>
                <a:gd name="T51" fmla="*/ 11 h 13"/>
                <a:gd name="T52" fmla="*/ 6 w 9"/>
                <a:gd name="T53" fmla="*/ 10 h 13"/>
                <a:gd name="T54" fmla="*/ 5 w 9"/>
                <a:gd name="T55" fmla="*/ 9 h 13"/>
                <a:gd name="T56" fmla="*/ 4 w 9"/>
                <a:gd name="T57" fmla="*/ 9 h 13"/>
                <a:gd name="T58" fmla="*/ 3 w 9"/>
                <a:gd name="T59" fmla="*/ 8 h 13"/>
                <a:gd name="T60" fmla="*/ 3 w 9"/>
                <a:gd name="T61" fmla="*/ 7 h 13"/>
                <a:gd name="T62" fmla="*/ 2 w 9"/>
                <a:gd name="T63" fmla="*/ 7 h 13"/>
                <a:gd name="T64" fmla="*/ 2 w 9"/>
                <a:gd name="T65" fmla="*/ 6 h 13"/>
                <a:gd name="T66" fmla="*/ 2 w 9"/>
                <a:gd name="T67" fmla="*/ 5 h 13"/>
                <a:gd name="T68" fmla="*/ 1 w 9"/>
                <a:gd name="T69" fmla="*/ 5 h 13"/>
                <a:gd name="T70" fmla="*/ 1 w 9"/>
                <a:gd name="T71" fmla="*/ 4 h 13"/>
                <a:gd name="T72" fmla="*/ 0 w 9"/>
                <a:gd name="T73" fmla="*/ 3 h 13"/>
                <a:gd name="T74" fmla="*/ 0 w 9"/>
                <a:gd name="T75" fmla="*/ 3 h 13"/>
                <a:gd name="T76" fmla="*/ 0 w 9"/>
                <a:gd name="T77" fmla="*/ 2 h 13"/>
                <a:gd name="T78" fmla="*/ 0 w 9"/>
                <a:gd name="T79" fmla="*/ 1 h 13"/>
                <a:gd name="T80" fmla="*/ 0 w 9"/>
                <a:gd name="T81" fmla="*/ 1 h 13"/>
                <a:gd name="T82" fmla="*/ 1 w 9"/>
                <a:gd name="T83" fmla="*/ 0 h 13"/>
                <a:gd name="T84" fmla="*/ 1 w 9"/>
                <a:gd name="T85" fmla="*/ 1 h 13"/>
                <a:gd name="T86" fmla="*/ 1 w 9"/>
                <a:gd name="T87" fmla="*/ 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 h="13">
                  <a:moveTo>
                    <a:pt x="1" y="1"/>
                  </a:moveTo>
                  <a:lnTo>
                    <a:pt x="1" y="2"/>
                  </a:lnTo>
                  <a:lnTo>
                    <a:pt x="2" y="2"/>
                  </a:lnTo>
                  <a:lnTo>
                    <a:pt x="2" y="3"/>
                  </a:lnTo>
                  <a:lnTo>
                    <a:pt x="2" y="3"/>
                  </a:lnTo>
                  <a:lnTo>
                    <a:pt x="2" y="4"/>
                  </a:lnTo>
                  <a:lnTo>
                    <a:pt x="3" y="5"/>
                  </a:lnTo>
                  <a:lnTo>
                    <a:pt x="3" y="5"/>
                  </a:lnTo>
                  <a:lnTo>
                    <a:pt x="3" y="6"/>
                  </a:lnTo>
                  <a:lnTo>
                    <a:pt x="4" y="7"/>
                  </a:lnTo>
                  <a:lnTo>
                    <a:pt x="5" y="7"/>
                  </a:lnTo>
                  <a:lnTo>
                    <a:pt x="5" y="7"/>
                  </a:lnTo>
                  <a:lnTo>
                    <a:pt x="6" y="8"/>
                  </a:lnTo>
                  <a:lnTo>
                    <a:pt x="6" y="9"/>
                  </a:lnTo>
                  <a:lnTo>
                    <a:pt x="6" y="9"/>
                  </a:lnTo>
                  <a:lnTo>
                    <a:pt x="7" y="9"/>
                  </a:lnTo>
                  <a:lnTo>
                    <a:pt x="7" y="9"/>
                  </a:lnTo>
                  <a:lnTo>
                    <a:pt x="7" y="10"/>
                  </a:lnTo>
                  <a:lnTo>
                    <a:pt x="8" y="10"/>
                  </a:lnTo>
                  <a:lnTo>
                    <a:pt x="8" y="11"/>
                  </a:lnTo>
                  <a:lnTo>
                    <a:pt x="8" y="11"/>
                  </a:lnTo>
                  <a:lnTo>
                    <a:pt x="7" y="11"/>
                  </a:lnTo>
                  <a:lnTo>
                    <a:pt x="7" y="12"/>
                  </a:lnTo>
                  <a:lnTo>
                    <a:pt x="7" y="11"/>
                  </a:lnTo>
                  <a:lnTo>
                    <a:pt x="7" y="11"/>
                  </a:lnTo>
                  <a:lnTo>
                    <a:pt x="6" y="11"/>
                  </a:lnTo>
                  <a:lnTo>
                    <a:pt x="6" y="10"/>
                  </a:lnTo>
                  <a:lnTo>
                    <a:pt x="5" y="9"/>
                  </a:lnTo>
                  <a:lnTo>
                    <a:pt x="4" y="9"/>
                  </a:lnTo>
                  <a:lnTo>
                    <a:pt x="3" y="8"/>
                  </a:lnTo>
                  <a:lnTo>
                    <a:pt x="3" y="7"/>
                  </a:lnTo>
                  <a:lnTo>
                    <a:pt x="2" y="7"/>
                  </a:lnTo>
                  <a:lnTo>
                    <a:pt x="2" y="6"/>
                  </a:lnTo>
                  <a:lnTo>
                    <a:pt x="2" y="5"/>
                  </a:lnTo>
                  <a:lnTo>
                    <a:pt x="1" y="5"/>
                  </a:lnTo>
                  <a:lnTo>
                    <a:pt x="1" y="4"/>
                  </a:lnTo>
                  <a:lnTo>
                    <a:pt x="0" y="3"/>
                  </a:lnTo>
                  <a:lnTo>
                    <a:pt x="0" y="3"/>
                  </a:lnTo>
                  <a:lnTo>
                    <a:pt x="0" y="2"/>
                  </a:lnTo>
                  <a:lnTo>
                    <a:pt x="0" y="1"/>
                  </a:lnTo>
                  <a:lnTo>
                    <a:pt x="0" y="1"/>
                  </a:lnTo>
                  <a:lnTo>
                    <a:pt x="1" y="0"/>
                  </a:lnTo>
                  <a:lnTo>
                    <a:pt x="1" y="1"/>
                  </a:lnTo>
                  <a:lnTo>
                    <a:pt x="1" y="1"/>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86" name="Freeform 383"/>
            <p:cNvSpPr>
              <a:spLocks/>
            </p:cNvSpPr>
            <p:nvPr/>
          </p:nvSpPr>
          <p:spPr bwMode="auto">
            <a:xfrm>
              <a:off x="912" y="2939"/>
              <a:ext cx="10" cy="13"/>
            </a:xfrm>
            <a:custGeom>
              <a:avLst/>
              <a:gdLst>
                <a:gd name="T0" fmla="*/ 1 w 10"/>
                <a:gd name="T1" fmla="*/ 1 h 13"/>
                <a:gd name="T2" fmla="*/ 1 w 10"/>
                <a:gd name="T3" fmla="*/ 2 h 13"/>
                <a:gd name="T4" fmla="*/ 2 w 10"/>
                <a:gd name="T5" fmla="*/ 3 h 13"/>
                <a:gd name="T6" fmla="*/ 2 w 10"/>
                <a:gd name="T7" fmla="*/ 3 h 13"/>
                <a:gd name="T8" fmla="*/ 2 w 10"/>
                <a:gd name="T9" fmla="*/ 4 h 13"/>
                <a:gd name="T10" fmla="*/ 3 w 10"/>
                <a:gd name="T11" fmla="*/ 5 h 13"/>
                <a:gd name="T12" fmla="*/ 4 w 10"/>
                <a:gd name="T13" fmla="*/ 5 h 13"/>
                <a:gd name="T14" fmla="*/ 4 w 10"/>
                <a:gd name="T15" fmla="*/ 6 h 13"/>
                <a:gd name="T16" fmla="*/ 4 w 10"/>
                <a:gd name="T17" fmla="*/ 7 h 13"/>
                <a:gd name="T18" fmla="*/ 5 w 10"/>
                <a:gd name="T19" fmla="*/ 7 h 13"/>
                <a:gd name="T20" fmla="*/ 5 w 10"/>
                <a:gd name="T21" fmla="*/ 8 h 13"/>
                <a:gd name="T22" fmla="*/ 6 w 10"/>
                <a:gd name="T23" fmla="*/ 9 h 13"/>
                <a:gd name="T24" fmla="*/ 7 w 10"/>
                <a:gd name="T25" fmla="*/ 9 h 13"/>
                <a:gd name="T26" fmla="*/ 7 w 10"/>
                <a:gd name="T27" fmla="*/ 10 h 13"/>
                <a:gd name="T28" fmla="*/ 8 w 10"/>
                <a:gd name="T29" fmla="*/ 10 h 13"/>
                <a:gd name="T30" fmla="*/ 8 w 10"/>
                <a:gd name="T31" fmla="*/ 10 h 13"/>
                <a:gd name="T32" fmla="*/ 8 w 10"/>
                <a:gd name="T33" fmla="*/ 11 h 13"/>
                <a:gd name="T34" fmla="*/ 9 w 10"/>
                <a:gd name="T35" fmla="*/ 11 h 13"/>
                <a:gd name="T36" fmla="*/ 9 w 10"/>
                <a:gd name="T37" fmla="*/ 11 h 13"/>
                <a:gd name="T38" fmla="*/ 8 w 10"/>
                <a:gd name="T39" fmla="*/ 12 h 13"/>
                <a:gd name="T40" fmla="*/ 8 w 10"/>
                <a:gd name="T41" fmla="*/ 12 h 13"/>
                <a:gd name="T42" fmla="*/ 7 w 10"/>
                <a:gd name="T43" fmla="*/ 11 h 13"/>
                <a:gd name="T44" fmla="*/ 7 w 10"/>
                <a:gd name="T45" fmla="*/ 11 h 13"/>
                <a:gd name="T46" fmla="*/ 6 w 10"/>
                <a:gd name="T47" fmla="*/ 11 h 13"/>
                <a:gd name="T48" fmla="*/ 5 w 10"/>
                <a:gd name="T49" fmla="*/ 10 h 13"/>
                <a:gd name="T50" fmla="*/ 5 w 10"/>
                <a:gd name="T51" fmla="*/ 9 h 13"/>
                <a:gd name="T52" fmla="*/ 4 w 10"/>
                <a:gd name="T53" fmla="*/ 9 h 13"/>
                <a:gd name="T54" fmla="*/ 4 w 10"/>
                <a:gd name="T55" fmla="*/ 8 h 13"/>
                <a:gd name="T56" fmla="*/ 3 w 10"/>
                <a:gd name="T57" fmla="*/ 7 h 13"/>
                <a:gd name="T58" fmla="*/ 2 w 10"/>
                <a:gd name="T59" fmla="*/ 7 h 13"/>
                <a:gd name="T60" fmla="*/ 2 w 10"/>
                <a:gd name="T61" fmla="*/ 6 h 13"/>
                <a:gd name="T62" fmla="*/ 1 w 10"/>
                <a:gd name="T63" fmla="*/ 5 h 13"/>
                <a:gd name="T64" fmla="*/ 1 w 10"/>
                <a:gd name="T65" fmla="*/ 5 h 13"/>
                <a:gd name="T66" fmla="*/ 1 w 10"/>
                <a:gd name="T67" fmla="*/ 4 h 13"/>
                <a:gd name="T68" fmla="*/ 1 w 10"/>
                <a:gd name="T69" fmla="*/ 3 h 13"/>
                <a:gd name="T70" fmla="*/ 1 w 10"/>
                <a:gd name="T71" fmla="*/ 3 h 13"/>
                <a:gd name="T72" fmla="*/ 0 w 10"/>
                <a:gd name="T73" fmla="*/ 2 h 13"/>
                <a:gd name="T74" fmla="*/ 0 w 10"/>
                <a:gd name="T75" fmla="*/ 1 h 13"/>
                <a:gd name="T76" fmla="*/ 0 w 10"/>
                <a:gd name="T77" fmla="*/ 1 h 13"/>
                <a:gd name="T78" fmla="*/ 0 w 10"/>
                <a:gd name="T79" fmla="*/ 0 h 13"/>
                <a:gd name="T80" fmla="*/ 1 w 10"/>
                <a:gd name="T81" fmla="*/ 0 h 13"/>
                <a:gd name="T82" fmla="*/ 1 w 10"/>
                <a:gd name="T83" fmla="*/ 1 h 13"/>
                <a:gd name="T84" fmla="*/ 1 w 10"/>
                <a:gd name="T85" fmla="*/ 1 h 13"/>
                <a:gd name="T86" fmla="*/ 1 w 10"/>
                <a:gd name="T87" fmla="*/ 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0" h="13">
                  <a:moveTo>
                    <a:pt x="1" y="1"/>
                  </a:moveTo>
                  <a:lnTo>
                    <a:pt x="1" y="2"/>
                  </a:lnTo>
                  <a:lnTo>
                    <a:pt x="2" y="3"/>
                  </a:lnTo>
                  <a:lnTo>
                    <a:pt x="2" y="3"/>
                  </a:lnTo>
                  <a:lnTo>
                    <a:pt x="2" y="4"/>
                  </a:lnTo>
                  <a:lnTo>
                    <a:pt x="3" y="5"/>
                  </a:lnTo>
                  <a:lnTo>
                    <a:pt x="4" y="5"/>
                  </a:lnTo>
                  <a:lnTo>
                    <a:pt x="4" y="6"/>
                  </a:lnTo>
                  <a:lnTo>
                    <a:pt x="4" y="7"/>
                  </a:lnTo>
                  <a:lnTo>
                    <a:pt x="5" y="7"/>
                  </a:lnTo>
                  <a:lnTo>
                    <a:pt x="5" y="8"/>
                  </a:lnTo>
                  <a:lnTo>
                    <a:pt x="6" y="9"/>
                  </a:lnTo>
                  <a:lnTo>
                    <a:pt x="7" y="9"/>
                  </a:lnTo>
                  <a:lnTo>
                    <a:pt x="7" y="10"/>
                  </a:lnTo>
                  <a:lnTo>
                    <a:pt x="8" y="10"/>
                  </a:lnTo>
                  <a:lnTo>
                    <a:pt x="8" y="10"/>
                  </a:lnTo>
                  <a:lnTo>
                    <a:pt x="8" y="11"/>
                  </a:lnTo>
                  <a:lnTo>
                    <a:pt x="9" y="11"/>
                  </a:lnTo>
                  <a:lnTo>
                    <a:pt x="9" y="11"/>
                  </a:lnTo>
                  <a:lnTo>
                    <a:pt x="8" y="12"/>
                  </a:lnTo>
                  <a:lnTo>
                    <a:pt x="8" y="12"/>
                  </a:lnTo>
                  <a:lnTo>
                    <a:pt x="7" y="11"/>
                  </a:lnTo>
                  <a:lnTo>
                    <a:pt x="7" y="11"/>
                  </a:lnTo>
                  <a:lnTo>
                    <a:pt x="6" y="11"/>
                  </a:lnTo>
                  <a:lnTo>
                    <a:pt x="5" y="10"/>
                  </a:lnTo>
                  <a:lnTo>
                    <a:pt x="5" y="9"/>
                  </a:lnTo>
                  <a:lnTo>
                    <a:pt x="4" y="9"/>
                  </a:lnTo>
                  <a:lnTo>
                    <a:pt x="4" y="8"/>
                  </a:lnTo>
                  <a:lnTo>
                    <a:pt x="3" y="7"/>
                  </a:lnTo>
                  <a:lnTo>
                    <a:pt x="2" y="7"/>
                  </a:lnTo>
                  <a:lnTo>
                    <a:pt x="2" y="6"/>
                  </a:lnTo>
                  <a:lnTo>
                    <a:pt x="1" y="5"/>
                  </a:lnTo>
                  <a:lnTo>
                    <a:pt x="1" y="5"/>
                  </a:lnTo>
                  <a:lnTo>
                    <a:pt x="1" y="4"/>
                  </a:lnTo>
                  <a:lnTo>
                    <a:pt x="1" y="3"/>
                  </a:lnTo>
                  <a:lnTo>
                    <a:pt x="1" y="3"/>
                  </a:lnTo>
                  <a:lnTo>
                    <a:pt x="0" y="2"/>
                  </a:lnTo>
                  <a:lnTo>
                    <a:pt x="0" y="1"/>
                  </a:lnTo>
                  <a:lnTo>
                    <a:pt x="0" y="1"/>
                  </a:lnTo>
                  <a:lnTo>
                    <a:pt x="0" y="0"/>
                  </a:lnTo>
                  <a:lnTo>
                    <a:pt x="1" y="0"/>
                  </a:lnTo>
                  <a:lnTo>
                    <a:pt x="1" y="1"/>
                  </a:lnTo>
                  <a:lnTo>
                    <a:pt x="1" y="1"/>
                  </a:lnTo>
                  <a:lnTo>
                    <a:pt x="1" y="1"/>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87" name="Freeform 384"/>
            <p:cNvSpPr>
              <a:spLocks/>
            </p:cNvSpPr>
            <p:nvPr/>
          </p:nvSpPr>
          <p:spPr bwMode="auto">
            <a:xfrm>
              <a:off x="908" y="2952"/>
              <a:ext cx="9" cy="10"/>
            </a:xfrm>
            <a:custGeom>
              <a:avLst/>
              <a:gdLst>
                <a:gd name="T0" fmla="*/ 1 w 9"/>
                <a:gd name="T1" fmla="*/ 1 h 10"/>
                <a:gd name="T2" fmla="*/ 1 w 9"/>
                <a:gd name="T3" fmla="*/ 1 h 10"/>
                <a:gd name="T4" fmla="*/ 1 w 9"/>
                <a:gd name="T5" fmla="*/ 2 h 10"/>
                <a:gd name="T6" fmla="*/ 2 w 9"/>
                <a:gd name="T7" fmla="*/ 2 h 10"/>
                <a:gd name="T8" fmla="*/ 2 w 9"/>
                <a:gd name="T9" fmla="*/ 3 h 10"/>
                <a:gd name="T10" fmla="*/ 2 w 9"/>
                <a:gd name="T11" fmla="*/ 4 h 10"/>
                <a:gd name="T12" fmla="*/ 3 w 9"/>
                <a:gd name="T13" fmla="*/ 4 h 10"/>
                <a:gd name="T14" fmla="*/ 3 w 9"/>
                <a:gd name="T15" fmla="*/ 4 h 10"/>
                <a:gd name="T16" fmla="*/ 3 w 9"/>
                <a:gd name="T17" fmla="*/ 5 h 10"/>
                <a:gd name="T18" fmla="*/ 4 w 9"/>
                <a:gd name="T19" fmla="*/ 5 h 10"/>
                <a:gd name="T20" fmla="*/ 5 w 9"/>
                <a:gd name="T21" fmla="*/ 5 h 10"/>
                <a:gd name="T22" fmla="*/ 5 w 9"/>
                <a:gd name="T23" fmla="*/ 6 h 10"/>
                <a:gd name="T24" fmla="*/ 5 w 9"/>
                <a:gd name="T25" fmla="*/ 6 h 10"/>
                <a:gd name="T26" fmla="*/ 6 w 9"/>
                <a:gd name="T27" fmla="*/ 6 h 10"/>
                <a:gd name="T28" fmla="*/ 6 w 9"/>
                <a:gd name="T29" fmla="*/ 7 h 10"/>
                <a:gd name="T30" fmla="*/ 6 w 9"/>
                <a:gd name="T31" fmla="*/ 7 h 10"/>
                <a:gd name="T32" fmla="*/ 7 w 9"/>
                <a:gd name="T33" fmla="*/ 7 h 10"/>
                <a:gd name="T34" fmla="*/ 7 w 9"/>
                <a:gd name="T35" fmla="*/ 7 h 10"/>
                <a:gd name="T36" fmla="*/ 7 w 9"/>
                <a:gd name="T37" fmla="*/ 7 h 10"/>
                <a:gd name="T38" fmla="*/ 7 w 9"/>
                <a:gd name="T39" fmla="*/ 8 h 10"/>
                <a:gd name="T40" fmla="*/ 8 w 9"/>
                <a:gd name="T41" fmla="*/ 8 h 10"/>
                <a:gd name="T42" fmla="*/ 8 w 9"/>
                <a:gd name="T43" fmla="*/ 8 h 10"/>
                <a:gd name="T44" fmla="*/ 7 w 9"/>
                <a:gd name="T45" fmla="*/ 8 h 10"/>
                <a:gd name="T46" fmla="*/ 7 w 9"/>
                <a:gd name="T47" fmla="*/ 9 h 10"/>
                <a:gd name="T48" fmla="*/ 7 w 9"/>
                <a:gd name="T49" fmla="*/ 8 h 10"/>
                <a:gd name="T50" fmla="*/ 6 w 9"/>
                <a:gd name="T51" fmla="*/ 8 h 10"/>
                <a:gd name="T52" fmla="*/ 6 w 9"/>
                <a:gd name="T53" fmla="*/ 8 h 10"/>
                <a:gd name="T54" fmla="*/ 5 w 9"/>
                <a:gd name="T55" fmla="*/ 8 h 10"/>
                <a:gd name="T56" fmla="*/ 5 w 9"/>
                <a:gd name="T57" fmla="*/ 7 h 10"/>
                <a:gd name="T58" fmla="*/ 4 w 9"/>
                <a:gd name="T59" fmla="*/ 7 h 10"/>
                <a:gd name="T60" fmla="*/ 3 w 9"/>
                <a:gd name="T61" fmla="*/ 7 h 10"/>
                <a:gd name="T62" fmla="*/ 3 w 9"/>
                <a:gd name="T63" fmla="*/ 6 h 10"/>
                <a:gd name="T64" fmla="*/ 2 w 9"/>
                <a:gd name="T65" fmla="*/ 6 h 10"/>
                <a:gd name="T66" fmla="*/ 2 w 9"/>
                <a:gd name="T67" fmla="*/ 5 h 10"/>
                <a:gd name="T68" fmla="*/ 1 w 9"/>
                <a:gd name="T69" fmla="*/ 5 h 10"/>
                <a:gd name="T70" fmla="*/ 1 w 9"/>
                <a:gd name="T71" fmla="*/ 4 h 10"/>
                <a:gd name="T72" fmla="*/ 1 w 9"/>
                <a:gd name="T73" fmla="*/ 4 h 10"/>
                <a:gd name="T74" fmla="*/ 0 w 9"/>
                <a:gd name="T75" fmla="*/ 3 h 10"/>
                <a:gd name="T76" fmla="*/ 0 w 9"/>
                <a:gd name="T77" fmla="*/ 2 h 10"/>
                <a:gd name="T78" fmla="*/ 0 w 9"/>
                <a:gd name="T79" fmla="*/ 2 h 10"/>
                <a:gd name="T80" fmla="*/ 0 w 9"/>
                <a:gd name="T81" fmla="*/ 1 h 10"/>
                <a:gd name="T82" fmla="*/ 0 w 9"/>
                <a:gd name="T83" fmla="*/ 1 h 10"/>
                <a:gd name="T84" fmla="*/ 0 w 9"/>
                <a:gd name="T85" fmla="*/ 0 h 10"/>
                <a:gd name="T86" fmla="*/ 1 w 9"/>
                <a:gd name="T87" fmla="*/ 0 h 10"/>
                <a:gd name="T88" fmla="*/ 1 w 9"/>
                <a:gd name="T89" fmla="*/ 1 h 10"/>
                <a:gd name="T90" fmla="*/ 1 w 9"/>
                <a:gd name="T91" fmla="*/ 1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 h="10">
                  <a:moveTo>
                    <a:pt x="1" y="1"/>
                  </a:moveTo>
                  <a:lnTo>
                    <a:pt x="1" y="1"/>
                  </a:lnTo>
                  <a:lnTo>
                    <a:pt x="1" y="2"/>
                  </a:lnTo>
                  <a:lnTo>
                    <a:pt x="2" y="2"/>
                  </a:lnTo>
                  <a:lnTo>
                    <a:pt x="2" y="3"/>
                  </a:lnTo>
                  <a:lnTo>
                    <a:pt x="2" y="4"/>
                  </a:lnTo>
                  <a:lnTo>
                    <a:pt x="3" y="4"/>
                  </a:lnTo>
                  <a:lnTo>
                    <a:pt x="3" y="4"/>
                  </a:lnTo>
                  <a:lnTo>
                    <a:pt x="3" y="5"/>
                  </a:lnTo>
                  <a:lnTo>
                    <a:pt x="4" y="5"/>
                  </a:lnTo>
                  <a:lnTo>
                    <a:pt x="5" y="5"/>
                  </a:lnTo>
                  <a:lnTo>
                    <a:pt x="5" y="6"/>
                  </a:lnTo>
                  <a:lnTo>
                    <a:pt x="5" y="6"/>
                  </a:lnTo>
                  <a:lnTo>
                    <a:pt x="6" y="6"/>
                  </a:lnTo>
                  <a:lnTo>
                    <a:pt x="6" y="7"/>
                  </a:lnTo>
                  <a:lnTo>
                    <a:pt x="6" y="7"/>
                  </a:lnTo>
                  <a:lnTo>
                    <a:pt x="7" y="7"/>
                  </a:lnTo>
                  <a:lnTo>
                    <a:pt x="7" y="7"/>
                  </a:lnTo>
                  <a:lnTo>
                    <a:pt x="7" y="7"/>
                  </a:lnTo>
                  <a:lnTo>
                    <a:pt x="7" y="8"/>
                  </a:lnTo>
                  <a:lnTo>
                    <a:pt x="8" y="8"/>
                  </a:lnTo>
                  <a:lnTo>
                    <a:pt x="8" y="8"/>
                  </a:lnTo>
                  <a:lnTo>
                    <a:pt x="7" y="8"/>
                  </a:lnTo>
                  <a:lnTo>
                    <a:pt x="7" y="9"/>
                  </a:lnTo>
                  <a:lnTo>
                    <a:pt x="7" y="8"/>
                  </a:lnTo>
                  <a:lnTo>
                    <a:pt x="6" y="8"/>
                  </a:lnTo>
                  <a:lnTo>
                    <a:pt x="6" y="8"/>
                  </a:lnTo>
                  <a:lnTo>
                    <a:pt x="5" y="8"/>
                  </a:lnTo>
                  <a:lnTo>
                    <a:pt x="5" y="7"/>
                  </a:lnTo>
                  <a:lnTo>
                    <a:pt x="4" y="7"/>
                  </a:lnTo>
                  <a:lnTo>
                    <a:pt x="3" y="7"/>
                  </a:lnTo>
                  <a:lnTo>
                    <a:pt x="3" y="6"/>
                  </a:lnTo>
                  <a:lnTo>
                    <a:pt x="2" y="6"/>
                  </a:lnTo>
                  <a:lnTo>
                    <a:pt x="2" y="5"/>
                  </a:lnTo>
                  <a:lnTo>
                    <a:pt x="1" y="5"/>
                  </a:lnTo>
                  <a:lnTo>
                    <a:pt x="1" y="4"/>
                  </a:lnTo>
                  <a:lnTo>
                    <a:pt x="1" y="4"/>
                  </a:lnTo>
                  <a:lnTo>
                    <a:pt x="0" y="3"/>
                  </a:lnTo>
                  <a:lnTo>
                    <a:pt x="0" y="2"/>
                  </a:lnTo>
                  <a:lnTo>
                    <a:pt x="0" y="2"/>
                  </a:lnTo>
                  <a:lnTo>
                    <a:pt x="0" y="1"/>
                  </a:lnTo>
                  <a:lnTo>
                    <a:pt x="0" y="1"/>
                  </a:lnTo>
                  <a:lnTo>
                    <a:pt x="0" y="0"/>
                  </a:lnTo>
                  <a:lnTo>
                    <a:pt x="1" y="0"/>
                  </a:lnTo>
                  <a:lnTo>
                    <a:pt x="1" y="1"/>
                  </a:lnTo>
                  <a:lnTo>
                    <a:pt x="1" y="1"/>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88" name="Freeform 385"/>
            <p:cNvSpPr>
              <a:spLocks/>
            </p:cNvSpPr>
            <p:nvPr/>
          </p:nvSpPr>
          <p:spPr bwMode="auto">
            <a:xfrm>
              <a:off x="904" y="2960"/>
              <a:ext cx="8" cy="10"/>
            </a:xfrm>
            <a:custGeom>
              <a:avLst/>
              <a:gdLst>
                <a:gd name="T0" fmla="*/ 1 w 8"/>
                <a:gd name="T1" fmla="*/ 1 h 10"/>
                <a:gd name="T2" fmla="*/ 1 w 8"/>
                <a:gd name="T3" fmla="*/ 2 h 10"/>
                <a:gd name="T4" fmla="*/ 2 w 8"/>
                <a:gd name="T5" fmla="*/ 2 h 10"/>
                <a:gd name="T6" fmla="*/ 2 w 8"/>
                <a:gd name="T7" fmla="*/ 2 h 10"/>
                <a:gd name="T8" fmla="*/ 2 w 8"/>
                <a:gd name="T9" fmla="*/ 3 h 10"/>
                <a:gd name="T10" fmla="*/ 2 w 8"/>
                <a:gd name="T11" fmla="*/ 3 h 10"/>
                <a:gd name="T12" fmla="*/ 2 w 8"/>
                <a:gd name="T13" fmla="*/ 4 h 10"/>
                <a:gd name="T14" fmla="*/ 3 w 8"/>
                <a:gd name="T15" fmla="*/ 4 h 10"/>
                <a:gd name="T16" fmla="*/ 3 w 8"/>
                <a:gd name="T17" fmla="*/ 5 h 10"/>
                <a:gd name="T18" fmla="*/ 3 w 8"/>
                <a:gd name="T19" fmla="*/ 5 h 10"/>
                <a:gd name="T20" fmla="*/ 4 w 8"/>
                <a:gd name="T21" fmla="*/ 5 h 10"/>
                <a:gd name="T22" fmla="*/ 4 w 8"/>
                <a:gd name="T23" fmla="*/ 6 h 10"/>
                <a:gd name="T24" fmla="*/ 4 w 8"/>
                <a:gd name="T25" fmla="*/ 6 h 10"/>
                <a:gd name="T26" fmla="*/ 5 w 8"/>
                <a:gd name="T27" fmla="*/ 7 h 10"/>
                <a:gd name="T28" fmla="*/ 5 w 8"/>
                <a:gd name="T29" fmla="*/ 7 h 10"/>
                <a:gd name="T30" fmla="*/ 6 w 8"/>
                <a:gd name="T31" fmla="*/ 7 h 10"/>
                <a:gd name="T32" fmla="*/ 6 w 8"/>
                <a:gd name="T33" fmla="*/ 7 h 10"/>
                <a:gd name="T34" fmla="*/ 6 w 8"/>
                <a:gd name="T35" fmla="*/ 7 h 10"/>
                <a:gd name="T36" fmla="*/ 6 w 8"/>
                <a:gd name="T37" fmla="*/ 8 h 10"/>
                <a:gd name="T38" fmla="*/ 7 w 8"/>
                <a:gd name="T39" fmla="*/ 8 h 10"/>
                <a:gd name="T40" fmla="*/ 7 w 8"/>
                <a:gd name="T41" fmla="*/ 8 h 10"/>
                <a:gd name="T42" fmla="*/ 7 w 8"/>
                <a:gd name="T43" fmla="*/ 9 h 10"/>
                <a:gd name="T44" fmla="*/ 6 w 8"/>
                <a:gd name="T45" fmla="*/ 9 h 10"/>
                <a:gd name="T46" fmla="*/ 6 w 8"/>
                <a:gd name="T47" fmla="*/ 9 h 10"/>
                <a:gd name="T48" fmla="*/ 5 w 8"/>
                <a:gd name="T49" fmla="*/ 8 h 10"/>
                <a:gd name="T50" fmla="*/ 5 w 8"/>
                <a:gd name="T51" fmla="*/ 8 h 10"/>
                <a:gd name="T52" fmla="*/ 4 w 8"/>
                <a:gd name="T53" fmla="*/ 8 h 10"/>
                <a:gd name="T54" fmla="*/ 4 w 8"/>
                <a:gd name="T55" fmla="*/ 7 h 10"/>
                <a:gd name="T56" fmla="*/ 3 w 8"/>
                <a:gd name="T57" fmla="*/ 7 h 10"/>
                <a:gd name="T58" fmla="*/ 3 w 8"/>
                <a:gd name="T59" fmla="*/ 7 h 10"/>
                <a:gd name="T60" fmla="*/ 3 w 8"/>
                <a:gd name="T61" fmla="*/ 6 h 10"/>
                <a:gd name="T62" fmla="*/ 2 w 8"/>
                <a:gd name="T63" fmla="*/ 6 h 10"/>
                <a:gd name="T64" fmla="*/ 2 w 8"/>
                <a:gd name="T65" fmla="*/ 5 h 10"/>
                <a:gd name="T66" fmla="*/ 1 w 8"/>
                <a:gd name="T67" fmla="*/ 5 h 10"/>
                <a:gd name="T68" fmla="*/ 1 w 8"/>
                <a:gd name="T69" fmla="*/ 4 h 10"/>
                <a:gd name="T70" fmla="*/ 1 w 8"/>
                <a:gd name="T71" fmla="*/ 4 h 10"/>
                <a:gd name="T72" fmla="*/ 0 w 8"/>
                <a:gd name="T73" fmla="*/ 3 h 10"/>
                <a:gd name="T74" fmla="*/ 0 w 8"/>
                <a:gd name="T75" fmla="*/ 2 h 10"/>
                <a:gd name="T76" fmla="*/ 0 w 8"/>
                <a:gd name="T77" fmla="*/ 2 h 10"/>
                <a:gd name="T78" fmla="*/ 0 w 8"/>
                <a:gd name="T79" fmla="*/ 1 h 10"/>
                <a:gd name="T80" fmla="*/ 0 w 8"/>
                <a:gd name="T81" fmla="*/ 1 h 10"/>
                <a:gd name="T82" fmla="*/ 1 w 8"/>
                <a:gd name="T83" fmla="*/ 1 h 10"/>
                <a:gd name="T84" fmla="*/ 1 w 8"/>
                <a:gd name="T85" fmla="*/ 0 h 10"/>
                <a:gd name="T86" fmla="*/ 1 w 8"/>
                <a:gd name="T87" fmla="*/ 1 h 10"/>
                <a:gd name="T88" fmla="*/ 1 w 8"/>
                <a:gd name="T89" fmla="*/ 1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 h="10">
                  <a:moveTo>
                    <a:pt x="1" y="1"/>
                  </a:moveTo>
                  <a:lnTo>
                    <a:pt x="1" y="2"/>
                  </a:lnTo>
                  <a:lnTo>
                    <a:pt x="2" y="2"/>
                  </a:lnTo>
                  <a:lnTo>
                    <a:pt x="2" y="2"/>
                  </a:lnTo>
                  <a:lnTo>
                    <a:pt x="2" y="3"/>
                  </a:lnTo>
                  <a:lnTo>
                    <a:pt x="2" y="3"/>
                  </a:lnTo>
                  <a:lnTo>
                    <a:pt x="2" y="4"/>
                  </a:lnTo>
                  <a:lnTo>
                    <a:pt x="3" y="4"/>
                  </a:lnTo>
                  <a:lnTo>
                    <a:pt x="3" y="5"/>
                  </a:lnTo>
                  <a:lnTo>
                    <a:pt x="3" y="5"/>
                  </a:lnTo>
                  <a:lnTo>
                    <a:pt x="4" y="5"/>
                  </a:lnTo>
                  <a:lnTo>
                    <a:pt x="4" y="6"/>
                  </a:lnTo>
                  <a:lnTo>
                    <a:pt x="4" y="6"/>
                  </a:lnTo>
                  <a:lnTo>
                    <a:pt x="5" y="7"/>
                  </a:lnTo>
                  <a:lnTo>
                    <a:pt x="5" y="7"/>
                  </a:lnTo>
                  <a:lnTo>
                    <a:pt x="6" y="7"/>
                  </a:lnTo>
                  <a:lnTo>
                    <a:pt x="6" y="7"/>
                  </a:lnTo>
                  <a:lnTo>
                    <a:pt x="6" y="7"/>
                  </a:lnTo>
                  <a:lnTo>
                    <a:pt x="6" y="8"/>
                  </a:lnTo>
                  <a:lnTo>
                    <a:pt x="7" y="8"/>
                  </a:lnTo>
                  <a:lnTo>
                    <a:pt x="7" y="8"/>
                  </a:lnTo>
                  <a:lnTo>
                    <a:pt x="7" y="9"/>
                  </a:lnTo>
                  <a:lnTo>
                    <a:pt x="6" y="9"/>
                  </a:lnTo>
                  <a:lnTo>
                    <a:pt x="6" y="9"/>
                  </a:lnTo>
                  <a:lnTo>
                    <a:pt x="5" y="8"/>
                  </a:lnTo>
                  <a:lnTo>
                    <a:pt x="5" y="8"/>
                  </a:lnTo>
                  <a:lnTo>
                    <a:pt x="4" y="8"/>
                  </a:lnTo>
                  <a:lnTo>
                    <a:pt x="4" y="7"/>
                  </a:lnTo>
                  <a:lnTo>
                    <a:pt x="3" y="7"/>
                  </a:lnTo>
                  <a:lnTo>
                    <a:pt x="3" y="7"/>
                  </a:lnTo>
                  <a:lnTo>
                    <a:pt x="3" y="6"/>
                  </a:lnTo>
                  <a:lnTo>
                    <a:pt x="2" y="6"/>
                  </a:lnTo>
                  <a:lnTo>
                    <a:pt x="2" y="5"/>
                  </a:lnTo>
                  <a:lnTo>
                    <a:pt x="1" y="5"/>
                  </a:lnTo>
                  <a:lnTo>
                    <a:pt x="1" y="4"/>
                  </a:lnTo>
                  <a:lnTo>
                    <a:pt x="1" y="4"/>
                  </a:lnTo>
                  <a:lnTo>
                    <a:pt x="0" y="3"/>
                  </a:lnTo>
                  <a:lnTo>
                    <a:pt x="0" y="2"/>
                  </a:lnTo>
                  <a:lnTo>
                    <a:pt x="0" y="2"/>
                  </a:lnTo>
                  <a:lnTo>
                    <a:pt x="0" y="1"/>
                  </a:lnTo>
                  <a:lnTo>
                    <a:pt x="0" y="1"/>
                  </a:lnTo>
                  <a:lnTo>
                    <a:pt x="1" y="1"/>
                  </a:lnTo>
                  <a:lnTo>
                    <a:pt x="1" y="0"/>
                  </a:lnTo>
                  <a:lnTo>
                    <a:pt x="1" y="1"/>
                  </a:lnTo>
                  <a:lnTo>
                    <a:pt x="1" y="1"/>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89" name="Freeform 386"/>
            <p:cNvSpPr>
              <a:spLocks/>
            </p:cNvSpPr>
            <p:nvPr/>
          </p:nvSpPr>
          <p:spPr bwMode="auto">
            <a:xfrm>
              <a:off x="900" y="2967"/>
              <a:ext cx="7" cy="8"/>
            </a:xfrm>
            <a:custGeom>
              <a:avLst/>
              <a:gdLst>
                <a:gd name="T0" fmla="*/ 1 w 7"/>
                <a:gd name="T1" fmla="*/ 1 h 8"/>
                <a:gd name="T2" fmla="*/ 1 w 7"/>
                <a:gd name="T3" fmla="*/ 1 h 8"/>
                <a:gd name="T4" fmla="*/ 1 w 7"/>
                <a:gd name="T5" fmla="*/ 2 h 8"/>
                <a:gd name="T6" fmla="*/ 2 w 7"/>
                <a:gd name="T7" fmla="*/ 2 h 8"/>
                <a:gd name="T8" fmla="*/ 2 w 7"/>
                <a:gd name="T9" fmla="*/ 2 h 8"/>
                <a:gd name="T10" fmla="*/ 2 w 7"/>
                <a:gd name="T11" fmla="*/ 3 h 8"/>
                <a:gd name="T12" fmla="*/ 2 w 7"/>
                <a:gd name="T13" fmla="*/ 3 h 8"/>
                <a:gd name="T14" fmla="*/ 3 w 7"/>
                <a:gd name="T15" fmla="*/ 3 h 8"/>
                <a:gd name="T16" fmla="*/ 3 w 7"/>
                <a:gd name="T17" fmla="*/ 4 h 8"/>
                <a:gd name="T18" fmla="*/ 3 w 7"/>
                <a:gd name="T19" fmla="*/ 4 h 8"/>
                <a:gd name="T20" fmla="*/ 3 w 7"/>
                <a:gd name="T21" fmla="*/ 4 h 8"/>
                <a:gd name="T22" fmla="*/ 4 w 7"/>
                <a:gd name="T23" fmla="*/ 5 h 8"/>
                <a:gd name="T24" fmla="*/ 4 w 7"/>
                <a:gd name="T25" fmla="*/ 5 h 8"/>
                <a:gd name="T26" fmla="*/ 4 w 7"/>
                <a:gd name="T27" fmla="*/ 5 h 8"/>
                <a:gd name="T28" fmla="*/ 5 w 7"/>
                <a:gd name="T29" fmla="*/ 5 h 8"/>
                <a:gd name="T30" fmla="*/ 5 w 7"/>
                <a:gd name="T31" fmla="*/ 6 h 8"/>
                <a:gd name="T32" fmla="*/ 6 w 7"/>
                <a:gd name="T33" fmla="*/ 6 h 8"/>
                <a:gd name="T34" fmla="*/ 6 w 7"/>
                <a:gd name="T35" fmla="*/ 6 h 8"/>
                <a:gd name="T36" fmla="*/ 6 w 7"/>
                <a:gd name="T37" fmla="*/ 6 h 8"/>
                <a:gd name="T38" fmla="*/ 6 w 7"/>
                <a:gd name="T39" fmla="*/ 7 h 8"/>
                <a:gd name="T40" fmla="*/ 6 w 7"/>
                <a:gd name="T41" fmla="*/ 7 h 8"/>
                <a:gd name="T42" fmla="*/ 5 w 7"/>
                <a:gd name="T43" fmla="*/ 7 h 8"/>
                <a:gd name="T44" fmla="*/ 5 w 7"/>
                <a:gd name="T45" fmla="*/ 7 h 8"/>
                <a:gd name="T46" fmla="*/ 4 w 7"/>
                <a:gd name="T47" fmla="*/ 6 h 8"/>
                <a:gd name="T48" fmla="*/ 4 w 7"/>
                <a:gd name="T49" fmla="*/ 6 h 8"/>
                <a:gd name="T50" fmla="*/ 3 w 7"/>
                <a:gd name="T51" fmla="*/ 6 h 8"/>
                <a:gd name="T52" fmla="*/ 3 w 7"/>
                <a:gd name="T53" fmla="*/ 5 h 8"/>
                <a:gd name="T54" fmla="*/ 2 w 7"/>
                <a:gd name="T55" fmla="*/ 5 h 8"/>
                <a:gd name="T56" fmla="*/ 2 w 7"/>
                <a:gd name="T57" fmla="*/ 5 h 8"/>
                <a:gd name="T58" fmla="*/ 1 w 7"/>
                <a:gd name="T59" fmla="*/ 4 h 8"/>
                <a:gd name="T60" fmla="*/ 1 w 7"/>
                <a:gd name="T61" fmla="*/ 4 h 8"/>
                <a:gd name="T62" fmla="*/ 1 w 7"/>
                <a:gd name="T63" fmla="*/ 3 h 8"/>
                <a:gd name="T64" fmla="*/ 0 w 7"/>
                <a:gd name="T65" fmla="*/ 3 h 8"/>
                <a:gd name="T66" fmla="*/ 0 w 7"/>
                <a:gd name="T67" fmla="*/ 2 h 8"/>
                <a:gd name="T68" fmla="*/ 0 w 7"/>
                <a:gd name="T69" fmla="*/ 2 h 8"/>
                <a:gd name="T70" fmla="*/ 0 w 7"/>
                <a:gd name="T71" fmla="*/ 1 h 8"/>
                <a:gd name="T72" fmla="*/ 0 w 7"/>
                <a:gd name="T73" fmla="*/ 1 h 8"/>
                <a:gd name="T74" fmla="*/ 0 w 7"/>
                <a:gd name="T75" fmla="*/ 0 h 8"/>
                <a:gd name="T76" fmla="*/ 1 w 7"/>
                <a:gd name="T77" fmla="*/ 0 h 8"/>
                <a:gd name="T78" fmla="*/ 1 w 7"/>
                <a:gd name="T79" fmla="*/ 1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 h="8">
                  <a:moveTo>
                    <a:pt x="1" y="1"/>
                  </a:moveTo>
                  <a:lnTo>
                    <a:pt x="1" y="1"/>
                  </a:lnTo>
                  <a:lnTo>
                    <a:pt x="1" y="2"/>
                  </a:lnTo>
                  <a:lnTo>
                    <a:pt x="2" y="2"/>
                  </a:lnTo>
                  <a:lnTo>
                    <a:pt x="2" y="2"/>
                  </a:lnTo>
                  <a:lnTo>
                    <a:pt x="2" y="3"/>
                  </a:lnTo>
                  <a:lnTo>
                    <a:pt x="2" y="3"/>
                  </a:lnTo>
                  <a:lnTo>
                    <a:pt x="3" y="3"/>
                  </a:lnTo>
                  <a:lnTo>
                    <a:pt x="3" y="4"/>
                  </a:lnTo>
                  <a:lnTo>
                    <a:pt x="3" y="4"/>
                  </a:lnTo>
                  <a:lnTo>
                    <a:pt x="3" y="4"/>
                  </a:lnTo>
                  <a:lnTo>
                    <a:pt x="4" y="5"/>
                  </a:lnTo>
                  <a:lnTo>
                    <a:pt x="4" y="5"/>
                  </a:lnTo>
                  <a:lnTo>
                    <a:pt x="4" y="5"/>
                  </a:lnTo>
                  <a:lnTo>
                    <a:pt x="5" y="5"/>
                  </a:lnTo>
                  <a:lnTo>
                    <a:pt x="5" y="6"/>
                  </a:lnTo>
                  <a:lnTo>
                    <a:pt x="6" y="6"/>
                  </a:lnTo>
                  <a:lnTo>
                    <a:pt x="6" y="6"/>
                  </a:lnTo>
                  <a:lnTo>
                    <a:pt x="6" y="6"/>
                  </a:lnTo>
                  <a:lnTo>
                    <a:pt x="6" y="7"/>
                  </a:lnTo>
                  <a:lnTo>
                    <a:pt x="6" y="7"/>
                  </a:lnTo>
                  <a:lnTo>
                    <a:pt x="5" y="7"/>
                  </a:lnTo>
                  <a:lnTo>
                    <a:pt x="5" y="7"/>
                  </a:lnTo>
                  <a:lnTo>
                    <a:pt x="4" y="6"/>
                  </a:lnTo>
                  <a:lnTo>
                    <a:pt x="4" y="6"/>
                  </a:lnTo>
                  <a:lnTo>
                    <a:pt x="3" y="6"/>
                  </a:lnTo>
                  <a:lnTo>
                    <a:pt x="3" y="5"/>
                  </a:lnTo>
                  <a:lnTo>
                    <a:pt x="2" y="5"/>
                  </a:lnTo>
                  <a:lnTo>
                    <a:pt x="2" y="5"/>
                  </a:lnTo>
                  <a:lnTo>
                    <a:pt x="1" y="4"/>
                  </a:lnTo>
                  <a:lnTo>
                    <a:pt x="1" y="4"/>
                  </a:lnTo>
                  <a:lnTo>
                    <a:pt x="1" y="3"/>
                  </a:lnTo>
                  <a:lnTo>
                    <a:pt x="0" y="3"/>
                  </a:lnTo>
                  <a:lnTo>
                    <a:pt x="0" y="2"/>
                  </a:lnTo>
                  <a:lnTo>
                    <a:pt x="0" y="2"/>
                  </a:lnTo>
                  <a:lnTo>
                    <a:pt x="0" y="1"/>
                  </a:lnTo>
                  <a:lnTo>
                    <a:pt x="0" y="1"/>
                  </a:lnTo>
                  <a:lnTo>
                    <a:pt x="0" y="0"/>
                  </a:lnTo>
                  <a:lnTo>
                    <a:pt x="1" y="0"/>
                  </a:lnTo>
                  <a:lnTo>
                    <a:pt x="1" y="1"/>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90" name="Freeform 387"/>
            <p:cNvSpPr>
              <a:spLocks/>
            </p:cNvSpPr>
            <p:nvPr/>
          </p:nvSpPr>
          <p:spPr bwMode="auto">
            <a:xfrm>
              <a:off x="896" y="2976"/>
              <a:ext cx="7" cy="8"/>
            </a:xfrm>
            <a:custGeom>
              <a:avLst/>
              <a:gdLst>
                <a:gd name="T0" fmla="*/ 1 w 7"/>
                <a:gd name="T1" fmla="*/ 1 h 8"/>
                <a:gd name="T2" fmla="*/ 1 w 7"/>
                <a:gd name="T3" fmla="*/ 1 h 8"/>
                <a:gd name="T4" fmla="*/ 1 w 7"/>
                <a:gd name="T5" fmla="*/ 2 h 8"/>
                <a:gd name="T6" fmla="*/ 1 w 7"/>
                <a:gd name="T7" fmla="*/ 2 h 8"/>
                <a:gd name="T8" fmla="*/ 2 w 7"/>
                <a:gd name="T9" fmla="*/ 2 h 8"/>
                <a:gd name="T10" fmla="*/ 2 w 7"/>
                <a:gd name="T11" fmla="*/ 3 h 8"/>
                <a:gd name="T12" fmla="*/ 2 w 7"/>
                <a:gd name="T13" fmla="*/ 3 h 8"/>
                <a:gd name="T14" fmla="*/ 3 w 7"/>
                <a:gd name="T15" fmla="*/ 3 h 8"/>
                <a:gd name="T16" fmla="*/ 3 w 7"/>
                <a:gd name="T17" fmla="*/ 4 h 8"/>
                <a:gd name="T18" fmla="*/ 3 w 7"/>
                <a:gd name="T19" fmla="*/ 4 h 8"/>
                <a:gd name="T20" fmla="*/ 3 w 7"/>
                <a:gd name="T21" fmla="*/ 4 h 8"/>
                <a:gd name="T22" fmla="*/ 4 w 7"/>
                <a:gd name="T23" fmla="*/ 4 h 8"/>
                <a:gd name="T24" fmla="*/ 4 w 7"/>
                <a:gd name="T25" fmla="*/ 5 h 8"/>
                <a:gd name="T26" fmla="*/ 5 w 7"/>
                <a:gd name="T27" fmla="*/ 5 h 8"/>
                <a:gd name="T28" fmla="*/ 5 w 7"/>
                <a:gd name="T29" fmla="*/ 5 h 8"/>
                <a:gd name="T30" fmla="*/ 6 w 7"/>
                <a:gd name="T31" fmla="*/ 5 h 8"/>
                <a:gd name="T32" fmla="*/ 6 w 7"/>
                <a:gd name="T33" fmla="*/ 6 h 8"/>
                <a:gd name="T34" fmla="*/ 6 w 7"/>
                <a:gd name="T35" fmla="*/ 6 h 8"/>
                <a:gd name="T36" fmla="*/ 6 w 7"/>
                <a:gd name="T37" fmla="*/ 6 h 8"/>
                <a:gd name="T38" fmla="*/ 6 w 7"/>
                <a:gd name="T39" fmla="*/ 7 h 8"/>
                <a:gd name="T40" fmla="*/ 5 w 7"/>
                <a:gd name="T41" fmla="*/ 7 h 8"/>
                <a:gd name="T42" fmla="*/ 5 w 7"/>
                <a:gd name="T43" fmla="*/ 7 h 8"/>
                <a:gd name="T44" fmla="*/ 4 w 7"/>
                <a:gd name="T45" fmla="*/ 6 h 8"/>
                <a:gd name="T46" fmla="*/ 4 w 7"/>
                <a:gd name="T47" fmla="*/ 6 h 8"/>
                <a:gd name="T48" fmla="*/ 4 w 7"/>
                <a:gd name="T49" fmla="*/ 6 h 8"/>
                <a:gd name="T50" fmla="*/ 3 w 7"/>
                <a:gd name="T51" fmla="*/ 6 h 8"/>
                <a:gd name="T52" fmla="*/ 3 w 7"/>
                <a:gd name="T53" fmla="*/ 5 h 8"/>
                <a:gd name="T54" fmla="*/ 2 w 7"/>
                <a:gd name="T55" fmla="*/ 5 h 8"/>
                <a:gd name="T56" fmla="*/ 2 w 7"/>
                <a:gd name="T57" fmla="*/ 5 h 8"/>
                <a:gd name="T58" fmla="*/ 2 w 7"/>
                <a:gd name="T59" fmla="*/ 4 h 8"/>
                <a:gd name="T60" fmla="*/ 1 w 7"/>
                <a:gd name="T61" fmla="*/ 4 h 8"/>
                <a:gd name="T62" fmla="*/ 1 w 7"/>
                <a:gd name="T63" fmla="*/ 4 h 8"/>
                <a:gd name="T64" fmla="*/ 1 w 7"/>
                <a:gd name="T65" fmla="*/ 3 h 8"/>
                <a:gd name="T66" fmla="*/ 1 w 7"/>
                <a:gd name="T67" fmla="*/ 3 h 8"/>
                <a:gd name="T68" fmla="*/ 0 w 7"/>
                <a:gd name="T69" fmla="*/ 2 h 8"/>
                <a:gd name="T70" fmla="*/ 0 w 7"/>
                <a:gd name="T71" fmla="*/ 2 h 8"/>
                <a:gd name="T72" fmla="*/ 0 w 7"/>
                <a:gd name="T73" fmla="*/ 1 h 8"/>
                <a:gd name="T74" fmla="*/ 0 w 7"/>
                <a:gd name="T75" fmla="*/ 1 h 8"/>
                <a:gd name="T76" fmla="*/ 0 w 7"/>
                <a:gd name="T77" fmla="*/ 0 h 8"/>
                <a:gd name="T78" fmla="*/ 1 w 7"/>
                <a:gd name="T79" fmla="*/ 0 h 8"/>
                <a:gd name="T80" fmla="*/ 1 w 7"/>
                <a:gd name="T81" fmla="*/ 1 h 8"/>
                <a:gd name="T82" fmla="*/ 1 w 7"/>
                <a:gd name="T83" fmla="*/ 1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 h="8">
                  <a:moveTo>
                    <a:pt x="1" y="1"/>
                  </a:moveTo>
                  <a:lnTo>
                    <a:pt x="1" y="1"/>
                  </a:lnTo>
                  <a:lnTo>
                    <a:pt x="1" y="2"/>
                  </a:lnTo>
                  <a:lnTo>
                    <a:pt x="1" y="2"/>
                  </a:lnTo>
                  <a:lnTo>
                    <a:pt x="2" y="2"/>
                  </a:lnTo>
                  <a:lnTo>
                    <a:pt x="2" y="3"/>
                  </a:lnTo>
                  <a:lnTo>
                    <a:pt x="2" y="3"/>
                  </a:lnTo>
                  <a:lnTo>
                    <a:pt x="3" y="3"/>
                  </a:lnTo>
                  <a:lnTo>
                    <a:pt x="3" y="4"/>
                  </a:lnTo>
                  <a:lnTo>
                    <a:pt x="3" y="4"/>
                  </a:lnTo>
                  <a:lnTo>
                    <a:pt x="3" y="4"/>
                  </a:lnTo>
                  <a:lnTo>
                    <a:pt x="4" y="4"/>
                  </a:lnTo>
                  <a:lnTo>
                    <a:pt x="4" y="5"/>
                  </a:lnTo>
                  <a:lnTo>
                    <a:pt x="5" y="5"/>
                  </a:lnTo>
                  <a:lnTo>
                    <a:pt x="5" y="5"/>
                  </a:lnTo>
                  <a:lnTo>
                    <a:pt x="6" y="5"/>
                  </a:lnTo>
                  <a:lnTo>
                    <a:pt x="6" y="6"/>
                  </a:lnTo>
                  <a:lnTo>
                    <a:pt x="6" y="6"/>
                  </a:lnTo>
                  <a:lnTo>
                    <a:pt x="6" y="6"/>
                  </a:lnTo>
                  <a:lnTo>
                    <a:pt x="6" y="7"/>
                  </a:lnTo>
                  <a:lnTo>
                    <a:pt x="5" y="7"/>
                  </a:lnTo>
                  <a:lnTo>
                    <a:pt x="5" y="7"/>
                  </a:lnTo>
                  <a:lnTo>
                    <a:pt x="4" y="6"/>
                  </a:lnTo>
                  <a:lnTo>
                    <a:pt x="4" y="6"/>
                  </a:lnTo>
                  <a:lnTo>
                    <a:pt x="4" y="6"/>
                  </a:lnTo>
                  <a:lnTo>
                    <a:pt x="3" y="6"/>
                  </a:lnTo>
                  <a:lnTo>
                    <a:pt x="3" y="5"/>
                  </a:lnTo>
                  <a:lnTo>
                    <a:pt x="2" y="5"/>
                  </a:lnTo>
                  <a:lnTo>
                    <a:pt x="2" y="5"/>
                  </a:lnTo>
                  <a:lnTo>
                    <a:pt x="2" y="4"/>
                  </a:lnTo>
                  <a:lnTo>
                    <a:pt x="1" y="4"/>
                  </a:lnTo>
                  <a:lnTo>
                    <a:pt x="1" y="4"/>
                  </a:lnTo>
                  <a:lnTo>
                    <a:pt x="1" y="3"/>
                  </a:lnTo>
                  <a:lnTo>
                    <a:pt x="1" y="3"/>
                  </a:lnTo>
                  <a:lnTo>
                    <a:pt x="0" y="2"/>
                  </a:lnTo>
                  <a:lnTo>
                    <a:pt x="0" y="2"/>
                  </a:lnTo>
                  <a:lnTo>
                    <a:pt x="0" y="1"/>
                  </a:lnTo>
                  <a:lnTo>
                    <a:pt x="0" y="1"/>
                  </a:lnTo>
                  <a:lnTo>
                    <a:pt x="0" y="0"/>
                  </a:lnTo>
                  <a:lnTo>
                    <a:pt x="1" y="0"/>
                  </a:lnTo>
                  <a:lnTo>
                    <a:pt x="1" y="1"/>
                  </a:lnTo>
                  <a:lnTo>
                    <a:pt x="1" y="1"/>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91" name="Freeform 388"/>
            <p:cNvSpPr>
              <a:spLocks/>
            </p:cNvSpPr>
            <p:nvPr/>
          </p:nvSpPr>
          <p:spPr bwMode="auto">
            <a:xfrm>
              <a:off x="892" y="2984"/>
              <a:ext cx="6" cy="7"/>
            </a:xfrm>
            <a:custGeom>
              <a:avLst/>
              <a:gdLst>
                <a:gd name="T0" fmla="*/ 1 w 6"/>
                <a:gd name="T1" fmla="*/ 1 h 7"/>
                <a:gd name="T2" fmla="*/ 1 w 6"/>
                <a:gd name="T3" fmla="*/ 1 h 7"/>
                <a:gd name="T4" fmla="*/ 1 w 6"/>
                <a:gd name="T5" fmla="*/ 2 h 7"/>
                <a:gd name="T6" fmla="*/ 1 w 6"/>
                <a:gd name="T7" fmla="*/ 2 h 7"/>
                <a:gd name="T8" fmla="*/ 2 w 6"/>
                <a:gd name="T9" fmla="*/ 3 h 7"/>
                <a:gd name="T10" fmla="*/ 2 w 6"/>
                <a:gd name="T11" fmla="*/ 3 h 7"/>
                <a:gd name="T12" fmla="*/ 2 w 6"/>
                <a:gd name="T13" fmla="*/ 3 h 7"/>
                <a:gd name="T14" fmla="*/ 3 w 6"/>
                <a:gd name="T15" fmla="*/ 4 h 7"/>
                <a:gd name="T16" fmla="*/ 3 w 6"/>
                <a:gd name="T17" fmla="*/ 4 h 7"/>
                <a:gd name="T18" fmla="*/ 4 w 6"/>
                <a:gd name="T19" fmla="*/ 4 h 7"/>
                <a:gd name="T20" fmla="*/ 4 w 6"/>
                <a:gd name="T21" fmla="*/ 4 h 7"/>
                <a:gd name="T22" fmla="*/ 5 w 6"/>
                <a:gd name="T23" fmla="*/ 5 h 7"/>
                <a:gd name="T24" fmla="*/ 5 w 6"/>
                <a:gd name="T25" fmla="*/ 5 h 7"/>
                <a:gd name="T26" fmla="*/ 5 w 6"/>
                <a:gd name="T27" fmla="*/ 5 h 7"/>
                <a:gd name="T28" fmla="*/ 5 w 6"/>
                <a:gd name="T29" fmla="*/ 6 h 7"/>
                <a:gd name="T30" fmla="*/ 5 w 6"/>
                <a:gd name="T31" fmla="*/ 6 h 7"/>
                <a:gd name="T32" fmla="*/ 4 w 6"/>
                <a:gd name="T33" fmla="*/ 6 h 7"/>
                <a:gd name="T34" fmla="*/ 4 w 6"/>
                <a:gd name="T35" fmla="*/ 6 h 7"/>
                <a:gd name="T36" fmla="*/ 4 w 6"/>
                <a:gd name="T37" fmla="*/ 6 h 7"/>
                <a:gd name="T38" fmla="*/ 3 w 6"/>
                <a:gd name="T39" fmla="*/ 6 h 7"/>
                <a:gd name="T40" fmla="*/ 3 w 6"/>
                <a:gd name="T41" fmla="*/ 5 h 7"/>
                <a:gd name="T42" fmla="*/ 2 w 6"/>
                <a:gd name="T43" fmla="*/ 5 h 7"/>
                <a:gd name="T44" fmla="*/ 2 w 6"/>
                <a:gd name="T45" fmla="*/ 5 h 7"/>
                <a:gd name="T46" fmla="*/ 1 w 6"/>
                <a:gd name="T47" fmla="*/ 5 h 7"/>
                <a:gd name="T48" fmla="*/ 1 w 6"/>
                <a:gd name="T49" fmla="*/ 4 h 7"/>
                <a:gd name="T50" fmla="*/ 1 w 6"/>
                <a:gd name="T51" fmla="*/ 4 h 7"/>
                <a:gd name="T52" fmla="*/ 0 w 6"/>
                <a:gd name="T53" fmla="*/ 3 h 7"/>
                <a:gd name="T54" fmla="*/ 0 w 6"/>
                <a:gd name="T55" fmla="*/ 3 h 7"/>
                <a:gd name="T56" fmla="*/ 0 w 6"/>
                <a:gd name="T57" fmla="*/ 2 h 7"/>
                <a:gd name="T58" fmla="*/ 0 w 6"/>
                <a:gd name="T59" fmla="*/ 2 h 7"/>
                <a:gd name="T60" fmla="*/ 0 w 6"/>
                <a:gd name="T61" fmla="*/ 1 h 7"/>
                <a:gd name="T62" fmla="*/ 0 w 6"/>
                <a:gd name="T63" fmla="*/ 1 h 7"/>
                <a:gd name="T64" fmla="*/ 0 w 6"/>
                <a:gd name="T65" fmla="*/ 0 h 7"/>
                <a:gd name="T66" fmla="*/ 1 w 6"/>
                <a:gd name="T67" fmla="*/ 0 h 7"/>
                <a:gd name="T68" fmla="*/ 1 w 6"/>
                <a:gd name="T69" fmla="*/ 1 h 7"/>
                <a:gd name="T70" fmla="*/ 1 w 6"/>
                <a:gd name="T71" fmla="*/ 1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 h="7">
                  <a:moveTo>
                    <a:pt x="1" y="1"/>
                  </a:moveTo>
                  <a:lnTo>
                    <a:pt x="1" y="1"/>
                  </a:lnTo>
                  <a:lnTo>
                    <a:pt x="1" y="2"/>
                  </a:lnTo>
                  <a:lnTo>
                    <a:pt x="1" y="2"/>
                  </a:lnTo>
                  <a:lnTo>
                    <a:pt x="2" y="3"/>
                  </a:lnTo>
                  <a:lnTo>
                    <a:pt x="2" y="3"/>
                  </a:lnTo>
                  <a:lnTo>
                    <a:pt x="2" y="3"/>
                  </a:lnTo>
                  <a:lnTo>
                    <a:pt x="3" y="4"/>
                  </a:lnTo>
                  <a:lnTo>
                    <a:pt x="3" y="4"/>
                  </a:lnTo>
                  <a:lnTo>
                    <a:pt x="4" y="4"/>
                  </a:lnTo>
                  <a:lnTo>
                    <a:pt x="4" y="4"/>
                  </a:lnTo>
                  <a:lnTo>
                    <a:pt x="5" y="5"/>
                  </a:lnTo>
                  <a:lnTo>
                    <a:pt x="5" y="5"/>
                  </a:lnTo>
                  <a:lnTo>
                    <a:pt x="5" y="5"/>
                  </a:lnTo>
                  <a:lnTo>
                    <a:pt x="5" y="6"/>
                  </a:lnTo>
                  <a:lnTo>
                    <a:pt x="5" y="6"/>
                  </a:lnTo>
                  <a:lnTo>
                    <a:pt x="4" y="6"/>
                  </a:lnTo>
                  <a:lnTo>
                    <a:pt x="4" y="6"/>
                  </a:lnTo>
                  <a:lnTo>
                    <a:pt x="4" y="6"/>
                  </a:lnTo>
                  <a:lnTo>
                    <a:pt x="3" y="6"/>
                  </a:lnTo>
                  <a:lnTo>
                    <a:pt x="3" y="5"/>
                  </a:lnTo>
                  <a:lnTo>
                    <a:pt x="2" y="5"/>
                  </a:lnTo>
                  <a:lnTo>
                    <a:pt x="2" y="5"/>
                  </a:lnTo>
                  <a:lnTo>
                    <a:pt x="1" y="5"/>
                  </a:lnTo>
                  <a:lnTo>
                    <a:pt x="1" y="4"/>
                  </a:lnTo>
                  <a:lnTo>
                    <a:pt x="1" y="4"/>
                  </a:lnTo>
                  <a:lnTo>
                    <a:pt x="0" y="3"/>
                  </a:lnTo>
                  <a:lnTo>
                    <a:pt x="0" y="3"/>
                  </a:lnTo>
                  <a:lnTo>
                    <a:pt x="0" y="2"/>
                  </a:lnTo>
                  <a:lnTo>
                    <a:pt x="0" y="2"/>
                  </a:lnTo>
                  <a:lnTo>
                    <a:pt x="0" y="1"/>
                  </a:lnTo>
                  <a:lnTo>
                    <a:pt x="0" y="1"/>
                  </a:lnTo>
                  <a:lnTo>
                    <a:pt x="0" y="0"/>
                  </a:lnTo>
                  <a:lnTo>
                    <a:pt x="1" y="0"/>
                  </a:lnTo>
                  <a:lnTo>
                    <a:pt x="1" y="1"/>
                  </a:lnTo>
                  <a:lnTo>
                    <a:pt x="1" y="1"/>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92" name="Freeform 389"/>
            <p:cNvSpPr>
              <a:spLocks/>
            </p:cNvSpPr>
            <p:nvPr/>
          </p:nvSpPr>
          <p:spPr bwMode="auto">
            <a:xfrm>
              <a:off x="888" y="2990"/>
              <a:ext cx="5" cy="6"/>
            </a:xfrm>
            <a:custGeom>
              <a:avLst/>
              <a:gdLst>
                <a:gd name="T0" fmla="*/ 1 w 5"/>
                <a:gd name="T1" fmla="*/ 1 h 6"/>
                <a:gd name="T2" fmla="*/ 1 w 5"/>
                <a:gd name="T3" fmla="*/ 1 h 6"/>
                <a:gd name="T4" fmla="*/ 1 w 5"/>
                <a:gd name="T5" fmla="*/ 2 h 6"/>
                <a:gd name="T6" fmla="*/ 1 w 5"/>
                <a:gd name="T7" fmla="*/ 2 h 6"/>
                <a:gd name="T8" fmla="*/ 1 w 5"/>
                <a:gd name="T9" fmla="*/ 2 h 6"/>
                <a:gd name="T10" fmla="*/ 2 w 5"/>
                <a:gd name="T11" fmla="*/ 2 h 6"/>
                <a:gd name="T12" fmla="*/ 2 w 5"/>
                <a:gd name="T13" fmla="*/ 3 h 6"/>
                <a:gd name="T14" fmla="*/ 2 w 5"/>
                <a:gd name="T15" fmla="*/ 3 h 6"/>
                <a:gd name="T16" fmla="*/ 2 w 5"/>
                <a:gd name="T17" fmla="*/ 3 h 6"/>
                <a:gd name="T18" fmla="*/ 2 w 5"/>
                <a:gd name="T19" fmla="*/ 3 h 6"/>
                <a:gd name="T20" fmla="*/ 3 w 5"/>
                <a:gd name="T21" fmla="*/ 3 h 6"/>
                <a:gd name="T22" fmla="*/ 3 w 5"/>
                <a:gd name="T23" fmla="*/ 4 h 6"/>
                <a:gd name="T24" fmla="*/ 4 w 5"/>
                <a:gd name="T25" fmla="*/ 4 h 6"/>
                <a:gd name="T26" fmla="*/ 4 w 5"/>
                <a:gd name="T27" fmla="*/ 4 h 6"/>
                <a:gd name="T28" fmla="*/ 4 w 5"/>
                <a:gd name="T29" fmla="*/ 4 h 6"/>
                <a:gd name="T30" fmla="*/ 4 w 5"/>
                <a:gd name="T31" fmla="*/ 5 h 6"/>
                <a:gd name="T32" fmla="*/ 4 w 5"/>
                <a:gd name="T33" fmla="*/ 5 h 6"/>
                <a:gd name="T34" fmla="*/ 4 w 5"/>
                <a:gd name="T35" fmla="*/ 5 h 6"/>
                <a:gd name="T36" fmla="*/ 3 w 5"/>
                <a:gd name="T37" fmla="*/ 5 h 6"/>
                <a:gd name="T38" fmla="*/ 3 w 5"/>
                <a:gd name="T39" fmla="*/ 5 h 6"/>
                <a:gd name="T40" fmla="*/ 2 w 5"/>
                <a:gd name="T41" fmla="*/ 5 h 6"/>
                <a:gd name="T42" fmla="*/ 2 w 5"/>
                <a:gd name="T43" fmla="*/ 5 h 6"/>
                <a:gd name="T44" fmla="*/ 2 w 5"/>
                <a:gd name="T45" fmla="*/ 4 h 6"/>
                <a:gd name="T46" fmla="*/ 1 w 5"/>
                <a:gd name="T47" fmla="*/ 4 h 6"/>
                <a:gd name="T48" fmla="*/ 1 w 5"/>
                <a:gd name="T49" fmla="*/ 4 h 6"/>
                <a:gd name="T50" fmla="*/ 0 w 5"/>
                <a:gd name="T51" fmla="*/ 3 h 6"/>
                <a:gd name="T52" fmla="*/ 0 w 5"/>
                <a:gd name="T53" fmla="*/ 3 h 6"/>
                <a:gd name="T54" fmla="*/ 0 w 5"/>
                <a:gd name="T55" fmla="*/ 3 h 6"/>
                <a:gd name="T56" fmla="*/ 0 w 5"/>
                <a:gd name="T57" fmla="*/ 2 h 6"/>
                <a:gd name="T58" fmla="*/ 0 w 5"/>
                <a:gd name="T59" fmla="*/ 2 h 6"/>
                <a:gd name="T60" fmla="*/ 0 w 5"/>
                <a:gd name="T61" fmla="*/ 1 h 6"/>
                <a:gd name="T62" fmla="*/ 0 w 5"/>
                <a:gd name="T63" fmla="*/ 1 h 6"/>
                <a:gd name="T64" fmla="*/ 0 w 5"/>
                <a:gd name="T65" fmla="*/ 0 h 6"/>
                <a:gd name="T66" fmla="*/ 0 w 5"/>
                <a:gd name="T67" fmla="*/ 0 h 6"/>
                <a:gd name="T68" fmla="*/ 0 w 5"/>
                <a:gd name="T69" fmla="*/ 0 h 6"/>
                <a:gd name="T70" fmla="*/ 0 w 5"/>
                <a:gd name="T71" fmla="*/ 0 h 6"/>
                <a:gd name="T72" fmla="*/ 1 w 5"/>
                <a:gd name="T73" fmla="*/ 0 h 6"/>
                <a:gd name="T74" fmla="*/ 1 w 5"/>
                <a:gd name="T75" fmla="*/ 1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 h="6">
                  <a:moveTo>
                    <a:pt x="1" y="1"/>
                  </a:moveTo>
                  <a:lnTo>
                    <a:pt x="1" y="1"/>
                  </a:lnTo>
                  <a:lnTo>
                    <a:pt x="1" y="2"/>
                  </a:lnTo>
                  <a:lnTo>
                    <a:pt x="1" y="2"/>
                  </a:lnTo>
                  <a:lnTo>
                    <a:pt x="1" y="2"/>
                  </a:lnTo>
                  <a:lnTo>
                    <a:pt x="2" y="2"/>
                  </a:lnTo>
                  <a:lnTo>
                    <a:pt x="2" y="3"/>
                  </a:lnTo>
                  <a:lnTo>
                    <a:pt x="2" y="3"/>
                  </a:lnTo>
                  <a:lnTo>
                    <a:pt x="2" y="3"/>
                  </a:lnTo>
                  <a:lnTo>
                    <a:pt x="2" y="3"/>
                  </a:lnTo>
                  <a:lnTo>
                    <a:pt x="3" y="3"/>
                  </a:lnTo>
                  <a:lnTo>
                    <a:pt x="3" y="4"/>
                  </a:lnTo>
                  <a:lnTo>
                    <a:pt x="4" y="4"/>
                  </a:lnTo>
                  <a:lnTo>
                    <a:pt x="4" y="4"/>
                  </a:lnTo>
                  <a:lnTo>
                    <a:pt x="4" y="4"/>
                  </a:lnTo>
                  <a:lnTo>
                    <a:pt x="4" y="5"/>
                  </a:lnTo>
                  <a:lnTo>
                    <a:pt x="4" y="5"/>
                  </a:lnTo>
                  <a:lnTo>
                    <a:pt x="4" y="5"/>
                  </a:lnTo>
                  <a:lnTo>
                    <a:pt x="3" y="5"/>
                  </a:lnTo>
                  <a:lnTo>
                    <a:pt x="3" y="5"/>
                  </a:lnTo>
                  <a:lnTo>
                    <a:pt x="2" y="5"/>
                  </a:lnTo>
                  <a:lnTo>
                    <a:pt x="2" y="5"/>
                  </a:lnTo>
                  <a:lnTo>
                    <a:pt x="2" y="4"/>
                  </a:lnTo>
                  <a:lnTo>
                    <a:pt x="1" y="4"/>
                  </a:lnTo>
                  <a:lnTo>
                    <a:pt x="1" y="4"/>
                  </a:lnTo>
                  <a:lnTo>
                    <a:pt x="0" y="3"/>
                  </a:lnTo>
                  <a:lnTo>
                    <a:pt x="0" y="3"/>
                  </a:lnTo>
                  <a:lnTo>
                    <a:pt x="0" y="3"/>
                  </a:lnTo>
                  <a:lnTo>
                    <a:pt x="0" y="2"/>
                  </a:lnTo>
                  <a:lnTo>
                    <a:pt x="0" y="2"/>
                  </a:lnTo>
                  <a:lnTo>
                    <a:pt x="0" y="1"/>
                  </a:lnTo>
                  <a:lnTo>
                    <a:pt x="0" y="1"/>
                  </a:lnTo>
                  <a:lnTo>
                    <a:pt x="0" y="0"/>
                  </a:lnTo>
                  <a:lnTo>
                    <a:pt x="0" y="0"/>
                  </a:lnTo>
                  <a:lnTo>
                    <a:pt x="0" y="0"/>
                  </a:lnTo>
                  <a:lnTo>
                    <a:pt x="0" y="0"/>
                  </a:lnTo>
                  <a:lnTo>
                    <a:pt x="1" y="0"/>
                  </a:lnTo>
                  <a:lnTo>
                    <a:pt x="1" y="1"/>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93" name="Freeform 390"/>
            <p:cNvSpPr>
              <a:spLocks/>
            </p:cNvSpPr>
            <p:nvPr/>
          </p:nvSpPr>
          <p:spPr bwMode="auto">
            <a:xfrm>
              <a:off x="881" y="2995"/>
              <a:ext cx="6" cy="7"/>
            </a:xfrm>
            <a:custGeom>
              <a:avLst/>
              <a:gdLst>
                <a:gd name="T0" fmla="*/ 1 w 6"/>
                <a:gd name="T1" fmla="*/ 1 h 7"/>
                <a:gd name="T2" fmla="*/ 1 w 6"/>
                <a:gd name="T3" fmla="*/ 1 h 7"/>
                <a:gd name="T4" fmla="*/ 1 w 6"/>
                <a:gd name="T5" fmla="*/ 2 h 7"/>
                <a:gd name="T6" fmla="*/ 1 w 6"/>
                <a:gd name="T7" fmla="*/ 2 h 7"/>
                <a:gd name="T8" fmla="*/ 1 w 6"/>
                <a:gd name="T9" fmla="*/ 2 h 7"/>
                <a:gd name="T10" fmla="*/ 1 w 6"/>
                <a:gd name="T11" fmla="*/ 3 h 7"/>
                <a:gd name="T12" fmla="*/ 2 w 6"/>
                <a:gd name="T13" fmla="*/ 3 h 7"/>
                <a:gd name="T14" fmla="*/ 2 w 6"/>
                <a:gd name="T15" fmla="*/ 3 h 7"/>
                <a:gd name="T16" fmla="*/ 2 w 6"/>
                <a:gd name="T17" fmla="*/ 3 h 7"/>
                <a:gd name="T18" fmla="*/ 2 w 6"/>
                <a:gd name="T19" fmla="*/ 4 h 7"/>
                <a:gd name="T20" fmla="*/ 3 w 6"/>
                <a:gd name="T21" fmla="*/ 4 h 7"/>
                <a:gd name="T22" fmla="*/ 3 w 6"/>
                <a:gd name="T23" fmla="*/ 4 h 7"/>
                <a:gd name="T24" fmla="*/ 4 w 6"/>
                <a:gd name="T25" fmla="*/ 4 h 7"/>
                <a:gd name="T26" fmla="*/ 4 w 6"/>
                <a:gd name="T27" fmla="*/ 4 h 7"/>
                <a:gd name="T28" fmla="*/ 5 w 6"/>
                <a:gd name="T29" fmla="*/ 4 h 7"/>
                <a:gd name="T30" fmla="*/ 5 w 6"/>
                <a:gd name="T31" fmla="*/ 5 h 7"/>
                <a:gd name="T32" fmla="*/ 5 w 6"/>
                <a:gd name="T33" fmla="*/ 5 h 7"/>
                <a:gd name="T34" fmla="*/ 5 w 6"/>
                <a:gd name="T35" fmla="*/ 5 h 7"/>
                <a:gd name="T36" fmla="*/ 5 w 6"/>
                <a:gd name="T37" fmla="*/ 6 h 7"/>
                <a:gd name="T38" fmla="*/ 5 w 6"/>
                <a:gd name="T39" fmla="*/ 6 h 7"/>
                <a:gd name="T40" fmla="*/ 5 w 6"/>
                <a:gd name="T41" fmla="*/ 6 h 7"/>
                <a:gd name="T42" fmla="*/ 4 w 6"/>
                <a:gd name="T43" fmla="*/ 6 h 7"/>
                <a:gd name="T44" fmla="*/ 4 w 6"/>
                <a:gd name="T45" fmla="*/ 6 h 7"/>
                <a:gd name="T46" fmla="*/ 3 w 6"/>
                <a:gd name="T47" fmla="*/ 6 h 7"/>
                <a:gd name="T48" fmla="*/ 3 w 6"/>
                <a:gd name="T49" fmla="*/ 5 h 7"/>
                <a:gd name="T50" fmla="*/ 2 w 6"/>
                <a:gd name="T51" fmla="*/ 5 h 7"/>
                <a:gd name="T52" fmla="*/ 2 w 6"/>
                <a:gd name="T53" fmla="*/ 5 h 7"/>
                <a:gd name="T54" fmla="*/ 2 w 6"/>
                <a:gd name="T55" fmla="*/ 5 h 7"/>
                <a:gd name="T56" fmla="*/ 1 w 6"/>
                <a:gd name="T57" fmla="*/ 5 h 7"/>
                <a:gd name="T58" fmla="*/ 1 w 6"/>
                <a:gd name="T59" fmla="*/ 4 h 7"/>
                <a:gd name="T60" fmla="*/ 0 w 6"/>
                <a:gd name="T61" fmla="*/ 4 h 7"/>
                <a:gd name="T62" fmla="*/ 0 w 6"/>
                <a:gd name="T63" fmla="*/ 4 h 7"/>
                <a:gd name="T64" fmla="*/ 0 w 6"/>
                <a:gd name="T65" fmla="*/ 3 h 7"/>
                <a:gd name="T66" fmla="*/ 0 w 6"/>
                <a:gd name="T67" fmla="*/ 3 h 7"/>
                <a:gd name="T68" fmla="*/ 0 w 6"/>
                <a:gd name="T69" fmla="*/ 2 h 7"/>
                <a:gd name="T70" fmla="*/ 0 w 6"/>
                <a:gd name="T71" fmla="*/ 2 h 7"/>
                <a:gd name="T72" fmla="*/ 0 w 6"/>
                <a:gd name="T73" fmla="*/ 1 h 7"/>
                <a:gd name="T74" fmla="*/ 0 w 6"/>
                <a:gd name="T75" fmla="*/ 1 h 7"/>
                <a:gd name="T76" fmla="*/ 0 w 6"/>
                <a:gd name="T77" fmla="*/ 0 h 7"/>
                <a:gd name="T78" fmla="*/ 0 w 6"/>
                <a:gd name="T79" fmla="*/ 0 h 7"/>
                <a:gd name="T80" fmla="*/ 0 w 6"/>
                <a:gd name="T81" fmla="*/ 1 h 7"/>
                <a:gd name="T82" fmla="*/ 1 w 6"/>
                <a:gd name="T83" fmla="*/ 1 h 7"/>
                <a:gd name="T84" fmla="*/ 1 w 6"/>
                <a:gd name="T85" fmla="*/ 1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 h="7">
                  <a:moveTo>
                    <a:pt x="1" y="1"/>
                  </a:moveTo>
                  <a:lnTo>
                    <a:pt x="1" y="1"/>
                  </a:lnTo>
                  <a:lnTo>
                    <a:pt x="1" y="2"/>
                  </a:lnTo>
                  <a:lnTo>
                    <a:pt x="1" y="2"/>
                  </a:lnTo>
                  <a:lnTo>
                    <a:pt x="1" y="2"/>
                  </a:lnTo>
                  <a:lnTo>
                    <a:pt x="1" y="3"/>
                  </a:lnTo>
                  <a:lnTo>
                    <a:pt x="2" y="3"/>
                  </a:lnTo>
                  <a:lnTo>
                    <a:pt x="2" y="3"/>
                  </a:lnTo>
                  <a:lnTo>
                    <a:pt x="2" y="3"/>
                  </a:lnTo>
                  <a:lnTo>
                    <a:pt x="2" y="4"/>
                  </a:lnTo>
                  <a:lnTo>
                    <a:pt x="3" y="4"/>
                  </a:lnTo>
                  <a:lnTo>
                    <a:pt x="3" y="4"/>
                  </a:lnTo>
                  <a:lnTo>
                    <a:pt x="4" y="4"/>
                  </a:lnTo>
                  <a:lnTo>
                    <a:pt x="4" y="4"/>
                  </a:lnTo>
                  <a:lnTo>
                    <a:pt x="5" y="4"/>
                  </a:lnTo>
                  <a:lnTo>
                    <a:pt x="5" y="5"/>
                  </a:lnTo>
                  <a:lnTo>
                    <a:pt x="5" y="5"/>
                  </a:lnTo>
                  <a:lnTo>
                    <a:pt x="5" y="5"/>
                  </a:lnTo>
                  <a:lnTo>
                    <a:pt x="5" y="6"/>
                  </a:lnTo>
                  <a:lnTo>
                    <a:pt x="5" y="6"/>
                  </a:lnTo>
                  <a:lnTo>
                    <a:pt x="5" y="6"/>
                  </a:lnTo>
                  <a:lnTo>
                    <a:pt x="4" y="6"/>
                  </a:lnTo>
                  <a:lnTo>
                    <a:pt x="4" y="6"/>
                  </a:lnTo>
                  <a:lnTo>
                    <a:pt x="3" y="6"/>
                  </a:lnTo>
                  <a:lnTo>
                    <a:pt x="3" y="5"/>
                  </a:lnTo>
                  <a:lnTo>
                    <a:pt x="2" y="5"/>
                  </a:lnTo>
                  <a:lnTo>
                    <a:pt x="2" y="5"/>
                  </a:lnTo>
                  <a:lnTo>
                    <a:pt x="2" y="5"/>
                  </a:lnTo>
                  <a:lnTo>
                    <a:pt x="1" y="5"/>
                  </a:lnTo>
                  <a:lnTo>
                    <a:pt x="1" y="4"/>
                  </a:lnTo>
                  <a:lnTo>
                    <a:pt x="0" y="4"/>
                  </a:lnTo>
                  <a:lnTo>
                    <a:pt x="0" y="4"/>
                  </a:lnTo>
                  <a:lnTo>
                    <a:pt x="0" y="3"/>
                  </a:lnTo>
                  <a:lnTo>
                    <a:pt x="0" y="3"/>
                  </a:lnTo>
                  <a:lnTo>
                    <a:pt x="0" y="2"/>
                  </a:lnTo>
                  <a:lnTo>
                    <a:pt x="0" y="2"/>
                  </a:lnTo>
                  <a:lnTo>
                    <a:pt x="0" y="1"/>
                  </a:lnTo>
                  <a:lnTo>
                    <a:pt x="0" y="1"/>
                  </a:lnTo>
                  <a:lnTo>
                    <a:pt x="0" y="0"/>
                  </a:lnTo>
                  <a:lnTo>
                    <a:pt x="0" y="0"/>
                  </a:lnTo>
                  <a:lnTo>
                    <a:pt x="0" y="1"/>
                  </a:lnTo>
                  <a:lnTo>
                    <a:pt x="1" y="1"/>
                  </a:lnTo>
                  <a:lnTo>
                    <a:pt x="1" y="1"/>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94" name="Freeform 391"/>
            <p:cNvSpPr>
              <a:spLocks/>
            </p:cNvSpPr>
            <p:nvPr/>
          </p:nvSpPr>
          <p:spPr bwMode="auto">
            <a:xfrm>
              <a:off x="877" y="3003"/>
              <a:ext cx="5" cy="4"/>
            </a:xfrm>
            <a:custGeom>
              <a:avLst/>
              <a:gdLst>
                <a:gd name="T0" fmla="*/ 0 w 5"/>
                <a:gd name="T1" fmla="*/ 1 h 4"/>
                <a:gd name="T2" fmla="*/ 0 w 5"/>
                <a:gd name="T3" fmla="*/ 1 h 4"/>
                <a:gd name="T4" fmla="*/ 1 w 5"/>
                <a:gd name="T5" fmla="*/ 1 h 4"/>
                <a:gd name="T6" fmla="*/ 1 w 5"/>
                <a:gd name="T7" fmla="*/ 1 h 4"/>
                <a:gd name="T8" fmla="*/ 1 w 5"/>
                <a:gd name="T9" fmla="*/ 1 h 4"/>
                <a:gd name="T10" fmla="*/ 1 w 5"/>
                <a:gd name="T11" fmla="*/ 2 h 4"/>
                <a:gd name="T12" fmla="*/ 2 w 5"/>
                <a:gd name="T13" fmla="*/ 2 h 4"/>
                <a:gd name="T14" fmla="*/ 2 w 5"/>
                <a:gd name="T15" fmla="*/ 2 h 4"/>
                <a:gd name="T16" fmla="*/ 2 w 5"/>
                <a:gd name="T17" fmla="*/ 2 h 4"/>
                <a:gd name="T18" fmla="*/ 2 w 5"/>
                <a:gd name="T19" fmla="*/ 2 h 4"/>
                <a:gd name="T20" fmla="*/ 3 w 5"/>
                <a:gd name="T21" fmla="*/ 2 h 4"/>
                <a:gd name="T22" fmla="*/ 3 w 5"/>
                <a:gd name="T23" fmla="*/ 2 h 4"/>
                <a:gd name="T24" fmla="*/ 3 w 5"/>
                <a:gd name="T25" fmla="*/ 2 h 4"/>
                <a:gd name="T26" fmla="*/ 4 w 5"/>
                <a:gd name="T27" fmla="*/ 2 h 4"/>
                <a:gd name="T28" fmla="*/ 4 w 5"/>
                <a:gd name="T29" fmla="*/ 3 h 4"/>
                <a:gd name="T30" fmla="*/ 4 w 5"/>
                <a:gd name="T31" fmla="*/ 3 h 4"/>
                <a:gd name="T32" fmla="*/ 4 w 5"/>
                <a:gd name="T33" fmla="*/ 3 h 4"/>
                <a:gd name="T34" fmla="*/ 3 w 5"/>
                <a:gd name="T35" fmla="*/ 3 h 4"/>
                <a:gd name="T36" fmla="*/ 3 w 5"/>
                <a:gd name="T37" fmla="*/ 3 h 4"/>
                <a:gd name="T38" fmla="*/ 2 w 5"/>
                <a:gd name="T39" fmla="*/ 3 h 4"/>
                <a:gd name="T40" fmla="*/ 2 w 5"/>
                <a:gd name="T41" fmla="*/ 3 h 4"/>
                <a:gd name="T42" fmla="*/ 2 w 5"/>
                <a:gd name="T43" fmla="*/ 3 h 4"/>
                <a:gd name="T44" fmla="*/ 1 w 5"/>
                <a:gd name="T45" fmla="*/ 3 h 4"/>
                <a:gd name="T46" fmla="*/ 1 w 5"/>
                <a:gd name="T47" fmla="*/ 2 h 4"/>
                <a:gd name="T48" fmla="*/ 1 w 5"/>
                <a:gd name="T49" fmla="*/ 2 h 4"/>
                <a:gd name="T50" fmla="*/ 0 w 5"/>
                <a:gd name="T51" fmla="*/ 2 h 4"/>
                <a:gd name="T52" fmla="*/ 0 w 5"/>
                <a:gd name="T53" fmla="*/ 2 h 4"/>
                <a:gd name="T54" fmla="*/ 0 w 5"/>
                <a:gd name="T55" fmla="*/ 1 h 4"/>
                <a:gd name="T56" fmla="*/ 0 w 5"/>
                <a:gd name="T57" fmla="*/ 1 h 4"/>
                <a:gd name="T58" fmla="*/ 0 w 5"/>
                <a:gd name="T59" fmla="*/ 1 h 4"/>
                <a:gd name="T60" fmla="*/ 0 w 5"/>
                <a:gd name="T61" fmla="*/ 0 h 4"/>
                <a:gd name="T62" fmla="*/ 0 w 5"/>
                <a:gd name="T63" fmla="*/ 0 h 4"/>
                <a:gd name="T64" fmla="*/ 0 w 5"/>
                <a:gd name="T65" fmla="*/ 0 h 4"/>
                <a:gd name="T66" fmla="*/ 0 w 5"/>
                <a:gd name="T67" fmla="*/ 0 h 4"/>
                <a:gd name="T68" fmla="*/ 0 w 5"/>
                <a:gd name="T69" fmla="*/ 1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 h="4">
                  <a:moveTo>
                    <a:pt x="0" y="1"/>
                  </a:moveTo>
                  <a:lnTo>
                    <a:pt x="0" y="1"/>
                  </a:lnTo>
                  <a:lnTo>
                    <a:pt x="1" y="1"/>
                  </a:lnTo>
                  <a:lnTo>
                    <a:pt x="1" y="1"/>
                  </a:lnTo>
                  <a:lnTo>
                    <a:pt x="1" y="1"/>
                  </a:lnTo>
                  <a:lnTo>
                    <a:pt x="1" y="2"/>
                  </a:lnTo>
                  <a:lnTo>
                    <a:pt x="2" y="2"/>
                  </a:lnTo>
                  <a:lnTo>
                    <a:pt x="2" y="2"/>
                  </a:lnTo>
                  <a:lnTo>
                    <a:pt x="2" y="2"/>
                  </a:lnTo>
                  <a:lnTo>
                    <a:pt x="2" y="2"/>
                  </a:lnTo>
                  <a:lnTo>
                    <a:pt x="3" y="2"/>
                  </a:lnTo>
                  <a:lnTo>
                    <a:pt x="3" y="2"/>
                  </a:lnTo>
                  <a:lnTo>
                    <a:pt x="3" y="2"/>
                  </a:lnTo>
                  <a:lnTo>
                    <a:pt x="4" y="2"/>
                  </a:lnTo>
                  <a:lnTo>
                    <a:pt x="4" y="3"/>
                  </a:lnTo>
                  <a:lnTo>
                    <a:pt x="4" y="3"/>
                  </a:lnTo>
                  <a:lnTo>
                    <a:pt x="4" y="3"/>
                  </a:lnTo>
                  <a:lnTo>
                    <a:pt x="3" y="3"/>
                  </a:lnTo>
                  <a:lnTo>
                    <a:pt x="3" y="3"/>
                  </a:lnTo>
                  <a:lnTo>
                    <a:pt x="2" y="3"/>
                  </a:lnTo>
                  <a:lnTo>
                    <a:pt x="2" y="3"/>
                  </a:lnTo>
                  <a:lnTo>
                    <a:pt x="2" y="3"/>
                  </a:lnTo>
                  <a:lnTo>
                    <a:pt x="1" y="3"/>
                  </a:lnTo>
                  <a:lnTo>
                    <a:pt x="1" y="2"/>
                  </a:lnTo>
                  <a:lnTo>
                    <a:pt x="1" y="2"/>
                  </a:lnTo>
                  <a:lnTo>
                    <a:pt x="0" y="2"/>
                  </a:lnTo>
                  <a:lnTo>
                    <a:pt x="0" y="2"/>
                  </a:lnTo>
                  <a:lnTo>
                    <a:pt x="0" y="1"/>
                  </a:lnTo>
                  <a:lnTo>
                    <a:pt x="0" y="1"/>
                  </a:lnTo>
                  <a:lnTo>
                    <a:pt x="0" y="1"/>
                  </a:lnTo>
                  <a:lnTo>
                    <a:pt x="0" y="0"/>
                  </a:lnTo>
                  <a:lnTo>
                    <a:pt x="0" y="0"/>
                  </a:lnTo>
                  <a:lnTo>
                    <a:pt x="0" y="0"/>
                  </a:lnTo>
                  <a:lnTo>
                    <a:pt x="0" y="0"/>
                  </a:lnTo>
                  <a:lnTo>
                    <a:pt x="0" y="1"/>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95" name="Freeform 392"/>
            <p:cNvSpPr>
              <a:spLocks/>
            </p:cNvSpPr>
            <p:nvPr/>
          </p:nvSpPr>
          <p:spPr bwMode="auto">
            <a:xfrm>
              <a:off x="871" y="3007"/>
              <a:ext cx="5" cy="4"/>
            </a:xfrm>
            <a:custGeom>
              <a:avLst/>
              <a:gdLst>
                <a:gd name="T0" fmla="*/ 1 w 5"/>
                <a:gd name="T1" fmla="*/ 0 h 4"/>
                <a:gd name="T2" fmla="*/ 1 w 5"/>
                <a:gd name="T3" fmla="*/ 1 h 4"/>
                <a:gd name="T4" fmla="*/ 1 w 5"/>
                <a:gd name="T5" fmla="*/ 1 h 4"/>
                <a:gd name="T6" fmla="*/ 2 w 5"/>
                <a:gd name="T7" fmla="*/ 1 h 4"/>
                <a:gd name="T8" fmla="*/ 2 w 5"/>
                <a:gd name="T9" fmla="*/ 1 h 4"/>
                <a:gd name="T10" fmla="*/ 2 w 5"/>
                <a:gd name="T11" fmla="*/ 2 h 4"/>
                <a:gd name="T12" fmla="*/ 2 w 5"/>
                <a:gd name="T13" fmla="*/ 2 h 4"/>
                <a:gd name="T14" fmla="*/ 3 w 5"/>
                <a:gd name="T15" fmla="*/ 2 h 4"/>
                <a:gd name="T16" fmla="*/ 3 w 5"/>
                <a:gd name="T17" fmla="*/ 2 h 4"/>
                <a:gd name="T18" fmla="*/ 4 w 5"/>
                <a:gd name="T19" fmla="*/ 2 h 4"/>
                <a:gd name="T20" fmla="*/ 4 w 5"/>
                <a:gd name="T21" fmla="*/ 2 h 4"/>
                <a:gd name="T22" fmla="*/ 4 w 5"/>
                <a:gd name="T23" fmla="*/ 2 h 4"/>
                <a:gd name="T24" fmla="*/ 4 w 5"/>
                <a:gd name="T25" fmla="*/ 2 h 4"/>
                <a:gd name="T26" fmla="*/ 4 w 5"/>
                <a:gd name="T27" fmla="*/ 3 h 4"/>
                <a:gd name="T28" fmla="*/ 4 w 5"/>
                <a:gd name="T29" fmla="*/ 3 h 4"/>
                <a:gd name="T30" fmla="*/ 4 w 5"/>
                <a:gd name="T31" fmla="*/ 3 h 4"/>
                <a:gd name="T32" fmla="*/ 3 w 5"/>
                <a:gd name="T33" fmla="*/ 3 h 4"/>
                <a:gd name="T34" fmla="*/ 3 w 5"/>
                <a:gd name="T35" fmla="*/ 3 h 4"/>
                <a:gd name="T36" fmla="*/ 2 w 5"/>
                <a:gd name="T37" fmla="*/ 3 h 4"/>
                <a:gd name="T38" fmla="*/ 2 w 5"/>
                <a:gd name="T39" fmla="*/ 3 h 4"/>
                <a:gd name="T40" fmla="*/ 2 w 5"/>
                <a:gd name="T41" fmla="*/ 3 h 4"/>
                <a:gd name="T42" fmla="*/ 1 w 5"/>
                <a:gd name="T43" fmla="*/ 2 h 4"/>
                <a:gd name="T44" fmla="*/ 1 w 5"/>
                <a:gd name="T45" fmla="*/ 2 h 4"/>
                <a:gd name="T46" fmla="*/ 1 w 5"/>
                <a:gd name="T47" fmla="*/ 2 h 4"/>
                <a:gd name="T48" fmla="*/ 0 w 5"/>
                <a:gd name="T49" fmla="*/ 2 h 4"/>
                <a:gd name="T50" fmla="*/ 0 w 5"/>
                <a:gd name="T51" fmla="*/ 2 h 4"/>
                <a:gd name="T52" fmla="*/ 0 w 5"/>
                <a:gd name="T53" fmla="*/ 1 h 4"/>
                <a:gd name="T54" fmla="*/ 0 w 5"/>
                <a:gd name="T55" fmla="*/ 1 h 4"/>
                <a:gd name="T56" fmla="*/ 0 w 5"/>
                <a:gd name="T57" fmla="*/ 1 h 4"/>
                <a:gd name="T58" fmla="*/ 0 w 5"/>
                <a:gd name="T59" fmla="*/ 1 h 4"/>
                <a:gd name="T60" fmla="*/ 0 w 5"/>
                <a:gd name="T61" fmla="*/ 0 h 4"/>
                <a:gd name="T62" fmla="*/ 0 w 5"/>
                <a:gd name="T63" fmla="*/ 0 h 4"/>
                <a:gd name="T64" fmla="*/ 1 w 5"/>
                <a:gd name="T65" fmla="*/ 0 h 4"/>
                <a:gd name="T66" fmla="*/ 1 w 5"/>
                <a:gd name="T67" fmla="*/ 0 h 4"/>
                <a:gd name="T68" fmla="*/ 1 w 5"/>
                <a:gd name="T69"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 h="4">
                  <a:moveTo>
                    <a:pt x="1" y="0"/>
                  </a:moveTo>
                  <a:lnTo>
                    <a:pt x="1" y="1"/>
                  </a:lnTo>
                  <a:lnTo>
                    <a:pt x="1" y="1"/>
                  </a:lnTo>
                  <a:lnTo>
                    <a:pt x="2" y="1"/>
                  </a:lnTo>
                  <a:lnTo>
                    <a:pt x="2" y="1"/>
                  </a:lnTo>
                  <a:lnTo>
                    <a:pt x="2" y="2"/>
                  </a:lnTo>
                  <a:lnTo>
                    <a:pt x="2" y="2"/>
                  </a:lnTo>
                  <a:lnTo>
                    <a:pt x="3" y="2"/>
                  </a:lnTo>
                  <a:lnTo>
                    <a:pt x="3" y="2"/>
                  </a:lnTo>
                  <a:lnTo>
                    <a:pt x="4" y="2"/>
                  </a:lnTo>
                  <a:lnTo>
                    <a:pt x="4" y="2"/>
                  </a:lnTo>
                  <a:lnTo>
                    <a:pt x="4" y="2"/>
                  </a:lnTo>
                  <a:lnTo>
                    <a:pt x="4" y="2"/>
                  </a:lnTo>
                  <a:lnTo>
                    <a:pt x="4" y="3"/>
                  </a:lnTo>
                  <a:lnTo>
                    <a:pt x="4" y="3"/>
                  </a:lnTo>
                  <a:lnTo>
                    <a:pt x="4" y="3"/>
                  </a:lnTo>
                  <a:lnTo>
                    <a:pt x="3" y="3"/>
                  </a:lnTo>
                  <a:lnTo>
                    <a:pt x="3" y="3"/>
                  </a:lnTo>
                  <a:lnTo>
                    <a:pt x="2" y="3"/>
                  </a:lnTo>
                  <a:lnTo>
                    <a:pt x="2" y="3"/>
                  </a:lnTo>
                  <a:lnTo>
                    <a:pt x="2" y="3"/>
                  </a:lnTo>
                  <a:lnTo>
                    <a:pt x="1" y="2"/>
                  </a:lnTo>
                  <a:lnTo>
                    <a:pt x="1" y="2"/>
                  </a:lnTo>
                  <a:lnTo>
                    <a:pt x="1" y="2"/>
                  </a:lnTo>
                  <a:lnTo>
                    <a:pt x="0" y="2"/>
                  </a:lnTo>
                  <a:lnTo>
                    <a:pt x="0" y="2"/>
                  </a:lnTo>
                  <a:lnTo>
                    <a:pt x="0" y="1"/>
                  </a:lnTo>
                  <a:lnTo>
                    <a:pt x="0" y="1"/>
                  </a:lnTo>
                  <a:lnTo>
                    <a:pt x="0" y="1"/>
                  </a:lnTo>
                  <a:lnTo>
                    <a:pt x="0" y="1"/>
                  </a:lnTo>
                  <a:lnTo>
                    <a:pt x="0" y="0"/>
                  </a:lnTo>
                  <a:lnTo>
                    <a:pt x="0" y="0"/>
                  </a:lnTo>
                  <a:lnTo>
                    <a:pt x="1" y="0"/>
                  </a:lnTo>
                  <a:lnTo>
                    <a:pt x="1" y="0"/>
                  </a:lnTo>
                  <a:lnTo>
                    <a:pt x="1" y="0"/>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96" name="Freeform 393"/>
            <p:cNvSpPr>
              <a:spLocks/>
            </p:cNvSpPr>
            <p:nvPr/>
          </p:nvSpPr>
          <p:spPr bwMode="auto">
            <a:xfrm>
              <a:off x="869" y="3011"/>
              <a:ext cx="3" cy="5"/>
            </a:xfrm>
            <a:custGeom>
              <a:avLst/>
              <a:gdLst>
                <a:gd name="T0" fmla="*/ 0 w 3"/>
                <a:gd name="T1" fmla="*/ 1 h 5"/>
                <a:gd name="T2" fmla="*/ 0 w 3"/>
                <a:gd name="T3" fmla="*/ 1 h 5"/>
                <a:gd name="T4" fmla="*/ 1 w 3"/>
                <a:gd name="T5" fmla="*/ 2 h 5"/>
                <a:gd name="T6" fmla="*/ 1 w 3"/>
                <a:gd name="T7" fmla="*/ 2 h 5"/>
                <a:gd name="T8" fmla="*/ 1 w 3"/>
                <a:gd name="T9" fmla="*/ 2 h 5"/>
                <a:gd name="T10" fmla="*/ 1 w 3"/>
                <a:gd name="T11" fmla="*/ 2 h 5"/>
                <a:gd name="T12" fmla="*/ 1 w 3"/>
                <a:gd name="T13" fmla="*/ 2 h 5"/>
                <a:gd name="T14" fmla="*/ 1 w 3"/>
                <a:gd name="T15" fmla="*/ 2 h 5"/>
                <a:gd name="T16" fmla="*/ 1 w 3"/>
                <a:gd name="T17" fmla="*/ 3 h 5"/>
                <a:gd name="T18" fmla="*/ 2 w 3"/>
                <a:gd name="T19" fmla="*/ 3 h 5"/>
                <a:gd name="T20" fmla="*/ 2 w 3"/>
                <a:gd name="T21" fmla="*/ 3 h 5"/>
                <a:gd name="T22" fmla="*/ 2 w 3"/>
                <a:gd name="T23" fmla="*/ 3 h 5"/>
                <a:gd name="T24" fmla="*/ 2 w 3"/>
                <a:gd name="T25" fmla="*/ 4 h 5"/>
                <a:gd name="T26" fmla="*/ 2 w 3"/>
                <a:gd name="T27" fmla="*/ 4 h 5"/>
                <a:gd name="T28" fmla="*/ 2 w 3"/>
                <a:gd name="T29" fmla="*/ 4 h 5"/>
                <a:gd name="T30" fmla="*/ 2 w 3"/>
                <a:gd name="T31" fmla="*/ 4 h 5"/>
                <a:gd name="T32" fmla="*/ 1 w 3"/>
                <a:gd name="T33" fmla="*/ 4 h 5"/>
                <a:gd name="T34" fmla="*/ 1 w 3"/>
                <a:gd name="T35" fmla="*/ 4 h 5"/>
                <a:gd name="T36" fmla="*/ 1 w 3"/>
                <a:gd name="T37" fmla="*/ 4 h 5"/>
                <a:gd name="T38" fmla="*/ 1 w 3"/>
                <a:gd name="T39" fmla="*/ 3 h 5"/>
                <a:gd name="T40" fmla="*/ 0 w 3"/>
                <a:gd name="T41" fmla="*/ 3 h 5"/>
                <a:gd name="T42" fmla="*/ 0 w 3"/>
                <a:gd name="T43" fmla="*/ 2 h 5"/>
                <a:gd name="T44" fmla="*/ 0 w 3"/>
                <a:gd name="T45" fmla="*/ 2 h 5"/>
                <a:gd name="T46" fmla="*/ 0 w 3"/>
                <a:gd name="T47" fmla="*/ 2 h 5"/>
                <a:gd name="T48" fmla="*/ 0 w 3"/>
                <a:gd name="T49" fmla="*/ 2 h 5"/>
                <a:gd name="T50" fmla="*/ 0 w 3"/>
                <a:gd name="T51" fmla="*/ 1 h 5"/>
                <a:gd name="T52" fmla="*/ 0 w 3"/>
                <a:gd name="T53" fmla="*/ 1 h 5"/>
                <a:gd name="T54" fmla="*/ 0 w 3"/>
                <a:gd name="T55" fmla="*/ 0 h 5"/>
                <a:gd name="T56" fmla="*/ 0 w 3"/>
                <a:gd name="T57" fmla="*/ 0 h 5"/>
                <a:gd name="T58" fmla="*/ 0 w 3"/>
                <a:gd name="T59" fmla="*/ 0 h 5"/>
                <a:gd name="T60" fmla="*/ 0 w 3"/>
                <a:gd name="T61" fmla="*/ 0 h 5"/>
                <a:gd name="T62" fmla="*/ 0 w 3"/>
                <a:gd name="T63" fmla="*/ 1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 h="5">
                  <a:moveTo>
                    <a:pt x="0" y="1"/>
                  </a:moveTo>
                  <a:lnTo>
                    <a:pt x="0" y="1"/>
                  </a:lnTo>
                  <a:lnTo>
                    <a:pt x="1" y="2"/>
                  </a:lnTo>
                  <a:lnTo>
                    <a:pt x="1" y="2"/>
                  </a:lnTo>
                  <a:lnTo>
                    <a:pt x="1" y="2"/>
                  </a:lnTo>
                  <a:lnTo>
                    <a:pt x="1" y="2"/>
                  </a:lnTo>
                  <a:lnTo>
                    <a:pt x="1" y="2"/>
                  </a:lnTo>
                  <a:lnTo>
                    <a:pt x="1" y="2"/>
                  </a:lnTo>
                  <a:lnTo>
                    <a:pt x="1" y="3"/>
                  </a:lnTo>
                  <a:lnTo>
                    <a:pt x="2" y="3"/>
                  </a:lnTo>
                  <a:lnTo>
                    <a:pt x="2" y="3"/>
                  </a:lnTo>
                  <a:lnTo>
                    <a:pt x="2" y="3"/>
                  </a:lnTo>
                  <a:lnTo>
                    <a:pt x="2" y="4"/>
                  </a:lnTo>
                  <a:lnTo>
                    <a:pt x="2" y="4"/>
                  </a:lnTo>
                  <a:lnTo>
                    <a:pt x="2" y="4"/>
                  </a:lnTo>
                  <a:lnTo>
                    <a:pt x="2" y="4"/>
                  </a:lnTo>
                  <a:lnTo>
                    <a:pt x="1" y="4"/>
                  </a:lnTo>
                  <a:lnTo>
                    <a:pt x="1" y="4"/>
                  </a:lnTo>
                  <a:lnTo>
                    <a:pt x="1" y="4"/>
                  </a:lnTo>
                  <a:lnTo>
                    <a:pt x="1" y="3"/>
                  </a:lnTo>
                  <a:lnTo>
                    <a:pt x="0" y="3"/>
                  </a:lnTo>
                  <a:lnTo>
                    <a:pt x="0" y="2"/>
                  </a:lnTo>
                  <a:lnTo>
                    <a:pt x="0" y="2"/>
                  </a:lnTo>
                  <a:lnTo>
                    <a:pt x="0" y="2"/>
                  </a:lnTo>
                  <a:lnTo>
                    <a:pt x="0" y="2"/>
                  </a:lnTo>
                  <a:lnTo>
                    <a:pt x="0" y="1"/>
                  </a:lnTo>
                  <a:lnTo>
                    <a:pt x="0" y="1"/>
                  </a:lnTo>
                  <a:lnTo>
                    <a:pt x="0" y="0"/>
                  </a:lnTo>
                  <a:lnTo>
                    <a:pt x="0" y="0"/>
                  </a:lnTo>
                  <a:lnTo>
                    <a:pt x="0" y="0"/>
                  </a:lnTo>
                  <a:lnTo>
                    <a:pt x="0" y="0"/>
                  </a:lnTo>
                  <a:lnTo>
                    <a:pt x="0" y="1"/>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97" name="Freeform 394"/>
            <p:cNvSpPr>
              <a:spLocks/>
            </p:cNvSpPr>
            <p:nvPr/>
          </p:nvSpPr>
          <p:spPr bwMode="auto">
            <a:xfrm>
              <a:off x="922" y="2924"/>
              <a:ext cx="10" cy="13"/>
            </a:xfrm>
            <a:custGeom>
              <a:avLst/>
              <a:gdLst>
                <a:gd name="T0" fmla="*/ 1 w 10"/>
                <a:gd name="T1" fmla="*/ 1 h 13"/>
                <a:gd name="T2" fmla="*/ 1 w 10"/>
                <a:gd name="T3" fmla="*/ 1 h 13"/>
                <a:gd name="T4" fmla="*/ 1 w 10"/>
                <a:gd name="T5" fmla="*/ 2 h 13"/>
                <a:gd name="T6" fmla="*/ 2 w 10"/>
                <a:gd name="T7" fmla="*/ 3 h 13"/>
                <a:gd name="T8" fmla="*/ 2 w 10"/>
                <a:gd name="T9" fmla="*/ 3 h 13"/>
                <a:gd name="T10" fmla="*/ 2 w 10"/>
                <a:gd name="T11" fmla="*/ 4 h 13"/>
                <a:gd name="T12" fmla="*/ 2 w 10"/>
                <a:gd name="T13" fmla="*/ 5 h 13"/>
                <a:gd name="T14" fmla="*/ 3 w 10"/>
                <a:gd name="T15" fmla="*/ 5 h 13"/>
                <a:gd name="T16" fmla="*/ 4 w 10"/>
                <a:gd name="T17" fmla="*/ 6 h 13"/>
                <a:gd name="T18" fmla="*/ 4 w 10"/>
                <a:gd name="T19" fmla="*/ 7 h 13"/>
                <a:gd name="T20" fmla="*/ 5 w 10"/>
                <a:gd name="T21" fmla="*/ 7 h 13"/>
                <a:gd name="T22" fmla="*/ 5 w 10"/>
                <a:gd name="T23" fmla="*/ 8 h 13"/>
                <a:gd name="T24" fmla="*/ 6 w 10"/>
                <a:gd name="T25" fmla="*/ 9 h 13"/>
                <a:gd name="T26" fmla="*/ 7 w 10"/>
                <a:gd name="T27" fmla="*/ 9 h 13"/>
                <a:gd name="T28" fmla="*/ 7 w 10"/>
                <a:gd name="T29" fmla="*/ 9 h 13"/>
                <a:gd name="T30" fmla="*/ 8 w 10"/>
                <a:gd name="T31" fmla="*/ 9 h 13"/>
                <a:gd name="T32" fmla="*/ 8 w 10"/>
                <a:gd name="T33" fmla="*/ 10 h 13"/>
                <a:gd name="T34" fmla="*/ 8 w 10"/>
                <a:gd name="T35" fmla="*/ 10 h 13"/>
                <a:gd name="T36" fmla="*/ 8 w 10"/>
                <a:gd name="T37" fmla="*/ 11 h 13"/>
                <a:gd name="T38" fmla="*/ 9 w 10"/>
                <a:gd name="T39" fmla="*/ 11 h 13"/>
                <a:gd name="T40" fmla="*/ 9 w 10"/>
                <a:gd name="T41" fmla="*/ 11 h 13"/>
                <a:gd name="T42" fmla="*/ 8 w 10"/>
                <a:gd name="T43" fmla="*/ 12 h 13"/>
                <a:gd name="T44" fmla="*/ 8 w 10"/>
                <a:gd name="T45" fmla="*/ 12 h 13"/>
                <a:gd name="T46" fmla="*/ 7 w 10"/>
                <a:gd name="T47" fmla="*/ 11 h 13"/>
                <a:gd name="T48" fmla="*/ 7 w 10"/>
                <a:gd name="T49" fmla="*/ 11 h 13"/>
                <a:gd name="T50" fmla="*/ 6 w 10"/>
                <a:gd name="T51" fmla="*/ 10 h 13"/>
                <a:gd name="T52" fmla="*/ 5 w 10"/>
                <a:gd name="T53" fmla="*/ 10 h 13"/>
                <a:gd name="T54" fmla="*/ 4 w 10"/>
                <a:gd name="T55" fmla="*/ 9 h 13"/>
                <a:gd name="T56" fmla="*/ 4 w 10"/>
                <a:gd name="T57" fmla="*/ 9 h 13"/>
                <a:gd name="T58" fmla="*/ 3 w 10"/>
                <a:gd name="T59" fmla="*/ 8 h 13"/>
                <a:gd name="T60" fmla="*/ 2 w 10"/>
                <a:gd name="T61" fmla="*/ 7 h 13"/>
                <a:gd name="T62" fmla="*/ 2 w 10"/>
                <a:gd name="T63" fmla="*/ 6 h 13"/>
                <a:gd name="T64" fmla="*/ 1 w 10"/>
                <a:gd name="T65" fmla="*/ 5 h 13"/>
                <a:gd name="T66" fmla="*/ 1 w 10"/>
                <a:gd name="T67" fmla="*/ 5 h 13"/>
                <a:gd name="T68" fmla="*/ 1 w 10"/>
                <a:gd name="T69" fmla="*/ 4 h 13"/>
                <a:gd name="T70" fmla="*/ 0 w 10"/>
                <a:gd name="T71" fmla="*/ 3 h 13"/>
                <a:gd name="T72" fmla="*/ 0 w 10"/>
                <a:gd name="T73" fmla="*/ 3 h 13"/>
                <a:gd name="T74" fmla="*/ 0 w 10"/>
                <a:gd name="T75" fmla="*/ 2 h 13"/>
                <a:gd name="T76" fmla="*/ 0 w 10"/>
                <a:gd name="T77" fmla="*/ 1 h 13"/>
                <a:gd name="T78" fmla="*/ 0 w 10"/>
                <a:gd name="T79" fmla="*/ 1 h 13"/>
                <a:gd name="T80" fmla="*/ 0 w 10"/>
                <a:gd name="T81" fmla="*/ 0 h 13"/>
                <a:gd name="T82" fmla="*/ 1 w 10"/>
                <a:gd name="T83" fmla="*/ 0 h 13"/>
                <a:gd name="T84" fmla="*/ 1 w 10"/>
                <a:gd name="T85" fmla="*/ 1 h 13"/>
                <a:gd name="T86" fmla="*/ 1 w 10"/>
                <a:gd name="T87" fmla="*/ 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0" h="13">
                  <a:moveTo>
                    <a:pt x="1" y="1"/>
                  </a:moveTo>
                  <a:lnTo>
                    <a:pt x="1" y="1"/>
                  </a:lnTo>
                  <a:lnTo>
                    <a:pt x="1" y="2"/>
                  </a:lnTo>
                  <a:lnTo>
                    <a:pt x="2" y="3"/>
                  </a:lnTo>
                  <a:lnTo>
                    <a:pt x="2" y="3"/>
                  </a:lnTo>
                  <a:lnTo>
                    <a:pt x="2" y="4"/>
                  </a:lnTo>
                  <a:lnTo>
                    <a:pt x="2" y="5"/>
                  </a:lnTo>
                  <a:lnTo>
                    <a:pt x="3" y="5"/>
                  </a:lnTo>
                  <a:lnTo>
                    <a:pt x="4" y="6"/>
                  </a:lnTo>
                  <a:lnTo>
                    <a:pt x="4" y="7"/>
                  </a:lnTo>
                  <a:lnTo>
                    <a:pt x="5" y="7"/>
                  </a:lnTo>
                  <a:lnTo>
                    <a:pt x="5" y="8"/>
                  </a:lnTo>
                  <a:lnTo>
                    <a:pt x="6" y="9"/>
                  </a:lnTo>
                  <a:lnTo>
                    <a:pt x="7" y="9"/>
                  </a:lnTo>
                  <a:lnTo>
                    <a:pt x="7" y="9"/>
                  </a:lnTo>
                  <a:lnTo>
                    <a:pt x="8" y="9"/>
                  </a:lnTo>
                  <a:lnTo>
                    <a:pt x="8" y="10"/>
                  </a:lnTo>
                  <a:lnTo>
                    <a:pt x="8" y="10"/>
                  </a:lnTo>
                  <a:lnTo>
                    <a:pt x="8" y="11"/>
                  </a:lnTo>
                  <a:lnTo>
                    <a:pt x="9" y="11"/>
                  </a:lnTo>
                  <a:lnTo>
                    <a:pt x="9" y="11"/>
                  </a:lnTo>
                  <a:lnTo>
                    <a:pt x="8" y="12"/>
                  </a:lnTo>
                  <a:lnTo>
                    <a:pt x="8" y="12"/>
                  </a:lnTo>
                  <a:lnTo>
                    <a:pt x="7" y="11"/>
                  </a:lnTo>
                  <a:lnTo>
                    <a:pt x="7" y="11"/>
                  </a:lnTo>
                  <a:lnTo>
                    <a:pt x="6" y="10"/>
                  </a:lnTo>
                  <a:lnTo>
                    <a:pt x="5" y="10"/>
                  </a:lnTo>
                  <a:lnTo>
                    <a:pt x="4" y="9"/>
                  </a:lnTo>
                  <a:lnTo>
                    <a:pt x="4" y="9"/>
                  </a:lnTo>
                  <a:lnTo>
                    <a:pt x="3" y="8"/>
                  </a:lnTo>
                  <a:lnTo>
                    <a:pt x="2" y="7"/>
                  </a:lnTo>
                  <a:lnTo>
                    <a:pt x="2" y="6"/>
                  </a:lnTo>
                  <a:lnTo>
                    <a:pt x="1" y="5"/>
                  </a:lnTo>
                  <a:lnTo>
                    <a:pt x="1" y="5"/>
                  </a:lnTo>
                  <a:lnTo>
                    <a:pt x="1" y="4"/>
                  </a:lnTo>
                  <a:lnTo>
                    <a:pt x="0" y="3"/>
                  </a:lnTo>
                  <a:lnTo>
                    <a:pt x="0" y="3"/>
                  </a:lnTo>
                  <a:lnTo>
                    <a:pt x="0" y="2"/>
                  </a:lnTo>
                  <a:lnTo>
                    <a:pt x="0" y="1"/>
                  </a:lnTo>
                  <a:lnTo>
                    <a:pt x="0" y="1"/>
                  </a:lnTo>
                  <a:lnTo>
                    <a:pt x="0" y="0"/>
                  </a:lnTo>
                  <a:lnTo>
                    <a:pt x="1" y="0"/>
                  </a:lnTo>
                  <a:lnTo>
                    <a:pt x="1" y="1"/>
                  </a:lnTo>
                  <a:lnTo>
                    <a:pt x="1" y="1"/>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98" name="Freeform 395"/>
            <p:cNvSpPr>
              <a:spLocks/>
            </p:cNvSpPr>
            <p:nvPr/>
          </p:nvSpPr>
          <p:spPr bwMode="auto">
            <a:xfrm>
              <a:off x="931" y="2924"/>
              <a:ext cx="9" cy="13"/>
            </a:xfrm>
            <a:custGeom>
              <a:avLst/>
              <a:gdLst>
                <a:gd name="T0" fmla="*/ 1 w 9"/>
                <a:gd name="T1" fmla="*/ 1 h 13"/>
                <a:gd name="T2" fmla="*/ 1 w 9"/>
                <a:gd name="T3" fmla="*/ 1 h 13"/>
                <a:gd name="T4" fmla="*/ 1 w 9"/>
                <a:gd name="T5" fmla="*/ 2 h 13"/>
                <a:gd name="T6" fmla="*/ 1 w 9"/>
                <a:gd name="T7" fmla="*/ 3 h 13"/>
                <a:gd name="T8" fmla="*/ 2 w 9"/>
                <a:gd name="T9" fmla="*/ 3 h 13"/>
                <a:gd name="T10" fmla="*/ 2 w 9"/>
                <a:gd name="T11" fmla="*/ 4 h 13"/>
                <a:gd name="T12" fmla="*/ 2 w 9"/>
                <a:gd name="T13" fmla="*/ 5 h 13"/>
                <a:gd name="T14" fmla="*/ 3 w 9"/>
                <a:gd name="T15" fmla="*/ 5 h 13"/>
                <a:gd name="T16" fmla="*/ 3 w 9"/>
                <a:gd name="T17" fmla="*/ 7 h 13"/>
                <a:gd name="T18" fmla="*/ 4 w 9"/>
                <a:gd name="T19" fmla="*/ 7 h 13"/>
                <a:gd name="T20" fmla="*/ 5 w 9"/>
                <a:gd name="T21" fmla="*/ 8 h 13"/>
                <a:gd name="T22" fmla="*/ 5 w 9"/>
                <a:gd name="T23" fmla="*/ 8 h 13"/>
                <a:gd name="T24" fmla="*/ 6 w 9"/>
                <a:gd name="T25" fmla="*/ 9 h 13"/>
                <a:gd name="T26" fmla="*/ 6 w 9"/>
                <a:gd name="T27" fmla="*/ 9 h 13"/>
                <a:gd name="T28" fmla="*/ 6 w 9"/>
                <a:gd name="T29" fmla="*/ 9 h 13"/>
                <a:gd name="T30" fmla="*/ 7 w 9"/>
                <a:gd name="T31" fmla="*/ 9 h 13"/>
                <a:gd name="T32" fmla="*/ 7 w 9"/>
                <a:gd name="T33" fmla="*/ 10 h 13"/>
                <a:gd name="T34" fmla="*/ 7 w 9"/>
                <a:gd name="T35" fmla="*/ 10 h 13"/>
                <a:gd name="T36" fmla="*/ 8 w 9"/>
                <a:gd name="T37" fmla="*/ 11 h 13"/>
                <a:gd name="T38" fmla="*/ 8 w 9"/>
                <a:gd name="T39" fmla="*/ 11 h 13"/>
                <a:gd name="T40" fmla="*/ 8 w 9"/>
                <a:gd name="T41" fmla="*/ 12 h 13"/>
                <a:gd name="T42" fmla="*/ 7 w 9"/>
                <a:gd name="T43" fmla="*/ 12 h 13"/>
                <a:gd name="T44" fmla="*/ 7 w 9"/>
                <a:gd name="T45" fmla="*/ 11 h 13"/>
                <a:gd name="T46" fmla="*/ 6 w 9"/>
                <a:gd name="T47" fmla="*/ 11 h 13"/>
                <a:gd name="T48" fmla="*/ 6 w 9"/>
                <a:gd name="T49" fmla="*/ 10 h 13"/>
                <a:gd name="T50" fmla="*/ 5 w 9"/>
                <a:gd name="T51" fmla="*/ 10 h 13"/>
                <a:gd name="T52" fmla="*/ 5 w 9"/>
                <a:gd name="T53" fmla="*/ 9 h 13"/>
                <a:gd name="T54" fmla="*/ 3 w 9"/>
                <a:gd name="T55" fmla="*/ 9 h 13"/>
                <a:gd name="T56" fmla="*/ 3 w 9"/>
                <a:gd name="T57" fmla="*/ 8 h 13"/>
                <a:gd name="T58" fmla="*/ 2 w 9"/>
                <a:gd name="T59" fmla="*/ 7 h 13"/>
                <a:gd name="T60" fmla="*/ 2 w 9"/>
                <a:gd name="T61" fmla="*/ 6 h 13"/>
                <a:gd name="T62" fmla="*/ 1 w 9"/>
                <a:gd name="T63" fmla="*/ 5 h 13"/>
                <a:gd name="T64" fmla="*/ 1 w 9"/>
                <a:gd name="T65" fmla="*/ 5 h 13"/>
                <a:gd name="T66" fmla="*/ 1 w 9"/>
                <a:gd name="T67" fmla="*/ 4 h 13"/>
                <a:gd name="T68" fmla="*/ 0 w 9"/>
                <a:gd name="T69" fmla="*/ 3 h 13"/>
                <a:gd name="T70" fmla="*/ 0 w 9"/>
                <a:gd name="T71" fmla="*/ 3 h 13"/>
                <a:gd name="T72" fmla="*/ 0 w 9"/>
                <a:gd name="T73" fmla="*/ 2 h 13"/>
                <a:gd name="T74" fmla="*/ 0 w 9"/>
                <a:gd name="T75" fmla="*/ 1 h 13"/>
                <a:gd name="T76" fmla="*/ 0 w 9"/>
                <a:gd name="T77" fmla="*/ 1 h 13"/>
                <a:gd name="T78" fmla="*/ 0 w 9"/>
                <a:gd name="T79" fmla="*/ 0 h 13"/>
                <a:gd name="T80" fmla="*/ 1 w 9"/>
                <a:gd name="T81" fmla="*/ 0 h 13"/>
                <a:gd name="T82" fmla="*/ 1 w 9"/>
                <a:gd name="T83" fmla="*/ 1 h 13"/>
                <a:gd name="T84" fmla="*/ 1 w 9"/>
                <a:gd name="T85" fmla="*/ 1 h 13"/>
                <a:gd name="T86" fmla="*/ 1 w 9"/>
                <a:gd name="T87" fmla="*/ 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 h="13">
                  <a:moveTo>
                    <a:pt x="1" y="1"/>
                  </a:moveTo>
                  <a:lnTo>
                    <a:pt x="1" y="1"/>
                  </a:lnTo>
                  <a:lnTo>
                    <a:pt x="1" y="2"/>
                  </a:lnTo>
                  <a:lnTo>
                    <a:pt x="1" y="3"/>
                  </a:lnTo>
                  <a:lnTo>
                    <a:pt x="2" y="3"/>
                  </a:lnTo>
                  <a:lnTo>
                    <a:pt x="2" y="4"/>
                  </a:lnTo>
                  <a:lnTo>
                    <a:pt x="2" y="5"/>
                  </a:lnTo>
                  <a:lnTo>
                    <a:pt x="3" y="5"/>
                  </a:lnTo>
                  <a:lnTo>
                    <a:pt x="3" y="7"/>
                  </a:lnTo>
                  <a:lnTo>
                    <a:pt x="4" y="7"/>
                  </a:lnTo>
                  <a:lnTo>
                    <a:pt x="5" y="8"/>
                  </a:lnTo>
                  <a:lnTo>
                    <a:pt x="5" y="8"/>
                  </a:lnTo>
                  <a:lnTo>
                    <a:pt x="6" y="9"/>
                  </a:lnTo>
                  <a:lnTo>
                    <a:pt x="6" y="9"/>
                  </a:lnTo>
                  <a:lnTo>
                    <a:pt x="6" y="9"/>
                  </a:lnTo>
                  <a:lnTo>
                    <a:pt x="7" y="9"/>
                  </a:lnTo>
                  <a:lnTo>
                    <a:pt x="7" y="10"/>
                  </a:lnTo>
                  <a:lnTo>
                    <a:pt x="7" y="10"/>
                  </a:lnTo>
                  <a:lnTo>
                    <a:pt x="8" y="11"/>
                  </a:lnTo>
                  <a:lnTo>
                    <a:pt x="8" y="11"/>
                  </a:lnTo>
                  <a:lnTo>
                    <a:pt x="8" y="12"/>
                  </a:lnTo>
                  <a:lnTo>
                    <a:pt x="7" y="12"/>
                  </a:lnTo>
                  <a:lnTo>
                    <a:pt x="7" y="11"/>
                  </a:lnTo>
                  <a:lnTo>
                    <a:pt x="6" y="11"/>
                  </a:lnTo>
                  <a:lnTo>
                    <a:pt x="6" y="10"/>
                  </a:lnTo>
                  <a:lnTo>
                    <a:pt x="5" y="10"/>
                  </a:lnTo>
                  <a:lnTo>
                    <a:pt x="5" y="9"/>
                  </a:lnTo>
                  <a:lnTo>
                    <a:pt x="3" y="9"/>
                  </a:lnTo>
                  <a:lnTo>
                    <a:pt x="3" y="8"/>
                  </a:lnTo>
                  <a:lnTo>
                    <a:pt x="2" y="7"/>
                  </a:lnTo>
                  <a:lnTo>
                    <a:pt x="2" y="6"/>
                  </a:lnTo>
                  <a:lnTo>
                    <a:pt x="1" y="5"/>
                  </a:lnTo>
                  <a:lnTo>
                    <a:pt x="1" y="5"/>
                  </a:lnTo>
                  <a:lnTo>
                    <a:pt x="1" y="4"/>
                  </a:lnTo>
                  <a:lnTo>
                    <a:pt x="0" y="3"/>
                  </a:lnTo>
                  <a:lnTo>
                    <a:pt x="0" y="3"/>
                  </a:lnTo>
                  <a:lnTo>
                    <a:pt x="0" y="2"/>
                  </a:lnTo>
                  <a:lnTo>
                    <a:pt x="0" y="1"/>
                  </a:lnTo>
                  <a:lnTo>
                    <a:pt x="0" y="1"/>
                  </a:lnTo>
                  <a:lnTo>
                    <a:pt x="0" y="0"/>
                  </a:lnTo>
                  <a:lnTo>
                    <a:pt x="1" y="0"/>
                  </a:lnTo>
                  <a:lnTo>
                    <a:pt x="1" y="1"/>
                  </a:lnTo>
                  <a:lnTo>
                    <a:pt x="1" y="1"/>
                  </a:lnTo>
                  <a:lnTo>
                    <a:pt x="1" y="1"/>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99" name="Freeform 396"/>
            <p:cNvSpPr>
              <a:spLocks/>
            </p:cNvSpPr>
            <p:nvPr/>
          </p:nvSpPr>
          <p:spPr bwMode="auto">
            <a:xfrm>
              <a:off x="942" y="2926"/>
              <a:ext cx="10" cy="13"/>
            </a:xfrm>
            <a:custGeom>
              <a:avLst/>
              <a:gdLst>
                <a:gd name="T0" fmla="*/ 1 w 10"/>
                <a:gd name="T1" fmla="*/ 1 h 13"/>
                <a:gd name="T2" fmla="*/ 1 w 10"/>
                <a:gd name="T3" fmla="*/ 2 h 13"/>
                <a:gd name="T4" fmla="*/ 1 w 10"/>
                <a:gd name="T5" fmla="*/ 3 h 13"/>
                <a:gd name="T6" fmla="*/ 2 w 10"/>
                <a:gd name="T7" fmla="*/ 3 h 13"/>
                <a:gd name="T8" fmla="*/ 2 w 10"/>
                <a:gd name="T9" fmla="*/ 4 h 13"/>
                <a:gd name="T10" fmla="*/ 2 w 10"/>
                <a:gd name="T11" fmla="*/ 5 h 13"/>
                <a:gd name="T12" fmla="*/ 3 w 10"/>
                <a:gd name="T13" fmla="*/ 5 h 13"/>
                <a:gd name="T14" fmla="*/ 4 w 10"/>
                <a:gd name="T15" fmla="*/ 7 h 13"/>
                <a:gd name="T16" fmla="*/ 4 w 10"/>
                <a:gd name="T17" fmla="*/ 7 h 13"/>
                <a:gd name="T18" fmla="*/ 5 w 10"/>
                <a:gd name="T19" fmla="*/ 8 h 13"/>
                <a:gd name="T20" fmla="*/ 5 w 10"/>
                <a:gd name="T21" fmla="*/ 9 h 13"/>
                <a:gd name="T22" fmla="*/ 6 w 10"/>
                <a:gd name="T23" fmla="*/ 9 h 13"/>
                <a:gd name="T24" fmla="*/ 7 w 10"/>
                <a:gd name="T25" fmla="*/ 10 h 13"/>
                <a:gd name="T26" fmla="*/ 7 w 10"/>
                <a:gd name="T27" fmla="*/ 10 h 13"/>
                <a:gd name="T28" fmla="*/ 8 w 10"/>
                <a:gd name="T29" fmla="*/ 10 h 13"/>
                <a:gd name="T30" fmla="*/ 8 w 10"/>
                <a:gd name="T31" fmla="*/ 11 h 13"/>
                <a:gd name="T32" fmla="*/ 8 w 10"/>
                <a:gd name="T33" fmla="*/ 11 h 13"/>
                <a:gd name="T34" fmla="*/ 9 w 10"/>
                <a:gd name="T35" fmla="*/ 11 h 13"/>
                <a:gd name="T36" fmla="*/ 9 w 10"/>
                <a:gd name="T37" fmla="*/ 12 h 13"/>
                <a:gd name="T38" fmla="*/ 8 w 10"/>
                <a:gd name="T39" fmla="*/ 12 h 13"/>
                <a:gd name="T40" fmla="*/ 8 w 10"/>
                <a:gd name="T41" fmla="*/ 12 h 13"/>
                <a:gd name="T42" fmla="*/ 7 w 10"/>
                <a:gd name="T43" fmla="*/ 12 h 13"/>
                <a:gd name="T44" fmla="*/ 7 w 10"/>
                <a:gd name="T45" fmla="*/ 11 h 13"/>
                <a:gd name="T46" fmla="*/ 7 w 10"/>
                <a:gd name="T47" fmla="*/ 11 h 13"/>
                <a:gd name="T48" fmla="*/ 6 w 10"/>
                <a:gd name="T49" fmla="*/ 11 h 13"/>
                <a:gd name="T50" fmla="*/ 5 w 10"/>
                <a:gd name="T51" fmla="*/ 10 h 13"/>
                <a:gd name="T52" fmla="*/ 4 w 10"/>
                <a:gd name="T53" fmla="*/ 9 h 13"/>
                <a:gd name="T54" fmla="*/ 4 w 10"/>
                <a:gd name="T55" fmla="*/ 9 h 13"/>
                <a:gd name="T56" fmla="*/ 3 w 10"/>
                <a:gd name="T57" fmla="*/ 8 h 13"/>
                <a:gd name="T58" fmla="*/ 2 w 10"/>
                <a:gd name="T59" fmla="*/ 7 h 13"/>
                <a:gd name="T60" fmla="*/ 2 w 10"/>
                <a:gd name="T61" fmla="*/ 7 h 13"/>
                <a:gd name="T62" fmla="*/ 1 w 10"/>
                <a:gd name="T63" fmla="*/ 6 h 13"/>
                <a:gd name="T64" fmla="*/ 1 w 10"/>
                <a:gd name="T65" fmla="*/ 5 h 13"/>
                <a:gd name="T66" fmla="*/ 1 w 10"/>
                <a:gd name="T67" fmla="*/ 5 h 13"/>
                <a:gd name="T68" fmla="*/ 0 w 10"/>
                <a:gd name="T69" fmla="*/ 4 h 13"/>
                <a:gd name="T70" fmla="*/ 0 w 10"/>
                <a:gd name="T71" fmla="*/ 3 h 13"/>
                <a:gd name="T72" fmla="*/ 0 w 10"/>
                <a:gd name="T73" fmla="*/ 3 h 13"/>
                <a:gd name="T74" fmla="*/ 0 w 10"/>
                <a:gd name="T75" fmla="*/ 2 h 13"/>
                <a:gd name="T76" fmla="*/ 0 w 10"/>
                <a:gd name="T77" fmla="*/ 1 h 13"/>
                <a:gd name="T78" fmla="*/ 0 w 10"/>
                <a:gd name="T79" fmla="*/ 1 h 13"/>
                <a:gd name="T80" fmla="*/ 0 w 10"/>
                <a:gd name="T81" fmla="*/ 0 h 13"/>
                <a:gd name="T82" fmla="*/ 1 w 10"/>
                <a:gd name="T83" fmla="*/ 1 h 13"/>
                <a:gd name="T84" fmla="*/ 1 w 10"/>
                <a:gd name="T85" fmla="*/ 1 h 13"/>
                <a:gd name="T86" fmla="*/ 1 w 10"/>
                <a:gd name="T87" fmla="*/ 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0" h="13">
                  <a:moveTo>
                    <a:pt x="1" y="1"/>
                  </a:moveTo>
                  <a:lnTo>
                    <a:pt x="1" y="2"/>
                  </a:lnTo>
                  <a:lnTo>
                    <a:pt x="1" y="3"/>
                  </a:lnTo>
                  <a:lnTo>
                    <a:pt x="2" y="3"/>
                  </a:lnTo>
                  <a:lnTo>
                    <a:pt x="2" y="4"/>
                  </a:lnTo>
                  <a:lnTo>
                    <a:pt x="2" y="5"/>
                  </a:lnTo>
                  <a:lnTo>
                    <a:pt x="3" y="5"/>
                  </a:lnTo>
                  <a:lnTo>
                    <a:pt x="4" y="7"/>
                  </a:lnTo>
                  <a:lnTo>
                    <a:pt x="4" y="7"/>
                  </a:lnTo>
                  <a:lnTo>
                    <a:pt x="5" y="8"/>
                  </a:lnTo>
                  <a:lnTo>
                    <a:pt x="5" y="9"/>
                  </a:lnTo>
                  <a:lnTo>
                    <a:pt x="6" y="9"/>
                  </a:lnTo>
                  <a:lnTo>
                    <a:pt x="7" y="10"/>
                  </a:lnTo>
                  <a:lnTo>
                    <a:pt x="7" y="10"/>
                  </a:lnTo>
                  <a:lnTo>
                    <a:pt x="8" y="10"/>
                  </a:lnTo>
                  <a:lnTo>
                    <a:pt x="8" y="11"/>
                  </a:lnTo>
                  <a:lnTo>
                    <a:pt x="8" y="11"/>
                  </a:lnTo>
                  <a:lnTo>
                    <a:pt x="9" y="11"/>
                  </a:lnTo>
                  <a:lnTo>
                    <a:pt x="9" y="12"/>
                  </a:lnTo>
                  <a:lnTo>
                    <a:pt x="8" y="12"/>
                  </a:lnTo>
                  <a:lnTo>
                    <a:pt x="8" y="12"/>
                  </a:lnTo>
                  <a:lnTo>
                    <a:pt x="7" y="12"/>
                  </a:lnTo>
                  <a:lnTo>
                    <a:pt x="7" y="11"/>
                  </a:lnTo>
                  <a:lnTo>
                    <a:pt x="7" y="11"/>
                  </a:lnTo>
                  <a:lnTo>
                    <a:pt x="6" y="11"/>
                  </a:lnTo>
                  <a:lnTo>
                    <a:pt x="5" y="10"/>
                  </a:lnTo>
                  <a:lnTo>
                    <a:pt x="4" y="9"/>
                  </a:lnTo>
                  <a:lnTo>
                    <a:pt x="4" y="9"/>
                  </a:lnTo>
                  <a:lnTo>
                    <a:pt x="3" y="8"/>
                  </a:lnTo>
                  <a:lnTo>
                    <a:pt x="2" y="7"/>
                  </a:lnTo>
                  <a:lnTo>
                    <a:pt x="2" y="7"/>
                  </a:lnTo>
                  <a:lnTo>
                    <a:pt x="1" y="6"/>
                  </a:lnTo>
                  <a:lnTo>
                    <a:pt x="1" y="5"/>
                  </a:lnTo>
                  <a:lnTo>
                    <a:pt x="1" y="5"/>
                  </a:lnTo>
                  <a:lnTo>
                    <a:pt x="0" y="4"/>
                  </a:lnTo>
                  <a:lnTo>
                    <a:pt x="0" y="3"/>
                  </a:lnTo>
                  <a:lnTo>
                    <a:pt x="0" y="3"/>
                  </a:lnTo>
                  <a:lnTo>
                    <a:pt x="0" y="2"/>
                  </a:lnTo>
                  <a:lnTo>
                    <a:pt x="0" y="1"/>
                  </a:lnTo>
                  <a:lnTo>
                    <a:pt x="0" y="1"/>
                  </a:lnTo>
                  <a:lnTo>
                    <a:pt x="0" y="0"/>
                  </a:lnTo>
                  <a:lnTo>
                    <a:pt x="1" y="1"/>
                  </a:lnTo>
                  <a:lnTo>
                    <a:pt x="1" y="1"/>
                  </a:lnTo>
                  <a:lnTo>
                    <a:pt x="1" y="1"/>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00" name="Freeform 397"/>
            <p:cNvSpPr>
              <a:spLocks/>
            </p:cNvSpPr>
            <p:nvPr/>
          </p:nvSpPr>
          <p:spPr bwMode="auto">
            <a:xfrm>
              <a:off x="830" y="3021"/>
              <a:ext cx="25" cy="50"/>
            </a:xfrm>
            <a:custGeom>
              <a:avLst/>
              <a:gdLst>
                <a:gd name="T0" fmla="*/ 11 w 25"/>
                <a:gd name="T1" fmla="*/ 13 h 50"/>
                <a:gd name="T2" fmla="*/ 10 w 25"/>
                <a:gd name="T3" fmla="*/ 16 h 50"/>
                <a:gd name="T4" fmla="*/ 8 w 25"/>
                <a:gd name="T5" fmla="*/ 18 h 50"/>
                <a:gd name="T6" fmla="*/ 6 w 25"/>
                <a:gd name="T7" fmla="*/ 19 h 50"/>
                <a:gd name="T8" fmla="*/ 3 w 25"/>
                <a:gd name="T9" fmla="*/ 20 h 50"/>
                <a:gd name="T10" fmla="*/ 2 w 25"/>
                <a:gd name="T11" fmla="*/ 22 h 50"/>
                <a:gd name="T12" fmla="*/ 0 w 25"/>
                <a:gd name="T13" fmla="*/ 24 h 50"/>
                <a:gd name="T14" fmla="*/ 0 w 25"/>
                <a:gd name="T15" fmla="*/ 26 h 50"/>
                <a:gd name="T16" fmla="*/ 1 w 25"/>
                <a:gd name="T17" fmla="*/ 29 h 50"/>
                <a:gd name="T18" fmla="*/ 2 w 25"/>
                <a:gd name="T19" fmla="*/ 30 h 50"/>
                <a:gd name="T20" fmla="*/ 2 w 25"/>
                <a:gd name="T21" fmla="*/ 32 h 50"/>
                <a:gd name="T22" fmla="*/ 2 w 25"/>
                <a:gd name="T23" fmla="*/ 34 h 50"/>
                <a:gd name="T24" fmla="*/ 3 w 25"/>
                <a:gd name="T25" fmla="*/ 35 h 50"/>
                <a:gd name="T26" fmla="*/ 3 w 25"/>
                <a:gd name="T27" fmla="*/ 37 h 50"/>
                <a:gd name="T28" fmla="*/ 4 w 25"/>
                <a:gd name="T29" fmla="*/ 39 h 50"/>
                <a:gd name="T30" fmla="*/ 5 w 25"/>
                <a:gd name="T31" fmla="*/ 42 h 50"/>
                <a:gd name="T32" fmla="*/ 6 w 25"/>
                <a:gd name="T33" fmla="*/ 45 h 50"/>
                <a:gd name="T34" fmla="*/ 8 w 25"/>
                <a:gd name="T35" fmla="*/ 48 h 50"/>
                <a:gd name="T36" fmla="*/ 10 w 25"/>
                <a:gd name="T37" fmla="*/ 49 h 50"/>
                <a:gd name="T38" fmla="*/ 12 w 25"/>
                <a:gd name="T39" fmla="*/ 49 h 50"/>
                <a:gd name="T40" fmla="*/ 14 w 25"/>
                <a:gd name="T41" fmla="*/ 48 h 50"/>
                <a:gd name="T42" fmla="*/ 16 w 25"/>
                <a:gd name="T43" fmla="*/ 47 h 50"/>
                <a:gd name="T44" fmla="*/ 18 w 25"/>
                <a:gd name="T45" fmla="*/ 45 h 50"/>
                <a:gd name="T46" fmla="*/ 19 w 25"/>
                <a:gd name="T47" fmla="*/ 42 h 50"/>
                <a:gd name="T48" fmla="*/ 20 w 25"/>
                <a:gd name="T49" fmla="*/ 39 h 50"/>
                <a:gd name="T50" fmla="*/ 22 w 25"/>
                <a:gd name="T51" fmla="*/ 35 h 50"/>
                <a:gd name="T52" fmla="*/ 23 w 25"/>
                <a:gd name="T53" fmla="*/ 29 h 50"/>
                <a:gd name="T54" fmla="*/ 24 w 25"/>
                <a:gd name="T55" fmla="*/ 24 h 50"/>
                <a:gd name="T56" fmla="*/ 24 w 25"/>
                <a:gd name="T57" fmla="*/ 19 h 50"/>
                <a:gd name="T58" fmla="*/ 24 w 25"/>
                <a:gd name="T59" fmla="*/ 13 h 50"/>
                <a:gd name="T60" fmla="*/ 24 w 25"/>
                <a:gd name="T61" fmla="*/ 9 h 50"/>
                <a:gd name="T62" fmla="*/ 23 w 25"/>
                <a:gd name="T63" fmla="*/ 5 h 50"/>
                <a:gd name="T64" fmla="*/ 22 w 25"/>
                <a:gd name="T65" fmla="*/ 2 h 50"/>
                <a:gd name="T66" fmla="*/ 21 w 25"/>
                <a:gd name="T67" fmla="*/ 1 h 50"/>
                <a:gd name="T68" fmla="*/ 19 w 25"/>
                <a:gd name="T69" fmla="*/ 0 h 50"/>
                <a:gd name="T70" fmla="*/ 18 w 25"/>
                <a:gd name="T71" fmla="*/ 1 h 50"/>
                <a:gd name="T72" fmla="*/ 16 w 25"/>
                <a:gd name="T73" fmla="*/ 3 h 50"/>
                <a:gd name="T74" fmla="*/ 14 w 25"/>
                <a:gd name="T75" fmla="*/ 5 h 50"/>
                <a:gd name="T76" fmla="*/ 13 w 25"/>
                <a:gd name="T77" fmla="*/ 9 h 50"/>
                <a:gd name="T78" fmla="*/ 11 w 25"/>
                <a:gd name="T79" fmla="*/ 12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 h="50">
                  <a:moveTo>
                    <a:pt x="11" y="12"/>
                  </a:moveTo>
                  <a:lnTo>
                    <a:pt x="11" y="13"/>
                  </a:lnTo>
                  <a:lnTo>
                    <a:pt x="10" y="14"/>
                  </a:lnTo>
                  <a:lnTo>
                    <a:pt x="10" y="16"/>
                  </a:lnTo>
                  <a:lnTo>
                    <a:pt x="9" y="17"/>
                  </a:lnTo>
                  <a:lnTo>
                    <a:pt x="8" y="18"/>
                  </a:lnTo>
                  <a:lnTo>
                    <a:pt x="7" y="19"/>
                  </a:lnTo>
                  <a:lnTo>
                    <a:pt x="6" y="19"/>
                  </a:lnTo>
                  <a:lnTo>
                    <a:pt x="5" y="20"/>
                  </a:lnTo>
                  <a:lnTo>
                    <a:pt x="3" y="20"/>
                  </a:lnTo>
                  <a:lnTo>
                    <a:pt x="2" y="21"/>
                  </a:lnTo>
                  <a:lnTo>
                    <a:pt x="2" y="22"/>
                  </a:lnTo>
                  <a:lnTo>
                    <a:pt x="1" y="23"/>
                  </a:lnTo>
                  <a:lnTo>
                    <a:pt x="0" y="24"/>
                  </a:lnTo>
                  <a:lnTo>
                    <a:pt x="0" y="25"/>
                  </a:lnTo>
                  <a:lnTo>
                    <a:pt x="0" y="26"/>
                  </a:lnTo>
                  <a:lnTo>
                    <a:pt x="0" y="27"/>
                  </a:lnTo>
                  <a:lnTo>
                    <a:pt x="1" y="29"/>
                  </a:lnTo>
                  <a:lnTo>
                    <a:pt x="1" y="29"/>
                  </a:lnTo>
                  <a:lnTo>
                    <a:pt x="2" y="30"/>
                  </a:lnTo>
                  <a:lnTo>
                    <a:pt x="2" y="31"/>
                  </a:lnTo>
                  <a:lnTo>
                    <a:pt x="2" y="32"/>
                  </a:lnTo>
                  <a:lnTo>
                    <a:pt x="2" y="32"/>
                  </a:lnTo>
                  <a:lnTo>
                    <a:pt x="2" y="34"/>
                  </a:lnTo>
                  <a:lnTo>
                    <a:pt x="2" y="35"/>
                  </a:lnTo>
                  <a:lnTo>
                    <a:pt x="3" y="35"/>
                  </a:lnTo>
                  <a:lnTo>
                    <a:pt x="3" y="36"/>
                  </a:lnTo>
                  <a:lnTo>
                    <a:pt x="3" y="37"/>
                  </a:lnTo>
                  <a:lnTo>
                    <a:pt x="4" y="38"/>
                  </a:lnTo>
                  <a:lnTo>
                    <a:pt x="4" y="39"/>
                  </a:lnTo>
                  <a:lnTo>
                    <a:pt x="5" y="41"/>
                  </a:lnTo>
                  <a:lnTo>
                    <a:pt x="5" y="42"/>
                  </a:lnTo>
                  <a:lnTo>
                    <a:pt x="6" y="45"/>
                  </a:lnTo>
                  <a:lnTo>
                    <a:pt x="6" y="45"/>
                  </a:lnTo>
                  <a:lnTo>
                    <a:pt x="7" y="47"/>
                  </a:lnTo>
                  <a:lnTo>
                    <a:pt x="8" y="48"/>
                  </a:lnTo>
                  <a:lnTo>
                    <a:pt x="9" y="48"/>
                  </a:lnTo>
                  <a:lnTo>
                    <a:pt x="10" y="49"/>
                  </a:lnTo>
                  <a:lnTo>
                    <a:pt x="11" y="49"/>
                  </a:lnTo>
                  <a:lnTo>
                    <a:pt x="12" y="49"/>
                  </a:lnTo>
                  <a:lnTo>
                    <a:pt x="13" y="49"/>
                  </a:lnTo>
                  <a:lnTo>
                    <a:pt x="14" y="48"/>
                  </a:lnTo>
                  <a:lnTo>
                    <a:pt x="14" y="48"/>
                  </a:lnTo>
                  <a:lnTo>
                    <a:pt x="16" y="47"/>
                  </a:lnTo>
                  <a:lnTo>
                    <a:pt x="17" y="46"/>
                  </a:lnTo>
                  <a:lnTo>
                    <a:pt x="18" y="45"/>
                  </a:lnTo>
                  <a:lnTo>
                    <a:pt x="18" y="44"/>
                  </a:lnTo>
                  <a:lnTo>
                    <a:pt x="19" y="42"/>
                  </a:lnTo>
                  <a:lnTo>
                    <a:pt x="20" y="41"/>
                  </a:lnTo>
                  <a:lnTo>
                    <a:pt x="20" y="39"/>
                  </a:lnTo>
                  <a:lnTo>
                    <a:pt x="21" y="37"/>
                  </a:lnTo>
                  <a:lnTo>
                    <a:pt x="22" y="35"/>
                  </a:lnTo>
                  <a:lnTo>
                    <a:pt x="22" y="32"/>
                  </a:lnTo>
                  <a:lnTo>
                    <a:pt x="23" y="29"/>
                  </a:lnTo>
                  <a:lnTo>
                    <a:pt x="23" y="27"/>
                  </a:lnTo>
                  <a:lnTo>
                    <a:pt x="24" y="24"/>
                  </a:lnTo>
                  <a:lnTo>
                    <a:pt x="24" y="21"/>
                  </a:lnTo>
                  <a:lnTo>
                    <a:pt x="24" y="19"/>
                  </a:lnTo>
                  <a:lnTo>
                    <a:pt x="24" y="16"/>
                  </a:lnTo>
                  <a:lnTo>
                    <a:pt x="24" y="13"/>
                  </a:lnTo>
                  <a:lnTo>
                    <a:pt x="24" y="12"/>
                  </a:lnTo>
                  <a:lnTo>
                    <a:pt x="24" y="9"/>
                  </a:lnTo>
                  <a:lnTo>
                    <a:pt x="24" y="7"/>
                  </a:lnTo>
                  <a:lnTo>
                    <a:pt x="23" y="5"/>
                  </a:lnTo>
                  <a:lnTo>
                    <a:pt x="22" y="4"/>
                  </a:lnTo>
                  <a:lnTo>
                    <a:pt x="22" y="2"/>
                  </a:lnTo>
                  <a:lnTo>
                    <a:pt x="22" y="1"/>
                  </a:lnTo>
                  <a:lnTo>
                    <a:pt x="21" y="1"/>
                  </a:lnTo>
                  <a:lnTo>
                    <a:pt x="20" y="0"/>
                  </a:lnTo>
                  <a:lnTo>
                    <a:pt x="19" y="0"/>
                  </a:lnTo>
                  <a:lnTo>
                    <a:pt x="18" y="1"/>
                  </a:lnTo>
                  <a:lnTo>
                    <a:pt x="18" y="1"/>
                  </a:lnTo>
                  <a:lnTo>
                    <a:pt x="17" y="2"/>
                  </a:lnTo>
                  <a:lnTo>
                    <a:pt x="16" y="3"/>
                  </a:lnTo>
                  <a:lnTo>
                    <a:pt x="14" y="4"/>
                  </a:lnTo>
                  <a:lnTo>
                    <a:pt x="14" y="5"/>
                  </a:lnTo>
                  <a:lnTo>
                    <a:pt x="14" y="7"/>
                  </a:lnTo>
                  <a:lnTo>
                    <a:pt x="13" y="9"/>
                  </a:lnTo>
                  <a:lnTo>
                    <a:pt x="12" y="11"/>
                  </a:lnTo>
                  <a:lnTo>
                    <a:pt x="11" y="12"/>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01" name="Freeform 398"/>
            <p:cNvSpPr>
              <a:spLocks/>
            </p:cNvSpPr>
            <p:nvPr/>
          </p:nvSpPr>
          <p:spPr bwMode="auto">
            <a:xfrm>
              <a:off x="774" y="3105"/>
              <a:ext cx="18" cy="18"/>
            </a:xfrm>
            <a:custGeom>
              <a:avLst/>
              <a:gdLst>
                <a:gd name="T0" fmla="*/ 17 w 18"/>
                <a:gd name="T1" fmla="*/ 2 h 18"/>
                <a:gd name="T2" fmla="*/ 17 w 18"/>
                <a:gd name="T3" fmla="*/ 4 h 18"/>
                <a:gd name="T4" fmla="*/ 16 w 18"/>
                <a:gd name="T5" fmla="*/ 5 h 18"/>
                <a:gd name="T6" fmla="*/ 16 w 18"/>
                <a:gd name="T7" fmla="*/ 7 h 18"/>
                <a:gd name="T8" fmla="*/ 16 w 18"/>
                <a:gd name="T9" fmla="*/ 9 h 18"/>
                <a:gd name="T10" fmla="*/ 16 w 18"/>
                <a:gd name="T11" fmla="*/ 11 h 18"/>
                <a:gd name="T12" fmla="*/ 16 w 18"/>
                <a:gd name="T13" fmla="*/ 13 h 18"/>
                <a:gd name="T14" fmla="*/ 15 w 18"/>
                <a:gd name="T15" fmla="*/ 14 h 18"/>
                <a:gd name="T16" fmla="*/ 14 w 18"/>
                <a:gd name="T17" fmla="*/ 16 h 18"/>
                <a:gd name="T18" fmla="*/ 12 w 18"/>
                <a:gd name="T19" fmla="*/ 17 h 18"/>
                <a:gd name="T20" fmla="*/ 10 w 18"/>
                <a:gd name="T21" fmla="*/ 17 h 18"/>
                <a:gd name="T22" fmla="*/ 7 w 18"/>
                <a:gd name="T23" fmla="*/ 17 h 18"/>
                <a:gd name="T24" fmla="*/ 4 w 18"/>
                <a:gd name="T25" fmla="*/ 16 h 18"/>
                <a:gd name="T26" fmla="*/ 1 w 18"/>
                <a:gd name="T27" fmla="*/ 16 h 18"/>
                <a:gd name="T28" fmla="*/ 0 w 18"/>
                <a:gd name="T29" fmla="*/ 14 h 18"/>
                <a:gd name="T30" fmla="*/ 0 w 18"/>
                <a:gd name="T31" fmla="*/ 12 h 18"/>
                <a:gd name="T32" fmla="*/ 1 w 18"/>
                <a:gd name="T33" fmla="*/ 12 h 18"/>
                <a:gd name="T34" fmla="*/ 1 w 18"/>
                <a:gd name="T35" fmla="*/ 10 h 18"/>
                <a:gd name="T36" fmla="*/ 3 w 18"/>
                <a:gd name="T37" fmla="*/ 8 h 18"/>
                <a:gd name="T38" fmla="*/ 4 w 18"/>
                <a:gd name="T39" fmla="*/ 7 h 18"/>
                <a:gd name="T40" fmla="*/ 5 w 18"/>
                <a:gd name="T41" fmla="*/ 4 h 18"/>
                <a:gd name="T42" fmla="*/ 6 w 18"/>
                <a:gd name="T43" fmla="*/ 3 h 18"/>
                <a:gd name="T44" fmla="*/ 7 w 18"/>
                <a:gd name="T45" fmla="*/ 2 h 18"/>
                <a:gd name="T46" fmla="*/ 7 w 18"/>
                <a:gd name="T47" fmla="*/ 1 h 18"/>
                <a:gd name="T48" fmla="*/ 7 w 18"/>
                <a:gd name="T49" fmla="*/ 0 h 18"/>
                <a:gd name="T50" fmla="*/ 8 w 18"/>
                <a:gd name="T51" fmla="*/ 1 h 18"/>
                <a:gd name="T52" fmla="*/ 7 w 18"/>
                <a:gd name="T53" fmla="*/ 2 h 18"/>
                <a:gd name="T54" fmla="*/ 7 w 18"/>
                <a:gd name="T55" fmla="*/ 4 h 18"/>
                <a:gd name="T56" fmla="*/ 6 w 18"/>
                <a:gd name="T57" fmla="*/ 5 h 18"/>
                <a:gd name="T58" fmla="*/ 5 w 18"/>
                <a:gd name="T59" fmla="*/ 7 h 18"/>
                <a:gd name="T60" fmla="*/ 4 w 18"/>
                <a:gd name="T61" fmla="*/ 9 h 18"/>
                <a:gd name="T62" fmla="*/ 4 w 18"/>
                <a:gd name="T63" fmla="*/ 10 h 18"/>
                <a:gd name="T64" fmla="*/ 4 w 18"/>
                <a:gd name="T65" fmla="*/ 12 h 18"/>
                <a:gd name="T66" fmla="*/ 5 w 18"/>
                <a:gd name="T67" fmla="*/ 13 h 18"/>
                <a:gd name="T68" fmla="*/ 7 w 18"/>
                <a:gd name="T69" fmla="*/ 13 h 18"/>
                <a:gd name="T70" fmla="*/ 8 w 18"/>
                <a:gd name="T71" fmla="*/ 13 h 18"/>
                <a:gd name="T72" fmla="*/ 10 w 18"/>
                <a:gd name="T73" fmla="*/ 13 h 18"/>
                <a:gd name="T74" fmla="*/ 11 w 18"/>
                <a:gd name="T75" fmla="*/ 13 h 18"/>
                <a:gd name="T76" fmla="*/ 13 w 18"/>
                <a:gd name="T77" fmla="*/ 13 h 18"/>
                <a:gd name="T78" fmla="*/ 13 w 18"/>
                <a:gd name="T79" fmla="*/ 11 h 18"/>
                <a:gd name="T80" fmla="*/ 13 w 18"/>
                <a:gd name="T81" fmla="*/ 10 h 18"/>
                <a:gd name="T82" fmla="*/ 14 w 18"/>
                <a:gd name="T83" fmla="*/ 8 h 18"/>
                <a:gd name="T84" fmla="*/ 15 w 18"/>
                <a:gd name="T85" fmla="*/ 6 h 18"/>
                <a:gd name="T86" fmla="*/ 15 w 18"/>
                <a:gd name="T87" fmla="*/ 4 h 18"/>
                <a:gd name="T88" fmla="*/ 15 w 18"/>
                <a:gd name="T89" fmla="*/ 3 h 18"/>
                <a:gd name="T90" fmla="*/ 16 w 18"/>
                <a:gd name="T91" fmla="*/ 1 h 18"/>
                <a:gd name="T92" fmla="*/ 17 w 18"/>
                <a:gd name="T93" fmla="*/ 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8" h="18">
                  <a:moveTo>
                    <a:pt x="17" y="2"/>
                  </a:moveTo>
                  <a:lnTo>
                    <a:pt x="17" y="2"/>
                  </a:lnTo>
                  <a:lnTo>
                    <a:pt x="17" y="3"/>
                  </a:lnTo>
                  <a:lnTo>
                    <a:pt x="17" y="4"/>
                  </a:lnTo>
                  <a:lnTo>
                    <a:pt x="16" y="4"/>
                  </a:lnTo>
                  <a:lnTo>
                    <a:pt x="16" y="5"/>
                  </a:lnTo>
                  <a:lnTo>
                    <a:pt x="16" y="6"/>
                  </a:lnTo>
                  <a:lnTo>
                    <a:pt x="16" y="7"/>
                  </a:lnTo>
                  <a:lnTo>
                    <a:pt x="16" y="8"/>
                  </a:lnTo>
                  <a:lnTo>
                    <a:pt x="16" y="9"/>
                  </a:lnTo>
                  <a:lnTo>
                    <a:pt x="16" y="10"/>
                  </a:lnTo>
                  <a:lnTo>
                    <a:pt x="16" y="11"/>
                  </a:lnTo>
                  <a:lnTo>
                    <a:pt x="16" y="12"/>
                  </a:lnTo>
                  <a:lnTo>
                    <a:pt x="16" y="13"/>
                  </a:lnTo>
                  <a:lnTo>
                    <a:pt x="16" y="13"/>
                  </a:lnTo>
                  <a:lnTo>
                    <a:pt x="15" y="14"/>
                  </a:lnTo>
                  <a:lnTo>
                    <a:pt x="15" y="15"/>
                  </a:lnTo>
                  <a:lnTo>
                    <a:pt x="14" y="16"/>
                  </a:lnTo>
                  <a:lnTo>
                    <a:pt x="13" y="16"/>
                  </a:lnTo>
                  <a:lnTo>
                    <a:pt x="12" y="17"/>
                  </a:lnTo>
                  <a:lnTo>
                    <a:pt x="10" y="17"/>
                  </a:lnTo>
                  <a:lnTo>
                    <a:pt x="10" y="17"/>
                  </a:lnTo>
                  <a:lnTo>
                    <a:pt x="8" y="17"/>
                  </a:lnTo>
                  <a:lnTo>
                    <a:pt x="7" y="17"/>
                  </a:lnTo>
                  <a:lnTo>
                    <a:pt x="5" y="17"/>
                  </a:lnTo>
                  <a:lnTo>
                    <a:pt x="4" y="16"/>
                  </a:lnTo>
                  <a:lnTo>
                    <a:pt x="2" y="16"/>
                  </a:lnTo>
                  <a:lnTo>
                    <a:pt x="1" y="16"/>
                  </a:lnTo>
                  <a:lnTo>
                    <a:pt x="1" y="15"/>
                  </a:lnTo>
                  <a:lnTo>
                    <a:pt x="0" y="14"/>
                  </a:lnTo>
                  <a:lnTo>
                    <a:pt x="0" y="13"/>
                  </a:lnTo>
                  <a:lnTo>
                    <a:pt x="0" y="12"/>
                  </a:lnTo>
                  <a:lnTo>
                    <a:pt x="0" y="13"/>
                  </a:lnTo>
                  <a:lnTo>
                    <a:pt x="1" y="12"/>
                  </a:lnTo>
                  <a:lnTo>
                    <a:pt x="1" y="11"/>
                  </a:lnTo>
                  <a:lnTo>
                    <a:pt x="1" y="10"/>
                  </a:lnTo>
                  <a:lnTo>
                    <a:pt x="2" y="10"/>
                  </a:lnTo>
                  <a:lnTo>
                    <a:pt x="3" y="8"/>
                  </a:lnTo>
                  <a:lnTo>
                    <a:pt x="4" y="7"/>
                  </a:lnTo>
                  <a:lnTo>
                    <a:pt x="4" y="7"/>
                  </a:lnTo>
                  <a:lnTo>
                    <a:pt x="4" y="6"/>
                  </a:lnTo>
                  <a:lnTo>
                    <a:pt x="5" y="4"/>
                  </a:lnTo>
                  <a:lnTo>
                    <a:pt x="5" y="4"/>
                  </a:lnTo>
                  <a:lnTo>
                    <a:pt x="6" y="3"/>
                  </a:lnTo>
                  <a:lnTo>
                    <a:pt x="6" y="2"/>
                  </a:lnTo>
                  <a:lnTo>
                    <a:pt x="7" y="2"/>
                  </a:lnTo>
                  <a:lnTo>
                    <a:pt x="7" y="1"/>
                  </a:lnTo>
                  <a:lnTo>
                    <a:pt x="7" y="1"/>
                  </a:lnTo>
                  <a:lnTo>
                    <a:pt x="7" y="1"/>
                  </a:lnTo>
                  <a:lnTo>
                    <a:pt x="7" y="0"/>
                  </a:lnTo>
                  <a:lnTo>
                    <a:pt x="8" y="0"/>
                  </a:lnTo>
                  <a:lnTo>
                    <a:pt x="8" y="1"/>
                  </a:lnTo>
                  <a:lnTo>
                    <a:pt x="7" y="1"/>
                  </a:lnTo>
                  <a:lnTo>
                    <a:pt x="7" y="2"/>
                  </a:lnTo>
                  <a:lnTo>
                    <a:pt x="7" y="3"/>
                  </a:lnTo>
                  <a:lnTo>
                    <a:pt x="7" y="4"/>
                  </a:lnTo>
                  <a:lnTo>
                    <a:pt x="7" y="4"/>
                  </a:lnTo>
                  <a:lnTo>
                    <a:pt x="6" y="5"/>
                  </a:lnTo>
                  <a:lnTo>
                    <a:pt x="5" y="7"/>
                  </a:lnTo>
                  <a:lnTo>
                    <a:pt x="5" y="7"/>
                  </a:lnTo>
                  <a:lnTo>
                    <a:pt x="4" y="8"/>
                  </a:lnTo>
                  <a:lnTo>
                    <a:pt x="4" y="9"/>
                  </a:lnTo>
                  <a:lnTo>
                    <a:pt x="4" y="10"/>
                  </a:lnTo>
                  <a:lnTo>
                    <a:pt x="4" y="10"/>
                  </a:lnTo>
                  <a:lnTo>
                    <a:pt x="4" y="11"/>
                  </a:lnTo>
                  <a:lnTo>
                    <a:pt x="4" y="12"/>
                  </a:lnTo>
                  <a:lnTo>
                    <a:pt x="4" y="13"/>
                  </a:lnTo>
                  <a:lnTo>
                    <a:pt x="5" y="13"/>
                  </a:lnTo>
                  <a:lnTo>
                    <a:pt x="6" y="13"/>
                  </a:lnTo>
                  <a:lnTo>
                    <a:pt x="7" y="13"/>
                  </a:lnTo>
                  <a:lnTo>
                    <a:pt x="7" y="13"/>
                  </a:lnTo>
                  <a:lnTo>
                    <a:pt x="8" y="13"/>
                  </a:lnTo>
                  <a:lnTo>
                    <a:pt x="9" y="13"/>
                  </a:lnTo>
                  <a:lnTo>
                    <a:pt x="10" y="13"/>
                  </a:lnTo>
                  <a:lnTo>
                    <a:pt x="10" y="13"/>
                  </a:lnTo>
                  <a:lnTo>
                    <a:pt x="11" y="13"/>
                  </a:lnTo>
                  <a:lnTo>
                    <a:pt x="12" y="13"/>
                  </a:lnTo>
                  <a:lnTo>
                    <a:pt x="13" y="13"/>
                  </a:lnTo>
                  <a:lnTo>
                    <a:pt x="13" y="12"/>
                  </a:lnTo>
                  <a:lnTo>
                    <a:pt x="13" y="11"/>
                  </a:lnTo>
                  <a:lnTo>
                    <a:pt x="13" y="10"/>
                  </a:lnTo>
                  <a:lnTo>
                    <a:pt x="13" y="10"/>
                  </a:lnTo>
                  <a:lnTo>
                    <a:pt x="14" y="9"/>
                  </a:lnTo>
                  <a:lnTo>
                    <a:pt x="14" y="8"/>
                  </a:lnTo>
                  <a:lnTo>
                    <a:pt x="14" y="7"/>
                  </a:lnTo>
                  <a:lnTo>
                    <a:pt x="15" y="6"/>
                  </a:lnTo>
                  <a:lnTo>
                    <a:pt x="15" y="5"/>
                  </a:lnTo>
                  <a:lnTo>
                    <a:pt x="15" y="4"/>
                  </a:lnTo>
                  <a:lnTo>
                    <a:pt x="15" y="4"/>
                  </a:lnTo>
                  <a:lnTo>
                    <a:pt x="15" y="3"/>
                  </a:lnTo>
                  <a:lnTo>
                    <a:pt x="15" y="2"/>
                  </a:lnTo>
                  <a:lnTo>
                    <a:pt x="16" y="1"/>
                  </a:lnTo>
                  <a:lnTo>
                    <a:pt x="16" y="1"/>
                  </a:lnTo>
                  <a:lnTo>
                    <a:pt x="17" y="1"/>
                  </a:lnTo>
                  <a:lnTo>
                    <a:pt x="17" y="2"/>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02" name="Freeform 399"/>
            <p:cNvSpPr>
              <a:spLocks/>
            </p:cNvSpPr>
            <p:nvPr/>
          </p:nvSpPr>
          <p:spPr bwMode="auto">
            <a:xfrm>
              <a:off x="793" y="3106"/>
              <a:ext cx="15" cy="18"/>
            </a:xfrm>
            <a:custGeom>
              <a:avLst/>
              <a:gdLst>
                <a:gd name="T0" fmla="*/ 14 w 15"/>
                <a:gd name="T1" fmla="*/ 14 h 18"/>
                <a:gd name="T2" fmla="*/ 13 w 15"/>
                <a:gd name="T3" fmla="*/ 16 h 18"/>
                <a:gd name="T4" fmla="*/ 11 w 15"/>
                <a:gd name="T5" fmla="*/ 17 h 18"/>
                <a:gd name="T6" fmla="*/ 9 w 15"/>
                <a:gd name="T7" fmla="*/ 17 h 18"/>
                <a:gd name="T8" fmla="*/ 6 w 15"/>
                <a:gd name="T9" fmla="*/ 17 h 18"/>
                <a:gd name="T10" fmla="*/ 4 w 15"/>
                <a:gd name="T11" fmla="*/ 16 h 18"/>
                <a:gd name="T12" fmla="*/ 1 w 15"/>
                <a:gd name="T13" fmla="*/ 16 h 18"/>
                <a:gd name="T14" fmla="*/ 0 w 15"/>
                <a:gd name="T15" fmla="*/ 14 h 18"/>
                <a:gd name="T16" fmla="*/ 0 w 15"/>
                <a:gd name="T17" fmla="*/ 12 h 18"/>
                <a:gd name="T18" fmla="*/ 0 w 15"/>
                <a:gd name="T19" fmla="*/ 10 h 18"/>
                <a:gd name="T20" fmla="*/ 1 w 15"/>
                <a:gd name="T21" fmla="*/ 9 h 18"/>
                <a:gd name="T22" fmla="*/ 1 w 15"/>
                <a:gd name="T23" fmla="*/ 7 h 18"/>
                <a:gd name="T24" fmla="*/ 1 w 15"/>
                <a:gd name="T25" fmla="*/ 4 h 18"/>
                <a:gd name="T26" fmla="*/ 1 w 15"/>
                <a:gd name="T27" fmla="*/ 3 h 18"/>
                <a:gd name="T28" fmla="*/ 2 w 15"/>
                <a:gd name="T29" fmla="*/ 1 h 18"/>
                <a:gd name="T30" fmla="*/ 3 w 15"/>
                <a:gd name="T31" fmla="*/ 0 h 18"/>
                <a:gd name="T32" fmla="*/ 4 w 15"/>
                <a:gd name="T33" fmla="*/ 1 h 18"/>
                <a:gd name="T34" fmla="*/ 4 w 15"/>
                <a:gd name="T35" fmla="*/ 2 h 18"/>
                <a:gd name="T36" fmla="*/ 3 w 15"/>
                <a:gd name="T37" fmla="*/ 4 h 18"/>
                <a:gd name="T38" fmla="*/ 3 w 15"/>
                <a:gd name="T39" fmla="*/ 5 h 18"/>
                <a:gd name="T40" fmla="*/ 3 w 15"/>
                <a:gd name="T41" fmla="*/ 8 h 18"/>
                <a:gd name="T42" fmla="*/ 3 w 15"/>
                <a:gd name="T43" fmla="*/ 10 h 18"/>
                <a:gd name="T44" fmla="*/ 3 w 15"/>
                <a:gd name="T45" fmla="*/ 13 h 18"/>
                <a:gd name="T46" fmla="*/ 4 w 15"/>
                <a:gd name="T47" fmla="*/ 13 h 18"/>
                <a:gd name="T48" fmla="*/ 6 w 15"/>
                <a:gd name="T49" fmla="*/ 13 h 18"/>
                <a:gd name="T50" fmla="*/ 7 w 15"/>
                <a:gd name="T51" fmla="*/ 13 h 18"/>
                <a:gd name="T52" fmla="*/ 8 w 15"/>
                <a:gd name="T53" fmla="*/ 13 h 18"/>
                <a:gd name="T54" fmla="*/ 10 w 15"/>
                <a:gd name="T55" fmla="*/ 13 h 18"/>
                <a:gd name="T56" fmla="*/ 11 w 15"/>
                <a:gd name="T57" fmla="*/ 13 h 18"/>
                <a:gd name="T58" fmla="*/ 11 w 15"/>
                <a:gd name="T59" fmla="*/ 11 h 18"/>
                <a:gd name="T60" fmla="*/ 12 w 15"/>
                <a:gd name="T61" fmla="*/ 10 h 18"/>
                <a:gd name="T62" fmla="*/ 12 w 15"/>
                <a:gd name="T63" fmla="*/ 7 h 18"/>
                <a:gd name="T64" fmla="*/ 12 w 15"/>
                <a:gd name="T65" fmla="*/ 5 h 18"/>
                <a:gd name="T66" fmla="*/ 13 w 15"/>
                <a:gd name="T67" fmla="*/ 3 h 18"/>
                <a:gd name="T68" fmla="*/ 13 w 15"/>
                <a:gd name="T69" fmla="*/ 1 h 18"/>
                <a:gd name="T70" fmla="*/ 14 w 15"/>
                <a:gd name="T71" fmla="*/ 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5" h="18">
                  <a:moveTo>
                    <a:pt x="14" y="1"/>
                  </a:moveTo>
                  <a:lnTo>
                    <a:pt x="14" y="14"/>
                  </a:lnTo>
                  <a:lnTo>
                    <a:pt x="13" y="15"/>
                  </a:lnTo>
                  <a:lnTo>
                    <a:pt x="13" y="16"/>
                  </a:lnTo>
                  <a:lnTo>
                    <a:pt x="13" y="16"/>
                  </a:lnTo>
                  <a:lnTo>
                    <a:pt x="11" y="17"/>
                  </a:lnTo>
                  <a:lnTo>
                    <a:pt x="11" y="17"/>
                  </a:lnTo>
                  <a:lnTo>
                    <a:pt x="9" y="17"/>
                  </a:lnTo>
                  <a:lnTo>
                    <a:pt x="8" y="17"/>
                  </a:lnTo>
                  <a:lnTo>
                    <a:pt x="6" y="17"/>
                  </a:lnTo>
                  <a:lnTo>
                    <a:pt x="5" y="17"/>
                  </a:lnTo>
                  <a:lnTo>
                    <a:pt x="4" y="16"/>
                  </a:lnTo>
                  <a:lnTo>
                    <a:pt x="2" y="16"/>
                  </a:lnTo>
                  <a:lnTo>
                    <a:pt x="1" y="16"/>
                  </a:lnTo>
                  <a:lnTo>
                    <a:pt x="1" y="15"/>
                  </a:lnTo>
                  <a:lnTo>
                    <a:pt x="0" y="14"/>
                  </a:lnTo>
                  <a:lnTo>
                    <a:pt x="0" y="13"/>
                  </a:lnTo>
                  <a:lnTo>
                    <a:pt x="0" y="12"/>
                  </a:lnTo>
                  <a:lnTo>
                    <a:pt x="0" y="11"/>
                  </a:lnTo>
                  <a:lnTo>
                    <a:pt x="0" y="10"/>
                  </a:lnTo>
                  <a:lnTo>
                    <a:pt x="0" y="10"/>
                  </a:lnTo>
                  <a:lnTo>
                    <a:pt x="1" y="9"/>
                  </a:lnTo>
                  <a:lnTo>
                    <a:pt x="1" y="8"/>
                  </a:lnTo>
                  <a:lnTo>
                    <a:pt x="1" y="7"/>
                  </a:lnTo>
                  <a:lnTo>
                    <a:pt x="1" y="6"/>
                  </a:lnTo>
                  <a:lnTo>
                    <a:pt x="1" y="4"/>
                  </a:lnTo>
                  <a:lnTo>
                    <a:pt x="1" y="4"/>
                  </a:lnTo>
                  <a:lnTo>
                    <a:pt x="1" y="3"/>
                  </a:lnTo>
                  <a:lnTo>
                    <a:pt x="2" y="2"/>
                  </a:lnTo>
                  <a:lnTo>
                    <a:pt x="2" y="1"/>
                  </a:lnTo>
                  <a:lnTo>
                    <a:pt x="2" y="1"/>
                  </a:lnTo>
                  <a:lnTo>
                    <a:pt x="3" y="0"/>
                  </a:lnTo>
                  <a:lnTo>
                    <a:pt x="4" y="0"/>
                  </a:lnTo>
                  <a:lnTo>
                    <a:pt x="4" y="1"/>
                  </a:lnTo>
                  <a:lnTo>
                    <a:pt x="4" y="1"/>
                  </a:lnTo>
                  <a:lnTo>
                    <a:pt x="4" y="2"/>
                  </a:lnTo>
                  <a:lnTo>
                    <a:pt x="4" y="3"/>
                  </a:lnTo>
                  <a:lnTo>
                    <a:pt x="3" y="4"/>
                  </a:lnTo>
                  <a:lnTo>
                    <a:pt x="3" y="4"/>
                  </a:lnTo>
                  <a:lnTo>
                    <a:pt x="3" y="5"/>
                  </a:lnTo>
                  <a:lnTo>
                    <a:pt x="3" y="7"/>
                  </a:lnTo>
                  <a:lnTo>
                    <a:pt x="3" y="8"/>
                  </a:lnTo>
                  <a:lnTo>
                    <a:pt x="3" y="9"/>
                  </a:lnTo>
                  <a:lnTo>
                    <a:pt x="3" y="10"/>
                  </a:lnTo>
                  <a:lnTo>
                    <a:pt x="3" y="12"/>
                  </a:lnTo>
                  <a:lnTo>
                    <a:pt x="3" y="13"/>
                  </a:lnTo>
                  <a:lnTo>
                    <a:pt x="4" y="13"/>
                  </a:lnTo>
                  <a:lnTo>
                    <a:pt x="4" y="13"/>
                  </a:lnTo>
                  <a:lnTo>
                    <a:pt x="5" y="13"/>
                  </a:lnTo>
                  <a:lnTo>
                    <a:pt x="6" y="13"/>
                  </a:lnTo>
                  <a:lnTo>
                    <a:pt x="6" y="13"/>
                  </a:lnTo>
                  <a:lnTo>
                    <a:pt x="7" y="13"/>
                  </a:lnTo>
                  <a:lnTo>
                    <a:pt x="8" y="13"/>
                  </a:lnTo>
                  <a:lnTo>
                    <a:pt x="8" y="13"/>
                  </a:lnTo>
                  <a:lnTo>
                    <a:pt x="9" y="13"/>
                  </a:lnTo>
                  <a:lnTo>
                    <a:pt x="10" y="13"/>
                  </a:lnTo>
                  <a:lnTo>
                    <a:pt x="10" y="13"/>
                  </a:lnTo>
                  <a:lnTo>
                    <a:pt x="11" y="13"/>
                  </a:lnTo>
                  <a:lnTo>
                    <a:pt x="11" y="12"/>
                  </a:lnTo>
                  <a:lnTo>
                    <a:pt x="11" y="11"/>
                  </a:lnTo>
                  <a:lnTo>
                    <a:pt x="11" y="10"/>
                  </a:lnTo>
                  <a:lnTo>
                    <a:pt x="12" y="10"/>
                  </a:lnTo>
                  <a:lnTo>
                    <a:pt x="12" y="9"/>
                  </a:lnTo>
                  <a:lnTo>
                    <a:pt x="12" y="7"/>
                  </a:lnTo>
                  <a:lnTo>
                    <a:pt x="12" y="7"/>
                  </a:lnTo>
                  <a:lnTo>
                    <a:pt x="12" y="5"/>
                  </a:lnTo>
                  <a:lnTo>
                    <a:pt x="12" y="4"/>
                  </a:lnTo>
                  <a:lnTo>
                    <a:pt x="13" y="3"/>
                  </a:lnTo>
                  <a:lnTo>
                    <a:pt x="13" y="2"/>
                  </a:lnTo>
                  <a:lnTo>
                    <a:pt x="13" y="1"/>
                  </a:lnTo>
                  <a:lnTo>
                    <a:pt x="13" y="1"/>
                  </a:lnTo>
                  <a:lnTo>
                    <a:pt x="14" y="1"/>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03" name="Freeform 400"/>
            <p:cNvSpPr>
              <a:spLocks/>
            </p:cNvSpPr>
            <p:nvPr/>
          </p:nvSpPr>
          <p:spPr bwMode="auto">
            <a:xfrm>
              <a:off x="810" y="3106"/>
              <a:ext cx="16" cy="19"/>
            </a:xfrm>
            <a:custGeom>
              <a:avLst/>
              <a:gdLst>
                <a:gd name="T0" fmla="*/ 12 w 16"/>
                <a:gd name="T1" fmla="*/ 1 h 19"/>
                <a:gd name="T2" fmla="*/ 13 w 16"/>
                <a:gd name="T3" fmla="*/ 2 h 19"/>
                <a:gd name="T4" fmla="*/ 13 w 16"/>
                <a:gd name="T5" fmla="*/ 4 h 19"/>
                <a:gd name="T6" fmla="*/ 14 w 16"/>
                <a:gd name="T7" fmla="*/ 6 h 19"/>
                <a:gd name="T8" fmla="*/ 14 w 16"/>
                <a:gd name="T9" fmla="*/ 8 h 19"/>
                <a:gd name="T10" fmla="*/ 14 w 16"/>
                <a:gd name="T11" fmla="*/ 11 h 19"/>
                <a:gd name="T12" fmla="*/ 14 w 16"/>
                <a:gd name="T13" fmla="*/ 12 h 19"/>
                <a:gd name="T14" fmla="*/ 15 w 16"/>
                <a:gd name="T15" fmla="*/ 14 h 19"/>
                <a:gd name="T16" fmla="*/ 15 w 16"/>
                <a:gd name="T17" fmla="*/ 15 h 19"/>
                <a:gd name="T18" fmla="*/ 14 w 16"/>
                <a:gd name="T19" fmla="*/ 17 h 19"/>
                <a:gd name="T20" fmla="*/ 11 w 16"/>
                <a:gd name="T21" fmla="*/ 17 h 19"/>
                <a:gd name="T22" fmla="*/ 9 w 16"/>
                <a:gd name="T23" fmla="*/ 18 h 19"/>
                <a:gd name="T24" fmla="*/ 6 w 16"/>
                <a:gd name="T25" fmla="*/ 18 h 19"/>
                <a:gd name="T26" fmla="*/ 4 w 16"/>
                <a:gd name="T27" fmla="*/ 17 h 19"/>
                <a:gd name="T28" fmla="*/ 1 w 16"/>
                <a:gd name="T29" fmla="*/ 16 h 19"/>
                <a:gd name="T30" fmla="*/ 0 w 16"/>
                <a:gd name="T31" fmla="*/ 14 h 19"/>
                <a:gd name="T32" fmla="*/ 0 w 16"/>
                <a:gd name="T33" fmla="*/ 13 h 19"/>
                <a:gd name="T34" fmla="*/ 0 w 16"/>
                <a:gd name="T35" fmla="*/ 11 h 19"/>
                <a:gd name="T36" fmla="*/ 1 w 16"/>
                <a:gd name="T37" fmla="*/ 9 h 19"/>
                <a:gd name="T38" fmla="*/ 1 w 16"/>
                <a:gd name="T39" fmla="*/ 8 h 19"/>
                <a:gd name="T40" fmla="*/ 1 w 16"/>
                <a:gd name="T41" fmla="*/ 5 h 19"/>
                <a:gd name="T42" fmla="*/ 1 w 16"/>
                <a:gd name="T43" fmla="*/ 4 h 19"/>
                <a:gd name="T44" fmla="*/ 1 w 16"/>
                <a:gd name="T45" fmla="*/ 2 h 19"/>
                <a:gd name="T46" fmla="*/ 1 w 16"/>
                <a:gd name="T47" fmla="*/ 1 h 19"/>
                <a:gd name="T48" fmla="*/ 2 w 16"/>
                <a:gd name="T49" fmla="*/ 2 h 19"/>
                <a:gd name="T50" fmla="*/ 2 w 16"/>
                <a:gd name="T51" fmla="*/ 4 h 19"/>
                <a:gd name="T52" fmla="*/ 2 w 16"/>
                <a:gd name="T53" fmla="*/ 6 h 19"/>
                <a:gd name="T54" fmla="*/ 2 w 16"/>
                <a:gd name="T55" fmla="*/ 9 h 19"/>
                <a:gd name="T56" fmla="*/ 2 w 16"/>
                <a:gd name="T57" fmla="*/ 11 h 19"/>
                <a:gd name="T58" fmla="*/ 3 w 16"/>
                <a:gd name="T59" fmla="*/ 13 h 19"/>
                <a:gd name="T60" fmla="*/ 4 w 16"/>
                <a:gd name="T61" fmla="*/ 14 h 19"/>
                <a:gd name="T62" fmla="*/ 4 w 16"/>
                <a:gd name="T63" fmla="*/ 14 h 19"/>
                <a:gd name="T64" fmla="*/ 6 w 16"/>
                <a:gd name="T65" fmla="*/ 14 h 19"/>
                <a:gd name="T66" fmla="*/ 8 w 16"/>
                <a:gd name="T67" fmla="*/ 14 h 19"/>
                <a:gd name="T68" fmla="*/ 9 w 16"/>
                <a:gd name="T69" fmla="*/ 14 h 19"/>
                <a:gd name="T70" fmla="*/ 11 w 16"/>
                <a:gd name="T71" fmla="*/ 14 h 19"/>
                <a:gd name="T72" fmla="*/ 11 w 16"/>
                <a:gd name="T73" fmla="*/ 13 h 19"/>
                <a:gd name="T74" fmla="*/ 11 w 16"/>
                <a:gd name="T75" fmla="*/ 11 h 19"/>
                <a:gd name="T76" fmla="*/ 11 w 16"/>
                <a:gd name="T77" fmla="*/ 10 h 19"/>
                <a:gd name="T78" fmla="*/ 11 w 16"/>
                <a:gd name="T79" fmla="*/ 5 h 19"/>
                <a:gd name="T80" fmla="*/ 11 w 16"/>
                <a:gd name="T81" fmla="*/ 3 h 19"/>
                <a:gd name="T82" fmla="*/ 11 w 16"/>
                <a:gd name="T83" fmla="*/ 2 h 19"/>
                <a:gd name="T84" fmla="*/ 11 w 16"/>
                <a:gd name="T85" fmla="*/ 0 h 19"/>
                <a:gd name="T86" fmla="*/ 12 w 16"/>
                <a:gd name="T87"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6" h="19">
                  <a:moveTo>
                    <a:pt x="12" y="1"/>
                  </a:moveTo>
                  <a:lnTo>
                    <a:pt x="12" y="1"/>
                  </a:lnTo>
                  <a:lnTo>
                    <a:pt x="13" y="2"/>
                  </a:lnTo>
                  <a:lnTo>
                    <a:pt x="13" y="2"/>
                  </a:lnTo>
                  <a:lnTo>
                    <a:pt x="13" y="3"/>
                  </a:lnTo>
                  <a:lnTo>
                    <a:pt x="13" y="4"/>
                  </a:lnTo>
                  <a:lnTo>
                    <a:pt x="13" y="5"/>
                  </a:lnTo>
                  <a:lnTo>
                    <a:pt x="14" y="6"/>
                  </a:lnTo>
                  <a:lnTo>
                    <a:pt x="14" y="7"/>
                  </a:lnTo>
                  <a:lnTo>
                    <a:pt x="14" y="8"/>
                  </a:lnTo>
                  <a:lnTo>
                    <a:pt x="14" y="9"/>
                  </a:lnTo>
                  <a:lnTo>
                    <a:pt x="14" y="11"/>
                  </a:lnTo>
                  <a:lnTo>
                    <a:pt x="14" y="11"/>
                  </a:lnTo>
                  <a:lnTo>
                    <a:pt x="14" y="12"/>
                  </a:lnTo>
                  <a:lnTo>
                    <a:pt x="14" y="13"/>
                  </a:lnTo>
                  <a:lnTo>
                    <a:pt x="15" y="14"/>
                  </a:lnTo>
                  <a:lnTo>
                    <a:pt x="15" y="14"/>
                  </a:lnTo>
                  <a:lnTo>
                    <a:pt x="15" y="15"/>
                  </a:lnTo>
                  <a:lnTo>
                    <a:pt x="14" y="16"/>
                  </a:lnTo>
                  <a:lnTo>
                    <a:pt x="14" y="17"/>
                  </a:lnTo>
                  <a:lnTo>
                    <a:pt x="13" y="17"/>
                  </a:lnTo>
                  <a:lnTo>
                    <a:pt x="11" y="17"/>
                  </a:lnTo>
                  <a:lnTo>
                    <a:pt x="11" y="18"/>
                  </a:lnTo>
                  <a:lnTo>
                    <a:pt x="9" y="18"/>
                  </a:lnTo>
                  <a:lnTo>
                    <a:pt x="8" y="18"/>
                  </a:lnTo>
                  <a:lnTo>
                    <a:pt x="6" y="18"/>
                  </a:lnTo>
                  <a:lnTo>
                    <a:pt x="5" y="17"/>
                  </a:lnTo>
                  <a:lnTo>
                    <a:pt x="4" y="17"/>
                  </a:lnTo>
                  <a:lnTo>
                    <a:pt x="2" y="17"/>
                  </a:lnTo>
                  <a:lnTo>
                    <a:pt x="1" y="16"/>
                  </a:lnTo>
                  <a:lnTo>
                    <a:pt x="1" y="15"/>
                  </a:lnTo>
                  <a:lnTo>
                    <a:pt x="0" y="14"/>
                  </a:lnTo>
                  <a:lnTo>
                    <a:pt x="0" y="14"/>
                  </a:lnTo>
                  <a:lnTo>
                    <a:pt x="0" y="13"/>
                  </a:lnTo>
                  <a:lnTo>
                    <a:pt x="0" y="12"/>
                  </a:lnTo>
                  <a:lnTo>
                    <a:pt x="0" y="11"/>
                  </a:lnTo>
                  <a:lnTo>
                    <a:pt x="1" y="10"/>
                  </a:lnTo>
                  <a:lnTo>
                    <a:pt x="1" y="9"/>
                  </a:lnTo>
                  <a:lnTo>
                    <a:pt x="1" y="8"/>
                  </a:lnTo>
                  <a:lnTo>
                    <a:pt x="1" y="8"/>
                  </a:lnTo>
                  <a:lnTo>
                    <a:pt x="1" y="6"/>
                  </a:lnTo>
                  <a:lnTo>
                    <a:pt x="1" y="5"/>
                  </a:lnTo>
                  <a:lnTo>
                    <a:pt x="1" y="5"/>
                  </a:lnTo>
                  <a:lnTo>
                    <a:pt x="1" y="4"/>
                  </a:lnTo>
                  <a:lnTo>
                    <a:pt x="1" y="2"/>
                  </a:lnTo>
                  <a:lnTo>
                    <a:pt x="1" y="2"/>
                  </a:lnTo>
                  <a:lnTo>
                    <a:pt x="1" y="2"/>
                  </a:lnTo>
                  <a:lnTo>
                    <a:pt x="1" y="1"/>
                  </a:lnTo>
                  <a:lnTo>
                    <a:pt x="2" y="1"/>
                  </a:lnTo>
                  <a:lnTo>
                    <a:pt x="2" y="2"/>
                  </a:lnTo>
                  <a:lnTo>
                    <a:pt x="2" y="3"/>
                  </a:lnTo>
                  <a:lnTo>
                    <a:pt x="2" y="4"/>
                  </a:lnTo>
                  <a:lnTo>
                    <a:pt x="2" y="5"/>
                  </a:lnTo>
                  <a:lnTo>
                    <a:pt x="2" y="6"/>
                  </a:lnTo>
                  <a:lnTo>
                    <a:pt x="2" y="8"/>
                  </a:lnTo>
                  <a:lnTo>
                    <a:pt x="2" y="9"/>
                  </a:lnTo>
                  <a:lnTo>
                    <a:pt x="2" y="10"/>
                  </a:lnTo>
                  <a:lnTo>
                    <a:pt x="2" y="11"/>
                  </a:lnTo>
                  <a:lnTo>
                    <a:pt x="2" y="12"/>
                  </a:lnTo>
                  <a:lnTo>
                    <a:pt x="3" y="13"/>
                  </a:lnTo>
                  <a:lnTo>
                    <a:pt x="3" y="14"/>
                  </a:lnTo>
                  <a:lnTo>
                    <a:pt x="4" y="14"/>
                  </a:lnTo>
                  <a:lnTo>
                    <a:pt x="4" y="14"/>
                  </a:lnTo>
                  <a:lnTo>
                    <a:pt x="4" y="14"/>
                  </a:lnTo>
                  <a:lnTo>
                    <a:pt x="6" y="14"/>
                  </a:lnTo>
                  <a:lnTo>
                    <a:pt x="6" y="14"/>
                  </a:lnTo>
                  <a:lnTo>
                    <a:pt x="7" y="14"/>
                  </a:lnTo>
                  <a:lnTo>
                    <a:pt x="8" y="14"/>
                  </a:lnTo>
                  <a:lnTo>
                    <a:pt x="9" y="14"/>
                  </a:lnTo>
                  <a:lnTo>
                    <a:pt x="9" y="14"/>
                  </a:lnTo>
                  <a:lnTo>
                    <a:pt x="10" y="14"/>
                  </a:lnTo>
                  <a:lnTo>
                    <a:pt x="11" y="14"/>
                  </a:lnTo>
                  <a:lnTo>
                    <a:pt x="11" y="14"/>
                  </a:lnTo>
                  <a:lnTo>
                    <a:pt x="11" y="13"/>
                  </a:lnTo>
                  <a:lnTo>
                    <a:pt x="11" y="12"/>
                  </a:lnTo>
                  <a:lnTo>
                    <a:pt x="11" y="11"/>
                  </a:lnTo>
                  <a:lnTo>
                    <a:pt x="11" y="11"/>
                  </a:lnTo>
                  <a:lnTo>
                    <a:pt x="11" y="10"/>
                  </a:lnTo>
                  <a:lnTo>
                    <a:pt x="11" y="9"/>
                  </a:lnTo>
                  <a:lnTo>
                    <a:pt x="11" y="5"/>
                  </a:lnTo>
                  <a:lnTo>
                    <a:pt x="11" y="4"/>
                  </a:lnTo>
                  <a:lnTo>
                    <a:pt x="11" y="3"/>
                  </a:lnTo>
                  <a:lnTo>
                    <a:pt x="11" y="2"/>
                  </a:lnTo>
                  <a:lnTo>
                    <a:pt x="11" y="2"/>
                  </a:lnTo>
                  <a:lnTo>
                    <a:pt x="11" y="1"/>
                  </a:lnTo>
                  <a:lnTo>
                    <a:pt x="11" y="0"/>
                  </a:lnTo>
                  <a:lnTo>
                    <a:pt x="11" y="0"/>
                  </a:lnTo>
                  <a:lnTo>
                    <a:pt x="12" y="1"/>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04" name="Freeform 401"/>
            <p:cNvSpPr>
              <a:spLocks/>
            </p:cNvSpPr>
            <p:nvPr/>
          </p:nvSpPr>
          <p:spPr bwMode="auto">
            <a:xfrm>
              <a:off x="844" y="3106"/>
              <a:ext cx="15" cy="18"/>
            </a:xfrm>
            <a:custGeom>
              <a:avLst/>
              <a:gdLst>
                <a:gd name="T0" fmla="*/ 0 w 15"/>
                <a:gd name="T1" fmla="*/ 1 h 18"/>
                <a:gd name="T2" fmla="*/ 0 w 15"/>
                <a:gd name="T3" fmla="*/ 2 h 18"/>
                <a:gd name="T4" fmla="*/ 0 w 15"/>
                <a:gd name="T5" fmla="*/ 4 h 18"/>
                <a:gd name="T6" fmla="*/ 0 w 15"/>
                <a:gd name="T7" fmla="*/ 6 h 18"/>
                <a:gd name="T8" fmla="*/ 0 w 15"/>
                <a:gd name="T9" fmla="*/ 10 h 18"/>
                <a:gd name="T10" fmla="*/ 0 w 15"/>
                <a:gd name="T11" fmla="*/ 12 h 18"/>
                <a:gd name="T12" fmla="*/ 0 w 15"/>
                <a:gd name="T13" fmla="*/ 13 h 18"/>
                <a:gd name="T14" fmla="*/ 1 w 15"/>
                <a:gd name="T15" fmla="*/ 15 h 18"/>
                <a:gd name="T16" fmla="*/ 1 w 15"/>
                <a:gd name="T17" fmla="*/ 16 h 18"/>
                <a:gd name="T18" fmla="*/ 4 w 15"/>
                <a:gd name="T19" fmla="*/ 17 h 18"/>
                <a:gd name="T20" fmla="*/ 6 w 15"/>
                <a:gd name="T21" fmla="*/ 17 h 18"/>
                <a:gd name="T22" fmla="*/ 9 w 15"/>
                <a:gd name="T23" fmla="*/ 17 h 18"/>
                <a:gd name="T24" fmla="*/ 11 w 15"/>
                <a:gd name="T25" fmla="*/ 16 h 18"/>
                <a:gd name="T26" fmla="*/ 13 w 15"/>
                <a:gd name="T27" fmla="*/ 15 h 18"/>
                <a:gd name="T28" fmla="*/ 14 w 15"/>
                <a:gd name="T29" fmla="*/ 13 h 18"/>
                <a:gd name="T30" fmla="*/ 13 w 15"/>
                <a:gd name="T31" fmla="*/ 12 h 18"/>
                <a:gd name="T32" fmla="*/ 13 w 15"/>
                <a:gd name="T33" fmla="*/ 10 h 18"/>
                <a:gd name="T34" fmla="*/ 13 w 15"/>
                <a:gd name="T35" fmla="*/ 9 h 18"/>
                <a:gd name="T36" fmla="*/ 13 w 15"/>
                <a:gd name="T37" fmla="*/ 7 h 18"/>
                <a:gd name="T38" fmla="*/ 12 w 15"/>
                <a:gd name="T39" fmla="*/ 5 h 18"/>
                <a:gd name="T40" fmla="*/ 12 w 15"/>
                <a:gd name="T41" fmla="*/ 4 h 18"/>
                <a:gd name="T42" fmla="*/ 11 w 15"/>
                <a:gd name="T43" fmla="*/ 2 h 18"/>
                <a:gd name="T44" fmla="*/ 11 w 15"/>
                <a:gd name="T45" fmla="*/ 1 h 18"/>
                <a:gd name="T46" fmla="*/ 11 w 15"/>
                <a:gd name="T47" fmla="*/ 0 h 18"/>
                <a:gd name="T48" fmla="*/ 11 w 15"/>
                <a:gd name="T49" fmla="*/ 1 h 18"/>
                <a:gd name="T50" fmla="*/ 11 w 15"/>
                <a:gd name="T51" fmla="*/ 3 h 18"/>
                <a:gd name="T52" fmla="*/ 11 w 15"/>
                <a:gd name="T53" fmla="*/ 4 h 18"/>
                <a:gd name="T54" fmla="*/ 11 w 15"/>
                <a:gd name="T55" fmla="*/ 7 h 18"/>
                <a:gd name="T56" fmla="*/ 11 w 15"/>
                <a:gd name="T57" fmla="*/ 9 h 18"/>
                <a:gd name="T58" fmla="*/ 11 w 15"/>
                <a:gd name="T59" fmla="*/ 11 h 18"/>
                <a:gd name="T60" fmla="*/ 11 w 15"/>
                <a:gd name="T61" fmla="*/ 13 h 18"/>
                <a:gd name="T62" fmla="*/ 9 w 15"/>
                <a:gd name="T63" fmla="*/ 13 h 18"/>
                <a:gd name="T64" fmla="*/ 8 w 15"/>
                <a:gd name="T65" fmla="*/ 13 h 18"/>
                <a:gd name="T66" fmla="*/ 6 w 15"/>
                <a:gd name="T67" fmla="*/ 14 h 18"/>
                <a:gd name="T68" fmla="*/ 5 w 15"/>
                <a:gd name="T69" fmla="*/ 14 h 18"/>
                <a:gd name="T70" fmla="*/ 4 w 15"/>
                <a:gd name="T71" fmla="*/ 13 h 18"/>
                <a:gd name="T72" fmla="*/ 3 w 15"/>
                <a:gd name="T73" fmla="*/ 13 h 18"/>
                <a:gd name="T74" fmla="*/ 2 w 15"/>
                <a:gd name="T75" fmla="*/ 11 h 18"/>
                <a:gd name="T76" fmla="*/ 2 w 15"/>
                <a:gd name="T77" fmla="*/ 9 h 18"/>
                <a:gd name="T78" fmla="*/ 1 w 15"/>
                <a:gd name="T79" fmla="*/ 7 h 18"/>
                <a:gd name="T80" fmla="*/ 1 w 15"/>
                <a:gd name="T81" fmla="*/ 4 h 18"/>
                <a:gd name="T82" fmla="*/ 1 w 15"/>
                <a:gd name="T83" fmla="*/ 2 h 18"/>
                <a:gd name="T84" fmla="*/ 1 w 15"/>
                <a:gd name="T85" fmla="*/ 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5" h="18">
                  <a:moveTo>
                    <a:pt x="0" y="1"/>
                  </a:moveTo>
                  <a:lnTo>
                    <a:pt x="0" y="1"/>
                  </a:lnTo>
                  <a:lnTo>
                    <a:pt x="0" y="1"/>
                  </a:lnTo>
                  <a:lnTo>
                    <a:pt x="0" y="2"/>
                  </a:lnTo>
                  <a:lnTo>
                    <a:pt x="0" y="3"/>
                  </a:lnTo>
                  <a:lnTo>
                    <a:pt x="0" y="4"/>
                  </a:lnTo>
                  <a:lnTo>
                    <a:pt x="0" y="5"/>
                  </a:lnTo>
                  <a:lnTo>
                    <a:pt x="0" y="6"/>
                  </a:lnTo>
                  <a:lnTo>
                    <a:pt x="0" y="8"/>
                  </a:lnTo>
                  <a:lnTo>
                    <a:pt x="0" y="10"/>
                  </a:lnTo>
                  <a:lnTo>
                    <a:pt x="0" y="10"/>
                  </a:lnTo>
                  <a:lnTo>
                    <a:pt x="0" y="12"/>
                  </a:lnTo>
                  <a:lnTo>
                    <a:pt x="0" y="13"/>
                  </a:lnTo>
                  <a:lnTo>
                    <a:pt x="0" y="13"/>
                  </a:lnTo>
                  <a:lnTo>
                    <a:pt x="0" y="14"/>
                  </a:lnTo>
                  <a:lnTo>
                    <a:pt x="1" y="15"/>
                  </a:lnTo>
                  <a:lnTo>
                    <a:pt x="1" y="16"/>
                  </a:lnTo>
                  <a:lnTo>
                    <a:pt x="1" y="16"/>
                  </a:lnTo>
                  <a:lnTo>
                    <a:pt x="3" y="17"/>
                  </a:lnTo>
                  <a:lnTo>
                    <a:pt x="4" y="17"/>
                  </a:lnTo>
                  <a:lnTo>
                    <a:pt x="5" y="17"/>
                  </a:lnTo>
                  <a:lnTo>
                    <a:pt x="6" y="17"/>
                  </a:lnTo>
                  <a:lnTo>
                    <a:pt x="8" y="17"/>
                  </a:lnTo>
                  <a:lnTo>
                    <a:pt x="9" y="17"/>
                  </a:lnTo>
                  <a:lnTo>
                    <a:pt x="10" y="17"/>
                  </a:lnTo>
                  <a:lnTo>
                    <a:pt x="11" y="16"/>
                  </a:lnTo>
                  <a:lnTo>
                    <a:pt x="12" y="16"/>
                  </a:lnTo>
                  <a:lnTo>
                    <a:pt x="13" y="15"/>
                  </a:lnTo>
                  <a:lnTo>
                    <a:pt x="13" y="14"/>
                  </a:lnTo>
                  <a:lnTo>
                    <a:pt x="14" y="13"/>
                  </a:lnTo>
                  <a:lnTo>
                    <a:pt x="14" y="12"/>
                  </a:lnTo>
                  <a:lnTo>
                    <a:pt x="13" y="12"/>
                  </a:lnTo>
                  <a:lnTo>
                    <a:pt x="13" y="11"/>
                  </a:lnTo>
                  <a:lnTo>
                    <a:pt x="13" y="10"/>
                  </a:lnTo>
                  <a:lnTo>
                    <a:pt x="13" y="10"/>
                  </a:lnTo>
                  <a:lnTo>
                    <a:pt x="13" y="9"/>
                  </a:lnTo>
                  <a:lnTo>
                    <a:pt x="13" y="8"/>
                  </a:lnTo>
                  <a:lnTo>
                    <a:pt x="13" y="7"/>
                  </a:lnTo>
                  <a:lnTo>
                    <a:pt x="12" y="6"/>
                  </a:lnTo>
                  <a:lnTo>
                    <a:pt x="12" y="5"/>
                  </a:lnTo>
                  <a:lnTo>
                    <a:pt x="12" y="4"/>
                  </a:lnTo>
                  <a:lnTo>
                    <a:pt x="12" y="4"/>
                  </a:lnTo>
                  <a:lnTo>
                    <a:pt x="12" y="3"/>
                  </a:lnTo>
                  <a:lnTo>
                    <a:pt x="11" y="2"/>
                  </a:lnTo>
                  <a:lnTo>
                    <a:pt x="11" y="1"/>
                  </a:lnTo>
                  <a:lnTo>
                    <a:pt x="11" y="1"/>
                  </a:lnTo>
                  <a:lnTo>
                    <a:pt x="11" y="0"/>
                  </a:lnTo>
                  <a:lnTo>
                    <a:pt x="11" y="0"/>
                  </a:lnTo>
                  <a:lnTo>
                    <a:pt x="11" y="1"/>
                  </a:lnTo>
                  <a:lnTo>
                    <a:pt x="11" y="1"/>
                  </a:lnTo>
                  <a:lnTo>
                    <a:pt x="11" y="2"/>
                  </a:lnTo>
                  <a:lnTo>
                    <a:pt x="11" y="3"/>
                  </a:lnTo>
                  <a:lnTo>
                    <a:pt x="11" y="4"/>
                  </a:lnTo>
                  <a:lnTo>
                    <a:pt x="11" y="4"/>
                  </a:lnTo>
                  <a:lnTo>
                    <a:pt x="11" y="5"/>
                  </a:lnTo>
                  <a:lnTo>
                    <a:pt x="11" y="7"/>
                  </a:lnTo>
                  <a:lnTo>
                    <a:pt x="11" y="8"/>
                  </a:lnTo>
                  <a:lnTo>
                    <a:pt x="11" y="9"/>
                  </a:lnTo>
                  <a:lnTo>
                    <a:pt x="11" y="10"/>
                  </a:lnTo>
                  <a:lnTo>
                    <a:pt x="11" y="11"/>
                  </a:lnTo>
                  <a:lnTo>
                    <a:pt x="11" y="12"/>
                  </a:lnTo>
                  <a:lnTo>
                    <a:pt x="11" y="13"/>
                  </a:lnTo>
                  <a:lnTo>
                    <a:pt x="10" y="13"/>
                  </a:lnTo>
                  <a:lnTo>
                    <a:pt x="9" y="13"/>
                  </a:lnTo>
                  <a:lnTo>
                    <a:pt x="8" y="13"/>
                  </a:lnTo>
                  <a:lnTo>
                    <a:pt x="8" y="13"/>
                  </a:lnTo>
                  <a:lnTo>
                    <a:pt x="7" y="14"/>
                  </a:lnTo>
                  <a:lnTo>
                    <a:pt x="6" y="14"/>
                  </a:lnTo>
                  <a:lnTo>
                    <a:pt x="6" y="14"/>
                  </a:lnTo>
                  <a:lnTo>
                    <a:pt x="5" y="14"/>
                  </a:lnTo>
                  <a:lnTo>
                    <a:pt x="4" y="13"/>
                  </a:lnTo>
                  <a:lnTo>
                    <a:pt x="4" y="13"/>
                  </a:lnTo>
                  <a:lnTo>
                    <a:pt x="3" y="13"/>
                  </a:lnTo>
                  <a:lnTo>
                    <a:pt x="3" y="13"/>
                  </a:lnTo>
                  <a:lnTo>
                    <a:pt x="2" y="12"/>
                  </a:lnTo>
                  <a:lnTo>
                    <a:pt x="2" y="11"/>
                  </a:lnTo>
                  <a:lnTo>
                    <a:pt x="2" y="10"/>
                  </a:lnTo>
                  <a:lnTo>
                    <a:pt x="2" y="9"/>
                  </a:lnTo>
                  <a:lnTo>
                    <a:pt x="2" y="7"/>
                  </a:lnTo>
                  <a:lnTo>
                    <a:pt x="1" y="7"/>
                  </a:lnTo>
                  <a:lnTo>
                    <a:pt x="1" y="5"/>
                  </a:lnTo>
                  <a:lnTo>
                    <a:pt x="1" y="4"/>
                  </a:lnTo>
                  <a:lnTo>
                    <a:pt x="1" y="3"/>
                  </a:lnTo>
                  <a:lnTo>
                    <a:pt x="1" y="2"/>
                  </a:lnTo>
                  <a:lnTo>
                    <a:pt x="1" y="1"/>
                  </a:lnTo>
                  <a:lnTo>
                    <a:pt x="1" y="1"/>
                  </a:lnTo>
                  <a:lnTo>
                    <a:pt x="0" y="1"/>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05" name="Freeform 402"/>
            <p:cNvSpPr>
              <a:spLocks/>
            </p:cNvSpPr>
            <p:nvPr/>
          </p:nvSpPr>
          <p:spPr bwMode="auto">
            <a:xfrm>
              <a:off x="829" y="3107"/>
              <a:ext cx="12" cy="18"/>
            </a:xfrm>
            <a:custGeom>
              <a:avLst/>
              <a:gdLst>
                <a:gd name="T0" fmla="*/ 0 w 12"/>
                <a:gd name="T1" fmla="*/ 13 h 18"/>
                <a:gd name="T2" fmla="*/ 1 w 12"/>
                <a:gd name="T3" fmla="*/ 15 h 18"/>
                <a:gd name="T4" fmla="*/ 2 w 12"/>
                <a:gd name="T5" fmla="*/ 16 h 18"/>
                <a:gd name="T6" fmla="*/ 3 w 12"/>
                <a:gd name="T7" fmla="*/ 17 h 18"/>
                <a:gd name="T8" fmla="*/ 6 w 12"/>
                <a:gd name="T9" fmla="*/ 17 h 18"/>
                <a:gd name="T10" fmla="*/ 8 w 12"/>
                <a:gd name="T11" fmla="*/ 17 h 18"/>
                <a:gd name="T12" fmla="*/ 10 w 12"/>
                <a:gd name="T13" fmla="*/ 16 h 18"/>
                <a:gd name="T14" fmla="*/ 11 w 12"/>
                <a:gd name="T15" fmla="*/ 15 h 18"/>
                <a:gd name="T16" fmla="*/ 11 w 12"/>
                <a:gd name="T17" fmla="*/ 13 h 18"/>
                <a:gd name="T18" fmla="*/ 11 w 12"/>
                <a:gd name="T19" fmla="*/ 12 h 18"/>
                <a:gd name="T20" fmla="*/ 11 w 12"/>
                <a:gd name="T21" fmla="*/ 10 h 18"/>
                <a:gd name="T22" fmla="*/ 11 w 12"/>
                <a:gd name="T23" fmla="*/ 8 h 18"/>
                <a:gd name="T24" fmla="*/ 10 w 12"/>
                <a:gd name="T25" fmla="*/ 6 h 18"/>
                <a:gd name="T26" fmla="*/ 10 w 12"/>
                <a:gd name="T27" fmla="*/ 4 h 18"/>
                <a:gd name="T28" fmla="*/ 10 w 12"/>
                <a:gd name="T29" fmla="*/ 2 h 18"/>
                <a:gd name="T30" fmla="*/ 10 w 12"/>
                <a:gd name="T31" fmla="*/ 0 h 18"/>
                <a:gd name="T32" fmla="*/ 10 w 12"/>
                <a:gd name="T33" fmla="*/ 1 h 18"/>
                <a:gd name="T34" fmla="*/ 10 w 12"/>
                <a:gd name="T35" fmla="*/ 3 h 18"/>
                <a:gd name="T36" fmla="*/ 10 w 12"/>
                <a:gd name="T37" fmla="*/ 5 h 18"/>
                <a:gd name="T38" fmla="*/ 10 w 12"/>
                <a:gd name="T39" fmla="*/ 7 h 18"/>
                <a:gd name="T40" fmla="*/ 10 w 12"/>
                <a:gd name="T41" fmla="*/ 10 h 18"/>
                <a:gd name="T42" fmla="*/ 9 w 12"/>
                <a:gd name="T43" fmla="*/ 11 h 18"/>
                <a:gd name="T44" fmla="*/ 9 w 12"/>
                <a:gd name="T45" fmla="*/ 13 h 18"/>
                <a:gd name="T46" fmla="*/ 8 w 12"/>
                <a:gd name="T47" fmla="*/ 13 h 18"/>
                <a:gd name="T48" fmla="*/ 7 w 12"/>
                <a:gd name="T49" fmla="*/ 13 h 18"/>
                <a:gd name="T50" fmla="*/ 6 w 12"/>
                <a:gd name="T51" fmla="*/ 13 h 18"/>
                <a:gd name="T52" fmla="*/ 5 w 12"/>
                <a:gd name="T53" fmla="*/ 13 h 18"/>
                <a:gd name="T54" fmla="*/ 3 w 12"/>
                <a:gd name="T55" fmla="*/ 13 h 18"/>
                <a:gd name="T56" fmla="*/ 3 w 12"/>
                <a:gd name="T57" fmla="*/ 13 h 18"/>
                <a:gd name="T58" fmla="*/ 1 w 12"/>
                <a:gd name="T59" fmla="*/ 13 h 18"/>
                <a:gd name="T60" fmla="*/ 1 w 12"/>
                <a:gd name="T61" fmla="*/ 11 h 18"/>
                <a:gd name="T62" fmla="*/ 1 w 12"/>
                <a:gd name="T63" fmla="*/ 10 h 18"/>
                <a:gd name="T64" fmla="*/ 1 w 12"/>
                <a:gd name="T65" fmla="*/ 8 h 18"/>
                <a:gd name="T66" fmla="*/ 1 w 12"/>
                <a:gd name="T67" fmla="*/ 5 h 18"/>
                <a:gd name="T68" fmla="*/ 1 w 12"/>
                <a:gd name="T69" fmla="*/ 3 h 18"/>
                <a:gd name="T70" fmla="*/ 1 w 12"/>
                <a:gd name="T71" fmla="*/ 1 h 18"/>
                <a:gd name="T72" fmla="*/ 1 w 12"/>
                <a:gd name="T73" fmla="*/ 0 h 18"/>
                <a:gd name="T74" fmla="*/ 0 w 12"/>
                <a:gd name="T75" fmla="*/ 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 h="18">
                  <a:moveTo>
                    <a:pt x="0" y="1"/>
                  </a:moveTo>
                  <a:lnTo>
                    <a:pt x="0" y="13"/>
                  </a:lnTo>
                  <a:lnTo>
                    <a:pt x="0" y="14"/>
                  </a:lnTo>
                  <a:lnTo>
                    <a:pt x="1" y="15"/>
                  </a:lnTo>
                  <a:lnTo>
                    <a:pt x="1" y="16"/>
                  </a:lnTo>
                  <a:lnTo>
                    <a:pt x="2" y="16"/>
                  </a:lnTo>
                  <a:lnTo>
                    <a:pt x="3" y="17"/>
                  </a:lnTo>
                  <a:lnTo>
                    <a:pt x="3" y="17"/>
                  </a:lnTo>
                  <a:lnTo>
                    <a:pt x="5" y="17"/>
                  </a:lnTo>
                  <a:lnTo>
                    <a:pt x="6" y="17"/>
                  </a:lnTo>
                  <a:lnTo>
                    <a:pt x="6" y="17"/>
                  </a:lnTo>
                  <a:lnTo>
                    <a:pt x="8" y="17"/>
                  </a:lnTo>
                  <a:lnTo>
                    <a:pt x="8" y="17"/>
                  </a:lnTo>
                  <a:lnTo>
                    <a:pt x="10" y="16"/>
                  </a:lnTo>
                  <a:lnTo>
                    <a:pt x="10" y="16"/>
                  </a:lnTo>
                  <a:lnTo>
                    <a:pt x="11" y="15"/>
                  </a:lnTo>
                  <a:lnTo>
                    <a:pt x="11" y="14"/>
                  </a:lnTo>
                  <a:lnTo>
                    <a:pt x="11" y="13"/>
                  </a:lnTo>
                  <a:lnTo>
                    <a:pt x="11" y="13"/>
                  </a:lnTo>
                  <a:lnTo>
                    <a:pt x="11" y="12"/>
                  </a:lnTo>
                  <a:lnTo>
                    <a:pt x="11" y="11"/>
                  </a:lnTo>
                  <a:lnTo>
                    <a:pt x="11" y="10"/>
                  </a:lnTo>
                  <a:lnTo>
                    <a:pt x="11" y="10"/>
                  </a:lnTo>
                  <a:lnTo>
                    <a:pt x="11" y="8"/>
                  </a:lnTo>
                  <a:lnTo>
                    <a:pt x="11" y="7"/>
                  </a:lnTo>
                  <a:lnTo>
                    <a:pt x="10" y="6"/>
                  </a:lnTo>
                  <a:lnTo>
                    <a:pt x="10" y="5"/>
                  </a:lnTo>
                  <a:lnTo>
                    <a:pt x="10" y="4"/>
                  </a:lnTo>
                  <a:lnTo>
                    <a:pt x="10" y="3"/>
                  </a:lnTo>
                  <a:lnTo>
                    <a:pt x="10" y="2"/>
                  </a:lnTo>
                  <a:lnTo>
                    <a:pt x="10" y="0"/>
                  </a:lnTo>
                  <a:lnTo>
                    <a:pt x="10" y="0"/>
                  </a:lnTo>
                  <a:lnTo>
                    <a:pt x="10" y="1"/>
                  </a:lnTo>
                  <a:lnTo>
                    <a:pt x="10" y="1"/>
                  </a:lnTo>
                  <a:lnTo>
                    <a:pt x="10" y="2"/>
                  </a:lnTo>
                  <a:lnTo>
                    <a:pt x="10" y="3"/>
                  </a:lnTo>
                  <a:lnTo>
                    <a:pt x="10" y="4"/>
                  </a:lnTo>
                  <a:lnTo>
                    <a:pt x="10" y="5"/>
                  </a:lnTo>
                  <a:lnTo>
                    <a:pt x="10" y="7"/>
                  </a:lnTo>
                  <a:lnTo>
                    <a:pt x="10" y="7"/>
                  </a:lnTo>
                  <a:lnTo>
                    <a:pt x="10" y="9"/>
                  </a:lnTo>
                  <a:lnTo>
                    <a:pt x="10" y="10"/>
                  </a:lnTo>
                  <a:lnTo>
                    <a:pt x="9" y="10"/>
                  </a:lnTo>
                  <a:lnTo>
                    <a:pt x="9" y="11"/>
                  </a:lnTo>
                  <a:lnTo>
                    <a:pt x="9" y="12"/>
                  </a:lnTo>
                  <a:lnTo>
                    <a:pt x="9" y="13"/>
                  </a:lnTo>
                  <a:lnTo>
                    <a:pt x="8" y="13"/>
                  </a:lnTo>
                  <a:lnTo>
                    <a:pt x="8" y="13"/>
                  </a:lnTo>
                  <a:lnTo>
                    <a:pt x="8" y="13"/>
                  </a:lnTo>
                  <a:lnTo>
                    <a:pt x="7" y="13"/>
                  </a:lnTo>
                  <a:lnTo>
                    <a:pt x="6" y="13"/>
                  </a:lnTo>
                  <a:lnTo>
                    <a:pt x="6" y="13"/>
                  </a:lnTo>
                  <a:lnTo>
                    <a:pt x="5" y="13"/>
                  </a:lnTo>
                  <a:lnTo>
                    <a:pt x="5" y="13"/>
                  </a:lnTo>
                  <a:lnTo>
                    <a:pt x="4" y="13"/>
                  </a:lnTo>
                  <a:lnTo>
                    <a:pt x="3" y="13"/>
                  </a:lnTo>
                  <a:lnTo>
                    <a:pt x="3" y="13"/>
                  </a:lnTo>
                  <a:lnTo>
                    <a:pt x="3" y="13"/>
                  </a:lnTo>
                  <a:lnTo>
                    <a:pt x="2" y="13"/>
                  </a:lnTo>
                  <a:lnTo>
                    <a:pt x="1" y="13"/>
                  </a:lnTo>
                  <a:lnTo>
                    <a:pt x="1" y="12"/>
                  </a:lnTo>
                  <a:lnTo>
                    <a:pt x="1" y="11"/>
                  </a:lnTo>
                  <a:lnTo>
                    <a:pt x="1" y="10"/>
                  </a:lnTo>
                  <a:lnTo>
                    <a:pt x="1" y="10"/>
                  </a:lnTo>
                  <a:lnTo>
                    <a:pt x="1" y="9"/>
                  </a:lnTo>
                  <a:lnTo>
                    <a:pt x="1" y="8"/>
                  </a:lnTo>
                  <a:lnTo>
                    <a:pt x="1" y="7"/>
                  </a:lnTo>
                  <a:lnTo>
                    <a:pt x="1" y="5"/>
                  </a:lnTo>
                  <a:lnTo>
                    <a:pt x="1" y="4"/>
                  </a:lnTo>
                  <a:lnTo>
                    <a:pt x="1" y="3"/>
                  </a:lnTo>
                  <a:lnTo>
                    <a:pt x="1" y="2"/>
                  </a:lnTo>
                  <a:lnTo>
                    <a:pt x="1" y="1"/>
                  </a:lnTo>
                  <a:lnTo>
                    <a:pt x="1" y="1"/>
                  </a:lnTo>
                  <a:lnTo>
                    <a:pt x="1" y="0"/>
                  </a:lnTo>
                  <a:lnTo>
                    <a:pt x="1" y="0"/>
                  </a:lnTo>
                  <a:lnTo>
                    <a:pt x="0" y="1"/>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06" name="Freeform 403"/>
            <p:cNvSpPr>
              <a:spLocks/>
            </p:cNvSpPr>
            <p:nvPr/>
          </p:nvSpPr>
          <p:spPr bwMode="auto">
            <a:xfrm>
              <a:off x="859" y="3105"/>
              <a:ext cx="18" cy="18"/>
            </a:xfrm>
            <a:custGeom>
              <a:avLst/>
              <a:gdLst>
                <a:gd name="T0" fmla="*/ 0 w 18"/>
                <a:gd name="T1" fmla="*/ 2 h 18"/>
                <a:gd name="T2" fmla="*/ 1 w 18"/>
                <a:gd name="T3" fmla="*/ 4 h 18"/>
                <a:gd name="T4" fmla="*/ 1 w 18"/>
                <a:gd name="T5" fmla="*/ 5 h 18"/>
                <a:gd name="T6" fmla="*/ 1 w 18"/>
                <a:gd name="T7" fmla="*/ 7 h 18"/>
                <a:gd name="T8" fmla="*/ 1 w 18"/>
                <a:gd name="T9" fmla="*/ 9 h 18"/>
                <a:gd name="T10" fmla="*/ 1 w 18"/>
                <a:gd name="T11" fmla="*/ 11 h 18"/>
                <a:gd name="T12" fmla="*/ 2 w 18"/>
                <a:gd name="T13" fmla="*/ 13 h 18"/>
                <a:gd name="T14" fmla="*/ 2 w 18"/>
                <a:gd name="T15" fmla="*/ 14 h 18"/>
                <a:gd name="T16" fmla="*/ 3 w 18"/>
                <a:gd name="T17" fmla="*/ 16 h 18"/>
                <a:gd name="T18" fmla="*/ 5 w 18"/>
                <a:gd name="T19" fmla="*/ 17 h 18"/>
                <a:gd name="T20" fmla="*/ 8 w 18"/>
                <a:gd name="T21" fmla="*/ 17 h 18"/>
                <a:gd name="T22" fmla="*/ 10 w 18"/>
                <a:gd name="T23" fmla="*/ 17 h 18"/>
                <a:gd name="T24" fmla="*/ 13 w 18"/>
                <a:gd name="T25" fmla="*/ 16 h 18"/>
                <a:gd name="T26" fmla="*/ 16 w 18"/>
                <a:gd name="T27" fmla="*/ 16 h 18"/>
                <a:gd name="T28" fmla="*/ 17 w 18"/>
                <a:gd name="T29" fmla="*/ 14 h 18"/>
                <a:gd name="T30" fmla="*/ 17 w 18"/>
                <a:gd name="T31" fmla="*/ 12 h 18"/>
                <a:gd name="T32" fmla="*/ 16 w 18"/>
                <a:gd name="T33" fmla="*/ 12 h 18"/>
                <a:gd name="T34" fmla="*/ 16 w 18"/>
                <a:gd name="T35" fmla="*/ 10 h 18"/>
                <a:gd name="T36" fmla="*/ 14 w 18"/>
                <a:gd name="T37" fmla="*/ 8 h 18"/>
                <a:gd name="T38" fmla="*/ 13 w 18"/>
                <a:gd name="T39" fmla="*/ 7 h 18"/>
                <a:gd name="T40" fmla="*/ 12 w 18"/>
                <a:gd name="T41" fmla="*/ 4 h 18"/>
                <a:gd name="T42" fmla="*/ 11 w 18"/>
                <a:gd name="T43" fmla="*/ 3 h 18"/>
                <a:gd name="T44" fmla="*/ 10 w 18"/>
                <a:gd name="T45" fmla="*/ 1 h 18"/>
                <a:gd name="T46" fmla="*/ 10 w 18"/>
                <a:gd name="T47" fmla="*/ 1 h 18"/>
                <a:gd name="T48" fmla="*/ 9 w 18"/>
                <a:gd name="T49" fmla="*/ 0 h 18"/>
                <a:gd name="T50" fmla="*/ 10 w 18"/>
                <a:gd name="T51" fmla="*/ 1 h 18"/>
                <a:gd name="T52" fmla="*/ 10 w 18"/>
                <a:gd name="T53" fmla="*/ 3 h 18"/>
                <a:gd name="T54" fmla="*/ 11 w 18"/>
                <a:gd name="T55" fmla="*/ 4 h 18"/>
                <a:gd name="T56" fmla="*/ 12 w 18"/>
                <a:gd name="T57" fmla="*/ 6 h 18"/>
                <a:gd name="T58" fmla="*/ 13 w 18"/>
                <a:gd name="T59" fmla="*/ 7 h 18"/>
                <a:gd name="T60" fmla="*/ 13 w 18"/>
                <a:gd name="T61" fmla="*/ 8 h 18"/>
                <a:gd name="T62" fmla="*/ 13 w 18"/>
                <a:gd name="T63" fmla="*/ 10 h 18"/>
                <a:gd name="T64" fmla="*/ 13 w 18"/>
                <a:gd name="T65" fmla="*/ 11 h 18"/>
                <a:gd name="T66" fmla="*/ 11 w 18"/>
                <a:gd name="T67" fmla="*/ 12 h 18"/>
                <a:gd name="T68" fmla="*/ 10 w 18"/>
                <a:gd name="T69" fmla="*/ 13 h 18"/>
                <a:gd name="T70" fmla="*/ 8 w 18"/>
                <a:gd name="T71" fmla="*/ 13 h 18"/>
                <a:gd name="T72" fmla="*/ 7 w 18"/>
                <a:gd name="T73" fmla="*/ 13 h 18"/>
                <a:gd name="T74" fmla="*/ 5 w 18"/>
                <a:gd name="T75" fmla="*/ 13 h 18"/>
                <a:gd name="T76" fmla="*/ 4 w 18"/>
                <a:gd name="T77" fmla="*/ 13 h 18"/>
                <a:gd name="T78" fmla="*/ 4 w 18"/>
                <a:gd name="T79" fmla="*/ 11 h 18"/>
                <a:gd name="T80" fmla="*/ 4 w 18"/>
                <a:gd name="T81" fmla="*/ 10 h 18"/>
                <a:gd name="T82" fmla="*/ 4 w 18"/>
                <a:gd name="T83" fmla="*/ 8 h 18"/>
                <a:gd name="T84" fmla="*/ 3 w 18"/>
                <a:gd name="T85" fmla="*/ 5 h 18"/>
                <a:gd name="T86" fmla="*/ 3 w 18"/>
                <a:gd name="T87" fmla="*/ 4 h 18"/>
                <a:gd name="T88" fmla="*/ 2 w 18"/>
                <a:gd name="T89" fmla="*/ 2 h 18"/>
                <a:gd name="T90" fmla="*/ 1 w 18"/>
                <a:gd name="T91" fmla="*/ 1 h 18"/>
                <a:gd name="T92" fmla="*/ 0 w 18"/>
                <a:gd name="T93" fmla="*/ 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8" h="18">
                  <a:moveTo>
                    <a:pt x="0" y="2"/>
                  </a:moveTo>
                  <a:lnTo>
                    <a:pt x="0" y="2"/>
                  </a:lnTo>
                  <a:lnTo>
                    <a:pt x="0" y="3"/>
                  </a:lnTo>
                  <a:lnTo>
                    <a:pt x="1" y="4"/>
                  </a:lnTo>
                  <a:lnTo>
                    <a:pt x="1" y="4"/>
                  </a:lnTo>
                  <a:lnTo>
                    <a:pt x="1" y="5"/>
                  </a:lnTo>
                  <a:lnTo>
                    <a:pt x="1" y="6"/>
                  </a:lnTo>
                  <a:lnTo>
                    <a:pt x="1" y="7"/>
                  </a:lnTo>
                  <a:lnTo>
                    <a:pt x="1" y="8"/>
                  </a:lnTo>
                  <a:lnTo>
                    <a:pt x="1" y="9"/>
                  </a:lnTo>
                  <a:lnTo>
                    <a:pt x="1" y="10"/>
                  </a:lnTo>
                  <a:lnTo>
                    <a:pt x="1" y="11"/>
                  </a:lnTo>
                  <a:lnTo>
                    <a:pt x="1" y="12"/>
                  </a:lnTo>
                  <a:lnTo>
                    <a:pt x="2" y="13"/>
                  </a:lnTo>
                  <a:lnTo>
                    <a:pt x="2" y="13"/>
                  </a:lnTo>
                  <a:lnTo>
                    <a:pt x="2" y="14"/>
                  </a:lnTo>
                  <a:lnTo>
                    <a:pt x="2" y="15"/>
                  </a:lnTo>
                  <a:lnTo>
                    <a:pt x="3" y="16"/>
                  </a:lnTo>
                  <a:lnTo>
                    <a:pt x="4" y="16"/>
                  </a:lnTo>
                  <a:lnTo>
                    <a:pt x="5" y="17"/>
                  </a:lnTo>
                  <a:lnTo>
                    <a:pt x="7" y="17"/>
                  </a:lnTo>
                  <a:lnTo>
                    <a:pt x="8" y="17"/>
                  </a:lnTo>
                  <a:lnTo>
                    <a:pt x="9" y="17"/>
                  </a:lnTo>
                  <a:lnTo>
                    <a:pt x="10" y="17"/>
                  </a:lnTo>
                  <a:lnTo>
                    <a:pt x="12" y="17"/>
                  </a:lnTo>
                  <a:lnTo>
                    <a:pt x="13" y="16"/>
                  </a:lnTo>
                  <a:lnTo>
                    <a:pt x="15" y="16"/>
                  </a:lnTo>
                  <a:lnTo>
                    <a:pt x="16" y="16"/>
                  </a:lnTo>
                  <a:lnTo>
                    <a:pt x="16" y="15"/>
                  </a:lnTo>
                  <a:lnTo>
                    <a:pt x="17" y="14"/>
                  </a:lnTo>
                  <a:lnTo>
                    <a:pt x="17" y="13"/>
                  </a:lnTo>
                  <a:lnTo>
                    <a:pt x="17" y="12"/>
                  </a:lnTo>
                  <a:lnTo>
                    <a:pt x="17" y="13"/>
                  </a:lnTo>
                  <a:lnTo>
                    <a:pt x="16" y="12"/>
                  </a:lnTo>
                  <a:lnTo>
                    <a:pt x="16" y="11"/>
                  </a:lnTo>
                  <a:lnTo>
                    <a:pt x="16" y="10"/>
                  </a:lnTo>
                  <a:lnTo>
                    <a:pt x="15" y="10"/>
                  </a:lnTo>
                  <a:lnTo>
                    <a:pt x="14" y="8"/>
                  </a:lnTo>
                  <a:lnTo>
                    <a:pt x="14" y="7"/>
                  </a:lnTo>
                  <a:lnTo>
                    <a:pt x="13" y="7"/>
                  </a:lnTo>
                  <a:lnTo>
                    <a:pt x="13" y="6"/>
                  </a:lnTo>
                  <a:lnTo>
                    <a:pt x="12" y="4"/>
                  </a:lnTo>
                  <a:lnTo>
                    <a:pt x="12" y="4"/>
                  </a:lnTo>
                  <a:lnTo>
                    <a:pt x="11" y="3"/>
                  </a:lnTo>
                  <a:lnTo>
                    <a:pt x="11" y="2"/>
                  </a:lnTo>
                  <a:lnTo>
                    <a:pt x="10" y="1"/>
                  </a:lnTo>
                  <a:lnTo>
                    <a:pt x="10" y="1"/>
                  </a:lnTo>
                  <a:lnTo>
                    <a:pt x="10" y="1"/>
                  </a:lnTo>
                  <a:lnTo>
                    <a:pt x="10" y="0"/>
                  </a:lnTo>
                  <a:lnTo>
                    <a:pt x="9" y="0"/>
                  </a:lnTo>
                  <a:lnTo>
                    <a:pt x="10" y="1"/>
                  </a:lnTo>
                  <a:lnTo>
                    <a:pt x="10" y="1"/>
                  </a:lnTo>
                  <a:lnTo>
                    <a:pt x="10" y="2"/>
                  </a:lnTo>
                  <a:lnTo>
                    <a:pt x="10" y="3"/>
                  </a:lnTo>
                  <a:lnTo>
                    <a:pt x="10" y="4"/>
                  </a:lnTo>
                  <a:lnTo>
                    <a:pt x="11" y="4"/>
                  </a:lnTo>
                  <a:lnTo>
                    <a:pt x="12" y="5"/>
                  </a:lnTo>
                  <a:lnTo>
                    <a:pt x="12" y="6"/>
                  </a:lnTo>
                  <a:lnTo>
                    <a:pt x="13" y="6"/>
                  </a:lnTo>
                  <a:lnTo>
                    <a:pt x="13" y="7"/>
                  </a:lnTo>
                  <a:lnTo>
                    <a:pt x="13" y="7"/>
                  </a:lnTo>
                  <a:lnTo>
                    <a:pt x="13" y="8"/>
                  </a:lnTo>
                  <a:lnTo>
                    <a:pt x="13" y="9"/>
                  </a:lnTo>
                  <a:lnTo>
                    <a:pt x="13" y="10"/>
                  </a:lnTo>
                  <a:lnTo>
                    <a:pt x="13" y="10"/>
                  </a:lnTo>
                  <a:lnTo>
                    <a:pt x="13" y="11"/>
                  </a:lnTo>
                  <a:lnTo>
                    <a:pt x="12" y="12"/>
                  </a:lnTo>
                  <a:lnTo>
                    <a:pt x="11" y="12"/>
                  </a:lnTo>
                  <a:lnTo>
                    <a:pt x="10" y="13"/>
                  </a:lnTo>
                  <a:lnTo>
                    <a:pt x="10" y="13"/>
                  </a:lnTo>
                  <a:lnTo>
                    <a:pt x="9" y="13"/>
                  </a:lnTo>
                  <a:lnTo>
                    <a:pt x="8" y="13"/>
                  </a:lnTo>
                  <a:lnTo>
                    <a:pt x="7" y="13"/>
                  </a:lnTo>
                  <a:lnTo>
                    <a:pt x="7" y="13"/>
                  </a:lnTo>
                  <a:lnTo>
                    <a:pt x="6" y="13"/>
                  </a:lnTo>
                  <a:lnTo>
                    <a:pt x="5" y="13"/>
                  </a:lnTo>
                  <a:lnTo>
                    <a:pt x="5" y="13"/>
                  </a:lnTo>
                  <a:lnTo>
                    <a:pt x="4" y="13"/>
                  </a:lnTo>
                  <a:lnTo>
                    <a:pt x="4" y="12"/>
                  </a:lnTo>
                  <a:lnTo>
                    <a:pt x="4" y="11"/>
                  </a:lnTo>
                  <a:lnTo>
                    <a:pt x="4" y="10"/>
                  </a:lnTo>
                  <a:lnTo>
                    <a:pt x="4" y="10"/>
                  </a:lnTo>
                  <a:lnTo>
                    <a:pt x="4" y="9"/>
                  </a:lnTo>
                  <a:lnTo>
                    <a:pt x="4" y="8"/>
                  </a:lnTo>
                  <a:lnTo>
                    <a:pt x="3" y="6"/>
                  </a:lnTo>
                  <a:lnTo>
                    <a:pt x="3" y="5"/>
                  </a:lnTo>
                  <a:lnTo>
                    <a:pt x="3" y="4"/>
                  </a:lnTo>
                  <a:lnTo>
                    <a:pt x="3" y="4"/>
                  </a:lnTo>
                  <a:lnTo>
                    <a:pt x="2" y="3"/>
                  </a:lnTo>
                  <a:lnTo>
                    <a:pt x="2" y="2"/>
                  </a:lnTo>
                  <a:lnTo>
                    <a:pt x="2" y="1"/>
                  </a:lnTo>
                  <a:lnTo>
                    <a:pt x="1" y="1"/>
                  </a:lnTo>
                  <a:lnTo>
                    <a:pt x="1" y="1"/>
                  </a:lnTo>
                  <a:lnTo>
                    <a:pt x="0" y="1"/>
                  </a:lnTo>
                  <a:lnTo>
                    <a:pt x="0" y="2"/>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07" name="Freeform 404"/>
            <p:cNvSpPr>
              <a:spLocks/>
            </p:cNvSpPr>
            <p:nvPr/>
          </p:nvSpPr>
          <p:spPr bwMode="auto">
            <a:xfrm>
              <a:off x="743" y="3091"/>
              <a:ext cx="7" cy="2"/>
            </a:xfrm>
            <a:custGeom>
              <a:avLst/>
              <a:gdLst>
                <a:gd name="T0" fmla="*/ 6 w 7"/>
                <a:gd name="T1" fmla="*/ 1 h 2"/>
                <a:gd name="T2" fmla="*/ 0 w 7"/>
                <a:gd name="T3" fmla="*/ 1 h 2"/>
                <a:gd name="T4" fmla="*/ 6 w 7"/>
                <a:gd name="T5" fmla="*/ 0 h 2"/>
                <a:gd name="T6" fmla="*/ 6 w 7"/>
                <a:gd name="T7" fmla="*/ 1 h 2"/>
              </a:gdLst>
              <a:ahLst/>
              <a:cxnLst>
                <a:cxn ang="0">
                  <a:pos x="T0" y="T1"/>
                </a:cxn>
                <a:cxn ang="0">
                  <a:pos x="T2" y="T3"/>
                </a:cxn>
                <a:cxn ang="0">
                  <a:pos x="T4" y="T5"/>
                </a:cxn>
                <a:cxn ang="0">
                  <a:pos x="T6" y="T7"/>
                </a:cxn>
              </a:cxnLst>
              <a:rect l="0" t="0" r="r" b="b"/>
              <a:pathLst>
                <a:path w="7" h="2">
                  <a:moveTo>
                    <a:pt x="6" y="1"/>
                  </a:moveTo>
                  <a:lnTo>
                    <a:pt x="0" y="1"/>
                  </a:lnTo>
                  <a:lnTo>
                    <a:pt x="6" y="0"/>
                  </a:lnTo>
                  <a:lnTo>
                    <a:pt x="6" y="1"/>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08" name="Line 405"/>
            <p:cNvSpPr>
              <a:spLocks noChangeShapeType="1"/>
            </p:cNvSpPr>
            <p:nvPr/>
          </p:nvSpPr>
          <p:spPr bwMode="auto">
            <a:xfrm>
              <a:off x="755" y="3094"/>
              <a:ext cx="129" cy="0"/>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09" name="Line 406"/>
            <p:cNvSpPr>
              <a:spLocks noChangeShapeType="1"/>
            </p:cNvSpPr>
            <p:nvPr/>
          </p:nvSpPr>
          <p:spPr bwMode="auto">
            <a:xfrm>
              <a:off x="759" y="3094"/>
              <a:ext cx="121"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0" name="Freeform 407"/>
            <p:cNvSpPr>
              <a:spLocks/>
            </p:cNvSpPr>
            <p:nvPr/>
          </p:nvSpPr>
          <p:spPr bwMode="auto">
            <a:xfrm>
              <a:off x="883" y="3089"/>
              <a:ext cx="9" cy="4"/>
            </a:xfrm>
            <a:custGeom>
              <a:avLst/>
              <a:gdLst>
                <a:gd name="T0" fmla="*/ 7 w 9"/>
                <a:gd name="T1" fmla="*/ 0 h 4"/>
                <a:gd name="T2" fmla="*/ 5 w 9"/>
                <a:gd name="T3" fmla="*/ 2 h 4"/>
                <a:gd name="T4" fmla="*/ 6 w 9"/>
                <a:gd name="T5" fmla="*/ 0 h 4"/>
                <a:gd name="T6" fmla="*/ 4 w 9"/>
                <a:gd name="T7" fmla="*/ 2 h 4"/>
                <a:gd name="T8" fmla="*/ 5 w 9"/>
                <a:gd name="T9" fmla="*/ 0 h 4"/>
                <a:gd name="T10" fmla="*/ 2 w 9"/>
                <a:gd name="T11" fmla="*/ 2 h 4"/>
                <a:gd name="T12" fmla="*/ 3 w 9"/>
                <a:gd name="T13" fmla="*/ 0 h 4"/>
                <a:gd name="T14" fmla="*/ 1 w 9"/>
                <a:gd name="T15" fmla="*/ 2 h 4"/>
                <a:gd name="T16" fmla="*/ 1 w 9"/>
                <a:gd name="T17" fmla="*/ 0 h 4"/>
                <a:gd name="T18" fmla="*/ 0 w 9"/>
                <a:gd name="T19" fmla="*/ 2 h 4"/>
                <a:gd name="T20" fmla="*/ 2 w 9"/>
                <a:gd name="T21" fmla="*/ 3 h 4"/>
                <a:gd name="T22" fmla="*/ 1 w 9"/>
                <a:gd name="T23" fmla="*/ 2 h 4"/>
                <a:gd name="T24" fmla="*/ 3 w 9"/>
                <a:gd name="T25" fmla="*/ 3 h 4"/>
                <a:gd name="T26" fmla="*/ 2 w 9"/>
                <a:gd name="T27" fmla="*/ 2 h 4"/>
                <a:gd name="T28" fmla="*/ 5 w 9"/>
                <a:gd name="T29" fmla="*/ 3 h 4"/>
                <a:gd name="T30" fmla="*/ 3 w 9"/>
                <a:gd name="T31" fmla="*/ 2 h 4"/>
                <a:gd name="T32" fmla="*/ 6 w 9"/>
                <a:gd name="T33" fmla="*/ 3 h 4"/>
                <a:gd name="T34" fmla="*/ 5 w 9"/>
                <a:gd name="T35" fmla="*/ 2 h 4"/>
                <a:gd name="T36" fmla="*/ 6 w 9"/>
                <a:gd name="T37" fmla="*/ 3 h 4"/>
                <a:gd name="T38" fmla="*/ 6 w 9"/>
                <a:gd name="T39" fmla="*/ 2 h 4"/>
                <a:gd name="T40" fmla="*/ 8 w 9"/>
                <a:gd name="T41" fmla="*/ 3 h 4"/>
                <a:gd name="T42" fmla="*/ 6 w 9"/>
                <a:gd name="T43" fmla="*/ 2 h 4"/>
                <a:gd name="T44" fmla="*/ 7 w 9"/>
                <a:gd name="T45"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 h="4">
                  <a:moveTo>
                    <a:pt x="7" y="0"/>
                  </a:moveTo>
                  <a:lnTo>
                    <a:pt x="5" y="2"/>
                  </a:lnTo>
                  <a:lnTo>
                    <a:pt x="6" y="0"/>
                  </a:lnTo>
                  <a:lnTo>
                    <a:pt x="4" y="2"/>
                  </a:lnTo>
                  <a:lnTo>
                    <a:pt x="5" y="0"/>
                  </a:lnTo>
                  <a:lnTo>
                    <a:pt x="2" y="2"/>
                  </a:lnTo>
                  <a:lnTo>
                    <a:pt x="3" y="0"/>
                  </a:lnTo>
                  <a:lnTo>
                    <a:pt x="1" y="2"/>
                  </a:lnTo>
                  <a:lnTo>
                    <a:pt x="1" y="0"/>
                  </a:lnTo>
                  <a:lnTo>
                    <a:pt x="0" y="2"/>
                  </a:lnTo>
                  <a:lnTo>
                    <a:pt x="2" y="3"/>
                  </a:lnTo>
                  <a:lnTo>
                    <a:pt x="1" y="2"/>
                  </a:lnTo>
                  <a:lnTo>
                    <a:pt x="3" y="3"/>
                  </a:lnTo>
                  <a:lnTo>
                    <a:pt x="2" y="2"/>
                  </a:lnTo>
                  <a:lnTo>
                    <a:pt x="5" y="3"/>
                  </a:lnTo>
                  <a:lnTo>
                    <a:pt x="3" y="2"/>
                  </a:lnTo>
                  <a:lnTo>
                    <a:pt x="6" y="3"/>
                  </a:lnTo>
                  <a:lnTo>
                    <a:pt x="5" y="2"/>
                  </a:lnTo>
                  <a:lnTo>
                    <a:pt x="6" y="3"/>
                  </a:lnTo>
                  <a:lnTo>
                    <a:pt x="6" y="2"/>
                  </a:lnTo>
                  <a:lnTo>
                    <a:pt x="8" y="3"/>
                  </a:lnTo>
                  <a:lnTo>
                    <a:pt x="6" y="2"/>
                  </a:lnTo>
                  <a:lnTo>
                    <a:pt x="7" y="0"/>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11" name="Freeform 408"/>
            <p:cNvSpPr>
              <a:spLocks/>
            </p:cNvSpPr>
            <p:nvPr/>
          </p:nvSpPr>
          <p:spPr bwMode="auto">
            <a:xfrm>
              <a:off x="684" y="3121"/>
              <a:ext cx="272" cy="67"/>
            </a:xfrm>
            <a:custGeom>
              <a:avLst/>
              <a:gdLst>
                <a:gd name="T0" fmla="*/ 0 w 272"/>
                <a:gd name="T1" fmla="*/ 5 h 67"/>
                <a:gd name="T2" fmla="*/ 11 w 272"/>
                <a:gd name="T3" fmla="*/ 19 h 67"/>
                <a:gd name="T4" fmla="*/ 25 w 272"/>
                <a:gd name="T5" fmla="*/ 31 h 67"/>
                <a:gd name="T6" fmla="*/ 40 w 272"/>
                <a:gd name="T7" fmla="*/ 41 h 67"/>
                <a:gd name="T8" fmla="*/ 57 w 272"/>
                <a:gd name="T9" fmla="*/ 50 h 67"/>
                <a:gd name="T10" fmla="*/ 75 w 272"/>
                <a:gd name="T11" fmla="*/ 57 h 67"/>
                <a:gd name="T12" fmla="*/ 94 w 272"/>
                <a:gd name="T13" fmla="*/ 62 h 67"/>
                <a:gd name="T14" fmla="*/ 114 w 272"/>
                <a:gd name="T15" fmla="*/ 65 h 67"/>
                <a:gd name="T16" fmla="*/ 134 w 272"/>
                <a:gd name="T17" fmla="*/ 66 h 67"/>
                <a:gd name="T18" fmla="*/ 154 w 272"/>
                <a:gd name="T19" fmla="*/ 65 h 67"/>
                <a:gd name="T20" fmla="*/ 174 w 272"/>
                <a:gd name="T21" fmla="*/ 62 h 67"/>
                <a:gd name="T22" fmla="*/ 194 w 272"/>
                <a:gd name="T23" fmla="*/ 57 h 67"/>
                <a:gd name="T24" fmla="*/ 212 w 272"/>
                <a:gd name="T25" fmla="*/ 50 h 67"/>
                <a:gd name="T26" fmla="*/ 229 w 272"/>
                <a:gd name="T27" fmla="*/ 41 h 67"/>
                <a:gd name="T28" fmla="*/ 245 w 272"/>
                <a:gd name="T29" fmla="*/ 30 h 67"/>
                <a:gd name="T30" fmla="*/ 259 w 272"/>
                <a:gd name="T31" fmla="*/ 16 h 67"/>
                <a:gd name="T32" fmla="*/ 271 w 272"/>
                <a:gd name="T33"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2" h="67">
                  <a:moveTo>
                    <a:pt x="0" y="5"/>
                  </a:moveTo>
                  <a:lnTo>
                    <a:pt x="11" y="19"/>
                  </a:lnTo>
                  <a:lnTo>
                    <a:pt x="25" y="31"/>
                  </a:lnTo>
                  <a:lnTo>
                    <a:pt x="40" y="41"/>
                  </a:lnTo>
                  <a:lnTo>
                    <a:pt x="57" y="50"/>
                  </a:lnTo>
                  <a:lnTo>
                    <a:pt x="75" y="57"/>
                  </a:lnTo>
                  <a:lnTo>
                    <a:pt x="94" y="62"/>
                  </a:lnTo>
                  <a:lnTo>
                    <a:pt x="114" y="65"/>
                  </a:lnTo>
                  <a:lnTo>
                    <a:pt x="134" y="66"/>
                  </a:lnTo>
                  <a:lnTo>
                    <a:pt x="154" y="65"/>
                  </a:lnTo>
                  <a:lnTo>
                    <a:pt x="174" y="62"/>
                  </a:lnTo>
                  <a:lnTo>
                    <a:pt x="194" y="57"/>
                  </a:lnTo>
                  <a:lnTo>
                    <a:pt x="212" y="50"/>
                  </a:lnTo>
                  <a:lnTo>
                    <a:pt x="229" y="41"/>
                  </a:lnTo>
                  <a:lnTo>
                    <a:pt x="245" y="30"/>
                  </a:lnTo>
                  <a:lnTo>
                    <a:pt x="259" y="16"/>
                  </a:lnTo>
                  <a:lnTo>
                    <a:pt x="271" y="0"/>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12" name="Freeform 409"/>
            <p:cNvSpPr>
              <a:spLocks/>
            </p:cNvSpPr>
            <p:nvPr/>
          </p:nvSpPr>
          <p:spPr bwMode="auto">
            <a:xfrm>
              <a:off x="673" y="3095"/>
              <a:ext cx="2" cy="20"/>
            </a:xfrm>
            <a:custGeom>
              <a:avLst/>
              <a:gdLst>
                <a:gd name="T0" fmla="*/ 1 w 2"/>
                <a:gd name="T1" fmla="*/ 10 h 20"/>
                <a:gd name="T2" fmla="*/ 1 w 2"/>
                <a:gd name="T3" fmla="*/ 11 h 20"/>
                <a:gd name="T4" fmla="*/ 1 w 2"/>
                <a:gd name="T5" fmla="*/ 11 h 20"/>
                <a:gd name="T6" fmla="*/ 1 w 2"/>
                <a:gd name="T7" fmla="*/ 13 h 20"/>
                <a:gd name="T8" fmla="*/ 1 w 2"/>
                <a:gd name="T9" fmla="*/ 14 h 20"/>
                <a:gd name="T10" fmla="*/ 1 w 2"/>
                <a:gd name="T11" fmla="*/ 14 h 20"/>
                <a:gd name="T12" fmla="*/ 1 w 2"/>
                <a:gd name="T13" fmla="*/ 15 h 20"/>
                <a:gd name="T14" fmla="*/ 1 w 2"/>
                <a:gd name="T15" fmla="*/ 16 h 20"/>
                <a:gd name="T16" fmla="*/ 1 w 2"/>
                <a:gd name="T17" fmla="*/ 17 h 20"/>
                <a:gd name="T18" fmla="*/ 1 w 2"/>
                <a:gd name="T19" fmla="*/ 17 h 20"/>
                <a:gd name="T20" fmla="*/ 1 w 2"/>
                <a:gd name="T21" fmla="*/ 17 h 20"/>
                <a:gd name="T22" fmla="*/ 0 w 2"/>
                <a:gd name="T23" fmla="*/ 17 h 20"/>
                <a:gd name="T24" fmla="*/ 0 w 2"/>
                <a:gd name="T25" fmla="*/ 17 h 20"/>
                <a:gd name="T26" fmla="*/ 0 w 2"/>
                <a:gd name="T27" fmla="*/ 17 h 20"/>
                <a:gd name="T28" fmla="*/ 0 w 2"/>
                <a:gd name="T29" fmla="*/ 16 h 20"/>
                <a:gd name="T30" fmla="*/ 0 w 2"/>
                <a:gd name="T31" fmla="*/ 16 h 20"/>
                <a:gd name="T32" fmla="*/ 0 w 2"/>
                <a:gd name="T33" fmla="*/ 17 h 20"/>
                <a:gd name="T34" fmla="*/ 0 w 2"/>
                <a:gd name="T35" fmla="*/ 17 h 20"/>
                <a:gd name="T36" fmla="*/ 0 w 2"/>
                <a:gd name="T37" fmla="*/ 17 h 20"/>
                <a:gd name="T38" fmla="*/ 0 w 2"/>
                <a:gd name="T39" fmla="*/ 18 h 20"/>
                <a:gd name="T40" fmla="*/ 0 w 2"/>
                <a:gd name="T41" fmla="*/ 19 h 20"/>
                <a:gd name="T42" fmla="*/ 0 w 2"/>
                <a:gd name="T43" fmla="*/ 19 h 20"/>
                <a:gd name="T44" fmla="*/ 1 w 2"/>
                <a:gd name="T45" fmla="*/ 18 h 20"/>
                <a:gd name="T46" fmla="*/ 1 w 2"/>
                <a:gd name="T47" fmla="*/ 17 h 20"/>
                <a:gd name="T48" fmla="*/ 1 w 2"/>
                <a:gd name="T49" fmla="*/ 16 h 20"/>
                <a:gd name="T50" fmla="*/ 1 w 2"/>
                <a:gd name="T51" fmla="*/ 15 h 20"/>
                <a:gd name="T52" fmla="*/ 1 w 2"/>
                <a:gd name="T53" fmla="*/ 14 h 20"/>
                <a:gd name="T54" fmla="*/ 1 w 2"/>
                <a:gd name="T55" fmla="*/ 12 h 20"/>
                <a:gd name="T56" fmla="*/ 1 w 2"/>
                <a:gd name="T57" fmla="*/ 11 h 20"/>
                <a:gd name="T58" fmla="*/ 1 w 2"/>
                <a:gd name="T59" fmla="*/ 9 h 20"/>
                <a:gd name="T60" fmla="*/ 1 w 2"/>
                <a:gd name="T61" fmla="*/ 8 h 20"/>
                <a:gd name="T62" fmla="*/ 1 w 2"/>
                <a:gd name="T63" fmla="*/ 7 h 20"/>
                <a:gd name="T64" fmla="*/ 1 w 2"/>
                <a:gd name="T65" fmla="*/ 5 h 20"/>
                <a:gd name="T66" fmla="*/ 1 w 2"/>
                <a:gd name="T67" fmla="*/ 4 h 20"/>
                <a:gd name="T68" fmla="*/ 1 w 2"/>
                <a:gd name="T69" fmla="*/ 2 h 20"/>
                <a:gd name="T70" fmla="*/ 1 w 2"/>
                <a:gd name="T71" fmla="*/ 2 h 20"/>
                <a:gd name="T72" fmla="*/ 0 w 2"/>
                <a:gd name="T73" fmla="*/ 1 h 20"/>
                <a:gd name="T74" fmla="*/ 0 w 2"/>
                <a:gd name="T75" fmla="*/ 0 h 20"/>
                <a:gd name="T76" fmla="*/ 0 w 2"/>
                <a:gd name="T77" fmla="*/ 1 h 20"/>
                <a:gd name="T78" fmla="*/ 0 w 2"/>
                <a:gd name="T79" fmla="*/ 1 h 20"/>
                <a:gd name="T80" fmla="*/ 0 w 2"/>
                <a:gd name="T81" fmla="*/ 2 h 20"/>
                <a:gd name="T82" fmla="*/ 0 w 2"/>
                <a:gd name="T83" fmla="*/ 2 h 20"/>
                <a:gd name="T84" fmla="*/ 0 w 2"/>
                <a:gd name="T85" fmla="*/ 2 h 20"/>
                <a:gd name="T86" fmla="*/ 0 w 2"/>
                <a:gd name="T87" fmla="*/ 3 h 20"/>
                <a:gd name="T88" fmla="*/ 0 w 2"/>
                <a:gd name="T89" fmla="*/ 4 h 20"/>
                <a:gd name="T90" fmla="*/ 0 w 2"/>
                <a:gd name="T91" fmla="*/ 3 h 20"/>
                <a:gd name="T92" fmla="*/ 0 w 2"/>
                <a:gd name="T93" fmla="*/ 2 h 20"/>
                <a:gd name="T94" fmla="*/ 0 w 2"/>
                <a:gd name="T95" fmla="*/ 2 h 20"/>
                <a:gd name="T96" fmla="*/ 0 w 2"/>
                <a:gd name="T97" fmla="*/ 2 h 20"/>
                <a:gd name="T98" fmla="*/ 1 w 2"/>
                <a:gd name="T99" fmla="*/ 2 h 20"/>
                <a:gd name="T100" fmla="*/ 1 w 2"/>
                <a:gd name="T101" fmla="*/ 3 h 20"/>
                <a:gd name="T102" fmla="*/ 1 w 2"/>
                <a:gd name="T103" fmla="*/ 4 h 20"/>
                <a:gd name="T104" fmla="*/ 1 w 2"/>
                <a:gd name="T105" fmla="*/ 5 h 20"/>
                <a:gd name="T106" fmla="*/ 1 w 2"/>
                <a:gd name="T107" fmla="*/ 5 h 20"/>
                <a:gd name="T108" fmla="*/ 1 w 2"/>
                <a:gd name="T109" fmla="*/ 6 h 20"/>
                <a:gd name="T110" fmla="*/ 1 w 2"/>
                <a:gd name="T111" fmla="*/ 7 h 20"/>
                <a:gd name="T112" fmla="*/ 1 w 2"/>
                <a:gd name="T113" fmla="*/ 8 h 20"/>
                <a:gd name="T114" fmla="*/ 1 w 2"/>
                <a:gd name="T115" fmla="*/ 1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 h="20">
                  <a:moveTo>
                    <a:pt x="1" y="10"/>
                  </a:moveTo>
                  <a:lnTo>
                    <a:pt x="1" y="11"/>
                  </a:lnTo>
                  <a:lnTo>
                    <a:pt x="1" y="11"/>
                  </a:lnTo>
                  <a:lnTo>
                    <a:pt x="1" y="13"/>
                  </a:lnTo>
                  <a:lnTo>
                    <a:pt x="1" y="14"/>
                  </a:lnTo>
                  <a:lnTo>
                    <a:pt x="1" y="14"/>
                  </a:lnTo>
                  <a:lnTo>
                    <a:pt x="1" y="15"/>
                  </a:lnTo>
                  <a:lnTo>
                    <a:pt x="1" y="16"/>
                  </a:lnTo>
                  <a:lnTo>
                    <a:pt x="1" y="17"/>
                  </a:lnTo>
                  <a:lnTo>
                    <a:pt x="1" y="17"/>
                  </a:lnTo>
                  <a:lnTo>
                    <a:pt x="1" y="17"/>
                  </a:lnTo>
                  <a:lnTo>
                    <a:pt x="0" y="17"/>
                  </a:lnTo>
                  <a:lnTo>
                    <a:pt x="0" y="17"/>
                  </a:lnTo>
                  <a:lnTo>
                    <a:pt x="0" y="17"/>
                  </a:lnTo>
                  <a:lnTo>
                    <a:pt x="0" y="16"/>
                  </a:lnTo>
                  <a:lnTo>
                    <a:pt x="0" y="16"/>
                  </a:lnTo>
                  <a:lnTo>
                    <a:pt x="0" y="17"/>
                  </a:lnTo>
                  <a:lnTo>
                    <a:pt x="0" y="17"/>
                  </a:lnTo>
                  <a:lnTo>
                    <a:pt x="0" y="17"/>
                  </a:lnTo>
                  <a:lnTo>
                    <a:pt x="0" y="18"/>
                  </a:lnTo>
                  <a:lnTo>
                    <a:pt x="0" y="19"/>
                  </a:lnTo>
                  <a:lnTo>
                    <a:pt x="0" y="19"/>
                  </a:lnTo>
                  <a:lnTo>
                    <a:pt x="1" y="18"/>
                  </a:lnTo>
                  <a:lnTo>
                    <a:pt x="1" y="17"/>
                  </a:lnTo>
                  <a:lnTo>
                    <a:pt x="1" y="16"/>
                  </a:lnTo>
                  <a:lnTo>
                    <a:pt x="1" y="15"/>
                  </a:lnTo>
                  <a:lnTo>
                    <a:pt x="1" y="14"/>
                  </a:lnTo>
                  <a:lnTo>
                    <a:pt x="1" y="12"/>
                  </a:lnTo>
                  <a:lnTo>
                    <a:pt x="1" y="11"/>
                  </a:lnTo>
                  <a:lnTo>
                    <a:pt x="1" y="9"/>
                  </a:lnTo>
                  <a:lnTo>
                    <a:pt x="1" y="8"/>
                  </a:lnTo>
                  <a:lnTo>
                    <a:pt x="1" y="7"/>
                  </a:lnTo>
                  <a:lnTo>
                    <a:pt x="1" y="5"/>
                  </a:lnTo>
                  <a:lnTo>
                    <a:pt x="1" y="4"/>
                  </a:lnTo>
                  <a:lnTo>
                    <a:pt x="1" y="2"/>
                  </a:lnTo>
                  <a:lnTo>
                    <a:pt x="1" y="2"/>
                  </a:lnTo>
                  <a:lnTo>
                    <a:pt x="0" y="1"/>
                  </a:lnTo>
                  <a:lnTo>
                    <a:pt x="0" y="0"/>
                  </a:lnTo>
                  <a:lnTo>
                    <a:pt x="0" y="1"/>
                  </a:lnTo>
                  <a:lnTo>
                    <a:pt x="0" y="1"/>
                  </a:lnTo>
                  <a:lnTo>
                    <a:pt x="0" y="2"/>
                  </a:lnTo>
                  <a:lnTo>
                    <a:pt x="0" y="2"/>
                  </a:lnTo>
                  <a:lnTo>
                    <a:pt x="0" y="2"/>
                  </a:lnTo>
                  <a:lnTo>
                    <a:pt x="0" y="3"/>
                  </a:lnTo>
                  <a:lnTo>
                    <a:pt x="0" y="4"/>
                  </a:lnTo>
                  <a:lnTo>
                    <a:pt x="0" y="3"/>
                  </a:lnTo>
                  <a:lnTo>
                    <a:pt x="0" y="2"/>
                  </a:lnTo>
                  <a:lnTo>
                    <a:pt x="0" y="2"/>
                  </a:lnTo>
                  <a:lnTo>
                    <a:pt x="0" y="2"/>
                  </a:lnTo>
                  <a:lnTo>
                    <a:pt x="1" y="2"/>
                  </a:lnTo>
                  <a:lnTo>
                    <a:pt x="1" y="3"/>
                  </a:lnTo>
                  <a:lnTo>
                    <a:pt x="1" y="4"/>
                  </a:lnTo>
                  <a:lnTo>
                    <a:pt x="1" y="5"/>
                  </a:lnTo>
                  <a:lnTo>
                    <a:pt x="1" y="5"/>
                  </a:lnTo>
                  <a:lnTo>
                    <a:pt x="1" y="6"/>
                  </a:lnTo>
                  <a:lnTo>
                    <a:pt x="1" y="7"/>
                  </a:lnTo>
                  <a:lnTo>
                    <a:pt x="1" y="8"/>
                  </a:lnTo>
                  <a:lnTo>
                    <a:pt x="1" y="10"/>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13" name="Freeform 410"/>
            <p:cNvSpPr>
              <a:spLocks/>
            </p:cNvSpPr>
            <p:nvPr/>
          </p:nvSpPr>
          <p:spPr bwMode="auto">
            <a:xfrm>
              <a:off x="682" y="3105"/>
              <a:ext cx="3" cy="20"/>
            </a:xfrm>
            <a:custGeom>
              <a:avLst/>
              <a:gdLst>
                <a:gd name="T0" fmla="*/ 2 w 3"/>
                <a:gd name="T1" fmla="*/ 10 h 20"/>
                <a:gd name="T2" fmla="*/ 2 w 3"/>
                <a:gd name="T3" fmla="*/ 11 h 20"/>
                <a:gd name="T4" fmla="*/ 2 w 3"/>
                <a:gd name="T5" fmla="*/ 12 h 20"/>
                <a:gd name="T6" fmla="*/ 2 w 3"/>
                <a:gd name="T7" fmla="*/ 13 h 20"/>
                <a:gd name="T8" fmla="*/ 2 w 3"/>
                <a:gd name="T9" fmla="*/ 14 h 20"/>
                <a:gd name="T10" fmla="*/ 2 w 3"/>
                <a:gd name="T11" fmla="*/ 14 h 20"/>
                <a:gd name="T12" fmla="*/ 2 w 3"/>
                <a:gd name="T13" fmla="*/ 15 h 20"/>
                <a:gd name="T14" fmla="*/ 2 w 3"/>
                <a:gd name="T15" fmla="*/ 16 h 20"/>
                <a:gd name="T16" fmla="*/ 1 w 3"/>
                <a:gd name="T17" fmla="*/ 16 h 20"/>
                <a:gd name="T18" fmla="*/ 1 w 3"/>
                <a:gd name="T19" fmla="*/ 17 h 20"/>
                <a:gd name="T20" fmla="*/ 1 w 3"/>
                <a:gd name="T21" fmla="*/ 17 h 20"/>
                <a:gd name="T22" fmla="*/ 1 w 3"/>
                <a:gd name="T23" fmla="*/ 17 h 20"/>
                <a:gd name="T24" fmla="*/ 1 w 3"/>
                <a:gd name="T25" fmla="*/ 17 h 20"/>
                <a:gd name="T26" fmla="*/ 0 w 3"/>
                <a:gd name="T27" fmla="*/ 16 h 20"/>
                <a:gd name="T28" fmla="*/ 1 w 3"/>
                <a:gd name="T29" fmla="*/ 16 h 20"/>
                <a:gd name="T30" fmla="*/ 1 w 3"/>
                <a:gd name="T31" fmla="*/ 17 h 20"/>
                <a:gd name="T32" fmla="*/ 1 w 3"/>
                <a:gd name="T33" fmla="*/ 17 h 20"/>
                <a:gd name="T34" fmla="*/ 1 w 3"/>
                <a:gd name="T35" fmla="*/ 17 h 20"/>
                <a:gd name="T36" fmla="*/ 1 w 3"/>
                <a:gd name="T37" fmla="*/ 18 h 20"/>
                <a:gd name="T38" fmla="*/ 1 w 3"/>
                <a:gd name="T39" fmla="*/ 18 h 20"/>
                <a:gd name="T40" fmla="*/ 1 w 3"/>
                <a:gd name="T41" fmla="*/ 19 h 20"/>
                <a:gd name="T42" fmla="*/ 1 w 3"/>
                <a:gd name="T43" fmla="*/ 18 h 20"/>
                <a:gd name="T44" fmla="*/ 2 w 3"/>
                <a:gd name="T45" fmla="*/ 17 h 20"/>
                <a:gd name="T46" fmla="*/ 2 w 3"/>
                <a:gd name="T47" fmla="*/ 16 h 20"/>
                <a:gd name="T48" fmla="*/ 2 w 3"/>
                <a:gd name="T49" fmla="*/ 15 h 20"/>
                <a:gd name="T50" fmla="*/ 2 w 3"/>
                <a:gd name="T51" fmla="*/ 14 h 20"/>
                <a:gd name="T52" fmla="*/ 2 w 3"/>
                <a:gd name="T53" fmla="*/ 12 h 20"/>
                <a:gd name="T54" fmla="*/ 2 w 3"/>
                <a:gd name="T55" fmla="*/ 11 h 20"/>
                <a:gd name="T56" fmla="*/ 2 w 3"/>
                <a:gd name="T57" fmla="*/ 9 h 20"/>
                <a:gd name="T58" fmla="*/ 2 w 3"/>
                <a:gd name="T59" fmla="*/ 8 h 20"/>
                <a:gd name="T60" fmla="*/ 2 w 3"/>
                <a:gd name="T61" fmla="*/ 7 h 20"/>
                <a:gd name="T62" fmla="*/ 2 w 3"/>
                <a:gd name="T63" fmla="*/ 5 h 20"/>
                <a:gd name="T64" fmla="*/ 2 w 3"/>
                <a:gd name="T65" fmla="*/ 4 h 20"/>
                <a:gd name="T66" fmla="*/ 2 w 3"/>
                <a:gd name="T67" fmla="*/ 2 h 20"/>
                <a:gd name="T68" fmla="*/ 1 w 3"/>
                <a:gd name="T69" fmla="*/ 2 h 20"/>
                <a:gd name="T70" fmla="*/ 1 w 3"/>
                <a:gd name="T71" fmla="*/ 1 h 20"/>
                <a:gd name="T72" fmla="*/ 1 w 3"/>
                <a:gd name="T73" fmla="*/ 0 h 20"/>
                <a:gd name="T74" fmla="*/ 1 w 3"/>
                <a:gd name="T75" fmla="*/ 1 h 20"/>
                <a:gd name="T76" fmla="*/ 0 w 3"/>
                <a:gd name="T77" fmla="*/ 2 h 20"/>
                <a:gd name="T78" fmla="*/ 0 w 3"/>
                <a:gd name="T79" fmla="*/ 2 h 20"/>
                <a:gd name="T80" fmla="*/ 0 w 3"/>
                <a:gd name="T81" fmla="*/ 2 h 20"/>
                <a:gd name="T82" fmla="*/ 0 w 3"/>
                <a:gd name="T83" fmla="*/ 3 h 20"/>
                <a:gd name="T84" fmla="*/ 0 w 3"/>
                <a:gd name="T85" fmla="*/ 4 h 20"/>
                <a:gd name="T86" fmla="*/ 0 w 3"/>
                <a:gd name="T87" fmla="*/ 3 h 20"/>
                <a:gd name="T88" fmla="*/ 0 w 3"/>
                <a:gd name="T89" fmla="*/ 2 h 20"/>
                <a:gd name="T90" fmla="*/ 1 w 3"/>
                <a:gd name="T91" fmla="*/ 2 h 20"/>
                <a:gd name="T92" fmla="*/ 1 w 3"/>
                <a:gd name="T93" fmla="*/ 2 h 20"/>
                <a:gd name="T94" fmla="*/ 1 w 3"/>
                <a:gd name="T95" fmla="*/ 2 h 20"/>
                <a:gd name="T96" fmla="*/ 1 w 3"/>
                <a:gd name="T97" fmla="*/ 2 h 20"/>
                <a:gd name="T98" fmla="*/ 1 w 3"/>
                <a:gd name="T99" fmla="*/ 2 h 20"/>
                <a:gd name="T100" fmla="*/ 1 w 3"/>
                <a:gd name="T101" fmla="*/ 3 h 20"/>
                <a:gd name="T102" fmla="*/ 2 w 3"/>
                <a:gd name="T103" fmla="*/ 3 h 20"/>
                <a:gd name="T104" fmla="*/ 2 w 3"/>
                <a:gd name="T105" fmla="*/ 4 h 20"/>
                <a:gd name="T106" fmla="*/ 2 w 3"/>
                <a:gd name="T107" fmla="*/ 5 h 20"/>
                <a:gd name="T108" fmla="*/ 2 w 3"/>
                <a:gd name="T109" fmla="*/ 6 h 20"/>
                <a:gd name="T110" fmla="*/ 2 w 3"/>
                <a:gd name="T111" fmla="*/ 7 h 20"/>
                <a:gd name="T112" fmla="*/ 2 w 3"/>
                <a:gd name="T113" fmla="*/ 8 h 20"/>
                <a:gd name="T114" fmla="*/ 2 w 3"/>
                <a:gd name="T115" fmla="*/ 1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 h="20">
                  <a:moveTo>
                    <a:pt x="2" y="10"/>
                  </a:moveTo>
                  <a:lnTo>
                    <a:pt x="2" y="11"/>
                  </a:lnTo>
                  <a:lnTo>
                    <a:pt x="2" y="12"/>
                  </a:lnTo>
                  <a:lnTo>
                    <a:pt x="2" y="13"/>
                  </a:lnTo>
                  <a:lnTo>
                    <a:pt x="2" y="14"/>
                  </a:lnTo>
                  <a:lnTo>
                    <a:pt x="2" y="14"/>
                  </a:lnTo>
                  <a:lnTo>
                    <a:pt x="2" y="15"/>
                  </a:lnTo>
                  <a:lnTo>
                    <a:pt x="2" y="16"/>
                  </a:lnTo>
                  <a:lnTo>
                    <a:pt x="1" y="16"/>
                  </a:lnTo>
                  <a:lnTo>
                    <a:pt x="1" y="17"/>
                  </a:lnTo>
                  <a:lnTo>
                    <a:pt x="1" y="17"/>
                  </a:lnTo>
                  <a:lnTo>
                    <a:pt x="1" y="17"/>
                  </a:lnTo>
                  <a:lnTo>
                    <a:pt x="1" y="17"/>
                  </a:lnTo>
                  <a:lnTo>
                    <a:pt x="0" y="16"/>
                  </a:lnTo>
                  <a:lnTo>
                    <a:pt x="1" y="16"/>
                  </a:lnTo>
                  <a:lnTo>
                    <a:pt x="1" y="17"/>
                  </a:lnTo>
                  <a:lnTo>
                    <a:pt x="1" y="17"/>
                  </a:lnTo>
                  <a:lnTo>
                    <a:pt x="1" y="17"/>
                  </a:lnTo>
                  <a:lnTo>
                    <a:pt x="1" y="18"/>
                  </a:lnTo>
                  <a:lnTo>
                    <a:pt x="1" y="18"/>
                  </a:lnTo>
                  <a:lnTo>
                    <a:pt x="1" y="19"/>
                  </a:lnTo>
                  <a:lnTo>
                    <a:pt x="1" y="18"/>
                  </a:lnTo>
                  <a:lnTo>
                    <a:pt x="2" y="17"/>
                  </a:lnTo>
                  <a:lnTo>
                    <a:pt x="2" y="16"/>
                  </a:lnTo>
                  <a:lnTo>
                    <a:pt x="2" y="15"/>
                  </a:lnTo>
                  <a:lnTo>
                    <a:pt x="2" y="14"/>
                  </a:lnTo>
                  <a:lnTo>
                    <a:pt x="2" y="12"/>
                  </a:lnTo>
                  <a:lnTo>
                    <a:pt x="2" y="11"/>
                  </a:lnTo>
                  <a:lnTo>
                    <a:pt x="2" y="9"/>
                  </a:lnTo>
                  <a:lnTo>
                    <a:pt x="2" y="8"/>
                  </a:lnTo>
                  <a:lnTo>
                    <a:pt x="2" y="7"/>
                  </a:lnTo>
                  <a:lnTo>
                    <a:pt x="2" y="5"/>
                  </a:lnTo>
                  <a:lnTo>
                    <a:pt x="2" y="4"/>
                  </a:lnTo>
                  <a:lnTo>
                    <a:pt x="2" y="2"/>
                  </a:lnTo>
                  <a:lnTo>
                    <a:pt x="1" y="2"/>
                  </a:lnTo>
                  <a:lnTo>
                    <a:pt x="1" y="1"/>
                  </a:lnTo>
                  <a:lnTo>
                    <a:pt x="1" y="0"/>
                  </a:lnTo>
                  <a:lnTo>
                    <a:pt x="1" y="1"/>
                  </a:lnTo>
                  <a:lnTo>
                    <a:pt x="0" y="2"/>
                  </a:lnTo>
                  <a:lnTo>
                    <a:pt x="0" y="2"/>
                  </a:lnTo>
                  <a:lnTo>
                    <a:pt x="0" y="2"/>
                  </a:lnTo>
                  <a:lnTo>
                    <a:pt x="0" y="3"/>
                  </a:lnTo>
                  <a:lnTo>
                    <a:pt x="0" y="4"/>
                  </a:lnTo>
                  <a:lnTo>
                    <a:pt x="0" y="3"/>
                  </a:lnTo>
                  <a:lnTo>
                    <a:pt x="0" y="2"/>
                  </a:lnTo>
                  <a:lnTo>
                    <a:pt x="1" y="2"/>
                  </a:lnTo>
                  <a:lnTo>
                    <a:pt x="1" y="2"/>
                  </a:lnTo>
                  <a:lnTo>
                    <a:pt x="1" y="2"/>
                  </a:lnTo>
                  <a:lnTo>
                    <a:pt x="1" y="2"/>
                  </a:lnTo>
                  <a:lnTo>
                    <a:pt x="1" y="2"/>
                  </a:lnTo>
                  <a:lnTo>
                    <a:pt x="1" y="3"/>
                  </a:lnTo>
                  <a:lnTo>
                    <a:pt x="2" y="3"/>
                  </a:lnTo>
                  <a:lnTo>
                    <a:pt x="2" y="4"/>
                  </a:lnTo>
                  <a:lnTo>
                    <a:pt x="2" y="5"/>
                  </a:lnTo>
                  <a:lnTo>
                    <a:pt x="2" y="6"/>
                  </a:lnTo>
                  <a:lnTo>
                    <a:pt x="2" y="7"/>
                  </a:lnTo>
                  <a:lnTo>
                    <a:pt x="2" y="8"/>
                  </a:lnTo>
                  <a:lnTo>
                    <a:pt x="2" y="10"/>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14" name="Freeform 411"/>
            <p:cNvSpPr>
              <a:spLocks/>
            </p:cNvSpPr>
            <p:nvPr/>
          </p:nvSpPr>
          <p:spPr bwMode="auto">
            <a:xfrm>
              <a:off x="687" y="3152"/>
              <a:ext cx="21" cy="3"/>
            </a:xfrm>
            <a:custGeom>
              <a:avLst/>
              <a:gdLst>
                <a:gd name="T0" fmla="*/ 10 w 21"/>
                <a:gd name="T1" fmla="*/ 1 h 3"/>
                <a:gd name="T2" fmla="*/ 11 w 21"/>
                <a:gd name="T3" fmla="*/ 1 h 3"/>
                <a:gd name="T4" fmla="*/ 12 w 21"/>
                <a:gd name="T5" fmla="*/ 1 h 3"/>
                <a:gd name="T6" fmla="*/ 12 w 21"/>
                <a:gd name="T7" fmla="*/ 1 h 3"/>
                <a:gd name="T8" fmla="*/ 13 w 21"/>
                <a:gd name="T9" fmla="*/ 1 h 3"/>
                <a:gd name="T10" fmla="*/ 14 w 21"/>
                <a:gd name="T11" fmla="*/ 1 h 3"/>
                <a:gd name="T12" fmla="*/ 15 w 21"/>
                <a:gd name="T13" fmla="*/ 1 h 3"/>
                <a:gd name="T14" fmla="*/ 15 w 21"/>
                <a:gd name="T15" fmla="*/ 1 h 3"/>
                <a:gd name="T16" fmla="*/ 16 w 21"/>
                <a:gd name="T17" fmla="*/ 1 h 3"/>
                <a:gd name="T18" fmla="*/ 17 w 21"/>
                <a:gd name="T19" fmla="*/ 1 h 3"/>
                <a:gd name="T20" fmla="*/ 17 w 21"/>
                <a:gd name="T21" fmla="*/ 1 h 3"/>
                <a:gd name="T22" fmla="*/ 17 w 21"/>
                <a:gd name="T23" fmla="*/ 1 h 3"/>
                <a:gd name="T24" fmla="*/ 17 w 21"/>
                <a:gd name="T25" fmla="*/ 2 h 3"/>
                <a:gd name="T26" fmla="*/ 16 w 21"/>
                <a:gd name="T27" fmla="*/ 2 h 3"/>
                <a:gd name="T28" fmla="*/ 16 w 21"/>
                <a:gd name="T29" fmla="*/ 2 h 3"/>
                <a:gd name="T30" fmla="*/ 17 w 21"/>
                <a:gd name="T31" fmla="*/ 2 h 3"/>
                <a:gd name="T32" fmla="*/ 18 w 21"/>
                <a:gd name="T33" fmla="*/ 2 h 3"/>
                <a:gd name="T34" fmla="*/ 18 w 21"/>
                <a:gd name="T35" fmla="*/ 1 h 3"/>
                <a:gd name="T36" fmla="*/ 18 w 21"/>
                <a:gd name="T37" fmla="*/ 1 h 3"/>
                <a:gd name="T38" fmla="*/ 19 w 21"/>
                <a:gd name="T39" fmla="*/ 1 h 3"/>
                <a:gd name="T40" fmla="*/ 20 w 21"/>
                <a:gd name="T41" fmla="*/ 1 h 3"/>
                <a:gd name="T42" fmla="*/ 18 w 21"/>
                <a:gd name="T43" fmla="*/ 1 h 3"/>
                <a:gd name="T44" fmla="*/ 18 w 21"/>
                <a:gd name="T45" fmla="*/ 1 h 3"/>
                <a:gd name="T46" fmla="*/ 16 w 21"/>
                <a:gd name="T47" fmla="*/ 0 h 3"/>
                <a:gd name="T48" fmla="*/ 15 w 21"/>
                <a:gd name="T49" fmla="*/ 0 h 3"/>
                <a:gd name="T50" fmla="*/ 14 w 21"/>
                <a:gd name="T51" fmla="*/ 0 h 3"/>
                <a:gd name="T52" fmla="*/ 12 w 21"/>
                <a:gd name="T53" fmla="*/ 0 h 3"/>
                <a:gd name="T54" fmla="*/ 11 w 21"/>
                <a:gd name="T55" fmla="*/ 0 h 3"/>
                <a:gd name="T56" fmla="*/ 9 w 21"/>
                <a:gd name="T57" fmla="*/ 0 h 3"/>
                <a:gd name="T58" fmla="*/ 8 w 21"/>
                <a:gd name="T59" fmla="*/ 0 h 3"/>
                <a:gd name="T60" fmla="*/ 6 w 21"/>
                <a:gd name="T61" fmla="*/ 0 h 3"/>
                <a:gd name="T62" fmla="*/ 5 w 21"/>
                <a:gd name="T63" fmla="*/ 0 h 3"/>
                <a:gd name="T64" fmla="*/ 4 w 21"/>
                <a:gd name="T65" fmla="*/ 1 h 3"/>
                <a:gd name="T66" fmla="*/ 2 w 21"/>
                <a:gd name="T67" fmla="*/ 1 h 3"/>
                <a:gd name="T68" fmla="*/ 2 w 21"/>
                <a:gd name="T69" fmla="*/ 1 h 3"/>
                <a:gd name="T70" fmla="*/ 1 w 21"/>
                <a:gd name="T71" fmla="*/ 1 h 3"/>
                <a:gd name="T72" fmla="*/ 0 w 21"/>
                <a:gd name="T73" fmla="*/ 2 h 3"/>
                <a:gd name="T74" fmla="*/ 1 w 21"/>
                <a:gd name="T75" fmla="*/ 2 h 3"/>
                <a:gd name="T76" fmla="*/ 1 w 21"/>
                <a:gd name="T77" fmla="*/ 2 h 3"/>
                <a:gd name="T78" fmla="*/ 2 w 21"/>
                <a:gd name="T79" fmla="*/ 2 h 3"/>
                <a:gd name="T80" fmla="*/ 2 w 21"/>
                <a:gd name="T81" fmla="*/ 2 h 3"/>
                <a:gd name="T82" fmla="*/ 2 w 21"/>
                <a:gd name="T83" fmla="*/ 2 h 3"/>
                <a:gd name="T84" fmla="*/ 3 w 21"/>
                <a:gd name="T85" fmla="*/ 2 h 3"/>
                <a:gd name="T86" fmla="*/ 4 w 21"/>
                <a:gd name="T87" fmla="*/ 2 h 3"/>
                <a:gd name="T88" fmla="*/ 5 w 21"/>
                <a:gd name="T89" fmla="*/ 2 h 3"/>
                <a:gd name="T90" fmla="*/ 3 w 21"/>
                <a:gd name="T91" fmla="*/ 2 h 3"/>
                <a:gd name="T92" fmla="*/ 2 w 21"/>
                <a:gd name="T93" fmla="*/ 2 h 3"/>
                <a:gd name="T94" fmla="*/ 2 w 21"/>
                <a:gd name="T95" fmla="*/ 2 h 3"/>
                <a:gd name="T96" fmla="*/ 2 w 21"/>
                <a:gd name="T97" fmla="*/ 1 h 3"/>
                <a:gd name="T98" fmla="*/ 2 w 21"/>
                <a:gd name="T99" fmla="*/ 1 h 3"/>
                <a:gd name="T100" fmla="*/ 2 w 21"/>
                <a:gd name="T101" fmla="*/ 1 h 3"/>
                <a:gd name="T102" fmla="*/ 3 w 21"/>
                <a:gd name="T103" fmla="*/ 1 h 3"/>
                <a:gd name="T104" fmla="*/ 4 w 21"/>
                <a:gd name="T105" fmla="*/ 1 h 3"/>
                <a:gd name="T106" fmla="*/ 5 w 21"/>
                <a:gd name="T107" fmla="*/ 1 h 3"/>
                <a:gd name="T108" fmla="*/ 5 w 21"/>
                <a:gd name="T109" fmla="*/ 1 h 3"/>
                <a:gd name="T110" fmla="*/ 6 w 21"/>
                <a:gd name="T111" fmla="*/ 1 h 3"/>
                <a:gd name="T112" fmla="*/ 8 w 21"/>
                <a:gd name="T113" fmla="*/ 1 h 3"/>
                <a:gd name="T114" fmla="*/ 8 w 21"/>
                <a:gd name="T115" fmla="*/ 1 h 3"/>
                <a:gd name="T116" fmla="*/ 10 w 21"/>
                <a:gd name="T117" fmla="*/ 1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1" h="3">
                  <a:moveTo>
                    <a:pt x="10" y="1"/>
                  </a:moveTo>
                  <a:lnTo>
                    <a:pt x="11" y="1"/>
                  </a:lnTo>
                  <a:lnTo>
                    <a:pt x="12" y="1"/>
                  </a:lnTo>
                  <a:lnTo>
                    <a:pt x="12" y="1"/>
                  </a:lnTo>
                  <a:lnTo>
                    <a:pt x="13" y="1"/>
                  </a:lnTo>
                  <a:lnTo>
                    <a:pt x="14" y="1"/>
                  </a:lnTo>
                  <a:lnTo>
                    <a:pt x="15" y="1"/>
                  </a:lnTo>
                  <a:lnTo>
                    <a:pt x="15" y="1"/>
                  </a:lnTo>
                  <a:lnTo>
                    <a:pt x="16" y="1"/>
                  </a:lnTo>
                  <a:lnTo>
                    <a:pt x="17" y="1"/>
                  </a:lnTo>
                  <a:lnTo>
                    <a:pt x="17" y="1"/>
                  </a:lnTo>
                  <a:lnTo>
                    <a:pt x="17" y="1"/>
                  </a:lnTo>
                  <a:lnTo>
                    <a:pt x="17" y="2"/>
                  </a:lnTo>
                  <a:lnTo>
                    <a:pt x="16" y="2"/>
                  </a:lnTo>
                  <a:lnTo>
                    <a:pt x="16" y="2"/>
                  </a:lnTo>
                  <a:lnTo>
                    <a:pt x="17" y="2"/>
                  </a:lnTo>
                  <a:lnTo>
                    <a:pt x="18" y="2"/>
                  </a:lnTo>
                  <a:lnTo>
                    <a:pt x="18" y="1"/>
                  </a:lnTo>
                  <a:lnTo>
                    <a:pt x="18" y="1"/>
                  </a:lnTo>
                  <a:lnTo>
                    <a:pt x="19" y="1"/>
                  </a:lnTo>
                  <a:lnTo>
                    <a:pt x="20" y="1"/>
                  </a:lnTo>
                  <a:lnTo>
                    <a:pt x="18" y="1"/>
                  </a:lnTo>
                  <a:lnTo>
                    <a:pt x="18" y="1"/>
                  </a:lnTo>
                  <a:lnTo>
                    <a:pt x="16" y="0"/>
                  </a:lnTo>
                  <a:lnTo>
                    <a:pt x="15" y="0"/>
                  </a:lnTo>
                  <a:lnTo>
                    <a:pt x="14" y="0"/>
                  </a:lnTo>
                  <a:lnTo>
                    <a:pt x="12" y="0"/>
                  </a:lnTo>
                  <a:lnTo>
                    <a:pt x="11" y="0"/>
                  </a:lnTo>
                  <a:lnTo>
                    <a:pt x="9" y="0"/>
                  </a:lnTo>
                  <a:lnTo>
                    <a:pt x="8" y="0"/>
                  </a:lnTo>
                  <a:lnTo>
                    <a:pt x="6" y="0"/>
                  </a:lnTo>
                  <a:lnTo>
                    <a:pt x="5" y="0"/>
                  </a:lnTo>
                  <a:lnTo>
                    <a:pt x="4" y="1"/>
                  </a:lnTo>
                  <a:lnTo>
                    <a:pt x="2" y="1"/>
                  </a:lnTo>
                  <a:lnTo>
                    <a:pt x="2" y="1"/>
                  </a:lnTo>
                  <a:lnTo>
                    <a:pt x="1" y="1"/>
                  </a:lnTo>
                  <a:lnTo>
                    <a:pt x="0" y="2"/>
                  </a:lnTo>
                  <a:lnTo>
                    <a:pt x="1" y="2"/>
                  </a:lnTo>
                  <a:lnTo>
                    <a:pt x="1" y="2"/>
                  </a:lnTo>
                  <a:lnTo>
                    <a:pt x="2" y="2"/>
                  </a:lnTo>
                  <a:lnTo>
                    <a:pt x="2" y="2"/>
                  </a:lnTo>
                  <a:lnTo>
                    <a:pt x="2" y="2"/>
                  </a:lnTo>
                  <a:lnTo>
                    <a:pt x="3" y="2"/>
                  </a:lnTo>
                  <a:lnTo>
                    <a:pt x="4" y="2"/>
                  </a:lnTo>
                  <a:lnTo>
                    <a:pt x="5" y="2"/>
                  </a:lnTo>
                  <a:lnTo>
                    <a:pt x="3" y="2"/>
                  </a:lnTo>
                  <a:lnTo>
                    <a:pt x="2" y="2"/>
                  </a:lnTo>
                  <a:lnTo>
                    <a:pt x="2" y="2"/>
                  </a:lnTo>
                  <a:lnTo>
                    <a:pt x="2" y="1"/>
                  </a:lnTo>
                  <a:lnTo>
                    <a:pt x="2" y="1"/>
                  </a:lnTo>
                  <a:lnTo>
                    <a:pt x="2" y="1"/>
                  </a:lnTo>
                  <a:lnTo>
                    <a:pt x="3" y="1"/>
                  </a:lnTo>
                  <a:lnTo>
                    <a:pt x="4" y="1"/>
                  </a:lnTo>
                  <a:lnTo>
                    <a:pt x="5" y="1"/>
                  </a:lnTo>
                  <a:lnTo>
                    <a:pt x="5" y="1"/>
                  </a:lnTo>
                  <a:lnTo>
                    <a:pt x="6" y="1"/>
                  </a:lnTo>
                  <a:lnTo>
                    <a:pt x="8" y="1"/>
                  </a:lnTo>
                  <a:lnTo>
                    <a:pt x="8" y="1"/>
                  </a:lnTo>
                  <a:lnTo>
                    <a:pt x="10" y="1"/>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15" name="Freeform 412"/>
            <p:cNvSpPr>
              <a:spLocks/>
            </p:cNvSpPr>
            <p:nvPr/>
          </p:nvSpPr>
          <p:spPr bwMode="auto">
            <a:xfrm>
              <a:off x="709" y="3129"/>
              <a:ext cx="3" cy="21"/>
            </a:xfrm>
            <a:custGeom>
              <a:avLst/>
              <a:gdLst>
                <a:gd name="T0" fmla="*/ 2 w 3"/>
                <a:gd name="T1" fmla="*/ 11 h 21"/>
                <a:gd name="T2" fmla="*/ 2 w 3"/>
                <a:gd name="T3" fmla="*/ 12 h 21"/>
                <a:gd name="T4" fmla="*/ 2 w 3"/>
                <a:gd name="T5" fmla="*/ 12 h 21"/>
                <a:gd name="T6" fmla="*/ 2 w 3"/>
                <a:gd name="T7" fmla="*/ 13 h 21"/>
                <a:gd name="T8" fmla="*/ 2 w 3"/>
                <a:gd name="T9" fmla="*/ 14 h 21"/>
                <a:gd name="T10" fmla="*/ 1 w 3"/>
                <a:gd name="T11" fmla="*/ 15 h 21"/>
                <a:gd name="T12" fmla="*/ 1 w 3"/>
                <a:gd name="T13" fmla="*/ 15 h 21"/>
                <a:gd name="T14" fmla="*/ 1 w 3"/>
                <a:gd name="T15" fmla="*/ 16 h 21"/>
                <a:gd name="T16" fmla="*/ 1 w 3"/>
                <a:gd name="T17" fmla="*/ 17 h 21"/>
                <a:gd name="T18" fmla="*/ 1 w 3"/>
                <a:gd name="T19" fmla="*/ 18 h 21"/>
                <a:gd name="T20" fmla="*/ 1 w 3"/>
                <a:gd name="T21" fmla="*/ 18 h 21"/>
                <a:gd name="T22" fmla="*/ 1 w 3"/>
                <a:gd name="T23" fmla="*/ 18 h 21"/>
                <a:gd name="T24" fmla="*/ 0 w 3"/>
                <a:gd name="T25" fmla="*/ 18 h 21"/>
                <a:gd name="T26" fmla="*/ 0 w 3"/>
                <a:gd name="T27" fmla="*/ 17 h 21"/>
                <a:gd name="T28" fmla="*/ 0 w 3"/>
                <a:gd name="T29" fmla="*/ 16 h 21"/>
                <a:gd name="T30" fmla="*/ 0 w 3"/>
                <a:gd name="T31" fmla="*/ 17 h 21"/>
                <a:gd name="T32" fmla="*/ 0 w 3"/>
                <a:gd name="T33" fmla="*/ 18 h 21"/>
                <a:gd name="T34" fmla="*/ 0 w 3"/>
                <a:gd name="T35" fmla="*/ 18 h 21"/>
                <a:gd name="T36" fmla="*/ 0 w 3"/>
                <a:gd name="T37" fmla="*/ 19 h 21"/>
                <a:gd name="T38" fmla="*/ 0 w 3"/>
                <a:gd name="T39" fmla="*/ 20 h 21"/>
                <a:gd name="T40" fmla="*/ 1 w 3"/>
                <a:gd name="T41" fmla="*/ 20 h 21"/>
                <a:gd name="T42" fmla="*/ 1 w 3"/>
                <a:gd name="T43" fmla="*/ 19 h 21"/>
                <a:gd name="T44" fmla="*/ 1 w 3"/>
                <a:gd name="T45" fmla="*/ 18 h 21"/>
                <a:gd name="T46" fmla="*/ 1 w 3"/>
                <a:gd name="T47" fmla="*/ 18 h 21"/>
                <a:gd name="T48" fmla="*/ 2 w 3"/>
                <a:gd name="T49" fmla="*/ 16 h 21"/>
                <a:gd name="T50" fmla="*/ 2 w 3"/>
                <a:gd name="T51" fmla="*/ 15 h 21"/>
                <a:gd name="T52" fmla="*/ 2 w 3"/>
                <a:gd name="T53" fmla="*/ 14 h 21"/>
                <a:gd name="T54" fmla="*/ 2 w 3"/>
                <a:gd name="T55" fmla="*/ 12 h 21"/>
                <a:gd name="T56" fmla="*/ 2 w 3"/>
                <a:gd name="T57" fmla="*/ 11 h 21"/>
                <a:gd name="T58" fmla="*/ 2 w 3"/>
                <a:gd name="T59" fmla="*/ 9 h 21"/>
                <a:gd name="T60" fmla="*/ 2 w 3"/>
                <a:gd name="T61" fmla="*/ 8 h 21"/>
                <a:gd name="T62" fmla="*/ 2 w 3"/>
                <a:gd name="T63" fmla="*/ 6 h 21"/>
                <a:gd name="T64" fmla="*/ 2 w 3"/>
                <a:gd name="T65" fmla="*/ 5 h 21"/>
                <a:gd name="T66" fmla="*/ 2 w 3"/>
                <a:gd name="T67" fmla="*/ 4 h 21"/>
                <a:gd name="T68" fmla="*/ 2 w 3"/>
                <a:gd name="T69" fmla="*/ 2 h 21"/>
                <a:gd name="T70" fmla="*/ 2 w 3"/>
                <a:gd name="T71" fmla="*/ 2 h 21"/>
                <a:gd name="T72" fmla="*/ 1 w 3"/>
                <a:gd name="T73" fmla="*/ 0 h 21"/>
                <a:gd name="T74" fmla="*/ 1 w 3"/>
                <a:gd name="T75" fmla="*/ 1 h 21"/>
                <a:gd name="T76" fmla="*/ 1 w 3"/>
                <a:gd name="T77" fmla="*/ 1 h 21"/>
                <a:gd name="T78" fmla="*/ 1 w 3"/>
                <a:gd name="T79" fmla="*/ 2 h 21"/>
                <a:gd name="T80" fmla="*/ 1 w 3"/>
                <a:gd name="T81" fmla="*/ 2 h 21"/>
                <a:gd name="T82" fmla="*/ 1 w 3"/>
                <a:gd name="T83" fmla="*/ 2 h 21"/>
                <a:gd name="T84" fmla="*/ 1 w 3"/>
                <a:gd name="T85" fmla="*/ 3 h 21"/>
                <a:gd name="T86" fmla="*/ 0 w 3"/>
                <a:gd name="T87" fmla="*/ 4 h 21"/>
                <a:gd name="T88" fmla="*/ 0 w 3"/>
                <a:gd name="T89" fmla="*/ 5 h 21"/>
                <a:gd name="T90" fmla="*/ 1 w 3"/>
                <a:gd name="T91" fmla="*/ 4 h 21"/>
                <a:gd name="T92" fmla="*/ 1 w 3"/>
                <a:gd name="T93" fmla="*/ 3 h 21"/>
                <a:gd name="T94" fmla="*/ 1 w 3"/>
                <a:gd name="T95" fmla="*/ 2 h 21"/>
                <a:gd name="T96" fmla="*/ 1 w 3"/>
                <a:gd name="T97" fmla="*/ 2 h 21"/>
                <a:gd name="T98" fmla="*/ 2 w 3"/>
                <a:gd name="T99" fmla="*/ 3 h 21"/>
                <a:gd name="T100" fmla="*/ 2 w 3"/>
                <a:gd name="T101" fmla="*/ 4 h 21"/>
                <a:gd name="T102" fmla="*/ 2 w 3"/>
                <a:gd name="T103" fmla="*/ 5 h 21"/>
                <a:gd name="T104" fmla="*/ 2 w 3"/>
                <a:gd name="T105" fmla="*/ 5 h 21"/>
                <a:gd name="T106" fmla="*/ 2 w 3"/>
                <a:gd name="T107" fmla="*/ 6 h 21"/>
                <a:gd name="T108" fmla="*/ 2 w 3"/>
                <a:gd name="T109" fmla="*/ 7 h 21"/>
                <a:gd name="T110" fmla="*/ 2 w 3"/>
                <a:gd name="T111" fmla="*/ 8 h 21"/>
                <a:gd name="T112" fmla="*/ 2 w 3"/>
                <a:gd name="T113" fmla="*/ 9 h 21"/>
                <a:gd name="T114" fmla="*/ 2 w 3"/>
                <a:gd name="T115" fmla="*/ 1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 h="21">
                  <a:moveTo>
                    <a:pt x="2" y="11"/>
                  </a:moveTo>
                  <a:lnTo>
                    <a:pt x="2" y="12"/>
                  </a:lnTo>
                  <a:lnTo>
                    <a:pt x="2" y="12"/>
                  </a:lnTo>
                  <a:lnTo>
                    <a:pt x="2" y="13"/>
                  </a:lnTo>
                  <a:lnTo>
                    <a:pt x="2" y="14"/>
                  </a:lnTo>
                  <a:lnTo>
                    <a:pt x="1" y="15"/>
                  </a:lnTo>
                  <a:lnTo>
                    <a:pt x="1" y="15"/>
                  </a:lnTo>
                  <a:lnTo>
                    <a:pt x="1" y="16"/>
                  </a:lnTo>
                  <a:lnTo>
                    <a:pt x="1" y="17"/>
                  </a:lnTo>
                  <a:lnTo>
                    <a:pt x="1" y="18"/>
                  </a:lnTo>
                  <a:lnTo>
                    <a:pt x="1" y="18"/>
                  </a:lnTo>
                  <a:lnTo>
                    <a:pt x="1" y="18"/>
                  </a:lnTo>
                  <a:lnTo>
                    <a:pt x="0" y="18"/>
                  </a:lnTo>
                  <a:lnTo>
                    <a:pt x="0" y="17"/>
                  </a:lnTo>
                  <a:lnTo>
                    <a:pt x="0" y="16"/>
                  </a:lnTo>
                  <a:lnTo>
                    <a:pt x="0" y="17"/>
                  </a:lnTo>
                  <a:lnTo>
                    <a:pt x="0" y="18"/>
                  </a:lnTo>
                  <a:lnTo>
                    <a:pt x="0" y="18"/>
                  </a:lnTo>
                  <a:lnTo>
                    <a:pt x="0" y="19"/>
                  </a:lnTo>
                  <a:lnTo>
                    <a:pt x="0" y="20"/>
                  </a:lnTo>
                  <a:lnTo>
                    <a:pt x="1" y="20"/>
                  </a:lnTo>
                  <a:lnTo>
                    <a:pt x="1" y="19"/>
                  </a:lnTo>
                  <a:lnTo>
                    <a:pt x="1" y="18"/>
                  </a:lnTo>
                  <a:lnTo>
                    <a:pt x="1" y="18"/>
                  </a:lnTo>
                  <a:lnTo>
                    <a:pt x="2" y="16"/>
                  </a:lnTo>
                  <a:lnTo>
                    <a:pt x="2" y="15"/>
                  </a:lnTo>
                  <a:lnTo>
                    <a:pt x="2" y="14"/>
                  </a:lnTo>
                  <a:lnTo>
                    <a:pt x="2" y="12"/>
                  </a:lnTo>
                  <a:lnTo>
                    <a:pt x="2" y="11"/>
                  </a:lnTo>
                  <a:lnTo>
                    <a:pt x="2" y="9"/>
                  </a:lnTo>
                  <a:lnTo>
                    <a:pt x="2" y="8"/>
                  </a:lnTo>
                  <a:lnTo>
                    <a:pt x="2" y="6"/>
                  </a:lnTo>
                  <a:lnTo>
                    <a:pt x="2" y="5"/>
                  </a:lnTo>
                  <a:lnTo>
                    <a:pt x="2" y="4"/>
                  </a:lnTo>
                  <a:lnTo>
                    <a:pt x="2" y="2"/>
                  </a:lnTo>
                  <a:lnTo>
                    <a:pt x="2" y="2"/>
                  </a:lnTo>
                  <a:lnTo>
                    <a:pt x="1" y="0"/>
                  </a:lnTo>
                  <a:lnTo>
                    <a:pt x="1" y="1"/>
                  </a:lnTo>
                  <a:lnTo>
                    <a:pt x="1" y="1"/>
                  </a:lnTo>
                  <a:lnTo>
                    <a:pt x="1" y="2"/>
                  </a:lnTo>
                  <a:lnTo>
                    <a:pt x="1" y="2"/>
                  </a:lnTo>
                  <a:lnTo>
                    <a:pt x="1" y="2"/>
                  </a:lnTo>
                  <a:lnTo>
                    <a:pt x="1" y="3"/>
                  </a:lnTo>
                  <a:lnTo>
                    <a:pt x="0" y="4"/>
                  </a:lnTo>
                  <a:lnTo>
                    <a:pt x="0" y="5"/>
                  </a:lnTo>
                  <a:lnTo>
                    <a:pt x="1" y="4"/>
                  </a:lnTo>
                  <a:lnTo>
                    <a:pt x="1" y="3"/>
                  </a:lnTo>
                  <a:lnTo>
                    <a:pt x="1" y="2"/>
                  </a:lnTo>
                  <a:lnTo>
                    <a:pt x="1" y="2"/>
                  </a:lnTo>
                  <a:lnTo>
                    <a:pt x="2" y="3"/>
                  </a:lnTo>
                  <a:lnTo>
                    <a:pt x="2" y="4"/>
                  </a:lnTo>
                  <a:lnTo>
                    <a:pt x="2" y="5"/>
                  </a:lnTo>
                  <a:lnTo>
                    <a:pt x="2" y="5"/>
                  </a:lnTo>
                  <a:lnTo>
                    <a:pt x="2" y="6"/>
                  </a:lnTo>
                  <a:lnTo>
                    <a:pt x="2" y="7"/>
                  </a:lnTo>
                  <a:lnTo>
                    <a:pt x="2" y="8"/>
                  </a:lnTo>
                  <a:lnTo>
                    <a:pt x="2" y="9"/>
                  </a:lnTo>
                  <a:lnTo>
                    <a:pt x="2" y="11"/>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16" name="Freeform 413"/>
            <p:cNvSpPr>
              <a:spLocks/>
            </p:cNvSpPr>
            <p:nvPr/>
          </p:nvSpPr>
          <p:spPr bwMode="auto">
            <a:xfrm>
              <a:off x="717" y="3136"/>
              <a:ext cx="8" cy="18"/>
            </a:xfrm>
            <a:custGeom>
              <a:avLst/>
              <a:gdLst>
                <a:gd name="T0" fmla="*/ 5 w 8"/>
                <a:gd name="T1" fmla="*/ 10 h 18"/>
                <a:gd name="T2" fmla="*/ 5 w 8"/>
                <a:gd name="T3" fmla="*/ 10 h 18"/>
                <a:gd name="T4" fmla="*/ 4 w 8"/>
                <a:gd name="T5" fmla="*/ 11 h 18"/>
                <a:gd name="T6" fmla="*/ 4 w 8"/>
                <a:gd name="T7" fmla="*/ 12 h 18"/>
                <a:gd name="T8" fmla="*/ 4 w 8"/>
                <a:gd name="T9" fmla="*/ 13 h 18"/>
                <a:gd name="T10" fmla="*/ 3 w 8"/>
                <a:gd name="T11" fmla="*/ 13 h 18"/>
                <a:gd name="T12" fmla="*/ 3 w 8"/>
                <a:gd name="T13" fmla="*/ 14 h 18"/>
                <a:gd name="T14" fmla="*/ 3 w 8"/>
                <a:gd name="T15" fmla="*/ 15 h 18"/>
                <a:gd name="T16" fmla="*/ 2 w 8"/>
                <a:gd name="T17" fmla="*/ 15 h 18"/>
                <a:gd name="T18" fmla="*/ 2 w 8"/>
                <a:gd name="T19" fmla="*/ 16 h 18"/>
                <a:gd name="T20" fmla="*/ 2 w 8"/>
                <a:gd name="T21" fmla="*/ 16 h 18"/>
                <a:gd name="T22" fmla="*/ 1 w 8"/>
                <a:gd name="T23" fmla="*/ 16 h 18"/>
                <a:gd name="T24" fmla="*/ 1 w 8"/>
                <a:gd name="T25" fmla="*/ 15 h 18"/>
                <a:gd name="T26" fmla="*/ 1 w 8"/>
                <a:gd name="T27" fmla="*/ 14 h 18"/>
                <a:gd name="T28" fmla="*/ 0 w 8"/>
                <a:gd name="T29" fmla="*/ 13 h 18"/>
                <a:gd name="T30" fmla="*/ 0 w 8"/>
                <a:gd name="T31" fmla="*/ 14 h 18"/>
                <a:gd name="T32" fmla="*/ 1 w 8"/>
                <a:gd name="T33" fmla="*/ 16 h 18"/>
                <a:gd name="T34" fmla="*/ 1 w 8"/>
                <a:gd name="T35" fmla="*/ 16 h 18"/>
                <a:gd name="T36" fmla="*/ 1 w 8"/>
                <a:gd name="T37" fmla="*/ 17 h 18"/>
                <a:gd name="T38" fmla="*/ 1 w 8"/>
                <a:gd name="T39" fmla="*/ 17 h 18"/>
                <a:gd name="T40" fmla="*/ 2 w 8"/>
                <a:gd name="T41" fmla="*/ 16 h 18"/>
                <a:gd name="T42" fmla="*/ 3 w 8"/>
                <a:gd name="T43" fmla="*/ 16 h 18"/>
                <a:gd name="T44" fmla="*/ 3 w 8"/>
                <a:gd name="T45" fmla="*/ 15 h 18"/>
                <a:gd name="T46" fmla="*/ 4 w 8"/>
                <a:gd name="T47" fmla="*/ 14 h 18"/>
                <a:gd name="T48" fmla="*/ 5 w 8"/>
                <a:gd name="T49" fmla="*/ 13 h 18"/>
                <a:gd name="T50" fmla="*/ 5 w 8"/>
                <a:gd name="T51" fmla="*/ 11 h 18"/>
                <a:gd name="T52" fmla="*/ 6 w 8"/>
                <a:gd name="T53" fmla="*/ 10 h 18"/>
                <a:gd name="T54" fmla="*/ 6 w 8"/>
                <a:gd name="T55" fmla="*/ 9 h 18"/>
                <a:gd name="T56" fmla="*/ 6 w 8"/>
                <a:gd name="T57" fmla="*/ 7 h 18"/>
                <a:gd name="T58" fmla="*/ 6 w 8"/>
                <a:gd name="T59" fmla="*/ 6 h 18"/>
                <a:gd name="T60" fmla="*/ 7 w 8"/>
                <a:gd name="T61" fmla="*/ 4 h 18"/>
                <a:gd name="T62" fmla="*/ 7 w 8"/>
                <a:gd name="T63" fmla="*/ 4 h 18"/>
                <a:gd name="T64" fmla="*/ 7 w 8"/>
                <a:gd name="T65" fmla="*/ 2 h 18"/>
                <a:gd name="T66" fmla="*/ 6 w 8"/>
                <a:gd name="T67" fmla="*/ 1 h 18"/>
                <a:gd name="T68" fmla="*/ 6 w 8"/>
                <a:gd name="T69" fmla="*/ 0 h 18"/>
                <a:gd name="T70" fmla="*/ 6 w 8"/>
                <a:gd name="T71" fmla="*/ 0 h 18"/>
                <a:gd name="T72" fmla="*/ 5 w 8"/>
                <a:gd name="T73" fmla="*/ 1 h 18"/>
                <a:gd name="T74" fmla="*/ 5 w 8"/>
                <a:gd name="T75" fmla="*/ 1 h 18"/>
                <a:gd name="T76" fmla="*/ 5 w 8"/>
                <a:gd name="T77" fmla="*/ 1 h 18"/>
                <a:gd name="T78" fmla="*/ 4 w 8"/>
                <a:gd name="T79" fmla="*/ 2 h 18"/>
                <a:gd name="T80" fmla="*/ 3 w 8"/>
                <a:gd name="T81" fmla="*/ 2 h 18"/>
                <a:gd name="T82" fmla="*/ 4 w 8"/>
                <a:gd name="T83" fmla="*/ 2 h 18"/>
                <a:gd name="T84" fmla="*/ 5 w 8"/>
                <a:gd name="T85" fmla="*/ 1 h 18"/>
                <a:gd name="T86" fmla="*/ 5 w 8"/>
                <a:gd name="T87" fmla="*/ 1 h 18"/>
                <a:gd name="T88" fmla="*/ 6 w 8"/>
                <a:gd name="T89" fmla="*/ 1 h 18"/>
                <a:gd name="T90" fmla="*/ 6 w 8"/>
                <a:gd name="T91" fmla="*/ 2 h 18"/>
                <a:gd name="T92" fmla="*/ 6 w 8"/>
                <a:gd name="T93" fmla="*/ 3 h 18"/>
                <a:gd name="T94" fmla="*/ 6 w 8"/>
                <a:gd name="T95" fmla="*/ 4 h 18"/>
                <a:gd name="T96" fmla="*/ 6 w 8"/>
                <a:gd name="T97" fmla="*/ 4 h 18"/>
                <a:gd name="T98" fmla="*/ 6 w 8"/>
                <a:gd name="T99" fmla="*/ 5 h 18"/>
                <a:gd name="T100" fmla="*/ 6 w 8"/>
                <a:gd name="T101" fmla="*/ 6 h 18"/>
                <a:gd name="T102" fmla="*/ 6 w 8"/>
                <a:gd name="T103" fmla="*/ 7 h 18"/>
                <a:gd name="T104" fmla="*/ 6 w 8"/>
                <a:gd name="T105" fmla="*/ 7 h 18"/>
                <a:gd name="T106" fmla="*/ 5 w 8"/>
                <a:gd name="T107" fmla="*/ 9 h 18"/>
                <a:gd name="T108" fmla="*/ 5 w 8"/>
                <a:gd name="T109" fmla="*/ 1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8" h="18">
                  <a:moveTo>
                    <a:pt x="5" y="10"/>
                  </a:moveTo>
                  <a:lnTo>
                    <a:pt x="5" y="10"/>
                  </a:lnTo>
                  <a:lnTo>
                    <a:pt x="4" y="11"/>
                  </a:lnTo>
                  <a:lnTo>
                    <a:pt x="4" y="12"/>
                  </a:lnTo>
                  <a:lnTo>
                    <a:pt x="4" y="13"/>
                  </a:lnTo>
                  <a:lnTo>
                    <a:pt x="3" y="13"/>
                  </a:lnTo>
                  <a:lnTo>
                    <a:pt x="3" y="14"/>
                  </a:lnTo>
                  <a:lnTo>
                    <a:pt x="3" y="15"/>
                  </a:lnTo>
                  <a:lnTo>
                    <a:pt x="2" y="15"/>
                  </a:lnTo>
                  <a:lnTo>
                    <a:pt x="2" y="16"/>
                  </a:lnTo>
                  <a:lnTo>
                    <a:pt x="2" y="16"/>
                  </a:lnTo>
                  <a:lnTo>
                    <a:pt x="1" y="16"/>
                  </a:lnTo>
                  <a:lnTo>
                    <a:pt x="1" y="15"/>
                  </a:lnTo>
                  <a:lnTo>
                    <a:pt x="1" y="14"/>
                  </a:lnTo>
                  <a:lnTo>
                    <a:pt x="0" y="13"/>
                  </a:lnTo>
                  <a:lnTo>
                    <a:pt x="0" y="14"/>
                  </a:lnTo>
                  <a:lnTo>
                    <a:pt x="1" y="16"/>
                  </a:lnTo>
                  <a:lnTo>
                    <a:pt x="1" y="16"/>
                  </a:lnTo>
                  <a:lnTo>
                    <a:pt x="1" y="17"/>
                  </a:lnTo>
                  <a:lnTo>
                    <a:pt x="1" y="17"/>
                  </a:lnTo>
                  <a:lnTo>
                    <a:pt x="2" y="16"/>
                  </a:lnTo>
                  <a:lnTo>
                    <a:pt x="3" y="16"/>
                  </a:lnTo>
                  <a:lnTo>
                    <a:pt x="3" y="15"/>
                  </a:lnTo>
                  <a:lnTo>
                    <a:pt x="4" y="14"/>
                  </a:lnTo>
                  <a:lnTo>
                    <a:pt x="5" y="13"/>
                  </a:lnTo>
                  <a:lnTo>
                    <a:pt x="5" y="11"/>
                  </a:lnTo>
                  <a:lnTo>
                    <a:pt x="6" y="10"/>
                  </a:lnTo>
                  <a:lnTo>
                    <a:pt x="6" y="9"/>
                  </a:lnTo>
                  <a:lnTo>
                    <a:pt x="6" y="7"/>
                  </a:lnTo>
                  <a:lnTo>
                    <a:pt x="6" y="6"/>
                  </a:lnTo>
                  <a:lnTo>
                    <a:pt x="7" y="4"/>
                  </a:lnTo>
                  <a:lnTo>
                    <a:pt x="7" y="4"/>
                  </a:lnTo>
                  <a:lnTo>
                    <a:pt x="7" y="2"/>
                  </a:lnTo>
                  <a:lnTo>
                    <a:pt x="6" y="1"/>
                  </a:lnTo>
                  <a:lnTo>
                    <a:pt x="6" y="0"/>
                  </a:lnTo>
                  <a:lnTo>
                    <a:pt x="6" y="0"/>
                  </a:lnTo>
                  <a:lnTo>
                    <a:pt x="5" y="1"/>
                  </a:lnTo>
                  <a:lnTo>
                    <a:pt x="5" y="1"/>
                  </a:lnTo>
                  <a:lnTo>
                    <a:pt x="5" y="1"/>
                  </a:lnTo>
                  <a:lnTo>
                    <a:pt x="4" y="2"/>
                  </a:lnTo>
                  <a:lnTo>
                    <a:pt x="3" y="2"/>
                  </a:lnTo>
                  <a:lnTo>
                    <a:pt x="4" y="2"/>
                  </a:lnTo>
                  <a:lnTo>
                    <a:pt x="5" y="1"/>
                  </a:lnTo>
                  <a:lnTo>
                    <a:pt x="5" y="1"/>
                  </a:lnTo>
                  <a:lnTo>
                    <a:pt x="6" y="1"/>
                  </a:lnTo>
                  <a:lnTo>
                    <a:pt x="6" y="2"/>
                  </a:lnTo>
                  <a:lnTo>
                    <a:pt x="6" y="3"/>
                  </a:lnTo>
                  <a:lnTo>
                    <a:pt x="6" y="4"/>
                  </a:lnTo>
                  <a:lnTo>
                    <a:pt x="6" y="4"/>
                  </a:lnTo>
                  <a:lnTo>
                    <a:pt x="6" y="5"/>
                  </a:lnTo>
                  <a:lnTo>
                    <a:pt x="6" y="6"/>
                  </a:lnTo>
                  <a:lnTo>
                    <a:pt x="6" y="7"/>
                  </a:lnTo>
                  <a:lnTo>
                    <a:pt x="6" y="7"/>
                  </a:lnTo>
                  <a:lnTo>
                    <a:pt x="5" y="9"/>
                  </a:lnTo>
                  <a:lnTo>
                    <a:pt x="5" y="10"/>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17" name="Freeform 414"/>
            <p:cNvSpPr>
              <a:spLocks/>
            </p:cNvSpPr>
            <p:nvPr/>
          </p:nvSpPr>
          <p:spPr bwMode="auto">
            <a:xfrm>
              <a:off x="742" y="3149"/>
              <a:ext cx="3" cy="20"/>
            </a:xfrm>
            <a:custGeom>
              <a:avLst/>
              <a:gdLst>
                <a:gd name="T0" fmla="*/ 2 w 3"/>
                <a:gd name="T1" fmla="*/ 9 h 20"/>
                <a:gd name="T2" fmla="*/ 2 w 3"/>
                <a:gd name="T3" fmla="*/ 11 h 20"/>
                <a:gd name="T4" fmla="*/ 2 w 3"/>
                <a:gd name="T5" fmla="*/ 12 h 20"/>
                <a:gd name="T6" fmla="*/ 2 w 3"/>
                <a:gd name="T7" fmla="*/ 13 h 20"/>
                <a:gd name="T8" fmla="*/ 2 w 3"/>
                <a:gd name="T9" fmla="*/ 14 h 20"/>
                <a:gd name="T10" fmla="*/ 2 w 3"/>
                <a:gd name="T11" fmla="*/ 14 h 20"/>
                <a:gd name="T12" fmla="*/ 2 w 3"/>
                <a:gd name="T13" fmla="*/ 15 h 20"/>
                <a:gd name="T14" fmla="*/ 2 w 3"/>
                <a:gd name="T15" fmla="*/ 16 h 20"/>
                <a:gd name="T16" fmla="*/ 1 w 3"/>
                <a:gd name="T17" fmla="*/ 16 h 20"/>
                <a:gd name="T18" fmla="*/ 1 w 3"/>
                <a:gd name="T19" fmla="*/ 17 h 20"/>
                <a:gd name="T20" fmla="*/ 1 w 3"/>
                <a:gd name="T21" fmla="*/ 17 h 20"/>
                <a:gd name="T22" fmla="*/ 1 w 3"/>
                <a:gd name="T23" fmla="*/ 17 h 20"/>
                <a:gd name="T24" fmla="*/ 1 w 3"/>
                <a:gd name="T25" fmla="*/ 16 h 20"/>
                <a:gd name="T26" fmla="*/ 0 w 3"/>
                <a:gd name="T27" fmla="*/ 15 h 20"/>
                <a:gd name="T28" fmla="*/ 0 w 3"/>
                <a:gd name="T29" fmla="*/ 16 h 20"/>
                <a:gd name="T30" fmla="*/ 0 w 3"/>
                <a:gd name="T31" fmla="*/ 17 h 20"/>
                <a:gd name="T32" fmla="*/ 1 w 3"/>
                <a:gd name="T33" fmla="*/ 17 h 20"/>
                <a:gd name="T34" fmla="*/ 1 w 3"/>
                <a:gd name="T35" fmla="*/ 18 h 20"/>
                <a:gd name="T36" fmla="*/ 1 w 3"/>
                <a:gd name="T37" fmla="*/ 18 h 20"/>
                <a:gd name="T38" fmla="*/ 1 w 3"/>
                <a:gd name="T39" fmla="*/ 19 h 20"/>
                <a:gd name="T40" fmla="*/ 1 w 3"/>
                <a:gd name="T41" fmla="*/ 18 h 20"/>
                <a:gd name="T42" fmla="*/ 2 w 3"/>
                <a:gd name="T43" fmla="*/ 17 h 20"/>
                <a:gd name="T44" fmla="*/ 2 w 3"/>
                <a:gd name="T45" fmla="*/ 16 h 20"/>
                <a:gd name="T46" fmla="*/ 2 w 3"/>
                <a:gd name="T47" fmla="*/ 15 h 20"/>
                <a:gd name="T48" fmla="*/ 2 w 3"/>
                <a:gd name="T49" fmla="*/ 14 h 20"/>
                <a:gd name="T50" fmla="*/ 2 w 3"/>
                <a:gd name="T51" fmla="*/ 12 h 20"/>
                <a:gd name="T52" fmla="*/ 2 w 3"/>
                <a:gd name="T53" fmla="*/ 11 h 20"/>
                <a:gd name="T54" fmla="*/ 2 w 3"/>
                <a:gd name="T55" fmla="*/ 9 h 20"/>
                <a:gd name="T56" fmla="*/ 2 w 3"/>
                <a:gd name="T57" fmla="*/ 8 h 20"/>
                <a:gd name="T58" fmla="*/ 2 w 3"/>
                <a:gd name="T59" fmla="*/ 6 h 20"/>
                <a:gd name="T60" fmla="*/ 2 w 3"/>
                <a:gd name="T61" fmla="*/ 5 h 20"/>
                <a:gd name="T62" fmla="*/ 2 w 3"/>
                <a:gd name="T63" fmla="*/ 4 h 20"/>
                <a:gd name="T64" fmla="*/ 2 w 3"/>
                <a:gd name="T65" fmla="*/ 2 h 20"/>
                <a:gd name="T66" fmla="*/ 1 w 3"/>
                <a:gd name="T67" fmla="*/ 2 h 20"/>
                <a:gd name="T68" fmla="*/ 1 w 3"/>
                <a:gd name="T69" fmla="*/ 1 h 20"/>
                <a:gd name="T70" fmla="*/ 1 w 3"/>
                <a:gd name="T71" fmla="*/ 0 h 20"/>
                <a:gd name="T72" fmla="*/ 1 w 3"/>
                <a:gd name="T73" fmla="*/ 0 h 20"/>
                <a:gd name="T74" fmla="*/ 1 w 3"/>
                <a:gd name="T75" fmla="*/ 1 h 20"/>
                <a:gd name="T76" fmla="*/ 0 w 3"/>
                <a:gd name="T77" fmla="*/ 2 h 20"/>
                <a:gd name="T78" fmla="*/ 0 w 3"/>
                <a:gd name="T79" fmla="*/ 2 h 20"/>
                <a:gd name="T80" fmla="*/ 0 w 3"/>
                <a:gd name="T81" fmla="*/ 3 h 20"/>
                <a:gd name="T82" fmla="*/ 0 w 3"/>
                <a:gd name="T83" fmla="*/ 4 h 20"/>
                <a:gd name="T84" fmla="*/ 0 w 3"/>
                <a:gd name="T85" fmla="*/ 3 h 20"/>
                <a:gd name="T86" fmla="*/ 0 w 3"/>
                <a:gd name="T87" fmla="*/ 2 h 20"/>
                <a:gd name="T88" fmla="*/ 1 w 3"/>
                <a:gd name="T89" fmla="*/ 2 h 20"/>
                <a:gd name="T90" fmla="*/ 1 w 3"/>
                <a:gd name="T91" fmla="*/ 2 h 20"/>
                <a:gd name="T92" fmla="*/ 1 w 3"/>
                <a:gd name="T93" fmla="*/ 2 h 20"/>
                <a:gd name="T94" fmla="*/ 1 w 3"/>
                <a:gd name="T95" fmla="*/ 2 h 20"/>
                <a:gd name="T96" fmla="*/ 1 w 3"/>
                <a:gd name="T97" fmla="*/ 2 h 20"/>
                <a:gd name="T98" fmla="*/ 1 w 3"/>
                <a:gd name="T99" fmla="*/ 3 h 20"/>
                <a:gd name="T100" fmla="*/ 2 w 3"/>
                <a:gd name="T101" fmla="*/ 4 h 20"/>
                <a:gd name="T102" fmla="*/ 2 w 3"/>
                <a:gd name="T103" fmla="*/ 5 h 20"/>
                <a:gd name="T104" fmla="*/ 2 w 3"/>
                <a:gd name="T105" fmla="*/ 6 h 20"/>
                <a:gd name="T106" fmla="*/ 2 w 3"/>
                <a:gd name="T107" fmla="*/ 7 h 20"/>
                <a:gd name="T108" fmla="*/ 2 w 3"/>
                <a:gd name="T109" fmla="*/ 8 h 20"/>
                <a:gd name="T110" fmla="*/ 2 w 3"/>
                <a:gd name="T111" fmla="*/ 9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 h="20">
                  <a:moveTo>
                    <a:pt x="2" y="9"/>
                  </a:moveTo>
                  <a:lnTo>
                    <a:pt x="2" y="11"/>
                  </a:lnTo>
                  <a:lnTo>
                    <a:pt x="2" y="12"/>
                  </a:lnTo>
                  <a:lnTo>
                    <a:pt x="2" y="13"/>
                  </a:lnTo>
                  <a:lnTo>
                    <a:pt x="2" y="14"/>
                  </a:lnTo>
                  <a:lnTo>
                    <a:pt x="2" y="14"/>
                  </a:lnTo>
                  <a:lnTo>
                    <a:pt x="2" y="15"/>
                  </a:lnTo>
                  <a:lnTo>
                    <a:pt x="2" y="16"/>
                  </a:lnTo>
                  <a:lnTo>
                    <a:pt x="1" y="16"/>
                  </a:lnTo>
                  <a:lnTo>
                    <a:pt x="1" y="17"/>
                  </a:lnTo>
                  <a:lnTo>
                    <a:pt x="1" y="17"/>
                  </a:lnTo>
                  <a:lnTo>
                    <a:pt x="1" y="17"/>
                  </a:lnTo>
                  <a:lnTo>
                    <a:pt x="1" y="16"/>
                  </a:lnTo>
                  <a:lnTo>
                    <a:pt x="0" y="15"/>
                  </a:lnTo>
                  <a:lnTo>
                    <a:pt x="0" y="16"/>
                  </a:lnTo>
                  <a:lnTo>
                    <a:pt x="0" y="17"/>
                  </a:lnTo>
                  <a:lnTo>
                    <a:pt x="1" y="17"/>
                  </a:lnTo>
                  <a:lnTo>
                    <a:pt x="1" y="18"/>
                  </a:lnTo>
                  <a:lnTo>
                    <a:pt x="1" y="18"/>
                  </a:lnTo>
                  <a:lnTo>
                    <a:pt x="1" y="19"/>
                  </a:lnTo>
                  <a:lnTo>
                    <a:pt x="1" y="18"/>
                  </a:lnTo>
                  <a:lnTo>
                    <a:pt x="2" y="17"/>
                  </a:lnTo>
                  <a:lnTo>
                    <a:pt x="2" y="16"/>
                  </a:lnTo>
                  <a:lnTo>
                    <a:pt x="2" y="15"/>
                  </a:lnTo>
                  <a:lnTo>
                    <a:pt x="2" y="14"/>
                  </a:lnTo>
                  <a:lnTo>
                    <a:pt x="2" y="12"/>
                  </a:lnTo>
                  <a:lnTo>
                    <a:pt x="2" y="11"/>
                  </a:lnTo>
                  <a:lnTo>
                    <a:pt x="2" y="9"/>
                  </a:lnTo>
                  <a:lnTo>
                    <a:pt x="2" y="8"/>
                  </a:lnTo>
                  <a:lnTo>
                    <a:pt x="2" y="6"/>
                  </a:lnTo>
                  <a:lnTo>
                    <a:pt x="2" y="5"/>
                  </a:lnTo>
                  <a:lnTo>
                    <a:pt x="2" y="4"/>
                  </a:lnTo>
                  <a:lnTo>
                    <a:pt x="2" y="2"/>
                  </a:lnTo>
                  <a:lnTo>
                    <a:pt x="1" y="2"/>
                  </a:lnTo>
                  <a:lnTo>
                    <a:pt x="1" y="1"/>
                  </a:lnTo>
                  <a:lnTo>
                    <a:pt x="1" y="0"/>
                  </a:lnTo>
                  <a:lnTo>
                    <a:pt x="1" y="0"/>
                  </a:lnTo>
                  <a:lnTo>
                    <a:pt x="1" y="1"/>
                  </a:lnTo>
                  <a:lnTo>
                    <a:pt x="0" y="2"/>
                  </a:lnTo>
                  <a:lnTo>
                    <a:pt x="0" y="2"/>
                  </a:lnTo>
                  <a:lnTo>
                    <a:pt x="0" y="3"/>
                  </a:lnTo>
                  <a:lnTo>
                    <a:pt x="0" y="4"/>
                  </a:lnTo>
                  <a:lnTo>
                    <a:pt x="0" y="3"/>
                  </a:lnTo>
                  <a:lnTo>
                    <a:pt x="0" y="2"/>
                  </a:lnTo>
                  <a:lnTo>
                    <a:pt x="1" y="2"/>
                  </a:lnTo>
                  <a:lnTo>
                    <a:pt x="1" y="2"/>
                  </a:lnTo>
                  <a:lnTo>
                    <a:pt x="1" y="2"/>
                  </a:lnTo>
                  <a:lnTo>
                    <a:pt x="1" y="2"/>
                  </a:lnTo>
                  <a:lnTo>
                    <a:pt x="1" y="2"/>
                  </a:lnTo>
                  <a:lnTo>
                    <a:pt x="1" y="3"/>
                  </a:lnTo>
                  <a:lnTo>
                    <a:pt x="2" y="4"/>
                  </a:lnTo>
                  <a:lnTo>
                    <a:pt x="2" y="5"/>
                  </a:lnTo>
                  <a:lnTo>
                    <a:pt x="2" y="6"/>
                  </a:lnTo>
                  <a:lnTo>
                    <a:pt x="2" y="7"/>
                  </a:lnTo>
                  <a:lnTo>
                    <a:pt x="2" y="8"/>
                  </a:lnTo>
                  <a:lnTo>
                    <a:pt x="2" y="9"/>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18" name="Freeform 415"/>
            <p:cNvSpPr>
              <a:spLocks/>
            </p:cNvSpPr>
            <p:nvPr/>
          </p:nvSpPr>
          <p:spPr bwMode="auto">
            <a:xfrm>
              <a:off x="753" y="3149"/>
              <a:ext cx="5" cy="20"/>
            </a:xfrm>
            <a:custGeom>
              <a:avLst/>
              <a:gdLst>
                <a:gd name="T0" fmla="*/ 3 w 5"/>
                <a:gd name="T1" fmla="*/ 10 h 20"/>
                <a:gd name="T2" fmla="*/ 3 w 5"/>
                <a:gd name="T3" fmla="*/ 11 h 20"/>
                <a:gd name="T4" fmla="*/ 3 w 5"/>
                <a:gd name="T5" fmla="*/ 12 h 20"/>
                <a:gd name="T6" fmla="*/ 2 w 5"/>
                <a:gd name="T7" fmla="*/ 13 h 20"/>
                <a:gd name="T8" fmla="*/ 2 w 5"/>
                <a:gd name="T9" fmla="*/ 14 h 20"/>
                <a:gd name="T10" fmla="*/ 2 w 5"/>
                <a:gd name="T11" fmla="*/ 14 h 20"/>
                <a:gd name="T12" fmla="*/ 2 w 5"/>
                <a:gd name="T13" fmla="*/ 15 h 20"/>
                <a:gd name="T14" fmla="*/ 2 w 5"/>
                <a:gd name="T15" fmla="*/ 16 h 20"/>
                <a:gd name="T16" fmla="*/ 2 w 5"/>
                <a:gd name="T17" fmla="*/ 16 h 20"/>
                <a:gd name="T18" fmla="*/ 2 w 5"/>
                <a:gd name="T19" fmla="*/ 17 h 20"/>
                <a:gd name="T20" fmla="*/ 1 w 5"/>
                <a:gd name="T21" fmla="*/ 17 h 20"/>
                <a:gd name="T22" fmla="*/ 1 w 5"/>
                <a:gd name="T23" fmla="*/ 17 h 20"/>
                <a:gd name="T24" fmla="*/ 0 w 5"/>
                <a:gd name="T25" fmla="*/ 16 h 20"/>
                <a:gd name="T26" fmla="*/ 0 w 5"/>
                <a:gd name="T27" fmla="*/ 16 h 20"/>
                <a:gd name="T28" fmla="*/ 0 w 5"/>
                <a:gd name="T29" fmla="*/ 15 h 20"/>
                <a:gd name="T30" fmla="*/ 0 w 5"/>
                <a:gd name="T31" fmla="*/ 16 h 20"/>
                <a:gd name="T32" fmla="*/ 0 w 5"/>
                <a:gd name="T33" fmla="*/ 17 h 20"/>
                <a:gd name="T34" fmla="*/ 0 w 5"/>
                <a:gd name="T35" fmla="*/ 17 h 20"/>
                <a:gd name="T36" fmla="*/ 0 w 5"/>
                <a:gd name="T37" fmla="*/ 18 h 20"/>
                <a:gd name="T38" fmla="*/ 0 w 5"/>
                <a:gd name="T39" fmla="*/ 19 h 20"/>
                <a:gd name="T40" fmla="*/ 1 w 5"/>
                <a:gd name="T41" fmla="*/ 18 h 20"/>
                <a:gd name="T42" fmla="*/ 2 w 5"/>
                <a:gd name="T43" fmla="*/ 17 h 20"/>
                <a:gd name="T44" fmla="*/ 2 w 5"/>
                <a:gd name="T45" fmla="*/ 17 h 20"/>
                <a:gd name="T46" fmla="*/ 2 w 5"/>
                <a:gd name="T47" fmla="*/ 15 h 20"/>
                <a:gd name="T48" fmla="*/ 3 w 5"/>
                <a:gd name="T49" fmla="*/ 14 h 20"/>
                <a:gd name="T50" fmla="*/ 3 w 5"/>
                <a:gd name="T51" fmla="*/ 13 h 20"/>
                <a:gd name="T52" fmla="*/ 3 w 5"/>
                <a:gd name="T53" fmla="*/ 11 h 20"/>
                <a:gd name="T54" fmla="*/ 4 w 5"/>
                <a:gd name="T55" fmla="*/ 10 h 20"/>
                <a:gd name="T56" fmla="*/ 4 w 5"/>
                <a:gd name="T57" fmla="*/ 8 h 20"/>
                <a:gd name="T58" fmla="*/ 4 w 5"/>
                <a:gd name="T59" fmla="*/ 7 h 20"/>
                <a:gd name="T60" fmla="*/ 4 w 5"/>
                <a:gd name="T61" fmla="*/ 6 h 20"/>
                <a:gd name="T62" fmla="*/ 4 w 5"/>
                <a:gd name="T63" fmla="*/ 5 h 20"/>
                <a:gd name="T64" fmla="*/ 4 w 5"/>
                <a:gd name="T65" fmla="*/ 3 h 20"/>
                <a:gd name="T66" fmla="*/ 4 w 5"/>
                <a:gd name="T67" fmla="*/ 2 h 20"/>
                <a:gd name="T68" fmla="*/ 3 w 5"/>
                <a:gd name="T69" fmla="*/ 1 h 20"/>
                <a:gd name="T70" fmla="*/ 3 w 5"/>
                <a:gd name="T71" fmla="*/ 0 h 20"/>
                <a:gd name="T72" fmla="*/ 3 w 5"/>
                <a:gd name="T73" fmla="*/ 0 h 20"/>
                <a:gd name="T74" fmla="*/ 2 w 5"/>
                <a:gd name="T75" fmla="*/ 1 h 20"/>
                <a:gd name="T76" fmla="*/ 2 w 5"/>
                <a:gd name="T77" fmla="*/ 2 h 20"/>
                <a:gd name="T78" fmla="*/ 2 w 5"/>
                <a:gd name="T79" fmla="*/ 2 h 20"/>
                <a:gd name="T80" fmla="*/ 2 w 5"/>
                <a:gd name="T81" fmla="*/ 3 h 20"/>
                <a:gd name="T82" fmla="*/ 1 w 5"/>
                <a:gd name="T83" fmla="*/ 3 h 20"/>
                <a:gd name="T84" fmla="*/ 2 w 5"/>
                <a:gd name="T85" fmla="*/ 2 h 20"/>
                <a:gd name="T86" fmla="*/ 2 w 5"/>
                <a:gd name="T87" fmla="*/ 2 h 20"/>
                <a:gd name="T88" fmla="*/ 2 w 5"/>
                <a:gd name="T89" fmla="*/ 2 h 20"/>
                <a:gd name="T90" fmla="*/ 3 w 5"/>
                <a:gd name="T91" fmla="*/ 2 h 20"/>
                <a:gd name="T92" fmla="*/ 3 w 5"/>
                <a:gd name="T93" fmla="*/ 2 h 20"/>
                <a:gd name="T94" fmla="*/ 3 w 5"/>
                <a:gd name="T95" fmla="*/ 2 h 20"/>
                <a:gd name="T96" fmla="*/ 4 w 5"/>
                <a:gd name="T97" fmla="*/ 2 h 20"/>
                <a:gd name="T98" fmla="*/ 4 w 5"/>
                <a:gd name="T99" fmla="*/ 3 h 20"/>
                <a:gd name="T100" fmla="*/ 4 w 5"/>
                <a:gd name="T101" fmla="*/ 4 h 20"/>
                <a:gd name="T102" fmla="*/ 4 w 5"/>
                <a:gd name="T103" fmla="*/ 5 h 20"/>
                <a:gd name="T104" fmla="*/ 4 w 5"/>
                <a:gd name="T105" fmla="*/ 5 h 20"/>
                <a:gd name="T106" fmla="*/ 4 w 5"/>
                <a:gd name="T107" fmla="*/ 7 h 20"/>
                <a:gd name="T108" fmla="*/ 4 w 5"/>
                <a:gd name="T109" fmla="*/ 8 h 20"/>
                <a:gd name="T110" fmla="*/ 3 w 5"/>
                <a:gd name="T111" fmla="*/ 9 h 20"/>
                <a:gd name="T112" fmla="*/ 3 w 5"/>
                <a:gd name="T113" fmla="*/ 1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 h="20">
                  <a:moveTo>
                    <a:pt x="3" y="10"/>
                  </a:moveTo>
                  <a:lnTo>
                    <a:pt x="3" y="11"/>
                  </a:lnTo>
                  <a:lnTo>
                    <a:pt x="3" y="12"/>
                  </a:lnTo>
                  <a:lnTo>
                    <a:pt x="2" y="13"/>
                  </a:lnTo>
                  <a:lnTo>
                    <a:pt x="2" y="14"/>
                  </a:lnTo>
                  <a:lnTo>
                    <a:pt x="2" y="14"/>
                  </a:lnTo>
                  <a:lnTo>
                    <a:pt x="2" y="15"/>
                  </a:lnTo>
                  <a:lnTo>
                    <a:pt x="2" y="16"/>
                  </a:lnTo>
                  <a:lnTo>
                    <a:pt x="2" y="16"/>
                  </a:lnTo>
                  <a:lnTo>
                    <a:pt x="2" y="17"/>
                  </a:lnTo>
                  <a:lnTo>
                    <a:pt x="1" y="17"/>
                  </a:lnTo>
                  <a:lnTo>
                    <a:pt x="1" y="17"/>
                  </a:lnTo>
                  <a:lnTo>
                    <a:pt x="0" y="16"/>
                  </a:lnTo>
                  <a:lnTo>
                    <a:pt x="0" y="16"/>
                  </a:lnTo>
                  <a:lnTo>
                    <a:pt x="0" y="15"/>
                  </a:lnTo>
                  <a:lnTo>
                    <a:pt x="0" y="16"/>
                  </a:lnTo>
                  <a:lnTo>
                    <a:pt x="0" y="17"/>
                  </a:lnTo>
                  <a:lnTo>
                    <a:pt x="0" y="17"/>
                  </a:lnTo>
                  <a:lnTo>
                    <a:pt x="0" y="18"/>
                  </a:lnTo>
                  <a:lnTo>
                    <a:pt x="0" y="19"/>
                  </a:lnTo>
                  <a:lnTo>
                    <a:pt x="1" y="18"/>
                  </a:lnTo>
                  <a:lnTo>
                    <a:pt x="2" y="17"/>
                  </a:lnTo>
                  <a:lnTo>
                    <a:pt x="2" y="17"/>
                  </a:lnTo>
                  <a:lnTo>
                    <a:pt x="2" y="15"/>
                  </a:lnTo>
                  <a:lnTo>
                    <a:pt x="3" y="14"/>
                  </a:lnTo>
                  <a:lnTo>
                    <a:pt x="3" y="13"/>
                  </a:lnTo>
                  <a:lnTo>
                    <a:pt x="3" y="11"/>
                  </a:lnTo>
                  <a:lnTo>
                    <a:pt x="4" y="10"/>
                  </a:lnTo>
                  <a:lnTo>
                    <a:pt x="4" y="8"/>
                  </a:lnTo>
                  <a:lnTo>
                    <a:pt x="4" y="7"/>
                  </a:lnTo>
                  <a:lnTo>
                    <a:pt x="4" y="6"/>
                  </a:lnTo>
                  <a:lnTo>
                    <a:pt x="4" y="5"/>
                  </a:lnTo>
                  <a:lnTo>
                    <a:pt x="4" y="3"/>
                  </a:lnTo>
                  <a:lnTo>
                    <a:pt x="4" y="2"/>
                  </a:lnTo>
                  <a:lnTo>
                    <a:pt x="3" y="1"/>
                  </a:lnTo>
                  <a:lnTo>
                    <a:pt x="3" y="0"/>
                  </a:lnTo>
                  <a:lnTo>
                    <a:pt x="3" y="0"/>
                  </a:lnTo>
                  <a:lnTo>
                    <a:pt x="2" y="1"/>
                  </a:lnTo>
                  <a:lnTo>
                    <a:pt x="2" y="2"/>
                  </a:lnTo>
                  <a:lnTo>
                    <a:pt x="2" y="2"/>
                  </a:lnTo>
                  <a:lnTo>
                    <a:pt x="2" y="3"/>
                  </a:lnTo>
                  <a:lnTo>
                    <a:pt x="1" y="3"/>
                  </a:lnTo>
                  <a:lnTo>
                    <a:pt x="2" y="2"/>
                  </a:lnTo>
                  <a:lnTo>
                    <a:pt x="2" y="2"/>
                  </a:lnTo>
                  <a:lnTo>
                    <a:pt x="2" y="2"/>
                  </a:lnTo>
                  <a:lnTo>
                    <a:pt x="3" y="2"/>
                  </a:lnTo>
                  <a:lnTo>
                    <a:pt x="3" y="2"/>
                  </a:lnTo>
                  <a:lnTo>
                    <a:pt x="3" y="2"/>
                  </a:lnTo>
                  <a:lnTo>
                    <a:pt x="4" y="2"/>
                  </a:lnTo>
                  <a:lnTo>
                    <a:pt x="4" y="3"/>
                  </a:lnTo>
                  <a:lnTo>
                    <a:pt x="4" y="4"/>
                  </a:lnTo>
                  <a:lnTo>
                    <a:pt x="4" y="5"/>
                  </a:lnTo>
                  <a:lnTo>
                    <a:pt x="4" y="5"/>
                  </a:lnTo>
                  <a:lnTo>
                    <a:pt x="4" y="7"/>
                  </a:lnTo>
                  <a:lnTo>
                    <a:pt x="4" y="8"/>
                  </a:lnTo>
                  <a:lnTo>
                    <a:pt x="3" y="9"/>
                  </a:lnTo>
                  <a:lnTo>
                    <a:pt x="3" y="10"/>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19" name="Freeform 416"/>
            <p:cNvSpPr>
              <a:spLocks/>
            </p:cNvSpPr>
            <p:nvPr/>
          </p:nvSpPr>
          <p:spPr bwMode="auto">
            <a:xfrm>
              <a:off x="671" y="3129"/>
              <a:ext cx="18" cy="6"/>
            </a:xfrm>
            <a:custGeom>
              <a:avLst/>
              <a:gdLst>
                <a:gd name="T0" fmla="*/ 10 w 18"/>
                <a:gd name="T1" fmla="*/ 1 h 6"/>
                <a:gd name="T2" fmla="*/ 10 w 18"/>
                <a:gd name="T3" fmla="*/ 2 h 6"/>
                <a:gd name="T4" fmla="*/ 11 w 18"/>
                <a:gd name="T5" fmla="*/ 2 h 6"/>
                <a:gd name="T6" fmla="*/ 12 w 18"/>
                <a:gd name="T7" fmla="*/ 2 h 6"/>
                <a:gd name="T8" fmla="*/ 13 w 18"/>
                <a:gd name="T9" fmla="*/ 2 h 6"/>
                <a:gd name="T10" fmla="*/ 13 w 18"/>
                <a:gd name="T11" fmla="*/ 3 h 6"/>
                <a:gd name="T12" fmla="*/ 14 w 18"/>
                <a:gd name="T13" fmla="*/ 3 h 6"/>
                <a:gd name="T14" fmla="*/ 15 w 18"/>
                <a:gd name="T15" fmla="*/ 3 h 6"/>
                <a:gd name="T16" fmla="*/ 16 w 18"/>
                <a:gd name="T17" fmla="*/ 4 h 6"/>
                <a:gd name="T18" fmla="*/ 16 w 18"/>
                <a:gd name="T19" fmla="*/ 4 h 6"/>
                <a:gd name="T20" fmla="*/ 16 w 18"/>
                <a:gd name="T21" fmla="*/ 5 h 6"/>
                <a:gd name="T22" fmla="*/ 15 w 18"/>
                <a:gd name="T23" fmla="*/ 5 h 6"/>
                <a:gd name="T24" fmla="*/ 14 w 18"/>
                <a:gd name="T25" fmla="*/ 5 h 6"/>
                <a:gd name="T26" fmla="*/ 15 w 18"/>
                <a:gd name="T27" fmla="*/ 5 h 6"/>
                <a:gd name="T28" fmla="*/ 16 w 18"/>
                <a:gd name="T29" fmla="*/ 5 h 6"/>
                <a:gd name="T30" fmla="*/ 16 w 18"/>
                <a:gd name="T31" fmla="*/ 5 h 6"/>
                <a:gd name="T32" fmla="*/ 17 w 18"/>
                <a:gd name="T33" fmla="*/ 5 h 6"/>
                <a:gd name="T34" fmla="*/ 17 w 18"/>
                <a:gd name="T35" fmla="*/ 5 h 6"/>
                <a:gd name="T36" fmla="*/ 17 w 18"/>
                <a:gd name="T37" fmla="*/ 4 h 6"/>
                <a:gd name="T38" fmla="*/ 16 w 18"/>
                <a:gd name="T39" fmla="*/ 4 h 6"/>
                <a:gd name="T40" fmla="*/ 16 w 18"/>
                <a:gd name="T41" fmla="*/ 3 h 6"/>
                <a:gd name="T42" fmla="*/ 15 w 18"/>
                <a:gd name="T43" fmla="*/ 2 h 6"/>
                <a:gd name="T44" fmla="*/ 13 w 18"/>
                <a:gd name="T45" fmla="*/ 2 h 6"/>
                <a:gd name="T46" fmla="*/ 13 w 18"/>
                <a:gd name="T47" fmla="*/ 1 h 6"/>
                <a:gd name="T48" fmla="*/ 11 w 18"/>
                <a:gd name="T49" fmla="*/ 1 h 6"/>
                <a:gd name="T50" fmla="*/ 10 w 18"/>
                <a:gd name="T51" fmla="*/ 0 h 6"/>
                <a:gd name="T52" fmla="*/ 8 w 18"/>
                <a:gd name="T53" fmla="*/ 0 h 6"/>
                <a:gd name="T54" fmla="*/ 7 w 18"/>
                <a:gd name="T55" fmla="*/ 0 h 6"/>
                <a:gd name="T56" fmla="*/ 6 w 18"/>
                <a:gd name="T57" fmla="*/ 0 h 6"/>
                <a:gd name="T58" fmla="*/ 4 w 18"/>
                <a:gd name="T59" fmla="*/ 0 h 6"/>
                <a:gd name="T60" fmla="*/ 3 w 18"/>
                <a:gd name="T61" fmla="*/ 0 h 6"/>
                <a:gd name="T62" fmla="*/ 1 w 18"/>
                <a:gd name="T63" fmla="*/ 0 h 6"/>
                <a:gd name="T64" fmla="*/ 1 w 18"/>
                <a:gd name="T65" fmla="*/ 0 h 6"/>
                <a:gd name="T66" fmla="*/ 0 w 18"/>
                <a:gd name="T67" fmla="*/ 0 h 6"/>
                <a:gd name="T68" fmla="*/ 0 w 18"/>
                <a:gd name="T69" fmla="*/ 1 h 6"/>
                <a:gd name="T70" fmla="*/ 0 w 18"/>
                <a:gd name="T71" fmla="*/ 1 h 6"/>
                <a:gd name="T72" fmla="*/ 1 w 18"/>
                <a:gd name="T73" fmla="*/ 1 h 6"/>
                <a:gd name="T74" fmla="*/ 1 w 18"/>
                <a:gd name="T75" fmla="*/ 2 h 6"/>
                <a:gd name="T76" fmla="*/ 1 w 18"/>
                <a:gd name="T77" fmla="*/ 2 h 6"/>
                <a:gd name="T78" fmla="*/ 2 w 18"/>
                <a:gd name="T79" fmla="*/ 3 h 6"/>
                <a:gd name="T80" fmla="*/ 2 w 18"/>
                <a:gd name="T81" fmla="*/ 2 h 6"/>
                <a:gd name="T82" fmla="*/ 1 w 18"/>
                <a:gd name="T83" fmla="*/ 2 h 6"/>
                <a:gd name="T84" fmla="*/ 1 w 18"/>
                <a:gd name="T85" fmla="*/ 1 h 6"/>
                <a:gd name="T86" fmla="*/ 1 w 18"/>
                <a:gd name="T87" fmla="*/ 1 h 6"/>
                <a:gd name="T88" fmla="*/ 2 w 18"/>
                <a:gd name="T89" fmla="*/ 0 h 6"/>
                <a:gd name="T90" fmla="*/ 3 w 18"/>
                <a:gd name="T91" fmla="*/ 0 h 6"/>
                <a:gd name="T92" fmla="*/ 4 w 18"/>
                <a:gd name="T93" fmla="*/ 0 h 6"/>
                <a:gd name="T94" fmla="*/ 4 w 18"/>
                <a:gd name="T95" fmla="*/ 0 h 6"/>
                <a:gd name="T96" fmla="*/ 5 w 18"/>
                <a:gd name="T97" fmla="*/ 0 h 6"/>
                <a:gd name="T98" fmla="*/ 7 w 18"/>
                <a:gd name="T99" fmla="*/ 1 h 6"/>
                <a:gd name="T100" fmla="*/ 7 w 18"/>
                <a:gd name="T101" fmla="*/ 1 h 6"/>
                <a:gd name="T102" fmla="*/ 9 w 18"/>
                <a:gd name="T103" fmla="*/ 1 h 6"/>
                <a:gd name="T104" fmla="*/ 10 w 18"/>
                <a:gd name="T105" fmla="*/ 1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8" h="6">
                  <a:moveTo>
                    <a:pt x="10" y="1"/>
                  </a:moveTo>
                  <a:lnTo>
                    <a:pt x="10" y="2"/>
                  </a:lnTo>
                  <a:lnTo>
                    <a:pt x="11" y="2"/>
                  </a:lnTo>
                  <a:lnTo>
                    <a:pt x="12" y="2"/>
                  </a:lnTo>
                  <a:lnTo>
                    <a:pt x="13" y="2"/>
                  </a:lnTo>
                  <a:lnTo>
                    <a:pt x="13" y="3"/>
                  </a:lnTo>
                  <a:lnTo>
                    <a:pt x="14" y="3"/>
                  </a:lnTo>
                  <a:lnTo>
                    <a:pt x="15" y="3"/>
                  </a:lnTo>
                  <a:lnTo>
                    <a:pt x="16" y="4"/>
                  </a:lnTo>
                  <a:lnTo>
                    <a:pt x="16" y="4"/>
                  </a:lnTo>
                  <a:lnTo>
                    <a:pt x="16" y="5"/>
                  </a:lnTo>
                  <a:lnTo>
                    <a:pt x="15" y="5"/>
                  </a:lnTo>
                  <a:lnTo>
                    <a:pt x="14" y="5"/>
                  </a:lnTo>
                  <a:lnTo>
                    <a:pt x="15" y="5"/>
                  </a:lnTo>
                  <a:lnTo>
                    <a:pt x="16" y="5"/>
                  </a:lnTo>
                  <a:lnTo>
                    <a:pt x="16" y="5"/>
                  </a:lnTo>
                  <a:lnTo>
                    <a:pt x="17" y="5"/>
                  </a:lnTo>
                  <a:lnTo>
                    <a:pt x="17" y="5"/>
                  </a:lnTo>
                  <a:lnTo>
                    <a:pt x="17" y="4"/>
                  </a:lnTo>
                  <a:lnTo>
                    <a:pt x="16" y="4"/>
                  </a:lnTo>
                  <a:lnTo>
                    <a:pt x="16" y="3"/>
                  </a:lnTo>
                  <a:lnTo>
                    <a:pt x="15" y="2"/>
                  </a:lnTo>
                  <a:lnTo>
                    <a:pt x="13" y="2"/>
                  </a:lnTo>
                  <a:lnTo>
                    <a:pt x="13" y="1"/>
                  </a:lnTo>
                  <a:lnTo>
                    <a:pt x="11" y="1"/>
                  </a:lnTo>
                  <a:lnTo>
                    <a:pt x="10" y="0"/>
                  </a:lnTo>
                  <a:lnTo>
                    <a:pt x="8" y="0"/>
                  </a:lnTo>
                  <a:lnTo>
                    <a:pt x="7" y="0"/>
                  </a:lnTo>
                  <a:lnTo>
                    <a:pt x="6" y="0"/>
                  </a:lnTo>
                  <a:lnTo>
                    <a:pt x="4" y="0"/>
                  </a:lnTo>
                  <a:lnTo>
                    <a:pt x="3" y="0"/>
                  </a:lnTo>
                  <a:lnTo>
                    <a:pt x="1" y="0"/>
                  </a:lnTo>
                  <a:lnTo>
                    <a:pt x="1" y="0"/>
                  </a:lnTo>
                  <a:lnTo>
                    <a:pt x="0" y="0"/>
                  </a:lnTo>
                  <a:lnTo>
                    <a:pt x="0" y="1"/>
                  </a:lnTo>
                  <a:lnTo>
                    <a:pt x="0" y="1"/>
                  </a:lnTo>
                  <a:lnTo>
                    <a:pt x="1" y="1"/>
                  </a:lnTo>
                  <a:lnTo>
                    <a:pt x="1" y="2"/>
                  </a:lnTo>
                  <a:lnTo>
                    <a:pt x="1" y="2"/>
                  </a:lnTo>
                  <a:lnTo>
                    <a:pt x="2" y="3"/>
                  </a:lnTo>
                  <a:lnTo>
                    <a:pt x="2" y="2"/>
                  </a:lnTo>
                  <a:lnTo>
                    <a:pt x="1" y="2"/>
                  </a:lnTo>
                  <a:lnTo>
                    <a:pt x="1" y="1"/>
                  </a:lnTo>
                  <a:lnTo>
                    <a:pt x="1" y="1"/>
                  </a:lnTo>
                  <a:lnTo>
                    <a:pt x="2" y="0"/>
                  </a:lnTo>
                  <a:lnTo>
                    <a:pt x="3" y="0"/>
                  </a:lnTo>
                  <a:lnTo>
                    <a:pt x="4" y="0"/>
                  </a:lnTo>
                  <a:lnTo>
                    <a:pt x="4" y="0"/>
                  </a:lnTo>
                  <a:lnTo>
                    <a:pt x="5" y="0"/>
                  </a:lnTo>
                  <a:lnTo>
                    <a:pt x="7" y="1"/>
                  </a:lnTo>
                  <a:lnTo>
                    <a:pt x="7" y="1"/>
                  </a:lnTo>
                  <a:lnTo>
                    <a:pt x="9" y="1"/>
                  </a:lnTo>
                  <a:lnTo>
                    <a:pt x="10" y="1"/>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20" name="Freeform 417"/>
            <p:cNvSpPr>
              <a:spLocks/>
            </p:cNvSpPr>
            <p:nvPr/>
          </p:nvSpPr>
          <p:spPr bwMode="auto">
            <a:xfrm>
              <a:off x="782" y="3159"/>
              <a:ext cx="5" cy="19"/>
            </a:xfrm>
            <a:custGeom>
              <a:avLst/>
              <a:gdLst>
                <a:gd name="T0" fmla="*/ 3 w 5"/>
                <a:gd name="T1" fmla="*/ 8 h 19"/>
                <a:gd name="T2" fmla="*/ 3 w 5"/>
                <a:gd name="T3" fmla="*/ 9 h 19"/>
                <a:gd name="T4" fmla="*/ 3 w 5"/>
                <a:gd name="T5" fmla="*/ 10 h 19"/>
                <a:gd name="T6" fmla="*/ 3 w 5"/>
                <a:gd name="T7" fmla="*/ 11 h 19"/>
                <a:gd name="T8" fmla="*/ 4 w 5"/>
                <a:gd name="T9" fmla="*/ 11 h 19"/>
                <a:gd name="T10" fmla="*/ 4 w 5"/>
                <a:gd name="T11" fmla="*/ 12 h 19"/>
                <a:gd name="T12" fmla="*/ 4 w 5"/>
                <a:gd name="T13" fmla="*/ 13 h 19"/>
                <a:gd name="T14" fmla="*/ 4 w 5"/>
                <a:gd name="T15" fmla="*/ 14 h 19"/>
                <a:gd name="T16" fmla="*/ 4 w 5"/>
                <a:gd name="T17" fmla="*/ 14 h 19"/>
                <a:gd name="T18" fmla="*/ 4 w 5"/>
                <a:gd name="T19" fmla="*/ 15 h 19"/>
                <a:gd name="T20" fmla="*/ 3 w 5"/>
                <a:gd name="T21" fmla="*/ 16 h 19"/>
                <a:gd name="T22" fmla="*/ 3 w 5"/>
                <a:gd name="T23" fmla="*/ 16 h 19"/>
                <a:gd name="T24" fmla="*/ 2 w 5"/>
                <a:gd name="T25" fmla="*/ 16 h 19"/>
                <a:gd name="T26" fmla="*/ 2 w 5"/>
                <a:gd name="T27" fmla="*/ 15 h 19"/>
                <a:gd name="T28" fmla="*/ 2 w 5"/>
                <a:gd name="T29" fmla="*/ 16 h 19"/>
                <a:gd name="T30" fmla="*/ 2 w 5"/>
                <a:gd name="T31" fmla="*/ 16 h 19"/>
                <a:gd name="T32" fmla="*/ 2 w 5"/>
                <a:gd name="T33" fmla="*/ 17 h 19"/>
                <a:gd name="T34" fmla="*/ 2 w 5"/>
                <a:gd name="T35" fmla="*/ 17 h 19"/>
                <a:gd name="T36" fmla="*/ 2 w 5"/>
                <a:gd name="T37" fmla="*/ 17 h 19"/>
                <a:gd name="T38" fmla="*/ 3 w 5"/>
                <a:gd name="T39" fmla="*/ 17 h 19"/>
                <a:gd name="T40" fmla="*/ 3 w 5"/>
                <a:gd name="T41" fmla="*/ 18 h 19"/>
                <a:gd name="T42" fmla="*/ 3 w 5"/>
                <a:gd name="T43" fmla="*/ 18 h 19"/>
                <a:gd name="T44" fmla="*/ 4 w 5"/>
                <a:gd name="T45" fmla="*/ 17 h 19"/>
                <a:gd name="T46" fmla="*/ 4 w 5"/>
                <a:gd name="T47" fmla="*/ 16 h 19"/>
                <a:gd name="T48" fmla="*/ 4 w 5"/>
                <a:gd name="T49" fmla="*/ 15 h 19"/>
                <a:gd name="T50" fmla="*/ 4 w 5"/>
                <a:gd name="T51" fmla="*/ 14 h 19"/>
                <a:gd name="T52" fmla="*/ 4 w 5"/>
                <a:gd name="T53" fmla="*/ 12 h 19"/>
                <a:gd name="T54" fmla="*/ 4 w 5"/>
                <a:gd name="T55" fmla="*/ 11 h 19"/>
                <a:gd name="T56" fmla="*/ 4 w 5"/>
                <a:gd name="T57" fmla="*/ 9 h 19"/>
                <a:gd name="T58" fmla="*/ 4 w 5"/>
                <a:gd name="T59" fmla="*/ 8 h 19"/>
                <a:gd name="T60" fmla="*/ 4 w 5"/>
                <a:gd name="T61" fmla="*/ 7 h 19"/>
                <a:gd name="T62" fmla="*/ 3 w 5"/>
                <a:gd name="T63" fmla="*/ 5 h 19"/>
                <a:gd name="T64" fmla="*/ 3 w 5"/>
                <a:gd name="T65" fmla="*/ 4 h 19"/>
                <a:gd name="T66" fmla="*/ 3 w 5"/>
                <a:gd name="T67" fmla="*/ 3 h 19"/>
                <a:gd name="T68" fmla="*/ 2 w 5"/>
                <a:gd name="T69" fmla="*/ 2 h 19"/>
                <a:gd name="T70" fmla="*/ 2 w 5"/>
                <a:gd name="T71" fmla="*/ 1 h 19"/>
                <a:gd name="T72" fmla="*/ 2 w 5"/>
                <a:gd name="T73" fmla="*/ 0 h 19"/>
                <a:gd name="T74" fmla="*/ 1 w 5"/>
                <a:gd name="T75" fmla="*/ 0 h 19"/>
                <a:gd name="T76" fmla="*/ 0 w 5"/>
                <a:gd name="T77" fmla="*/ 1 h 19"/>
                <a:gd name="T78" fmla="*/ 0 w 5"/>
                <a:gd name="T79" fmla="*/ 2 h 19"/>
                <a:gd name="T80" fmla="*/ 0 w 5"/>
                <a:gd name="T81" fmla="*/ 2 h 19"/>
                <a:gd name="T82" fmla="*/ 0 w 5"/>
                <a:gd name="T83" fmla="*/ 3 h 19"/>
                <a:gd name="T84" fmla="*/ 0 w 5"/>
                <a:gd name="T85" fmla="*/ 4 h 19"/>
                <a:gd name="T86" fmla="*/ 0 w 5"/>
                <a:gd name="T87" fmla="*/ 3 h 19"/>
                <a:gd name="T88" fmla="*/ 0 w 5"/>
                <a:gd name="T89" fmla="*/ 2 h 19"/>
                <a:gd name="T90" fmla="*/ 0 w 5"/>
                <a:gd name="T91" fmla="*/ 2 h 19"/>
                <a:gd name="T92" fmla="*/ 1 w 5"/>
                <a:gd name="T93" fmla="*/ 2 h 19"/>
                <a:gd name="T94" fmla="*/ 1 w 5"/>
                <a:gd name="T95" fmla="*/ 1 h 19"/>
                <a:gd name="T96" fmla="*/ 1 w 5"/>
                <a:gd name="T97" fmla="*/ 1 h 19"/>
                <a:gd name="T98" fmla="*/ 2 w 5"/>
                <a:gd name="T99" fmla="*/ 2 h 19"/>
                <a:gd name="T100" fmla="*/ 2 w 5"/>
                <a:gd name="T101" fmla="*/ 2 h 19"/>
                <a:gd name="T102" fmla="*/ 2 w 5"/>
                <a:gd name="T103" fmla="*/ 3 h 19"/>
                <a:gd name="T104" fmla="*/ 2 w 5"/>
                <a:gd name="T105" fmla="*/ 5 h 19"/>
                <a:gd name="T106" fmla="*/ 3 w 5"/>
                <a:gd name="T107" fmla="*/ 5 h 19"/>
                <a:gd name="T108" fmla="*/ 3 w 5"/>
                <a:gd name="T109" fmla="*/ 6 h 19"/>
                <a:gd name="T110" fmla="*/ 3 w 5"/>
                <a:gd name="T111" fmla="*/ 8 h 19"/>
                <a:gd name="T112" fmla="*/ 3 w 5"/>
                <a:gd name="T113" fmla="*/ 8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 h="19">
                  <a:moveTo>
                    <a:pt x="3" y="8"/>
                  </a:moveTo>
                  <a:lnTo>
                    <a:pt x="3" y="9"/>
                  </a:lnTo>
                  <a:lnTo>
                    <a:pt x="3" y="10"/>
                  </a:lnTo>
                  <a:lnTo>
                    <a:pt x="3" y="11"/>
                  </a:lnTo>
                  <a:lnTo>
                    <a:pt x="4" y="11"/>
                  </a:lnTo>
                  <a:lnTo>
                    <a:pt x="4" y="12"/>
                  </a:lnTo>
                  <a:lnTo>
                    <a:pt x="4" y="13"/>
                  </a:lnTo>
                  <a:lnTo>
                    <a:pt x="4" y="14"/>
                  </a:lnTo>
                  <a:lnTo>
                    <a:pt x="4" y="14"/>
                  </a:lnTo>
                  <a:lnTo>
                    <a:pt x="4" y="15"/>
                  </a:lnTo>
                  <a:lnTo>
                    <a:pt x="3" y="16"/>
                  </a:lnTo>
                  <a:lnTo>
                    <a:pt x="3" y="16"/>
                  </a:lnTo>
                  <a:lnTo>
                    <a:pt x="2" y="16"/>
                  </a:lnTo>
                  <a:lnTo>
                    <a:pt x="2" y="15"/>
                  </a:lnTo>
                  <a:lnTo>
                    <a:pt x="2" y="16"/>
                  </a:lnTo>
                  <a:lnTo>
                    <a:pt x="2" y="16"/>
                  </a:lnTo>
                  <a:lnTo>
                    <a:pt x="2" y="17"/>
                  </a:lnTo>
                  <a:lnTo>
                    <a:pt x="2" y="17"/>
                  </a:lnTo>
                  <a:lnTo>
                    <a:pt x="2" y="17"/>
                  </a:lnTo>
                  <a:lnTo>
                    <a:pt x="3" y="17"/>
                  </a:lnTo>
                  <a:lnTo>
                    <a:pt x="3" y="18"/>
                  </a:lnTo>
                  <a:lnTo>
                    <a:pt x="3" y="18"/>
                  </a:lnTo>
                  <a:lnTo>
                    <a:pt x="4" y="17"/>
                  </a:lnTo>
                  <a:lnTo>
                    <a:pt x="4" y="16"/>
                  </a:lnTo>
                  <a:lnTo>
                    <a:pt x="4" y="15"/>
                  </a:lnTo>
                  <a:lnTo>
                    <a:pt x="4" y="14"/>
                  </a:lnTo>
                  <a:lnTo>
                    <a:pt x="4" y="12"/>
                  </a:lnTo>
                  <a:lnTo>
                    <a:pt x="4" y="11"/>
                  </a:lnTo>
                  <a:lnTo>
                    <a:pt x="4" y="9"/>
                  </a:lnTo>
                  <a:lnTo>
                    <a:pt x="4" y="8"/>
                  </a:lnTo>
                  <a:lnTo>
                    <a:pt x="4" y="7"/>
                  </a:lnTo>
                  <a:lnTo>
                    <a:pt x="3" y="5"/>
                  </a:lnTo>
                  <a:lnTo>
                    <a:pt x="3" y="4"/>
                  </a:lnTo>
                  <a:lnTo>
                    <a:pt x="3" y="3"/>
                  </a:lnTo>
                  <a:lnTo>
                    <a:pt x="2" y="2"/>
                  </a:lnTo>
                  <a:lnTo>
                    <a:pt x="2" y="1"/>
                  </a:lnTo>
                  <a:lnTo>
                    <a:pt x="2" y="0"/>
                  </a:lnTo>
                  <a:lnTo>
                    <a:pt x="1" y="0"/>
                  </a:lnTo>
                  <a:lnTo>
                    <a:pt x="0" y="1"/>
                  </a:lnTo>
                  <a:lnTo>
                    <a:pt x="0" y="2"/>
                  </a:lnTo>
                  <a:lnTo>
                    <a:pt x="0" y="2"/>
                  </a:lnTo>
                  <a:lnTo>
                    <a:pt x="0" y="3"/>
                  </a:lnTo>
                  <a:lnTo>
                    <a:pt x="0" y="4"/>
                  </a:lnTo>
                  <a:lnTo>
                    <a:pt x="0" y="3"/>
                  </a:lnTo>
                  <a:lnTo>
                    <a:pt x="0" y="2"/>
                  </a:lnTo>
                  <a:lnTo>
                    <a:pt x="0" y="2"/>
                  </a:lnTo>
                  <a:lnTo>
                    <a:pt x="1" y="2"/>
                  </a:lnTo>
                  <a:lnTo>
                    <a:pt x="1" y="1"/>
                  </a:lnTo>
                  <a:lnTo>
                    <a:pt x="1" y="1"/>
                  </a:lnTo>
                  <a:lnTo>
                    <a:pt x="2" y="2"/>
                  </a:lnTo>
                  <a:lnTo>
                    <a:pt x="2" y="2"/>
                  </a:lnTo>
                  <a:lnTo>
                    <a:pt x="2" y="3"/>
                  </a:lnTo>
                  <a:lnTo>
                    <a:pt x="2" y="5"/>
                  </a:lnTo>
                  <a:lnTo>
                    <a:pt x="3" y="5"/>
                  </a:lnTo>
                  <a:lnTo>
                    <a:pt x="3" y="6"/>
                  </a:lnTo>
                  <a:lnTo>
                    <a:pt x="3" y="8"/>
                  </a:lnTo>
                  <a:lnTo>
                    <a:pt x="3" y="8"/>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21" name="Freeform 418"/>
            <p:cNvSpPr>
              <a:spLocks/>
            </p:cNvSpPr>
            <p:nvPr/>
          </p:nvSpPr>
          <p:spPr bwMode="auto">
            <a:xfrm>
              <a:off x="794" y="3159"/>
              <a:ext cx="6" cy="20"/>
            </a:xfrm>
            <a:custGeom>
              <a:avLst/>
              <a:gdLst>
                <a:gd name="T0" fmla="*/ 4 w 6"/>
                <a:gd name="T1" fmla="*/ 11 h 20"/>
                <a:gd name="T2" fmla="*/ 4 w 6"/>
                <a:gd name="T3" fmla="*/ 11 h 20"/>
                <a:gd name="T4" fmla="*/ 4 w 6"/>
                <a:gd name="T5" fmla="*/ 12 h 20"/>
                <a:gd name="T6" fmla="*/ 3 w 6"/>
                <a:gd name="T7" fmla="*/ 14 h 20"/>
                <a:gd name="T8" fmla="*/ 3 w 6"/>
                <a:gd name="T9" fmla="*/ 15 h 20"/>
                <a:gd name="T10" fmla="*/ 2 w 6"/>
                <a:gd name="T11" fmla="*/ 15 h 20"/>
                <a:gd name="T12" fmla="*/ 2 w 6"/>
                <a:gd name="T13" fmla="*/ 16 h 20"/>
                <a:gd name="T14" fmla="*/ 2 w 6"/>
                <a:gd name="T15" fmla="*/ 17 h 20"/>
                <a:gd name="T16" fmla="*/ 1 w 6"/>
                <a:gd name="T17" fmla="*/ 17 h 20"/>
                <a:gd name="T18" fmla="*/ 1 w 6"/>
                <a:gd name="T19" fmla="*/ 17 h 20"/>
                <a:gd name="T20" fmla="*/ 1 w 6"/>
                <a:gd name="T21" fmla="*/ 16 h 20"/>
                <a:gd name="T22" fmla="*/ 0 w 6"/>
                <a:gd name="T23" fmla="*/ 16 h 20"/>
                <a:gd name="T24" fmla="*/ 0 w 6"/>
                <a:gd name="T25" fmla="*/ 15 h 20"/>
                <a:gd name="T26" fmla="*/ 0 w 6"/>
                <a:gd name="T27" fmla="*/ 16 h 20"/>
                <a:gd name="T28" fmla="*/ 0 w 6"/>
                <a:gd name="T29" fmla="*/ 17 h 20"/>
                <a:gd name="T30" fmla="*/ 0 w 6"/>
                <a:gd name="T31" fmla="*/ 17 h 20"/>
                <a:gd name="T32" fmla="*/ 1 w 6"/>
                <a:gd name="T33" fmla="*/ 18 h 20"/>
                <a:gd name="T34" fmla="*/ 1 w 6"/>
                <a:gd name="T35" fmla="*/ 19 h 20"/>
                <a:gd name="T36" fmla="*/ 1 w 6"/>
                <a:gd name="T37" fmla="*/ 18 h 20"/>
                <a:gd name="T38" fmla="*/ 2 w 6"/>
                <a:gd name="T39" fmla="*/ 17 h 20"/>
                <a:gd name="T40" fmla="*/ 3 w 6"/>
                <a:gd name="T41" fmla="*/ 17 h 20"/>
                <a:gd name="T42" fmla="*/ 3 w 6"/>
                <a:gd name="T43" fmla="*/ 16 h 20"/>
                <a:gd name="T44" fmla="*/ 4 w 6"/>
                <a:gd name="T45" fmla="*/ 14 h 20"/>
                <a:gd name="T46" fmla="*/ 4 w 6"/>
                <a:gd name="T47" fmla="*/ 14 h 20"/>
                <a:gd name="T48" fmla="*/ 4 w 6"/>
                <a:gd name="T49" fmla="*/ 12 h 20"/>
                <a:gd name="T50" fmla="*/ 5 w 6"/>
                <a:gd name="T51" fmla="*/ 11 h 20"/>
                <a:gd name="T52" fmla="*/ 5 w 6"/>
                <a:gd name="T53" fmla="*/ 9 h 20"/>
                <a:gd name="T54" fmla="*/ 5 w 6"/>
                <a:gd name="T55" fmla="*/ 8 h 20"/>
                <a:gd name="T56" fmla="*/ 5 w 6"/>
                <a:gd name="T57" fmla="*/ 6 h 20"/>
                <a:gd name="T58" fmla="*/ 5 w 6"/>
                <a:gd name="T59" fmla="*/ 5 h 20"/>
                <a:gd name="T60" fmla="*/ 5 w 6"/>
                <a:gd name="T61" fmla="*/ 4 h 20"/>
                <a:gd name="T62" fmla="*/ 5 w 6"/>
                <a:gd name="T63" fmla="*/ 2 h 20"/>
                <a:gd name="T64" fmla="*/ 5 w 6"/>
                <a:gd name="T65" fmla="*/ 2 h 20"/>
                <a:gd name="T66" fmla="*/ 5 w 6"/>
                <a:gd name="T67" fmla="*/ 0 h 20"/>
                <a:gd name="T68" fmla="*/ 4 w 6"/>
                <a:gd name="T69" fmla="*/ 1 h 20"/>
                <a:gd name="T70" fmla="*/ 4 w 6"/>
                <a:gd name="T71" fmla="*/ 1 h 20"/>
                <a:gd name="T72" fmla="*/ 3 w 6"/>
                <a:gd name="T73" fmla="*/ 2 h 20"/>
                <a:gd name="T74" fmla="*/ 3 w 6"/>
                <a:gd name="T75" fmla="*/ 2 h 20"/>
                <a:gd name="T76" fmla="*/ 3 w 6"/>
                <a:gd name="T77" fmla="*/ 2 h 20"/>
                <a:gd name="T78" fmla="*/ 2 w 6"/>
                <a:gd name="T79" fmla="*/ 2 h 20"/>
                <a:gd name="T80" fmla="*/ 2 w 6"/>
                <a:gd name="T81" fmla="*/ 3 h 20"/>
                <a:gd name="T82" fmla="*/ 2 w 6"/>
                <a:gd name="T83" fmla="*/ 4 h 20"/>
                <a:gd name="T84" fmla="*/ 2 w 6"/>
                <a:gd name="T85" fmla="*/ 3 h 20"/>
                <a:gd name="T86" fmla="*/ 3 w 6"/>
                <a:gd name="T87" fmla="*/ 2 h 20"/>
                <a:gd name="T88" fmla="*/ 3 w 6"/>
                <a:gd name="T89" fmla="*/ 2 h 20"/>
                <a:gd name="T90" fmla="*/ 4 w 6"/>
                <a:gd name="T91" fmla="*/ 2 h 20"/>
                <a:gd name="T92" fmla="*/ 4 w 6"/>
                <a:gd name="T93" fmla="*/ 2 h 20"/>
                <a:gd name="T94" fmla="*/ 4 w 6"/>
                <a:gd name="T95" fmla="*/ 3 h 20"/>
                <a:gd name="T96" fmla="*/ 5 w 6"/>
                <a:gd name="T97" fmla="*/ 3 h 20"/>
                <a:gd name="T98" fmla="*/ 5 w 6"/>
                <a:gd name="T99" fmla="*/ 4 h 20"/>
                <a:gd name="T100" fmla="*/ 5 w 6"/>
                <a:gd name="T101" fmla="*/ 5 h 20"/>
                <a:gd name="T102" fmla="*/ 5 w 6"/>
                <a:gd name="T103" fmla="*/ 5 h 20"/>
                <a:gd name="T104" fmla="*/ 5 w 6"/>
                <a:gd name="T105" fmla="*/ 6 h 20"/>
                <a:gd name="T106" fmla="*/ 5 w 6"/>
                <a:gd name="T107" fmla="*/ 7 h 20"/>
                <a:gd name="T108" fmla="*/ 4 w 6"/>
                <a:gd name="T109" fmla="*/ 8 h 20"/>
                <a:gd name="T110" fmla="*/ 4 w 6"/>
                <a:gd name="T111" fmla="*/ 9 h 20"/>
                <a:gd name="T112" fmla="*/ 4 w 6"/>
                <a:gd name="T113" fmla="*/ 11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 h="20">
                  <a:moveTo>
                    <a:pt x="4" y="11"/>
                  </a:moveTo>
                  <a:lnTo>
                    <a:pt x="4" y="11"/>
                  </a:lnTo>
                  <a:lnTo>
                    <a:pt x="4" y="12"/>
                  </a:lnTo>
                  <a:lnTo>
                    <a:pt x="3" y="14"/>
                  </a:lnTo>
                  <a:lnTo>
                    <a:pt x="3" y="15"/>
                  </a:lnTo>
                  <a:lnTo>
                    <a:pt x="2" y="15"/>
                  </a:lnTo>
                  <a:lnTo>
                    <a:pt x="2" y="16"/>
                  </a:lnTo>
                  <a:lnTo>
                    <a:pt x="2" y="17"/>
                  </a:lnTo>
                  <a:lnTo>
                    <a:pt x="1" y="17"/>
                  </a:lnTo>
                  <a:lnTo>
                    <a:pt x="1" y="17"/>
                  </a:lnTo>
                  <a:lnTo>
                    <a:pt x="1" y="16"/>
                  </a:lnTo>
                  <a:lnTo>
                    <a:pt x="0" y="16"/>
                  </a:lnTo>
                  <a:lnTo>
                    <a:pt x="0" y="15"/>
                  </a:lnTo>
                  <a:lnTo>
                    <a:pt x="0" y="16"/>
                  </a:lnTo>
                  <a:lnTo>
                    <a:pt x="0" y="17"/>
                  </a:lnTo>
                  <a:lnTo>
                    <a:pt x="0" y="17"/>
                  </a:lnTo>
                  <a:lnTo>
                    <a:pt x="1" y="18"/>
                  </a:lnTo>
                  <a:lnTo>
                    <a:pt x="1" y="19"/>
                  </a:lnTo>
                  <a:lnTo>
                    <a:pt x="1" y="18"/>
                  </a:lnTo>
                  <a:lnTo>
                    <a:pt x="2" y="17"/>
                  </a:lnTo>
                  <a:lnTo>
                    <a:pt x="3" y="17"/>
                  </a:lnTo>
                  <a:lnTo>
                    <a:pt x="3" y="16"/>
                  </a:lnTo>
                  <a:lnTo>
                    <a:pt x="4" y="14"/>
                  </a:lnTo>
                  <a:lnTo>
                    <a:pt x="4" y="14"/>
                  </a:lnTo>
                  <a:lnTo>
                    <a:pt x="4" y="12"/>
                  </a:lnTo>
                  <a:lnTo>
                    <a:pt x="5" y="11"/>
                  </a:lnTo>
                  <a:lnTo>
                    <a:pt x="5" y="9"/>
                  </a:lnTo>
                  <a:lnTo>
                    <a:pt x="5" y="8"/>
                  </a:lnTo>
                  <a:lnTo>
                    <a:pt x="5" y="6"/>
                  </a:lnTo>
                  <a:lnTo>
                    <a:pt x="5" y="5"/>
                  </a:lnTo>
                  <a:lnTo>
                    <a:pt x="5" y="4"/>
                  </a:lnTo>
                  <a:lnTo>
                    <a:pt x="5" y="2"/>
                  </a:lnTo>
                  <a:lnTo>
                    <a:pt x="5" y="2"/>
                  </a:lnTo>
                  <a:lnTo>
                    <a:pt x="5" y="0"/>
                  </a:lnTo>
                  <a:lnTo>
                    <a:pt x="4" y="1"/>
                  </a:lnTo>
                  <a:lnTo>
                    <a:pt x="4" y="1"/>
                  </a:lnTo>
                  <a:lnTo>
                    <a:pt x="3" y="2"/>
                  </a:lnTo>
                  <a:lnTo>
                    <a:pt x="3" y="2"/>
                  </a:lnTo>
                  <a:lnTo>
                    <a:pt x="3" y="2"/>
                  </a:lnTo>
                  <a:lnTo>
                    <a:pt x="2" y="2"/>
                  </a:lnTo>
                  <a:lnTo>
                    <a:pt x="2" y="3"/>
                  </a:lnTo>
                  <a:lnTo>
                    <a:pt x="2" y="4"/>
                  </a:lnTo>
                  <a:lnTo>
                    <a:pt x="2" y="3"/>
                  </a:lnTo>
                  <a:lnTo>
                    <a:pt x="3" y="2"/>
                  </a:lnTo>
                  <a:lnTo>
                    <a:pt x="3" y="2"/>
                  </a:lnTo>
                  <a:lnTo>
                    <a:pt x="4" y="2"/>
                  </a:lnTo>
                  <a:lnTo>
                    <a:pt x="4" y="2"/>
                  </a:lnTo>
                  <a:lnTo>
                    <a:pt x="4" y="3"/>
                  </a:lnTo>
                  <a:lnTo>
                    <a:pt x="5" y="3"/>
                  </a:lnTo>
                  <a:lnTo>
                    <a:pt x="5" y="4"/>
                  </a:lnTo>
                  <a:lnTo>
                    <a:pt x="5" y="5"/>
                  </a:lnTo>
                  <a:lnTo>
                    <a:pt x="5" y="5"/>
                  </a:lnTo>
                  <a:lnTo>
                    <a:pt x="5" y="6"/>
                  </a:lnTo>
                  <a:lnTo>
                    <a:pt x="5" y="7"/>
                  </a:lnTo>
                  <a:lnTo>
                    <a:pt x="4" y="8"/>
                  </a:lnTo>
                  <a:lnTo>
                    <a:pt x="4" y="9"/>
                  </a:lnTo>
                  <a:lnTo>
                    <a:pt x="4" y="11"/>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22" name="Freeform 419"/>
            <p:cNvSpPr>
              <a:spLocks/>
            </p:cNvSpPr>
            <p:nvPr/>
          </p:nvSpPr>
          <p:spPr bwMode="auto">
            <a:xfrm>
              <a:off x="660" y="3116"/>
              <a:ext cx="18" cy="7"/>
            </a:xfrm>
            <a:custGeom>
              <a:avLst/>
              <a:gdLst>
                <a:gd name="T0" fmla="*/ 10 w 18"/>
                <a:gd name="T1" fmla="*/ 2 h 7"/>
                <a:gd name="T2" fmla="*/ 10 w 18"/>
                <a:gd name="T3" fmla="*/ 2 h 7"/>
                <a:gd name="T4" fmla="*/ 10 w 18"/>
                <a:gd name="T5" fmla="*/ 2 h 7"/>
                <a:gd name="T6" fmla="*/ 11 w 18"/>
                <a:gd name="T7" fmla="*/ 3 h 7"/>
                <a:gd name="T8" fmla="*/ 12 w 18"/>
                <a:gd name="T9" fmla="*/ 3 h 7"/>
                <a:gd name="T10" fmla="*/ 13 w 18"/>
                <a:gd name="T11" fmla="*/ 3 h 7"/>
                <a:gd name="T12" fmla="*/ 13 w 18"/>
                <a:gd name="T13" fmla="*/ 3 h 7"/>
                <a:gd name="T14" fmla="*/ 14 w 18"/>
                <a:gd name="T15" fmla="*/ 3 h 7"/>
                <a:gd name="T16" fmla="*/ 15 w 18"/>
                <a:gd name="T17" fmla="*/ 4 h 7"/>
                <a:gd name="T18" fmla="*/ 16 w 18"/>
                <a:gd name="T19" fmla="*/ 4 h 7"/>
                <a:gd name="T20" fmla="*/ 16 w 18"/>
                <a:gd name="T21" fmla="*/ 5 h 7"/>
                <a:gd name="T22" fmla="*/ 16 w 18"/>
                <a:gd name="T23" fmla="*/ 5 h 7"/>
                <a:gd name="T24" fmla="*/ 15 w 18"/>
                <a:gd name="T25" fmla="*/ 5 h 7"/>
                <a:gd name="T26" fmla="*/ 14 w 18"/>
                <a:gd name="T27" fmla="*/ 6 h 7"/>
                <a:gd name="T28" fmla="*/ 13 w 18"/>
                <a:gd name="T29" fmla="*/ 6 h 7"/>
                <a:gd name="T30" fmla="*/ 14 w 18"/>
                <a:gd name="T31" fmla="*/ 6 h 7"/>
                <a:gd name="T32" fmla="*/ 14 w 18"/>
                <a:gd name="T33" fmla="*/ 6 h 7"/>
                <a:gd name="T34" fmla="*/ 16 w 18"/>
                <a:gd name="T35" fmla="*/ 6 h 7"/>
                <a:gd name="T36" fmla="*/ 17 w 18"/>
                <a:gd name="T37" fmla="*/ 6 h 7"/>
                <a:gd name="T38" fmla="*/ 17 w 18"/>
                <a:gd name="T39" fmla="*/ 5 h 7"/>
                <a:gd name="T40" fmla="*/ 16 w 18"/>
                <a:gd name="T41" fmla="*/ 4 h 7"/>
                <a:gd name="T42" fmla="*/ 16 w 18"/>
                <a:gd name="T43" fmla="*/ 4 h 7"/>
                <a:gd name="T44" fmla="*/ 14 w 18"/>
                <a:gd name="T45" fmla="*/ 3 h 7"/>
                <a:gd name="T46" fmla="*/ 13 w 18"/>
                <a:gd name="T47" fmla="*/ 2 h 7"/>
                <a:gd name="T48" fmla="*/ 12 w 18"/>
                <a:gd name="T49" fmla="*/ 2 h 7"/>
                <a:gd name="T50" fmla="*/ 11 w 18"/>
                <a:gd name="T51" fmla="*/ 1 h 7"/>
                <a:gd name="T52" fmla="*/ 10 w 18"/>
                <a:gd name="T53" fmla="*/ 1 h 7"/>
                <a:gd name="T54" fmla="*/ 8 w 18"/>
                <a:gd name="T55" fmla="*/ 1 h 7"/>
                <a:gd name="T56" fmla="*/ 7 w 18"/>
                <a:gd name="T57" fmla="*/ 0 h 7"/>
                <a:gd name="T58" fmla="*/ 6 w 18"/>
                <a:gd name="T59" fmla="*/ 0 h 7"/>
                <a:gd name="T60" fmla="*/ 4 w 18"/>
                <a:gd name="T61" fmla="*/ 0 h 7"/>
                <a:gd name="T62" fmla="*/ 3 w 18"/>
                <a:gd name="T63" fmla="*/ 0 h 7"/>
                <a:gd name="T64" fmla="*/ 2 w 18"/>
                <a:gd name="T65" fmla="*/ 0 h 7"/>
                <a:gd name="T66" fmla="*/ 1 w 18"/>
                <a:gd name="T67" fmla="*/ 0 h 7"/>
                <a:gd name="T68" fmla="*/ 0 w 18"/>
                <a:gd name="T69" fmla="*/ 1 h 7"/>
                <a:gd name="T70" fmla="*/ 0 w 18"/>
                <a:gd name="T71" fmla="*/ 1 h 7"/>
                <a:gd name="T72" fmla="*/ 0 w 18"/>
                <a:gd name="T73" fmla="*/ 2 h 7"/>
                <a:gd name="T74" fmla="*/ 1 w 18"/>
                <a:gd name="T75" fmla="*/ 2 h 7"/>
                <a:gd name="T76" fmla="*/ 1 w 18"/>
                <a:gd name="T77" fmla="*/ 2 h 7"/>
                <a:gd name="T78" fmla="*/ 1 w 18"/>
                <a:gd name="T79" fmla="*/ 2 h 7"/>
                <a:gd name="T80" fmla="*/ 1 w 18"/>
                <a:gd name="T81" fmla="*/ 3 h 7"/>
                <a:gd name="T82" fmla="*/ 2 w 18"/>
                <a:gd name="T83" fmla="*/ 3 h 7"/>
                <a:gd name="T84" fmla="*/ 2 w 18"/>
                <a:gd name="T85" fmla="*/ 3 h 7"/>
                <a:gd name="T86" fmla="*/ 2 w 18"/>
                <a:gd name="T87" fmla="*/ 3 h 7"/>
                <a:gd name="T88" fmla="*/ 1 w 18"/>
                <a:gd name="T89" fmla="*/ 2 h 7"/>
                <a:gd name="T90" fmla="*/ 1 w 18"/>
                <a:gd name="T91" fmla="*/ 2 h 7"/>
                <a:gd name="T92" fmla="*/ 1 w 18"/>
                <a:gd name="T93" fmla="*/ 2 h 7"/>
                <a:gd name="T94" fmla="*/ 1 w 18"/>
                <a:gd name="T95" fmla="*/ 1 h 7"/>
                <a:gd name="T96" fmla="*/ 1 w 18"/>
                <a:gd name="T97" fmla="*/ 1 h 7"/>
                <a:gd name="T98" fmla="*/ 1 w 18"/>
                <a:gd name="T99" fmla="*/ 1 h 7"/>
                <a:gd name="T100" fmla="*/ 2 w 18"/>
                <a:gd name="T101" fmla="*/ 1 h 7"/>
                <a:gd name="T102" fmla="*/ 3 w 18"/>
                <a:gd name="T103" fmla="*/ 1 h 7"/>
                <a:gd name="T104" fmla="*/ 4 w 18"/>
                <a:gd name="T105" fmla="*/ 1 h 7"/>
                <a:gd name="T106" fmla="*/ 4 w 18"/>
                <a:gd name="T107" fmla="*/ 1 h 7"/>
                <a:gd name="T108" fmla="*/ 5 w 18"/>
                <a:gd name="T109" fmla="*/ 1 h 7"/>
                <a:gd name="T110" fmla="*/ 6 w 18"/>
                <a:gd name="T111" fmla="*/ 1 h 7"/>
                <a:gd name="T112" fmla="*/ 7 w 18"/>
                <a:gd name="T113" fmla="*/ 1 h 7"/>
                <a:gd name="T114" fmla="*/ 8 w 18"/>
                <a:gd name="T115" fmla="*/ 2 h 7"/>
                <a:gd name="T116" fmla="*/ 10 w 18"/>
                <a:gd name="T117" fmla="*/ 2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8" h="7">
                  <a:moveTo>
                    <a:pt x="10" y="2"/>
                  </a:moveTo>
                  <a:lnTo>
                    <a:pt x="10" y="2"/>
                  </a:lnTo>
                  <a:lnTo>
                    <a:pt x="10" y="2"/>
                  </a:lnTo>
                  <a:lnTo>
                    <a:pt x="11" y="3"/>
                  </a:lnTo>
                  <a:lnTo>
                    <a:pt x="12" y="3"/>
                  </a:lnTo>
                  <a:lnTo>
                    <a:pt x="13" y="3"/>
                  </a:lnTo>
                  <a:lnTo>
                    <a:pt x="13" y="3"/>
                  </a:lnTo>
                  <a:lnTo>
                    <a:pt x="14" y="3"/>
                  </a:lnTo>
                  <a:lnTo>
                    <a:pt x="15" y="4"/>
                  </a:lnTo>
                  <a:lnTo>
                    <a:pt x="16" y="4"/>
                  </a:lnTo>
                  <a:lnTo>
                    <a:pt x="16" y="5"/>
                  </a:lnTo>
                  <a:lnTo>
                    <a:pt x="16" y="5"/>
                  </a:lnTo>
                  <a:lnTo>
                    <a:pt x="15" y="5"/>
                  </a:lnTo>
                  <a:lnTo>
                    <a:pt x="14" y="6"/>
                  </a:lnTo>
                  <a:lnTo>
                    <a:pt x="13" y="6"/>
                  </a:lnTo>
                  <a:lnTo>
                    <a:pt x="14" y="6"/>
                  </a:lnTo>
                  <a:lnTo>
                    <a:pt x="14" y="6"/>
                  </a:lnTo>
                  <a:lnTo>
                    <a:pt x="16" y="6"/>
                  </a:lnTo>
                  <a:lnTo>
                    <a:pt x="17" y="6"/>
                  </a:lnTo>
                  <a:lnTo>
                    <a:pt x="17" y="5"/>
                  </a:lnTo>
                  <a:lnTo>
                    <a:pt x="16" y="4"/>
                  </a:lnTo>
                  <a:lnTo>
                    <a:pt x="16" y="4"/>
                  </a:lnTo>
                  <a:lnTo>
                    <a:pt x="14" y="3"/>
                  </a:lnTo>
                  <a:lnTo>
                    <a:pt x="13" y="2"/>
                  </a:lnTo>
                  <a:lnTo>
                    <a:pt x="12" y="2"/>
                  </a:lnTo>
                  <a:lnTo>
                    <a:pt x="11" y="1"/>
                  </a:lnTo>
                  <a:lnTo>
                    <a:pt x="10" y="1"/>
                  </a:lnTo>
                  <a:lnTo>
                    <a:pt x="8" y="1"/>
                  </a:lnTo>
                  <a:lnTo>
                    <a:pt x="7" y="0"/>
                  </a:lnTo>
                  <a:lnTo>
                    <a:pt x="6" y="0"/>
                  </a:lnTo>
                  <a:lnTo>
                    <a:pt x="4" y="0"/>
                  </a:lnTo>
                  <a:lnTo>
                    <a:pt x="3" y="0"/>
                  </a:lnTo>
                  <a:lnTo>
                    <a:pt x="2" y="0"/>
                  </a:lnTo>
                  <a:lnTo>
                    <a:pt x="1" y="0"/>
                  </a:lnTo>
                  <a:lnTo>
                    <a:pt x="0" y="1"/>
                  </a:lnTo>
                  <a:lnTo>
                    <a:pt x="0" y="1"/>
                  </a:lnTo>
                  <a:lnTo>
                    <a:pt x="0" y="2"/>
                  </a:lnTo>
                  <a:lnTo>
                    <a:pt x="1" y="2"/>
                  </a:lnTo>
                  <a:lnTo>
                    <a:pt x="1" y="2"/>
                  </a:lnTo>
                  <a:lnTo>
                    <a:pt x="1" y="2"/>
                  </a:lnTo>
                  <a:lnTo>
                    <a:pt x="1" y="3"/>
                  </a:lnTo>
                  <a:lnTo>
                    <a:pt x="2" y="3"/>
                  </a:lnTo>
                  <a:lnTo>
                    <a:pt x="2" y="3"/>
                  </a:lnTo>
                  <a:lnTo>
                    <a:pt x="2" y="3"/>
                  </a:lnTo>
                  <a:lnTo>
                    <a:pt x="1" y="2"/>
                  </a:lnTo>
                  <a:lnTo>
                    <a:pt x="1" y="2"/>
                  </a:lnTo>
                  <a:lnTo>
                    <a:pt x="1" y="2"/>
                  </a:lnTo>
                  <a:lnTo>
                    <a:pt x="1" y="1"/>
                  </a:lnTo>
                  <a:lnTo>
                    <a:pt x="1" y="1"/>
                  </a:lnTo>
                  <a:lnTo>
                    <a:pt x="1" y="1"/>
                  </a:lnTo>
                  <a:lnTo>
                    <a:pt x="2" y="1"/>
                  </a:lnTo>
                  <a:lnTo>
                    <a:pt x="3" y="1"/>
                  </a:lnTo>
                  <a:lnTo>
                    <a:pt x="4" y="1"/>
                  </a:lnTo>
                  <a:lnTo>
                    <a:pt x="4" y="1"/>
                  </a:lnTo>
                  <a:lnTo>
                    <a:pt x="5" y="1"/>
                  </a:lnTo>
                  <a:lnTo>
                    <a:pt x="6" y="1"/>
                  </a:lnTo>
                  <a:lnTo>
                    <a:pt x="7" y="1"/>
                  </a:lnTo>
                  <a:lnTo>
                    <a:pt x="8" y="2"/>
                  </a:lnTo>
                  <a:lnTo>
                    <a:pt x="10" y="2"/>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23" name="Freeform 420"/>
            <p:cNvSpPr>
              <a:spLocks/>
            </p:cNvSpPr>
            <p:nvPr/>
          </p:nvSpPr>
          <p:spPr bwMode="auto">
            <a:xfrm>
              <a:off x="714" y="3168"/>
              <a:ext cx="21" cy="3"/>
            </a:xfrm>
            <a:custGeom>
              <a:avLst/>
              <a:gdLst>
                <a:gd name="T0" fmla="*/ 10 w 21"/>
                <a:gd name="T1" fmla="*/ 2 h 3"/>
                <a:gd name="T2" fmla="*/ 8 w 21"/>
                <a:gd name="T3" fmla="*/ 2 h 3"/>
                <a:gd name="T4" fmla="*/ 7 w 21"/>
                <a:gd name="T5" fmla="*/ 2 h 3"/>
                <a:gd name="T6" fmla="*/ 6 w 21"/>
                <a:gd name="T7" fmla="*/ 2 h 3"/>
                <a:gd name="T8" fmla="*/ 5 w 21"/>
                <a:gd name="T9" fmla="*/ 2 h 3"/>
                <a:gd name="T10" fmla="*/ 5 w 21"/>
                <a:gd name="T11" fmla="*/ 2 h 3"/>
                <a:gd name="T12" fmla="*/ 4 w 21"/>
                <a:gd name="T13" fmla="*/ 2 h 3"/>
                <a:gd name="T14" fmla="*/ 3 w 21"/>
                <a:gd name="T15" fmla="*/ 1 h 3"/>
                <a:gd name="T16" fmla="*/ 2 w 21"/>
                <a:gd name="T17" fmla="*/ 1 h 3"/>
                <a:gd name="T18" fmla="*/ 2 w 21"/>
                <a:gd name="T19" fmla="*/ 1 h 3"/>
                <a:gd name="T20" fmla="*/ 2 w 21"/>
                <a:gd name="T21" fmla="*/ 1 h 3"/>
                <a:gd name="T22" fmla="*/ 3 w 21"/>
                <a:gd name="T23" fmla="*/ 1 h 3"/>
                <a:gd name="T24" fmla="*/ 4 w 21"/>
                <a:gd name="T25" fmla="*/ 0 h 3"/>
                <a:gd name="T26" fmla="*/ 3 w 21"/>
                <a:gd name="T27" fmla="*/ 0 h 3"/>
                <a:gd name="T28" fmla="*/ 2 w 21"/>
                <a:gd name="T29" fmla="*/ 0 h 3"/>
                <a:gd name="T30" fmla="*/ 2 w 21"/>
                <a:gd name="T31" fmla="*/ 1 h 3"/>
                <a:gd name="T32" fmla="*/ 2 w 21"/>
                <a:gd name="T33" fmla="*/ 1 h 3"/>
                <a:gd name="T34" fmla="*/ 2 w 21"/>
                <a:gd name="T35" fmla="*/ 1 h 3"/>
                <a:gd name="T36" fmla="*/ 1 w 21"/>
                <a:gd name="T37" fmla="*/ 1 h 3"/>
                <a:gd name="T38" fmla="*/ 1 w 21"/>
                <a:gd name="T39" fmla="*/ 1 h 3"/>
                <a:gd name="T40" fmla="*/ 0 w 21"/>
                <a:gd name="T41" fmla="*/ 1 h 3"/>
                <a:gd name="T42" fmla="*/ 1 w 21"/>
                <a:gd name="T43" fmla="*/ 1 h 3"/>
                <a:gd name="T44" fmla="*/ 2 w 21"/>
                <a:gd name="T45" fmla="*/ 2 h 3"/>
                <a:gd name="T46" fmla="*/ 3 w 21"/>
                <a:gd name="T47" fmla="*/ 2 h 3"/>
                <a:gd name="T48" fmla="*/ 5 w 21"/>
                <a:gd name="T49" fmla="*/ 2 h 3"/>
                <a:gd name="T50" fmla="*/ 5 w 21"/>
                <a:gd name="T51" fmla="*/ 2 h 3"/>
                <a:gd name="T52" fmla="*/ 7 w 21"/>
                <a:gd name="T53" fmla="*/ 2 h 3"/>
                <a:gd name="T54" fmla="*/ 8 w 21"/>
                <a:gd name="T55" fmla="*/ 2 h 3"/>
                <a:gd name="T56" fmla="*/ 10 w 21"/>
                <a:gd name="T57" fmla="*/ 2 h 3"/>
                <a:gd name="T58" fmla="*/ 12 w 21"/>
                <a:gd name="T59" fmla="*/ 2 h 3"/>
                <a:gd name="T60" fmla="*/ 13 w 21"/>
                <a:gd name="T61" fmla="*/ 2 h 3"/>
                <a:gd name="T62" fmla="*/ 15 w 21"/>
                <a:gd name="T63" fmla="*/ 2 h 3"/>
                <a:gd name="T64" fmla="*/ 16 w 21"/>
                <a:gd name="T65" fmla="*/ 2 h 3"/>
                <a:gd name="T66" fmla="*/ 17 w 21"/>
                <a:gd name="T67" fmla="*/ 2 h 3"/>
                <a:gd name="T68" fmla="*/ 18 w 21"/>
                <a:gd name="T69" fmla="*/ 1 h 3"/>
                <a:gd name="T70" fmla="*/ 19 w 21"/>
                <a:gd name="T71" fmla="*/ 1 h 3"/>
                <a:gd name="T72" fmla="*/ 20 w 21"/>
                <a:gd name="T73" fmla="*/ 1 h 3"/>
                <a:gd name="T74" fmla="*/ 19 w 21"/>
                <a:gd name="T75" fmla="*/ 1 h 3"/>
                <a:gd name="T76" fmla="*/ 19 w 21"/>
                <a:gd name="T77" fmla="*/ 1 h 3"/>
                <a:gd name="T78" fmla="*/ 18 w 21"/>
                <a:gd name="T79" fmla="*/ 1 h 3"/>
                <a:gd name="T80" fmla="*/ 18 w 21"/>
                <a:gd name="T81" fmla="*/ 0 h 3"/>
                <a:gd name="T82" fmla="*/ 18 w 21"/>
                <a:gd name="T83" fmla="*/ 0 h 3"/>
                <a:gd name="T84" fmla="*/ 16 w 21"/>
                <a:gd name="T85" fmla="*/ 0 h 3"/>
                <a:gd name="T86" fmla="*/ 15 w 21"/>
                <a:gd name="T87" fmla="*/ 0 h 3"/>
                <a:gd name="T88" fmla="*/ 16 w 21"/>
                <a:gd name="T89" fmla="*/ 0 h 3"/>
                <a:gd name="T90" fmla="*/ 17 w 21"/>
                <a:gd name="T91" fmla="*/ 0 h 3"/>
                <a:gd name="T92" fmla="*/ 18 w 21"/>
                <a:gd name="T93" fmla="*/ 1 h 3"/>
                <a:gd name="T94" fmla="*/ 18 w 21"/>
                <a:gd name="T95" fmla="*/ 1 h 3"/>
                <a:gd name="T96" fmla="*/ 18 w 21"/>
                <a:gd name="T97" fmla="*/ 1 h 3"/>
                <a:gd name="T98" fmla="*/ 18 w 21"/>
                <a:gd name="T99" fmla="*/ 1 h 3"/>
                <a:gd name="T100" fmla="*/ 17 w 21"/>
                <a:gd name="T101" fmla="*/ 1 h 3"/>
                <a:gd name="T102" fmla="*/ 16 w 21"/>
                <a:gd name="T103" fmla="*/ 1 h 3"/>
                <a:gd name="T104" fmla="*/ 15 w 21"/>
                <a:gd name="T105" fmla="*/ 2 h 3"/>
                <a:gd name="T106" fmla="*/ 15 w 21"/>
                <a:gd name="T107" fmla="*/ 2 h 3"/>
                <a:gd name="T108" fmla="*/ 14 w 21"/>
                <a:gd name="T109" fmla="*/ 2 h 3"/>
                <a:gd name="T110" fmla="*/ 12 w 21"/>
                <a:gd name="T111" fmla="*/ 2 h 3"/>
                <a:gd name="T112" fmla="*/ 12 w 21"/>
                <a:gd name="T113" fmla="*/ 2 h 3"/>
                <a:gd name="T114" fmla="*/ 10 w 21"/>
                <a:gd name="T115" fmla="*/ 2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 h="3">
                  <a:moveTo>
                    <a:pt x="10" y="2"/>
                  </a:moveTo>
                  <a:lnTo>
                    <a:pt x="8" y="2"/>
                  </a:lnTo>
                  <a:lnTo>
                    <a:pt x="7" y="2"/>
                  </a:lnTo>
                  <a:lnTo>
                    <a:pt x="6" y="2"/>
                  </a:lnTo>
                  <a:lnTo>
                    <a:pt x="5" y="2"/>
                  </a:lnTo>
                  <a:lnTo>
                    <a:pt x="5" y="2"/>
                  </a:lnTo>
                  <a:lnTo>
                    <a:pt x="4" y="2"/>
                  </a:lnTo>
                  <a:lnTo>
                    <a:pt x="3" y="1"/>
                  </a:lnTo>
                  <a:lnTo>
                    <a:pt x="2" y="1"/>
                  </a:lnTo>
                  <a:lnTo>
                    <a:pt x="2" y="1"/>
                  </a:lnTo>
                  <a:lnTo>
                    <a:pt x="2" y="1"/>
                  </a:lnTo>
                  <a:lnTo>
                    <a:pt x="3" y="1"/>
                  </a:lnTo>
                  <a:lnTo>
                    <a:pt x="4" y="0"/>
                  </a:lnTo>
                  <a:lnTo>
                    <a:pt x="3" y="0"/>
                  </a:lnTo>
                  <a:lnTo>
                    <a:pt x="2" y="0"/>
                  </a:lnTo>
                  <a:lnTo>
                    <a:pt x="2" y="1"/>
                  </a:lnTo>
                  <a:lnTo>
                    <a:pt x="2" y="1"/>
                  </a:lnTo>
                  <a:lnTo>
                    <a:pt x="2" y="1"/>
                  </a:lnTo>
                  <a:lnTo>
                    <a:pt x="1" y="1"/>
                  </a:lnTo>
                  <a:lnTo>
                    <a:pt x="1" y="1"/>
                  </a:lnTo>
                  <a:lnTo>
                    <a:pt x="0" y="1"/>
                  </a:lnTo>
                  <a:lnTo>
                    <a:pt x="1" y="1"/>
                  </a:lnTo>
                  <a:lnTo>
                    <a:pt x="2" y="2"/>
                  </a:lnTo>
                  <a:lnTo>
                    <a:pt x="3" y="2"/>
                  </a:lnTo>
                  <a:lnTo>
                    <a:pt x="5" y="2"/>
                  </a:lnTo>
                  <a:lnTo>
                    <a:pt x="5" y="2"/>
                  </a:lnTo>
                  <a:lnTo>
                    <a:pt x="7" y="2"/>
                  </a:lnTo>
                  <a:lnTo>
                    <a:pt x="8" y="2"/>
                  </a:lnTo>
                  <a:lnTo>
                    <a:pt x="10" y="2"/>
                  </a:lnTo>
                  <a:lnTo>
                    <a:pt x="12" y="2"/>
                  </a:lnTo>
                  <a:lnTo>
                    <a:pt x="13" y="2"/>
                  </a:lnTo>
                  <a:lnTo>
                    <a:pt x="15" y="2"/>
                  </a:lnTo>
                  <a:lnTo>
                    <a:pt x="16" y="2"/>
                  </a:lnTo>
                  <a:lnTo>
                    <a:pt x="17" y="2"/>
                  </a:lnTo>
                  <a:lnTo>
                    <a:pt x="18" y="1"/>
                  </a:lnTo>
                  <a:lnTo>
                    <a:pt x="19" y="1"/>
                  </a:lnTo>
                  <a:lnTo>
                    <a:pt x="20" y="1"/>
                  </a:lnTo>
                  <a:lnTo>
                    <a:pt x="19" y="1"/>
                  </a:lnTo>
                  <a:lnTo>
                    <a:pt x="19" y="1"/>
                  </a:lnTo>
                  <a:lnTo>
                    <a:pt x="18" y="1"/>
                  </a:lnTo>
                  <a:lnTo>
                    <a:pt x="18" y="0"/>
                  </a:lnTo>
                  <a:lnTo>
                    <a:pt x="18" y="0"/>
                  </a:lnTo>
                  <a:lnTo>
                    <a:pt x="16" y="0"/>
                  </a:lnTo>
                  <a:lnTo>
                    <a:pt x="15" y="0"/>
                  </a:lnTo>
                  <a:lnTo>
                    <a:pt x="16" y="0"/>
                  </a:lnTo>
                  <a:lnTo>
                    <a:pt x="17" y="0"/>
                  </a:lnTo>
                  <a:lnTo>
                    <a:pt x="18" y="1"/>
                  </a:lnTo>
                  <a:lnTo>
                    <a:pt x="18" y="1"/>
                  </a:lnTo>
                  <a:lnTo>
                    <a:pt x="18" y="1"/>
                  </a:lnTo>
                  <a:lnTo>
                    <a:pt x="18" y="1"/>
                  </a:lnTo>
                  <a:lnTo>
                    <a:pt x="17" y="1"/>
                  </a:lnTo>
                  <a:lnTo>
                    <a:pt x="16" y="1"/>
                  </a:lnTo>
                  <a:lnTo>
                    <a:pt x="15" y="2"/>
                  </a:lnTo>
                  <a:lnTo>
                    <a:pt x="15" y="2"/>
                  </a:lnTo>
                  <a:lnTo>
                    <a:pt x="14" y="2"/>
                  </a:lnTo>
                  <a:lnTo>
                    <a:pt x="12" y="2"/>
                  </a:lnTo>
                  <a:lnTo>
                    <a:pt x="12" y="2"/>
                  </a:lnTo>
                  <a:lnTo>
                    <a:pt x="10" y="2"/>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24" name="Freeform 421"/>
            <p:cNvSpPr>
              <a:spLocks/>
            </p:cNvSpPr>
            <p:nvPr/>
          </p:nvSpPr>
          <p:spPr bwMode="auto">
            <a:xfrm>
              <a:off x="733" y="3175"/>
              <a:ext cx="17" cy="9"/>
            </a:xfrm>
            <a:custGeom>
              <a:avLst/>
              <a:gdLst>
                <a:gd name="T0" fmla="*/ 9 w 17"/>
                <a:gd name="T1" fmla="*/ 5 h 9"/>
                <a:gd name="T2" fmla="*/ 8 w 17"/>
                <a:gd name="T3" fmla="*/ 6 h 9"/>
                <a:gd name="T4" fmla="*/ 7 w 17"/>
                <a:gd name="T5" fmla="*/ 6 h 9"/>
                <a:gd name="T6" fmla="*/ 7 w 17"/>
                <a:gd name="T7" fmla="*/ 6 h 9"/>
                <a:gd name="T8" fmla="*/ 6 w 17"/>
                <a:gd name="T9" fmla="*/ 7 h 9"/>
                <a:gd name="T10" fmla="*/ 5 w 17"/>
                <a:gd name="T11" fmla="*/ 7 h 9"/>
                <a:gd name="T12" fmla="*/ 4 w 17"/>
                <a:gd name="T13" fmla="*/ 7 h 9"/>
                <a:gd name="T14" fmla="*/ 4 w 17"/>
                <a:gd name="T15" fmla="*/ 7 h 9"/>
                <a:gd name="T16" fmla="*/ 3 w 17"/>
                <a:gd name="T17" fmla="*/ 7 h 9"/>
                <a:gd name="T18" fmla="*/ 2 w 17"/>
                <a:gd name="T19" fmla="*/ 7 h 9"/>
                <a:gd name="T20" fmla="*/ 2 w 17"/>
                <a:gd name="T21" fmla="*/ 7 h 9"/>
                <a:gd name="T22" fmla="*/ 1 w 17"/>
                <a:gd name="T23" fmla="*/ 7 h 9"/>
                <a:gd name="T24" fmla="*/ 1 w 17"/>
                <a:gd name="T25" fmla="*/ 6 h 9"/>
                <a:gd name="T26" fmla="*/ 1 w 17"/>
                <a:gd name="T27" fmla="*/ 6 h 9"/>
                <a:gd name="T28" fmla="*/ 1 w 17"/>
                <a:gd name="T29" fmla="*/ 5 h 9"/>
                <a:gd name="T30" fmla="*/ 1 w 17"/>
                <a:gd name="T31" fmla="*/ 6 h 9"/>
                <a:gd name="T32" fmla="*/ 1 w 17"/>
                <a:gd name="T33" fmla="*/ 6 h 9"/>
                <a:gd name="T34" fmla="*/ 1 w 17"/>
                <a:gd name="T35" fmla="*/ 7 h 9"/>
                <a:gd name="T36" fmla="*/ 1 w 17"/>
                <a:gd name="T37" fmla="*/ 7 h 9"/>
                <a:gd name="T38" fmla="*/ 0 w 17"/>
                <a:gd name="T39" fmla="*/ 7 h 9"/>
                <a:gd name="T40" fmla="*/ 0 w 17"/>
                <a:gd name="T41" fmla="*/ 8 h 9"/>
                <a:gd name="T42" fmla="*/ 1 w 17"/>
                <a:gd name="T43" fmla="*/ 8 h 9"/>
                <a:gd name="T44" fmla="*/ 2 w 17"/>
                <a:gd name="T45" fmla="*/ 8 h 9"/>
                <a:gd name="T46" fmla="*/ 4 w 17"/>
                <a:gd name="T47" fmla="*/ 8 h 9"/>
                <a:gd name="T48" fmla="*/ 5 w 17"/>
                <a:gd name="T49" fmla="*/ 8 h 9"/>
                <a:gd name="T50" fmla="*/ 6 w 17"/>
                <a:gd name="T51" fmla="*/ 7 h 9"/>
                <a:gd name="T52" fmla="*/ 7 w 17"/>
                <a:gd name="T53" fmla="*/ 7 h 9"/>
                <a:gd name="T54" fmla="*/ 9 w 17"/>
                <a:gd name="T55" fmla="*/ 7 h 9"/>
                <a:gd name="T56" fmla="*/ 9 w 17"/>
                <a:gd name="T57" fmla="*/ 6 h 9"/>
                <a:gd name="T58" fmla="*/ 11 w 17"/>
                <a:gd name="T59" fmla="*/ 6 h 9"/>
                <a:gd name="T60" fmla="*/ 12 w 17"/>
                <a:gd name="T61" fmla="*/ 5 h 9"/>
                <a:gd name="T62" fmla="*/ 13 w 17"/>
                <a:gd name="T63" fmla="*/ 4 h 9"/>
                <a:gd name="T64" fmla="*/ 14 w 17"/>
                <a:gd name="T65" fmla="*/ 3 h 9"/>
                <a:gd name="T66" fmla="*/ 15 w 17"/>
                <a:gd name="T67" fmla="*/ 2 h 9"/>
                <a:gd name="T68" fmla="*/ 15 w 17"/>
                <a:gd name="T69" fmla="*/ 2 h 9"/>
                <a:gd name="T70" fmla="*/ 16 w 17"/>
                <a:gd name="T71" fmla="*/ 1 h 9"/>
                <a:gd name="T72" fmla="*/ 16 w 17"/>
                <a:gd name="T73" fmla="*/ 0 h 9"/>
                <a:gd name="T74" fmla="*/ 15 w 17"/>
                <a:gd name="T75" fmla="*/ 0 h 9"/>
                <a:gd name="T76" fmla="*/ 15 w 17"/>
                <a:gd name="T77" fmla="*/ 0 h 9"/>
                <a:gd name="T78" fmla="*/ 14 w 17"/>
                <a:gd name="T79" fmla="*/ 0 h 9"/>
                <a:gd name="T80" fmla="*/ 13 w 17"/>
                <a:gd name="T81" fmla="*/ 0 h 9"/>
                <a:gd name="T82" fmla="*/ 12 w 17"/>
                <a:gd name="T83" fmla="*/ 0 h 9"/>
                <a:gd name="T84" fmla="*/ 12 w 17"/>
                <a:gd name="T85" fmla="*/ 0 h 9"/>
                <a:gd name="T86" fmla="*/ 11 w 17"/>
                <a:gd name="T87" fmla="*/ 0 h 9"/>
                <a:gd name="T88" fmla="*/ 12 w 17"/>
                <a:gd name="T89" fmla="*/ 0 h 9"/>
                <a:gd name="T90" fmla="*/ 13 w 17"/>
                <a:gd name="T91" fmla="*/ 0 h 9"/>
                <a:gd name="T92" fmla="*/ 13 w 17"/>
                <a:gd name="T93" fmla="*/ 1 h 9"/>
                <a:gd name="T94" fmla="*/ 14 w 17"/>
                <a:gd name="T95" fmla="*/ 1 h 9"/>
                <a:gd name="T96" fmla="*/ 15 w 17"/>
                <a:gd name="T97" fmla="*/ 1 h 9"/>
                <a:gd name="T98" fmla="*/ 15 w 17"/>
                <a:gd name="T99" fmla="*/ 1 h 9"/>
                <a:gd name="T100" fmla="*/ 15 w 17"/>
                <a:gd name="T101" fmla="*/ 2 h 9"/>
                <a:gd name="T102" fmla="*/ 14 w 17"/>
                <a:gd name="T103" fmla="*/ 2 h 9"/>
                <a:gd name="T104" fmla="*/ 14 w 17"/>
                <a:gd name="T105" fmla="*/ 3 h 9"/>
                <a:gd name="T106" fmla="*/ 13 w 17"/>
                <a:gd name="T107" fmla="*/ 3 h 9"/>
                <a:gd name="T108" fmla="*/ 12 w 17"/>
                <a:gd name="T109" fmla="*/ 3 h 9"/>
                <a:gd name="T110" fmla="*/ 12 w 17"/>
                <a:gd name="T111" fmla="*/ 4 h 9"/>
                <a:gd name="T112" fmla="*/ 11 w 17"/>
                <a:gd name="T113" fmla="*/ 5 h 9"/>
                <a:gd name="T114" fmla="*/ 10 w 17"/>
                <a:gd name="T115" fmla="*/ 5 h 9"/>
                <a:gd name="T116" fmla="*/ 9 w 17"/>
                <a:gd name="T117"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7" h="9">
                  <a:moveTo>
                    <a:pt x="9" y="5"/>
                  </a:moveTo>
                  <a:lnTo>
                    <a:pt x="8" y="6"/>
                  </a:lnTo>
                  <a:lnTo>
                    <a:pt x="7" y="6"/>
                  </a:lnTo>
                  <a:lnTo>
                    <a:pt x="7" y="6"/>
                  </a:lnTo>
                  <a:lnTo>
                    <a:pt x="6" y="7"/>
                  </a:lnTo>
                  <a:lnTo>
                    <a:pt x="5" y="7"/>
                  </a:lnTo>
                  <a:lnTo>
                    <a:pt x="4" y="7"/>
                  </a:lnTo>
                  <a:lnTo>
                    <a:pt x="4" y="7"/>
                  </a:lnTo>
                  <a:lnTo>
                    <a:pt x="3" y="7"/>
                  </a:lnTo>
                  <a:lnTo>
                    <a:pt x="2" y="7"/>
                  </a:lnTo>
                  <a:lnTo>
                    <a:pt x="2" y="7"/>
                  </a:lnTo>
                  <a:lnTo>
                    <a:pt x="1" y="7"/>
                  </a:lnTo>
                  <a:lnTo>
                    <a:pt x="1" y="6"/>
                  </a:lnTo>
                  <a:lnTo>
                    <a:pt x="1" y="6"/>
                  </a:lnTo>
                  <a:lnTo>
                    <a:pt x="1" y="5"/>
                  </a:lnTo>
                  <a:lnTo>
                    <a:pt x="1" y="6"/>
                  </a:lnTo>
                  <a:lnTo>
                    <a:pt x="1" y="6"/>
                  </a:lnTo>
                  <a:lnTo>
                    <a:pt x="1" y="7"/>
                  </a:lnTo>
                  <a:lnTo>
                    <a:pt x="1" y="7"/>
                  </a:lnTo>
                  <a:lnTo>
                    <a:pt x="0" y="7"/>
                  </a:lnTo>
                  <a:lnTo>
                    <a:pt x="0" y="8"/>
                  </a:lnTo>
                  <a:lnTo>
                    <a:pt x="1" y="8"/>
                  </a:lnTo>
                  <a:lnTo>
                    <a:pt x="2" y="8"/>
                  </a:lnTo>
                  <a:lnTo>
                    <a:pt x="4" y="8"/>
                  </a:lnTo>
                  <a:lnTo>
                    <a:pt x="5" y="8"/>
                  </a:lnTo>
                  <a:lnTo>
                    <a:pt x="6" y="7"/>
                  </a:lnTo>
                  <a:lnTo>
                    <a:pt x="7" y="7"/>
                  </a:lnTo>
                  <a:lnTo>
                    <a:pt x="9" y="7"/>
                  </a:lnTo>
                  <a:lnTo>
                    <a:pt x="9" y="6"/>
                  </a:lnTo>
                  <a:lnTo>
                    <a:pt x="11" y="6"/>
                  </a:lnTo>
                  <a:lnTo>
                    <a:pt x="12" y="5"/>
                  </a:lnTo>
                  <a:lnTo>
                    <a:pt x="13" y="4"/>
                  </a:lnTo>
                  <a:lnTo>
                    <a:pt x="14" y="3"/>
                  </a:lnTo>
                  <a:lnTo>
                    <a:pt x="15" y="2"/>
                  </a:lnTo>
                  <a:lnTo>
                    <a:pt x="15" y="2"/>
                  </a:lnTo>
                  <a:lnTo>
                    <a:pt x="16" y="1"/>
                  </a:lnTo>
                  <a:lnTo>
                    <a:pt x="16" y="0"/>
                  </a:lnTo>
                  <a:lnTo>
                    <a:pt x="15" y="0"/>
                  </a:lnTo>
                  <a:lnTo>
                    <a:pt x="15" y="0"/>
                  </a:lnTo>
                  <a:lnTo>
                    <a:pt x="14" y="0"/>
                  </a:lnTo>
                  <a:lnTo>
                    <a:pt x="13" y="0"/>
                  </a:lnTo>
                  <a:lnTo>
                    <a:pt x="12" y="0"/>
                  </a:lnTo>
                  <a:lnTo>
                    <a:pt x="12" y="0"/>
                  </a:lnTo>
                  <a:lnTo>
                    <a:pt x="11" y="0"/>
                  </a:lnTo>
                  <a:lnTo>
                    <a:pt x="12" y="0"/>
                  </a:lnTo>
                  <a:lnTo>
                    <a:pt x="13" y="0"/>
                  </a:lnTo>
                  <a:lnTo>
                    <a:pt x="13" y="1"/>
                  </a:lnTo>
                  <a:lnTo>
                    <a:pt x="14" y="1"/>
                  </a:lnTo>
                  <a:lnTo>
                    <a:pt x="15" y="1"/>
                  </a:lnTo>
                  <a:lnTo>
                    <a:pt x="15" y="1"/>
                  </a:lnTo>
                  <a:lnTo>
                    <a:pt x="15" y="2"/>
                  </a:lnTo>
                  <a:lnTo>
                    <a:pt x="14" y="2"/>
                  </a:lnTo>
                  <a:lnTo>
                    <a:pt x="14" y="3"/>
                  </a:lnTo>
                  <a:lnTo>
                    <a:pt x="13" y="3"/>
                  </a:lnTo>
                  <a:lnTo>
                    <a:pt x="12" y="3"/>
                  </a:lnTo>
                  <a:lnTo>
                    <a:pt x="12" y="4"/>
                  </a:lnTo>
                  <a:lnTo>
                    <a:pt x="11" y="5"/>
                  </a:lnTo>
                  <a:lnTo>
                    <a:pt x="10" y="5"/>
                  </a:lnTo>
                  <a:lnTo>
                    <a:pt x="9" y="5"/>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25" name="Freeform 422"/>
            <p:cNvSpPr>
              <a:spLocks/>
            </p:cNvSpPr>
            <p:nvPr/>
          </p:nvSpPr>
          <p:spPr bwMode="auto">
            <a:xfrm>
              <a:off x="761" y="3183"/>
              <a:ext cx="18" cy="8"/>
            </a:xfrm>
            <a:custGeom>
              <a:avLst/>
              <a:gdLst>
                <a:gd name="T0" fmla="*/ 9 w 18"/>
                <a:gd name="T1" fmla="*/ 5 h 8"/>
                <a:gd name="T2" fmla="*/ 8 w 18"/>
                <a:gd name="T3" fmla="*/ 5 h 8"/>
                <a:gd name="T4" fmla="*/ 7 w 18"/>
                <a:gd name="T5" fmla="*/ 5 h 8"/>
                <a:gd name="T6" fmla="*/ 7 w 18"/>
                <a:gd name="T7" fmla="*/ 5 h 8"/>
                <a:gd name="T8" fmla="*/ 6 w 18"/>
                <a:gd name="T9" fmla="*/ 6 h 8"/>
                <a:gd name="T10" fmla="*/ 5 w 18"/>
                <a:gd name="T11" fmla="*/ 6 h 8"/>
                <a:gd name="T12" fmla="*/ 4 w 18"/>
                <a:gd name="T13" fmla="*/ 6 h 8"/>
                <a:gd name="T14" fmla="*/ 4 w 18"/>
                <a:gd name="T15" fmla="*/ 6 h 8"/>
                <a:gd name="T16" fmla="*/ 3 w 18"/>
                <a:gd name="T17" fmla="*/ 6 h 8"/>
                <a:gd name="T18" fmla="*/ 2 w 18"/>
                <a:gd name="T19" fmla="*/ 6 h 8"/>
                <a:gd name="T20" fmla="*/ 1 w 18"/>
                <a:gd name="T21" fmla="*/ 6 h 8"/>
                <a:gd name="T22" fmla="*/ 1 w 18"/>
                <a:gd name="T23" fmla="*/ 5 h 8"/>
                <a:gd name="T24" fmla="*/ 1 w 18"/>
                <a:gd name="T25" fmla="*/ 5 h 8"/>
                <a:gd name="T26" fmla="*/ 1 w 18"/>
                <a:gd name="T27" fmla="*/ 4 h 8"/>
                <a:gd name="T28" fmla="*/ 1 w 18"/>
                <a:gd name="T29" fmla="*/ 4 h 8"/>
                <a:gd name="T30" fmla="*/ 1 w 18"/>
                <a:gd name="T31" fmla="*/ 4 h 8"/>
                <a:gd name="T32" fmla="*/ 1 w 18"/>
                <a:gd name="T33" fmla="*/ 5 h 8"/>
                <a:gd name="T34" fmla="*/ 0 w 18"/>
                <a:gd name="T35" fmla="*/ 5 h 8"/>
                <a:gd name="T36" fmla="*/ 0 w 18"/>
                <a:gd name="T37" fmla="*/ 5 h 8"/>
                <a:gd name="T38" fmla="*/ 0 w 18"/>
                <a:gd name="T39" fmla="*/ 6 h 8"/>
                <a:gd name="T40" fmla="*/ 0 w 18"/>
                <a:gd name="T41" fmla="*/ 6 h 8"/>
                <a:gd name="T42" fmla="*/ 1 w 18"/>
                <a:gd name="T43" fmla="*/ 7 h 8"/>
                <a:gd name="T44" fmla="*/ 1 w 18"/>
                <a:gd name="T45" fmla="*/ 7 h 8"/>
                <a:gd name="T46" fmla="*/ 3 w 18"/>
                <a:gd name="T47" fmla="*/ 7 h 8"/>
                <a:gd name="T48" fmla="*/ 4 w 18"/>
                <a:gd name="T49" fmla="*/ 7 h 8"/>
                <a:gd name="T50" fmla="*/ 5 w 18"/>
                <a:gd name="T51" fmla="*/ 7 h 8"/>
                <a:gd name="T52" fmla="*/ 7 w 18"/>
                <a:gd name="T53" fmla="*/ 6 h 8"/>
                <a:gd name="T54" fmla="*/ 8 w 18"/>
                <a:gd name="T55" fmla="*/ 6 h 8"/>
                <a:gd name="T56" fmla="*/ 10 w 18"/>
                <a:gd name="T57" fmla="*/ 6 h 8"/>
                <a:gd name="T58" fmla="*/ 11 w 18"/>
                <a:gd name="T59" fmla="*/ 5 h 8"/>
                <a:gd name="T60" fmla="*/ 12 w 18"/>
                <a:gd name="T61" fmla="*/ 5 h 8"/>
                <a:gd name="T62" fmla="*/ 13 w 18"/>
                <a:gd name="T63" fmla="*/ 4 h 8"/>
                <a:gd name="T64" fmla="*/ 14 w 18"/>
                <a:gd name="T65" fmla="*/ 4 h 8"/>
                <a:gd name="T66" fmla="*/ 15 w 18"/>
                <a:gd name="T67" fmla="*/ 3 h 8"/>
                <a:gd name="T68" fmla="*/ 16 w 18"/>
                <a:gd name="T69" fmla="*/ 2 h 8"/>
                <a:gd name="T70" fmla="*/ 16 w 18"/>
                <a:gd name="T71" fmla="*/ 2 h 8"/>
                <a:gd name="T72" fmla="*/ 17 w 18"/>
                <a:gd name="T73" fmla="*/ 1 h 8"/>
                <a:gd name="T74" fmla="*/ 16 w 18"/>
                <a:gd name="T75" fmla="*/ 1 h 8"/>
                <a:gd name="T76" fmla="*/ 16 w 18"/>
                <a:gd name="T77" fmla="*/ 1 h 8"/>
                <a:gd name="T78" fmla="*/ 16 w 18"/>
                <a:gd name="T79" fmla="*/ 0 h 8"/>
                <a:gd name="T80" fmla="*/ 15 w 18"/>
                <a:gd name="T81" fmla="*/ 0 h 8"/>
                <a:gd name="T82" fmla="*/ 14 w 18"/>
                <a:gd name="T83" fmla="*/ 0 h 8"/>
                <a:gd name="T84" fmla="*/ 13 w 18"/>
                <a:gd name="T85" fmla="*/ 0 h 8"/>
                <a:gd name="T86" fmla="*/ 13 w 18"/>
                <a:gd name="T87" fmla="*/ 0 h 8"/>
                <a:gd name="T88" fmla="*/ 12 w 18"/>
                <a:gd name="T89" fmla="*/ 0 h 8"/>
                <a:gd name="T90" fmla="*/ 13 w 18"/>
                <a:gd name="T91" fmla="*/ 0 h 8"/>
                <a:gd name="T92" fmla="*/ 13 w 18"/>
                <a:gd name="T93" fmla="*/ 1 h 8"/>
                <a:gd name="T94" fmla="*/ 14 w 18"/>
                <a:gd name="T95" fmla="*/ 1 h 8"/>
                <a:gd name="T96" fmla="*/ 15 w 18"/>
                <a:gd name="T97" fmla="*/ 1 h 8"/>
                <a:gd name="T98" fmla="*/ 15 w 18"/>
                <a:gd name="T99" fmla="*/ 2 h 8"/>
                <a:gd name="T100" fmla="*/ 15 w 18"/>
                <a:gd name="T101" fmla="*/ 2 h 8"/>
                <a:gd name="T102" fmla="*/ 15 w 18"/>
                <a:gd name="T103" fmla="*/ 3 h 8"/>
                <a:gd name="T104" fmla="*/ 14 w 18"/>
                <a:gd name="T105" fmla="*/ 3 h 8"/>
                <a:gd name="T106" fmla="*/ 13 w 18"/>
                <a:gd name="T107" fmla="*/ 3 h 8"/>
                <a:gd name="T108" fmla="*/ 13 w 18"/>
                <a:gd name="T109" fmla="*/ 4 h 8"/>
                <a:gd name="T110" fmla="*/ 12 w 18"/>
                <a:gd name="T111" fmla="*/ 4 h 8"/>
                <a:gd name="T112" fmla="*/ 11 w 18"/>
                <a:gd name="T113" fmla="*/ 4 h 8"/>
                <a:gd name="T114" fmla="*/ 10 w 18"/>
                <a:gd name="T115" fmla="*/ 5 h 8"/>
                <a:gd name="T116" fmla="*/ 9 w 18"/>
                <a:gd name="T117"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8" h="8">
                  <a:moveTo>
                    <a:pt x="9" y="5"/>
                  </a:moveTo>
                  <a:lnTo>
                    <a:pt x="8" y="5"/>
                  </a:lnTo>
                  <a:lnTo>
                    <a:pt x="7" y="5"/>
                  </a:lnTo>
                  <a:lnTo>
                    <a:pt x="7" y="5"/>
                  </a:lnTo>
                  <a:lnTo>
                    <a:pt x="6" y="6"/>
                  </a:lnTo>
                  <a:lnTo>
                    <a:pt x="5" y="6"/>
                  </a:lnTo>
                  <a:lnTo>
                    <a:pt x="4" y="6"/>
                  </a:lnTo>
                  <a:lnTo>
                    <a:pt x="4" y="6"/>
                  </a:lnTo>
                  <a:lnTo>
                    <a:pt x="3" y="6"/>
                  </a:lnTo>
                  <a:lnTo>
                    <a:pt x="2" y="6"/>
                  </a:lnTo>
                  <a:lnTo>
                    <a:pt x="1" y="6"/>
                  </a:lnTo>
                  <a:lnTo>
                    <a:pt x="1" y="5"/>
                  </a:lnTo>
                  <a:lnTo>
                    <a:pt x="1" y="5"/>
                  </a:lnTo>
                  <a:lnTo>
                    <a:pt x="1" y="4"/>
                  </a:lnTo>
                  <a:lnTo>
                    <a:pt x="1" y="4"/>
                  </a:lnTo>
                  <a:lnTo>
                    <a:pt x="1" y="4"/>
                  </a:lnTo>
                  <a:lnTo>
                    <a:pt x="1" y="5"/>
                  </a:lnTo>
                  <a:lnTo>
                    <a:pt x="0" y="5"/>
                  </a:lnTo>
                  <a:lnTo>
                    <a:pt x="0" y="5"/>
                  </a:lnTo>
                  <a:lnTo>
                    <a:pt x="0" y="6"/>
                  </a:lnTo>
                  <a:lnTo>
                    <a:pt x="0" y="6"/>
                  </a:lnTo>
                  <a:lnTo>
                    <a:pt x="1" y="7"/>
                  </a:lnTo>
                  <a:lnTo>
                    <a:pt x="1" y="7"/>
                  </a:lnTo>
                  <a:lnTo>
                    <a:pt x="3" y="7"/>
                  </a:lnTo>
                  <a:lnTo>
                    <a:pt x="4" y="7"/>
                  </a:lnTo>
                  <a:lnTo>
                    <a:pt x="5" y="7"/>
                  </a:lnTo>
                  <a:lnTo>
                    <a:pt x="7" y="6"/>
                  </a:lnTo>
                  <a:lnTo>
                    <a:pt x="8" y="6"/>
                  </a:lnTo>
                  <a:lnTo>
                    <a:pt x="10" y="6"/>
                  </a:lnTo>
                  <a:lnTo>
                    <a:pt x="11" y="5"/>
                  </a:lnTo>
                  <a:lnTo>
                    <a:pt x="12" y="5"/>
                  </a:lnTo>
                  <a:lnTo>
                    <a:pt x="13" y="4"/>
                  </a:lnTo>
                  <a:lnTo>
                    <a:pt x="14" y="4"/>
                  </a:lnTo>
                  <a:lnTo>
                    <a:pt x="15" y="3"/>
                  </a:lnTo>
                  <a:lnTo>
                    <a:pt x="16" y="2"/>
                  </a:lnTo>
                  <a:lnTo>
                    <a:pt x="16" y="2"/>
                  </a:lnTo>
                  <a:lnTo>
                    <a:pt x="17" y="1"/>
                  </a:lnTo>
                  <a:lnTo>
                    <a:pt x="16" y="1"/>
                  </a:lnTo>
                  <a:lnTo>
                    <a:pt x="16" y="1"/>
                  </a:lnTo>
                  <a:lnTo>
                    <a:pt x="16" y="0"/>
                  </a:lnTo>
                  <a:lnTo>
                    <a:pt x="15" y="0"/>
                  </a:lnTo>
                  <a:lnTo>
                    <a:pt x="14" y="0"/>
                  </a:lnTo>
                  <a:lnTo>
                    <a:pt x="13" y="0"/>
                  </a:lnTo>
                  <a:lnTo>
                    <a:pt x="13" y="0"/>
                  </a:lnTo>
                  <a:lnTo>
                    <a:pt x="12" y="0"/>
                  </a:lnTo>
                  <a:lnTo>
                    <a:pt x="13" y="0"/>
                  </a:lnTo>
                  <a:lnTo>
                    <a:pt x="13" y="1"/>
                  </a:lnTo>
                  <a:lnTo>
                    <a:pt x="14" y="1"/>
                  </a:lnTo>
                  <a:lnTo>
                    <a:pt x="15" y="1"/>
                  </a:lnTo>
                  <a:lnTo>
                    <a:pt x="15" y="2"/>
                  </a:lnTo>
                  <a:lnTo>
                    <a:pt x="15" y="2"/>
                  </a:lnTo>
                  <a:lnTo>
                    <a:pt x="15" y="3"/>
                  </a:lnTo>
                  <a:lnTo>
                    <a:pt x="14" y="3"/>
                  </a:lnTo>
                  <a:lnTo>
                    <a:pt x="13" y="3"/>
                  </a:lnTo>
                  <a:lnTo>
                    <a:pt x="13" y="4"/>
                  </a:lnTo>
                  <a:lnTo>
                    <a:pt x="12" y="4"/>
                  </a:lnTo>
                  <a:lnTo>
                    <a:pt x="11" y="4"/>
                  </a:lnTo>
                  <a:lnTo>
                    <a:pt x="10" y="5"/>
                  </a:lnTo>
                  <a:lnTo>
                    <a:pt x="9" y="5"/>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26" name="Freeform 423"/>
            <p:cNvSpPr>
              <a:spLocks/>
            </p:cNvSpPr>
            <p:nvPr/>
          </p:nvSpPr>
          <p:spPr bwMode="auto">
            <a:xfrm>
              <a:off x="818" y="3187"/>
              <a:ext cx="8" cy="17"/>
            </a:xfrm>
            <a:custGeom>
              <a:avLst/>
              <a:gdLst>
                <a:gd name="T0" fmla="*/ 5 w 8"/>
                <a:gd name="T1" fmla="*/ 9 h 17"/>
                <a:gd name="T2" fmla="*/ 5 w 8"/>
                <a:gd name="T3" fmla="*/ 9 h 17"/>
                <a:gd name="T4" fmla="*/ 4 w 8"/>
                <a:gd name="T5" fmla="*/ 10 h 17"/>
                <a:gd name="T6" fmla="*/ 3 w 8"/>
                <a:gd name="T7" fmla="*/ 12 h 17"/>
                <a:gd name="T8" fmla="*/ 3 w 8"/>
                <a:gd name="T9" fmla="*/ 13 h 17"/>
                <a:gd name="T10" fmla="*/ 3 w 8"/>
                <a:gd name="T11" fmla="*/ 14 h 17"/>
                <a:gd name="T12" fmla="*/ 2 w 8"/>
                <a:gd name="T13" fmla="*/ 14 h 17"/>
                <a:gd name="T14" fmla="*/ 2 w 8"/>
                <a:gd name="T15" fmla="*/ 15 h 17"/>
                <a:gd name="T16" fmla="*/ 1 w 8"/>
                <a:gd name="T17" fmla="*/ 15 h 17"/>
                <a:gd name="T18" fmla="*/ 1 w 8"/>
                <a:gd name="T19" fmla="*/ 14 h 17"/>
                <a:gd name="T20" fmla="*/ 1 w 8"/>
                <a:gd name="T21" fmla="*/ 13 h 17"/>
                <a:gd name="T22" fmla="*/ 0 w 8"/>
                <a:gd name="T23" fmla="*/ 12 h 17"/>
                <a:gd name="T24" fmla="*/ 0 w 8"/>
                <a:gd name="T25" fmla="*/ 16 h 17"/>
                <a:gd name="T26" fmla="*/ 1 w 8"/>
                <a:gd name="T27" fmla="*/ 15 h 17"/>
                <a:gd name="T28" fmla="*/ 2 w 8"/>
                <a:gd name="T29" fmla="*/ 15 h 17"/>
                <a:gd name="T30" fmla="*/ 2 w 8"/>
                <a:gd name="T31" fmla="*/ 15 h 17"/>
                <a:gd name="T32" fmla="*/ 3 w 8"/>
                <a:gd name="T33" fmla="*/ 14 h 17"/>
                <a:gd name="T34" fmla="*/ 4 w 8"/>
                <a:gd name="T35" fmla="*/ 12 h 17"/>
                <a:gd name="T36" fmla="*/ 4 w 8"/>
                <a:gd name="T37" fmla="*/ 12 h 17"/>
                <a:gd name="T38" fmla="*/ 5 w 8"/>
                <a:gd name="T39" fmla="*/ 10 h 17"/>
                <a:gd name="T40" fmla="*/ 6 w 8"/>
                <a:gd name="T41" fmla="*/ 9 h 17"/>
                <a:gd name="T42" fmla="*/ 6 w 8"/>
                <a:gd name="T43" fmla="*/ 8 h 17"/>
                <a:gd name="T44" fmla="*/ 6 w 8"/>
                <a:gd name="T45" fmla="*/ 7 h 17"/>
                <a:gd name="T46" fmla="*/ 7 w 8"/>
                <a:gd name="T47" fmla="*/ 5 h 17"/>
                <a:gd name="T48" fmla="*/ 7 w 8"/>
                <a:gd name="T49" fmla="*/ 4 h 17"/>
                <a:gd name="T50" fmla="*/ 7 w 8"/>
                <a:gd name="T51" fmla="*/ 3 h 17"/>
                <a:gd name="T52" fmla="*/ 7 w 8"/>
                <a:gd name="T53" fmla="*/ 1 h 17"/>
                <a:gd name="T54" fmla="*/ 7 w 8"/>
                <a:gd name="T55" fmla="*/ 1 h 17"/>
                <a:gd name="T56" fmla="*/ 7 w 8"/>
                <a:gd name="T57" fmla="*/ 0 h 17"/>
                <a:gd name="T58" fmla="*/ 6 w 8"/>
                <a:gd name="T59" fmla="*/ 0 h 17"/>
                <a:gd name="T60" fmla="*/ 6 w 8"/>
                <a:gd name="T61" fmla="*/ 0 h 17"/>
                <a:gd name="T62" fmla="*/ 5 w 8"/>
                <a:gd name="T63" fmla="*/ 0 h 17"/>
                <a:gd name="T64" fmla="*/ 5 w 8"/>
                <a:gd name="T65" fmla="*/ 1 h 17"/>
                <a:gd name="T66" fmla="*/ 4 w 8"/>
                <a:gd name="T67" fmla="*/ 1 h 17"/>
                <a:gd name="T68" fmla="*/ 4 w 8"/>
                <a:gd name="T69" fmla="*/ 1 h 17"/>
                <a:gd name="T70" fmla="*/ 4 w 8"/>
                <a:gd name="T71" fmla="*/ 1 h 17"/>
                <a:gd name="T72" fmla="*/ 3 w 8"/>
                <a:gd name="T73" fmla="*/ 1 h 17"/>
                <a:gd name="T74" fmla="*/ 4 w 8"/>
                <a:gd name="T75" fmla="*/ 1 h 17"/>
                <a:gd name="T76" fmla="*/ 5 w 8"/>
                <a:gd name="T77" fmla="*/ 1 h 17"/>
                <a:gd name="T78" fmla="*/ 5 w 8"/>
                <a:gd name="T79" fmla="*/ 1 h 17"/>
                <a:gd name="T80" fmla="*/ 6 w 8"/>
                <a:gd name="T81" fmla="*/ 1 h 17"/>
                <a:gd name="T82" fmla="*/ 6 w 8"/>
                <a:gd name="T83" fmla="*/ 1 h 17"/>
                <a:gd name="T84" fmla="*/ 6 w 8"/>
                <a:gd name="T85" fmla="*/ 1 h 17"/>
                <a:gd name="T86" fmla="*/ 6 w 8"/>
                <a:gd name="T87" fmla="*/ 2 h 17"/>
                <a:gd name="T88" fmla="*/ 6 w 8"/>
                <a:gd name="T89" fmla="*/ 3 h 17"/>
                <a:gd name="T90" fmla="*/ 6 w 8"/>
                <a:gd name="T91" fmla="*/ 4 h 17"/>
                <a:gd name="T92" fmla="*/ 6 w 8"/>
                <a:gd name="T93" fmla="*/ 4 h 17"/>
                <a:gd name="T94" fmla="*/ 6 w 8"/>
                <a:gd name="T95" fmla="*/ 5 h 17"/>
                <a:gd name="T96" fmla="*/ 6 w 8"/>
                <a:gd name="T97" fmla="*/ 6 h 17"/>
                <a:gd name="T98" fmla="*/ 6 w 8"/>
                <a:gd name="T99" fmla="*/ 7 h 17"/>
                <a:gd name="T100" fmla="*/ 5 w 8"/>
                <a:gd name="T101" fmla="*/ 8 h 17"/>
                <a:gd name="T102" fmla="*/ 5 w 8"/>
                <a:gd name="T103" fmla="*/ 9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 h="17">
                  <a:moveTo>
                    <a:pt x="5" y="9"/>
                  </a:moveTo>
                  <a:lnTo>
                    <a:pt x="5" y="9"/>
                  </a:lnTo>
                  <a:lnTo>
                    <a:pt x="4" y="10"/>
                  </a:lnTo>
                  <a:lnTo>
                    <a:pt x="3" y="12"/>
                  </a:lnTo>
                  <a:lnTo>
                    <a:pt x="3" y="13"/>
                  </a:lnTo>
                  <a:lnTo>
                    <a:pt x="3" y="14"/>
                  </a:lnTo>
                  <a:lnTo>
                    <a:pt x="2" y="14"/>
                  </a:lnTo>
                  <a:lnTo>
                    <a:pt x="2" y="15"/>
                  </a:lnTo>
                  <a:lnTo>
                    <a:pt x="1" y="15"/>
                  </a:lnTo>
                  <a:lnTo>
                    <a:pt x="1" y="14"/>
                  </a:lnTo>
                  <a:lnTo>
                    <a:pt x="1" y="13"/>
                  </a:lnTo>
                  <a:lnTo>
                    <a:pt x="0" y="12"/>
                  </a:lnTo>
                  <a:lnTo>
                    <a:pt x="0" y="16"/>
                  </a:lnTo>
                  <a:lnTo>
                    <a:pt x="1" y="15"/>
                  </a:lnTo>
                  <a:lnTo>
                    <a:pt x="2" y="15"/>
                  </a:lnTo>
                  <a:lnTo>
                    <a:pt x="2" y="15"/>
                  </a:lnTo>
                  <a:lnTo>
                    <a:pt x="3" y="14"/>
                  </a:lnTo>
                  <a:lnTo>
                    <a:pt x="4" y="12"/>
                  </a:lnTo>
                  <a:lnTo>
                    <a:pt x="4" y="12"/>
                  </a:lnTo>
                  <a:lnTo>
                    <a:pt x="5" y="10"/>
                  </a:lnTo>
                  <a:lnTo>
                    <a:pt x="6" y="9"/>
                  </a:lnTo>
                  <a:lnTo>
                    <a:pt x="6" y="8"/>
                  </a:lnTo>
                  <a:lnTo>
                    <a:pt x="6" y="7"/>
                  </a:lnTo>
                  <a:lnTo>
                    <a:pt x="7" y="5"/>
                  </a:lnTo>
                  <a:lnTo>
                    <a:pt x="7" y="4"/>
                  </a:lnTo>
                  <a:lnTo>
                    <a:pt x="7" y="3"/>
                  </a:lnTo>
                  <a:lnTo>
                    <a:pt x="7" y="1"/>
                  </a:lnTo>
                  <a:lnTo>
                    <a:pt x="7" y="1"/>
                  </a:lnTo>
                  <a:lnTo>
                    <a:pt x="7" y="0"/>
                  </a:lnTo>
                  <a:lnTo>
                    <a:pt x="6" y="0"/>
                  </a:lnTo>
                  <a:lnTo>
                    <a:pt x="6" y="0"/>
                  </a:lnTo>
                  <a:lnTo>
                    <a:pt x="5" y="0"/>
                  </a:lnTo>
                  <a:lnTo>
                    <a:pt x="5" y="1"/>
                  </a:lnTo>
                  <a:lnTo>
                    <a:pt x="4" y="1"/>
                  </a:lnTo>
                  <a:lnTo>
                    <a:pt x="4" y="1"/>
                  </a:lnTo>
                  <a:lnTo>
                    <a:pt x="4" y="1"/>
                  </a:lnTo>
                  <a:lnTo>
                    <a:pt x="3" y="1"/>
                  </a:lnTo>
                  <a:lnTo>
                    <a:pt x="4" y="1"/>
                  </a:lnTo>
                  <a:lnTo>
                    <a:pt x="5" y="1"/>
                  </a:lnTo>
                  <a:lnTo>
                    <a:pt x="5" y="1"/>
                  </a:lnTo>
                  <a:lnTo>
                    <a:pt x="6" y="1"/>
                  </a:lnTo>
                  <a:lnTo>
                    <a:pt x="6" y="1"/>
                  </a:lnTo>
                  <a:lnTo>
                    <a:pt x="6" y="1"/>
                  </a:lnTo>
                  <a:lnTo>
                    <a:pt x="6" y="2"/>
                  </a:lnTo>
                  <a:lnTo>
                    <a:pt x="6" y="3"/>
                  </a:lnTo>
                  <a:lnTo>
                    <a:pt x="6" y="4"/>
                  </a:lnTo>
                  <a:lnTo>
                    <a:pt x="6" y="4"/>
                  </a:lnTo>
                  <a:lnTo>
                    <a:pt x="6" y="5"/>
                  </a:lnTo>
                  <a:lnTo>
                    <a:pt x="6" y="6"/>
                  </a:lnTo>
                  <a:lnTo>
                    <a:pt x="6" y="7"/>
                  </a:lnTo>
                  <a:lnTo>
                    <a:pt x="5" y="8"/>
                  </a:lnTo>
                  <a:lnTo>
                    <a:pt x="5" y="9"/>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27" name="Freeform 424"/>
            <p:cNvSpPr>
              <a:spLocks/>
            </p:cNvSpPr>
            <p:nvPr/>
          </p:nvSpPr>
          <p:spPr bwMode="auto">
            <a:xfrm>
              <a:off x="784" y="3185"/>
              <a:ext cx="9" cy="18"/>
            </a:xfrm>
            <a:custGeom>
              <a:avLst/>
              <a:gdLst>
                <a:gd name="T0" fmla="*/ 6 w 9"/>
                <a:gd name="T1" fmla="*/ 10 h 18"/>
                <a:gd name="T2" fmla="*/ 5 w 9"/>
                <a:gd name="T3" fmla="*/ 10 h 18"/>
                <a:gd name="T4" fmla="*/ 5 w 9"/>
                <a:gd name="T5" fmla="*/ 10 h 18"/>
                <a:gd name="T6" fmla="*/ 5 w 9"/>
                <a:gd name="T7" fmla="*/ 11 h 18"/>
                <a:gd name="T8" fmla="*/ 4 w 9"/>
                <a:gd name="T9" fmla="*/ 12 h 18"/>
                <a:gd name="T10" fmla="*/ 4 w 9"/>
                <a:gd name="T11" fmla="*/ 13 h 18"/>
                <a:gd name="T12" fmla="*/ 3 w 9"/>
                <a:gd name="T13" fmla="*/ 13 h 18"/>
                <a:gd name="T14" fmla="*/ 3 w 9"/>
                <a:gd name="T15" fmla="*/ 14 h 18"/>
                <a:gd name="T16" fmla="*/ 3 w 9"/>
                <a:gd name="T17" fmla="*/ 14 h 18"/>
                <a:gd name="T18" fmla="*/ 2 w 9"/>
                <a:gd name="T19" fmla="*/ 15 h 18"/>
                <a:gd name="T20" fmla="*/ 2 w 9"/>
                <a:gd name="T21" fmla="*/ 15 h 18"/>
                <a:gd name="T22" fmla="*/ 1 w 9"/>
                <a:gd name="T23" fmla="*/ 15 h 18"/>
                <a:gd name="T24" fmla="*/ 1 w 9"/>
                <a:gd name="T25" fmla="*/ 14 h 18"/>
                <a:gd name="T26" fmla="*/ 1 w 9"/>
                <a:gd name="T27" fmla="*/ 13 h 18"/>
                <a:gd name="T28" fmla="*/ 0 w 9"/>
                <a:gd name="T29" fmla="*/ 13 h 18"/>
                <a:gd name="T30" fmla="*/ 0 w 9"/>
                <a:gd name="T31" fmla="*/ 14 h 18"/>
                <a:gd name="T32" fmla="*/ 0 w 9"/>
                <a:gd name="T33" fmla="*/ 15 h 18"/>
                <a:gd name="T34" fmla="*/ 1 w 9"/>
                <a:gd name="T35" fmla="*/ 16 h 18"/>
                <a:gd name="T36" fmla="*/ 1 w 9"/>
                <a:gd name="T37" fmla="*/ 16 h 18"/>
                <a:gd name="T38" fmla="*/ 1 w 9"/>
                <a:gd name="T39" fmla="*/ 17 h 18"/>
                <a:gd name="T40" fmla="*/ 2 w 9"/>
                <a:gd name="T41" fmla="*/ 16 h 18"/>
                <a:gd name="T42" fmla="*/ 2 w 9"/>
                <a:gd name="T43" fmla="*/ 16 h 18"/>
                <a:gd name="T44" fmla="*/ 3 w 9"/>
                <a:gd name="T45" fmla="*/ 16 h 18"/>
                <a:gd name="T46" fmla="*/ 4 w 9"/>
                <a:gd name="T47" fmla="*/ 14 h 18"/>
                <a:gd name="T48" fmla="*/ 5 w 9"/>
                <a:gd name="T49" fmla="*/ 13 h 18"/>
                <a:gd name="T50" fmla="*/ 5 w 9"/>
                <a:gd name="T51" fmla="*/ 13 h 18"/>
                <a:gd name="T52" fmla="*/ 6 w 9"/>
                <a:gd name="T53" fmla="*/ 11 h 18"/>
                <a:gd name="T54" fmla="*/ 6 w 9"/>
                <a:gd name="T55" fmla="*/ 10 h 18"/>
                <a:gd name="T56" fmla="*/ 7 w 9"/>
                <a:gd name="T57" fmla="*/ 9 h 18"/>
                <a:gd name="T58" fmla="*/ 7 w 9"/>
                <a:gd name="T59" fmla="*/ 7 h 18"/>
                <a:gd name="T60" fmla="*/ 7 w 9"/>
                <a:gd name="T61" fmla="*/ 6 h 18"/>
                <a:gd name="T62" fmla="*/ 7 w 9"/>
                <a:gd name="T63" fmla="*/ 4 h 18"/>
                <a:gd name="T64" fmla="*/ 8 w 9"/>
                <a:gd name="T65" fmla="*/ 4 h 18"/>
                <a:gd name="T66" fmla="*/ 8 w 9"/>
                <a:gd name="T67" fmla="*/ 2 h 18"/>
                <a:gd name="T68" fmla="*/ 8 w 9"/>
                <a:gd name="T69" fmla="*/ 1 h 18"/>
                <a:gd name="T70" fmla="*/ 7 w 9"/>
                <a:gd name="T71" fmla="*/ 0 h 18"/>
                <a:gd name="T72" fmla="*/ 7 w 9"/>
                <a:gd name="T73" fmla="*/ 0 h 18"/>
                <a:gd name="T74" fmla="*/ 6 w 9"/>
                <a:gd name="T75" fmla="*/ 1 h 18"/>
                <a:gd name="T76" fmla="*/ 6 w 9"/>
                <a:gd name="T77" fmla="*/ 1 h 18"/>
                <a:gd name="T78" fmla="*/ 5 w 9"/>
                <a:gd name="T79" fmla="*/ 1 h 18"/>
                <a:gd name="T80" fmla="*/ 5 w 9"/>
                <a:gd name="T81" fmla="*/ 2 h 18"/>
                <a:gd name="T82" fmla="*/ 5 w 9"/>
                <a:gd name="T83" fmla="*/ 1 h 18"/>
                <a:gd name="T84" fmla="*/ 6 w 9"/>
                <a:gd name="T85" fmla="*/ 1 h 18"/>
                <a:gd name="T86" fmla="*/ 6 w 9"/>
                <a:gd name="T87" fmla="*/ 1 h 18"/>
                <a:gd name="T88" fmla="*/ 7 w 9"/>
                <a:gd name="T89" fmla="*/ 1 h 18"/>
                <a:gd name="T90" fmla="*/ 7 w 9"/>
                <a:gd name="T91" fmla="*/ 2 h 18"/>
                <a:gd name="T92" fmla="*/ 7 w 9"/>
                <a:gd name="T93" fmla="*/ 3 h 18"/>
                <a:gd name="T94" fmla="*/ 7 w 9"/>
                <a:gd name="T95" fmla="*/ 4 h 18"/>
                <a:gd name="T96" fmla="*/ 7 w 9"/>
                <a:gd name="T97" fmla="*/ 4 h 18"/>
                <a:gd name="T98" fmla="*/ 7 w 9"/>
                <a:gd name="T99" fmla="*/ 5 h 18"/>
                <a:gd name="T100" fmla="*/ 7 w 9"/>
                <a:gd name="T101" fmla="*/ 6 h 18"/>
                <a:gd name="T102" fmla="*/ 6 w 9"/>
                <a:gd name="T103" fmla="*/ 7 h 18"/>
                <a:gd name="T104" fmla="*/ 6 w 9"/>
                <a:gd name="T105" fmla="*/ 8 h 18"/>
                <a:gd name="T106" fmla="*/ 6 w 9"/>
                <a:gd name="T107" fmla="*/ 1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 h="18">
                  <a:moveTo>
                    <a:pt x="6" y="10"/>
                  </a:moveTo>
                  <a:lnTo>
                    <a:pt x="5" y="10"/>
                  </a:lnTo>
                  <a:lnTo>
                    <a:pt x="5" y="10"/>
                  </a:lnTo>
                  <a:lnTo>
                    <a:pt x="5" y="11"/>
                  </a:lnTo>
                  <a:lnTo>
                    <a:pt x="4" y="12"/>
                  </a:lnTo>
                  <a:lnTo>
                    <a:pt x="4" y="13"/>
                  </a:lnTo>
                  <a:lnTo>
                    <a:pt x="3" y="13"/>
                  </a:lnTo>
                  <a:lnTo>
                    <a:pt x="3" y="14"/>
                  </a:lnTo>
                  <a:lnTo>
                    <a:pt x="3" y="14"/>
                  </a:lnTo>
                  <a:lnTo>
                    <a:pt x="2" y="15"/>
                  </a:lnTo>
                  <a:lnTo>
                    <a:pt x="2" y="15"/>
                  </a:lnTo>
                  <a:lnTo>
                    <a:pt x="1" y="15"/>
                  </a:lnTo>
                  <a:lnTo>
                    <a:pt x="1" y="14"/>
                  </a:lnTo>
                  <a:lnTo>
                    <a:pt x="1" y="13"/>
                  </a:lnTo>
                  <a:lnTo>
                    <a:pt x="0" y="13"/>
                  </a:lnTo>
                  <a:lnTo>
                    <a:pt x="0" y="14"/>
                  </a:lnTo>
                  <a:lnTo>
                    <a:pt x="0" y="15"/>
                  </a:lnTo>
                  <a:lnTo>
                    <a:pt x="1" y="16"/>
                  </a:lnTo>
                  <a:lnTo>
                    <a:pt x="1" y="16"/>
                  </a:lnTo>
                  <a:lnTo>
                    <a:pt x="1" y="17"/>
                  </a:lnTo>
                  <a:lnTo>
                    <a:pt x="2" y="16"/>
                  </a:lnTo>
                  <a:lnTo>
                    <a:pt x="2" y="16"/>
                  </a:lnTo>
                  <a:lnTo>
                    <a:pt x="3" y="16"/>
                  </a:lnTo>
                  <a:lnTo>
                    <a:pt x="4" y="14"/>
                  </a:lnTo>
                  <a:lnTo>
                    <a:pt x="5" y="13"/>
                  </a:lnTo>
                  <a:lnTo>
                    <a:pt x="5" y="13"/>
                  </a:lnTo>
                  <a:lnTo>
                    <a:pt x="6" y="11"/>
                  </a:lnTo>
                  <a:lnTo>
                    <a:pt x="6" y="10"/>
                  </a:lnTo>
                  <a:lnTo>
                    <a:pt x="7" y="9"/>
                  </a:lnTo>
                  <a:lnTo>
                    <a:pt x="7" y="7"/>
                  </a:lnTo>
                  <a:lnTo>
                    <a:pt x="7" y="6"/>
                  </a:lnTo>
                  <a:lnTo>
                    <a:pt x="7" y="4"/>
                  </a:lnTo>
                  <a:lnTo>
                    <a:pt x="8" y="4"/>
                  </a:lnTo>
                  <a:lnTo>
                    <a:pt x="8" y="2"/>
                  </a:lnTo>
                  <a:lnTo>
                    <a:pt x="8" y="1"/>
                  </a:lnTo>
                  <a:lnTo>
                    <a:pt x="7" y="0"/>
                  </a:lnTo>
                  <a:lnTo>
                    <a:pt x="7" y="0"/>
                  </a:lnTo>
                  <a:lnTo>
                    <a:pt x="6" y="1"/>
                  </a:lnTo>
                  <a:lnTo>
                    <a:pt x="6" y="1"/>
                  </a:lnTo>
                  <a:lnTo>
                    <a:pt x="5" y="1"/>
                  </a:lnTo>
                  <a:lnTo>
                    <a:pt x="5" y="2"/>
                  </a:lnTo>
                  <a:lnTo>
                    <a:pt x="5" y="1"/>
                  </a:lnTo>
                  <a:lnTo>
                    <a:pt x="6" y="1"/>
                  </a:lnTo>
                  <a:lnTo>
                    <a:pt x="6" y="1"/>
                  </a:lnTo>
                  <a:lnTo>
                    <a:pt x="7" y="1"/>
                  </a:lnTo>
                  <a:lnTo>
                    <a:pt x="7" y="2"/>
                  </a:lnTo>
                  <a:lnTo>
                    <a:pt x="7" y="3"/>
                  </a:lnTo>
                  <a:lnTo>
                    <a:pt x="7" y="4"/>
                  </a:lnTo>
                  <a:lnTo>
                    <a:pt x="7" y="4"/>
                  </a:lnTo>
                  <a:lnTo>
                    <a:pt x="7" y="5"/>
                  </a:lnTo>
                  <a:lnTo>
                    <a:pt x="7" y="6"/>
                  </a:lnTo>
                  <a:lnTo>
                    <a:pt x="6" y="7"/>
                  </a:lnTo>
                  <a:lnTo>
                    <a:pt x="6" y="8"/>
                  </a:lnTo>
                  <a:lnTo>
                    <a:pt x="6" y="10"/>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28" name="Freeform 425"/>
            <p:cNvSpPr>
              <a:spLocks/>
            </p:cNvSpPr>
            <p:nvPr/>
          </p:nvSpPr>
          <p:spPr bwMode="auto">
            <a:xfrm>
              <a:off x="952" y="3097"/>
              <a:ext cx="4" cy="20"/>
            </a:xfrm>
            <a:custGeom>
              <a:avLst/>
              <a:gdLst>
                <a:gd name="T0" fmla="*/ 1 w 4"/>
                <a:gd name="T1" fmla="*/ 9 h 20"/>
                <a:gd name="T2" fmla="*/ 1 w 4"/>
                <a:gd name="T3" fmla="*/ 10 h 20"/>
                <a:gd name="T4" fmla="*/ 1 w 4"/>
                <a:gd name="T5" fmla="*/ 11 h 20"/>
                <a:gd name="T6" fmla="*/ 1 w 4"/>
                <a:gd name="T7" fmla="*/ 11 h 20"/>
                <a:gd name="T8" fmla="*/ 1 w 4"/>
                <a:gd name="T9" fmla="*/ 12 h 20"/>
                <a:gd name="T10" fmla="*/ 1 w 4"/>
                <a:gd name="T11" fmla="*/ 13 h 20"/>
                <a:gd name="T12" fmla="*/ 1 w 4"/>
                <a:gd name="T13" fmla="*/ 14 h 20"/>
                <a:gd name="T14" fmla="*/ 1 w 4"/>
                <a:gd name="T15" fmla="*/ 14 h 20"/>
                <a:gd name="T16" fmla="*/ 1 w 4"/>
                <a:gd name="T17" fmla="*/ 15 h 20"/>
                <a:gd name="T18" fmla="*/ 1 w 4"/>
                <a:gd name="T19" fmla="*/ 16 h 20"/>
                <a:gd name="T20" fmla="*/ 1 w 4"/>
                <a:gd name="T21" fmla="*/ 16 h 20"/>
                <a:gd name="T22" fmla="*/ 1 w 4"/>
                <a:gd name="T23" fmla="*/ 17 h 20"/>
                <a:gd name="T24" fmla="*/ 1 w 4"/>
                <a:gd name="T25" fmla="*/ 17 h 20"/>
                <a:gd name="T26" fmla="*/ 2 w 4"/>
                <a:gd name="T27" fmla="*/ 17 h 20"/>
                <a:gd name="T28" fmla="*/ 2 w 4"/>
                <a:gd name="T29" fmla="*/ 16 h 20"/>
                <a:gd name="T30" fmla="*/ 2 w 4"/>
                <a:gd name="T31" fmla="*/ 16 h 20"/>
                <a:gd name="T32" fmla="*/ 2 w 4"/>
                <a:gd name="T33" fmla="*/ 17 h 20"/>
                <a:gd name="T34" fmla="*/ 2 w 4"/>
                <a:gd name="T35" fmla="*/ 17 h 20"/>
                <a:gd name="T36" fmla="*/ 2 w 4"/>
                <a:gd name="T37" fmla="*/ 17 h 20"/>
                <a:gd name="T38" fmla="*/ 2 w 4"/>
                <a:gd name="T39" fmla="*/ 17 h 20"/>
                <a:gd name="T40" fmla="*/ 2 w 4"/>
                <a:gd name="T41" fmla="*/ 18 h 20"/>
                <a:gd name="T42" fmla="*/ 2 w 4"/>
                <a:gd name="T43" fmla="*/ 19 h 20"/>
                <a:gd name="T44" fmla="*/ 1 w 4"/>
                <a:gd name="T45" fmla="*/ 19 h 20"/>
                <a:gd name="T46" fmla="*/ 1 w 4"/>
                <a:gd name="T47" fmla="*/ 18 h 20"/>
                <a:gd name="T48" fmla="*/ 1 w 4"/>
                <a:gd name="T49" fmla="*/ 17 h 20"/>
                <a:gd name="T50" fmla="*/ 1 w 4"/>
                <a:gd name="T51" fmla="*/ 16 h 20"/>
                <a:gd name="T52" fmla="*/ 0 w 4"/>
                <a:gd name="T53" fmla="*/ 15 h 20"/>
                <a:gd name="T54" fmla="*/ 0 w 4"/>
                <a:gd name="T55" fmla="*/ 14 h 20"/>
                <a:gd name="T56" fmla="*/ 0 w 4"/>
                <a:gd name="T57" fmla="*/ 12 h 20"/>
                <a:gd name="T58" fmla="*/ 0 w 4"/>
                <a:gd name="T59" fmla="*/ 11 h 20"/>
                <a:gd name="T60" fmla="*/ 0 w 4"/>
                <a:gd name="T61" fmla="*/ 9 h 20"/>
                <a:gd name="T62" fmla="*/ 0 w 4"/>
                <a:gd name="T63" fmla="*/ 8 h 20"/>
                <a:gd name="T64" fmla="*/ 0 w 4"/>
                <a:gd name="T65" fmla="*/ 6 h 20"/>
                <a:gd name="T66" fmla="*/ 0 w 4"/>
                <a:gd name="T67" fmla="*/ 5 h 20"/>
                <a:gd name="T68" fmla="*/ 1 w 4"/>
                <a:gd name="T69" fmla="*/ 4 h 20"/>
                <a:gd name="T70" fmla="*/ 1 w 4"/>
                <a:gd name="T71" fmla="*/ 2 h 20"/>
                <a:gd name="T72" fmla="*/ 1 w 4"/>
                <a:gd name="T73" fmla="*/ 2 h 20"/>
                <a:gd name="T74" fmla="*/ 1 w 4"/>
                <a:gd name="T75" fmla="*/ 1 h 20"/>
                <a:gd name="T76" fmla="*/ 2 w 4"/>
                <a:gd name="T77" fmla="*/ 0 h 20"/>
                <a:gd name="T78" fmla="*/ 2 w 4"/>
                <a:gd name="T79" fmla="*/ 0 h 20"/>
                <a:gd name="T80" fmla="*/ 2 w 4"/>
                <a:gd name="T81" fmla="*/ 1 h 20"/>
                <a:gd name="T82" fmla="*/ 2 w 4"/>
                <a:gd name="T83" fmla="*/ 2 h 20"/>
                <a:gd name="T84" fmla="*/ 3 w 4"/>
                <a:gd name="T85" fmla="*/ 2 h 20"/>
                <a:gd name="T86" fmla="*/ 3 w 4"/>
                <a:gd name="T87" fmla="*/ 2 h 20"/>
                <a:gd name="T88" fmla="*/ 3 w 4"/>
                <a:gd name="T89" fmla="*/ 3 h 20"/>
                <a:gd name="T90" fmla="*/ 3 w 4"/>
                <a:gd name="T91" fmla="*/ 3 h 20"/>
                <a:gd name="T92" fmla="*/ 3 w 4"/>
                <a:gd name="T93" fmla="*/ 4 h 20"/>
                <a:gd name="T94" fmla="*/ 3 w 4"/>
                <a:gd name="T95" fmla="*/ 3 h 20"/>
                <a:gd name="T96" fmla="*/ 3 w 4"/>
                <a:gd name="T97" fmla="*/ 2 h 20"/>
                <a:gd name="T98" fmla="*/ 2 w 4"/>
                <a:gd name="T99" fmla="*/ 2 h 20"/>
                <a:gd name="T100" fmla="*/ 2 w 4"/>
                <a:gd name="T101" fmla="*/ 2 h 20"/>
                <a:gd name="T102" fmla="*/ 2 w 4"/>
                <a:gd name="T103" fmla="*/ 2 h 20"/>
                <a:gd name="T104" fmla="*/ 1 w 4"/>
                <a:gd name="T105" fmla="*/ 2 h 20"/>
                <a:gd name="T106" fmla="*/ 1 w 4"/>
                <a:gd name="T107" fmla="*/ 2 h 20"/>
                <a:gd name="T108" fmla="*/ 1 w 4"/>
                <a:gd name="T109" fmla="*/ 2 h 20"/>
                <a:gd name="T110" fmla="*/ 1 w 4"/>
                <a:gd name="T111" fmla="*/ 3 h 20"/>
                <a:gd name="T112" fmla="*/ 1 w 4"/>
                <a:gd name="T113" fmla="*/ 4 h 20"/>
                <a:gd name="T114" fmla="*/ 1 w 4"/>
                <a:gd name="T115" fmla="*/ 5 h 20"/>
                <a:gd name="T116" fmla="*/ 1 w 4"/>
                <a:gd name="T117" fmla="*/ 6 h 20"/>
                <a:gd name="T118" fmla="*/ 1 w 4"/>
                <a:gd name="T119" fmla="*/ 7 h 20"/>
                <a:gd name="T120" fmla="*/ 1 w 4"/>
                <a:gd name="T121" fmla="*/ 8 h 20"/>
                <a:gd name="T122" fmla="*/ 1 w 4"/>
                <a:gd name="T123" fmla="*/ 9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 h="20">
                  <a:moveTo>
                    <a:pt x="1" y="9"/>
                  </a:moveTo>
                  <a:lnTo>
                    <a:pt x="1" y="10"/>
                  </a:lnTo>
                  <a:lnTo>
                    <a:pt x="1" y="11"/>
                  </a:lnTo>
                  <a:lnTo>
                    <a:pt x="1" y="11"/>
                  </a:lnTo>
                  <a:lnTo>
                    <a:pt x="1" y="12"/>
                  </a:lnTo>
                  <a:lnTo>
                    <a:pt x="1" y="13"/>
                  </a:lnTo>
                  <a:lnTo>
                    <a:pt x="1" y="14"/>
                  </a:lnTo>
                  <a:lnTo>
                    <a:pt x="1" y="14"/>
                  </a:lnTo>
                  <a:lnTo>
                    <a:pt x="1" y="15"/>
                  </a:lnTo>
                  <a:lnTo>
                    <a:pt x="1" y="16"/>
                  </a:lnTo>
                  <a:lnTo>
                    <a:pt x="1" y="16"/>
                  </a:lnTo>
                  <a:lnTo>
                    <a:pt x="1" y="17"/>
                  </a:lnTo>
                  <a:lnTo>
                    <a:pt x="1" y="17"/>
                  </a:lnTo>
                  <a:lnTo>
                    <a:pt x="2" y="17"/>
                  </a:lnTo>
                  <a:lnTo>
                    <a:pt x="2" y="16"/>
                  </a:lnTo>
                  <a:lnTo>
                    <a:pt x="2" y="16"/>
                  </a:lnTo>
                  <a:lnTo>
                    <a:pt x="2" y="17"/>
                  </a:lnTo>
                  <a:lnTo>
                    <a:pt x="2" y="17"/>
                  </a:lnTo>
                  <a:lnTo>
                    <a:pt x="2" y="17"/>
                  </a:lnTo>
                  <a:lnTo>
                    <a:pt x="2" y="17"/>
                  </a:lnTo>
                  <a:lnTo>
                    <a:pt x="2" y="18"/>
                  </a:lnTo>
                  <a:lnTo>
                    <a:pt x="2" y="19"/>
                  </a:lnTo>
                  <a:lnTo>
                    <a:pt x="1" y="19"/>
                  </a:lnTo>
                  <a:lnTo>
                    <a:pt x="1" y="18"/>
                  </a:lnTo>
                  <a:lnTo>
                    <a:pt x="1" y="17"/>
                  </a:lnTo>
                  <a:lnTo>
                    <a:pt x="1" y="16"/>
                  </a:lnTo>
                  <a:lnTo>
                    <a:pt x="0" y="15"/>
                  </a:lnTo>
                  <a:lnTo>
                    <a:pt x="0" y="14"/>
                  </a:lnTo>
                  <a:lnTo>
                    <a:pt x="0" y="12"/>
                  </a:lnTo>
                  <a:lnTo>
                    <a:pt x="0" y="11"/>
                  </a:lnTo>
                  <a:lnTo>
                    <a:pt x="0" y="9"/>
                  </a:lnTo>
                  <a:lnTo>
                    <a:pt x="0" y="8"/>
                  </a:lnTo>
                  <a:lnTo>
                    <a:pt x="0" y="6"/>
                  </a:lnTo>
                  <a:lnTo>
                    <a:pt x="0" y="5"/>
                  </a:lnTo>
                  <a:lnTo>
                    <a:pt x="1" y="4"/>
                  </a:lnTo>
                  <a:lnTo>
                    <a:pt x="1" y="2"/>
                  </a:lnTo>
                  <a:lnTo>
                    <a:pt x="1" y="2"/>
                  </a:lnTo>
                  <a:lnTo>
                    <a:pt x="1" y="1"/>
                  </a:lnTo>
                  <a:lnTo>
                    <a:pt x="2" y="0"/>
                  </a:lnTo>
                  <a:lnTo>
                    <a:pt x="2" y="0"/>
                  </a:lnTo>
                  <a:lnTo>
                    <a:pt x="2" y="1"/>
                  </a:lnTo>
                  <a:lnTo>
                    <a:pt x="2" y="2"/>
                  </a:lnTo>
                  <a:lnTo>
                    <a:pt x="3" y="2"/>
                  </a:lnTo>
                  <a:lnTo>
                    <a:pt x="3" y="2"/>
                  </a:lnTo>
                  <a:lnTo>
                    <a:pt x="3" y="3"/>
                  </a:lnTo>
                  <a:lnTo>
                    <a:pt x="3" y="3"/>
                  </a:lnTo>
                  <a:lnTo>
                    <a:pt x="3" y="4"/>
                  </a:lnTo>
                  <a:lnTo>
                    <a:pt x="3" y="3"/>
                  </a:lnTo>
                  <a:lnTo>
                    <a:pt x="3" y="2"/>
                  </a:lnTo>
                  <a:lnTo>
                    <a:pt x="2" y="2"/>
                  </a:lnTo>
                  <a:lnTo>
                    <a:pt x="2" y="2"/>
                  </a:lnTo>
                  <a:lnTo>
                    <a:pt x="2" y="2"/>
                  </a:lnTo>
                  <a:lnTo>
                    <a:pt x="1" y="2"/>
                  </a:lnTo>
                  <a:lnTo>
                    <a:pt x="1" y="2"/>
                  </a:lnTo>
                  <a:lnTo>
                    <a:pt x="1" y="2"/>
                  </a:lnTo>
                  <a:lnTo>
                    <a:pt x="1" y="3"/>
                  </a:lnTo>
                  <a:lnTo>
                    <a:pt x="1" y="4"/>
                  </a:lnTo>
                  <a:lnTo>
                    <a:pt x="1" y="5"/>
                  </a:lnTo>
                  <a:lnTo>
                    <a:pt x="1" y="6"/>
                  </a:lnTo>
                  <a:lnTo>
                    <a:pt x="1" y="7"/>
                  </a:lnTo>
                  <a:lnTo>
                    <a:pt x="1" y="8"/>
                  </a:lnTo>
                  <a:lnTo>
                    <a:pt x="1" y="9"/>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29" name="Freeform 426"/>
            <p:cNvSpPr>
              <a:spLocks/>
            </p:cNvSpPr>
            <p:nvPr/>
          </p:nvSpPr>
          <p:spPr bwMode="auto">
            <a:xfrm>
              <a:off x="942" y="3106"/>
              <a:ext cx="4" cy="20"/>
            </a:xfrm>
            <a:custGeom>
              <a:avLst/>
              <a:gdLst>
                <a:gd name="T0" fmla="*/ 1 w 4"/>
                <a:gd name="T1" fmla="*/ 10 h 20"/>
                <a:gd name="T2" fmla="*/ 1 w 4"/>
                <a:gd name="T3" fmla="*/ 11 h 20"/>
                <a:gd name="T4" fmla="*/ 1 w 4"/>
                <a:gd name="T5" fmla="*/ 11 h 20"/>
                <a:gd name="T6" fmla="*/ 1 w 4"/>
                <a:gd name="T7" fmla="*/ 12 h 20"/>
                <a:gd name="T8" fmla="*/ 1 w 4"/>
                <a:gd name="T9" fmla="*/ 13 h 20"/>
                <a:gd name="T10" fmla="*/ 1 w 4"/>
                <a:gd name="T11" fmla="*/ 14 h 20"/>
                <a:gd name="T12" fmla="*/ 1 w 4"/>
                <a:gd name="T13" fmla="*/ 14 h 20"/>
                <a:gd name="T14" fmla="*/ 1 w 4"/>
                <a:gd name="T15" fmla="*/ 15 h 20"/>
                <a:gd name="T16" fmla="*/ 1 w 4"/>
                <a:gd name="T17" fmla="*/ 16 h 20"/>
                <a:gd name="T18" fmla="*/ 1 w 4"/>
                <a:gd name="T19" fmla="*/ 17 h 20"/>
                <a:gd name="T20" fmla="*/ 1 w 4"/>
                <a:gd name="T21" fmla="*/ 17 h 20"/>
                <a:gd name="T22" fmla="*/ 2 w 4"/>
                <a:gd name="T23" fmla="*/ 17 h 20"/>
                <a:gd name="T24" fmla="*/ 2 w 4"/>
                <a:gd name="T25" fmla="*/ 17 h 20"/>
                <a:gd name="T26" fmla="*/ 2 w 4"/>
                <a:gd name="T27" fmla="*/ 17 h 20"/>
                <a:gd name="T28" fmla="*/ 2 w 4"/>
                <a:gd name="T29" fmla="*/ 17 h 20"/>
                <a:gd name="T30" fmla="*/ 2 w 4"/>
                <a:gd name="T31" fmla="*/ 17 h 20"/>
                <a:gd name="T32" fmla="*/ 2 w 4"/>
                <a:gd name="T33" fmla="*/ 18 h 20"/>
                <a:gd name="T34" fmla="*/ 2 w 4"/>
                <a:gd name="T35" fmla="*/ 18 h 20"/>
                <a:gd name="T36" fmla="*/ 2 w 4"/>
                <a:gd name="T37" fmla="*/ 19 h 20"/>
                <a:gd name="T38" fmla="*/ 1 w 4"/>
                <a:gd name="T39" fmla="*/ 19 h 20"/>
                <a:gd name="T40" fmla="*/ 1 w 4"/>
                <a:gd name="T41" fmla="*/ 18 h 20"/>
                <a:gd name="T42" fmla="*/ 1 w 4"/>
                <a:gd name="T43" fmla="*/ 17 h 20"/>
                <a:gd name="T44" fmla="*/ 1 w 4"/>
                <a:gd name="T45" fmla="*/ 17 h 20"/>
                <a:gd name="T46" fmla="*/ 0 w 4"/>
                <a:gd name="T47" fmla="*/ 15 h 20"/>
                <a:gd name="T48" fmla="*/ 0 w 4"/>
                <a:gd name="T49" fmla="*/ 14 h 20"/>
                <a:gd name="T50" fmla="*/ 0 w 4"/>
                <a:gd name="T51" fmla="*/ 12 h 20"/>
                <a:gd name="T52" fmla="*/ 0 w 4"/>
                <a:gd name="T53" fmla="*/ 11 h 20"/>
                <a:gd name="T54" fmla="*/ 0 w 4"/>
                <a:gd name="T55" fmla="*/ 10 h 20"/>
                <a:gd name="T56" fmla="*/ 0 w 4"/>
                <a:gd name="T57" fmla="*/ 8 h 20"/>
                <a:gd name="T58" fmla="*/ 0 w 4"/>
                <a:gd name="T59" fmla="*/ 7 h 20"/>
                <a:gd name="T60" fmla="*/ 0 w 4"/>
                <a:gd name="T61" fmla="*/ 5 h 20"/>
                <a:gd name="T62" fmla="*/ 1 w 4"/>
                <a:gd name="T63" fmla="*/ 4 h 20"/>
                <a:gd name="T64" fmla="*/ 1 w 4"/>
                <a:gd name="T65" fmla="*/ 2 h 20"/>
                <a:gd name="T66" fmla="*/ 1 w 4"/>
                <a:gd name="T67" fmla="*/ 2 h 20"/>
                <a:gd name="T68" fmla="*/ 1 w 4"/>
                <a:gd name="T69" fmla="*/ 1 h 20"/>
                <a:gd name="T70" fmla="*/ 2 w 4"/>
                <a:gd name="T71" fmla="*/ 0 h 20"/>
                <a:gd name="T72" fmla="*/ 2 w 4"/>
                <a:gd name="T73" fmla="*/ 1 h 20"/>
                <a:gd name="T74" fmla="*/ 2 w 4"/>
                <a:gd name="T75" fmla="*/ 2 h 20"/>
                <a:gd name="T76" fmla="*/ 2 w 4"/>
                <a:gd name="T77" fmla="*/ 2 h 20"/>
                <a:gd name="T78" fmla="*/ 3 w 4"/>
                <a:gd name="T79" fmla="*/ 2 h 20"/>
                <a:gd name="T80" fmla="*/ 3 w 4"/>
                <a:gd name="T81" fmla="*/ 3 h 20"/>
                <a:gd name="T82" fmla="*/ 3 w 4"/>
                <a:gd name="T83" fmla="*/ 4 h 20"/>
                <a:gd name="T84" fmla="*/ 3 w 4"/>
                <a:gd name="T85" fmla="*/ 4 h 20"/>
                <a:gd name="T86" fmla="*/ 3 w 4"/>
                <a:gd name="T87" fmla="*/ 5 h 20"/>
                <a:gd name="T88" fmla="*/ 3 w 4"/>
                <a:gd name="T89" fmla="*/ 4 h 20"/>
                <a:gd name="T90" fmla="*/ 3 w 4"/>
                <a:gd name="T91" fmla="*/ 3 h 20"/>
                <a:gd name="T92" fmla="*/ 2 w 4"/>
                <a:gd name="T93" fmla="*/ 2 h 20"/>
                <a:gd name="T94" fmla="*/ 2 w 4"/>
                <a:gd name="T95" fmla="*/ 2 h 20"/>
                <a:gd name="T96" fmla="*/ 2 w 4"/>
                <a:gd name="T97" fmla="*/ 2 h 20"/>
                <a:gd name="T98" fmla="*/ 1 w 4"/>
                <a:gd name="T99" fmla="*/ 2 h 20"/>
                <a:gd name="T100" fmla="*/ 1 w 4"/>
                <a:gd name="T101" fmla="*/ 3 h 20"/>
                <a:gd name="T102" fmla="*/ 1 w 4"/>
                <a:gd name="T103" fmla="*/ 4 h 20"/>
                <a:gd name="T104" fmla="*/ 1 w 4"/>
                <a:gd name="T105" fmla="*/ 5 h 20"/>
                <a:gd name="T106" fmla="*/ 1 w 4"/>
                <a:gd name="T107" fmla="*/ 5 h 20"/>
                <a:gd name="T108" fmla="*/ 1 w 4"/>
                <a:gd name="T109" fmla="*/ 6 h 20"/>
                <a:gd name="T110" fmla="*/ 1 w 4"/>
                <a:gd name="T111" fmla="*/ 8 h 20"/>
                <a:gd name="T112" fmla="*/ 1 w 4"/>
                <a:gd name="T113" fmla="*/ 9 h 20"/>
                <a:gd name="T114" fmla="*/ 1 w 4"/>
                <a:gd name="T115" fmla="*/ 1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 h="20">
                  <a:moveTo>
                    <a:pt x="1" y="10"/>
                  </a:moveTo>
                  <a:lnTo>
                    <a:pt x="1" y="11"/>
                  </a:lnTo>
                  <a:lnTo>
                    <a:pt x="1" y="11"/>
                  </a:lnTo>
                  <a:lnTo>
                    <a:pt x="1" y="12"/>
                  </a:lnTo>
                  <a:lnTo>
                    <a:pt x="1" y="13"/>
                  </a:lnTo>
                  <a:lnTo>
                    <a:pt x="1" y="14"/>
                  </a:lnTo>
                  <a:lnTo>
                    <a:pt x="1" y="14"/>
                  </a:lnTo>
                  <a:lnTo>
                    <a:pt x="1" y="15"/>
                  </a:lnTo>
                  <a:lnTo>
                    <a:pt x="1" y="16"/>
                  </a:lnTo>
                  <a:lnTo>
                    <a:pt x="1" y="17"/>
                  </a:lnTo>
                  <a:lnTo>
                    <a:pt x="1" y="17"/>
                  </a:lnTo>
                  <a:lnTo>
                    <a:pt x="2" y="17"/>
                  </a:lnTo>
                  <a:lnTo>
                    <a:pt x="2" y="17"/>
                  </a:lnTo>
                  <a:lnTo>
                    <a:pt x="2" y="17"/>
                  </a:lnTo>
                  <a:lnTo>
                    <a:pt x="2" y="17"/>
                  </a:lnTo>
                  <a:lnTo>
                    <a:pt x="2" y="17"/>
                  </a:lnTo>
                  <a:lnTo>
                    <a:pt x="2" y="18"/>
                  </a:lnTo>
                  <a:lnTo>
                    <a:pt x="2" y="18"/>
                  </a:lnTo>
                  <a:lnTo>
                    <a:pt x="2" y="19"/>
                  </a:lnTo>
                  <a:lnTo>
                    <a:pt x="1" y="19"/>
                  </a:lnTo>
                  <a:lnTo>
                    <a:pt x="1" y="18"/>
                  </a:lnTo>
                  <a:lnTo>
                    <a:pt x="1" y="17"/>
                  </a:lnTo>
                  <a:lnTo>
                    <a:pt x="1" y="17"/>
                  </a:lnTo>
                  <a:lnTo>
                    <a:pt x="0" y="15"/>
                  </a:lnTo>
                  <a:lnTo>
                    <a:pt x="0" y="14"/>
                  </a:lnTo>
                  <a:lnTo>
                    <a:pt x="0" y="12"/>
                  </a:lnTo>
                  <a:lnTo>
                    <a:pt x="0" y="11"/>
                  </a:lnTo>
                  <a:lnTo>
                    <a:pt x="0" y="10"/>
                  </a:lnTo>
                  <a:lnTo>
                    <a:pt x="0" y="8"/>
                  </a:lnTo>
                  <a:lnTo>
                    <a:pt x="0" y="7"/>
                  </a:lnTo>
                  <a:lnTo>
                    <a:pt x="0" y="5"/>
                  </a:lnTo>
                  <a:lnTo>
                    <a:pt x="1" y="4"/>
                  </a:lnTo>
                  <a:lnTo>
                    <a:pt x="1" y="2"/>
                  </a:lnTo>
                  <a:lnTo>
                    <a:pt x="1" y="2"/>
                  </a:lnTo>
                  <a:lnTo>
                    <a:pt x="1" y="1"/>
                  </a:lnTo>
                  <a:lnTo>
                    <a:pt x="2" y="0"/>
                  </a:lnTo>
                  <a:lnTo>
                    <a:pt x="2" y="1"/>
                  </a:lnTo>
                  <a:lnTo>
                    <a:pt x="2" y="2"/>
                  </a:lnTo>
                  <a:lnTo>
                    <a:pt x="2" y="2"/>
                  </a:lnTo>
                  <a:lnTo>
                    <a:pt x="3" y="2"/>
                  </a:lnTo>
                  <a:lnTo>
                    <a:pt x="3" y="3"/>
                  </a:lnTo>
                  <a:lnTo>
                    <a:pt x="3" y="4"/>
                  </a:lnTo>
                  <a:lnTo>
                    <a:pt x="3" y="4"/>
                  </a:lnTo>
                  <a:lnTo>
                    <a:pt x="3" y="5"/>
                  </a:lnTo>
                  <a:lnTo>
                    <a:pt x="3" y="4"/>
                  </a:lnTo>
                  <a:lnTo>
                    <a:pt x="3" y="3"/>
                  </a:lnTo>
                  <a:lnTo>
                    <a:pt x="2" y="2"/>
                  </a:lnTo>
                  <a:lnTo>
                    <a:pt x="2" y="2"/>
                  </a:lnTo>
                  <a:lnTo>
                    <a:pt x="2" y="2"/>
                  </a:lnTo>
                  <a:lnTo>
                    <a:pt x="1" y="2"/>
                  </a:lnTo>
                  <a:lnTo>
                    <a:pt x="1" y="3"/>
                  </a:lnTo>
                  <a:lnTo>
                    <a:pt x="1" y="4"/>
                  </a:lnTo>
                  <a:lnTo>
                    <a:pt x="1" y="5"/>
                  </a:lnTo>
                  <a:lnTo>
                    <a:pt x="1" y="5"/>
                  </a:lnTo>
                  <a:lnTo>
                    <a:pt x="1" y="6"/>
                  </a:lnTo>
                  <a:lnTo>
                    <a:pt x="1" y="8"/>
                  </a:lnTo>
                  <a:lnTo>
                    <a:pt x="1" y="9"/>
                  </a:lnTo>
                  <a:lnTo>
                    <a:pt x="1" y="10"/>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30" name="Freeform 427"/>
            <p:cNvSpPr>
              <a:spLocks/>
            </p:cNvSpPr>
            <p:nvPr/>
          </p:nvSpPr>
          <p:spPr bwMode="auto">
            <a:xfrm>
              <a:off x="921" y="3154"/>
              <a:ext cx="20" cy="3"/>
            </a:xfrm>
            <a:custGeom>
              <a:avLst/>
              <a:gdLst>
                <a:gd name="T0" fmla="*/ 9 w 20"/>
                <a:gd name="T1" fmla="*/ 1 h 3"/>
                <a:gd name="T2" fmla="*/ 8 w 20"/>
                <a:gd name="T3" fmla="*/ 1 h 3"/>
                <a:gd name="T4" fmla="*/ 7 w 20"/>
                <a:gd name="T5" fmla="*/ 1 h 3"/>
                <a:gd name="T6" fmla="*/ 6 w 20"/>
                <a:gd name="T7" fmla="*/ 1 h 3"/>
                <a:gd name="T8" fmla="*/ 5 w 20"/>
                <a:gd name="T9" fmla="*/ 1 h 3"/>
                <a:gd name="T10" fmla="*/ 5 w 20"/>
                <a:gd name="T11" fmla="*/ 1 h 3"/>
                <a:gd name="T12" fmla="*/ 4 w 20"/>
                <a:gd name="T13" fmla="*/ 1 h 3"/>
                <a:gd name="T14" fmla="*/ 3 w 20"/>
                <a:gd name="T15" fmla="*/ 1 h 3"/>
                <a:gd name="T16" fmla="*/ 2 w 20"/>
                <a:gd name="T17" fmla="*/ 1 h 3"/>
                <a:gd name="T18" fmla="*/ 2 w 20"/>
                <a:gd name="T19" fmla="*/ 1 h 3"/>
                <a:gd name="T20" fmla="*/ 2 w 20"/>
                <a:gd name="T21" fmla="*/ 1 h 3"/>
                <a:gd name="T22" fmla="*/ 2 w 20"/>
                <a:gd name="T23" fmla="*/ 1 h 3"/>
                <a:gd name="T24" fmla="*/ 3 w 20"/>
                <a:gd name="T25" fmla="*/ 2 h 3"/>
                <a:gd name="T26" fmla="*/ 2 w 20"/>
                <a:gd name="T27" fmla="*/ 2 h 3"/>
                <a:gd name="T28" fmla="*/ 2 w 20"/>
                <a:gd name="T29" fmla="*/ 2 h 3"/>
                <a:gd name="T30" fmla="*/ 2 w 20"/>
                <a:gd name="T31" fmla="*/ 1 h 3"/>
                <a:gd name="T32" fmla="*/ 1 w 20"/>
                <a:gd name="T33" fmla="*/ 1 h 3"/>
                <a:gd name="T34" fmla="*/ 1 w 20"/>
                <a:gd name="T35" fmla="*/ 1 h 3"/>
                <a:gd name="T36" fmla="*/ 0 w 20"/>
                <a:gd name="T37" fmla="*/ 1 h 3"/>
                <a:gd name="T38" fmla="*/ 1 w 20"/>
                <a:gd name="T39" fmla="*/ 1 h 3"/>
                <a:gd name="T40" fmla="*/ 2 w 20"/>
                <a:gd name="T41" fmla="*/ 1 h 3"/>
                <a:gd name="T42" fmla="*/ 3 w 20"/>
                <a:gd name="T43" fmla="*/ 0 h 3"/>
                <a:gd name="T44" fmla="*/ 4 w 20"/>
                <a:gd name="T45" fmla="*/ 0 h 3"/>
                <a:gd name="T46" fmla="*/ 5 w 20"/>
                <a:gd name="T47" fmla="*/ 0 h 3"/>
                <a:gd name="T48" fmla="*/ 7 w 20"/>
                <a:gd name="T49" fmla="*/ 0 h 3"/>
                <a:gd name="T50" fmla="*/ 8 w 20"/>
                <a:gd name="T51" fmla="*/ 0 h 3"/>
                <a:gd name="T52" fmla="*/ 10 w 20"/>
                <a:gd name="T53" fmla="*/ 0 h 3"/>
                <a:gd name="T54" fmla="*/ 11 w 20"/>
                <a:gd name="T55" fmla="*/ 0 h 3"/>
                <a:gd name="T56" fmla="*/ 12 w 20"/>
                <a:gd name="T57" fmla="*/ 0 h 3"/>
                <a:gd name="T58" fmla="*/ 14 w 20"/>
                <a:gd name="T59" fmla="*/ 0 h 3"/>
                <a:gd name="T60" fmla="*/ 15 w 20"/>
                <a:gd name="T61" fmla="*/ 1 h 3"/>
                <a:gd name="T62" fmla="*/ 17 w 20"/>
                <a:gd name="T63" fmla="*/ 1 h 3"/>
                <a:gd name="T64" fmla="*/ 17 w 20"/>
                <a:gd name="T65" fmla="*/ 1 h 3"/>
                <a:gd name="T66" fmla="*/ 18 w 20"/>
                <a:gd name="T67" fmla="*/ 1 h 3"/>
                <a:gd name="T68" fmla="*/ 19 w 20"/>
                <a:gd name="T69" fmla="*/ 1 h 3"/>
                <a:gd name="T70" fmla="*/ 19 w 20"/>
                <a:gd name="T71" fmla="*/ 2 h 3"/>
                <a:gd name="T72" fmla="*/ 18 w 20"/>
                <a:gd name="T73" fmla="*/ 2 h 3"/>
                <a:gd name="T74" fmla="*/ 17 w 20"/>
                <a:gd name="T75" fmla="*/ 2 h 3"/>
                <a:gd name="T76" fmla="*/ 17 w 20"/>
                <a:gd name="T77" fmla="*/ 2 h 3"/>
                <a:gd name="T78" fmla="*/ 16 w 20"/>
                <a:gd name="T79" fmla="*/ 2 h 3"/>
                <a:gd name="T80" fmla="*/ 16 w 20"/>
                <a:gd name="T81" fmla="*/ 2 h 3"/>
                <a:gd name="T82" fmla="*/ 15 w 20"/>
                <a:gd name="T83" fmla="*/ 2 h 3"/>
                <a:gd name="T84" fmla="*/ 14 w 20"/>
                <a:gd name="T85" fmla="*/ 2 h 3"/>
                <a:gd name="T86" fmla="*/ 15 w 20"/>
                <a:gd name="T87" fmla="*/ 2 h 3"/>
                <a:gd name="T88" fmla="*/ 16 w 20"/>
                <a:gd name="T89" fmla="*/ 2 h 3"/>
                <a:gd name="T90" fmla="*/ 17 w 20"/>
                <a:gd name="T91" fmla="*/ 2 h 3"/>
                <a:gd name="T92" fmla="*/ 17 w 20"/>
                <a:gd name="T93" fmla="*/ 1 h 3"/>
                <a:gd name="T94" fmla="*/ 17 w 20"/>
                <a:gd name="T95" fmla="*/ 1 h 3"/>
                <a:gd name="T96" fmla="*/ 17 w 20"/>
                <a:gd name="T97" fmla="*/ 1 h 3"/>
                <a:gd name="T98" fmla="*/ 16 w 20"/>
                <a:gd name="T99" fmla="*/ 1 h 3"/>
                <a:gd name="T100" fmla="*/ 15 w 20"/>
                <a:gd name="T101" fmla="*/ 1 h 3"/>
                <a:gd name="T102" fmla="*/ 14 w 20"/>
                <a:gd name="T103" fmla="*/ 1 h 3"/>
                <a:gd name="T104" fmla="*/ 14 w 20"/>
                <a:gd name="T105" fmla="*/ 1 h 3"/>
                <a:gd name="T106" fmla="*/ 13 w 20"/>
                <a:gd name="T107" fmla="*/ 1 h 3"/>
                <a:gd name="T108" fmla="*/ 11 w 20"/>
                <a:gd name="T109" fmla="*/ 1 h 3"/>
                <a:gd name="T110" fmla="*/ 10 w 20"/>
                <a:gd name="T111" fmla="*/ 1 h 3"/>
                <a:gd name="T112" fmla="*/ 9 w 20"/>
                <a:gd name="T113" fmla="*/ 1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0" h="3">
                  <a:moveTo>
                    <a:pt x="9" y="1"/>
                  </a:moveTo>
                  <a:lnTo>
                    <a:pt x="8" y="1"/>
                  </a:lnTo>
                  <a:lnTo>
                    <a:pt x="7" y="1"/>
                  </a:lnTo>
                  <a:lnTo>
                    <a:pt x="6" y="1"/>
                  </a:lnTo>
                  <a:lnTo>
                    <a:pt x="5" y="1"/>
                  </a:lnTo>
                  <a:lnTo>
                    <a:pt x="5" y="1"/>
                  </a:lnTo>
                  <a:lnTo>
                    <a:pt x="4" y="1"/>
                  </a:lnTo>
                  <a:lnTo>
                    <a:pt x="3" y="1"/>
                  </a:lnTo>
                  <a:lnTo>
                    <a:pt x="2" y="1"/>
                  </a:lnTo>
                  <a:lnTo>
                    <a:pt x="2" y="1"/>
                  </a:lnTo>
                  <a:lnTo>
                    <a:pt x="2" y="1"/>
                  </a:lnTo>
                  <a:lnTo>
                    <a:pt x="2" y="1"/>
                  </a:lnTo>
                  <a:lnTo>
                    <a:pt x="3" y="2"/>
                  </a:lnTo>
                  <a:lnTo>
                    <a:pt x="2" y="2"/>
                  </a:lnTo>
                  <a:lnTo>
                    <a:pt x="2" y="2"/>
                  </a:lnTo>
                  <a:lnTo>
                    <a:pt x="2" y="1"/>
                  </a:lnTo>
                  <a:lnTo>
                    <a:pt x="1" y="1"/>
                  </a:lnTo>
                  <a:lnTo>
                    <a:pt x="1" y="1"/>
                  </a:lnTo>
                  <a:lnTo>
                    <a:pt x="0" y="1"/>
                  </a:lnTo>
                  <a:lnTo>
                    <a:pt x="1" y="1"/>
                  </a:lnTo>
                  <a:lnTo>
                    <a:pt x="2" y="1"/>
                  </a:lnTo>
                  <a:lnTo>
                    <a:pt x="3" y="0"/>
                  </a:lnTo>
                  <a:lnTo>
                    <a:pt x="4" y="0"/>
                  </a:lnTo>
                  <a:lnTo>
                    <a:pt x="5" y="0"/>
                  </a:lnTo>
                  <a:lnTo>
                    <a:pt x="7" y="0"/>
                  </a:lnTo>
                  <a:lnTo>
                    <a:pt x="8" y="0"/>
                  </a:lnTo>
                  <a:lnTo>
                    <a:pt x="10" y="0"/>
                  </a:lnTo>
                  <a:lnTo>
                    <a:pt x="11" y="0"/>
                  </a:lnTo>
                  <a:lnTo>
                    <a:pt x="12" y="0"/>
                  </a:lnTo>
                  <a:lnTo>
                    <a:pt x="14" y="0"/>
                  </a:lnTo>
                  <a:lnTo>
                    <a:pt x="15" y="1"/>
                  </a:lnTo>
                  <a:lnTo>
                    <a:pt x="17" y="1"/>
                  </a:lnTo>
                  <a:lnTo>
                    <a:pt x="17" y="1"/>
                  </a:lnTo>
                  <a:lnTo>
                    <a:pt x="18" y="1"/>
                  </a:lnTo>
                  <a:lnTo>
                    <a:pt x="19" y="1"/>
                  </a:lnTo>
                  <a:lnTo>
                    <a:pt x="19" y="2"/>
                  </a:lnTo>
                  <a:lnTo>
                    <a:pt x="18" y="2"/>
                  </a:lnTo>
                  <a:lnTo>
                    <a:pt x="17" y="2"/>
                  </a:lnTo>
                  <a:lnTo>
                    <a:pt x="17" y="2"/>
                  </a:lnTo>
                  <a:lnTo>
                    <a:pt x="16" y="2"/>
                  </a:lnTo>
                  <a:lnTo>
                    <a:pt x="16" y="2"/>
                  </a:lnTo>
                  <a:lnTo>
                    <a:pt x="15" y="2"/>
                  </a:lnTo>
                  <a:lnTo>
                    <a:pt x="14" y="2"/>
                  </a:lnTo>
                  <a:lnTo>
                    <a:pt x="15" y="2"/>
                  </a:lnTo>
                  <a:lnTo>
                    <a:pt x="16" y="2"/>
                  </a:lnTo>
                  <a:lnTo>
                    <a:pt x="17" y="2"/>
                  </a:lnTo>
                  <a:lnTo>
                    <a:pt x="17" y="1"/>
                  </a:lnTo>
                  <a:lnTo>
                    <a:pt x="17" y="1"/>
                  </a:lnTo>
                  <a:lnTo>
                    <a:pt x="17" y="1"/>
                  </a:lnTo>
                  <a:lnTo>
                    <a:pt x="16" y="1"/>
                  </a:lnTo>
                  <a:lnTo>
                    <a:pt x="15" y="1"/>
                  </a:lnTo>
                  <a:lnTo>
                    <a:pt x="14" y="1"/>
                  </a:lnTo>
                  <a:lnTo>
                    <a:pt x="14" y="1"/>
                  </a:lnTo>
                  <a:lnTo>
                    <a:pt x="13" y="1"/>
                  </a:lnTo>
                  <a:lnTo>
                    <a:pt x="11" y="1"/>
                  </a:lnTo>
                  <a:lnTo>
                    <a:pt x="10" y="1"/>
                  </a:lnTo>
                  <a:lnTo>
                    <a:pt x="9" y="1"/>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31" name="Freeform 428"/>
            <p:cNvSpPr>
              <a:spLocks/>
            </p:cNvSpPr>
            <p:nvPr/>
          </p:nvSpPr>
          <p:spPr bwMode="auto">
            <a:xfrm>
              <a:off x="915" y="3131"/>
              <a:ext cx="5" cy="21"/>
            </a:xfrm>
            <a:custGeom>
              <a:avLst/>
              <a:gdLst>
                <a:gd name="T0" fmla="*/ 1 w 5"/>
                <a:gd name="T1" fmla="*/ 11 h 21"/>
                <a:gd name="T2" fmla="*/ 1 w 5"/>
                <a:gd name="T3" fmla="*/ 12 h 21"/>
                <a:gd name="T4" fmla="*/ 1 w 5"/>
                <a:gd name="T5" fmla="*/ 13 h 21"/>
                <a:gd name="T6" fmla="*/ 1 w 5"/>
                <a:gd name="T7" fmla="*/ 14 h 21"/>
                <a:gd name="T8" fmla="*/ 1 w 5"/>
                <a:gd name="T9" fmla="*/ 15 h 21"/>
                <a:gd name="T10" fmla="*/ 1 w 5"/>
                <a:gd name="T11" fmla="*/ 15 h 21"/>
                <a:gd name="T12" fmla="*/ 2 w 5"/>
                <a:gd name="T13" fmla="*/ 16 h 21"/>
                <a:gd name="T14" fmla="*/ 2 w 5"/>
                <a:gd name="T15" fmla="*/ 17 h 21"/>
                <a:gd name="T16" fmla="*/ 2 w 5"/>
                <a:gd name="T17" fmla="*/ 18 h 21"/>
                <a:gd name="T18" fmla="*/ 2 w 5"/>
                <a:gd name="T19" fmla="*/ 18 h 21"/>
                <a:gd name="T20" fmla="*/ 3 w 5"/>
                <a:gd name="T21" fmla="*/ 18 h 21"/>
                <a:gd name="T22" fmla="*/ 3 w 5"/>
                <a:gd name="T23" fmla="*/ 18 h 21"/>
                <a:gd name="T24" fmla="*/ 4 w 5"/>
                <a:gd name="T25" fmla="*/ 17 h 21"/>
                <a:gd name="T26" fmla="*/ 4 w 5"/>
                <a:gd name="T27" fmla="*/ 16 h 21"/>
                <a:gd name="T28" fmla="*/ 4 w 5"/>
                <a:gd name="T29" fmla="*/ 17 h 21"/>
                <a:gd name="T30" fmla="*/ 4 w 5"/>
                <a:gd name="T31" fmla="*/ 18 h 21"/>
                <a:gd name="T32" fmla="*/ 3 w 5"/>
                <a:gd name="T33" fmla="*/ 18 h 21"/>
                <a:gd name="T34" fmla="*/ 3 w 5"/>
                <a:gd name="T35" fmla="*/ 18 h 21"/>
                <a:gd name="T36" fmla="*/ 3 w 5"/>
                <a:gd name="T37" fmla="*/ 19 h 21"/>
                <a:gd name="T38" fmla="*/ 3 w 5"/>
                <a:gd name="T39" fmla="*/ 20 h 21"/>
                <a:gd name="T40" fmla="*/ 2 w 5"/>
                <a:gd name="T41" fmla="*/ 19 h 21"/>
                <a:gd name="T42" fmla="*/ 2 w 5"/>
                <a:gd name="T43" fmla="*/ 18 h 21"/>
                <a:gd name="T44" fmla="*/ 2 w 5"/>
                <a:gd name="T45" fmla="*/ 18 h 21"/>
                <a:gd name="T46" fmla="*/ 1 w 5"/>
                <a:gd name="T47" fmla="*/ 16 h 21"/>
                <a:gd name="T48" fmla="*/ 1 w 5"/>
                <a:gd name="T49" fmla="*/ 15 h 21"/>
                <a:gd name="T50" fmla="*/ 0 w 5"/>
                <a:gd name="T51" fmla="*/ 14 h 21"/>
                <a:gd name="T52" fmla="*/ 0 w 5"/>
                <a:gd name="T53" fmla="*/ 12 h 21"/>
                <a:gd name="T54" fmla="*/ 0 w 5"/>
                <a:gd name="T55" fmla="*/ 11 h 21"/>
                <a:gd name="T56" fmla="*/ 0 w 5"/>
                <a:gd name="T57" fmla="*/ 9 h 21"/>
                <a:gd name="T58" fmla="*/ 0 w 5"/>
                <a:gd name="T59" fmla="*/ 8 h 21"/>
                <a:gd name="T60" fmla="*/ 0 w 5"/>
                <a:gd name="T61" fmla="*/ 6 h 21"/>
                <a:gd name="T62" fmla="*/ 0 w 5"/>
                <a:gd name="T63" fmla="*/ 5 h 21"/>
                <a:gd name="T64" fmla="*/ 0 w 5"/>
                <a:gd name="T65" fmla="*/ 3 h 21"/>
                <a:gd name="T66" fmla="*/ 0 w 5"/>
                <a:gd name="T67" fmla="*/ 2 h 21"/>
                <a:gd name="T68" fmla="*/ 1 w 5"/>
                <a:gd name="T69" fmla="*/ 1 h 21"/>
                <a:gd name="T70" fmla="*/ 1 w 5"/>
                <a:gd name="T71" fmla="*/ 0 h 21"/>
                <a:gd name="T72" fmla="*/ 2 w 5"/>
                <a:gd name="T73" fmla="*/ 1 h 21"/>
                <a:gd name="T74" fmla="*/ 2 w 5"/>
                <a:gd name="T75" fmla="*/ 1 h 21"/>
                <a:gd name="T76" fmla="*/ 2 w 5"/>
                <a:gd name="T77" fmla="*/ 2 h 21"/>
                <a:gd name="T78" fmla="*/ 2 w 5"/>
                <a:gd name="T79" fmla="*/ 2 h 21"/>
                <a:gd name="T80" fmla="*/ 3 w 5"/>
                <a:gd name="T81" fmla="*/ 2 h 21"/>
                <a:gd name="T82" fmla="*/ 3 w 5"/>
                <a:gd name="T83" fmla="*/ 3 h 21"/>
                <a:gd name="T84" fmla="*/ 3 w 5"/>
                <a:gd name="T85" fmla="*/ 4 h 21"/>
                <a:gd name="T86" fmla="*/ 3 w 5"/>
                <a:gd name="T87" fmla="*/ 5 h 21"/>
                <a:gd name="T88" fmla="*/ 3 w 5"/>
                <a:gd name="T89" fmla="*/ 4 h 21"/>
                <a:gd name="T90" fmla="*/ 2 w 5"/>
                <a:gd name="T91" fmla="*/ 3 h 21"/>
                <a:gd name="T92" fmla="*/ 2 w 5"/>
                <a:gd name="T93" fmla="*/ 2 h 21"/>
                <a:gd name="T94" fmla="*/ 2 w 5"/>
                <a:gd name="T95" fmla="*/ 2 h 21"/>
                <a:gd name="T96" fmla="*/ 1 w 5"/>
                <a:gd name="T97" fmla="*/ 2 h 21"/>
                <a:gd name="T98" fmla="*/ 1 w 5"/>
                <a:gd name="T99" fmla="*/ 3 h 21"/>
                <a:gd name="T100" fmla="*/ 1 w 5"/>
                <a:gd name="T101" fmla="*/ 4 h 21"/>
                <a:gd name="T102" fmla="*/ 1 w 5"/>
                <a:gd name="T103" fmla="*/ 5 h 21"/>
                <a:gd name="T104" fmla="*/ 1 w 5"/>
                <a:gd name="T105" fmla="*/ 5 h 21"/>
                <a:gd name="T106" fmla="*/ 1 w 5"/>
                <a:gd name="T107" fmla="*/ 6 h 21"/>
                <a:gd name="T108" fmla="*/ 1 w 5"/>
                <a:gd name="T109" fmla="*/ 7 h 21"/>
                <a:gd name="T110" fmla="*/ 1 w 5"/>
                <a:gd name="T111" fmla="*/ 8 h 21"/>
                <a:gd name="T112" fmla="*/ 1 w 5"/>
                <a:gd name="T113" fmla="*/ 9 h 21"/>
                <a:gd name="T114" fmla="*/ 1 w 5"/>
                <a:gd name="T115" fmla="*/ 1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 h="21">
                  <a:moveTo>
                    <a:pt x="1" y="11"/>
                  </a:moveTo>
                  <a:lnTo>
                    <a:pt x="1" y="12"/>
                  </a:lnTo>
                  <a:lnTo>
                    <a:pt x="1" y="13"/>
                  </a:lnTo>
                  <a:lnTo>
                    <a:pt x="1" y="14"/>
                  </a:lnTo>
                  <a:lnTo>
                    <a:pt x="1" y="15"/>
                  </a:lnTo>
                  <a:lnTo>
                    <a:pt x="1" y="15"/>
                  </a:lnTo>
                  <a:lnTo>
                    <a:pt x="2" y="16"/>
                  </a:lnTo>
                  <a:lnTo>
                    <a:pt x="2" y="17"/>
                  </a:lnTo>
                  <a:lnTo>
                    <a:pt x="2" y="18"/>
                  </a:lnTo>
                  <a:lnTo>
                    <a:pt x="2" y="18"/>
                  </a:lnTo>
                  <a:lnTo>
                    <a:pt x="3" y="18"/>
                  </a:lnTo>
                  <a:lnTo>
                    <a:pt x="3" y="18"/>
                  </a:lnTo>
                  <a:lnTo>
                    <a:pt x="4" y="17"/>
                  </a:lnTo>
                  <a:lnTo>
                    <a:pt x="4" y="16"/>
                  </a:lnTo>
                  <a:lnTo>
                    <a:pt x="4" y="17"/>
                  </a:lnTo>
                  <a:lnTo>
                    <a:pt x="4" y="18"/>
                  </a:lnTo>
                  <a:lnTo>
                    <a:pt x="3" y="18"/>
                  </a:lnTo>
                  <a:lnTo>
                    <a:pt x="3" y="18"/>
                  </a:lnTo>
                  <a:lnTo>
                    <a:pt x="3" y="19"/>
                  </a:lnTo>
                  <a:lnTo>
                    <a:pt x="3" y="20"/>
                  </a:lnTo>
                  <a:lnTo>
                    <a:pt x="2" y="19"/>
                  </a:lnTo>
                  <a:lnTo>
                    <a:pt x="2" y="18"/>
                  </a:lnTo>
                  <a:lnTo>
                    <a:pt x="2" y="18"/>
                  </a:lnTo>
                  <a:lnTo>
                    <a:pt x="1" y="16"/>
                  </a:lnTo>
                  <a:lnTo>
                    <a:pt x="1" y="15"/>
                  </a:lnTo>
                  <a:lnTo>
                    <a:pt x="0" y="14"/>
                  </a:lnTo>
                  <a:lnTo>
                    <a:pt x="0" y="12"/>
                  </a:lnTo>
                  <a:lnTo>
                    <a:pt x="0" y="11"/>
                  </a:lnTo>
                  <a:lnTo>
                    <a:pt x="0" y="9"/>
                  </a:lnTo>
                  <a:lnTo>
                    <a:pt x="0" y="8"/>
                  </a:lnTo>
                  <a:lnTo>
                    <a:pt x="0" y="6"/>
                  </a:lnTo>
                  <a:lnTo>
                    <a:pt x="0" y="5"/>
                  </a:lnTo>
                  <a:lnTo>
                    <a:pt x="0" y="3"/>
                  </a:lnTo>
                  <a:lnTo>
                    <a:pt x="0" y="2"/>
                  </a:lnTo>
                  <a:lnTo>
                    <a:pt x="1" y="1"/>
                  </a:lnTo>
                  <a:lnTo>
                    <a:pt x="1" y="0"/>
                  </a:lnTo>
                  <a:lnTo>
                    <a:pt x="2" y="1"/>
                  </a:lnTo>
                  <a:lnTo>
                    <a:pt x="2" y="1"/>
                  </a:lnTo>
                  <a:lnTo>
                    <a:pt x="2" y="2"/>
                  </a:lnTo>
                  <a:lnTo>
                    <a:pt x="2" y="2"/>
                  </a:lnTo>
                  <a:lnTo>
                    <a:pt x="3" y="2"/>
                  </a:lnTo>
                  <a:lnTo>
                    <a:pt x="3" y="3"/>
                  </a:lnTo>
                  <a:lnTo>
                    <a:pt x="3" y="4"/>
                  </a:lnTo>
                  <a:lnTo>
                    <a:pt x="3" y="5"/>
                  </a:lnTo>
                  <a:lnTo>
                    <a:pt x="3" y="4"/>
                  </a:lnTo>
                  <a:lnTo>
                    <a:pt x="2" y="3"/>
                  </a:lnTo>
                  <a:lnTo>
                    <a:pt x="2" y="2"/>
                  </a:lnTo>
                  <a:lnTo>
                    <a:pt x="2" y="2"/>
                  </a:lnTo>
                  <a:lnTo>
                    <a:pt x="1" y="2"/>
                  </a:lnTo>
                  <a:lnTo>
                    <a:pt x="1" y="3"/>
                  </a:lnTo>
                  <a:lnTo>
                    <a:pt x="1" y="4"/>
                  </a:lnTo>
                  <a:lnTo>
                    <a:pt x="1" y="5"/>
                  </a:lnTo>
                  <a:lnTo>
                    <a:pt x="1" y="5"/>
                  </a:lnTo>
                  <a:lnTo>
                    <a:pt x="1" y="6"/>
                  </a:lnTo>
                  <a:lnTo>
                    <a:pt x="1" y="7"/>
                  </a:lnTo>
                  <a:lnTo>
                    <a:pt x="1" y="8"/>
                  </a:lnTo>
                  <a:lnTo>
                    <a:pt x="1" y="9"/>
                  </a:lnTo>
                  <a:lnTo>
                    <a:pt x="1" y="11"/>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32" name="Freeform 429"/>
            <p:cNvSpPr>
              <a:spLocks/>
            </p:cNvSpPr>
            <p:nvPr/>
          </p:nvSpPr>
          <p:spPr bwMode="auto">
            <a:xfrm>
              <a:off x="903" y="3138"/>
              <a:ext cx="7" cy="18"/>
            </a:xfrm>
            <a:custGeom>
              <a:avLst/>
              <a:gdLst>
                <a:gd name="T0" fmla="*/ 2 w 7"/>
                <a:gd name="T1" fmla="*/ 9 h 18"/>
                <a:gd name="T2" fmla="*/ 2 w 7"/>
                <a:gd name="T3" fmla="*/ 10 h 18"/>
                <a:gd name="T4" fmla="*/ 2 w 7"/>
                <a:gd name="T5" fmla="*/ 10 h 18"/>
                <a:gd name="T6" fmla="*/ 3 w 7"/>
                <a:gd name="T7" fmla="*/ 13 h 18"/>
                <a:gd name="T8" fmla="*/ 3 w 7"/>
                <a:gd name="T9" fmla="*/ 13 h 18"/>
                <a:gd name="T10" fmla="*/ 4 w 7"/>
                <a:gd name="T11" fmla="*/ 14 h 18"/>
                <a:gd name="T12" fmla="*/ 4 w 7"/>
                <a:gd name="T13" fmla="*/ 15 h 18"/>
                <a:gd name="T14" fmla="*/ 5 w 7"/>
                <a:gd name="T15" fmla="*/ 16 h 18"/>
                <a:gd name="T16" fmla="*/ 5 w 7"/>
                <a:gd name="T17" fmla="*/ 16 h 18"/>
                <a:gd name="T18" fmla="*/ 5 w 7"/>
                <a:gd name="T19" fmla="*/ 15 h 18"/>
                <a:gd name="T20" fmla="*/ 6 w 7"/>
                <a:gd name="T21" fmla="*/ 15 h 18"/>
                <a:gd name="T22" fmla="*/ 6 w 7"/>
                <a:gd name="T23" fmla="*/ 14 h 18"/>
                <a:gd name="T24" fmla="*/ 6 w 7"/>
                <a:gd name="T25" fmla="*/ 13 h 18"/>
                <a:gd name="T26" fmla="*/ 6 w 7"/>
                <a:gd name="T27" fmla="*/ 14 h 18"/>
                <a:gd name="T28" fmla="*/ 6 w 7"/>
                <a:gd name="T29" fmla="*/ 15 h 18"/>
                <a:gd name="T30" fmla="*/ 6 w 7"/>
                <a:gd name="T31" fmla="*/ 16 h 18"/>
                <a:gd name="T32" fmla="*/ 6 w 7"/>
                <a:gd name="T33" fmla="*/ 16 h 18"/>
                <a:gd name="T34" fmla="*/ 6 w 7"/>
                <a:gd name="T35" fmla="*/ 17 h 18"/>
                <a:gd name="T36" fmla="*/ 6 w 7"/>
                <a:gd name="T37" fmla="*/ 17 h 18"/>
                <a:gd name="T38" fmla="*/ 5 w 7"/>
                <a:gd name="T39" fmla="*/ 17 h 18"/>
                <a:gd name="T40" fmla="*/ 5 w 7"/>
                <a:gd name="T41" fmla="*/ 16 h 18"/>
                <a:gd name="T42" fmla="*/ 4 w 7"/>
                <a:gd name="T43" fmla="*/ 16 h 18"/>
                <a:gd name="T44" fmla="*/ 3 w 7"/>
                <a:gd name="T45" fmla="*/ 15 h 18"/>
                <a:gd name="T46" fmla="*/ 3 w 7"/>
                <a:gd name="T47" fmla="*/ 13 h 18"/>
                <a:gd name="T48" fmla="*/ 2 w 7"/>
                <a:gd name="T49" fmla="*/ 13 h 18"/>
                <a:gd name="T50" fmla="*/ 2 w 7"/>
                <a:gd name="T51" fmla="*/ 11 h 18"/>
                <a:gd name="T52" fmla="*/ 1 w 7"/>
                <a:gd name="T53" fmla="*/ 10 h 18"/>
                <a:gd name="T54" fmla="*/ 1 w 7"/>
                <a:gd name="T55" fmla="*/ 9 h 18"/>
                <a:gd name="T56" fmla="*/ 0 w 7"/>
                <a:gd name="T57" fmla="*/ 7 h 18"/>
                <a:gd name="T58" fmla="*/ 0 w 7"/>
                <a:gd name="T59" fmla="*/ 6 h 18"/>
                <a:gd name="T60" fmla="*/ 0 w 7"/>
                <a:gd name="T61" fmla="*/ 4 h 18"/>
                <a:gd name="T62" fmla="*/ 0 w 7"/>
                <a:gd name="T63" fmla="*/ 3 h 18"/>
                <a:gd name="T64" fmla="*/ 0 w 7"/>
                <a:gd name="T65" fmla="*/ 2 h 18"/>
                <a:gd name="T66" fmla="*/ 0 w 7"/>
                <a:gd name="T67" fmla="*/ 1 h 18"/>
                <a:gd name="T68" fmla="*/ 1 w 7"/>
                <a:gd name="T69" fmla="*/ 0 h 18"/>
                <a:gd name="T70" fmla="*/ 1 w 7"/>
                <a:gd name="T71" fmla="*/ 0 h 18"/>
                <a:gd name="T72" fmla="*/ 2 w 7"/>
                <a:gd name="T73" fmla="*/ 1 h 18"/>
                <a:gd name="T74" fmla="*/ 2 w 7"/>
                <a:gd name="T75" fmla="*/ 1 h 18"/>
                <a:gd name="T76" fmla="*/ 2 w 7"/>
                <a:gd name="T77" fmla="*/ 1 h 18"/>
                <a:gd name="T78" fmla="*/ 3 w 7"/>
                <a:gd name="T79" fmla="*/ 1 h 18"/>
                <a:gd name="T80" fmla="*/ 3 w 7"/>
                <a:gd name="T81" fmla="*/ 2 h 18"/>
                <a:gd name="T82" fmla="*/ 3 w 7"/>
                <a:gd name="T83" fmla="*/ 2 h 18"/>
                <a:gd name="T84" fmla="*/ 3 w 7"/>
                <a:gd name="T85" fmla="*/ 2 h 18"/>
                <a:gd name="T86" fmla="*/ 2 w 7"/>
                <a:gd name="T87" fmla="*/ 1 h 18"/>
                <a:gd name="T88" fmla="*/ 2 w 7"/>
                <a:gd name="T89" fmla="*/ 1 h 18"/>
                <a:gd name="T90" fmla="*/ 1 w 7"/>
                <a:gd name="T91" fmla="*/ 1 h 18"/>
                <a:gd name="T92" fmla="*/ 1 w 7"/>
                <a:gd name="T93" fmla="*/ 1 h 18"/>
                <a:gd name="T94" fmla="*/ 1 w 7"/>
                <a:gd name="T95" fmla="*/ 2 h 18"/>
                <a:gd name="T96" fmla="*/ 0 w 7"/>
                <a:gd name="T97" fmla="*/ 3 h 18"/>
                <a:gd name="T98" fmla="*/ 0 w 7"/>
                <a:gd name="T99" fmla="*/ 4 h 18"/>
                <a:gd name="T100" fmla="*/ 1 w 7"/>
                <a:gd name="T101" fmla="*/ 4 h 18"/>
                <a:gd name="T102" fmla="*/ 1 w 7"/>
                <a:gd name="T103" fmla="*/ 5 h 18"/>
                <a:gd name="T104" fmla="*/ 1 w 7"/>
                <a:gd name="T105" fmla="*/ 6 h 18"/>
                <a:gd name="T106" fmla="*/ 1 w 7"/>
                <a:gd name="T107" fmla="*/ 7 h 18"/>
                <a:gd name="T108" fmla="*/ 1 w 7"/>
                <a:gd name="T109" fmla="*/ 8 h 18"/>
                <a:gd name="T110" fmla="*/ 2 w 7"/>
                <a:gd name="T111" fmla="*/ 9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 h="18">
                  <a:moveTo>
                    <a:pt x="2" y="9"/>
                  </a:moveTo>
                  <a:lnTo>
                    <a:pt x="2" y="10"/>
                  </a:lnTo>
                  <a:lnTo>
                    <a:pt x="2" y="10"/>
                  </a:lnTo>
                  <a:lnTo>
                    <a:pt x="3" y="13"/>
                  </a:lnTo>
                  <a:lnTo>
                    <a:pt x="3" y="13"/>
                  </a:lnTo>
                  <a:lnTo>
                    <a:pt x="4" y="14"/>
                  </a:lnTo>
                  <a:lnTo>
                    <a:pt x="4" y="15"/>
                  </a:lnTo>
                  <a:lnTo>
                    <a:pt x="5" y="16"/>
                  </a:lnTo>
                  <a:lnTo>
                    <a:pt x="5" y="16"/>
                  </a:lnTo>
                  <a:lnTo>
                    <a:pt x="5" y="15"/>
                  </a:lnTo>
                  <a:lnTo>
                    <a:pt x="6" y="15"/>
                  </a:lnTo>
                  <a:lnTo>
                    <a:pt x="6" y="14"/>
                  </a:lnTo>
                  <a:lnTo>
                    <a:pt x="6" y="13"/>
                  </a:lnTo>
                  <a:lnTo>
                    <a:pt x="6" y="14"/>
                  </a:lnTo>
                  <a:lnTo>
                    <a:pt x="6" y="15"/>
                  </a:lnTo>
                  <a:lnTo>
                    <a:pt x="6" y="16"/>
                  </a:lnTo>
                  <a:lnTo>
                    <a:pt x="6" y="16"/>
                  </a:lnTo>
                  <a:lnTo>
                    <a:pt x="6" y="17"/>
                  </a:lnTo>
                  <a:lnTo>
                    <a:pt x="6" y="17"/>
                  </a:lnTo>
                  <a:lnTo>
                    <a:pt x="5" y="17"/>
                  </a:lnTo>
                  <a:lnTo>
                    <a:pt x="5" y="16"/>
                  </a:lnTo>
                  <a:lnTo>
                    <a:pt x="4" y="16"/>
                  </a:lnTo>
                  <a:lnTo>
                    <a:pt x="3" y="15"/>
                  </a:lnTo>
                  <a:lnTo>
                    <a:pt x="3" y="13"/>
                  </a:lnTo>
                  <a:lnTo>
                    <a:pt x="2" y="13"/>
                  </a:lnTo>
                  <a:lnTo>
                    <a:pt x="2" y="11"/>
                  </a:lnTo>
                  <a:lnTo>
                    <a:pt x="1" y="10"/>
                  </a:lnTo>
                  <a:lnTo>
                    <a:pt x="1" y="9"/>
                  </a:lnTo>
                  <a:lnTo>
                    <a:pt x="0" y="7"/>
                  </a:lnTo>
                  <a:lnTo>
                    <a:pt x="0" y="6"/>
                  </a:lnTo>
                  <a:lnTo>
                    <a:pt x="0" y="4"/>
                  </a:lnTo>
                  <a:lnTo>
                    <a:pt x="0" y="3"/>
                  </a:lnTo>
                  <a:lnTo>
                    <a:pt x="0" y="2"/>
                  </a:lnTo>
                  <a:lnTo>
                    <a:pt x="0" y="1"/>
                  </a:lnTo>
                  <a:lnTo>
                    <a:pt x="1" y="0"/>
                  </a:lnTo>
                  <a:lnTo>
                    <a:pt x="1" y="0"/>
                  </a:lnTo>
                  <a:lnTo>
                    <a:pt x="2" y="1"/>
                  </a:lnTo>
                  <a:lnTo>
                    <a:pt x="2" y="1"/>
                  </a:lnTo>
                  <a:lnTo>
                    <a:pt x="2" y="1"/>
                  </a:lnTo>
                  <a:lnTo>
                    <a:pt x="3" y="1"/>
                  </a:lnTo>
                  <a:lnTo>
                    <a:pt x="3" y="2"/>
                  </a:lnTo>
                  <a:lnTo>
                    <a:pt x="3" y="2"/>
                  </a:lnTo>
                  <a:lnTo>
                    <a:pt x="3" y="2"/>
                  </a:lnTo>
                  <a:lnTo>
                    <a:pt x="2" y="1"/>
                  </a:lnTo>
                  <a:lnTo>
                    <a:pt x="2" y="1"/>
                  </a:lnTo>
                  <a:lnTo>
                    <a:pt x="1" y="1"/>
                  </a:lnTo>
                  <a:lnTo>
                    <a:pt x="1" y="1"/>
                  </a:lnTo>
                  <a:lnTo>
                    <a:pt x="1" y="2"/>
                  </a:lnTo>
                  <a:lnTo>
                    <a:pt x="0" y="3"/>
                  </a:lnTo>
                  <a:lnTo>
                    <a:pt x="0" y="4"/>
                  </a:lnTo>
                  <a:lnTo>
                    <a:pt x="1" y="4"/>
                  </a:lnTo>
                  <a:lnTo>
                    <a:pt x="1" y="5"/>
                  </a:lnTo>
                  <a:lnTo>
                    <a:pt x="1" y="6"/>
                  </a:lnTo>
                  <a:lnTo>
                    <a:pt x="1" y="7"/>
                  </a:lnTo>
                  <a:lnTo>
                    <a:pt x="1" y="8"/>
                  </a:lnTo>
                  <a:lnTo>
                    <a:pt x="2" y="9"/>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33" name="Freeform 430"/>
            <p:cNvSpPr>
              <a:spLocks/>
            </p:cNvSpPr>
            <p:nvPr/>
          </p:nvSpPr>
          <p:spPr bwMode="auto">
            <a:xfrm>
              <a:off x="882" y="3150"/>
              <a:ext cx="4" cy="21"/>
            </a:xfrm>
            <a:custGeom>
              <a:avLst/>
              <a:gdLst>
                <a:gd name="T0" fmla="*/ 1 w 4"/>
                <a:gd name="T1" fmla="*/ 10 h 21"/>
                <a:gd name="T2" fmla="*/ 1 w 4"/>
                <a:gd name="T3" fmla="*/ 11 h 21"/>
                <a:gd name="T4" fmla="*/ 1 w 4"/>
                <a:gd name="T5" fmla="*/ 12 h 21"/>
                <a:gd name="T6" fmla="*/ 1 w 4"/>
                <a:gd name="T7" fmla="*/ 13 h 21"/>
                <a:gd name="T8" fmla="*/ 1 w 4"/>
                <a:gd name="T9" fmla="*/ 14 h 21"/>
                <a:gd name="T10" fmla="*/ 1 w 4"/>
                <a:gd name="T11" fmla="*/ 15 h 21"/>
                <a:gd name="T12" fmla="*/ 1 w 4"/>
                <a:gd name="T13" fmla="*/ 15 h 21"/>
                <a:gd name="T14" fmla="*/ 1 w 4"/>
                <a:gd name="T15" fmla="*/ 16 h 21"/>
                <a:gd name="T16" fmla="*/ 1 w 4"/>
                <a:gd name="T17" fmla="*/ 17 h 21"/>
                <a:gd name="T18" fmla="*/ 1 w 4"/>
                <a:gd name="T19" fmla="*/ 18 h 21"/>
                <a:gd name="T20" fmla="*/ 2 w 4"/>
                <a:gd name="T21" fmla="*/ 18 h 21"/>
                <a:gd name="T22" fmla="*/ 2 w 4"/>
                <a:gd name="T23" fmla="*/ 17 h 21"/>
                <a:gd name="T24" fmla="*/ 2 w 4"/>
                <a:gd name="T25" fmla="*/ 17 h 21"/>
                <a:gd name="T26" fmla="*/ 3 w 4"/>
                <a:gd name="T27" fmla="*/ 16 h 21"/>
                <a:gd name="T28" fmla="*/ 3 w 4"/>
                <a:gd name="T29" fmla="*/ 17 h 21"/>
                <a:gd name="T30" fmla="*/ 2 w 4"/>
                <a:gd name="T31" fmla="*/ 18 h 21"/>
                <a:gd name="T32" fmla="*/ 2 w 4"/>
                <a:gd name="T33" fmla="*/ 18 h 21"/>
                <a:gd name="T34" fmla="*/ 2 w 4"/>
                <a:gd name="T35" fmla="*/ 18 h 21"/>
                <a:gd name="T36" fmla="*/ 2 w 4"/>
                <a:gd name="T37" fmla="*/ 19 h 21"/>
                <a:gd name="T38" fmla="*/ 2 w 4"/>
                <a:gd name="T39" fmla="*/ 19 h 21"/>
                <a:gd name="T40" fmla="*/ 2 w 4"/>
                <a:gd name="T41" fmla="*/ 20 h 21"/>
                <a:gd name="T42" fmla="*/ 1 w 4"/>
                <a:gd name="T43" fmla="*/ 20 h 21"/>
                <a:gd name="T44" fmla="*/ 1 w 4"/>
                <a:gd name="T45" fmla="*/ 19 h 21"/>
                <a:gd name="T46" fmla="*/ 1 w 4"/>
                <a:gd name="T47" fmla="*/ 18 h 21"/>
                <a:gd name="T48" fmla="*/ 1 w 4"/>
                <a:gd name="T49" fmla="*/ 17 h 21"/>
                <a:gd name="T50" fmla="*/ 0 w 4"/>
                <a:gd name="T51" fmla="*/ 15 h 21"/>
                <a:gd name="T52" fmla="*/ 0 w 4"/>
                <a:gd name="T53" fmla="*/ 14 h 21"/>
                <a:gd name="T54" fmla="*/ 0 w 4"/>
                <a:gd name="T55" fmla="*/ 13 h 21"/>
                <a:gd name="T56" fmla="*/ 0 w 4"/>
                <a:gd name="T57" fmla="*/ 12 h 21"/>
                <a:gd name="T58" fmla="*/ 0 w 4"/>
                <a:gd name="T59" fmla="*/ 10 h 21"/>
                <a:gd name="T60" fmla="*/ 0 w 4"/>
                <a:gd name="T61" fmla="*/ 8 h 21"/>
                <a:gd name="T62" fmla="*/ 0 w 4"/>
                <a:gd name="T63" fmla="*/ 7 h 21"/>
                <a:gd name="T64" fmla="*/ 0 w 4"/>
                <a:gd name="T65" fmla="*/ 5 h 21"/>
                <a:gd name="T66" fmla="*/ 1 w 4"/>
                <a:gd name="T67" fmla="*/ 5 h 21"/>
                <a:gd name="T68" fmla="*/ 1 w 4"/>
                <a:gd name="T69" fmla="*/ 3 h 21"/>
                <a:gd name="T70" fmla="*/ 1 w 4"/>
                <a:gd name="T71" fmla="*/ 2 h 21"/>
                <a:gd name="T72" fmla="*/ 1 w 4"/>
                <a:gd name="T73" fmla="*/ 1 h 21"/>
                <a:gd name="T74" fmla="*/ 2 w 4"/>
                <a:gd name="T75" fmla="*/ 0 h 21"/>
                <a:gd name="T76" fmla="*/ 2 w 4"/>
                <a:gd name="T77" fmla="*/ 1 h 21"/>
                <a:gd name="T78" fmla="*/ 2 w 4"/>
                <a:gd name="T79" fmla="*/ 1 h 21"/>
                <a:gd name="T80" fmla="*/ 2 w 4"/>
                <a:gd name="T81" fmla="*/ 2 h 21"/>
                <a:gd name="T82" fmla="*/ 3 w 4"/>
                <a:gd name="T83" fmla="*/ 2 h 21"/>
                <a:gd name="T84" fmla="*/ 3 w 4"/>
                <a:gd name="T85" fmla="*/ 3 h 21"/>
                <a:gd name="T86" fmla="*/ 3 w 4"/>
                <a:gd name="T87" fmla="*/ 4 h 21"/>
                <a:gd name="T88" fmla="*/ 3 w 4"/>
                <a:gd name="T89" fmla="*/ 4 h 21"/>
                <a:gd name="T90" fmla="*/ 3 w 4"/>
                <a:gd name="T91" fmla="*/ 5 h 21"/>
                <a:gd name="T92" fmla="*/ 3 w 4"/>
                <a:gd name="T93" fmla="*/ 4 h 21"/>
                <a:gd name="T94" fmla="*/ 3 w 4"/>
                <a:gd name="T95" fmla="*/ 3 h 21"/>
                <a:gd name="T96" fmla="*/ 2 w 4"/>
                <a:gd name="T97" fmla="*/ 2 h 21"/>
                <a:gd name="T98" fmla="*/ 2 w 4"/>
                <a:gd name="T99" fmla="*/ 2 h 21"/>
                <a:gd name="T100" fmla="*/ 2 w 4"/>
                <a:gd name="T101" fmla="*/ 2 h 21"/>
                <a:gd name="T102" fmla="*/ 2 w 4"/>
                <a:gd name="T103" fmla="*/ 2 h 21"/>
                <a:gd name="T104" fmla="*/ 1 w 4"/>
                <a:gd name="T105" fmla="*/ 2 h 21"/>
                <a:gd name="T106" fmla="*/ 1 w 4"/>
                <a:gd name="T107" fmla="*/ 3 h 21"/>
                <a:gd name="T108" fmla="*/ 1 w 4"/>
                <a:gd name="T109" fmla="*/ 4 h 21"/>
                <a:gd name="T110" fmla="*/ 1 w 4"/>
                <a:gd name="T111" fmla="*/ 5 h 21"/>
                <a:gd name="T112" fmla="*/ 1 w 4"/>
                <a:gd name="T113" fmla="*/ 5 h 21"/>
                <a:gd name="T114" fmla="*/ 1 w 4"/>
                <a:gd name="T115" fmla="*/ 6 h 21"/>
                <a:gd name="T116" fmla="*/ 1 w 4"/>
                <a:gd name="T117" fmla="*/ 8 h 21"/>
                <a:gd name="T118" fmla="*/ 1 w 4"/>
                <a:gd name="T119" fmla="*/ 8 h 21"/>
                <a:gd name="T120" fmla="*/ 1 w 4"/>
                <a:gd name="T121" fmla="*/ 1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 h="21">
                  <a:moveTo>
                    <a:pt x="1" y="10"/>
                  </a:moveTo>
                  <a:lnTo>
                    <a:pt x="1" y="11"/>
                  </a:lnTo>
                  <a:lnTo>
                    <a:pt x="1" y="12"/>
                  </a:lnTo>
                  <a:lnTo>
                    <a:pt x="1" y="13"/>
                  </a:lnTo>
                  <a:lnTo>
                    <a:pt x="1" y="14"/>
                  </a:lnTo>
                  <a:lnTo>
                    <a:pt x="1" y="15"/>
                  </a:lnTo>
                  <a:lnTo>
                    <a:pt x="1" y="15"/>
                  </a:lnTo>
                  <a:lnTo>
                    <a:pt x="1" y="16"/>
                  </a:lnTo>
                  <a:lnTo>
                    <a:pt x="1" y="17"/>
                  </a:lnTo>
                  <a:lnTo>
                    <a:pt x="1" y="18"/>
                  </a:lnTo>
                  <a:lnTo>
                    <a:pt x="2" y="18"/>
                  </a:lnTo>
                  <a:lnTo>
                    <a:pt x="2" y="17"/>
                  </a:lnTo>
                  <a:lnTo>
                    <a:pt x="2" y="17"/>
                  </a:lnTo>
                  <a:lnTo>
                    <a:pt x="3" y="16"/>
                  </a:lnTo>
                  <a:lnTo>
                    <a:pt x="3" y="17"/>
                  </a:lnTo>
                  <a:lnTo>
                    <a:pt x="2" y="18"/>
                  </a:lnTo>
                  <a:lnTo>
                    <a:pt x="2" y="18"/>
                  </a:lnTo>
                  <a:lnTo>
                    <a:pt x="2" y="18"/>
                  </a:lnTo>
                  <a:lnTo>
                    <a:pt x="2" y="19"/>
                  </a:lnTo>
                  <a:lnTo>
                    <a:pt x="2" y="19"/>
                  </a:lnTo>
                  <a:lnTo>
                    <a:pt x="2" y="20"/>
                  </a:lnTo>
                  <a:lnTo>
                    <a:pt x="1" y="20"/>
                  </a:lnTo>
                  <a:lnTo>
                    <a:pt x="1" y="19"/>
                  </a:lnTo>
                  <a:lnTo>
                    <a:pt x="1" y="18"/>
                  </a:lnTo>
                  <a:lnTo>
                    <a:pt x="1" y="17"/>
                  </a:lnTo>
                  <a:lnTo>
                    <a:pt x="0" y="15"/>
                  </a:lnTo>
                  <a:lnTo>
                    <a:pt x="0" y="14"/>
                  </a:lnTo>
                  <a:lnTo>
                    <a:pt x="0" y="13"/>
                  </a:lnTo>
                  <a:lnTo>
                    <a:pt x="0" y="12"/>
                  </a:lnTo>
                  <a:lnTo>
                    <a:pt x="0" y="10"/>
                  </a:lnTo>
                  <a:lnTo>
                    <a:pt x="0" y="8"/>
                  </a:lnTo>
                  <a:lnTo>
                    <a:pt x="0" y="7"/>
                  </a:lnTo>
                  <a:lnTo>
                    <a:pt x="0" y="5"/>
                  </a:lnTo>
                  <a:lnTo>
                    <a:pt x="1" y="5"/>
                  </a:lnTo>
                  <a:lnTo>
                    <a:pt x="1" y="3"/>
                  </a:lnTo>
                  <a:lnTo>
                    <a:pt x="1" y="2"/>
                  </a:lnTo>
                  <a:lnTo>
                    <a:pt x="1" y="1"/>
                  </a:lnTo>
                  <a:lnTo>
                    <a:pt x="2" y="0"/>
                  </a:lnTo>
                  <a:lnTo>
                    <a:pt x="2" y="1"/>
                  </a:lnTo>
                  <a:lnTo>
                    <a:pt x="2" y="1"/>
                  </a:lnTo>
                  <a:lnTo>
                    <a:pt x="2" y="2"/>
                  </a:lnTo>
                  <a:lnTo>
                    <a:pt x="3" y="2"/>
                  </a:lnTo>
                  <a:lnTo>
                    <a:pt x="3" y="3"/>
                  </a:lnTo>
                  <a:lnTo>
                    <a:pt x="3" y="4"/>
                  </a:lnTo>
                  <a:lnTo>
                    <a:pt x="3" y="4"/>
                  </a:lnTo>
                  <a:lnTo>
                    <a:pt x="3" y="5"/>
                  </a:lnTo>
                  <a:lnTo>
                    <a:pt x="3" y="4"/>
                  </a:lnTo>
                  <a:lnTo>
                    <a:pt x="3" y="3"/>
                  </a:lnTo>
                  <a:lnTo>
                    <a:pt x="2" y="2"/>
                  </a:lnTo>
                  <a:lnTo>
                    <a:pt x="2" y="2"/>
                  </a:lnTo>
                  <a:lnTo>
                    <a:pt x="2" y="2"/>
                  </a:lnTo>
                  <a:lnTo>
                    <a:pt x="2" y="2"/>
                  </a:lnTo>
                  <a:lnTo>
                    <a:pt x="1" y="2"/>
                  </a:lnTo>
                  <a:lnTo>
                    <a:pt x="1" y="3"/>
                  </a:lnTo>
                  <a:lnTo>
                    <a:pt x="1" y="4"/>
                  </a:lnTo>
                  <a:lnTo>
                    <a:pt x="1" y="5"/>
                  </a:lnTo>
                  <a:lnTo>
                    <a:pt x="1" y="5"/>
                  </a:lnTo>
                  <a:lnTo>
                    <a:pt x="1" y="6"/>
                  </a:lnTo>
                  <a:lnTo>
                    <a:pt x="1" y="8"/>
                  </a:lnTo>
                  <a:lnTo>
                    <a:pt x="1" y="8"/>
                  </a:lnTo>
                  <a:lnTo>
                    <a:pt x="1" y="10"/>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34" name="Freeform 431"/>
            <p:cNvSpPr>
              <a:spLocks/>
            </p:cNvSpPr>
            <p:nvPr/>
          </p:nvSpPr>
          <p:spPr bwMode="auto">
            <a:xfrm>
              <a:off x="870" y="3150"/>
              <a:ext cx="5" cy="20"/>
            </a:xfrm>
            <a:custGeom>
              <a:avLst/>
              <a:gdLst>
                <a:gd name="T0" fmla="*/ 1 w 5"/>
                <a:gd name="T1" fmla="*/ 11 h 20"/>
                <a:gd name="T2" fmla="*/ 1 w 5"/>
                <a:gd name="T3" fmla="*/ 11 h 20"/>
                <a:gd name="T4" fmla="*/ 1 w 5"/>
                <a:gd name="T5" fmla="*/ 12 h 20"/>
                <a:gd name="T6" fmla="*/ 1 w 5"/>
                <a:gd name="T7" fmla="*/ 13 h 20"/>
                <a:gd name="T8" fmla="*/ 2 w 5"/>
                <a:gd name="T9" fmla="*/ 14 h 20"/>
                <a:gd name="T10" fmla="*/ 2 w 5"/>
                <a:gd name="T11" fmla="*/ 14 h 20"/>
                <a:gd name="T12" fmla="*/ 2 w 5"/>
                <a:gd name="T13" fmla="*/ 15 h 20"/>
                <a:gd name="T14" fmla="*/ 2 w 5"/>
                <a:gd name="T15" fmla="*/ 16 h 20"/>
                <a:gd name="T16" fmla="*/ 2 w 5"/>
                <a:gd name="T17" fmla="*/ 17 h 20"/>
                <a:gd name="T18" fmla="*/ 2 w 5"/>
                <a:gd name="T19" fmla="*/ 17 h 20"/>
                <a:gd name="T20" fmla="*/ 2 w 5"/>
                <a:gd name="T21" fmla="*/ 17 h 20"/>
                <a:gd name="T22" fmla="*/ 3 w 5"/>
                <a:gd name="T23" fmla="*/ 17 h 20"/>
                <a:gd name="T24" fmla="*/ 3 w 5"/>
                <a:gd name="T25" fmla="*/ 17 h 20"/>
                <a:gd name="T26" fmla="*/ 3 w 5"/>
                <a:gd name="T27" fmla="*/ 17 h 20"/>
                <a:gd name="T28" fmla="*/ 4 w 5"/>
                <a:gd name="T29" fmla="*/ 16 h 20"/>
                <a:gd name="T30" fmla="*/ 4 w 5"/>
                <a:gd name="T31" fmla="*/ 15 h 20"/>
                <a:gd name="T32" fmla="*/ 4 w 5"/>
                <a:gd name="T33" fmla="*/ 16 h 20"/>
                <a:gd name="T34" fmla="*/ 4 w 5"/>
                <a:gd name="T35" fmla="*/ 17 h 20"/>
                <a:gd name="T36" fmla="*/ 4 w 5"/>
                <a:gd name="T37" fmla="*/ 17 h 20"/>
                <a:gd name="T38" fmla="*/ 4 w 5"/>
                <a:gd name="T39" fmla="*/ 18 h 20"/>
                <a:gd name="T40" fmla="*/ 3 w 5"/>
                <a:gd name="T41" fmla="*/ 19 h 20"/>
                <a:gd name="T42" fmla="*/ 3 w 5"/>
                <a:gd name="T43" fmla="*/ 18 h 20"/>
                <a:gd name="T44" fmla="*/ 2 w 5"/>
                <a:gd name="T45" fmla="*/ 17 h 20"/>
                <a:gd name="T46" fmla="*/ 2 w 5"/>
                <a:gd name="T47" fmla="*/ 17 h 20"/>
                <a:gd name="T48" fmla="*/ 1 w 5"/>
                <a:gd name="T49" fmla="*/ 16 h 20"/>
                <a:gd name="T50" fmla="*/ 1 w 5"/>
                <a:gd name="T51" fmla="*/ 14 h 20"/>
                <a:gd name="T52" fmla="*/ 1 w 5"/>
                <a:gd name="T53" fmla="*/ 14 h 20"/>
                <a:gd name="T54" fmla="*/ 0 w 5"/>
                <a:gd name="T55" fmla="*/ 12 h 20"/>
                <a:gd name="T56" fmla="*/ 0 w 5"/>
                <a:gd name="T57" fmla="*/ 11 h 20"/>
                <a:gd name="T58" fmla="*/ 0 w 5"/>
                <a:gd name="T59" fmla="*/ 9 h 20"/>
                <a:gd name="T60" fmla="*/ 0 w 5"/>
                <a:gd name="T61" fmla="*/ 8 h 20"/>
                <a:gd name="T62" fmla="*/ 0 w 5"/>
                <a:gd name="T63" fmla="*/ 6 h 20"/>
                <a:gd name="T64" fmla="*/ 0 w 5"/>
                <a:gd name="T65" fmla="*/ 5 h 20"/>
                <a:gd name="T66" fmla="*/ 0 w 5"/>
                <a:gd name="T67" fmla="*/ 4 h 20"/>
                <a:gd name="T68" fmla="*/ 0 w 5"/>
                <a:gd name="T69" fmla="*/ 2 h 20"/>
                <a:gd name="T70" fmla="*/ 0 w 5"/>
                <a:gd name="T71" fmla="*/ 2 h 20"/>
                <a:gd name="T72" fmla="*/ 1 w 5"/>
                <a:gd name="T73" fmla="*/ 0 h 20"/>
                <a:gd name="T74" fmla="*/ 1 w 5"/>
                <a:gd name="T75" fmla="*/ 1 h 20"/>
                <a:gd name="T76" fmla="*/ 1 w 5"/>
                <a:gd name="T77" fmla="*/ 1 h 20"/>
                <a:gd name="T78" fmla="*/ 2 w 5"/>
                <a:gd name="T79" fmla="*/ 2 h 20"/>
                <a:gd name="T80" fmla="*/ 2 w 5"/>
                <a:gd name="T81" fmla="*/ 2 h 20"/>
                <a:gd name="T82" fmla="*/ 2 w 5"/>
                <a:gd name="T83" fmla="*/ 3 h 20"/>
                <a:gd name="T84" fmla="*/ 2 w 5"/>
                <a:gd name="T85" fmla="*/ 3 h 20"/>
                <a:gd name="T86" fmla="*/ 2 w 5"/>
                <a:gd name="T87" fmla="*/ 4 h 20"/>
                <a:gd name="T88" fmla="*/ 2 w 5"/>
                <a:gd name="T89" fmla="*/ 3 h 20"/>
                <a:gd name="T90" fmla="*/ 2 w 5"/>
                <a:gd name="T91" fmla="*/ 2 h 20"/>
                <a:gd name="T92" fmla="*/ 1 w 5"/>
                <a:gd name="T93" fmla="*/ 2 h 20"/>
                <a:gd name="T94" fmla="*/ 1 w 5"/>
                <a:gd name="T95" fmla="*/ 2 h 20"/>
                <a:gd name="T96" fmla="*/ 0 w 5"/>
                <a:gd name="T97" fmla="*/ 2 h 20"/>
                <a:gd name="T98" fmla="*/ 0 w 5"/>
                <a:gd name="T99" fmla="*/ 3 h 20"/>
                <a:gd name="T100" fmla="*/ 0 w 5"/>
                <a:gd name="T101" fmla="*/ 4 h 20"/>
                <a:gd name="T102" fmla="*/ 0 w 5"/>
                <a:gd name="T103" fmla="*/ 5 h 20"/>
                <a:gd name="T104" fmla="*/ 0 w 5"/>
                <a:gd name="T105" fmla="*/ 5 h 20"/>
                <a:gd name="T106" fmla="*/ 0 w 5"/>
                <a:gd name="T107" fmla="*/ 6 h 20"/>
                <a:gd name="T108" fmla="*/ 0 w 5"/>
                <a:gd name="T109" fmla="*/ 7 h 20"/>
                <a:gd name="T110" fmla="*/ 1 w 5"/>
                <a:gd name="T111" fmla="*/ 8 h 20"/>
                <a:gd name="T112" fmla="*/ 1 w 5"/>
                <a:gd name="T113" fmla="*/ 9 h 20"/>
                <a:gd name="T114" fmla="*/ 1 w 5"/>
                <a:gd name="T115" fmla="*/ 11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 h="20">
                  <a:moveTo>
                    <a:pt x="1" y="11"/>
                  </a:moveTo>
                  <a:lnTo>
                    <a:pt x="1" y="11"/>
                  </a:lnTo>
                  <a:lnTo>
                    <a:pt x="1" y="12"/>
                  </a:lnTo>
                  <a:lnTo>
                    <a:pt x="1" y="13"/>
                  </a:lnTo>
                  <a:lnTo>
                    <a:pt x="2" y="14"/>
                  </a:lnTo>
                  <a:lnTo>
                    <a:pt x="2" y="14"/>
                  </a:lnTo>
                  <a:lnTo>
                    <a:pt x="2" y="15"/>
                  </a:lnTo>
                  <a:lnTo>
                    <a:pt x="2" y="16"/>
                  </a:lnTo>
                  <a:lnTo>
                    <a:pt x="2" y="17"/>
                  </a:lnTo>
                  <a:lnTo>
                    <a:pt x="2" y="17"/>
                  </a:lnTo>
                  <a:lnTo>
                    <a:pt x="2" y="17"/>
                  </a:lnTo>
                  <a:lnTo>
                    <a:pt x="3" y="17"/>
                  </a:lnTo>
                  <a:lnTo>
                    <a:pt x="3" y="17"/>
                  </a:lnTo>
                  <a:lnTo>
                    <a:pt x="3" y="17"/>
                  </a:lnTo>
                  <a:lnTo>
                    <a:pt x="4" y="16"/>
                  </a:lnTo>
                  <a:lnTo>
                    <a:pt x="4" y="15"/>
                  </a:lnTo>
                  <a:lnTo>
                    <a:pt x="4" y="16"/>
                  </a:lnTo>
                  <a:lnTo>
                    <a:pt x="4" y="17"/>
                  </a:lnTo>
                  <a:lnTo>
                    <a:pt x="4" y="17"/>
                  </a:lnTo>
                  <a:lnTo>
                    <a:pt x="4" y="18"/>
                  </a:lnTo>
                  <a:lnTo>
                    <a:pt x="3" y="19"/>
                  </a:lnTo>
                  <a:lnTo>
                    <a:pt x="3" y="18"/>
                  </a:lnTo>
                  <a:lnTo>
                    <a:pt x="2" y="17"/>
                  </a:lnTo>
                  <a:lnTo>
                    <a:pt x="2" y="17"/>
                  </a:lnTo>
                  <a:lnTo>
                    <a:pt x="1" y="16"/>
                  </a:lnTo>
                  <a:lnTo>
                    <a:pt x="1" y="14"/>
                  </a:lnTo>
                  <a:lnTo>
                    <a:pt x="1" y="14"/>
                  </a:lnTo>
                  <a:lnTo>
                    <a:pt x="0" y="12"/>
                  </a:lnTo>
                  <a:lnTo>
                    <a:pt x="0" y="11"/>
                  </a:lnTo>
                  <a:lnTo>
                    <a:pt x="0" y="9"/>
                  </a:lnTo>
                  <a:lnTo>
                    <a:pt x="0" y="8"/>
                  </a:lnTo>
                  <a:lnTo>
                    <a:pt x="0" y="6"/>
                  </a:lnTo>
                  <a:lnTo>
                    <a:pt x="0" y="5"/>
                  </a:lnTo>
                  <a:lnTo>
                    <a:pt x="0" y="4"/>
                  </a:lnTo>
                  <a:lnTo>
                    <a:pt x="0" y="2"/>
                  </a:lnTo>
                  <a:lnTo>
                    <a:pt x="0" y="2"/>
                  </a:lnTo>
                  <a:lnTo>
                    <a:pt x="1" y="0"/>
                  </a:lnTo>
                  <a:lnTo>
                    <a:pt x="1" y="1"/>
                  </a:lnTo>
                  <a:lnTo>
                    <a:pt x="1" y="1"/>
                  </a:lnTo>
                  <a:lnTo>
                    <a:pt x="2" y="2"/>
                  </a:lnTo>
                  <a:lnTo>
                    <a:pt x="2" y="2"/>
                  </a:lnTo>
                  <a:lnTo>
                    <a:pt x="2" y="3"/>
                  </a:lnTo>
                  <a:lnTo>
                    <a:pt x="2" y="3"/>
                  </a:lnTo>
                  <a:lnTo>
                    <a:pt x="2" y="4"/>
                  </a:lnTo>
                  <a:lnTo>
                    <a:pt x="2" y="3"/>
                  </a:lnTo>
                  <a:lnTo>
                    <a:pt x="2" y="2"/>
                  </a:lnTo>
                  <a:lnTo>
                    <a:pt x="1" y="2"/>
                  </a:lnTo>
                  <a:lnTo>
                    <a:pt x="1" y="2"/>
                  </a:lnTo>
                  <a:lnTo>
                    <a:pt x="0" y="2"/>
                  </a:lnTo>
                  <a:lnTo>
                    <a:pt x="0" y="3"/>
                  </a:lnTo>
                  <a:lnTo>
                    <a:pt x="0" y="4"/>
                  </a:lnTo>
                  <a:lnTo>
                    <a:pt x="0" y="5"/>
                  </a:lnTo>
                  <a:lnTo>
                    <a:pt x="0" y="5"/>
                  </a:lnTo>
                  <a:lnTo>
                    <a:pt x="0" y="6"/>
                  </a:lnTo>
                  <a:lnTo>
                    <a:pt x="0" y="7"/>
                  </a:lnTo>
                  <a:lnTo>
                    <a:pt x="1" y="8"/>
                  </a:lnTo>
                  <a:lnTo>
                    <a:pt x="1" y="9"/>
                  </a:lnTo>
                  <a:lnTo>
                    <a:pt x="1" y="11"/>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35" name="Freeform 432"/>
            <p:cNvSpPr>
              <a:spLocks/>
            </p:cNvSpPr>
            <p:nvPr/>
          </p:nvSpPr>
          <p:spPr bwMode="auto">
            <a:xfrm>
              <a:off x="938" y="3130"/>
              <a:ext cx="19" cy="7"/>
            </a:xfrm>
            <a:custGeom>
              <a:avLst/>
              <a:gdLst>
                <a:gd name="T0" fmla="*/ 8 w 19"/>
                <a:gd name="T1" fmla="*/ 2 h 7"/>
                <a:gd name="T2" fmla="*/ 8 w 19"/>
                <a:gd name="T3" fmla="*/ 2 h 7"/>
                <a:gd name="T4" fmla="*/ 7 w 19"/>
                <a:gd name="T5" fmla="*/ 3 h 7"/>
                <a:gd name="T6" fmla="*/ 6 w 19"/>
                <a:gd name="T7" fmla="*/ 3 h 7"/>
                <a:gd name="T8" fmla="*/ 5 w 19"/>
                <a:gd name="T9" fmla="*/ 3 h 7"/>
                <a:gd name="T10" fmla="*/ 5 w 19"/>
                <a:gd name="T11" fmla="*/ 3 h 7"/>
                <a:gd name="T12" fmla="*/ 4 w 19"/>
                <a:gd name="T13" fmla="*/ 3 h 7"/>
                <a:gd name="T14" fmla="*/ 4 w 19"/>
                <a:gd name="T15" fmla="*/ 4 h 7"/>
                <a:gd name="T16" fmla="*/ 3 w 19"/>
                <a:gd name="T17" fmla="*/ 4 h 7"/>
                <a:gd name="T18" fmla="*/ 2 w 19"/>
                <a:gd name="T19" fmla="*/ 4 h 7"/>
                <a:gd name="T20" fmla="*/ 2 w 19"/>
                <a:gd name="T21" fmla="*/ 5 h 7"/>
                <a:gd name="T22" fmla="*/ 2 w 19"/>
                <a:gd name="T23" fmla="*/ 5 h 7"/>
                <a:gd name="T24" fmla="*/ 3 w 19"/>
                <a:gd name="T25" fmla="*/ 6 h 7"/>
                <a:gd name="T26" fmla="*/ 3 w 19"/>
                <a:gd name="T27" fmla="*/ 6 h 7"/>
                <a:gd name="T28" fmla="*/ 5 w 19"/>
                <a:gd name="T29" fmla="*/ 6 h 7"/>
                <a:gd name="T30" fmla="*/ 4 w 19"/>
                <a:gd name="T31" fmla="*/ 6 h 7"/>
                <a:gd name="T32" fmla="*/ 3 w 19"/>
                <a:gd name="T33" fmla="*/ 6 h 7"/>
                <a:gd name="T34" fmla="*/ 2 w 19"/>
                <a:gd name="T35" fmla="*/ 6 h 7"/>
                <a:gd name="T36" fmla="*/ 2 w 19"/>
                <a:gd name="T37" fmla="*/ 6 h 7"/>
                <a:gd name="T38" fmla="*/ 1 w 19"/>
                <a:gd name="T39" fmla="*/ 6 h 7"/>
                <a:gd name="T40" fmla="*/ 0 w 19"/>
                <a:gd name="T41" fmla="*/ 6 h 7"/>
                <a:gd name="T42" fmla="*/ 1 w 19"/>
                <a:gd name="T43" fmla="*/ 5 h 7"/>
                <a:gd name="T44" fmla="*/ 2 w 19"/>
                <a:gd name="T45" fmla="*/ 5 h 7"/>
                <a:gd name="T46" fmla="*/ 2 w 19"/>
                <a:gd name="T47" fmla="*/ 4 h 7"/>
                <a:gd name="T48" fmla="*/ 3 w 19"/>
                <a:gd name="T49" fmla="*/ 3 h 7"/>
                <a:gd name="T50" fmla="*/ 5 w 19"/>
                <a:gd name="T51" fmla="*/ 3 h 7"/>
                <a:gd name="T52" fmla="*/ 5 w 19"/>
                <a:gd name="T53" fmla="*/ 2 h 7"/>
                <a:gd name="T54" fmla="*/ 7 w 19"/>
                <a:gd name="T55" fmla="*/ 2 h 7"/>
                <a:gd name="T56" fmla="*/ 8 w 19"/>
                <a:gd name="T57" fmla="*/ 1 h 7"/>
                <a:gd name="T58" fmla="*/ 9 w 19"/>
                <a:gd name="T59" fmla="*/ 1 h 7"/>
                <a:gd name="T60" fmla="*/ 11 w 19"/>
                <a:gd name="T61" fmla="*/ 1 h 7"/>
                <a:gd name="T62" fmla="*/ 12 w 19"/>
                <a:gd name="T63" fmla="*/ 1 h 7"/>
                <a:gd name="T64" fmla="*/ 14 w 19"/>
                <a:gd name="T65" fmla="*/ 0 h 7"/>
                <a:gd name="T66" fmla="*/ 14 w 19"/>
                <a:gd name="T67" fmla="*/ 0 h 7"/>
                <a:gd name="T68" fmla="*/ 16 w 19"/>
                <a:gd name="T69" fmla="*/ 0 h 7"/>
                <a:gd name="T70" fmla="*/ 17 w 19"/>
                <a:gd name="T71" fmla="*/ 1 h 7"/>
                <a:gd name="T72" fmla="*/ 18 w 19"/>
                <a:gd name="T73" fmla="*/ 1 h 7"/>
                <a:gd name="T74" fmla="*/ 18 w 19"/>
                <a:gd name="T75" fmla="*/ 1 h 7"/>
                <a:gd name="T76" fmla="*/ 17 w 19"/>
                <a:gd name="T77" fmla="*/ 1 h 7"/>
                <a:gd name="T78" fmla="*/ 17 w 19"/>
                <a:gd name="T79" fmla="*/ 2 h 7"/>
                <a:gd name="T80" fmla="*/ 17 w 19"/>
                <a:gd name="T81" fmla="*/ 2 h 7"/>
                <a:gd name="T82" fmla="*/ 17 w 19"/>
                <a:gd name="T83" fmla="*/ 3 h 7"/>
                <a:gd name="T84" fmla="*/ 17 w 19"/>
                <a:gd name="T85" fmla="*/ 3 h 7"/>
                <a:gd name="T86" fmla="*/ 16 w 19"/>
                <a:gd name="T87" fmla="*/ 3 h 7"/>
                <a:gd name="T88" fmla="*/ 16 w 19"/>
                <a:gd name="T89" fmla="*/ 4 h 7"/>
                <a:gd name="T90" fmla="*/ 15 w 19"/>
                <a:gd name="T91" fmla="*/ 4 h 7"/>
                <a:gd name="T92" fmla="*/ 16 w 19"/>
                <a:gd name="T93" fmla="*/ 3 h 7"/>
                <a:gd name="T94" fmla="*/ 16 w 19"/>
                <a:gd name="T95" fmla="*/ 3 h 7"/>
                <a:gd name="T96" fmla="*/ 17 w 19"/>
                <a:gd name="T97" fmla="*/ 2 h 7"/>
                <a:gd name="T98" fmla="*/ 17 w 19"/>
                <a:gd name="T99" fmla="*/ 2 h 7"/>
                <a:gd name="T100" fmla="*/ 16 w 19"/>
                <a:gd name="T101" fmla="*/ 1 h 7"/>
                <a:gd name="T102" fmla="*/ 15 w 19"/>
                <a:gd name="T103" fmla="*/ 1 h 7"/>
                <a:gd name="T104" fmla="*/ 15 w 19"/>
                <a:gd name="T105" fmla="*/ 1 h 7"/>
                <a:gd name="T106" fmla="*/ 14 w 19"/>
                <a:gd name="T107" fmla="*/ 1 h 7"/>
                <a:gd name="T108" fmla="*/ 14 w 19"/>
                <a:gd name="T109" fmla="*/ 1 h 7"/>
                <a:gd name="T110" fmla="*/ 13 w 19"/>
                <a:gd name="T111" fmla="*/ 1 h 7"/>
                <a:gd name="T112" fmla="*/ 11 w 19"/>
                <a:gd name="T113" fmla="*/ 1 h 7"/>
                <a:gd name="T114" fmla="*/ 11 w 19"/>
                <a:gd name="T115" fmla="*/ 2 h 7"/>
                <a:gd name="T116" fmla="*/ 10 w 19"/>
                <a:gd name="T117" fmla="*/ 2 h 7"/>
                <a:gd name="T118" fmla="*/ 8 w 19"/>
                <a:gd name="T119" fmla="*/ 2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9" h="7">
                  <a:moveTo>
                    <a:pt x="8" y="2"/>
                  </a:moveTo>
                  <a:lnTo>
                    <a:pt x="8" y="2"/>
                  </a:lnTo>
                  <a:lnTo>
                    <a:pt x="7" y="3"/>
                  </a:lnTo>
                  <a:lnTo>
                    <a:pt x="6" y="3"/>
                  </a:lnTo>
                  <a:lnTo>
                    <a:pt x="5" y="3"/>
                  </a:lnTo>
                  <a:lnTo>
                    <a:pt x="5" y="3"/>
                  </a:lnTo>
                  <a:lnTo>
                    <a:pt x="4" y="3"/>
                  </a:lnTo>
                  <a:lnTo>
                    <a:pt x="4" y="4"/>
                  </a:lnTo>
                  <a:lnTo>
                    <a:pt x="3" y="4"/>
                  </a:lnTo>
                  <a:lnTo>
                    <a:pt x="2" y="4"/>
                  </a:lnTo>
                  <a:lnTo>
                    <a:pt x="2" y="5"/>
                  </a:lnTo>
                  <a:lnTo>
                    <a:pt x="2" y="5"/>
                  </a:lnTo>
                  <a:lnTo>
                    <a:pt x="3" y="6"/>
                  </a:lnTo>
                  <a:lnTo>
                    <a:pt x="3" y="6"/>
                  </a:lnTo>
                  <a:lnTo>
                    <a:pt x="5" y="6"/>
                  </a:lnTo>
                  <a:lnTo>
                    <a:pt x="4" y="6"/>
                  </a:lnTo>
                  <a:lnTo>
                    <a:pt x="3" y="6"/>
                  </a:lnTo>
                  <a:lnTo>
                    <a:pt x="2" y="6"/>
                  </a:lnTo>
                  <a:lnTo>
                    <a:pt x="2" y="6"/>
                  </a:lnTo>
                  <a:lnTo>
                    <a:pt x="1" y="6"/>
                  </a:lnTo>
                  <a:lnTo>
                    <a:pt x="0" y="6"/>
                  </a:lnTo>
                  <a:lnTo>
                    <a:pt x="1" y="5"/>
                  </a:lnTo>
                  <a:lnTo>
                    <a:pt x="2" y="5"/>
                  </a:lnTo>
                  <a:lnTo>
                    <a:pt x="2" y="4"/>
                  </a:lnTo>
                  <a:lnTo>
                    <a:pt x="3" y="3"/>
                  </a:lnTo>
                  <a:lnTo>
                    <a:pt x="5" y="3"/>
                  </a:lnTo>
                  <a:lnTo>
                    <a:pt x="5" y="2"/>
                  </a:lnTo>
                  <a:lnTo>
                    <a:pt x="7" y="2"/>
                  </a:lnTo>
                  <a:lnTo>
                    <a:pt x="8" y="1"/>
                  </a:lnTo>
                  <a:lnTo>
                    <a:pt x="9" y="1"/>
                  </a:lnTo>
                  <a:lnTo>
                    <a:pt x="11" y="1"/>
                  </a:lnTo>
                  <a:lnTo>
                    <a:pt x="12" y="1"/>
                  </a:lnTo>
                  <a:lnTo>
                    <a:pt x="14" y="0"/>
                  </a:lnTo>
                  <a:lnTo>
                    <a:pt x="14" y="0"/>
                  </a:lnTo>
                  <a:lnTo>
                    <a:pt x="16" y="0"/>
                  </a:lnTo>
                  <a:lnTo>
                    <a:pt x="17" y="1"/>
                  </a:lnTo>
                  <a:lnTo>
                    <a:pt x="18" y="1"/>
                  </a:lnTo>
                  <a:lnTo>
                    <a:pt x="18" y="1"/>
                  </a:lnTo>
                  <a:lnTo>
                    <a:pt x="17" y="1"/>
                  </a:lnTo>
                  <a:lnTo>
                    <a:pt x="17" y="2"/>
                  </a:lnTo>
                  <a:lnTo>
                    <a:pt x="17" y="2"/>
                  </a:lnTo>
                  <a:lnTo>
                    <a:pt x="17" y="3"/>
                  </a:lnTo>
                  <a:lnTo>
                    <a:pt x="17" y="3"/>
                  </a:lnTo>
                  <a:lnTo>
                    <a:pt x="16" y="3"/>
                  </a:lnTo>
                  <a:lnTo>
                    <a:pt x="16" y="4"/>
                  </a:lnTo>
                  <a:lnTo>
                    <a:pt x="15" y="4"/>
                  </a:lnTo>
                  <a:lnTo>
                    <a:pt x="16" y="3"/>
                  </a:lnTo>
                  <a:lnTo>
                    <a:pt x="16" y="3"/>
                  </a:lnTo>
                  <a:lnTo>
                    <a:pt x="17" y="2"/>
                  </a:lnTo>
                  <a:lnTo>
                    <a:pt x="17" y="2"/>
                  </a:lnTo>
                  <a:lnTo>
                    <a:pt x="16" y="1"/>
                  </a:lnTo>
                  <a:lnTo>
                    <a:pt x="15" y="1"/>
                  </a:lnTo>
                  <a:lnTo>
                    <a:pt x="15" y="1"/>
                  </a:lnTo>
                  <a:lnTo>
                    <a:pt x="14" y="1"/>
                  </a:lnTo>
                  <a:lnTo>
                    <a:pt x="14" y="1"/>
                  </a:lnTo>
                  <a:lnTo>
                    <a:pt x="13" y="1"/>
                  </a:lnTo>
                  <a:lnTo>
                    <a:pt x="11" y="1"/>
                  </a:lnTo>
                  <a:lnTo>
                    <a:pt x="11" y="2"/>
                  </a:lnTo>
                  <a:lnTo>
                    <a:pt x="10" y="2"/>
                  </a:lnTo>
                  <a:lnTo>
                    <a:pt x="8" y="2"/>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36" name="Freeform 433"/>
            <p:cNvSpPr>
              <a:spLocks/>
            </p:cNvSpPr>
            <p:nvPr/>
          </p:nvSpPr>
          <p:spPr bwMode="auto">
            <a:xfrm>
              <a:off x="841" y="3159"/>
              <a:ext cx="5" cy="21"/>
            </a:xfrm>
            <a:custGeom>
              <a:avLst/>
              <a:gdLst>
                <a:gd name="T0" fmla="*/ 1 w 5"/>
                <a:gd name="T1" fmla="*/ 10 h 21"/>
                <a:gd name="T2" fmla="*/ 0 w 5"/>
                <a:gd name="T3" fmla="*/ 11 h 21"/>
                <a:gd name="T4" fmla="*/ 0 w 5"/>
                <a:gd name="T5" fmla="*/ 12 h 21"/>
                <a:gd name="T6" fmla="*/ 0 w 5"/>
                <a:gd name="T7" fmla="*/ 12 h 21"/>
                <a:gd name="T8" fmla="*/ 0 w 5"/>
                <a:gd name="T9" fmla="*/ 13 h 21"/>
                <a:gd name="T10" fmla="*/ 0 w 5"/>
                <a:gd name="T11" fmla="*/ 14 h 21"/>
                <a:gd name="T12" fmla="*/ 0 w 5"/>
                <a:gd name="T13" fmla="*/ 15 h 21"/>
                <a:gd name="T14" fmla="*/ 0 w 5"/>
                <a:gd name="T15" fmla="*/ 15 h 21"/>
                <a:gd name="T16" fmla="*/ 0 w 5"/>
                <a:gd name="T17" fmla="*/ 16 h 21"/>
                <a:gd name="T18" fmla="*/ 0 w 5"/>
                <a:gd name="T19" fmla="*/ 17 h 21"/>
                <a:gd name="T20" fmla="*/ 0 w 5"/>
                <a:gd name="T21" fmla="*/ 17 h 21"/>
                <a:gd name="T22" fmla="*/ 0 w 5"/>
                <a:gd name="T23" fmla="*/ 18 h 21"/>
                <a:gd name="T24" fmla="*/ 1 w 5"/>
                <a:gd name="T25" fmla="*/ 18 h 21"/>
                <a:gd name="T26" fmla="*/ 1 w 5"/>
                <a:gd name="T27" fmla="*/ 18 h 21"/>
                <a:gd name="T28" fmla="*/ 2 w 5"/>
                <a:gd name="T29" fmla="*/ 18 h 21"/>
                <a:gd name="T30" fmla="*/ 2 w 5"/>
                <a:gd name="T31" fmla="*/ 17 h 21"/>
                <a:gd name="T32" fmla="*/ 2 w 5"/>
                <a:gd name="T33" fmla="*/ 18 h 21"/>
                <a:gd name="T34" fmla="*/ 2 w 5"/>
                <a:gd name="T35" fmla="*/ 18 h 21"/>
                <a:gd name="T36" fmla="*/ 1 w 5"/>
                <a:gd name="T37" fmla="*/ 18 h 21"/>
                <a:gd name="T38" fmla="*/ 1 w 5"/>
                <a:gd name="T39" fmla="*/ 19 h 21"/>
                <a:gd name="T40" fmla="*/ 1 w 5"/>
                <a:gd name="T41" fmla="*/ 20 h 21"/>
                <a:gd name="T42" fmla="*/ 0 w 5"/>
                <a:gd name="T43" fmla="*/ 19 h 21"/>
                <a:gd name="T44" fmla="*/ 0 w 5"/>
                <a:gd name="T45" fmla="*/ 18 h 21"/>
                <a:gd name="T46" fmla="*/ 0 w 5"/>
                <a:gd name="T47" fmla="*/ 17 h 21"/>
                <a:gd name="T48" fmla="*/ 0 w 5"/>
                <a:gd name="T49" fmla="*/ 15 h 21"/>
                <a:gd name="T50" fmla="*/ 0 w 5"/>
                <a:gd name="T51" fmla="*/ 14 h 21"/>
                <a:gd name="T52" fmla="*/ 0 w 5"/>
                <a:gd name="T53" fmla="*/ 12 h 21"/>
                <a:gd name="T54" fmla="*/ 0 w 5"/>
                <a:gd name="T55" fmla="*/ 11 h 21"/>
                <a:gd name="T56" fmla="*/ 0 w 5"/>
                <a:gd name="T57" fmla="*/ 9 h 21"/>
                <a:gd name="T58" fmla="*/ 0 w 5"/>
                <a:gd name="T59" fmla="*/ 8 h 21"/>
                <a:gd name="T60" fmla="*/ 1 w 5"/>
                <a:gd name="T61" fmla="*/ 6 h 21"/>
                <a:gd name="T62" fmla="*/ 1 w 5"/>
                <a:gd name="T63" fmla="*/ 5 h 21"/>
                <a:gd name="T64" fmla="*/ 1 w 5"/>
                <a:gd name="T65" fmla="*/ 4 h 21"/>
                <a:gd name="T66" fmla="*/ 2 w 5"/>
                <a:gd name="T67" fmla="*/ 3 h 21"/>
                <a:gd name="T68" fmla="*/ 2 w 5"/>
                <a:gd name="T69" fmla="*/ 2 h 21"/>
                <a:gd name="T70" fmla="*/ 3 w 5"/>
                <a:gd name="T71" fmla="*/ 1 h 21"/>
                <a:gd name="T72" fmla="*/ 3 w 5"/>
                <a:gd name="T73" fmla="*/ 0 h 21"/>
                <a:gd name="T74" fmla="*/ 3 w 5"/>
                <a:gd name="T75" fmla="*/ 1 h 21"/>
                <a:gd name="T76" fmla="*/ 4 w 5"/>
                <a:gd name="T77" fmla="*/ 2 h 21"/>
                <a:gd name="T78" fmla="*/ 4 w 5"/>
                <a:gd name="T79" fmla="*/ 2 h 21"/>
                <a:gd name="T80" fmla="*/ 4 w 5"/>
                <a:gd name="T81" fmla="*/ 3 h 21"/>
                <a:gd name="T82" fmla="*/ 4 w 5"/>
                <a:gd name="T83" fmla="*/ 4 h 21"/>
                <a:gd name="T84" fmla="*/ 4 w 5"/>
                <a:gd name="T85" fmla="*/ 5 h 21"/>
                <a:gd name="T86" fmla="*/ 4 w 5"/>
                <a:gd name="T87" fmla="*/ 5 h 21"/>
                <a:gd name="T88" fmla="*/ 4 w 5"/>
                <a:gd name="T89" fmla="*/ 5 h 21"/>
                <a:gd name="T90" fmla="*/ 4 w 5"/>
                <a:gd name="T91" fmla="*/ 4 h 21"/>
                <a:gd name="T92" fmla="*/ 3 w 5"/>
                <a:gd name="T93" fmla="*/ 3 h 21"/>
                <a:gd name="T94" fmla="*/ 3 w 5"/>
                <a:gd name="T95" fmla="*/ 2 h 21"/>
                <a:gd name="T96" fmla="*/ 2 w 5"/>
                <a:gd name="T97" fmla="*/ 2 h 21"/>
                <a:gd name="T98" fmla="*/ 2 w 5"/>
                <a:gd name="T99" fmla="*/ 3 h 21"/>
                <a:gd name="T100" fmla="*/ 2 w 5"/>
                <a:gd name="T101" fmla="*/ 4 h 21"/>
                <a:gd name="T102" fmla="*/ 2 w 5"/>
                <a:gd name="T103" fmla="*/ 4 h 21"/>
                <a:gd name="T104" fmla="*/ 2 w 5"/>
                <a:gd name="T105" fmla="*/ 5 h 21"/>
                <a:gd name="T106" fmla="*/ 1 w 5"/>
                <a:gd name="T107" fmla="*/ 5 h 21"/>
                <a:gd name="T108" fmla="*/ 1 w 5"/>
                <a:gd name="T109" fmla="*/ 7 h 21"/>
                <a:gd name="T110" fmla="*/ 1 w 5"/>
                <a:gd name="T111" fmla="*/ 8 h 21"/>
                <a:gd name="T112" fmla="*/ 1 w 5"/>
                <a:gd name="T113" fmla="*/ 9 h 21"/>
                <a:gd name="T114" fmla="*/ 1 w 5"/>
                <a:gd name="T115" fmla="*/ 1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 h="21">
                  <a:moveTo>
                    <a:pt x="1" y="10"/>
                  </a:moveTo>
                  <a:lnTo>
                    <a:pt x="0" y="11"/>
                  </a:lnTo>
                  <a:lnTo>
                    <a:pt x="0" y="12"/>
                  </a:lnTo>
                  <a:lnTo>
                    <a:pt x="0" y="12"/>
                  </a:lnTo>
                  <a:lnTo>
                    <a:pt x="0" y="13"/>
                  </a:lnTo>
                  <a:lnTo>
                    <a:pt x="0" y="14"/>
                  </a:lnTo>
                  <a:lnTo>
                    <a:pt x="0" y="15"/>
                  </a:lnTo>
                  <a:lnTo>
                    <a:pt x="0" y="15"/>
                  </a:lnTo>
                  <a:lnTo>
                    <a:pt x="0" y="16"/>
                  </a:lnTo>
                  <a:lnTo>
                    <a:pt x="0" y="17"/>
                  </a:lnTo>
                  <a:lnTo>
                    <a:pt x="0" y="17"/>
                  </a:lnTo>
                  <a:lnTo>
                    <a:pt x="0" y="18"/>
                  </a:lnTo>
                  <a:lnTo>
                    <a:pt x="1" y="18"/>
                  </a:lnTo>
                  <a:lnTo>
                    <a:pt x="1" y="18"/>
                  </a:lnTo>
                  <a:lnTo>
                    <a:pt x="2" y="18"/>
                  </a:lnTo>
                  <a:lnTo>
                    <a:pt x="2" y="17"/>
                  </a:lnTo>
                  <a:lnTo>
                    <a:pt x="2" y="18"/>
                  </a:lnTo>
                  <a:lnTo>
                    <a:pt x="2" y="18"/>
                  </a:lnTo>
                  <a:lnTo>
                    <a:pt x="1" y="18"/>
                  </a:lnTo>
                  <a:lnTo>
                    <a:pt x="1" y="19"/>
                  </a:lnTo>
                  <a:lnTo>
                    <a:pt x="1" y="20"/>
                  </a:lnTo>
                  <a:lnTo>
                    <a:pt x="0" y="19"/>
                  </a:lnTo>
                  <a:lnTo>
                    <a:pt x="0" y="18"/>
                  </a:lnTo>
                  <a:lnTo>
                    <a:pt x="0" y="17"/>
                  </a:lnTo>
                  <a:lnTo>
                    <a:pt x="0" y="15"/>
                  </a:lnTo>
                  <a:lnTo>
                    <a:pt x="0" y="14"/>
                  </a:lnTo>
                  <a:lnTo>
                    <a:pt x="0" y="12"/>
                  </a:lnTo>
                  <a:lnTo>
                    <a:pt x="0" y="11"/>
                  </a:lnTo>
                  <a:lnTo>
                    <a:pt x="0" y="9"/>
                  </a:lnTo>
                  <a:lnTo>
                    <a:pt x="0" y="8"/>
                  </a:lnTo>
                  <a:lnTo>
                    <a:pt x="1" y="6"/>
                  </a:lnTo>
                  <a:lnTo>
                    <a:pt x="1" y="5"/>
                  </a:lnTo>
                  <a:lnTo>
                    <a:pt x="1" y="4"/>
                  </a:lnTo>
                  <a:lnTo>
                    <a:pt x="2" y="3"/>
                  </a:lnTo>
                  <a:lnTo>
                    <a:pt x="2" y="2"/>
                  </a:lnTo>
                  <a:lnTo>
                    <a:pt x="3" y="1"/>
                  </a:lnTo>
                  <a:lnTo>
                    <a:pt x="3" y="0"/>
                  </a:lnTo>
                  <a:lnTo>
                    <a:pt x="3" y="1"/>
                  </a:lnTo>
                  <a:lnTo>
                    <a:pt x="4" y="2"/>
                  </a:lnTo>
                  <a:lnTo>
                    <a:pt x="4" y="2"/>
                  </a:lnTo>
                  <a:lnTo>
                    <a:pt x="4" y="3"/>
                  </a:lnTo>
                  <a:lnTo>
                    <a:pt x="4" y="4"/>
                  </a:lnTo>
                  <a:lnTo>
                    <a:pt x="4" y="5"/>
                  </a:lnTo>
                  <a:lnTo>
                    <a:pt x="4" y="5"/>
                  </a:lnTo>
                  <a:lnTo>
                    <a:pt x="4" y="5"/>
                  </a:lnTo>
                  <a:lnTo>
                    <a:pt x="4" y="4"/>
                  </a:lnTo>
                  <a:lnTo>
                    <a:pt x="3" y="3"/>
                  </a:lnTo>
                  <a:lnTo>
                    <a:pt x="3" y="2"/>
                  </a:lnTo>
                  <a:lnTo>
                    <a:pt x="2" y="2"/>
                  </a:lnTo>
                  <a:lnTo>
                    <a:pt x="2" y="3"/>
                  </a:lnTo>
                  <a:lnTo>
                    <a:pt x="2" y="4"/>
                  </a:lnTo>
                  <a:lnTo>
                    <a:pt x="2" y="4"/>
                  </a:lnTo>
                  <a:lnTo>
                    <a:pt x="2" y="5"/>
                  </a:lnTo>
                  <a:lnTo>
                    <a:pt x="1" y="5"/>
                  </a:lnTo>
                  <a:lnTo>
                    <a:pt x="1" y="7"/>
                  </a:lnTo>
                  <a:lnTo>
                    <a:pt x="1" y="8"/>
                  </a:lnTo>
                  <a:lnTo>
                    <a:pt x="1" y="9"/>
                  </a:lnTo>
                  <a:lnTo>
                    <a:pt x="1" y="10"/>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37" name="Freeform 434"/>
            <p:cNvSpPr>
              <a:spLocks/>
            </p:cNvSpPr>
            <p:nvPr/>
          </p:nvSpPr>
          <p:spPr bwMode="auto">
            <a:xfrm>
              <a:off x="827" y="3161"/>
              <a:ext cx="6" cy="20"/>
            </a:xfrm>
            <a:custGeom>
              <a:avLst/>
              <a:gdLst>
                <a:gd name="T0" fmla="*/ 2 w 6"/>
                <a:gd name="T1" fmla="*/ 10 h 20"/>
                <a:gd name="T2" fmla="*/ 2 w 6"/>
                <a:gd name="T3" fmla="*/ 11 h 20"/>
                <a:gd name="T4" fmla="*/ 2 w 6"/>
                <a:gd name="T5" fmla="*/ 11 h 20"/>
                <a:gd name="T6" fmla="*/ 2 w 6"/>
                <a:gd name="T7" fmla="*/ 12 h 20"/>
                <a:gd name="T8" fmla="*/ 2 w 6"/>
                <a:gd name="T9" fmla="*/ 13 h 20"/>
                <a:gd name="T10" fmla="*/ 3 w 6"/>
                <a:gd name="T11" fmla="*/ 14 h 20"/>
                <a:gd name="T12" fmla="*/ 3 w 6"/>
                <a:gd name="T13" fmla="*/ 14 h 20"/>
                <a:gd name="T14" fmla="*/ 3 w 6"/>
                <a:gd name="T15" fmla="*/ 15 h 20"/>
                <a:gd name="T16" fmla="*/ 3 w 6"/>
                <a:gd name="T17" fmla="*/ 15 h 20"/>
                <a:gd name="T18" fmla="*/ 3 w 6"/>
                <a:gd name="T19" fmla="*/ 16 h 20"/>
                <a:gd name="T20" fmla="*/ 4 w 6"/>
                <a:gd name="T21" fmla="*/ 16 h 20"/>
                <a:gd name="T22" fmla="*/ 4 w 6"/>
                <a:gd name="T23" fmla="*/ 17 h 20"/>
                <a:gd name="T24" fmla="*/ 4 w 6"/>
                <a:gd name="T25" fmla="*/ 17 h 20"/>
                <a:gd name="T26" fmla="*/ 5 w 6"/>
                <a:gd name="T27" fmla="*/ 16 h 20"/>
                <a:gd name="T28" fmla="*/ 5 w 6"/>
                <a:gd name="T29" fmla="*/ 15 h 20"/>
                <a:gd name="T30" fmla="*/ 5 w 6"/>
                <a:gd name="T31" fmla="*/ 14 h 20"/>
                <a:gd name="T32" fmla="*/ 5 w 6"/>
                <a:gd name="T33" fmla="*/ 15 h 20"/>
                <a:gd name="T34" fmla="*/ 5 w 6"/>
                <a:gd name="T35" fmla="*/ 16 h 20"/>
                <a:gd name="T36" fmla="*/ 5 w 6"/>
                <a:gd name="T37" fmla="*/ 17 h 20"/>
                <a:gd name="T38" fmla="*/ 5 w 6"/>
                <a:gd name="T39" fmla="*/ 17 h 20"/>
                <a:gd name="T40" fmla="*/ 5 w 6"/>
                <a:gd name="T41" fmla="*/ 18 h 20"/>
                <a:gd name="T42" fmla="*/ 5 w 6"/>
                <a:gd name="T43" fmla="*/ 19 h 20"/>
                <a:gd name="T44" fmla="*/ 4 w 6"/>
                <a:gd name="T45" fmla="*/ 18 h 20"/>
                <a:gd name="T46" fmla="*/ 4 w 6"/>
                <a:gd name="T47" fmla="*/ 17 h 20"/>
                <a:gd name="T48" fmla="*/ 3 w 6"/>
                <a:gd name="T49" fmla="*/ 17 h 20"/>
                <a:gd name="T50" fmla="*/ 2 w 6"/>
                <a:gd name="T51" fmla="*/ 15 h 20"/>
                <a:gd name="T52" fmla="*/ 2 w 6"/>
                <a:gd name="T53" fmla="*/ 14 h 20"/>
                <a:gd name="T54" fmla="*/ 1 w 6"/>
                <a:gd name="T55" fmla="*/ 13 h 20"/>
                <a:gd name="T56" fmla="*/ 1 w 6"/>
                <a:gd name="T57" fmla="*/ 11 h 20"/>
                <a:gd name="T58" fmla="*/ 1 w 6"/>
                <a:gd name="T59" fmla="*/ 11 h 20"/>
                <a:gd name="T60" fmla="*/ 0 w 6"/>
                <a:gd name="T61" fmla="*/ 9 h 20"/>
                <a:gd name="T62" fmla="*/ 0 w 6"/>
                <a:gd name="T63" fmla="*/ 8 h 20"/>
                <a:gd name="T64" fmla="*/ 0 w 6"/>
                <a:gd name="T65" fmla="*/ 6 h 20"/>
                <a:gd name="T66" fmla="*/ 0 w 6"/>
                <a:gd name="T67" fmla="*/ 5 h 20"/>
                <a:gd name="T68" fmla="*/ 0 w 6"/>
                <a:gd name="T69" fmla="*/ 4 h 20"/>
                <a:gd name="T70" fmla="*/ 0 w 6"/>
                <a:gd name="T71" fmla="*/ 2 h 20"/>
                <a:gd name="T72" fmla="*/ 0 w 6"/>
                <a:gd name="T73" fmla="*/ 2 h 20"/>
                <a:gd name="T74" fmla="*/ 1 w 6"/>
                <a:gd name="T75" fmla="*/ 0 h 20"/>
                <a:gd name="T76" fmla="*/ 1 w 6"/>
                <a:gd name="T77" fmla="*/ 1 h 20"/>
                <a:gd name="T78" fmla="*/ 2 w 6"/>
                <a:gd name="T79" fmla="*/ 1 h 20"/>
                <a:gd name="T80" fmla="*/ 2 w 6"/>
                <a:gd name="T81" fmla="*/ 2 h 20"/>
                <a:gd name="T82" fmla="*/ 2 w 6"/>
                <a:gd name="T83" fmla="*/ 2 h 20"/>
                <a:gd name="T84" fmla="*/ 3 w 6"/>
                <a:gd name="T85" fmla="*/ 2 h 20"/>
                <a:gd name="T86" fmla="*/ 3 w 6"/>
                <a:gd name="T87" fmla="*/ 2 h 20"/>
                <a:gd name="T88" fmla="*/ 3 w 6"/>
                <a:gd name="T89" fmla="*/ 2 h 20"/>
                <a:gd name="T90" fmla="*/ 3 w 6"/>
                <a:gd name="T91" fmla="*/ 3 h 20"/>
                <a:gd name="T92" fmla="*/ 3 w 6"/>
                <a:gd name="T93" fmla="*/ 2 h 20"/>
                <a:gd name="T94" fmla="*/ 2 w 6"/>
                <a:gd name="T95" fmla="*/ 2 h 20"/>
                <a:gd name="T96" fmla="*/ 2 w 6"/>
                <a:gd name="T97" fmla="*/ 2 h 20"/>
                <a:gd name="T98" fmla="*/ 1 w 6"/>
                <a:gd name="T99" fmla="*/ 2 h 20"/>
                <a:gd name="T100" fmla="*/ 1 w 6"/>
                <a:gd name="T101" fmla="*/ 2 h 20"/>
                <a:gd name="T102" fmla="*/ 1 w 6"/>
                <a:gd name="T103" fmla="*/ 3 h 20"/>
                <a:gd name="T104" fmla="*/ 1 w 6"/>
                <a:gd name="T105" fmla="*/ 4 h 20"/>
                <a:gd name="T106" fmla="*/ 1 w 6"/>
                <a:gd name="T107" fmla="*/ 5 h 20"/>
                <a:gd name="T108" fmla="*/ 1 w 6"/>
                <a:gd name="T109" fmla="*/ 6 h 20"/>
                <a:gd name="T110" fmla="*/ 1 w 6"/>
                <a:gd name="T111" fmla="*/ 7 h 20"/>
                <a:gd name="T112" fmla="*/ 1 w 6"/>
                <a:gd name="T113" fmla="*/ 8 h 20"/>
                <a:gd name="T114" fmla="*/ 1 w 6"/>
                <a:gd name="T115" fmla="*/ 9 h 20"/>
                <a:gd name="T116" fmla="*/ 2 w 6"/>
                <a:gd name="T117" fmla="*/ 1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 h="20">
                  <a:moveTo>
                    <a:pt x="2" y="10"/>
                  </a:moveTo>
                  <a:lnTo>
                    <a:pt x="2" y="11"/>
                  </a:lnTo>
                  <a:lnTo>
                    <a:pt x="2" y="11"/>
                  </a:lnTo>
                  <a:lnTo>
                    <a:pt x="2" y="12"/>
                  </a:lnTo>
                  <a:lnTo>
                    <a:pt x="2" y="13"/>
                  </a:lnTo>
                  <a:lnTo>
                    <a:pt x="3" y="14"/>
                  </a:lnTo>
                  <a:lnTo>
                    <a:pt x="3" y="14"/>
                  </a:lnTo>
                  <a:lnTo>
                    <a:pt x="3" y="15"/>
                  </a:lnTo>
                  <a:lnTo>
                    <a:pt x="3" y="15"/>
                  </a:lnTo>
                  <a:lnTo>
                    <a:pt x="3" y="16"/>
                  </a:lnTo>
                  <a:lnTo>
                    <a:pt x="4" y="16"/>
                  </a:lnTo>
                  <a:lnTo>
                    <a:pt x="4" y="17"/>
                  </a:lnTo>
                  <a:lnTo>
                    <a:pt x="4" y="17"/>
                  </a:lnTo>
                  <a:lnTo>
                    <a:pt x="5" y="16"/>
                  </a:lnTo>
                  <a:lnTo>
                    <a:pt x="5" y="15"/>
                  </a:lnTo>
                  <a:lnTo>
                    <a:pt x="5" y="14"/>
                  </a:lnTo>
                  <a:lnTo>
                    <a:pt x="5" y="15"/>
                  </a:lnTo>
                  <a:lnTo>
                    <a:pt x="5" y="16"/>
                  </a:lnTo>
                  <a:lnTo>
                    <a:pt x="5" y="17"/>
                  </a:lnTo>
                  <a:lnTo>
                    <a:pt x="5" y="17"/>
                  </a:lnTo>
                  <a:lnTo>
                    <a:pt x="5" y="18"/>
                  </a:lnTo>
                  <a:lnTo>
                    <a:pt x="5" y="19"/>
                  </a:lnTo>
                  <a:lnTo>
                    <a:pt x="4" y="18"/>
                  </a:lnTo>
                  <a:lnTo>
                    <a:pt x="4" y="17"/>
                  </a:lnTo>
                  <a:lnTo>
                    <a:pt x="3" y="17"/>
                  </a:lnTo>
                  <a:lnTo>
                    <a:pt x="2" y="15"/>
                  </a:lnTo>
                  <a:lnTo>
                    <a:pt x="2" y="14"/>
                  </a:lnTo>
                  <a:lnTo>
                    <a:pt x="1" y="13"/>
                  </a:lnTo>
                  <a:lnTo>
                    <a:pt x="1" y="11"/>
                  </a:lnTo>
                  <a:lnTo>
                    <a:pt x="1" y="11"/>
                  </a:lnTo>
                  <a:lnTo>
                    <a:pt x="0" y="9"/>
                  </a:lnTo>
                  <a:lnTo>
                    <a:pt x="0" y="8"/>
                  </a:lnTo>
                  <a:lnTo>
                    <a:pt x="0" y="6"/>
                  </a:lnTo>
                  <a:lnTo>
                    <a:pt x="0" y="5"/>
                  </a:lnTo>
                  <a:lnTo>
                    <a:pt x="0" y="4"/>
                  </a:lnTo>
                  <a:lnTo>
                    <a:pt x="0" y="2"/>
                  </a:lnTo>
                  <a:lnTo>
                    <a:pt x="0" y="2"/>
                  </a:lnTo>
                  <a:lnTo>
                    <a:pt x="1" y="0"/>
                  </a:lnTo>
                  <a:lnTo>
                    <a:pt x="1" y="1"/>
                  </a:lnTo>
                  <a:lnTo>
                    <a:pt x="2" y="1"/>
                  </a:lnTo>
                  <a:lnTo>
                    <a:pt x="2" y="2"/>
                  </a:lnTo>
                  <a:lnTo>
                    <a:pt x="2" y="2"/>
                  </a:lnTo>
                  <a:lnTo>
                    <a:pt x="3" y="2"/>
                  </a:lnTo>
                  <a:lnTo>
                    <a:pt x="3" y="2"/>
                  </a:lnTo>
                  <a:lnTo>
                    <a:pt x="3" y="2"/>
                  </a:lnTo>
                  <a:lnTo>
                    <a:pt x="3" y="3"/>
                  </a:lnTo>
                  <a:lnTo>
                    <a:pt x="3" y="2"/>
                  </a:lnTo>
                  <a:lnTo>
                    <a:pt x="2" y="2"/>
                  </a:lnTo>
                  <a:lnTo>
                    <a:pt x="2" y="2"/>
                  </a:lnTo>
                  <a:lnTo>
                    <a:pt x="1" y="2"/>
                  </a:lnTo>
                  <a:lnTo>
                    <a:pt x="1" y="2"/>
                  </a:lnTo>
                  <a:lnTo>
                    <a:pt x="1" y="3"/>
                  </a:lnTo>
                  <a:lnTo>
                    <a:pt x="1" y="4"/>
                  </a:lnTo>
                  <a:lnTo>
                    <a:pt x="1" y="5"/>
                  </a:lnTo>
                  <a:lnTo>
                    <a:pt x="1" y="6"/>
                  </a:lnTo>
                  <a:lnTo>
                    <a:pt x="1" y="7"/>
                  </a:lnTo>
                  <a:lnTo>
                    <a:pt x="1" y="8"/>
                  </a:lnTo>
                  <a:lnTo>
                    <a:pt x="1" y="9"/>
                  </a:lnTo>
                  <a:lnTo>
                    <a:pt x="2" y="10"/>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38" name="Freeform 435"/>
            <p:cNvSpPr>
              <a:spLocks/>
            </p:cNvSpPr>
            <p:nvPr/>
          </p:nvSpPr>
          <p:spPr bwMode="auto">
            <a:xfrm>
              <a:off x="949" y="3117"/>
              <a:ext cx="20" cy="7"/>
            </a:xfrm>
            <a:custGeom>
              <a:avLst/>
              <a:gdLst>
                <a:gd name="T0" fmla="*/ 8 w 20"/>
                <a:gd name="T1" fmla="*/ 2 h 7"/>
                <a:gd name="T2" fmla="*/ 8 w 20"/>
                <a:gd name="T3" fmla="*/ 3 h 7"/>
                <a:gd name="T4" fmla="*/ 7 w 20"/>
                <a:gd name="T5" fmla="*/ 3 h 7"/>
                <a:gd name="T6" fmla="*/ 6 w 20"/>
                <a:gd name="T7" fmla="*/ 3 h 7"/>
                <a:gd name="T8" fmla="*/ 5 w 20"/>
                <a:gd name="T9" fmla="*/ 3 h 7"/>
                <a:gd name="T10" fmla="*/ 5 w 20"/>
                <a:gd name="T11" fmla="*/ 3 h 7"/>
                <a:gd name="T12" fmla="*/ 5 w 20"/>
                <a:gd name="T13" fmla="*/ 4 h 7"/>
                <a:gd name="T14" fmla="*/ 4 w 20"/>
                <a:gd name="T15" fmla="*/ 4 h 7"/>
                <a:gd name="T16" fmla="*/ 3 w 20"/>
                <a:gd name="T17" fmla="*/ 4 h 7"/>
                <a:gd name="T18" fmla="*/ 2 w 20"/>
                <a:gd name="T19" fmla="*/ 5 h 7"/>
                <a:gd name="T20" fmla="*/ 2 w 20"/>
                <a:gd name="T21" fmla="*/ 5 h 7"/>
                <a:gd name="T22" fmla="*/ 2 w 20"/>
                <a:gd name="T23" fmla="*/ 6 h 7"/>
                <a:gd name="T24" fmla="*/ 3 w 20"/>
                <a:gd name="T25" fmla="*/ 6 h 7"/>
                <a:gd name="T26" fmla="*/ 4 w 20"/>
                <a:gd name="T27" fmla="*/ 6 h 7"/>
                <a:gd name="T28" fmla="*/ 5 w 20"/>
                <a:gd name="T29" fmla="*/ 6 h 7"/>
                <a:gd name="T30" fmla="*/ 4 w 20"/>
                <a:gd name="T31" fmla="*/ 6 h 7"/>
                <a:gd name="T32" fmla="*/ 2 w 20"/>
                <a:gd name="T33" fmla="*/ 6 h 7"/>
                <a:gd name="T34" fmla="*/ 2 w 20"/>
                <a:gd name="T35" fmla="*/ 6 h 7"/>
                <a:gd name="T36" fmla="*/ 1 w 20"/>
                <a:gd name="T37" fmla="*/ 6 h 7"/>
                <a:gd name="T38" fmla="*/ 0 w 20"/>
                <a:gd name="T39" fmla="*/ 6 h 7"/>
                <a:gd name="T40" fmla="*/ 1 w 20"/>
                <a:gd name="T41" fmla="*/ 5 h 7"/>
                <a:gd name="T42" fmla="*/ 2 w 20"/>
                <a:gd name="T43" fmla="*/ 4 h 7"/>
                <a:gd name="T44" fmla="*/ 2 w 20"/>
                <a:gd name="T45" fmla="*/ 4 h 7"/>
                <a:gd name="T46" fmla="*/ 3 w 20"/>
                <a:gd name="T47" fmla="*/ 3 h 7"/>
                <a:gd name="T48" fmla="*/ 4 w 20"/>
                <a:gd name="T49" fmla="*/ 3 h 7"/>
                <a:gd name="T50" fmla="*/ 5 w 20"/>
                <a:gd name="T51" fmla="*/ 2 h 7"/>
                <a:gd name="T52" fmla="*/ 7 w 20"/>
                <a:gd name="T53" fmla="*/ 2 h 7"/>
                <a:gd name="T54" fmla="*/ 8 w 20"/>
                <a:gd name="T55" fmla="*/ 1 h 7"/>
                <a:gd name="T56" fmla="*/ 9 w 20"/>
                <a:gd name="T57" fmla="*/ 1 h 7"/>
                <a:gd name="T58" fmla="*/ 11 w 20"/>
                <a:gd name="T59" fmla="*/ 1 h 7"/>
                <a:gd name="T60" fmla="*/ 12 w 20"/>
                <a:gd name="T61" fmla="*/ 1 h 7"/>
                <a:gd name="T62" fmla="*/ 14 w 20"/>
                <a:gd name="T63" fmla="*/ 0 h 7"/>
                <a:gd name="T64" fmla="*/ 15 w 20"/>
                <a:gd name="T65" fmla="*/ 0 h 7"/>
                <a:gd name="T66" fmla="*/ 17 w 20"/>
                <a:gd name="T67" fmla="*/ 1 h 7"/>
                <a:gd name="T68" fmla="*/ 17 w 20"/>
                <a:gd name="T69" fmla="*/ 1 h 7"/>
                <a:gd name="T70" fmla="*/ 19 w 20"/>
                <a:gd name="T71" fmla="*/ 1 h 7"/>
                <a:gd name="T72" fmla="*/ 18 w 20"/>
                <a:gd name="T73" fmla="*/ 1 h 7"/>
                <a:gd name="T74" fmla="*/ 18 w 20"/>
                <a:gd name="T75" fmla="*/ 2 h 7"/>
                <a:gd name="T76" fmla="*/ 17 w 20"/>
                <a:gd name="T77" fmla="*/ 2 h 7"/>
                <a:gd name="T78" fmla="*/ 17 w 20"/>
                <a:gd name="T79" fmla="*/ 3 h 7"/>
                <a:gd name="T80" fmla="*/ 16 w 20"/>
                <a:gd name="T81" fmla="*/ 3 h 7"/>
                <a:gd name="T82" fmla="*/ 15 w 20"/>
                <a:gd name="T83" fmla="*/ 4 h 7"/>
                <a:gd name="T84" fmla="*/ 16 w 20"/>
                <a:gd name="T85" fmla="*/ 3 h 7"/>
                <a:gd name="T86" fmla="*/ 17 w 20"/>
                <a:gd name="T87" fmla="*/ 3 h 7"/>
                <a:gd name="T88" fmla="*/ 17 w 20"/>
                <a:gd name="T89" fmla="*/ 2 h 7"/>
                <a:gd name="T90" fmla="*/ 17 w 20"/>
                <a:gd name="T91" fmla="*/ 2 h 7"/>
                <a:gd name="T92" fmla="*/ 17 w 20"/>
                <a:gd name="T93" fmla="*/ 1 h 7"/>
                <a:gd name="T94" fmla="*/ 16 w 20"/>
                <a:gd name="T95" fmla="*/ 1 h 7"/>
                <a:gd name="T96" fmla="*/ 15 w 20"/>
                <a:gd name="T97" fmla="*/ 1 h 7"/>
                <a:gd name="T98" fmla="*/ 14 w 20"/>
                <a:gd name="T99" fmla="*/ 1 h 7"/>
                <a:gd name="T100" fmla="*/ 14 w 20"/>
                <a:gd name="T101" fmla="*/ 1 h 7"/>
                <a:gd name="T102" fmla="*/ 13 w 20"/>
                <a:gd name="T103" fmla="*/ 1 h 7"/>
                <a:gd name="T104" fmla="*/ 11 w 20"/>
                <a:gd name="T105" fmla="*/ 1 h 7"/>
                <a:gd name="T106" fmla="*/ 11 w 20"/>
                <a:gd name="T107" fmla="*/ 2 h 7"/>
                <a:gd name="T108" fmla="*/ 9 w 20"/>
                <a:gd name="T109" fmla="*/ 2 h 7"/>
                <a:gd name="T110" fmla="*/ 8 w 20"/>
                <a:gd name="T111" fmla="*/ 2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0" h="7">
                  <a:moveTo>
                    <a:pt x="8" y="2"/>
                  </a:moveTo>
                  <a:lnTo>
                    <a:pt x="8" y="3"/>
                  </a:lnTo>
                  <a:lnTo>
                    <a:pt x="7" y="3"/>
                  </a:lnTo>
                  <a:lnTo>
                    <a:pt x="6" y="3"/>
                  </a:lnTo>
                  <a:lnTo>
                    <a:pt x="5" y="3"/>
                  </a:lnTo>
                  <a:lnTo>
                    <a:pt x="5" y="3"/>
                  </a:lnTo>
                  <a:lnTo>
                    <a:pt x="5" y="4"/>
                  </a:lnTo>
                  <a:lnTo>
                    <a:pt x="4" y="4"/>
                  </a:lnTo>
                  <a:lnTo>
                    <a:pt x="3" y="4"/>
                  </a:lnTo>
                  <a:lnTo>
                    <a:pt x="2" y="5"/>
                  </a:lnTo>
                  <a:lnTo>
                    <a:pt x="2" y="5"/>
                  </a:lnTo>
                  <a:lnTo>
                    <a:pt x="2" y="6"/>
                  </a:lnTo>
                  <a:lnTo>
                    <a:pt x="3" y="6"/>
                  </a:lnTo>
                  <a:lnTo>
                    <a:pt x="4" y="6"/>
                  </a:lnTo>
                  <a:lnTo>
                    <a:pt x="5" y="6"/>
                  </a:lnTo>
                  <a:lnTo>
                    <a:pt x="4" y="6"/>
                  </a:lnTo>
                  <a:lnTo>
                    <a:pt x="2" y="6"/>
                  </a:lnTo>
                  <a:lnTo>
                    <a:pt x="2" y="6"/>
                  </a:lnTo>
                  <a:lnTo>
                    <a:pt x="1" y="6"/>
                  </a:lnTo>
                  <a:lnTo>
                    <a:pt x="0" y="6"/>
                  </a:lnTo>
                  <a:lnTo>
                    <a:pt x="1" y="5"/>
                  </a:lnTo>
                  <a:lnTo>
                    <a:pt x="2" y="4"/>
                  </a:lnTo>
                  <a:lnTo>
                    <a:pt x="2" y="4"/>
                  </a:lnTo>
                  <a:lnTo>
                    <a:pt x="3" y="3"/>
                  </a:lnTo>
                  <a:lnTo>
                    <a:pt x="4" y="3"/>
                  </a:lnTo>
                  <a:lnTo>
                    <a:pt x="5" y="2"/>
                  </a:lnTo>
                  <a:lnTo>
                    <a:pt x="7" y="2"/>
                  </a:lnTo>
                  <a:lnTo>
                    <a:pt x="8" y="1"/>
                  </a:lnTo>
                  <a:lnTo>
                    <a:pt x="9" y="1"/>
                  </a:lnTo>
                  <a:lnTo>
                    <a:pt x="11" y="1"/>
                  </a:lnTo>
                  <a:lnTo>
                    <a:pt x="12" y="1"/>
                  </a:lnTo>
                  <a:lnTo>
                    <a:pt x="14" y="0"/>
                  </a:lnTo>
                  <a:lnTo>
                    <a:pt x="15" y="0"/>
                  </a:lnTo>
                  <a:lnTo>
                    <a:pt x="17" y="1"/>
                  </a:lnTo>
                  <a:lnTo>
                    <a:pt x="17" y="1"/>
                  </a:lnTo>
                  <a:lnTo>
                    <a:pt x="19" y="1"/>
                  </a:lnTo>
                  <a:lnTo>
                    <a:pt x="18" y="1"/>
                  </a:lnTo>
                  <a:lnTo>
                    <a:pt x="18" y="2"/>
                  </a:lnTo>
                  <a:lnTo>
                    <a:pt x="17" y="2"/>
                  </a:lnTo>
                  <a:lnTo>
                    <a:pt x="17" y="3"/>
                  </a:lnTo>
                  <a:lnTo>
                    <a:pt x="16" y="3"/>
                  </a:lnTo>
                  <a:lnTo>
                    <a:pt x="15" y="4"/>
                  </a:lnTo>
                  <a:lnTo>
                    <a:pt x="16" y="3"/>
                  </a:lnTo>
                  <a:lnTo>
                    <a:pt x="17" y="3"/>
                  </a:lnTo>
                  <a:lnTo>
                    <a:pt x="17" y="2"/>
                  </a:lnTo>
                  <a:lnTo>
                    <a:pt x="17" y="2"/>
                  </a:lnTo>
                  <a:lnTo>
                    <a:pt x="17" y="1"/>
                  </a:lnTo>
                  <a:lnTo>
                    <a:pt x="16" y="1"/>
                  </a:lnTo>
                  <a:lnTo>
                    <a:pt x="15" y="1"/>
                  </a:lnTo>
                  <a:lnTo>
                    <a:pt x="14" y="1"/>
                  </a:lnTo>
                  <a:lnTo>
                    <a:pt x="14" y="1"/>
                  </a:lnTo>
                  <a:lnTo>
                    <a:pt x="13" y="1"/>
                  </a:lnTo>
                  <a:lnTo>
                    <a:pt x="11" y="1"/>
                  </a:lnTo>
                  <a:lnTo>
                    <a:pt x="11" y="2"/>
                  </a:lnTo>
                  <a:lnTo>
                    <a:pt x="9" y="2"/>
                  </a:lnTo>
                  <a:lnTo>
                    <a:pt x="8" y="2"/>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39" name="Freeform 436"/>
            <p:cNvSpPr>
              <a:spLocks/>
            </p:cNvSpPr>
            <p:nvPr/>
          </p:nvSpPr>
          <p:spPr bwMode="auto">
            <a:xfrm>
              <a:off x="893" y="3169"/>
              <a:ext cx="20" cy="4"/>
            </a:xfrm>
            <a:custGeom>
              <a:avLst/>
              <a:gdLst>
                <a:gd name="T0" fmla="*/ 9 w 20"/>
                <a:gd name="T1" fmla="*/ 2 h 4"/>
                <a:gd name="T2" fmla="*/ 10 w 20"/>
                <a:gd name="T3" fmla="*/ 2 h 4"/>
                <a:gd name="T4" fmla="*/ 11 w 20"/>
                <a:gd name="T5" fmla="*/ 2 h 4"/>
                <a:gd name="T6" fmla="*/ 13 w 20"/>
                <a:gd name="T7" fmla="*/ 2 h 4"/>
                <a:gd name="T8" fmla="*/ 14 w 20"/>
                <a:gd name="T9" fmla="*/ 2 h 4"/>
                <a:gd name="T10" fmla="*/ 14 w 20"/>
                <a:gd name="T11" fmla="*/ 2 h 4"/>
                <a:gd name="T12" fmla="*/ 15 w 20"/>
                <a:gd name="T13" fmla="*/ 2 h 4"/>
                <a:gd name="T14" fmla="*/ 16 w 20"/>
                <a:gd name="T15" fmla="*/ 2 h 4"/>
                <a:gd name="T16" fmla="*/ 16 w 20"/>
                <a:gd name="T17" fmla="*/ 2 h 4"/>
                <a:gd name="T18" fmla="*/ 17 w 20"/>
                <a:gd name="T19" fmla="*/ 2 h 4"/>
                <a:gd name="T20" fmla="*/ 17 w 20"/>
                <a:gd name="T21" fmla="*/ 2 h 4"/>
                <a:gd name="T22" fmla="*/ 17 w 20"/>
                <a:gd name="T23" fmla="*/ 1 h 4"/>
                <a:gd name="T24" fmla="*/ 17 w 20"/>
                <a:gd name="T25" fmla="*/ 1 h 4"/>
                <a:gd name="T26" fmla="*/ 16 w 20"/>
                <a:gd name="T27" fmla="*/ 1 h 4"/>
                <a:gd name="T28" fmla="*/ 16 w 20"/>
                <a:gd name="T29" fmla="*/ 0 h 4"/>
                <a:gd name="T30" fmla="*/ 16 w 20"/>
                <a:gd name="T31" fmla="*/ 1 h 4"/>
                <a:gd name="T32" fmla="*/ 17 w 20"/>
                <a:gd name="T33" fmla="*/ 1 h 4"/>
                <a:gd name="T34" fmla="*/ 17 w 20"/>
                <a:gd name="T35" fmla="*/ 1 h 4"/>
                <a:gd name="T36" fmla="*/ 17 w 20"/>
                <a:gd name="T37" fmla="*/ 1 h 4"/>
                <a:gd name="T38" fmla="*/ 18 w 20"/>
                <a:gd name="T39" fmla="*/ 1 h 4"/>
                <a:gd name="T40" fmla="*/ 19 w 20"/>
                <a:gd name="T41" fmla="*/ 1 h 4"/>
                <a:gd name="T42" fmla="*/ 18 w 20"/>
                <a:gd name="T43" fmla="*/ 2 h 4"/>
                <a:gd name="T44" fmla="*/ 17 w 20"/>
                <a:gd name="T45" fmla="*/ 2 h 4"/>
                <a:gd name="T46" fmla="*/ 16 w 20"/>
                <a:gd name="T47" fmla="*/ 2 h 4"/>
                <a:gd name="T48" fmla="*/ 15 w 20"/>
                <a:gd name="T49" fmla="*/ 3 h 4"/>
                <a:gd name="T50" fmla="*/ 14 w 20"/>
                <a:gd name="T51" fmla="*/ 3 h 4"/>
                <a:gd name="T52" fmla="*/ 12 w 20"/>
                <a:gd name="T53" fmla="*/ 3 h 4"/>
                <a:gd name="T54" fmla="*/ 11 w 20"/>
                <a:gd name="T55" fmla="*/ 3 h 4"/>
                <a:gd name="T56" fmla="*/ 9 w 20"/>
                <a:gd name="T57" fmla="*/ 3 h 4"/>
                <a:gd name="T58" fmla="*/ 8 w 20"/>
                <a:gd name="T59" fmla="*/ 3 h 4"/>
                <a:gd name="T60" fmla="*/ 6 w 20"/>
                <a:gd name="T61" fmla="*/ 3 h 4"/>
                <a:gd name="T62" fmla="*/ 5 w 20"/>
                <a:gd name="T63" fmla="*/ 3 h 4"/>
                <a:gd name="T64" fmla="*/ 4 w 20"/>
                <a:gd name="T65" fmla="*/ 3 h 4"/>
                <a:gd name="T66" fmla="*/ 2 w 20"/>
                <a:gd name="T67" fmla="*/ 2 h 4"/>
                <a:gd name="T68" fmla="*/ 2 w 20"/>
                <a:gd name="T69" fmla="*/ 2 h 4"/>
                <a:gd name="T70" fmla="*/ 1 w 20"/>
                <a:gd name="T71" fmla="*/ 2 h 4"/>
                <a:gd name="T72" fmla="*/ 0 w 20"/>
                <a:gd name="T73" fmla="*/ 1 h 4"/>
                <a:gd name="T74" fmla="*/ 0 w 20"/>
                <a:gd name="T75" fmla="*/ 1 h 4"/>
                <a:gd name="T76" fmla="*/ 1 w 20"/>
                <a:gd name="T77" fmla="*/ 1 h 4"/>
                <a:gd name="T78" fmla="*/ 2 w 20"/>
                <a:gd name="T79" fmla="*/ 1 h 4"/>
                <a:gd name="T80" fmla="*/ 2 w 20"/>
                <a:gd name="T81" fmla="*/ 1 h 4"/>
                <a:gd name="T82" fmla="*/ 2 w 20"/>
                <a:gd name="T83" fmla="*/ 0 h 4"/>
                <a:gd name="T84" fmla="*/ 3 w 20"/>
                <a:gd name="T85" fmla="*/ 0 h 4"/>
                <a:gd name="T86" fmla="*/ 4 w 20"/>
                <a:gd name="T87" fmla="*/ 0 h 4"/>
                <a:gd name="T88" fmla="*/ 4 w 20"/>
                <a:gd name="T89" fmla="*/ 0 h 4"/>
                <a:gd name="T90" fmla="*/ 3 w 20"/>
                <a:gd name="T91" fmla="*/ 0 h 4"/>
                <a:gd name="T92" fmla="*/ 2 w 20"/>
                <a:gd name="T93" fmla="*/ 1 h 4"/>
                <a:gd name="T94" fmla="*/ 2 w 20"/>
                <a:gd name="T95" fmla="*/ 1 h 4"/>
                <a:gd name="T96" fmla="*/ 2 w 20"/>
                <a:gd name="T97" fmla="*/ 1 h 4"/>
                <a:gd name="T98" fmla="*/ 2 w 20"/>
                <a:gd name="T99" fmla="*/ 1 h 4"/>
                <a:gd name="T100" fmla="*/ 2 w 20"/>
                <a:gd name="T101" fmla="*/ 2 h 4"/>
                <a:gd name="T102" fmla="*/ 2 w 20"/>
                <a:gd name="T103" fmla="*/ 2 h 4"/>
                <a:gd name="T104" fmla="*/ 3 w 20"/>
                <a:gd name="T105" fmla="*/ 2 h 4"/>
                <a:gd name="T106" fmla="*/ 4 w 20"/>
                <a:gd name="T107" fmla="*/ 2 h 4"/>
                <a:gd name="T108" fmla="*/ 5 w 20"/>
                <a:gd name="T109" fmla="*/ 2 h 4"/>
                <a:gd name="T110" fmla="*/ 6 w 20"/>
                <a:gd name="T111" fmla="*/ 2 h 4"/>
                <a:gd name="T112" fmla="*/ 7 w 20"/>
                <a:gd name="T113" fmla="*/ 2 h 4"/>
                <a:gd name="T114" fmla="*/ 8 w 20"/>
                <a:gd name="T115" fmla="*/ 2 h 4"/>
                <a:gd name="T116" fmla="*/ 9 w 20"/>
                <a:gd name="T117"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 h="4">
                  <a:moveTo>
                    <a:pt x="9" y="2"/>
                  </a:moveTo>
                  <a:lnTo>
                    <a:pt x="10" y="2"/>
                  </a:lnTo>
                  <a:lnTo>
                    <a:pt x="11" y="2"/>
                  </a:lnTo>
                  <a:lnTo>
                    <a:pt x="13" y="2"/>
                  </a:lnTo>
                  <a:lnTo>
                    <a:pt x="14" y="2"/>
                  </a:lnTo>
                  <a:lnTo>
                    <a:pt x="14" y="2"/>
                  </a:lnTo>
                  <a:lnTo>
                    <a:pt x="15" y="2"/>
                  </a:lnTo>
                  <a:lnTo>
                    <a:pt x="16" y="2"/>
                  </a:lnTo>
                  <a:lnTo>
                    <a:pt x="16" y="2"/>
                  </a:lnTo>
                  <a:lnTo>
                    <a:pt x="17" y="2"/>
                  </a:lnTo>
                  <a:lnTo>
                    <a:pt x="17" y="2"/>
                  </a:lnTo>
                  <a:lnTo>
                    <a:pt x="17" y="1"/>
                  </a:lnTo>
                  <a:lnTo>
                    <a:pt x="17" y="1"/>
                  </a:lnTo>
                  <a:lnTo>
                    <a:pt x="16" y="1"/>
                  </a:lnTo>
                  <a:lnTo>
                    <a:pt x="16" y="0"/>
                  </a:lnTo>
                  <a:lnTo>
                    <a:pt x="16" y="1"/>
                  </a:lnTo>
                  <a:lnTo>
                    <a:pt x="17" y="1"/>
                  </a:lnTo>
                  <a:lnTo>
                    <a:pt x="17" y="1"/>
                  </a:lnTo>
                  <a:lnTo>
                    <a:pt x="17" y="1"/>
                  </a:lnTo>
                  <a:lnTo>
                    <a:pt x="18" y="1"/>
                  </a:lnTo>
                  <a:lnTo>
                    <a:pt x="19" y="1"/>
                  </a:lnTo>
                  <a:lnTo>
                    <a:pt x="18" y="2"/>
                  </a:lnTo>
                  <a:lnTo>
                    <a:pt x="17" y="2"/>
                  </a:lnTo>
                  <a:lnTo>
                    <a:pt x="16" y="2"/>
                  </a:lnTo>
                  <a:lnTo>
                    <a:pt x="15" y="3"/>
                  </a:lnTo>
                  <a:lnTo>
                    <a:pt x="14" y="3"/>
                  </a:lnTo>
                  <a:lnTo>
                    <a:pt x="12" y="3"/>
                  </a:lnTo>
                  <a:lnTo>
                    <a:pt x="11" y="3"/>
                  </a:lnTo>
                  <a:lnTo>
                    <a:pt x="9" y="3"/>
                  </a:lnTo>
                  <a:lnTo>
                    <a:pt x="8" y="3"/>
                  </a:lnTo>
                  <a:lnTo>
                    <a:pt x="6" y="3"/>
                  </a:lnTo>
                  <a:lnTo>
                    <a:pt x="5" y="3"/>
                  </a:lnTo>
                  <a:lnTo>
                    <a:pt x="4" y="3"/>
                  </a:lnTo>
                  <a:lnTo>
                    <a:pt x="2" y="2"/>
                  </a:lnTo>
                  <a:lnTo>
                    <a:pt x="2" y="2"/>
                  </a:lnTo>
                  <a:lnTo>
                    <a:pt x="1" y="2"/>
                  </a:lnTo>
                  <a:lnTo>
                    <a:pt x="0" y="1"/>
                  </a:lnTo>
                  <a:lnTo>
                    <a:pt x="0" y="1"/>
                  </a:lnTo>
                  <a:lnTo>
                    <a:pt x="1" y="1"/>
                  </a:lnTo>
                  <a:lnTo>
                    <a:pt x="2" y="1"/>
                  </a:lnTo>
                  <a:lnTo>
                    <a:pt x="2" y="1"/>
                  </a:lnTo>
                  <a:lnTo>
                    <a:pt x="2" y="0"/>
                  </a:lnTo>
                  <a:lnTo>
                    <a:pt x="3" y="0"/>
                  </a:lnTo>
                  <a:lnTo>
                    <a:pt x="4" y="0"/>
                  </a:lnTo>
                  <a:lnTo>
                    <a:pt x="4" y="0"/>
                  </a:lnTo>
                  <a:lnTo>
                    <a:pt x="3" y="0"/>
                  </a:lnTo>
                  <a:lnTo>
                    <a:pt x="2" y="1"/>
                  </a:lnTo>
                  <a:lnTo>
                    <a:pt x="2" y="1"/>
                  </a:lnTo>
                  <a:lnTo>
                    <a:pt x="2" y="1"/>
                  </a:lnTo>
                  <a:lnTo>
                    <a:pt x="2" y="1"/>
                  </a:lnTo>
                  <a:lnTo>
                    <a:pt x="2" y="2"/>
                  </a:lnTo>
                  <a:lnTo>
                    <a:pt x="2" y="2"/>
                  </a:lnTo>
                  <a:lnTo>
                    <a:pt x="3" y="2"/>
                  </a:lnTo>
                  <a:lnTo>
                    <a:pt x="4" y="2"/>
                  </a:lnTo>
                  <a:lnTo>
                    <a:pt x="5" y="2"/>
                  </a:lnTo>
                  <a:lnTo>
                    <a:pt x="6" y="2"/>
                  </a:lnTo>
                  <a:lnTo>
                    <a:pt x="7" y="2"/>
                  </a:lnTo>
                  <a:lnTo>
                    <a:pt x="8" y="2"/>
                  </a:lnTo>
                  <a:lnTo>
                    <a:pt x="9" y="2"/>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40" name="Freeform 437"/>
            <p:cNvSpPr>
              <a:spLocks/>
            </p:cNvSpPr>
            <p:nvPr/>
          </p:nvSpPr>
          <p:spPr bwMode="auto">
            <a:xfrm>
              <a:off x="878" y="3176"/>
              <a:ext cx="17" cy="10"/>
            </a:xfrm>
            <a:custGeom>
              <a:avLst/>
              <a:gdLst>
                <a:gd name="T0" fmla="*/ 7 w 17"/>
                <a:gd name="T1" fmla="*/ 6 h 10"/>
                <a:gd name="T2" fmla="*/ 7 w 17"/>
                <a:gd name="T3" fmla="*/ 6 h 10"/>
                <a:gd name="T4" fmla="*/ 8 w 17"/>
                <a:gd name="T5" fmla="*/ 7 h 10"/>
                <a:gd name="T6" fmla="*/ 9 w 17"/>
                <a:gd name="T7" fmla="*/ 7 h 10"/>
                <a:gd name="T8" fmla="*/ 9 w 17"/>
                <a:gd name="T9" fmla="*/ 7 h 10"/>
                <a:gd name="T10" fmla="*/ 10 w 17"/>
                <a:gd name="T11" fmla="*/ 8 h 10"/>
                <a:gd name="T12" fmla="*/ 11 w 17"/>
                <a:gd name="T13" fmla="*/ 8 h 10"/>
                <a:gd name="T14" fmla="*/ 12 w 17"/>
                <a:gd name="T15" fmla="*/ 8 h 10"/>
                <a:gd name="T16" fmla="*/ 12 w 17"/>
                <a:gd name="T17" fmla="*/ 8 h 10"/>
                <a:gd name="T18" fmla="*/ 13 w 17"/>
                <a:gd name="T19" fmla="*/ 8 h 10"/>
                <a:gd name="T20" fmla="*/ 13 w 17"/>
                <a:gd name="T21" fmla="*/ 8 h 10"/>
                <a:gd name="T22" fmla="*/ 14 w 17"/>
                <a:gd name="T23" fmla="*/ 8 h 10"/>
                <a:gd name="T24" fmla="*/ 14 w 17"/>
                <a:gd name="T25" fmla="*/ 7 h 10"/>
                <a:gd name="T26" fmla="*/ 14 w 17"/>
                <a:gd name="T27" fmla="*/ 7 h 10"/>
                <a:gd name="T28" fmla="*/ 14 w 17"/>
                <a:gd name="T29" fmla="*/ 6 h 10"/>
                <a:gd name="T30" fmla="*/ 14 w 17"/>
                <a:gd name="T31" fmla="*/ 5 h 10"/>
                <a:gd name="T32" fmla="*/ 15 w 17"/>
                <a:gd name="T33" fmla="*/ 6 h 10"/>
                <a:gd name="T34" fmla="*/ 15 w 17"/>
                <a:gd name="T35" fmla="*/ 7 h 10"/>
                <a:gd name="T36" fmla="*/ 15 w 17"/>
                <a:gd name="T37" fmla="*/ 7 h 10"/>
                <a:gd name="T38" fmla="*/ 15 w 17"/>
                <a:gd name="T39" fmla="*/ 8 h 10"/>
                <a:gd name="T40" fmla="*/ 16 w 17"/>
                <a:gd name="T41" fmla="*/ 8 h 10"/>
                <a:gd name="T42" fmla="*/ 15 w 17"/>
                <a:gd name="T43" fmla="*/ 9 h 10"/>
                <a:gd name="T44" fmla="*/ 14 w 17"/>
                <a:gd name="T45" fmla="*/ 9 h 10"/>
                <a:gd name="T46" fmla="*/ 12 w 17"/>
                <a:gd name="T47" fmla="*/ 8 h 10"/>
                <a:gd name="T48" fmla="*/ 12 w 17"/>
                <a:gd name="T49" fmla="*/ 8 h 10"/>
                <a:gd name="T50" fmla="*/ 10 w 17"/>
                <a:gd name="T51" fmla="*/ 8 h 10"/>
                <a:gd name="T52" fmla="*/ 9 w 17"/>
                <a:gd name="T53" fmla="*/ 8 h 10"/>
                <a:gd name="T54" fmla="*/ 7 w 17"/>
                <a:gd name="T55" fmla="*/ 7 h 10"/>
                <a:gd name="T56" fmla="*/ 7 w 17"/>
                <a:gd name="T57" fmla="*/ 7 h 10"/>
                <a:gd name="T58" fmla="*/ 5 w 17"/>
                <a:gd name="T59" fmla="*/ 6 h 10"/>
                <a:gd name="T60" fmla="*/ 4 w 17"/>
                <a:gd name="T61" fmla="*/ 5 h 10"/>
                <a:gd name="T62" fmla="*/ 3 w 17"/>
                <a:gd name="T63" fmla="*/ 4 h 10"/>
                <a:gd name="T64" fmla="*/ 2 w 17"/>
                <a:gd name="T65" fmla="*/ 4 h 10"/>
                <a:gd name="T66" fmla="*/ 1 w 17"/>
                <a:gd name="T67" fmla="*/ 3 h 10"/>
                <a:gd name="T68" fmla="*/ 1 w 17"/>
                <a:gd name="T69" fmla="*/ 2 h 10"/>
                <a:gd name="T70" fmla="*/ 0 w 17"/>
                <a:gd name="T71" fmla="*/ 1 h 10"/>
                <a:gd name="T72" fmla="*/ 0 w 17"/>
                <a:gd name="T73" fmla="*/ 1 h 10"/>
                <a:gd name="T74" fmla="*/ 1 w 17"/>
                <a:gd name="T75" fmla="*/ 0 h 10"/>
                <a:gd name="T76" fmla="*/ 1 w 17"/>
                <a:gd name="T77" fmla="*/ 0 h 10"/>
                <a:gd name="T78" fmla="*/ 2 w 17"/>
                <a:gd name="T79" fmla="*/ 0 h 10"/>
                <a:gd name="T80" fmla="*/ 3 w 17"/>
                <a:gd name="T81" fmla="*/ 0 h 10"/>
                <a:gd name="T82" fmla="*/ 4 w 17"/>
                <a:gd name="T83" fmla="*/ 0 h 10"/>
                <a:gd name="T84" fmla="*/ 4 w 17"/>
                <a:gd name="T85" fmla="*/ 1 h 10"/>
                <a:gd name="T86" fmla="*/ 4 w 17"/>
                <a:gd name="T87" fmla="*/ 1 h 10"/>
                <a:gd name="T88" fmla="*/ 3 w 17"/>
                <a:gd name="T89" fmla="*/ 1 h 10"/>
                <a:gd name="T90" fmla="*/ 2 w 17"/>
                <a:gd name="T91" fmla="*/ 1 h 10"/>
                <a:gd name="T92" fmla="*/ 1 w 17"/>
                <a:gd name="T93" fmla="*/ 1 h 10"/>
                <a:gd name="T94" fmla="*/ 1 w 17"/>
                <a:gd name="T95" fmla="*/ 2 h 10"/>
                <a:gd name="T96" fmla="*/ 1 w 17"/>
                <a:gd name="T97" fmla="*/ 2 h 10"/>
                <a:gd name="T98" fmla="*/ 1 w 17"/>
                <a:gd name="T99" fmla="*/ 3 h 10"/>
                <a:gd name="T100" fmla="*/ 2 w 17"/>
                <a:gd name="T101" fmla="*/ 3 h 10"/>
                <a:gd name="T102" fmla="*/ 2 w 17"/>
                <a:gd name="T103" fmla="*/ 4 h 10"/>
                <a:gd name="T104" fmla="*/ 3 w 17"/>
                <a:gd name="T105" fmla="*/ 4 h 10"/>
                <a:gd name="T106" fmla="*/ 4 w 17"/>
                <a:gd name="T107" fmla="*/ 5 h 10"/>
                <a:gd name="T108" fmla="*/ 4 w 17"/>
                <a:gd name="T109" fmla="*/ 5 h 10"/>
                <a:gd name="T110" fmla="*/ 6 w 17"/>
                <a:gd name="T111" fmla="*/ 5 h 10"/>
                <a:gd name="T112" fmla="*/ 7 w 17"/>
                <a:gd name="T113" fmla="*/ 6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 h="10">
                  <a:moveTo>
                    <a:pt x="7" y="6"/>
                  </a:moveTo>
                  <a:lnTo>
                    <a:pt x="7" y="6"/>
                  </a:lnTo>
                  <a:lnTo>
                    <a:pt x="8" y="7"/>
                  </a:lnTo>
                  <a:lnTo>
                    <a:pt x="9" y="7"/>
                  </a:lnTo>
                  <a:lnTo>
                    <a:pt x="9" y="7"/>
                  </a:lnTo>
                  <a:lnTo>
                    <a:pt x="10" y="8"/>
                  </a:lnTo>
                  <a:lnTo>
                    <a:pt x="11" y="8"/>
                  </a:lnTo>
                  <a:lnTo>
                    <a:pt x="12" y="8"/>
                  </a:lnTo>
                  <a:lnTo>
                    <a:pt x="12" y="8"/>
                  </a:lnTo>
                  <a:lnTo>
                    <a:pt x="13" y="8"/>
                  </a:lnTo>
                  <a:lnTo>
                    <a:pt x="13" y="8"/>
                  </a:lnTo>
                  <a:lnTo>
                    <a:pt x="14" y="8"/>
                  </a:lnTo>
                  <a:lnTo>
                    <a:pt x="14" y="7"/>
                  </a:lnTo>
                  <a:lnTo>
                    <a:pt x="14" y="7"/>
                  </a:lnTo>
                  <a:lnTo>
                    <a:pt x="14" y="6"/>
                  </a:lnTo>
                  <a:lnTo>
                    <a:pt x="14" y="5"/>
                  </a:lnTo>
                  <a:lnTo>
                    <a:pt x="15" y="6"/>
                  </a:lnTo>
                  <a:lnTo>
                    <a:pt x="15" y="7"/>
                  </a:lnTo>
                  <a:lnTo>
                    <a:pt x="15" y="7"/>
                  </a:lnTo>
                  <a:lnTo>
                    <a:pt x="15" y="8"/>
                  </a:lnTo>
                  <a:lnTo>
                    <a:pt x="16" y="8"/>
                  </a:lnTo>
                  <a:lnTo>
                    <a:pt x="15" y="9"/>
                  </a:lnTo>
                  <a:lnTo>
                    <a:pt x="14" y="9"/>
                  </a:lnTo>
                  <a:lnTo>
                    <a:pt x="12" y="8"/>
                  </a:lnTo>
                  <a:lnTo>
                    <a:pt x="12" y="8"/>
                  </a:lnTo>
                  <a:lnTo>
                    <a:pt x="10" y="8"/>
                  </a:lnTo>
                  <a:lnTo>
                    <a:pt x="9" y="8"/>
                  </a:lnTo>
                  <a:lnTo>
                    <a:pt x="7" y="7"/>
                  </a:lnTo>
                  <a:lnTo>
                    <a:pt x="7" y="7"/>
                  </a:lnTo>
                  <a:lnTo>
                    <a:pt x="5" y="6"/>
                  </a:lnTo>
                  <a:lnTo>
                    <a:pt x="4" y="5"/>
                  </a:lnTo>
                  <a:lnTo>
                    <a:pt x="3" y="4"/>
                  </a:lnTo>
                  <a:lnTo>
                    <a:pt x="2" y="4"/>
                  </a:lnTo>
                  <a:lnTo>
                    <a:pt x="1" y="3"/>
                  </a:lnTo>
                  <a:lnTo>
                    <a:pt x="1" y="2"/>
                  </a:lnTo>
                  <a:lnTo>
                    <a:pt x="0" y="1"/>
                  </a:lnTo>
                  <a:lnTo>
                    <a:pt x="0" y="1"/>
                  </a:lnTo>
                  <a:lnTo>
                    <a:pt x="1" y="0"/>
                  </a:lnTo>
                  <a:lnTo>
                    <a:pt x="1" y="0"/>
                  </a:lnTo>
                  <a:lnTo>
                    <a:pt x="2" y="0"/>
                  </a:lnTo>
                  <a:lnTo>
                    <a:pt x="3" y="0"/>
                  </a:lnTo>
                  <a:lnTo>
                    <a:pt x="4" y="0"/>
                  </a:lnTo>
                  <a:lnTo>
                    <a:pt x="4" y="1"/>
                  </a:lnTo>
                  <a:lnTo>
                    <a:pt x="4" y="1"/>
                  </a:lnTo>
                  <a:lnTo>
                    <a:pt x="3" y="1"/>
                  </a:lnTo>
                  <a:lnTo>
                    <a:pt x="2" y="1"/>
                  </a:lnTo>
                  <a:lnTo>
                    <a:pt x="1" y="1"/>
                  </a:lnTo>
                  <a:lnTo>
                    <a:pt x="1" y="2"/>
                  </a:lnTo>
                  <a:lnTo>
                    <a:pt x="1" y="2"/>
                  </a:lnTo>
                  <a:lnTo>
                    <a:pt x="1" y="3"/>
                  </a:lnTo>
                  <a:lnTo>
                    <a:pt x="2" y="3"/>
                  </a:lnTo>
                  <a:lnTo>
                    <a:pt x="2" y="4"/>
                  </a:lnTo>
                  <a:lnTo>
                    <a:pt x="3" y="4"/>
                  </a:lnTo>
                  <a:lnTo>
                    <a:pt x="4" y="5"/>
                  </a:lnTo>
                  <a:lnTo>
                    <a:pt x="4" y="5"/>
                  </a:lnTo>
                  <a:lnTo>
                    <a:pt x="6" y="5"/>
                  </a:lnTo>
                  <a:lnTo>
                    <a:pt x="7" y="6"/>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41" name="Freeform 438"/>
            <p:cNvSpPr>
              <a:spLocks/>
            </p:cNvSpPr>
            <p:nvPr/>
          </p:nvSpPr>
          <p:spPr bwMode="auto">
            <a:xfrm>
              <a:off x="849" y="3185"/>
              <a:ext cx="19" cy="7"/>
            </a:xfrm>
            <a:custGeom>
              <a:avLst/>
              <a:gdLst>
                <a:gd name="T0" fmla="*/ 8 w 19"/>
                <a:gd name="T1" fmla="*/ 5 h 7"/>
                <a:gd name="T2" fmla="*/ 9 w 19"/>
                <a:gd name="T3" fmla="*/ 5 h 7"/>
                <a:gd name="T4" fmla="*/ 10 w 19"/>
                <a:gd name="T5" fmla="*/ 5 h 7"/>
                <a:gd name="T6" fmla="*/ 11 w 19"/>
                <a:gd name="T7" fmla="*/ 5 h 7"/>
                <a:gd name="T8" fmla="*/ 11 w 19"/>
                <a:gd name="T9" fmla="*/ 6 h 7"/>
                <a:gd name="T10" fmla="*/ 12 w 19"/>
                <a:gd name="T11" fmla="*/ 6 h 7"/>
                <a:gd name="T12" fmla="*/ 13 w 19"/>
                <a:gd name="T13" fmla="*/ 6 h 7"/>
                <a:gd name="T14" fmla="*/ 14 w 19"/>
                <a:gd name="T15" fmla="*/ 6 h 7"/>
                <a:gd name="T16" fmla="*/ 14 w 19"/>
                <a:gd name="T17" fmla="*/ 6 h 7"/>
                <a:gd name="T18" fmla="*/ 15 w 19"/>
                <a:gd name="T19" fmla="*/ 6 h 7"/>
                <a:gd name="T20" fmla="*/ 16 w 19"/>
                <a:gd name="T21" fmla="*/ 6 h 7"/>
                <a:gd name="T22" fmla="*/ 16 w 19"/>
                <a:gd name="T23" fmla="*/ 5 h 7"/>
                <a:gd name="T24" fmla="*/ 16 w 19"/>
                <a:gd name="T25" fmla="*/ 5 h 7"/>
                <a:gd name="T26" fmla="*/ 16 w 19"/>
                <a:gd name="T27" fmla="*/ 4 h 7"/>
                <a:gd name="T28" fmla="*/ 16 w 19"/>
                <a:gd name="T29" fmla="*/ 4 h 7"/>
                <a:gd name="T30" fmla="*/ 16 w 19"/>
                <a:gd name="T31" fmla="*/ 4 h 7"/>
                <a:gd name="T32" fmla="*/ 17 w 19"/>
                <a:gd name="T33" fmla="*/ 4 h 7"/>
                <a:gd name="T34" fmla="*/ 17 w 19"/>
                <a:gd name="T35" fmla="*/ 5 h 7"/>
                <a:gd name="T36" fmla="*/ 17 w 19"/>
                <a:gd name="T37" fmla="*/ 5 h 7"/>
                <a:gd name="T38" fmla="*/ 17 w 19"/>
                <a:gd name="T39" fmla="*/ 6 h 7"/>
                <a:gd name="T40" fmla="*/ 18 w 19"/>
                <a:gd name="T41" fmla="*/ 6 h 7"/>
                <a:gd name="T42" fmla="*/ 17 w 19"/>
                <a:gd name="T43" fmla="*/ 6 h 7"/>
                <a:gd name="T44" fmla="*/ 16 w 19"/>
                <a:gd name="T45" fmla="*/ 6 h 7"/>
                <a:gd name="T46" fmla="*/ 14 w 19"/>
                <a:gd name="T47" fmla="*/ 6 h 7"/>
                <a:gd name="T48" fmla="*/ 13 w 19"/>
                <a:gd name="T49" fmla="*/ 6 h 7"/>
                <a:gd name="T50" fmla="*/ 11 w 19"/>
                <a:gd name="T51" fmla="*/ 6 h 7"/>
                <a:gd name="T52" fmla="*/ 10 w 19"/>
                <a:gd name="T53" fmla="*/ 6 h 7"/>
                <a:gd name="T54" fmla="*/ 9 w 19"/>
                <a:gd name="T55" fmla="*/ 6 h 7"/>
                <a:gd name="T56" fmla="*/ 8 w 19"/>
                <a:gd name="T57" fmla="*/ 5 h 7"/>
                <a:gd name="T58" fmla="*/ 6 w 19"/>
                <a:gd name="T59" fmla="*/ 5 h 7"/>
                <a:gd name="T60" fmla="*/ 5 w 19"/>
                <a:gd name="T61" fmla="*/ 4 h 7"/>
                <a:gd name="T62" fmla="*/ 4 w 19"/>
                <a:gd name="T63" fmla="*/ 4 h 7"/>
                <a:gd name="T64" fmla="*/ 2 w 19"/>
                <a:gd name="T65" fmla="*/ 3 h 7"/>
                <a:gd name="T66" fmla="*/ 2 w 19"/>
                <a:gd name="T67" fmla="*/ 3 h 7"/>
                <a:gd name="T68" fmla="*/ 1 w 19"/>
                <a:gd name="T69" fmla="*/ 2 h 7"/>
                <a:gd name="T70" fmla="*/ 0 w 19"/>
                <a:gd name="T71" fmla="*/ 1 h 7"/>
                <a:gd name="T72" fmla="*/ 0 w 19"/>
                <a:gd name="T73" fmla="*/ 1 h 7"/>
                <a:gd name="T74" fmla="*/ 1 w 19"/>
                <a:gd name="T75" fmla="*/ 1 h 7"/>
                <a:gd name="T76" fmla="*/ 1 w 19"/>
                <a:gd name="T77" fmla="*/ 0 h 7"/>
                <a:gd name="T78" fmla="*/ 2 w 19"/>
                <a:gd name="T79" fmla="*/ 0 h 7"/>
                <a:gd name="T80" fmla="*/ 2 w 19"/>
                <a:gd name="T81" fmla="*/ 0 h 7"/>
                <a:gd name="T82" fmla="*/ 3 w 19"/>
                <a:gd name="T83" fmla="*/ 0 h 7"/>
                <a:gd name="T84" fmla="*/ 4 w 19"/>
                <a:gd name="T85" fmla="*/ 0 h 7"/>
                <a:gd name="T86" fmla="*/ 5 w 19"/>
                <a:gd name="T87" fmla="*/ 0 h 7"/>
                <a:gd name="T88" fmla="*/ 4 w 19"/>
                <a:gd name="T89" fmla="*/ 0 h 7"/>
                <a:gd name="T90" fmla="*/ 3 w 19"/>
                <a:gd name="T91" fmla="*/ 0 h 7"/>
                <a:gd name="T92" fmla="*/ 2 w 19"/>
                <a:gd name="T93" fmla="*/ 1 h 7"/>
                <a:gd name="T94" fmla="*/ 2 w 19"/>
                <a:gd name="T95" fmla="*/ 1 h 7"/>
                <a:gd name="T96" fmla="*/ 2 w 19"/>
                <a:gd name="T97" fmla="*/ 2 h 7"/>
                <a:gd name="T98" fmla="*/ 2 w 19"/>
                <a:gd name="T99" fmla="*/ 2 h 7"/>
                <a:gd name="T100" fmla="*/ 3 w 19"/>
                <a:gd name="T101" fmla="*/ 3 h 7"/>
                <a:gd name="T102" fmla="*/ 4 w 19"/>
                <a:gd name="T103" fmla="*/ 3 h 7"/>
                <a:gd name="T104" fmla="*/ 5 w 19"/>
                <a:gd name="T105" fmla="*/ 4 h 7"/>
                <a:gd name="T106" fmla="*/ 6 w 19"/>
                <a:gd name="T107" fmla="*/ 4 h 7"/>
                <a:gd name="T108" fmla="*/ 7 w 19"/>
                <a:gd name="T109" fmla="*/ 4 h 7"/>
                <a:gd name="T110" fmla="*/ 8 w 19"/>
                <a:gd name="T111"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9" h="7">
                  <a:moveTo>
                    <a:pt x="8" y="5"/>
                  </a:moveTo>
                  <a:lnTo>
                    <a:pt x="9" y="5"/>
                  </a:lnTo>
                  <a:lnTo>
                    <a:pt x="10" y="5"/>
                  </a:lnTo>
                  <a:lnTo>
                    <a:pt x="11" y="5"/>
                  </a:lnTo>
                  <a:lnTo>
                    <a:pt x="11" y="6"/>
                  </a:lnTo>
                  <a:lnTo>
                    <a:pt x="12" y="6"/>
                  </a:lnTo>
                  <a:lnTo>
                    <a:pt x="13" y="6"/>
                  </a:lnTo>
                  <a:lnTo>
                    <a:pt x="14" y="6"/>
                  </a:lnTo>
                  <a:lnTo>
                    <a:pt x="14" y="6"/>
                  </a:lnTo>
                  <a:lnTo>
                    <a:pt x="15" y="6"/>
                  </a:lnTo>
                  <a:lnTo>
                    <a:pt x="16" y="6"/>
                  </a:lnTo>
                  <a:lnTo>
                    <a:pt x="16" y="5"/>
                  </a:lnTo>
                  <a:lnTo>
                    <a:pt x="16" y="5"/>
                  </a:lnTo>
                  <a:lnTo>
                    <a:pt x="16" y="4"/>
                  </a:lnTo>
                  <a:lnTo>
                    <a:pt x="16" y="4"/>
                  </a:lnTo>
                  <a:lnTo>
                    <a:pt x="16" y="4"/>
                  </a:lnTo>
                  <a:lnTo>
                    <a:pt x="17" y="4"/>
                  </a:lnTo>
                  <a:lnTo>
                    <a:pt x="17" y="5"/>
                  </a:lnTo>
                  <a:lnTo>
                    <a:pt x="17" y="5"/>
                  </a:lnTo>
                  <a:lnTo>
                    <a:pt x="17" y="6"/>
                  </a:lnTo>
                  <a:lnTo>
                    <a:pt x="18" y="6"/>
                  </a:lnTo>
                  <a:lnTo>
                    <a:pt x="17" y="6"/>
                  </a:lnTo>
                  <a:lnTo>
                    <a:pt x="16" y="6"/>
                  </a:lnTo>
                  <a:lnTo>
                    <a:pt x="14" y="6"/>
                  </a:lnTo>
                  <a:lnTo>
                    <a:pt x="13" y="6"/>
                  </a:lnTo>
                  <a:lnTo>
                    <a:pt x="11" y="6"/>
                  </a:lnTo>
                  <a:lnTo>
                    <a:pt x="10" y="6"/>
                  </a:lnTo>
                  <a:lnTo>
                    <a:pt x="9" y="6"/>
                  </a:lnTo>
                  <a:lnTo>
                    <a:pt x="8" y="5"/>
                  </a:lnTo>
                  <a:lnTo>
                    <a:pt x="6" y="5"/>
                  </a:lnTo>
                  <a:lnTo>
                    <a:pt x="5" y="4"/>
                  </a:lnTo>
                  <a:lnTo>
                    <a:pt x="4" y="4"/>
                  </a:lnTo>
                  <a:lnTo>
                    <a:pt x="2" y="3"/>
                  </a:lnTo>
                  <a:lnTo>
                    <a:pt x="2" y="3"/>
                  </a:lnTo>
                  <a:lnTo>
                    <a:pt x="1" y="2"/>
                  </a:lnTo>
                  <a:lnTo>
                    <a:pt x="0" y="1"/>
                  </a:lnTo>
                  <a:lnTo>
                    <a:pt x="0" y="1"/>
                  </a:lnTo>
                  <a:lnTo>
                    <a:pt x="1" y="1"/>
                  </a:lnTo>
                  <a:lnTo>
                    <a:pt x="1" y="0"/>
                  </a:lnTo>
                  <a:lnTo>
                    <a:pt x="2" y="0"/>
                  </a:lnTo>
                  <a:lnTo>
                    <a:pt x="2" y="0"/>
                  </a:lnTo>
                  <a:lnTo>
                    <a:pt x="3" y="0"/>
                  </a:lnTo>
                  <a:lnTo>
                    <a:pt x="4" y="0"/>
                  </a:lnTo>
                  <a:lnTo>
                    <a:pt x="5" y="0"/>
                  </a:lnTo>
                  <a:lnTo>
                    <a:pt x="4" y="0"/>
                  </a:lnTo>
                  <a:lnTo>
                    <a:pt x="3" y="0"/>
                  </a:lnTo>
                  <a:lnTo>
                    <a:pt x="2" y="1"/>
                  </a:lnTo>
                  <a:lnTo>
                    <a:pt x="2" y="1"/>
                  </a:lnTo>
                  <a:lnTo>
                    <a:pt x="2" y="2"/>
                  </a:lnTo>
                  <a:lnTo>
                    <a:pt x="2" y="2"/>
                  </a:lnTo>
                  <a:lnTo>
                    <a:pt x="3" y="3"/>
                  </a:lnTo>
                  <a:lnTo>
                    <a:pt x="4" y="3"/>
                  </a:lnTo>
                  <a:lnTo>
                    <a:pt x="5" y="4"/>
                  </a:lnTo>
                  <a:lnTo>
                    <a:pt x="6" y="4"/>
                  </a:lnTo>
                  <a:lnTo>
                    <a:pt x="7" y="4"/>
                  </a:lnTo>
                  <a:lnTo>
                    <a:pt x="8" y="5"/>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42" name="Freeform 439"/>
            <p:cNvSpPr>
              <a:spLocks/>
            </p:cNvSpPr>
            <p:nvPr/>
          </p:nvSpPr>
          <p:spPr bwMode="auto">
            <a:xfrm>
              <a:off x="835" y="3187"/>
              <a:ext cx="8" cy="17"/>
            </a:xfrm>
            <a:custGeom>
              <a:avLst/>
              <a:gdLst>
                <a:gd name="T0" fmla="*/ 2 w 8"/>
                <a:gd name="T1" fmla="*/ 9 h 17"/>
                <a:gd name="T2" fmla="*/ 2 w 8"/>
                <a:gd name="T3" fmla="*/ 9 h 17"/>
                <a:gd name="T4" fmla="*/ 3 w 8"/>
                <a:gd name="T5" fmla="*/ 10 h 17"/>
                <a:gd name="T6" fmla="*/ 3 w 8"/>
                <a:gd name="T7" fmla="*/ 11 h 17"/>
                <a:gd name="T8" fmla="*/ 4 w 8"/>
                <a:gd name="T9" fmla="*/ 12 h 17"/>
                <a:gd name="T10" fmla="*/ 4 w 8"/>
                <a:gd name="T11" fmla="*/ 13 h 17"/>
                <a:gd name="T12" fmla="*/ 5 w 8"/>
                <a:gd name="T13" fmla="*/ 14 h 17"/>
                <a:gd name="T14" fmla="*/ 5 w 8"/>
                <a:gd name="T15" fmla="*/ 15 h 17"/>
                <a:gd name="T16" fmla="*/ 6 w 8"/>
                <a:gd name="T17" fmla="*/ 15 h 17"/>
                <a:gd name="T18" fmla="*/ 6 w 8"/>
                <a:gd name="T19" fmla="*/ 14 h 17"/>
                <a:gd name="T20" fmla="*/ 7 w 8"/>
                <a:gd name="T21" fmla="*/ 13 h 17"/>
                <a:gd name="T22" fmla="*/ 7 w 8"/>
                <a:gd name="T23" fmla="*/ 12 h 17"/>
                <a:gd name="T24" fmla="*/ 7 w 8"/>
                <a:gd name="T25" fmla="*/ 13 h 17"/>
                <a:gd name="T26" fmla="*/ 7 w 8"/>
                <a:gd name="T27" fmla="*/ 14 h 17"/>
                <a:gd name="T28" fmla="*/ 7 w 8"/>
                <a:gd name="T29" fmla="*/ 15 h 17"/>
                <a:gd name="T30" fmla="*/ 7 w 8"/>
                <a:gd name="T31" fmla="*/ 15 h 17"/>
                <a:gd name="T32" fmla="*/ 6 w 8"/>
                <a:gd name="T33" fmla="*/ 15 h 17"/>
                <a:gd name="T34" fmla="*/ 6 w 8"/>
                <a:gd name="T35" fmla="*/ 16 h 17"/>
                <a:gd name="T36" fmla="*/ 6 w 8"/>
                <a:gd name="T37" fmla="*/ 15 h 17"/>
                <a:gd name="T38" fmla="*/ 5 w 8"/>
                <a:gd name="T39" fmla="*/ 15 h 17"/>
                <a:gd name="T40" fmla="*/ 4 w 8"/>
                <a:gd name="T41" fmla="*/ 15 h 17"/>
                <a:gd name="T42" fmla="*/ 4 w 8"/>
                <a:gd name="T43" fmla="*/ 14 h 17"/>
                <a:gd name="T44" fmla="*/ 3 w 8"/>
                <a:gd name="T45" fmla="*/ 12 h 17"/>
                <a:gd name="T46" fmla="*/ 3 w 8"/>
                <a:gd name="T47" fmla="*/ 12 h 17"/>
                <a:gd name="T48" fmla="*/ 2 w 8"/>
                <a:gd name="T49" fmla="*/ 10 h 17"/>
                <a:gd name="T50" fmla="*/ 1 w 8"/>
                <a:gd name="T51" fmla="*/ 9 h 17"/>
                <a:gd name="T52" fmla="*/ 1 w 8"/>
                <a:gd name="T53" fmla="*/ 8 h 17"/>
                <a:gd name="T54" fmla="*/ 1 w 8"/>
                <a:gd name="T55" fmla="*/ 7 h 17"/>
                <a:gd name="T56" fmla="*/ 0 w 8"/>
                <a:gd name="T57" fmla="*/ 5 h 17"/>
                <a:gd name="T58" fmla="*/ 0 w 8"/>
                <a:gd name="T59" fmla="*/ 4 h 17"/>
                <a:gd name="T60" fmla="*/ 0 w 8"/>
                <a:gd name="T61" fmla="*/ 3 h 17"/>
                <a:gd name="T62" fmla="*/ 0 w 8"/>
                <a:gd name="T63" fmla="*/ 1 h 17"/>
                <a:gd name="T64" fmla="*/ 0 w 8"/>
                <a:gd name="T65" fmla="*/ 1 h 17"/>
                <a:gd name="T66" fmla="*/ 0 w 8"/>
                <a:gd name="T67" fmla="*/ 0 h 17"/>
                <a:gd name="T68" fmla="*/ 1 w 8"/>
                <a:gd name="T69" fmla="*/ 0 h 17"/>
                <a:gd name="T70" fmla="*/ 1 w 8"/>
                <a:gd name="T71" fmla="*/ 0 h 17"/>
                <a:gd name="T72" fmla="*/ 2 w 8"/>
                <a:gd name="T73" fmla="*/ 0 h 17"/>
                <a:gd name="T74" fmla="*/ 2 w 8"/>
                <a:gd name="T75" fmla="*/ 1 h 17"/>
                <a:gd name="T76" fmla="*/ 3 w 8"/>
                <a:gd name="T77" fmla="*/ 1 h 17"/>
                <a:gd name="T78" fmla="*/ 3 w 8"/>
                <a:gd name="T79" fmla="*/ 1 h 17"/>
                <a:gd name="T80" fmla="*/ 3 w 8"/>
                <a:gd name="T81" fmla="*/ 1 h 17"/>
                <a:gd name="T82" fmla="*/ 2 w 8"/>
                <a:gd name="T83" fmla="*/ 1 h 17"/>
                <a:gd name="T84" fmla="*/ 2 w 8"/>
                <a:gd name="T85" fmla="*/ 1 h 17"/>
                <a:gd name="T86" fmla="*/ 1 w 8"/>
                <a:gd name="T87" fmla="*/ 1 h 17"/>
                <a:gd name="T88" fmla="*/ 1 w 8"/>
                <a:gd name="T89" fmla="*/ 1 h 17"/>
                <a:gd name="T90" fmla="*/ 1 w 8"/>
                <a:gd name="T91" fmla="*/ 1 h 17"/>
                <a:gd name="T92" fmla="*/ 1 w 8"/>
                <a:gd name="T93" fmla="*/ 2 h 17"/>
                <a:gd name="T94" fmla="*/ 1 w 8"/>
                <a:gd name="T95" fmla="*/ 3 h 17"/>
                <a:gd name="T96" fmla="*/ 1 w 8"/>
                <a:gd name="T97" fmla="*/ 4 h 17"/>
                <a:gd name="T98" fmla="*/ 1 w 8"/>
                <a:gd name="T99" fmla="*/ 4 h 17"/>
                <a:gd name="T100" fmla="*/ 1 w 8"/>
                <a:gd name="T101" fmla="*/ 5 h 17"/>
                <a:gd name="T102" fmla="*/ 1 w 8"/>
                <a:gd name="T103" fmla="*/ 6 h 17"/>
                <a:gd name="T104" fmla="*/ 1 w 8"/>
                <a:gd name="T105" fmla="*/ 7 h 17"/>
                <a:gd name="T106" fmla="*/ 2 w 8"/>
                <a:gd name="T107" fmla="*/ 8 h 17"/>
                <a:gd name="T108" fmla="*/ 2 w 8"/>
                <a:gd name="T109" fmla="*/ 9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8" h="17">
                  <a:moveTo>
                    <a:pt x="2" y="9"/>
                  </a:moveTo>
                  <a:lnTo>
                    <a:pt x="2" y="9"/>
                  </a:lnTo>
                  <a:lnTo>
                    <a:pt x="3" y="10"/>
                  </a:lnTo>
                  <a:lnTo>
                    <a:pt x="3" y="11"/>
                  </a:lnTo>
                  <a:lnTo>
                    <a:pt x="4" y="12"/>
                  </a:lnTo>
                  <a:lnTo>
                    <a:pt x="4" y="13"/>
                  </a:lnTo>
                  <a:lnTo>
                    <a:pt x="5" y="14"/>
                  </a:lnTo>
                  <a:lnTo>
                    <a:pt x="5" y="15"/>
                  </a:lnTo>
                  <a:lnTo>
                    <a:pt x="6" y="15"/>
                  </a:lnTo>
                  <a:lnTo>
                    <a:pt x="6" y="14"/>
                  </a:lnTo>
                  <a:lnTo>
                    <a:pt x="7" y="13"/>
                  </a:lnTo>
                  <a:lnTo>
                    <a:pt x="7" y="12"/>
                  </a:lnTo>
                  <a:lnTo>
                    <a:pt x="7" y="13"/>
                  </a:lnTo>
                  <a:lnTo>
                    <a:pt x="7" y="14"/>
                  </a:lnTo>
                  <a:lnTo>
                    <a:pt x="7" y="15"/>
                  </a:lnTo>
                  <a:lnTo>
                    <a:pt x="7" y="15"/>
                  </a:lnTo>
                  <a:lnTo>
                    <a:pt x="6" y="15"/>
                  </a:lnTo>
                  <a:lnTo>
                    <a:pt x="6" y="16"/>
                  </a:lnTo>
                  <a:lnTo>
                    <a:pt x="6" y="15"/>
                  </a:lnTo>
                  <a:lnTo>
                    <a:pt x="5" y="15"/>
                  </a:lnTo>
                  <a:lnTo>
                    <a:pt x="4" y="15"/>
                  </a:lnTo>
                  <a:lnTo>
                    <a:pt x="4" y="14"/>
                  </a:lnTo>
                  <a:lnTo>
                    <a:pt x="3" y="12"/>
                  </a:lnTo>
                  <a:lnTo>
                    <a:pt x="3" y="12"/>
                  </a:lnTo>
                  <a:lnTo>
                    <a:pt x="2" y="10"/>
                  </a:lnTo>
                  <a:lnTo>
                    <a:pt x="1" y="9"/>
                  </a:lnTo>
                  <a:lnTo>
                    <a:pt x="1" y="8"/>
                  </a:lnTo>
                  <a:lnTo>
                    <a:pt x="1" y="7"/>
                  </a:lnTo>
                  <a:lnTo>
                    <a:pt x="0" y="5"/>
                  </a:lnTo>
                  <a:lnTo>
                    <a:pt x="0" y="4"/>
                  </a:lnTo>
                  <a:lnTo>
                    <a:pt x="0" y="3"/>
                  </a:lnTo>
                  <a:lnTo>
                    <a:pt x="0" y="1"/>
                  </a:lnTo>
                  <a:lnTo>
                    <a:pt x="0" y="1"/>
                  </a:lnTo>
                  <a:lnTo>
                    <a:pt x="0" y="0"/>
                  </a:lnTo>
                  <a:lnTo>
                    <a:pt x="1" y="0"/>
                  </a:lnTo>
                  <a:lnTo>
                    <a:pt x="1" y="0"/>
                  </a:lnTo>
                  <a:lnTo>
                    <a:pt x="2" y="0"/>
                  </a:lnTo>
                  <a:lnTo>
                    <a:pt x="2" y="1"/>
                  </a:lnTo>
                  <a:lnTo>
                    <a:pt x="3" y="1"/>
                  </a:lnTo>
                  <a:lnTo>
                    <a:pt x="3" y="1"/>
                  </a:lnTo>
                  <a:lnTo>
                    <a:pt x="3" y="1"/>
                  </a:lnTo>
                  <a:lnTo>
                    <a:pt x="2" y="1"/>
                  </a:lnTo>
                  <a:lnTo>
                    <a:pt x="2" y="1"/>
                  </a:lnTo>
                  <a:lnTo>
                    <a:pt x="1" y="1"/>
                  </a:lnTo>
                  <a:lnTo>
                    <a:pt x="1" y="1"/>
                  </a:lnTo>
                  <a:lnTo>
                    <a:pt x="1" y="1"/>
                  </a:lnTo>
                  <a:lnTo>
                    <a:pt x="1" y="2"/>
                  </a:lnTo>
                  <a:lnTo>
                    <a:pt x="1" y="3"/>
                  </a:lnTo>
                  <a:lnTo>
                    <a:pt x="1" y="4"/>
                  </a:lnTo>
                  <a:lnTo>
                    <a:pt x="1" y="4"/>
                  </a:lnTo>
                  <a:lnTo>
                    <a:pt x="1" y="5"/>
                  </a:lnTo>
                  <a:lnTo>
                    <a:pt x="1" y="6"/>
                  </a:lnTo>
                  <a:lnTo>
                    <a:pt x="1" y="7"/>
                  </a:lnTo>
                  <a:lnTo>
                    <a:pt x="2" y="8"/>
                  </a:lnTo>
                  <a:lnTo>
                    <a:pt x="2" y="9"/>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43" name="Freeform 440"/>
            <p:cNvSpPr>
              <a:spLocks/>
            </p:cNvSpPr>
            <p:nvPr/>
          </p:nvSpPr>
          <p:spPr bwMode="auto">
            <a:xfrm>
              <a:off x="790" y="3187"/>
              <a:ext cx="75" cy="27"/>
            </a:xfrm>
            <a:custGeom>
              <a:avLst/>
              <a:gdLst>
                <a:gd name="T0" fmla="*/ 0 w 75"/>
                <a:gd name="T1" fmla="*/ 26 h 27"/>
                <a:gd name="T2" fmla="*/ 4 w 75"/>
                <a:gd name="T3" fmla="*/ 26 h 27"/>
                <a:gd name="T4" fmla="*/ 8 w 75"/>
                <a:gd name="T5" fmla="*/ 25 h 27"/>
                <a:gd name="T6" fmla="*/ 11 w 75"/>
                <a:gd name="T7" fmla="*/ 24 h 27"/>
                <a:gd name="T8" fmla="*/ 13 w 75"/>
                <a:gd name="T9" fmla="*/ 22 h 27"/>
                <a:gd name="T10" fmla="*/ 15 w 75"/>
                <a:gd name="T11" fmla="*/ 20 h 27"/>
                <a:gd name="T12" fmla="*/ 17 w 75"/>
                <a:gd name="T13" fmla="*/ 18 h 27"/>
                <a:gd name="T14" fmla="*/ 18 w 75"/>
                <a:gd name="T15" fmla="*/ 15 h 27"/>
                <a:gd name="T16" fmla="*/ 19 w 75"/>
                <a:gd name="T17" fmla="*/ 13 h 27"/>
                <a:gd name="T18" fmla="*/ 20 w 75"/>
                <a:gd name="T19" fmla="*/ 10 h 27"/>
                <a:gd name="T20" fmla="*/ 22 w 75"/>
                <a:gd name="T21" fmla="*/ 8 h 27"/>
                <a:gd name="T22" fmla="*/ 23 w 75"/>
                <a:gd name="T23" fmla="*/ 6 h 27"/>
                <a:gd name="T24" fmla="*/ 24 w 75"/>
                <a:gd name="T25" fmla="*/ 4 h 27"/>
                <a:gd name="T26" fmla="*/ 26 w 75"/>
                <a:gd name="T27" fmla="*/ 2 h 27"/>
                <a:gd name="T28" fmla="*/ 28 w 75"/>
                <a:gd name="T29" fmla="*/ 1 h 27"/>
                <a:gd name="T30" fmla="*/ 31 w 75"/>
                <a:gd name="T31" fmla="*/ 0 h 27"/>
                <a:gd name="T32" fmla="*/ 34 w 75"/>
                <a:gd name="T33" fmla="*/ 0 h 27"/>
                <a:gd name="T34" fmla="*/ 38 w 75"/>
                <a:gd name="T35" fmla="*/ 0 h 27"/>
                <a:gd name="T36" fmla="*/ 41 w 75"/>
                <a:gd name="T37" fmla="*/ 1 h 27"/>
                <a:gd name="T38" fmla="*/ 43 w 75"/>
                <a:gd name="T39" fmla="*/ 2 h 27"/>
                <a:gd name="T40" fmla="*/ 46 w 75"/>
                <a:gd name="T41" fmla="*/ 4 h 27"/>
                <a:gd name="T42" fmla="*/ 47 w 75"/>
                <a:gd name="T43" fmla="*/ 6 h 27"/>
                <a:gd name="T44" fmla="*/ 49 w 75"/>
                <a:gd name="T45" fmla="*/ 8 h 27"/>
                <a:gd name="T46" fmla="*/ 51 w 75"/>
                <a:gd name="T47" fmla="*/ 10 h 27"/>
                <a:gd name="T48" fmla="*/ 52 w 75"/>
                <a:gd name="T49" fmla="*/ 12 h 27"/>
                <a:gd name="T50" fmla="*/ 54 w 75"/>
                <a:gd name="T51" fmla="*/ 15 h 27"/>
                <a:gd name="T52" fmla="*/ 56 w 75"/>
                <a:gd name="T53" fmla="*/ 17 h 27"/>
                <a:gd name="T54" fmla="*/ 58 w 75"/>
                <a:gd name="T55" fmla="*/ 19 h 27"/>
                <a:gd name="T56" fmla="*/ 60 w 75"/>
                <a:gd name="T57" fmla="*/ 21 h 27"/>
                <a:gd name="T58" fmla="*/ 63 w 75"/>
                <a:gd name="T59" fmla="*/ 23 h 27"/>
                <a:gd name="T60" fmla="*/ 66 w 75"/>
                <a:gd name="T61" fmla="*/ 24 h 27"/>
                <a:gd name="T62" fmla="*/ 69 w 75"/>
                <a:gd name="T63" fmla="*/ 25 h 27"/>
                <a:gd name="T64" fmla="*/ 74 w 75"/>
                <a:gd name="T65"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5" h="27">
                  <a:moveTo>
                    <a:pt x="0" y="26"/>
                  </a:moveTo>
                  <a:lnTo>
                    <a:pt x="4" y="26"/>
                  </a:lnTo>
                  <a:lnTo>
                    <a:pt x="8" y="25"/>
                  </a:lnTo>
                  <a:lnTo>
                    <a:pt x="11" y="24"/>
                  </a:lnTo>
                  <a:lnTo>
                    <a:pt x="13" y="22"/>
                  </a:lnTo>
                  <a:lnTo>
                    <a:pt x="15" y="20"/>
                  </a:lnTo>
                  <a:lnTo>
                    <a:pt x="17" y="18"/>
                  </a:lnTo>
                  <a:lnTo>
                    <a:pt x="18" y="15"/>
                  </a:lnTo>
                  <a:lnTo>
                    <a:pt x="19" y="13"/>
                  </a:lnTo>
                  <a:lnTo>
                    <a:pt x="20" y="10"/>
                  </a:lnTo>
                  <a:lnTo>
                    <a:pt x="22" y="8"/>
                  </a:lnTo>
                  <a:lnTo>
                    <a:pt x="23" y="6"/>
                  </a:lnTo>
                  <a:lnTo>
                    <a:pt x="24" y="4"/>
                  </a:lnTo>
                  <a:lnTo>
                    <a:pt x="26" y="2"/>
                  </a:lnTo>
                  <a:lnTo>
                    <a:pt x="28" y="1"/>
                  </a:lnTo>
                  <a:lnTo>
                    <a:pt x="31" y="0"/>
                  </a:lnTo>
                  <a:lnTo>
                    <a:pt x="34" y="0"/>
                  </a:lnTo>
                  <a:lnTo>
                    <a:pt x="38" y="0"/>
                  </a:lnTo>
                  <a:lnTo>
                    <a:pt x="41" y="1"/>
                  </a:lnTo>
                  <a:lnTo>
                    <a:pt x="43" y="2"/>
                  </a:lnTo>
                  <a:lnTo>
                    <a:pt x="46" y="4"/>
                  </a:lnTo>
                  <a:lnTo>
                    <a:pt x="47" y="6"/>
                  </a:lnTo>
                  <a:lnTo>
                    <a:pt x="49" y="8"/>
                  </a:lnTo>
                  <a:lnTo>
                    <a:pt x="51" y="10"/>
                  </a:lnTo>
                  <a:lnTo>
                    <a:pt x="52" y="12"/>
                  </a:lnTo>
                  <a:lnTo>
                    <a:pt x="54" y="15"/>
                  </a:lnTo>
                  <a:lnTo>
                    <a:pt x="56" y="17"/>
                  </a:lnTo>
                  <a:lnTo>
                    <a:pt x="58" y="19"/>
                  </a:lnTo>
                  <a:lnTo>
                    <a:pt x="60" y="21"/>
                  </a:lnTo>
                  <a:lnTo>
                    <a:pt x="63" y="23"/>
                  </a:lnTo>
                  <a:lnTo>
                    <a:pt x="66" y="24"/>
                  </a:lnTo>
                  <a:lnTo>
                    <a:pt x="69" y="25"/>
                  </a:lnTo>
                  <a:lnTo>
                    <a:pt x="74" y="25"/>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44" name="Freeform 441"/>
            <p:cNvSpPr>
              <a:spLocks/>
            </p:cNvSpPr>
            <p:nvPr/>
          </p:nvSpPr>
          <p:spPr bwMode="auto">
            <a:xfrm>
              <a:off x="815" y="3183"/>
              <a:ext cx="12" cy="2"/>
            </a:xfrm>
            <a:custGeom>
              <a:avLst/>
              <a:gdLst>
                <a:gd name="T0" fmla="*/ 6 w 12"/>
                <a:gd name="T1" fmla="*/ 0 h 2"/>
                <a:gd name="T2" fmla="*/ 6 w 12"/>
                <a:gd name="T3" fmla="*/ 0 h 2"/>
                <a:gd name="T4" fmla="*/ 6 w 12"/>
                <a:gd name="T5" fmla="*/ 0 h 2"/>
                <a:gd name="T6" fmla="*/ 7 w 12"/>
                <a:gd name="T7" fmla="*/ 0 h 2"/>
                <a:gd name="T8" fmla="*/ 8 w 12"/>
                <a:gd name="T9" fmla="*/ 0 h 2"/>
                <a:gd name="T10" fmla="*/ 8 w 12"/>
                <a:gd name="T11" fmla="*/ 0 h 2"/>
                <a:gd name="T12" fmla="*/ 9 w 12"/>
                <a:gd name="T13" fmla="*/ 0 h 2"/>
                <a:gd name="T14" fmla="*/ 10 w 12"/>
                <a:gd name="T15" fmla="*/ 0 h 2"/>
                <a:gd name="T16" fmla="*/ 10 w 12"/>
                <a:gd name="T17" fmla="*/ 0 h 2"/>
                <a:gd name="T18" fmla="*/ 10 w 12"/>
                <a:gd name="T19" fmla="*/ 0 h 2"/>
                <a:gd name="T20" fmla="*/ 11 w 12"/>
                <a:gd name="T21" fmla="*/ 0 h 2"/>
                <a:gd name="T22" fmla="*/ 11 w 12"/>
                <a:gd name="T23" fmla="*/ 1 h 2"/>
                <a:gd name="T24" fmla="*/ 10 w 12"/>
                <a:gd name="T25" fmla="*/ 1 h 2"/>
                <a:gd name="T26" fmla="*/ 10 w 12"/>
                <a:gd name="T27" fmla="*/ 1 h 2"/>
                <a:gd name="T28" fmla="*/ 10 w 12"/>
                <a:gd name="T29" fmla="*/ 1 h 2"/>
                <a:gd name="T30" fmla="*/ 9 w 12"/>
                <a:gd name="T31" fmla="*/ 1 h 2"/>
                <a:gd name="T32" fmla="*/ 8 w 12"/>
                <a:gd name="T33" fmla="*/ 1 h 2"/>
                <a:gd name="T34" fmla="*/ 8 w 12"/>
                <a:gd name="T35" fmla="*/ 1 h 2"/>
                <a:gd name="T36" fmla="*/ 7 w 12"/>
                <a:gd name="T37" fmla="*/ 1 h 2"/>
                <a:gd name="T38" fmla="*/ 6 w 12"/>
                <a:gd name="T39" fmla="*/ 1 h 2"/>
                <a:gd name="T40" fmla="*/ 6 w 12"/>
                <a:gd name="T41" fmla="*/ 1 h 2"/>
                <a:gd name="T42" fmla="*/ 5 w 12"/>
                <a:gd name="T43" fmla="*/ 1 h 2"/>
                <a:gd name="T44" fmla="*/ 5 w 12"/>
                <a:gd name="T45" fmla="*/ 1 h 2"/>
                <a:gd name="T46" fmla="*/ 4 w 12"/>
                <a:gd name="T47" fmla="*/ 1 h 2"/>
                <a:gd name="T48" fmla="*/ 3 w 12"/>
                <a:gd name="T49" fmla="*/ 1 h 2"/>
                <a:gd name="T50" fmla="*/ 3 w 12"/>
                <a:gd name="T51" fmla="*/ 1 h 2"/>
                <a:gd name="T52" fmla="*/ 2 w 12"/>
                <a:gd name="T53" fmla="*/ 1 h 2"/>
                <a:gd name="T54" fmla="*/ 1 w 12"/>
                <a:gd name="T55" fmla="*/ 1 h 2"/>
                <a:gd name="T56" fmla="*/ 1 w 12"/>
                <a:gd name="T57" fmla="*/ 1 h 2"/>
                <a:gd name="T58" fmla="*/ 1 w 12"/>
                <a:gd name="T59" fmla="*/ 1 h 2"/>
                <a:gd name="T60" fmla="*/ 0 w 12"/>
                <a:gd name="T61" fmla="*/ 1 h 2"/>
                <a:gd name="T62" fmla="*/ 0 w 12"/>
                <a:gd name="T63" fmla="*/ 0 h 2"/>
                <a:gd name="T64" fmla="*/ 1 w 12"/>
                <a:gd name="T65" fmla="*/ 0 h 2"/>
                <a:gd name="T66" fmla="*/ 1 w 12"/>
                <a:gd name="T67" fmla="*/ 0 h 2"/>
                <a:gd name="T68" fmla="*/ 1 w 12"/>
                <a:gd name="T69" fmla="*/ 0 h 2"/>
                <a:gd name="T70" fmla="*/ 2 w 12"/>
                <a:gd name="T71" fmla="*/ 0 h 2"/>
                <a:gd name="T72" fmla="*/ 3 w 12"/>
                <a:gd name="T73" fmla="*/ 0 h 2"/>
                <a:gd name="T74" fmla="*/ 3 w 12"/>
                <a:gd name="T75" fmla="*/ 0 h 2"/>
                <a:gd name="T76" fmla="*/ 4 w 12"/>
                <a:gd name="T77" fmla="*/ 0 h 2"/>
                <a:gd name="T78" fmla="*/ 5 w 12"/>
                <a:gd name="T79" fmla="*/ 0 h 2"/>
                <a:gd name="T80" fmla="*/ 5 w 12"/>
                <a:gd name="T81" fmla="*/ 0 h 2"/>
                <a:gd name="T82" fmla="*/ 6 w 12"/>
                <a:gd name="T83"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2" h="2">
                  <a:moveTo>
                    <a:pt x="6" y="0"/>
                  </a:moveTo>
                  <a:lnTo>
                    <a:pt x="6" y="0"/>
                  </a:lnTo>
                  <a:lnTo>
                    <a:pt x="6" y="0"/>
                  </a:lnTo>
                  <a:lnTo>
                    <a:pt x="7" y="0"/>
                  </a:lnTo>
                  <a:lnTo>
                    <a:pt x="8" y="0"/>
                  </a:lnTo>
                  <a:lnTo>
                    <a:pt x="8" y="0"/>
                  </a:lnTo>
                  <a:lnTo>
                    <a:pt x="9" y="0"/>
                  </a:lnTo>
                  <a:lnTo>
                    <a:pt x="10" y="0"/>
                  </a:lnTo>
                  <a:lnTo>
                    <a:pt x="10" y="0"/>
                  </a:lnTo>
                  <a:lnTo>
                    <a:pt x="10" y="0"/>
                  </a:lnTo>
                  <a:lnTo>
                    <a:pt x="11" y="0"/>
                  </a:lnTo>
                  <a:lnTo>
                    <a:pt x="11" y="1"/>
                  </a:lnTo>
                  <a:lnTo>
                    <a:pt x="10" y="1"/>
                  </a:lnTo>
                  <a:lnTo>
                    <a:pt x="10" y="1"/>
                  </a:lnTo>
                  <a:lnTo>
                    <a:pt x="10" y="1"/>
                  </a:lnTo>
                  <a:lnTo>
                    <a:pt x="9" y="1"/>
                  </a:lnTo>
                  <a:lnTo>
                    <a:pt x="8" y="1"/>
                  </a:lnTo>
                  <a:lnTo>
                    <a:pt x="8" y="1"/>
                  </a:lnTo>
                  <a:lnTo>
                    <a:pt x="7" y="1"/>
                  </a:lnTo>
                  <a:lnTo>
                    <a:pt x="6" y="1"/>
                  </a:lnTo>
                  <a:lnTo>
                    <a:pt x="6" y="1"/>
                  </a:lnTo>
                  <a:lnTo>
                    <a:pt x="5" y="1"/>
                  </a:lnTo>
                  <a:lnTo>
                    <a:pt x="5" y="1"/>
                  </a:lnTo>
                  <a:lnTo>
                    <a:pt x="4" y="1"/>
                  </a:lnTo>
                  <a:lnTo>
                    <a:pt x="3" y="1"/>
                  </a:lnTo>
                  <a:lnTo>
                    <a:pt x="3" y="1"/>
                  </a:lnTo>
                  <a:lnTo>
                    <a:pt x="2" y="1"/>
                  </a:lnTo>
                  <a:lnTo>
                    <a:pt x="1" y="1"/>
                  </a:lnTo>
                  <a:lnTo>
                    <a:pt x="1" y="1"/>
                  </a:lnTo>
                  <a:lnTo>
                    <a:pt x="1" y="1"/>
                  </a:lnTo>
                  <a:lnTo>
                    <a:pt x="0" y="1"/>
                  </a:lnTo>
                  <a:lnTo>
                    <a:pt x="0" y="0"/>
                  </a:lnTo>
                  <a:lnTo>
                    <a:pt x="1" y="0"/>
                  </a:lnTo>
                  <a:lnTo>
                    <a:pt x="1" y="0"/>
                  </a:lnTo>
                  <a:lnTo>
                    <a:pt x="1" y="0"/>
                  </a:lnTo>
                  <a:lnTo>
                    <a:pt x="2" y="0"/>
                  </a:lnTo>
                  <a:lnTo>
                    <a:pt x="3" y="0"/>
                  </a:lnTo>
                  <a:lnTo>
                    <a:pt x="3" y="0"/>
                  </a:lnTo>
                  <a:lnTo>
                    <a:pt x="4" y="0"/>
                  </a:lnTo>
                  <a:lnTo>
                    <a:pt x="5" y="0"/>
                  </a:lnTo>
                  <a:lnTo>
                    <a:pt x="5" y="0"/>
                  </a:lnTo>
                  <a:lnTo>
                    <a:pt x="6" y="0"/>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45" name="Freeform 442"/>
            <p:cNvSpPr>
              <a:spLocks/>
            </p:cNvSpPr>
            <p:nvPr/>
          </p:nvSpPr>
          <p:spPr bwMode="auto">
            <a:xfrm>
              <a:off x="727" y="3218"/>
              <a:ext cx="7" cy="7"/>
            </a:xfrm>
            <a:custGeom>
              <a:avLst/>
              <a:gdLst>
                <a:gd name="T0" fmla="*/ 2 w 7"/>
                <a:gd name="T1" fmla="*/ 1 h 7"/>
                <a:gd name="T2" fmla="*/ 2 w 7"/>
                <a:gd name="T3" fmla="*/ 1 h 7"/>
                <a:gd name="T4" fmla="*/ 2 w 7"/>
                <a:gd name="T5" fmla="*/ 1 h 7"/>
                <a:gd name="T6" fmla="*/ 2 w 7"/>
                <a:gd name="T7" fmla="*/ 1 h 7"/>
                <a:gd name="T8" fmla="*/ 2 w 7"/>
                <a:gd name="T9" fmla="*/ 0 h 7"/>
                <a:gd name="T10" fmla="*/ 3 w 7"/>
                <a:gd name="T11" fmla="*/ 0 h 7"/>
                <a:gd name="T12" fmla="*/ 3 w 7"/>
                <a:gd name="T13" fmla="*/ 0 h 7"/>
                <a:gd name="T14" fmla="*/ 4 w 7"/>
                <a:gd name="T15" fmla="*/ 0 h 7"/>
                <a:gd name="T16" fmla="*/ 4 w 7"/>
                <a:gd name="T17" fmla="*/ 1 h 7"/>
                <a:gd name="T18" fmla="*/ 4 w 7"/>
                <a:gd name="T19" fmla="*/ 1 h 7"/>
                <a:gd name="T20" fmla="*/ 5 w 7"/>
                <a:gd name="T21" fmla="*/ 1 h 7"/>
                <a:gd name="T22" fmla="*/ 5 w 7"/>
                <a:gd name="T23" fmla="*/ 1 h 7"/>
                <a:gd name="T24" fmla="*/ 6 w 7"/>
                <a:gd name="T25" fmla="*/ 2 h 7"/>
                <a:gd name="T26" fmla="*/ 6 w 7"/>
                <a:gd name="T27" fmla="*/ 2 h 7"/>
                <a:gd name="T28" fmla="*/ 6 w 7"/>
                <a:gd name="T29" fmla="*/ 3 h 7"/>
                <a:gd name="T30" fmla="*/ 6 w 7"/>
                <a:gd name="T31" fmla="*/ 3 h 7"/>
                <a:gd name="T32" fmla="*/ 6 w 7"/>
                <a:gd name="T33" fmla="*/ 4 h 7"/>
                <a:gd name="T34" fmla="*/ 6 w 7"/>
                <a:gd name="T35" fmla="*/ 4 h 7"/>
                <a:gd name="T36" fmla="*/ 6 w 7"/>
                <a:gd name="T37" fmla="*/ 4 h 7"/>
                <a:gd name="T38" fmla="*/ 6 w 7"/>
                <a:gd name="T39" fmla="*/ 5 h 7"/>
                <a:gd name="T40" fmla="*/ 5 w 7"/>
                <a:gd name="T41" fmla="*/ 5 h 7"/>
                <a:gd name="T42" fmla="*/ 5 w 7"/>
                <a:gd name="T43" fmla="*/ 5 h 7"/>
                <a:gd name="T44" fmla="*/ 5 w 7"/>
                <a:gd name="T45" fmla="*/ 6 h 7"/>
                <a:gd name="T46" fmla="*/ 5 w 7"/>
                <a:gd name="T47" fmla="*/ 6 h 7"/>
                <a:gd name="T48" fmla="*/ 4 w 7"/>
                <a:gd name="T49" fmla="*/ 6 h 7"/>
                <a:gd name="T50" fmla="*/ 4 w 7"/>
                <a:gd name="T51" fmla="*/ 6 h 7"/>
                <a:gd name="T52" fmla="*/ 3 w 7"/>
                <a:gd name="T53" fmla="*/ 6 h 7"/>
                <a:gd name="T54" fmla="*/ 3 w 7"/>
                <a:gd name="T55" fmla="*/ 6 h 7"/>
                <a:gd name="T56" fmla="*/ 2 w 7"/>
                <a:gd name="T57" fmla="*/ 6 h 7"/>
                <a:gd name="T58" fmla="*/ 2 w 7"/>
                <a:gd name="T59" fmla="*/ 6 h 7"/>
                <a:gd name="T60" fmla="*/ 2 w 7"/>
                <a:gd name="T61" fmla="*/ 6 h 7"/>
                <a:gd name="T62" fmla="*/ 1 w 7"/>
                <a:gd name="T63" fmla="*/ 6 h 7"/>
                <a:gd name="T64" fmla="*/ 0 w 7"/>
                <a:gd name="T65" fmla="*/ 5 h 7"/>
                <a:gd name="T66" fmla="*/ 2 w 7"/>
                <a:gd name="T67" fmla="*/ 1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 h="7">
                  <a:moveTo>
                    <a:pt x="2" y="1"/>
                  </a:moveTo>
                  <a:lnTo>
                    <a:pt x="2" y="1"/>
                  </a:lnTo>
                  <a:lnTo>
                    <a:pt x="2" y="1"/>
                  </a:lnTo>
                  <a:lnTo>
                    <a:pt x="2" y="1"/>
                  </a:lnTo>
                  <a:lnTo>
                    <a:pt x="2" y="0"/>
                  </a:lnTo>
                  <a:lnTo>
                    <a:pt x="3" y="0"/>
                  </a:lnTo>
                  <a:lnTo>
                    <a:pt x="3" y="0"/>
                  </a:lnTo>
                  <a:lnTo>
                    <a:pt x="4" y="0"/>
                  </a:lnTo>
                  <a:lnTo>
                    <a:pt x="4" y="1"/>
                  </a:lnTo>
                  <a:lnTo>
                    <a:pt x="4" y="1"/>
                  </a:lnTo>
                  <a:lnTo>
                    <a:pt x="5" y="1"/>
                  </a:lnTo>
                  <a:lnTo>
                    <a:pt x="5" y="1"/>
                  </a:lnTo>
                  <a:lnTo>
                    <a:pt x="6" y="2"/>
                  </a:lnTo>
                  <a:lnTo>
                    <a:pt x="6" y="2"/>
                  </a:lnTo>
                  <a:lnTo>
                    <a:pt x="6" y="3"/>
                  </a:lnTo>
                  <a:lnTo>
                    <a:pt x="6" y="3"/>
                  </a:lnTo>
                  <a:lnTo>
                    <a:pt x="6" y="4"/>
                  </a:lnTo>
                  <a:lnTo>
                    <a:pt x="6" y="4"/>
                  </a:lnTo>
                  <a:lnTo>
                    <a:pt x="6" y="4"/>
                  </a:lnTo>
                  <a:lnTo>
                    <a:pt x="6" y="5"/>
                  </a:lnTo>
                  <a:lnTo>
                    <a:pt x="5" y="5"/>
                  </a:lnTo>
                  <a:lnTo>
                    <a:pt x="5" y="5"/>
                  </a:lnTo>
                  <a:lnTo>
                    <a:pt x="5" y="6"/>
                  </a:lnTo>
                  <a:lnTo>
                    <a:pt x="5" y="6"/>
                  </a:lnTo>
                  <a:lnTo>
                    <a:pt x="4" y="6"/>
                  </a:lnTo>
                  <a:lnTo>
                    <a:pt x="4" y="6"/>
                  </a:lnTo>
                  <a:lnTo>
                    <a:pt x="3" y="6"/>
                  </a:lnTo>
                  <a:lnTo>
                    <a:pt x="3" y="6"/>
                  </a:lnTo>
                  <a:lnTo>
                    <a:pt x="2" y="6"/>
                  </a:lnTo>
                  <a:lnTo>
                    <a:pt x="2" y="6"/>
                  </a:lnTo>
                  <a:lnTo>
                    <a:pt x="2" y="6"/>
                  </a:lnTo>
                  <a:lnTo>
                    <a:pt x="1" y="6"/>
                  </a:lnTo>
                  <a:lnTo>
                    <a:pt x="0" y="5"/>
                  </a:lnTo>
                  <a:lnTo>
                    <a:pt x="2" y="1"/>
                  </a:lnTo>
                </a:path>
              </a:pathLst>
            </a:custGeom>
            <a:solidFill>
              <a:srgbClr val="B2B2B2"/>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46" name="Freeform 443"/>
            <p:cNvSpPr>
              <a:spLocks/>
            </p:cNvSpPr>
            <p:nvPr/>
          </p:nvSpPr>
          <p:spPr bwMode="auto">
            <a:xfrm>
              <a:off x="802" y="3236"/>
              <a:ext cx="5" cy="7"/>
            </a:xfrm>
            <a:custGeom>
              <a:avLst/>
              <a:gdLst>
                <a:gd name="T0" fmla="*/ 0 w 5"/>
                <a:gd name="T1" fmla="*/ 2 h 7"/>
                <a:gd name="T2" fmla="*/ 0 w 5"/>
                <a:gd name="T3" fmla="*/ 1 h 7"/>
                <a:gd name="T4" fmla="*/ 0 w 5"/>
                <a:gd name="T5" fmla="*/ 1 h 7"/>
                <a:gd name="T6" fmla="*/ 0 w 5"/>
                <a:gd name="T7" fmla="*/ 0 h 7"/>
                <a:gd name="T8" fmla="*/ 1 w 5"/>
                <a:gd name="T9" fmla="*/ 0 h 7"/>
                <a:gd name="T10" fmla="*/ 1 w 5"/>
                <a:gd name="T11" fmla="*/ 0 h 7"/>
                <a:gd name="T12" fmla="*/ 2 w 5"/>
                <a:gd name="T13" fmla="*/ 0 h 7"/>
                <a:gd name="T14" fmla="*/ 2 w 5"/>
                <a:gd name="T15" fmla="*/ 0 h 7"/>
                <a:gd name="T16" fmla="*/ 2 w 5"/>
                <a:gd name="T17" fmla="*/ 0 h 7"/>
                <a:gd name="T18" fmla="*/ 3 w 5"/>
                <a:gd name="T19" fmla="*/ 0 h 7"/>
                <a:gd name="T20" fmla="*/ 3 w 5"/>
                <a:gd name="T21" fmla="*/ 1 h 7"/>
                <a:gd name="T22" fmla="*/ 3 w 5"/>
                <a:gd name="T23" fmla="*/ 1 h 7"/>
                <a:gd name="T24" fmla="*/ 4 w 5"/>
                <a:gd name="T25" fmla="*/ 1 h 7"/>
                <a:gd name="T26" fmla="*/ 4 w 5"/>
                <a:gd name="T27" fmla="*/ 2 h 7"/>
                <a:gd name="T28" fmla="*/ 4 w 5"/>
                <a:gd name="T29" fmla="*/ 2 h 7"/>
                <a:gd name="T30" fmla="*/ 4 w 5"/>
                <a:gd name="T31" fmla="*/ 2 h 7"/>
                <a:gd name="T32" fmla="*/ 4 w 5"/>
                <a:gd name="T33" fmla="*/ 3 h 7"/>
                <a:gd name="T34" fmla="*/ 4 w 5"/>
                <a:gd name="T35" fmla="*/ 3 h 7"/>
                <a:gd name="T36" fmla="*/ 4 w 5"/>
                <a:gd name="T37" fmla="*/ 4 h 7"/>
                <a:gd name="T38" fmla="*/ 4 w 5"/>
                <a:gd name="T39" fmla="*/ 4 h 7"/>
                <a:gd name="T40" fmla="*/ 4 w 5"/>
                <a:gd name="T41" fmla="*/ 4 h 7"/>
                <a:gd name="T42" fmla="*/ 4 w 5"/>
                <a:gd name="T43" fmla="*/ 5 h 7"/>
                <a:gd name="T44" fmla="*/ 3 w 5"/>
                <a:gd name="T45" fmla="*/ 5 h 7"/>
                <a:gd name="T46" fmla="*/ 3 w 5"/>
                <a:gd name="T47" fmla="*/ 5 h 7"/>
                <a:gd name="T48" fmla="*/ 2 w 5"/>
                <a:gd name="T49" fmla="*/ 6 h 7"/>
                <a:gd name="T50" fmla="*/ 2 w 5"/>
                <a:gd name="T51" fmla="*/ 6 h 7"/>
                <a:gd name="T52" fmla="*/ 2 w 5"/>
                <a:gd name="T53" fmla="*/ 6 h 7"/>
                <a:gd name="T54" fmla="*/ 2 w 5"/>
                <a:gd name="T55" fmla="*/ 6 h 7"/>
                <a:gd name="T56" fmla="*/ 1 w 5"/>
                <a:gd name="T57" fmla="*/ 6 h 7"/>
                <a:gd name="T58" fmla="*/ 1 w 5"/>
                <a:gd name="T59" fmla="*/ 6 h 7"/>
                <a:gd name="T60" fmla="*/ 0 w 5"/>
                <a:gd name="T61" fmla="*/ 6 h 7"/>
                <a:gd name="T62" fmla="*/ 0 w 5"/>
                <a:gd name="T63" fmla="*/ 2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 h="7">
                  <a:moveTo>
                    <a:pt x="0" y="2"/>
                  </a:moveTo>
                  <a:lnTo>
                    <a:pt x="0" y="1"/>
                  </a:lnTo>
                  <a:lnTo>
                    <a:pt x="0" y="1"/>
                  </a:lnTo>
                  <a:lnTo>
                    <a:pt x="0" y="0"/>
                  </a:lnTo>
                  <a:lnTo>
                    <a:pt x="1" y="0"/>
                  </a:lnTo>
                  <a:lnTo>
                    <a:pt x="1" y="0"/>
                  </a:lnTo>
                  <a:lnTo>
                    <a:pt x="2" y="0"/>
                  </a:lnTo>
                  <a:lnTo>
                    <a:pt x="2" y="0"/>
                  </a:lnTo>
                  <a:lnTo>
                    <a:pt x="2" y="0"/>
                  </a:lnTo>
                  <a:lnTo>
                    <a:pt x="3" y="0"/>
                  </a:lnTo>
                  <a:lnTo>
                    <a:pt x="3" y="1"/>
                  </a:lnTo>
                  <a:lnTo>
                    <a:pt x="3" y="1"/>
                  </a:lnTo>
                  <a:lnTo>
                    <a:pt x="4" y="1"/>
                  </a:lnTo>
                  <a:lnTo>
                    <a:pt x="4" y="2"/>
                  </a:lnTo>
                  <a:lnTo>
                    <a:pt x="4" y="2"/>
                  </a:lnTo>
                  <a:lnTo>
                    <a:pt x="4" y="2"/>
                  </a:lnTo>
                  <a:lnTo>
                    <a:pt x="4" y="3"/>
                  </a:lnTo>
                  <a:lnTo>
                    <a:pt x="4" y="3"/>
                  </a:lnTo>
                  <a:lnTo>
                    <a:pt x="4" y="4"/>
                  </a:lnTo>
                  <a:lnTo>
                    <a:pt x="4" y="4"/>
                  </a:lnTo>
                  <a:lnTo>
                    <a:pt x="4" y="4"/>
                  </a:lnTo>
                  <a:lnTo>
                    <a:pt x="4" y="5"/>
                  </a:lnTo>
                  <a:lnTo>
                    <a:pt x="3" y="5"/>
                  </a:lnTo>
                  <a:lnTo>
                    <a:pt x="3" y="5"/>
                  </a:lnTo>
                  <a:lnTo>
                    <a:pt x="2" y="6"/>
                  </a:lnTo>
                  <a:lnTo>
                    <a:pt x="2" y="6"/>
                  </a:lnTo>
                  <a:lnTo>
                    <a:pt x="2" y="6"/>
                  </a:lnTo>
                  <a:lnTo>
                    <a:pt x="2" y="6"/>
                  </a:lnTo>
                  <a:lnTo>
                    <a:pt x="1" y="6"/>
                  </a:lnTo>
                  <a:lnTo>
                    <a:pt x="1" y="6"/>
                  </a:lnTo>
                  <a:lnTo>
                    <a:pt x="0" y="6"/>
                  </a:lnTo>
                  <a:lnTo>
                    <a:pt x="0" y="2"/>
                  </a:lnTo>
                </a:path>
              </a:pathLst>
            </a:custGeom>
            <a:solidFill>
              <a:srgbClr val="B2B2B2"/>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47" name="Freeform 444"/>
            <p:cNvSpPr>
              <a:spLocks/>
            </p:cNvSpPr>
            <p:nvPr/>
          </p:nvSpPr>
          <p:spPr bwMode="auto">
            <a:xfrm>
              <a:off x="840" y="3234"/>
              <a:ext cx="11" cy="21"/>
            </a:xfrm>
            <a:custGeom>
              <a:avLst/>
              <a:gdLst>
                <a:gd name="T0" fmla="*/ 2 w 11"/>
                <a:gd name="T1" fmla="*/ 16 h 21"/>
                <a:gd name="T2" fmla="*/ 2 w 11"/>
                <a:gd name="T3" fmla="*/ 17 h 21"/>
                <a:gd name="T4" fmla="*/ 2 w 11"/>
                <a:gd name="T5" fmla="*/ 18 h 21"/>
                <a:gd name="T6" fmla="*/ 2 w 11"/>
                <a:gd name="T7" fmla="*/ 18 h 21"/>
                <a:gd name="T8" fmla="*/ 2 w 11"/>
                <a:gd name="T9" fmla="*/ 19 h 21"/>
                <a:gd name="T10" fmla="*/ 3 w 11"/>
                <a:gd name="T11" fmla="*/ 19 h 21"/>
                <a:gd name="T12" fmla="*/ 3 w 11"/>
                <a:gd name="T13" fmla="*/ 19 h 21"/>
                <a:gd name="T14" fmla="*/ 3 w 11"/>
                <a:gd name="T15" fmla="*/ 20 h 21"/>
                <a:gd name="T16" fmla="*/ 4 w 11"/>
                <a:gd name="T17" fmla="*/ 20 h 21"/>
                <a:gd name="T18" fmla="*/ 5 w 11"/>
                <a:gd name="T19" fmla="*/ 19 h 21"/>
                <a:gd name="T20" fmla="*/ 6 w 11"/>
                <a:gd name="T21" fmla="*/ 19 h 21"/>
                <a:gd name="T22" fmla="*/ 6 w 11"/>
                <a:gd name="T23" fmla="*/ 18 h 21"/>
                <a:gd name="T24" fmla="*/ 7 w 11"/>
                <a:gd name="T25" fmla="*/ 18 h 21"/>
                <a:gd name="T26" fmla="*/ 8 w 11"/>
                <a:gd name="T27" fmla="*/ 18 h 21"/>
                <a:gd name="T28" fmla="*/ 8 w 11"/>
                <a:gd name="T29" fmla="*/ 17 h 21"/>
                <a:gd name="T30" fmla="*/ 9 w 11"/>
                <a:gd name="T31" fmla="*/ 17 h 21"/>
                <a:gd name="T32" fmla="*/ 9 w 11"/>
                <a:gd name="T33" fmla="*/ 16 h 21"/>
                <a:gd name="T34" fmla="*/ 9 w 11"/>
                <a:gd name="T35" fmla="*/ 15 h 21"/>
                <a:gd name="T36" fmla="*/ 9 w 11"/>
                <a:gd name="T37" fmla="*/ 15 h 21"/>
                <a:gd name="T38" fmla="*/ 9 w 11"/>
                <a:gd name="T39" fmla="*/ 13 h 21"/>
                <a:gd name="T40" fmla="*/ 9 w 11"/>
                <a:gd name="T41" fmla="*/ 12 h 21"/>
                <a:gd name="T42" fmla="*/ 10 w 11"/>
                <a:gd name="T43" fmla="*/ 12 h 21"/>
                <a:gd name="T44" fmla="*/ 10 w 11"/>
                <a:gd name="T45" fmla="*/ 11 h 21"/>
                <a:gd name="T46" fmla="*/ 10 w 11"/>
                <a:gd name="T47" fmla="*/ 9 h 21"/>
                <a:gd name="T48" fmla="*/ 9 w 11"/>
                <a:gd name="T49" fmla="*/ 8 h 21"/>
                <a:gd name="T50" fmla="*/ 9 w 11"/>
                <a:gd name="T51" fmla="*/ 8 h 21"/>
                <a:gd name="T52" fmla="*/ 9 w 11"/>
                <a:gd name="T53" fmla="*/ 7 h 21"/>
                <a:gd name="T54" fmla="*/ 9 w 11"/>
                <a:gd name="T55" fmla="*/ 6 h 21"/>
                <a:gd name="T56" fmla="*/ 9 w 11"/>
                <a:gd name="T57" fmla="*/ 5 h 21"/>
                <a:gd name="T58" fmla="*/ 9 w 11"/>
                <a:gd name="T59" fmla="*/ 4 h 21"/>
                <a:gd name="T60" fmla="*/ 8 w 11"/>
                <a:gd name="T61" fmla="*/ 4 h 21"/>
                <a:gd name="T62" fmla="*/ 8 w 11"/>
                <a:gd name="T63" fmla="*/ 3 h 21"/>
                <a:gd name="T64" fmla="*/ 8 w 11"/>
                <a:gd name="T65" fmla="*/ 2 h 21"/>
                <a:gd name="T66" fmla="*/ 7 w 11"/>
                <a:gd name="T67" fmla="*/ 2 h 21"/>
                <a:gd name="T68" fmla="*/ 6 w 11"/>
                <a:gd name="T69" fmla="*/ 1 h 21"/>
                <a:gd name="T70" fmla="*/ 6 w 11"/>
                <a:gd name="T71" fmla="*/ 1 h 21"/>
                <a:gd name="T72" fmla="*/ 5 w 11"/>
                <a:gd name="T73" fmla="*/ 1 h 21"/>
                <a:gd name="T74" fmla="*/ 4 w 11"/>
                <a:gd name="T75" fmla="*/ 0 h 21"/>
                <a:gd name="T76" fmla="*/ 4 w 11"/>
                <a:gd name="T77" fmla="*/ 0 h 21"/>
                <a:gd name="T78" fmla="*/ 3 w 11"/>
                <a:gd name="T79" fmla="*/ 0 h 21"/>
                <a:gd name="T80" fmla="*/ 3 w 11"/>
                <a:gd name="T81" fmla="*/ 0 h 21"/>
                <a:gd name="T82" fmla="*/ 2 w 11"/>
                <a:gd name="T83" fmla="*/ 0 h 21"/>
                <a:gd name="T84" fmla="*/ 1 w 11"/>
                <a:gd name="T85" fmla="*/ 0 h 21"/>
                <a:gd name="T86" fmla="*/ 1 w 11"/>
                <a:gd name="T87" fmla="*/ 1 h 21"/>
                <a:gd name="T88" fmla="*/ 1 w 11"/>
                <a:gd name="T89" fmla="*/ 1 h 21"/>
                <a:gd name="T90" fmla="*/ 1 w 11"/>
                <a:gd name="T91" fmla="*/ 2 h 21"/>
                <a:gd name="T92" fmla="*/ 0 w 11"/>
                <a:gd name="T93" fmla="*/ 2 h 21"/>
                <a:gd name="T94" fmla="*/ 0 w 11"/>
                <a:gd name="T95" fmla="*/ 2 h 21"/>
                <a:gd name="T96" fmla="*/ 0 w 11"/>
                <a:gd name="T97" fmla="*/ 3 h 21"/>
                <a:gd name="T98" fmla="*/ 0 w 11"/>
                <a:gd name="T99" fmla="*/ 5 h 21"/>
                <a:gd name="T100" fmla="*/ 2 w 11"/>
                <a:gd name="T101" fmla="*/ 16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1" h="21">
                  <a:moveTo>
                    <a:pt x="2" y="16"/>
                  </a:moveTo>
                  <a:lnTo>
                    <a:pt x="2" y="17"/>
                  </a:lnTo>
                  <a:lnTo>
                    <a:pt x="2" y="18"/>
                  </a:lnTo>
                  <a:lnTo>
                    <a:pt x="2" y="18"/>
                  </a:lnTo>
                  <a:lnTo>
                    <a:pt x="2" y="19"/>
                  </a:lnTo>
                  <a:lnTo>
                    <a:pt x="3" y="19"/>
                  </a:lnTo>
                  <a:lnTo>
                    <a:pt x="3" y="19"/>
                  </a:lnTo>
                  <a:lnTo>
                    <a:pt x="3" y="20"/>
                  </a:lnTo>
                  <a:lnTo>
                    <a:pt x="4" y="20"/>
                  </a:lnTo>
                  <a:lnTo>
                    <a:pt x="5" y="19"/>
                  </a:lnTo>
                  <a:lnTo>
                    <a:pt x="6" y="19"/>
                  </a:lnTo>
                  <a:lnTo>
                    <a:pt x="6" y="18"/>
                  </a:lnTo>
                  <a:lnTo>
                    <a:pt x="7" y="18"/>
                  </a:lnTo>
                  <a:lnTo>
                    <a:pt x="8" y="18"/>
                  </a:lnTo>
                  <a:lnTo>
                    <a:pt x="8" y="17"/>
                  </a:lnTo>
                  <a:lnTo>
                    <a:pt x="9" y="17"/>
                  </a:lnTo>
                  <a:lnTo>
                    <a:pt x="9" y="16"/>
                  </a:lnTo>
                  <a:lnTo>
                    <a:pt x="9" y="15"/>
                  </a:lnTo>
                  <a:lnTo>
                    <a:pt x="9" y="15"/>
                  </a:lnTo>
                  <a:lnTo>
                    <a:pt x="9" y="13"/>
                  </a:lnTo>
                  <a:lnTo>
                    <a:pt x="9" y="12"/>
                  </a:lnTo>
                  <a:lnTo>
                    <a:pt x="10" y="12"/>
                  </a:lnTo>
                  <a:lnTo>
                    <a:pt x="10" y="11"/>
                  </a:lnTo>
                  <a:lnTo>
                    <a:pt x="10" y="9"/>
                  </a:lnTo>
                  <a:lnTo>
                    <a:pt x="9" y="8"/>
                  </a:lnTo>
                  <a:lnTo>
                    <a:pt x="9" y="8"/>
                  </a:lnTo>
                  <a:lnTo>
                    <a:pt x="9" y="7"/>
                  </a:lnTo>
                  <a:lnTo>
                    <a:pt x="9" y="6"/>
                  </a:lnTo>
                  <a:lnTo>
                    <a:pt x="9" y="5"/>
                  </a:lnTo>
                  <a:lnTo>
                    <a:pt x="9" y="4"/>
                  </a:lnTo>
                  <a:lnTo>
                    <a:pt x="8" y="4"/>
                  </a:lnTo>
                  <a:lnTo>
                    <a:pt x="8" y="3"/>
                  </a:lnTo>
                  <a:lnTo>
                    <a:pt x="8" y="2"/>
                  </a:lnTo>
                  <a:lnTo>
                    <a:pt x="7" y="2"/>
                  </a:lnTo>
                  <a:lnTo>
                    <a:pt x="6" y="1"/>
                  </a:lnTo>
                  <a:lnTo>
                    <a:pt x="6" y="1"/>
                  </a:lnTo>
                  <a:lnTo>
                    <a:pt x="5" y="1"/>
                  </a:lnTo>
                  <a:lnTo>
                    <a:pt x="4" y="0"/>
                  </a:lnTo>
                  <a:lnTo>
                    <a:pt x="4" y="0"/>
                  </a:lnTo>
                  <a:lnTo>
                    <a:pt x="3" y="0"/>
                  </a:lnTo>
                  <a:lnTo>
                    <a:pt x="3" y="0"/>
                  </a:lnTo>
                  <a:lnTo>
                    <a:pt x="2" y="0"/>
                  </a:lnTo>
                  <a:lnTo>
                    <a:pt x="1" y="0"/>
                  </a:lnTo>
                  <a:lnTo>
                    <a:pt x="1" y="1"/>
                  </a:lnTo>
                  <a:lnTo>
                    <a:pt x="1" y="1"/>
                  </a:lnTo>
                  <a:lnTo>
                    <a:pt x="1" y="2"/>
                  </a:lnTo>
                  <a:lnTo>
                    <a:pt x="0" y="2"/>
                  </a:lnTo>
                  <a:lnTo>
                    <a:pt x="0" y="2"/>
                  </a:lnTo>
                  <a:lnTo>
                    <a:pt x="0" y="3"/>
                  </a:lnTo>
                  <a:lnTo>
                    <a:pt x="0" y="5"/>
                  </a:lnTo>
                  <a:lnTo>
                    <a:pt x="2" y="16"/>
                  </a:lnTo>
                </a:path>
              </a:pathLst>
            </a:custGeom>
            <a:solidFill>
              <a:srgbClr val="B2B2B2"/>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48" name="Freeform 445"/>
            <p:cNvSpPr>
              <a:spLocks/>
            </p:cNvSpPr>
            <p:nvPr/>
          </p:nvSpPr>
          <p:spPr bwMode="auto">
            <a:xfrm>
              <a:off x="744" y="3094"/>
              <a:ext cx="8" cy="1"/>
            </a:xfrm>
            <a:custGeom>
              <a:avLst/>
              <a:gdLst>
                <a:gd name="T0" fmla="*/ 7 w 8"/>
                <a:gd name="T1" fmla="*/ 0 h 1"/>
                <a:gd name="T2" fmla="*/ 0 w 8"/>
                <a:gd name="T3" fmla="*/ 0 h 1"/>
                <a:gd name="T4" fmla="*/ 7 w 8"/>
                <a:gd name="T5" fmla="*/ 0 h 1"/>
                <a:gd name="T6" fmla="*/ 7 w 8"/>
                <a:gd name="T7" fmla="*/ 0 h 1"/>
              </a:gdLst>
              <a:ahLst/>
              <a:cxnLst>
                <a:cxn ang="0">
                  <a:pos x="T0" y="T1"/>
                </a:cxn>
                <a:cxn ang="0">
                  <a:pos x="T2" y="T3"/>
                </a:cxn>
                <a:cxn ang="0">
                  <a:pos x="T4" y="T5"/>
                </a:cxn>
                <a:cxn ang="0">
                  <a:pos x="T6" y="T7"/>
                </a:cxn>
              </a:cxnLst>
              <a:rect l="0" t="0" r="r" b="b"/>
              <a:pathLst>
                <a:path w="8" h="1">
                  <a:moveTo>
                    <a:pt x="7" y="0"/>
                  </a:moveTo>
                  <a:lnTo>
                    <a:pt x="0" y="0"/>
                  </a:lnTo>
                  <a:lnTo>
                    <a:pt x="7" y="0"/>
                  </a:lnTo>
                  <a:lnTo>
                    <a:pt x="7" y="0"/>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49" name="Line 446"/>
            <p:cNvSpPr>
              <a:spLocks noChangeShapeType="1"/>
            </p:cNvSpPr>
            <p:nvPr/>
          </p:nvSpPr>
          <p:spPr bwMode="auto">
            <a:xfrm>
              <a:off x="757" y="3097"/>
              <a:ext cx="128" cy="0"/>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50" name="Line 447"/>
            <p:cNvSpPr>
              <a:spLocks noChangeShapeType="1"/>
            </p:cNvSpPr>
            <p:nvPr/>
          </p:nvSpPr>
          <p:spPr bwMode="auto">
            <a:xfrm>
              <a:off x="761" y="3097"/>
              <a:ext cx="120"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51" name="Freeform 448"/>
            <p:cNvSpPr>
              <a:spLocks/>
            </p:cNvSpPr>
            <p:nvPr/>
          </p:nvSpPr>
          <p:spPr bwMode="auto">
            <a:xfrm>
              <a:off x="884" y="3092"/>
              <a:ext cx="9" cy="3"/>
            </a:xfrm>
            <a:custGeom>
              <a:avLst/>
              <a:gdLst>
                <a:gd name="T0" fmla="*/ 7 w 9"/>
                <a:gd name="T1" fmla="*/ 0 h 3"/>
                <a:gd name="T2" fmla="*/ 6 w 9"/>
                <a:gd name="T3" fmla="*/ 1 h 3"/>
                <a:gd name="T4" fmla="*/ 6 w 9"/>
                <a:gd name="T5" fmla="*/ 0 h 3"/>
                <a:gd name="T6" fmla="*/ 4 w 9"/>
                <a:gd name="T7" fmla="*/ 1 h 3"/>
                <a:gd name="T8" fmla="*/ 5 w 9"/>
                <a:gd name="T9" fmla="*/ 0 h 3"/>
                <a:gd name="T10" fmla="*/ 3 w 9"/>
                <a:gd name="T11" fmla="*/ 1 h 3"/>
                <a:gd name="T12" fmla="*/ 3 w 9"/>
                <a:gd name="T13" fmla="*/ 0 h 3"/>
                <a:gd name="T14" fmla="*/ 2 w 9"/>
                <a:gd name="T15" fmla="*/ 1 h 3"/>
                <a:gd name="T16" fmla="*/ 1 w 9"/>
                <a:gd name="T17" fmla="*/ 0 h 3"/>
                <a:gd name="T18" fmla="*/ 0 w 9"/>
                <a:gd name="T19" fmla="*/ 1 h 3"/>
                <a:gd name="T20" fmla="*/ 2 w 9"/>
                <a:gd name="T21" fmla="*/ 2 h 3"/>
                <a:gd name="T22" fmla="*/ 1 w 9"/>
                <a:gd name="T23" fmla="*/ 2 h 3"/>
                <a:gd name="T24" fmla="*/ 4 w 9"/>
                <a:gd name="T25" fmla="*/ 2 h 3"/>
                <a:gd name="T26" fmla="*/ 2 w 9"/>
                <a:gd name="T27" fmla="*/ 2 h 3"/>
                <a:gd name="T28" fmla="*/ 5 w 9"/>
                <a:gd name="T29" fmla="*/ 2 h 3"/>
                <a:gd name="T30" fmla="*/ 4 w 9"/>
                <a:gd name="T31" fmla="*/ 1 h 3"/>
                <a:gd name="T32" fmla="*/ 6 w 9"/>
                <a:gd name="T33" fmla="*/ 2 h 3"/>
                <a:gd name="T34" fmla="*/ 5 w 9"/>
                <a:gd name="T35" fmla="*/ 2 h 3"/>
                <a:gd name="T36" fmla="*/ 7 w 9"/>
                <a:gd name="T37" fmla="*/ 2 h 3"/>
                <a:gd name="T38" fmla="*/ 6 w 9"/>
                <a:gd name="T39" fmla="*/ 2 h 3"/>
                <a:gd name="T40" fmla="*/ 8 w 9"/>
                <a:gd name="T41" fmla="*/ 2 h 3"/>
                <a:gd name="T42" fmla="*/ 7 w 9"/>
                <a:gd name="T43" fmla="*/ 1 h 3"/>
                <a:gd name="T44" fmla="*/ 7 w 9"/>
                <a:gd name="T45"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 h="3">
                  <a:moveTo>
                    <a:pt x="7" y="0"/>
                  </a:moveTo>
                  <a:lnTo>
                    <a:pt x="6" y="1"/>
                  </a:lnTo>
                  <a:lnTo>
                    <a:pt x="6" y="0"/>
                  </a:lnTo>
                  <a:lnTo>
                    <a:pt x="4" y="1"/>
                  </a:lnTo>
                  <a:lnTo>
                    <a:pt x="5" y="0"/>
                  </a:lnTo>
                  <a:lnTo>
                    <a:pt x="3" y="1"/>
                  </a:lnTo>
                  <a:lnTo>
                    <a:pt x="3" y="0"/>
                  </a:lnTo>
                  <a:lnTo>
                    <a:pt x="2" y="1"/>
                  </a:lnTo>
                  <a:lnTo>
                    <a:pt x="1" y="0"/>
                  </a:lnTo>
                  <a:lnTo>
                    <a:pt x="0" y="1"/>
                  </a:lnTo>
                  <a:lnTo>
                    <a:pt x="2" y="2"/>
                  </a:lnTo>
                  <a:lnTo>
                    <a:pt x="1" y="2"/>
                  </a:lnTo>
                  <a:lnTo>
                    <a:pt x="4" y="2"/>
                  </a:lnTo>
                  <a:lnTo>
                    <a:pt x="2" y="2"/>
                  </a:lnTo>
                  <a:lnTo>
                    <a:pt x="5" y="2"/>
                  </a:lnTo>
                  <a:lnTo>
                    <a:pt x="4" y="1"/>
                  </a:lnTo>
                  <a:lnTo>
                    <a:pt x="6" y="2"/>
                  </a:lnTo>
                  <a:lnTo>
                    <a:pt x="5" y="2"/>
                  </a:lnTo>
                  <a:lnTo>
                    <a:pt x="7" y="2"/>
                  </a:lnTo>
                  <a:lnTo>
                    <a:pt x="6" y="2"/>
                  </a:lnTo>
                  <a:lnTo>
                    <a:pt x="8" y="2"/>
                  </a:lnTo>
                  <a:lnTo>
                    <a:pt x="7" y="1"/>
                  </a:lnTo>
                  <a:lnTo>
                    <a:pt x="7" y="0"/>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52" name="Freeform 449"/>
            <p:cNvSpPr>
              <a:spLocks/>
            </p:cNvSpPr>
            <p:nvPr/>
          </p:nvSpPr>
          <p:spPr bwMode="auto">
            <a:xfrm>
              <a:off x="741" y="3096"/>
              <a:ext cx="8" cy="1"/>
            </a:xfrm>
            <a:custGeom>
              <a:avLst/>
              <a:gdLst>
                <a:gd name="T0" fmla="*/ 7 w 8"/>
                <a:gd name="T1" fmla="*/ 0 h 1"/>
                <a:gd name="T2" fmla="*/ 0 w 8"/>
                <a:gd name="T3" fmla="*/ 0 h 1"/>
                <a:gd name="T4" fmla="*/ 7 w 8"/>
                <a:gd name="T5" fmla="*/ 0 h 1"/>
                <a:gd name="T6" fmla="*/ 7 w 8"/>
                <a:gd name="T7" fmla="*/ 0 h 1"/>
              </a:gdLst>
              <a:ahLst/>
              <a:cxnLst>
                <a:cxn ang="0">
                  <a:pos x="T0" y="T1"/>
                </a:cxn>
                <a:cxn ang="0">
                  <a:pos x="T2" y="T3"/>
                </a:cxn>
                <a:cxn ang="0">
                  <a:pos x="T4" y="T5"/>
                </a:cxn>
                <a:cxn ang="0">
                  <a:pos x="T6" y="T7"/>
                </a:cxn>
              </a:cxnLst>
              <a:rect l="0" t="0" r="r" b="b"/>
              <a:pathLst>
                <a:path w="8" h="1">
                  <a:moveTo>
                    <a:pt x="7" y="0"/>
                  </a:moveTo>
                  <a:lnTo>
                    <a:pt x="0" y="0"/>
                  </a:lnTo>
                  <a:lnTo>
                    <a:pt x="7" y="0"/>
                  </a:lnTo>
                  <a:lnTo>
                    <a:pt x="7" y="0"/>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53" name="Line 450"/>
            <p:cNvSpPr>
              <a:spLocks noChangeShapeType="1"/>
            </p:cNvSpPr>
            <p:nvPr/>
          </p:nvSpPr>
          <p:spPr bwMode="auto">
            <a:xfrm>
              <a:off x="754" y="3099"/>
              <a:ext cx="128" cy="0"/>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54" name="Line 451"/>
            <p:cNvSpPr>
              <a:spLocks noChangeShapeType="1"/>
            </p:cNvSpPr>
            <p:nvPr/>
          </p:nvSpPr>
          <p:spPr bwMode="auto">
            <a:xfrm>
              <a:off x="758" y="3099"/>
              <a:ext cx="120"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55" name="Freeform 452"/>
            <p:cNvSpPr>
              <a:spLocks/>
            </p:cNvSpPr>
            <p:nvPr/>
          </p:nvSpPr>
          <p:spPr bwMode="auto">
            <a:xfrm>
              <a:off x="882" y="3094"/>
              <a:ext cx="8" cy="3"/>
            </a:xfrm>
            <a:custGeom>
              <a:avLst/>
              <a:gdLst>
                <a:gd name="T0" fmla="*/ 6 w 8"/>
                <a:gd name="T1" fmla="*/ 0 h 3"/>
                <a:gd name="T2" fmla="*/ 4 w 8"/>
                <a:gd name="T3" fmla="*/ 1 h 3"/>
                <a:gd name="T4" fmla="*/ 5 w 8"/>
                <a:gd name="T5" fmla="*/ 0 h 3"/>
                <a:gd name="T6" fmla="*/ 3 w 8"/>
                <a:gd name="T7" fmla="*/ 1 h 3"/>
                <a:gd name="T8" fmla="*/ 4 w 8"/>
                <a:gd name="T9" fmla="*/ 0 h 3"/>
                <a:gd name="T10" fmla="*/ 2 w 8"/>
                <a:gd name="T11" fmla="*/ 1 h 3"/>
                <a:gd name="T12" fmla="*/ 2 w 8"/>
                <a:gd name="T13" fmla="*/ 0 h 3"/>
                <a:gd name="T14" fmla="*/ 1 w 8"/>
                <a:gd name="T15" fmla="*/ 1 h 3"/>
                <a:gd name="T16" fmla="*/ 1 w 8"/>
                <a:gd name="T17" fmla="*/ 0 h 3"/>
                <a:gd name="T18" fmla="*/ 0 w 8"/>
                <a:gd name="T19" fmla="*/ 1 h 3"/>
                <a:gd name="T20" fmla="*/ 2 w 8"/>
                <a:gd name="T21" fmla="*/ 2 h 3"/>
                <a:gd name="T22" fmla="*/ 1 w 8"/>
                <a:gd name="T23" fmla="*/ 1 h 3"/>
                <a:gd name="T24" fmla="*/ 3 w 8"/>
                <a:gd name="T25" fmla="*/ 2 h 3"/>
                <a:gd name="T26" fmla="*/ 2 w 8"/>
                <a:gd name="T27" fmla="*/ 1 h 3"/>
                <a:gd name="T28" fmla="*/ 4 w 8"/>
                <a:gd name="T29" fmla="*/ 2 h 3"/>
                <a:gd name="T30" fmla="*/ 3 w 8"/>
                <a:gd name="T31" fmla="*/ 1 h 3"/>
                <a:gd name="T32" fmla="*/ 5 w 8"/>
                <a:gd name="T33" fmla="*/ 2 h 3"/>
                <a:gd name="T34" fmla="*/ 4 w 8"/>
                <a:gd name="T35" fmla="*/ 1 h 3"/>
                <a:gd name="T36" fmla="*/ 6 w 8"/>
                <a:gd name="T37" fmla="*/ 2 h 3"/>
                <a:gd name="T38" fmla="*/ 5 w 8"/>
                <a:gd name="T39" fmla="*/ 1 h 3"/>
                <a:gd name="T40" fmla="*/ 7 w 8"/>
                <a:gd name="T41" fmla="*/ 2 h 3"/>
                <a:gd name="T42" fmla="*/ 6 w 8"/>
                <a:gd name="T43" fmla="*/ 1 h 3"/>
                <a:gd name="T44" fmla="*/ 6 w 8"/>
                <a:gd name="T45"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 h="3">
                  <a:moveTo>
                    <a:pt x="6" y="0"/>
                  </a:moveTo>
                  <a:lnTo>
                    <a:pt x="4" y="1"/>
                  </a:lnTo>
                  <a:lnTo>
                    <a:pt x="5" y="0"/>
                  </a:lnTo>
                  <a:lnTo>
                    <a:pt x="3" y="1"/>
                  </a:lnTo>
                  <a:lnTo>
                    <a:pt x="4" y="0"/>
                  </a:lnTo>
                  <a:lnTo>
                    <a:pt x="2" y="1"/>
                  </a:lnTo>
                  <a:lnTo>
                    <a:pt x="2" y="0"/>
                  </a:lnTo>
                  <a:lnTo>
                    <a:pt x="1" y="1"/>
                  </a:lnTo>
                  <a:lnTo>
                    <a:pt x="1" y="0"/>
                  </a:lnTo>
                  <a:lnTo>
                    <a:pt x="0" y="1"/>
                  </a:lnTo>
                  <a:lnTo>
                    <a:pt x="2" y="2"/>
                  </a:lnTo>
                  <a:lnTo>
                    <a:pt x="1" y="1"/>
                  </a:lnTo>
                  <a:lnTo>
                    <a:pt x="3" y="2"/>
                  </a:lnTo>
                  <a:lnTo>
                    <a:pt x="2" y="1"/>
                  </a:lnTo>
                  <a:lnTo>
                    <a:pt x="4" y="2"/>
                  </a:lnTo>
                  <a:lnTo>
                    <a:pt x="3" y="1"/>
                  </a:lnTo>
                  <a:lnTo>
                    <a:pt x="5" y="2"/>
                  </a:lnTo>
                  <a:lnTo>
                    <a:pt x="4" y="1"/>
                  </a:lnTo>
                  <a:lnTo>
                    <a:pt x="6" y="2"/>
                  </a:lnTo>
                  <a:lnTo>
                    <a:pt x="5" y="1"/>
                  </a:lnTo>
                  <a:lnTo>
                    <a:pt x="7" y="2"/>
                  </a:lnTo>
                  <a:lnTo>
                    <a:pt x="6" y="1"/>
                  </a:lnTo>
                  <a:lnTo>
                    <a:pt x="6" y="0"/>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56" name="Freeform 453"/>
            <p:cNvSpPr>
              <a:spLocks/>
            </p:cNvSpPr>
            <p:nvPr/>
          </p:nvSpPr>
          <p:spPr bwMode="auto">
            <a:xfrm>
              <a:off x="743" y="3099"/>
              <a:ext cx="8" cy="1"/>
            </a:xfrm>
            <a:custGeom>
              <a:avLst/>
              <a:gdLst>
                <a:gd name="T0" fmla="*/ 7 w 8"/>
                <a:gd name="T1" fmla="*/ 0 h 1"/>
                <a:gd name="T2" fmla="*/ 0 w 8"/>
                <a:gd name="T3" fmla="*/ 0 h 1"/>
                <a:gd name="T4" fmla="*/ 7 w 8"/>
                <a:gd name="T5" fmla="*/ 0 h 1"/>
                <a:gd name="T6" fmla="*/ 7 w 8"/>
                <a:gd name="T7" fmla="*/ 0 h 1"/>
              </a:gdLst>
              <a:ahLst/>
              <a:cxnLst>
                <a:cxn ang="0">
                  <a:pos x="T0" y="T1"/>
                </a:cxn>
                <a:cxn ang="0">
                  <a:pos x="T2" y="T3"/>
                </a:cxn>
                <a:cxn ang="0">
                  <a:pos x="T4" y="T5"/>
                </a:cxn>
                <a:cxn ang="0">
                  <a:pos x="T6" y="T7"/>
                </a:cxn>
              </a:cxnLst>
              <a:rect l="0" t="0" r="r" b="b"/>
              <a:pathLst>
                <a:path w="8" h="1">
                  <a:moveTo>
                    <a:pt x="7" y="0"/>
                  </a:moveTo>
                  <a:lnTo>
                    <a:pt x="0" y="0"/>
                  </a:lnTo>
                  <a:lnTo>
                    <a:pt x="7" y="0"/>
                  </a:lnTo>
                  <a:lnTo>
                    <a:pt x="7" y="0"/>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57" name="Line 454"/>
            <p:cNvSpPr>
              <a:spLocks noChangeShapeType="1"/>
            </p:cNvSpPr>
            <p:nvPr/>
          </p:nvSpPr>
          <p:spPr bwMode="auto">
            <a:xfrm>
              <a:off x="756" y="3101"/>
              <a:ext cx="128" cy="0"/>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58" name="Line 455"/>
            <p:cNvSpPr>
              <a:spLocks noChangeShapeType="1"/>
            </p:cNvSpPr>
            <p:nvPr/>
          </p:nvSpPr>
          <p:spPr bwMode="auto">
            <a:xfrm>
              <a:off x="760" y="3101"/>
              <a:ext cx="120"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59" name="Freeform 456"/>
            <p:cNvSpPr>
              <a:spLocks/>
            </p:cNvSpPr>
            <p:nvPr/>
          </p:nvSpPr>
          <p:spPr bwMode="auto">
            <a:xfrm>
              <a:off x="884" y="3097"/>
              <a:ext cx="8" cy="3"/>
            </a:xfrm>
            <a:custGeom>
              <a:avLst/>
              <a:gdLst>
                <a:gd name="T0" fmla="*/ 6 w 8"/>
                <a:gd name="T1" fmla="*/ 0 h 3"/>
                <a:gd name="T2" fmla="*/ 4 w 8"/>
                <a:gd name="T3" fmla="*/ 1 h 3"/>
                <a:gd name="T4" fmla="*/ 5 w 8"/>
                <a:gd name="T5" fmla="*/ 0 h 3"/>
                <a:gd name="T6" fmla="*/ 3 w 8"/>
                <a:gd name="T7" fmla="*/ 1 h 3"/>
                <a:gd name="T8" fmla="*/ 4 w 8"/>
                <a:gd name="T9" fmla="*/ 0 h 3"/>
                <a:gd name="T10" fmla="*/ 2 w 8"/>
                <a:gd name="T11" fmla="*/ 1 h 3"/>
                <a:gd name="T12" fmla="*/ 2 w 8"/>
                <a:gd name="T13" fmla="*/ 0 h 3"/>
                <a:gd name="T14" fmla="*/ 1 w 8"/>
                <a:gd name="T15" fmla="*/ 1 h 3"/>
                <a:gd name="T16" fmla="*/ 1 w 8"/>
                <a:gd name="T17" fmla="*/ 0 h 3"/>
                <a:gd name="T18" fmla="*/ 0 w 8"/>
                <a:gd name="T19" fmla="*/ 1 h 3"/>
                <a:gd name="T20" fmla="*/ 2 w 8"/>
                <a:gd name="T21" fmla="*/ 2 h 3"/>
                <a:gd name="T22" fmla="*/ 1 w 8"/>
                <a:gd name="T23" fmla="*/ 1 h 3"/>
                <a:gd name="T24" fmla="*/ 3 w 8"/>
                <a:gd name="T25" fmla="*/ 2 h 3"/>
                <a:gd name="T26" fmla="*/ 2 w 8"/>
                <a:gd name="T27" fmla="*/ 1 h 3"/>
                <a:gd name="T28" fmla="*/ 4 w 8"/>
                <a:gd name="T29" fmla="*/ 2 h 3"/>
                <a:gd name="T30" fmla="*/ 3 w 8"/>
                <a:gd name="T31" fmla="*/ 1 h 3"/>
                <a:gd name="T32" fmla="*/ 5 w 8"/>
                <a:gd name="T33" fmla="*/ 2 h 3"/>
                <a:gd name="T34" fmla="*/ 4 w 8"/>
                <a:gd name="T35" fmla="*/ 1 h 3"/>
                <a:gd name="T36" fmla="*/ 6 w 8"/>
                <a:gd name="T37" fmla="*/ 2 h 3"/>
                <a:gd name="T38" fmla="*/ 5 w 8"/>
                <a:gd name="T39" fmla="*/ 1 h 3"/>
                <a:gd name="T40" fmla="*/ 7 w 8"/>
                <a:gd name="T41" fmla="*/ 2 h 3"/>
                <a:gd name="T42" fmla="*/ 6 w 8"/>
                <a:gd name="T43" fmla="*/ 1 h 3"/>
                <a:gd name="T44" fmla="*/ 6 w 8"/>
                <a:gd name="T45"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 h="3">
                  <a:moveTo>
                    <a:pt x="6" y="0"/>
                  </a:moveTo>
                  <a:lnTo>
                    <a:pt x="4" y="1"/>
                  </a:lnTo>
                  <a:lnTo>
                    <a:pt x="5" y="0"/>
                  </a:lnTo>
                  <a:lnTo>
                    <a:pt x="3" y="1"/>
                  </a:lnTo>
                  <a:lnTo>
                    <a:pt x="4" y="0"/>
                  </a:lnTo>
                  <a:lnTo>
                    <a:pt x="2" y="1"/>
                  </a:lnTo>
                  <a:lnTo>
                    <a:pt x="2" y="0"/>
                  </a:lnTo>
                  <a:lnTo>
                    <a:pt x="1" y="1"/>
                  </a:lnTo>
                  <a:lnTo>
                    <a:pt x="1" y="0"/>
                  </a:lnTo>
                  <a:lnTo>
                    <a:pt x="0" y="1"/>
                  </a:lnTo>
                  <a:lnTo>
                    <a:pt x="2" y="2"/>
                  </a:lnTo>
                  <a:lnTo>
                    <a:pt x="1" y="1"/>
                  </a:lnTo>
                  <a:lnTo>
                    <a:pt x="3" y="2"/>
                  </a:lnTo>
                  <a:lnTo>
                    <a:pt x="2" y="1"/>
                  </a:lnTo>
                  <a:lnTo>
                    <a:pt x="4" y="2"/>
                  </a:lnTo>
                  <a:lnTo>
                    <a:pt x="3" y="1"/>
                  </a:lnTo>
                  <a:lnTo>
                    <a:pt x="5" y="2"/>
                  </a:lnTo>
                  <a:lnTo>
                    <a:pt x="4" y="1"/>
                  </a:lnTo>
                  <a:lnTo>
                    <a:pt x="6" y="2"/>
                  </a:lnTo>
                  <a:lnTo>
                    <a:pt x="5" y="1"/>
                  </a:lnTo>
                  <a:lnTo>
                    <a:pt x="7" y="2"/>
                  </a:lnTo>
                  <a:lnTo>
                    <a:pt x="6" y="1"/>
                  </a:lnTo>
                  <a:lnTo>
                    <a:pt x="6" y="0"/>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60" name="Freeform 457"/>
            <p:cNvSpPr>
              <a:spLocks/>
            </p:cNvSpPr>
            <p:nvPr/>
          </p:nvSpPr>
          <p:spPr bwMode="auto">
            <a:xfrm>
              <a:off x="745" y="3100"/>
              <a:ext cx="8" cy="2"/>
            </a:xfrm>
            <a:custGeom>
              <a:avLst/>
              <a:gdLst>
                <a:gd name="T0" fmla="*/ 7 w 8"/>
                <a:gd name="T1" fmla="*/ 1 h 2"/>
                <a:gd name="T2" fmla="*/ 0 w 8"/>
                <a:gd name="T3" fmla="*/ 1 h 2"/>
                <a:gd name="T4" fmla="*/ 7 w 8"/>
                <a:gd name="T5" fmla="*/ 0 h 2"/>
                <a:gd name="T6" fmla="*/ 7 w 8"/>
                <a:gd name="T7" fmla="*/ 1 h 2"/>
              </a:gdLst>
              <a:ahLst/>
              <a:cxnLst>
                <a:cxn ang="0">
                  <a:pos x="T0" y="T1"/>
                </a:cxn>
                <a:cxn ang="0">
                  <a:pos x="T2" y="T3"/>
                </a:cxn>
                <a:cxn ang="0">
                  <a:pos x="T4" y="T5"/>
                </a:cxn>
                <a:cxn ang="0">
                  <a:pos x="T6" y="T7"/>
                </a:cxn>
              </a:cxnLst>
              <a:rect l="0" t="0" r="r" b="b"/>
              <a:pathLst>
                <a:path w="8" h="2">
                  <a:moveTo>
                    <a:pt x="7" y="1"/>
                  </a:moveTo>
                  <a:lnTo>
                    <a:pt x="0" y="1"/>
                  </a:lnTo>
                  <a:lnTo>
                    <a:pt x="7" y="0"/>
                  </a:lnTo>
                  <a:lnTo>
                    <a:pt x="7" y="1"/>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61" name="Line 458"/>
            <p:cNvSpPr>
              <a:spLocks noChangeShapeType="1"/>
            </p:cNvSpPr>
            <p:nvPr/>
          </p:nvSpPr>
          <p:spPr bwMode="auto">
            <a:xfrm>
              <a:off x="758" y="3103"/>
              <a:ext cx="128" cy="0"/>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62" name="Line 459"/>
            <p:cNvSpPr>
              <a:spLocks noChangeShapeType="1"/>
            </p:cNvSpPr>
            <p:nvPr/>
          </p:nvSpPr>
          <p:spPr bwMode="auto">
            <a:xfrm>
              <a:off x="762" y="3103"/>
              <a:ext cx="120"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63" name="Freeform 460"/>
            <p:cNvSpPr>
              <a:spLocks/>
            </p:cNvSpPr>
            <p:nvPr/>
          </p:nvSpPr>
          <p:spPr bwMode="auto">
            <a:xfrm>
              <a:off x="885" y="3099"/>
              <a:ext cx="10" cy="3"/>
            </a:xfrm>
            <a:custGeom>
              <a:avLst/>
              <a:gdLst>
                <a:gd name="T0" fmla="*/ 8 w 10"/>
                <a:gd name="T1" fmla="*/ 0 h 3"/>
                <a:gd name="T2" fmla="*/ 5 w 10"/>
                <a:gd name="T3" fmla="*/ 1 h 3"/>
                <a:gd name="T4" fmla="*/ 7 w 10"/>
                <a:gd name="T5" fmla="*/ 0 h 3"/>
                <a:gd name="T6" fmla="*/ 5 w 10"/>
                <a:gd name="T7" fmla="*/ 1 h 3"/>
                <a:gd name="T8" fmla="*/ 5 w 10"/>
                <a:gd name="T9" fmla="*/ 0 h 3"/>
                <a:gd name="T10" fmla="*/ 3 w 10"/>
                <a:gd name="T11" fmla="*/ 1 h 3"/>
                <a:gd name="T12" fmla="*/ 4 w 10"/>
                <a:gd name="T13" fmla="*/ 0 h 3"/>
                <a:gd name="T14" fmla="*/ 2 w 10"/>
                <a:gd name="T15" fmla="*/ 1 h 3"/>
                <a:gd name="T16" fmla="*/ 2 w 10"/>
                <a:gd name="T17" fmla="*/ 0 h 3"/>
                <a:gd name="T18" fmla="*/ 0 w 10"/>
                <a:gd name="T19" fmla="*/ 1 h 3"/>
                <a:gd name="T20" fmla="*/ 2 w 10"/>
                <a:gd name="T21" fmla="*/ 2 h 3"/>
                <a:gd name="T22" fmla="*/ 1 w 10"/>
                <a:gd name="T23" fmla="*/ 1 h 3"/>
                <a:gd name="T24" fmla="*/ 4 w 10"/>
                <a:gd name="T25" fmla="*/ 2 h 3"/>
                <a:gd name="T26" fmla="*/ 2 w 10"/>
                <a:gd name="T27" fmla="*/ 1 h 3"/>
                <a:gd name="T28" fmla="*/ 5 w 10"/>
                <a:gd name="T29" fmla="*/ 2 h 3"/>
                <a:gd name="T30" fmla="*/ 4 w 10"/>
                <a:gd name="T31" fmla="*/ 1 h 3"/>
                <a:gd name="T32" fmla="*/ 6 w 10"/>
                <a:gd name="T33" fmla="*/ 2 h 3"/>
                <a:gd name="T34" fmla="*/ 5 w 10"/>
                <a:gd name="T35" fmla="*/ 1 h 3"/>
                <a:gd name="T36" fmla="*/ 7 w 10"/>
                <a:gd name="T37" fmla="*/ 2 h 3"/>
                <a:gd name="T38" fmla="*/ 6 w 10"/>
                <a:gd name="T39" fmla="*/ 1 h 3"/>
                <a:gd name="T40" fmla="*/ 9 w 10"/>
                <a:gd name="T41" fmla="*/ 2 h 3"/>
                <a:gd name="T42" fmla="*/ 7 w 10"/>
                <a:gd name="T43" fmla="*/ 1 h 3"/>
                <a:gd name="T44" fmla="*/ 8 w 10"/>
                <a:gd name="T45"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 h="3">
                  <a:moveTo>
                    <a:pt x="8" y="0"/>
                  </a:moveTo>
                  <a:lnTo>
                    <a:pt x="5" y="1"/>
                  </a:lnTo>
                  <a:lnTo>
                    <a:pt x="7" y="0"/>
                  </a:lnTo>
                  <a:lnTo>
                    <a:pt x="5" y="1"/>
                  </a:lnTo>
                  <a:lnTo>
                    <a:pt x="5" y="0"/>
                  </a:lnTo>
                  <a:lnTo>
                    <a:pt x="3" y="1"/>
                  </a:lnTo>
                  <a:lnTo>
                    <a:pt x="4" y="0"/>
                  </a:lnTo>
                  <a:lnTo>
                    <a:pt x="2" y="1"/>
                  </a:lnTo>
                  <a:lnTo>
                    <a:pt x="2" y="0"/>
                  </a:lnTo>
                  <a:lnTo>
                    <a:pt x="0" y="1"/>
                  </a:lnTo>
                  <a:lnTo>
                    <a:pt x="2" y="2"/>
                  </a:lnTo>
                  <a:lnTo>
                    <a:pt x="1" y="1"/>
                  </a:lnTo>
                  <a:lnTo>
                    <a:pt x="4" y="2"/>
                  </a:lnTo>
                  <a:lnTo>
                    <a:pt x="2" y="1"/>
                  </a:lnTo>
                  <a:lnTo>
                    <a:pt x="5" y="2"/>
                  </a:lnTo>
                  <a:lnTo>
                    <a:pt x="4" y="1"/>
                  </a:lnTo>
                  <a:lnTo>
                    <a:pt x="6" y="2"/>
                  </a:lnTo>
                  <a:lnTo>
                    <a:pt x="5" y="1"/>
                  </a:lnTo>
                  <a:lnTo>
                    <a:pt x="7" y="2"/>
                  </a:lnTo>
                  <a:lnTo>
                    <a:pt x="6" y="1"/>
                  </a:lnTo>
                  <a:lnTo>
                    <a:pt x="9" y="2"/>
                  </a:lnTo>
                  <a:lnTo>
                    <a:pt x="7" y="1"/>
                  </a:lnTo>
                  <a:lnTo>
                    <a:pt x="8" y="0"/>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64" name="Freeform 461"/>
            <p:cNvSpPr>
              <a:spLocks/>
            </p:cNvSpPr>
            <p:nvPr/>
          </p:nvSpPr>
          <p:spPr bwMode="auto">
            <a:xfrm>
              <a:off x="743" y="3103"/>
              <a:ext cx="7" cy="1"/>
            </a:xfrm>
            <a:custGeom>
              <a:avLst/>
              <a:gdLst>
                <a:gd name="T0" fmla="*/ 6 w 7"/>
                <a:gd name="T1" fmla="*/ 0 h 1"/>
                <a:gd name="T2" fmla="*/ 0 w 7"/>
                <a:gd name="T3" fmla="*/ 0 h 1"/>
                <a:gd name="T4" fmla="*/ 6 w 7"/>
                <a:gd name="T5" fmla="*/ 0 h 1"/>
                <a:gd name="T6" fmla="*/ 6 w 7"/>
                <a:gd name="T7" fmla="*/ 0 h 1"/>
              </a:gdLst>
              <a:ahLst/>
              <a:cxnLst>
                <a:cxn ang="0">
                  <a:pos x="T0" y="T1"/>
                </a:cxn>
                <a:cxn ang="0">
                  <a:pos x="T2" y="T3"/>
                </a:cxn>
                <a:cxn ang="0">
                  <a:pos x="T4" y="T5"/>
                </a:cxn>
                <a:cxn ang="0">
                  <a:pos x="T6" y="T7"/>
                </a:cxn>
              </a:cxnLst>
              <a:rect l="0" t="0" r="r" b="b"/>
              <a:pathLst>
                <a:path w="7" h="1">
                  <a:moveTo>
                    <a:pt x="6" y="0"/>
                  </a:moveTo>
                  <a:lnTo>
                    <a:pt x="0" y="0"/>
                  </a:lnTo>
                  <a:lnTo>
                    <a:pt x="6" y="0"/>
                  </a:lnTo>
                  <a:lnTo>
                    <a:pt x="6" y="0"/>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65" name="Line 462"/>
            <p:cNvSpPr>
              <a:spLocks noChangeShapeType="1"/>
            </p:cNvSpPr>
            <p:nvPr/>
          </p:nvSpPr>
          <p:spPr bwMode="auto">
            <a:xfrm>
              <a:off x="755" y="3106"/>
              <a:ext cx="128" cy="0"/>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66" name="Line 463"/>
            <p:cNvSpPr>
              <a:spLocks noChangeShapeType="1"/>
            </p:cNvSpPr>
            <p:nvPr/>
          </p:nvSpPr>
          <p:spPr bwMode="auto">
            <a:xfrm>
              <a:off x="759" y="3106"/>
              <a:ext cx="120"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67" name="Freeform 464"/>
            <p:cNvSpPr>
              <a:spLocks/>
            </p:cNvSpPr>
            <p:nvPr/>
          </p:nvSpPr>
          <p:spPr bwMode="auto">
            <a:xfrm>
              <a:off x="883" y="3101"/>
              <a:ext cx="8" cy="3"/>
            </a:xfrm>
            <a:custGeom>
              <a:avLst/>
              <a:gdLst>
                <a:gd name="T0" fmla="*/ 6 w 8"/>
                <a:gd name="T1" fmla="*/ 0 h 3"/>
                <a:gd name="T2" fmla="*/ 4 w 8"/>
                <a:gd name="T3" fmla="*/ 1 h 3"/>
                <a:gd name="T4" fmla="*/ 5 w 8"/>
                <a:gd name="T5" fmla="*/ 0 h 3"/>
                <a:gd name="T6" fmla="*/ 3 w 8"/>
                <a:gd name="T7" fmla="*/ 1 h 3"/>
                <a:gd name="T8" fmla="*/ 4 w 8"/>
                <a:gd name="T9" fmla="*/ 0 h 3"/>
                <a:gd name="T10" fmla="*/ 2 w 8"/>
                <a:gd name="T11" fmla="*/ 1 h 3"/>
                <a:gd name="T12" fmla="*/ 2 w 8"/>
                <a:gd name="T13" fmla="*/ 0 h 3"/>
                <a:gd name="T14" fmla="*/ 1 w 8"/>
                <a:gd name="T15" fmla="*/ 1 h 3"/>
                <a:gd name="T16" fmla="*/ 1 w 8"/>
                <a:gd name="T17" fmla="*/ 0 h 3"/>
                <a:gd name="T18" fmla="*/ 0 w 8"/>
                <a:gd name="T19" fmla="*/ 1 h 3"/>
                <a:gd name="T20" fmla="*/ 2 w 8"/>
                <a:gd name="T21" fmla="*/ 2 h 3"/>
                <a:gd name="T22" fmla="*/ 1 w 8"/>
                <a:gd name="T23" fmla="*/ 2 h 3"/>
                <a:gd name="T24" fmla="*/ 3 w 8"/>
                <a:gd name="T25" fmla="*/ 2 h 3"/>
                <a:gd name="T26" fmla="*/ 2 w 8"/>
                <a:gd name="T27" fmla="*/ 2 h 3"/>
                <a:gd name="T28" fmla="*/ 4 w 8"/>
                <a:gd name="T29" fmla="*/ 2 h 3"/>
                <a:gd name="T30" fmla="*/ 3 w 8"/>
                <a:gd name="T31" fmla="*/ 1 h 3"/>
                <a:gd name="T32" fmla="*/ 5 w 8"/>
                <a:gd name="T33" fmla="*/ 2 h 3"/>
                <a:gd name="T34" fmla="*/ 4 w 8"/>
                <a:gd name="T35" fmla="*/ 2 h 3"/>
                <a:gd name="T36" fmla="*/ 6 w 8"/>
                <a:gd name="T37" fmla="*/ 2 h 3"/>
                <a:gd name="T38" fmla="*/ 5 w 8"/>
                <a:gd name="T39" fmla="*/ 2 h 3"/>
                <a:gd name="T40" fmla="*/ 7 w 8"/>
                <a:gd name="T41" fmla="*/ 2 h 3"/>
                <a:gd name="T42" fmla="*/ 6 w 8"/>
                <a:gd name="T43" fmla="*/ 1 h 3"/>
                <a:gd name="T44" fmla="*/ 6 w 8"/>
                <a:gd name="T45"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 h="3">
                  <a:moveTo>
                    <a:pt x="6" y="0"/>
                  </a:moveTo>
                  <a:lnTo>
                    <a:pt x="4" y="1"/>
                  </a:lnTo>
                  <a:lnTo>
                    <a:pt x="5" y="0"/>
                  </a:lnTo>
                  <a:lnTo>
                    <a:pt x="3" y="1"/>
                  </a:lnTo>
                  <a:lnTo>
                    <a:pt x="4" y="0"/>
                  </a:lnTo>
                  <a:lnTo>
                    <a:pt x="2" y="1"/>
                  </a:lnTo>
                  <a:lnTo>
                    <a:pt x="2" y="0"/>
                  </a:lnTo>
                  <a:lnTo>
                    <a:pt x="1" y="1"/>
                  </a:lnTo>
                  <a:lnTo>
                    <a:pt x="1" y="0"/>
                  </a:lnTo>
                  <a:lnTo>
                    <a:pt x="0" y="1"/>
                  </a:lnTo>
                  <a:lnTo>
                    <a:pt x="2" y="2"/>
                  </a:lnTo>
                  <a:lnTo>
                    <a:pt x="1" y="2"/>
                  </a:lnTo>
                  <a:lnTo>
                    <a:pt x="3" y="2"/>
                  </a:lnTo>
                  <a:lnTo>
                    <a:pt x="2" y="2"/>
                  </a:lnTo>
                  <a:lnTo>
                    <a:pt x="4" y="2"/>
                  </a:lnTo>
                  <a:lnTo>
                    <a:pt x="3" y="1"/>
                  </a:lnTo>
                  <a:lnTo>
                    <a:pt x="5" y="2"/>
                  </a:lnTo>
                  <a:lnTo>
                    <a:pt x="4" y="2"/>
                  </a:lnTo>
                  <a:lnTo>
                    <a:pt x="6" y="2"/>
                  </a:lnTo>
                  <a:lnTo>
                    <a:pt x="5" y="2"/>
                  </a:lnTo>
                  <a:lnTo>
                    <a:pt x="7" y="2"/>
                  </a:lnTo>
                  <a:lnTo>
                    <a:pt x="6" y="1"/>
                  </a:lnTo>
                  <a:lnTo>
                    <a:pt x="6" y="0"/>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68" name="Freeform 465"/>
            <p:cNvSpPr>
              <a:spLocks/>
            </p:cNvSpPr>
            <p:nvPr/>
          </p:nvSpPr>
          <p:spPr bwMode="auto">
            <a:xfrm>
              <a:off x="784" y="3078"/>
              <a:ext cx="25" cy="23"/>
            </a:xfrm>
            <a:custGeom>
              <a:avLst/>
              <a:gdLst>
                <a:gd name="T0" fmla="*/ 12 w 25"/>
                <a:gd name="T1" fmla="*/ 2 h 23"/>
                <a:gd name="T2" fmla="*/ 11 w 25"/>
                <a:gd name="T3" fmla="*/ 4 h 23"/>
                <a:gd name="T4" fmla="*/ 10 w 25"/>
                <a:gd name="T5" fmla="*/ 6 h 23"/>
                <a:gd name="T6" fmla="*/ 10 w 25"/>
                <a:gd name="T7" fmla="*/ 7 h 23"/>
                <a:gd name="T8" fmla="*/ 10 w 25"/>
                <a:gd name="T9" fmla="*/ 9 h 23"/>
                <a:gd name="T10" fmla="*/ 10 w 25"/>
                <a:gd name="T11" fmla="*/ 9 h 23"/>
                <a:gd name="T12" fmla="*/ 10 w 25"/>
                <a:gd name="T13" fmla="*/ 11 h 23"/>
                <a:gd name="T14" fmla="*/ 8 w 25"/>
                <a:gd name="T15" fmla="*/ 11 h 23"/>
                <a:gd name="T16" fmla="*/ 6 w 25"/>
                <a:gd name="T17" fmla="*/ 11 h 23"/>
                <a:gd name="T18" fmla="*/ 5 w 25"/>
                <a:gd name="T19" fmla="*/ 11 h 23"/>
                <a:gd name="T20" fmla="*/ 3 w 25"/>
                <a:gd name="T21" fmla="*/ 11 h 23"/>
                <a:gd name="T22" fmla="*/ 2 w 25"/>
                <a:gd name="T23" fmla="*/ 12 h 23"/>
                <a:gd name="T24" fmla="*/ 1 w 25"/>
                <a:gd name="T25" fmla="*/ 13 h 23"/>
                <a:gd name="T26" fmla="*/ 0 w 25"/>
                <a:gd name="T27" fmla="*/ 15 h 23"/>
                <a:gd name="T28" fmla="*/ 2 w 25"/>
                <a:gd name="T29" fmla="*/ 14 h 23"/>
                <a:gd name="T30" fmla="*/ 3 w 25"/>
                <a:gd name="T31" fmla="*/ 13 h 23"/>
                <a:gd name="T32" fmla="*/ 6 w 25"/>
                <a:gd name="T33" fmla="*/ 13 h 23"/>
                <a:gd name="T34" fmla="*/ 7 w 25"/>
                <a:gd name="T35" fmla="*/ 13 h 23"/>
                <a:gd name="T36" fmla="*/ 9 w 25"/>
                <a:gd name="T37" fmla="*/ 13 h 23"/>
                <a:gd name="T38" fmla="*/ 10 w 25"/>
                <a:gd name="T39" fmla="*/ 13 h 23"/>
                <a:gd name="T40" fmla="*/ 10 w 25"/>
                <a:gd name="T41" fmla="*/ 15 h 23"/>
                <a:gd name="T42" fmla="*/ 10 w 25"/>
                <a:gd name="T43" fmla="*/ 17 h 23"/>
                <a:gd name="T44" fmla="*/ 10 w 25"/>
                <a:gd name="T45" fmla="*/ 18 h 23"/>
                <a:gd name="T46" fmla="*/ 9 w 25"/>
                <a:gd name="T47" fmla="*/ 20 h 23"/>
                <a:gd name="T48" fmla="*/ 9 w 25"/>
                <a:gd name="T49" fmla="*/ 21 h 23"/>
                <a:gd name="T50" fmla="*/ 10 w 25"/>
                <a:gd name="T51" fmla="*/ 22 h 23"/>
                <a:gd name="T52" fmla="*/ 11 w 25"/>
                <a:gd name="T53" fmla="*/ 22 h 23"/>
                <a:gd name="T54" fmla="*/ 11 w 25"/>
                <a:gd name="T55" fmla="*/ 20 h 23"/>
                <a:gd name="T56" fmla="*/ 11 w 25"/>
                <a:gd name="T57" fmla="*/ 13 h 23"/>
                <a:gd name="T58" fmla="*/ 13 w 25"/>
                <a:gd name="T59" fmla="*/ 13 h 23"/>
                <a:gd name="T60" fmla="*/ 14 w 25"/>
                <a:gd name="T61" fmla="*/ 13 h 23"/>
                <a:gd name="T62" fmla="*/ 16 w 25"/>
                <a:gd name="T63" fmla="*/ 13 h 23"/>
                <a:gd name="T64" fmla="*/ 18 w 25"/>
                <a:gd name="T65" fmla="*/ 13 h 23"/>
                <a:gd name="T66" fmla="*/ 19 w 25"/>
                <a:gd name="T67" fmla="*/ 13 h 23"/>
                <a:gd name="T68" fmla="*/ 21 w 25"/>
                <a:gd name="T69" fmla="*/ 13 h 23"/>
                <a:gd name="T70" fmla="*/ 22 w 25"/>
                <a:gd name="T71" fmla="*/ 14 h 23"/>
                <a:gd name="T72" fmla="*/ 23 w 25"/>
                <a:gd name="T73" fmla="*/ 15 h 23"/>
                <a:gd name="T74" fmla="*/ 24 w 25"/>
                <a:gd name="T75" fmla="*/ 14 h 23"/>
                <a:gd name="T76" fmla="*/ 22 w 25"/>
                <a:gd name="T77" fmla="*/ 13 h 23"/>
                <a:gd name="T78" fmla="*/ 21 w 25"/>
                <a:gd name="T79" fmla="*/ 12 h 23"/>
                <a:gd name="T80" fmla="*/ 19 w 25"/>
                <a:gd name="T81" fmla="*/ 12 h 23"/>
                <a:gd name="T82" fmla="*/ 18 w 25"/>
                <a:gd name="T83" fmla="*/ 11 h 23"/>
                <a:gd name="T84" fmla="*/ 17 w 25"/>
                <a:gd name="T85" fmla="*/ 11 h 23"/>
                <a:gd name="T86" fmla="*/ 15 w 25"/>
                <a:gd name="T87" fmla="*/ 11 h 23"/>
                <a:gd name="T88" fmla="*/ 14 w 25"/>
                <a:gd name="T89" fmla="*/ 11 h 23"/>
                <a:gd name="T90" fmla="*/ 12 w 25"/>
                <a:gd name="T91" fmla="*/ 10 h 23"/>
                <a:gd name="T92" fmla="*/ 12 w 25"/>
                <a:gd name="T93" fmla="*/ 9 h 23"/>
                <a:gd name="T94" fmla="*/ 13 w 25"/>
                <a:gd name="T95" fmla="*/ 7 h 23"/>
                <a:gd name="T96" fmla="*/ 13 w 25"/>
                <a:gd name="T97" fmla="*/ 6 h 23"/>
                <a:gd name="T98" fmla="*/ 14 w 25"/>
                <a:gd name="T99" fmla="*/ 4 h 23"/>
                <a:gd name="T100" fmla="*/ 14 w 25"/>
                <a:gd name="T101" fmla="*/ 2 h 23"/>
                <a:gd name="T102" fmla="*/ 14 w 25"/>
                <a:gd name="T103" fmla="*/ 1 h 23"/>
                <a:gd name="T104" fmla="*/ 13 w 25"/>
                <a:gd name="T105" fmla="*/ 0 h 23"/>
                <a:gd name="T106" fmla="*/ 12 w 25"/>
                <a:gd name="T107"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 h="23">
                  <a:moveTo>
                    <a:pt x="12" y="1"/>
                  </a:moveTo>
                  <a:lnTo>
                    <a:pt x="12" y="2"/>
                  </a:lnTo>
                  <a:lnTo>
                    <a:pt x="11" y="3"/>
                  </a:lnTo>
                  <a:lnTo>
                    <a:pt x="11" y="4"/>
                  </a:lnTo>
                  <a:lnTo>
                    <a:pt x="11" y="5"/>
                  </a:lnTo>
                  <a:lnTo>
                    <a:pt x="10" y="6"/>
                  </a:lnTo>
                  <a:lnTo>
                    <a:pt x="10" y="6"/>
                  </a:lnTo>
                  <a:lnTo>
                    <a:pt x="10" y="7"/>
                  </a:lnTo>
                  <a:lnTo>
                    <a:pt x="10" y="8"/>
                  </a:lnTo>
                  <a:lnTo>
                    <a:pt x="10" y="9"/>
                  </a:lnTo>
                  <a:lnTo>
                    <a:pt x="10" y="9"/>
                  </a:lnTo>
                  <a:lnTo>
                    <a:pt x="10" y="9"/>
                  </a:lnTo>
                  <a:lnTo>
                    <a:pt x="10" y="10"/>
                  </a:lnTo>
                  <a:lnTo>
                    <a:pt x="10" y="11"/>
                  </a:lnTo>
                  <a:lnTo>
                    <a:pt x="9" y="11"/>
                  </a:lnTo>
                  <a:lnTo>
                    <a:pt x="8" y="11"/>
                  </a:lnTo>
                  <a:lnTo>
                    <a:pt x="7" y="11"/>
                  </a:lnTo>
                  <a:lnTo>
                    <a:pt x="6" y="11"/>
                  </a:lnTo>
                  <a:lnTo>
                    <a:pt x="6" y="11"/>
                  </a:lnTo>
                  <a:lnTo>
                    <a:pt x="5" y="11"/>
                  </a:lnTo>
                  <a:lnTo>
                    <a:pt x="4" y="11"/>
                  </a:lnTo>
                  <a:lnTo>
                    <a:pt x="3" y="11"/>
                  </a:lnTo>
                  <a:lnTo>
                    <a:pt x="2" y="12"/>
                  </a:lnTo>
                  <a:lnTo>
                    <a:pt x="2" y="12"/>
                  </a:lnTo>
                  <a:lnTo>
                    <a:pt x="1" y="13"/>
                  </a:lnTo>
                  <a:lnTo>
                    <a:pt x="1" y="13"/>
                  </a:lnTo>
                  <a:lnTo>
                    <a:pt x="0" y="14"/>
                  </a:lnTo>
                  <a:lnTo>
                    <a:pt x="0" y="15"/>
                  </a:lnTo>
                  <a:lnTo>
                    <a:pt x="1" y="14"/>
                  </a:lnTo>
                  <a:lnTo>
                    <a:pt x="2" y="14"/>
                  </a:lnTo>
                  <a:lnTo>
                    <a:pt x="2" y="13"/>
                  </a:lnTo>
                  <a:lnTo>
                    <a:pt x="3" y="13"/>
                  </a:lnTo>
                  <a:lnTo>
                    <a:pt x="4" y="13"/>
                  </a:lnTo>
                  <a:lnTo>
                    <a:pt x="6" y="13"/>
                  </a:lnTo>
                  <a:lnTo>
                    <a:pt x="6" y="13"/>
                  </a:lnTo>
                  <a:lnTo>
                    <a:pt x="7" y="13"/>
                  </a:lnTo>
                  <a:lnTo>
                    <a:pt x="8" y="13"/>
                  </a:lnTo>
                  <a:lnTo>
                    <a:pt x="9" y="13"/>
                  </a:lnTo>
                  <a:lnTo>
                    <a:pt x="9" y="13"/>
                  </a:lnTo>
                  <a:lnTo>
                    <a:pt x="10" y="13"/>
                  </a:lnTo>
                  <a:lnTo>
                    <a:pt x="10" y="14"/>
                  </a:lnTo>
                  <a:lnTo>
                    <a:pt x="10" y="15"/>
                  </a:lnTo>
                  <a:lnTo>
                    <a:pt x="10" y="16"/>
                  </a:lnTo>
                  <a:lnTo>
                    <a:pt x="10" y="17"/>
                  </a:lnTo>
                  <a:lnTo>
                    <a:pt x="10" y="17"/>
                  </a:lnTo>
                  <a:lnTo>
                    <a:pt x="10" y="18"/>
                  </a:lnTo>
                  <a:lnTo>
                    <a:pt x="9" y="19"/>
                  </a:lnTo>
                  <a:lnTo>
                    <a:pt x="9" y="20"/>
                  </a:lnTo>
                  <a:lnTo>
                    <a:pt x="9" y="20"/>
                  </a:lnTo>
                  <a:lnTo>
                    <a:pt x="9" y="21"/>
                  </a:lnTo>
                  <a:lnTo>
                    <a:pt x="10" y="21"/>
                  </a:lnTo>
                  <a:lnTo>
                    <a:pt x="10" y="22"/>
                  </a:lnTo>
                  <a:lnTo>
                    <a:pt x="10" y="22"/>
                  </a:lnTo>
                  <a:lnTo>
                    <a:pt x="11" y="22"/>
                  </a:lnTo>
                  <a:lnTo>
                    <a:pt x="11" y="21"/>
                  </a:lnTo>
                  <a:lnTo>
                    <a:pt x="11" y="20"/>
                  </a:lnTo>
                  <a:lnTo>
                    <a:pt x="11" y="14"/>
                  </a:lnTo>
                  <a:lnTo>
                    <a:pt x="11" y="13"/>
                  </a:lnTo>
                  <a:lnTo>
                    <a:pt x="12" y="13"/>
                  </a:lnTo>
                  <a:lnTo>
                    <a:pt x="13" y="13"/>
                  </a:lnTo>
                  <a:lnTo>
                    <a:pt x="14" y="13"/>
                  </a:lnTo>
                  <a:lnTo>
                    <a:pt x="14" y="13"/>
                  </a:lnTo>
                  <a:lnTo>
                    <a:pt x="15" y="13"/>
                  </a:lnTo>
                  <a:lnTo>
                    <a:pt x="16" y="13"/>
                  </a:lnTo>
                  <a:lnTo>
                    <a:pt x="17" y="13"/>
                  </a:lnTo>
                  <a:lnTo>
                    <a:pt x="18" y="13"/>
                  </a:lnTo>
                  <a:lnTo>
                    <a:pt x="18" y="13"/>
                  </a:lnTo>
                  <a:lnTo>
                    <a:pt x="19" y="13"/>
                  </a:lnTo>
                  <a:lnTo>
                    <a:pt x="20" y="13"/>
                  </a:lnTo>
                  <a:lnTo>
                    <a:pt x="21" y="13"/>
                  </a:lnTo>
                  <a:lnTo>
                    <a:pt x="22" y="13"/>
                  </a:lnTo>
                  <a:lnTo>
                    <a:pt x="22" y="14"/>
                  </a:lnTo>
                  <a:lnTo>
                    <a:pt x="23" y="14"/>
                  </a:lnTo>
                  <a:lnTo>
                    <a:pt x="23" y="15"/>
                  </a:lnTo>
                  <a:lnTo>
                    <a:pt x="24" y="15"/>
                  </a:lnTo>
                  <a:lnTo>
                    <a:pt x="24" y="14"/>
                  </a:lnTo>
                  <a:lnTo>
                    <a:pt x="23" y="14"/>
                  </a:lnTo>
                  <a:lnTo>
                    <a:pt x="22" y="13"/>
                  </a:lnTo>
                  <a:lnTo>
                    <a:pt x="22" y="13"/>
                  </a:lnTo>
                  <a:lnTo>
                    <a:pt x="21" y="12"/>
                  </a:lnTo>
                  <a:lnTo>
                    <a:pt x="20" y="12"/>
                  </a:lnTo>
                  <a:lnTo>
                    <a:pt x="19" y="12"/>
                  </a:lnTo>
                  <a:lnTo>
                    <a:pt x="19" y="11"/>
                  </a:lnTo>
                  <a:lnTo>
                    <a:pt x="18" y="11"/>
                  </a:lnTo>
                  <a:lnTo>
                    <a:pt x="18" y="11"/>
                  </a:lnTo>
                  <a:lnTo>
                    <a:pt x="17" y="11"/>
                  </a:lnTo>
                  <a:lnTo>
                    <a:pt x="16" y="11"/>
                  </a:lnTo>
                  <a:lnTo>
                    <a:pt x="15" y="11"/>
                  </a:lnTo>
                  <a:lnTo>
                    <a:pt x="14" y="11"/>
                  </a:lnTo>
                  <a:lnTo>
                    <a:pt x="14" y="11"/>
                  </a:lnTo>
                  <a:lnTo>
                    <a:pt x="13" y="10"/>
                  </a:lnTo>
                  <a:lnTo>
                    <a:pt x="12" y="10"/>
                  </a:lnTo>
                  <a:lnTo>
                    <a:pt x="12" y="9"/>
                  </a:lnTo>
                  <a:lnTo>
                    <a:pt x="12" y="9"/>
                  </a:lnTo>
                  <a:lnTo>
                    <a:pt x="12" y="8"/>
                  </a:lnTo>
                  <a:lnTo>
                    <a:pt x="13" y="7"/>
                  </a:lnTo>
                  <a:lnTo>
                    <a:pt x="13" y="6"/>
                  </a:lnTo>
                  <a:lnTo>
                    <a:pt x="13" y="6"/>
                  </a:lnTo>
                  <a:lnTo>
                    <a:pt x="13" y="5"/>
                  </a:lnTo>
                  <a:lnTo>
                    <a:pt x="14" y="4"/>
                  </a:lnTo>
                  <a:lnTo>
                    <a:pt x="14" y="3"/>
                  </a:lnTo>
                  <a:lnTo>
                    <a:pt x="14" y="2"/>
                  </a:lnTo>
                  <a:lnTo>
                    <a:pt x="14" y="2"/>
                  </a:lnTo>
                  <a:lnTo>
                    <a:pt x="14" y="1"/>
                  </a:lnTo>
                  <a:lnTo>
                    <a:pt x="13" y="1"/>
                  </a:lnTo>
                  <a:lnTo>
                    <a:pt x="13" y="0"/>
                  </a:lnTo>
                  <a:lnTo>
                    <a:pt x="12" y="0"/>
                  </a:lnTo>
                  <a:lnTo>
                    <a:pt x="12" y="1"/>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69" name="Freeform 466"/>
            <p:cNvSpPr>
              <a:spLocks/>
            </p:cNvSpPr>
            <p:nvPr/>
          </p:nvSpPr>
          <p:spPr bwMode="auto">
            <a:xfrm>
              <a:off x="828" y="3077"/>
              <a:ext cx="25" cy="23"/>
            </a:xfrm>
            <a:custGeom>
              <a:avLst/>
              <a:gdLst>
                <a:gd name="T0" fmla="*/ 12 w 25"/>
                <a:gd name="T1" fmla="*/ 2 h 23"/>
                <a:gd name="T2" fmla="*/ 12 w 25"/>
                <a:gd name="T3" fmla="*/ 4 h 23"/>
                <a:gd name="T4" fmla="*/ 11 w 25"/>
                <a:gd name="T5" fmla="*/ 7 h 23"/>
                <a:gd name="T6" fmla="*/ 10 w 25"/>
                <a:gd name="T7" fmla="*/ 8 h 23"/>
                <a:gd name="T8" fmla="*/ 10 w 25"/>
                <a:gd name="T9" fmla="*/ 9 h 23"/>
                <a:gd name="T10" fmla="*/ 10 w 25"/>
                <a:gd name="T11" fmla="*/ 11 h 23"/>
                <a:gd name="T12" fmla="*/ 9 w 25"/>
                <a:gd name="T13" fmla="*/ 11 h 23"/>
                <a:gd name="T14" fmla="*/ 7 w 25"/>
                <a:gd name="T15" fmla="*/ 11 h 23"/>
                <a:gd name="T16" fmla="*/ 6 w 25"/>
                <a:gd name="T17" fmla="*/ 11 h 23"/>
                <a:gd name="T18" fmla="*/ 4 w 25"/>
                <a:gd name="T19" fmla="*/ 11 h 23"/>
                <a:gd name="T20" fmla="*/ 2 w 25"/>
                <a:gd name="T21" fmla="*/ 12 h 23"/>
                <a:gd name="T22" fmla="*/ 2 w 25"/>
                <a:gd name="T23" fmla="*/ 13 h 23"/>
                <a:gd name="T24" fmla="*/ 1 w 25"/>
                <a:gd name="T25" fmla="*/ 15 h 23"/>
                <a:gd name="T26" fmla="*/ 1 w 25"/>
                <a:gd name="T27" fmla="*/ 15 h 23"/>
                <a:gd name="T28" fmla="*/ 2 w 25"/>
                <a:gd name="T29" fmla="*/ 14 h 23"/>
                <a:gd name="T30" fmla="*/ 3 w 25"/>
                <a:gd name="T31" fmla="*/ 13 h 23"/>
                <a:gd name="T32" fmla="*/ 5 w 25"/>
                <a:gd name="T33" fmla="*/ 13 h 23"/>
                <a:gd name="T34" fmla="*/ 7 w 25"/>
                <a:gd name="T35" fmla="*/ 13 h 23"/>
                <a:gd name="T36" fmla="*/ 9 w 25"/>
                <a:gd name="T37" fmla="*/ 13 h 23"/>
                <a:gd name="T38" fmla="*/ 10 w 25"/>
                <a:gd name="T39" fmla="*/ 13 h 23"/>
                <a:gd name="T40" fmla="*/ 10 w 25"/>
                <a:gd name="T41" fmla="*/ 15 h 23"/>
                <a:gd name="T42" fmla="*/ 10 w 25"/>
                <a:gd name="T43" fmla="*/ 17 h 23"/>
                <a:gd name="T44" fmla="*/ 10 w 25"/>
                <a:gd name="T45" fmla="*/ 17 h 23"/>
                <a:gd name="T46" fmla="*/ 10 w 25"/>
                <a:gd name="T47" fmla="*/ 19 h 23"/>
                <a:gd name="T48" fmla="*/ 10 w 25"/>
                <a:gd name="T49" fmla="*/ 20 h 23"/>
                <a:gd name="T50" fmla="*/ 10 w 25"/>
                <a:gd name="T51" fmla="*/ 22 h 23"/>
                <a:gd name="T52" fmla="*/ 11 w 25"/>
                <a:gd name="T53" fmla="*/ 22 h 23"/>
                <a:gd name="T54" fmla="*/ 12 w 25"/>
                <a:gd name="T55" fmla="*/ 20 h 23"/>
                <a:gd name="T56" fmla="*/ 12 w 25"/>
                <a:gd name="T57" fmla="*/ 13 h 23"/>
                <a:gd name="T58" fmla="*/ 14 w 25"/>
                <a:gd name="T59" fmla="*/ 13 h 23"/>
                <a:gd name="T60" fmla="*/ 15 w 25"/>
                <a:gd name="T61" fmla="*/ 13 h 23"/>
                <a:gd name="T62" fmla="*/ 17 w 25"/>
                <a:gd name="T63" fmla="*/ 13 h 23"/>
                <a:gd name="T64" fmla="*/ 18 w 25"/>
                <a:gd name="T65" fmla="*/ 13 h 23"/>
                <a:gd name="T66" fmla="*/ 20 w 25"/>
                <a:gd name="T67" fmla="*/ 13 h 23"/>
                <a:gd name="T68" fmla="*/ 22 w 25"/>
                <a:gd name="T69" fmla="*/ 13 h 23"/>
                <a:gd name="T70" fmla="*/ 23 w 25"/>
                <a:gd name="T71" fmla="*/ 14 h 23"/>
                <a:gd name="T72" fmla="*/ 24 w 25"/>
                <a:gd name="T73" fmla="*/ 14 h 23"/>
                <a:gd name="T74" fmla="*/ 23 w 25"/>
                <a:gd name="T75" fmla="*/ 13 h 23"/>
                <a:gd name="T76" fmla="*/ 22 w 25"/>
                <a:gd name="T77" fmla="*/ 13 h 23"/>
                <a:gd name="T78" fmla="*/ 21 w 25"/>
                <a:gd name="T79" fmla="*/ 12 h 23"/>
                <a:gd name="T80" fmla="*/ 19 w 25"/>
                <a:gd name="T81" fmla="*/ 11 h 23"/>
                <a:gd name="T82" fmla="*/ 18 w 25"/>
                <a:gd name="T83" fmla="*/ 11 h 23"/>
                <a:gd name="T84" fmla="*/ 16 w 25"/>
                <a:gd name="T85" fmla="*/ 11 h 23"/>
                <a:gd name="T86" fmla="*/ 14 w 25"/>
                <a:gd name="T87" fmla="*/ 11 h 23"/>
                <a:gd name="T88" fmla="*/ 14 w 25"/>
                <a:gd name="T89" fmla="*/ 10 h 23"/>
                <a:gd name="T90" fmla="*/ 13 w 25"/>
                <a:gd name="T91" fmla="*/ 9 h 23"/>
                <a:gd name="T92" fmla="*/ 13 w 25"/>
                <a:gd name="T93" fmla="*/ 8 h 23"/>
                <a:gd name="T94" fmla="*/ 14 w 25"/>
                <a:gd name="T95" fmla="*/ 6 h 23"/>
                <a:gd name="T96" fmla="*/ 14 w 25"/>
                <a:gd name="T97" fmla="*/ 4 h 23"/>
                <a:gd name="T98" fmla="*/ 14 w 25"/>
                <a:gd name="T99" fmla="*/ 2 h 23"/>
                <a:gd name="T100" fmla="*/ 14 w 25"/>
                <a:gd name="T101" fmla="*/ 1 h 23"/>
                <a:gd name="T102" fmla="*/ 13 w 25"/>
                <a:gd name="T103"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 h="23">
                  <a:moveTo>
                    <a:pt x="13" y="2"/>
                  </a:moveTo>
                  <a:lnTo>
                    <a:pt x="12" y="2"/>
                  </a:lnTo>
                  <a:lnTo>
                    <a:pt x="12" y="3"/>
                  </a:lnTo>
                  <a:lnTo>
                    <a:pt x="12" y="4"/>
                  </a:lnTo>
                  <a:lnTo>
                    <a:pt x="11" y="6"/>
                  </a:lnTo>
                  <a:lnTo>
                    <a:pt x="11" y="7"/>
                  </a:lnTo>
                  <a:lnTo>
                    <a:pt x="10" y="7"/>
                  </a:lnTo>
                  <a:lnTo>
                    <a:pt x="10" y="8"/>
                  </a:lnTo>
                  <a:lnTo>
                    <a:pt x="10" y="9"/>
                  </a:lnTo>
                  <a:lnTo>
                    <a:pt x="10" y="9"/>
                  </a:lnTo>
                  <a:lnTo>
                    <a:pt x="10" y="10"/>
                  </a:lnTo>
                  <a:lnTo>
                    <a:pt x="10" y="11"/>
                  </a:lnTo>
                  <a:lnTo>
                    <a:pt x="10" y="11"/>
                  </a:lnTo>
                  <a:lnTo>
                    <a:pt x="9" y="11"/>
                  </a:lnTo>
                  <a:lnTo>
                    <a:pt x="8" y="11"/>
                  </a:lnTo>
                  <a:lnTo>
                    <a:pt x="7" y="11"/>
                  </a:lnTo>
                  <a:lnTo>
                    <a:pt x="6" y="11"/>
                  </a:lnTo>
                  <a:lnTo>
                    <a:pt x="6" y="11"/>
                  </a:lnTo>
                  <a:lnTo>
                    <a:pt x="5" y="11"/>
                  </a:lnTo>
                  <a:lnTo>
                    <a:pt x="4" y="11"/>
                  </a:lnTo>
                  <a:lnTo>
                    <a:pt x="3" y="12"/>
                  </a:lnTo>
                  <a:lnTo>
                    <a:pt x="2" y="12"/>
                  </a:lnTo>
                  <a:lnTo>
                    <a:pt x="2" y="13"/>
                  </a:lnTo>
                  <a:lnTo>
                    <a:pt x="2" y="13"/>
                  </a:lnTo>
                  <a:lnTo>
                    <a:pt x="1" y="14"/>
                  </a:lnTo>
                  <a:lnTo>
                    <a:pt x="1" y="15"/>
                  </a:lnTo>
                  <a:lnTo>
                    <a:pt x="0" y="15"/>
                  </a:lnTo>
                  <a:lnTo>
                    <a:pt x="1" y="15"/>
                  </a:lnTo>
                  <a:lnTo>
                    <a:pt x="1" y="14"/>
                  </a:lnTo>
                  <a:lnTo>
                    <a:pt x="2" y="14"/>
                  </a:lnTo>
                  <a:lnTo>
                    <a:pt x="2" y="14"/>
                  </a:lnTo>
                  <a:lnTo>
                    <a:pt x="3" y="13"/>
                  </a:lnTo>
                  <a:lnTo>
                    <a:pt x="4" y="13"/>
                  </a:lnTo>
                  <a:lnTo>
                    <a:pt x="5" y="13"/>
                  </a:lnTo>
                  <a:lnTo>
                    <a:pt x="6" y="13"/>
                  </a:lnTo>
                  <a:lnTo>
                    <a:pt x="7" y="13"/>
                  </a:lnTo>
                  <a:lnTo>
                    <a:pt x="8" y="13"/>
                  </a:lnTo>
                  <a:lnTo>
                    <a:pt x="9" y="13"/>
                  </a:lnTo>
                  <a:lnTo>
                    <a:pt x="10" y="13"/>
                  </a:lnTo>
                  <a:lnTo>
                    <a:pt x="10" y="13"/>
                  </a:lnTo>
                  <a:lnTo>
                    <a:pt x="10" y="14"/>
                  </a:lnTo>
                  <a:lnTo>
                    <a:pt x="10" y="15"/>
                  </a:lnTo>
                  <a:lnTo>
                    <a:pt x="10" y="16"/>
                  </a:lnTo>
                  <a:lnTo>
                    <a:pt x="10" y="17"/>
                  </a:lnTo>
                  <a:lnTo>
                    <a:pt x="10" y="17"/>
                  </a:lnTo>
                  <a:lnTo>
                    <a:pt x="10" y="17"/>
                  </a:lnTo>
                  <a:lnTo>
                    <a:pt x="10" y="18"/>
                  </a:lnTo>
                  <a:lnTo>
                    <a:pt x="10" y="19"/>
                  </a:lnTo>
                  <a:lnTo>
                    <a:pt x="10" y="20"/>
                  </a:lnTo>
                  <a:lnTo>
                    <a:pt x="10" y="20"/>
                  </a:lnTo>
                  <a:lnTo>
                    <a:pt x="10" y="21"/>
                  </a:lnTo>
                  <a:lnTo>
                    <a:pt x="10" y="22"/>
                  </a:lnTo>
                  <a:lnTo>
                    <a:pt x="10" y="22"/>
                  </a:lnTo>
                  <a:lnTo>
                    <a:pt x="11" y="22"/>
                  </a:lnTo>
                  <a:lnTo>
                    <a:pt x="12" y="21"/>
                  </a:lnTo>
                  <a:lnTo>
                    <a:pt x="12" y="20"/>
                  </a:lnTo>
                  <a:lnTo>
                    <a:pt x="12" y="14"/>
                  </a:lnTo>
                  <a:lnTo>
                    <a:pt x="12" y="13"/>
                  </a:lnTo>
                  <a:lnTo>
                    <a:pt x="13" y="13"/>
                  </a:lnTo>
                  <a:lnTo>
                    <a:pt x="14" y="13"/>
                  </a:lnTo>
                  <a:lnTo>
                    <a:pt x="14" y="13"/>
                  </a:lnTo>
                  <a:lnTo>
                    <a:pt x="15" y="13"/>
                  </a:lnTo>
                  <a:lnTo>
                    <a:pt x="16" y="13"/>
                  </a:lnTo>
                  <a:lnTo>
                    <a:pt x="17" y="13"/>
                  </a:lnTo>
                  <a:lnTo>
                    <a:pt x="18" y="13"/>
                  </a:lnTo>
                  <a:lnTo>
                    <a:pt x="18" y="13"/>
                  </a:lnTo>
                  <a:lnTo>
                    <a:pt x="19" y="13"/>
                  </a:lnTo>
                  <a:lnTo>
                    <a:pt x="20" y="13"/>
                  </a:lnTo>
                  <a:lnTo>
                    <a:pt x="21" y="13"/>
                  </a:lnTo>
                  <a:lnTo>
                    <a:pt x="22" y="13"/>
                  </a:lnTo>
                  <a:lnTo>
                    <a:pt x="22" y="13"/>
                  </a:lnTo>
                  <a:lnTo>
                    <a:pt x="23" y="14"/>
                  </a:lnTo>
                  <a:lnTo>
                    <a:pt x="24" y="15"/>
                  </a:lnTo>
                  <a:lnTo>
                    <a:pt x="24" y="14"/>
                  </a:lnTo>
                  <a:lnTo>
                    <a:pt x="23" y="14"/>
                  </a:lnTo>
                  <a:lnTo>
                    <a:pt x="23" y="13"/>
                  </a:lnTo>
                  <a:lnTo>
                    <a:pt x="22" y="13"/>
                  </a:lnTo>
                  <a:lnTo>
                    <a:pt x="22" y="13"/>
                  </a:lnTo>
                  <a:lnTo>
                    <a:pt x="22" y="12"/>
                  </a:lnTo>
                  <a:lnTo>
                    <a:pt x="21" y="12"/>
                  </a:lnTo>
                  <a:lnTo>
                    <a:pt x="20" y="12"/>
                  </a:lnTo>
                  <a:lnTo>
                    <a:pt x="19" y="11"/>
                  </a:lnTo>
                  <a:lnTo>
                    <a:pt x="18" y="11"/>
                  </a:lnTo>
                  <a:lnTo>
                    <a:pt x="18" y="11"/>
                  </a:lnTo>
                  <a:lnTo>
                    <a:pt x="17" y="11"/>
                  </a:lnTo>
                  <a:lnTo>
                    <a:pt x="16" y="11"/>
                  </a:lnTo>
                  <a:lnTo>
                    <a:pt x="15" y="11"/>
                  </a:lnTo>
                  <a:lnTo>
                    <a:pt x="14" y="11"/>
                  </a:lnTo>
                  <a:lnTo>
                    <a:pt x="14" y="11"/>
                  </a:lnTo>
                  <a:lnTo>
                    <a:pt x="14" y="10"/>
                  </a:lnTo>
                  <a:lnTo>
                    <a:pt x="13" y="10"/>
                  </a:lnTo>
                  <a:lnTo>
                    <a:pt x="13" y="9"/>
                  </a:lnTo>
                  <a:lnTo>
                    <a:pt x="13" y="9"/>
                  </a:lnTo>
                  <a:lnTo>
                    <a:pt x="13" y="8"/>
                  </a:lnTo>
                  <a:lnTo>
                    <a:pt x="13" y="7"/>
                  </a:lnTo>
                  <a:lnTo>
                    <a:pt x="14" y="6"/>
                  </a:lnTo>
                  <a:lnTo>
                    <a:pt x="14" y="5"/>
                  </a:lnTo>
                  <a:lnTo>
                    <a:pt x="14" y="4"/>
                  </a:lnTo>
                  <a:lnTo>
                    <a:pt x="14" y="3"/>
                  </a:lnTo>
                  <a:lnTo>
                    <a:pt x="14" y="2"/>
                  </a:lnTo>
                  <a:lnTo>
                    <a:pt x="14" y="2"/>
                  </a:lnTo>
                  <a:lnTo>
                    <a:pt x="14" y="1"/>
                  </a:lnTo>
                  <a:lnTo>
                    <a:pt x="13" y="0"/>
                  </a:lnTo>
                  <a:lnTo>
                    <a:pt x="13" y="1"/>
                  </a:lnTo>
                  <a:lnTo>
                    <a:pt x="13" y="2"/>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70" name="Freeform 467"/>
            <p:cNvSpPr>
              <a:spLocks/>
            </p:cNvSpPr>
            <p:nvPr/>
          </p:nvSpPr>
          <p:spPr bwMode="auto">
            <a:xfrm>
              <a:off x="784" y="2861"/>
              <a:ext cx="2" cy="1"/>
            </a:xfrm>
            <a:custGeom>
              <a:avLst/>
              <a:gdLst>
                <a:gd name="T0" fmla="*/ 1 w 2"/>
                <a:gd name="T1" fmla="*/ 0 h 1"/>
                <a:gd name="T2" fmla="*/ 1 w 2"/>
                <a:gd name="T3" fmla="*/ 0 h 1"/>
                <a:gd name="T4" fmla="*/ 0 w 2"/>
                <a:gd name="T5" fmla="*/ 0 h 1"/>
                <a:gd name="T6" fmla="*/ 0 w 2"/>
                <a:gd name="T7" fmla="*/ 0 h 1"/>
                <a:gd name="T8" fmla="*/ 0 w 2"/>
                <a:gd name="T9" fmla="*/ 0 h 1"/>
                <a:gd name="T10" fmla="*/ 0 w 2"/>
                <a:gd name="T11" fmla="*/ 0 h 1"/>
                <a:gd name="T12" fmla="*/ 0 w 2"/>
                <a:gd name="T13" fmla="*/ 0 h 1"/>
                <a:gd name="T14" fmla="*/ 0 w 2"/>
                <a:gd name="T15" fmla="*/ 0 h 1"/>
                <a:gd name="T16" fmla="*/ 0 w 2"/>
                <a:gd name="T17" fmla="*/ 0 h 1"/>
                <a:gd name="T18" fmla="*/ 0 w 2"/>
                <a:gd name="T19" fmla="*/ 0 h 1"/>
                <a:gd name="T20" fmla="*/ 1 w 2"/>
                <a:gd name="T21" fmla="*/ 0 h 1"/>
                <a:gd name="T22" fmla="*/ 1 w 2"/>
                <a:gd name="T23" fmla="*/ 0 h 1"/>
                <a:gd name="T24" fmla="*/ 1 w 2"/>
                <a:gd name="T25" fmla="*/ 0 h 1"/>
                <a:gd name="T26" fmla="*/ 1 w 2"/>
                <a:gd name="T27" fmla="*/ 0 h 1"/>
                <a:gd name="T28" fmla="*/ 1 w 2"/>
                <a:gd name="T29"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 h="1">
                  <a:moveTo>
                    <a:pt x="1" y="0"/>
                  </a:moveTo>
                  <a:lnTo>
                    <a:pt x="1" y="0"/>
                  </a:lnTo>
                  <a:lnTo>
                    <a:pt x="0" y="0"/>
                  </a:lnTo>
                  <a:lnTo>
                    <a:pt x="0" y="0"/>
                  </a:lnTo>
                  <a:lnTo>
                    <a:pt x="0" y="0"/>
                  </a:lnTo>
                  <a:lnTo>
                    <a:pt x="0" y="0"/>
                  </a:lnTo>
                  <a:lnTo>
                    <a:pt x="0" y="0"/>
                  </a:lnTo>
                  <a:lnTo>
                    <a:pt x="0" y="0"/>
                  </a:lnTo>
                  <a:lnTo>
                    <a:pt x="0" y="0"/>
                  </a:lnTo>
                  <a:lnTo>
                    <a:pt x="0" y="0"/>
                  </a:lnTo>
                  <a:lnTo>
                    <a:pt x="1" y="0"/>
                  </a:lnTo>
                  <a:lnTo>
                    <a:pt x="1" y="0"/>
                  </a:lnTo>
                  <a:lnTo>
                    <a:pt x="1" y="0"/>
                  </a:lnTo>
                  <a:lnTo>
                    <a:pt x="1" y="0"/>
                  </a:lnTo>
                  <a:lnTo>
                    <a:pt x="1" y="0"/>
                  </a:lnTo>
                </a:path>
              </a:pathLst>
            </a:custGeom>
            <a:solidFill>
              <a:srgbClr val="B2B2B2"/>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71" name="Freeform 468"/>
            <p:cNvSpPr>
              <a:spLocks/>
            </p:cNvSpPr>
            <p:nvPr/>
          </p:nvSpPr>
          <p:spPr bwMode="auto">
            <a:xfrm>
              <a:off x="832" y="2863"/>
              <a:ext cx="3" cy="2"/>
            </a:xfrm>
            <a:custGeom>
              <a:avLst/>
              <a:gdLst>
                <a:gd name="T0" fmla="*/ 2 w 3"/>
                <a:gd name="T1" fmla="*/ 1 h 2"/>
                <a:gd name="T2" fmla="*/ 1 w 3"/>
                <a:gd name="T3" fmla="*/ 1 h 2"/>
                <a:gd name="T4" fmla="*/ 1 w 3"/>
                <a:gd name="T5" fmla="*/ 1 h 2"/>
                <a:gd name="T6" fmla="*/ 0 w 3"/>
                <a:gd name="T7" fmla="*/ 1 h 2"/>
                <a:gd name="T8" fmla="*/ 0 w 3"/>
                <a:gd name="T9" fmla="*/ 1 h 2"/>
                <a:gd name="T10" fmla="*/ 0 w 3"/>
                <a:gd name="T11" fmla="*/ 1 h 2"/>
                <a:gd name="T12" fmla="*/ 0 w 3"/>
                <a:gd name="T13" fmla="*/ 0 h 2"/>
                <a:gd name="T14" fmla="*/ 0 w 3"/>
                <a:gd name="T15" fmla="*/ 0 h 2"/>
                <a:gd name="T16" fmla="*/ 0 w 3"/>
                <a:gd name="T17" fmla="*/ 0 h 2"/>
                <a:gd name="T18" fmla="*/ 0 w 3"/>
                <a:gd name="T19" fmla="*/ 0 h 2"/>
                <a:gd name="T20" fmla="*/ 1 w 3"/>
                <a:gd name="T21" fmla="*/ 0 h 2"/>
                <a:gd name="T22" fmla="*/ 1 w 3"/>
                <a:gd name="T23" fmla="*/ 0 h 2"/>
                <a:gd name="T24" fmla="*/ 2 w 3"/>
                <a:gd name="T25" fmla="*/ 0 h 2"/>
                <a:gd name="T26" fmla="*/ 2 w 3"/>
                <a:gd name="T27" fmla="*/ 0 h 2"/>
                <a:gd name="T28" fmla="*/ 2 w 3"/>
                <a:gd name="T29" fmla="*/ 0 h 2"/>
                <a:gd name="T30" fmla="*/ 2 w 3"/>
                <a:gd name="T31" fmla="*/ 1 h 2"/>
                <a:gd name="T32" fmla="*/ 2 w 3"/>
                <a:gd name="T33"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 h="2">
                  <a:moveTo>
                    <a:pt x="2" y="1"/>
                  </a:moveTo>
                  <a:lnTo>
                    <a:pt x="1" y="1"/>
                  </a:lnTo>
                  <a:lnTo>
                    <a:pt x="1" y="1"/>
                  </a:lnTo>
                  <a:lnTo>
                    <a:pt x="0" y="1"/>
                  </a:lnTo>
                  <a:lnTo>
                    <a:pt x="0" y="1"/>
                  </a:lnTo>
                  <a:lnTo>
                    <a:pt x="0" y="1"/>
                  </a:lnTo>
                  <a:lnTo>
                    <a:pt x="0" y="0"/>
                  </a:lnTo>
                  <a:lnTo>
                    <a:pt x="0" y="0"/>
                  </a:lnTo>
                  <a:lnTo>
                    <a:pt x="0" y="0"/>
                  </a:lnTo>
                  <a:lnTo>
                    <a:pt x="0" y="0"/>
                  </a:lnTo>
                  <a:lnTo>
                    <a:pt x="1" y="0"/>
                  </a:lnTo>
                  <a:lnTo>
                    <a:pt x="1" y="0"/>
                  </a:lnTo>
                  <a:lnTo>
                    <a:pt x="2" y="0"/>
                  </a:lnTo>
                  <a:lnTo>
                    <a:pt x="2" y="0"/>
                  </a:lnTo>
                  <a:lnTo>
                    <a:pt x="2" y="0"/>
                  </a:lnTo>
                  <a:lnTo>
                    <a:pt x="2" y="1"/>
                  </a:lnTo>
                  <a:lnTo>
                    <a:pt x="2" y="1"/>
                  </a:lnTo>
                </a:path>
              </a:pathLst>
            </a:custGeom>
            <a:solidFill>
              <a:srgbClr val="B2B2B2"/>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72" name="Freeform 469"/>
            <p:cNvSpPr>
              <a:spLocks/>
            </p:cNvSpPr>
            <p:nvPr/>
          </p:nvSpPr>
          <p:spPr bwMode="auto">
            <a:xfrm>
              <a:off x="858" y="2834"/>
              <a:ext cx="12" cy="20"/>
            </a:xfrm>
            <a:custGeom>
              <a:avLst/>
              <a:gdLst>
                <a:gd name="T0" fmla="*/ 9 w 12"/>
                <a:gd name="T1" fmla="*/ 14 h 20"/>
                <a:gd name="T2" fmla="*/ 8 w 12"/>
                <a:gd name="T3" fmla="*/ 16 h 20"/>
                <a:gd name="T4" fmla="*/ 8 w 12"/>
                <a:gd name="T5" fmla="*/ 17 h 20"/>
                <a:gd name="T6" fmla="*/ 7 w 12"/>
                <a:gd name="T7" fmla="*/ 18 h 20"/>
                <a:gd name="T8" fmla="*/ 6 w 12"/>
                <a:gd name="T9" fmla="*/ 18 h 20"/>
                <a:gd name="T10" fmla="*/ 5 w 12"/>
                <a:gd name="T11" fmla="*/ 19 h 20"/>
                <a:gd name="T12" fmla="*/ 4 w 12"/>
                <a:gd name="T13" fmla="*/ 19 h 20"/>
                <a:gd name="T14" fmla="*/ 3 w 12"/>
                <a:gd name="T15" fmla="*/ 18 h 20"/>
                <a:gd name="T16" fmla="*/ 2 w 12"/>
                <a:gd name="T17" fmla="*/ 17 h 20"/>
                <a:gd name="T18" fmla="*/ 1 w 12"/>
                <a:gd name="T19" fmla="*/ 17 h 20"/>
                <a:gd name="T20" fmla="*/ 1 w 12"/>
                <a:gd name="T21" fmla="*/ 15 h 20"/>
                <a:gd name="T22" fmla="*/ 0 w 12"/>
                <a:gd name="T23" fmla="*/ 13 h 20"/>
                <a:gd name="T24" fmla="*/ 0 w 12"/>
                <a:gd name="T25" fmla="*/ 11 h 20"/>
                <a:gd name="T26" fmla="*/ 1 w 12"/>
                <a:gd name="T27" fmla="*/ 10 h 20"/>
                <a:gd name="T28" fmla="*/ 1 w 12"/>
                <a:gd name="T29" fmla="*/ 8 h 20"/>
                <a:gd name="T30" fmla="*/ 1 w 12"/>
                <a:gd name="T31" fmla="*/ 7 h 20"/>
                <a:gd name="T32" fmla="*/ 1 w 12"/>
                <a:gd name="T33" fmla="*/ 5 h 20"/>
                <a:gd name="T34" fmla="*/ 2 w 12"/>
                <a:gd name="T35" fmla="*/ 4 h 20"/>
                <a:gd name="T36" fmla="*/ 3 w 12"/>
                <a:gd name="T37" fmla="*/ 2 h 20"/>
                <a:gd name="T38" fmla="*/ 3 w 12"/>
                <a:gd name="T39" fmla="*/ 2 h 20"/>
                <a:gd name="T40" fmla="*/ 5 w 12"/>
                <a:gd name="T41" fmla="*/ 0 h 20"/>
                <a:gd name="T42" fmla="*/ 6 w 12"/>
                <a:gd name="T43" fmla="*/ 0 h 20"/>
                <a:gd name="T44" fmla="*/ 7 w 12"/>
                <a:gd name="T45" fmla="*/ 0 h 20"/>
                <a:gd name="T46" fmla="*/ 8 w 12"/>
                <a:gd name="T47" fmla="*/ 0 h 20"/>
                <a:gd name="T48" fmla="*/ 10 w 12"/>
                <a:gd name="T49" fmla="*/ 2 h 20"/>
                <a:gd name="T50" fmla="*/ 10 w 12"/>
                <a:gd name="T51" fmla="*/ 3 h 20"/>
                <a:gd name="T52" fmla="*/ 11 w 12"/>
                <a:gd name="T53" fmla="*/ 5 h 20"/>
                <a:gd name="T54" fmla="*/ 11 w 12"/>
                <a:gd name="T55" fmla="*/ 6 h 20"/>
                <a:gd name="T56" fmla="*/ 11 w 12"/>
                <a:gd name="T57" fmla="*/ 8 h 20"/>
                <a:gd name="T58" fmla="*/ 11 w 12"/>
                <a:gd name="T59" fmla="*/ 9 h 20"/>
                <a:gd name="T60" fmla="*/ 10 w 12"/>
                <a:gd name="T61" fmla="*/ 11 h 20"/>
                <a:gd name="T62" fmla="*/ 10 w 12"/>
                <a:gd name="T63" fmla="*/ 12 h 20"/>
                <a:gd name="T64" fmla="*/ 10 w 12"/>
                <a:gd name="T65" fmla="*/ 13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 h="20">
                  <a:moveTo>
                    <a:pt x="10" y="14"/>
                  </a:moveTo>
                  <a:lnTo>
                    <a:pt x="9" y="14"/>
                  </a:lnTo>
                  <a:lnTo>
                    <a:pt x="9" y="15"/>
                  </a:lnTo>
                  <a:lnTo>
                    <a:pt x="8" y="16"/>
                  </a:lnTo>
                  <a:lnTo>
                    <a:pt x="8" y="17"/>
                  </a:lnTo>
                  <a:lnTo>
                    <a:pt x="8" y="17"/>
                  </a:lnTo>
                  <a:lnTo>
                    <a:pt x="7" y="17"/>
                  </a:lnTo>
                  <a:lnTo>
                    <a:pt x="7" y="18"/>
                  </a:lnTo>
                  <a:lnTo>
                    <a:pt x="6" y="18"/>
                  </a:lnTo>
                  <a:lnTo>
                    <a:pt x="6" y="18"/>
                  </a:lnTo>
                  <a:lnTo>
                    <a:pt x="6" y="19"/>
                  </a:lnTo>
                  <a:lnTo>
                    <a:pt x="5" y="19"/>
                  </a:lnTo>
                  <a:lnTo>
                    <a:pt x="5" y="19"/>
                  </a:lnTo>
                  <a:lnTo>
                    <a:pt x="4" y="19"/>
                  </a:lnTo>
                  <a:lnTo>
                    <a:pt x="4" y="18"/>
                  </a:lnTo>
                  <a:lnTo>
                    <a:pt x="3" y="18"/>
                  </a:lnTo>
                  <a:lnTo>
                    <a:pt x="2" y="18"/>
                  </a:lnTo>
                  <a:lnTo>
                    <a:pt x="2" y="17"/>
                  </a:lnTo>
                  <a:lnTo>
                    <a:pt x="1" y="17"/>
                  </a:lnTo>
                  <a:lnTo>
                    <a:pt x="1" y="17"/>
                  </a:lnTo>
                  <a:lnTo>
                    <a:pt x="1" y="16"/>
                  </a:lnTo>
                  <a:lnTo>
                    <a:pt x="1" y="15"/>
                  </a:lnTo>
                  <a:lnTo>
                    <a:pt x="1" y="14"/>
                  </a:lnTo>
                  <a:lnTo>
                    <a:pt x="0" y="13"/>
                  </a:lnTo>
                  <a:lnTo>
                    <a:pt x="0" y="12"/>
                  </a:lnTo>
                  <a:lnTo>
                    <a:pt x="0" y="11"/>
                  </a:lnTo>
                  <a:lnTo>
                    <a:pt x="0" y="11"/>
                  </a:lnTo>
                  <a:lnTo>
                    <a:pt x="1" y="10"/>
                  </a:lnTo>
                  <a:lnTo>
                    <a:pt x="1" y="9"/>
                  </a:lnTo>
                  <a:lnTo>
                    <a:pt x="1" y="8"/>
                  </a:lnTo>
                  <a:lnTo>
                    <a:pt x="1" y="8"/>
                  </a:lnTo>
                  <a:lnTo>
                    <a:pt x="1" y="7"/>
                  </a:lnTo>
                  <a:lnTo>
                    <a:pt x="1" y="6"/>
                  </a:lnTo>
                  <a:lnTo>
                    <a:pt x="1" y="5"/>
                  </a:lnTo>
                  <a:lnTo>
                    <a:pt x="1" y="5"/>
                  </a:lnTo>
                  <a:lnTo>
                    <a:pt x="2" y="4"/>
                  </a:lnTo>
                  <a:lnTo>
                    <a:pt x="2" y="3"/>
                  </a:lnTo>
                  <a:lnTo>
                    <a:pt x="3" y="2"/>
                  </a:lnTo>
                  <a:lnTo>
                    <a:pt x="3" y="2"/>
                  </a:lnTo>
                  <a:lnTo>
                    <a:pt x="3" y="2"/>
                  </a:lnTo>
                  <a:lnTo>
                    <a:pt x="4" y="1"/>
                  </a:lnTo>
                  <a:lnTo>
                    <a:pt x="5" y="0"/>
                  </a:lnTo>
                  <a:lnTo>
                    <a:pt x="5" y="0"/>
                  </a:lnTo>
                  <a:lnTo>
                    <a:pt x="6" y="0"/>
                  </a:lnTo>
                  <a:lnTo>
                    <a:pt x="6" y="0"/>
                  </a:lnTo>
                  <a:lnTo>
                    <a:pt x="7" y="0"/>
                  </a:lnTo>
                  <a:lnTo>
                    <a:pt x="8" y="0"/>
                  </a:lnTo>
                  <a:lnTo>
                    <a:pt x="8" y="0"/>
                  </a:lnTo>
                  <a:lnTo>
                    <a:pt x="9" y="1"/>
                  </a:lnTo>
                  <a:lnTo>
                    <a:pt x="10" y="2"/>
                  </a:lnTo>
                  <a:lnTo>
                    <a:pt x="10" y="2"/>
                  </a:lnTo>
                  <a:lnTo>
                    <a:pt x="10" y="3"/>
                  </a:lnTo>
                  <a:lnTo>
                    <a:pt x="10" y="4"/>
                  </a:lnTo>
                  <a:lnTo>
                    <a:pt x="11" y="5"/>
                  </a:lnTo>
                  <a:lnTo>
                    <a:pt x="11" y="5"/>
                  </a:lnTo>
                  <a:lnTo>
                    <a:pt x="11" y="6"/>
                  </a:lnTo>
                  <a:lnTo>
                    <a:pt x="11" y="7"/>
                  </a:lnTo>
                  <a:lnTo>
                    <a:pt x="11" y="8"/>
                  </a:lnTo>
                  <a:lnTo>
                    <a:pt x="11" y="8"/>
                  </a:lnTo>
                  <a:lnTo>
                    <a:pt x="11" y="9"/>
                  </a:lnTo>
                  <a:lnTo>
                    <a:pt x="11" y="10"/>
                  </a:lnTo>
                  <a:lnTo>
                    <a:pt x="10" y="11"/>
                  </a:lnTo>
                  <a:lnTo>
                    <a:pt x="10" y="11"/>
                  </a:lnTo>
                  <a:lnTo>
                    <a:pt x="10" y="12"/>
                  </a:lnTo>
                  <a:lnTo>
                    <a:pt x="10" y="12"/>
                  </a:lnTo>
                  <a:lnTo>
                    <a:pt x="10" y="13"/>
                  </a:lnTo>
                  <a:lnTo>
                    <a:pt x="10" y="14"/>
                  </a:lnTo>
                </a:path>
              </a:pathLst>
            </a:custGeom>
            <a:solidFill>
              <a:srgbClr val="B2B2B2"/>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473" name="Group 518"/>
          <p:cNvGrpSpPr>
            <a:grpSpLocks/>
          </p:cNvGrpSpPr>
          <p:nvPr/>
        </p:nvGrpSpPr>
        <p:grpSpPr bwMode="auto">
          <a:xfrm>
            <a:off x="3468473" y="4367077"/>
            <a:ext cx="631825" cy="633413"/>
            <a:chOff x="1256" y="2836"/>
            <a:chExt cx="398" cy="399"/>
          </a:xfrm>
        </p:grpSpPr>
        <p:sp>
          <p:nvSpPr>
            <p:cNvPr id="474" name="Freeform 471"/>
            <p:cNvSpPr>
              <a:spLocks/>
            </p:cNvSpPr>
            <p:nvPr/>
          </p:nvSpPr>
          <p:spPr bwMode="auto">
            <a:xfrm>
              <a:off x="1256" y="2836"/>
              <a:ext cx="392" cy="393"/>
            </a:xfrm>
            <a:custGeom>
              <a:avLst/>
              <a:gdLst>
                <a:gd name="T0" fmla="*/ 216 w 392"/>
                <a:gd name="T1" fmla="*/ 391 h 393"/>
                <a:gd name="T2" fmla="*/ 253 w 392"/>
                <a:gd name="T3" fmla="*/ 383 h 393"/>
                <a:gd name="T4" fmla="*/ 289 w 392"/>
                <a:gd name="T5" fmla="*/ 367 h 393"/>
                <a:gd name="T6" fmla="*/ 320 w 392"/>
                <a:gd name="T7" fmla="*/ 347 h 393"/>
                <a:gd name="T8" fmla="*/ 347 w 392"/>
                <a:gd name="T9" fmla="*/ 320 h 393"/>
                <a:gd name="T10" fmla="*/ 367 w 392"/>
                <a:gd name="T11" fmla="*/ 289 h 393"/>
                <a:gd name="T12" fmla="*/ 382 w 392"/>
                <a:gd name="T13" fmla="*/ 254 h 393"/>
                <a:gd name="T14" fmla="*/ 390 w 392"/>
                <a:gd name="T15" fmla="*/ 216 h 393"/>
                <a:gd name="T16" fmla="*/ 390 w 392"/>
                <a:gd name="T17" fmla="*/ 176 h 393"/>
                <a:gd name="T18" fmla="*/ 382 w 392"/>
                <a:gd name="T19" fmla="*/ 138 h 393"/>
                <a:gd name="T20" fmla="*/ 367 w 392"/>
                <a:gd name="T21" fmla="*/ 102 h 393"/>
                <a:gd name="T22" fmla="*/ 347 w 392"/>
                <a:gd name="T23" fmla="*/ 72 h 393"/>
                <a:gd name="T24" fmla="*/ 320 w 392"/>
                <a:gd name="T25" fmla="*/ 45 h 393"/>
                <a:gd name="T26" fmla="*/ 289 w 392"/>
                <a:gd name="T27" fmla="*/ 24 h 393"/>
                <a:gd name="T28" fmla="*/ 253 w 392"/>
                <a:gd name="T29" fmla="*/ 9 h 393"/>
                <a:gd name="T30" fmla="*/ 216 w 392"/>
                <a:gd name="T31" fmla="*/ 1 h 393"/>
                <a:gd name="T32" fmla="*/ 175 w 392"/>
                <a:gd name="T33" fmla="*/ 1 h 393"/>
                <a:gd name="T34" fmla="*/ 138 w 392"/>
                <a:gd name="T35" fmla="*/ 9 h 393"/>
                <a:gd name="T36" fmla="*/ 102 w 392"/>
                <a:gd name="T37" fmla="*/ 24 h 393"/>
                <a:gd name="T38" fmla="*/ 71 w 392"/>
                <a:gd name="T39" fmla="*/ 45 h 393"/>
                <a:gd name="T40" fmla="*/ 45 w 392"/>
                <a:gd name="T41" fmla="*/ 72 h 393"/>
                <a:gd name="T42" fmla="*/ 24 w 392"/>
                <a:gd name="T43" fmla="*/ 102 h 393"/>
                <a:gd name="T44" fmla="*/ 9 w 392"/>
                <a:gd name="T45" fmla="*/ 138 h 393"/>
                <a:gd name="T46" fmla="*/ 1 w 392"/>
                <a:gd name="T47" fmla="*/ 176 h 393"/>
                <a:gd name="T48" fmla="*/ 1 w 392"/>
                <a:gd name="T49" fmla="*/ 216 h 393"/>
                <a:gd name="T50" fmla="*/ 9 w 392"/>
                <a:gd name="T51" fmla="*/ 254 h 393"/>
                <a:gd name="T52" fmla="*/ 24 w 392"/>
                <a:gd name="T53" fmla="*/ 289 h 393"/>
                <a:gd name="T54" fmla="*/ 45 w 392"/>
                <a:gd name="T55" fmla="*/ 320 h 393"/>
                <a:gd name="T56" fmla="*/ 71 w 392"/>
                <a:gd name="T57" fmla="*/ 347 h 393"/>
                <a:gd name="T58" fmla="*/ 102 w 392"/>
                <a:gd name="T59" fmla="*/ 367 h 393"/>
                <a:gd name="T60" fmla="*/ 138 w 392"/>
                <a:gd name="T61" fmla="*/ 383 h 393"/>
                <a:gd name="T62" fmla="*/ 175 w 392"/>
                <a:gd name="T63" fmla="*/ 391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92" h="393">
                  <a:moveTo>
                    <a:pt x="195" y="392"/>
                  </a:moveTo>
                  <a:lnTo>
                    <a:pt x="216" y="391"/>
                  </a:lnTo>
                  <a:lnTo>
                    <a:pt x="234" y="388"/>
                  </a:lnTo>
                  <a:lnTo>
                    <a:pt x="253" y="383"/>
                  </a:lnTo>
                  <a:lnTo>
                    <a:pt x="272" y="376"/>
                  </a:lnTo>
                  <a:lnTo>
                    <a:pt x="289" y="367"/>
                  </a:lnTo>
                  <a:lnTo>
                    <a:pt x="304" y="358"/>
                  </a:lnTo>
                  <a:lnTo>
                    <a:pt x="320" y="347"/>
                  </a:lnTo>
                  <a:lnTo>
                    <a:pt x="334" y="334"/>
                  </a:lnTo>
                  <a:lnTo>
                    <a:pt x="347" y="320"/>
                  </a:lnTo>
                  <a:lnTo>
                    <a:pt x="358" y="305"/>
                  </a:lnTo>
                  <a:lnTo>
                    <a:pt x="367" y="289"/>
                  </a:lnTo>
                  <a:lnTo>
                    <a:pt x="375" y="272"/>
                  </a:lnTo>
                  <a:lnTo>
                    <a:pt x="382" y="254"/>
                  </a:lnTo>
                  <a:lnTo>
                    <a:pt x="387" y="235"/>
                  </a:lnTo>
                  <a:lnTo>
                    <a:pt x="390" y="216"/>
                  </a:lnTo>
                  <a:lnTo>
                    <a:pt x="391" y="196"/>
                  </a:lnTo>
                  <a:lnTo>
                    <a:pt x="390" y="176"/>
                  </a:lnTo>
                  <a:lnTo>
                    <a:pt x="387" y="157"/>
                  </a:lnTo>
                  <a:lnTo>
                    <a:pt x="382" y="138"/>
                  </a:lnTo>
                  <a:lnTo>
                    <a:pt x="375" y="120"/>
                  </a:lnTo>
                  <a:lnTo>
                    <a:pt x="367" y="102"/>
                  </a:lnTo>
                  <a:lnTo>
                    <a:pt x="358" y="87"/>
                  </a:lnTo>
                  <a:lnTo>
                    <a:pt x="347" y="72"/>
                  </a:lnTo>
                  <a:lnTo>
                    <a:pt x="334" y="57"/>
                  </a:lnTo>
                  <a:lnTo>
                    <a:pt x="320" y="45"/>
                  </a:lnTo>
                  <a:lnTo>
                    <a:pt x="304" y="33"/>
                  </a:lnTo>
                  <a:lnTo>
                    <a:pt x="289" y="24"/>
                  </a:lnTo>
                  <a:lnTo>
                    <a:pt x="272" y="16"/>
                  </a:lnTo>
                  <a:lnTo>
                    <a:pt x="253" y="9"/>
                  </a:lnTo>
                  <a:lnTo>
                    <a:pt x="234" y="4"/>
                  </a:lnTo>
                  <a:lnTo>
                    <a:pt x="216" y="1"/>
                  </a:lnTo>
                  <a:lnTo>
                    <a:pt x="195" y="0"/>
                  </a:lnTo>
                  <a:lnTo>
                    <a:pt x="175" y="1"/>
                  </a:lnTo>
                  <a:lnTo>
                    <a:pt x="156" y="4"/>
                  </a:lnTo>
                  <a:lnTo>
                    <a:pt x="138" y="9"/>
                  </a:lnTo>
                  <a:lnTo>
                    <a:pt x="119" y="16"/>
                  </a:lnTo>
                  <a:lnTo>
                    <a:pt x="102" y="24"/>
                  </a:lnTo>
                  <a:lnTo>
                    <a:pt x="87" y="33"/>
                  </a:lnTo>
                  <a:lnTo>
                    <a:pt x="71" y="45"/>
                  </a:lnTo>
                  <a:lnTo>
                    <a:pt x="57" y="57"/>
                  </a:lnTo>
                  <a:lnTo>
                    <a:pt x="45" y="72"/>
                  </a:lnTo>
                  <a:lnTo>
                    <a:pt x="33" y="87"/>
                  </a:lnTo>
                  <a:lnTo>
                    <a:pt x="24" y="102"/>
                  </a:lnTo>
                  <a:lnTo>
                    <a:pt x="16" y="120"/>
                  </a:lnTo>
                  <a:lnTo>
                    <a:pt x="9" y="138"/>
                  </a:lnTo>
                  <a:lnTo>
                    <a:pt x="4" y="157"/>
                  </a:lnTo>
                  <a:lnTo>
                    <a:pt x="1" y="176"/>
                  </a:lnTo>
                  <a:lnTo>
                    <a:pt x="0" y="196"/>
                  </a:lnTo>
                  <a:lnTo>
                    <a:pt x="1" y="216"/>
                  </a:lnTo>
                  <a:lnTo>
                    <a:pt x="4" y="235"/>
                  </a:lnTo>
                  <a:lnTo>
                    <a:pt x="9" y="254"/>
                  </a:lnTo>
                  <a:lnTo>
                    <a:pt x="16" y="272"/>
                  </a:lnTo>
                  <a:lnTo>
                    <a:pt x="24" y="289"/>
                  </a:lnTo>
                  <a:lnTo>
                    <a:pt x="33" y="305"/>
                  </a:lnTo>
                  <a:lnTo>
                    <a:pt x="45" y="320"/>
                  </a:lnTo>
                  <a:lnTo>
                    <a:pt x="57" y="334"/>
                  </a:lnTo>
                  <a:lnTo>
                    <a:pt x="71" y="347"/>
                  </a:lnTo>
                  <a:lnTo>
                    <a:pt x="87" y="358"/>
                  </a:lnTo>
                  <a:lnTo>
                    <a:pt x="102" y="367"/>
                  </a:lnTo>
                  <a:lnTo>
                    <a:pt x="119" y="376"/>
                  </a:lnTo>
                  <a:lnTo>
                    <a:pt x="138" y="383"/>
                  </a:lnTo>
                  <a:lnTo>
                    <a:pt x="156" y="388"/>
                  </a:lnTo>
                  <a:lnTo>
                    <a:pt x="175" y="391"/>
                  </a:lnTo>
                  <a:lnTo>
                    <a:pt x="195" y="392"/>
                  </a:lnTo>
                </a:path>
              </a:pathLst>
            </a:custGeom>
            <a:solidFill>
              <a:srgbClr val="B2B2B2"/>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75" name="Freeform 472"/>
            <p:cNvSpPr>
              <a:spLocks/>
            </p:cNvSpPr>
            <p:nvPr/>
          </p:nvSpPr>
          <p:spPr bwMode="auto">
            <a:xfrm>
              <a:off x="1256" y="2836"/>
              <a:ext cx="398" cy="399"/>
            </a:xfrm>
            <a:custGeom>
              <a:avLst/>
              <a:gdLst>
                <a:gd name="T0" fmla="*/ 219 w 398"/>
                <a:gd name="T1" fmla="*/ 397 h 399"/>
                <a:gd name="T2" fmla="*/ 257 w 398"/>
                <a:gd name="T3" fmla="*/ 389 h 399"/>
                <a:gd name="T4" fmla="*/ 293 w 398"/>
                <a:gd name="T5" fmla="*/ 373 h 399"/>
                <a:gd name="T6" fmla="*/ 325 w 398"/>
                <a:gd name="T7" fmla="*/ 352 h 399"/>
                <a:gd name="T8" fmla="*/ 352 w 398"/>
                <a:gd name="T9" fmla="*/ 325 h 399"/>
                <a:gd name="T10" fmla="*/ 373 w 398"/>
                <a:gd name="T11" fmla="*/ 293 h 399"/>
                <a:gd name="T12" fmla="*/ 388 w 398"/>
                <a:gd name="T13" fmla="*/ 258 h 399"/>
                <a:gd name="T14" fmla="*/ 396 w 398"/>
                <a:gd name="T15" fmla="*/ 219 h 399"/>
                <a:gd name="T16" fmla="*/ 396 w 398"/>
                <a:gd name="T17" fmla="*/ 179 h 399"/>
                <a:gd name="T18" fmla="*/ 388 w 398"/>
                <a:gd name="T19" fmla="*/ 140 h 399"/>
                <a:gd name="T20" fmla="*/ 373 w 398"/>
                <a:gd name="T21" fmla="*/ 104 h 399"/>
                <a:gd name="T22" fmla="*/ 352 w 398"/>
                <a:gd name="T23" fmla="*/ 73 h 399"/>
                <a:gd name="T24" fmla="*/ 325 w 398"/>
                <a:gd name="T25" fmla="*/ 46 h 399"/>
                <a:gd name="T26" fmla="*/ 293 w 398"/>
                <a:gd name="T27" fmla="*/ 24 h 399"/>
                <a:gd name="T28" fmla="*/ 257 w 398"/>
                <a:gd name="T29" fmla="*/ 9 h 399"/>
                <a:gd name="T30" fmla="*/ 219 w 398"/>
                <a:gd name="T31" fmla="*/ 1 h 399"/>
                <a:gd name="T32" fmla="*/ 178 w 398"/>
                <a:gd name="T33" fmla="*/ 1 h 399"/>
                <a:gd name="T34" fmla="*/ 140 w 398"/>
                <a:gd name="T35" fmla="*/ 9 h 399"/>
                <a:gd name="T36" fmla="*/ 104 w 398"/>
                <a:gd name="T37" fmla="*/ 24 h 399"/>
                <a:gd name="T38" fmla="*/ 72 w 398"/>
                <a:gd name="T39" fmla="*/ 46 h 399"/>
                <a:gd name="T40" fmla="*/ 46 w 398"/>
                <a:gd name="T41" fmla="*/ 73 h 399"/>
                <a:gd name="T42" fmla="*/ 24 w 398"/>
                <a:gd name="T43" fmla="*/ 104 h 399"/>
                <a:gd name="T44" fmla="*/ 9 w 398"/>
                <a:gd name="T45" fmla="*/ 140 h 399"/>
                <a:gd name="T46" fmla="*/ 1 w 398"/>
                <a:gd name="T47" fmla="*/ 179 h 399"/>
                <a:gd name="T48" fmla="*/ 1 w 398"/>
                <a:gd name="T49" fmla="*/ 219 h 399"/>
                <a:gd name="T50" fmla="*/ 9 w 398"/>
                <a:gd name="T51" fmla="*/ 258 h 399"/>
                <a:gd name="T52" fmla="*/ 24 w 398"/>
                <a:gd name="T53" fmla="*/ 293 h 399"/>
                <a:gd name="T54" fmla="*/ 46 w 398"/>
                <a:gd name="T55" fmla="*/ 325 h 399"/>
                <a:gd name="T56" fmla="*/ 72 w 398"/>
                <a:gd name="T57" fmla="*/ 352 h 399"/>
                <a:gd name="T58" fmla="*/ 104 w 398"/>
                <a:gd name="T59" fmla="*/ 373 h 399"/>
                <a:gd name="T60" fmla="*/ 140 w 398"/>
                <a:gd name="T61" fmla="*/ 389 h 399"/>
                <a:gd name="T62" fmla="*/ 178 w 398"/>
                <a:gd name="T63" fmla="*/ 397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98" h="399">
                  <a:moveTo>
                    <a:pt x="198" y="398"/>
                  </a:moveTo>
                  <a:lnTo>
                    <a:pt x="219" y="397"/>
                  </a:lnTo>
                  <a:lnTo>
                    <a:pt x="238" y="394"/>
                  </a:lnTo>
                  <a:lnTo>
                    <a:pt x="257" y="389"/>
                  </a:lnTo>
                  <a:lnTo>
                    <a:pt x="276" y="382"/>
                  </a:lnTo>
                  <a:lnTo>
                    <a:pt x="293" y="373"/>
                  </a:lnTo>
                  <a:lnTo>
                    <a:pt x="309" y="363"/>
                  </a:lnTo>
                  <a:lnTo>
                    <a:pt x="325" y="352"/>
                  </a:lnTo>
                  <a:lnTo>
                    <a:pt x="339" y="339"/>
                  </a:lnTo>
                  <a:lnTo>
                    <a:pt x="352" y="325"/>
                  </a:lnTo>
                  <a:lnTo>
                    <a:pt x="363" y="310"/>
                  </a:lnTo>
                  <a:lnTo>
                    <a:pt x="373" y="293"/>
                  </a:lnTo>
                  <a:lnTo>
                    <a:pt x="381" y="276"/>
                  </a:lnTo>
                  <a:lnTo>
                    <a:pt x="388" y="258"/>
                  </a:lnTo>
                  <a:lnTo>
                    <a:pt x="393" y="239"/>
                  </a:lnTo>
                  <a:lnTo>
                    <a:pt x="396" y="219"/>
                  </a:lnTo>
                  <a:lnTo>
                    <a:pt x="397" y="199"/>
                  </a:lnTo>
                  <a:lnTo>
                    <a:pt x="396" y="179"/>
                  </a:lnTo>
                  <a:lnTo>
                    <a:pt x="393" y="159"/>
                  </a:lnTo>
                  <a:lnTo>
                    <a:pt x="388" y="140"/>
                  </a:lnTo>
                  <a:lnTo>
                    <a:pt x="381" y="122"/>
                  </a:lnTo>
                  <a:lnTo>
                    <a:pt x="373" y="104"/>
                  </a:lnTo>
                  <a:lnTo>
                    <a:pt x="363" y="88"/>
                  </a:lnTo>
                  <a:lnTo>
                    <a:pt x="352" y="73"/>
                  </a:lnTo>
                  <a:lnTo>
                    <a:pt x="339" y="58"/>
                  </a:lnTo>
                  <a:lnTo>
                    <a:pt x="325" y="46"/>
                  </a:lnTo>
                  <a:lnTo>
                    <a:pt x="309" y="34"/>
                  </a:lnTo>
                  <a:lnTo>
                    <a:pt x="293" y="24"/>
                  </a:lnTo>
                  <a:lnTo>
                    <a:pt x="276" y="16"/>
                  </a:lnTo>
                  <a:lnTo>
                    <a:pt x="257" y="9"/>
                  </a:lnTo>
                  <a:lnTo>
                    <a:pt x="238" y="4"/>
                  </a:lnTo>
                  <a:lnTo>
                    <a:pt x="219" y="1"/>
                  </a:lnTo>
                  <a:lnTo>
                    <a:pt x="198" y="0"/>
                  </a:lnTo>
                  <a:lnTo>
                    <a:pt x="178" y="1"/>
                  </a:lnTo>
                  <a:lnTo>
                    <a:pt x="158" y="4"/>
                  </a:lnTo>
                  <a:lnTo>
                    <a:pt x="140" y="9"/>
                  </a:lnTo>
                  <a:lnTo>
                    <a:pt x="121" y="16"/>
                  </a:lnTo>
                  <a:lnTo>
                    <a:pt x="104" y="24"/>
                  </a:lnTo>
                  <a:lnTo>
                    <a:pt x="88" y="34"/>
                  </a:lnTo>
                  <a:lnTo>
                    <a:pt x="72" y="46"/>
                  </a:lnTo>
                  <a:lnTo>
                    <a:pt x="58" y="58"/>
                  </a:lnTo>
                  <a:lnTo>
                    <a:pt x="46" y="73"/>
                  </a:lnTo>
                  <a:lnTo>
                    <a:pt x="34" y="88"/>
                  </a:lnTo>
                  <a:lnTo>
                    <a:pt x="24" y="104"/>
                  </a:lnTo>
                  <a:lnTo>
                    <a:pt x="16" y="122"/>
                  </a:lnTo>
                  <a:lnTo>
                    <a:pt x="9" y="140"/>
                  </a:lnTo>
                  <a:lnTo>
                    <a:pt x="4" y="159"/>
                  </a:lnTo>
                  <a:lnTo>
                    <a:pt x="1" y="179"/>
                  </a:lnTo>
                  <a:lnTo>
                    <a:pt x="0" y="199"/>
                  </a:lnTo>
                  <a:lnTo>
                    <a:pt x="1" y="219"/>
                  </a:lnTo>
                  <a:lnTo>
                    <a:pt x="4" y="239"/>
                  </a:lnTo>
                  <a:lnTo>
                    <a:pt x="9" y="258"/>
                  </a:lnTo>
                  <a:lnTo>
                    <a:pt x="16" y="276"/>
                  </a:lnTo>
                  <a:lnTo>
                    <a:pt x="24" y="293"/>
                  </a:lnTo>
                  <a:lnTo>
                    <a:pt x="34" y="310"/>
                  </a:lnTo>
                  <a:lnTo>
                    <a:pt x="46" y="325"/>
                  </a:lnTo>
                  <a:lnTo>
                    <a:pt x="58" y="339"/>
                  </a:lnTo>
                  <a:lnTo>
                    <a:pt x="72" y="352"/>
                  </a:lnTo>
                  <a:lnTo>
                    <a:pt x="88" y="363"/>
                  </a:lnTo>
                  <a:lnTo>
                    <a:pt x="104" y="373"/>
                  </a:lnTo>
                  <a:lnTo>
                    <a:pt x="121" y="382"/>
                  </a:lnTo>
                  <a:lnTo>
                    <a:pt x="140" y="389"/>
                  </a:lnTo>
                  <a:lnTo>
                    <a:pt x="158" y="394"/>
                  </a:lnTo>
                  <a:lnTo>
                    <a:pt x="178" y="397"/>
                  </a:lnTo>
                  <a:lnTo>
                    <a:pt x="198" y="398"/>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76" name="Freeform 473"/>
            <p:cNvSpPr>
              <a:spLocks/>
            </p:cNvSpPr>
            <p:nvPr/>
          </p:nvSpPr>
          <p:spPr bwMode="auto">
            <a:xfrm>
              <a:off x="1555" y="2892"/>
              <a:ext cx="16" cy="22"/>
            </a:xfrm>
            <a:custGeom>
              <a:avLst/>
              <a:gdLst>
                <a:gd name="T0" fmla="*/ 11 w 16"/>
                <a:gd name="T1" fmla="*/ 19 h 22"/>
                <a:gd name="T2" fmla="*/ 11 w 16"/>
                <a:gd name="T3" fmla="*/ 19 h 22"/>
                <a:gd name="T4" fmla="*/ 11 w 16"/>
                <a:gd name="T5" fmla="*/ 19 h 22"/>
                <a:gd name="T6" fmla="*/ 10 w 16"/>
                <a:gd name="T7" fmla="*/ 19 h 22"/>
                <a:gd name="T8" fmla="*/ 9 w 16"/>
                <a:gd name="T9" fmla="*/ 19 h 22"/>
                <a:gd name="T10" fmla="*/ 9 w 16"/>
                <a:gd name="T11" fmla="*/ 19 h 22"/>
                <a:gd name="T12" fmla="*/ 8 w 16"/>
                <a:gd name="T13" fmla="*/ 19 h 22"/>
                <a:gd name="T14" fmla="*/ 7 w 16"/>
                <a:gd name="T15" fmla="*/ 19 h 22"/>
                <a:gd name="T16" fmla="*/ 6 w 16"/>
                <a:gd name="T17" fmla="*/ 19 h 22"/>
                <a:gd name="T18" fmla="*/ 6 w 16"/>
                <a:gd name="T19" fmla="*/ 18 h 22"/>
                <a:gd name="T20" fmla="*/ 5 w 16"/>
                <a:gd name="T21" fmla="*/ 17 h 22"/>
                <a:gd name="T22" fmla="*/ 4 w 16"/>
                <a:gd name="T23" fmla="*/ 16 h 22"/>
                <a:gd name="T24" fmla="*/ 4 w 16"/>
                <a:gd name="T25" fmla="*/ 16 h 22"/>
                <a:gd name="T26" fmla="*/ 4 w 16"/>
                <a:gd name="T27" fmla="*/ 15 h 22"/>
                <a:gd name="T28" fmla="*/ 4 w 16"/>
                <a:gd name="T29" fmla="*/ 14 h 22"/>
                <a:gd name="T30" fmla="*/ 5 w 16"/>
                <a:gd name="T31" fmla="*/ 14 h 22"/>
                <a:gd name="T32" fmla="*/ 5 w 16"/>
                <a:gd name="T33" fmla="*/ 13 h 22"/>
                <a:gd name="T34" fmla="*/ 11 w 16"/>
                <a:gd name="T35" fmla="*/ 6 h 22"/>
                <a:gd name="T36" fmla="*/ 11 w 16"/>
                <a:gd name="T37" fmla="*/ 5 h 22"/>
                <a:gd name="T38" fmla="*/ 12 w 16"/>
                <a:gd name="T39" fmla="*/ 5 h 22"/>
                <a:gd name="T40" fmla="*/ 12 w 16"/>
                <a:gd name="T41" fmla="*/ 5 h 22"/>
                <a:gd name="T42" fmla="*/ 13 w 16"/>
                <a:gd name="T43" fmla="*/ 5 h 22"/>
                <a:gd name="T44" fmla="*/ 14 w 16"/>
                <a:gd name="T45" fmla="*/ 5 h 22"/>
                <a:gd name="T46" fmla="*/ 14 w 16"/>
                <a:gd name="T47" fmla="*/ 5 h 22"/>
                <a:gd name="T48" fmla="*/ 14 w 16"/>
                <a:gd name="T49" fmla="*/ 5 h 22"/>
                <a:gd name="T50" fmla="*/ 15 w 16"/>
                <a:gd name="T51" fmla="*/ 5 h 22"/>
                <a:gd name="T52" fmla="*/ 15 w 16"/>
                <a:gd name="T53" fmla="*/ 4 h 22"/>
                <a:gd name="T54" fmla="*/ 10 w 16"/>
                <a:gd name="T55" fmla="*/ 0 h 22"/>
                <a:gd name="T56" fmla="*/ 9 w 16"/>
                <a:gd name="T57" fmla="*/ 0 h 22"/>
                <a:gd name="T58" fmla="*/ 10 w 16"/>
                <a:gd name="T59" fmla="*/ 1 h 22"/>
                <a:gd name="T60" fmla="*/ 11 w 16"/>
                <a:gd name="T61" fmla="*/ 2 h 22"/>
                <a:gd name="T62" fmla="*/ 11 w 16"/>
                <a:gd name="T63" fmla="*/ 2 h 22"/>
                <a:gd name="T64" fmla="*/ 11 w 16"/>
                <a:gd name="T65" fmla="*/ 3 h 22"/>
                <a:gd name="T66" fmla="*/ 10 w 16"/>
                <a:gd name="T67" fmla="*/ 3 h 22"/>
                <a:gd name="T68" fmla="*/ 10 w 16"/>
                <a:gd name="T69" fmla="*/ 4 h 22"/>
                <a:gd name="T70" fmla="*/ 9 w 16"/>
                <a:gd name="T71" fmla="*/ 4 h 22"/>
                <a:gd name="T72" fmla="*/ 4 w 16"/>
                <a:gd name="T73" fmla="*/ 12 h 22"/>
                <a:gd name="T74" fmla="*/ 4 w 16"/>
                <a:gd name="T75" fmla="*/ 12 h 22"/>
                <a:gd name="T76" fmla="*/ 3 w 16"/>
                <a:gd name="T77" fmla="*/ 12 h 22"/>
                <a:gd name="T78" fmla="*/ 3 w 16"/>
                <a:gd name="T79" fmla="*/ 13 h 22"/>
                <a:gd name="T80" fmla="*/ 2 w 16"/>
                <a:gd name="T81" fmla="*/ 13 h 22"/>
                <a:gd name="T82" fmla="*/ 1 w 16"/>
                <a:gd name="T83" fmla="*/ 13 h 22"/>
                <a:gd name="T84" fmla="*/ 1 w 16"/>
                <a:gd name="T85" fmla="*/ 13 h 22"/>
                <a:gd name="T86" fmla="*/ 0 w 16"/>
                <a:gd name="T87" fmla="*/ 12 h 22"/>
                <a:gd name="T88" fmla="*/ 0 w 16"/>
                <a:gd name="T89" fmla="*/ 13 h 22"/>
                <a:gd name="T90" fmla="*/ 8 w 16"/>
                <a:gd name="T91" fmla="*/ 21 h 22"/>
                <a:gd name="T92" fmla="*/ 12 w 16"/>
                <a:gd name="T93" fmla="*/ 19 h 22"/>
                <a:gd name="T94" fmla="*/ 11 w 16"/>
                <a:gd name="T95" fmla="*/ 19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6" h="22">
                  <a:moveTo>
                    <a:pt x="11" y="19"/>
                  </a:moveTo>
                  <a:lnTo>
                    <a:pt x="11" y="19"/>
                  </a:lnTo>
                  <a:lnTo>
                    <a:pt x="11" y="19"/>
                  </a:lnTo>
                  <a:lnTo>
                    <a:pt x="10" y="19"/>
                  </a:lnTo>
                  <a:lnTo>
                    <a:pt x="9" y="19"/>
                  </a:lnTo>
                  <a:lnTo>
                    <a:pt x="9" y="19"/>
                  </a:lnTo>
                  <a:lnTo>
                    <a:pt x="8" y="19"/>
                  </a:lnTo>
                  <a:lnTo>
                    <a:pt x="7" y="19"/>
                  </a:lnTo>
                  <a:lnTo>
                    <a:pt x="6" y="19"/>
                  </a:lnTo>
                  <a:lnTo>
                    <a:pt x="6" y="18"/>
                  </a:lnTo>
                  <a:lnTo>
                    <a:pt x="5" y="17"/>
                  </a:lnTo>
                  <a:lnTo>
                    <a:pt x="4" y="16"/>
                  </a:lnTo>
                  <a:lnTo>
                    <a:pt x="4" y="16"/>
                  </a:lnTo>
                  <a:lnTo>
                    <a:pt x="4" y="15"/>
                  </a:lnTo>
                  <a:lnTo>
                    <a:pt x="4" y="14"/>
                  </a:lnTo>
                  <a:lnTo>
                    <a:pt x="5" y="14"/>
                  </a:lnTo>
                  <a:lnTo>
                    <a:pt x="5" y="13"/>
                  </a:lnTo>
                  <a:lnTo>
                    <a:pt x="11" y="6"/>
                  </a:lnTo>
                  <a:lnTo>
                    <a:pt x="11" y="5"/>
                  </a:lnTo>
                  <a:lnTo>
                    <a:pt x="12" y="5"/>
                  </a:lnTo>
                  <a:lnTo>
                    <a:pt x="12" y="5"/>
                  </a:lnTo>
                  <a:lnTo>
                    <a:pt x="13" y="5"/>
                  </a:lnTo>
                  <a:lnTo>
                    <a:pt x="14" y="5"/>
                  </a:lnTo>
                  <a:lnTo>
                    <a:pt x="14" y="5"/>
                  </a:lnTo>
                  <a:lnTo>
                    <a:pt x="14" y="5"/>
                  </a:lnTo>
                  <a:lnTo>
                    <a:pt x="15" y="5"/>
                  </a:lnTo>
                  <a:lnTo>
                    <a:pt x="15" y="4"/>
                  </a:lnTo>
                  <a:lnTo>
                    <a:pt x="10" y="0"/>
                  </a:lnTo>
                  <a:lnTo>
                    <a:pt x="9" y="0"/>
                  </a:lnTo>
                  <a:lnTo>
                    <a:pt x="10" y="1"/>
                  </a:lnTo>
                  <a:lnTo>
                    <a:pt x="11" y="2"/>
                  </a:lnTo>
                  <a:lnTo>
                    <a:pt x="11" y="2"/>
                  </a:lnTo>
                  <a:lnTo>
                    <a:pt x="11" y="3"/>
                  </a:lnTo>
                  <a:lnTo>
                    <a:pt x="10" y="3"/>
                  </a:lnTo>
                  <a:lnTo>
                    <a:pt x="10" y="4"/>
                  </a:lnTo>
                  <a:lnTo>
                    <a:pt x="9" y="4"/>
                  </a:lnTo>
                  <a:lnTo>
                    <a:pt x="4" y="12"/>
                  </a:lnTo>
                  <a:lnTo>
                    <a:pt x="4" y="12"/>
                  </a:lnTo>
                  <a:lnTo>
                    <a:pt x="3" y="12"/>
                  </a:lnTo>
                  <a:lnTo>
                    <a:pt x="3" y="13"/>
                  </a:lnTo>
                  <a:lnTo>
                    <a:pt x="2" y="13"/>
                  </a:lnTo>
                  <a:lnTo>
                    <a:pt x="1" y="13"/>
                  </a:lnTo>
                  <a:lnTo>
                    <a:pt x="1" y="13"/>
                  </a:lnTo>
                  <a:lnTo>
                    <a:pt x="0" y="12"/>
                  </a:lnTo>
                  <a:lnTo>
                    <a:pt x="0" y="13"/>
                  </a:lnTo>
                  <a:lnTo>
                    <a:pt x="8" y="21"/>
                  </a:lnTo>
                  <a:lnTo>
                    <a:pt x="12" y="19"/>
                  </a:lnTo>
                  <a:lnTo>
                    <a:pt x="11" y="19"/>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77" name="Freeform 474"/>
            <p:cNvSpPr>
              <a:spLocks/>
            </p:cNvSpPr>
            <p:nvPr/>
          </p:nvSpPr>
          <p:spPr bwMode="auto">
            <a:xfrm>
              <a:off x="1568" y="2905"/>
              <a:ext cx="17" cy="17"/>
            </a:xfrm>
            <a:custGeom>
              <a:avLst/>
              <a:gdLst>
                <a:gd name="T0" fmla="*/ 12 w 17"/>
                <a:gd name="T1" fmla="*/ 6 h 17"/>
                <a:gd name="T2" fmla="*/ 12 w 17"/>
                <a:gd name="T3" fmla="*/ 6 h 17"/>
                <a:gd name="T4" fmla="*/ 13 w 17"/>
                <a:gd name="T5" fmla="*/ 5 h 17"/>
                <a:gd name="T6" fmla="*/ 14 w 17"/>
                <a:gd name="T7" fmla="*/ 5 h 17"/>
                <a:gd name="T8" fmla="*/ 14 w 17"/>
                <a:gd name="T9" fmla="*/ 4 h 17"/>
                <a:gd name="T10" fmla="*/ 15 w 17"/>
                <a:gd name="T11" fmla="*/ 4 h 17"/>
                <a:gd name="T12" fmla="*/ 15 w 17"/>
                <a:gd name="T13" fmla="*/ 5 h 17"/>
                <a:gd name="T14" fmla="*/ 15 w 17"/>
                <a:gd name="T15" fmla="*/ 5 h 17"/>
                <a:gd name="T16" fmla="*/ 16 w 17"/>
                <a:gd name="T17" fmla="*/ 6 h 17"/>
                <a:gd name="T18" fmla="*/ 16 w 17"/>
                <a:gd name="T19" fmla="*/ 5 h 17"/>
                <a:gd name="T20" fmla="*/ 12 w 17"/>
                <a:gd name="T21" fmla="*/ 0 h 17"/>
                <a:gd name="T22" fmla="*/ 12 w 17"/>
                <a:gd name="T23" fmla="*/ 1 h 17"/>
                <a:gd name="T24" fmla="*/ 12 w 17"/>
                <a:gd name="T25" fmla="*/ 1 h 17"/>
                <a:gd name="T26" fmla="*/ 12 w 17"/>
                <a:gd name="T27" fmla="*/ 1 h 17"/>
                <a:gd name="T28" fmla="*/ 12 w 17"/>
                <a:gd name="T29" fmla="*/ 2 h 17"/>
                <a:gd name="T30" fmla="*/ 12 w 17"/>
                <a:gd name="T31" fmla="*/ 2 h 17"/>
                <a:gd name="T32" fmla="*/ 12 w 17"/>
                <a:gd name="T33" fmla="*/ 3 h 17"/>
                <a:gd name="T34" fmla="*/ 12 w 17"/>
                <a:gd name="T35" fmla="*/ 4 h 17"/>
                <a:gd name="T36" fmla="*/ 11 w 17"/>
                <a:gd name="T37" fmla="*/ 4 h 17"/>
                <a:gd name="T38" fmla="*/ 11 w 17"/>
                <a:gd name="T39" fmla="*/ 4 h 17"/>
                <a:gd name="T40" fmla="*/ 10 w 17"/>
                <a:gd name="T41" fmla="*/ 4 h 17"/>
                <a:gd name="T42" fmla="*/ 4 w 17"/>
                <a:gd name="T43" fmla="*/ 10 h 17"/>
                <a:gd name="T44" fmla="*/ 4 w 17"/>
                <a:gd name="T45" fmla="*/ 11 h 17"/>
                <a:gd name="T46" fmla="*/ 3 w 17"/>
                <a:gd name="T47" fmla="*/ 11 h 17"/>
                <a:gd name="T48" fmla="*/ 3 w 17"/>
                <a:gd name="T49" fmla="*/ 12 h 17"/>
                <a:gd name="T50" fmla="*/ 2 w 17"/>
                <a:gd name="T51" fmla="*/ 12 h 17"/>
                <a:gd name="T52" fmla="*/ 1 w 17"/>
                <a:gd name="T53" fmla="*/ 12 h 17"/>
                <a:gd name="T54" fmla="*/ 1 w 17"/>
                <a:gd name="T55" fmla="*/ 12 h 17"/>
                <a:gd name="T56" fmla="*/ 1 w 17"/>
                <a:gd name="T57" fmla="*/ 11 h 17"/>
                <a:gd name="T58" fmla="*/ 0 w 17"/>
                <a:gd name="T59" fmla="*/ 11 h 17"/>
                <a:gd name="T60" fmla="*/ 0 w 17"/>
                <a:gd name="T61" fmla="*/ 12 h 17"/>
                <a:gd name="T62" fmla="*/ 4 w 17"/>
                <a:gd name="T63" fmla="*/ 16 h 17"/>
                <a:gd name="T64" fmla="*/ 4 w 17"/>
                <a:gd name="T65" fmla="*/ 15 h 17"/>
                <a:gd name="T66" fmla="*/ 4 w 17"/>
                <a:gd name="T67" fmla="*/ 15 h 17"/>
                <a:gd name="T68" fmla="*/ 4 w 17"/>
                <a:gd name="T69" fmla="*/ 15 h 17"/>
                <a:gd name="T70" fmla="*/ 4 w 17"/>
                <a:gd name="T71" fmla="*/ 14 h 17"/>
                <a:gd name="T72" fmla="*/ 4 w 17"/>
                <a:gd name="T73" fmla="*/ 14 h 17"/>
                <a:gd name="T74" fmla="*/ 4 w 17"/>
                <a:gd name="T75" fmla="*/ 13 h 17"/>
                <a:gd name="T76" fmla="*/ 5 w 17"/>
                <a:gd name="T77" fmla="*/ 12 h 17"/>
                <a:gd name="T78" fmla="*/ 6 w 17"/>
                <a:gd name="T79" fmla="*/ 12 h 17"/>
                <a:gd name="T80" fmla="*/ 12 w 17"/>
                <a:gd name="T81" fmla="*/ 6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7" h="17">
                  <a:moveTo>
                    <a:pt x="12" y="6"/>
                  </a:moveTo>
                  <a:lnTo>
                    <a:pt x="12" y="6"/>
                  </a:lnTo>
                  <a:lnTo>
                    <a:pt x="13" y="5"/>
                  </a:lnTo>
                  <a:lnTo>
                    <a:pt x="14" y="5"/>
                  </a:lnTo>
                  <a:lnTo>
                    <a:pt x="14" y="4"/>
                  </a:lnTo>
                  <a:lnTo>
                    <a:pt x="15" y="4"/>
                  </a:lnTo>
                  <a:lnTo>
                    <a:pt x="15" y="5"/>
                  </a:lnTo>
                  <a:lnTo>
                    <a:pt x="15" y="5"/>
                  </a:lnTo>
                  <a:lnTo>
                    <a:pt x="16" y="6"/>
                  </a:lnTo>
                  <a:lnTo>
                    <a:pt x="16" y="5"/>
                  </a:lnTo>
                  <a:lnTo>
                    <a:pt x="12" y="0"/>
                  </a:lnTo>
                  <a:lnTo>
                    <a:pt x="12" y="1"/>
                  </a:lnTo>
                  <a:lnTo>
                    <a:pt x="12" y="1"/>
                  </a:lnTo>
                  <a:lnTo>
                    <a:pt x="12" y="1"/>
                  </a:lnTo>
                  <a:lnTo>
                    <a:pt x="12" y="2"/>
                  </a:lnTo>
                  <a:lnTo>
                    <a:pt x="12" y="2"/>
                  </a:lnTo>
                  <a:lnTo>
                    <a:pt x="12" y="3"/>
                  </a:lnTo>
                  <a:lnTo>
                    <a:pt x="12" y="4"/>
                  </a:lnTo>
                  <a:lnTo>
                    <a:pt x="11" y="4"/>
                  </a:lnTo>
                  <a:lnTo>
                    <a:pt x="11" y="4"/>
                  </a:lnTo>
                  <a:lnTo>
                    <a:pt x="10" y="4"/>
                  </a:lnTo>
                  <a:lnTo>
                    <a:pt x="4" y="10"/>
                  </a:lnTo>
                  <a:lnTo>
                    <a:pt x="4" y="11"/>
                  </a:lnTo>
                  <a:lnTo>
                    <a:pt x="3" y="11"/>
                  </a:lnTo>
                  <a:lnTo>
                    <a:pt x="3" y="12"/>
                  </a:lnTo>
                  <a:lnTo>
                    <a:pt x="2" y="12"/>
                  </a:lnTo>
                  <a:lnTo>
                    <a:pt x="1" y="12"/>
                  </a:lnTo>
                  <a:lnTo>
                    <a:pt x="1" y="12"/>
                  </a:lnTo>
                  <a:lnTo>
                    <a:pt x="1" y="11"/>
                  </a:lnTo>
                  <a:lnTo>
                    <a:pt x="0" y="11"/>
                  </a:lnTo>
                  <a:lnTo>
                    <a:pt x="0" y="12"/>
                  </a:lnTo>
                  <a:lnTo>
                    <a:pt x="4" y="16"/>
                  </a:lnTo>
                  <a:lnTo>
                    <a:pt x="4" y="15"/>
                  </a:lnTo>
                  <a:lnTo>
                    <a:pt x="4" y="15"/>
                  </a:lnTo>
                  <a:lnTo>
                    <a:pt x="4" y="15"/>
                  </a:lnTo>
                  <a:lnTo>
                    <a:pt x="4" y="14"/>
                  </a:lnTo>
                  <a:lnTo>
                    <a:pt x="4" y="14"/>
                  </a:lnTo>
                  <a:lnTo>
                    <a:pt x="4" y="13"/>
                  </a:lnTo>
                  <a:lnTo>
                    <a:pt x="5" y="12"/>
                  </a:lnTo>
                  <a:lnTo>
                    <a:pt x="6" y="12"/>
                  </a:lnTo>
                  <a:lnTo>
                    <a:pt x="12" y="6"/>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78" name="Freeform 475"/>
            <p:cNvSpPr>
              <a:spLocks/>
            </p:cNvSpPr>
            <p:nvPr/>
          </p:nvSpPr>
          <p:spPr bwMode="auto">
            <a:xfrm>
              <a:off x="1575" y="2914"/>
              <a:ext cx="21" cy="22"/>
            </a:xfrm>
            <a:custGeom>
              <a:avLst/>
              <a:gdLst>
                <a:gd name="T0" fmla="*/ 5 w 21"/>
                <a:gd name="T1" fmla="*/ 18 h 22"/>
                <a:gd name="T2" fmla="*/ 6 w 21"/>
                <a:gd name="T3" fmla="*/ 19 h 22"/>
                <a:gd name="T4" fmla="*/ 8 w 21"/>
                <a:gd name="T5" fmla="*/ 20 h 22"/>
                <a:gd name="T6" fmla="*/ 9 w 21"/>
                <a:gd name="T7" fmla="*/ 21 h 22"/>
                <a:gd name="T8" fmla="*/ 11 w 21"/>
                <a:gd name="T9" fmla="*/ 21 h 22"/>
                <a:gd name="T10" fmla="*/ 12 w 21"/>
                <a:gd name="T11" fmla="*/ 20 h 22"/>
                <a:gd name="T12" fmla="*/ 13 w 21"/>
                <a:gd name="T13" fmla="*/ 19 h 22"/>
                <a:gd name="T14" fmla="*/ 14 w 21"/>
                <a:gd name="T15" fmla="*/ 19 h 22"/>
                <a:gd name="T16" fmla="*/ 14 w 21"/>
                <a:gd name="T17" fmla="*/ 17 h 22"/>
                <a:gd name="T18" fmla="*/ 14 w 21"/>
                <a:gd name="T19" fmla="*/ 16 h 22"/>
                <a:gd name="T20" fmla="*/ 14 w 21"/>
                <a:gd name="T21" fmla="*/ 14 h 22"/>
                <a:gd name="T22" fmla="*/ 12 w 21"/>
                <a:gd name="T23" fmla="*/ 12 h 22"/>
                <a:gd name="T24" fmla="*/ 12 w 21"/>
                <a:gd name="T25" fmla="*/ 12 h 22"/>
                <a:gd name="T26" fmla="*/ 13 w 21"/>
                <a:gd name="T27" fmla="*/ 13 h 22"/>
                <a:gd name="T28" fmla="*/ 15 w 21"/>
                <a:gd name="T29" fmla="*/ 14 h 22"/>
                <a:gd name="T30" fmla="*/ 16 w 21"/>
                <a:gd name="T31" fmla="*/ 15 h 22"/>
                <a:gd name="T32" fmla="*/ 18 w 21"/>
                <a:gd name="T33" fmla="*/ 14 h 22"/>
                <a:gd name="T34" fmla="*/ 19 w 21"/>
                <a:gd name="T35" fmla="*/ 14 h 22"/>
                <a:gd name="T36" fmla="*/ 20 w 21"/>
                <a:gd name="T37" fmla="*/ 12 h 22"/>
                <a:gd name="T38" fmla="*/ 20 w 21"/>
                <a:gd name="T39" fmla="*/ 11 h 22"/>
                <a:gd name="T40" fmla="*/ 20 w 21"/>
                <a:gd name="T41" fmla="*/ 9 h 22"/>
                <a:gd name="T42" fmla="*/ 19 w 21"/>
                <a:gd name="T43" fmla="*/ 8 h 22"/>
                <a:gd name="T44" fmla="*/ 18 w 21"/>
                <a:gd name="T45" fmla="*/ 6 h 22"/>
                <a:gd name="T46" fmla="*/ 17 w 21"/>
                <a:gd name="T47" fmla="*/ 5 h 22"/>
                <a:gd name="T48" fmla="*/ 14 w 21"/>
                <a:gd name="T49" fmla="*/ 0 h 22"/>
                <a:gd name="T50" fmla="*/ 13 w 21"/>
                <a:gd name="T51" fmla="*/ 2 h 22"/>
                <a:gd name="T52" fmla="*/ 14 w 21"/>
                <a:gd name="T53" fmla="*/ 2 h 22"/>
                <a:gd name="T54" fmla="*/ 13 w 21"/>
                <a:gd name="T55" fmla="*/ 3 h 22"/>
                <a:gd name="T56" fmla="*/ 12 w 21"/>
                <a:gd name="T57" fmla="*/ 4 h 22"/>
                <a:gd name="T58" fmla="*/ 12 w 21"/>
                <a:gd name="T59" fmla="*/ 5 h 22"/>
                <a:gd name="T60" fmla="*/ 4 w 21"/>
                <a:gd name="T61" fmla="*/ 11 h 22"/>
                <a:gd name="T62" fmla="*/ 3 w 21"/>
                <a:gd name="T63" fmla="*/ 12 h 22"/>
                <a:gd name="T64" fmla="*/ 2 w 21"/>
                <a:gd name="T65" fmla="*/ 12 h 22"/>
                <a:gd name="T66" fmla="*/ 1 w 21"/>
                <a:gd name="T67" fmla="*/ 11 h 22"/>
                <a:gd name="T68" fmla="*/ 5 w 21"/>
                <a:gd name="T69" fmla="*/ 17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 h="22">
                  <a:moveTo>
                    <a:pt x="5" y="17"/>
                  </a:moveTo>
                  <a:lnTo>
                    <a:pt x="5" y="18"/>
                  </a:lnTo>
                  <a:lnTo>
                    <a:pt x="5" y="18"/>
                  </a:lnTo>
                  <a:lnTo>
                    <a:pt x="6" y="19"/>
                  </a:lnTo>
                  <a:lnTo>
                    <a:pt x="7" y="19"/>
                  </a:lnTo>
                  <a:lnTo>
                    <a:pt x="8" y="20"/>
                  </a:lnTo>
                  <a:lnTo>
                    <a:pt x="8" y="20"/>
                  </a:lnTo>
                  <a:lnTo>
                    <a:pt x="9" y="21"/>
                  </a:lnTo>
                  <a:lnTo>
                    <a:pt x="10" y="21"/>
                  </a:lnTo>
                  <a:lnTo>
                    <a:pt x="11" y="21"/>
                  </a:lnTo>
                  <a:lnTo>
                    <a:pt x="12" y="20"/>
                  </a:lnTo>
                  <a:lnTo>
                    <a:pt x="12" y="20"/>
                  </a:lnTo>
                  <a:lnTo>
                    <a:pt x="13" y="20"/>
                  </a:lnTo>
                  <a:lnTo>
                    <a:pt x="13" y="19"/>
                  </a:lnTo>
                  <a:lnTo>
                    <a:pt x="14" y="19"/>
                  </a:lnTo>
                  <a:lnTo>
                    <a:pt x="14" y="19"/>
                  </a:lnTo>
                  <a:lnTo>
                    <a:pt x="14" y="18"/>
                  </a:lnTo>
                  <a:lnTo>
                    <a:pt x="14" y="17"/>
                  </a:lnTo>
                  <a:lnTo>
                    <a:pt x="14" y="16"/>
                  </a:lnTo>
                  <a:lnTo>
                    <a:pt x="14" y="16"/>
                  </a:lnTo>
                  <a:lnTo>
                    <a:pt x="14" y="15"/>
                  </a:lnTo>
                  <a:lnTo>
                    <a:pt x="14" y="14"/>
                  </a:lnTo>
                  <a:lnTo>
                    <a:pt x="13" y="13"/>
                  </a:lnTo>
                  <a:lnTo>
                    <a:pt x="12" y="12"/>
                  </a:lnTo>
                  <a:lnTo>
                    <a:pt x="12" y="12"/>
                  </a:lnTo>
                  <a:lnTo>
                    <a:pt x="12" y="12"/>
                  </a:lnTo>
                  <a:lnTo>
                    <a:pt x="13" y="12"/>
                  </a:lnTo>
                  <a:lnTo>
                    <a:pt x="13" y="13"/>
                  </a:lnTo>
                  <a:lnTo>
                    <a:pt x="14" y="13"/>
                  </a:lnTo>
                  <a:lnTo>
                    <a:pt x="15" y="14"/>
                  </a:lnTo>
                  <a:lnTo>
                    <a:pt x="15" y="14"/>
                  </a:lnTo>
                  <a:lnTo>
                    <a:pt x="16" y="15"/>
                  </a:lnTo>
                  <a:lnTo>
                    <a:pt x="17" y="15"/>
                  </a:lnTo>
                  <a:lnTo>
                    <a:pt x="18" y="14"/>
                  </a:lnTo>
                  <a:lnTo>
                    <a:pt x="18" y="14"/>
                  </a:lnTo>
                  <a:lnTo>
                    <a:pt x="19" y="14"/>
                  </a:lnTo>
                  <a:lnTo>
                    <a:pt x="19" y="13"/>
                  </a:lnTo>
                  <a:lnTo>
                    <a:pt x="20" y="12"/>
                  </a:lnTo>
                  <a:lnTo>
                    <a:pt x="20" y="12"/>
                  </a:lnTo>
                  <a:lnTo>
                    <a:pt x="20" y="11"/>
                  </a:lnTo>
                  <a:lnTo>
                    <a:pt x="20" y="10"/>
                  </a:lnTo>
                  <a:lnTo>
                    <a:pt x="20" y="9"/>
                  </a:lnTo>
                  <a:lnTo>
                    <a:pt x="19" y="9"/>
                  </a:lnTo>
                  <a:lnTo>
                    <a:pt x="19" y="8"/>
                  </a:lnTo>
                  <a:lnTo>
                    <a:pt x="18" y="7"/>
                  </a:lnTo>
                  <a:lnTo>
                    <a:pt x="18" y="6"/>
                  </a:lnTo>
                  <a:lnTo>
                    <a:pt x="18" y="5"/>
                  </a:lnTo>
                  <a:lnTo>
                    <a:pt x="17" y="5"/>
                  </a:lnTo>
                  <a:lnTo>
                    <a:pt x="17" y="5"/>
                  </a:lnTo>
                  <a:lnTo>
                    <a:pt x="14" y="0"/>
                  </a:lnTo>
                  <a:lnTo>
                    <a:pt x="13" y="1"/>
                  </a:lnTo>
                  <a:lnTo>
                    <a:pt x="13" y="2"/>
                  </a:lnTo>
                  <a:lnTo>
                    <a:pt x="14" y="2"/>
                  </a:lnTo>
                  <a:lnTo>
                    <a:pt x="14" y="2"/>
                  </a:lnTo>
                  <a:lnTo>
                    <a:pt x="14" y="3"/>
                  </a:lnTo>
                  <a:lnTo>
                    <a:pt x="13" y="3"/>
                  </a:lnTo>
                  <a:lnTo>
                    <a:pt x="13" y="4"/>
                  </a:lnTo>
                  <a:lnTo>
                    <a:pt x="12" y="4"/>
                  </a:lnTo>
                  <a:lnTo>
                    <a:pt x="12" y="5"/>
                  </a:lnTo>
                  <a:lnTo>
                    <a:pt x="12" y="5"/>
                  </a:lnTo>
                  <a:lnTo>
                    <a:pt x="5" y="10"/>
                  </a:lnTo>
                  <a:lnTo>
                    <a:pt x="4" y="11"/>
                  </a:lnTo>
                  <a:lnTo>
                    <a:pt x="3" y="11"/>
                  </a:lnTo>
                  <a:lnTo>
                    <a:pt x="3" y="12"/>
                  </a:lnTo>
                  <a:lnTo>
                    <a:pt x="2" y="12"/>
                  </a:lnTo>
                  <a:lnTo>
                    <a:pt x="2" y="12"/>
                  </a:lnTo>
                  <a:lnTo>
                    <a:pt x="1" y="12"/>
                  </a:lnTo>
                  <a:lnTo>
                    <a:pt x="1" y="11"/>
                  </a:lnTo>
                  <a:lnTo>
                    <a:pt x="0" y="12"/>
                  </a:lnTo>
                  <a:lnTo>
                    <a:pt x="5" y="17"/>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79" name="Freeform 476"/>
            <p:cNvSpPr>
              <a:spLocks/>
            </p:cNvSpPr>
            <p:nvPr/>
          </p:nvSpPr>
          <p:spPr bwMode="auto">
            <a:xfrm>
              <a:off x="1580" y="2926"/>
              <a:ext cx="6" cy="7"/>
            </a:xfrm>
            <a:custGeom>
              <a:avLst/>
              <a:gdLst>
                <a:gd name="T0" fmla="*/ 3 w 6"/>
                <a:gd name="T1" fmla="*/ 0 h 7"/>
                <a:gd name="T2" fmla="*/ 4 w 6"/>
                <a:gd name="T3" fmla="*/ 1 h 7"/>
                <a:gd name="T4" fmla="*/ 4 w 6"/>
                <a:gd name="T5" fmla="*/ 1 h 7"/>
                <a:gd name="T6" fmla="*/ 5 w 6"/>
                <a:gd name="T7" fmla="*/ 1 h 7"/>
                <a:gd name="T8" fmla="*/ 5 w 6"/>
                <a:gd name="T9" fmla="*/ 2 h 7"/>
                <a:gd name="T10" fmla="*/ 5 w 6"/>
                <a:gd name="T11" fmla="*/ 2 h 7"/>
                <a:gd name="T12" fmla="*/ 5 w 6"/>
                <a:gd name="T13" fmla="*/ 2 h 7"/>
                <a:gd name="T14" fmla="*/ 5 w 6"/>
                <a:gd name="T15" fmla="*/ 3 h 7"/>
                <a:gd name="T16" fmla="*/ 5 w 6"/>
                <a:gd name="T17" fmla="*/ 3 h 7"/>
                <a:gd name="T18" fmla="*/ 5 w 6"/>
                <a:gd name="T19" fmla="*/ 4 h 7"/>
                <a:gd name="T20" fmla="*/ 5 w 6"/>
                <a:gd name="T21" fmla="*/ 4 h 7"/>
                <a:gd name="T22" fmla="*/ 5 w 6"/>
                <a:gd name="T23" fmla="*/ 5 h 7"/>
                <a:gd name="T24" fmla="*/ 5 w 6"/>
                <a:gd name="T25" fmla="*/ 5 h 7"/>
                <a:gd name="T26" fmla="*/ 4 w 6"/>
                <a:gd name="T27" fmla="*/ 5 h 7"/>
                <a:gd name="T28" fmla="*/ 4 w 6"/>
                <a:gd name="T29" fmla="*/ 6 h 7"/>
                <a:gd name="T30" fmla="*/ 4 w 6"/>
                <a:gd name="T31" fmla="*/ 6 h 7"/>
                <a:gd name="T32" fmla="*/ 3 w 6"/>
                <a:gd name="T33" fmla="*/ 6 h 7"/>
                <a:gd name="T34" fmla="*/ 3 w 6"/>
                <a:gd name="T35" fmla="*/ 6 h 7"/>
                <a:gd name="T36" fmla="*/ 2 w 6"/>
                <a:gd name="T37" fmla="*/ 6 h 7"/>
                <a:gd name="T38" fmla="*/ 2 w 6"/>
                <a:gd name="T39" fmla="*/ 6 h 7"/>
                <a:gd name="T40" fmla="*/ 1 w 6"/>
                <a:gd name="T41" fmla="*/ 6 h 7"/>
                <a:gd name="T42" fmla="*/ 1 w 6"/>
                <a:gd name="T43" fmla="*/ 5 h 7"/>
                <a:gd name="T44" fmla="*/ 1 w 6"/>
                <a:gd name="T45" fmla="*/ 5 h 7"/>
                <a:gd name="T46" fmla="*/ 0 w 6"/>
                <a:gd name="T47" fmla="*/ 5 h 7"/>
                <a:gd name="T48" fmla="*/ 0 w 6"/>
                <a:gd name="T49" fmla="*/ 4 h 7"/>
                <a:gd name="T50" fmla="*/ 0 w 6"/>
                <a:gd name="T51" fmla="*/ 4 h 7"/>
                <a:gd name="T52" fmla="*/ 0 w 6"/>
                <a:gd name="T53" fmla="*/ 4 h 7"/>
                <a:gd name="T54" fmla="*/ 0 w 6"/>
                <a:gd name="T55" fmla="*/ 3 h 7"/>
                <a:gd name="T56" fmla="*/ 0 w 6"/>
                <a:gd name="T57" fmla="*/ 3 h 7"/>
                <a:gd name="T58" fmla="*/ 0 w 6"/>
                <a:gd name="T59" fmla="*/ 3 h 7"/>
                <a:gd name="T60" fmla="*/ 1 w 6"/>
                <a:gd name="T61" fmla="*/ 3 h 7"/>
                <a:gd name="T62" fmla="*/ 3 w 6"/>
                <a:gd name="T63"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 h="7">
                  <a:moveTo>
                    <a:pt x="3" y="0"/>
                  </a:moveTo>
                  <a:lnTo>
                    <a:pt x="4" y="1"/>
                  </a:lnTo>
                  <a:lnTo>
                    <a:pt x="4" y="1"/>
                  </a:lnTo>
                  <a:lnTo>
                    <a:pt x="5" y="1"/>
                  </a:lnTo>
                  <a:lnTo>
                    <a:pt x="5" y="2"/>
                  </a:lnTo>
                  <a:lnTo>
                    <a:pt x="5" y="2"/>
                  </a:lnTo>
                  <a:lnTo>
                    <a:pt x="5" y="2"/>
                  </a:lnTo>
                  <a:lnTo>
                    <a:pt x="5" y="3"/>
                  </a:lnTo>
                  <a:lnTo>
                    <a:pt x="5" y="3"/>
                  </a:lnTo>
                  <a:lnTo>
                    <a:pt x="5" y="4"/>
                  </a:lnTo>
                  <a:lnTo>
                    <a:pt x="5" y="4"/>
                  </a:lnTo>
                  <a:lnTo>
                    <a:pt x="5" y="5"/>
                  </a:lnTo>
                  <a:lnTo>
                    <a:pt x="5" y="5"/>
                  </a:lnTo>
                  <a:lnTo>
                    <a:pt x="4" y="5"/>
                  </a:lnTo>
                  <a:lnTo>
                    <a:pt x="4" y="6"/>
                  </a:lnTo>
                  <a:lnTo>
                    <a:pt x="4" y="6"/>
                  </a:lnTo>
                  <a:lnTo>
                    <a:pt x="3" y="6"/>
                  </a:lnTo>
                  <a:lnTo>
                    <a:pt x="3" y="6"/>
                  </a:lnTo>
                  <a:lnTo>
                    <a:pt x="2" y="6"/>
                  </a:lnTo>
                  <a:lnTo>
                    <a:pt x="2" y="6"/>
                  </a:lnTo>
                  <a:lnTo>
                    <a:pt x="1" y="6"/>
                  </a:lnTo>
                  <a:lnTo>
                    <a:pt x="1" y="5"/>
                  </a:lnTo>
                  <a:lnTo>
                    <a:pt x="1" y="5"/>
                  </a:lnTo>
                  <a:lnTo>
                    <a:pt x="0" y="5"/>
                  </a:lnTo>
                  <a:lnTo>
                    <a:pt x="0" y="4"/>
                  </a:lnTo>
                  <a:lnTo>
                    <a:pt x="0" y="4"/>
                  </a:lnTo>
                  <a:lnTo>
                    <a:pt x="0" y="4"/>
                  </a:lnTo>
                  <a:lnTo>
                    <a:pt x="0" y="3"/>
                  </a:lnTo>
                  <a:lnTo>
                    <a:pt x="0" y="3"/>
                  </a:lnTo>
                  <a:lnTo>
                    <a:pt x="0" y="3"/>
                  </a:lnTo>
                  <a:lnTo>
                    <a:pt x="1" y="3"/>
                  </a:lnTo>
                  <a:lnTo>
                    <a:pt x="3" y="0"/>
                  </a:lnTo>
                </a:path>
              </a:pathLst>
            </a:custGeom>
            <a:solidFill>
              <a:srgbClr val="B2B2B2"/>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80" name="Freeform 477"/>
            <p:cNvSpPr>
              <a:spLocks/>
            </p:cNvSpPr>
            <p:nvPr/>
          </p:nvSpPr>
          <p:spPr bwMode="auto">
            <a:xfrm>
              <a:off x="1588" y="2920"/>
              <a:ext cx="6" cy="5"/>
            </a:xfrm>
            <a:custGeom>
              <a:avLst/>
              <a:gdLst>
                <a:gd name="T0" fmla="*/ 0 w 6"/>
                <a:gd name="T1" fmla="*/ 2 h 5"/>
                <a:gd name="T2" fmla="*/ 2 w 6"/>
                <a:gd name="T3" fmla="*/ 1 h 5"/>
                <a:gd name="T4" fmla="*/ 2 w 6"/>
                <a:gd name="T5" fmla="*/ 0 h 5"/>
                <a:gd name="T6" fmla="*/ 3 w 6"/>
                <a:gd name="T7" fmla="*/ 0 h 5"/>
                <a:gd name="T8" fmla="*/ 3 w 6"/>
                <a:gd name="T9" fmla="*/ 0 h 5"/>
                <a:gd name="T10" fmla="*/ 3 w 6"/>
                <a:gd name="T11" fmla="*/ 0 h 5"/>
                <a:gd name="T12" fmla="*/ 3 w 6"/>
                <a:gd name="T13" fmla="*/ 0 h 5"/>
                <a:gd name="T14" fmla="*/ 4 w 6"/>
                <a:gd name="T15" fmla="*/ 0 h 5"/>
                <a:gd name="T16" fmla="*/ 4 w 6"/>
                <a:gd name="T17" fmla="*/ 0 h 5"/>
                <a:gd name="T18" fmla="*/ 4 w 6"/>
                <a:gd name="T19" fmla="*/ 1 h 5"/>
                <a:gd name="T20" fmla="*/ 5 w 6"/>
                <a:gd name="T21" fmla="*/ 1 h 5"/>
                <a:gd name="T22" fmla="*/ 5 w 6"/>
                <a:gd name="T23" fmla="*/ 1 h 5"/>
                <a:gd name="T24" fmla="*/ 5 w 6"/>
                <a:gd name="T25" fmla="*/ 2 h 5"/>
                <a:gd name="T26" fmla="*/ 5 w 6"/>
                <a:gd name="T27" fmla="*/ 2 h 5"/>
                <a:gd name="T28" fmla="*/ 5 w 6"/>
                <a:gd name="T29" fmla="*/ 2 h 5"/>
                <a:gd name="T30" fmla="*/ 5 w 6"/>
                <a:gd name="T31" fmla="*/ 2 h 5"/>
                <a:gd name="T32" fmla="*/ 5 w 6"/>
                <a:gd name="T33" fmla="*/ 3 h 5"/>
                <a:gd name="T34" fmla="*/ 5 w 6"/>
                <a:gd name="T35" fmla="*/ 3 h 5"/>
                <a:gd name="T36" fmla="*/ 5 w 6"/>
                <a:gd name="T37" fmla="*/ 3 h 5"/>
                <a:gd name="T38" fmla="*/ 5 w 6"/>
                <a:gd name="T39" fmla="*/ 4 h 5"/>
                <a:gd name="T40" fmla="*/ 4 w 6"/>
                <a:gd name="T41" fmla="*/ 4 h 5"/>
                <a:gd name="T42" fmla="*/ 4 w 6"/>
                <a:gd name="T43" fmla="*/ 4 h 5"/>
                <a:gd name="T44" fmla="*/ 3 w 6"/>
                <a:gd name="T45" fmla="*/ 4 h 5"/>
                <a:gd name="T46" fmla="*/ 3 w 6"/>
                <a:gd name="T47" fmla="*/ 4 h 5"/>
                <a:gd name="T48" fmla="*/ 2 w 6"/>
                <a:gd name="T49" fmla="*/ 4 h 5"/>
                <a:gd name="T50" fmla="*/ 2 w 6"/>
                <a:gd name="T51" fmla="*/ 4 h 5"/>
                <a:gd name="T52" fmla="*/ 1 w 6"/>
                <a:gd name="T53" fmla="*/ 4 h 5"/>
                <a:gd name="T54" fmla="*/ 1 w 6"/>
                <a:gd name="T55" fmla="*/ 3 h 5"/>
                <a:gd name="T56" fmla="*/ 1 w 6"/>
                <a:gd name="T57" fmla="*/ 3 h 5"/>
                <a:gd name="T58" fmla="*/ 1 w 6"/>
                <a:gd name="T59" fmla="*/ 3 h 5"/>
                <a:gd name="T60" fmla="*/ 0 w 6"/>
                <a:gd name="T61"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6" h="5">
                  <a:moveTo>
                    <a:pt x="0" y="2"/>
                  </a:moveTo>
                  <a:lnTo>
                    <a:pt x="2" y="1"/>
                  </a:lnTo>
                  <a:lnTo>
                    <a:pt x="2" y="0"/>
                  </a:lnTo>
                  <a:lnTo>
                    <a:pt x="3" y="0"/>
                  </a:lnTo>
                  <a:lnTo>
                    <a:pt x="3" y="0"/>
                  </a:lnTo>
                  <a:lnTo>
                    <a:pt x="3" y="0"/>
                  </a:lnTo>
                  <a:lnTo>
                    <a:pt x="3" y="0"/>
                  </a:lnTo>
                  <a:lnTo>
                    <a:pt x="4" y="0"/>
                  </a:lnTo>
                  <a:lnTo>
                    <a:pt x="4" y="0"/>
                  </a:lnTo>
                  <a:lnTo>
                    <a:pt x="4" y="1"/>
                  </a:lnTo>
                  <a:lnTo>
                    <a:pt x="5" y="1"/>
                  </a:lnTo>
                  <a:lnTo>
                    <a:pt x="5" y="1"/>
                  </a:lnTo>
                  <a:lnTo>
                    <a:pt x="5" y="2"/>
                  </a:lnTo>
                  <a:lnTo>
                    <a:pt x="5" y="2"/>
                  </a:lnTo>
                  <a:lnTo>
                    <a:pt x="5" y="2"/>
                  </a:lnTo>
                  <a:lnTo>
                    <a:pt x="5" y="2"/>
                  </a:lnTo>
                  <a:lnTo>
                    <a:pt x="5" y="3"/>
                  </a:lnTo>
                  <a:lnTo>
                    <a:pt x="5" y="3"/>
                  </a:lnTo>
                  <a:lnTo>
                    <a:pt x="5" y="3"/>
                  </a:lnTo>
                  <a:lnTo>
                    <a:pt x="5" y="4"/>
                  </a:lnTo>
                  <a:lnTo>
                    <a:pt x="4" y="4"/>
                  </a:lnTo>
                  <a:lnTo>
                    <a:pt x="4" y="4"/>
                  </a:lnTo>
                  <a:lnTo>
                    <a:pt x="3" y="4"/>
                  </a:lnTo>
                  <a:lnTo>
                    <a:pt x="3" y="4"/>
                  </a:lnTo>
                  <a:lnTo>
                    <a:pt x="2" y="4"/>
                  </a:lnTo>
                  <a:lnTo>
                    <a:pt x="2" y="4"/>
                  </a:lnTo>
                  <a:lnTo>
                    <a:pt x="1" y="4"/>
                  </a:lnTo>
                  <a:lnTo>
                    <a:pt x="1" y="3"/>
                  </a:lnTo>
                  <a:lnTo>
                    <a:pt x="1" y="3"/>
                  </a:lnTo>
                  <a:lnTo>
                    <a:pt x="1" y="3"/>
                  </a:lnTo>
                  <a:lnTo>
                    <a:pt x="0" y="2"/>
                  </a:lnTo>
                </a:path>
              </a:pathLst>
            </a:custGeom>
            <a:solidFill>
              <a:srgbClr val="B2B2B2"/>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81" name="Freeform 478"/>
            <p:cNvSpPr>
              <a:spLocks/>
            </p:cNvSpPr>
            <p:nvPr/>
          </p:nvSpPr>
          <p:spPr bwMode="auto">
            <a:xfrm>
              <a:off x="1588" y="2934"/>
              <a:ext cx="23" cy="20"/>
            </a:xfrm>
            <a:custGeom>
              <a:avLst/>
              <a:gdLst>
                <a:gd name="T0" fmla="*/ 17 w 23"/>
                <a:gd name="T1" fmla="*/ 11 h 20"/>
                <a:gd name="T2" fmla="*/ 15 w 23"/>
                <a:gd name="T3" fmla="*/ 11 h 20"/>
                <a:gd name="T4" fmla="*/ 13 w 23"/>
                <a:gd name="T5" fmla="*/ 11 h 20"/>
                <a:gd name="T6" fmla="*/ 12 w 23"/>
                <a:gd name="T7" fmla="*/ 10 h 20"/>
                <a:gd name="T8" fmla="*/ 11 w 23"/>
                <a:gd name="T9" fmla="*/ 9 h 20"/>
                <a:gd name="T10" fmla="*/ 14 w 23"/>
                <a:gd name="T11" fmla="*/ 5 h 20"/>
                <a:gd name="T12" fmla="*/ 16 w 23"/>
                <a:gd name="T13" fmla="*/ 5 h 20"/>
                <a:gd name="T14" fmla="*/ 17 w 23"/>
                <a:gd name="T15" fmla="*/ 5 h 20"/>
                <a:gd name="T16" fmla="*/ 18 w 23"/>
                <a:gd name="T17" fmla="*/ 5 h 20"/>
                <a:gd name="T18" fmla="*/ 18 w 23"/>
                <a:gd name="T19" fmla="*/ 7 h 20"/>
                <a:gd name="T20" fmla="*/ 19 w 23"/>
                <a:gd name="T21" fmla="*/ 8 h 20"/>
                <a:gd name="T22" fmla="*/ 20 w 23"/>
                <a:gd name="T23" fmla="*/ 9 h 20"/>
                <a:gd name="T24" fmla="*/ 20 w 23"/>
                <a:gd name="T25" fmla="*/ 11 h 20"/>
                <a:gd name="T26" fmla="*/ 19 w 23"/>
                <a:gd name="T27" fmla="*/ 12 h 20"/>
                <a:gd name="T28" fmla="*/ 18 w 23"/>
                <a:gd name="T29" fmla="*/ 14 h 20"/>
                <a:gd name="T30" fmla="*/ 22 w 23"/>
                <a:gd name="T31" fmla="*/ 11 h 20"/>
                <a:gd name="T32" fmla="*/ 14 w 23"/>
                <a:gd name="T33" fmla="*/ 1 h 20"/>
                <a:gd name="T34" fmla="*/ 15 w 23"/>
                <a:gd name="T35" fmla="*/ 2 h 20"/>
                <a:gd name="T36" fmla="*/ 15 w 23"/>
                <a:gd name="T37" fmla="*/ 3 h 20"/>
                <a:gd name="T38" fmla="*/ 13 w 23"/>
                <a:gd name="T39" fmla="*/ 3 h 20"/>
                <a:gd name="T40" fmla="*/ 13 w 23"/>
                <a:gd name="T41" fmla="*/ 4 h 20"/>
                <a:gd name="T42" fmla="*/ 4 w 23"/>
                <a:gd name="T43" fmla="*/ 9 h 20"/>
                <a:gd name="T44" fmla="*/ 2 w 23"/>
                <a:gd name="T45" fmla="*/ 10 h 20"/>
                <a:gd name="T46" fmla="*/ 2 w 23"/>
                <a:gd name="T47" fmla="*/ 9 h 20"/>
                <a:gd name="T48" fmla="*/ 1 w 23"/>
                <a:gd name="T49" fmla="*/ 8 h 20"/>
                <a:gd name="T50" fmla="*/ 6 w 23"/>
                <a:gd name="T51" fmla="*/ 19 h 20"/>
                <a:gd name="T52" fmla="*/ 12 w 23"/>
                <a:gd name="T53" fmla="*/ 18 h 20"/>
                <a:gd name="T54" fmla="*/ 10 w 23"/>
                <a:gd name="T55" fmla="*/ 18 h 20"/>
                <a:gd name="T56" fmla="*/ 9 w 23"/>
                <a:gd name="T57" fmla="*/ 17 h 20"/>
                <a:gd name="T58" fmla="*/ 7 w 23"/>
                <a:gd name="T59" fmla="*/ 17 h 20"/>
                <a:gd name="T60" fmla="*/ 6 w 23"/>
                <a:gd name="T61" fmla="*/ 17 h 20"/>
                <a:gd name="T62" fmla="*/ 5 w 23"/>
                <a:gd name="T63" fmla="*/ 15 h 20"/>
                <a:gd name="T64" fmla="*/ 4 w 23"/>
                <a:gd name="T65" fmla="*/ 14 h 20"/>
                <a:gd name="T66" fmla="*/ 3 w 23"/>
                <a:gd name="T67" fmla="*/ 13 h 20"/>
                <a:gd name="T68" fmla="*/ 4 w 23"/>
                <a:gd name="T69" fmla="*/ 12 h 20"/>
                <a:gd name="T70" fmla="*/ 5 w 23"/>
                <a:gd name="T71" fmla="*/ 11 h 20"/>
                <a:gd name="T72" fmla="*/ 10 w 23"/>
                <a:gd name="T73" fmla="*/ 8 h 20"/>
                <a:gd name="T74" fmla="*/ 11 w 23"/>
                <a:gd name="T75" fmla="*/ 9 h 20"/>
                <a:gd name="T76" fmla="*/ 11 w 23"/>
                <a:gd name="T77" fmla="*/ 11 h 20"/>
                <a:gd name="T78" fmla="*/ 12 w 23"/>
                <a:gd name="T79" fmla="*/ 11 h 20"/>
                <a:gd name="T80" fmla="*/ 11 w 23"/>
                <a:gd name="T81" fmla="*/ 13 h 20"/>
                <a:gd name="T82" fmla="*/ 10 w 23"/>
                <a:gd name="T83" fmla="*/ 14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 h="20">
                  <a:moveTo>
                    <a:pt x="17" y="11"/>
                  </a:moveTo>
                  <a:lnTo>
                    <a:pt x="17" y="11"/>
                  </a:lnTo>
                  <a:lnTo>
                    <a:pt x="16" y="11"/>
                  </a:lnTo>
                  <a:lnTo>
                    <a:pt x="15" y="11"/>
                  </a:lnTo>
                  <a:lnTo>
                    <a:pt x="14" y="11"/>
                  </a:lnTo>
                  <a:lnTo>
                    <a:pt x="13" y="11"/>
                  </a:lnTo>
                  <a:lnTo>
                    <a:pt x="13" y="11"/>
                  </a:lnTo>
                  <a:lnTo>
                    <a:pt x="12" y="10"/>
                  </a:lnTo>
                  <a:lnTo>
                    <a:pt x="12" y="9"/>
                  </a:lnTo>
                  <a:lnTo>
                    <a:pt x="11" y="9"/>
                  </a:lnTo>
                  <a:lnTo>
                    <a:pt x="11" y="8"/>
                  </a:lnTo>
                  <a:lnTo>
                    <a:pt x="14" y="5"/>
                  </a:lnTo>
                  <a:lnTo>
                    <a:pt x="15" y="5"/>
                  </a:lnTo>
                  <a:lnTo>
                    <a:pt x="16" y="5"/>
                  </a:lnTo>
                  <a:lnTo>
                    <a:pt x="17" y="5"/>
                  </a:lnTo>
                  <a:lnTo>
                    <a:pt x="17" y="5"/>
                  </a:lnTo>
                  <a:lnTo>
                    <a:pt x="17" y="5"/>
                  </a:lnTo>
                  <a:lnTo>
                    <a:pt x="18" y="5"/>
                  </a:lnTo>
                  <a:lnTo>
                    <a:pt x="18" y="6"/>
                  </a:lnTo>
                  <a:lnTo>
                    <a:pt x="18" y="7"/>
                  </a:lnTo>
                  <a:lnTo>
                    <a:pt x="19" y="7"/>
                  </a:lnTo>
                  <a:lnTo>
                    <a:pt x="19" y="8"/>
                  </a:lnTo>
                  <a:lnTo>
                    <a:pt x="20" y="8"/>
                  </a:lnTo>
                  <a:lnTo>
                    <a:pt x="20" y="9"/>
                  </a:lnTo>
                  <a:lnTo>
                    <a:pt x="20" y="10"/>
                  </a:lnTo>
                  <a:lnTo>
                    <a:pt x="20" y="11"/>
                  </a:lnTo>
                  <a:lnTo>
                    <a:pt x="19" y="11"/>
                  </a:lnTo>
                  <a:lnTo>
                    <a:pt x="19" y="12"/>
                  </a:lnTo>
                  <a:lnTo>
                    <a:pt x="19" y="13"/>
                  </a:lnTo>
                  <a:lnTo>
                    <a:pt x="18" y="14"/>
                  </a:lnTo>
                  <a:lnTo>
                    <a:pt x="19" y="14"/>
                  </a:lnTo>
                  <a:lnTo>
                    <a:pt x="22" y="11"/>
                  </a:lnTo>
                  <a:lnTo>
                    <a:pt x="16" y="0"/>
                  </a:lnTo>
                  <a:lnTo>
                    <a:pt x="14" y="1"/>
                  </a:lnTo>
                  <a:lnTo>
                    <a:pt x="15" y="1"/>
                  </a:lnTo>
                  <a:lnTo>
                    <a:pt x="15" y="2"/>
                  </a:lnTo>
                  <a:lnTo>
                    <a:pt x="15" y="2"/>
                  </a:lnTo>
                  <a:lnTo>
                    <a:pt x="15" y="3"/>
                  </a:lnTo>
                  <a:lnTo>
                    <a:pt x="14" y="3"/>
                  </a:lnTo>
                  <a:lnTo>
                    <a:pt x="13" y="3"/>
                  </a:lnTo>
                  <a:lnTo>
                    <a:pt x="13" y="4"/>
                  </a:lnTo>
                  <a:lnTo>
                    <a:pt x="13" y="4"/>
                  </a:lnTo>
                  <a:lnTo>
                    <a:pt x="5" y="9"/>
                  </a:lnTo>
                  <a:lnTo>
                    <a:pt x="4" y="9"/>
                  </a:lnTo>
                  <a:lnTo>
                    <a:pt x="3" y="9"/>
                  </a:lnTo>
                  <a:lnTo>
                    <a:pt x="2" y="10"/>
                  </a:lnTo>
                  <a:lnTo>
                    <a:pt x="2" y="9"/>
                  </a:lnTo>
                  <a:lnTo>
                    <a:pt x="2" y="9"/>
                  </a:lnTo>
                  <a:lnTo>
                    <a:pt x="1" y="9"/>
                  </a:lnTo>
                  <a:lnTo>
                    <a:pt x="1" y="8"/>
                  </a:lnTo>
                  <a:lnTo>
                    <a:pt x="0" y="9"/>
                  </a:lnTo>
                  <a:lnTo>
                    <a:pt x="6" y="19"/>
                  </a:lnTo>
                  <a:lnTo>
                    <a:pt x="12" y="19"/>
                  </a:lnTo>
                  <a:lnTo>
                    <a:pt x="12" y="18"/>
                  </a:lnTo>
                  <a:lnTo>
                    <a:pt x="11" y="18"/>
                  </a:lnTo>
                  <a:lnTo>
                    <a:pt x="10" y="18"/>
                  </a:lnTo>
                  <a:lnTo>
                    <a:pt x="9" y="17"/>
                  </a:lnTo>
                  <a:lnTo>
                    <a:pt x="9" y="17"/>
                  </a:lnTo>
                  <a:lnTo>
                    <a:pt x="8" y="17"/>
                  </a:lnTo>
                  <a:lnTo>
                    <a:pt x="7" y="17"/>
                  </a:lnTo>
                  <a:lnTo>
                    <a:pt x="7" y="17"/>
                  </a:lnTo>
                  <a:lnTo>
                    <a:pt x="6" y="17"/>
                  </a:lnTo>
                  <a:lnTo>
                    <a:pt x="6" y="16"/>
                  </a:lnTo>
                  <a:lnTo>
                    <a:pt x="5" y="15"/>
                  </a:lnTo>
                  <a:lnTo>
                    <a:pt x="4" y="14"/>
                  </a:lnTo>
                  <a:lnTo>
                    <a:pt x="4" y="14"/>
                  </a:lnTo>
                  <a:lnTo>
                    <a:pt x="4" y="13"/>
                  </a:lnTo>
                  <a:lnTo>
                    <a:pt x="3" y="13"/>
                  </a:lnTo>
                  <a:lnTo>
                    <a:pt x="4" y="13"/>
                  </a:lnTo>
                  <a:lnTo>
                    <a:pt x="4" y="12"/>
                  </a:lnTo>
                  <a:lnTo>
                    <a:pt x="4" y="11"/>
                  </a:lnTo>
                  <a:lnTo>
                    <a:pt x="5" y="11"/>
                  </a:lnTo>
                  <a:lnTo>
                    <a:pt x="6" y="11"/>
                  </a:lnTo>
                  <a:lnTo>
                    <a:pt x="10" y="8"/>
                  </a:lnTo>
                  <a:lnTo>
                    <a:pt x="10" y="9"/>
                  </a:lnTo>
                  <a:lnTo>
                    <a:pt x="11" y="9"/>
                  </a:lnTo>
                  <a:lnTo>
                    <a:pt x="11" y="10"/>
                  </a:lnTo>
                  <a:lnTo>
                    <a:pt x="11" y="11"/>
                  </a:lnTo>
                  <a:lnTo>
                    <a:pt x="12" y="11"/>
                  </a:lnTo>
                  <a:lnTo>
                    <a:pt x="12" y="11"/>
                  </a:lnTo>
                  <a:lnTo>
                    <a:pt x="12" y="12"/>
                  </a:lnTo>
                  <a:lnTo>
                    <a:pt x="11" y="13"/>
                  </a:lnTo>
                  <a:lnTo>
                    <a:pt x="10" y="14"/>
                  </a:lnTo>
                  <a:lnTo>
                    <a:pt x="10" y="14"/>
                  </a:lnTo>
                  <a:lnTo>
                    <a:pt x="17" y="11"/>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82" name="Freeform 479"/>
            <p:cNvSpPr>
              <a:spLocks/>
            </p:cNvSpPr>
            <p:nvPr/>
          </p:nvSpPr>
          <p:spPr bwMode="auto">
            <a:xfrm>
              <a:off x="1598" y="2954"/>
              <a:ext cx="21" cy="22"/>
            </a:xfrm>
            <a:custGeom>
              <a:avLst/>
              <a:gdLst>
                <a:gd name="T0" fmla="*/ 10 w 21"/>
                <a:gd name="T1" fmla="*/ 9 h 22"/>
                <a:gd name="T2" fmla="*/ 5 w 21"/>
                <a:gd name="T3" fmla="*/ 17 h 22"/>
                <a:gd name="T4" fmla="*/ 6 w 21"/>
                <a:gd name="T5" fmla="*/ 21 h 22"/>
                <a:gd name="T6" fmla="*/ 7 w 21"/>
                <a:gd name="T7" fmla="*/ 20 h 22"/>
                <a:gd name="T8" fmla="*/ 6 w 21"/>
                <a:gd name="T9" fmla="*/ 19 h 22"/>
                <a:gd name="T10" fmla="*/ 6 w 21"/>
                <a:gd name="T11" fmla="*/ 19 h 22"/>
                <a:gd name="T12" fmla="*/ 7 w 21"/>
                <a:gd name="T13" fmla="*/ 19 h 22"/>
                <a:gd name="T14" fmla="*/ 7 w 21"/>
                <a:gd name="T15" fmla="*/ 18 h 22"/>
                <a:gd name="T16" fmla="*/ 8 w 21"/>
                <a:gd name="T17" fmla="*/ 17 h 22"/>
                <a:gd name="T18" fmla="*/ 12 w 21"/>
                <a:gd name="T19" fmla="*/ 12 h 22"/>
                <a:gd name="T20" fmla="*/ 12 w 21"/>
                <a:gd name="T21" fmla="*/ 12 h 22"/>
                <a:gd name="T22" fmla="*/ 12 w 21"/>
                <a:gd name="T23" fmla="*/ 13 h 22"/>
                <a:gd name="T24" fmla="*/ 13 w 21"/>
                <a:gd name="T25" fmla="*/ 13 h 22"/>
                <a:gd name="T26" fmla="*/ 14 w 21"/>
                <a:gd name="T27" fmla="*/ 14 h 22"/>
                <a:gd name="T28" fmla="*/ 15 w 21"/>
                <a:gd name="T29" fmla="*/ 14 h 22"/>
                <a:gd name="T30" fmla="*/ 15 w 21"/>
                <a:gd name="T31" fmla="*/ 14 h 22"/>
                <a:gd name="T32" fmla="*/ 16 w 21"/>
                <a:gd name="T33" fmla="*/ 14 h 22"/>
                <a:gd name="T34" fmla="*/ 17 w 21"/>
                <a:gd name="T35" fmla="*/ 14 h 22"/>
                <a:gd name="T36" fmla="*/ 18 w 21"/>
                <a:gd name="T37" fmla="*/ 14 h 22"/>
                <a:gd name="T38" fmla="*/ 18 w 21"/>
                <a:gd name="T39" fmla="*/ 13 h 22"/>
                <a:gd name="T40" fmla="*/ 19 w 21"/>
                <a:gd name="T41" fmla="*/ 12 h 22"/>
                <a:gd name="T42" fmla="*/ 19 w 21"/>
                <a:gd name="T43" fmla="*/ 12 h 22"/>
                <a:gd name="T44" fmla="*/ 19 w 21"/>
                <a:gd name="T45" fmla="*/ 11 h 22"/>
                <a:gd name="T46" fmla="*/ 20 w 21"/>
                <a:gd name="T47" fmla="*/ 11 h 22"/>
                <a:gd name="T48" fmla="*/ 20 w 21"/>
                <a:gd name="T49" fmla="*/ 10 h 22"/>
                <a:gd name="T50" fmla="*/ 19 w 21"/>
                <a:gd name="T51" fmla="*/ 9 h 22"/>
                <a:gd name="T52" fmla="*/ 19 w 21"/>
                <a:gd name="T53" fmla="*/ 9 h 22"/>
                <a:gd name="T54" fmla="*/ 19 w 21"/>
                <a:gd name="T55" fmla="*/ 8 h 22"/>
                <a:gd name="T56" fmla="*/ 19 w 21"/>
                <a:gd name="T57" fmla="*/ 7 h 22"/>
                <a:gd name="T58" fmla="*/ 18 w 21"/>
                <a:gd name="T59" fmla="*/ 6 h 22"/>
                <a:gd name="T60" fmla="*/ 16 w 21"/>
                <a:gd name="T61" fmla="*/ 0 h 22"/>
                <a:gd name="T62" fmla="*/ 15 w 21"/>
                <a:gd name="T63" fmla="*/ 0 h 22"/>
                <a:gd name="T64" fmla="*/ 15 w 21"/>
                <a:gd name="T65" fmla="*/ 1 h 22"/>
                <a:gd name="T66" fmla="*/ 15 w 21"/>
                <a:gd name="T67" fmla="*/ 2 h 22"/>
                <a:gd name="T68" fmla="*/ 15 w 21"/>
                <a:gd name="T69" fmla="*/ 2 h 22"/>
                <a:gd name="T70" fmla="*/ 15 w 21"/>
                <a:gd name="T71" fmla="*/ 3 h 22"/>
                <a:gd name="T72" fmla="*/ 14 w 21"/>
                <a:gd name="T73" fmla="*/ 3 h 22"/>
                <a:gd name="T74" fmla="*/ 13 w 21"/>
                <a:gd name="T75" fmla="*/ 3 h 22"/>
                <a:gd name="T76" fmla="*/ 13 w 21"/>
                <a:gd name="T77" fmla="*/ 4 h 22"/>
                <a:gd name="T78" fmla="*/ 5 w 21"/>
                <a:gd name="T79" fmla="*/ 8 h 22"/>
                <a:gd name="T80" fmla="*/ 4 w 21"/>
                <a:gd name="T81" fmla="*/ 8 h 22"/>
                <a:gd name="T82" fmla="*/ 3 w 21"/>
                <a:gd name="T83" fmla="*/ 8 h 22"/>
                <a:gd name="T84" fmla="*/ 2 w 21"/>
                <a:gd name="T85" fmla="*/ 8 h 22"/>
                <a:gd name="T86" fmla="*/ 2 w 21"/>
                <a:gd name="T87" fmla="*/ 8 h 22"/>
                <a:gd name="T88" fmla="*/ 2 w 21"/>
                <a:gd name="T89" fmla="*/ 7 h 22"/>
                <a:gd name="T90" fmla="*/ 1 w 21"/>
                <a:gd name="T91" fmla="*/ 7 h 22"/>
                <a:gd name="T92" fmla="*/ 1 w 21"/>
                <a:gd name="T93" fmla="*/ 6 h 22"/>
                <a:gd name="T94" fmla="*/ 0 w 21"/>
                <a:gd name="T95" fmla="*/ 7 h 22"/>
                <a:gd name="T96" fmla="*/ 3 w 21"/>
                <a:gd name="T97" fmla="*/ 13 h 22"/>
                <a:gd name="T98" fmla="*/ 4 w 21"/>
                <a:gd name="T99" fmla="*/ 13 h 22"/>
                <a:gd name="T100" fmla="*/ 3 w 21"/>
                <a:gd name="T101" fmla="*/ 12 h 22"/>
                <a:gd name="T102" fmla="*/ 3 w 21"/>
                <a:gd name="T103" fmla="*/ 12 h 22"/>
                <a:gd name="T104" fmla="*/ 3 w 21"/>
                <a:gd name="T105" fmla="*/ 11 h 22"/>
                <a:gd name="T106" fmla="*/ 4 w 21"/>
                <a:gd name="T107" fmla="*/ 11 h 22"/>
                <a:gd name="T108" fmla="*/ 4 w 21"/>
                <a:gd name="T109" fmla="*/ 10 h 22"/>
                <a:gd name="T110" fmla="*/ 5 w 21"/>
                <a:gd name="T111" fmla="*/ 10 h 22"/>
                <a:gd name="T112" fmla="*/ 5 w 21"/>
                <a:gd name="T113" fmla="*/ 10 h 22"/>
                <a:gd name="T114" fmla="*/ 6 w 21"/>
                <a:gd name="T115" fmla="*/ 10 h 22"/>
                <a:gd name="T116" fmla="*/ 10 w 21"/>
                <a:gd name="T117" fmla="*/ 8 h 22"/>
                <a:gd name="T118" fmla="*/ 10 w 21"/>
                <a:gd name="T119" fmla="*/ 9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 h="22">
                  <a:moveTo>
                    <a:pt x="10" y="9"/>
                  </a:moveTo>
                  <a:lnTo>
                    <a:pt x="5" y="17"/>
                  </a:lnTo>
                  <a:lnTo>
                    <a:pt x="6" y="21"/>
                  </a:lnTo>
                  <a:lnTo>
                    <a:pt x="7" y="20"/>
                  </a:lnTo>
                  <a:lnTo>
                    <a:pt x="6" y="19"/>
                  </a:lnTo>
                  <a:lnTo>
                    <a:pt x="6" y="19"/>
                  </a:lnTo>
                  <a:lnTo>
                    <a:pt x="7" y="19"/>
                  </a:lnTo>
                  <a:lnTo>
                    <a:pt x="7" y="18"/>
                  </a:lnTo>
                  <a:lnTo>
                    <a:pt x="8" y="17"/>
                  </a:lnTo>
                  <a:lnTo>
                    <a:pt x="12" y="12"/>
                  </a:lnTo>
                  <a:lnTo>
                    <a:pt x="12" y="12"/>
                  </a:lnTo>
                  <a:lnTo>
                    <a:pt x="12" y="13"/>
                  </a:lnTo>
                  <a:lnTo>
                    <a:pt x="13" y="13"/>
                  </a:lnTo>
                  <a:lnTo>
                    <a:pt x="14" y="14"/>
                  </a:lnTo>
                  <a:lnTo>
                    <a:pt x="15" y="14"/>
                  </a:lnTo>
                  <a:lnTo>
                    <a:pt x="15" y="14"/>
                  </a:lnTo>
                  <a:lnTo>
                    <a:pt x="16" y="14"/>
                  </a:lnTo>
                  <a:lnTo>
                    <a:pt x="17" y="14"/>
                  </a:lnTo>
                  <a:lnTo>
                    <a:pt x="18" y="14"/>
                  </a:lnTo>
                  <a:lnTo>
                    <a:pt x="18" y="13"/>
                  </a:lnTo>
                  <a:lnTo>
                    <a:pt x="19" y="12"/>
                  </a:lnTo>
                  <a:lnTo>
                    <a:pt x="19" y="12"/>
                  </a:lnTo>
                  <a:lnTo>
                    <a:pt x="19" y="11"/>
                  </a:lnTo>
                  <a:lnTo>
                    <a:pt x="20" y="11"/>
                  </a:lnTo>
                  <a:lnTo>
                    <a:pt x="20" y="10"/>
                  </a:lnTo>
                  <a:lnTo>
                    <a:pt x="19" y="9"/>
                  </a:lnTo>
                  <a:lnTo>
                    <a:pt x="19" y="9"/>
                  </a:lnTo>
                  <a:lnTo>
                    <a:pt x="19" y="8"/>
                  </a:lnTo>
                  <a:lnTo>
                    <a:pt x="19" y="7"/>
                  </a:lnTo>
                  <a:lnTo>
                    <a:pt x="18" y="6"/>
                  </a:lnTo>
                  <a:lnTo>
                    <a:pt x="16" y="0"/>
                  </a:lnTo>
                  <a:lnTo>
                    <a:pt x="15" y="0"/>
                  </a:lnTo>
                  <a:lnTo>
                    <a:pt x="15" y="1"/>
                  </a:lnTo>
                  <a:lnTo>
                    <a:pt x="15" y="2"/>
                  </a:lnTo>
                  <a:lnTo>
                    <a:pt x="15" y="2"/>
                  </a:lnTo>
                  <a:lnTo>
                    <a:pt x="15" y="3"/>
                  </a:lnTo>
                  <a:lnTo>
                    <a:pt x="14" y="3"/>
                  </a:lnTo>
                  <a:lnTo>
                    <a:pt x="13" y="3"/>
                  </a:lnTo>
                  <a:lnTo>
                    <a:pt x="13" y="4"/>
                  </a:lnTo>
                  <a:lnTo>
                    <a:pt x="5" y="8"/>
                  </a:lnTo>
                  <a:lnTo>
                    <a:pt x="4" y="8"/>
                  </a:lnTo>
                  <a:lnTo>
                    <a:pt x="3" y="8"/>
                  </a:lnTo>
                  <a:lnTo>
                    <a:pt x="2" y="8"/>
                  </a:lnTo>
                  <a:lnTo>
                    <a:pt x="2" y="8"/>
                  </a:lnTo>
                  <a:lnTo>
                    <a:pt x="2" y="7"/>
                  </a:lnTo>
                  <a:lnTo>
                    <a:pt x="1" y="7"/>
                  </a:lnTo>
                  <a:lnTo>
                    <a:pt x="1" y="6"/>
                  </a:lnTo>
                  <a:lnTo>
                    <a:pt x="0" y="7"/>
                  </a:lnTo>
                  <a:lnTo>
                    <a:pt x="3" y="13"/>
                  </a:lnTo>
                  <a:lnTo>
                    <a:pt x="4" y="13"/>
                  </a:lnTo>
                  <a:lnTo>
                    <a:pt x="3" y="12"/>
                  </a:lnTo>
                  <a:lnTo>
                    <a:pt x="3" y="12"/>
                  </a:lnTo>
                  <a:lnTo>
                    <a:pt x="3" y="11"/>
                  </a:lnTo>
                  <a:lnTo>
                    <a:pt x="4" y="11"/>
                  </a:lnTo>
                  <a:lnTo>
                    <a:pt x="4" y="10"/>
                  </a:lnTo>
                  <a:lnTo>
                    <a:pt x="5" y="10"/>
                  </a:lnTo>
                  <a:lnTo>
                    <a:pt x="5" y="10"/>
                  </a:lnTo>
                  <a:lnTo>
                    <a:pt x="6" y="10"/>
                  </a:lnTo>
                  <a:lnTo>
                    <a:pt x="10" y="8"/>
                  </a:lnTo>
                  <a:lnTo>
                    <a:pt x="10" y="9"/>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83" name="Freeform 480"/>
            <p:cNvSpPr>
              <a:spLocks/>
            </p:cNvSpPr>
            <p:nvPr/>
          </p:nvSpPr>
          <p:spPr bwMode="auto">
            <a:xfrm>
              <a:off x="1611" y="2960"/>
              <a:ext cx="6" cy="4"/>
            </a:xfrm>
            <a:custGeom>
              <a:avLst/>
              <a:gdLst>
                <a:gd name="T0" fmla="*/ 3 w 6"/>
                <a:gd name="T1" fmla="*/ 0 h 4"/>
                <a:gd name="T2" fmla="*/ 3 w 6"/>
                <a:gd name="T3" fmla="*/ 0 h 4"/>
                <a:gd name="T4" fmla="*/ 3 w 6"/>
                <a:gd name="T5" fmla="*/ 0 h 4"/>
                <a:gd name="T6" fmla="*/ 4 w 6"/>
                <a:gd name="T7" fmla="*/ 0 h 4"/>
                <a:gd name="T8" fmla="*/ 4 w 6"/>
                <a:gd name="T9" fmla="*/ 0 h 4"/>
                <a:gd name="T10" fmla="*/ 4 w 6"/>
                <a:gd name="T11" fmla="*/ 0 h 4"/>
                <a:gd name="T12" fmla="*/ 5 w 6"/>
                <a:gd name="T13" fmla="*/ 0 h 4"/>
                <a:gd name="T14" fmla="*/ 5 w 6"/>
                <a:gd name="T15" fmla="*/ 1 h 4"/>
                <a:gd name="T16" fmla="*/ 5 w 6"/>
                <a:gd name="T17" fmla="*/ 1 h 4"/>
                <a:gd name="T18" fmla="*/ 5 w 6"/>
                <a:gd name="T19" fmla="*/ 1 h 4"/>
                <a:gd name="T20" fmla="*/ 5 w 6"/>
                <a:gd name="T21" fmla="*/ 1 h 4"/>
                <a:gd name="T22" fmla="*/ 5 w 6"/>
                <a:gd name="T23" fmla="*/ 2 h 4"/>
                <a:gd name="T24" fmla="*/ 5 w 6"/>
                <a:gd name="T25" fmla="*/ 2 h 4"/>
                <a:gd name="T26" fmla="*/ 5 w 6"/>
                <a:gd name="T27" fmla="*/ 2 h 4"/>
                <a:gd name="T28" fmla="*/ 5 w 6"/>
                <a:gd name="T29" fmla="*/ 2 h 4"/>
                <a:gd name="T30" fmla="*/ 5 w 6"/>
                <a:gd name="T31" fmla="*/ 3 h 4"/>
                <a:gd name="T32" fmla="*/ 4 w 6"/>
                <a:gd name="T33" fmla="*/ 3 h 4"/>
                <a:gd name="T34" fmla="*/ 4 w 6"/>
                <a:gd name="T35" fmla="*/ 3 h 4"/>
                <a:gd name="T36" fmla="*/ 4 w 6"/>
                <a:gd name="T37" fmla="*/ 3 h 4"/>
                <a:gd name="T38" fmla="*/ 3 w 6"/>
                <a:gd name="T39" fmla="*/ 3 h 4"/>
                <a:gd name="T40" fmla="*/ 3 w 6"/>
                <a:gd name="T41" fmla="*/ 3 h 4"/>
                <a:gd name="T42" fmla="*/ 2 w 6"/>
                <a:gd name="T43" fmla="*/ 3 h 4"/>
                <a:gd name="T44" fmla="*/ 2 w 6"/>
                <a:gd name="T45" fmla="*/ 3 h 4"/>
                <a:gd name="T46" fmla="*/ 1 w 6"/>
                <a:gd name="T47" fmla="*/ 3 h 4"/>
                <a:gd name="T48" fmla="*/ 1 w 6"/>
                <a:gd name="T49" fmla="*/ 3 h 4"/>
                <a:gd name="T50" fmla="*/ 1 w 6"/>
                <a:gd name="T51" fmla="*/ 2 h 4"/>
                <a:gd name="T52" fmla="*/ 1 w 6"/>
                <a:gd name="T53" fmla="*/ 2 h 4"/>
                <a:gd name="T54" fmla="*/ 0 w 6"/>
                <a:gd name="T55" fmla="*/ 2 h 4"/>
                <a:gd name="T56" fmla="*/ 0 w 6"/>
                <a:gd name="T57" fmla="*/ 2 h 4"/>
                <a:gd name="T58" fmla="*/ 0 w 6"/>
                <a:gd name="T59" fmla="*/ 1 h 4"/>
                <a:gd name="T60" fmla="*/ 3 w 6"/>
                <a:gd name="T61"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6" h="4">
                  <a:moveTo>
                    <a:pt x="3" y="0"/>
                  </a:moveTo>
                  <a:lnTo>
                    <a:pt x="3" y="0"/>
                  </a:lnTo>
                  <a:lnTo>
                    <a:pt x="3" y="0"/>
                  </a:lnTo>
                  <a:lnTo>
                    <a:pt x="4" y="0"/>
                  </a:lnTo>
                  <a:lnTo>
                    <a:pt x="4" y="0"/>
                  </a:lnTo>
                  <a:lnTo>
                    <a:pt x="4" y="0"/>
                  </a:lnTo>
                  <a:lnTo>
                    <a:pt x="5" y="0"/>
                  </a:lnTo>
                  <a:lnTo>
                    <a:pt x="5" y="1"/>
                  </a:lnTo>
                  <a:lnTo>
                    <a:pt x="5" y="1"/>
                  </a:lnTo>
                  <a:lnTo>
                    <a:pt x="5" y="1"/>
                  </a:lnTo>
                  <a:lnTo>
                    <a:pt x="5" y="1"/>
                  </a:lnTo>
                  <a:lnTo>
                    <a:pt x="5" y="2"/>
                  </a:lnTo>
                  <a:lnTo>
                    <a:pt x="5" y="2"/>
                  </a:lnTo>
                  <a:lnTo>
                    <a:pt x="5" y="2"/>
                  </a:lnTo>
                  <a:lnTo>
                    <a:pt x="5" y="2"/>
                  </a:lnTo>
                  <a:lnTo>
                    <a:pt x="5" y="3"/>
                  </a:lnTo>
                  <a:lnTo>
                    <a:pt x="4" y="3"/>
                  </a:lnTo>
                  <a:lnTo>
                    <a:pt x="4" y="3"/>
                  </a:lnTo>
                  <a:lnTo>
                    <a:pt x="4" y="3"/>
                  </a:lnTo>
                  <a:lnTo>
                    <a:pt x="3" y="3"/>
                  </a:lnTo>
                  <a:lnTo>
                    <a:pt x="3" y="3"/>
                  </a:lnTo>
                  <a:lnTo>
                    <a:pt x="2" y="3"/>
                  </a:lnTo>
                  <a:lnTo>
                    <a:pt x="2" y="3"/>
                  </a:lnTo>
                  <a:lnTo>
                    <a:pt x="1" y="3"/>
                  </a:lnTo>
                  <a:lnTo>
                    <a:pt x="1" y="3"/>
                  </a:lnTo>
                  <a:lnTo>
                    <a:pt x="1" y="2"/>
                  </a:lnTo>
                  <a:lnTo>
                    <a:pt x="1" y="2"/>
                  </a:lnTo>
                  <a:lnTo>
                    <a:pt x="0" y="2"/>
                  </a:lnTo>
                  <a:lnTo>
                    <a:pt x="0" y="2"/>
                  </a:lnTo>
                  <a:lnTo>
                    <a:pt x="0" y="1"/>
                  </a:lnTo>
                  <a:lnTo>
                    <a:pt x="3" y="0"/>
                  </a:lnTo>
                </a:path>
              </a:pathLst>
            </a:custGeom>
            <a:solidFill>
              <a:srgbClr val="B2B2B2"/>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84" name="Freeform 481"/>
            <p:cNvSpPr>
              <a:spLocks/>
            </p:cNvSpPr>
            <p:nvPr/>
          </p:nvSpPr>
          <p:spPr bwMode="auto">
            <a:xfrm>
              <a:off x="1607" y="2974"/>
              <a:ext cx="21" cy="16"/>
            </a:xfrm>
            <a:custGeom>
              <a:avLst/>
              <a:gdLst>
                <a:gd name="T0" fmla="*/ 15 w 21"/>
                <a:gd name="T1" fmla="*/ 9 h 16"/>
                <a:gd name="T2" fmla="*/ 15 w 21"/>
                <a:gd name="T3" fmla="*/ 9 h 16"/>
                <a:gd name="T4" fmla="*/ 15 w 21"/>
                <a:gd name="T5" fmla="*/ 8 h 16"/>
                <a:gd name="T6" fmla="*/ 16 w 21"/>
                <a:gd name="T7" fmla="*/ 8 h 16"/>
                <a:gd name="T8" fmla="*/ 17 w 21"/>
                <a:gd name="T9" fmla="*/ 8 h 16"/>
                <a:gd name="T10" fmla="*/ 18 w 21"/>
                <a:gd name="T11" fmla="*/ 8 h 16"/>
                <a:gd name="T12" fmla="*/ 18 w 21"/>
                <a:gd name="T13" fmla="*/ 9 h 16"/>
                <a:gd name="T14" fmla="*/ 18 w 21"/>
                <a:gd name="T15" fmla="*/ 9 h 16"/>
                <a:gd name="T16" fmla="*/ 18 w 21"/>
                <a:gd name="T17" fmla="*/ 9 h 16"/>
                <a:gd name="T18" fmla="*/ 18 w 21"/>
                <a:gd name="T19" fmla="*/ 10 h 16"/>
                <a:gd name="T20" fmla="*/ 18 w 21"/>
                <a:gd name="T21" fmla="*/ 11 h 16"/>
                <a:gd name="T22" fmla="*/ 18 w 21"/>
                <a:gd name="T23" fmla="*/ 11 h 16"/>
                <a:gd name="T24" fmla="*/ 18 w 21"/>
                <a:gd name="T25" fmla="*/ 12 h 16"/>
                <a:gd name="T26" fmla="*/ 17 w 21"/>
                <a:gd name="T27" fmla="*/ 13 h 16"/>
                <a:gd name="T28" fmla="*/ 17 w 21"/>
                <a:gd name="T29" fmla="*/ 14 h 16"/>
                <a:gd name="T30" fmla="*/ 16 w 21"/>
                <a:gd name="T31" fmla="*/ 14 h 16"/>
                <a:gd name="T32" fmla="*/ 15 w 21"/>
                <a:gd name="T33" fmla="*/ 14 h 16"/>
                <a:gd name="T34" fmla="*/ 15 w 21"/>
                <a:gd name="T35" fmla="*/ 15 h 16"/>
                <a:gd name="T36" fmla="*/ 20 w 21"/>
                <a:gd name="T37" fmla="*/ 12 h 16"/>
                <a:gd name="T38" fmla="*/ 15 w 21"/>
                <a:gd name="T39" fmla="*/ 1 h 16"/>
                <a:gd name="T40" fmla="*/ 12 w 21"/>
                <a:gd name="T41" fmla="*/ 0 h 16"/>
                <a:gd name="T42" fmla="*/ 12 w 21"/>
                <a:gd name="T43" fmla="*/ 1 h 16"/>
                <a:gd name="T44" fmla="*/ 12 w 21"/>
                <a:gd name="T45" fmla="*/ 1 h 16"/>
                <a:gd name="T46" fmla="*/ 13 w 21"/>
                <a:gd name="T47" fmla="*/ 1 h 16"/>
                <a:gd name="T48" fmla="*/ 13 w 21"/>
                <a:gd name="T49" fmla="*/ 1 h 16"/>
                <a:gd name="T50" fmla="*/ 14 w 21"/>
                <a:gd name="T51" fmla="*/ 1 h 16"/>
                <a:gd name="T52" fmla="*/ 15 w 21"/>
                <a:gd name="T53" fmla="*/ 1 h 16"/>
                <a:gd name="T54" fmla="*/ 15 w 21"/>
                <a:gd name="T55" fmla="*/ 2 h 16"/>
                <a:gd name="T56" fmla="*/ 15 w 21"/>
                <a:gd name="T57" fmla="*/ 2 h 16"/>
                <a:gd name="T58" fmla="*/ 15 w 21"/>
                <a:gd name="T59" fmla="*/ 3 h 16"/>
                <a:gd name="T60" fmla="*/ 16 w 21"/>
                <a:gd name="T61" fmla="*/ 4 h 16"/>
                <a:gd name="T62" fmla="*/ 16 w 21"/>
                <a:gd name="T63" fmla="*/ 4 h 16"/>
                <a:gd name="T64" fmla="*/ 16 w 21"/>
                <a:gd name="T65" fmla="*/ 5 h 16"/>
                <a:gd name="T66" fmla="*/ 16 w 21"/>
                <a:gd name="T67" fmla="*/ 6 h 16"/>
                <a:gd name="T68" fmla="*/ 15 w 21"/>
                <a:gd name="T69" fmla="*/ 6 h 16"/>
                <a:gd name="T70" fmla="*/ 15 w 21"/>
                <a:gd name="T71" fmla="*/ 6 h 16"/>
                <a:gd name="T72" fmla="*/ 15 w 21"/>
                <a:gd name="T73" fmla="*/ 6 h 16"/>
                <a:gd name="T74" fmla="*/ 14 w 21"/>
                <a:gd name="T75" fmla="*/ 6 h 16"/>
                <a:gd name="T76" fmla="*/ 5 w 21"/>
                <a:gd name="T77" fmla="*/ 9 h 16"/>
                <a:gd name="T78" fmla="*/ 4 w 21"/>
                <a:gd name="T79" fmla="*/ 9 h 16"/>
                <a:gd name="T80" fmla="*/ 3 w 21"/>
                <a:gd name="T81" fmla="*/ 9 h 16"/>
                <a:gd name="T82" fmla="*/ 2 w 21"/>
                <a:gd name="T83" fmla="*/ 9 h 16"/>
                <a:gd name="T84" fmla="*/ 2 w 21"/>
                <a:gd name="T85" fmla="*/ 9 h 16"/>
                <a:gd name="T86" fmla="*/ 1 w 21"/>
                <a:gd name="T87" fmla="*/ 9 h 16"/>
                <a:gd name="T88" fmla="*/ 1 w 21"/>
                <a:gd name="T89" fmla="*/ 8 h 16"/>
                <a:gd name="T90" fmla="*/ 1 w 21"/>
                <a:gd name="T91" fmla="*/ 7 h 16"/>
                <a:gd name="T92" fmla="*/ 0 w 21"/>
                <a:gd name="T93" fmla="*/ 8 h 16"/>
                <a:gd name="T94" fmla="*/ 2 w 21"/>
                <a:gd name="T95" fmla="*/ 14 h 16"/>
                <a:gd name="T96" fmla="*/ 3 w 21"/>
                <a:gd name="T97" fmla="*/ 14 h 16"/>
                <a:gd name="T98" fmla="*/ 2 w 21"/>
                <a:gd name="T99" fmla="*/ 14 h 16"/>
                <a:gd name="T100" fmla="*/ 2 w 21"/>
                <a:gd name="T101" fmla="*/ 13 h 16"/>
                <a:gd name="T102" fmla="*/ 2 w 21"/>
                <a:gd name="T103" fmla="*/ 12 h 16"/>
                <a:gd name="T104" fmla="*/ 3 w 21"/>
                <a:gd name="T105" fmla="*/ 12 h 16"/>
                <a:gd name="T106" fmla="*/ 3 w 21"/>
                <a:gd name="T107" fmla="*/ 11 h 16"/>
                <a:gd name="T108" fmla="*/ 4 w 21"/>
                <a:gd name="T109" fmla="*/ 11 h 16"/>
                <a:gd name="T110" fmla="*/ 5 w 21"/>
                <a:gd name="T111" fmla="*/ 11 h 16"/>
                <a:gd name="T112" fmla="*/ 5 w 21"/>
                <a:gd name="T113" fmla="*/ 11 h 16"/>
                <a:gd name="T114" fmla="*/ 15 w 21"/>
                <a:gd name="T115" fmla="*/ 9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 h="16">
                  <a:moveTo>
                    <a:pt x="15" y="9"/>
                  </a:moveTo>
                  <a:lnTo>
                    <a:pt x="15" y="9"/>
                  </a:lnTo>
                  <a:lnTo>
                    <a:pt x="15" y="8"/>
                  </a:lnTo>
                  <a:lnTo>
                    <a:pt x="16" y="8"/>
                  </a:lnTo>
                  <a:lnTo>
                    <a:pt x="17" y="8"/>
                  </a:lnTo>
                  <a:lnTo>
                    <a:pt x="18" y="8"/>
                  </a:lnTo>
                  <a:lnTo>
                    <a:pt x="18" y="9"/>
                  </a:lnTo>
                  <a:lnTo>
                    <a:pt x="18" y="9"/>
                  </a:lnTo>
                  <a:lnTo>
                    <a:pt x="18" y="9"/>
                  </a:lnTo>
                  <a:lnTo>
                    <a:pt x="18" y="10"/>
                  </a:lnTo>
                  <a:lnTo>
                    <a:pt x="18" y="11"/>
                  </a:lnTo>
                  <a:lnTo>
                    <a:pt x="18" y="11"/>
                  </a:lnTo>
                  <a:lnTo>
                    <a:pt x="18" y="12"/>
                  </a:lnTo>
                  <a:lnTo>
                    <a:pt x="17" y="13"/>
                  </a:lnTo>
                  <a:lnTo>
                    <a:pt x="17" y="14"/>
                  </a:lnTo>
                  <a:lnTo>
                    <a:pt x="16" y="14"/>
                  </a:lnTo>
                  <a:lnTo>
                    <a:pt x="15" y="14"/>
                  </a:lnTo>
                  <a:lnTo>
                    <a:pt x="15" y="15"/>
                  </a:lnTo>
                  <a:lnTo>
                    <a:pt x="20" y="12"/>
                  </a:lnTo>
                  <a:lnTo>
                    <a:pt x="15" y="1"/>
                  </a:lnTo>
                  <a:lnTo>
                    <a:pt x="12" y="0"/>
                  </a:lnTo>
                  <a:lnTo>
                    <a:pt x="12" y="1"/>
                  </a:lnTo>
                  <a:lnTo>
                    <a:pt x="12" y="1"/>
                  </a:lnTo>
                  <a:lnTo>
                    <a:pt x="13" y="1"/>
                  </a:lnTo>
                  <a:lnTo>
                    <a:pt x="13" y="1"/>
                  </a:lnTo>
                  <a:lnTo>
                    <a:pt x="14" y="1"/>
                  </a:lnTo>
                  <a:lnTo>
                    <a:pt x="15" y="1"/>
                  </a:lnTo>
                  <a:lnTo>
                    <a:pt x="15" y="2"/>
                  </a:lnTo>
                  <a:lnTo>
                    <a:pt x="15" y="2"/>
                  </a:lnTo>
                  <a:lnTo>
                    <a:pt x="15" y="3"/>
                  </a:lnTo>
                  <a:lnTo>
                    <a:pt x="16" y="4"/>
                  </a:lnTo>
                  <a:lnTo>
                    <a:pt x="16" y="4"/>
                  </a:lnTo>
                  <a:lnTo>
                    <a:pt x="16" y="5"/>
                  </a:lnTo>
                  <a:lnTo>
                    <a:pt x="16" y="6"/>
                  </a:lnTo>
                  <a:lnTo>
                    <a:pt x="15" y="6"/>
                  </a:lnTo>
                  <a:lnTo>
                    <a:pt x="15" y="6"/>
                  </a:lnTo>
                  <a:lnTo>
                    <a:pt x="15" y="6"/>
                  </a:lnTo>
                  <a:lnTo>
                    <a:pt x="14" y="6"/>
                  </a:lnTo>
                  <a:lnTo>
                    <a:pt x="5" y="9"/>
                  </a:lnTo>
                  <a:lnTo>
                    <a:pt x="4" y="9"/>
                  </a:lnTo>
                  <a:lnTo>
                    <a:pt x="3" y="9"/>
                  </a:lnTo>
                  <a:lnTo>
                    <a:pt x="2" y="9"/>
                  </a:lnTo>
                  <a:lnTo>
                    <a:pt x="2" y="9"/>
                  </a:lnTo>
                  <a:lnTo>
                    <a:pt x="1" y="9"/>
                  </a:lnTo>
                  <a:lnTo>
                    <a:pt x="1" y="8"/>
                  </a:lnTo>
                  <a:lnTo>
                    <a:pt x="1" y="7"/>
                  </a:lnTo>
                  <a:lnTo>
                    <a:pt x="0" y="8"/>
                  </a:lnTo>
                  <a:lnTo>
                    <a:pt x="2" y="14"/>
                  </a:lnTo>
                  <a:lnTo>
                    <a:pt x="3" y="14"/>
                  </a:lnTo>
                  <a:lnTo>
                    <a:pt x="2" y="14"/>
                  </a:lnTo>
                  <a:lnTo>
                    <a:pt x="2" y="13"/>
                  </a:lnTo>
                  <a:lnTo>
                    <a:pt x="2" y="12"/>
                  </a:lnTo>
                  <a:lnTo>
                    <a:pt x="3" y="12"/>
                  </a:lnTo>
                  <a:lnTo>
                    <a:pt x="3" y="11"/>
                  </a:lnTo>
                  <a:lnTo>
                    <a:pt x="4" y="11"/>
                  </a:lnTo>
                  <a:lnTo>
                    <a:pt x="5" y="11"/>
                  </a:lnTo>
                  <a:lnTo>
                    <a:pt x="5" y="11"/>
                  </a:lnTo>
                  <a:lnTo>
                    <a:pt x="15" y="9"/>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85" name="Freeform 482"/>
            <p:cNvSpPr>
              <a:spLocks/>
            </p:cNvSpPr>
            <p:nvPr/>
          </p:nvSpPr>
          <p:spPr bwMode="auto">
            <a:xfrm>
              <a:off x="1612" y="2994"/>
              <a:ext cx="20" cy="16"/>
            </a:xfrm>
            <a:custGeom>
              <a:avLst/>
              <a:gdLst>
                <a:gd name="T0" fmla="*/ 9 w 20"/>
                <a:gd name="T1" fmla="*/ 9 h 16"/>
                <a:gd name="T2" fmla="*/ 14 w 20"/>
                <a:gd name="T3" fmla="*/ 6 h 16"/>
                <a:gd name="T4" fmla="*/ 14 w 20"/>
                <a:gd name="T5" fmla="*/ 5 h 16"/>
                <a:gd name="T6" fmla="*/ 15 w 20"/>
                <a:gd name="T7" fmla="*/ 5 h 16"/>
                <a:gd name="T8" fmla="*/ 16 w 20"/>
                <a:gd name="T9" fmla="*/ 5 h 16"/>
                <a:gd name="T10" fmla="*/ 17 w 20"/>
                <a:gd name="T11" fmla="*/ 5 h 16"/>
                <a:gd name="T12" fmla="*/ 17 w 20"/>
                <a:gd name="T13" fmla="*/ 6 h 16"/>
                <a:gd name="T14" fmla="*/ 17 w 20"/>
                <a:gd name="T15" fmla="*/ 6 h 16"/>
                <a:gd name="T16" fmla="*/ 17 w 20"/>
                <a:gd name="T17" fmla="*/ 6 h 16"/>
                <a:gd name="T18" fmla="*/ 16 w 20"/>
                <a:gd name="T19" fmla="*/ 0 h 16"/>
                <a:gd name="T20" fmla="*/ 15 w 20"/>
                <a:gd name="T21" fmla="*/ 1 h 16"/>
                <a:gd name="T22" fmla="*/ 15 w 20"/>
                <a:gd name="T23" fmla="*/ 1 h 16"/>
                <a:gd name="T24" fmla="*/ 14 w 20"/>
                <a:gd name="T25" fmla="*/ 2 h 16"/>
                <a:gd name="T26" fmla="*/ 14 w 20"/>
                <a:gd name="T27" fmla="*/ 3 h 16"/>
                <a:gd name="T28" fmla="*/ 14 w 20"/>
                <a:gd name="T29" fmla="*/ 4 h 16"/>
                <a:gd name="T30" fmla="*/ 13 w 20"/>
                <a:gd name="T31" fmla="*/ 4 h 16"/>
                <a:gd name="T32" fmla="*/ 7 w 20"/>
                <a:gd name="T33" fmla="*/ 9 h 16"/>
                <a:gd name="T34" fmla="*/ 5 w 20"/>
                <a:gd name="T35" fmla="*/ 9 h 16"/>
                <a:gd name="T36" fmla="*/ 4 w 20"/>
                <a:gd name="T37" fmla="*/ 9 h 16"/>
                <a:gd name="T38" fmla="*/ 3 w 20"/>
                <a:gd name="T39" fmla="*/ 9 h 16"/>
                <a:gd name="T40" fmla="*/ 2 w 20"/>
                <a:gd name="T41" fmla="*/ 9 h 16"/>
                <a:gd name="T42" fmla="*/ 2 w 20"/>
                <a:gd name="T43" fmla="*/ 9 h 16"/>
                <a:gd name="T44" fmla="*/ 1 w 20"/>
                <a:gd name="T45" fmla="*/ 8 h 16"/>
                <a:gd name="T46" fmla="*/ 1 w 20"/>
                <a:gd name="T47" fmla="*/ 7 h 16"/>
                <a:gd name="T48" fmla="*/ 0 w 20"/>
                <a:gd name="T49" fmla="*/ 7 h 16"/>
                <a:gd name="T50" fmla="*/ 2 w 20"/>
                <a:gd name="T51" fmla="*/ 14 h 16"/>
                <a:gd name="T52" fmla="*/ 2 w 20"/>
                <a:gd name="T53" fmla="*/ 13 h 16"/>
                <a:gd name="T54" fmla="*/ 2 w 20"/>
                <a:gd name="T55" fmla="*/ 12 h 16"/>
                <a:gd name="T56" fmla="*/ 2 w 20"/>
                <a:gd name="T57" fmla="*/ 11 h 16"/>
                <a:gd name="T58" fmla="*/ 3 w 20"/>
                <a:gd name="T59" fmla="*/ 11 h 16"/>
                <a:gd name="T60" fmla="*/ 4 w 20"/>
                <a:gd name="T61" fmla="*/ 11 h 16"/>
                <a:gd name="T62" fmla="*/ 5 w 20"/>
                <a:gd name="T63" fmla="*/ 11 h 16"/>
                <a:gd name="T64" fmla="*/ 8 w 20"/>
                <a:gd name="T65" fmla="*/ 11 h 16"/>
                <a:gd name="T66" fmla="*/ 14 w 20"/>
                <a:gd name="T67" fmla="*/ 13 h 16"/>
                <a:gd name="T68" fmla="*/ 15 w 20"/>
                <a:gd name="T69" fmla="*/ 13 h 16"/>
                <a:gd name="T70" fmla="*/ 16 w 20"/>
                <a:gd name="T71" fmla="*/ 13 h 16"/>
                <a:gd name="T72" fmla="*/ 17 w 20"/>
                <a:gd name="T73" fmla="*/ 14 h 16"/>
                <a:gd name="T74" fmla="*/ 17 w 20"/>
                <a:gd name="T75" fmla="*/ 14 h 16"/>
                <a:gd name="T76" fmla="*/ 17 w 20"/>
                <a:gd name="T77" fmla="*/ 14 h 16"/>
                <a:gd name="T78" fmla="*/ 18 w 20"/>
                <a:gd name="T79" fmla="*/ 14 h 16"/>
                <a:gd name="T80" fmla="*/ 18 w 20"/>
                <a:gd name="T81" fmla="*/ 15 h 16"/>
                <a:gd name="T82" fmla="*/ 19 w 20"/>
                <a:gd name="T83" fmla="*/ 15 h 16"/>
                <a:gd name="T84" fmla="*/ 17 w 20"/>
                <a:gd name="T85" fmla="*/ 9 h 16"/>
                <a:gd name="T86" fmla="*/ 17 w 20"/>
                <a:gd name="T87" fmla="*/ 10 h 16"/>
                <a:gd name="T88" fmla="*/ 17 w 20"/>
                <a:gd name="T89" fmla="*/ 11 h 16"/>
                <a:gd name="T90" fmla="*/ 17 w 20"/>
                <a:gd name="T91" fmla="*/ 11 h 16"/>
                <a:gd name="T92" fmla="*/ 17 w 20"/>
                <a:gd name="T93" fmla="*/ 11 h 16"/>
                <a:gd name="T94" fmla="*/ 16 w 20"/>
                <a:gd name="T95" fmla="*/ 11 h 16"/>
                <a:gd name="T96" fmla="*/ 15 w 20"/>
                <a:gd name="T97" fmla="*/ 11 h 16"/>
                <a:gd name="T98" fmla="*/ 14 w 20"/>
                <a:gd name="T99" fmla="*/ 11 h 16"/>
                <a:gd name="T100" fmla="*/ 9 w 20"/>
                <a:gd name="T101" fmla="*/ 9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 h="16">
                  <a:moveTo>
                    <a:pt x="9" y="9"/>
                  </a:moveTo>
                  <a:lnTo>
                    <a:pt x="14" y="6"/>
                  </a:lnTo>
                  <a:lnTo>
                    <a:pt x="14" y="5"/>
                  </a:lnTo>
                  <a:lnTo>
                    <a:pt x="15" y="5"/>
                  </a:lnTo>
                  <a:lnTo>
                    <a:pt x="16" y="5"/>
                  </a:lnTo>
                  <a:lnTo>
                    <a:pt x="17" y="5"/>
                  </a:lnTo>
                  <a:lnTo>
                    <a:pt x="17" y="6"/>
                  </a:lnTo>
                  <a:lnTo>
                    <a:pt x="17" y="6"/>
                  </a:lnTo>
                  <a:lnTo>
                    <a:pt x="17" y="6"/>
                  </a:lnTo>
                  <a:lnTo>
                    <a:pt x="16" y="0"/>
                  </a:lnTo>
                  <a:lnTo>
                    <a:pt x="15" y="1"/>
                  </a:lnTo>
                  <a:lnTo>
                    <a:pt x="15" y="1"/>
                  </a:lnTo>
                  <a:lnTo>
                    <a:pt x="14" y="2"/>
                  </a:lnTo>
                  <a:lnTo>
                    <a:pt x="14" y="3"/>
                  </a:lnTo>
                  <a:lnTo>
                    <a:pt x="14" y="4"/>
                  </a:lnTo>
                  <a:lnTo>
                    <a:pt x="13" y="4"/>
                  </a:lnTo>
                  <a:lnTo>
                    <a:pt x="7" y="9"/>
                  </a:lnTo>
                  <a:lnTo>
                    <a:pt x="5" y="9"/>
                  </a:lnTo>
                  <a:lnTo>
                    <a:pt x="4" y="9"/>
                  </a:lnTo>
                  <a:lnTo>
                    <a:pt x="3" y="9"/>
                  </a:lnTo>
                  <a:lnTo>
                    <a:pt x="2" y="9"/>
                  </a:lnTo>
                  <a:lnTo>
                    <a:pt x="2" y="9"/>
                  </a:lnTo>
                  <a:lnTo>
                    <a:pt x="1" y="8"/>
                  </a:lnTo>
                  <a:lnTo>
                    <a:pt x="1" y="7"/>
                  </a:lnTo>
                  <a:lnTo>
                    <a:pt x="0" y="7"/>
                  </a:lnTo>
                  <a:lnTo>
                    <a:pt x="2" y="14"/>
                  </a:lnTo>
                  <a:lnTo>
                    <a:pt x="2" y="13"/>
                  </a:lnTo>
                  <a:lnTo>
                    <a:pt x="2" y="12"/>
                  </a:lnTo>
                  <a:lnTo>
                    <a:pt x="2" y="11"/>
                  </a:lnTo>
                  <a:lnTo>
                    <a:pt x="3" y="11"/>
                  </a:lnTo>
                  <a:lnTo>
                    <a:pt x="4" y="11"/>
                  </a:lnTo>
                  <a:lnTo>
                    <a:pt x="5" y="11"/>
                  </a:lnTo>
                  <a:lnTo>
                    <a:pt x="8" y="11"/>
                  </a:lnTo>
                  <a:lnTo>
                    <a:pt x="14" y="13"/>
                  </a:lnTo>
                  <a:lnTo>
                    <a:pt x="15" y="13"/>
                  </a:lnTo>
                  <a:lnTo>
                    <a:pt x="16" y="13"/>
                  </a:lnTo>
                  <a:lnTo>
                    <a:pt x="17" y="14"/>
                  </a:lnTo>
                  <a:lnTo>
                    <a:pt x="17" y="14"/>
                  </a:lnTo>
                  <a:lnTo>
                    <a:pt x="17" y="14"/>
                  </a:lnTo>
                  <a:lnTo>
                    <a:pt x="18" y="14"/>
                  </a:lnTo>
                  <a:lnTo>
                    <a:pt x="18" y="15"/>
                  </a:lnTo>
                  <a:lnTo>
                    <a:pt x="19" y="15"/>
                  </a:lnTo>
                  <a:lnTo>
                    <a:pt x="17" y="9"/>
                  </a:lnTo>
                  <a:lnTo>
                    <a:pt x="17" y="10"/>
                  </a:lnTo>
                  <a:lnTo>
                    <a:pt x="17" y="11"/>
                  </a:lnTo>
                  <a:lnTo>
                    <a:pt x="17" y="11"/>
                  </a:lnTo>
                  <a:lnTo>
                    <a:pt x="17" y="11"/>
                  </a:lnTo>
                  <a:lnTo>
                    <a:pt x="16" y="11"/>
                  </a:lnTo>
                  <a:lnTo>
                    <a:pt x="15" y="11"/>
                  </a:lnTo>
                  <a:lnTo>
                    <a:pt x="14" y="11"/>
                  </a:lnTo>
                  <a:lnTo>
                    <a:pt x="9" y="9"/>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86" name="Freeform 483"/>
            <p:cNvSpPr>
              <a:spLocks/>
            </p:cNvSpPr>
            <p:nvPr/>
          </p:nvSpPr>
          <p:spPr bwMode="auto">
            <a:xfrm>
              <a:off x="1366" y="3175"/>
              <a:ext cx="14" cy="21"/>
            </a:xfrm>
            <a:custGeom>
              <a:avLst/>
              <a:gdLst>
                <a:gd name="T0" fmla="*/ 3 w 14"/>
                <a:gd name="T1" fmla="*/ 14 h 21"/>
                <a:gd name="T2" fmla="*/ 3 w 14"/>
                <a:gd name="T3" fmla="*/ 14 h 21"/>
                <a:gd name="T4" fmla="*/ 3 w 14"/>
                <a:gd name="T5" fmla="*/ 15 h 21"/>
                <a:gd name="T6" fmla="*/ 3 w 14"/>
                <a:gd name="T7" fmla="*/ 15 h 21"/>
                <a:gd name="T8" fmla="*/ 3 w 14"/>
                <a:gd name="T9" fmla="*/ 15 h 21"/>
                <a:gd name="T10" fmla="*/ 3 w 14"/>
                <a:gd name="T11" fmla="*/ 16 h 21"/>
                <a:gd name="T12" fmla="*/ 2 w 14"/>
                <a:gd name="T13" fmla="*/ 16 h 21"/>
                <a:gd name="T14" fmla="*/ 1 w 14"/>
                <a:gd name="T15" fmla="*/ 16 h 21"/>
                <a:gd name="T16" fmla="*/ 1 w 14"/>
                <a:gd name="T17" fmla="*/ 16 h 21"/>
                <a:gd name="T18" fmla="*/ 0 w 14"/>
                <a:gd name="T19" fmla="*/ 16 h 21"/>
                <a:gd name="T20" fmla="*/ 6 w 14"/>
                <a:gd name="T21" fmla="*/ 20 h 21"/>
                <a:gd name="T22" fmla="*/ 6 w 14"/>
                <a:gd name="T23" fmla="*/ 18 h 21"/>
                <a:gd name="T24" fmla="*/ 5 w 14"/>
                <a:gd name="T25" fmla="*/ 18 h 21"/>
                <a:gd name="T26" fmla="*/ 5 w 14"/>
                <a:gd name="T27" fmla="*/ 18 h 21"/>
                <a:gd name="T28" fmla="*/ 5 w 14"/>
                <a:gd name="T29" fmla="*/ 17 h 21"/>
                <a:gd name="T30" fmla="*/ 5 w 14"/>
                <a:gd name="T31" fmla="*/ 16 h 21"/>
                <a:gd name="T32" fmla="*/ 5 w 14"/>
                <a:gd name="T33" fmla="*/ 15 h 21"/>
                <a:gd name="T34" fmla="*/ 5 w 14"/>
                <a:gd name="T35" fmla="*/ 15 h 21"/>
                <a:gd name="T36" fmla="*/ 10 w 14"/>
                <a:gd name="T37" fmla="*/ 6 h 21"/>
                <a:gd name="T38" fmla="*/ 10 w 14"/>
                <a:gd name="T39" fmla="*/ 5 h 21"/>
                <a:gd name="T40" fmla="*/ 10 w 14"/>
                <a:gd name="T41" fmla="*/ 5 h 21"/>
                <a:gd name="T42" fmla="*/ 11 w 14"/>
                <a:gd name="T43" fmla="*/ 4 h 21"/>
                <a:gd name="T44" fmla="*/ 12 w 14"/>
                <a:gd name="T45" fmla="*/ 4 h 21"/>
                <a:gd name="T46" fmla="*/ 12 w 14"/>
                <a:gd name="T47" fmla="*/ 4 h 21"/>
                <a:gd name="T48" fmla="*/ 13 w 14"/>
                <a:gd name="T49" fmla="*/ 4 h 21"/>
                <a:gd name="T50" fmla="*/ 8 w 14"/>
                <a:gd name="T51" fmla="*/ 0 h 21"/>
                <a:gd name="T52" fmla="*/ 7 w 14"/>
                <a:gd name="T53" fmla="*/ 1 h 21"/>
                <a:gd name="T54" fmla="*/ 8 w 14"/>
                <a:gd name="T55" fmla="*/ 1 h 21"/>
                <a:gd name="T56" fmla="*/ 8 w 14"/>
                <a:gd name="T57" fmla="*/ 2 h 21"/>
                <a:gd name="T58" fmla="*/ 8 w 14"/>
                <a:gd name="T59" fmla="*/ 2 h 21"/>
                <a:gd name="T60" fmla="*/ 8 w 14"/>
                <a:gd name="T61" fmla="*/ 2 h 21"/>
                <a:gd name="T62" fmla="*/ 8 w 14"/>
                <a:gd name="T63" fmla="*/ 3 h 21"/>
                <a:gd name="T64" fmla="*/ 8 w 14"/>
                <a:gd name="T65" fmla="*/ 4 h 21"/>
                <a:gd name="T66" fmla="*/ 8 w 14"/>
                <a:gd name="T67" fmla="*/ 5 h 21"/>
                <a:gd name="T68" fmla="*/ 8 w 14"/>
                <a:gd name="T69" fmla="*/ 5 h 21"/>
                <a:gd name="T70" fmla="*/ 8 w 14"/>
                <a:gd name="T71" fmla="*/ 5 h 21"/>
                <a:gd name="T72" fmla="*/ 3 w 14"/>
                <a:gd name="T73" fmla="*/ 14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 h="21">
                  <a:moveTo>
                    <a:pt x="3" y="14"/>
                  </a:moveTo>
                  <a:lnTo>
                    <a:pt x="3" y="14"/>
                  </a:lnTo>
                  <a:lnTo>
                    <a:pt x="3" y="15"/>
                  </a:lnTo>
                  <a:lnTo>
                    <a:pt x="3" y="15"/>
                  </a:lnTo>
                  <a:lnTo>
                    <a:pt x="3" y="15"/>
                  </a:lnTo>
                  <a:lnTo>
                    <a:pt x="3" y="16"/>
                  </a:lnTo>
                  <a:lnTo>
                    <a:pt x="2" y="16"/>
                  </a:lnTo>
                  <a:lnTo>
                    <a:pt x="1" y="16"/>
                  </a:lnTo>
                  <a:lnTo>
                    <a:pt x="1" y="16"/>
                  </a:lnTo>
                  <a:lnTo>
                    <a:pt x="0" y="16"/>
                  </a:lnTo>
                  <a:lnTo>
                    <a:pt x="6" y="20"/>
                  </a:lnTo>
                  <a:lnTo>
                    <a:pt x="6" y="18"/>
                  </a:lnTo>
                  <a:lnTo>
                    <a:pt x="5" y="18"/>
                  </a:lnTo>
                  <a:lnTo>
                    <a:pt x="5" y="18"/>
                  </a:lnTo>
                  <a:lnTo>
                    <a:pt x="5" y="17"/>
                  </a:lnTo>
                  <a:lnTo>
                    <a:pt x="5" y="16"/>
                  </a:lnTo>
                  <a:lnTo>
                    <a:pt x="5" y="15"/>
                  </a:lnTo>
                  <a:lnTo>
                    <a:pt x="5" y="15"/>
                  </a:lnTo>
                  <a:lnTo>
                    <a:pt x="10" y="6"/>
                  </a:lnTo>
                  <a:lnTo>
                    <a:pt x="10" y="5"/>
                  </a:lnTo>
                  <a:lnTo>
                    <a:pt x="10" y="5"/>
                  </a:lnTo>
                  <a:lnTo>
                    <a:pt x="11" y="4"/>
                  </a:lnTo>
                  <a:lnTo>
                    <a:pt x="12" y="4"/>
                  </a:lnTo>
                  <a:lnTo>
                    <a:pt x="12" y="4"/>
                  </a:lnTo>
                  <a:lnTo>
                    <a:pt x="13" y="4"/>
                  </a:lnTo>
                  <a:lnTo>
                    <a:pt x="8" y="0"/>
                  </a:lnTo>
                  <a:lnTo>
                    <a:pt x="7" y="1"/>
                  </a:lnTo>
                  <a:lnTo>
                    <a:pt x="8" y="1"/>
                  </a:lnTo>
                  <a:lnTo>
                    <a:pt x="8" y="2"/>
                  </a:lnTo>
                  <a:lnTo>
                    <a:pt x="8" y="2"/>
                  </a:lnTo>
                  <a:lnTo>
                    <a:pt x="8" y="2"/>
                  </a:lnTo>
                  <a:lnTo>
                    <a:pt x="8" y="3"/>
                  </a:lnTo>
                  <a:lnTo>
                    <a:pt x="8" y="4"/>
                  </a:lnTo>
                  <a:lnTo>
                    <a:pt x="8" y="5"/>
                  </a:lnTo>
                  <a:lnTo>
                    <a:pt x="8" y="5"/>
                  </a:lnTo>
                  <a:lnTo>
                    <a:pt x="8" y="5"/>
                  </a:lnTo>
                  <a:lnTo>
                    <a:pt x="3" y="14"/>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87" name="Freeform 484"/>
            <p:cNvSpPr>
              <a:spLocks/>
            </p:cNvSpPr>
            <p:nvPr/>
          </p:nvSpPr>
          <p:spPr bwMode="auto">
            <a:xfrm>
              <a:off x="1344" y="3164"/>
              <a:ext cx="26" cy="25"/>
            </a:xfrm>
            <a:custGeom>
              <a:avLst/>
              <a:gdLst>
                <a:gd name="T0" fmla="*/ 11 w 26"/>
                <a:gd name="T1" fmla="*/ 22 h 25"/>
                <a:gd name="T2" fmla="*/ 15 w 26"/>
                <a:gd name="T3" fmla="*/ 24 h 25"/>
                <a:gd name="T4" fmla="*/ 15 w 26"/>
                <a:gd name="T5" fmla="*/ 24 h 25"/>
                <a:gd name="T6" fmla="*/ 15 w 26"/>
                <a:gd name="T7" fmla="*/ 23 h 25"/>
                <a:gd name="T8" fmla="*/ 14 w 26"/>
                <a:gd name="T9" fmla="*/ 22 h 25"/>
                <a:gd name="T10" fmla="*/ 14 w 26"/>
                <a:gd name="T11" fmla="*/ 22 h 25"/>
                <a:gd name="T12" fmla="*/ 14 w 26"/>
                <a:gd name="T13" fmla="*/ 21 h 25"/>
                <a:gd name="T14" fmla="*/ 15 w 26"/>
                <a:gd name="T15" fmla="*/ 20 h 25"/>
                <a:gd name="T16" fmla="*/ 15 w 26"/>
                <a:gd name="T17" fmla="*/ 19 h 25"/>
                <a:gd name="T18" fmla="*/ 15 w 26"/>
                <a:gd name="T19" fmla="*/ 19 h 25"/>
                <a:gd name="T20" fmla="*/ 21 w 26"/>
                <a:gd name="T21" fmla="*/ 11 h 25"/>
                <a:gd name="T22" fmla="*/ 21 w 26"/>
                <a:gd name="T23" fmla="*/ 10 h 25"/>
                <a:gd name="T24" fmla="*/ 22 w 26"/>
                <a:gd name="T25" fmla="*/ 10 h 25"/>
                <a:gd name="T26" fmla="*/ 22 w 26"/>
                <a:gd name="T27" fmla="*/ 10 h 25"/>
                <a:gd name="T28" fmla="*/ 23 w 26"/>
                <a:gd name="T29" fmla="*/ 9 h 25"/>
                <a:gd name="T30" fmla="*/ 23 w 26"/>
                <a:gd name="T31" fmla="*/ 9 h 25"/>
                <a:gd name="T32" fmla="*/ 24 w 26"/>
                <a:gd name="T33" fmla="*/ 9 h 25"/>
                <a:gd name="T34" fmla="*/ 25 w 26"/>
                <a:gd name="T35" fmla="*/ 9 h 25"/>
                <a:gd name="T36" fmla="*/ 20 w 26"/>
                <a:gd name="T37" fmla="*/ 5 h 25"/>
                <a:gd name="T38" fmla="*/ 19 w 26"/>
                <a:gd name="T39" fmla="*/ 6 h 25"/>
                <a:gd name="T40" fmla="*/ 20 w 26"/>
                <a:gd name="T41" fmla="*/ 6 h 25"/>
                <a:gd name="T42" fmla="*/ 20 w 26"/>
                <a:gd name="T43" fmla="*/ 6 h 25"/>
                <a:gd name="T44" fmla="*/ 21 w 26"/>
                <a:gd name="T45" fmla="*/ 6 h 25"/>
                <a:gd name="T46" fmla="*/ 21 w 26"/>
                <a:gd name="T47" fmla="*/ 7 h 25"/>
                <a:gd name="T48" fmla="*/ 21 w 26"/>
                <a:gd name="T49" fmla="*/ 8 h 25"/>
                <a:gd name="T50" fmla="*/ 21 w 26"/>
                <a:gd name="T51" fmla="*/ 9 h 25"/>
                <a:gd name="T52" fmla="*/ 20 w 26"/>
                <a:gd name="T53" fmla="*/ 9 h 25"/>
                <a:gd name="T54" fmla="*/ 20 w 26"/>
                <a:gd name="T55" fmla="*/ 10 h 25"/>
                <a:gd name="T56" fmla="*/ 19 w 26"/>
                <a:gd name="T57" fmla="*/ 10 h 25"/>
                <a:gd name="T58" fmla="*/ 13 w 26"/>
                <a:gd name="T59" fmla="*/ 19 h 25"/>
                <a:gd name="T60" fmla="*/ 13 w 26"/>
                <a:gd name="T61" fmla="*/ 0 h 25"/>
                <a:gd name="T62" fmla="*/ 12 w 26"/>
                <a:gd name="T63" fmla="*/ 0 h 25"/>
                <a:gd name="T64" fmla="*/ 4 w 26"/>
                <a:gd name="T65" fmla="*/ 12 h 25"/>
                <a:gd name="T66" fmla="*/ 4 w 26"/>
                <a:gd name="T67" fmla="*/ 13 h 25"/>
                <a:gd name="T68" fmla="*/ 3 w 26"/>
                <a:gd name="T69" fmla="*/ 13 h 25"/>
                <a:gd name="T70" fmla="*/ 3 w 26"/>
                <a:gd name="T71" fmla="*/ 14 h 25"/>
                <a:gd name="T72" fmla="*/ 2 w 26"/>
                <a:gd name="T73" fmla="*/ 14 h 25"/>
                <a:gd name="T74" fmla="*/ 2 w 26"/>
                <a:gd name="T75" fmla="*/ 14 h 25"/>
                <a:gd name="T76" fmla="*/ 1 w 26"/>
                <a:gd name="T77" fmla="*/ 14 h 25"/>
                <a:gd name="T78" fmla="*/ 0 w 26"/>
                <a:gd name="T79" fmla="*/ 14 h 25"/>
                <a:gd name="T80" fmla="*/ 0 w 26"/>
                <a:gd name="T81" fmla="*/ 13 h 25"/>
                <a:gd name="T82" fmla="*/ 0 w 26"/>
                <a:gd name="T83" fmla="*/ 14 h 25"/>
                <a:gd name="T84" fmla="*/ 5 w 26"/>
                <a:gd name="T85" fmla="*/ 18 h 25"/>
                <a:gd name="T86" fmla="*/ 5 w 26"/>
                <a:gd name="T87" fmla="*/ 17 h 25"/>
                <a:gd name="T88" fmla="*/ 5 w 26"/>
                <a:gd name="T89" fmla="*/ 16 h 25"/>
                <a:gd name="T90" fmla="*/ 4 w 26"/>
                <a:gd name="T91" fmla="*/ 16 h 25"/>
                <a:gd name="T92" fmla="*/ 4 w 26"/>
                <a:gd name="T93" fmla="*/ 15 h 25"/>
                <a:gd name="T94" fmla="*/ 4 w 26"/>
                <a:gd name="T95" fmla="*/ 14 h 25"/>
                <a:gd name="T96" fmla="*/ 4 w 26"/>
                <a:gd name="T97" fmla="*/ 14 h 25"/>
                <a:gd name="T98" fmla="*/ 5 w 26"/>
                <a:gd name="T99" fmla="*/ 14 h 25"/>
                <a:gd name="T100" fmla="*/ 5 w 26"/>
                <a:gd name="T101" fmla="*/ 13 h 25"/>
                <a:gd name="T102" fmla="*/ 10 w 26"/>
                <a:gd name="T103" fmla="*/ 5 h 25"/>
                <a:gd name="T104" fmla="*/ 11 w 26"/>
                <a:gd name="T105" fmla="*/ 22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6" h="25">
                  <a:moveTo>
                    <a:pt x="11" y="22"/>
                  </a:moveTo>
                  <a:lnTo>
                    <a:pt x="15" y="24"/>
                  </a:lnTo>
                  <a:lnTo>
                    <a:pt x="15" y="24"/>
                  </a:lnTo>
                  <a:lnTo>
                    <a:pt x="15" y="23"/>
                  </a:lnTo>
                  <a:lnTo>
                    <a:pt x="14" y="22"/>
                  </a:lnTo>
                  <a:lnTo>
                    <a:pt x="14" y="22"/>
                  </a:lnTo>
                  <a:lnTo>
                    <a:pt x="14" y="21"/>
                  </a:lnTo>
                  <a:lnTo>
                    <a:pt x="15" y="20"/>
                  </a:lnTo>
                  <a:lnTo>
                    <a:pt x="15" y="19"/>
                  </a:lnTo>
                  <a:lnTo>
                    <a:pt x="15" y="19"/>
                  </a:lnTo>
                  <a:lnTo>
                    <a:pt x="21" y="11"/>
                  </a:lnTo>
                  <a:lnTo>
                    <a:pt x="21" y="10"/>
                  </a:lnTo>
                  <a:lnTo>
                    <a:pt x="22" y="10"/>
                  </a:lnTo>
                  <a:lnTo>
                    <a:pt x="22" y="10"/>
                  </a:lnTo>
                  <a:lnTo>
                    <a:pt x="23" y="9"/>
                  </a:lnTo>
                  <a:lnTo>
                    <a:pt x="23" y="9"/>
                  </a:lnTo>
                  <a:lnTo>
                    <a:pt x="24" y="9"/>
                  </a:lnTo>
                  <a:lnTo>
                    <a:pt x="25" y="9"/>
                  </a:lnTo>
                  <a:lnTo>
                    <a:pt x="20" y="5"/>
                  </a:lnTo>
                  <a:lnTo>
                    <a:pt x="19" y="6"/>
                  </a:lnTo>
                  <a:lnTo>
                    <a:pt x="20" y="6"/>
                  </a:lnTo>
                  <a:lnTo>
                    <a:pt x="20" y="6"/>
                  </a:lnTo>
                  <a:lnTo>
                    <a:pt x="21" y="6"/>
                  </a:lnTo>
                  <a:lnTo>
                    <a:pt x="21" y="7"/>
                  </a:lnTo>
                  <a:lnTo>
                    <a:pt x="21" y="8"/>
                  </a:lnTo>
                  <a:lnTo>
                    <a:pt x="21" y="9"/>
                  </a:lnTo>
                  <a:lnTo>
                    <a:pt x="20" y="9"/>
                  </a:lnTo>
                  <a:lnTo>
                    <a:pt x="20" y="10"/>
                  </a:lnTo>
                  <a:lnTo>
                    <a:pt x="19" y="10"/>
                  </a:lnTo>
                  <a:lnTo>
                    <a:pt x="13" y="19"/>
                  </a:lnTo>
                  <a:lnTo>
                    <a:pt x="13" y="0"/>
                  </a:lnTo>
                  <a:lnTo>
                    <a:pt x="12" y="0"/>
                  </a:lnTo>
                  <a:lnTo>
                    <a:pt x="4" y="12"/>
                  </a:lnTo>
                  <a:lnTo>
                    <a:pt x="4" y="13"/>
                  </a:lnTo>
                  <a:lnTo>
                    <a:pt x="3" y="13"/>
                  </a:lnTo>
                  <a:lnTo>
                    <a:pt x="3" y="14"/>
                  </a:lnTo>
                  <a:lnTo>
                    <a:pt x="2" y="14"/>
                  </a:lnTo>
                  <a:lnTo>
                    <a:pt x="2" y="14"/>
                  </a:lnTo>
                  <a:lnTo>
                    <a:pt x="1" y="14"/>
                  </a:lnTo>
                  <a:lnTo>
                    <a:pt x="0" y="14"/>
                  </a:lnTo>
                  <a:lnTo>
                    <a:pt x="0" y="13"/>
                  </a:lnTo>
                  <a:lnTo>
                    <a:pt x="0" y="14"/>
                  </a:lnTo>
                  <a:lnTo>
                    <a:pt x="5" y="18"/>
                  </a:lnTo>
                  <a:lnTo>
                    <a:pt x="5" y="17"/>
                  </a:lnTo>
                  <a:lnTo>
                    <a:pt x="5" y="16"/>
                  </a:lnTo>
                  <a:lnTo>
                    <a:pt x="4" y="16"/>
                  </a:lnTo>
                  <a:lnTo>
                    <a:pt x="4" y="15"/>
                  </a:lnTo>
                  <a:lnTo>
                    <a:pt x="4" y="14"/>
                  </a:lnTo>
                  <a:lnTo>
                    <a:pt x="4" y="14"/>
                  </a:lnTo>
                  <a:lnTo>
                    <a:pt x="5" y="14"/>
                  </a:lnTo>
                  <a:lnTo>
                    <a:pt x="5" y="13"/>
                  </a:lnTo>
                  <a:lnTo>
                    <a:pt x="10" y="5"/>
                  </a:lnTo>
                  <a:lnTo>
                    <a:pt x="11" y="22"/>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88" name="Freeform 485"/>
            <p:cNvSpPr>
              <a:spLocks/>
            </p:cNvSpPr>
            <p:nvPr/>
          </p:nvSpPr>
          <p:spPr bwMode="auto">
            <a:xfrm>
              <a:off x="1318" y="3141"/>
              <a:ext cx="20" cy="20"/>
            </a:xfrm>
            <a:custGeom>
              <a:avLst/>
              <a:gdLst>
                <a:gd name="T0" fmla="*/ 0 w 20"/>
                <a:gd name="T1" fmla="*/ 14 h 20"/>
                <a:gd name="T2" fmla="*/ 2 w 20"/>
                <a:gd name="T3" fmla="*/ 14 h 20"/>
                <a:gd name="T4" fmla="*/ 2 w 20"/>
                <a:gd name="T5" fmla="*/ 15 h 20"/>
                <a:gd name="T6" fmla="*/ 3 w 20"/>
                <a:gd name="T7" fmla="*/ 16 h 20"/>
                <a:gd name="T8" fmla="*/ 4 w 20"/>
                <a:gd name="T9" fmla="*/ 17 h 20"/>
                <a:gd name="T10" fmla="*/ 5 w 20"/>
                <a:gd name="T11" fmla="*/ 18 h 20"/>
                <a:gd name="T12" fmla="*/ 7 w 20"/>
                <a:gd name="T13" fmla="*/ 19 h 20"/>
                <a:gd name="T14" fmla="*/ 8 w 20"/>
                <a:gd name="T15" fmla="*/ 19 h 20"/>
                <a:gd name="T16" fmla="*/ 10 w 20"/>
                <a:gd name="T17" fmla="*/ 19 h 20"/>
                <a:gd name="T18" fmla="*/ 11 w 20"/>
                <a:gd name="T19" fmla="*/ 18 h 20"/>
                <a:gd name="T20" fmla="*/ 14 w 20"/>
                <a:gd name="T21" fmla="*/ 17 h 20"/>
                <a:gd name="T22" fmla="*/ 15 w 20"/>
                <a:gd name="T23" fmla="*/ 17 h 20"/>
                <a:gd name="T24" fmla="*/ 17 w 20"/>
                <a:gd name="T25" fmla="*/ 15 h 20"/>
                <a:gd name="T26" fmla="*/ 17 w 20"/>
                <a:gd name="T27" fmla="*/ 14 h 20"/>
                <a:gd name="T28" fmla="*/ 18 w 20"/>
                <a:gd name="T29" fmla="*/ 12 h 20"/>
                <a:gd name="T30" fmla="*/ 19 w 20"/>
                <a:gd name="T31" fmla="*/ 11 h 20"/>
                <a:gd name="T32" fmla="*/ 19 w 20"/>
                <a:gd name="T33" fmla="*/ 9 h 20"/>
                <a:gd name="T34" fmla="*/ 19 w 20"/>
                <a:gd name="T35" fmla="*/ 8 h 20"/>
                <a:gd name="T36" fmla="*/ 18 w 20"/>
                <a:gd name="T37" fmla="*/ 6 h 20"/>
                <a:gd name="T38" fmla="*/ 17 w 20"/>
                <a:gd name="T39" fmla="*/ 5 h 20"/>
                <a:gd name="T40" fmla="*/ 16 w 20"/>
                <a:gd name="T41" fmla="*/ 4 h 20"/>
                <a:gd name="T42" fmla="*/ 15 w 20"/>
                <a:gd name="T43" fmla="*/ 3 h 20"/>
                <a:gd name="T44" fmla="*/ 14 w 20"/>
                <a:gd name="T45" fmla="*/ 2 h 20"/>
                <a:gd name="T46" fmla="*/ 13 w 20"/>
                <a:gd name="T47" fmla="*/ 2 h 20"/>
                <a:gd name="T48" fmla="*/ 12 w 20"/>
                <a:gd name="T49" fmla="*/ 1 h 20"/>
                <a:gd name="T50" fmla="*/ 9 w 20"/>
                <a:gd name="T51" fmla="*/ 2 h 20"/>
                <a:gd name="T52" fmla="*/ 8 w 20"/>
                <a:gd name="T53" fmla="*/ 4 h 20"/>
                <a:gd name="T54" fmla="*/ 6 w 20"/>
                <a:gd name="T55" fmla="*/ 4 h 20"/>
                <a:gd name="T56" fmla="*/ 5 w 20"/>
                <a:gd name="T57" fmla="*/ 4 h 20"/>
                <a:gd name="T58" fmla="*/ 10 w 20"/>
                <a:gd name="T59" fmla="*/ 8 h 20"/>
                <a:gd name="T60" fmla="*/ 9 w 20"/>
                <a:gd name="T61" fmla="*/ 6 h 20"/>
                <a:gd name="T62" fmla="*/ 10 w 20"/>
                <a:gd name="T63" fmla="*/ 5 h 20"/>
                <a:gd name="T64" fmla="*/ 11 w 20"/>
                <a:gd name="T65" fmla="*/ 5 h 20"/>
                <a:gd name="T66" fmla="*/ 11 w 20"/>
                <a:gd name="T67" fmla="*/ 4 h 20"/>
                <a:gd name="T68" fmla="*/ 13 w 20"/>
                <a:gd name="T69" fmla="*/ 3 h 20"/>
                <a:gd name="T70" fmla="*/ 14 w 20"/>
                <a:gd name="T71" fmla="*/ 3 h 20"/>
                <a:gd name="T72" fmla="*/ 15 w 20"/>
                <a:gd name="T73" fmla="*/ 4 h 20"/>
                <a:gd name="T74" fmla="*/ 16 w 20"/>
                <a:gd name="T75" fmla="*/ 5 h 20"/>
                <a:gd name="T76" fmla="*/ 17 w 20"/>
                <a:gd name="T77" fmla="*/ 6 h 20"/>
                <a:gd name="T78" fmla="*/ 17 w 20"/>
                <a:gd name="T79" fmla="*/ 8 h 20"/>
                <a:gd name="T80" fmla="*/ 17 w 20"/>
                <a:gd name="T81" fmla="*/ 9 h 20"/>
                <a:gd name="T82" fmla="*/ 16 w 20"/>
                <a:gd name="T83" fmla="*/ 11 h 20"/>
                <a:gd name="T84" fmla="*/ 15 w 20"/>
                <a:gd name="T85" fmla="*/ 12 h 20"/>
                <a:gd name="T86" fmla="*/ 14 w 20"/>
                <a:gd name="T87" fmla="*/ 14 h 20"/>
                <a:gd name="T88" fmla="*/ 12 w 20"/>
                <a:gd name="T89" fmla="*/ 15 h 20"/>
                <a:gd name="T90" fmla="*/ 11 w 20"/>
                <a:gd name="T91" fmla="*/ 16 h 20"/>
                <a:gd name="T92" fmla="*/ 9 w 20"/>
                <a:gd name="T93" fmla="*/ 17 h 20"/>
                <a:gd name="T94" fmla="*/ 8 w 20"/>
                <a:gd name="T95" fmla="*/ 17 h 20"/>
                <a:gd name="T96" fmla="*/ 6 w 20"/>
                <a:gd name="T97" fmla="*/ 17 h 20"/>
                <a:gd name="T98" fmla="*/ 5 w 20"/>
                <a:gd name="T99" fmla="*/ 17 h 20"/>
                <a:gd name="T100" fmla="*/ 3 w 20"/>
                <a:gd name="T101" fmla="*/ 15 h 20"/>
                <a:gd name="T102" fmla="*/ 3 w 20"/>
                <a:gd name="T103" fmla="*/ 14 h 20"/>
                <a:gd name="T104" fmla="*/ 2 w 20"/>
                <a:gd name="T105" fmla="*/ 13 h 20"/>
                <a:gd name="T106" fmla="*/ 2 w 20"/>
                <a:gd name="T107" fmla="*/ 11 h 20"/>
                <a:gd name="T108" fmla="*/ 3 w 20"/>
                <a:gd name="T109" fmla="*/ 11 h 20"/>
                <a:gd name="T110" fmla="*/ 3 w 20"/>
                <a:gd name="T111" fmla="*/ 9 h 20"/>
                <a:gd name="T112" fmla="*/ 0 w 20"/>
                <a:gd name="T113" fmla="*/ 14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0" h="20">
                  <a:moveTo>
                    <a:pt x="0" y="14"/>
                  </a:moveTo>
                  <a:lnTo>
                    <a:pt x="0" y="14"/>
                  </a:lnTo>
                  <a:lnTo>
                    <a:pt x="1" y="14"/>
                  </a:lnTo>
                  <a:lnTo>
                    <a:pt x="2" y="14"/>
                  </a:lnTo>
                  <a:lnTo>
                    <a:pt x="2" y="14"/>
                  </a:lnTo>
                  <a:lnTo>
                    <a:pt x="2" y="15"/>
                  </a:lnTo>
                  <a:lnTo>
                    <a:pt x="2" y="16"/>
                  </a:lnTo>
                  <a:lnTo>
                    <a:pt x="3" y="16"/>
                  </a:lnTo>
                  <a:lnTo>
                    <a:pt x="3" y="17"/>
                  </a:lnTo>
                  <a:lnTo>
                    <a:pt x="4" y="17"/>
                  </a:lnTo>
                  <a:lnTo>
                    <a:pt x="5" y="17"/>
                  </a:lnTo>
                  <a:lnTo>
                    <a:pt x="5" y="18"/>
                  </a:lnTo>
                  <a:lnTo>
                    <a:pt x="6" y="18"/>
                  </a:lnTo>
                  <a:lnTo>
                    <a:pt x="7" y="19"/>
                  </a:lnTo>
                  <a:lnTo>
                    <a:pt x="8" y="19"/>
                  </a:lnTo>
                  <a:lnTo>
                    <a:pt x="8" y="19"/>
                  </a:lnTo>
                  <a:lnTo>
                    <a:pt x="9" y="19"/>
                  </a:lnTo>
                  <a:lnTo>
                    <a:pt x="10" y="19"/>
                  </a:lnTo>
                  <a:lnTo>
                    <a:pt x="11" y="19"/>
                  </a:lnTo>
                  <a:lnTo>
                    <a:pt x="11" y="18"/>
                  </a:lnTo>
                  <a:lnTo>
                    <a:pt x="13" y="18"/>
                  </a:lnTo>
                  <a:lnTo>
                    <a:pt x="14" y="17"/>
                  </a:lnTo>
                  <a:lnTo>
                    <a:pt x="14" y="17"/>
                  </a:lnTo>
                  <a:lnTo>
                    <a:pt x="15" y="17"/>
                  </a:lnTo>
                  <a:lnTo>
                    <a:pt x="16" y="16"/>
                  </a:lnTo>
                  <a:lnTo>
                    <a:pt x="17" y="15"/>
                  </a:lnTo>
                  <a:lnTo>
                    <a:pt x="17" y="14"/>
                  </a:lnTo>
                  <a:lnTo>
                    <a:pt x="17" y="14"/>
                  </a:lnTo>
                  <a:lnTo>
                    <a:pt x="18" y="13"/>
                  </a:lnTo>
                  <a:lnTo>
                    <a:pt x="18" y="12"/>
                  </a:lnTo>
                  <a:lnTo>
                    <a:pt x="19" y="11"/>
                  </a:lnTo>
                  <a:lnTo>
                    <a:pt x="19" y="11"/>
                  </a:lnTo>
                  <a:lnTo>
                    <a:pt x="19" y="10"/>
                  </a:lnTo>
                  <a:lnTo>
                    <a:pt x="19" y="9"/>
                  </a:lnTo>
                  <a:lnTo>
                    <a:pt x="19" y="8"/>
                  </a:lnTo>
                  <a:lnTo>
                    <a:pt x="19" y="8"/>
                  </a:lnTo>
                  <a:lnTo>
                    <a:pt x="18" y="7"/>
                  </a:lnTo>
                  <a:lnTo>
                    <a:pt x="18" y="6"/>
                  </a:lnTo>
                  <a:lnTo>
                    <a:pt x="17" y="5"/>
                  </a:lnTo>
                  <a:lnTo>
                    <a:pt x="17" y="5"/>
                  </a:lnTo>
                  <a:lnTo>
                    <a:pt x="17" y="4"/>
                  </a:lnTo>
                  <a:lnTo>
                    <a:pt x="16" y="4"/>
                  </a:lnTo>
                  <a:lnTo>
                    <a:pt x="16" y="3"/>
                  </a:lnTo>
                  <a:lnTo>
                    <a:pt x="15" y="3"/>
                  </a:lnTo>
                  <a:lnTo>
                    <a:pt x="15" y="2"/>
                  </a:lnTo>
                  <a:lnTo>
                    <a:pt x="14" y="2"/>
                  </a:lnTo>
                  <a:lnTo>
                    <a:pt x="14" y="2"/>
                  </a:lnTo>
                  <a:lnTo>
                    <a:pt x="13" y="2"/>
                  </a:lnTo>
                  <a:lnTo>
                    <a:pt x="13" y="1"/>
                  </a:lnTo>
                  <a:lnTo>
                    <a:pt x="12" y="1"/>
                  </a:lnTo>
                  <a:lnTo>
                    <a:pt x="12" y="0"/>
                  </a:lnTo>
                  <a:lnTo>
                    <a:pt x="9" y="2"/>
                  </a:lnTo>
                  <a:lnTo>
                    <a:pt x="8" y="3"/>
                  </a:lnTo>
                  <a:lnTo>
                    <a:pt x="8" y="4"/>
                  </a:lnTo>
                  <a:lnTo>
                    <a:pt x="7" y="4"/>
                  </a:lnTo>
                  <a:lnTo>
                    <a:pt x="6" y="4"/>
                  </a:lnTo>
                  <a:lnTo>
                    <a:pt x="6" y="3"/>
                  </a:lnTo>
                  <a:lnTo>
                    <a:pt x="5" y="4"/>
                  </a:lnTo>
                  <a:lnTo>
                    <a:pt x="10" y="8"/>
                  </a:lnTo>
                  <a:lnTo>
                    <a:pt x="10" y="8"/>
                  </a:lnTo>
                  <a:lnTo>
                    <a:pt x="9" y="7"/>
                  </a:lnTo>
                  <a:lnTo>
                    <a:pt x="9" y="6"/>
                  </a:lnTo>
                  <a:lnTo>
                    <a:pt x="9" y="5"/>
                  </a:lnTo>
                  <a:lnTo>
                    <a:pt x="10" y="5"/>
                  </a:lnTo>
                  <a:lnTo>
                    <a:pt x="10" y="5"/>
                  </a:lnTo>
                  <a:lnTo>
                    <a:pt x="11" y="5"/>
                  </a:lnTo>
                  <a:lnTo>
                    <a:pt x="11" y="4"/>
                  </a:lnTo>
                  <a:lnTo>
                    <a:pt x="11" y="4"/>
                  </a:lnTo>
                  <a:lnTo>
                    <a:pt x="12" y="3"/>
                  </a:lnTo>
                  <a:lnTo>
                    <a:pt x="13" y="3"/>
                  </a:lnTo>
                  <a:lnTo>
                    <a:pt x="14" y="3"/>
                  </a:lnTo>
                  <a:lnTo>
                    <a:pt x="14" y="3"/>
                  </a:lnTo>
                  <a:lnTo>
                    <a:pt x="15" y="3"/>
                  </a:lnTo>
                  <a:lnTo>
                    <a:pt x="15" y="4"/>
                  </a:lnTo>
                  <a:lnTo>
                    <a:pt x="16" y="4"/>
                  </a:lnTo>
                  <a:lnTo>
                    <a:pt x="16" y="5"/>
                  </a:lnTo>
                  <a:lnTo>
                    <a:pt x="17" y="5"/>
                  </a:lnTo>
                  <a:lnTo>
                    <a:pt x="17" y="6"/>
                  </a:lnTo>
                  <a:lnTo>
                    <a:pt x="17" y="7"/>
                  </a:lnTo>
                  <a:lnTo>
                    <a:pt x="17" y="8"/>
                  </a:lnTo>
                  <a:lnTo>
                    <a:pt x="17" y="8"/>
                  </a:lnTo>
                  <a:lnTo>
                    <a:pt x="17" y="9"/>
                  </a:lnTo>
                  <a:lnTo>
                    <a:pt x="17" y="10"/>
                  </a:lnTo>
                  <a:lnTo>
                    <a:pt x="16" y="11"/>
                  </a:lnTo>
                  <a:lnTo>
                    <a:pt x="16" y="11"/>
                  </a:lnTo>
                  <a:lnTo>
                    <a:pt x="15" y="12"/>
                  </a:lnTo>
                  <a:lnTo>
                    <a:pt x="14" y="13"/>
                  </a:lnTo>
                  <a:lnTo>
                    <a:pt x="14" y="14"/>
                  </a:lnTo>
                  <a:lnTo>
                    <a:pt x="13" y="14"/>
                  </a:lnTo>
                  <a:lnTo>
                    <a:pt x="12" y="15"/>
                  </a:lnTo>
                  <a:lnTo>
                    <a:pt x="11" y="16"/>
                  </a:lnTo>
                  <a:lnTo>
                    <a:pt x="11" y="16"/>
                  </a:lnTo>
                  <a:lnTo>
                    <a:pt x="10" y="17"/>
                  </a:lnTo>
                  <a:lnTo>
                    <a:pt x="9" y="17"/>
                  </a:lnTo>
                  <a:lnTo>
                    <a:pt x="8" y="17"/>
                  </a:lnTo>
                  <a:lnTo>
                    <a:pt x="8" y="17"/>
                  </a:lnTo>
                  <a:lnTo>
                    <a:pt x="7" y="17"/>
                  </a:lnTo>
                  <a:lnTo>
                    <a:pt x="6" y="17"/>
                  </a:lnTo>
                  <a:lnTo>
                    <a:pt x="5" y="17"/>
                  </a:lnTo>
                  <a:lnTo>
                    <a:pt x="5" y="17"/>
                  </a:lnTo>
                  <a:lnTo>
                    <a:pt x="4" y="16"/>
                  </a:lnTo>
                  <a:lnTo>
                    <a:pt x="3" y="15"/>
                  </a:lnTo>
                  <a:lnTo>
                    <a:pt x="3" y="14"/>
                  </a:lnTo>
                  <a:lnTo>
                    <a:pt x="3" y="14"/>
                  </a:lnTo>
                  <a:lnTo>
                    <a:pt x="2" y="14"/>
                  </a:lnTo>
                  <a:lnTo>
                    <a:pt x="2" y="13"/>
                  </a:lnTo>
                  <a:lnTo>
                    <a:pt x="2" y="12"/>
                  </a:lnTo>
                  <a:lnTo>
                    <a:pt x="2" y="11"/>
                  </a:lnTo>
                  <a:lnTo>
                    <a:pt x="2" y="11"/>
                  </a:lnTo>
                  <a:lnTo>
                    <a:pt x="3" y="11"/>
                  </a:lnTo>
                  <a:lnTo>
                    <a:pt x="3" y="10"/>
                  </a:lnTo>
                  <a:lnTo>
                    <a:pt x="3" y="9"/>
                  </a:lnTo>
                  <a:lnTo>
                    <a:pt x="2" y="9"/>
                  </a:lnTo>
                  <a:lnTo>
                    <a:pt x="0" y="14"/>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89" name="Freeform 486"/>
            <p:cNvSpPr>
              <a:spLocks/>
            </p:cNvSpPr>
            <p:nvPr/>
          </p:nvSpPr>
          <p:spPr bwMode="auto">
            <a:xfrm>
              <a:off x="1303" y="3124"/>
              <a:ext cx="19" cy="17"/>
            </a:xfrm>
            <a:custGeom>
              <a:avLst/>
              <a:gdLst>
                <a:gd name="T0" fmla="*/ 5 w 19"/>
                <a:gd name="T1" fmla="*/ 2 h 17"/>
                <a:gd name="T2" fmla="*/ 4 w 19"/>
                <a:gd name="T3" fmla="*/ 2 h 17"/>
                <a:gd name="T4" fmla="*/ 3 w 19"/>
                <a:gd name="T5" fmla="*/ 3 h 17"/>
                <a:gd name="T6" fmla="*/ 2 w 19"/>
                <a:gd name="T7" fmla="*/ 4 h 17"/>
                <a:gd name="T8" fmla="*/ 2 w 19"/>
                <a:gd name="T9" fmla="*/ 4 h 17"/>
                <a:gd name="T10" fmla="*/ 2 w 19"/>
                <a:gd name="T11" fmla="*/ 5 h 17"/>
                <a:gd name="T12" fmla="*/ 1 w 19"/>
                <a:gd name="T13" fmla="*/ 6 h 17"/>
                <a:gd name="T14" fmla="*/ 1 w 19"/>
                <a:gd name="T15" fmla="*/ 7 h 17"/>
                <a:gd name="T16" fmla="*/ 0 w 19"/>
                <a:gd name="T17" fmla="*/ 7 h 17"/>
                <a:gd name="T18" fmla="*/ 0 w 19"/>
                <a:gd name="T19" fmla="*/ 8 h 17"/>
                <a:gd name="T20" fmla="*/ 0 w 19"/>
                <a:gd name="T21" fmla="*/ 9 h 17"/>
                <a:gd name="T22" fmla="*/ 0 w 19"/>
                <a:gd name="T23" fmla="*/ 9 h 17"/>
                <a:gd name="T24" fmla="*/ 0 w 19"/>
                <a:gd name="T25" fmla="*/ 10 h 17"/>
                <a:gd name="T26" fmla="*/ 0 w 19"/>
                <a:gd name="T27" fmla="*/ 11 h 17"/>
                <a:gd name="T28" fmla="*/ 1 w 19"/>
                <a:gd name="T29" fmla="*/ 12 h 17"/>
                <a:gd name="T30" fmla="*/ 1 w 19"/>
                <a:gd name="T31" fmla="*/ 12 h 17"/>
                <a:gd name="T32" fmla="*/ 2 w 19"/>
                <a:gd name="T33" fmla="*/ 13 h 17"/>
                <a:gd name="T34" fmla="*/ 2 w 19"/>
                <a:gd name="T35" fmla="*/ 14 h 17"/>
                <a:gd name="T36" fmla="*/ 3 w 19"/>
                <a:gd name="T37" fmla="*/ 15 h 17"/>
                <a:gd name="T38" fmla="*/ 4 w 19"/>
                <a:gd name="T39" fmla="*/ 15 h 17"/>
                <a:gd name="T40" fmla="*/ 5 w 19"/>
                <a:gd name="T41" fmla="*/ 15 h 17"/>
                <a:gd name="T42" fmla="*/ 5 w 19"/>
                <a:gd name="T43" fmla="*/ 16 h 17"/>
                <a:gd name="T44" fmla="*/ 5 w 19"/>
                <a:gd name="T45" fmla="*/ 16 h 17"/>
                <a:gd name="T46" fmla="*/ 7 w 19"/>
                <a:gd name="T47" fmla="*/ 16 h 17"/>
                <a:gd name="T48" fmla="*/ 8 w 19"/>
                <a:gd name="T49" fmla="*/ 16 h 17"/>
                <a:gd name="T50" fmla="*/ 8 w 19"/>
                <a:gd name="T51" fmla="*/ 16 h 17"/>
                <a:gd name="T52" fmla="*/ 9 w 19"/>
                <a:gd name="T53" fmla="*/ 16 h 17"/>
                <a:gd name="T54" fmla="*/ 10 w 19"/>
                <a:gd name="T55" fmla="*/ 16 h 17"/>
                <a:gd name="T56" fmla="*/ 11 w 19"/>
                <a:gd name="T57" fmla="*/ 15 h 17"/>
                <a:gd name="T58" fmla="*/ 11 w 19"/>
                <a:gd name="T59" fmla="*/ 15 h 17"/>
                <a:gd name="T60" fmla="*/ 12 w 19"/>
                <a:gd name="T61" fmla="*/ 15 h 17"/>
                <a:gd name="T62" fmla="*/ 13 w 19"/>
                <a:gd name="T63" fmla="*/ 15 h 17"/>
                <a:gd name="T64" fmla="*/ 14 w 19"/>
                <a:gd name="T65" fmla="*/ 14 h 17"/>
                <a:gd name="T66" fmla="*/ 14 w 19"/>
                <a:gd name="T67" fmla="*/ 14 h 17"/>
                <a:gd name="T68" fmla="*/ 15 w 19"/>
                <a:gd name="T69" fmla="*/ 13 h 17"/>
                <a:gd name="T70" fmla="*/ 16 w 19"/>
                <a:gd name="T71" fmla="*/ 12 h 17"/>
                <a:gd name="T72" fmla="*/ 16 w 19"/>
                <a:gd name="T73" fmla="*/ 12 h 17"/>
                <a:gd name="T74" fmla="*/ 17 w 19"/>
                <a:gd name="T75" fmla="*/ 11 h 17"/>
                <a:gd name="T76" fmla="*/ 17 w 19"/>
                <a:gd name="T77" fmla="*/ 10 h 17"/>
                <a:gd name="T78" fmla="*/ 17 w 19"/>
                <a:gd name="T79" fmla="*/ 9 h 17"/>
                <a:gd name="T80" fmla="*/ 18 w 19"/>
                <a:gd name="T81" fmla="*/ 9 h 17"/>
                <a:gd name="T82" fmla="*/ 18 w 19"/>
                <a:gd name="T83" fmla="*/ 8 h 17"/>
                <a:gd name="T84" fmla="*/ 18 w 19"/>
                <a:gd name="T85" fmla="*/ 7 h 17"/>
                <a:gd name="T86" fmla="*/ 18 w 19"/>
                <a:gd name="T87" fmla="*/ 6 h 17"/>
                <a:gd name="T88" fmla="*/ 17 w 19"/>
                <a:gd name="T89" fmla="*/ 5 h 17"/>
                <a:gd name="T90" fmla="*/ 17 w 19"/>
                <a:gd name="T91" fmla="*/ 4 h 17"/>
                <a:gd name="T92" fmla="*/ 17 w 19"/>
                <a:gd name="T93" fmla="*/ 4 h 17"/>
                <a:gd name="T94" fmla="*/ 17 w 19"/>
                <a:gd name="T95" fmla="*/ 3 h 17"/>
                <a:gd name="T96" fmla="*/ 16 w 19"/>
                <a:gd name="T97" fmla="*/ 2 h 17"/>
                <a:gd name="T98" fmla="*/ 15 w 19"/>
                <a:gd name="T99" fmla="*/ 1 h 17"/>
                <a:gd name="T100" fmla="*/ 14 w 19"/>
                <a:gd name="T101" fmla="*/ 1 h 17"/>
                <a:gd name="T102" fmla="*/ 14 w 19"/>
                <a:gd name="T103" fmla="*/ 1 h 17"/>
                <a:gd name="T104" fmla="*/ 13 w 19"/>
                <a:gd name="T105" fmla="*/ 0 h 17"/>
                <a:gd name="T106" fmla="*/ 11 w 19"/>
                <a:gd name="T107" fmla="*/ 0 h 17"/>
                <a:gd name="T108" fmla="*/ 11 w 19"/>
                <a:gd name="T109" fmla="*/ 0 h 17"/>
                <a:gd name="T110" fmla="*/ 10 w 19"/>
                <a:gd name="T111" fmla="*/ 0 h 17"/>
                <a:gd name="T112" fmla="*/ 9 w 19"/>
                <a:gd name="T113" fmla="*/ 0 h 17"/>
                <a:gd name="T114" fmla="*/ 8 w 19"/>
                <a:gd name="T115" fmla="*/ 0 h 17"/>
                <a:gd name="T116" fmla="*/ 8 w 19"/>
                <a:gd name="T117" fmla="*/ 1 h 17"/>
                <a:gd name="T118" fmla="*/ 7 w 19"/>
                <a:gd name="T119" fmla="*/ 1 h 17"/>
                <a:gd name="T120" fmla="*/ 6 w 19"/>
                <a:gd name="T121" fmla="*/ 1 h 17"/>
                <a:gd name="T122" fmla="*/ 5 w 19"/>
                <a:gd name="T123" fmla="*/ 1 h 17"/>
                <a:gd name="T124" fmla="*/ 5 w 19"/>
                <a:gd name="T125" fmla="*/ 2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9" h="17">
                  <a:moveTo>
                    <a:pt x="5" y="2"/>
                  </a:moveTo>
                  <a:lnTo>
                    <a:pt x="4" y="2"/>
                  </a:lnTo>
                  <a:lnTo>
                    <a:pt x="3" y="3"/>
                  </a:lnTo>
                  <a:lnTo>
                    <a:pt x="2" y="4"/>
                  </a:lnTo>
                  <a:lnTo>
                    <a:pt x="2" y="4"/>
                  </a:lnTo>
                  <a:lnTo>
                    <a:pt x="2" y="5"/>
                  </a:lnTo>
                  <a:lnTo>
                    <a:pt x="1" y="6"/>
                  </a:lnTo>
                  <a:lnTo>
                    <a:pt x="1" y="7"/>
                  </a:lnTo>
                  <a:lnTo>
                    <a:pt x="0" y="7"/>
                  </a:lnTo>
                  <a:lnTo>
                    <a:pt x="0" y="8"/>
                  </a:lnTo>
                  <a:lnTo>
                    <a:pt x="0" y="9"/>
                  </a:lnTo>
                  <a:lnTo>
                    <a:pt x="0" y="9"/>
                  </a:lnTo>
                  <a:lnTo>
                    <a:pt x="0" y="10"/>
                  </a:lnTo>
                  <a:lnTo>
                    <a:pt x="0" y="11"/>
                  </a:lnTo>
                  <a:lnTo>
                    <a:pt x="1" y="12"/>
                  </a:lnTo>
                  <a:lnTo>
                    <a:pt x="1" y="12"/>
                  </a:lnTo>
                  <a:lnTo>
                    <a:pt x="2" y="13"/>
                  </a:lnTo>
                  <a:lnTo>
                    <a:pt x="2" y="14"/>
                  </a:lnTo>
                  <a:lnTo>
                    <a:pt x="3" y="15"/>
                  </a:lnTo>
                  <a:lnTo>
                    <a:pt x="4" y="15"/>
                  </a:lnTo>
                  <a:lnTo>
                    <a:pt x="5" y="15"/>
                  </a:lnTo>
                  <a:lnTo>
                    <a:pt x="5" y="16"/>
                  </a:lnTo>
                  <a:lnTo>
                    <a:pt x="5" y="16"/>
                  </a:lnTo>
                  <a:lnTo>
                    <a:pt x="7" y="16"/>
                  </a:lnTo>
                  <a:lnTo>
                    <a:pt x="8" y="16"/>
                  </a:lnTo>
                  <a:lnTo>
                    <a:pt x="8" y="16"/>
                  </a:lnTo>
                  <a:lnTo>
                    <a:pt x="9" y="16"/>
                  </a:lnTo>
                  <a:lnTo>
                    <a:pt x="10" y="16"/>
                  </a:lnTo>
                  <a:lnTo>
                    <a:pt x="11" y="15"/>
                  </a:lnTo>
                  <a:lnTo>
                    <a:pt x="11" y="15"/>
                  </a:lnTo>
                  <a:lnTo>
                    <a:pt x="12" y="15"/>
                  </a:lnTo>
                  <a:lnTo>
                    <a:pt x="13" y="15"/>
                  </a:lnTo>
                  <a:lnTo>
                    <a:pt x="14" y="14"/>
                  </a:lnTo>
                  <a:lnTo>
                    <a:pt x="14" y="14"/>
                  </a:lnTo>
                  <a:lnTo>
                    <a:pt x="15" y="13"/>
                  </a:lnTo>
                  <a:lnTo>
                    <a:pt x="16" y="12"/>
                  </a:lnTo>
                  <a:lnTo>
                    <a:pt x="16" y="12"/>
                  </a:lnTo>
                  <a:lnTo>
                    <a:pt x="17" y="11"/>
                  </a:lnTo>
                  <a:lnTo>
                    <a:pt x="17" y="10"/>
                  </a:lnTo>
                  <a:lnTo>
                    <a:pt x="17" y="9"/>
                  </a:lnTo>
                  <a:lnTo>
                    <a:pt x="18" y="9"/>
                  </a:lnTo>
                  <a:lnTo>
                    <a:pt x="18" y="8"/>
                  </a:lnTo>
                  <a:lnTo>
                    <a:pt x="18" y="7"/>
                  </a:lnTo>
                  <a:lnTo>
                    <a:pt x="18" y="6"/>
                  </a:lnTo>
                  <a:lnTo>
                    <a:pt x="17" y="5"/>
                  </a:lnTo>
                  <a:lnTo>
                    <a:pt x="17" y="4"/>
                  </a:lnTo>
                  <a:lnTo>
                    <a:pt x="17" y="4"/>
                  </a:lnTo>
                  <a:lnTo>
                    <a:pt x="17" y="3"/>
                  </a:lnTo>
                  <a:lnTo>
                    <a:pt x="16" y="2"/>
                  </a:lnTo>
                  <a:lnTo>
                    <a:pt x="15" y="1"/>
                  </a:lnTo>
                  <a:lnTo>
                    <a:pt x="14" y="1"/>
                  </a:lnTo>
                  <a:lnTo>
                    <a:pt x="14" y="1"/>
                  </a:lnTo>
                  <a:lnTo>
                    <a:pt x="13" y="0"/>
                  </a:lnTo>
                  <a:lnTo>
                    <a:pt x="11" y="0"/>
                  </a:lnTo>
                  <a:lnTo>
                    <a:pt x="11" y="0"/>
                  </a:lnTo>
                  <a:lnTo>
                    <a:pt x="10" y="0"/>
                  </a:lnTo>
                  <a:lnTo>
                    <a:pt x="9" y="0"/>
                  </a:lnTo>
                  <a:lnTo>
                    <a:pt x="8" y="0"/>
                  </a:lnTo>
                  <a:lnTo>
                    <a:pt x="8" y="1"/>
                  </a:lnTo>
                  <a:lnTo>
                    <a:pt x="7" y="1"/>
                  </a:lnTo>
                  <a:lnTo>
                    <a:pt x="6" y="1"/>
                  </a:lnTo>
                  <a:lnTo>
                    <a:pt x="5" y="1"/>
                  </a:lnTo>
                  <a:lnTo>
                    <a:pt x="5" y="2"/>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90" name="Freeform 487"/>
            <p:cNvSpPr>
              <a:spLocks/>
            </p:cNvSpPr>
            <p:nvPr/>
          </p:nvSpPr>
          <p:spPr bwMode="auto">
            <a:xfrm>
              <a:off x="1305" y="3127"/>
              <a:ext cx="15" cy="12"/>
            </a:xfrm>
            <a:custGeom>
              <a:avLst/>
              <a:gdLst>
                <a:gd name="T0" fmla="*/ 1 w 15"/>
                <a:gd name="T1" fmla="*/ 10 h 12"/>
                <a:gd name="T2" fmla="*/ 0 w 15"/>
                <a:gd name="T3" fmla="*/ 9 h 12"/>
                <a:gd name="T4" fmla="*/ 0 w 15"/>
                <a:gd name="T5" fmla="*/ 8 h 12"/>
                <a:gd name="T6" fmla="*/ 0 w 15"/>
                <a:gd name="T7" fmla="*/ 8 h 12"/>
                <a:gd name="T8" fmla="*/ 0 w 15"/>
                <a:gd name="T9" fmla="*/ 7 h 12"/>
                <a:gd name="T10" fmla="*/ 0 w 15"/>
                <a:gd name="T11" fmla="*/ 6 h 12"/>
                <a:gd name="T12" fmla="*/ 1 w 15"/>
                <a:gd name="T13" fmla="*/ 6 h 12"/>
                <a:gd name="T14" fmla="*/ 1 w 15"/>
                <a:gd name="T15" fmla="*/ 5 h 12"/>
                <a:gd name="T16" fmla="*/ 1 w 15"/>
                <a:gd name="T17" fmla="*/ 5 h 12"/>
                <a:gd name="T18" fmla="*/ 1 w 15"/>
                <a:gd name="T19" fmla="*/ 5 h 12"/>
                <a:gd name="T20" fmla="*/ 2 w 15"/>
                <a:gd name="T21" fmla="*/ 4 h 12"/>
                <a:gd name="T22" fmla="*/ 2 w 15"/>
                <a:gd name="T23" fmla="*/ 3 h 12"/>
                <a:gd name="T24" fmla="*/ 3 w 15"/>
                <a:gd name="T25" fmla="*/ 3 h 12"/>
                <a:gd name="T26" fmla="*/ 4 w 15"/>
                <a:gd name="T27" fmla="*/ 3 h 12"/>
                <a:gd name="T28" fmla="*/ 4 w 15"/>
                <a:gd name="T29" fmla="*/ 2 h 12"/>
                <a:gd name="T30" fmla="*/ 4 w 15"/>
                <a:gd name="T31" fmla="*/ 2 h 12"/>
                <a:gd name="T32" fmla="*/ 5 w 15"/>
                <a:gd name="T33" fmla="*/ 1 h 12"/>
                <a:gd name="T34" fmla="*/ 6 w 15"/>
                <a:gd name="T35" fmla="*/ 1 h 12"/>
                <a:gd name="T36" fmla="*/ 6 w 15"/>
                <a:gd name="T37" fmla="*/ 1 h 12"/>
                <a:gd name="T38" fmla="*/ 7 w 15"/>
                <a:gd name="T39" fmla="*/ 1 h 12"/>
                <a:gd name="T40" fmla="*/ 8 w 15"/>
                <a:gd name="T41" fmla="*/ 0 h 12"/>
                <a:gd name="T42" fmla="*/ 8 w 15"/>
                <a:gd name="T43" fmla="*/ 0 h 12"/>
                <a:gd name="T44" fmla="*/ 9 w 15"/>
                <a:gd name="T45" fmla="*/ 0 h 12"/>
                <a:gd name="T46" fmla="*/ 10 w 15"/>
                <a:gd name="T47" fmla="*/ 0 h 12"/>
                <a:gd name="T48" fmla="*/ 11 w 15"/>
                <a:gd name="T49" fmla="*/ 0 h 12"/>
                <a:gd name="T50" fmla="*/ 11 w 15"/>
                <a:gd name="T51" fmla="*/ 0 h 12"/>
                <a:gd name="T52" fmla="*/ 12 w 15"/>
                <a:gd name="T53" fmla="*/ 0 h 12"/>
                <a:gd name="T54" fmla="*/ 13 w 15"/>
                <a:gd name="T55" fmla="*/ 1 h 12"/>
                <a:gd name="T56" fmla="*/ 13 w 15"/>
                <a:gd name="T57" fmla="*/ 1 h 12"/>
                <a:gd name="T58" fmla="*/ 14 w 15"/>
                <a:gd name="T59" fmla="*/ 2 h 12"/>
                <a:gd name="T60" fmla="*/ 14 w 15"/>
                <a:gd name="T61" fmla="*/ 3 h 12"/>
                <a:gd name="T62" fmla="*/ 14 w 15"/>
                <a:gd name="T63" fmla="*/ 3 h 12"/>
                <a:gd name="T64" fmla="*/ 14 w 15"/>
                <a:gd name="T65" fmla="*/ 4 h 12"/>
                <a:gd name="T66" fmla="*/ 14 w 15"/>
                <a:gd name="T67" fmla="*/ 5 h 12"/>
                <a:gd name="T68" fmla="*/ 13 w 15"/>
                <a:gd name="T69" fmla="*/ 5 h 12"/>
                <a:gd name="T70" fmla="*/ 13 w 15"/>
                <a:gd name="T71" fmla="*/ 6 h 12"/>
                <a:gd name="T72" fmla="*/ 13 w 15"/>
                <a:gd name="T73" fmla="*/ 6 h 12"/>
                <a:gd name="T74" fmla="*/ 12 w 15"/>
                <a:gd name="T75" fmla="*/ 7 h 12"/>
                <a:gd name="T76" fmla="*/ 11 w 15"/>
                <a:gd name="T77" fmla="*/ 7 h 12"/>
                <a:gd name="T78" fmla="*/ 11 w 15"/>
                <a:gd name="T79" fmla="*/ 8 h 12"/>
                <a:gd name="T80" fmla="*/ 11 w 15"/>
                <a:gd name="T81" fmla="*/ 8 h 12"/>
                <a:gd name="T82" fmla="*/ 11 w 15"/>
                <a:gd name="T83" fmla="*/ 8 h 12"/>
                <a:gd name="T84" fmla="*/ 10 w 15"/>
                <a:gd name="T85" fmla="*/ 8 h 12"/>
                <a:gd name="T86" fmla="*/ 9 w 15"/>
                <a:gd name="T87" fmla="*/ 9 h 12"/>
                <a:gd name="T88" fmla="*/ 8 w 15"/>
                <a:gd name="T89" fmla="*/ 10 h 12"/>
                <a:gd name="T90" fmla="*/ 8 w 15"/>
                <a:gd name="T91" fmla="*/ 10 h 12"/>
                <a:gd name="T92" fmla="*/ 7 w 15"/>
                <a:gd name="T93" fmla="*/ 10 h 12"/>
                <a:gd name="T94" fmla="*/ 6 w 15"/>
                <a:gd name="T95" fmla="*/ 10 h 12"/>
                <a:gd name="T96" fmla="*/ 6 w 15"/>
                <a:gd name="T97" fmla="*/ 11 h 12"/>
                <a:gd name="T98" fmla="*/ 5 w 15"/>
                <a:gd name="T99" fmla="*/ 11 h 12"/>
                <a:gd name="T100" fmla="*/ 4 w 15"/>
                <a:gd name="T101" fmla="*/ 11 h 12"/>
                <a:gd name="T102" fmla="*/ 4 w 15"/>
                <a:gd name="T103" fmla="*/ 11 h 12"/>
                <a:gd name="T104" fmla="*/ 3 w 15"/>
                <a:gd name="T105" fmla="*/ 11 h 12"/>
                <a:gd name="T106" fmla="*/ 2 w 15"/>
                <a:gd name="T107" fmla="*/ 11 h 12"/>
                <a:gd name="T108" fmla="*/ 1 w 15"/>
                <a:gd name="T109" fmla="*/ 10 h 12"/>
                <a:gd name="T110" fmla="*/ 1 w 15"/>
                <a:gd name="T111" fmla="*/ 10 h 12"/>
                <a:gd name="T112" fmla="*/ 1 w 15"/>
                <a:gd name="T113" fmla="*/ 1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5" h="12">
                  <a:moveTo>
                    <a:pt x="1" y="10"/>
                  </a:moveTo>
                  <a:lnTo>
                    <a:pt x="0" y="9"/>
                  </a:lnTo>
                  <a:lnTo>
                    <a:pt x="0" y="8"/>
                  </a:lnTo>
                  <a:lnTo>
                    <a:pt x="0" y="8"/>
                  </a:lnTo>
                  <a:lnTo>
                    <a:pt x="0" y="7"/>
                  </a:lnTo>
                  <a:lnTo>
                    <a:pt x="0" y="6"/>
                  </a:lnTo>
                  <a:lnTo>
                    <a:pt x="1" y="6"/>
                  </a:lnTo>
                  <a:lnTo>
                    <a:pt x="1" y="5"/>
                  </a:lnTo>
                  <a:lnTo>
                    <a:pt x="1" y="5"/>
                  </a:lnTo>
                  <a:lnTo>
                    <a:pt x="1" y="5"/>
                  </a:lnTo>
                  <a:lnTo>
                    <a:pt x="2" y="4"/>
                  </a:lnTo>
                  <a:lnTo>
                    <a:pt x="2" y="3"/>
                  </a:lnTo>
                  <a:lnTo>
                    <a:pt x="3" y="3"/>
                  </a:lnTo>
                  <a:lnTo>
                    <a:pt x="4" y="3"/>
                  </a:lnTo>
                  <a:lnTo>
                    <a:pt x="4" y="2"/>
                  </a:lnTo>
                  <a:lnTo>
                    <a:pt x="4" y="2"/>
                  </a:lnTo>
                  <a:lnTo>
                    <a:pt x="5" y="1"/>
                  </a:lnTo>
                  <a:lnTo>
                    <a:pt x="6" y="1"/>
                  </a:lnTo>
                  <a:lnTo>
                    <a:pt x="6" y="1"/>
                  </a:lnTo>
                  <a:lnTo>
                    <a:pt x="7" y="1"/>
                  </a:lnTo>
                  <a:lnTo>
                    <a:pt x="8" y="0"/>
                  </a:lnTo>
                  <a:lnTo>
                    <a:pt x="8" y="0"/>
                  </a:lnTo>
                  <a:lnTo>
                    <a:pt x="9" y="0"/>
                  </a:lnTo>
                  <a:lnTo>
                    <a:pt x="10" y="0"/>
                  </a:lnTo>
                  <a:lnTo>
                    <a:pt x="11" y="0"/>
                  </a:lnTo>
                  <a:lnTo>
                    <a:pt x="11" y="0"/>
                  </a:lnTo>
                  <a:lnTo>
                    <a:pt x="12" y="0"/>
                  </a:lnTo>
                  <a:lnTo>
                    <a:pt x="13" y="1"/>
                  </a:lnTo>
                  <a:lnTo>
                    <a:pt x="13" y="1"/>
                  </a:lnTo>
                  <a:lnTo>
                    <a:pt x="14" y="2"/>
                  </a:lnTo>
                  <a:lnTo>
                    <a:pt x="14" y="3"/>
                  </a:lnTo>
                  <a:lnTo>
                    <a:pt x="14" y="3"/>
                  </a:lnTo>
                  <a:lnTo>
                    <a:pt x="14" y="4"/>
                  </a:lnTo>
                  <a:lnTo>
                    <a:pt x="14" y="5"/>
                  </a:lnTo>
                  <a:lnTo>
                    <a:pt x="13" y="5"/>
                  </a:lnTo>
                  <a:lnTo>
                    <a:pt x="13" y="6"/>
                  </a:lnTo>
                  <a:lnTo>
                    <a:pt x="13" y="6"/>
                  </a:lnTo>
                  <a:lnTo>
                    <a:pt x="12" y="7"/>
                  </a:lnTo>
                  <a:lnTo>
                    <a:pt x="11" y="7"/>
                  </a:lnTo>
                  <a:lnTo>
                    <a:pt x="11" y="8"/>
                  </a:lnTo>
                  <a:lnTo>
                    <a:pt x="11" y="8"/>
                  </a:lnTo>
                  <a:lnTo>
                    <a:pt x="11" y="8"/>
                  </a:lnTo>
                  <a:lnTo>
                    <a:pt x="10" y="8"/>
                  </a:lnTo>
                  <a:lnTo>
                    <a:pt x="9" y="9"/>
                  </a:lnTo>
                  <a:lnTo>
                    <a:pt x="8" y="10"/>
                  </a:lnTo>
                  <a:lnTo>
                    <a:pt x="8" y="10"/>
                  </a:lnTo>
                  <a:lnTo>
                    <a:pt x="7" y="10"/>
                  </a:lnTo>
                  <a:lnTo>
                    <a:pt x="6" y="10"/>
                  </a:lnTo>
                  <a:lnTo>
                    <a:pt x="6" y="11"/>
                  </a:lnTo>
                  <a:lnTo>
                    <a:pt x="5" y="11"/>
                  </a:lnTo>
                  <a:lnTo>
                    <a:pt x="4" y="11"/>
                  </a:lnTo>
                  <a:lnTo>
                    <a:pt x="4" y="11"/>
                  </a:lnTo>
                  <a:lnTo>
                    <a:pt x="3" y="11"/>
                  </a:lnTo>
                  <a:lnTo>
                    <a:pt x="2" y="11"/>
                  </a:lnTo>
                  <a:lnTo>
                    <a:pt x="1" y="10"/>
                  </a:lnTo>
                  <a:lnTo>
                    <a:pt x="1" y="10"/>
                  </a:lnTo>
                  <a:lnTo>
                    <a:pt x="1" y="10"/>
                  </a:lnTo>
                </a:path>
              </a:pathLst>
            </a:custGeom>
            <a:solidFill>
              <a:srgbClr val="B2B2B2"/>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91" name="Freeform 488"/>
            <p:cNvSpPr>
              <a:spLocks/>
            </p:cNvSpPr>
            <p:nvPr/>
          </p:nvSpPr>
          <p:spPr bwMode="auto">
            <a:xfrm>
              <a:off x="1290" y="3102"/>
              <a:ext cx="22" cy="21"/>
            </a:xfrm>
            <a:custGeom>
              <a:avLst/>
              <a:gdLst>
                <a:gd name="T0" fmla="*/ 17 w 22"/>
                <a:gd name="T1" fmla="*/ 5 h 21"/>
                <a:gd name="T2" fmla="*/ 17 w 22"/>
                <a:gd name="T3" fmla="*/ 5 h 21"/>
                <a:gd name="T4" fmla="*/ 16 w 22"/>
                <a:gd name="T5" fmla="*/ 4 h 21"/>
                <a:gd name="T6" fmla="*/ 16 w 22"/>
                <a:gd name="T7" fmla="*/ 3 h 21"/>
                <a:gd name="T8" fmla="*/ 16 w 22"/>
                <a:gd name="T9" fmla="*/ 2 h 21"/>
                <a:gd name="T10" fmla="*/ 15 w 22"/>
                <a:gd name="T11" fmla="*/ 2 h 21"/>
                <a:gd name="T12" fmla="*/ 14 w 22"/>
                <a:gd name="T13" fmla="*/ 2 h 21"/>
                <a:gd name="T14" fmla="*/ 13 w 22"/>
                <a:gd name="T15" fmla="*/ 1 h 21"/>
                <a:gd name="T16" fmla="*/ 12 w 22"/>
                <a:gd name="T17" fmla="*/ 0 h 21"/>
                <a:gd name="T18" fmla="*/ 12 w 22"/>
                <a:gd name="T19" fmla="*/ 0 h 21"/>
                <a:gd name="T20" fmla="*/ 11 w 22"/>
                <a:gd name="T21" fmla="*/ 0 h 21"/>
                <a:gd name="T22" fmla="*/ 9 w 22"/>
                <a:gd name="T23" fmla="*/ 0 h 21"/>
                <a:gd name="T24" fmla="*/ 9 w 22"/>
                <a:gd name="T25" fmla="*/ 0 h 21"/>
                <a:gd name="T26" fmla="*/ 8 w 22"/>
                <a:gd name="T27" fmla="*/ 0 h 21"/>
                <a:gd name="T28" fmla="*/ 7 w 22"/>
                <a:gd name="T29" fmla="*/ 0 h 21"/>
                <a:gd name="T30" fmla="*/ 6 w 22"/>
                <a:gd name="T31" fmla="*/ 1 h 21"/>
                <a:gd name="T32" fmla="*/ 5 w 22"/>
                <a:gd name="T33" fmla="*/ 1 h 21"/>
                <a:gd name="T34" fmla="*/ 5 w 22"/>
                <a:gd name="T35" fmla="*/ 2 h 21"/>
                <a:gd name="T36" fmla="*/ 4 w 22"/>
                <a:gd name="T37" fmla="*/ 2 h 21"/>
                <a:gd name="T38" fmla="*/ 3 w 22"/>
                <a:gd name="T39" fmla="*/ 2 h 21"/>
                <a:gd name="T40" fmla="*/ 2 w 22"/>
                <a:gd name="T41" fmla="*/ 2 h 21"/>
                <a:gd name="T42" fmla="*/ 2 w 22"/>
                <a:gd name="T43" fmla="*/ 3 h 21"/>
                <a:gd name="T44" fmla="*/ 2 w 22"/>
                <a:gd name="T45" fmla="*/ 4 h 21"/>
                <a:gd name="T46" fmla="*/ 1 w 22"/>
                <a:gd name="T47" fmla="*/ 5 h 21"/>
                <a:gd name="T48" fmla="*/ 1 w 22"/>
                <a:gd name="T49" fmla="*/ 5 h 21"/>
                <a:gd name="T50" fmla="*/ 0 w 22"/>
                <a:gd name="T51" fmla="*/ 5 h 21"/>
                <a:gd name="T52" fmla="*/ 0 w 22"/>
                <a:gd name="T53" fmla="*/ 6 h 21"/>
                <a:gd name="T54" fmla="*/ 0 w 22"/>
                <a:gd name="T55" fmla="*/ 7 h 21"/>
                <a:gd name="T56" fmla="*/ 0 w 22"/>
                <a:gd name="T57" fmla="*/ 8 h 21"/>
                <a:gd name="T58" fmla="*/ 0 w 22"/>
                <a:gd name="T59" fmla="*/ 8 h 21"/>
                <a:gd name="T60" fmla="*/ 0 w 22"/>
                <a:gd name="T61" fmla="*/ 9 h 21"/>
                <a:gd name="T62" fmla="*/ 0 w 22"/>
                <a:gd name="T63" fmla="*/ 10 h 21"/>
                <a:gd name="T64" fmla="*/ 0 w 22"/>
                <a:gd name="T65" fmla="*/ 11 h 21"/>
                <a:gd name="T66" fmla="*/ 0 w 22"/>
                <a:gd name="T67" fmla="*/ 12 h 21"/>
                <a:gd name="T68" fmla="*/ 1 w 22"/>
                <a:gd name="T69" fmla="*/ 12 h 21"/>
                <a:gd name="T70" fmla="*/ 1 w 22"/>
                <a:gd name="T71" fmla="*/ 13 h 21"/>
                <a:gd name="T72" fmla="*/ 2 w 22"/>
                <a:gd name="T73" fmla="*/ 13 h 21"/>
                <a:gd name="T74" fmla="*/ 2 w 22"/>
                <a:gd name="T75" fmla="*/ 14 h 21"/>
                <a:gd name="T76" fmla="*/ 5 w 22"/>
                <a:gd name="T77" fmla="*/ 20 h 21"/>
                <a:gd name="T78" fmla="*/ 5 w 22"/>
                <a:gd name="T79" fmla="*/ 19 h 21"/>
                <a:gd name="T80" fmla="*/ 5 w 22"/>
                <a:gd name="T81" fmla="*/ 18 h 21"/>
                <a:gd name="T82" fmla="*/ 5 w 22"/>
                <a:gd name="T83" fmla="*/ 18 h 21"/>
                <a:gd name="T84" fmla="*/ 5 w 22"/>
                <a:gd name="T85" fmla="*/ 18 h 21"/>
                <a:gd name="T86" fmla="*/ 5 w 22"/>
                <a:gd name="T87" fmla="*/ 17 h 21"/>
                <a:gd name="T88" fmla="*/ 6 w 22"/>
                <a:gd name="T89" fmla="*/ 17 h 21"/>
                <a:gd name="T90" fmla="*/ 7 w 22"/>
                <a:gd name="T91" fmla="*/ 16 h 21"/>
                <a:gd name="T92" fmla="*/ 16 w 22"/>
                <a:gd name="T93" fmla="*/ 12 h 21"/>
                <a:gd name="T94" fmla="*/ 16 w 22"/>
                <a:gd name="T95" fmla="*/ 12 h 21"/>
                <a:gd name="T96" fmla="*/ 16 w 22"/>
                <a:gd name="T97" fmla="*/ 11 h 21"/>
                <a:gd name="T98" fmla="*/ 17 w 22"/>
                <a:gd name="T99" fmla="*/ 11 h 21"/>
                <a:gd name="T100" fmla="*/ 18 w 22"/>
                <a:gd name="T101" fmla="*/ 11 h 21"/>
                <a:gd name="T102" fmla="*/ 19 w 22"/>
                <a:gd name="T103" fmla="*/ 11 h 21"/>
                <a:gd name="T104" fmla="*/ 19 w 22"/>
                <a:gd name="T105" fmla="*/ 11 h 21"/>
                <a:gd name="T106" fmla="*/ 19 w 22"/>
                <a:gd name="T107" fmla="*/ 12 h 21"/>
                <a:gd name="T108" fmla="*/ 20 w 22"/>
                <a:gd name="T109" fmla="*/ 12 h 21"/>
                <a:gd name="T110" fmla="*/ 20 w 22"/>
                <a:gd name="T111" fmla="*/ 12 h 21"/>
                <a:gd name="T112" fmla="*/ 21 w 22"/>
                <a:gd name="T113" fmla="*/ 12 h 21"/>
                <a:gd name="T114" fmla="*/ 17 w 22"/>
                <a:gd name="T115" fmla="*/ 5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2" h="21">
                  <a:moveTo>
                    <a:pt x="17" y="5"/>
                  </a:moveTo>
                  <a:lnTo>
                    <a:pt x="17" y="5"/>
                  </a:lnTo>
                  <a:lnTo>
                    <a:pt x="16" y="4"/>
                  </a:lnTo>
                  <a:lnTo>
                    <a:pt x="16" y="3"/>
                  </a:lnTo>
                  <a:lnTo>
                    <a:pt x="16" y="2"/>
                  </a:lnTo>
                  <a:lnTo>
                    <a:pt x="15" y="2"/>
                  </a:lnTo>
                  <a:lnTo>
                    <a:pt x="14" y="2"/>
                  </a:lnTo>
                  <a:lnTo>
                    <a:pt x="13" y="1"/>
                  </a:lnTo>
                  <a:lnTo>
                    <a:pt x="12" y="0"/>
                  </a:lnTo>
                  <a:lnTo>
                    <a:pt x="12" y="0"/>
                  </a:lnTo>
                  <a:lnTo>
                    <a:pt x="11" y="0"/>
                  </a:lnTo>
                  <a:lnTo>
                    <a:pt x="9" y="0"/>
                  </a:lnTo>
                  <a:lnTo>
                    <a:pt x="9" y="0"/>
                  </a:lnTo>
                  <a:lnTo>
                    <a:pt x="8" y="0"/>
                  </a:lnTo>
                  <a:lnTo>
                    <a:pt x="7" y="0"/>
                  </a:lnTo>
                  <a:lnTo>
                    <a:pt x="6" y="1"/>
                  </a:lnTo>
                  <a:lnTo>
                    <a:pt x="5" y="1"/>
                  </a:lnTo>
                  <a:lnTo>
                    <a:pt x="5" y="2"/>
                  </a:lnTo>
                  <a:lnTo>
                    <a:pt x="4" y="2"/>
                  </a:lnTo>
                  <a:lnTo>
                    <a:pt x="3" y="2"/>
                  </a:lnTo>
                  <a:lnTo>
                    <a:pt x="2" y="2"/>
                  </a:lnTo>
                  <a:lnTo>
                    <a:pt x="2" y="3"/>
                  </a:lnTo>
                  <a:lnTo>
                    <a:pt x="2" y="4"/>
                  </a:lnTo>
                  <a:lnTo>
                    <a:pt x="1" y="5"/>
                  </a:lnTo>
                  <a:lnTo>
                    <a:pt x="1" y="5"/>
                  </a:lnTo>
                  <a:lnTo>
                    <a:pt x="0" y="5"/>
                  </a:lnTo>
                  <a:lnTo>
                    <a:pt x="0" y="6"/>
                  </a:lnTo>
                  <a:lnTo>
                    <a:pt x="0" y="7"/>
                  </a:lnTo>
                  <a:lnTo>
                    <a:pt x="0" y="8"/>
                  </a:lnTo>
                  <a:lnTo>
                    <a:pt x="0" y="8"/>
                  </a:lnTo>
                  <a:lnTo>
                    <a:pt x="0" y="9"/>
                  </a:lnTo>
                  <a:lnTo>
                    <a:pt x="0" y="10"/>
                  </a:lnTo>
                  <a:lnTo>
                    <a:pt x="0" y="11"/>
                  </a:lnTo>
                  <a:lnTo>
                    <a:pt x="0" y="12"/>
                  </a:lnTo>
                  <a:lnTo>
                    <a:pt x="1" y="12"/>
                  </a:lnTo>
                  <a:lnTo>
                    <a:pt x="1" y="13"/>
                  </a:lnTo>
                  <a:lnTo>
                    <a:pt x="2" y="13"/>
                  </a:lnTo>
                  <a:lnTo>
                    <a:pt x="2" y="14"/>
                  </a:lnTo>
                  <a:lnTo>
                    <a:pt x="5" y="20"/>
                  </a:lnTo>
                  <a:lnTo>
                    <a:pt x="5" y="19"/>
                  </a:lnTo>
                  <a:lnTo>
                    <a:pt x="5" y="18"/>
                  </a:lnTo>
                  <a:lnTo>
                    <a:pt x="5" y="18"/>
                  </a:lnTo>
                  <a:lnTo>
                    <a:pt x="5" y="18"/>
                  </a:lnTo>
                  <a:lnTo>
                    <a:pt x="5" y="17"/>
                  </a:lnTo>
                  <a:lnTo>
                    <a:pt x="6" y="17"/>
                  </a:lnTo>
                  <a:lnTo>
                    <a:pt x="7" y="16"/>
                  </a:lnTo>
                  <a:lnTo>
                    <a:pt x="16" y="12"/>
                  </a:lnTo>
                  <a:lnTo>
                    <a:pt x="16" y="12"/>
                  </a:lnTo>
                  <a:lnTo>
                    <a:pt x="16" y="11"/>
                  </a:lnTo>
                  <a:lnTo>
                    <a:pt x="17" y="11"/>
                  </a:lnTo>
                  <a:lnTo>
                    <a:pt x="18" y="11"/>
                  </a:lnTo>
                  <a:lnTo>
                    <a:pt x="19" y="11"/>
                  </a:lnTo>
                  <a:lnTo>
                    <a:pt x="19" y="11"/>
                  </a:lnTo>
                  <a:lnTo>
                    <a:pt x="19" y="12"/>
                  </a:lnTo>
                  <a:lnTo>
                    <a:pt x="20" y="12"/>
                  </a:lnTo>
                  <a:lnTo>
                    <a:pt x="20" y="12"/>
                  </a:lnTo>
                  <a:lnTo>
                    <a:pt x="21" y="12"/>
                  </a:lnTo>
                  <a:lnTo>
                    <a:pt x="17" y="5"/>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92" name="Freeform 489"/>
            <p:cNvSpPr>
              <a:spLocks/>
            </p:cNvSpPr>
            <p:nvPr/>
          </p:nvSpPr>
          <p:spPr bwMode="auto">
            <a:xfrm>
              <a:off x="1291" y="3105"/>
              <a:ext cx="16" cy="11"/>
            </a:xfrm>
            <a:custGeom>
              <a:avLst/>
              <a:gdLst>
                <a:gd name="T0" fmla="*/ 4 w 16"/>
                <a:gd name="T1" fmla="*/ 9 h 11"/>
                <a:gd name="T2" fmla="*/ 4 w 16"/>
                <a:gd name="T3" fmla="*/ 9 h 11"/>
                <a:gd name="T4" fmla="*/ 4 w 16"/>
                <a:gd name="T5" fmla="*/ 10 h 11"/>
                <a:gd name="T6" fmla="*/ 3 w 16"/>
                <a:gd name="T7" fmla="*/ 10 h 11"/>
                <a:gd name="T8" fmla="*/ 2 w 16"/>
                <a:gd name="T9" fmla="*/ 10 h 11"/>
                <a:gd name="T10" fmla="*/ 1 w 16"/>
                <a:gd name="T11" fmla="*/ 10 h 11"/>
                <a:gd name="T12" fmla="*/ 1 w 16"/>
                <a:gd name="T13" fmla="*/ 9 h 11"/>
                <a:gd name="T14" fmla="*/ 1 w 16"/>
                <a:gd name="T15" fmla="*/ 9 h 11"/>
                <a:gd name="T16" fmla="*/ 1 w 16"/>
                <a:gd name="T17" fmla="*/ 8 h 11"/>
                <a:gd name="T18" fmla="*/ 1 w 16"/>
                <a:gd name="T19" fmla="*/ 8 h 11"/>
                <a:gd name="T20" fmla="*/ 0 w 16"/>
                <a:gd name="T21" fmla="*/ 7 h 11"/>
                <a:gd name="T22" fmla="*/ 0 w 16"/>
                <a:gd name="T23" fmla="*/ 6 h 11"/>
                <a:gd name="T24" fmla="*/ 0 w 16"/>
                <a:gd name="T25" fmla="*/ 6 h 11"/>
                <a:gd name="T26" fmla="*/ 0 w 16"/>
                <a:gd name="T27" fmla="*/ 5 h 11"/>
                <a:gd name="T28" fmla="*/ 1 w 16"/>
                <a:gd name="T29" fmla="*/ 4 h 11"/>
                <a:gd name="T30" fmla="*/ 1 w 16"/>
                <a:gd name="T31" fmla="*/ 4 h 11"/>
                <a:gd name="T32" fmla="*/ 1 w 16"/>
                <a:gd name="T33" fmla="*/ 4 h 11"/>
                <a:gd name="T34" fmla="*/ 1 w 16"/>
                <a:gd name="T35" fmla="*/ 3 h 11"/>
                <a:gd name="T36" fmla="*/ 2 w 16"/>
                <a:gd name="T37" fmla="*/ 3 h 11"/>
                <a:gd name="T38" fmla="*/ 3 w 16"/>
                <a:gd name="T39" fmla="*/ 2 h 11"/>
                <a:gd name="T40" fmla="*/ 4 w 16"/>
                <a:gd name="T41" fmla="*/ 1 h 11"/>
                <a:gd name="T42" fmla="*/ 4 w 16"/>
                <a:gd name="T43" fmla="*/ 1 h 11"/>
                <a:gd name="T44" fmla="*/ 5 w 16"/>
                <a:gd name="T45" fmla="*/ 1 h 11"/>
                <a:gd name="T46" fmla="*/ 6 w 16"/>
                <a:gd name="T47" fmla="*/ 1 h 11"/>
                <a:gd name="T48" fmla="*/ 6 w 16"/>
                <a:gd name="T49" fmla="*/ 1 h 11"/>
                <a:gd name="T50" fmla="*/ 7 w 16"/>
                <a:gd name="T51" fmla="*/ 0 h 11"/>
                <a:gd name="T52" fmla="*/ 8 w 16"/>
                <a:gd name="T53" fmla="*/ 0 h 11"/>
                <a:gd name="T54" fmla="*/ 9 w 16"/>
                <a:gd name="T55" fmla="*/ 0 h 11"/>
                <a:gd name="T56" fmla="*/ 9 w 16"/>
                <a:gd name="T57" fmla="*/ 0 h 11"/>
                <a:gd name="T58" fmla="*/ 10 w 16"/>
                <a:gd name="T59" fmla="*/ 0 h 11"/>
                <a:gd name="T60" fmla="*/ 11 w 16"/>
                <a:gd name="T61" fmla="*/ 0 h 11"/>
                <a:gd name="T62" fmla="*/ 11 w 16"/>
                <a:gd name="T63" fmla="*/ 0 h 11"/>
                <a:gd name="T64" fmla="*/ 12 w 16"/>
                <a:gd name="T65" fmla="*/ 0 h 11"/>
                <a:gd name="T66" fmla="*/ 13 w 16"/>
                <a:gd name="T67" fmla="*/ 1 h 11"/>
                <a:gd name="T68" fmla="*/ 14 w 16"/>
                <a:gd name="T69" fmla="*/ 1 h 11"/>
                <a:gd name="T70" fmla="*/ 14 w 16"/>
                <a:gd name="T71" fmla="*/ 2 h 11"/>
                <a:gd name="T72" fmla="*/ 15 w 16"/>
                <a:gd name="T73" fmla="*/ 3 h 11"/>
                <a:gd name="T74" fmla="*/ 15 w 16"/>
                <a:gd name="T75" fmla="*/ 3 h 11"/>
                <a:gd name="T76" fmla="*/ 15 w 16"/>
                <a:gd name="T77" fmla="*/ 4 h 11"/>
                <a:gd name="T78" fmla="*/ 15 w 16"/>
                <a:gd name="T79" fmla="*/ 4 h 11"/>
                <a:gd name="T80" fmla="*/ 15 w 16"/>
                <a:gd name="T81" fmla="*/ 5 h 11"/>
                <a:gd name="T82" fmla="*/ 14 w 16"/>
                <a:gd name="T83" fmla="*/ 5 h 11"/>
                <a:gd name="T84" fmla="*/ 14 w 16"/>
                <a:gd name="T85" fmla="*/ 6 h 11"/>
                <a:gd name="T86" fmla="*/ 13 w 16"/>
                <a:gd name="T87" fmla="*/ 6 h 11"/>
                <a:gd name="T88" fmla="*/ 4 w 16"/>
                <a:gd name="T89" fmla="*/ 9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6" h="11">
                  <a:moveTo>
                    <a:pt x="4" y="9"/>
                  </a:moveTo>
                  <a:lnTo>
                    <a:pt x="4" y="9"/>
                  </a:lnTo>
                  <a:lnTo>
                    <a:pt x="4" y="10"/>
                  </a:lnTo>
                  <a:lnTo>
                    <a:pt x="3" y="10"/>
                  </a:lnTo>
                  <a:lnTo>
                    <a:pt x="2" y="10"/>
                  </a:lnTo>
                  <a:lnTo>
                    <a:pt x="1" y="10"/>
                  </a:lnTo>
                  <a:lnTo>
                    <a:pt x="1" y="9"/>
                  </a:lnTo>
                  <a:lnTo>
                    <a:pt x="1" y="9"/>
                  </a:lnTo>
                  <a:lnTo>
                    <a:pt x="1" y="8"/>
                  </a:lnTo>
                  <a:lnTo>
                    <a:pt x="1" y="8"/>
                  </a:lnTo>
                  <a:lnTo>
                    <a:pt x="0" y="7"/>
                  </a:lnTo>
                  <a:lnTo>
                    <a:pt x="0" y="6"/>
                  </a:lnTo>
                  <a:lnTo>
                    <a:pt x="0" y="6"/>
                  </a:lnTo>
                  <a:lnTo>
                    <a:pt x="0" y="5"/>
                  </a:lnTo>
                  <a:lnTo>
                    <a:pt x="1" y="4"/>
                  </a:lnTo>
                  <a:lnTo>
                    <a:pt x="1" y="4"/>
                  </a:lnTo>
                  <a:lnTo>
                    <a:pt x="1" y="4"/>
                  </a:lnTo>
                  <a:lnTo>
                    <a:pt x="1" y="3"/>
                  </a:lnTo>
                  <a:lnTo>
                    <a:pt x="2" y="3"/>
                  </a:lnTo>
                  <a:lnTo>
                    <a:pt x="3" y="2"/>
                  </a:lnTo>
                  <a:lnTo>
                    <a:pt x="4" y="1"/>
                  </a:lnTo>
                  <a:lnTo>
                    <a:pt x="4" y="1"/>
                  </a:lnTo>
                  <a:lnTo>
                    <a:pt x="5" y="1"/>
                  </a:lnTo>
                  <a:lnTo>
                    <a:pt x="6" y="1"/>
                  </a:lnTo>
                  <a:lnTo>
                    <a:pt x="6" y="1"/>
                  </a:lnTo>
                  <a:lnTo>
                    <a:pt x="7" y="0"/>
                  </a:lnTo>
                  <a:lnTo>
                    <a:pt x="8" y="0"/>
                  </a:lnTo>
                  <a:lnTo>
                    <a:pt x="9" y="0"/>
                  </a:lnTo>
                  <a:lnTo>
                    <a:pt x="9" y="0"/>
                  </a:lnTo>
                  <a:lnTo>
                    <a:pt x="10" y="0"/>
                  </a:lnTo>
                  <a:lnTo>
                    <a:pt x="11" y="0"/>
                  </a:lnTo>
                  <a:lnTo>
                    <a:pt x="11" y="0"/>
                  </a:lnTo>
                  <a:lnTo>
                    <a:pt x="12" y="0"/>
                  </a:lnTo>
                  <a:lnTo>
                    <a:pt x="13" y="1"/>
                  </a:lnTo>
                  <a:lnTo>
                    <a:pt x="14" y="1"/>
                  </a:lnTo>
                  <a:lnTo>
                    <a:pt x="14" y="2"/>
                  </a:lnTo>
                  <a:lnTo>
                    <a:pt x="15" y="3"/>
                  </a:lnTo>
                  <a:lnTo>
                    <a:pt x="15" y="3"/>
                  </a:lnTo>
                  <a:lnTo>
                    <a:pt x="15" y="4"/>
                  </a:lnTo>
                  <a:lnTo>
                    <a:pt x="15" y="4"/>
                  </a:lnTo>
                  <a:lnTo>
                    <a:pt x="15" y="5"/>
                  </a:lnTo>
                  <a:lnTo>
                    <a:pt x="14" y="5"/>
                  </a:lnTo>
                  <a:lnTo>
                    <a:pt x="14" y="6"/>
                  </a:lnTo>
                  <a:lnTo>
                    <a:pt x="13" y="6"/>
                  </a:lnTo>
                  <a:lnTo>
                    <a:pt x="4" y="9"/>
                  </a:lnTo>
                </a:path>
              </a:pathLst>
            </a:custGeom>
            <a:solidFill>
              <a:srgbClr val="B2B2B2"/>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93" name="Freeform 490"/>
            <p:cNvSpPr>
              <a:spLocks/>
            </p:cNvSpPr>
            <p:nvPr/>
          </p:nvSpPr>
          <p:spPr bwMode="auto">
            <a:xfrm>
              <a:off x="1273" y="3066"/>
              <a:ext cx="24" cy="26"/>
            </a:xfrm>
            <a:custGeom>
              <a:avLst/>
              <a:gdLst>
                <a:gd name="T0" fmla="*/ 8 w 24"/>
                <a:gd name="T1" fmla="*/ 11 h 26"/>
                <a:gd name="T2" fmla="*/ 21 w 24"/>
                <a:gd name="T3" fmla="*/ 4 h 26"/>
                <a:gd name="T4" fmla="*/ 21 w 24"/>
                <a:gd name="T5" fmla="*/ 3 h 26"/>
                <a:gd name="T6" fmla="*/ 6 w 24"/>
                <a:gd name="T7" fmla="*/ 2 h 26"/>
                <a:gd name="T8" fmla="*/ 5 w 24"/>
                <a:gd name="T9" fmla="*/ 2 h 26"/>
                <a:gd name="T10" fmla="*/ 4 w 24"/>
                <a:gd name="T11" fmla="*/ 2 h 26"/>
                <a:gd name="T12" fmla="*/ 3 w 24"/>
                <a:gd name="T13" fmla="*/ 2 h 26"/>
                <a:gd name="T14" fmla="*/ 2 w 24"/>
                <a:gd name="T15" fmla="*/ 2 h 26"/>
                <a:gd name="T16" fmla="*/ 2 w 24"/>
                <a:gd name="T17" fmla="*/ 2 h 26"/>
                <a:gd name="T18" fmla="*/ 2 w 24"/>
                <a:gd name="T19" fmla="*/ 2 h 26"/>
                <a:gd name="T20" fmla="*/ 2 w 24"/>
                <a:gd name="T21" fmla="*/ 1 h 26"/>
                <a:gd name="T22" fmla="*/ 1 w 24"/>
                <a:gd name="T23" fmla="*/ 1 h 26"/>
                <a:gd name="T24" fmla="*/ 1 w 24"/>
                <a:gd name="T25" fmla="*/ 0 h 26"/>
                <a:gd name="T26" fmla="*/ 0 w 24"/>
                <a:gd name="T27" fmla="*/ 0 h 26"/>
                <a:gd name="T28" fmla="*/ 2 w 24"/>
                <a:gd name="T29" fmla="*/ 6 h 26"/>
                <a:gd name="T30" fmla="*/ 2 w 24"/>
                <a:gd name="T31" fmla="*/ 6 h 26"/>
                <a:gd name="T32" fmla="*/ 2 w 24"/>
                <a:gd name="T33" fmla="*/ 6 h 26"/>
                <a:gd name="T34" fmla="*/ 2 w 24"/>
                <a:gd name="T35" fmla="*/ 5 h 26"/>
                <a:gd name="T36" fmla="*/ 2 w 24"/>
                <a:gd name="T37" fmla="*/ 4 h 26"/>
                <a:gd name="T38" fmla="*/ 3 w 24"/>
                <a:gd name="T39" fmla="*/ 4 h 26"/>
                <a:gd name="T40" fmla="*/ 6 w 24"/>
                <a:gd name="T41" fmla="*/ 4 h 26"/>
                <a:gd name="T42" fmla="*/ 16 w 24"/>
                <a:gd name="T43" fmla="*/ 4 h 26"/>
                <a:gd name="T44" fmla="*/ 6 w 24"/>
                <a:gd name="T45" fmla="*/ 10 h 26"/>
                <a:gd name="T46" fmla="*/ 5 w 24"/>
                <a:gd name="T47" fmla="*/ 10 h 26"/>
                <a:gd name="T48" fmla="*/ 4 w 24"/>
                <a:gd name="T49" fmla="*/ 10 h 26"/>
                <a:gd name="T50" fmla="*/ 4 w 24"/>
                <a:gd name="T51" fmla="*/ 10 h 26"/>
                <a:gd name="T52" fmla="*/ 3 w 24"/>
                <a:gd name="T53" fmla="*/ 10 h 26"/>
                <a:gd name="T54" fmla="*/ 3 w 24"/>
                <a:gd name="T55" fmla="*/ 9 h 26"/>
                <a:gd name="T56" fmla="*/ 3 w 24"/>
                <a:gd name="T57" fmla="*/ 8 h 26"/>
                <a:gd name="T58" fmla="*/ 2 w 24"/>
                <a:gd name="T59" fmla="*/ 8 h 26"/>
                <a:gd name="T60" fmla="*/ 4 w 24"/>
                <a:gd name="T61" fmla="*/ 16 h 26"/>
                <a:gd name="T62" fmla="*/ 5 w 24"/>
                <a:gd name="T63" fmla="*/ 15 h 26"/>
                <a:gd name="T64" fmla="*/ 5 w 24"/>
                <a:gd name="T65" fmla="*/ 15 h 26"/>
                <a:gd name="T66" fmla="*/ 5 w 24"/>
                <a:gd name="T67" fmla="*/ 14 h 26"/>
                <a:gd name="T68" fmla="*/ 6 w 24"/>
                <a:gd name="T69" fmla="*/ 14 h 26"/>
                <a:gd name="T70" fmla="*/ 6 w 24"/>
                <a:gd name="T71" fmla="*/ 13 h 26"/>
                <a:gd name="T72" fmla="*/ 6 w 24"/>
                <a:gd name="T73" fmla="*/ 13 h 26"/>
                <a:gd name="T74" fmla="*/ 18 w 24"/>
                <a:gd name="T75" fmla="*/ 13 h 26"/>
                <a:gd name="T76" fmla="*/ 8 w 24"/>
                <a:gd name="T77" fmla="*/ 19 h 26"/>
                <a:gd name="T78" fmla="*/ 7 w 24"/>
                <a:gd name="T79" fmla="*/ 19 h 26"/>
                <a:gd name="T80" fmla="*/ 7 w 24"/>
                <a:gd name="T81" fmla="*/ 19 h 26"/>
                <a:gd name="T82" fmla="*/ 6 w 24"/>
                <a:gd name="T83" fmla="*/ 19 h 26"/>
                <a:gd name="T84" fmla="*/ 6 w 24"/>
                <a:gd name="T85" fmla="*/ 19 h 26"/>
                <a:gd name="T86" fmla="*/ 6 w 24"/>
                <a:gd name="T87" fmla="*/ 19 h 26"/>
                <a:gd name="T88" fmla="*/ 6 w 24"/>
                <a:gd name="T89" fmla="*/ 18 h 26"/>
                <a:gd name="T90" fmla="*/ 5 w 24"/>
                <a:gd name="T91" fmla="*/ 18 h 26"/>
                <a:gd name="T92" fmla="*/ 6 w 24"/>
                <a:gd name="T93" fmla="*/ 25 h 26"/>
                <a:gd name="T94" fmla="*/ 8 w 24"/>
                <a:gd name="T95" fmla="*/ 25 h 26"/>
                <a:gd name="T96" fmla="*/ 7 w 24"/>
                <a:gd name="T97" fmla="*/ 24 h 26"/>
                <a:gd name="T98" fmla="*/ 7 w 24"/>
                <a:gd name="T99" fmla="*/ 23 h 26"/>
                <a:gd name="T100" fmla="*/ 7 w 24"/>
                <a:gd name="T101" fmla="*/ 23 h 26"/>
                <a:gd name="T102" fmla="*/ 8 w 24"/>
                <a:gd name="T103" fmla="*/ 22 h 26"/>
                <a:gd name="T104" fmla="*/ 9 w 24"/>
                <a:gd name="T105" fmla="*/ 21 h 26"/>
                <a:gd name="T106" fmla="*/ 10 w 24"/>
                <a:gd name="T107" fmla="*/ 21 h 26"/>
                <a:gd name="T108" fmla="*/ 10 w 24"/>
                <a:gd name="T109" fmla="*/ 20 h 26"/>
                <a:gd name="T110" fmla="*/ 10 w 24"/>
                <a:gd name="T111" fmla="*/ 20 h 26"/>
                <a:gd name="T112" fmla="*/ 23 w 24"/>
                <a:gd name="T113" fmla="*/ 13 h 26"/>
                <a:gd name="T114" fmla="*/ 23 w 24"/>
                <a:gd name="T115" fmla="*/ 12 h 26"/>
                <a:gd name="T116" fmla="*/ 8 w 24"/>
                <a:gd name="T117" fmla="*/ 1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4" h="26">
                  <a:moveTo>
                    <a:pt x="8" y="11"/>
                  </a:moveTo>
                  <a:lnTo>
                    <a:pt x="21" y="4"/>
                  </a:lnTo>
                  <a:lnTo>
                    <a:pt x="21" y="3"/>
                  </a:lnTo>
                  <a:lnTo>
                    <a:pt x="6" y="2"/>
                  </a:lnTo>
                  <a:lnTo>
                    <a:pt x="5" y="2"/>
                  </a:lnTo>
                  <a:lnTo>
                    <a:pt x="4" y="2"/>
                  </a:lnTo>
                  <a:lnTo>
                    <a:pt x="3" y="2"/>
                  </a:lnTo>
                  <a:lnTo>
                    <a:pt x="2" y="2"/>
                  </a:lnTo>
                  <a:lnTo>
                    <a:pt x="2" y="2"/>
                  </a:lnTo>
                  <a:lnTo>
                    <a:pt x="2" y="2"/>
                  </a:lnTo>
                  <a:lnTo>
                    <a:pt x="2" y="1"/>
                  </a:lnTo>
                  <a:lnTo>
                    <a:pt x="1" y="1"/>
                  </a:lnTo>
                  <a:lnTo>
                    <a:pt x="1" y="0"/>
                  </a:lnTo>
                  <a:lnTo>
                    <a:pt x="0" y="0"/>
                  </a:lnTo>
                  <a:lnTo>
                    <a:pt x="2" y="6"/>
                  </a:lnTo>
                  <a:lnTo>
                    <a:pt x="2" y="6"/>
                  </a:lnTo>
                  <a:lnTo>
                    <a:pt x="2" y="6"/>
                  </a:lnTo>
                  <a:lnTo>
                    <a:pt x="2" y="5"/>
                  </a:lnTo>
                  <a:lnTo>
                    <a:pt x="2" y="4"/>
                  </a:lnTo>
                  <a:lnTo>
                    <a:pt x="3" y="4"/>
                  </a:lnTo>
                  <a:lnTo>
                    <a:pt x="6" y="4"/>
                  </a:lnTo>
                  <a:lnTo>
                    <a:pt x="16" y="4"/>
                  </a:lnTo>
                  <a:lnTo>
                    <a:pt x="6" y="10"/>
                  </a:lnTo>
                  <a:lnTo>
                    <a:pt x="5" y="10"/>
                  </a:lnTo>
                  <a:lnTo>
                    <a:pt x="4" y="10"/>
                  </a:lnTo>
                  <a:lnTo>
                    <a:pt x="4" y="10"/>
                  </a:lnTo>
                  <a:lnTo>
                    <a:pt x="3" y="10"/>
                  </a:lnTo>
                  <a:lnTo>
                    <a:pt x="3" y="9"/>
                  </a:lnTo>
                  <a:lnTo>
                    <a:pt x="3" y="8"/>
                  </a:lnTo>
                  <a:lnTo>
                    <a:pt x="2" y="8"/>
                  </a:lnTo>
                  <a:lnTo>
                    <a:pt x="4" y="16"/>
                  </a:lnTo>
                  <a:lnTo>
                    <a:pt x="5" y="15"/>
                  </a:lnTo>
                  <a:lnTo>
                    <a:pt x="5" y="15"/>
                  </a:lnTo>
                  <a:lnTo>
                    <a:pt x="5" y="14"/>
                  </a:lnTo>
                  <a:lnTo>
                    <a:pt x="6" y="14"/>
                  </a:lnTo>
                  <a:lnTo>
                    <a:pt x="6" y="13"/>
                  </a:lnTo>
                  <a:lnTo>
                    <a:pt x="6" y="13"/>
                  </a:lnTo>
                  <a:lnTo>
                    <a:pt x="18" y="13"/>
                  </a:lnTo>
                  <a:lnTo>
                    <a:pt x="8" y="19"/>
                  </a:lnTo>
                  <a:lnTo>
                    <a:pt x="7" y="19"/>
                  </a:lnTo>
                  <a:lnTo>
                    <a:pt x="7" y="19"/>
                  </a:lnTo>
                  <a:lnTo>
                    <a:pt x="6" y="19"/>
                  </a:lnTo>
                  <a:lnTo>
                    <a:pt x="6" y="19"/>
                  </a:lnTo>
                  <a:lnTo>
                    <a:pt x="6" y="19"/>
                  </a:lnTo>
                  <a:lnTo>
                    <a:pt x="6" y="18"/>
                  </a:lnTo>
                  <a:lnTo>
                    <a:pt x="5" y="18"/>
                  </a:lnTo>
                  <a:lnTo>
                    <a:pt x="6" y="25"/>
                  </a:lnTo>
                  <a:lnTo>
                    <a:pt x="8" y="25"/>
                  </a:lnTo>
                  <a:lnTo>
                    <a:pt x="7" y="24"/>
                  </a:lnTo>
                  <a:lnTo>
                    <a:pt x="7" y="23"/>
                  </a:lnTo>
                  <a:lnTo>
                    <a:pt x="7" y="23"/>
                  </a:lnTo>
                  <a:lnTo>
                    <a:pt x="8" y="22"/>
                  </a:lnTo>
                  <a:lnTo>
                    <a:pt x="9" y="21"/>
                  </a:lnTo>
                  <a:lnTo>
                    <a:pt x="10" y="21"/>
                  </a:lnTo>
                  <a:lnTo>
                    <a:pt x="10" y="20"/>
                  </a:lnTo>
                  <a:lnTo>
                    <a:pt x="10" y="20"/>
                  </a:lnTo>
                  <a:lnTo>
                    <a:pt x="23" y="13"/>
                  </a:lnTo>
                  <a:lnTo>
                    <a:pt x="23" y="12"/>
                  </a:lnTo>
                  <a:lnTo>
                    <a:pt x="8" y="11"/>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94" name="Freeform 491"/>
            <p:cNvSpPr>
              <a:spLocks/>
            </p:cNvSpPr>
            <p:nvPr/>
          </p:nvSpPr>
          <p:spPr bwMode="auto">
            <a:xfrm>
              <a:off x="1271" y="3041"/>
              <a:ext cx="20" cy="16"/>
            </a:xfrm>
            <a:custGeom>
              <a:avLst/>
              <a:gdLst>
                <a:gd name="T0" fmla="*/ 5 w 20"/>
                <a:gd name="T1" fmla="*/ 5 h 16"/>
                <a:gd name="T2" fmla="*/ 7 w 20"/>
                <a:gd name="T3" fmla="*/ 5 h 16"/>
                <a:gd name="T4" fmla="*/ 8 w 20"/>
                <a:gd name="T5" fmla="*/ 6 h 16"/>
                <a:gd name="T6" fmla="*/ 8 w 20"/>
                <a:gd name="T7" fmla="*/ 7 h 16"/>
                <a:gd name="T8" fmla="*/ 9 w 20"/>
                <a:gd name="T9" fmla="*/ 9 h 16"/>
                <a:gd name="T10" fmla="*/ 5 w 20"/>
                <a:gd name="T11" fmla="*/ 10 h 16"/>
                <a:gd name="T12" fmla="*/ 3 w 20"/>
                <a:gd name="T13" fmla="*/ 10 h 16"/>
                <a:gd name="T14" fmla="*/ 2 w 20"/>
                <a:gd name="T15" fmla="*/ 9 h 16"/>
                <a:gd name="T16" fmla="*/ 2 w 20"/>
                <a:gd name="T17" fmla="*/ 8 h 16"/>
                <a:gd name="T18" fmla="*/ 1 w 20"/>
                <a:gd name="T19" fmla="*/ 7 h 16"/>
                <a:gd name="T20" fmla="*/ 2 w 20"/>
                <a:gd name="T21" fmla="*/ 6 h 16"/>
                <a:gd name="T22" fmla="*/ 2 w 20"/>
                <a:gd name="T23" fmla="*/ 5 h 16"/>
                <a:gd name="T24" fmla="*/ 2 w 20"/>
                <a:gd name="T25" fmla="*/ 4 h 16"/>
                <a:gd name="T26" fmla="*/ 3 w 20"/>
                <a:gd name="T27" fmla="*/ 3 h 16"/>
                <a:gd name="T28" fmla="*/ 4 w 20"/>
                <a:gd name="T29" fmla="*/ 2 h 16"/>
                <a:gd name="T30" fmla="*/ 4 w 20"/>
                <a:gd name="T31" fmla="*/ 1 h 16"/>
                <a:gd name="T32" fmla="*/ 1 w 20"/>
                <a:gd name="T33" fmla="*/ 15 h 16"/>
                <a:gd name="T34" fmla="*/ 2 w 20"/>
                <a:gd name="T35" fmla="*/ 14 h 16"/>
                <a:gd name="T36" fmla="*/ 3 w 20"/>
                <a:gd name="T37" fmla="*/ 13 h 16"/>
                <a:gd name="T38" fmla="*/ 4 w 20"/>
                <a:gd name="T39" fmla="*/ 12 h 16"/>
                <a:gd name="T40" fmla="*/ 5 w 20"/>
                <a:gd name="T41" fmla="*/ 12 h 16"/>
                <a:gd name="T42" fmla="*/ 16 w 20"/>
                <a:gd name="T43" fmla="*/ 11 h 16"/>
                <a:gd name="T44" fmla="*/ 17 w 20"/>
                <a:gd name="T45" fmla="*/ 11 h 16"/>
                <a:gd name="T46" fmla="*/ 18 w 20"/>
                <a:gd name="T47" fmla="*/ 13 h 16"/>
                <a:gd name="T48" fmla="*/ 19 w 20"/>
                <a:gd name="T49" fmla="*/ 14 h 16"/>
                <a:gd name="T50" fmla="*/ 13 w 20"/>
                <a:gd name="T51" fmla="*/ 0 h 16"/>
                <a:gd name="T52" fmla="*/ 14 w 20"/>
                <a:gd name="T53" fmla="*/ 1 h 16"/>
                <a:gd name="T54" fmla="*/ 15 w 20"/>
                <a:gd name="T55" fmla="*/ 2 h 16"/>
                <a:gd name="T56" fmla="*/ 17 w 20"/>
                <a:gd name="T57" fmla="*/ 4 h 16"/>
                <a:gd name="T58" fmla="*/ 17 w 20"/>
                <a:gd name="T59" fmla="*/ 4 h 16"/>
                <a:gd name="T60" fmla="*/ 17 w 20"/>
                <a:gd name="T61" fmla="*/ 6 h 16"/>
                <a:gd name="T62" fmla="*/ 17 w 20"/>
                <a:gd name="T63" fmla="*/ 7 h 16"/>
                <a:gd name="T64" fmla="*/ 17 w 20"/>
                <a:gd name="T65" fmla="*/ 9 h 16"/>
                <a:gd name="T66" fmla="*/ 17 w 20"/>
                <a:gd name="T67" fmla="*/ 9 h 16"/>
                <a:gd name="T68" fmla="*/ 15 w 20"/>
                <a:gd name="T69" fmla="*/ 9 h 16"/>
                <a:gd name="T70" fmla="*/ 9 w 20"/>
                <a:gd name="T71" fmla="*/ 9 h 16"/>
                <a:gd name="T72" fmla="*/ 9 w 20"/>
                <a:gd name="T73" fmla="*/ 7 h 16"/>
                <a:gd name="T74" fmla="*/ 10 w 20"/>
                <a:gd name="T75" fmla="*/ 6 h 16"/>
                <a:gd name="T76" fmla="*/ 11 w 20"/>
                <a:gd name="T77" fmla="*/ 5 h 16"/>
                <a:gd name="T78" fmla="*/ 5 w 20"/>
                <a:gd name="T79" fmla="*/ 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0" h="16">
                  <a:moveTo>
                    <a:pt x="5" y="4"/>
                  </a:moveTo>
                  <a:lnTo>
                    <a:pt x="5" y="5"/>
                  </a:lnTo>
                  <a:lnTo>
                    <a:pt x="6" y="5"/>
                  </a:lnTo>
                  <a:lnTo>
                    <a:pt x="7" y="5"/>
                  </a:lnTo>
                  <a:lnTo>
                    <a:pt x="8" y="6"/>
                  </a:lnTo>
                  <a:lnTo>
                    <a:pt x="8" y="6"/>
                  </a:lnTo>
                  <a:lnTo>
                    <a:pt x="8" y="6"/>
                  </a:lnTo>
                  <a:lnTo>
                    <a:pt x="8" y="7"/>
                  </a:lnTo>
                  <a:lnTo>
                    <a:pt x="9" y="8"/>
                  </a:lnTo>
                  <a:lnTo>
                    <a:pt x="9" y="9"/>
                  </a:lnTo>
                  <a:lnTo>
                    <a:pt x="9" y="10"/>
                  </a:lnTo>
                  <a:lnTo>
                    <a:pt x="5" y="10"/>
                  </a:lnTo>
                  <a:lnTo>
                    <a:pt x="4" y="10"/>
                  </a:lnTo>
                  <a:lnTo>
                    <a:pt x="3" y="10"/>
                  </a:lnTo>
                  <a:lnTo>
                    <a:pt x="2" y="10"/>
                  </a:lnTo>
                  <a:lnTo>
                    <a:pt x="2" y="9"/>
                  </a:lnTo>
                  <a:lnTo>
                    <a:pt x="2" y="9"/>
                  </a:lnTo>
                  <a:lnTo>
                    <a:pt x="2" y="8"/>
                  </a:lnTo>
                  <a:lnTo>
                    <a:pt x="1" y="8"/>
                  </a:lnTo>
                  <a:lnTo>
                    <a:pt x="1" y="7"/>
                  </a:lnTo>
                  <a:lnTo>
                    <a:pt x="1" y="6"/>
                  </a:lnTo>
                  <a:lnTo>
                    <a:pt x="2" y="6"/>
                  </a:lnTo>
                  <a:lnTo>
                    <a:pt x="2" y="6"/>
                  </a:lnTo>
                  <a:lnTo>
                    <a:pt x="2" y="5"/>
                  </a:lnTo>
                  <a:lnTo>
                    <a:pt x="2" y="4"/>
                  </a:lnTo>
                  <a:lnTo>
                    <a:pt x="2" y="4"/>
                  </a:lnTo>
                  <a:lnTo>
                    <a:pt x="2" y="3"/>
                  </a:lnTo>
                  <a:lnTo>
                    <a:pt x="3" y="3"/>
                  </a:lnTo>
                  <a:lnTo>
                    <a:pt x="3" y="2"/>
                  </a:lnTo>
                  <a:lnTo>
                    <a:pt x="4" y="2"/>
                  </a:lnTo>
                  <a:lnTo>
                    <a:pt x="5" y="1"/>
                  </a:lnTo>
                  <a:lnTo>
                    <a:pt x="4" y="1"/>
                  </a:lnTo>
                  <a:lnTo>
                    <a:pt x="0" y="3"/>
                  </a:lnTo>
                  <a:lnTo>
                    <a:pt x="1" y="15"/>
                  </a:lnTo>
                  <a:lnTo>
                    <a:pt x="2" y="14"/>
                  </a:lnTo>
                  <a:lnTo>
                    <a:pt x="2" y="14"/>
                  </a:lnTo>
                  <a:lnTo>
                    <a:pt x="2" y="13"/>
                  </a:lnTo>
                  <a:lnTo>
                    <a:pt x="3" y="13"/>
                  </a:lnTo>
                  <a:lnTo>
                    <a:pt x="3" y="12"/>
                  </a:lnTo>
                  <a:lnTo>
                    <a:pt x="4" y="12"/>
                  </a:lnTo>
                  <a:lnTo>
                    <a:pt x="5" y="12"/>
                  </a:lnTo>
                  <a:lnTo>
                    <a:pt x="5" y="12"/>
                  </a:lnTo>
                  <a:lnTo>
                    <a:pt x="15" y="11"/>
                  </a:lnTo>
                  <a:lnTo>
                    <a:pt x="16" y="11"/>
                  </a:lnTo>
                  <a:lnTo>
                    <a:pt x="17" y="11"/>
                  </a:lnTo>
                  <a:lnTo>
                    <a:pt x="17" y="11"/>
                  </a:lnTo>
                  <a:lnTo>
                    <a:pt x="18" y="12"/>
                  </a:lnTo>
                  <a:lnTo>
                    <a:pt x="18" y="13"/>
                  </a:lnTo>
                  <a:lnTo>
                    <a:pt x="18" y="14"/>
                  </a:lnTo>
                  <a:lnTo>
                    <a:pt x="19" y="14"/>
                  </a:lnTo>
                  <a:lnTo>
                    <a:pt x="17" y="1"/>
                  </a:lnTo>
                  <a:lnTo>
                    <a:pt x="13" y="0"/>
                  </a:lnTo>
                  <a:lnTo>
                    <a:pt x="13" y="1"/>
                  </a:lnTo>
                  <a:lnTo>
                    <a:pt x="14" y="1"/>
                  </a:lnTo>
                  <a:lnTo>
                    <a:pt x="14" y="1"/>
                  </a:lnTo>
                  <a:lnTo>
                    <a:pt x="15" y="2"/>
                  </a:lnTo>
                  <a:lnTo>
                    <a:pt x="16" y="3"/>
                  </a:lnTo>
                  <a:lnTo>
                    <a:pt x="17" y="4"/>
                  </a:lnTo>
                  <a:lnTo>
                    <a:pt x="17" y="4"/>
                  </a:lnTo>
                  <a:lnTo>
                    <a:pt x="17" y="4"/>
                  </a:lnTo>
                  <a:lnTo>
                    <a:pt x="17" y="5"/>
                  </a:lnTo>
                  <a:lnTo>
                    <a:pt x="17" y="6"/>
                  </a:lnTo>
                  <a:lnTo>
                    <a:pt x="17" y="6"/>
                  </a:lnTo>
                  <a:lnTo>
                    <a:pt x="17" y="7"/>
                  </a:lnTo>
                  <a:lnTo>
                    <a:pt x="17" y="8"/>
                  </a:lnTo>
                  <a:lnTo>
                    <a:pt x="17" y="9"/>
                  </a:lnTo>
                  <a:lnTo>
                    <a:pt x="17" y="9"/>
                  </a:lnTo>
                  <a:lnTo>
                    <a:pt x="17" y="9"/>
                  </a:lnTo>
                  <a:lnTo>
                    <a:pt x="16" y="9"/>
                  </a:lnTo>
                  <a:lnTo>
                    <a:pt x="15" y="9"/>
                  </a:lnTo>
                  <a:lnTo>
                    <a:pt x="10" y="10"/>
                  </a:lnTo>
                  <a:lnTo>
                    <a:pt x="9" y="9"/>
                  </a:lnTo>
                  <a:lnTo>
                    <a:pt x="9" y="8"/>
                  </a:lnTo>
                  <a:lnTo>
                    <a:pt x="9" y="7"/>
                  </a:lnTo>
                  <a:lnTo>
                    <a:pt x="10" y="6"/>
                  </a:lnTo>
                  <a:lnTo>
                    <a:pt x="10" y="6"/>
                  </a:lnTo>
                  <a:lnTo>
                    <a:pt x="11" y="5"/>
                  </a:lnTo>
                  <a:lnTo>
                    <a:pt x="11" y="5"/>
                  </a:lnTo>
                  <a:lnTo>
                    <a:pt x="12" y="4"/>
                  </a:lnTo>
                  <a:lnTo>
                    <a:pt x="5" y="4"/>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95" name="Freeform 492"/>
            <p:cNvSpPr>
              <a:spLocks/>
            </p:cNvSpPr>
            <p:nvPr/>
          </p:nvSpPr>
          <p:spPr bwMode="auto">
            <a:xfrm>
              <a:off x="1271" y="3007"/>
              <a:ext cx="20" cy="18"/>
            </a:xfrm>
            <a:custGeom>
              <a:avLst/>
              <a:gdLst>
                <a:gd name="T0" fmla="*/ 4 w 20"/>
                <a:gd name="T1" fmla="*/ 7 h 18"/>
                <a:gd name="T2" fmla="*/ 3 w 20"/>
                <a:gd name="T3" fmla="*/ 7 h 18"/>
                <a:gd name="T4" fmla="*/ 2 w 20"/>
                <a:gd name="T5" fmla="*/ 7 h 18"/>
                <a:gd name="T6" fmla="*/ 2 w 20"/>
                <a:gd name="T7" fmla="*/ 7 h 18"/>
                <a:gd name="T8" fmla="*/ 2 w 20"/>
                <a:gd name="T9" fmla="*/ 6 h 18"/>
                <a:gd name="T10" fmla="*/ 2 w 20"/>
                <a:gd name="T11" fmla="*/ 5 h 18"/>
                <a:gd name="T12" fmla="*/ 2 w 20"/>
                <a:gd name="T13" fmla="*/ 4 h 18"/>
                <a:gd name="T14" fmla="*/ 2 w 20"/>
                <a:gd name="T15" fmla="*/ 4 h 18"/>
                <a:gd name="T16" fmla="*/ 2 w 20"/>
                <a:gd name="T17" fmla="*/ 4 h 18"/>
                <a:gd name="T18" fmla="*/ 2 w 20"/>
                <a:gd name="T19" fmla="*/ 3 h 18"/>
                <a:gd name="T20" fmla="*/ 3 w 20"/>
                <a:gd name="T21" fmla="*/ 2 h 18"/>
                <a:gd name="T22" fmla="*/ 3 w 20"/>
                <a:gd name="T23" fmla="*/ 1 h 18"/>
                <a:gd name="T24" fmla="*/ 4 w 20"/>
                <a:gd name="T25" fmla="*/ 1 h 18"/>
                <a:gd name="T26" fmla="*/ 5 w 20"/>
                <a:gd name="T27" fmla="*/ 1 h 18"/>
                <a:gd name="T28" fmla="*/ 5 w 20"/>
                <a:gd name="T29" fmla="*/ 1 h 18"/>
                <a:gd name="T30" fmla="*/ 5 w 20"/>
                <a:gd name="T31" fmla="*/ 0 h 18"/>
                <a:gd name="T32" fmla="*/ 6 w 20"/>
                <a:gd name="T33" fmla="*/ 0 h 18"/>
                <a:gd name="T34" fmla="*/ 5 w 20"/>
                <a:gd name="T35" fmla="*/ 0 h 18"/>
                <a:gd name="T36" fmla="*/ 1 w 20"/>
                <a:gd name="T37" fmla="*/ 1 h 18"/>
                <a:gd name="T38" fmla="*/ 0 w 20"/>
                <a:gd name="T39" fmla="*/ 15 h 18"/>
                <a:gd name="T40" fmla="*/ 5 w 20"/>
                <a:gd name="T41" fmla="*/ 17 h 18"/>
                <a:gd name="T42" fmla="*/ 5 w 20"/>
                <a:gd name="T43" fmla="*/ 16 h 18"/>
                <a:gd name="T44" fmla="*/ 4 w 20"/>
                <a:gd name="T45" fmla="*/ 16 h 18"/>
                <a:gd name="T46" fmla="*/ 4 w 20"/>
                <a:gd name="T47" fmla="*/ 15 h 18"/>
                <a:gd name="T48" fmla="*/ 3 w 20"/>
                <a:gd name="T49" fmla="*/ 15 h 18"/>
                <a:gd name="T50" fmla="*/ 2 w 20"/>
                <a:gd name="T51" fmla="*/ 14 h 18"/>
                <a:gd name="T52" fmla="*/ 2 w 20"/>
                <a:gd name="T53" fmla="*/ 13 h 18"/>
                <a:gd name="T54" fmla="*/ 2 w 20"/>
                <a:gd name="T55" fmla="*/ 13 h 18"/>
                <a:gd name="T56" fmla="*/ 2 w 20"/>
                <a:gd name="T57" fmla="*/ 13 h 18"/>
                <a:gd name="T58" fmla="*/ 2 w 20"/>
                <a:gd name="T59" fmla="*/ 12 h 18"/>
                <a:gd name="T60" fmla="*/ 1 w 20"/>
                <a:gd name="T61" fmla="*/ 12 h 18"/>
                <a:gd name="T62" fmla="*/ 1 w 20"/>
                <a:gd name="T63" fmla="*/ 11 h 18"/>
                <a:gd name="T64" fmla="*/ 1 w 20"/>
                <a:gd name="T65" fmla="*/ 10 h 18"/>
                <a:gd name="T66" fmla="*/ 2 w 20"/>
                <a:gd name="T67" fmla="*/ 10 h 18"/>
                <a:gd name="T68" fmla="*/ 2 w 20"/>
                <a:gd name="T69" fmla="*/ 9 h 18"/>
                <a:gd name="T70" fmla="*/ 2 w 20"/>
                <a:gd name="T71" fmla="*/ 9 h 18"/>
                <a:gd name="T72" fmla="*/ 3 w 20"/>
                <a:gd name="T73" fmla="*/ 9 h 18"/>
                <a:gd name="T74" fmla="*/ 4 w 20"/>
                <a:gd name="T75" fmla="*/ 10 h 18"/>
                <a:gd name="T76" fmla="*/ 14 w 20"/>
                <a:gd name="T77" fmla="*/ 10 h 18"/>
                <a:gd name="T78" fmla="*/ 14 w 20"/>
                <a:gd name="T79" fmla="*/ 10 h 18"/>
                <a:gd name="T80" fmla="*/ 15 w 20"/>
                <a:gd name="T81" fmla="*/ 10 h 18"/>
                <a:gd name="T82" fmla="*/ 16 w 20"/>
                <a:gd name="T83" fmla="*/ 10 h 18"/>
                <a:gd name="T84" fmla="*/ 17 w 20"/>
                <a:gd name="T85" fmla="*/ 10 h 18"/>
                <a:gd name="T86" fmla="*/ 17 w 20"/>
                <a:gd name="T87" fmla="*/ 11 h 18"/>
                <a:gd name="T88" fmla="*/ 17 w 20"/>
                <a:gd name="T89" fmla="*/ 12 h 18"/>
                <a:gd name="T90" fmla="*/ 17 w 20"/>
                <a:gd name="T91" fmla="*/ 13 h 18"/>
                <a:gd name="T92" fmla="*/ 18 w 20"/>
                <a:gd name="T93" fmla="*/ 13 h 18"/>
                <a:gd name="T94" fmla="*/ 19 w 20"/>
                <a:gd name="T95" fmla="*/ 6 h 18"/>
                <a:gd name="T96" fmla="*/ 17 w 20"/>
                <a:gd name="T97" fmla="*/ 6 h 18"/>
                <a:gd name="T98" fmla="*/ 17 w 20"/>
                <a:gd name="T99" fmla="*/ 7 h 18"/>
                <a:gd name="T100" fmla="*/ 17 w 20"/>
                <a:gd name="T101" fmla="*/ 7 h 18"/>
                <a:gd name="T102" fmla="*/ 17 w 20"/>
                <a:gd name="T103" fmla="*/ 7 h 18"/>
                <a:gd name="T104" fmla="*/ 16 w 20"/>
                <a:gd name="T105" fmla="*/ 7 h 18"/>
                <a:gd name="T106" fmla="*/ 16 w 20"/>
                <a:gd name="T107" fmla="*/ 8 h 18"/>
                <a:gd name="T108" fmla="*/ 14 w 20"/>
                <a:gd name="T109" fmla="*/ 8 h 18"/>
                <a:gd name="T110" fmla="*/ 4 w 20"/>
                <a:gd name="T111" fmla="*/ 7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0" h="18">
                  <a:moveTo>
                    <a:pt x="4" y="7"/>
                  </a:moveTo>
                  <a:lnTo>
                    <a:pt x="3" y="7"/>
                  </a:lnTo>
                  <a:lnTo>
                    <a:pt x="2" y="7"/>
                  </a:lnTo>
                  <a:lnTo>
                    <a:pt x="2" y="7"/>
                  </a:lnTo>
                  <a:lnTo>
                    <a:pt x="2" y="6"/>
                  </a:lnTo>
                  <a:lnTo>
                    <a:pt x="2" y="5"/>
                  </a:lnTo>
                  <a:lnTo>
                    <a:pt x="2" y="4"/>
                  </a:lnTo>
                  <a:lnTo>
                    <a:pt x="2" y="4"/>
                  </a:lnTo>
                  <a:lnTo>
                    <a:pt x="2" y="4"/>
                  </a:lnTo>
                  <a:lnTo>
                    <a:pt x="2" y="3"/>
                  </a:lnTo>
                  <a:lnTo>
                    <a:pt x="3" y="2"/>
                  </a:lnTo>
                  <a:lnTo>
                    <a:pt x="3" y="1"/>
                  </a:lnTo>
                  <a:lnTo>
                    <a:pt x="4" y="1"/>
                  </a:lnTo>
                  <a:lnTo>
                    <a:pt x="5" y="1"/>
                  </a:lnTo>
                  <a:lnTo>
                    <a:pt x="5" y="1"/>
                  </a:lnTo>
                  <a:lnTo>
                    <a:pt x="5" y="0"/>
                  </a:lnTo>
                  <a:lnTo>
                    <a:pt x="6" y="0"/>
                  </a:lnTo>
                  <a:lnTo>
                    <a:pt x="5" y="0"/>
                  </a:lnTo>
                  <a:lnTo>
                    <a:pt x="1" y="1"/>
                  </a:lnTo>
                  <a:lnTo>
                    <a:pt x="0" y="15"/>
                  </a:lnTo>
                  <a:lnTo>
                    <a:pt x="5" y="17"/>
                  </a:lnTo>
                  <a:lnTo>
                    <a:pt x="5" y="16"/>
                  </a:lnTo>
                  <a:lnTo>
                    <a:pt x="4" y="16"/>
                  </a:lnTo>
                  <a:lnTo>
                    <a:pt x="4" y="15"/>
                  </a:lnTo>
                  <a:lnTo>
                    <a:pt x="3" y="15"/>
                  </a:lnTo>
                  <a:lnTo>
                    <a:pt x="2" y="14"/>
                  </a:lnTo>
                  <a:lnTo>
                    <a:pt x="2" y="13"/>
                  </a:lnTo>
                  <a:lnTo>
                    <a:pt x="2" y="13"/>
                  </a:lnTo>
                  <a:lnTo>
                    <a:pt x="2" y="13"/>
                  </a:lnTo>
                  <a:lnTo>
                    <a:pt x="2" y="12"/>
                  </a:lnTo>
                  <a:lnTo>
                    <a:pt x="1" y="12"/>
                  </a:lnTo>
                  <a:lnTo>
                    <a:pt x="1" y="11"/>
                  </a:lnTo>
                  <a:lnTo>
                    <a:pt x="1" y="10"/>
                  </a:lnTo>
                  <a:lnTo>
                    <a:pt x="2" y="10"/>
                  </a:lnTo>
                  <a:lnTo>
                    <a:pt x="2" y="9"/>
                  </a:lnTo>
                  <a:lnTo>
                    <a:pt x="2" y="9"/>
                  </a:lnTo>
                  <a:lnTo>
                    <a:pt x="3" y="9"/>
                  </a:lnTo>
                  <a:lnTo>
                    <a:pt x="4" y="10"/>
                  </a:lnTo>
                  <a:lnTo>
                    <a:pt x="14" y="10"/>
                  </a:lnTo>
                  <a:lnTo>
                    <a:pt x="14" y="10"/>
                  </a:lnTo>
                  <a:lnTo>
                    <a:pt x="15" y="10"/>
                  </a:lnTo>
                  <a:lnTo>
                    <a:pt x="16" y="10"/>
                  </a:lnTo>
                  <a:lnTo>
                    <a:pt x="17" y="10"/>
                  </a:lnTo>
                  <a:lnTo>
                    <a:pt x="17" y="11"/>
                  </a:lnTo>
                  <a:lnTo>
                    <a:pt x="17" y="12"/>
                  </a:lnTo>
                  <a:lnTo>
                    <a:pt x="17" y="13"/>
                  </a:lnTo>
                  <a:lnTo>
                    <a:pt x="18" y="13"/>
                  </a:lnTo>
                  <a:lnTo>
                    <a:pt x="19" y="6"/>
                  </a:lnTo>
                  <a:lnTo>
                    <a:pt x="17" y="6"/>
                  </a:lnTo>
                  <a:lnTo>
                    <a:pt x="17" y="7"/>
                  </a:lnTo>
                  <a:lnTo>
                    <a:pt x="17" y="7"/>
                  </a:lnTo>
                  <a:lnTo>
                    <a:pt x="17" y="7"/>
                  </a:lnTo>
                  <a:lnTo>
                    <a:pt x="16" y="7"/>
                  </a:lnTo>
                  <a:lnTo>
                    <a:pt x="16" y="8"/>
                  </a:lnTo>
                  <a:lnTo>
                    <a:pt x="14" y="8"/>
                  </a:lnTo>
                  <a:lnTo>
                    <a:pt x="4" y="7"/>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96" name="Freeform 493"/>
            <p:cNvSpPr>
              <a:spLocks/>
            </p:cNvSpPr>
            <p:nvPr/>
          </p:nvSpPr>
          <p:spPr bwMode="auto">
            <a:xfrm>
              <a:off x="1273" y="2987"/>
              <a:ext cx="23" cy="16"/>
            </a:xfrm>
            <a:custGeom>
              <a:avLst/>
              <a:gdLst>
                <a:gd name="T0" fmla="*/ 11 w 23"/>
                <a:gd name="T1" fmla="*/ 7 h 16"/>
                <a:gd name="T2" fmla="*/ 20 w 23"/>
                <a:gd name="T3" fmla="*/ 4 h 16"/>
                <a:gd name="T4" fmla="*/ 22 w 23"/>
                <a:gd name="T5" fmla="*/ 1 h 16"/>
                <a:gd name="T6" fmla="*/ 21 w 23"/>
                <a:gd name="T7" fmla="*/ 1 h 16"/>
                <a:gd name="T8" fmla="*/ 21 w 23"/>
                <a:gd name="T9" fmla="*/ 1 h 16"/>
                <a:gd name="T10" fmla="*/ 20 w 23"/>
                <a:gd name="T11" fmla="*/ 2 h 16"/>
                <a:gd name="T12" fmla="*/ 20 w 23"/>
                <a:gd name="T13" fmla="*/ 2 h 16"/>
                <a:gd name="T14" fmla="*/ 20 w 23"/>
                <a:gd name="T15" fmla="*/ 3 h 16"/>
                <a:gd name="T16" fmla="*/ 19 w 23"/>
                <a:gd name="T17" fmla="*/ 3 h 16"/>
                <a:gd name="T18" fmla="*/ 18 w 23"/>
                <a:gd name="T19" fmla="*/ 3 h 16"/>
                <a:gd name="T20" fmla="*/ 12 w 23"/>
                <a:gd name="T21" fmla="*/ 5 h 16"/>
                <a:gd name="T22" fmla="*/ 12 w 23"/>
                <a:gd name="T23" fmla="*/ 4 h 16"/>
                <a:gd name="T24" fmla="*/ 12 w 23"/>
                <a:gd name="T25" fmla="*/ 4 h 16"/>
                <a:gd name="T26" fmla="*/ 11 w 23"/>
                <a:gd name="T27" fmla="*/ 4 h 16"/>
                <a:gd name="T28" fmla="*/ 11 w 23"/>
                <a:gd name="T29" fmla="*/ 3 h 16"/>
                <a:gd name="T30" fmla="*/ 11 w 23"/>
                <a:gd name="T31" fmla="*/ 2 h 16"/>
                <a:gd name="T32" fmla="*/ 11 w 23"/>
                <a:gd name="T33" fmla="*/ 1 h 16"/>
                <a:gd name="T34" fmla="*/ 10 w 23"/>
                <a:gd name="T35" fmla="*/ 1 h 16"/>
                <a:gd name="T36" fmla="*/ 10 w 23"/>
                <a:gd name="T37" fmla="*/ 1 h 16"/>
                <a:gd name="T38" fmla="*/ 9 w 23"/>
                <a:gd name="T39" fmla="*/ 1 h 16"/>
                <a:gd name="T40" fmla="*/ 9 w 23"/>
                <a:gd name="T41" fmla="*/ 0 h 16"/>
                <a:gd name="T42" fmla="*/ 8 w 23"/>
                <a:gd name="T43" fmla="*/ 0 h 16"/>
                <a:gd name="T44" fmla="*/ 7 w 23"/>
                <a:gd name="T45" fmla="*/ 0 h 16"/>
                <a:gd name="T46" fmla="*/ 6 w 23"/>
                <a:gd name="T47" fmla="*/ 0 h 16"/>
                <a:gd name="T48" fmla="*/ 6 w 23"/>
                <a:gd name="T49" fmla="*/ 0 h 16"/>
                <a:gd name="T50" fmla="*/ 5 w 23"/>
                <a:gd name="T51" fmla="*/ 0 h 16"/>
                <a:gd name="T52" fmla="*/ 5 w 23"/>
                <a:gd name="T53" fmla="*/ 1 h 16"/>
                <a:gd name="T54" fmla="*/ 4 w 23"/>
                <a:gd name="T55" fmla="*/ 1 h 16"/>
                <a:gd name="T56" fmla="*/ 3 w 23"/>
                <a:gd name="T57" fmla="*/ 1 h 16"/>
                <a:gd name="T58" fmla="*/ 3 w 23"/>
                <a:gd name="T59" fmla="*/ 2 h 16"/>
                <a:gd name="T60" fmla="*/ 2 w 23"/>
                <a:gd name="T61" fmla="*/ 3 h 16"/>
                <a:gd name="T62" fmla="*/ 2 w 23"/>
                <a:gd name="T63" fmla="*/ 4 h 16"/>
                <a:gd name="T64" fmla="*/ 2 w 23"/>
                <a:gd name="T65" fmla="*/ 4 h 16"/>
                <a:gd name="T66" fmla="*/ 0 w 23"/>
                <a:gd name="T67" fmla="*/ 11 h 16"/>
                <a:gd name="T68" fmla="*/ 2 w 23"/>
                <a:gd name="T69" fmla="*/ 11 h 16"/>
                <a:gd name="T70" fmla="*/ 2 w 23"/>
                <a:gd name="T71" fmla="*/ 11 h 16"/>
                <a:gd name="T72" fmla="*/ 2 w 23"/>
                <a:gd name="T73" fmla="*/ 10 h 16"/>
                <a:gd name="T74" fmla="*/ 2 w 23"/>
                <a:gd name="T75" fmla="*/ 10 h 16"/>
                <a:gd name="T76" fmla="*/ 3 w 23"/>
                <a:gd name="T77" fmla="*/ 10 h 16"/>
                <a:gd name="T78" fmla="*/ 4 w 23"/>
                <a:gd name="T79" fmla="*/ 10 h 16"/>
                <a:gd name="T80" fmla="*/ 5 w 23"/>
                <a:gd name="T81" fmla="*/ 10 h 16"/>
                <a:gd name="T82" fmla="*/ 5 w 23"/>
                <a:gd name="T83" fmla="*/ 11 h 16"/>
                <a:gd name="T84" fmla="*/ 14 w 23"/>
                <a:gd name="T85" fmla="*/ 12 h 16"/>
                <a:gd name="T86" fmla="*/ 15 w 23"/>
                <a:gd name="T87" fmla="*/ 13 h 16"/>
                <a:gd name="T88" fmla="*/ 16 w 23"/>
                <a:gd name="T89" fmla="*/ 13 h 16"/>
                <a:gd name="T90" fmla="*/ 17 w 23"/>
                <a:gd name="T91" fmla="*/ 13 h 16"/>
                <a:gd name="T92" fmla="*/ 17 w 23"/>
                <a:gd name="T93" fmla="*/ 14 h 16"/>
                <a:gd name="T94" fmla="*/ 17 w 23"/>
                <a:gd name="T95" fmla="*/ 14 h 16"/>
                <a:gd name="T96" fmla="*/ 17 w 23"/>
                <a:gd name="T97" fmla="*/ 15 h 16"/>
                <a:gd name="T98" fmla="*/ 18 w 23"/>
                <a:gd name="T99" fmla="*/ 15 h 16"/>
                <a:gd name="T100" fmla="*/ 20 w 23"/>
                <a:gd name="T101" fmla="*/ 9 h 16"/>
                <a:gd name="T102" fmla="*/ 19 w 23"/>
                <a:gd name="T103" fmla="*/ 9 h 16"/>
                <a:gd name="T104" fmla="*/ 19 w 23"/>
                <a:gd name="T105" fmla="*/ 9 h 16"/>
                <a:gd name="T106" fmla="*/ 19 w 23"/>
                <a:gd name="T107" fmla="*/ 10 h 16"/>
                <a:gd name="T108" fmla="*/ 18 w 23"/>
                <a:gd name="T109" fmla="*/ 10 h 16"/>
                <a:gd name="T110" fmla="*/ 17 w 23"/>
                <a:gd name="T111" fmla="*/ 11 h 16"/>
                <a:gd name="T112" fmla="*/ 17 w 23"/>
                <a:gd name="T113" fmla="*/ 10 h 16"/>
                <a:gd name="T114" fmla="*/ 16 w 23"/>
                <a:gd name="T115" fmla="*/ 10 h 16"/>
                <a:gd name="T116" fmla="*/ 15 w 23"/>
                <a:gd name="T117" fmla="*/ 10 h 16"/>
                <a:gd name="T118" fmla="*/ 10 w 23"/>
                <a:gd name="T119" fmla="*/ 9 h 16"/>
                <a:gd name="T120" fmla="*/ 11 w 23"/>
                <a:gd name="T121" fmla="*/ 7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3" h="16">
                  <a:moveTo>
                    <a:pt x="11" y="7"/>
                  </a:moveTo>
                  <a:lnTo>
                    <a:pt x="20" y="4"/>
                  </a:lnTo>
                  <a:lnTo>
                    <a:pt x="22" y="1"/>
                  </a:lnTo>
                  <a:lnTo>
                    <a:pt x="21" y="1"/>
                  </a:lnTo>
                  <a:lnTo>
                    <a:pt x="21" y="1"/>
                  </a:lnTo>
                  <a:lnTo>
                    <a:pt x="20" y="2"/>
                  </a:lnTo>
                  <a:lnTo>
                    <a:pt x="20" y="2"/>
                  </a:lnTo>
                  <a:lnTo>
                    <a:pt x="20" y="3"/>
                  </a:lnTo>
                  <a:lnTo>
                    <a:pt x="19" y="3"/>
                  </a:lnTo>
                  <a:lnTo>
                    <a:pt x="18" y="3"/>
                  </a:lnTo>
                  <a:lnTo>
                    <a:pt x="12" y="5"/>
                  </a:lnTo>
                  <a:lnTo>
                    <a:pt x="12" y="4"/>
                  </a:lnTo>
                  <a:lnTo>
                    <a:pt x="12" y="4"/>
                  </a:lnTo>
                  <a:lnTo>
                    <a:pt x="11" y="4"/>
                  </a:lnTo>
                  <a:lnTo>
                    <a:pt x="11" y="3"/>
                  </a:lnTo>
                  <a:lnTo>
                    <a:pt x="11" y="2"/>
                  </a:lnTo>
                  <a:lnTo>
                    <a:pt x="11" y="1"/>
                  </a:lnTo>
                  <a:lnTo>
                    <a:pt x="10" y="1"/>
                  </a:lnTo>
                  <a:lnTo>
                    <a:pt x="10" y="1"/>
                  </a:lnTo>
                  <a:lnTo>
                    <a:pt x="9" y="1"/>
                  </a:lnTo>
                  <a:lnTo>
                    <a:pt x="9" y="0"/>
                  </a:lnTo>
                  <a:lnTo>
                    <a:pt x="8" y="0"/>
                  </a:lnTo>
                  <a:lnTo>
                    <a:pt x="7" y="0"/>
                  </a:lnTo>
                  <a:lnTo>
                    <a:pt x="6" y="0"/>
                  </a:lnTo>
                  <a:lnTo>
                    <a:pt x="6" y="0"/>
                  </a:lnTo>
                  <a:lnTo>
                    <a:pt x="5" y="0"/>
                  </a:lnTo>
                  <a:lnTo>
                    <a:pt x="5" y="1"/>
                  </a:lnTo>
                  <a:lnTo>
                    <a:pt x="4" y="1"/>
                  </a:lnTo>
                  <a:lnTo>
                    <a:pt x="3" y="1"/>
                  </a:lnTo>
                  <a:lnTo>
                    <a:pt x="3" y="2"/>
                  </a:lnTo>
                  <a:lnTo>
                    <a:pt x="2" y="3"/>
                  </a:lnTo>
                  <a:lnTo>
                    <a:pt x="2" y="4"/>
                  </a:lnTo>
                  <a:lnTo>
                    <a:pt x="2" y="4"/>
                  </a:lnTo>
                  <a:lnTo>
                    <a:pt x="0" y="11"/>
                  </a:lnTo>
                  <a:lnTo>
                    <a:pt x="2" y="11"/>
                  </a:lnTo>
                  <a:lnTo>
                    <a:pt x="2" y="11"/>
                  </a:lnTo>
                  <a:lnTo>
                    <a:pt x="2" y="10"/>
                  </a:lnTo>
                  <a:lnTo>
                    <a:pt x="2" y="10"/>
                  </a:lnTo>
                  <a:lnTo>
                    <a:pt x="3" y="10"/>
                  </a:lnTo>
                  <a:lnTo>
                    <a:pt x="4" y="10"/>
                  </a:lnTo>
                  <a:lnTo>
                    <a:pt x="5" y="10"/>
                  </a:lnTo>
                  <a:lnTo>
                    <a:pt x="5" y="11"/>
                  </a:lnTo>
                  <a:lnTo>
                    <a:pt x="14" y="12"/>
                  </a:lnTo>
                  <a:lnTo>
                    <a:pt x="15" y="13"/>
                  </a:lnTo>
                  <a:lnTo>
                    <a:pt x="16" y="13"/>
                  </a:lnTo>
                  <a:lnTo>
                    <a:pt x="17" y="13"/>
                  </a:lnTo>
                  <a:lnTo>
                    <a:pt x="17" y="14"/>
                  </a:lnTo>
                  <a:lnTo>
                    <a:pt x="17" y="14"/>
                  </a:lnTo>
                  <a:lnTo>
                    <a:pt x="17" y="15"/>
                  </a:lnTo>
                  <a:lnTo>
                    <a:pt x="18" y="15"/>
                  </a:lnTo>
                  <a:lnTo>
                    <a:pt x="20" y="9"/>
                  </a:lnTo>
                  <a:lnTo>
                    <a:pt x="19" y="9"/>
                  </a:lnTo>
                  <a:lnTo>
                    <a:pt x="19" y="9"/>
                  </a:lnTo>
                  <a:lnTo>
                    <a:pt x="19" y="10"/>
                  </a:lnTo>
                  <a:lnTo>
                    <a:pt x="18" y="10"/>
                  </a:lnTo>
                  <a:lnTo>
                    <a:pt x="17" y="11"/>
                  </a:lnTo>
                  <a:lnTo>
                    <a:pt x="17" y="10"/>
                  </a:lnTo>
                  <a:lnTo>
                    <a:pt x="16" y="10"/>
                  </a:lnTo>
                  <a:lnTo>
                    <a:pt x="15" y="10"/>
                  </a:lnTo>
                  <a:lnTo>
                    <a:pt x="10" y="9"/>
                  </a:lnTo>
                  <a:lnTo>
                    <a:pt x="11" y="7"/>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97" name="Freeform 494"/>
            <p:cNvSpPr>
              <a:spLocks/>
            </p:cNvSpPr>
            <p:nvPr/>
          </p:nvSpPr>
          <p:spPr bwMode="auto">
            <a:xfrm>
              <a:off x="1276" y="2990"/>
              <a:ext cx="5" cy="4"/>
            </a:xfrm>
            <a:custGeom>
              <a:avLst/>
              <a:gdLst>
                <a:gd name="T0" fmla="*/ 1 w 5"/>
                <a:gd name="T1" fmla="*/ 3 h 4"/>
                <a:gd name="T2" fmla="*/ 1 w 5"/>
                <a:gd name="T3" fmla="*/ 3 h 4"/>
                <a:gd name="T4" fmla="*/ 1 w 5"/>
                <a:gd name="T5" fmla="*/ 3 h 4"/>
                <a:gd name="T6" fmla="*/ 0 w 5"/>
                <a:gd name="T7" fmla="*/ 2 h 4"/>
                <a:gd name="T8" fmla="*/ 0 w 5"/>
                <a:gd name="T9" fmla="*/ 2 h 4"/>
                <a:gd name="T10" fmla="*/ 0 w 5"/>
                <a:gd name="T11" fmla="*/ 2 h 4"/>
                <a:gd name="T12" fmla="*/ 0 w 5"/>
                <a:gd name="T13" fmla="*/ 2 h 4"/>
                <a:gd name="T14" fmla="*/ 0 w 5"/>
                <a:gd name="T15" fmla="*/ 1 h 4"/>
                <a:gd name="T16" fmla="*/ 0 w 5"/>
                <a:gd name="T17" fmla="*/ 1 h 4"/>
                <a:gd name="T18" fmla="*/ 0 w 5"/>
                <a:gd name="T19" fmla="*/ 1 h 4"/>
                <a:gd name="T20" fmla="*/ 0 w 5"/>
                <a:gd name="T21" fmla="*/ 1 h 4"/>
                <a:gd name="T22" fmla="*/ 0 w 5"/>
                <a:gd name="T23" fmla="*/ 0 h 4"/>
                <a:gd name="T24" fmla="*/ 1 w 5"/>
                <a:gd name="T25" fmla="*/ 0 h 4"/>
                <a:gd name="T26" fmla="*/ 1 w 5"/>
                <a:gd name="T27" fmla="*/ 0 h 4"/>
                <a:gd name="T28" fmla="*/ 2 w 5"/>
                <a:gd name="T29" fmla="*/ 0 h 4"/>
                <a:gd name="T30" fmla="*/ 2 w 5"/>
                <a:gd name="T31" fmla="*/ 0 h 4"/>
                <a:gd name="T32" fmla="*/ 2 w 5"/>
                <a:gd name="T33" fmla="*/ 0 h 4"/>
                <a:gd name="T34" fmla="*/ 3 w 5"/>
                <a:gd name="T35" fmla="*/ 0 h 4"/>
                <a:gd name="T36" fmla="*/ 3 w 5"/>
                <a:gd name="T37" fmla="*/ 0 h 4"/>
                <a:gd name="T38" fmla="*/ 3 w 5"/>
                <a:gd name="T39" fmla="*/ 0 h 4"/>
                <a:gd name="T40" fmla="*/ 4 w 5"/>
                <a:gd name="T41" fmla="*/ 0 h 4"/>
                <a:gd name="T42" fmla="*/ 4 w 5"/>
                <a:gd name="T43" fmla="*/ 1 h 4"/>
                <a:gd name="T44" fmla="*/ 4 w 5"/>
                <a:gd name="T45" fmla="*/ 1 h 4"/>
                <a:gd name="T46" fmla="*/ 4 w 5"/>
                <a:gd name="T47" fmla="*/ 1 h 4"/>
                <a:gd name="T48" fmla="*/ 4 w 5"/>
                <a:gd name="T49" fmla="*/ 2 h 4"/>
                <a:gd name="T50" fmla="*/ 4 w 5"/>
                <a:gd name="T51" fmla="*/ 2 h 4"/>
                <a:gd name="T52" fmla="*/ 4 w 5"/>
                <a:gd name="T53" fmla="*/ 2 h 4"/>
                <a:gd name="T54" fmla="*/ 4 w 5"/>
                <a:gd name="T55" fmla="*/ 3 h 4"/>
                <a:gd name="T56" fmla="*/ 4 w 5"/>
                <a:gd name="T57" fmla="*/ 3 h 4"/>
                <a:gd name="T58" fmla="*/ 1 w 5"/>
                <a:gd name="T59"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 h="4">
                  <a:moveTo>
                    <a:pt x="1" y="3"/>
                  </a:moveTo>
                  <a:lnTo>
                    <a:pt x="1" y="3"/>
                  </a:lnTo>
                  <a:lnTo>
                    <a:pt x="1" y="3"/>
                  </a:lnTo>
                  <a:lnTo>
                    <a:pt x="0" y="2"/>
                  </a:lnTo>
                  <a:lnTo>
                    <a:pt x="0" y="2"/>
                  </a:lnTo>
                  <a:lnTo>
                    <a:pt x="0" y="2"/>
                  </a:lnTo>
                  <a:lnTo>
                    <a:pt x="0" y="2"/>
                  </a:lnTo>
                  <a:lnTo>
                    <a:pt x="0" y="1"/>
                  </a:lnTo>
                  <a:lnTo>
                    <a:pt x="0" y="1"/>
                  </a:lnTo>
                  <a:lnTo>
                    <a:pt x="0" y="1"/>
                  </a:lnTo>
                  <a:lnTo>
                    <a:pt x="0" y="1"/>
                  </a:lnTo>
                  <a:lnTo>
                    <a:pt x="0" y="0"/>
                  </a:lnTo>
                  <a:lnTo>
                    <a:pt x="1" y="0"/>
                  </a:lnTo>
                  <a:lnTo>
                    <a:pt x="1" y="0"/>
                  </a:lnTo>
                  <a:lnTo>
                    <a:pt x="2" y="0"/>
                  </a:lnTo>
                  <a:lnTo>
                    <a:pt x="2" y="0"/>
                  </a:lnTo>
                  <a:lnTo>
                    <a:pt x="2" y="0"/>
                  </a:lnTo>
                  <a:lnTo>
                    <a:pt x="3" y="0"/>
                  </a:lnTo>
                  <a:lnTo>
                    <a:pt x="3" y="0"/>
                  </a:lnTo>
                  <a:lnTo>
                    <a:pt x="3" y="0"/>
                  </a:lnTo>
                  <a:lnTo>
                    <a:pt x="4" y="0"/>
                  </a:lnTo>
                  <a:lnTo>
                    <a:pt x="4" y="1"/>
                  </a:lnTo>
                  <a:lnTo>
                    <a:pt x="4" y="1"/>
                  </a:lnTo>
                  <a:lnTo>
                    <a:pt x="4" y="1"/>
                  </a:lnTo>
                  <a:lnTo>
                    <a:pt x="4" y="2"/>
                  </a:lnTo>
                  <a:lnTo>
                    <a:pt x="4" y="2"/>
                  </a:lnTo>
                  <a:lnTo>
                    <a:pt x="4" y="2"/>
                  </a:lnTo>
                  <a:lnTo>
                    <a:pt x="4" y="3"/>
                  </a:lnTo>
                  <a:lnTo>
                    <a:pt x="4" y="3"/>
                  </a:lnTo>
                  <a:lnTo>
                    <a:pt x="1" y="3"/>
                  </a:lnTo>
                </a:path>
              </a:pathLst>
            </a:custGeom>
            <a:solidFill>
              <a:srgbClr val="B2B2B2"/>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98" name="Freeform 495"/>
            <p:cNvSpPr>
              <a:spLocks/>
            </p:cNvSpPr>
            <p:nvPr/>
          </p:nvSpPr>
          <p:spPr bwMode="auto">
            <a:xfrm>
              <a:off x="1279" y="2959"/>
              <a:ext cx="22" cy="20"/>
            </a:xfrm>
            <a:custGeom>
              <a:avLst/>
              <a:gdLst>
                <a:gd name="T0" fmla="*/ 16 w 22"/>
                <a:gd name="T1" fmla="*/ 8 h 20"/>
                <a:gd name="T2" fmla="*/ 18 w 22"/>
                <a:gd name="T3" fmla="*/ 8 h 20"/>
                <a:gd name="T4" fmla="*/ 19 w 22"/>
                <a:gd name="T5" fmla="*/ 9 h 20"/>
                <a:gd name="T6" fmla="*/ 19 w 22"/>
                <a:gd name="T7" fmla="*/ 10 h 20"/>
                <a:gd name="T8" fmla="*/ 19 w 22"/>
                <a:gd name="T9" fmla="*/ 11 h 20"/>
                <a:gd name="T10" fmla="*/ 20 w 22"/>
                <a:gd name="T11" fmla="*/ 12 h 20"/>
                <a:gd name="T12" fmla="*/ 20 w 22"/>
                <a:gd name="T13" fmla="*/ 14 h 20"/>
                <a:gd name="T14" fmla="*/ 19 w 22"/>
                <a:gd name="T15" fmla="*/ 15 h 20"/>
                <a:gd name="T16" fmla="*/ 19 w 22"/>
                <a:gd name="T17" fmla="*/ 16 h 20"/>
                <a:gd name="T18" fmla="*/ 17 w 22"/>
                <a:gd name="T19" fmla="*/ 17 h 20"/>
                <a:gd name="T20" fmla="*/ 16 w 22"/>
                <a:gd name="T21" fmla="*/ 17 h 20"/>
                <a:gd name="T22" fmla="*/ 14 w 22"/>
                <a:gd name="T23" fmla="*/ 17 h 20"/>
                <a:gd name="T24" fmla="*/ 13 w 22"/>
                <a:gd name="T25" fmla="*/ 16 h 20"/>
                <a:gd name="T26" fmla="*/ 12 w 22"/>
                <a:gd name="T27" fmla="*/ 16 h 20"/>
                <a:gd name="T28" fmla="*/ 5 w 22"/>
                <a:gd name="T29" fmla="*/ 13 h 20"/>
                <a:gd name="T30" fmla="*/ 3 w 22"/>
                <a:gd name="T31" fmla="*/ 12 h 20"/>
                <a:gd name="T32" fmla="*/ 3 w 22"/>
                <a:gd name="T33" fmla="*/ 11 h 20"/>
                <a:gd name="T34" fmla="*/ 2 w 22"/>
                <a:gd name="T35" fmla="*/ 10 h 20"/>
                <a:gd name="T36" fmla="*/ 1 w 22"/>
                <a:gd name="T37" fmla="*/ 17 h 20"/>
                <a:gd name="T38" fmla="*/ 2 w 22"/>
                <a:gd name="T39" fmla="*/ 16 h 20"/>
                <a:gd name="T40" fmla="*/ 2 w 22"/>
                <a:gd name="T41" fmla="*/ 15 h 20"/>
                <a:gd name="T42" fmla="*/ 4 w 22"/>
                <a:gd name="T43" fmla="*/ 15 h 20"/>
                <a:gd name="T44" fmla="*/ 12 w 22"/>
                <a:gd name="T45" fmla="*/ 18 h 20"/>
                <a:gd name="T46" fmla="*/ 14 w 22"/>
                <a:gd name="T47" fmla="*/ 19 h 20"/>
                <a:gd name="T48" fmla="*/ 16 w 22"/>
                <a:gd name="T49" fmla="*/ 19 h 20"/>
                <a:gd name="T50" fmla="*/ 17 w 22"/>
                <a:gd name="T51" fmla="*/ 19 h 20"/>
                <a:gd name="T52" fmla="*/ 19 w 22"/>
                <a:gd name="T53" fmla="*/ 18 h 20"/>
                <a:gd name="T54" fmla="*/ 19 w 22"/>
                <a:gd name="T55" fmla="*/ 17 h 20"/>
                <a:gd name="T56" fmla="*/ 20 w 22"/>
                <a:gd name="T57" fmla="*/ 16 h 20"/>
                <a:gd name="T58" fmla="*/ 21 w 22"/>
                <a:gd name="T59" fmla="*/ 14 h 20"/>
                <a:gd name="T60" fmla="*/ 21 w 22"/>
                <a:gd name="T61" fmla="*/ 13 h 20"/>
                <a:gd name="T62" fmla="*/ 21 w 22"/>
                <a:gd name="T63" fmla="*/ 11 h 20"/>
                <a:gd name="T64" fmla="*/ 20 w 22"/>
                <a:gd name="T65" fmla="*/ 10 h 20"/>
                <a:gd name="T66" fmla="*/ 19 w 22"/>
                <a:gd name="T67" fmla="*/ 8 h 20"/>
                <a:gd name="T68" fmla="*/ 19 w 22"/>
                <a:gd name="T69" fmla="*/ 8 h 20"/>
                <a:gd name="T70" fmla="*/ 17 w 22"/>
                <a:gd name="T71" fmla="*/ 7 h 20"/>
                <a:gd name="T72" fmla="*/ 9 w 22"/>
                <a:gd name="T73" fmla="*/ 4 h 20"/>
                <a:gd name="T74" fmla="*/ 8 w 22"/>
                <a:gd name="T75" fmla="*/ 4 h 20"/>
                <a:gd name="T76" fmla="*/ 7 w 22"/>
                <a:gd name="T77" fmla="*/ 3 h 20"/>
                <a:gd name="T78" fmla="*/ 6 w 22"/>
                <a:gd name="T79" fmla="*/ 2 h 20"/>
                <a:gd name="T80" fmla="*/ 7 w 22"/>
                <a:gd name="T81" fmla="*/ 2 h 20"/>
                <a:gd name="T82" fmla="*/ 6 w 22"/>
                <a:gd name="T83" fmla="*/ 0 h 20"/>
                <a:gd name="T84" fmla="*/ 5 w 22"/>
                <a:gd name="T85" fmla="*/ 6 h 20"/>
                <a:gd name="T86" fmla="*/ 5 w 22"/>
                <a:gd name="T87" fmla="*/ 5 h 20"/>
                <a:gd name="T88" fmla="*/ 6 w 22"/>
                <a:gd name="T89" fmla="*/ 5 h 20"/>
                <a:gd name="T90" fmla="*/ 8 w 22"/>
                <a:gd name="T91" fmla="*/ 5 h 20"/>
                <a:gd name="T92" fmla="*/ 9 w 22"/>
                <a:gd name="T93" fmla="*/ 5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 h="20">
                  <a:moveTo>
                    <a:pt x="16" y="8"/>
                  </a:moveTo>
                  <a:lnTo>
                    <a:pt x="16" y="8"/>
                  </a:lnTo>
                  <a:lnTo>
                    <a:pt x="17" y="8"/>
                  </a:lnTo>
                  <a:lnTo>
                    <a:pt x="18" y="8"/>
                  </a:lnTo>
                  <a:lnTo>
                    <a:pt x="18" y="9"/>
                  </a:lnTo>
                  <a:lnTo>
                    <a:pt x="19" y="9"/>
                  </a:lnTo>
                  <a:lnTo>
                    <a:pt x="19" y="10"/>
                  </a:lnTo>
                  <a:lnTo>
                    <a:pt x="19" y="10"/>
                  </a:lnTo>
                  <a:lnTo>
                    <a:pt x="19" y="11"/>
                  </a:lnTo>
                  <a:lnTo>
                    <a:pt x="19" y="11"/>
                  </a:lnTo>
                  <a:lnTo>
                    <a:pt x="20" y="11"/>
                  </a:lnTo>
                  <a:lnTo>
                    <a:pt x="20" y="12"/>
                  </a:lnTo>
                  <a:lnTo>
                    <a:pt x="20" y="13"/>
                  </a:lnTo>
                  <a:lnTo>
                    <a:pt x="20" y="14"/>
                  </a:lnTo>
                  <a:lnTo>
                    <a:pt x="19" y="14"/>
                  </a:lnTo>
                  <a:lnTo>
                    <a:pt x="19" y="15"/>
                  </a:lnTo>
                  <a:lnTo>
                    <a:pt x="19" y="15"/>
                  </a:lnTo>
                  <a:lnTo>
                    <a:pt x="19" y="16"/>
                  </a:lnTo>
                  <a:lnTo>
                    <a:pt x="18" y="16"/>
                  </a:lnTo>
                  <a:lnTo>
                    <a:pt x="17" y="17"/>
                  </a:lnTo>
                  <a:lnTo>
                    <a:pt x="16" y="17"/>
                  </a:lnTo>
                  <a:lnTo>
                    <a:pt x="16" y="17"/>
                  </a:lnTo>
                  <a:lnTo>
                    <a:pt x="15" y="17"/>
                  </a:lnTo>
                  <a:lnTo>
                    <a:pt x="14" y="17"/>
                  </a:lnTo>
                  <a:lnTo>
                    <a:pt x="14" y="16"/>
                  </a:lnTo>
                  <a:lnTo>
                    <a:pt x="13" y="16"/>
                  </a:lnTo>
                  <a:lnTo>
                    <a:pt x="12" y="16"/>
                  </a:lnTo>
                  <a:lnTo>
                    <a:pt x="12" y="16"/>
                  </a:lnTo>
                  <a:lnTo>
                    <a:pt x="5" y="14"/>
                  </a:lnTo>
                  <a:lnTo>
                    <a:pt x="5" y="13"/>
                  </a:lnTo>
                  <a:lnTo>
                    <a:pt x="4" y="13"/>
                  </a:lnTo>
                  <a:lnTo>
                    <a:pt x="3" y="12"/>
                  </a:lnTo>
                  <a:lnTo>
                    <a:pt x="3" y="11"/>
                  </a:lnTo>
                  <a:lnTo>
                    <a:pt x="3" y="11"/>
                  </a:lnTo>
                  <a:lnTo>
                    <a:pt x="3" y="10"/>
                  </a:lnTo>
                  <a:lnTo>
                    <a:pt x="2" y="10"/>
                  </a:lnTo>
                  <a:lnTo>
                    <a:pt x="0" y="16"/>
                  </a:lnTo>
                  <a:lnTo>
                    <a:pt x="1" y="17"/>
                  </a:lnTo>
                  <a:lnTo>
                    <a:pt x="1" y="16"/>
                  </a:lnTo>
                  <a:lnTo>
                    <a:pt x="2" y="16"/>
                  </a:lnTo>
                  <a:lnTo>
                    <a:pt x="2" y="15"/>
                  </a:lnTo>
                  <a:lnTo>
                    <a:pt x="2" y="15"/>
                  </a:lnTo>
                  <a:lnTo>
                    <a:pt x="3" y="15"/>
                  </a:lnTo>
                  <a:lnTo>
                    <a:pt x="4" y="15"/>
                  </a:lnTo>
                  <a:lnTo>
                    <a:pt x="5" y="16"/>
                  </a:lnTo>
                  <a:lnTo>
                    <a:pt x="12" y="18"/>
                  </a:lnTo>
                  <a:lnTo>
                    <a:pt x="13" y="19"/>
                  </a:lnTo>
                  <a:lnTo>
                    <a:pt x="14" y="19"/>
                  </a:lnTo>
                  <a:lnTo>
                    <a:pt x="15" y="19"/>
                  </a:lnTo>
                  <a:lnTo>
                    <a:pt x="16" y="19"/>
                  </a:lnTo>
                  <a:lnTo>
                    <a:pt x="16" y="19"/>
                  </a:lnTo>
                  <a:lnTo>
                    <a:pt x="17" y="19"/>
                  </a:lnTo>
                  <a:lnTo>
                    <a:pt x="18" y="18"/>
                  </a:lnTo>
                  <a:lnTo>
                    <a:pt x="19" y="18"/>
                  </a:lnTo>
                  <a:lnTo>
                    <a:pt x="19" y="17"/>
                  </a:lnTo>
                  <a:lnTo>
                    <a:pt x="19" y="17"/>
                  </a:lnTo>
                  <a:lnTo>
                    <a:pt x="19" y="17"/>
                  </a:lnTo>
                  <a:lnTo>
                    <a:pt x="20" y="16"/>
                  </a:lnTo>
                  <a:lnTo>
                    <a:pt x="20" y="15"/>
                  </a:lnTo>
                  <a:lnTo>
                    <a:pt x="21" y="14"/>
                  </a:lnTo>
                  <a:lnTo>
                    <a:pt x="21" y="14"/>
                  </a:lnTo>
                  <a:lnTo>
                    <a:pt x="21" y="13"/>
                  </a:lnTo>
                  <a:lnTo>
                    <a:pt x="21" y="12"/>
                  </a:lnTo>
                  <a:lnTo>
                    <a:pt x="21" y="11"/>
                  </a:lnTo>
                  <a:lnTo>
                    <a:pt x="21" y="11"/>
                  </a:lnTo>
                  <a:lnTo>
                    <a:pt x="20" y="10"/>
                  </a:lnTo>
                  <a:lnTo>
                    <a:pt x="20" y="9"/>
                  </a:lnTo>
                  <a:lnTo>
                    <a:pt x="19" y="8"/>
                  </a:lnTo>
                  <a:lnTo>
                    <a:pt x="19" y="8"/>
                  </a:lnTo>
                  <a:lnTo>
                    <a:pt x="19" y="8"/>
                  </a:lnTo>
                  <a:lnTo>
                    <a:pt x="18" y="8"/>
                  </a:lnTo>
                  <a:lnTo>
                    <a:pt x="17" y="7"/>
                  </a:lnTo>
                  <a:lnTo>
                    <a:pt x="16" y="7"/>
                  </a:lnTo>
                  <a:lnTo>
                    <a:pt x="9" y="4"/>
                  </a:lnTo>
                  <a:lnTo>
                    <a:pt x="9" y="4"/>
                  </a:lnTo>
                  <a:lnTo>
                    <a:pt x="8" y="4"/>
                  </a:lnTo>
                  <a:lnTo>
                    <a:pt x="8" y="3"/>
                  </a:lnTo>
                  <a:lnTo>
                    <a:pt x="7" y="3"/>
                  </a:lnTo>
                  <a:lnTo>
                    <a:pt x="7" y="2"/>
                  </a:lnTo>
                  <a:lnTo>
                    <a:pt x="6" y="2"/>
                  </a:lnTo>
                  <a:lnTo>
                    <a:pt x="6" y="2"/>
                  </a:lnTo>
                  <a:lnTo>
                    <a:pt x="7" y="2"/>
                  </a:lnTo>
                  <a:lnTo>
                    <a:pt x="7" y="1"/>
                  </a:lnTo>
                  <a:lnTo>
                    <a:pt x="6" y="0"/>
                  </a:lnTo>
                  <a:lnTo>
                    <a:pt x="4" y="6"/>
                  </a:lnTo>
                  <a:lnTo>
                    <a:pt x="5" y="6"/>
                  </a:lnTo>
                  <a:lnTo>
                    <a:pt x="5" y="5"/>
                  </a:lnTo>
                  <a:lnTo>
                    <a:pt x="5" y="5"/>
                  </a:lnTo>
                  <a:lnTo>
                    <a:pt x="5" y="5"/>
                  </a:lnTo>
                  <a:lnTo>
                    <a:pt x="6" y="5"/>
                  </a:lnTo>
                  <a:lnTo>
                    <a:pt x="7" y="5"/>
                  </a:lnTo>
                  <a:lnTo>
                    <a:pt x="8" y="5"/>
                  </a:lnTo>
                  <a:lnTo>
                    <a:pt x="8" y="5"/>
                  </a:lnTo>
                  <a:lnTo>
                    <a:pt x="9" y="5"/>
                  </a:lnTo>
                  <a:lnTo>
                    <a:pt x="16" y="8"/>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99" name="Freeform 496"/>
            <p:cNvSpPr>
              <a:spLocks/>
            </p:cNvSpPr>
            <p:nvPr/>
          </p:nvSpPr>
          <p:spPr bwMode="auto">
            <a:xfrm>
              <a:off x="1291" y="2943"/>
              <a:ext cx="19" cy="16"/>
            </a:xfrm>
            <a:custGeom>
              <a:avLst/>
              <a:gdLst>
                <a:gd name="T0" fmla="*/ 3 w 19"/>
                <a:gd name="T1" fmla="*/ 0 h 16"/>
                <a:gd name="T2" fmla="*/ 3 w 19"/>
                <a:gd name="T3" fmla="*/ 1 h 16"/>
                <a:gd name="T4" fmla="*/ 2 w 19"/>
                <a:gd name="T5" fmla="*/ 2 h 16"/>
                <a:gd name="T6" fmla="*/ 2 w 19"/>
                <a:gd name="T7" fmla="*/ 3 h 16"/>
                <a:gd name="T8" fmla="*/ 1 w 19"/>
                <a:gd name="T9" fmla="*/ 4 h 16"/>
                <a:gd name="T10" fmla="*/ 0 w 19"/>
                <a:gd name="T11" fmla="*/ 4 h 16"/>
                <a:gd name="T12" fmla="*/ 0 w 19"/>
                <a:gd name="T13" fmla="*/ 6 h 16"/>
                <a:gd name="T14" fmla="*/ 0 w 19"/>
                <a:gd name="T15" fmla="*/ 7 h 16"/>
                <a:gd name="T16" fmla="*/ 0 w 19"/>
                <a:gd name="T17" fmla="*/ 9 h 16"/>
                <a:gd name="T18" fmla="*/ 1 w 19"/>
                <a:gd name="T19" fmla="*/ 9 h 16"/>
                <a:gd name="T20" fmla="*/ 2 w 19"/>
                <a:gd name="T21" fmla="*/ 10 h 16"/>
                <a:gd name="T22" fmla="*/ 4 w 19"/>
                <a:gd name="T23" fmla="*/ 11 h 16"/>
                <a:gd name="T24" fmla="*/ 5 w 19"/>
                <a:gd name="T25" fmla="*/ 11 h 16"/>
                <a:gd name="T26" fmla="*/ 7 w 19"/>
                <a:gd name="T27" fmla="*/ 10 h 16"/>
                <a:gd name="T28" fmla="*/ 8 w 19"/>
                <a:gd name="T29" fmla="*/ 9 h 16"/>
                <a:gd name="T30" fmla="*/ 11 w 19"/>
                <a:gd name="T31" fmla="*/ 7 h 16"/>
                <a:gd name="T32" fmla="*/ 12 w 19"/>
                <a:gd name="T33" fmla="*/ 6 h 16"/>
                <a:gd name="T34" fmla="*/ 14 w 19"/>
                <a:gd name="T35" fmla="*/ 6 h 16"/>
                <a:gd name="T36" fmla="*/ 16 w 19"/>
                <a:gd name="T37" fmla="*/ 6 h 16"/>
                <a:gd name="T38" fmla="*/ 17 w 19"/>
                <a:gd name="T39" fmla="*/ 8 h 16"/>
                <a:gd name="T40" fmla="*/ 17 w 19"/>
                <a:gd name="T41" fmla="*/ 9 h 16"/>
                <a:gd name="T42" fmla="*/ 17 w 19"/>
                <a:gd name="T43" fmla="*/ 10 h 16"/>
                <a:gd name="T44" fmla="*/ 17 w 19"/>
                <a:gd name="T45" fmla="*/ 11 h 16"/>
                <a:gd name="T46" fmla="*/ 16 w 19"/>
                <a:gd name="T47" fmla="*/ 12 h 16"/>
                <a:gd name="T48" fmla="*/ 15 w 19"/>
                <a:gd name="T49" fmla="*/ 13 h 16"/>
                <a:gd name="T50" fmla="*/ 14 w 19"/>
                <a:gd name="T51" fmla="*/ 13 h 16"/>
                <a:gd name="T52" fmla="*/ 13 w 19"/>
                <a:gd name="T53" fmla="*/ 14 h 16"/>
                <a:gd name="T54" fmla="*/ 11 w 19"/>
                <a:gd name="T55" fmla="*/ 14 h 16"/>
                <a:gd name="T56" fmla="*/ 11 w 19"/>
                <a:gd name="T57" fmla="*/ 14 h 16"/>
                <a:gd name="T58" fmla="*/ 10 w 19"/>
                <a:gd name="T59" fmla="*/ 15 h 16"/>
                <a:gd name="T60" fmla="*/ 14 w 19"/>
                <a:gd name="T61" fmla="*/ 15 h 16"/>
                <a:gd name="T62" fmla="*/ 15 w 19"/>
                <a:gd name="T63" fmla="*/ 14 h 16"/>
                <a:gd name="T64" fmla="*/ 16 w 19"/>
                <a:gd name="T65" fmla="*/ 13 h 16"/>
                <a:gd name="T66" fmla="*/ 17 w 19"/>
                <a:gd name="T67" fmla="*/ 11 h 16"/>
                <a:gd name="T68" fmla="*/ 17 w 19"/>
                <a:gd name="T69" fmla="*/ 11 h 16"/>
                <a:gd name="T70" fmla="*/ 18 w 19"/>
                <a:gd name="T71" fmla="*/ 9 h 16"/>
                <a:gd name="T72" fmla="*/ 18 w 19"/>
                <a:gd name="T73" fmla="*/ 8 h 16"/>
                <a:gd name="T74" fmla="*/ 17 w 19"/>
                <a:gd name="T75" fmla="*/ 6 h 16"/>
                <a:gd name="T76" fmla="*/ 17 w 19"/>
                <a:gd name="T77" fmla="*/ 6 h 16"/>
                <a:gd name="T78" fmla="*/ 16 w 19"/>
                <a:gd name="T79" fmla="*/ 5 h 16"/>
                <a:gd name="T80" fmla="*/ 15 w 19"/>
                <a:gd name="T81" fmla="*/ 4 h 16"/>
                <a:gd name="T82" fmla="*/ 14 w 19"/>
                <a:gd name="T83" fmla="*/ 4 h 16"/>
                <a:gd name="T84" fmla="*/ 12 w 19"/>
                <a:gd name="T85" fmla="*/ 4 h 16"/>
                <a:gd name="T86" fmla="*/ 11 w 19"/>
                <a:gd name="T87" fmla="*/ 4 h 16"/>
                <a:gd name="T88" fmla="*/ 9 w 19"/>
                <a:gd name="T89" fmla="*/ 6 h 16"/>
                <a:gd name="T90" fmla="*/ 8 w 19"/>
                <a:gd name="T91" fmla="*/ 6 h 16"/>
                <a:gd name="T92" fmla="*/ 7 w 19"/>
                <a:gd name="T93" fmla="*/ 7 h 16"/>
                <a:gd name="T94" fmla="*/ 6 w 19"/>
                <a:gd name="T95" fmla="*/ 8 h 16"/>
                <a:gd name="T96" fmla="*/ 5 w 19"/>
                <a:gd name="T97" fmla="*/ 9 h 16"/>
                <a:gd name="T98" fmla="*/ 3 w 19"/>
                <a:gd name="T99" fmla="*/ 9 h 16"/>
                <a:gd name="T100" fmla="*/ 2 w 19"/>
                <a:gd name="T101" fmla="*/ 8 h 16"/>
                <a:gd name="T102" fmla="*/ 1 w 19"/>
                <a:gd name="T103" fmla="*/ 6 h 16"/>
                <a:gd name="T104" fmla="*/ 1 w 19"/>
                <a:gd name="T105" fmla="*/ 5 h 16"/>
                <a:gd name="T106" fmla="*/ 2 w 19"/>
                <a:gd name="T107" fmla="*/ 4 h 16"/>
                <a:gd name="T108" fmla="*/ 2 w 19"/>
                <a:gd name="T109" fmla="*/ 4 h 16"/>
                <a:gd name="T110" fmla="*/ 3 w 19"/>
                <a:gd name="T111" fmla="*/ 3 h 16"/>
                <a:gd name="T112" fmla="*/ 5 w 19"/>
                <a:gd name="T113" fmla="*/ 2 h 16"/>
                <a:gd name="T114" fmla="*/ 6 w 19"/>
                <a:gd name="T115" fmla="*/ 2 h 16"/>
                <a:gd name="T116" fmla="*/ 8 w 19"/>
                <a:gd name="T117" fmla="*/ 2 h 16"/>
                <a:gd name="T118" fmla="*/ 3 w 19"/>
                <a:gd name="T119"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9" h="16">
                  <a:moveTo>
                    <a:pt x="3" y="0"/>
                  </a:moveTo>
                  <a:lnTo>
                    <a:pt x="3" y="0"/>
                  </a:lnTo>
                  <a:lnTo>
                    <a:pt x="3" y="1"/>
                  </a:lnTo>
                  <a:lnTo>
                    <a:pt x="3" y="1"/>
                  </a:lnTo>
                  <a:lnTo>
                    <a:pt x="2" y="1"/>
                  </a:lnTo>
                  <a:lnTo>
                    <a:pt x="2" y="2"/>
                  </a:lnTo>
                  <a:lnTo>
                    <a:pt x="2" y="3"/>
                  </a:lnTo>
                  <a:lnTo>
                    <a:pt x="2" y="3"/>
                  </a:lnTo>
                  <a:lnTo>
                    <a:pt x="1" y="3"/>
                  </a:lnTo>
                  <a:lnTo>
                    <a:pt x="1" y="4"/>
                  </a:lnTo>
                  <a:lnTo>
                    <a:pt x="0" y="4"/>
                  </a:lnTo>
                  <a:lnTo>
                    <a:pt x="0" y="4"/>
                  </a:lnTo>
                  <a:lnTo>
                    <a:pt x="0" y="5"/>
                  </a:lnTo>
                  <a:lnTo>
                    <a:pt x="0" y="6"/>
                  </a:lnTo>
                  <a:lnTo>
                    <a:pt x="0" y="6"/>
                  </a:lnTo>
                  <a:lnTo>
                    <a:pt x="0" y="7"/>
                  </a:lnTo>
                  <a:lnTo>
                    <a:pt x="0" y="8"/>
                  </a:lnTo>
                  <a:lnTo>
                    <a:pt x="0" y="9"/>
                  </a:lnTo>
                  <a:lnTo>
                    <a:pt x="1" y="9"/>
                  </a:lnTo>
                  <a:lnTo>
                    <a:pt x="1" y="9"/>
                  </a:lnTo>
                  <a:lnTo>
                    <a:pt x="2" y="10"/>
                  </a:lnTo>
                  <a:lnTo>
                    <a:pt x="2" y="10"/>
                  </a:lnTo>
                  <a:lnTo>
                    <a:pt x="2" y="11"/>
                  </a:lnTo>
                  <a:lnTo>
                    <a:pt x="4" y="11"/>
                  </a:lnTo>
                  <a:lnTo>
                    <a:pt x="5" y="11"/>
                  </a:lnTo>
                  <a:lnTo>
                    <a:pt x="5" y="11"/>
                  </a:lnTo>
                  <a:lnTo>
                    <a:pt x="6" y="11"/>
                  </a:lnTo>
                  <a:lnTo>
                    <a:pt x="7" y="10"/>
                  </a:lnTo>
                  <a:lnTo>
                    <a:pt x="8" y="10"/>
                  </a:lnTo>
                  <a:lnTo>
                    <a:pt x="8" y="9"/>
                  </a:lnTo>
                  <a:lnTo>
                    <a:pt x="10" y="8"/>
                  </a:lnTo>
                  <a:lnTo>
                    <a:pt x="11" y="7"/>
                  </a:lnTo>
                  <a:lnTo>
                    <a:pt x="11" y="7"/>
                  </a:lnTo>
                  <a:lnTo>
                    <a:pt x="12" y="6"/>
                  </a:lnTo>
                  <a:lnTo>
                    <a:pt x="13" y="6"/>
                  </a:lnTo>
                  <a:lnTo>
                    <a:pt x="14" y="6"/>
                  </a:lnTo>
                  <a:lnTo>
                    <a:pt x="14" y="6"/>
                  </a:lnTo>
                  <a:lnTo>
                    <a:pt x="16" y="6"/>
                  </a:lnTo>
                  <a:lnTo>
                    <a:pt x="17" y="7"/>
                  </a:lnTo>
                  <a:lnTo>
                    <a:pt x="17" y="8"/>
                  </a:lnTo>
                  <a:lnTo>
                    <a:pt x="17" y="8"/>
                  </a:lnTo>
                  <a:lnTo>
                    <a:pt x="17" y="9"/>
                  </a:lnTo>
                  <a:lnTo>
                    <a:pt x="17" y="9"/>
                  </a:lnTo>
                  <a:lnTo>
                    <a:pt x="17" y="10"/>
                  </a:lnTo>
                  <a:lnTo>
                    <a:pt x="17" y="11"/>
                  </a:lnTo>
                  <a:lnTo>
                    <a:pt x="17" y="11"/>
                  </a:lnTo>
                  <a:lnTo>
                    <a:pt x="16" y="11"/>
                  </a:lnTo>
                  <a:lnTo>
                    <a:pt x="16" y="12"/>
                  </a:lnTo>
                  <a:lnTo>
                    <a:pt x="15" y="12"/>
                  </a:lnTo>
                  <a:lnTo>
                    <a:pt x="15" y="13"/>
                  </a:lnTo>
                  <a:lnTo>
                    <a:pt x="14" y="13"/>
                  </a:lnTo>
                  <a:lnTo>
                    <a:pt x="14" y="13"/>
                  </a:lnTo>
                  <a:lnTo>
                    <a:pt x="14" y="14"/>
                  </a:lnTo>
                  <a:lnTo>
                    <a:pt x="13" y="14"/>
                  </a:lnTo>
                  <a:lnTo>
                    <a:pt x="12" y="14"/>
                  </a:lnTo>
                  <a:lnTo>
                    <a:pt x="11" y="14"/>
                  </a:lnTo>
                  <a:lnTo>
                    <a:pt x="11" y="14"/>
                  </a:lnTo>
                  <a:lnTo>
                    <a:pt x="11" y="14"/>
                  </a:lnTo>
                  <a:lnTo>
                    <a:pt x="10" y="14"/>
                  </a:lnTo>
                  <a:lnTo>
                    <a:pt x="10" y="15"/>
                  </a:lnTo>
                  <a:lnTo>
                    <a:pt x="15" y="15"/>
                  </a:lnTo>
                  <a:lnTo>
                    <a:pt x="14" y="15"/>
                  </a:lnTo>
                  <a:lnTo>
                    <a:pt x="14" y="14"/>
                  </a:lnTo>
                  <a:lnTo>
                    <a:pt x="15" y="14"/>
                  </a:lnTo>
                  <a:lnTo>
                    <a:pt x="15" y="14"/>
                  </a:lnTo>
                  <a:lnTo>
                    <a:pt x="16" y="13"/>
                  </a:lnTo>
                  <a:lnTo>
                    <a:pt x="17" y="12"/>
                  </a:lnTo>
                  <a:lnTo>
                    <a:pt x="17" y="11"/>
                  </a:lnTo>
                  <a:lnTo>
                    <a:pt x="17" y="11"/>
                  </a:lnTo>
                  <a:lnTo>
                    <a:pt x="17" y="11"/>
                  </a:lnTo>
                  <a:lnTo>
                    <a:pt x="18" y="10"/>
                  </a:lnTo>
                  <a:lnTo>
                    <a:pt x="18" y="9"/>
                  </a:lnTo>
                  <a:lnTo>
                    <a:pt x="18" y="9"/>
                  </a:lnTo>
                  <a:lnTo>
                    <a:pt x="18" y="8"/>
                  </a:lnTo>
                  <a:lnTo>
                    <a:pt x="18" y="7"/>
                  </a:lnTo>
                  <a:lnTo>
                    <a:pt x="17" y="6"/>
                  </a:lnTo>
                  <a:lnTo>
                    <a:pt x="17" y="6"/>
                  </a:lnTo>
                  <a:lnTo>
                    <a:pt x="17" y="6"/>
                  </a:lnTo>
                  <a:lnTo>
                    <a:pt x="17" y="5"/>
                  </a:lnTo>
                  <a:lnTo>
                    <a:pt x="16" y="5"/>
                  </a:lnTo>
                  <a:lnTo>
                    <a:pt x="16" y="4"/>
                  </a:lnTo>
                  <a:lnTo>
                    <a:pt x="15" y="4"/>
                  </a:lnTo>
                  <a:lnTo>
                    <a:pt x="14" y="4"/>
                  </a:lnTo>
                  <a:lnTo>
                    <a:pt x="14" y="4"/>
                  </a:lnTo>
                  <a:lnTo>
                    <a:pt x="13" y="4"/>
                  </a:lnTo>
                  <a:lnTo>
                    <a:pt x="12" y="4"/>
                  </a:lnTo>
                  <a:lnTo>
                    <a:pt x="11" y="4"/>
                  </a:lnTo>
                  <a:lnTo>
                    <a:pt x="11" y="4"/>
                  </a:lnTo>
                  <a:lnTo>
                    <a:pt x="10" y="5"/>
                  </a:lnTo>
                  <a:lnTo>
                    <a:pt x="9" y="6"/>
                  </a:lnTo>
                  <a:lnTo>
                    <a:pt x="8" y="6"/>
                  </a:lnTo>
                  <a:lnTo>
                    <a:pt x="8" y="6"/>
                  </a:lnTo>
                  <a:lnTo>
                    <a:pt x="8" y="6"/>
                  </a:lnTo>
                  <a:lnTo>
                    <a:pt x="7" y="7"/>
                  </a:lnTo>
                  <a:lnTo>
                    <a:pt x="7" y="8"/>
                  </a:lnTo>
                  <a:lnTo>
                    <a:pt x="6" y="8"/>
                  </a:lnTo>
                  <a:lnTo>
                    <a:pt x="5" y="9"/>
                  </a:lnTo>
                  <a:lnTo>
                    <a:pt x="5" y="9"/>
                  </a:lnTo>
                  <a:lnTo>
                    <a:pt x="4" y="9"/>
                  </a:lnTo>
                  <a:lnTo>
                    <a:pt x="3" y="9"/>
                  </a:lnTo>
                  <a:lnTo>
                    <a:pt x="2" y="9"/>
                  </a:lnTo>
                  <a:lnTo>
                    <a:pt x="2" y="8"/>
                  </a:lnTo>
                  <a:lnTo>
                    <a:pt x="1" y="7"/>
                  </a:lnTo>
                  <a:lnTo>
                    <a:pt x="1" y="6"/>
                  </a:lnTo>
                  <a:lnTo>
                    <a:pt x="1" y="6"/>
                  </a:lnTo>
                  <a:lnTo>
                    <a:pt x="1" y="5"/>
                  </a:lnTo>
                  <a:lnTo>
                    <a:pt x="2" y="5"/>
                  </a:lnTo>
                  <a:lnTo>
                    <a:pt x="2" y="4"/>
                  </a:lnTo>
                  <a:lnTo>
                    <a:pt x="2" y="4"/>
                  </a:lnTo>
                  <a:lnTo>
                    <a:pt x="2" y="4"/>
                  </a:lnTo>
                  <a:lnTo>
                    <a:pt x="2" y="3"/>
                  </a:lnTo>
                  <a:lnTo>
                    <a:pt x="3" y="3"/>
                  </a:lnTo>
                  <a:lnTo>
                    <a:pt x="4" y="2"/>
                  </a:lnTo>
                  <a:lnTo>
                    <a:pt x="5" y="2"/>
                  </a:lnTo>
                  <a:lnTo>
                    <a:pt x="5" y="2"/>
                  </a:lnTo>
                  <a:lnTo>
                    <a:pt x="6" y="2"/>
                  </a:lnTo>
                  <a:lnTo>
                    <a:pt x="7" y="2"/>
                  </a:lnTo>
                  <a:lnTo>
                    <a:pt x="8" y="2"/>
                  </a:lnTo>
                  <a:lnTo>
                    <a:pt x="8" y="1"/>
                  </a:lnTo>
                  <a:lnTo>
                    <a:pt x="3" y="0"/>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00" name="Freeform 497"/>
            <p:cNvSpPr>
              <a:spLocks/>
            </p:cNvSpPr>
            <p:nvPr/>
          </p:nvSpPr>
          <p:spPr bwMode="auto">
            <a:xfrm>
              <a:off x="1299" y="2922"/>
              <a:ext cx="22" cy="20"/>
            </a:xfrm>
            <a:custGeom>
              <a:avLst/>
              <a:gdLst>
                <a:gd name="T0" fmla="*/ 8 w 22"/>
                <a:gd name="T1" fmla="*/ 7 h 20"/>
                <a:gd name="T2" fmla="*/ 7 w 22"/>
                <a:gd name="T3" fmla="*/ 6 h 20"/>
                <a:gd name="T4" fmla="*/ 6 w 22"/>
                <a:gd name="T5" fmla="*/ 6 h 20"/>
                <a:gd name="T6" fmla="*/ 6 w 22"/>
                <a:gd name="T7" fmla="*/ 5 h 20"/>
                <a:gd name="T8" fmla="*/ 5 w 22"/>
                <a:gd name="T9" fmla="*/ 5 h 20"/>
                <a:gd name="T10" fmla="*/ 6 w 22"/>
                <a:gd name="T11" fmla="*/ 4 h 20"/>
                <a:gd name="T12" fmla="*/ 7 w 22"/>
                <a:gd name="T13" fmla="*/ 3 h 20"/>
                <a:gd name="T14" fmla="*/ 8 w 22"/>
                <a:gd name="T15" fmla="*/ 3 h 20"/>
                <a:gd name="T16" fmla="*/ 8 w 22"/>
                <a:gd name="T17" fmla="*/ 2 h 20"/>
                <a:gd name="T18" fmla="*/ 9 w 22"/>
                <a:gd name="T19" fmla="*/ 2 h 20"/>
                <a:gd name="T20" fmla="*/ 9 w 22"/>
                <a:gd name="T21" fmla="*/ 2 h 20"/>
                <a:gd name="T22" fmla="*/ 9 w 22"/>
                <a:gd name="T23" fmla="*/ 2 h 20"/>
                <a:gd name="T24" fmla="*/ 10 w 22"/>
                <a:gd name="T25" fmla="*/ 2 h 20"/>
                <a:gd name="T26" fmla="*/ 11 w 22"/>
                <a:gd name="T27" fmla="*/ 2 h 20"/>
                <a:gd name="T28" fmla="*/ 12 w 22"/>
                <a:gd name="T29" fmla="*/ 2 h 20"/>
                <a:gd name="T30" fmla="*/ 12 w 22"/>
                <a:gd name="T31" fmla="*/ 2 h 20"/>
                <a:gd name="T32" fmla="*/ 9 w 22"/>
                <a:gd name="T33" fmla="*/ 0 h 20"/>
                <a:gd name="T34" fmla="*/ 0 w 22"/>
                <a:gd name="T35" fmla="*/ 11 h 20"/>
                <a:gd name="T36" fmla="*/ 2 w 22"/>
                <a:gd name="T37" fmla="*/ 15 h 20"/>
                <a:gd name="T38" fmla="*/ 3 w 22"/>
                <a:gd name="T39" fmla="*/ 15 h 20"/>
                <a:gd name="T40" fmla="*/ 3 w 22"/>
                <a:gd name="T41" fmla="*/ 14 h 20"/>
                <a:gd name="T42" fmla="*/ 2 w 22"/>
                <a:gd name="T43" fmla="*/ 14 h 20"/>
                <a:gd name="T44" fmla="*/ 2 w 22"/>
                <a:gd name="T45" fmla="*/ 14 h 20"/>
                <a:gd name="T46" fmla="*/ 2 w 22"/>
                <a:gd name="T47" fmla="*/ 13 h 20"/>
                <a:gd name="T48" fmla="*/ 2 w 22"/>
                <a:gd name="T49" fmla="*/ 12 h 20"/>
                <a:gd name="T50" fmla="*/ 2 w 22"/>
                <a:gd name="T51" fmla="*/ 11 h 20"/>
                <a:gd name="T52" fmla="*/ 2 w 22"/>
                <a:gd name="T53" fmla="*/ 11 h 20"/>
                <a:gd name="T54" fmla="*/ 2 w 22"/>
                <a:gd name="T55" fmla="*/ 10 h 20"/>
                <a:gd name="T56" fmla="*/ 2 w 22"/>
                <a:gd name="T57" fmla="*/ 9 h 20"/>
                <a:gd name="T58" fmla="*/ 3 w 22"/>
                <a:gd name="T59" fmla="*/ 8 h 20"/>
                <a:gd name="T60" fmla="*/ 3 w 22"/>
                <a:gd name="T61" fmla="*/ 8 h 20"/>
                <a:gd name="T62" fmla="*/ 4 w 22"/>
                <a:gd name="T63" fmla="*/ 8 h 20"/>
                <a:gd name="T64" fmla="*/ 5 w 22"/>
                <a:gd name="T65" fmla="*/ 8 h 20"/>
                <a:gd name="T66" fmla="*/ 5 w 22"/>
                <a:gd name="T67" fmla="*/ 8 h 20"/>
                <a:gd name="T68" fmla="*/ 6 w 22"/>
                <a:gd name="T69" fmla="*/ 8 h 20"/>
                <a:gd name="T70" fmla="*/ 15 w 22"/>
                <a:gd name="T71" fmla="*/ 14 h 20"/>
                <a:gd name="T72" fmla="*/ 15 w 22"/>
                <a:gd name="T73" fmla="*/ 15 h 20"/>
                <a:gd name="T74" fmla="*/ 16 w 22"/>
                <a:gd name="T75" fmla="*/ 15 h 20"/>
                <a:gd name="T76" fmla="*/ 16 w 22"/>
                <a:gd name="T77" fmla="*/ 16 h 20"/>
                <a:gd name="T78" fmla="*/ 16 w 22"/>
                <a:gd name="T79" fmla="*/ 16 h 20"/>
                <a:gd name="T80" fmla="*/ 16 w 22"/>
                <a:gd name="T81" fmla="*/ 17 h 20"/>
                <a:gd name="T82" fmla="*/ 16 w 22"/>
                <a:gd name="T83" fmla="*/ 17 h 20"/>
                <a:gd name="T84" fmla="*/ 16 w 22"/>
                <a:gd name="T85" fmla="*/ 18 h 20"/>
                <a:gd name="T86" fmla="*/ 16 w 22"/>
                <a:gd name="T87" fmla="*/ 19 h 20"/>
                <a:gd name="T88" fmla="*/ 21 w 22"/>
                <a:gd name="T89" fmla="*/ 13 h 20"/>
                <a:gd name="T90" fmla="*/ 21 w 22"/>
                <a:gd name="T91" fmla="*/ 12 h 20"/>
                <a:gd name="T92" fmla="*/ 20 w 22"/>
                <a:gd name="T93" fmla="*/ 13 h 20"/>
                <a:gd name="T94" fmla="*/ 19 w 22"/>
                <a:gd name="T95" fmla="*/ 13 h 20"/>
                <a:gd name="T96" fmla="*/ 19 w 22"/>
                <a:gd name="T97" fmla="*/ 14 h 20"/>
                <a:gd name="T98" fmla="*/ 19 w 22"/>
                <a:gd name="T99" fmla="*/ 14 h 20"/>
                <a:gd name="T100" fmla="*/ 18 w 22"/>
                <a:gd name="T101" fmla="*/ 14 h 20"/>
                <a:gd name="T102" fmla="*/ 18 w 22"/>
                <a:gd name="T103" fmla="*/ 13 h 20"/>
                <a:gd name="T104" fmla="*/ 17 w 22"/>
                <a:gd name="T105" fmla="*/ 13 h 20"/>
                <a:gd name="T106" fmla="*/ 16 w 22"/>
                <a:gd name="T107" fmla="*/ 13 h 20"/>
                <a:gd name="T108" fmla="*/ 16 w 22"/>
                <a:gd name="T109" fmla="*/ 12 h 20"/>
                <a:gd name="T110" fmla="*/ 8 w 22"/>
                <a:gd name="T111" fmla="*/ 7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2" h="20">
                  <a:moveTo>
                    <a:pt x="8" y="7"/>
                  </a:moveTo>
                  <a:lnTo>
                    <a:pt x="7" y="6"/>
                  </a:lnTo>
                  <a:lnTo>
                    <a:pt x="6" y="6"/>
                  </a:lnTo>
                  <a:lnTo>
                    <a:pt x="6" y="5"/>
                  </a:lnTo>
                  <a:lnTo>
                    <a:pt x="5" y="5"/>
                  </a:lnTo>
                  <a:lnTo>
                    <a:pt x="6" y="4"/>
                  </a:lnTo>
                  <a:lnTo>
                    <a:pt x="7" y="3"/>
                  </a:lnTo>
                  <a:lnTo>
                    <a:pt x="8" y="3"/>
                  </a:lnTo>
                  <a:lnTo>
                    <a:pt x="8" y="2"/>
                  </a:lnTo>
                  <a:lnTo>
                    <a:pt x="9" y="2"/>
                  </a:lnTo>
                  <a:lnTo>
                    <a:pt x="9" y="2"/>
                  </a:lnTo>
                  <a:lnTo>
                    <a:pt x="9" y="2"/>
                  </a:lnTo>
                  <a:lnTo>
                    <a:pt x="10" y="2"/>
                  </a:lnTo>
                  <a:lnTo>
                    <a:pt x="11" y="2"/>
                  </a:lnTo>
                  <a:lnTo>
                    <a:pt x="12" y="2"/>
                  </a:lnTo>
                  <a:lnTo>
                    <a:pt x="12" y="2"/>
                  </a:lnTo>
                  <a:lnTo>
                    <a:pt x="9" y="0"/>
                  </a:lnTo>
                  <a:lnTo>
                    <a:pt x="0" y="11"/>
                  </a:lnTo>
                  <a:lnTo>
                    <a:pt x="2" y="15"/>
                  </a:lnTo>
                  <a:lnTo>
                    <a:pt x="3" y="15"/>
                  </a:lnTo>
                  <a:lnTo>
                    <a:pt x="3" y="14"/>
                  </a:lnTo>
                  <a:lnTo>
                    <a:pt x="2" y="14"/>
                  </a:lnTo>
                  <a:lnTo>
                    <a:pt x="2" y="14"/>
                  </a:lnTo>
                  <a:lnTo>
                    <a:pt x="2" y="13"/>
                  </a:lnTo>
                  <a:lnTo>
                    <a:pt x="2" y="12"/>
                  </a:lnTo>
                  <a:lnTo>
                    <a:pt x="2" y="11"/>
                  </a:lnTo>
                  <a:lnTo>
                    <a:pt x="2" y="11"/>
                  </a:lnTo>
                  <a:lnTo>
                    <a:pt x="2" y="10"/>
                  </a:lnTo>
                  <a:lnTo>
                    <a:pt x="2" y="9"/>
                  </a:lnTo>
                  <a:lnTo>
                    <a:pt x="3" y="8"/>
                  </a:lnTo>
                  <a:lnTo>
                    <a:pt x="3" y="8"/>
                  </a:lnTo>
                  <a:lnTo>
                    <a:pt x="4" y="8"/>
                  </a:lnTo>
                  <a:lnTo>
                    <a:pt x="5" y="8"/>
                  </a:lnTo>
                  <a:lnTo>
                    <a:pt x="5" y="8"/>
                  </a:lnTo>
                  <a:lnTo>
                    <a:pt x="6" y="8"/>
                  </a:lnTo>
                  <a:lnTo>
                    <a:pt x="15" y="14"/>
                  </a:lnTo>
                  <a:lnTo>
                    <a:pt x="15" y="15"/>
                  </a:lnTo>
                  <a:lnTo>
                    <a:pt x="16" y="15"/>
                  </a:lnTo>
                  <a:lnTo>
                    <a:pt x="16" y="16"/>
                  </a:lnTo>
                  <a:lnTo>
                    <a:pt x="16" y="16"/>
                  </a:lnTo>
                  <a:lnTo>
                    <a:pt x="16" y="17"/>
                  </a:lnTo>
                  <a:lnTo>
                    <a:pt x="16" y="17"/>
                  </a:lnTo>
                  <a:lnTo>
                    <a:pt x="16" y="18"/>
                  </a:lnTo>
                  <a:lnTo>
                    <a:pt x="16" y="19"/>
                  </a:lnTo>
                  <a:lnTo>
                    <a:pt x="21" y="13"/>
                  </a:lnTo>
                  <a:lnTo>
                    <a:pt x="21" y="12"/>
                  </a:lnTo>
                  <a:lnTo>
                    <a:pt x="20" y="13"/>
                  </a:lnTo>
                  <a:lnTo>
                    <a:pt x="19" y="13"/>
                  </a:lnTo>
                  <a:lnTo>
                    <a:pt x="19" y="14"/>
                  </a:lnTo>
                  <a:lnTo>
                    <a:pt x="19" y="14"/>
                  </a:lnTo>
                  <a:lnTo>
                    <a:pt x="18" y="14"/>
                  </a:lnTo>
                  <a:lnTo>
                    <a:pt x="18" y="13"/>
                  </a:lnTo>
                  <a:lnTo>
                    <a:pt x="17" y="13"/>
                  </a:lnTo>
                  <a:lnTo>
                    <a:pt x="16" y="13"/>
                  </a:lnTo>
                  <a:lnTo>
                    <a:pt x="16" y="12"/>
                  </a:lnTo>
                  <a:lnTo>
                    <a:pt x="8" y="7"/>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01" name="Freeform 498"/>
            <p:cNvSpPr>
              <a:spLocks/>
            </p:cNvSpPr>
            <p:nvPr/>
          </p:nvSpPr>
          <p:spPr bwMode="auto">
            <a:xfrm>
              <a:off x="1612" y="3054"/>
              <a:ext cx="21" cy="7"/>
            </a:xfrm>
            <a:custGeom>
              <a:avLst/>
              <a:gdLst>
                <a:gd name="T0" fmla="*/ 20 w 21"/>
                <a:gd name="T1" fmla="*/ 5 h 7"/>
                <a:gd name="T2" fmla="*/ 20 w 21"/>
                <a:gd name="T3" fmla="*/ 5 h 7"/>
                <a:gd name="T4" fmla="*/ 20 w 21"/>
                <a:gd name="T5" fmla="*/ 5 h 7"/>
                <a:gd name="T6" fmla="*/ 19 w 21"/>
                <a:gd name="T7" fmla="*/ 5 h 7"/>
                <a:gd name="T8" fmla="*/ 19 w 21"/>
                <a:gd name="T9" fmla="*/ 4 h 7"/>
                <a:gd name="T10" fmla="*/ 18 w 21"/>
                <a:gd name="T11" fmla="*/ 4 h 7"/>
                <a:gd name="T12" fmla="*/ 18 w 21"/>
                <a:gd name="T13" fmla="*/ 3 h 7"/>
                <a:gd name="T14" fmla="*/ 18 w 21"/>
                <a:gd name="T15" fmla="*/ 3 h 7"/>
                <a:gd name="T16" fmla="*/ 18 w 21"/>
                <a:gd name="T17" fmla="*/ 2 h 7"/>
                <a:gd name="T18" fmla="*/ 18 w 21"/>
                <a:gd name="T19" fmla="*/ 2 h 7"/>
                <a:gd name="T20" fmla="*/ 18 w 21"/>
                <a:gd name="T21" fmla="*/ 1 h 7"/>
                <a:gd name="T22" fmla="*/ 18 w 21"/>
                <a:gd name="T23" fmla="*/ 2 h 7"/>
                <a:gd name="T24" fmla="*/ 18 w 21"/>
                <a:gd name="T25" fmla="*/ 2 h 7"/>
                <a:gd name="T26" fmla="*/ 18 w 21"/>
                <a:gd name="T27" fmla="*/ 3 h 7"/>
                <a:gd name="T28" fmla="*/ 17 w 21"/>
                <a:gd name="T29" fmla="*/ 3 h 7"/>
                <a:gd name="T30" fmla="*/ 17 w 21"/>
                <a:gd name="T31" fmla="*/ 3 h 7"/>
                <a:gd name="T32" fmla="*/ 16 w 21"/>
                <a:gd name="T33" fmla="*/ 3 h 7"/>
                <a:gd name="T34" fmla="*/ 16 w 21"/>
                <a:gd name="T35" fmla="*/ 4 h 7"/>
                <a:gd name="T36" fmla="*/ 15 w 21"/>
                <a:gd name="T37" fmla="*/ 4 h 7"/>
                <a:gd name="T38" fmla="*/ 15 w 21"/>
                <a:gd name="T39" fmla="*/ 4 h 7"/>
                <a:gd name="T40" fmla="*/ 14 w 21"/>
                <a:gd name="T41" fmla="*/ 3 h 7"/>
                <a:gd name="T42" fmla="*/ 5 w 21"/>
                <a:gd name="T43" fmla="*/ 3 h 7"/>
                <a:gd name="T44" fmla="*/ 5 w 21"/>
                <a:gd name="T45" fmla="*/ 3 h 7"/>
                <a:gd name="T46" fmla="*/ 4 w 21"/>
                <a:gd name="T47" fmla="*/ 3 h 7"/>
                <a:gd name="T48" fmla="*/ 3 w 21"/>
                <a:gd name="T49" fmla="*/ 3 h 7"/>
                <a:gd name="T50" fmla="*/ 3 w 21"/>
                <a:gd name="T51" fmla="*/ 2 h 7"/>
                <a:gd name="T52" fmla="*/ 2 w 21"/>
                <a:gd name="T53" fmla="*/ 2 h 7"/>
                <a:gd name="T54" fmla="*/ 2 w 21"/>
                <a:gd name="T55" fmla="*/ 0 h 7"/>
                <a:gd name="T56" fmla="*/ 2 w 21"/>
                <a:gd name="T57" fmla="*/ 0 h 7"/>
                <a:gd name="T58" fmla="*/ 0 w 21"/>
                <a:gd name="T59" fmla="*/ 6 h 7"/>
                <a:gd name="T60" fmla="*/ 2 w 21"/>
                <a:gd name="T61" fmla="*/ 6 h 7"/>
                <a:gd name="T62" fmla="*/ 2 w 21"/>
                <a:gd name="T63" fmla="*/ 6 h 7"/>
                <a:gd name="T64" fmla="*/ 2 w 21"/>
                <a:gd name="T65" fmla="*/ 5 h 7"/>
                <a:gd name="T66" fmla="*/ 2 w 21"/>
                <a:gd name="T67" fmla="*/ 5 h 7"/>
                <a:gd name="T68" fmla="*/ 2 w 21"/>
                <a:gd name="T69" fmla="*/ 5 h 7"/>
                <a:gd name="T70" fmla="*/ 2 w 21"/>
                <a:gd name="T71" fmla="*/ 4 h 7"/>
                <a:gd name="T72" fmla="*/ 3 w 21"/>
                <a:gd name="T73" fmla="*/ 4 h 7"/>
                <a:gd name="T74" fmla="*/ 4 w 21"/>
                <a:gd name="T75" fmla="*/ 4 h 7"/>
                <a:gd name="T76" fmla="*/ 5 w 21"/>
                <a:gd name="T77" fmla="*/ 4 h 7"/>
                <a:gd name="T78" fmla="*/ 5 w 21"/>
                <a:gd name="T79" fmla="*/ 4 h 7"/>
                <a:gd name="T80" fmla="*/ 5 w 21"/>
                <a:gd name="T81" fmla="*/ 5 h 7"/>
                <a:gd name="T82" fmla="*/ 20 w 21"/>
                <a:gd name="T83" fmla="*/ 6 h 7"/>
                <a:gd name="T84" fmla="*/ 20 w 21"/>
                <a:gd name="T85"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1" h="7">
                  <a:moveTo>
                    <a:pt x="20" y="5"/>
                  </a:moveTo>
                  <a:lnTo>
                    <a:pt x="20" y="5"/>
                  </a:lnTo>
                  <a:lnTo>
                    <a:pt x="20" y="5"/>
                  </a:lnTo>
                  <a:lnTo>
                    <a:pt x="19" y="5"/>
                  </a:lnTo>
                  <a:lnTo>
                    <a:pt x="19" y="4"/>
                  </a:lnTo>
                  <a:lnTo>
                    <a:pt x="18" y="4"/>
                  </a:lnTo>
                  <a:lnTo>
                    <a:pt x="18" y="3"/>
                  </a:lnTo>
                  <a:lnTo>
                    <a:pt x="18" y="3"/>
                  </a:lnTo>
                  <a:lnTo>
                    <a:pt x="18" y="2"/>
                  </a:lnTo>
                  <a:lnTo>
                    <a:pt x="18" y="2"/>
                  </a:lnTo>
                  <a:lnTo>
                    <a:pt x="18" y="1"/>
                  </a:lnTo>
                  <a:lnTo>
                    <a:pt x="18" y="2"/>
                  </a:lnTo>
                  <a:lnTo>
                    <a:pt x="18" y="2"/>
                  </a:lnTo>
                  <a:lnTo>
                    <a:pt x="18" y="3"/>
                  </a:lnTo>
                  <a:lnTo>
                    <a:pt x="17" y="3"/>
                  </a:lnTo>
                  <a:lnTo>
                    <a:pt x="17" y="3"/>
                  </a:lnTo>
                  <a:lnTo>
                    <a:pt x="16" y="3"/>
                  </a:lnTo>
                  <a:lnTo>
                    <a:pt x="16" y="4"/>
                  </a:lnTo>
                  <a:lnTo>
                    <a:pt x="15" y="4"/>
                  </a:lnTo>
                  <a:lnTo>
                    <a:pt x="15" y="4"/>
                  </a:lnTo>
                  <a:lnTo>
                    <a:pt x="14" y="3"/>
                  </a:lnTo>
                  <a:lnTo>
                    <a:pt x="5" y="3"/>
                  </a:lnTo>
                  <a:lnTo>
                    <a:pt x="5" y="3"/>
                  </a:lnTo>
                  <a:lnTo>
                    <a:pt x="4" y="3"/>
                  </a:lnTo>
                  <a:lnTo>
                    <a:pt x="3" y="3"/>
                  </a:lnTo>
                  <a:lnTo>
                    <a:pt x="3" y="2"/>
                  </a:lnTo>
                  <a:lnTo>
                    <a:pt x="2" y="2"/>
                  </a:lnTo>
                  <a:lnTo>
                    <a:pt x="2" y="0"/>
                  </a:lnTo>
                  <a:lnTo>
                    <a:pt x="2" y="0"/>
                  </a:lnTo>
                  <a:lnTo>
                    <a:pt x="0" y="6"/>
                  </a:lnTo>
                  <a:lnTo>
                    <a:pt x="2" y="6"/>
                  </a:lnTo>
                  <a:lnTo>
                    <a:pt x="2" y="6"/>
                  </a:lnTo>
                  <a:lnTo>
                    <a:pt x="2" y="5"/>
                  </a:lnTo>
                  <a:lnTo>
                    <a:pt x="2" y="5"/>
                  </a:lnTo>
                  <a:lnTo>
                    <a:pt x="2" y="5"/>
                  </a:lnTo>
                  <a:lnTo>
                    <a:pt x="2" y="4"/>
                  </a:lnTo>
                  <a:lnTo>
                    <a:pt x="3" y="4"/>
                  </a:lnTo>
                  <a:lnTo>
                    <a:pt x="4" y="4"/>
                  </a:lnTo>
                  <a:lnTo>
                    <a:pt x="5" y="4"/>
                  </a:lnTo>
                  <a:lnTo>
                    <a:pt x="5" y="4"/>
                  </a:lnTo>
                  <a:lnTo>
                    <a:pt x="5" y="5"/>
                  </a:lnTo>
                  <a:lnTo>
                    <a:pt x="20" y="6"/>
                  </a:lnTo>
                  <a:lnTo>
                    <a:pt x="20" y="5"/>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02" name="Freeform 499"/>
            <p:cNvSpPr>
              <a:spLocks/>
            </p:cNvSpPr>
            <p:nvPr/>
          </p:nvSpPr>
          <p:spPr bwMode="auto">
            <a:xfrm>
              <a:off x="1609" y="3071"/>
              <a:ext cx="20" cy="12"/>
            </a:xfrm>
            <a:custGeom>
              <a:avLst/>
              <a:gdLst>
                <a:gd name="T0" fmla="*/ 19 w 20"/>
                <a:gd name="T1" fmla="*/ 7 h 12"/>
                <a:gd name="T2" fmla="*/ 19 w 20"/>
                <a:gd name="T3" fmla="*/ 6 h 12"/>
                <a:gd name="T4" fmla="*/ 19 w 20"/>
                <a:gd name="T5" fmla="*/ 5 h 12"/>
                <a:gd name="T6" fmla="*/ 18 w 20"/>
                <a:gd name="T7" fmla="*/ 4 h 12"/>
                <a:gd name="T8" fmla="*/ 17 w 20"/>
                <a:gd name="T9" fmla="*/ 3 h 12"/>
                <a:gd name="T10" fmla="*/ 16 w 20"/>
                <a:gd name="T11" fmla="*/ 2 h 12"/>
                <a:gd name="T12" fmla="*/ 14 w 20"/>
                <a:gd name="T13" fmla="*/ 2 h 12"/>
                <a:gd name="T14" fmla="*/ 14 w 20"/>
                <a:gd name="T15" fmla="*/ 1 h 12"/>
                <a:gd name="T16" fmla="*/ 12 w 20"/>
                <a:gd name="T17" fmla="*/ 1 h 12"/>
                <a:gd name="T18" fmla="*/ 11 w 20"/>
                <a:gd name="T19" fmla="*/ 1 h 12"/>
                <a:gd name="T20" fmla="*/ 9 w 20"/>
                <a:gd name="T21" fmla="*/ 2 h 12"/>
                <a:gd name="T22" fmla="*/ 8 w 20"/>
                <a:gd name="T23" fmla="*/ 3 h 12"/>
                <a:gd name="T24" fmla="*/ 8 w 20"/>
                <a:gd name="T25" fmla="*/ 4 h 12"/>
                <a:gd name="T26" fmla="*/ 8 w 20"/>
                <a:gd name="T27" fmla="*/ 5 h 12"/>
                <a:gd name="T28" fmla="*/ 8 w 20"/>
                <a:gd name="T29" fmla="*/ 6 h 12"/>
                <a:gd name="T30" fmla="*/ 8 w 20"/>
                <a:gd name="T31" fmla="*/ 7 h 12"/>
                <a:gd name="T32" fmla="*/ 8 w 20"/>
                <a:gd name="T33" fmla="*/ 8 h 12"/>
                <a:gd name="T34" fmla="*/ 8 w 20"/>
                <a:gd name="T35" fmla="*/ 8 h 12"/>
                <a:gd name="T36" fmla="*/ 7 w 20"/>
                <a:gd name="T37" fmla="*/ 8 h 12"/>
                <a:gd name="T38" fmla="*/ 5 w 20"/>
                <a:gd name="T39" fmla="*/ 7 h 12"/>
                <a:gd name="T40" fmla="*/ 4 w 20"/>
                <a:gd name="T41" fmla="*/ 6 h 12"/>
                <a:gd name="T42" fmla="*/ 2 w 20"/>
                <a:gd name="T43" fmla="*/ 6 h 12"/>
                <a:gd name="T44" fmla="*/ 2 w 20"/>
                <a:gd name="T45" fmla="*/ 5 h 12"/>
                <a:gd name="T46" fmla="*/ 2 w 20"/>
                <a:gd name="T47" fmla="*/ 4 h 12"/>
                <a:gd name="T48" fmla="*/ 2 w 20"/>
                <a:gd name="T49" fmla="*/ 3 h 12"/>
                <a:gd name="T50" fmla="*/ 2 w 20"/>
                <a:gd name="T51" fmla="*/ 2 h 12"/>
                <a:gd name="T52" fmla="*/ 4 w 20"/>
                <a:gd name="T53" fmla="*/ 2 h 12"/>
                <a:gd name="T54" fmla="*/ 5 w 20"/>
                <a:gd name="T55" fmla="*/ 2 h 12"/>
                <a:gd name="T56" fmla="*/ 5 w 20"/>
                <a:gd name="T57" fmla="*/ 1 h 12"/>
                <a:gd name="T58" fmla="*/ 5 w 20"/>
                <a:gd name="T59" fmla="*/ 0 h 12"/>
                <a:gd name="T60" fmla="*/ 3 w 20"/>
                <a:gd name="T61" fmla="*/ 0 h 12"/>
                <a:gd name="T62" fmla="*/ 2 w 20"/>
                <a:gd name="T63" fmla="*/ 1 h 12"/>
                <a:gd name="T64" fmla="*/ 1 w 20"/>
                <a:gd name="T65" fmla="*/ 1 h 12"/>
                <a:gd name="T66" fmla="*/ 1 w 20"/>
                <a:gd name="T67" fmla="*/ 3 h 12"/>
                <a:gd name="T68" fmla="*/ 1 w 20"/>
                <a:gd name="T69" fmla="*/ 4 h 12"/>
                <a:gd name="T70" fmla="*/ 1 w 20"/>
                <a:gd name="T71" fmla="*/ 5 h 12"/>
                <a:gd name="T72" fmla="*/ 1 w 20"/>
                <a:gd name="T73" fmla="*/ 6 h 12"/>
                <a:gd name="T74" fmla="*/ 2 w 20"/>
                <a:gd name="T75" fmla="*/ 6 h 12"/>
                <a:gd name="T76" fmla="*/ 2 w 20"/>
                <a:gd name="T77" fmla="*/ 8 h 12"/>
                <a:gd name="T78" fmla="*/ 4 w 20"/>
                <a:gd name="T79" fmla="*/ 8 h 12"/>
                <a:gd name="T80" fmla="*/ 5 w 20"/>
                <a:gd name="T81" fmla="*/ 9 h 12"/>
                <a:gd name="T82" fmla="*/ 6 w 20"/>
                <a:gd name="T83" fmla="*/ 10 h 12"/>
                <a:gd name="T84" fmla="*/ 8 w 20"/>
                <a:gd name="T85" fmla="*/ 10 h 12"/>
                <a:gd name="T86" fmla="*/ 9 w 20"/>
                <a:gd name="T87" fmla="*/ 10 h 12"/>
                <a:gd name="T88" fmla="*/ 11 w 20"/>
                <a:gd name="T89" fmla="*/ 11 h 12"/>
                <a:gd name="T90" fmla="*/ 12 w 20"/>
                <a:gd name="T91" fmla="*/ 11 h 12"/>
                <a:gd name="T92" fmla="*/ 14 w 20"/>
                <a:gd name="T93" fmla="*/ 11 h 12"/>
                <a:gd name="T94" fmla="*/ 15 w 20"/>
                <a:gd name="T95" fmla="*/ 11 h 12"/>
                <a:gd name="T96" fmla="*/ 17 w 20"/>
                <a:gd name="T97" fmla="*/ 10 h 12"/>
                <a:gd name="T98" fmla="*/ 18 w 20"/>
                <a:gd name="T99" fmla="*/ 10 h 12"/>
                <a:gd name="T100" fmla="*/ 19 w 20"/>
                <a:gd name="T101" fmla="*/ 8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 h="12">
                  <a:moveTo>
                    <a:pt x="19" y="8"/>
                  </a:moveTo>
                  <a:lnTo>
                    <a:pt x="19" y="7"/>
                  </a:lnTo>
                  <a:lnTo>
                    <a:pt x="19" y="6"/>
                  </a:lnTo>
                  <a:lnTo>
                    <a:pt x="19" y="6"/>
                  </a:lnTo>
                  <a:lnTo>
                    <a:pt x="19" y="5"/>
                  </a:lnTo>
                  <a:lnTo>
                    <a:pt x="19" y="5"/>
                  </a:lnTo>
                  <a:lnTo>
                    <a:pt x="18" y="5"/>
                  </a:lnTo>
                  <a:lnTo>
                    <a:pt x="18" y="4"/>
                  </a:lnTo>
                  <a:lnTo>
                    <a:pt x="17" y="3"/>
                  </a:lnTo>
                  <a:lnTo>
                    <a:pt x="17" y="3"/>
                  </a:lnTo>
                  <a:lnTo>
                    <a:pt x="16" y="3"/>
                  </a:lnTo>
                  <a:lnTo>
                    <a:pt x="16" y="2"/>
                  </a:lnTo>
                  <a:lnTo>
                    <a:pt x="15" y="2"/>
                  </a:lnTo>
                  <a:lnTo>
                    <a:pt x="14" y="2"/>
                  </a:lnTo>
                  <a:lnTo>
                    <a:pt x="14" y="2"/>
                  </a:lnTo>
                  <a:lnTo>
                    <a:pt x="14" y="1"/>
                  </a:lnTo>
                  <a:lnTo>
                    <a:pt x="13" y="1"/>
                  </a:lnTo>
                  <a:lnTo>
                    <a:pt x="12" y="1"/>
                  </a:lnTo>
                  <a:lnTo>
                    <a:pt x="11" y="1"/>
                  </a:lnTo>
                  <a:lnTo>
                    <a:pt x="11" y="1"/>
                  </a:lnTo>
                  <a:lnTo>
                    <a:pt x="10" y="2"/>
                  </a:lnTo>
                  <a:lnTo>
                    <a:pt x="9" y="2"/>
                  </a:lnTo>
                  <a:lnTo>
                    <a:pt x="9" y="3"/>
                  </a:lnTo>
                  <a:lnTo>
                    <a:pt x="8" y="3"/>
                  </a:lnTo>
                  <a:lnTo>
                    <a:pt x="8" y="3"/>
                  </a:lnTo>
                  <a:lnTo>
                    <a:pt x="8" y="4"/>
                  </a:lnTo>
                  <a:lnTo>
                    <a:pt x="8" y="4"/>
                  </a:lnTo>
                  <a:lnTo>
                    <a:pt x="8" y="5"/>
                  </a:lnTo>
                  <a:lnTo>
                    <a:pt x="8" y="5"/>
                  </a:lnTo>
                  <a:lnTo>
                    <a:pt x="8" y="6"/>
                  </a:lnTo>
                  <a:lnTo>
                    <a:pt x="8" y="6"/>
                  </a:lnTo>
                  <a:lnTo>
                    <a:pt x="8" y="7"/>
                  </a:lnTo>
                  <a:lnTo>
                    <a:pt x="8" y="8"/>
                  </a:lnTo>
                  <a:lnTo>
                    <a:pt x="8" y="8"/>
                  </a:lnTo>
                  <a:lnTo>
                    <a:pt x="9" y="8"/>
                  </a:lnTo>
                  <a:lnTo>
                    <a:pt x="8" y="8"/>
                  </a:lnTo>
                  <a:lnTo>
                    <a:pt x="8" y="8"/>
                  </a:lnTo>
                  <a:lnTo>
                    <a:pt x="7" y="8"/>
                  </a:lnTo>
                  <a:lnTo>
                    <a:pt x="6" y="8"/>
                  </a:lnTo>
                  <a:lnTo>
                    <a:pt x="5" y="7"/>
                  </a:lnTo>
                  <a:lnTo>
                    <a:pt x="5" y="7"/>
                  </a:lnTo>
                  <a:lnTo>
                    <a:pt x="4" y="6"/>
                  </a:lnTo>
                  <a:lnTo>
                    <a:pt x="3" y="6"/>
                  </a:lnTo>
                  <a:lnTo>
                    <a:pt x="2" y="6"/>
                  </a:lnTo>
                  <a:lnTo>
                    <a:pt x="2" y="5"/>
                  </a:lnTo>
                  <a:lnTo>
                    <a:pt x="2" y="5"/>
                  </a:lnTo>
                  <a:lnTo>
                    <a:pt x="2" y="5"/>
                  </a:lnTo>
                  <a:lnTo>
                    <a:pt x="2" y="4"/>
                  </a:lnTo>
                  <a:lnTo>
                    <a:pt x="2" y="3"/>
                  </a:lnTo>
                  <a:lnTo>
                    <a:pt x="2" y="3"/>
                  </a:lnTo>
                  <a:lnTo>
                    <a:pt x="2" y="3"/>
                  </a:lnTo>
                  <a:lnTo>
                    <a:pt x="2" y="2"/>
                  </a:lnTo>
                  <a:lnTo>
                    <a:pt x="3" y="2"/>
                  </a:lnTo>
                  <a:lnTo>
                    <a:pt x="4" y="2"/>
                  </a:lnTo>
                  <a:lnTo>
                    <a:pt x="5" y="2"/>
                  </a:lnTo>
                  <a:lnTo>
                    <a:pt x="5" y="2"/>
                  </a:lnTo>
                  <a:lnTo>
                    <a:pt x="5" y="1"/>
                  </a:lnTo>
                  <a:lnTo>
                    <a:pt x="5" y="1"/>
                  </a:lnTo>
                  <a:lnTo>
                    <a:pt x="5" y="0"/>
                  </a:lnTo>
                  <a:lnTo>
                    <a:pt x="5" y="0"/>
                  </a:lnTo>
                  <a:lnTo>
                    <a:pt x="4" y="0"/>
                  </a:lnTo>
                  <a:lnTo>
                    <a:pt x="3" y="0"/>
                  </a:lnTo>
                  <a:lnTo>
                    <a:pt x="2" y="0"/>
                  </a:lnTo>
                  <a:lnTo>
                    <a:pt x="2" y="1"/>
                  </a:lnTo>
                  <a:lnTo>
                    <a:pt x="2" y="1"/>
                  </a:lnTo>
                  <a:lnTo>
                    <a:pt x="1" y="1"/>
                  </a:lnTo>
                  <a:lnTo>
                    <a:pt x="1" y="2"/>
                  </a:lnTo>
                  <a:lnTo>
                    <a:pt x="1" y="3"/>
                  </a:lnTo>
                  <a:lnTo>
                    <a:pt x="1" y="3"/>
                  </a:lnTo>
                  <a:lnTo>
                    <a:pt x="1" y="4"/>
                  </a:lnTo>
                  <a:lnTo>
                    <a:pt x="0" y="4"/>
                  </a:lnTo>
                  <a:lnTo>
                    <a:pt x="1" y="5"/>
                  </a:lnTo>
                  <a:lnTo>
                    <a:pt x="1" y="5"/>
                  </a:lnTo>
                  <a:lnTo>
                    <a:pt x="1" y="6"/>
                  </a:lnTo>
                  <a:lnTo>
                    <a:pt x="2" y="6"/>
                  </a:lnTo>
                  <a:lnTo>
                    <a:pt x="2" y="6"/>
                  </a:lnTo>
                  <a:lnTo>
                    <a:pt x="2" y="7"/>
                  </a:lnTo>
                  <a:lnTo>
                    <a:pt x="2" y="8"/>
                  </a:lnTo>
                  <a:lnTo>
                    <a:pt x="3" y="8"/>
                  </a:lnTo>
                  <a:lnTo>
                    <a:pt x="4" y="8"/>
                  </a:lnTo>
                  <a:lnTo>
                    <a:pt x="5" y="8"/>
                  </a:lnTo>
                  <a:lnTo>
                    <a:pt x="5" y="9"/>
                  </a:lnTo>
                  <a:lnTo>
                    <a:pt x="5" y="9"/>
                  </a:lnTo>
                  <a:lnTo>
                    <a:pt x="6" y="10"/>
                  </a:lnTo>
                  <a:lnTo>
                    <a:pt x="7" y="10"/>
                  </a:lnTo>
                  <a:lnTo>
                    <a:pt x="8" y="10"/>
                  </a:lnTo>
                  <a:lnTo>
                    <a:pt x="8" y="10"/>
                  </a:lnTo>
                  <a:lnTo>
                    <a:pt x="9" y="10"/>
                  </a:lnTo>
                  <a:lnTo>
                    <a:pt x="10" y="11"/>
                  </a:lnTo>
                  <a:lnTo>
                    <a:pt x="11" y="11"/>
                  </a:lnTo>
                  <a:lnTo>
                    <a:pt x="11" y="11"/>
                  </a:lnTo>
                  <a:lnTo>
                    <a:pt x="12" y="11"/>
                  </a:lnTo>
                  <a:lnTo>
                    <a:pt x="13" y="11"/>
                  </a:lnTo>
                  <a:lnTo>
                    <a:pt x="14" y="11"/>
                  </a:lnTo>
                  <a:lnTo>
                    <a:pt x="14" y="11"/>
                  </a:lnTo>
                  <a:lnTo>
                    <a:pt x="15" y="11"/>
                  </a:lnTo>
                  <a:lnTo>
                    <a:pt x="16" y="11"/>
                  </a:lnTo>
                  <a:lnTo>
                    <a:pt x="17" y="10"/>
                  </a:lnTo>
                  <a:lnTo>
                    <a:pt x="17" y="10"/>
                  </a:lnTo>
                  <a:lnTo>
                    <a:pt x="18" y="10"/>
                  </a:lnTo>
                  <a:lnTo>
                    <a:pt x="18" y="9"/>
                  </a:lnTo>
                  <a:lnTo>
                    <a:pt x="19" y="8"/>
                  </a:lnTo>
                  <a:lnTo>
                    <a:pt x="19" y="8"/>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03" name="Freeform 500"/>
            <p:cNvSpPr>
              <a:spLocks/>
            </p:cNvSpPr>
            <p:nvPr/>
          </p:nvSpPr>
          <p:spPr bwMode="auto">
            <a:xfrm>
              <a:off x="1620" y="3076"/>
              <a:ext cx="8" cy="4"/>
            </a:xfrm>
            <a:custGeom>
              <a:avLst/>
              <a:gdLst>
                <a:gd name="T0" fmla="*/ 2 w 8"/>
                <a:gd name="T1" fmla="*/ 3 h 4"/>
                <a:gd name="T2" fmla="*/ 2 w 8"/>
                <a:gd name="T3" fmla="*/ 3 h 4"/>
                <a:gd name="T4" fmla="*/ 1 w 8"/>
                <a:gd name="T5" fmla="*/ 3 h 4"/>
                <a:gd name="T6" fmla="*/ 1 w 8"/>
                <a:gd name="T7" fmla="*/ 2 h 4"/>
                <a:gd name="T8" fmla="*/ 1 w 8"/>
                <a:gd name="T9" fmla="*/ 2 h 4"/>
                <a:gd name="T10" fmla="*/ 1 w 8"/>
                <a:gd name="T11" fmla="*/ 2 h 4"/>
                <a:gd name="T12" fmla="*/ 1 w 8"/>
                <a:gd name="T13" fmla="*/ 2 h 4"/>
                <a:gd name="T14" fmla="*/ 0 w 8"/>
                <a:gd name="T15" fmla="*/ 2 h 4"/>
                <a:gd name="T16" fmla="*/ 0 w 8"/>
                <a:gd name="T17" fmla="*/ 1 h 4"/>
                <a:gd name="T18" fmla="*/ 0 w 8"/>
                <a:gd name="T19" fmla="*/ 1 h 4"/>
                <a:gd name="T20" fmla="*/ 0 w 8"/>
                <a:gd name="T21" fmla="*/ 1 h 4"/>
                <a:gd name="T22" fmla="*/ 1 w 8"/>
                <a:gd name="T23" fmla="*/ 1 h 4"/>
                <a:gd name="T24" fmla="*/ 1 w 8"/>
                <a:gd name="T25" fmla="*/ 0 h 4"/>
                <a:gd name="T26" fmla="*/ 1 w 8"/>
                <a:gd name="T27" fmla="*/ 0 h 4"/>
                <a:gd name="T28" fmla="*/ 1 w 8"/>
                <a:gd name="T29" fmla="*/ 0 h 4"/>
                <a:gd name="T30" fmla="*/ 2 w 8"/>
                <a:gd name="T31" fmla="*/ 0 h 4"/>
                <a:gd name="T32" fmla="*/ 2 w 8"/>
                <a:gd name="T33" fmla="*/ 0 h 4"/>
                <a:gd name="T34" fmla="*/ 3 w 8"/>
                <a:gd name="T35" fmla="*/ 0 h 4"/>
                <a:gd name="T36" fmla="*/ 3 w 8"/>
                <a:gd name="T37" fmla="*/ 0 h 4"/>
                <a:gd name="T38" fmla="*/ 4 w 8"/>
                <a:gd name="T39" fmla="*/ 0 h 4"/>
                <a:gd name="T40" fmla="*/ 4 w 8"/>
                <a:gd name="T41" fmla="*/ 0 h 4"/>
                <a:gd name="T42" fmla="*/ 5 w 8"/>
                <a:gd name="T43" fmla="*/ 0 h 4"/>
                <a:gd name="T44" fmla="*/ 5 w 8"/>
                <a:gd name="T45" fmla="*/ 0 h 4"/>
                <a:gd name="T46" fmla="*/ 5 w 8"/>
                <a:gd name="T47" fmla="*/ 1 h 4"/>
                <a:gd name="T48" fmla="*/ 6 w 8"/>
                <a:gd name="T49" fmla="*/ 1 h 4"/>
                <a:gd name="T50" fmla="*/ 6 w 8"/>
                <a:gd name="T51" fmla="*/ 1 h 4"/>
                <a:gd name="T52" fmla="*/ 7 w 8"/>
                <a:gd name="T53" fmla="*/ 1 h 4"/>
                <a:gd name="T54" fmla="*/ 7 w 8"/>
                <a:gd name="T55" fmla="*/ 2 h 4"/>
                <a:gd name="T56" fmla="*/ 7 w 8"/>
                <a:gd name="T57" fmla="*/ 2 h 4"/>
                <a:gd name="T58" fmla="*/ 7 w 8"/>
                <a:gd name="T59" fmla="*/ 2 h 4"/>
                <a:gd name="T60" fmla="*/ 7 w 8"/>
                <a:gd name="T61" fmla="*/ 3 h 4"/>
                <a:gd name="T62" fmla="*/ 6 w 8"/>
                <a:gd name="T63" fmla="*/ 3 h 4"/>
                <a:gd name="T64" fmla="*/ 6 w 8"/>
                <a:gd name="T65" fmla="*/ 3 h 4"/>
                <a:gd name="T66" fmla="*/ 6 w 8"/>
                <a:gd name="T67" fmla="*/ 3 h 4"/>
                <a:gd name="T68" fmla="*/ 5 w 8"/>
                <a:gd name="T69" fmla="*/ 3 h 4"/>
                <a:gd name="T70" fmla="*/ 5 w 8"/>
                <a:gd name="T71" fmla="*/ 3 h 4"/>
                <a:gd name="T72" fmla="*/ 4 w 8"/>
                <a:gd name="T73" fmla="*/ 3 h 4"/>
                <a:gd name="T74" fmla="*/ 4 w 8"/>
                <a:gd name="T75" fmla="*/ 3 h 4"/>
                <a:gd name="T76" fmla="*/ 3 w 8"/>
                <a:gd name="T77" fmla="*/ 3 h 4"/>
                <a:gd name="T78" fmla="*/ 3 w 8"/>
                <a:gd name="T79" fmla="*/ 3 h 4"/>
                <a:gd name="T80" fmla="*/ 2 w 8"/>
                <a:gd name="T81" fmla="*/ 3 h 4"/>
                <a:gd name="T82" fmla="*/ 2 w 8"/>
                <a:gd name="T83"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 h="4">
                  <a:moveTo>
                    <a:pt x="2" y="3"/>
                  </a:moveTo>
                  <a:lnTo>
                    <a:pt x="2" y="3"/>
                  </a:lnTo>
                  <a:lnTo>
                    <a:pt x="1" y="3"/>
                  </a:lnTo>
                  <a:lnTo>
                    <a:pt x="1" y="2"/>
                  </a:lnTo>
                  <a:lnTo>
                    <a:pt x="1" y="2"/>
                  </a:lnTo>
                  <a:lnTo>
                    <a:pt x="1" y="2"/>
                  </a:lnTo>
                  <a:lnTo>
                    <a:pt x="1" y="2"/>
                  </a:lnTo>
                  <a:lnTo>
                    <a:pt x="0" y="2"/>
                  </a:lnTo>
                  <a:lnTo>
                    <a:pt x="0" y="1"/>
                  </a:lnTo>
                  <a:lnTo>
                    <a:pt x="0" y="1"/>
                  </a:lnTo>
                  <a:lnTo>
                    <a:pt x="0" y="1"/>
                  </a:lnTo>
                  <a:lnTo>
                    <a:pt x="1" y="1"/>
                  </a:lnTo>
                  <a:lnTo>
                    <a:pt x="1" y="0"/>
                  </a:lnTo>
                  <a:lnTo>
                    <a:pt x="1" y="0"/>
                  </a:lnTo>
                  <a:lnTo>
                    <a:pt x="1" y="0"/>
                  </a:lnTo>
                  <a:lnTo>
                    <a:pt x="2" y="0"/>
                  </a:lnTo>
                  <a:lnTo>
                    <a:pt x="2" y="0"/>
                  </a:lnTo>
                  <a:lnTo>
                    <a:pt x="3" y="0"/>
                  </a:lnTo>
                  <a:lnTo>
                    <a:pt x="3" y="0"/>
                  </a:lnTo>
                  <a:lnTo>
                    <a:pt x="4" y="0"/>
                  </a:lnTo>
                  <a:lnTo>
                    <a:pt x="4" y="0"/>
                  </a:lnTo>
                  <a:lnTo>
                    <a:pt x="5" y="0"/>
                  </a:lnTo>
                  <a:lnTo>
                    <a:pt x="5" y="0"/>
                  </a:lnTo>
                  <a:lnTo>
                    <a:pt x="5" y="1"/>
                  </a:lnTo>
                  <a:lnTo>
                    <a:pt x="6" y="1"/>
                  </a:lnTo>
                  <a:lnTo>
                    <a:pt x="6" y="1"/>
                  </a:lnTo>
                  <a:lnTo>
                    <a:pt x="7" y="1"/>
                  </a:lnTo>
                  <a:lnTo>
                    <a:pt x="7" y="2"/>
                  </a:lnTo>
                  <a:lnTo>
                    <a:pt x="7" y="2"/>
                  </a:lnTo>
                  <a:lnTo>
                    <a:pt x="7" y="2"/>
                  </a:lnTo>
                  <a:lnTo>
                    <a:pt x="7" y="3"/>
                  </a:lnTo>
                  <a:lnTo>
                    <a:pt x="6" y="3"/>
                  </a:lnTo>
                  <a:lnTo>
                    <a:pt x="6" y="3"/>
                  </a:lnTo>
                  <a:lnTo>
                    <a:pt x="6" y="3"/>
                  </a:lnTo>
                  <a:lnTo>
                    <a:pt x="5" y="3"/>
                  </a:lnTo>
                  <a:lnTo>
                    <a:pt x="5" y="3"/>
                  </a:lnTo>
                  <a:lnTo>
                    <a:pt x="4" y="3"/>
                  </a:lnTo>
                  <a:lnTo>
                    <a:pt x="4" y="3"/>
                  </a:lnTo>
                  <a:lnTo>
                    <a:pt x="3" y="3"/>
                  </a:lnTo>
                  <a:lnTo>
                    <a:pt x="3" y="3"/>
                  </a:lnTo>
                  <a:lnTo>
                    <a:pt x="2" y="3"/>
                  </a:lnTo>
                  <a:lnTo>
                    <a:pt x="2" y="3"/>
                  </a:lnTo>
                </a:path>
              </a:pathLst>
            </a:custGeom>
            <a:solidFill>
              <a:srgbClr val="B2B2B2"/>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04" name="Freeform 501"/>
            <p:cNvSpPr>
              <a:spLocks/>
            </p:cNvSpPr>
            <p:nvPr/>
          </p:nvSpPr>
          <p:spPr bwMode="auto">
            <a:xfrm>
              <a:off x="1596" y="3106"/>
              <a:ext cx="19" cy="13"/>
            </a:xfrm>
            <a:custGeom>
              <a:avLst/>
              <a:gdLst>
                <a:gd name="T0" fmla="*/ 18 w 19"/>
                <a:gd name="T1" fmla="*/ 9 h 13"/>
                <a:gd name="T2" fmla="*/ 18 w 19"/>
                <a:gd name="T3" fmla="*/ 8 h 13"/>
                <a:gd name="T4" fmla="*/ 17 w 19"/>
                <a:gd name="T5" fmla="*/ 7 h 13"/>
                <a:gd name="T6" fmla="*/ 17 w 19"/>
                <a:gd name="T7" fmla="*/ 5 h 13"/>
                <a:gd name="T8" fmla="*/ 17 w 19"/>
                <a:gd name="T9" fmla="*/ 5 h 13"/>
                <a:gd name="T10" fmla="*/ 16 w 19"/>
                <a:gd name="T11" fmla="*/ 4 h 13"/>
                <a:gd name="T12" fmla="*/ 15 w 19"/>
                <a:gd name="T13" fmla="*/ 3 h 13"/>
                <a:gd name="T14" fmla="*/ 14 w 19"/>
                <a:gd name="T15" fmla="*/ 2 h 13"/>
                <a:gd name="T16" fmla="*/ 12 w 19"/>
                <a:gd name="T17" fmla="*/ 1 h 13"/>
                <a:gd name="T18" fmla="*/ 11 w 19"/>
                <a:gd name="T19" fmla="*/ 1 h 13"/>
                <a:gd name="T20" fmla="*/ 10 w 19"/>
                <a:gd name="T21" fmla="*/ 1 h 13"/>
                <a:gd name="T22" fmla="*/ 9 w 19"/>
                <a:gd name="T23" fmla="*/ 0 h 13"/>
                <a:gd name="T24" fmla="*/ 8 w 19"/>
                <a:gd name="T25" fmla="*/ 0 h 13"/>
                <a:gd name="T26" fmla="*/ 5 w 19"/>
                <a:gd name="T27" fmla="*/ 0 h 13"/>
                <a:gd name="T28" fmla="*/ 4 w 19"/>
                <a:gd name="T29" fmla="*/ 0 h 13"/>
                <a:gd name="T30" fmla="*/ 2 w 19"/>
                <a:gd name="T31" fmla="*/ 0 h 13"/>
                <a:gd name="T32" fmla="*/ 1 w 19"/>
                <a:gd name="T33" fmla="*/ 1 h 13"/>
                <a:gd name="T34" fmla="*/ 0 w 19"/>
                <a:gd name="T35" fmla="*/ 2 h 13"/>
                <a:gd name="T36" fmla="*/ 0 w 19"/>
                <a:gd name="T37" fmla="*/ 3 h 13"/>
                <a:gd name="T38" fmla="*/ 0 w 19"/>
                <a:gd name="T39" fmla="*/ 5 h 13"/>
                <a:gd name="T40" fmla="*/ 1 w 19"/>
                <a:gd name="T41" fmla="*/ 6 h 13"/>
                <a:gd name="T42" fmla="*/ 2 w 19"/>
                <a:gd name="T43" fmla="*/ 7 h 13"/>
                <a:gd name="T44" fmla="*/ 3 w 19"/>
                <a:gd name="T45" fmla="*/ 9 h 13"/>
                <a:gd name="T46" fmla="*/ 5 w 19"/>
                <a:gd name="T47" fmla="*/ 10 h 13"/>
                <a:gd name="T48" fmla="*/ 6 w 19"/>
                <a:gd name="T49" fmla="*/ 11 h 13"/>
                <a:gd name="T50" fmla="*/ 8 w 19"/>
                <a:gd name="T51" fmla="*/ 11 h 13"/>
                <a:gd name="T52" fmla="*/ 9 w 19"/>
                <a:gd name="T53" fmla="*/ 11 h 13"/>
                <a:gd name="T54" fmla="*/ 11 w 19"/>
                <a:gd name="T55" fmla="*/ 12 h 13"/>
                <a:gd name="T56" fmla="*/ 12 w 19"/>
                <a:gd name="T57" fmla="*/ 12 h 13"/>
                <a:gd name="T58" fmla="*/ 14 w 19"/>
                <a:gd name="T59" fmla="*/ 12 h 13"/>
                <a:gd name="T60" fmla="*/ 15 w 19"/>
                <a:gd name="T61" fmla="*/ 11 h 13"/>
                <a:gd name="T62" fmla="*/ 17 w 19"/>
                <a:gd name="T63" fmla="*/ 11 h 13"/>
                <a:gd name="T64" fmla="*/ 17 w 19"/>
                <a:gd name="T65" fmla="*/ 1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 h="13">
                  <a:moveTo>
                    <a:pt x="17" y="10"/>
                  </a:moveTo>
                  <a:lnTo>
                    <a:pt x="18" y="9"/>
                  </a:lnTo>
                  <a:lnTo>
                    <a:pt x="18" y="9"/>
                  </a:lnTo>
                  <a:lnTo>
                    <a:pt x="18" y="8"/>
                  </a:lnTo>
                  <a:lnTo>
                    <a:pt x="18" y="7"/>
                  </a:lnTo>
                  <a:lnTo>
                    <a:pt x="17" y="7"/>
                  </a:lnTo>
                  <a:lnTo>
                    <a:pt x="17" y="6"/>
                  </a:lnTo>
                  <a:lnTo>
                    <a:pt x="17" y="5"/>
                  </a:lnTo>
                  <a:lnTo>
                    <a:pt x="17" y="5"/>
                  </a:lnTo>
                  <a:lnTo>
                    <a:pt x="17" y="5"/>
                  </a:lnTo>
                  <a:lnTo>
                    <a:pt x="17" y="4"/>
                  </a:lnTo>
                  <a:lnTo>
                    <a:pt x="16" y="4"/>
                  </a:lnTo>
                  <a:lnTo>
                    <a:pt x="16" y="3"/>
                  </a:lnTo>
                  <a:lnTo>
                    <a:pt x="15" y="3"/>
                  </a:lnTo>
                  <a:lnTo>
                    <a:pt x="14" y="3"/>
                  </a:lnTo>
                  <a:lnTo>
                    <a:pt x="14" y="2"/>
                  </a:lnTo>
                  <a:lnTo>
                    <a:pt x="13" y="2"/>
                  </a:lnTo>
                  <a:lnTo>
                    <a:pt x="12" y="1"/>
                  </a:lnTo>
                  <a:lnTo>
                    <a:pt x="11" y="1"/>
                  </a:lnTo>
                  <a:lnTo>
                    <a:pt x="11" y="1"/>
                  </a:lnTo>
                  <a:lnTo>
                    <a:pt x="11" y="1"/>
                  </a:lnTo>
                  <a:lnTo>
                    <a:pt x="10" y="1"/>
                  </a:lnTo>
                  <a:lnTo>
                    <a:pt x="10" y="0"/>
                  </a:lnTo>
                  <a:lnTo>
                    <a:pt x="9" y="0"/>
                  </a:lnTo>
                  <a:lnTo>
                    <a:pt x="8" y="0"/>
                  </a:lnTo>
                  <a:lnTo>
                    <a:pt x="8" y="0"/>
                  </a:lnTo>
                  <a:lnTo>
                    <a:pt x="7" y="0"/>
                  </a:lnTo>
                  <a:lnTo>
                    <a:pt x="5" y="0"/>
                  </a:lnTo>
                  <a:lnTo>
                    <a:pt x="5" y="0"/>
                  </a:lnTo>
                  <a:lnTo>
                    <a:pt x="4" y="0"/>
                  </a:lnTo>
                  <a:lnTo>
                    <a:pt x="3" y="0"/>
                  </a:lnTo>
                  <a:lnTo>
                    <a:pt x="2" y="0"/>
                  </a:lnTo>
                  <a:lnTo>
                    <a:pt x="2" y="1"/>
                  </a:lnTo>
                  <a:lnTo>
                    <a:pt x="1" y="1"/>
                  </a:lnTo>
                  <a:lnTo>
                    <a:pt x="1" y="1"/>
                  </a:lnTo>
                  <a:lnTo>
                    <a:pt x="0" y="2"/>
                  </a:lnTo>
                  <a:lnTo>
                    <a:pt x="0" y="3"/>
                  </a:lnTo>
                  <a:lnTo>
                    <a:pt x="0" y="3"/>
                  </a:lnTo>
                  <a:lnTo>
                    <a:pt x="0" y="4"/>
                  </a:lnTo>
                  <a:lnTo>
                    <a:pt x="0" y="5"/>
                  </a:lnTo>
                  <a:lnTo>
                    <a:pt x="1" y="5"/>
                  </a:lnTo>
                  <a:lnTo>
                    <a:pt x="1" y="6"/>
                  </a:lnTo>
                  <a:lnTo>
                    <a:pt x="2" y="7"/>
                  </a:lnTo>
                  <a:lnTo>
                    <a:pt x="2" y="7"/>
                  </a:lnTo>
                  <a:lnTo>
                    <a:pt x="2" y="8"/>
                  </a:lnTo>
                  <a:lnTo>
                    <a:pt x="3" y="9"/>
                  </a:lnTo>
                  <a:lnTo>
                    <a:pt x="4" y="9"/>
                  </a:lnTo>
                  <a:lnTo>
                    <a:pt x="5" y="10"/>
                  </a:lnTo>
                  <a:lnTo>
                    <a:pt x="5" y="10"/>
                  </a:lnTo>
                  <a:lnTo>
                    <a:pt x="6" y="11"/>
                  </a:lnTo>
                  <a:lnTo>
                    <a:pt x="7" y="11"/>
                  </a:lnTo>
                  <a:lnTo>
                    <a:pt x="8" y="11"/>
                  </a:lnTo>
                  <a:lnTo>
                    <a:pt x="8" y="11"/>
                  </a:lnTo>
                  <a:lnTo>
                    <a:pt x="9" y="11"/>
                  </a:lnTo>
                  <a:lnTo>
                    <a:pt x="10" y="12"/>
                  </a:lnTo>
                  <a:lnTo>
                    <a:pt x="11" y="12"/>
                  </a:lnTo>
                  <a:lnTo>
                    <a:pt x="11" y="12"/>
                  </a:lnTo>
                  <a:lnTo>
                    <a:pt x="12" y="12"/>
                  </a:lnTo>
                  <a:lnTo>
                    <a:pt x="13" y="12"/>
                  </a:lnTo>
                  <a:lnTo>
                    <a:pt x="14" y="12"/>
                  </a:lnTo>
                  <a:lnTo>
                    <a:pt x="14" y="12"/>
                  </a:lnTo>
                  <a:lnTo>
                    <a:pt x="15" y="11"/>
                  </a:lnTo>
                  <a:lnTo>
                    <a:pt x="16" y="11"/>
                  </a:lnTo>
                  <a:lnTo>
                    <a:pt x="17" y="11"/>
                  </a:lnTo>
                  <a:lnTo>
                    <a:pt x="17" y="11"/>
                  </a:lnTo>
                  <a:lnTo>
                    <a:pt x="17" y="10"/>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05" name="Freeform 502"/>
            <p:cNvSpPr>
              <a:spLocks/>
            </p:cNvSpPr>
            <p:nvPr/>
          </p:nvSpPr>
          <p:spPr bwMode="auto">
            <a:xfrm>
              <a:off x="1597" y="3108"/>
              <a:ext cx="17" cy="9"/>
            </a:xfrm>
            <a:custGeom>
              <a:avLst/>
              <a:gdLst>
                <a:gd name="T0" fmla="*/ 7 w 17"/>
                <a:gd name="T1" fmla="*/ 6 h 9"/>
                <a:gd name="T2" fmla="*/ 6 w 17"/>
                <a:gd name="T3" fmla="*/ 6 h 9"/>
                <a:gd name="T4" fmla="*/ 5 w 17"/>
                <a:gd name="T5" fmla="*/ 6 h 9"/>
                <a:gd name="T6" fmla="*/ 4 w 17"/>
                <a:gd name="T7" fmla="*/ 5 h 9"/>
                <a:gd name="T8" fmla="*/ 4 w 17"/>
                <a:gd name="T9" fmla="*/ 5 h 9"/>
                <a:gd name="T10" fmla="*/ 3 w 17"/>
                <a:gd name="T11" fmla="*/ 5 h 9"/>
                <a:gd name="T12" fmla="*/ 2 w 17"/>
                <a:gd name="T13" fmla="*/ 4 h 9"/>
                <a:gd name="T14" fmla="*/ 1 w 17"/>
                <a:gd name="T15" fmla="*/ 3 h 9"/>
                <a:gd name="T16" fmla="*/ 1 w 17"/>
                <a:gd name="T17" fmla="*/ 3 h 9"/>
                <a:gd name="T18" fmla="*/ 1 w 17"/>
                <a:gd name="T19" fmla="*/ 3 h 9"/>
                <a:gd name="T20" fmla="*/ 1 w 17"/>
                <a:gd name="T21" fmla="*/ 2 h 9"/>
                <a:gd name="T22" fmla="*/ 0 w 17"/>
                <a:gd name="T23" fmla="*/ 2 h 9"/>
                <a:gd name="T24" fmla="*/ 0 w 17"/>
                <a:gd name="T25" fmla="*/ 2 h 9"/>
                <a:gd name="T26" fmla="*/ 0 w 17"/>
                <a:gd name="T27" fmla="*/ 1 h 9"/>
                <a:gd name="T28" fmla="*/ 1 w 17"/>
                <a:gd name="T29" fmla="*/ 1 h 9"/>
                <a:gd name="T30" fmla="*/ 1 w 17"/>
                <a:gd name="T31" fmla="*/ 1 h 9"/>
                <a:gd name="T32" fmla="*/ 1 w 17"/>
                <a:gd name="T33" fmla="*/ 0 h 9"/>
                <a:gd name="T34" fmla="*/ 2 w 17"/>
                <a:gd name="T35" fmla="*/ 0 h 9"/>
                <a:gd name="T36" fmla="*/ 3 w 17"/>
                <a:gd name="T37" fmla="*/ 0 h 9"/>
                <a:gd name="T38" fmla="*/ 4 w 17"/>
                <a:gd name="T39" fmla="*/ 0 h 9"/>
                <a:gd name="T40" fmla="*/ 4 w 17"/>
                <a:gd name="T41" fmla="*/ 0 h 9"/>
                <a:gd name="T42" fmla="*/ 5 w 17"/>
                <a:gd name="T43" fmla="*/ 0 h 9"/>
                <a:gd name="T44" fmla="*/ 6 w 17"/>
                <a:gd name="T45" fmla="*/ 1 h 9"/>
                <a:gd name="T46" fmla="*/ 7 w 17"/>
                <a:gd name="T47" fmla="*/ 1 h 9"/>
                <a:gd name="T48" fmla="*/ 7 w 17"/>
                <a:gd name="T49" fmla="*/ 1 h 9"/>
                <a:gd name="T50" fmla="*/ 8 w 17"/>
                <a:gd name="T51" fmla="*/ 1 h 9"/>
                <a:gd name="T52" fmla="*/ 9 w 17"/>
                <a:gd name="T53" fmla="*/ 1 h 9"/>
                <a:gd name="T54" fmla="*/ 9 w 17"/>
                <a:gd name="T55" fmla="*/ 2 h 9"/>
                <a:gd name="T56" fmla="*/ 10 w 17"/>
                <a:gd name="T57" fmla="*/ 2 h 9"/>
                <a:gd name="T58" fmla="*/ 11 w 17"/>
                <a:gd name="T59" fmla="*/ 2 h 9"/>
                <a:gd name="T60" fmla="*/ 12 w 17"/>
                <a:gd name="T61" fmla="*/ 3 h 9"/>
                <a:gd name="T62" fmla="*/ 12 w 17"/>
                <a:gd name="T63" fmla="*/ 3 h 9"/>
                <a:gd name="T64" fmla="*/ 13 w 17"/>
                <a:gd name="T65" fmla="*/ 3 h 9"/>
                <a:gd name="T66" fmla="*/ 14 w 17"/>
                <a:gd name="T67" fmla="*/ 4 h 9"/>
                <a:gd name="T68" fmla="*/ 15 w 17"/>
                <a:gd name="T69" fmla="*/ 5 h 9"/>
                <a:gd name="T70" fmla="*/ 15 w 17"/>
                <a:gd name="T71" fmla="*/ 5 h 9"/>
                <a:gd name="T72" fmla="*/ 16 w 17"/>
                <a:gd name="T73" fmla="*/ 6 h 9"/>
                <a:gd name="T74" fmla="*/ 16 w 17"/>
                <a:gd name="T75" fmla="*/ 6 h 9"/>
                <a:gd name="T76" fmla="*/ 16 w 17"/>
                <a:gd name="T77" fmla="*/ 7 h 9"/>
                <a:gd name="T78" fmla="*/ 15 w 17"/>
                <a:gd name="T79" fmla="*/ 7 h 9"/>
                <a:gd name="T80" fmla="*/ 15 w 17"/>
                <a:gd name="T81" fmla="*/ 7 h 9"/>
                <a:gd name="T82" fmla="*/ 14 w 17"/>
                <a:gd name="T83" fmla="*/ 8 h 9"/>
                <a:gd name="T84" fmla="*/ 13 w 17"/>
                <a:gd name="T85" fmla="*/ 8 h 9"/>
                <a:gd name="T86" fmla="*/ 12 w 17"/>
                <a:gd name="T87" fmla="*/ 8 h 9"/>
                <a:gd name="T88" fmla="*/ 12 w 17"/>
                <a:gd name="T89" fmla="*/ 7 h 9"/>
                <a:gd name="T90" fmla="*/ 11 w 17"/>
                <a:gd name="T91" fmla="*/ 7 h 9"/>
                <a:gd name="T92" fmla="*/ 10 w 17"/>
                <a:gd name="T93" fmla="*/ 7 h 9"/>
                <a:gd name="T94" fmla="*/ 9 w 17"/>
                <a:gd name="T95" fmla="*/ 7 h 9"/>
                <a:gd name="T96" fmla="*/ 9 w 17"/>
                <a:gd name="T97" fmla="*/ 7 h 9"/>
                <a:gd name="T98" fmla="*/ 8 w 17"/>
                <a:gd name="T99" fmla="*/ 7 h 9"/>
                <a:gd name="T100" fmla="*/ 7 w 17"/>
                <a:gd name="T101" fmla="*/ 6 h 9"/>
                <a:gd name="T102" fmla="*/ 7 w 17"/>
                <a:gd name="T103" fmla="*/ 6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7" h="9">
                  <a:moveTo>
                    <a:pt x="7" y="6"/>
                  </a:moveTo>
                  <a:lnTo>
                    <a:pt x="6" y="6"/>
                  </a:lnTo>
                  <a:lnTo>
                    <a:pt x="5" y="6"/>
                  </a:lnTo>
                  <a:lnTo>
                    <a:pt x="4" y="5"/>
                  </a:lnTo>
                  <a:lnTo>
                    <a:pt x="4" y="5"/>
                  </a:lnTo>
                  <a:lnTo>
                    <a:pt x="3" y="5"/>
                  </a:lnTo>
                  <a:lnTo>
                    <a:pt x="2" y="4"/>
                  </a:lnTo>
                  <a:lnTo>
                    <a:pt x="1" y="3"/>
                  </a:lnTo>
                  <a:lnTo>
                    <a:pt x="1" y="3"/>
                  </a:lnTo>
                  <a:lnTo>
                    <a:pt x="1" y="3"/>
                  </a:lnTo>
                  <a:lnTo>
                    <a:pt x="1" y="2"/>
                  </a:lnTo>
                  <a:lnTo>
                    <a:pt x="0" y="2"/>
                  </a:lnTo>
                  <a:lnTo>
                    <a:pt x="0" y="2"/>
                  </a:lnTo>
                  <a:lnTo>
                    <a:pt x="0" y="1"/>
                  </a:lnTo>
                  <a:lnTo>
                    <a:pt x="1" y="1"/>
                  </a:lnTo>
                  <a:lnTo>
                    <a:pt x="1" y="1"/>
                  </a:lnTo>
                  <a:lnTo>
                    <a:pt x="1" y="0"/>
                  </a:lnTo>
                  <a:lnTo>
                    <a:pt x="2" y="0"/>
                  </a:lnTo>
                  <a:lnTo>
                    <a:pt x="3" y="0"/>
                  </a:lnTo>
                  <a:lnTo>
                    <a:pt x="4" y="0"/>
                  </a:lnTo>
                  <a:lnTo>
                    <a:pt x="4" y="0"/>
                  </a:lnTo>
                  <a:lnTo>
                    <a:pt x="5" y="0"/>
                  </a:lnTo>
                  <a:lnTo>
                    <a:pt x="6" y="1"/>
                  </a:lnTo>
                  <a:lnTo>
                    <a:pt x="7" y="1"/>
                  </a:lnTo>
                  <a:lnTo>
                    <a:pt x="7" y="1"/>
                  </a:lnTo>
                  <a:lnTo>
                    <a:pt x="8" y="1"/>
                  </a:lnTo>
                  <a:lnTo>
                    <a:pt x="9" y="1"/>
                  </a:lnTo>
                  <a:lnTo>
                    <a:pt x="9" y="2"/>
                  </a:lnTo>
                  <a:lnTo>
                    <a:pt x="10" y="2"/>
                  </a:lnTo>
                  <a:lnTo>
                    <a:pt x="11" y="2"/>
                  </a:lnTo>
                  <a:lnTo>
                    <a:pt x="12" y="3"/>
                  </a:lnTo>
                  <a:lnTo>
                    <a:pt x="12" y="3"/>
                  </a:lnTo>
                  <a:lnTo>
                    <a:pt x="13" y="3"/>
                  </a:lnTo>
                  <a:lnTo>
                    <a:pt x="14" y="4"/>
                  </a:lnTo>
                  <a:lnTo>
                    <a:pt x="15" y="5"/>
                  </a:lnTo>
                  <a:lnTo>
                    <a:pt x="15" y="5"/>
                  </a:lnTo>
                  <a:lnTo>
                    <a:pt x="16" y="6"/>
                  </a:lnTo>
                  <a:lnTo>
                    <a:pt x="16" y="6"/>
                  </a:lnTo>
                  <a:lnTo>
                    <a:pt x="16" y="7"/>
                  </a:lnTo>
                  <a:lnTo>
                    <a:pt x="15" y="7"/>
                  </a:lnTo>
                  <a:lnTo>
                    <a:pt x="15" y="7"/>
                  </a:lnTo>
                  <a:lnTo>
                    <a:pt x="14" y="8"/>
                  </a:lnTo>
                  <a:lnTo>
                    <a:pt x="13" y="8"/>
                  </a:lnTo>
                  <a:lnTo>
                    <a:pt x="12" y="8"/>
                  </a:lnTo>
                  <a:lnTo>
                    <a:pt x="12" y="7"/>
                  </a:lnTo>
                  <a:lnTo>
                    <a:pt x="11" y="7"/>
                  </a:lnTo>
                  <a:lnTo>
                    <a:pt x="10" y="7"/>
                  </a:lnTo>
                  <a:lnTo>
                    <a:pt x="9" y="7"/>
                  </a:lnTo>
                  <a:lnTo>
                    <a:pt x="9" y="7"/>
                  </a:lnTo>
                  <a:lnTo>
                    <a:pt x="8" y="7"/>
                  </a:lnTo>
                  <a:lnTo>
                    <a:pt x="7" y="6"/>
                  </a:lnTo>
                  <a:lnTo>
                    <a:pt x="7" y="6"/>
                  </a:lnTo>
                </a:path>
              </a:pathLst>
            </a:custGeom>
            <a:solidFill>
              <a:srgbClr val="B2B2B2"/>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06" name="Freeform 503"/>
            <p:cNvSpPr>
              <a:spLocks/>
            </p:cNvSpPr>
            <p:nvPr/>
          </p:nvSpPr>
          <p:spPr bwMode="auto">
            <a:xfrm>
              <a:off x="1604" y="3088"/>
              <a:ext cx="19" cy="14"/>
            </a:xfrm>
            <a:custGeom>
              <a:avLst/>
              <a:gdLst>
                <a:gd name="T0" fmla="*/ 18 w 19"/>
                <a:gd name="T1" fmla="*/ 9 h 14"/>
                <a:gd name="T2" fmla="*/ 18 w 19"/>
                <a:gd name="T3" fmla="*/ 8 h 14"/>
                <a:gd name="T4" fmla="*/ 18 w 19"/>
                <a:gd name="T5" fmla="*/ 6 h 14"/>
                <a:gd name="T6" fmla="*/ 17 w 19"/>
                <a:gd name="T7" fmla="*/ 5 h 14"/>
                <a:gd name="T8" fmla="*/ 17 w 19"/>
                <a:gd name="T9" fmla="*/ 4 h 14"/>
                <a:gd name="T10" fmla="*/ 15 w 19"/>
                <a:gd name="T11" fmla="*/ 3 h 14"/>
                <a:gd name="T12" fmla="*/ 14 w 19"/>
                <a:gd name="T13" fmla="*/ 3 h 14"/>
                <a:gd name="T14" fmla="*/ 14 w 19"/>
                <a:gd name="T15" fmla="*/ 2 h 14"/>
                <a:gd name="T16" fmla="*/ 12 w 19"/>
                <a:gd name="T17" fmla="*/ 2 h 14"/>
                <a:gd name="T18" fmla="*/ 11 w 19"/>
                <a:gd name="T19" fmla="*/ 2 h 14"/>
                <a:gd name="T20" fmla="*/ 9 w 19"/>
                <a:gd name="T21" fmla="*/ 3 h 14"/>
                <a:gd name="T22" fmla="*/ 8 w 19"/>
                <a:gd name="T23" fmla="*/ 3 h 14"/>
                <a:gd name="T24" fmla="*/ 8 w 19"/>
                <a:gd name="T25" fmla="*/ 4 h 14"/>
                <a:gd name="T26" fmla="*/ 7 w 19"/>
                <a:gd name="T27" fmla="*/ 5 h 14"/>
                <a:gd name="T28" fmla="*/ 7 w 19"/>
                <a:gd name="T29" fmla="*/ 6 h 14"/>
                <a:gd name="T30" fmla="*/ 7 w 19"/>
                <a:gd name="T31" fmla="*/ 8 h 14"/>
                <a:gd name="T32" fmla="*/ 8 w 19"/>
                <a:gd name="T33" fmla="*/ 9 h 14"/>
                <a:gd name="T34" fmla="*/ 7 w 19"/>
                <a:gd name="T35" fmla="*/ 9 h 14"/>
                <a:gd name="T36" fmla="*/ 5 w 19"/>
                <a:gd name="T37" fmla="*/ 9 h 14"/>
                <a:gd name="T38" fmla="*/ 5 w 19"/>
                <a:gd name="T39" fmla="*/ 8 h 14"/>
                <a:gd name="T40" fmla="*/ 3 w 19"/>
                <a:gd name="T41" fmla="*/ 7 h 14"/>
                <a:gd name="T42" fmla="*/ 2 w 19"/>
                <a:gd name="T43" fmla="*/ 6 h 14"/>
                <a:gd name="T44" fmla="*/ 1 w 19"/>
                <a:gd name="T45" fmla="*/ 5 h 14"/>
                <a:gd name="T46" fmla="*/ 1 w 19"/>
                <a:gd name="T47" fmla="*/ 3 h 14"/>
                <a:gd name="T48" fmla="*/ 2 w 19"/>
                <a:gd name="T49" fmla="*/ 3 h 14"/>
                <a:gd name="T50" fmla="*/ 2 w 19"/>
                <a:gd name="T51" fmla="*/ 2 h 14"/>
                <a:gd name="T52" fmla="*/ 4 w 19"/>
                <a:gd name="T53" fmla="*/ 2 h 14"/>
                <a:gd name="T54" fmla="*/ 5 w 19"/>
                <a:gd name="T55" fmla="*/ 2 h 14"/>
                <a:gd name="T56" fmla="*/ 5 w 19"/>
                <a:gd name="T57" fmla="*/ 1 h 14"/>
                <a:gd name="T58" fmla="*/ 5 w 19"/>
                <a:gd name="T59" fmla="*/ 0 h 14"/>
                <a:gd name="T60" fmla="*/ 3 w 19"/>
                <a:gd name="T61" fmla="*/ 0 h 14"/>
                <a:gd name="T62" fmla="*/ 2 w 19"/>
                <a:gd name="T63" fmla="*/ 1 h 14"/>
                <a:gd name="T64" fmla="*/ 1 w 19"/>
                <a:gd name="T65" fmla="*/ 2 h 14"/>
                <a:gd name="T66" fmla="*/ 0 w 19"/>
                <a:gd name="T67" fmla="*/ 3 h 14"/>
                <a:gd name="T68" fmla="*/ 0 w 19"/>
                <a:gd name="T69" fmla="*/ 4 h 14"/>
                <a:gd name="T70" fmla="*/ 0 w 19"/>
                <a:gd name="T71" fmla="*/ 5 h 14"/>
                <a:gd name="T72" fmla="*/ 1 w 19"/>
                <a:gd name="T73" fmla="*/ 7 h 14"/>
                <a:gd name="T74" fmla="*/ 2 w 19"/>
                <a:gd name="T75" fmla="*/ 8 h 14"/>
                <a:gd name="T76" fmla="*/ 2 w 19"/>
                <a:gd name="T77" fmla="*/ 9 h 14"/>
                <a:gd name="T78" fmla="*/ 4 w 19"/>
                <a:gd name="T79" fmla="*/ 10 h 14"/>
                <a:gd name="T80" fmla="*/ 5 w 19"/>
                <a:gd name="T81" fmla="*/ 10 h 14"/>
                <a:gd name="T82" fmla="*/ 6 w 19"/>
                <a:gd name="T83" fmla="*/ 11 h 14"/>
                <a:gd name="T84" fmla="*/ 8 w 19"/>
                <a:gd name="T85" fmla="*/ 12 h 14"/>
                <a:gd name="T86" fmla="*/ 8 w 19"/>
                <a:gd name="T87" fmla="*/ 12 h 14"/>
                <a:gd name="T88" fmla="*/ 10 w 19"/>
                <a:gd name="T89" fmla="*/ 12 h 14"/>
                <a:gd name="T90" fmla="*/ 11 w 19"/>
                <a:gd name="T91" fmla="*/ 12 h 14"/>
                <a:gd name="T92" fmla="*/ 13 w 19"/>
                <a:gd name="T93" fmla="*/ 13 h 14"/>
                <a:gd name="T94" fmla="*/ 14 w 19"/>
                <a:gd name="T95" fmla="*/ 12 h 14"/>
                <a:gd name="T96" fmla="*/ 16 w 19"/>
                <a:gd name="T97" fmla="*/ 12 h 14"/>
                <a:gd name="T98" fmla="*/ 17 w 19"/>
                <a:gd name="T99" fmla="*/ 12 h 14"/>
                <a:gd name="T100" fmla="*/ 18 w 19"/>
                <a:gd name="T101" fmla="*/ 1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9" h="14">
                  <a:moveTo>
                    <a:pt x="18" y="10"/>
                  </a:moveTo>
                  <a:lnTo>
                    <a:pt x="18" y="9"/>
                  </a:lnTo>
                  <a:lnTo>
                    <a:pt x="18" y="8"/>
                  </a:lnTo>
                  <a:lnTo>
                    <a:pt x="18" y="8"/>
                  </a:lnTo>
                  <a:lnTo>
                    <a:pt x="18" y="7"/>
                  </a:lnTo>
                  <a:lnTo>
                    <a:pt x="18" y="6"/>
                  </a:lnTo>
                  <a:lnTo>
                    <a:pt x="17" y="5"/>
                  </a:lnTo>
                  <a:lnTo>
                    <a:pt x="17" y="5"/>
                  </a:lnTo>
                  <a:lnTo>
                    <a:pt x="17" y="5"/>
                  </a:lnTo>
                  <a:lnTo>
                    <a:pt x="17" y="4"/>
                  </a:lnTo>
                  <a:lnTo>
                    <a:pt x="16" y="3"/>
                  </a:lnTo>
                  <a:lnTo>
                    <a:pt x="15" y="3"/>
                  </a:lnTo>
                  <a:lnTo>
                    <a:pt x="15" y="3"/>
                  </a:lnTo>
                  <a:lnTo>
                    <a:pt x="14" y="3"/>
                  </a:lnTo>
                  <a:lnTo>
                    <a:pt x="14" y="3"/>
                  </a:lnTo>
                  <a:lnTo>
                    <a:pt x="14" y="2"/>
                  </a:lnTo>
                  <a:lnTo>
                    <a:pt x="13" y="2"/>
                  </a:lnTo>
                  <a:lnTo>
                    <a:pt x="12" y="2"/>
                  </a:lnTo>
                  <a:lnTo>
                    <a:pt x="11" y="2"/>
                  </a:lnTo>
                  <a:lnTo>
                    <a:pt x="11" y="2"/>
                  </a:lnTo>
                  <a:lnTo>
                    <a:pt x="10" y="2"/>
                  </a:lnTo>
                  <a:lnTo>
                    <a:pt x="9" y="3"/>
                  </a:lnTo>
                  <a:lnTo>
                    <a:pt x="8" y="3"/>
                  </a:lnTo>
                  <a:lnTo>
                    <a:pt x="8" y="3"/>
                  </a:lnTo>
                  <a:lnTo>
                    <a:pt x="8" y="3"/>
                  </a:lnTo>
                  <a:lnTo>
                    <a:pt x="8" y="4"/>
                  </a:lnTo>
                  <a:lnTo>
                    <a:pt x="8" y="5"/>
                  </a:lnTo>
                  <a:lnTo>
                    <a:pt x="7" y="5"/>
                  </a:lnTo>
                  <a:lnTo>
                    <a:pt x="7" y="5"/>
                  </a:lnTo>
                  <a:lnTo>
                    <a:pt x="7" y="6"/>
                  </a:lnTo>
                  <a:lnTo>
                    <a:pt x="7" y="7"/>
                  </a:lnTo>
                  <a:lnTo>
                    <a:pt x="7" y="8"/>
                  </a:lnTo>
                  <a:lnTo>
                    <a:pt x="7" y="8"/>
                  </a:lnTo>
                  <a:lnTo>
                    <a:pt x="8" y="9"/>
                  </a:lnTo>
                  <a:lnTo>
                    <a:pt x="8" y="10"/>
                  </a:lnTo>
                  <a:lnTo>
                    <a:pt x="7" y="9"/>
                  </a:lnTo>
                  <a:lnTo>
                    <a:pt x="6" y="9"/>
                  </a:lnTo>
                  <a:lnTo>
                    <a:pt x="5" y="9"/>
                  </a:lnTo>
                  <a:lnTo>
                    <a:pt x="5" y="8"/>
                  </a:lnTo>
                  <a:lnTo>
                    <a:pt x="5" y="8"/>
                  </a:lnTo>
                  <a:lnTo>
                    <a:pt x="4" y="8"/>
                  </a:lnTo>
                  <a:lnTo>
                    <a:pt x="3" y="7"/>
                  </a:lnTo>
                  <a:lnTo>
                    <a:pt x="2" y="7"/>
                  </a:lnTo>
                  <a:lnTo>
                    <a:pt x="2" y="6"/>
                  </a:lnTo>
                  <a:lnTo>
                    <a:pt x="2" y="5"/>
                  </a:lnTo>
                  <a:lnTo>
                    <a:pt x="1" y="5"/>
                  </a:lnTo>
                  <a:lnTo>
                    <a:pt x="1" y="4"/>
                  </a:lnTo>
                  <a:lnTo>
                    <a:pt x="1" y="3"/>
                  </a:lnTo>
                  <a:lnTo>
                    <a:pt x="1" y="3"/>
                  </a:lnTo>
                  <a:lnTo>
                    <a:pt x="2" y="3"/>
                  </a:lnTo>
                  <a:lnTo>
                    <a:pt x="2" y="2"/>
                  </a:lnTo>
                  <a:lnTo>
                    <a:pt x="2" y="2"/>
                  </a:lnTo>
                  <a:lnTo>
                    <a:pt x="3" y="2"/>
                  </a:lnTo>
                  <a:lnTo>
                    <a:pt x="4" y="2"/>
                  </a:lnTo>
                  <a:lnTo>
                    <a:pt x="5" y="2"/>
                  </a:lnTo>
                  <a:lnTo>
                    <a:pt x="5" y="2"/>
                  </a:lnTo>
                  <a:lnTo>
                    <a:pt x="5" y="1"/>
                  </a:lnTo>
                  <a:lnTo>
                    <a:pt x="5" y="1"/>
                  </a:lnTo>
                  <a:lnTo>
                    <a:pt x="5" y="1"/>
                  </a:lnTo>
                  <a:lnTo>
                    <a:pt x="5" y="0"/>
                  </a:lnTo>
                  <a:lnTo>
                    <a:pt x="4" y="0"/>
                  </a:lnTo>
                  <a:lnTo>
                    <a:pt x="3" y="0"/>
                  </a:lnTo>
                  <a:lnTo>
                    <a:pt x="2" y="0"/>
                  </a:lnTo>
                  <a:lnTo>
                    <a:pt x="2" y="1"/>
                  </a:lnTo>
                  <a:lnTo>
                    <a:pt x="1" y="1"/>
                  </a:lnTo>
                  <a:lnTo>
                    <a:pt x="1" y="2"/>
                  </a:lnTo>
                  <a:lnTo>
                    <a:pt x="0" y="2"/>
                  </a:lnTo>
                  <a:lnTo>
                    <a:pt x="0" y="3"/>
                  </a:lnTo>
                  <a:lnTo>
                    <a:pt x="0" y="3"/>
                  </a:lnTo>
                  <a:lnTo>
                    <a:pt x="0" y="4"/>
                  </a:lnTo>
                  <a:lnTo>
                    <a:pt x="0" y="5"/>
                  </a:lnTo>
                  <a:lnTo>
                    <a:pt x="0" y="5"/>
                  </a:lnTo>
                  <a:lnTo>
                    <a:pt x="0" y="6"/>
                  </a:lnTo>
                  <a:lnTo>
                    <a:pt x="1" y="7"/>
                  </a:lnTo>
                  <a:lnTo>
                    <a:pt x="1" y="8"/>
                  </a:lnTo>
                  <a:lnTo>
                    <a:pt x="2" y="8"/>
                  </a:lnTo>
                  <a:lnTo>
                    <a:pt x="2" y="8"/>
                  </a:lnTo>
                  <a:lnTo>
                    <a:pt x="2" y="9"/>
                  </a:lnTo>
                  <a:lnTo>
                    <a:pt x="3" y="10"/>
                  </a:lnTo>
                  <a:lnTo>
                    <a:pt x="4" y="10"/>
                  </a:lnTo>
                  <a:lnTo>
                    <a:pt x="4" y="10"/>
                  </a:lnTo>
                  <a:lnTo>
                    <a:pt x="5" y="10"/>
                  </a:lnTo>
                  <a:lnTo>
                    <a:pt x="5" y="11"/>
                  </a:lnTo>
                  <a:lnTo>
                    <a:pt x="6" y="11"/>
                  </a:lnTo>
                  <a:lnTo>
                    <a:pt x="7" y="12"/>
                  </a:lnTo>
                  <a:lnTo>
                    <a:pt x="8" y="12"/>
                  </a:lnTo>
                  <a:lnTo>
                    <a:pt x="8" y="12"/>
                  </a:lnTo>
                  <a:lnTo>
                    <a:pt x="8" y="12"/>
                  </a:lnTo>
                  <a:lnTo>
                    <a:pt x="9" y="12"/>
                  </a:lnTo>
                  <a:lnTo>
                    <a:pt x="10" y="12"/>
                  </a:lnTo>
                  <a:lnTo>
                    <a:pt x="11" y="12"/>
                  </a:lnTo>
                  <a:lnTo>
                    <a:pt x="11" y="12"/>
                  </a:lnTo>
                  <a:lnTo>
                    <a:pt x="12" y="13"/>
                  </a:lnTo>
                  <a:lnTo>
                    <a:pt x="13" y="13"/>
                  </a:lnTo>
                  <a:lnTo>
                    <a:pt x="14" y="12"/>
                  </a:lnTo>
                  <a:lnTo>
                    <a:pt x="14" y="12"/>
                  </a:lnTo>
                  <a:lnTo>
                    <a:pt x="15" y="12"/>
                  </a:lnTo>
                  <a:lnTo>
                    <a:pt x="16" y="12"/>
                  </a:lnTo>
                  <a:lnTo>
                    <a:pt x="16" y="12"/>
                  </a:lnTo>
                  <a:lnTo>
                    <a:pt x="17" y="12"/>
                  </a:lnTo>
                  <a:lnTo>
                    <a:pt x="17" y="11"/>
                  </a:lnTo>
                  <a:lnTo>
                    <a:pt x="18" y="10"/>
                  </a:lnTo>
                  <a:lnTo>
                    <a:pt x="18" y="10"/>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07" name="Freeform 504"/>
            <p:cNvSpPr>
              <a:spLocks/>
            </p:cNvSpPr>
            <p:nvPr/>
          </p:nvSpPr>
          <p:spPr bwMode="auto">
            <a:xfrm>
              <a:off x="1614" y="3094"/>
              <a:ext cx="8" cy="5"/>
            </a:xfrm>
            <a:custGeom>
              <a:avLst/>
              <a:gdLst>
                <a:gd name="T0" fmla="*/ 2 w 8"/>
                <a:gd name="T1" fmla="*/ 4 h 5"/>
                <a:gd name="T2" fmla="*/ 1 w 8"/>
                <a:gd name="T3" fmla="*/ 3 h 5"/>
                <a:gd name="T4" fmla="*/ 1 w 8"/>
                <a:gd name="T5" fmla="*/ 3 h 5"/>
                <a:gd name="T6" fmla="*/ 1 w 8"/>
                <a:gd name="T7" fmla="*/ 2 h 5"/>
                <a:gd name="T8" fmla="*/ 0 w 8"/>
                <a:gd name="T9" fmla="*/ 2 h 5"/>
                <a:gd name="T10" fmla="*/ 0 w 8"/>
                <a:gd name="T11" fmla="*/ 2 h 5"/>
                <a:gd name="T12" fmla="*/ 0 w 8"/>
                <a:gd name="T13" fmla="*/ 2 h 5"/>
                <a:gd name="T14" fmla="*/ 0 w 8"/>
                <a:gd name="T15" fmla="*/ 1 h 5"/>
                <a:gd name="T16" fmla="*/ 1 w 8"/>
                <a:gd name="T17" fmla="*/ 1 h 5"/>
                <a:gd name="T18" fmla="*/ 1 w 8"/>
                <a:gd name="T19" fmla="*/ 0 h 5"/>
                <a:gd name="T20" fmla="*/ 2 w 8"/>
                <a:gd name="T21" fmla="*/ 0 h 5"/>
                <a:gd name="T22" fmla="*/ 2 w 8"/>
                <a:gd name="T23" fmla="*/ 0 h 5"/>
                <a:gd name="T24" fmla="*/ 3 w 8"/>
                <a:gd name="T25" fmla="*/ 0 h 5"/>
                <a:gd name="T26" fmla="*/ 3 w 8"/>
                <a:gd name="T27" fmla="*/ 0 h 5"/>
                <a:gd name="T28" fmla="*/ 4 w 8"/>
                <a:gd name="T29" fmla="*/ 0 h 5"/>
                <a:gd name="T30" fmla="*/ 4 w 8"/>
                <a:gd name="T31" fmla="*/ 0 h 5"/>
                <a:gd name="T32" fmla="*/ 4 w 8"/>
                <a:gd name="T33" fmla="*/ 1 h 5"/>
                <a:gd name="T34" fmla="*/ 5 w 8"/>
                <a:gd name="T35" fmla="*/ 1 h 5"/>
                <a:gd name="T36" fmla="*/ 5 w 8"/>
                <a:gd name="T37" fmla="*/ 1 h 5"/>
                <a:gd name="T38" fmla="*/ 6 w 8"/>
                <a:gd name="T39" fmla="*/ 1 h 5"/>
                <a:gd name="T40" fmla="*/ 6 w 8"/>
                <a:gd name="T41" fmla="*/ 2 h 5"/>
                <a:gd name="T42" fmla="*/ 7 w 8"/>
                <a:gd name="T43" fmla="*/ 2 h 5"/>
                <a:gd name="T44" fmla="*/ 7 w 8"/>
                <a:gd name="T45" fmla="*/ 2 h 5"/>
                <a:gd name="T46" fmla="*/ 7 w 8"/>
                <a:gd name="T47" fmla="*/ 3 h 5"/>
                <a:gd name="T48" fmla="*/ 7 w 8"/>
                <a:gd name="T49" fmla="*/ 3 h 5"/>
                <a:gd name="T50" fmla="*/ 6 w 8"/>
                <a:gd name="T51" fmla="*/ 4 h 5"/>
                <a:gd name="T52" fmla="*/ 6 w 8"/>
                <a:gd name="T53" fmla="*/ 4 h 5"/>
                <a:gd name="T54" fmla="*/ 6 w 8"/>
                <a:gd name="T55" fmla="*/ 4 h 5"/>
                <a:gd name="T56" fmla="*/ 5 w 8"/>
                <a:gd name="T57" fmla="*/ 4 h 5"/>
                <a:gd name="T58" fmla="*/ 5 w 8"/>
                <a:gd name="T59" fmla="*/ 4 h 5"/>
                <a:gd name="T60" fmla="*/ 4 w 8"/>
                <a:gd name="T61" fmla="*/ 4 h 5"/>
                <a:gd name="T62" fmla="*/ 4 w 8"/>
                <a:gd name="T63" fmla="*/ 4 h 5"/>
                <a:gd name="T64" fmla="*/ 3 w 8"/>
                <a:gd name="T65" fmla="*/ 4 h 5"/>
                <a:gd name="T66" fmla="*/ 2 w 8"/>
                <a:gd name="T67" fmla="*/ 4 h 5"/>
                <a:gd name="T68" fmla="*/ 2 w 8"/>
                <a:gd name="T69" fmla="*/ 4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 h="5">
                  <a:moveTo>
                    <a:pt x="2" y="4"/>
                  </a:moveTo>
                  <a:lnTo>
                    <a:pt x="1" y="3"/>
                  </a:lnTo>
                  <a:lnTo>
                    <a:pt x="1" y="3"/>
                  </a:lnTo>
                  <a:lnTo>
                    <a:pt x="1" y="2"/>
                  </a:lnTo>
                  <a:lnTo>
                    <a:pt x="0" y="2"/>
                  </a:lnTo>
                  <a:lnTo>
                    <a:pt x="0" y="2"/>
                  </a:lnTo>
                  <a:lnTo>
                    <a:pt x="0" y="2"/>
                  </a:lnTo>
                  <a:lnTo>
                    <a:pt x="0" y="1"/>
                  </a:lnTo>
                  <a:lnTo>
                    <a:pt x="1" y="1"/>
                  </a:lnTo>
                  <a:lnTo>
                    <a:pt x="1" y="0"/>
                  </a:lnTo>
                  <a:lnTo>
                    <a:pt x="2" y="0"/>
                  </a:lnTo>
                  <a:lnTo>
                    <a:pt x="2" y="0"/>
                  </a:lnTo>
                  <a:lnTo>
                    <a:pt x="3" y="0"/>
                  </a:lnTo>
                  <a:lnTo>
                    <a:pt x="3" y="0"/>
                  </a:lnTo>
                  <a:lnTo>
                    <a:pt x="4" y="0"/>
                  </a:lnTo>
                  <a:lnTo>
                    <a:pt x="4" y="0"/>
                  </a:lnTo>
                  <a:lnTo>
                    <a:pt x="4" y="1"/>
                  </a:lnTo>
                  <a:lnTo>
                    <a:pt x="5" y="1"/>
                  </a:lnTo>
                  <a:lnTo>
                    <a:pt x="5" y="1"/>
                  </a:lnTo>
                  <a:lnTo>
                    <a:pt x="6" y="1"/>
                  </a:lnTo>
                  <a:lnTo>
                    <a:pt x="6" y="2"/>
                  </a:lnTo>
                  <a:lnTo>
                    <a:pt x="7" y="2"/>
                  </a:lnTo>
                  <a:lnTo>
                    <a:pt x="7" y="2"/>
                  </a:lnTo>
                  <a:lnTo>
                    <a:pt x="7" y="3"/>
                  </a:lnTo>
                  <a:lnTo>
                    <a:pt x="7" y="3"/>
                  </a:lnTo>
                  <a:lnTo>
                    <a:pt x="6" y="4"/>
                  </a:lnTo>
                  <a:lnTo>
                    <a:pt x="6" y="4"/>
                  </a:lnTo>
                  <a:lnTo>
                    <a:pt x="6" y="4"/>
                  </a:lnTo>
                  <a:lnTo>
                    <a:pt x="5" y="4"/>
                  </a:lnTo>
                  <a:lnTo>
                    <a:pt x="5" y="4"/>
                  </a:lnTo>
                  <a:lnTo>
                    <a:pt x="4" y="4"/>
                  </a:lnTo>
                  <a:lnTo>
                    <a:pt x="4" y="4"/>
                  </a:lnTo>
                  <a:lnTo>
                    <a:pt x="3" y="4"/>
                  </a:lnTo>
                  <a:lnTo>
                    <a:pt x="2" y="4"/>
                  </a:lnTo>
                  <a:lnTo>
                    <a:pt x="2" y="4"/>
                  </a:lnTo>
                </a:path>
              </a:pathLst>
            </a:custGeom>
            <a:solidFill>
              <a:srgbClr val="B2B2B2"/>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08" name="Freeform 505"/>
            <p:cNvSpPr>
              <a:spLocks/>
            </p:cNvSpPr>
            <p:nvPr/>
          </p:nvSpPr>
          <p:spPr bwMode="auto">
            <a:xfrm>
              <a:off x="1261" y="2841"/>
              <a:ext cx="383" cy="382"/>
            </a:xfrm>
            <a:custGeom>
              <a:avLst/>
              <a:gdLst>
                <a:gd name="T0" fmla="*/ 210 w 383"/>
                <a:gd name="T1" fmla="*/ 380 h 382"/>
                <a:gd name="T2" fmla="*/ 247 w 383"/>
                <a:gd name="T3" fmla="*/ 373 h 382"/>
                <a:gd name="T4" fmla="*/ 282 w 383"/>
                <a:gd name="T5" fmla="*/ 358 h 382"/>
                <a:gd name="T6" fmla="*/ 312 w 383"/>
                <a:gd name="T7" fmla="*/ 338 h 382"/>
                <a:gd name="T8" fmla="*/ 338 w 383"/>
                <a:gd name="T9" fmla="*/ 312 h 382"/>
                <a:gd name="T10" fmla="*/ 358 w 383"/>
                <a:gd name="T11" fmla="*/ 282 h 382"/>
                <a:gd name="T12" fmla="*/ 373 w 383"/>
                <a:gd name="T13" fmla="*/ 248 h 382"/>
                <a:gd name="T14" fmla="*/ 380 w 383"/>
                <a:gd name="T15" fmla="*/ 211 h 382"/>
                <a:gd name="T16" fmla="*/ 380 w 383"/>
                <a:gd name="T17" fmla="*/ 171 h 382"/>
                <a:gd name="T18" fmla="*/ 373 w 383"/>
                <a:gd name="T19" fmla="*/ 134 h 382"/>
                <a:gd name="T20" fmla="*/ 358 w 383"/>
                <a:gd name="T21" fmla="*/ 100 h 382"/>
                <a:gd name="T22" fmla="*/ 338 w 383"/>
                <a:gd name="T23" fmla="*/ 70 h 382"/>
                <a:gd name="T24" fmla="*/ 312 w 383"/>
                <a:gd name="T25" fmla="*/ 44 h 382"/>
                <a:gd name="T26" fmla="*/ 282 w 383"/>
                <a:gd name="T27" fmla="*/ 24 h 382"/>
                <a:gd name="T28" fmla="*/ 247 w 383"/>
                <a:gd name="T29" fmla="*/ 9 h 382"/>
                <a:gd name="T30" fmla="*/ 210 w 383"/>
                <a:gd name="T31" fmla="*/ 1 h 382"/>
                <a:gd name="T32" fmla="*/ 171 w 383"/>
                <a:gd name="T33" fmla="*/ 1 h 382"/>
                <a:gd name="T34" fmla="*/ 134 w 383"/>
                <a:gd name="T35" fmla="*/ 9 h 382"/>
                <a:gd name="T36" fmla="*/ 99 w 383"/>
                <a:gd name="T37" fmla="*/ 24 h 382"/>
                <a:gd name="T38" fmla="*/ 69 w 383"/>
                <a:gd name="T39" fmla="*/ 44 h 382"/>
                <a:gd name="T40" fmla="*/ 43 w 383"/>
                <a:gd name="T41" fmla="*/ 70 h 382"/>
                <a:gd name="T42" fmla="*/ 23 w 383"/>
                <a:gd name="T43" fmla="*/ 100 h 382"/>
                <a:gd name="T44" fmla="*/ 8 w 383"/>
                <a:gd name="T45" fmla="*/ 134 h 382"/>
                <a:gd name="T46" fmla="*/ 1 w 383"/>
                <a:gd name="T47" fmla="*/ 171 h 382"/>
                <a:gd name="T48" fmla="*/ 1 w 383"/>
                <a:gd name="T49" fmla="*/ 211 h 382"/>
                <a:gd name="T50" fmla="*/ 8 w 383"/>
                <a:gd name="T51" fmla="*/ 248 h 382"/>
                <a:gd name="T52" fmla="*/ 23 w 383"/>
                <a:gd name="T53" fmla="*/ 282 h 382"/>
                <a:gd name="T54" fmla="*/ 43 w 383"/>
                <a:gd name="T55" fmla="*/ 312 h 382"/>
                <a:gd name="T56" fmla="*/ 69 w 383"/>
                <a:gd name="T57" fmla="*/ 338 h 382"/>
                <a:gd name="T58" fmla="*/ 99 w 383"/>
                <a:gd name="T59" fmla="*/ 358 h 382"/>
                <a:gd name="T60" fmla="*/ 134 w 383"/>
                <a:gd name="T61" fmla="*/ 373 h 382"/>
                <a:gd name="T62" fmla="*/ 171 w 383"/>
                <a:gd name="T63" fmla="*/ 38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83" h="382">
                  <a:moveTo>
                    <a:pt x="190" y="381"/>
                  </a:moveTo>
                  <a:lnTo>
                    <a:pt x="210" y="380"/>
                  </a:lnTo>
                  <a:lnTo>
                    <a:pt x="228" y="378"/>
                  </a:lnTo>
                  <a:lnTo>
                    <a:pt x="247" y="373"/>
                  </a:lnTo>
                  <a:lnTo>
                    <a:pt x="265" y="366"/>
                  </a:lnTo>
                  <a:lnTo>
                    <a:pt x="282" y="358"/>
                  </a:lnTo>
                  <a:lnTo>
                    <a:pt x="297" y="349"/>
                  </a:lnTo>
                  <a:lnTo>
                    <a:pt x="312" y="338"/>
                  </a:lnTo>
                  <a:lnTo>
                    <a:pt x="326" y="326"/>
                  </a:lnTo>
                  <a:lnTo>
                    <a:pt x="338" y="312"/>
                  </a:lnTo>
                  <a:lnTo>
                    <a:pt x="349" y="297"/>
                  </a:lnTo>
                  <a:lnTo>
                    <a:pt x="358" y="282"/>
                  </a:lnTo>
                  <a:lnTo>
                    <a:pt x="366" y="265"/>
                  </a:lnTo>
                  <a:lnTo>
                    <a:pt x="373" y="248"/>
                  </a:lnTo>
                  <a:lnTo>
                    <a:pt x="378" y="229"/>
                  </a:lnTo>
                  <a:lnTo>
                    <a:pt x="380" y="211"/>
                  </a:lnTo>
                  <a:lnTo>
                    <a:pt x="382" y="191"/>
                  </a:lnTo>
                  <a:lnTo>
                    <a:pt x="380" y="171"/>
                  </a:lnTo>
                  <a:lnTo>
                    <a:pt x="378" y="153"/>
                  </a:lnTo>
                  <a:lnTo>
                    <a:pt x="373" y="134"/>
                  </a:lnTo>
                  <a:lnTo>
                    <a:pt x="366" y="117"/>
                  </a:lnTo>
                  <a:lnTo>
                    <a:pt x="358" y="100"/>
                  </a:lnTo>
                  <a:lnTo>
                    <a:pt x="349" y="85"/>
                  </a:lnTo>
                  <a:lnTo>
                    <a:pt x="338" y="70"/>
                  </a:lnTo>
                  <a:lnTo>
                    <a:pt x="326" y="56"/>
                  </a:lnTo>
                  <a:lnTo>
                    <a:pt x="312" y="44"/>
                  </a:lnTo>
                  <a:lnTo>
                    <a:pt x="297" y="33"/>
                  </a:lnTo>
                  <a:lnTo>
                    <a:pt x="282" y="24"/>
                  </a:lnTo>
                  <a:lnTo>
                    <a:pt x="265" y="16"/>
                  </a:lnTo>
                  <a:lnTo>
                    <a:pt x="247" y="9"/>
                  </a:lnTo>
                  <a:lnTo>
                    <a:pt x="228" y="4"/>
                  </a:lnTo>
                  <a:lnTo>
                    <a:pt x="210" y="1"/>
                  </a:lnTo>
                  <a:lnTo>
                    <a:pt x="190" y="0"/>
                  </a:lnTo>
                  <a:lnTo>
                    <a:pt x="171" y="1"/>
                  </a:lnTo>
                  <a:lnTo>
                    <a:pt x="152" y="4"/>
                  </a:lnTo>
                  <a:lnTo>
                    <a:pt x="134" y="9"/>
                  </a:lnTo>
                  <a:lnTo>
                    <a:pt x="116" y="16"/>
                  </a:lnTo>
                  <a:lnTo>
                    <a:pt x="99" y="24"/>
                  </a:lnTo>
                  <a:lnTo>
                    <a:pt x="84" y="33"/>
                  </a:lnTo>
                  <a:lnTo>
                    <a:pt x="69" y="44"/>
                  </a:lnTo>
                  <a:lnTo>
                    <a:pt x="55" y="56"/>
                  </a:lnTo>
                  <a:lnTo>
                    <a:pt x="43" y="70"/>
                  </a:lnTo>
                  <a:lnTo>
                    <a:pt x="32" y="85"/>
                  </a:lnTo>
                  <a:lnTo>
                    <a:pt x="23" y="100"/>
                  </a:lnTo>
                  <a:lnTo>
                    <a:pt x="15" y="117"/>
                  </a:lnTo>
                  <a:lnTo>
                    <a:pt x="8" y="134"/>
                  </a:lnTo>
                  <a:lnTo>
                    <a:pt x="4" y="153"/>
                  </a:lnTo>
                  <a:lnTo>
                    <a:pt x="1" y="171"/>
                  </a:lnTo>
                  <a:lnTo>
                    <a:pt x="0" y="191"/>
                  </a:lnTo>
                  <a:lnTo>
                    <a:pt x="1" y="211"/>
                  </a:lnTo>
                  <a:lnTo>
                    <a:pt x="4" y="229"/>
                  </a:lnTo>
                  <a:lnTo>
                    <a:pt x="8" y="248"/>
                  </a:lnTo>
                  <a:lnTo>
                    <a:pt x="15" y="265"/>
                  </a:lnTo>
                  <a:lnTo>
                    <a:pt x="23" y="282"/>
                  </a:lnTo>
                  <a:lnTo>
                    <a:pt x="32" y="297"/>
                  </a:lnTo>
                  <a:lnTo>
                    <a:pt x="43" y="312"/>
                  </a:lnTo>
                  <a:lnTo>
                    <a:pt x="55" y="326"/>
                  </a:lnTo>
                  <a:lnTo>
                    <a:pt x="69" y="338"/>
                  </a:lnTo>
                  <a:lnTo>
                    <a:pt x="84" y="349"/>
                  </a:lnTo>
                  <a:lnTo>
                    <a:pt x="99" y="358"/>
                  </a:lnTo>
                  <a:lnTo>
                    <a:pt x="116" y="366"/>
                  </a:lnTo>
                  <a:lnTo>
                    <a:pt x="134" y="373"/>
                  </a:lnTo>
                  <a:lnTo>
                    <a:pt x="152" y="378"/>
                  </a:lnTo>
                  <a:lnTo>
                    <a:pt x="171" y="380"/>
                  </a:lnTo>
                  <a:lnTo>
                    <a:pt x="190" y="381"/>
                  </a:lnTo>
                </a:path>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09" name="Freeform 506"/>
            <p:cNvSpPr>
              <a:spLocks/>
            </p:cNvSpPr>
            <p:nvPr/>
          </p:nvSpPr>
          <p:spPr bwMode="auto">
            <a:xfrm>
              <a:off x="1261" y="2841"/>
              <a:ext cx="389" cy="388"/>
            </a:xfrm>
            <a:custGeom>
              <a:avLst/>
              <a:gdLst>
                <a:gd name="T0" fmla="*/ 213 w 389"/>
                <a:gd name="T1" fmla="*/ 386 h 388"/>
                <a:gd name="T2" fmla="*/ 251 w 389"/>
                <a:gd name="T3" fmla="*/ 379 h 388"/>
                <a:gd name="T4" fmla="*/ 286 w 389"/>
                <a:gd name="T5" fmla="*/ 364 h 388"/>
                <a:gd name="T6" fmla="*/ 317 w 389"/>
                <a:gd name="T7" fmla="*/ 343 h 388"/>
                <a:gd name="T8" fmla="*/ 343 w 389"/>
                <a:gd name="T9" fmla="*/ 317 h 388"/>
                <a:gd name="T10" fmla="*/ 364 w 389"/>
                <a:gd name="T11" fmla="*/ 286 h 388"/>
                <a:gd name="T12" fmla="*/ 379 w 389"/>
                <a:gd name="T13" fmla="*/ 252 h 388"/>
                <a:gd name="T14" fmla="*/ 386 w 389"/>
                <a:gd name="T15" fmla="*/ 214 h 388"/>
                <a:gd name="T16" fmla="*/ 386 w 389"/>
                <a:gd name="T17" fmla="*/ 174 h 388"/>
                <a:gd name="T18" fmla="*/ 379 w 389"/>
                <a:gd name="T19" fmla="*/ 136 h 388"/>
                <a:gd name="T20" fmla="*/ 364 w 389"/>
                <a:gd name="T21" fmla="*/ 102 h 388"/>
                <a:gd name="T22" fmla="*/ 343 w 389"/>
                <a:gd name="T23" fmla="*/ 71 h 388"/>
                <a:gd name="T24" fmla="*/ 317 w 389"/>
                <a:gd name="T25" fmla="*/ 45 h 388"/>
                <a:gd name="T26" fmla="*/ 286 w 389"/>
                <a:gd name="T27" fmla="*/ 24 h 388"/>
                <a:gd name="T28" fmla="*/ 251 w 389"/>
                <a:gd name="T29" fmla="*/ 9 h 388"/>
                <a:gd name="T30" fmla="*/ 213 w 389"/>
                <a:gd name="T31" fmla="*/ 1 h 388"/>
                <a:gd name="T32" fmla="*/ 174 w 389"/>
                <a:gd name="T33" fmla="*/ 1 h 388"/>
                <a:gd name="T34" fmla="*/ 136 w 389"/>
                <a:gd name="T35" fmla="*/ 9 h 388"/>
                <a:gd name="T36" fmla="*/ 101 w 389"/>
                <a:gd name="T37" fmla="*/ 24 h 388"/>
                <a:gd name="T38" fmla="*/ 70 w 389"/>
                <a:gd name="T39" fmla="*/ 45 h 388"/>
                <a:gd name="T40" fmla="*/ 44 w 389"/>
                <a:gd name="T41" fmla="*/ 71 h 388"/>
                <a:gd name="T42" fmla="*/ 23 w 389"/>
                <a:gd name="T43" fmla="*/ 102 h 388"/>
                <a:gd name="T44" fmla="*/ 8 w 389"/>
                <a:gd name="T45" fmla="*/ 136 h 388"/>
                <a:gd name="T46" fmla="*/ 1 w 389"/>
                <a:gd name="T47" fmla="*/ 174 h 388"/>
                <a:gd name="T48" fmla="*/ 1 w 389"/>
                <a:gd name="T49" fmla="*/ 214 h 388"/>
                <a:gd name="T50" fmla="*/ 8 w 389"/>
                <a:gd name="T51" fmla="*/ 252 h 388"/>
                <a:gd name="T52" fmla="*/ 23 w 389"/>
                <a:gd name="T53" fmla="*/ 286 h 388"/>
                <a:gd name="T54" fmla="*/ 44 w 389"/>
                <a:gd name="T55" fmla="*/ 317 h 388"/>
                <a:gd name="T56" fmla="*/ 70 w 389"/>
                <a:gd name="T57" fmla="*/ 343 h 388"/>
                <a:gd name="T58" fmla="*/ 101 w 389"/>
                <a:gd name="T59" fmla="*/ 364 h 388"/>
                <a:gd name="T60" fmla="*/ 136 w 389"/>
                <a:gd name="T61" fmla="*/ 379 h 388"/>
                <a:gd name="T62" fmla="*/ 174 w 389"/>
                <a:gd name="T63" fmla="*/ 386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89" h="388">
                  <a:moveTo>
                    <a:pt x="193" y="387"/>
                  </a:moveTo>
                  <a:lnTo>
                    <a:pt x="213" y="386"/>
                  </a:lnTo>
                  <a:lnTo>
                    <a:pt x="232" y="384"/>
                  </a:lnTo>
                  <a:lnTo>
                    <a:pt x="251" y="379"/>
                  </a:lnTo>
                  <a:lnTo>
                    <a:pt x="269" y="372"/>
                  </a:lnTo>
                  <a:lnTo>
                    <a:pt x="286" y="364"/>
                  </a:lnTo>
                  <a:lnTo>
                    <a:pt x="302" y="354"/>
                  </a:lnTo>
                  <a:lnTo>
                    <a:pt x="317" y="343"/>
                  </a:lnTo>
                  <a:lnTo>
                    <a:pt x="331" y="331"/>
                  </a:lnTo>
                  <a:lnTo>
                    <a:pt x="343" y="317"/>
                  </a:lnTo>
                  <a:lnTo>
                    <a:pt x="354" y="302"/>
                  </a:lnTo>
                  <a:lnTo>
                    <a:pt x="364" y="286"/>
                  </a:lnTo>
                  <a:lnTo>
                    <a:pt x="372" y="269"/>
                  </a:lnTo>
                  <a:lnTo>
                    <a:pt x="379" y="252"/>
                  </a:lnTo>
                  <a:lnTo>
                    <a:pt x="384" y="233"/>
                  </a:lnTo>
                  <a:lnTo>
                    <a:pt x="386" y="214"/>
                  </a:lnTo>
                  <a:lnTo>
                    <a:pt x="388" y="194"/>
                  </a:lnTo>
                  <a:lnTo>
                    <a:pt x="386" y="174"/>
                  </a:lnTo>
                  <a:lnTo>
                    <a:pt x="384" y="155"/>
                  </a:lnTo>
                  <a:lnTo>
                    <a:pt x="379" y="136"/>
                  </a:lnTo>
                  <a:lnTo>
                    <a:pt x="372" y="119"/>
                  </a:lnTo>
                  <a:lnTo>
                    <a:pt x="364" y="102"/>
                  </a:lnTo>
                  <a:lnTo>
                    <a:pt x="354" y="86"/>
                  </a:lnTo>
                  <a:lnTo>
                    <a:pt x="343" y="71"/>
                  </a:lnTo>
                  <a:lnTo>
                    <a:pt x="331" y="57"/>
                  </a:lnTo>
                  <a:lnTo>
                    <a:pt x="317" y="45"/>
                  </a:lnTo>
                  <a:lnTo>
                    <a:pt x="302" y="34"/>
                  </a:lnTo>
                  <a:lnTo>
                    <a:pt x="286" y="24"/>
                  </a:lnTo>
                  <a:lnTo>
                    <a:pt x="269" y="16"/>
                  </a:lnTo>
                  <a:lnTo>
                    <a:pt x="251" y="9"/>
                  </a:lnTo>
                  <a:lnTo>
                    <a:pt x="232" y="4"/>
                  </a:lnTo>
                  <a:lnTo>
                    <a:pt x="213" y="1"/>
                  </a:lnTo>
                  <a:lnTo>
                    <a:pt x="193" y="0"/>
                  </a:lnTo>
                  <a:lnTo>
                    <a:pt x="174" y="1"/>
                  </a:lnTo>
                  <a:lnTo>
                    <a:pt x="154" y="4"/>
                  </a:lnTo>
                  <a:lnTo>
                    <a:pt x="136" y="9"/>
                  </a:lnTo>
                  <a:lnTo>
                    <a:pt x="118" y="16"/>
                  </a:lnTo>
                  <a:lnTo>
                    <a:pt x="101" y="24"/>
                  </a:lnTo>
                  <a:lnTo>
                    <a:pt x="85" y="34"/>
                  </a:lnTo>
                  <a:lnTo>
                    <a:pt x="70" y="45"/>
                  </a:lnTo>
                  <a:lnTo>
                    <a:pt x="56" y="57"/>
                  </a:lnTo>
                  <a:lnTo>
                    <a:pt x="44" y="71"/>
                  </a:lnTo>
                  <a:lnTo>
                    <a:pt x="33" y="86"/>
                  </a:lnTo>
                  <a:lnTo>
                    <a:pt x="23" y="102"/>
                  </a:lnTo>
                  <a:lnTo>
                    <a:pt x="15" y="119"/>
                  </a:lnTo>
                  <a:lnTo>
                    <a:pt x="8" y="136"/>
                  </a:lnTo>
                  <a:lnTo>
                    <a:pt x="4" y="155"/>
                  </a:lnTo>
                  <a:lnTo>
                    <a:pt x="1" y="174"/>
                  </a:lnTo>
                  <a:lnTo>
                    <a:pt x="0" y="194"/>
                  </a:lnTo>
                  <a:lnTo>
                    <a:pt x="1" y="214"/>
                  </a:lnTo>
                  <a:lnTo>
                    <a:pt x="4" y="233"/>
                  </a:lnTo>
                  <a:lnTo>
                    <a:pt x="8" y="252"/>
                  </a:lnTo>
                  <a:lnTo>
                    <a:pt x="15" y="269"/>
                  </a:lnTo>
                  <a:lnTo>
                    <a:pt x="23" y="286"/>
                  </a:lnTo>
                  <a:lnTo>
                    <a:pt x="33" y="302"/>
                  </a:lnTo>
                  <a:lnTo>
                    <a:pt x="44" y="317"/>
                  </a:lnTo>
                  <a:lnTo>
                    <a:pt x="56" y="331"/>
                  </a:lnTo>
                  <a:lnTo>
                    <a:pt x="70" y="343"/>
                  </a:lnTo>
                  <a:lnTo>
                    <a:pt x="85" y="354"/>
                  </a:lnTo>
                  <a:lnTo>
                    <a:pt x="101" y="364"/>
                  </a:lnTo>
                  <a:lnTo>
                    <a:pt x="118" y="372"/>
                  </a:lnTo>
                  <a:lnTo>
                    <a:pt x="136" y="379"/>
                  </a:lnTo>
                  <a:lnTo>
                    <a:pt x="154" y="384"/>
                  </a:lnTo>
                  <a:lnTo>
                    <a:pt x="174" y="386"/>
                  </a:lnTo>
                </a:path>
              </a:pathLst>
            </a:custGeom>
            <a:noFill/>
            <a:ln w="12700" cap="rnd" cmpd="sng">
              <a:solidFill>
                <a:srgbClr val="FFFFFF"/>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10" name="Freeform 507"/>
            <p:cNvSpPr>
              <a:spLocks/>
            </p:cNvSpPr>
            <p:nvPr/>
          </p:nvSpPr>
          <p:spPr bwMode="auto">
            <a:xfrm>
              <a:off x="1619" y="3028"/>
              <a:ext cx="6" cy="6"/>
            </a:xfrm>
            <a:custGeom>
              <a:avLst/>
              <a:gdLst>
                <a:gd name="T0" fmla="*/ 2 w 6"/>
                <a:gd name="T1" fmla="*/ 5 h 6"/>
                <a:gd name="T2" fmla="*/ 2 w 6"/>
                <a:gd name="T3" fmla="*/ 4 h 6"/>
                <a:gd name="T4" fmla="*/ 0 w 6"/>
                <a:gd name="T5" fmla="*/ 3 h 6"/>
                <a:gd name="T6" fmla="*/ 2 w 6"/>
                <a:gd name="T7" fmla="*/ 2 h 6"/>
                <a:gd name="T8" fmla="*/ 2 w 6"/>
                <a:gd name="T9" fmla="*/ 0 h 6"/>
                <a:gd name="T10" fmla="*/ 3 w 6"/>
                <a:gd name="T11" fmla="*/ 2 h 6"/>
                <a:gd name="T12" fmla="*/ 5 w 6"/>
                <a:gd name="T13" fmla="*/ 1 h 6"/>
                <a:gd name="T14" fmla="*/ 4 w 6"/>
                <a:gd name="T15" fmla="*/ 3 h 6"/>
                <a:gd name="T16" fmla="*/ 5 w 6"/>
                <a:gd name="T17" fmla="*/ 4 h 6"/>
                <a:gd name="T18" fmla="*/ 3 w 6"/>
                <a:gd name="T19" fmla="*/ 4 h 6"/>
                <a:gd name="T20" fmla="*/ 2 w 6"/>
                <a:gd name="T21" fmla="*/ 5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 h="6">
                  <a:moveTo>
                    <a:pt x="2" y="5"/>
                  </a:moveTo>
                  <a:lnTo>
                    <a:pt x="2" y="4"/>
                  </a:lnTo>
                  <a:lnTo>
                    <a:pt x="0" y="3"/>
                  </a:lnTo>
                  <a:lnTo>
                    <a:pt x="2" y="2"/>
                  </a:lnTo>
                  <a:lnTo>
                    <a:pt x="2" y="0"/>
                  </a:lnTo>
                  <a:lnTo>
                    <a:pt x="3" y="2"/>
                  </a:lnTo>
                  <a:lnTo>
                    <a:pt x="5" y="1"/>
                  </a:lnTo>
                  <a:lnTo>
                    <a:pt x="4" y="3"/>
                  </a:lnTo>
                  <a:lnTo>
                    <a:pt x="5" y="4"/>
                  </a:lnTo>
                  <a:lnTo>
                    <a:pt x="3" y="4"/>
                  </a:lnTo>
                  <a:lnTo>
                    <a:pt x="2" y="5"/>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11" name="Freeform 508"/>
            <p:cNvSpPr>
              <a:spLocks/>
            </p:cNvSpPr>
            <p:nvPr/>
          </p:nvSpPr>
          <p:spPr bwMode="auto">
            <a:xfrm>
              <a:off x="1363" y="2920"/>
              <a:ext cx="73" cy="59"/>
            </a:xfrm>
            <a:custGeom>
              <a:avLst/>
              <a:gdLst>
                <a:gd name="T0" fmla="*/ 31 w 73"/>
                <a:gd name="T1" fmla="*/ 1 h 59"/>
                <a:gd name="T2" fmla="*/ 25 w 73"/>
                <a:gd name="T3" fmla="*/ 5 h 59"/>
                <a:gd name="T4" fmla="*/ 18 w 73"/>
                <a:gd name="T5" fmla="*/ 14 h 59"/>
                <a:gd name="T6" fmla="*/ 10 w 73"/>
                <a:gd name="T7" fmla="*/ 22 h 59"/>
                <a:gd name="T8" fmla="*/ 5 w 73"/>
                <a:gd name="T9" fmla="*/ 29 h 59"/>
                <a:gd name="T10" fmla="*/ 2 w 73"/>
                <a:gd name="T11" fmla="*/ 34 h 59"/>
                <a:gd name="T12" fmla="*/ 1 w 73"/>
                <a:gd name="T13" fmla="*/ 37 h 59"/>
                <a:gd name="T14" fmla="*/ 0 w 73"/>
                <a:gd name="T15" fmla="*/ 40 h 59"/>
                <a:gd name="T16" fmla="*/ 1 w 73"/>
                <a:gd name="T17" fmla="*/ 42 h 59"/>
                <a:gd name="T18" fmla="*/ 2 w 73"/>
                <a:gd name="T19" fmla="*/ 44 h 59"/>
                <a:gd name="T20" fmla="*/ 5 w 73"/>
                <a:gd name="T21" fmla="*/ 44 h 59"/>
                <a:gd name="T22" fmla="*/ 7 w 73"/>
                <a:gd name="T23" fmla="*/ 44 h 59"/>
                <a:gd name="T24" fmla="*/ 10 w 73"/>
                <a:gd name="T25" fmla="*/ 44 h 59"/>
                <a:gd name="T26" fmla="*/ 12 w 73"/>
                <a:gd name="T27" fmla="*/ 44 h 59"/>
                <a:gd name="T28" fmla="*/ 14 w 73"/>
                <a:gd name="T29" fmla="*/ 46 h 59"/>
                <a:gd name="T30" fmla="*/ 16 w 73"/>
                <a:gd name="T31" fmla="*/ 49 h 59"/>
                <a:gd name="T32" fmla="*/ 18 w 73"/>
                <a:gd name="T33" fmla="*/ 52 h 59"/>
                <a:gd name="T34" fmla="*/ 21 w 73"/>
                <a:gd name="T35" fmla="*/ 53 h 59"/>
                <a:gd name="T36" fmla="*/ 23 w 73"/>
                <a:gd name="T37" fmla="*/ 55 h 59"/>
                <a:gd name="T38" fmla="*/ 26 w 73"/>
                <a:gd name="T39" fmla="*/ 57 h 59"/>
                <a:gd name="T40" fmla="*/ 29 w 73"/>
                <a:gd name="T41" fmla="*/ 58 h 59"/>
                <a:gd name="T42" fmla="*/ 31 w 73"/>
                <a:gd name="T43" fmla="*/ 57 h 59"/>
                <a:gd name="T44" fmla="*/ 30 w 73"/>
                <a:gd name="T45" fmla="*/ 54 h 59"/>
                <a:gd name="T46" fmla="*/ 29 w 73"/>
                <a:gd name="T47" fmla="*/ 51 h 59"/>
                <a:gd name="T48" fmla="*/ 28 w 73"/>
                <a:gd name="T49" fmla="*/ 48 h 59"/>
                <a:gd name="T50" fmla="*/ 30 w 73"/>
                <a:gd name="T51" fmla="*/ 46 h 59"/>
                <a:gd name="T52" fmla="*/ 34 w 73"/>
                <a:gd name="T53" fmla="*/ 44 h 59"/>
                <a:gd name="T54" fmla="*/ 39 w 73"/>
                <a:gd name="T55" fmla="*/ 39 h 59"/>
                <a:gd name="T56" fmla="*/ 43 w 73"/>
                <a:gd name="T57" fmla="*/ 34 h 59"/>
                <a:gd name="T58" fmla="*/ 49 w 73"/>
                <a:gd name="T59" fmla="*/ 31 h 59"/>
                <a:gd name="T60" fmla="*/ 53 w 73"/>
                <a:gd name="T61" fmla="*/ 28 h 59"/>
                <a:gd name="T62" fmla="*/ 55 w 73"/>
                <a:gd name="T63" fmla="*/ 27 h 59"/>
                <a:gd name="T64" fmla="*/ 58 w 73"/>
                <a:gd name="T65" fmla="*/ 26 h 59"/>
                <a:gd name="T66" fmla="*/ 60 w 73"/>
                <a:gd name="T67" fmla="*/ 24 h 59"/>
                <a:gd name="T68" fmla="*/ 61 w 73"/>
                <a:gd name="T69" fmla="*/ 22 h 59"/>
                <a:gd name="T70" fmla="*/ 61 w 73"/>
                <a:gd name="T71" fmla="*/ 19 h 59"/>
                <a:gd name="T72" fmla="*/ 62 w 73"/>
                <a:gd name="T73" fmla="*/ 16 h 59"/>
                <a:gd name="T74" fmla="*/ 62 w 73"/>
                <a:gd name="T75" fmla="*/ 14 h 59"/>
                <a:gd name="T76" fmla="*/ 64 w 73"/>
                <a:gd name="T77" fmla="*/ 13 h 59"/>
                <a:gd name="T78" fmla="*/ 66 w 73"/>
                <a:gd name="T79" fmla="*/ 11 h 59"/>
                <a:gd name="T80" fmla="*/ 67 w 73"/>
                <a:gd name="T81" fmla="*/ 8 h 59"/>
                <a:gd name="T82" fmla="*/ 70 w 73"/>
                <a:gd name="T83" fmla="*/ 5 h 59"/>
                <a:gd name="T84" fmla="*/ 72 w 73"/>
                <a:gd name="T85" fmla="*/ 3 h 59"/>
                <a:gd name="T86" fmla="*/ 71 w 73"/>
                <a:gd name="T87" fmla="*/ 0 h 59"/>
                <a:gd name="T88" fmla="*/ 67 w 73"/>
                <a:gd name="T89" fmla="*/ 0 h 59"/>
                <a:gd name="T90" fmla="*/ 62 w 73"/>
                <a:gd name="T91" fmla="*/ 0 h 59"/>
                <a:gd name="T92" fmla="*/ 55 w 73"/>
                <a:gd name="T93" fmla="*/ 1 h 59"/>
                <a:gd name="T94" fmla="*/ 49 w 73"/>
                <a:gd name="T95" fmla="*/ 2 h 59"/>
                <a:gd name="T96" fmla="*/ 43 w 73"/>
                <a:gd name="T97" fmla="*/ 2 h 59"/>
                <a:gd name="T98" fmla="*/ 39 w 73"/>
                <a:gd name="T99" fmla="*/ 2 h 59"/>
                <a:gd name="T100" fmla="*/ 34 w 73"/>
                <a:gd name="T101" fmla="*/ 1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3" h="59">
                  <a:moveTo>
                    <a:pt x="34" y="1"/>
                  </a:moveTo>
                  <a:lnTo>
                    <a:pt x="33" y="1"/>
                  </a:lnTo>
                  <a:lnTo>
                    <a:pt x="31" y="1"/>
                  </a:lnTo>
                  <a:lnTo>
                    <a:pt x="30" y="2"/>
                  </a:lnTo>
                  <a:lnTo>
                    <a:pt x="28" y="4"/>
                  </a:lnTo>
                  <a:lnTo>
                    <a:pt x="25" y="5"/>
                  </a:lnTo>
                  <a:lnTo>
                    <a:pt x="22" y="8"/>
                  </a:lnTo>
                  <a:lnTo>
                    <a:pt x="20" y="11"/>
                  </a:lnTo>
                  <a:lnTo>
                    <a:pt x="18" y="14"/>
                  </a:lnTo>
                  <a:lnTo>
                    <a:pt x="15" y="16"/>
                  </a:lnTo>
                  <a:lnTo>
                    <a:pt x="12" y="19"/>
                  </a:lnTo>
                  <a:lnTo>
                    <a:pt x="10" y="22"/>
                  </a:lnTo>
                  <a:lnTo>
                    <a:pt x="8" y="24"/>
                  </a:lnTo>
                  <a:lnTo>
                    <a:pt x="6" y="27"/>
                  </a:lnTo>
                  <a:lnTo>
                    <a:pt x="5" y="29"/>
                  </a:lnTo>
                  <a:lnTo>
                    <a:pt x="3" y="31"/>
                  </a:lnTo>
                  <a:lnTo>
                    <a:pt x="3" y="33"/>
                  </a:lnTo>
                  <a:lnTo>
                    <a:pt x="2" y="34"/>
                  </a:lnTo>
                  <a:lnTo>
                    <a:pt x="2" y="34"/>
                  </a:lnTo>
                  <a:lnTo>
                    <a:pt x="1" y="35"/>
                  </a:lnTo>
                  <a:lnTo>
                    <a:pt x="1" y="37"/>
                  </a:lnTo>
                  <a:lnTo>
                    <a:pt x="1" y="38"/>
                  </a:lnTo>
                  <a:lnTo>
                    <a:pt x="0" y="39"/>
                  </a:lnTo>
                  <a:lnTo>
                    <a:pt x="0" y="40"/>
                  </a:lnTo>
                  <a:lnTo>
                    <a:pt x="0" y="41"/>
                  </a:lnTo>
                  <a:lnTo>
                    <a:pt x="0" y="42"/>
                  </a:lnTo>
                  <a:lnTo>
                    <a:pt x="1" y="42"/>
                  </a:lnTo>
                  <a:lnTo>
                    <a:pt x="1" y="43"/>
                  </a:lnTo>
                  <a:lnTo>
                    <a:pt x="1" y="44"/>
                  </a:lnTo>
                  <a:lnTo>
                    <a:pt x="2" y="44"/>
                  </a:lnTo>
                  <a:lnTo>
                    <a:pt x="3" y="44"/>
                  </a:lnTo>
                  <a:lnTo>
                    <a:pt x="4" y="44"/>
                  </a:lnTo>
                  <a:lnTo>
                    <a:pt x="5" y="44"/>
                  </a:lnTo>
                  <a:lnTo>
                    <a:pt x="6" y="44"/>
                  </a:lnTo>
                  <a:lnTo>
                    <a:pt x="6" y="44"/>
                  </a:lnTo>
                  <a:lnTo>
                    <a:pt x="7" y="44"/>
                  </a:lnTo>
                  <a:lnTo>
                    <a:pt x="8" y="44"/>
                  </a:lnTo>
                  <a:lnTo>
                    <a:pt x="9" y="44"/>
                  </a:lnTo>
                  <a:lnTo>
                    <a:pt x="10" y="44"/>
                  </a:lnTo>
                  <a:lnTo>
                    <a:pt x="11" y="44"/>
                  </a:lnTo>
                  <a:lnTo>
                    <a:pt x="12" y="44"/>
                  </a:lnTo>
                  <a:lnTo>
                    <a:pt x="12" y="44"/>
                  </a:lnTo>
                  <a:lnTo>
                    <a:pt x="13" y="44"/>
                  </a:lnTo>
                  <a:lnTo>
                    <a:pt x="14" y="45"/>
                  </a:lnTo>
                  <a:lnTo>
                    <a:pt x="14" y="46"/>
                  </a:lnTo>
                  <a:lnTo>
                    <a:pt x="15" y="47"/>
                  </a:lnTo>
                  <a:lnTo>
                    <a:pt x="15" y="48"/>
                  </a:lnTo>
                  <a:lnTo>
                    <a:pt x="16" y="49"/>
                  </a:lnTo>
                  <a:lnTo>
                    <a:pt x="17" y="50"/>
                  </a:lnTo>
                  <a:lnTo>
                    <a:pt x="18" y="51"/>
                  </a:lnTo>
                  <a:lnTo>
                    <a:pt x="18" y="52"/>
                  </a:lnTo>
                  <a:lnTo>
                    <a:pt x="19" y="53"/>
                  </a:lnTo>
                  <a:lnTo>
                    <a:pt x="20" y="53"/>
                  </a:lnTo>
                  <a:lnTo>
                    <a:pt x="21" y="53"/>
                  </a:lnTo>
                  <a:lnTo>
                    <a:pt x="21" y="54"/>
                  </a:lnTo>
                  <a:lnTo>
                    <a:pt x="22" y="54"/>
                  </a:lnTo>
                  <a:lnTo>
                    <a:pt x="23" y="55"/>
                  </a:lnTo>
                  <a:lnTo>
                    <a:pt x="24" y="56"/>
                  </a:lnTo>
                  <a:lnTo>
                    <a:pt x="25" y="56"/>
                  </a:lnTo>
                  <a:lnTo>
                    <a:pt x="26" y="57"/>
                  </a:lnTo>
                  <a:lnTo>
                    <a:pt x="27" y="57"/>
                  </a:lnTo>
                  <a:lnTo>
                    <a:pt x="28" y="58"/>
                  </a:lnTo>
                  <a:lnTo>
                    <a:pt x="29" y="58"/>
                  </a:lnTo>
                  <a:lnTo>
                    <a:pt x="30" y="58"/>
                  </a:lnTo>
                  <a:lnTo>
                    <a:pt x="30" y="58"/>
                  </a:lnTo>
                  <a:lnTo>
                    <a:pt x="31" y="57"/>
                  </a:lnTo>
                  <a:lnTo>
                    <a:pt x="31" y="56"/>
                  </a:lnTo>
                  <a:lnTo>
                    <a:pt x="31" y="55"/>
                  </a:lnTo>
                  <a:lnTo>
                    <a:pt x="30" y="54"/>
                  </a:lnTo>
                  <a:lnTo>
                    <a:pt x="30" y="53"/>
                  </a:lnTo>
                  <a:lnTo>
                    <a:pt x="30" y="53"/>
                  </a:lnTo>
                  <a:lnTo>
                    <a:pt x="29" y="51"/>
                  </a:lnTo>
                  <a:lnTo>
                    <a:pt x="28" y="50"/>
                  </a:lnTo>
                  <a:lnTo>
                    <a:pt x="28" y="49"/>
                  </a:lnTo>
                  <a:lnTo>
                    <a:pt x="28" y="48"/>
                  </a:lnTo>
                  <a:lnTo>
                    <a:pt x="29" y="48"/>
                  </a:lnTo>
                  <a:lnTo>
                    <a:pt x="29" y="47"/>
                  </a:lnTo>
                  <a:lnTo>
                    <a:pt x="30" y="46"/>
                  </a:lnTo>
                  <a:lnTo>
                    <a:pt x="31" y="45"/>
                  </a:lnTo>
                  <a:lnTo>
                    <a:pt x="32" y="44"/>
                  </a:lnTo>
                  <a:lnTo>
                    <a:pt x="34" y="44"/>
                  </a:lnTo>
                  <a:lnTo>
                    <a:pt x="35" y="42"/>
                  </a:lnTo>
                  <a:lnTo>
                    <a:pt x="37" y="41"/>
                  </a:lnTo>
                  <a:lnTo>
                    <a:pt x="39" y="39"/>
                  </a:lnTo>
                  <a:lnTo>
                    <a:pt x="40" y="37"/>
                  </a:lnTo>
                  <a:lnTo>
                    <a:pt x="42" y="36"/>
                  </a:lnTo>
                  <a:lnTo>
                    <a:pt x="43" y="34"/>
                  </a:lnTo>
                  <a:lnTo>
                    <a:pt x="45" y="34"/>
                  </a:lnTo>
                  <a:lnTo>
                    <a:pt x="47" y="32"/>
                  </a:lnTo>
                  <a:lnTo>
                    <a:pt x="49" y="31"/>
                  </a:lnTo>
                  <a:lnTo>
                    <a:pt x="50" y="30"/>
                  </a:lnTo>
                  <a:lnTo>
                    <a:pt x="52" y="29"/>
                  </a:lnTo>
                  <a:lnTo>
                    <a:pt x="53" y="28"/>
                  </a:lnTo>
                  <a:lnTo>
                    <a:pt x="54" y="28"/>
                  </a:lnTo>
                  <a:lnTo>
                    <a:pt x="54" y="27"/>
                  </a:lnTo>
                  <a:lnTo>
                    <a:pt x="55" y="27"/>
                  </a:lnTo>
                  <a:lnTo>
                    <a:pt x="56" y="27"/>
                  </a:lnTo>
                  <a:lnTo>
                    <a:pt x="57" y="26"/>
                  </a:lnTo>
                  <a:lnTo>
                    <a:pt x="58" y="26"/>
                  </a:lnTo>
                  <a:lnTo>
                    <a:pt x="59" y="25"/>
                  </a:lnTo>
                  <a:lnTo>
                    <a:pt x="60" y="25"/>
                  </a:lnTo>
                  <a:lnTo>
                    <a:pt x="60" y="24"/>
                  </a:lnTo>
                  <a:lnTo>
                    <a:pt x="60" y="24"/>
                  </a:lnTo>
                  <a:lnTo>
                    <a:pt x="60" y="23"/>
                  </a:lnTo>
                  <a:lnTo>
                    <a:pt x="61" y="22"/>
                  </a:lnTo>
                  <a:lnTo>
                    <a:pt x="61" y="21"/>
                  </a:lnTo>
                  <a:lnTo>
                    <a:pt x="61" y="20"/>
                  </a:lnTo>
                  <a:lnTo>
                    <a:pt x="61" y="19"/>
                  </a:lnTo>
                  <a:lnTo>
                    <a:pt x="61" y="17"/>
                  </a:lnTo>
                  <a:lnTo>
                    <a:pt x="61" y="16"/>
                  </a:lnTo>
                  <a:lnTo>
                    <a:pt x="62" y="16"/>
                  </a:lnTo>
                  <a:lnTo>
                    <a:pt x="62" y="15"/>
                  </a:lnTo>
                  <a:lnTo>
                    <a:pt x="62" y="15"/>
                  </a:lnTo>
                  <a:lnTo>
                    <a:pt x="62" y="14"/>
                  </a:lnTo>
                  <a:lnTo>
                    <a:pt x="63" y="14"/>
                  </a:lnTo>
                  <a:lnTo>
                    <a:pt x="63" y="13"/>
                  </a:lnTo>
                  <a:lnTo>
                    <a:pt x="64" y="13"/>
                  </a:lnTo>
                  <a:lnTo>
                    <a:pt x="64" y="12"/>
                  </a:lnTo>
                  <a:lnTo>
                    <a:pt x="65" y="11"/>
                  </a:lnTo>
                  <a:lnTo>
                    <a:pt x="66" y="11"/>
                  </a:lnTo>
                  <a:lnTo>
                    <a:pt x="66" y="10"/>
                  </a:lnTo>
                  <a:lnTo>
                    <a:pt x="66" y="9"/>
                  </a:lnTo>
                  <a:lnTo>
                    <a:pt x="67" y="8"/>
                  </a:lnTo>
                  <a:lnTo>
                    <a:pt x="68" y="7"/>
                  </a:lnTo>
                  <a:lnTo>
                    <a:pt x="69" y="6"/>
                  </a:lnTo>
                  <a:lnTo>
                    <a:pt x="70" y="5"/>
                  </a:lnTo>
                  <a:lnTo>
                    <a:pt x="71" y="5"/>
                  </a:lnTo>
                  <a:lnTo>
                    <a:pt x="71" y="4"/>
                  </a:lnTo>
                  <a:lnTo>
                    <a:pt x="72" y="3"/>
                  </a:lnTo>
                  <a:lnTo>
                    <a:pt x="72" y="2"/>
                  </a:lnTo>
                  <a:lnTo>
                    <a:pt x="72" y="1"/>
                  </a:lnTo>
                  <a:lnTo>
                    <a:pt x="71" y="0"/>
                  </a:lnTo>
                  <a:lnTo>
                    <a:pt x="70" y="0"/>
                  </a:lnTo>
                  <a:lnTo>
                    <a:pt x="69" y="0"/>
                  </a:lnTo>
                  <a:lnTo>
                    <a:pt x="67" y="0"/>
                  </a:lnTo>
                  <a:lnTo>
                    <a:pt x="66" y="0"/>
                  </a:lnTo>
                  <a:lnTo>
                    <a:pt x="64" y="0"/>
                  </a:lnTo>
                  <a:lnTo>
                    <a:pt x="62" y="0"/>
                  </a:lnTo>
                  <a:lnTo>
                    <a:pt x="60" y="1"/>
                  </a:lnTo>
                  <a:lnTo>
                    <a:pt x="57" y="1"/>
                  </a:lnTo>
                  <a:lnTo>
                    <a:pt x="55" y="1"/>
                  </a:lnTo>
                  <a:lnTo>
                    <a:pt x="54" y="2"/>
                  </a:lnTo>
                  <a:lnTo>
                    <a:pt x="51" y="2"/>
                  </a:lnTo>
                  <a:lnTo>
                    <a:pt x="49" y="2"/>
                  </a:lnTo>
                  <a:lnTo>
                    <a:pt x="47" y="2"/>
                  </a:lnTo>
                  <a:lnTo>
                    <a:pt x="45" y="2"/>
                  </a:lnTo>
                  <a:lnTo>
                    <a:pt x="43" y="2"/>
                  </a:lnTo>
                  <a:lnTo>
                    <a:pt x="42" y="2"/>
                  </a:lnTo>
                  <a:lnTo>
                    <a:pt x="40" y="2"/>
                  </a:lnTo>
                  <a:lnTo>
                    <a:pt x="39" y="2"/>
                  </a:lnTo>
                  <a:lnTo>
                    <a:pt x="37" y="2"/>
                  </a:lnTo>
                  <a:lnTo>
                    <a:pt x="36" y="1"/>
                  </a:lnTo>
                  <a:lnTo>
                    <a:pt x="34" y="1"/>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12" name="Freeform 509"/>
            <p:cNvSpPr>
              <a:spLocks/>
            </p:cNvSpPr>
            <p:nvPr/>
          </p:nvSpPr>
          <p:spPr bwMode="auto">
            <a:xfrm>
              <a:off x="1343" y="2975"/>
              <a:ext cx="23" cy="43"/>
            </a:xfrm>
            <a:custGeom>
              <a:avLst/>
              <a:gdLst>
                <a:gd name="T0" fmla="*/ 19 w 23"/>
                <a:gd name="T1" fmla="*/ 3 h 43"/>
                <a:gd name="T2" fmla="*/ 20 w 23"/>
                <a:gd name="T3" fmla="*/ 5 h 43"/>
                <a:gd name="T4" fmla="*/ 19 w 23"/>
                <a:gd name="T5" fmla="*/ 7 h 43"/>
                <a:gd name="T6" fmla="*/ 18 w 23"/>
                <a:gd name="T7" fmla="*/ 9 h 43"/>
                <a:gd name="T8" fmla="*/ 17 w 23"/>
                <a:gd name="T9" fmla="*/ 11 h 43"/>
                <a:gd name="T10" fmla="*/ 15 w 23"/>
                <a:gd name="T11" fmla="*/ 13 h 43"/>
                <a:gd name="T12" fmla="*/ 12 w 23"/>
                <a:gd name="T13" fmla="*/ 18 h 43"/>
                <a:gd name="T14" fmla="*/ 9 w 23"/>
                <a:gd name="T15" fmla="*/ 23 h 43"/>
                <a:gd name="T16" fmla="*/ 6 w 23"/>
                <a:gd name="T17" fmla="*/ 27 h 43"/>
                <a:gd name="T18" fmla="*/ 3 w 23"/>
                <a:gd name="T19" fmla="*/ 31 h 43"/>
                <a:gd name="T20" fmla="*/ 2 w 23"/>
                <a:gd name="T21" fmla="*/ 32 h 43"/>
                <a:gd name="T22" fmla="*/ 0 w 23"/>
                <a:gd name="T23" fmla="*/ 34 h 43"/>
                <a:gd name="T24" fmla="*/ 0 w 23"/>
                <a:gd name="T25" fmla="*/ 37 h 43"/>
                <a:gd name="T26" fmla="*/ 1 w 23"/>
                <a:gd name="T27" fmla="*/ 39 h 43"/>
                <a:gd name="T28" fmla="*/ 3 w 23"/>
                <a:gd name="T29" fmla="*/ 39 h 43"/>
                <a:gd name="T30" fmla="*/ 6 w 23"/>
                <a:gd name="T31" fmla="*/ 40 h 43"/>
                <a:gd name="T32" fmla="*/ 8 w 23"/>
                <a:gd name="T33" fmla="*/ 40 h 43"/>
                <a:gd name="T34" fmla="*/ 10 w 23"/>
                <a:gd name="T35" fmla="*/ 41 h 43"/>
                <a:gd name="T36" fmla="*/ 12 w 23"/>
                <a:gd name="T37" fmla="*/ 42 h 43"/>
                <a:gd name="T38" fmla="*/ 14 w 23"/>
                <a:gd name="T39" fmla="*/ 42 h 43"/>
                <a:gd name="T40" fmla="*/ 17 w 23"/>
                <a:gd name="T41" fmla="*/ 42 h 43"/>
                <a:gd name="T42" fmla="*/ 19 w 23"/>
                <a:gd name="T43" fmla="*/ 41 h 43"/>
                <a:gd name="T44" fmla="*/ 19 w 23"/>
                <a:gd name="T45" fmla="*/ 39 h 43"/>
                <a:gd name="T46" fmla="*/ 17 w 23"/>
                <a:gd name="T47" fmla="*/ 37 h 43"/>
                <a:gd name="T48" fmla="*/ 16 w 23"/>
                <a:gd name="T49" fmla="*/ 36 h 43"/>
                <a:gd name="T50" fmla="*/ 14 w 23"/>
                <a:gd name="T51" fmla="*/ 37 h 43"/>
                <a:gd name="T52" fmla="*/ 10 w 23"/>
                <a:gd name="T53" fmla="*/ 36 h 43"/>
                <a:gd name="T54" fmla="*/ 7 w 23"/>
                <a:gd name="T55" fmla="*/ 35 h 43"/>
                <a:gd name="T56" fmla="*/ 6 w 23"/>
                <a:gd name="T57" fmla="*/ 33 h 43"/>
                <a:gd name="T58" fmla="*/ 6 w 23"/>
                <a:gd name="T59" fmla="*/ 31 h 43"/>
                <a:gd name="T60" fmla="*/ 9 w 23"/>
                <a:gd name="T61" fmla="*/ 26 h 43"/>
                <a:gd name="T62" fmla="*/ 13 w 23"/>
                <a:gd name="T63" fmla="*/ 23 h 43"/>
                <a:gd name="T64" fmla="*/ 15 w 23"/>
                <a:gd name="T65" fmla="*/ 20 h 43"/>
                <a:gd name="T66" fmla="*/ 17 w 23"/>
                <a:gd name="T67" fmla="*/ 18 h 43"/>
                <a:gd name="T68" fmla="*/ 18 w 23"/>
                <a:gd name="T69" fmla="*/ 16 h 43"/>
                <a:gd name="T70" fmla="*/ 20 w 23"/>
                <a:gd name="T71" fmla="*/ 14 h 43"/>
                <a:gd name="T72" fmla="*/ 20 w 23"/>
                <a:gd name="T73" fmla="*/ 11 h 43"/>
                <a:gd name="T74" fmla="*/ 22 w 23"/>
                <a:gd name="T75" fmla="*/ 9 h 43"/>
                <a:gd name="T76" fmla="*/ 22 w 23"/>
                <a:gd name="T77" fmla="*/ 6 h 43"/>
                <a:gd name="T78" fmla="*/ 22 w 23"/>
                <a:gd name="T79" fmla="*/ 4 h 43"/>
                <a:gd name="T80" fmla="*/ 22 w 23"/>
                <a:gd name="T81" fmla="*/ 1 h 43"/>
                <a:gd name="T82" fmla="*/ 20 w 23"/>
                <a:gd name="T83" fmla="*/ 0 h 43"/>
                <a:gd name="T84" fmla="*/ 19 w 23"/>
                <a:gd name="T85" fmla="*/ 2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3" h="43">
                  <a:moveTo>
                    <a:pt x="19" y="2"/>
                  </a:moveTo>
                  <a:lnTo>
                    <a:pt x="19" y="2"/>
                  </a:lnTo>
                  <a:lnTo>
                    <a:pt x="19" y="3"/>
                  </a:lnTo>
                  <a:lnTo>
                    <a:pt x="20" y="4"/>
                  </a:lnTo>
                  <a:lnTo>
                    <a:pt x="20" y="4"/>
                  </a:lnTo>
                  <a:lnTo>
                    <a:pt x="20" y="5"/>
                  </a:lnTo>
                  <a:lnTo>
                    <a:pt x="20" y="6"/>
                  </a:lnTo>
                  <a:lnTo>
                    <a:pt x="20" y="7"/>
                  </a:lnTo>
                  <a:lnTo>
                    <a:pt x="19" y="7"/>
                  </a:lnTo>
                  <a:lnTo>
                    <a:pt x="19" y="8"/>
                  </a:lnTo>
                  <a:lnTo>
                    <a:pt x="19" y="9"/>
                  </a:lnTo>
                  <a:lnTo>
                    <a:pt x="18" y="9"/>
                  </a:lnTo>
                  <a:lnTo>
                    <a:pt x="18" y="10"/>
                  </a:lnTo>
                  <a:lnTo>
                    <a:pt x="17" y="10"/>
                  </a:lnTo>
                  <a:lnTo>
                    <a:pt x="17" y="11"/>
                  </a:lnTo>
                  <a:lnTo>
                    <a:pt x="17" y="11"/>
                  </a:lnTo>
                  <a:lnTo>
                    <a:pt x="16" y="12"/>
                  </a:lnTo>
                  <a:lnTo>
                    <a:pt x="15" y="13"/>
                  </a:lnTo>
                  <a:lnTo>
                    <a:pt x="14" y="15"/>
                  </a:lnTo>
                  <a:lnTo>
                    <a:pt x="13" y="16"/>
                  </a:lnTo>
                  <a:lnTo>
                    <a:pt x="12" y="18"/>
                  </a:lnTo>
                  <a:lnTo>
                    <a:pt x="11" y="19"/>
                  </a:lnTo>
                  <a:lnTo>
                    <a:pt x="9" y="21"/>
                  </a:lnTo>
                  <a:lnTo>
                    <a:pt x="9" y="23"/>
                  </a:lnTo>
                  <a:lnTo>
                    <a:pt x="7" y="25"/>
                  </a:lnTo>
                  <a:lnTo>
                    <a:pt x="6" y="25"/>
                  </a:lnTo>
                  <a:lnTo>
                    <a:pt x="6" y="27"/>
                  </a:lnTo>
                  <a:lnTo>
                    <a:pt x="4" y="28"/>
                  </a:lnTo>
                  <a:lnTo>
                    <a:pt x="3" y="30"/>
                  </a:lnTo>
                  <a:lnTo>
                    <a:pt x="3" y="31"/>
                  </a:lnTo>
                  <a:lnTo>
                    <a:pt x="2" y="31"/>
                  </a:lnTo>
                  <a:lnTo>
                    <a:pt x="2" y="32"/>
                  </a:lnTo>
                  <a:lnTo>
                    <a:pt x="2" y="32"/>
                  </a:lnTo>
                  <a:lnTo>
                    <a:pt x="1" y="32"/>
                  </a:lnTo>
                  <a:lnTo>
                    <a:pt x="1" y="33"/>
                  </a:lnTo>
                  <a:lnTo>
                    <a:pt x="0" y="34"/>
                  </a:lnTo>
                  <a:lnTo>
                    <a:pt x="0" y="35"/>
                  </a:lnTo>
                  <a:lnTo>
                    <a:pt x="0" y="36"/>
                  </a:lnTo>
                  <a:lnTo>
                    <a:pt x="0" y="37"/>
                  </a:lnTo>
                  <a:lnTo>
                    <a:pt x="0" y="38"/>
                  </a:lnTo>
                  <a:lnTo>
                    <a:pt x="0" y="39"/>
                  </a:lnTo>
                  <a:lnTo>
                    <a:pt x="1" y="39"/>
                  </a:lnTo>
                  <a:lnTo>
                    <a:pt x="2" y="39"/>
                  </a:lnTo>
                  <a:lnTo>
                    <a:pt x="2" y="39"/>
                  </a:lnTo>
                  <a:lnTo>
                    <a:pt x="3" y="39"/>
                  </a:lnTo>
                  <a:lnTo>
                    <a:pt x="4" y="40"/>
                  </a:lnTo>
                  <a:lnTo>
                    <a:pt x="5" y="40"/>
                  </a:lnTo>
                  <a:lnTo>
                    <a:pt x="6" y="40"/>
                  </a:lnTo>
                  <a:lnTo>
                    <a:pt x="6" y="40"/>
                  </a:lnTo>
                  <a:lnTo>
                    <a:pt x="7" y="40"/>
                  </a:lnTo>
                  <a:lnTo>
                    <a:pt x="8" y="40"/>
                  </a:lnTo>
                  <a:lnTo>
                    <a:pt x="9" y="41"/>
                  </a:lnTo>
                  <a:lnTo>
                    <a:pt x="9" y="41"/>
                  </a:lnTo>
                  <a:lnTo>
                    <a:pt x="10" y="41"/>
                  </a:lnTo>
                  <a:lnTo>
                    <a:pt x="11" y="41"/>
                  </a:lnTo>
                  <a:lnTo>
                    <a:pt x="12" y="41"/>
                  </a:lnTo>
                  <a:lnTo>
                    <a:pt x="12" y="42"/>
                  </a:lnTo>
                  <a:lnTo>
                    <a:pt x="13" y="42"/>
                  </a:lnTo>
                  <a:lnTo>
                    <a:pt x="13" y="42"/>
                  </a:lnTo>
                  <a:lnTo>
                    <a:pt x="14" y="42"/>
                  </a:lnTo>
                  <a:lnTo>
                    <a:pt x="15" y="42"/>
                  </a:lnTo>
                  <a:lnTo>
                    <a:pt x="16" y="42"/>
                  </a:lnTo>
                  <a:lnTo>
                    <a:pt x="17" y="42"/>
                  </a:lnTo>
                  <a:lnTo>
                    <a:pt x="17" y="42"/>
                  </a:lnTo>
                  <a:lnTo>
                    <a:pt x="18" y="41"/>
                  </a:lnTo>
                  <a:lnTo>
                    <a:pt x="19" y="41"/>
                  </a:lnTo>
                  <a:lnTo>
                    <a:pt x="19" y="40"/>
                  </a:lnTo>
                  <a:lnTo>
                    <a:pt x="19" y="39"/>
                  </a:lnTo>
                  <a:lnTo>
                    <a:pt x="19" y="39"/>
                  </a:lnTo>
                  <a:lnTo>
                    <a:pt x="18" y="38"/>
                  </a:lnTo>
                  <a:lnTo>
                    <a:pt x="18" y="37"/>
                  </a:lnTo>
                  <a:lnTo>
                    <a:pt x="17" y="37"/>
                  </a:lnTo>
                  <a:lnTo>
                    <a:pt x="17" y="36"/>
                  </a:lnTo>
                  <a:lnTo>
                    <a:pt x="17" y="36"/>
                  </a:lnTo>
                  <a:lnTo>
                    <a:pt x="16" y="36"/>
                  </a:lnTo>
                  <a:lnTo>
                    <a:pt x="16" y="37"/>
                  </a:lnTo>
                  <a:lnTo>
                    <a:pt x="15" y="37"/>
                  </a:lnTo>
                  <a:lnTo>
                    <a:pt x="14" y="37"/>
                  </a:lnTo>
                  <a:lnTo>
                    <a:pt x="13" y="37"/>
                  </a:lnTo>
                  <a:lnTo>
                    <a:pt x="12" y="37"/>
                  </a:lnTo>
                  <a:lnTo>
                    <a:pt x="10" y="36"/>
                  </a:lnTo>
                  <a:lnTo>
                    <a:pt x="9" y="36"/>
                  </a:lnTo>
                  <a:lnTo>
                    <a:pt x="8" y="36"/>
                  </a:lnTo>
                  <a:lnTo>
                    <a:pt x="7" y="35"/>
                  </a:lnTo>
                  <a:lnTo>
                    <a:pt x="6" y="35"/>
                  </a:lnTo>
                  <a:lnTo>
                    <a:pt x="6" y="34"/>
                  </a:lnTo>
                  <a:lnTo>
                    <a:pt x="6" y="33"/>
                  </a:lnTo>
                  <a:lnTo>
                    <a:pt x="6" y="32"/>
                  </a:lnTo>
                  <a:lnTo>
                    <a:pt x="6" y="32"/>
                  </a:lnTo>
                  <a:lnTo>
                    <a:pt x="6" y="31"/>
                  </a:lnTo>
                  <a:lnTo>
                    <a:pt x="7" y="29"/>
                  </a:lnTo>
                  <a:lnTo>
                    <a:pt x="8" y="28"/>
                  </a:lnTo>
                  <a:lnTo>
                    <a:pt x="9" y="26"/>
                  </a:lnTo>
                  <a:lnTo>
                    <a:pt x="10" y="25"/>
                  </a:lnTo>
                  <a:lnTo>
                    <a:pt x="12" y="24"/>
                  </a:lnTo>
                  <a:lnTo>
                    <a:pt x="13" y="23"/>
                  </a:lnTo>
                  <a:lnTo>
                    <a:pt x="13" y="22"/>
                  </a:lnTo>
                  <a:lnTo>
                    <a:pt x="14" y="21"/>
                  </a:lnTo>
                  <a:lnTo>
                    <a:pt x="15" y="20"/>
                  </a:lnTo>
                  <a:lnTo>
                    <a:pt x="15" y="19"/>
                  </a:lnTo>
                  <a:lnTo>
                    <a:pt x="16" y="18"/>
                  </a:lnTo>
                  <a:lnTo>
                    <a:pt x="17" y="18"/>
                  </a:lnTo>
                  <a:lnTo>
                    <a:pt x="17" y="18"/>
                  </a:lnTo>
                  <a:lnTo>
                    <a:pt x="17" y="17"/>
                  </a:lnTo>
                  <a:lnTo>
                    <a:pt x="18" y="16"/>
                  </a:lnTo>
                  <a:lnTo>
                    <a:pt x="19" y="15"/>
                  </a:lnTo>
                  <a:lnTo>
                    <a:pt x="19" y="14"/>
                  </a:lnTo>
                  <a:lnTo>
                    <a:pt x="20" y="14"/>
                  </a:lnTo>
                  <a:lnTo>
                    <a:pt x="20" y="12"/>
                  </a:lnTo>
                  <a:lnTo>
                    <a:pt x="20" y="12"/>
                  </a:lnTo>
                  <a:lnTo>
                    <a:pt x="20" y="11"/>
                  </a:lnTo>
                  <a:lnTo>
                    <a:pt x="21" y="11"/>
                  </a:lnTo>
                  <a:lnTo>
                    <a:pt x="21" y="10"/>
                  </a:lnTo>
                  <a:lnTo>
                    <a:pt x="22" y="9"/>
                  </a:lnTo>
                  <a:lnTo>
                    <a:pt x="22" y="8"/>
                  </a:lnTo>
                  <a:lnTo>
                    <a:pt x="22" y="7"/>
                  </a:lnTo>
                  <a:lnTo>
                    <a:pt x="22" y="6"/>
                  </a:lnTo>
                  <a:lnTo>
                    <a:pt x="22" y="5"/>
                  </a:lnTo>
                  <a:lnTo>
                    <a:pt x="22" y="4"/>
                  </a:lnTo>
                  <a:lnTo>
                    <a:pt x="22" y="4"/>
                  </a:lnTo>
                  <a:lnTo>
                    <a:pt x="22" y="3"/>
                  </a:lnTo>
                  <a:lnTo>
                    <a:pt x="22" y="2"/>
                  </a:lnTo>
                  <a:lnTo>
                    <a:pt x="22" y="1"/>
                  </a:lnTo>
                  <a:lnTo>
                    <a:pt x="21" y="0"/>
                  </a:lnTo>
                  <a:lnTo>
                    <a:pt x="20" y="0"/>
                  </a:lnTo>
                  <a:lnTo>
                    <a:pt x="20" y="0"/>
                  </a:lnTo>
                  <a:lnTo>
                    <a:pt x="19" y="0"/>
                  </a:lnTo>
                  <a:lnTo>
                    <a:pt x="19" y="1"/>
                  </a:lnTo>
                  <a:lnTo>
                    <a:pt x="19" y="2"/>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13" name="Freeform 510"/>
            <p:cNvSpPr>
              <a:spLocks/>
            </p:cNvSpPr>
            <p:nvPr/>
          </p:nvSpPr>
          <p:spPr bwMode="auto">
            <a:xfrm>
              <a:off x="1352" y="2974"/>
              <a:ext cx="81" cy="99"/>
            </a:xfrm>
            <a:custGeom>
              <a:avLst/>
              <a:gdLst>
                <a:gd name="T0" fmla="*/ 73 w 81"/>
                <a:gd name="T1" fmla="*/ 7 h 99"/>
                <a:gd name="T2" fmla="*/ 72 w 81"/>
                <a:gd name="T3" fmla="*/ 11 h 99"/>
                <a:gd name="T4" fmla="*/ 67 w 81"/>
                <a:gd name="T5" fmla="*/ 16 h 99"/>
                <a:gd name="T6" fmla="*/ 64 w 81"/>
                <a:gd name="T7" fmla="*/ 20 h 99"/>
                <a:gd name="T8" fmla="*/ 60 w 81"/>
                <a:gd name="T9" fmla="*/ 22 h 99"/>
                <a:gd name="T10" fmla="*/ 49 w 81"/>
                <a:gd name="T11" fmla="*/ 22 h 99"/>
                <a:gd name="T12" fmla="*/ 42 w 81"/>
                <a:gd name="T13" fmla="*/ 21 h 99"/>
                <a:gd name="T14" fmla="*/ 33 w 81"/>
                <a:gd name="T15" fmla="*/ 20 h 99"/>
                <a:gd name="T16" fmla="*/ 29 w 81"/>
                <a:gd name="T17" fmla="*/ 18 h 99"/>
                <a:gd name="T18" fmla="*/ 25 w 81"/>
                <a:gd name="T19" fmla="*/ 18 h 99"/>
                <a:gd name="T20" fmla="*/ 25 w 81"/>
                <a:gd name="T21" fmla="*/ 24 h 99"/>
                <a:gd name="T22" fmla="*/ 23 w 81"/>
                <a:gd name="T23" fmla="*/ 28 h 99"/>
                <a:gd name="T24" fmla="*/ 20 w 81"/>
                <a:gd name="T25" fmla="*/ 33 h 99"/>
                <a:gd name="T26" fmla="*/ 19 w 81"/>
                <a:gd name="T27" fmla="*/ 38 h 99"/>
                <a:gd name="T28" fmla="*/ 20 w 81"/>
                <a:gd name="T29" fmla="*/ 43 h 99"/>
                <a:gd name="T30" fmla="*/ 20 w 81"/>
                <a:gd name="T31" fmla="*/ 48 h 99"/>
                <a:gd name="T32" fmla="*/ 17 w 81"/>
                <a:gd name="T33" fmla="*/ 52 h 99"/>
                <a:gd name="T34" fmla="*/ 13 w 81"/>
                <a:gd name="T35" fmla="*/ 54 h 99"/>
                <a:gd name="T36" fmla="*/ 7 w 81"/>
                <a:gd name="T37" fmla="*/ 56 h 99"/>
                <a:gd name="T38" fmla="*/ 5 w 81"/>
                <a:gd name="T39" fmla="*/ 60 h 99"/>
                <a:gd name="T40" fmla="*/ 6 w 81"/>
                <a:gd name="T41" fmla="*/ 66 h 99"/>
                <a:gd name="T42" fmla="*/ 10 w 81"/>
                <a:gd name="T43" fmla="*/ 68 h 99"/>
                <a:gd name="T44" fmla="*/ 15 w 81"/>
                <a:gd name="T45" fmla="*/ 68 h 99"/>
                <a:gd name="T46" fmla="*/ 20 w 81"/>
                <a:gd name="T47" fmla="*/ 68 h 99"/>
                <a:gd name="T48" fmla="*/ 20 w 81"/>
                <a:gd name="T49" fmla="*/ 70 h 99"/>
                <a:gd name="T50" fmla="*/ 17 w 81"/>
                <a:gd name="T51" fmla="*/ 72 h 99"/>
                <a:gd name="T52" fmla="*/ 11 w 81"/>
                <a:gd name="T53" fmla="*/ 71 h 99"/>
                <a:gd name="T54" fmla="*/ 7 w 81"/>
                <a:gd name="T55" fmla="*/ 72 h 99"/>
                <a:gd name="T56" fmla="*/ 4 w 81"/>
                <a:gd name="T57" fmla="*/ 74 h 99"/>
                <a:gd name="T58" fmla="*/ 7 w 81"/>
                <a:gd name="T59" fmla="*/ 77 h 99"/>
                <a:gd name="T60" fmla="*/ 11 w 81"/>
                <a:gd name="T61" fmla="*/ 79 h 99"/>
                <a:gd name="T62" fmla="*/ 16 w 81"/>
                <a:gd name="T63" fmla="*/ 80 h 99"/>
                <a:gd name="T64" fmla="*/ 14 w 81"/>
                <a:gd name="T65" fmla="*/ 82 h 99"/>
                <a:gd name="T66" fmla="*/ 10 w 81"/>
                <a:gd name="T67" fmla="*/ 83 h 99"/>
                <a:gd name="T68" fmla="*/ 6 w 81"/>
                <a:gd name="T69" fmla="*/ 85 h 99"/>
                <a:gd name="T70" fmla="*/ 2 w 81"/>
                <a:gd name="T71" fmla="*/ 90 h 99"/>
                <a:gd name="T72" fmla="*/ 0 w 81"/>
                <a:gd name="T73" fmla="*/ 95 h 99"/>
                <a:gd name="T74" fmla="*/ 3 w 81"/>
                <a:gd name="T75" fmla="*/ 96 h 99"/>
                <a:gd name="T76" fmla="*/ 7 w 81"/>
                <a:gd name="T77" fmla="*/ 93 h 99"/>
                <a:gd name="T78" fmla="*/ 12 w 81"/>
                <a:gd name="T79" fmla="*/ 95 h 99"/>
                <a:gd name="T80" fmla="*/ 17 w 81"/>
                <a:gd name="T81" fmla="*/ 97 h 99"/>
                <a:gd name="T82" fmla="*/ 20 w 81"/>
                <a:gd name="T83" fmla="*/ 98 h 99"/>
                <a:gd name="T84" fmla="*/ 25 w 81"/>
                <a:gd name="T85" fmla="*/ 95 h 99"/>
                <a:gd name="T86" fmla="*/ 31 w 81"/>
                <a:gd name="T87" fmla="*/ 94 h 99"/>
                <a:gd name="T88" fmla="*/ 34 w 81"/>
                <a:gd name="T89" fmla="*/ 90 h 99"/>
                <a:gd name="T90" fmla="*/ 36 w 81"/>
                <a:gd name="T91" fmla="*/ 80 h 99"/>
                <a:gd name="T92" fmla="*/ 36 w 81"/>
                <a:gd name="T93" fmla="*/ 64 h 99"/>
                <a:gd name="T94" fmla="*/ 36 w 81"/>
                <a:gd name="T95" fmla="*/ 49 h 99"/>
                <a:gd name="T96" fmla="*/ 39 w 81"/>
                <a:gd name="T97" fmla="*/ 41 h 99"/>
                <a:gd name="T98" fmla="*/ 41 w 81"/>
                <a:gd name="T99" fmla="*/ 37 h 99"/>
                <a:gd name="T100" fmla="*/ 45 w 81"/>
                <a:gd name="T101" fmla="*/ 33 h 99"/>
                <a:gd name="T102" fmla="*/ 52 w 81"/>
                <a:gd name="T103" fmla="*/ 30 h 99"/>
                <a:gd name="T104" fmla="*/ 64 w 81"/>
                <a:gd name="T105" fmla="*/ 27 h 99"/>
                <a:gd name="T106" fmla="*/ 74 w 81"/>
                <a:gd name="T107" fmla="*/ 25 h 99"/>
                <a:gd name="T108" fmla="*/ 79 w 81"/>
                <a:gd name="T109" fmla="*/ 19 h 99"/>
                <a:gd name="T110" fmla="*/ 80 w 81"/>
                <a:gd name="T111" fmla="*/ 12 h 99"/>
                <a:gd name="T112" fmla="*/ 79 w 81"/>
                <a:gd name="T113" fmla="*/ 8 h 99"/>
                <a:gd name="T114" fmla="*/ 77 w 81"/>
                <a:gd name="T115" fmla="*/ 3 h 99"/>
                <a:gd name="T116" fmla="*/ 75 w 81"/>
                <a:gd name="T117" fmla="*/ 0 h 99"/>
                <a:gd name="T118" fmla="*/ 73 w 81"/>
                <a:gd name="T119" fmla="*/ 3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1" h="99">
                  <a:moveTo>
                    <a:pt x="73" y="3"/>
                  </a:moveTo>
                  <a:lnTo>
                    <a:pt x="73" y="4"/>
                  </a:lnTo>
                  <a:lnTo>
                    <a:pt x="73" y="5"/>
                  </a:lnTo>
                  <a:lnTo>
                    <a:pt x="73" y="6"/>
                  </a:lnTo>
                  <a:lnTo>
                    <a:pt x="73" y="7"/>
                  </a:lnTo>
                  <a:lnTo>
                    <a:pt x="73" y="8"/>
                  </a:lnTo>
                  <a:lnTo>
                    <a:pt x="73" y="8"/>
                  </a:lnTo>
                  <a:lnTo>
                    <a:pt x="73" y="9"/>
                  </a:lnTo>
                  <a:lnTo>
                    <a:pt x="72" y="10"/>
                  </a:lnTo>
                  <a:lnTo>
                    <a:pt x="72" y="11"/>
                  </a:lnTo>
                  <a:lnTo>
                    <a:pt x="71" y="12"/>
                  </a:lnTo>
                  <a:lnTo>
                    <a:pt x="70" y="13"/>
                  </a:lnTo>
                  <a:lnTo>
                    <a:pt x="69" y="14"/>
                  </a:lnTo>
                  <a:lnTo>
                    <a:pt x="68" y="15"/>
                  </a:lnTo>
                  <a:lnTo>
                    <a:pt x="67" y="16"/>
                  </a:lnTo>
                  <a:lnTo>
                    <a:pt x="67" y="17"/>
                  </a:lnTo>
                  <a:lnTo>
                    <a:pt x="66" y="18"/>
                  </a:lnTo>
                  <a:lnTo>
                    <a:pt x="65" y="18"/>
                  </a:lnTo>
                  <a:lnTo>
                    <a:pt x="65" y="19"/>
                  </a:lnTo>
                  <a:lnTo>
                    <a:pt x="64" y="20"/>
                  </a:lnTo>
                  <a:lnTo>
                    <a:pt x="63" y="21"/>
                  </a:lnTo>
                  <a:lnTo>
                    <a:pt x="62" y="21"/>
                  </a:lnTo>
                  <a:lnTo>
                    <a:pt x="61" y="22"/>
                  </a:lnTo>
                  <a:lnTo>
                    <a:pt x="60" y="22"/>
                  </a:lnTo>
                  <a:lnTo>
                    <a:pt x="60" y="22"/>
                  </a:lnTo>
                  <a:lnTo>
                    <a:pt x="58" y="22"/>
                  </a:lnTo>
                  <a:lnTo>
                    <a:pt x="57" y="22"/>
                  </a:lnTo>
                  <a:lnTo>
                    <a:pt x="55" y="22"/>
                  </a:lnTo>
                  <a:lnTo>
                    <a:pt x="54" y="22"/>
                  </a:lnTo>
                  <a:lnTo>
                    <a:pt x="49" y="22"/>
                  </a:lnTo>
                  <a:lnTo>
                    <a:pt x="48" y="22"/>
                  </a:lnTo>
                  <a:lnTo>
                    <a:pt x="47" y="22"/>
                  </a:lnTo>
                  <a:lnTo>
                    <a:pt x="46" y="21"/>
                  </a:lnTo>
                  <a:lnTo>
                    <a:pt x="43" y="21"/>
                  </a:lnTo>
                  <a:lnTo>
                    <a:pt x="42" y="21"/>
                  </a:lnTo>
                  <a:lnTo>
                    <a:pt x="40" y="21"/>
                  </a:lnTo>
                  <a:lnTo>
                    <a:pt x="39" y="21"/>
                  </a:lnTo>
                  <a:lnTo>
                    <a:pt x="38" y="21"/>
                  </a:lnTo>
                  <a:lnTo>
                    <a:pt x="35" y="20"/>
                  </a:lnTo>
                  <a:lnTo>
                    <a:pt x="33" y="20"/>
                  </a:lnTo>
                  <a:lnTo>
                    <a:pt x="33" y="20"/>
                  </a:lnTo>
                  <a:lnTo>
                    <a:pt x="32" y="19"/>
                  </a:lnTo>
                  <a:lnTo>
                    <a:pt x="30" y="19"/>
                  </a:lnTo>
                  <a:lnTo>
                    <a:pt x="29" y="19"/>
                  </a:lnTo>
                  <a:lnTo>
                    <a:pt x="29" y="18"/>
                  </a:lnTo>
                  <a:lnTo>
                    <a:pt x="28" y="18"/>
                  </a:lnTo>
                  <a:lnTo>
                    <a:pt x="27" y="18"/>
                  </a:lnTo>
                  <a:lnTo>
                    <a:pt x="26" y="17"/>
                  </a:lnTo>
                  <a:lnTo>
                    <a:pt x="25" y="17"/>
                  </a:lnTo>
                  <a:lnTo>
                    <a:pt x="25" y="18"/>
                  </a:lnTo>
                  <a:lnTo>
                    <a:pt x="25" y="19"/>
                  </a:lnTo>
                  <a:lnTo>
                    <a:pt x="25" y="20"/>
                  </a:lnTo>
                  <a:lnTo>
                    <a:pt x="25" y="21"/>
                  </a:lnTo>
                  <a:lnTo>
                    <a:pt x="25" y="23"/>
                  </a:lnTo>
                  <a:lnTo>
                    <a:pt x="25" y="24"/>
                  </a:lnTo>
                  <a:lnTo>
                    <a:pt x="25" y="25"/>
                  </a:lnTo>
                  <a:lnTo>
                    <a:pt x="25" y="25"/>
                  </a:lnTo>
                  <a:lnTo>
                    <a:pt x="24" y="26"/>
                  </a:lnTo>
                  <a:lnTo>
                    <a:pt x="24" y="27"/>
                  </a:lnTo>
                  <a:lnTo>
                    <a:pt x="23" y="28"/>
                  </a:lnTo>
                  <a:lnTo>
                    <a:pt x="23" y="29"/>
                  </a:lnTo>
                  <a:lnTo>
                    <a:pt x="22" y="30"/>
                  </a:lnTo>
                  <a:lnTo>
                    <a:pt x="21" y="31"/>
                  </a:lnTo>
                  <a:lnTo>
                    <a:pt x="21" y="32"/>
                  </a:lnTo>
                  <a:lnTo>
                    <a:pt x="20" y="33"/>
                  </a:lnTo>
                  <a:lnTo>
                    <a:pt x="20" y="34"/>
                  </a:lnTo>
                  <a:lnTo>
                    <a:pt x="20" y="35"/>
                  </a:lnTo>
                  <a:lnTo>
                    <a:pt x="20" y="36"/>
                  </a:lnTo>
                  <a:lnTo>
                    <a:pt x="20" y="37"/>
                  </a:lnTo>
                  <a:lnTo>
                    <a:pt x="19" y="38"/>
                  </a:lnTo>
                  <a:lnTo>
                    <a:pt x="19" y="39"/>
                  </a:lnTo>
                  <a:lnTo>
                    <a:pt x="19" y="40"/>
                  </a:lnTo>
                  <a:lnTo>
                    <a:pt x="19" y="41"/>
                  </a:lnTo>
                  <a:lnTo>
                    <a:pt x="19" y="41"/>
                  </a:lnTo>
                  <a:lnTo>
                    <a:pt x="20" y="43"/>
                  </a:lnTo>
                  <a:lnTo>
                    <a:pt x="20" y="44"/>
                  </a:lnTo>
                  <a:lnTo>
                    <a:pt x="20" y="45"/>
                  </a:lnTo>
                  <a:lnTo>
                    <a:pt x="20" y="46"/>
                  </a:lnTo>
                  <a:lnTo>
                    <a:pt x="20" y="47"/>
                  </a:lnTo>
                  <a:lnTo>
                    <a:pt x="20" y="48"/>
                  </a:lnTo>
                  <a:lnTo>
                    <a:pt x="19" y="49"/>
                  </a:lnTo>
                  <a:lnTo>
                    <a:pt x="19" y="50"/>
                  </a:lnTo>
                  <a:lnTo>
                    <a:pt x="18" y="51"/>
                  </a:lnTo>
                  <a:lnTo>
                    <a:pt x="18" y="52"/>
                  </a:lnTo>
                  <a:lnTo>
                    <a:pt x="17" y="52"/>
                  </a:lnTo>
                  <a:lnTo>
                    <a:pt x="17" y="53"/>
                  </a:lnTo>
                  <a:lnTo>
                    <a:pt x="16" y="53"/>
                  </a:lnTo>
                  <a:lnTo>
                    <a:pt x="15" y="54"/>
                  </a:lnTo>
                  <a:lnTo>
                    <a:pt x="14" y="54"/>
                  </a:lnTo>
                  <a:lnTo>
                    <a:pt x="13" y="54"/>
                  </a:lnTo>
                  <a:lnTo>
                    <a:pt x="12" y="54"/>
                  </a:lnTo>
                  <a:lnTo>
                    <a:pt x="11" y="54"/>
                  </a:lnTo>
                  <a:lnTo>
                    <a:pt x="10" y="55"/>
                  </a:lnTo>
                  <a:lnTo>
                    <a:pt x="9" y="55"/>
                  </a:lnTo>
                  <a:lnTo>
                    <a:pt x="7" y="56"/>
                  </a:lnTo>
                  <a:lnTo>
                    <a:pt x="7" y="57"/>
                  </a:lnTo>
                  <a:lnTo>
                    <a:pt x="7" y="57"/>
                  </a:lnTo>
                  <a:lnTo>
                    <a:pt x="6" y="58"/>
                  </a:lnTo>
                  <a:lnTo>
                    <a:pt x="5" y="59"/>
                  </a:lnTo>
                  <a:lnTo>
                    <a:pt x="5" y="60"/>
                  </a:lnTo>
                  <a:lnTo>
                    <a:pt x="5" y="62"/>
                  </a:lnTo>
                  <a:lnTo>
                    <a:pt x="5" y="63"/>
                  </a:lnTo>
                  <a:lnTo>
                    <a:pt x="5" y="64"/>
                  </a:lnTo>
                  <a:lnTo>
                    <a:pt x="5" y="65"/>
                  </a:lnTo>
                  <a:lnTo>
                    <a:pt x="6" y="66"/>
                  </a:lnTo>
                  <a:lnTo>
                    <a:pt x="7" y="67"/>
                  </a:lnTo>
                  <a:lnTo>
                    <a:pt x="7" y="68"/>
                  </a:lnTo>
                  <a:lnTo>
                    <a:pt x="8" y="68"/>
                  </a:lnTo>
                  <a:lnTo>
                    <a:pt x="9" y="68"/>
                  </a:lnTo>
                  <a:lnTo>
                    <a:pt x="10" y="68"/>
                  </a:lnTo>
                  <a:lnTo>
                    <a:pt x="11" y="68"/>
                  </a:lnTo>
                  <a:lnTo>
                    <a:pt x="12" y="68"/>
                  </a:lnTo>
                  <a:lnTo>
                    <a:pt x="13" y="68"/>
                  </a:lnTo>
                  <a:lnTo>
                    <a:pt x="14" y="68"/>
                  </a:lnTo>
                  <a:lnTo>
                    <a:pt x="15" y="68"/>
                  </a:lnTo>
                  <a:lnTo>
                    <a:pt x="16" y="68"/>
                  </a:lnTo>
                  <a:lnTo>
                    <a:pt x="17" y="68"/>
                  </a:lnTo>
                  <a:lnTo>
                    <a:pt x="18" y="68"/>
                  </a:lnTo>
                  <a:lnTo>
                    <a:pt x="19" y="68"/>
                  </a:lnTo>
                  <a:lnTo>
                    <a:pt x="20" y="68"/>
                  </a:lnTo>
                  <a:lnTo>
                    <a:pt x="20" y="68"/>
                  </a:lnTo>
                  <a:lnTo>
                    <a:pt x="20" y="69"/>
                  </a:lnTo>
                  <a:lnTo>
                    <a:pt x="21" y="69"/>
                  </a:lnTo>
                  <a:lnTo>
                    <a:pt x="21" y="70"/>
                  </a:lnTo>
                  <a:lnTo>
                    <a:pt x="20" y="70"/>
                  </a:lnTo>
                  <a:lnTo>
                    <a:pt x="20" y="71"/>
                  </a:lnTo>
                  <a:lnTo>
                    <a:pt x="20" y="71"/>
                  </a:lnTo>
                  <a:lnTo>
                    <a:pt x="19" y="71"/>
                  </a:lnTo>
                  <a:lnTo>
                    <a:pt x="18" y="72"/>
                  </a:lnTo>
                  <a:lnTo>
                    <a:pt x="17" y="72"/>
                  </a:lnTo>
                  <a:lnTo>
                    <a:pt x="16" y="72"/>
                  </a:lnTo>
                  <a:lnTo>
                    <a:pt x="15" y="72"/>
                  </a:lnTo>
                  <a:lnTo>
                    <a:pt x="14" y="72"/>
                  </a:lnTo>
                  <a:lnTo>
                    <a:pt x="12" y="72"/>
                  </a:lnTo>
                  <a:lnTo>
                    <a:pt x="11" y="71"/>
                  </a:lnTo>
                  <a:lnTo>
                    <a:pt x="10" y="71"/>
                  </a:lnTo>
                  <a:lnTo>
                    <a:pt x="9" y="71"/>
                  </a:lnTo>
                  <a:lnTo>
                    <a:pt x="8" y="72"/>
                  </a:lnTo>
                  <a:lnTo>
                    <a:pt x="7" y="72"/>
                  </a:lnTo>
                  <a:lnTo>
                    <a:pt x="7" y="72"/>
                  </a:lnTo>
                  <a:lnTo>
                    <a:pt x="6" y="72"/>
                  </a:lnTo>
                  <a:lnTo>
                    <a:pt x="6" y="73"/>
                  </a:lnTo>
                  <a:lnTo>
                    <a:pt x="5" y="73"/>
                  </a:lnTo>
                  <a:lnTo>
                    <a:pt x="4" y="74"/>
                  </a:lnTo>
                  <a:lnTo>
                    <a:pt x="4" y="74"/>
                  </a:lnTo>
                  <a:lnTo>
                    <a:pt x="4" y="75"/>
                  </a:lnTo>
                  <a:lnTo>
                    <a:pt x="5" y="75"/>
                  </a:lnTo>
                  <a:lnTo>
                    <a:pt x="5" y="76"/>
                  </a:lnTo>
                  <a:lnTo>
                    <a:pt x="6" y="76"/>
                  </a:lnTo>
                  <a:lnTo>
                    <a:pt x="7" y="77"/>
                  </a:lnTo>
                  <a:lnTo>
                    <a:pt x="7" y="78"/>
                  </a:lnTo>
                  <a:lnTo>
                    <a:pt x="8" y="78"/>
                  </a:lnTo>
                  <a:lnTo>
                    <a:pt x="9" y="79"/>
                  </a:lnTo>
                  <a:lnTo>
                    <a:pt x="10" y="79"/>
                  </a:lnTo>
                  <a:lnTo>
                    <a:pt x="11" y="79"/>
                  </a:lnTo>
                  <a:lnTo>
                    <a:pt x="12" y="79"/>
                  </a:lnTo>
                  <a:lnTo>
                    <a:pt x="13" y="80"/>
                  </a:lnTo>
                  <a:lnTo>
                    <a:pt x="14" y="80"/>
                  </a:lnTo>
                  <a:lnTo>
                    <a:pt x="15" y="80"/>
                  </a:lnTo>
                  <a:lnTo>
                    <a:pt x="16" y="80"/>
                  </a:lnTo>
                  <a:lnTo>
                    <a:pt x="17" y="81"/>
                  </a:lnTo>
                  <a:lnTo>
                    <a:pt x="17" y="82"/>
                  </a:lnTo>
                  <a:lnTo>
                    <a:pt x="16" y="82"/>
                  </a:lnTo>
                  <a:lnTo>
                    <a:pt x="15" y="82"/>
                  </a:lnTo>
                  <a:lnTo>
                    <a:pt x="14" y="82"/>
                  </a:lnTo>
                  <a:lnTo>
                    <a:pt x="13" y="82"/>
                  </a:lnTo>
                  <a:lnTo>
                    <a:pt x="12" y="82"/>
                  </a:lnTo>
                  <a:lnTo>
                    <a:pt x="12" y="83"/>
                  </a:lnTo>
                  <a:lnTo>
                    <a:pt x="11" y="83"/>
                  </a:lnTo>
                  <a:lnTo>
                    <a:pt x="10" y="83"/>
                  </a:lnTo>
                  <a:lnTo>
                    <a:pt x="9" y="83"/>
                  </a:lnTo>
                  <a:lnTo>
                    <a:pt x="8" y="84"/>
                  </a:lnTo>
                  <a:lnTo>
                    <a:pt x="7" y="84"/>
                  </a:lnTo>
                  <a:lnTo>
                    <a:pt x="7" y="84"/>
                  </a:lnTo>
                  <a:lnTo>
                    <a:pt x="6" y="85"/>
                  </a:lnTo>
                  <a:lnTo>
                    <a:pt x="5" y="86"/>
                  </a:lnTo>
                  <a:lnTo>
                    <a:pt x="5" y="87"/>
                  </a:lnTo>
                  <a:lnTo>
                    <a:pt x="4" y="88"/>
                  </a:lnTo>
                  <a:lnTo>
                    <a:pt x="3" y="89"/>
                  </a:lnTo>
                  <a:lnTo>
                    <a:pt x="2" y="90"/>
                  </a:lnTo>
                  <a:lnTo>
                    <a:pt x="1" y="90"/>
                  </a:lnTo>
                  <a:lnTo>
                    <a:pt x="1" y="92"/>
                  </a:lnTo>
                  <a:lnTo>
                    <a:pt x="0" y="93"/>
                  </a:lnTo>
                  <a:lnTo>
                    <a:pt x="0" y="94"/>
                  </a:lnTo>
                  <a:lnTo>
                    <a:pt x="0" y="95"/>
                  </a:lnTo>
                  <a:lnTo>
                    <a:pt x="0" y="96"/>
                  </a:lnTo>
                  <a:lnTo>
                    <a:pt x="0" y="97"/>
                  </a:lnTo>
                  <a:lnTo>
                    <a:pt x="1" y="97"/>
                  </a:lnTo>
                  <a:lnTo>
                    <a:pt x="2" y="97"/>
                  </a:lnTo>
                  <a:lnTo>
                    <a:pt x="3" y="96"/>
                  </a:lnTo>
                  <a:lnTo>
                    <a:pt x="4" y="96"/>
                  </a:lnTo>
                  <a:lnTo>
                    <a:pt x="5" y="95"/>
                  </a:lnTo>
                  <a:lnTo>
                    <a:pt x="6" y="94"/>
                  </a:lnTo>
                  <a:lnTo>
                    <a:pt x="7" y="94"/>
                  </a:lnTo>
                  <a:lnTo>
                    <a:pt x="7" y="93"/>
                  </a:lnTo>
                  <a:lnTo>
                    <a:pt x="8" y="93"/>
                  </a:lnTo>
                  <a:lnTo>
                    <a:pt x="9" y="94"/>
                  </a:lnTo>
                  <a:lnTo>
                    <a:pt x="10" y="94"/>
                  </a:lnTo>
                  <a:lnTo>
                    <a:pt x="11" y="95"/>
                  </a:lnTo>
                  <a:lnTo>
                    <a:pt x="12" y="95"/>
                  </a:lnTo>
                  <a:lnTo>
                    <a:pt x="13" y="96"/>
                  </a:lnTo>
                  <a:lnTo>
                    <a:pt x="14" y="96"/>
                  </a:lnTo>
                  <a:lnTo>
                    <a:pt x="15" y="97"/>
                  </a:lnTo>
                  <a:lnTo>
                    <a:pt x="16" y="97"/>
                  </a:lnTo>
                  <a:lnTo>
                    <a:pt x="17" y="97"/>
                  </a:lnTo>
                  <a:lnTo>
                    <a:pt x="17" y="98"/>
                  </a:lnTo>
                  <a:lnTo>
                    <a:pt x="18" y="98"/>
                  </a:lnTo>
                  <a:lnTo>
                    <a:pt x="19" y="98"/>
                  </a:lnTo>
                  <a:lnTo>
                    <a:pt x="20" y="98"/>
                  </a:lnTo>
                  <a:lnTo>
                    <a:pt x="20" y="98"/>
                  </a:lnTo>
                  <a:lnTo>
                    <a:pt x="21" y="98"/>
                  </a:lnTo>
                  <a:lnTo>
                    <a:pt x="22" y="97"/>
                  </a:lnTo>
                  <a:lnTo>
                    <a:pt x="23" y="96"/>
                  </a:lnTo>
                  <a:lnTo>
                    <a:pt x="24" y="96"/>
                  </a:lnTo>
                  <a:lnTo>
                    <a:pt x="25" y="95"/>
                  </a:lnTo>
                  <a:lnTo>
                    <a:pt x="26" y="95"/>
                  </a:lnTo>
                  <a:lnTo>
                    <a:pt x="28" y="94"/>
                  </a:lnTo>
                  <a:lnTo>
                    <a:pt x="29" y="94"/>
                  </a:lnTo>
                  <a:lnTo>
                    <a:pt x="30" y="94"/>
                  </a:lnTo>
                  <a:lnTo>
                    <a:pt x="31" y="94"/>
                  </a:lnTo>
                  <a:lnTo>
                    <a:pt x="32" y="93"/>
                  </a:lnTo>
                  <a:lnTo>
                    <a:pt x="33" y="92"/>
                  </a:lnTo>
                  <a:lnTo>
                    <a:pt x="33" y="92"/>
                  </a:lnTo>
                  <a:lnTo>
                    <a:pt x="34" y="91"/>
                  </a:lnTo>
                  <a:lnTo>
                    <a:pt x="34" y="90"/>
                  </a:lnTo>
                  <a:lnTo>
                    <a:pt x="35" y="89"/>
                  </a:lnTo>
                  <a:lnTo>
                    <a:pt x="35" y="87"/>
                  </a:lnTo>
                  <a:lnTo>
                    <a:pt x="36" y="85"/>
                  </a:lnTo>
                  <a:lnTo>
                    <a:pt x="36" y="83"/>
                  </a:lnTo>
                  <a:lnTo>
                    <a:pt x="36" y="80"/>
                  </a:lnTo>
                  <a:lnTo>
                    <a:pt x="36" y="77"/>
                  </a:lnTo>
                  <a:lnTo>
                    <a:pt x="36" y="74"/>
                  </a:lnTo>
                  <a:lnTo>
                    <a:pt x="36" y="71"/>
                  </a:lnTo>
                  <a:lnTo>
                    <a:pt x="36" y="68"/>
                  </a:lnTo>
                  <a:lnTo>
                    <a:pt x="36" y="64"/>
                  </a:lnTo>
                  <a:lnTo>
                    <a:pt x="36" y="60"/>
                  </a:lnTo>
                  <a:lnTo>
                    <a:pt x="36" y="57"/>
                  </a:lnTo>
                  <a:lnTo>
                    <a:pt x="36" y="55"/>
                  </a:lnTo>
                  <a:lnTo>
                    <a:pt x="36" y="51"/>
                  </a:lnTo>
                  <a:lnTo>
                    <a:pt x="36" y="49"/>
                  </a:lnTo>
                  <a:lnTo>
                    <a:pt x="36" y="46"/>
                  </a:lnTo>
                  <a:lnTo>
                    <a:pt x="37" y="44"/>
                  </a:lnTo>
                  <a:lnTo>
                    <a:pt x="37" y="43"/>
                  </a:lnTo>
                  <a:lnTo>
                    <a:pt x="38" y="42"/>
                  </a:lnTo>
                  <a:lnTo>
                    <a:pt x="39" y="41"/>
                  </a:lnTo>
                  <a:lnTo>
                    <a:pt x="39" y="41"/>
                  </a:lnTo>
                  <a:lnTo>
                    <a:pt x="39" y="40"/>
                  </a:lnTo>
                  <a:lnTo>
                    <a:pt x="40" y="39"/>
                  </a:lnTo>
                  <a:lnTo>
                    <a:pt x="40" y="38"/>
                  </a:lnTo>
                  <a:lnTo>
                    <a:pt x="41" y="37"/>
                  </a:lnTo>
                  <a:lnTo>
                    <a:pt x="42" y="36"/>
                  </a:lnTo>
                  <a:lnTo>
                    <a:pt x="42" y="35"/>
                  </a:lnTo>
                  <a:lnTo>
                    <a:pt x="43" y="35"/>
                  </a:lnTo>
                  <a:lnTo>
                    <a:pt x="44" y="34"/>
                  </a:lnTo>
                  <a:lnTo>
                    <a:pt x="45" y="33"/>
                  </a:lnTo>
                  <a:lnTo>
                    <a:pt x="46" y="33"/>
                  </a:lnTo>
                  <a:lnTo>
                    <a:pt x="47" y="32"/>
                  </a:lnTo>
                  <a:lnTo>
                    <a:pt x="48" y="31"/>
                  </a:lnTo>
                  <a:lnTo>
                    <a:pt x="50" y="31"/>
                  </a:lnTo>
                  <a:lnTo>
                    <a:pt x="52" y="30"/>
                  </a:lnTo>
                  <a:lnTo>
                    <a:pt x="55" y="29"/>
                  </a:lnTo>
                  <a:lnTo>
                    <a:pt x="57" y="29"/>
                  </a:lnTo>
                  <a:lnTo>
                    <a:pt x="60" y="28"/>
                  </a:lnTo>
                  <a:lnTo>
                    <a:pt x="61" y="28"/>
                  </a:lnTo>
                  <a:lnTo>
                    <a:pt x="64" y="27"/>
                  </a:lnTo>
                  <a:lnTo>
                    <a:pt x="66" y="27"/>
                  </a:lnTo>
                  <a:lnTo>
                    <a:pt x="69" y="26"/>
                  </a:lnTo>
                  <a:lnTo>
                    <a:pt x="71" y="26"/>
                  </a:lnTo>
                  <a:lnTo>
                    <a:pt x="73" y="25"/>
                  </a:lnTo>
                  <a:lnTo>
                    <a:pt x="74" y="25"/>
                  </a:lnTo>
                  <a:lnTo>
                    <a:pt x="76" y="24"/>
                  </a:lnTo>
                  <a:lnTo>
                    <a:pt x="77" y="23"/>
                  </a:lnTo>
                  <a:lnTo>
                    <a:pt x="78" y="22"/>
                  </a:lnTo>
                  <a:lnTo>
                    <a:pt x="79" y="21"/>
                  </a:lnTo>
                  <a:lnTo>
                    <a:pt x="79" y="19"/>
                  </a:lnTo>
                  <a:lnTo>
                    <a:pt x="79" y="18"/>
                  </a:lnTo>
                  <a:lnTo>
                    <a:pt x="79" y="16"/>
                  </a:lnTo>
                  <a:lnTo>
                    <a:pt x="80" y="15"/>
                  </a:lnTo>
                  <a:lnTo>
                    <a:pt x="80" y="14"/>
                  </a:lnTo>
                  <a:lnTo>
                    <a:pt x="80" y="12"/>
                  </a:lnTo>
                  <a:lnTo>
                    <a:pt x="80" y="11"/>
                  </a:lnTo>
                  <a:lnTo>
                    <a:pt x="80" y="10"/>
                  </a:lnTo>
                  <a:lnTo>
                    <a:pt x="80" y="9"/>
                  </a:lnTo>
                  <a:lnTo>
                    <a:pt x="79" y="8"/>
                  </a:lnTo>
                  <a:lnTo>
                    <a:pt x="79" y="8"/>
                  </a:lnTo>
                  <a:lnTo>
                    <a:pt x="79" y="7"/>
                  </a:lnTo>
                  <a:lnTo>
                    <a:pt x="79" y="6"/>
                  </a:lnTo>
                  <a:lnTo>
                    <a:pt x="78" y="5"/>
                  </a:lnTo>
                  <a:lnTo>
                    <a:pt x="78" y="4"/>
                  </a:lnTo>
                  <a:lnTo>
                    <a:pt x="77" y="3"/>
                  </a:lnTo>
                  <a:lnTo>
                    <a:pt x="77" y="2"/>
                  </a:lnTo>
                  <a:lnTo>
                    <a:pt x="77" y="1"/>
                  </a:lnTo>
                  <a:lnTo>
                    <a:pt x="76" y="1"/>
                  </a:lnTo>
                  <a:lnTo>
                    <a:pt x="76" y="0"/>
                  </a:lnTo>
                  <a:lnTo>
                    <a:pt x="75" y="0"/>
                  </a:lnTo>
                  <a:lnTo>
                    <a:pt x="74" y="0"/>
                  </a:lnTo>
                  <a:lnTo>
                    <a:pt x="73" y="0"/>
                  </a:lnTo>
                  <a:lnTo>
                    <a:pt x="73" y="1"/>
                  </a:lnTo>
                  <a:lnTo>
                    <a:pt x="73" y="2"/>
                  </a:lnTo>
                  <a:lnTo>
                    <a:pt x="73" y="3"/>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14" name="Freeform 511"/>
            <p:cNvSpPr>
              <a:spLocks/>
            </p:cNvSpPr>
            <p:nvPr/>
          </p:nvSpPr>
          <p:spPr bwMode="auto">
            <a:xfrm>
              <a:off x="1376" y="2976"/>
              <a:ext cx="4" cy="4"/>
            </a:xfrm>
            <a:custGeom>
              <a:avLst/>
              <a:gdLst>
                <a:gd name="T0" fmla="*/ 2 w 4"/>
                <a:gd name="T1" fmla="*/ 3 h 4"/>
                <a:gd name="T2" fmla="*/ 2 w 4"/>
                <a:gd name="T3" fmla="*/ 3 h 4"/>
                <a:gd name="T4" fmla="*/ 1 w 4"/>
                <a:gd name="T5" fmla="*/ 2 h 4"/>
                <a:gd name="T6" fmla="*/ 1 w 4"/>
                <a:gd name="T7" fmla="*/ 1 h 4"/>
                <a:gd name="T8" fmla="*/ 0 w 4"/>
                <a:gd name="T9" fmla="*/ 1 h 4"/>
                <a:gd name="T10" fmla="*/ 0 w 4"/>
                <a:gd name="T11" fmla="*/ 0 h 4"/>
                <a:gd name="T12" fmla="*/ 1 w 4"/>
                <a:gd name="T13" fmla="*/ 0 h 4"/>
                <a:gd name="T14" fmla="*/ 2 w 4"/>
                <a:gd name="T15" fmla="*/ 0 h 4"/>
                <a:gd name="T16" fmla="*/ 2 w 4"/>
                <a:gd name="T17" fmla="*/ 1 h 4"/>
                <a:gd name="T18" fmla="*/ 3 w 4"/>
                <a:gd name="T19" fmla="*/ 1 h 4"/>
                <a:gd name="T20" fmla="*/ 3 w 4"/>
                <a:gd name="T21" fmla="*/ 2 h 4"/>
                <a:gd name="T22" fmla="*/ 3 w 4"/>
                <a:gd name="T23" fmla="*/ 3 h 4"/>
                <a:gd name="T24" fmla="*/ 2 w 4"/>
                <a:gd name="T25"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 h="4">
                  <a:moveTo>
                    <a:pt x="2" y="3"/>
                  </a:moveTo>
                  <a:lnTo>
                    <a:pt x="2" y="3"/>
                  </a:lnTo>
                  <a:lnTo>
                    <a:pt x="1" y="2"/>
                  </a:lnTo>
                  <a:lnTo>
                    <a:pt x="1" y="1"/>
                  </a:lnTo>
                  <a:lnTo>
                    <a:pt x="0" y="1"/>
                  </a:lnTo>
                  <a:lnTo>
                    <a:pt x="0" y="0"/>
                  </a:lnTo>
                  <a:lnTo>
                    <a:pt x="1" y="0"/>
                  </a:lnTo>
                  <a:lnTo>
                    <a:pt x="2" y="0"/>
                  </a:lnTo>
                  <a:lnTo>
                    <a:pt x="2" y="1"/>
                  </a:lnTo>
                  <a:lnTo>
                    <a:pt x="3" y="1"/>
                  </a:lnTo>
                  <a:lnTo>
                    <a:pt x="3" y="2"/>
                  </a:lnTo>
                  <a:lnTo>
                    <a:pt x="3" y="3"/>
                  </a:lnTo>
                  <a:lnTo>
                    <a:pt x="2" y="3"/>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15" name="Freeform 512"/>
            <p:cNvSpPr>
              <a:spLocks/>
            </p:cNvSpPr>
            <p:nvPr/>
          </p:nvSpPr>
          <p:spPr bwMode="auto">
            <a:xfrm>
              <a:off x="1402" y="2875"/>
              <a:ext cx="149" cy="192"/>
            </a:xfrm>
            <a:custGeom>
              <a:avLst/>
              <a:gdLst>
                <a:gd name="T0" fmla="*/ 18 w 149"/>
                <a:gd name="T1" fmla="*/ 11 h 192"/>
                <a:gd name="T2" fmla="*/ 36 w 149"/>
                <a:gd name="T3" fmla="*/ 4 h 192"/>
                <a:gd name="T4" fmla="*/ 59 w 149"/>
                <a:gd name="T5" fmla="*/ 0 h 192"/>
                <a:gd name="T6" fmla="*/ 83 w 149"/>
                <a:gd name="T7" fmla="*/ 0 h 192"/>
                <a:gd name="T8" fmla="*/ 104 w 149"/>
                <a:gd name="T9" fmla="*/ 5 h 192"/>
                <a:gd name="T10" fmla="*/ 117 w 149"/>
                <a:gd name="T11" fmla="*/ 14 h 192"/>
                <a:gd name="T12" fmla="*/ 128 w 149"/>
                <a:gd name="T13" fmla="*/ 23 h 192"/>
                <a:gd name="T14" fmla="*/ 138 w 149"/>
                <a:gd name="T15" fmla="*/ 37 h 192"/>
                <a:gd name="T16" fmla="*/ 146 w 149"/>
                <a:gd name="T17" fmla="*/ 57 h 192"/>
                <a:gd name="T18" fmla="*/ 148 w 149"/>
                <a:gd name="T19" fmla="*/ 85 h 192"/>
                <a:gd name="T20" fmla="*/ 140 w 149"/>
                <a:gd name="T21" fmla="*/ 124 h 192"/>
                <a:gd name="T22" fmla="*/ 137 w 149"/>
                <a:gd name="T23" fmla="*/ 134 h 192"/>
                <a:gd name="T24" fmla="*/ 136 w 149"/>
                <a:gd name="T25" fmla="*/ 141 h 192"/>
                <a:gd name="T26" fmla="*/ 134 w 149"/>
                <a:gd name="T27" fmla="*/ 147 h 192"/>
                <a:gd name="T28" fmla="*/ 134 w 149"/>
                <a:gd name="T29" fmla="*/ 154 h 192"/>
                <a:gd name="T30" fmla="*/ 134 w 149"/>
                <a:gd name="T31" fmla="*/ 160 h 192"/>
                <a:gd name="T32" fmla="*/ 136 w 149"/>
                <a:gd name="T33" fmla="*/ 167 h 192"/>
                <a:gd name="T34" fmla="*/ 136 w 149"/>
                <a:gd name="T35" fmla="*/ 172 h 192"/>
                <a:gd name="T36" fmla="*/ 136 w 149"/>
                <a:gd name="T37" fmla="*/ 175 h 192"/>
                <a:gd name="T38" fmla="*/ 136 w 149"/>
                <a:gd name="T39" fmla="*/ 179 h 192"/>
                <a:gd name="T40" fmla="*/ 137 w 149"/>
                <a:gd name="T41" fmla="*/ 182 h 192"/>
                <a:gd name="T42" fmla="*/ 138 w 149"/>
                <a:gd name="T43" fmla="*/ 187 h 192"/>
                <a:gd name="T44" fmla="*/ 136 w 149"/>
                <a:gd name="T45" fmla="*/ 190 h 192"/>
                <a:gd name="T46" fmla="*/ 135 w 149"/>
                <a:gd name="T47" fmla="*/ 191 h 192"/>
                <a:gd name="T48" fmla="*/ 132 w 149"/>
                <a:gd name="T49" fmla="*/ 191 h 192"/>
                <a:gd name="T50" fmla="*/ 130 w 149"/>
                <a:gd name="T51" fmla="*/ 188 h 192"/>
                <a:gd name="T52" fmla="*/ 128 w 149"/>
                <a:gd name="T53" fmla="*/ 185 h 192"/>
                <a:gd name="T54" fmla="*/ 128 w 149"/>
                <a:gd name="T55" fmla="*/ 182 h 192"/>
                <a:gd name="T56" fmla="*/ 126 w 149"/>
                <a:gd name="T57" fmla="*/ 178 h 192"/>
                <a:gd name="T58" fmla="*/ 125 w 149"/>
                <a:gd name="T59" fmla="*/ 175 h 192"/>
                <a:gd name="T60" fmla="*/ 124 w 149"/>
                <a:gd name="T61" fmla="*/ 171 h 192"/>
                <a:gd name="T62" fmla="*/ 123 w 149"/>
                <a:gd name="T63" fmla="*/ 165 h 192"/>
                <a:gd name="T64" fmla="*/ 123 w 149"/>
                <a:gd name="T65" fmla="*/ 155 h 192"/>
                <a:gd name="T66" fmla="*/ 126 w 149"/>
                <a:gd name="T67" fmla="*/ 147 h 192"/>
                <a:gd name="T68" fmla="*/ 129 w 149"/>
                <a:gd name="T69" fmla="*/ 140 h 192"/>
                <a:gd name="T70" fmla="*/ 131 w 149"/>
                <a:gd name="T71" fmla="*/ 134 h 192"/>
                <a:gd name="T72" fmla="*/ 133 w 149"/>
                <a:gd name="T73" fmla="*/ 128 h 192"/>
                <a:gd name="T74" fmla="*/ 136 w 149"/>
                <a:gd name="T75" fmla="*/ 105 h 192"/>
                <a:gd name="T76" fmla="*/ 139 w 149"/>
                <a:gd name="T77" fmla="*/ 82 h 192"/>
                <a:gd name="T78" fmla="*/ 138 w 149"/>
                <a:gd name="T79" fmla="*/ 62 h 192"/>
                <a:gd name="T80" fmla="*/ 133 w 149"/>
                <a:gd name="T81" fmla="*/ 43 h 192"/>
                <a:gd name="T82" fmla="*/ 118 w 149"/>
                <a:gd name="T83" fmla="*/ 23 h 192"/>
                <a:gd name="T84" fmla="*/ 108 w 149"/>
                <a:gd name="T85" fmla="*/ 16 h 192"/>
                <a:gd name="T86" fmla="*/ 95 w 149"/>
                <a:gd name="T87" fmla="*/ 12 h 192"/>
                <a:gd name="T88" fmla="*/ 77 w 149"/>
                <a:gd name="T89" fmla="*/ 8 h 192"/>
                <a:gd name="T90" fmla="*/ 55 w 149"/>
                <a:gd name="T91" fmla="*/ 6 h 192"/>
                <a:gd name="T92" fmla="*/ 34 w 149"/>
                <a:gd name="T93" fmla="*/ 11 h 192"/>
                <a:gd name="T94" fmla="*/ 17 w 149"/>
                <a:gd name="T95" fmla="*/ 20 h 192"/>
                <a:gd name="T96" fmla="*/ 9 w 149"/>
                <a:gd name="T97" fmla="*/ 27 h 192"/>
                <a:gd name="T98" fmla="*/ 2 w 149"/>
                <a:gd name="T99" fmla="*/ 30 h 192"/>
                <a:gd name="T100" fmla="*/ 0 w 149"/>
                <a:gd name="T101" fmla="*/ 29 h 192"/>
                <a:gd name="T102" fmla="*/ 3 w 149"/>
                <a:gd name="T103" fmla="*/ 24 h 192"/>
                <a:gd name="T104" fmla="*/ 11 w 149"/>
                <a:gd name="T105" fmla="*/ 1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49" h="192">
                  <a:moveTo>
                    <a:pt x="11" y="16"/>
                  </a:moveTo>
                  <a:lnTo>
                    <a:pt x="13" y="13"/>
                  </a:lnTo>
                  <a:lnTo>
                    <a:pt x="18" y="11"/>
                  </a:lnTo>
                  <a:lnTo>
                    <a:pt x="23" y="8"/>
                  </a:lnTo>
                  <a:lnTo>
                    <a:pt x="30" y="6"/>
                  </a:lnTo>
                  <a:lnTo>
                    <a:pt x="36" y="4"/>
                  </a:lnTo>
                  <a:lnTo>
                    <a:pt x="43" y="2"/>
                  </a:lnTo>
                  <a:lnTo>
                    <a:pt x="51" y="1"/>
                  </a:lnTo>
                  <a:lnTo>
                    <a:pt x="59" y="0"/>
                  </a:lnTo>
                  <a:lnTo>
                    <a:pt x="66" y="0"/>
                  </a:lnTo>
                  <a:lnTo>
                    <a:pt x="74" y="0"/>
                  </a:lnTo>
                  <a:lnTo>
                    <a:pt x="83" y="0"/>
                  </a:lnTo>
                  <a:lnTo>
                    <a:pt x="89" y="1"/>
                  </a:lnTo>
                  <a:lnTo>
                    <a:pt x="97" y="3"/>
                  </a:lnTo>
                  <a:lnTo>
                    <a:pt x="104" y="5"/>
                  </a:lnTo>
                  <a:lnTo>
                    <a:pt x="110" y="8"/>
                  </a:lnTo>
                  <a:lnTo>
                    <a:pt x="114" y="12"/>
                  </a:lnTo>
                  <a:lnTo>
                    <a:pt x="117" y="14"/>
                  </a:lnTo>
                  <a:lnTo>
                    <a:pt x="121" y="16"/>
                  </a:lnTo>
                  <a:lnTo>
                    <a:pt x="124" y="19"/>
                  </a:lnTo>
                  <a:lnTo>
                    <a:pt x="128" y="23"/>
                  </a:lnTo>
                  <a:lnTo>
                    <a:pt x="132" y="27"/>
                  </a:lnTo>
                  <a:lnTo>
                    <a:pt x="136" y="32"/>
                  </a:lnTo>
                  <a:lnTo>
                    <a:pt x="138" y="37"/>
                  </a:lnTo>
                  <a:lnTo>
                    <a:pt x="141" y="43"/>
                  </a:lnTo>
                  <a:lnTo>
                    <a:pt x="144" y="49"/>
                  </a:lnTo>
                  <a:lnTo>
                    <a:pt x="146" y="57"/>
                  </a:lnTo>
                  <a:lnTo>
                    <a:pt x="148" y="66"/>
                  </a:lnTo>
                  <a:lnTo>
                    <a:pt x="148" y="75"/>
                  </a:lnTo>
                  <a:lnTo>
                    <a:pt x="148" y="85"/>
                  </a:lnTo>
                  <a:lnTo>
                    <a:pt x="146" y="97"/>
                  </a:lnTo>
                  <a:lnTo>
                    <a:pt x="144" y="110"/>
                  </a:lnTo>
                  <a:lnTo>
                    <a:pt x="140" y="124"/>
                  </a:lnTo>
                  <a:lnTo>
                    <a:pt x="139" y="127"/>
                  </a:lnTo>
                  <a:lnTo>
                    <a:pt x="138" y="131"/>
                  </a:lnTo>
                  <a:lnTo>
                    <a:pt x="137" y="134"/>
                  </a:lnTo>
                  <a:lnTo>
                    <a:pt x="137" y="136"/>
                  </a:lnTo>
                  <a:lnTo>
                    <a:pt x="136" y="139"/>
                  </a:lnTo>
                  <a:lnTo>
                    <a:pt x="136" y="141"/>
                  </a:lnTo>
                  <a:lnTo>
                    <a:pt x="135" y="143"/>
                  </a:lnTo>
                  <a:lnTo>
                    <a:pt x="135" y="145"/>
                  </a:lnTo>
                  <a:lnTo>
                    <a:pt x="134" y="147"/>
                  </a:lnTo>
                  <a:lnTo>
                    <a:pt x="134" y="149"/>
                  </a:lnTo>
                  <a:lnTo>
                    <a:pt x="134" y="151"/>
                  </a:lnTo>
                  <a:lnTo>
                    <a:pt x="134" y="154"/>
                  </a:lnTo>
                  <a:lnTo>
                    <a:pt x="134" y="156"/>
                  </a:lnTo>
                  <a:lnTo>
                    <a:pt x="134" y="158"/>
                  </a:lnTo>
                  <a:lnTo>
                    <a:pt x="134" y="160"/>
                  </a:lnTo>
                  <a:lnTo>
                    <a:pt x="135" y="163"/>
                  </a:lnTo>
                  <a:lnTo>
                    <a:pt x="135" y="165"/>
                  </a:lnTo>
                  <a:lnTo>
                    <a:pt x="136" y="167"/>
                  </a:lnTo>
                  <a:lnTo>
                    <a:pt x="136" y="169"/>
                  </a:lnTo>
                  <a:lnTo>
                    <a:pt x="136" y="171"/>
                  </a:lnTo>
                  <a:lnTo>
                    <a:pt x="136" y="172"/>
                  </a:lnTo>
                  <a:lnTo>
                    <a:pt x="136" y="173"/>
                  </a:lnTo>
                  <a:lnTo>
                    <a:pt x="136" y="174"/>
                  </a:lnTo>
                  <a:lnTo>
                    <a:pt x="136" y="175"/>
                  </a:lnTo>
                  <a:lnTo>
                    <a:pt x="136" y="176"/>
                  </a:lnTo>
                  <a:lnTo>
                    <a:pt x="136" y="178"/>
                  </a:lnTo>
                  <a:lnTo>
                    <a:pt x="136" y="179"/>
                  </a:lnTo>
                  <a:lnTo>
                    <a:pt x="137" y="180"/>
                  </a:lnTo>
                  <a:lnTo>
                    <a:pt x="137" y="181"/>
                  </a:lnTo>
                  <a:lnTo>
                    <a:pt x="137" y="182"/>
                  </a:lnTo>
                  <a:lnTo>
                    <a:pt x="137" y="184"/>
                  </a:lnTo>
                  <a:lnTo>
                    <a:pt x="137" y="186"/>
                  </a:lnTo>
                  <a:lnTo>
                    <a:pt x="138" y="187"/>
                  </a:lnTo>
                  <a:lnTo>
                    <a:pt x="137" y="189"/>
                  </a:lnTo>
                  <a:lnTo>
                    <a:pt x="137" y="190"/>
                  </a:lnTo>
                  <a:lnTo>
                    <a:pt x="136" y="190"/>
                  </a:lnTo>
                  <a:lnTo>
                    <a:pt x="136" y="191"/>
                  </a:lnTo>
                  <a:lnTo>
                    <a:pt x="136" y="191"/>
                  </a:lnTo>
                  <a:lnTo>
                    <a:pt x="135" y="191"/>
                  </a:lnTo>
                  <a:lnTo>
                    <a:pt x="134" y="191"/>
                  </a:lnTo>
                  <a:lnTo>
                    <a:pt x="133" y="191"/>
                  </a:lnTo>
                  <a:lnTo>
                    <a:pt x="132" y="191"/>
                  </a:lnTo>
                  <a:lnTo>
                    <a:pt x="131" y="190"/>
                  </a:lnTo>
                  <a:lnTo>
                    <a:pt x="130" y="189"/>
                  </a:lnTo>
                  <a:lnTo>
                    <a:pt x="130" y="188"/>
                  </a:lnTo>
                  <a:lnTo>
                    <a:pt x="129" y="187"/>
                  </a:lnTo>
                  <a:lnTo>
                    <a:pt x="129" y="186"/>
                  </a:lnTo>
                  <a:lnTo>
                    <a:pt x="128" y="185"/>
                  </a:lnTo>
                  <a:lnTo>
                    <a:pt x="128" y="184"/>
                  </a:lnTo>
                  <a:lnTo>
                    <a:pt x="128" y="183"/>
                  </a:lnTo>
                  <a:lnTo>
                    <a:pt x="128" y="182"/>
                  </a:lnTo>
                  <a:lnTo>
                    <a:pt x="127" y="180"/>
                  </a:lnTo>
                  <a:lnTo>
                    <a:pt x="127" y="179"/>
                  </a:lnTo>
                  <a:lnTo>
                    <a:pt x="126" y="178"/>
                  </a:lnTo>
                  <a:lnTo>
                    <a:pt x="126" y="176"/>
                  </a:lnTo>
                  <a:lnTo>
                    <a:pt x="126" y="175"/>
                  </a:lnTo>
                  <a:lnTo>
                    <a:pt x="125" y="175"/>
                  </a:lnTo>
                  <a:lnTo>
                    <a:pt x="125" y="174"/>
                  </a:lnTo>
                  <a:lnTo>
                    <a:pt x="125" y="172"/>
                  </a:lnTo>
                  <a:lnTo>
                    <a:pt x="124" y="171"/>
                  </a:lnTo>
                  <a:lnTo>
                    <a:pt x="124" y="170"/>
                  </a:lnTo>
                  <a:lnTo>
                    <a:pt x="124" y="168"/>
                  </a:lnTo>
                  <a:lnTo>
                    <a:pt x="123" y="165"/>
                  </a:lnTo>
                  <a:lnTo>
                    <a:pt x="123" y="161"/>
                  </a:lnTo>
                  <a:lnTo>
                    <a:pt x="123" y="158"/>
                  </a:lnTo>
                  <a:lnTo>
                    <a:pt x="123" y="155"/>
                  </a:lnTo>
                  <a:lnTo>
                    <a:pt x="124" y="152"/>
                  </a:lnTo>
                  <a:lnTo>
                    <a:pt x="125" y="149"/>
                  </a:lnTo>
                  <a:lnTo>
                    <a:pt x="126" y="147"/>
                  </a:lnTo>
                  <a:lnTo>
                    <a:pt x="126" y="144"/>
                  </a:lnTo>
                  <a:lnTo>
                    <a:pt x="128" y="143"/>
                  </a:lnTo>
                  <a:lnTo>
                    <a:pt x="129" y="140"/>
                  </a:lnTo>
                  <a:lnTo>
                    <a:pt x="130" y="138"/>
                  </a:lnTo>
                  <a:lnTo>
                    <a:pt x="131" y="136"/>
                  </a:lnTo>
                  <a:lnTo>
                    <a:pt x="131" y="134"/>
                  </a:lnTo>
                  <a:lnTo>
                    <a:pt x="132" y="132"/>
                  </a:lnTo>
                  <a:lnTo>
                    <a:pt x="133" y="130"/>
                  </a:lnTo>
                  <a:lnTo>
                    <a:pt x="133" y="128"/>
                  </a:lnTo>
                  <a:lnTo>
                    <a:pt x="134" y="120"/>
                  </a:lnTo>
                  <a:lnTo>
                    <a:pt x="136" y="112"/>
                  </a:lnTo>
                  <a:lnTo>
                    <a:pt x="136" y="105"/>
                  </a:lnTo>
                  <a:lnTo>
                    <a:pt x="137" y="97"/>
                  </a:lnTo>
                  <a:lnTo>
                    <a:pt x="138" y="90"/>
                  </a:lnTo>
                  <a:lnTo>
                    <a:pt x="139" y="82"/>
                  </a:lnTo>
                  <a:lnTo>
                    <a:pt x="139" y="76"/>
                  </a:lnTo>
                  <a:lnTo>
                    <a:pt x="139" y="69"/>
                  </a:lnTo>
                  <a:lnTo>
                    <a:pt x="138" y="62"/>
                  </a:lnTo>
                  <a:lnTo>
                    <a:pt x="137" y="55"/>
                  </a:lnTo>
                  <a:lnTo>
                    <a:pt x="136" y="48"/>
                  </a:lnTo>
                  <a:lnTo>
                    <a:pt x="133" y="43"/>
                  </a:lnTo>
                  <a:lnTo>
                    <a:pt x="129" y="36"/>
                  </a:lnTo>
                  <a:lnTo>
                    <a:pt x="124" y="30"/>
                  </a:lnTo>
                  <a:lnTo>
                    <a:pt x="118" y="23"/>
                  </a:lnTo>
                  <a:lnTo>
                    <a:pt x="111" y="17"/>
                  </a:lnTo>
                  <a:lnTo>
                    <a:pt x="111" y="17"/>
                  </a:lnTo>
                  <a:lnTo>
                    <a:pt x="108" y="16"/>
                  </a:lnTo>
                  <a:lnTo>
                    <a:pt x="105" y="15"/>
                  </a:lnTo>
                  <a:lnTo>
                    <a:pt x="100" y="14"/>
                  </a:lnTo>
                  <a:lnTo>
                    <a:pt x="95" y="12"/>
                  </a:lnTo>
                  <a:lnTo>
                    <a:pt x="89" y="10"/>
                  </a:lnTo>
                  <a:lnTo>
                    <a:pt x="84" y="9"/>
                  </a:lnTo>
                  <a:lnTo>
                    <a:pt x="77" y="8"/>
                  </a:lnTo>
                  <a:lnTo>
                    <a:pt x="69" y="7"/>
                  </a:lnTo>
                  <a:lnTo>
                    <a:pt x="62" y="6"/>
                  </a:lnTo>
                  <a:lnTo>
                    <a:pt x="55" y="6"/>
                  </a:lnTo>
                  <a:lnTo>
                    <a:pt x="47" y="7"/>
                  </a:lnTo>
                  <a:lnTo>
                    <a:pt x="40" y="8"/>
                  </a:lnTo>
                  <a:lnTo>
                    <a:pt x="34" y="11"/>
                  </a:lnTo>
                  <a:lnTo>
                    <a:pt x="27" y="14"/>
                  </a:lnTo>
                  <a:lnTo>
                    <a:pt x="21" y="17"/>
                  </a:lnTo>
                  <a:lnTo>
                    <a:pt x="17" y="20"/>
                  </a:lnTo>
                  <a:lnTo>
                    <a:pt x="14" y="23"/>
                  </a:lnTo>
                  <a:lnTo>
                    <a:pt x="11" y="25"/>
                  </a:lnTo>
                  <a:lnTo>
                    <a:pt x="9" y="27"/>
                  </a:lnTo>
                  <a:lnTo>
                    <a:pt x="6" y="28"/>
                  </a:lnTo>
                  <a:lnTo>
                    <a:pt x="4" y="29"/>
                  </a:lnTo>
                  <a:lnTo>
                    <a:pt x="2" y="30"/>
                  </a:lnTo>
                  <a:lnTo>
                    <a:pt x="1" y="30"/>
                  </a:lnTo>
                  <a:lnTo>
                    <a:pt x="0" y="30"/>
                  </a:lnTo>
                  <a:lnTo>
                    <a:pt x="0" y="29"/>
                  </a:lnTo>
                  <a:lnTo>
                    <a:pt x="0" y="28"/>
                  </a:lnTo>
                  <a:lnTo>
                    <a:pt x="1" y="26"/>
                  </a:lnTo>
                  <a:lnTo>
                    <a:pt x="3" y="24"/>
                  </a:lnTo>
                  <a:lnTo>
                    <a:pt x="5" y="22"/>
                  </a:lnTo>
                  <a:lnTo>
                    <a:pt x="7" y="19"/>
                  </a:lnTo>
                  <a:lnTo>
                    <a:pt x="11" y="16"/>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16" name="Freeform 513"/>
            <p:cNvSpPr>
              <a:spLocks/>
            </p:cNvSpPr>
            <p:nvPr/>
          </p:nvSpPr>
          <p:spPr bwMode="auto">
            <a:xfrm>
              <a:off x="1440" y="2938"/>
              <a:ext cx="57" cy="109"/>
            </a:xfrm>
            <a:custGeom>
              <a:avLst/>
              <a:gdLst>
                <a:gd name="T0" fmla="*/ 16 w 57"/>
                <a:gd name="T1" fmla="*/ 2 h 109"/>
                <a:gd name="T2" fmla="*/ 12 w 57"/>
                <a:gd name="T3" fmla="*/ 4 h 109"/>
                <a:gd name="T4" fmla="*/ 7 w 57"/>
                <a:gd name="T5" fmla="*/ 5 h 109"/>
                <a:gd name="T6" fmla="*/ 5 w 57"/>
                <a:gd name="T7" fmla="*/ 6 h 109"/>
                <a:gd name="T8" fmla="*/ 3 w 57"/>
                <a:gd name="T9" fmla="*/ 7 h 109"/>
                <a:gd name="T10" fmla="*/ 1 w 57"/>
                <a:gd name="T11" fmla="*/ 8 h 109"/>
                <a:gd name="T12" fmla="*/ 0 w 57"/>
                <a:gd name="T13" fmla="*/ 10 h 109"/>
                <a:gd name="T14" fmla="*/ 0 w 57"/>
                <a:gd name="T15" fmla="*/ 14 h 109"/>
                <a:gd name="T16" fmla="*/ 1 w 57"/>
                <a:gd name="T17" fmla="*/ 21 h 109"/>
                <a:gd name="T18" fmla="*/ 1 w 57"/>
                <a:gd name="T19" fmla="*/ 25 h 109"/>
                <a:gd name="T20" fmla="*/ 1 w 57"/>
                <a:gd name="T21" fmla="*/ 27 h 109"/>
                <a:gd name="T22" fmla="*/ 1 w 57"/>
                <a:gd name="T23" fmla="*/ 29 h 109"/>
                <a:gd name="T24" fmla="*/ 1 w 57"/>
                <a:gd name="T25" fmla="*/ 31 h 109"/>
                <a:gd name="T26" fmla="*/ 2 w 57"/>
                <a:gd name="T27" fmla="*/ 35 h 109"/>
                <a:gd name="T28" fmla="*/ 4 w 57"/>
                <a:gd name="T29" fmla="*/ 40 h 109"/>
                <a:gd name="T30" fmla="*/ 5 w 57"/>
                <a:gd name="T31" fmla="*/ 48 h 109"/>
                <a:gd name="T32" fmla="*/ 8 w 57"/>
                <a:gd name="T33" fmla="*/ 60 h 109"/>
                <a:gd name="T34" fmla="*/ 10 w 57"/>
                <a:gd name="T35" fmla="*/ 70 h 109"/>
                <a:gd name="T36" fmla="*/ 13 w 57"/>
                <a:gd name="T37" fmla="*/ 78 h 109"/>
                <a:gd name="T38" fmla="*/ 14 w 57"/>
                <a:gd name="T39" fmla="*/ 84 h 109"/>
                <a:gd name="T40" fmla="*/ 16 w 57"/>
                <a:gd name="T41" fmla="*/ 89 h 109"/>
                <a:gd name="T42" fmla="*/ 19 w 57"/>
                <a:gd name="T43" fmla="*/ 94 h 109"/>
                <a:gd name="T44" fmla="*/ 23 w 57"/>
                <a:gd name="T45" fmla="*/ 97 h 109"/>
                <a:gd name="T46" fmla="*/ 27 w 57"/>
                <a:gd name="T47" fmla="*/ 100 h 109"/>
                <a:gd name="T48" fmla="*/ 33 w 57"/>
                <a:gd name="T49" fmla="*/ 103 h 109"/>
                <a:gd name="T50" fmla="*/ 39 w 57"/>
                <a:gd name="T51" fmla="*/ 105 h 109"/>
                <a:gd name="T52" fmla="*/ 44 w 57"/>
                <a:gd name="T53" fmla="*/ 107 h 109"/>
                <a:gd name="T54" fmla="*/ 49 w 57"/>
                <a:gd name="T55" fmla="*/ 108 h 109"/>
                <a:gd name="T56" fmla="*/ 52 w 57"/>
                <a:gd name="T57" fmla="*/ 108 h 109"/>
                <a:gd name="T58" fmla="*/ 55 w 57"/>
                <a:gd name="T59" fmla="*/ 107 h 109"/>
                <a:gd name="T60" fmla="*/ 56 w 57"/>
                <a:gd name="T61" fmla="*/ 105 h 109"/>
                <a:gd name="T62" fmla="*/ 54 w 57"/>
                <a:gd name="T63" fmla="*/ 103 h 109"/>
                <a:gd name="T64" fmla="*/ 51 w 57"/>
                <a:gd name="T65" fmla="*/ 100 h 109"/>
                <a:gd name="T66" fmla="*/ 47 w 57"/>
                <a:gd name="T67" fmla="*/ 98 h 109"/>
                <a:gd name="T68" fmla="*/ 43 w 57"/>
                <a:gd name="T69" fmla="*/ 96 h 109"/>
                <a:gd name="T70" fmla="*/ 40 w 57"/>
                <a:gd name="T71" fmla="*/ 93 h 109"/>
                <a:gd name="T72" fmla="*/ 37 w 57"/>
                <a:gd name="T73" fmla="*/ 90 h 109"/>
                <a:gd name="T74" fmla="*/ 33 w 57"/>
                <a:gd name="T75" fmla="*/ 86 h 109"/>
                <a:gd name="T76" fmla="*/ 30 w 57"/>
                <a:gd name="T77" fmla="*/ 81 h 109"/>
                <a:gd name="T78" fmla="*/ 27 w 57"/>
                <a:gd name="T79" fmla="*/ 75 h 109"/>
                <a:gd name="T80" fmla="*/ 23 w 57"/>
                <a:gd name="T81" fmla="*/ 66 h 109"/>
                <a:gd name="T82" fmla="*/ 19 w 57"/>
                <a:gd name="T83" fmla="*/ 59 h 109"/>
                <a:gd name="T84" fmla="*/ 16 w 57"/>
                <a:gd name="T85" fmla="*/ 52 h 109"/>
                <a:gd name="T86" fmla="*/ 13 w 57"/>
                <a:gd name="T87" fmla="*/ 45 h 109"/>
                <a:gd name="T88" fmla="*/ 11 w 57"/>
                <a:gd name="T89" fmla="*/ 40 h 109"/>
                <a:gd name="T90" fmla="*/ 9 w 57"/>
                <a:gd name="T91" fmla="*/ 34 h 109"/>
                <a:gd name="T92" fmla="*/ 9 w 57"/>
                <a:gd name="T93" fmla="*/ 29 h 109"/>
                <a:gd name="T94" fmla="*/ 11 w 57"/>
                <a:gd name="T95" fmla="*/ 25 h 109"/>
                <a:gd name="T96" fmla="*/ 13 w 57"/>
                <a:gd name="T97" fmla="*/ 21 h 109"/>
                <a:gd name="T98" fmla="*/ 15 w 57"/>
                <a:gd name="T99" fmla="*/ 16 h 109"/>
                <a:gd name="T100" fmla="*/ 18 w 57"/>
                <a:gd name="T101" fmla="*/ 11 h 109"/>
                <a:gd name="T102" fmla="*/ 20 w 57"/>
                <a:gd name="T103" fmla="*/ 8 h 109"/>
                <a:gd name="T104" fmla="*/ 22 w 57"/>
                <a:gd name="T105" fmla="*/ 4 h 109"/>
                <a:gd name="T106" fmla="*/ 23 w 57"/>
                <a:gd name="T107" fmla="*/ 1 h 109"/>
                <a:gd name="T108" fmla="*/ 22 w 57"/>
                <a:gd name="T109" fmla="*/ 0 h 109"/>
                <a:gd name="T110" fmla="*/ 19 w 57"/>
                <a:gd name="T111" fmla="*/ 1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7" h="109">
                  <a:moveTo>
                    <a:pt x="19" y="1"/>
                  </a:moveTo>
                  <a:lnTo>
                    <a:pt x="16" y="2"/>
                  </a:lnTo>
                  <a:lnTo>
                    <a:pt x="14" y="4"/>
                  </a:lnTo>
                  <a:lnTo>
                    <a:pt x="12" y="4"/>
                  </a:lnTo>
                  <a:lnTo>
                    <a:pt x="9" y="5"/>
                  </a:lnTo>
                  <a:lnTo>
                    <a:pt x="7" y="5"/>
                  </a:lnTo>
                  <a:lnTo>
                    <a:pt x="6" y="6"/>
                  </a:lnTo>
                  <a:lnTo>
                    <a:pt x="5" y="6"/>
                  </a:lnTo>
                  <a:lnTo>
                    <a:pt x="4" y="6"/>
                  </a:lnTo>
                  <a:lnTo>
                    <a:pt x="3" y="7"/>
                  </a:lnTo>
                  <a:lnTo>
                    <a:pt x="2" y="7"/>
                  </a:lnTo>
                  <a:lnTo>
                    <a:pt x="1" y="8"/>
                  </a:lnTo>
                  <a:lnTo>
                    <a:pt x="1" y="9"/>
                  </a:lnTo>
                  <a:lnTo>
                    <a:pt x="0" y="10"/>
                  </a:lnTo>
                  <a:lnTo>
                    <a:pt x="0" y="12"/>
                  </a:lnTo>
                  <a:lnTo>
                    <a:pt x="0" y="14"/>
                  </a:lnTo>
                  <a:lnTo>
                    <a:pt x="0" y="17"/>
                  </a:lnTo>
                  <a:lnTo>
                    <a:pt x="1" y="21"/>
                  </a:lnTo>
                  <a:lnTo>
                    <a:pt x="1" y="23"/>
                  </a:lnTo>
                  <a:lnTo>
                    <a:pt x="1" y="25"/>
                  </a:lnTo>
                  <a:lnTo>
                    <a:pt x="1" y="27"/>
                  </a:lnTo>
                  <a:lnTo>
                    <a:pt x="1" y="27"/>
                  </a:lnTo>
                  <a:lnTo>
                    <a:pt x="1" y="28"/>
                  </a:lnTo>
                  <a:lnTo>
                    <a:pt x="1" y="29"/>
                  </a:lnTo>
                  <a:lnTo>
                    <a:pt x="1" y="30"/>
                  </a:lnTo>
                  <a:lnTo>
                    <a:pt x="1" y="31"/>
                  </a:lnTo>
                  <a:lnTo>
                    <a:pt x="2" y="33"/>
                  </a:lnTo>
                  <a:lnTo>
                    <a:pt x="2" y="35"/>
                  </a:lnTo>
                  <a:lnTo>
                    <a:pt x="3" y="37"/>
                  </a:lnTo>
                  <a:lnTo>
                    <a:pt x="4" y="40"/>
                  </a:lnTo>
                  <a:lnTo>
                    <a:pt x="4" y="44"/>
                  </a:lnTo>
                  <a:lnTo>
                    <a:pt x="5" y="48"/>
                  </a:lnTo>
                  <a:lnTo>
                    <a:pt x="6" y="54"/>
                  </a:lnTo>
                  <a:lnTo>
                    <a:pt x="8" y="60"/>
                  </a:lnTo>
                  <a:lnTo>
                    <a:pt x="9" y="65"/>
                  </a:lnTo>
                  <a:lnTo>
                    <a:pt x="10" y="70"/>
                  </a:lnTo>
                  <a:lnTo>
                    <a:pt x="11" y="74"/>
                  </a:lnTo>
                  <a:lnTo>
                    <a:pt x="13" y="78"/>
                  </a:lnTo>
                  <a:lnTo>
                    <a:pt x="14" y="81"/>
                  </a:lnTo>
                  <a:lnTo>
                    <a:pt x="14" y="84"/>
                  </a:lnTo>
                  <a:lnTo>
                    <a:pt x="15" y="87"/>
                  </a:lnTo>
                  <a:lnTo>
                    <a:pt x="16" y="89"/>
                  </a:lnTo>
                  <a:lnTo>
                    <a:pt x="18" y="92"/>
                  </a:lnTo>
                  <a:lnTo>
                    <a:pt x="19" y="94"/>
                  </a:lnTo>
                  <a:lnTo>
                    <a:pt x="21" y="96"/>
                  </a:lnTo>
                  <a:lnTo>
                    <a:pt x="23" y="97"/>
                  </a:lnTo>
                  <a:lnTo>
                    <a:pt x="25" y="99"/>
                  </a:lnTo>
                  <a:lnTo>
                    <a:pt x="27" y="100"/>
                  </a:lnTo>
                  <a:lnTo>
                    <a:pt x="30" y="101"/>
                  </a:lnTo>
                  <a:lnTo>
                    <a:pt x="33" y="103"/>
                  </a:lnTo>
                  <a:lnTo>
                    <a:pt x="36" y="104"/>
                  </a:lnTo>
                  <a:lnTo>
                    <a:pt x="39" y="105"/>
                  </a:lnTo>
                  <a:lnTo>
                    <a:pt x="42" y="106"/>
                  </a:lnTo>
                  <a:lnTo>
                    <a:pt x="44" y="107"/>
                  </a:lnTo>
                  <a:lnTo>
                    <a:pt x="47" y="107"/>
                  </a:lnTo>
                  <a:lnTo>
                    <a:pt x="49" y="108"/>
                  </a:lnTo>
                  <a:lnTo>
                    <a:pt x="51" y="108"/>
                  </a:lnTo>
                  <a:lnTo>
                    <a:pt x="52" y="108"/>
                  </a:lnTo>
                  <a:lnTo>
                    <a:pt x="54" y="107"/>
                  </a:lnTo>
                  <a:lnTo>
                    <a:pt x="55" y="107"/>
                  </a:lnTo>
                  <a:lnTo>
                    <a:pt x="56" y="106"/>
                  </a:lnTo>
                  <a:lnTo>
                    <a:pt x="56" y="105"/>
                  </a:lnTo>
                  <a:lnTo>
                    <a:pt x="55" y="104"/>
                  </a:lnTo>
                  <a:lnTo>
                    <a:pt x="54" y="103"/>
                  </a:lnTo>
                  <a:lnTo>
                    <a:pt x="52" y="101"/>
                  </a:lnTo>
                  <a:lnTo>
                    <a:pt x="51" y="100"/>
                  </a:lnTo>
                  <a:lnTo>
                    <a:pt x="49" y="99"/>
                  </a:lnTo>
                  <a:lnTo>
                    <a:pt x="47" y="98"/>
                  </a:lnTo>
                  <a:lnTo>
                    <a:pt x="45" y="97"/>
                  </a:lnTo>
                  <a:lnTo>
                    <a:pt x="43" y="96"/>
                  </a:lnTo>
                  <a:lnTo>
                    <a:pt x="42" y="94"/>
                  </a:lnTo>
                  <a:lnTo>
                    <a:pt x="40" y="93"/>
                  </a:lnTo>
                  <a:lnTo>
                    <a:pt x="38" y="92"/>
                  </a:lnTo>
                  <a:lnTo>
                    <a:pt x="37" y="90"/>
                  </a:lnTo>
                  <a:lnTo>
                    <a:pt x="35" y="88"/>
                  </a:lnTo>
                  <a:lnTo>
                    <a:pt x="33" y="86"/>
                  </a:lnTo>
                  <a:lnTo>
                    <a:pt x="32" y="83"/>
                  </a:lnTo>
                  <a:lnTo>
                    <a:pt x="30" y="81"/>
                  </a:lnTo>
                  <a:lnTo>
                    <a:pt x="29" y="78"/>
                  </a:lnTo>
                  <a:lnTo>
                    <a:pt x="27" y="75"/>
                  </a:lnTo>
                  <a:lnTo>
                    <a:pt x="24" y="70"/>
                  </a:lnTo>
                  <a:lnTo>
                    <a:pt x="23" y="66"/>
                  </a:lnTo>
                  <a:lnTo>
                    <a:pt x="21" y="63"/>
                  </a:lnTo>
                  <a:lnTo>
                    <a:pt x="19" y="59"/>
                  </a:lnTo>
                  <a:lnTo>
                    <a:pt x="17" y="55"/>
                  </a:lnTo>
                  <a:lnTo>
                    <a:pt x="16" y="52"/>
                  </a:lnTo>
                  <a:lnTo>
                    <a:pt x="14" y="48"/>
                  </a:lnTo>
                  <a:lnTo>
                    <a:pt x="13" y="45"/>
                  </a:lnTo>
                  <a:lnTo>
                    <a:pt x="12" y="43"/>
                  </a:lnTo>
                  <a:lnTo>
                    <a:pt x="11" y="40"/>
                  </a:lnTo>
                  <a:lnTo>
                    <a:pt x="10" y="37"/>
                  </a:lnTo>
                  <a:lnTo>
                    <a:pt x="9" y="34"/>
                  </a:lnTo>
                  <a:lnTo>
                    <a:pt x="9" y="32"/>
                  </a:lnTo>
                  <a:lnTo>
                    <a:pt x="9" y="29"/>
                  </a:lnTo>
                  <a:lnTo>
                    <a:pt x="10" y="27"/>
                  </a:lnTo>
                  <a:lnTo>
                    <a:pt x="11" y="25"/>
                  </a:lnTo>
                  <a:lnTo>
                    <a:pt x="12" y="23"/>
                  </a:lnTo>
                  <a:lnTo>
                    <a:pt x="13" y="21"/>
                  </a:lnTo>
                  <a:lnTo>
                    <a:pt x="14" y="18"/>
                  </a:lnTo>
                  <a:lnTo>
                    <a:pt x="15" y="16"/>
                  </a:lnTo>
                  <a:lnTo>
                    <a:pt x="17" y="14"/>
                  </a:lnTo>
                  <a:lnTo>
                    <a:pt x="18" y="11"/>
                  </a:lnTo>
                  <a:lnTo>
                    <a:pt x="19" y="9"/>
                  </a:lnTo>
                  <a:lnTo>
                    <a:pt x="20" y="8"/>
                  </a:lnTo>
                  <a:lnTo>
                    <a:pt x="21" y="6"/>
                  </a:lnTo>
                  <a:lnTo>
                    <a:pt x="22" y="4"/>
                  </a:lnTo>
                  <a:lnTo>
                    <a:pt x="23" y="2"/>
                  </a:lnTo>
                  <a:lnTo>
                    <a:pt x="23" y="1"/>
                  </a:lnTo>
                  <a:lnTo>
                    <a:pt x="23" y="0"/>
                  </a:lnTo>
                  <a:lnTo>
                    <a:pt x="22" y="0"/>
                  </a:lnTo>
                  <a:lnTo>
                    <a:pt x="20" y="0"/>
                  </a:lnTo>
                  <a:lnTo>
                    <a:pt x="19" y="1"/>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17" name="Freeform 514"/>
            <p:cNvSpPr>
              <a:spLocks/>
            </p:cNvSpPr>
            <p:nvPr/>
          </p:nvSpPr>
          <p:spPr bwMode="auto">
            <a:xfrm>
              <a:off x="1380" y="3073"/>
              <a:ext cx="148" cy="94"/>
            </a:xfrm>
            <a:custGeom>
              <a:avLst/>
              <a:gdLst>
                <a:gd name="T0" fmla="*/ 90 w 148"/>
                <a:gd name="T1" fmla="*/ 7 h 94"/>
                <a:gd name="T2" fmla="*/ 67 w 148"/>
                <a:gd name="T3" fmla="*/ 17 h 94"/>
                <a:gd name="T4" fmla="*/ 42 w 148"/>
                <a:gd name="T5" fmla="*/ 27 h 94"/>
                <a:gd name="T6" fmla="*/ 25 w 148"/>
                <a:gd name="T7" fmla="*/ 34 h 94"/>
                <a:gd name="T8" fmla="*/ 19 w 148"/>
                <a:gd name="T9" fmla="*/ 36 h 94"/>
                <a:gd name="T10" fmla="*/ 15 w 148"/>
                <a:gd name="T11" fmla="*/ 38 h 94"/>
                <a:gd name="T12" fmla="*/ 12 w 148"/>
                <a:gd name="T13" fmla="*/ 40 h 94"/>
                <a:gd name="T14" fmla="*/ 10 w 148"/>
                <a:gd name="T15" fmla="*/ 45 h 94"/>
                <a:gd name="T16" fmla="*/ 7 w 148"/>
                <a:gd name="T17" fmla="*/ 54 h 94"/>
                <a:gd name="T18" fmla="*/ 5 w 148"/>
                <a:gd name="T19" fmla="*/ 68 h 94"/>
                <a:gd name="T20" fmla="*/ 3 w 148"/>
                <a:gd name="T21" fmla="*/ 76 h 94"/>
                <a:gd name="T22" fmla="*/ 0 w 148"/>
                <a:gd name="T23" fmla="*/ 85 h 94"/>
                <a:gd name="T24" fmla="*/ 0 w 148"/>
                <a:gd name="T25" fmla="*/ 90 h 94"/>
                <a:gd name="T26" fmla="*/ 1 w 148"/>
                <a:gd name="T27" fmla="*/ 93 h 94"/>
                <a:gd name="T28" fmla="*/ 5 w 148"/>
                <a:gd name="T29" fmla="*/ 90 h 94"/>
                <a:gd name="T30" fmla="*/ 10 w 148"/>
                <a:gd name="T31" fmla="*/ 84 h 94"/>
                <a:gd name="T32" fmla="*/ 15 w 148"/>
                <a:gd name="T33" fmla="*/ 77 h 94"/>
                <a:gd name="T34" fmla="*/ 22 w 148"/>
                <a:gd name="T35" fmla="*/ 70 h 94"/>
                <a:gd name="T36" fmla="*/ 29 w 148"/>
                <a:gd name="T37" fmla="*/ 65 h 94"/>
                <a:gd name="T38" fmla="*/ 37 w 148"/>
                <a:gd name="T39" fmla="*/ 58 h 94"/>
                <a:gd name="T40" fmla="*/ 48 w 148"/>
                <a:gd name="T41" fmla="*/ 50 h 94"/>
                <a:gd name="T42" fmla="*/ 59 w 148"/>
                <a:gd name="T43" fmla="*/ 41 h 94"/>
                <a:gd name="T44" fmla="*/ 69 w 148"/>
                <a:gd name="T45" fmla="*/ 35 h 94"/>
                <a:gd name="T46" fmla="*/ 77 w 148"/>
                <a:gd name="T47" fmla="*/ 30 h 94"/>
                <a:gd name="T48" fmla="*/ 82 w 148"/>
                <a:gd name="T49" fmla="*/ 29 h 94"/>
                <a:gd name="T50" fmla="*/ 83 w 148"/>
                <a:gd name="T51" fmla="*/ 31 h 94"/>
                <a:gd name="T52" fmla="*/ 80 w 148"/>
                <a:gd name="T53" fmla="*/ 35 h 94"/>
                <a:gd name="T54" fmla="*/ 71 w 148"/>
                <a:gd name="T55" fmla="*/ 40 h 94"/>
                <a:gd name="T56" fmla="*/ 65 w 148"/>
                <a:gd name="T57" fmla="*/ 45 h 94"/>
                <a:gd name="T58" fmla="*/ 61 w 148"/>
                <a:gd name="T59" fmla="*/ 50 h 94"/>
                <a:gd name="T60" fmla="*/ 58 w 148"/>
                <a:gd name="T61" fmla="*/ 54 h 94"/>
                <a:gd name="T62" fmla="*/ 56 w 148"/>
                <a:gd name="T63" fmla="*/ 57 h 94"/>
                <a:gd name="T64" fmla="*/ 55 w 148"/>
                <a:gd name="T65" fmla="*/ 61 h 94"/>
                <a:gd name="T66" fmla="*/ 58 w 148"/>
                <a:gd name="T67" fmla="*/ 63 h 94"/>
                <a:gd name="T68" fmla="*/ 64 w 148"/>
                <a:gd name="T69" fmla="*/ 62 h 94"/>
                <a:gd name="T70" fmla="*/ 71 w 148"/>
                <a:gd name="T71" fmla="*/ 62 h 94"/>
                <a:gd name="T72" fmla="*/ 77 w 148"/>
                <a:gd name="T73" fmla="*/ 63 h 94"/>
                <a:gd name="T74" fmla="*/ 86 w 148"/>
                <a:gd name="T75" fmla="*/ 64 h 94"/>
                <a:gd name="T76" fmla="*/ 99 w 148"/>
                <a:gd name="T77" fmla="*/ 62 h 94"/>
                <a:gd name="T78" fmla="*/ 110 w 148"/>
                <a:gd name="T79" fmla="*/ 61 h 94"/>
                <a:gd name="T80" fmla="*/ 116 w 148"/>
                <a:gd name="T81" fmla="*/ 60 h 94"/>
                <a:gd name="T82" fmla="*/ 123 w 148"/>
                <a:gd name="T83" fmla="*/ 59 h 94"/>
                <a:gd name="T84" fmla="*/ 133 w 148"/>
                <a:gd name="T85" fmla="*/ 57 h 94"/>
                <a:gd name="T86" fmla="*/ 140 w 148"/>
                <a:gd name="T87" fmla="*/ 55 h 94"/>
                <a:gd name="T88" fmla="*/ 146 w 148"/>
                <a:gd name="T89" fmla="*/ 53 h 94"/>
                <a:gd name="T90" fmla="*/ 145 w 148"/>
                <a:gd name="T91" fmla="*/ 50 h 94"/>
                <a:gd name="T92" fmla="*/ 136 w 148"/>
                <a:gd name="T93" fmla="*/ 47 h 94"/>
                <a:gd name="T94" fmla="*/ 128 w 148"/>
                <a:gd name="T95" fmla="*/ 37 h 94"/>
                <a:gd name="T96" fmla="*/ 118 w 148"/>
                <a:gd name="T97" fmla="*/ 23 h 94"/>
                <a:gd name="T98" fmla="*/ 111 w 148"/>
                <a:gd name="T99" fmla="*/ 11 h 94"/>
                <a:gd name="T100" fmla="*/ 109 w 148"/>
                <a:gd name="T101" fmla="*/ 5 h 94"/>
                <a:gd name="T102" fmla="*/ 108 w 148"/>
                <a:gd name="T103" fmla="*/ 1 h 94"/>
                <a:gd name="T104" fmla="*/ 105 w 148"/>
                <a:gd name="T105"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48" h="94">
                  <a:moveTo>
                    <a:pt x="102" y="1"/>
                  </a:moveTo>
                  <a:lnTo>
                    <a:pt x="99" y="3"/>
                  </a:lnTo>
                  <a:lnTo>
                    <a:pt x="95" y="4"/>
                  </a:lnTo>
                  <a:lnTo>
                    <a:pt x="90" y="7"/>
                  </a:lnTo>
                  <a:lnTo>
                    <a:pt x="86" y="8"/>
                  </a:lnTo>
                  <a:lnTo>
                    <a:pt x="80" y="11"/>
                  </a:lnTo>
                  <a:lnTo>
                    <a:pt x="73" y="14"/>
                  </a:lnTo>
                  <a:lnTo>
                    <a:pt x="67" y="17"/>
                  </a:lnTo>
                  <a:lnTo>
                    <a:pt x="61" y="20"/>
                  </a:lnTo>
                  <a:lnTo>
                    <a:pt x="55" y="23"/>
                  </a:lnTo>
                  <a:lnTo>
                    <a:pt x="48" y="25"/>
                  </a:lnTo>
                  <a:lnTo>
                    <a:pt x="42" y="27"/>
                  </a:lnTo>
                  <a:lnTo>
                    <a:pt x="37" y="30"/>
                  </a:lnTo>
                  <a:lnTo>
                    <a:pt x="32" y="32"/>
                  </a:lnTo>
                  <a:lnTo>
                    <a:pt x="28" y="33"/>
                  </a:lnTo>
                  <a:lnTo>
                    <a:pt x="25" y="34"/>
                  </a:lnTo>
                  <a:lnTo>
                    <a:pt x="22" y="35"/>
                  </a:lnTo>
                  <a:lnTo>
                    <a:pt x="21" y="35"/>
                  </a:lnTo>
                  <a:lnTo>
                    <a:pt x="20" y="35"/>
                  </a:lnTo>
                  <a:lnTo>
                    <a:pt x="19" y="36"/>
                  </a:lnTo>
                  <a:lnTo>
                    <a:pt x="18" y="36"/>
                  </a:lnTo>
                  <a:lnTo>
                    <a:pt x="17" y="37"/>
                  </a:lnTo>
                  <a:lnTo>
                    <a:pt x="16" y="37"/>
                  </a:lnTo>
                  <a:lnTo>
                    <a:pt x="15" y="38"/>
                  </a:lnTo>
                  <a:lnTo>
                    <a:pt x="14" y="38"/>
                  </a:lnTo>
                  <a:lnTo>
                    <a:pt x="13" y="39"/>
                  </a:lnTo>
                  <a:lnTo>
                    <a:pt x="12" y="39"/>
                  </a:lnTo>
                  <a:lnTo>
                    <a:pt x="12" y="40"/>
                  </a:lnTo>
                  <a:lnTo>
                    <a:pt x="12" y="41"/>
                  </a:lnTo>
                  <a:lnTo>
                    <a:pt x="11" y="42"/>
                  </a:lnTo>
                  <a:lnTo>
                    <a:pt x="10" y="43"/>
                  </a:lnTo>
                  <a:lnTo>
                    <a:pt x="10" y="45"/>
                  </a:lnTo>
                  <a:lnTo>
                    <a:pt x="9" y="47"/>
                  </a:lnTo>
                  <a:lnTo>
                    <a:pt x="8" y="49"/>
                  </a:lnTo>
                  <a:lnTo>
                    <a:pt x="8" y="52"/>
                  </a:lnTo>
                  <a:lnTo>
                    <a:pt x="7" y="54"/>
                  </a:lnTo>
                  <a:lnTo>
                    <a:pt x="7" y="56"/>
                  </a:lnTo>
                  <a:lnTo>
                    <a:pt x="7" y="58"/>
                  </a:lnTo>
                  <a:lnTo>
                    <a:pt x="5" y="65"/>
                  </a:lnTo>
                  <a:lnTo>
                    <a:pt x="5" y="68"/>
                  </a:lnTo>
                  <a:lnTo>
                    <a:pt x="5" y="70"/>
                  </a:lnTo>
                  <a:lnTo>
                    <a:pt x="4" y="71"/>
                  </a:lnTo>
                  <a:lnTo>
                    <a:pt x="4" y="74"/>
                  </a:lnTo>
                  <a:lnTo>
                    <a:pt x="3" y="76"/>
                  </a:lnTo>
                  <a:lnTo>
                    <a:pt x="2" y="78"/>
                  </a:lnTo>
                  <a:lnTo>
                    <a:pt x="2" y="81"/>
                  </a:lnTo>
                  <a:lnTo>
                    <a:pt x="1" y="83"/>
                  </a:lnTo>
                  <a:lnTo>
                    <a:pt x="0" y="85"/>
                  </a:lnTo>
                  <a:lnTo>
                    <a:pt x="0" y="86"/>
                  </a:lnTo>
                  <a:lnTo>
                    <a:pt x="0" y="88"/>
                  </a:lnTo>
                  <a:lnTo>
                    <a:pt x="0" y="89"/>
                  </a:lnTo>
                  <a:lnTo>
                    <a:pt x="0" y="90"/>
                  </a:lnTo>
                  <a:lnTo>
                    <a:pt x="0" y="91"/>
                  </a:lnTo>
                  <a:lnTo>
                    <a:pt x="0" y="92"/>
                  </a:lnTo>
                  <a:lnTo>
                    <a:pt x="1" y="92"/>
                  </a:lnTo>
                  <a:lnTo>
                    <a:pt x="1" y="93"/>
                  </a:lnTo>
                  <a:lnTo>
                    <a:pt x="2" y="93"/>
                  </a:lnTo>
                  <a:lnTo>
                    <a:pt x="3" y="92"/>
                  </a:lnTo>
                  <a:lnTo>
                    <a:pt x="4" y="91"/>
                  </a:lnTo>
                  <a:lnTo>
                    <a:pt x="5" y="90"/>
                  </a:lnTo>
                  <a:lnTo>
                    <a:pt x="6" y="89"/>
                  </a:lnTo>
                  <a:lnTo>
                    <a:pt x="7" y="87"/>
                  </a:lnTo>
                  <a:lnTo>
                    <a:pt x="9" y="85"/>
                  </a:lnTo>
                  <a:lnTo>
                    <a:pt x="10" y="84"/>
                  </a:lnTo>
                  <a:lnTo>
                    <a:pt x="11" y="82"/>
                  </a:lnTo>
                  <a:lnTo>
                    <a:pt x="12" y="80"/>
                  </a:lnTo>
                  <a:lnTo>
                    <a:pt x="13" y="79"/>
                  </a:lnTo>
                  <a:lnTo>
                    <a:pt x="15" y="77"/>
                  </a:lnTo>
                  <a:lnTo>
                    <a:pt x="17" y="75"/>
                  </a:lnTo>
                  <a:lnTo>
                    <a:pt x="18" y="74"/>
                  </a:lnTo>
                  <a:lnTo>
                    <a:pt x="20" y="72"/>
                  </a:lnTo>
                  <a:lnTo>
                    <a:pt x="22" y="70"/>
                  </a:lnTo>
                  <a:lnTo>
                    <a:pt x="24" y="70"/>
                  </a:lnTo>
                  <a:lnTo>
                    <a:pt x="25" y="68"/>
                  </a:lnTo>
                  <a:lnTo>
                    <a:pt x="27" y="66"/>
                  </a:lnTo>
                  <a:lnTo>
                    <a:pt x="29" y="65"/>
                  </a:lnTo>
                  <a:lnTo>
                    <a:pt x="31" y="63"/>
                  </a:lnTo>
                  <a:lnTo>
                    <a:pt x="33" y="61"/>
                  </a:lnTo>
                  <a:lnTo>
                    <a:pt x="35" y="59"/>
                  </a:lnTo>
                  <a:lnTo>
                    <a:pt x="37" y="58"/>
                  </a:lnTo>
                  <a:lnTo>
                    <a:pt x="39" y="55"/>
                  </a:lnTo>
                  <a:lnTo>
                    <a:pt x="42" y="54"/>
                  </a:lnTo>
                  <a:lnTo>
                    <a:pt x="45" y="52"/>
                  </a:lnTo>
                  <a:lnTo>
                    <a:pt x="48" y="50"/>
                  </a:lnTo>
                  <a:lnTo>
                    <a:pt x="50" y="48"/>
                  </a:lnTo>
                  <a:lnTo>
                    <a:pt x="53" y="46"/>
                  </a:lnTo>
                  <a:lnTo>
                    <a:pt x="56" y="43"/>
                  </a:lnTo>
                  <a:lnTo>
                    <a:pt x="59" y="41"/>
                  </a:lnTo>
                  <a:lnTo>
                    <a:pt x="61" y="39"/>
                  </a:lnTo>
                  <a:lnTo>
                    <a:pt x="64" y="38"/>
                  </a:lnTo>
                  <a:lnTo>
                    <a:pt x="66" y="36"/>
                  </a:lnTo>
                  <a:lnTo>
                    <a:pt x="69" y="35"/>
                  </a:lnTo>
                  <a:lnTo>
                    <a:pt x="71" y="33"/>
                  </a:lnTo>
                  <a:lnTo>
                    <a:pt x="73" y="32"/>
                  </a:lnTo>
                  <a:lnTo>
                    <a:pt x="75" y="31"/>
                  </a:lnTo>
                  <a:lnTo>
                    <a:pt x="77" y="30"/>
                  </a:lnTo>
                  <a:lnTo>
                    <a:pt x="78" y="30"/>
                  </a:lnTo>
                  <a:lnTo>
                    <a:pt x="79" y="29"/>
                  </a:lnTo>
                  <a:lnTo>
                    <a:pt x="81" y="29"/>
                  </a:lnTo>
                  <a:lnTo>
                    <a:pt x="82" y="29"/>
                  </a:lnTo>
                  <a:lnTo>
                    <a:pt x="83" y="29"/>
                  </a:lnTo>
                  <a:lnTo>
                    <a:pt x="83" y="30"/>
                  </a:lnTo>
                  <a:lnTo>
                    <a:pt x="84" y="30"/>
                  </a:lnTo>
                  <a:lnTo>
                    <a:pt x="83" y="31"/>
                  </a:lnTo>
                  <a:lnTo>
                    <a:pt x="83" y="32"/>
                  </a:lnTo>
                  <a:lnTo>
                    <a:pt x="82" y="33"/>
                  </a:lnTo>
                  <a:lnTo>
                    <a:pt x="81" y="34"/>
                  </a:lnTo>
                  <a:lnTo>
                    <a:pt x="80" y="35"/>
                  </a:lnTo>
                  <a:lnTo>
                    <a:pt x="78" y="36"/>
                  </a:lnTo>
                  <a:lnTo>
                    <a:pt x="75" y="38"/>
                  </a:lnTo>
                  <a:lnTo>
                    <a:pt x="73" y="39"/>
                  </a:lnTo>
                  <a:lnTo>
                    <a:pt x="71" y="40"/>
                  </a:lnTo>
                  <a:lnTo>
                    <a:pt x="69" y="41"/>
                  </a:lnTo>
                  <a:lnTo>
                    <a:pt x="68" y="43"/>
                  </a:lnTo>
                  <a:lnTo>
                    <a:pt x="66" y="44"/>
                  </a:lnTo>
                  <a:lnTo>
                    <a:pt x="65" y="45"/>
                  </a:lnTo>
                  <a:lnTo>
                    <a:pt x="64" y="46"/>
                  </a:lnTo>
                  <a:lnTo>
                    <a:pt x="63" y="47"/>
                  </a:lnTo>
                  <a:lnTo>
                    <a:pt x="62" y="49"/>
                  </a:lnTo>
                  <a:lnTo>
                    <a:pt x="61" y="50"/>
                  </a:lnTo>
                  <a:lnTo>
                    <a:pt x="61" y="51"/>
                  </a:lnTo>
                  <a:lnTo>
                    <a:pt x="60" y="52"/>
                  </a:lnTo>
                  <a:lnTo>
                    <a:pt x="59" y="53"/>
                  </a:lnTo>
                  <a:lnTo>
                    <a:pt x="58" y="54"/>
                  </a:lnTo>
                  <a:lnTo>
                    <a:pt x="57" y="55"/>
                  </a:lnTo>
                  <a:lnTo>
                    <a:pt x="56" y="55"/>
                  </a:lnTo>
                  <a:lnTo>
                    <a:pt x="56" y="56"/>
                  </a:lnTo>
                  <a:lnTo>
                    <a:pt x="56" y="57"/>
                  </a:lnTo>
                  <a:lnTo>
                    <a:pt x="55" y="58"/>
                  </a:lnTo>
                  <a:lnTo>
                    <a:pt x="55" y="59"/>
                  </a:lnTo>
                  <a:lnTo>
                    <a:pt x="55" y="60"/>
                  </a:lnTo>
                  <a:lnTo>
                    <a:pt x="55" y="61"/>
                  </a:lnTo>
                  <a:lnTo>
                    <a:pt x="55" y="62"/>
                  </a:lnTo>
                  <a:lnTo>
                    <a:pt x="56" y="63"/>
                  </a:lnTo>
                  <a:lnTo>
                    <a:pt x="57" y="63"/>
                  </a:lnTo>
                  <a:lnTo>
                    <a:pt x="58" y="63"/>
                  </a:lnTo>
                  <a:lnTo>
                    <a:pt x="59" y="63"/>
                  </a:lnTo>
                  <a:lnTo>
                    <a:pt x="61" y="63"/>
                  </a:lnTo>
                  <a:lnTo>
                    <a:pt x="62" y="63"/>
                  </a:lnTo>
                  <a:lnTo>
                    <a:pt x="64" y="62"/>
                  </a:lnTo>
                  <a:lnTo>
                    <a:pt x="66" y="62"/>
                  </a:lnTo>
                  <a:lnTo>
                    <a:pt x="68" y="62"/>
                  </a:lnTo>
                  <a:lnTo>
                    <a:pt x="70" y="62"/>
                  </a:lnTo>
                  <a:lnTo>
                    <a:pt x="71" y="62"/>
                  </a:lnTo>
                  <a:lnTo>
                    <a:pt x="72" y="62"/>
                  </a:lnTo>
                  <a:lnTo>
                    <a:pt x="74" y="62"/>
                  </a:lnTo>
                  <a:lnTo>
                    <a:pt x="75" y="63"/>
                  </a:lnTo>
                  <a:lnTo>
                    <a:pt x="77" y="63"/>
                  </a:lnTo>
                  <a:lnTo>
                    <a:pt x="79" y="63"/>
                  </a:lnTo>
                  <a:lnTo>
                    <a:pt x="81" y="63"/>
                  </a:lnTo>
                  <a:lnTo>
                    <a:pt x="83" y="64"/>
                  </a:lnTo>
                  <a:lnTo>
                    <a:pt x="86" y="64"/>
                  </a:lnTo>
                  <a:lnTo>
                    <a:pt x="88" y="63"/>
                  </a:lnTo>
                  <a:lnTo>
                    <a:pt x="91" y="63"/>
                  </a:lnTo>
                  <a:lnTo>
                    <a:pt x="95" y="63"/>
                  </a:lnTo>
                  <a:lnTo>
                    <a:pt x="99" y="62"/>
                  </a:lnTo>
                  <a:lnTo>
                    <a:pt x="102" y="62"/>
                  </a:lnTo>
                  <a:lnTo>
                    <a:pt x="105" y="61"/>
                  </a:lnTo>
                  <a:lnTo>
                    <a:pt x="108" y="61"/>
                  </a:lnTo>
                  <a:lnTo>
                    <a:pt x="110" y="61"/>
                  </a:lnTo>
                  <a:lnTo>
                    <a:pt x="111" y="60"/>
                  </a:lnTo>
                  <a:lnTo>
                    <a:pt x="113" y="60"/>
                  </a:lnTo>
                  <a:lnTo>
                    <a:pt x="114" y="60"/>
                  </a:lnTo>
                  <a:lnTo>
                    <a:pt x="116" y="60"/>
                  </a:lnTo>
                  <a:lnTo>
                    <a:pt x="118" y="59"/>
                  </a:lnTo>
                  <a:lnTo>
                    <a:pt x="119" y="59"/>
                  </a:lnTo>
                  <a:lnTo>
                    <a:pt x="121" y="59"/>
                  </a:lnTo>
                  <a:lnTo>
                    <a:pt x="123" y="59"/>
                  </a:lnTo>
                  <a:lnTo>
                    <a:pt x="125" y="58"/>
                  </a:lnTo>
                  <a:lnTo>
                    <a:pt x="128" y="58"/>
                  </a:lnTo>
                  <a:lnTo>
                    <a:pt x="130" y="58"/>
                  </a:lnTo>
                  <a:lnTo>
                    <a:pt x="133" y="57"/>
                  </a:lnTo>
                  <a:lnTo>
                    <a:pt x="135" y="56"/>
                  </a:lnTo>
                  <a:lnTo>
                    <a:pt x="137" y="56"/>
                  </a:lnTo>
                  <a:lnTo>
                    <a:pt x="139" y="55"/>
                  </a:lnTo>
                  <a:lnTo>
                    <a:pt x="140" y="55"/>
                  </a:lnTo>
                  <a:lnTo>
                    <a:pt x="142" y="54"/>
                  </a:lnTo>
                  <a:lnTo>
                    <a:pt x="144" y="54"/>
                  </a:lnTo>
                  <a:lnTo>
                    <a:pt x="145" y="54"/>
                  </a:lnTo>
                  <a:lnTo>
                    <a:pt x="146" y="53"/>
                  </a:lnTo>
                  <a:lnTo>
                    <a:pt x="147" y="52"/>
                  </a:lnTo>
                  <a:lnTo>
                    <a:pt x="147" y="51"/>
                  </a:lnTo>
                  <a:lnTo>
                    <a:pt x="146" y="51"/>
                  </a:lnTo>
                  <a:lnTo>
                    <a:pt x="145" y="50"/>
                  </a:lnTo>
                  <a:lnTo>
                    <a:pt x="143" y="50"/>
                  </a:lnTo>
                  <a:lnTo>
                    <a:pt x="141" y="49"/>
                  </a:lnTo>
                  <a:lnTo>
                    <a:pt x="139" y="48"/>
                  </a:lnTo>
                  <a:lnTo>
                    <a:pt x="136" y="47"/>
                  </a:lnTo>
                  <a:lnTo>
                    <a:pt x="135" y="44"/>
                  </a:lnTo>
                  <a:lnTo>
                    <a:pt x="133" y="42"/>
                  </a:lnTo>
                  <a:lnTo>
                    <a:pt x="130" y="39"/>
                  </a:lnTo>
                  <a:lnTo>
                    <a:pt x="128" y="37"/>
                  </a:lnTo>
                  <a:lnTo>
                    <a:pt x="125" y="34"/>
                  </a:lnTo>
                  <a:lnTo>
                    <a:pt x="123" y="30"/>
                  </a:lnTo>
                  <a:lnTo>
                    <a:pt x="121" y="27"/>
                  </a:lnTo>
                  <a:lnTo>
                    <a:pt x="118" y="23"/>
                  </a:lnTo>
                  <a:lnTo>
                    <a:pt x="116" y="21"/>
                  </a:lnTo>
                  <a:lnTo>
                    <a:pt x="114" y="17"/>
                  </a:lnTo>
                  <a:lnTo>
                    <a:pt x="113" y="14"/>
                  </a:lnTo>
                  <a:lnTo>
                    <a:pt x="111" y="11"/>
                  </a:lnTo>
                  <a:lnTo>
                    <a:pt x="110" y="8"/>
                  </a:lnTo>
                  <a:lnTo>
                    <a:pt x="110" y="8"/>
                  </a:lnTo>
                  <a:lnTo>
                    <a:pt x="110" y="6"/>
                  </a:lnTo>
                  <a:lnTo>
                    <a:pt x="109" y="5"/>
                  </a:lnTo>
                  <a:lnTo>
                    <a:pt x="109" y="4"/>
                  </a:lnTo>
                  <a:lnTo>
                    <a:pt x="108" y="3"/>
                  </a:lnTo>
                  <a:lnTo>
                    <a:pt x="108" y="2"/>
                  </a:lnTo>
                  <a:lnTo>
                    <a:pt x="108" y="1"/>
                  </a:lnTo>
                  <a:lnTo>
                    <a:pt x="107" y="1"/>
                  </a:lnTo>
                  <a:lnTo>
                    <a:pt x="107" y="0"/>
                  </a:lnTo>
                  <a:lnTo>
                    <a:pt x="106" y="0"/>
                  </a:lnTo>
                  <a:lnTo>
                    <a:pt x="105" y="0"/>
                  </a:lnTo>
                  <a:lnTo>
                    <a:pt x="104" y="0"/>
                  </a:lnTo>
                  <a:lnTo>
                    <a:pt x="103" y="1"/>
                  </a:lnTo>
                  <a:lnTo>
                    <a:pt x="102" y="1"/>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18" name="Freeform 515"/>
            <p:cNvSpPr>
              <a:spLocks/>
            </p:cNvSpPr>
            <p:nvPr/>
          </p:nvSpPr>
          <p:spPr bwMode="auto">
            <a:xfrm>
              <a:off x="1461" y="3134"/>
              <a:ext cx="76" cy="54"/>
            </a:xfrm>
            <a:custGeom>
              <a:avLst/>
              <a:gdLst>
                <a:gd name="T0" fmla="*/ 60 w 76"/>
                <a:gd name="T1" fmla="*/ 2 h 54"/>
                <a:gd name="T2" fmla="*/ 54 w 76"/>
                <a:gd name="T3" fmla="*/ 4 h 54"/>
                <a:gd name="T4" fmla="*/ 47 w 76"/>
                <a:gd name="T5" fmla="*/ 9 h 54"/>
                <a:gd name="T6" fmla="*/ 39 w 76"/>
                <a:gd name="T7" fmla="*/ 13 h 54"/>
                <a:gd name="T8" fmla="*/ 31 w 76"/>
                <a:gd name="T9" fmla="*/ 19 h 54"/>
                <a:gd name="T10" fmla="*/ 22 w 76"/>
                <a:gd name="T11" fmla="*/ 25 h 54"/>
                <a:gd name="T12" fmla="*/ 15 w 76"/>
                <a:gd name="T13" fmla="*/ 31 h 54"/>
                <a:gd name="T14" fmla="*/ 8 w 76"/>
                <a:gd name="T15" fmla="*/ 37 h 54"/>
                <a:gd name="T16" fmla="*/ 4 w 76"/>
                <a:gd name="T17" fmla="*/ 42 h 54"/>
                <a:gd name="T18" fmla="*/ 2 w 76"/>
                <a:gd name="T19" fmla="*/ 47 h 54"/>
                <a:gd name="T20" fmla="*/ 0 w 76"/>
                <a:gd name="T21" fmla="*/ 50 h 54"/>
                <a:gd name="T22" fmla="*/ 0 w 76"/>
                <a:gd name="T23" fmla="*/ 52 h 54"/>
                <a:gd name="T24" fmla="*/ 1 w 76"/>
                <a:gd name="T25" fmla="*/ 53 h 54"/>
                <a:gd name="T26" fmla="*/ 4 w 76"/>
                <a:gd name="T27" fmla="*/ 52 h 54"/>
                <a:gd name="T28" fmla="*/ 6 w 76"/>
                <a:gd name="T29" fmla="*/ 50 h 54"/>
                <a:gd name="T30" fmla="*/ 10 w 76"/>
                <a:gd name="T31" fmla="*/ 47 h 54"/>
                <a:gd name="T32" fmla="*/ 15 w 76"/>
                <a:gd name="T33" fmla="*/ 42 h 54"/>
                <a:gd name="T34" fmla="*/ 21 w 76"/>
                <a:gd name="T35" fmla="*/ 37 h 54"/>
                <a:gd name="T36" fmla="*/ 29 w 76"/>
                <a:gd name="T37" fmla="*/ 31 h 54"/>
                <a:gd name="T38" fmla="*/ 36 w 76"/>
                <a:gd name="T39" fmla="*/ 24 h 54"/>
                <a:gd name="T40" fmla="*/ 44 w 76"/>
                <a:gd name="T41" fmla="*/ 19 h 54"/>
                <a:gd name="T42" fmla="*/ 53 w 76"/>
                <a:gd name="T43" fmla="*/ 14 h 54"/>
                <a:gd name="T44" fmla="*/ 60 w 76"/>
                <a:gd name="T45" fmla="*/ 11 h 54"/>
                <a:gd name="T46" fmla="*/ 66 w 76"/>
                <a:gd name="T47" fmla="*/ 9 h 54"/>
                <a:gd name="T48" fmla="*/ 70 w 76"/>
                <a:gd name="T49" fmla="*/ 8 h 54"/>
                <a:gd name="T50" fmla="*/ 73 w 76"/>
                <a:gd name="T51" fmla="*/ 6 h 54"/>
                <a:gd name="T52" fmla="*/ 74 w 76"/>
                <a:gd name="T53" fmla="*/ 4 h 54"/>
                <a:gd name="T54" fmla="*/ 74 w 76"/>
                <a:gd name="T55" fmla="*/ 3 h 54"/>
                <a:gd name="T56" fmla="*/ 73 w 76"/>
                <a:gd name="T57" fmla="*/ 1 h 54"/>
                <a:gd name="T58" fmla="*/ 70 w 76"/>
                <a:gd name="T59" fmla="*/ 0 h 54"/>
                <a:gd name="T60" fmla="*/ 67 w 76"/>
                <a:gd name="T61" fmla="*/ 0 h 54"/>
                <a:gd name="T62" fmla="*/ 62 w 76"/>
                <a:gd name="T63" fmla="*/ 1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6" h="54">
                  <a:moveTo>
                    <a:pt x="62" y="1"/>
                  </a:moveTo>
                  <a:lnTo>
                    <a:pt x="60" y="2"/>
                  </a:lnTo>
                  <a:lnTo>
                    <a:pt x="57" y="4"/>
                  </a:lnTo>
                  <a:lnTo>
                    <a:pt x="54" y="4"/>
                  </a:lnTo>
                  <a:lnTo>
                    <a:pt x="51" y="7"/>
                  </a:lnTo>
                  <a:lnTo>
                    <a:pt x="47" y="9"/>
                  </a:lnTo>
                  <a:lnTo>
                    <a:pt x="43" y="11"/>
                  </a:lnTo>
                  <a:lnTo>
                    <a:pt x="39" y="13"/>
                  </a:lnTo>
                  <a:lnTo>
                    <a:pt x="34" y="16"/>
                  </a:lnTo>
                  <a:lnTo>
                    <a:pt x="31" y="19"/>
                  </a:lnTo>
                  <a:lnTo>
                    <a:pt x="26" y="22"/>
                  </a:lnTo>
                  <a:lnTo>
                    <a:pt x="22" y="25"/>
                  </a:lnTo>
                  <a:lnTo>
                    <a:pt x="19" y="28"/>
                  </a:lnTo>
                  <a:lnTo>
                    <a:pt x="15" y="31"/>
                  </a:lnTo>
                  <a:lnTo>
                    <a:pt x="11" y="34"/>
                  </a:lnTo>
                  <a:lnTo>
                    <a:pt x="8" y="37"/>
                  </a:lnTo>
                  <a:lnTo>
                    <a:pt x="6" y="40"/>
                  </a:lnTo>
                  <a:lnTo>
                    <a:pt x="4" y="42"/>
                  </a:lnTo>
                  <a:lnTo>
                    <a:pt x="3" y="45"/>
                  </a:lnTo>
                  <a:lnTo>
                    <a:pt x="2" y="47"/>
                  </a:lnTo>
                  <a:lnTo>
                    <a:pt x="1" y="49"/>
                  </a:lnTo>
                  <a:lnTo>
                    <a:pt x="0" y="50"/>
                  </a:lnTo>
                  <a:lnTo>
                    <a:pt x="0" y="51"/>
                  </a:lnTo>
                  <a:lnTo>
                    <a:pt x="0" y="52"/>
                  </a:lnTo>
                  <a:lnTo>
                    <a:pt x="0" y="53"/>
                  </a:lnTo>
                  <a:lnTo>
                    <a:pt x="1" y="53"/>
                  </a:lnTo>
                  <a:lnTo>
                    <a:pt x="3" y="53"/>
                  </a:lnTo>
                  <a:lnTo>
                    <a:pt x="4" y="52"/>
                  </a:lnTo>
                  <a:lnTo>
                    <a:pt x="5" y="52"/>
                  </a:lnTo>
                  <a:lnTo>
                    <a:pt x="6" y="50"/>
                  </a:lnTo>
                  <a:lnTo>
                    <a:pt x="8" y="49"/>
                  </a:lnTo>
                  <a:lnTo>
                    <a:pt x="10" y="47"/>
                  </a:lnTo>
                  <a:lnTo>
                    <a:pt x="12" y="45"/>
                  </a:lnTo>
                  <a:lnTo>
                    <a:pt x="15" y="42"/>
                  </a:lnTo>
                  <a:lnTo>
                    <a:pt x="18" y="40"/>
                  </a:lnTo>
                  <a:lnTo>
                    <a:pt x="21" y="37"/>
                  </a:lnTo>
                  <a:lnTo>
                    <a:pt x="25" y="33"/>
                  </a:lnTo>
                  <a:lnTo>
                    <a:pt x="29" y="31"/>
                  </a:lnTo>
                  <a:lnTo>
                    <a:pt x="32" y="27"/>
                  </a:lnTo>
                  <a:lnTo>
                    <a:pt x="36" y="24"/>
                  </a:lnTo>
                  <a:lnTo>
                    <a:pt x="41" y="22"/>
                  </a:lnTo>
                  <a:lnTo>
                    <a:pt x="44" y="19"/>
                  </a:lnTo>
                  <a:lnTo>
                    <a:pt x="49" y="16"/>
                  </a:lnTo>
                  <a:lnTo>
                    <a:pt x="53" y="14"/>
                  </a:lnTo>
                  <a:lnTo>
                    <a:pt x="56" y="12"/>
                  </a:lnTo>
                  <a:lnTo>
                    <a:pt x="60" y="11"/>
                  </a:lnTo>
                  <a:lnTo>
                    <a:pt x="63" y="10"/>
                  </a:lnTo>
                  <a:lnTo>
                    <a:pt x="66" y="9"/>
                  </a:lnTo>
                  <a:lnTo>
                    <a:pt x="69" y="9"/>
                  </a:lnTo>
                  <a:lnTo>
                    <a:pt x="70" y="8"/>
                  </a:lnTo>
                  <a:lnTo>
                    <a:pt x="72" y="7"/>
                  </a:lnTo>
                  <a:lnTo>
                    <a:pt x="73" y="6"/>
                  </a:lnTo>
                  <a:lnTo>
                    <a:pt x="74" y="5"/>
                  </a:lnTo>
                  <a:lnTo>
                    <a:pt x="74" y="4"/>
                  </a:lnTo>
                  <a:lnTo>
                    <a:pt x="75" y="4"/>
                  </a:lnTo>
                  <a:lnTo>
                    <a:pt x="74" y="3"/>
                  </a:lnTo>
                  <a:lnTo>
                    <a:pt x="74" y="2"/>
                  </a:lnTo>
                  <a:lnTo>
                    <a:pt x="73" y="1"/>
                  </a:lnTo>
                  <a:lnTo>
                    <a:pt x="72" y="1"/>
                  </a:lnTo>
                  <a:lnTo>
                    <a:pt x="70" y="0"/>
                  </a:lnTo>
                  <a:lnTo>
                    <a:pt x="69" y="0"/>
                  </a:lnTo>
                  <a:lnTo>
                    <a:pt x="67" y="0"/>
                  </a:lnTo>
                  <a:lnTo>
                    <a:pt x="64" y="1"/>
                  </a:lnTo>
                  <a:lnTo>
                    <a:pt x="62" y="1"/>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19" name="Freeform 516"/>
            <p:cNvSpPr>
              <a:spLocks/>
            </p:cNvSpPr>
            <p:nvPr/>
          </p:nvSpPr>
          <p:spPr bwMode="auto">
            <a:xfrm>
              <a:off x="1535" y="3073"/>
              <a:ext cx="9" cy="23"/>
            </a:xfrm>
            <a:custGeom>
              <a:avLst/>
              <a:gdLst>
                <a:gd name="T0" fmla="*/ 1 w 9"/>
                <a:gd name="T1" fmla="*/ 6 h 23"/>
                <a:gd name="T2" fmla="*/ 2 w 9"/>
                <a:gd name="T3" fmla="*/ 6 h 23"/>
                <a:gd name="T4" fmla="*/ 3 w 9"/>
                <a:gd name="T5" fmla="*/ 6 h 23"/>
                <a:gd name="T6" fmla="*/ 3 w 9"/>
                <a:gd name="T7" fmla="*/ 5 h 23"/>
                <a:gd name="T8" fmla="*/ 5 w 9"/>
                <a:gd name="T9" fmla="*/ 3 h 23"/>
                <a:gd name="T10" fmla="*/ 5 w 9"/>
                <a:gd name="T11" fmla="*/ 2 h 23"/>
                <a:gd name="T12" fmla="*/ 6 w 9"/>
                <a:gd name="T13" fmla="*/ 1 h 23"/>
                <a:gd name="T14" fmla="*/ 6 w 9"/>
                <a:gd name="T15" fmla="*/ 0 h 23"/>
                <a:gd name="T16" fmla="*/ 7 w 9"/>
                <a:gd name="T17" fmla="*/ 1 h 23"/>
                <a:gd name="T18" fmla="*/ 7 w 9"/>
                <a:gd name="T19" fmla="*/ 2 h 23"/>
                <a:gd name="T20" fmla="*/ 7 w 9"/>
                <a:gd name="T21" fmla="*/ 5 h 23"/>
                <a:gd name="T22" fmla="*/ 7 w 9"/>
                <a:gd name="T23" fmla="*/ 6 h 23"/>
                <a:gd name="T24" fmla="*/ 7 w 9"/>
                <a:gd name="T25" fmla="*/ 9 h 23"/>
                <a:gd name="T26" fmla="*/ 7 w 9"/>
                <a:gd name="T27" fmla="*/ 10 h 23"/>
                <a:gd name="T28" fmla="*/ 8 w 9"/>
                <a:gd name="T29" fmla="*/ 12 h 23"/>
                <a:gd name="T30" fmla="*/ 8 w 9"/>
                <a:gd name="T31" fmla="*/ 13 h 23"/>
                <a:gd name="T32" fmla="*/ 8 w 9"/>
                <a:gd name="T33" fmla="*/ 15 h 23"/>
                <a:gd name="T34" fmla="*/ 8 w 9"/>
                <a:gd name="T35" fmla="*/ 17 h 23"/>
                <a:gd name="T36" fmla="*/ 8 w 9"/>
                <a:gd name="T37" fmla="*/ 18 h 23"/>
                <a:gd name="T38" fmla="*/ 8 w 9"/>
                <a:gd name="T39" fmla="*/ 20 h 23"/>
                <a:gd name="T40" fmla="*/ 7 w 9"/>
                <a:gd name="T41" fmla="*/ 21 h 23"/>
                <a:gd name="T42" fmla="*/ 7 w 9"/>
                <a:gd name="T43" fmla="*/ 22 h 23"/>
                <a:gd name="T44" fmla="*/ 6 w 9"/>
                <a:gd name="T45" fmla="*/ 21 h 23"/>
                <a:gd name="T46" fmla="*/ 6 w 9"/>
                <a:gd name="T47" fmla="*/ 20 h 23"/>
                <a:gd name="T48" fmla="*/ 6 w 9"/>
                <a:gd name="T49" fmla="*/ 19 h 23"/>
                <a:gd name="T50" fmla="*/ 6 w 9"/>
                <a:gd name="T51" fmla="*/ 17 h 23"/>
                <a:gd name="T52" fmla="*/ 6 w 9"/>
                <a:gd name="T53" fmla="*/ 16 h 23"/>
                <a:gd name="T54" fmla="*/ 5 w 9"/>
                <a:gd name="T55" fmla="*/ 14 h 23"/>
                <a:gd name="T56" fmla="*/ 5 w 9"/>
                <a:gd name="T57" fmla="*/ 13 h 23"/>
                <a:gd name="T58" fmla="*/ 5 w 9"/>
                <a:gd name="T59" fmla="*/ 11 h 23"/>
                <a:gd name="T60" fmla="*/ 5 w 9"/>
                <a:gd name="T61" fmla="*/ 9 h 23"/>
                <a:gd name="T62" fmla="*/ 5 w 9"/>
                <a:gd name="T63" fmla="*/ 9 h 23"/>
                <a:gd name="T64" fmla="*/ 5 w 9"/>
                <a:gd name="T65" fmla="*/ 10 h 23"/>
                <a:gd name="T66" fmla="*/ 4 w 9"/>
                <a:gd name="T67" fmla="*/ 11 h 23"/>
                <a:gd name="T68" fmla="*/ 3 w 9"/>
                <a:gd name="T69" fmla="*/ 11 h 23"/>
                <a:gd name="T70" fmla="*/ 2 w 9"/>
                <a:gd name="T71" fmla="*/ 11 h 23"/>
                <a:gd name="T72" fmla="*/ 1 w 9"/>
                <a:gd name="T73" fmla="*/ 10 h 23"/>
                <a:gd name="T74" fmla="*/ 1 w 9"/>
                <a:gd name="T75" fmla="*/ 9 h 23"/>
                <a:gd name="T76" fmla="*/ 1 w 9"/>
                <a:gd name="T77" fmla="*/ 8 h 23"/>
                <a:gd name="T78" fmla="*/ 1 w 9"/>
                <a:gd name="T79" fmla="*/ 6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 h="23">
                  <a:moveTo>
                    <a:pt x="1" y="6"/>
                  </a:moveTo>
                  <a:lnTo>
                    <a:pt x="1" y="6"/>
                  </a:lnTo>
                  <a:lnTo>
                    <a:pt x="2" y="6"/>
                  </a:lnTo>
                  <a:lnTo>
                    <a:pt x="2" y="6"/>
                  </a:lnTo>
                  <a:lnTo>
                    <a:pt x="2" y="6"/>
                  </a:lnTo>
                  <a:lnTo>
                    <a:pt x="3" y="6"/>
                  </a:lnTo>
                  <a:lnTo>
                    <a:pt x="3" y="5"/>
                  </a:lnTo>
                  <a:lnTo>
                    <a:pt x="3" y="5"/>
                  </a:lnTo>
                  <a:lnTo>
                    <a:pt x="4" y="4"/>
                  </a:lnTo>
                  <a:lnTo>
                    <a:pt x="5" y="3"/>
                  </a:lnTo>
                  <a:lnTo>
                    <a:pt x="5" y="2"/>
                  </a:lnTo>
                  <a:lnTo>
                    <a:pt x="5" y="2"/>
                  </a:lnTo>
                  <a:lnTo>
                    <a:pt x="6" y="2"/>
                  </a:lnTo>
                  <a:lnTo>
                    <a:pt x="6" y="1"/>
                  </a:lnTo>
                  <a:lnTo>
                    <a:pt x="6" y="1"/>
                  </a:lnTo>
                  <a:lnTo>
                    <a:pt x="6" y="0"/>
                  </a:lnTo>
                  <a:lnTo>
                    <a:pt x="7" y="0"/>
                  </a:lnTo>
                  <a:lnTo>
                    <a:pt x="7" y="1"/>
                  </a:lnTo>
                  <a:lnTo>
                    <a:pt x="7" y="2"/>
                  </a:lnTo>
                  <a:lnTo>
                    <a:pt x="7" y="2"/>
                  </a:lnTo>
                  <a:lnTo>
                    <a:pt x="7" y="3"/>
                  </a:lnTo>
                  <a:lnTo>
                    <a:pt x="7" y="5"/>
                  </a:lnTo>
                  <a:lnTo>
                    <a:pt x="7" y="6"/>
                  </a:lnTo>
                  <a:lnTo>
                    <a:pt x="7" y="6"/>
                  </a:lnTo>
                  <a:lnTo>
                    <a:pt x="7" y="8"/>
                  </a:lnTo>
                  <a:lnTo>
                    <a:pt x="7" y="9"/>
                  </a:lnTo>
                  <a:lnTo>
                    <a:pt x="7" y="9"/>
                  </a:lnTo>
                  <a:lnTo>
                    <a:pt x="7" y="10"/>
                  </a:lnTo>
                  <a:lnTo>
                    <a:pt x="7" y="11"/>
                  </a:lnTo>
                  <a:lnTo>
                    <a:pt x="8" y="12"/>
                  </a:lnTo>
                  <a:lnTo>
                    <a:pt x="8" y="13"/>
                  </a:lnTo>
                  <a:lnTo>
                    <a:pt x="8" y="13"/>
                  </a:lnTo>
                  <a:lnTo>
                    <a:pt x="8" y="14"/>
                  </a:lnTo>
                  <a:lnTo>
                    <a:pt x="8" y="15"/>
                  </a:lnTo>
                  <a:lnTo>
                    <a:pt x="8" y="16"/>
                  </a:lnTo>
                  <a:lnTo>
                    <a:pt x="8" y="17"/>
                  </a:lnTo>
                  <a:lnTo>
                    <a:pt x="8" y="17"/>
                  </a:lnTo>
                  <a:lnTo>
                    <a:pt x="8" y="18"/>
                  </a:lnTo>
                  <a:lnTo>
                    <a:pt x="8" y="19"/>
                  </a:lnTo>
                  <a:lnTo>
                    <a:pt x="8" y="20"/>
                  </a:lnTo>
                  <a:lnTo>
                    <a:pt x="7" y="20"/>
                  </a:lnTo>
                  <a:lnTo>
                    <a:pt x="7" y="21"/>
                  </a:lnTo>
                  <a:lnTo>
                    <a:pt x="7" y="21"/>
                  </a:lnTo>
                  <a:lnTo>
                    <a:pt x="7" y="22"/>
                  </a:lnTo>
                  <a:lnTo>
                    <a:pt x="6" y="22"/>
                  </a:lnTo>
                  <a:lnTo>
                    <a:pt x="6" y="21"/>
                  </a:lnTo>
                  <a:lnTo>
                    <a:pt x="6" y="21"/>
                  </a:lnTo>
                  <a:lnTo>
                    <a:pt x="6" y="20"/>
                  </a:lnTo>
                  <a:lnTo>
                    <a:pt x="6" y="20"/>
                  </a:lnTo>
                  <a:lnTo>
                    <a:pt x="6" y="19"/>
                  </a:lnTo>
                  <a:lnTo>
                    <a:pt x="6" y="18"/>
                  </a:lnTo>
                  <a:lnTo>
                    <a:pt x="6" y="17"/>
                  </a:lnTo>
                  <a:lnTo>
                    <a:pt x="6" y="17"/>
                  </a:lnTo>
                  <a:lnTo>
                    <a:pt x="6" y="16"/>
                  </a:lnTo>
                  <a:lnTo>
                    <a:pt x="5" y="15"/>
                  </a:lnTo>
                  <a:lnTo>
                    <a:pt x="5" y="14"/>
                  </a:lnTo>
                  <a:lnTo>
                    <a:pt x="5" y="13"/>
                  </a:lnTo>
                  <a:lnTo>
                    <a:pt x="5" y="13"/>
                  </a:lnTo>
                  <a:lnTo>
                    <a:pt x="5" y="12"/>
                  </a:lnTo>
                  <a:lnTo>
                    <a:pt x="5" y="11"/>
                  </a:lnTo>
                  <a:lnTo>
                    <a:pt x="5" y="10"/>
                  </a:lnTo>
                  <a:lnTo>
                    <a:pt x="5" y="9"/>
                  </a:lnTo>
                  <a:lnTo>
                    <a:pt x="5" y="9"/>
                  </a:lnTo>
                  <a:lnTo>
                    <a:pt x="5" y="9"/>
                  </a:lnTo>
                  <a:lnTo>
                    <a:pt x="5" y="9"/>
                  </a:lnTo>
                  <a:lnTo>
                    <a:pt x="5" y="10"/>
                  </a:lnTo>
                  <a:lnTo>
                    <a:pt x="4" y="10"/>
                  </a:lnTo>
                  <a:lnTo>
                    <a:pt x="4" y="11"/>
                  </a:lnTo>
                  <a:lnTo>
                    <a:pt x="3" y="11"/>
                  </a:lnTo>
                  <a:lnTo>
                    <a:pt x="3" y="11"/>
                  </a:lnTo>
                  <a:lnTo>
                    <a:pt x="2" y="12"/>
                  </a:lnTo>
                  <a:lnTo>
                    <a:pt x="2" y="11"/>
                  </a:lnTo>
                  <a:lnTo>
                    <a:pt x="1" y="11"/>
                  </a:lnTo>
                  <a:lnTo>
                    <a:pt x="1" y="10"/>
                  </a:lnTo>
                  <a:lnTo>
                    <a:pt x="1" y="9"/>
                  </a:lnTo>
                  <a:lnTo>
                    <a:pt x="1" y="9"/>
                  </a:lnTo>
                  <a:lnTo>
                    <a:pt x="0" y="9"/>
                  </a:lnTo>
                  <a:lnTo>
                    <a:pt x="1" y="8"/>
                  </a:lnTo>
                  <a:lnTo>
                    <a:pt x="1" y="7"/>
                  </a:lnTo>
                  <a:lnTo>
                    <a:pt x="1" y="6"/>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20" name="Freeform 517"/>
            <p:cNvSpPr>
              <a:spLocks/>
            </p:cNvSpPr>
            <p:nvPr/>
          </p:nvSpPr>
          <p:spPr bwMode="auto">
            <a:xfrm>
              <a:off x="1542" y="3104"/>
              <a:ext cx="12" cy="26"/>
            </a:xfrm>
            <a:custGeom>
              <a:avLst/>
              <a:gdLst>
                <a:gd name="T0" fmla="*/ 0 w 12"/>
                <a:gd name="T1" fmla="*/ 2 h 26"/>
                <a:gd name="T2" fmla="*/ 0 w 12"/>
                <a:gd name="T3" fmla="*/ 2 h 26"/>
                <a:gd name="T4" fmla="*/ 0 w 12"/>
                <a:gd name="T5" fmla="*/ 3 h 26"/>
                <a:gd name="T6" fmla="*/ 1 w 12"/>
                <a:gd name="T7" fmla="*/ 4 h 26"/>
                <a:gd name="T8" fmla="*/ 1 w 12"/>
                <a:gd name="T9" fmla="*/ 5 h 26"/>
                <a:gd name="T10" fmla="*/ 1 w 12"/>
                <a:gd name="T11" fmla="*/ 6 h 26"/>
                <a:gd name="T12" fmla="*/ 1 w 12"/>
                <a:gd name="T13" fmla="*/ 6 h 26"/>
                <a:gd name="T14" fmla="*/ 1 w 12"/>
                <a:gd name="T15" fmla="*/ 8 h 26"/>
                <a:gd name="T16" fmla="*/ 2 w 12"/>
                <a:gd name="T17" fmla="*/ 9 h 26"/>
                <a:gd name="T18" fmla="*/ 2 w 12"/>
                <a:gd name="T19" fmla="*/ 10 h 26"/>
                <a:gd name="T20" fmla="*/ 3 w 12"/>
                <a:gd name="T21" fmla="*/ 10 h 26"/>
                <a:gd name="T22" fmla="*/ 3 w 12"/>
                <a:gd name="T23" fmla="*/ 12 h 26"/>
                <a:gd name="T24" fmla="*/ 3 w 12"/>
                <a:gd name="T25" fmla="*/ 13 h 26"/>
                <a:gd name="T26" fmla="*/ 4 w 12"/>
                <a:gd name="T27" fmla="*/ 15 h 26"/>
                <a:gd name="T28" fmla="*/ 5 w 12"/>
                <a:gd name="T29" fmla="*/ 15 h 26"/>
                <a:gd name="T30" fmla="*/ 5 w 12"/>
                <a:gd name="T31" fmla="*/ 17 h 26"/>
                <a:gd name="T32" fmla="*/ 5 w 12"/>
                <a:gd name="T33" fmla="*/ 19 h 26"/>
                <a:gd name="T34" fmla="*/ 6 w 12"/>
                <a:gd name="T35" fmla="*/ 20 h 26"/>
                <a:gd name="T36" fmla="*/ 7 w 12"/>
                <a:gd name="T37" fmla="*/ 22 h 26"/>
                <a:gd name="T38" fmla="*/ 8 w 12"/>
                <a:gd name="T39" fmla="*/ 23 h 26"/>
                <a:gd name="T40" fmla="*/ 8 w 12"/>
                <a:gd name="T41" fmla="*/ 24 h 26"/>
                <a:gd name="T42" fmla="*/ 8 w 12"/>
                <a:gd name="T43" fmla="*/ 25 h 26"/>
                <a:gd name="T44" fmla="*/ 9 w 12"/>
                <a:gd name="T45" fmla="*/ 25 h 26"/>
                <a:gd name="T46" fmla="*/ 10 w 12"/>
                <a:gd name="T47" fmla="*/ 25 h 26"/>
                <a:gd name="T48" fmla="*/ 10 w 12"/>
                <a:gd name="T49" fmla="*/ 25 h 26"/>
                <a:gd name="T50" fmla="*/ 11 w 12"/>
                <a:gd name="T51" fmla="*/ 24 h 26"/>
                <a:gd name="T52" fmla="*/ 11 w 12"/>
                <a:gd name="T53" fmla="*/ 23 h 26"/>
                <a:gd name="T54" fmla="*/ 10 w 12"/>
                <a:gd name="T55" fmla="*/ 23 h 26"/>
                <a:gd name="T56" fmla="*/ 10 w 12"/>
                <a:gd name="T57" fmla="*/ 22 h 26"/>
                <a:gd name="T58" fmla="*/ 10 w 12"/>
                <a:gd name="T59" fmla="*/ 21 h 26"/>
                <a:gd name="T60" fmla="*/ 10 w 12"/>
                <a:gd name="T61" fmla="*/ 19 h 26"/>
                <a:gd name="T62" fmla="*/ 9 w 12"/>
                <a:gd name="T63" fmla="*/ 18 h 26"/>
                <a:gd name="T64" fmla="*/ 8 w 12"/>
                <a:gd name="T65" fmla="*/ 17 h 26"/>
                <a:gd name="T66" fmla="*/ 8 w 12"/>
                <a:gd name="T67" fmla="*/ 15 h 26"/>
                <a:gd name="T68" fmla="*/ 8 w 12"/>
                <a:gd name="T69" fmla="*/ 15 h 26"/>
                <a:gd name="T70" fmla="*/ 7 w 12"/>
                <a:gd name="T71" fmla="*/ 13 h 26"/>
                <a:gd name="T72" fmla="*/ 7 w 12"/>
                <a:gd name="T73" fmla="*/ 12 h 26"/>
                <a:gd name="T74" fmla="*/ 6 w 12"/>
                <a:gd name="T75" fmla="*/ 11 h 26"/>
                <a:gd name="T76" fmla="*/ 6 w 12"/>
                <a:gd name="T77" fmla="*/ 10 h 26"/>
                <a:gd name="T78" fmla="*/ 6 w 12"/>
                <a:gd name="T79" fmla="*/ 10 h 26"/>
                <a:gd name="T80" fmla="*/ 6 w 12"/>
                <a:gd name="T81" fmla="*/ 9 h 26"/>
                <a:gd name="T82" fmla="*/ 5 w 12"/>
                <a:gd name="T83" fmla="*/ 7 h 26"/>
                <a:gd name="T84" fmla="*/ 5 w 12"/>
                <a:gd name="T85" fmla="*/ 6 h 26"/>
                <a:gd name="T86" fmla="*/ 5 w 12"/>
                <a:gd name="T87" fmla="*/ 6 h 26"/>
                <a:gd name="T88" fmla="*/ 5 w 12"/>
                <a:gd name="T89" fmla="*/ 5 h 26"/>
                <a:gd name="T90" fmla="*/ 5 w 12"/>
                <a:gd name="T91" fmla="*/ 4 h 26"/>
                <a:gd name="T92" fmla="*/ 5 w 12"/>
                <a:gd name="T93" fmla="*/ 3 h 26"/>
                <a:gd name="T94" fmla="*/ 4 w 12"/>
                <a:gd name="T95" fmla="*/ 2 h 26"/>
                <a:gd name="T96" fmla="*/ 4 w 12"/>
                <a:gd name="T97" fmla="*/ 2 h 26"/>
                <a:gd name="T98" fmla="*/ 3 w 12"/>
                <a:gd name="T99" fmla="*/ 1 h 26"/>
                <a:gd name="T100" fmla="*/ 3 w 12"/>
                <a:gd name="T101" fmla="*/ 1 h 26"/>
                <a:gd name="T102" fmla="*/ 3 w 12"/>
                <a:gd name="T103" fmla="*/ 0 h 26"/>
                <a:gd name="T104" fmla="*/ 2 w 12"/>
                <a:gd name="T105" fmla="*/ 0 h 26"/>
                <a:gd name="T106" fmla="*/ 1 w 12"/>
                <a:gd name="T107" fmla="*/ 0 h 26"/>
                <a:gd name="T108" fmla="*/ 1 w 12"/>
                <a:gd name="T109" fmla="*/ 0 h 26"/>
                <a:gd name="T110" fmla="*/ 0 w 12"/>
                <a:gd name="T111" fmla="*/ 0 h 26"/>
                <a:gd name="T112" fmla="*/ 0 w 12"/>
                <a:gd name="T113" fmla="*/ 1 h 26"/>
                <a:gd name="T114" fmla="*/ 0 w 12"/>
                <a:gd name="T115" fmla="*/ 2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2" h="26">
                  <a:moveTo>
                    <a:pt x="0" y="2"/>
                  </a:moveTo>
                  <a:lnTo>
                    <a:pt x="0" y="2"/>
                  </a:lnTo>
                  <a:lnTo>
                    <a:pt x="0" y="3"/>
                  </a:lnTo>
                  <a:lnTo>
                    <a:pt x="1" y="4"/>
                  </a:lnTo>
                  <a:lnTo>
                    <a:pt x="1" y="5"/>
                  </a:lnTo>
                  <a:lnTo>
                    <a:pt x="1" y="6"/>
                  </a:lnTo>
                  <a:lnTo>
                    <a:pt x="1" y="6"/>
                  </a:lnTo>
                  <a:lnTo>
                    <a:pt x="1" y="8"/>
                  </a:lnTo>
                  <a:lnTo>
                    <a:pt x="2" y="9"/>
                  </a:lnTo>
                  <a:lnTo>
                    <a:pt x="2" y="10"/>
                  </a:lnTo>
                  <a:lnTo>
                    <a:pt x="3" y="10"/>
                  </a:lnTo>
                  <a:lnTo>
                    <a:pt x="3" y="12"/>
                  </a:lnTo>
                  <a:lnTo>
                    <a:pt x="3" y="13"/>
                  </a:lnTo>
                  <a:lnTo>
                    <a:pt x="4" y="15"/>
                  </a:lnTo>
                  <a:lnTo>
                    <a:pt x="5" y="15"/>
                  </a:lnTo>
                  <a:lnTo>
                    <a:pt x="5" y="17"/>
                  </a:lnTo>
                  <a:lnTo>
                    <a:pt x="5" y="19"/>
                  </a:lnTo>
                  <a:lnTo>
                    <a:pt x="6" y="20"/>
                  </a:lnTo>
                  <a:lnTo>
                    <a:pt x="7" y="22"/>
                  </a:lnTo>
                  <a:lnTo>
                    <a:pt x="8" y="23"/>
                  </a:lnTo>
                  <a:lnTo>
                    <a:pt x="8" y="24"/>
                  </a:lnTo>
                  <a:lnTo>
                    <a:pt x="8" y="25"/>
                  </a:lnTo>
                  <a:lnTo>
                    <a:pt x="9" y="25"/>
                  </a:lnTo>
                  <a:lnTo>
                    <a:pt x="10" y="25"/>
                  </a:lnTo>
                  <a:lnTo>
                    <a:pt x="10" y="25"/>
                  </a:lnTo>
                  <a:lnTo>
                    <a:pt x="11" y="24"/>
                  </a:lnTo>
                  <a:lnTo>
                    <a:pt x="11" y="23"/>
                  </a:lnTo>
                  <a:lnTo>
                    <a:pt x="10" y="23"/>
                  </a:lnTo>
                  <a:lnTo>
                    <a:pt x="10" y="22"/>
                  </a:lnTo>
                  <a:lnTo>
                    <a:pt x="10" y="21"/>
                  </a:lnTo>
                  <a:lnTo>
                    <a:pt x="10" y="19"/>
                  </a:lnTo>
                  <a:lnTo>
                    <a:pt x="9" y="18"/>
                  </a:lnTo>
                  <a:lnTo>
                    <a:pt x="8" y="17"/>
                  </a:lnTo>
                  <a:lnTo>
                    <a:pt x="8" y="15"/>
                  </a:lnTo>
                  <a:lnTo>
                    <a:pt x="8" y="15"/>
                  </a:lnTo>
                  <a:lnTo>
                    <a:pt x="7" y="13"/>
                  </a:lnTo>
                  <a:lnTo>
                    <a:pt x="7" y="12"/>
                  </a:lnTo>
                  <a:lnTo>
                    <a:pt x="6" y="11"/>
                  </a:lnTo>
                  <a:lnTo>
                    <a:pt x="6" y="10"/>
                  </a:lnTo>
                  <a:lnTo>
                    <a:pt x="6" y="10"/>
                  </a:lnTo>
                  <a:lnTo>
                    <a:pt x="6" y="9"/>
                  </a:lnTo>
                  <a:lnTo>
                    <a:pt x="5" y="7"/>
                  </a:lnTo>
                  <a:lnTo>
                    <a:pt x="5" y="6"/>
                  </a:lnTo>
                  <a:lnTo>
                    <a:pt x="5" y="6"/>
                  </a:lnTo>
                  <a:lnTo>
                    <a:pt x="5" y="5"/>
                  </a:lnTo>
                  <a:lnTo>
                    <a:pt x="5" y="4"/>
                  </a:lnTo>
                  <a:lnTo>
                    <a:pt x="5" y="3"/>
                  </a:lnTo>
                  <a:lnTo>
                    <a:pt x="4" y="2"/>
                  </a:lnTo>
                  <a:lnTo>
                    <a:pt x="4" y="2"/>
                  </a:lnTo>
                  <a:lnTo>
                    <a:pt x="3" y="1"/>
                  </a:lnTo>
                  <a:lnTo>
                    <a:pt x="3" y="1"/>
                  </a:lnTo>
                  <a:lnTo>
                    <a:pt x="3" y="0"/>
                  </a:lnTo>
                  <a:lnTo>
                    <a:pt x="2" y="0"/>
                  </a:lnTo>
                  <a:lnTo>
                    <a:pt x="1" y="0"/>
                  </a:lnTo>
                  <a:lnTo>
                    <a:pt x="1" y="0"/>
                  </a:lnTo>
                  <a:lnTo>
                    <a:pt x="0" y="0"/>
                  </a:lnTo>
                  <a:lnTo>
                    <a:pt x="0" y="1"/>
                  </a:lnTo>
                  <a:lnTo>
                    <a:pt x="0" y="2"/>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521" name="Group 724"/>
          <p:cNvGrpSpPr>
            <a:grpSpLocks/>
          </p:cNvGrpSpPr>
          <p:nvPr/>
        </p:nvGrpSpPr>
        <p:grpSpPr bwMode="auto">
          <a:xfrm>
            <a:off x="2390560" y="5297351"/>
            <a:ext cx="768350" cy="768350"/>
            <a:chOff x="577" y="3422"/>
            <a:chExt cx="484" cy="484"/>
          </a:xfrm>
        </p:grpSpPr>
        <p:sp>
          <p:nvSpPr>
            <p:cNvPr id="522" name="Freeform 519"/>
            <p:cNvSpPr>
              <a:spLocks/>
            </p:cNvSpPr>
            <p:nvPr/>
          </p:nvSpPr>
          <p:spPr bwMode="auto">
            <a:xfrm>
              <a:off x="577" y="3422"/>
              <a:ext cx="478" cy="478"/>
            </a:xfrm>
            <a:custGeom>
              <a:avLst/>
              <a:gdLst>
                <a:gd name="T0" fmla="*/ 246 w 478"/>
                <a:gd name="T1" fmla="*/ 477 h 478"/>
                <a:gd name="T2" fmla="*/ 293 w 478"/>
                <a:gd name="T3" fmla="*/ 470 h 478"/>
                <a:gd name="T4" fmla="*/ 337 w 478"/>
                <a:gd name="T5" fmla="*/ 455 h 478"/>
                <a:gd name="T6" fmla="*/ 377 w 478"/>
                <a:gd name="T7" fmla="*/ 433 h 478"/>
                <a:gd name="T8" fmla="*/ 412 w 478"/>
                <a:gd name="T9" fmla="*/ 402 h 478"/>
                <a:gd name="T10" fmla="*/ 439 w 478"/>
                <a:gd name="T11" fmla="*/ 366 h 478"/>
                <a:gd name="T12" fmla="*/ 460 w 478"/>
                <a:gd name="T13" fmla="*/ 325 h 478"/>
                <a:gd name="T14" fmla="*/ 473 w 478"/>
                <a:gd name="T15" fmla="*/ 278 h 478"/>
                <a:gd name="T16" fmla="*/ 477 w 478"/>
                <a:gd name="T17" fmla="*/ 230 h 478"/>
                <a:gd name="T18" fmla="*/ 470 w 478"/>
                <a:gd name="T19" fmla="*/ 183 h 478"/>
                <a:gd name="T20" fmla="*/ 455 w 478"/>
                <a:gd name="T21" fmla="*/ 139 h 478"/>
                <a:gd name="T22" fmla="*/ 432 w 478"/>
                <a:gd name="T23" fmla="*/ 100 h 478"/>
                <a:gd name="T24" fmla="*/ 402 w 478"/>
                <a:gd name="T25" fmla="*/ 65 h 478"/>
                <a:gd name="T26" fmla="*/ 365 w 478"/>
                <a:gd name="T27" fmla="*/ 37 h 478"/>
                <a:gd name="T28" fmla="*/ 324 w 478"/>
                <a:gd name="T29" fmla="*/ 16 h 478"/>
                <a:gd name="T30" fmla="*/ 278 w 478"/>
                <a:gd name="T31" fmla="*/ 3 h 478"/>
                <a:gd name="T32" fmla="*/ 230 w 478"/>
                <a:gd name="T33" fmla="*/ 0 h 478"/>
                <a:gd name="T34" fmla="*/ 183 w 478"/>
                <a:gd name="T35" fmla="*/ 6 h 478"/>
                <a:gd name="T36" fmla="*/ 139 w 478"/>
                <a:gd name="T37" fmla="*/ 21 h 478"/>
                <a:gd name="T38" fmla="*/ 99 w 478"/>
                <a:gd name="T39" fmla="*/ 44 h 478"/>
                <a:gd name="T40" fmla="*/ 65 w 478"/>
                <a:gd name="T41" fmla="*/ 74 h 478"/>
                <a:gd name="T42" fmla="*/ 37 w 478"/>
                <a:gd name="T43" fmla="*/ 111 h 478"/>
                <a:gd name="T44" fmla="*/ 16 w 478"/>
                <a:gd name="T45" fmla="*/ 152 h 478"/>
                <a:gd name="T46" fmla="*/ 3 w 478"/>
                <a:gd name="T47" fmla="*/ 198 h 478"/>
                <a:gd name="T48" fmla="*/ 0 w 478"/>
                <a:gd name="T49" fmla="*/ 247 h 478"/>
                <a:gd name="T50" fmla="*/ 6 w 478"/>
                <a:gd name="T51" fmla="*/ 293 h 478"/>
                <a:gd name="T52" fmla="*/ 21 w 478"/>
                <a:gd name="T53" fmla="*/ 338 h 478"/>
                <a:gd name="T54" fmla="*/ 43 w 478"/>
                <a:gd name="T55" fmla="*/ 377 h 478"/>
                <a:gd name="T56" fmla="*/ 74 w 478"/>
                <a:gd name="T57" fmla="*/ 412 h 478"/>
                <a:gd name="T58" fmla="*/ 110 w 478"/>
                <a:gd name="T59" fmla="*/ 439 h 478"/>
                <a:gd name="T60" fmla="*/ 152 w 478"/>
                <a:gd name="T61" fmla="*/ 461 h 478"/>
                <a:gd name="T62" fmla="*/ 198 w 478"/>
                <a:gd name="T63" fmla="*/ 474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78" h="478">
                  <a:moveTo>
                    <a:pt x="222" y="476"/>
                  </a:moveTo>
                  <a:lnTo>
                    <a:pt x="246" y="477"/>
                  </a:lnTo>
                  <a:lnTo>
                    <a:pt x="270" y="475"/>
                  </a:lnTo>
                  <a:lnTo>
                    <a:pt x="293" y="470"/>
                  </a:lnTo>
                  <a:lnTo>
                    <a:pt x="316" y="464"/>
                  </a:lnTo>
                  <a:lnTo>
                    <a:pt x="337" y="455"/>
                  </a:lnTo>
                  <a:lnTo>
                    <a:pt x="358" y="444"/>
                  </a:lnTo>
                  <a:lnTo>
                    <a:pt x="377" y="433"/>
                  </a:lnTo>
                  <a:lnTo>
                    <a:pt x="395" y="418"/>
                  </a:lnTo>
                  <a:lnTo>
                    <a:pt x="412" y="402"/>
                  </a:lnTo>
                  <a:lnTo>
                    <a:pt x="427" y="385"/>
                  </a:lnTo>
                  <a:lnTo>
                    <a:pt x="439" y="366"/>
                  </a:lnTo>
                  <a:lnTo>
                    <a:pt x="451" y="346"/>
                  </a:lnTo>
                  <a:lnTo>
                    <a:pt x="460" y="325"/>
                  </a:lnTo>
                  <a:lnTo>
                    <a:pt x="468" y="302"/>
                  </a:lnTo>
                  <a:lnTo>
                    <a:pt x="473" y="278"/>
                  </a:lnTo>
                  <a:lnTo>
                    <a:pt x="476" y="255"/>
                  </a:lnTo>
                  <a:lnTo>
                    <a:pt x="477" y="230"/>
                  </a:lnTo>
                  <a:lnTo>
                    <a:pt x="475" y="206"/>
                  </a:lnTo>
                  <a:lnTo>
                    <a:pt x="470" y="183"/>
                  </a:lnTo>
                  <a:lnTo>
                    <a:pt x="464" y="161"/>
                  </a:lnTo>
                  <a:lnTo>
                    <a:pt x="455" y="139"/>
                  </a:lnTo>
                  <a:lnTo>
                    <a:pt x="444" y="119"/>
                  </a:lnTo>
                  <a:lnTo>
                    <a:pt x="432" y="100"/>
                  </a:lnTo>
                  <a:lnTo>
                    <a:pt x="418" y="82"/>
                  </a:lnTo>
                  <a:lnTo>
                    <a:pt x="402" y="65"/>
                  </a:lnTo>
                  <a:lnTo>
                    <a:pt x="384" y="50"/>
                  </a:lnTo>
                  <a:lnTo>
                    <a:pt x="365" y="37"/>
                  </a:lnTo>
                  <a:lnTo>
                    <a:pt x="346" y="26"/>
                  </a:lnTo>
                  <a:lnTo>
                    <a:pt x="324" y="16"/>
                  </a:lnTo>
                  <a:lnTo>
                    <a:pt x="302" y="9"/>
                  </a:lnTo>
                  <a:lnTo>
                    <a:pt x="278" y="3"/>
                  </a:lnTo>
                  <a:lnTo>
                    <a:pt x="254" y="0"/>
                  </a:lnTo>
                  <a:lnTo>
                    <a:pt x="230" y="0"/>
                  </a:lnTo>
                  <a:lnTo>
                    <a:pt x="206" y="2"/>
                  </a:lnTo>
                  <a:lnTo>
                    <a:pt x="183" y="6"/>
                  </a:lnTo>
                  <a:lnTo>
                    <a:pt x="160" y="13"/>
                  </a:lnTo>
                  <a:lnTo>
                    <a:pt x="139" y="21"/>
                  </a:lnTo>
                  <a:lnTo>
                    <a:pt x="119" y="32"/>
                  </a:lnTo>
                  <a:lnTo>
                    <a:pt x="99" y="44"/>
                  </a:lnTo>
                  <a:lnTo>
                    <a:pt x="81" y="58"/>
                  </a:lnTo>
                  <a:lnTo>
                    <a:pt x="65" y="74"/>
                  </a:lnTo>
                  <a:lnTo>
                    <a:pt x="49" y="92"/>
                  </a:lnTo>
                  <a:lnTo>
                    <a:pt x="37" y="111"/>
                  </a:lnTo>
                  <a:lnTo>
                    <a:pt x="25" y="130"/>
                  </a:lnTo>
                  <a:lnTo>
                    <a:pt x="16" y="152"/>
                  </a:lnTo>
                  <a:lnTo>
                    <a:pt x="8" y="175"/>
                  </a:lnTo>
                  <a:lnTo>
                    <a:pt x="3" y="198"/>
                  </a:lnTo>
                  <a:lnTo>
                    <a:pt x="0" y="222"/>
                  </a:lnTo>
                  <a:lnTo>
                    <a:pt x="0" y="247"/>
                  </a:lnTo>
                  <a:lnTo>
                    <a:pt x="2" y="271"/>
                  </a:lnTo>
                  <a:lnTo>
                    <a:pt x="6" y="293"/>
                  </a:lnTo>
                  <a:lnTo>
                    <a:pt x="12" y="316"/>
                  </a:lnTo>
                  <a:lnTo>
                    <a:pt x="21" y="338"/>
                  </a:lnTo>
                  <a:lnTo>
                    <a:pt x="32" y="358"/>
                  </a:lnTo>
                  <a:lnTo>
                    <a:pt x="43" y="377"/>
                  </a:lnTo>
                  <a:lnTo>
                    <a:pt x="58" y="395"/>
                  </a:lnTo>
                  <a:lnTo>
                    <a:pt x="74" y="412"/>
                  </a:lnTo>
                  <a:lnTo>
                    <a:pt x="91" y="427"/>
                  </a:lnTo>
                  <a:lnTo>
                    <a:pt x="110" y="439"/>
                  </a:lnTo>
                  <a:lnTo>
                    <a:pt x="130" y="451"/>
                  </a:lnTo>
                  <a:lnTo>
                    <a:pt x="152" y="461"/>
                  </a:lnTo>
                  <a:lnTo>
                    <a:pt x="174" y="468"/>
                  </a:lnTo>
                  <a:lnTo>
                    <a:pt x="198" y="474"/>
                  </a:lnTo>
                  <a:lnTo>
                    <a:pt x="222" y="476"/>
                  </a:lnTo>
                </a:path>
              </a:pathLst>
            </a:custGeom>
            <a:solidFill>
              <a:srgbClr val="B2B2B2"/>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23" name="Freeform 520"/>
            <p:cNvSpPr>
              <a:spLocks/>
            </p:cNvSpPr>
            <p:nvPr/>
          </p:nvSpPr>
          <p:spPr bwMode="auto">
            <a:xfrm>
              <a:off x="577" y="3422"/>
              <a:ext cx="484" cy="484"/>
            </a:xfrm>
            <a:custGeom>
              <a:avLst/>
              <a:gdLst>
                <a:gd name="T0" fmla="*/ 249 w 484"/>
                <a:gd name="T1" fmla="*/ 483 h 484"/>
                <a:gd name="T2" fmla="*/ 297 w 484"/>
                <a:gd name="T3" fmla="*/ 476 h 484"/>
                <a:gd name="T4" fmla="*/ 341 w 484"/>
                <a:gd name="T5" fmla="*/ 461 h 484"/>
                <a:gd name="T6" fmla="*/ 382 w 484"/>
                <a:gd name="T7" fmla="*/ 438 h 484"/>
                <a:gd name="T8" fmla="*/ 417 w 484"/>
                <a:gd name="T9" fmla="*/ 407 h 484"/>
                <a:gd name="T10" fmla="*/ 445 w 484"/>
                <a:gd name="T11" fmla="*/ 371 h 484"/>
                <a:gd name="T12" fmla="*/ 466 w 484"/>
                <a:gd name="T13" fmla="*/ 329 h 484"/>
                <a:gd name="T14" fmla="*/ 479 w 484"/>
                <a:gd name="T15" fmla="*/ 282 h 484"/>
                <a:gd name="T16" fmla="*/ 483 w 484"/>
                <a:gd name="T17" fmla="*/ 233 h 484"/>
                <a:gd name="T18" fmla="*/ 476 w 484"/>
                <a:gd name="T19" fmla="*/ 185 h 484"/>
                <a:gd name="T20" fmla="*/ 461 w 484"/>
                <a:gd name="T21" fmla="*/ 141 h 484"/>
                <a:gd name="T22" fmla="*/ 437 w 484"/>
                <a:gd name="T23" fmla="*/ 101 h 484"/>
                <a:gd name="T24" fmla="*/ 407 w 484"/>
                <a:gd name="T25" fmla="*/ 66 h 484"/>
                <a:gd name="T26" fmla="*/ 370 w 484"/>
                <a:gd name="T27" fmla="*/ 37 h 484"/>
                <a:gd name="T28" fmla="*/ 328 w 484"/>
                <a:gd name="T29" fmla="*/ 16 h 484"/>
                <a:gd name="T30" fmla="*/ 282 w 484"/>
                <a:gd name="T31" fmla="*/ 3 h 484"/>
                <a:gd name="T32" fmla="*/ 233 w 484"/>
                <a:gd name="T33" fmla="*/ 0 h 484"/>
                <a:gd name="T34" fmla="*/ 185 w 484"/>
                <a:gd name="T35" fmla="*/ 6 h 484"/>
                <a:gd name="T36" fmla="*/ 141 w 484"/>
                <a:gd name="T37" fmla="*/ 21 h 484"/>
                <a:gd name="T38" fmla="*/ 100 w 484"/>
                <a:gd name="T39" fmla="*/ 45 h 484"/>
                <a:gd name="T40" fmla="*/ 66 w 484"/>
                <a:gd name="T41" fmla="*/ 75 h 484"/>
                <a:gd name="T42" fmla="*/ 37 w 484"/>
                <a:gd name="T43" fmla="*/ 112 h 484"/>
                <a:gd name="T44" fmla="*/ 16 w 484"/>
                <a:gd name="T45" fmla="*/ 154 h 484"/>
                <a:gd name="T46" fmla="*/ 3 w 484"/>
                <a:gd name="T47" fmla="*/ 200 h 484"/>
                <a:gd name="T48" fmla="*/ 0 w 484"/>
                <a:gd name="T49" fmla="*/ 250 h 484"/>
                <a:gd name="T50" fmla="*/ 6 w 484"/>
                <a:gd name="T51" fmla="*/ 297 h 484"/>
                <a:gd name="T52" fmla="*/ 21 w 484"/>
                <a:gd name="T53" fmla="*/ 342 h 484"/>
                <a:gd name="T54" fmla="*/ 44 w 484"/>
                <a:gd name="T55" fmla="*/ 382 h 484"/>
                <a:gd name="T56" fmla="*/ 75 w 484"/>
                <a:gd name="T57" fmla="*/ 417 h 484"/>
                <a:gd name="T58" fmla="*/ 111 w 484"/>
                <a:gd name="T59" fmla="*/ 445 h 484"/>
                <a:gd name="T60" fmla="*/ 154 w 484"/>
                <a:gd name="T61" fmla="*/ 467 h 484"/>
                <a:gd name="T62" fmla="*/ 200 w 484"/>
                <a:gd name="T63" fmla="*/ 48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84" h="484">
                  <a:moveTo>
                    <a:pt x="225" y="482"/>
                  </a:moveTo>
                  <a:lnTo>
                    <a:pt x="249" y="483"/>
                  </a:lnTo>
                  <a:lnTo>
                    <a:pt x="273" y="481"/>
                  </a:lnTo>
                  <a:lnTo>
                    <a:pt x="297" y="476"/>
                  </a:lnTo>
                  <a:lnTo>
                    <a:pt x="320" y="470"/>
                  </a:lnTo>
                  <a:lnTo>
                    <a:pt x="341" y="461"/>
                  </a:lnTo>
                  <a:lnTo>
                    <a:pt x="362" y="450"/>
                  </a:lnTo>
                  <a:lnTo>
                    <a:pt x="382" y="438"/>
                  </a:lnTo>
                  <a:lnTo>
                    <a:pt x="400" y="423"/>
                  </a:lnTo>
                  <a:lnTo>
                    <a:pt x="417" y="407"/>
                  </a:lnTo>
                  <a:lnTo>
                    <a:pt x="432" y="390"/>
                  </a:lnTo>
                  <a:lnTo>
                    <a:pt x="445" y="371"/>
                  </a:lnTo>
                  <a:lnTo>
                    <a:pt x="457" y="350"/>
                  </a:lnTo>
                  <a:lnTo>
                    <a:pt x="466" y="329"/>
                  </a:lnTo>
                  <a:lnTo>
                    <a:pt x="474" y="306"/>
                  </a:lnTo>
                  <a:lnTo>
                    <a:pt x="479" y="282"/>
                  </a:lnTo>
                  <a:lnTo>
                    <a:pt x="482" y="258"/>
                  </a:lnTo>
                  <a:lnTo>
                    <a:pt x="483" y="233"/>
                  </a:lnTo>
                  <a:lnTo>
                    <a:pt x="481" y="209"/>
                  </a:lnTo>
                  <a:lnTo>
                    <a:pt x="476" y="185"/>
                  </a:lnTo>
                  <a:lnTo>
                    <a:pt x="470" y="163"/>
                  </a:lnTo>
                  <a:lnTo>
                    <a:pt x="461" y="141"/>
                  </a:lnTo>
                  <a:lnTo>
                    <a:pt x="450" y="120"/>
                  </a:lnTo>
                  <a:lnTo>
                    <a:pt x="437" y="101"/>
                  </a:lnTo>
                  <a:lnTo>
                    <a:pt x="423" y="83"/>
                  </a:lnTo>
                  <a:lnTo>
                    <a:pt x="407" y="66"/>
                  </a:lnTo>
                  <a:lnTo>
                    <a:pt x="389" y="51"/>
                  </a:lnTo>
                  <a:lnTo>
                    <a:pt x="370" y="37"/>
                  </a:lnTo>
                  <a:lnTo>
                    <a:pt x="350" y="26"/>
                  </a:lnTo>
                  <a:lnTo>
                    <a:pt x="328" y="16"/>
                  </a:lnTo>
                  <a:lnTo>
                    <a:pt x="306" y="9"/>
                  </a:lnTo>
                  <a:lnTo>
                    <a:pt x="282" y="3"/>
                  </a:lnTo>
                  <a:lnTo>
                    <a:pt x="257" y="0"/>
                  </a:lnTo>
                  <a:lnTo>
                    <a:pt x="233" y="0"/>
                  </a:lnTo>
                  <a:lnTo>
                    <a:pt x="209" y="2"/>
                  </a:lnTo>
                  <a:lnTo>
                    <a:pt x="185" y="6"/>
                  </a:lnTo>
                  <a:lnTo>
                    <a:pt x="162" y="13"/>
                  </a:lnTo>
                  <a:lnTo>
                    <a:pt x="141" y="21"/>
                  </a:lnTo>
                  <a:lnTo>
                    <a:pt x="120" y="32"/>
                  </a:lnTo>
                  <a:lnTo>
                    <a:pt x="100" y="45"/>
                  </a:lnTo>
                  <a:lnTo>
                    <a:pt x="82" y="59"/>
                  </a:lnTo>
                  <a:lnTo>
                    <a:pt x="66" y="75"/>
                  </a:lnTo>
                  <a:lnTo>
                    <a:pt x="50" y="93"/>
                  </a:lnTo>
                  <a:lnTo>
                    <a:pt x="37" y="112"/>
                  </a:lnTo>
                  <a:lnTo>
                    <a:pt x="25" y="132"/>
                  </a:lnTo>
                  <a:lnTo>
                    <a:pt x="16" y="154"/>
                  </a:lnTo>
                  <a:lnTo>
                    <a:pt x="8" y="177"/>
                  </a:lnTo>
                  <a:lnTo>
                    <a:pt x="3" y="200"/>
                  </a:lnTo>
                  <a:lnTo>
                    <a:pt x="0" y="225"/>
                  </a:lnTo>
                  <a:lnTo>
                    <a:pt x="0" y="250"/>
                  </a:lnTo>
                  <a:lnTo>
                    <a:pt x="2" y="274"/>
                  </a:lnTo>
                  <a:lnTo>
                    <a:pt x="6" y="297"/>
                  </a:lnTo>
                  <a:lnTo>
                    <a:pt x="12" y="320"/>
                  </a:lnTo>
                  <a:lnTo>
                    <a:pt x="21" y="342"/>
                  </a:lnTo>
                  <a:lnTo>
                    <a:pt x="32" y="362"/>
                  </a:lnTo>
                  <a:lnTo>
                    <a:pt x="44" y="382"/>
                  </a:lnTo>
                  <a:lnTo>
                    <a:pt x="59" y="400"/>
                  </a:lnTo>
                  <a:lnTo>
                    <a:pt x="75" y="417"/>
                  </a:lnTo>
                  <a:lnTo>
                    <a:pt x="92" y="432"/>
                  </a:lnTo>
                  <a:lnTo>
                    <a:pt x="111" y="445"/>
                  </a:lnTo>
                  <a:lnTo>
                    <a:pt x="132" y="457"/>
                  </a:lnTo>
                  <a:lnTo>
                    <a:pt x="154" y="467"/>
                  </a:lnTo>
                  <a:lnTo>
                    <a:pt x="176" y="474"/>
                  </a:lnTo>
                  <a:lnTo>
                    <a:pt x="200" y="480"/>
                  </a:lnTo>
                  <a:lnTo>
                    <a:pt x="225" y="482"/>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24" name="Freeform 521"/>
            <p:cNvSpPr>
              <a:spLocks/>
            </p:cNvSpPr>
            <p:nvPr/>
          </p:nvSpPr>
          <p:spPr bwMode="auto">
            <a:xfrm>
              <a:off x="583" y="3429"/>
              <a:ext cx="465" cy="464"/>
            </a:xfrm>
            <a:custGeom>
              <a:avLst/>
              <a:gdLst>
                <a:gd name="T0" fmla="*/ 256 w 465"/>
                <a:gd name="T1" fmla="*/ 462 h 464"/>
                <a:gd name="T2" fmla="*/ 301 w 465"/>
                <a:gd name="T3" fmla="*/ 452 h 464"/>
                <a:gd name="T4" fmla="*/ 343 w 465"/>
                <a:gd name="T5" fmla="*/ 435 h 464"/>
                <a:gd name="T6" fmla="*/ 379 w 465"/>
                <a:gd name="T7" fmla="*/ 410 h 464"/>
                <a:gd name="T8" fmla="*/ 411 w 465"/>
                <a:gd name="T9" fmla="*/ 379 h 464"/>
                <a:gd name="T10" fmla="*/ 435 w 465"/>
                <a:gd name="T11" fmla="*/ 342 h 464"/>
                <a:gd name="T12" fmla="*/ 453 w 465"/>
                <a:gd name="T13" fmla="*/ 300 h 464"/>
                <a:gd name="T14" fmla="*/ 463 w 465"/>
                <a:gd name="T15" fmla="*/ 255 h 464"/>
                <a:gd name="T16" fmla="*/ 463 w 465"/>
                <a:gd name="T17" fmla="*/ 207 h 464"/>
                <a:gd name="T18" fmla="*/ 453 w 465"/>
                <a:gd name="T19" fmla="*/ 162 h 464"/>
                <a:gd name="T20" fmla="*/ 435 w 465"/>
                <a:gd name="T21" fmla="*/ 120 h 464"/>
                <a:gd name="T22" fmla="*/ 411 w 465"/>
                <a:gd name="T23" fmla="*/ 84 h 464"/>
                <a:gd name="T24" fmla="*/ 379 w 465"/>
                <a:gd name="T25" fmla="*/ 52 h 464"/>
                <a:gd name="T26" fmla="*/ 343 w 465"/>
                <a:gd name="T27" fmla="*/ 28 h 464"/>
                <a:gd name="T28" fmla="*/ 301 w 465"/>
                <a:gd name="T29" fmla="*/ 10 h 464"/>
                <a:gd name="T30" fmla="*/ 256 w 465"/>
                <a:gd name="T31" fmla="*/ 1 h 464"/>
                <a:gd name="T32" fmla="*/ 208 w 465"/>
                <a:gd name="T33" fmla="*/ 1 h 464"/>
                <a:gd name="T34" fmla="*/ 163 w 465"/>
                <a:gd name="T35" fmla="*/ 10 h 464"/>
                <a:gd name="T36" fmla="*/ 121 w 465"/>
                <a:gd name="T37" fmla="*/ 28 h 464"/>
                <a:gd name="T38" fmla="*/ 85 w 465"/>
                <a:gd name="T39" fmla="*/ 52 h 464"/>
                <a:gd name="T40" fmla="*/ 53 w 465"/>
                <a:gd name="T41" fmla="*/ 84 h 464"/>
                <a:gd name="T42" fmla="*/ 29 w 465"/>
                <a:gd name="T43" fmla="*/ 120 h 464"/>
                <a:gd name="T44" fmla="*/ 11 w 465"/>
                <a:gd name="T45" fmla="*/ 162 h 464"/>
                <a:gd name="T46" fmla="*/ 2 w 465"/>
                <a:gd name="T47" fmla="*/ 207 h 464"/>
                <a:gd name="T48" fmla="*/ 2 w 465"/>
                <a:gd name="T49" fmla="*/ 255 h 464"/>
                <a:gd name="T50" fmla="*/ 11 w 465"/>
                <a:gd name="T51" fmla="*/ 300 h 464"/>
                <a:gd name="T52" fmla="*/ 29 w 465"/>
                <a:gd name="T53" fmla="*/ 342 h 464"/>
                <a:gd name="T54" fmla="*/ 53 w 465"/>
                <a:gd name="T55" fmla="*/ 379 h 464"/>
                <a:gd name="T56" fmla="*/ 85 w 465"/>
                <a:gd name="T57" fmla="*/ 410 h 464"/>
                <a:gd name="T58" fmla="*/ 121 w 465"/>
                <a:gd name="T59" fmla="*/ 435 h 464"/>
                <a:gd name="T60" fmla="*/ 163 w 465"/>
                <a:gd name="T61" fmla="*/ 452 h 464"/>
                <a:gd name="T62" fmla="*/ 208 w 465"/>
                <a:gd name="T63" fmla="*/ 462 h 4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65" h="464">
                  <a:moveTo>
                    <a:pt x="232" y="463"/>
                  </a:moveTo>
                  <a:lnTo>
                    <a:pt x="256" y="462"/>
                  </a:lnTo>
                  <a:lnTo>
                    <a:pt x="278" y="458"/>
                  </a:lnTo>
                  <a:lnTo>
                    <a:pt x="301" y="452"/>
                  </a:lnTo>
                  <a:lnTo>
                    <a:pt x="322" y="445"/>
                  </a:lnTo>
                  <a:lnTo>
                    <a:pt x="343" y="435"/>
                  </a:lnTo>
                  <a:lnTo>
                    <a:pt x="361" y="424"/>
                  </a:lnTo>
                  <a:lnTo>
                    <a:pt x="379" y="410"/>
                  </a:lnTo>
                  <a:lnTo>
                    <a:pt x="396" y="395"/>
                  </a:lnTo>
                  <a:lnTo>
                    <a:pt x="411" y="379"/>
                  </a:lnTo>
                  <a:lnTo>
                    <a:pt x="425" y="360"/>
                  </a:lnTo>
                  <a:lnTo>
                    <a:pt x="435" y="342"/>
                  </a:lnTo>
                  <a:lnTo>
                    <a:pt x="445" y="322"/>
                  </a:lnTo>
                  <a:lnTo>
                    <a:pt x="453" y="300"/>
                  </a:lnTo>
                  <a:lnTo>
                    <a:pt x="459" y="278"/>
                  </a:lnTo>
                  <a:lnTo>
                    <a:pt x="463" y="255"/>
                  </a:lnTo>
                  <a:lnTo>
                    <a:pt x="464" y="231"/>
                  </a:lnTo>
                  <a:lnTo>
                    <a:pt x="463" y="207"/>
                  </a:lnTo>
                  <a:lnTo>
                    <a:pt x="459" y="185"/>
                  </a:lnTo>
                  <a:lnTo>
                    <a:pt x="453" y="162"/>
                  </a:lnTo>
                  <a:lnTo>
                    <a:pt x="445" y="141"/>
                  </a:lnTo>
                  <a:lnTo>
                    <a:pt x="435" y="120"/>
                  </a:lnTo>
                  <a:lnTo>
                    <a:pt x="425" y="102"/>
                  </a:lnTo>
                  <a:lnTo>
                    <a:pt x="411" y="84"/>
                  </a:lnTo>
                  <a:lnTo>
                    <a:pt x="396" y="67"/>
                  </a:lnTo>
                  <a:lnTo>
                    <a:pt x="379" y="52"/>
                  </a:lnTo>
                  <a:lnTo>
                    <a:pt x="361" y="39"/>
                  </a:lnTo>
                  <a:lnTo>
                    <a:pt x="343" y="28"/>
                  </a:lnTo>
                  <a:lnTo>
                    <a:pt x="322" y="18"/>
                  </a:lnTo>
                  <a:lnTo>
                    <a:pt x="301" y="10"/>
                  </a:lnTo>
                  <a:lnTo>
                    <a:pt x="278" y="4"/>
                  </a:lnTo>
                  <a:lnTo>
                    <a:pt x="256" y="1"/>
                  </a:lnTo>
                  <a:lnTo>
                    <a:pt x="232" y="0"/>
                  </a:lnTo>
                  <a:lnTo>
                    <a:pt x="208" y="1"/>
                  </a:lnTo>
                  <a:lnTo>
                    <a:pt x="186" y="4"/>
                  </a:lnTo>
                  <a:lnTo>
                    <a:pt x="163" y="10"/>
                  </a:lnTo>
                  <a:lnTo>
                    <a:pt x="142" y="18"/>
                  </a:lnTo>
                  <a:lnTo>
                    <a:pt x="121" y="28"/>
                  </a:lnTo>
                  <a:lnTo>
                    <a:pt x="103" y="39"/>
                  </a:lnTo>
                  <a:lnTo>
                    <a:pt x="85" y="52"/>
                  </a:lnTo>
                  <a:lnTo>
                    <a:pt x="68" y="67"/>
                  </a:lnTo>
                  <a:lnTo>
                    <a:pt x="53" y="84"/>
                  </a:lnTo>
                  <a:lnTo>
                    <a:pt x="39" y="102"/>
                  </a:lnTo>
                  <a:lnTo>
                    <a:pt x="29" y="120"/>
                  </a:lnTo>
                  <a:lnTo>
                    <a:pt x="19" y="141"/>
                  </a:lnTo>
                  <a:lnTo>
                    <a:pt x="11" y="162"/>
                  </a:lnTo>
                  <a:lnTo>
                    <a:pt x="5" y="185"/>
                  </a:lnTo>
                  <a:lnTo>
                    <a:pt x="2" y="207"/>
                  </a:lnTo>
                  <a:lnTo>
                    <a:pt x="0" y="231"/>
                  </a:lnTo>
                  <a:lnTo>
                    <a:pt x="2" y="255"/>
                  </a:lnTo>
                  <a:lnTo>
                    <a:pt x="5" y="278"/>
                  </a:lnTo>
                  <a:lnTo>
                    <a:pt x="11" y="300"/>
                  </a:lnTo>
                  <a:lnTo>
                    <a:pt x="19" y="322"/>
                  </a:lnTo>
                  <a:lnTo>
                    <a:pt x="29" y="342"/>
                  </a:lnTo>
                  <a:lnTo>
                    <a:pt x="39" y="360"/>
                  </a:lnTo>
                  <a:lnTo>
                    <a:pt x="53" y="379"/>
                  </a:lnTo>
                  <a:lnTo>
                    <a:pt x="68" y="395"/>
                  </a:lnTo>
                  <a:lnTo>
                    <a:pt x="85" y="410"/>
                  </a:lnTo>
                  <a:lnTo>
                    <a:pt x="103" y="424"/>
                  </a:lnTo>
                  <a:lnTo>
                    <a:pt x="121" y="435"/>
                  </a:lnTo>
                  <a:lnTo>
                    <a:pt x="142" y="445"/>
                  </a:lnTo>
                  <a:lnTo>
                    <a:pt x="163" y="452"/>
                  </a:lnTo>
                  <a:lnTo>
                    <a:pt x="186" y="458"/>
                  </a:lnTo>
                  <a:lnTo>
                    <a:pt x="208" y="462"/>
                  </a:lnTo>
                  <a:lnTo>
                    <a:pt x="232" y="463"/>
                  </a:lnTo>
                </a:path>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25" name="Freeform 522"/>
            <p:cNvSpPr>
              <a:spLocks/>
            </p:cNvSpPr>
            <p:nvPr/>
          </p:nvSpPr>
          <p:spPr bwMode="auto">
            <a:xfrm>
              <a:off x="583" y="3429"/>
              <a:ext cx="471" cy="470"/>
            </a:xfrm>
            <a:custGeom>
              <a:avLst/>
              <a:gdLst>
                <a:gd name="T0" fmla="*/ 259 w 471"/>
                <a:gd name="T1" fmla="*/ 468 h 470"/>
                <a:gd name="T2" fmla="*/ 305 w 471"/>
                <a:gd name="T3" fmla="*/ 458 h 470"/>
                <a:gd name="T4" fmla="*/ 347 w 471"/>
                <a:gd name="T5" fmla="*/ 441 h 470"/>
                <a:gd name="T6" fmla="*/ 384 w 471"/>
                <a:gd name="T7" fmla="*/ 415 h 470"/>
                <a:gd name="T8" fmla="*/ 416 w 471"/>
                <a:gd name="T9" fmla="*/ 384 h 470"/>
                <a:gd name="T10" fmla="*/ 441 w 471"/>
                <a:gd name="T11" fmla="*/ 346 h 470"/>
                <a:gd name="T12" fmla="*/ 459 w 471"/>
                <a:gd name="T13" fmla="*/ 304 h 470"/>
                <a:gd name="T14" fmla="*/ 469 w 471"/>
                <a:gd name="T15" fmla="*/ 258 h 470"/>
                <a:gd name="T16" fmla="*/ 469 w 471"/>
                <a:gd name="T17" fmla="*/ 210 h 470"/>
                <a:gd name="T18" fmla="*/ 459 w 471"/>
                <a:gd name="T19" fmla="*/ 164 h 470"/>
                <a:gd name="T20" fmla="*/ 441 w 471"/>
                <a:gd name="T21" fmla="*/ 122 h 470"/>
                <a:gd name="T22" fmla="*/ 416 w 471"/>
                <a:gd name="T23" fmla="*/ 85 h 470"/>
                <a:gd name="T24" fmla="*/ 384 w 471"/>
                <a:gd name="T25" fmla="*/ 53 h 470"/>
                <a:gd name="T26" fmla="*/ 347 w 471"/>
                <a:gd name="T27" fmla="*/ 28 h 470"/>
                <a:gd name="T28" fmla="*/ 305 w 471"/>
                <a:gd name="T29" fmla="*/ 10 h 470"/>
                <a:gd name="T30" fmla="*/ 259 w 471"/>
                <a:gd name="T31" fmla="*/ 1 h 470"/>
                <a:gd name="T32" fmla="*/ 211 w 471"/>
                <a:gd name="T33" fmla="*/ 1 h 470"/>
                <a:gd name="T34" fmla="*/ 165 w 471"/>
                <a:gd name="T35" fmla="*/ 10 h 470"/>
                <a:gd name="T36" fmla="*/ 123 w 471"/>
                <a:gd name="T37" fmla="*/ 28 h 470"/>
                <a:gd name="T38" fmla="*/ 86 w 471"/>
                <a:gd name="T39" fmla="*/ 53 h 470"/>
                <a:gd name="T40" fmla="*/ 54 w 471"/>
                <a:gd name="T41" fmla="*/ 85 h 470"/>
                <a:gd name="T42" fmla="*/ 29 w 471"/>
                <a:gd name="T43" fmla="*/ 122 h 470"/>
                <a:gd name="T44" fmla="*/ 11 w 471"/>
                <a:gd name="T45" fmla="*/ 164 h 470"/>
                <a:gd name="T46" fmla="*/ 2 w 471"/>
                <a:gd name="T47" fmla="*/ 210 h 470"/>
                <a:gd name="T48" fmla="*/ 2 w 471"/>
                <a:gd name="T49" fmla="*/ 258 h 470"/>
                <a:gd name="T50" fmla="*/ 11 w 471"/>
                <a:gd name="T51" fmla="*/ 304 h 470"/>
                <a:gd name="T52" fmla="*/ 29 w 471"/>
                <a:gd name="T53" fmla="*/ 346 h 470"/>
                <a:gd name="T54" fmla="*/ 54 w 471"/>
                <a:gd name="T55" fmla="*/ 384 h 470"/>
                <a:gd name="T56" fmla="*/ 86 w 471"/>
                <a:gd name="T57" fmla="*/ 415 h 470"/>
                <a:gd name="T58" fmla="*/ 123 w 471"/>
                <a:gd name="T59" fmla="*/ 441 h 470"/>
                <a:gd name="T60" fmla="*/ 165 w 471"/>
                <a:gd name="T61" fmla="*/ 458 h 470"/>
                <a:gd name="T62" fmla="*/ 211 w 471"/>
                <a:gd name="T63" fmla="*/ 468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71" h="470">
                  <a:moveTo>
                    <a:pt x="235" y="469"/>
                  </a:moveTo>
                  <a:lnTo>
                    <a:pt x="259" y="468"/>
                  </a:lnTo>
                  <a:lnTo>
                    <a:pt x="282" y="464"/>
                  </a:lnTo>
                  <a:lnTo>
                    <a:pt x="305" y="458"/>
                  </a:lnTo>
                  <a:lnTo>
                    <a:pt x="326" y="451"/>
                  </a:lnTo>
                  <a:lnTo>
                    <a:pt x="347" y="441"/>
                  </a:lnTo>
                  <a:lnTo>
                    <a:pt x="366" y="429"/>
                  </a:lnTo>
                  <a:lnTo>
                    <a:pt x="384" y="415"/>
                  </a:lnTo>
                  <a:lnTo>
                    <a:pt x="401" y="400"/>
                  </a:lnTo>
                  <a:lnTo>
                    <a:pt x="416" y="384"/>
                  </a:lnTo>
                  <a:lnTo>
                    <a:pt x="430" y="365"/>
                  </a:lnTo>
                  <a:lnTo>
                    <a:pt x="441" y="346"/>
                  </a:lnTo>
                  <a:lnTo>
                    <a:pt x="451" y="326"/>
                  </a:lnTo>
                  <a:lnTo>
                    <a:pt x="459" y="304"/>
                  </a:lnTo>
                  <a:lnTo>
                    <a:pt x="465" y="282"/>
                  </a:lnTo>
                  <a:lnTo>
                    <a:pt x="469" y="258"/>
                  </a:lnTo>
                  <a:lnTo>
                    <a:pt x="470" y="234"/>
                  </a:lnTo>
                  <a:lnTo>
                    <a:pt x="469" y="210"/>
                  </a:lnTo>
                  <a:lnTo>
                    <a:pt x="465" y="187"/>
                  </a:lnTo>
                  <a:lnTo>
                    <a:pt x="459" y="164"/>
                  </a:lnTo>
                  <a:lnTo>
                    <a:pt x="451" y="143"/>
                  </a:lnTo>
                  <a:lnTo>
                    <a:pt x="441" y="122"/>
                  </a:lnTo>
                  <a:lnTo>
                    <a:pt x="430" y="103"/>
                  </a:lnTo>
                  <a:lnTo>
                    <a:pt x="416" y="85"/>
                  </a:lnTo>
                  <a:lnTo>
                    <a:pt x="401" y="68"/>
                  </a:lnTo>
                  <a:lnTo>
                    <a:pt x="384" y="53"/>
                  </a:lnTo>
                  <a:lnTo>
                    <a:pt x="366" y="40"/>
                  </a:lnTo>
                  <a:lnTo>
                    <a:pt x="347" y="28"/>
                  </a:lnTo>
                  <a:lnTo>
                    <a:pt x="326" y="18"/>
                  </a:lnTo>
                  <a:lnTo>
                    <a:pt x="305" y="10"/>
                  </a:lnTo>
                  <a:lnTo>
                    <a:pt x="282" y="4"/>
                  </a:lnTo>
                  <a:lnTo>
                    <a:pt x="259" y="1"/>
                  </a:lnTo>
                  <a:lnTo>
                    <a:pt x="235" y="0"/>
                  </a:lnTo>
                  <a:lnTo>
                    <a:pt x="211" y="1"/>
                  </a:lnTo>
                  <a:lnTo>
                    <a:pt x="188" y="4"/>
                  </a:lnTo>
                  <a:lnTo>
                    <a:pt x="165" y="10"/>
                  </a:lnTo>
                  <a:lnTo>
                    <a:pt x="144" y="18"/>
                  </a:lnTo>
                  <a:lnTo>
                    <a:pt x="123" y="28"/>
                  </a:lnTo>
                  <a:lnTo>
                    <a:pt x="104" y="40"/>
                  </a:lnTo>
                  <a:lnTo>
                    <a:pt x="86" y="53"/>
                  </a:lnTo>
                  <a:lnTo>
                    <a:pt x="69" y="68"/>
                  </a:lnTo>
                  <a:lnTo>
                    <a:pt x="54" y="85"/>
                  </a:lnTo>
                  <a:lnTo>
                    <a:pt x="40" y="103"/>
                  </a:lnTo>
                  <a:lnTo>
                    <a:pt x="29" y="122"/>
                  </a:lnTo>
                  <a:lnTo>
                    <a:pt x="19" y="143"/>
                  </a:lnTo>
                  <a:lnTo>
                    <a:pt x="11" y="164"/>
                  </a:lnTo>
                  <a:lnTo>
                    <a:pt x="5" y="187"/>
                  </a:lnTo>
                  <a:lnTo>
                    <a:pt x="2" y="210"/>
                  </a:lnTo>
                  <a:lnTo>
                    <a:pt x="0" y="234"/>
                  </a:lnTo>
                  <a:lnTo>
                    <a:pt x="2" y="258"/>
                  </a:lnTo>
                  <a:lnTo>
                    <a:pt x="5" y="282"/>
                  </a:lnTo>
                  <a:lnTo>
                    <a:pt x="11" y="304"/>
                  </a:lnTo>
                  <a:lnTo>
                    <a:pt x="19" y="326"/>
                  </a:lnTo>
                  <a:lnTo>
                    <a:pt x="29" y="346"/>
                  </a:lnTo>
                  <a:lnTo>
                    <a:pt x="40" y="365"/>
                  </a:lnTo>
                  <a:lnTo>
                    <a:pt x="54" y="384"/>
                  </a:lnTo>
                  <a:lnTo>
                    <a:pt x="69" y="400"/>
                  </a:lnTo>
                  <a:lnTo>
                    <a:pt x="86" y="415"/>
                  </a:lnTo>
                  <a:lnTo>
                    <a:pt x="104" y="429"/>
                  </a:lnTo>
                  <a:lnTo>
                    <a:pt x="123" y="441"/>
                  </a:lnTo>
                  <a:lnTo>
                    <a:pt x="144" y="451"/>
                  </a:lnTo>
                  <a:lnTo>
                    <a:pt x="165" y="458"/>
                  </a:lnTo>
                  <a:lnTo>
                    <a:pt x="188" y="464"/>
                  </a:lnTo>
                  <a:lnTo>
                    <a:pt x="211" y="468"/>
                  </a:lnTo>
                </a:path>
              </a:pathLst>
            </a:custGeom>
            <a:noFill/>
            <a:ln w="12700" cap="rnd" cmpd="sng">
              <a:solidFill>
                <a:srgbClr val="FFFFFF"/>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26" name="Freeform 523"/>
            <p:cNvSpPr>
              <a:spLocks/>
            </p:cNvSpPr>
            <p:nvPr/>
          </p:nvSpPr>
          <p:spPr bwMode="auto">
            <a:xfrm>
              <a:off x="823" y="3482"/>
              <a:ext cx="3" cy="6"/>
            </a:xfrm>
            <a:custGeom>
              <a:avLst/>
              <a:gdLst>
                <a:gd name="T0" fmla="*/ 0 w 3"/>
                <a:gd name="T1" fmla="*/ 1 h 6"/>
                <a:gd name="T2" fmla="*/ 0 w 3"/>
                <a:gd name="T3" fmla="*/ 1 h 6"/>
                <a:gd name="T4" fmla="*/ 0 w 3"/>
                <a:gd name="T5" fmla="*/ 0 h 6"/>
                <a:gd name="T6" fmla="*/ 0 w 3"/>
                <a:gd name="T7" fmla="*/ 0 h 6"/>
                <a:gd name="T8" fmla="*/ 2 w 3"/>
                <a:gd name="T9" fmla="*/ 0 h 6"/>
                <a:gd name="T10" fmla="*/ 1 w 3"/>
                <a:gd name="T11" fmla="*/ 0 h 6"/>
                <a:gd name="T12" fmla="*/ 1 w 3"/>
                <a:gd name="T13" fmla="*/ 0 h 6"/>
                <a:gd name="T14" fmla="*/ 1 w 3"/>
                <a:gd name="T15" fmla="*/ 1 h 6"/>
                <a:gd name="T16" fmla="*/ 1 w 3"/>
                <a:gd name="T17" fmla="*/ 4 h 6"/>
                <a:gd name="T18" fmla="*/ 1 w 3"/>
                <a:gd name="T19" fmla="*/ 5 h 6"/>
                <a:gd name="T20" fmla="*/ 2 w 3"/>
                <a:gd name="T21" fmla="*/ 5 h 6"/>
                <a:gd name="T22" fmla="*/ 2 w 3"/>
                <a:gd name="T23" fmla="*/ 5 h 6"/>
                <a:gd name="T24" fmla="*/ 0 w 3"/>
                <a:gd name="T25" fmla="*/ 5 h 6"/>
                <a:gd name="T26" fmla="*/ 0 w 3"/>
                <a:gd name="T27" fmla="*/ 5 h 6"/>
                <a:gd name="T28" fmla="*/ 0 w 3"/>
                <a:gd name="T29" fmla="*/ 5 h 6"/>
                <a:gd name="T30" fmla="*/ 0 w 3"/>
                <a:gd name="T31" fmla="*/ 1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 h="6">
                  <a:moveTo>
                    <a:pt x="0" y="1"/>
                  </a:moveTo>
                  <a:lnTo>
                    <a:pt x="0" y="1"/>
                  </a:lnTo>
                  <a:lnTo>
                    <a:pt x="0" y="0"/>
                  </a:lnTo>
                  <a:lnTo>
                    <a:pt x="0" y="0"/>
                  </a:lnTo>
                  <a:lnTo>
                    <a:pt x="2" y="0"/>
                  </a:lnTo>
                  <a:lnTo>
                    <a:pt x="1" y="0"/>
                  </a:lnTo>
                  <a:lnTo>
                    <a:pt x="1" y="0"/>
                  </a:lnTo>
                  <a:lnTo>
                    <a:pt x="1" y="1"/>
                  </a:lnTo>
                  <a:lnTo>
                    <a:pt x="1" y="4"/>
                  </a:lnTo>
                  <a:lnTo>
                    <a:pt x="1" y="5"/>
                  </a:lnTo>
                  <a:lnTo>
                    <a:pt x="2" y="5"/>
                  </a:lnTo>
                  <a:lnTo>
                    <a:pt x="2" y="5"/>
                  </a:lnTo>
                  <a:lnTo>
                    <a:pt x="0" y="5"/>
                  </a:lnTo>
                  <a:lnTo>
                    <a:pt x="0" y="5"/>
                  </a:lnTo>
                  <a:lnTo>
                    <a:pt x="0" y="5"/>
                  </a:lnTo>
                  <a:lnTo>
                    <a:pt x="0" y="1"/>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27" name="Freeform 524"/>
            <p:cNvSpPr>
              <a:spLocks/>
            </p:cNvSpPr>
            <p:nvPr/>
          </p:nvSpPr>
          <p:spPr bwMode="auto">
            <a:xfrm>
              <a:off x="843" y="3483"/>
              <a:ext cx="6" cy="8"/>
            </a:xfrm>
            <a:custGeom>
              <a:avLst/>
              <a:gdLst>
                <a:gd name="T0" fmla="*/ 3 w 6"/>
                <a:gd name="T1" fmla="*/ 4 h 8"/>
                <a:gd name="T2" fmla="*/ 3 w 6"/>
                <a:gd name="T3" fmla="*/ 5 h 8"/>
                <a:gd name="T4" fmla="*/ 3 w 6"/>
                <a:gd name="T5" fmla="*/ 5 h 8"/>
                <a:gd name="T6" fmla="*/ 3 w 6"/>
                <a:gd name="T7" fmla="*/ 6 h 8"/>
                <a:gd name="T8" fmla="*/ 3 w 6"/>
                <a:gd name="T9" fmla="*/ 6 h 8"/>
                <a:gd name="T10" fmla="*/ 3 w 6"/>
                <a:gd name="T11" fmla="*/ 6 h 8"/>
                <a:gd name="T12" fmla="*/ 2 w 6"/>
                <a:gd name="T13" fmla="*/ 6 h 8"/>
                <a:gd name="T14" fmla="*/ 2 w 6"/>
                <a:gd name="T15" fmla="*/ 6 h 8"/>
                <a:gd name="T16" fmla="*/ 1 w 6"/>
                <a:gd name="T17" fmla="*/ 6 h 8"/>
                <a:gd name="T18" fmla="*/ 1 w 6"/>
                <a:gd name="T19" fmla="*/ 6 h 8"/>
                <a:gd name="T20" fmla="*/ 1 w 6"/>
                <a:gd name="T21" fmla="*/ 6 h 8"/>
                <a:gd name="T22" fmla="*/ 1 w 6"/>
                <a:gd name="T23" fmla="*/ 5 h 8"/>
                <a:gd name="T24" fmla="*/ 0 w 6"/>
                <a:gd name="T25" fmla="*/ 5 h 8"/>
                <a:gd name="T26" fmla="*/ 0 w 6"/>
                <a:gd name="T27" fmla="*/ 4 h 8"/>
                <a:gd name="T28" fmla="*/ 1 w 6"/>
                <a:gd name="T29" fmla="*/ 2 h 8"/>
                <a:gd name="T30" fmla="*/ 1 w 6"/>
                <a:gd name="T31" fmla="*/ 2 h 8"/>
                <a:gd name="T32" fmla="*/ 1 w 6"/>
                <a:gd name="T33" fmla="*/ 2 h 8"/>
                <a:gd name="T34" fmla="*/ 1 w 6"/>
                <a:gd name="T35" fmla="*/ 1 h 8"/>
                <a:gd name="T36" fmla="*/ 2 w 6"/>
                <a:gd name="T37" fmla="*/ 1 h 8"/>
                <a:gd name="T38" fmla="*/ 2 w 6"/>
                <a:gd name="T39" fmla="*/ 1 h 8"/>
                <a:gd name="T40" fmla="*/ 0 w 6"/>
                <a:gd name="T41" fmla="*/ 0 h 8"/>
                <a:gd name="T42" fmla="*/ 0 w 6"/>
                <a:gd name="T43" fmla="*/ 1 h 8"/>
                <a:gd name="T44" fmla="*/ 0 w 6"/>
                <a:gd name="T45" fmla="*/ 1 h 8"/>
                <a:gd name="T46" fmla="*/ 0 w 6"/>
                <a:gd name="T47" fmla="*/ 2 h 8"/>
                <a:gd name="T48" fmla="*/ 0 w 6"/>
                <a:gd name="T49" fmla="*/ 4 h 8"/>
                <a:gd name="T50" fmla="*/ 0 w 6"/>
                <a:gd name="T51" fmla="*/ 5 h 8"/>
                <a:gd name="T52" fmla="*/ 0 w 6"/>
                <a:gd name="T53" fmla="*/ 5 h 8"/>
                <a:gd name="T54" fmla="*/ 0 w 6"/>
                <a:gd name="T55" fmla="*/ 6 h 8"/>
                <a:gd name="T56" fmla="*/ 0 w 6"/>
                <a:gd name="T57" fmla="*/ 6 h 8"/>
                <a:gd name="T58" fmla="*/ 0 w 6"/>
                <a:gd name="T59" fmla="*/ 6 h 8"/>
                <a:gd name="T60" fmla="*/ 1 w 6"/>
                <a:gd name="T61" fmla="*/ 6 h 8"/>
                <a:gd name="T62" fmla="*/ 1 w 6"/>
                <a:gd name="T63" fmla="*/ 7 h 8"/>
                <a:gd name="T64" fmla="*/ 2 w 6"/>
                <a:gd name="T65" fmla="*/ 7 h 8"/>
                <a:gd name="T66" fmla="*/ 2 w 6"/>
                <a:gd name="T67" fmla="*/ 7 h 8"/>
                <a:gd name="T68" fmla="*/ 3 w 6"/>
                <a:gd name="T69" fmla="*/ 7 h 8"/>
                <a:gd name="T70" fmla="*/ 3 w 6"/>
                <a:gd name="T71" fmla="*/ 6 h 8"/>
                <a:gd name="T72" fmla="*/ 3 w 6"/>
                <a:gd name="T73" fmla="*/ 6 h 8"/>
                <a:gd name="T74" fmla="*/ 3 w 6"/>
                <a:gd name="T75" fmla="*/ 6 h 8"/>
                <a:gd name="T76" fmla="*/ 4 w 6"/>
                <a:gd name="T77" fmla="*/ 6 h 8"/>
                <a:gd name="T78" fmla="*/ 4 w 6"/>
                <a:gd name="T79" fmla="*/ 5 h 8"/>
                <a:gd name="T80" fmla="*/ 4 w 6"/>
                <a:gd name="T81" fmla="*/ 5 h 8"/>
                <a:gd name="T82" fmla="*/ 4 w 6"/>
                <a:gd name="T83" fmla="*/ 3 h 8"/>
                <a:gd name="T84" fmla="*/ 4 w 6"/>
                <a:gd name="T85" fmla="*/ 2 h 8"/>
                <a:gd name="T86" fmla="*/ 4 w 6"/>
                <a:gd name="T87" fmla="*/ 2 h 8"/>
                <a:gd name="T88" fmla="*/ 5 w 6"/>
                <a:gd name="T89" fmla="*/ 2 h 8"/>
                <a:gd name="T90" fmla="*/ 5 w 6"/>
                <a:gd name="T91" fmla="*/ 2 h 8"/>
                <a:gd name="T92" fmla="*/ 5 w 6"/>
                <a:gd name="T93" fmla="*/ 1 h 8"/>
                <a:gd name="T94" fmla="*/ 3 w 6"/>
                <a:gd name="T95" fmla="*/ 1 h 8"/>
                <a:gd name="T96" fmla="*/ 4 w 6"/>
                <a:gd name="T97" fmla="*/ 1 h 8"/>
                <a:gd name="T98" fmla="*/ 4 w 6"/>
                <a:gd name="T99" fmla="*/ 2 h 8"/>
                <a:gd name="T100" fmla="*/ 4 w 6"/>
                <a:gd name="T101" fmla="*/ 2 h 8"/>
                <a:gd name="T102" fmla="*/ 4 w 6"/>
                <a:gd name="T103" fmla="*/ 3 h 8"/>
                <a:gd name="T104" fmla="*/ 3 w 6"/>
                <a:gd name="T105" fmla="*/ 4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 h="8">
                  <a:moveTo>
                    <a:pt x="3" y="4"/>
                  </a:moveTo>
                  <a:lnTo>
                    <a:pt x="3" y="5"/>
                  </a:lnTo>
                  <a:lnTo>
                    <a:pt x="3" y="5"/>
                  </a:lnTo>
                  <a:lnTo>
                    <a:pt x="3" y="6"/>
                  </a:lnTo>
                  <a:lnTo>
                    <a:pt x="3" y="6"/>
                  </a:lnTo>
                  <a:lnTo>
                    <a:pt x="3" y="6"/>
                  </a:lnTo>
                  <a:lnTo>
                    <a:pt x="2" y="6"/>
                  </a:lnTo>
                  <a:lnTo>
                    <a:pt x="2" y="6"/>
                  </a:lnTo>
                  <a:lnTo>
                    <a:pt x="1" y="6"/>
                  </a:lnTo>
                  <a:lnTo>
                    <a:pt x="1" y="6"/>
                  </a:lnTo>
                  <a:lnTo>
                    <a:pt x="1" y="6"/>
                  </a:lnTo>
                  <a:lnTo>
                    <a:pt x="1" y="5"/>
                  </a:lnTo>
                  <a:lnTo>
                    <a:pt x="0" y="5"/>
                  </a:lnTo>
                  <a:lnTo>
                    <a:pt x="0" y="4"/>
                  </a:lnTo>
                  <a:lnTo>
                    <a:pt x="1" y="2"/>
                  </a:lnTo>
                  <a:lnTo>
                    <a:pt x="1" y="2"/>
                  </a:lnTo>
                  <a:lnTo>
                    <a:pt x="1" y="2"/>
                  </a:lnTo>
                  <a:lnTo>
                    <a:pt x="1" y="1"/>
                  </a:lnTo>
                  <a:lnTo>
                    <a:pt x="2" y="1"/>
                  </a:lnTo>
                  <a:lnTo>
                    <a:pt x="2" y="1"/>
                  </a:lnTo>
                  <a:lnTo>
                    <a:pt x="0" y="0"/>
                  </a:lnTo>
                  <a:lnTo>
                    <a:pt x="0" y="1"/>
                  </a:lnTo>
                  <a:lnTo>
                    <a:pt x="0" y="1"/>
                  </a:lnTo>
                  <a:lnTo>
                    <a:pt x="0" y="2"/>
                  </a:lnTo>
                  <a:lnTo>
                    <a:pt x="0" y="4"/>
                  </a:lnTo>
                  <a:lnTo>
                    <a:pt x="0" y="5"/>
                  </a:lnTo>
                  <a:lnTo>
                    <a:pt x="0" y="5"/>
                  </a:lnTo>
                  <a:lnTo>
                    <a:pt x="0" y="6"/>
                  </a:lnTo>
                  <a:lnTo>
                    <a:pt x="0" y="6"/>
                  </a:lnTo>
                  <a:lnTo>
                    <a:pt x="0" y="6"/>
                  </a:lnTo>
                  <a:lnTo>
                    <a:pt x="1" y="6"/>
                  </a:lnTo>
                  <a:lnTo>
                    <a:pt x="1" y="7"/>
                  </a:lnTo>
                  <a:lnTo>
                    <a:pt x="2" y="7"/>
                  </a:lnTo>
                  <a:lnTo>
                    <a:pt x="2" y="7"/>
                  </a:lnTo>
                  <a:lnTo>
                    <a:pt x="3" y="7"/>
                  </a:lnTo>
                  <a:lnTo>
                    <a:pt x="3" y="6"/>
                  </a:lnTo>
                  <a:lnTo>
                    <a:pt x="3" y="6"/>
                  </a:lnTo>
                  <a:lnTo>
                    <a:pt x="3" y="6"/>
                  </a:lnTo>
                  <a:lnTo>
                    <a:pt x="4" y="6"/>
                  </a:lnTo>
                  <a:lnTo>
                    <a:pt x="4" y="5"/>
                  </a:lnTo>
                  <a:lnTo>
                    <a:pt x="4" y="5"/>
                  </a:lnTo>
                  <a:lnTo>
                    <a:pt x="4" y="3"/>
                  </a:lnTo>
                  <a:lnTo>
                    <a:pt x="4" y="2"/>
                  </a:lnTo>
                  <a:lnTo>
                    <a:pt x="4" y="2"/>
                  </a:lnTo>
                  <a:lnTo>
                    <a:pt x="5" y="2"/>
                  </a:lnTo>
                  <a:lnTo>
                    <a:pt x="5" y="2"/>
                  </a:lnTo>
                  <a:lnTo>
                    <a:pt x="5" y="1"/>
                  </a:lnTo>
                  <a:lnTo>
                    <a:pt x="3" y="1"/>
                  </a:lnTo>
                  <a:lnTo>
                    <a:pt x="4" y="1"/>
                  </a:lnTo>
                  <a:lnTo>
                    <a:pt x="4" y="2"/>
                  </a:lnTo>
                  <a:lnTo>
                    <a:pt x="4" y="2"/>
                  </a:lnTo>
                  <a:lnTo>
                    <a:pt x="4" y="3"/>
                  </a:lnTo>
                  <a:lnTo>
                    <a:pt x="3" y="4"/>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28" name="Freeform 525"/>
            <p:cNvSpPr>
              <a:spLocks/>
            </p:cNvSpPr>
            <p:nvPr/>
          </p:nvSpPr>
          <p:spPr bwMode="auto">
            <a:xfrm>
              <a:off x="715" y="3467"/>
              <a:ext cx="23" cy="27"/>
            </a:xfrm>
            <a:custGeom>
              <a:avLst/>
              <a:gdLst>
                <a:gd name="T0" fmla="*/ 11 w 23"/>
                <a:gd name="T1" fmla="*/ 7 h 27"/>
                <a:gd name="T2" fmla="*/ 11 w 23"/>
                <a:gd name="T3" fmla="*/ 7 h 27"/>
                <a:gd name="T4" fmla="*/ 10 w 23"/>
                <a:gd name="T5" fmla="*/ 6 h 27"/>
                <a:gd name="T6" fmla="*/ 10 w 23"/>
                <a:gd name="T7" fmla="*/ 5 h 27"/>
                <a:gd name="T8" fmla="*/ 10 w 23"/>
                <a:gd name="T9" fmla="*/ 4 h 27"/>
                <a:gd name="T10" fmla="*/ 10 w 23"/>
                <a:gd name="T11" fmla="*/ 3 h 27"/>
                <a:gd name="T12" fmla="*/ 11 w 23"/>
                <a:gd name="T13" fmla="*/ 3 h 27"/>
                <a:gd name="T14" fmla="*/ 12 w 23"/>
                <a:gd name="T15" fmla="*/ 2 h 27"/>
                <a:gd name="T16" fmla="*/ 13 w 23"/>
                <a:gd name="T17" fmla="*/ 2 h 27"/>
                <a:gd name="T18" fmla="*/ 13 w 23"/>
                <a:gd name="T19" fmla="*/ 2 h 27"/>
                <a:gd name="T20" fmla="*/ 14 w 23"/>
                <a:gd name="T21" fmla="*/ 2 h 27"/>
                <a:gd name="T22" fmla="*/ 15 w 23"/>
                <a:gd name="T23" fmla="*/ 2 h 27"/>
                <a:gd name="T24" fmla="*/ 16 w 23"/>
                <a:gd name="T25" fmla="*/ 2 h 27"/>
                <a:gd name="T26" fmla="*/ 16 w 23"/>
                <a:gd name="T27" fmla="*/ 3 h 27"/>
                <a:gd name="T28" fmla="*/ 17 w 23"/>
                <a:gd name="T29" fmla="*/ 3 h 27"/>
                <a:gd name="T30" fmla="*/ 17 w 23"/>
                <a:gd name="T31" fmla="*/ 3 h 27"/>
                <a:gd name="T32" fmla="*/ 18 w 23"/>
                <a:gd name="T33" fmla="*/ 3 h 27"/>
                <a:gd name="T34" fmla="*/ 19 w 23"/>
                <a:gd name="T35" fmla="*/ 4 h 27"/>
                <a:gd name="T36" fmla="*/ 20 w 23"/>
                <a:gd name="T37" fmla="*/ 4 h 27"/>
                <a:gd name="T38" fmla="*/ 20 w 23"/>
                <a:gd name="T39" fmla="*/ 3 h 27"/>
                <a:gd name="T40" fmla="*/ 16 w 23"/>
                <a:gd name="T41" fmla="*/ 0 h 27"/>
                <a:gd name="T42" fmla="*/ 0 w 23"/>
                <a:gd name="T43" fmla="*/ 7 h 27"/>
                <a:gd name="T44" fmla="*/ 1 w 23"/>
                <a:gd name="T45" fmla="*/ 13 h 27"/>
                <a:gd name="T46" fmla="*/ 2 w 23"/>
                <a:gd name="T47" fmla="*/ 13 h 27"/>
                <a:gd name="T48" fmla="*/ 2 w 23"/>
                <a:gd name="T49" fmla="*/ 12 h 27"/>
                <a:gd name="T50" fmla="*/ 2 w 23"/>
                <a:gd name="T51" fmla="*/ 11 h 27"/>
                <a:gd name="T52" fmla="*/ 2 w 23"/>
                <a:gd name="T53" fmla="*/ 11 h 27"/>
                <a:gd name="T54" fmla="*/ 2 w 23"/>
                <a:gd name="T55" fmla="*/ 10 h 27"/>
                <a:gd name="T56" fmla="*/ 2 w 23"/>
                <a:gd name="T57" fmla="*/ 9 h 27"/>
                <a:gd name="T58" fmla="*/ 3 w 23"/>
                <a:gd name="T59" fmla="*/ 8 h 27"/>
                <a:gd name="T60" fmla="*/ 3 w 23"/>
                <a:gd name="T61" fmla="*/ 7 h 27"/>
                <a:gd name="T62" fmla="*/ 4 w 23"/>
                <a:gd name="T63" fmla="*/ 7 h 27"/>
                <a:gd name="T64" fmla="*/ 4 w 23"/>
                <a:gd name="T65" fmla="*/ 7 h 27"/>
                <a:gd name="T66" fmla="*/ 5 w 23"/>
                <a:gd name="T67" fmla="*/ 7 h 27"/>
                <a:gd name="T68" fmla="*/ 6 w 23"/>
                <a:gd name="T69" fmla="*/ 6 h 27"/>
                <a:gd name="T70" fmla="*/ 6 w 23"/>
                <a:gd name="T71" fmla="*/ 6 h 27"/>
                <a:gd name="T72" fmla="*/ 7 w 23"/>
                <a:gd name="T73" fmla="*/ 6 h 27"/>
                <a:gd name="T74" fmla="*/ 8 w 23"/>
                <a:gd name="T75" fmla="*/ 7 h 27"/>
                <a:gd name="T76" fmla="*/ 8 w 23"/>
                <a:gd name="T77" fmla="*/ 7 h 27"/>
                <a:gd name="T78" fmla="*/ 9 w 23"/>
                <a:gd name="T79" fmla="*/ 7 h 27"/>
                <a:gd name="T80" fmla="*/ 9 w 23"/>
                <a:gd name="T81" fmla="*/ 8 h 27"/>
                <a:gd name="T82" fmla="*/ 14 w 23"/>
                <a:gd name="T83" fmla="*/ 20 h 27"/>
                <a:gd name="T84" fmla="*/ 14 w 23"/>
                <a:gd name="T85" fmla="*/ 20 h 27"/>
                <a:gd name="T86" fmla="*/ 14 w 23"/>
                <a:gd name="T87" fmla="*/ 21 h 27"/>
                <a:gd name="T88" fmla="*/ 15 w 23"/>
                <a:gd name="T89" fmla="*/ 22 h 27"/>
                <a:gd name="T90" fmla="*/ 15 w 23"/>
                <a:gd name="T91" fmla="*/ 23 h 27"/>
                <a:gd name="T92" fmla="*/ 15 w 23"/>
                <a:gd name="T93" fmla="*/ 24 h 27"/>
                <a:gd name="T94" fmla="*/ 14 w 23"/>
                <a:gd name="T95" fmla="*/ 24 h 27"/>
                <a:gd name="T96" fmla="*/ 14 w 23"/>
                <a:gd name="T97" fmla="*/ 24 h 27"/>
                <a:gd name="T98" fmla="*/ 13 w 23"/>
                <a:gd name="T99" fmla="*/ 25 h 27"/>
                <a:gd name="T100" fmla="*/ 13 w 23"/>
                <a:gd name="T101" fmla="*/ 26 h 27"/>
                <a:gd name="T102" fmla="*/ 22 w 23"/>
                <a:gd name="T103" fmla="*/ 22 h 27"/>
                <a:gd name="T104" fmla="*/ 21 w 23"/>
                <a:gd name="T105" fmla="*/ 20 h 27"/>
                <a:gd name="T106" fmla="*/ 20 w 23"/>
                <a:gd name="T107" fmla="*/ 21 h 27"/>
                <a:gd name="T108" fmla="*/ 20 w 23"/>
                <a:gd name="T109" fmla="*/ 21 h 27"/>
                <a:gd name="T110" fmla="*/ 19 w 23"/>
                <a:gd name="T111" fmla="*/ 21 h 27"/>
                <a:gd name="T112" fmla="*/ 18 w 23"/>
                <a:gd name="T113" fmla="*/ 21 h 27"/>
                <a:gd name="T114" fmla="*/ 18 w 23"/>
                <a:gd name="T115" fmla="*/ 20 h 27"/>
                <a:gd name="T116" fmla="*/ 17 w 23"/>
                <a:gd name="T117" fmla="*/ 20 h 27"/>
                <a:gd name="T118" fmla="*/ 17 w 23"/>
                <a:gd name="T119" fmla="*/ 20 h 27"/>
                <a:gd name="T120" fmla="*/ 17 w 23"/>
                <a:gd name="T121" fmla="*/ 19 h 27"/>
                <a:gd name="T122" fmla="*/ 17 w 23"/>
                <a:gd name="T123" fmla="*/ 19 h 27"/>
                <a:gd name="T124" fmla="*/ 11 w 23"/>
                <a:gd name="T125" fmla="*/ 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3" h="27">
                  <a:moveTo>
                    <a:pt x="11" y="7"/>
                  </a:moveTo>
                  <a:lnTo>
                    <a:pt x="11" y="7"/>
                  </a:lnTo>
                  <a:lnTo>
                    <a:pt x="10" y="6"/>
                  </a:lnTo>
                  <a:lnTo>
                    <a:pt x="10" y="5"/>
                  </a:lnTo>
                  <a:lnTo>
                    <a:pt x="10" y="4"/>
                  </a:lnTo>
                  <a:lnTo>
                    <a:pt x="10" y="3"/>
                  </a:lnTo>
                  <a:lnTo>
                    <a:pt x="11" y="3"/>
                  </a:lnTo>
                  <a:lnTo>
                    <a:pt x="12" y="2"/>
                  </a:lnTo>
                  <a:lnTo>
                    <a:pt x="13" y="2"/>
                  </a:lnTo>
                  <a:lnTo>
                    <a:pt x="13" y="2"/>
                  </a:lnTo>
                  <a:lnTo>
                    <a:pt x="14" y="2"/>
                  </a:lnTo>
                  <a:lnTo>
                    <a:pt x="15" y="2"/>
                  </a:lnTo>
                  <a:lnTo>
                    <a:pt x="16" y="2"/>
                  </a:lnTo>
                  <a:lnTo>
                    <a:pt x="16" y="3"/>
                  </a:lnTo>
                  <a:lnTo>
                    <a:pt x="17" y="3"/>
                  </a:lnTo>
                  <a:lnTo>
                    <a:pt x="17" y="3"/>
                  </a:lnTo>
                  <a:lnTo>
                    <a:pt x="18" y="3"/>
                  </a:lnTo>
                  <a:lnTo>
                    <a:pt x="19" y="4"/>
                  </a:lnTo>
                  <a:lnTo>
                    <a:pt x="20" y="4"/>
                  </a:lnTo>
                  <a:lnTo>
                    <a:pt x="20" y="3"/>
                  </a:lnTo>
                  <a:lnTo>
                    <a:pt x="16" y="0"/>
                  </a:lnTo>
                  <a:lnTo>
                    <a:pt x="0" y="7"/>
                  </a:lnTo>
                  <a:lnTo>
                    <a:pt x="1" y="13"/>
                  </a:lnTo>
                  <a:lnTo>
                    <a:pt x="2" y="13"/>
                  </a:lnTo>
                  <a:lnTo>
                    <a:pt x="2" y="12"/>
                  </a:lnTo>
                  <a:lnTo>
                    <a:pt x="2" y="11"/>
                  </a:lnTo>
                  <a:lnTo>
                    <a:pt x="2" y="11"/>
                  </a:lnTo>
                  <a:lnTo>
                    <a:pt x="2" y="10"/>
                  </a:lnTo>
                  <a:lnTo>
                    <a:pt x="2" y="9"/>
                  </a:lnTo>
                  <a:lnTo>
                    <a:pt x="3" y="8"/>
                  </a:lnTo>
                  <a:lnTo>
                    <a:pt x="3" y="7"/>
                  </a:lnTo>
                  <a:lnTo>
                    <a:pt x="4" y="7"/>
                  </a:lnTo>
                  <a:lnTo>
                    <a:pt x="4" y="7"/>
                  </a:lnTo>
                  <a:lnTo>
                    <a:pt x="5" y="7"/>
                  </a:lnTo>
                  <a:lnTo>
                    <a:pt x="6" y="6"/>
                  </a:lnTo>
                  <a:lnTo>
                    <a:pt x="6" y="6"/>
                  </a:lnTo>
                  <a:lnTo>
                    <a:pt x="7" y="6"/>
                  </a:lnTo>
                  <a:lnTo>
                    <a:pt x="8" y="7"/>
                  </a:lnTo>
                  <a:lnTo>
                    <a:pt x="8" y="7"/>
                  </a:lnTo>
                  <a:lnTo>
                    <a:pt x="9" y="7"/>
                  </a:lnTo>
                  <a:lnTo>
                    <a:pt x="9" y="8"/>
                  </a:lnTo>
                  <a:lnTo>
                    <a:pt x="14" y="20"/>
                  </a:lnTo>
                  <a:lnTo>
                    <a:pt x="14" y="20"/>
                  </a:lnTo>
                  <a:lnTo>
                    <a:pt x="14" y="21"/>
                  </a:lnTo>
                  <a:lnTo>
                    <a:pt x="15" y="22"/>
                  </a:lnTo>
                  <a:lnTo>
                    <a:pt x="15" y="23"/>
                  </a:lnTo>
                  <a:lnTo>
                    <a:pt x="15" y="24"/>
                  </a:lnTo>
                  <a:lnTo>
                    <a:pt x="14" y="24"/>
                  </a:lnTo>
                  <a:lnTo>
                    <a:pt x="14" y="24"/>
                  </a:lnTo>
                  <a:lnTo>
                    <a:pt x="13" y="25"/>
                  </a:lnTo>
                  <a:lnTo>
                    <a:pt x="13" y="26"/>
                  </a:lnTo>
                  <a:lnTo>
                    <a:pt x="22" y="22"/>
                  </a:lnTo>
                  <a:lnTo>
                    <a:pt x="21" y="20"/>
                  </a:lnTo>
                  <a:lnTo>
                    <a:pt x="20" y="21"/>
                  </a:lnTo>
                  <a:lnTo>
                    <a:pt x="20" y="21"/>
                  </a:lnTo>
                  <a:lnTo>
                    <a:pt x="19" y="21"/>
                  </a:lnTo>
                  <a:lnTo>
                    <a:pt x="18" y="21"/>
                  </a:lnTo>
                  <a:lnTo>
                    <a:pt x="18" y="20"/>
                  </a:lnTo>
                  <a:lnTo>
                    <a:pt x="17" y="20"/>
                  </a:lnTo>
                  <a:lnTo>
                    <a:pt x="17" y="20"/>
                  </a:lnTo>
                  <a:lnTo>
                    <a:pt x="17" y="19"/>
                  </a:lnTo>
                  <a:lnTo>
                    <a:pt x="17" y="19"/>
                  </a:lnTo>
                  <a:lnTo>
                    <a:pt x="11" y="7"/>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29" name="Freeform 526"/>
            <p:cNvSpPr>
              <a:spLocks/>
            </p:cNvSpPr>
            <p:nvPr/>
          </p:nvSpPr>
          <p:spPr bwMode="auto">
            <a:xfrm>
              <a:off x="746" y="3460"/>
              <a:ext cx="22" cy="26"/>
            </a:xfrm>
            <a:custGeom>
              <a:avLst/>
              <a:gdLst>
                <a:gd name="T0" fmla="*/ 4 w 22"/>
                <a:gd name="T1" fmla="*/ 16 h 26"/>
                <a:gd name="T2" fmla="*/ 4 w 22"/>
                <a:gd name="T3" fmla="*/ 18 h 26"/>
                <a:gd name="T4" fmla="*/ 4 w 22"/>
                <a:gd name="T5" fmla="*/ 19 h 26"/>
                <a:gd name="T6" fmla="*/ 4 w 22"/>
                <a:gd name="T7" fmla="*/ 19 h 26"/>
                <a:gd name="T8" fmla="*/ 4 w 22"/>
                <a:gd name="T9" fmla="*/ 20 h 26"/>
                <a:gd name="T10" fmla="*/ 4 w 22"/>
                <a:gd name="T11" fmla="*/ 21 h 26"/>
                <a:gd name="T12" fmla="*/ 4 w 22"/>
                <a:gd name="T13" fmla="*/ 22 h 26"/>
                <a:gd name="T14" fmla="*/ 5 w 22"/>
                <a:gd name="T15" fmla="*/ 22 h 26"/>
                <a:gd name="T16" fmla="*/ 5 w 22"/>
                <a:gd name="T17" fmla="*/ 23 h 26"/>
                <a:gd name="T18" fmla="*/ 5 w 22"/>
                <a:gd name="T19" fmla="*/ 23 h 26"/>
                <a:gd name="T20" fmla="*/ 6 w 22"/>
                <a:gd name="T21" fmla="*/ 23 h 26"/>
                <a:gd name="T22" fmla="*/ 7 w 22"/>
                <a:gd name="T23" fmla="*/ 23 h 26"/>
                <a:gd name="T24" fmla="*/ 7 w 22"/>
                <a:gd name="T25" fmla="*/ 23 h 26"/>
                <a:gd name="T26" fmla="*/ 0 w 22"/>
                <a:gd name="T27" fmla="*/ 25 h 26"/>
                <a:gd name="T28" fmla="*/ 1 w 22"/>
                <a:gd name="T29" fmla="*/ 24 h 26"/>
                <a:gd name="T30" fmla="*/ 2 w 22"/>
                <a:gd name="T31" fmla="*/ 23 h 26"/>
                <a:gd name="T32" fmla="*/ 2 w 22"/>
                <a:gd name="T33" fmla="*/ 23 h 26"/>
                <a:gd name="T34" fmla="*/ 2 w 22"/>
                <a:gd name="T35" fmla="*/ 23 h 26"/>
                <a:gd name="T36" fmla="*/ 2 w 22"/>
                <a:gd name="T37" fmla="*/ 22 h 26"/>
                <a:gd name="T38" fmla="*/ 2 w 22"/>
                <a:gd name="T39" fmla="*/ 20 h 26"/>
                <a:gd name="T40" fmla="*/ 2 w 22"/>
                <a:gd name="T41" fmla="*/ 19 h 26"/>
                <a:gd name="T42" fmla="*/ 2 w 22"/>
                <a:gd name="T43" fmla="*/ 19 h 26"/>
                <a:gd name="T44" fmla="*/ 2 w 22"/>
                <a:gd name="T45" fmla="*/ 1 h 26"/>
                <a:gd name="T46" fmla="*/ 5 w 22"/>
                <a:gd name="T47" fmla="*/ 0 h 26"/>
                <a:gd name="T48" fmla="*/ 15 w 22"/>
                <a:gd name="T49" fmla="*/ 14 h 26"/>
                <a:gd name="T50" fmla="*/ 16 w 22"/>
                <a:gd name="T51" fmla="*/ 14 h 26"/>
                <a:gd name="T52" fmla="*/ 16 w 22"/>
                <a:gd name="T53" fmla="*/ 15 h 26"/>
                <a:gd name="T54" fmla="*/ 16 w 22"/>
                <a:gd name="T55" fmla="*/ 15 h 26"/>
                <a:gd name="T56" fmla="*/ 17 w 22"/>
                <a:gd name="T57" fmla="*/ 16 h 26"/>
                <a:gd name="T58" fmla="*/ 17 w 22"/>
                <a:gd name="T59" fmla="*/ 17 h 26"/>
                <a:gd name="T60" fmla="*/ 18 w 22"/>
                <a:gd name="T61" fmla="*/ 17 h 26"/>
                <a:gd name="T62" fmla="*/ 20 w 22"/>
                <a:gd name="T63" fmla="*/ 17 h 26"/>
                <a:gd name="T64" fmla="*/ 21 w 22"/>
                <a:gd name="T65" fmla="*/ 19 h 26"/>
                <a:gd name="T66" fmla="*/ 12 w 22"/>
                <a:gd name="T67" fmla="*/ 21 h 26"/>
                <a:gd name="T68" fmla="*/ 12 w 22"/>
                <a:gd name="T69" fmla="*/ 20 h 26"/>
                <a:gd name="T70" fmla="*/ 13 w 22"/>
                <a:gd name="T71" fmla="*/ 20 h 26"/>
                <a:gd name="T72" fmla="*/ 14 w 22"/>
                <a:gd name="T73" fmla="*/ 19 h 26"/>
                <a:gd name="T74" fmla="*/ 15 w 22"/>
                <a:gd name="T75" fmla="*/ 19 h 26"/>
                <a:gd name="T76" fmla="*/ 14 w 22"/>
                <a:gd name="T77" fmla="*/ 18 h 26"/>
                <a:gd name="T78" fmla="*/ 14 w 22"/>
                <a:gd name="T79" fmla="*/ 17 h 26"/>
                <a:gd name="T80" fmla="*/ 13 w 22"/>
                <a:gd name="T81" fmla="*/ 17 h 26"/>
                <a:gd name="T82" fmla="*/ 11 w 22"/>
                <a:gd name="T83" fmla="*/ 14 h 26"/>
                <a:gd name="T84" fmla="*/ 4 w 22"/>
                <a:gd name="T85" fmla="*/ 1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2" h="26">
                  <a:moveTo>
                    <a:pt x="4" y="16"/>
                  </a:moveTo>
                  <a:lnTo>
                    <a:pt x="4" y="18"/>
                  </a:lnTo>
                  <a:lnTo>
                    <a:pt x="4" y="19"/>
                  </a:lnTo>
                  <a:lnTo>
                    <a:pt x="4" y="19"/>
                  </a:lnTo>
                  <a:lnTo>
                    <a:pt x="4" y="20"/>
                  </a:lnTo>
                  <a:lnTo>
                    <a:pt x="4" y="21"/>
                  </a:lnTo>
                  <a:lnTo>
                    <a:pt x="4" y="22"/>
                  </a:lnTo>
                  <a:lnTo>
                    <a:pt x="5" y="22"/>
                  </a:lnTo>
                  <a:lnTo>
                    <a:pt x="5" y="23"/>
                  </a:lnTo>
                  <a:lnTo>
                    <a:pt x="5" y="23"/>
                  </a:lnTo>
                  <a:lnTo>
                    <a:pt x="6" y="23"/>
                  </a:lnTo>
                  <a:lnTo>
                    <a:pt x="7" y="23"/>
                  </a:lnTo>
                  <a:lnTo>
                    <a:pt x="7" y="23"/>
                  </a:lnTo>
                  <a:lnTo>
                    <a:pt x="0" y="25"/>
                  </a:lnTo>
                  <a:lnTo>
                    <a:pt x="1" y="24"/>
                  </a:lnTo>
                  <a:lnTo>
                    <a:pt x="2" y="23"/>
                  </a:lnTo>
                  <a:lnTo>
                    <a:pt x="2" y="23"/>
                  </a:lnTo>
                  <a:lnTo>
                    <a:pt x="2" y="23"/>
                  </a:lnTo>
                  <a:lnTo>
                    <a:pt x="2" y="22"/>
                  </a:lnTo>
                  <a:lnTo>
                    <a:pt x="2" y="20"/>
                  </a:lnTo>
                  <a:lnTo>
                    <a:pt x="2" y="19"/>
                  </a:lnTo>
                  <a:lnTo>
                    <a:pt x="2" y="19"/>
                  </a:lnTo>
                  <a:lnTo>
                    <a:pt x="2" y="1"/>
                  </a:lnTo>
                  <a:lnTo>
                    <a:pt x="5" y="0"/>
                  </a:lnTo>
                  <a:lnTo>
                    <a:pt x="15" y="14"/>
                  </a:lnTo>
                  <a:lnTo>
                    <a:pt x="16" y="14"/>
                  </a:lnTo>
                  <a:lnTo>
                    <a:pt x="16" y="15"/>
                  </a:lnTo>
                  <a:lnTo>
                    <a:pt x="16" y="15"/>
                  </a:lnTo>
                  <a:lnTo>
                    <a:pt x="17" y="16"/>
                  </a:lnTo>
                  <a:lnTo>
                    <a:pt x="17" y="17"/>
                  </a:lnTo>
                  <a:lnTo>
                    <a:pt x="18" y="17"/>
                  </a:lnTo>
                  <a:lnTo>
                    <a:pt x="20" y="17"/>
                  </a:lnTo>
                  <a:lnTo>
                    <a:pt x="21" y="19"/>
                  </a:lnTo>
                  <a:lnTo>
                    <a:pt x="12" y="21"/>
                  </a:lnTo>
                  <a:lnTo>
                    <a:pt x="12" y="20"/>
                  </a:lnTo>
                  <a:lnTo>
                    <a:pt x="13" y="20"/>
                  </a:lnTo>
                  <a:lnTo>
                    <a:pt x="14" y="19"/>
                  </a:lnTo>
                  <a:lnTo>
                    <a:pt x="15" y="19"/>
                  </a:lnTo>
                  <a:lnTo>
                    <a:pt x="14" y="18"/>
                  </a:lnTo>
                  <a:lnTo>
                    <a:pt x="14" y="17"/>
                  </a:lnTo>
                  <a:lnTo>
                    <a:pt x="13" y="17"/>
                  </a:lnTo>
                  <a:lnTo>
                    <a:pt x="11" y="14"/>
                  </a:lnTo>
                  <a:lnTo>
                    <a:pt x="4" y="16"/>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30" name="Freeform 527"/>
            <p:cNvSpPr>
              <a:spLocks/>
            </p:cNvSpPr>
            <p:nvPr/>
          </p:nvSpPr>
          <p:spPr bwMode="auto">
            <a:xfrm>
              <a:off x="751" y="3464"/>
              <a:ext cx="3" cy="9"/>
            </a:xfrm>
            <a:custGeom>
              <a:avLst/>
              <a:gdLst>
                <a:gd name="T0" fmla="*/ 2 w 3"/>
                <a:gd name="T1" fmla="*/ 6 h 9"/>
                <a:gd name="T2" fmla="*/ 0 w 3"/>
                <a:gd name="T3" fmla="*/ 0 h 9"/>
                <a:gd name="T4" fmla="*/ 0 w 3"/>
                <a:gd name="T5" fmla="*/ 8 h 9"/>
                <a:gd name="T6" fmla="*/ 2 w 3"/>
                <a:gd name="T7" fmla="*/ 6 h 9"/>
              </a:gdLst>
              <a:ahLst/>
              <a:cxnLst>
                <a:cxn ang="0">
                  <a:pos x="T0" y="T1"/>
                </a:cxn>
                <a:cxn ang="0">
                  <a:pos x="T2" y="T3"/>
                </a:cxn>
                <a:cxn ang="0">
                  <a:pos x="T4" y="T5"/>
                </a:cxn>
                <a:cxn ang="0">
                  <a:pos x="T6" y="T7"/>
                </a:cxn>
              </a:cxnLst>
              <a:rect l="0" t="0" r="r" b="b"/>
              <a:pathLst>
                <a:path w="3" h="9">
                  <a:moveTo>
                    <a:pt x="2" y="6"/>
                  </a:moveTo>
                  <a:lnTo>
                    <a:pt x="0" y="0"/>
                  </a:lnTo>
                  <a:lnTo>
                    <a:pt x="0" y="8"/>
                  </a:lnTo>
                  <a:lnTo>
                    <a:pt x="2" y="6"/>
                  </a:lnTo>
                </a:path>
              </a:pathLst>
            </a:custGeom>
            <a:solidFill>
              <a:srgbClr val="B2B2B2"/>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31" name="Freeform 528"/>
            <p:cNvSpPr>
              <a:spLocks/>
            </p:cNvSpPr>
            <p:nvPr/>
          </p:nvSpPr>
          <p:spPr bwMode="auto">
            <a:xfrm>
              <a:off x="765" y="3451"/>
              <a:ext cx="22" cy="26"/>
            </a:xfrm>
            <a:custGeom>
              <a:avLst/>
              <a:gdLst>
                <a:gd name="T0" fmla="*/ 12 w 22"/>
                <a:gd name="T1" fmla="*/ 6 h 26"/>
                <a:gd name="T2" fmla="*/ 12 w 22"/>
                <a:gd name="T3" fmla="*/ 4 h 26"/>
                <a:gd name="T4" fmla="*/ 12 w 22"/>
                <a:gd name="T5" fmla="*/ 3 h 26"/>
                <a:gd name="T6" fmla="*/ 13 w 22"/>
                <a:gd name="T7" fmla="*/ 2 h 26"/>
                <a:gd name="T8" fmla="*/ 15 w 22"/>
                <a:gd name="T9" fmla="*/ 2 h 26"/>
                <a:gd name="T10" fmla="*/ 16 w 22"/>
                <a:gd name="T11" fmla="*/ 2 h 26"/>
                <a:gd name="T12" fmla="*/ 17 w 22"/>
                <a:gd name="T13" fmla="*/ 3 h 26"/>
                <a:gd name="T14" fmla="*/ 18 w 22"/>
                <a:gd name="T15" fmla="*/ 4 h 26"/>
                <a:gd name="T16" fmla="*/ 19 w 22"/>
                <a:gd name="T17" fmla="*/ 5 h 26"/>
                <a:gd name="T18" fmla="*/ 20 w 22"/>
                <a:gd name="T19" fmla="*/ 6 h 26"/>
                <a:gd name="T20" fmla="*/ 21 w 22"/>
                <a:gd name="T21" fmla="*/ 6 h 26"/>
                <a:gd name="T22" fmla="*/ 2 w 22"/>
                <a:gd name="T23" fmla="*/ 4 h 26"/>
                <a:gd name="T24" fmla="*/ 1 w 22"/>
                <a:gd name="T25" fmla="*/ 10 h 26"/>
                <a:gd name="T26" fmla="*/ 2 w 22"/>
                <a:gd name="T27" fmla="*/ 8 h 26"/>
                <a:gd name="T28" fmla="*/ 2 w 22"/>
                <a:gd name="T29" fmla="*/ 7 h 26"/>
                <a:gd name="T30" fmla="*/ 3 w 22"/>
                <a:gd name="T31" fmla="*/ 6 h 26"/>
                <a:gd name="T32" fmla="*/ 4 w 22"/>
                <a:gd name="T33" fmla="*/ 6 h 26"/>
                <a:gd name="T34" fmla="*/ 5 w 22"/>
                <a:gd name="T35" fmla="*/ 5 h 26"/>
                <a:gd name="T36" fmla="*/ 6 w 22"/>
                <a:gd name="T37" fmla="*/ 4 h 26"/>
                <a:gd name="T38" fmla="*/ 8 w 22"/>
                <a:gd name="T39" fmla="*/ 4 h 26"/>
                <a:gd name="T40" fmla="*/ 9 w 22"/>
                <a:gd name="T41" fmla="*/ 5 h 26"/>
                <a:gd name="T42" fmla="*/ 9 w 22"/>
                <a:gd name="T43" fmla="*/ 6 h 26"/>
                <a:gd name="T44" fmla="*/ 12 w 22"/>
                <a:gd name="T45" fmla="*/ 19 h 26"/>
                <a:gd name="T46" fmla="*/ 12 w 22"/>
                <a:gd name="T47" fmla="*/ 21 h 26"/>
                <a:gd name="T48" fmla="*/ 12 w 22"/>
                <a:gd name="T49" fmla="*/ 23 h 26"/>
                <a:gd name="T50" fmla="*/ 11 w 22"/>
                <a:gd name="T51" fmla="*/ 23 h 26"/>
                <a:gd name="T52" fmla="*/ 9 w 22"/>
                <a:gd name="T53" fmla="*/ 24 h 26"/>
                <a:gd name="T54" fmla="*/ 19 w 22"/>
                <a:gd name="T55" fmla="*/ 23 h 26"/>
                <a:gd name="T56" fmla="*/ 17 w 22"/>
                <a:gd name="T57" fmla="*/ 23 h 26"/>
                <a:gd name="T58" fmla="*/ 16 w 22"/>
                <a:gd name="T59" fmla="*/ 23 h 26"/>
                <a:gd name="T60" fmla="*/ 15 w 22"/>
                <a:gd name="T61" fmla="*/ 21 h 26"/>
                <a:gd name="T62" fmla="*/ 15 w 22"/>
                <a:gd name="T63" fmla="*/ 19 h 26"/>
                <a:gd name="T64" fmla="*/ 12 w 22"/>
                <a:gd name="T65" fmla="*/ 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2" h="26">
                  <a:moveTo>
                    <a:pt x="12" y="6"/>
                  </a:moveTo>
                  <a:lnTo>
                    <a:pt x="12" y="6"/>
                  </a:lnTo>
                  <a:lnTo>
                    <a:pt x="12" y="5"/>
                  </a:lnTo>
                  <a:lnTo>
                    <a:pt x="12" y="4"/>
                  </a:lnTo>
                  <a:lnTo>
                    <a:pt x="12" y="3"/>
                  </a:lnTo>
                  <a:lnTo>
                    <a:pt x="12" y="3"/>
                  </a:lnTo>
                  <a:lnTo>
                    <a:pt x="12" y="2"/>
                  </a:lnTo>
                  <a:lnTo>
                    <a:pt x="13" y="2"/>
                  </a:lnTo>
                  <a:lnTo>
                    <a:pt x="14" y="2"/>
                  </a:lnTo>
                  <a:lnTo>
                    <a:pt x="15" y="2"/>
                  </a:lnTo>
                  <a:lnTo>
                    <a:pt x="16" y="2"/>
                  </a:lnTo>
                  <a:lnTo>
                    <a:pt x="16" y="2"/>
                  </a:lnTo>
                  <a:lnTo>
                    <a:pt x="16" y="3"/>
                  </a:lnTo>
                  <a:lnTo>
                    <a:pt x="17" y="3"/>
                  </a:lnTo>
                  <a:lnTo>
                    <a:pt x="18" y="3"/>
                  </a:lnTo>
                  <a:lnTo>
                    <a:pt x="18" y="4"/>
                  </a:lnTo>
                  <a:lnTo>
                    <a:pt x="19" y="4"/>
                  </a:lnTo>
                  <a:lnTo>
                    <a:pt x="19" y="5"/>
                  </a:lnTo>
                  <a:lnTo>
                    <a:pt x="19" y="5"/>
                  </a:lnTo>
                  <a:lnTo>
                    <a:pt x="20" y="6"/>
                  </a:lnTo>
                  <a:lnTo>
                    <a:pt x="21" y="6"/>
                  </a:lnTo>
                  <a:lnTo>
                    <a:pt x="21" y="6"/>
                  </a:lnTo>
                  <a:lnTo>
                    <a:pt x="18" y="0"/>
                  </a:lnTo>
                  <a:lnTo>
                    <a:pt x="2" y="4"/>
                  </a:lnTo>
                  <a:lnTo>
                    <a:pt x="0" y="10"/>
                  </a:lnTo>
                  <a:lnTo>
                    <a:pt x="1" y="10"/>
                  </a:lnTo>
                  <a:lnTo>
                    <a:pt x="2" y="9"/>
                  </a:lnTo>
                  <a:lnTo>
                    <a:pt x="2" y="8"/>
                  </a:lnTo>
                  <a:lnTo>
                    <a:pt x="2" y="8"/>
                  </a:lnTo>
                  <a:lnTo>
                    <a:pt x="2" y="7"/>
                  </a:lnTo>
                  <a:lnTo>
                    <a:pt x="2" y="6"/>
                  </a:lnTo>
                  <a:lnTo>
                    <a:pt x="3" y="6"/>
                  </a:lnTo>
                  <a:lnTo>
                    <a:pt x="3" y="6"/>
                  </a:lnTo>
                  <a:lnTo>
                    <a:pt x="4" y="6"/>
                  </a:lnTo>
                  <a:lnTo>
                    <a:pt x="5" y="5"/>
                  </a:lnTo>
                  <a:lnTo>
                    <a:pt x="5" y="5"/>
                  </a:lnTo>
                  <a:lnTo>
                    <a:pt x="5" y="4"/>
                  </a:lnTo>
                  <a:lnTo>
                    <a:pt x="6" y="4"/>
                  </a:lnTo>
                  <a:lnTo>
                    <a:pt x="7" y="4"/>
                  </a:lnTo>
                  <a:lnTo>
                    <a:pt x="8" y="4"/>
                  </a:lnTo>
                  <a:lnTo>
                    <a:pt x="9" y="4"/>
                  </a:lnTo>
                  <a:lnTo>
                    <a:pt x="9" y="5"/>
                  </a:lnTo>
                  <a:lnTo>
                    <a:pt x="9" y="6"/>
                  </a:lnTo>
                  <a:lnTo>
                    <a:pt x="9" y="6"/>
                  </a:lnTo>
                  <a:lnTo>
                    <a:pt x="9" y="7"/>
                  </a:lnTo>
                  <a:lnTo>
                    <a:pt x="12" y="19"/>
                  </a:lnTo>
                  <a:lnTo>
                    <a:pt x="12" y="20"/>
                  </a:lnTo>
                  <a:lnTo>
                    <a:pt x="12" y="21"/>
                  </a:lnTo>
                  <a:lnTo>
                    <a:pt x="12" y="22"/>
                  </a:lnTo>
                  <a:lnTo>
                    <a:pt x="12" y="23"/>
                  </a:lnTo>
                  <a:lnTo>
                    <a:pt x="12" y="23"/>
                  </a:lnTo>
                  <a:lnTo>
                    <a:pt x="11" y="23"/>
                  </a:lnTo>
                  <a:lnTo>
                    <a:pt x="10" y="24"/>
                  </a:lnTo>
                  <a:lnTo>
                    <a:pt x="9" y="24"/>
                  </a:lnTo>
                  <a:lnTo>
                    <a:pt x="9" y="25"/>
                  </a:lnTo>
                  <a:lnTo>
                    <a:pt x="19" y="23"/>
                  </a:lnTo>
                  <a:lnTo>
                    <a:pt x="18" y="23"/>
                  </a:lnTo>
                  <a:lnTo>
                    <a:pt x="17" y="23"/>
                  </a:lnTo>
                  <a:lnTo>
                    <a:pt x="16" y="23"/>
                  </a:lnTo>
                  <a:lnTo>
                    <a:pt x="16" y="23"/>
                  </a:lnTo>
                  <a:lnTo>
                    <a:pt x="16" y="22"/>
                  </a:lnTo>
                  <a:lnTo>
                    <a:pt x="15" y="21"/>
                  </a:lnTo>
                  <a:lnTo>
                    <a:pt x="15" y="20"/>
                  </a:lnTo>
                  <a:lnTo>
                    <a:pt x="15" y="19"/>
                  </a:lnTo>
                  <a:lnTo>
                    <a:pt x="15" y="19"/>
                  </a:lnTo>
                  <a:lnTo>
                    <a:pt x="12" y="6"/>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32" name="Freeform 529"/>
            <p:cNvSpPr>
              <a:spLocks/>
            </p:cNvSpPr>
            <p:nvPr/>
          </p:nvSpPr>
          <p:spPr bwMode="auto">
            <a:xfrm>
              <a:off x="970" y="3542"/>
              <a:ext cx="27" cy="30"/>
            </a:xfrm>
            <a:custGeom>
              <a:avLst/>
              <a:gdLst>
                <a:gd name="T0" fmla="*/ 17 w 27"/>
                <a:gd name="T1" fmla="*/ 5 h 30"/>
                <a:gd name="T2" fmla="*/ 19 w 27"/>
                <a:gd name="T3" fmla="*/ 4 h 30"/>
                <a:gd name="T4" fmla="*/ 19 w 27"/>
                <a:gd name="T5" fmla="*/ 2 h 30"/>
                <a:gd name="T6" fmla="*/ 19 w 27"/>
                <a:gd name="T7" fmla="*/ 1 h 30"/>
                <a:gd name="T8" fmla="*/ 20 w 27"/>
                <a:gd name="T9" fmla="*/ 0 h 30"/>
                <a:gd name="T10" fmla="*/ 24 w 27"/>
                <a:gd name="T11" fmla="*/ 8 h 30"/>
                <a:gd name="T12" fmla="*/ 25 w 27"/>
                <a:gd name="T13" fmla="*/ 11 h 30"/>
                <a:gd name="T14" fmla="*/ 26 w 27"/>
                <a:gd name="T15" fmla="*/ 12 h 30"/>
                <a:gd name="T16" fmla="*/ 26 w 27"/>
                <a:gd name="T17" fmla="*/ 14 h 30"/>
                <a:gd name="T18" fmla="*/ 25 w 27"/>
                <a:gd name="T19" fmla="*/ 16 h 30"/>
                <a:gd name="T20" fmla="*/ 24 w 27"/>
                <a:gd name="T21" fmla="*/ 17 h 30"/>
                <a:gd name="T22" fmla="*/ 23 w 27"/>
                <a:gd name="T23" fmla="*/ 18 h 30"/>
                <a:gd name="T24" fmla="*/ 21 w 27"/>
                <a:gd name="T25" fmla="*/ 19 h 30"/>
                <a:gd name="T26" fmla="*/ 20 w 27"/>
                <a:gd name="T27" fmla="*/ 19 h 30"/>
                <a:gd name="T28" fmla="*/ 19 w 27"/>
                <a:gd name="T29" fmla="*/ 18 h 30"/>
                <a:gd name="T30" fmla="*/ 17 w 27"/>
                <a:gd name="T31" fmla="*/ 17 h 30"/>
                <a:gd name="T32" fmla="*/ 15 w 27"/>
                <a:gd name="T33" fmla="*/ 17 h 30"/>
                <a:gd name="T34" fmla="*/ 11 w 27"/>
                <a:gd name="T35" fmla="*/ 24 h 30"/>
                <a:gd name="T36" fmla="*/ 11 w 27"/>
                <a:gd name="T37" fmla="*/ 25 h 30"/>
                <a:gd name="T38" fmla="*/ 11 w 27"/>
                <a:gd name="T39" fmla="*/ 27 h 30"/>
                <a:gd name="T40" fmla="*/ 11 w 27"/>
                <a:gd name="T41" fmla="*/ 28 h 30"/>
                <a:gd name="T42" fmla="*/ 11 w 27"/>
                <a:gd name="T43" fmla="*/ 29 h 30"/>
                <a:gd name="T44" fmla="*/ 13 w 27"/>
                <a:gd name="T45" fmla="*/ 13 h 30"/>
                <a:gd name="T46" fmla="*/ 7 w 27"/>
                <a:gd name="T47" fmla="*/ 15 h 30"/>
                <a:gd name="T48" fmla="*/ 6 w 27"/>
                <a:gd name="T49" fmla="*/ 16 h 30"/>
                <a:gd name="T50" fmla="*/ 5 w 27"/>
                <a:gd name="T51" fmla="*/ 17 h 30"/>
                <a:gd name="T52" fmla="*/ 5 w 27"/>
                <a:gd name="T53" fmla="*/ 19 h 30"/>
                <a:gd name="T54" fmla="*/ 0 w 27"/>
                <a:gd name="T55" fmla="*/ 12 h 30"/>
                <a:gd name="T56" fmla="*/ 1 w 27"/>
                <a:gd name="T57" fmla="*/ 12 h 30"/>
                <a:gd name="T58" fmla="*/ 2 w 27"/>
                <a:gd name="T59" fmla="*/ 13 h 30"/>
                <a:gd name="T60" fmla="*/ 3 w 27"/>
                <a:gd name="T61" fmla="*/ 13 h 30"/>
                <a:gd name="T62" fmla="*/ 4 w 27"/>
                <a:gd name="T63" fmla="*/ 12 h 30"/>
                <a:gd name="T64" fmla="*/ 6 w 27"/>
                <a:gd name="T65" fmla="*/ 12 h 30"/>
                <a:gd name="T66" fmla="*/ 16 w 27"/>
                <a:gd name="T67" fmla="*/ 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7" h="30">
                  <a:moveTo>
                    <a:pt x="16" y="6"/>
                  </a:moveTo>
                  <a:lnTo>
                    <a:pt x="17" y="5"/>
                  </a:lnTo>
                  <a:lnTo>
                    <a:pt x="18" y="4"/>
                  </a:lnTo>
                  <a:lnTo>
                    <a:pt x="19" y="4"/>
                  </a:lnTo>
                  <a:lnTo>
                    <a:pt x="19" y="3"/>
                  </a:lnTo>
                  <a:lnTo>
                    <a:pt x="19" y="2"/>
                  </a:lnTo>
                  <a:lnTo>
                    <a:pt x="19" y="2"/>
                  </a:lnTo>
                  <a:lnTo>
                    <a:pt x="19" y="1"/>
                  </a:lnTo>
                  <a:lnTo>
                    <a:pt x="19" y="0"/>
                  </a:lnTo>
                  <a:lnTo>
                    <a:pt x="20" y="0"/>
                  </a:lnTo>
                  <a:lnTo>
                    <a:pt x="24" y="7"/>
                  </a:lnTo>
                  <a:lnTo>
                    <a:pt x="24" y="8"/>
                  </a:lnTo>
                  <a:lnTo>
                    <a:pt x="24" y="10"/>
                  </a:lnTo>
                  <a:lnTo>
                    <a:pt x="25" y="11"/>
                  </a:lnTo>
                  <a:lnTo>
                    <a:pt x="25" y="12"/>
                  </a:lnTo>
                  <a:lnTo>
                    <a:pt x="26" y="12"/>
                  </a:lnTo>
                  <a:lnTo>
                    <a:pt x="26" y="13"/>
                  </a:lnTo>
                  <a:lnTo>
                    <a:pt x="26" y="14"/>
                  </a:lnTo>
                  <a:lnTo>
                    <a:pt x="26" y="15"/>
                  </a:lnTo>
                  <a:lnTo>
                    <a:pt x="25" y="16"/>
                  </a:lnTo>
                  <a:lnTo>
                    <a:pt x="25" y="17"/>
                  </a:lnTo>
                  <a:lnTo>
                    <a:pt x="24" y="17"/>
                  </a:lnTo>
                  <a:lnTo>
                    <a:pt x="24" y="17"/>
                  </a:lnTo>
                  <a:lnTo>
                    <a:pt x="23" y="18"/>
                  </a:lnTo>
                  <a:lnTo>
                    <a:pt x="22" y="18"/>
                  </a:lnTo>
                  <a:lnTo>
                    <a:pt x="21" y="19"/>
                  </a:lnTo>
                  <a:lnTo>
                    <a:pt x="20" y="19"/>
                  </a:lnTo>
                  <a:lnTo>
                    <a:pt x="20" y="19"/>
                  </a:lnTo>
                  <a:lnTo>
                    <a:pt x="20" y="18"/>
                  </a:lnTo>
                  <a:lnTo>
                    <a:pt x="19" y="18"/>
                  </a:lnTo>
                  <a:lnTo>
                    <a:pt x="18" y="18"/>
                  </a:lnTo>
                  <a:lnTo>
                    <a:pt x="17" y="17"/>
                  </a:lnTo>
                  <a:lnTo>
                    <a:pt x="16" y="17"/>
                  </a:lnTo>
                  <a:lnTo>
                    <a:pt x="15" y="17"/>
                  </a:lnTo>
                  <a:lnTo>
                    <a:pt x="12" y="24"/>
                  </a:lnTo>
                  <a:lnTo>
                    <a:pt x="11" y="24"/>
                  </a:lnTo>
                  <a:lnTo>
                    <a:pt x="11" y="25"/>
                  </a:lnTo>
                  <a:lnTo>
                    <a:pt x="11" y="25"/>
                  </a:lnTo>
                  <a:lnTo>
                    <a:pt x="11" y="26"/>
                  </a:lnTo>
                  <a:lnTo>
                    <a:pt x="11" y="27"/>
                  </a:lnTo>
                  <a:lnTo>
                    <a:pt x="11" y="27"/>
                  </a:lnTo>
                  <a:lnTo>
                    <a:pt x="11" y="28"/>
                  </a:lnTo>
                  <a:lnTo>
                    <a:pt x="11" y="28"/>
                  </a:lnTo>
                  <a:lnTo>
                    <a:pt x="11" y="29"/>
                  </a:lnTo>
                  <a:lnTo>
                    <a:pt x="7" y="25"/>
                  </a:lnTo>
                  <a:lnTo>
                    <a:pt x="13" y="13"/>
                  </a:lnTo>
                  <a:lnTo>
                    <a:pt x="12" y="12"/>
                  </a:lnTo>
                  <a:lnTo>
                    <a:pt x="7" y="15"/>
                  </a:lnTo>
                  <a:lnTo>
                    <a:pt x="7" y="15"/>
                  </a:lnTo>
                  <a:lnTo>
                    <a:pt x="6" y="16"/>
                  </a:lnTo>
                  <a:lnTo>
                    <a:pt x="5" y="17"/>
                  </a:lnTo>
                  <a:lnTo>
                    <a:pt x="5" y="17"/>
                  </a:lnTo>
                  <a:lnTo>
                    <a:pt x="5" y="18"/>
                  </a:lnTo>
                  <a:lnTo>
                    <a:pt x="5" y="19"/>
                  </a:lnTo>
                  <a:lnTo>
                    <a:pt x="4" y="20"/>
                  </a:lnTo>
                  <a:lnTo>
                    <a:pt x="0" y="12"/>
                  </a:lnTo>
                  <a:lnTo>
                    <a:pt x="1" y="12"/>
                  </a:lnTo>
                  <a:lnTo>
                    <a:pt x="1" y="12"/>
                  </a:lnTo>
                  <a:lnTo>
                    <a:pt x="2" y="12"/>
                  </a:lnTo>
                  <a:lnTo>
                    <a:pt x="2" y="13"/>
                  </a:lnTo>
                  <a:lnTo>
                    <a:pt x="2" y="13"/>
                  </a:lnTo>
                  <a:lnTo>
                    <a:pt x="3" y="13"/>
                  </a:lnTo>
                  <a:lnTo>
                    <a:pt x="4" y="13"/>
                  </a:lnTo>
                  <a:lnTo>
                    <a:pt x="4" y="12"/>
                  </a:lnTo>
                  <a:lnTo>
                    <a:pt x="5" y="12"/>
                  </a:lnTo>
                  <a:lnTo>
                    <a:pt x="6" y="12"/>
                  </a:lnTo>
                  <a:lnTo>
                    <a:pt x="6" y="12"/>
                  </a:lnTo>
                  <a:lnTo>
                    <a:pt x="16" y="6"/>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33" name="Freeform 530"/>
            <p:cNvSpPr>
              <a:spLocks/>
            </p:cNvSpPr>
            <p:nvPr/>
          </p:nvSpPr>
          <p:spPr bwMode="auto">
            <a:xfrm>
              <a:off x="986" y="3550"/>
              <a:ext cx="8" cy="6"/>
            </a:xfrm>
            <a:custGeom>
              <a:avLst/>
              <a:gdLst>
                <a:gd name="T0" fmla="*/ 0 w 8"/>
                <a:gd name="T1" fmla="*/ 2 h 6"/>
                <a:gd name="T2" fmla="*/ 1 w 8"/>
                <a:gd name="T3" fmla="*/ 3 h 6"/>
                <a:gd name="T4" fmla="*/ 1 w 8"/>
                <a:gd name="T5" fmla="*/ 3 h 6"/>
                <a:gd name="T6" fmla="*/ 1 w 8"/>
                <a:gd name="T7" fmla="*/ 4 h 6"/>
                <a:gd name="T8" fmla="*/ 2 w 8"/>
                <a:gd name="T9" fmla="*/ 4 h 6"/>
                <a:gd name="T10" fmla="*/ 2 w 8"/>
                <a:gd name="T11" fmla="*/ 5 h 6"/>
                <a:gd name="T12" fmla="*/ 3 w 8"/>
                <a:gd name="T13" fmla="*/ 5 h 6"/>
                <a:gd name="T14" fmla="*/ 3 w 8"/>
                <a:gd name="T15" fmla="*/ 5 h 6"/>
                <a:gd name="T16" fmla="*/ 3 w 8"/>
                <a:gd name="T17" fmla="*/ 5 h 6"/>
                <a:gd name="T18" fmla="*/ 4 w 8"/>
                <a:gd name="T19" fmla="*/ 5 h 6"/>
                <a:gd name="T20" fmla="*/ 4 w 8"/>
                <a:gd name="T21" fmla="*/ 5 h 6"/>
                <a:gd name="T22" fmla="*/ 5 w 8"/>
                <a:gd name="T23" fmla="*/ 5 h 6"/>
                <a:gd name="T24" fmla="*/ 5 w 8"/>
                <a:gd name="T25" fmla="*/ 5 h 6"/>
                <a:gd name="T26" fmla="*/ 6 w 8"/>
                <a:gd name="T27" fmla="*/ 5 h 6"/>
                <a:gd name="T28" fmla="*/ 6 w 8"/>
                <a:gd name="T29" fmla="*/ 5 h 6"/>
                <a:gd name="T30" fmla="*/ 6 w 8"/>
                <a:gd name="T31" fmla="*/ 4 h 6"/>
                <a:gd name="T32" fmla="*/ 6 w 8"/>
                <a:gd name="T33" fmla="*/ 4 h 6"/>
                <a:gd name="T34" fmla="*/ 7 w 8"/>
                <a:gd name="T35" fmla="*/ 4 h 6"/>
                <a:gd name="T36" fmla="*/ 7 w 8"/>
                <a:gd name="T37" fmla="*/ 3 h 6"/>
                <a:gd name="T38" fmla="*/ 7 w 8"/>
                <a:gd name="T39" fmla="*/ 3 h 6"/>
                <a:gd name="T40" fmla="*/ 7 w 8"/>
                <a:gd name="T41" fmla="*/ 2 h 6"/>
                <a:gd name="T42" fmla="*/ 7 w 8"/>
                <a:gd name="T43" fmla="*/ 2 h 6"/>
                <a:gd name="T44" fmla="*/ 7 w 8"/>
                <a:gd name="T45" fmla="*/ 1 h 6"/>
                <a:gd name="T46" fmla="*/ 6 w 8"/>
                <a:gd name="T47" fmla="*/ 1 h 6"/>
                <a:gd name="T48" fmla="*/ 6 w 8"/>
                <a:gd name="T49" fmla="*/ 0 h 6"/>
                <a:gd name="T50" fmla="*/ 6 w 8"/>
                <a:gd name="T51" fmla="*/ 0 h 6"/>
                <a:gd name="T52" fmla="*/ 5 w 8"/>
                <a:gd name="T53" fmla="*/ 0 h 6"/>
                <a:gd name="T54" fmla="*/ 5 w 8"/>
                <a:gd name="T55" fmla="*/ 0 h 6"/>
                <a:gd name="T56" fmla="*/ 4 w 8"/>
                <a:gd name="T57" fmla="*/ 0 h 6"/>
                <a:gd name="T58" fmla="*/ 4 w 8"/>
                <a:gd name="T59" fmla="*/ 0 h 6"/>
                <a:gd name="T60" fmla="*/ 4 w 8"/>
                <a:gd name="T61" fmla="*/ 0 h 6"/>
                <a:gd name="T62" fmla="*/ 0 w 8"/>
                <a:gd name="T63" fmla="*/ 2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 h="6">
                  <a:moveTo>
                    <a:pt x="0" y="2"/>
                  </a:moveTo>
                  <a:lnTo>
                    <a:pt x="1" y="3"/>
                  </a:lnTo>
                  <a:lnTo>
                    <a:pt x="1" y="3"/>
                  </a:lnTo>
                  <a:lnTo>
                    <a:pt x="1" y="4"/>
                  </a:lnTo>
                  <a:lnTo>
                    <a:pt x="2" y="4"/>
                  </a:lnTo>
                  <a:lnTo>
                    <a:pt x="2" y="5"/>
                  </a:lnTo>
                  <a:lnTo>
                    <a:pt x="3" y="5"/>
                  </a:lnTo>
                  <a:lnTo>
                    <a:pt x="3" y="5"/>
                  </a:lnTo>
                  <a:lnTo>
                    <a:pt x="3" y="5"/>
                  </a:lnTo>
                  <a:lnTo>
                    <a:pt x="4" y="5"/>
                  </a:lnTo>
                  <a:lnTo>
                    <a:pt x="4" y="5"/>
                  </a:lnTo>
                  <a:lnTo>
                    <a:pt x="5" y="5"/>
                  </a:lnTo>
                  <a:lnTo>
                    <a:pt x="5" y="5"/>
                  </a:lnTo>
                  <a:lnTo>
                    <a:pt x="6" y="5"/>
                  </a:lnTo>
                  <a:lnTo>
                    <a:pt x="6" y="5"/>
                  </a:lnTo>
                  <a:lnTo>
                    <a:pt x="6" y="4"/>
                  </a:lnTo>
                  <a:lnTo>
                    <a:pt x="6" y="4"/>
                  </a:lnTo>
                  <a:lnTo>
                    <a:pt x="7" y="4"/>
                  </a:lnTo>
                  <a:lnTo>
                    <a:pt x="7" y="3"/>
                  </a:lnTo>
                  <a:lnTo>
                    <a:pt x="7" y="3"/>
                  </a:lnTo>
                  <a:lnTo>
                    <a:pt x="7" y="2"/>
                  </a:lnTo>
                  <a:lnTo>
                    <a:pt x="7" y="2"/>
                  </a:lnTo>
                  <a:lnTo>
                    <a:pt x="7" y="1"/>
                  </a:lnTo>
                  <a:lnTo>
                    <a:pt x="6" y="1"/>
                  </a:lnTo>
                  <a:lnTo>
                    <a:pt x="6" y="0"/>
                  </a:lnTo>
                  <a:lnTo>
                    <a:pt x="6" y="0"/>
                  </a:lnTo>
                  <a:lnTo>
                    <a:pt x="5" y="0"/>
                  </a:lnTo>
                  <a:lnTo>
                    <a:pt x="5" y="0"/>
                  </a:lnTo>
                  <a:lnTo>
                    <a:pt x="4" y="0"/>
                  </a:lnTo>
                  <a:lnTo>
                    <a:pt x="4" y="0"/>
                  </a:lnTo>
                  <a:lnTo>
                    <a:pt x="4" y="0"/>
                  </a:lnTo>
                  <a:lnTo>
                    <a:pt x="0" y="2"/>
                  </a:lnTo>
                </a:path>
              </a:pathLst>
            </a:custGeom>
            <a:solidFill>
              <a:srgbClr val="B2B2B2"/>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34" name="Freeform 531"/>
            <p:cNvSpPr>
              <a:spLocks/>
            </p:cNvSpPr>
            <p:nvPr/>
          </p:nvSpPr>
          <p:spPr bwMode="auto">
            <a:xfrm>
              <a:off x="661" y="3507"/>
              <a:ext cx="26" cy="28"/>
            </a:xfrm>
            <a:custGeom>
              <a:avLst/>
              <a:gdLst>
                <a:gd name="T0" fmla="*/ 5 w 26"/>
                <a:gd name="T1" fmla="*/ 11 h 28"/>
                <a:gd name="T2" fmla="*/ 5 w 26"/>
                <a:gd name="T3" fmla="*/ 11 h 28"/>
                <a:gd name="T4" fmla="*/ 4 w 26"/>
                <a:gd name="T5" fmla="*/ 11 h 28"/>
                <a:gd name="T6" fmla="*/ 4 w 26"/>
                <a:gd name="T7" fmla="*/ 11 h 28"/>
                <a:gd name="T8" fmla="*/ 3 w 26"/>
                <a:gd name="T9" fmla="*/ 11 h 28"/>
                <a:gd name="T10" fmla="*/ 3 w 26"/>
                <a:gd name="T11" fmla="*/ 10 h 28"/>
                <a:gd name="T12" fmla="*/ 2 w 26"/>
                <a:gd name="T13" fmla="*/ 10 h 28"/>
                <a:gd name="T14" fmla="*/ 2 w 26"/>
                <a:gd name="T15" fmla="*/ 10 h 28"/>
                <a:gd name="T16" fmla="*/ 1 w 26"/>
                <a:gd name="T17" fmla="*/ 11 h 28"/>
                <a:gd name="T18" fmla="*/ 1 w 26"/>
                <a:gd name="T19" fmla="*/ 11 h 28"/>
                <a:gd name="T20" fmla="*/ 0 w 26"/>
                <a:gd name="T21" fmla="*/ 11 h 28"/>
                <a:gd name="T22" fmla="*/ 6 w 26"/>
                <a:gd name="T23" fmla="*/ 4 h 28"/>
                <a:gd name="T24" fmla="*/ 6 w 26"/>
                <a:gd name="T25" fmla="*/ 3 h 28"/>
                <a:gd name="T26" fmla="*/ 6 w 26"/>
                <a:gd name="T27" fmla="*/ 2 h 28"/>
                <a:gd name="T28" fmla="*/ 7 w 26"/>
                <a:gd name="T29" fmla="*/ 2 h 28"/>
                <a:gd name="T30" fmla="*/ 8 w 26"/>
                <a:gd name="T31" fmla="*/ 2 h 28"/>
                <a:gd name="T32" fmla="*/ 9 w 26"/>
                <a:gd name="T33" fmla="*/ 2 h 28"/>
                <a:gd name="T34" fmla="*/ 10 w 26"/>
                <a:gd name="T35" fmla="*/ 1 h 28"/>
                <a:gd name="T36" fmla="*/ 10 w 26"/>
                <a:gd name="T37" fmla="*/ 1 h 28"/>
                <a:gd name="T38" fmla="*/ 11 w 26"/>
                <a:gd name="T39" fmla="*/ 1 h 28"/>
                <a:gd name="T40" fmla="*/ 11 w 26"/>
                <a:gd name="T41" fmla="*/ 0 h 28"/>
                <a:gd name="T42" fmla="*/ 12 w 26"/>
                <a:gd name="T43" fmla="*/ 0 h 28"/>
                <a:gd name="T44" fmla="*/ 13 w 26"/>
                <a:gd name="T45" fmla="*/ 0 h 28"/>
                <a:gd name="T46" fmla="*/ 14 w 26"/>
                <a:gd name="T47" fmla="*/ 0 h 28"/>
                <a:gd name="T48" fmla="*/ 15 w 26"/>
                <a:gd name="T49" fmla="*/ 0 h 28"/>
                <a:gd name="T50" fmla="*/ 15 w 26"/>
                <a:gd name="T51" fmla="*/ 0 h 28"/>
                <a:gd name="T52" fmla="*/ 16 w 26"/>
                <a:gd name="T53" fmla="*/ 0 h 28"/>
                <a:gd name="T54" fmla="*/ 17 w 26"/>
                <a:gd name="T55" fmla="*/ 1 h 28"/>
                <a:gd name="T56" fmla="*/ 18 w 26"/>
                <a:gd name="T57" fmla="*/ 1 h 28"/>
                <a:gd name="T58" fmla="*/ 19 w 26"/>
                <a:gd name="T59" fmla="*/ 1 h 28"/>
                <a:gd name="T60" fmla="*/ 19 w 26"/>
                <a:gd name="T61" fmla="*/ 2 h 28"/>
                <a:gd name="T62" fmla="*/ 20 w 26"/>
                <a:gd name="T63" fmla="*/ 2 h 28"/>
                <a:gd name="T64" fmla="*/ 21 w 26"/>
                <a:gd name="T65" fmla="*/ 2 h 28"/>
                <a:gd name="T66" fmla="*/ 21 w 26"/>
                <a:gd name="T67" fmla="*/ 3 h 28"/>
                <a:gd name="T68" fmla="*/ 22 w 26"/>
                <a:gd name="T69" fmla="*/ 3 h 28"/>
                <a:gd name="T70" fmla="*/ 23 w 26"/>
                <a:gd name="T71" fmla="*/ 5 h 28"/>
                <a:gd name="T72" fmla="*/ 23 w 26"/>
                <a:gd name="T73" fmla="*/ 6 h 28"/>
                <a:gd name="T74" fmla="*/ 24 w 26"/>
                <a:gd name="T75" fmla="*/ 7 h 28"/>
                <a:gd name="T76" fmla="*/ 24 w 26"/>
                <a:gd name="T77" fmla="*/ 8 h 28"/>
                <a:gd name="T78" fmla="*/ 25 w 26"/>
                <a:gd name="T79" fmla="*/ 9 h 28"/>
                <a:gd name="T80" fmla="*/ 25 w 26"/>
                <a:gd name="T81" fmla="*/ 10 h 28"/>
                <a:gd name="T82" fmla="*/ 25 w 26"/>
                <a:gd name="T83" fmla="*/ 11 h 28"/>
                <a:gd name="T84" fmla="*/ 25 w 26"/>
                <a:gd name="T85" fmla="*/ 12 h 28"/>
                <a:gd name="T86" fmla="*/ 25 w 26"/>
                <a:gd name="T87" fmla="*/ 13 h 28"/>
                <a:gd name="T88" fmla="*/ 25 w 26"/>
                <a:gd name="T89" fmla="*/ 15 h 28"/>
                <a:gd name="T90" fmla="*/ 24 w 26"/>
                <a:gd name="T91" fmla="*/ 16 h 28"/>
                <a:gd name="T92" fmla="*/ 24 w 26"/>
                <a:gd name="T93" fmla="*/ 16 h 28"/>
                <a:gd name="T94" fmla="*/ 23 w 26"/>
                <a:gd name="T95" fmla="*/ 18 h 28"/>
                <a:gd name="T96" fmla="*/ 23 w 26"/>
                <a:gd name="T97" fmla="*/ 19 h 28"/>
                <a:gd name="T98" fmla="*/ 22 w 26"/>
                <a:gd name="T99" fmla="*/ 20 h 28"/>
                <a:gd name="T100" fmla="*/ 21 w 26"/>
                <a:gd name="T101" fmla="*/ 20 h 28"/>
                <a:gd name="T102" fmla="*/ 15 w 26"/>
                <a:gd name="T103" fmla="*/ 27 h 28"/>
                <a:gd name="T104" fmla="*/ 15 w 26"/>
                <a:gd name="T105" fmla="*/ 26 h 28"/>
                <a:gd name="T106" fmla="*/ 15 w 26"/>
                <a:gd name="T107" fmla="*/ 25 h 28"/>
                <a:gd name="T108" fmla="*/ 15 w 26"/>
                <a:gd name="T109" fmla="*/ 25 h 28"/>
                <a:gd name="T110" fmla="*/ 15 w 26"/>
                <a:gd name="T111" fmla="*/ 24 h 28"/>
                <a:gd name="T112" fmla="*/ 15 w 26"/>
                <a:gd name="T113" fmla="*/ 23 h 28"/>
                <a:gd name="T114" fmla="*/ 15 w 26"/>
                <a:gd name="T115" fmla="*/ 22 h 28"/>
                <a:gd name="T116" fmla="*/ 15 w 26"/>
                <a:gd name="T117" fmla="*/ 22 h 28"/>
                <a:gd name="T118" fmla="*/ 15 w 26"/>
                <a:gd name="T119" fmla="*/ 21 h 28"/>
                <a:gd name="T120" fmla="*/ 14 w 26"/>
                <a:gd name="T121" fmla="*/ 21 h 28"/>
                <a:gd name="T122" fmla="*/ 14 w 26"/>
                <a:gd name="T123" fmla="*/ 20 h 28"/>
                <a:gd name="T124" fmla="*/ 5 w 26"/>
                <a:gd name="T125" fmla="*/ 11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6" h="28">
                  <a:moveTo>
                    <a:pt x="5" y="11"/>
                  </a:moveTo>
                  <a:lnTo>
                    <a:pt x="5" y="11"/>
                  </a:lnTo>
                  <a:lnTo>
                    <a:pt x="4" y="11"/>
                  </a:lnTo>
                  <a:lnTo>
                    <a:pt x="4" y="11"/>
                  </a:lnTo>
                  <a:lnTo>
                    <a:pt x="3" y="11"/>
                  </a:lnTo>
                  <a:lnTo>
                    <a:pt x="3" y="10"/>
                  </a:lnTo>
                  <a:lnTo>
                    <a:pt x="2" y="10"/>
                  </a:lnTo>
                  <a:lnTo>
                    <a:pt x="2" y="10"/>
                  </a:lnTo>
                  <a:lnTo>
                    <a:pt x="1" y="11"/>
                  </a:lnTo>
                  <a:lnTo>
                    <a:pt x="1" y="11"/>
                  </a:lnTo>
                  <a:lnTo>
                    <a:pt x="0" y="11"/>
                  </a:lnTo>
                  <a:lnTo>
                    <a:pt x="6" y="4"/>
                  </a:lnTo>
                  <a:lnTo>
                    <a:pt x="6" y="3"/>
                  </a:lnTo>
                  <a:lnTo>
                    <a:pt x="6" y="2"/>
                  </a:lnTo>
                  <a:lnTo>
                    <a:pt x="7" y="2"/>
                  </a:lnTo>
                  <a:lnTo>
                    <a:pt x="8" y="2"/>
                  </a:lnTo>
                  <a:lnTo>
                    <a:pt x="9" y="2"/>
                  </a:lnTo>
                  <a:lnTo>
                    <a:pt x="10" y="1"/>
                  </a:lnTo>
                  <a:lnTo>
                    <a:pt x="10" y="1"/>
                  </a:lnTo>
                  <a:lnTo>
                    <a:pt x="11" y="1"/>
                  </a:lnTo>
                  <a:lnTo>
                    <a:pt x="11" y="0"/>
                  </a:lnTo>
                  <a:lnTo>
                    <a:pt x="12" y="0"/>
                  </a:lnTo>
                  <a:lnTo>
                    <a:pt x="13" y="0"/>
                  </a:lnTo>
                  <a:lnTo>
                    <a:pt x="14" y="0"/>
                  </a:lnTo>
                  <a:lnTo>
                    <a:pt x="15" y="0"/>
                  </a:lnTo>
                  <a:lnTo>
                    <a:pt x="15" y="0"/>
                  </a:lnTo>
                  <a:lnTo>
                    <a:pt x="16" y="0"/>
                  </a:lnTo>
                  <a:lnTo>
                    <a:pt x="17" y="1"/>
                  </a:lnTo>
                  <a:lnTo>
                    <a:pt x="18" y="1"/>
                  </a:lnTo>
                  <a:lnTo>
                    <a:pt x="19" y="1"/>
                  </a:lnTo>
                  <a:lnTo>
                    <a:pt x="19" y="2"/>
                  </a:lnTo>
                  <a:lnTo>
                    <a:pt x="20" y="2"/>
                  </a:lnTo>
                  <a:lnTo>
                    <a:pt x="21" y="2"/>
                  </a:lnTo>
                  <a:lnTo>
                    <a:pt x="21" y="3"/>
                  </a:lnTo>
                  <a:lnTo>
                    <a:pt x="22" y="3"/>
                  </a:lnTo>
                  <a:lnTo>
                    <a:pt x="23" y="5"/>
                  </a:lnTo>
                  <a:lnTo>
                    <a:pt x="23" y="6"/>
                  </a:lnTo>
                  <a:lnTo>
                    <a:pt x="24" y="7"/>
                  </a:lnTo>
                  <a:lnTo>
                    <a:pt x="24" y="8"/>
                  </a:lnTo>
                  <a:lnTo>
                    <a:pt x="25" y="9"/>
                  </a:lnTo>
                  <a:lnTo>
                    <a:pt x="25" y="10"/>
                  </a:lnTo>
                  <a:lnTo>
                    <a:pt x="25" y="11"/>
                  </a:lnTo>
                  <a:lnTo>
                    <a:pt x="25" y="12"/>
                  </a:lnTo>
                  <a:lnTo>
                    <a:pt x="25" y="13"/>
                  </a:lnTo>
                  <a:lnTo>
                    <a:pt x="25" y="15"/>
                  </a:lnTo>
                  <a:lnTo>
                    <a:pt x="24" y="16"/>
                  </a:lnTo>
                  <a:lnTo>
                    <a:pt x="24" y="16"/>
                  </a:lnTo>
                  <a:lnTo>
                    <a:pt x="23" y="18"/>
                  </a:lnTo>
                  <a:lnTo>
                    <a:pt x="23" y="19"/>
                  </a:lnTo>
                  <a:lnTo>
                    <a:pt x="22" y="20"/>
                  </a:lnTo>
                  <a:lnTo>
                    <a:pt x="21" y="20"/>
                  </a:lnTo>
                  <a:lnTo>
                    <a:pt x="15" y="27"/>
                  </a:lnTo>
                  <a:lnTo>
                    <a:pt x="15" y="26"/>
                  </a:lnTo>
                  <a:lnTo>
                    <a:pt x="15" y="25"/>
                  </a:lnTo>
                  <a:lnTo>
                    <a:pt x="15" y="25"/>
                  </a:lnTo>
                  <a:lnTo>
                    <a:pt x="15" y="24"/>
                  </a:lnTo>
                  <a:lnTo>
                    <a:pt x="15" y="23"/>
                  </a:lnTo>
                  <a:lnTo>
                    <a:pt x="15" y="22"/>
                  </a:lnTo>
                  <a:lnTo>
                    <a:pt x="15" y="22"/>
                  </a:lnTo>
                  <a:lnTo>
                    <a:pt x="15" y="21"/>
                  </a:lnTo>
                  <a:lnTo>
                    <a:pt x="14" y="21"/>
                  </a:lnTo>
                  <a:lnTo>
                    <a:pt x="14" y="20"/>
                  </a:lnTo>
                  <a:lnTo>
                    <a:pt x="5" y="11"/>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35" name="Freeform 532"/>
            <p:cNvSpPr>
              <a:spLocks/>
            </p:cNvSpPr>
            <p:nvPr/>
          </p:nvSpPr>
          <p:spPr bwMode="auto">
            <a:xfrm>
              <a:off x="668" y="3509"/>
              <a:ext cx="17" cy="18"/>
            </a:xfrm>
            <a:custGeom>
              <a:avLst/>
              <a:gdLst>
                <a:gd name="T0" fmla="*/ 9 w 17"/>
                <a:gd name="T1" fmla="*/ 16 h 18"/>
                <a:gd name="T2" fmla="*/ 9 w 17"/>
                <a:gd name="T3" fmla="*/ 16 h 18"/>
                <a:gd name="T4" fmla="*/ 10 w 17"/>
                <a:gd name="T5" fmla="*/ 16 h 18"/>
                <a:gd name="T6" fmla="*/ 11 w 17"/>
                <a:gd name="T7" fmla="*/ 17 h 18"/>
                <a:gd name="T8" fmla="*/ 12 w 17"/>
                <a:gd name="T9" fmla="*/ 17 h 18"/>
                <a:gd name="T10" fmla="*/ 12 w 17"/>
                <a:gd name="T11" fmla="*/ 17 h 18"/>
                <a:gd name="T12" fmla="*/ 13 w 17"/>
                <a:gd name="T13" fmla="*/ 17 h 18"/>
                <a:gd name="T14" fmla="*/ 13 w 17"/>
                <a:gd name="T15" fmla="*/ 16 h 18"/>
                <a:gd name="T16" fmla="*/ 14 w 17"/>
                <a:gd name="T17" fmla="*/ 16 h 18"/>
                <a:gd name="T18" fmla="*/ 15 w 17"/>
                <a:gd name="T19" fmla="*/ 16 h 18"/>
                <a:gd name="T20" fmla="*/ 15 w 17"/>
                <a:gd name="T21" fmla="*/ 15 h 18"/>
                <a:gd name="T22" fmla="*/ 15 w 17"/>
                <a:gd name="T23" fmla="*/ 14 h 18"/>
                <a:gd name="T24" fmla="*/ 16 w 17"/>
                <a:gd name="T25" fmla="*/ 13 h 18"/>
                <a:gd name="T26" fmla="*/ 16 w 17"/>
                <a:gd name="T27" fmla="*/ 12 h 18"/>
                <a:gd name="T28" fmla="*/ 16 w 17"/>
                <a:gd name="T29" fmla="*/ 11 h 18"/>
                <a:gd name="T30" fmla="*/ 16 w 17"/>
                <a:gd name="T31" fmla="*/ 10 h 18"/>
                <a:gd name="T32" fmla="*/ 16 w 17"/>
                <a:gd name="T33" fmla="*/ 10 h 18"/>
                <a:gd name="T34" fmla="*/ 16 w 17"/>
                <a:gd name="T35" fmla="*/ 9 h 18"/>
                <a:gd name="T36" fmla="*/ 15 w 17"/>
                <a:gd name="T37" fmla="*/ 8 h 18"/>
                <a:gd name="T38" fmla="*/ 15 w 17"/>
                <a:gd name="T39" fmla="*/ 7 h 18"/>
                <a:gd name="T40" fmla="*/ 15 w 17"/>
                <a:gd name="T41" fmla="*/ 7 h 18"/>
                <a:gd name="T42" fmla="*/ 15 w 17"/>
                <a:gd name="T43" fmla="*/ 6 h 18"/>
                <a:gd name="T44" fmla="*/ 14 w 17"/>
                <a:gd name="T45" fmla="*/ 5 h 18"/>
                <a:gd name="T46" fmla="*/ 13 w 17"/>
                <a:gd name="T47" fmla="*/ 4 h 18"/>
                <a:gd name="T48" fmla="*/ 12 w 17"/>
                <a:gd name="T49" fmla="*/ 4 h 18"/>
                <a:gd name="T50" fmla="*/ 12 w 17"/>
                <a:gd name="T51" fmla="*/ 3 h 18"/>
                <a:gd name="T52" fmla="*/ 11 w 17"/>
                <a:gd name="T53" fmla="*/ 3 h 18"/>
                <a:gd name="T54" fmla="*/ 11 w 17"/>
                <a:gd name="T55" fmla="*/ 2 h 18"/>
                <a:gd name="T56" fmla="*/ 10 w 17"/>
                <a:gd name="T57" fmla="*/ 1 h 18"/>
                <a:gd name="T58" fmla="*/ 9 w 17"/>
                <a:gd name="T59" fmla="*/ 1 h 18"/>
                <a:gd name="T60" fmla="*/ 9 w 17"/>
                <a:gd name="T61" fmla="*/ 1 h 18"/>
                <a:gd name="T62" fmla="*/ 8 w 17"/>
                <a:gd name="T63" fmla="*/ 1 h 18"/>
                <a:gd name="T64" fmla="*/ 7 w 17"/>
                <a:gd name="T65" fmla="*/ 1 h 18"/>
                <a:gd name="T66" fmla="*/ 7 w 17"/>
                <a:gd name="T67" fmla="*/ 0 h 18"/>
                <a:gd name="T68" fmla="*/ 6 w 17"/>
                <a:gd name="T69" fmla="*/ 0 h 18"/>
                <a:gd name="T70" fmla="*/ 5 w 17"/>
                <a:gd name="T71" fmla="*/ 0 h 18"/>
                <a:gd name="T72" fmla="*/ 4 w 17"/>
                <a:gd name="T73" fmla="*/ 1 h 18"/>
                <a:gd name="T74" fmla="*/ 3 w 17"/>
                <a:gd name="T75" fmla="*/ 1 h 18"/>
                <a:gd name="T76" fmla="*/ 2 w 17"/>
                <a:gd name="T77" fmla="*/ 1 h 18"/>
                <a:gd name="T78" fmla="*/ 1 w 17"/>
                <a:gd name="T79" fmla="*/ 1 h 18"/>
                <a:gd name="T80" fmla="*/ 1 w 17"/>
                <a:gd name="T81" fmla="*/ 2 h 18"/>
                <a:gd name="T82" fmla="*/ 1 w 17"/>
                <a:gd name="T83" fmla="*/ 3 h 18"/>
                <a:gd name="T84" fmla="*/ 0 w 17"/>
                <a:gd name="T85" fmla="*/ 3 h 18"/>
                <a:gd name="T86" fmla="*/ 0 w 17"/>
                <a:gd name="T87" fmla="*/ 4 h 18"/>
                <a:gd name="T88" fmla="*/ 0 w 17"/>
                <a:gd name="T89" fmla="*/ 4 h 18"/>
                <a:gd name="T90" fmla="*/ 0 w 17"/>
                <a:gd name="T91" fmla="*/ 5 h 18"/>
                <a:gd name="T92" fmla="*/ 0 w 17"/>
                <a:gd name="T93" fmla="*/ 6 h 18"/>
                <a:gd name="T94" fmla="*/ 1 w 17"/>
                <a:gd name="T95" fmla="*/ 6 h 18"/>
                <a:gd name="T96" fmla="*/ 1 w 17"/>
                <a:gd name="T97" fmla="*/ 7 h 18"/>
                <a:gd name="T98" fmla="*/ 1 w 17"/>
                <a:gd name="T99" fmla="*/ 7 h 18"/>
                <a:gd name="T100" fmla="*/ 9 w 17"/>
                <a:gd name="T101" fmla="*/ 16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7" h="18">
                  <a:moveTo>
                    <a:pt x="9" y="16"/>
                  </a:moveTo>
                  <a:lnTo>
                    <a:pt x="9" y="16"/>
                  </a:lnTo>
                  <a:lnTo>
                    <a:pt x="10" y="16"/>
                  </a:lnTo>
                  <a:lnTo>
                    <a:pt x="11" y="17"/>
                  </a:lnTo>
                  <a:lnTo>
                    <a:pt x="12" y="17"/>
                  </a:lnTo>
                  <a:lnTo>
                    <a:pt x="12" y="17"/>
                  </a:lnTo>
                  <a:lnTo>
                    <a:pt x="13" y="17"/>
                  </a:lnTo>
                  <a:lnTo>
                    <a:pt x="13" y="16"/>
                  </a:lnTo>
                  <a:lnTo>
                    <a:pt x="14" y="16"/>
                  </a:lnTo>
                  <a:lnTo>
                    <a:pt x="15" y="16"/>
                  </a:lnTo>
                  <a:lnTo>
                    <a:pt x="15" y="15"/>
                  </a:lnTo>
                  <a:lnTo>
                    <a:pt x="15" y="14"/>
                  </a:lnTo>
                  <a:lnTo>
                    <a:pt x="16" y="13"/>
                  </a:lnTo>
                  <a:lnTo>
                    <a:pt x="16" y="12"/>
                  </a:lnTo>
                  <a:lnTo>
                    <a:pt x="16" y="11"/>
                  </a:lnTo>
                  <a:lnTo>
                    <a:pt x="16" y="10"/>
                  </a:lnTo>
                  <a:lnTo>
                    <a:pt x="16" y="10"/>
                  </a:lnTo>
                  <a:lnTo>
                    <a:pt x="16" y="9"/>
                  </a:lnTo>
                  <a:lnTo>
                    <a:pt x="15" y="8"/>
                  </a:lnTo>
                  <a:lnTo>
                    <a:pt x="15" y="7"/>
                  </a:lnTo>
                  <a:lnTo>
                    <a:pt x="15" y="7"/>
                  </a:lnTo>
                  <a:lnTo>
                    <a:pt x="15" y="6"/>
                  </a:lnTo>
                  <a:lnTo>
                    <a:pt x="14" y="5"/>
                  </a:lnTo>
                  <a:lnTo>
                    <a:pt x="13" y="4"/>
                  </a:lnTo>
                  <a:lnTo>
                    <a:pt x="12" y="4"/>
                  </a:lnTo>
                  <a:lnTo>
                    <a:pt x="12" y="3"/>
                  </a:lnTo>
                  <a:lnTo>
                    <a:pt x="11" y="3"/>
                  </a:lnTo>
                  <a:lnTo>
                    <a:pt x="11" y="2"/>
                  </a:lnTo>
                  <a:lnTo>
                    <a:pt x="10" y="1"/>
                  </a:lnTo>
                  <a:lnTo>
                    <a:pt x="9" y="1"/>
                  </a:lnTo>
                  <a:lnTo>
                    <a:pt x="9" y="1"/>
                  </a:lnTo>
                  <a:lnTo>
                    <a:pt x="8" y="1"/>
                  </a:lnTo>
                  <a:lnTo>
                    <a:pt x="7" y="1"/>
                  </a:lnTo>
                  <a:lnTo>
                    <a:pt x="7" y="0"/>
                  </a:lnTo>
                  <a:lnTo>
                    <a:pt x="6" y="0"/>
                  </a:lnTo>
                  <a:lnTo>
                    <a:pt x="5" y="0"/>
                  </a:lnTo>
                  <a:lnTo>
                    <a:pt x="4" y="1"/>
                  </a:lnTo>
                  <a:lnTo>
                    <a:pt x="3" y="1"/>
                  </a:lnTo>
                  <a:lnTo>
                    <a:pt x="2" y="1"/>
                  </a:lnTo>
                  <a:lnTo>
                    <a:pt x="1" y="1"/>
                  </a:lnTo>
                  <a:lnTo>
                    <a:pt x="1" y="2"/>
                  </a:lnTo>
                  <a:lnTo>
                    <a:pt x="1" y="3"/>
                  </a:lnTo>
                  <a:lnTo>
                    <a:pt x="0" y="3"/>
                  </a:lnTo>
                  <a:lnTo>
                    <a:pt x="0" y="4"/>
                  </a:lnTo>
                  <a:lnTo>
                    <a:pt x="0" y="4"/>
                  </a:lnTo>
                  <a:lnTo>
                    <a:pt x="0" y="5"/>
                  </a:lnTo>
                  <a:lnTo>
                    <a:pt x="0" y="6"/>
                  </a:lnTo>
                  <a:lnTo>
                    <a:pt x="1" y="6"/>
                  </a:lnTo>
                  <a:lnTo>
                    <a:pt x="1" y="7"/>
                  </a:lnTo>
                  <a:lnTo>
                    <a:pt x="1" y="7"/>
                  </a:lnTo>
                  <a:lnTo>
                    <a:pt x="9" y="16"/>
                  </a:lnTo>
                </a:path>
              </a:pathLst>
            </a:custGeom>
            <a:solidFill>
              <a:srgbClr val="B2B2B2"/>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36" name="Freeform 533"/>
            <p:cNvSpPr>
              <a:spLocks/>
            </p:cNvSpPr>
            <p:nvPr/>
          </p:nvSpPr>
          <p:spPr bwMode="auto">
            <a:xfrm>
              <a:off x="792" y="3483"/>
              <a:ext cx="6" cy="7"/>
            </a:xfrm>
            <a:custGeom>
              <a:avLst/>
              <a:gdLst>
                <a:gd name="T0" fmla="*/ 5 w 6"/>
                <a:gd name="T1" fmla="*/ 4 h 7"/>
                <a:gd name="T2" fmla="*/ 5 w 6"/>
                <a:gd name="T3" fmla="*/ 4 h 7"/>
                <a:gd name="T4" fmla="*/ 4 w 6"/>
                <a:gd name="T5" fmla="*/ 4 h 7"/>
                <a:gd name="T6" fmla="*/ 4 w 6"/>
                <a:gd name="T7" fmla="*/ 5 h 7"/>
                <a:gd name="T8" fmla="*/ 4 w 6"/>
                <a:gd name="T9" fmla="*/ 5 h 7"/>
                <a:gd name="T10" fmla="*/ 4 w 6"/>
                <a:gd name="T11" fmla="*/ 5 h 7"/>
                <a:gd name="T12" fmla="*/ 3 w 6"/>
                <a:gd name="T13" fmla="*/ 6 h 7"/>
                <a:gd name="T14" fmla="*/ 3 w 6"/>
                <a:gd name="T15" fmla="*/ 6 h 7"/>
                <a:gd name="T16" fmla="*/ 2 w 6"/>
                <a:gd name="T17" fmla="*/ 6 h 7"/>
                <a:gd name="T18" fmla="*/ 2 w 6"/>
                <a:gd name="T19" fmla="*/ 6 h 7"/>
                <a:gd name="T20" fmla="*/ 2 w 6"/>
                <a:gd name="T21" fmla="*/ 5 h 7"/>
                <a:gd name="T22" fmla="*/ 2 w 6"/>
                <a:gd name="T23" fmla="*/ 5 h 7"/>
                <a:gd name="T24" fmla="*/ 1 w 6"/>
                <a:gd name="T25" fmla="*/ 2 h 7"/>
                <a:gd name="T26" fmla="*/ 1 w 6"/>
                <a:gd name="T27" fmla="*/ 1 h 7"/>
                <a:gd name="T28" fmla="*/ 1 w 6"/>
                <a:gd name="T29" fmla="*/ 1 h 7"/>
                <a:gd name="T30" fmla="*/ 2 w 6"/>
                <a:gd name="T31" fmla="*/ 1 h 7"/>
                <a:gd name="T32" fmla="*/ 2 w 6"/>
                <a:gd name="T33" fmla="*/ 0 h 7"/>
                <a:gd name="T34" fmla="*/ 0 w 6"/>
                <a:gd name="T35" fmla="*/ 1 h 7"/>
                <a:gd name="T36" fmla="*/ 0 w 6"/>
                <a:gd name="T37" fmla="*/ 1 h 7"/>
                <a:gd name="T38" fmla="*/ 0 w 6"/>
                <a:gd name="T39" fmla="*/ 1 h 7"/>
                <a:gd name="T40" fmla="*/ 0 w 6"/>
                <a:gd name="T41" fmla="*/ 2 h 7"/>
                <a:gd name="T42" fmla="*/ 1 w 6"/>
                <a:gd name="T43" fmla="*/ 2 h 7"/>
                <a:gd name="T44" fmla="*/ 1 w 6"/>
                <a:gd name="T45" fmla="*/ 5 h 7"/>
                <a:gd name="T46" fmla="*/ 1 w 6"/>
                <a:gd name="T47" fmla="*/ 5 h 7"/>
                <a:gd name="T48" fmla="*/ 1 w 6"/>
                <a:gd name="T49" fmla="*/ 6 h 7"/>
                <a:gd name="T50" fmla="*/ 1 w 6"/>
                <a:gd name="T51" fmla="*/ 6 h 7"/>
                <a:gd name="T52" fmla="*/ 5 w 6"/>
                <a:gd name="T53" fmla="*/ 6 h 7"/>
                <a:gd name="T54" fmla="*/ 5 w 6"/>
                <a:gd name="T55" fmla="*/ 4 h 7"/>
                <a:gd name="T56" fmla="*/ 5 w 6"/>
                <a:gd name="T57" fmla="*/ 4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 h="7">
                  <a:moveTo>
                    <a:pt x="5" y="4"/>
                  </a:moveTo>
                  <a:lnTo>
                    <a:pt x="5" y="4"/>
                  </a:lnTo>
                  <a:lnTo>
                    <a:pt x="4" y="4"/>
                  </a:lnTo>
                  <a:lnTo>
                    <a:pt x="4" y="5"/>
                  </a:lnTo>
                  <a:lnTo>
                    <a:pt x="4" y="5"/>
                  </a:lnTo>
                  <a:lnTo>
                    <a:pt x="4" y="5"/>
                  </a:lnTo>
                  <a:lnTo>
                    <a:pt x="3" y="6"/>
                  </a:lnTo>
                  <a:lnTo>
                    <a:pt x="3" y="6"/>
                  </a:lnTo>
                  <a:lnTo>
                    <a:pt x="2" y="6"/>
                  </a:lnTo>
                  <a:lnTo>
                    <a:pt x="2" y="6"/>
                  </a:lnTo>
                  <a:lnTo>
                    <a:pt x="2" y="5"/>
                  </a:lnTo>
                  <a:lnTo>
                    <a:pt x="2" y="5"/>
                  </a:lnTo>
                  <a:lnTo>
                    <a:pt x="1" y="2"/>
                  </a:lnTo>
                  <a:lnTo>
                    <a:pt x="1" y="1"/>
                  </a:lnTo>
                  <a:lnTo>
                    <a:pt x="1" y="1"/>
                  </a:lnTo>
                  <a:lnTo>
                    <a:pt x="2" y="1"/>
                  </a:lnTo>
                  <a:lnTo>
                    <a:pt x="2" y="0"/>
                  </a:lnTo>
                  <a:lnTo>
                    <a:pt x="0" y="1"/>
                  </a:lnTo>
                  <a:lnTo>
                    <a:pt x="0" y="1"/>
                  </a:lnTo>
                  <a:lnTo>
                    <a:pt x="0" y="1"/>
                  </a:lnTo>
                  <a:lnTo>
                    <a:pt x="0" y="2"/>
                  </a:lnTo>
                  <a:lnTo>
                    <a:pt x="1" y="2"/>
                  </a:lnTo>
                  <a:lnTo>
                    <a:pt x="1" y="5"/>
                  </a:lnTo>
                  <a:lnTo>
                    <a:pt x="1" y="5"/>
                  </a:lnTo>
                  <a:lnTo>
                    <a:pt x="1" y="6"/>
                  </a:lnTo>
                  <a:lnTo>
                    <a:pt x="1" y="6"/>
                  </a:lnTo>
                  <a:lnTo>
                    <a:pt x="5" y="6"/>
                  </a:lnTo>
                  <a:lnTo>
                    <a:pt x="5" y="4"/>
                  </a:lnTo>
                  <a:lnTo>
                    <a:pt x="5" y="4"/>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37" name="Freeform 534"/>
            <p:cNvSpPr>
              <a:spLocks/>
            </p:cNvSpPr>
            <p:nvPr/>
          </p:nvSpPr>
          <p:spPr bwMode="auto">
            <a:xfrm>
              <a:off x="928" y="3493"/>
              <a:ext cx="38" cy="37"/>
            </a:xfrm>
            <a:custGeom>
              <a:avLst/>
              <a:gdLst>
                <a:gd name="T0" fmla="*/ 31 w 38"/>
                <a:gd name="T1" fmla="*/ 20 h 37"/>
                <a:gd name="T2" fmla="*/ 32 w 38"/>
                <a:gd name="T3" fmla="*/ 19 h 37"/>
                <a:gd name="T4" fmla="*/ 34 w 38"/>
                <a:gd name="T5" fmla="*/ 18 h 37"/>
                <a:gd name="T6" fmla="*/ 34 w 38"/>
                <a:gd name="T7" fmla="*/ 19 h 37"/>
                <a:gd name="T8" fmla="*/ 35 w 38"/>
                <a:gd name="T9" fmla="*/ 20 h 37"/>
                <a:gd name="T10" fmla="*/ 37 w 38"/>
                <a:gd name="T11" fmla="*/ 19 h 37"/>
                <a:gd name="T12" fmla="*/ 14 w 38"/>
                <a:gd name="T13" fmla="*/ 24 h 37"/>
                <a:gd name="T14" fmla="*/ 15 w 38"/>
                <a:gd name="T15" fmla="*/ 0 h 37"/>
                <a:gd name="T16" fmla="*/ 15 w 38"/>
                <a:gd name="T17" fmla="*/ 2 h 37"/>
                <a:gd name="T18" fmla="*/ 16 w 38"/>
                <a:gd name="T19" fmla="*/ 3 h 37"/>
                <a:gd name="T20" fmla="*/ 15 w 38"/>
                <a:gd name="T21" fmla="*/ 4 h 37"/>
                <a:gd name="T22" fmla="*/ 15 w 38"/>
                <a:gd name="T23" fmla="*/ 6 h 37"/>
                <a:gd name="T24" fmla="*/ 5 w 38"/>
                <a:gd name="T25" fmla="*/ 16 h 37"/>
                <a:gd name="T26" fmla="*/ 3 w 38"/>
                <a:gd name="T27" fmla="*/ 17 h 37"/>
                <a:gd name="T28" fmla="*/ 3 w 38"/>
                <a:gd name="T29" fmla="*/ 18 h 37"/>
                <a:gd name="T30" fmla="*/ 1 w 38"/>
                <a:gd name="T31" fmla="*/ 17 h 37"/>
                <a:gd name="T32" fmla="*/ 0 w 38"/>
                <a:gd name="T33" fmla="*/ 17 h 37"/>
                <a:gd name="T34" fmla="*/ 6 w 38"/>
                <a:gd name="T35" fmla="*/ 22 h 37"/>
                <a:gd name="T36" fmla="*/ 5 w 38"/>
                <a:gd name="T37" fmla="*/ 21 h 37"/>
                <a:gd name="T38" fmla="*/ 5 w 38"/>
                <a:gd name="T39" fmla="*/ 19 h 37"/>
                <a:gd name="T40" fmla="*/ 6 w 38"/>
                <a:gd name="T41" fmla="*/ 17 h 37"/>
                <a:gd name="T42" fmla="*/ 7 w 38"/>
                <a:gd name="T43" fmla="*/ 16 h 37"/>
                <a:gd name="T44" fmla="*/ 9 w 38"/>
                <a:gd name="T45" fmla="*/ 26 h 37"/>
                <a:gd name="T46" fmla="*/ 31 w 38"/>
                <a:gd name="T47" fmla="*/ 16 h 37"/>
                <a:gd name="T48" fmla="*/ 19 w 38"/>
                <a:gd name="T49" fmla="*/ 29 h 37"/>
                <a:gd name="T50" fmla="*/ 17 w 38"/>
                <a:gd name="T51" fmla="*/ 30 h 37"/>
                <a:gd name="T52" fmla="*/ 16 w 38"/>
                <a:gd name="T53" fmla="*/ 31 h 37"/>
                <a:gd name="T54" fmla="*/ 15 w 38"/>
                <a:gd name="T55" fmla="*/ 30 h 37"/>
                <a:gd name="T56" fmla="*/ 15 w 38"/>
                <a:gd name="T57" fmla="*/ 29 h 37"/>
                <a:gd name="T58" fmla="*/ 22 w 38"/>
                <a:gd name="T59" fmla="*/ 36 h 37"/>
                <a:gd name="T60" fmla="*/ 22 w 38"/>
                <a:gd name="T61" fmla="*/ 35 h 37"/>
                <a:gd name="T62" fmla="*/ 21 w 38"/>
                <a:gd name="T63" fmla="*/ 33 h 37"/>
                <a:gd name="T64" fmla="*/ 21 w 38"/>
                <a:gd name="T65" fmla="*/ 32 h 37"/>
                <a:gd name="T66" fmla="*/ 22 w 38"/>
                <a:gd name="T67" fmla="*/ 30 h 37"/>
                <a:gd name="T68" fmla="*/ 31 w 38"/>
                <a:gd name="T69" fmla="*/ 21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8" h="37">
                  <a:moveTo>
                    <a:pt x="31" y="21"/>
                  </a:moveTo>
                  <a:lnTo>
                    <a:pt x="31" y="20"/>
                  </a:lnTo>
                  <a:lnTo>
                    <a:pt x="32" y="20"/>
                  </a:lnTo>
                  <a:lnTo>
                    <a:pt x="32" y="19"/>
                  </a:lnTo>
                  <a:lnTo>
                    <a:pt x="33" y="19"/>
                  </a:lnTo>
                  <a:lnTo>
                    <a:pt x="34" y="18"/>
                  </a:lnTo>
                  <a:lnTo>
                    <a:pt x="34" y="18"/>
                  </a:lnTo>
                  <a:lnTo>
                    <a:pt x="34" y="19"/>
                  </a:lnTo>
                  <a:lnTo>
                    <a:pt x="35" y="19"/>
                  </a:lnTo>
                  <a:lnTo>
                    <a:pt x="35" y="20"/>
                  </a:lnTo>
                  <a:lnTo>
                    <a:pt x="36" y="20"/>
                  </a:lnTo>
                  <a:lnTo>
                    <a:pt x="37" y="19"/>
                  </a:lnTo>
                  <a:lnTo>
                    <a:pt x="32" y="15"/>
                  </a:lnTo>
                  <a:lnTo>
                    <a:pt x="14" y="24"/>
                  </a:lnTo>
                  <a:lnTo>
                    <a:pt x="21" y="4"/>
                  </a:lnTo>
                  <a:lnTo>
                    <a:pt x="15" y="0"/>
                  </a:lnTo>
                  <a:lnTo>
                    <a:pt x="15" y="1"/>
                  </a:lnTo>
                  <a:lnTo>
                    <a:pt x="15" y="2"/>
                  </a:lnTo>
                  <a:lnTo>
                    <a:pt x="16" y="3"/>
                  </a:lnTo>
                  <a:lnTo>
                    <a:pt x="16" y="3"/>
                  </a:lnTo>
                  <a:lnTo>
                    <a:pt x="15" y="3"/>
                  </a:lnTo>
                  <a:lnTo>
                    <a:pt x="15" y="4"/>
                  </a:lnTo>
                  <a:lnTo>
                    <a:pt x="15" y="5"/>
                  </a:lnTo>
                  <a:lnTo>
                    <a:pt x="15" y="6"/>
                  </a:lnTo>
                  <a:lnTo>
                    <a:pt x="6" y="15"/>
                  </a:lnTo>
                  <a:lnTo>
                    <a:pt x="5" y="16"/>
                  </a:lnTo>
                  <a:lnTo>
                    <a:pt x="4" y="17"/>
                  </a:lnTo>
                  <a:lnTo>
                    <a:pt x="3" y="17"/>
                  </a:lnTo>
                  <a:lnTo>
                    <a:pt x="3" y="18"/>
                  </a:lnTo>
                  <a:lnTo>
                    <a:pt x="3" y="18"/>
                  </a:lnTo>
                  <a:lnTo>
                    <a:pt x="2" y="17"/>
                  </a:lnTo>
                  <a:lnTo>
                    <a:pt x="1" y="17"/>
                  </a:lnTo>
                  <a:lnTo>
                    <a:pt x="1" y="16"/>
                  </a:lnTo>
                  <a:lnTo>
                    <a:pt x="0" y="17"/>
                  </a:lnTo>
                  <a:lnTo>
                    <a:pt x="6" y="23"/>
                  </a:lnTo>
                  <a:lnTo>
                    <a:pt x="6" y="22"/>
                  </a:lnTo>
                  <a:lnTo>
                    <a:pt x="6" y="21"/>
                  </a:lnTo>
                  <a:lnTo>
                    <a:pt x="5" y="21"/>
                  </a:lnTo>
                  <a:lnTo>
                    <a:pt x="5" y="20"/>
                  </a:lnTo>
                  <a:lnTo>
                    <a:pt x="5" y="19"/>
                  </a:lnTo>
                  <a:lnTo>
                    <a:pt x="6" y="18"/>
                  </a:lnTo>
                  <a:lnTo>
                    <a:pt x="6" y="17"/>
                  </a:lnTo>
                  <a:lnTo>
                    <a:pt x="7" y="17"/>
                  </a:lnTo>
                  <a:lnTo>
                    <a:pt x="7" y="16"/>
                  </a:lnTo>
                  <a:lnTo>
                    <a:pt x="17" y="5"/>
                  </a:lnTo>
                  <a:lnTo>
                    <a:pt x="9" y="26"/>
                  </a:lnTo>
                  <a:lnTo>
                    <a:pt x="10" y="27"/>
                  </a:lnTo>
                  <a:lnTo>
                    <a:pt x="31" y="16"/>
                  </a:lnTo>
                  <a:lnTo>
                    <a:pt x="20" y="28"/>
                  </a:lnTo>
                  <a:lnTo>
                    <a:pt x="19" y="29"/>
                  </a:lnTo>
                  <a:lnTo>
                    <a:pt x="18" y="30"/>
                  </a:lnTo>
                  <a:lnTo>
                    <a:pt x="17" y="30"/>
                  </a:lnTo>
                  <a:lnTo>
                    <a:pt x="17" y="31"/>
                  </a:lnTo>
                  <a:lnTo>
                    <a:pt x="16" y="31"/>
                  </a:lnTo>
                  <a:lnTo>
                    <a:pt x="16" y="30"/>
                  </a:lnTo>
                  <a:lnTo>
                    <a:pt x="15" y="30"/>
                  </a:lnTo>
                  <a:lnTo>
                    <a:pt x="15" y="29"/>
                  </a:lnTo>
                  <a:lnTo>
                    <a:pt x="15" y="29"/>
                  </a:lnTo>
                  <a:lnTo>
                    <a:pt x="15" y="30"/>
                  </a:lnTo>
                  <a:lnTo>
                    <a:pt x="22" y="36"/>
                  </a:lnTo>
                  <a:lnTo>
                    <a:pt x="22" y="35"/>
                  </a:lnTo>
                  <a:lnTo>
                    <a:pt x="22" y="35"/>
                  </a:lnTo>
                  <a:lnTo>
                    <a:pt x="21" y="34"/>
                  </a:lnTo>
                  <a:lnTo>
                    <a:pt x="21" y="33"/>
                  </a:lnTo>
                  <a:lnTo>
                    <a:pt x="21" y="33"/>
                  </a:lnTo>
                  <a:lnTo>
                    <a:pt x="21" y="32"/>
                  </a:lnTo>
                  <a:lnTo>
                    <a:pt x="22" y="31"/>
                  </a:lnTo>
                  <a:lnTo>
                    <a:pt x="22" y="30"/>
                  </a:lnTo>
                  <a:lnTo>
                    <a:pt x="22" y="30"/>
                  </a:lnTo>
                  <a:lnTo>
                    <a:pt x="31" y="21"/>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38" name="Freeform 535"/>
            <p:cNvSpPr>
              <a:spLocks/>
            </p:cNvSpPr>
            <p:nvPr/>
          </p:nvSpPr>
          <p:spPr bwMode="auto">
            <a:xfrm>
              <a:off x="612" y="3584"/>
              <a:ext cx="28" cy="29"/>
            </a:xfrm>
            <a:custGeom>
              <a:avLst/>
              <a:gdLst>
                <a:gd name="T0" fmla="*/ 1 w 28"/>
                <a:gd name="T1" fmla="*/ 16 h 29"/>
                <a:gd name="T2" fmla="*/ 0 w 28"/>
                <a:gd name="T3" fmla="*/ 21 h 29"/>
                <a:gd name="T4" fmla="*/ 1 w 28"/>
                <a:gd name="T5" fmla="*/ 21 h 29"/>
                <a:gd name="T6" fmla="*/ 1 w 28"/>
                <a:gd name="T7" fmla="*/ 20 h 29"/>
                <a:gd name="T8" fmla="*/ 2 w 28"/>
                <a:gd name="T9" fmla="*/ 20 h 29"/>
                <a:gd name="T10" fmla="*/ 2 w 28"/>
                <a:gd name="T11" fmla="*/ 19 h 29"/>
                <a:gd name="T12" fmla="*/ 2 w 28"/>
                <a:gd name="T13" fmla="*/ 19 h 29"/>
                <a:gd name="T14" fmla="*/ 3 w 28"/>
                <a:gd name="T15" fmla="*/ 19 h 29"/>
                <a:gd name="T16" fmla="*/ 4 w 28"/>
                <a:gd name="T17" fmla="*/ 19 h 29"/>
                <a:gd name="T18" fmla="*/ 4 w 28"/>
                <a:gd name="T19" fmla="*/ 20 h 29"/>
                <a:gd name="T20" fmla="*/ 5 w 28"/>
                <a:gd name="T21" fmla="*/ 20 h 29"/>
                <a:gd name="T22" fmla="*/ 6 w 28"/>
                <a:gd name="T23" fmla="*/ 20 h 29"/>
                <a:gd name="T24" fmla="*/ 16 w 28"/>
                <a:gd name="T25" fmla="*/ 23 h 29"/>
                <a:gd name="T26" fmla="*/ 17 w 28"/>
                <a:gd name="T27" fmla="*/ 24 h 29"/>
                <a:gd name="T28" fmla="*/ 18 w 28"/>
                <a:gd name="T29" fmla="*/ 24 h 29"/>
                <a:gd name="T30" fmla="*/ 19 w 28"/>
                <a:gd name="T31" fmla="*/ 24 h 29"/>
                <a:gd name="T32" fmla="*/ 19 w 28"/>
                <a:gd name="T33" fmla="*/ 25 h 29"/>
                <a:gd name="T34" fmla="*/ 20 w 28"/>
                <a:gd name="T35" fmla="*/ 25 h 29"/>
                <a:gd name="T36" fmla="*/ 20 w 28"/>
                <a:gd name="T37" fmla="*/ 26 h 29"/>
                <a:gd name="T38" fmla="*/ 20 w 28"/>
                <a:gd name="T39" fmla="*/ 26 h 29"/>
                <a:gd name="T40" fmla="*/ 20 w 28"/>
                <a:gd name="T41" fmla="*/ 26 h 29"/>
                <a:gd name="T42" fmla="*/ 20 w 28"/>
                <a:gd name="T43" fmla="*/ 27 h 29"/>
                <a:gd name="T44" fmla="*/ 20 w 28"/>
                <a:gd name="T45" fmla="*/ 27 h 29"/>
                <a:gd name="T46" fmla="*/ 20 w 28"/>
                <a:gd name="T47" fmla="*/ 28 h 29"/>
                <a:gd name="T48" fmla="*/ 21 w 28"/>
                <a:gd name="T49" fmla="*/ 28 h 29"/>
                <a:gd name="T50" fmla="*/ 24 w 28"/>
                <a:gd name="T51" fmla="*/ 21 h 29"/>
                <a:gd name="T52" fmla="*/ 22 w 28"/>
                <a:gd name="T53" fmla="*/ 21 h 29"/>
                <a:gd name="T54" fmla="*/ 21 w 28"/>
                <a:gd name="T55" fmla="*/ 22 h 29"/>
                <a:gd name="T56" fmla="*/ 21 w 28"/>
                <a:gd name="T57" fmla="*/ 23 h 29"/>
                <a:gd name="T58" fmla="*/ 20 w 28"/>
                <a:gd name="T59" fmla="*/ 23 h 29"/>
                <a:gd name="T60" fmla="*/ 20 w 28"/>
                <a:gd name="T61" fmla="*/ 23 h 29"/>
                <a:gd name="T62" fmla="*/ 19 w 28"/>
                <a:gd name="T63" fmla="*/ 23 h 29"/>
                <a:gd name="T64" fmla="*/ 18 w 28"/>
                <a:gd name="T65" fmla="*/ 23 h 29"/>
                <a:gd name="T66" fmla="*/ 17 w 28"/>
                <a:gd name="T67" fmla="*/ 23 h 29"/>
                <a:gd name="T68" fmla="*/ 4 w 28"/>
                <a:gd name="T69" fmla="*/ 18 h 29"/>
                <a:gd name="T70" fmla="*/ 26 w 28"/>
                <a:gd name="T71" fmla="*/ 12 h 29"/>
                <a:gd name="T72" fmla="*/ 27 w 28"/>
                <a:gd name="T73" fmla="*/ 10 h 29"/>
                <a:gd name="T74" fmla="*/ 10 w 28"/>
                <a:gd name="T75" fmla="*/ 5 h 29"/>
                <a:gd name="T76" fmla="*/ 9 w 28"/>
                <a:gd name="T77" fmla="*/ 4 h 29"/>
                <a:gd name="T78" fmla="*/ 8 w 28"/>
                <a:gd name="T79" fmla="*/ 4 h 29"/>
                <a:gd name="T80" fmla="*/ 7 w 28"/>
                <a:gd name="T81" fmla="*/ 4 h 29"/>
                <a:gd name="T82" fmla="*/ 7 w 28"/>
                <a:gd name="T83" fmla="*/ 3 h 29"/>
                <a:gd name="T84" fmla="*/ 7 w 28"/>
                <a:gd name="T85" fmla="*/ 3 h 29"/>
                <a:gd name="T86" fmla="*/ 7 w 28"/>
                <a:gd name="T87" fmla="*/ 2 h 29"/>
                <a:gd name="T88" fmla="*/ 7 w 28"/>
                <a:gd name="T89" fmla="*/ 2 h 29"/>
                <a:gd name="T90" fmla="*/ 7 w 28"/>
                <a:gd name="T91" fmla="*/ 2 h 29"/>
                <a:gd name="T92" fmla="*/ 7 w 28"/>
                <a:gd name="T93" fmla="*/ 1 h 29"/>
                <a:gd name="T94" fmla="*/ 7 w 28"/>
                <a:gd name="T95" fmla="*/ 0 h 29"/>
                <a:gd name="T96" fmla="*/ 4 w 28"/>
                <a:gd name="T97" fmla="*/ 7 h 29"/>
                <a:gd name="T98" fmla="*/ 5 w 28"/>
                <a:gd name="T99" fmla="*/ 7 h 29"/>
                <a:gd name="T100" fmla="*/ 5 w 28"/>
                <a:gd name="T101" fmla="*/ 7 h 29"/>
                <a:gd name="T102" fmla="*/ 6 w 28"/>
                <a:gd name="T103" fmla="*/ 7 h 29"/>
                <a:gd name="T104" fmla="*/ 6 w 28"/>
                <a:gd name="T105" fmla="*/ 6 h 29"/>
                <a:gd name="T106" fmla="*/ 7 w 28"/>
                <a:gd name="T107" fmla="*/ 6 h 29"/>
                <a:gd name="T108" fmla="*/ 7 w 28"/>
                <a:gd name="T109" fmla="*/ 6 h 29"/>
                <a:gd name="T110" fmla="*/ 8 w 28"/>
                <a:gd name="T111" fmla="*/ 6 h 29"/>
                <a:gd name="T112" fmla="*/ 9 w 28"/>
                <a:gd name="T113" fmla="*/ 6 h 29"/>
                <a:gd name="T114" fmla="*/ 10 w 28"/>
                <a:gd name="T115" fmla="*/ 7 h 29"/>
                <a:gd name="T116" fmla="*/ 21 w 28"/>
                <a:gd name="T117" fmla="*/ 10 h 29"/>
                <a:gd name="T118" fmla="*/ 1 w 28"/>
                <a:gd name="T119" fmla="*/ 1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8" h="29">
                  <a:moveTo>
                    <a:pt x="1" y="16"/>
                  </a:moveTo>
                  <a:lnTo>
                    <a:pt x="0" y="21"/>
                  </a:lnTo>
                  <a:lnTo>
                    <a:pt x="1" y="21"/>
                  </a:lnTo>
                  <a:lnTo>
                    <a:pt x="1" y="20"/>
                  </a:lnTo>
                  <a:lnTo>
                    <a:pt x="2" y="20"/>
                  </a:lnTo>
                  <a:lnTo>
                    <a:pt x="2" y="19"/>
                  </a:lnTo>
                  <a:lnTo>
                    <a:pt x="2" y="19"/>
                  </a:lnTo>
                  <a:lnTo>
                    <a:pt x="3" y="19"/>
                  </a:lnTo>
                  <a:lnTo>
                    <a:pt x="4" y="19"/>
                  </a:lnTo>
                  <a:lnTo>
                    <a:pt x="4" y="20"/>
                  </a:lnTo>
                  <a:lnTo>
                    <a:pt x="5" y="20"/>
                  </a:lnTo>
                  <a:lnTo>
                    <a:pt x="6" y="20"/>
                  </a:lnTo>
                  <a:lnTo>
                    <a:pt x="16" y="23"/>
                  </a:lnTo>
                  <a:lnTo>
                    <a:pt x="17" y="24"/>
                  </a:lnTo>
                  <a:lnTo>
                    <a:pt x="18" y="24"/>
                  </a:lnTo>
                  <a:lnTo>
                    <a:pt x="19" y="24"/>
                  </a:lnTo>
                  <a:lnTo>
                    <a:pt x="19" y="25"/>
                  </a:lnTo>
                  <a:lnTo>
                    <a:pt x="20" y="25"/>
                  </a:lnTo>
                  <a:lnTo>
                    <a:pt x="20" y="26"/>
                  </a:lnTo>
                  <a:lnTo>
                    <a:pt x="20" y="26"/>
                  </a:lnTo>
                  <a:lnTo>
                    <a:pt x="20" y="26"/>
                  </a:lnTo>
                  <a:lnTo>
                    <a:pt x="20" y="27"/>
                  </a:lnTo>
                  <a:lnTo>
                    <a:pt x="20" y="27"/>
                  </a:lnTo>
                  <a:lnTo>
                    <a:pt x="20" y="28"/>
                  </a:lnTo>
                  <a:lnTo>
                    <a:pt x="21" y="28"/>
                  </a:lnTo>
                  <a:lnTo>
                    <a:pt x="24" y="21"/>
                  </a:lnTo>
                  <a:lnTo>
                    <a:pt x="22" y="21"/>
                  </a:lnTo>
                  <a:lnTo>
                    <a:pt x="21" y="22"/>
                  </a:lnTo>
                  <a:lnTo>
                    <a:pt x="21" y="23"/>
                  </a:lnTo>
                  <a:lnTo>
                    <a:pt x="20" y="23"/>
                  </a:lnTo>
                  <a:lnTo>
                    <a:pt x="20" y="23"/>
                  </a:lnTo>
                  <a:lnTo>
                    <a:pt x="19" y="23"/>
                  </a:lnTo>
                  <a:lnTo>
                    <a:pt x="18" y="23"/>
                  </a:lnTo>
                  <a:lnTo>
                    <a:pt x="17" y="23"/>
                  </a:lnTo>
                  <a:lnTo>
                    <a:pt x="4" y="18"/>
                  </a:lnTo>
                  <a:lnTo>
                    <a:pt x="26" y="12"/>
                  </a:lnTo>
                  <a:lnTo>
                    <a:pt x="27" y="10"/>
                  </a:lnTo>
                  <a:lnTo>
                    <a:pt x="10" y="5"/>
                  </a:lnTo>
                  <a:lnTo>
                    <a:pt x="9" y="4"/>
                  </a:lnTo>
                  <a:lnTo>
                    <a:pt x="8" y="4"/>
                  </a:lnTo>
                  <a:lnTo>
                    <a:pt x="7" y="4"/>
                  </a:lnTo>
                  <a:lnTo>
                    <a:pt x="7" y="3"/>
                  </a:lnTo>
                  <a:lnTo>
                    <a:pt x="7" y="3"/>
                  </a:lnTo>
                  <a:lnTo>
                    <a:pt x="7" y="2"/>
                  </a:lnTo>
                  <a:lnTo>
                    <a:pt x="7" y="2"/>
                  </a:lnTo>
                  <a:lnTo>
                    <a:pt x="7" y="2"/>
                  </a:lnTo>
                  <a:lnTo>
                    <a:pt x="7" y="1"/>
                  </a:lnTo>
                  <a:lnTo>
                    <a:pt x="7" y="0"/>
                  </a:lnTo>
                  <a:lnTo>
                    <a:pt x="4" y="7"/>
                  </a:lnTo>
                  <a:lnTo>
                    <a:pt x="5" y="7"/>
                  </a:lnTo>
                  <a:lnTo>
                    <a:pt x="5" y="7"/>
                  </a:lnTo>
                  <a:lnTo>
                    <a:pt x="6" y="7"/>
                  </a:lnTo>
                  <a:lnTo>
                    <a:pt x="6" y="6"/>
                  </a:lnTo>
                  <a:lnTo>
                    <a:pt x="7" y="6"/>
                  </a:lnTo>
                  <a:lnTo>
                    <a:pt x="7" y="6"/>
                  </a:lnTo>
                  <a:lnTo>
                    <a:pt x="8" y="6"/>
                  </a:lnTo>
                  <a:lnTo>
                    <a:pt x="9" y="6"/>
                  </a:lnTo>
                  <a:lnTo>
                    <a:pt x="10" y="7"/>
                  </a:lnTo>
                  <a:lnTo>
                    <a:pt x="21" y="10"/>
                  </a:lnTo>
                  <a:lnTo>
                    <a:pt x="1" y="16"/>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39" name="Freeform 536"/>
            <p:cNvSpPr>
              <a:spLocks/>
            </p:cNvSpPr>
            <p:nvPr/>
          </p:nvSpPr>
          <p:spPr bwMode="auto">
            <a:xfrm>
              <a:off x="629" y="3546"/>
              <a:ext cx="27" cy="23"/>
            </a:xfrm>
            <a:custGeom>
              <a:avLst/>
              <a:gdLst>
                <a:gd name="T0" fmla="*/ 9 w 27"/>
                <a:gd name="T1" fmla="*/ 9 h 23"/>
                <a:gd name="T2" fmla="*/ 8 w 27"/>
                <a:gd name="T3" fmla="*/ 9 h 23"/>
                <a:gd name="T4" fmla="*/ 7 w 27"/>
                <a:gd name="T5" fmla="*/ 8 h 23"/>
                <a:gd name="T6" fmla="*/ 7 w 27"/>
                <a:gd name="T7" fmla="*/ 7 h 23"/>
                <a:gd name="T8" fmla="*/ 7 w 27"/>
                <a:gd name="T9" fmla="*/ 6 h 23"/>
                <a:gd name="T10" fmla="*/ 7 w 27"/>
                <a:gd name="T11" fmla="*/ 6 h 23"/>
                <a:gd name="T12" fmla="*/ 7 w 27"/>
                <a:gd name="T13" fmla="*/ 5 h 23"/>
                <a:gd name="T14" fmla="*/ 7 w 27"/>
                <a:gd name="T15" fmla="*/ 4 h 23"/>
                <a:gd name="T16" fmla="*/ 8 w 27"/>
                <a:gd name="T17" fmla="*/ 4 h 23"/>
                <a:gd name="T18" fmla="*/ 8 w 27"/>
                <a:gd name="T19" fmla="*/ 3 h 23"/>
                <a:gd name="T20" fmla="*/ 9 w 27"/>
                <a:gd name="T21" fmla="*/ 3 h 23"/>
                <a:gd name="T22" fmla="*/ 10 w 27"/>
                <a:gd name="T23" fmla="*/ 2 h 23"/>
                <a:gd name="T24" fmla="*/ 11 w 27"/>
                <a:gd name="T25" fmla="*/ 2 h 23"/>
                <a:gd name="T26" fmla="*/ 11 w 27"/>
                <a:gd name="T27" fmla="*/ 2 h 23"/>
                <a:gd name="T28" fmla="*/ 12 w 27"/>
                <a:gd name="T29" fmla="*/ 2 h 23"/>
                <a:gd name="T30" fmla="*/ 13 w 27"/>
                <a:gd name="T31" fmla="*/ 2 h 23"/>
                <a:gd name="T32" fmla="*/ 14 w 27"/>
                <a:gd name="T33" fmla="*/ 2 h 23"/>
                <a:gd name="T34" fmla="*/ 15 w 27"/>
                <a:gd name="T35" fmla="*/ 2 h 23"/>
                <a:gd name="T36" fmla="*/ 15 w 27"/>
                <a:gd name="T37" fmla="*/ 2 h 23"/>
                <a:gd name="T38" fmla="*/ 9 w 27"/>
                <a:gd name="T39" fmla="*/ 0 h 23"/>
                <a:gd name="T40" fmla="*/ 0 w 27"/>
                <a:gd name="T41" fmla="*/ 15 h 23"/>
                <a:gd name="T42" fmla="*/ 3 w 27"/>
                <a:gd name="T43" fmla="*/ 20 h 23"/>
                <a:gd name="T44" fmla="*/ 4 w 27"/>
                <a:gd name="T45" fmla="*/ 19 h 23"/>
                <a:gd name="T46" fmla="*/ 4 w 27"/>
                <a:gd name="T47" fmla="*/ 18 h 23"/>
                <a:gd name="T48" fmla="*/ 3 w 27"/>
                <a:gd name="T49" fmla="*/ 18 h 23"/>
                <a:gd name="T50" fmla="*/ 3 w 27"/>
                <a:gd name="T51" fmla="*/ 17 h 23"/>
                <a:gd name="T52" fmla="*/ 2 w 27"/>
                <a:gd name="T53" fmla="*/ 17 h 23"/>
                <a:gd name="T54" fmla="*/ 2 w 27"/>
                <a:gd name="T55" fmla="*/ 16 h 23"/>
                <a:gd name="T56" fmla="*/ 2 w 27"/>
                <a:gd name="T57" fmla="*/ 15 h 23"/>
                <a:gd name="T58" fmla="*/ 2 w 27"/>
                <a:gd name="T59" fmla="*/ 14 h 23"/>
                <a:gd name="T60" fmla="*/ 2 w 27"/>
                <a:gd name="T61" fmla="*/ 13 h 23"/>
                <a:gd name="T62" fmla="*/ 2 w 27"/>
                <a:gd name="T63" fmla="*/ 13 h 23"/>
                <a:gd name="T64" fmla="*/ 3 w 27"/>
                <a:gd name="T65" fmla="*/ 12 h 23"/>
                <a:gd name="T66" fmla="*/ 3 w 27"/>
                <a:gd name="T67" fmla="*/ 11 h 23"/>
                <a:gd name="T68" fmla="*/ 4 w 27"/>
                <a:gd name="T69" fmla="*/ 10 h 23"/>
                <a:gd name="T70" fmla="*/ 4 w 27"/>
                <a:gd name="T71" fmla="*/ 9 h 23"/>
                <a:gd name="T72" fmla="*/ 5 w 27"/>
                <a:gd name="T73" fmla="*/ 9 h 23"/>
                <a:gd name="T74" fmla="*/ 6 w 27"/>
                <a:gd name="T75" fmla="*/ 9 h 23"/>
                <a:gd name="T76" fmla="*/ 6 w 27"/>
                <a:gd name="T77" fmla="*/ 10 h 23"/>
                <a:gd name="T78" fmla="*/ 7 w 27"/>
                <a:gd name="T79" fmla="*/ 10 h 23"/>
                <a:gd name="T80" fmla="*/ 7 w 27"/>
                <a:gd name="T81" fmla="*/ 11 h 23"/>
                <a:gd name="T82" fmla="*/ 19 w 27"/>
                <a:gd name="T83" fmla="*/ 17 h 23"/>
                <a:gd name="T84" fmla="*/ 20 w 27"/>
                <a:gd name="T85" fmla="*/ 18 h 23"/>
                <a:gd name="T86" fmla="*/ 20 w 27"/>
                <a:gd name="T87" fmla="*/ 18 h 23"/>
                <a:gd name="T88" fmla="*/ 20 w 27"/>
                <a:gd name="T89" fmla="*/ 19 h 23"/>
                <a:gd name="T90" fmla="*/ 21 w 27"/>
                <a:gd name="T91" fmla="*/ 20 h 23"/>
                <a:gd name="T92" fmla="*/ 21 w 27"/>
                <a:gd name="T93" fmla="*/ 20 h 23"/>
                <a:gd name="T94" fmla="*/ 20 w 27"/>
                <a:gd name="T95" fmla="*/ 20 h 23"/>
                <a:gd name="T96" fmla="*/ 20 w 27"/>
                <a:gd name="T97" fmla="*/ 21 h 23"/>
                <a:gd name="T98" fmla="*/ 20 w 27"/>
                <a:gd name="T99" fmla="*/ 22 h 23"/>
                <a:gd name="T100" fmla="*/ 20 w 27"/>
                <a:gd name="T101" fmla="*/ 22 h 23"/>
                <a:gd name="T102" fmla="*/ 20 w 27"/>
                <a:gd name="T103" fmla="*/ 22 h 23"/>
                <a:gd name="T104" fmla="*/ 26 w 27"/>
                <a:gd name="T105" fmla="*/ 14 h 23"/>
                <a:gd name="T106" fmla="*/ 25 w 27"/>
                <a:gd name="T107" fmla="*/ 14 h 23"/>
                <a:gd name="T108" fmla="*/ 24 w 27"/>
                <a:gd name="T109" fmla="*/ 15 h 23"/>
                <a:gd name="T110" fmla="*/ 24 w 27"/>
                <a:gd name="T111" fmla="*/ 16 h 23"/>
                <a:gd name="T112" fmla="*/ 24 w 27"/>
                <a:gd name="T113" fmla="*/ 16 h 23"/>
                <a:gd name="T114" fmla="*/ 23 w 27"/>
                <a:gd name="T115" fmla="*/ 16 h 23"/>
                <a:gd name="T116" fmla="*/ 22 w 27"/>
                <a:gd name="T117" fmla="*/ 16 h 23"/>
                <a:gd name="T118" fmla="*/ 21 w 27"/>
                <a:gd name="T119" fmla="*/ 16 h 23"/>
                <a:gd name="T120" fmla="*/ 20 w 27"/>
                <a:gd name="T121" fmla="*/ 15 h 23"/>
                <a:gd name="T122" fmla="*/ 20 w 27"/>
                <a:gd name="T123" fmla="*/ 15 h 23"/>
                <a:gd name="T124" fmla="*/ 9 w 27"/>
                <a:gd name="T125" fmla="*/ 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7" h="23">
                  <a:moveTo>
                    <a:pt x="9" y="9"/>
                  </a:moveTo>
                  <a:lnTo>
                    <a:pt x="8" y="9"/>
                  </a:lnTo>
                  <a:lnTo>
                    <a:pt x="7" y="8"/>
                  </a:lnTo>
                  <a:lnTo>
                    <a:pt x="7" y="7"/>
                  </a:lnTo>
                  <a:lnTo>
                    <a:pt x="7" y="6"/>
                  </a:lnTo>
                  <a:lnTo>
                    <a:pt x="7" y="6"/>
                  </a:lnTo>
                  <a:lnTo>
                    <a:pt x="7" y="5"/>
                  </a:lnTo>
                  <a:lnTo>
                    <a:pt x="7" y="4"/>
                  </a:lnTo>
                  <a:lnTo>
                    <a:pt x="8" y="4"/>
                  </a:lnTo>
                  <a:lnTo>
                    <a:pt x="8" y="3"/>
                  </a:lnTo>
                  <a:lnTo>
                    <a:pt x="9" y="3"/>
                  </a:lnTo>
                  <a:lnTo>
                    <a:pt x="10" y="2"/>
                  </a:lnTo>
                  <a:lnTo>
                    <a:pt x="11" y="2"/>
                  </a:lnTo>
                  <a:lnTo>
                    <a:pt x="11" y="2"/>
                  </a:lnTo>
                  <a:lnTo>
                    <a:pt x="12" y="2"/>
                  </a:lnTo>
                  <a:lnTo>
                    <a:pt x="13" y="2"/>
                  </a:lnTo>
                  <a:lnTo>
                    <a:pt x="14" y="2"/>
                  </a:lnTo>
                  <a:lnTo>
                    <a:pt x="15" y="2"/>
                  </a:lnTo>
                  <a:lnTo>
                    <a:pt x="15" y="2"/>
                  </a:lnTo>
                  <a:lnTo>
                    <a:pt x="9" y="0"/>
                  </a:lnTo>
                  <a:lnTo>
                    <a:pt x="0" y="15"/>
                  </a:lnTo>
                  <a:lnTo>
                    <a:pt x="3" y="20"/>
                  </a:lnTo>
                  <a:lnTo>
                    <a:pt x="4" y="19"/>
                  </a:lnTo>
                  <a:lnTo>
                    <a:pt x="4" y="18"/>
                  </a:lnTo>
                  <a:lnTo>
                    <a:pt x="3" y="18"/>
                  </a:lnTo>
                  <a:lnTo>
                    <a:pt x="3" y="17"/>
                  </a:lnTo>
                  <a:lnTo>
                    <a:pt x="2" y="17"/>
                  </a:lnTo>
                  <a:lnTo>
                    <a:pt x="2" y="16"/>
                  </a:lnTo>
                  <a:lnTo>
                    <a:pt x="2" y="15"/>
                  </a:lnTo>
                  <a:lnTo>
                    <a:pt x="2" y="14"/>
                  </a:lnTo>
                  <a:lnTo>
                    <a:pt x="2" y="13"/>
                  </a:lnTo>
                  <a:lnTo>
                    <a:pt x="2" y="13"/>
                  </a:lnTo>
                  <a:lnTo>
                    <a:pt x="3" y="12"/>
                  </a:lnTo>
                  <a:lnTo>
                    <a:pt x="3" y="11"/>
                  </a:lnTo>
                  <a:lnTo>
                    <a:pt x="4" y="10"/>
                  </a:lnTo>
                  <a:lnTo>
                    <a:pt x="4" y="9"/>
                  </a:lnTo>
                  <a:lnTo>
                    <a:pt x="5" y="9"/>
                  </a:lnTo>
                  <a:lnTo>
                    <a:pt x="6" y="9"/>
                  </a:lnTo>
                  <a:lnTo>
                    <a:pt x="6" y="10"/>
                  </a:lnTo>
                  <a:lnTo>
                    <a:pt x="7" y="10"/>
                  </a:lnTo>
                  <a:lnTo>
                    <a:pt x="7" y="11"/>
                  </a:lnTo>
                  <a:lnTo>
                    <a:pt x="19" y="17"/>
                  </a:lnTo>
                  <a:lnTo>
                    <a:pt x="20" y="18"/>
                  </a:lnTo>
                  <a:lnTo>
                    <a:pt x="20" y="18"/>
                  </a:lnTo>
                  <a:lnTo>
                    <a:pt x="20" y="19"/>
                  </a:lnTo>
                  <a:lnTo>
                    <a:pt x="21" y="20"/>
                  </a:lnTo>
                  <a:lnTo>
                    <a:pt x="21" y="20"/>
                  </a:lnTo>
                  <a:lnTo>
                    <a:pt x="20" y="20"/>
                  </a:lnTo>
                  <a:lnTo>
                    <a:pt x="20" y="21"/>
                  </a:lnTo>
                  <a:lnTo>
                    <a:pt x="20" y="22"/>
                  </a:lnTo>
                  <a:lnTo>
                    <a:pt x="20" y="22"/>
                  </a:lnTo>
                  <a:lnTo>
                    <a:pt x="20" y="22"/>
                  </a:lnTo>
                  <a:lnTo>
                    <a:pt x="26" y="14"/>
                  </a:lnTo>
                  <a:lnTo>
                    <a:pt x="25" y="14"/>
                  </a:lnTo>
                  <a:lnTo>
                    <a:pt x="24" y="15"/>
                  </a:lnTo>
                  <a:lnTo>
                    <a:pt x="24" y="16"/>
                  </a:lnTo>
                  <a:lnTo>
                    <a:pt x="24" y="16"/>
                  </a:lnTo>
                  <a:lnTo>
                    <a:pt x="23" y="16"/>
                  </a:lnTo>
                  <a:lnTo>
                    <a:pt x="22" y="16"/>
                  </a:lnTo>
                  <a:lnTo>
                    <a:pt x="21" y="16"/>
                  </a:lnTo>
                  <a:lnTo>
                    <a:pt x="20" y="15"/>
                  </a:lnTo>
                  <a:lnTo>
                    <a:pt x="20" y="15"/>
                  </a:lnTo>
                  <a:lnTo>
                    <a:pt x="9" y="9"/>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40" name="Freeform 537"/>
            <p:cNvSpPr>
              <a:spLocks/>
            </p:cNvSpPr>
            <p:nvPr/>
          </p:nvSpPr>
          <p:spPr bwMode="auto">
            <a:xfrm>
              <a:off x="605" y="3615"/>
              <a:ext cx="25" cy="22"/>
            </a:xfrm>
            <a:custGeom>
              <a:avLst/>
              <a:gdLst>
                <a:gd name="T0" fmla="*/ 17 w 25"/>
                <a:gd name="T1" fmla="*/ 7 h 22"/>
                <a:gd name="T2" fmla="*/ 18 w 25"/>
                <a:gd name="T3" fmla="*/ 7 h 22"/>
                <a:gd name="T4" fmla="*/ 20 w 25"/>
                <a:gd name="T5" fmla="*/ 8 h 22"/>
                <a:gd name="T6" fmla="*/ 22 w 25"/>
                <a:gd name="T7" fmla="*/ 9 h 22"/>
                <a:gd name="T8" fmla="*/ 22 w 25"/>
                <a:gd name="T9" fmla="*/ 9 h 22"/>
                <a:gd name="T10" fmla="*/ 23 w 25"/>
                <a:gd name="T11" fmla="*/ 10 h 22"/>
                <a:gd name="T12" fmla="*/ 23 w 25"/>
                <a:gd name="T13" fmla="*/ 12 h 22"/>
                <a:gd name="T14" fmla="*/ 23 w 25"/>
                <a:gd name="T15" fmla="*/ 13 h 22"/>
                <a:gd name="T16" fmla="*/ 23 w 25"/>
                <a:gd name="T17" fmla="*/ 15 h 22"/>
                <a:gd name="T18" fmla="*/ 22 w 25"/>
                <a:gd name="T19" fmla="*/ 16 h 22"/>
                <a:gd name="T20" fmla="*/ 20 w 25"/>
                <a:gd name="T21" fmla="*/ 17 h 22"/>
                <a:gd name="T22" fmla="*/ 18 w 25"/>
                <a:gd name="T23" fmla="*/ 17 h 22"/>
                <a:gd name="T24" fmla="*/ 17 w 25"/>
                <a:gd name="T25" fmla="*/ 17 h 22"/>
                <a:gd name="T26" fmla="*/ 15 w 25"/>
                <a:gd name="T27" fmla="*/ 17 h 22"/>
                <a:gd name="T28" fmla="*/ 6 w 25"/>
                <a:gd name="T29" fmla="*/ 16 h 22"/>
                <a:gd name="T30" fmla="*/ 5 w 25"/>
                <a:gd name="T31" fmla="*/ 16 h 22"/>
                <a:gd name="T32" fmla="*/ 3 w 25"/>
                <a:gd name="T33" fmla="*/ 16 h 22"/>
                <a:gd name="T34" fmla="*/ 3 w 25"/>
                <a:gd name="T35" fmla="*/ 14 h 22"/>
                <a:gd name="T36" fmla="*/ 3 w 25"/>
                <a:gd name="T37" fmla="*/ 13 h 22"/>
                <a:gd name="T38" fmla="*/ 2 w 25"/>
                <a:gd name="T39" fmla="*/ 12 h 22"/>
                <a:gd name="T40" fmla="*/ 2 w 25"/>
                <a:gd name="T41" fmla="*/ 21 h 22"/>
                <a:gd name="T42" fmla="*/ 2 w 25"/>
                <a:gd name="T43" fmla="*/ 19 h 22"/>
                <a:gd name="T44" fmla="*/ 2 w 25"/>
                <a:gd name="T45" fmla="*/ 19 h 22"/>
                <a:gd name="T46" fmla="*/ 4 w 25"/>
                <a:gd name="T47" fmla="*/ 19 h 22"/>
                <a:gd name="T48" fmla="*/ 16 w 25"/>
                <a:gd name="T49" fmla="*/ 21 h 22"/>
                <a:gd name="T50" fmla="*/ 18 w 25"/>
                <a:gd name="T51" fmla="*/ 21 h 22"/>
                <a:gd name="T52" fmla="*/ 19 w 25"/>
                <a:gd name="T53" fmla="*/ 20 h 22"/>
                <a:gd name="T54" fmla="*/ 21 w 25"/>
                <a:gd name="T55" fmla="*/ 20 h 22"/>
                <a:gd name="T56" fmla="*/ 22 w 25"/>
                <a:gd name="T57" fmla="*/ 19 h 22"/>
                <a:gd name="T58" fmla="*/ 23 w 25"/>
                <a:gd name="T59" fmla="*/ 18 h 22"/>
                <a:gd name="T60" fmla="*/ 23 w 25"/>
                <a:gd name="T61" fmla="*/ 16 h 22"/>
                <a:gd name="T62" fmla="*/ 24 w 25"/>
                <a:gd name="T63" fmla="*/ 15 h 22"/>
                <a:gd name="T64" fmla="*/ 24 w 25"/>
                <a:gd name="T65" fmla="*/ 13 h 22"/>
                <a:gd name="T66" fmla="*/ 24 w 25"/>
                <a:gd name="T67" fmla="*/ 12 h 22"/>
                <a:gd name="T68" fmla="*/ 24 w 25"/>
                <a:gd name="T69" fmla="*/ 10 h 22"/>
                <a:gd name="T70" fmla="*/ 23 w 25"/>
                <a:gd name="T71" fmla="*/ 9 h 22"/>
                <a:gd name="T72" fmla="*/ 22 w 25"/>
                <a:gd name="T73" fmla="*/ 8 h 22"/>
                <a:gd name="T74" fmla="*/ 22 w 25"/>
                <a:gd name="T75" fmla="*/ 7 h 22"/>
                <a:gd name="T76" fmla="*/ 20 w 25"/>
                <a:gd name="T77" fmla="*/ 6 h 22"/>
                <a:gd name="T78" fmla="*/ 18 w 25"/>
                <a:gd name="T79" fmla="*/ 5 h 22"/>
                <a:gd name="T80" fmla="*/ 8 w 25"/>
                <a:gd name="T81" fmla="*/ 4 h 22"/>
                <a:gd name="T82" fmla="*/ 6 w 25"/>
                <a:gd name="T83" fmla="*/ 4 h 22"/>
                <a:gd name="T84" fmla="*/ 6 w 25"/>
                <a:gd name="T85" fmla="*/ 3 h 22"/>
                <a:gd name="T86" fmla="*/ 5 w 25"/>
                <a:gd name="T87" fmla="*/ 2 h 22"/>
                <a:gd name="T88" fmla="*/ 5 w 25"/>
                <a:gd name="T89" fmla="*/ 1 h 22"/>
                <a:gd name="T90" fmla="*/ 2 w 25"/>
                <a:gd name="T91" fmla="*/ 7 h 22"/>
                <a:gd name="T92" fmla="*/ 4 w 25"/>
                <a:gd name="T93" fmla="*/ 6 h 22"/>
                <a:gd name="T94" fmla="*/ 5 w 25"/>
                <a:gd name="T95" fmla="*/ 5 h 22"/>
                <a:gd name="T96" fmla="*/ 6 w 25"/>
                <a:gd name="T97" fmla="*/ 5 h 22"/>
                <a:gd name="T98" fmla="*/ 16 w 25"/>
                <a:gd name="T99" fmla="*/ 6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5" h="22">
                  <a:moveTo>
                    <a:pt x="16" y="6"/>
                  </a:moveTo>
                  <a:lnTo>
                    <a:pt x="17" y="7"/>
                  </a:lnTo>
                  <a:lnTo>
                    <a:pt x="18" y="7"/>
                  </a:lnTo>
                  <a:lnTo>
                    <a:pt x="18" y="7"/>
                  </a:lnTo>
                  <a:lnTo>
                    <a:pt x="19" y="7"/>
                  </a:lnTo>
                  <a:lnTo>
                    <a:pt x="20" y="8"/>
                  </a:lnTo>
                  <a:lnTo>
                    <a:pt x="21" y="8"/>
                  </a:lnTo>
                  <a:lnTo>
                    <a:pt x="22" y="9"/>
                  </a:lnTo>
                  <a:lnTo>
                    <a:pt x="22" y="9"/>
                  </a:lnTo>
                  <a:lnTo>
                    <a:pt x="22" y="9"/>
                  </a:lnTo>
                  <a:lnTo>
                    <a:pt x="23" y="9"/>
                  </a:lnTo>
                  <a:lnTo>
                    <a:pt x="23" y="10"/>
                  </a:lnTo>
                  <a:lnTo>
                    <a:pt x="23" y="11"/>
                  </a:lnTo>
                  <a:lnTo>
                    <a:pt x="23" y="12"/>
                  </a:lnTo>
                  <a:lnTo>
                    <a:pt x="23" y="12"/>
                  </a:lnTo>
                  <a:lnTo>
                    <a:pt x="23" y="13"/>
                  </a:lnTo>
                  <a:lnTo>
                    <a:pt x="23" y="14"/>
                  </a:lnTo>
                  <a:lnTo>
                    <a:pt x="23" y="15"/>
                  </a:lnTo>
                  <a:lnTo>
                    <a:pt x="22" y="16"/>
                  </a:lnTo>
                  <a:lnTo>
                    <a:pt x="22" y="16"/>
                  </a:lnTo>
                  <a:lnTo>
                    <a:pt x="21" y="17"/>
                  </a:lnTo>
                  <a:lnTo>
                    <a:pt x="20" y="17"/>
                  </a:lnTo>
                  <a:lnTo>
                    <a:pt x="19" y="17"/>
                  </a:lnTo>
                  <a:lnTo>
                    <a:pt x="18" y="17"/>
                  </a:lnTo>
                  <a:lnTo>
                    <a:pt x="18" y="17"/>
                  </a:lnTo>
                  <a:lnTo>
                    <a:pt x="17" y="17"/>
                  </a:lnTo>
                  <a:lnTo>
                    <a:pt x="16" y="17"/>
                  </a:lnTo>
                  <a:lnTo>
                    <a:pt x="15" y="17"/>
                  </a:lnTo>
                  <a:lnTo>
                    <a:pt x="14" y="17"/>
                  </a:lnTo>
                  <a:lnTo>
                    <a:pt x="6" y="16"/>
                  </a:lnTo>
                  <a:lnTo>
                    <a:pt x="6" y="16"/>
                  </a:lnTo>
                  <a:lnTo>
                    <a:pt x="5" y="16"/>
                  </a:lnTo>
                  <a:lnTo>
                    <a:pt x="4" y="16"/>
                  </a:lnTo>
                  <a:lnTo>
                    <a:pt x="3" y="16"/>
                  </a:lnTo>
                  <a:lnTo>
                    <a:pt x="3" y="15"/>
                  </a:lnTo>
                  <a:lnTo>
                    <a:pt x="3" y="14"/>
                  </a:lnTo>
                  <a:lnTo>
                    <a:pt x="2" y="14"/>
                  </a:lnTo>
                  <a:lnTo>
                    <a:pt x="3" y="13"/>
                  </a:lnTo>
                  <a:lnTo>
                    <a:pt x="3" y="12"/>
                  </a:lnTo>
                  <a:lnTo>
                    <a:pt x="2" y="12"/>
                  </a:lnTo>
                  <a:lnTo>
                    <a:pt x="0" y="21"/>
                  </a:lnTo>
                  <a:lnTo>
                    <a:pt x="2" y="21"/>
                  </a:lnTo>
                  <a:lnTo>
                    <a:pt x="2" y="20"/>
                  </a:lnTo>
                  <a:lnTo>
                    <a:pt x="2" y="19"/>
                  </a:lnTo>
                  <a:lnTo>
                    <a:pt x="2" y="19"/>
                  </a:lnTo>
                  <a:lnTo>
                    <a:pt x="2" y="19"/>
                  </a:lnTo>
                  <a:lnTo>
                    <a:pt x="3" y="19"/>
                  </a:lnTo>
                  <a:lnTo>
                    <a:pt x="4" y="19"/>
                  </a:lnTo>
                  <a:lnTo>
                    <a:pt x="6" y="19"/>
                  </a:lnTo>
                  <a:lnTo>
                    <a:pt x="16" y="21"/>
                  </a:lnTo>
                  <a:lnTo>
                    <a:pt x="17" y="21"/>
                  </a:lnTo>
                  <a:lnTo>
                    <a:pt x="18" y="21"/>
                  </a:lnTo>
                  <a:lnTo>
                    <a:pt x="18" y="21"/>
                  </a:lnTo>
                  <a:lnTo>
                    <a:pt x="19" y="20"/>
                  </a:lnTo>
                  <a:lnTo>
                    <a:pt x="20" y="20"/>
                  </a:lnTo>
                  <a:lnTo>
                    <a:pt x="21" y="20"/>
                  </a:lnTo>
                  <a:lnTo>
                    <a:pt x="21" y="19"/>
                  </a:lnTo>
                  <a:lnTo>
                    <a:pt x="22" y="19"/>
                  </a:lnTo>
                  <a:lnTo>
                    <a:pt x="22" y="19"/>
                  </a:lnTo>
                  <a:lnTo>
                    <a:pt x="23" y="18"/>
                  </a:lnTo>
                  <a:lnTo>
                    <a:pt x="23" y="17"/>
                  </a:lnTo>
                  <a:lnTo>
                    <a:pt x="23" y="16"/>
                  </a:lnTo>
                  <a:lnTo>
                    <a:pt x="24" y="16"/>
                  </a:lnTo>
                  <a:lnTo>
                    <a:pt x="24" y="15"/>
                  </a:lnTo>
                  <a:lnTo>
                    <a:pt x="24" y="14"/>
                  </a:lnTo>
                  <a:lnTo>
                    <a:pt x="24" y="13"/>
                  </a:lnTo>
                  <a:lnTo>
                    <a:pt x="24" y="12"/>
                  </a:lnTo>
                  <a:lnTo>
                    <a:pt x="24" y="12"/>
                  </a:lnTo>
                  <a:lnTo>
                    <a:pt x="24" y="11"/>
                  </a:lnTo>
                  <a:lnTo>
                    <a:pt x="24" y="10"/>
                  </a:lnTo>
                  <a:lnTo>
                    <a:pt x="24" y="9"/>
                  </a:lnTo>
                  <a:lnTo>
                    <a:pt x="23" y="9"/>
                  </a:lnTo>
                  <a:lnTo>
                    <a:pt x="23" y="8"/>
                  </a:lnTo>
                  <a:lnTo>
                    <a:pt x="22" y="8"/>
                  </a:lnTo>
                  <a:lnTo>
                    <a:pt x="22" y="7"/>
                  </a:lnTo>
                  <a:lnTo>
                    <a:pt x="22" y="7"/>
                  </a:lnTo>
                  <a:lnTo>
                    <a:pt x="21" y="6"/>
                  </a:lnTo>
                  <a:lnTo>
                    <a:pt x="20" y="6"/>
                  </a:lnTo>
                  <a:lnTo>
                    <a:pt x="19" y="5"/>
                  </a:lnTo>
                  <a:lnTo>
                    <a:pt x="18" y="5"/>
                  </a:lnTo>
                  <a:lnTo>
                    <a:pt x="18" y="5"/>
                  </a:lnTo>
                  <a:lnTo>
                    <a:pt x="8" y="4"/>
                  </a:lnTo>
                  <a:lnTo>
                    <a:pt x="7" y="4"/>
                  </a:lnTo>
                  <a:lnTo>
                    <a:pt x="6" y="4"/>
                  </a:lnTo>
                  <a:lnTo>
                    <a:pt x="6" y="3"/>
                  </a:lnTo>
                  <a:lnTo>
                    <a:pt x="6" y="3"/>
                  </a:lnTo>
                  <a:lnTo>
                    <a:pt x="5" y="3"/>
                  </a:lnTo>
                  <a:lnTo>
                    <a:pt x="5" y="2"/>
                  </a:lnTo>
                  <a:lnTo>
                    <a:pt x="5" y="2"/>
                  </a:lnTo>
                  <a:lnTo>
                    <a:pt x="5" y="1"/>
                  </a:lnTo>
                  <a:lnTo>
                    <a:pt x="4" y="0"/>
                  </a:lnTo>
                  <a:lnTo>
                    <a:pt x="2" y="7"/>
                  </a:lnTo>
                  <a:lnTo>
                    <a:pt x="4" y="7"/>
                  </a:lnTo>
                  <a:lnTo>
                    <a:pt x="4" y="6"/>
                  </a:lnTo>
                  <a:lnTo>
                    <a:pt x="4" y="5"/>
                  </a:lnTo>
                  <a:lnTo>
                    <a:pt x="5" y="5"/>
                  </a:lnTo>
                  <a:lnTo>
                    <a:pt x="6" y="5"/>
                  </a:lnTo>
                  <a:lnTo>
                    <a:pt x="6" y="5"/>
                  </a:lnTo>
                  <a:lnTo>
                    <a:pt x="8" y="5"/>
                  </a:lnTo>
                  <a:lnTo>
                    <a:pt x="16" y="6"/>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41" name="Freeform 538"/>
            <p:cNvSpPr>
              <a:spLocks/>
            </p:cNvSpPr>
            <p:nvPr/>
          </p:nvSpPr>
          <p:spPr bwMode="auto">
            <a:xfrm>
              <a:off x="814" y="3482"/>
              <a:ext cx="5" cy="6"/>
            </a:xfrm>
            <a:custGeom>
              <a:avLst/>
              <a:gdLst>
                <a:gd name="T0" fmla="*/ 2 w 5"/>
                <a:gd name="T1" fmla="*/ 3 h 6"/>
                <a:gd name="T2" fmla="*/ 3 w 5"/>
                <a:gd name="T3" fmla="*/ 5 h 6"/>
                <a:gd name="T4" fmla="*/ 4 w 5"/>
                <a:gd name="T5" fmla="*/ 5 h 6"/>
                <a:gd name="T6" fmla="*/ 4 w 5"/>
                <a:gd name="T7" fmla="*/ 5 h 6"/>
                <a:gd name="T8" fmla="*/ 4 w 5"/>
                <a:gd name="T9" fmla="*/ 5 h 6"/>
                <a:gd name="T10" fmla="*/ 3 w 5"/>
                <a:gd name="T11" fmla="*/ 5 h 6"/>
                <a:gd name="T12" fmla="*/ 3 w 5"/>
                <a:gd name="T13" fmla="*/ 5 h 6"/>
                <a:gd name="T14" fmla="*/ 3 w 5"/>
                <a:gd name="T15" fmla="*/ 4 h 6"/>
                <a:gd name="T16" fmla="*/ 2 w 5"/>
                <a:gd name="T17" fmla="*/ 3 h 6"/>
                <a:gd name="T18" fmla="*/ 3 w 5"/>
                <a:gd name="T19" fmla="*/ 3 h 6"/>
                <a:gd name="T20" fmla="*/ 3 w 5"/>
                <a:gd name="T21" fmla="*/ 2 h 6"/>
                <a:gd name="T22" fmla="*/ 3 w 5"/>
                <a:gd name="T23" fmla="*/ 2 h 6"/>
                <a:gd name="T24" fmla="*/ 3 w 5"/>
                <a:gd name="T25" fmla="*/ 2 h 6"/>
                <a:gd name="T26" fmla="*/ 4 w 5"/>
                <a:gd name="T27" fmla="*/ 1 h 6"/>
                <a:gd name="T28" fmla="*/ 3 w 5"/>
                <a:gd name="T29" fmla="*/ 1 h 6"/>
                <a:gd name="T30" fmla="*/ 3 w 5"/>
                <a:gd name="T31" fmla="*/ 0 h 6"/>
                <a:gd name="T32" fmla="*/ 3 w 5"/>
                <a:gd name="T33" fmla="*/ 0 h 6"/>
                <a:gd name="T34" fmla="*/ 2 w 5"/>
                <a:gd name="T35" fmla="*/ 0 h 6"/>
                <a:gd name="T36" fmla="*/ 2 w 5"/>
                <a:gd name="T37" fmla="*/ 0 h 6"/>
                <a:gd name="T38" fmla="*/ 2 w 5"/>
                <a:gd name="T39" fmla="*/ 0 h 6"/>
                <a:gd name="T40" fmla="*/ 2 w 5"/>
                <a:gd name="T41" fmla="*/ 0 h 6"/>
                <a:gd name="T42" fmla="*/ 0 w 5"/>
                <a:gd name="T43" fmla="*/ 0 h 6"/>
                <a:gd name="T44" fmla="*/ 0 w 5"/>
                <a:gd name="T45" fmla="*/ 0 h 6"/>
                <a:gd name="T46" fmla="*/ 0 w 5"/>
                <a:gd name="T47" fmla="*/ 1 h 6"/>
                <a:gd name="T48" fmla="*/ 0 w 5"/>
                <a:gd name="T49" fmla="*/ 1 h 6"/>
                <a:gd name="T50" fmla="*/ 0 w 5"/>
                <a:gd name="T51" fmla="*/ 4 h 6"/>
                <a:gd name="T52" fmla="*/ 0 w 5"/>
                <a:gd name="T53" fmla="*/ 5 h 6"/>
                <a:gd name="T54" fmla="*/ 0 w 5"/>
                <a:gd name="T55" fmla="*/ 5 h 6"/>
                <a:gd name="T56" fmla="*/ 0 w 5"/>
                <a:gd name="T57" fmla="*/ 5 h 6"/>
                <a:gd name="T58" fmla="*/ 2 w 5"/>
                <a:gd name="T59" fmla="*/ 5 h 6"/>
                <a:gd name="T60" fmla="*/ 2 w 5"/>
                <a:gd name="T61" fmla="*/ 5 h 6"/>
                <a:gd name="T62" fmla="*/ 1 w 5"/>
                <a:gd name="T63" fmla="*/ 5 h 6"/>
                <a:gd name="T64" fmla="*/ 1 w 5"/>
                <a:gd name="T65" fmla="*/ 3 h 6"/>
                <a:gd name="T66" fmla="*/ 2 w 5"/>
                <a:gd name="T67"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 h="6">
                  <a:moveTo>
                    <a:pt x="2" y="3"/>
                  </a:moveTo>
                  <a:lnTo>
                    <a:pt x="3" y="5"/>
                  </a:lnTo>
                  <a:lnTo>
                    <a:pt x="4" y="5"/>
                  </a:lnTo>
                  <a:lnTo>
                    <a:pt x="4" y="5"/>
                  </a:lnTo>
                  <a:lnTo>
                    <a:pt x="4" y="5"/>
                  </a:lnTo>
                  <a:lnTo>
                    <a:pt x="3" y="5"/>
                  </a:lnTo>
                  <a:lnTo>
                    <a:pt x="3" y="5"/>
                  </a:lnTo>
                  <a:lnTo>
                    <a:pt x="3" y="4"/>
                  </a:lnTo>
                  <a:lnTo>
                    <a:pt x="2" y="3"/>
                  </a:lnTo>
                  <a:lnTo>
                    <a:pt x="3" y="3"/>
                  </a:lnTo>
                  <a:lnTo>
                    <a:pt x="3" y="2"/>
                  </a:lnTo>
                  <a:lnTo>
                    <a:pt x="3" y="2"/>
                  </a:lnTo>
                  <a:lnTo>
                    <a:pt x="3" y="2"/>
                  </a:lnTo>
                  <a:lnTo>
                    <a:pt x="4" y="1"/>
                  </a:lnTo>
                  <a:lnTo>
                    <a:pt x="3" y="1"/>
                  </a:lnTo>
                  <a:lnTo>
                    <a:pt x="3" y="0"/>
                  </a:lnTo>
                  <a:lnTo>
                    <a:pt x="3" y="0"/>
                  </a:lnTo>
                  <a:lnTo>
                    <a:pt x="2" y="0"/>
                  </a:lnTo>
                  <a:lnTo>
                    <a:pt x="2" y="0"/>
                  </a:lnTo>
                  <a:lnTo>
                    <a:pt x="2" y="0"/>
                  </a:lnTo>
                  <a:lnTo>
                    <a:pt x="2" y="0"/>
                  </a:lnTo>
                  <a:lnTo>
                    <a:pt x="0" y="0"/>
                  </a:lnTo>
                  <a:lnTo>
                    <a:pt x="0" y="0"/>
                  </a:lnTo>
                  <a:lnTo>
                    <a:pt x="0" y="1"/>
                  </a:lnTo>
                  <a:lnTo>
                    <a:pt x="0" y="1"/>
                  </a:lnTo>
                  <a:lnTo>
                    <a:pt x="0" y="4"/>
                  </a:lnTo>
                  <a:lnTo>
                    <a:pt x="0" y="5"/>
                  </a:lnTo>
                  <a:lnTo>
                    <a:pt x="0" y="5"/>
                  </a:lnTo>
                  <a:lnTo>
                    <a:pt x="0" y="5"/>
                  </a:lnTo>
                  <a:lnTo>
                    <a:pt x="2" y="5"/>
                  </a:lnTo>
                  <a:lnTo>
                    <a:pt x="2" y="5"/>
                  </a:lnTo>
                  <a:lnTo>
                    <a:pt x="1" y="5"/>
                  </a:lnTo>
                  <a:lnTo>
                    <a:pt x="1" y="3"/>
                  </a:lnTo>
                  <a:lnTo>
                    <a:pt x="2" y="3"/>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42" name="Freeform 539"/>
            <p:cNvSpPr>
              <a:spLocks/>
            </p:cNvSpPr>
            <p:nvPr/>
          </p:nvSpPr>
          <p:spPr bwMode="auto">
            <a:xfrm>
              <a:off x="815" y="3481"/>
              <a:ext cx="3" cy="2"/>
            </a:xfrm>
            <a:custGeom>
              <a:avLst/>
              <a:gdLst>
                <a:gd name="T0" fmla="*/ 2 w 3"/>
                <a:gd name="T1" fmla="*/ 1 h 2"/>
                <a:gd name="T2" fmla="*/ 2 w 3"/>
                <a:gd name="T3" fmla="*/ 1 h 2"/>
                <a:gd name="T4" fmla="*/ 2 w 3"/>
                <a:gd name="T5" fmla="*/ 1 h 2"/>
                <a:gd name="T6" fmla="*/ 1 w 3"/>
                <a:gd name="T7" fmla="*/ 1 h 2"/>
                <a:gd name="T8" fmla="*/ 1 w 3"/>
                <a:gd name="T9" fmla="*/ 1 h 2"/>
                <a:gd name="T10" fmla="*/ 1 w 3"/>
                <a:gd name="T11" fmla="*/ 1 h 2"/>
                <a:gd name="T12" fmla="*/ 1 w 3"/>
                <a:gd name="T13" fmla="*/ 1 h 2"/>
                <a:gd name="T14" fmla="*/ 0 w 3"/>
                <a:gd name="T15" fmla="*/ 1 h 2"/>
                <a:gd name="T16" fmla="*/ 0 w 3"/>
                <a:gd name="T17" fmla="*/ 1 h 2"/>
                <a:gd name="T18" fmla="*/ 0 w 3"/>
                <a:gd name="T19" fmla="*/ 0 h 2"/>
                <a:gd name="T20" fmla="*/ 0 w 3"/>
                <a:gd name="T21" fmla="*/ 0 h 2"/>
                <a:gd name="T22" fmla="*/ 0 w 3"/>
                <a:gd name="T23" fmla="*/ 0 h 2"/>
                <a:gd name="T24" fmla="*/ 0 w 3"/>
                <a:gd name="T25" fmla="*/ 0 h 2"/>
                <a:gd name="T26" fmla="*/ 1 w 3"/>
                <a:gd name="T27" fmla="*/ 0 h 2"/>
                <a:gd name="T28" fmla="*/ 1 w 3"/>
                <a:gd name="T29" fmla="*/ 0 h 2"/>
                <a:gd name="T30" fmla="*/ 2 w 3"/>
                <a:gd name="T31" fmla="*/ 0 h 2"/>
                <a:gd name="T32" fmla="*/ 2 w 3"/>
                <a:gd name="T33"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 h="2">
                  <a:moveTo>
                    <a:pt x="2" y="1"/>
                  </a:moveTo>
                  <a:lnTo>
                    <a:pt x="2" y="1"/>
                  </a:lnTo>
                  <a:lnTo>
                    <a:pt x="2" y="1"/>
                  </a:lnTo>
                  <a:lnTo>
                    <a:pt x="1" y="1"/>
                  </a:lnTo>
                  <a:lnTo>
                    <a:pt x="1" y="1"/>
                  </a:lnTo>
                  <a:lnTo>
                    <a:pt x="1" y="1"/>
                  </a:lnTo>
                  <a:lnTo>
                    <a:pt x="1" y="1"/>
                  </a:lnTo>
                  <a:lnTo>
                    <a:pt x="0" y="1"/>
                  </a:lnTo>
                  <a:lnTo>
                    <a:pt x="0" y="1"/>
                  </a:lnTo>
                  <a:lnTo>
                    <a:pt x="0" y="0"/>
                  </a:lnTo>
                  <a:lnTo>
                    <a:pt x="0" y="0"/>
                  </a:lnTo>
                  <a:lnTo>
                    <a:pt x="0" y="0"/>
                  </a:lnTo>
                  <a:lnTo>
                    <a:pt x="0" y="0"/>
                  </a:lnTo>
                  <a:lnTo>
                    <a:pt x="1" y="0"/>
                  </a:lnTo>
                  <a:lnTo>
                    <a:pt x="1" y="0"/>
                  </a:lnTo>
                  <a:lnTo>
                    <a:pt x="2" y="0"/>
                  </a:lnTo>
                  <a:lnTo>
                    <a:pt x="2" y="1"/>
                  </a:lnTo>
                </a:path>
              </a:pathLst>
            </a:custGeom>
            <a:solidFill>
              <a:srgbClr val="B2B2B2"/>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43" name="Freeform 540"/>
            <p:cNvSpPr>
              <a:spLocks/>
            </p:cNvSpPr>
            <p:nvPr/>
          </p:nvSpPr>
          <p:spPr bwMode="auto">
            <a:xfrm>
              <a:off x="991" y="3583"/>
              <a:ext cx="25" cy="20"/>
            </a:xfrm>
            <a:custGeom>
              <a:avLst/>
              <a:gdLst>
                <a:gd name="T0" fmla="*/ 24 w 25"/>
                <a:gd name="T1" fmla="*/ 11 h 20"/>
                <a:gd name="T2" fmla="*/ 23 w 25"/>
                <a:gd name="T3" fmla="*/ 11 h 20"/>
                <a:gd name="T4" fmla="*/ 22 w 25"/>
                <a:gd name="T5" fmla="*/ 10 h 20"/>
                <a:gd name="T6" fmla="*/ 22 w 25"/>
                <a:gd name="T7" fmla="*/ 5 h 20"/>
                <a:gd name="T8" fmla="*/ 21 w 25"/>
                <a:gd name="T9" fmla="*/ 4 h 20"/>
                <a:gd name="T10" fmla="*/ 20 w 25"/>
                <a:gd name="T11" fmla="*/ 2 h 20"/>
                <a:gd name="T12" fmla="*/ 19 w 25"/>
                <a:gd name="T13" fmla="*/ 2 h 20"/>
                <a:gd name="T14" fmla="*/ 18 w 25"/>
                <a:gd name="T15" fmla="*/ 1 h 20"/>
                <a:gd name="T16" fmla="*/ 16 w 25"/>
                <a:gd name="T17" fmla="*/ 1 h 20"/>
                <a:gd name="T18" fmla="*/ 15 w 25"/>
                <a:gd name="T19" fmla="*/ 0 h 20"/>
                <a:gd name="T20" fmla="*/ 13 w 25"/>
                <a:gd name="T21" fmla="*/ 0 h 20"/>
                <a:gd name="T22" fmla="*/ 10 w 25"/>
                <a:gd name="T23" fmla="*/ 1 h 20"/>
                <a:gd name="T24" fmla="*/ 9 w 25"/>
                <a:gd name="T25" fmla="*/ 1 h 20"/>
                <a:gd name="T26" fmla="*/ 7 w 25"/>
                <a:gd name="T27" fmla="*/ 1 h 20"/>
                <a:gd name="T28" fmla="*/ 6 w 25"/>
                <a:gd name="T29" fmla="*/ 2 h 20"/>
                <a:gd name="T30" fmla="*/ 4 w 25"/>
                <a:gd name="T31" fmla="*/ 3 h 20"/>
                <a:gd name="T32" fmla="*/ 2 w 25"/>
                <a:gd name="T33" fmla="*/ 5 h 20"/>
                <a:gd name="T34" fmla="*/ 1 w 25"/>
                <a:gd name="T35" fmla="*/ 6 h 20"/>
                <a:gd name="T36" fmla="*/ 1 w 25"/>
                <a:gd name="T37" fmla="*/ 8 h 20"/>
                <a:gd name="T38" fmla="*/ 0 w 25"/>
                <a:gd name="T39" fmla="*/ 9 h 20"/>
                <a:gd name="T40" fmla="*/ 0 w 25"/>
                <a:gd name="T41" fmla="*/ 11 h 20"/>
                <a:gd name="T42" fmla="*/ 1 w 25"/>
                <a:gd name="T43" fmla="*/ 14 h 20"/>
                <a:gd name="T44" fmla="*/ 2 w 25"/>
                <a:gd name="T45" fmla="*/ 15 h 20"/>
                <a:gd name="T46" fmla="*/ 3 w 25"/>
                <a:gd name="T47" fmla="*/ 17 h 20"/>
                <a:gd name="T48" fmla="*/ 4 w 25"/>
                <a:gd name="T49" fmla="*/ 17 h 20"/>
                <a:gd name="T50" fmla="*/ 6 w 25"/>
                <a:gd name="T51" fmla="*/ 17 h 20"/>
                <a:gd name="T52" fmla="*/ 7 w 25"/>
                <a:gd name="T53" fmla="*/ 18 h 20"/>
                <a:gd name="T54" fmla="*/ 9 w 25"/>
                <a:gd name="T55" fmla="*/ 19 h 20"/>
                <a:gd name="T56" fmla="*/ 10 w 25"/>
                <a:gd name="T57" fmla="*/ 19 h 20"/>
                <a:gd name="T58" fmla="*/ 10 w 25"/>
                <a:gd name="T59" fmla="*/ 18 h 20"/>
                <a:gd name="T60" fmla="*/ 8 w 25"/>
                <a:gd name="T61" fmla="*/ 17 h 20"/>
                <a:gd name="T62" fmla="*/ 6 w 25"/>
                <a:gd name="T63" fmla="*/ 17 h 20"/>
                <a:gd name="T64" fmla="*/ 6 w 25"/>
                <a:gd name="T65" fmla="*/ 16 h 20"/>
                <a:gd name="T66" fmla="*/ 4 w 25"/>
                <a:gd name="T67" fmla="*/ 15 h 20"/>
                <a:gd name="T68" fmla="*/ 3 w 25"/>
                <a:gd name="T69" fmla="*/ 14 h 20"/>
                <a:gd name="T70" fmla="*/ 2 w 25"/>
                <a:gd name="T71" fmla="*/ 13 h 20"/>
                <a:gd name="T72" fmla="*/ 2 w 25"/>
                <a:gd name="T73" fmla="*/ 11 h 20"/>
                <a:gd name="T74" fmla="*/ 3 w 25"/>
                <a:gd name="T75" fmla="*/ 10 h 20"/>
                <a:gd name="T76" fmla="*/ 4 w 25"/>
                <a:gd name="T77" fmla="*/ 8 h 20"/>
                <a:gd name="T78" fmla="*/ 5 w 25"/>
                <a:gd name="T79" fmla="*/ 7 h 20"/>
                <a:gd name="T80" fmla="*/ 6 w 25"/>
                <a:gd name="T81" fmla="*/ 6 h 20"/>
                <a:gd name="T82" fmla="*/ 8 w 25"/>
                <a:gd name="T83" fmla="*/ 5 h 20"/>
                <a:gd name="T84" fmla="*/ 10 w 25"/>
                <a:gd name="T85" fmla="*/ 4 h 20"/>
                <a:gd name="T86" fmla="*/ 11 w 25"/>
                <a:gd name="T87" fmla="*/ 4 h 20"/>
                <a:gd name="T88" fmla="*/ 12 w 25"/>
                <a:gd name="T89" fmla="*/ 3 h 20"/>
                <a:gd name="T90" fmla="*/ 14 w 25"/>
                <a:gd name="T91" fmla="*/ 3 h 20"/>
                <a:gd name="T92" fmla="*/ 16 w 25"/>
                <a:gd name="T93" fmla="*/ 3 h 20"/>
                <a:gd name="T94" fmla="*/ 18 w 25"/>
                <a:gd name="T95" fmla="*/ 3 h 20"/>
                <a:gd name="T96" fmla="*/ 19 w 25"/>
                <a:gd name="T97" fmla="*/ 4 h 20"/>
                <a:gd name="T98" fmla="*/ 21 w 25"/>
                <a:gd name="T99" fmla="*/ 5 h 20"/>
                <a:gd name="T100" fmla="*/ 22 w 25"/>
                <a:gd name="T101" fmla="*/ 7 h 20"/>
                <a:gd name="T102" fmla="*/ 22 w 25"/>
                <a:gd name="T103" fmla="*/ 8 h 20"/>
                <a:gd name="T104" fmla="*/ 22 w 25"/>
                <a:gd name="T105" fmla="*/ 10 h 20"/>
                <a:gd name="T106" fmla="*/ 21 w 25"/>
                <a:gd name="T107" fmla="*/ 11 h 20"/>
                <a:gd name="T108" fmla="*/ 20 w 25"/>
                <a:gd name="T109" fmla="*/ 13 h 20"/>
                <a:gd name="T110" fmla="*/ 19 w 25"/>
                <a:gd name="T111" fmla="*/ 14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5" h="20">
                  <a:moveTo>
                    <a:pt x="24" y="11"/>
                  </a:moveTo>
                  <a:lnTo>
                    <a:pt x="24" y="11"/>
                  </a:lnTo>
                  <a:lnTo>
                    <a:pt x="24" y="11"/>
                  </a:lnTo>
                  <a:lnTo>
                    <a:pt x="23" y="11"/>
                  </a:lnTo>
                  <a:lnTo>
                    <a:pt x="23" y="10"/>
                  </a:lnTo>
                  <a:lnTo>
                    <a:pt x="22" y="10"/>
                  </a:lnTo>
                  <a:lnTo>
                    <a:pt x="22" y="6"/>
                  </a:lnTo>
                  <a:lnTo>
                    <a:pt x="22" y="5"/>
                  </a:lnTo>
                  <a:lnTo>
                    <a:pt x="22" y="5"/>
                  </a:lnTo>
                  <a:lnTo>
                    <a:pt x="21" y="4"/>
                  </a:lnTo>
                  <a:lnTo>
                    <a:pt x="21" y="3"/>
                  </a:lnTo>
                  <a:lnTo>
                    <a:pt x="20" y="2"/>
                  </a:lnTo>
                  <a:lnTo>
                    <a:pt x="19" y="2"/>
                  </a:lnTo>
                  <a:lnTo>
                    <a:pt x="19" y="2"/>
                  </a:lnTo>
                  <a:lnTo>
                    <a:pt x="18" y="2"/>
                  </a:lnTo>
                  <a:lnTo>
                    <a:pt x="18" y="1"/>
                  </a:lnTo>
                  <a:lnTo>
                    <a:pt x="17" y="1"/>
                  </a:lnTo>
                  <a:lnTo>
                    <a:pt x="16" y="1"/>
                  </a:lnTo>
                  <a:lnTo>
                    <a:pt x="16" y="0"/>
                  </a:lnTo>
                  <a:lnTo>
                    <a:pt x="15" y="0"/>
                  </a:lnTo>
                  <a:lnTo>
                    <a:pt x="14" y="0"/>
                  </a:lnTo>
                  <a:lnTo>
                    <a:pt x="13" y="0"/>
                  </a:lnTo>
                  <a:lnTo>
                    <a:pt x="12" y="0"/>
                  </a:lnTo>
                  <a:lnTo>
                    <a:pt x="10" y="1"/>
                  </a:lnTo>
                  <a:lnTo>
                    <a:pt x="10" y="1"/>
                  </a:lnTo>
                  <a:lnTo>
                    <a:pt x="9" y="1"/>
                  </a:lnTo>
                  <a:lnTo>
                    <a:pt x="8" y="1"/>
                  </a:lnTo>
                  <a:lnTo>
                    <a:pt x="7" y="1"/>
                  </a:lnTo>
                  <a:lnTo>
                    <a:pt x="6" y="2"/>
                  </a:lnTo>
                  <a:lnTo>
                    <a:pt x="6" y="2"/>
                  </a:lnTo>
                  <a:lnTo>
                    <a:pt x="5" y="2"/>
                  </a:lnTo>
                  <a:lnTo>
                    <a:pt x="4" y="3"/>
                  </a:lnTo>
                  <a:lnTo>
                    <a:pt x="3" y="4"/>
                  </a:lnTo>
                  <a:lnTo>
                    <a:pt x="2" y="5"/>
                  </a:lnTo>
                  <a:lnTo>
                    <a:pt x="2" y="5"/>
                  </a:lnTo>
                  <a:lnTo>
                    <a:pt x="1" y="6"/>
                  </a:lnTo>
                  <a:lnTo>
                    <a:pt x="1" y="7"/>
                  </a:lnTo>
                  <a:lnTo>
                    <a:pt x="1" y="8"/>
                  </a:lnTo>
                  <a:lnTo>
                    <a:pt x="0" y="8"/>
                  </a:lnTo>
                  <a:lnTo>
                    <a:pt x="0" y="9"/>
                  </a:lnTo>
                  <a:lnTo>
                    <a:pt x="0" y="11"/>
                  </a:lnTo>
                  <a:lnTo>
                    <a:pt x="0" y="11"/>
                  </a:lnTo>
                  <a:lnTo>
                    <a:pt x="0" y="12"/>
                  </a:lnTo>
                  <a:lnTo>
                    <a:pt x="1" y="14"/>
                  </a:lnTo>
                  <a:lnTo>
                    <a:pt x="2" y="14"/>
                  </a:lnTo>
                  <a:lnTo>
                    <a:pt x="2" y="15"/>
                  </a:lnTo>
                  <a:lnTo>
                    <a:pt x="2" y="16"/>
                  </a:lnTo>
                  <a:lnTo>
                    <a:pt x="3" y="17"/>
                  </a:lnTo>
                  <a:lnTo>
                    <a:pt x="4" y="17"/>
                  </a:lnTo>
                  <a:lnTo>
                    <a:pt x="4" y="17"/>
                  </a:lnTo>
                  <a:lnTo>
                    <a:pt x="5" y="17"/>
                  </a:lnTo>
                  <a:lnTo>
                    <a:pt x="6" y="17"/>
                  </a:lnTo>
                  <a:lnTo>
                    <a:pt x="6" y="18"/>
                  </a:lnTo>
                  <a:lnTo>
                    <a:pt x="7" y="18"/>
                  </a:lnTo>
                  <a:lnTo>
                    <a:pt x="8" y="18"/>
                  </a:lnTo>
                  <a:lnTo>
                    <a:pt x="9" y="19"/>
                  </a:lnTo>
                  <a:lnTo>
                    <a:pt x="10" y="19"/>
                  </a:lnTo>
                  <a:lnTo>
                    <a:pt x="10" y="19"/>
                  </a:lnTo>
                  <a:lnTo>
                    <a:pt x="10" y="18"/>
                  </a:lnTo>
                  <a:lnTo>
                    <a:pt x="10" y="18"/>
                  </a:lnTo>
                  <a:lnTo>
                    <a:pt x="9" y="18"/>
                  </a:lnTo>
                  <a:lnTo>
                    <a:pt x="8" y="17"/>
                  </a:lnTo>
                  <a:lnTo>
                    <a:pt x="7" y="17"/>
                  </a:lnTo>
                  <a:lnTo>
                    <a:pt x="6" y="17"/>
                  </a:lnTo>
                  <a:lnTo>
                    <a:pt x="6" y="17"/>
                  </a:lnTo>
                  <a:lnTo>
                    <a:pt x="6" y="16"/>
                  </a:lnTo>
                  <a:lnTo>
                    <a:pt x="5" y="16"/>
                  </a:lnTo>
                  <a:lnTo>
                    <a:pt x="4" y="15"/>
                  </a:lnTo>
                  <a:lnTo>
                    <a:pt x="4" y="14"/>
                  </a:lnTo>
                  <a:lnTo>
                    <a:pt x="3" y="14"/>
                  </a:lnTo>
                  <a:lnTo>
                    <a:pt x="3" y="14"/>
                  </a:lnTo>
                  <a:lnTo>
                    <a:pt x="2" y="13"/>
                  </a:lnTo>
                  <a:lnTo>
                    <a:pt x="2" y="12"/>
                  </a:lnTo>
                  <a:lnTo>
                    <a:pt x="2" y="11"/>
                  </a:lnTo>
                  <a:lnTo>
                    <a:pt x="2" y="11"/>
                  </a:lnTo>
                  <a:lnTo>
                    <a:pt x="3" y="10"/>
                  </a:lnTo>
                  <a:lnTo>
                    <a:pt x="3" y="9"/>
                  </a:lnTo>
                  <a:lnTo>
                    <a:pt x="4" y="8"/>
                  </a:lnTo>
                  <a:lnTo>
                    <a:pt x="4" y="8"/>
                  </a:lnTo>
                  <a:lnTo>
                    <a:pt x="5" y="7"/>
                  </a:lnTo>
                  <a:lnTo>
                    <a:pt x="6" y="6"/>
                  </a:lnTo>
                  <a:lnTo>
                    <a:pt x="6" y="6"/>
                  </a:lnTo>
                  <a:lnTo>
                    <a:pt x="7" y="5"/>
                  </a:lnTo>
                  <a:lnTo>
                    <a:pt x="8" y="5"/>
                  </a:lnTo>
                  <a:lnTo>
                    <a:pt x="9" y="5"/>
                  </a:lnTo>
                  <a:lnTo>
                    <a:pt x="10" y="4"/>
                  </a:lnTo>
                  <a:lnTo>
                    <a:pt x="10" y="4"/>
                  </a:lnTo>
                  <a:lnTo>
                    <a:pt x="11" y="4"/>
                  </a:lnTo>
                  <a:lnTo>
                    <a:pt x="11" y="3"/>
                  </a:lnTo>
                  <a:lnTo>
                    <a:pt x="12" y="3"/>
                  </a:lnTo>
                  <a:lnTo>
                    <a:pt x="13" y="3"/>
                  </a:lnTo>
                  <a:lnTo>
                    <a:pt x="14" y="3"/>
                  </a:lnTo>
                  <a:lnTo>
                    <a:pt x="14" y="3"/>
                  </a:lnTo>
                  <a:lnTo>
                    <a:pt x="16" y="3"/>
                  </a:lnTo>
                  <a:lnTo>
                    <a:pt x="17" y="3"/>
                  </a:lnTo>
                  <a:lnTo>
                    <a:pt x="18" y="3"/>
                  </a:lnTo>
                  <a:lnTo>
                    <a:pt x="18" y="3"/>
                  </a:lnTo>
                  <a:lnTo>
                    <a:pt x="19" y="4"/>
                  </a:lnTo>
                  <a:lnTo>
                    <a:pt x="20" y="5"/>
                  </a:lnTo>
                  <a:lnTo>
                    <a:pt x="21" y="5"/>
                  </a:lnTo>
                  <a:lnTo>
                    <a:pt x="21" y="7"/>
                  </a:lnTo>
                  <a:lnTo>
                    <a:pt x="22" y="7"/>
                  </a:lnTo>
                  <a:lnTo>
                    <a:pt x="22" y="8"/>
                  </a:lnTo>
                  <a:lnTo>
                    <a:pt x="22" y="8"/>
                  </a:lnTo>
                  <a:lnTo>
                    <a:pt x="22" y="9"/>
                  </a:lnTo>
                  <a:lnTo>
                    <a:pt x="22" y="10"/>
                  </a:lnTo>
                  <a:lnTo>
                    <a:pt x="21" y="11"/>
                  </a:lnTo>
                  <a:lnTo>
                    <a:pt x="21" y="11"/>
                  </a:lnTo>
                  <a:lnTo>
                    <a:pt x="20" y="12"/>
                  </a:lnTo>
                  <a:lnTo>
                    <a:pt x="20" y="13"/>
                  </a:lnTo>
                  <a:lnTo>
                    <a:pt x="19" y="14"/>
                  </a:lnTo>
                  <a:lnTo>
                    <a:pt x="19" y="14"/>
                  </a:lnTo>
                  <a:lnTo>
                    <a:pt x="24" y="11"/>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44" name="Freeform 541"/>
            <p:cNvSpPr>
              <a:spLocks/>
            </p:cNvSpPr>
            <p:nvPr/>
          </p:nvSpPr>
          <p:spPr bwMode="auto">
            <a:xfrm>
              <a:off x="643" y="3526"/>
              <a:ext cx="28" cy="28"/>
            </a:xfrm>
            <a:custGeom>
              <a:avLst/>
              <a:gdLst>
                <a:gd name="T0" fmla="*/ 12 w 28"/>
                <a:gd name="T1" fmla="*/ 7 h 28"/>
                <a:gd name="T2" fmla="*/ 13 w 28"/>
                <a:gd name="T3" fmla="*/ 8 h 28"/>
                <a:gd name="T4" fmla="*/ 14 w 28"/>
                <a:gd name="T5" fmla="*/ 9 h 28"/>
                <a:gd name="T6" fmla="*/ 14 w 28"/>
                <a:gd name="T7" fmla="*/ 11 h 28"/>
                <a:gd name="T8" fmla="*/ 13 w 28"/>
                <a:gd name="T9" fmla="*/ 12 h 28"/>
                <a:gd name="T10" fmla="*/ 11 w 28"/>
                <a:gd name="T11" fmla="*/ 15 h 28"/>
                <a:gd name="T12" fmla="*/ 7 w 28"/>
                <a:gd name="T13" fmla="*/ 11 h 28"/>
                <a:gd name="T14" fmla="*/ 6 w 28"/>
                <a:gd name="T15" fmla="*/ 10 h 28"/>
                <a:gd name="T16" fmla="*/ 5 w 28"/>
                <a:gd name="T17" fmla="*/ 9 h 28"/>
                <a:gd name="T18" fmla="*/ 5 w 28"/>
                <a:gd name="T19" fmla="*/ 7 h 28"/>
                <a:gd name="T20" fmla="*/ 6 w 28"/>
                <a:gd name="T21" fmla="*/ 6 h 28"/>
                <a:gd name="T22" fmla="*/ 7 w 28"/>
                <a:gd name="T23" fmla="*/ 5 h 28"/>
                <a:gd name="T24" fmla="*/ 8 w 28"/>
                <a:gd name="T25" fmla="*/ 4 h 28"/>
                <a:gd name="T26" fmla="*/ 9 w 28"/>
                <a:gd name="T27" fmla="*/ 3 h 28"/>
                <a:gd name="T28" fmla="*/ 10 w 28"/>
                <a:gd name="T29" fmla="*/ 2 h 28"/>
                <a:gd name="T30" fmla="*/ 11 w 28"/>
                <a:gd name="T31" fmla="*/ 2 h 28"/>
                <a:gd name="T32" fmla="*/ 13 w 28"/>
                <a:gd name="T33" fmla="*/ 2 h 28"/>
                <a:gd name="T34" fmla="*/ 15 w 28"/>
                <a:gd name="T35" fmla="*/ 2 h 28"/>
                <a:gd name="T36" fmla="*/ 9 w 28"/>
                <a:gd name="T37" fmla="*/ 0 h 28"/>
                <a:gd name="T38" fmla="*/ 0 w 28"/>
                <a:gd name="T39" fmla="*/ 13 h 28"/>
                <a:gd name="T40" fmla="*/ 2 w 28"/>
                <a:gd name="T41" fmla="*/ 12 h 28"/>
                <a:gd name="T42" fmla="*/ 3 w 28"/>
                <a:gd name="T43" fmla="*/ 12 h 28"/>
                <a:gd name="T44" fmla="*/ 4 w 28"/>
                <a:gd name="T45" fmla="*/ 13 h 28"/>
                <a:gd name="T46" fmla="*/ 5 w 28"/>
                <a:gd name="T47" fmla="*/ 14 h 28"/>
                <a:gd name="T48" fmla="*/ 16 w 28"/>
                <a:gd name="T49" fmla="*/ 21 h 28"/>
                <a:gd name="T50" fmla="*/ 16 w 28"/>
                <a:gd name="T51" fmla="*/ 22 h 28"/>
                <a:gd name="T52" fmla="*/ 17 w 28"/>
                <a:gd name="T53" fmla="*/ 23 h 28"/>
                <a:gd name="T54" fmla="*/ 17 w 28"/>
                <a:gd name="T55" fmla="*/ 25 h 28"/>
                <a:gd name="T56" fmla="*/ 16 w 28"/>
                <a:gd name="T57" fmla="*/ 26 h 28"/>
                <a:gd name="T58" fmla="*/ 27 w 28"/>
                <a:gd name="T59" fmla="*/ 13 h 28"/>
                <a:gd name="T60" fmla="*/ 24 w 28"/>
                <a:gd name="T61" fmla="*/ 9 h 28"/>
                <a:gd name="T62" fmla="*/ 24 w 28"/>
                <a:gd name="T63" fmla="*/ 11 h 28"/>
                <a:gd name="T64" fmla="*/ 25 w 28"/>
                <a:gd name="T65" fmla="*/ 11 h 28"/>
                <a:gd name="T66" fmla="*/ 25 w 28"/>
                <a:gd name="T67" fmla="*/ 13 h 28"/>
                <a:gd name="T68" fmla="*/ 25 w 28"/>
                <a:gd name="T69" fmla="*/ 15 h 28"/>
                <a:gd name="T70" fmla="*/ 24 w 28"/>
                <a:gd name="T71" fmla="*/ 16 h 28"/>
                <a:gd name="T72" fmla="*/ 23 w 28"/>
                <a:gd name="T73" fmla="*/ 16 h 28"/>
                <a:gd name="T74" fmla="*/ 22 w 28"/>
                <a:gd name="T75" fmla="*/ 18 h 28"/>
                <a:gd name="T76" fmla="*/ 21 w 28"/>
                <a:gd name="T77" fmla="*/ 19 h 28"/>
                <a:gd name="T78" fmla="*/ 20 w 28"/>
                <a:gd name="T79" fmla="*/ 20 h 28"/>
                <a:gd name="T80" fmla="*/ 19 w 28"/>
                <a:gd name="T81" fmla="*/ 20 h 28"/>
                <a:gd name="T82" fmla="*/ 17 w 28"/>
                <a:gd name="T83" fmla="*/ 20 h 28"/>
                <a:gd name="T84" fmla="*/ 13 w 28"/>
                <a:gd name="T85" fmla="*/ 14 h 28"/>
                <a:gd name="T86" fmla="*/ 15 w 28"/>
                <a:gd name="T87" fmla="*/ 12 h 28"/>
                <a:gd name="T88" fmla="*/ 16 w 28"/>
                <a:gd name="T89" fmla="*/ 11 h 28"/>
                <a:gd name="T90" fmla="*/ 18 w 28"/>
                <a:gd name="T91" fmla="*/ 12 h 28"/>
                <a:gd name="T92" fmla="*/ 20 w 28"/>
                <a:gd name="T93" fmla="*/ 12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 h="28">
                  <a:moveTo>
                    <a:pt x="12" y="7"/>
                  </a:moveTo>
                  <a:lnTo>
                    <a:pt x="12" y="7"/>
                  </a:lnTo>
                  <a:lnTo>
                    <a:pt x="12" y="8"/>
                  </a:lnTo>
                  <a:lnTo>
                    <a:pt x="13" y="8"/>
                  </a:lnTo>
                  <a:lnTo>
                    <a:pt x="13" y="9"/>
                  </a:lnTo>
                  <a:lnTo>
                    <a:pt x="14" y="9"/>
                  </a:lnTo>
                  <a:lnTo>
                    <a:pt x="14" y="10"/>
                  </a:lnTo>
                  <a:lnTo>
                    <a:pt x="14" y="11"/>
                  </a:lnTo>
                  <a:lnTo>
                    <a:pt x="13" y="11"/>
                  </a:lnTo>
                  <a:lnTo>
                    <a:pt x="13" y="12"/>
                  </a:lnTo>
                  <a:lnTo>
                    <a:pt x="12" y="13"/>
                  </a:lnTo>
                  <a:lnTo>
                    <a:pt x="11" y="15"/>
                  </a:lnTo>
                  <a:lnTo>
                    <a:pt x="7" y="11"/>
                  </a:lnTo>
                  <a:lnTo>
                    <a:pt x="7" y="11"/>
                  </a:lnTo>
                  <a:lnTo>
                    <a:pt x="6" y="11"/>
                  </a:lnTo>
                  <a:lnTo>
                    <a:pt x="6" y="10"/>
                  </a:lnTo>
                  <a:lnTo>
                    <a:pt x="5" y="10"/>
                  </a:lnTo>
                  <a:lnTo>
                    <a:pt x="5" y="9"/>
                  </a:lnTo>
                  <a:lnTo>
                    <a:pt x="5" y="8"/>
                  </a:lnTo>
                  <a:lnTo>
                    <a:pt x="5" y="7"/>
                  </a:lnTo>
                  <a:lnTo>
                    <a:pt x="5" y="7"/>
                  </a:lnTo>
                  <a:lnTo>
                    <a:pt x="6" y="6"/>
                  </a:lnTo>
                  <a:lnTo>
                    <a:pt x="7" y="5"/>
                  </a:lnTo>
                  <a:lnTo>
                    <a:pt x="7" y="5"/>
                  </a:lnTo>
                  <a:lnTo>
                    <a:pt x="7" y="4"/>
                  </a:lnTo>
                  <a:lnTo>
                    <a:pt x="8" y="4"/>
                  </a:lnTo>
                  <a:lnTo>
                    <a:pt x="8" y="3"/>
                  </a:lnTo>
                  <a:lnTo>
                    <a:pt x="9" y="3"/>
                  </a:lnTo>
                  <a:lnTo>
                    <a:pt x="10" y="3"/>
                  </a:lnTo>
                  <a:lnTo>
                    <a:pt x="10" y="2"/>
                  </a:lnTo>
                  <a:lnTo>
                    <a:pt x="11" y="2"/>
                  </a:lnTo>
                  <a:lnTo>
                    <a:pt x="11" y="2"/>
                  </a:lnTo>
                  <a:lnTo>
                    <a:pt x="12" y="2"/>
                  </a:lnTo>
                  <a:lnTo>
                    <a:pt x="13" y="2"/>
                  </a:lnTo>
                  <a:lnTo>
                    <a:pt x="14" y="2"/>
                  </a:lnTo>
                  <a:lnTo>
                    <a:pt x="15" y="2"/>
                  </a:lnTo>
                  <a:lnTo>
                    <a:pt x="15" y="2"/>
                  </a:lnTo>
                  <a:lnTo>
                    <a:pt x="9" y="0"/>
                  </a:lnTo>
                  <a:lnTo>
                    <a:pt x="0" y="12"/>
                  </a:lnTo>
                  <a:lnTo>
                    <a:pt x="0" y="13"/>
                  </a:lnTo>
                  <a:lnTo>
                    <a:pt x="1" y="13"/>
                  </a:lnTo>
                  <a:lnTo>
                    <a:pt x="2" y="12"/>
                  </a:lnTo>
                  <a:lnTo>
                    <a:pt x="2" y="12"/>
                  </a:lnTo>
                  <a:lnTo>
                    <a:pt x="3" y="12"/>
                  </a:lnTo>
                  <a:lnTo>
                    <a:pt x="3" y="13"/>
                  </a:lnTo>
                  <a:lnTo>
                    <a:pt x="4" y="13"/>
                  </a:lnTo>
                  <a:lnTo>
                    <a:pt x="5" y="13"/>
                  </a:lnTo>
                  <a:lnTo>
                    <a:pt x="5" y="14"/>
                  </a:lnTo>
                  <a:lnTo>
                    <a:pt x="6" y="14"/>
                  </a:lnTo>
                  <a:lnTo>
                    <a:pt x="16" y="21"/>
                  </a:lnTo>
                  <a:lnTo>
                    <a:pt x="16" y="22"/>
                  </a:lnTo>
                  <a:lnTo>
                    <a:pt x="16" y="22"/>
                  </a:lnTo>
                  <a:lnTo>
                    <a:pt x="16" y="23"/>
                  </a:lnTo>
                  <a:lnTo>
                    <a:pt x="17" y="23"/>
                  </a:lnTo>
                  <a:lnTo>
                    <a:pt x="17" y="24"/>
                  </a:lnTo>
                  <a:lnTo>
                    <a:pt x="17" y="25"/>
                  </a:lnTo>
                  <a:lnTo>
                    <a:pt x="17" y="25"/>
                  </a:lnTo>
                  <a:lnTo>
                    <a:pt x="16" y="26"/>
                  </a:lnTo>
                  <a:lnTo>
                    <a:pt x="17" y="27"/>
                  </a:lnTo>
                  <a:lnTo>
                    <a:pt x="27" y="13"/>
                  </a:lnTo>
                  <a:lnTo>
                    <a:pt x="25" y="8"/>
                  </a:lnTo>
                  <a:lnTo>
                    <a:pt x="24" y="9"/>
                  </a:lnTo>
                  <a:lnTo>
                    <a:pt x="24" y="10"/>
                  </a:lnTo>
                  <a:lnTo>
                    <a:pt x="24" y="11"/>
                  </a:lnTo>
                  <a:lnTo>
                    <a:pt x="24" y="11"/>
                  </a:lnTo>
                  <a:lnTo>
                    <a:pt x="25" y="11"/>
                  </a:lnTo>
                  <a:lnTo>
                    <a:pt x="25" y="12"/>
                  </a:lnTo>
                  <a:lnTo>
                    <a:pt x="25" y="13"/>
                  </a:lnTo>
                  <a:lnTo>
                    <a:pt x="25" y="14"/>
                  </a:lnTo>
                  <a:lnTo>
                    <a:pt x="25" y="15"/>
                  </a:lnTo>
                  <a:lnTo>
                    <a:pt x="24" y="15"/>
                  </a:lnTo>
                  <a:lnTo>
                    <a:pt x="24" y="16"/>
                  </a:lnTo>
                  <a:lnTo>
                    <a:pt x="24" y="16"/>
                  </a:lnTo>
                  <a:lnTo>
                    <a:pt x="23" y="16"/>
                  </a:lnTo>
                  <a:lnTo>
                    <a:pt x="23" y="17"/>
                  </a:lnTo>
                  <a:lnTo>
                    <a:pt x="22" y="18"/>
                  </a:lnTo>
                  <a:lnTo>
                    <a:pt x="22" y="19"/>
                  </a:lnTo>
                  <a:lnTo>
                    <a:pt x="21" y="19"/>
                  </a:lnTo>
                  <a:lnTo>
                    <a:pt x="21" y="20"/>
                  </a:lnTo>
                  <a:lnTo>
                    <a:pt x="20" y="20"/>
                  </a:lnTo>
                  <a:lnTo>
                    <a:pt x="20" y="20"/>
                  </a:lnTo>
                  <a:lnTo>
                    <a:pt x="19" y="20"/>
                  </a:lnTo>
                  <a:lnTo>
                    <a:pt x="18" y="20"/>
                  </a:lnTo>
                  <a:lnTo>
                    <a:pt x="17" y="20"/>
                  </a:lnTo>
                  <a:lnTo>
                    <a:pt x="12" y="15"/>
                  </a:lnTo>
                  <a:lnTo>
                    <a:pt x="13" y="14"/>
                  </a:lnTo>
                  <a:lnTo>
                    <a:pt x="14" y="13"/>
                  </a:lnTo>
                  <a:lnTo>
                    <a:pt x="15" y="12"/>
                  </a:lnTo>
                  <a:lnTo>
                    <a:pt x="16" y="11"/>
                  </a:lnTo>
                  <a:lnTo>
                    <a:pt x="16" y="11"/>
                  </a:lnTo>
                  <a:lnTo>
                    <a:pt x="17" y="11"/>
                  </a:lnTo>
                  <a:lnTo>
                    <a:pt x="18" y="12"/>
                  </a:lnTo>
                  <a:lnTo>
                    <a:pt x="19" y="12"/>
                  </a:lnTo>
                  <a:lnTo>
                    <a:pt x="20" y="12"/>
                  </a:lnTo>
                  <a:lnTo>
                    <a:pt x="12" y="7"/>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45" name="Freeform 542"/>
            <p:cNvSpPr>
              <a:spLocks/>
            </p:cNvSpPr>
            <p:nvPr/>
          </p:nvSpPr>
          <p:spPr bwMode="auto">
            <a:xfrm>
              <a:off x="878" y="3462"/>
              <a:ext cx="24" cy="25"/>
            </a:xfrm>
            <a:custGeom>
              <a:avLst/>
              <a:gdLst>
                <a:gd name="T0" fmla="*/ 11 w 24"/>
                <a:gd name="T1" fmla="*/ 14 h 25"/>
                <a:gd name="T2" fmla="*/ 13 w 24"/>
                <a:gd name="T3" fmla="*/ 14 h 25"/>
                <a:gd name="T4" fmla="*/ 13 w 24"/>
                <a:gd name="T5" fmla="*/ 14 h 25"/>
                <a:gd name="T6" fmla="*/ 14 w 24"/>
                <a:gd name="T7" fmla="*/ 15 h 25"/>
                <a:gd name="T8" fmla="*/ 14 w 24"/>
                <a:gd name="T9" fmla="*/ 17 h 25"/>
                <a:gd name="T10" fmla="*/ 13 w 24"/>
                <a:gd name="T11" fmla="*/ 18 h 25"/>
                <a:gd name="T12" fmla="*/ 18 w 24"/>
                <a:gd name="T13" fmla="*/ 11 h 25"/>
                <a:gd name="T14" fmla="*/ 17 w 24"/>
                <a:gd name="T15" fmla="*/ 11 h 25"/>
                <a:gd name="T16" fmla="*/ 17 w 24"/>
                <a:gd name="T17" fmla="*/ 12 h 25"/>
                <a:gd name="T18" fmla="*/ 16 w 24"/>
                <a:gd name="T19" fmla="*/ 13 h 25"/>
                <a:gd name="T20" fmla="*/ 14 w 24"/>
                <a:gd name="T21" fmla="*/ 13 h 25"/>
                <a:gd name="T22" fmla="*/ 13 w 24"/>
                <a:gd name="T23" fmla="*/ 13 h 25"/>
                <a:gd name="T24" fmla="*/ 11 w 24"/>
                <a:gd name="T25" fmla="*/ 12 h 25"/>
                <a:gd name="T26" fmla="*/ 13 w 24"/>
                <a:gd name="T27" fmla="*/ 7 h 25"/>
                <a:gd name="T28" fmla="*/ 13 w 24"/>
                <a:gd name="T29" fmla="*/ 6 h 25"/>
                <a:gd name="T30" fmla="*/ 13 w 24"/>
                <a:gd name="T31" fmla="*/ 5 h 25"/>
                <a:gd name="T32" fmla="*/ 14 w 24"/>
                <a:gd name="T33" fmla="*/ 4 h 25"/>
                <a:gd name="T34" fmla="*/ 16 w 24"/>
                <a:gd name="T35" fmla="*/ 4 h 25"/>
                <a:gd name="T36" fmla="*/ 17 w 24"/>
                <a:gd name="T37" fmla="*/ 5 h 25"/>
                <a:gd name="T38" fmla="*/ 18 w 24"/>
                <a:gd name="T39" fmla="*/ 6 h 25"/>
                <a:gd name="T40" fmla="*/ 20 w 24"/>
                <a:gd name="T41" fmla="*/ 6 h 25"/>
                <a:gd name="T42" fmla="*/ 21 w 24"/>
                <a:gd name="T43" fmla="*/ 8 h 25"/>
                <a:gd name="T44" fmla="*/ 21 w 24"/>
                <a:gd name="T45" fmla="*/ 10 h 25"/>
                <a:gd name="T46" fmla="*/ 22 w 24"/>
                <a:gd name="T47" fmla="*/ 11 h 25"/>
                <a:gd name="T48" fmla="*/ 23 w 24"/>
                <a:gd name="T49" fmla="*/ 12 h 25"/>
                <a:gd name="T50" fmla="*/ 9 w 24"/>
                <a:gd name="T51" fmla="*/ 0 h 25"/>
                <a:gd name="T52" fmla="*/ 9 w 24"/>
                <a:gd name="T53" fmla="*/ 1 h 25"/>
                <a:gd name="T54" fmla="*/ 10 w 24"/>
                <a:gd name="T55" fmla="*/ 2 h 25"/>
                <a:gd name="T56" fmla="*/ 10 w 24"/>
                <a:gd name="T57" fmla="*/ 3 h 25"/>
                <a:gd name="T58" fmla="*/ 10 w 24"/>
                <a:gd name="T59" fmla="*/ 5 h 25"/>
                <a:gd name="T60" fmla="*/ 10 w 24"/>
                <a:gd name="T61" fmla="*/ 6 h 25"/>
                <a:gd name="T62" fmla="*/ 5 w 24"/>
                <a:gd name="T63" fmla="*/ 18 h 25"/>
                <a:gd name="T64" fmla="*/ 4 w 24"/>
                <a:gd name="T65" fmla="*/ 19 h 25"/>
                <a:gd name="T66" fmla="*/ 2 w 24"/>
                <a:gd name="T67" fmla="*/ 20 h 25"/>
                <a:gd name="T68" fmla="*/ 1 w 24"/>
                <a:gd name="T69" fmla="*/ 20 h 25"/>
                <a:gd name="T70" fmla="*/ 9 w 24"/>
                <a:gd name="T71" fmla="*/ 24 h 25"/>
                <a:gd name="T72" fmla="*/ 9 w 24"/>
                <a:gd name="T73" fmla="*/ 22 h 25"/>
                <a:gd name="T74" fmla="*/ 7 w 24"/>
                <a:gd name="T75" fmla="*/ 22 h 25"/>
                <a:gd name="T76" fmla="*/ 7 w 24"/>
                <a:gd name="T77" fmla="*/ 20 h 25"/>
                <a:gd name="T78" fmla="*/ 7 w 24"/>
                <a:gd name="T79" fmla="*/ 18 h 25"/>
                <a:gd name="T80" fmla="*/ 10 w 24"/>
                <a:gd name="T81" fmla="*/ 13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4" h="25">
                  <a:moveTo>
                    <a:pt x="10" y="13"/>
                  </a:moveTo>
                  <a:lnTo>
                    <a:pt x="11" y="14"/>
                  </a:lnTo>
                  <a:lnTo>
                    <a:pt x="12" y="14"/>
                  </a:lnTo>
                  <a:lnTo>
                    <a:pt x="13" y="14"/>
                  </a:lnTo>
                  <a:lnTo>
                    <a:pt x="13" y="14"/>
                  </a:lnTo>
                  <a:lnTo>
                    <a:pt x="13" y="14"/>
                  </a:lnTo>
                  <a:lnTo>
                    <a:pt x="13" y="15"/>
                  </a:lnTo>
                  <a:lnTo>
                    <a:pt x="14" y="15"/>
                  </a:lnTo>
                  <a:lnTo>
                    <a:pt x="14" y="16"/>
                  </a:lnTo>
                  <a:lnTo>
                    <a:pt x="14" y="17"/>
                  </a:lnTo>
                  <a:lnTo>
                    <a:pt x="14" y="18"/>
                  </a:lnTo>
                  <a:lnTo>
                    <a:pt x="13" y="18"/>
                  </a:lnTo>
                  <a:lnTo>
                    <a:pt x="14" y="19"/>
                  </a:lnTo>
                  <a:lnTo>
                    <a:pt x="18" y="11"/>
                  </a:lnTo>
                  <a:lnTo>
                    <a:pt x="17" y="10"/>
                  </a:lnTo>
                  <a:lnTo>
                    <a:pt x="17" y="11"/>
                  </a:lnTo>
                  <a:lnTo>
                    <a:pt x="17" y="11"/>
                  </a:lnTo>
                  <a:lnTo>
                    <a:pt x="17" y="12"/>
                  </a:lnTo>
                  <a:lnTo>
                    <a:pt x="16" y="12"/>
                  </a:lnTo>
                  <a:lnTo>
                    <a:pt x="16" y="13"/>
                  </a:lnTo>
                  <a:lnTo>
                    <a:pt x="15" y="13"/>
                  </a:lnTo>
                  <a:lnTo>
                    <a:pt x="14" y="13"/>
                  </a:lnTo>
                  <a:lnTo>
                    <a:pt x="13" y="13"/>
                  </a:lnTo>
                  <a:lnTo>
                    <a:pt x="13" y="13"/>
                  </a:lnTo>
                  <a:lnTo>
                    <a:pt x="12" y="13"/>
                  </a:lnTo>
                  <a:lnTo>
                    <a:pt x="11" y="12"/>
                  </a:lnTo>
                  <a:lnTo>
                    <a:pt x="10" y="12"/>
                  </a:lnTo>
                  <a:lnTo>
                    <a:pt x="13" y="7"/>
                  </a:lnTo>
                  <a:lnTo>
                    <a:pt x="13" y="6"/>
                  </a:lnTo>
                  <a:lnTo>
                    <a:pt x="13" y="6"/>
                  </a:lnTo>
                  <a:lnTo>
                    <a:pt x="13" y="5"/>
                  </a:lnTo>
                  <a:lnTo>
                    <a:pt x="13" y="5"/>
                  </a:lnTo>
                  <a:lnTo>
                    <a:pt x="13" y="4"/>
                  </a:lnTo>
                  <a:lnTo>
                    <a:pt x="14" y="4"/>
                  </a:lnTo>
                  <a:lnTo>
                    <a:pt x="15" y="4"/>
                  </a:lnTo>
                  <a:lnTo>
                    <a:pt x="16" y="4"/>
                  </a:lnTo>
                  <a:lnTo>
                    <a:pt x="17" y="4"/>
                  </a:lnTo>
                  <a:lnTo>
                    <a:pt x="17" y="5"/>
                  </a:lnTo>
                  <a:lnTo>
                    <a:pt x="18" y="5"/>
                  </a:lnTo>
                  <a:lnTo>
                    <a:pt x="18" y="6"/>
                  </a:lnTo>
                  <a:lnTo>
                    <a:pt x="19" y="6"/>
                  </a:lnTo>
                  <a:lnTo>
                    <a:pt x="20" y="6"/>
                  </a:lnTo>
                  <a:lnTo>
                    <a:pt x="21" y="7"/>
                  </a:lnTo>
                  <a:lnTo>
                    <a:pt x="21" y="8"/>
                  </a:lnTo>
                  <a:lnTo>
                    <a:pt x="21" y="9"/>
                  </a:lnTo>
                  <a:lnTo>
                    <a:pt x="21" y="10"/>
                  </a:lnTo>
                  <a:lnTo>
                    <a:pt x="22" y="10"/>
                  </a:lnTo>
                  <a:lnTo>
                    <a:pt x="22" y="11"/>
                  </a:lnTo>
                  <a:lnTo>
                    <a:pt x="22" y="12"/>
                  </a:lnTo>
                  <a:lnTo>
                    <a:pt x="23" y="12"/>
                  </a:lnTo>
                  <a:lnTo>
                    <a:pt x="23" y="6"/>
                  </a:lnTo>
                  <a:lnTo>
                    <a:pt x="9" y="0"/>
                  </a:lnTo>
                  <a:lnTo>
                    <a:pt x="8" y="1"/>
                  </a:lnTo>
                  <a:lnTo>
                    <a:pt x="9" y="1"/>
                  </a:lnTo>
                  <a:lnTo>
                    <a:pt x="9" y="2"/>
                  </a:lnTo>
                  <a:lnTo>
                    <a:pt x="10" y="2"/>
                  </a:lnTo>
                  <a:lnTo>
                    <a:pt x="10" y="2"/>
                  </a:lnTo>
                  <a:lnTo>
                    <a:pt x="10" y="3"/>
                  </a:lnTo>
                  <a:lnTo>
                    <a:pt x="10" y="4"/>
                  </a:lnTo>
                  <a:lnTo>
                    <a:pt x="10" y="5"/>
                  </a:lnTo>
                  <a:lnTo>
                    <a:pt x="10" y="6"/>
                  </a:lnTo>
                  <a:lnTo>
                    <a:pt x="10" y="6"/>
                  </a:lnTo>
                  <a:lnTo>
                    <a:pt x="5" y="17"/>
                  </a:lnTo>
                  <a:lnTo>
                    <a:pt x="5" y="18"/>
                  </a:lnTo>
                  <a:lnTo>
                    <a:pt x="5" y="18"/>
                  </a:lnTo>
                  <a:lnTo>
                    <a:pt x="4" y="19"/>
                  </a:lnTo>
                  <a:lnTo>
                    <a:pt x="3" y="20"/>
                  </a:lnTo>
                  <a:lnTo>
                    <a:pt x="2" y="20"/>
                  </a:lnTo>
                  <a:lnTo>
                    <a:pt x="2" y="20"/>
                  </a:lnTo>
                  <a:lnTo>
                    <a:pt x="1" y="20"/>
                  </a:lnTo>
                  <a:lnTo>
                    <a:pt x="0" y="21"/>
                  </a:lnTo>
                  <a:lnTo>
                    <a:pt x="9" y="24"/>
                  </a:lnTo>
                  <a:lnTo>
                    <a:pt x="10" y="23"/>
                  </a:lnTo>
                  <a:lnTo>
                    <a:pt x="9" y="22"/>
                  </a:lnTo>
                  <a:lnTo>
                    <a:pt x="8" y="22"/>
                  </a:lnTo>
                  <a:lnTo>
                    <a:pt x="7" y="22"/>
                  </a:lnTo>
                  <a:lnTo>
                    <a:pt x="7" y="21"/>
                  </a:lnTo>
                  <a:lnTo>
                    <a:pt x="7" y="20"/>
                  </a:lnTo>
                  <a:lnTo>
                    <a:pt x="7" y="19"/>
                  </a:lnTo>
                  <a:lnTo>
                    <a:pt x="7" y="18"/>
                  </a:lnTo>
                  <a:lnTo>
                    <a:pt x="7" y="18"/>
                  </a:lnTo>
                  <a:lnTo>
                    <a:pt x="10" y="13"/>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46" name="Freeform 543"/>
            <p:cNvSpPr>
              <a:spLocks/>
            </p:cNvSpPr>
            <p:nvPr/>
          </p:nvSpPr>
          <p:spPr bwMode="auto">
            <a:xfrm>
              <a:off x="622" y="3570"/>
              <a:ext cx="25" cy="16"/>
            </a:xfrm>
            <a:custGeom>
              <a:avLst/>
              <a:gdLst>
                <a:gd name="T0" fmla="*/ 7 w 25"/>
                <a:gd name="T1" fmla="*/ 4 h 16"/>
                <a:gd name="T2" fmla="*/ 6 w 25"/>
                <a:gd name="T3" fmla="*/ 4 h 16"/>
                <a:gd name="T4" fmla="*/ 6 w 25"/>
                <a:gd name="T5" fmla="*/ 4 h 16"/>
                <a:gd name="T6" fmla="*/ 6 w 25"/>
                <a:gd name="T7" fmla="*/ 3 h 16"/>
                <a:gd name="T8" fmla="*/ 5 w 25"/>
                <a:gd name="T9" fmla="*/ 3 h 16"/>
                <a:gd name="T10" fmla="*/ 5 w 25"/>
                <a:gd name="T11" fmla="*/ 2 h 16"/>
                <a:gd name="T12" fmla="*/ 4 w 25"/>
                <a:gd name="T13" fmla="*/ 2 h 16"/>
                <a:gd name="T14" fmla="*/ 4 w 25"/>
                <a:gd name="T15" fmla="*/ 1 h 16"/>
                <a:gd name="T16" fmla="*/ 4 w 25"/>
                <a:gd name="T17" fmla="*/ 1 h 16"/>
                <a:gd name="T18" fmla="*/ 4 w 25"/>
                <a:gd name="T19" fmla="*/ 0 h 16"/>
                <a:gd name="T20" fmla="*/ 3 w 25"/>
                <a:gd name="T21" fmla="*/ 0 h 16"/>
                <a:gd name="T22" fmla="*/ 0 w 25"/>
                <a:gd name="T23" fmla="*/ 7 h 16"/>
                <a:gd name="T24" fmla="*/ 1 w 25"/>
                <a:gd name="T25" fmla="*/ 6 h 16"/>
                <a:gd name="T26" fmla="*/ 1 w 25"/>
                <a:gd name="T27" fmla="*/ 6 h 16"/>
                <a:gd name="T28" fmla="*/ 2 w 25"/>
                <a:gd name="T29" fmla="*/ 6 h 16"/>
                <a:gd name="T30" fmla="*/ 2 w 25"/>
                <a:gd name="T31" fmla="*/ 6 h 16"/>
                <a:gd name="T32" fmla="*/ 3 w 25"/>
                <a:gd name="T33" fmla="*/ 6 h 16"/>
                <a:gd name="T34" fmla="*/ 4 w 25"/>
                <a:gd name="T35" fmla="*/ 6 h 16"/>
                <a:gd name="T36" fmla="*/ 5 w 25"/>
                <a:gd name="T37" fmla="*/ 6 h 16"/>
                <a:gd name="T38" fmla="*/ 6 w 25"/>
                <a:gd name="T39" fmla="*/ 6 h 16"/>
                <a:gd name="T40" fmla="*/ 17 w 25"/>
                <a:gd name="T41" fmla="*/ 11 h 16"/>
                <a:gd name="T42" fmla="*/ 18 w 25"/>
                <a:gd name="T43" fmla="*/ 11 h 16"/>
                <a:gd name="T44" fmla="*/ 18 w 25"/>
                <a:gd name="T45" fmla="*/ 11 h 16"/>
                <a:gd name="T46" fmla="*/ 18 w 25"/>
                <a:gd name="T47" fmla="*/ 12 h 16"/>
                <a:gd name="T48" fmla="*/ 19 w 25"/>
                <a:gd name="T49" fmla="*/ 12 h 16"/>
                <a:gd name="T50" fmla="*/ 19 w 25"/>
                <a:gd name="T51" fmla="*/ 13 h 16"/>
                <a:gd name="T52" fmla="*/ 19 w 25"/>
                <a:gd name="T53" fmla="*/ 14 h 16"/>
                <a:gd name="T54" fmla="*/ 19 w 25"/>
                <a:gd name="T55" fmla="*/ 14 h 16"/>
                <a:gd name="T56" fmla="*/ 18 w 25"/>
                <a:gd name="T57" fmla="*/ 15 h 16"/>
                <a:gd name="T58" fmla="*/ 20 w 25"/>
                <a:gd name="T59" fmla="*/ 15 h 16"/>
                <a:gd name="T60" fmla="*/ 24 w 25"/>
                <a:gd name="T61" fmla="*/ 8 h 16"/>
                <a:gd name="T62" fmla="*/ 22 w 25"/>
                <a:gd name="T63" fmla="*/ 8 h 16"/>
                <a:gd name="T64" fmla="*/ 22 w 25"/>
                <a:gd name="T65" fmla="*/ 9 h 16"/>
                <a:gd name="T66" fmla="*/ 22 w 25"/>
                <a:gd name="T67" fmla="*/ 9 h 16"/>
                <a:gd name="T68" fmla="*/ 21 w 25"/>
                <a:gd name="T69" fmla="*/ 9 h 16"/>
                <a:gd name="T70" fmla="*/ 20 w 25"/>
                <a:gd name="T71" fmla="*/ 9 h 16"/>
                <a:gd name="T72" fmla="*/ 19 w 25"/>
                <a:gd name="T73" fmla="*/ 9 h 16"/>
                <a:gd name="T74" fmla="*/ 18 w 25"/>
                <a:gd name="T75" fmla="*/ 9 h 16"/>
                <a:gd name="T76" fmla="*/ 18 w 25"/>
                <a:gd name="T77" fmla="*/ 9 h 16"/>
                <a:gd name="T78" fmla="*/ 7 w 25"/>
                <a:gd name="T79" fmla="*/ 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 h="16">
                  <a:moveTo>
                    <a:pt x="7" y="4"/>
                  </a:moveTo>
                  <a:lnTo>
                    <a:pt x="6" y="4"/>
                  </a:lnTo>
                  <a:lnTo>
                    <a:pt x="6" y="4"/>
                  </a:lnTo>
                  <a:lnTo>
                    <a:pt x="6" y="3"/>
                  </a:lnTo>
                  <a:lnTo>
                    <a:pt x="5" y="3"/>
                  </a:lnTo>
                  <a:lnTo>
                    <a:pt x="5" y="2"/>
                  </a:lnTo>
                  <a:lnTo>
                    <a:pt x="4" y="2"/>
                  </a:lnTo>
                  <a:lnTo>
                    <a:pt x="4" y="1"/>
                  </a:lnTo>
                  <a:lnTo>
                    <a:pt x="4" y="1"/>
                  </a:lnTo>
                  <a:lnTo>
                    <a:pt x="4" y="0"/>
                  </a:lnTo>
                  <a:lnTo>
                    <a:pt x="3" y="0"/>
                  </a:lnTo>
                  <a:lnTo>
                    <a:pt x="0" y="7"/>
                  </a:lnTo>
                  <a:lnTo>
                    <a:pt x="1" y="6"/>
                  </a:lnTo>
                  <a:lnTo>
                    <a:pt x="1" y="6"/>
                  </a:lnTo>
                  <a:lnTo>
                    <a:pt x="2" y="6"/>
                  </a:lnTo>
                  <a:lnTo>
                    <a:pt x="2" y="6"/>
                  </a:lnTo>
                  <a:lnTo>
                    <a:pt x="3" y="6"/>
                  </a:lnTo>
                  <a:lnTo>
                    <a:pt x="4" y="6"/>
                  </a:lnTo>
                  <a:lnTo>
                    <a:pt x="5" y="6"/>
                  </a:lnTo>
                  <a:lnTo>
                    <a:pt x="6" y="6"/>
                  </a:lnTo>
                  <a:lnTo>
                    <a:pt x="17" y="11"/>
                  </a:lnTo>
                  <a:lnTo>
                    <a:pt x="18" y="11"/>
                  </a:lnTo>
                  <a:lnTo>
                    <a:pt x="18" y="11"/>
                  </a:lnTo>
                  <a:lnTo>
                    <a:pt x="18" y="12"/>
                  </a:lnTo>
                  <a:lnTo>
                    <a:pt x="19" y="12"/>
                  </a:lnTo>
                  <a:lnTo>
                    <a:pt x="19" y="13"/>
                  </a:lnTo>
                  <a:lnTo>
                    <a:pt x="19" y="14"/>
                  </a:lnTo>
                  <a:lnTo>
                    <a:pt x="19" y="14"/>
                  </a:lnTo>
                  <a:lnTo>
                    <a:pt x="18" y="15"/>
                  </a:lnTo>
                  <a:lnTo>
                    <a:pt x="20" y="15"/>
                  </a:lnTo>
                  <a:lnTo>
                    <a:pt x="24" y="8"/>
                  </a:lnTo>
                  <a:lnTo>
                    <a:pt x="22" y="8"/>
                  </a:lnTo>
                  <a:lnTo>
                    <a:pt x="22" y="9"/>
                  </a:lnTo>
                  <a:lnTo>
                    <a:pt x="22" y="9"/>
                  </a:lnTo>
                  <a:lnTo>
                    <a:pt x="21" y="9"/>
                  </a:lnTo>
                  <a:lnTo>
                    <a:pt x="20" y="9"/>
                  </a:lnTo>
                  <a:lnTo>
                    <a:pt x="19" y="9"/>
                  </a:lnTo>
                  <a:lnTo>
                    <a:pt x="18" y="9"/>
                  </a:lnTo>
                  <a:lnTo>
                    <a:pt x="18" y="9"/>
                  </a:lnTo>
                  <a:lnTo>
                    <a:pt x="7" y="4"/>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47" name="Freeform 544"/>
            <p:cNvSpPr>
              <a:spLocks/>
            </p:cNvSpPr>
            <p:nvPr/>
          </p:nvSpPr>
          <p:spPr bwMode="auto">
            <a:xfrm>
              <a:off x="782" y="3484"/>
              <a:ext cx="5" cy="8"/>
            </a:xfrm>
            <a:custGeom>
              <a:avLst/>
              <a:gdLst>
                <a:gd name="T0" fmla="*/ 1 w 5"/>
                <a:gd name="T1" fmla="*/ 2 h 8"/>
                <a:gd name="T2" fmla="*/ 1 w 5"/>
                <a:gd name="T3" fmla="*/ 2 h 8"/>
                <a:gd name="T4" fmla="*/ 1 w 5"/>
                <a:gd name="T5" fmla="*/ 2 h 8"/>
                <a:gd name="T6" fmla="*/ 1 w 5"/>
                <a:gd name="T7" fmla="*/ 1 h 8"/>
                <a:gd name="T8" fmla="*/ 0 w 5"/>
                <a:gd name="T9" fmla="*/ 1 h 8"/>
                <a:gd name="T10" fmla="*/ 0 w 5"/>
                <a:gd name="T11" fmla="*/ 1 h 8"/>
                <a:gd name="T12" fmla="*/ 2 w 5"/>
                <a:gd name="T13" fmla="*/ 0 h 8"/>
                <a:gd name="T14" fmla="*/ 2 w 5"/>
                <a:gd name="T15" fmla="*/ 0 h 8"/>
                <a:gd name="T16" fmla="*/ 3 w 5"/>
                <a:gd name="T17" fmla="*/ 0 h 8"/>
                <a:gd name="T18" fmla="*/ 3 w 5"/>
                <a:gd name="T19" fmla="*/ 1 h 8"/>
                <a:gd name="T20" fmla="*/ 3 w 5"/>
                <a:gd name="T21" fmla="*/ 1 h 8"/>
                <a:gd name="T22" fmla="*/ 4 w 5"/>
                <a:gd name="T23" fmla="*/ 1 h 8"/>
                <a:gd name="T24" fmla="*/ 4 w 5"/>
                <a:gd name="T25" fmla="*/ 1 h 8"/>
                <a:gd name="T26" fmla="*/ 4 w 5"/>
                <a:gd name="T27" fmla="*/ 2 h 8"/>
                <a:gd name="T28" fmla="*/ 4 w 5"/>
                <a:gd name="T29" fmla="*/ 2 h 8"/>
                <a:gd name="T30" fmla="*/ 4 w 5"/>
                <a:gd name="T31" fmla="*/ 2 h 8"/>
                <a:gd name="T32" fmla="*/ 4 w 5"/>
                <a:gd name="T33" fmla="*/ 3 h 8"/>
                <a:gd name="T34" fmla="*/ 3 w 5"/>
                <a:gd name="T35" fmla="*/ 3 h 8"/>
                <a:gd name="T36" fmla="*/ 3 w 5"/>
                <a:gd name="T37" fmla="*/ 3 h 8"/>
                <a:gd name="T38" fmla="*/ 3 w 5"/>
                <a:gd name="T39" fmla="*/ 3 h 8"/>
                <a:gd name="T40" fmla="*/ 2 w 5"/>
                <a:gd name="T41" fmla="*/ 3 h 8"/>
                <a:gd name="T42" fmla="*/ 2 w 5"/>
                <a:gd name="T43" fmla="*/ 4 h 8"/>
                <a:gd name="T44" fmla="*/ 2 w 5"/>
                <a:gd name="T45" fmla="*/ 4 h 8"/>
                <a:gd name="T46" fmla="*/ 2 w 5"/>
                <a:gd name="T47" fmla="*/ 5 h 8"/>
                <a:gd name="T48" fmla="*/ 2 w 5"/>
                <a:gd name="T49" fmla="*/ 5 h 8"/>
                <a:gd name="T50" fmla="*/ 2 w 5"/>
                <a:gd name="T51" fmla="*/ 5 h 8"/>
                <a:gd name="T52" fmla="*/ 2 w 5"/>
                <a:gd name="T53" fmla="*/ 6 h 8"/>
                <a:gd name="T54" fmla="*/ 2 w 5"/>
                <a:gd name="T55" fmla="*/ 6 h 8"/>
                <a:gd name="T56" fmla="*/ 3 w 5"/>
                <a:gd name="T57" fmla="*/ 6 h 8"/>
                <a:gd name="T58" fmla="*/ 1 w 5"/>
                <a:gd name="T59" fmla="*/ 7 h 8"/>
                <a:gd name="T60" fmla="*/ 1 w 5"/>
                <a:gd name="T61" fmla="*/ 6 h 8"/>
                <a:gd name="T62" fmla="*/ 1 w 5"/>
                <a:gd name="T63" fmla="*/ 6 h 8"/>
                <a:gd name="T64" fmla="*/ 1 w 5"/>
                <a:gd name="T65" fmla="*/ 6 h 8"/>
                <a:gd name="T66" fmla="*/ 1 w 5"/>
                <a:gd name="T67" fmla="*/ 5 h 8"/>
                <a:gd name="T68" fmla="*/ 1 w 5"/>
                <a:gd name="T69" fmla="*/ 2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 h="8">
                  <a:moveTo>
                    <a:pt x="1" y="2"/>
                  </a:moveTo>
                  <a:lnTo>
                    <a:pt x="1" y="2"/>
                  </a:lnTo>
                  <a:lnTo>
                    <a:pt x="1" y="2"/>
                  </a:lnTo>
                  <a:lnTo>
                    <a:pt x="1" y="1"/>
                  </a:lnTo>
                  <a:lnTo>
                    <a:pt x="0" y="1"/>
                  </a:lnTo>
                  <a:lnTo>
                    <a:pt x="0" y="1"/>
                  </a:lnTo>
                  <a:lnTo>
                    <a:pt x="2" y="0"/>
                  </a:lnTo>
                  <a:lnTo>
                    <a:pt x="2" y="0"/>
                  </a:lnTo>
                  <a:lnTo>
                    <a:pt x="3" y="0"/>
                  </a:lnTo>
                  <a:lnTo>
                    <a:pt x="3" y="1"/>
                  </a:lnTo>
                  <a:lnTo>
                    <a:pt x="3" y="1"/>
                  </a:lnTo>
                  <a:lnTo>
                    <a:pt x="4" y="1"/>
                  </a:lnTo>
                  <a:lnTo>
                    <a:pt x="4" y="1"/>
                  </a:lnTo>
                  <a:lnTo>
                    <a:pt x="4" y="2"/>
                  </a:lnTo>
                  <a:lnTo>
                    <a:pt x="4" y="2"/>
                  </a:lnTo>
                  <a:lnTo>
                    <a:pt x="4" y="2"/>
                  </a:lnTo>
                  <a:lnTo>
                    <a:pt x="4" y="3"/>
                  </a:lnTo>
                  <a:lnTo>
                    <a:pt x="3" y="3"/>
                  </a:lnTo>
                  <a:lnTo>
                    <a:pt x="3" y="3"/>
                  </a:lnTo>
                  <a:lnTo>
                    <a:pt x="3" y="3"/>
                  </a:lnTo>
                  <a:lnTo>
                    <a:pt x="2" y="3"/>
                  </a:lnTo>
                  <a:lnTo>
                    <a:pt x="2" y="4"/>
                  </a:lnTo>
                  <a:lnTo>
                    <a:pt x="2" y="4"/>
                  </a:lnTo>
                  <a:lnTo>
                    <a:pt x="2" y="5"/>
                  </a:lnTo>
                  <a:lnTo>
                    <a:pt x="2" y="5"/>
                  </a:lnTo>
                  <a:lnTo>
                    <a:pt x="2" y="5"/>
                  </a:lnTo>
                  <a:lnTo>
                    <a:pt x="2" y="6"/>
                  </a:lnTo>
                  <a:lnTo>
                    <a:pt x="2" y="6"/>
                  </a:lnTo>
                  <a:lnTo>
                    <a:pt x="3" y="6"/>
                  </a:lnTo>
                  <a:lnTo>
                    <a:pt x="1" y="7"/>
                  </a:lnTo>
                  <a:lnTo>
                    <a:pt x="1" y="6"/>
                  </a:lnTo>
                  <a:lnTo>
                    <a:pt x="1" y="6"/>
                  </a:lnTo>
                  <a:lnTo>
                    <a:pt x="1" y="6"/>
                  </a:lnTo>
                  <a:lnTo>
                    <a:pt x="1" y="5"/>
                  </a:lnTo>
                  <a:lnTo>
                    <a:pt x="1" y="2"/>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48" name="Freeform 545"/>
            <p:cNvSpPr>
              <a:spLocks/>
            </p:cNvSpPr>
            <p:nvPr/>
          </p:nvSpPr>
          <p:spPr bwMode="auto">
            <a:xfrm>
              <a:off x="831" y="3482"/>
              <a:ext cx="4" cy="7"/>
            </a:xfrm>
            <a:custGeom>
              <a:avLst/>
              <a:gdLst>
                <a:gd name="T0" fmla="*/ 1 w 4"/>
                <a:gd name="T1" fmla="*/ 5 h 7"/>
                <a:gd name="T2" fmla="*/ 0 w 4"/>
                <a:gd name="T3" fmla="*/ 5 h 7"/>
                <a:gd name="T4" fmla="*/ 0 w 4"/>
                <a:gd name="T5" fmla="*/ 6 h 7"/>
                <a:gd name="T6" fmla="*/ 0 w 4"/>
                <a:gd name="T7" fmla="*/ 6 h 7"/>
                <a:gd name="T8" fmla="*/ 1 w 4"/>
                <a:gd name="T9" fmla="*/ 6 h 7"/>
                <a:gd name="T10" fmla="*/ 2 w 4"/>
                <a:gd name="T11" fmla="*/ 6 h 7"/>
                <a:gd name="T12" fmla="*/ 2 w 4"/>
                <a:gd name="T13" fmla="*/ 6 h 7"/>
                <a:gd name="T14" fmla="*/ 2 w 4"/>
                <a:gd name="T15" fmla="*/ 6 h 7"/>
                <a:gd name="T16" fmla="*/ 3 w 4"/>
                <a:gd name="T17" fmla="*/ 6 h 7"/>
                <a:gd name="T18" fmla="*/ 3 w 4"/>
                <a:gd name="T19" fmla="*/ 6 h 7"/>
                <a:gd name="T20" fmla="*/ 3 w 4"/>
                <a:gd name="T21" fmla="*/ 6 h 7"/>
                <a:gd name="T22" fmla="*/ 3 w 4"/>
                <a:gd name="T23" fmla="*/ 5 h 7"/>
                <a:gd name="T24" fmla="*/ 3 w 4"/>
                <a:gd name="T25" fmla="*/ 5 h 7"/>
                <a:gd name="T26" fmla="*/ 3 w 4"/>
                <a:gd name="T27" fmla="*/ 4 h 7"/>
                <a:gd name="T28" fmla="*/ 3 w 4"/>
                <a:gd name="T29" fmla="*/ 4 h 7"/>
                <a:gd name="T30" fmla="*/ 2 w 4"/>
                <a:gd name="T31" fmla="*/ 4 h 7"/>
                <a:gd name="T32" fmla="*/ 2 w 4"/>
                <a:gd name="T33" fmla="*/ 3 h 7"/>
                <a:gd name="T34" fmla="*/ 2 w 4"/>
                <a:gd name="T35" fmla="*/ 3 h 7"/>
                <a:gd name="T36" fmla="*/ 2 w 4"/>
                <a:gd name="T37" fmla="*/ 3 h 7"/>
                <a:gd name="T38" fmla="*/ 2 w 4"/>
                <a:gd name="T39" fmla="*/ 3 h 7"/>
                <a:gd name="T40" fmla="*/ 3 w 4"/>
                <a:gd name="T41" fmla="*/ 3 h 7"/>
                <a:gd name="T42" fmla="*/ 3 w 4"/>
                <a:gd name="T43" fmla="*/ 3 h 7"/>
                <a:gd name="T44" fmla="*/ 3 w 4"/>
                <a:gd name="T45" fmla="*/ 3 h 7"/>
                <a:gd name="T46" fmla="*/ 3 w 4"/>
                <a:gd name="T47" fmla="*/ 2 h 7"/>
                <a:gd name="T48" fmla="*/ 3 w 4"/>
                <a:gd name="T49" fmla="*/ 2 h 7"/>
                <a:gd name="T50" fmla="*/ 3 w 4"/>
                <a:gd name="T51" fmla="*/ 1 h 7"/>
                <a:gd name="T52" fmla="*/ 3 w 4"/>
                <a:gd name="T53" fmla="*/ 1 h 7"/>
                <a:gd name="T54" fmla="*/ 2 w 4"/>
                <a:gd name="T55" fmla="*/ 1 h 7"/>
                <a:gd name="T56" fmla="*/ 2 w 4"/>
                <a:gd name="T57" fmla="*/ 1 h 7"/>
                <a:gd name="T58" fmla="*/ 2 w 4"/>
                <a:gd name="T59" fmla="*/ 1 h 7"/>
                <a:gd name="T60" fmla="*/ 1 w 4"/>
                <a:gd name="T61" fmla="*/ 0 h 7"/>
                <a:gd name="T62" fmla="*/ 0 w 4"/>
                <a:gd name="T63" fmla="*/ 0 h 7"/>
                <a:gd name="T64" fmla="*/ 0 w 4"/>
                <a:gd name="T65" fmla="*/ 1 h 7"/>
                <a:gd name="T66" fmla="*/ 1 w 4"/>
                <a:gd name="T67" fmla="*/ 1 h 7"/>
                <a:gd name="T68" fmla="*/ 1 w 4"/>
                <a:gd name="T69" fmla="*/ 1 h 7"/>
                <a:gd name="T70" fmla="*/ 1 w 4"/>
                <a:gd name="T71" fmla="*/ 2 h 7"/>
                <a:gd name="T72" fmla="*/ 1 w 4"/>
                <a:gd name="T73"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 h="7">
                  <a:moveTo>
                    <a:pt x="1" y="5"/>
                  </a:moveTo>
                  <a:lnTo>
                    <a:pt x="0" y="5"/>
                  </a:lnTo>
                  <a:lnTo>
                    <a:pt x="0" y="6"/>
                  </a:lnTo>
                  <a:lnTo>
                    <a:pt x="0" y="6"/>
                  </a:lnTo>
                  <a:lnTo>
                    <a:pt x="1" y="6"/>
                  </a:lnTo>
                  <a:lnTo>
                    <a:pt x="2" y="6"/>
                  </a:lnTo>
                  <a:lnTo>
                    <a:pt x="2" y="6"/>
                  </a:lnTo>
                  <a:lnTo>
                    <a:pt x="2" y="6"/>
                  </a:lnTo>
                  <a:lnTo>
                    <a:pt x="3" y="6"/>
                  </a:lnTo>
                  <a:lnTo>
                    <a:pt x="3" y="6"/>
                  </a:lnTo>
                  <a:lnTo>
                    <a:pt x="3" y="6"/>
                  </a:lnTo>
                  <a:lnTo>
                    <a:pt x="3" y="5"/>
                  </a:lnTo>
                  <a:lnTo>
                    <a:pt x="3" y="5"/>
                  </a:lnTo>
                  <a:lnTo>
                    <a:pt x="3" y="4"/>
                  </a:lnTo>
                  <a:lnTo>
                    <a:pt x="3" y="4"/>
                  </a:lnTo>
                  <a:lnTo>
                    <a:pt x="2" y="4"/>
                  </a:lnTo>
                  <a:lnTo>
                    <a:pt x="2" y="3"/>
                  </a:lnTo>
                  <a:lnTo>
                    <a:pt x="2" y="3"/>
                  </a:lnTo>
                  <a:lnTo>
                    <a:pt x="2" y="3"/>
                  </a:lnTo>
                  <a:lnTo>
                    <a:pt x="2" y="3"/>
                  </a:lnTo>
                  <a:lnTo>
                    <a:pt x="3" y="3"/>
                  </a:lnTo>
                  <a:lnTo>
                    <a:pt x="3" y="3"/>
                  </a:lnTo>
                  <a:lnTo>
                    <a:pt x="3" y="3"/>
                  </a:lnTo>
                  <a:lnTo>
                    <a:pt x="3" y="2"/>
                  </a:lnTo>
                  <a:lnTo>
                    <a:pt x="3" y="2"/>
                  </a:lnTo>
                  <a:lnTo>
                    <a:pt x="3" y="1"/>
                  </a:lnTo>
                  <a:lnTo>
                    <a:pt x="3" y="1"/>
                  </a:lnTo>
                  <a:lnTo>
                    <a:pt x="2" y="1"/>
                  </a:lnTo>
                  <a:lnTo>
                    <a:pt x="2" y="1"/>
                  </a:lnTo>
                  <a:lnTo>
                    <a:pt x="2" y="1"/>
                  </a:lnTo>
                  <a:lnTo>
                    <a:pt x="1" y="0"/>
                  </a:lnTo>
                  <a:lnTo>
                    <a:pt x="0" y="0"/>
                  </a:lnTo>
                  <a:lnTo>
                    <a:pt x="0" y="1"/>
                  </a:lnTo>
                  <a:lnTo>
                    <a:pt x="1" y="1"/>
                  </a:lnTo>
                  <a:lnTo>
                    <a:pt x="1" y="1"/>
                  </a:lnTo>
                  <a:lnTo>
                    <a:pt x="1" y="2"/>
                  </a:lnTo>
                  <a:lnTo>
                    <a:pt x="1" y="5"/>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49" name="Freeform 546"/>
            <p:cNvSpPr>
              <a:spLocks/>
            </p:cNvSpPr>
            <p:nvPr/>
          </p:nvSpPr>
          <p:spPr bwMode="auto">
            <a:xfrm>
              <a:off x="833" y="3482"/>
              <a:ext cx="2" cy="2"/>
            </a:xfrm>
            <a:custGeom>
              <a:avLst/>
              <a:gdLst>
                <a:gd name="T0" fmla="*/ 1 w 2"/>
                <a:gd name="T1" fmla="*/ 1 h 2"/>
                <a:gd name="T2" fmla="*/ 1 w 2"/>
                <a:gd name="T3" fmla="*/ 1 h 2"/>
                <a:gd name="T4" fmla="*/ 1 w 2"/>
                <a:gd name="T5" fmla="*/ 1 h 2"/>
                <a:gd name="T6" fmla="*/ 1 w 2"/>
                <a:gd name="T7" fmla="*/ 1 h 2"/>
                <a:gd name="T8" fmla="*/ 1 w 2"/>
                <a:gd name="T9" fmla="*/ 1 h 2"/>
                <a:gd name="T10" fmla="*/ 0 w 2"/>
                <a:gd name="T11" fmla="*/ 1 h 2"/>
                <a:gd name="T12" fmla="*/ 0 w 2"/>
                <a:gd name="T13" fmla="*/ 1 h 2"/>
                <a:gd name="T14" fmla="*/ 0 w 2"/>
                <a:gd name="T15" fmla="*/ 1 h 2"/>
                <a:gd name="T16" fmla="*/ 0 w 2"/>
                <a:gd name="T17" fmla="*/ 1 h 2"/>
                <a:gd name="T18" fmla="*/ 0 w 2"/>
                <a:gd name="T19" fmla="*/ 0 h 2"/>
                <a:gd name="T20" fmla="*/ 0 w 2"/>
                <a:gd name="T21" fmla="*/ 0 h 2"/>
                <a:gd name="T22" fmla="*/ 0 w 2"/>
                <a:gd name="T23" fmla="*/ 0 h 2"/>
                <a:gd name="T24" fmla="*/ 0 w 2"/>
                <a:gd name="T25" fmla="*/ 0 h 2"/>
                <a:gd name="T26" fmla="*/ 0 w 2"/>
                <a:gd name="T27" fmla="*/ 0 h 2"/>
                <a:gd name="T28" fmla="*/ 1 w 2"/>
                <a:gd name="T29" fmla="*/ 0 h 2"/>
                <a:gd name="T30" fmla="*/ 1 w 2"/>
                <a:gd name="T31" fmla="*/ 0 h 2"/>
                <a:gd name="T32" fmla="*/ 1 w 2"/>
                <a:gd name="T33"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 h="2">
                  <a:moveTo>
                    <a:pt x="1" y="1"/>
                  </a:moveTo>
                  <a:lnTo>
                    <a:pt x="1" y="1"/>
                  </a:lnTo>
                  <a:lnTo>
                    <a:pt x="1" y="1"/>
                  </a:lnTo>
                  <a:lnTo>
                    <a:pt x="1" y="1"/>
                  </a:lnTo>
                  <a:lnTo>
                    <a:pt x="1" y="1"/>
                  </a:lnTo>
                  <a:lnTo>
                    <a:pt x="0" y="1"/>
                  </a:lnTo>
                  <a:lnTo>
                    <a:pt x="0" y="1"/>
                  </a:lnTo>
                  <a:lnTo>
                    <a:pt x="0" y="1"/>
                  </a:lnTo>
                  <a:lnTo>
                    <a:pt x="0" y="1"/>
                  </a:lnTo>
                  <a:lnTo>
                    <a:pt x="0" y="0"/>
                  </a:lnTo>
                  <a:lnTo>
                    <a:pt x="0" y="0"/>
                  </a:lnTo>
                  <a:lnTo>
                    <a:pt x="0" y="0"/>
                  </a:lnTo>
                  <a:lnTo>
                    <a:pt x="0" y="0"/>
                  </a:lnTo>
                  <a:lnTo>
                    <a:pt x="0" y="0"/>
                  </a:lnTo>
                  <a:lnTo>
                    <a:pt x="1" y="0"/>
                  </a:lnTo>
                  <a:lnTo>
                    <a:pt x="1" y="0"/>
                  </a:lnTo>
                  <a:lnTo>
                    <a:pt x="1" y="1"/>
                  </a:lnTo>
                </a:path>
              </a:pathLst>
            </a:custGeom>
            <a:solidFill>
              <a:srgbClr val="B2B2B2"/>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50" name="Freeform 547"/>
            <p:cNvSpPr>
              <a:spLocks/>
            </p:cNvSpPr>
            <p:nvPr/>
          </p:nvSpPr>
          <p:spPr bwMode="auto">
            <a:xfrm>
              <a:off x="905" y="3482"/>
              <a:ext cx="24" cy="26"/>
            </a:xfrm>
            <a:custGeom>
              <a:avLst/>
              <a:gdLst>
                <a:gd name="T0" fmla="*/ 10 w 24"/>
                <a:gd name="T1" fmla="*/ 10 h 26"/>
                <a:gd name="T2" fmla="*/ 9 w 24"/>
                <a:gd name="T3" fmla="*/ 11 h 26"/>
                <a:gd name="T4" fmla="*/ 8 w 24"/>
                <a:gd name="T5" fmla="*/ 11 h 26"/>
                <a:gd name="T6" fmla="*/ 8 w 24"/>
                <a:gd name="T7" fmla="*/ 12 h 26"/>
                <a:gd name="T8" fmla="*/ 7 w 24"/>
                <a:gd name="T9" fmla="*/ 13 h 26"/>
                <a:gd name="T10" fmla="*/ 6 w 24"/>
                <a:gd name="T11" fmla="*/ 13 h 26"/>
                <a:gd name="T12" fmla="*/ 6 w 24"/>
                <a:gd name="T13" fmla="*/ 14 h 26"/>
                <a:gd name="T14" fmla="*/ 6 w 24"/>
                <a:gd name="T15" fmla="*/ 14 h 26"/>
                <a:gd name="T16" fmla="*/ 6 w 24"/>
                <a:gd name="T17" fmla="*/ 15 h 26"/>
                <a:gd name="T18" fmla="*/ 6 w 24"/>
                <a:gd name="T19" fmla="*/ 15 h 26"/>
                <a:gd name="T20" fmla="*/ 6 w 24"/>
                <a:gd name="T21" fmla="*/ 16 h 26"/>
                <a:gd name="T22" fmla="*/ 6 w 24"/>
                <a:gd name="T23" fmla="*/ 16 h 26"/>
                <a:gd name="T24" fmla="*/ 6 w 24"/>
                <a:gd name="T25" fmla="*/ 17 h 26"/>
                <a:gd name="T26" fmla="*/ 7 w 24"/>
                <a:gd name="T27" fmla="*/ 17 h 26"/>
                <a:gd name="T28" fmla="*/ 7 w 24"/>
                <a:gd name="T29" fmla="*/ 18 h 26"/>
                <a:gd name="T30" fmla="*/ 0 w 24"/>
                <a:gd name="T31" fmla="*/ 14 h 26"/>
                <a:gd name="T32" fmla="*/ 0 w 24"/>
                <a:gd name="T33" fmla="*/ 13 h 26"/>
                <a:gd name="T34" fmla="*/ 1 w 24"/>
                <a:gd name="T35" fmla="*/ 13 h 26"/>
                <a:gd name="T36" fmla="*/ 2 w 24"/>
                <a:gd name="T37" fmla="*/ 14 h 26"/>
                <a:gd name="T38" fmla="*/ 2 w 24"/>
                <a:gd name="T39" fmla="*/ 14 h 26"/>
                <a:gd name="T40" fmla="*/ 3 w 24"/>
                <a:gd name="T41" fmla="*/ 13 h 26"/>
                <a:gd name="T42" fmla="*/ 4 w 24"/>
                <a:gd name="T43" fmla="*/ 13 h 26"/>
                <a:gd name="T44" fmla="*/ 5 w 24"/>
                <a:gd name="T45" fmla="*/ 13 h 26"/>
                <a:gd name="T46" fmla="*/ 6 w 24"/>
                <a:gd name="T47" fmla="*/ 12 h 26"/>
                <a:gd name="T48" fmla="*/ 6 w 24"/>
                <a:gd name="T49" fmla="*/ 12 h 26"/>
                <a:gd name="T50" fmla="*/ 6 w 24"/>
                <a:gd name="T51" fmla="*/ 11 h 26"/>
                <a:gd name="T52" fmla="*/ 7 w 24"/>
                <a:gd name="T53" fmla="*/ 11 h 26"/>
                <a:gd name="T54" fmla="*/ 20 w 24"/>
                <a:gd name="T55" fmla="*/ 0 h 26"/>
                <a:gd name="T56" fmla="*/ 23 w 24"/>
                <a:gd name="T57" fmla="*/ 1 h 26"/>
                <a:gd name="T58" fmla="*/ 18 w 24"/>
                <a:gd name="T59" fmla="*/ 18 h 26"/>
                <a:gd name="T60" fmla="*/ 18 w 24"/>
                <a:gd name="T61" fmla="*/ 19 h 26"/>
                <a:gd name="T62" fmla="*/ 18 w 24"/>
                <a:gd name="T63" fmla="*/ 19 h 26"/>
                <a:gd name="T64" fmla="*/ 18 w 24"/>
                <a:gd name="T65" fmla="*/ 20 h 26"/>
                <a:gd name="T66" fmla="*/ 18 w 24"/>
                <a:gd name="T67" fmla="*/ 21 h 26"/>
                <a:gd name="T68" fmla="*/ 17 w 24"/>
                <a:gd name="T69" fmla="*/ 22 h 26"/>
                <a:gd name="T70" fmla="*/ 17 w 24"/>
                <a:gd name="T71" fmla="*/ 23 h 26"/>
                <a:gd name="T72" fmla="*/ 17 w 24"/>
                <a:gd name="T73" fmla="*/ 23 h 26"/>
                <a:gd name="T74" fmla="*/ 18 w 24"/>
                <a:gd name="T75" fmla="*/ 23 h 26"/>
                <a:gd name="T76" fmla="*/ 18 w 24"/>
                <a:gd name="T77" fmla="*/ 24 h 26"/>
                <a:gd name="T78" fmla="*/ 19 w 24"/>
                <a:gd name="T79" fmla="*/ 24 h 26"/>
                <a:gd name="T80" fmla="*/ 18 w 24"/>
                <a:gd name="T81" fmla="*/ 25 h 26"/>
                <a:gd name="T82" fmla="*/ 11 w 24"/>
                <a:gd name="T83" fmla="*/ 21 h 26"/>
                <a:gd name="T84" fmla="*/ 12 w 24"/>
                <a:gd name="T85" fmla="*/ 20 h 26"/>
                <a:gd name="T86" fmla="*/ 13 w 24"/>
                <a:gd name="T87" fmla="*/ 20 h 26"/>
                <a:gd name="T88" fmla="*/ 13 w 24"/>
                <a:gd name="T89" fmla="*/ 21 h 26"/>
                <a:gd name="T90" fmla="*/ 13 w 24"/>
                <a:gd name="T91" fmla="*/ 21 h 26"/>
                <a:gd name="T92" fmla="*/ 14 w 24"/>
                <a:gd name="T93" fmla="*/ 21 h 26"/>
                <a:gd name="T94" fmla="*/ 14 w 24"/>
                <a:gd name="T95" fmla="*/ 20 h 26"/>
                <a:gd name="T96" fmla="*/ 15 w 24"/>
                <a:gd name="T97" fmla="*/ 20 h 26"/>
                <a:gd name="T98" fmla="*/ 15 w 24"/>
                <a:gd name="T99" fmla="*/ 19 h 26"/>
                <a:gd name="T100" fmla="*/ 15 w 24"/>
                <a:gd name="T101" fmla="*/ 19 h 26"/>
                <a:gd name="T102" fmla="*/ 15 w 24"/>
                <a:gd name="T103" fmla="*/ 18 h 26"/>
                <a:gd name="T104" fmla="*/ 16 w 24"/>
                <a:gd name="T105" fmla="*/ 18 h 26"/>
                <a:gd name="T106" fmla="*/ 16 w 24"/>
                <a:gd name="T107" fmla="*/ 15 h 26"/>
                <a:gd name="T108" fmla="*/ 10 w 24"/>
                <a:gd name="T109" fmla="*/ 1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4" h="26">
                  <a:moveTo>
                    <a:pt x="10" y="10"/>
                  </a:moveTo>
                  <a:lnTo>
                    <a:pt x="9" y="11"/>
                  </a:lnTo>
                  <a:lnTo>
                    <a:pt x="8" y="11"/>
                  </a:lnTo>
                  <a:lnTo>
                    <a:pt x="8" y="12"/>
                  </a:lnTo>
                  <a:lnTo>
                    <a:pt x="7" y="13"/>
                  </a:lnTo>
                  <a:lnTo>
                    <a:pt x="6" y="13"/>
                  </a:lnTo>
                  <a:lnTo>
                    <a:pt x="6" y="14"/>
                  </a:lnTo>
                  <a:lnTo>
                    <a:pt x="6" y="14"/>
                  </a:lnTo>
                  <a:lnTo>
                    <a:pt x="6" y="15"/>
                  </a:lnTo>
                  <a:lnTo>
                    <a:pt x="6" y="15"/>
                  </a:lnTo>
                  <a:lnTo>
                    <a:pt x="6" y="16"/>
                  </a:lnTo>
                  <a:lnTo>
                    <a:pt x="6" y="16"/>
                  </a:lnTo>
                  <a:lnTo>
                    <a:pt x="6" y="17"/>
                  </a:lnTo>
                  <a:lnTo>
                    <a:pt x="7" y="17"/>
                  </a:lnTo>
                  <a:lnTo>
                    <a:pt x="7" y="18"/>
                  </a:lnTo>
                  <a:lnTo>
                    <a:pt x="0" y="14"/>
                  </a:lnTo>
                  <a:lnTo>
                    <a:pt x="0" y="13"/>
                  </a:lnTo>
                  <a:lnTo>
                    <a:pt x="1" y="13"/>
                  </a:lnTo>
                  <a:lnTo>
                    <a:pt x="2" y="14"/>
                  </a:lnTo>
                  <a:lnTo>
                    <a:pt x="2" y="14"/>
                  </a:lnTo>
                  <a:lnTo>
                    <a:pt x="3" y="13"/>
                  </a:lnTo>
                  <a:lnTo>
                    <a:pt x="4" y="13"/>
                  </a:lnTo>
                  <a:lnTo>
                    <a:pt x="5" y="13"/>
                  </a:lnTo>
                  <a:lnTo>
                    <a:pt x="6" y="12"/>
                  </a:lnTo>
                  <a:lnTo>
                    <a:pt x="6" y="12"/>
                  </a:lnTo>
                  <a:lnTo>
                    <a:pt x="6" y="11"/>
                  </a:lnTo>
                  <a:lnTo>
                    <a:pt x="7" y="11"/>
                  </a:lnTo>
                  <a:lnTo>
                    <a:pt x="20" y="0"/>
                  </a:lnTo>
                  <a:lnTo>
                    <a:pt x="23" y="1"/>
                  </a:lnTo>
                  <a:lnTo>
                    <a:pt x="18" y="18"/>
                  </a:lnTo>
                  <a:lnTo>
                    <a:pt x="18" y="19"/>
                  </a:lnTo>
                  <a:lnTo>
                    <a:pt x="18" y="19"/>
                  </a:lnTo>
                  <a:lnTo>
                    <a:pt x="18" y="20"/>
                  </a:lnTo>
                  <a:lnTo>
                    <a:pt x="18" y="21"/>
                  </a:lnTo>
                  <a:lnTo>
                    <a:pt x="17" y="22"/>
                  </a:lnTo>
                  <a:lnTo>
                    <a:pt x="17" y="23"/>
                  </a:lnTo>
                  <a:lnTo>
                    <a:pt x="17" y="23"/>
                  </a:lnTo>
                  <a:lnTo>
                    <a:pt x="18" y="23"/>
                  </a:lnTo>
                  <a:lnTo>
                    <a:pt x="18" y="24"/>
                  </a:lnTo>
                  <a:lnTo>
                    <a:pt x="19" y="24"/>
                  </a:lnTo>
                  <a:lnTo>
                    <a:pt x="18" y="25"/>
                  </a:lnTo>
                  <a:lnTo>
                    <a:pt x="11" y="21"/>
                  </a:lnTo>
                  <a:lnTo>
                    <a:pt x="12" y="20"/>
                  </a:lnTo>
                  <a:lnTo>
                    <a:pt x="13" y="20"/>
                  </a:lnTo>
                  <a:lnTo>
                    <a:pt x="13" y="21"/>
                  </a:lnTo>
                  <a:lnTo>
                    <a:pt x="13" y="21"/>
                  </a:lnTo>
                  <a:lnTo>
                    <a:pt x="14" y="21"/>
                  </a:lnTo>
                  <a:lnTo>
                    <a:pt x="14" y="20"/>
                  </a:lnTo>
                  <a:lnTo>
                    <a:pt x="15" y="20"/>
                  </a:lnTo>
                  <a:lnTo>
                    <a:pt x="15" y="19"/>
                  </a:lnTo>
                  <a:lnTo>
                    <a:pt x="15" y="19"/>
                  </a:lnTo>
                  <a:lnTo>
                    <a:pt x="15" y="18"/>
                  </a:lnTo>
                  <a:lnTo>
                    <a:pt x="16" y="18"/>
                  </a:lnTo>
                  <a:lnTo>
                    <a:pt x="16" y="15"/>
                  </a:lnTo>
                  <a:lnTo>
                    <a:pt x="10" y="10"/>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51" name="Freeform 548"/>
            <p:cNvSpPr>
              <a:spLocks/>
            </p:cNvSpPr>
            <p:nvPr/>
          </p:nvSpPr>
          <p:spPr bwMode="auto">
            <a:xfrm>
              <a:off x="919" y="3485"/>
              <a:ext cx="5" cy="8"/>
            </a:xfrm>
            <a:custGeom>
              <a:avLst/>
              <a:gdLst>
                <a:gd name="T0" fmla="*/ 3 w 5"/>
                <a:gd name="T1" fmla="*/ 7 h 8"/>
                <a:gd name="T2" fmla="*/ 4 w 5"/>
                <a:gd name="T3" fmla="*/ 0 h 8"/>
                <a:gd name="T4" fmla="*/ 0 w 5"/>
                <a:gd name="T5" fmla="*/ 4 h 8"/>
                <a:gd name="T6" fmla="*/ 3 w 5"/>
                <a:gd name="T7" fmla="*/ 7 h 8"/>
              </a:gdLst>
              <a:ahLst/>
              <a:cxnLst>
                <a:cxn ang="0">
                  <a:pos x="T0" y="T1"/>
                </a:cxn>
                <a:cxn ang="0">
                  <a:pos x="T2" y="T3"/>
                </a:cxn>
                <a:cxn ang="0">
                  <a:pos x="T4" y="T5"/>
                </a:cxn>
                <a:cxn ang="0">
                  <a:pos x="T6" y="T7"/>
                </a:cxn>
              </a:cxnLst>
              <a:rect l="0" t="0" r="r" b="b"/>
              <a:pathLst>
                <a:path w="5" h="8">
                  <a:moveTo>
                    <a:pt x="3" y="7"/>
                  </a:moveTo>
                  <a:lnTo>
                    <a:pt x="4" y="0"/>
                  </a:lnTo>
                  <a:lnTo>
                    <a:pt x="0" y="4"/>
                  </a:lnTo>
                  <a:lnTo>
                    <a:pt x="3" y="7"/>
                  </a:lnTo>
                </a:path>
              </a:pathLst>
            </a:custGeom>
            <a:solidFill>
              <a:srgbClr val="B2B2B2"/>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52" name="Freeform 549"/>
            <p:cNvSpPr>
              <a:spLocks/>
            </p:cNvSpPr>
            <p:nvPr/>
          </p:nvSpPr>
          <p:spPr bwMode="auto">
            <a:xfrm>
              <a:off x="955" y="3520"/>
              <a:ext cx="28" cy="28"/>
            </a:xfrm>
            <a:custGeom>
              <a:avLst/>
              <a:gdLst>
                <a:gd name="T0" fmla="*/ 20 w 28"/>
                <a:gd name="T1" fmla="*/ 13 h 28"/>
                <a:gd name="T2" fmla="*/ 19 w 28"/>
                <a:gd name="T3" fmla="*/ 14 h 28"/>
                <a:gd name="T4" fmla="*/ 17 w 28"/>
                <a:gd name="T5" fmla="*/ 14 h 28"/>
                <a:gd name="T6" fmla="*/ 16 w 28"/>
                <a:gd name="T7" fmla="*/ 14 h 28"/>
                <a:gd name="T8" fmla="*/ 15 w 28"/>
                <a:gd name="T9" fmla="*/ 13 h 28"/>
                <a:gd name="T10" fmla="*/ 14 w 28"/>
                <a:gd name="T11" fmla="*/ 11 h 28"/>
                <a:gd name="T12" fmla="*/ 17 w 28"/>
                <a:gd name="T13" fmla="*/ 7 h 28"/>
                <a:gd name="T14" fmla="*/ 19 w 28"/>
                <a:gd name="T15" fmla="*/ 7 h 28"/>
                <a:gd name="T16" fmla="*/ 20 w 28"/>
                <a:gd name="T17" fmla="*/ 6 h 28"/>
                <a:gd name="T18" fmla="*/ 20 w 28"/>
                <a:gd name="T19" fmla="*/ 7 h 28"/>
                <a:gd name="T20" fmla="*/ 21 w 28"/>
                <a:gd name="T21" fmla="*/ 7 h 28"/>
                <a:gd name="T22" fmla="*/ 23 w 28"/>
                <a:gd name="T23" fmla="*/ 9 h 28"/>
                <a:gd name="T24" fmla="*/ 24 w 28"/>
                <a:gd name="T25" fmla="*/ 10 h 28"/>
                <a:gd name="T26" fmla="*/ 25 w 28"/>
                <a:gd name="T27" fmla="*/ 11 h 28"/>
                <a:gd name="T28" fmla="*/ 25 w 28"/>
                <a:gd name="T29" fmla="*/ 13 h 28"/>
                <a:gd name="T30" fmla="*/ 24 w 28"/>
                <a:gd name="T31" fmla="*/ 15 h 28"/>
                <a:gd name="T32" fmla="*/ 24 w 28"/>
                <a:gd name="T33" fmla="*/ 16 h 28"/>
                <a:gd name="T34" fmla="*/ 25 w 28"/>
                <a:gd name="T35" fmla="*/ 17 h 28"/>
                <a:gd name="T36" fmla="*/ 16 w 28"/>
                <a:gd name="T37" fmla="*/ 0 h 28"/>
                <a:gd name="T38" fmla="*/ 16 w 28"/>
                <a:gd name="T39" fmla="*/ 2 h 28"/>
                <a:gd name="T40" fmla="*/ 17 w 28"/>
                <a:gd name="T41" fmla="*/ 2 h 28"/>
                <a:gd name="T42" fmla="*/ 16 w 28"/>
                <a:gd name="T43" fmla="*/ 3 h 28"/>
                <a:gd name="T44" fmla="*/ 16 w 28"/>
                <a:gd name="T45" fmla="*/ 4 h 28"/>
                <a:gd name="T46" fmla="*/ 15 w 28"/>
                <a:gd name="T47" fmla="*/ 5 h 28"/>
                <a:gd name="T48" fmla="*/ 6 w 28"/>
                <a:gd name="T49" fmla="*/ 13 h 28"/>
                <a:gd name="T50" fmla="*/ 4 w 28"/>
                <a:gd name="T51" fmla="*/ 14 h 28"/>
                <a:gd name="T52" fmla="*/ 3 w 28"/>
                <a:gd name="T53" fmla="*/ 15 h 28"/>
                <a:gd name="T54" fmla="*/ 2 w 28"/>
                <a:gd name="T55" fmla="*/ 15 h 28"/>
                <a:gd name="T56" fmla="*/ 1 w 28"/>
                <a:gd name="T57" fmla="*/ 14 h 28"/>
                <a:gd name="T58" fmla="*/ 10 w 28"/>
                <a:gd name="T59" fmla="*/ 27 h 28"/>
                <a:gd name="T60" fmla="*/ 16 w 28"/>
                <a:gd name="T61" fmla="*/ 25 h 28"/>
                <a:gd name="T62" fmla="*/ 13 w 28"/>
                <a:gd name="T63" fmla="*/ 25 h 28"/>
                <a:gd name="T64" fmla="*/ 11 w 28"/>
                <a:gd name="T65" fmla="*/ 24 h 28"/>
                <a:gd name="T66" fmla="*/ 10 w 28"/>
                <a:gd name="T67" fmla="*/ 24 h 28"/>
                <a:gd name="T68" fmla="*/ 9 w 28"/>
                <a:gd name="T69" fmla="*/ 23 h 28"/>
                <a:gd name="T70" fmla="*/ 8 w 28"/>
                <a:gd name="T71" fmla="*/ 22 h 28"/>
                <a:gd name="T72" fmla="*/ 7 w 28"/>
                <a:gd name="T73" fmla="*/ 21 h 28"/>
                <a:gd name="T74" fmla="*/ 6 w 28"/>
                <a:gd name="T75" fmla="*/ 20 h 28"/>
                <a:gd name="T76" fmla="*/ 5 w 28"/>
                <a:gd name="T77" fmla="*/ 19 h 28"/>
                <a:gd name="T78" fmla="*/ 5 w 28"/>
                <a:gd name="T79" fmla="*/ 17 h 28"/>
                <a:gd name="T80" fmla="*/ 6 w 28"/>
                <a:gd name="T81" fmla="*/ 16 h 28"/>
                <a:gd name="T82" fmla="*/ 12 w 28"/>
                <a:gd name="T83" fmla="*/ 11 h 28"/>
                <a:gd name="T84" fmla="*/ 13 w 28"/>
                <a:gd name="T85" fmla="*/ 13 h 28"/>
                <a:gd name="T86" fmla="*/ 14 w 28"/>
                <a:gd name="T87" fmla="*/ 14 h 28"/>
                <a:gd name="T88" fmla="*/ 15 w 28"/>
                <a:gd name="T89" fmla="*/ 15 h 28"/>
                <a:gd name="T90" fmla="*/ 15 w 28"/>
                <a:gd name="T91" fmla="*/ 16 h 28"/>
                <a:gd name="T92" fmla="*/ 14 w 28"/>
                <a:gd name="T93" fmla="*/ 18 h 28"/>
                <a:gd name="T94" fmla="*/ 14 w 28"/>
                <a:gd name="T95" fmla="*/ 2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8" h="28">
                  <a:moveTo>
                    <a:pt x="20" y="14"/>
                  </a:moveTo>
                  <a:lnTo>
                    <a:pt x="20" y="13"/>
                  </a:lnTo>
                  <a:lnTo>
                    <a:pt x="19" y="13"/>
                  </a:lnTo>
                  <a:lnTo>
                    <a:pt x="19" y="14"/>
                  </a:lnTo>
                  <a:lnTo>
                    <a:pt x="18" y="14"/>
                  </a:lnTo>
                  <a:lnTo>
                    <a:pt x="17" y="14"/>
                  </a:lnTo>
                  <a:lnTo>
                    <a:pt x="16" y="14"/>
                  </a:lnTo>
                  <a:lnTo>
                    <a:pt x="16" y="14"/>
                  </a:lnTo>
                  <a:lnTo>
                    <a:pt x="16" y="13"/>
                  </a:lnTo>
                  <a:lnTo>
                    <a:pt x="15" y="13"/>
                  </a:lnTo>
                  <a:lnTo>
                    <a:pt x="14" y="12"/>
                  </a:lnTo>
                  <a:lnTo>
                    <a:pt x="14" y="11"/>
                  </a:lnTo>
                  <a:lnTo>
                    <a:pt x="13" y="11"/>
                  </a:lnTo>
                  <a:lnTo>
                    <a:pt x="17" y="7"/>
                  </a:lnTo>
                  <a:lnTo>
                    <a:pt x="18" y="7"/>
                  </a:lnTo>
                  <a:lnTo>
                    <a:pt x="19" y="7"/>
                  </a:lnTo>
                  <a:lnTo>
                    <a:pt x="19" y="6"/>
                  </a:lnTo>
                  <a:lnTo>
                    <a:pt x="20" y="6"/>
                  </a:lnTo>
                  <a:lnTo>
                    <a:pt x="20" y="6"/>
                  </a:lnTo>
                  <a:lnTo>
                    <a:pt x="20" y="7"/>
                  </a:lnTo>
                  <a:lnTo>
                    <a:pt x="21" y="7"/>
                  </a:lnTo>
                  <a:lnTo>
                    <a:pt x="21" y="7"/>
                  </a:lnTo>
                  <a:lnTo>
                    <a:pt x="22" y="8"/>
                  </a:lnTo>
                  <a:lnTo>
                    <a:pt x="23" y="9"/>
                  </a:lnTo>
                  <a:lnTo>
                    <a:pt x="23" y="10"/>
                  </a:lnTo>
                  <a:lnTo>
                    <a:pt x="24" y="10"/>
                  </a:lnTo>
                  <a:lnTo>
                    <a:pt x="24" y="11"/>
                  </a:lnTo>
                  <a:lnTo>
                    <a:pt x="25" y="11"/>
                  </a:lnTo>
                  <a:lnTo>
                    <a:pt x="25" y="12"/>
                  </a:lnTo>
                  <a:lnTo>
                    <a:pt x="25" y="13"/>
                  </a:lnTo>
                  <a:lnTo>
                    <a:pt x="25" y="14"/>
                  </a:lnTo>
                  <a:lnTo>
                    <a:pt x="24" y="15"/>
                  </a:lnTo>
                  <a:lnTo>
                    <a:pt x="24" y="16"/>
                  </a:lnTo>
                  <a:lnTo>
                    <a:pt x="24" y="16"/>
                  </a:lnTo>
                  <a:lnTo>
                    <a:pt x="24" y="17"/>
                  </a:lnTo>
                  <a:lnTo>
                    <a:pt x="25" y="17"/>
                  </a:lnTo>
                  <a:lnTo>
                    <a:pt x="27" y="12"/>
                  </a:lnTo>
                  <a:lnTo>
                    <a:pt x="16" y="0"/>
                  </a:lnTo>
                  <a:lnTo>
                    <a:pt x="16" y="1"/>
                  </a:lnTo>
                  <a:lnTo>
                    <a:pt x="16" y="2"/>
                  </a:lnTo>
                  <a:lnTo>
                    <a:pt x="17" y="2"/>
                  </a:lnTo>
                  <a:lnTo>
                    <a:pt x="17" y="2"/>
                  </a:lnTo>
                  <a:lnTo>
                    <a:pt x="17" y="3"/>
                  </a:lnTo>
                  <a:lnTo>
                    <a:pt x="16" y="3"/>
                  </a:lnTo>
                  <a:lnTo>
                    <a:pt x="16" y="4"/>
                  </a:lnTo>
                  <a:lnTo>
                    <a:pt x="16" y="4"/>
                  </a:lnTo>
                  <a:lnTo>
                    <a:pt x="16" y="5"/>
                  </a:lnTo>
                  <a:lnTo>
                    <a:pt x="15" y="5"/>
                  </a:lnTo>
                  <a:lnTo>
                    <a:pt x="15" y="6"/>
                  </a:lnTo>
                  <a:lnTo>
                    <a:pt x="6" y="13"/>
                  </a:lnTo>
                  <a:lnTo>
                    <a:pt x="5" y="14"/>
                  </a:lnTo>
                  <a:lnTo>
                    <a:pt x="4" y="14"/>
                  </a:lnTo>
                  <a:lnTo>
                    <a:pt x="4" y="15"/>
                  </a:lnTo>
                  <a:lnTo>
                    <a:pt x="3" y="15"/>
                  </a:lnTo>
                  <a:lnTo>
                    <a:pt x="2" y="15"/>
                  </a:lnTo>
                  <a:lnTo>
                    <a:pt x="2" y="15"/>
                  </a:lnTo>
                  <a:lnTo>
                    <a:pt x="1" y="15"/>
                  </a:lnTo>
                  <a:lnTo>
                    <a:pt x="1" y="14"/>
                  </a:lnTo>
                  <a:lnTo>
                    <a:pt x="0" y="14"/>
                  </a:lnTo>
                  <a:lnTo>
                    <a:pt x="10" y="27"/>
                  </a:lnTo>
                  <a:lnTo>
                    <a:pt x="16" y="25"/>
                  </a:lnTo>
                  <a:lnTo>
                    <a:pt x="16" y="25"/>
                  </a:lnTo>
                  <a:lnTo>
                    <a:pt x="14" y="25"/>
                  </a:lnTo>
                  <a:lnTo>
                    <a:pt x="13" y="25"/>
                  </a:lnTo>
                  <a:lnTo>
                    <a:pt x="12" y="25"/>
                  </a:lnTo>
                  <a:lnTo>
                    <a:pt x="11" y="24"/>
                  </a:lnTo>
                  <a:lnTo>
                    <a:pt x="11" y="24"/>
                  </a:lnTo>
                  <a:lnTo>
                    <a:pt x="10" y="24"/>
                  </a:lnTo>
                  <a:lnTo>
                    <a:pt x="9" y="24"/>
                  </a:lnTo>
                  <a:lnTo>
                    <a:pt x="9" y="23"/>
                  </a:lnTo>
                  <a:lnTo>
                    <a:pt x="8" y="23"/>
                  </a:lnTo>
                  <a:lnTo>
                    <a:pt x="8" y="22"/>
                  </a:lnTo>
                  <a:lnTo>
                    <a:pt x="7" y="22"/>
                  </a:lnTo>
                  <a:lnTo>
                    <a:pt x="7" y="21"/>
                  </a:lnTo>
                  <a:lnTo>
                    <a:pt x="7" y="20"/>
                  </a:lnTo>
                  <a:lnTo>
                    <a:pt x="6" y="20"/>
                  </a:lnTo>
                  <a:lnTo>
                    <a:pt x="6" y="20"/>
                  </a:lnTo>
                  <a:lnTo>
                    <a:pt x="5" y="19"/>
                  </a:lnTo>
                  <a:lnTo>
                    <a:pt x="5" y="18"/>
                  </a:lnTo>
                  <a:lnTo>
                    <a:pt x="5" y="17"/>
                  </a:lnTo>
                  <a:lnTo>
                    <a:pt x="6" y="17"/>
                  </a:lnTo>
                  <a:lnTo>
                    <a:pt x="6" y="16"/>
                  </a:lnTo>
                  <a:lnTo>
                    <a:pt x="7" y="16"/>
                  </a:lnTo>
                  <a:lnTo>
                    <a:pt x="12" y="11"/>
                  </a:lnTo>
                  <a:lnTo>
                    <a:pt x="13" y="12"/>
                  </a:lnTo>
                  <a:lnTo>
                    <a:pt x="13" y="13"/>
                  </a:lnTo>
                  <a:lnTo>
                    <a:pt x="14" y="13"/>
                  </a:lnTo>
                  <a:lnTo>
                    <a:pt x="14" y="14"/>
                  </a:lnTo>
                  <a:lnTo>
                    <a:pt x="14" y="15"/>
                  </a:lnTo>
                  <a:lnTo>
                    <a:pt x="15" y="15"/>
                  </a:lnTo>
                  <a:lnTo>
                    <a:pt x="15" y="16"/>
                  </a:lnTo>
                  <a:lnTo>
                    <a:pt x="15" y="16"/>
                  </a:lnTo>
                  <a:lnTo>
                    <a:pt x="15" y="17"/>
                  </a:lnTo>
                  <a:lnTo>
                    <a:pt x="14" y="18"/>
                  </a:lnTo>
                  <a:lnTo>
                    <a:pt x="13" y="19"/>
                  </a:lnTo>
                  <a:lnTo>
                    <a:pt x="14" y="20"/>
                  </a:lnTo>
                  <a:lnTo>
                    <a:pt x="20" y="14"/>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53" name="Freeform 550"/>
            <p:cNvSpPr>
              <a:spLocks/>
            </p:cNvSpPr>
            <p:nvPr/>
          </p:nvSpPr>
          <p:spPr bwMode="auto">
            <a:xfrm>
              <a:off x="983" y="3564"/>
              <a:ext cx="24" cy="17"/>
            </a:xfrm>
            <a:custGeom>
              <a:avLst/>
              <a:gdLst>
                <a:gd name="T0" fmla="*/ 17 w 24"/>
                <a:gd name="T1" fmla="*/ 7 h 17"/>
                <a:gd name="T2" fmla="*/ 17 w 24"/>
                <a:gd name="T3" fmla="*/ 7 h 17"/>
                <a:gd name="T4" fmla="*/ 18 w 24"/>
                <a:gd name="T5" fmla="*/ 7 h 17"/>
                <a:gd name="T6" fmla="*/ 18 w 24"/>
                <a:gd name="T7" fmla="*/ 7 h 17"/>
                <a:gd name="T8" fmla="*/ 19 w 24"/>
                <a:gd name="T9" fmla="*/ 7 h 17"/>
                <a:gd name="T10" fmla="*/ 20 w 24"/>
                <a:gd name="T11" fmla="*/ 7 h 17"/>
                <a:gd name="T12" fmla="*/ 21 w 24"/>
                <a:gd name="T13" fmla="*/ 7 h 17"/>
                <a:gd name="T14" fmla="*/ 21 w 24"/>
                <a:gd name="T15" fmla="*/ 7 h 17"/>
                <a:gd name="T16" fmla="*/ 21 w 24"/>
                <a:gd name="T17" fmla="*/ 7 h 17"/>
                <a:gd name="T18" fmla="*/ 22 w 24"/>
                <a:gd name="T19" fmla="*/ 7 h 17"/>
                <a:gd name="T20" fmla="*/ 22 w 24"/>
                <a:gd name="T21" fmla="*/ 8 h 17"/>
                <a:gd name="T22" fmla="*/ 23 w 24"/>
                <a:gd name="T23" fmla="*/ 7 h 17"/>
                <a:gd name="T24" fmla="*/ 19 w 24"/>
                <a:gd name="T25" fmla="*/ 0 h 17"/>
                <a:gd name="T26" fmla="*/ 18 w 24"/>
                <a:gd name="T27" fmla="*/ 1 h 17"/>
                <a:gd name="T28" fmla="*/ 19 w 24"/>
                <a:gd name="T29" fmla="*/ 1 h 17"/>
                <a:gd name="T30" fmla="*/ 19 w 24"/>
                <a:gd name="T31" fmla="*/ 2 h 17"/>
                <a:gd name="T32" fmla="*/ 19 w 24"/>
                <a:gd name="T33" fmla="*/ 3 h 17"/>
                <a:gd name="T34" fmla="*/ 19 w 24"/>
                <a:gd name="T35" fmla="*/ 4 h 17"/>
                <a:gd name="T36" fmla="*/ 18 w 24"/>
                <a:gd name="T37" fmla="*/ 4 h 17"/>
                <a:gd name="T38" fmla="*/ 17 w 24"/>
                <a:gd name="T39" fmla="*/ 4 h 17"/>
                <a:gd name="T40" fmla="*/ 17 w 24"/>
                <a:gd name="T41" fmla="*/ 4 h 17"/>
                <a:gd name="T42" fmla="*/ 17 w 24"/>
                <a:gd name="T43" fmla="*/ 5 h 17"/>
                <a:gd name="T44" fmla="*/ 6 w 24"/>
                <a:gd name="T45" fmla="*/ 9 h 17"/>
                <a:gd name="T46" fmla="*/ 5 w 24"/>
                <a:gd name="T47" fmla="*/ 9 h 17"/>
                <a:gd name="T48" fmla="*/ 5 w 24"/>
                <a:gd name="T49" fmla="*/ 10 h 17"/>
                <a:gd name="T50" fmla="*/ 4 w 24"/>
                <a:gd name="T51" fmla="*/ 10 h 17"/>
                <a:gd name="T52" fmla="*/ 3 w 24"/>
                <a:gd name="T53" fmla="*/ 10 h 17"/>
                <a:gd name="T54" fmla="*/ 2 w 24"/>
                <a:gd name="T55" fmla="*/ 10 h 17"/>
                <a:gd name="T56" fmla="*/ 2 w 24"/>
                <a:gd name="T57" fmla="*/ 10 h 17"/>
                <a:gd name="T58" fmla="*/ 2 w 24"/>
                <a:gd name="T59" fmla="*/ 9 h 17"/>
                <a:gd name="T60" fmla="*/ 1 w 24"/>
                <a:gd name="T61" fmla="*/ 9 h 17"/>
                <a:gd name="T62" fmla="*/ 1 w 24"/>
                <a:gd name="T63" fmla="*/ 9 h 17"/>
                <a:gd name="T64" fmla="*/ 0 w 24"/>
                <a:gd name="T65" fmla="*/ 9 h 17"/>
                <a:gd name="T66" fmla="*/ 3 w 24"/>
                <a:gd name="T67" fmla="*/ 16 h 17"/>
                <a:gd name="T68" fmla="*/ 4 w 24"/>
                <a:gd name="T69" fmla="*/ 16 h 17"/>
                <a:gd name="T70" fmla="*/ 4 w 24"/>
                <a:gd name="T71" fmla="*/ 15 h 17"/>
                <a:gd name="T72" fmla="*/ 4 w 24"/>
                <a:gd name="T73" fmla="*/ 15 h 17"/>
                <a:gd name="T74" fmla="*/ 4 w 24"/>
                <a:gd name="T75" fmla="*/ 14 h 17"/>
                <a:gd name="T76" fmla="*/ 5 w 24"/>
                <a:gd name="T77" fmla="*/ 14 h 17"/>
                <a:gd name="T78" fmla="*/ 5 w 24"/>
                <a:gd name="T79" fmla="*/ 13 h 17"/>
                <a:gd name="T80" fmla="*/ 6 w 24"/>
                <a:gd name="T81" fmla="*/ 13 h 17"/>
                <a:gd name="T82" fmla="*/ 6 w 24"/>
                <a:gd name="T83" fmla="*/ 12 h 17"/>
                <a:gd name="T84" fmla="*/ 7 w 24"/>
                <a:gd name="T85" fmla="*/ 12 h 17"/>
                <a:gd name="T86" fmla="*/ 17 w 24"/>
                <a:gd name="T87" fmla="*/ 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4" h="17">
                  <a:moveTo>
                    <a:pt x="17" y="7"/>
                  </a:moveTo>
                  <a:lnTo>
                    <a:pt x="17" y="7"/>
                  </a:lnTo>
                  <a:lnTo>
                    <a:pt x="18" y="7"/>
                  </a:lnTo>
                  <a:lnTo>
                    <a:pt x="18" y="7"/>
                  </a:lnTo>
                  <a:lnTo>
                    <a:pt x="19" y="7"/>
                  </a:lnTo>
                  <a:lnTo>
                    <a:pt x="20" y="7"/>
                  </a:lnTo>
                  <a:lnTo>
                    <a:pt x="21" y="7"/>
                  </a:lnTo>
                  <a:lnTo>
                    <a:pt x="21" y="7"/>
                  </a:lnTo>
                  <a:lnTo>
                    <a:pt x="21" y="7"/>
                  </a:lnTo>
                  <a:lnTo>
                    <a:pt x="22" y="7"/>
                  </a:lnTo>
                  <a:lnTo>
                    <a:pt x="22" y="8"/>
                  </a:lnTo>
                  <a:lnTo>
                    <a:pt x="23" y="7"/>
                  </a:lnTo>
                  <a:lnTo>
                    <a:pt x="19" y="0"/>
                  </a:lnTo>
                  <a:lnTo>
                    <a:pt x="18" y="1"/>
                  </a:lnTo>
                  <a:lnTo>
                    <a:pt x="19" y="1"/>
                  </a:lnTo>
                  <a:lnTo>
                    <a:pt x="19" y="2"/>
                  </a:lnTo>
                  <a:lnTo>
                    <a:pt x="19" y="3"/>
                  </a:lnTo>
                  <a:lnTo>
                    <a:pt x="19" y="4"/>
                  </a:lnTo>
                  <a:lnTo>
                    <a:pt x="18" y="4"/>
                  </a:lnTo>
                  <a:lnTo>
                    <a:pt x="17" y="4"/>
                  </a:lnTo>
                  <a:lnTo>
                    <a:pt x="17" y="4"/>
                  </a:lnTo>
                  <a:lnTo>
                    <a:pt x="17" y="5"/>
                  </a:lnTo>
                  <a:lnTo>
                    <a:pt x="6" y="9"/>
                  </a:lnTo>
                  <a:lnTo>
                    <a:pt x="5" y="9"/>
                  </a:lnTo>
                  <a:lnTo>
                    <a:pt x="5" y="10"/>
                  </a:lnTo>
                  <a:lnTo>
                    <a:pt x="4" y="10"/>
                  </a:lnTo>
                  <a:lnTo>
                    <a:pt x="3" y="10"/>
                  </a:lnTo>
                  <a:lnTo>
                    <a:pt x="2" y="10"/>
                  </a:lnTo>
                  <a:lnTo>
                    <a:pt x="2" y="10"/>
                  </a:lnTo>
                  <a:lnTo>
                    <a:pt x="2" y="9"/>
                  </a:lnTo>
                  <a:lnTo>
                    <a:pt x="1" y="9"/>
                  </a:lnTo>
                  <a:lnTo>
                    <a:pt x="1" y="9"/>
                  </a:lnTo>
                  <a:lnTo>
                    <a:pt x="0" y="9"/>
                  </a:lnTo>
                  <a:lnTo>
                    <a:pt x="3" y="16"/>
                  </a:lnTo>
                  <a:lnTo>
                    <a:pt x="4" y="16"/>
                  </a:lnTo>
                  <a:lnTo>
                    <a:pt x="4" y="15"/>
                  </a:lnTo>
                  <a:lnTo>
                    <a:pt x="4" y="15"/>
                  </a:lnTo>
                  <a:lnTo>
                    <a:pt x="4" y="14"/>
                  </a:lnTo>
                  <a:lnTo>
                    <a:pt x="5" y="14"/>
                  </a:lnTo>
                  <a:lnTo>
                    <a:pt x="5" y="13"/>
                  </a:lnTo>
                  <a:lnTo>
                    <a:pt x="6" y="13"/>
                  </a:lnTo>
                  <a:lnTo>
                    <a:pt x="6" y="12"/>
                  </a:lnTo>
                  <a:lnTo>
                    <a:pt x="7" y="12"/>
                  </a:lnTo>
                  <a:lnTo>
                    <a:pt x="17" y="7"/>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54" name="Freeform 551"/>
            <p:cNvSpPr>
              <a:spLocks/>
            </p:cNvSpPr>
            <p:nvPr/>
          </p:nvSpPr>
          <p:spPr bwMode="auto">
            <a:xfrm>
              <a:off x="763" y="3488"/>
              <a:ext cx="5" cy="8"/>
            </a:xfrm>
            <a:custGeom>
              <a:avLst/>
              <a:gdLst>
                <a:gd name="T0" fmla="*/ 3 w 5"/>
                <a:gd name="T1" fmla="*/ 2 h 8"/>
                <a:gd name="T2" fmla="*/ 2 w 5"/>
                <a:gd name="T3" fmla="*/ 2 h 8"/>
                <a:gd name="T4" fmla="*/ 2 w 5"/>
                <a:gd name="T5" fmla="*/ 2 h 8"/>
                <a:gd name="T6" fmla="*/ 2 w 5"/>
                <a:gd name="T7" fmla="*/ 3 h 8"/>
                <a:gd name="T8" fmla="*/ 2 w 5"/>
                <a:gd name="T9" fmla="*/ 3 h 8"/>
                <a:gd name="T10" fmla="*/ 2 w 5"/>
                <a:gd name="T11" fmla="*/ 3 h 8"/>
                <a:gd name="T12" fmla="*/ 2 w 5"/>
                <a:gd name="T13" fmla="*/ 3 h 8"/>
                <a:gd name="T14" fmla="*/ 2 w 5"/>
                <a:gd name="T15" fmla="*/ 4 h 8"/>
                <a:gd name="T16" fmla="*/ 1 w 5"/>
                <a:gd name="T17" fmla="*/ 2 h 8"/>
                <a:gd name="T18" fmla="*/ 1 w 5"/>
                <a:gd name="T19" fmla="*/ 2 h 8"/>
                <a:gd name="T20" fmla="*/ 1 w 5"/>
                <a:gd name="T21" fmla="*/ 1 h 8"/>
                <a:gd name="T22" fmla="*/ 2 w 5"/>
                <a:gd name="T23" fmla="*/ 1 h 8"/>
                <a:gd name="T24" fmla="*/ 2 w 5"/>
                <a:gd name="T25" fmla="*/ 1 h 8"/>
                <a:gd name="T26" fmla="*/ 2 w 5"/>
                <a:gd name="T27" fmla="*/ 1 h 8"/>
                <a:gd name="T28" fmla="*/ 3 w 5"/>
                <a:gd name="T29" fmla="*/ 1 h 8"/>
                <a:gd name="T30" fmla="*/ 3 w 5"/>
                <a:gd name="T31" fmla="*/ 1 h 8"/>
                <a:gd name="T32" fmla="*/ 4 w 5"/>
                <a:gd name="T33" fmla="*/ 2 h 8"/>
                <a:gd name="T34" fmla="*/ 3 w 5"/>
                <a:gd name="T35" fmla="*/ 0 h 8"/>
                <a:gd name="T36" fmla="*/ 0 w 5"/>
                <a:gd name="T37" fmla="*/ 2 h 8"/>
                <a:gd name="T38" fmla="*/ 0 w 5"/>
                <a:gd name="T39" fmla="*/ 2 h 8"/>
                <a:gd name="T40" fmla="*/ 0 w 5"/>
                <a:gd name="T41" fmla="*/ 2 h 8"/>
                <a:gd name="T42" fmla="*/ 0 w 5"/>
                <a:gd name="T43" fmla="*/ 3 h 8"/>
                <a:gd name="T44" fmla="*/ 1 w 5"/>
                <a:gd name="T45" fmla="*/ 6 h 8"/>
                <a:gd name="T46" fmla="*/ 2 w 5"/>
                <a:gd name="T47" fmla="*/ 6 h 8"/>
                <a:gd name="T48" fmla="*/ 2 w 5"/>
                <a:gd name="T49" fmla="*/ 7 h 8"/>
                <a:gd name="T50" fmla="*/ 1 w 5"/>
                <a:gd name="T51" fmla="*/ 7 h 8"/>
                <a:gd name="T52" fmla="*/ 1 w 5"/>
                <a:gd name="T53" fmla="*/ 7 h 8"/>
                <a:gd name="T54" fmla="*/ 1 w 5"/>
                <a:gd name="T55" fmla="*/ 7 h 8"/>
                <a:gd name="T56" fmla="*/ 4 w 5"/>
                <a:gd name="T57" fmla="*/ 6 h 8"/>
                <a:gd name="T58" fmla="*/ 4 w 5"/>
                <a:gd name="T59" fmla="*/ 4 h 8"/>
                <a:gd name="T60" fmla="*/ 4 w 5"/>
                <a:gd name="T61" fmla="*/ 5 h 8"/>
                <a:gd name="T62" fmla="*/ 4 w 5"/>
                <a:gd name="T63" fmla="*/ 5 h 8"/>
                <a:gd name="T64" fmla="*/ 4 w 5"/>
                <a:gd name="T65" fmla="*/ 5 h 8"/>
                <a:gd name="T66" fmla="*/ 4 w 5"/>
                <a:gd name="T67" fmla="*/ 6 h 8"/>
                <a:gd name="T68" fmla="*/ 3 w 5"/>
                <a:gd name="T69" fmla="*/ 6 h 8"/>
                <a:gd name="T70" fmla="*/ 3 w 5"/>
                <a:gd name="T71" fmla="*/ 6 h 8"/>
                <a:gd name="T72" fmla="*/ 3 w 5"/>
                <a:gd name="T73" fmla="*/ 6 h 8"/>
                <a:gd name="T74" fmla="*/ 2 w 5"/>
                <a:gd name="T75" fmla="*/ 6 h 8"/>
                <a:gd name="T76" fmla="*/ 2 w 5"/>
                <a:gd name="T77" fmla="*/ 6 h 8"/>
                <a:gd name="T78" fmla="*/ 2 w 5"/>
                <a:gd name="T79" fmla="*/ 4 h 8"/>
                <a:gd name="T80" fmla="*/ 2 w 5"/>
                <a:gd name="T81" fmla="*/ 4 h 8"/>
                <a:gd name="T82" fmla="*/ 2 w 5"/>
                <a:gd name="T83" fmla="*/ 4 h 8"/>
                <a:gd name="T84" fmla="*/ 3 w 5"/>
                <a:gd name="T85" fmla="*/ 4 h 8"/>
                <a:gd name="T86" fmla="*/ 3 w 5"/>
                <a:gd name="T87" fmla="*/ 4 h 8"/>
                <a:gd name="T88" fmla="*/ 3 w 5"/>
                <a:gd name="T89" fmla="*/ 2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 h="8">
                  <a:moveTo>
                    <a:pt x="3" y="2"/>
                  </a:moveTo>
                  <a:lnTo>
                    <a:pt x="2" y="2"/>
                  </a:lnTo>
                  <a:lnTo>
                    <a:pt x="2" y="2"/>
                  </a:lnTo>
                  <a:lnTo>
                    <a:pt x="2" y="3"/>
                  </a:lnTo>
                  <a:lnTo>
                    <a:pt x="2" y="3"/>
                  </a:lnTo>
                  <a:lnTo>
                    <a:pt x="2" y="3"/>
                  </a:lnTo>
                  <a:lnTo>
                    <a:pt x="2" y="3"/>
                  </a:lnTo>
                  <a:lnTo>
                    <a:pt x="2" y="4"/>
                  </a:lnTo>
                  <a:lnTo>
                    <a:pt x="1" y="2"/>
                  </a:lnTo>
                  <a:lnTo>
                    <a:pt x="1" y="2"/>
                  </a:lnTo>
                  <a:lnTo>
                    <a:pt x="1" y="1"/>
                  </a:lnTo>
                  <a:lnTo>
                    <a:pt x="2" y="1"/>
                  </a:lnTo>
                  <a:lnTo>
                    <a:pt x="2" y="1"/>
                  </a:lnTo>
                  <a:lnTo>
                    <a:pt x="2" y="1"/>
                  </a:lnTo>
                  <a:lnTo>
                    <a:pt x="3" y="1"/>
                  </a:lnTo>
                  <a:lnTo>
                    <a:pt x="3" y="1"/>
                  </a:lnTo>
                  <a:lnTo>
                    <a:pt x="4" y="2"/>
                  </a:lnTo>
                  <a:lnTo>
                    <a:pt x="3" y="0"/>
                  </a:lnTo>
                  <a:lnTo>
                    <a:pt x="0" y="2"/>
                  </a:lnTo>
                  <a:lnTo>
                    <a:pt x="0" y="2"/>
                  </a:lnTo>
                  <a:lnTo>
                    <a:pt x="0" y="2"/>
                  </a:lnTo>
                  <a:lnTo>
                    <a:pt x="0" y="3"/>
                  </a:lnTo>
                  <a:lnTo>
                    <a:pt x="1" y="6"/>
                  </a:lnTo>
                  <a:lnTo>
                    <a:pt x="2" y="6"/>
                  </a:lnTo>
                  <a:lnTo>
                    <a:pt x="2" y="7"/>
                  </a:lnTo>
                  <a:lnTo>
                    <a:pt x="1" y="7"/>
                  </a:lnTo>
                  <a:lnTo>
                    <a:pt x="1" y="7"/>
                  </a:lnTo>
                  <a:lnTo>
                    <a:pt x="1" y="7"/>
                  </a:lnTo>
                  <a:lnTo>
                    <a:pt x="4" y="6"/>
                  </a:lnTo>
                  <a:lnTo>
                    <a:pt x="4" y="4"/>
                  </a:lnTo>
                  <a:lnTo>
                    <a:pt x="4" y="5"/>
                  </a:lnTo>
                  <a:lnTo>
                    <a:pt x="4" y="5"/>
                  </a:lnTo>
                  <a:lnTo>
                    <a:pt x="4" y="5"/>
                  </a:lnTo>
                  <a:lnTo>
                    <a:pt x="4" y="6"/>
                  </a:lnTo>
                  <a:lnTo>
                    <a:pt x="3" y="6"/>
                  </a:lnTo>
                  <a:lnTo>
                    <a:pt x="3" y="6"/>
                  </a:lnTo>
                  <a:lnTo>
                    <a:pt x="3" y="6"/>
                  </a:lnTo>
                  <a:lnTo>
                    <a:pt x="2" y="6"/>
                  </a:lnTo>
                  <a:lnTo>
                    <a:pt x="2" y="6"/>
                  </a:lnTo>
                  <a:lnTo>
                    <a:pt x="2" y="4"/>
                  </a:lnTo>
                  <a:lnTo>
                    <a:pt x="2" y="4"/>
                  </a:lnTo>
                  <a:lnTo>
                    <a:pt x="2" y="4"/>
                  </a:lnTo>
                  <a:lnTo>
                    <a:pt x="3" y="4"/>
                  </a:lnTo>
                  <a:lnTo>
                    <a:pt x="3" y="4"/>
                  </a:lnTo>
                  <a:lnTo>
                    <a:pt x="3" y="2"/>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55" name="Freeform 552"/>
            <p:cNvSpPr>
              <a:spLocks/>
            </p:cNvSpPr>
            <p:nvPr/>
          </p:nvSpPr>
          <p:spPr bwMode="auto">
            <a:xfrm>
              <a:off x="802" y="3482"/>
              <a:ext cx="6" cy="7"/>
            </a:xfrm>
            <a:custGeom>
              <a:avLst/>
              <a:gdLst>
                <a:gd name="T0" fmla="*/ 4 w 6"/>
                <a:gd name="T1" fmla="*/ 4 h 7"/>
                <a:gd name="T2" fmla="*/ 4 w 6"/>
                <a:gd name="T3" fmla="*/ 4 h 7"/>
                <a:gd name="T4" fmla="*/ 4 w 6"/>
                <a:gd name="T5" fmla="*/ 4 h 7"/>
                <a:gd name="T6" fmla="*/ 4 w 6"/>
                <a:gd name="T7" fmla="*/ 5 h 7"/>
                <a:gd name="T8" fmla="*/ 4 w 6"/>
                <a:gd name="T9" fmla="*/ 5 h 7"/>
                <a:gd name="T10" fmla="*/ 4 w 6"/>
                <a:gd name="T11" fmla="*/ 5 h 7"/>
                <a:gd name="T12" fmla="*/ 4 w 6"/>
                <a:gd name="T13" fmla="*/ 6 h 7"/>
                <a:gd name="T14" fmla="*/ 3 w 6"/>
                <a:gd name="T15" fmla="*/ 6 h 7"/>
                <a:gd name="T16" fmla="*/ 3 w 6"/>
                <a:gd name="T17" fmla="*/ 6 h 7"/>
                <a:gd name="T18" fmla="*/ 2 w 6"/>
                <a:gd name="T19" fmla="*/ 6 h 7"/>
                <a:gd name="T20" fmla="*/ 2 w 6"/>
                <a:gd name="T21" fmla="*/ 6 h 7"/>
                <a:gd name="T22" fmla="*/ 2 w 6"/>
                <a:gd name="T23" fmla="*/ 5 h 7"/>
                <a:gd name="T24" fmla="*/ 1 w 6"/>
                <a:gd name="T25" fmla="*/ 5 h 7"/>
                <a:gd name="T26" fmla="*/ 1 w 6"/>
                <a:gd name="T27" fmla="*/ 5 h 7"/>
                <a:gd name="T28" fmla="*/ 1 w 6"/>
                <a:gd name="T29" fmla="*/ 4 h 7"/>
                <a:gd name="T30" fmla="*/ 1 w 6"/>
                <a:gd name="T31" fmla="*/ 2 h 7"/>
                <a:gd name="T32" fmla="*/ 1 w 6"/>
                <a:gd name="T33" fmla="*/ 1 h 7"/>
                <a:gd name="T34" fmla="*/ 1 w 6"/>
                <a:gd name="T35" fmla="*/ 1 h 7"/>
                <a:gd name="T36" fmla="*/ 1 w 6"/>
                <a:gd name="T37" fmla="*/ 1 h 7"/>
                <a:gd name="T38" fmla="*/ 2 w 6"/>
                <a:gd name="T39" fmla="*/ 1 h 7"/>
                <a:gd name="T40" fmla="*/ 2 w 6"/>
                <a:gd name="T41" fmla="*/ 0 h 7"/>
                <a:gd name="T42" fmla="*/ 0 w 6"/>
                <a:gd name="T43" fmla="*/ 0 h 7"/>
                <a:gd name="T44" fmla="*/ 0 w 6"/>
                <a:gd name="T45" fmla="*/ 1 h 7"/>
                <a:gd name="T46" fmla="*/ 0 w 6"/>
                <a:gd name="T47" fmla="*/ 1 h 7"/>
                <a:gd name="T48" fmla="*/ 0 w 6"/>
                <a:gd name="T49" fmla="*/ 1 h 7"/>
                <a:gd name="T50" fmla="*/ 0 w 6"/>
                <a:gd name="T51" fmla="*/ 2 h 7"/>
                <a:gd name="T52" fmla="*/ 1 w 6"/>
                <a:gd name="T53" fmla="*/ 2 h 7"/>
                <a:gd name="T54" fmla="*/ 1 w 6"/>
                <a:gd name="T55" fmla="*/ 5 h 7"/>
                <a:gd name="T56" fmla="*/ 1 w 6"/>
                <a:gd name="T57" fmla="*/ 5 h 7"/>
                <a:gd name="T58" fmla="*/ 1 w 6"/>
                <a:gd name="T59" fmla="*/ 6 h 7"/>
                <a:gd name="T60" fmla="*/ 1 w 6"/>
                <a:gd name="T61" fmla="*/ 6 h 7"/>
                <a:gd name="T62" fmla="*/ 1 w 6"/>
                <a:gd name="T63" fmla="*/ 6 h 7"/>
                <a:gd name="T64" fmla="*/ 2 w 6"/>
                <a:gd name="T65" fmla="*/ 6 h 7"/>
                <a:gd name="T66" fmla="*/ 2 w 6"/>
                <a:gd name="T67" fmla="*/ 6 h 7"/>
                <a:gd name="T68" fmla="*/ 3 w 6"/>
                <a:gd name="T69" fmla="*/ 6 h 7"/>
                <a:gd name="T70" fmla="*/ 3 w 6"/>
                <a:gd name="T71" fmla="*/ 6 h 7"/>
                <a:gd name="T72" fmla="*/ 3 w 6"/>
                <a:gd name="T73" fmla="*/ 6 h 7"/>
                <a:gd name="T74" fmla="*/ 4 w 6"/>
                <a:gd name="T75" fmla="*/ 6 h 7"/>
                <a:gd name="T76" fmla="*/ 4 w 6"/>
                <a:gd name="T77" fmla="*/ 5 h 7"/>
                <a:gd name="T78" fmla="*/ 4 w 6"/>
                <a:gd name="T79" fmla="*/ 5 h 7"/>
                <a:gd name="T80" fmla="*/ 5 w 6"/>
                <a:gd name="T81" fmla="*/ 5 h 7"/>
                <a:gd name="T82" fmla="*/ 5 w 6"/>
                <a:gd name="T83" fmla="*/ 4 h 7"/>
                <a:gd name="T84" fmla="*/ 4 w 6"/>
                <a:gd name="T85" fmla="*/ 2 h 7"/>
                <a:gd name="T86" fmla="*/ 4 w 6"/>
                <a:gd name="T87" fmla="*/ 1 h 7"/>
                <a:gd name="T88" fmla="*/ 4 w 6"/>
                <a:gd name="T89" fmla="*/ 1 h 7"/>
                <a:gd name="T90" fmla="*/ 5 w 6"/>
                <a:gd name="T91" fmla="*/ 1 h 7"/>
                <a:gd name="T92" fmla="*/ 5 w 6"/>
                <a:gd name="T93" fmla="*/ 0 h 7"/>
                <a:gd name="T94" fmla="*/ 5 w 6"/>
                <a:gd name="T95" fmla="*/ 0 h 7"/>
                <a:gd name="T96" fmla="*/ 3 w 6"/>
                <a:gd name="T97" fmla="*/ 0 h 7"/>
                <a:gd name="T98" fmla="*/ 4 w 6"/>
                <a:gd name="T99" fmla="*/ 1 h 7"/>
                <a:gd name="T100" fmla="*/ 4 w 6"/>
                <a:gd name="T101" fmla="*/ 1 h 7"/>
                <a:gd name="T102" fmla="*/ 4 w 6"/>
                <a:gd name="T103" fmla="*/ 1 h 7"/>
                <a:gd name="T104" fmla="*/ 4 w 6"/>
                <a:gd name="T105" fmla="*/ 2 h 7"/>
                <a:gd name="T106" fmla="*/ 4 w 6"/>
                <a:gd name="T107" fmla="*/ 4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 h="7">
                  <a:moveTo>
                    <a:pt x="4" y="4"/>
                  </a:moveTo>
                  <a:lnTo>
                    <a:pt x="4" y="4"/>
                  </a:lnTo>
                  <a:lnTo>
                    <a:pt x="4" y="4"/>
                  </a:lnTo>
                  <a:lnTo>
                    <a:pt x="4" y="5"/>
                  </a:lnTo>
                  <a:lnTo>
                    <a:pt x="4" y="5"/>
                  </a:lnTo>
                  <a:lnTo>
                    <a:pt x="4" y="5"/>
                  </a:lnTo>
                  <a:lnTo>
                    <a:pt x="4" y="6"/>
                  </a:lnTo>
                  <a:lnTo>
                    <a:pt x="3" y="6"/>
                  </a:lnTo>
                  <a:lnTo>
                    <a:pt x="3" y="6"/>
                  </a:lnTo>
                  <a:lnTo>
                    <a:pt x="2" y="6"/>
                  </a:lnTo>
                  <a:lnTo>
                    <a:pt x="2" y="6"/>
                  </a:lnTo>
                  <a:lnTo>
                    <a:pt x="2" y="5"/>
                  </a:lnTo>
                  <a:lnTo>
                    <a:pt x="1" y="5"/>
                  </a:lnTo>
                  <a:lnTo>
                    <a:pt x="1" y="5"/>
                  </a:lnTo>
                  <a:lnTo>
                    <a:pt x="1" y="4"/>
                  </a:lnTo>
                  <a:lnTo>
                    <a:pt x="1" y="2"/>
                  </a:lnTo>
                  <a:lnTo>
                    <a:pt x="1" y="1"/>
                  </a:lnTo>
                  <a:lnTo>
                    <a:pt x="1" y="1"/>
                  </a:lnTo>
                  <a:lnTo>
                    <a:pt x="1" y="1"/>
                  </a:lnTo>
                  <a:lnTo>
                    <a:pt x="2" y="1"/>
                  </a:lnTo>
                  <a:lnTo>
                    <a:pt x="2" y="0"/>
                  </a:lnTo>
                  <a:lnTo>
                    <a:pt x="0" y="0"/>
                  </a:lnTo>
                  <a:lnTo>
                    <a:pt x="0" y="1"/>
                  </a:lnTo>
                  <a:lnTo>
                    <a:pt x="0" y="1"/>
                  </a:lnTo>
                  <a:lnTo>
                    <a:pt x="0" y="1"/>
                  </a:lnTo>
                  <a:lnTo>
                    <a:pt x="0" y="2"/>
                  </a:lnTo>
                  <a:lnTo>
                    <a:pt x="1" y="2"/>
                  </a:lnTo>
                  <a:lnTo>
                    <a:pt x="1" y="5"/>
                  </a:lnTo>
                  <a:lnTo>
                    <a:pt x="1" y="5"/>
                  </a:lnTo>
                  <a:lnTo>
                    <a:pt x="1" y="6"/>
                  </a:lnTo>
                  <a:lnTo>
                    <a:pt x="1" y="6"/>
                  </a:lnTo>
                  <a:lnTo>
                    <a:pt x="1" y="6"/>
                  </a:lnTo>
                  <a:lnTo>
                    <a:pt x="2" y="6"/>
                  </a:lnTo>
                  <a:lnTo>
                    <a:pt x="2" y="6"/>
                  </a:lnTo>
                  <a:lnTo>
                    <a:pt x="3" y="6"/>
                  </a:lnTo>
                  <a:lnTo>
                    <a:pt x="3" y="6"/>
                  </a:lnTo>
                  <a:lnTo>
                    <a:pt x="3" y="6"/>
                  </a:lnTo>
                  <a:lnTo>
                    <a:pt x="4" y="6"/>
                  </a:lnTo>
                  <a:lnTo>
                    <a:pt x="4" y="5"/>
                  </a:lnTo>
                  <a:lnTo>
                    <a:pt x="4" y="5"/>
                  </a:lnTo>
                  <a:lnTo>
                    <a:pt x="5" y="5"/>
                  </a:lnTo>
                  <a:lnTo>
                    <a:pt x="5" y="4"/>
                  </a:lnTo>
                  <a:lnTo>
                    <a:pt x="4" y="2"/>
                  </a:lnTo>
                  <a:lnTo>
                    <a:pt x="4" y="1"/>
                  </a:lnTo>
                  <a:lnTo>
                    <a:pt x="4" y="1"/>
                  </a:lnTo>
                  <a:lnTo>
                    <a:pt x="5" y="1"/>
                  </a:lnTo>
                  <a:lnTo>
                    <a:pt x="5" y="0"/>
                  </a:lnTo>
                  <a:lnTo>
                    <a:pt x="5" y="0"/>
                  </a:lnTo>
                  <a:lnTo>
                    <a:pt x="3" y="0"/>
                  </a:lnTo>
                  <a:lnTo>
                    <a:pt x="4" y="1"/>
                  </a:lnTo>
                  <a:lnTo>
                    <a:pt x="4" y="1"/>
                  </a:lnTo>
                  <a:lnTo>
                    <a:pt x="4" y="1"/>
                  </a:lnTo>
                  <a:lnTo>
                    <a:pt x="4" y="2"/>
                  </a:lnTo>
                  <a:lnTo>
                    <a:pt x="4" y="4"/>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56" name="Freeform 553"/>
            <p:cNvSpPr>
              <a:spLocks/>
            </p:cNvSpPr>
            <p:nvPr/>
          </p:nvSpPr>
          <p:spPr bwMode="auto">
            <a:xfrm>
              <a:off x="853" y="3486"/>
              <a:ext cx="4" cy="7"/>
            </a:xfrm>
            <a:custGeom>
              <a:avLst/>
              <a:gdLst>
                <a:gd name="T0" fmla="*/ 3 w 4"/>
                <a:gd name="T1" fmla="*/ 1 h 7"/>
                <a:gd name="T2" fmla="*/ 2 w 4"/>
                <a:gd name="T3" fmla="*/ 1 h 7"/>
                <a:gd name="T4" fmla="*/ 2 w 4"/>
                <a:gd name="T5" fmla="*/ 0 h 7"/>
                <a:gd name="T6" fmla="*/ 2 w 4"/>
                <a:gd name="T7" fmla="*/ 0 h 7"/>
                <a:gd name="T8" fmla="*/ 1 w 4"/>
                <a:gd name="T9" fmla="*/ 0 h 7"/>
                <a:gd name="T10" fmla="*/ 1 w 4"/>
                <a:gd name="T11" fmla="*/ 0 h 7"/>
                <a:gd name="T12" fmla="*/ 1 w 4"/>
                <a:gd name="T13" fmla="*/ 1 h 7"/>
                <a:gd name="T14" fmla="*/ 1 w 4"/>
                <a:gd name="T15" fmla="*/ 1 h 7"/>
                <a:gd name="T16" fmla="*/ 1 w 4"/>
                <a:gd name="T17" fmla="*/ 1 h 7"/>
                <a:gd name="T18" fmla="*/ 0 w 4"/>
                <a:gd name="T19" fmla="*/ 2 h 7"/>
                <a:gd name="T20" fmla="*/ 0 w 4"/>
                <a:gd name="T21" fmla="*/ 2 h 7"/>
                <a:gd name="T22" fmla="*/ 1 w 4"/>
                <a:gd name="T23" fmla="*/ 2 h 7"/>
                <a:gd name="T24" fmla="*/ 1 w 4"/>
                <a:gd name="T25" fmla="*/ 3 h 7"/>
                <a:gd name="T26" fmla="*/ 1 w 4"/>
                <a:gd name="T27" fmla="*/ 3 h 7"/>
                <a:gd name="T28" fmla="*/ 1 w 4"/>
                <a:gd name="T29" fmla="*/ 3 h 7"/>
                <a:gd name="T30" fmla="*/ 1 w 4"/>
                <a:gd name="T31" fmla="*/ 4 h 7"/>
                <a:gd name="T32" fmla="*/ 2 w 4"/>
                <a:gd name="T33" fmla="*/ 4 h 7"/>
                <a:gd name="T34" fmla="*/ 2 w 4"/>
                <a:gd name="T35" fmla="*/ 4 h 7"/>
                <a:gd name="T36" fmla="*/ 2 w 4"/>
                <a:gd name="T37" fmla="*/ 5 h 7"/>
                <a:gd name="T38" fmla="*/ 2 w 4"/>
                <a:gd name="T39" fmla="*/ 5 h 7"/>
                <a:gd name="T40" fmla="*/ 2 w 4"/>
                <a:gd name="T41" fmla="*/ 6 h 7"/>
                <a:gd name="T42" fmla="*/ 2 w 4"/>
                <a:gd name="T43" fmla="*/ 6 h 7"/>
                <a:gd name="T44" fmla="*/ 1 w 4"/>
                <a:gd name="T45" fmla="*/ 6 h 7"/>
                <a:gd name="T46" fmla="*/ 1 w 4"/>
                <a:gd name="T47" fmla="*/ 6 h 7"/>
                <a:gd name="T48" fmla="*/ 1 w 4"/>
                <a:gd name="T49" fmla="*/ 5 h 7"/>
                <a:gd name="T50" fmla="*/ 1 w 4"/>
                <a:gd name="T51" fmla="*/ 5 h 7"/>
                <a:gd name="T52" fmla="*/ 0 w 4"/>
                <a:gd name="T53" fmla="*/ 5 h 7"/>
                <a:gd name="T54" fmla="*/ 0 w 4"/>
                <a:gd name="T55" fmla="*/ 4 h 7"/>
                <a:gd name="T56" fmla="*/ 0 w 4"/>
                <a:gd name="T57" fmla="*/ 4 h 7"/>
                <a:gd name="T58" fmla="*/ 0 w 4"/>
                <a:gd name="T59" fmla="*/ 6 h 7"/>
                <a:gd name="T60" fmla="*/ 1 w 4"/>
                <a:gd name="T61" fmla="*/ 6 h 7"/>
                <a:gd name="T62" fmla="*/ 1 w 4"/>
                <a:gd name="T63" fmla="*/ 6 h 7"/>
                <a:gd name="T64" fmla="*/ 1 w 4"/>
                <a:gd name="T65" fmla="*/ 6 h 7"/>
                <a:gd name="T66" fmla="*/ 1 w 4"/>
                <a:gd name="T67" fmla="*/ 6 h 7"/>
                <a:gd name="T68" fmla="*/ 2 w 4"/>
                <a:gd name="T69" fmla="*/ 6 h 7"/>
                <a:gd name="T70" fmla="*/ 2 w 4"/>
                <a:gd name="T71" fmla="*/ 6 h 7"/>
                <a:gd name="T72" fmla="*/ 2 w 4"/>
                <a:gd name="T73" fmla="*/ 6 h 7"/>
                <a:gd name="T74" fmla="*/ 2 w 4"/>
                <a:gd name="T75" fmla="*/ 6 h 7"/>
                <a:gd name="T76" fmla="*/ 3 w 4"/>
                <a:gd name="T77" fmla="*/ 5 h 7"/>
                <a:gd name="T78" fmla="*/ 3 w 4"/>
                <a:gd name="T79" fmla="*/ 5 h 7"/>
                <a:gd name="T80" fmla="*/ 3 w 4"/>
                <a:gd name="T81" fmla="*/ 4 h 7"/>
                <a:gd name="T82" fmla="*/ 3 w 4"/>
                <a:gd name="T83" fmla="*/ 4 h 7"/>
                <a:gd name="T84" fmla="*/ 2 w 4"/>
                <a:gd name="T85" fmla="*/ 4 h 7"/>
                <a:gd name="T86" fmla="*/ 2 w 4"/>
                <a:gd name="T87" fmla="*/ 3 h 7"/>
                <a:gd name="T88" fmla="*/ 2 w 4"/>
                <a:gd name="T89" fmla="*/ 3 h 7"/>
                <a:gd name="T90" fmla="*/ 2 w 4"/>
                <a:gd name="T91" fmla="*/ 3 h 7"/>
                <a:gd name="T92" fmla="*/ 2 w 4"/>
                <a:gd name="T93" fmla="*/ 3 h 7"/>
                <a:gd name="T94" fmla="*/ 1 w 4"/>
                <a:gd name="T95" fmla="*/ 2 h 7"/>
                <a:gd name="T96" fmla="*/ 1 w 4"/>
                <a:gd name="T97" fmla="*/ 2 h 7"/>
                <a:gd name="T98" fmla="*/ 1 w 4"/>
                <a:gd name="T99" fmla="*/ 2 h 7"/>
                <a:gd name="T100" fmla="*/ 1 w 4"/>
                <a:gd name="T101" fmla="*/ 1 h 7"/>
                <a:gd name="T102" fmla="*/ 1 w 4"/>
                <a:gd name="T103" fmla="*/ 1 h 7"/>
                <a:gd name="T104" fmla="*/ 1 w 4"/>
                <a:gd name="T105" fmla="*/ 1 h 7"/>
                <a:gd name="T106" fmla="*/ 1 w 4"/>
                <a:gd name="T107" fmla="*/ 1 h 7"/>
                <a:gd name="T108" fmla="*/ 2 w 4"/>
                <a:gd name="T109" fmla="*/ 1 h 7"/>
                <a:gd name="T110" fmla="*/ 2 w 4"/>
                <a:gd name="T111" fmla="*/ 1 h 7"/>
                <a:gd name="T112" fmla="*/ 2 w 4"/>
                <a:gd name="T113" fmla="*/ 1 h 7"/>
                <a:gd name="T114" fmla="*/ 2 w 4"/>
                <a:gd name="T115" fmla="*/ 1 h 7"/>
                <a:gd name="T116" fmla="*/ 3 w 4"/>
                <a:gd name="T117" fmla="*/ 2 h 7"/>
                <a:gd name="T118" fmla="*/ 3 w 4"/>
                <a:gd name="T119" fmla="*/ 2 h 7"/>
                <a:gd name="T120" fmla="*/ 3 w 4"/>
                <a:gd name="T121" fmla="*/ 2 h 7"/>
                <a:gd name="T122" fmla="*/ 3 w 4"/>
                <a:gd name="T123" fmla="*/ 1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 h="7">
                  <a:moveTo>
                    <a:pt x="3" y="1"/>
                  </a:moveTo>
                  <a:lnTo>
                    <a:pt x="2" y="1"/>
                  </a:lnTo>
                  <a:lnTo>
                    <a:pt x="2" y="0"/>
                  </a:lnTo>
                  <a:lnTo>
                    <a:pt x="2" y="0"/>
                  </a:lnTo>
                  <a:lnTo>
                    <a:pt x="1" y="0"/>
                  </a:lnTo>
                  <a:lnTo>
                    <a:pt x="1" y="0"/>
                  </a:lnTo>
                  <a:lnTo>
                    <a:pt x="1" y="1"/>
                  </a:lnTo>
                  <a:lnTo>
                    <a:pt x="1" y="1"/>
                  </a:lnTo>
                  <a:lnTo>
                    <a:pt x="1" y="1"/>
                  </a:lnTo>
                  <a:lnTo>
                    <a:pt x="0" y="2"/>
                  </a:lnTo>
                  <a:lnTo>
                    <a:pt x="0" y="2"/>
                  </a:lnTo>
                  <a:lnTo>
                    <a:pt x="1" y="2"/>
                  </a:lnTo>
                  <a:lnTo>
                    <a:pt x="1" y="3"/>
                  </a:lnTo>
                  <a:lnTo>
                    <a:pt x="1" y="3"/>
                  </a:lnTo>
                  <a:lnTo>
                    <a:pt x="1" y="3"/>
                  </a:lnTo>
                  <a:lnTo>
                    <a:pt x="1" y="4"/>
                  </a:lnTo>
                  <a:lnTo>
                    <a:pt x="2" y="4"/>
                  </a:lnTo>
                  <a:lnTo>
                    <a:pt x="2" y="4"/>
                  </a:lnTo>
                  <a:lnTo>
                    <a:pt x="2" y="5"/>
                  </a:lnTo>
                  <a:lnTo>
                    <a:pt x="2" y="5"/>
                  </a:lnTo>
                  <a:lnTo>
                    <a:pt x="2" y="6"/>
                  </a:lnTo>
                  <a:lnTo>
                    <a:pt x="2" y="6"/>
                  </a:lnTo>
                  <a:lnTo>
                    <a:pt x="1" y="6"/>
                  </a:lnTo>
                  <a:lnTo>
                    <a:pt x="1" y="6"/>
                  </a:lnTo>
                  <a:lnTo>
                    <a:pt x="1" y="5"/>
                  </a:lnTo>
                  <a:lnTo>
                    <a:pt x="1" y="5"/>
                  </a:lnTo>
                  <a:lnTo>
                    <a:pt x="0" y="5"/>
                  </a:lnTo>
                  <a:lnTo>
                    <a:pt x="0" y="4"/>
                  </a:lnTo>
                  <a:lnTo>
                    <a:pt x="0" y="4"/>
                  </a:lnTo>
                  <a:lnTo>
                    <a:pt x="0" y="6"/>
                  </a:lnTo>
                  <a:lnTo>
                    <a:pt x="1" y="6"/>
                  </a:lnTo>
                  <a:lnTo>
                    <a:pt x="1" y="6"/>
                  </a:lnTo>
                  <a:lnTo>
                    <a:pt x="1" y="6"/>
                  </a:lnTo>
                  <a:lnTo>
                    <a:pt x="1" y="6"/>
                  </a:lnTo>
                  <a:lnTo>
                    <a:pt x="2" y="6"/>
                  </a:lnTo>
                  <a:lnTo>
                    <a:pt x="2" y="6"/>
                  </a:lnTo>
                  <a:lnTo>
                    <a:pt x="2" y="6"/>
                  </a:lnTo>
                  <a:lnTo>
                    <a:pt x="2" y="6"/>
                  </a:lnTo>
                  <a:lnTo>
                    <a:pt x="3" y="5"/>
                  </a:lnTo>
                  <a:lnTo>
                    <a:pt x="3" y="5"/>
                  </a:lnTo>
                  <a:lnTo>
                    <a:pt x="3" y="4"/>
                  </a:lnTo>
                  <a:lnTo>
                    <a:pt x="3" y="4"/>
                  </a:lnTo>
                  <a:lnTo>
                    <a:pt x="2" y="4"/>
                  </a:lnTo>
                  <a:lnTo>
                    <a:pt x="2" y="3"/>
                  </a:lnTo>
                  <a:lnTo>
                    <a:pt x="2" y="3"/>
                  </a:lnTo>
                  <a:lnTo>
                    <a:pt x="2" y="3"/>
                  </a:lnTo>
                  <a:lnTo>
                    <a:pt x="2" y="3"/>
                  </a:lnTo>
                  <a:lnTo>
                    <a:pt x="1" y="2"/>
                  </a:lnTo>
                  <a:lnTo>
                    <a:pt x="1" y="2"/>
                  </a:lnTo>
                  <a:lnTo>
                    <a:pt x="1" y="2"/>
                  </a:lnTo>
                  <a:lnTo>
                    <a:pt x="1" y="1"/>
                  </a:lnTo>
                  <a:lnTo>
                    <a:pt x="1" y="1"/>
                  </a:lnTo>
                  <a:lnTo>
                    <a:pt x="1" y="1"/>
                  </a:lnTo>
                  <a:lnTo>
                    <a:pt x="1" y="1"/>
                  </a:lnTo>
                  <a:lnTo>
                    <a:pt x="2" y="1"/>
                  </a:lnTo>
                  <a:lnTo>
                    <a:pt x="2" y="1"/>
                  </a:lnTo>
                  <a:lnTo>
                    <a:pt x="2" y="1"/>
                  </a:lnTo>
                  <a:lnTo>
                    <a:pt x="2" y="1"/>
                  </a:lnTo>
                  <a:lnTo>
                    <a:pt x="3" y="2"/>
                  </a:lnTo>
                  <a:lnTo>
                    <a:pt x="3" y="2"/>
                  </a:lnTo>
                  <a:lnTo>
                    <a:pt x="3" y="2"/>
                  </a:lnTo>
                  <a:lnTo>
                    <a:pt x="3" y="1"/>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57" name="Freeform 554"/>
            <p:cNvSpPr>
              <a:spLocks/>
            </p:cNvSpPr>
            <p:nvPr/>
          </p:nvSpPr>
          <p:spPr bwMode="auto">
            <a:xfrm>
              <a:off x="789" y="3500"/>
              <a:ext cx="6" cy="7"/>
            </a:xfrm>
            <a:custGeom>
              <a:avLst/>
              <a:gdLst>
                <a:gd name="T0" fmla="*/ 4 w 6"/>
                <a:gd name="T1" fmla="*/ 4 h 7"/>
                <a:gd name="T2" fmla="*/ 4 w 6"/>
                <a:gd name="T3" fmla="*/ 4 h 7"/>
                <a:gd name="T4" fmla="*/ 4 w 6"/>
                <a:gd name="T5" fmla="*/ 4 h 7"/>
                <a:gd name="T6" fmla="*/ 5 w 6"/>
                <a:gd name="T7" fmla="*/ 5 h 7"/>
                <a:gd name="T8" fmla="*/ 5 w 6"/>
                <a:gd name="T9" fmla="*/ 5 h 7"/>
                <a:gd name="T10" fmla="*/ 4 w 6"/>
                <a:gd name="T11" fmla="*/ 5 h 7"/>
                <a:gd name="T12" fmla="*/ 4 w 6"/>
                <a:gd name="T13" fmla="*/ 6 h 7"/>
                <a:gd name="T14" fmla="*/ 4 w 6"/>
                <a:gd name="T15" fmla="*/ 6 h 7"/>
                <a:gd name="T16" fmla="*/ 3 w 6"/>
                <a:gd name="T17" fmla="*/ 6 h 7"/>
                <a:gd name="T18" fmla="*/ 3 w 6"/>
                <a:gd name="T19" fmla="*/ 6 h 7"/>
                <a:gd name="T20" fmla="*/ 3 w 6"/>
                <a:gd name="T21" fmla="*/ 6 h 7"/>
                <a:gd name="T22" fmla="*/ 2 w 6"/>
                <a:gd name="T23" fmla="*/ 6 h 7"/>
                <a:gd name="T24" fmla="*/ 2 w 6"/>
                <a:gd name="T25" fmla="*/ 6 h 7"/>
                <a:gd name="T26" fmla="*/ 2 w 6"/>
                <a:gd name="T27" fmla="*/ 5 h 7"/>
                <a:gd name="T28" fmla="*/ 2 w 6"/>
                <a:gd name="T29" fmla="*/ 5 h 7"/>
                <a:gd name="T30" fmla="*/ 2 w 6"/>
                <a:gd name="T31" fmla="*/ 4 h 7"/>
                <a:gd name="T32" fmla="*/ 2 w 6"/>
                <a:gd name="T33" fmla="*/ 2 h 7"/>
                <a:gd name="T34" fmla="*/ 1 w 6"/>
                <a:gd name="T35" fmla="*/ 2 h 7"/>
                <a:gd name="T36" fmla="*/ 1 w 6"/>
                <a:gd name="T37" fmla="*/ 2 h 7"/>
                <a:gd name="T38" fmla="*/ 1 w 6"/>
                <a:gd name="T39" fmla="*/ 1 h 7"/>
                <a:gd name="T40" fmla="*/ 2 w 6"/>
                <a:gd name="T41" fmla="*/ 1 h 7"/>
                <a:gd name="T42" fmla="*/ 2 w 6"/>
                <a:gd name="T43" fmla="*/ 1 h 7"/>
                <a:gd name="T44" fmla="*/ 2 w 6"/>
                <a:gd name="T45" fmla="*/ 1 h 7"/>
                <a:gd name="T46" fmla="*/ 0 w 6"/>
                <a:gd name="T47" fmla="*/ 1 h 7"/>
                <a:gd name="T48" fmla="*/ 0 w 6"/>
                <a:gd name="T49" fmla="*/ 1 h 7"/>
                <a:gd name="T50" fmla="*/ 0 w 6"/>
                <a:gd name="T51" fmla="*/ 1 h 7"/>
                <a:gd name="T52" fmla="*/ 0 w 6"/>
                <a:gd name="T53" fmla="*/ 2 h 7"/>
                <a:gd name="T54" fmla="*/ 1 w 6"/>
                <a:gd name="T55" fmla="*/ 2 h 7"/>
                <a:gd name="T56" fmla="*/ 1 w 6"/>
                <a:gd name="T57" fmla="*/ 2 h 7"/>
                <a:gd name="T58" fmla="*/ 1 w 6"/>
                <a:gd name="T59" fmla="*/ 5 h 7"/>
                <a:gd name="T60" fmla="*/ 1 w 6"/>
                <a:gd name="T61" fmla="*/ 6 h 7"/>
                <a:gd name="T62" fmla="*/ 2 w 6"/>
                <a:gd name="T63" fmla="*/ 6 h 7"/>
                <a:gd name="T64" fmla="*/ 2 w 6"/>
                <a:gd name="T65" fmla="*/ 6 h 7"/>
                <a:gd name="T66" fmla="*/ 2 w 6"/>
                <a:gd name="T67" fmla="*/ 6 h 7"/>
                <a:gd name="T68" fmla="*/ 3 w 6"/>
                <a:gd name="T69" fmla="*/ 6 h 7"/>
                <a:gd name="T70" fmla="*/ 3 w 6"/>
                <a:gd name="T71" fmla="*/ 6 h 7"/>
                <a:gd name="T72" fmla="*/ 4 w 6"/>
                <a:gd name="T73" fmla="*/ 6 h 7"/>
                <a:gd name="T74" fmla="*/ 4 w 6"/>
                <a:gd name="T75" fmla="*/ 6 h 7"/>
                <a:gd name="T76" fmla="*/ 4 w 6"/>
                <a:gd name="T77" fmla="*/ 6 h 7"/>
                <a:gd name="T78" fmla="*/ 5 w 6"/>
                <a:gd name="T79" fmla="*/ 6 h 7"/>
                <a:gd name="T80" fmla="*/ 5 w 6"/>
                <a:gd name="T81" fmla="*/ 5 h 7"/>
                <a:gd name="T82" fmla="*/ 5 w 6"/>
                <a:gd name="T83" fmla="*/ 5 h 7"/>
                <a:gd name="T84" fmla="*/ 5 w 6"/>
                <a:gd name="T85" fmla="*/ 4 h 7"/>
                <a:gd name="T86" fmla="*/ 5 w 6"/>
                <a:gd name="T87" fmla="*/ 2 h 7"/>
                <a:gd name="T88" fmla="*/ 5 w 6"/>
                <a:gd name="T89" fmla="*/ 1 h 7"/>
                <a:gd name="T90" fmla="*/ 4 w 6"/>
                <a:gd name="T91" fmla="*/ 1 h 7"/>
                <a:gd name="T92" fmla="*/ 4 w 6"/>
                <a:gd name="T93" fmla="*/ 1 h 7"/>
                <a:gd name="T94" fmla="*/ 5 w 6"/>
                <a:gd name="T95" fmla="*/ 1 h 7"/>
                <a:gd name="T96" fmla="*/ 5 w 6"/>
                <a:gd name="T97" fmla="*/ 1 h 7"/>
                <a:gd name="T98" fmla="*/ 5 w 6"/>
                <a:gd name="T99" fmla="*/ 0 h 7"/>
                <a:gd name="T100" fmla="*/ 3 w 6"/>
                <a:gd name="T101" fmla="*/ 1 h 7"/>
                <a:gd name="T102" fmla="*/ 4 w 6"/>
                <a:gd name="T103" fmla="*/ 1 h 7"/>
                <a:gd name="T104" fmla="*/ 4 w 6"/>
                <a:gd name="T105" fmla="*/ 1 h 7"/>
                <a:gd name="T106" fmla="*/ 4 w 6"/>
                <a:gd name="T107" fmla="*/ 1 h 7"/>
                <a:gd name="T108" fmla="*/ 4 w 6"/>
                <a:gd name="T109" fmla="*/ 2 h 7"/>
                <a:gd name="T110" fmla="*/ 4 w 6"/>
                <a:gd name="T111" fmla="*/ 4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 h="7">
                  <a:moveTo>
                    <a:pt x="4" y="4"/>
                  </a:moveTo>
                  <a:lnTo>
                    <a:pt x="4" y="4"/>
                  </a:lnTo>
                  <a:lnTo>
                    <a:pt x="4" y="4"/>
                  </a:lnTo>
                  <a:lnTo>
                    <a:pt x="5" y="5"/>
                  </a:lnTo>
                  <a:lnTo>
                    <a:pt x="5" y="5"/>
                  </a:lnTo>
                  <a:lnTo>
                    <a:pt x="4" y="5"/>
                  </a:lnTo>
                  <a:lnTo>
                    <a:pt x="4" y="6"/>
                  </a:lnTo>
                  <a:lnTo>
                    <a:pt x="4" y="6"/>
                  </a:lnTo>
                  <a:lnTo>
                    <a:pt x="3" y="6"/>
                  </a:lnTo>
                  <a:lnTo>
                    <a:pt x="3" y="6"/>
                  </a:lnTo>
                  <a:lnTo>
                    <a:pt x="3" y="6"/>
                  </a:lnTo>
                  <a:lnTo>
                    <a:pt x="2" y="6"/>
                  </a:lnTo>
                  <a:lnTo>
                    <a:pt x="2" y="6"/>
                  </a:lnTo>
                  <a:lnTo>
                    <a:pt x="2" y="5"/>
                  </a:lnTo>
                  <a:lnTo>
                    <a:pt x="2" y="5"/>
                  </a:lnTo>
                  <a:lnTo>
                    <a:pt x="2" y="4"/>
                  </a:lnTo>
                  <a:lnTo>
                    <a:pt x="2" y="2"/>
                  </a:lnTo>
                  <a:lnTo>
                    <a:pt x="1" y="2"/>
                  </a:lnTo>
                  <a:lnTo>
                    <a:pt x="1" y="2"/>
                  </a:lnTo>
                  <a:lnTo>
                    <a:pt x="1" y="1"/>
                  </a:lnTo>
                  <a:lnTo>
                    <a:pt x="2" y="1"/>
                  </a:lnTo>
                  <a:lnTo>
                    <a:pt x="2" y="1"/>
                  </a:lnTo>
                  <a:lnTo>
                    <a:pt x="2" y="1"/>
                  </a:lnTo>
                  <a:lnTo>
                    <a:pt x="0" y="1"/>
                  </a:lnTo>
                  <a:lnTo>
                    <a:pt x="0" y="1"/>
                  </a:lnTo>
                  <a:lnTo>
                    <a:pt x="0" y="1"/>
                  </a:lnTo>
                  <a:lnTo>
                    <a:pt x="0" y="2"/>
                  </a:lnTo>
                  <a:lnTo>
                    <a:pt x="1" y="2"/>
                  </a:lnTo>
                  <a:lnTo>
                    <a:pt x="1" y="2"/>
                  </a:lnTo>
                  <a:lnTo>
                    <a:pt x="1" y="5"/>
                  </a:lnTo>
                  <a:lnTo>
                    <a:pt x="1" y="6"/>
                  </a:lnTo>
                  <a:lnTo>
                    <a:pt x="2" y="6"/>
                  </a:lnTo>
                  <a:lnTo>
                    <a:pt x="2" y="6"/>
                  </a:lnTo>
                  <a:lnTo>
                    <a:pt x="2" y="6"/>
                  </a:lnTo>
                  <a:lnTo>
                    <a:pt x="3" y="6"/>
                  </a:lnTo>
                  <a:lnTo>
                    <a:pt x="3" y="6"/>
                  </a:lnTo>
                  <a:lnTo>
                    <a:pt x="4" y="6"/>
                  </a:lnTo>
                  <a:lnTo>
                    <a:pt x="4" y="6"/>
                  </a:lnTo>
                  <a:lnTo>
                    <a:pt x="4" y="6"/>
                  </a:lnTo>
                  <a:lnTo>
                    <a:pt x="5" y="6"/>
                  </a:lnTo>
                  <a:lnTo>
                    <a:pt x="5" y="5"/>
                  </a:lnTo>
                  <a:lnTo>
                    <a:pt x="5" y="5"/>
                  </a:lnTo>
                  <a:lnTo>
                    <a:pt x="5" y="4"/>
                  </a:lnTo>
                  <a:lnTo>
                    <a:pt x="5" y="2"/>
                  </a:lnTo>
                  <a:lnTo>
                    <a:pt x="5" y="1"/>
                  </a:lnTo>
                  <a:lnTo>
                    <a:pt x="4" y="1"/>
                  </a:lnTo>
                  <a:lnTo>
                    <a:pt x="4" y="1"/>
                  </a:lnTo>
                  <a:lnTo>
                    <a:pt x="5" y="1"/>
                  </a:lnTo>
                  <a:lnTo>
                    <a:pt x="5" y="1"/>
                  </a:lnTo>
                  <a:lnTo>
                    <a:pt x="5" y="0"/>
                  </a:lnTo>
                  <a:lnTo>
                    <a:pt x="3" y="1"/>
                  </a:lnTo>
                  <a:lnTo>
                    <a:pt x="4" y="1"/>
                  </a:lnTo>
                  <a:lnTo>
                    <a:pt x="4" y="1"/>
                  </a:lnTo>
                  <a:lnTo>
                    <a:pt x="4" y="1"/>
                  </a:lnTo>
                  <a:lnTo>
                    <a:pt x="4" y="2"/>
                  </a:lnTo>
                  <a:lnTo>
                    <a:pt x="4" y="4"/>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58" name="Freeform 555"/>
            <p:cNvSpPr>
              <a:spLocks/>
            </p:cNvSpPr>
            <p:nvPr/>
          </p:nvSpPr>
          <p:spPr bwMode="auto">
            <a:xfrm>
              <a:off x="801" y="3499"/>
              <a:ext cx="6" cy="7"/>
            </a:xfrm>
            <a:custGeom>
              <a:avLst/>
              <a:gdLst>
                <a:gd name="T0" fmla="*/ 1 w 6"/>
                <a:gd name="T1" fmla="*/ 1 h 7"/>
                <a:gd name="T2" fmla="*/ 0 w 6"/>
                <a:gd name="T3" fmla="*/ 1 h 7"/>
                <a:gd name="T4" fmla="*/ 0 w 6"/>
                <a:gd name="T5" fmla="*/ 1 h 7"/>
                <a:gd name="T6" fmla="*/ 0 w 6"/>
                <a:gd name="T7" fmla="*/ 1 h 7"/>
                <a:gd name="T8" fmla="*/ 1 w 6"/>
                <a:gd name="T9" fmla="*/ 1 h 7"/>
                <a:gd name="T10" fmla="*/ 1 w 6"/>
                <a:gd name="T11" fmla="*/ 2 h 7"/>
                <a:gd name="T12" fmla="*/ 1 w 6"/>
                <a:gd name="T13" fmla="*/ 5 h 7"/>
                <a:gd name="T14" fmla="*/ 1 w 6"/>
                <a:gd name="T15" fmla="*/ 6 h 7"/>
                <a:gd name="T16" fmla="*/ 1 w 6"/>
                <a:gd name="T17" fmla="*/ 6 h 7"/>
                <a:gd name="T18" fmla="*/ 1 w 6"/>
                <a:gd name="T19" fmla="*/ 6 h 7"/>
                <a:gd name="T20" fmla="*/ 0 w 6"/>
                <a:gd name="T21" fmla="*/ 6 h 7"/>
                <a:gd name="T22" fmla="*/ 2 w 6"/>
                <a:gd name="T23" fmla="*/ 6 h 7"/>
                <a:gd name="T24" fmla="*/ 2 w 6"/>
                <a:gd name="T25" fmla="*/ 6 h 7"/>
                <a:gd name="T26" fmla="*/ 1 w 6"/>
                <a:gd name="T27" fmla="*/ 6 h 7"/>
                <a:gd name="T28" fmla="*/ 1 w 6"/>
                <a:gd name="T29" fmla="*/ 5 h 7"/>
                <a:gd name="T30" fmla="*/ 1 w 6"/>
                <a:gd name="T31" fmla="*/ 1 h 7"/>
                <a:gd name="T32" fmla="*/ 5 w 6"/>
                <a:gd name="T33" fmla="*/ 6 h 7"/>
                <a:gd name="T34" fmla="*/ 5 w 6"/>
                <a:gd name="T35" fmla="*/ 6 h 7"/>
                <a:gd name="T36" fmla="*/ 5 w 6"/>
                <a:gd name="T37" fmla="*/ 1 h 7"/>
                <a:gd name="T38" fmla="*/ 5 w 6"/>
                <a:gd name="T39" fmla="*/ 1 h 7"/>
                <a:gd name="T40" fmla="*/ 5 w 6"/>
                <a:gd name="T41" fmla="*/ 1 h 7"/>
                <a:gd name="T42" fmla="*/ 5 w 6"/>
                <a:gd name="T43" fmla="*/ 0 h 7"/>
                <a:gd name="T44" fmla="*/ 3 w 6"/>
                <a:gd name="T45" fmla="*/ 1 h 7"/>
                <a:gd name="T46" fmla="*/ 4 w 6"/>
                <a:gd name="T47" fmla="*/ 1 h 7"/>
                <a:gd name="T48" fmla="*/ 4 w 6"/>
                <a:gd name="T49" fmla="*/ 1 h 7"/>
                <a:gd name="T50" fmla="*/ 4 w 6"/>
                <a:gd name="T51" fmla="*/ 1 h 7"/>
                <a:gd name="T52" fmla="*/ 5 w 6"/>
                <a:gd name="T53" fmla="*/ 5 h 7"/>
                <a:gd name="T54" fmla="*/ 1 w 6"/>
                <a:gd name="T55" fmla="*/ 1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 h="7">
                  <a:moveTo>
                    <a:pt x="1" y="1"/>
                  </a:moveTo>
                  <a:lnTo>
                    <a:pt x="0" y="1"/>
                  </a:lnTo>
                  <a:lnTo>
                    <a:pt x="0" y="1"/>
                  </a:lnTo>
                  <a:lnTo>
                    <a:pt x="0" y="1"/>
                  </a:lnTo>
                  <a:lnTo>
                    <a:pt x="1" y="1"/>
                  </a:lnTo>
                  <a:lnTo>
                    <a:pt x="1" y="2"/>
                  </a:lnTo>
                  <a:lnTo>
                    <a:pt x="1" y="5"/>
                  </a:lnTo>
                  <a:lnTo>
                    <a:pt x="1" y="6"/>
                  </a:lnTo>
                  <a:lnTo>
                    <a:pt x="1" y="6"/>
                  </a:lnTo>
                  <a:lnTo>
                    <a:pt x="1" y="6"/>
                  </a:lnTo>
                  <a:lnTo>
                    <a:pt x="0" y="6"/>
                  </a:lnTo>
                  <a:lnTo>
                    <a:pt x="2" y="6"/>
                  </a:lnTo>
                  <a:lnTo>
                    <a:pt x="2" y="6"/>
                  </a:lnTo>
                  <a:lnTo>
                    <a:pt x="1" y="6"/>
                  </a:lnTo>
                  <a:lnTo>
                    <a:pt x="1" y="5"/>
                  </a:lnTo>
                  <a:lnTo>
                    <a:pt x="1" y="1"/>
                  </a:lnTo>
                  <a:lnTo>
                    <a:pt x="5" y="6"/>
                  </a:lnTo>
                  <a:lnTo>
                    <a:pt x="5" y="6"/>
                  </a:lnTo>
                  <a:lnTo>
                    <a:pt x="5" y="1"/>
                  </a:lnTo>
                  <a:lnTo>
                    <a:pt x="5" y="1"/>
                  </a:lnTo>
                  <a:lnTo>
                    <a:pt x="5" y="1"/>
                  </a:lnTo>
                  <a:lnTo>
                    <a:pt x="5" y="0"/>
                  </a:lnTo>
                  <a:lnTo>
                    <a:pt x="3" y="1"/>
                  </a:lnTo>
                  <a:lnTo>
                    <a:pt x="4" y="1"/>
                  </a:lnTo>
                  <a:lnTo>
                    <a:pt x="4" y="1"/>
                  </a:lnTo>
                  <a:lnTo>
                    <a:pt x="4" y="1"/>
                  </a:lnTo>
                  <a:lnTo>
                    <a:pt x="5" y="5"/>
                  </a:lnTo>
                  <a:lnTo>
                    <a:pt x="1" y="1"/>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59" name="Freeform 556"/>
            <p:cNvSpPr>
              <a:spLocks/>
            </p:cNvSpPr>
            <p:nvPr/>
          </p:nvSpPr>
          <p:spPr bwMode="auto">
            <a:xfrm>
              <a:off x="814" y="3499"/>
              <a:ext cx="5" cy="7"/>
            </a:xfrm>
            <a:custGeom>
              <a:avLst/>
              <a:gdLst>
                <a:gd name="T0" fmla="*/ 4 w 5"/>
                <a:gd name="T1" fmla="*/ 4 h 7"/>
                <a:gd name="T2" fmla="*/ 4 w 5"/>
                <a:gd name="T3" fmla="*/ 4 h 7"/>
                <a:gd name="T4" fmla="*/ 4 w 5"/>
                <a:gd name="T5" fmla="*/ 4 h 7"/>
                <a:gd name="T6" fmla="*/ 3 w 5"/>
                <a:gd name="T7" fmla="*/ 4 h 7"/>
                <a:gd name="T8" fmla="*/ 3 w 5"/>
                <a:gd name="T9" fmla="*/ 5 h 7"/>
                <a:gd name="T10" fmla="*/ 3 w 5"/>
                <a:gd name="T11" fmla="*/ 5 h 7"/>
                <a:gd name="T12" fmla="*/ 3 w 5"/>
                <a:gd name="T13" fmla="*/ 5 h 7"/>
                <a:gd name="T14" fmla="*/ 2 w 5"/>
                <a:gd name="T15" fmla="*/ 5 h 7"/>
                <a:gd name="T16" fmla="*/ 2 w 5"/>
                <a:gd name="T17" fmla="*/ 6 h 7"/>
                <a:gd name="T18" fmla="*/ 2 w 5"/>
                <a:gd name="T19" fmla="*/ 6 h 7"/>
                <a:gd name="T20" fmla="*/ 2 w 5"/>
                <a:gd name="T21" fmla="*/ 6 h 7"/>
                <a:gd name="T22" fmla="*/ 2 w 5"/>
                <a:gd name="T23" fmla="*/ 5 h 7"/>
                <a:gd name="T24" fmla="*/ 1 w 5"/>
                <a:gd name="T25" fmla="*/ 5 h 7"/>
                <a:gd name="T26" fmla="*/ 1 w 5"/>
                <a:gd name="T27" fmla="*/ 5 h 7"/>
                <a:gd name="T28" fmla="*/ 1 w 5"/>
                <a:gd name="T29" fmla="*/ 4 h 7"/>
                <a:gd name="T30" fmla="*/ 1 w 5"/>
                <a:gd name="T31" fmla="*/ 4 h 7"/>
                <a:gd name="T32" fmla="*/ 1 w 5"/>
                <a:gd name="T33" fmla="*/ 1 h 7"/>
                <a:gd name="T34" fmla="*/ 1 w 5"/>
                <a:gd name="T35" fmla="*/ 1 h 7"/>
                <a:gd name="T36" fmla="*/ 1 w 5"/>
                <a:gd name="T37" fmla="*/ 1 h 7"/>
                <a:gd name="T38" fmla="*/ 2 w 5"/>
                <a:gd name="T39" fmla="*/ 1 h 7"/>
                <a:gd name="T40" fmla="*/ 2 w 5"/>
                <a:gd name="T41" fmla="*/ 0 h 7"/>
                <a:gd name="T42" fmla="*/ 0 w 5"/>
                <a:gd name="T43" fmla="*/ 0 h 7"/>
                <a:gd name="T44" fmla="*/ 0 w 5"/>
                <a:gd name="T45" fmla="*/ 1 h 7"/>
                <a:gd name="T46" fmla="*/ 0 w 5"/>
                <a:gd name="T47" fmla="*/ 1 h 7"/>
                <a:gd name="T48" fmla="*/ 0 w 5"/>
                <a:gd name="T49" fmla="*/ 1 h 7"/>
                <a:gd name="T50" fmla="*/ 0 w 5"/>
                <a:gd name="T51" fmla="*/ 4 h 7"/>
                <a:gd name="T52" fmla="*/ 0 w 5"/>
                <a:gd name="T53" fmla="*/ 5 h 7"/>
                <a:gd name="T54" fmla="*/ 1 w 5"/>
                <a:gd name="T55" fmla="*/ 5 h 7"/>
                <a:gd name="T56" fmla="*/ 1 w 5"/>
                <a:gd name="T57" fmla="*/ 6 h 7"/>
                <a:gd name="T58" fmla="*/ 1 w 5"/>
                <a:gd name="T59" fmla="*/ 6 h 7"/>
                <a:gd name="T60" fmla="*/ 2 w 5"/>
                <a:gd name="T61" fmla="*/ 6 h 7"/>
                <a:gd name="T62" fmla="*/ 2 w 5"/>
                <a:gd name="T63" fmla="*/ 6 h 7"/>
                <a:gd name="T64" fmla="*/ 2 w 5"/>
                <a:gd name="T65" fmla="*/ 6 h 7"/>
                <a:gd name="T66" fmla="*/ 2 w 5"/>
                <a:gd name="T67" fmla="*/ 6 h 7"/>
                <a:gd name="T68" fmla="*/ 3 w 5"/>
                <a:gd name="T69" fmla="*/ 6 h 7"/>
                <a:gd name="T70" fmla="*/ 3 w 5"/>
                <a:gd name="T71" fmla="*/ 6 h 7"/>
                <a:gd name="T72" fmla="*/ 3 w 5"/>
                <a:gd name="T73" fmla="*/ 5 h 7"/>
                <a:gd name="T74" fmla="*/ 3 w 5"/>
                <a:gd name="T75" fmla="*/ 5 h 7"/>
                <a:gd name="T76" fmla="*/ 3 w 5"/>
                <a:gd name="T77" fmla="*/ 4 h 7"/>
                <a:gd name="T78" fmla="*/ 4 w 5"/>
                <a:gd name="T79" fmla="*/ 4 h 7"/>
                <a:gd name="T80" fmla="*/ 4 w 5"/>
                <a:gd name="T81" fmla="*/ 4 h 7"/>
                <a:gd name="T82" fmla="*/ 4 w 5"/>
                <a:gd name="T83" fmla="*/ 1 h 7"/>
                <a:gd name="T84" fmla="*/ 4 w 5"/>
                <a:gd name="T85" fmla="*/ 1 h 7"/>
                <a:gd name="T86" fmla="*/ 4 w 5"/>
                <a:gd name="T87" fmla="*/ 1 h 7"/>
                <a:gd name="T88" fmla="*/ 4 w 5"/>
                <a:gd name="T89" fmla="*/ 0 h 7"/>
                <a:gd name="T90" fmla="*/ 3 w 5"/>
                <a:gd name="T91" fmla="*/ 0 h 7"/>
                <a:gd name="T92" fmla="*/ 3 w 5"/>
                <a:gd name="T93" fmla="*/ 1 h 7"/>
                <a:gd name="T94" fmla="*/ 3 w 5"/>
                <a:gd name="T95" fmla="*/ 1 h 7"/>
                <a:gd name="T96" fmla="*/ 3 w 5"/>
                <a:gd name="T97" fmla="*/ 1 h 7"/>
                <a:gd name="T98" fmla="*/ 4 w 5"/>
                <a:gd name="T99" fmla="*/ 1 h 7"/>
                <a:gd name="T100" fmla="*/ 4 w 5"/>
                <a:gd name="T101" fmla="*/ 4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 h="7">
                  <a:moveTo>
                    <a:pt x="4" y="4"/>
                  </a:moveTo>
                  <a:lnTo>
                    <a:pt x="4" y="4"/>
                  </a:lnTo>
                  <a:lnTo>
                    <a:pt x="4" y="4"/>
                  </a:lnTo>
                  <a:lnTo>
                    <a:pt x="3" y="4"/>
                  </a:lnTo>
                  <a:lnTo>
                    <a:pt x="3" y="5"/>
                  </a:lnTo>
                  <a:lnTo>
                    <a:pt x="3" y="5"/>
                  </a:lnTo>
                  <a:lnTo>
                    <a:pt x="3" y="5"/>
                  </a:lnTo>
                  <a:lnTo>
                    <a:pt x="2" y="5"/>
                  </a:lnTo>
                  <a:lnTo>
                    <a:pt x="2" y="6"/>
                  </a:lnTo>
                  <a:lnTo>
                    <a:pt x="2" y="6"/>
                  </a:lnTo>
                  <a:lnTo>
                    <a:pt x="2" y="6"/>
                  </a:lnTo>
                  <a:lnTo>
                    <a:pt x="2" y="5"/>
                  </a:lnTo>
                  <a:lnTo>
                    <a:pt x="1" y="5"/>
                  </a:lnTo>
                  <a:lnTo>
                    <a:pt x="1" y="5"/>
                  </a:lnTo>
                  <a:lnTo>
                    <a:pt x="1" y="4"/>
                  </a:lnTo>
                  <a:lnTo>
                    <a:pt x="1" y="4"/>
                  </a:lnTo>
                  <a:lnTo>
                    <a:pt x="1" y="1"/>
                  </a:lnTo>
                  <a:lnTo>
                    <a:pt x="1" y="1"/>
                  </a:lnTo>
                  <a:lnTo>
                    <a:pt x="1" y="1"/>
                  </a:lnTo>
                  <a:lnTo>
                    <a:pt x="2" y="1"/>
                  </a:lnTo>
                  <a:lnTo>
                    <a:pt x="2" y="0"/>
                  </a:lnTo>
                  <a:lnTo>
                    <a:pt x="0" y="0"/>
                  </a:lnTo>
                  <a:lnTo>
                    <a:pt x="0" y="1"/>
                  </a:lnTo>
                  <a:lnTo>
                    <a:pt x="0" y="1"/>
                  </a:lnTo>
                  <a:lnTo>
                    <a:pt x="0" y="1"/>
                  </a:lnTo>
                  <a:lnTo>
                    <a:pt x="0" y="4"/>
                  </a:lnTo>
                  <a:lnTo>
                    <a:pt x="0" y="5"/>
                  </a:lnTo>
                  <a:lnTo>
                    <a:pt x="1" y="5"/>
                  </a:lnTo>
                  <a:lnTo>
                    <a:pt x="1" y="6"/>
                  </a:lnTo>
                  <a:lnTo>
                    <a:pt x="1" y="6"/>
                  </a:lnTo>
                  <a:lnTo>
                    <a:pt x="2" y="6"/>
                  </a:lnTo>
                  <a:lnTo>
                    <a:pt x="2" y="6"/>
                  </a:lnTo>
                  <a:lnTo>
                    <a:pt x="2" y="6"/>
                  </a:lnTo>
                  <a:lnTo>
                    <a:pt x="2" y="6"/>
                  </a:lnTo>
                  <a:lnTo>
                    <a:pt x="3" y="6"/>
                  </a:lnTo>
                  <a:lnTo>
                    <a:pt x="3" y="6"/>
                  </a:lnTo>
                  <a:lnTo>
                    <a:pt x="3" y="5"/>
                  </a:lnTo>
                  <a:lnTo>
                    <a:pt x="3" y="5"/>
                  </a:lnTo>
                  <a:lnTo>
                    <a:pt x="3" y="4"/>
                  </a:lnTo>
                  <a:lnTo>
                    <a:pt x="4" y="4"/>
                  </a:lnTo>
                  <a:lnTo>
                    <a:pt x="4" y="4"/>
                  </a:lnTo>
                  <a:lnTo>
                    <a:pt x="4" y="1"/>
                  </a:lnTo>
                  <a:lnTo>
                    <a:pt x="4" y="1"/>
                  </a:lnTo>
                  <a:lnTo>
                    <a:pt x="4" y="1"/>
                  </a:lnTo>
                  <a:lnTo>
                    <a:pt x="4" y="0"/>
                  </a:lnTo>
                  <a:lnTo>
                    <a:pt x="3" y="0"/>
                  </a:lnTo>
                  <a:lnTo>
                    <a:pt x="3" y="1"/>
                  </a:lnTo>
                  <a:lnTo>
                    <a:pt x="3" y="1"/>
                  </a:lnTo>
                  <a:lnTo>
                    <a:pt x="3" y="1"/>
                  </a:lnTo>
                  <a:lnTo>
                    <a:pt x="4" y="1"/>
                  </a:lnTo>
                  <a:lnTo>
                    <a:pt x="4" y="4"/>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60" name="Freeform 557"/>
            <p:cNvSpPr>
              <a:spLocks/>
            </p:cNvSpPr>
            <p:nvPr/>
          </p:nvSpPr>
          <p:spPr bwMode="auto">
            <a:xfrm>
              <a:off x="825" y="3499"/>
              <a:ext cx="10" cy="7"/>
            </a:xfrm>
            <a:custGeom>
              <a:avLst/>
              <a:gdLst>
                <a:gd name="T0" fmla="*/ 8 w 10"/>
                <a:gd name="T1" fmla="*/ 2 h 7"/>
                <a:gd name="T2" fmla="*/ 8 w 10"/>
                <a:gd name="T3" fmla="*/ 2 h 7"/>
                <a:gd name="T4" fmla="*/ 8 w 10"/>
                <a:gd name="T5" fmla="*/ 1 h 7"/>
                <a:gd name="T6" fmla="*/ 8 w 10"/>
                <a:gd name="T7" fmla="*/ 1 h 7"/>
                <a:gd name="T8" fmla="*/ 9 w 10"/>
                <a:gd name="T9" fmla="*/ 1 h 7"/>
                <a:gd name="T10" fmla="*/ 7 w 10"/>
                <a:gd name="T11" fmla="*/ 1 h 7"/>
                <a:gd name="T12" fmla="*/ 4 w 10"/>
                <a:gd name="T13" fmla="*/ 5 h 7"/>
                <a:gd name="T14" fmla="*/ 3 w 10"/>
                <a:gd name="T15" fmla="*/ 1 h 7"/>
                <a:gd name="T16" fmla="*/ 1 w 10"/>
                <a:gd name="T17" fmla="*/ 0 h 7"/>
                <a:gd name="T18" fmla="*/ 1 w 10"/>
                <a:gd name="T19" fmla="*/ 1 h 7"/>
                <a:gd name="T20" fmla="*/ 1 w 10"/>
                <a:gd name="T21" fmla="*/ 1 h 7"/>
                <a:gd name="T22" fmla="*/ 2 w 10"/>
                <a:gd name="T23" fmla="*/ 1 h 7"/>
                <a:gd name="T24" fmla="*/ 1 w 10"/>
                <a:gd name="T25" fmla="*/ 1 h 7"/>
                <a:gd name="T26" fmla="*/ 1 w 10"/>
                <a:gd name="T27" fmla="*/ 5 h 7"/>
                <a:gd name="T28" fmla="*/ 1 w 10"/>
                <a:gd name="T29" fmla="*/ 5 h 7"/>
                <a:gd name="T30" fmla="*/ 1 w 10"/>
                <a:gd name="T31" fmla="*/ 5 h 7"/>
                <a:gd name="T32" fmla="*/ 1 w 10"/>
                <a:gd name="T33" fmla="*/ 6 h 7"/>
                <a:gd name="T34" fmla="*/ 0 w 10"/>
                <a:gd name="T35" fmla="*/ 6 h 7"/>
                <a:gd name="T36" fmla="*/ 0 w 10"/>
                <a:gd name="T37" fmla="*/ 6 h 7"/>
                <a:gd name="T38" fmla="*/ 2 w 10"/>
                <a:gd name="T39" fmla="*/ 6 h 7"/>
                <a:gd name="T40" fmla="*/ 2 w 10"/>
                <a:gd name="T41" fmla="*/ 6 h 7"/>
                <a:gd name="T42" fmla="*/ 2 w 10"/>
                <a:gd name="T43" fmla="*/ 6 h 7"/>
                <a:gd name="T44" fmla="*/ 1 w 10"/>
                <a:gd name="T45" fmla="*/ 6 h 7"/>
                <a:gd name="T46" fmla="*/ 1 w 10"/>
                <a:gd name="T47" fmla="*/ 5 h 7"/>
                <a:gd name="T48" fmla="*/ 1 w 10"/>
                <a:gd name="T49" fmla="*/ 5 h 7"/>
                <a:gd name="T50" fmla="*/ 2 w 10"/>
                <a:gd name="T51" fmla="*/ 1 h 7"/>
                <a:gd name="T52" fmla="*/ 4 w 10"/>
                <a:gd name="T53" fmla="*/ 6 h 7"/>
                <a:gd name="T54" fmla="*/ 4 w 10"/>
                <a:gd name="T55" fmla="*/ 6 h 7"/>
                <a:gd name="T56" fmla="*/ 7 w 10"/>
                <a:gd name="T57" fmla="*/ 1 h 7"/>
                <a:gd name="T58" fmla="*/ 7 w 10"/>
                <a:gd name="T59" fmla="*/ 5 h 7"/>
                <a:gd name="T60" fmla="*/ 7 w 10"/>
                <a:gd name="T61" fmla="*/ 6 h 7"/>
                <a:gd name="T62" fmla="*/ 6 w 10"/>
                <a:gd name="T63" fmla="*/ 6 h 7"/>
                <a:gd name="T64" fmla="*/ 6 w 10"/>
                <a:gd name="T65" fmla="*/ 6 h 7"/>
                <a:gd name="T66" fmla="*/ 5 w 10"/>
                <a:gd name="T67" fmla="*/ 6 h 7"/>
                <a:gd name="T68" fmla="*/ 8 w 10"/>
                <a:gd name="T69" fmla="*/ 6 h 7"/>
                <a:gd name="T70" fmla="*/ 8 w 10"/>
                <a:gd name="T71" fmla="*/ 6 h 7"/>
                <a:gd name="T72" fmla="*/ 7 w 10"/>
                <a:gd name="T73" fmla="*/ 6 h 7"/>
                <a:gd name="T74" fmla="*/ 7 w 10"/>
                <a:gd name="T75" fmla="*/ 6 h 7"/>
                <a:gd name="T76" fmla="*/ 7 w 10"/>
                <a:gd name="T77" fmla="*/ 5 h 7"/>
                <a:gd name="T78" fmla="*/ 8 w 10"/>
                <a:gd name="T79" fmla="*/ 2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 h="7">
                  <a:moveTo>
                    <a:pt x="8" y="2"/>
                  </a:moveTo>
                  <a:lnTo>
                    <a:pt x="8" y="2"/>
                  </a:lnTo>
                  <a:lnTo>
                    <a:pt x="8" y="1"/>
                  </a:lnTo>
                  <a:lnTo>
                    <a:pt x="8" y="1"/>
                  </a:lnTo>
                  <a:lnTo>
                    <a:pt x="9" y="1"/>
                  </a:lnTo>
                  <a:lnTo>
                    <a:pt x="7" y="1"/>
                  </a:lnTo>
                  <a:lnTo>
                    <a:pt x="4" y="5"/>
                  </a:lnTo>
                  <a:lnTo>
                    <a:pt x="3" y="1"/>
                  </a:lnTo>
                  <a:lnTo>
                    <a:pt x="1" y="0"/>
                  </a:lnTo>
                  <a:lnTo>
                    <a:pt x="1" y="1"/>
                  </a:lnTo>
                  <a:lnTo>
                    <a:pt x="1" y="1"/>
                  </a:lnTo>
                  <a:lnTo>
                    <a:pt x="2" y="1"/>
                  </a:lnTo>
                  <a:lnTo>
                    <a:pt x="1" y="1"/>
                  </a:lnTo>
                  <a:lnTo>
                    <a:pt x="1" y="5"/>
                  </a:lnTo>
                  <a:lnTo>
                    <a:pt x="1" y="5"/>
                  </a:lnTo>
                  <a:lnTo>
                    <a:pt x="1" y="5"/>
                  </a:lnTo>
                  <a:lnTo>
                    <a:pt x="1" y="6"/>
                  </a:lnTo>
                  <a:lnTo>
                    <a:pt x="0" y="6"/>
                  </a:lnTo>
                  <a:lnTo>
                    <a:pt x="0" y="6"/>
                  </a:lnTo>
                  <a:lnTo>
                    <a:pt x="2" y="6"/>
                  </a:lnTo>
                  <a:lnTo>
                    <a:pt x="2" y="6"/>
                  </a:lnTo>
                  <a:lnTo>
                    <a:pt x="2" y="6"/>
                  </a:lnTo>
                  <a:lnTo>
                    <a:pt x="1" y="6"/>
                  </a:lnTo>
                  <a:lnTo>
                    <a:pt x="1" y="5"/>
                  </a:lnTo>
                  <a:lnTo>
                    <a:pt x="1" y="5"/>
                  </a:lnTo>
                  <a:lnTo>
                    <a:pt x="2" y="1"/>
                  </a:lnTo>
                  <a:lnTo>
                    <a:pt x="4" y="6"/>
                  </a:lnTo>
                  <a:lnTo>
                    <a:pt x="4" y="6"/>
                  </a:lnTo>
                  <a:lnTo>
                    <a:pt x="7" y="1"/>
                  </a:lnTo>
                  <a:lnTo>
                    <a:pt x="7" y="5"/>
                  </a:lnTo>
                  <a:lnTo>
                    <a:pt x="7" y="6"/>
                  </a:lnTo>
                  <a:lnTo>
                    <a:pt x="6" y="6"/>
                  </a:lnTo>
                  <a:lnTo>
                    <a:pt x="6" y="6"/>
                  </a:lnTo>
                  <a:lnTo>
                    <a:pt x="5" y="6"/>
                  </a:lnTo>
                  <a:lnTo>
                    <a:pt x="8" y="6"/>
                  </a:lnTo>
                  <a:lnTo>
                    <a:pt x="8" y="6"/>
                  </a:lnTo>
                  <a:lnTo>
                    <a:pt x="7" y="6"/>
                  </a:lnTo>
                  <a:lnTo>
                    <a:pt x="7" y="6"/>
                  </a:lnTo>
                  <a:lnTo>
                    <a:pt x="7" y="5"/>
                  </a:lnTo>
                  <a:lnTo>
                    <a:pt x="8" y="2"/>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61" name="Freeform 558"/>
            <p:cNvSpPr>
              <a:spLocks/>
            </p:cNvSpPr>
            <p:nvPr/>
          </p:nvSpPr>
          <p:spPr bwMode="auto">
            <a:xfrm>
              <a:off x="698" y="3481"/>
              <a:ext cx="20" cy="25"/>
            </a:xfrm>
            <a:custGeom>
              <a:avLst/>
              <a:gdLst>
                <a:gd name="T0" fmla="*/ 7 w 20"/>
                <a:gd name="T1" fmla="*/ 1 h 25"/>
                <a:gd name="T2" fmla="*/ 5 w 20"/>
                <a:gd name="T3" fmla="*/ 2 h 25"/>
                <a:gd name="T4" fmla="*/ 3 w 20"/>
                <a:gd name="T5" fmla="*/ 2 h 25"/>
                <a:gd name="T6" fmla="*/ 2 w 20"/>
                <a:gd name="T7" fmla="*/ 4 h 25"/>
                <a:gd name="T8" fmla="*/ 0 w 20"/>
                <a:gd name="T9" fmla="*/ 6 h 25"/>
                <a:gd name="T10" fmla="*/ 0 w 20"/>
                <a:gd name="T11" fmla="*/ 9 h 25"/>
                <a:gd name="T12" fmla="*/ 1 w 20"/>
                <a:gd name="T13" fmla="*/ 11 h 25"/>
                <a:gd name="T14" fmla="*/ 3 w 20"/>
                <a:gd name="T15" fmla="*/ 14 h 25"/>
                <a:gd name="T16" fmla="*/ 7 w 20"/>
                <a:gd name="T17" fmla="*/ 14 h 25"/>
                <a:gd name="T18" fmla="*/ 10 w 20"/>
                <a:gd name="T19" fmla="*/ 13 h 25"/>
                <a:gd name="T20" fmla="*/ 13 w 20"/>
                <a:gd name="T21" fmla="*/ 12 h 25"/>
                <a:gd name="T22" fmla="*/ 16 w 20"/>
                <a:gd name="T23" fmla="*/ 14 h 25"/>
                <a:gd name="T24" fmla="*/ 17 w 20"/>
                <a:gd name="T25" fmla="*/ 15 h 25"/>
                <a:gd name="T26" fmla="*/ 17 w 20"/>
                <a:gd name="T27" fmla="*/ 18 h 25"/>
                <a:gd name="T28" fmla="*/ 17 w 20"/>
                <a:gd name="T29" fmla="*/ 19 h 25"/>
                <a:gd name="T30" fmla="*/ 14 w 20"/>
                <a:gd name="T31" fmla="*/ 20 h 25"/>
                <a:gd name="T32" fmla="*/ 13 w 20"/>
                <a:gd name="T33" fmla="*/ 21 h 25"/>
                <a:gd name="T34" fmla="*/ 9 w 20"/>
                <a:gd name="T35" fmla="*/ 21 h 25"/>
                <a:gd name="T36" fmla="*/ 7 w 20"/>
                <a:gd name="T37" fmla="*/ 20 h 25"/>
                <a:gd name="T38" fmla="*/ 11 w 20"/>
                <a:gd name="T39" fmla="*/ 24 h 25"/>
                <a:gd name="T40" fmla="*/ 12 w 20"/>
                <a:gd name="T41" fmla="*/ 22 h 25"/>
                <a:gd name="T42" fmla="*/ 15 w 20"/>
                <a:gd name="T43" fmla="*/ 21 h 25"/>
                <a:gd name="T44" fmla="*/ 17 w 20"/>
                <a:gd name="T45" fmla="*/ 19 h 25"/>
                <a:gd name="T46" fmla="*/ 18 w 20"/>
                <a:gd name="T47" fmla="*/ 17 h 25"/>
                <a:gd name="T48" fmla="*/ 19 w 20"/>
                <a:gd name="T49" fmla="*/ 15 h 25"/>
                <a:gd name="T50" fmla="*/ 18 w 20"/>
                <a:gd name="T51" fmla="*/ 13 h 25"/>
                <a:gd name="T52" fmla="*/ 17 w 20"/>
                <a:gd name="T53" fmla="*/ 10 h 25"/>
                <a:gd name="T54" fmla="*/ 16 w 20"/>
                <a:gd name="T55" fmla="*/ 10 h 25"/>
                <a:gd name="T56" fmla="*/ 14 w 20"/>
                <a:gd name="T57" fmla="*/ 9 h 25"/>
                <a:gd name="T58" fmla="*/ 11 w 20"/>
                <a:gd name="T59" fmla="*/ 9 h 25"/>
                <a:gd name="T60" fmla="*/ 9 w 20"/>
                <a:gd name="T61" fmla="*/ 10 h 25"/>
                <a:gd name="T62" fmla="*/ 8 w 20"/>
                <a:gd name="T63" fmla="*/ 10 h 25"/>
                <a:gd name="T64" fmla="*/ 5 w 20"/>
                <a:gd name="T65" fmla="*/ 10 h 25"/>
                <a:gd name="T66" fmla="*/ 3 w 20"/>
                <a:gd name="T67" fmla="*/ 10 h 25"/>
                <a:gd name="T68" fmla="*/ 2 w 20"/>
                <a:gd name="T69" fmla="*/ 9 h 25"/>
                <a:gd name="T70" fmla="*/ 2 w 20"/>
                <a:gd name="T71" fmla="*/ 6 h 25"/>
                <a:gd name="T72" fmla="*/ 2 w 20"/>
                <a:gd name="T73" fmla="*/ 5 h 25"/>
                <a:gd name="T74" fmla="*/ 3 w 20"/>
                <a:gd name="T75" fmla="*/ 3 h 25"/>
                <a:gd name="T76" fmla="*/ 5 w 20"/>
                <a:gd name="T77" fmla="*/ 2 h 25"/>
                <a:gd name="T78" fmla="*/ 7 w 20"/>
                <a:gd name="T79" fmla="*/ 2 h 25"/>
                <a:gd name="T80" fmla="*/ 9 w 20"/>
                <a:gd name="T81" fmla="*/ 3 h 25"/>
                <a:gd name="T82" fmla="*/ 11 w 20"/>
                <a:gd name="T83" fmla="*/ 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0" h="25">
                  <a:moveTo>
                    <a:pt x="8" y="0"/>
                  </a:moveTo>
                  <a:lnTo>
                    <a:pt x="8" y="0"/>
                  </a:lnTo>
                  <a:lnTo>
                    <a:pt x="7" y="1"/>
                  </a:lnTo>
                  <a:lnTo>
                    <a:pt x="6" y="1"/>
                  </a:lnTo>
                  <a:lnTo>
                    <a:pt x="5" y="2"/>
                  </a:lnTo>
                  <a:lnTo>
                    <a:pt x="5" y="2"/>
                  </a:lnTo>
                  <a:lnTo>
                    <a:pt x="4" y="2"/>
                  </a:lnTo>
                  <a:lnTo>
                    <a:pt x="4" y="2"/>
                  </a:lnTo>
                  <a:lnTo>
                    <a:pt x="3" y="2"/>
                  </a:lnTo>
                  <a:lnTo>
                    <a:pt x="2" y="3"/>
                  </a:lnTo>
                  <a:lnTo>
                    <a:pt x="2" y="3"/>
                  </a:lnTo>
                  <a:lnTo>
                    <a:pt x="2" y="4"/>
                  </a:lnTo>
                  <a:lnTo>
                    <a:pt x="1" y="5"/>
                  </a:lnTo>
                  <a:lnTo>
                    <a:pt x="0" y="6"/>
                  </a:lnTo>
                  <a:lnTo>
                    <a:pt x="0" y="6"/>
                  </a:lnTo>
                  <a:lnTo>
                    <a:pt x="0" y="7"/>
                  </a:lnTo>
                  <a:lnTo>
                    <a:pt x="0" y="8"/>
                  </a:lnTo>
                  <a:lnTo>
                    <a:pt x="0" y="9"/>
                  </a:lnTo>
                  <a:lnTo>
                    <a:pt x="0" y="10"/>
                  </a:lnTo>
                  <a:lnTo>
                    <a:pt x="0" y="10"/>
                  </a:lnTo>
                  <a:lnTo>
                    <a:pt x="1" y="11"/>
                  </a:lnTo>
                  <a:lnTo>
                    <a:pt x="2" y="12"/>
                  </a:lnTo>
                  <a:lnTo>
                    <a:pt x="2" y="13"/>
                  </a:lnTo>
                  <a:lnTo>
                    <a:pt x="3" y="14"/>
                  </a:lnTo>
                  <a:lnTo>
                    <a:pt x="5" y="14"/>
                  </a:lnTo>
                  <a:lnTo>
                    <a:pt x="5" y="14"/>
                  </a:lnTo>
                  <a:lnTo>
                    <a:pt x="7" y="14"/>
                  </a:lnTo>
                  <a:lnTo>
                    <a:pt x="8" y="14"/>
                  </a:lnTo>
                  <a:lnTo>
                    <a:pt x="9" y="13"/>
                  </a:lnTo>
                  <a:lnTo>
                    <a:pt x="10" y="13"/>
                  </a:lnTo>
                  <a:lnTo>
                    <a:pt x="11" y="13"/>
                  </a:lnTo>
                  <a:lnTo>
                    <a:pt x="12" y="12"/>
                  </a:lnTo>
                  <a:lnTo>
                    <a:pt x="13" y="12"/>
                  </a:lnTo>
                  <a:lnTo>
                    <a:pt x="14" y="12"/>
                  </a:lnTo>
                  <a:lnTo>
                    <a:pt x="15" y="13"/>
                  </a:lnTo>
                  <a:lnTo>
                    <a:pt x="16" y="14"/>
                  </a:lnTo>
                  <a:lnTo>
                    <a:pt x="17" y="14"/>
                  </a:lnTo>
                  <a:lnTo>
                    <a:pt x="17" y="15"/>
                  </a:lnTo>
                  <a:lnTo>
                    <a:pt x="17" y="15"/>
                  </a:lnTo>
                  <a:lnTo>
                    <a:pt x="17" y="16"/>
                  </a:lnTo>
                  <a:lnTo>
                    <a:pt x="17" y="17"/>
                  </a:lnTo>
                  <a:lnTo>
                    <a:pt x="17" y="18"/>
                  </a:lnTo>
                  <a:lnTo>
                    <a:pt x="17" y="18"/>
                  </a:lnTo>
                  <a:lnTo>
                    <a:pt x="17" y="18"/>
                  </a:lnTo>
                  <a:lnTo>
                    <a:pt x="17" y="19"/>
                  </a:lnTo>
                  <a:lnTo>
                    <a:pt x="16" y="19"/>
                  </a:lnTo>
                  <a:lnTo>
                    <a:pt x="15" y="20"/>
                  </a:lnTo>
                  <a:lnTo>
                    <a:pt x="14" y="20"/>
                  </a:lnTo>
                  <a:lnTo>
                    <a:pt x="14" y="21"/>
                  </a:lnTo>
                  <a:lnTo>
                    <a:pt x="14" y="21"/>
                  </a:lnTo>
                  <a:lnTo>
                    <a:pt x="13" y="21"/>
                  </a:lnTo>
                  <a:lnTo>
                    <a:pt x="11" y="21"/>
                  </a:lnTo>
                  <a:lnTo>
                    <a:pt x="11" y="21"/>
                  </a:lnTo>
                  <a:lnTo>
                    <a:pt x="9" y="21"/>
                  </a:lnTo>
                  <a:lnTo>
                    <a:pt x="8" y="21"/>
                  </a:lnTo>
                  <a:lnTo>
                    <a:pt x="8" y="21"/>
                  </a:lnTo>
                  <a:lnTo>
                    <a:pt x="7" y="20"/>
                  </a:lnTo>
                  <a:lnTo>
                    <a:pt x="6" y="20"/>
                  </a:lnTo>
                  <a:lnTo>
                    <a:pt x="6" y="21"/>
                  </a:lnTo>
                  <a:lnTo>
                    <a:pt x="11" y="24"/>
                  </a:lnTo>
                  <a:lnTo>
                    <a:pt x="11" y="23"/>
                  </a:lnTo>
                  <a:lnTo>
                    <a:pt x="11" y="22"/>
                  </a:lnTo>
                  <a:lnTo>
                    <a:pt x="12" y="22"/>
                  </a:lnTo>
                  <a:lnTo>
                    <a:pt x="13" y="22"/>
                  </a:lnTo>
                  <a:lnTo>
                    <a:pt x="14" y="22"/>
                  </a:lnTo>
                  <a:lnTo>
                    <a:pt x="15" y="21"/>
                  </a:lnTo>
                  <a:lnTo>
                    <a:pt x="16" y="21"/>
                  </a:lnTo>
                  <a:lnTo>
                    <a:pt x="17" y="20"/>
                  </a:lnTo>
                  <a:lnTo>
                    <a:pt x="17" y="19"/>
                  </a:lnTo>
                  <a:lnTo>
                    <a:pt x="18" y="18"/>
                  </a:lnTo>
                  <a:lnTo>
                    <a:pt x="18" y="18"/>
                  </a:lnTo>
                  <a:lnTo>
                    <a:pt x="18" y="17"/>
                  </a:lnTo>
                  <a:lnTo>
                    <a:pt x="19" y="17"/>
                  </a:lnTo>
                  <a:lnTo>
                    <a:pt x="19" y="16"/>
                  </a:lnTo>
                  <a:lnTo>
                    <a:pt x="19" y="15"/>
                  </a:lnTo>
                  <a:lnTo>
                    <a:pt x="19" y="14"/>
                  </a:lnTo>
                  <a:lnTo>
                    <a:pt x="19" y="14"/>
                  </a:lnTo>
                  <a:lnTo>
                    <a:pt x="18" y="13"/>
                  </a:lnTo>
                  <a:lnTo>
                    <a:pt x="18" y="12"/>
                  </a:lnTo>
                  <a:lnTo>
                    <a:pt x="18" y="11"/>
                  </a:lnTo>
                  <a:lnTo>
                    <a:pt x="17" y="10"/>
                  </a:lnTo>
                  <a:lnTo>
                    <a:pt x="17" y="10"/>
                  </a:lnTo>
                  <a:lnTo>
                    <a:pt x="17" y="10"/>
                  </a:lnTo>
                  <a:lnTo>
                    <a:pt x="16" y="10"/>
                  </a:lnTo>
                  <a:lnTo>
                    <a:pt x="15" y="9"/>
                  </a:lnTo>
                  <a:lnTo>
                    <a:pt x="14" y="9"/>
                  </a:lnTo>
                  <a:lnTo>
                    <a:pt x="14" y="9"/>
                  </a:lnTo>
                  <a:lnTo>
                    <a:pt x="13" y="9"/>
                  </a:lnTo>
                  <a:lnTo>
                    <a:pt x="12" y="9"/>
                  </a:lnTo>
                  <a:lnTo>
                    <a:pt x="11" y="9"/>
                  </a:lnTo>
                  <a:lnTo>
                    <a:pt x="11" y="10"/>
                  </a:lnTo>
                  <a:lnTo>
                    <a:pt x="10" y="10"/>
                  </a:lnTo>
                  <a:lnTo>
                    <a:pt x="9" y="10"/>
                  </a:lnTo>
                  <a:lnTo>
                    <a:pt x="8" y="10"/>
                  </a:lnTo>
                  <a:lnTo>
                    <a:pt x="8" y="10"/>
                  </a:lnTo>
                  <a:lnTo>
                    <a:pt x="8" y="10"/>
                  </a:lnTo>
                  <a:lnTo>
                    <a:pt x="7" y="10"/>
                  </a:lnTo>
                  <a:lnTo>
                    <a:pt x="6" y="10"/>
                  </a:lnTo>
                  <a:lnTo>
                    <a:pt x="5" y="10"/>
                  </a:lnTo>
                  <a:lnTo>
                    <a:pt x="5" y="10"/>
                  </a:lnTo>
                  <a:lnTo>
                    <a:pt x="4" y="10"/>
                  </a:lnTo>
                  <a:lnTo>
                    <a:pt x="3" y="10"/>
                  </a:lnTo>
                  <a:lnTo>
                    <a:pt x="2" y="10"/>
                  </a:lnTo>
                  <a:lnTo>
                    <a:pt x="2" y="9"/>
                  </a:lnTo>
                  <a:lnTo>
                    <a:pt x="2" y="9"/>
                  </a:lnTo>
                  <a:lnTo>
                    <a:pt x="2" y="8"/>
                  </a:lnTo>
                  <a:lnTo>
                    <a:pt x="2" y="7"/>
                  </a:lnTo>
                  <a:lnTo>
                    <a:pt x="2" y="6"/>
                  </a:lnTo>
                  <a:lnTo>
                    <a:pt x="2" y="6"/>
                  </a:lnTo>
                  <a:lnTo>
                    <a:pt x="2" y="5"/>
                  </a:lnTo>
                  <a:lnTo>
                    <a:pt x="2" y="5"/>
                  </a:lnTo>
                  <a:lnTo>
                    <a:pt x="2" y="4"/>
                  </a:lnTo>
                  <a:lnTo>
                    <a:pt x="3" y="4"/>
                  </a:lnTo>
                  <a:lnTo>
                    <a:pt x="3" y="3"/>
                  </a:lnTo>
                  <a:lnTo>
                    <a:pt x="4" y="3"/>
                  </a:lnTo>
                  <a:lnTo>
                    <a:pt x="5" y="3"/>
                  </a:lnTo>
                  <a:lnTo>
                    <a:pt x="5" y="2"/>
                  </a:lnTo>
                  <a:lnTo>
                    <a:pt x="5" y="2"/>
                  </a:lnTo>
                  <a:lnTo>
                    <a:pt x="6" y="2"/>
                  </a:lnTo>
                  <a:lnTo>
                    <a:pt x="7" y="2"/>
                  </a:lnTo>
                  <a:lnTo>
                    <a:pt x="8" y="2"/>
                  </a:lnTo>
                  <a:lnTo>
                    <a:pt x="8" y="2"/>
                  </a:lnTo>
                  <a:lnTo>
                    <a:pt x="9" y="3"/>
                  </a:lnTo>
                  <a:lnTo>
                    <a:pt x="10" y="3"/>
                  </a:lnTo>
                  <a:lnTo>
                    <a:pt x="11" y="4"/>
                  </a:lnTo>
                  <a:lnTo>
                    <a:pt x="11" y="4"/>
                  </a:lnTo>
                  <a:lnTo>
                    <a:pt x="11" y="3"/>
                  </a:lnTo>
                  <a:lnTo>
                    <a:pt x="8" y="0"/>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62" name="Freeform 559"/>
            <p:cNvSpPr>
              <a:spLocks/>
            </p:cNvSpPr>
            <p:nvPr/>
          </p:nvSpPr>
          <p:spPr bwMode="auto">
            <a:xfrm>
              <a:off x="794" y="3450"/>
              <a:ext cx="19" cy="24"/>
            </a:xfrm>
            <a:custGeom>
              <a:avLst/>
              <a:gdLst>
                <a:gd name="T0" fmla="*/ 12 w 19"/>
                <a:gd name="T1" fmla="*/ 6 h 24"/>
                <a:gd name="T2" fmla="*/ 12 w 19"/>
                <a:gd name="T3" fmla="*/ 8 h 24"/>
                <a:gd name="T4" fmla="*/ 11 w 19"/>
                <a:gd name="T5" fmla="*/ 10 h 24"/>
                <a:gd name="T6" fmla="*/ 11 w 19"/>
                <a:gd name="T7" fmla="*/ 10 h 24"/>
                <a:gd name="T8" fmla="*/ 9 w 19"/>
                <a:gd name="T9" fmla="*/ 10 h 24"/>
                <a:gd name="T10" fmla="*/ 8 w 19"/>
                <a:gd name="T11" fmla="*/ 10 h 24"/>
                <a:gd name="T12" fmla="*/ 6 w 19"/>
                <a:gd name="T13" fmla="*/ 5 h 24"/>
                <a:gd name="T14" fmla="*/ 6 w 19"/>
                <a:gd name="T15" fmla="*/ 3 h 24"/>
                <a:gd name="T16" fmla="*/ 6 w 19"/>
                <a:gd name="T17" fmla="*/ 2 h 24"/>
                <a:gd name="T18" fmla="*/ 8 w 19"/>
                <a:gd name="T19" fmla="*/ 2 h 24"/>
                <a:gd name="T20" fmla="*/ 9 w 19"/>
                <a:gd name="T21" fmla="*/ 1 h 24"/>
                <a:gd name="T22" fmla="*/ 11 w 19"/>
                <a:gd name="T23" fmla="*/ 1 h 24"/>
                <a:gd name="T24" fmla="*/ 12 w 19"/>
                <a:gd name="T25" fmla="*/ 2 h 24"/>
                <a:gd name="T26" fmla="*/ 14 w 19"/>
                <a:gd name="T27" fmla="*/ 2 h 24"/>
                <a:gd name="T28" fmla="*/ 14 w 19"/>
                <a:gd name="T29" fmla="*/ 2 h 24"/>
                <a:gd name="T30" fmla="*/ 15 w 19"/>
                <a:gd name="T31" fmla="*/ 3 h 24"/>
                <a:gd name="T32" fmla="*/ 16 w 19"/>
                <a:gd name="T33" fmla="*/ 4 h 24"/>
                <a:gd name="T34" fmla="*/ 17 w 19"/>
                <a:gd name="T35" fmla="*/ 6 h 24"/>
                <a:gd name="T36" fmla="*/ 15 w 19"/>
                <a:gd name="T37" fmla="*/ 0 h 24"/>
                <a:gd name="T38" fmla="*/ 0 w 19"/>
                <a:gd name="T39" fmla="*/ 2 h 24"/>
                <a:gd name="T40" fmla="*/ 2 w 19"/>
                <a:gd name="T41" fmla="*/ 2 h 24"/>
                <a:gd name="T42" fmla="*/ 2 w 19"/>
                <a:gd name="T43" fmla="*/ 2 h 24"/>
                <a:gd name="T44" fmla="*/ 3 w 19"/>
                <a:gd name="T45" fmla="*/ 3 h 24"/>
                <a:gd name="T46" fmla="*/ 3 w 19"/>
                <a:gd name="T47" fmla="*/ 5 h 24"/>
                <a:gd name="T48" fmla="*/ 4 w 19"/>
                <a:gd name="T49" fmla="*/ 17 h 24"/>
                <a:gd name="T50" fmla="*/ 4 w 19"/>
                <a:gd name="T51" fmla="*/ 19 h 24"/>
                <a:gd name="T52" fmla="*/ 4 w 19"/>
                <a:gd name="T53" fmla="*/ 21 h 24"/>
                <a:gd name="T54" fmla="*/ 3 w 19"/>
                <a:gd name="T55" fmla="*/ 21 h 24"/>
                <a:gd name="T56" fmla="*/ 2 w 19"/>
                <a:gd name="T57" fmla="*/ 21 h 24"/>
                <a:gd name="T58" fmla="*/ 2 w 19"/>
                <a:gd name="T59" fmla="*/ 23 h 24"/>
                <a:gd name="T60" fmla="*/ 18 w 19"/>
                <a:gd name="T61" fmla="*/ 17 h 24"/>
                <a:gd name="T62" fmla="*/ 17 w 19"/>
                <a:gd name="T63" fmla="*/ 17 h 24"/>
                <a:gd name="T64" fmla="*/ 17 w 19"/>
                <a:gd name="T65" fmla="*/ 17 h 24"/>
                <a:gd name="T66" fmla="*/ 16 w 19"/>
                <a:gd name="T67" fmla="*/ 19 h 24"/>
                <a:gd name="T68" fmla="*/ 15 w 19"/>
                <a:gd name="T69" fmla="*/ 20 h 24"/>
                <a:gd name="T70" fmla="*/ 14 w 19"/>
                <a:gd name="T71" fmla="*/ 21 h 24"/>
                <a:gd name="T72" fmla="*/ 13 w 19"/>
                <a:gd name="T73" fmla="*/ 21 h 24"/>
                <a:gd name="T74" fmla="*/ 12 w 19"/>
                <a:gd name="T75" fmla="*/ 21 h 24"/>
                <a:gd name="T76" fmla="*/ 11 w 19"/>
                <a:gd name="T77" fmla="*/ 21 h 24"/>
                <a:gd name="T78" fmla="*/ 9 w 19"/>
                <a:gd name="T79" fmla="*/ 21 h 24"/>
                <a:gd name="T80" fmla="*/ 8 w 19"/>
                <a:gd name="T81" fmla="*/ 21 h 24"/>
                <a:gd name="T82" fmla="*/ 7 w 19"/>
                <a:gd name="T83" fmla="*/ 20 h 24"/>
                <a:gd name="T84" fmla="*/ 7 w 19"/>
                <a:gd name="T85" fmla="*/ 11 h 24"/>
                <a:gd name="T86" fmla="*/ 8 w 19"/>
                <a:gd name="T87" fmla="*/ 11 h 24"/>
                <a:gd name="T88" fmla="*/ 10 w 19"/>
                <a:gd name="T89" fmla="*/ 11 h 24"/>
                <a:gd name="T90" fmla="*/ 11 w 19"/>
                <a:gd name="T91" fmla="*/ 12 h 24"/>
                <a:gd name="T92" fmla="*/ 12 w 19"/>
                <a:gd name="T93" fmla="*/ 13 h 24"/>
                <a:gd name="T94" fmla="*/ 13 w 19"/>
                <a:gd name="T95" fmla="*/ 14 h 24"/>
                <a:gd name="T96" fmla="*/ 14 w 19"/>
                <a:gd name="T97" fmla="*/ 15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9" h="24">
                  <a:moveTo>
                    <a:pt x="13" y="6"/>
                  </a:moveTo>
                  <a:lnTo>
                    <a:pt x="12" y="6"/>
                  </a:lnTo>
                  <a:lnTo>
                    <a:pt x="12" y="7"/>
                  </a:lnTo>
                  <a:lnTo>
                    <a:pt x="12" y="8"/>
                  </a:lnTo>
                  <a:lnTo>
                    <a:pt x="11" y="9"/>
                  </a:lnTo>
                  <a:lnTo>
                    <a:pt x="11" y="10"/>
                  </a:lnTo>
                  <a:lnTo>
                    <a:pt x="11" y="10"/>
                  </a:lnTo>
                  <a:lnTo>
                    <a:pt x="11" y="10"/>
                  </a:lnTo>
                  <a:lnTo>
                    <a:pt x="10" y="10"/>
                  </a:lnTo>
                  <a:lnTo>
                    <a:pt x="9" y="10"/>
                  </a:lnTo>
                  <a:lnTo>
                    <a:pt x="8" y="10"/>
                  </a:lnTo>
                  <a:lnTo>
                    <a:pt x="8" y="10"/>
                  </a:lnTo>
                  <a:lnTo>
                    <a:pt x="7" y="10"/>
                  </a:lnTo>
                  <a:lnTo>
                    <a:pt x="6" y="5"/>
                  </a:lnTo>
                  <a:lnTo>
                    <a:pt x="6" y="4"/>
                  </a:lnTo>
                  <a:lnTo>
                    <a:pt x="6" y="3"/>
                  </a:lnTo>
                  <a:lnTo>
                    <a:pt x="6" y="2"/>
                  </a:lnTo>
                  <a:lnTo>
                    <a:pt x="6" y="2"/>
                  </a:lnTo>
                  <a:lnTo>
                    <a:pt x="7" y="2"/>
                  </a:lnTo>
                  <a:lnTo>
                    <a:pt x="8" y="2"/>
                  </a:lnTo>
                  <a:lnTo>
                    <a:pt x="8" y="1"/>
                  </a:lnTo>
                  <a:lnTo>
                    <a:pt x="9" y="1"/>
                  </a:lnTo>
                  <a:lnTo>
                    <a:pt x="10" y="1"/>
                  </a:lnTo>
                  <a:lnTo>
                    <a:pt x="11" y="1"/>
                  </a:lnTo>
                  <a:lnTo>
                    <a:pt x="11" y="2"/>
                  </a:lnTo>
                  <a:lnTo>
                    <a:pt x="12" y="2"/>
                  </a:lnTo>
                  <a:lnTo>
                    <a:pt x="13" y="2"/>
                  </a:lnTo>
                  <a:lnTo>
                    <a:pt x="14" y="2"/>
                  </a:lnTo>
                  <a:lnTo>
                    <a:pt x="14" y="2"/>
                  </a:lnTo>
                  <a:lnTo>
                    <a:pt x="14" y="2"/>
                  </a:lnTo>
                  <a:lnTo>
                    <a:pt x="14" y="3"/>
                  </a:lnTo>
                  <a:lnTo>
                    <a:pt x="15" y="3"/>
                  </a:lnTo>
                  <a:lnTo>
                    <a:pt x="15" y="4"/>
                  </a:lnTo>
                  <a:lnTo>
                    <a:pt x="16" y="4"/>
                  </a:lnTo>
                  <a:lnTo>
                    <a:pt x="17" y="5"/>
                  </a:lnTo>
                  <a:lnTo>
                    <a:pt x="17" y="6"/>
                  </a:lnTo>
                  <a:lnTo>
                    <a:pt x="17" y="5"/>
                  </a:lnTo>
                  <a:lnTo>
                    <a:pt x="15" y="0"/>
                  </a:lnTo>
                  <a:lnTo>
                    <a:pt x="0" y="1"/>
                  </a:lnTo>
                  <a:lnTo>
                    <a:pt x="0" y="2"/>
                  </a:lnTo>
                  <a:lnTo>
                    <a:pt x="1" y="2"/>
                  </a:lnTo>
                  <a:lnTo>
                    <a:pt x="2" y="2"/>
                  </a:lnTo>
                  <a:lnTo>
                    <a:pt x="2" y="2"/>
                  </a:lnTo>
                  <a:lnTo>
                    <a:pt x="2" y="2"/>
                  </a:lnTo>
                  <a:lnTo>
                    <a:pt x="2" y="3"/>
                  </a:lnTo>
                  <a:lnTo>
                    <a:pt x="3" y="3"/>
                  </a:lnTo>
                  <a:lnTo>
                    <a:pt x="3" y="4"/>
                  </a:lnTo>
                  <a:lnTo>
                    <a:pt x="3" y="5"/>
                  </a:lnTo>
                  <a:lnTo>
                    <a:pt x="3" y="6"/>
                  </a:lnTo>
                  <a:lnTo>
                    <a:pt x="4" y="17"/>
                  </a:lnTo>
                  <a:lnTo>
                    <a:pt x="4" y="18"/>
                  </a:lnTo>
                  <a:lnTo>
                    <a:pt x="4" y="19"/>
                  </a:lnTo>
                  <a:lnTo>
                    <a:pt x="4" y="20"/>
                  </a:lnTo>
                  <a:lnTo>
                    <a:pt x="4" y="21"/>
                  </a:lnTo>
                  <a:lnTo>
                    <a:pt x="3" y="21"/>
                  </a:lnTo>
                  <a:lnTo>
                    <a:pt x="3" y="21"/>
                  </a:lnTo>
                  <a:lnTo>
                    <a:pt x="2" y="21"/>
                  </a:lnTo>
                  <a:lnTo>
                    <a:pt x="2" y="21"/>
                  </a:lnTo>
                  <a:lnTo>
                    <a:pt x="1" y="21"/>
                  </a:lnTo>
                  <a:lnTo>
                    <a:pt x="2" y="23"/>
                  </a:lnTo>
                  <a:lnTo>
                    <a:pt x="17" y="22"/>
                  </a:lnTo>
                  <a:lnTo>
                    <a:pt x="18" y="17"/>
                  </a:lnTo>
                  <a:lnTo>
                    <a:pt x="17" y="16"/>
                  </a:lnTo>
                  <a:lnTo>
                    <a:pt x="17" y="17"/>
                  </a:lnTo>
                  <a:lnTo>
                    <a:pt x="17" y="17"/>
                  </a:lnTo>
                  <a:lnTo>
                    <a:pt x="17" y="17"/>
                  </a:lnTo>
                  <a:lnTo>
                    <a:pt x="16" y="18"/>
                  </a:lnTo>
                  <a:lnTo>
                    <a:pt x="16" y="19"/>
                  </a:lnTo>
                  <a:lnTo>
                    <a:pt x="15" y="19"/>
                  </a:lnTo>
                  <a:lnTo>
                    <a:pt x="15" y="20"/>
                  </a:lnTo>
                  <a:lnTo>
                    <a:pt x="14" y="20"/>
                  </a:lnTo>
                  <a:lnTo>
                    <a:pt x="14" y="21"/>
                  </a:lnTo>
                  <a:lnTo>
                    <a:pt x="14" y="21"/>
                  </a:lnTo>
                  <a:lnTo>
                    <a:pt x="13" y="21"/>
                  </a:lnTo>
                  <a:lnTo>
                    <a:pt x="13" y="21"/>
                  </a:lnTo>
                  <a:lnTo>
                    <a:pt x="12" y="21"/>
                  </a:lnTo>
                  <a:lnTo>
                    <a:pt x="11" y="21"/>
                  </a:lnTo>
                  <a:lnTo>
                    <a:pt x="11" y="21"/>
                  </a:lnTo>
                  <a:lnTo>
                    <a:pt x="10" y="21"/>
                  </a:lnTo>
                  <a:lnTo>
                    <a:pt x="9" y="21"/>
                  </a:lnTo>
                  <a:lnTo>
                    <a:pt x="8" y="21"/>
                  </a:lnTo>
                  <a:lnTo>
                    <a:pt x="8" y="21"/>
                  </a:lnTo>
                  <a:lnTo>
                    <a:pt x="7" y="21"/>
                  </a:lnTo>
                  <a:lnTo>
                    <a:pt x="7" y="20"/>
                  </a:lnTo>
                  <a:lnTo>
                    <a:pt x="7" y="19"/>
                  </a:lnTo>
                  <a:lnTo>
                    <a:pt x="7" y="11"/>
                  </a:lnTo>
                  <a:lnTo>
                    <a:pt x="8" y="11"/>
                  </a:lnTo>
                  <a:lnTo>
                    <a:pt x="8" y="11"/>
                  </a:lnTo>
                  <a:lnTo>
                    <a:pt x="9" y="11"/>
                  </a:lnTo>
                  <a:lnTo>
                    <a:pt x="10" y="11"/>
                  </a:lnTo>
                  <a:lnTo>
                    <a:pt x="11" y="12"/>
                  </a:lnTo>
                  <a:lnTo>
                    <a:pt x="11" y="12"/>
                  </a:lnTo>
                  <a:lnTo>
                    <a:pt x="11" y="13"/>
                  </a:lnTo>
                  <a:lnTo>
                    <a:pt x="12" y="13"/>
                  </a:lnTo>
                  <a:lnTo>
                    <a:pt x="12" y="13"/>
                  </a:lnTo>
                  <a:lnTo>
                    <a:pt x="13" y="14"/>
                  </a:lnTo>
                  <a:lnTo>
                    <a:pt x="13" y="15"/>
                  </a:lnTo>
                  <a:lnTo>
                    <a:pt x="14" y="15"/>
                  </a:lnTo>
                  <a:lnTo>
                    <a:pt x="13" y="6"/>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63" name="Freeform 560"/>
            <p:cNvSpPr>
              <a:spLocks/>
            </p:cNvSpPr>
            <p:nvPr/>
          </p:nvSpPr>
          <p:spPr bwMode="auto">
            <a:xfrm>
              <a:off x="821" y="3450"/>
              <a:ext cx="14" cy="24"/>
            </a:xfrm>
            <a:custGeom>
              <a:avLst/>
              <a:gdLst>
                <a:gd name="T0" fmla="*/ 11 w 14"/>
                <a:gd name="T1" fmla="*/ 1 h 24"/>
                <a:gd name="T2" fmla="*/ 9 w 14"/>
                <a:gd name="T3" fmla="*/ 1 h 24"/>
                <a:gd name="T4" fmla="*/ 8 w 14"/>
                <a:gd name="T5" fmla="*/ 0 h 24"/>
                <a:gd name="T6" fmla="*/ 5 w 14"/>
                <a:gd name="T7" fmla="*/ 0 h 24"/>
                <a:gd name="T8" fmla="*/ 3 w 14"/>
                <a:gd name="T9" fmla="*/ 1 h 24"/>
                <a:gd name="T10" fmla="*/ 2 w 14"/>
                <a:gd name="T11" fmla="*/ 2 h 24"/>
                <a:gd name="T12" fmla="*/ 1 w 14"/>
                <a:gd name="T13" fmla="*/ 5 h 24"/>
                <a:gd name="T14" fmla="*/ 1 w 14"/>
                <a:gd name="T15" fmla="*/ 8 h 24"/>
                <a:gd name="T16" fmla="*/ 3 w 14"/>
                <a:gd name="T17" fmla="*/ 10 h 24"/>
                <a:gd name="T18" fmla="*/ 6 w 14"/>
                <a:gd name="T19" fmla="*/ 12 h 24"/>
                <a:gd name="T20" fmla="*/ 9 w 14"/>
                <a:gd name="T21" fmla="*/ 13 h 24"/>
                <a:gd name="T22" fmla="*/ 10 w 14"/>
                <a:gd name="T23" fmla="*/ 16 h 24"/>
                <a:gd name="T24" fmla="*/ 11 w 14"/>
                <a:gd name="T25" fmla="*/ 18 h 24"/>
                <a:gd name="T26" fmla="*/ 10 w 14"/>
                <a:gd name="T27" fmla="*/ 20 h 24"/>
                <a:gd name="T28" fmla="*/ 10 w 14"/>
                <a:gd name="T29" fmla="*/ 21 h 24"/>
                <a:gd name="T30" fmla="*/ 8 w 14"/>
                <a:gd name="T31" fmla="*/ 21 h 24"/>
                <a:gd name="T32" fmla="*/ 5 w 14"/>
                <a:gd name="T33" fmla="*/ 21 h 24"/>
                <a:gd name="T34" fmla="*/ 3 w 14"/>
                <a:gd name="T35" fmla="*/ 20 h 24"/>
                <a:gd name="T36" fmla="*/ 2 w 14"/>
                <a:gd name="T37" fmla="*/ 17 h 24"/>
                <a:gd name="T38" fmla="*/ 1 w 14"/>
                <a:gd name="T39" fmla="*/ 16 h 24"/>
                <a:gd name="T40" fmla="*/ 2 w 14"/>
                <a:gd name="T41" fmla="*/ 22 h 24"/>
                <a:gd name="T42" fmla="*/ 3 w 14"/>
                <a:gd name="T43" fmla="*/ 21 h 24"/>
                <a:gd name="T44" fmla="*/ 5 w 14"/>
                <a:gd name="T45" fmla="*/ 22 h 24"/>
                <a:gd name="T46" fmla="*/ 7 w 14"/>
                <a:gd name="T47" fmla="*/ 23 h 24"/>
                <a:gd name="T48" fmla="*/ 9 w 14"/>
                <a:gd name="T49" fmla="*/ 22 h 24"/>
                <a:gd name="T50" fmla="*/ 11 w 14"/>
                <a:gd name="T51" fmla="*/ 21 h 24"/>
                <a:gd name="T52" fmla="*/ 12 w 14"/>
                <a:gd name="T53" fmla="*/ 19 h 24"/>
                <a:gd name="T54" fmla="*/ 13 w 14"/>
                <a:gd name="T55" fmla="*/ 17 h 24"/>
                <a:gd name="T56" fmla="*/ 13 w 14"/>
                <a:gd name="T57" fmla="*/ 14 h 24"/>
                <a:gd name="T58" fmla="*/ 12 w 14"/>
                <a:gd name="T59" fmla="*/ 12 h 24"/>
                <a:gd name="T60" fmla="*/ 10 w 14"/>
                <a:gd name="T61" fmla="*/ 11 h 24"/>
                <a:gd name="T62" fmla="*/ 8 w 14"/>
                <a:gd name="T63" fmla="*/ 10 h 24"/>
                <a:gd name="T64" fmla="*/ 6 w 14"/>
                <a:gd name="T65" fmla="*/ 9 h 24"/>
                <a:gd name="T66" fmla="*/ 5 w 14"/>
                <a:gd name="T67" fmla="*/ 8 h 24"/>
                <a:gd name="T68" fmla="*/ 3 w 14"/>
                <a:gd name="T69" fmla="*/ 7 h 24"/>
                <a:gd name="T70" fmla="*/ 3 w 14"/>
                <a:gd name="T71" fmla="*/ 5 h 24"/>
                <a:gd name="T72" fmla="*/ 3 w 14"/>
                <a:gd name="T73" fmla="*/ 3 h 24"/>
                <a:gd name="T74" fmla="*/ 4 w 14"/>
                <a:gd name="T75" fmla="*/ 2 h 24"/>
                <a:gd name="T76" fmla="*/ 6 w 14"/>
                <a:gd name="T77" fmla="*/ 2 h 24"/>
                <a:gd name="T78" fmla="*/ 8 w 14"/>
                <a:gd name="T79" fmla="*/ 2 h 24"/>
                <a:gd name="T80" fmla="*/ 9 w 14"/>
                <a:gd name="T81" fmla="*/ 2 h 24"/>
                <a:gd name="T82" fmla="*/ 11 w 14"/>
                <a:gd name="T83" fmla="*/ 4 h 24"/>
                <a:gd name="T84" fmla="*/ 12 w 14"/>
                <a:gd name="T85" fmla="*/ 6 h 24"/>
                <a:gd name="T86" fmla="*/ 13 w 14"/>
                <a:gd name="T87" fmla="*/ 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4" h="24">
                  <a:moveTo>
                    <a:pt x="12" y="1"/>
                  </a:moveTo>
                  <a:lnTo>
                    <a:pt x="12" y="1"/>
                  </a:lnTo>
                  <a:lnTo>
                    <a:pt x="11" y="1"/>
                  </a:lnTo>
                  <a:lnTo>
                    <a:pt x="10" y="1"/>
                  </a:lnTo>
                  <a:lnTo>
                    <a:pt x="10" y="1"/>
                  </a:lnTo>
                  <a:lnTo>
                    <a:pt x="9" y="1"/>
                  </a:lnTo>
                  <a:lnTo>
                    <a:pt x="8" y="1"/>
                  </a:lnTo>
                  <a:lnTo>
                    <a:pt x="8" y="0"/>
                  </a:lnTo>
                  <a:lnTo>
                    <a:pt x="8" y="0"/>
                  </a:lnTo>
                  <a:lnTo>
                    <a:pt x="7" y="0"/>
                  </a:lnTo>
                  <a:lnTo>
                    <a:pt x="6" y="0"/>
                  </a:lnTo>
                  <a:lnTo>
                    <a:pt x="5" y="0"/>
                  </a:lnTo>
                  <a:lnTo>
                    <a:pt x="5" y="0"/>
                  </a:lnTo>
                  <a:lnTo>
                    <a:pt x="4" y="0"/>
                  </a:lnTo>
                  <a:lnTo>
                    <a:pt x="3" y="1"/>
                  </a:lnTo>
                  <a:lnTo>
                    <a:pt x="3" y="2"/>
                  </a:lnTo>
                  <a:lnTo>
                    <a:pt x="2" y="2"/>
                  </a:lnTo>
                  <a:lnTo>
                    <a:pt x="2" y="2"/>
                  </a:lnTo>
                  <a:lnTo>
                    <a:pt x="1" y="3"/>
                  </a:lnTo>
                  <a:lnTo>
                    <a:pt x="1" y="4"/>
                  </a:lnTo>
                  <a:lnTo>
                    <a:pt x="1" y="5"/>
                  </a:lnTo>
                  <a:lnTo>
                    <a:pt x="1" y="6"/>
                  </a:lnTo>
                  <a:lnTo>
                    <a:pt x="1" y="7"/>
                  </a:lnTo>
                  <a:lnTo>
                    <a:pt x="1" y="8"/>
                  </a:lnTo>
                  <a:lnTo>
                    <a:pt x="2" y="9"/>
                  </a:lnTo>
                  <a:lnTo>
                    <a:pt x="2" y="10"/>
                  </a:lnTo>
                  <a:lnTo>
                    <a:pt x="3" y="10"/>
                  </a:lnTo>
                  <a:lnTo>
                    <a:pt x="4" y="11"/>
                  </a:lnTo>
                  <a:lnTo>
                    <a:pt x="5" y="12"/>
                  </a:lnTo>
                  <a:lnTo>
                    <a:pt x="6" y="12"/>
                  </a:lnTo>
                  <a:lnTo>
                    <a:pt x="7" y="13"/>
                  </a:lnTo>
                  <a:lnTo>
                    <a:pt x="8" y="13"/>
                  </a:lnTo>
                  <a:lnTo>
                    <a:pt x="9" y="13"/>
                  </a:lnTo>
                  <a:lnTo>
                    <a:pt x="10" y="14"/>
                  </a:lnTo>
                  <a:lnTo>
                    <a:pt x="10" y="15"/>
                  </a:lnTo>
                  <a:lnTo>
                    <a:pt x="10" y="16"/>
                  </a:lnTo>
                  <a:lnTo>
                    <a:pt x="11" y="17"/>
                  </a:lnTo>
                  <a:lnTo>
                    <a:pt x="11" y="17"/>
                  </a:lnTo>
                  <a:lnTo>
                    <a:pt x="11" y="18"/>
                  </a:lnTo>
                  <a:lnTo>
                    <a:pt x="11" y="19"/>
                  </a:lnTo>
                  <a:lnTo>
                    <a:pt x="11" y="20"/>
                  </a:lnTo>
                  <a:lnTo>
                    <a:pt x="10" y="20"/>
                  </a:lnTo>
                  <a:lnTo>
                    <a:pt x="10" y="21"/>
                  </a:lnTo>
                  <a:lnTo>
                    <a:pt x="10" y="21"/>
                  </a:lnTo>
                  <a:lnTo>
                    <a:pt x="10" y="21"/>
                  </a:lnTo>
                  <a:lnTo>
                    <a:pt x="9" y="21"/>
                  </a:lnTo>
                  <a:lnTo>
                    <a:pt x="8" y="21"/>
                  </a:lnTo>
                  <a:lnTo>
                    <a:pt x="8" y="21"/>
                  </a:lnTo>
                  <a:lnTo>
                    <a:pt x="7" y="21"/>
                  </a:lnTo>
                  <a:lnTo>
                    <a:pt x="6" y="21"/>
                  </a:lnTo>
                  <a:lnTo>
                    <a:pt x="5" y="21"/>
                  </a:lnTo>
                  <a:lnTo>
                    <a:pt x="5" y="21"/>
                  </a:lnTo>
                  <a:lnTo>
                    <a:pt x="4" y="21"/>
                  </a:lnTo>
                  <a:lnTo>
                    <a:pt x="3" y="20"/>
                  </a:lnTo>
                  <a:lnTo>
                    <a:pt x="3" y="19"/>
                  </a:lnTo>
                  <a:lnTo>
                    <a:pt x="2" y="18"/>
                  </a:lnTo>
                  <a:lnTo>
                    <a:pt x="2" y="17"/>
                  </a:lnTo>
                  <a:lnTo>
                    <a:pt x="1" y="17"/>
                  </a:lnTo>
                  <a:lnTo>
                    <a:pt x="1" y="17"/>
                  </a:lnTo>
                  <a:lnTo>
                    <a:pt x="1" y="16"/>
                  </a:lnTo>
                  <a:lnTo>
                    <a:pt x="0" y="17"/>
                  </a:lnTo>
                  <a:lnTo>
                    <a:pt x="1" y="22"/>
                  </a:lnTo>
                  <a:lnTo>
                    <a:pt x="2" y="22"/>
                  </a:lnTo>
                  <a:lnTo>
                    <a:pt x="2" y="21"/>
                  </a:lnTo>
                  <a:lnTo>
                    <a:pt x="3" y="21"/>
                  </a:lnTo>
                  <a:lnTo>
                    <a:pt x="3" y="21"/>
                  </a:lnTo>
                  <a:lnTo>
                    <a:pt x="4" y="21"/>
                  </a:lnTo>
                  <a:lnTo>
                    <a:pt x="5" y="22"/>
                  </a:lnTo>
                  <a:lnTo>
                    <a:pt x="5" y="22"/>
                  </a:lnTo>
                  <a:lnTo>
                    <a:pt x="6" y="22"/>
                  </a:lnTo>
                  <a:lnTo>
                    <a:pt x="6" y="23"/>
                  </a:lnTo>
                  <a:lnTo>
                    <a:pt x="7" y="23"/>
                  </a:lnTo>
                  <a:lnTo>
                    <a:pt x="8" y="23"/>
                  </a:lnTo>
                  <a:lnTo>
                    <a:pt x="8" y="23"/>
                  </a:lnTo>
                  <a:lnTo>
                    <a:pt x="9" y="22"/>
                  </a:lnTo>
                  <a:lnTo>
                    <a:pt x="10" y="22"/>
                  </a:lnTo>
                  <a:lnTo>
                    <a:pt x="10" y="22"/>
                  </a:lnTo>
                  <a:lnTo>
                    <a:pt x="11" y="21"/>
                  </a:lnTo>
                  <a:lnTo>
                    <a:pt x="12" y="21"/>
                  </a:lnTo>
                  <a:lnTo>
                    <a:pt x="12" y="20"/>
                  </a:lnTo>
                  <a:lnTo>
                    <a:pt x="12" y="19"/>
                  </a:lnTo>
                  <a:lnTo>
                    <a:pt x="13" y="18"/>
                  </a:lnTo>
                  <a:lnTo>
                    <a:pt x="13" y="17"/>
                  </a:lnTo>
                  <a:lnTo>
                    <a:pt x="13" y="17"/>
                  </a:lnTo>
                  <a:lnTo>
                    <a:pt x="13" y="16"/>
                  </a:lnTo>
                  <a:lnTo>
                    <a:pt x="13" y="15"/>
                  </a:lnTo>
                  <a:lnTo>
                    <a:pt x="13" y="14"/>
                  </a:lnTo>
                  <a:lnTo>
                    <a:pt x="12" y="13"/>
                  </a:lnTo>
                  <a:lnTo>
                    <a:pt x="12" y="13"/>
                  </a:lnTo>
                  <a:lnTo>
                    <a:pt x="12" y="12"/>
                  </a:lnTo>
                  <a:lnTo>
                    <a:pt x="11" y="12"/>
                  </a:lnTo>
                  <a:lnTo>
                    <a:pt x="11" y="11"/>
                  </a:lnTo>
                  <a:lnTo>
                    <a:pt x="10" y="11"/>
                  </a:lnTo>
                  <a:lnTo>
                    <a:pt x="10" y="10"/>
                  </a:lnTo>
                  <a:lnTo>
                    <a:pt x="9" y="10"/>
                  </a:lnTo>
                  <a:lnTo>
                    <a:pt x="8" y="10"/>
                  </a:lnTo>
                  <a:lnTo>
                    <a:pt x="8" y="10"/>
                  </a:lnTo>
                  <a:lnTo>
                    <a:pt x="7" y="9"/>
                  </a:lnTo>
                  <a:lnTo>
                    <a:pt x="6" y="9"/>
                  </a:lnTo>
                  <a:lnTo>
                    <a:pt x="5" y="9"/>
                  </a:lnTo>
                  <a:lnTo>
                    <a:pt x="5" y="9"/>
                  </a:lnTo>
                  <a:lnTo>
                    <a:pt x="5" y="8"/>
                  </a:lnTo>
                  <a:lnTo>
                    <a:pt x="4" y="8"/>
                  </a:lnTo>
                  <a:lnTo>
                    <a:pt x="4" y="7"/>
                  </a:lnTo>
                  <a:lnTo>
                    <a:pt x="3" y="7"/>
                  </a:lnTo>
                  <a:lnTo>
                    <a:pt x="3" y="6"/>
                  </a:lnTo>
                  <a:lnTo>
                    <a:pt x="3" y="6"/>
                  </a:lnTo>
                  <a:lnTo>
                    <a:pt x="3" y="5"/>
                  </a:lnTo>
                  <a:lnTo>
                    <a:pt x="3" y="4"/>
                  </a:lnTo>
                  <a:lnTo>
                    <a:pt x="3" y="4"/>
                  </a:lnTo>
                  <a:lnTo>
                    <a:pt x="3" y="3"/>
                  </a:lnTo>
                  <a:lnTo>
                    <a:pt x="3" y="2"/>
                  </a:lnTo>
                  <a:lnTo>
                    <a:pt x="4" y="2"/>
                  </a:lnTo>
                  <a:lnTo>
                    <a:pt x="4" y="2"/>
                  </a:lnTo>
                  <a:lnTo>
                    <a:pt x="5" y="2"/>
                  </a:lnTo>
                  <a:lnTo>
                    <a:pt x="5" y="2"/>
                  </a:lnTo>
                  <a:lnTo>
                    <a:pt x="6" y="2"/>
                  </a:lnTo>
                  <a:lnTo>
                    <a:pt x="6" y="1"/>
                  </a:lnTo>
                  <a:lnTo>
                    <a:pt x="7" y="1"/>
                  </a:lnTo>
                  <a:lnTo>
                    <a:pt x="8" y="2"/>
                  </a:lnTo>
                  <a:lnTo>
                    <a:pt x="8" y="2"/>
                  </a:lnTo>
                  <a:lnTo>
                    <a:pt x="9" y="2"/>
                  </a:lnTo>
                  <a:lnTo>
                    <a:pt x="9" y="2"/>
                  </a:lnTo>
                  <a:lnTo>
                    <a:pt x="10" y="2"/>
                  </a:lnTo>
                  <a:lnTo>
                    <a:pt x="10" y="3"/>
                  </a:lnTo>
                  <a:lnTo>
                    <a:pt x="11" y="4"/>
                  </a:lnTo>
                  <a:lnTo>
                    <a:pt x="11" y="5"/>
                  </a:lnTo>
                  <a:lnTo>
                    <a:pt x="12" y="5"/>
                  </a:lnTo>
                  <a:lnTo>
                    <a:pt x="12" y="6"/>
                  </a:lnTo>
                  <a:lnTo>
                    <a:pt x="12" y="6"/>
                  </a:lnTo>
                  <a:lnTo>
                    <a:pt x="12" y="6"/>
                  </a:lnTo>
                  <a:lnTo>
                    <a:pt x="13" y="6"/>
                  </a:lnTo>
                  <a:lnTo>
                    <a:pt x="12" y="1"/>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64" name="Freeform 561"/>
            <p:cNvSpPr>
              <a:spLocks/>
            </p:cNvSpPr>
            <p:nvPr/>
          </p:nvSpPr>
          <p:spPr bwMode="auto">
            <a:xfrm>
              <a:off x="854" y="3456"/>
              <a:ext cx="20" cy="24"/>
            </a:xfrm>
            <a:custGeom>
              <a:avLst/>
              <a:gdLst>
                <a:gd name="T0" fmla="*/ 18 w 20"/>
                <a:gd name="T1" fmla="*/ 16 h 24"/>
                <a:gd name="T2" fmla="*/ 18 w 20"/>
                <a:gd name="T3" fmla="*/ 14 h 24"/>
                <a:gd name="T4" fmla="*/ 18 w 20"/>
                <a:gd name="T5" fmla="*/ 13 h 24"/>
                <a:gd name="T6" fmla="*/ 19 w 20"/>
                <a:gd name="T7" fmla="*/ 11 h 24"/>
                <a:gd name="T8" fmla="*/ 19 w 20"/>
                <a:gd name="T9" fmla="*/ 9 h 24"/>
                <a:gd name="T10" fmla="*/ 18 w 20"/>
                <a:gd name="T11" fmla="*/ 7 h 24"/>
                <a:gd name="T12" fmla="*/ 17 w 20"/>
                <a:gd name="T13" fmla="*/ 5 h 24"/>
                <a:gd name="T14" fmla="*/ 17 w 20"/>
                <a:gd name="T15" fmla="*/ 3 h 24"/>
                <a:gd name="T16" fmla="*/ 15 w 20"/>
                <a:gd name="T17" fmla="*/ 2 h 24"/>
                <a:gd name="T18" fmla="*/ 13 w 20"/>
                <a:gd name="T19" fmla="*/ 1 h 24"/>
                <a:gd name="T20" fmla="*/ 11 w 20"/>
                <a:gd name="T21" fmla="*/ 0 h 24"/>
                <a:gd name="T22" fmla="*/ 9 w 20"/>
                <a:gd name="T23" fmla="*/ 0 h 24"/>
                <a:gd name="T24" fmla="*/ 7 w 20"/>
                <a:gd name="T25" fmla="*/ 1 h 24"/>
                <a:gd name="T26" fmla="*/ 5 w 20"/>
                <a:gd name="T27" fmla="*/ 2 h 24"/>
                <a:gd name="T28" fmla="*/ 4 w 20"/>
                <a:gd name="T29" fmla="*/ 2 h 24"/>
                <a:gd name="T30" fmla="*/ 2 w 20"/>
                <a:gd name="T31" fmla="*/ 4 h 24"/>
                <a:gd name="T32" fmla="*/ 2 w 20"/>
                <a:gd name="T33" fmla="*/ 6 h 24"/>
                <a:gd name="T34" fmla="*/ 1 w 20"/>
                <a:gd name="T35" fmla="*/ 8 h 24"/>
                <a:gd name="T36" fmla="*/ 0 w 20"/>
                <a:gd name="T37" fmla="*/ 10 h 24"/>
                <a:gd name="T38" fmla="*/ 0 w 20"/>
                <a:gd name="T39" fmla="*/ 12 h 24"/>
                <a:gd name="T40" fmla="*/ 0 w 20"/>
                <a:gd name="T41" fmla="*/ 14 h 24"/>
                <a:gd name="T42" fmla="*/ 1 w 20"/>
                <a:gd name="T43" fmla="*/ 16 h 24"/>
                <a:gd name="T44" fmla="*/ 2 w 20"/>
                <a:gd name="T45" fmla="*/ 18 h 24"/>
                <a:gd name="T46" fmla="*/ 2 w 20"/>
                <a:gd name="T47" fmla="*/ 20 h 24"/>
                <a:gd name="T48" fmla="*/ 4 w 20"/>
                <a:gd name="T49" fmla="*/ 21 h 24"/>
                <a:gd name="T50" fmla="*/ 5 w 20"/>
                <a:gd name="T51" fmla="*/ 22 h 24"/>
                <a:gd name="T52" fmla="*/ 8 w 20"/>
                <a:gd name="T53" fmla="*/ 22 h 24"/>
                <a:gd name="T54" fmla="*/ 9 w 20"/>
                <a:gd name="T55" fmla="*/ 23 h 24"/>
                <a:gd name="T56" fmla="*/ 11 w 20"/>
                <a:gd name="T57" fmla="*/ 22 h 24"/>
                <a:gd name="T58" fmla="*/ 12 w 20"/>
                <a:gd name="T59" fmla="*/ 22 h 24"/>
                <a:gd name="T60" fmla="*/ 14 w 20"/>
                <a:gd name="T61" fmla="*/ 21 h 24"/>
                <a:gd name="T62" fmla="*/ 15 w 20"/>
                <a:gd name="T63" fmla="*/ 20 h 24"/>
                <a:gd name="T64" fmla="*/ 16 w 20"/>
                <a:gd name="T65" fmla="*/ 19 h 24"/>
                <a:gd name="T66" fmla="*/ 17 w 20"/>
                <a:gd name="T67" fmla="*/ 17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0" h="24">
                  <a:moveTo>
                    <a:pt x="17" y="17"/>
                  </a:moveTo>
                  <a:lnTo>
                    <a:pt x="18" y="16"/>
                  </a:lnTo>
                  <a:lnTo>
                    <a:pt x="18" y="15"/>
                  </a:lnTo>
                  <a:lnTo>
                    <a:pt x="18" y="14"/>
                  </a:lnTo>
                  <a:lnTo>
                    <a:pt x="18" y="13"/>
                  </a:lnTo>
                  <a:lnTo>
                    <a:pt x="18" y="13"/>
                  </a:lnTo>
                  <a:lnTo>
                    <a:pt x="19" y="12"/>
                  </a:lnTo>
                  <a:lnTo>
                    <a:pt x="19" y="11"/>
                  </a:lnTo>
                  <a:lnTo>
                    <a:pt x="19" y="10"/>
                  </a:lnTo>
                  <a:lnTo>
                    <a:pt x="19" y="9"/>
                  </a:lnTo>
                  <a:lnTo>
                    <a:pt x="18" y="8"/>
                  </a:lnTo>
                  <a:lnTo>
                    <a:pt x="18" y="7"/>
                  </a:lnTo>
                  <a:lnTo>
                    <a:pt x="18" y="6"/>
                  </a:lnTo>
                  <a:lnTo>
                    <a:pt x="17" y="5"/>
                  </a:lnTo>
                  <a:lnTo>
                    <a:pt x="17" y="4"/>
                  </a:lnTo>
                  <a:lnTo>
                    <a:pt x="17" y="3"/>
                  </a:lnTo>
                  <a:lnTo>
                    <a:pt x="16" y="2"/>
                  </a:lnTo>
                  <a:lnTo>
                    <a:pt x="15" y="2"/>
                  </a:lnTo>
                  <a:lnTo>
                    <a:pt x="14" y="2"/>
                  </a:lnTo>
                  <a:lnTo>
                    <a:pt x="13" y="1"/>
                  </a:lnTo>
                  <a:lnTo>
                    <a:pt x="12" y="1"/>
                  </a:lnTo>
                  <a:lnTo>
                    <a:pt x="11" y="0"/>
                  </a:lnTo>
                  <a:lnTo>
                    <a:pt x="10" y="0"/>
                  </a:lnTo>
                  <a:lnTo>
                    <a:pt x="9" y="0"/>
                  </a:lnTo>
                  <a:lnTo>
                    <a:pt x="8" y="0"/>
                  </a:lnTo>
                  <a:lnTo>
                    <a:pt x="7" y="1"/>
                  </a:lnTo>
                  <a:lnTo>
                    <a:pt x="6" y="1"/>
                  </a:lnTo>
                  <a:lnTo>
                    <a:pt x="5" y="2"/>
                  </a:lnTo>
                  <a:lnTo>
                    <a:pt x="5" y="2"/>
                  </a:lnTo>
                  <a:lnTo>
                    <a:pt x="4" y="2"/>
                  </a:lnTo>
                  <a:lnTo>
                    <a:pt x="3" y="3"/>
                  </a:lnTo>
                  <a:lnTo>
                    <a:pt x="2" y="4"/>
                  </a:lnTo>
                  <a:lnTo>
                    <a:pt x="2" y="5"/>
                  </a:lnTo>
                  <a:lnTo>
                    <a:pt x="2" y="6"/>
                  </a:lnTo>
                  <a:lnTo>
                    <a:pt x="1" y="7"/>
                  </a:lnTo>
                  <a:lnTo>
                    <a:pt x="1" y="8"/>
                  </a:lnTo>
                  <a:lnTo>
                    <a:pt x="0" y="9"/>
                  </a:lnTo>
                  <a:lnTo>
                    <a:pt x="0" y="10"/>
                  </a:lnTo>
                  <a:lnTo>
                    <a:pt x="0" y="11"/>
                  </a:lnTo>
                  <a:lnTo>
                    <a:pt x="0" y="12"/>
                  </a:lnTo>
                  <a:lnTo>
                    <a:pt x="0" y="13"/>
                  </a:lnTo>
                  <a:lnTo>
                    <a:pt x="0" y="14"/>
                  </a:lnTo>
                  <a:lnTo>
                    <a:pt x="0" y="15"/>
                  </a:lnTo>
                  <a:lnTo>
                    <a:pt x="1" y="16"/>
                  </a:lnTo>
                  <a:lnTo>
                    <a:pt x="1" y="17"/>
                  </a:lnTo>
                  <a:lnTo>
                    <a:pt x="2" y="18"/>
                  </a:lnTo>
                  <a:lnTo>
                    <a:pt x="2" y="19"/>
                  </a:lnTo>
                  <a:lnTo>
                    <a:pt x="2" y="20"/>
                  </a:lnTo>
                  <a:lnTo>
                    <a:pt x="3" y="21"/>
                  </a:lnTo>
                  <a:lnTo>
                    <a:pt x="4" y="21"/>
                  </a:lnTo>
                  <a:lnTo>
                    <a:pt x="5" y="21"/>
                  </a:lnTo>
                  <a:lnTo>
                    <a:pt x="5" y="22"/>
                  </a:lnTo>
                  <a:lnTo>
                    <a:pt x="7" y="22"/>
                  </a:lnTo>
                  <a:lnTo>
                    <a:pt x="8" y="22"/>
                  </a:lnTo>
                  <a:lnTo>
                    <a:pt x="8" y="23"/>
                  </a:lnTo>
                  <a:lnTo>
                    <a:pt x="9" y="23"/>
                  </a:lnTo>
                  <a:lnTo>
                    <a:pt x="10" y="23"/>
                  </a:lnTo>
                  <a:lnTo>
                    <a:pt x="11" y="22"/>
                  </a:lnTo>
                  <a:lnTo>
                    <a:pt x="11" y="22"/>
                  </a:lnTo>
                  <a:lnTo>
                    <a:pt x="12" y="22"/>
                  </a:lnTo>
                  <a:lnTo>
                    <a:pt x="13" y="21"/>
                  </a:lnTo>
                  <a:lnTo>
                    <a:pt x="14" y="21"/>
                  </a:lnTo>
                  <a:lnTo>
                    <a:pt x="14" y="21"/>
                  </a:lnTo>
                  <a:lnTo>
                    <a:pt x="15" y="20"/>
                  </a:lnTo>
                  <a:lnTo>
                    <a:pt x="16" y="20"/>
                  </a:lnTo>
                  <a:lnTo>
                    <a:pt x="16" y="19"/>
                  </a:lnTo>
                  <a:lnTo>
                    <a:pt x="17" y="18"/>
                  </a:lnTo>
                  <a:lnTo>
                    <a:pt x="17" y="17"/>
                  </a:lnTo>
                  <a:lnTo>
                    <a:pt x="17" y="17"/>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65" name="Freeform 562"/>
            <p:cNvSpPr>
              <a:spLocks/>
            </p:cNvSpPr>
            <p:nvPr/>
          </p:nvSpPr>
          <p:spPr bwMode="auto">
            <a:xfrm>
              <a:off x="996" y="3610"/>
              <a:ext cx="27" cy="22"/>
            </a:xfrm>
            <a:custGeom>
              <a:avLst/>
              <a:gdLst>
                <a:gd name="T0" fmla="*/ 10 w 27"/>
                <a:gd name="T1" fmla="*/ 5 h 22"/>
                <a:gd name="T2" fmla="*/ 8 w 27"/>
                <a:gd name="T3" fmla="*/ 5 h 22"/>
                <a:gd name="T4" fmla="*/ 7 w 27"/>
                <a:gd name="T5" fmla="*/ 5 h 22"/>
                <a:gd name="T6" fmla="*/ 6 w 27"/>
                <a:gd name="T7" fmla="*/ 5 h 22"/>
                <a:gd name="T8" fmla="*/ 5 w 27"/>
                <a:gd name="T9" fmla="*/ 5 h 22"/>
                <a:gd name="T10" fmla="*/ 4 w 27"/>
                <a:gd name="T11" fmla="*/ 5 h 22"/>
                <a:gd name="T12" fmla="*/ 3 w 27"/>
                <a:gd name="T13" fmla="*/ 5 h 22"/>
                <a:gd name="T14" fmla="*/ 3 w 27"/>
                <a:gd name="T15" fmla="*/ 5 h 22"/>
                <a:gd name="T16" fmla="*/ 2 w 27"/>
                <a:gd name="T17" fmla="*/ 5 h 22"/>
                <a:gd name="T18" fmla="*/ 2 w 27"/>
                <a:gd name="T19" fmla="*/ 6 h 22"/>
                <a:gd name="T20" fmla="*/ 3 w 27"/>
                <a:gd name="T21" fmla="*/ 7 h 22"/>
                <a:gd name="T22" fmla="*/ 3 w 27"/>
                <a:gd name="T23" fmla="*/ 8 h 22"/>
                <a:gd name="T24" fmla="*/ 2 w 27"/>
                <a:gd name="T25" fmla="*/ 8 h 22"/>
                <a:gd name="T26" fmla="*/ 0 w 27"/>
                <a:gd name="T27" fmla="*/ 1 h 22"/>
                <a:gd name="T28" fmla="*/ 1 w 27"/>
                <a:gd name="T29" fmla="*/ 0 h 22"/>
                <a:gd name="T30" fmla="*/ 2 w 27"/>
                <a:gd name="T31" fmla="*/ 1 h 22"/>
                <a:gd name="T32" fmla="*/ 2 w 27"/>
                <a:gd name="T33" fmla="*/ 2 h 22"/>
                <a:gd name="T34" fmla="*/ 2 w 27"/>
                <a:gd name="T35" fmla="*/ 2 h 22"/>
                <a:gd name="T36" fmla="*/ 2 w 27"/>
                <a:gd name="T37" fmla="*/ 2 h 22"/>
                <a:gd name="T38" fmla="*/ 3 w 27"/>
                <a:gd name="T39" fmla="*/ 2 h 22"/>
                <a:gd name="T40" fmla="*/ 4 w 27"/>
                <a:gd name="T41" fmla="*/ 2 h 22"/>
                <a:gd name="T42" fmla="*/ 5 w 27"/>
                <a:gd name="T43" fmla="*/ 3 h 22"/>
                <a:gd name="T44" fmla="*/ 6 w 27"/>
                <a:gd name="T45" fmla="*/ 3 h 22"/>
                <a:gd name="T46" fmla="*/ 7 w 27"/>
                <a:gd name="T47" fmla="*/ 3 h 22"/>
                <a:gd name="T48" fmla="*/ 7 w 27"/>
                <a:gd name="T49" fmla="*/ 3 h 22"/>
                <a:gd name="T50" fmla="*/ 24 w 27"/>
                <a:gd name="T51" fmla="*/ 5 h 22"/>
                <a:gd name="T52" fmla="*/ 26 w 27"/>
                <a:gd name="T53" fmla="*/ 7 h 22"/>
                <a:gd name="T54" fmla="*/ 11 w 27"/>
                <a:gd name="T55" fmla="*/ 16 h 22"/>
                <a:gd name="T56" fmla="*/ 10 w 27"/>
                <a:gd name="T57" fmla="*/ 16 h 22"/>
                <a:gd name="T58" fmla="*/ 10 w 27"/>
                <a:gd name="T59" fmla="*/ 17 h 22"/>
                <a:gd name="T60" fmla="*/ 9 w 27"/>
                <a:gd name="T61" fmla="*/ 17 h 22"/>
                <a:gd name="T62" fmla="*/ 8 w 27"/>
                <a:gd name="T63" fmla="*/ 18 h 22"/>
                <a:gd name="T64" fmla="*/ 7 w 27"/>
                <a:gd name="T65" fmla="*/ 19 h 22"/>
                <a:gd name="T66" fmla="*/ 7 w 27"/>
                <a:gd name="T67" fmla="*/ 19 h 22"/>
                <a:gd name="T68" fmla="*/ 7 w 27"/>
                <a:gd name="T69" fmla="*/ 20 h 22"/>
                <a:gd name="T70" fmla="*/ 7 w 27"/>
                <a:gd name="T71" fmla="*/ 21 h 22"/>
                <a:gd name="T72" fmla="*/ 6 w 27"/>
                <a:gd name="T73" fmla="*/ 21 h 22"/>
                <a:gd name="T74" fmla="*/ 3 w 27"/>
                <a:gd name="T75" fmla="*/ 12 h 22"/>
                <a:gd name="T76" fmla="*/ 4 w 27"/>
                <a:gd name="T77" fmla="*/ 12 h 22"/>
                <a:gd name="T78" fmla="*/ 4 w 27"/>
                <a:gd name="T79" fmla="*/ 13 h 22"/>
                <a:gd name="T80" fmla="*/ 5 w 27"/>
                <a:gd name="T81" fmla="*/ 13 h 22"/>
                <a:gd name="T82" fmla="*/ 5 w 27"/>
                <a:gd name="T83" fmla="*/ 14 h 22"/>
                <a:gd name="T84" fmla="*/ 5 w 27"/>
                <a:gd name="T85" fmla="*/ 15 h 22"/>
                <a:gd name="T86" fmla="*/ 6 w 27"/>
                <a:gd name="T87" fmla="*/ 15 h 22"/>
                <a:gd name="T88" fmla="*/ 7 w 27"/>
                <a:gd name="T89" fmla="*/ 15 h 22"/>
                <a:gd name="T90" fmla="*/ 7 w 27"/>
                <a:gd name="T91" fmla="*/ 15 h 22"/>
                <a:gd name="T92" fmla="*/ 8 w 27"/>
                <a:gd name="T93" fmla="*/ 15 h 22"/>
                <a:gd name="T94" fmla="*/ 8 w 27"/>
                <a:gd name="T95" fmla="*/ 14 h 22"/>
                <a:gd name="T96" fmla="*/ 11 w 27"/>
                <a:gd name="T97" fmla="*/ 12 h 22"/>
                <a:gd name="T98" fmla="*/ 10 w 27"/>
                <a:gd name="T99" fmla="*/ 5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7" h="22">
                  <a:moveTo>
                    <a:pt x="10" y="5"/>
                  </a:moveTo>
                  <a:lnTo>
                    <a:pt x="8" y="5"/>
                  </a:lnTo>
                  <a:lnTo>
                    <a:pt x="7" y="5"/>
                  </a:lnTo>
                  <a:lnTo>
                    <a:pt x="6" y="5"/>
                  </a:lnTo>
                  <a:lnTo>
                    <a:pt x="5" y="5"/>
                  </a:lnTo>
                  <a:lnTo>
                    <a:pt x="4" y="5"/>
                  </a:lnTo>
                  <a:lnTo>
                    <a:pt x="3" y="5"/>
                  </a:lnTo>
                  <a:lnTo>
                    <a:pt x="3" y="5"/>
                  </a:lnTo>
                  <a:lnTo>
                    <a:pt x="2" y="5"/>
                  </a:lnTo>
                  <a:lnTo>
                    <a:pt x="2" y="6"/>
                  </a:lnTo>
                  <a:lnTo>
                    <a:pt x="3" y="7"/>
                  </a:lnTo>
                  <a:lnTo>
                    <a:pt x="3" y="8"/>
                  </a:lnTo>
                  <a:lnTo>
                    <a:pt x="2" y="8"/>
                  </a:lnTo>
                  <a:lnTo>
                    <a:pt x="0" y="1"/>
                  </a:lnTo>
                  <a:lnTo>
                    <a:pt x="1" y="0"/>
                  </a:lnTo>
                  <a:lnTo>
                    <a:pt x="2" y="1"/>
                  </a:lnTo>
                  <a:lnTo>
                    <a:pt x="2" y="2"/>
                  </a:lnTo>
                  <a:lnTo>
                    <a:pt x="2" y="2"/>
                  </a:lnTo>
                  <a:lnTo>
                    <a:pt x="2" y="2"/>
                  </a:lnTo>
                  <a:lnTo>
                    <a:pt x="3" y="2"/>
                  </a:lnTo>
                  <a:lnTo>
                    <a:pt x="4" y="2"/>
                  </a:lnTo>
                  <a:lnTo>
                    <a:pt x="5" y="3"/>
                  </a:lnTo>
                  <a:lnTo>
                    <a:pt x="6" y="3"/>
                  </a:lnTo>
                  <a:lnTo>
                    <a:pt x="7" y="3"/>
                  </a:lnTo>
                  <a:lnTo>
                    <a:pt x="7" y="3"/>
                  </a:lnTo>
                  <a:lnTo>
                    <a:pt x="24" y="5"/>
                  </a:lnTo>
                  <a:lnTo>
                    <a:pt x="26" y="7"/>
                  </a:lnTo>
                  <a:lnTo>
                    <a:pt x="11" y="16"/>
                  </a:lnTo>
                  <a:lnTo>
                    <a:pt x="10" y="16"/>
                  </a:lnTo>
                  <a:lnTo>
                    <a:pt x="10" y="17"/>
                  </a:lnTo>
                  <a:lnTo>
                    <a:pt x="9" y="17"/>
                  </a:lnTo>
                  <a:lnTo>
                    <a:pt x="8" y="18"/>
                  </a:lnTo>
                  <a:lnTo>
                    <a:pt x="7" y="19"/>
                  </a:lnTo>
                  <a:lnTo>
                    <a:pt x="7" y="19"/>
                  </a:lnTo>
                  <a:lnTo>
                    <a:pt x="7" y="20"/>
                  </a:lnTo>
                  <a:lnTo>
                    <a:pt x="7" y="21"/>
                  </a:lnTo>
                  <a:lnTo>
                    <a:pt x="6" y="21"/>
                  </a:lnTo>
                  <a:lnTo>
                    <a:pt x="3" y="12"/>
                  </a:lnTo>
                  <a:lnTo>
                    <a:pt x="4" y="12"/>
                  </a:lnTo>
                  <a:lnTo>
                    <a:pt x="4" y="13"/>
                  </a:lnTo>
                  <a:lnTo>
                    <a:pt x="5" y="13"/>
                  </a:lnTo>
                  <a:lnTo>
                    <a:pt x="5" y="14"/>
                  </a:lnTo>
                  <a:lnTo>
                    <a:pt x="5" y="15"/>
                  </a:lnTo>
                  <a:lnTo>
                    <a:pt x="6" y="15"/>
                  </a:lnTo>
                  <a:lnTo>
                    <a:pt x="7" y="15"/>
                  </a:lnTo>
                  <a:lnTo>
                    <a:pt x="7" y="15"/>
                  </a:lnTo>
                  <a:lnTo>
                    <a:pt x="8" y="15"/>
                  </a:lnTo>
                  <a:lnTo>
                    <a:pt x="8" y="14"/>
                  </a:lnTo>
                  <a:lnTo>
                    <a:pt x="11" y="12"/>
                  </a:lnTo>
                  <a:lnTo>
                    <a:pt x="10" y="5"/>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66" name="Freeform 563"/>
            <p:cNvSpPr>
              <a:spLocks/>
            </p:cNvSpPr>
            <p:nvPr/>
          </p:nvSpPr>
          <p:spPr bwMode="auto">
            <a:xfrm>
              <a:off x="1010" y="3616"/>
              <a:ext cx="8" cy="3"/>
            </a:xfrm>
            <a:custGeom>
              <a:avLst/>
              <a:gdLst>
                <a:gd name="T0" fmla="*/ 1 w 8"/>
                <a:gd name="T1" fmla="*/ 2 h 3"/>
                <a:gd name="T2" fmla="*/ 7 w 8"/>
                <a:gd name="T3" fmla="*/ 1 h 3"/>
                <a:gd name="T4" fmla="*/ 0 w 8"/>
                <a:gd name="T5" fmla="*/ 0 h 3"/>
                <a:gd name="T6" fmla="*/ 1 w 8"/>
                <a:gd name="T7" fmla="*/ 2 h 3"/>
              </a:gdLst>
              <a:ahLst/>
              <a:cxnLst>
                <a:cxn ang="0">
                  <a:pos x="T0" y="T1"/>
                </a:cxn>
                <a:cxn ang="0">
                  <a:pos x="T2" y="T3"/>
                </a:cxn>
                <a:cxn ang="0">
                  <a:pos x="T4" y="T5"/>
                </a:cxn>
                <a:cxn ang="0">
                  <a:pos x="T6" y="T7"/>
                </a:cxn>
              </a:cxnLst>
              <a:rect l="0" t="0" r="r" b="b"/>
              <a:pathLst>
                <a:path w="8" h="3">
                  <a:moveTo>
                    <a:pt x="1" y="2"/>
                  </a:moveTo>
                  <a:lnTo>
                    <a:pt x="7" y="1"/>
                  </a:lnTo>
                  <a:lnTo>
                    <a:pt x="0" y="0"/>
                  </a:lnTo>
                  <a:lnTo>
                    <a:pt x="1" y="2"/>
                  </a:lnTo>
                </a:path>
              </a:pathLst>
            </a:custGeom>
            <a:solidFill>
              <a:srgbClr val="B2B2B2"/>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67" name="Freeform 564"/>
            <p:cNvSpPr>
              <a:spLocks/>
            </p:cNvSpPr>
            <p:nvPr/>
          </p:nvSpPr>
          <p:spPr bwMode="auto">
            <a:xfrm>
              <a:off x="657" y="3799"/>
              <a:ext cx="22" cy="29"/>
            </a:xfrm>
            <a:custGeom>
              <a:avLst/>
              <a:gdLst>
                <a:gd name="T0" fmla="*/ 2 w 22"/>
                <a:gd name="T1" fmla="*/ 16 h 29"/>
                <a:gd name="T2" fmla="*/ 2 w 22"/>
                <a:gd name="T3" fmla="*/ 14 h 29"/>
                <a:gd name="T4" fmla="*/ 5 w 22"/>
                <a:gd name="T5" fmla="*/ 14 h 29"/>
                <a:gd name="T6" fmla="*/ 6 w 22"/>
                <a:gd name="T7" fmla="*/ 16 h 29"/>
                <a:gd name="T8" fmla="*/ 7 w 22"/>
                <a:gd name="T9" fmla="*/ 16 h 29"/>
                <a:gd name="T10" fmla="*/ 6 w 22"/>
                <a:gd name="T11" fmla="*/ 14 h 29"/>
                <a:gd name="T12" fmla="*/ 5 w 22"/>
                <a:gd name="T13" fmla="*/ 12 h 29"/>
                <a:gd name="T14" fmla="*/ 2 w 22"/>
                <a:gd name="T15" fmla="*/ 12 h 29"/>
                <a:gd name="T16" fmla="*/ 3 w 22"/>
                <a:gd name="T17" fmla="*/ 10 h 29"/>
                <a:gd name="T18" fmla="*/ 5 w 22"/>
                <a:gd name="T19" fmla="*/ 7 h 29"/>
                <a:gd name="T20" fmla="*/ 6 w 22"/>
                <a:gd name="T21" fmla="*/ 6 h 29"/>
                <a:gd name="T22" fmla="*/ 9 w 22"/>
                <a:gd name="T23" fmla="*/ 4 h 29"/>
                <a:gd name="T24" fmla="*/ 11 w 22"/>
                <a:gd name="T25" fmla="*/ 2 h 29"/>
                <a:gd name="T26" fmla="*/ 13 w 22"/>
                <a:gd name="T27" fmla="*/ 2 h 29"/>
                <a:gd name="T28" fmla="*/ 16 w 22"/>
                <a:gd name="T29" fmla="*/ 2 h 29"/>
                <a:gd name="T30" fmla="*/ 18 w 22"/>
                <a:gd name="T31" fmla="*/ 4 h 29"/>
                <a:gd name="T32" fmla="*/ 19 w 22"/>
                <a:gd name="T33" fmla="*/ 7 h 29"/>
                <a:gd name="T34" fmla="*/ 19 w 22"/>
                <a:gd name="T35" fmla="*/ 9 h 29"/>
                <a:gd name="T36" fmla="*/ 18 w 22"/>
                <a:gd name="T37" fmla="*/ 12 h 29"/>
                <a:gd name="T38" fmla="*/ 16 w 22"/>
                <a:gd name="T39" fmla="*/ 14 h 29"/>
                <a:gd name="T40" fmla="*/ 15 w 22"/>
                <a:gd name="T41" fmla="*/ 16 h 29"/>
                <a:gd name="T42" fmla="*/ 12 w 22"/>
                <a:gd name="T43" fmla="*/ 18 h 29"/>
                <a:gd name="T44" fmla="*/ 10 w 22"/>
                <a:gd name="T45" fmla="*/ 19 h 29"/>
                <a:gd name="T46" fmla="*/ 9 w 22"/>
                <a:gd name="T47" fmla="*/ 20 h 29"/>
                <a:gd name="T48" fmla="*/ 8 w 22"/>
                <a:gd name="T49" fmla="*/ 19 h 29"/>
                <a:gd name="T50" fmla="*/ 7 w 22"/>
                <a:gd name="T51" fmla="*/ 17 h 29"/>
                <a:gd name="T52" fmla="*/ 6 w 22"/>
                <a:gd name="T53" fmla="*/ 17 h 29"/>
                <a:gd name="T54" fmla="*/ 5 w 22"/>
                <a:gd name="T55" fmla="*/ 20 h 29"/>
                <a:gd name="T56" fmla="*/ 4 w 22"/>
                <a:gd name="T57" fmla="*/ 19 h 29"/>
                <a:gd name="T58" fmla="*/ 2 w 22"/>
                <a:gd name="T59" fmla="*/ 18 h 29"/>
                <a:gd name="T60" fmla="*/ 1 w 22"/>
                <a:gd name="T61" fmla="*/ 16 h 29"/>
                <a:gd name="T62" fmla="*/ 2 w 22"/>
                <a:gd name="T63" fmla="*/ 18 h 29"/>
                <a:gd name="T64" fmla="*/ 2 w 22"/>
                <a:gd name="T65" fmla="*/ 20 h 29"/>
                <a:gd name="T66" fmla="*/ 4 w 22"/>
                <a:gd name="T67" fmla="*/ 21 h 29"/>
                <a:gd name="T68" fmla="*/ 4 w 22"/>
                <a:gd name="T69" fmla="*/ 22 h 29"/>
                <a:gd name="T70" fmla="*/ 4 w 22"/>
                <a:gd name="T71" fmla="*/ 25 h 29"/>
                <a:gd name="T72" fmla="*/ 5 w 22"/>
                <a:gd name="T73" fmla="*/ 27 h 29"/>
                <a:gd name="T74" fmla="*/ 7 w 22"/>
                <a:gd name="T75" fmla="*/ 28 h 29"/>
                <a:gd name="T76" fmla="*/ 9 w 22"/>
                <a:gd name="T77" fmla="*/ 27 h 29"/>
                <a:gd name="T78" fmla="*/ 7 w 22"/>
                <a:gd name="T79" fmla="*/ 26 h 29"/>
                <a:gd name="T80" fmla="*/ 6 w 22"/>
                <a:gd name="T81" fmla="*/ 25 h 29"/>
                <a:gd name="T82" fmla="*/ 7 w 22"/>
                <a:gd name="T83" fmla="*/ 23 h 29"/>
                <a:gd name="T84" fmla="*/ 9 w 22"/>
                <a:gd name="T85" fmla="*/ 22 h 29"/>
                <a:gd name="T86" fmla="*/ 11 w 22"/>
                <a:gd name="T87" fmla="*/ 22 h 29"/>
                <a:gd name="T88" fmla="*/ 13 w 22"/>
                <a:gd name="T89" fmla="*/ 21 h 29"/>
                <a:gd name="T90" fmla="*/ 16 w 22"/>
                <a:gd name="T91" fmla="*/ 20 h 29"/>
                <a:gd name="T92" fmla="*/ 17 w 22"/>
                <a:gd name="T93" fmla="*/ 18 h 29"/>
                <a:gd name="T94" fmla="*/ 19 w 22"/>
                <a:gd name="T95" fmla="*/ 16 h 29"/>
                <a:gd name="T96" fmla="*/ 20 w 22"/>
                <a:gd name="T97" fmla="*/ 12 h 29"/>
                <a:gd name="T98" fmla="*/ 21 w 22"/>
                <a:gd name="T99" fmla="*/ 10 h 29"/>
                <a:gd name="T100" fmla="*/ 20 w 22"/>
                <a:gd name="T101" fmla="*/ 7 h 29"/>
                <a:gd name="T102" fmla="*/ 19 w 22"/>
                <a:gd name="T103" fmla="*/ 4 h 29"/>
                <a:gd name="T104" fmla="*/ 16 w 22"/>
                <a:gd name="T105" fmla="*/ 2 h 29"/>
                <a:gd name="T106" fmla="*/ 13 w 22"/>
                <a:gd name="T107" fmla="*/ 1 h 29"/>
                <a:gd name="T108" fmla="*/ 10 w 22"/>
                <a:gd name="T109" fmla="*/ 0 h 29"/>
                <a:gd name="T110" fmla="*/ 8 w 22"/>
                <a:gd name="T111" fmla="*/ 1 h 29"/>
                <a:gd name="T112" fmla="*/ 5 w 22"/>
                <a:gd name="T113" fmla="*/ 3 h 29"/>
                <a:gd name="T114" fmla="*/ 2 w 22"/>
                <a:gd name="T115" fmla="*/ 6 h 29"/>
                <a:gd name="T116" fmla="*/ 1 w 22"/>
                <a:gd name="T117" fmla="*/ 7 h 29"/>
                <a:gd name="T118" fmla="*/ 0 w 22"/>
                <a:gd name="T119" fmla="*/ 10 h 29"/>
                <a:gd name="T120" fmla="*/ 0 w 22"/>
                <a:gd name="T121" fmla="*/ 12 h 29"/>
                <a:gd name="T122" fmla="*/ 0 w 22"/>
                <a:gd name="T123" fmla="*/ 15 h 29"/>
                <a:gd name="T124" fmla="*/ 2 w 22"/>
                <a:gd name="T125" fmla="*/ 1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2" h="29">
                  <a:moveTo>
                    <a:pt x="2" y="16"/>
                  </a:moveTo>
                  <a:lnTo>
                    <a:pt x="2" y="16"/>
                  </a:lnTo>
                  <a:lnTo>
                    <a:pt x="2" y="16"/>
                  </a:lnTo>
                  <a:lnTo>
                    <a:pt x="2" y="16"/>
                  </a:lnTo>
                  <a:lnTo>
                    <a:pt x="2" y="15"/>
                  </a:lnTo>
                  <a:lnTo>
                    <a:pt x="2" y="14"/>
                  </a:lnTo>
                  <a:lnTo>
                    <a:pt x="3" y="14"/>
                  </a:lnTo>
                  <a:lnTo>
                    <a:pt x="4" y="14"/>
                  </a:lnTo>
                  <a:lnTo>
                    <a:pt x="5" y="14"/>
                  </a:lnTo>
                  <a:lnTo>
                    <a:pt x="5" y="15"/>
                  </a:lnTo>
                  <a:lnTo>
                    <a:pt x="6" y="15"/>
                  </a:lnTo>
                  <a:lnTo>
                    <a:pt x="6" y="16"/>
                  </a:lnTo>
                  <a:lnTo>
                    <a:pt x="6" y="16"/>
                  </a:lnTo>
                  <a:lnTo>
                    <a:pt x="7" y="16"/>
                  </a:lnTo>
                  <a:lnTo>
                    <a:pt x="7" y="16"/>
                  </a:lnTo>
                  <a:lnTo>
                    <a:pt x="7" y="15"/>
                  </a:lnTo>
                  <a:lnTo>
                    <a:pt x="6" y="15"/>
                  </a:lnTo>
                  <a:lnTo>
                    <a:pt x="6" y="14"/>
                  </a:lnTo>
                  <a:lnTo>
                    <a:pt x="5" y="13"/>
                  </a:lnTo>
                  <a:lnTo>
                    <a:pt x="5" y="13"/>
                  </a:lnTo>
                  <a:lnTo>
                    <a:pt x="5" y="12"/>
                  </a:lnTo>
                  <a:lnTo>
                    <a:pt x="4" y="12"/>
                  </a:lnTo>
                  <a:lnTo>
                    <a:pt x="3" y="12"/>
                  </a:lnTo>
                  <a:lnTo>
                    <a:pt x="2" y="12"/>
                  </a:lnTo>
                  <a:lnTo>
                    <a:pt x="2" y="12"/>
                  </a:lnTo>
                  <a:lnTo>
                    <a:pt x="3" y="11"/>
                  </a:lnTo>
                  <a:lnTo>
                    <a:pt x="3" y="10"/>
                  </a:lnTo>
                  <a:lnTo>
                    <a:pt x="4" y="9"/>
                  </a:lnTo>
                  <a:lnTo>
                    <a:pt x="5" y="8"/>
                  </a:lnTo>
                  <a:lnTo>
                    <a:pt x="5" y="7"/>
                  </a:lnTo>
                  <a:lnTo>
                    <a:pt x="5" y="7"/>
                  </a:lnTo>
                  <a:lnTo>
                    <a:pt x="5" y="7"/>
                  </a:lnTo>
                  <a:lnTo>
                    <a:pt x="6" y="6"/>
                  </a:lnTo>
                  <a:lnTo>
                    <a:pt x="7" y="6"/>
                  </a:lnTo>
                  <a:lnTo>
                    <a:pt x="8" y="5"/>
                  </a:lnTo>
                  <a:lnTo>
                    <a:pt x="9" y="4"/>
                  </a:lnTo>
                  <a:lnTo>
                    <a:pt x="9" y="3"/>
                  </a:lnTo>
                  <a:lnTo>
                    <a:pt x="10" y="3"/>
                  </a:lnTo>
                  <a:lnTo>
                    <a:pt x="11" y="2"/>
                  </a:lnTo>
                  <a:lnTo>
                    <a:pt x="12" y="2"/>
                  </a:lnTo>
                  <a:lnTo>
                    <a:pt x="12" y="2"/>
                  </a:lnTo>
                  <a:lnTo>
                    <a:pt x="13" y="2"/>
                  </a:lnTo>
                  <a:lnTo>
                    <a:pt x="14" y="2"/>
                  </a:lnTo>
                  <a:lnTo>
                    <a:pt x="15" y="2"/>
                  </a:lnTo>
                  <a:lnTo>
                    <a:pt x="16" y="2"/>
                  </a:lnTo>
                  <a:lnTo>
                    <a:pt x="16" y="3"/>
                  </a:lnTo>
                  <a:lnTo>
                    <a:pt x="17" y="3"/>
                  </a:lnTo>
                  <a:lnTo>
                    <a:pt x="18" y="4"/>
                  </a:lnTo>
                  <a:lnTo>
                    <a:pt x="18" y="5"/>
                  </a:lnTo>
                  <a:lnTo>
                    <a:pt x="19" y="6"/>
                  </a:lnTo>
                  <a:lnTo>
                    <a:pt x="19" y="7"/>
                  </a:lnTo>
                  <a:lnTo>
                    <a:pt x="19" y="7"/>
                  </a:lnTo>
                  <a:lnTo>
                    <a:pt x="19" y="8"/>
                  </a:lnTo>
                  <a:lnTo>
                    <a:pt x="19" y="9"/>
                  </a:lnTo>
                  <a:lnTo>
                    <a:pt x="19" y="10"/>
                  </a:lnTo>
                  <a:lnTo>
                    <a:pt x="18" y="11"/>
                  </a:lnTo>
                  <a:lnTo>
                    <a:pt x="18" y="12"/>
                  </a:lnTo>
                  <a:lnTo>
                    <a:pt x="17" y="12"/>
                  </a:lnTo>
                  <a:lnTo>
                    <a:pt x="16" y="13"/>
                  </a:lnTo>
                  <a:lnTo>
                    <a:pt x="16" y="14"/>
                  </a:lnTo>
                  <a:lnTo>
                    <a:pt x="16" y="15"/>
                  </a:lnTo>
                  <a:lnTo>
                    <a:pt x="15" y="16"/>
                  </a:lnTo>
                  <a:lnTo>
                    <a:pt x="15" y="16"/>
                  </a:lnTo>
                  <a:lnTo>
                    <a:pt x="14" y="16"/>
                  </a:lnTo>
                  <a:lnTo>
                    <a:pt x="13" y="17"/>
                  </a:lnTo>
                  <a:lnTo>
                    <a:pt x="12" y="18"/>
                  </a:lnTo>
                  <a:lnTo>
                    <a:pt x="12" y="18"/>
                  </a:lnTo>
                  <a:lnTo>
                    <a:pt x="11" y="19"/>
                  </a:lnTo>
                  <a:lnTo>
                    <a:pt x="10" y="19"/>
                  </a:lnTo>
                  <a:lnTo>
                    <a:pt x="10" y="20"/>
                  </a:lnTo>
                  <a:lnTo>
                    <a:pt x="9" y="20"/>
                  </a:lnTo>
                  <a:lnTo>
                    <a:pt x="9" y="20"/>
                  </a:lnTo>
                  <a:lnTo>
                    <a:pt x="8" y="20"/>
                  </a:lnTo>
                  <a:lnTo>
                    <a:pt x="7" y="20"/>
                  </a:lnTo>
                  <a:lnTo>
                    <a:pt x="8" y="19"/>
                  </a:lnTo>
                  <a:lnTo>
                    <a:pt x="8" y="18"/>
                  </a:lnTo>
                  <a:lnTo>
                    <a:pt x="8" y="17"/>
                  </a:lnTo>
                  <a:lnTo>
                    <a:pt x="7" y="17"/>
                  </a:lnTo>
                  <a:lnTo>
                    <a:pt x="7" y="16"/>
                  </a:lnTo>
                  <a:lnTo>
                    <a:pt x="6" y="16"/>
                  </a:lnTo>
                  <a:lnTo>
                    <a:pt x="6" y="17"/>
                  </a:lnTo>
                  <a:lnTo>
                    <a:pt x="6" y="18"/>
                  </a:lnTo>
                  <a:lnTo>
                    <a:pt x="5" y="19"/>
                  </a:lnTo>
                  <a:lnTo>
                    <a:pt x="5" y="20"/>
                  </a:lnTo>
                  <a:lnTo>
                    <a:pt x="5" y="20"/>
                  </a:lnTo>
                  <a:lnTo>
                    <a:pt x="4" y="20"/>
                  </a:lnTo>
                  <a:lnTo>
                    <a:pt x="4" y="19"/>
                  </a:lnTo>
                  <a:lnTo>
                    <a:pt x="3" y="19"/>
                  </a:lnTo>
                  <a:lnTo>
                    <a:pt x="3" y="18"/>
                  </a:lnTo>
                  <a:lnTo>
                    <a:pt x="2" y="18"/>
                  </a:lnTo>
                  <a:lnTo>
                    <a:pt x="2" y="17"/>
                  </a:lnTo>
                  <a:lnTo>
                    <a:pt x="2" y="16"/>
                  </a:lnTo>
                  <a:lnTo>
                    <a:pt x="1" y="16"/>
                  </a:lnTo>
                  <a:lnTo>
                    <a:pt x="1" y="17"/>
                  </a:lnTo>
                  <a:lnTo>
                    <a:pt x="1" y="18"/>
                  </a:lnTo>
                  <a:lnTo>
                    <a:pt x="2" y="18"/>
                  </a:lnTo>
                  <a:lnTo>
                    <a:pt x="2" y="19"/>
                  </a:lnTo>
                  <a:lnTo>
                    <a:pt x="2" y="19"/>
                  </a:lnTo>
                  <a:lnTo>
                    <a:pt x="2" y="20"/>
                  </a:lnTo>
                  <a:lnTo>
                    <a:pt x="3" y="20"/>
                  </a:lnTo>
                  <a:lnTo>
                    <a:pt x="3" y="21"/>
                  </a:lnTo>
                  <a:lnTo>
                    <a:pt x="4" y="21"/>
                  </a:lnTo>
                  <a:lnTo>
                    <a:pt x="5" y="21"/>
                  </a:lnTo>
                  <a:lnTo>
                    <a:pt x="4" y="21"/>
                  </a:lnTo>
                  <a:lnTo>
                    <a:pt x="4" y="22"/>
                  </a:lnTo>
                  <a:lnTo>
                    <a:pt x="4" y="23"/>
                  </a:lnTo>
                  <a:lnTo>
                    <a:pt x="4" y="24"/>
                  </a:lnTo>
                  <a:lnTo>
                    <a:pt x="4" y="25"/>
                  </a:lnTo>
                  <a:lnTo>
                    <a:pt x="4" y="26"/>
                  </a:lnTo>
                  <a:lnTo>
                    <a:pt x="5" y="26"/>
                  </a:lnTo>
                  <a:lnTo>
                    <a:pt x="5" y="27"/>
                  </a:lnTo>
                  <a:lnTo>
                    <a:pt x="5" y="27"/>
                  </a:lnTo>
                  <a:lnTo>
                    <a:pt x="6" y="28"/>
                  </a:lnTo>
                  <a:lnTo>
                    <a:pt x="7" y="28"/>
                  </a:lnTo>
                  <a:lnTo>
                    <a:pt x="8" y="28"/>
                  </a:lnTo>
                  <a:lnTo>
                    <a:pt x="9" y="28"/>
                  </a:lnTo>
                  <a:lnTo>
                    <a:pt x="9" y="27"/>
                  </a:lnTo>
                  <a:lnTo>
                    <a:pt x="8" y="27"/>
                  </a:lnTo>
                  <a:lnTo>
                    <a:pt x="7" y="27"/>
                  </a:lnTo>
                  <a:lnTo>
                    <a:pt x="7" y="26"/>
                  </a:lnTo>
                  <a:lnTo>
                    <a:pt x="7" y="26"/>
                  </a:lnTo>
                  <a:lnTo>
                    <a:pt x="7" y="25"/>
                  </a:lnTo>
                  <a:lnTo>
                    <a:pt x="6" y="25"/>
                  </a:lnTo>
                  <a:lnTo>
                    <a:pt x="6" y="24"/>
                  </a:lnTo>
                  <a:lnTo>
                    <a:pt x="7" y="24"/>
                  </a:lnTo>
                  <a:lnTo>
                    <a:pt x="7" y="23"/>
                  </a:lnTo>
                  <a:lnTo>
                    <a:pt x="7" y="22"/>
                  </a:lnTo>
                  <a:lnTo>
                    <a:pt x="8" y="22"/>
                  </a:lnTo>
                  <a:lnTo>
                    <a:pt x="9" y="22"/>
                  </a:lnTo>
                  <a:lnTo>
                    <a:pt x="9" y="22"/>
                  </a:lnTo>
                  <a:lnTo>
                    <a:pt x="10" y="22"/>
                  </a:lnTo>
                  <a:lnTo>
                    <a:pt x="11" y="22"/>
                  </a:lnTo>
                  <a:lnTo>
                    <a:pt x="12" y="21"/>
                  </a:lnTo>
                  <a:lnTo>
                    <a:pt x="12" y="21"/>
                  </a:lnTo>
                  <a:lnTo>
                    <a:pt x="13" y="21"/>
                  </a:lnTo>
                  <a:lnTo>
                    <a:pt x="14" y="21"/>
                  </a:lnTo>
                  <a:lnTo>
                    <a:pt x="15" y="20"/>
                  </a:lnTo>
                  <a:lnTo>
                    <a:pt x="16" y="20"/>
                  </a:lnTo>
                  <a:lnTo>
                    <a:pt x="16" y="19"/>
                  </a:lnTo>
                  <a:lnTo>
                    <a:pt x="16" y="18"/>
                  </a:lnTo>
                  <a:lnTo>
                    <a:pt x="17" y="18"/>
                  </a:lnTo>
                  <a:lnTo>
                    <a:pt x="18" y="17"/>
                  </a:lnTo>
                  <a:lnTo>
                    <a:pt x="19" y="16"/>
                  </a:lnTo>
                  <a:lnTo>
                    <a:pt x="19" y="16"/>
                  </a:lnTo>
                  <a:lnTo>
                    <a:pt x="19" y="15"/>
                  </a:lnTo>
                  <a:lnTo>
                    <a:pt x="20" y="14"/>
                  </a:lnTo>
                  <a:lnTo>
                    <a:pt x="20" y="12"/>
                  </a:lnTo>
                  <a:lnTo>
                    <a:pt x="21" y="12"/>
                  </a:lnTo>
                  <a:lnTo>
                    <a:pt x="21" y="11"/>
                  </a:lnTo>
                  <a:lnTo>
                    <a:pt x="21" y="10"/>
                  </a:lnTo>
                  <a:lnTo>
                    <a:pt x="21" y="9"/>
                  </a:lnTo>
                  <a:lnTo>
                    <a:pt x="20" y="7"/>
                  </a:lnTo>
                  <a:lnTo>
                    <a:pt x="20" y="7"/>
                  </a:lnTo>
                  <a:lnTo>
                    <a:pt x="20" y="6"/>
                  </a:lnTo>
                  <a:lnTo>
                    <a:pt x="19" y="5"/>
                  </a:lnTo>
                  <a:lnTo>
                    <a:pt x="19" y="4"/>
                  </a:lnTo>
                  <a:lnTo>
                    <a:pt x="18" y="3"/>
                  </a:lnTo>
                  <a:lnTo>
                    <a:pt x="17" y="2"/>
                  </a:lnTo>
                  <a:lnTo>
                    <a:pt x="16" y="2"/>
                  </a:lnTo>
                  <a:lnTo>
                    <a:pt x="15" y="1"/>
                  </a:lnTo>
                  <a:lnTo>
                    <a:pt x="14" y="1"/>
                  </a:lnTo>
                  <a:lnTo>
                    <a:pt x="13" y="1"/>
                  </a:lnTo>
                  <a:lnTo>
                    <a:pt x="12" y="0"/>
                  </a:lnTo>
                  <a:lnTo>
                    <a:pt x="12" y="0"/>
                  </a:lnTo>
                  <a:lnTo>
                    <a:pt x="10" y="0"/>
                  </a:lnTo>
                  <a:lnTo>
                    <a:pt x="9" y="1"/>
                  </a:lnTo>
                  <a:lnTo>
                    <a:pt x="9" y="1"/>
                  </a:lnTo>
                  <a:lnTo>
                    <a:pt x="8" y="1"/>
                  </a:lnTo>
                  <a:lnTo>
                    <a:pt x="7" y="2"/>
                  </a:lnTo>
                  <a:lnTo>
                    <a:pt x="5" y="2"/>
                  </a:lnTo>
                  <a:lnTo>
                    <a:pt x="5" y="3"/>
                  </a:lnTo>
                  <a:lnTo>
                    <a:pt x="4" y="4"/>
                  </a:lnTo>
                  <a:lnTo>
                    <a:pt x="3" y="5"/>
                  </a:lnTo>
                  <a:lnTo>
                    <a:pt x="2" y="6"/>
                  </a:lnTo>
                  <a:lnTo>
                    <a:pt x="2" y="7"/>
                  </a:lnTo>
                  <a:lnTo>
                    <a:pt x="2" y="7"/>
                  </a:lnTo>
                  <a:lnTo>
                    <a:pt x="1" y="7"/>
                  </a:lnTo>
                  <a:lnTo>
                    <a:pt x="1" y="8"/>
                  </a:lnTo>
                  <a:lnTo>
                    <a:pt x="0" y="9"/>
                  </a:lnTo>
                  <a:lnTo>
                    <a:pt x="0" y="10"/>
                  </a:lnTo>
                  <a:lnTo>
                    <a:pt x="0" y="11"/>
                  </a:lnTo>
                  <a:lnTo>
                    <a:pt x="0" y="12"/>
                  </a:lnTo>
                  <a:lnTo>
                    <a:pt x="0" y="12"/>
                  </a:lnTo>
                  <a:lnTo>
                    <a:pt x="0" y="13"/>
                  </a:lnTo>
                  <a:lnTo>
                    <a:pt x="0" y="14"/>
                  </a:lnTo>
                  <a:lnTo>
                    <a:pt x="0" y="15"/>
                  </a:lnTo>
                  <a:lnTo>
                    <a:pt x="0" y="16"/>
                  </a:lnTo>
                  <a:lnTo>
                    <a:pt x="1" y="16"/>
                  </a:lnTo>
                  <a:lnTo>
                    <a:pt x="2" y="16"/>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68" name="Freeform 565"/>
            <p:cNvSpPr>
              <a:spLocks/>
            </p:cNvSpPr>
            <p:nvPr/>
          </p:nvSpPr>
          <p:spPr bwMode="auto">
            <a:xfrm>
              <a:off x="677" y="3811"/>
              <a:ext cx="26" cy="27"/>
            </a:xfrm>
            <a:custGeom>
              <a:avLst/>
              <a:gdLst>
                <a:gd name="T0" fmla="*/ 14 w 26"/>
                <a:gd name="T1" fmla="*/ 21 h 27"/>
                <a:gd name="T2" fmla="*/ 12 w 26"/>
                <a:gd name="T3" fmla="*/ 23 h 27"/>
                <a:gd name="T4" fmla="*/ 10 w 26"/>
                <a:gd name="T5" fmla="*/ 24 h 27"/>
                <a:gd name="T6" fmla="*/ 9 w 26"/>
                <a:gd name="T7" fmla="*/ 24 h 27"/>
                <a:gd name="T8" fmla="*/ 7 w 26"/>
                <a:gd name="T9" fmla="*/ 24 h 27"/>
                <a:gd name="T10" fmla="*/ 6 w 26"/>
                <a:gd name="T11" fmla="*/ 24 h 27"/>
                <a:gd name="T12" fmla="*/ 4 w 26"/>
                <a:gd name="T13" fmla="*/ 23 h 27"/>
                <a:gd name="T14" fmla="*/ 2 w 26"/>
                <a:gd name="T15" fmla="*/ 21 h 27"/>
                <a:gd name="T16" fmla="*/ 2 w 26"/>
                <a:gd name="T17" fmla="*/ 20 h 27"/>
                <a:gd name="T18" fmla="*/ 2 w 26"/>
                <a:gd name="T19" fmla="*/ 18 h 27"/>
                <a:gd name="T20" fmla="*/ 3 w 26"/>
                <a:gd name="T21" fmla="*/ 16 h 27"/>
                <a:gd name="T22" fmla="*/ 4 w 26"/>
                <a:gd name="T23" fmla="*/ 15 h 27"/>
                <a:gd name="T24" fmla="*/ 10 w 26"/>
                <a:gd name="T25" fmla="*/ 7 h 27"/>
                <a:gd name="T26" fmla="*/ 10 w 26"/>
                <a:gd name="T27" fmla="*/ 7 h 27"/>
                <a:gd name="T28" fmla="*/ 11 w 26"/>
                <a:gd name="T29" fmla="*/ 6 h 27"/>
                <a:gd name="T30" fmla="*/ 12 w 26"/>
                <a:gd name="T31" fmla="*/ 5 h 27"/>
                <a:gd name="T32" fmla="*/ 14 w 26"/>
                <a:gd name="T33" fmla="*/ 5 h 27"/>
                <a:gd name="T34" fmla="*/ 15 w 26"/>
                <a:gd name="T35" fmla="*/ 5 h 27"/>
                <a:gd name="T36" fmla="*/ 8 w 26"/>
                <a:gd name="T37" fmla="*/ 1 h 27"/>
                <a:gd name="T38" fmla="*/ 9 w 26"/>
                <a:gd name="T39" fmla="*/ 2 h 27"/>
                <a:gd name="T40" fmla="*/ 9 w 26"/>
                <a:gd name="T41" fmla="*/ 3 h 27"/>
                <a:gd name="T42" fmla="*/ 8 w 26"/>
                <a:gd name="T43" fmla="*/ 5 h 27"/>
                <a:gd name="T44" fmla="*/ 2 w 26"/>
                <a:gd name="T45" fmla="*/ 14 h 27"/>
                <a:gd name="T46" fmla="*/ 1 w 26"/>
                <a:gd name="T47" fmla="*/ 15 h 27"/>
                <a:gd name="T48" fmla="*/ 0 w 26"/>
                <a:gd name="T49" fmla="*/ 17 h 27"/>
                <a:gd name="T50" fmla="*/ 0 w 26"/>
                <a:gd name="T51" fmla="*/ 19 h 27"/>
                <a:gd name="T52" fmla="*/ 0 w 26"/>
                <a:gd name="T53" fmla="*/ 20 h 27"/>
                <a:gd name="T54" fmla="*/ 1 w 26"/>
                <a:gd name="T55" fmla="*/ 22 h 27"/>
                <a:gd name="T56" fmla="*/ 2 w 26"/>
                <a:gd name="T57" fmla="*/ 24 h 27"/>
                <a:gd name="T58" fmla="*/ 4 w 26"/>
                <a:gd name="T59" fmla="*/ 24 h 27"/>
                <a:gd name="T60" fmla="*/ 6 w 26"/>
                <a:gd name="T61" fmla="*/ 25 h 27"/>
                <a:gd name="T62" fmla="*/ 7 w 26"/>
                <a:gd name="T63" fmla="*/ 26 h 27"/>
                <a:gd name="T64" fmla="*/ 9 w 26"/>
                <a:gd name="T65" fmla="*/ 26 h 27"/>
                <a:gd name="T66" fmla="*/ 10 w 26"/>
                <a:gd name="T67" fmla="*/ 26 h 27"/>
                <a:gd name="T68" fmla="*/ 12 w 26"/>
                <a:gd name="T69" fmla="*/ 24 h 27"/>
                <a:gd name="T70" fmla="*/ 14 w 26"/>
                <a:gd name="T71" fmla="*/ 24 h 27"/>
                <a:gd name="T72" fmla="*/ 20 w 26"/>
                <a:gd name="T73" fmla="*/ 15 h 27"/>
                <a:gd name="T74" fmla="*/ 21 w 26"/>
                <a:gd name="T75" fmla="*/ 13 h 27"/>
                <a:gd name="T76" fmla="*/ 22 w 26"/>
                <a:gd name="T77" fmla="*/ 12 h 27"/>
                <a:gd name="T78" fmla="*/ 23 w 26"/>
                <a:gd name="T79" fmla="*/ 12 h 27"/>
                <a:gd name="T80" fmla="*/ 24 w 26"/>
                <a:gd name="T81" fmla="*/ 13 h 27"/>
                <a:gd name="T82" fmla="*/ 20 w 26"/>
                <a:gd name="T83" fmla="*/ 8 h 27"/>
                <a:gd name="T84" fmla="*/ 20 w 26"/>
                <a:gd name="T85" fmla="*/ 10 h 27"/>
                <a:gd name="T86" fmla="*/ 20 w 26"/>
                <a:gd name="T87" fmla="*/ 11 h 27"/>
                <a:gd name="T88" fmla="*/ 19 w 26"/>
                <a:gd name="T89" fmla="*/ 12 h 27"/>
                <a:gd name="T90" fmla="*/ 19 w 26"/>
                <a:gd name="T91" fmla="*/ 14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6" h="27">
                  <a:moveTo>
                    <a:pt x="14" y="20"/>
                  </a:moveTo>
                  <a:lnTo>
                    <a:pt x="14" y="21"/>
                  </a:lnTo>
                  <a:lnTo>
                    <a:pt x="13" y="22"/>
                  </a:lnTo>
                  <a:lnTo>
                    <a:pt x="12" y="23"/>
                  </a:lnTo>
                  <a:lnTo>
                    <a:pt x="11" y="24"/>
                  </a:lnTo>
                  <a:lnTo>
                    <a:pt x="10" y="24"/>
                  </a:lnTo>
                  <a:lnTo>
                    <a:pt x="10" y="24"/>
                  </a:lnTo>
                  <a:lnTo>
                    <a:pt x="9" y="24"/>
                  </a:lnTo>
                  <a:lnTo>
                    <a:pt x="8" y="25"/>
                  </a:lnTo>
                  <a:lnTo>
                    <a:pt x="7" y="24"/>
                  </a:lnTo>
                  <a:lnTo>
                    <a:pt x="6" y="24"/>
                  </a:lnTo>
                  <a:lnTo>
                    <a:pt x="6" y="24"/>
                  </a:lnTo>
                  <a:lnTo>
                    <a:pt x="5" y="24"/>
                  </a:lnTo>
                  <a:lnTo>
                    <a:pt x="4" y="23"/>
                  </a:lnTo>
                  <a:lnTo>
                    <a:pt x="3" y="22"/>
                  </a:lnTo>
                  <a:lnTo>
                    <a:pt x="2" y="21"/>
                  </a:lnTo>
                  <a:lnTo>
                    <a:pt x="2" y="20"/>
                  </a:lnTo>
                  <a:lnTo>
                    <a:pt x="2" y="20"/>
                  </a:lnTo>
                  <a:lnTo>
                    <a:pt x="2" y="19"/>
                  </a:lnTo>
                  <a:lnTo>
                    <a:pt x="2" y="18"/>
                  </a:lnTo>
                  <a:lnTo>
                    <a:pt x="2" y="17"/>
                  </a:lnTo>
                  <a:lnTo>
                    <a:pt x="3" y="16"/>
                  </a:lnTo>
                  <a:lnTo>
                    <a:pt x="3" y="15"/>
                  </a:lnTo>
                  <a:lnTo>
                    <a:pt x="4" y="15"/>
                  </a:lnTo>
                  <a:lnTo>
                    <a:pt x="5" y="14"/>
                  </a:lnTo>
                  <a:lnTo>
                    <a:pt x="10" y="7"/>
                  </a:lnTo>
                  <a:lnTo>
                    <a:pt x="10" y="7"/>
                  </a:lnTo>
                  <a:lnTo>
                    <a:pt x="10" y="7"/>
                  </a:lnTo>
                  <a:lnTo>
                    <a:pt x="10" y="6"/>
                  </a:lnTo>
                  <a:lnTo>
                    <a:pt x="11" y="6"/>
                  </a:lnTo>
                  <a:lnTo>
                    <a:pt x="11" y="5"/>
                  </a:lnTo>
                  <a:lnTo>
                    <a:pt x="12" y="5"/>
                  </a:lnTo>
                  <a:lnTo>
                    <a:pt x="13" y="5"/>
                  </a:lnTo>
                  <a:lnTo>
                    <a:pt x="14" y="5"/>
                  </a:lnTo>
                  <a:lnTo>
                    <a:pt x="15" y="6"/>
                  </a:lnTo>
                  <a:lnTo>
                    <a:pt x="15" y="5"/>
                  </a:lnTo>
                  <a:lnTo>
                    <a:pt x="8" y="0"/>
                  </a:lnTo>
                  <a:lnTo>
                    <a:pt x="8" y="1"/>
                  </a:lnTo>
                  <a:lnTo>
                    <a:pt x="9" y="1"/>
                  </a:lnTo>
                  <a:lnTo>
                    <a:pt x="9" y="2"/>
                  </a:lnTo>
                  <a:lnTo>
                    <a:pt x="9" y="2"/>
                  </a:lnTo>
                  <a:lnTo>
                    <a:pt x="9" y="3"/>
                  </a:lnTo>
                  <a:lnTo>
                    <a:pt x="8" y="4"/>
                  </a:lnTo>
                  <a:lnTo>
                    <a:pt x="8" y="5"/>
                  </a:lnTo>
                  <a:lnTo>
                    <a:pt x="7" y="5"/>
                  </a:lnTo>
                  <a:lnTo>
                    <a:pt x="2" y="14"/>
                  </a:lnTo>
                  <a:lnTo>
                    <a:pt x="1" y="15"/>
                  </a:lnTo>
                  <a:lnTo>
                    <a:pt x="1" y="15"/>
                  </a:lnTo>
                  <a:lnTo>
                    <a:pt x="0" y="16"/>
                  </a:lnTo>
                  <a:lnTo>
                    <a:pt x="0" y="17"/>
                  </a:lnTo>
                  <a:lnTo>
                    <a:pt x="0" y="18"/>
                  </a:lnTo>
                  <a:lnTo>
                    <a:pt x="0" y="19"/>
                  </a:lnTo>
                  <a:lnTo>
                    <a:pt x="0" y="20"/>
                  </a:lnTo>
                  <a:lnTo>
                    <a:pt x="0" y="20"/>
                  </a:lnTo>
                  <a:lnTo>
                    <a:pt x="1" y="21"/>
                  </a:lnTo>
                  <a:lnTo>
                    <a:pt x="1" y="22"/>
                  </a:lnTo>
                  <a:lnTo>
                    <a:pt x="2" y="23"/>
                  </a:lnTo>
                  <a:lnTo>
                    <a:pt x="2" y="24"/>
                  </a:lnTo>
                  <a:lnTo>
                    <a:pt x="3" y="24"/>
                  </a:lnTo>
                  <a:lnTo>
                    <a:pt x="4" y="24"/>
                  </a:lnTo>
                  <a:lnTo>
                    <a:pt x="5" y="25"/>
                  </a:lnTo>
                  <a:lnTo>
                    <a:pt x="6" y="25"/>
                  </a:lnTo>
                  <a:lnTo>
                    <a:pt x="6" y="26"/>
                  </a:lnTo>
                  <a:lnTo>
                    <a:pt x="7" y="26"/>
                  </a:lnTo>
                  <a:lnTo>
                    <a:pt x="8" y="26"/>
                  </a:lnTo>
                  <a:lnTo>
                    <a:pt x="9" y="26"/>
                  </a:lnTo>
                  <a:lnTo>
                    <a:pt x="10" y="26"/>
                  </a:lnTo>
                  <a:lnTo>
                    <a:pt x="10" y="26"/>
                  </a:lnTo>
                  <a:lnTo>
                    <a:pt x="11" y="25"/>
                  </a:lnTo>
                  <a:lnTo>
                    <a:pt x="12" y="24"/>
                  </a:lnTo>
                  <a:lnTo>
                    <a:pt x="13" y="24"/>
                  </a:lnTo>
                  <a:lnTo>
                    <a:pt x="14" y="24"/>
                  </a:lnTo>
                  <a:lnTo>
                    <a:pt x="14" y="23"/>
                  </a:lnTo>
                  <a:lnTo>
                    <a:pt x="20" y="15"/>
                  </a:lnTo>
                  <a:lnTo>
                    <a:pt x="21" y="14"/>
                  </a:lnTo>
                  <a:lnTo>
                    <a:pt x="21" y="13"/>
                  </a:lnTo>
                  <a:lnTo>
                    <a:pt x="22" y="13"/>
                  </a:lnTo>
                  <a:lnTo>
                    <a:pt x="22" y="12"/>
                  </a:lnTo>
                  <a:lnTo>
                    <a:pt x="23" y="12"/>
                  </a:lnTo>
                  <a:lnTo>
                    <a:pt x="23" y="12"/>
                  </a:lnTo>
                  <a:lnTo>
                    <a:pt x="23" y="13"/>
                  </a:lnTo>
                  <a:lnTo>
                    <a:pt x="24" y="13"/>
                  </a:lnTo>
                  <a:lnTo>
                    <a:pt x="25" y="12"/>
                  </a:lnTo>
                  <a:lnTo>
                    <a:pt x="20" y="8"/>
                  </a:lnTo>
                  <a:lnTo>
                    <a:pt x="19" y="9"/>
                  </a:lnTo>
                  <a:lnTo>
                    <a:pt x="20" y="10"/>
                  </a:lnTo>
                  <a:lnTo>
                    <a:pt x="20" y="11"/>
                  </a:lnTo>
                  <a:lnTo>
                    <a:pt x="20" y="11"/>
                  </a:lnTo>
                  <a:lnTo>
                    <a:pt x="20" y="12"/>
                  </a:lnTo>
                  <a:lnTo>
                    <a:pt x="19" y="12"/>
                  </a:lnTo>
                  <a:lnTo>
                    <a:pt x="19" y="13"/>
                  </a:lnTo>
                  <a:lnTo>
                    <a:pt x="19" y="14"/>
                  </a:lnTo>
                  <a:lnTo>
                    <a:pt x="14" y="20"/>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69" name="Freeform 566"/>
            <p:cNvSpPr>
              <a:spLocks/>
            </p:cNvSpPr>
            <p:nvPr/>
          </p:nvSpPr>
          <p:spPr bwMode="auto">
            <a:xfrm>
              <a:off x="690" y="3830"/>
              <a:ext cx="23" cy="26"/>
            </a:xfrm>
            <a:custGeom>
              <a:avLst/>
              <a:gdLst>
                <a:gd name="T0" fmla="*/ 13 w 23"/>
                <a:gd name="T1" fmla="*/ 12 h 26"/>
                <a:gd name="T2" fmla="*/ 9 w 23"/>
                <a:gd name="T3" fmla="*/ 10 h 26"/>
                <a:gd name="T4" fmla="*/ 9 w 23"/>
                <a:gd name="T5" fmla="*/ 11 h 26"/>
                <a:gd name="T6" fmla="*/ 8 w 23"/>
                <a:gd name="T7" fmla="*/ 11 h 26"/>
                <a:gd name="T8" fmla="*/ 7 w 23"/>
                <a:gd name="T9" fmla="*/ 12 h 26"/>
                <a:gd name="T10" fmla="*/ 6 w 23"/>
                <a:gd name="T11" fmla="*/ 13 h 26"/>
                <a:gd name="T12" fmla="*/ 6 w 23"/>
                <a:gd name="T13" fmla="*/ 13 h 26"/>
                <a:gd name="T14" fmla="*/ 6 w 23"/>
                <a:gd name="T15" fmla="*/ 14 h 26"/>
                <a:gd name="T16" fmla="*/ 5 w 23"/>
                <a:gd name="T17" fmla="*/ 14 h 26"/>
                <a:gd name="T18" fmla="*/ 5 w 23"/>
                <a:gd name="T19" fmla="*/ 15 h 26"/>
                <a:gd name="T20" fmla="*/ 5 w 23"/>
                <a:gd name="T21" fmla="*/ 15 h 26"/>
                <a:gd name="T22" fmla="*/ 6 w 23"/>
                <a:gd name="T23" fmla="*/ 16 h 26"/>
                <a:gd name="T24" fmla="*/ 6 w 23"/>
                <a:gd name="T25" fmla="*/ 16 h 26"/>
                <a:gd name="T26" fmla="*/ 6 w 23"/>
                <a:gd name="T27" fmla="*/ 17 h 26"/>
                <a:gd name="T28" fmla="*/ 6 w 23"/>
                <a:gd name="T29" fmla="*/ 18 h 26"/>
                <a:gd name="T30" fmla="*/ 0 w 23"/>
                <a:gd name="T31" fmla="*/ 14 h 26"/>
                <a:gd name="T32" fmla="*/ 0 w 23"/>
                <a:gd name="T33" fmla="*/ 13 h 26"/>
                <a:gd name="T34" fmla="*/ 1 w 23"/>
                <a:gd name="T35" fmla="*/ 13 h 26"/>
                <a:gd name="T36" fmla="*/ 2 w 23"/>
                <a:gd name="T37" fmla="*/ 13 h 26"/>
                <a:gd name="T38" fmla="*/ 2 w 23"/>
                <a:gd name="T39" fmla="*/ 13 h 26"/>
                <a:gd name="T40" fmla="*/ 3 w 23"/>
                <a:gd name="T41" fmla="*/ 13 h 26"/>
                <a:gd name="T42" fmla="*/ 4 w 23"/>
                <a:gd name="T43" fmla="*/ 12 h 26"/>
                <a:gd name="T44" fmla="*/ 5 w 23"/>
                <a:gd name="T45" fmla="*/ 12 h 26"/>
                <a:gd name="T46" fmla="*/ 6 w 23"/>
                <a:gd name="T47" fmla="*/ 11 h 26"/>
                <a:gd name="T48" fmla="*/ 6 w 23"/>
                <a:gd name="T49" fmla="*/ 11 h 26"/>
                <a:gd name="T50" fmla="*/ 19 w 23"/>
                <a:gd name="T51" fmla="*/ 0 h 26"/>
                <a:gd name="T52" fmla="*/ 22 w 23"/>
                <a:gd name="T53" fmla="*/ 1 h 26"/>
                <a:gd name="T54" fmla="*/ 18 w 23"/>
                <a:gd name="T55" fmla="*/ 18 h 26"/>
                <a:gd name="T56" fmla="*/ 17 w 23"/>
                <a:gd name="T57" fmla="*/ 19 h 26"/>
                <a:gd name="T58" fmla="*/ 17 w 23"/>
                <a:gd name="T59" fmla="*/ 19 h 26"/>
                <a:gd name="T60" fmla="*/ 17 w 23"/>
                <a:gd name="T61" fmla="*/ 20 h 26"/>
                <a:gd name="T62" fmla="*/ 17 w 23"/>
                <a:gd name="T63" fmla="*/ 22 h 26"/>
                <a:gd name="T64" fmla="*/ 17 w 23"/>
                <a:gd name="T65" fmla="*/ 23 h 26"/>
                <a:gd name="T66" fmla="*/ 17 w 23"/>
                <a:gd name="T67" fmla="*/ 23 h 26"/>
                <a:gd name="T68" fmla="*/ 18 w 23"/>
                <a:gd name="T69" fmla="*/ 23 h 26"/>
                <a:gd name="T70" fmla="*/ 18 w 23"/>
                <a:gd name="T71" fmla="*/ 24 h 26"/>
                <a:gd name="T72" fmla="*/ 18 w 23"/>
                <a:gd name="T73" fmla="*/ 25 h 26"/>
                <a:gd name="T74" fmla="*/ 10 w 23"/>
                <a:gd name="T75" fmla="*/ 20 h 26"/>
                <a:gd name="T76" fmla="*/ 11 w 23"/>
                <a:gd name="T77" fmla="*/ 19 h 26"/>
                <a:gd name="T78" fmla="*/ 12 w 23"/>
                <a:gd name="T79" fmla="*/ 19 h 26"/>
                <a:gd name="T80" fmla="*/ 12 w 23"/>
                <a:gd name="T81" fmla="*/ 20 h 26"/>
                <a:gd name="T82" fmla="*/ 13 w 23"/>
                <a:gd name="T83" fmla="*/ 20 h 26"/>
                <a:gd name="T84" fmla="*/ 13 w 23"/>
                <a:gd name="T85" fmla="*/ 20 h 26"/>
                <a:gd name="T86" fmla="*/ 14 w 23"/>
                <a:gd name="T87" fmla="*/ 20 h 26"/>
                <a:gd name="T88" fmla="*/ 14 w 23"/>
                <a:gd name="T89" fmla="*/ 19 h 26"/>
                <a:gd name="T90" fmla="*/ 15 w 23"/>
                <a:gd name="T91" fmla="*/ 19 h 26"/>
                <a:gd name="T92" fmla="*/ 16 w 23"/>
                <a:gd name="T93" fmla="*/ 14 h 26"/>
                <a:gd name="T94" fmla="*/ 13 w 23"/>
                <a:gd name="T95" fmla="*/ 12 h 26"/>
                <a:gd name="T96" fmla="*/ 13 w 23"/>
                <a:gd name="T97" fmla="*/ 11 h 26"/>
                <a:gd name="T98" fmla="*/ 17 w 23"/>
                <a:gd name="T99" fmla="*/ 13 h 26"/>
                <a:gd name="T100" fmla="*/ 18 w 23"/>
                <a:gd name="T101" fmla="*/ 2 h 26"/>
                <a:gd name="T102" fmla="*/ 10 w 23"/>
                <a:gd name="T103" fmla="*/ 10 h 26"/>
                <a:gd name="T104" fmla="*/ 13 w 23"/>
                <a:gd name="T105" fmla="*/ 11 h 26"/>
                <a:gd name="T106" fmla="*/ 13 w 23"/>
                <a:gd name="T107" fmla="*/ 12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3" h="26">
                  <a:moveTo>
                    <a:pt x="13" y="12"/>
                  </a:moveTo>
                  <a:lnTo>
                    <a:pt x="9" y="10"/>
                  </a:lnTo>
                  <a:lnTo>
                    <a:pt x="9" y="11"/>
                  </a:lnTo>
                  <a:lnTo>
                    <a:pt x="8" y="11"/>
                  </a:lnTo>
                  <a:lnTo>
                    <a:pt x="7" y="12"/>
                  </a:lnTo>
                  <a:lnTo>
                    <a:pt x="6" y="13"/>
                  </a:lnTo>
                  <a:lnTo>
                    <a:pt x="6" y="13"/>
                  </a:lnTo>
                  <a:lnTo>
                    <a:pt x="6" y="14"/>
                  </a:lnTo>
                  <a:lnTo>
                    <a:pt x="5" y="14"/>
                  </a:lnTo>
                  <a:lnTo>
                    <a:pt x="5" y="15"/>
                  </a:lnTo>
                  <a:lnTo>
                    <a:pt x="5" y="15"/>
                  </a:lnTo>
                  <a:lnTo>
                    <a:pt x="6" y="16"/>
                  </a:lnTo>
                  <a:lnTo>
                    <a:pt x="6" y="16"/>
                  </a:lnTo>
                  <a:lnTo>
                    <a:pt x="6" y="17"/>
                  </a:lnTo>
                  <a:lnTo>
                    <a:pt x="6" y="18"/>
                  </a:lnTo>
                  <a:lnTo>
                    <a:pt x="0" y="14"/>
                  </a:lnTo>
                  <a:lnTo>
                    <a:pt x="0" y="13"/>
                  </a:lnTo>
                  <a:lnTo>
                    <a:pt x="1" y="13"/>
                  </a:lnTo>
                  <a:lnTo>
                    <a:pt x="2" y="13"/>
                  </a:lnTo>
                  <a:lnTo>
                    <a:pt x="2" y="13"/>
                  </a:lnTo>
                  <a:lnTo>
                    <a:pt x="3" y="13"/>
                  </a:lnTo>
                  <a:lnTo>
                    <a:pt x="4" y="12"/>
                  </a:lnTo>
                  <a:lnTo>
                    <a:pt x="5" y="12"/>
                  </a:lnTo>
                  <a:lnTo>
                    <a:pt x="6" y="11"/>
                  </a:lnTo>
                  <a:lnTo>
                    <a:pt x="6" y="11"/>
                  </a:lnTo>
                  <a:lnTo>
                    <a:pt x="19" y="0"/>
                  </a:lnTo>
                  <a:lnTo>
                    <a:pt x="22" y="1"/>
                  </a:lnTo>
                  <a:lnTo>
                    <a:pt x="18" y="18"/>
                  </a:lnTo>
                  <a:lnTo>
                    <a:pt x="17" y="19"/>
                  </a:lnTo>
                  <a:lnTo>
                    <a:pt x="17" y="19"/>
                  </a:lnTo>
                  <a:lnTo>
                    <a:pt x="17" y="20"/>
                  </a:lnTo>
                  <a:lnTo>
                    <a:pt x="17" y="22"/>
                  </a:lnTo>
                  <a:lnTo>
                    <a:pt x="17" y="23"/>
                  </a:lnTo>
                  <a:lnTo>
                    <a:pt x="17" y="23"/>
                  </a:lnTo>
                  <a:lnTo>
                    <a:pt x="18" y="23"/>
                  </a:lnTo>
                  <a:lnTo>
                    <a:pt x="18" y="24"/>
                  </a:lnTo>
                  <a:lnTo>
                    <a:pt x="18" y="25"/>
                  </a:lnTo>
                  <a:lnTo>
                    <a:pt x="10" y="20"/>
                  </a:lnTo>
                  <a:lnTo>
                    <a:pt x="11" y="19"/>
                  </a:lnTo>
                  <a:lnTo>
                    <a:pt x="12" y="19"/>
                  </a:lnTo>
                  <a:lnTo>
                    <a:pt x="12" y="20"/>
                  </a:lnTo>
                  <a:lnTo>
                    <a:pt x="13" y="20"/>
                  </a:lnTo>
                  <a:lnTo>
                    <a:pt x="13" y="20"/>
                  </a:lnTo>
                  <a:lnTo>
                    <a:pt x="14" y="20"/>
                  </a:lnTo>
                  <a:lnTo>
                    <a:pt x="14" y="19"/>
                  </a:lnTo>
                  <a:lnTo>
                    <a:pt x="15" y="19"/>
                  </a:lnTo>
                  <a:lnTo>
                    <a:pt x="16" y="14"/>
                  </a:lnTo>
                  <a:lnTo>
                    <a:pt x="13" y="12"/>
                  </a:lnTo>
                  <a:lnTo>
                    <a:pt x="13" y="11"/>
                  </a:lnTo>
                  <a:lnTo>
                    <a:pt x="17" y="13"/>
                  </a:lnTo>
                  <a:lnTo>
                    <a:pt x="18" y="2"/>
                  </a:lnTo>
                  <a:lnTo>
                    <a:pt x="10" y="10"/>
                  </a:lnTo>
                  <a:lnTo>
                    <a:pt x="13" y="11"/>
                  </a:lnTo>
                  <a:lnTo>
                    <a:pt x="13" y="12"/>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70" name="Freeform 567"/>
            <p:cNvSpPr>
              <a:spLocks/>
            </p:cNvSpPr>
            <p:nvPr/>
          </p:nvSpPr>
          <p:spPr bwMode="auto">
            <a:xfrm>
              <a:off x="714" y="3837"/>
              <a:ext cx="24" cy="30"/>
            </a:xfrm>
            <a:custGeom>
              <a:avLst/>
              <a:gdLst>
                <a:gd name="T0" fmla="*/ 13 w 24"/>
                <a:gd name="T1" fmla="*/ 27 h 30"/>
                <a:gd name="T2" fmla="*/ 18 w 24"/>
                <a:gd name="T3" fmla="*/ 28 h 30"/>
                <a:gd name="T4" fmla="*/ 17 w 24"/>
                <a:gd name="T5" fmla="*/ 27 h 30"/>
                <a:gd name="T6" fmla="*/ 17 w 24"/>
                <a:gd name="T7" fmla="*/ 27 h 30"/>
                <a:gd name="T8" fmla="*/ 16 w 24"/>
                <a:gd name="T9" fmla="*/ 26 h 30"/>
                <a:gd name="T10" fmla="*/ 16 w 24"/>
                <a:gd name="T11" fmla="*/ 24 h 30"/>
                <a:gd name="T12" fmla="*/ 15 w 24"/>
                <a:gd name="T13" fmla="*/ 15 h 30"/>
                <a:gd name="T14" fmla="*/ 17 w 24"/>
                <a:gd name="T15" fmla="*/ 16 h 30"/>
                <a:gd name="T16" fmla="*/ 18 w 24"/>
                <a:gd name="T17" fmla="*/ 16 h 30"/>
                <a:gd name="T18" fmla="*/ 20 w 24"/>
                <a:gd name="T19" fmla="*/ 15 h 30"/>
                <a:gd name="T20" fmla="*/ 21 w 24"/>
                <a:gd name="T21" fmla="*/ 14 h 30"/>
                <a:gd name="T22" fmla="*/ 21 w 24"/>
                <a:gd name="T23" fmla="*/ 13 h 30"/>
                <a:gd name="T24" fmla="*/ 22 w 24"/>
                <a:gd name="T25" fmla="*/ 12 h 30"/>
                <a:gd name="T26" fmla="*/ 23 w 24"/>
                <a:gd name="T27" fmla="*/ 12 h 30"/>
                <a:gd name="T28" fmla="*/ 23 w 24"/>
                <a:gd name="T29" fmla="*/ 10 h 30"/>
                <a:gd name="T30" fmla="*/ 22 w 24"/>
                <a:gd name="T31" fmla="*/ 8 h 30"/>
                <a:gd name="T32" fmla="*/ 21 w 24"/>
                <a:gd name="T33" fmla="*/ 7 h 30"/>
                <a:gd name="T34" fmla="*/ 21 w 24"/>
                <a:gd name="T35" fmla="*/ 6 h 30"/>
                <a:gd name="T36" fmla="*/ 19 w 24"/>
                <a:gd name="T37" fmla="*/ 5 h 30"/>
                <a:gd name="T38" fmla="*/ 17 w 24"/>
                <a:gd name="T39" fmla="*/ 4 h 30"/>
                <a:gd name="T40" fmla="*/ 9 w 24"/>
                <a:gd name="T41" fmla="*/ 1 h 30"/>
                <a:gd name="T42" fmla="*/ 10 w 24"/>
                <a:gd name="T43" fmla="*/ 2 h 30"/>
                <a:gd name="T44" fmla="*/ 10 w 24"/>
                <a:gd name="T45" fmla="*/ 3 h 30"/>
                <a:gd name="T46" fmla="*/ 10 w 24"/>
                <a:gd name="T47" fmla="*/ 5 h 30"/>
                <a:gd name="T48" fmla="*/ 5 w 24"/>
                <a:gd name="T49" fmla="*/ 17 h 30"/>
                <a:gd name="T50" fmla="*/ 4 w 24"/>
                <a:gd name="T51" fmla="*/ 18 h 30"/>
                <a:gd name="T52" fmla="*/ 4 w 24"/>
                <a:gd name="T53" fmla="*/ 20 h 30"/>
                <a:gd name="T54" fmla="*/ 2 w 24"/>
                <a:gd name="T55" fmla="*/ 20 h 30"/>
                <a:gd name="T56" fmla="*/ 1 w 24"/>
                <a:gd name="T57" fmla="*/ 20 h 30"/>
                <a:gd name="T58" fmla="*/ 8 w 24"/>
                <a:gd name="T59" fmla="*/ 24 h 30"/>
                <a:gd name="T60" fmla="*/ 7 w 24"/>
                <a:gd name="T61" fmla="*/ 23 h 30"/>
                <a:gd name="T62" fmla="*/ 6 w 24"/>
                <a:gd name="T63" fmla="*/ 22 h 30"/>
                <a:gd name="T64" fmla="*/ 6 w 24"/>
                <a:gd name="T65" fmla="*/ 21 h 30"/>
                <a:gd name="T66" fmla="*/ 7 w 24"/>
                <a:gd name="T67" fmla="*/ 20 h 30"/>
                <a:gd name="T68" fmla="*/ 7 w 24"/>
                <a:gd name="T69" fmla="*/ 18 h 30"/>
                <a:gd name="T70" fmla="*/ 12 w 24"/>
                <a:gd name="T71" fmla="*/ 1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4" h="30">
                  <a:moveTo>
                    <a:pt x="12" y="14"/>
                  </a:moveTo>
                  <a:lnTo>
                    <a:pt x="13" y="27"/>
                  </a:lnTo>
                  <a:lnTo>
                    <a:pt x="17" y="29"/>
                  </a:lnTo>
                  <a:lnTo>
                    <a:pt x="18" y="28"/>
                  </a:lnTo>
                  <a:lnTo>
                    <a:pt x="17" y="28"/>
                  </a:lnTo>
                  <a:lnTo>
                    <a:pt x="17" y="27"/>
                  </a:lnTo>
                  <a:lnTo>
                    <a:pt x="17" y="27"/>
                  </a:lnTo>
                  <a:lnTo>
                    <a:pt x="17" y="27"/>
                  </a:lnTo>
                  <a:lnTo>
                    <a:pt x="16" y="27"/>
                  </a:lnTo>
                  <a:lnTo>
                    <a:pt x="16" y="26"/>
                  </a:lnTo>
                  <a:lnTo>
                    <a:pt x="16" y="25"/>
                  </a:lnTo>
                  <a:lnTo>
                    <a:pt x="16" y="24"/>
                  </a:lnTo>
                  <a:lnTo>
                    <a:pt x="15" y="23"/>
                  </a:lnTo>
                  <a:lnTo>
                    <a:pt x="15" y="15"/>
                  </a:lnTo>
                  <a:lnTo>
                    <a:pt x="16" y="16"/>
                  </a:lnTo>
                  <a:lnTo>
                    <a:pt x="17" y="16"/>
                  </a:lnTo>
                  <a:lnTo>
                    <a:pt x="17" y="16"/>
                  </a:lnTo>
                  <a:lnTo>
                    <a:pt x="18" y="16"/>
                  </a:lnTo>
                  <a:lnTo>
                    <a:pt x="19" y="15"/>
                  </a:lnTo>
                  <a:lnTo>
                    <a:pt x="20" y="15"/>
                  </a:lnTo>
                  <a:lnTo>
                    <a:pt x="21" y="15"/>
                  </a:lnTo>
                  <a:lnTo>
                    <a:pt x="21" y="14"/>
                  </a:lnTo>
                  <a:lnTo>
                    <a:pt x="21" y="14"/>
                  </a:lnTo>
                  <a:lnTo>
                    <a:pt x="21" y="13"/>
                  </a:lnTo>
                  <a:lnTo>
                    <a:pt x="22" y="13"/>
                  </a:lnTo>
                  <a:lnTo>
                    <a:pt x="22" y="12"/>
                  </a:lnTo>
                  <a:lnTo>
                    <a:pt x="23" y="12"/>
                  </a:lnTo>
                  <a:lnTo>
                    <a:pt x="23" y="12"/>
                  </a:lnTo>
                  <a:lnTo>
                    <a:pt x="23" y="11"/>
                  </a:lnTo>
                  <a:lnTo>
                    <a:pt x="23" y="10"/>
                  </a:lnTo>
                  <a:lnTo>
                    <a:pt x="23" y="9"/>
                  </a:lnTo>
                  <a:lnTo>
                    <a:pt x="22" y="8"/>
                  </a:lnTo>
                  <a:lnTo>
                    <a:pt x="22" y="7"/>
                  </a:lnTo>
                  <a:lnTo>
                    <a:pt x="21" y="7"/>
                  </a:lnTo>
                  <a:lnTo>
                    <a:pt x="21" y="7"/>
                  </a:lnTo>
                  <a:lnTo>
                    <a:pt x="21" y="6"/>
                  </a:lnTo>
                  <a:lnTo>
                    <a:pt x="20" y="5"/>
                  </a:lnTo>
                  <a:lnTo>
                    <a:pt x="19" y="5"/>
                  </a:lnTo>
                  <a:lnTo>
                    <a:pt x="18" y="4"/>
                  </a:lnTo>
                  <a:lnTo>
                    <a:pt x="17" y="4"/>
                  </a:lnTo>
                  <a:lnTo>
                    <a:pt x="10" y="0"/>
                  </a:lnTo>
                  <a:lnTo>
                    <a:pt x="9" y="1"/>
                  </a:lnTo>
                  <a:lnTo>
                    <a:pt x="10" y="1"/>
                  </a:lnTo>
                  <a:lnTo>
                    <a:pt x="10" y="2"/>
                  </a:lnTo>
                  <a:lnTo>
                    <a:pt x="10" y="2"/>
                  </a:lnTo>
                  <a:lnTo>
                    <a:pt x="10" y="3"/>
                  </a:lnTo>
                  <a:lnTo>
                    <a:pt x="10" y="4"/>
                  </a:lnTo>
                  <a:lnTo>
                    <a:pt x="10" y="5"/>
                  </a:lnTo>
                  <a:lnTo>
                    <a:pt x="10" y="6"/>
                  </a:lnTo>
                  <a:lnTo>
                    <a:pt x="5" y="17"/>
                  </a:lnTo>
                  <a:lnTo>
                    <a:pt x="5" y="17"/>
                  </a:lnTo>
                  <a:lnTo>
                    <a:pt x="4" y="18"/>
                  </a:lnTo>
                  <a:lnTo>
                    <a:pt x="4" y="19"/>
                  </a:lnTo>
                  <a:lnTo>
                    <a:pt x="4" y="20"/>
                  </a:lnTo>
                  <a:lnTo>
                    <a:pt x="3" y="20"/>
                  </a:lnTo>
                  <a:lnTo>
                    <a:pt x="2" y="20"/>
                  </a:lnTo>
                  <a:lnTo>
                    <a:pt x="2" y="20"/>
                  </a:lnTo>
                  <a:lnTo>
                    <a:pt x="1" y="20"/>
                  </a:lnTo>
                  <a:lnTo>
                    <a:pt x="0" y="21"/>
                  </a:lnTo>
                  <a:lnTo>
                    <a:pt x="8" y="24"/>
                  </a:lnTo>
                  <a:lnTo>
                    <a:pt x="8" y="23"/>
                  </a:lnTo>
                  <a:lnTo>
                    <a:pt x="7" y="23"/>
                  </a:lnTo>
                  <a:lnTo>
                    <a:pt x="7" y="22"/>
                  </a:lnTo>
                  <a:lnTo>
                    <a:pt x="6" y="22"/>
                  </a:lnTo>
                  <a:lnTo>
                    <a:pt x="6" y="22"/>
                  </a:lnTo>
                  <a:lnTo>
                    <a:pt x="6" y="21"/>
                  </a:lnTo>
                  <a:lnTo>
                    <a:pt x="6" y="20"/>
                  </a:lnTo>
                  <a:lnTo>
                    <a:pt x="7" y="20"/>
                  </a:lnTo>
                  <a:lnTo>
                    <a:pt x="7" y="19"/>
                  </a:lnTo>
                  <a:lnTo>
                    <a:pt x="7" y="18"/>
                  </a:lnTo>
                  <a:lnTo>
                    <a:pt x="10" y="13"/>
                  </a:lnTo>
                  <a:lnTo>
                    <a:pt x="12" y="14"/>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71" name="Freeform 568"/>
            <p:cNvSpPr>
              <a:spLocks/>
            </p:cNvSpPr>
            <p:nvPr/>
          </p:nvSpPr>
          <p:spPr bwMode="auto">
            <a:xfrm>
              <a:off x="744" y="3847"/>
              <a:ext cx="22" cy="26"/>
            </a:xfrm>
            <a:custGeom>
              <a:avLst/>
              <a:gdLst>
                <a:gd name="T0" fmla="*/ 12 w 22"/>
                <a:gd name="T1" fmla="*/ 7 h 26"/>
                <a:gd name="T2" fmla="*/ 12 w 22"/>
                <a:gd name="T3" fmla="*/ 7 h 26"/>
                <a:gd name="T4" fmla="*/ 13 w 22"/>
                <a:gd name="T5" fmla="*/ 6 h 26"/>
                <a:gd name="T6" fmla="*/ 13 w 22"/>
                <a:gd name="T7" fmla="*/ 5 h 26"/>
                <a:gd name="T8" fmla="*/ 14 w 22"/>
                <a:gd name="T9" fmla="*/ 5 h 26"/>
                <a:gd name="T10" fmla="*/ 14 w 22"/>
                <a:gd name="T11" fmla="*/ 4 h 26"/>
                <a:gd name="T12" fmla="*/ 15 w 22"/>
                <a:gd name="T13" fmla="*/ 4 h 26"/>
                <a:gd name="T14" fmla="*/ 15 w 22"/>
                <a:gd name="T15" fmla="*/ 5 h 26"/>
                <a:gd name="T16" fmla="*/ 16 w 22"/>
                <a:gd name="T17" fmla="*/ 5 h 26"/>
                <a:gd name="T18" fmla="*/ 16 w 22"/>
                <a:gd name="T19" fmla="*/ 5 h 26"/>
                <a:gd name="T20" fmla="*/ 17 w 22"/>
                <a:gd name="T21" fmla="*/ 6 h 26"/>
                <a:gd name="T22" fmla="*/ 18 w 22"/>
                <a:gd name="T23" fmla="*/ 6 h 26"/>
                <a:gd name="T24" fmla="*/ 19 w 22"/>
                <a:gd name="T25" fmla="*/ 7 h 26"/>
                <a:gd name="T26" fmla="*/ 19 w 22"/>
                <a:gd name="T27" fmla="*/ 8 h 26"/>
                <a:gd name="T28" fmla="*/ 19 w 22"/>
                <a:gd name="T29" fmla="*/ 8 h 26"/>
                <a:gd name="T30" fmla="*/ 19 w 22"/>
                <a:gd name="T31" fmla="*/ 10 h 26"/>
                <a:gd name="T32" fmla="*/ 20 w 22"/>
                <a:gd name="T33" fmla="*/ 10 h 26"/>
                <a:gd name="T34" fmla="*/ 20 w 22"/>
                <a:gd name="T35" fmla="*/ 11 h 26"/>
                <a:gd name="T36" fmla="*/ 21 w 22"/>
                <a:gd name="T37" fmla="*/ 11 h 26"/>
                <a:gd name="T38" fmla="*/ 20 w 22"/>
                <a:gd name="T39" fmla="*/ 6 h 26"/>
                <a:gd name="T40" fmla="*/ 4 w 22"/>
                <a:gd name="T41" fmla="*/ 0 h 26"/>
                <a:gd name="T42" fmla="*/ 0 w 22"/>
                <a:gd name="T43" fmla="*/ 5 h 26"/>
                <a:gd name="T44" fmla="*/ 1 w 22"/>
                <a:gd name="T45" fmla="*/ 6 h 26"/>
                <a:gd name="T46" fmla="*/ 2 w 22"/>
                <a:gd name="T47" fmla="*/ 5 h 26"/>
                <a:gd name="T48" fmla="*/ 2 w 22"/>
                <a:gd name="T49" fmla="*/ 4 h 26"/>
                <a:gd name="T50" fmla="*/ 3 w 22"/>
                <a:gd name="T51" fmla="*/ 3 h 26"/>
                <a:gd name="T52" fmla="*/ 4 w 22"/>
                <a:gd name="T53" fmla="*/ 3 h 26"/>
                <a:gd name="T54" fmla="*/ 5 w 22"/>
                <a:gd name="T55" fmla="*/ 2 h 26"/>
                <a:gd name="T56" fmla="*/ 5 w 22"/>
                <a:gd name="T57" fmla="*/ 2 h 26"/>
                <a:gd name="T58" fmla="*/ 6 w 22"/>
                <a:gd name="T59" fmla="*/ 2 h 26"/>
                <a:gd name="T60" fmla="*/ 7 w 22"/>
                <a:gd name="T61" fmla="*/ 2 h 26"/>
                <a:gd name="T62" fmla="*/ 8 w 22"/>
                <a:gd name="T63" fmla="*/ 2 h 26"/>
                <a:gd name="T64" fmla="*/ 9 w 22"/>
                <a:gd name="T65" fmla="*/ 2 h 26"/>
                <a:gd name="T66" fmla="*/ 9 w 22"/>
                <a:gd name="T67" fmla="*/ 2 h 26"/>
                <a:gd name="T68" fmla="*/ 9 w 22"/>
                <a:gd name="T69" fmla="*/ 3 h 26"/>
                <a:gd name="T70" fmla="*/ 10 w 22"/>
                <a:gd name="T71" fmla="*/ 3 h 26"/>
                <a:gd name="T72" fmla="*/ 10 w 22"/>
                <a:gd name="T73" fmla="*/ 4 h 26"/>
                <a:gd name="T74" fmla="*/ 10 w 22"/>
                <a:gd name="T75" fmla="*/ 5 h 26"/>
                <a:gd name="T76" fmla="*/ 9 w 22"/>
                <a:gd name="T77" fmla="*/ 6 h 26"/>
                <a:gd name="T78" fmla="*/ 6 w 22"/>
                <a:gd name="T79" fmla="*/ 19 h 26"/>
                <a:gd name="T80" fmla="*/ 5 w 22"/>
                <a:gd name="T81" fmla="*/ 19 h 26"/>
                <a:gd name="T82" fmla="*/ 5 w 22"/>
                <a:gd name="T83" fmla="*/ 20 h 26"/>
                <a:gd name="T84" fmla="*/ 5 w 22"/>
                <a:gd name="T85" fmla="*/ 21 h 26"/>
                <a:gd name="T86" fmla="*/ 5 w 22"/>
                <a:gd name="T87" fmla="*/ 21 h 26"/>
                <a:gd name="T88" fmla="*/ 5 w 22"/>
                <a:gd name="T89" fmla="*/ 22 h 26"/>
                <a:gd name="T90" fmla="*/ 4 w 22"/>
                <a:gd name="T91" fmla="*/ 22 h 26"/>
                <a:gd name="T92" fmla="*/ 3 w 22"/>
                <a:gd name="T93" fmla="*/ 22 h 26"/>
                <a:gd name="T94" fmla="*/ 2 w 22"/>
                <a:gd name="T95" fmla="*/ 22 h 26"/>
                <a:gd name="T96" fmla="*/ 2 w 22"/>
                <a:gd name="T97" fmla="*/ 22 h 26"/>
                <a:gd name="T98" fmla="*/ 10 w 22"/>
                <a:gd name="T99" fmla="*/ 25 h 26"/>
                <a:gd name="T100" fmla="*/ 10 w 22"/>
                <a:gd name="T101" fmla="*/ 24 h 26"/>
                <a:gd name="T102" fmla="*/ 9 w 22"/>
                <a:gd name="T103" fmla="*/ 24 h 26"/>
                <a:gd name="T104" fmla="*/ 9 w 22"/>
                <a:gd name="T105" fmla="*/ 23 h 26"/>
                <a:gd name="T106" fmla="*/ 9 w 22"/>
                <a:gd name="T107" fmla="*/ 23 h 26"/>
                <a:gd name="T108" fmla="*/ 9 w 22"/>
                <a:gd name="T109" fmla="*/ 23 h 26"/>
                <a:gd name="T110" fmla="*/ 9 w 22"/>
                <a:gd name="T111" fmla="*/ 22 h 26"/>
                <a:gd name="T112" fmla="*/ 9 w 22"/>
                <a:gd name="T113" fmla="*/ 21 h 26"/>
                <a:gd name="T114" fmla="*/ 9 w 22"/>
                <a:gd name="T115" fmla="*/ 20 h 26"/>
                <a:gd name="T116" fmla="*/ 9 w 22"/>
                <a:gd name="T117" fmla="*/ 19 h 26"/>
                <a:gd name="T118" fmla="*/ 12 w 22"/>
                <a:gd name="T119" fmla="*/ 7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2" h="26">
                  <a:moveTo>
                    <a:pt x="12" y="7"/>
                  </a:moveTo>
                  <a:lnTo>
                    <a:pt x="12" y="7"/>
                  </a:lnTo>
                  <a:lnTo>
                    <a:pt x="13" y="6"/>
                  </a:lnTo>
                  <a:lnTo>
                    <a:pt x="13" y="5"/>
                  </a:lnTo>
                  <a:lnTo>
                    <a:pt x="14" y="5"/>
                  </a:lnTo>
                  <a:lnTo>
                    <a:pt x="14" y="4"/>
                  </a:lnTo>
                  <a:lnTo>
                    <a:pt x="15" y="4"/>
                  </a:lnTo>
                  <a:lnTo>
                    <a:pt x="15" y="5"/>
                  </a:lnTo>
                  <a:lnTo>
                    <a:pt x="16" y="5"/>
                  </a:lnTo>
                  <a:lnTo>
                    <a:pt x="16" y="5"/>
                  </a:lnTo>
                  <a:lnTo>
                    <a:pt x="17" y="6"/>
                  </a:lnTo>
                  <a:lnTo>
                    <a:pt x="18" y="6"/>
                  </a:lnTo>
                  <a:lnTo>
                    <a:pt x="19" y="7"/>
                  </a:lnTo>
                  <a:lnTo>
                    <a:pt x="19" y="8"/>
                  </a:lnTo>
                  <a:lnTo>
                    <a:pt x="19" y="8"/>
                  </a:lnTo>
                  <a:lnTo>
                    <a:pt x="19" y="10"/>
                  </a:lnTo>
                  <a:lnTo>
                    <a:pt x="20" y="10"/>
                  </a:lnTo>
                  <a:lnTo>
                    <a:pt x="20" y="11"/>
                  </a:lnTo>
                  <a:lnTo>
                    <a:pt x="21" y="11"/>
                  </a:lnTo>
                  <a:lnTo>
                    <a:pt x="20" y="6"/>
                  </a:lnTo>
                  <a:lnTo>
                    <a:pt x="4" y="0"/>
                  </a:lnTo>
                  <a:lnTo>
                    <a:pt x="0" y="5"/>
                  </a:lnTo>
                  <a:lnTo>
                    <a:pt x="1" y="6"/>
                  </a:lnTo>
                  <a:lnTo>
                    <a:pt x="2" y="5"/>
                  </a:lnTo>
                  <a:lnTo>
                    <a:pt x="2" y="4"/>
                  </a:lnTo>
                  <a:lnTo>
                    <a:pt x="3" y="3"/>
                  </a:lnTo>
                  <a:lnTo>
                    <a:pt x="4" y="3"/>
                  </a:lnTo>
                  <a:lnTo>
                    <a:pt x="5" y="2"/>
                  </a:lnTo>
                  <a:lnTo>
                    <a:pt x="5" y="2"/>
                  </a:lnTo>
                  <a:lnTo>
                    <a:pt x="6" y="2"/>
                  </a:lnTo>
                  <a:lnTo>
                    <a:pt x="7" y="2"/>
                  </a:lnTo>
                  <a:lnTo>
                    <a:pt x="8" y="2"/>
                  </a:lnTo>
                  <a:lnTo>
                    <a:pt x="9" y="2"/>
                  </a:lnTo>
                  <a:lnTo>
                    <a:pt x="9" y="2"/>
                  </a:lnTo>
                  <a:lnTo>
                    <a:pt x="9" y="3"/>
                  </a:lnTo>
                  <a:lnTo>
                    <a:pt x="10" y="3"/>
                  </a:lnTo>
                  <a:lnTo>
                    <a:pt x="10" y="4"/>
                  </a:lnTo>
                  <a:lnTo>
                    <a:pt x="10" y="5"/>
                  </a:lnTo>
                  <a:lnTo>
                    <a:pt x="9" y="6"/>
                  </a:lnTo>
                  <a:lnTo>
                    <a:pt x="6" y="19"/>
                  </a:lnTo>
                  <a:lnTo>
                    <a:pt x="5" y="19"/>
                  </a:lnTo>
                  <a:lnTo>
                    <a:pt x="5" y="20"/>
                  </a:lnTo>
                  <a:lnTo>
                    <a:pt x="5" y="21"/>
                  </a:lnTo>
                  <a:lnTo>
                    <a:pt x="5" y="21"/>
                  </a:lnTo>
                  <a:lnTo>
                    <a:pt x="5" y="22"/>
                  </a:lnTo>
                  <a:lnTo>
                    <a:pt x="4" y="22"/>
                  </a:lnTo>
                  <a:lnTo>
                    <a:pt x="3" y="22"/>
                  </a:lnTo>
                  <a:lnTo>
                    <a:pt x="2" y="22"/>
                  </a:lnTo>
                  <a:lnTo>
                    <a:pt x="2" y="22"/>
                  </a:lnTo>
                  <a:lnTo>
                    <a:pt x="10" y="25"/>
                  </a:lnTo>
                  <a:lnTo>
                    <a:pt x="10" y="24"/>
                  </a:lnTo>
                  <a:lnTo>
                    <a:pt x="9" y="24"/>
                  </a:lnTo>
                  <a:lnTo>
                    <a:pt x="9" y="23"/>
                  </a:lnTo>
                  <a:lnTo>
                    <a:pt x="9" y="23"/>
                  </a:lnTo>
                  <a:lnTo>
                    <a:pt x="9" y="23"/>
                  </a:lnTo>
                  <a:lnTo>
                    <a:pt x="9" y="22"/>
                  </a:lnTo>
                  <a:lnTo>
                    <a:pt x="9" y="21"/>
                  </a:lnTo>
                  <a:lnTo>
                    <a:pt x="9" y="20"/>
                  </a:lnTo>
                  <a:lnTo>
                    <a:pt x="9" y="19"/>
                  </a:lnTo>
                  <a:lnTo>
                    <a:pt x="12" y="7"/>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72" name="Freeform 569"/>
            <p:cNvSpPr>
              <a:spLocks/>
            </p:cNvSpPr>
            <p:nvPr/>
          </p:nvSpPr>
          <p:spPr bwMode="auto">
            <a:xfrm>
              <a:off x="768" y="3854"/>
              <a:ext cx="21" cy="25"/>
            </a:xfrm>
            <a:custGeom>
              <a:avLst/>
              <a:gdLst>
                <a:gd name="T0" fmla="*/ 14 w 21"/>
                <a:gd name="T1" fmla="*/ 8 h 25"/>
                <a:gd name="T2" fmla="*/ 14 w 21"/>
                <a:gd name="T3" fmla="*/ 10 h 25"/>
                <a:gd name="T4" fmla="*/ 12 w 21"/>
                <a:gd name="T5" fmla="*/ 11 h 25"/>
                <a:gd name="T6" fmla="*/ 11 w 21"/>
                <a:gd name="T7" fmla="*/ 11 h 25"/>
                <a:gd name="T8" fmla="*/ 9 w 21"/>
                <a:gd name="T9" fmla="*/ 11 h 25"/>
                <a:gd name="T10" fmla="*/ 8 w 21"/>
                <a:gd name="T11" fmla="*/ 6 h 25"/>
                <a:gd name="T12" fmla="*/ 8 w 21"/>
                <a:gd name="T13" fmla="*/ 4 h 25"/>
                <a:gd name="T14" fmla="*/ 9 w 21"/>
                <a:gd name="T15" fmla="*/ 3 h 25"/>
                <a:gd name="T16" fmla="*/ 10 w 21"/>
                <a:gd name="T17" fmla="*/ 2 h 25"/>
                <a:gd name="T18" fmla="*/ 12 w 21"/>
                <a:gd name="T19" fmla="*/ 2 h 25"/>
                <a:gd name="T20" fmla="*/ 13 w 21"/>
                <a:gd name="T21" fmla="*/ 2 h 25"/>
                <a:gd name="T22" fmla="*/ 15 w 21"/>
                <a:gd name="T23" fmla="*/ 3 h 25"/>
                <a:gd name="T24" fmla="*/ 16 w 21"/>
                <a:gd name="T25" fmla="*/ 4 h 25"/>
                <a:gd name="T26" fmla="*/ 17 w 21"/>
                <a:gd name="T27" fmla="*/ 5 h 25"/>
                <a:gd name="T28" fmla="*/ 18 w 21"/>
                <a:gd name="T29" fmla="*/ 6 h 25"/>
                <a:gd name="T30" fmla="*/ 18 w 21"/>
                <a:gd name="T31" fmla="*/ 6 h 25"/>
                <a:gd name="T32" fmla="*/ 18 w 21"/>
                <a:gd name="T33" fmla="*/ 8 h 25"/>
                <a:gd name="T34" fmla="*/ 20 w 21"/>
                <a:gd name="T35" fmla="*/ 8 h 25"/>
                <a:gd name="T36" fmla="*/ 4 w 21"/>
                <a:gd name="T37" fmla="*/ 0 h 25"/>
                <a:gd name="T38" fmla="*/ 4 w 21"/>
                <a:gd name="T39" fmla="*/ 2 h 25"/>
                <a:gd name="T40" fmla="*/ 5 w 21"/>
                <a:gd name="T41" fmla="*/ 2 h 25"/>
                <a:gd name="T42" fmla="*/ 6 w 21"/>
                <a:gd name="T43" fmla="*/ 3 h 25"/>
                <a:gd name="T44" fmla="*/ 6 w 21"/>
                <a:gd name="T45" fmla="*/ 5 h 25"/>
                <a:gd name="T46" fmla="*/ 5 w 21"/>
                <a:gd name="T47" fmla="*/ 6 h 25"/>
                <a:gd name="T48" fmla="*/ 3 w 21"/>
                <a:gd name="T49" fmla="*/ 18 h 25"/>
                <a:gd name="T50" fmla="*/ 3 w 21"/>
                <a:gd name="T51" fmla="*/ 19 h 25"/>
                <a:gd name="T52" fmla="*/ 2 w 21"/>
                <a:gd name="T53" fmla="*/ 21 h 25"/>
                <a:gd name="T54" fmla="*/ 1 w 21"/>
                <a:gd name="T55" fmla="*/ 21 h 25"/>
                <a:gd name="T56" fmla="*/ 0 w 21"/>
                <a:gd name="T57" fmla="*/ 22 h 25"/>
                <a:gd name="T58" fmla="*/ 19 w 21"/>
                <a:gd name="T59" fmla="*/ 19 h 25"/>
                <a:gd name="T60" fmla="*/ 18 w 21"/>
                <a:gd name="T61" fmla="*/ 20 h 25"/>
                <a:gd name="T62" fmla="*/ 16 w 21"/>
                <a:gd name="T63" fmla="*/ 21 h 25"/>
                <a:gd name="T64" fmla="*/ 15 w 21"/>
                <a:gd name="T65" fmla="*/ 22 h 25"/>
                <a:gd name="T66" fmla="*/ 14 w 21"/>
                <a:gd name="T67" fmla="*/ 22 h 25"/>
                <a:gd name="T68" fmla="*/ 12 w 21"/>
                <a:gd name="T69" fmla="*/ 22 h 25"/>
                <a:gd name="T70" fmla="*/ 11 w 21"/>
                <a:gd name="T71" fmla="*/ 22 h 25"/>
                <a:gd name="T72" fmla="*/ 9 w 21"/>
                <a:gd name="T73" fmla="*/ 22 h 25"/>
                <a:gd name="T74" fmla="*/ 8 w 21"/>
                <a:gd name="T75" fmla="*/ 22 h 25"/>
                <a:gd name="T76" fmla="*/ 7 w 21"/>
                <a:gd name="T77" fmla="*/ 22 h 25"/>
                <a:gd name="T78" fmla="*/ 6 w 21"/>
                <a:gd name="T79" fmla="*/ 21 h 25"/>
                <a:gd name="T80" fmla="*/ 6 w 21"/>
                <a:gd name="T81" fmla="*/ 19 h 25"/>
                <a:gd name="T82" fmla="*/ 8 w 21"/>
                <a:gd name="T83" fmla="*/ 12 h 25"/>
                <a:gd name="T84" fmla="*/ 9 w 21"/>
                <a:gd name="T85" fmla="*/ 12 h 25"/>
                <a:gd name="T86" fmla="*/ 12 w 21"/>
                <a:gd name="T87" fmla="*/ 13 h 25"/>
                <a:gd name="T88" fmla="*/ 12 w 21"/>
                <a:gd name="T89" fmla="*/ 14 h 25"/>
                <a:gd name="T90" fmla="*/ 12 w 21"/>
                <a:gd name="T91" fmla="*/ 15 h 25"/>
                <a:gd name="T92" fmla="*/ 13 w 21"/>
                <a:gd name="T93" fmla="*/ 16 h 25"/>
                <a:gd name="T94" fmla="*/ 12 w 21"/>
                <a:gd name="T95" fmla="*/ 17 h 25"/>
                <a:gd name="T96" fmla="*/ 15 w 21"/>
                <a:gd name="T97" fmla="*/ 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1" h="25">
                  <a:moveTo>
                    <a:pt x="15" y="8"/>
                  </a:moveTo>
                  <a:lnTo>
                    <a:pt x="14" y="8"/>
                  </a:lnTo>
                  <a:lnTo>
                    <a:pt x="14" y="9"/>
                  </a:lnTo>
                  <a:lnTo>
                    <a:pt x="14" y="10"/>
                  </a:lnTo>
                  <a:lnTo>
                    <a:pt x="13" y="10"/>
                  </a:lnTo>
                  <a:lnTo>
                    <a:pt x="12" y="11"/>
                  </a:lnTo>
                  <a:lnTo>
                    <a:pt x="12" y="11"/>
                  </a:lnTo>
                  <a:lnTo>
                    <a:pt x="11" y="11"/>
                  </a:lnTo>
                  <a:lnTo>
                    <a:pt x="10" y="11"/>
                  </a:lnTo>
                  <a:lnTo>
                    <a:pt x="9" y="11"/>
                  </a:lnTo>
                  <a:lnTo>
                    <a:pt x="8" y="11"/>
                  </a:lnTo>
                  <a:lnTo>
                    <a:pt x="8" y="6"/>
                  </a:lnTo>
                  <a:lnTo>
                    <a:pt x="8" y="5"/>
                  </a:lnTo>
                  <a:lnTo>
                    <a:pt x="8" y="4"/>
                  </a:lnTo>
                  <a:lnTo>
                    <a:pt x="9" y="4"/>
                  </a:lnTo>
                  <a:lnTo>
                    <a:pt x="9" y="3"/>
                  </a:lnTo>
                  <a:lnTo>
                    <a:pt x="9" y="2"/>
                  </a:lnTo>
                  <a:lnTo>
                    <a:pt x="10" y="2"/>
                  </a:lnTo>
                  <a:lnTo>
                    <a:pt x="11" y="2"/>
                  </a:lnTo>
                  <a:lnTo>
                    <a:pt x="12" y="2"/>
                  </a:lnTo>
                  <a:lnTo>
                    <a:pt x="12" y="2"/>
                  </a:lnTo>
                  <a:lnTo>
                    <a:pt x="13" y="2"/>
                  </a:lnTo>
                  <a:lnTo>
                    <a:pt x="14" y="3"/>
                  </a:lnTo>
                  <a:lnTo>
                    <a:pt x="15" y="3"/>
                  </a:lnTo>
                  <a:lnTo>
                    <a:pt x="15" y="3"/>
                  </a:lnTo>
                  <a:lnTo>
                    <a:pt x="16" y="4"/>
                  </a:lnTo>
                  <a:lnTo>
                    <a:pt x="17" y="4"/>
                  </a:lnTo>
                  <a:lnTo>
                    <a:pt x="17" y="5"/>
                  </a:lnTo>
                  <a:lnTo>
                    <a:pt x="18" y="5"/>
                  </a:lnTo>
                  <a:lnTo>
                    <a:pt x="18" y="6"/>
                  </a:lnTo>
                  <a:lnTo>
                    <a:pt x="18" y="6"/>
                  </a:lnTo>
                  <a:lnTo>
                    <a:pt x="18" y="6"/>
                  </a:lnTo>
                  <a:lnTo>
                    <a:pt x="18" y="7"/>
                  </a:lnTo>
                  <a:lnTo>
                    <a:pt x="18" y="8"/>
                  </a:lnTo>
                  <a:lnTo>
                    <a:pt x="19" y="8"/>
                  </a:lnTo>
                  <a:lnTo>
                    <a:pt x="20" y="8"/>
                  </a:lnTo>
                  <a:lnTo>
                    <a:pt x="19" y="2"/>
                  </a:lnTo>
                  <a:lnTo>
                    <a:pt x="4" y="0"/>
                  </a:lnTo>
                  <a:lnTo>
                    <a:pt x="4" y="1"/>
                  </a:lnTo>
                  <a:lnTo>
                    <a:pt x="4" y="2"/>
                  </a:lnTo>
                  <a:lnTo>
                    <a:pt x="5" y="2"/>
                  </a:lnTo>
                  <a:lnTo>
                    <a:pt x="5" y="2"/>
                  </a:lnTo>
                  <a:lnTo>
                    <a:pt x="5" y="2"/>
                  </a:lnTo>
                  <a:lnTo>
                    <a:pt x="6" y="3"/>
                  </a:lnTo>
                  <a:lnTo>
                    <a:pt x="6" y="4"/>
                  </a:lnTo>
                  <a:lnTo>
                    <a:pt x="6" y="5"/>
                  </a:lnTo>
                  <a:lnTo>
                    <a:pt x="5" y="5"/>
                  </a:lnTo>
                  <a:lnTo>
                    <a:pt x="5" y="6"/>
                  </a:lnTo>
                  <a:lnTo>
                    <a:pt x="4" y="17"/>
                  </a:lnTo>
                  <a:lnTo>
                    <a:pt x="3" y="18"/>
                  </a:lnTo>
                  <a:lnTo>
                    <a:pt x="3" y="18"/>
                  </a:lnTo>
                  <a:lnTo>
                    <a:pt x="3" y="19"/>
                  </a:lnTo>
                  <a:lnTo>
                    <a:pt x="3" y="20"/>
                  </a:lnTo>
                  <a:lnTo>
                    <a:pt x="2" y="21"/>
                  </a:lnTo>
                  <a:lnTo>
                    <a:pt x="2" y="21"/>
                  </a:lnTo>
                  <a:lnTo>
                    <a:pt x="1" y="21"/>
                  </a:lnTo>
                  <a:lnTo>
                    <a:pt x="0" y="21"/>
                  </a:lnTo>
                  <a:lnTo>
                    <a:pt x="0" y="22"/>
                  </a:lnTo>
                  <a:lnTo>
                    <a:pt x="15" y="24"/>
                  </a:lnTo>
                  <a:lnTo>
                    <a:pt x="19" y="19"/>
                  </a:lnTo>
                  <a:lnTo>
                    <a:pt x="18" y="19"/>
                  </a:lnTo>
                  <a:lnTo>
                    <a:pt x="18" y="20"/>
                  </a:lnTo>
                  <a:lnTo>
                    <a:pt x="17" y="20"/>
                  </a:lnTo>
                  <a:lnTo>
                    <a:pt x="16" y="21"/>
                  </a:lnTo>
                  <a:lnTo>
                    <a:pt x="15" y="22"/>
                  </a:lnTo>
                  <a:lnTo>
                    <a:pt x="15" y="22"/>
                  </a:lnTo>
                  <a:lnTo>
                    <a:pt x="15" y="22"/>
                  </a:lnTo>
                  <a:lnTo>
                    <a:pt x="14" y="22"/>
                  </a:lnTo>
                  <a:lnTo>
                    <a:pt x="13" y="22"/>
                  </a:lnTo>
                  <a:lnTo>
                    <a:pt x="12" y="22"/>
                  </a:lnTo>
                  <a:lnTo>
                    <a:pt x="12" y="22"/>
                  </a:lnTo>
                  <a:lnTo>
                    <a:pt x="11" y="22"/>
                  </a:lnTo>
                  <a:lnTo>
                    <a:pt x="10" y="22"/>
                  </a:lnTo>
                  <a:lnTo>
                    <a:pt x="9" y="22"/>
                  </a:lnTo>
                  <a:lnTo>
                    <a:pt x="8" y="22"/>
                  </a:lnTo>
                  <a:lnTo>
                    <a:pt x="8" y="22"/>
                  </a:lnTo>
                  <a:lnTo>
                    <a:pt x="7" y="22"/>
                  </a:lnTo>
                  <a:lnTo>
                    <a:pt x="7" y="22"/>
                  </a:lnTo>
                  <a:lnTo>
                    <a:pt x="6" y="22"/>
                  </a:lnTo>
                  <a:lnTo>
                    <a:pt x="6" y="21"/>
                  </a:lnTo>
                  <a:lnTo>
                    <a:pt x="6" y="20"/>
                  </a:lnTo>
                  <a:lnTo>
                    <a:pt x="6" y="19"/>
                  </a:lnTo>
                  <a:lnTo>
                    <a:pt x="6" y="18"/>
                  </a:lnTo>
                  <a:lnTo>
                    <a:pt x="8" y="12"/>
                  </a:lnTo>
                  <a:lnTo>
                    <a:pt x="8" y="12"/>
                  </a:lnTo>
                  <a:lnTo>
                    <a:pt x="9" y="12"/>
                  </a:lnTo>
                  <a:lnTo>
                    <a:pt x="10" y="13"/>
                  </a:lnTo>
                  <a:lnTo>
                    <a:pt x="12" y="13"/>
                  </a:lnTo>
                  <a:lnTo>
                    <a:pt x="12" y="14"/>
                  </a:lnTo>
                  <a:lnTo>
                    <a:pt x="12" y="14"/>
                  </a:lnTo>
                  <a:lnTo>
                    <a:pt x="12" y="14"/>
                  </a:lnTo>
                  <a:lnTo>
                    <a:pt x="12" y="15"/>
                  </a:lnTo>
                  <a:lnTo>
                    <a:pt x="13" y="15"/>
                  </a:lnTo>
                  <a:lnTo>
                    <a:pt x="13" y="16"/>
                  </a:lnTo>
                  <a:lnTo>
                    <a:pt x="13" y="17"/>
                  </a:lnTo>
                  <a:lnTo>
                    <a:pt x="12" y="17"/>
                  </a:lnTo>
                  <a:lnTo>
                    <a:pt x="13" y="17"/>
                  </a:lnTo>
                  <a:lnTo>
                    <a:pt x="15" y="8"/>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73" name="Freeform 570"/>
            <p:cNvSpPr>
              <a:spLocks/>
            </p:cNvSpPr>
            <p:nvPr/>
          </p:nvSpPr>
          <p:spPr bwMode="auto">
            <a:xfrm>
              <a:off x="794" y="3858"/>
              <a:ext cx="19" cy="24"/>
            </a:xfrm>
            <a:custGeom>
              <a:avLst/>
              <a:gdLst>
                <a:gd name="T0" fmla="*/ 14 w 19"/>
                <a:gd name="T1" fmla="*/ 22 h 24"/>
                <a:gd name="T2" fmla="*/ 18 w 19"/>
                <a:gd name="T3" fmla="*/ 21 h 24"/>
                <a:gd name="T4" fmla="*/ 17 w 19"/>
                <a:gd name="T5" fmla="*/ 21 h 24"/>
                <a:gd name="T6" fmla="*/ 16 w 19"/>
                <a:gd name="T7" fmla="*/ 21 h 24"/>
                <a:gd name="T8" fmla="*/ 15 w 19"/>
                <a:gd name="T9" fmla="*/ 20 h 24"/>
                <a:gd name="T10" fmla="*/ 11 w 19"/>
                <a:gd name="T11" fmla="*/ 12 h 24"/>
                <a:gd name="T12" fmla="*/ 13 w 19"/>
                <a:gd name="T13" fmla="*/ 11 h 24"/>
                <a:gd name="T14" fmla="*/ 14 w 19"/>
                <a:gd name="T15" fmla="*/ 11 h 24"/>
                <a:gd name="T16" fmla="*/ 15 w 19"/>
                <a:gd name="T17" fmla="*/ 10 h 24"/>
                <a:gd name="T18" fmla="*/ 16 w 19"/>
                <a:gd name="T19" fmla="*/ 10 h 24"/>
                <a:gd name="T20" fmla="*/ 17 w 19"/>
                <a:gd name="T21" fmla="*/ 9 h 24"/>
                <a:gd name="T22" fmla="*/ 17 w 19"/>
                <a:gd name="T23" fmla="*/ 7 h 24"/>
                <a:gd name="T24" fmla="*/ 17 w 19"/>
                <a:gd name="T25" fmla="*/ 6 h 24"/>
                <a:gd name="T26" fmla="*/ 16 w 19"/>
                <a:gd name="T27" fmla="*/ 4 h 24"/>
                <a:gd name="T28" fmla="*/ 15 w 19"/>
                <a:gd name="T29" fmla="*/ 3 h 24"/>
                <a:gd name="T30" fmla="*/ 14 w 19"/>
                <a:gd name="T31" fmla="*/ 2 h 24"/>
                <a:gd name="T32" fmla="*/ 13 w 19"/>
                <a:gd name="T33" fmla="*/ 2 h 24"/>
                <a:gd name="T34" fmla="*/ 11 w 19"/>
                <a:gd name="T35" fmla="*/ 1 h 24"/>
                <a:gd name="T36" fmla="*/ 10 w 19"/>
                <a:gd name="T37" fmla="*/ 1 h 24"/>
                <a:gd name="T38" fmla="*/ 1 w 19"/>
                <a:gd name="T39" fmla="*/ 0 h 24"/>
                <a:gd name="T40" fmla="*/ 2 w 19"/>
                <a:gd name="T41" fmla="*/ 1 h 24"/>
                <a:gd name="T42" fmla="*/ 2 w 19"/>
                <a:gd name="T43" fmla="*/ 2 h 24"/>
                <a:gd name="T44" fmla="*/ 3 w 19"/>
                <a:gd name="T45" fmla="*/ 2 h 24"/>
                <a:gd name="T46" fmla="*/ 4 w 19"/>
                <a:gd name="T47" fmla="*/ 3 h 24"/>
                <a:gd name="T48" fmla="*/ 3 w 19"/>
                <a:gd name="T49" fmla="*/ 4 h 24"/>
                <a:gd name="T50" fmla="*/ 3 w 19"/>
                <a:gd name="T51" fmla="*/ 17 h 24"/>
                <a:gd name="T52" fmla="*/ 3 w 19"/>
                <a:gd name="T53" fmla="*/ 18 h 24"/>
                <a:gd name="T54" fmla="*/ 2 w 19"/>
                <a:gd name="T55" fmla="*/ 20 h 24"/>
                <a:gd name="T56" fmla="*/ 2 w 19"/>
                <a:gd name="T57" fmla="*/ 21 h 24"/>
                <a:gd name="T58" fmla="*/ 0 w 19"/>
                <a:gd name="T59" fmla="*/ 21 h 24"/>
                <a:gd name="T60" fmla="*/ 8 w 19"/>
                <a:gd name="T61" fmla="*/ 22 h 24"/>
                <a:gd name="T62" fmla="*/ 7 w 19"/>
                <a:gd name="T63" fmla="*/ 21 h 24"/>
                <a:gd name="T64" fmla="*/ 6 w 19"/>
                <a:gd name="T65" fmla="*/ 20 h 24"/>
                <a:gd name="T66" fmla="*/ 5 w 19"/>
                <a:gd name="T67" fmla="*/ 19 h 24"/>
                <a:gd name="T68" fmla="*/ 6 w 19"/>
                <a:gd name="T69" fmla="*/ 18 h 24"/>
                <a:gd name="T70" fmla="*/ 6 w 19"/>
                <a:gd name="T7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 h="24">
                  <a:moveTo>
                    <a:pt x="8" y="12"/>
                  </a:moveTo>
                  <a:lnTo>
                    <a:pt x="14" y="22"/>
                  </a:lnTo>
                  <a:lnTo>
                    <a:pt x="18" y="23"/>
                  </a:lnTo>
                  <a:lnTo>
                    <a:pt x="18" y="21"/>
                  </a:lnTo>
                  <a:lnTo>
                    <a:pt x="17" y="21"/>
                  </a:lnTo>
                  <a:lnTo>
                    <a:pt x="17" y="21"/>
                  </a:lnTo>
                  <a:lnTo>
                    <a:pt x="16" y="21"/>
                  </a:lnTo>
                  <a:lnTo>
                    <a:pt x="16" y="21"/>
                  </a:lnTo>
                  <a:lnTo>
                    <a:pt x="15" y="21"/>
                  </a:lnTo>
                  <a:lnTo>
                    <a:pt x="15" y="20"/>
                  </a:lnTo>
                  <a:lnTo>
                    <a:pt x="15" y="19"/>
                  </a:lnTo>
                  <a:lnTo>
                    <a:pt x="11" y="12"/>
                  </a:lnTo>
                  <a:lnTo>
                    <a:pt x="12" y="12"/>
                  </a:lnTo>
                  <a:lnTo>
                    <a:pt x="13" y="11"/>
                  </a:lnTo>
                  <a:lnTo>
                    <a:pt x="14" y="11"/>
                  </a:lnTo>
                  <a:lnTo>
                    <a:pt x="14" y="11"/>
                  </a:lnTo>
                  <a:lnTo>
                    <a:pt x="14" y="10"/>
                  </a:lnTo>
                  <a:lnTo>
                    <a:pt x="15" y="10"/>
                  </a:lnTo>
                  <a:lnTo>
                    <a:pt x="15" y="10"/>
                  </a:lnTo>
                  <a:lnTo>
                    <a:pt x="16" y="10"/>
                  </a:lnTo>
                  <a:lnTo>
                    <a:pt x="16" y="9"/>
                  </a:lnTo>
                  <a:lnTo>
                    <a:pt x="17" y="9"/>
                  </a:lnTo>
                  <a:lnTo>
                    <a:pt x="17" y="8"/>
                  </a:lnTo>
                  <a:lnTo>
                    <a:pt x="17" y="7"/>
                  </a:lnTo>
                  <a:lnTo>
                    <a:pt x="17" y="6"/>
                  </a:lnTo>
                  <a:lnTo>
                    <a:pt x="17" y="6"/>
                  </a:lnTo>
                  <a:lnTo>
                    <a:pt x="17" y="5"/>
                  </a:lnTo>
                  <a:lnTo>
                    <a:pt x="16" y="4"/>
                  </a:lnTo>
                  <a:lnTo>
                    <a:pt x="16" y="3"/>
                  </a:lnTo>
                  <a:lnTo>
                    <a:pt x="15" y="3"/>
                  </a:lnTo>
                  <a:lnTo>
                    <a:pt x="15" y="2"/>
                  </a:lnTo>
                  <a:lnTo>
                    <a:pt x="14" y="2"/>
                  </a:lnTo>
                  <a:lnTo>
                    <a:pt x="14" y="2"/>
                  </a:lnTo>
                  <a:lnTo>
                    <a:pt x="13" y="2"/>
                  </a:lnTo>
                  <a:lnTo>
                    <a:pt x="12" y="1"/>
                  </a:lnTo>
                  <a:lnTo>
                    <a:pt x="11" y="1"/>
                  </a:lnTo>
                  <a:lnTo>
                    <a:pt x="11" y="1"/>
                  </a:lnTo>
                  <a:lnTo>
                    <a:pt x="10" y="1"/>
                  </a:lnTo>
                  <a:lnTo>
                    <a:pt x="9" y="1"/>
                  </a:lnTo>
                  <a:lnTo>
                    <a:pt x="1" y="0"/>
                  </a:lnTo>
                  <a:lnTo>
                    <a:pt x="1" y="1"/>
                  </a:lnTo>
                  <a:lnTo>
                    <a:pt x="2" y="1"/>
                  </a:lnTo>
                  <a:lnTo>
                    <a:pt x="2" y="1"/>
                  </a:lnTo>
                  <a:lnTo>
                    <a:pt x="2" y="2"/>
                  </a:lnTo>
                  <a:lnTo>
                    <a:pt x="3" y="2"/>
                  </a:lnTo>
                  <a:lnTo>
                    <a:pt x="3" y="2"/>
                  </a:lnTo>
                  <a:lnTo>
                    <a:pt x="4" y="2"/>
                  </a:lnTo>
                  <a:lnTo>
                    <a:pt x="4" y="3"/>
                  </a:lnTo>
                  <a:lnTo>
                    <a:pt x="4" y="4"/>
                  </a:lnTo>
                  <a:lnTo>
                    <a:pt x="3" y="4"/>
                  </a:lnTo>
                  <a:lnTo>
                    <a:pt x="3" y="5"/>
                  </a:lnTo>
                  <a:lnTo>
                    <a:pt x="3" y="17"/>
                  </a:lnTo>
                  <a:lnTo>
                    <a:pt x="3" y="17"/>
                  </a:lnTo>
                  <a:lnTo>
                    <a:pt x="3" y="18"/>
                  </a:lnTo>
                  <a:lnTo>
                    <a:pt x="2" y="19"/>
                  </a:lnTo>
                  <a:lnTo>
                    <a:pt x="2" y="20"/>
                  </a:lnTo>
                  <a:lnTo>
                    <a:pt x="2" y="21"/>
                  </a:lnTo>
                  <a:lnTo>
                    <a:pt x="2" y="21"/>
                  </a:lnTo>
                  <a:lnTo>
                    <a:pt x="1" y="21"/>
                  </a:lnTo>
                  <a:lnTo>
                    <a:pt x="0" y="21"/>
                  </a:lnTo>
                  <a:lnTo>
                    <a:pt x="0" y="21"/>
                  </a:lnTo>
                  <a:lnTo>
                    <a:pt x="8" y="22"/>
                  </a:lnTo>
                  <a:lnTo>
                    <a:pt x="8" y="21"/>
                  </a:lnTo>
                  <a:lnTo>
                    <a:pt x="7" y="21"/>
                  </a:lnTo>
                  <a:lnTo>
                    <a:pt x="6" y="21"/>
                  </a:lnTo>
                  <a:lnTo>
                    <a:pt x="6" y="20"/>
                  </a:lnTo>
                  <a:lnTo>
                    <a:pt x="5" y="20"/>
                  </a:lnTo>
                  <a:lnTo>
                    <a:pt x="5" y="19"/>
                  </a:lnTo>
                  <a:lnTo>
                    <a:pt x="5" y="18"/>
                  </a:lnTo>
                  <a:lnTo>
                    <a:pt x="6" y="18"/>
                  </a:lnTo>
                  <a:lnTo>
                    <a:pt x="6" y="17"/>
                  </a:lnTo>
                  <a:lnTo>
                    <a:pt x="6" y="12"/>
                  </a:lnTo>
                  <a:lnTo>
                    <a:pt x="8" y="12"/>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74" name="Freeform 571"/>
            <p:cNvSpPr>
              <a:spLocks/>
            </p:cNvSpPr>
            <p:nvPr/>
          </p:nvSpPr>
          <p:spPr bwMode="auto">
            <a:xfrm>
              <a:off x="833" y="3857"/>
              <a:ext cx="21" cy="24"/>
            </a:xfrm>
            <a:custGeom>
              <a:avLst/>
              <a:gdLst>
                <a:gd name="T0" fmla="*/ 2 w 21"/>
                <a:gd name="T1" fmla="*/ 6 h 24"/>
                <a:gd name="T2" fmla="*/ 2 w 21"/>
                <a:gd name="T3" fmla="*/ 6 h 24"/>
                <a:gd name="T4" fmla="*/ 2 w 21"/>
                <a:gd name="T5" fmla="*/ 5 h 24"/>
                <a:gd name="T6" fmla="*/ 2 w 21"/>
                <a:gd name="T7" fmla="*/ 4 h 24"/>
                <a:gd name="T8" fmla="*/ 2 w 21"/>
                <a:gd name="T9" fmla="*/ 3 h 24"/>
                <a:gd name="T10" fmla="*/ 2 w 21"/>
                <a:gd name="T11" fmla="*/ 3 h 24"/>
                <a:gd name="T12" fmla="*/ 2 w 21"/>
                <a:gd name="T13" fmla="*/ 2 h 24"/>
                <a:gd name="T14" fmla="*/ 1 w 21"/>
                <a:gd name="T15" fmla="*/ 2 h 24"/>
                <a:gd name="T16" fmla="*/ 0 w 21"/>
                <a:gd name="T17" fmla="*/ 2 h 24"/>
                <a:gd name="T18" fmla="*/ 0 w 21"/>
                <a:gd name="T19" fmla="*/ 2 h 24"/>
                <a:gd name="T20" fmla="*/ 8 w 21"/>
                <a:gd name="T21" fmla="*/ 0 h 24"/>
                <a:gd name="T22" fmla="*/ 8 w 21"/>
                <a:gd name="T23" fmla="*/ 0 h 24"/>
                <a:gd name="T24" fmla="*/ 9 w 21"/>
                <a:gd name="T25" fmla="*/ 0 h 24"/>
                <a:gd name="T26" fmla="*/ 10 w 21"/>
                <a:gd name="T27" fmla="*/ 0 h 24"/>
                <a:gd name="T28" fmla="*/ 11 w 21"/>
                <a:gd name="T29" fmla="*/ 0 h 24"/>
                <a:gd name="T30" fmla="*/ 12 w 21"/>
                <a:gd name="T31" fmla="*/ 0 h 24"/>
                <a:gd name="T32" fmla="*/ 12 w 21"/>
                <a:gd name="T33" fmla="*/ 0 h 24"/>
                <a:gd name="T34" fmla="*/ 13 w 21"/>
                <a:gd name="T35" fmla="*/ 1 h 24"/>
                <a:gd name="T36" fmla="*/ 14 w 21"/>
                <a:gd name="T37" fmla="*/ 1 h 24"/>
                <a:gd name="T38" fmla="*/ 15 w 21"/>
                <a:gd name="T39" fmla="*/ 2 h 24"/>
                <a:gd name="T40" fmla="*/ 15 w 21"/>
                <a:gd name="T41" fmla="*/ 2 h 24"/>
                <a:gd name="T42" fmla="*/ 16 w 21"/>
                <a:gd name="T43" fmla="*/ 2 h 24"/>
                <a:gd name="T44" fmla="*/ 17 w 21"/>
                <a:gd name="T45" fmla="*/ 2 h 24"/>
                <a:gd name="T46" fmla="*/ 17 w 21"/>
                <a:gd name="T47" fmla="*/ 3 h 24"/>
                <a:gd name="T48" fmla="*/ 18 w 21"/>
                <a:gd name="T49" fmla="*/ 3 h 24"/>
                <a:gd name="T50" fmla="*/ 18 w 21"/>
                <a:gd name="T51" fmla="*/ 4 h 24"/>
                <a:gd name="T52" fmla="*/ 18 w 21"/>
                <a:gd name="T53" fmla="*/ 4 h 24"/>
                <a:gd name="T54" fmla="*/ 18 w 21"/>
                <a:gd name="T55" fmla="*/ 5 h 24"/>
                <a:gd name="T56" fmla="*/ 19 w 21"/>
                <a:gd name="T57" fmla="*/ 6 h 24"/>
                <a:gd name="T58" fmla="*/ 19 w 21"/>
                <a:gd name="T59" fmla="*/ 6 h 24"/>
                <a:gd name="T60" fmla="*/ 20 w 21"/>
                <a:gd name="T61" fmla="*/ 7 h 24"/>
                <a:gd name="T62" fmla="*/ 20 w 21"/>
                <a:gd name="T63" fmla="*/ 8 h 24"/>
                <a:gd name="T64" fmla="*/ 20 w 21"/>
                <a:gd name="T65" fmla="*/ 9 h 24"/>
                <a:gd name="T66" fmla="*/ 20 w 21"/>
                <a:gd name="T67" fmla="*/ 10 h 24"/>
                <a:gd name="T68" fmla="*/ 20 w 21"/>
                <a:gd name="T69" fmla="*/ 11 h 24"/>
                <a:gd name="T70" fmla="*/ 20 w 21"/>
                <a:gd name="T71" fmla="*/ 12 h 24"/>
                <a:gd name="T72" fmla="*/ 20 w 21"/>
                <a:gd name="T73" fmla="*/ 13 h 24"/>
                <a:gd name="T74" fmla="*/ 20 w 21"/>
                <a:gd name="T75" fmla="*/ 14 h 24"/>
                <a:gd name="T76" fmla="*/ 20 w 21"/>
                <a:gd name="T77" fmla="*/ 15 h 24"/>
                <a:gd name="T78" fmla="*/ 19 w 21"/>
                <a:gd name="T79" fmla="*/ 17 h 24"/>
                <a:gd name="T80" fmla="*/ 19 w 21"/>
                <a:gd name="T81" fmla="*/ 17 h 24"/>
                <a:gd name="T82" fmla="*/ 18 w 21"/>
                <a:gd name="T83" fmla="*/ 18 h 24"/>
                <a:gd name="T84" fmla="*/ 18 w 21"/>
                <a:gd name="T85" fmla="*/ 19 h 24"/>
                <a:gd name="T86" fmla="*/ 17 w 21"/>
                <a:gd name="T87" fmla="*/ 20 h 24"/>
                <a:gd name="T88" fmla="*/ 16 w 21"/>
                <a:gd name="T89" fmla="*/ 20 h 24"/>
                <a:gd name="T90" fmla="*/ 15 w 21"/>
                <a:gd name="T91" fmla="*/ 21 h 24"/>
                <a:gd name="T92" fmla="*/ 14 w 21"/>
                <a:gd name="T93" fmla="*/ 21 h 24"/>
                <a:gd name="T94" fmla="*/ 12 w 21"/>
                <a:gd name="T95" fmla="*/ 21 h 24"/>
                <a:gd name="T96" fmla="*/ 12 w 21"/>
                <a:gd name="T97" fmla="*/ 21 h 24"/>
                <a:gd name="T98" fmla="*/ 10 w 21"/>
                <a:gd name="T99" fmla="*/ 21 h 24"/>
                <a:gd name="T100" fmla="*/ 2 w 21"/>
                <a:gd name="T101" fmla="*/ 23 h 24"/>
                <a:gd name="T102" fmla="*/ 2 w 21"/>
                <a:gd name="T103" fmla="*/ 21 h 24"/>
                <a:gd name="T104" fmla="*/ 3 w 21"/>
                <a:gd name="T105" fmla="*/ 21 h 24"/>
                <a:gd name="T106" fmla="*/ 4 w 21"/>
                <a:gd name="T107" fmla="*/ 21 h 24"/>
                <a:gd name="T108" fmla="*/ 5 w 21"/>
                <a:gd name="T109" fmla="*/ 21 h 24"/>
                <a:gd name="T110" fmla="*/ 5 w 21"/>
                <a:gd name="T111" fmla="*/ 20 h 24"/>
                <a:gd name="T112" fmla="*/ 5 w 21"/>
                <a:gd name="T113" fmla="*/ 19 h 24"/>
                <a:gd name="T114" fmla="*/ 5 w 21"/>
                <a:gd name="T115" fmla="*/ 18 h 24"/>
                <a:gd name="T116" fmla="*/ 5 w 21"/>
                <a:gd name="T117" fmla="*/ 17 h 24"/>
                <a:gd name="T118" fmla="*/ 2 w 21"/>
                <a:gd name="T119" fmla="*/ 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 h="24">
                  <a:moveTo>
                    <a:pt x="2" y="6"/>
                  </a:moveTo>
                  <a:lnTo>
                    <a:pt x="2" y="6"/>
                  </a:lnTo>
                  <a:lnTo>
                    <a:pt x="2" y="5"/>
                  </a:lnTo>
                  <a:lnTo>
                    <a:pt x="2" y="4"/>
                  </a:lnTo>
                  <a:lnTo>
                    <a:pt x="2" y="3"/>
                  </a:lnTo>
                  <a:lnTo>
                    <a:pt x="2" y="3"/>
                  </a:lnTo>
                  <a:lnTo>
                    <a:pt x="2" y="2"/>
                  </a:lnTo>
                  <a:lnTo>
                    <a:pt x="1" y="2"/>
                  </a:lnTo>
                  <a:lnTo>
                    <a:pt x="0" y="2"/>
                  </a:lnTo>
                  <a:lnTo>
                    <a:pt x="0" y="2"/>
                  </a:lnTo>
                  <a:lnTo>
                    <a:pt x="8" y="0"/>
                  </a:lnTo>
                  <a:lnTo>
                    <a:pt x="8" y="0"/>
                  </a:lnTo>
                  <a:lnTo>
                    <a:pt x="9" y="0"/>
                  </a:lnTo>
                  <a:lnTo>
                    <a:pt x="10" y="0"/>
                  </a:lnTo>
                  <a:lnTo>
                    <a:pt x="11" y="0"/>
                  </a:lnTo>
                  <a:lnTo>
                    <a:pt x="12" y="0"/>
                  </a:lnTo>
                  <a:lnTo>
                    <a:pt x="12" y="0"/>
                  </a:lnTo>
                  <a:lnTo>
                    <a:pt x="13" y="1"/>
                  </a:lnTo>
                  <a:lnTo>
                    <a:pt x="14" y="1"/>
                  </a:lnTo>
                  <a:lnTo>
                    <a:pt x="15" y="2"/>
                  </a:lnTo>
                  <a:lnTo>
                    <a:pt x="15" y="2"/>
                  </a:lnTo>
                  <a:lnTo>
                    <a:pt x="16" y="2"/>
                  </a:lnTo>
                  <a:lnTo>
                    <a:pt x="17" y="2"/>
                  </a:lnTo>
                  <a:lnTo>
                    <a:pt x="17" y="3"/>
                  </a:lnTo>
                  <a:lnTo>
                    <a:pt x="18" y="3"/>
                  </a:lnTo>
                  <a:lnTo>
                    <a:pt x="18" y="4"/>
                  </a:lnTo>
                  <a:lnTo>
                    <a:pt x="18" y="4"/>
                  </a:lnTo>
                  <a:lnTo>
                    <a:pt x="18" y="5"/>
                  </a:lnTo>
                  <a:lnTo>
                    <a:pt x="19" y="6"/>
                  </a:lnTo>
                  <a:lnTo>
                    <a:pt x="19" y="6"/>
                  </a:lnTo>
                  <a:lnTo>
                    <a:pt x="20" y="7"/>
                  </a:lnTo>
                  <a:lnTo>
                    <a:pt x="20" y="8"/>
                  </a:lnTo>
                  <a:lnTo>
                    <a:pt x="20" y="9"/>
                  </a:lnTo>
                  <a:lnTo>
                    <a:pt x="20" y="10"/>
                  </a:lnTo>
                  <a:lnTo>
                    <a:pt x="20" y="11"/>
                  </a:lnTo>
                  <a:lnTo>
                    <a:pt x="20" y="12"/>
                  </a:lnTo>
                  <a:lnTo>
                    <a:pt x="20" y="13"/>
                  </a:lnTo>
                  <a:lnTo>
                    <a:pt x="20" y="14"/>
                  </a:lnTo>
                  <a:lnTo>
                    <a:pt x="20" y="15"/>
                  </a:lnTo>
                  <a:lnTo>
                    <a:pt x="19" y="17"/>
                  </a:lnTo>
                  <a:lnTo>
                    <a:pt x="19" y="17"/>
                  </a:lnTo>
                  <a:lnTo>
                    <a:pt x="18" y="18"/>
                  </a:lnTo>
                  <a:lnTo>
                    <a:pt x="18" y="19"/>
                  </a:lnTo>
                  <a:lnTo>
                    <a:pt x="17" y="20"/>
                  </a:lnTo>
                  <a:lnTo>
                    <a:pt x="16" y="20"/>
                  </a:lnTo>
                  <a:lnTo>
                    <a:pt x="15" y="21"/>
                  </a:lnTo>
                  <a:lnTo>
                    <a:pt x="14" y="21"/>
                  </a:lnTo>
                  <a:lnTo>
                    <a:pt x="12" y="21"/>
                  </a:lnTo>
                  <a:lnTo>
                    <a:pt x="12" y="21"/>
                  </a:lnTo>
                  <a:lnTo>
                    <a:pt x="10" y="21"/>
                  </a:lnTo>
                  <a:lnTo>
                    <a:pt x="2" y="23"/>
                  </a:lnTo>
                  <a:lnTo>
                    <a:pt x="2" y="21"/>
                  </a:lnTo>
                  <a:lnTo>
                    <a:pt x="3" y="21"/>
                  </a:lnTo>
                  <a:lnTo>
                    <a:pt x="4" y="21"/>
                  </a:lnTo>
                  <a:lnTo>
                    <a:pt x="5" y="21"/>
                  </a:lnTo>
                  <a:lnTo>
                    <a:pt x="5" y="20"/>
                  </a:lnTo>
                  <a:lnTo>
                    <a:pt x="5" y="19"/>
                  </a:lnTo>
                  <a:lnTo>
                    <a:pt x="5" y="18"/>
                  </a:lnTo>
                  <a:lnTo>
                    <a:pt x="5" y="17"/>
                  </a:lnTo>
                  <a:lnTo>
                    <a:pt x="2" y="6"/>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75" name="Freeform 572"/>
            <p:cNvSpPr>
              <a:spLocks/>
            </p:cNvSpPr>
            <p:nvPr/>
          </p:nvSpPr>
          <p:spPr bwMode="auto">
            <a:xfrm>
              <a:off x="862" y="3850"/>
              <a:ext cx="20" cy="24"/>
            </a:xfrm>
            <a:custGeom>
              <a:avLst/>
              <a:gdLst>
                <a:gd name="T0" fmla="*/ 16 w 20"/>
                <a:gd name="T1" fmla="*/ 14 h 24"/>
                <a:gd name="T2" fmla="*/ 16 w 20"/>
                <a:gd name="T3" fmla="*/ 17 h 24"/>
                <a:gd name="T4" fmla="*/ 15 w 20"/>
                <a:gd name="T5" fmla="*/ 19 h 24"/>
                <a:gd name="T6" fmla="*/ 13 w 20"/>
                <a:gd name="T7" fmla="*/ 21 h 24"/>
                <a:gd name="T8" fmla="*/ 11 w 20"/>
                <a:gd name="T9" fmla="*/ 21 h 24"/>
                <a:gd name="T10" fmla="*/ 8 w 20"/>
                <a:gd name="T11" fmla="*/ 21 h 24"/>
                <a:gd name="T12" fmla="*/ 7 w 20"/>
                <a:gd name="T13" fmla="*/ 19 h 24"/>
                <a:gd name="T14" fmla="*/ 5 w 20"/>
                <a:gd name="T15" fmla="*/ 17 h 24"/>
                <a:gd name="T16" fmla="*/ 5 w 20"/>
                <a:gd name="T17" fmla="*/ 14 h 24"/>
                <a:gd name="T18" fmla="*/ 4 w 20"/>
                <a:gd name="T19" fmla="*/ 12 h 24"/>
                <a:gd name="T20" fmla="*/ 3 w 20"/>
                <a:gd name="T21" fmla="*/ 10 h 24"/>
                <a:gd name="T22" fmla="*/ 3 w 20"/>
                <a:gd name="T23" fmla="*/ 7 h 24"/>
                <a:gd name="T24" fmla="*/ 4 w 20"/>
                <a:gd name="T25" fmla="*/ 5 h 24"/>
                <a:gd name="T26" fmla="*/ 5 w 20"/>
                <a:gd name="T27" fmla="*/ 2 h 24"/>
                <a:gd name="T28" fmla="*/ 7 w 20"/>
                <a:gd name="T29" fmla="*/ 2 h 24"/>
                <a:gd name="T30" fmla="*/ 9 w 20"/>
                <a:gd name="T31" fmla="*/ 2 h 24"/>
                <a:gd name="T32" fmla="*/ 11 w 20"/>
                <a:gd name="T33" fmla="*/ 2 h 24"/>
                <a:gd name="T34" fmla="*/ 14 w 20"/>
                <a:gd name="T35" fmla="*/ 5 h 24"/>
                <a:gd name="T36" fmla="*/ 14 w 20"/>
                <a:gd name="T37" fmla="*/ 7 h 24"/>
                <a:gd name="T38" fmla="*/ 16 w 20"/>
                <a:gd name="T39" fmla="*/ 10 h 24"/>
                <a:gd name="T40" fmla="*/ 19 w 20"/>
                <a:gd name="T41" fmla="*/ 10 h 24"/>
                <a:gd name="T42" fmla="*/ 18 w 20"/>
                <a:gd name="T43" fmla="*/ 8 h 24"/>
                <a:gd name="T44" fmla="*/ 17 w 20"/>
                <a:gd name="T45" fmla="*/ 6 h 24"/>
                <a:gd name="T46" fmla="*/ 15 w 20"/>
                <a:gd name="T47" fmla="*/ 3 h 24"/>
                <a:gd name="T48" fmla="*/ 12 w 20"/>
                <a:gd name="T49" fmla="*/ 2 h 24"/>
                <a:gd name="T50" fmla="*/ 10 w 20"/>
                <a:gd name="T51" fmla="*/ 1 h 24"/>
                <a:gd name="T52" fmla="*/ 7 w 20"/>
                <a:gd name="T53" fmla="*/ 1 h 24"/>
                <a:gd name="T54" fmla="*/ 4 w 20"/>
                <a:gd name="T55" fmla="*/ 2 h 24"/>
                <a:gd name="T56" fmla="*/ 2 w 20"/>
                <a:gd name="T57" fmla="*/ 4 h 24"/>
                <a:gd name="T58" fmla="*/ 1 w 20"/>
                <a:gd name="T59" fmla="*/ 7 h 24"/>
                <a:gd name="T60" fmla="*/ 0 w 20"/>
                <a:gd name="T61" fmla="*/ 10 h 24"/>
                <a:gd name="T62" fmla="*/ 0 w 20"/>
                <a:gd name="T63" fmla="*/ 13 h 24"/>
                <a:gd name="T64" fmla="*/ 2 w 20"/>
                <a:gd name="T65" fmla="*/ 16 h 24"/>
                <a:gd name="T66" fmla="*/ 3 w 20"/>
                <a:gd name="T67" fmla="*/ 19 h 24"/>
                <a:gd name="T68" fmla="*/ 5 w 20"/>
                <a:gd name="T69" fmla="*/ 21 h 24"/>
                <a:gd name="T70" fmla="*/ 8 w 20"/>
                <a:gd name="T71" fmla="*/ 22 h 24"/>
                <a:gd name="T72" fmla="*/ 10 w 20"/>
                <a:gd name="T73" fmla="*/ 23 h 24"/>
                <a:gd name="T74" fmla="*/ 13 w 20"/>
                <a:gd name="T75" fmla="*/ 22 h 24"/>
                <a:gd name="T76" fmla="*/ 15 w 20"/>
                <a:gd name="T77" fmla="*/ 21 h 24"/>
                <a:gd name="T78" fmla="*/ 17 w 20"/>
                <a:gd name="T79" fmla="*/ 19 h 24"/>
                <a:gd name="T80" fmla="*/ 18 w 20"/>
                <a:gd name="T81" fmla="*/ 17 h 24"/>
                <a:gd name="T82" fmla="*/ 19 w 20"/>
                <a:gd name="T83" fmla="*/ 14 h 24"/>
                <a:gd name="T84" fmla="*/ 19 w 20"/>
                <a:gd name="T85" fmla="*/ 1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0" h="24">
                  <a:moveTo>
                    <a:pt x="16" y="13"/>
                  </a:moveTo>
                  <a:lnTo>
                    <a:pt x="16" y="13"/>
                  </a:lnTo>
                  <a:lnTo>
                    <a:pt x="16" y="14"/>
                  </a:lnTo>
                  <a:lnTo>
                    <a:pt x="16" y="15"/>
                  </a:lnTo>
                  <a:lnTo>
                    <a:pt x="16" y="16"/>
                  </a:lnTo>
                  <a:lnTo>
                    <a:pt x="16" y="17"/>
                  </a:lnTo>
                  <a:lnTo>
                    <a:pt x="16" y="17"/>
                  </a:lnTo>
                  <a:lnTo>
                    <a:pt x="15" y="18"/>
                  </a:lnTo>
                  <a:lnTo>
                    <a:pt x="15" y="19"/>
                  </a:lnTo>
                  <a:lnTo>
                    <a:pt x="14" y="20"/>
                  </a:lnTo>
                  <a:lnTo>
                    <a:pt x="14" y="21"/>
                  </a:lnTo>
                  <a:lnTo>
                    <a:pt x="13" y="21"/>
                  </a:lnTo>
                  <a:lnTo>
                    <a:pt x="12" y="21"/>
                  </a:lnTo>
                  <a:lnTo>
                    <a:pt x="11" y="21"/>
                  </a:lnTo>
                  <a:lnTo>
                    <a:pt x="11" y="21"/>
                  </a:lnTo>
                  <a:lnTo>
                    <a:pt x="10" y="21"/>
                  </a:lnTo>
                  <a:lnTo>
                    <a:pt x="9" y="21"/>
                  </a:lnTo>
                  <a:lnTo>
                    <a:pt x="8" y="21"/>
                  </a:lnTo>
                  <a:lnTo>
                    <a:pt x="8" y="21"/>
                  </a:lnTo>
                  <a:lnTo>
                    <a:pt x="7" y="20"/>
                  </a:lnTo>
                  <a:lnTo>
                    <a:pt x="7" y="19"/>
                  </a:lnTo>
                  <a:lnTo>
                    <a:pt x="6" y="18"/>
                  </a:lnTo>
                  <a:lnTo>
                    <a:pt x="5" y="17"/>
                  </a:lnTo>
                  <a:lnTo>
                    <a:pt x="5" y="17"/>
                  </a:lnTo>
                  <a:lnTo>
                    <a:pt x="5" y="16"/>
                  </a:lnTo>
                  <a:lnTo>
                    <a:pt x="5" y="15"/>
                  </a:lnTo>
                  <a:lnTo>
                    <a:pt x="5" y="14"/>
                  </a:lnTo>
                  <a:lnTo>
                    <a:pt x="4" y="13"/>
                  </a:lnTo>
                  <a:lnTo>
                    <a:pt x="4" y="13"/>
                  </a:lnTo>
                  <a:lnTo>
                    <a:pt x="4" y="12"/>
                  </a:lnTo>
                  <a:lnTo>
                    <a:pt x="4" y="11"/>
                  </a:lnTo>
                  <a:lnTo>
                    <a:pt x="3" y="10"/>
                  </a:lnTo>
                  <a:lnTo>
                    <a:pt x="3" y="10"/>
                  </a:lnTo>
                  <a:lnTo>
                    <a:pt x="3" y="9"/>
                  </a:lnTo>
                  <a:lnTo>
                    <a:pt x="3" y="8"/>
                  </a:lnTo>
                  <a:lnTo>
                    <a:pt x="3" y="7"/>
                  </a:lnTo>
                  <a:lnTo>
                    <a:pt x="3" y="6"/>
                  </a:lnTo>
                  <a:lnTo>
                    <a:pt x="3" y="6"/>
                  </a:lnTo>
                  <a:lnTo>
                    <a:pt x="4" y="5"/>
                  </a:lnTo>
                  <a:lnTo>
                    <a:pt x="4" y="4"/>
                  </a:lnTo>
                  <a:lnTo>
                    <a:pt x="5" y="3"/>
                  </a:lnTo>
                  <a:lnTo>
                    <a:pt x="5" y="2"/>
                  </a:lnTo>
                  <a:lnTo>
                    <a:pt x="5" y="2"/>
                  </a:lnTo>
                  <a:lnTo>
                    <a:pt x="6" y="2"/>
                  </a:lnTo>
                  <a:lnTo>
                    <a:pt x="7" y="2"/>
                  </a:lnTo>
                  <a:lnTo>
                    <a:pt x="8" y="1"/>
                  </a:lnTo>
                  <a:lnTo>
                    <a:pt x="8" y="1"/>
                  </a:lnTo>
                  <a:lnTo>
                    <a:pt x="9" y="2"/>
                  </a:lnTo>
                  <a:lnTo>
                    <a:pt x="10" y="2"/>
                  </a:lnTo>
                  <a:lnTo>
                    <a:pt x="11" y="2"/>
                  </a:lnTo>
                  <a:lnTo>
                    <a:pt x="11" y="2"/>
                  </a:lnTo>
                  <a:lnTo>
                    <a:pt x="12" y="3"/>
                  </a:lnTo>
                  <a:lnTo>
                    <a:pt x="13" y="4"/>
                  </a:lnTo>
                  <a:lnTo>
                    <a:pt x="14" y="5"/>
                  </a:lnTo>
                  <a:lnTo>
                    <a:pt x="14" y="6"/>
                  </a:lnTo>
                  <a:lnTo>
                    <a:pt x="14" y="6"/>
                  </a:lnTo>
                  <a:lnTo>
                    <a:pt x="14" y="7"/>
                  </a:lnTo>
                  <a:lnTo>
                    <a:pt x="15" y="9"/>
                  </a:lnTo>
                  <a:lnTo>
                    <a:pt x="15" y="10"/>
                  </a:lnTo>
                  <a:lnTo>
                    <a:pt x="16" y="10"/>
                  </a:lnTo>
                  <a:lnTo>
                    <a:pt x="16" y="13"/>
                  </a:lnTo>
                  <a:lnTo>
                    <a:pt x="19" y="11"/>
                  </a:lnTo>
                  <a:lnTo>
                    <a:pt x="19" y="10"/>
                  </a:lnTo>
                  <a:lnTo>
                    <a:pt x="19" y="10"/>
                  </a:lnTo>
                  <a:lnTo>
                    <a:pt x="18" y="10"/>
                  </a:lnTo>
                  <a:lnTo>
                    <a:pt x="18" y="8"/>
                  </a:lnTo>
                  <a:lnTo>
                    <a:pt x="17" y="7"/>
                  </a:lnTo>
                  <a:lnTo>
                    <a:pt x="17" y="6"/>
                  </a:lnTo>
                  <a:lnTo>
                    <a:pt x="17" y="6"/>
                  </a:lnTo>
                  <a:lnTo>
                    <a:pt x="16" y="5"/>
                  </a:lnTo>
                  <a:lnTo>
                    <a:pt x="16" y="4"/>
                  </a:lnTo>
                  <a:lnTo>
                    <a:pt x="15" y="3"/>
                  </a:lnTo>
                  <a:lnTo>
                    <a:pt x="14" y="2"/>
                  </a:lnTo>
                  <a:lnTo>
                    <a:pt x="14" y="2"/>
                  </a:lnTo>
                  <a:lnTo>
                    <a:pt x="12" y="2"/>
                  </a:lnTo>
                  <a:lnTo>
                    <a:pt x="11" y="1"/>
                  </a:lnTo>
                  <a:lnTo>
                    <a:pt x="11" y="1"/>
                  </a:lnTo>
                  <a:lnTo>
                    <a:pt x="10" y="1"/>
                  </a:lnTo>
                  <a:lnTo>
                    <a:pt x="9" y="0"/>
                  </a:lnTo>
                  <a:lnTo>
                    <a:pt x="8" y="1"/>
                  </a:lnTo>
                  <a:lnTo>
                    <a:pt x="7" y="1"/>
                  </a:lnTo>
                  <a:lnTo>
                    <a:pt x="6" y="1"/>
                  </a:lnTo>
                  <a:lnTo>
                    <a:pt x="5" y="2"/>
                  </a:lnTo>
                  <a:lnTo>
                    <a:pt x="4" y="2"/>
                  </a:lnTo>
                  <a:lnTo>
                    <a:pt x="3" y="2"/>
                  </a:lnTo>
                  <a:lnTo>
                    <a:pt x="2" y="3"/>
                  </a:lnTo>
                  <a:lnTo>
                    <a:pt x="2" y="4"/>
                  </a:lnTo>
                  <a:lnTo>
                    <a:pt x="2" y="5"/>
                  </a:lnTo>
                  <a:lnTo>
                    <a:pt x="1" y="6"/>
                  </a:lnTo>
                  <a:lnTo>
                    <a:pt x="1" y="7"/>
                  </a:lnTo>
                  <a:lnTo>
                    <a:pt x="1" y="8"/>
                  </a:lnTo>
                  <a:lnTo>
                    <a:pt x="0" y="9"/>
                  </a:lnTo>
                  <a:lnTo>
                    <a:pt x="0" y="10"/>
                  </a:lnTo>
                  <a:lnTo>
                    <a:pt x="0" y="11"/>
                  </a:lnTo>
                  <a:lnTo>
                    <a:pt x="0" y="12"/>
                  </a:lnTo>
                  <a:lnTo>
                    <a:pt x="0" y="13"/>
                  </a:lnTo>
                  <a:lnTo>
                    <a:pt x="1" y="14"/>
                  </a:lnTo>
                  <a:lnTo>
                    <a:pt x="1" y="15"/>
                  </a:lnTo>
                  <a:lnTo>
                    <a:pt x="2" y="16"/>
                  </a:lnTo>
                  <a:lnTo>
                    <a:pt x="2" y="17"/>
                  </a:lnTo>
                  <a:lnTo>
                    <a:pt x="2" y="18"/>
                  </a:lnTo>
                  <a:lnTo>
                    <a:pt x="3" y="19"/>
                  </a:lnTo>
                  <a:lnTo>
                    <a:pt x="3" y="20"/>
                  </a:lnTo>
                  <a:lnTo>
                    <a:pt x="4" y="21"/>
                  </a:lnTo>
                  <a:lnTo>
                    <a:pt x="5" y="21"/>
                  </a:lnTo>
                  <a:lnTo>
                    <a:pt x="5" y="21"/>
                  </a:lnTo>
                  <a:lnTo>
                    <a:pt x="6" y="22"/>
                  </a:lnTo>
                  <a:lnTo>
                    <a:pt x="8" y="22"/>
                  </a:lnTo>
                  <a:lnTo>
                    <a:pt x="8" y="23"/>
                  </a:lnTo>
                  <a:lnTo>
                    <a:pt x="9" y="23"/>
                  </a:lnTo>
                  <a:lnTo>
                    <a:pt x="10" y="23"/>
                  </a:lnTo>
                  <a:lnTo>
                    <a:pt x="11" y="23"/>
                  </a:lnTo>
                  <a:lnTo>
                    <a:pt x="12" y="22"/>
                  </a:lnTo>
                  <a:lnTo>
                    <a:pt x="13" y="22"/>
                  </a:lnTo>
                  <a:lnTo>
                    <a:pt x="14" y="21"/>
                  </a:lnTo>
                  <a:lnTo>
                    <a:pt x="14" y="21"/>
                  </a:lnTo>
                  <a:lnTo>
                    <a:pt x="15" y="21"/>
                  </a:lnTo>
                  <a:lnTo>
                    <a:pt x="16" y="20"/>
                  </a:lnTo>
                  <a:lnTo>
                    <a:pt x="17" y="20"/>
                  </a:lnTo>
                  <a:lnTo>
                    <a:pt x="17" y="19"/>
                  </a:lnTo>
                  <a:lnTo>
                    <a:pt x="17" y="18"/>
                  </a:lnTo>
                  <a:lnTo>
                    <a:pt x="18" y="17"/>
                  </a:lnTo>
                  <a:lnTo>
                    <a:pt x="18" y="17"/>
                  </a:lnTo>
                  <a:lnTo>
                    <a:pt x="18" y="16"/>
                  </a:lnTo>
                  <a:lnTo>
                    <a:pt x="19" y="15"/>
                  </a:lnTo>
                  <a:lnTo>
                    <a:pt x="19" y="14"/>
                  </a:lnTo>
                  <a:lnTo>
                    <a:pt x="19" y="13"/>
                  </a:lnTo>
                  <a:lnTo>
                    <a:pt x="19" y="13"/>
                  </a:lnTo>
                  <a:lnTo>
                    <a:pt x="19" y="11"/>
                  </a:lnTo>
                  <a:lnTo>
                    <a:pt x="16" y="13"/>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76" name="Freeform 573"/>
            <p:cNvSpPr>
              <a:spLocks/>
            </p:cNvSpPr>
            <p:nvPr/>
          </p:nvSpPr>
          <p:spPr bwMode="auto">
            <a:xfrm>
              <a:off x="885" y="3843"/>
              <a:ext cx="24" cy="25"/>
            </a:xfrm>
            <a:custGeom>
              <a:avLst/>
              <a:gdLst>
                <a:gd name="T0" fmla="*/ 22 w 24"/>
                <a:gd name="T1" fmla="*/ 11 h 25"/>
                <a:gd name="T2" fmla="*/ 21 w 24"/>
                <a:gd name="T3" fmla="*/ 12 h 25"/>
                <a:gd name="T4" fmla="*/ 21 w 24"/>
                <a:gd name="T5" fmla="*/ 13 h 25"/>
                <a:gd name="T6" fmla="*/ 21 w 24"/>
                <a:gd name="T7" fmla="*/ 14 h 25"/>
                <a:gd name="T8" fmla="*/ 21 w 24"/>
                <a:gd name="T9" fmla="*/ 14 h 25"/>
                <a:gd name="T10" fmla="*/ 21 w 24"/>
                <a:gd name="T11" fmla="*/ 15 h 25"/>
                <a:gd name="T12" fmla="*/ 21 w 24"/>
                <a:gd name="T13" fmla="*/ 16 h 25"/>
                <a:gd name="T14" fmla="*/ 20 w 24"/>
                <a:gd name="T15" fmla="*/ 16 h 25"/>
                <a:gd name="T16" fmla="*/ 20 w 24"/>
                <a:gd name="T17" fmla="*/ 17 h 25"/>
                <a:gd name="T18" fmla="*/ 19 w 24"/>
                <a:gd name="T19" fmla="*/ 18 h 25"/>
                <a:gd name="T20" fmla="*/ 18 w 24"/>
                <a:gd name="T21" fmla="*/ 18 h 25"/>
                <a:gd name="T22" fmla="*/ 18 w 24"/>
                <a:gd name="T23" fmla="*/ 18 h 25"/>
                <a:gd name="T24" fmla="*/ 17 w 24"/>
                <a:gd name="T25" fmla="*/ 18 h 25"/>
                <a:gd name="T26" fmla="*/ 17 w 24"/>
                <a:gd name="T27" fmla="*/ 18 h 25"/>
                <a:gd name="T28" fmla="*/ 17 w 24"/>
                <a:gd name="T29" fmla="*/ 19 h 25"/>
                <a:gd name="T30" fmla="*/ 16 w 24"/>
                <a:gd name="T31" fmla="*/ 19 h 25"/>
                <a:gd name="T32" fmla="*/ 15 w 24"/>
                <a:gd name="T33" fmla="*/ 19 h 25"/>
                <a:gd name="T34" fmla="*/ 14 w 24"/>
                <a:gd name="T35" fmla="*/ 19 h 25"/>
                <a:gd name="T36" fmla="*/ 13 w 24"/>
                <a:gd name="T37" fmla="*/ 19 h 25"/>
                <a:gd name="T38" fmla="*/ 13 w 24"/>
                <a:gd name="T39" fmla="*/ 18 h 25"/>
                <a:gd name="T40" fmla="*/ 13 w 24"/>
                <a:gd name="T41" fmla="*/ 18 h 25"/>
                <a:gd name="T42" fmla="*/ 13 w 24"/>
                <a:gd name="T43" fmla="*/ 18 h 25"/>
                <a:gd name="T44" fmla="*/ 13 w 24"/>
                <a:gd name="T45" fmla="*/ 17 h 25"/>
                <a:gd name="T46" fmla="*/ 7 w 24"/>
                <a:gd name="T47" fmla="*/ 6 h 25"/>
                <a:gd name="T48" fmla="*/ 7 w 24"/>
                <a:gd name="T49" fmla="*/ 5 h 25"/>
                <a:gd name="T50" fmla="*/ 7 w 24"/>
                <a:gd name="T51" fmla="*/ 4 h 25"/>
                <a:gd name="T52" fmla="*/ 6 w 24"/>
                <a:gd name="T53" fmla="*/ 4 h 25"/>
                <a:gd name="T54" fmla="*/ 6 w 24"/>
                <a:gd name="T55" fmla="*/ 3 h 25"/>
                <a:gd name="T56" fmla="*/ 6 w 24"/>
                <a:gd name="T57" fmla="*/ 2 h 25"/>
                <a:gd name="T58" fmla="*/ 6 w 24"/>
                <a:gd name="T59" fmla="*/ 2 h 25"/>
                <a:gd name="T60" fmla="*/ 7 w 24"/>
                <a:gd name="T61" fmla="*/ 2 h 25"/>
                <a:gd name="T62" fmla="*/ 7 w 24"/>
                <a:gd name="T63" fmla="*/ 1 h 25"/>
                <a:gd name="T64" fmla="*/ 8 w 24"/>
                <a:gd name="T65" fmla="*/ 1 h 25"/>
                <a:gd name="T66" fmla="*/ 8 w 24"/>
                <a:gd name="T67" fmla="*/ 0 h 25"/>
                <a:gd name="T68" fmla="*/ 0 w 24"/>
                <a:gd name="T69" fmla="*/ 3 h 25"/>
                <a:gd name="T70" fmla="*/ 0 w 24"/>
                <a:gd name="T71" fmla="*/ 4 h 25"/>
                <a:gd name="T72" fmla="*/ 1 w 24"/>
                <a:gd name="T73" fmla="*/ 4 h 25"/>
                <a:gd name="T74" fmla="*/ 2 w 24"/>
                <a:gd name="T75" fmla="*/ 4 h 25"/>
                <a:gd name="T76" fmla="*/ 2 w 24"/>
                <a:gd name="T77" fmla="*/ 4 h 25"/>
                <a:gd name="T78" fmla="*/ 3 w 24"/>
                <a:gd name="T79" fmla="*/ 4 h 25"/>
                <a:gd name="T80" fmla="*/ 3 w 24"/>
                <a:gd name="T81" fmla="*/ 5 h 25"/>
                <a:gd name="T82" fmla="*/ 4 w 24"/>
                <a:gd name="T83" fmla="*/ 5 h 25"/>
                <a:gd name="T84" fmla="*/ 4 w 24"/>
                <a:gd name="T85" fmla="*/ 6 h 25"/>
                <a:gd name="T86" fmla="*/ 5 w 24"/>
                <a:gd name="T87" fmla="*/ 6 h 25"/>
                <a:gd name="T88" fmla="*/ 5 w 24"/>
                <a:gd name="T89" fmla="*/ 7 h 25"/>
                <a:gd name="T90" fmla="*/ 10 w 24"/>
                <a:gd name="T91" fmla="*/ 18 h 25"/>
                <a:gd name="T92" fmla="*/ 10 w 24"/>
                <a:gd name="T93" fmla="*/ 18 h 25"/>
                <a:gd name="T94" fmla="*/ 10 w 24"/>
                <a:gd name="T95" fmla="*/ 19 h 25"/>
                <a:gd name="T96" fmla="*/ 10 w 24"/>
                <a:gd name="T97" fmla="*/ 19 h 25"/>
                <a:gd name="T98" fmla="*/ 10 w 24"/>
                <a:gd name="T99" fmla="*/ 20 h 25"/>
                <a:gd name="T100" fmla="*/ 10 w 24"/>
                <a:gd name="T101" fmla="*/ 21 h 25"/>
                <a:gd name="T102" fmla="*/ 10 w 24"/>
                <a:gd name="T103" fmla="*/ 22 h 25"/>
                <a:gd name="T104" fmla="*/ 9 w 24"/>
                <a:gd name="T105" fmla="*/ 22 h 25"/>
                <a:gd name="T106" fmla="*/ 9 w 24"/>
                <a:gd name="T107" fmla="*/ 22 h 25"/>
                <a:gd name="T108" fmla="*/ 8 w 24"/>
                <a:gd name="T109" fmla="*/ 22 h 25"/>
                <a:gd name="T110" fmla="*/ 9 w 24"/>
                <a:gd name="T111" fmla="*/ 24 h 25"/>
                <a:gd name="T112" fmla="*/ 23 w 24"/>
                <a:gd name="T113" fmla="*/ 17 h 25"/>
                <a:gd name="T114" fmla="*/ 23 w 24"/>
                <a:gd name="T115" fmla="*/ 11 h 25"/>
                <a:gd name="T116" fmla="*/ 22 w 24"/>
                <a:gd name="T117" fmla="*/ 11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4" h="25">
                  <a:moveTo>
                    <a:pt x="22" y="11"/>
                  </a:moveTo>
                  <a:lnTo>
                    <a:pt x="21" y="12"/>
                  </a:lnTo>
                  <a:lnTo>
                    <a:pt x="21" y="13"/>
                  </a:lnTo>
                  <a:lnTo>
                    <a:pt x="21" y="14"/>
                  </a:lnTo>
                  <a:lnTo>
                    <a:pt x="21" y="14"/>
                  </a:lnTo>
                  <a:lnTo>
                    <a:pt x="21" y="15"/>
                  </a:lnTo>
                  <a:lnTo>
                    <a:pt x="21" y="16"/>
                  </a:lnTo>
                  <a:lnTo>
                    <a:pt x="20" y="16"/>
                  </a:lnTo>
                  <a:lnTo>
                    <a:pt x="20" y="17"/>
                  </a:lnTo>
                  <a:lnTo>
                    <a:pt x="19" y="18"/>
                  </a:lnTo>
                  <a:lnTo>
                    <a:pt x="18" y="18"/>
                  </a:lnTo>
                  <a:lnTo>
                    <a:pt x="18" y="18"/>
                  </a:lnTo>
                  <a:lnTo>
                    <a:pt x="17" y="18"/>
                  </a:lnTo>
                  <a:lnTo>
                    <a:pt x="17" y="18"/>
                  </a:lnTo>
                  <a:lnTo>
                    <a:pt x="17" y="19"/>
                  </a:lnTo>
                  <a:lnTo>
                    <a:pt x="16" y="19"/>
                  </a:lnTo>
                  <a:lnTo>
                    <a:pt x="15" y="19"/>
                  </a:lnTo>
                  <a:lnTo>
                    <a:pt x="14" y="19"/>
                  </a:lnTo>
                  <a:lnTo>
                    <a:pt x="13" y="19"/>
                  </a:lnTo>
                  <a:lnTo>
                    <a:pt x="13" y="18"/>
                  </a:lnTo>
                  <a:lnTo>
                    <a:pt x="13" y="18"/>
                  </a:lnTo>
                  <a:lnTo>
                    <a:pt x="13" y="18"/>
                  </a:lnTo>
                  <a:lnTo>
                    <a:pt x="13" y="17"/>
                  </a:lnTo>
                  <a:lnTo>
                    <a:pt x="7" y="6"/>
                  </a:lnTo>
                  <a:lnTo>
                    <a:pt x="7" y="5"/>
                  </a:lnTo>
                  <a:lnTo>
                    <a:pt x="7" y="4"/>
                  </a:lnTo>
                  <a:lnTo>
                    <a:pt x="6" y="4"/>
                  </a:lnTo>
                  <a:lnTo>
                    <a:pt x="6" y="3"/>
                  </a:lnTo>
                  <a:lnTo>
                    <a:pt x="6" y="2"/>
                  </a:lnTo>
                  <a:lnTo>
                    <a:pt x="6" y="2"/>
                  </a:lnTo>
                  <a:lnTo>
                    <a:pt x="7" y="2"/>
                  </a:lnTo>
                  <a:lnTo>
                    <a:pt x="7" y="1"/>
                  </a:lnTo>
                  <a:lnTo>
                    <a:pt x="8" y="1"/>
                  </a:lnTo>
                  <a:lnTo>
                    <a:pt x="8" y="0"/>
                  </a:lnTo>
                  <a:lnTo>
                    <a:pt x="0" y="3"/>
                  </a:lnTo>
                  <a:lnTo>
                    <a:pt x="0" y="4"/>
                  </a:lnTo>
                  <a:lnTo>
                    <a:pt x="1" y="4"/>
                  </a:lnTo>
                  <a:lnTo>
                    <a:pt x="2" y="4"/>
                  </a:lnTo>
                  <a:lnTo>
                    <a:pt x="2" y="4"/>
                  </a:lnTo>
                  <a:lnTo>
                    <a:pt x="3" y="4"/>
                  </a:lnTo>
                  <a:lnTo>
                    <a:pt x="3" y="5"/>
                  </a:lnTo>
                  <a:lnTo>
                    <a:pt x="4" y="5"/>
                  </a:lnTo>
                  <a:lnTo>
                    <a:pt x="4" y="6"/>
                  </a:lnTo>
                  <a:lnTo>
                    <a:pt x="5" y="6"/>
                  </a:lnTo>
                  <a:lnTo>
                    <a:pt x="5" y="7"/>
                  </a:lnTo>
                  <a:lnTo>
                    <a:pt x="10" y="18"/>
                  </a:lnTo>
                  <a:lnTo>
                    <a:pt x="10" y="18"/>
                  </a:lnTo>
                  <a:lnTo>
                    <a:pt x="10" y="19"/>
                  </a:lnTo>
                  <a:lnTo>
                    <a:pt x="10" y="19"/>
                  </a:lnTo>
                  <a:lnTo>
                    <a:pt x="10" y="20"/>
                  </a:lnTo>
                  <a:lnTo>
                    <a:pt x="10" y="21"/>
                  </a:lnTo>
                  <a:lnTo>
                    <a:pt x="10" y="22"/>
                  </a:lnTo>
                  <a:lnTo>
                    <a:pt x="9" y="22"/>
                  </a:lnTo>
                  <a:lnTo>
                    <a:pt x="9" y="22"/>
                  </a:lnTo>
                  <a:lnTo>
                    <a:pt x="8" y="22"/>
                  </a:lnTo>
                  <a:lnTo>
                    <a:pt x="9" y="24"/>
                  </a:lnTo>
                  <a:lnTo>
                    <a:pt x="23" y="17"/>
                  </a:lnTo>
                  <a:lnTo>
                    <a:pt x="23" y="11"/>
                  </a:lnTo>
                  <a:lnTo>
                    <a:pt x="22" y="11"/>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77" name="Freeform 574"/>
            <p:cNvSpPr>
              <a:spLocks/>
            </p:cNvSpPr>
            <p:nvPr/>
          </p:nvSpPr>
          <p:spPr bwMode="auto">
            <a:xfrm>
              <a:off x="907" y="3832"/>
              <a:ext cx="26" cy="24"/>
            </a:xfrm>
            <a:custGeom>
              <a:avLst/>
              <a:gdLst>
                <a:gd name="T0" fmla="*/ 23 w 26"/>
                <a:gd name="T1" fmla="*/ 10 h 24"/>
                <a:gd name="T2" fmla="*/ 23 w 26"/>
                <a:gd name="T3" fmla="*/ 10 h 24"/>
                <a:gd name="T4" fmla="*/ 23 w 26"/>
                <a:gd name="T5" fmla="*/ 11 h 24"/>
                <a:gd name="T6" fmla="*/ 23 w 26"/>
                <a:gd name="T7" fmla="*/ 12 h 24"/>
                <a:gd name="T8" fmla="*/ 23 w 26"/>
                <a:gd name="T9" fmla="*/ 13 h 24"/>
                <a:gd name="T10" fmla="*/ 23 w 26"/>
                <a:gd name="T11" fmla="*/ 13 h 24"/>
                <a:gd name="T12" fmla="*/ 23 w 26"/>
                <a:gd name="T13" fmla="*/ 14 h 24"/>
                <a:gd name="T14" fmla="*/ 22 w 26"/>
                <a:gd name="T15" fmla="*/ 14 h 24"/>
                <a:gd name="T16" fmla="*/ 22 w 26"/>
                <a:gd name="T17" fmla="*/ 15 h 24"/>
                <a:gd name="T18" fmla="*/ 21 w 26"/>
                <a:gd name="T19" fmla="*/ 16 h 24"/>
                <a:gd name="T20" fmla="*/ 20 w 26"/>
                <a:gd name="T21" fmla="*/ 17 h 24"/>
                <a:gd name="T22" fmla="*/ 19 w 26"/>
                <a:gd name="T23" fmla="*/ 17 h 24"/>
                <a:gd name="T24" fmla="*/ 19 w 26"/>
                <a:gd name="T25" fmla="*/ 17 h 24"/>
                <a:gd name="T26" fmla="*/ 19 w 26"/>
                <a:gd name="T27" fmla="*/ 17 h 24"/>
                <a:gd name="T28" fmla="*/ 18 w 26"/>
                <a:gd name="T29" fmla="*/ 18 h 24"/>
                <a:gd name="T30" fmla="*/ 17 w 26"/>
                <a:gd name="T31" fmla="*/ 18 h 24"/>
                <a:gd name="T32" fmla="*/ 16 w 26"/>
                <a:gd name="T33" fmla="*/ 18 h 24"/>
                <a:gd name="T34" fmla="*/ 15 w 26"/>
                <a:gd name="T35" fmla="*/ 18 h 24"/>
                <a:gd name="T36" fmla="*/ 15 w 26"/>
                <a:gd name="T37" fmla="*/ 17 h 24"/>
                <a:gd name="T38" fmla="*/ 15 w 26"/>
                <a:gd name="T39" fmla="*/ 17 h 24"/>
                <a:gd name="T40" fmla="*/ 15 w 26"/>
                <a:gd name="T41" fmla="*/ 17 h 24"/>
                <a:gd name="T42" fmla="*/ 7 w 26"/>
                <a:gd name="T43" fmla="*/ 6 h 24"/>
                <a:gd name="T44" fmla="*/ 7 w 26"/>
                <a:gd name="T45" fmla="*/ 5 h 24"/>
                <a:gd name="T46" fmla="*/ 6 w 26"/>
                <a:gd name="T47" fmla="*/ 4 h 24"/>
                <a:gd name="T48" fmla="*/ 6 w 26"/>
                <a:gd name="T49" fmla="*/ 3 h 24"/>
                <a:gd name="T50" fmla="*/ 6 w 26"/>
                <a:gd name="T51" fmla="*/ 2 h 24"/>
                <a:gd name="T52" fmla="*/ 6 w 26"/>
                <a:gd name="T53" fmla="*/ 2 h 24"/>
                <a:gd name="T54" fmla="*/ 7 w 26"/>
                <a:gd name="T55" fmla="*/ 2 h 24"/>
                <a:gd name="T56" fmla="*/ 7 w 26"/>
                <a:gd name="T57" fmla="*/ 1 h 24"/>
                <a:gd name="T58" fmla="*/ 8 w 26"/>
                <a:gd name="T59" fmla="*/ 1 h 24"/>
                <a:gd name="T60" fmla="*/ 7 w 26"/>
                <a:gd name="T61" fmla="*/ 0 h 24"/>
                <a:gd name="T62" fmla="*/ 0 w 26"/>
                <a:gd name="T63" fmla="*/ 4 h 24"/>
                <a:gd name="T64" fmla="*/ 1 w 26"/>
                <a:gd name="T65" fmla="*/ 5 h 24"/>
                <a:gd name="T66" fmla="*/ 2 w 26"/>
                <a:gd name="T67" fmla="*/ 5 h 24"/>
                <a:gd name="T68" fmla="*/ 2 w 26"/>
                <a:gd name="T69" fmla="*/ 4 h 24"/>
                <a:gd name="T70" fmla="*/ 2 w 26"/>
                <a:gd name="T71" fmla="*/ 4 h 24"/>
                <a:gd name="T72" fmla="*/ 3 w 26"/>
                <a:gd name="T73" fmla="*/ 4 h 24"/>
                <a:gd name="T74" fmla="*/ 3 w 26"/>
                <a:gd name="T75" fmla="*/ 5 h 24"/>
                <a:gd name="T76" fmla="*/ 4 w 26"/>
                <a:gd name="T77" fmla="*/ 5 h 24"/>
                <a:gd name="T78" fmla="*/ 4 w 26"/>
                <a:gd name="T79" fmla="*/ 6 h 24"/>
                <a:gd name="T80" fmla="*/ 5 w 26"/>
                <a:gd name="T81" fmla="*/ 6 h 24"/>
                <a:gd name="T82" fmla="*/ 5 w 26"/>
                <a:gd name="T83" fmla="*/ 6 h 24"/>
                <a:gd name="T84" fmla="*/ 6 w 26"/>
                <a:gd name="T85" fmla="*/ 7 h 24"/>
                <a:gd name="T86" fmla="*/ 11 w 26"/>
                <a:gd name="T87" fmla="*/ 17 h 24"/>
                <a:gd name="T88" fmla="*/ 11 w 26"/>
                <a:gd name="T89" fmla="*/ 18 h 24"/>
                <a:gd name="T90" fmla="*/ 12 w 26"/>
                <a:gd name="T91" fmla="*/ 18 h 24"/>
                <a:gd name="T92" fmla="*/ 12 w 26"/>
                <a:gd name="T93" fmla="*/ 19 h 24"/>
                <a:gd name="T94" fmla="*/ 12 w 26"/>
                <a:gd name="T95" fmla="*/ 20 h 24"/>
                <a:gd name="T96" fmla="*/ 12 w 26"/>
                <a:gd name="T97" fmla="*/ 21 h 24"/>
                <a:gd name="T98" fmla="*/ 12 w 26"/>
                <a:gd name="T99" fmla="*/ 21 h 24"/>
                <a:gd name="T100" fmla="*/ 11 w 26"/>
                <a:gd name="T101" fmla="*/ 21 h 24"/>
                <a:gd name="T102" fmla="*/ 11 w 26"/>
                <a:gd name="T103" fmla="*/ 22 h 24"/>
                <a:gd name="T104" fmla="*/ 10 w 26"/>
                <a:gd name="T105" fmla="*/ 22 h 24"/>
                <a:gd name="T106" fmla="*/ 11 w 26"/>
                <a:gd name="T107" fmla="*/ 23 h 24"/>
                <a:gd name="T108" fmla="*/ 25 w 26"/>
                <a:gd name="T109" fmla="*/ 16 h 24"/>
                <a:gd name="T110" fmla="*/ 23 w 26"/>
                <a:gd name="T111" fmla="*/ 10 h 24"/>
                <a:gd name="T112" fmla="*/ 23 w 26"/>
                <a:gd name="T113" fmla="*/ 1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6" h="24">
                  <a:moveTo>
                    <a:pt x="23" y="10"/>
                  </a:moveTo>
                  <a:lnTo>
                    <a:pt x="23" y="10"/>
                  </a:lnTo>
                  <a:lnTo>
                    <a:pt x="23" y="11"/>
                  </a:lnTo>
                  <a:lnTo>
                    <a:pt x="23" y="12"/>
                  </a:lnTo>
                  <a:lnTo>
                    <a:pt x="23" y="13"/>
                  </a:lnTo>
                  <a:lnTo>
                    <a:pt x="23" y="13"/>
                  </a:lnTo>
                  <a:lnTo>
                    <a:pt x="23" y="14"/>
                  </a:lnTo>
                  <a:lnTo>
                    <a:pt x="22" y="14"/>
                  </a:lnTo>
                  <a:lnTo>
                    <a:pt x="22" y="15"/>
                  </a:lnTo>
                  <a:lnTo>
                    <a:pt x="21" y="16"/>
                  </a:lnTo>
                  <a:lnTo>
                    <a:pt x="20" y="17"/>
                  </a:lnTo>
                  <a:lnTo>
                    <a:pt x="19" y="17"/>
                  </a:lnTo>
                  <a:lnTo>
                    <a:pt x="19" y="17"/>
                  </a:lnTo>
                  <a:lnTo>
                    <a:pt x="19" y="17"/>
                  </a:lnTo>
                  <a:lnTo>
                    <a:pt x="18" y="18"/>
                  </a:lnTo>
                  <a:lnTo>
                    <a:pt x="17" y="18"/>
                  </a:lnTo>
                  <a:lnTo>
                    <a:pt x="16" y="18"/>
                  </a:lnTo>
                  <a:lnTo>
                    <a:pt x="15" y="18"/>
                  </a:lnTo>
                  <a:lnTo>
                    <a:pt x="15" y="17"/>
                  </a:lnTo>
                  <a:lnTo>
                    <a:pt x="15" y="17"/>
                  </a:lnTo>
                  <a:lnTo>
                    <a:pt x="15" y="17"/>
                  </a:lnTo>
                  <a:lnTo>
                    <a:pt x="7" y="6"/>
                  </a:lnTo>
                  <a:lnTo>
                    <a:pt x="7" y="5"/>
                  </a:lnTo>
                  <a:lnTo>
                    <a:pt x="6" y="4"/>
                  </a:lnTo>
                  <a:lnTo>
                    <a:pt x="6" y="3"/>
                  </a:lnTo>
                  <a:lnTo>
                    <a:pt x="6" y="2"/>
                  </a:lnTo>
                  <a:lnTo>
                    <a:pt x="6" y="2"/>
                  </a:lnTo>
                  <a:lnTo>
                    <a:pt x="7" y="2"/>
                  </a:lnTo>
                  <a:lnTo>
                    <a:pt x="7" y="1"/>
                  </a:lnTo>
                  <a:lnTo>
                    <a:pt x="8" y="1"/>
                  </a:lnTo>
                  <a:lnTo>
                    <a:pt x="7" y="0"/>
                  </a:lnTo>
                  <a:lnTo>
                    <a:pt x="0" y="4"/>
                  </a:lnTo>
                  <a:lnTo>
                    <a:pt x="1" y="5"/>
                  </a:lnTo>
                  <a:lnTo>
                    <a:pt x="2" y="5"/>
                  </a:lnTo>
                  <a:lnTo>
                    <a:pt x="2" y="4"/>
                  </a:lnTo>
                  <a:lnTo>
                    <a:pt x="2" y="4"/>
                  </a:lnTo>
                  <a:lnTo>
                    <a:pt x="3" y="4"/>
                  </a:lnTo>
                  <a:lnTo>
                    <a:pt x="3" y="5"/>
                  </a:lnTo>
                  <a:lnTo>
                    <a:pt x="4" y="5"/>
                  </a:lnTo>
                  <a:lnTo>
                    <a:pt x="4" y="6"/>
                  </a:lnTo>
                  <a:lnTo>
                    <a:pt x="5" y="6"/>
                  </a:lnTo>
                  <a:lnTo>
                    <a:pt x="5" y="6"/>
                  </a:lnTo>
                  <a:lnTo>
                    <a:pt x="6" y="7"/>
                  </a:lnTo>
                  <a:lnTo>
                    <a:pt x="11" y="17"/>
                  </a:lnTo>
                  <a:lnTo>
                    <a:pt x="11" y="18"/>
                  </a:lnTo>
                  <a:lnTo>
                    <a:pt x="12" y="18"/>
                  </a:lnTo>
                  <a:lnTo>
                    <a:pt x="12" y="19"/>
                  </a:lnTo>
                  <a:lnTo>
                    <a:pt x="12" y="20"/>
                  </a:lnTo>
                  <a:lnTo>
                    <a:pt x="12" y="21"/>
                  </a:lnTo>
                  <a:lnTo>
                    <a:pt x="12" y="21"/>
                  </a:lnTo>
                  <a:lnTo>
                    <a:pt x="11" y="21"/>
                  </a:lnTo>
                  <a:lnTo>
                    <a:pt x="11" y="22"/>
                  </a:lnTo>
                  <a:lnTo>
                    <a:pt x="10" y="22"/>
                  </a:lnTo>
                  <a:lnTo>
                    <a:pt x="11" y="23"/>
                  </a:lnTo>
                  <a:lnTo>
                    <a:pt x="25" y="16"/>
                  </a:lnTo>
                  <a:lnTo>
                    <a:pt x="23" y="10"/>
                  </a:lnTo>
                  <a:lnTo>
                    <a:pt x="23" y="10"/>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78" name="Freeform 575"/>
            <p:cNvSpPr>
              <a:spLocks/>
            </p:cNvSpPr>
            <p:nvPr/>
          </p:nvSpPr>
          <p:spPr bwMode="auto">
            <a:xfrm>
              <a:off x="947" y="3797"/>
              <a:ext cx="33" cy="27"/>
            </a:xfrm>
            <a:custGeom>
              <a:avLst/>
              <a:gdLst>
                <a:gd name="T0" fmla="*/ 28 w 33"/>
                <a:gd name="T1" fmla="*/ 15 h 27"/>
                <a:gd name="T2" fmla="*/ 31 w 33"/>
                <a:gd name="T3" fmla="*/ 11 h 27"/>
                <a:gd name="T4" fmla="*/ 30 w 33"/>
                <a:gd name="T5" fmla="*/ 12 h 27"/>
                <a:gd name="T6" fmla="*/ 29 w 33"/>
                <a:gd name="T7" fmla="*/ 12 h 27"/>
                <a:gd name="T8" fmla="*/ 28 w 33"/>
                <a:gd name="T9" fmla="*/ 13 h 27"/>
                <a:gd name="T10" fmla="*/ 26 w 33"/>
                <a:gd name="T11" fmla="*/ 12 h 27"/>
                <a:gd name="T12" fmla="*/ 17 w 33"/>
                <a:gd name="T13" fmla="*/ 10 h 27"/>
                <a:gd name="T14" fmla="*/ 19 w 33"/>
                <a:gd name="T15" fmla="*/ 8 h 27"/>
                <a:gd name="T16" fmla="*/ 19 w 33"/>
                <a:gd name="T17" fmla="*/ 7 h 27"/>
                <a:gd name="T18" fmla="*/ 19 w 33"/>
                <a:gd name="T19" fmla="*/ 5 h 27"/>
                <a:gd name="T20" fmla="*/ 19 w 33"/>
                <a:gd name="T21" fmla="*/ 3 h 27"/>
                <a:gd name="T22" fmla="*/ 17 w 33"/>
                <a:gd name="T23" fmla="*/ 2 h 27"/>
                <a:gd name="T24" fmla="*/ 16 w 33"/>
                <a:gd name="T25" fmla="*/ 1 h 27"/>
                <a:gd name="T26" fmla="*/ 14 w 33"/>
                <a:gd name="T27" fmla="*/ 0 h 27"/>
                <a:gd name="T28" fmla="*/ 13 w 33"/>
                <a:gd name="T29" fmla="*/ 0 h 27"/>
                <a:gd name="T30" fmla="*/ 11 w 33"/>
                <a:gd name="T31" fmla="*/ 1 h 27"/>
                <a:gd name="T32" fmla="*/ 9 w 33"/>
                <a:gd name="T33" fmla="*/ 2 h 27"/>
                <a:gd name="T34" fmla="*/ 8 w 33"/>
                <a:gd name="T35" fmla="*/ 2 h 27"/>
                <a:gd name="T36" fmla="*/ 7 w 33"/>
                <a:gd name="T37" fmla="*/ 4 h 27"/>
                <a:gd name="T38" fmla="*/ 1 w 33"/>
                <a:gd name="T39" fmla="*/ 11 h 27"/>
                <a:gd name="T40" fmla="*/ 3 w 33"/>
                <a:gd name="T41" fmla="*/ 10 h 27"/>
                <a:gd name="T42" fmla="*/ 4 w 33"/>
                <a:gd name="T43" fmla="*/ 10 h 27"/>
                <a:gd name="T44" fmla="*/ 5 w 33"/>
                <a:gd name="T45" fmla="*/ 11 h 27"/>
                <a:gd name="T46" fmla="*/ 7 w 33"/>
                <a:gd name="T47" fmla="*/ 12 h 27"/>
                <a:gd name="T48" fmla="*/ 16 w 33"/>
                <a:gd name="T49" fmla="*/ 20 h 27"/>
                <a:gd name="T50" fmla="*/ 17 w 33"/>
                <a:gd name="T51" fmla="*/ 21 h 27"/>
                <a:gd name="T52" fmla="*/ 18 w 33"/>
                <a:gd name="T53" fmla="*/ 23 h 27"/>
                <a:gd name="T54" fmla="*/ 17 w 33"/>
                <a:gd name="T55" fmla="*/ 24 h 27"/>
                <a:gd name="T56" fmla="*/ 16 w 33"/>
                <a:gd name="T57" fmla="*/ 25 h 27"/>
                <a:gd name="T58" fmla="*/ 24 w 33"/>
                <a:gd name="T59" fmla="*/ 20 h 27"/>
                <a:gd name="T60" fmla="*/ 22 w 33"/>
                <a:gd name="T61" fmla="*/ 20 h 27"/>
                <a:gd name="T62" fmla="*/ 21 w 33"/>
                <a:gd name="T63" fmla="*/ 20 h 27"/>
                <a:gd name="T64" fmla="*/ 20 w 33"/>
                <a:gd name="T65" fmla="*/ 20 h 27"/>
                <a:gd name="T66" fmla="*/ 19 w 33"/>
                <a:gd name="T67" fmla="*/ 19 h 27"/>
                <a:gd name="T68" fmla="*/ 19 w 33"/>
                <a:gd name="T69" fmla="*/ 18 h 27"/>
                <a:gd name="T70" fmla="*/ 13 w 33"/>
                <a:gd name="T71" fmla="*/ 14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3" h="27">
                  <a:moveTo>
                    <a:pt x="15" y="13"/>
                  </a:moveTo>
                  <a:lnTo>
                    <a:pt x="28" y="15"/>
                  </a:lnTo>
                  <a:lnTo>
                    <a:pt x="32" y="12"/>
                  </a:lnTo>
                  <a:lnTo>
                    <a:pt x="31" y="11"/>
                  </a:lnTo>
                  <a:lnTo>
                    <a:pt x="30" y="11"/>
                  </a:lnTo>
                  <a:lnTo>
                    <a:pt x="30" y="12"/>
                  </a:lnTo>
                  <a:lnTo>
                    <a:pt x="29" y="12"/>
                  </a:lnTo>
                  <a:lnTo>
                    <a:pt x="29" y="12"/>
                  </a:lnTo>
                  <a:lnTo>
                    <a:pt x="29" y="13"/>
                  </a:lnTo>
                  <a:lnTo>
                    <a:pt x="28" y="13"/>
                  </a:lnTo>
                  <a:lnTo>
                    <a:pt x="27" y="12"/>
                  </a:lnTo>
                  <a:lnTo>
                    <a:pt x="26" y="12"/>
                  </a:lnTo>
                  <a:lnTo>
                    <a:pt x="25" y="12"/>
                  </a:lnTo>
                  <a:lnTo>
                    <a:pt x="17" y="10"/>
                  </a:lnTo>
                  <a:lnTo>
                    <a:pt x="18" y="9"/>
                  </a:lnTo>
                  <a:lnTo>
                    <a:pt x="19" y="8"/>
                  </a:lnTo>
                  <a:lnTo>
                    <a:pt x="19" y="7"/>
                  </a:lnTo>
                  <a:lnTo>
                    <a:pt x="19" y="7"/>
                  </a:lnTo>
                  <a:lnTo>
                    <a:pt x="19" y="6"/>
                  </a:lnTo>
                  <a:lnTo>
                    <a:pt x="19" y="5"/>
                  </a:lnTo>
                  <a:lnTo>
                    <a:pt x="19" y="4"/>
                  </a:lnTo>
                  <a:lnTo>
                    <a:pt x="19" y="3"/>
                  </a:lnTo>
                  <a:lnTo>
                    <a:pt x="18" y="2"/>
                  </a:lnTo>
                  <a:lnTo>
                    <a:pt x="17" y="2"/>
                  </a:lnTo>
                  <a:lnTo>
                    <a:pt x="17" y="1"/>
                  </a:lnTo>
                  <a:lnTo>
                    <a:pt x="16" y="1"/>
                  </a:lnTo>
                  <a:lnTo>
                    <a:pt x="15" y="1"/>
                  </a:lnTo>
                  <a:lnTo>
                    <a:pt x="14" y="0"/>
                  </a:lnTo>
                  <a:lnTo>
                    <a:pt x="13" y="0"/>
                  </a:lnTo>
                  <a:lnTo>
                    <a:pt x="13" y="0"/>
                  </a:lnTo>
                  <a:lnTo>
                    <a:pt x="12" y="1"/>
                  </a:lnTo>
                  <a:lnTo>
                    <a:pt x="11" y="1"/>
                  </a:lnTo>
                  <a:lnTo>
                    <a:pt x="10" y="2"/>
                  </a:lnTo>
                  <a:lnTo>
                    <a:pt x="9" y="2"/>
                  </a:lnTo>
                  <a:lnTo>
                    <a:pt x="9" y="2"/>
                  </a:lnTo>
                  <a:lnTo>
                    <a:pt x="8" y="2"/>
                  </a:lnTo>
                  <a:lnTo>
                    <a:pt x="8" y="3"/>
                  </a:lnTo>
                  <a:lnTo>
                    <a:pt x="7" y="4"/>
                  </a:lnTo>
                  <a:lnTo>
                    <a:pt x="0" y="10"/>
                  </a:lnTo>
                  <a:lnTo>
                    <a:pt x="1" y="11"/>
                  </a:lnTo>
                  <a:lnTo>
                    <a:pt x="2" y="10"/>
                  </a:lnTo>
                  <a:lnTo>
                    <a:pt x="3" y="10"/>
                  </a:lnTo>
                  <a:lnTo>
                    <a:pt x="3" y="10"/>
                  </a:lnTo>
                  <a:lnTo>
                    <a:pt x="4" y="10"/>
                  </a:lnTo>
                  <a:lnTo>
                    <a:pt x="5" y="10"/>
                  </a:lnTo>
                  <a:lnTo>
                    <a:pt x="5" y="11"/>
                  </a:lnTo>
                  <a:lnTo>
                    <a:pt x="6" y="11"/>
                  </a:lnTo>
                  <a:lnTo>
                    <a:pt x="7" y="12"/>
                  </a:lnTo>
                  <a:lnTo>
                    <a:pt x="15" y="20"/>
                  </a:lnTo>
                  <a:lnTo>
                    <a:pt x="16" y="20"/>
                  </a:lnTo>
                  <a:lnTo>
                    <a:pt x="16" y="21"/>
                  </a:lnTo>
                  <a:lnTo>
                    <a:pt x="17" y="21"/>
                  </a:lnTo>
                  <a:lnTo>
                    <a:pt x="17" y="22"/>
                  </a:lnTo>
                  <a:lnTo>
                    <a:pt x="18" y="23"/>
                  </a:lnTo>
                  <a:lnTo>
                    <a:pt x="18" y="24"/>
                  </a:lnTo>
                  <a:lnTo>
                    <a:pt x="17" y="24"/>
                  </a:lnTo>
                  <a:lnTo>
                    <a:pt x="17" y="25"/>
                  </a:lnTo>
                  <a:lnTo>
                    <a:pt x="16" y="25"/>
                  </a:lnTo>
                  <a:lnTo>
                    <a:pt x="17" y="26"/>
                  </a:lnTo>
                  <a:lnTo>
                    <a:pt x="24" y="20"/>
                  </a:lnTo>
                  <a:lnTo>
                    <a:pt x="23" y="20"/>
                  </a:lnTo>
                  <a:lnTo>
                    <a:pt x="22" y="20"/>
                  </a:lnTo>
                  <a:lnTo>
                    <a:pt x="22" y="20"/>
                  </a:lnTo>
                  <a:lnTo>
                    <a:pt x="21" y="20"/>
                  </a:lnTo>
                  <a:lnTo>
                    <a:pt x="20" y="20"/>
                  </a:lnTo>
                  <a:lnTo>
                    <a:pt x="20" y="20"/>
                  </a:lnTo>
                  <a:lnTo>
                    <a:pt x="19" y="20"/>
                  </a:lnTo>
                  <a:lnTo>
                    <a:pt x="19" y="19"/>
                  </a:lnTo>
                  <a:lnTo>
                    <a:pt x="19" y="19"/>
                  </a:lnTo>
                  <a:lnTo>
                    <a:pt x="19" y="18"/>
                  </a:lnTo>
                  <a:lnTo>
                    <a:pt x="18" y="18"/>
                  </a:lnTo>
                  <a:lnTo>
                    <a:pt x="13" y="14"/>
                  </a:lnTo>
                  <a:lnTo>
                    <a:pt x="15" y="13"/>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79" name="Freeform 576"/>
            <p:cNvSpPr>
              <a:spLocks/>
            </p:cNvSpPr>
            <p:nvPr/>
          </p:nvSpPr>
          <p:spPr bwMode="auto">
            <a:xfrm>
              <a:off x="955" y="3800"/>
              <a:ext cx="7" cy="8"/>
            </a:xfrm>
            <a:custGeom>
              <a:avLst/>
              <a:gdLst>
                <a:gd name="T0" fmla="*/ 1 w 7"/>
                <a:gd name="T1" fmla="*/ 4 h 8"/>
                <a:gd name="T2" fmla="*/ 1 w 7"/>
                <a:gd name="T3" fmla="*/ 4 h 8"/>
                <a:gd name="T4" fmla="*/ 1 w 7"/>
                <a:gd name="T5" fmla="*/ 4 h 8"/>
                <a:gd name="T6" fmla="*/ 0 w 7"/>
                <a:gd name="T7" fmla="*/ 4 h 8"/>
                <a:gd name="T8" fmla="*/ 0 w 7"/>
                <a:gd name="T9" fmla="*/ 3 h 8"/>
                <a:gd name="T10" fmla="*/ 0 w 7"/>
                <a:gd name="T11" fmla="*/ 3 h 8"/>
                <a:gd name="T12" fmla="*/ 0 w 7"/>
                <a:gd name="T13" fmla="*/ 2 h 8"/>
                <a:gd name="T14" fmla="*/ 1 w 7"/>
                <a:gd name="T15" fmla="*/ 2 h 8"/>
                <a:gd name="T16" fmla="*/ 1 w 7"/>
                <a:gd name="T17" fmla="*/ 1 h 8"/>
                <a:gd name="T18" fmla="*/ 2 w 7"/>
                <a:gd name="T19" fmla="*/ 1 h 8"/>
                <a:gd name="T20" fmla="*/ 2 w 7"/>
                <a:gd name="T21" fmla="*/ 1 h 8"/>
                <a:gd name="T22" fmla="*/ 2 w 7"/>
                <a:gd name="T23" fmla="*/ 0 h 8"/>
                <a:gd name="T24" fmla="*/ 3 w 7"/>
                <a:gd name="T25" fmla="*/ 0 h 8"/>
                <a:gd name="T26" fmla="*/ 3 w 7"/>
                <a:gd name="T27" fmla="*/ 0 h 8"/>
                <a:gd name="T28" fmla="*/ 4 w 7"/>
                <a:gd name="T29" fmla="*/ 0 h 8"/>
                <a:gd name="T30" fmla="*/ 4 w 7"/>
                <a:gd name="T31" fmla="*/ 1 h 8"/>
                <a:gd name="T32" fmla="*/ 5 w 7"/>
                <a:gd name="T33" fmla="*/ 1 h 8"/>
                <a:gd name="T34" fmla="*/ 5 w 7"/>
                <a:gd name="T35" fmla="*/ 1 h 8"/>
                <a:gd name="T36" fmla="*/ 6 w 7"/>
                <a:gd name="T37" fmla="*/ 2 h 8"/>
                <a:gd name="T38" fmla="*/ 6 w 7"/>
                <a:gd name="T39" fmla="*/ 2 h 8"/>
                <a:gd name="T40" fmla="*/ 6 w 7"/>
                <a:gd name="T41" fmla="*/ 3 h 8"/>
                <a:gd name="T42" fmla="*/ 6 w 7"/>
                <a:gd name="T43" fmla="*/ 3 h 8"/>
                <a:gd name="T44" fmla="*/ 6 w 7"/>
                <a:gd name="T45" fmla="*/ 4 h 8"/>
                <a:gd name="T46" fmla="*/ 6 w 7"/>
                <a:gd name="T47" fmla="*/ 4 h 8"/>
                <a:gd name="T48" fmla="*/ 6 w 7"/>
                <a:gd name="T49" fmla="*/ 5 h 8"/>
                <a:gd name="T50" fmla="*/ 5 w 7"/>
                <a:gd name="T51" fmla="*/ 5 h 8"/>
                <a:gd name="T52" fmla="*/ 5 w 7"/>
                <a:gd name="T53" fmla="*/ 5 h 8"/>
                <a:gd name="T54" fmla="*/ 5 w 7"/>
                <a:gd name="T55" fmla="*/ 6 h 8"/>
                <a:gd name="T56" fmla="*/ 5 w 7"/>
                <a:gd name="T57" fmla="*/ 6 h 8"/>
                <a:gd name="T58" fmla="*/ 5 w 7"/>
                <a:gd name="T59" fmla="*/ 6 h 8"/>
                <a:gd name="T60" fmla="*/ 4 w 7"/>
                <a:gd name="T61" fmla="*/ 7 h 8"/>
                <a:gd name="T62" fmla="*/ 1 w 7"/>
                <a:gd name="T63" fmla="*/ 4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 h="8">
                  <a:moveTo>
                    <a:pt x="1" y="4"/>
                  </a:moveTo>
                  <a:lnTo>
                    <a:pt x="1" y="4"/>
                  </a:lnTo>
                  <a:lnTo>
                    <a:pt x="1" y="4"/>
                  </a:lnTo>
                  <a:lnTo>
                    <a:pt x="0" y="4"/>
                  </a:lnTo>
                  <a:lnTo>
                    <a:pt x="0" y="3"/>
                  </a:lnTo>
                  <a:lnTo>
                    <a:pt x="0" y="3"/>
                  </a:lnTo>
                  <a:lnTo>
                    <a:pt x="0" y="2"/>
                  </a:lnTo>
                  <a:lnTo>
                    <a:pt x="1" y="2"/>
                  </a:lnTo>
                  <a:lnTo>
                    <a:pt x="1" y="1"/>
                  </a:lnTo>
                  <a:lnTo>
                    <a:pt x="2" y="1"/>
                  </a:lnTo>
                  <a:lnTo>
                    <a:pt x="2" y="1"/>
                  </a:lnTo>
                  <a:lnTo>
                    <a:pt x="2" y="0"/>
                  </a:lnTo>
                  <a:lnTo>
                    <a:pt x="3" y="0"/>
                  </a:lnTo>
                  <a:lnTo>
                    <a:pt x="3" y="0"/>
                  </a:lnTo>
                  <a:lnTo>
                    <a:pt x="4" y="0"/>
                  </a:lnTo>
                  <a:lnTo>
                    <a:pt x="4" y="1"/>
                  </a:lnTo>
                  <a:lnTo>
                    <a:pt x="5" y="1"/>
                  </a:lnTo>
                  <a:lnTo>
                    <a:pt x="5" y="1"/>
                  </a:lnTo>
                  <a:lnTo>
                    <a:pt x="6" y="2"/>
                  </a:lnTo>
                  <a:lnTo>
                    <a:pt x="6" y="2"/>
                  </a:lnTo>
                  <a:lnTo>
                    <a:pt x="6" y="3"/>
                  </a:lnTo>
                  <a:lnTo>
                    <a:pt x="6" y="3"/>
                  </a:lnTo>
                  <a:lnTo>
                    <a:pt x="6" y="4"/>
                  </a:lnTo>
                  <a:lnTo>
                    <a:pt x="6" y="4"/>
                  </a:lnTo>
                  <a:lnTo>
                    <a:pt x="6" y="5"/>
                  </a:lnTo>
                  <a:lnTo>
                    <a:pt x="5" y="5"/>
                  </a:lnTo>
                  <a:lnTo>
                    <a:pt x="5" y="5"/>
                  </a:lnTo>
                  <a:lnTo>
                    <a:pt x="5" y="6"/>
                  </a:lnTo>
                  <a:lnTo>
                    <a:pt x="5" y="6"/>
                  </a:lnTo>
                  <a:lnTo>
                    <a:pt x="5" y="6"/>
                  </a:lnTo>
                  <a:lnTo>
                    <a:pt x="4" y="7"/>
                  </a:lnTo>
                  <a:lnTo>
                    <a:pt x="1" y="4"/>
                  </a:lnTo>
                </a:path>
              </a:pathLst>
            </a:custGeom>
            <a:solidFill>
              <a:srgbClr val="B2B2B2"/>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80" name="Freeform 577"/>
            <p:cNvSpPr>
              <a:spLocks/>
            </p:cNvSpPr>
            <p:nvPr/>
          </p:nvSpPr>
          <p:spPr bwMode="auto">
            <a:xfrm>
              <a:off x="935" y="3816"/>
              <a:ext cx="24" cy="27"/>
            </a:xfrm>
            <a:custGeom>
              <a:avLst/>
              <a:gdLst>
                <a:gd name="T0" fmla="*/ 6 w 24"/>
                <a:gd name="T1" fmla="*/ 15 h 27"/>
                <a:gd name="T2" fmla="*/ 7 w 24"/>
                <a:gd name="T3" fmla="*/ 17 h 27"/>
                <a:gd name="T4" fmla="*/ 7 w 24"/>
                <a:gd name="T5" fmla="*/ 18 h 27"/>
                <a:gd name="T6" fmla="*/ 7 w 24"/>
                <a:gd name="T7" fmla="*/ 19 h 27"/>
                <a:gd name="T8" fmla="*/ 7 w 24"/>
                <a:gd name="T9" fmla="*/ 20 h 27"/>
                <a:gd name="T10" fmla="*/ 8 w 24"/>
                <a:gd name="T11" fmla="*/ 20 h 27"/>
                <a:gd name="T12" fmla="*/ 8 w 24"/>
                <a:gd name="T13" fmla="*/ 20 h 27"/>
                <a:gd name="T14" fmla="*/ 8 w 24"/>
                <a:gd name="T15" fmla="*/ 21 h 27"/>
                <a:gd name="T16" fmla="*/ 9 w 24"/>
                <a:gd name="T17" fmla="*/ 21 h 27"/>
                <a:gd name="T18" fmla="*/ 9 w 24"/>
                <a:gd name="T19" fmla="*/ 22 h 27"/>
                <a:gd name="T20" fmla="*/ 10 w 24"/>
                <a:gd name="T21" fmla="*/ 22 h 27"/>
                <a:gd name="T22" fmla="*/ 10 w 24"/>
                <a:gd name="T23" fmla="*/ 22 h 27"/>
                <a:gd name="T24" fmla="*/ 10 w 24"/>
                <a:gd name="T25" fmla="*/ 21 h 27"/>
                <a:gd name="T26" fmla="*/ 11 w 24"/>
                <a:gd name="T27" fmla="*/ 21 h 27"/>
                <a:gd name="T28" fmla="*/ 12 w 24"/>
                <a:gd name="T29" fmla="*/ 22 h 27"/>
                <a:gd name="T30" fmla="*/ 6 w 24"/>
                <a:gd name="T31" fmla="*/ 26 h 27"/>
                <a:gd name="T32" fmla="*/ 6 w 24"/>
                <a:gd name="T33" fmla="*/ 25 h 27"/>
                <a:gd name="T34" fmla="*/ 6 w 24"/>
                <a:gd name="T35" fmla="*/ 24 h 27"/>
                <a:gd name="T36" fmla="*/ 6 w 24"/>
                <a:gd name="T37" fmla="*/ 24 h 27"/>
                <a:gd name="T38" fmla="*/ 6 w 24"/>
                <a:gd name="T39" fmla="*/ 23 h 27"/>
                <a:gd name="T40" fmla="*/ 6 w 24"/>
                <a:gd name="T41" fmla="*/ 22 h 27"/>
                <a:gd name="T42" fmla="*/ 6 w 24"/>
                <a:gd name="T43" fmla="*/ 21 h 27"/>
                <a:gd name="T44" fmla="*/ 6 w 24"/>
                <a:gd name="T45" fmla="*/ 20 h 27"/>
                <a:gd name="T46" fmla="*/ 6 w 24"/>
                <a:gd name="T47" fmla="*/ 20 h 27"/>
                <a:gd name="T48" fmla="*/ 0 w 24"/>
                <a:gd name="T49" fmla="*/ 2 h 27"/>
                <a:gd name="T50" fmla="*/ 2 w 24"/>
                <a:gd name="T51" fmla="*/ 0 h 27"/>
                <a:gd name="T52" fmla="*/ 16 w 24"/>
                <a:gd name="T53" fmla="*/ 10 h 27"/>
                <a:gd name="T54" fmla="*/ 17 w 24"/>
                <a:gd name="T55" fmla="*/ 10 h 27"/>
                <a:gd name="T56" fmla="*/ 17 w 24"/>
                <a:gd name="T57" fmla="*/ 11 h 27"/>
                <a:gd name="T58" fmla="*/ 17 w 24"/>
                <a:gd name="T59" fmla="*/ 11 h 27"/>
                <a:gd name="T60" fmla="*/ 17 w 24"/>
                <a:gd name="T61" fmla="*/ 11 h 27"/>
                <a:gd name="T62" fmla="*/ 19 w 24"/>
                <a:gd name="T63" fmla="*/ 11 h 27"/>
                <a:gd name="T64" fmla="*/ 20 w 24"/>
                <a:gd name="T65" fmla="*/ 12 h 27"/>
                <a:gd name="T66" fmla="*/ 21 w 24"/>
                <a:gd name="T67" fmla="*/ 12 h 27"/>
                <a:gd name="T68" fmla="*/ 21 w 24"/>
                <a:gd name="T69" fmla="*/ 12 h 27"/>
                <a:gd name="T70" fmla="*/ 22 w 24"/>
                <a:gd name="T71" fmla="*/ 12 h 27"/>
                <a:gd name="T72" fmla="*/ 23 w 24"/>
                <a:gd name="T73" fmla="*/ 12 h 27"/>
                <a:gd name="T74" fmla="*/ 23 w 24"/>
                <a:gd name="T75" fmla="*/ 13 h 27"/>
                <a:gd name="T76" fmla="*/ 16 w 24"/>
                <a:gd name="T77" fmla="*/ 18 h 27"/>
                <a:gd name="T78" fmla="*/ 16 w 24"/>
                <a:gd name="T79" fmla="*/ 17 h 27"/>
                <a:gd name="T80" fmla="*/ 16 w 24"/>
                <a:gd name="T81" fmla="*/ 16 h 27"/>
                <a:gd name="T82" fmla="*/ 17 w 24"/>
                <a:gd name="T83" fmla="*/ 16 h 27"/>
                <a:gd name="T84" fmla="*/ 17 w 24"/>
                <a:gd name="T85" fmla="*/ 15 h 27"/>
                <a:gd name="T86" fmla="*/ 17 w 24"/>
                <a:gd name="T87" fmla="*/ 15 h 27"/>
                <a:gd name="T88" fmla="*/ 17 w 24"/>
                <a:gd name="T89" fmla="*/ 15 h 27"/>
                <a:gd name="T90" fmla="*/ 17 w 24"/>
                <a:gd name="T91" fmla="*/ 15 h 27"/>
                <a:gd name="T92" fmla="*/ 17 w 24"/>
                <a:gd name="T93" fmla="*/ 14 h 27"/>
                <a:gd name="T94" fmla="*/ 16 w 24"/>
                <a:gd name="T95" fmla="*/ 14 h 27"/>
                <a:gd name="T96" fmla="*/ 12 w 24"/>
                <a:gd name="T97" fmla="*/ 11 h 27"/>
                <a:gd name="T98" fmla="*/ 6 w 24"/>
                <a:gd name="T99" fmla="*/ 1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4" h="27">
                  <a:moveTo>
                    <a:pt x="6" y="15"/>
                  </a:moveTo>
                  <a:lnTo>
                    <a:pt x="7" y="17"/>
                  </a:lnTo>
                  <a:lnTo>
                    <a:pt x="7" y="18"/>
                  </a:lnTo>
                  <a:lnTo>
                    <a:pt x="7" y="19"/>
                  </a:lnTo>
                  <a:lnTo>
                    <a:pt x="7" y="20"/>
                  </a:lnTo>
                  <a:lnTo>
                    <a:pt x="8" y="20"/>
                  </a:lnTo>
                  <a:lnTo>
                    <a:pt x="8" y="20"/>
                  </a:lnTo>
                  <a:lnTo>
                    <a:pt x="8" y="21"/>
                  </a:lnTo>
                  <a:lnTo>
                    <a:pt x="9" y="21"/>
                  </a:lnTo>
                  <a:lnTo>
                    <a:pt x="9" y="22"/>
                  </a:lnTo>
                  <a:lnTo>
                    <a:pt x="10" y="22"/>
                  </a:lnTo>
                  <a:lnTo>
                    <a:pt x="10" y="22"/>
                  </a:lnTo>
                  <a:lnTo>
                    <a:pt x="10" y="21"/>
                  </a:lnTo>
                  <a:lnTo>
                    <a:pt x="11" y="21"/>
                  </a:lnTo>
                  <a:lnTo>
                    <a:pt x="12" y="22"/>
                  </a:lnTo>
                  <a:lnTo>
                    <a:pt x="6" y="26"/>
                  </a:lnTo>
                  <a:lnTo>
                    <a:pt x="6" y="25"/>
                  </a:lnTo>
                  <a:lnTo>
                    <a:pt x="6" y="24"/>
                  </a:lnTo>
                  <a:lnTo>
                    <a:pt x="6" y="24"/>
                  </a:lnTo>
                  <a:lnTo>
                    <a:pt x="6" y="23"/>
                  </a:lnTo>
                  <a:lnTo>
                    <a:pt x="6" y="22"/>
                  </a:lnTo>
                  <a:lnTo>
                    <a:pt x="6" y="21"/>
                  </a:lnTo>
                  <a:lnTo>
                    <a:pt x="6" y="20"/>
                  </a:lnTo>
                  <a:lnTo>
                    <a:pt x="6" y="20"/>
                  </a:lnTo>
                  <a:lnTo>
                    <a:pt x="0" y="2"/>
                  </a:lnTo>
                  <a:lnTo>
                    <a:pt x="2" y="0"/>
                  </a:lnTo>
                  <a:lnTo>
                    <a:pt x="16" y="10"/>
                  </a:lnTo>
                  <a:lnTo>
                    <a:pt x="17" y="10"/>
                  </a:lnTo>
                  <a:lnTo>
                    <a:pt x="17" y="11"/>
                  </a:lnTo>
                  <a:lnTo>
                    <a:pt x="17" y="11"/>
                  </a:lnTo>
                  <a:lnTo>
                    <a:pt x="17" y="11"/>
                  </a:lnTo>
                  <a:lnTo>
                    <a:pt x="19" y="11"/>
                  </a:lnTo>
                  <a:lnTo>
                    <a:pt x="20" y="12"/>
                  </a:lnTo>
                  <a:lnTo>
                    <a:pt x="21" y="12"/>
                  </a:lnTo>
                  <a:lnTo>
                    <a:pt x="21" y="12"/>
                  </a:lnTo>
                  <a:lnTo>
                    <a:pt x="22" y="12"/>
                  </a:lnTo>
                  <a:lnTo>
                    <a:pt x="23" y="12"/>
                  </a:lnTo>
                  <a:lnTo>
                    <a:pt x="23" y="13"/>
                  </a:lnTo>
                  <a:lnTo>
                    <a:pt x="16" y="18"/>
                  </a:lnTo>
                  <a:lnTo>
                    <a:pt x="16" y="17"/>
                  </a:lnTo>
                  <a:lnTo>
                    <a:pt x="16" y="16"/>
                  </a:lnTo>
                  <a:lnTo>
                    <a:pt x="17" y="16"/>
                  </a:lnTo>
                  <a:lnTo>
                    <a:pt x="17" y="15"/>
                  </a:lnTo>
                  <a:lnTo>
                    <a:pt x="17" y="15"/>
                  </a:lnTo>
                  <a:lnTo>
                    <a:pt x="17" y="15"/>
                  </a:lnTo>
                  <a:lnTo>
                    <a:pt x="17" y="15"/>
                  </a:lnTo>
                  <a:lnTo>
                    <a:pt x="17" y="14"/>
                  </a:lnTo>
                  <a:lnTo>
                    <a:pt x="16" y="14"/>
                  </a:lnTo>
                  <a:lnTo>
                    <a:pt x="12" y="11"/>
                  </a:lnTo>
                  <a:lnTo>
                    <a:pt x="6" y="15"/>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81" name="Freeform 578"/>
            <p:cNvSpPr>
              <a:spLocks/>
            </p:cNvSpPr>
            <p:nvPr/>
          </p:nvSpPr>
          <p:spPr bwMode="auto">
            <a:xfrm>
              <a:off x="937" y="3821"/>
              <a:ext cx="7" cy="7"/>
            </a:xfrm>
            <a:custGeom>
              <a:avLst/>
              <a:gdLst>
                <a:gd name="T0" fmla="*/ 6 w 7"/>
                <a:gd name="T1" fmla="*/ 4 h 7"/>
                <a:gd name="T2" fmla="*/ 0 w 7"/>
                <a:gd name="T3" fmla="*/ 0 h 7"/>
                <a:gd name="T4" fmla="*/ 3 w 7"/>
                <a:gd name="T5" fmla="*/ 6 h 7"/>
                <a:gd name="T6" fmla="*/ 6 w 7"/>
                <a:gd name="T7" fmla="*/ 4 h 7"/>
              </a:gdLst>
              <a:ahLst/>
              <a:cxnLst>
                <a:cxn ang="0">
                  <a:pos x="T0" y="T1"/>
                </a:cxn>
                <a:cxn ang="0">
                  <a:pos x="T2" y="T3"/>
                </a:cxn>
                <a:cxn ang="0">
                  <a:pos x="T4" y="T5"/>
                </a:cxn>
                <a:cxn ang="0">
                  <a:pos x="T6" y="T7"/>
                </a:cxn>
              </a:cxnLst>
              <a:rect l="0" t="0" r="r" b="b"/>
              <a:pathLst>
                <a:path w="7" h="7">
                  <a:moveTo>
                    <a:pt x="6" y="4"/>
                  </a:moveTo>
                  <a:lnTo>
                    <a:pt x="0" y="0"/>
                  </a:lnTo>
                  <a:lnTo>
                    <a:pt x="3" y="6"/>
                  </a:lnTo>
                  <a:lnTo>
                    <a:pt x="6" y="4"/>
                  </a:lnTo>
                </a:path>
              </a:pathLst>
            </a:custGeom>
            <a:solidFill>
              <a:srgbClr val="B2B2B2"/>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82" name="Freeform 579"/>
            <p:cNvSpPr>
              <a:spLocks/>
            </p:cNvSpPr>
            <p:nvPr/>
          </p:nvSpPr>
          <p:spPr bwMode="auto">
            <a:xfrm>
              <a:off x="810" y="3536"/>
              <a:ext cx="3" cy="4"/>
            </a:xfrm>
            <a:custGeom>
              <a:avLst/>
              <a:gdLst>
                <a:gd name="T0" fmla="*/ 2 w 3"/>
                <a:gd name="T1" fmla="*/ 2 h 4"/>
                <a:gd name="T2" fmla="*/ 2 w 3"/>
                <a:gd name="T3" fmla="*/ 2 h 4"/>
                <a:gd name="T4" fmla="*/ 2 w 3"/>
                <a:gd name="T5" fmla="*/ 3 h 4"/>
                <a:gd name="T6" fmla="*/ 2 w 3"/>
                <a:gd name="T7" fmla="*/ 3 h 4"/>
                <a:gd name="T8" fmla="*/ 1 w 3"/>
                <a:gd name="T9" fmla="*/ 3 h 4"/>
                <a:gd name="T10" fmla="*/ 1 w 3"/>
                <a:gd name="T11" fmla="*/ 2 h 4"/>
                <a:gd name="T12" fmla="*/ 1 w 3"/>
                <a:gd name="T13" fmla="*/ 2 h 4"/>
                <a:gd name="T14" fmla="*/ 1 w 3"/>
                <a:gd name="T15" fmla="*/ 2 h 4"/>
                <a:gd name="T16" fmla="*/ 0 w 3"/>
                <a:gd name="T17" fmla="*/ 2 h 4"/>
                <a:gd name="T18" fmla="*/ 0 w 3"/>
                <a:gd name="T19" fmla="*/ 1 h 4"/>
                <a:gd name="T20" fmla="*/ 0 w 3"/>
                <a:gd name="T21" fmla="*/ 1 h 4"/>
                <a:gd name="T22" fmla="*/ 0 w 3"/>
                <a:gd name="T23" fmla="*/ 0 h 4"/>
                <a:gd name="T24" fmla="*/ 1 w 3"/>
                <a:gd name="T25" fmla="*/ 0 h 4"/>
                <a:gd name="T26" fmla="*/ 1 w 3"/>
                <a:gd name="T27" fmla="*/ 0 h 4"/>
                <a:gd name="T28" fmla="*/ 1 w 3"/>
                <a:gd name="T29" fmla="*/ 1 h 4"/>
                <a:gd name="T30" fmla="*/ 1 w 3"/>
                <a:gd name="T31" fmla="*/ 2 h 4"/>
                <a:gd name="T32" fmla="*/ 1 w 3"/>
                <a:gd name="T33" fmla="*/ 2 h 4"/>
                <a:gd name="T34" fmla="*/ 2 w 3"/>
                <a:gd name="T35"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 h="4">
                  <a:moveTo>
                    <a:pt x="2" y="2"/>
                  </a:moveTo>
                  <a:lnTo>
                    <a:pt x="2" y="2"/>
                  </a:lnTo>
                  <a:lnTo>
                    <a:pt x="2" y="3"/>
                  </a:lnTo>
                  <a:lnTo>
                    <a:pt x="2" y="3"/>
                  </a:lnTo>
                  <a:lnTo>
                    <a:pt x="1" y="3"/>
                  </a:lnTo>
                  <a:lnTo>
                    <a:pt x="1" y="2"/>
                  </a:lnTo>
                  <a:lnTo>
                    <a:pt x="1" y="2"/>
                  </a:lnTo>
                  <a:lnTo>
                    <a:pt x="1" y="2"/>
                  </a:lnTo>
                  <a:lnTo>
                    <a:pt x="0" y="2"/>
                  </a:lnTo>
                  <a:lnTo>
                    <a:pt x="0" y="1"/>
                  </a:lnTo>
                  <a:lnTo>
                    <a:pt x="0" y="1"/>
                  </a:lnTo>
                  <a:lnTo>
                    <a:pt x="0" y="0"/>
                  </a:lnTo>
                  <a:lnTo>
                    <a:pt x="1" y="0"/>
                  </a:lnTo>
                  <a:lnTo>
                    <a:pt x="1" y="0"/>
                  </a:lnTo>
                  <a:lnTo>
                    <a:pt x="1" y="1"/>
                  </a:lnTo>
                  <a:lnTo>
                    <a:pt x="1" y="2"/>
                  </a:lnTo>
                  <a:lnTo>
                    <a:pt x="1" y="2"/>
                  </a:lnTo>
                  <a:lnTo>
                    <a:pt x="2" y="2"/>
                  </a:lnTo>
                </a:path>
              </a:pathLst>
            </a:custGeom>
            <a:solidFill>
              <a:srgbClr val="FFFFFF"/>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83" name="Freeform 580"/>
            <p:cNvSpPr>
              <a:spLocks/>
            </p:cNvSpPr>
            <p:nvPr/>
          </p:nvSpPr>
          <p:spPr bwMode="auto">
            <a:xfrm>
              <a:off x="810" y="3539"/>
              <a:ext cx="9" cy="4"/>
            </a:xfrm>
            <a:custGeom>
              <a:avLst/>
              <a:gdLst>
                <a:gd name="T0" fmla="*/ 8 w 9"/>
                <a:gd name="T1" fmla="*/ 1 h 4"/>
                <a:gd name="T2" fmla="*/ 8 w 9"/>
                <a:gd name="T3" fmla="*/ 1 h 4"/>
                <a:gd name="T4" fmla="*/ 7 w 9"/>
                <a:gd name="T5" fmla="*/ 0 h 4"/>
                <a:gd name="T6" fmla="*/ 6 w 9"/>
                <a:gd name="T7" fmla="*/ 0 h 4"/>
                <a:gd name="T8" fmla="*/ 5 w 9"/>
                <a:gd name="T9" fmla="*/ 0 h 4"/>
                <a:gd name="T10" fmla="*/ 4 w 9"/>
                <a:gd name="T11" fmla="*/ 1 h 4"/>
                <a:gd name="T12" fmla="*/ 3 w 9"/>
                <a:gd name="T13" fmla="*/ 1 h 4"/>
                <a:gd name="T14" fmla="*/ 2 w 9"/>
                <a:gd name="T15" fmla="*/ 1 h 4"/>
                <a:gd name="T16" fmla="*/ 1 w 9"/>
                <a:gd name="T17" fmla="*/ 1 h 4"/>
                <a:gd name="T18" fmla="*/ 1 w 9"/>
                <a:gd name="T19" fmla="*/ 2 h 4"/>
                <a:gd name="T20" fmla="*/ 0 w 9"/>
                <a:gd name="T21" fmla="*/ 2 h 4"/>
                <a:gd name="T22" fmla="*/ 1 w 9"/>
                <a:gd name="T23" fmla="*/ 3 h 4"/>
                <a:gd name="T24" fmla="*/ 2 w 9"/>
                <a:gd name="T25" fmla="*/ 3 h 4"/>
                <a:gd name="T26" fmla="*/ 3 w 9"/>
                <a:gd name="T27" fmla="*/ 3 h 4"/>
                <a:gd name="T28" fmla="*/ 3 w 9"/>
                <a:gd name="T29" fmla="*/ 2 h 4"/>
                <a:gd name="T30" fmla="*/ 3 w 9"/>
                <a:gd name="T31" fmla="*/ 1 h 4"/>
                <a:gd name="T32" fmla="*/ 4 w 9"/>
                <a:gd name="T33" fmla="*/ 1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 h="4">
                  <a:moveTo>
                    <a:pt x="8" y="1"/>
                  </a:moveTo>
                  <a:lnTo>
                    <a:pt x="8" y="1"/>
                  </a:lnTo>
                  <a:lnTo>
                    <a:pt x="7" y="0"/>
                  </a:lnTo>
                  <a:lnTo>
                    <a:pt x="6" y="0"/>
                  </a:lnTo>
                  <a:lnTo>
                    <a:pt x="5" y="0"/>
                  </a:lnTo>
                  <a:lnTo>
                    <a:pt x="4" y="1"/>
                  </a:lnTo>
                  <a:lnTo>
                    <a:pt x="3" y="1"/>
                  </a:lnTo>
                  <a:lnTo>
                    <a:pt x="2" y="1"/>
                  </a:lnTo>
                  <a:lnTo>
                    <a:pt x="1" y="1"/>
                  </a:lnTo>
                  <a:lnTo>
                    <a:pt x="1" y="2"/>
                  </a:lnTo>
                  <a:lnTo>
                    <a:pt x="0" y="2"/>
                  </a:lnTo>
                  <a:lnTo>
                    <a:pt x="1" y="3"/>
                  </a:lnTo>
                  <a:lnTo>
                    <a:pt x="2" y="3"/>
                  </a:lnTo>
                  <a:lnTo>
                    <a:pt x="3" y="3"/>
                  </a:lnTo>
                  <a:lnTo>
                    <a:pt x="3" y="2"/>
                  </a:lnTo>
                  <a:lnTo>
                    <a:pt x="3" y="1"/>
                  </a:lnTo>
                  <a:lnTo>
                    <a:pt x="4" y="1"/>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84" name="Freeform 581"/>
            <p:cNvSpPr>
              <a:spLocks/>
            </p:cNvSpPr>
            <p:nvPr/>
          </p:nvSpPr>
          <p:spPr bwMode="auto">
            <a:xfrm>
              <a:off x="638" y="3519"/>
              <a:ext cx="199" cy="255"/>
            </a:xfrm>
            <a:custGeom>
              <a:avLst/>
              <a:gdLst>
                <a:gd name="T0" fmla="*/ 169 w 199"/>
                <a:gd name="T1" fmla="*/ 17 h 255"/>
                <a:gd name="T2" fmla="*/ 163 w 199"/>
                <a:gd name="T3" fmla="*/ 20 h 255"/>
                <a:gd name="T4" fmla="*/ 157 w 199"/>
                <a:gd name="T5" fmla="*/ 21 h 255"/>
                <a:gd name="T6" fmla="*/ 151 w 199"/>
                <a:gd name="T7" fmla="*/ 21 h 255"/>
                <a:gd name="T8" fmla="*/ 156 w 199"/>
                <a:gd name="T9" fmla="*/ 24 h 255"/>
                <a:gd name="T10" fmla="*/ 156 w 199"/>
                <a:gd name="T11" fmla="*/ 25 h 255"/>
                <a:gd name="T12" fmla="*/ 154 w 199"/>
                <a:gd name="T13" fmla="*/ 28 h 255"/>
                <a:gd name="T14" fmla="*/ 161 w 199"/>
                <a:gd name="T15" fmla="*/ 30 h 255"/>
                <a:gd name="T16" fmla="*/ 165 w 199"/>
                <a:gd name="T17" fmla="*/ 31 h 255"/>
                <a:gd name="T18" fmla="*/ 162 w 199"/>
                <a:gd name="T19" fmla="*/ 42 h 255"/>
                <a:gd name="T20" fmla="*/ 157 w 199"/>
                <a:gd name="T21" fmla="*/ 60 h 255"/>
                <a:gd name="T22" fmla="*/ 150 w 199"/>
                <a:gd name="T23" fmla="*/ 67 h 255"/>
                <a:gd name="T24" fmla="*/ 146 w 199"/>
                <a:gd name="T25" fmla="*/ 71 h 255"/>
                <a:gd name="T26" fmla="*/ 130 w 199"/>
                <a:gd name="T27" fmla="*/ 68 h 255"/>
                <a:gd name="T28" fmla="*/ 105 w 199"/>
                <a:gd name="T29" fmla="*/ 48 h 255"/>
                <a:gd name="T30" fmla="*/ 93 w 199"/>
                <a:gd name="T31" fmla="*/ 14 h 255"/>
                <a:gd name="T32" fmla="*/ 93 w 199"/>
                <a:gd name="T33" fmla="*/ 4 h 255"/>
                <a:gd name="T34" fmla="*/ 87 w 199"/>
                <a:gd name="T35" fmla="*/ 0 h 255"/>
                <a:gd name="T36" fmla="*/ 36 w 199"/>
                <a:gd name="T37" fmla="*/ 37 h 255"/>
                <a:gd name="T38" fmla="*/ 4 w 199"/>
                <a:gd name="T39" fmla="*/ 100 h 255"/>
                <a:gd name="T40" fmla="*/ 1 w 199"/>
                <a:gd name="T41" fmla="*/ 156 h 255"/>
                <a:gd name="T42" fmla="*/ 6 w 199"/>
                <a:gd name="T43" fmla="*/ 220 h 255"/>
                <a:gd name="T44" fmla="*/ 4 w 199"/>
                <a:gd name="T45" fmla="*/ 253 h 255"/>
                <a:gd name="T46" fmla="*/ 8 w 199"/>
                <a:gd name="T47" fmla="*/ 248 h 255"/>
                <a:gd name="T48" fmla="*/ 11 w 199"/>
                <a:gd name="T49" fmla="*/ 212 h 255"/>
                <a:gd name="T50" fmla="*/ 7 w 199"/>
                <a:gd name="T51" fmla="*/ 147 h 255"/>
                <a:gd name="T52" fmla="*/ 14 w 199"/>
                <a:gd name="T53" fmla="*/ 91 h 255"/>
                <a:gd name="T54" fmla="*/ 46 w 199"/>
                <a:gd name="T55" fmla="*/ 36 h 255"/>
                <a:gd name="T56" fmla="*/ 83 w 199"/>
                <a:gd name="T57" fmla="*/ 9 h 255"/>
                <a:gd name="T58" fmla="*/ 85 w 199"/>
                <a:gd name="T59" fmla="*/ 15 h 255"/>
                <a:gd name="T60" fmla="*/ 92 w 199"/>
                <a:gd name="T61" fmla="*/ 43 h 255"/>
                <a:gd name="T62" fmla="*/ 119 w 199"/>
                <a:gd name="T63" fmla="*/ 72 h 255"/>
                <a:gd name="T64" fmla="*/ 142 w 199"/>
                <a:gd name="T65" fmla="*/ 77 h 255"/>
                <a:gd name="T66" fmla="*/ 149 w 199"/>
                <a:gd name="T67" fmla="*/ 76 h 255"/>
                <a:gd name="T68" fmla="*/ 148 w 199"/>
                <a:gd name="T69" fmla="*/ 84 h 255"/>
                <a:gd name="T70" fmla="*/ 145 w 199"/>
                <a:gd name="T71" fmla="*/ 97 h 255"/>
                <a:gd name="T72" fmla="*/ 149 w 199"/>
                <a:gd name="T73" fmla="*/ 106 h 255"/>
                <a:gd name="T74" fmla="*/ 153 w 199"/>
                <a:gd name="T75" fmla="*/ 114 h 255"/>
                <a:gd name="T76" fmla="*/ 154 w 199"/>
                <a:gd name="T77" fmla="*/ 124 h 255"/>
                <a:gd name="T78" fmla="*/ 156 w 199"/>
                <a:gd name="T79" fmla="*/ 131 h 255"/>
                <a:gd name="T80" fmla="*/ 150 w 199"/>
                <a:gd name="T81" fmla="*/ 139 h 255"/>
                <a:gd name="T82" fmla="*/ 149 w 199"/>
                <a:gd name="T83" fmla="*/ 161 h 255"/>
                <a:gd name="T84" fmla="*/ 151 w 199"/>
                <a:gd name="T85" fmla="*/ 175 h 255"/>
                <a:gd name="T86" fmla="*/ 159 w 199"/>
                <a:gd name="T87" fmla="*/ 178 h 255"/>
                <a:gd name="T88" fmla="*/ 163 w 199"/>
                <a:gd name="T89" fmla="*/ 172 h 255"/>
                <a:gd name="T90" fmla="*/ 166 w 199"/>
                <a:gd name="T91" fmla="*/ 161 h 255"/>
                <a:gd name="T92" fmla="*/ 171 w 199"/>
                <a:gd name="T93" fmla="*/ 148 h 255"/>
                <a:gd name="T94" fmla="*/ 172 w 199"/>
                <a:gd name="T95" fmla="*/ 140 h 255"/>
                <a:gd name="T96" fmla="*/ 171 w 199"/>
                <a:gd name="T97" fmla="*/ 126 h 255"/>
                <a:gd name="T98" fmla="*/ 169 w 199"/>
                <a:gd name="T99" fmla="*/ 115 h 255"/>
                <a:gd name="T100" fmla="*/ 169 w 199"/>
                <a:gd name="T101" fmla="*/ 100 h 255"/>
                <a:gd name="T102" fmla="*/ 169 w 199"/>
                <a:gd name="T103" fmla="*/ 87 h 255"/>
                <a:gd name="T104" fmla="*/ 178 w 199"/>
                <a:gd name="T105" fmla="*/ 75 h 255"/>
                <a:gd name="T106" fmla="*/ 186 w 199"/>
                <a:gd name="T107" fmla="*/ 68 h 255"/>
                <a:gd name="T108" fmla="*/ 195 w 199"/>
                <a:gd name="T109" fmla="*/ 63 h 255"/>
                <a:gd name="T110" fmla="*/ 197 w 199"/>
                <a:gd name="T111" fmla="*/ 53 h 255"/>
                <a:gd name="T112" fmla="*/ 190 w 199"/>
                <a:gd name="T113" fmla="*/ 37 h 255"/>
                <a:gd name="T114" fmla="*/ 184 w 199"/>
                <a:gd name="T115" fmla="*/ 21 h 255"/>
                <a:gd name="T116" fmla="*/ 185 w 199"/>
                <a:gd name="T117" fmla="*/ 17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99" h="255">
                  <a:moveTo>
                    <a:pt x="176" y="17"/>
                  </a:moveTo>
                  <a:lnTo>
                    <a:pt x="175" y="17"/>
                  </a:lnTo>
                  <a:lnTo>
                    <a:pt x="173" y="17"/>
                  </a:lnTo>
                  <a:lnTo>
                    <a:pt x="172" y="17"/>
                  </a:lnTo>
                  <a:lnTo>
                    <a:pt x="171" y="17"/>
                  </a:lnTo>
                  <a:lnTo>
                    <a:pt x="170" y="17"/>
                  </a:lnTo>
                  <a:lnTo>
                    <a:pt x="169" y="17"/>
                  </a:lnTo>
                  <a:lnTo>
                    <a:pt x="168" y="17"/>
                  </a:lnTo>
                  <a:lnTo>
                    <a:pt x="167" y="18"/>
                  </a:lnTo>
                  <a:lnTo>
                    <a:pt x="166" y="18"/>
                  </a:lnTo>
                  <a:lnTo>
                    <a:pt x="165" y="19"/>
                  </a:lnTo>
                  <a:lnTo>
                    <a:pt x="164" y="19"/>
                  </a:lnTo>
                  <a:lnTo>
                    <a:pt x="164" y="20"/>
                  </a:lnTo>
                  <a:lnTo>
                    <a:pt x="163" y="20"/>
                  </a:lnTo>
                  <a:lnTo>
                    <a:pt x="162" y="20"/>
                  </a:lnTo>
                  <a:lnTo>
                    <a:pt x="162" y="21"/>
                  </a:lnTo>
                  <a:lnTo>
                    <a:pt x="161" y="21"/>
                  </a:lnTo>
                  <a:lnTo>
                    <a:pt x="160" y="21"/>
                  </a:lnTo>
                  <a:lnTo>
                    <a:pt x="159" y="21"/>
                  </a:lnTo>
                  <a:lnTo>
                    <a:pt x="158" y="21"/>
                  </a:lnTo>
                  <a:lnTo>
                    <a:pt x="157" y="21"/>
                  </a:lnTo>
                  <a:lnTo>
                    <a:pt x="156" y="21"/>
                  </a:lnTo>
                  <a:lnTo>
                    <a:pt x="155" y="21"/>
                  </a:lnTo>
                  <a:lnTo>
                    <a:pt x="154" y="21"/>
                  </a:lnTo>
                  <a:lnTo>
                    <a:pt x="153" y="21"/>
                  </a:lnTo>
                  <a:lnTo>
                    <a:pt x="152" y="21"/>
                  </a:lnTo>
                  <a:lnTo>
                    <a:pt x="152" y="21"/>
                  </a:lnTo>
                  <a:lnTo>
                    <a:pt x="151" y="21"/>
                  </a:lnTo>
                  <a:lnTo>
                    <a:pt x="150" y="22"/>
                  </a:lnTo>
                  <a:lnTo>
                    <a:pt x="150" y="23"/>
                  </a:lnTo>
                  <a:lnTo>
                    <a:pt x="150" y="24"/>
                  </a:lnTo>
                  <a:lnTo>
                    <a:pt x="151" y="24"/>
                  </a:lnTo>
                  <a:lnTo>
                    <a:pt x="153" y="24"/>
                  </a:lnTo>
                  <a:lnTo>
                    <a:pt x="155" y="24"/>
                  </a:lnTo>
                  <a:lnTo>
                    <a:pt x="156" y="24"/>
                  </a:lnTo>
                  <a:lnTo>
                    <a:pt x="157" y="24"/>
                  </a:lnTo>
                  <a:lnTo>
                    <a:pt x="157" y="25"/>
                  </a:lnTo>
                  <a:lnTo>
                    <a:pt x="158" y="25"/>
                  </a:lnTo>
                  <a:lnTo>
                    <a:pt x="160" y="25"/>
                  </a:lnTo>
                  <a:lnTo>
                    <a:pt x="159" y="25"/>
                  </a:lnTo>
                  <a:lnTo>
                    <a:pt x="158" y="25"/>
                  </a:lnTo>
                  <a:lnTo>
                    <a:pt x="156" y="25"/>
                  </a:lnTo>
                  <a:lnTo>
                    <a:pt x="155" y="25"/>
                  </a:lnTo>
                  <a:lnTo>
                    <a:pt x="154" y="25"/>
                  </a:lnTo>
                  <a:lnTo>
                    <a:pt x="153" y="25"/>
                  </a:lnTo>
                  <a:lnTo>
                    <a:pt x="153" y="26"/>
                  </a:lnTo>
                  <a:lnTo>
                    <a:pt x="153" y="27"/>
                  </a:lnTo>
                  <a:lnTo>
                    <a:pt x="154" y="27"/>
                  </a:lnTo>
                  <a:lnTo>
                    <a:pt x="154" y="28"/>
                  </a:lnTo>
                  <a:lnTo>
                    <a:pt x="155" y="28"/>
                  </a:lnTo>
                  <a:lnTo>
                    <a:pt x="156" y="29"/>
                  </a:lnTo>
                  <a:lnTo>
                    <a:pt x="157" y="29"/>
                  </a:lnTo>
                  <a:lnTo>
                    <a:pt x="158" y="29"/>
                  </a:lnTo>
                  <a:lnTo>
                    <a:pt x="159" y="29"/>
                  </a:lnTo>
                  <a:lnTo>
                    <a:pt x="160" y="30"/>
                  </a:lnTo>
                  <a:lnTo>
                    <a:pt x="161" y="30"/>
                  </a:lnTo>
                  <a:lnTo>
                    <a:pt x="162" y="30"/>
                  </a:lnTo>
                  <a:lnTo>
                    <a:pt x="164" y="30"/>
                  </a:lnTo>
                  <a:lnTo>
                    <a:pt x="165" y="30"/>
                  </a:lnTo>
                  <a:lnTo>
                    <a:pt x="166" y="30"/>
                  </a:lnTo>
                  <a:lnTo>
                    <a:pt x="167" y="30"/>
                  </a:lnTo>
                  <a:lnTo>
                    <a:pt x="166" y="30"/>
                  </a:lnTo>
                  <a:lnTo>
                    <a:pt x="165" y="31"/>
                  </a:lnTo>
                  <a:lnTo>
                    <a:pt x="165" y="32"/>
                  </a:lnTo>
                  <a:lnTo>
                    <a:pt x="164" y="33"/>
                  </a:lnTo>
                  <a:lnTo>
                    <a:pt x="164" y="34"/>
                  </a:lnTo>
                  <a:lnTo>
                    <a:pt x="164" y="36"/>
                  </a:lnTo>
                  <a:lnTo>
                    <a:pt x="163" y="37"/>
                  </a:lnTo>
                  <a:lnTo>
                    <a:pt x="163" y="39"/>
                  </a:lnTo>
                  <a:lnTo>
                    <a:pt x="162" y="42"/>
                  </a:lnTo>
                  <a:lnTo>
                    <a:pt x="162" y="44"/>
                  </a:lnTo>
                  <a:lnTo>
                    <a:pt x="161" y="47"/>
                  </a:lnTo>
                  <a:lnTo>
                    <a:pt x="161" y="50"/>
                  </a:lnTo>
                  <a:lnTo>
                    <a:pt x="160" y="52"/>
                  </a:lnTo>
                  <a:lnTo>
                    <a:pt x="159" y="55"/>
                  </a:lnTo>
                  <a:lnTo>
                    <a:pt x="158" y="58"/>
                  </a:lnTo>
                  <a:lnTo>
                    <a:pt x="157" y="60"/>
                  </a:lnTo>
                  <a:lnTo>
                    <a:pt x="157" y="62"/>
                  </a:lnTo>
                  <a:lnTo>
                    <a:pt x="156" y="64"/>
                  </a:lnTo>
                  <a:lnTo>
                    <a:pt x="154" y="64"/>
                  </a:lnTo>
                  <a:lnTo>
                    <a:pt x="153" y="65"/>
                  </a:lnTo>
                  <a:lnTo>
                    <a:pt x="152" y="66"/>
                  </a:lnTo>
                  <a:lnTo>
                    <a:pt x="151" y="67"/>
                  </a:lnTo>
                  <a:lnTo>
                    <a:pt x="150" y="67"/>
                  </a:lnTo>
                  <a:lnTo>
                    <a:pt x="150" y="68"/>
                  </a:lnTo>
                  <a:lnTo>
                    <a:pt x="149" y="69"/>
                  </a:lnTo>
                  <a:lnTo>
                    <a:pt x="149" y="70"/>
                  </a:lnTo>
                  <a:lnTo>
                    <a:pt x="148" y="70"/>
                  </a:lnTo>
                  <a:lnTo>
                    <a:pt x="148" y="71"/>
                  </a:lnTo>
                  <a:lnTo>
                    <a:pt x="147" y="71"/>
                  </a:lnTo>
                  <a:lnTo>
                    <a:pt x="146" y="71"/>
                  </a:lnTo>
                  <a:lnTo>
                    <a:pt x="145" y="72"/>
                  </a:lnTo>
                  <a:lnTo>
                    <a:pt x="144" y="72"/>
                  </a:lnTo>
                  <a:lnTo>
                    <a:pt x="142" y="72"/>
                  </a:lnTo>
                  <a:lnTo>
                    <a:pt x="141" y="71"/>
                  </a:lnTo>
                  <a:lnTo>
                    <a:pt x="137" y="71"/>
                  </a:lnTo>
                  <a:lnTo>
                    <a:pt x="134" y="69"/>
                  </a:lnTo>
                  <a:lnTo>
                    <a:pt x="130" y="68"/>
                  </a:lnTo>
                  <a:lnTo>
                    <a:pt x="126" y="66"/>
                  </a:lnTo>
                  <a:lnTo>
                    <a:pt x="122" y="64"/>
                  </a:lnTo>
                  <a:lnTo>
                    <a:pt x="118" y="62"/>
                  </a:lnTo>
                  <a:lnTo>
                    <a:pt x="115" y="59"/>
                  </a:lnTo>
                  <a:lnTo>
                    <a:pt x="112" y="56"/>
                  </a:lnTo>
                  <a:lnTo>
                    <a:pt x="108" y="52"/>
                  </a:lnTo>
                  <a:lnTo>
                    <a:pt x="105" y="48"/>
                  </a:lnTo>
                  <a:lnTo>
                    <a:pt x="102" y="43"/>
                  </a:lnTo>
                  <a:lnTo>
                    <a:pt x="99" y="38"/>
                  </a:lnTo>
                  <a:lnTo>
                    <a:pt x="97" y="33"/>
                  </a:lnTo>
                  <a:lnTo>
                    <a:pt x="95" y="27"/>
                  </a:lnTo>
                  <a:lnTo>
                    <a:pt x="94" y="21"/>
                  </a:lnTo>
                  <a:lnTo>
                    <a:pt x="93" y="15"/>
                  </a:lnTo>
                  <a:lnTo>
                    <a:pt x="93" y="14"/>
                  </a:lnTo>
                  <a:lnTo>
                    <a:pt x="93" y="13"/>
                  </a:lnTo>
                  <a:lnTo>
                    <a:pt x="93" y="11"/>
                  </a:lnTo>
                  <a:lnTo>
                    <a:pt x="93" y="10"/>
                  </a:lnTo>
                  <a:lnTo>
                    <a:pt x="93" y="8"/>
                  </a:lnTo>
                  <a:lnTo>
                    <a:pt x="93" y="7"/>
                  </a:lnTo>
                  <a:lnTo>
                    <a:pt x="93" y="6"/>
                  </a:lnTo>
                  <a:lnTo>
                    <a:pt x="93" y="4"/>
                  </a:lnTo>
                  <a:lnTo>
                    <a:pt x="93" y="3"/>
                  </a:lnTo>
                  <a:lnTo>
                    <a:pt x="92" y="2"/>
                  </a:lnTo>
                  <a:lnTo>
                    <a:pt x="92" y="1"/>
                  </a:lnTo>
                  <a:lnTo>
                    <a:pt x="91" y="0"/>
                  </a:lnTo>
                  <a:lnTo>
                    <a:pt x="90" y="0"/>
                  </a:lnTo>
                  <a:lnTo>
                    <a:pt x="88" y="0"/>
                  </a:lnTo>
                  <a:lnTo>
                    <a:pt x="87" y="0"/>
                  </a:lnTo>
                  <a:lnTo>
                    <a:pt x="80" y="2"/>
                  </a:lnTo>
                  <a:lnTo>
                    <a:pt x="72" y="6"/>
                  </a:lnTo>
                  <a:lnTo>
                    <a:pt x="64" y="11"/>
                  </a:lnTo>
                  <a:lnTo>
                    <a:pt x="56" y="16"/>
                  </a:lnTo>
                  <a:lnTo>
                    <a:pt x="50" y="22"/>
                  </a:lnTo>
                  <a:lnTo>
                    <a:pt x="43" y="29"/>
                  </a:lnTo>
                  <a:lnTo>
                    <a:pt x="36" y="37"/>
                  </a:lnTo>
                  <a:lnTo>
                    <a:pt x="30" y="46"/>
                  </a:lnTo>
                  <a:lnTo>
                    <a:pt x="24" y="55"/>
                  </a:lnTo>
                  <a:lnTo>
                    <a:pt x="19" y="64"/>
                  </a:lnTo>
                  <a:lnTo>
                    <a:pt x="15" y="73"/>
                  </a:lnTo>
                  <a:lnTo>
                    <a:pt x="11" y="82"/>
                  </a:lnTo>
                  <a:lnTo>
                    <a:pt x="7" y="91"/>
                  </a:lnTo>
                  <a:lnTo>
                    <a:pt x="4" y="100"/>
                  </a:lnTo>
                  <a:lnTo>
                    <a:pt x="2" y="108"/>
                  </a:lnTo>
                  <a:lnTo>
                    <a:pt x="1" y="116"/>
                  </a:lnTo>
                  <a:lnTo>
                    <a:pt x="0" y="123"/>
                  </a:lnTo>
                  <a:lnTo>
                    <a:pt x="0" y="130"/>
                  </a:lnTo>
                  <a:lnTo>
                    <a:pt x="0" y="139"/>
                  </a:lnTo>
                  <a:lnTo>
                    <a:pt x="1" y="147"/>
                  </a:lnTo>
                  <a:lnTo>
                    <a:pt x="1" y="156"/>
                  </a:lnTo>
                  <a:lnTo>
                    <a:pt x="2" y="165"/>
                  </a:lnTo>
                  <a:lnTo>
                    <a:pt x="3" y="175"/>
                  </a:lnTo>
                  <a:lnTo>
                    <a:pt x="4" y="184"/>
                  </a:lnTo>
                  <a:lnTo>
                    <a:pt x="5" y="193"/>
                  </a:lnTo>
                  <a:lnTo>
                    <a:pt x="5" y="203"/>
                  </a:lnTo>
                  <a:lnTo>
                    <a:pt x="6" y="212"/>
                  </a:lnTo>
                  <a:lnTo>
                    <a:pt x="6" y="220"/>
                  </a:lnTo>
                  <a:lnTo>
                    <a:pt x="6" y="229"/>
                  </a:lnTo>
                  <a:lnTo>
                    <a:pt x="6" y="235"/>
                  </a:lnTo>
                  <a:lnTo>
                    <a:pt x="6" y="242"/>
                  </a:lnTo>
                  <a:lnTo>
                    <a:pt x="5" y="248"/>
                  </a:lnTo>
                  <a:lnTo>
                    <a:pt x="4" y="250"/>
                  </a:lnTo>
                  <a:lnTo>
                    <a:pt x="4" y="252"/>
                  </a:lnTo>
                  <a:lnTo>
                    <a:pt x="4" y="253"/>
                  </a:lnTo>
                  <a:lnTo>
                    <a:pt x="4" y="254"/>
                  </a:lnTo>
                  <a:lnTo>
                    <a:pt x="5" y="253"/>
                  </a:lnTo>
                  <a:lnTo>
                    <a:pt x="6" y="252"/>
                  </a:lnTo>
                  <a:lnTo>
                    <a:pt x="6" y="251"/>
                  </a:lnTo>
                  <a:lnTo>
                    <a:pt x="7" y="250"/>
                  </a:lnTo>
                  <a:lnTo>
                    <a:pt x="7" y="249"/>
                  </a:lnTo>
                  <a:lnTo>
                    <a:pt x="8" y="248"/>
                  </a:lnTo>
                  <a:lnTo>
                    <a:pt x="9" y="246"/>
                  </a:lnTo>
                  <a:lnTo>
                    <a:pt x="9" y="245"/>
                  </a:lnTo>
                  <a:lnTo>
                    <a:pt x="10" y="240"/>
                  </a:lnTo>
                  <a:lnTo>
                    <a:pt x="11" y="234"/>
                  </a:lnTo>
                  <a:lnTo>
                    <a:pt x="12" y="228"/>
                  </a:lnTo>
                  <a:lnTo>
                    <a:pt x="12" y="220"/>
                  </a:lnTo>
                  <a:lnTo>
                    <a:pt x="11" y="212"/>
                  </a:lnTo>
                  <a:lnTo>
                    <a:pt x="11" y="203"/>
                  </a:lnTo>
                  <a:lnTo>
                    <a:pt x="10" y="193"/>
                  </a:lnTo>
                  <a:lnTo>
                    <a:pt x="9" y="184"/>
                  </a:lnTo>
                  <a:lnTo>
                    <a:pt x="9" y="175"/>
                  </a:lnTo>
                  <a:lnTo>
                    <a:pt x="8" y="165"/>
                  </a:lnTo>
                  <a:lnTo>
                    <a:pt x="7" y="155"/>
                  </a:lnTo>
                  <a:lnTo>
                    <a:pt x="7" y="147"/>
                  </a:lnTo>
                  <a:lnTo>
                    <a:pt x="6" y="138"/>
                  </a:lnTo>
                  <a:lnTo>
                    <a:pt x="6" y="130"/>
                  </a:lnTo>
                  <a:lnTo>
                    <a:pt x="7" y="123"/>
                  </a:lnTo>
                  <a:lnTo>
                    <a:pt x="7" y="117"/>
                  </a:lnTo>
                  <a:lnTo>
                    <a:pt x="9" y="108"/>
                  </a:lnTo>
                  <a:lnTo>
                    <a:pt x="11" y="100"/>
                  </a:lnTo>
                  <a:lnTo>
                    <a:pt x="14" y="91"/>
                  </a:lnTo>
                  <a:lnTo>
                    <a:pt x="17" y="83"/>
                  </a:lnTo>
                  <a:lnTo>
                    <a:pt x="20" y="74"/>
                  </a:lnTo>
                  <a:lnTo>
                    <a:pt x="24" y="65"/>
                  </a:lnTo>
                  <a:lnTo>
                    <a:pt x="29" y="58"/>
                  </a:lnTo>
                  <a:lnTo>
                    <a:pt x="34" y="50"/>
                  </a:lnTo>
                  <a:lnTo>
                    <a:pt x="40" y="43"/>
                  </a:lnTo>
                  <a:lnTo>
                    <a:pt x="46" y="36"/>
                  </a:lnTo>
                  <a:lnTo>
                    <a:pt x="51" y="29"/>
                  </a:lnTo>
                  <a:lnTo>
                    <a:pt x="57" y="24"/>
                  </a:lnTo>
                  <a:lnTo>
                    <a:pt x="64" y="20"/>
                  </a:lnTo>
                  <a:lnTo>
                    <a:pt x="70" y="15"/>
                  </a:lnTo>
                  <a:lnTo>
                    <a:pt x="77" y="12"/>
                  </a:lnTo>
                  <a:lnTo>
                    <a:pt x="83" y="9"/>
                  </a:lnTo>
                  <a:lnTo>
                    <a:pt x="83" y="9"/>
                  </a:lnTo>
                  <a:lnTo>
                    <a:pt x="84" y="9"/>
                  </a:lnTo>
                  <a:lnTo>
                    <a:pt x="84" y="10"/>
                  </a:lnTo>
                  <a:lnTo>
                    <a:pt x="84" y="11"/>
                  </a:lnTo>
                  <a:lnTo>
                    <a:pt x="84" y="12"/>
                  </a:lnTo>
                  <a:lnTo>
                    <a:pt x="84" y="13"/>
                  </a:lnTo>
                  <a:lnTo>
                    <a:pt x="85" y="14"/>
                  </a:lnTo>
                  <a:lnTo>
                    <a:pt x="85" y="15"/>
                  </a:lnTo>
                  <a:lnTo>
                    <a:pt x="85" y="16"/>
                  </a:lnTo>
                  <a:lnTo>
                    <a:pt x="85" y="17"/>
                  </a:lnTo>
                  <a:lnTo>
                    <a:pt x="85" y="18"/>
                  </a:lnTo>
                  <a:lnTo>
                    <a:pt x="86" y="24"/>
                  </a:lnTo>
                  <a:lnTo>
                    <a:pt x="88" y="31"/>
                  </a:lnTo>
                  <a:lnTo>
                    <a:pt x="90" y="37"/>
                  </a:lnTo>
                  <a:lnTo>
                    <a:pt x="92" y="43"/>
                  </a:lnTo>
                  <a:lnTo>
                    <a:pt x="96" y="49"/>
                  </a:lnTo>
                  <a:lnTo>
                    <a:pt x="99" y="54"/>
                  </a:lnTo>
                  <a:lnTo>
                    <a:pt x="103" y="59"/>
                  </a:lnTo>
                  <a:lnTo>
                    <a:pt x="107" y="63"/>
                  </a:lnTo>
                  <a:lnTo>
                    <a:pt x="111" y="66"/>
                  </a:lnTo>
                  <a:lnTo>
                    <a:pt x="116" y="69"/>
                  </a:lnTo>
                  <a:lnTo>
                    <a:pt x="119" y="72"/>
                  </a:lnTo>
                  <a:lnTo>
                    <a:pt x="123" y="74"/>
                  </a:lnTo>
                  <a:lnTo>
                    <a:pt x="128" y="76"/>
                  </a:lnTo>
                  <a:lnTo>
                    <a:pt x="132" y="77"/>
                  </a:lnTo>
                  <a:lnTo>
                    <a:pt x="135" y="78"/>
                  </a:lnTo>
                  <a:lnTo>
                    <a:pt x="139" y="78"/>
                  </a:lnTo>
                  <a:lnTo>
                    <a:pt x="140" y="78"/>
                  </a:lnTo>
                  <a:lnTo>
                    <a:pt x="142" y="77"/>
                  </a:lnTo>
                  <a:lnTo>
                    <a:pt x="144" y="77"/>
                  </a:lnTo>
                  <a:lnTo>
                    <a:pt x="145" y="77"/>
                  </a:lnTo>
                  <a:lnTo>
                    <a:pt x="146" y="76"/>
                  </a:lnTo>
                  <a:lnTo>
                    <a:pt x="147" y="76"/>
                  </a:lnTo>
                  <a:lnTo>
                    <a:pt x="148" y="76"/>
                  </a:lnTo>
                  <a:lnTo>
                    <a:pt x="149" y="76"/>
                  </a:lnTo>
                  <a:lnTo>
                    <a:pt x="149" y="76"/>
                  </a:lnTo>
                  <a:lnTo>
                    <a:pt x="149" y="77"/>
                  </a:lnTo>
                  <a:lnTo>
                    <a:pt x="149" y="78"/>
                  </a:lnTo>
                  <a:lnTo>
                    <a:pt x="149" y="79"/>
                  </a:lnTo>
                  <a:lnTo>
                    <a:pt x="149" y="80"/>
                  </a:lnTo>
                  <a:lnTo>
                    <a:pt x="149" y="81"/>
                  </a:lnTo>
                  <a:lnTo>
                    <a:pt x="148" y="82"/>
                  </a:lnTo>
                  <a:lnTo>
                    <a:pt x="148" y="84"/>
                  </a:lnTo>
                  <a:lnTo>
                    <a:pt x="147" y="86"/>
                  </a:lnTo>
                  <a:lnTo>
                    <a:pt x="147" y="87"/>
                  </a:lnTo>
                  <a:lnTo>
                    <a:pt x="146" y="89"/>
                  </a:lnTo>
                  <a:lnTo>
                    <a:pt x="146" y="91"/>
                  </a:lnTo>
                  <a:lnTo>
                    <a:pt x="146" y="93"/>
                  </a:lnTo>
                  <a:lnTo>
                    <a:pt x="146" y="95"/>
                  </a:lnTo>
                  <a:lnTo>
                    <a:pt x="145" y="97"/>
                  </a:lnTo>
                  <a:lnTo>
                    <a:pt x="146" y="99"/>
                  </a:lnTo>
                  <a:lnTo>
                    <a:pt x="146" y="100"/>
                  </a:lnTo>
                  <a:lnTo>
                    <a:pt x="146" y="102"/>
                  </a:lnTo>
                  <a:lnTo>
                    <a:pt x="147" y="103"/>
                  </a:lnTo>
                  <a:lnTo>
                    <a:pt x="148" y="104"/>
                  </a:lnTo>
                  <a:lnTo>
                    <a:pt x="149" y="105"/>
                  </a:lnTo>
                  <a:lnTo>
                    <a:pt x="149" y="106"/>
                  </a:lnTo>
                  <a:lnTo>
                    <a:pt x="150" y="107"/>
                  </a:lnTo>
                  <a:lnTo>
                    <a:pt x="151" y="108"/>
                  </a:lnTo>
                  <a:lnTo>
                    <a:pt x="151" y="109"/>
                  </a:lnTo>
                  <a:lnTo>
                    <a:pt x="152" y="110"/>
                  </a:lnTo>
                  <a:lnTo>
                    <a:pt x="152" y="112"/>
                  </a:lnTo>
                  <a:lnTo>
                    <a:pt x="153" y="113"/>
                  </a:lnTo>
                  <a:lnTo>
                    <a:pt x="153" y="114"/>
                  </a:lnTo>
                  <a:lnTo>
                    <a:pt x="153" y="116"/>
                  </a:lnTo>
                  <a:lnTo>
                    <a:pt x="153" y="117"/>
                  </a:lnTo>
                  <a:lnTo>
                    <a:pt x="154" y="119"/>
                  </a:lnTo>
                  <a:lnTo>
                    <a:pt x="154" y="121"/>
                  </a:lnTo>
                  <a:lnTo>
                    <a:pt x="154" y="122"/>
                  </a:lnTo>
                  <a:lnTo>
                    <a:pt x="154" y="123"/>
                  </a:lnTo>
                  <a:lnTo>
                    <a:pt x="154" y="124"/>
                  </a:lnTo>
                  <a:lnTo>
                    <a:pt x="155" y="125"/>
                  </a:lnTo>
                  <a:lnTo>
                    <a:pt x="155" y="126"/>
                  </a:lnTo>
                  <a:lnTo>
                    <a:pt x="155" y="127"/>
                  </a:lnTo>
                  <a:lnTo>
                    <a:pt x="156" y="128"/>
                  </a:lnTo>
                  <a:lnTo>
                    <a:pt x="156" y="129"/>
                  </a:lnTo>
                  <a:lnTo>
                    <a:pt x="156" y="130"/>
                  </a:lnTo>
                  <a:lnTo>
                    <a:pt x="156" y="131"/>
                  </a:lnTo>
                  <a:lnTo>
                    <a:pt x="155" y="131"/>
                  </a:lnTo>
                  <a:lnTo>
                    <a:pt x="154" y="132"/>
                  </a:lnTo>
                  <a:lnTo>
                    <a:pt x="153" y="132"/>
                  </a:lnTo>
                  <a:lnTo>
                    <a:pt x="152" y="133"/>
                  </a:lnTo>
                  <a:lnTo>
                    <a:pt x="151" y="135"/>
                  </a:lnTo>
                  <a:lnTo>
                    <a:pt x="151" y="137"/>
                  </a:lnTo>
                  <a:lnTo>
                    <a:pt x="150" y="139"/>
                  </a:lnTo>
                  <a:lnTo>
                    <a:pt x="150" y="142"/>
                  </a:lnTo>
                  <a:lnTo>
                    <a:pt x="149" y="145"/>
                  </a:lnTo>
                  <a:lnTo>
                    <a:pt x="149" y="148"/>
                  </a:lnTo>
                  <a:lnTo>
                    <a:pt x="149" y="151"/>
                  </a:lnTo>
                  <a:lnTo>
                    <a:pt x="149" y="154"/>
                  </a:lnTo>
                  <a:lnTo>
                    <a:pt x="149" y="157"/>
                  </a:lnTo>
                  <a:lnTo>
                    <a:pt x="149" y="161"/>
                  </a:lnTo>
                  <a:lnTo>
                    <a:pt x="150" y="164"/>
                  </a:lnTo>
                  <a:lnTo>
                    <a:pt x="150" y="166"/>
                  </a:lnTo>
                  <a:lnTo>
                    <a:pt x="150" y="169"/>
                  </a:lnTo>
                  <a:lnTo>
                    <a:pt x="150" y="171"/>
                  </a:lnTo>
                  <a:lnTo>
                    <a:pt x="151" y="172"/>
                  </a:lnTo>
                  <a:lnTo>
                    <a:pt x="151" y="174"/>
                  </a:lnTo>
                  <a:lnTo>
                    <a:pt x="151" y="175"/>
                  </a:lnTo>
                  <a:lnTo>
                    <a:pt x="152" y="176"/>
                  </a:lnTo>
                  <a:lnTo>
                    <a:pt x="153" y="177"/>
                  </a:lnTo>
                  <a:lnTo>
                    <a:pt x="154" y="177"/>
                  </a:lnTo>
                  <a:lnTo>
                    <a:pt x="155" y="178"/>
                  </a:lnTo>
                  <a:lnTo>
                    <a:pt x="156" y="178"/>
                  </a:lnTo>
                  <a:lnTo>
                    <a:pt x="158" y="178"/>
                  </a:lnTo>
                  <a:lnTo>
                    <a:pt x="159" y="178"/>
                  </a:lnTo>
                  <a:lnTo>
                    <a:pt x="160" y="178"/>
                  </a:lnTo>
                  <a:lnTo>
                    <a:pt x="161" y="178"/>
                  </a:lnTo>
                  <a:lnTo>
                    <a:pt x="162" y="177"/>
                  </a:lnTo>
                  <a:lnTo>
                    <a:pt x="162" y="176"/>
                  </a:lnTo>
                  <a:lnTo>
                    <a:pt x="163" y="175"/>
                  </a:lnTo>
                  <a:lnTo>
                    <a:pt x="163" y="174"/>
                  </a:lnTo>
                  <a:lnTo>
                    <a:pt x="163" y="172"/>
                  </a:lnTo>
                  <a:lnTo>
                    <a:pt x="163" y="171"/>
                  </a:lnTo>
                  <a:lnTo>
                    <a:pt x="163" y="169"/>
                  </a:lnTo>
                  <a:lnTo>
                    <a:pt x="164" y="168"/>
                  </a:lnTo>
                  <a:lnTo>
                    <a:pt x="164" y="166"/>
                  </a:lnTo>
                  <a:lnTo>
                    <a:pt x="165" y="164"/>
                  </a:lnTo>
                  <a:lnTo>
                    <a:pt x="165" y="162"/>
                  </a:lnTo>
                  <a:lnTo>
                    <a:pt x="166" y="161"/>
                  </a:lnTo>
                  <a:lnTo>
                    <a:pt x="167" y="159"/>
                  </a:lnTo>
                  <a:lnTo>
                    <a:pt x="167" y="157"/>
                  </a:lnTo>
                  <a:lnTo>
                    <a:pt x="168" y="155"/>
                  </a:lnTo>
                  <a:lnTo>
                    <a:pt x="169" y="153"/>
                  </a:lnTo>
                  <a:lnTo>
                    <a:pt x="170" y="152"/>
                  </a:lnTo>
                  <a:lnTo>
                    <a:pt x="170" y="150"/>
                  </a:lnTo>
                  <a:lnTo>
                    <a:pt x="171" y="148"/>
                  </a:lnTo>
                  <a:lnTo>
                    <a:pt x="171" y="148"/>
                  </a:lnTo>
                  <a:lnTo>
                    <a:pt x="171" y="147"/>
                  </a:lnTo>
                  <a:lnTo>
                    <a:pt x="172" y="146"/>
                  </a:lnTo>
                  <a:lnTo>
                    <a:pt x="172" y="144"/>
                  </a:lnTo>
                  <a:lnTo>
                    <a:pt x="172" y="143"/>
                  </a:lnTo>
                  <a:lnTo>
                    <a:pt x="172" y="142"/>
                  </a:lnTo>
                  <a:lnTo>
                    <a:pt x="172" y="140"/>
                  </a:lnTo>
                  <a:lnTo>
                    <a:pt x="172" y="137"/>
                  </a:lnTo>
                  <a:lnTo>
                    <a:pt x="172" y="135"/>
                  </a:lnTo>
                  <a:lnTo>
                    <a:pt x="172" y="133"/>
                  </a:lnTo>
                  <a:lnTo>
                    <a:pt x="172" y="131"/>
                  </a:lnTo>
                  <a:lnTo>
                    <a:pt x="171" y="129"/>
                  </a:lnTo>
                  <a:lnTo>
                    <a:pt x="171" y="128"/>
                  </a:lnTo>
                  <a:lnTo>
                    <a:pt x="171" y="126"/>
                  </a:lnTo>
                  <a:lnTo>
                    <a:pt x="171" y="124"/>
                  </a:lnTo>
                  <a:lnTo>
                    <a:pt x="170" y="123"/>
                  </a:lnTo>
                  <a:lnTo>
                    <a:pt x="170" y="121"/>
                  </a:lnTo>
                  <a:lnTo>
                    <a:pt x="169" y="120"/>
                  </a:lnTo>
                  <a:lnTo>
                    <a:pt x="169" y="118"/>
                  </a:lnTo>
                  <a:lnTo>
                    <a:pt x="169" y="117"/>
                  </a:lnTo>
                  <a:lnTo>
                    <a:pt x="169" y="115"/>
                  </a:lnTo>
                  <a:lnTo>
                    <a:pt x="169" y="113"/>
                  </a:lnTo>
                  <a:lnTo>
                    <a:pt x="169" y="112"/>
                  </a:lnTo>
                  <a:lnTo>
                    <a:pt x="169" y="110"/>
                  </a:lnTo>
                  <a:lnTo>
                    <a:pt x="169" y="106"/>
                  </a:lnTo>
                  <a:lnTo>
                    <a:pt x="169" y="103"/>
                  </a:lnTo>
                  <a:lnTo>
                    <a:pt x="169" y="101"/>
                  </a:lnTo>
                  <a:lnTo>
                    <a:pt x="169" y="100"/>
                  </a:lnTo>
                  <a:lnTo>
                    <a:pt x="168" y="98"/>
                  </a:lnTo>
                  <a:lnTo>
                    <a:pt x="168" y="96"/>
                  </a:lnTo>
                  <a:lnTo>
                    <a:pt x="168" y="94"/>
                  </a:lnTo>
                  <a:lnTo>
                    <a:pt x="167" y="93"/>
                  </a:lnTo>
                  <a:lnTo>
                    <a:pt x="168" y="91"/>
                  </a:lnTo>
                  <a:lnTo>
                    <a:pt x="168" y="89"/>
                  </a:lnTo>
                  <a:lnTo>
                    <a:pt x="169" y="87"/>
                  </a:lnTo>
                  <a:lnTo>
                    <a:pt x="169" y="86"/>
                  </a:lnTo>
                  <a:lnTo>
                    <a:pt x="171" y="84"/>
                  </a:lnTo>
                  <a:lnTo>
                    <a:pt x="172" y="82"/>
                  </a:lnTo>
                  <a:lnTo>
                    <a:pt x="173" y="80"/>
                  </a:lnTo>
                  <a:lnTo>
                    <a:pt x="175" y="78"/>
                  </a:lnTo>
                  <a:lnTo>
                    <a:pt x="176" y="77"/>
                  </a:lnTo>
                  <a:lnTo>
                    <a:pt x="178" y="75"/>
                  </a:lnTo>
                  <a:lnTo>
                    <a:pt x="180" y="74"/>
                  </a:lnTo>
                  <a:lnTo>
                    <a:pt x="181" y="73"/>
                  </a:lnTo>
                  <a:lnTo>
                    <a:pt x="182" y="71"/>
                  </a:lnTo>
                  <a:lnTo>
                    <a:pt x="183" y="70"/>
                  </a:lnTo>
                  <a:lnTo>
                    <a:pt x="184" y="70"/>
                  </a:lnTo>
                  <a:lnTo>
                    <a:pt x="185" y="69"/>
                  </a:lnTo>
                  <a:lnTo>
                    <a:pt x="186" y="68"/>
                  </a:lnTo>
                  <a:lnTo>
                    <a:pt x="187" y="67"/>
                  </a:lnTo>
                  <a:lnTo>
                    <a:pt x="189" y="66"/>
                  </a:lnTo>
                  <a:lnTo>
                    <a:pt x="190" y="66"/>
                  </a:lnTo>
                  <a:lnTo>
                    <a:pt x="191" y="65"/>
                  </a:lnTo>
                  <a:lnTo>
                    <a:pt x="193" y="64"/>
                  </a:lnTo>
                  <a:lnTo>
                    <a:pt x="194" y="64"/>
                  </a:lnTo>
                  <a:lnTo>
                    <a:pt x="195" y="63"/>
                  </a:lnTo>
                  <a:lnTo>
                    <a:pt x="196" y="62"/>
                  </a:lnTo>
                  <a:lnTo>
                    <a:pt x="197" y="61"/>
                  </a:lnTo>
                  <a:lnTo>
                    <a:pt x="197" y="60"/>
                  </a:lnTo>
                  <a:lnTo>
                    <a:pt x="198" y="58"/>
                  </a:lnTo>
                  <a:lnTo>
                    <a:pt x="198" y="57"/>
                  </a:lnTo>
                  <a:lnTo>
                    <a:pt x="197" y="55"/>
                  </a:lnTo>
                  <a:lnTo>
                    <a:pt x="197" y="53"/>
                  </a:lnTo>
                  <a:lnTo>
                    <a:pt x="196" y="51"/>
                  </a:lnTo>
                  <a:lnTo>
                    <a:pt x="195" y="49"/>
                  </a:lnTo>
                  <a:lnTo>
                    <a:pt x="194" y="47"/>
                  </a:lnTo>
                  <a:lnTo>
                    <a:pt x="193" y="44"/>
                  </a:lnTo>
                  <a:lnTo>
                    <a:pt x="192" y="42"/>
                  </a:lnTo>
                  <a:lnTo>
                    <a:pt x="191" y="39"/>
                  </a:lnTo>
                  <a:lnTo>
                    <a:pt x="190" y="37"/>
                  </a:lnTo>
                  <a:lnTo>
                    <a:pt x="188" y="31"/>
                  </a:lnTo>
                  <a:lnTo>
                    <a:pt x="187" y="29"/>
                  </a:lnTo>
                  <a:lnTo>
                    <a:pt x="187" y="27"/>
                  </a:lnTo>
                  <a:lnTo>
                    <a:pt x="186" y="25"/>
                  </a:lnTo>
                  <a:lnTo>
                    <a:pt x="185" y="23"/>
                  </a:lnTo>
                  <a:lnTo>
                    <a:pt x="185" y="21"/>
                  </a:lnTo>
                  <a:lnTo>
                    <a:pt x="184" y="21"/>
                  </a:lnTo>
                  <a:lnTo>
                    <a:pt x="184" y="20"/>
                  </a:lnTo>
                  <a:lnTo>
                    <a:pt x="184" y="19"/>
                  </a:lnTo>
                  <a:lnTo>
                    <a:pt x="184" y="18"/>
                  </a:lnTo>
                  <a:lnTo>
                    <a:pt x="185" y="18"/>
                  </a:lnTo>
                  <a:lnTo>
                    <a:pt x="186" y="17"/>
                  </a:lnTo>
                  <a:lnTo>
                    <a:pt x="187" y="17"/>
                  </a:lnTo>
                  <a:lnTo>
                    <a:pt x="185" y="17"/>
                  </a:lnTo>
                  <a:lnTo>
                    <a:pt x="184" y="17"/>
                  </a:lnTo>
                  <a:lnTo>
                    <a:pt x="182" y="17"/>
                  </a:lnTo>
                  <a:lnTo>
                    <a:pt x="180" y="17"/>
                  </a:lnTo>
                  <a:lnTo>
                    <a:pt x="176" y="17"/>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85" name="Freeform 582"/>
            <p:cNvSpPr>
              <a:spLocks/>
            </p:cNvSpPr>
            <p:nvPr/>
          </p:nvSpPr>
          <p:spPr bwMode="auto">
            <a:xfrm>
              <a:off x="653" y="3647"/>
              <a:ext cx="3" cy="119"/>
            </a:xfrm>
            <a:custGeom>
              <a:avLst/>
              <a:gdLst>
                <a:gd name="T0" fmla="*/ 2 w 3"/>
                <a:gd name="T1" fmla="*/ 9 h 119"/>
                <a:gd name="T2" fmla="*/ 2 w 3"/>
                <a:gd name="T3" fmla="*/ 17 h 119"/>
                <a:gd name="T4" fmla="*/ 2 w 3"/>
                <a:gd name="T5" fmla="*/ 29 h 119"/>
                <a:gd name="T6" fmla="*/ 2 w 3"/>
                <a:gd name="T7" fmla="*/ 41 h 119"/>
                <a:gd name="T8" fmla="*/ 2 w 3"/>
                <a:gd name="T9" fmla="*/ 54 h 119"/>
                <a:gd name="T10" fmla="*/ 2 w 3"/>
                <a:gd name="T11" fmla="*/ 66 h 119"/>
                <a:gd name="T12" fmla="*/ 2 w 3"/>
                <a:gd name="T13" fmla="*/ 76 h 119"/>
                <a:gd name="T14" fmla="*/ 2 w 3"/>
                <a:gd name="T15" fmla="*/ 84 h 119"/>
                <a:gd name="T16" fmla="*/ 2 w 3"/>
                <a:gd name="T17" fmla="*/ 88 h 119"/>
                <a:gd name="T18" fmla="*/ 2 w 3"/>
                <a:gd name="T19" fmla="*/ 91 h 119"/>
                <a:gd name="T20" fmla="*/ 2 w 3"/>
                <a:gd name="T21" fmla="*/ 96 h 119"/>
                <a:gd name="T22" fmla="*/ 2 w 3"/>
                <a:gd name="T23" fmla="*/ 100 h 119"/>
                <a:gd name="T24" fmla="*/ 2 w 3"/>
                <a:gd name="T25" fmla="*/ 104 h 119"/>
                <a:gd name="T26" fmla="*/ 1 w 3"/>
                <a:gd name="T27" fmla="*/ 108 h 119"/>
                <a:gd name="T28" fmla="*/ 1 w 3"/>
                <a:gd name="T29" fmla="*/ 111 h 119"/>
                <a:gd name="T30" fmla="*/ 1 w 3"/>
                <a:gd name="T31" fmla="*/ 115 h 119"/>
                <a:gd name="T32" fmla="*/ 1 w 3"/>
                <a:gd name="T33" fmla="*/ 117 h 119"/>
                <a:gd name="T34" fmla="*/ 0 w 3"/>
                <a:gd name="T35" fmla="*/ 118 h 119"/>
                <a:gd name="T36" fmla="*/ 0 w 3"/>
                <a:gd name="T37" fmla="*/ 116 h 119"/>
                <a:gd name="T38" fmla="*/ 0 w 3"/>
                <a:gd name="T39" fmla="*/ 114 h 119"/>
                <a:gd name="T40" fmla="*/ 0 w 3"/>
                <a:gd name="T41" fmla="*/ 112 h 119"/>
                <a:gd name="T42" fmla="*/ 1 w 3"/>
                <a:gd name="T43" fmla="*/ 109 h 119"/>
                <a:gd name="T44" fmla="*/ 1 w 3"/>
                <a:gd name="T45" fmla="*/ 107 h 119"/>
                <a:gd name="T46" fmla="*/ 1 w 3"/>
                <a:gd name="T47" fmla="*/ 104 h 119"/>
                <a:gd name="T48" fmla="*/ 1 w 3"/>
                <a:gd name="T49" fmla="*/ 100 h 119"/>
                <a:gd name="T50" fmla="*/ 1 w 3"/>
                <a:gd name="T51" fmla="*/ 97 h 119"/>
                <a:gd name="T52" fmla="*/ 1 w 3"/>
                <a:gd name="T53" fmla="*/ 94 h 119"/>
                <a:gd name="T54" fmla="*/ 1 w 3"/>
                <a:gd name="T55" fmla="*/ 90 h 119"/>
                <a:gd name="T56" fmla="*/ 1 w 3"/>
                <a:gd name="T57" fmla="*/ 87 h 119"/>
                <a:gd name="T58" fmla="*/ 1 w 3"/>
                <a:gd name="T59" fmla="*/ 82 h 119"/>
                <a:gd name="T60" fmla="*/ 1 w 3"/>
                <a:gd name="T61" fmla="*/ 72 h 119"/>
                <a:gd name="T62" fmla="*/ 1 w 3"/>
                <a:gd name="T63" fmla="*/ 61 h 119"/>
                <a:gd name="T64" fmla="*/ 0 w 3"/>
                <a:gd name="T65" fmla="*/ 48 h 119"/>
                <a:gd name="T66" fmla="*/ 0 w 3"/>
                <a:gd name="T67" fmla="*/ 34 h 119"/>
                <a:gd name="T68" fmla="*/ 0 w 3"/>
                <a:gd name="T69" fmla="*/ 22 h 119"/>
                <a:gd name="T70" fmla="*/ 1 w 3"/>
                <a:gd name="T71" fmla="*/ 11 h 119"/>
                <a:gd name="T72" fmla="*/ 1 w 3"/>
                <a:gd name="T73" fmla="*/ 5 h 119"/>
                <a:gd name="T74" fmla="*/ 1 w 3"/>
                <a:gd name="T75" fmla="*/ 4 h 119"/>
                <a:gd name="T76" fmla="*/ 1 w 3"/>
                <a:gd name="T77" fmla="*/ 2 h 119"/>
                <a:gd name="T78" fmla="*/ 2 w 3"/>
                <a:gd name="T79" fmla="*/ 0 h 119"/>
                <a:gd name="T80" fmla="*/ 2 w 3"/>
                <a:gd name="T81" fmla="*/ 1 h 119"/>
                <a:gd name="T82" fmla="*/ 2 w 3"/>
                <a:gd name="T83" fmla="*/ 3 h 119"/>
                <a:gd name="T84" fmla="*/ 2 w 3"/>
                <a:gd name="T85" fmla="*/ 5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 h="119">
                  <a:moveTo>
                    <a:pt x="2" y="5"/>
                  </a:moveTo>
                  <a:lnTo>
                    <a:pt x="2" y="9"/>
                  </a:lnTo>
                  <a:lnTo>
                    <a:pt x="2" y="12"/>
                  </a:lnTo>
                  <a:lnTo>
                    <a:pt x="2" y="17"/>
                  </a:lnTo>
                  <a:lnTo>
                    <a:pt x="2" y="23"/>
                  </a:lnTo>
                  <a:lnTo>
                    <a:pt x="2" y="29"/>
                  </a:lnTo>
                  <a:lnTo>
                    <a:pt x="2" y="35"/>
                  </a:lnTo>
                  <a:lnTo>
                    <a:pt x="2" y="41"/>
                  </a:lnTo>
                  <a:lnTo>
                    <a:pt x="2" y="48"/>
                  </a:lnTo>
                  <a:lnTo>
                    <a:pt x="2" y="54"/>
                  </a:lnTo>
                  <a:lnTo>
                    <a:pt x="2" y="60"/>
                  </a:lnTo>
                  <a:lnTo>
                    <a:pt x="2" y="66"/>
                  </a:lnTo>
                  <a:lnTo>
                    <a:pt x="2" y="71"/>
                  </a:lnTo>
                  <a:lnTo>
                    <a:pt x="2" y="76"/>
                  </a:lnTo>
                  <a:lnTo>
                    <a:pt x="2" y="80"/>
                  </a:lnTo>
                  <a:lnTo>
                    <a:pt x="2" y="84"/>
                  </a:lnTo>
                  <a:lnTo>
                    <a:pt x="2" y="86"/>
                  </a:lnTo>
                  <a:lnTo>
                    <a:pt x="2" y="88"/>
                  </a:lnTo>
                  <a:lnTo>
                    <a:pt x="2" y="89"/>
                  </a:lnTo>
                  <a:lnTo>
                    <a:pt x="2" y="91"/>
                  </a:lnTo>
                  <a:lnTo>
                    <a:pt x="2" y="94"/>
                  </a:lnTo>
                  <a:lnTo>
                    <a:pt x="2" y="96"/>
                  </a:lnTo>
                  <a:lnTo>
                    <a:pt x="2" y="98"/>
                  </a:lnTo>
                  <a:lnTo>
                    <a:pt x="2" y="100"/>
                  </a:lnTo>
                  <a:lnTo>
                    <a:pt x="2" y="102"/>
                  </a:lnTo>
                  <a:lnTo>
                    <a:pt x="2" y="104"/>
                  </a:lnTo>
                  <a:lnTo>
                    <a:pt x="2" y="107"/>
                  </a:lnTo>
                  <a:lnTo>
                    <a:pt x="1" y="108"/>
                  </a:lnTo>
                  <a:lnTo>
                    <a:pt x="1" y="109"/>
                  </a:lnTo>
                  <a:lnTo>
                    <a:pt x="1" y="111"/>
                  </a:lnTo>
                  <a:lnTo>
                    <a:pt x="1" y="113"/>
                  </a:lnTo>
                  <a:lnTo>
                    <a:pt x="1" y="115"/>
                  </a:lnTo>
                  <a:lnTo>
                    <a:pt x="1" y="116"/>
                  </a:lnTo>
                  <a:lnTo>
                    <a:pt x="1" y="117"/>
                  </a:lnTo>
                  <a:lnTo>
                    <a:pt x="0" y="118"/>
                  </a:lnTo>
                  <a:lnTo>
                    <a:pt x="0" y="118"/>
                  </a:lnTo>
                  <a:lnTo>
                    <a:pt x="0" y="117"/>
                  </a:lnTo>
                  <a:lnTo>
                    <a:pt x="0" y="116"/>
                  </a:lnTo>
                  <a:lnTo>
                    <a:pt x="0" y="115"/>
                  </a:lnTo>
                  <a:lnTo>
                    <a:pt x="0" y="114"/>
                  </a:lnTo>
                  <a:lnTo>
                    <a:pt x="0" y="113"/>
                  </a:lnTo>
                  <a:lnTo>
                    <a:pt x="0" y="112"/>
                  </a:lnTo>
                  <a:lnTo>
                    <a:pt x="0" y="111"/>
                  </a:lnTo>
                  <a:lnTo>
                    <a:pt x="1" y="109"/>
                  </a:lnTo>
                  <a:lnTo>
                    <a:pt x="1" y="108"/>
                  </a:lnTo>
                  <a:lnTo>
                    <a:pt x="1" y="107"/>
                  </a:lnTo>
                  <a:lnTo>
                    <a:pt x="1" y="105"/>
                  </a:lnTo>
                  <a:lnTo>
                    <a:pt x="1" y="104"/>
                  </a:lnTo>
                  <a:lnTo>
                    <a:pt x="1" y="102"/>
                  </a:lnTo>
                  <a:lnTo>
                    <a:pt x="1" y="100"/>
                  </a:lnTo>
                  <a:lnTo>
                    <a:pt x="1" y="99"/>
                  </a:lnTo>
                  <a:lnTo>
                    <a:pt x="1" y="97"/>
                  </a:lnTo>
                  <a:lnTo>
                    <a:pt x="1" y="95"/>
                  </a:lnTo>
                  <a:lnTo>
                    <a:pt x="1" y="94"/>
                  </a:lnTo>
                  <a:lnTo>
                    <a:pt x="1" y="92"/>
                  </a:lnTo>
                  <a:lnTo>
                    <a:pt x="1" y="90"/>
                  </a:lnTo>
                  <a:lnTo>
                    <a:pt x="1" y="89"/>
                  </a:lnTo>
                  <a:lnTo>
                    <a:pt x="1" y="87"/>
                  </a:lnTo>
                  <a:lnTo>
                    <a:pt x="1" y="85"/>
                  </a:lnTo>
                  <a:lnTo>
                    <a:pt x="1" y="82"/>
                  </a:lnTo>
                  <a:lnTo>
                    <a:pt x="1" y="78"/>
                  </a:lnTo>
                  <a:lnTo>
                    <a:pt x="1" y="72"/>
                  </a:lnTo>
                  <a:lnTo>
                    <a:pt x="1" y="68"/>
                  </a:lnTo>
                  <a:lnTo>
                    <a:pt x="1" y="61"/>
                  </a:lnTo>
                  <a:lnTo>
                    <a:pt x="1" y="54"/>
                  </a:lnTo>
                  <a:lnTo>
                    <a:pt x="0" y="48"/>
                  </a:lnTo>
                  <a:lnTo>
                    <a:pt x="0" y="41"/>
                  </a:lnTo>
                  <a:lnTo>
                    <a:pt x="0" y="34"/>
                  </a:lnTo>
                  <a:lnTo>
                    <a:pt x="0" y="28"/>
                  </a:lnTo>
                  <a:lnTo>
                    <a:pt x="0" y="22"/>
                  </a:lnTo>
                  <a:lnTo>
                    <a:pt x="0" y="16"/>
                  </a:lnTo>
                  <a:lnTo>
                    <a:pt x="1" y="11"/>
                  </a:lnTo>
                  <a:lnTo>
                    <a:pt x="1" y="8"/>
                  </a:lnTo>
                  <a:lnTo>
                    <a:pt x="1" y="5"/>
                  </a:lnTo>
                  <a:lnTo>
                    <a:pt x="1" y="5"/>
                  </a:lnTo>
                  <a:lnTo>
                    <a:pt x="1" y="4"/>
                  </a:lnTo>
                  <a:lnTo>
                    <a:pt x="1" y="3"/>
                  </a:lnTo>
                  <a:lnTo>
                    <a:pt x="1" y="2"/>
                  </a:lnTo>
                  <a:lnTo>
                    <a:pt x="2" y="1"/>
                  </a:lnTo>
                  <a:lnTo>
                    <a:pt x="2" y="0"/>
                  </a:lnTo>
                  <a:lnTo>
                    <a:pt x="2" y="0"/>
                  </a:lnTo>
                  <a:lnTo>
                    <a:pt x="2" y="1"/>
                  </a:lnTo>
                  <a:lnTo>
                    <a:pt x="2" y="2"/>
                  </a:lnTo>
                  <a:lnTo>
                    <a:pt x="2" y="3"/>
                  </a:lnTo>
                  <a:lnTo>
                    <a:pt x="2" y="4"/>
                  </a:lnTo>
                  <a:lnTo>
                    <a:pt x="2" y="5"/>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86" name="Freeform 583"/>
            <p:cNvSpPr>
              <a:spLocks/>
            </p:cNvSpPr>
            <p:nvPr/>
          </p:nvSpPr>
          <p:spPr bwMode="auto">
            <a:xfrm>
              <a:off x="663" y="3638"/>
              <a:ext cx="2" cy="120"/>
            </a:xfrm>
            <a:custGeom>
              <a:avLst/>
              <a:gdLst>
                <a:gd name="T0" fmla="*/ 1 w 2"/>
                <a:gd name="T1" fmla="*/ 9 h 120"/>
                <a:gd name="T2" fmla="*/ 1 w 2"/>
                <a:gd name="T3" fmla="*/ 18 h 120"/>
                <a:gd name="T4" fmla="*/ 1 w 2"/>
                <a:gd name="T5" fmla="*/ 30 h 120"/>
                <a:gd name="T6" fmla="*/ 1 w 2"/>
                <a:gd name="T7" fmla="*/ 42 h 120"/>
                <a:gd name="T8" fmla="*/ 1 w 2"/>
                <a:gd name="T9" fmla="*/ 54 h 120"/>
                <a:gd name="T10" fmla="*/ 1 w 2"/>
                <a:gd name="T11" fmla="*/ 67 h 120"/>
                <a:gd name="T12" fmla="*/ 1 w 2"/>
                <a:gd name="T13" fmla="*/ 76 h 120"/>
                <a:gd name="T14" fmla="*/ 1 w 2"/>
                <a:gd name="T15" fmla="*/ 84 h 120"/>
                <a:gd name="T16" fmla="*/ 1 w 2"/>
                <a:gd name="T17" fmla="*/ 89 h 120"/>
                <a:gd name="T18" fmla="*/ 1 w 2"/>
                <a:gd name="T19" fmla="*/ 92 h 120"/>
                <a:gd name="T20" fmla="*/ 1 w 2"/>
                <a:gd name="T21" fmla="*/ 96 h 120"/>
                <a:gd name="T22" fmla="*/ 1 w 2"/>
                <a:gd name="T23" fmla="*/ 100 h 120"/>
                <a:gd name="T24" fmla="*/ 1 w 2"/>
                <a:gd name="T25" fmla="*/ 104 h 120"/>
                <a:gd name="T26" fmla="*/ 1 w 2"/>
                <a:gd name="T27" fmla="*/ 108 h 120"/>
                <a:gd name="T28" fmla="*/ 1 w 2"/>
                <a:gd name="T29" fmla="*/ 111 h 120"/>
                <a:gd name="T30" fmla="*/ 0 w 2"/>
                <a:gd name="T31" fmla="*/ 114 h 120"/>
                <a:gd name="T32" fmla="*/ 0 w 2"/>
                <a:gd name="T33" fmla="*/ 117 h 120"/>
                <a:gd name="T34" fmla="*/ 0 w 2"/>
                <a:gd name="T35" fmla="*/ 119 h 120"/>
                <a:gd name="T36" fmla="*/ 0 w 2"/>
                <a:gd name="T37" fmla="*/ 117 h 120"/>
                <a:gd name="T38" fmla="*/ 0 w 2"/>
                <a:gd name="T39" fmla="*/ 115 h 120"/>
                <a:gd name="T40" fmla="*/ 0 w 2"/>
                <a:gd name="T41" fmla="*/ 113 h 120"/>
                <a:gd name="T42" fmla="*/ 0 w 2"/>
                <a:gd name="T43" fmla="*/ 111 h 120"/>
                <a:gd name="T44" fmla="*/ 0 w 2"/>
                <a:gd name="T45" fmla="*/ 108 h 120"/>
                <a:gd name="T46" fmla="*/ 0 w 2"/>
                <a:gd name="T47" fmla="*/ 103 h 120"/>
                <a:gd name="T48" fmla="*/ 0 w 2"/>
                <a:gd name="T49" fmla="*/ 100 h 120"/>
                <a:gd name="T50" fmla="*/ 0 w 2"/>
                <a:gd name="T51" fmla="*/ 97 h 120"/>
                <a:gd name="T52" fmla="*/ 0 w 2"/>
                <a:gd name="T53" fmla="*/ 93 h 120"/>
                <a:gd name="T54" fmla="*/ 0 w 2"/>
                <a:gd name="T55" fmla="*/ 90 h 120"/>
                <a:gd name="T56" fmla="*/ 0 w 2"/>
                <a:gd name="T57" fmla="*/ 87 h 120"/>
                <a:gd name="T58" fmla="*/ 0 w 2"/>
                <a:gd name="T59" fmla="*/ 82 h 120"/>
                <a:gd name="T60" fmla="*/ 0 w 2"/>
                <a:gd name="T61" fmla="*/ 72 h 120"/>
                <a:gd name="T62" fmla="*/ 0 w 2"/>
                <a:gd name="T63" fmla="*/ 61 h 120"/>
                <a:gd name="T64" fmla="*/ 0 w 2"/>
                <a:gd name="T65" fmla="*/ 49 h 120"/>
                <a:gd name="T66" fmla="*/ 0 w 2"/>
                <a:gd name="T67" fmla="*/ 35 h 120"/>
                <a:gd name="T68" fmla="*/ 0 w 2"/>
                <a:gd name="T69" fmla="*/ 23 h 120"/>
                <a:gd name="T70" fmla="*/ 0 w 2"/>
                <a:gd name="T71" fmla="*/ 12 h 120"/>
                <a:gd name="T72" fmla="*/ 0 w 2"/>
                <a:gd name="T73" fmla="*/ 6 h 120"/>
                <a:gd name="T74" fmla="*/ 1 w 2"/>
                <a:gd name="T75" fmla="*/ 4 h 120"/>
                <a:gd name="T76" fmla="*/ 1 w 2"/>
                <a:gd name="T77" fmla="*/ 3 h 120"/>
                <a:gd name="T78" fmla="*/ 1 w 2"/>
                <a:gd name="T79" fmla="*/ 1 h 120"/>
                <a:gd name="T80" fmla="*/ 1 w 2"/>
                <a:gd name="T81" fmla="*/ 0 h 120"/>
                <a:gd name="T82" fmla="*/ 1 w 2"/>
                <a:gd name="T83" fmla="*/ 2 h 120"/>
                <a:gd name="T84" fmla="*/ 1 w 2"/>
                <a:gd name="T85" fmla="*/ 4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 h="120">
                  <a:moveTo>
                    <a:pt x="1" y="5"/>
                  </a:moveTo>
                  <a:lnTo>
                    <a:pt x="1" y="9"/>
                  </a:lnTo>
                  <a:lnTo>
                    <a:pt x="1" y="13"/>
                  </a:lnTo>
                  <a:lnTo>
                    <a:pt x="1" y="18"/>
                  </a:lnTo>
                  <a:lnTo>
                    <a:pt x="1" y="23"/>
                  </a:lnTo>
                  <a:lnTo>
                    <a:pt x="1" y="30"/>
                  </a:lnTo>
                  <a:lnTo>
                    <a:pt x="1" y="35"/>
                  </a:lnTo>
                  <a:lnTo>
                    <a:pt x="1" y="42"/>
                  </a:lnTo>
                  <a:lnTo>
                    <a:pt x="1" y="49"/>
                  </a:lnTo>
                  <a:lnTo>
                    <a:pt x="1" y="54"/>
                  </a:lnTo>
                  <a:lnTo>
                    <a:pt x="1" y="61"/>
                  </a:lnTo>
                  <a:lnTo>
                    <a:pt x="1" y="67"/>
                  </a:lnTo>
                  <a:lnTo>
                    <a:pt x="1" y="71"/>
                  </a:lnTo>
                  <a:lnTo>
                    <a:pt x="1" y="76"/>
                  </a:lnTo>
                  <a:lnTo>
                    <a:pt x="1" y="81"/>
                  </a:lnTo>
                  <a:lnTo>
                    <a:pt x="1" y="84"/>
                  </a:lnTo>
                  <a:lnTo>
                    <a:pt x="1" y="87"/>
                  </a:lnTo>
                  <a:lnTo>
                    <a:pt x="1" y="89"/>
                  </a:lnTo>
                  <a:lnTo>
                    <a:pt x="1" y="90"/>
                  </a:lnTo>
                  <a:lnTo>
                    <a:pt x="1" y="92"/>
                  </a:lnTo>
                  <a:lnTo>
                    <a:pt x="1" y="94"/>
                  </a:lnTo>
                  <a:lnTo>
                    <a:pt x="1" y="96"/>
                  </a:lnTo>
                  <a:lnTo>
                    <a:pt x="1" y="98"/>
                  </a:lnTo>
                  <a:lnTo>
                    <a:pt x="1" y="100"/>
                  </a:lnTo>
                  <a:lnTo>
                    <a:pt x="1" y="102"/>
                  </a:lnTo>
                  <a:lnTo>
                    <a:pt x="1" y="104"/>
                  </a:lnTo>
                  <a:lnTo>
                    <a:pt x="1" y="106"/>
                  </a:lnTo>
                  <a:lnTo>
                    <a:pt x="1" y="108"/>
                  </a:lnTo>
                  <a:lnTo>
                    <a:pt x="1" y="109"/>
                  </a:lnTo>
                  <a:lnTo>
                    <a:pt x="1" y="111"/>
                  </a:lnTo>
                  <a:lnTo>
                    <a:pt x="0" y="113"/>
                  </a:lnTo>
                  <a:lnTo>
                    <a:pt x="0" y="114"/>
                  </a:lnTo>
                  <a:lnTo>
                    <a:pt x="0" y="116"/>
                  </a:lnTo>
                  <a:lnTo>
                    <a:pt x="0" y="117"/>
                  </a:lnTo>
                  <a:lnTo>
                    <a:pt x="0" y="118"/>
                  </a:lnTo>
                  <a:lnTo>
                    <a:pt x="0" y="119"/>
                  </a:lnTo>
                  <a:lnTo>
                    <a:pt x="0" y="118"/>
                  </a:lnTo>
                  <a:lnTo>
                    <a:pt x="0" y="117"/>
                  </a:lnTo>
                  <a:lnTo>
                    <a:pt x="0" y="116"/>
                  </a:lnTo>
                  <a:lnTo>
                    <a:pt x="0" y="115"/>
                  </a:lnTo>
                  <a:lnTo>
                    <a:pt x="0" y="114"/>
                  </a:lnTo>
                  <a:lnTo>
                    <a:pt x="0" y="113"/>
                  </a:lnTo>
                  <a:lnTo>
                    <a:pt x="0" y="112"/>
                  </a:lnTo>
                  <a:lnTo>
                    <a:pt x="0" y="111"/>
                  </a:lnTo>
                  <a:lnTo>
                    <a:pt x="0" y="109"/>
                  </a:lnTo>
                  <a:lnTo>
                    <a:pt x="0" y="108"/>
                  </a:lnTo>
                  <a:lnTo>
                    <a:pt x="0" y="105"/>
                  </a:lnTo>
                  <a:lnTo>
                    <a:pt x="0" y="103"/>
                  </a:lnTo>
                  <a:lnTo>
                    <a:pt x="0" y="102"/>
                  </a:lnTo>
                  <a:lnTo>
                    <a:pt x="0" y="100"/>
                  </a:lnTo>
                  <a:lnTo>
                    <a:pt x="0" y="99"/>
                  </a:lnTo>
                  <a:lnTo>
                    <a:pt x="0" y="97"/>
                  </a:lnTo>
                  <a:lnTo>
                    <a:pt x="0" y="95"/>
                  </a:lnTo>
                  <a:lnTo>
                    <a:pt x="0" y="93"/>
                  </a:lnTo>
                  <a:lnTo>
                    <a:pt x="0" y="92"/>
                  </a:lnTo>
                  <a:lnTo>
                    <a:pt x="0" y="90"/>
                  </a:lnTo>
                  <a:lnTo>
                    <a:pt x="0" y="89"/>
                  </a:lnTo>
                  <a:lnTo>
                    <a:pt x="0" y="87"/>
                  </a:lnTo>
                  <a:lnTo>
                    <a:pt x="0" y="85"/>
                  </a:lnTo>
                  <a:lnTo>
                    <a:pt x="0" y="82"/>
                  </a:lnTo>
                  <a:lnTo>
                    <a:pt x="0" y="77"/>
                  </a:lnTo>
                  <a:lnTo>
                    <a:pt x="0" y="72"/>
                  </a:lnTo>
                  <a:lnTo>
                    <a:pt x="0" y="68"/>
                  </a:lnTo>
                  <a:lnTo>
                    <a:pt x="0" y="61"/>
                  </a:lnTo>
                  <a:lnTo>
                    <a:pt x="0" y="55"/>
                  </a:lnTo>
                  <a:lnTo>
                    <a:pt x="0" y="49"/>
                  </a:lnTo>
                  <a:lnTo>
                    <a:pt x="0" y="42"/>
                  </a:lnTo>
                  <a:lnTo>
                    <a:pt x="0" y="35"/>
                  </a:lnTo>
                  <a:lnTo>
                    <a:pt x="0" y="29"/>
                  </a:lnTo>
                  <a:lnTo>
                    <a:pt x="0" y="23"/>
                  </a:lnTo>
                  <a:lnTo>
                    <a:pt x="0" y="17"/>
                  </a:lnTo>
                  <a:lnTo>
                    <a:pt x="0" y="12"/>
                  </a:lnTo>
                  <a:lnTo>
                    <a:pt x="0" y="9"/>
                  </a:lnTo>
                  <a:lnTo>
                    <a:pt x="0" y="6"/>
                  </a:lnTo>
                  <a:lnTo>
                    <a:pt x="1" y="5"/>
                  </a:lnTo>
                  <a:lnTo>
                    <a:pt x="1" y="4"/>
                  </a:lnTo>
                  <a:lnTo>
                    <a:pt x="1" y="3"/>
                  </a:lnTo>
                  <a:lnTo>
                    <a:pt x="1" y="3"/>
                  </a:lnTo>
                  <a:lnTo>
                    <a:pt x="1" y="2"/>
                  </a:lnTo>
                  <a:lnTo>
                    <a:pt x="1" y="1"/>
                  </a:lnTo>
                  <a:lnTo>
                    <a:pt x="1" y="0"/>
                  </a:lnTo>
                  <a:lnTo>
                    <a:pt x="1" y="0"/>
                  </a:lnTo>
                  <a:lnTo>
                    <a:pt x="1" y="1"/>
                  </a:lnTo>
                  <a:lnTo>
                    <a:pt x="1" y="2"/>
                  </a:lnTo>
                  <a:lnTo>
                    <a:pt x="1" y="3"/>
                  </a:lnTo>
                  <a:lnTo>
                    <a:pt x="1" y="4"/>
                  </a:lnTo>
                  <a:lnTo>
                    <a:pt x="1" y="5"/>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87" name="Freeform 584"/>
            <p:cNvSpPr>
              <a:spLocks/>
            </p:cNvSpPr>
            <p:nvPr/>
          </p:nvSpPr>
          <p:spPr bwMode="auto">
            <a:xfrm>
              <a:off x="677" y="3638"/>
              <a:ext cx="2" cy="108"/>
            </a:xfrm>
            <a:custGeom>
              <a:avLst/>
              <a:gdLst>
                <a:gd name="T0" fmla="*/ 1 w 2"/>
                <a:gd name="T1" fmla="*/ 8 h 108"/>
                <a:gd name="T2" fmla="*/ 1 w 2"/>
                <a:gd name="T3" fmla="*/ 16 h 108"/>
                <a:gd name="T4" fmla="*/ 1 w 2"/>
                <a:gd name="T5" fmla="*/ 26 h 108"/>
                <a:gd name="T6" fmla="*/ 1 w 2"/>
                <a:gd name="T7" fmla="*/ 36 h 108"/>
                <a:gd name="T8" fmla="*/ 1 w 2"/>
                <a:gd name="T9" fmla="*/ 47 h 108"/>
                <a:gd name="T10" fmla="*/ 1 w 2"/>
                <a:gd name="T11" fmla="*/ 57 h 108"/>
                <a:gd name="T12" fmla="*/ 1 w 2"/>
                <a:gd name="T13" fmla="*/ 66 h 108"/>
                <a:gd name="T14" fmla="*/ 1 w 2"/>
                <a:gd name="T15" fmla="*/ 73 h 108"/>
                <a:gd name="T16" fmla="*/ 1 w 2"/>
                <a:gd name="T17" fmla="*/ 77 h 108"/>
                <a:gd name="T18" fmla="*/ 1 w 2"/>
                <a:gd name="T19" fmla="*/ 80 h 108"/>
                <a:gd name="T20" fmla="*/ 1 w 2"/>
                <a:gd name="T21" fmla="*/ 85 h 108"/>
                <a:gd name="T22" fmla="*/ 1 w 2"/>
                <a:gd name="T23" fmla="*/ 89 h 108"/>
                <a:gd name="T24" fmla="*/ 1 w 2"/>
                <a:gd name="T25" fmla="*/ 93 h 108"/>
                <a:gd name="T26" fmla="*/ 1 w 2"/>
                <a:gd name="T27" fmla="*/ 97 h 108"/>
                <a:gd name="T28" fmla="*/ 1 w 2"/>
                <a:gd name="T29" fmla="*/ 100 h 108"/>
                <a:gd name="T30" fmla="*/ 0 w 2"/>
                <a:gd name="T31" fmla="*/ 103 h 108"/>
                <a:gd name="T32" fmla="*/ 0 w 2"/>
                <a:gd name="T33" fmla="*/ 106 h 108"/>
                <a:gd name="T34" fmla="*/ 0 w 2"/>
                <a:gd name="T35" fmla="*/ 107 h 108"/>
                <a:gd name="T36" fmla="*/ 0 w 2"/>
                <a:gd name="T37" fmla="*/ 106 h 108"/>
                <a:gd name="T38" fmla="*/ 0 w 2"/>
                <a:gd name="T39" fmla="*/ 104 h 108"/>
                <a:gd name="T40" fmla="*/ 0 w 2"/>
                <a:gd name="T41" fmla="*/ 101 h 108"/>
                <a:gd name="T42" fmla="*/ 0 w 2"/>
                <a:gd name="T43" fmla="*/ 99 h 108"/>
                <a:gd name="T44" fmla="*/ 0 w 2"/>
                <a:gd name="T45" fmla="*/ 97 h 108"/>
                <a:gd name="T46" fmla="*/ 0 w 2"/>
                <a:gd name="T47" fmla="*/ 94 h 108"/>
                <a:gd name="T48" fmla="*/ 0 w 2"/>
                <a:gd name="T49" fmla="*/ 91 h 108"/>
                <a:gd name="T50" fmla="*/ 1 w 2"/>
                <a:gd name="T51" fmla="*/ 88 h 108"/>
                <a:gd name="T52" fmla="*/ 1 w 2"/>
                <a:gd name="T53" fmla="*/ 84 h 108"/>
                <a:gd name="T54" fmla="*/ 1 w 2"/>
                <a:gd name="T55" fmla="*/ 81 h 108"/>
                <a:gd name="T56" fmla="*/ 1 w 2"/>
                <a:gd name="T57" fmla="*/ 78 h 108"/>
                <a:gd name="T58" fmla="*/ 0 w 2"/>
                <a:gd name="T59" fmla="*/ 74 h 108"/>
                <a:gd name="T60" fmla="*/ 0 w 2"/>
                <a:gd name="T61" fmla="*/ 68 h 108"/>
                <a:gd name="T62" fmla="*/ 0 w 2"/>
                <a:gd name="T63" fmla="*/ 59 h 108"/>
                <a:gd name="T64" fmla="*/ 0 w 2"/>
                <a:gd name="T65" fmla="*/ 48 h 108"/>
                <a:gd name="T66" fmla="*/ 0 w 2"/>
                <a:gd name="T67" fmla="*/ 37 h 108"/>
                <a:gd name="T68" fmla="*/ 0 w 2"/>
                <a:gd name="T69" fmla="*/ 26 h 108"/>
                <a:gd name="T70" fmla="*/ 0 w 2"/>
                <a:gd name="T71" fmla="*/ 15 h 108"/>
                <a:gd name="T72" fmla="*/ 0 w 2"/>
                <a:gd name="T73" fmla="*/ 8 h 108"/>
                <a:gd name="T74" fmla="*/ 0 w 2"/>
                <a:gd name="T75" fmla="*/ 4 h 108"/>
                <a:gd name="T76" fmla="*/ 1 w 2"/>
                <a:gd name="T77" fmla="*/ 2 h 108"/>
                <a:gd name="T78" fmla="*/ 1 w 2"/>
                <a:gd name="T79" fmla="*/ 1 h 108"/>
                <a:gd name="T80" fmla="*/ 1 w 2"/>
                <a:gd name="T81" fmla="*/ 0 h 108"/>
                <a:gd name="T82" fmla="*/ 1 w 2"/>
                <a:gd name="T83" fmla="*/ 1 h 108"/>
                <a:gd name="T84" fmla="*/ 1 w 2"/>
                <a:gd name="T85" fmla="*/ 3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 h="108">
                  <a:moveTo>
                    <a:pt x="1" y="4"/>
                  </a:moveTo>
                  <a:lnTo>
                    <a:pt x="1" y="8"/>
                  </a:lnTo>
                  <a:lnTo>
                    <a:pt x="1" y="11"/>
                  </a:lnTo>
                  <a:lnTo>
                    <a:pt x="1" y="16"/>
                  </a:lnTo>
                  <a:lnTo>
                    <a:pt x="1" y="21"/>
                  </a:lnTo>
                  <a:lnTo>
                    <a:pt x="1" y="26"/>
                  </a:lnTo>
                  <a:lnTo>
                    <a:pt x="1" y="31"/>
                  </a:lnTo>
                  <a:lnTo>
                    <a:pt x="1" y="36"/>
                  </a:lnTo>
                  <a:lnTo>
                    <a:pt x="1" y="42"/>
                  </a:lnTo>
                  <a:lnTo>
                    <a:pt x="1" y="47"/>
                  </a:lnTo>
                  <a:lnTo>
                    <a:pt x="1" y="52"/>
                  </a:lnTo>
                  <a:lnTo>
                    <a:pt x="1" y="57"/>
                  </a:lnTo>
                  <a:lnTo>
                    <a:pt x="1" y="62"/>
                  </a:lnTo>
                  <a:lnTo>
                    <a:pt x="1" y="66"/>
                  </a:lnTo>
                  <a:lnTo>
                    <a:pt x="1" y="69"/>
                  </a:lnTo>
                  <a:lnTo>
                    <a:pt x="1" y="73"/>
                  </a:lnTo>
                  <a:lnTo>
                    <a:pt x="1" y="75"/>
                  </a:lnTo>
                  <a:lnTo>
                    <a:pt x="1" y="77"/>
                  </a:lnTo>
                  <a:lnTo>
                    <a:pt x="1" y="79"/>
                  </a:lnTo>
                  <a:lnTo>
                    <a:pt x="1" y="80"/>
                  </a:lnTo>
                  <a:lnTo>
                    <a:pt x="1" y="83"/>
                  </a:lnTo>
                  <a:lnTo>
                    <a:pt x="1" y="85"/>
                  </a:lnTo>
                  <a:lnTo>
                    <a:pt x="1" y="87"/>
                  </a:lnTo>
                  <a:lnTo>
                    <a:pt x="1" y="89"/>
                  </a:lnTo>
                  <a:lnTo>
                    <a:pt x="1" y="91"/>
                  </a:lnTo>
                  <a:lnTo>
                    <a:pt x="1" y="93"/>
                  </a:lnTo>
                  <a:lnTo>
                    <a:pt x="1" y="95"/>
                  </a:lnTo>
                  <a:lnTo>
                    <a:pt x="1" y="97"/>
                  </a:lnTo>
                  <a:lnTo>
                    <a:pt x="1" y="98"/>
                  </a:lnTo>
                  <a:lnTo>
                    <a:pt x="1" y="100"/>
                  </a:lnTo>
                  <a:lnTo>
                    <a:pt x="1" y="102"/>
                  </a:lnTo>
                  <a:lnTo>
                    <a:pt x="0" y="103"/>
                  </a:lnTo>
                  <a:lnTo>
                    <a:pt x="0" y="105"/>
                  </a:lnTo>
                  <a:lnTo>
                    <a:pt x="0" y="106"/>
                  </a:lnTo>
                  <a:lnTo>
                    <a:pt x="0" y="107"/>
                  </a:lnTo>
                  <a:lnTo>
                    <a:pt x="0" y="107"/>
                  </a:lnTo>
                  <a:lnTo>
                    <a:pt x="0" y="107"/>
                  </a:lnTo>
                  <a:lnTo>
                    <a:pt x="0" y="106"/>
                  </a:lnTo>
                  <a:lnTo>
                    <a:pt x="0" y="105"/>
                  </a:lnTo>
                  <a:lnTo>
                    <a:pt x="0" y="104"/>
                  </a:lnTo>
                  <a:lnTo>
                    <a:pt x="0" y="103"/>
                  </a:lnTo>
                  <a:lnTo>
                    <a:pt x="0" y="101"/>
                  </a:lnTo>
                  <a:lnTo>
                    <a:pt x="0" y="100"/>
                  </a:lnTo>
                  <a:lnTo>
                    <a:pt x="0" y="99"/>
                  </a:lnTo>
                  <a:lnTo>
                    <a:pt x="0" y="98"/>
                  </a:lnTo>
                  <a:lnTo>
                    <a:pt x="0" y="97"/>
                  </a:lnTo>
                  <a:lnTo>
                    <a:pt x="0" y="95"/>
                  </a:lnTo>
                  <a:lnTo>
                    <a:pt x="0" y="94"/>
                  </a:lnTo>
                  <a:lnTo>
                    <a:pt x="0" y="92"/>
                  </a:lnTo>
                  <a:lnTo>
                    <a:pt x="0" y="91"/>
                  </a:lnTo>
                  <a:lnTo>
                    <a:pt x="1" y="89"/>
                  </a:lnTo>
                  <a:lnTo>
                    <a:pt x="1" y="88"/>
                  </a:lnTo>
                  <a:lnTo>
                    <a:pt x="1" y="86"/>
                  </a:lnTo>
                  <a:lnTo>
                    <a:pt x="1" y="84"/>
                  </a:lnTo>
                  <a:lnTo>
                    <a:pt x="1" y="83"/>
                  </a:lnTo>
                  <a:lnTo>
                    <a:pt x="1" y="81"/>
                  </a:lnTo>
                  <a:lnTo>
                    <a:pt x="1" y="80"/>
                  </a:lnTo>
                  <a:lnTo>
                    <a:pt x="1" y="78"/>
                  </a:lnTo>
                  <a:lnTo>
                    <a:pt x="1" y="76"/>
                  </a:lnTo>
                  <a:lnTo>
                    <a:pt x="0" y="74"/>
                  </a:lnTo>
                  <a:lnTo>
                    <a:pt x="0" y="71"/>
                  </a:lnTo>
                  <a:lnTo>
                    <a:pt x="0" y="68"/>
                  </a:lnTo>
                  <a:lnTo>
                    <a:pt x="0" y="63"/>
                  </a:lnTo>
                  <a:lnTo>
                    <a:pt x="0" y="59"/>
                  </a:lnTo>
                  <a:lnTo>
                    <a:pt x="0" y="54"/>
                  </a:lnTo>
                  <a:lnTo>
                    <a:pt x="0" y="48"/>
                  </a:lnTo>
                  <a:lnTo>
                    <a:pt x="0" y="43"/>
                  </a:lnTo>
                  <a:lnTo>
                    <a:pt x="0" y="37"/>
                  </a:lnTo>
                  <a:lnTo>
                    <a:pt x="0" y="31"/>
                  </a:lnTo>
                  <a:lnTo>
                    <a:pt x="0" y="26"/>
                  </a:lnTo>
                  <a:lnTo>
                    <a:pt x="0" y="20"/>
                  </a:lnTo>
                  <a:lnTo>
                    <a:pt x="0" y="15"/>
                  </a:lnTo>
                  <a:lnTo>
                    <a:pt x="0" y="11"/>
                  </a:lnTo>
                  <a:lnTo>
                    <a:pt x="0" y="8"/>
                  </a:lnTo>
                  <a:lnTo>
                    <a:pt x="0" y="5"/>
                  </a:lnTo>
                  <a:lnTo>
                    <a:pt x="0" y="4"/>
                  </a:lnTo>
                  <a:lnTo>
                    <a:pt x="0" y="3"/>
                  </a:lnTo>
                  <a:lnTo>
                    <a:pt x="1" y="2"/>
                  </a:lnTo>
                  <a:lnTo>
                    <a:pt x="1" y="1"/>
                  </a:lnTo>
                  <a:lnTo>
                    <a:pt x="1" y="1"/>
                  </a:lnTo>
                  <a:lnTo>
                    <a:pt x="1" y="0"/>
                  </a:lnTo>
                  <a:lnTo>
                    <a:pt x="1" y="0"/>
                  </a:lnTo>
                  <a:lnTo>
                    <a:pt x="1" y="0"/>
                  </a:lnTo>
                  <a:lnTo>
                    <a:pt x="1" y="1"/>
                  </a:lnTo>
                  <a:lnTo>
                    <a:pt x="1" y="2"/>
                  </a:lnTo>
                  <a:lnTo>
                    <a:pt x="1" y="3"/>
                  </a:lnTo>
                  <a:lnTo>
                    <a:pt x="1" y="4"/>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88" name="Freeform 585"/>
            <p:cNvSpPr>
              <a:spLocks/>
            </p:cNvSpPr>
            <p:nvPr/>
          </p:nvSpPr>
          <p:spPr bwMode="auto">
            <a:xfrm>
              <a:off x="690" y="3633"/>
              <a:ext cx="2" cy="104"/>
            </a:xfrm>
            <a:custGeom>
              <a:avLst/>
              <a:gdLst>
                <a:gd name="T0" fmla="*/ 1 w 2"/>
                <a:gd name="T1" fmla="*/ 8 h 104"/>
                <a:gd name="T2" fmla="*/ 1 w 2"/>
                <a:gd name="T3" fmla="*/ 16 h 104"/>
                <a:gd name="T4" fmla="*/ 1 w 2"/>
                <a:gd name="T5" fmla="*/ 26 h 104"/>
                <a:gd name="T6" fmla="*/ 1 w 2"/>
                <a:gd name="T7" fmla="*/ 35 h 104"/>
                <a:gd name="T8" fmla="*/ 1 w 2"/>
                <a:gd name="T9" fmla="*/ 45 h 104"/>
                <a:gd name="T10" fmla="*/ 1 w 2"/>
                <a:gd name="T11" fmla="*/ 55 h 104"/>
                <a:gd name="T12" fmla="*/ 1 w 2"/>
                <a:gd name="T13" fmla="*/ 62 h 104"/>
                <a:gd name="T14" fmla="*/ 1 w 2"/>
                <a:gd name="T15" fmla="*/ 69 h 104"/>
                <a:gd name="T16" fmla="*/ 1 w 2"/>
                <a:gd name="T17" fmla="*/ 73 h 104"/>
                <a:gd name="T18" fmla="*/ 1 w 2"/>
                <a:gd name="T19" fmla="*/ 77 h 104"/>
                <a:gd name="T20" fmla="*/ 1 w 2"/>
                <a:gd name="T21" fmla="*/ 81 h 104"/>
                <a:gd name="T22" fmla="*/ 1 w 2"/>
                <a:gd name="T23" fmla="*/ 85 h 104"/>
                <a:gd name="T24" fmla="*/ 1 w 2"/>
                <a:gd name="T25" fmla="*/ 89 h 104"/>
                <a:gd name="T26" fmla="*/ 1 w 2"/>
                <a:gd name="T27" fmla="*/ 93 h 104"/>
                <a:gd name="T28" fmla="*/ 1 w 2"/>
                <a:gd name="T29" fmla="*/ 96 h 104"/>
                <a:gd name="T30" fmla="*/ 0 w 2"/>
                <a:gd name="T31" fmla="*/ 99 h 104"/>
                <a:gd name="T32" fmla="*/ 0 w 2"/>
                <a:gd name="T33" fmla="*/ 102 h 104"/>
                <a:gd name="T34" fmla="*/ 0 w 2"/>
                <a:gd name="T35" fmla="*/ 103 h 104"/>
                <a:gd name="T36" fmla="*/ 0 w 2"/>
                <a:gd name="T37" fmla="*/ 102 h 104"/>
                <a:gd name="T38" fmla="*/ 0 w 2"/>
                <a:gd name="T39" fmla="*/ 100 h 104"/>
                <a:gd name="T40" fmla="*/ 0 w 2"/>
                <a:gd name="T41" fmla="*/ 98 h 104"/>
                <a:gd name="T42" fmla="*/ 0 w 2"/>
                <a:gd name="T43" fmla="*/ 95 h 104"/>
                <a:gd name="T44" fmla="*/ 0 w 2"/>
                <a:gd name="T45" fmla="*/ 93 h 104"/>
                <a:gd name="T46" fmla="*/ 0 w 2"/>
                <a:gd name="T47" fmla="*/ 90 h 104"/>
                <a:gd name="T48" fmla="*/ 1 w 2"/>
                <a:gd name="T49" fmla="*/ 87 h 104"/>
                <a:gd name="T50" fmla="*/ 1 w 2"/>
                <a:gd name="T51" fmla="*/ 84 h 104"/>
                <a:gd name="T52" fmla="*/ 1 w 2"/>
                <a:gd name="T53" fmla="*/ 80 h 104"/>
                <a:gd name="T54" fmla="*/ 1 w 2"/>
                <a:gd name="T55" fmla="*/ 77 h 104"/>
                <a:gd name="T56" fmla="*/ 1 w 2"/>
                <a:gd name="T57" fmla="*/ 74 h 104"/>
                <a:gd name="T58" fmla="*/ 0 w 2"/>
                <a:gd name="T59" fmla="*/ 70 h 104"/>
                <a:gd name="T60" fmla="*/ 0 w 2"/>
                <a:gd name="T61" fmla="*/ 64 h 104"/>
                <a:gd name="T62" fmla="*/ 0 w 2"/>
                <a:gd name="T63" fmla="*/ 56 h 104"/>
                <a:gd name="T64" fmla="*/ 0 w 2"/>
                <a:gd name="T65" fmla="*/ 45 h 104"/>
                <a:gd name="T66" fmla="*/ 0 w 2"/>
                <a:gd name="T67" fmla="*/ 35 h 104"/>
                <a:gd name="T68" fmla="*/ 0 w 2"/>
                <a:gd name="T69" fmla="*/ 25 h 104"/>
                <a:gd name="T70" fmla="*/ 0 w 2"/>
                <a:gd name="T71" fmla="*/ 15 h 104"/>
                <a:gd name="T72" fmla="*/ 0 w 2"/>
                <a:gd name="T73" fmla="*/ 9 h 104"/>
                <a:gd name="T74" fmla="*/ 0 w 2"/>
                <a:gd name="T75" fmla="*/ 5 h 104"/>
                <a:gd name="T76" fmla="*/ 0 w 2"/>
                <a:gd name="T77" fmla="*/ 3 h 104"/>
                <a:gd name="T78" fmla="*/ 1 w 2"/>
                <a:gd name="T79" fmla="*/ 1 h 104"/>
                <a:gd name="T80" fmla="*/ 1 w 2"/>
                <a:gd name="T81" fmla="*/ 0 h 104"/>
                <a:gd name="T82" fmla="*/ 1 w 2"/>
                <a:gd name="T83" fmla="*/ 2 h 104"/>
                <a:gd name="T84" fmla="*/ 1 w 2"/>
                <a:gd name="T85" fmla="*/ 5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 h="104">
                  <a:moveTo>
                    <a:pt x="1" y="5"/>
                  </a:moveTo>
                  <a:lnTo>
                    <a:pt x="1" y="8"/>
                  </a:lnTo>
                  <a:lnTo>
                    <a:pt x="1" y="12"/>
                  </a:lnTo>
                  <a:lnTo>
                    <a:pt x="1" y="16"/>
                  </a:lnTo>
                  <a:lnTo>
                    <a:pt x="1" y="21"/>
                  </a:lnTo>
                  <a:lnTo>
                    <a:pt x="1" y="26"/>
                  </a:lnTo>
                  <a:lnTo>
                    <a:pt x="1" y="30"/>
                  </a:lnTo>
                  <a:lnTo>
                    <a:pt x="1" y="35"/>
                  </a:lnTo>
                  <a:lnTo>
                    <a:pt x="1" y="41"/>
                  </a:lnTo>
                  <a:lnTo>
                    <a:pt x="1" y="45"/>
                  </a:lnTo>
                  <a:lnTo>
                    <a:pt x="1" y="50"/>
                  </a:lnTo>
                  <a:lnTo>
                    <a:pt x="1" y="55"/>
                  </a:lnTo>
                  <a:lnTo>
                    <a:pt x="1" y="59"/>
                  </a:lnTo>
                  <a:lnTo>
                    <a:pt x="1" y="62"/>
                  </a:lnTo>
                  <a:lnTo>
                    <a:pt x="1" y="66"/>
                  </a:lnTo>
                  <a:lnTo>
                    <a:pt x="1" y="69"/>
                  </a:lnTo>
                  <a:lnTo>
                    <a:pt x="1" y="71"/>
                  </a:lnTo>
                  <a:lnTo>
                    <a:pt x="1" y="73"/>
                  </a:lnTo>
                  <a:lnTo>
                    <a:pt x="1" y="75"/>
                  </a:lnTo>
                  <a:lnTo>
                    <a:pt x="1" y="77"/>
                  </a:lnTo>
                  <a:lnTo>
                    <a:pt x="1" y="79"/>
                  </a:lnTo>
                  <a:lnTo>
                    <a:pt x="1" y="81"/>
                  </a:lnTo>
                  <a:lnTo>
                    <a:pt x="1" y="83"/>
                  </a:lnTo>
                  <a:lnTo>
                    <a:pt x="1" y="85"/>
                  </a:lnTo>
                  <a:lnTo>
                    <a:pt x="1" y="87"/>
                  </a:lnTo>
                  <a:lnTo>
                    <a:pt x="1" y="89"/>
                  </a:lnTo>
                  <a:lnTo>
                    <a:pt x="1" y="91"/>
                  </a:lnTo>
                  <a:lnTo>
                    <a:pt x="1" y="93"/>
                  </a:lnTo>
                  <a:lnTo>
                    <a:pt x="1" y="94"/>
                  </a:lnTo>
                  <a:lnTo>
                    <a:pt x="1" y="96"/>
                  </a:lnTo>
                  <a:lnTo>
                    <a:pt x="1" y="98"/>
                  </a:lnTo>
                  <a:lnTo>
                    <a:pt x="0" y="99"/>
                  </a:lnTo>
                  <a:lnTo>
                    <a:pt x="0" y="101"/>
                  </a:lnTo>
                  <a:lnTo>
                    <a:pt x="0" y="102"/>
                  </a:lnTo>
                  <a:lnTo>
                    <a:pt x="0" y="103"/>
                  </a:lnTo>
                  <a:lnTo>
                    <a:pt x="0" y="103"/>
                  </a:lnTo>
                  <a:lnTo>
                    <a:pt x="0" y="103"/>
                  </a:lnTo>
                  <a:lnTo>
                    <a:pt x="0" y="102"/>
                  </a:lnTo>
                  <a:lnTo>
                    <a:pt x="0" y="101"/>
                  </a:lnTo>
                  <a:lnTo>
                    <a:pt x="0" y="100"/>
                  </a:lnTo>
                  <a:lnTo>
                    <a:pt x="0" y="99"/>
                  </a:lnTo>
                  <a:lnTo>
                    <a:pt x="0" y="98"/>
                  </a:lnTo>
                  <a:lnTo>
                    <a:pt x="0" y="97"/>
                  </a:lnTo>
                  <a:lnTo>
                    <a:pt x="0" y="95"/>
                  </a:lnTo>
                  <a:lnTo>
                    <a:pt x="0" y="94"/>
                  </a:lnTo>
                  <a:lnTo>
                    <a:pt x="0" y="93"/>
                  </a:lnTo>
                  <a:lnTo>
                    <a:pt x="0" y="92"/>
                  </a:lnTo>
                  <a:lnTo>
                    <a:pt x="0" y="90"/>
                  </a:lnTo>
                  <a:lnTo>
                    <a:pt x="0" y="88"/>
                  </a:lnTo>
                  <a:lnTo>
                    <a:pt x="1" y="87"/>
                  </a:lnTo>
                  <a:lnTo>
                    <a:pt x="1" y="85"/>
                  </a:lnTo>
                  <a:lnTo>
                    <a:pt x="1" y="84"/>
                  </a:lnTo>
                  <a:lnTo>
                    <a:pt x="1" y="82"/>
                  </a:lnTo>
                  <a:lnTo>
                    <a:pt x="1" y="80"/>
                  </a:lnTo>
                  <a:lnTo>
                    <a:pt x="1" y="78"/>
                  </a:lnTo>
                  <a:lnTo>
                    <a:pt x="1" y="77"/>
                  </a:lnTo>
                  <a:lnTo>
                    <a:pt x="1" y="76"/>
                  </a:lnTo>
                  <a:lnTo>
                    <a:pt x="1" y="74"/>
                  </a:lnTo>
                  <a:lnTo>
                    <a:pt x="0" y="72"/>
                  </a:lnTo>
                  <a:lnTo>
                    <a:pt x="0" y="70"/>
                  </a:lnTo>
                  <a:lnTo>
                    <a:pt x="0" y="67"/>
                  </a:lnTo>
                  <a:lnTo>
                    <a:pt x="0" y="64"/>
                  </a:lnTo>
                  <a:lnTo>
                    <a:pt x="0" y="60"/>
                  </a:lnTo>
                  <a:lnTo>
                    <a:pt x="0" y="56"/>
                  </a:lnTo>
                  <a:lnTo>
                    <a:pt x="0" y="51"/>
                  </a:lnTo>
                  <a:lnTo>
                    <a:pt x="0" y="45"/>
                  </a:lnTo>
                  <a:lnTo>
                    <a:pt x="0" y="41"/>
                  </a:lnTo>
                  <a:lnTo>
                    <a:pt x="0" y="35"/>
                  </a:lnTo>
                  <a:lnTo>
                    <a:pt x="0" y="30"/>
                  </a:lnTo>
                  <a:lnTo>
                    <a:pt x="0" y="25"/>
                  </a:lnTo>
                  <a:lnTo>
                    <a:pt x="0" y="20"/>
                  </a:lnTo>
                  <a:lnTo>
                    <a:pt x="0" y="15"/>
                  </a:lnTo>
                  <a:lnTo>
                    <a:pt x="0" y="11"/>
                  </a:lnTo>
                  <a:lnTo>
                    <a:pt x="0" y="9"/>
                  </a:lnTo>
                  <a:lnTo>
                    <a:pt x="0" y="6"/>
                  </a:lnTo>
                  <a:lnTo>
                    <a:pt x="0" y="5"/>
                  </a:lnTo>
                  <a:lnTo>
                    <a:pt x="0" y="4"/>
                  </a:lnTo>
                  <a:lnTo>
                    <a:pt x="0" y="3"/>
                  </a:lnTo>
                  <a:lnTo>
                    <a:pt x="1" y="2"/>
                  </a:lnTo>
                  <a:lnTo>
                    <a:pt x="1" y="1"/>
                  </a:lnTo>
                  <a:lnTo>
                    <a:pt x="1" y="1"/>
                  </a:lnTo>
                  <a:lnTo>
                    <a:pt x="1" y="0"/>
                  </a:lnTo>
                  <a:lnTo>
                    <a:pt x="1" y="1"/>
                  </a:lnTo>
                  <a:lnTo>
                    <a:pt x="1" y="2"/>
                  </a:lnTo>
                  <a:lnTo>
                    <a:pt x="1" y="4"/>
                  </a:lnTo>
                  <a:lnTo>
                    <a:pt x="1" y="5"/>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89" name="Freeform 586"/>
            <p:cNvSpPr>
              <a:spLocks/>
            </p:cNvSpPr>
            <p:nvPr/>
          </p:nvSpPr>
          <p:spPr bwMode="auto">
            <a:xfrm>
              <a:off x="657" y="3588"/>
              <a:ext cx="29" cy="50"/>
            </a:xfrm>
            <a:custGeom>
              <a:avLst/>
              <a:gdLst>
                <a:gd name="T0" fmla="*/ 23 w 29"/>
                <a:gd name="T1" fmla="*/ 4 h 50"/>
                <a:gd name="T2" fmla="*/ 23 w 29"/>
                <a:gd name="T3" fmla="*/ 6 h 50"/>
                <a:gd name="T4" fmla="*/ 22 w 29"/>
                <a:gd name="T5" fmla="*/ 9 h 50"/>
                <a:gd name="T6" fmla="*/ 21 w 29"/>
                <a:gd name="T7" fmla="*/ 11 h 50"/>
                <a:gd name="T8" fmla="*/ 20 w 29"/>
                <a:gd name="T9" fmla="*/ 13 h 50"/>
                <a:gd name="T10" fmla="*/ 19 w 29"/>
                <a:gd name="T11" fmla="*/ 16 h 50"/>
                <a:gd name="T12" fmla="*/ 17 w 29"/>
                <a:gd name="T13" fmla="*/ 19 h 50"/>
                <a:gd name="T14" fmla="*/ 16 w 29"/>
                <a:gd name="T15" fmla="*/ 22 h 50"/>
                <a:gd name="T16" fmla="*/ 15 w 29"/>
                <a:gd name="T17" fmla="*/ 25 h 50"/>
                <a:gd name="T18" fmla="*/ 13 w 29"/>
                <a:gd name="T19" fmla="*/ 28 h 50"/>
                <a:gd name="T20" fmla="*/ 12 w 29"/>
                <a:gd name="T21" fmla="*/ 30 h 50"/>
                <a:gd name="T22" fmla="*/ 10 w 29"/>
                <a:gd name="T23" fmla="*/ 34 h 50"/>
                <a:gd name="T24" fmla="*/ 8 w 29"/>
                <a:gd name="T25" fmla="*/ 36 h 50"/>
                <a:gd name="T26" fmla="*/ 7 w 29"/>
                <a:gd name="T27" fmla="*/ 38 h 50"/>
                <a:gd name="T28" fmla="*/ 6 w 29"/>
                <a:gd name="T29" fmla="*/ 40 h 50"/>
                <a:gd name="T30" fmla="*/ 4 w 29"/>
                <a:gd name="T31" fmla="*/ 42 h 50"/>
                <a:gd name="T32" fmla="*/ 3 w 29"/>
                <a:gd name="T33" fmla="*/ 44 h 50"/>
                <a:gd name="T34" fmla="*/ 2 w 29"/>
                <a:gd name="T35" fmla="*/ 45 h 50"/>
                <a:gd name="T36" fmla="*/ 2 w 29"/>
                <a:gd name="T37" fmla="*/ 45 h 50"/>
                <a:gd name="T38" fmla="*/ 1 w 29"/>
                <a:gd name="T39" fmla="*/ 46 h 50"/>
                <a:gd name="T40" fmla="*/ 0 w 29"/>
                <a:gd name="T41" fmla="*/ 47 h 50"/>
                <a:gd name="T42" fmla="*/ 0 w 29"/>
                <a:gd name="T43" fmla="*/ 48 h 50"/>
                <a:gd name="T44" fmla="*/ 0 w 29"/>
                <a:gd name="T45" fmla="*/ 49 h 50"/>
                <a:gd name="T46" fmla="*/ 1 w 29"/>
                <a:gd name="T47" fmla="*/ 49 h 50"/>
                <a:gd name="T48" fmla="*/ 2 w 29"/>
                <a:gd name="T49" fmla="*/ 49 h 50"/>
                <a:gd name="T50" fmla="*/ 2 w 29"/>
                <a:gd name="T51" fmla="*/ 48 h 50"/>
                <a:gd name="T52" fmla="*/ 3 w 29"/>
                <a:gd name="T53" fmla="*/ 47 h 50"/>
                <a:gd name="T54" fmla="*/ 4 w 29"/>
                <a:gd name="T55" fmla="*/ 47 h 50"/>
                <a:gd name="T56" fmla="*/ 5 w 29"/>
                <a:gd name="T57" fmla="*/ 45 h 50"/>
                <a:gd name="T58" fmla="*/ 7 w 29"/>
                <a:gd name="T59" fmla="*/ 45 h 50"/>
                <a:gd name="T60" fmla="*/ 7 w 29"/>
                <a:gd name="T61" fmla="*/ 42 h 50"/>
                <a:gd name="T62" fmla="*/ 9 w 29"/>
                <a:gd name="T63" fmla="*/ 39 h 50"/>
                <a:gd name="T64" fmla="*/ 12 w 29"/>
                <a:gd name="T65" fmla="*/ 37 h 50"/>
                <a:gd name="T66" fmla="*/ 13 w 29"/>
                <a:gd name="T67" fmla="*/ 33 h 50"/>
                <a:gd name="T68" fmla="*/ 15 w 29"/>
                <a:gd name="T69" fmla="*/ 30 h 50"/>
                <a:gd name="T70" fmla="*/ 16 w 29"/>
                <a:gd name="T71" fmla="*/ 27 h 50"/>
                <a:gd name="T72" fmla="*/ 19 w 29"/>
                <a:gd name="T73" fmla="*/ 23 h 50"/>
                <a:gd name="T74" fmla="*/ 21 w 29"/>
                <a:gd name="T75" fmla="*/ 20 h 50"/>
                <a:gd name="T76" fmla="*/ 22 w 29"/>
                <a:gd name="T77" fmla="*/ 17 h 50"/>
                <a:gd name="T78" fmla="*/ 23 w 29"/>
                <a:gd name="T79" fmla="*/ 14 h 50"/>
                <a:gd name="T80" fmla="*/ 25 w 29"/>
                <a:gd name="T81" fmla="*/ 12 h 50"/>
                <a:gd name="T82" fmla="*/ 26 w 29"/>
                <a:gd name="T83" fmla="*/ 9 h 50"/>
                <a:gd name="T84" fmla="*/ 26 w 29"/>
                <a:gd name="T85" fmla="*/ 7 h 50"/>
                <a:gd name="T86" fmla="*/ 27 w 29"/>
                <a:gd name="T87" fmla="*/ 6 h 50"/>
                <a:gd name="T88" fmla="*/ 27 w 29"/>
                <a:gd name="T89" fmla="*/ 5 h 50"/>
                <a:gd name="T90" fmla="*/ 27 w 29"/>
                <a:gd name="T91" fmla="*/ 4 h 50"/>
                <a:gd name="T92" fmla="*/ 28 w 29"/>
                <a:gd name="T93" fmla="*/ 4 h 50"/>
                <a:gd name="T94" fmla="*/ 28 w 29"/>
                <a:gd name="T95" fmla="*/ 3 h 50"/>
                <a:gd name="T96" fmla="*/ 27 w 29"/>
                <a:gd name="T97" fmla="*/ 2 h 50"/>
                <a:gd name="T98" fmla="*/ 27 w 29"/>
                <a:gd name="T99" fmla="*/ 1 h 50"/>
                <a:gd name="T100" fmla="*/ 27 w 29"/>
                <a:gd name="T101" fmla="*/ 0 h 50"/>
                <a:gd name="T102" fmla="*/ 26 w 29"/>
                <a:gd name="T103" fmla="*/ 0 h 50"/>
                <a:gd name="T104" fmla="*/ 26 w 29"/>
                <a:gd name="T105" fmla="*/ 1 h 50"/>
                <a:gd name="T106" fmla="*/ 25 w 29"/>
                <a:gd name="T107" fmla="*/ 1 h 50"/>
                <a:gd name="T108" fmla="*/ 25 w 29"/>
                <a:gd name="T109" fmla="*/ 2 h 50"/>
                <a:gd name="T110" fmla="*/ 24 w 29"/>
                <a:gd name="T111" fmla="*/ 3 h 50"/>
                <a:gd name="T112" fmla="*/ 24 w 29"/>
                <a:gd name="T113" fmla="*/ 4 h 50"/>
                <a:gd name="T114" fmla="*/ 23 w 29"/>
                <a:gd name="T115" fmla="*/ 4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9" h="50">
                  <a:moveTo>
                    <a:pt x="23" y="4"/>
                  </a:moveTo>
                  <a:lnTo>
                    <a:pt x="23" y="6"/>
                  </a:lnTo>
                  <a:lnTo>
                    <a:pt x="22" y="9"/>
                  </a:lnTo>
                  <a:lnTo>
                    <a:pt x="21" y="11"/>
                  </a:lnTo>
                  <a:lnTo>
                    <a:pt x="20" y="13"/>
                  </a:lnTo>
                  <a:lnTo>
                    <a:pt x="19" y="16"/>
                  </a:lnTo>
                  <a:lnTo>
                    <a:pt x="17" y="19"/>
                  </a:lnTo>
                  <a:lnTo>
                    <a:pt x="16" y="22"/>
                  </a:lnTo>
                  <a:lnTo>
                    <a:pt x="15" y="25"/>
                  </a:lnTo>
                  <a:lnTo>
                    <a:pt x="13" y="28"/>
                  </a:lnTo>
                  <a:lnTo>
                    <a:pt x="12" y="30"/>
                  </a:lnTo>
                  <a:lnTo>
                    <a:pt x="10" y="34"/>
                  </a:lnTo>
                  <a:lnTo>
                    <a:pt x="8" y="36"/>
                  </a:lnTo>
                  <a:lnTo>
                    <a:pt x="7" y="38"/>
                  </a:lnTo>
                  <a:lnTo>
                    <a:pt x="6" y="40"/>
                  </a:lnTo>
                  <a:lnTo>
                    <a:pt x="4" y="42"/>
                  </a:lnTo>
                  <a:lnTo>
                    <a:pt x="3" y="44"/>
                  </a:lnTo>
                  <a:lnTo>
                    <a:pt x="2" y="45"/>
                  </a:lnTo>
                  <a:lnTo>
                    <a:pt x="2" y="45"/>
                  </a:lnTo>
                  <a:lnTo>
                    <a:pt x="1" y="46"/>
                  </a:lnTo>
                  <a:lnTo>
                    <a:pt x="0" y="47"/>
                  </a:lnTo>
                  <a:lnTo>
                    <a:pt x="0" y="48"/>
                  </a:lnTo>
                  <a:lnTo>
                    <a:pt x="0" y="49"/>
                  </a:lnTo>
                  <a:lnTo>
                    <a:pt x="1" y="49"/>
                  </a:lnTo>
                  <a:lnTo>
                    <a:pt x="2" y="49"/>
                  </a:lnTo>
                  <a:lnTo>
                    <a:pt x="2" y="48"/>
                  </a:lnTo>
                  <a:lnTo>
                    <a:pt x="3" y="47"/>
                  </a:lnTo>
                  <a:lnTo>
                    <a:pt x="4" y="47"/>
                  </a:lnTo>
                  <a:lnTo>
                    <a:pt x="5" y="45"/>
                  </a:lnTo>
                  <a:lnTo>
                    <a:pt x="7" y="45"/>
                  </a:lnTo>
                  <a:lnTo>
                    <a:pt x="7" y="42"/>
                  </a:lnTo>
                  <a:lnTo>
                    <a:pt x="9" y="39"/>
                  </a:lnTo>
                  <a:lnTo>
                    <a:pt x="12" y="37"/>
                  </a:lnTo>
                  <a:lnTo>
                    <a:pt x="13" y="33"/>
                  </a:lnTo>
                  <a:lnTo>
                    <a:pt x="15" y="30"/>
                  </a:lnTo>
                  <a:lnTo>
                    <a:pt x="16" y="27"/>
                  </a:lnTo>
                  <a:lnTo>
                    <a:pt x="19" y="23"/>
                  </a:lnTo>
                  <a:lnTo>
                    <a:pt x="21" y="20"/>
                  </a:lnTo>
                  <a:lnTo>
                    <a:pt x="22" y="17"/>
                  </a:lnTo>
                  <a:lnTo>
                    <a:pt x="23" y="14"/>
                  </a:lnTo>
                  <a:lnTo>
                    <a:pt x="25" y="12"/>
                  </a:lnTo>
                  <a:lnTo>
                    <a:pt x="26" y="9"/>
                  </a:lnTo>
                  <a:lnTo>
                    <a:pt x="26" y="7"/>
                  </a:lnTo>
                  <a:lnTo>
                    <a:pt x="27" y="6"/>
                  </a:lnTo>
                  <a:lnTo>
                    <a:pt x="27" y="5"/>
                  </a:lnTo>
                  <a:lnTo>
                    <a:pt x="27" y="4"/>
                  </a:lnTo>
                  <a:lnTo>
                    <a:pt x="28" y="4"/>
                  </a:lnTo>
                  <a:lnTo>
                    <a:pt x="28" y="3"/>
                  </a:lnTo>
                  <a:lnTo>
                    <a:pt x="27" y="2"/>
                  </a:lnTo>
                  <a:lnTo>
                    <a:pt x="27" y="1"/>
                  </a:lnTo>
                  <a:lnTo>
                    <a:pt x="27" y="0"/>
                  </a:lnTo>
                  <a:lnTo>
                    <a:pt x="26" y="0"/>
                  </a:lnTo>
                  <a:lnTo>
                    <a:pt x="26" y="1"/>
                  </a:lnTo>
                  <a:lnTo>
                    <a:pt x="25" y="1"/>
                  </a:lnTo>
                  <a:lnTo>
                    <a:pt x="25" y="2"/>
                  </a:lnTo>
                  <a:lnTo>
                    <a:pt x="24" y="3"/>
                  </a:lnTo>
                  <a:lnTo>
                    <a:pt x="24" y="4"/>
                  </a:lnTo>
                  <a:lnTo>
                    <a:pt x="23" y="4"/>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90" name="Freeform 587"/>
            <p:cNvSpPr>
              <a:spLocks/>
            </p:cNvSpPr>
            <p:nvPr/>
          </p:nvSpPr>
          <p:spPr bwMode="auto">
            <a:xfrm>
              <a:off x="669" y="3585"/>
              <a:ext cx="29" cy="51"/>
            </a:xfrm>
            <a:custGeom>
              <a:avLst/>
              <a:gdLst>
                <a:gd name="T0" fmla="*/ 24 w 29"/>
                <a:gd name="T1" fmla="*/ 5 h 51"/>
                <a:gd name="T2" fmla="*/ 23 w 29"/>
                <a:gd name="T3" fmla="*/ 6 h 51"/>
                <a:gd name="T4" fmla="*/ 22 w 29"/>
                <a:gd name="T5" fmla="*/ 8 h 51"/>
                <a:gd name="T6" fmla="*/ 21 w 29"/>
                <a:gd name="T7" fmla="*/ 11 h 51"/>
                <a:gd name="T8" fmla="*/ 21 w 29"/>
                <a:gd name="T9" fmla="*/ 13 h 51"/>
                <a:gd name="T10" fmla="*/ 20 w 29"/>
                <a:gd name="T11" fmla="*/ 16 h 51"/>
                <a:gd name="T12" fmla="*/ 18 w 29"/>
                <a:gd name="T13" fmla="*/ 19 h 51"/>
                <a:gd name="T14" fmla="*/ 16 w 29"/>
                <a:gd name="T15" fmla="*/ 21 h 51"/>
                <a:gd name="T16" fmla="*/ 15 w 29"/>
                <a:gd name="T17" fmla="*/ 24 h 51"/>
                <a:gd name="T18" fmla="*/ 14 w 29"/>
                <a:gd name="T19" fmla="*/ 28 h 51"/>
                <a:gd name="T20" fmla="*/ 12 w 29"/>
                <a:gd name="T21" fmla="*/ 30 h 51"/>
                <a:gd name="T22" fmla="*/ 11 w 29"/>
                <a:gd name="T23" fmla="*/ 33 h 51"/>
                <a:gd name="T24" fmla="*/ 9 w 29"/>
                <a:gd name="T25" fmla="*/ 36 h 51"/>
                <a:gd name="T26" fmla="*/ 7 w 29"/>
                <a:gd name="T27" fmla="*/ 38 h 51"/>
                <a:gd name="T28" fmla="*/ 6 w 29"/>
                <a:gd name="T29" fmla="*/ 40 h 51"/>
                <a:gd name="T30" fmla="*/ 5 w 29"/>
                <a:gd name="T31" fmla="*/ 43 h 51"/>
                <a:gd name="T32" fmla="*/ 3 w 29"/>
                <a:gd name="T33" fmla="*/ 44 h 51"/>
                <a:gd name="T34" fmla="*/ 2 w 29"/>
                <a:gd name="T35" fmla="*/ 46 h 51"/>
                <a:gd name="T36" fmla="*/ 2 w 29"/>
                <a:gd name="T37" fmla="*/ 46 h 51"/>
                <a:gd name="T38" fmla="*/ 2 w 29"/>
                <a:gd name="T39" fmla="*/ 47 h 51"/>
                <a:gd name="T40" fmla="*/ 1 w 29"/>
                <a:gd name="T41" fmla="*/ 48 h 51"/>
                <a:gd name="T42" fmla="*/ 0 w 29"/>
                <a:gd name="T43" fmla="*/ 49 h 51"/>
                <a:gd name="T44" fmla="*/ 1 w 29"/>
                <a:gd name="T45" fmla="*/ 50 h 51"/>
                <a:gd name="T46" fmla="*/ 2 w 29"/>
                <a:gd name="T47" fmla="*/ 50 h 51"/>
                <a:gd name="T48" fmla="*/ 2 w 29"/>
                <a:gd name="T49" fmla="*/ 49 h 51"/>
                <a:gd name="T50" fmla="*/ 2 w 29"/>
                <a:gd name="T51" fmla="*/ 49 h 51"/>
                <a:gd name="T52" fmla="*/ 3 w 29"/>
                <a:gd name="T53" fmla="*/ 48 h 51"/>
                <a:gd name="T54" fmla="*/ 4 w 29"/>
                <a:gd name="T55" fmla="*/ 48 h 51"/>
                <a:gd name="T56" fmla="*/ 5 w 29"/>
                <a:gd name="T57" fmla="*/ 47 h 51"/>
                <a:gd name="T58" fmla="*/ 6 w 29"/>
                <a:gd name="T59" fmla="*/ 46 h 51"/>
                <a:gd name="T60" fmla="*/ 7 w 29"/>
                <a:gd name="T61" fmla="*/ 45 h 51"/>
                <a:gd name="T62" fmla="*/ 9 w 29"/>
                <a:gd name="T63" fmla="*/ 42 h 51"/>
                <a:gd name="T64" fmla="*/ 11 w 29"/>
                <a:gd name="T65" fmla="*/ 39 h 51"/>
                <a:gd name="T66" fmla="*/ 12 w 29"/>
                <a:gd name="T67" fmla="*/ 37 h 51"/>
                <a:gd name="T68" fmla="*/ 14 w 29"/>
                <a:gd name="T69" fmla="*/ 33 h 51"/>
                <a:gd name="T70" fmla="*/ 16 w 29"/>
                <a:gd name="T71" fmla="*/ 29 h 51"/>
                <a:gd name="T72" fmla="*/ 17 w 29"/>
                <a:gd name="T73" fmla="*/ 26 h 51"/>
                <a:gd name="T74" fmla="*/ 19 w 29"/>
                <a:gd name="T75" fmla="*/ 23 h 51"/>
                <a:gd name="T76" fmla="*/ 21 w 29"/>
                <a:gd name="T77" fmla="*/ 20 h 51"/>
                <a:gd name="T78" fmla="*/ 22 w 29"/>
                <a:gd name="T79" fmla="*/ 17 h 51"/>
                <a:gd name="T80" fmla="*/ 24 w 29"/>
                <a:gd name="T81" fmla="*/ 13 h 51"/>
                <a:gd name="T82" fmla="*/ 26 w 29"/>
                <a:gd name="T83" fmla="*/ 12 h 51"/>
                <a:gd name="T84" fmla="*/ 26 w 29"/>
                <a:gd name="T85" fmla="*/ 9 h 51"/>
                <a:gd name="T86" fmla="*/ 27 w 29"/>
                <a:gd name="T87" fmla="*/ 7 h 51"/>
                <a:gd name="T88" fmla="*/ 28 w 29"/>
                <a:gd name="T89" fmla="*/ 6 h 51"/>
                <a:gd name="T90" fmla="*/ 28 w 29"/>
                <a:gd name="T91" fmla="*/ 5 h 51"/>
                <a:gd name="T92" fmla="*/ 28 w 29"/>
                <a:gd name="T93" fmla="*/ 4 h 51"/>
                <a:gd name="T94" fmla="*/ 28 w 29"/>
                <a:gd name="T95" fmla="*/ 4 h 51"/>
                <a:gd name="T96" fmla="*/ 28 w 29"/>
                <a:gd name="T97" fmla="*/ 3 h 51"/>
                <a:gd name="T98" fmla="*/ 28 w 29"/>
                <a:gd name="T99" fmla="*/ 2 h 51"/>
                <a:gd name="T100" fmla="*/ 28 w 29"/>
                <a:gd name="T101" fmla="*/ 1 h 51"/>
                <a:gd name="T102" fmla="*/ 28 w 29"/>
                <a:gd name="T103" fmla="*/ 0 h 51"/>
                <a:gd name="T104" fmla="*/ 27 w 29"/>
                <a:gd name="T105" fmla="*/ 0 h 51"/>
                <a:gd name="T106" fmla="*/ 26 w 29"/>
                <a:gd name="T107" fmla="*/ 1 h 51"/>
                <a:gd name="T108" fmla="*/ 26 w 29"/>
                <a:gd name="T109" fmla="*/ 2 h 51"/>
                <a:gd name="T110" fmla="*/ 25 w 29"/>
                <a:gd name="T111" fmla="*/ 3 h 51"/>
                <a:gd name="T112" fmla="*/ 25 w 29"/>
                <a:gd name="T113" fmla="*/ 4 h 51"/>
                <a:gd name="T114" fmla="*/ 24 w 29"/>
                <a:gd name="T115" fmla="*/ 5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9" h="51">
                  <a:moveTo>
                    <a:pt x="24" y="5"/>
                  </a:moveTo>
                  <a:lnTo>
                    <a:pt x="23" y="6"/>
                  </a:lnTo>
                  <a:lnTo>
                    <a:pt x="22" y="8"/>
                  </a:lnTo>
                  <a:lnTo>
                    <a:pt x="21" y="11"/>
                  </a:lnTo>
                  <a:lnTo>
                    <a:pt x="21" y="13"/>
                  </a:lnTo>
                  <a:lnTo>
                    <a:pt x="20" y="16"/>
                  </a:lnTo>
                  <a:lnTo>
                    <a:pt x="18" y="19"/>
                  </a:lnTo>
                  <a:lnTo>
                    <a:pt x="16" y="21"/>
                  </a:lnTo>
                  <a:lnTo>
                    <a:pt x="15" y="24"/>
                  </a:lnTo>
                  <a:lnTo>
                    <a:pt x="14" y="28"/>
                  </a:lnTo>
                  <a:lnTo>
                    <a:pt x="12" y="30"/>
                  </a:lnTo>
                  <a:lnTo>
                    <a:pt x="11" y="33"/>
                  </a:lnTo>
                  <a:lnTo>
                    <a:pt x="9" y="36"/>
                  </a:lnTo>
                  <a:lnTo>
                    <a:pt x="7" y="38"/>
                  </a:lnTo>
                  <a:lnTo>
                    <a:pt x="6" y="40"/>
                  </a:lnTo>
                  <a:lnTo>
                    <a:pt x="5" y="43"/>
                  </a:lnTo>
                  <a:lnTo>
                    <a:pt x="3" y="44"/>
                  </a:lnTo>
                  <a:lnTo>
                    <a:pt x="2" y="46"/>
                  </a:lnTo>
                  <a:lnTo>
                    <a:pt x="2" y="46"/>
                  </a:lnTo>
                  <a:lnTo>
                    <a:pt x="2" y="47"/>
                  </a:lnTo>
                  <a:lnTo>
                    <a:pt x="1" y="48"/>
                  </a:lnTo>
                  <a:lnTo>
                    <a:pt x="0" y="49"/>
                  </a:lnTo>
                  <a:lnTo>
                    <a:pt x="1" y="50"/>
                  </a:lnTo>
                  <a:lnTo>
                    <a:pt x="2" y="50"/>
                  </a:lnTo>
                  <a:lnTo>
                    <a:pt x="2" y="49"/>
                  </a:lnTo>
                  <a:lnTo>
                    <a:pt x="2" y="49"/>
                  </a:lnTo>
                  <a:lnTo>
                    <a:pt x="3" y="48"/>
                  </a:lnTo>
                  <a:lnTo>
                    <a:pt x="4" y="48"/>
                  </a:lnTo>
                  <a:lnTo>
                    <a:pt x="5" y="47"/>
                  </a:lnTo>
                  <a:lnTo>
                    <a:pt x="6" y="46"/>
                  </a:lnTo>
                  <a:lnTo>
                    <a:pt x="7" y="45"/>
                  </a:lnTo>
                  <a:lnTo>
                    <a:pt x="9" y="42"/>
                  </a:lnTo>
                  <a:lnTo>
                    <a:pt x="11" y="39"/>
                  </a:lnTo>
                  <a:lnTo>
                    <a:pt x="12" y="37"/>
                  </a:lnTo>
                  <a:lnTo>
                    <a:pt x="14" y="33"/>
                  </a:lnTo>
                  <a:lnTo>
                    <a:pt x="16" y="29"/>
                  </a:lnTo>
                  <a:lnTo>
                    <a:pt x="17" y="26"/>
                  </a:lnTo>
                  <a:lnTo>
                    <a:pt x="19" y="23"/>
                  </a:lnTo>
                  <a:lnTo>
                    <a:pt x="21" y="20"/>
                  </a:lnTo>
                  <a:lnTo>
                    <a:pt x="22" y="17"/>
                  </a:lnTo>
                  <a:lnTo>
                    <a:pt x="24" y="13"/>
                  </a:lnTo>
                  <a:lnTo>
                    <a:pt x="26" y="12"/>
                  </a:lnTo>
                  <a:lnTo>
                    <a:pt x="26" y="9"/>
                  </a:lnTo>
                  <a:lnTo>
                    <a:pt x="27" y="7"/>
                  </a:lnTo>
                  <a:lnTo>
                    <a:pt x="28" y="6"/>
                  </a:lnTo>
                  <a:lnTo>
                    <a:pt x="28" y="5"/>
                  </a:lnTo>
                  <a:lnTo>
                    <a:pt x="28" y="4"/>
                  </a:lnTo>
                  <a:lnTo>
                    <a:pt x="28" y="4"/>
                  </a:lnTo>
                  <a:lnTo>
                    <a:pt x="28" y="3"/>
                  </a:lnTo>
                  <a:lnTo>
                    <a:pt x="28" y="2"/>
                  </a:lnTo>
                  <a:lnTo>
                    <a:pt x="28" y="1"/>
                  </a:lnTo>
                  <a:lnTo>
                    <a:pt x="28" y="0"/>
                  </a:lnTo>
                  <a:lnTo>
                    <a:pt x="27" y="0"/>
                  </a:lnTo>
                  <a:lnTo>
                    <a:pt x="26" y="1"/>
                  </a:lnTo>
                  <a:lnTo>
                    <a:pt x="26" y="2"/>
                  </a:lnTo>
                  <a:lnTo>
                    <a:pt x="25" y="3"/>
                  </a:lnTo>
                  <a:lnTo>
                    <a:pt x="25" y="4"/>
                  </a:lnTo>
                  <a:lnTo>
                    <a:pt x="24" y="5"/>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91" name="Freeform 588"/>
            <p:cNvSpPr>
              <a:spLocks/>
            </p:cNvSpPr>
            <p:nvPr/>
          </p:nvSpPr>
          <p:spPr bwMode="auto">
            <a:xfrm>
              <a:off x="683" y="3584"/>
              <a:ext cx="28" cy="51"/>
            </a:xfrm>
            <a:custGeom>
              <a:avLst/>
              <a:gdLst>
                <a:gd name="T0" fmla="*/ 24 w 28"/>
                <a:gd name="T1" fmla="*/ 5 h 51"/>
                <a:gd name="T2" fmla="*/ 23 w 28"/>
                <a:gd name="T3" fmla="*/ 6 h 51"/>
                <a:gd name="T4" fmla="*/ 22 w 28"/>
                <a:gd name="T5" fmla="*/ 9 h 51"/>
                <a:gd name="T6" fmla="*/ 21 w 28"/>
                <a:gd name="T7" fmla="*/ 11 h 51"/>
                <a:gd name="T8" fmla="*/ 20 w 28"/>
                <a:gd name="T9" fmla="*/ 13 h 51"/>
                <a:gd name="T10" fmla="*/ 19 w 28"/>
                <a:gd name="T11" fmla="*/ 16 h 51"/>
                <a:gd name="T12" fmla="*/ 17 w 28"/>
                <a:gd name="T13" fmla="*/ 19 h 51"/>
                <a:gd name="T14" fmla="*/ 16 w 28"/>
                <a:gd name="T15" fmla="*/ 21 h 51"/>
                <a:gd name="T16" fmla="*/ 14 w 28"/>
                <a:gd name="T17" fmla="*/ 25 h 51"/>
                <a:gd name="T18" fmla="*/ 13 w 28"/>
                <a:gd name="T19" fmla="*/ 28 h 51"/>
                <a:gd name="T20" fmla="*/ 11 w 28"/>
                <a:gd name="T21" fmla="*/ 30 h 51"/>
                <a:gd name="T22" fmla="*/ 10 w 28"/>
                <a:gd name="T23" fmla="*/ 33 h 51"/>
                <a:gd name="T24" fmla="*/ 8 w 28"/>
                <a:gd name="T25" fmla="*/ 36 h 51"/>
                <a:gd name="T26" fmla="*/ 7 w 28"/>
                <a:gd name="T27" fmla="*/ 38 h 51"/>
                <a:gd name="T28" fmla="*/ 6 w 28"/>
                <a:gd name="T29" fmla="*/ 40 h 51"/>
                <a:gd name="T30" fmla="*/ 4 w 28"/>
                <a:gd name="T31" fmla="*/ 43 h 51"/>
                <a:gd name="T32" fmla="*/ 3 w 28"/>
                <a:gd name="T33" fmla="*/ 44 h 51"/>
                <a:gd name="T34" fmla="*/ 2 w 28"/>
                <a:gd name="T35" fmla="*/ 46 h 51"/>
                <a:gd name="T36" fmla="*/ 2 w 28"/>
                <a:gd name="T37" fmla="*/ 46 h 51"/>
                <a:gd name="T38" fmla="*/ 1 w 28"/>
                <a:gd name="T39" fmla="*/ 47 h 51"/>
                <a:gd name="T40" fmla="*/ 1 w 28"/>
                <a:gd name="T41" fmla="*/ 48 h 51"/>
                <a:gd name="T42" fmla="*/ 0 w 28"/>
                <a:gd name="T43" fmla="*/ 48 h 51"/>
                <a:gd name="T44" fmla="*/ 0 w 28"/>
                <a:gd name="T45" fmla="*/ 49 h 51"/>
                <a:gd name="T46" fmla="*/ 0 w 28"/>
                <a:gd name="T47" fmla="*/ 50 h 51"/>
                <a:gd name="T48" fmla="*/ 1 w 28"/>
                <a:gd name="T49" fmla="*/ 50 h 51"/>
                <a:gd name="T50" fmla="*/ 2 w 28"/>
                <a:gd name="T51" fmla="*/ 49 h 51"/>
                <a:gd name="T52" fmla="*/ 2 w 28"/>
                <a:gd name="T53" fmla="*/ 48 h 51"/>
                <a:gd name="T54" fmla="*/ 3 w 28"/>
                <a:gd name="T55" fmla="*/ 48 h 51"/>
                <a:gd name="T56" fmla="*/ 4 w 28"/>
                <a:gd name="T57" fmla="*/ 47 h 51"/>
                <a:gd name="T58" fmla="*/ 5 w 28"/>
                <a:gd name="T59" fmla="*/ 46 h 51"/>
                <a:gd name="T60" fmla="*/ 7 w 28"/>
                <a:gd name="T61" fmla="*/ 45 h 51"/>
                <a:gd name="T62" fmla="*/ 7 w 28"/>
                <a:gd name="T63" fmla="*/ 42 h 51"/>
                <a:gd name="T64" fmla="*/ 9 w 28"/>
                <a:gd name="T65" fmla="*/ 39 h 51"/>
                <a:gd name="T66" fmla="*/ 11 w 28"/>
                <a:gd name="T67" fmla="*/ 37 h 51"/>
                <a:gd name="T68" fmla="*/ 13 w 28"/>
                <a:gd name="T69" fmla="*/ 33 h 51"/>
                <a:gd name="T70" fmla="*/ 15 w 28"/>
                <a:gd name="T71" fmla="*/ 30 h 51"/>
                <a:gd name="T72" fmla="*/ 16 w 28"/>
                <a:gd name="T73" fmla="*/ 27 h 51"/>
                <a:gd name="T74" fmla="*/ 19 w 28"/>
                <a:gd name="T75" fmla="*/ 23 h 51"/>
                <a:gd name="T76" fmla="*/ 20 w 28"/>
                <a:gd name="T77" fmla="*/ 20 h 51"/>
                <a:gd name="T78" fmla="*/ 22 w 28"/>
                <a:gd name="T79" fmla="*/ 17 h 51"/>
                <a:gd name="T80" fmla="*/ 23 w 28"/>
                <a:gd name="T81" fmla="*/ 14 h 51"/>
                <a:gd name="T82" fmla="*/ 25 w 28"/>
                <a:gd name="T83" fmla="*/ 12 h 51"/>
                <a:gd name="T84" fmla="*/ 25 w 28"/>
                <a:gd name="T85" fmla="*/ 10 h 51"/>
                <a:gd name="T86" fmla="*/ 26 w 28"/>
                <a:gd name="T87" fmla="*/ 8 h 51"/>
                <a:gd name="T88" fmla="*/ 26 w 28"/>
                <a:gd name="T89" fmla="*/ 7 h 51"/>
                <a:gd name="T90" fmla="*/ 27 w 28"/>
                <a:gd name="T91" fmla="*/ 5 h 51"/>
                <a:gd name="T92" fmla="*/ 27 w 28"/>
                <a:gd name="T93" fmla="*/ 4 h 51"/>
                <a:gd name="T94" fmla="*/ 27 w 28"/>
                <a:gd name="T95" fmla="*/ 4 h 51"/>
                <a:gd name="T96" fmla="*/ 27 w 28"/>
                <a:gd name="T97" fmla="*/ 3 h 51"/>
                <a:gd name="T98" fmla="*/ 27 w 28"/>
                <a:gd name="T99" fmla="*/ 2 h 51"/>
                <a:gd name="T100" fmla="*/ 27 w 28"/>
                <a:gd name="T101" fmla="*/ 1 h 51"/>
                <a:gd name="T102" fmla="*/ 26 w 28"/>
                <a:gd name="T103" fmla="*/ 0 h 51"/>
                <a:gd name="T104" fmla="*/ 25 w 28"/>
                <a:gd name="T105" fmla="*/ 1 h 51"/>
                <a:gd name="T106" fmla="*/ 25 w 28"/>
                <a:gd name="T107" fmla="*/ 2 h 51"/>
                <a:gd name="T108" fmla="*/ 25 w 28"/>
                <a:gd name="T109" fmla="*/ 3 h 51"/>
                <a:gd name="T110" fmla="*/ 24 w 28"/>
                <a:gd name="T111" fmla="*/ 4 h 51"/>
                <a:gd name="T112" fmla="*/ 24 w 28"/>
                <a:gd name="T113" fmla="*/ 5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8" h="51">
                  <a:moveTo>
                    <a:pt x="24" y="5"/>
                  </a:moveTo>
                  <a:lnTo>
                    <a:pt x="23" y="6"/>
                  </a:lnTo>
                  <a:lnTo>
                    <a:pt x="22" y="9"/>
                  </a:lnTo>
                  <a:lnTo>
                    <a:pt x="21" y="11"/>
                  </a:lnTo>
                  <a:lnTo>
                    <a:pt x="20" y="13"/>
                  </a:lnTo>
                  <a:lnTo>
                    <a:pt x="19" y="16"/>
                  </a:lnTo>
                  <a:lnTo>
                    <a:pt x="17" y="19"/>
                  </a:lnTo>
                  <a:lnTo>
                    <a:pt x="16" y="21"/>
                  </a:lnTo>
                  <a:lnTo>
                    <a:pt x="14" y="25"/>
                  </a:lnTo>
                  <a:lnTo>
                    <a:pt x="13" y="28"/>
                  </a:lnTo>
                  <a:lnTo>
                    <a:pt x="11" y="30"/>
                  </a:lnTo>
                  <a:lnTo>
                    <a:pt x="10" y="33"/>
                  </a:lnTo>
                  <a:lnTo>
                    <a:pt x="8" y="36"/>
                  </a:lnTo>
                  <a:lnTo>
                    <a:pt x="7" y="38"/>
                  </a:lnTo>
                  <a:lnTo>
                    <a:pt x="6" y="40"/>
                  </a:lnTo>
                  <a:lnTo>
                    <a:pt x="4" y="43"/>
                  </a:lnTo>
                  <a:lnTo>
                    <a:pt x="3" y="44"/>
                  </a:lnTo>
                  <a:lnTo>
                    <a:pt x="2" y="46"/>
                  </a:lnTo>
                  <a:lnTo>
                    <a:pt x="2" y="46"/>
                  </a:lnTo>
                  <a:lnTo>
                    <a:pt x="1" y="47"/>
                  </a:lnTo>
                  <a:lnTo>
                    <a:pt x="1" y="48"/>
                  </a:lnTo>
                  <a:lnTo>
                    <a:pt x="0" y="48"/>
                  </a:lnTo>
                  <a:lnTo>
                    <a:pt x="0" y="49"/>
                  </a:lnTo>
                  <a:lnTo>
                    <a:pt x="0" y="50"/>
                  </a:lnTo>
                  <a:lnTo>
                    <a:pt x="1" y="50"/>
                  </a:lnTo>
                  <a:lnTo>
                    <a:pt x="2" y="49"/>
                  </a:lnTo>
                  <a:lnTo>
                    <a:pt x="2" y="48"/>
                  </a:lnTo>
                  <a:lnTo>
                    <a:pt x="3" y="48"/>
                  </a:lnTo>
                  <a:lnTo>
                    <a:pt x="4" y="47"/>
                  </a:lnTo>
                  <a:lnTo>
                    <a:pt x="5" y="46"/>
                  </a:lnTo>
                  <a:lnTo>
                    <a:pt x="7" y="45"/>
                  </a:lnTo>
                  <a:lnTo>
                    <a:pt x="7" y="42"/>
                  </a:lnTo>
                  <a:lnTo>
                    <a:pt x="9" y="39"/>
                  </a:lnTo>
                  <a:lnTo>
                    <a:pt x="11" y="37"/>
                  </a:lnTo>
                  <a:lnTo>
                    <a:pt x="13" y="33"/>
                  </a:lnTo>
                  <a:lnTo>
                    <a:pt x="15" y="30"/>
                  </a:lnTo>
                  <a:lnTo>
                    <a:pt x="16" y="27"/>
                  </a:lnTo>
                  <a:lnTo>
                    <a:pt x="19" y="23"/>
                  </a:lnTo>
                  <a:lnTo>
                    <a:pt x="20" y="20"/>
                  </a:lnTo>
                  <a:lnTo>
                    <a:pt x="22" y="17"/>
                  </a:lnTo>
                  <a:lnTo>
                    <a:pt x="23" y="14"/>
                  </a:lnTo>
                  <a:lnTo>
                    <a:pt x="25" y="12"/>
                  </a:lnTo>
                  <a:lnTo>
                    <a:pt x="25" y="10"/>
                  </a:lnTo>
                  <a:lnTo>
                    <a:pt x="26" y="8"/>
                  </a:lnTo>
                  <a:lnTo>
                    <a:pt x="26" y="7"/>
                  </a:lnTo>
                  <a:lnTo>
                    <a:pt x="27" y="5"/>
                  </a:lnTo>
                  <a:lnTo>
                    <a:pt x="27" y="4"/>
                  </a:lnTo>
                  <a:lnTo>
                    <a:pt x="27" y="4"/>
                  </a:lnTo>
                  <a:lnTo>
                    <a:pt x="27" y="3"/>
                  </a:lnTo>
                  <a:lnTo>
                    <a:pt x="27" y="2"/>
                  </a:lnTo>
                  <a:lnTo>
                    <a:pt x="27" y="1"/>
                  </a:lnTo>
                  <a:lnTo>
                    <a:pt x="26" y="0"/>
                  </a:lnTo>
                  <a:lnTo>
                    <a:pt x="25" y="1"/>
                  </a:lnTo>
                  <a:lnTo>
                    <a:pt x="25" y="2"/>
                  </a:lnTo>
                  <a:lnTo>
                    <a:pt x="25" y="3"/>
                  </a:lnTo>
                  <a:lnTo>
                    <a:pt x="24" y="4"/>
                  </a:lnTo>
                  <a:lnTo>
                    <a:pt x="24" y="5"/>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92" name="Freeform 589"/>
            <p:cNvSpPr>
              <a:spLocks/>
            </p:cNvSpPr>
            <p:nvPr/>
          </p:nvSpPr>
          <p:spPr bwMode="auto">
            <a:xfrm>
              <a:off x="698" y="3593"/>
              <a:ext cx="18" cy="29"/>
            </a:xfrm>
            <a:custGeom>
              <a:avLst/>
              <a:gdLst>
                <a:gd name="T0" fmla="*/ 15 w 18"/>
                <a:gd name="T1" fmla="*/ 2 h 29"/>
                <a:gd name="T2" fmla="*/ 15 w 18"/>
                <a:gd name="T3" fmla="*/ 3 h 29"/>
                <a:gd name="T4" fmla="*/ 14 w 18"/>
                <a:gd name="T5" fmla="*/ 4 h 29"/>
                <a:gd name="T6" fmla="*/ 14 w 18"/>
                <a:gd name="T7" fmla="*/ 6 h 29"/>
                <a:gd name="T8" fmla="*/ 13 w 18"/>
                <a:gd name="T9" fmla="*/ 7 h 29"/>
                <a:gd name="T10" fmla="*/ 13 w 18"/>
                <a:gd name="T11" fmla="*/ 8 h 29"/>
                <a:gd name="T12" fmla="*/ 12 w 18"/>
                <a:gd name="T13" fmla="*/ 10 h 29"/>
                <a:gd name="T14" fmla="*/ 10 w 18"/>
                <a:gd name="T15" fmla="*/ 12 h 29"/>
                <a:gd name="T16" fmla="*/ 10 w 18"/>
                <a:gd name="T17" fmla="*/ 13 h 29"/>
                <a:gd name="T18" fmla="*/ 9 w 18"/>
                <a:gd name="T19" fmla="*/ 15 h 29"/>
                <a:gd name="T20" fmla="*/ 8 w 18"/>
                <a:gd name="T21" fmla="*/ 16 h 29"/>
                <a:gd name="T22" fmla="*/ 7 w 18"/>
                <a:gd name="T23" fmla="*/ 18 h 29"/>
                <a:gd name="T24" fmla="*/ 6 w 18"/>
                <a:gd name="T25" fmla="*/ 20 h 29"/>
                <a:gd name="T26" fmla="*/ 5 w 18"/>
                <a:gd name="T27" fmla="*/ 21 h 29"/>
                <a:gd name="T28" fmla="*/ 4 w 18"/>
                <a:gd name="T29" fmla="*/ 22 h 29"/>
                <a:gd name="T30" fmla="*/ 4 w 18"/>
                <a:gd name="T31" fmla="*/ 23 h 29"/>
                <a:gd name="T32" fmla="*/ 3 w 18"/>
                <a:gd name="T33" fmla="*/ 24 h 29"/>
                <a:gd name="T34" fmla="*/ 2 w 18"/>
                <a:gd name="T35" fmla="*/ 24 h 29"/>
                <a:gd name="T36" fmla="*/ 1 w 18"/>
                <a:gd name="T37" fmla="*/ 25 h 29"/>
                <a:gd name="T38" fmla="*/ 1 w 18"/>
                <a:gd name="T39" fmla="*/ 26 h 29"/>
                <a:gd name="T40" fmla="*/ 0 w 18"/>
                <a:gd name="T41" fmla="*/ 26 h 29"/>
                <a:gd name="T42" fmla="*/ 0 w 18"/>
                <a:gd name="T43" fmla="*/ 27 h 29"/>
                <a:gd name="T44" fmla="*/ 0 w 18"/>
                <a:gd name="T45" fmla="*/ 28 h 29"/>
                <a:gd name="T46" fmla="*/ 1 w 18"/>
                <a:gd name="T47" fmla="*/ 28 h 29"/>
                <a:gd name="T48" fmla="*/ 1 w 18"/>
                <a:gd name="T49" fmla="*/ 27 h 29"/>
                <a:gd name="T50" fmla="*/ 2 w 18"/>
                <a:gd name="T51" fmla="*/ 26 h 29"/>
                <a:gd name="T52" fmla="*/ 4 w 18"/>
                <a:gd name="T53" fmla="*/ 25 h 29"/>
                <a:gd name="T54" fmla="*/ 4 w 18"/>
                <a:gd name="T55" fmla="*/ 24 h 29"/>
                <a:gd name="T56" fmla="*/ 5 w 18"/>
                <a:gd name="T57" fmla="*/ 22 h 29"/>
                <a:gd name="T58" fmla="*/ 7 w 18"/>
                <a:gd name="T59" fmla="*/ 21 h 29"/>
                <a:gd name="T60" fmla="*/ 8 w 18"/>
                <a:gd name="T61" fmla="*/ 19 h 29"/>
                <a:gd name="T62" fmla="*/ 10 w 18"/>
                <a:gd name="T63" fmla="*/ 17 h 29"/>
                <a:gd name="T64" fmla="*/ 10 w 18"/>
                <a:gd name="T65" fmla="*/ 16 h 29"/>
                <a:gd name="T66" fmla="*/ 12 w 18"/>
                <a:gd name="T67" fmla="*/ 14 h 29"/>
                <a:gd name="T68" fmla="*/ 13 w 18"/>
                <a:gd name="T69" fmla="*/ 12 h 29"/>
                <a:gd name="T70" fmla="*/ 14 w 18"/>
                <a:gd name="T71" fmla="*/ 11 h 29"/>
                <a:gd name="T72" fmla="*/ 15 w 18"/>
                <a:gd name="T73" fmla="*/ 9 h 29"/>
                <a:gd name="T74" fmla="*/ 16 w 18"/>
                <a:gd name="T75" fmla="*/ 7 h 29"/>
                <a:gd name="T76" fmla="*/ 16 w 18"/>
                <a:gd name="T77" fmla="*/ 6 h 29"/>
                <a:gd name="T78" fmla="*/ 17 w 18"/>
                <a:gd name="T79" fmla="*/ 5 h 29"/>
                <a:gd name="T80" fmla="*/ 17 w 18"/>
                <a:gd name="T81" fmla="*/ 4 h 29"/>
                <a:gd name="T82" fmla="*/ 17 w 18"/>
                <a:gd name="T83" fmla="*/ 3 h 29"/>
                <a:gd name="T84" fmla="*/ 17 w 18"/>
                <a:gd name="T85" fmla="*/ 2 h 29"/>
                <a:gd name="T86" fmla="*/ 17 w 18"/>
                <a:gd name="T87" fmla="*/ 2 h 29"/>
                <a:gd name="T88" fmla="*/ 17 w 18"/>
                <a:gd name="T89" fmla="*/ 1 h 29"/>
                <a:gd name="T90" fmla="*/ 16 w 18"/>
                <a:gd name="T91" fmla="*/ 1 h 29"/>
                <a:gd name="T92" fmla="*/ 16 w 18"/>
                <a:gd name="T93" fmla="*/ 0 h 29"/>
                <a:gd name="T94" fmla="*/ 16 w 18"/>
                <a:gd name="T95" fmla="*/ 0 h 29"/>
                <a:gd name="T96" fmla="*/ 16 w 18"/>
                <a:gd name="T97" fmla="*/ 1 h 29"/>
                <a:gd name="T98" fmla="*/ 15 w 18"/>
                <a:gd name="T99" fmla="*/ 2 h 29"/>
                <a:gd name="T100" fmla="*/ 15 w 18"/>
                <a:gd name="T101" fmla="*/ 2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8" h="29">
                  <a:moveTo>
                    <a:pt x="15" y="2"/>
                  </a:moveTo>
                  <a:lnTo>
                    <a:pt x="15" y="3"/>
                  </a:lnTo>
                  <a:lnTo>
                    <a:pt x="14" y="4"/>
                  </a:lnTo>
                  <a:lnTo>
                    <a:pt x="14" y="6"/>
                  </a:lnTo>
                  <a:lnTo>
                    <a:pt x="13" y="7"/>
                  </a:lnTo>
                  <a:lnTo>
                    <a:pt x="13" y="8"/>
                  </a:lnTo>
                  <a:lnTo>
                    <a:pt x="12" y="10"/>
                  </a:lnTo>
                  <a:lnTo>
                    <a:pt x="10" y="12"/>
                  </a:lnTo>
                  <a:lnTo>
                    <a:pt x="10" y="13"/>
                  </a:lnTo>
                  <a:lnTo>
                    <a:pt x="9" y="15"/>
                  </a:lnTo>
                  <a:lnTo>
                    <a:pt x="8" y="16"/>
                  </a:lnTo>
                  <a:lnTo>
                    <a:pt x="7" y="18"/>
                  </a:lnTo>
                  <a:lnTo>
                    <a:pt x="6" y="20"/>
                  </a:lnTo>
                  <a:lnTo>
                    <a:pt x="5" y="21"/>
                  </a:lnTo>
                  <a:lnTo>
                    <a:pt x="4" y="22"/>
                  </a:lnTo>
                  <a:lnTo>
                    <a:pt x="4" y="23"/>
                  </a:lnTo>
                  <a:lnTo>
                    <a:pt x="3" y="24"/>
                  </a:lnTo>
                  <a:lnTo>
                    <a:pt x="2" y="24"/>
                  </a:lnTo>
                  <a:lnTo>
                    <a:pt x="1" y="25"/>
                  </a:lnTo>
                  <a:lnTo>
                    <a:pt x="1" y="26"/>
                  </a:lnTo>
                  <a:lnTo>
                    <a:pt x="0" y="26"/>
                  </a:lnTo>
                  <a:lnTo>
                    <a:pt x="0" y="27"/>
                  </a:lnTo>
                  <a:lnTo>
                    <a:pt x="0" y="28"/>
                  </a:lnTo>
                  <a:lnTo>
                    <a:pt x="1" y="28"/>
                  </a:lnTo>
                  <a:lnTo>
                    <a:pt x="1" y="27"/>
                  </a:lnTo>
                  <a:lnTo>
                    <a:pt x="2" y="26"/>
                  </a:lnTo>
                  <a:lnTo>
                    <a:pt x="4" y="25"/>
                  </a:lnTo>
                  <a:lnTo>
                    <a:pt x="4" y="24"/>
                  </a:lnTo>
                  <a:lnTo>
                    <a:pt x="5" y="22"/>
                  </a:lnTo>
                  <a:lnTo>
                    <a:pt x="7" y="21"/>
                  </a:lnTo>
                  <a:lnTo>
                    <a:pt x="8" y="19"/>
                  </a:lnTo>
                  <a:lnTo>
                    <a:pt x="10" y="17"/>
                  </a:lnTo>
                  <a:lnTo>
                    <a:pt x="10" y="16"/>
                  </a:lnTo>
                  <a:lnTo>
                    <a:pt x="12" y="14"/>
                  </a:lnTo>
                  <a:lnTo>
                    <a:pt x="13" y="12"/>
                  </a:lnTo>
                  <a:lnTo>
                    <a:pt x="14" y="11"/>
                  </a:lnTo>
                  <a:lnTo>
                    <a:pt x="15" y="9"/>
                  </a:lnTo>
                  <a:lnTo>
                    <a:pt x="16" y="7"/>
                  </a:lnTo>
                  <a:lnTo>
                    <a:pt x="16" y="6"/>
                  </a:lnTo>
                  <a:lnTo>
                    <a:pt x="17" y="5"/>
                  </a:lnTo>
                  <a:lnTo>
                    <a:pt x="17" y="4"/>
                  </a:lnTo>
                  <a:lnTo>
                    <a:pt x="17" y="3"/>
                  </a:lnTo>
                  <a:lnTo>
                    <a:pt x="17" y="2"/>
                  </a:lnTo>
                  <a:lnTo>
                    <a:pt x="17" y="2"/>
                  </a:lnTo>
                  <a:lnTo>
                    <a:pt x="17" y="1"/>
                  </a:lnTo>
                  <a:lnTo>
                    <a:pt x="16" y="1"/>
                  </a:lnTo>
                  <a:lnTo>
                    <a:pt x="16" y="0"/>
                  </a:lnTo>
                  <a:lnTo>
                    <a:pt x="16" y="0"/>
                  </a:lnTo>
                  <a:lnTo>
                    <a:pt x="16" y="1"/>
                  </a:lnTo>
                  <a:lnTo>
                    <a:pt x="15" y="2"/>
                  </a:lnTo>
                  <a:lnTo>
                    <a:pt x="15" y="2"/>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93" name="Freeform 590"/>
            <p:cNvSpPr>
              <a:spLocks/>
            </p:cNvSpPr>
            <p:nvPr/>
          </p:nvSpPr>
          <p:spPr bwMode="auto">
            <a:xfrm>
              <a:off x="703" y="3603"/>
              <a:ext cx="18" cy="29"/>
            </a:xfrm>
            <a:custGeom>
              <a:avLst/>
              <a:gdLst>
                <a:gd name="T0" fmla="*/ 15 w 18"/>
                <a:gd name="T1" fmla="*/ 3 h 29"/>
                <a:gd name="T2" fmla="*/ 15 w 18"/>
                <a:gd name="T3" fmla="*/ 4 h 29"/>
                <a:gd name="T4" fmla="*/ 15 w 18"/>
                <a:gd name="T5" fmla="*/ 5 h 29"/>
                <a:gd name="T6" fmla="*/ 14 w 18"/>
                <a:gd name="T7" fmla="*/ 6 h 29"/>
                <a:gd name="T8" fmla="*/ 13 w 18"/>
                <a:gd name="T9" fmla="*/ 7 h 29"/>
                <a:gd name="T10" fmla="*/ 13 w 18"/>
                <a:gd name="T11" fmla="*/ 9 h 29"/>
                <a:gd name="T12" fmla="*/ 12 w 18"/>
                <a:gd name="T13" fmla="*/ 10 h 29"/>
                <a:gd name="T14" fmla="*/ 11 w 18"/>
                <a:gd name="T15" fmla="*/ 12 h 29"/>
                <a:gd name="T16" fmla="*/ 10 w 18"/>
                <a:gd name="T17" fmla="*/ 13 h 29"/>
                <a:gd name="T18" fmla="*/ 9 w 18"/>
                <a:gd name="T19" fmla="*/ 15 h 29"/>
                <a:gd name="T20" fmla="*/ 8 w 18"/>
                <a:gd name="T21" fmla="*/ 16 h 29"/>
                <a:gd name="T22" fmla="*/ 7 w 18"/>
                <a:gd name="T23" fmla="*/ 18 h 29"/>
                <a:gd name="T24" fmla="*/ 6 w 18"/>
                <a:gd name="T25" fmla="*/ 20 h 29"/>
                <a:gd name="T26" fmla="*/ 5 w 18"/>
                <a:gd name="T27" fmla="*/ 21 h 29"/>
                <a:gd name="T28" fmla="*/ 4 w 18"/>
                <a:gd name="T29" fmla="*/ 22 h 29"/>
                <a:gd name="T30" fmla="*/ 4 w 18"/>
                <a:gd name="T31" fmla="*/ 23 h 29"/>
                <a:gd name="T32" fmla="*/ 3 w 18"/>
                <a:gd name="T33" fmla="*/ 24 h 29"/>
                <a:gd name="T34" fmla="*/ 2 w 18"/>
                <a:gd name="T35" fmla="*/ 24 h 29"/>
                <a:gd name="T36" fmla="*/ 2 w 18"/>
                <a:gd name="T37" fmla="*/ 25 h 29"/>
                <a:gd name="T38" fmla="*/ 1 w 18"/>
                <a:gd name="T39" fmla="*/ 25 h 29"/>
                <a:gd name="T40" fmla="*/ 1 w 18"/>
                <a:gd name="T41" fmla="*/ 26 h 29"/>
                <a:gd name="T42" fmla="*/ 1 w 18"/>
                <a:gd name="T43" fmla="*/ 26 h 29"/>
                <a:gd name="T44" fmla="*/ 1 w 18"/>
                <a:gd name="T45" fmla="*/ 27 h 29"/>
                <a:gd name="T46" fmla="*/ 0 w 18"/>
                <a:gd name="T47" fmla="*/ 27 h 29"/>
                <a:gd name="T48" fmla="*/ 0 w 18"/>
                <a:gd name="T49" fmla="*/ 28 h 29"/>
                <a:gd name="T50" fmla="*/ 1 w 18"/>
                <a:gd name="T51" fmla="*/ 28 h 29"/>
                <a:gd name="T52" fmla="*/ 1 w 18"/>
                <a:gd name="T53" fmla="*/ 28 h 29"/>
                <a:gd name="T54" fmla="*/ 2 w 18"/>
                <a:gd name="T55" fmla="*/ 27 h 29"/>
                <a:gd name="T56" fmla="*/ 3 w 18"/>
                <a:gd name="T57" fmla="*/ 26 h 29"/>
                <a:gd name="T58" fmla="*/ 4 w 18"/>
                <a:gd name="T59" fmla="*/ 26 h 29"/>
                <a:gd name="T60" fmla="*/ 4 w 18"/>
                <a:gd name="T61" fmla="*/ 24 h 29"/>
                <a:gd name="T62" fmla="*/ 6 w 18"/>
                <a:gd name="T63" fmla="*/ 23 h 29"/>
                <a:gd name="T64" fmla="*/ 7 w 18"/>
                <a:gd name="T65" fmla="*/ 21 h 29"/>
                <a:gd name="T66" fmla="*/ 8 w 18"/>
                <a:gd name="T67" fmla="*/ 19 h 29"/>
                <a:gd name="T68" fmla="*/ 10 w 18"/>
                <a:gd name="T69" fmla="*/ 17 h 29"/>
                <a:gd name="T70" fmla="*/ 11 w 18"/>
                <a:gd name="T71" fmla="*/ 16 h 29"/>
                <a:gd name="T72" fmla="*/ 12 w 18"/>
                <a:gd name="T73" fmla="*/ 14 h 29"/>
                <a:gd name="T74" fmla="*/ 13 w 18"/>
                <a:gd name="T75" fmla="*/ 12 h 29"/>
                <a:gd name="T76" fmla="*/ 15 w 18"/>
                <a:gd name="T77" fmla="*/ 11 h 29"/>
                <a:gd name="T78" fmla="*/ 16 w 18"/>
                <a:gd name="T79" fmla="*/ 9 h 29"/>
                <a:gd name="T80" fmla="*/ 16 w 18"/>
                <a:gd name="T81" fmla="*/ 7 h 29"/>
                <a:gd name="T82" fmla="*/ 17 w 18"/>
                <a:gd name="T83" fmla="*/ 6 h 29"/>
                <a:gd name="T84" fmla="*/ 17 w 18"/>
                <a:gd name="T85" fmla="*/ 5 h 29"/>
                <a:gd name="T86" fmla="*/ 17 w 18"/>
                <a:gd name="T87" fmla="*/ 4 h 29"/>
                <a:gd name="T88" fmla="*/ 17 w 18"/>
                <a:gd name="T89" fmla="*/ 3 h 29"/>
                <a:gd name="T90" fmla="*/ 17 w 18"/>
                <a:gd name="T91" fmla="*/ 2 h 29"/>
                <a:gd name="T92" fmla="*/ 17 w 18"/>
                <a:gd name="T93" fmla="*/ 2 h 29"/>
                <a:gd name="T94" fmla="*/ 17 w 18"/>
                <a:gd name="T95" fmla="*/ 1 h 29"/>
                <a:gd name="T96" fmla="*/ 17 w 18"/>
                <a:gd name="T97" fmla="*/ 0 h 29"/>
                <a:gd name="T98" fmla="*/ 16 w 18"/>
                <a:gd name="T99" fmla="*/ 0 h 29"/>
                <a:gd name="T100" fmla="*/ 16 w 18"/>
                <a:gd name="T101" fmla="*/ 1 h 29"/>
                <a:gd name="T102" fmla="*/ 16 w 18"/>
                <a:gd name="T103" fmla="*/ 1 h 29"/>
                <a:gd name="T104" fmla="*/ 16 w 18"/>
                <a:gd name="T105" fmla="*/ 2 h 29"/>
                <a:gd name="T106" fmla="*/ 16 w 18"/>
                <a:gd name="T107" fmla="*/ 2 h 29"/>
                <a:gd name="T108" fmla="*/ 15 w 18"/>
                <a:gd name="T109" fmla="*/ 3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 h="29">
                  <a:moveTo>
                    <a:pt x="15" y="3"/>
                  </a:moveTo>
                  <a:lnTo>
                    <a:pt x="15" y="4"/>
                  </a:lnTo>
                  <a:lnTo>
                    <a:pt x="15" y="5"/>
                  </a:lnTo>
                  <a:lnTo>
                    <a:pt x="14" y="6"/>
                  </a:lnTo>
                  <a:lnTo>
                    <a:pt x="13" y="7"/>
                  </a:lnTo>
                  <a:lnTo>
                    <a:pt x="13" y="9"/>
                  </a:lnTo>
                  <a:lnTo>
                    <a:pt x="12" y="10"/>
                  </a:lnTo>
                  <a:lnTo>
                    <a:pt x="11" y="12"/>
                  </a:lnTo>
                  <a:lnTo>
                    <a:pt x="10" y="13"/>
                  </a:lnTo>
                  <a:lnTo>
                    <a:pt x="9" y="15"/>
                  </a:lnTo>
                  <a:lnTo>
                    <a:pt x="8" y="16"/>
                  </a:lnTo>
                  <a:lnTo>
                    <a:pt x="7" y="18"/>
                  </a:lnTo>
                  <a:lnTo>
                    <a:pt x="6" y="20"/>
                  </a:lnTo>
                  <a:lnTo>
                    <a:pt x="5" y="21"/>
                  </a:lnTo>
                  <a:lnTo>
                    <a:pt x="4" y="22"/>
                  </a:lnTo>
                  <a:lnTo>
                    <a:pt x="4" y="23"/>
                  </a:lnTo>
                  <a:lnTo>
                    <a:pt x="3" y="24"/>
                  </a:lnTo>
                  <a:lnTo>
                    <a:pt x="2" y="24"/>
                  </a:lnTo>
                  <a:lnTo>
                    <a:pt x="2" y="25"/>
                  </a:lnTo>
                  <a:lnTo>
                    <a:pt x="1" y="25"/>
                  </a:lnTo>
                  <a:lnTo>
                    <a:pt x="1" y="26"/>
                  </a:lnTo>
                  <a:lnTo>
                    <a:pt x="1" y="26"/>
                  </a:lnTo>
                  <a:lnTo>
                    <a:pt x="1" y="27"/>
                  </a:lnTo>
                  <a:lnTo>
                    <a:pt x="0" y="27"/>
                  </a:lnTo>
                  <a:lnTo>
                    <a:pt x="0" y="28"/>
                  </a:lnTo>
                  <a:lnTo>
                    <a:pt x="1" y="28"/>
                  </a:lnTo>
                  <a:lnTo>
                    <a:pt x="1" y="28"/>
                  </a:lnTo>
                  <a:lnTo>
                    <a:pt x="2" y="27"/>
                  </a:lnTo>
                  <a:lnTo>
                    <a:pt x="3" y="26"/>
                  </a:lnTo>
                  <a:lnTo>
                    <a:pt x="4" y="26"/>
                  </a:lnTo>
                  <a:lnTo>
                    <a:pt x="4" y="24"/>
                  </a:lnTo>
                  <a:lnTo>
                    <a:pt x="6" y="23"/>
                  </a:lnTo>
                  <a:lnTo>
                    <a:pt x="7" y="21"/>
                  </a:lnTo>
                  <a:lnTo>
                    <a:pt x="8" y="19"/>
                  </a:lnTo>
                  <a:lnTo>
                    <a:pt x="10" y="17"/>
                  </a:lnTo>
                  <a:lnTo>
                    <a:pt x="11" y="16"/>
                  </a:lnTo>
                  <a:lnTo>
                    <a:pt x="12" y="14"/>
                  </a:lnTo>
                  <a:lnTo>
                    <a:pt x="13" y="12"/>
                  </a:lnTo>
                  <a:lnTo>
                    <a:pt x="15" y="11"/>
                  </a:lnTo>
                  <a:lnTo>
                    <a:pt x="16" y="9"/>
                  </a:lnTo>
                  <a:lnTo>
                    <a:pt x="16" y="7"/>
                  </a:lnTo>
                  <a:lnTo>
                    <a:pt x="17" y="6"/>
                  </a:lnTo>
                  <a:lnTo>
                    <a:pt x="17" y="5"/>
                  </a:lnTo>
                  <a:lnTo>
                    <a:pt x="17" y="4"/>
                  </a:lnTo>
                  <a:lnTo>
                    <a:pt x="17" y="3"/>
                  </a:lnTo>
                  <a:lnTo>
                    <a:pt x="17" y="2"/>
                  </a:lnTo>
                  <a:lnTo>
                    <a:pt x="17" y="2"/>
                  </a:lnTo>
                  <a:lnTo>
                    <a:pt x="17" y="1"/>
                  </a:lnTo>
                  <a:lnTo>
                    <a:pt x="17" y="0"/>
                  </a:lnTo>
                  <a:lnTo>
                    <a:pt x="16" y="0"/>
                  </a:lnTo>
                  <a:lnTo>
                    <a:pt x="16" y="1"/>
                  </a:lnTo>
                  <a:lnTo>
                    <a:pt x="16" y="1"/>
                  </a:lnTo>
                  <a:lnTo>
                    <a:pt x="16" y="2"/>
                  </a:lnTo>
                  <a:lnTo>
                    <a:pt x="16" y="2"/>
                  </a:lnTo>
                  <a:lnTo>
                    <a:pt x="15" y="3"/>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94" name="Freeform 591"/>
            <p:cNvSpPr>
              <a:spLocks/>
            </p:cNvSpPr>
            <p:nvPr/>
          </p:nvSpPr>
          <p:spPr bwMode="auto">
            <a:xfrm>
              <a:off x="712" y="3616"/>
              <a:ext cx="17" cy="25"/>
            </a:xfrm>
            <a:custGeom>
              <a:avLst/>
              <a:gdLst>
                <a:gd name="T0" fmla="*/ 14 w 17"/>
                <a:gd name="T1" fmla="*/ 3 h 25"/>
                <a:gd name="T2" fmla="*/ 13 w 17"/>
                <a:gd name="T3" fmla="*/ 4 h 25"/>
                <a:gd name="T4" fmla="*/ 13 w 17"/>
                <a:gd name="T5" fmla="*/ 5 h 25"/>
                <a:gd name="T6" fmla="*/ 12 w 17"/>
                <a:gd name="T7" fmla="*/ 6 h 25"/>
                <a:gd name="T8" fmla="*/ 12 w 17"/>
                <a:gd name="T9" fmla="*/ 6 h 25"/>
                <a:gd name="T10" fmla="*/ 12 w 17"/>
                <a:gd name="T11" fmla="*/ 8 h 25"/>
                <a:gd name="T12" fmla="*/ 11 w 17"/>
                <a:gd name="T13" fmla="*/ 9 h 25"/>
                <a:gd name="T14" fmla="*/ 10 w 17"/>
                <a:gd name="T15" fmla="*/ 10 h 25"/>
                <a:gd name="T16" fmla="*/ 9 w 17"/>
                <a:gd name="T17" fmla="*/ 11 h 25"/>
                <a:gd name="T18" fmla="*/ 8 w 17"/>
                <a:gd name="T19" fmla="*/ 13 h 25"/>
                <a:gd name="T20" fmla="*/ 7 w 17"/>
                <a:gd name="T21" fmla="*/ 14 h 25"/>
                <a:gd name="T22" fmla="*/ 7 w 17"/>
                <a:gd name="T23" fmla="*/ 14 h 25"/>
                <a:gd name="T24" fmla="*/ 5 w 17"/>
                <a:gd name="T25" fmla="*/ 16 h 25"/>
                <a:gd name="T26" fmla="*/ 4 w 17"/>
                <a:gd name="T27" fmla="*/ 17 h 25"/>
                <a:gd name="T28" fmla="*/ 4 w 17"/>
                <a:gd name="T29" fmla="*/ 18 h 25"/>
                <a:gd name="T30" fmla="*/ 3 w 17"/>
                <a:gd name="T31" fmla="*/ 18 h 25"/>
                <a:gd name="T32" fmla="*/ 2 w 17"/>
                <a:gd name="T33" fmla="*/ 19 h 25"/>
                <a:gd name="T34" fmla="*/ 1 w 17"/>
                <a:gd name="T35" fmla="*/ 19 h 25"/>
                <a:gd name="T36" fmla="*/ 1 w 17"/>
                <a:gd name="T37" fmla="*/ 20 h 25"/>
                <a:gd name="T38" fmla="*/ 1 w 17"/>
                <a:gd name="T39" fmla="*/ 20 h 25"/>
                <a:gd name="T40" fmla="*/ 1 w 17"/>
                <a:gd name="T41" fmla="*/ 21 h 25"/>
                <a:gd name="T42" fmla="*/ 0 w 17"/>
                <a:gd name="T43" fmla="*/ 22 h 25"/>
                <a:gd name="T44" fmla="*/ 0 w 17"/>
                <a:gd name="T45" fmla="*/ 22 h 25"/>
                <a:gd name="T46" fmla="*/ 0 w 17"/>
                <a:gd name="T47" fmla="*/ 23 h 25"/>
                <a:gd name="T48" fmla="*/ 0 w 17"/>
                <a:gd name="T49" fmla="*/ 24 h 25"/>
                <a:gd name="T50" fmla="*/ 1 w 17"/>
                <a:gd name="T51" fmla="*/ 24 h 25"/>
                <a:gd name="T52" fmla="*/ 1 w 17"/>
                <a:gd name="T53" fmla="*/ 24 h 25"/>
                <a:gd name="T54" fmla="*/ 1 w 17"/>
                <a:gd name="T55" fmla="*/ 23 h 25"/>
                <a:gd name="T56" fmla="*/ 2 w 17"/>
                <a:gd name="T57" fmla="*/ 23 h 25"/>
                <a:gd name="T58" fmla="*/ 3 w 17"/>
                <a:gd name="T59" fmla="*/ 22 h 25"/>
                <a:gd name="T60" fmla="*/ 4 w 17"/>
                <a:gd name="T61" fmla="*/ 22 h 25"/>
                <a:gd name="T62" fmla="*/ 4 w 17"/>
                <a:gd name="T63" fmla="*/ 20 h 25"/>
                <a:gd name="T64" fmla="*/ 6 w 17"/>
                <a:gd name="T65" fmla="*/ 19 h 25"/>
                <a:gd name="T66" fmla="*/ 7 w 17"/>
                <a:gd name="T67" fmla="*/ 18 h 25"/>
                <a:gd name="T68" fmla="*/ 8 w 17"/>
                <a:gd name="T69" fmla="*/ 17 h 25"/>
                <a:gd name="T70" fmla="*/ 9 w 17"/>
                <a:gd name="T71" fmla="*/ 15 h 25"/>
                <a:gd name="T72" fmla="*/ 10 w 17"/>
                <a:gd name="T73" fmla="*/ 14 h 25"/>
                <a:gd name="T74" fmla="*/ 11 w 17"/>
                <a:gd name="T75" fmla="*/ 13 h 25"/>
                <a:gd name="T76" fmla="*/ 12 w 17"/>
                <a:gd name="T77" fmla="*/ 11 h 25"/>
                <a:gd name="T78" fmla="*/ 13 w 17"/>
                <a:gd name="T79" fmla="*/ 10 h 25"/>
                <a:gd name="T80" fmla="*/ 14 w 17"/>
                <a:gd name="T81" fmla="*/ 9 h 25"/>
                <a:gd name="T82" fmla="*/ 15 w 17"/>
                <a:gd name="T83" fmla="*/ 7 h 25"/>
                <a:gd name="T84" fmla="*/ 15 w 17"/>
                <a:gd name="T85" fmla="*/ 6 h 25"/>
                <a:gd name="T86" fmla="*/ 15 w 17"/>
                <a:gd name="T87" fmla="*/ 5 h 25"/>
                <a:gd name="T88" fmla="*/ 16 w 17"/>
                <a:gd name="T89" fmla="*/ 4 h 25"/>
                <a:gd name="T90" fmla="*/ 16 w 17"/>
                <a:gd name="T91" fmla="*/ 3 h 25"/>
                <a:gd name="T92" fmla="*/ 16 w 17"/>
                <a:gd name="T93" fmla="*/ 2 h 25"/>
                <a:gd name="T94" fmla="*/ 16 w 17"/>
                <a:gd name="T95" fmla="*/ 2 h 25"/>
                <a:gd name="T96" fmla="*/ 15 w 17"/>
                <a:gd name="T97" fmla="*/ 2 h 25"/>
                <a:gd name="T98" fmla="*/ 15 w 17"/>
                <a:gd name="T99" fmla="*/ 1 h 25"/>
                <a:gd name="T100" fmla="*/ 15 w 17"/>
                <a:gd name="T101" fmla="*/ 0 h 25"/>
                <a:gd name="T102" fmla="*/ 15 w 17"/>
                <a:gd name="T103" fmla="*/ 0 h 25"/>
                <a:gd name="T104" fmla="*/ 15 w 17"/>
                <a:gd name="T105" fmla="*/ 1 h 25"/>
                <a:gd name="T106" fmla="*/ 14 w 17"/>
                <a:gd name="T107" fmla="*/ 1 h 25"/>
                <a:gd name="T108" fmla="*/ 14 w 17"/>
                <a:gd name="T109" fmla="*/ 2 h 25"/>
                <a:gd name="T110" fmla="*/ 14 w 17"/>
                <a:gd name="T111" fmla="*/ 2 h 25"/>
                <a:gd name="T112" fmla="*/ 14 w 17"/>
                <a:gd name="T113" fmla="*/ 3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 h="25">
                  <a:moveTo>
                    <a:pt x="14" y="3"/>
                  </a:moveTo>
                  <a:lnTo>
                    <a:pt x="13" y="4"/>
                  </a:lnTo>
                  <a:lnTo>
                    <a:pt x="13" y="5"/>
                  </a:lnTo>
                  <a:lnTo>
                    <a:pt x="12" y="6"/>
                  </a:lnTo>
                  <a:lnTo>
                    <a:pt x="12" y="6"/>
                  </a:lnTo>
                  <a:lnTo>
                    <a:pt x="12" y="8"/>
                  </a:lnTo>
                  <a:lnTo>
                    <a:pt x="11" y="9"/>
                  </a:lnTo>
                  <a:lnTo>
                    <a:pt x="10" y="10"/>
                  </a:lnTo>
                  <a:lnTo>
                    <a:pt x="9" y="11"/>
                  </a:lnTo>
                  <a:lnTo>
                    <a:pt x="8" y="13"/>
                  </a:lnTo>
                  <a:lnTo>
                    <a:pt x="7" y="14"/>
                  </a:lnTo>
                  <a:lnTo>
                    <a:pt x="7" y="14"/>
                  </a:lnTo>
                  <a:lnTo>
                    <a:pt x="5" y="16"/>
                  </a:lnTo>
                  <a:lnTo>
                    <a:pt x="4" y="17"/>
                  </a:lnTo>
                  <a:lnTo>
                    <a:pt x="4" y="18"/>
                  </a:lnTo>
                  <a:lnTo>
                    <a:pt x="3" y="18"/>
                  </a:lnTo>
                  <a:lnTo>
                    <a:pt x="2" y="19"/>
                  </a:lnTo>
                  <a:lnTo>
                    <a:pt x="1" y="19"/>
                  </a:lnTo>
                  <a:lnTo>
                    <a:pt x="1" y="20"/>
                  </a:lnTo>
                  <a:lnTo>
                    <a:pt x="1" y="20"/>
                  </a:lnTo>
                  <a:lnTo>
                    <a:pt x="1" y="21"/>
                  </a:lnTo>
                  <a:lnTo>
                    <a:pt x="0" y="22"/>
                  </a:lnTo>
                  <a:lnTo>
                    <a:pt x="0" y="22"/>
                  </a:lnTo>
                  <a:lnTo>
                    <a:pt x="0" y="23"/>
                  </a:lnTo>
                  <a:lnTo>
                    <a:pt x="0" y="24"/>
                  </a:lnTo>
                  <a:lnTo>
                    <a:pt x="1" y="24"/>
                  </a:lnTo>
                  <a:lnTo>
                    <a:pt x="1" y="24"/>
                  </a:lnTo>
                  <a:lnTo>
                    <a:pt x="1" y="23"/>
                  </a:lnTo>
                  <a:lnTo>
                    <a:pt x="2" y="23"/>
                  </a:lnTo>
                  <a:lnTo>
                    <a:pt x="3" y="22"/>
                  </a:lnTo>
                  <a:lnTo>
                    <a:pt x="4" y="22"/>
                  </a:lnTo>
                  <a:lnTo>
                    <a:pt x="4" y="20"/>
                  </a:lnTo>
                  <a:lnTo>
                    <a:pt x="6" y="19"/>
                  </a:lnTo>
                  <a:lnTo>
                    <a:pt x="7" y="18"/>
                  </a:lnTo>
                  <a:lnTo>
                    <a:pt x="8" y="17"/>
                  </a:lnTo>
                  <a:lnTo>
                    <a:pt x="9" y="15"/>
                  </a:lnTo>
                  <a:lnTo>
                    <a:pt x="10" y="14"/>
                  </a:lnTo>
                  <a:lnTo>
                    <a:pt x="11" y="13"/>
                  </a:lnTo>
                  <a:lnTo>
                    <a:pt x="12" y="11"/>
                  </a:lnTo>
                  <a:lnTo>
                    <a:pt x="13" y="10"/>
                  </a:lnTo>
                  <a:lnTo>
                    <a:pt x="14" y="9"/>
                  </a:lnTo>
                  <a:lnTo>
                    <a:pt x="15" y="7"/>
                  </a:lnTo>
                  <a:lnTo>
                    <a:pt x="15" y="6"/>
                  </a:lnTo>
                  <a:lnTo>
                    <a:pt x="15" y="5"/>
                  </a:lnTo>
                  <a:lnTo>
                    <a:pt x="16" y="4"/>
                  </a:lnTo>
                  <a:lnTo>
                    <a:pt x="16" y="3"/>
                  </a:lnTo>
                  <a:lnTo>
                    <a:pt x="16" y="2"/>
                  </a:lnTo>
                  <a:lnTo>
                    <a:pt x="16" y="2"/>
                  </a:lnTo>
                  <a:lnTo>
                    <a:pt x="15" y="2"/>
                  </a:lnTo>
                  <a:lnTo>
                    <a:pt x="15" y="1"/>
                  </a:lnTo>
                  <a:lnTo>
                    <a:pt x="15" y="0"/>
                  </a:lnTo>
                  <a:lnTo>
                    <a:pt x="15" y="0"/>
                  </a:lnTo>
                  <a:lnTo>
                    <a:pt x="15" y="1"/>
                  </a:lnTo>
                  <a:lnTo>
                    <a:pt x="14" y="1"/>
                  </a:lnTo>
                  <a:lnTo>
                    <a:pt x="14" y="2"/>
                  </a:lnTo>
                  <a:lnTo>
                    <a:pt x="14" y="2"/>
                  </a:lnTo>
                  <a:lnTo>
                    <a:pt x="14" y="3"/>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95" name="Freeform 592"/>
            <p:cNvSpPr>
              <a:spLocks/>
            </p:cNvSpPr>
            <p:nvPr/>
          </p:nvSpPr>
          <p:spPr bwMode="auto">
            <a:xfrm>
              <a:off x="720" y="3624"/>
              <a:ext cx="15" cy="23"/>
            </a:xfrm>
            <a:custGeom>
              <a:avLst/>
              <a:gdLst>
                <a:gd name="T0" fmla="*/ 12 w 15"/>
                <a:gd name="T1" fmla="*/ 2 h 23"/>
                <a:gd name="T2" fmla="*/ 12 w 15"/>
                <a:gd name="T3" fmla="*/ 3 h 23"/>
                <a:gd name="T4" fmla="*/ 11 w 15"/>
                <a:gd name="T5" fmla="*/ 4 h 23"/>
                <a:gd name="T6" fmla="*/ 11 w 15"/>
                <a:gd name="T7" fmla="*/ 5 h 23"/>
                <a:gd name="T8" fmla="*/ 11 w 15"/>
                <a:gd name="T9" fmla="*/ 6 h 23"/>
                <a:gd name="T10" fmla="*/ 10 w 15"/>
                <a:gd name="T11" fmla="*/ 7 h 23"/>
                <a:gd name="T12" fmla="*/ 10 w 15"/>
                <a:gd name="T13" fmla="*/ 8 h 23"/>
                <a:gd name="T14" fmla="*/ 9 w 15"/>
                <a:gd name="T15" fmla="*/ 9 h 23"/>
                <a:gd name="T16" fmla="*/ 8 w 15"/>
                <a:gd name="T17" fmla="*/ 10 h 23"/>
                <a:gd name="T18" fmla="*/ 8 w 15"/>
                <a:gd name="T19" fmla="*/ 12 h 23"/>
                <a:gd name="T20" fmla="*/ 7 w 15"/>
                <a:gd name="T21" fmla="*/ 13 h 23"/>
                <a:gd name="T22" fmla="*/ 6 w 15"/>
                <a:gd name="T23" fmla="*/ 13 h 23"/>
                <a:gd name="T24" fmla="*/ 5 w 15"/>
                <a:gd name="T25" fmla="*/ 15 h 23"/>
                <a:gd name="T26" fmla="*/ 4 w 15"/>
                <a:gd name="T27" fmla="*/ 16 h 23"/>
                <a:gd name="T28" fmla="*/ 4 w 15"/>
                <a:gd name="T29" fmla="*/ 17 h 23"/>
                <a:gd name="T30" fmla="*/ 3 w 15"/>
                <a:gd name="T31" fmla="*/ 17 h 23"/>
                <a:gd name="T32" fmla="*/ 2 w 15"/>
                <a:gd name="T33" fmla="*/ 17 h 23"/>
                <a:gd name="T34" fmla="*/ 2 w 15"/>
                <a:gd name="T35" fmla="*/ 18 h 23"/>
                <a:gd name="T36" fmla="*/ 1 w 15"/>
                <a:gd name="T37" fmla="*/ 19 h 23"/>
                <a:gd name="T38" fmla="*/ 1 w 15"/>
                <a:gd name="T39" fmla="*/ 19 h 23"/>
                <a:gd name="T40" fmla="*/ 1 w 15"/>
                <a:gd name="T41" fmla="*/ 20 h 23"/>
                <a:gd name="T42" fmla="*/ 0 w 15"/>
                <a:gd name="T43" fmla="*/ 20 h 23"/>
                <a:gd name="T44" fmla="*/ 0 w 15"/>
                <a:gd name="T45" fmla="*/ 21 h 23"/>
                <a:gd name="T46" fmla="*/ 0 w 15"/>
                <a:gd name="T47" fmla="*/ 22 h 23"/>
                <a:gd name="T48" fmla="*/ 1 w 15"/>
                <a:gd name="T49" fmla="*/ 22 h 23"/>
                <a:gd name="T50" fmla="*/ 1 w 15"/>
                <a:gd name="T51" fmla="*/ 22 h 23"/>
                <a:gd name="T52" fmla="*/ 1 w 15"/>
                <a:gd name="T53" fmla="*/ 21 h 23"/>
                <a:gd name="T54" fmla="*/ 2 w 15"/>
                <a:gd name="T55" fmla="*/ 20 h 23"/>
                <a:gd name="T56" fmla="*/ 4 w 15"/>
                <a:gd name="T57" fmla="*/ 20 h 23"/>
                <a:gd name="T58" fmla="*/ 4 w 15"/>
                <a:gd name="T59" fmla="*/ 19 h 23"/>
                <a:gd name="T60" fmla="*/ 6 w 15"/>
                <a:gd name="T61" fmla="*/ 17 h 23"/>
                <a:gd name="T62" fmla="*/ 7 w 15"/>
                <a:gd name="T63" fmla="*/ 16 h 23"/>
                <a:gd name="T64" fmla="*/ 8 w 15"/>
                <a:gd name="T65" fmla="*/ 14 h 23"/>
                <a:gd name="T66" fmla="*/ 9 w 15"/>
                <a:gd name="T67" fmla="*/ 13 h 23"/>
                <a:gd name="T68" fmla="*/ 10 w 15"/>
                <a:gd name="T69" fmla="*/ 12 h 23"/>
                <a:gd name="T70" fmla="*/ 11 w 15"/>
                <a:gd name="T71" fmla="*/ 10 h 23"/>
                <a:gd name="T72" fmla="*/ 12 w 15"/>
                <a:gd name="T73" fmla="*/ 9 h 23"/>
                <a:gd name="T74" fmla="*/ 13 w 15"/>
                <a:gd name="T75" fmla="*/ 8 h 23"/>
                <a:gd name="T76" fmla="*/ 13 w 15"/>
                <a:gd name="T77" fmla="*/ 6 h 23"/>
                <a:gd name="T78" fmla="*/ 13 w 15"/>
                <a:gd name="T79" fmla="*/ 6 h 23"/>
                <a:gd name="T80" fmla="*/ 14 w 15"/>
                <a:gd name="T81" fmla="*/ 5 h 23"/>
                <a:gd name="T82" fmla="*/ 14 w 15"/>
                <a:gd name="T83" fmla="*/ 4 h 23"/>
                <a:gd name="T84" fmla="*/ 14 w 15"/>
                <a:gd name="T85" fmla="*/ 3 h 23"/>
                <a:gd name="T86" fmla="*/ 14 w 15"/>
                <a:gd name="T87" fmla="*/ 2 h 23"/>
                <a:gd name="T88" fmla="*/ 14 w 15"/>
                <a:gd name="T89" fmla="*/ 2 h 23"/>
                <a:gd name="T90" fmla="*/ 14 w 15"/>
                <a:gd name="T91" fmla="*/ 1 h 23"/>
                <a:gd name="T92" fmla="*/ 13 w 15"/>
                <a:gd name="T93" fmla="*/ 1 h 23"/>
                <a:gd name="T94" fmla="*/ 13 w 15"/>
                <a:gd name="T95" fmla="*/ 0 h 23"/>
                <a:gd name="T96" fmla="*/ 13 w 15"/>
                <a:gd name="T97" fmla="*/ 0 h 23"/>
                <a:gd name="T98" fmla="*/ 13 w 15"/>
                <a:gd name="T99" fmla="*/ 1 h 23"/>
                <a:gd name="T100" fmla="*/ 13 w 15"/>
                <a:gd name="T101" fmla="*/ 2 h 23"/>
                <a:gd name="T102" fmla="*/ 12 w 15"/>
                <a:gd name="T103" fmla="*/ 2 h 23"/>
                <a:gd name="T104" fmla="*/ 12 w 15"/>
                <a:gd name="T105" fmla="*/ 2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5" h="23">
                  <a:moveTo>
                    <a:pt x="12" y="2"/>
                  </a:moveTo>
                  <a:lnTo>
                    <a:pt x="12" y="3"/>
                  </a:lnTo>
                  <a:lnTo>
                    <a:pt x="11" y="4"/>
                  </a:lnTo>
                  <a:lnTo>
                    <a:pt x="11" y="5"/>
                  </a:lnTo>
                  <a:lnTo>
                    <a:pt x="11" y="6"/>
                  </a:lnTo>
                  <a:lnTo>
                    <a:pt x="10" y="7"/>
                  </a:lnTo>
                  <a:lnTo>
                    <a:pt x="10" y="8"/>
                  </a:lnTo>
                  <a:lnTo>
                    <a:pt x="9" y="9"/>
                  </a:lnTo>
                  <a:lnTo>
                    <a:pt x="8" y="10"/>
                  </a:lnTo>
                  <a:lnTo>
                    <a:pt x="8" y="12"/>
                  </a:lnTo>
                  <a:lnTo>
                    <a:pt x="7" y="13"/>
                  </a:lnTo>
                  <a:lnTo>
                    <a:pt x="6" y="13"/>
                  </a:lnTo>
                  <a:lnTo>
                    <a:pt x="5" y="15"/>
                  </a:lnTo>
                  <a:lnTo>
                    <a:pt x="4" y="16"/>
                  </a:lnTo>
                  <a:lnTo>
                    <a:pt x="4" y="17"/>
                  </a:lnTo>
                  <a:lnTo>
                    <a:pt x="3" y="17"/>
                  </a:lnTo>
                  <a:lnTo>
                    <a:pt x="2" y="17"/>
                  </a:lnTo>
                  <a:lnTo>
                    <a:pt x="2" y="18"/>
                  </a:lnTo>
                  <a:lnTo>
                    <a:pt x="1" y="19"/>
                  </a:lnTo>
                  <a:lnTo>
                    <a:pt x="1" y="19"/>
                  </a:lnTo>
                  <a:lnTo>
                    <a:pt x="1" y="20"/>
                  </a:lnTo>
                  <a:lnTo>
                    <a:pt x="0" y="20"/>
                  </a:lnTo>
                  <a:lnTo>
                    <a:pt x="0" y="21"/>
                  </a:lnTo>
                  <a:lnTo>
                    <a:pt x="0" y="22"/>
                  </a:lnTo>
                  <a:lnTo>
                    <a:pt x="1" y="22"/>
                  </a:lnTo>
                  <a:lnTo>
                    <a:pt x="1" y="22"/>
                  </a:lnTo>
                  <a:lnTo>
                    <a:pt x="1" y="21"/>
                  </a:lnTo>
                  <a:lnTo>
                    <a:pt x="2" y="20"/>
                  </a:lnTo>
                  <a:lnTo>
                    <a:pt x="4" y="20"/>
                  </a:lnTo>
                  <a:lnTo>
                    <a:pt x="4" y="19"/>
                  </a:lnTo>
                  <a:lnTo>
                    <a:pt x="6" y="17"/>
                  </a:lnTo>
                  <a:lnTo>
                    <a:pt x="7" y="16"/>
                  </a:lnTo>
                  <a:lnTo>
                    <a:pt x="8" y="14"/>
                  </a:lnTo>
                  <a:lnTo>
                    <a:pt x="9" y="13"/>
                  </a:lnTo>
                  <a:lnTo>
                    <a:pt x="10" y="12"/>
                  </a:lnTo>
                  <a:lnTo>
                    <a:pt x="11" y="10"/>
                  </a:lnTo>
                  <a:lnTo>
                    <a:pt x="12" y="9"/>
                  </a:lnTo>
                  <a:lnTo>
                    <a:pt x="13" y="8"/>
                  </a:lnTo>
                  <a:lnTo>
                    <a:pt x="13" y="6"/>
                  </a:lnTo>
                  <a:lnTo>
                    <a:pt x="13" y="6"/>
                  </a:lnTo>
                  <a:lnTo>
                    <a:pt x="14" y="5"/>
                  </a:lnTo>
                  <a:lnTo>
                    <a:pt x="14" y="4"/>
                  </a:lnTo>
                  <a:lnTo>
                    <a:pt x="14" y="3"/>
                  </a:lnTo>
                  <a:lnTo>
                    <a:pt x="14" y="2"/>
                  </a:lnTo>
                  <a:lnTo>
                    <a:pt x="14" y="2"/>
                  </a:lnTo>
                  <a:lnTo>
                    <a:pt x="14" y="1"/>
                  </a:lnTo>
                  <a:lnTo>
                    <a:pt x="13" y="1"/>
                  </a:lnTo>
                  <a:lnTo>
                    <a:pt x="13" y="0"/>
                  </a:lnTo>
                  <a:lnTo>
                    <a:pt x="13" y="0"/>
                  </a:lnTo>
                  <a:lnTo>
                    <a:pt x="13" y="1"/>
                  </a:lnTo>
                  <a:lnTo>
                    <a:pt x="13" y="2"/>
                  </a:lnTo>
                  <a:lnTo>
                    <a:pt x="12" y="2"/>
                  </a:lnTo>
                  <a:lnTo>
                    <a:pt x="12" y="2"/>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96" name="Freeform 593"/>
            <p:cNvSpPr>
              <a:spLocks/>
            </p:cNvSpPr>
            <p:nvPr/>
          </p:nvSpPr>
          <p:spPr bwMode="auto">
            <a:xfrm>
              <a:off x="727" y="3634"/>
              <a:ext cx="14" cy="22"/>
            </a:xfrm>
            <a:custGeom>
              <a:avLst/>
              <a:gdLst>
                <a:gd name="T0" fmla="*/ 11 w 14"/>
                <a:gd name="T1" fmla="*/ 2 h 22"/>
                <a:gd name="T2" fmla="*/ 11 w 14"/>
                <a:gd name="T3" fmla="*/ 3 h 22"/>
                <a:gd name="T4" fmla="*/ 11 w 14"/>
                <a:gd name="T5" fmla="*/ 4 h 22"/>
                <a:gd name="T6" fmla="*/ 10 w 14"/>
                <a:gd name="T7" fmla="*/ 5 h 22"/>
                <a:gd name="T8" fmla="*/ 10 w 14"/>
                <a:gd name="T9" fmla="*/ 5 h 22"/>
                <a:gd name="T10" fmla="*/ 10 w 14"/>
                <a:gd name="T11" fmla="*/ 7 h 22"/>
                <a:gd name="T12" fmla="*/ 9 w 14"/>
                <a:gd name="T13" fmla="*/ 8 h 22"/>
                <a:gd name="T14" fmla="*/ 8 w 14"/>
                <a:gd name="T15" fmla="*/ 9 h 22"/>
                <a:gd name="T16" fmla="*/ 8 w 14"/>
                <a:gd name="T17" fmla="*/ 9 h 22"/>
                <a:gd name="T18" fmla="*/ 8 w 14"/>
                <a:gd name="T19" fmla="*/ 11 h 22"/>
                <a:gd name="T20" fmla="*/ 7 w 14"/>
                <a:gd name="T21" fmla="*/ 12 h 22"/>
                <a:gd name="T22" fmla="*/ 6 w 14"/>
                <a:gd name="T23" fmla="*/ 12 h 22"/>
                <a:gd name="T24" fmla="*/ 5 w 14"/>
                <a:gd name="T25" fmla="*/ 14 h 22"/>
                <a:gd name="T26" fmla="*/ 5 w 14"/>
                <a:gd name="T27" fmla="*/ 15 h 22"/>
                <a:gd name="T28" fmla="*/ 4 w 14"/>
                <a:gd name="T29" fmla="*/ 16 h 22"/>
                <a:gd name="T30" fmla="*/ 3 w 14"/>
                <a:gd name="T31" fmla="*/ 16 h 22"/>
                <a:gd name="T32" fmla="*/ 3 w 14"/>
                <a:gd name="T33" fmla="*/ 16 h 22"/>
                <a:gd name="T34" fmla="*/ 2 w 14"/>
                <a:gd name="T35" fmla="*/ 17 h 22"/>
                <a:gd name="T36" fmla="*/ 1 w 14"/>
                <a:gd name="T37" fmla="*/ 17 h 22"/>
                <a:gd name="T38" fmla="*/ 1 w 14"/>
                <a:gd name="T39" fmla="*/ 18 h 22"/>
                <a:gd name="T40" fmla="*/ 1 w 14"/>
                <a:gd name="T41" fmla="*/ 18 h 22"/>
                <a:gd name="T42" fmla="*/ 1 w 14"/>
                <a:gd name="T43" fmla="*/ 19 h 22"/>
                <a:gd name="T44" fmla="*/ 0 w 14"/>
                <a:gd name="T45" fmla="*/ 19 h 22"/>
                <a:gd name="T46" fmla="*/ 0 w 14"/>
                <a:gd name="T47" fmla="*/ 20 h 22"/>
                <a:gd name="T48" fmla="*/ 1 w 14"/>
                <a:gd name="T49" fmla="*/ 21 h 22"/>
                <a:gd name="T50" fmla="*/ 1 w 14"/>
                <a:gd name="T51" fmla="*/ 21 h 22"/>
                <a:gd name="T52" fmla="*/ 2 w 14"/>
                <a:gd name="T53" fmla="*/ 21 h 22"/>
                <a:gd name="T54" fmla="*/ 2 w 14"/>
                <a:gd name="T55" fmla="*/ 20 h 22"/>
                <a:gd name="T56" fmla="*/ 3 w 14"/>
                <a:gd name="T57" fmla="*/ 19 h 22"/>
                <a:gd name="T58" fmla="*/ 3 w 14"/>
                <a:gd name="T59" fmla="*/ 19 h 22"/>
                <a:gd name="T60" fmla="*/ 4 w 14"/>
                <a:gd name="T61" fmla="*/ 18 h 22"/>
                <a:gd name="T62" fmla="*/ 5 w 14"/>
                <a:gd name="T63" fmla="*/ 17 h 22"/>
                <a:gd name="T64" fmla="*/ 6 w 14"/>
                <a:gd name="T65" fmla="*/ 16 h 22"/>
                <a:gd name="T66" fmla="*/ 7 w 14"/>
                <a:gd name="T67" fmla="*/ 15 h 22"/>
                <a:gd name="T68" fmla="*/ 8 w 14"/>
                <a:gd name="T69" fmla="*/ 14 h 22"/>
                <a:gd name="T70" fmla="*/ 9 w 14"/>
                <a:gd name="T71" fmla="*/ 12 h 22"/>
                <a:gd name="T72" fmla="*/ 10 w 14"/>
                <a:gd name="T73" fmla="*/ 11 h 22"/>
                <a:gd name="T74" fmla="*/ 10 w 14"/>
                <a:gd name="T75" fmla="*/ 10 h 22"/>
                <a:gd name="T76" fmla="*/ 11 w 14"/>
                <a:gd name="T77" fmla="*/ 9 h 22"/>
                <a:gd name="T78" fmla="*/ 12 w 14"/>
                <a:gd name="T79" fmla="*/ 8 h 22"/>
                <a:gd name="T80" fmla="*/ 12 w 14"/>
                <a:gd name="T81" fmla="*/ 6 h 22"/>
                <a:gd name="T82" fmla="*/ 13 w 14"/>
                <a:gd name="T83" fmla="*/ 5 h 22"/>
                <a:gd name="T84" fmla="*/ 13 w 14"/>
                <a:gd name="T85" fmla="*/ 5 h 22"/>
                <a:gd name="T86" fmla="*/ 13 w 14"/>
                <a:gd name="T87" fmla="*/ 4 h 22"/>
                <a:gd name="T88" fmla="*/ 13 w 14"/>
                <a:gd name="T89" fmla="*/ 3 h 22"/>
                <a:gd name="T90" fmla="*/ 13 w 14"/>
                <a:gd name="T91" fmla="*/ 2 h 22"/>
                <a:gd name="T92" fmla="*/ 13 w 14"/>
                <a:gd name="T93" fmla="*/ 2 h 22"/>
                <a:gd name="T94" fmla="*/ 13 w 14"/>
                <a:gd name="T95" fmla="*/ 1 h 22"/>
                <a:gd name="T96" fmla="*/ 13 w 14"/>
                <a:gd name="T97" fmla="*/ 0 h 22"/>
                <a:gd name="T98" fmla="*/ 12 w 14"/>
                <a:gd name="T99" fmla="*/ 0 h 22"/>
                <a:gd name="T100" fmla="*/ 12 w 14"/>
                <a:gd name="T101" fmla="*/ 0 h 22"/>
                <a:gd name="T102" fmla="*/ 12 w 14"/>
                <a:gd name="T103" fmla="*/ 1 h 22"/>
                <a:gd name="T104" fmla="*/ 12 w 14"/>
                <a:gd name="T105" fmla="*/ 2 h 22"/>
                <a:gd name="T106" fmla="*/ 11 w 14"/>
                <a:gd name="T107" fmla="*/ 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4" h="22">
                  <a:moveTo>
                    <a:pt x="11" y="2"/>
                  </a:moveTo>
                  <a:lnTo>
                    <a:pt x="11" y="3"/>
                  </a:lnTo>
                  <a:lnTo>
                    <a:pt x="11" y="4"/>
                  </a:lnTo>
                  <a:lnTo>
                    <a:pt x="10" y="5"/>
                  </a:lnTo>
                  <a:lnTo>
                    <a:pt x="10" y="5"/>
                  </a:lnTo>
                  <a:lnTo>
                    <a:pt x="10" y="7"/>
                  </a:lnTo>
                  <a:lnTo>
                    <a:pt x="9" y="8"/>
                  </a:lnTo>
                  <a:lnTo>
                    <a:pt x="8" y="9"/>
                  </a:lnTo>
                  <a:lnTo>
                    <a:pt x="8" y="9"/>
                  </a:lnTo>
                  <a:lnTo>
                    <a:pt x="8" y="11"/>
                  </a:lnTo>
                  <a:lnTo>
                    <a:pt x="7" y="12"/>
                  </a:lnTo>
                  <a:lnTo>
                    <a:pt x="6" y="12"/>
                  </a:lnTo>
                  <a:lnTo>
                    <a:pt x="5" y="14"/>
                  </a:lnTo>
                  <a:lnTo>
                    <a:pt x="5" y="15"/>
                  </a:lnTo>
                  <a:lnTo>
                    <a:pt x="4" y="16"/>
                  </a:lnTo>
                  <a:lnTo>
                    <a:pt x="3" y="16"/>
                  </a:lnTo>
                  <a:lnTo>
                    <a:pt x="3" y="16"/>
                  </a:lnTo>
                  <a:lnTo>
                    <a:pt x="2" y="17"/>
                  </a:lnTo>
                  <a:lnTo>
                    <a:pt x="1" y="17"/>
                  </a:lnTo>
                  <a:lnTo>
                    <a:pt x="1" y="18"/>
                  </a:lnTo>
                  <a:lnTo>
                    <a:pt x="1" y="18"/>
                  </a:lnTo>
                  <a:lnTo>
                    <a:pt x="1" y="19"/>
                  </a:lnTo>
                  <a:lnTo>
                    <a:pt x="0" y="19"/>
                  </a:lnTo>
                  <a:lnTo>
                    <a:pt x="0" y="20"/>
                  </a:lnTo>
                  <a:lnTo>
                    <a:pt x="1" y="21"/>
                  </a:lnTo>
                  <a:lnTo>
                    <a:pt x="1" y="21"/>
                  </a:lnTo>
                  <a:lnTo>
                    <a:pt x="2" y="21"/>
                  </a:lnTo>
                  <a:lnTo>
                    <a:pt x="2" y="20"/>
                  </a:lnTo>
                  <a:lnTo>
                    <a:pt x="3" y="19"/>
                  </a:lnTo>
                  <a:lnTo>
                    <a:pt x="3" y="19"/>
                  </a:lnTo>
                  <a:lnTo>
                    <a:pt x="4" y="18"/>
                  </a:lnTo>
                  <a:lnTo>
                    <a:pt x="5" y="17"/>
                  </a:lnTo>
                  <a:lnTo>
                    <a:pt x="6" y="16"/>
                  </a:lnTo>
                  <a:lnTo>
                    <a:pt x="7" y="15"/>
                  </a:lnTo>
                  <a:lnTo>
                    <a:pt x="8" y="14"/>
                  </a:lnTo>
                  <a:lnTo>
                    <a:pt x="9" y="12"/>
                  </a:lnTo>
                  <a:lnTo>
                    <a:pt x="10" y="11"/>
                  </a:lnTo>
                  <a:lnTo>
                    <a:pt x="10" y="10"/>
                  </a:lnTo>
                  <a:lnTo>
                    <a:pt x="11" y="9"/>
                  </a:lnTo>
                  <a:lnTo>
                    <a:pt x="12" y="8"/>
                  </a:lnTo>
                  <a:lnTo>
                    <a:pt x="12" y="6"/>
                  </a:lnTo>
                  <a:lnTo>
                    <a:pt x="13" y="5"/>
                  </a:lnTo>
                  <a:lnTo>
                    <a:pt x="13" y="5"/>
                  </a:lnTo>
                  <a:lnTo>
                    <a:pt x="13" y="4"/>
                  </a:lnTo>
                  <a:lnTo>
                    <a:pt x="13" y="3"/>
                  </a:lnTo>
                  <a:lnTo>
                    <a:pt x="13" y="2"/>
                  </a:lnTo>
                  <a:lnTo>
                    <a:pt x="13" y="2"/>
                  </a:lnTo>
                  <a:lnTo>
                    <a:pt x="13" y="1"/>
                  </a:lnTo>
                  <a:lnTo>
                    <a:pt x="13" y="0"/>
                  </a:lnTo>
                  <a:lnTo>
                    <a:pt x="12" y="0"/>
                  </a:lnTo>
                  <a:lnTo>
                    <a:pt x="12" y="0"/>
                  </a:lnTo>
                  <a:lnTo>
                    <a:pt x="12" y="1"/>
                  </a:lnTo>
                  <a:lnTo>
                    <a:pt x="12" y="2"/>
                  </a:lnTo>
                  <a:lnTo>
                    <a:pt x="11" y="2"/>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97" name="Freeform 594"/>
            <p:cNvSpPr>
              <a:spLocks/>
            </p:cNvSpPr>
            <p:nvPr/>
          </p:nvSpPr>
          <p:spPr bwMode="auto">
            <a:xfrm>
              <a:off x="734" y="3642"/>
              <a:ext cx="14" cy="21"/>
            </a:xfrm>
            <a:custGeom>
              <a:avLst/>
              <a:gdLst>
                <a:gd name="T0" fmla="*/ 11 w 14"/>
                <a:gd name="T1" fmla="*/ 2 h 21"/>
                <a:gd name="T2" fmla="*/ 11 w 14"/>
                <a:gd name="T3" fmla="*/ 3 h 21"/>
                <a:gd name="T4" fmla="*/ 10 w 14"/>
                <a:gd name="T5" fmla="*/ 4 h 21"/>
                <a:gd name="T6" fmla="*/ 10 w 14"/>
                <a:gd name="T7" fmla="*/ 5 h 21"/>
                <a:gd name="T8" fmla="*/ 10 w 14"/>
                <a:gd name="T9" fmla="*/ 5 h 21"/>
                <a:gd name="T10" fmla="*/ 10 w 14"/>
                <a:gd name="T11" fmla="*/ 6 h 21"/>
                <a:gd name="T12" fmla="*/ 9 w 14"/>
                <a:gd name="T13" fmla="*/ 7 h 21"/>
                <a:gd name="T14" fmla="*/ 8 w 14"/>
                <a:gd name="T15" fmla="*/ 8 h 21"/>
                <a:gd name="T16" fmla="*/ 8 w 14"/>
                <a:gd name="T17" fmla="*/ 9 h 21"/>
                <a:gd name="T18" fmla="*/ 7 w 14"/>
                <a:gd name="T19" fmla="*/ 10 h 21"/>
                <a:gd name="T20" fmla="*/ 7 w 14"/>
                <a:gd name="T21" fmla="*/ 11 h 21"/>
                <a:gd name="T22" fmla="*/ 6 w 14"/>
                <a:gd name="T23" fmla="*/ 12 h 21"/>
                <a:gd name="T24" fmla="*/ 5 w 14"/>
                <a:gd name="T25" fmla="*/ 12 h 21"/>
                <a:gd name="T26" fmla="*/ 5 w 14"/>
                <a:gd name="T27" fmla="*/ 13 h 21"/>
                <a:gd name="T28" fmla="*/ 4 w 14"/>
                <a:gd name="T29" fmla="*/ 14 h 21"/>
                <a:gd name="T30" fmla="*/ 3 w 14"/>
                <a:gd name="T31" fmla="*/ 15 h 21"/>
                <a:gd name="T32" fmla="*/ 3 w 14"/>
                <a:gd name="T33" fmla="*/ 15 h 21"/>
                <a:gd name="T34" fmla="*/ 2 w 14"/>
                <a:gd name="T35" fmla="*/ 15 h 21"/>
                <a:gd name="T36" fmla="*/ 2 w 14"/>
                <a:gd name="T37" fmla="*/ 16 h 21"/>
                <a:gd name="T38" fmla="*/ 1 w 14"/>
                <a:gd name="T39" fmla="*/ 17 h 21"/>
                <a:gd name="T40" fmla="*/ 1 w 14"/>
                <a:gd name="T41" fmla="*/ 17 h 21"/>
                <a:gd name="T42" fmla="*/ 1 w 14"/>
                <a:gd name="T43" fmla="*/ 18 h 21"/>
                <a:gd name="T44" fmla="*/ 1 w 14"/>
                <a:gd name="T45" fmla="*/ 18 h 21"/>
                <a:gd name="T46" fmla="*/ 0 w 14"/>
                <a:gd name="T47" fmla="*/ 19 h 21"/>
                <a:gd name="T48" fmla="*/ 1 w 14"/>
                <a:gd name="T49" fmla="*/ 19 h 21"/>
                <a:gd name="T50" fmla="*/ 1 w 14"/>
                <a:gd name="T51" fmla="*/ 20 h 21"/>
                <a:gd name="T52" fmla="*/ 1 w 14"/>
                <a:gd name="T53" fmla="*/ 20 h 21"/>
                <a:gd name="T54" fmla="*/ 1 w 14"/>
                <a:gd name="T55" fmla="*/ 19 h 21"/>
                <a:gd name="T56" fmla="*/ 2 w 14"/>
                <a:gd name="T57" fmla="*/ 19 h 21"/>
                <a:gd name="T58" fmla="*/ 3 w 14"/>
                <a:gd name="T59" fmla="*/ 18 h 21"/>
                <a:gd name="T60" fmla="*/ 3 w 14"/>
                <a:gd name="T61" fmla="*/ 18 h 21"/>
                <a:gd name="T62" fmla="*/ 3 w 14"/>
                <a:gd name="T63" fmla="*/ 18 h 21"/>
                <a:gd name="T64" fmla="*/ 5 w 14"/>
                <a:gd name="T65" fmla="*/ 15 h 21"/>
                <a:gd name="T66" fmla="*/ 6 w 14"/>
                <a:gd name="T67" fmla="*/ 15 h 21"/>
                <a:gd name="T68" fmla="*/ 7 w 14"/>
                <a:gd name="T69" fmla="*/ 14 h 21"/>
                <a:gd name="T70" fmla="*/ 8 w 14"/>
                <a:gd name="T71" fmla="*/ 12 h 21"/>
                <a:gd name="T72" fmla="*/ 9 w 14"/>
                <a:gd name="T73" fmla="*/ 12 h 21"/>
                <a:gd name="T74" fmla="*/ 10 w 14"/>
                <a:gd name="T75" fmla="*/ 10 h 21"/>
                <a:gd name="T76" fmla="*/ 10 w 14"/>
                <a:gd name="T77" fmla="*/ 9 h 21"/>
                <a:gd name="T78" fmla="*/ 11 w 14"/>
                <a:gd name="T79" fmla="*/ 8 h 21"/>
                <a:gd name="T80" fmla="*/ 12 w 14"/>
                <a:gd name="T81" fmla="*/ 7 h 21"/>
                <a:gd name="T82" fmla="*/ 12 w 14"/>
                <a:gd name="T83" fmla="*/ 6 h 21"/>
                <a:gd name="T84" fmla="*/ 12 w 14"/>
                <a:gd name="T85" fmla="*/ 5 h 21"/>
                <a:gd name="T86" fmla="*/ 13 w 14"/>
                <a:gd name="T87" fmla="*/ 4 h 21"/>
                <a:gd name="T88" fmla="*/ 13 w 14"/>
                <a:gd name="T89" fmla="*/ 3 h 21"/>
                <a:gd name="T90" fmla="*/ 13 w 14"/>
                <a:gd name="T91" fmla="*/ 2 h 21"/>
                <a:gd name="T92" fmla="*/ 13 w 14"/>
                <a:gd name="T93" fmla="*/ 2 h 21"/>
                <a:gd name="T94" fmla="*/ 13 w 14"/>
                <a:gd name="T95" fmla="*/ 1 h 21"/>
                <a:gd name="T96" fmla="*/ 13 w 14"/>
                <a:gd name="T97" fmla="*/ 0 h 21"/>
                <a:gd name="T98" fmla="*/ 12 w 14"/>
                <a:gd name="T99" fmla="*/ 0 h 21"/>
                <a:gd name="T100" fmla="*/ 12 w 14"/>
                <a:gd name="T101" fmla="*/ 0 h 21"/>
                <a:gd name="T102" fmla="*/ 12 w 14"/>
                <a:gd name="T103" fmla="*/ 1 h 21"/>
                <a:gd name="T104" fmla="*/ 11 w 14"/>
                <a:gd name="T105" fmla="*/ 2 h 21"/>
                <a:gd name="T106" fmla="*/ 11 w 14"/>
                <a:gd name="T107" fmla="*/ 2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4" h="21">
                  <a:moveTo>
                    <a:pt x="11" y="2"/>
                  </a:moveTo>
                  <a:lnTo>
                    <a:pt x="11" y="3"/>
                  </a:lnTo>
                  <a:lnTo>
                    <a:pt x="10" y="4"/>
                  </a:lnTo>
                  <a:lnTo>
                    <a:pt x="10" y="5"/>
                  </a:lnTo>
                  <a:lnTo>
                    <a:pt x="10" y="5"/>
                  </a:lnTo>
                  <a:lnTo>
                    <a:pt x="10" y="6"/>
                  </a:lnTo>
                  <a:lnTo>
                    <a:pt x="9" y="7"/>
                  </a:lnTo>
                  <a:lnTo>
                    <a:pt x="8" y="8"/>
                  </a:lnTo>
                  <a:lnTo>
                    <a:pt x="8" y="9"/>
                  </a:lnTo>
                  <a:lnTo>
                    <a:pt x="7" y="10"/>
                  </a:lnTo>
                  <a:lnTo>
                    <a:pt x="7" y="11"/>
                  </a:lnTo>
                  <a:lnTo>
                    <a:pt x="6" y="12"/>
                  </a:lnTo>
                  <a:lnTo>
                    <a:pt x="5" y="12"/>
                  </a:lnTo>
                  <a:lnTo>
                    <a:pt x="5" y="13"/>
                  </a:lnTo>
                  <a:lnTo>
                    <a:pt x="4" y="14"/>
                  </a:lnTo>
                  <a:lnTo>
                    <a:pt x="3" y="15"/>
                  </a:lnTo>
                  <a:lnTo>
                    <a:pt x="3" y="15"/>
                  </a:lnTo>
                  <a:lnTo>
                    <a:pt x="2" y="15"/>
                  </a:lnTo>
                  <a:lnTo>
                    <a:pt x="2" y="16"/>
                  </a:lnTo>
                  <a:lnTo>
                    <a:pt x="1" y="17"/>
                  </a:lnTo>
                  <a:lnTo>
                    <a:pt x="1" y="17"/>
                  </a:lnTo>
                  <a:lnTo>
                    <a:pt x="1" y="18"/>
                  </a:lnTo>
                  <a:lnTo>
                    <a:pt x="1" y="18"/>
                  </a:lnTo>
                  <a:lnTo>
                    <a:pt x="0" y="19"/>
                  </a:lnTo>
                  <a:lnTo>
                    <a:pt x="1" y="19"/>
                  </a:lnTo>
                  <a:lnTo>
                    <a:pt x="1" y="20"/>
                  </a:lnTo>
                  <a:lnTo>
                    <a:pt x="1" y="20"/>
                  </a:lnTo>
                  <a:lnTo>
                    <a:pt x="1" y="19"/>
                  </a:lnTo>
                  <a:lnTo>
                    <a:pt x="2" y="19"/>
                  </a:lnTo>
                  <a:lnTo>
                    <a:pt x="3" y="18"/>
                  </a:lnTo>
                  <a:lnTo>
                    <a:pt x="3" y="18"/>
                  </a:lnTo>
                  <a:lnTo>
                    <a:pt x="3" y="18"/>
                  </a:lnTo>
                  <a:lnTo>
                    <a:pt x="5" y="15"/>
                  </a:lnTo>
                  <a:lnTo>
                    <a:pt x="6" y="15"/>
                  </a:lnTo>
                  <a:lnTo>
                    <a:pt x="7" y="14"/>
                  </a:lnTo>
                  <a:lnTo>
                    <a:pt x="8" y="12"/>
                  </a:lnTo>
                  <a:lnTo>
                    <a:pt x="9" y="12"/>
                  </a:lnTo>
                  <a:lnTo>
                    <a:pt x="10" y="10"/>
                  </a:lnTo>
                  <a:lnTo>
                    <a:pt x="10" y="9"/>
                  </a:lnTo>
                  <a:lnTo>
                    <a:pt x="11" y="8"/>
                  </a:lnTo>
                  <a:lnTo>
                    <a:pt x="12" y="7"/>
                  </a:lnTo>
                  <a:lnTo>
                    <a:pt x="12" y="6"/>
                  </a:lnTo>
                  <a:lnTo>
                    <a:pt x="12" y="5"/>
                  </a:lnTo>
                  <a:lnTo>
                    <a:pt x="13" y="4"/>
                  </a:lnTo>
                  <a:lnTo>
                    <a:pt x="13" y="3"/>
                  </a:lnTo>
                  <a:lnTo>
                    <a:pt x="13" y="2"/>
                  </a:lnTo>
                  <a:lnTo>
                    <a:pt x="13" y="2"/>
                  </a:lnTo>
                  <a:lnTo>
                    <a:pt x="13" y="1"/>
                  </a:lnTo>
                  <a:lnTo>
                    <a:pt x="13" y="0"/>
                  </a:lnTo>
                  <a:lnTo>
                    <a:pt x="12" y="0"/>
                  </a:lnTo>
                  <a:lnTo>
                    <a:pt x="12" y="0"/>
                  </a:lnTo>
                  <a:lnTo>
                    <a:pt x="12" y="1"/>
                  </a:lnTo>
                  <a:lnTo>
                    <a:pt x="11" y="2"/>
                  </a:lnTo>
                  <a:lnTo>
                    <a:pt x="11" y="2"/>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98" name="Freeform 595"/>
            <p:cNvSpPr>
              <a:spLocks/>
            </p:cNvSpPr>
            <p:nvPr/>
          </p:nvSpPr>
          <p:spPr bwMode="auto">
            <a:xfrm>
              <a:off x="743" y="3652"/>
              <a:ext cx="11" cy="17"/>
            </a:xfrm>
            <a:custGeom>
              <a:avLst/>
              <a:gdLst>
                <a:gd name="T0" fmla="*/ 8 w 11"/>
                <a:gd name="T1" fmla="*/ 2 h 17"/>
                <a:gd name="T2" fmla="*/ 8 w 11"/>
                <a:gd name="T3" fmla="*/ 3 h 17"/>
                <a:gd name="T4" fmla="*/ 8 w 11"/>
                <a:gd name="T5" fmla="*/ 4 h 17"/>
                <a:gd name="T6" fmla="*/ 8 w 11"/>
                <a:gd name="T7" fmla="*/ 4 h 17"/>
                <a:gd name="T8" fmla="*/ 8 w 11"/>
                <a:gd name="T9" fmla="*/ 4 h 17"/>
                <a:gd name="T10" fmla="*/ 7 w 11"/>
                <a:gd name="T11" fmla="*/ 5 h 17"/>
                <a:gd name="T12" fmla="*/ 7 w 11"/>
                <a:gd name="T13" fmla="*/ 6 h 17"/>
                <a:gd name="T14" fmla="*/ 6 w 11"/>
                <a:gd name="T15" fmla="*/ 7 h 17"/>
                <a:gd name="T16" fmla="*/ 6 w 11"/>
                <a:gd name="T17" fmla="*/ 7 h 17"/>
                <a:gd name="T18" fmla="*/ 6 w 11"/>
                <a:gd name="T19" fmla="*/ 8 h 17"/>
                <a:gd name="T20" fmla="*/ 5 w 11"/>
                <a:gd name="T21" fmla="*/ 9 h 17"/>
                <a:gd name="T22" fmla="*/ 4 w 11"/>
                <a:gd name="T23" fmla="*/ 9 h 17"/>
                <a:gd name="T24" fmla="*/ 4 w 11"/>
                <a:gd name="T25" fmla="*/ 9 h 17"/>
                <a:gd name="T26" fmla="*/ 4 w 11"/>
                <a:gd name="T27" fmla="*/ 10 h 17"/>
                <a:gd name="T28" fmla="*/ 3 w 11"/>
                <a:gd name="T29" fmla="*/ 11 h 17"/>
                <a:gd name="T30" fmla="*/ 3 w 11"/>
                <a:gd name="T31" fmla="*/ 11 h 17"/>
                <a:gd name="T32" fmla="*/ 2 w 11"/>
                <a:gd name="T33" fmla="*/ 12 h 17"/>
                <a:gd name="T34" fmla="*/ 1 w 11"/>
                <a:gd name="T35" fmla="*/ 12 h 17"/>
                <a:gd name="T36" fmla="*/ 1 w 11"/>
                <a:gd name="T37" fmla="*/ 13 h 17"/>
                <a:gd name="T38" fmla="*/ 1 w 11"/>
                <a:gd name="T39" fmla="*/ 14 h 17"/>
                <a:gd name="T40" fmla="*/ 0 w 11"/>
                <a:gd name="T41" fmla="*/ 14 h 17"/>
                <a:gd name="T42" fmla="*/ 0 w 11"/>
                <a:gd name="T43" fmla="*/ 15 h 17"/>
                <a:gd name="T44" fmla="*/ 0 w 11"/>
                <a:gd name="T45" fmla="*/ 15 h 17"/>
                <a:gd name="T46" fmla="*/ 0 w 11"/>
                <a:gd name="T47" fmla="*/ 16 h 17"/>
                <a:gd name="T48" fmla="*/ 1 w 11"/>
                <a:gd name="T49" fmla="*/ 16 h 17"/>
                <a:gd name="T50" fmla="*/ 1 w 11"/>
                <a:gd name="T51" fmla="*/ 15 h 17"/>
                <a:gd name="T52" fmla="*/ 1 w 11"/>
                <a:gd name="T53" fmla="*/ 15 h 17"/>
                <a:gd name="T54" fmla="*/ 2 w 11"/>
                <a:gd name="T55" fmla="*/ 15 h 17"/>
                <a:gd name="T56" fmla="*/ 3 w 11"/>
                <a:gd name="T57" fmla="*/ 15 h 17"/>
                <a:gd name="T58" fmla="*/ 3 w 11"/>
                <a:gd name="T59" fmla="*/ 14 h 17"/>
                <a:gd name="T60" fmla="*/ 4 w 11"/>
                <a:gd name="T61" fmla="*/ 13 h 17"/>
                <a:gd name="T62" fmla="*/ 4 w 11"/>
                <a:gd name="T63" fmla="*/ 12 h 17"/>
                <a:gd name="T64" fmla="*/ 5 w 11"/>
                <a:gd name="T65" fmla="*/ 12 h 17"/>
                <a:gd name="T66" fmla="*/ 6 w 11"/>
                <a:gd name="T67" fmla="*/ 11 h 17"/>
                <a:gd name="T68" fmla="*/ 6 w 11"/>
                <a:gd name="T69" fmla="*/ 10 h 17"/>
                <a:gd name="T70" fmla="*/ 7 w 11"/>
                <a:gd name="T71" fmla="*/ 9 h 17"/>
                <a:gd name="T72" fmla="*/ 8 w 11"/>
                <a:gd name="T73" fmla="*/ 9 h 17"/>
                <a:gd name="T74" fmla="*/ 8 w 11"/>
                <a:gd name="T75" fmla="*/ 7 h 17"/>
                <a:gd name="T76" fmla="*/ 9 w 11"/>
                <a:gd name="T77" fmla="*/ 7 h 17"/>
                <a:gd name="T78" fmla="*/ 9 w 11"/>
                <a:gd name="T79" fmla="*/ 6 h 17"/>
                <a:gd name="T80" fmla="*/ 9 w 11"/>
                <a:gd name="T81" fmla="*/ 4 h 17"/>
                <a:gd name="T82" fmla="*/ 10 w 11"/>
                <a:gd name="T83" fmla="*/ 4 h 17"/>
                <a:gd name="T84" fmla="*/ 10 w 11"/>
                <a:gd name="T85" fmla="*/ 3 h 17"/>
                <a:gd name="T86" fmla="*/ 10 w 11"/>
                <a:gd name="T87" fmla="*/ 2 h 17"/>
                <a:gd name="T88" fmla="*/ 10 w 11"/>
                <a:gd name="T89" fmla="*/ 1 h 17"/>
                <a:gd name="T90" fmla="*/ 10 w 11"/>
                <a:gd name="T91" fmla="*/ 1 h 17"/>
                <a:gd name="T92" fmla="*/ 10 w 11"/>
                <a:gd name="T93" fmla="*/ 0 h 17"/>
                <a:gd name="T94" fmla="*/ 9 w 11"/>
                <a:gd name="T95" fmla="*/ 0 h 17"/>
                <a:gd name="T96" fmla="*/ 9 w 11"/>
                <a:gd name="T97" fmla="*/ 0 h 17"/>
                <a:gd name="T98" fmla="*/ 9 w 11"/>
                <a:gd name="T99" fmla="*/ 1 h 17"/>
                <a:gd name="T100" fmla="*/ 8 w 11"/>
                <a:gd name="T101" fmla="*/ 1 h 17"/>
                <a:gd name="T102" fmla="*/ 8 w 11"/>
                <a:gd name="T103" fmla="*/ 2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1" h="17">
                  <a:moveTo>
                    <a:pt x="8" y="2"/>
                  </a:moveTo>
                  <a:lnTo>
                    <a:pt x="8" y="3"/>
                  </a:lnTo>
                  <a:lnTo>
                    <a:pt x="8" y="4"/>
                  </a:lnTo>
                  <a:lnTo>
                    <a:pt x="8" y="4"/>
                  </a:lnTo>
                  <a:lnTo>
                    <a:pt x="8" y="4"/>
                  </a:lnTo>
                  <a:lnTo>
                    <a:pt x="7" y="5"/>
                  </a:lnTo>
                  <a:lnTo>
                    <a:pt x="7" y="6"/>
                  </a:lnTo>
                  <a:lnTo>
                    <a:pt x="6" y="7"/>
                  </a:lnTo>
                  <a:lnTo>
                    <a:pt x="6" y="7"/>
                  </a:lnTo>
                  <a:lnTo>
                    <a:pt x="6" y="8"/>
                  </a:lnTo>
                  <a:lnTo>
                    <a:pt x="5" y="9"/>
                  </a:lnTo>
                  <a:lnTo>
                    <a:pt x="4" y="9"/>
                  </a:lnTo>
                  <a:lnTo>
                    <a:pt x="4" y="9"/>
                  </a:lnTo>
                  <a:lnTo>
                    <a:pt x="4" y="10"/>
                  </a:lnTo>
                  <a:lnTo>
                    <a:pt x="3" y="11"/>
                  </a:lnTo>
                  <a:lnTo>
                    <a:pt x="3" y="11"/>
                  </a:lnTo>
                  <a:lnTo>
                    <a:pt x="2" y="12"/>
                  </a:lnTo>
                  <a:lnTo>
                    <a:pt x="1" y="12"/>
                  </a:lnTo>
                  <a:lnTo>
                    <a:pt x="1" y="13"/>
                  </a:lnTo>
                  <a:lnTo>
                    <a:pt x="1" y="14"/>
                  </a:lnTo>
                  <a:lnTo>
                    <a:pt x="0" y="14"/>
                  </a:lnTo>
                  <a:lnTo>
                    <a:pt x="0" y="15"/>
                  </a:lnTo>
                  <a:lnTo>
                    <a:pt x="0" y="15"/>
                  </a:lnTo>
                  <a:lnTo>
                    <a:pt x="0" y="16"/>
                  </a:lnTo>
                  <a:lnTo>
                    <a:pt x="1" y="16"/>
                  </a:lnTo>
                  <a:lnTo>
                    <a:pt x="1" y="15"/>
                  </a:lnTo>
                  <a:lnTo>
                    <a:pt x="1" y="15"/>
                  </a:lnTo>
                  <a:lnTo>
                    <a:pt x="2" y="15"/>
                  </a:lnTo>
                  <a:lnTo>
                    <a:pt x="3" y="15"/>
                  </a:lnTo>
                  <a:lnTo>
                    <a:pt x="3" y="14"/>
                  </a:lnTo>
                  <a:lnTo>
                    <a:pt x="4" y="13"/>
                  </a:lnTo>
                  <a:lnTo>
                    <a:pt x="4" y="12"/>
                  </a:lnTo>
                  <a:lnTo>
                    <a:pt x="5" y="12"/>
                  </a:lnTo>
                  <a:lnTo>
                    <a:pt x="6" y="11"/>
                  </a:lnTo>
                  <a:lnTo>
                    <a:pt x="6" y="10"/>
                  </a:lnTo>
                  <a:lnTo>
                    <a:pt x="7" y="9"/>
                  </a:lnTo>
                  <a:lnTo>
                    <a:pt x="8" y="9"/>
                  </a:lnTo>
                  <a:lnTo>
                    <a:pt x="8" y="7"/>
                  </a:lnTo>
                  <a:lnTo>
                    <a:pt x="9" y="7"/>
                  </a:lnTo>
                  <a:lnTo>
                    <a:pt x="9" y="6"/>
                  </a:lnTo>
                  <a:lnTo>
                    <a:pt x="9" y="4"/>
                  </a:lnTo>
                  <a:lnTo>
                    <a:pt x="10" y="4"/>
                  </a:lnTo>
                  <a:lnTo>
                    <a:pt x="10" y="3"/>
                  </a:lnTo>
                  <a:lnTo>
                    <a:pt x="10" y="2"/>
                  </a:lnTo>
                  <a:lnTo>
                    <a:pt x="10" y="1"/>
                  </a:lnTo>
                  <a:lnTo>
                    <a:pt x="10" y="1"/>
                  </a:lnTo>
                  <a:lnTo>
                    <a:pt x="10" y="0"/>
                  </a:lnTo>
                  <a:lnTo>
                    <a:pt x="9" y="0"/>
                  </a:lnTo>
                  <a:lnTo>
                    <a:pt x="9" y="0"/>
                  </a:lnTo>
                  <a:lnTo>
                    <a:pt x="9" y="1"/>
                  </a:lnTo>
                  <a:lnTo>
                    <a:pt x="8" y="1"/>
                  </a:lnTo>
                  <a:lnTo>
                    <a:pt x="8" y="2"/>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99" name="Freeform 596"/>
            <p:cNvSpPr>
              <a:spLocks/>
            </p:cNvSpPr>
            <p:nvPr/>
          </p:nvSpPr>
          <p:spPr bwMode="auto">
            <a:xfrm>
              <a:off x="750" y="3659"/>
              <a:ext cx="11" cy="18"/>
            </a:xfrm>
            <a:custGeom>
              <a:avLst/>
              <a:gdLst>
                <a:gd name="T0" fmla="*/ 8 w 11"/>
                <a:gd name="T1" fmla="*/ 2 h 18"/>
                <a:gd name="T2" fmla="*/ 8 w 11"/>
                <a:gd name="T3" fmla="*/ 2 h 18"/>
                <a:gd name="T4" fmla="*/ 8 w 11"/>
                <a:gd name="T5" fmla="*/ 3 h 18"/>
                <a:gd name="T6" fmla="*/ 8 w 11"/>
                <a:gd name="T7" fmla="*/ 4 h 18"/>
                <a:gd name="T8" fmla="*/ 8 w 11"/>
                <a:gd name="T9" fmla="*/ 4 h 18"/>
                <a:gd name="T10" fmla="*/ 8 w 11"/>
                <a:gd name="T11" fmla="*/ 5 h 18"/>
                <a:gd name="T12" fmla="*/ 7 w 11"/>
                <a:gd name="T13" fmla="*/ 6 h 18"/>
                <a:gd name="T14" fmla="*/ 6 w 11"/>
                <a:gd name="T15" fmla="*/ 7 h 18"/>
                <a:gd name="T16" fmla="*/ 6 w 11"/>
                <a:gd name="T17" fmla="*/ 7 h 18"/>
                <a:gd name="T18" fmla="*/ 6 w 11"/>
                <a:gd name="T19" fmla="*/ 8 h 18"/>
                <a:gd name="T20" fmla="*/ 5 w 11"/>
                <a:gd name="T21" fmla="*/ 9 h 18"/>
                <a:gd name="T22" fmla="*/ 4 w 11"/>
                <a:gd name="T23" fmla="*/ 10 h 18"/>
                <a:gd name="T24" fmla="*/ 4 w 11"/>
                <a:gd name="T25" fmla="*/ 10 h 18"/>
                <a:gd name="T26" fmla="*/ 3 w 11"/>
                <a:gd name="T27" fmla="*/ 11 h 18"/>
                <a:gd name="T28" fmla="*/ 3 w 11"/>
                <a:gd name="T29" fmla="*/ 12 h 18"/>
                <a:gd name="T30" fmla="*/ 2 w 11"/>
                <a:gd name="T31" fmla="*/ 12 h 18"/>
                <a:gd name="T32" fmla="*/ 2 w 11"/>
                <a:gd name="T33" fmla="*/ 13 h 18"/>
                <a:gd name="T34" fmla="*/ 1 w 11"/>
                <a:gd name="T35" fmla="*/ 13 h 18"/>
                <a:gd name="T36" fmla="*/ 1 w 11"/>
                <a:gd name="T37" fmla="*/ 13 h 18"/>
                <a:gd name="T38" fmla="*/ 1 w 11"/>
                <a:gd name="T39" fmla="*/ 14 h 18"/>
                <a:gd name="T40" fmla="*/ 0 w 11"/>
                <a:gd name="T41" fmla="*/ 15 h 18"/>
                <a:gd name="T42" fmla="*/ 0 w 11"/>
                <a:gd name="T43" fmla="*/ 16 h 18"/>
                <a:gd name="T44" fmla="*/ 0 w 11"/>
                <a:gd name="T45" fmla="*/ 16 h 18"/>
                <a:gd name="T46" fmla="*/ 1 w 11"/>
                <a:gd name="T47" fmla="*/ 16 h 18"/>
                <a:gd name="T48" fmla="*/ 1 w 11"/>
                <a:gd name="T49" fmla="*/ 17 h 18"/>
                <a:gd name="T50" fmla="*/ 1 w 11"/>
                <a:gd name="T51" fmla="*/ 16 h 18"/>
                <a:gd name="T52" fmla="*/ 1 w 11"/>
                <a:gd name="T53" fmla="*/ 16 h 18"/>
                <a:gd name="T54" fmla="*/ 2 w 11"/>
                <a:gd name="T55" fmla="*/ 16 h 18"/>
                <a:gd name="T56" fmla="*/ 2 w 11"/>
                <a:gd name="T57" fmla="*/ 16 h 18"/>
                <a:gd name="T58" fmla="*/ 3 w 11"/>
                <a:gd name="T59" fmla="*/ 15 h 18"/>
                <a:gd name="T60" fmla="*/ 3 w 11"/>
                <a:gd name="T61" fmla="*/ 15 h 18"/>
                <a:gd name="T62" fmla="*/ 4 w 11"/>
                <a:gd name="T63" fmla="*/ 14 h 18"/>
                <a:gd name="T64" fmla="*/ 4 w 11"/>
                <a:gd name="T65" fmla="*/ 13 h 18"/>
                <a:gd name="T66" fmla="*/ 5 w 11"/>
                <a:gd name="T67" fmla="*/ 13 h 18"/>
                <a:gd name="T68" fmla="*/ 6 w 11"/>
                <a:gd name="T69" fmla="*/ 12 h 18"/>
                <a:gd name="T70" fmla="*/ 6 w 11"/>
                <a:gd name="T71" fmla="*/ 11 h 18"/>
                <a:gd name="T72" fmla="*/ 7 w 11"/>
                <a:gd name="T73" fmla="*/ 10 h 18"/>
                <a:gd name="T74" fmla="*/ 8 w 11"/>
                <a:gd name="T75" fmla="*/ 10 h 18"/>
                <a:gd name="T76" fmla="*/ 8 w 11"/>
                <a:gd name="T77" fmla="*/ 8 h 18"/>
                <a:gd name="T78" fmla="*/ 9 w 11"/>
                <a:gd name="T79" fmla="*/ 7 h 18"/>
                <a:gd name="T80" fmla="*/ 9 w 11"/>
                <a:gd name="T81" fmla="*/ 7 h 18"/>
                <a:gd name="T82" fmla="*/ 9 w 11"/>
                <a:gd name="T83" fmla="*/ 6 h 18"/>
                <a:gd name="T84" fmla="*/ 10 w 11"/>
                <a:gd name="T85" fmla="*/ 4 h 18"/>
                <a:gd name="T86" fmla="*/ 10 w 11"/>
                <a:gd name="T87" fmla="*/ 4 h 18"/>
                <a:gd name="T88" fmla="*/ 10 w 11"/>
                <a:gd name="T89" fmla="*/ 3 h 18"/>
                <a:gd name="T90" fmla="*/ 10 w 11"/>
                <a:gd name="T91" fmla="*/ 2 h 18"/>
                <a:gd name="T92" fmla="*/ 10 w 11"/>
                <a:gd name="T93" fmla="*/ 1 h 18"/>
                <a:gd name="T94" fmla="*/ 10 w 11"/>
                <a:gd name="T95" fmla="*/ 1 h 18"/>
                <a:gd name="T96" fmla="*/ 10 w 11"/>
                <a:gd name="T97" fmla="*/ 0 h 18"/>
                <a:gd name="T98" fmla="*/ 9 w 11"/>
                <a:gd name="T99" fmla="*/ 0 h 18"/>
                <a:gd name="T100" fmla="*/ 9 w 11"/>
                <a:gd name="T101" fmla="*/ 1 h 18"/>
                <a:gd name="T102" fmla="*/ 9 w 11"/>
                <a:gd name="T103" fmla="*/ 1 h 18"/>
                <a:gd name="T104" fmla="*/ 8 w 11"/>
                <a:gd name="T105" fmla="*/ 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1" h="18">
                  <a:moveTo>
                    <a:pt x="8" y="2"/>
                  </a:moveTo>
                  <a:lnTo>
                    <a:pt x="8" y="2"/>
                  </a:lnTo>
                  <a:lnTo>
                    <a:pt x="8" y="3"/>
                  </a:lnTo>
                  <a:lnTo>
                    <a:pt x="8" y="4"/>
                  </a:lnTo>
                  <a:lnTo>
                    <a:pt x="8" y="4"/>
                  </a:lnTo>
                  <a:lnTo>
                    <a:pt x="8" y="5"/>
                  </a:lnTo>
                  <a:lnTo>
                    <a:pt x="7" y="6"/>
                  </a:lnTo>
                  <a:lnTo>
                    <a:pt x="6" y="7"/>
                  </a:lnTo>
                  <a:lnTo>
                    <a:pt x="6" y="7"/>
                  </a:lnTo>
                  <a:lnTo>
                    <a:pt x="6" y="8"/>
                  </a:lnTo>
                  <a:lnTo>
                    <a:pt x="5" y="9"/>
                  </a:lnTo>
                  <a:lnTo>
                    <a:pt x="4" y="10"/>
                  </a:lnTo>
                  <a:lnTo>
                    <a:pt x="4" y="10"/>
                  </a:lnTo>
                  <a:lnTo>
                    <a:pt x="3" y="11"/>
                  </a:lnTo>
                  <a:lnTo>
                    <a:pt x="3" y="12"/>
                  </a:lnTo>
                  <a:lnTo>
                    <a:pt x="2" y="12"/>
                  </a:lnTo>
                  <a:lnTo>
                    <a:pt x="2" y="13"/>
                  </a:lnTo>
                  <a:lnTo>
                    <a:pt x="1" y="13"/>
                  </a:lnTo>
                  <a:lnTo>
                    <a:pt x="1" y="13"/>
                  </a:lnTo>
                  <a:lnTo>
                    <a:pt x="1" y="14"/>
                  </a:lnTo>
                  <a:lnTo>
                    <a:pt x="0" y="15"/>
                  </a:lnTo>
                  <a:lnTo>
                    <a:pt x="0" y="16"/>
                  </a:lnTo>
                  <a:lnTo>
                    <a:pt x="0" y="16"/>
                  </a:lnTo>
                  <a:lnTo>
                    <a:pt x="1" y="16"/>
                  </a:lnTo>
                  <a:lnTo>
                    <a:pt x="1" y="17"/>
                  </a:lnTo>
                  <a:lnTo>
                    <a:pt x="1" y="16"/>
                  </a:lnTo>
                  <a:lnTo>
                    <a:pt x="1" y="16"/>
                  </a:lnTo>
                  <a:lnTo>
                    <a:pt x="2" y="16"/>
                  </a:lnTo>
                  <a:lnTo>
                    <a:pt x="2" y="16"/>
                  </a:lnTo>
                  <a:lnTo>
                    <a:pt x="3" y="15"/>
                  </a:lnTo>
                  <a:lnTo>
                    <a:pt x="3" y="15"/>
                  </a:lnTo>
                  <a:lnTo>
                    <a:pt x="4" y="14"/>
                  </a:lnTo>
                  <a:lnTo>
                    <a:pt x="4" y="13"/>
                  </a:lnTo>
                  <a:lnTo>
                    <a:pt x="5" y="13"/>
                  </a:lnTo>
                  <a:lnTo>
                    <a:pt x="6" y="12"/>
                  </a:lnTo>
                  <a:lnTo>
                    <a:pt x="6" y="11"/>
                  </a:lnTo>
                  <a:lnTo>
                    <a:pt x="7" y="10"/>
                  </a:lnTo>
                  <a:lnTo>
                    <a:pt x="8" y="10"/>
                  </a:lnTo>
                  <a:lnTo>
                    <a:pt x="8" y="8"/>
                  </a:lnTo>
                  <a:lnTo>
                    <a:pt x="9" y="7"/>
                  </a:lnTo>
                  <a:lnTo>
                    <a:pt x="9" y="7"/>
                  </a:lnTo>
                  <a:lnTo>
                    <a:pt x="9" y="6"/>
                  </a:lnTo>
                  <a:lnTo>
                    <a:pt x="10" y="4"/>
                  </a:lnTo>
                  <a:lnTo>
                    <a:pt x="10" y="4"/>
                  </a:lnTo>
                  <a:lnTo>
                    <a:pt x="10" y="3"/>
                  </a:lnTo>
                  <a:lnTo>
                    <a:pt x="10" y="2"/>
                  </a:lnTo>
                  <a:lnTo>
                    <a:pt x="10" y="1"/>
                  </a:lnTo>
                  <a:lnTo>
                    <a:pt x="10" y="1"/>
                  </a:lnTo>
                  <a:lnTo>
                    <a:pt x="10" y="0"/>
                  </a:lnTo>
                  <a:lnTo>
                    <a:pt x="9" y="0"/>
                  </a:lnTo>
                  <a:lnTo>
                    <a:pt x="9" y="1"/>
                  </a:lnTo>
                  <a:lnTo>
                    <a:pt x="9" y="1"/>
                  </a:lnTo>
                  <a:lnTo>
                    <a:pt x="8" y="2"/>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00" name="Freeform 597"/>
            <p:cNvSpPr>
              <a:spLocks/>
            </p:cNvSpPr>
            <p:nvPr/>
          </p:nvSpPr>
          <p:spPr bwMode="auto">
            <a:xfrm>
              <a:off x="756" y="3663"/>
              <a:ext cx="13" cy="19"/>
            </a:xfrm>
            <a:custGeom>
              <a:avLst/>
              <a:gdLst>
                <a:gd name="T0" fmla="*/ 11 w 13"/>
                <a:gd name="T1" fmla="*/ 3 h 19"/>
                <a:gd name="T2" fmla="*/ 10 w 13"/>
                <a:gd name="T3" fmla="*/ 4 h 19"/>
                <a:gd name="T4" fmla="*/ 10 w 13"/>
                <a:gd name="T5" fmla="*/ 5 h 19"/>
                <a:gd name="T6" fmla="*/ 9 w 13"/>
                <a:gd name="T7" fmla="*/ 5 h 19"/>
                <a:gd name="T8" fmla="*/ 9 w 13"/>
                <a:gd name="T9" fmla="*/ 5 h 19"/>
                <a:gd name="T10" fmla="*/ 9 w 13"/>
                <a:gd name="T11" fmla="*/ 6 h 19"/>
                <a:gd name="T12" fmla="*/ 8 w 13"/>
                <a:gd name="T13" fmla="*/ 7 h 19"/>
                <a:gd name="T14" fmla="*/ 8 w 13"/>
                <a:gd name="T15" fmla="*/ 8 h 19"/>
                <a:gd name="T16" fmla="*/ 7 w 13"/>
                <a:gd name="T17" fmla="*/ 9 h 19"/>
                <a:gd name="T18" fmla="*/ 6 w 13"/>
                <a:gd name="T19" fmla="*/ 10 h 19"/>
                <a:gd name="T20" fmla="*/ 5 w 13"/>
                <a:gd name="T21" fmla="*/ 11 h 19"/>
                <a:gd name="T22" fmla="*/ 5 w 13"/>
                <a:gd name="T23" fmla="*/ 11 h 19"/>
                <a:gd name="T24" fmla="*/ 4 w 13"/>
                <a:gd name="T25" fmla="*/ 12 h 19"/>
                <a:gd name="T26" fmla="*/ 3 w 13"/>
                <a:gd name="T27" fmla="*/ 13 h 19"/>
                <a:gd name="T28" fmla="*/ 3 w 13"/>
                <a:gd name="T29" fmla="*/ 14 h 19"/>
                <a:gd name="T30" fmla="*/ 2 w 13"/>
                <a:gd name="T31" fmla="*/ 14 h 19"/>
                <a:gd name="T32" fmla="*/ 1 w 13"/>
                <a:gd name="T33" fmla="*/ 14 h 19"/>
                <a:gd name="T34" fmla="*/ 1 w 13"/>
                <a:gd name="T35" fmla="*/ 15 h 19"/>
                <a:gd name="T36" fmla="*/ 1 w 13"/>
                <a:gd name="T37" fmla="*/ 15 h 19"/>
                <a:gd name="T38" fmla="*/ 1 w 13"/>
                <a:gd name="T39" fmla="*/ 16 h 19"/>
                <a:gd name="T40" fmla="*/ 1 w 13"/>
                <a:gd name="T41" fmla="*/ 17 h 19"/>
                <a:gd name="T42" fmla="*/ 0 w 13"/>
                <a:gd name="T43" fmla="*/ 17 h 19"/>
                <a:gd name="T44" fmla="*/ 0 w 13"/>
                <a:gd name="T45" fmla="*/ 17 h 19"/>
                <a:gd name="T46" fmla="*/ 0 w 13"/>
                <a:gd name="T47" fmla="*/ 18 h 19"/>
                <a:gd name="T48" fmla="*/ 1 w 13"/>
                <a:gd name="T49" fmla="*/ 18 h 19"/>
                <a:gd name="T50" fmla="*/ 1 w 13"/>
                <a:gd name="T51" fmla="*/ 18 h 19"/>
                <a:gd name="T52" fmla="*/ 1 w 13"/>
                <a:gd name="T53" fmla="*/ 17 h 19"/>
                <a:gd name="T54" fmla="*/ 2 w 13"/>
                <a:gd name="T55" fmla="*/ 17 h 19"/>
                <a:gd name="T56" fmla="*/ 2 w 13"/>
                <a:gd name="T57" fmla="*/ 17 h 19"/>
                <a:gd name="T58" fmla="*/ 3 w 13"/>
                <a:gd name="T59" fmla="*/ 16 h 19"/>
                <a:gd name="T60" fmla="*/ 3 w 13"/>
                <a:gd name="T61" fmla="*/ 15 h 19"/>
                <a:gd name="T62" fmla="*/ 5 w 13"/>
                <a:gd name="T63" fmla="*/ 14 h 19"/>
                <a:gd name="T64" fmla="*/ 5 w 13"/>
                <a:gd name="T65" fmla="*/ 14 h 19"/>
                <a:gd name="T66" fmla="*/ 6 w 13"/>
                <a:gd name="T67" fmla="*/ 13 h 19"/>
                <a:gd name="T68" fmla="*/ 7 w 13"/>
                <a:gd name="T69" fmla="*/ 12 h 19"/>
                <a:gd name="T70" fmla="*/ 8 w 13"/>
                <a:gd name="T71" fmla="*/ 11 h 19"/>
                <a:gd name="T72" fmla="*/ 9 w 13"/>
                <a:gd name="T73" fmla="*/ 10 h 19"/>
                <a:gd name="T74" fmla="*/ 9 w 13"/>
                <a:gd name="T75" fmla="*/ 9 h 19"/>
                <a:gd name="T76" fmla="*/ 10 w 13"/>
                <a:gd name="T77" fmla="*/ 8 h 19"/>
                <a:gd name="T78" fmla="*/ 11 w 13"/>
                <a:gd name="T79" fmla="*/ 8 h 19"/>
                <a:gd name="T80" fmla="*/ 11 w 13"/>
                <a:gd name="T81" fmla="*/ 6 h 19"/>
                <a:gd name="T82" fmla="*/ 11 w 13"/>
                <a:gd name="T83" fmla="*/ 5 h 19"/>
                <a:gd name="T84" fmla="*/ 11 w 13"/>
                <a:gd name="T85" fmla="*/ 5 h 19"/>
                <a:gd name="T86" fmla="*/ 12 w 13"/>
                <a:gd name="T87" fmla="*/ 4 h 19"/>
                <a:gd name="T88" fmla="*/ 12 w 13"/>
                <a:gd name="T89" fmla="*/ 3 h 19"/>
                <a:gd name="T90" fmla="*/ 12 w 13"/>
                <a:gd name="T91" fmla="*/ 2 h 19"/>
                <a:gd name="T92" fmla="*/ 12 w 13"/>
                <a:gd name="T93" fmla="*/ 2 h 19"/>
                <a:gd name="T94" fmla="*/ 12 w 13"/>
                <a:gd name="T95" fmla="*/ 1 h 19"/>
                <a:gd name="T96" fmla="*/ 11 w 13"/>
                <a:gd name="T97" fmla="*/ 0 h 19"/>
                <a:gd name="T98" fmla="*/ 11 w 13"/>
                <a:gd name="T99" fmla="*/ 1 h 19"/>
                <a:gd name="T100" fmla="*/ 11 w 13"/>
                <a:gd name="T101" fmla="*/ 2 h 19"/>
                <a:gd name="T102" fmla="*/ 11 w 13"/>
                <a:gd name="T103" fmla="*/ 2 h 19"/>
                <a:gd name="T104" fmla="*/ 11 w 13"/>
                <a:gd name="T105" fmla="*/ 3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 h="19">
                  <a:moveTo>
                    <a:pt x="11" y="3"/>
                  </a:moveTo>
                  <a:lnTo>
                    <a:pt x="10" y="4"/>
                  </a:lnTo>
                  <a:lnTo>
                    <a:pt x="10" y="5"/>
                  </a:lnTo>
                  <a:lnTo>
                    <a:pt x="9" y="5"/>
                  </a:lnTo>
                  <a:lnTo>
                    <a:pt x="9" y="5"/>
                  </a:lnTo>
                  <a:lnTo>
                    <a:pt x="9" y="6"/>
                  </a:lnTo>
                  <a:lnTo>
                    <a:pt x="8" y="7"/>
                  </a:lnTo>
                  <a:lnTo>
                    <a:pt x="8" y="8"/>
                  </a:lnTo>
                  <a:lnTo>
                    <a:pt x="7" y="9"/>
                  </a:lnTo>
                  <a:lnTo>
                    <a:pt x="6" y="10"/>
                  </a:lnTo>
                  <a:lnTo>
                    <a:pt x="5" y="11"/>
                  </a:lnTo>
                  <a:lnTo>
                    <a:pt x="5" y="11"/>
                  </a:lnTo>
                  <a:lnTo>
                    <a:pt x="4" y="12"/>
                  </a:lnTo>
                  <a:lnTo>
                    <a:pt x="3" y="13"/>
                  </a:lnTo>
                  <a:lnTo>
                    <a:pt x="3" y="14"/>
                  </a:lnTo>
                  <a:lnTo>
                    <a:pt x="2" y="14"/>
                  </a:lnTo>
                  <a:lnTo>
                    <a:pt x="1" y="14"/>
                  </a:lnTo>
                  <a:lnTo>
                    <a:pt x="1" y="15"/>
                  </a:lnTo>
                  <a:lnTo>
                    <a:pt x="1" y="15"/>
                  </a:lnTo>
                  <a:lnTo>
                    <a:pt x="1" y="16"/>
                  </a:lnTo>
                  <a:lnTo>
                    <a:pt x="1" y="17"/>
                  </a:lnTo>
                  <a:lnTo>
                    <a:pt x="0" y="17"/>
                  </a:lnTo>
                  <a:lnTo>
                    <a:pt x="0" y="17"/>
                  </a:lnTo>
                  <a:lnTo>
                    <a:pt x="0" y="18"/>
                  </a:lnTo>
                  <a:lnTo>
                    <a:pt x="1" y="18"/>
                  </a:lnTo>
                  <a:lnTo>
                    <a:pt x="1" y="18"/>
                  </a:lnTo>
                  <a:lnTo>
                    <a:pt x="1" y="17"/>
                  </a:lnTo>
                  <a:lnTo>
                    <a:pt x="2" y="17"/>
                  </a:lnTo>
                  <a:lnTo>
                    <a:pt x="2" y="17"/>
                  </a:lnTo>
                  <a:lnTo>
                    <a:pt x="3" y="16"/>
                  </a:lnTo>
                  <a:lnTo>
                    <a:pt x="3" y="15"/>
                  </a:lnTo>
                  <a:lnTo>
                    <a:pt x="5" y="14"/>
                  </a:lnTo>
                  <a:lnTo>
                    <a:pt x="5" y="14"/>
                  </a:lnTo>
                  <a:lnTo>
                    <a:pt x="6" y="13"/>
                  </a:lnTo>
                  <a:lnTo>
                    <a:pt x="7" y="12"/>
                  </a:lnTo>
                  <a:lnTo>
                    <a:pt x="8" y="11"/>
                  </a:lnTo>
                  <a:lnTo>
                    <a:pt x="9" y="10"/>
                  </a:lnTo>
                  <a:lnTo>
                    <a:pt x="9" y="9"/>
                  </a:lnTo>
                  <a:lnTo>
                    <a:pt x="10" y="8"/>
                  </a:lnTo>
                  <a:lnTo>
                    <a:pt x="11" y="8"/>
                  </a:lnTo>
                  <a:lnTo>
                    <a:pt x="11" y="6"/>
                  </a:lnTo>
                  <a:lnTo>
                    <a:pt x="11" y="5"/>
                  </a:lnTo>
                  <a:lnTo>
                    <a:pt x="11" y="5"/>
                  </a:lnTo>
                  <a:lnTo>
                    <a:pt x="12" y="4"/>
                  </a:lnTo>
                  <a:lnTo>
                    <a:pt x="12" y="3"/>
                  </a:lnTo>
                  <a:lnTo>
                    <a:pt x="12" y="2"/>
                  </a:lnTo>
                  <a:lnTo>
                    <a:pt x="12" y="2"/>
                  </a:lnTo>
                  <a:lnTo>
                    <a:pt x="12" y="1"/>
                  </a:lnTo>
                  <a:lnTo>
                    <a:pt x="11" y="0"/>
                  </a:lnTo>
                  <a:lnTo>
                    <a:pt x="11" y="1"/>
                  </a:lnTo>
                  <a:lnTo>
                    <a:pt x="11" y="2"/>
                  </a:lnTo>
                  <a:lnTo>
                    <a:pt x="11" y="2"/>
                  </a:lnTo>
                  <a:lnTo>
                    <a:pt x="11" y="3"/>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01" name="Freeform 598"/>
            <p:cNvSpPr>
              <a:spLocks/>
            </p:cNvSpPr>
            <p:nvPr/>
          </p:nvSpPr>
          <p:spPr bwMode="auto">
            <a:xfrm>
              <a:off x="766" y="3674"/>
              <a:ext cx="11" cy="15"/>
            </a:xfrm>
            <a:custGeom>
              <a:avLst/>
              <a:gdLst>
                <a:gd name="T0" fmla="*/ 8 w 11"/>
                <a:gd name="T1" fmla="*/ 2 h 15"/>
                <a:gd name="T2" fmla="*/ 8 w 11"/>
                <a:gd name="T3" fmla="*/ 3 h 15"/>
                <a:gd name="T4" fmla="*/ 8 w 11"/>
                <a:gd name="T5" fmla="*/ 4 h 15"/>
                <a:gd name="T6" fmla="*/ 8 w 11"/>
                <a:gd name="T7" fmla="*/ 4 h 15"/>
                <a:gd name="T8" fmla="*/ 7 w 11"/>
                <a:gd name="T9" fmla="*/ 5 h 15"/>
                <a:gd name="T10" fmla="*/ 7 w 11"/>
                <a:gd name="T11" fmla="*/ 6 h 15"/>
                <a:gd name="T12" fmla="*/ 6 w 11"/>
                <a:gd name="T13" fmla="*/ 6 h 15"/>
                <a:gd name="T14" fmla="*/ 6 w 11"/>
                <a:gd name="T15" fmla="*/ 6 h 15"/>
                <a:gd name="T16" fmla="*/ 5 w 11"/>
                <a:gd name="T17" fmla="*/ 7 h 15"/>
                <a:gd name="T18" fmla="*/ 5 w 11"/>
                <a:gd name="T19" fmla="*/ 8 h 15"/>
                <a:gd name="T20" fmla="*/ 4 w 11"/>
                <a:gd name="T21" fmla="*/ 8 h 15"/>
                <a:gd name="T22" fmla="*/ 4 w 11"/>
                <a:gd name="T23" fmla="*/ 8 h 15"/>
                <a:gd name="T24" fmla="*/ 4 w 11"/>
                <a:gd name="T25" fmla="*/ 9 h 15"/>
                <a:gd name="T26" fmla="*/ 3 w 11"/>
                <a:gd name="T27" fmla="*/ 9 h 15"/>
                <a:gd name="T28" fmla="*/ 3 w 11"/>
                <a:gd name="T29" fmla="*/ 10 h 15"/>
                <a:gd name="T30" fmla="*/ 2 w 11"/>
                <a:gd name="T31" fmla="*/ 11 h 15"/>
                <a:gd name="T32" fmla="*/ 1 w 11"/>
                <a:gd name="T33" fmla="*/ 11 h 15"/>
                <a:gd name="T34" fmla="*/ 1 w 11"/>
                <a:gd name="T35" fmla="*/ 11 h 15"/>
                <a:gd name="T36" fmla="*/ 1 w 11"/>
                <a:gd name="T37" fmla="*/ 11 h 15"/>
                <a:gd name="T38" fmla="*/ 1 w 11"/>
                <a:gd name="T39" fmla="*/ 12 h 15"/>
                <a:gd name="T40" fmla="*/ 0 w 11"/>
                <a:gd name="T41" fmla="*/ 13 h 15"/>
                <a:gd name="T42" fmla="*/ 0 w 11"/>
                <a:gd name="T43" fmla="*/ 13 h 15"/>
                <a:gd name="T44" fmla="*/ 0 w 11"/>
                <a:gd name="T45" fmla="*/ 14 h 15"/>
                <a:gd name="T46" fmla="*/ 1 w 11"/>
                <a:gd name="T47" fmla="*/ 14 h 15"/>
                <a:gd name="T48" fmla="*/ 1 w 11"/>
                <a:gd name="T49" fmla="*/ 14 h 15"/>
                <a:gd name="T50" fmla="*/ 1 w 11"/>
                <a:gd name="T51" fmla="*/ 13 h 15"/>
                <a:gd name="T52" fmla="*/ 2 w 11"/>
                <a:gd name="T53" fmla="*/ 13 h 15"/>
                <a:gd name="T54" fmla="*/ 3 w 11"/>
                <a:gd name="T55" fmla="*/ 13 h 15"/>
                <a:gd name="T56" fmla="*/ 3 w 11"/>
                <a:gd name="T57" fmla="*/ 13 h 15"/>
                <a:gd name="T58" fmla="*/ 4 w 11"/>
                <a:gd name="T59" fmla="*/ 12 h 15"/>
                <a:gd name="T60" fmla="*/ 4 w 11"/>
                <a:gd name="T61" fmla="*/ 11 h 15"/>
                <a:gd name="T62" fmla="*/ 5 w 11"/>
                <a:gd name="T63" fmla="*/ 11 h 15"/>
                <a:gd name="T64" fmla="*/ 6 w 11"/>
                <a:gd name="T65" fmla="*/ 11 h 15"/>
                <a:gd name="T66" fmla="*/ 6 w 11"/>
                <a:gd name="T67" fmla="*/ 10 h 15"/>
                <a:gd name="T68" fmla="*/ 7 w 11"/>
                <a:gd name="T69" fmla="*/ 9 h 15"/>
                <a:gd name="T70" fmla="*/ 8 w 11"/>
                <a:gd name="T71" fmla="*/ 8 h 15"/>
                <a:gd name="T72" fmla="*/ 8 w 11"/>
                <a:gd name="T73" fmla="*/ 8 h 15"/>
                <a:gd name="T74" fmla="*/ 9 w 11"/>
                <a:gd name="T75" fmla="*/ 7 h 15"/>
                <a:gd name="T76" fmla="*/ 9 w 11"/>
                <a:gd name="T77" fmla="*/ 6 h 15"/>
                <a:gd name="T78" fmla="*/ 9 w 11"/>
                <a:gd name="T79" fmla="*/ 6 h 15"/>
                <a:gd name="T80" fmla="*/ 9 w 11"/>
                <a:gd name="T81" fmla="*/ 5 h 15"/>
                <a:gd name="T82" fmla="*/ 10 w 11"/>
                <a:gd name="T83" fmla="*/ 4 h 15"/>
                <a:gd name="T84" fmla="*/ 10 w 11"/>
                <a:gd name="T85" fmla="*/ 3 h 15"/>
                <a:gd name="T86" fmla="*/ 10 w 11"/>
                <a:gd name="T87" fmla="*/ 2 h 15"/>
                <a:gd name="T88" fmla="*/ 10 w 11"/>
                <a:gd name="T89" fmla="*/ 1 h 15"/>
                <a:gd name="T90" fmla="*/ 10 w 11"/>
                <a:gd name="T91" fmla="*/ 1 h 15"/>
                <a:gd name="T92" fmla="*/ 10 w 11"/>
                <a:gd name="T93" fmla="*/ 0 h 15"/>
                <a:gd name="T94" fmla="*/ 9 w 11"/>
                <a:gd name="T95" fmla="*/ 0 h 15"/>
                <a:gd name="T96" fmla="*/ 9 w 11"/>
                <a:gd name="T97" fmla="*/ 0 h 15"/>
                <a:gd name="T98" fmla="*/ 9 w 11"/>
                <a:gd name="T99" fmla="*/ 1 h 15"/>
                <a:gd name="T100" fmla="*/ 8 w 11"/>
                <a:gd name="T101" fmla="*/ 1 h 15"/>
                <a:gd name="T102" fmla="*/ 8 w 11"/>
                <a:gd name="T103" fmla="*/ 2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1" h="15">
                  <a:moveTo>
                    <a:pt x="8" y="2"/>
                  </a:moveTo>
                  <a:lnTo>
                    <a:pt x="8" y="3"/>
                  </a:lnTo>
                  <a:lnTo>
                    <a:pt x="8" y="4"/>
                  </a:lnTo>
                  <a:lnTo>
                    <a:pt x="8" y="4"/>
                  </a:lnTo>
                  <a:lnTo>
                    <a:pt x="7" y="5"/>
                  </a:lnTo>
                  <a:lnTo>
                    <a:pt x="7" y="6"/>
                  </a:lnTo>
                  <a:lnTo>
                    <a:pt x="6" y="6"/>
                  </a:lnTo>
                  <a:lnTo>
                    <a:pt x="6" y="6"/>
                  </a:lnTo>
                  <a:lnTo>
                    <a:pt x="5" y="7"/>
                  </a:lnTo>
                  <a:lnTo>
                    <a:pt x="5" y="8"/>
                  </a:lnTo>
                  <a:lnTo>
                    <a:pt x="4" y="8"/>
                  </a:lnTo>
                  <a:lnTo>
                    <a:pt x="4" y="8"/>
                  </a:lnTo>
                  <a:lnTo>
                    <a:pt x="4" y="9"/>
                  </a:lnTo>
                  <a:lnTo>
                    <a:pt x="3" y="9"/>
                  </a:lnTo>
                  <a:lnTo>
                    <a:pt x="3" y="10"/>
                  </a:lnTo>
                  <a:lnTo>
                    <a:pt x="2" y="11"/>
                  </a:lnTo>
                  <a:lnTo>
                    <a:pt x="1" y="11"/>
                  </a:lnTo>
                  <a:lnTo>
                    <a:pt x="1" y="11"/>
                  </a:lnTo>
                  <a:lnTo>
                    <a:pt x="1" y="11"/>
                  </a:lnTo>
                  <a:lnTo>
                    <a:pt x="1" y="12"/>
                  </a:lnTo>
                  <a:lnTo>
                    <a:pt x="0" y="13"/>
                  </a:lnTo>
                  <a:lnTo>
                    <a:pt x="0" y="13"/>
                  </a:lnTo>
                  <a:lnTo>
                    <a:pt x="0" y="14"/>
                  </a:lnTo>
                  <a:lnTo>
                    <a:pt x="1" y="14"/>
                  </a:lnTo>
                  <a:lnTo>
                    <a:pt x="1" y="14"/>
                  </a:lnTo>
                  <a:lnTo>
                    <a:pt x="1" y="13"/>
                  </a:lnTo>
                  <a:lnTo>
                    <a:pt x="2" y="13"/>
                  </a:lnTo>
                  <a:lnTo>
                    <a:pt x="3" y="13"/>
                  </a:lnTo>
                  <a:lnTo>
                    <a:pt x="3" y="13"/>
                  </a:lnTo>
                  <a:lnTo>
                    <a:pt x="4" y="12"/>
                  </a:lnTo>
                  <a:lnTo>
                    <a:pt x="4" y="11"/>
                  </a:lnTo>
                  <a:lnTo>
                    <a:pt x="5" y="11"/>
                  </a:lnTo>
                  <a:lnTo>
                    <a:pt x="6" y="11"/>
                  </a:lnTo>
                  <a:lnTo>
                    <a:pt x="6" y="10"/>
                  </a:lnTo>
                  <a:lnTo>
                    <a:pt x="7" y="9"/>
                  </a:lnTo>
                  <a:lnTo>
                    <a:pt x="8" y="8"/>
                  </a:lnTo>
                  <a:lnTo>
                    <a:pt x="8" y="8"/>
                  </a:lnTo>
                  <a:lnTo>
                    <a:pt x="9" y="7"/>
                  </a:lnTo>
                  <a:lnTo>
                    <a:pt x="9" y="6"/>
                  </a:lnTo>
                  <a:lnTo>
                    <a:pt x="9" y="6"/>
                  </a:lnTo>
                  <a:lnTo>
                    <a:pt x="9" y="5"/>
                  </a:lnTo>
                  <a:lnTo>
                    <a:pt x="10" y="4"/>
                  </a:lnTo>
                  <a:lnTo>
                    <a:pt x="10" y="3"/>
                  </a:lnTo>
                  <a:lnTo>
                    <a:pt x="10" y="2"/>
                  </a:lnTo>
                  <a:lnTo>
                    <a:pt x="10" y="1"/>
                  </a:lnTo>
                  <a:lnTo>
                    <a:pt x="10" y="1"/>
                  </a:lnTo>
                  <a:lnTo>
                    <a:pt x="10" y="0"/>
                  </a:lnTo>
                  <a:lnTo>
                    <a:pt x="9" y="0"/>
                  </a:lnTo>
                  <a:lnTo>
                    <a:pt x="9" y="0"/>
                  </a:lnTo>
                  <a:lnTo>
                    <a:pt x="9" y="1"/>
                  </a:lnTo>
                  <a:lnTo>
                    <a:pt x="8" y="1"/>
                  </a:lnTo>
                  <a:lnTo>
                    <a:pt x="8" y="2"/>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02" name="Freeform 599"/>
            <p:cNvSpPr>
              <a:spLocks/>
            </p:cNvSpPr>
            <p:nvPr/>
          </p:nvSpPr>
          <p:spPr bwMode="auto">
            <a:xfrm>
              <a:off x="773" y="3681"/>
              <a:ext cx="10" cy="13"/>
            </a:xfrm>
            <a:custGeom>
              <a:avLst/>
              <a:gdLst>
                <a:gd name="T0" fmla="*/ 7 w 10"/>
                <a:gd name="T1" fmla="*/ 1 h 13"/>
                <a:gd name="T2" fmla="*/ 7 w 10"/>
                <a:gd name="T3" fmla="*/ 2 h 13"/>
                <a:gd name="T4" fmla="*/ 7 w 10"/>
                <a:gd name="T5" fmla="*/ 3 h 13"/>
                <a:gd name="T6" fmla="*/ 7 w 10"/>
                <a:gd name="T7" fmla="*/ 3 h 13"/>
                <a:gd name="T8" fmla="*/ 7 w 10"/>
                <a:gd name="T9" fmla="*/ 3 h 13"/>
                <a:gd name="T10" fmla="*/ 7 w 10"/>
                <a:gd name="T11" fmla="*/ 4 h 13"/>
                <a:gd name="T12" fmla="*/ 6 w 10"/>
                <a:gd name="T13" fmla="*/ 5 h 13"/>
                <a:gd name="T14" fmla="*/ 5 w 10"/>
                <a:gd name="T15" fmla="*/ 5 h 13"/>
                <a:gd name="T16" fmla="*/ 5 w 10"/>
                <a:gd name="T17" fmla="*/ 6 h 13"/>
                <a:gd name="T18" fmla="*/ 4 w 10"/>
                <a:gd name="T19" fmla="*/ 6 h 13"/>
                <a:gd name="T20" fmla="*/ 4 w 10"/>
                <a:gd name="T21" fmla="*/ 7 h 13"/>
                <a:gd name="T22" fmla="*/ 4 w 10"/>
                <a:gd name="T23" fmla="*/ 7 h 13"/>
                <a:gd name="T24" fmla="*/ 3 w 10"/>
                <a:gd name="T25" fmla="*/ 7 h 13"/>
                <a:gd name="T26" fmla="*/ 2 w 10"/>
                <a:gd name="T27" fmla="*/ 8 h 13"/>
                <a:gd name="T28" fmla="*/ 2 w 10"/>
                <a:gd name="T29" fmla="*/ 8 h 13"/>
                <a:gd name="T30" fmla="*/ 1 w 10"/>
                <a:gd name="T31" fmla="*/ 9 h 13"/>
                <a:gd name="T32" fmla="*/ 1 w 10"/>
                <a:gd name="T33" fmla="*/ 9 h 13"/>
                <a:gd name="T34" fmla="*/ 1 w 10"/>
                <a:gd name="T35" fmla="*/ 9 h 13"/>
                <a:gd name="T36" fmla="*/ 1 w 10"/>
                <a:gd name="T37" fmla="*/ 10 h 13"/>
                <a:gd name="T38" fmla="*/ 0 w 10"/>
                <a:gd name="T39" fmla="*/ 10 h 13"/>
                <a:gd name="T40" fmla="*/ 0 w 10"/>
                <a:gd name="T41" fmla="*/ 11 h 13"/>
                <a:gd name="T42" fmla="*/ 0 w 10"/>
                <a:gd name="T43" fmla="*/ 11 h 13"/>
                <a:gd name="T44" fmla="*/ 0 w 10"/>
                <a:gd name="T45" fmla="*/ 12 h 13"/>
                <a:gd name="T46" fmla="*/ 1 w 10"/>
                <a:gd name="T47" fmla="*/ 12 h 13"/>
                <a:gd name="T48" fmla="*/ 1 w 10"/>
                <a:gd name="T49" fmla="*/ 11 h 13"/>
                <a:gd name="T50" fmla="*/ 2 w 10"/>
                <a:gd name="T51" fmla="*/ 11 h 13"/>
                <a:gd name="T52" fmla="*/ 2 w 10"/>
                <a:gd name="T53" fmla="*/ 11 h 13"/>
                <a:gd name="T54" fmla="*/ 3 w 10"/>
                <a:gd name="T55" fmla="*/ 10 h 13"/>
                <a:gd name="T56" fmla="*/ 4 w 10"/>
                <a:gd name="T57" fmla="*/ 10 h 13"/>
                <a:gd name="T58" fmla="*/ 4 w 10"/>
                <a:gd name="T59" fmla="*/ 9 h 13"/>
                <a:gd name="T60" fmla="*/ 5 w 10"/>
                <a:gd name="T61" fmla="*/ 9 h 13"/>
                <a:gd name="T62" fmla="*/ 5 w 10"/>
                <a:gd name="T63" fmla="*/ 9 h 13"/>
                <a:gd name="T64" fmla="*/ 6 w 10"/>
                <a:gd name="T65" fmla="*/ 8 h 13"/>
                <a:gd name="T66" fmla="*/ 7 w 10"/>
                <a:gd name="T67" fmla="*/ 7 h 13"/>
                <a:gd name="T68" fmla="*/ 7 w 10"/>
                <a:gd name="T69" fmla="*/ 7 h 13"/>
                <a:gd name="T70" fmla="*/ 7 w 10"/>
                <a:gd name="T71" fmla="*/ 6 h 13"/>
                <a:gd name="T72" fmla="*/ 8 w 10"/>
                <a:gd name="T73" fmla="*/ 5 h 13"/>
                <a:gd name="T74" fmla="*/ 8 w 10"/>
                <a:gd name="T75" fmla="*/ 5 h 13"/>
                <a:gd name="T76" fmla="*/ 8 w 10"/>
                <a:gd name="T77" fmla="*/ 4 h 13"/>
                <a:gd name="T78" fmla="*/ 8 w 10"/>
                <a:gd name="T79" fmla="*/ 3 h 13"/>
                <a:gd name="T80" fmla="*/ 8 w 10"/>
                <a:gd name="T81" fmla="*/ 3 h 13"/>
                <a:gd name="T82" fmla="*/ 9 w 10"/>
                <a:gd name="T83" fmla="*/ 2 h 13"/>
                <a:gd name="T84" fmla="*/ 9 w 10"/>
                <a:gd name="T85" fmla="*/ 1 h 13"/>
                <a:gd name="T86" fmla="*/ 9 w 10"/>
                <a:gd name="T87" fmla="*/ 1 h 13"/>
                <a:gd name="T88" fmla="*/ 9 w 10"/>
                <a:gd name="T89" fmla="*/ 0 h 13"/>
                <a:gd name="T90" fmla="*/ 8 w 10"/>
                <a:gd name="T91" fmla="*/ 0 h 13"/>
                <a:gd name="T92" fmla="*/ 8 w 10"/>
                <a:gd name="T93" fmla="*/ 0 h 13"/>
                <a:gd name="T94" fmla="*/ 8 w 10"/>
                <a:gd name="T95" fmla="*/ 1 h 13"/>
                <a:gd name="T96" fmla="*/ 7 w 10"/>
                <a:gd name="T97" fmla="*/ 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0" h="13">
                  <a:moveTo>
                    <a:pt x="7" y="1"/>
                  </a:moveTo>
                  <a:lnTo>
                    <a:pt x="7" y="2"/>
                  </a:lnTo>
                  <a:lnTo>
                    <a:pt x="7" y="3"/>
                  </a:lnTo>
                  <a:lnTo>
                    <a:pt x="7" y="3"/>
                  </a:lnTo>
                  <a:lnTo>
                    <a:pt x="7" y="3"/>
                  </a:lnTo>
                  <a:lnTo>
                    <a:pt x="7" y="4"/>
                  </a:lnTo>
                  <a:lnTo>
                    <a:pt x="6" y="5"/>
                  </a:lnTo>
                  <a:lnTo>
                    <a:pt x="5" y="5"/>
                  </a:lnTo>
                  <a:lnTo>
                    <a:pt x="5" y="6"/>
                  </a:lnTo>
                  <a:lnTo>
                    <a:pt x="4" y="6"/>
                  </a:lnTo>
                  <a:lnTo>
                    <a:pt x="4" y="7"/>
                  </a:lnTo>
                  <a:lnTo>
                    <a:pt x="4" y="7"/>
                  </a:lnTo>
                  <a:lnTo>
                    <a:pt x="3" y="7"/>
                  </a:lnTo>
                  <a:lnTo>
                    <a:pt x="2" y="8"/>
                  </a:lnTo>
                  <a:lnTo>
                    <a:pt x="2" y="8"/>
                  </a:lnTo>
                  <a:lnTo>
                    <a:pt x="1" y="9"/>
                  </a:lnTo>
                  <a:lnTo>
                    <a:pt x="1" y="9"/>
                  </a:lnTo>
                  <a:lnTo>
                    <a:pt x="1" y="9"/>
                  </a:lnTo>
                  <a:lnTo>
                    <a:pt x="1" y="10"/>
                  </a:lnTo>
                  <a:lnTo>
                    <a:pt x="0" y="10"/>
                  </a:lnTo>
                  <a:lnTo>
                    <a:pt x="0" y="11"/>
                  </a:lnTo>
                  <a:lnTo>
                    <a:pt x="0" y="11"/>
                  </a:lnTo>
                  <a:lnTo>
                    <a:pt x="0" y="12"/>
                  </a:lnTo>
                  <a:lnTo>
                    <a:pt x="1" y="12"/>
                  </a:lnTo>
                  <a:lnTo>
                    <a:pt x="1" y="11"/>
                  </a:lnTo>
                  <a:lnTo>
                    <a:pt x="2" y="11"/>
                  </a:lnTo>
                  <a:lnTo>
                    <a:pt x="2" y="11"/>
                  </a:lnTo>
                  <a:lnTo>
                    <a:pt x="3" y="10"/>
                  </a:lnTo>
                  <a:lnTo>
                    <a:pt x="4" y="10"/>
                  </a:lnTo>
                  <a:lnTo>
                    <a:pt x="4" y="9"/>
                  </a:lnTo>
                  <a:lnTo>
                    <a:pt x="5" y="9"/>
                  </a:lnTo>
                  <a:lnTo>
                    <a:pt x="5" y="9"/>
                  </a:lnTo>
                  <a:lnTo>
                    <a:pt x="6" y="8"/>
                  </a:lnTo>
                  <a:lnTo>
                    <a:pt x="7" y="7"/>
                  </a:lnTo>
                  <a:lnTo>
                    <a:pt x="7" y="7"/>
                  </a:lnTo>
                  <a:lnTo>
                    <a:pt x="7" y="6"/>
                  </a:lnTo>
                  <a:lnTo>
                    <a:pt x="8" y="5"/>
                  </a:lnTo>
                  <a:lnTo>
                    <a:pt x="8" y="5"/>
                  </a:lnTo>
                  <a:lnTo>
                    <a:pt x="8" y="4"/>
                  </a:lnTo>
                  <a:lnTo>
                    <a:pt x="8" y="3"/>
                  </a:lnTo>
                  <a:lnTo>
                    <a:pt x="8" y="3"/>
                  </a:lnTo>
                  <a:lnTo>
                    <a:pt x="9" y="2"/>
                  </a:lnTo>
                  <a:lnTo>
                    <a:pt x="9" y="1"/>
                  </a:lnTo>
                  <a:lnTo>
                    <a:pt x="9" y="1"/>
                  </a:lnTo>
                  <a:lnTo>
                    <a:pt x="9" y="0"/>
                  </a:lnTo>
                  <a:lnTo>
                    <a:pt x="8" y="0"/>
                  </a:lnTo>
                  <a:lnTo>
                    <a:pt x="8" y="0"/>
                  </a:lnTo>
                  <a:lnTo>
                    <a:pt x="8" y="1"/>
                  </a:lnTo>
                  <a:lnTo>
                    <a:pt x="7" y="1"/>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03" name="Freeform 600"/>
            <p:cNvSpPr>
              <a:spLocks/>
            </p:cNvSpPr>
            <p:nvPr/>
          </p:nvSpPr>
          <p:spPr bwMode="auto">
            <a:xfrm>
              <a:off x="780" y="3683"/>
              <a:ext cx="8" cy="14"/>
            </a:xfrm>
            <a:custGeom>
              <a:avLst/>
              <a:gdLst>
                <a:gd name="T0" fmla="*/ 5 w 8"/>
                <a:gd name="T1" fmla="*/ 3 h 14"/>
                <a:gd name="T2" fmla="*/ 5 w 8"/>
                <a:gd name="T3" fmla="*/ 3 h 14"/>
                <a:gd name="T4" fmla="*/ 5 w 8"/>
                <a:gd name="T5" fmla="*/ 3 h 14"/>
                <a:gd name="T6" fmla="*/ 5 w 8"/>
                <a:gd name="T7" fmla="*/ 4 h 14"/>
                <a:gd name="T8" fmla="*/ 5 w 8"/>
                <a:gd name="T9" fmla="*/ 5 h 14"/>
                <a:gd name="T10" fmla="*/ 4 w 8"/>
                <a:gd name="T11" fmla="*/ 5 h 14"/>
                <a:gd name="T12" fmla="*/ 4 w 8"/>
                <a:gd name="T13" fmla="*/ 6 h 14"/>
                <a:gd name="T14" fmla="*/ 4 w 8"/>
                <a:gd name="T15" fmla="*/ 6 h 14"/>
                <a:gd name="T16" fmla="*/ 4 w 8"/>
                <a:gd name="T17" fmla="*/ 7 h 14"/>
                <a:gd name="T18" fmla="*/ 3 w 8"/>
                <a:gd name="T19" fmla="*/ 8 h 14"/>
                <a:gd name="T20" fmla="*/ 3 w 8"/>
                <a:gd name="T21" fmla="*/ 8 h 14"/>
                <a:gd name="T22" fmla="*/ 3 w 8"/>
                <a:gd name="T23" fmla="*/ 8 h 14"/>
                <a:gd name="T24" fmla="*/ 2 w 8"/>
                <a:gd name="T25" fmla="*/ 8 h 14"/>
                <a:gd name="T26" fmla="*/ 2 w 8"/>
                <a:gd name="T27" fmla="*/ 9 h 14"/>
                <a:gd name="T28" fmla="*/ 1 w 8"/>
                <a:gd name="T29" fmla="*/ 10 h 14"/>
                <a:gd name="T30" fmla="*/ 1 w 8"/>
                <a:gd name="T31" fmla="*/ 10 h 14"/>
                <a:gd name="T32" fmla="*/ 1 w 8"/>
                <a:gd name="T33" fmla="*/ 11 h 14"/>
                <a:gd name="T34" fmla="*/ 0 w 8"/>
                <a:gd name="T35" fmla="*/ 12 h 14"/>
                <a:gd name="T36" fmla="*/ 0 w 8"/>
                <a:gd name="T37" fmla="*/ 12 h 14"/>
                <a:gd name="T38" fmla="*/ 0 w 8"/>
                <a:gd name="T39" fmla="*/ 13 h 14"/>
                <a:gd name="T40" fmla="*/ 1 w 8"/>
                <a:gd name="T41" fmla="*/ 13 h 14"/>
                <a:gd name="T42" fmla="*/ 1 w 8"/>
                <a:gd name="T43" fmla="*/ 13 h 14"/>
                <a:gd name="T44" fmla="*/ 1 w 8"/>
                <a:gd name="T45" fmla="*/ 12 h 14"/>
                <a:gd name="T46" fmla="*/ 2 w 8"/>
                <a:gd name="T47" fmla="*/ 12 h 14"/>
                <a:gd name="T48" fmla="*/ 2 w 8"/>
                <a:gd name="T49" fmla="*/ 12 h 14"/>
                <a:gd name="T50" fmla="*/ 2 w 8"/>
                <a:gd name="T51" fmla="*/ 11 h 14"/>
                <a:gd name="T52" fmla="*/ 3 w 8"/>
                <a:gd name="T53" fmla="*/ 11 h 14"/>
                <a:gd name="T54" fmla="*/ 3 w 8"/>
                <a:gd name="T55" fmla="*/ 10 h 14"/>
                <a:gd name="T56" fmla="*/ 4 w 8"/>
                <a:gd name="T57" fmla="*/ 10 h 14"/>
                <a:gd name="T58" fmla="*/ 4 w 8"/>
                <a:gd name="T59" fmla="*/ 10 h 14"/>
                <a:gd name="T60" fmla="*/ 5 w 8"/>
                <a:gd name="T61" fmla="*/ 9 h 14"/>
                <a:gd name="T62" fmla="*/ 5 w 8"/>
                <a:gd name="T63" fmla="*/ 8 h 14"/>
                <a:gd name="T64" fmla="*/ 5 w 8"/>
                <a:gd name="T65" fmla="*/ 8 h 14"/>
                <a:gd name="T66" fmla="*/ 6 w 8"/>
                <a:gd name="T67" fmla="*/ 7 h 14"/>
                <a:gd name="T68" fmla="*/ 6 w 8"/>
                <a:gd name="T69" fmla="*/ 6 h 14"/>
                <a:gd name="T70" fmla="*/ 6 w 8"/>
                <a:gd name="T71" fmla="*/ 5 h 14"/>
                <a:gd name="T72" fmla="*/ 6 w 8"/>
                <a:gd name="T73" fmla="*/ 5 h 14"/>
                <a:gd name="T74" fmla="*/ 7 w 8"/>
                <a:gd name="T75" fmla="*/ 4 h 14"/>
                <a:gd name="T76" fmla="*/ 7 w 8"/>
                <a:gd name="T77" fmla="*/ 3 h 14"/>
                <a:gd name="T78" fmla="*/ 7 w 8"/>
                <a:gd name="T79" fmla="*/ 3 h 14"/>
                <a:gd name="T80" fmla="*/ 7 w 8"/>
                <a:gd name="T81" fmla="*/ 2 h 14"/>
                <a:gd name="T82" fmla="*/ 7 w 8"/>
                <a:gd name="T83" fmla="*/ 1 h 14"/>
                <a:gd name="T84" fmla="*/ 7 w 8"/>
                <a:gd name="T85" fmla="*/ 1 h 14"/>
                <a:gd name="T86" fmla="*/ 6 w 8"/>
                <a:gd name="T87" fmla="*/ 0 h 14"/>
                <a:gd name="T88" fmla="*/ 6 w 8"/>
                <a:gd name="T89" fmla="*/ 1 h 14"/>
                <a:gd name="T90" fmla="*/ 6 w 8"/>
                <a:gd name="T91" fmla="*/ 1 h 14"/>
                <a:gd name="T92" fmla="*/ 6 w 8"/>
                <a:gd name="T93" fmla="*/ 1 h 14"/>
                <a:gd name="T94" fmla="*/ 5 w 8"/>
                <a:gd name="T95" fmla="*/ 2 h 14"/>
                <a:gd name="T96" fmla="*/ 5 w 8"/>
                <a:gd name="T97"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 h="14">
                  <a:moveTo>
                    <a:pt x="5" y="3"/>
                  </a:moveTo>
                  <a:lnTo>
                    <a:pt x="5" y="3"/>
                  </a:lnTo>
                  <a:lnTo>
                    <a:pt x="5" y="3"/>
                  </a:lnTo>
                  <a:lnTo>
                    <a:pt x="5" y="4"/>
                  </a:lnTo>
                  <a:lnTo>
                    <a:pt x="5" y="5"/>
                  </a:lnTo>
                  <a:lnTo>
                    <a:pt x="4" y="5"/>
                  </a:lnTo>
                  <a:lnTo>
                    <a:pt x="4" y="6"/>
                  </a:lnTo>
                  <a:lnTo>
                    <a:pt x="4" y="6"/>
                  </a:lnTo>
                  <a:lnTo>
                    <a:pt x="4" y="7"/>
                  </a:lnTo>
                  <a:lnTo>
                    <a:pt x="3" y="8"/>
                  </a:lnTo>
                  <a:lnTo>
                    <a:pt x="3" y="8"/>
                  </a:lnTo>
                  <a:lnTo>
                    <a:pt x="3" y="8"/>
                  </a:lnTo>
                  <a:lnTo>
                    <a:pt x="2" y="8"/>
                  </a:lnTo>
                  <a:lnTo>
                    <a:pt x="2" y="9"/>
                  </a:lnTo>
                  <a:lnTo>
                    <a:pt x="1" y="10"/>
                  </a:lnTo>
                  <a:lnTo>
                    <a:pt x="1" y="10"/>
                  </a:lnTo>
                  <a:lnTo>
                    <a:pt x="1" y="11"/>
                  </a:lnTo>
                  <a:lnTo>
                    <a:pt x="0" y="12"/>
                  </a:lnTo>
                  <a:lnTo>
                    <a:pt x="0" y="12"/>
                  </a:lnTo>
                  <a:lnTo>
                    <a:pt x="0" y="13"/>
                  </a:lnTo>
                  <a:lnTo>
                    <a:pt x="1" y="13"/>
                  </a:lnTo>
                  <a:lnTo>
                    <a:pt x="1" y="13"/>
                  </a:lnTo>
                  <a:lnTo>
                    <a:pt x="1" y="12"/>
                  </a:lnTo>
                  <a:lnTo>
                    <a:pt x="2" y="12"/>
                  </a:lnTo>
                  <a:lnTo>
                    <a:pt x="2" y="12"/>
                  </a:lnTo>
                  <a:lnTo>
                    <a:pt x="2" y="11"/>
                  </a:lnTo>
                  <a:lnTo>
                    <a:pt x="3" y="11"/>
                  </a:lnTo>
                  <a:lnTo>
                    <a:pt x="3" y="10"/>
                  </a:lnTo>
                  <a:lnTo>
                    <a:pt x="4" y="10"/>
                  </a:lnTo>
                  <a:lnTo>
                    <a:pt x="4" y="10"/>
                  </a:lnTo>
                  <a:lnTo>
                    <a:pt x="5" y="9"/>
                  </a:lnTo>
                  <a:lnTo>
                    <a:pt x="5" y="8"/>
                  </a:lnTo>
                  <a:lnTo>
                    <a:pt x="5" y="8"/>
                  </a:lnTo>
                  <a:lnTo>
                    <a:pt x="6" y="7"/>
                  </a:lnTo>
                  <a:lnTo>
                    <a:pt x="6" y="6"/>
                  </a:lnTo>
                  <a:lnTo>
                    <a:pt x="6" y="5"/>
                  </a:lnTo>
                  <a:lnTo>
                    <a:pt x="6" y="5"/>
                  </a:lnTo>
                  <a:lnTo>
                    <a:pt x="7" y="4"/>
                  </a:lnTo>
                  <a:lnTo>
                    <a:pt x="7" y="3"/>
                  </a:lnTo>
                  <a:lnTo>
                    <a:pt x="7" y="3"/>
                  </a:lnTo>
                  <a:lnTo>
                    <a:pt x="7" y="2"/>
                  </a:lnTo>
                  <a:lnTo>
                    <a:pt x="7" y="1"/>
                  </a:lnTo>
                  <a:lnTo>
                    <a:pt x="7" y="1"/>
                  </a:lnTo>
                  <a:lnTo>
                    <a:pt x="6" y="0"/>
                  </a:lnTo>
                  <a:lnTo>
                    <a:pt x="6" y="1"/>
                  </a:lnTo>
                  <a:lnTo>
                    <a:pt x="6" y="1"/>
                  </a:lnTo>
                  <a:lnTo>
                    <a:pt x="6" y="1"/>
                  </a:lnTo>
                  <a:lnTo>
                    <a:pt x="5" y="2"/>
                  </a:lnTo>
                  <a:lnTo>
                    <a:pt x="5" y="3"/>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04" name="Freeform 601"/>
            <p:cNvSpPr>
              <a:spLocks/>
            </p:cNvSpPr>
            <p:nvPr/>
          </p:nvSpPr>
          <p:spPr bwMode="auto">
            <a:xfrm>
              <a:off x="719" y="3570"/>
              <a:ext cx="13" cy="12"/>
            </a:xfrm>
            <a:custGeom>
              <a:avLst/>
              <a:gdLst>
                <a:gd name="T0" fmla="*/ 11 w 13"/>
                <a:gd name="T1" fmla="*/ 1 h 12"/>
                <a:gd name="T2" fmla="*/ 11 w 13"/>
                <a:gd name="T3" fmla="*/ 2 h 12"/>
                <a:gd name="T4" fmla="*/ 11 w 13"/>
                <a:gd name="T5" fmla="*/ 3 h 12"/>
                <a:gd name="T6" fmla="*/ 10 w 13"/>
                <a:gd name="T7" fmla="*/ 3 h 12"/>
                <a:gd name="T8" fmla="*/ 9 w 13"/>
                <a:gd name="T9" fmla="*/ 3 h 12"/>
                <a:gd name="T10" fmla="*/ 9 w 13"/>
                <a:gd name="T11" fmla="*/ 4 h 12"/>
                <a:gd name="T12" fmla="*/ 9 w 13"/>
                <a:gd name="T13" fmla="*/ 5 h 12"/>
                <a:gd name="T14" fmla="*/ 8 w 13"/>
                <a:gd name="T15" fmla="*/ 5 h 12"/>
                <a:gd name="T16" fmla="*/ 7 w 13"/>
                <a:gd name="T17" fmla="*/ 6 h 12"/>
                <a:gd name="T18" fmla="*/ 6 w 13"/>
                <a:gd name="T19" fmla="*/ 6 h 12"/>
                <a:gd name="T20" fmla="*/ 5 w 13"/>
                <a:gd name="T21" fmla="*/ 7 h 12"/>
                <a:gd name="T22" fmla="*/ 5 w 13"/>
                <a:gd name="T23" fmla="*/ 7 h 12"/>
                <a:gd name="T24" fmla="*/ 4 w 13"/>
                <a:gd name="T25" fmla="*/ 8 h 12"/>
                <a:gd name="T26" fmla="*/ 3 w 13"/>
                <a:gd name="T27" fmla="*/ 8 h 12"/>
                <a:gd name="T28" fmla="*/ 3 w 13"/>
                <a:gd name="T29" fmla="*/ 8 h 12"/>
                <a:gd name="T30" fmla="*/ 2 w 13"/>
                <a:gd name="T31" fmla="*/ 8 h 12"/>
                <a:gd name="T32" fmla="*/ 1 w 13"/>
                <a:gd name="T33" fmla="*/ 9 h 12"/>
                <a:gd name="T34" fmla="*/ 1 w 13"/>
                <a:gd name="T35" fmla="*/ 9 h 12"/>
                <a:gd name="T36" fmla="*/ 0 w 13"/>
                <a:gd name="T37" fmla="*/ 10 h 12"/>
                <a:gd name="T38" fmla="*/ 0 w 13"/>
                <a:gd name="T39" fmla="*/ 10 h 12"/>
                <a:gd name="T40" fmla="*/ 0 w 13"/>
                <a:gd name="T41" fmla="*/ 11 h 12"/>
                <a:gd name="T42" fmla="*/ 1 w 13"/>
                <a:gd name="T43" fmla="*/ 11 h 12"/>
                <a:gd name="T44" fmla="*/ 1 w 13"/>
                <a:gd name="T45" fmla="*/ 11 h 12"/>
                <a:gd name="T46" fmla="*/ 2 w 13"/>
                <a:gd name="T47" fmla="*/ 10 h 12"/>
                <a:gd name="T48" fmla="*/ 3 w 13"/>
                <a:gd name="T49" fmla="*/ 10 h 12"/>
                <a:gd name="T50" fmla="*/ 3 w 13"/>
                <a:gd name="T51" fmla="*/ 10 h 12"/>
                <a:gd name="T52" fmla="*/ 4 w 13"/>
                <a:gd name="T53" fmla="*/ 10 h 12"/>
                <a:gd name="T54" fmla="*/ 5 w 13"/>
                <a:gd name="T55" fmla="*/ 9 h 12"/>
                <a:gd name="T56" fmla="*/ 6 w 13"/>
                <a:gd name="T57" fmla="*/ 8 h 12"/>
                <a:gd name="T58" fmla="*/ 7 w 13"/>
                <a:gd name="T59" fmla="*/ 8 h 12"/>
                <a:gd name="T60" fmla="*/ 8 w 13"/>
                <a:gd name="T61" fmla="*/ 7 h 12"/>
                <a:gd name="T62" fmla="*/ 9 w 13"/>
                <a:gd name="T63" fmla="*/ 6 h 12"/>
                <a:gd name="T64" fmla="*/ 9 w 13"/>
                <a:gd name="T65" fmla="*/ 6 h 12"/>
                <a:gd name="T66" fmla="*/ 10 w 13"/>
                <a:gd name="T67" fmla="*/ 5 h 12"/>
                <a:gd name="T68" fmla="*/ 11 w 13"/>
                <a:gd name="T69" fmla="*/ 5 h 12"/>
                <a:gd name="T70" fmla="*/ 11 w 13"/>
                <a:gd name="T71" fmla="*/ 5 h 12"/>
                <a:gd name="T72" fmla="*/ 12 w 13"/>
                <a:gd name="T73" fmla="*/ 4 h 12"/>
                <a:gd name="T74" fmla="*/ 12 w 13"/>
                <a:gd name="T75" fmla="*/ 3 h 12"/>
                <a:gd name="T76" fmla="*/ 12 w 13"/>
                <a:gd name="T77" fmla="*/ 3 h 12"/>
                <a:gd name="T78" fmla="*/ 12 w 13"/>
                <a:gd name="T79" fmla="*/ 2 h 12"/>
                <a:gd name="T80" fmla="*/ 12 w 13"/>
                <a:gd name="T81" fmla="*/ 1 h 12"/>
                <a:gd name="T82" fmla="*/ 12 w 13"/>
                <a:gd name="T83" fmla="*/ 1 h 12"/>
                <a:gd name="T84" fmla="*/ 12 w 13"/>
                <a:gd name="T85" fmla="*/ 0 h 12"/>
                <a:gd name="T86" fmla="*/ 11 w 13"/>
                <a:gd name="T87" fmla="*/ 1 h 12"/>
                <a:gd name="T88" fmla="*/ 11 w 13"/>
                <a:gd name="T89" fmla="*/ 1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3" h="12">
                  <a:moveTo>
                    <a:pt x="11" y="1"/>
                  </a:moveTo>
                  <a:lnTo>
                    <a:pt x="11" y="2"/>
                  </a:lnTo>
                  <a:lnTo>
                    <a:pt x="11" y="3"/>
                  </a:lnTo>
                  <a:lnTo>
                    <a:pt x="10" y="3"/>
                  </a:lnTo>
                  <a:lnTo>
                    <a:pt x="9" y="3"/>
                  </a:lnTo>
                  <a:lnTo>
                    <a:pt x="9" y="4"/>
                  </a:lnTo>
                  <a:lnTo>
                    <a:pt x="9" y="5"/>
                  </a:lnTo>
                  <a:lnTo>
                    <a:pt x="8" y="5"/>
                  </a:lnTo>
                  <a:lnTo>
                    <a:pt x="7" y="6"/>
                  </a:lnTo>
                  <a:lnTo>
                    <a:pt x="6" y="6"/>
                  </a:lnTo>
                  <a:lnTo>
                    <a:pt x="5" y="7"/>
                  </a:lnTo>
                  <a:lnTo>
                    <a:pt x="5" y="7"/>
                  </a:lnTo>
                  <a:lnTo>
                    <a:pt x="4" y="8"/>
                  </a:lnTo>
                  <a:lnTo>
                    <a:pt x="3" y="8"/>
                  </a:lnTo>
                  <a:lnTo>
                    <a:pt x="3" y="8"/>
                  </a:lnTo>
                  <a:lnTo>
                    <a:pt x="2" y="8"/>
                  </a:lnTo>
                  <a:lnTo>
                    <a:pt x="1" y="9"/>
                  </a:lnTo>
                  <a:lnTo>
                    <a:pt x="1" y="9"/>
                  </a:lnTo>
                  <a:lnTo>
                    <a:pt x="0" y="10"/>
                  </a:lnTo>
                  <a:lnTo>
                    <a:pt x="0" y="10"/>
                  </a:lnTo>
                  <a:lnTo>
                    <a:pt x="0" y="11"/>
                  </a:lnTo>
                  <a:lnTo>
                    <a:pt x="1" y="11"/>
                  </a:lnTo>
                  <a:lnTo>
                    <a:pt x="1" y="11"/>
                  </a:lnTo>
                  <a:lnTo>
                    <a:pt x="2" y="10"/>
                  </a:lnTo>
                  <a:lnTo>
                    <a:pt x="3" y="10"/>
                  </a:lnTo>
                  <a:lnTo>
                    <a:pt x="3" y="10"/>
                  </a:lnTo>
                  <a:lnTo>
                    <a:pt x="4" y="10"/>
                  </a:lnTo>
                  <a:lnTo>
                    <a:pt x="5" y="9"/>
                  </a:lnTo>
                  <a:lnTo>
                    <a:pt x="6" y="8"/>
                  </a:lnTo>
                  <a:lnTo>
                    <a:pt x="7" y="8"/>
                  </a:lnTo>
                  <a:lnTo>
                    <a:pt x="8" y="7"/>
                  </a:lnTo>
                  <a:lnTo>
                    <a:pt x="9" y="6"/>
                  </a:lnTo>
                  <a:lnTo>
                    <a:pt x="9" y="6"/>
                  </a:lnTo>
                  <a:lnTo>
                    <a:pt x="10" y="5"/>
                  </a:lnTo>
                  <a:lnTo>
                    <a:pt x="11" y="5"/>
                  </a:lnTo>
                  <a:lnTo>
                    <a:pt x="11" y="5"/>
                  </a:lnTo>
                  <a:lnTo>
                    <a:pt x="12" y="4"/>
                  </a:lnTo>
                  <a:lnTo>
                    <a:pt x="12" y="3"/>
                  </a:lnTo>
                  <a:lnTo>
                    <a:pt x="12" y="3"/>
                  </a:lnTo>
                  <a:lnTo>
                    <a:pt x="12" y="2"/>
                  </a:lnTo>
                  <a:lnTo>
                    <a:pt x="12" y="1"/>
                  </a:lnTo>
                  <a:lnTo>
                    <a:pt x="12" y="1"/>
                  </a:lnTo>
                  <a:lnTo>
                    <a:pt x="12" y="0"/>
                  </a:lnTo>
                  <a:lnTo>
                    <a:pt x="11" y="1"/>
                  </a:lnTo>
                  <a:lnTo>
                    <a:pt x="11" y="1"/>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05" name="Freeform 602"/>
            <p:cNvSpPr>
              <a:spLocks/>
            </p:cNvSpPr>
            <p:nvPr/>
          </p:nvSpPr>
          <p:spPr bwMode="auto">
            <a:xfrm>
              <a:off x="722" y="3580"/>
              <a:ext cx="14" cy="11"/>
            </a:xfrm>
            <a:custGeom>
              <a:avLst/>
              <a:gdLst>
                <a:gd name="T0" fmla="*/ 12 w 14"/>
                <a:gd name="T1" fmla="*/ 1 h 11"/>
                <a:gd name="T2" fmla="*/ 12 w 14"/>
                <a:gd name="T3" fmla="*/ 1 h 11"/>
                <a:gd name="T4" fmla="*/ 11 w 14"/>
                <a:gd name="T5" fmla="*/ 2 h 11"/>
                <a:gd name="T6" fmla="*/ 11 w 14"/>
                <a:gd name="T7" fmla="*/ 3 h 11"/>
                <a:gd name="T8" fmla="*/ 10 w 14"/>
                <a:gd name="T9" fmla="*/ 3 h 11"/>
                <a:gd name="T10" fmla="*/ 10 w 14"/>
                <a:gd name="T11" fmla="*/ 3 h 11"/>
                <a:gd name="T12" fmla="*/ 9 w 14"/>
                <a:gd name="T13" fmla="*/ 4 h 11"/>
                <a:gd name="T14" fmla="*/ 8 w 14"/>
                <a:gd name="T15" fmla="*/ 4 h 11"/>
                <a:gd name="T16" fmla="*/ 8 w 14"/>
                <a:gd name="T17" fmla="*/ 5 h 11"/>
                <a:gd name="T18" fmla="*/ 7 w 14"/>
                <a:gd name="T19" fmla="*/ 6 h 11"/>
                <a:gd name="T20" fmla="*/ 6 w 14"/>
                <a:gd name="T21" fmla="*/ 6 h 11"/>
                <a:gd name="T22" fmla="*/ 5 w 14"/>
                <a:gd name="T23" fmla="*/ 6 h 11"/>
                <a:gd name="T24" fmla="*/ 5 w 14"/>
                <a:gd name="T25" fmla="*/ 7 h 11"/>
                <a:gd name="T26" fmla="*/ 4 w 14"/>
                <a:gd name="T27" fmla="*/ 8 h 11"/>
                <a:gd name="T28" fmla="*/ 3 w 14"/>
                <a:gd name="T29" fmla="*/ 8 h 11"/>
                <a:gd name="T30" fmla="*/ 3 w 14"/>
                <a:gd name="T31" fmla="*/ 8 h 11"/>
                <a:gd name="T32" fmla="*/ 2 w 14"/>
                <a:gd name="T33" fmla="*/ 8 h 11"/>
                <a:gd name="T34" fmla="*/ 2 w 14"/>
                <a:gd name="T35" fmla="*/ 8 h 11"/>
                <a:gd name="T36" fmla="*/ 1 w 14"/>
                <a:gd name="T37" fmla="*/ 8 h 11"/>
                <a:gd name="T38" fmla="*/ 1 w 14"/>
                <a:gd name="T39" fmla="*/ 8 h 11"/>
                <a:gd name="T40" fmla="*/ 1 w 14"/>
                <a:gd name="T41" fmla="*/ 9 h 11"/>
                <a:gd name="T42" fmla="*/ 1 w 14"/>
                <a:gd name="T43" fmla="*/ 9 h 11"/>
                <a:gd name="T44" fmla="*/ 0 w 14"/>
                <a:gd name="T45" fmla="*/ 9 h 11"/>
                <a:gd name="T46" fmla="*/ 0 w 14"/>
                <a:gd name="T47" fmla="*/ 10 h 11"/>
                <a:gd name="T48" fmla="*/ 1 w 14"/>
                <a:gd name="T49" fmla="*/ 10 h 11"/>
                <a:gd name="T50" fmla="*/ 1 w 14"/>
                <a:gd name="T51" fmla="*/ 10 h 11"/>
                <a:gd name="T52" fmla="*/ 2 w 14"/>
                <a:gd name="T53" fmla="*/ 10 h 11"/>
                <a:gd name="T54" fmla="*/ 3 w 14"/>
                <a:gd name="T55" fmla="*/ 9 h 11"/>
                <a:gd name="T56" fmla="*/ 4 w 14"/>
                <a:gd name="T57" fmla="*/ 9 h 11"/>
                <a:gd name="T58" fmla="*/ 5 w 14"/>
                <a:gd name="T59" fmla="*/ 9 h 11"/>
                <a:gd name="T60" fmla="*/ 5 w 14"/>
                <a:gd name="T61" fmla="*/ 8 h 11"/>
                <a:gd name="T62" fmla="*/ 6 w 14"/>
                <a:gd name="T63" fmla="*/ 8 h 11"/>
                <a:gd name="T64" fmla="*/ 8 w 14"/>
                <a:gd name="T65" fmla="*/ 7 h 11"/>
                <a:gd name="T66" fmla="*/ 8 w 14"/>
                <a:gd name="T67" fmla="*/ 6 h 11"/>
                <a:gd name="T68" fmla="*/ 10 w 14"/>
                <a:gd name="T69" fmla="*/ 6 h 11"/>
                <a:gd name="T70" fmla="*/ 10 w 14"/>
                <a:gd name="T71" fmla="*/ 5 h 11"/>
                <a:gd name="T72" fmla="*/ 11 w 14"/>
                <a:gd name="T73" fmla="*/ 4 h 11"/>
                <a:gd name="T74" fmla="*/ 12 w 14"/>
                <a:gd name="T75" fmla="*/ 4 h 11"/>
                <a:gd name="T76" fmla="*/ 12 w 14"/>
                <a:gd name="T77" fmla="*/ 4 h 11"/>
                <a:gd name="T78" fmla="*/ 12 w 14"/>
                <a:gd name="T79" fmla="*/ 3 h 11"/>
                <a:gd name="T80" fmla="*/ 13 w 14"/>
                <a:gd name="T81" fmla="*/ 3 h 11"/>
                <a:gd name="T82" fmla="*/ 13 w 14"/>
                <a:gd name="T83" fmla="*/ 2 h 11"/>
                <a:gd name="T84" fmla="*/ 13 w 14"/>
                <a:gd name="T85" fmla="*/ 1 h 11"/>
                <a:gd name="T86" fmla="*/ 13 w 14"/>
                <a:gd name="T87" fmla="*/ 1 h 11"/>
                <a:gd name="T88" fmla="*/ 13 w 14"/>
                <a:gd name="T89" fmla="*/ 0 h 11"/>
                <a:gd name="T90" fmla="*/ 12 w 14"/>
                <a:gd name="T91" fmla="*/ 0 h 11"/>
                <a:gd name="T92" fmla="*/ 12 w 14"/>
                <a:gd name="T93" fmla="*/ 1 h 11"/>
                <a:gd name="T94" fmla="*/ 12 w 14"/>
                <a:gd name="T95"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4" h="11">
                  <a:moveTo>
                    <a:pt x="12" y="1"/>
                  </a:moveTo>
                  <a:lnTo>
                    <a:pt x="12" y="1"/>
                  </a:lnTo>
                  <a:lnTo>
                    <a:pt x="11" y="2"/>
                  </a:lnTo>
                  <a:lnTo>
                    <a:pt x="11" y="3"/>
                  </a:lnTo>
                  <a:lnTo>
                    <a:pt x="10" y="3"/>
                  </a:lnTo>
                  <a:lnTo>
                    <a:pt x="10" y="3"/>
                  </a:lnTo>
                  <a:lnTo>
                    <a:pt x="9" y="4"/>
                  </a:lnTo>
                  <a:lnTo>
                    <a:pt x="8" y="4"/>
                  </a:lnTo>
                  <a:lnTo>
                    <a:pt x="8" y="5"/>
                  </a:lnTo>
                  <a:lnTo>
                    <a:pt x="7" y="6"/>
                  </a:lnTo>
                  <a:lnTo>
                    <a:pt x="6" y="6"/>
                  </a:lnTo>
                  <a:lnTo>
                    <a:pt x="5" y="6"/>
                  </a:lnTo>
                  <a:lnTo>
                    <a:pt x="5" y="7"/>
                  </a:lnTo>
                  <a:lnTo>
                    <a:pt x="4" y="8"/>
                  </a:lnTo>
                  <a:lnTo>
                    <a:pt x="3" y="8"/>
                  </a:lnTo>
                  <a:lnTo>
                    <a:pt x="3" y="8"/>
                  </a:lnTo>
                  <a:lnTo>
                    <a:pt x="2" y="8"/>
                  </a:lnTo>
                  <a:lnTo>
                    <a:pt x="2" y="8"/>
                  </a:lnTo>
                  <a:lnTo>
                    <a:pt x="1" y="8"/>
                  </a:lnTo>
                  <a:lnTo>
                    <a:pt x="1" y="8"/>
                  </a:lnTo>
                  <a:lnTo>
                    <a:pt x="1" y="9"/>
                  </a:lnTo>
                  <a:lnTo>
                    <a:pt x="1" y="9"/>
                  </a:lnTo>
                  <a:lnTo>
                    <a:pt x="0" y="9"/>
                  </a:lnTo>
                  <a:lnTo>
                    <a:pt x="0" y="10"/>
                  </a:lnTo>
                  <a:lnTo>
                    <a:pt x="1" y="10"/>
                  </a:lnTo>
                  <a:lnTo>
                    <a:pt x="1" y="10"/>
                  </a:lnTo>
                  <a:lnTo>
                    <a:pt x="2" y="10"/>
                  </a:lnTo>
                  <a:lnTo>
                    <a:pt x="3" y="9"/>
                  </a:lnTo>
                  <a:lnTo>
                    <a:pt x="4" y="9"/>
                  </a:lnTo>
                  <a:lnTo>
                    <a:pt x="5" y="9"/>
                  </a:lnTo>
                  <a:lnTo>
                    <a:pt x="5" y="8"/>
                  </a:lnTo>
                  <a:lnTo>
                    <a:pt x="6" y="8"/>
                  </a:lnTo>
                  <a:lnTo>
                    <a:pt x="8" y="7"/>
                  </a:lnTo>
                  <a:lnTo>
                    <a:pt x="8" y="6"/>
                  </a:lnTo>
                  <a:lnTo>
                    <a:pt x="10" y="6"/>
                  </a:lnTo>
                  <a:lnTo>
                    <a:pt x="10" y="5"/>
                  </a:lnTo>
                  <a:lnTo>
                    <a:pt x="11" y="4"/>
                  </a:lnTo>
                  <a:lnTo>
                    <a:pt x="12" y="4"/>
                  </a:lnTo>
                  <a:lnTo>
                    <a:pt x="12" y="4"/>
                  </a:lnTo>
                  <a:lnTo>
                    <a:pt x="12" y="3"/>
                  </a:lnTo>
                  <a:lnTo>
                    <a:pt x="13" y="3"/>
                  </a:lnTo>
                  <a:lnTo>
                    <a:pt x="13" y="2"/>
                  </a:lnTo>
                  <a:lnTo>
                    <a:pt x="13" y="1"/>
                  </a:lnTo>
                  <a:lnTo>
                    <a:pt x="13" y="1"/>
                  </a:lnTo>
                  <a:lnTo>
                    <a:pt x="13" y="0"/>
                  </a:lnTo>
                  <a:lnTo>
                    <a:pt x="12" y="0"/>
                  </a:lnTo>
                  <a:lnTo>
                    <a:pt x="12" y="1"/>
                  </a:lnTo>
                  <a:lnTo>
                    <a:pt x="12" y="1"/>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06" name="Freeform 603"/>
            <p:cNvSpPr>
              <a:spLocks/>
            </p:cNvSpPr>
            <p:nvPr/>
          </p:nvSpPr>
          <p:spPr bwMode="auto">
            <a:xfrm>
              <a:off x="729" y="3591"/>
              <a:ext cx="13" cy="9"/>
            </a:xfrm>
            <a:custGeom>
              <a:avLst/>
              <a:gdLst>
                <a:gd name="T0" fmla="*/ 10 w 13"/>
                <a:gd name="T1" fmla="*/ 1 h 9"/>
                <a:gd name="T2" fmla="*/ 10 w 13"/>
                <a:gd name="T3" fmla="*/ 2 h 9"/>
                <a:gd name="T4" fmla="*/ 9 w 13"/>
                <a:gd name="T5" fmla="*/ 2 h 9"/>
                <a:gd name="T6" fmla="*/ 9 w 13"/>
                <a:gd name="T7" fmla="*/ 3 h 9"/>
                <a:gd name="T8" fmla="*/ 9 w 13"/>
                <a:gd name="T9" fmla="*/ 3 h 9"/>
                <a:gd name="T10" fmla="*/ 8 w 13"/>
                <a:gd name="T11" fmla="*/ 3 h 9"/>
                <a:gd name="T12" fmla="*/ 7 w 13"/>
                <a:gd name="T13" fmla="*/ 4 h 9"/>
                <a:gd name="T14" fmla="*/ 7 w 13"/>
                <a:gd name="T15" fmla="*/ 5 h 9"/>
                <a:gd name="T16" fmla="*/ 6 w 13"/>
                <a:gd name="T17" fmla="*/ 5 h 9"/>
                <a:gd name="T18" fmla="*/ 5 w 13"/>
                <a:gd name="T19" fmla="*/ 5 h 9"/>
                <a:gd name="T20" fmla="*/ 5 w 13"/>
                <a:gd name="T21" fmla="*/ 6 h 9"/>
                <a:gd name="T22" fmla="*/ 4 w 13"/>
                <a:gd name="T23" fmla="*/ 6 h 9"/>
                <a:gd name="T24" fmla="*/ 3 w 13"/>
                <a:gd name="T25" fmla="*/ 6 h 9"/>
                <a:gd name="T26" fmla="*/ 3 w 13"/>
                <a:gd name="T27" fmla="*/ 6 h 9"/>
                <a:gd name="T28" fmla="*/ 3 w 13"/>
                <a:gd name="T29" fmla="*/ 6 h 9"/>
                <a:gd name="T30" fmla="*/ 2 w 13"/>
                <a:gd name="T31" fmla="*/ 6 h 9"/>
                <a:gd name="T32" fmla="*/ 1 w 13"/>
                <a:gd name="T33" fmla="*/ 6 h 9"/>
                <a:gd name="T34" fmla="*/ 1 w 13"/>
                <a:gd name="T35" fmla="*/ 6 h 9"/>
                <a:gd name="T36" fmla="*/ 1 w 13"/>
                <a:gd name="T37" fmla="*/ 7 h 9"/>
                <a:gd name="T38" fmla="*/ 0 w 13"/>
                <a:gd name="T39" fmla="*/ 7 h 9"/>
                <a:gd name="T40" fmla="*/ 0 w 13"/>
                <a:gd name="T41" fmla="*/ 7 h 9"/>
                <a:gd name="T42" fmla="*/ 0 w 13"/>
                <a:gd name="T43" fmla="*/ 8 h 9"/>
                <a:gd name="T44" fmla="*/ 1 w 13"/>
                <a:gd name="T45" fmla="*/ 8 h 9"/>
                <a:gd name="T46" fmla="*/ 1 w 13"/>
                <a:gd name="T47" fmla="*/ 8 h 9"/>
                <a:gd name="T48" fmla="*/ 2 w 13"/>
                <a:gd name="T49" fmla="*/ 8 h 9"/>
                <a:gd name="T50" fmla="*/ 3 w 13"/>
                <a:gd name="T51" fmla="*/ 7 h 9"/>
                <a:gd name="T52" fmla="*/ 3 w 13"/>
                <a:gd name="T53" fmla="*/ 7 h 9"/>
                <a:gd name="T54" fmla="*/ 4 w 13"/>
                <a:gd name="T55" fmla="*/ 7 h 9"/>
                <a:gd name="T56" fmla="*/ 5 w 13"/>
                <a:gd name="T57" fmla="*/ 7 h 9"/>
                <a:gd name="T58" fmla="*/ 7 w 13"/>
                <a:gd name="T59" fmla="*/ 6 h 9"/>
                <a:gd name="T60" fmla="*/ 7 w 13"/>
                <a:gd name="T61" fmla="*/ 6 h 9"/>
                <a:gd name="T62" fmla="*/ 9 w 13"/>
                <a:gd name="T63" fmla="*/ 5 h 9"/>
                <a:gd name="T64" fmla="*/ 9 w 13"/>
                <a:gd name="T65" fmla="*/ 5 h 9"/>
                <a:gd name="T66" fmla="*/ 10 w 13"/>
                <a:gd name="T67" fmla="*/ 5 h 9"/>
                <a:gd name="T68" fmla="*/ 11 w 13"/>
                <a:gd name="T69" fmla="*/ 4 h 9"/>
                <a:gd name="T70" fmla="*/ 11 w 13"/>
                <a:gd name="T71" fmla="*/ 3 h 9"/>
                <a:gd name="T72" fmla="*/ 11 w 13"/>
                <a:gd name="T73" fmla="*/ 3 h 9"/>
                <a:gd name="T74" fmla="*/ 11 w 13"/>
                <a:gd name="T75" fmla="*/ 3 h 9"/>
                <a:gd name="T76" fmla="*/ 11 w 13"/>
                <a:gd name="T77" fmla="*/ 2 h 9"/>
                <a:gd name="T78" fmla="*/ 12 w 13"/>
                <a:gd name="T79" fmla="*/ 2 h 9"/>
                <a:gd name="T80" fmla="*/ 12 w 13"/>
                <a:gd name="T81" fmla="*/ 1 h 9"/>
                <a:gd name="T82" fmla="*/ 12 w 13"/>
                <a:gd name="T83" fmla="*/ 1 h 9"/>
                <a:gd name="T84" fmla="*/ 11 w 13"/>
                <a:gd name="T85" fmla="*/ 1 h 9"/>
                <a:gd name="T86" fmla="*/ 11 w 13"/>
                <a:gd name="T87" fmla="*/ 0 h 9"/>
                <a:gd name="T88" fmla="*/ 11 w 13"/>
                <a:gd name="T89" fmla="*/ 1 h 9"/>
                <a:gd name="T90" fmla="*/ 11 w 13"/>
                <a:gd name="T91" fmla="*/ 1 h 9"/>
                <a:gd name="T92" fmla="*/ 10 w 13"/>
                <a:gd name="T93" fmla="*/ 1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3" h="9">
                  <a:moveTo>
                    <a:pt x="10" y="1"/>
                  </a:moveTo>
                  <a:lnTo>
                    <a:pt x="10" y="2"/>
                  </a:lnTo>
                  <a:lnTo>
                    <a:pt x="9" y="2"/>
                  </a:lnTo>
                  <a:lnTo>
                    <a:pt x="9" y="3"/>
                  </a:lnTo>
                  <a:lnTo>
                    <a:pt x="9" y="3"/>
                  </a:lnTo>
                  <a:lnTo>
                    <a:pt x="8" y="3"/>
                  </a:lnTo>
                  <a:lnTo>
                    <a:pt x="7" y="4"/>
                  </a:lnTo>
                  <a:lnTo>
                    <a:pt x="7" y="5"/>
                  </a:lnTo>
                  <a:lnTo>
                    <a:pt x="6" y="5"/>
                  </a:lnTo>
                  <a:lnTo>
                    <a:pt x="5" y="5"/>
                  </a:lnTo>
                  <a:lnTo>
                    <a:pt x="5" y="6"/>
                  </a:lnTo>
                  <a:lnTo>
                    <a:pt x="4" y="6"/>
                  </a:lnTo>
                  <a:lnTo>
                    <a:pt x="3" y="6"/>
                  </a:lnTo>
                  <a:lnTo>
                    <a:pt x="3" y="6"/>
                  </a:lnTo>
                  <a:lnTo>
                    <a:pt x="3" y="6"/>
                  </a:lnTo>
                  <a:lnTo>
                    <a:pt x="2" y="6"/>
                  </a:lnTo>
                  <a:lnTo>
                    <a:pt x="1" y="6"/>
                  </a:lnTo>
                  <a:lnTo>
                    <a:pt x="1" y="6"/>
                  </a:lnTo>
                  <a:lnTo>
                    <a:pt x="1" y="7"/>
                  </a:lnTo>
                  <a:lnTo>
                    <a:pt x="0" y="7"/>
                  </a:lnTo>
                  <a:lnTo>
                    <a:pt x="0" y="7"/>
                  </a:lnTo>
                  <a:lnTo>
                    <a:pt x="0" y="8"/>
                  </a:lnTo>
                  <a:lnTo>
                    <a:pt x="1" y="8"/>
                  </a:lnTo>
                  <a:lnTo>
                    <a:pt x="1" y="8"/>
                  </a:lnTo>
                  <a:lnTo>
                    <a:pt x="2" y="8"/>
                  </a:lnTo>
                  <a:lnTo>
                    <a:pt x="3" y="7"/>
                  </a:lnTo>
                  <a:lnTo>
                    <a:pt x="3" y="7"/>
                  </a:lnTo>
                  <a:lnTo>
                    <a:pt x="4" y="7"/>
                  </a:lnTo>
                  <a:lnTo>
                    <a:pt x="5" y="7"/>
                  </a:lnTo>
                  <a:lnTo>
                    <a:pt x="7" y="6"/>
                  </a:lnTo>
                  <a:lnTo>
                    <a:pt x="7" y="6"/>
                  </a:lnTo>
                  <a:lnTo>
                    <a:pt x="9" y="5"/>
                  </a:lnTo>
                  <a:lnTo>
                    <a:pt x="9" y="5"/>
                  </a:lnTo>
                  <a:lnTo>
                    <a:pt x="10" y="5"/>
                  </a:lnTo>
                  <a:lnTo>
                    <a:pt x="11" y="4"/>
                  </a:lnTo>
                  <a:lnTo>
                    <a:pt x="11" y="3"/>
                  </a:lnTo>
                  <a:lnTo>
                    <a:pt x="11" y="3"/>
                  </a:lnTo>
                  <a:lnTo>
                    <a:pt x="11" y="3"/>
                  </a:lnTo>
                  <a:lnTo>
                    <a:pt x="11" y="2"/>
                  </a:lnTo>
                  <a:lnTo>
                    <a:pt x="12" y="2"/>
                  </a:lnTo>
                  <a:lnTo>
                    <a:pt x="12" y="1"/>
                  </a:lnTo>
                  <a:lnTo>
                    <a:pt x="12" y="1"/>
                  </a:lnTo>
                  <a:lnTo>
                    <a:pt x="11" y="1"/>
                  </a:lnTo>
                  <a:lnTo>
                    <a:pt x="11" y="0"/>
                  </a:lnTo>
                  <a:lnTo>
                    <a:pt x="11" y="1"/>
                  </a:lnTo>
                  <a:lnTo>
                    <a:pt x="11" y="1"/>
                  </a:lnTo>
                  <a:lnTo>
                    <a:pt x="10" y="1"/>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07" name="Freeform 604"/>
            <p:cNvSpPr>
              <a:spLocks/>
            </p:cNvSpPr>
            <p:nvPr/>
          </p:nvSpPr>
          <p:spPr bwMode="auto">
            <a:xfrm>
              <a:off x="735" y="3600"/>
              <a:ext cx="12" cy="8"/>
            </a:xfrm>
            <a:custGeom>
              <a:avLst/>
              <a:gdLst>
                <a:gd name="T0" fmla="*/ 10 w 12"/>
                <a:gd name="T1" fmla="*/ 1 h 8"/>
                <a:gd name="T2" fmla="*/ 10 w 12"/>
                <a:gd name="T3" fmla="*/ 1 h 8"/>
                <a:gd name="T4" fmla="*/ 9 w 12"/>
                <a:gd name="T5" fmla="*/ 1 h 8"/>
                <a:gd name="T6" fmla="*/ 9 w 12"/>
                <a:gd name="T7" fmla="*/ 2 h 8"/>
                <a:gd name="T8" fmla="*/ 8 w 12"/>
                <a:gd name="T9" fmla="*/ 2 h 8"/>
                <a:gd name="T10" fmla="*/ 8 w 12"/>
                <a:gd name="T11" fmla="*/ 2 h 8"/>
                <a:gd name="T12" fmla="*/ 8 w 12"/>
                <a:gd name="T13" fmla="*/ 3 h 8"/>
                <a:gd name="T14" fmla="*/ 7 w 12"/>
                <a:gd name="T15" fmla="*/ 3 h 8"/>
                <a:gd name="T16" fmla="*/ 6 w 12"/>
                <a:gd name="T17" fmla="*/ 3 h 8"/>
                <a:gd name="T18" fmla="*/ 6 w 12"/>
                <a:gd name="T19" fmla="*/ 4 h 8"/>
                <a:gd name="T20" fmla="*/ 5 w 12"/>
                <a:gd name="T21" fmla="*/ 4 h 8"/>
                <a:gd name="T22" fmla="*/ 5 w 12"/>
                <a:gd name="T23" fmla="*/ 4 h 8"/>
                <a:gd name="T24" fmla="*/ 4 w 12"/>
                <a:gd name="T25" fmla="*/ 4 h 8"/>
                <a:gd name="T26" fmla="*/ 3 w 12"/>
                <a:gd name="T27" fmla="*/ 5 h 8"/>
                <a:gd name="T28" fmla="*/ 3 w 12"/>
                <a:gd name="T29" fmla="*/ 5 h 8"/>
                <a:gd name="T30" fmla="*/ 2 w 12"/>
                <a:gd name="T31" fmla="*/ 5 h 8"/>
                <a:gd name="T32" fmla="*/ 1 w 12"/>
                <a:gd name="T33" fmla="*/ 5 h 8"/>
                <a:gd name="T34" fmla="*/ 1 w 12"/>
                <a:gd name="T35" fmla="*/ 5 h 8"/>
                <a:gd name="T36" fmla="*/ 1 w 12"/>
                <a:gd name="T37" fmla="*/ 6 h 8"/>
                <a:gd name="T38" fmla="*/ 0 w 12"/>
                <a:gd name="T39" fmla="*/ 6 h 8"/>
                <a:gd name="T40" fmla="*/ 0 w 12"/>
                <a:gd name="T41" fmla="*/ 6 h 8"/>
                <a:gd name="T42" fmla="*/ 1 w 12"/>
                <a:gd name="T43" fmla="*/ 7 h 8"/>
                <a:gd name="T44" fmla="*/ 1 w 12"/>
                <a:gd name="T45" fmla="*/ 7 h 8"/>
                <a:gd name="T46" fmla="*/ 1 w 12"/>
                <a:gd name="T47" fmla="*/ 6 h 8"/>
                <a:gd name="T48" fmla="*/ 2 w 12"/>
                <a:gd name="T49" fmla="*/ 6 h 8"/>
                <a:gd name="T50" fmla="*/ 3 w 12"/>
                <a:gd name="T51" fmla="*/ 6 h 8"/>
                <a:gd name="T52" fmla="*/ 4 w 12"/>
                <a:gd name="T53" fmla="*/ 6 h 8"/>
                <a:gd name="T54" fmla="*/ 5 w 12"/>
                <a:gd name="T55" fmla="*/ 6 h 8"/>
                <a:gd name="T56" fmla="*/ 5 w 12"/>
                <a:gd name="T57" fmla="*/ 5 h 8"/>
                <a:gd name="T58" fmla="*/ 6 w 12"/>
                <a:gd name="T59" fmla="*/ 5 h 8"/>
                <a:gd name="T60" fmla="*/ 7 w 12"/>
                <a:gd name="T61" fmla="*/ 5 h 8"/>
                <a:gd name="T62" fmla="*/ 8 w 12"/>
                <a:gd name="T63" fmla="*/ 4 h 8"/>
                <a:gd name="T64" fmla="*/ 8 w 12"/>
                <a:gd name="T65" fmla="*/ 4 h 8"/>
                <a:gd name="T66" fmla="*/ 9 w 12"/>
                <a:gd name="T67" fmla="*/ 4 h 8"/>
                <a:gd name="T68" fmla="*/ 10 w 12"/>
                <a:gd name="T69" fmla="*/ 3 h 8"/>
                <a:gd name="T70" fmla="*/ 10 w 12"/>
                <a:gd name="T71" fmla="*/ 3 h 8"/>
                <a:gd name="T72" fmla="*/ 10 w 12"/>
                <a:gd name="T73" fmla="*/ 2 h 8"/>
                <a:gd name="T74" fmla="*/ 11 w 12"/>
                <a:gd name="T75" fmla="*/ 2 h 8"/>
                <a:gd name="T76" fmla="*/ 11 w 12"/>
                <a:gd name="T77" fmla="*/ 1 h 8"/>
                <a:gd name="T78" fmla="*/ 11 w 12"/>
                <a:gd name="T79" fmla="*/ 1 h 8"/>
                <a:gd name="T80" fmla="*/ 11 w 12"/>
                <a:gd name="T81" fmla="*/ 0 h 8"/>
                <a:gd name="T82" fmla="*/ 10 w 12"/>
                <a:gd name="T83" fmla="*/ 0 h 8"/>
                <a:gd name="T84" fmla="*/ 10 w 12"/>
                <a:gd name="T85" fmla="*/ 0 h 8"/>
                <a:gd name="T86" fmla="*/ 10 w 12"/>
                <a:gd name="T87" fmla="*/ 1 h 8"/>
                <a:gd name="T88" fmla="*/ 10 w 12"/>
                <a:gd name="T89" fmla="*/ 1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 h="8">
                  <a:moveTo>
                    <a:pt x="10" y="1"/>
                  </a:moveTo>
                  <a:lnTo>
                    <a:pt x="10" y="1"/>
                  </a:lnTo>
                  <a:lnTo>
                    <a:pt x="9" y="1"/>
                  </a:lnTo>
                  <a:lnTo>
                    <a:pt x="9" y="2"/>
                  </a:lnTo>
                  <a:lnTo>
                    <a:pt x="8" y="2"/>
                  </a:lnTo>
                  <a:lnTo>
                    <a:pt x="8" y="2"/>
                  </a:lnTo>
                  <a:lnTo>
                    <a:pt x="8" y="3"/>
                  </a:lnTo>
                  <a:lnTo>
                    <a:pt x="7" y="3"/>
                  </a:lnTo>
                  <a:lnTo>
                    <a:pt x="6" y="3"/>
                  </a:lnTo>
                  <a:lnTo>
                    <a:pt x="6" y="4"/>
                  </a:lnTo>
                  <a:lnTo>
                    <a:pt x="5" y="4"/>
                  </a:lnTo>
                  <a:lnTo>
                    <a:pt x="5" y="4"/>
                  </a:lnTo>
                  <a:lnTo>
                    <a:pt x="4" y="4"/>
                  </a:lnTo>
                  <a:lnTo>
                    <a:pt x="3" y="5"/>
                  </a:lnTo>
                  <a:lnTo>
                    <a:pt x="3" y="5"/>
                  </a:lnTo>
                  <a:lnTo>
                    <a:pt x="2" y="5"/>
                  </a:lnTo>
                  <a:lnTo>
                    <a:pt x="1" y="5"/>
                  </a:lnTo>
                  <a:lnTo>
                    <a:pt x="1" y="5"/>
                  </a:lnTo>
                  <a:lnTo>
                    <a:pt x="1" y="6"/>
                  </a:lnTo>
                  <a:lnTo>
                    <a:pt x="0" y="6"/>
                  </a:lnTo>
                  <a:lnTo>
                    <a:pt x="0" y="6"/>
                  </a:lnTo>
                  <a:lnTo>
                    <a:pt x="1" y="7"/>
                  </a:lnTo>
                  <a:lnTo>
                    <a:pt x="1" y="7"/>
                  </a:lnTo>
                  <a:lnTo>
                    <a:pt x="1" y="6"/>
                  </a:lnTo>
                  <a:lnTo>
                    <a:pt x="2" y="6"/>
                  </a:lnTo>
                  <a:lnTo>
                    <a:pt x="3" y="6"/>
                  </a:lnTo>
                  <a:lnTo>
                    <a:pt x="4" y="6"/>
                  </a:lnTo>
                  <a:lnTo>
                    <a:pt x="5" y="6"/>
                  </a:lnTo>
                  <a:lnTo>
                    <a:pt x="5" y="5"/>
                  </a:lnTo>
                  <a:lnTo>
                    <a:pt x="6" y="5"/>
                  </a:lnTo>
                  <a:lnTo>
                    <a:pt x="7" y="5"/>
                  </a:lnTo>
                  <a:lnTo>
                    <a:pt x="8" y="4"/>
                  </a:lnTo>
                  <a:lnTo>
                    <a:pt x="8" y="4"/>
                  </a:lnTo>
                  <a:lnTo>
                    <a:pt x="9" y="4"/>
                  </a:lnTo>
                  <a:lnTo>
                    <a:pt x="10" y="3"/>
                  </a:lnTo>
                  <a:lnTo>
                    <a:pt x="10" y="3"/>
                  </a:lnTo>
                  <a:lnTo>
                    <a:pt x="10" y="2"/>
                  </a:lnTo>
                  <a:lnTo>
                    <a:pt x="11" y="2"/>
                  </a:lnTo>
                  <a:lnTo>
                    <a:pt x="11" y="1"/>
                  </a:lnTo>
                  <a:lnTo>
                    <a:pt x="11" y="1"/>
                  </a:lnTo>
                  <a:lnTo>
                    <a:pt x="11" y="0"/>
                  </a:lnTo>
                  <a:lnTo>
                    <a:pt x="10" y="0"/>
                  </a:lnTo>
                  <a:lnTo>
                    <a:pt x="10" y="0"/>
                  </a:lnTo>
                  <a:lnTo>
                    <a:pt x="10" y="1"/>
                  </a:lnTo>
                  <a:lnTo>
                    <a:pt x="10" y="1"/>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08" name="Freeform 605"/>
            <p:cNvSpPr>
              <a:spLocks/>
            </p:cNvSpPr>
            <p:nvPr/>
          </p:nvSpPr>
          <p:spPr bwMode="auto">
            <a:xfrm>
              <a:off x="741" y="3605"/>
              <a:ext cx="11" cy="8"/>
            </a:xfrm>
            <a:custGeom>
              <a:avLst/>
              <a:gdLst>
                <a:gd name="T0" fmla="*/ 8 w 11"/>
                <a:gd name="T1" fmla="*/ 1 h 8"/>
                <a:gd name="T2" fmla="*/ 8 w 11"/>
                <a:gd name="T3" fmla="*/ 2 h 8"/>
                <a:gd name="T4" fmla="*/ 8 w 11"/>
                <a:gd name="T5" fmla="*/ 2 h 8"/>
                <a:gd name="T6" fmla="*/ 7 w 11"/>
                <a:gd name="T7" fmla="*/ 3 h 8"/>
                <a:gd name="T8" fmla="*/ 7 w 11"/>
                <a:gd name="T9" fmla="*/ 3 h 8"/>
                <a:gd name="T10" fmla="*/ 6 w 11"/>
                <a:gd name="T11" fmla="*/ 3 h 8"/>
                <a:gd name="T12" fmla="*/ 6 w 11"/>
                <a:gd name="T13" fmla="*/ 4 h 8"/>
                <a:gd name="T14" fmla="*/ 5 w 11"/>
                <a:gd name="T15" fmla="*/ 4 h 8"/>
                <a:gd name="T16" fmla="*/ 4 w 11"/>
                <a:gd name="T17" fmla="*/ 4 h 8"/>
                <a:gd name="T18" fmla="*/ 4 w 11"/>
                <a:gd name="T19" fmla="*/ 5 h 8"/>
                <a:gd name="T20" fmla="*/ 3 w 11"/>
                <a:gd name="T21" fmla="*/ 5 h 8"/>
                <a:gd name="T22" fmla="*/ 3 w 11"/>
                <a:gd name="T23" fmla="*/ 5 h 8"/>
                <a:gd name="T24" fmla="*/ 2 w 11"/>
                <a:gd name="T25" fmla="*/ 5 h 8"/>
                <a:gd name="T26" fmla="*/ 1 w 11"/>
                <a:gd name="T27" fmla="*/ 6 h 8"/>
                <a:gd name="T28" fmla="*/ 1 w 11"/>
                <a:gd name="T29" fmla="*/ 6 h 8"/>
                <a:gd name="T30" fmla="*/ 1 w 11"/>
                <a:gd name="T31" fmla="*/ 6 h 8"/>
                <a:gd name="T32" fmla="*/ 0 w 11"/>
                <a:gd name="T33" fmla="*/ 6 h 8"/>
                <a:gd name="T34" fmla="*/ 0 w 11"/>
                <a:gd name="T35" fmla="*/ 7 h 8"/>
                <a:gd name="T36" fmla="*/ 1 w 11"/>
                <a:gd name="T37" fmla="*/ 7 h 8"/>
                <a:gd name="T38" fmla="*/ 1 w 11"/>
                <a:gd name="T39" fmla="*/ 7 h 8"/>
                <a:gd name="T40" fmla="*/ 2 w 11"/>
                <a:gd name="T41" fmla="*/ 7 h 8"/>
                <a:gd name="T42" fmla="*/ 3 w 11"/>
                <a:gd name="T43" fmla="*/ 7 h 8"/>
                <a:gd name="T44" fmla="*/ 3 w 11"/>
                <a:gd name="T45" fmla="*/ 6 h 8"/>
                <a:gd name="T46" fmla="*/ 4 w 11"/>
                <a:gd name="T47" fmla="*/ 6 h 8"/>
                <a:gd name="T48" fmla="*/ 4 w 11"/>
                <a:gd name="T49" fmla="*/ 6 h 8"/>
                <a:gd name="T50" fmla="*/ 5 w 11"/>
                <a:gd name="T51" fmla="*/ 6 h 8"/>
                <a:gd name="T52" fmla="*/ 6 w 11"/>
                <a:gd name="T53" fmla="*/ 6 h 8"/>
                <a:gd name="T54" fmla="*/ 6 w 11"/>
                <a:gd name="T55" fmla="*/ 5 h 8"/>
                <a:gd name="T56" fmla="*/ 7 w 11"/>
                <a:gd name="T57" fmla="*/ 5 h 8"/>
                <a:gd name="T58" fmla="*/ 8 w 11"/>
                <a:gd name="T59" fmla="*/ 5 h 8"/>
                <a:gd name="T60" fmla="*/ 8 w 11"/>
                <a:gd name="T61" fmla="*/ 4 h 8"/>
                <a:gd name="T62" fmla="*/ 9 w 11"/>
                <a:gd name="T63" fmla="*/ 4 h 8"/>
                <a:gd name="T64" fmla="*/ 9 w 11"/>
                <a:gd name="T65" fmla="*/ 3 h 8"/>
                <a:gd name="T66" fmla="*/ 9 w 11"/>
                <a:gd name="T67" fmla="*/ 3 h 8"/>
                <a:gd name="T68" fmla="*/ 9 w 11"/>
                <a:gd name="T69" fmla="*/ 3 h 8"/>
                <a:gd name="T70" fmla="*/ 9 w 11"/>
                <a:gd name="T71" fmla="*/ 2 h 8"/>
                <a:gd name="T72" fmla="*/ 10 w 11"/>
                <a:gd name="T73" fmla="*/ 2 h 8"/>
                <a:gd name="T74" fmla="*/ 10 w 11"/>
                <a:gd name="T75" fmla="*/ 1 h 8"/>
                <a:gd name="T76" fmla="*/ 10 w 11"/>
                <a:gd name="T77" fmla="*/ 1 h 8"/>
                <a:gd name="T78" fmla="*/ 9 w 11"/>
                <a:gd name="T79" fmla="*/ 1 h 8"/>
                <a:gd name="T80" fmla="*/ 9 w 11"/>
                <a:gd name="T81" fmla="*/ 0 h 8"/>
                <a:gd name="T82" fmla="*/ 9 w 11"/>
                <a:gd name="T83" fmla="*/ 1 h 8"/>
                <a:gd name="T84" fmla="*/ 9 w 11"/>
                <a:gd name="T85" fmla="*/ 1 h 8"/>
                <a:gd name="T86" fmla="*/ 9 w 11"/>
                <a:gd name="T87" fmla="*/ 1 h 8"/>
                <a:gd name="T88" fmla="*/ 8 w 11"/>
                <a:gd name="T89" fmla="*/ 1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1" h="8">
                  <a:moveTo>
                    <a:pt x="8" y="1"/>
                  </a:moveTo>
                  <a:lnTo>
                    <a:pt x="8" y="2"/>
                  </a:lnTo>
                  <a:lnTo>
                    <a:pt x="8" y="2"/>
                  </a:lnTo>
                  <a:lnTo>
                    <a:pt x="7" y="3"/>
                  </a:lnTo>
                  <a:lnTo>
                    <a:pt x="7" y="3"/>
                  </a:lnTo>
                  <a:lnTo>
                    <a:pt x="6" y="3"/>
                  </a:lnTo>
                  <a:lnTo>
                    <a:pt x="6" y="4"/>
                  </a:lnTo>
                  <a:lnTo>
                    <a:pt x="5" y="4"/>
                  </a:lnTo>
                  <a:lnTo>
                    <a:pt x="4" y="4"/>
                  </a:lnTo>
                  <a:lnTo>
                    <a:pt x="4" y="5"/>
                  </a:lnTo>
                  <a:lnTo>
                    <a:pt x="3" y="5"/>
                  </a:lnTo>
                  <a:lnTo>
                    <a:pt x="3" y="5"/>
                  </a:lnTo>
                  <a:lnTo>
                    <a:pt x="2" y="5"/>
                  </a:lnTo>
                  <a:lnTo>
                    <a:pt x="1" y="6"/>
                  </a:lnTo>
                  <a:lnTo>
                    <a:pt x="1" y="6"/>
                  </a:lnTo>
                  <a:lnTo>
                    <a:pt x="1" y="6"/>
                  </a:lnTo>
                  <a:lnTo>
                    <a:pt x="0" y="6"/>
                  </a:lnTo>
                  <a:lnTo>
                    <a:pt x="0" y="7"/>
                  </a:lnTo>
                  <a:lnTo>
                    <a:pt x="1" y="7"/>
                  </a:lnTo>
                  <a:lnTo>
                    <a:pt x="1" y="7"/>
                  </a:lnTo>
                  <a:lnTo>
                    <a:pt x="2" y="7"/>
                  </a:lnTo>
                  <a:lnTo>
                    <a:pt x="3" y="7"/>
                  </a:lnTo>
                  <a:lnTo>
                    <a:pt x="3" y="6"/>
                  </a:lnTo>
                  <a:lnTo>
                    <a:pt x="4" y="6"/>
                  </a:lnTo>
                  <a:lnTo>
                    <a:pt x="4" y="6"/>
                  </a:lnTo>
                  <a:lnTo>
                    <a:pt x="5" y="6"/>
                  </a:lnTo>
                  <a:lnTo>
                    <a:pt x="6" y="6"/>
                  </a:lnTo>
                  <a:lnTo>
                    <a:pt x="6" y="5"/>
                  </a:lnTo>
                  <a:lnTo>
                    <a:pt x="7" y="5"/>
                  </a:lnTo>
                  <a:lnTo>
                    <a:pt x="8" y="5"/>
                  </a:lnTo>
                  <a:lnTo>
                    <a:pt x="8" y="4"/>
                  </a:lnTo>
                  <a:lnTo>
                    <a:pt x="9" y="4"/>
                  </a:lnTo>
                  <a:lnTo>
                    <a:pt x="9" y="3"/>
                  </a:lnTo>
                  <a:lnTo>
                    <a:pt x="9" y="3"/>
                  </a:lnTo>
                  <a:lnTo>
                    <a:pt x="9" y="3"/>
                  </a:lnTo>
                  <a:lnTo>
                    <a:pt x="9" y="2"/>
                  </a:lnTo>
                  <a:lnTo>
                    <a:pt x="10" y="2"/>
                  </a:lnTo>
                  <a:lnTo>
                    <a:pt x="10" y="1"/>
                  </a:lnTo>
                  <a:lnTo>
                    <a:pt x="10" y="1"/>
                  </a:lnTo>
                  <a:lnTo>
                    <a:pt x="9" y="1"/>
                  </a:lnTo>
                  <a:lnTo>
                    <a:pt x="9" y="0"/>
                  </a:lnTo>
                  <a:lnTo>
                    <a:pt x="9" y="1"/>
                  </a:lnTo>
                  <a:lnTo>
                    <a:pt x="9" y="1"/>
                  </a:lnTo>
                  <a:lnTo>
                    <a:pt x="9" y="1"/>
                  </a:lnTo>
                  <a:lnTo>
                    <a:pt x="8" y="1"/>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09" name="Freeform 606"/>
            <p:cNvSpPr>
              <a:spLocks/>
            </p:cNvSpPr>
            <p:nvPr/>
          </p:nvSpPr>
          <p:spPr bwMode="auto">
            <a:xfrm>
              <a:off x="747" y="3614"/>
              <a:ext cx="10" cy="7"/>
            </a:xfrm>
            <a:custGeom>
              <a:avLst/>
              <a:gdLst>
                <a:gd name="T0" fmla="*/ 8 w 10"/>
                <a:gd name="T1" fmla="*/ 1 h 7"/>
                <a:gd name="T2" fmla="*/ 8 w 10"/>
                <a:gd name="T3" fmla="*/ 1 h 7"/>
                <a:gd name="T4" fmla="*/ 7 w 10"/>
                <a:gd name="T5" fmla="*/ 1 h 7"/>
                <a:gd name="T6" fmla="*/ 7 w 10"/>
                <a:gd name="T7" fmla="*/ 2 h 7"/>
                <a:gd name="T8" fmla="*/ 7 w 10"/>
                <a:gd name="T9" fmla="*/ 2 h 7"/>
                <a:gd name="T10" fmla="*/ 7 w 10"/>
                <a:gd name="T11" fmla="*/ 2 h 7"/>
                <a:gd name="T12" fmla="*/ 6 w 10"/>
                <a:gd name="T13" fmla="*/ 3 h 7"/>
                <a:gd name="T14" fmla="*/ 5 w 10"/>
                <a:gd name="T15" fmla="*/ 3 h 7"/>
                <a:gd name="T16" fmla="*/ 5 w 10"/>
                <a:gd name="T17" fmla="*/ 4 h 7"/>
                <a:gd name="T18" fmla="*/ 4 w 10"/>
                <a:gd name="T19" fmla="*/ 4 h 7"/>
                <a:gd name="T20" fmla="*/ 4 w 10"/>
                <a:gd name="T21" fmla="*/ 4 h 7"/>
                <a:gd name="T22" fmla="*/ 4 w 10"/>
                <a:gd name="T23" fmla="*/ 4 h 7"/>
                <a:gd name="T24" fmla="*/ 3 w 10"/>
                <a:gd name="T25" fmla="*/ 5 h 7"/>
                <a:gd name="T26" fmla="*/ 2 w 10"/>
                <a:gd name="T27" fmla="*/ 5 h 7"/>
                <a:gd name="T28" fmla="*/ 2 w 10"/>
                <a:gd name="T29" fmla="*/ 5 h 7"/>
                <a:gd name="T30" fmla="*/ 1 w 10"/>
                <a:gd name="T31" fmla="*/ 5 h 7"/>
                <a:gd name="T32" fmla="*/ 1 w 10"/>
                <a:gd name="T33" fmla="*/ 5 h 7"/>
                <a:gd name="T34" fmla="*/ 1 w 10"/>
                <a:gd name="T35" fmla="*/ 5 h 7"/>
                <a:gd name="T36" fmla="*/ 0 w 10"/>
                <a:gd name="T37" fmla="*/ 5 h 7"/>
                <a:gd name="T38" fmla="*/ 0 w 10"/>
                <a:gd name="T39" fmla="*/ 6 h 7"/>
                <a:gd name="T40" fmla="*/ 0 w 10"/>
                <a:gd name="T41" fmla="*/ 6 h 7"/>
                <a:gd name="T42" fmla="*/ 1 w 10"/>
                <a:gd name="T43" fmla="*/ 6 h 7"/>
                <a:gd name="T44" fmla="*/ 1 w 10"/>
                <a:gd name="T45" fmla="*/ 6 h 7"/>
                <a:gd name="T46" fmla="*/ 2 w 10"/>
                <a:gd name="T47" fmla="*/ 6 h 7"/>
                <a:gd name="T48" fmla="*/ 2 w 10"/>
                <a:gd name="T49" fmla="*/ 6 h 7"/>
                <a:gd name="T50" fmla="*/ 3 w 10"/>
                <a:gd name="T51" fmla="*/ 6 h 7"/>
                <a:gd name="T52" fmla="*/ 4 w 10"/>
                <a:gd name="T53" fmla="*/ 5 h 7"/>
                <a:gd name="T54" fmla="*/ 5 w 10"/>
                <a:gd name="T55" fmla="*/ 5 h 7"/>
                <a:gd name="T56" fmla="*/ 5 w 10"/>
                <a:gd name="T57" fmla="*/ 5 h 7"/>
                <a:gd name="T58" fmla="*/ 6 w 10"/>
                <a:gd name="T59" fmla="*/ 5 h 7"/>
                <a:gd name="T60" fmla="*/ 7 w 10"/>
                <a:gd name="T61" fmla="*/ 4 h 7"/>
                <a:gd name="T62" fmla="*/ 7 w 10"/>
                <a:gd name="T63" fmla="*/ 4 h 7"/>
                <a:gd name="T64" fmla="*/ 8 w 10"/>
                <a:gd name="T65" fmla="*/ 4 h 7"/>
                <a:gd name="T66" fmla="*/ 8 w 10"/>
                <a:gd name="T67" fmla="*/ 3 h 7"/>
                <a:gd name="T68" fmla="*/ 8 w 10"/>
                <a:gd name="T69" fmla="*/ 3 h 7"/>
                <a:gd name="T70" fmla="*/ 8 w 10"/>
                <a:gd name="T71" fmla="*/ 3 h 7"/>
                <a:gd name="T72" fmla="*/ 9 w 10"/>
                <a:gd name="T73" fmla="*/ 2 h 7"/>
                <a:gd name="T74" fmla="*/ 9 w 10"/>
                <a:gd name="T75" fmla="*/ 2 h 7"/>
                <a:gd name="T76" fmla="*/ 9 w 10"/>
                <a:gd name="T77" fmla="*/ 1 h 7"/>
                <a:gd name="T78" fmla="*/ 9 w 10"/>
                <a:gd name="T79" fmla="*/ 1 h 7"/>
                <a:gd name="T80" fmla="*/ 9 w 10"/>
                <a:gd name="T81" fmla="*/ 0 h 7"/>
                <a:gd name="T82" fmla="*/ 8 w 10"/>
                <a:gd name="T83" fmla="*/ 0 h 7"/>
                <a:gd name="T84" fmla="*/ 8 w 10"/>
                <a:gd name="T85" fmla="*/ 0 h 7"/>
                <a:gd name="T86" fmla="*/ 8 w 10"/>
                <a:gd name="T87" fmla="*/ 1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0" h="7">
                  <a:moveTo>
                    <a:pt x="8" y="1"/>
                  </a:moveTo>
                  <a:lnTo>
                    <a:pt x="8" y="1"/>
                  </a:lnTo>
                  <a:lnTo>
                    <a:pt x="7" y="1"/>
                  </a:lnTo>
                  <a:lnTo>
                    <a:pt x="7" y="2"/>
                  </a:lnTo>
                  <a:lnTo>
                    <a:pt x="7" y="2"/>
                  </a:lnTo>
                  <a:lnTo>
                    <a:pt x="7" y="2"/>
                  </a:lnTo>
                  <a:lnTo>
                    <a:pt x="6" y="3"/>
                  </a:lnTo>
                  <a:lnTo>
                    <a:pt x="5" y="3"/>
                  </a:lnTo>
                  <a:lnTo>
                    <a:pt x="5" y="4"/>
                  </a:lnTo>
                  <a:lnTo>
                    <a:pt x="4" y="4"/>
                  </a:lnTo>
                  <a:lnTo>
                    <a:pt x="4" y="4"/>
                  </a:lnTo>
                  <a:lnTo>
                    <a:pt x="4" y="4"/>
                  </a:lnTo>
                  <a:lnTo>
                    <a:pt x="3" y="5"/>
                  </a:lnTo>
                  <a:lnTo>
                    <a:pt x="2" y="5"/>
                  </a:lnTo>
                  <a:lnTo>
                    <a:pt x="2" y="5"/>
                  </a:lnTo>
                  <a:lnTo>
                    <a:pt x="1" y="5"/>
                  </a:lnTo>
                  <a:lnTo>
                    <a:pt x="1" y="5"/>
                  </a:lnTo>
                  <a:lnTo>
                    <a:pt x="1" y="5"/>
                  </a:lnTo>
                  <a:lnTo>
                    <a:pt x="0" y="5"/>
                  </a:lnTo>
                  <a:lnTo>
                    <a:pt x="0" y="6"/>
                  </a:lnTo>
                  <a:lnTo>
                    <a:pt x="0" y="6"/>
                  </a:lnTo>
                  <a:lnTo>
                    <a:pt x="1" y="6"/>
                  </a:lnTo>
                  <a:lnTo>
                    <a:pt x="1" y="6"/>
                  </a:lnTo>
                  <a:lnTo>
                    <a:pt x="2" y="6"/>
                  </a:lnTo>
                  <a:lnTo>
                    <a:pt x="2" y="6"/>
                  </a:lnTo>
                  <a:lnTo>
                    <a:pt x="3" y="6"/>
                  </a:lnTo>
                  <a:lnTo>
                    <a:pt x="4" y="5"/>
                  </a:lnTo>
                  <a:lnTo>
                    <a:pt x="5" y="5"/>
                  </a:lnTo>
                  <a:lnTo>
                    <a:pt x="5" y="5"/>
                  </a:lnTo>
                  <a:lnTo>
                    <a:pt x="6" y="5"/>
                  </a:lnTo>
                  <a:lnTo>
                    <a:pt x="7" y="4"/>
                  </a:lnTo>
                  <a:lnTo>
                    <a:pt x="7" y="4"/>
                  </a:lnTo>
                  <a:lnTo>
                    <a:pt x="8" y="4"/>
                  </a:lnTo>
                  <a:lnTo>
                    <a:pt x="8" y="3"/>
                  </a:lnTo>
                  <a:lnTo>
                    <a:pt x="8" y="3"/>
                  </a:lnTo>
                  <a:lnTo>
                    <a:pt x="8" y="3"/>
                  </a:lnTo>
                  <a:lnTo>
                    <a:pt x="9" y="2"/>
                  </a:lnTo>
                  <a:lnTo>
                    <a:pt x="9" y="2"/>
                  </a:lnTo>
                  <a:lnTo>
                    <a:pt x="9" y="1"/>
                  </a:lnTo>
                  <a:lnTo>
                    <a:pt x="9" y="1"/>
                  </a:lnTo>
                  <a:lnTo>
                    <a:pt x="9" y="0"/>
                  </a:lnTo>
                  <a:lnTo>
                    <a:pt x="8" y="0"/>
                  </a:lnTo>
                  <a:lnTo>
                    <a:pt x="8" y="0"/>
                  </a:lnTo>
                  <a:lnTo>
                    <a:pt x="8" y="1"/>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10" name="Freeform 607"/>
            <p:cNvSpPr>
              <a:spLocks/>
            </p:cNvSpPr>
            <p:nvPr/>
          </p:nvSpPr>
          <p:spPr bwMode="auto">
            <a:xfrm>
              <a:off x="753" y="3621"/>
              <a:ext cx="8" cy="6"/>
            </a:xfrm>
            <a:custGeom>
              <a:avLst/>
              <a:gdLst>
                <a:gd name="T0" fmla="*/ 6 w 8"/>
                <a:gd name="T1" fmla="*/ 1 h 6"/>
                <a:gd name="T2" fmla="*/ 6 w 8"/>
                <a:gd name="T3" fmla="*/ 1 h 6"/>
                <a:gd name="T4" fmla="*/ 6 w 8"/>
                <a:gd name="T5" fmla="*/ 2 h 6"/>
                <a:gd name="T6" fmla="*/ 5 w 8"/>
                <a:gd name="T7" fmla="*/ 2 h 6"/>
                <a:gd name="T8" fmla="*/ 5 w 8"/>
                <a:gd name="T9" fmla="*/ 2 h 6"/>
                <a:gd name="T10" fmla="*/ 5 w 8"/>
                <a:gd name="T11" fmla="*/ 2 h 6"/>
                <a:gd name="T12" fmla="*/ 4 w 8"/>
                <a:gd name="T13" fmla="*/ 3 h 6"/>
                <a:gd name="T14" fmla="*/ 4 w 8"/>
                <a:gd name="T15" fmla="*/ 3 h 6"/>
                <a:gd name="T16" fmla="*/ 3 w 8"/>
                <a:gd name="T17" fmla="*/ 3 h 6"/>
                <a:gd name="T18" fmla="*/ 3 w 8"/>
                <a:gd name="T19" fmla="*/ 3 h 6"/>
                <a:gd name="T20" fmla="*/ 2 w 8"/>
                <a:gd name="T21" fmla="*/ 4 h 6"/>
                <a:gd name="T22" fmla="*/ 2 w 8"/>
                <a:gd name="T23" fmla="*/ 4 h 6"/>
                <a:gd name="T24" fmla="*/ 1 w 8"/>
                <a:gd name="T25" fmla="*/ 4 h 6"/>
                <a:gd name="T26" fmla="*/ 1 w 8"/>
                <a:gd name="T27" fmla="*/ 4 h 6"/>
                <a:gd name="T28" fmla="*/ 1 w 8"/>
                <a:gd name="T29" fmla="*/ 4 h 6"/>
                <a:gd name="T30" fmla="*/ 0 w 8"/>
                <a:gd name="T31" fmla="*/ 5 h 6"/>
                <a:gd name="T32" fmla="*/ 0 w 8"/>
                <a:gd name="T33" fmla="*/ 5 h 6"/>
                <a:gd name="T34" fmla="*/ 1 w 8"/>
                <a:gd name="T35" fmla="*/ 5 h 6"/>
                <a:gd name="T36" fmla="*/ 1 w 8"/>
                <a:gd name="T37" fmla="*/ 5 h 6"/>
                <a:gd name="T38" fmla="*/ 2 w 8"/>
                <a:gd name="T39" fmla="*/ 5 h 6"/>
                <a:gd name="T40" fmla="*/ 2 w 8"/>
                <a:gd name="T41" fmla="*/ 5 h 6"/>
                <a:gd name="T42" fmla="*/ 3 w 8"/>
                <a:gd name="T43" fmla="*/ 5 h 6"/>
                <a:gd name="T44" fmla="*/ 3 w 8"/>
                <a:gd name="T45" fmla="*/ 5 h 6"/>
                <a:gd name="T46" fmla="*/ 3 w 8"/>
                <a:gd name="T47" fmla="*/ 5 h 6"/>
                <a:gd name="T48" fmla="*/ 4 w 8"/>
                <a:gd name="T49" fmla="*/ 5 h 6"/>
                <a:gd name="T50" fmla="*/ 4 w 8"/>
                <a:gd name="T51" fmla="*/ 4 h 6"/>
                <a:gd name="T52" fmla="*/ 5 w 8"/>
                <a:gd name="T53" fmla="*/ 4 h 6"/>
                <a:gd name="T54" fmla="*/ 5 w 8"/>
                <a:gd name="T55" fmla="*/ 4 h 6"/>
                <a:gd name="T56" fmla="*/ 6 w 8"/>
                <a:gd name="T57" fmla="*/ 4 h 6"/>
                <a:gd name="T58" fmla="*/ 6 w 8"/>
                <a:gd name="T59" fmla="*/ 3 h 6"/>
                <a:gd name="T60" fmla="*/ 6 w 8"/>
                <a:gd name="T61" fmla="*/ 3 h 6"/>
                <a:gd name="T62" fmla="*/ 7 w 8"/>
                <a:gd name="T63" fmla="*/ 3 h 6"/>
                <a:gd name="T64" fmla="*/ 7 w 8"/>
                <a:gd name="T65" fmla="*/ 2 h 6"/>
                <a:gd name="T66" fmla="*/ 7 w 8"/>
                <a:gd name="T67" fmla="*/ 2 h 6"/>
                <a:gd name="T68" fmla="*/ 7 w 8"/>
                <a:gd name="T69" fmla="*/ 1 h 6"/>
                <a:gd name="T70" fmla="*/ 7 w 8"/>
                <a:gd name="T71" fmla="*/ 1 h 6"/>
                <a:gd name="T72" fmla="*/ 7 w 8"/>
                <a:gd name="T73" fmla="*/ 0 h 6"/>
                <a:gd name="T74" fmla="*/ 7 w 8"/>
                <a:gd name="T75" fmla="*/ 0 h 6"/>
                <a:gd name="T76" fmla="*/ 6 w 8"/>
                <a:gd name="T77" fmla="*/ 0 h 6"/>
                <a:gd name="T78" fmla="*/ 6 w 8"/>
                <a:gd name="T79" fmla="*/ 0 h 6"/>
                <a:gd name="T80" fmla="*/ 6 w 8"/>
                <a:gd name="T81" fmla="*/ 1 h 6"/>
                <a:gd name="T82" fmla="*/ 6 w 8"/>
                <a:gd name="T83" fmla="*/ 1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 h="6">
                  <a:moveTo>
                    <a:pt x="6" y="1"/>
                  </a:moveTo>
                  <a:lnTo>
                    <a:pt x="6" y="1"/>
                  </a:lnTo>
                  <a:lnTo>
                    <a:pt x="6" y="2"/>
                  </a:lnTo>
                  <a:lnTo>
                    <a:pt x="5" y="2"/>
                  </a:lnTo>
                  <a:lnTo>
                    <a:pt x="5" y="2"/>
                  </a:lnTo>
                  <a:lnTo>
                    <a:pt x="5" y="2"/>
                  </a:lnTo>
                  <a:lnTo>
                    <a:pt x="4" y="3"/>
                  </a:lnTo>
                  <a:lnTo>
                    <a:pt x="4" y="3"/>
                  </a:lnTo>
                  <a:lnTo>
                    <a:pt x="3" y="3"/>
                  </a:lnTo>
                  <a:lnTo>
                    <a:pt x="3" y="3"/>
                  </a:lnTo>
                  <a:lnTo>
                    <a:pt x="2" y="4"/>
                  </a:lnTo>
                  <a:lnTo>
                    <a:pt x="2" y="4"/>
                  </a:lnTo>
                  <a:lnTo>
                    <a:pt x="1" y="4"/>
                  </a:lnTo>
                  <a:lnTo>
                    <a:pt x="1" y="4"/>
                  </a:lnTo>
                  <a:lnTo>
                    <a:pt x="1" y="4"/>
                  </a:lnTo>
                  <a:lnTo>
                    <a:pt x="0" y="5"/>
                  </a:lnTo>
                  <a:lnTo>
                    <a:pt x="0" y="5"/>
                  </a:lnTo>
                  <a:lnTo>
                    <a:pt x="1" y="5"/>
                  </a:lnTo>
                  <a:lnTo>
                    <a:pt x="1" y="5"/>
                  </a:lnTo>
                  <a:lnTo>
                    <a:pt x="2" y="5"/>
                  </a:lnTo>
                  <a:lnTo>
                    <a:pt x="2" y="5"/>
                  </a:lnTo>
                  <a:lnTo>
                    <a:pt x="3" y="5"/>
                  </a:lnTo>
                  <a:lnTo>
                    <a:pt x="3" y="5"/>
                  </a:lnTo>
                  <a:lnTo>
                    <a:pt x="3" y="5"/>
                  </a:lnTo>
                  <a:lnTo>
                    <a:pt x="4" y="5"/>
                  </a:lnTo>
                  <a:lnTo>
                    <a:pt x="4" y="4"/>
                  </a:lnTo>
                  <a:lnTo>
                    <a:pt x="5" y="4"/>
                  </a:lnTo>
                  <a:lnTo>
                    <a:pt x="5" y="4"/>
                  </a:lnTo>
                  <a:lnTo>
                    <a:pt x="6" y="4"/>
                  </a:lnTo>
                  <a:lnTo>
                    <a:pt x="6" y="3"/>
                  </a:lnTo>
                  <a:lnTo>
                    <a:pt x="6" y="3"/>
                  </a:lnTo>
                  <a:lnTo>
                    <a:pt x="7" y="3"/>
                  </a:lnTo>
                  <a:lnTo>
                    <a:pt x="7" y="2"/>
                  </a:lnTo>
                  <a:lnTo>
                    <a:pt x="7" y="2"/>
                  </a:lnTo>
                  <a:lnTo>
                    <a:pt x="7" y="1"/>
                  </a:lnTo>
                  <a:lnTo>
                    <a:pt x="7" y="1"/>
                  </a:lnTo>
                  <a:lnTo>
                    <a:pt x="7" y="0"/>
                  </a:lnTo>
                  <a:lnTo>
                    <a:pt x="7" y="0"/>
                  </a:lnTo>
                  <a:lnTo>
                    <a:pt x="6" y="0"/>
                  </a:lnTo>
                  <a:lnTo>
                    <a:pt x="6" y="0"/>
                  </a:lnTo>
                  <a:lnTo>
                    <a:pt x="6" y="1"/>
                  </a:lnTo>
                  <a:lnTo>
                    <a:pt x="6" y="1"/>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11" name="Freeform 608"/>
            <p:cNvSpPr>
              <a:spLocks/>
            </p:cNvSpPr>
            <p:nvPr/>
          </p:nvSpPr>
          <p:spPr bwMode="auto">
            <a:xfrm>
              <a:off x="759" y="3627"/>
              <a:ext cx="9" cy="6"/>
            </a:xfrm>
            <a:custGeom>
              <a:avLst/>
              <a:gdLst>
                <a:gd name="T0" fmla="*/ 7 w 9"/>
                <a:gd name="T1" fmla="*/ 1 h 6"/>
                <a:gd name="T2" fmla="*/ 7 w 9"/>
                <a:gd name="T3" fmla="*/ 1 h 6"/>
                <a:gd name="T4" fmla="*/ 6 w 9"/>
                <a:gd name="T5" fmla="*/ 1 h 6"/>
                <a:gd name="T6" fmla="*/ 6 w 9"/>
                <a:gd name="T7" fmla="*/ 2 h 6"/>
                <a:gd name="T8" fmla="*/ 5 w 9"/>
                <a:gd name="T9" fmla="*/ 2 h 6"/>
                <a:gd name="T10" fmla="*/ 5 w 9"/>
                <a:gd name="T11" fmla="*/ 3 h 6"/>
                <a:gd name="T12" fmla="*/ 4 w 9"/>
                <a:gd name="T13" fmla="*/ 3 h 6"/>
                <a:gd name="T14" fmla="*/ 3 w 9"/>
                <a:gd name="T15" fmla="*/ 3 h 6"/>
                <a:gd name="T16" fmla="*/ 3 w 9"/>
                <a:gd name="T17" fmla="*/ 3 h 6"/>
                <a:gd name="T18" fmla="*/ 2 w 9"/>
                <a:gd name="T19" fmla="*/ 3 h 6"/>
                <a:gd name="T20" fmla="*/ 2 w 9"/>
                <a:gd name="T21" fmla="*/ 3 h 6"/>
                <a:gd name="T22" fmla="*/ 1 w 9"/>
                <a:gd name="T23" fmla="*/ 3 h 6"/>
                <a:gd name="T24" fmla="*/ 1 w 9"/>
                <a:gd name="T25" fmla="*/ 4 h 6"/>
                <a:gd name="T26" fmla="*/ 0 w 9"/>
                <a:gd name="T27" fmla="*/ 4 h 6"/>
                <a:gd name="T28" fmla="*/ 0 w 9"/>
                <a:gd name="T29" fmla="*/ 5 h 6"/>
                <a:gd name="T30" fmla="*/ 0 w 9"/>
                <a:gd name="T31" fmla="*/ 5 h 6"/>
                <a:gd name="T32" fmla="*/ 1 w 9"/>
                <a:gd name="T33" fmla="*/ 5 h 6"/>
                <a:gd name="T34" fmla="*/ 1 w 9"/>
                <a:gd name="T35" fmla="*/ 5 h 6"/>
                <a:gd name="T36" fmla="*/ 2 w 9"/>
                <a:gd name="T37" fmla="*/ 5 h 6"/>
                <a:gd name="T38" fmla="*/ 2 w 9"/>
                <a:gd name="T39" fmla="*/ 5 h 6"/>
                <a:gd name="T40" fmla="*/ 2 w 9"/>
                <a:gd name="T41" fmla="*/ 5 h 6"/>
                <a:gd name="T42" fmla="*/ 3 w 9"/>
                <a:gd name="T43" fmla="*/ 5 h 6"/>
                <a:gd name="T44" fmla="*/ 3 w 9"/>
                <a:gd name="T45" fmla="*/ 4 h 6"/>
                <a:gd name="T46" fmla="*/ 4 w 9"/>
                <a:gd name="T47" fmla="*/ 4 h 6"/>
                <a:gd name="T48" fmla="*/ 5 w 9"/>
                <a:gd name="T49" fmla="*/ 4 h 6"/>
                <a:gd name="T50" fmla="*/ 5 w 9"/>
                <a:gd name="T51" fmla="*/ 4 h 6"/>
                <a:gd name="T52" fmla="*/ 6 w 9"/>
                <a:gd name="T53" fmla="*/ 4 h 6"/>
                <a:gd name="T54" fmla="*/ 6 w 9"/>
                <a:gd name="T55" fmla="*/ 3 h 6"/>
                <a:gd name="T56" fmla="*/ 6 w 9"/>
                <a:gd name="T57" fmla="*/ 3 h 6"/>
                <a:gd name="T58" fmla="*/ 7 w 9"/>
                <a:gd name="T59" fmla="*/ 3 h 6"/>
                <a:gd name="T60" fmla="*/ 7 w 9"/>
                <a:gd name="T61" fmla="*/ 3 h 6"/>
                <a:gd name="T62" fmla="*/ 7 w 9"/>
                <a:gd name="T63" fmla="*/ 2 h 6"/>
                <a:gd name="T64" fmla="*/ 8 w 9"/>
                <a:gd name="T65" fmla="*/ 2 h 6"/>
                <a:gd name="T66" fmla="*/ 8 w 9"/>
                <a:gd name="T67" fmla="*/ 2 h 6"/>
                <a:gd name="T68" fmla="*/ 8 w 9"/>
                <a:gd name="T69" fmla="*/ 1 h 6"/>
                <a:gd name="T70" fmla="*/ 8 w 9"/>
                <a:gd name="T71" fmla="*/ 1 h 6"/>
                <a:gd name="T72" fmla="*/ 8 w 9"/>
                <a:gd name="T73" fmla="*/ 0 h 6"/>
                <a:gd name="T74" fmla="*/ 7 w 9"/>
                <a:gd name="T75" fmla="*/ 0 h 6"/>
                <a:gd name="T76" fmla="*/ 7 w 9"/>
                <a:gd name="T77" fmla="*/ 0 h 6"/>
                <a:gd name="T78" fmla="*/ 7 w 9"/>
                <a:gd name="T79" fmla="*/ 0 h 6"/>
                <a:gd name="T80" fmla="*/ 7 w 9"/>
                <a:gd name="T81" fmla="*/ 1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 h="6">
                  <a:moveTo>
                    <a:pt x="7" y="1"/>
                  </a:moveTo>
                  <a:lnTo>
                    <a:pt x="7" y="1"/>
                  </a:lnTo>
                  <a:lnTo>
                    <a:pt x="6" y="1"/>
                  </a:lnTo>
                  <a:lnTo>
                    <a:pt x="6" y="2"/>
                  </a:lnTo>
                  <a:lnTo>
                    <a:pt x="5" y="2"/>
                  </a:lnTo>
                  <a:lnTo>
                    <a:pt x="5" y="3"/>
                  </a:lnTo>
                  <a:lnTo>
                    <a:pt x="4" y="3"/>
                  </a:lnTo>
                  <a:lnTo>
                    <a:pt x="3" y="3"/>
                  </a:lnTo>
                  <a:lnTo>
                    <a:pt x="3" y="3"/>
                  </a:lnTo>
                  <a:lnTo>
                    <a:pt x="2" y="3"/>
                  </a:lnTo>
                  <a:lnTo>
                    <a:pt x="2" y="3"/>
                  </a:lnTo>
                  <a:lnTo>
                    <a:pt x="1" y="3"/>
                  </a:lnTo>
                  <a:lnTo>
                    <a:pt x="1" y="4"/>
                  </a:lnTo>
                  <a:lnTo>
                    <a:pt x="0" y="4"/>
                  </a:lnTo>
                  <a:lnTo>
                    <a:pt x="0" y="5"/>
                  </a:lnTo>
                  <a:lnTo>
                    <a:pt x="0" y="5"/>
                  </a:lnTo>
                  <a:lnTo>
                    <a:pt x="1" y="5"/>
                  </a:lnTo>
                  <a:lnTo>
                    <a:pt x="1" y="5"/>
                  </a:lnTo>
                  <a:lnTo>
                    <a:pt x="2" y="5"/>
                  </a:lnTo>
                  <a:lnTo>
                    <a:pt x="2" y="5"/>
                  </a:lnTo>
                  <a:lnTo>
                    <a:pt x="2" y="5"/>
                  </a:lnTo>
                  <a:lnTo>
                    <a:pt x="3" y="5"/>
                  </a:lnTo>
                  <a:lnTo>
                    <a:pt x="3" y="4"/>
                  </a:lnTo>
                  <a:lnTo>
                    <a:pt x="4" y="4"/>
                  </a:lnTo>
                  <a:lnTo>
                    <a:pt x="5" y="4"/>
                  </a:lnTo>
                  <a:lnTo>
                    <a:pt x="5" y="4"/>
                  </a:lnTo>
                  <a:lnTo>
                    <a:pt x="6" y="4"/>
                  </a:lnTo>
                  <a:lnTo>
                    <a:pt x="6" y="3"/>
                  </a:lnTo>
                  <a:lnTo>
                    <a:pt x="6" y="3"/>
                  </a:lnTo>
                  <a:lnTo>
                    <a:pt x="7" y="3"/>
                  </a:lnTo>
                  <a:lnTo>
                    <a:pt x="7" y="3"/>
                  </a:lnTo>
                  <a:lnTo>
                    <a:pt x="7" y="2"/>
                  </a:lnTo>
                  <a:lnTo>
                    <a:pt x="8" y="2"/>
                  </a:lnTo>
                  <a:lnTo>
                    <a:pt x="8" y="2"/>
                  </a:lnTo>
                  <a:lnTo>
                    <a:pt x="8" y="1"/>
                  </a:lnTo>
                  <a:lnTo>
                    <a:pt x="8" y="1"/>
                  </a:lnTo>
                  <a:lnTo>
                    <a:pt x="8" y="0"/>
                  </a:lnTo>
                  <a:lnTo>
                    <a:pt x="7" y="0"/>
                  </a:lnTo>
                  <a:lnTo>
                    <a:pt x="7" y="0"/>
                  </a:lnTo>
                  <a:lnTo>
                    <a:pt x="7" y="0"/>
                  </a:lnTo>
                  <a:lnTo>
                    <a:pt x="7" y="1"/>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12" name="Freeform 609"/>
            <p:cNvSpPr>
              <a:spLocks/>
            </p:cNvSpPr>
            <p:nvPr/>
          </p:nvSpPr>
          <p:spPr bwMode="auto">
            <a:xfrm>
              <a:off x="767" y="3632"/>
              <a:ext cx="9" cy="6"/>
            </a:xfrm>
            <a:custGeom>
              <a:avLst/>
              <a:gdLst>
                <a:gd name="T0" fmla="*/ 7 w 9"/>
                <a:gd name="T1" fmla="*/ 0 h 6"/>
                <a:gd name="T2" fmla="*/ 7 w 9"/>
                <a:gd name="T3" fmla="*/ 1 h 6"/>
                <a:gd name="T4" fmla="*/ 6 w 9"/>
                <a:gd name="T5" fmla="*/ 1 h 6"/>
                <a:gd name="T6" fmla="*/ 6 w 9"/>
                <a:gd name="T7" fmla="*/ 1 h 6"/>
                <a:gd name="T8" fmla="*/ 6 w 9"/>
                <a:gd name="T9" fmla="*/ 2 h 6"/>
                <a:gd name="T10" fmla="*/ 5 w 9"/>
                <a:gd name="T11" fmla="*/ 2 h 6"/>
                <a:gd name="T12" fmla="*/ 5 w 9"/>
                <a:gd name="T13" fmla="*/ 2 h 6"/>
                <a:gd name="T14" fmla="*/ 5 w 9"/>
                <a:gd name="T15" fmla="*/ 3 h 6"/>
                <a:gd name="T16" fmla="*/ 4 w 9"/>
                <a:gd name="T17" fmla="*/ 3 h 6"/>
                <a:gd name="T18" fmla="*/ 3 w 9"/>
                <a:gd name="T19" fmla="*/ 3 h 6"/>
                <a:gd name="T20" fmla="*/ 3 w 9"/>
                <a:gd name="T21" fmla="*/ 3 h 6"/>
                <a:gd name="T22" fmla="*/ 3 w 9"/>
                <a:gd name="T23" fmla="*/ 3 h 6"/>
                <a:gd name="T24" fmla="*/ 2 w 9"/>
                <a:gd name="T25" fmla="*/ 3 h 6"/>
                <a:gd name="T26" fmla="*/ 2 w 9"/>
                <a:gd name="T27" fmla="*/ 4 h 6"/>
                <a:gd name="T28" fmla="*/ 2 w 9"/>
                <a:gd name="T29" fmla="*/ 4 h 6"/>
                <a:gd name="T30" fmla="*/ 1 w 9"/>
                <a:gd name="T31" fmla="*/ 4 h 6"/>
                <a:gd name="T32" fmla="*/ 1 w 9"/>
                <a:gd name="T33" fmla="*/ 4 h 6"/>
                <a:gd name="T34" fmla="*/ 1 w 9"/>
                <a:gd name="T35" fmla="*/ 4 h 6"/>
                <a:gd name="T36" fmla="*/ 0 w 9"/>
                <a:gd name="T37" fmla="*/ 4 h 6"/>
                <a:gd name="T38" fmla="*/ 0 w 9"/>
                <a:gd name="T39" fmla="*/ 5 h 6"/>
                <a:gd name="T40" fmla="*/ 0 w 9"/>
                <a:gd name="T41" fmla="*/ 5 h 6"/>
                <a:gd name="T42" fmla="*/ 1 w 9"/>
                <a:gd name="T43" fmla="*/ 5 h 6"/>
                <a:gd name="T44" fmla="*/ 1 w 9"/>
                <a:gd name="T45" fmla="*/ 5 h 6"/>
                <a:gd name="T46" fmla="*/ 1 w 9"/>
                <a:gd name="T47" fmla="*/ 5 h 6"/>
                <a:gd name="T48" fmla="*/ 2 w 9"/>
                <a:gd name="T49" fmla="*/ 5 h 6"/>
                <a:gd name="T50" fmla="*/ 2 w 9"/>
                <a:gd name="T51" fmla="*/ 5 h 6"/>
                <a:gd name="T52" fmla="*/ 3 w 9"/>
                <a:gd name="T53" fmla="*/ 5 h 6"/>
                <a:gd name="T54" fmla="*/ 3 w 9"/>
                <a:gd name="T55" fmla="*/ 5 h 6"/>
                <a:gd name="T56" fmla="*/ 4 w 9"/>
                <a:gd name="T57" fmla="*/ 4 h 6"/>
                <a:gd name="T58" fmla="*/ 5 w 9"/>
                <a:gd name="T59" fmla="*/ 4 h 6"/>
                <a:gd name="T60" fmla="*/ 5 w 9"/>
                <a:gd name="T61" fmla="*/ 4 h 6"/>
                <a:gd name="T62" fmla="*/ 6 w 9"/>
                <a:gd name="T63" fmla="*/ 4 h 6"/>
                <a:gd name="T64" fmla="*/ 6 w 9"/>
                <a:gd name="T65" fmla="*/ 4 h 6"/>
                <a:gd name="T66" fmla="*/ 7 w 9"/>
                <a:gd name="T67" fmla="*/ 3 h 6"/>
                <a:gd name="T68" fmla="*/ 7 w 9"/>
                <a:gd name="T69" fmla="*/ 3 h 6"/>
                <a:gd name="T70" fmla="*/ 7 w 9"/>
                <a:gd name="T71" fmla="*/ 3 h 6"/>
                <a:gd name="T72" fmla="*/ 7 w 9"/>
                <a:gd name="T73" fmla="*/ 2 h 6"/>
                <a:gd name="T74" fmla="*/ 8 w 9"/>
                <a:gd name="T75" fmla="*/ 2 h 6"/>
                <a:gd name="T76" fmla="*/ 8 w 9"/>
                <a:gd name="T77" fmla="*/ 1 h 6"/>
                <a:gd name="T78" fmla="*/ 8 w 9"/>
                <a:gd name="T79" fmla="*/ 1 h 6"/>
                <a:gd name="T80" fmla="*/ 8 w 9"/>
                <a:gd name="T81" fmla="*/ 0 h 6"/>
                <a:gd name="T82" fmla="*/ 8 w 9"/>
                <a:gd name="T83" fmla="*/ 0 h 6"/>
                <a:gd name="T84" fmla="*/ 7 w 9"/>
                <a:gd name="T85" fmla="*/ 0 h 6"/>
                <a:gd name="T86" fmla="*/ 7 w 9"/>
                <a:gd name="T87"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 h="6">
                  <a:moveTo>
                    <a:pt x="7" y="0"/>
                  </a:moveTo>
                  <a:lnTo>
                    <a:pt x="7" y="1"/>
                  </a:lnTo>
                  <a:lnTo>
                    <a:pt x="6" y="1"/>
                  </a:lnTo>
                  <a:lnTo>
                    <a:pt x="6" y="1"/>
                  </a:lnTo>
                  <a:lnTo>
                    <a:pt x="6" y="2"/>
                  </a:lnTo>
                  <a:lnTo>
                    <a:pt x="5" y="2"/>
                  </a:lnTo>
                  <a:lnTo>
                    <a:pt x="5" y="2"/>
                  </a:lnTo>
                  <a:lnTo>
                    <a:pt x="5" y="3"/>
                  </a:lnTo>
                  <a:lnTo>
                    <a:pt x="4" y="3"/>
                  </a:lnTo>
                  <a:lnTo>
                    <a:pt x="3" y="3"/>
                  </a:lnTo>
                  <a:lnTo>
                    <a:pt x="3" y="3"/>
                  </a:lnTo>
                  <a:lnTo>
                    <a:pt x="3" y="3"/>
                  </a:lnTo>
                  <a:lnTo>
                    <a:pt x="2" y="3"/>
                  </a:lnTo>
                  <a:lnTo>
                    <a:pt x="2" y="4"/>
                  </a:lnTo>
                  <a:lnTo>
                    <a:pt x="2" y="4"/>
                  </a:lnTo>
                  <a:lnTo>
                    <a:pt x="1" y="4"/>
                  </a:lnTo>
                  <a:lnTo>
                    <a:pt x="1" y="4"/>
                  </a:lnTo>
                  <a:lnTo>
                    <a:pt x="1" y="4"/>
                  </a:lnTo>
                  <a:lnTo>
                    <a:pt x="0" y="4"/>
                  </a:lnTo>
                  <a:lnTo>
                    <a:pt x="0" y="5"/>
                  </a:lnTo>
                  <a:lnTo>
                    <a:pt x="0" y="5"/>
                  </a:lnTo>
                  <a:lnTo>
                    <a:pt x="1" y="5"/>
                  </a:lnTo>
                  <a:lnTo>
                    <a:pt x="1" y="5"/>
                  </a:lnTo>
                  <a:lnTo>
                    <a:pt x="1" y="5"/>
                  </a:lnTo>
                  <a:lnTo>
                    <a:pt x="2" y="5"/>
                  </a:lnTo>
                  <a:lnTo>
                    <a:pt x="2" y="5"/>
                  </a:lnTo>
                  <a:lnTo>
                    <a:pt x="3" y="5"/>
                  </a:lnTo>
                  <a:lnTo>
                    <a:pt x="3" y="5"/>
                  </a:lnTo>
                  <a:lnTo>
                    <a:pt x="4" y="4"/>
                  </a:lnTo>
                  <a:lnTo>
                    <a:pt x="5" y="4"/>
                  </a:lnTo>
                  <a:lnTo>
                    <a:pt x="5" y="4"/>
                  </a:lnTo>
                  <a:lnTo>
                    <a:pt x="6" y="4"/>
                  </a:lnTo>
                  <a:lnTo>
                    <a:pt x="6" y="4"/>
                  </a:lnTo>
                  <a:lnTo>
                    <a:pt x="7" y="3"/>
                  </a:lnTo>
                  <a:lnTo>
                    <a:pt x="7" y="3"/>
                  </a:lnTo>
                  <a:lnTo>
                    <a:pt x="7" y="3"/>
                  </a:lnTo>
                  <a:lnTo>
                    <a:pt x="7" y="2"/>
                  </a:lnTo>
                  <a:lnTo>
                    <a:pt x="8" y="2"/>
                  </a:lnTo>
                  <a:lnTo>
                    <a:pt x="8" y="1"/>
                  </a:lnTo>
                  <a:lnTo>
                    <a:pt x="8" y="1"/>
                  </a:lnTo>
                  <a:lnTo>
                    <a:pt x="8" y="0"/>
                  </a:lnTo>
                  <a:lnTo>
                    <a:pt x="8" y="0"/>
                  </a:lnTo>
                  <a:lnTo>
                    <a:pt x="7" y="0"/>
                  </a:lnTo>
                  <a:lnTo>
                    <a:pt x="7" y="0"/>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13" name="Freeform 610"/>
            <p:cNvSpPr>
              <a:spLocks/>
            </p:cNvSpPr>
            <p:nvPr/>
          </p:nvSpPr>
          <p:spPr bwMode="auto">
            <a:xfrm>
              <a:off x="774" y="3639"/>
              <a:ext cx="8" cy="4"/>
            </a:xfrm>
            <a:custGeom>
              <a:avLst/>
              <a:gdLst>
                <a:gd name="T0" fmla="*/ 5 w 8"/>
                <a:gd name="T1" fmla="*/ 1 h 4"/>
                <a:gd name="T2" fmla="*/ 5 w 8"/>
                <a:gd name="T3" fmla="*/ 1 h 4"/>
                <a:gd name="T4" fmla="*/ 5 w 8"/>
                <a:gd name="T5" fmla="*/ 1 h 4"/>
                <a:gd name="T6" fmla="*/ 5 w 8"/>
                <a:gd name="T7" fmla="*/ 1 h 4"/>
                <a:gd name="T8" fmla="*/ 4 w 8"/>
                <a:gd name="T9" fmla="*/ 2 h 4"/>
                <a:gd name="T10" fmla="*/ 4 w 8"/>
                <a:gd name="T11" fmla="*/ 2 h 4"/>
                <a:gd name="T12" fmla="*/ 3 w 8"/>
                <a:gd name="T13" fmla="*/ 2 h 4"/>
                <a:gd name="T14" fmla="*/ 3 w 8"/>
                <a:gd name="T15" fmla="*/ 2 h 4"/>
                <a:gd name="T16" fmla="*/ 3 w 8"/>
                <a:gd name="T17" fmla="*/ 2 h 4"/>
                <a:gd name="T18" fmla="*/ 2 w 8"/>
                <a:gd name="T19" fmla="*/ 2 h 4"/>
                <a:gd name="T20" fmla="*/ 2 w 8"/>
                <a:gd name="T21" fmla="*/ 2 h 4"/>
                <a:gd name="T22" fmla="*/ 1 w 8"/>
                <a:gd name="T23" fmla="*/ 2 h 4"/>
                <a:gd name="T24" fmla="*/ 1 w 8"/>
                <a:gd name="T25" fmla="*/ 2 h 4"/>
                <a:gd name="T26" fmla="*/ 0 w 8"/>
                <a:gd name="T27" fmla="*/ 2 h 4"/>
                <a:gd name="T28" fmla="*/ 0 w 8"/>
                <a:gd name="T29" fmla="*/ 3 h 4"/>
                <a:gd name="T30" fmla="*/ 0 w 8"/>
                <a:gd name="T31" fmla="*/ 3 h 4"/>
                <a:gd name="T32" fmla="*/ 1 w 8"/>
                <a:gd name="T33" fmla="*/ 3 h 4"/>
                <a:gd name="T34" fmla="*/ 1 w 8"/>
                <a:gd name="T35" fmla="*/ 3 h 4"/>
                <a:gd name="T36" fmla="*/ 2 w 8"/>
                <a:gd name="T37" fmla="*/ 3 h 4"/>
                <a:gd name="T38" fmla="*/ 2 w 8"/>
                <a:gd name="T39" fmla="*/ 3 h 4"/>
                <a:gd name="T40" fmla="*/ 2 w 8"/>
                <a:gd name="T41" fmla="*/ 3 h 4"/>
                <a:gd name="T42" fmla="*/ 3 w 8"/>
                <a:gd name="T43" fmla="*/ 3 h 4"/>
                <a:gd name="T44" fmla="*/ 3 w 8"/>
                <a:gd name="T45" fmla="*/ 3 h 4"/>
                <a:gd name="T46" fmla="*/ 4 w 8"/>
                <a:gd name="T47" fmla="*/ 3 h 4"/>
                <a:gd name="T48" fmla="*/ 4 w 8"/>
                <a:gd name="T49" fmla="*/ 3 h 4"/>
                <a:gd name="T50" fmla="*/ 4 w 8"/>
                <a:gd name="T51" fmla="*/ 2 h 4"/>
                <a:gd name="T52" fmla="*/ 5 w 8"/>
                <a:gd name="T53" fmla="*/ 2 h 4"/>
                <a:gd name="T54" fmla="*/ 5 w 8"/>
                <a:gd name="T55" fmla="*/ 2 h 4"/>
                <a:gd name="T56" fmla="*/ 6 w 8"/>
                <a:gd name="T57" fmla="*/ 2 h 4"/>
                <a:gd name="T58" fmla="*/ 6 w 8"/>
                <a:gd name="T59" fmla="*/ 2 h 4"/>
                <a:gd name="T60" fmla="*/ 7 w 8"/>
                <a:gd name="T61" fmla="*/ 2 h 4"/>
                <a:gd name="T62" fmla="*/ 7 w 8"/>
                <a:gd name="T63" fmla="*/ 1 h 4"/>
                <a:gd name="T64" fmla="*/ 7 w 8"/>
                <a:gd name="T65" fmla="*/ 1 h 4"/>
                <a:gd name="T66" fmla="*/ 7 w 8"/>
                <a:gd name="T67" fmla="*/ 1 h 4"/>
                <a:gd name="T68" fmla="*/ 7 w 8"/>
                <a:gd name="T69" fmla="*/ 0 h 4"/>
                <a:gd name="T70" fmla="*/ 7 w 8"/>
                <a:gd name="T71" fmla="*/ 0 h 4"/>
                <a:gd name="T72" fmla="*/ 6 w 8"/>
                <a:gd name="T73" fmla="*/ 0 h 4"/>
                <a:gd name="T74" fmla="*/ 6 w 8"/>
                <a:gd name="T75" fmla="*/ 0 h 4"/>
                <a:gd name="T76" fmla="*/ 6 w 8"/>
                <a:gd name="T77" fmla="*/ 0 h 4"/>
                <a:gd name="T78" fmla="*/ 5 w 8"/>
                <a:gd name="T79" fmla="*/ 1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 h="4">
                  <a:moveTo>
                    <a:pt x="5" y="1"/>
                  </a:moveTo>
                  <a:lnTo>
                    <a:pt x="5" y="1"/>
                  </a:lnTo>
                  <a:lnTo>
                    <a:pt x="5" y="1"/>
                  </a:lnTo>
                  <a:lnTo>
                    <a:pt x="5" y="1"/>
                  </a:lnTo>
                  <a:lnTo>
                    <a:pt x="4" y="2"/>
                  </a:lnTo>
                  <a:lnTo>
                    <a:pt x="4" y="2"/>
                  </a:lnTo>
                  <a:lnTo>
                    <a:pt x="3" y="2"/>
                  </a:lnTo>
                  <a:lnTo>
                    <a:pt x="3" y="2"/>
                  </a:lnTo>
                  <a:lnTo>
                    <a:pt x="3" y="2"/>
                  </a:lnTo>
                  <a:lnTo>
                    <a:pt x="2" y="2"/>
                  </a:lnTo>
                  <a:lnTo>
                    <a:pt x="2" y="2"/>
                  </a:lnTo>
                  <a:lnTo>
                    <a:pt x="1" y="2"/>
                  </a:lnTo>
                  <a:lnTo>
                    <a:pt x="1" y="2"/>
                  </a:lnTo>
                  <a:lnTo>
                    <a:pt x="0" y="2"/>
                  </a:lnTo>
                  <a:lnTo>
                    <a:pt x="0" y="3"/>
                  </a:lnTo>
                  <a:lnTo>
                    <a:pt x="0" y="3"/>
                  </a:lnTo>
                  <a:lnTo>
                    <a:pt x="1" y="3"/>
                  </a:lnTo>
                  <a:lnTo>
                    <a:pt x="1" y="3"/>
                  </a:lnTo>
                  <a:lnTo>
                    <a:pt x="2" y="3"/>
                  </a:lnTo>
                  <a:lnTo>
                    <a:pt x="2" y="3"/>
                  </a:lnTo>
                  <a:lnTo>
                    <a:pt x="2" y="3"/>
                  </a:lnTo>
                  <a:lnTo>
                    <a:pt x="3" y="3"/>
                  </a:lnTo>
                  <a:lnTo>
                    <a:pt x="3" y="3"/>
                  </a:lnTo>
                  <a:lnTo>
                    <a:pt x="4" y="3"/>
                  </a:lnTo>
                  <a:lnTo>
                    <a:pt x="4" y="3"/>
                  </a:lnTo>
                  <a:lnTo>
                    <a:pt x="4" y="2"/>
                  </a:lnTo>
                  <a:lnTo>
                    <a:pt x="5" y="2"/>
                  </a:lnTo>
                  <a:lnTo>
                    <a:pt x="5" y="2"/>
                  </a:lnTo>
                  <a:lnTo>
                    <a:pt x="6" y="2"/>
                  </a:lnTo>
                  <a:lnTo>
                    <a:pt x="6" y="2"/>
                  </a:lnTo>
                  <a:lnTo>
                    <a:pt x="7" y="2"/>
                  </a:lnTo>
                  <a:lnTo>
                    <a:pt x="7" y="1"/>
                  </a:lnTo>
                  <a:lnTo>
                    <a:pt x="7" y="1"/>
                  </a:lnTo>
                  <a:lnTo>
                    <a:pt x="7" y="1"/>
                  </a:lnTo>
                  <a:lnTo>
                    <a:pt x="7" y="0"/>
                  </a:lnTo>
                  <a:lnTo>
                    <a:pt x="7" y="0"/>
                  </a:lnTo>
                  <a:lnTo>
                    <a:pt x="6" y="0"/>
                  </a:lnTo>
                  <a:lnTo>
                    <a:pt x="6" y="0"/>
                  </a:lnTo>
                  <a:lnTo>
                    <a:pt x="6" y="0"/>
                  </a:lnTo>
                  <a:lnTo>
                    <a:pt x="5" y="1"/>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14" name="Freeform 611"/>
            <p:cNvSpPr>
              <a:spLocks/>
            </p:cNvSpPr>
            <p:nvPr/>
          </p:nvSpPr>
          <p:spPr bwMode="auto">
            <a:xfrm>
              <a:off x="781" y="3643"/>
              <a:ext cx="7" cy="4"/>
            </a:xfrm>
            <a:custGeom>
              <a:avLst/>
              <a:gdLst>
                <a:gd name="T0" fmla="*/ 5 w 7"/>
                <a:gd name="T1" fmla="*/ 1 h 4"/>
                <a:gd name="T2" fmla="*/ 5 w 7"/>
                <a:gd name="T3" fmla="*/ 1 h 4"/>
                <a:gd name="T4" fmla="*/ 5 w 7"/>
                <a:gd name="T5" fmla="*/ 1 h 4"/>
                <a:gd name="T6" fmla="*/ 4 w 7"/>
                <a:gd name="T7" fmla="*/ 1 h 4"/>
                <a:gd name="T8" fmla="*/ 4 w 7"/>
                <a:gd name="T9" fmla="*/ 2 h 4"/>
                <a:gd name="T10" fmla="*/ 3 w 7"/>
                <a:gd name="T11" fmla="*/ 2 h 4"/>
                <a:gd name="T12" fmla="*/ 3 w 7"/>
                <a:gd name="T13" fmla="*/ 2 h 4"/>
                <a:gd name="T14" fmla="*/ 2 w 7"/>
                <a:gd name="T15" fmla="*/ 2 h 4"/>
                <a:gd name="T16" fmla="*/ 2 w 7"/>
                <a:gd name="T17" fmla="*/ 2 h 4"/>
                <a:gd name="T18" fmla="*/ 1 w 7"/>
                <a:gd name="T19" fmla="*/ 2 h 4"/>
                <a:gd name="T20" fmla="*/ 1 w 7"/>
                <a:gd name="T21" fmla="*/ 2 h 4"/>
                <a:gd name="T22" fmla="*/ 1 w 7"/>
                <a:gd name="T23" fmla="*/ 2 h 4"/>
                <a:gd name="T24" fmla="*/ 1 w 7"/>
                <a:gd name="T25" fmla="*/ 2 h 4"/>
                <a:gd name="T26" fmla="*/ 0 w 7"/>
                <a:gd name="T27" fmla="*/ 2 h 4"/>
                <a:gd name="T28" fmla="*/ 0 w 7"/>
                <a:gd name="T29" fmla="*/ 3 h 4"/>
                <a:gd name="T30" fmla="*/ 1 w 7"/>
                <a:gd name="T31" fmla="*/ 3 h 4"/>
                <a:gd name="T32" fmla="*/ 1 w 7"/>
                <a:gd name="T33" fmla="*/ 3 h 4"/>
                <a:gd name="T34" fmla="*/ 1 w 7"/>
                <a:gd name="T35" fmla="*/ 3 h 4"/>
                <a:gd name="T36" fmla="*/ 1 w 7"/>
                <a:gd name="T37" fmla="*/ 3 h 4"/>
                <a:gd name="T38" fmla="*/ 2 w 7"/>
                <a:gd name="T39" fmla="*/ 3 h 4"/>
                <a:gd name="T40" fmla="*/ 2 w 7"/>
                <a:gd name="T41" fmla="*/ 3 h 4"/>
                <a:gd name="T42" fmla="*/ 3 w 7"/>
                <a:gd name="T43" fmla="*/ 3 h 4"/>
                <a:gd name="T44" fmla="*/ 3 w 7"/>
                <a:gd name="T45" fmla="*/ 3 h 4"/>
                <a:gd name="T46" fmla="*/ 4 w 7"/>
                <a:gd name="T47" fmla="*/ 3 h 4"/>
                <a:gd name="T48" fmla="*/ 4 w 7"/>
                <a:gd name="T49" fmla="*/ 2 h 4"/>
                <a:gd name="T50" fmla="*/ 5 w 7"/>
                <a:gd name="T51" fmla="*/ 2 h 4"/>
                <a:gd name="T52" fmla="*/ 5 w 7"/>
                <a:gd name="T53" fmla="*/ 2 h 4"/>
                <a:gd name="T54" fmla="*/ 6 w 7"/>
                <a:gd name="T55" fmla="*/ 2 h 4"/>
                <a:gd name="T56" fmla="*/ 6 w 7"/>
                <a:gd name="T57" fmla="*/ 2 h 4"/>
                <a:gd name="T58" fmla="*/ 6 w 7"/>
                <a:gd name="T59" fmla="*/ 1 h 4"/>
                <a:gd name="T60" fmla="*/ 6 w 7"/>
                <a:gd name="T61" fmla="*/ 1 h 4"/>
                <a:gd name="T62" fmla="*/ 6 w 7"/>
                <a:gd name="T63" fmla="*/ 1 h 4"/>
                <a:gd name="T64" fmla="*/ 6 w 7"/>
                <a:gd name="T65" fmla="*/ 0 h 4"/>
                <a:gd name="T66" fmla="*/ 6 w 7"/>
                <a:gd name="T67" fmla="*/ 0 h 4"/>
                <a:gd name="T68" fmla="*/ 6 w 7"/>
                <a:gd name="T69" fmla="*/ 0 h 4"/>
                <a:gd name="T70" fmla="*/ 6 w 7"/>
                <a:gd name="T71" fmla="*/ 0 h 4"/>
                <a:gd name="T72" fmla="*/ 5 w 7"/>
                <a:gd name="T73" fmla="*/ 0 h 4"/>
                <a:gd name="T74" fmla="*/ 5 w 7"/>
                <a:gd name="T75" fmla="*/ 1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 h="4">
                  <a:moveTo>
                    <a:pt x="5" y="1"/>
                  </a:moveTo>
                  <a:lnTo>
                    <a:pt x="5" y="1"/>
                  </a:lnTo>
                  <a:lnTo>
                    <a:pt x="5" y="1"/>
                  </a:lnTo>
                  <a:lnTo>
                    <a:pt x="4" y="1"/>
                  </a:lnTo>
                  <a:lnTo>
                    <a:pt x="4" y="2"/>
                  </a:lnTo>
                  <a:lnTo>
                    <a:pt x="3" y="2"/>
                  </a:lnTo>
                  <a:lnTo>
                    <a:pt x="3" y="2"/>
                  </a:lnTo>
                  <a:lnTo>
                    <a:pt x="2" y="2"/>
                  </a:lnTo>
                  <a:lnTo>
                    <a:pt x="2" y="2"/>
                  </a:lnTo>
                  <a:lnTo>
                    <a:pt x="1" y="2"/>
                  </a:lnTo>
                  <a:lnTo>
                    <a:pt x="1" y="2"/>
                  </a:lnTo>
                  <a:lnTo>
                    <a:pt x="1" y="2"/>
                  </a:lnTo>
                  <a:lnTo>
                    <a:pt x="1" y="2"/>
                  </a:lnTo>
                  <a:lnTo>
                    <a:pt x="0" y="2"/>
                  </a:lnTo>
                  <a:lnTo>
                    <a:pt x="0" y="3"/>
                  </a:lnTo>
                  <a:lnTo>
                    <a:pt x="1" y="3"/>
                  </a:lnTo>
                  <a:lnTo>
                    <a:pt x="1" y="3"/>
                  </a:lnTo>
                  <a:lnTo>
                    <a:pt x="1" y="3"/>
                  </a:lnTo>
                  <a:lnTo>
                    <a:pt x="1" y="3"/>
                  </a:lnTo>
                  <a:lnTo>
                    <a:pt x="2" y="3"/>
                  </a:lnTo>
                  <a:lnTo>
                    <a:pt x="2" y="3"/>
                  </a:lnTo>
                  <a:lnTo>
                    <a:pt x="3" y="3"/>
                  </a:lnTo>
                  <a:lnTo>
                    <a:pt x="3" y="3"/>
                  </a:lnTo>
                  <a:lnTo>
                    <a:pt x="4" y="3"/>
                  </a:lnTo>
                  <a:lnTo>
                    <a:pt x="4" y="2"/>
                  </a:lnTo>
                  <a:lnTo>
                    <a:pt x="5" y="2"/>
                  </a:lnTo>
                  <a:lnTo>
                    <a:pt x="5" y="2"/>
                  </a:lnTo>
                  <a:lnTo>
                    <a:pt x="6" y="2"/>
                  </a:lnTo>
                  <a:lnTo>
                    <a:pt x="6" y="2"/>
                  </a:lnTo>
                  <a:lnTo>
                    <a:pt x="6" y="1"/>
                  </a:lnTo>
                  <a:lnTo>
                    <a:pt x="6" y="1"/>
                  </a:lnTo>
                  <a:lnTo>
                    <a:pt x="6" y="1"/>
                  </a:lnTo>
                  <a:lnTo>
                    <a:pt x="6" y="0"/>
                  </a:lnTo>
                  <a:lnTo>
                    <a:pt x="6" y="0"/>
                  </a:lnTo>
                  <a:lnTo>
                    <a:pt x="6" y="0"/>
                  </a:lnTo>
                  <a:lnTo>
                    <a:pt x="6" y="0"/>
                  </a:lnTo>
                  <a:lnTo>
                    <a:pt x="5" y="0"/>
                  </a:lnTo>
                  <a:lnTo>
                    <a:pt x="5" y="1"/>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15" name="Freeform 612"/>
            <p:cNvSpPr>
              <a:spLocks/>
            </p:cNvSpPr>
            <p:nvPr/>
          </p:nvSpPr>
          <p:spPr bwMode="auto">
            <a:xfrm>
              <a:off x="786" y="3647"/>
              <a:ext cx="6" cy="4"/>
            </a:xfrm>
            <a:custGeom>
              <a:avLst/>
              <a:gdLst>
                <a:gd name="T0" fmla="*/ 4 w 6"/>
                <a:gd name="T1" fmla="*/ 1 h 4"/>
                <a:gd name="T2" fmla="*/ 4 w 6"/>
                <a:gd name="T3" fmla="*/ 1 h 4"/>
                <a:gd name="T4" fmla="*/ 4 w 6"/>
                <a:gd name="T5" fmla="*/ 1 h 4"/>
                <a:gd name="T6" fmla="*/ 4 w 6"/>
                <a:gd name="T7" fmla="*/ 1 h 4"/>
                <a:gd name="T8" fmla="*/ 3 w 6"/>
                <a:gd name="T9" fmla="*/ 2 h 4"/>
                <a:gd name="T10" fmla="*/ 3 w 6"/>
                <a:gd name="T11" fmla="*/ 2 h 4"/>
                <a:gd name="T12" fmla="*/ 2 w 6"/>
                <a:gd name="T13" fmla="*/ 2 h 4"/>
                <a:gd name="T14" fmla="*/ 2 w 6"/>
                <a:gd name="T15" fmla="*/ 2 h 4"/>
                <a:gd name="T16" fmla="*/ 1 w 6"/>
                <a:gd name="T17" fmla="*/ 2 h 4"/>
                <a:gd name="T18" fmla="*/ 1 w 6"/>
                <a:gd name="T19" fmla="*/ 2 h 4"/>
                <a:gd name="T20" fmla="*/ 0 w 6"/>
                <a:gd name="T21" fmla="*/ 2 h 4"/>
                <a:gd name="T22" fmla="*/ 0 w 6"/>
                <a:gd name="T23" fmla="*/ 2 h 4"/>
                <a:gd name="T24" fmla="*/ 0 w 6"/>
                <a:gd name="T25" fmla="*/ 2 h 4"/>
                <a:gd name="T26" fmla="*/ 0 w 6"/>
                <a:gd name="T27" fmla="*/ 3 h 4"/>
                <a:gd name="T28" fmla="*/ 0 w 6"/>
                <a:gd name="T29" fmla="*/ 3 h 4"/>
                <a:gd name="T30" fmla="*/ 0 w 6"/>
                <a:gd name="T31" fmla="*/ 3 h 4"/>
                <a:gd name="T32" fmla="*/ 1 w 6"/>
                <a:gd name="T33" fmla="*/ 3 h 4"/>
                <a:gd name="T34" fmla="*/ 1 w 6"/>
                <a:gd name="T35" fmla="*/ 3 h 4"/>
                <a:gd name="T36" fmla="*/ 2 w 6"/>
                <a:gd name="T37" fmla="*/ 3 h 4"/>
                <a:gd name="T38" fmla="*/ 2 w 6"/>
                <a:gd name="T39" fmla="*/ 3 h 4"/>
                <a:gd name="T40" fmla="*/ 3 w 6"/>
                <a:gd name="T41" fmla="*/ 3 h 4"/>
                <a:gd name="T42" fmla="*/ 3 w 6"/>
                <a:gd name="T43" fmla="*/ 3 h 4"/>
                <a:gd name="T44" fmla="*/ 4 w 6"/>
                <a:gd name="T45" fmla="*/ 3 h 4"/>
                <a:gd name="T46" fmla="*/ 4 w 6"/>
                <a:gd name="T47" fmla="*/ 2 h 4"/>
                <a:gd name="T48" fmla="*/ 4 w 6"/>
                <a:gd name="T49" fmla="*/ 2 h 4"/>
                <a:gd name="T50" fmla="*/ 5 w 6"/>
                <a:gd name="T51" fmla="*/ 2 h 4"/>
                <a:gd name="T52" fmla="*/ 5 w 6"/>
                <a:gd name="T53" fmla="*/ 2 h 4"/>
                <a:gd name="T54" fmla="*/ 5 w 6"/>
                <a:gd name="T55" fmla="*/ 2 h 4"/>
                <a:gd name="T56" fmla="*/ 5 w 6"/>
                <a:gd name="T57" fmla="*/ 2 h 4"/>
                <a:gd name="T58" fmla="*/ 5 w 6"/>
                <a:gd name="T59" fmla="*/ 1 h 4"/>
                <a:gd name="T60" fmla="*/ 5 w 6"/>
                <a:gd name="T61" fmla="*/ 1 h 4"/>
                <a:gd name="T62" fmla="*/ 5 w 6"/>
                <a:gd name="T63" fmla="*/ 1 h 4"/>
                <a:gd name="T64" fmla="*/ 5 w 6"/>
                <a:gd name="T65" fmla="*/ 0 h 4"/>
                <a:gd name="T66" fmla="*/ 5 w 6"/>
                <a:gd name="T67" fmla="*/ 0 h 4"/>
                <a:gd name="T68" fmla="*/ 5 w 6"/>
                <a:gd name="T69" fmla="*/ 0 h 4"/>
                <a:gd name="T70" fmla="*/ 5 w 6"/>
                <a:gd name="T71" fmla="*/ 0 h 4"/>
                <a:gd name="T72" fmla="*/ 4 w 6"/>
                <a:gd name="T73" fmla="*/ 0 h 4"/>
                <a:gd name="T74" fmla="*/ 4 w 6"/>
                <a:gd name="T75" fmla="*/ 1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 h="4">
                  <a:moveTo>
                    <a:pt x="4" y="1"/>
                  </a:moveTo>
                  <a:lnTo>
                    <a:pt x="4" y="1"/>
                  </a:lnTo>
                  <a:lnTo>
                    <a:pt x="4" y="1"/>
                  </a:lnTo>
                  <a:lnTo>
                    <a:pt x="4" y="1"/>
                  </a:lnTo>
                  <a:lnTo>
                    <a:pt x="3" y="2"/>
                  </a:lnTo>
                  <a:lnTo>
                    <a:pt x="3" y="2"/>
                  </a:lnTo>
                  <a:lnTo>
                    <a:pt x="2" y="2"/>
                  </a:lnTo>
                  <a:lnTo>
                    <a:pt x="2" y="2"/>
                  </a:lnTo>
                  <a:lnTo>
                    <a:pt x="1" y="2"/>
                  </a:lnTo>
                  <a:lnTo>
                    <a:pt x="1" y="2"/>
                  </a:lnTo>
                  <a:lnTo>
                    <a:pt x="0" y="2"/>
                  </a:lnTo>
                  <a:lnTo>
                    <a:pt x="0" y="2"/>
                  </a:lnTo>
                  <a:lnTo>
                    <a:pt x="0" y="2"/>
                  </a:lnTo>
                  <a:lnTo>
                    <a:pt x="0" y="3"/>
                  </a:lnTo>
                  <a:lnTo>
                    <a:pt x="0" y="3"/>
                  </a:lnTo>
                  <a:lnTo>
                    <a:pt x="0" y="3"/>
                  </a:lnTo>
                  <a:lnTo>
                    <a:pt x="1" y="3"/>
                  </a:lnTo>
                  <a:lnTo>
                    <a:pt x="1" y="3"/>
                  </a:lnTo>
                  <a:lnTo>
                    <a:pt x="2" y="3"/>
                  </a:lnTo>
                  <a:lnTo>
                    <a:pt x="2" y="3"/>
                  </a:lnTo>
                  <a:lnTo>
                    <a:pt x="3" y="3"/>
                  </a:lnTo>
                  <a:lnTo>
                    <a:pt x="3" y="3"/>
                  </a:lnTo>
                  <a:lnTo>
                    <a:pt x="4" y="3"/>
                  </a:lnTo>
                  <a:lnTo>
                    <a:pt x="4" y="2"/>
                  </a:lnTo>
                  <a:lnTo>
                    <a:pt x="4" y="2"/>
                  </a:lnTo>
                  <a:lnTo>
                    <a:pt x="5" y="2"/>
                  </a:lnTo>
                  <a:lnTo>
                    <a:pt x="5" y="2"/>
                  </a:lnTo>
                  <a:lnTo>
                    <a:pt x="5" y="2"/>
                  </a:lnTo>
                  <a:lnTo>
                    <a:pt x="5" y="2"/>
                  </a:lnTo>
                  <a:lnTo>
                    <a:pt x="5" y="1"/>
                  </a:lnTo>
                  <a:lnTo>
                    <a:pt x="5" y="1"/>
                  </a:lnTo>
                  <a:lnTo>
                    <a:pt x="5" y="1"/>
                  </a:lnTo>
                  <a:lnTo>
                    <a:pt x="5" y="0"/>
                  </a:lnTo>
                  <a:lnTo>
                    <a:pt x="5" y="0"/>
                  </a:lnTo>
                  <a:lnTo>
                    <a:pt x="5" y="0"/>
                  </a:lnTo>
                  <a:lnTo>
                    <a:pt x="5" y="0"/>
                  </a:lnTo>
                  <a:lnTo>
                    <a:pt x="4" y="0"/>
                  </a:lnTo>
                  <a:lnTo>
                    <a:pt x="4" y="1"/>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16" name="Freeform 613"/>
            <p:cNvSpPr>
              <a:spLocks/>
            </p:cNvSpPr>
            <p:nvPr/>
          </p:nvSpPr>
          <p:spPr bwMode="auto">
            <a:xfrm>
              <a:off x="710" y="3565"/>
              <a:ext cx="14" cy="12"/>
            </a:xfrm>
            <a:custGeom>
              <a:avLst/>
              <a:gdLst>
                <a:gd name="T0" fmla="*/ 12 w 14"/>
                <a:gd name="T1" fmla="*/ 1 h 12"/>
                <a:gd name="T2" fmla="*/ 12 w 14"/>
                <a:gd name="T3" fmla="*/ 2 h 12"/>
                <a:gd name="T4" fmla="*/ 11 w 14"/>
                <a:gd name="T5" fmla="*/ 2 h 12"/>
                <a:gd name="T6" fmla="*/ 11 w 14"/>
                <a:gd name="T7" fmla="*/ 3 h 12"/>
                <a:gd name="T8" fmla="*/ 10 w 14"/>
                <a:gd name="T9" fmla="*/ 3 h 12"/>
                <a:gd name="T10" fmla="*/ 10 w 14"/>
                <a:gd name="T11" fmla="*/ 4 h 12"/>
                <a:gd name="T12" fmla="*/ 9 w 14"/>
                <a:gd name="T13" fmla="*/ 5 h 12"/>
                <a:gd name="T14" fmla="*/ 8 w 14"/>
                <a:gd name="T15" fmla="*/ 5 h 12"/>
                <a:gd name="T16" fmla="*/ 8 w 14"/>
                <a:gd name="T17" fmla="*/ 6 h 12"/>
                <a:gd name="T18" fmla="*/ 7 w 14"/>
                <a:gd name="T19" fmla="*/ 6 h 12"/>
                <a:gd name="T20" fmla="*/ 6 w 14"/>
                <a:gd name="T21" fmla="*/ 6 h 12"/>
                <a:gd name="T22" fmla="*/ 5 w 14"/>
                <a:gd name="T23" fmla="*/ 7 h 12"/>
                <a:gd name="T24" fmla="*/ 5 w 14"/>
                <a:gd name="T25" fmla="*/ 8 h 12"/>
                <a:gd name="T26" fmla="*/ 4 w 14"/>
                <a:gd name="T27" fmla="*/ 8 h 12"/>
                <a:gd name="T28" fmla="*/ 3 w 14"/>
                <a:gd name="T29" fmla="*/ 8 h 12"/>
                <a:gd name="T30" fmla="*/ 3 w 14"/>
                <a:gd name="T31" fmla="*/ 9 h 12"/>
                <a:gd name="T32" fmla="*/ 2 w 14"/>
                <a:gd name="T33" fmla="*/ 9 h 12"/>
                <a:gd name="T34" fmla="*/ 1 w 14"/>
                <a:gd name="T35" fmla="*/ 9 h 12"/>
                <a:gd name="T36" fmla="*/ 1 w 14"/>
                <a:gd name="T37" fmla="*/ 9 h 12"/>
                <a:gd name="T38" fmla="*/ 1 w 14"/>
                <a:gd name="T39" fmla="*/ 10 h 12"/>
                <a:gd name="T40" fmla="*/ 0 w 14"/>
                <a:gd name="T41" fmla="*/ 10 h 12"/>
                <a:gd name="T42" fmla="*/ 1 w 14"/>
                <a:gd name="T43" fmla="*/ 11 h 12"/>
                <a:gd name="T44" fmla="*/ 1 w 14"/>
                <a:gd name="T45" fmla="*/ 11 h 12"/>
                <a:gd name="T46" fmla="*/ 1 w 14"/>
                <a:gd name="T47" fmla="*/ 10 h 12"/>
                <a:gd name="T48" fmla="*/ 2 w 14"/>
                <a:gd name="T49" fmla="*/ 10 h 12"/>
                <a:gd name="T50" fmla="*/ 3 w 14"/>
                <a:gd name="T51" fmla="*/ 10 h 12"/>
                <a:gd name="T52" fmla="*/ 3 w 14"/>
                <a:gd name="T53" fmla="*/ 10 h 12"/>
                <a:gd name="T54" fmla="*/ 5 w 14"/>
                <a:gd name="T55" fmla="*/ 9 h 12"/>
                <a:gd name="T56" fmla="*/ 5 w 14"/>
                <a:gd name="T57" fmla="*/ 8 h 12"/>
                <a:gd name="T58" fmla="*/ 7 w 14"/>
                <a:gd name="T59" fmla="*/ 8 h 12"/>
                <a:gd name="T60" fmla="*/ 8 w 14"/>
                <a:gd name="T61" fmla="*/ 8 h 12"/>
                <a:gd name="T62" fmla="*/ 8 w 14"/>
                <a:gd name="T63" fmla="*/ 7 h 12"/>
                <a:gd name="T64" fmla="*/ 10 w 14"/>
                <a:gd name="T65" fmla="*/ 6 h 12"/>
                <a:gd name="T66" fmla="*/ 10 w 14"/>
                <a:gd name="T67" fmla="*/ 6 h 12"/>
                <a:gd name="T68" fmla="*/ 11 w 14"/>
                <a:gd name="T69" fmla="*/ 5 h 12"/>
                <a:gd name="T70" fmla="*/ 12 w 14"/>
                <a:gd name="T71" fmla="*/ 5 h 12"/>
                <a:gd name="T72" fmla="*/ 12 w 14"/>
                <a:gd name="T73" fmla="*/ 4 h 12"/>
                <a:gd name="T74" fmla="*/ 13 w 14"/>
                <a:gd name="T75" fmla="*/ 3 h 12"/>
                <a:gd name="T76" fmla="*/ 13 w 14"/>
                <a:gd name="T77" fmla="*/ 3 h 12"/>
                <a:gd name="T78" fmla="*/ 13 w 14"/>
                <a:gd name="T79" fmla="*/ 2 h 12"/>
                <a:gd name="T80" fmla="*/ 13 w 14"/>
                <a:gd name="T81" fmla="*/ 1 h 12"/>
                <a:gd name="T82" fmla="*/ 13 w 14"/>
                <a:gd name="T83" fmla="*/ 1 h 12"/>
                <a:gd name="T84" fmla="*/ 13 w 14"/>
                <a:gd name="T85" fmla="*/ 0 h 12"/>
                <a:gd name="T86" fmla="*/ 12 w 14"/>
                <a:gd name="T87" fmla="*/ 0 h 12"/>
                <a:gd name="T88" fmla="*/ 12 w 14"/>
                <a:gd name="T89" fmla="*/ 1 h 12"/>
                <a:gd name="T90" fmla="*/ 12 w 14"/>
                <a:gd name="T91" fmla="*/ 1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4" h="12">
                  <a:moveTo>
                    <a:pt x="12" y="1"/>
                  </a:moveTo>
                  <a:lnTo>
                    <a:pt x="12" y="2"/>
                  </a:lnTo>
                  <a:lnTo>
                    <a:pt x="11" y="2"/>
                  </a:lnTo>
                  <a:lnTo>
                    <a:pt x="11" y="3"/>
                  </a:lnTo>
                  <a:lnTo>
                    <a:pt x="10" y="3"/>
                  </a:lnTo>
                  <a:lnTo>
                    <a:pt x="10" y="4"/>
                  </a:lnTo>
                  <a:lnTo>
                    <a:pt x="9" y="5"/>
                  </a:lnTo>
                  <a:lnTo>
                    <a:pt x="8" y="5"/>
                  </a:lnTo>
                  <a:lnTo>
                    <a:pt x="8" y="6"/>
                  </a:lnTo>
                  <a:lnTo>
                    <a:pt x="7" y="6"/>
                  </a:lnTo>
                  <a:lnTo>
                    <a:pt x="6" y="6"/>
                  </a:lnTo>
                  <a:lnTo>
                    <a:pt x="5" y="7"/>
                  </a:lnTo>
                  <a:lnTo>
                    <a:pt x="5" y="8"/>
                  </a:lnTo>
                  <a:lnTo>
                    <a:pt x="4" y="8"/>
                  </a:lnTo>
                  <a:lnTo>
                    <a:pt x="3" y="8"/>
                  </a:lnTo>
                  <a:lnTo>
                    <a:pt x="3" y="9"/>
                  </a:lnTo>
                  <a:lnTo>
                    <a:pt x="2" y="9"/>
                  </a:lnTo>
                  <a:lnTo>
                    <a:pt x="1" y="9"/>
                  </a:lnTo>
                  <a:lnTo>
                    <a:pt x="1" y="9"/>
                  </a:lnTo>
                  <a:lnTo>
                    <a:pt x="1" y="10"/>
                  </a:lnTo>
                  <a:lnTo>
                    <a:pt x="0" y="10"/>
                  </a:lnTo>
                  <a:lnTo>
                    <a:pt x="1" y="11"/>
                  </a:lnTo>
                  <a:lnTo>
                    <a:pt x="1" y="11"/>
                  </a:lnTo>
                  <a:lnTo>
                    <a:pt x="1" y="10"/>
                  </a:lnTo>
                  <a:lnTo>
                    <a:pt x="2" y="10"/>
                  </a:lnTo>
                  <a:lnTo>
                    <a:pt x="3" y="10"/>
                  </a:lnTo>
                  <a:lnTo>
                    <a:pt x="3" y="10"/>
                  </a:lnTo>
                  <a:lnTo>
                    <a:pt x="5" y="9"/>
                  </a:lnTo>
                  <a:lnTo>
                    <a:pt x="5" y="8"/>
                  </a:lnTo>
                  <a:lnTo>
                    <a:pt x="7" y="8"/>
                  </a:lnTo>
                  <a:lnTo>
                    <a:pt x="8" y="8"/>
                  </a:lnTo>
                  <a:lnTo>
                    <a:pt x="8" y="7"/>
                  </a:lnTo>
                  <a:lnTo>
                    <a:pt x="10" y="6"/>
                  </a:lnTo>
                  <a:lnTo>
                    <a:pt x="10" y="6"/>
                  </a:lnTo>
                  <a:lnTo>
                    <a:pt x="11" y="5"/>
                  </a:lnTo>
                  <a:lnTo>
                    <a:pt x="12" y="5"/>
                  </a:lnTo>
                  <a:lnTo>
                    <a:pt x="12" y="4"/>
                  </a:lnTo>
                  <a:lnTo>
                    <a:pt x="13" y="3"/>
                  </a:lnTo>
                  <a:lnTo>
                    <a:pt x="13" y="3"/>
                  </a:lnTo>
                  <a:lnTo>
                    <a:pt x="13" y="2"/>
                  </a:lnTo>
                  <a:lnTo>
                    <a:pt x="13" y="1"/>
                  </a:lnTo>
                  <a:lnTo>
                    <a:pt x="13" y="1"/>
                  </a:lnTo>
                  <a:lnTo>
                    <a:pt x="13" y="0"/>
                  </a:lnTo>
                  <a:lnTo>
                    <a:pt x="12" y="0"/>
                  </a:lnTo>
                  <a:lnTo>
                    <a:pt x="12" y="1"/>
                  </a:lnTo>
                  <a:lnTo>
                    <a:pt x="12" y="1"/>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17" name="Freeform 614"/>
            <p:cNvSpPr>
              <a:spLocks/>
            </p:cNvSpPr>
            <p:nvPr/>
          </p:nvSpPr>
          <p:spPr bwMode="auto">
            <a:xfrm>
              <a:off x="699" y="3565"/>
              <a:ext cx="14" cy="12"/>
            </a:xfrm>
            <a:custGeom>
              <a:avLst/>
              <a:gdLst>
                <a:gd name="T0" fmla="*/ 11 w 14"/>
                <a:gd name="T1" fmla="*/ 1 h 12"/>
                <a:gd name="T2" fmla="*/ 11 w 14"/>
                <a:gd name="T3" fmla="*/ 2 h 12"/>
                <a:gd name="T4" fmla="*/ 10 w 14"/>
                <a:gd name="T5" fmla="*/ 3 h 12"/>
                <a:gd name="T6" fmla="*/ 10 w 14"/>
                <a:gd name="T7" fmla="*/ 3 h 12"/>
                <a:gd name="T8" fmla="*/ 9 w 14"/>
                <a:gd name="T9" fmla="*/ 4 h 12"/>
                <a:gd name="T10" fmla="*/ 9 w 14"/>
                <a:gd name="T11" fmla="*/ 5 h 12"/>
                <a:gd name="T12" fmla="*/ 8 w 14"/>
                <a:gd name="T13" fmla="*/ 5 h 12"/>
                <a:gd name="T14" fmla="*/ 7 w 14"/>
                <a:gd name="T15" fmla="*/ 6 h 12"/>
                <a:gd name="T16" fmla="*/ 6 w 14"/>
                <a:gd name="T17" fmla="*/ 6 h 12"/>
                <a:gd name="T18" fmla="*/ 5 w 14"/>
                <a:gd name="T19" fmla="*/ 6 h 12"/>
                <a:gd name="T20" fmla="*/ 5 w 14"/>
                <a:gd name="T21" fmla="*/ 7 h 12"/>
                <a:gd name="T22" fmla="*/ 4 w 14"/>
                <a:gd name="T23" fmla="*/ 8 h 12"/>
                <a:gd name="T24" fmla="*/ 3 w 14"/>
                <a:gd name="T25" fmla="*/ 8 h 12"/>
                <a:gd name="T26" fmla="*/ 3 w 14"/>
                <a:gd name="T27" fmla="*/ 8 h 12"/>
                <a:gd name="T28" fmla="*/ 2 w 14"/>
                <a:gd name="T29" fmla="*/ 9 h 12"/>
                <a:gd name="T30" fmla="*/ 1 w 14"/>
                <a:gd name="T31" fmla="*/ 9 h 12"/>
                <a:gd name="T32" fmla="*/ 1 w 14"/>
                <a:gd name="T33" fmla="*/ 9 h 12"/>
                <a:gd name="T34" fmla="*/ 0 w 14"/>
                <a:gd name="T35" fmla="*/ 10 h 12"/>
                <a:gd name="T36" fmla="*/ 0 w 14"/>
                <a:gd name="T37" fmla="*/ 10 h 12"/>
                <a:gd name="T38" fmla="*/ 0 w 14"/>
                <a:gd name="T39" fmla="*/ 11 h 12"/>
                <a:gd name="T40" fmla="*/ 1 w 14"/>
                <a:gd name="T41" fmla="*/ 11 h 12"/>
                <a:gd name="T42" fmla="*/ 1 w 14"/>
                <a:gd name="T43" fmla="*/ 11 h 12"/>
                <a:gd name="T44" fmla="*/ 1 w 14"/>
                <a:gd name="T45" fmla="*/ 10 h 12"/>
                <a:gd name="T46" fmla="*/ 2 w 14"/>
                <a:gd name="T47" fmla="*/ 10 h 12"/>
                <a:gd name="T48" fmla="*/ 3 w 14"/>
                <a:gd name="T49" fmla="*/ 10 h 12"/>
                <a:gd name="T50" fmla="*/ 3 w 14"/>
                <a:gd name="T51" fmla="*/ 10 h 12"/>
                <a:gd name="T52" fmla="*/ 4 w 14"/>
                <a:gd name="T53" fmla="*/ 9 h 12"/>
                <a:gd name="T54" fmla="*/ 5 w 14"/>
                <a:gd name="T55" fmla="*/ 8 h 12"/>
                <a:gd name="T56" fmla="*/ 6 w 14"/>
                <a:gd name="T57" fmla="*/ 8 h 12"/>
                <a:gd name="T58" fmla="*/ 7 w 14"/>
                <a:gd name="T59" fmla="*/ 8 h 12"/>
                <a:gd name="T60" fmla="*/ 8 w 14"/>
                <a:gd name="T61" fmla="*/ 7 h 12"/>
                <a:gd name="T62" fmla="*/ 9 w 14"/>
                <a:gd name="T63" fmla="*/ 6 h 12"/>
                <a:gd name="T64" fmla="*/ 10 w 14"/>
                <a:gd name="T65" fmla="*/ 6 h 12"/>
                <a:gd name="T66" fmla="*/ 10 w 14"/>
                <a:gd name="T67" fmla="*/ 5 h 12"/>
                <a:gd name="T68" fmla="*/ 11 w 14"/>
                <a:gd name="T69" fmla="*/ 5 h 12"/>
                <a:gd name="T70" fmla="*/ 12 w 14"/>
                <a:gd name="T71" fmla="*/ 4 h 12"/>
                <a:gd name="T72" fmla="*/ 12 w 14"/>
                <a:gd name="T73" fmla="*/ 3 h 12"/>
                <a:gd name="T74" fmla="*/ 12 w 14"/>
                <a:gd name="T75" fmla="*/ 3 h 12"/>
                <a:gd name="T76" fmla="*/ 13 w 14"/>
                <a:gd name="T77" fmla="*/ 2 h 12"/>
                <a:gd name="T78" fmla="*/ 13 w 14"/>
                <a:gd name="T79" fmla="*/ 1 h 12"/>
                <a:gd name="T80" fmla="*/ 13 w 14"/>
                <a:gd name="T81" fmla="*/ 1 h 12"/>
                <a:gd name="T82" fmla="*/ 12 w 14"/>
                <a:gd name="T83" fmla="*/ 1 h 12"/>
                <a:gd name="T84" fmla="*/ 12 w 14"/>
                <a:gd name="T85" fmla="*/ 0 h 12"/>
                <a:gd name="T86" fmla="*/ 12 w 14"/>
                <a:gd name="T87" fmla="*/ 0 h 12"/>
                <a:gd name="T88" fmla="*/ 12 w 14"/>
                <a:gd name="T89" fmla="*/ 1 h 12"/>
                <a:gd name="T90" fmla="*/ 11 w 14"/>
                <a:gd name="T91" fmla="*/ 1 h 12"/>
                <a:gd name="T92" fmla="*/ 11 w 14"/>
                <a:gd name="T93" fmla="*/ 1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4" h="12">
                  <a:moveTo>
                    <a:pt x="11" y="1"/>
                  </a:moveTo>
                  <a:lnTo>
                    <a:pt x="11" y="2"/>
                  </a:lnTo>
                  <a:lnTo>
                    <a:pt x="10" y="3"/>
                  </a:lnTo>
                  <a:lnTo>
                    <a:pt x="10" y="3"/>
                  </a:lnTo>
                  <a:lnTo>
                    <a:pt x="9" y="4"/>
                  </a:lnTo>
                  <a:lnTo>
                    <a:pt x="9" y="5"/>
                  </a:lnTo>
                  <a:lnTo>
                    <a:pt x="8" y="5"/>
                  </a:lnTo>
                  <a:lnTo>
                    <a:pt x="7" y="6"/>
                  </a:lnTo>
                  <a:lnTo>
                    <a:pt x="6" y="6"/>
                  </a:lnTo>
                  <a:lnTo>
                    <a:pt x="5" y="6"/>
                  </a:lnTo>
                  <a:lnTo>
                    <a:pt x="5" y="7"/>
                  </a:lnTo>
                  <a:lnTo>
                    <a:pt x="4" y="8"/>
                  </a:lnTo>
                  <a:lnTo>
                    <a:pt x="3" y="8"/>
                  </a:lnTo>
                  <a:lnTo>
                    <a:pt x="3" y="8"/>
                  </a:lnTo>
                  <a:lnTo>
                    <a:pt x="2" y="9"/>
                  </a:lnTo>
                  <a:lnTo>
                    <a:pt x="1" y="9"/>
                  </a:lnTo>
                  <a:lnTo>
                    <a:pt x="1" y="9"/>
                  </a:lnTo>
                  <a:lnTo>
                    <a:pt x="0" y="10"/>
                  </a:lnTo>
                  <a:lnTo>
                    <a:pt x="0" y="10"/>
                  </a:lnTo>
                  <a:lnTo>
                    <a:pt x="0" y="11"/>
                  </a:lnTo>
                  <a:lnTo>
                    <a:pt x="1" y="11"/>
                  </a:lnTo>
                  <a:lnTo>
                    <a:pt x="1" y="11"/>
                  </a:lnTo>
                  <a:lnTo>
                    <a:pt x="1" y="10"/>
                  </a:lnTo>
                  <a:lnTo>
                    <a:pt x="2" y="10"/>
                  </a:lnTo>
                  <a:lnTo>
                    <a:pt x="3" y="10"/>
                  </a:lnTo>
                  <a:lnTo>
                    <a:pt x="3" y="10"/>
                  </a:lnTo>
                  <a:lnTo>
                    <a:pt x="4" y="9"/>
                  </a:lnTo>
                  <a:lnTo>
                    <a:pt x="5" y="8"/>
                  </a:lnTo>
                  <a:lnTo>
                    <a:pt x="6" y="8"/>
                  </a:lnTo>
                  <a:lnTo>
                    <a:pt x="7" y="8"/>
                  </a:lnTo>
                  <a:lnTo>
                    <a:pt x="8" y="7"/>
                  </a:lnTo>
                  <a:lnTo>
                    <a:pt x="9" y="6"/>
                  </a:lnTo>
                  <a:lnTo>
                    <a:pt x="10" y="6"/>
                  </a:lnTo>
                  <a:lnTo>
                    <a:pt x="10" y="5"/>
                  </a:lnTo>
                  <a:lnTo>
                    <a:pt x="11" y="5"/>
                  </a:lnTo>
                  <a:lnTo>
                    <a:pt x="12" y="4"/>
                  </a:lnTo>
                  <a:lnTo>
                    <a:pt x="12" y="3"/>
                  </a:lnTo>
                  <a:lnTo>
                    <a:pt x="12" y="3"/>
                  </a:lnTo>
                  <a:lnTo>
                    <a:pt x="13" y="2"/>
                  </a:lnTo>
                  <a:lnTo>
                    <a:pt x="13" y="1"/>
                  </a:lnTo>
                  <a:lnTo>
                    <a:pt x="13" y="1"/>
                  </a:lnTo>
                  <a:lnTo>
                    <a:pt x="12" y="1"/>
                  </a:lnTo>
                  <a:lnTo>
                    <a:pt x="12" y="0"/>
                  </a:lnTo>
                  <a:lnTo>
                    <a:pt x="12" y="0"/>
                  </a:lnTo>
                  <a:lnTo>
                    <a:pt x="12" y="1"/>
                  </a:lnTo>
                  <a:lnTo>
                    <a:pt x="11" y="1"/>
                  </a:lnTo>
                  <a:lnTo>
                    <a:pt x="11" y="1"/>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18" name="Freeform 615"/>
            <p:cNvSpPr>
              <a:spLocks/>
            </p:cNvSpPr>
            <p:nvPr/>
          </p:nvSpPr>
          <p:spPr bwMode="auto">
            <a:xfrm>
              <a:off x="685" y="3568"/>
              <a:ext cx="14" cy="11"/>
            </a:xfrm>
            <a:custGeom>
              <a:avLst/>
              <a:gdLst>
                <a:gd name="T0" fmla="*/ 12 w 14"/>
                <a:gd name="T1" fmla="*/ 1 h 11"/>
                <a:gd name="T2" fmla="*/ 11 w 14"/>
                <a:gd name="T3" fmla="*/ 1 h 11"/>
                <a:gd name="T4" fmla="*/ 11 w 14"/>
                <a:gd name="T5" fmla="*/ 2 h 11"/>
                <a:gd name="T6" fmla="*/ 10 w 14"/>
                <a:gd name="T7" fmla="*/ 3 h 11"/>
                <a:gd name="T8" fmla="*/ 10 w 14"/>
                <a:gd name="T9" fmla="*/ 3 h 11"/>
                <a:gd name="T10" fmla="*/ 10 w 14"/>
                <a:gd name="T11" fmla="*/ 3 h 11"/>
                <a:gd name="T12" fmla="*/ 9 w 14"/>
                <a:gd name="T13" fmla="*/ 4 h 11"/>
                <a:gd name="T14" fmla="*/ 8 w 14"/>
                <a:gd name="T15" fmla="*/ 4 h 11"/>
                <a:gd name="T16" fmla="*/ 8 w 14"/>
                <a:gd name="T17" fmla="*/ 5 h 11"/>
                <a:gd name="T18" fmla="*/ 7 w 14"/>
                <a:gd name="T19" fmla="*/ 6 h 11"/>
                <a:gd name="T20" fmla="*/ 6 w 14"/>
                <a:gd name="T21" fmla="*/ 6 h 11"/>
                <a:gd name="T22" fmla="*/ 5 w 14"/>
                <a:gd name="T23" fmla="*/ 7 h 11"/>
                <a:gd name="T24" fmla="*/ 5 w 14"/>
                <a:gd name="T25" fmla="*/ 7 h 11"/>
                <a:gd name="T26" fmla="*/ 3 w 14"/>
                <a:gd name="T27" fmla="*/ 8 h 11"/>
                <a:gd name="T28" fmla="*/ 3 w 14"/>
                <a:gd name="T29" fmla="*/ 8 h 11"/>
                <a:gd name="T30" fmla="*/ 2 w 14"/>
                <a:gd name="T31" fmla="*/ 8 h 11"/>
                <a:gd name="T32" fmla="*/ 1 w 14"/>
                <a:gd name="T33" fmla="*/ 8 h 11"/>
                <a:gd name="T34" fmla="*/ 1 w 14"/>
                <a:gd name="T35" fmla="*/ 8 h 11"/>
                <a:gd name="T36" fmla="*/ 1 w 14"/>
                <a:gd name="T37" fmla="*/ 9 h 11"/>
                <a:gd name="T38" fmla="*/ 0 w 14"/>
                <a:gd name="T39" fmla="*/ 9 h 11"/>
                <a:gd name="T40" fmla="*/ 0 w 14"/>
                <a:gd name="T41" fmla="*/ 9 h 11"/>
                <a:gd name="T42" fmla="*/ 0 w 14"/>
                <a:gd name="T43" fmla="*/ 10 h 11"/>
                <a:gd name="T44" fmla="*/ 1 w 14"/>
                <a:gd name="T45" fmla="*/ 10 h 11"/>
                <a:gd name="T46" fmla="*/ 1 w 14"/>
                <a:gd name="T47" fmla="*/ 10 h 11"/>
                <a:gd name="T48" fmla="*/ 2 w 14"/>
                <a:gd name="T49" fmla="*/ 10 h 11"/>
                <a:gd name="T50" fmla="*/ 3 w 14"/>
                <a:gd name="T51" fmla="*/ 9 h 11"/>
                <a:gd name="T52" fmla="*/ 3 w 14"/>
                <a:gd name="T53" fmla="*/ 9 h 11"/>
                <a:gd name="T54" fmla="*/ 4 w 14"/>
                <a:gd name="T55" fmla="*/ 9 h 11"/>
                <a:gd name="T56" fmla="*/ 5 w 14"/>
                <a:gd name="T57" fmla="*/ 8 h 11"/>
                <a:gd name="T58" fmla="*/ 6 w 14"/>
                <a:gd name="T59" fmla="*/ 8 h 11"/>
                <a:gd name="T60" fmla="*/ 7 w 14"/>
                <a:gd name="T61" fmla="*/ 7 h 11"/>
                <a:gd name="T62" fmla="*/ 8 w 14"/>
                <a:gd name="T63" fmla="*/ 6 h 11"/>
                <a:gd name="T64" fmla="*/ 9 w 14"/>
                <a:gd name="T65" fmla="*/ 6 h 11"/>
                <a:gd name="T66" fmla="*/ 10 w 14"/>
                <a:gd name="T67" fmla="*/ 6 h 11"/>
                <a:gd name="T68" fmla="*/ 10 w 14"/>
                <a:gd name="T69" fmla="*/ 5 h 11"/>
                <a:gd name="T70" fmla="*/ 11 w 14"/>
                <a:gd name="T71" fmla="*/ 4 h 11"/>
                <a:gd name="T72" fmla="*/ 12 w 14"/>
                <a:gd name="T73" fmla="*/ 4 h 11"/>
                <a:gd name="T74" fmla="*/ 12 w 14"/>
                <a:gd name="T75" fmla="*/ 3 h 11"/>
                <a:gd name="T76" fmla="*/ 12 w 14"/>
                <a:gd name="T77" fmla="*/ 3 h 11"/>
                <a:gd name="T78" fmla="*/ 13 w 14"/>
                <a:gd name="T79" fmla="*/ 3 h 11"/>
                <a:gd name="T80" fmla="*/ 13 w 14"/>
                <a:gd name="T81" fmla="*/ 2 h 11"/>
                <a:gd name="T82" fmla="*/ 13 w 14"/>
                <a:gd name="T83" fmla="*/ 1 h 11"/>
                <a:gd name="T84" fmla="*/ 13 w 14"/>
                <a:gd name="T85" fmla="*/ 1 h 11"/>
                <a:gd name="T86" fmla="*/ 12 w 14"/>
                <a:gd name="T87" fmla="*/ 1 h 11"/>
                <a:gd name="T88" fmla="*/ 12 w 14"/>
                <a:gd name="T89" fmla="*/ 0 h 11"/>
                <a:gd name="T90" fmla="*/ 12 w 14"/>
                <a:gd name="T91" fmla="*/ 0 h 11"/>
                <a:gd name="T92" fmla="*/ 12 w 14"/>
                <a:gd name="T93" fmla="*/ 1 h 11"/>
                <a:gd name="T94" fmla="*/ 12 w 14"/>
                <a:gd name="T95"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4" h="11">
                  <a:moveTo>
                    <a:pt x="12" y="1"/>
                  </a:moveTo>
                  <a:lnTo>
                    <a:pt x="11" y="1"/>
                  </a:lnTo>
                  <a:lnTo>
                    <a:pt x="11" y="2"/>
                  </a:lnTo>
                  <a:lnTo>
                    <a:pt x="10" y="3"/>
                  </a:lnTo>
                  <a:lnTo>
                    <a:pt x="10" y="3"/>
                  </a:lnTo>
                  <a:lnTo>
                    <a:pt x="10" y="3"/>
                  </a:lnTo>
                  <a:lnTo>
                    <a:pt x="9" y="4"/>
                  </a:lnTo>
                  <a:lnTo>
                    <a:pt x="8" y="4"/>
                  </a:lnTo>
                  <a:lnTo>
                    <a:pt x="8" y="5"/>
                  </a:lnTo>
                  <a:lnTo>
                    <a:pt x="7" y="6"/>
                  </a:lnTo>
                  <a:lnTo>
                    <a:pt x="6" y="6"/>
                  </a:lnTo>
                  <a:lnTo>
                    <a:pt x="5" y="7"/>
                  </a:lnTo>
                  <a:lnTo>
                    <a:pt x="5" y="7"/>
                  </a:lnTo>
                  <a:lnTo>
                    <a:pt x="3" y="8"/>
                  </a:lnTo>
                  <a:lnTo>
                    <a:pt x="3" y="8"/>
                  </a:lnTo>
                  <a:lnTo>
                    <a:pt x="2" y="8"/>
                  </a:lnTo>
                  <a:lnTo>
                    <a:pt x="1" y="8"/>
                  </a:lnTo>
                  <a:lnTo>
                    <a:pt x="1" y="8"/>
                  </a:lnTo>
                  <a:lnTo>
                    <a:pt x="1" y="9"/>
                  </a:lnTo>
                  <a:lnTo>
                    <a:pt x="0" y="9"/>
                  </a:lnTo>
                  <a:lnTo>
                    <a:pt x="0" y="9"/>
                  </a:lnTo>
                  <a:lnTo>
                    <a:pt x="0" y="10"/>
                  </a:lnTo>
                  <a:lnTo>
                    <a:pt x="1" y="10"/>
                  </a:lnTo>
                  <a:lnTo>
                    <a:pt x="1" y="10"/>
                  </a:lnTo>
                  <a:lnTo>
                    <a:pt x="2" y="10"/>
                  </a:lnTo>
                  <a:lnTo>
                    <a:pt x="3" y="9"/>
                  </a:lnTo>
                  <a:lnTo>
                    <a:pt x="3" y="9"/>
                  </a:lnTo>
                  <a:lnTo>
                    <a:pt x="4" y="9"/>
                  </a:lnTo>
                  <a:lnTo>
                    <a:pt x="5" y="8"/>
                  </a:lnTo>
                  <a:lnTo>
                    <a:pt x="6" y="8"/>
                  </a:lnTo>
                  <a:lnTo>
                    <a:pt x="7" y="7"/>
                  </a:lnTo>
                  <a:lnTo>
                    <a:pt x="8" y="6"/>
                  </a:lnTo>
                  <a:lnTo>
                    <a:pt x="9" y="6"/>
                  </a:lnTo>
                  <a:lnTo>
                    <a:pt x="10" y="6"/>
                  </a:lnTo>
                  <a:lnTo>
                    <a:pt x="10" y="5"/>
                  </a:lnTo>
                  <a:lnTo>
                    <a:pt x="11" y="4"/>
                  </a:lnTo>
                  <a:lnTo>
                    <a:pt x="12" y="4"/>
                  </a:lnTo>
                  <a:lnTo>
                    <a:pt x="12" y="3"/>
                  </a:lnTo>
                  <a:lnTo>
                    <a:pt x="12" y="3"/>
                  </a:lnTo>
                  <a:lnTo>
                    <a:pt x="13" y="3"/>
                  </a:lnTo>
                  <a:lnTo>
                    <a:pt x="13" y="2"/>
                  </a:lnTo>
                  <a:lnTo>
                    <a:pt x="13" y="1"/>
                  </a:lnTo>
                  <a:lnTo>
                    <a:pt x="13" y="1"/>
                  </a:lnTo>
                  <a:lnTo>
                    <a:pt x="12" y="1"/>
                  </a:lnTo>
                  <a:lnTo>
                    <a:pt x="12" y="0"/>
                  </a:lnTo>
                  <a:lnTo>
                    <a:pt x="12" y="0"/>
                  </a:lnTo>
                  <a:lnTo>
                    <a:pt x="12" y="1"/>
                  </a:lnTo>
                  <a:lnTo>
                    <a:pt x="12" y="1"/>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19" name="Freeform 616"/>
            <p:cNvSpPr>
              <a:spLocks/>
            </p:cNvSpPr>
            <p:nvPr/>
          </p:nvSpPr>
          <p:spPr bwMode="auto">
            <a:xfrm>
              <a:off x="839" y="3513"/>
              <a:ext cx="147" cy="255"/>
            </a:xfrm>
            <a:custGeom>
              <a:avLst/>
              <a:gdLst>
                <a:gd name="T0" fmla="*/ 0 w 147"/>
                <a:gd name="T1" fmla="*/ 75 h 255"/>
                <a:gd name="T2" fmla="*/ 2 w 147"/>
                <a:gd name="T3" fmla="*/ 76 h 255"/>
                <a:gd name="T4" fmla="*/ 4 w 147"/>
                <a:gd name="T5" fmla="*/ 77 h 255"/>
                <a:gd name="T6" fmla="*/ 7 w 147"/>
                <a:gd name="T7" fmla="*/ 77 h 255"/>
                <a:gd name="T8" fmla="*/ 10 w 147"/>
                <a:gd name="T9" fmla="*/ 77 h 255"/>
                <a:gd name="T10" fmla="*/ 20 w 147"/>
                <a:gd name="T11" fmla="*/ 76 h 255"/>
                <a:gd name="T12" fmla="*/ 33 w 147"/>
                <a:gd name="T13" fmla="*/ 69 h 255"/>
                <a:gd name="T14" fmla="*/ 44 w 147"/>
                <a:gd name="T15" fmla="*/ 59 h 255"/>
                <a:gd name="T16" fmla="*/ 55 w 147"/>
                <a:gd name="T17" fmla="*/ 44 h 255"/>
                <a:gd name="T18" fmla="*/ 61 w 147"/>
                <a:gd name="T19" fmla="*/ 24 h 255"/>
                <a:gd name="T20" fmla="*/ 62 w 147"/>
                <a:gd name="T21" fmla="*/ 15 h 255"/>
                <a:gd name="T22" fmla="*/ 62 w 147"/>
                <a:gd name="T23" fmla="*/ 12 h 255"/>
                <a:gd name="T24" fmla="*/ 63 w 147"/>
                <a:gd name="T25" fmla="*/ 10 h 255"/>
                <a:gd name="T26" fmla="*/ 71 w 147"/>
                <a:gd name="T27" fmla="*/ 12 h 255"/>
                <a:gd name="T28" fmla="*/ 89 w 147"/>
                <a:gd name="T29" fmla="*/ 24 h 255"/>
                <a:gd name="T30" fmla="*/ 107 w 147"/>
                <a:gd name="T31" fmla="*/ 43 h 255"/>
                <a:gd name="T32" fmla="*/ 122 w 147"/>
                <a:gd name="T33" fmla="*/ 66 h 255"/>
                <a:gd name="T34" fmla="*/ 134 w 147"/>
                <a:gd name="T35" fmla="*/ 92 h 255"/>
                <a:gd name="T36" fmla="*/ 140 w 147"/>
                <a:gd name="T37" fmla="*/ 117 h 255"/>
                <a:gd name="T38" fmla="*/ 140 w 147"/>
                <a:gd name="T39" fmla="*/ 139 h 255"/>
                <a:gd name="T40" fmla="*/ 139 w 147"/>
                <a:gd name="T41" fmla="*/ 165 h 255"/>
                <a:gd name="T42" fmla="*/ 136 w 147"/>
                <a:gd name="T43" fmla="*/ 193 h 255"/>
                <a:gd name="T44" fmla="*/ 135 w 147"/>
                <a:gd name="T45" fmla="*/ 221 h 255"/>
                <a:gd name="T46" fmla="*/ 136 w 147"/>
                <a:gd name="T47" fmla="*/ 240 h 255"/>
                <a:gd name="T48" fmla="*/ 138 w 147"/>
                <a:gd name="T49" fmla="*/ 248 h 255"/>
                <a:gd name="T50" fmla="*/ 140 w 147"/>
                <a:gd name="T51" fmla="*/ 251 h 255"/>
                <a:gd name="T52" fmla="*/ 142 w 147"/>
                <a:gd name="T53" fmla="*/ 254 h 255"/>
                <a:gd name="T54" fmla="*/ 143 w 147"/>
                <a:gd name="T55" fmla="*/ 251 h 255"/>
                <a:gd name="T56" fmla="*/ 141 w 147"/>
                <a:gd name="T57" fmla="*/ 242 h 255"/>
                <a:gd name="T58" fmla="*/ 140 w 147"/>
                <a:gd name="T59" fmla="*/ 221 h 255"/>
                <a:gd name="T60" fmla="*/ 141 w 147"/>
                <a:gd name="T61" fmla="*/ 193 h 255"/>
                <a:gd name="T62" fmla="*/ 144 w 147"/>
                <a:gd name="T63" fmla="*/ 165 h 255"/>
                <a:gd name="T64" fmla="*/ 146 w 147"/>
                <a:gd name="T65" fmla="*/ 139 h 255"/>
                <a:gd name="T66" fmla="*/ 145 w 147"/>
                <a:gd name="T67" fmla="*/ 116 h 255"/>
                <a:gd name="T68" fmla="*/ 139 w 147"/>
                <a:gd name="T69" fmla="*/ 91 h 255"/>
                <a:gd name="T70" fmla="*/ 127 w 147"/>
                <a:gd name="T71" fmla="*/ 64 h 255"/>
                <a:gd name="T72" fmla="*/ 110 w 147"/>
                <a:gd name="T73" fmla="*/ 38 h 255"/>
                <a:gd name="T74" fmla="*/ 91 w 147"/>
                <a:gd name="T75" fmla="*/ 17 h 255"/>
                <a:gd name="T76" fmla="*/ 68 w 147"/>
                <a:gd name="T77" fmla="*/ 3 h 255"/>
                <a:gd name="T78" fmla="*/ 58 w 147"/>
                <a:gd name="T79" fmla="*/ 0 h 255"/>
                <a:gd name="T80" fmla="*/ 56 w 147"/>
                <a:gd name="T81" fmla="*/ 2 h 255"/>
                <a:gd name="T82" fmla="*/ 54 w 147"/>
                <a:gd name="T83" fmla="*/ 5 h 255"/>
                <a:gd name="T84" fmla="*/ 54 w 147"/>
                <a:gd name="T85" fmla="*/ 9 h 255"/>
                <a:gd name="T86" fmla="*/ 54 w 147"/>
                <a:gd name="T87" fmla="*/ 13 h 255"/>
                <a:gd name="T88" fmla="*/ 54 w 147"/>
                <a:gd name="T89" fmla="*/ 21 h 255"/>
                <a:gd name="T90" fmla="*/ 48 w 147"/>
                <a:gd name="T91" fmla="*/ 39 h 255"/>
                <a:gd name="T92" fmla="*/ 39 w 147"/>
                <a:gd name="T93" fmla="*/ 52 h 255"/>
                <a:gd name="T94" fmla="*/ 29 w 147"/>
                <a:gd name="T95" fmla="*/ 62 h 255"/>
                <a:gd name="T96" fmla="*/ 17 w 147"/>
                <a:gd name="T97" fmla="*/ 68 h 255"/>
                <a:gd name="T98" fmla="*/ 8 w 147"/>
                <a:gd name="T99" fmla="*/ 71 h 255"/>
                <a:gd name="T100" fmla="*/ 5 w 147"/>
                <a:gd name="T101" fmla="*/ 71 h 255"/>
                <a:gd name="T102" fmla="*/ 2 w 147"/>
                <a:gd name="T103" fmla="*/ 72 h 255"/>
                <a:gd name="T104" fmla="*/ 0 w 147"/>
                <a:gd name="T105" fmla="*/ 73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47" h="255">
                  <a:moveTo>
                    <a:pt x="0" y="74"/>
                  </a:moveTo>
                  <a:lnTo>
                    <a:pt x="0" y="74"/>
                  </a:lnTo>
                  <a:lnTo>
                    <a:pt x="0" y="75"/>
                  </a:lnTo>
                  <a:lnTo>
                    <a:pt x="0" y="76"/>
                  </a:lnTo>
                  <a:lnTo>
                    <a:pt x="1" y="76"/>
                  </a:lnTo>
                  <a:lnTo>
                    <a:pt x="2" y="76"/>
                  </a:lnTo>
                  <a:lnTo>
                    <a:pt x="2" y="77"/>
                  </a:lnTo>
                  <a:lnTo>
                    <a:pt x="3" y="77"/>
                  </a:lnTo>
                  <a:lnTo>
                    <a:pt x="4" y="77"/>
                  </a:lnTo>
                  <a:lnTo>
                    <a:pt x="5" y="77"/>
                  </a:lnTo>
                  <a:lnTo>
                    <a:pt x="6" y="77"/>
                  </a:lnTo>
                  <a:lnTo>
                    <a:pt x="7" y="77"/>
                  </a:lnTo>
                  <a:lnTo>
                    <a:pt x="8" y="77"/>
                  </a:lnTo>
                  <a:lnTo>
                    <a:pt x="9" y="77"/>
                  </a:lnTo>
                  <a:lnTo>
                    <a:pt x="10" y="77"/>
                  </a:lnTo>
                  <a:lnTo>
                    <a:pt x="12" y="78"/>
                  </a:lnTo>
                  <a:lnTo>
                    <a:pt x="16" y="77"/>
                  </a:lnTo>
                  <a:lnTo>
                    <a:pt x="20" y="76"/>
                  </a:lnTo>
                  <a:lnTo>
                    <a:pt x="24" y="74"/>
                  </a:lnTo>
                  <a:lnTo>
                    <a:pt x="28" y="72"/>
                  </a:lnTo>
                  <a:lnTo>
                    <a:pt x="33" y="69"/>
                  </a:lnTo>
                  <a:lnTo>
                    <a:pt x="37" y="66"/>
                  </a:lnTo>
                  <a:lnTo>
                    <a:pt x="40" y="63"/>
                  </a:lnTo>
                  <a:lnTo>
                    <a:pt x="44" y="59"/>
                  </a:lnTo>
                  <a:lnTo>
                    <a:pt x="48" y="54"/>
                  </a:lnTo>
                  <a:lnTo>
                    <a:pt x="52" y="49"/>
                  </a:lnTo>
                  <a:lnTo>
                    <a:pt x="55" y="44"/>
                  </a:lnTo>
                  <a:lnTo>
                    <a:pt x="58" y="38"/>
                  </a:lnTo>
                  <a:lnTo>
                    <a:pt x="60" y="31"/>
                  </a:lnTo>
                  <a:lnTo>
                    <a:pt x="61" y="24"/>
                  </a:lnTo>
                  <a:lnTo>
                    <a:pt x="62" y="18"/>
                  </a:lnTo>
                  <a:lnTo>
                    <a:pt x="62" y="16"/>
                  </a:lnTo>
                  <a:lnTo>
                    <a:pt x="62" y="15"/>
                  </a:lnTo>
                  <a:lnTo>
                    <a:pt x="62" y="14"/>
                  </a:lnTo>
                  <a:lnTo>
                    <a:pt x="62" y="13"/>
                  </a:lnTo>
                  <a:lnTo>
                    <a:pt x="62" y="12"/>
                  </a:lnTo>
                  <a:lnTo>
                    <a:pt x="62" y="11"/>
                  </a:lnTo>
                  <a:lnTo>
                    <a:pt x="62" y="10"/>
                  </a:lnTo>
                  <a:lnTo>
                    <a:pt x="63" y="10"/>
                  </a:lnTo>
                  <a:lnTo>
                    <a:pt x="63" y="9"/>
                  </a:lnTo>
                  <a:lnTo>
                    <a:pt x="64" y="9"/>
                  </a:lnTo>
                  <a:lnTo>
                    <a:pt x="71" y="12"/>
                  </a:lnTo>
                  <a:lnTo>
                    <a:pt x="77" y="16"/>
                  </a:lnTo>
                  <a:lnTo>
                    <a:pt x="84" y="20"/>
                  </a:lnTo>
                  <a:lnTo>
                    <a:pt x="89" y="24"/>
                  </a:lnTo>
                  <a:lnTo>
                    <a:pt x="95" y="30"/>
                  </a:lnTo>
                  <a:lnTo>
                    <a:pt x="101" y="36"/>
                  </a:lnTo>
                  <a:lnTo>
                    <a:pt x="107" y="43"/>
                  </a:lnTo>
                  <a:lnTo>
                    <a:pt x="112" y="51"/>
                  </a:lnTo>
                  <a:lnTo>
                    <a:pt x="117" y="59"/>
                  </a:lnTo>
                  <a:lnTo>
                    <a:pt x="122" y="66"/>
                  </a:lnTo>
                  <a:lnTo>
                    <a:pt x="126" y="74"/>
                  </a:lnTo>
                  <a:lnTo>
                    <a:pt x="130" y="83"/>
                  </a:lnTo>
                  <a:lnTo>
                    <a:pt x="134" y="92"/>
                  </a:lnTo>
                  <a:lnTo>
                    <a:pt x="135" y="101"/>
                  </a:lnTo>
                  <a:lnTo>
                    <a:pt x="138" y="109"/>
                  </a:lnTo>
                  <a:lnTo>
                    <a:pt x="140" y="117"/>
                  </a:lnTo>
                  <a:lnTo>
                    <a:pt x="140" y="124"/>
                  </a:lnTo>
                  <a:lnTo>
                    <a:pt x="140" y="131"/>
                  </a:lnTo>
                  <a:lnTo>
                    <a:pt x="140" y="139"/>
                  </a:lnTo>
                  <a:lnTo>
                    <a:pt x="140" y="147"/>
                  </a:lnTo>
                  <a:lnTo>
                    <a:pt x="139" y="155"/>
                  </a:lnTo>
                  <a:lnTo>
                    <a:pt x="139" y="165"/>
                  </a:lnTo>
                  <a:lnTo>
                    <a:pt x="138" y="175"/>
                  </a:lnTo>
                  <a:lnTo>
                    <a:pt x="137" y="185"/>
                  </a:lnTo>
                  <a:lnTo>
                    <a:pt x="136" y="193"/>
                  </a:lnTo>
                  <a:lnTo>
                    <a:pt x="136" y="203"/>
                  </a:lnTo>
                  <a:lnTo>
                    <a:pt x="135" y="212"/>
                  </a:lnTo>
                  <a:lnTo>
                    <a:pt x="135" y="221"/>
                  </a:lnTo>
                  <a:lnTo>
                    <a:pt x="135" y="228"/>
                  </a:lnTo>
                  <a:lnTo>
                    <a:pt x="135" y="234"/>
                  </a:lnTo>
                  <a:lnTo>
                    <a:pt x="136" y="240"/>
                  </a:lnTo>
                  <a:lnTo>
                    <a:pt x="137" y="245"/>
                  </a:lnTo>
                  <a:lnTo>
                    <a:pt x="137" y="247"/>
                  </a:lnTo>
                  <a:lnTo>
                    <a:pt x="138" y="248"/>
                  </a:lnTo>
                  <a:lnTo>
                    <a:pt x="139" y="249"/>
                  </a:lnTo>
                  <a:lnTo>
                    <a:pt x="139" y="250"/>
                  </a:lnTo>
                  <a:lnTo>
                    <a:pt x="140" y="251"/>
                  </a:lnTo>
                  <a:lnTo>
                    <a:pt x="140" y="252"/>
                  </a:lnTo>
                  <a:lnTo>
                    <a:pt x="141" y="253"/>
                  </a:lnTo>
                  <a:lnTo>
                    <a:pt x="142" y="254"/>
                  </a:lnTo>
                  <a:lnTo>
                    <a:pt x="143" y="254"/>
                  </a:lnTo>
                  <a:lnTo>
                    <a:pt x="143" y="253"/>
                  </a:lnTo>
                  <a:lnTo>
                    <a:pt x="143" y="251"/>
                  </a:lnTo>
                  <a:lnTo>
                    <a:pt x="143" y="250"/>
                  </a:lnTo>
                  <a:lnTo>
                    <a:pt x="142" y="248"/>
                  </a:lnTo>
                  <a:lnTo>
                    <a:pt x="141" y="242"/>
                  </a:lnTo>
                  <a:lnTo>
                    <a:pt x="140" y="235"/>
                  </a:lnTo>
                  <a:lnTo>
                    <a:pt x="140" y="229"/>
                  </a:lnTo>
                  <a:lnTo>
                    <a:pt x="140" y="221"/>
                  </a:lnTo>
                  <a:lnTo>
                    <a:pt x="140" y="212"/>
                  </a:lnTo>
                  <a:lnTo>
                    <a:pt x="141" y="203"/>
                  </a:lnTo>
                  <a:lnTo>
                    <a:pt x="141" y="193"/>
                  </a:lnTo>
                  <a:lnTo>
                    <a:pt x="142" y="185"/>
                  </a:lnTo>
                  <a:lnTo>
                    <a:pt x="143" y="175"/>
                  </a:lnTo>
                  <a:lnTo>
                    <a:pt x="144" y="165"/>
                  </a:lnTo>
                  <a:lnTo>
                    <a:pt x="145" y="156"/>
                  </a:lnTo>
                  <a:lnTo>
                    <a:pt x="145" y="148"/>
                  </a:lnTo>
                  <a:lnTo>
                    <a:pt x="146" y="139"/>
                  </a:lnTo>
                  <a:lnTo>
                    <a:pt x="146" y="130"/>
                  </a:lnTo>
                  <a:lnTo>
                    <a:pt x="146" y="123"/>
                  </a:lnTo>
                  <a:lnTo>
                    <a:pt x="145" y="116"/>
                  </a:lnTo>
                  <a:lnTo>
                    <a:pt x="144" y="108"/>
                  </a:lnTo>
                  <a:lnTo>
                    <a:pt x="141" y="100"/>
                  </a:lnTo>
                  <a:lnTo>
                    <a:pt x="139" y="91"/>
                  </a:lnTo>
                  <a:lnTo>
                    <a:pt x="135" y="82"/>
                  </a:lnTo>
                  <a:lnTo>
                    <a:pt x="132" y="73"/>
                  </a:lnTo>
                  <a:lnTo>
                    <a:pt x="127" y="64"/>
                  </a:lnTo>
                  <a:lnTo>
                    <a:pt x="122" y="55"/>
                  </a:lnTo>
                  <a:lnTo>
                    <a:pt x="117" y="46"/>
                  </a:lnTo>
                  <a:lnTo>
                    <a:pt x="110" y="38"/>
                  </a:lnTo>
                  <a:lnTo>
                    <a:pt x="105" y="30"/>
                  </a:lnTo>
                  <a:lnTo>
                    <a:pt x="98" y="22"/>
                  </a:lnTo>
                  <a:lnTo>
                    <a:pt x="91" y="17"/>
                  </a:lnTo>
                  <a:lnTo>
                    <a:pt x="84" y="11"/>
                  </a:lnTo>
                  <a:lnTo>
                    <a:pt x="76" y="6"/>
                  </a:lnTo>
                  <a:lnTo>
                    <a:pt x="68" y="3"/>
                  </a:lnTo>
                  <a:lnTo>
                    <a:pt x="61" y="0"/>
                  </a:lnTo>
                  <a:lnTo>
                    <a:pt x="59" y="0"/>
                  </a:lnTo>
                  <a:lnTo>
                    <a:pt x="58" y="0"/>
                  </a:lnTo>
                  <a:lnTo>
                    <a:pt x="57" y="0"/>
                  </a:lnTo>
                  <a:lnTo>
                    <a:pt x="56" y="1"/>
                  </a:lnTo>
                  <a:lnTo>
                    <a:pt x="56" y="2"/>
                  </a:lnTo>
                  <a:lnTo>
                    <a:pt x="55" y="3"/>
                  </a:lnTo>
                  <a:lnTo>
                    <a:pt x="55" y="4"/>
                  </a:lnTo>
                  <a:lnTo>
                    <a:pt x="54" y="5"/>
                  </a:lnTo>
                  <a:lnTo>
                    <a:pt x="54" y="6"/>
                  </a:lnTo>
                  <a:lnTo>
                    <a:pt x="54" y="8"/>
                  </a:lnTo>
                  <a:lnTo>
                    <a:pt x="54" y="9"/>
                  </a:lnTo>
                  <a:lnTo>
                    <a:pt x="54" y="10"/>
                  </a:lnTo>
                  <a:lnTo>
                    <a:pt x="54" y="12"/>
                  </a:lnTo>
                  <a:lnTo>
                    <a:pt x="54" y="13"/>
                  </a:lnTo>
                  <a:lnTo>
                    <a:pt x="54" y="15"/>
                  </a:lnTo>
                  <a:lnTo>
                    <a:pt x="54" y="16"/>
                  </a:lnTo>
                  <a:lnTo>
                    <a:pt x="54" y="21"/>
                  </a:lnTo>
                  <a:lnTo>
                    <a:pt x="52" y="28"/>
                  </a:lnTo>
                  <a:lnTo>
                    <a:pt x="50" y="33"/>
                  </a:lnTo>
                  <a:lnTo>
                    <a:pt x="48" y="39"/>
                  </a:lnTo>
                  <a:lnTo>
                    <a:pt x="45" y="44"/>
                  </a:lnTo>
                  <a:lnTo>
                    <a:pt x="42" y="48"/>
                  </a:lnTo>
                  <a:lnTo>
                    <a:pt x="39" y="52"/>
                  </a:lnTo>
                  <a:lnTo>
                    <a:pt x="36" y="56"/>
                  </a:lnTo>
                  <a:lnTo>
                    <a:pt x="33" y="59"/>
                  </a:lnTo>
                  <a:lnTo>
                    <a:pt x="29" y="62"/>
                  </a:lnTo>
                  <a:lnTo>
                    <a:pt x="25" y="64"/>
                  </a:lnTo>
                  <a:lnTo>
                    <a:pt x="21" y="66"/>
                  </a:lnTo>
                  <a:lnTo>
                    <a:pt x="17" y="68"/>
                  </a:lnTo>
                  <a:lnTo>
                    <a:pt x="14" y="69"/>
                  </a:lnTo>
                  <a:lnTo>
                    <a:pt x="11" y="70"/>
                  </a:lnTo>
                  <a:lnTo>
                    <a:pt x="8" y="71"/>
                  </a:lnTo>
                  <a:lnTo>
                    <a:pt x="7" y="71"/>
                  </a:lnTo>
                  <a:lnTo>
                    <a:pt x="6" y="71"/>
                  </a:lnTo>
                  <a:lnTo>
                    <a:pt x="5" y="71"/>
                  </a:lnTo>
                  <a:lnTo>
                    <a:pt x="4" y="72"/>
                  </a:lnTo>
                  <a:lnTo>
                    <a:pt x="3" y="72"/>
                  </a:lnTo>
                  <a:lnTo>
                    <a:pt x="2" y="72"/>
                  </a:lnTo>
                  <a:lnTo>
                    <a:pt x="1" y="72"/>
                  </a:lnTo>
                  <a:lnTo>
                    <a:pt x="1" y="73"/>
                  </a:lnTo>
                  <a:lnTo>
                    <a:pt x="0" y="73"/>
                  </a:lnTo>
                  <a:lnTo>
                    <a:pt x="0" y="74"/>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20" name="Freeform 617"/>
            <p:cNvSpPr>
              <a:spLocks/>
            </p:cNvSpPr>
            <p:nvPr/>
          </p:nvSpPr>
          <p:spPr bwMode="auto">
            <a:xfrm>
              <a:off x="975" y="3635"/>
              <a:ext cx="2" cy="128"/>
            </a:xfrm>
            <a:custGeom>
              <a:avLst/>
              <a:gdLst>
                <a:gd name="T0" fmla="*/ 0 w 2"/>
                <a:gd name="T1" fmla="*/ 10 h 128"/>
                <a:gd name="T2" fmla="*/ 0 w 2"/>
                <a:gd name="T3" fmla="*/ 19 h 128"/>
                <a:gd name="T4" fmla="*/ 0 w 2"/>
                <a:gd name="T5" fmla="*/ 31 h 128"/>
                <a:gd name="T6" fmla="*/ 0 w 2"/>
                <a:gd name="T7" fmla="*/ 44 h 128"/>
                <a:gd name="T8" fmla="*/ 0 w 2"/>
                <a:gd name="T9" fmla="*/ 58 h 128"/>
                <a:gd name="T10" fmla="*/ 0 w 2"/>
                <a:gd name="T11" fmla="*/ 71 h 128"/>
                <a:gd name="T12" fmla="*/ 0 w 2"/>
                <a:gd name="T13" fmla="*/ 81 h 128"/>
                <a:gd name="T14" fmla="*/ 0 w 2"/>
                <a:gd name="T15" fmla="*/ 90 h 128"/>
                <a:gd name="T16" fmla="*/ 0 w 2"/>
                <a:gd name="T17" fmla="*/ 95 h 128"/>
                <a:gd name="T18" fmla="*/ 0 w 2"/>
                <a:gd name="T19" fmla="*/ 98 h 128"/>
                <a:gd name="T20" fmla="*/ 0 w 2"/>
                <a:gd name="T21" fmla="*/ 103 h 128"/>
                <a:gd name="T22" fmla="*/ 0 w 2"/>
                <a:gd name="T23" fmla="*/ 107 h 128"/>
                <a:gd name="T24" fmla="*/ 0 w 2"/>
                <a:gd name="T25" fmla="*/ 112 h 128"/>
                <a:gd name="T26" fmla="*/ 0 w 2"/>
                <a:gd name="T27" fmla="*/ 116 h 128"/>
                <a:gd name="T28" fmla="*/ 0 w 2"/>
                <a:gd name="T29" fmla="*/ 119 h 128"/>
                <a:gd name="T30" fmla="*/ 1 w 2"/>
                <a:gd name="T31" fmla="*/ 123 h 128"/>
                <a:gd name="T32" fmla="*/ 1 w 2"/>
                <a:gd name="T33" fmla="*/ 125 h 128"/>
                <a:gd name="T34" fmla="*/ 1 w 2"/>
                <a:gd name="T35" fmla="*/ 127 h 128"/>
                <a:gd name="T36" fmla="*/ 1 w 2"/>
                <a:gd name="T37" fmla="*/ 125 h 128"/>
                <a:gd name="T38" fmla="*/ 1 w 2"/>
                <a:gd name="T39" fmla="*/ 123 h 128"/>
                <a:gd name="T40" fmla="*/ 1 w 2"/>
                <a:gd name="T41" fmla="*/ 121 h 128"/>
                <a:gd name="T42" fmla="*/ 1 w 2"/>
                <a:gd name="T43" fmla="*/ 118 h 128"/>
                <a:gd name="T44" fmla="*/ 1 w 2"/>
                <a:gd name="T45" fmla="*/ 116 h 128"/>
                <a:gd name="T46" fmla="*/ 1 w 2"/>
                <a:gd name="T47" fmla="*/ 113 h 128"/>
                <a:gd name="T48" fmla="*/ 1 w 2"/>
                <a:gd name="T49" fmla="*/ 109 h 128"/>
                <a:gd name="T50" fmla="*/ 0 w 2"/>
                <a:gd name="T51" fmla="*/ 106 h 128"/>
                <a:gd name="T52" fmla="*/ 0 w 2"/>
                <a:gd name="T53" fmla="*/ 102 h 128"/>
                <a:gd name="T54" fmla="*/ 0 w 2"/>
                <a:gd name="T55" fmla="*/ 99 h 128"/>
                <a:gd name="T56" fmla="*/ 0 w 2"/>
                <a:gd name="T57" fmla="*/ 91 h 128"/>
                <a:gd name="T58" fmla="*/ 1 w 2"/>
                <a:gd name="T59" fmla="*/ 83 h 128"/>
                <a:gd name="T60" fmla="*/ 1 w 2"/>
                <a:gd name="T61" fmla="*/ 73 h 128"/>
                <a:gd name="T62" fmla="*/ 1 w 2"/>
                <a:gd name="T63" fmla="*/ 59 h 128"/>
                <a:gd name="T64" fmla="*/ 1 w 2"/>
                <a:gd name="T65" fmla="*/ 45 h 128"/>
                <a:gd name="T66" fmla="*/ 1 w 2"/>
                <a:gd name="T67" fmla="*/ 31 h 128"/>
                <a:gd name="T68" fmla="*/ 1 w 2"/>
                <a:gd name="T69" fmla="*/ 18 h 128"/>
                <a:gd name="T70" fmla="*/ 1 w 2"/>
                <a:gd name="T71" fmla="*/ 10 h 128"/>
                <a:gd name="T72" fmla="*/ 0 w 2"/>
                <a:gd name="T73" fmla="*/ 6 h 128"/>
                <a:gd name="T74" fmla="*/ 0 w 2"/>
                <a:gd name="T75" fmla="*/ 4 h 128"/>
                <a:gd name="T76" fmla="*/ 0 w 2"/>
                <a:gd name="T77" fmla="*/ 2 h 128"/>
                <a:gd name="T78" fmla="*/ 0 w 2"/>
                <a:gd name="T79" fmla="*/ 0 h 128"/>
                <a:gd name="T80" fmla="*/ 0 w 2"/>
                <a:gd name="T81" fmla="*/ 2 h 128"/>
                <a:gd name="T82" fmla="*/ 0 w 2"/>
                <a:gd name="T83" fmla="*/ 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 h="128">
                  <a:moveTo>
                    <a:pt x="0" y="6"/>
                  </a:moveTo>
                  <a:lnTo>
                    <a:pt x="0" y="10"/>
                  </a:lnTo>
                  <a:lnTo>
                    <a:pt x="0" y="13"/>
                  </a:lnTo>
                  <a:lnTo>
                    <a:pt x="0" y="19"/>
                  </a:lnTo>
                  <a:lnTo>
                    <a:pt x="0" y="25"/>
                  </a:lnTo>
                  <a:lnTo>
                    <a:pt x="0" y="31"/>
                  </a:lnTo>
                  <a:lnTo>
                    <a:pt x="0" y="37"/>
                  </a:lnTo>
                  <a:lnTo>
                    <a:pt x="0" y="44"/>
                  </a:lnTo>
                  <a:lnTo>
                    <a:pt x="0" y="52"/>
                  </a:lnTo>
                  <a:lnTo>
                    <a:pt x="0" y="58"/>
                  </a:lnTo>
                  <a:lnTo>
                    <a:pt x="0" y="64"/>
                  </a:lnTo>
                  <a:lnTo>
                    <a:pt x="0" y="71"/>
                  </a:lnTo>
                  <a:lnTo>
                    <a:pt x="0" y="76"/>
                  </a:lnTo>
                  <a:lnTo>
                    <a:pt x="0" y="81"/>
                  </a:lnTo>
                  <a:lnTo>
                    <a:pt x="0" y="86"/>
                  </a:lnTo>
                  <a:lnTo>
                    <a:pt x="0" y="90"/>
                  </a:lnTo>
                  <a:lnTo>
                    <a:pt x="0" y="93"/>
                  </a:lnTo>
                  <a:lnTo>
                    <a:pt x="0" y="95"/>
                  </a:lnTo>
                  <a:lnTo>
                    <a:pt x="0" y="96"/>
                  </a:lnTo>
                  <a:lnTo>
                    <a:pt x="0" y="98"/>
                  </a:lnTo>
                  <a:lnTo>
                    <a:pt x="0" y="100"/>
                  </a:lnTo>
                  <a:lnTo>
                    <a:pt x="0" y="103"/>
                  </a:lnTo>
                  <a:lnTo>
                    <a:pt x="0" y="105"/>
                  </a:lnTo>
                  <a:lnTo>
                    <a:pt x="0" y="107"/>
                  </a:lnTo>
                  <a:lnTo>
                    <a:pt x="0" y="109"/>
                  </a:lnTo>
                  <a:lnTo>
                    <a:pt x="0" y="112"/>
                  </a:lnTo>
                  <a:lnTo>
                    <a:pt x="0" y="114"/>
                  </a:lnTo>
                  <a:lnTo>
                    <a:pt x="0" y="116"/>
                  </a:lnTo>
                  <a:lnTo>
                    <a:pt x="0" y="117"/>
                  </a:lnTo>
                  <a:lnTo>
                    <a:pt x="0" y="119"/>
                  </a:lnTo>
                  <a:lnTo>
                    <a:pt x="0" y="121"/>
                  </a:lnTo>
                  <a:lnTo>
                    <a:pt x="1" y="123"/>
                  </a:lnTo>
                  <a:lnTo>
                    <a:pt x="1" y="124"/>
                  </a:lnTo>
                  <a:lnTo>
                    <a:pt x="1" y="125"/>
                  </a:lnTo>
                  <a:lnTo>
                    <a:pt x="1" y="126"/>
                  </a:lnTo>
                  <a:lnTo>
                    <a:pt x="1" y="127"/>
                  </a:lnTo>
                  <a:lnTo>
                    <a:pt x="1" y="126"/>
                  </a:lnTo>
                  <a:lnTo>
                    <a:pt x="1" y="125"/>
                  </a:lnTo>
                  <a:lnTo>
                    <a:pt x="1" y="124"/>
                  </a:lnTo>
                  <a:lnTo>
                    <a:pt x="1" y="123"/>
                  </a:lnTo>
                  <a:lnTo>
                    <a:pt x="1" y="122"/>
                  </a:lnTo>
                  <a:lnTo>
                    <a:pt x="1" y="121"/>
                  </a:lnTo>
                  <a:lnTo>
                    <a:pt x="1" y="120"/>
                  </a:lnTo>
                  <a:lnTo>
                    <a:pt x="1" y="118"/>
                  </a:lnTo>
                  <a:lnTo>
                    <a:pt x="1" y="116"/>
                  </a:lnTo>
                  <a:lnTo>
                    <a:pt x="1" y="116"/>
                  </a:lnTo>
                  <a:lnTo>
                    <a:pt x="1" y="114"/>
                  </a:lnTo>
                  <a:lnTo>
                    <a:pt x="1" y="113"/>
                  </a:lnTo>
                  <a:lnTo>
                    <a:pt x="1" y="111"/>
                  </a:lnTo>
                  <a:lnTo>
                    <a:pt x="1" y="109"/>
                  </a:lnTo>
                  <a:lnTo>
                    <a:pt x="0" y="108"/>
                  </a:lnTo>
                  <a:lnTo>
                    <a:pt x="0" y="106"/>
                  </a:lnTo>
                  <a:lnTo>
                    <a:pt x="0" y="104"/>
                  </a:lnTo>
                  <a:lnTo>
                    <a:pt x="0" y="102"/>
                  </a:lnTo>
                  <a:lnTo>
                    <a:pt x="0" y="101"/>
                  </a:lnTo>
                  <a:lnTo>
                    <a:pt x="0" y="99"/>
                  </a:lnTo>
                  <a:lnTo>
                    <a:pt x="0" y="94"/>
                  </a:lnTo>
                  <a:lnTo>
                    <a:pt x="0" y="91"/>
                  </a:lnTo>
                  <a:lnTo>
                    <a:pt x="1" y="88"/>
                  </a:lnTo>
                  <a:lnTo>
                    <a:pt x="1" y="83"/>
                  </a:lnTo>
                  <a:lnTo>
                    <a:pt x="1" y="78"/>
                  </a:lnTo>
                  <a:lnTo>
                    <a:pt x="1" y="73"/>
                  </a:lnTo>
                  <a:lnTo>
                    <a:pt x="1" y="66"/>
                  </a:lnTo>
                  <a:lnTo>
                    <a:pt x="1" y="59"/>
                  </a:lnTo>
                  <a:lnTo>
                    <a:pt x="1" y="52"/>
                  </a:lnTo>
                  <a:lnTo>
                    <a:pt x="1" y="45"/>
                  </a:lnTo>
                  <a:lnTo>
                    <a:pt x="1" y="37"/>
                  </a:lnTo>
                  <a:lnTo>
                    <a:pt x="1" y="31"/>
                  </a:lnTo>
                  <a:lnTo>
                    <a:pt x="1" y="24"/>
                  </a:lnTo>
                  <a:lnTo>
                    <a:pt x="1" y="18"/>
                  </a:lnTo>
                  <a:lnTo>
                    <a:pt x="1" y="13"/>
                  </a:lnTo>
                  <a:lnTo>
                    <a:pt x="1" y="10"/>
                  </a:lnTo>
                  <a:lnTo>
                    <a:pt x="0" y="7"/>
                  </a:lnTo>
                  <a:lnTo>
                    <a:pt x="0" y="6"/>
                  </a:lnTo>
                  <a:lnTo>
                    <a:pt x="0" y="5"/>
                  </a:lnTo>
                  <a:lnTo>
                    <a:pt x="0" y="4"/>
                  </a:lnTo>
                  <a:lnTo>
                    <a:pt x="0" y="3"/>
                  </a:lnTo>
                  <a:lnTo>
                    <a:pt x="0" y="2"/>
                  </a:lnTo>
                  <a:lnTo>
                    <a:pt x="0" y="1"/>
                  </a:lnTo>
                  <a:lnTo>
                    <a:pt x="0" y="0"/>
                  </a:lnTo>
                  <a:lnTo>
                    <a:pt x="0" y="1"/>
                  </a:lnTo>
                  <a:lnTo>
                    <a:pt x="0" y="2"/>
                  </a:lnTo>
                  <a:lnTo>
                    <a:pt x="0" y="3"/>
                  </a:lnTo>
                  <a:lnTo>
                    <a:pt x="0" y="4"/>
                  </a:lnTo>
                  <a:lnTo>
                    <a:pt x="0" y="6"/>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21" name="Freeform 618"/>
            <p:cNvSpPr>
              <a:spLocks/>
            </p:cNvSpPr>
            <p:nvPr/>
          </p:nvSpPr>
          <p:spPr bwMode="auto">
            <a:xfrm>
              <a:off x="968" y="3626"/>
              <a:ext cx="1" cy="127"/>
            </a:xfrm>
            <a:custGeom>
              <a:avLst/>
              <a:gdLst>
                <a:gd name="T0" fmla="*/ 0 w 1"/>
                <a:gd name="T1" fmla="*/ 9 h 127"/>
                <a:gd name="T2" fmla="*/ 0 w 1"/>
                <a:gd name="T3" fmla="*/ 18 h 127"/>
                <a:gd name="T4" fmla="*/ 0 w 1"/>
                <a:gd name="T5" fmla="*/ 31 h 127"/>
                <a:gd name="T6" fmla="*/ 0 w 1"/>
                <a:gd name="T7" fmla="*/ 44 h 127"/>
                <a:gd name="T8" fmla="*/ 0 w 1"/>
                <a:gd name="T9" fmla="*/ 57 h 127"/>
                <a:gd name="T10" fmla="*/ 0 w 1"/>
                <a:gd name="T11" fmla="*/ 70 h 127"/>
                <a:gd name="T12" fmla="*/ 0 w 1"/>
                <a:gd name="T13" fmla="*/ 81 h 127"/>
                <a:gd name="T14" fmla="*/ 0 w 1"/>
                <a:gd name="T15" fmla="*/ 89 h 127"/>
                <a:gd name="T16" fmla="*/ 0 w 1"/>
                <a:gd name="T17" fmla="*/ 94 h 127"/>
                <a:gd name="T18" fmla="*/ 0 w 1"/>
                <a:gd name="T19" fmla="*/ 97 h 127"/>
                <a:gd name="T20" fmla="*/ 0 w 1"/>
                <a:gd name="T21" fmla="*/ 104 h 127"/>
                <a:gd name="T22" fmla="*/ 0 w 1"/>
                <a:gd name="T23" fmla="*/ 109 h 127"/>
                <a:gd name="T24" fmla="*/ 0 w 1"/>
                <a:gd name="T25" fmla="*/ 113 h 127"/>
                <a:gd name="T26" fmla="*/ 0 w 1"/>
                <a:gd name="T27" fmla="*/ 116 h 127"/>
                <a:gd name="T28" fmla="*/ 0 w 1"/>
                <a:gd name="T29" fmla="*/ 120 h 127"/>
                <a:gd name="T30" fmla="*/ 0 w 1"/>
                <a:gd name="T31" fmla="*/ 123 h 127"/>
                <a:gd name="T32" fmla="*/ 0 w 1"/>
                <a:gd name="T33" fmla="*/ 125 h 127"/>
                <a:gd name="T34" fmla="*/ 0 w 1"/>
                <a:gd name="T35" fmla="*/ 126 h 127"/>
                <a:gd name="T36" fmla="*/ 0 w 1"/>
                <a:gd name="T37" fmla="*/ 125 h 127"/>
                <a:gd name="T38" fmla="*/ 0 w 1"/>
                <a:gd name="T39" fmla="*/ 123 h 127"/>
                <a:gd name="T40" fmla="*/ 0 w 1"/>
                <a:gd name="T41" fmla="*/ 121 h 127"/>
                <a:gd name="T42" fmla="*/ 0 w 1"/>
                <a:gd name="T43" fmla="*/ 118 h 127"/>
                <a:gd name="T44" fmla="*/ 0 w 1"/>
                <a:gd name="T45" fmla="*/ 115 h 127"/>
                <a:gd name="T46" fmla="*/ 0 w 1"/>
                <a:gd name="T47" fmla="*/ 112 h 127"/>
                <a:gd name="T48" fmla="*/ 0 w 1"/>
                <a:gd name="T49" fmla="*/ 108 h 127"/>
                <a:gd name="T50" fmla="*/ 0 w 1"/>
                <a:gd name="T51" fmla="*/ 105 h 127"/>
                <a:gd name="T52" fmla="*/ 0 w 1"/>
                <a:gd name="T53" fmla="*/ 101 h 127"/>
                <a:gd name="T54" fmla="*/ 0 w 1"/>
                <a:gd name="T55" fmla="*/ 98 h 127"/>
                <a:gd name="T56" fmla="*/ 0 w 1"/>
                <a:gd name="T57" fmla="*/ 90 h 127"/>
                <a:gd name="T58" fmla="*/ 0 w 1"/>
                <a:gd name="T59" fmla="*/ 83 h 127"/>
                <a:gd name="T60" fmla="*/ 0 w 1"/>
                <a:gd name="T61" fmla="*/ 72 h 127"/>
                <a:gd name="T62" fmla="*/ 0 w 1"/>
                <a:gd name="T63" fmla="*/ 58 h 127"/>
                <a:gd name="T64" fmla="*/ 0 w 1"/>
                <a:gd name="T65" fmla="*/ 44 h 127"/>
                <a:gd name="T66" fmla="*/ 0 w 1"/>
                <a:gd name="T67" fmla="*/ 30 h 127"/>
                <a:gd name="T68" fmla="*/ 0 w 1"/>
                <a:gd name="T69" fmla="*/ 17 h 127"/>
                <a:gd name="T70" fmla="*/ 0 w 1"/>
                <a:gd name="T71" fmla="*/ 9 h 127"/>
                <a:gd name="T72" fmla="*/ 0 w 1"/>
                <a:gd name="T73" fmla="*/ 5 h 127"/>
                <a:gd name="T74" fmla="*/ 0 w 1"/>
                <a:gd name="T75" fmla="*/ 3 h 127"/>
                <a:gd name="T76" fmla="*/ 0 w 1"/>
                <a:gd name="T77" fmla="*/ 2 h 127"/>
                <a:gd name="T78" fmla="*/ 0 w 1"/>
                <a:gd name="T79" fmla="*/ 0 h 127"/>
                <a:gd name="T80" fmla="*/ 0 w 1"/>
                <a:gd name="T81" fmla="*/ 1 h 127"/>
                <a:gd name="T82" fmla="*/ 0 w 1"/>
                <a:gd name="T83" fmla="*/ 4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 h="127">
                  <a:moveTo>
                    <a:pt x="0" y="6"/>
                  </a:moveTo>
                  <a:lnTo>
                    <a:pt x="0" y="9"/>
                  </a:lnTo>
                  <a:lnTo>
                    <a:pt x="0" y="13"/>
                  </a:lnTo>
                  <a:lnTo>
                    <a:pt x="0" y="18"/>
                  </a:lnTo>
                  <a:lnTo>
                    <a:pt x="0" y="24"/>
                  </a:lnTo>
                  <a:lnTo>
                    <a:pt x="0" y="31"/>
                  </a:lnTo>
                  <a:lnTo>
                    <a:pt x="0" y="37"/>
                  </a:lnTo>
                  <a:lnTo>
                    <a:pt x="0" y="44"/>
                  </a:lnTo>
                  <a:lnTo>
                    <a:pt x="0" y="51"/>
                  </a:lnTo>
                  <a:lnTo>
                    <a:pt x="0" y="57"/>
                  </a:lnTo>
                  <a:lnTo>
                    <a:pt x="0" y="64"/>
                  </a:lnTo>
                  <a:lnTo>
                    <a:pt x="0" y="70"/>
                  </a:lnTo>
                  <a:lnTo>
                    <a:pt x="0" y="75"/>
                  </a:lnTo>
                  <a:lnTo>
                    <a:pt x="0" y="81"/>
                  </a:lnTo>
                  <a:lnTo>
                    <a:pt x="0" y="85"/>
                  </a:lnTo>
                  <a:lnTo>
                    <a:pt x="0" y="89"/>
                  </a:lnTo>
                  <a:lnTo>
                    <a:pt x="0" y="92"/>
                  </a:lnTo>
                  <a:lnTo>
                    <a:pt x="0" y="94"/>
                  </a:lnTo>
                  <a:lnTo>
                    <a:pt x="0" y="95"/>
                  </a:lnTo>
                  <a:lnTo>
                    <a:pt x="0" y="97"/>
                  </a:lnTo>
                  <a:lnTo>
                    <a:pt x="0" y="102"/>
                  </a:lnTo>
                  <a:lnTo>
                    <a:pt x="0" y="104"/>
                  </a:lnTo>
                  <a:lnTo>
                    <a:pt x="0" y="107"/>
                  </a:lnTo>
                  <a:lnTo>
                    <a:pt x="0" y="109"/>
                  </a:lnTo>
                  <a:lnTo>
                    <a:pt x="0" y="111"/>
                  </a:lnTo>
                  <a:lnTo>
                    <a:pt x="0" y="113"/>
                  </a:lnTo>
                  <a:lnTo>
                    <a:pt x="0" y="115"/>
                  </a:lnTo>
                  <a:lnTo>
                    <a:pt x="0" y="116"/>
                  </a:lnTo>
                  <a:lnTo>
                    <a:pt x="0" y="118"/>
                  </a:lnTo>
                  <a:lnTo>
                    <a:pt x="0" y="120"/>
                  </a:lnTo>
                  <a:lnTo>
                    <a:pt x="0" y="122"/>
                  </a:lnTo>
                  <a:lnTo>
                    <a:pt x="0" y="123"/>
                  </a:lnTo>
                  <a:lnTo>
                    <a:pt x="0" y="124"/>
                  </a:lnTo>
                  <a:lnTo>
                    <a:pt x="0" y="125"/>
                  </a:lnTo>
                  <a:lnTo>
                    <a:pt x="0" y="125"/>
                  </a:lnTo>
                  <a:lnTo>
                    <a:pt x="0" y="126"/>
                  </a:lnTo>
                  <a:lnTo>
                    <a:pt x="0" y="126"/>
                  </a:lnTo>
                  <a:lnTo>
                    <a:pt x="0" y="125"/>
                  </a:lnTo>
                  <a:lnTo>
                    <a:pt x="0" y="124"/>
                  </a:lnTo>
                  <a:lnTo>
                    <a:pt x="0" y="123"/>
                  </a:lnTo>
                  <a:lnTo>
                    <a:pt x="0" y="122"/>
                  </a:lnTo>
                  <a:lnTo>
                    <a:pt x="0" y="121"/>
                  </a:lnTo>
                  <a:lnTo>
                    <a:pt x="0" y="120"/>
                  </a:lnTo>
                  <a:lnTo>
                    <a:pt x="0" y="118"/>
                  </a:lnTo>
                  <a:lnTo>
                    <a:pt x="0" y="116"/>
                  </a:lnTo>
                  <a:lnTo>
                    <a:pt x="0" y="115"/>
                  </a:lnTo>
                  <a:lnTo>
                    <a:pt x="0" y="114"/>
                  </a:lnTo>
                  <a:lnTo>
                    <a:pt x="0" y="112"/>
                  </a:lnTo>
                  <a:lnTo>
                    <a:pt x="0" y="110"/>
                  </a:lnTo>
                  <a:lnTo>
                    <a:pt x="0" y="108"/>
                  </a:lnTo>
                  <a:lnTo>
                    <a:pt x="0" y="107"/>
                  </a:lnTo>
                  <a:lnTo>
                    <a:pt x="0" y="105"/>
                  </a:lnTo>
                  <a:lnTo>
                    <a:pt x="0" y="103"/>
                  </a:lnTo>
                  <a:lnTo>
                    <a:pt x="0" y="101"/>
                  </a:lnTo>
                  <a:lnTo>
                    <a:pt x="0" y="100"/>
                  </a:lnTo>
                  <a:lnTo>
                    <a:pt x="0" y="98"/>
                  </a:lnTo>
                  <a:lnTo>
                    <a:pt x="0" y="93"/>
                  </a:lnTo>
                  <a:lnTo>
                    <a:pt x="0" y="90"/>
                  </a:lnTo>
                  <a:lnTo>
                    <a:pt x="0" y="87"/>
                  </a:lnTo>
                  <a:lnTo>
                    <a:pt x="0" y="83"/>
                  </a:lnTo>
                  <a:lnTo>
                    <a:pt x="0" y="77"/>
                  </a:lnTo>
                  <a:lnTo>
                    <a:pt x="0" y="72"/>
                  </a:lnTo>
                  <a:lnTo>
                    <a:pt x="0" y="65"/>
                  </a:lnTo>
                  <a:lnTo>
                    <a:pt x="0" y="58"/>
                  </a:lnTo>
                  <a:lnTo>
                    <a:pt x="0" y="51"/>
                  </a:lnTo>
                  <a:lnTo>
                    <a:pt x="0" y="44"/>
                  </a:lnTo>
                  <a:lnTo>
                    <a:pt x="0" y="36"/>
                  </a:lnTo>
                  <a:lnTo>
                    <a:pt x="0" y="30"/>
                  </a:lnTo>
                  <a:lnTo>
                    <a:pt x="0" y="24"/>
                  </a:lnTo>
                  <a:lnTo>
                    <a:pt x="0" y="17"/>
                  </a:lnTo>
                  <a:lnTo>
                    <a:pt x="0" y="12"/>
                  </a:lnTo>
                  <a:lnTo>
                    <a:pt x="0" y="9"/>
                  </a:lnTo>
                  <a:lnTo>
                    <a:pt x="0" y="6"/>
                  </a:lnTo>
                  <a:lnTo>
                    <a:pt x="0" y="5"/>
                  </a:lnTo>
                  <a:lnTo>
                    <a:pt x="0" y="4"/>
                  </a:lnTo>
                  <a:lnTo>
                    <a:pt x="0" y="3"/>
                  </a:lnTo>
                  <a:lnTo>
                    <a:pt x="0" y="2"/>
                  </a:lnTo>
                  <a:lnTo>
                    <a:pt x="0" y="2"/>
                  </a:lnTo>
                  <a:lnTo>
                    <a:pt x="0" y="1"/>
                  </a:lnTo>
                  <a:lnTo>
                    <a:pt x="0" y="0"/>
                  </a:lnTo>
                  <a:lnTo>
                    <a:pt x="0" y="0"/>
                  </a:lnTo>
                  <a:lnTo>
                    <a:pt x="0" y="1"/>
                  </a:lnTo>
                  <a:lnTo>
                    <a:pt x="0" y="3"/>
                  </a:lnTo>
                  <a:lnTo>
                    <a:pt x="0" y="4"/>
                  </a:lnTo>
                  <a:lnTo>
                    <a:pt x="0" y="6"/>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22" name="Freeform 619"/>
            <p:cNvSpPr>
              <a:spLocks/>
            </p:cNvSpPr>
            <p:nvPr/>
          </p:nvSpPr>
          <p:spPr bwMode="auto">
            <a:xfrm>
              <a:off x="957" y="3625"/>
              <a:ext cx="1" cy="116"/>
            </a:xfrm>
            <a:custGeom>
              <a:avLst/>
              <a:gdLst>
                <a:gd name="T0" fmla="*/ 0 w 1"/>
                <a:gd name="T1" fmla="*/ 9 h 116"/>
                <a:gd name="T2" fmla="*/ 0 w 1"/>
                <a:gd name="T3" fmla="*/ 18 h 116"/>
                <a:gd name="T4" fmla="*/ 0 w 1"/>
                <a:gd name="T5" fmla="*/ 29 h 116"/>
                <a:gd name="T6" fmla="*/ 0 w 1"/>
                <a:gd name="T7" fmla="*/ 40 h 116"/>
                <a:gd name="T8" fmla="*/ 0 w 1"/>
                <a:gd name="T9" fmla="*/ 51 h 116"/>
                <a:gd name="T10" fmla="*/ 0 w 1"/>
                <a:gd name="T11" fmla="*/ 62 h 116"/>
                <a:gd name="T12" fmla="*/ 0 w 1"/>
                <a:gd name="T13" fmla="*/ 71 h 116"/>
                <a:gd name="T14" fmla="*/ 0 w 1"/>
                <a:gd name="T15" fmla="*/ 78 h 116"/>
                <a:gd name="T16" fmla="*/ 0 w 1"/>
                <a:gd name="T17" fmla="*/ 83 h 116"/>
                <a:gd name="T18" fmla="*/ 0 w 1"/>
                <a:gd name="T19" fmla="*/ 86 h 116"/>
                <a:gd name="T20" fmla="*/ 0 w 1"/>
                <a:gd name="T21" fmla="*/ 91 h 116"/>
                <a:gd name="T22" fmla="*/ 0 w 1"/>
                <a:gd name="T23" fmla="*/ 95 h 116"/>
                <a:gd name="T24" fmla="*/ 0 w 1"/>
                <a:gd name="T25" fmla="*/ 100 h 116"/>
                <a:gd name="T26" fmla="*/ 0 w 1"/>
                <a:gd name="T27" fmla="*/ 104 h 116"/>
                <a:gd name="T28" fmla="*/ 0 w 1"/>
                <a:gd name="T29" fmla="*/ 107 h 116"/>
                <a:gd name="T30" fmla="*/ 0 w 1"/>
                <a:gd name="T31" fmla="*/ 111 h 116"/>
                <a:gd name="T32" fmla="*/ 0 w 1"/>
                <a:gd name="T33" fmla="*/ 113 h 116"/>
                <a:gd name="T34" fmla="*/ 0 w 1"/>
                <a:gd name="T35" fmla="*/ 115 h 116"/>
                <a:gd name="T36" fmla="*/ 0 w 1"/>
                <a:gd name="T37" fmla="*/ 114 h 116"/>
                <a:gd name="T38" fmla="*/ 0 w 1"/>
                <a:gd name="T39" fmla="*/ 113 h 116"/>
                <a:gd name="T40" fmla="*/ 0 w 1"/>
                <a:gd name="T41" fmla="*/ 111 h 116"/>
                <a:gd name="T42" fmla="*/ 0 w 1"/>
                <a:gd name="T43" fmla="*/ 109 h 116"/>
                <a:gd name="T44" fmla="*/ 0 w 1"/>
                <a:gd name="T45" fmla="*/ 106 h 116"/>
                <a:gd name="T46" fmla="*/ 0 w 1"/>
                <a:gd name="T47" fmla="*/ 104 h 116"/>
                <a:gd name="T48" fmla="*/ 0 w 1"/>
                <a:gd name="T49" fmla="*/ 101 h 116"/>
                <a:gd name="T50" fmla="*/ 0 w 1"/>
                <a:gd name="T51" fmla="*/ 97 h 116"/>
                <a:gd name="T52" fmla="*/ 0 w 1"/>
                <a:gd name="T53" fmla="*/ 94 h 116"/>
                <a:gd name="T54" fmla="*/ 0 w 1"/>
                <a:gd name="T55" fmla="*/ 89 h 116"/>
                <a:gd name="T56" fmla="*/ 0 w 1"/>
                <a:gd name="T57" fmla="*/ 86 h 116"/>
                <a:gd name="T58" fmla="*/ 0 w 1"/>
                <a:gd name="T59" fmla="*/ 82 h 116"/>
                <a:gd name="T60" fmla="*/ 0 w 1"/>
                <a:gd name="T61" fmla="*/ 76 h 116"/>
                <a:gd name="T62" fmla="*/ 0 w 1"/>
                <a:gd name="T63" fmla="*/ 68 h 116"/>
                <a:gd name="T64" fmla="*/ 0 w 1"/>
                <a:gd name="T65" fmla="*/ 57 h 116"/>
                <a:gd name="T66" fmla="*/ 0 w 1"/>
                <a:gd name="T67" fmla="*/ 46 h 116"/>
                <a:gd name="T68" fmla="*/ 0 w 1"/>
                <a:gd name="T69" fmla="*/ 33 h 116"/>
                <a:gd name="T70" fmla="*/ 0 w 1"/>
                <a:gd name="T71" fmla="*/ 22 h 116"/>
                <a:gd name="T72" fmla="*/ 0 w 1"/>
                <a:gd name="T73" fmla="*/ 12 h 116"/>
                <a:gd name="T74" fmla="*/ 0 w 1"/>
                <a:gd name="T75" fmla="*/ 7 h 116"/>
                <a:gd name="T76" fmla="*/ 0 w 1"/>
                <a:gd name="T77" fmla="*/ 5 h 116"/>
                <a:gd name="T78" fmla="*/ 0 w 1"/>
                <a:gd name="T79" fmla="*/ 3 h 116"/>
                <a:gd name="T80" fmla="*/ 0 w 1"/>
                <a:gd name="T81" fmla="*/ 1 h 116"/>
                <a:gd name="T82" fmla="*/ 0 w 1"/>
                <a:gd name="T83" fmla="*/ 0 h 116"/>
                <a:gd name="T84" fmla="*/ 0 w 1"/>
                <a:gd name="T85" fmla="*/ 1 h 116"/>
                <a:gd name="T86" fmla="*/ 0 w 1"/>
                <a:gd name="T87" fmla="*/ 3 h 116"/>
                <a:gd name="T88" fmla="*/ 0 w 1"/>
                <a:gd name="T89" fmla="*/ 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 h="116">
                  <a:moveTo>
                    <a:pt x="0" y="6"/>
                  </a:moveTo>
                  <a:lnTo>
                    <a:pt x="0" y="9"/>
                  </a:lnTo>
                  <a:lnTo>
                    <a:pt x="0" y="13"/>
                  </a:lnTo>
                  <a:lnTo>
                    <a:pt x="0" y="18"/>
                  </a:lnTo>
                  <a:lnTo>
                    <a:pt x="0" y="23"/>
                  </a:lnTo>
                  <a:lnTo>
                    <a:pt x="0" y="29"/>
                  </a:lnTo>
                  <a:lnTo>
                    <a:pt x="0" y="34"/>
                  </a:lnTo>
                  <a:lnTo>
                    <a:pt x="0" y="40"/>
                  </a:lnTo>
                  <a:lnTo>
                    <a:pt x="0" y="46"/>
                  </a:lnTo>
                  <a:lnTo>
                    <a:pt x="0" y="51"/>
                  </a:lnTo>
                  <a:lnTo>
                    <a:pt x="0" y="57"/>
                  </a:lnTo>
                  <a:lnTo>
                    <a:pt x="0" y="62"/>
                  </a:lnTo>
                  <a:lnTo>
                    <a:pt x="0" y="67"/>
                  </a:lnTo>
                  <a:lnTo>
                    <a:pt x="0" y="71"/>
                  </a:lnTo>
                  <a:lnTo>
                    <a:pt x="0" y="75"/>
                  </a:lnTo>
                  <a:lnTo>
                    <a:pt x="0" y="78"/>
                  </a:lnTo>
                  <a:lnTo>
                    <a:pt x="0" y="81"/>
                  </a:lnTo>
                  <a:lnTo>
                    <a:pt x="0" y="83"/>
                  </a:lnTo>
                  <a:lnTo>
                    <a:pt x="0" y="85"/>
                  </a:lnTo>
                  <a:lnTo>
                    <a:pt x="0" y="86"/>
                  </a:lnTo>
                  <a:lnTo>
                    <a:pt x="0" y="89"/>
                  </a:lnTo>
                  <a:lnTo>
                    <a:pt x="0" y="91"/>
                  </a:lnTo>
                  <a:lnTo>
                    <a:pt x="0" y="93"/>
                  </a:lnTo>
                  <a:lnTo>
                    <a:pt x="0" y="95"/>
                  </a:lnTo>
                  <a:lnTo>
                    <a:pt x="0" y="98"/>
                  </a:lnTo>
                  <a:lnTo>
                    <a:pt x="0" y="100"/>
                  </a:lnTo>
                  <a:lnTo>
                    <a:pt x="0" y="102"/>
                  </a:lnTo>
                  <a:lnTo>
                    <a:pt x="0" y="104"/>
                  </a:lnTo>
                  <a:lnTo>
                    <a:pt x="0" y="105"/>
                  </a:lnTo>
                  <a:lnTo>
                    <a:pt x="0" y="107"/>
                  </a:lnTo>
                  <a:lnTo>
                    <a:pt x="0" y="109"/>
                  </a:lnTo>
                  <a:lnTo>
                    <a:pt x="0" y="111"/>
                  </a:lnTo>
                  <a:lnTo>
                    <a:pt x="0" y="112"/>
                  </a:lnTo>
                  <a:lnTo>
                    <a:pt x="0" y="113"/>
                  </a:lnTo>
                  <a:lnTo>
                    <a:pt x="0" y="114"/>
                  </a:lnTo>
                  <a:lnTo>
                    <a:pt x="0" y="115"/>
                  </a:lnTo>
                  <a:lnTo>
                    <a:pt x="0" y="115"/>
                  </a:lnTo>
                  <a:lnTo>
                    <a:pt x="0" y="114"/>
                  </a:lnTo>
                  <a:lnTo>
                    <a:pt x="0" y="114"/>
                  </a:lnTo>
                  <a:lnTo>
                    <a:pt x="0" y="113"/>
                  </a:lnTo>
                  <a:lnTo>
                    <a:pt x="0" y="112"/>
                  </a:lnTo>
                  <a:lnTo>
                    <a:pt x="0" y="111"/>
                  </a:lnTo>
                  <a:lnTo>
                    <a:pt x="0" y="110"/>
                  </a:lnTo>
                  <a:lnTo>
                    <a:pt x="0" y="109"/>
                  </a:lnTo>
                  <a:lnTo>
                    <a:pt x="0" y="108"/>
                  </a:lnTo>
                  <a:lnTo>
                    <a:pt x="0" y="106"/>
                  </a:lnTo>
                  <a:lnTo>
                    <a:pt x="0" y="105"/>
                  </a:lnTo>
                  <a:lnTo>
                    <a:pt x="0" y="104"/>
                  </a:lnTo>
                  <a:lnTo>
                    <a:pt x="0" y="102"/>
                  </a:lnTo>
                  <a:lnTo>
                    <a:pt x="0" y="101"/>
                  </a:lnTo>
                  <a:lnTo>
                    <a:pt x="0" y="99"/>
                  </a:lnTo>
                  <a:lnTo>
                    <a:pt x="0" y="97"/>
                  </a:lnTo>
                  <a:lnTo>
                    <a:pt x="0" y="96"/>
                  </a:lnTo>
                  <a:lnTo>
                    <a:pt x="0" y="94"/>
                  </a:lnTo>
                  <a:lnTo>
                    <a:pt x="0" y="91"/>
                  </a:lnTo>
                  <a:lnTo>
                    <a:pt x="0" y="89"/>
                  </a:lnTo>
                  <a:lnTo>
                    <a:pt x="0" y="87"/>
                  </a:lnTo>
                  <a:lnTo>
                    <a:pt x="0" y="86"/>
                  </a:lnTo>
                  <a:lnTo>
                    <a:pt x="0" y="84"/>
                  </a:lnTo>
                  <a:lnTo>
                    <a:pt x="0" y="82"/>
                  </a:lnTo>
                  <a:lnTo>
                    <a:pt x="0" y="80"/>
                  </a:lnTo>
                  <a:lnTo>
                    <a:pt x="0" y="76"/>
                  </a:lnTo>
                  <a:lnTo>
                    <a:pt x="0" y="72"/>
                  </a:lnTo>
                  <a:lnTo>
                    <a:pt x="0" y="68"/>
                  </a:lnTo>
                  <a:lnTo>
                    <a:pt x="0" y="63"/>
                  </a:lnTo>
                  <a:lnTo>
                    <a:pt x="0" y="57"/>
                  </a:lnTo>
                  <a:lnTo>
                    <a:pt x="0" y="51"/>
                  </a:lnTo>
                  <a:lnTo>
                    <a:pt x="0" y="46"/>
                  </a:lnTo>
                  <a:lnTo>
                    <a:pt x="0" y="39"/>
                  </a:lnTo>
                  <a:lnTo>
                    <a:pt x="0" y="33"/>
                  </a:lnTo>
                  <a:lnTo>
                    <a:pt x="0" y="28"/>
                  </a:lnTo>
                  <a:lnTo>
                    <a:pt x="0" y="22"/>
                  </a:lnTo>
                  <a:lnTo>
                    <a:pt x="0" y="17"/>
                  </a:lnTo>
                  <a:lnTo>
                    <a:pt x="0" y="12"/>
                  </a:lnTo>
                  <a:lnTo>
                    <a:pt x="0" y="9"/>
                  </a:lnTo>
                  <a:lnTo>
                    <a:pt x="0" y="7"/>
                  </a:lnTo>
                  <a:lnTo>
                    <a:pt x="0" y="6"/>
                  </a:lnTo>
                  <a:lnTo>
                    <a:pt x="0" y="5"/>
                  </a:lnTo>
                  <a:lnTo>
                    <a:pt x="0" y="4"/>
                  </a:lnTo>
                  <a:lnTo>
                    <a:pt x="0" y="3"/>
                  </a:lnTo>
                  <a:lnTo>
                    <a:pt x="0" y="2"/>
                  </a:lnTo>
                  <a:lnTo>
                    <a:pt x="0" y="1"/>
                  </a:lnTo>
                  <a:lnTo>
                    <a:pt x="0" y="1"/>
                  </a:lnTo>
                  <a:lnTo>
                    <a:pt x="0" y="0"/>
                  </a:lnTo>
                  <a:lnTo>
                    <a:pt x="0" y="0"/>
                  </a:lnTo>
                  <a:lnTo>
                    <a:pt x="0" y="1"/>
                  </a:lnTo>
                  <a:lnTo>
                    <a:pt x="0" y="2"/>
                  </a:lnTo>
                  <a:lnTo>
                    <a:pt x="0" y="3"/>
                  </a:lnTo>
                  <a:lnTo>
                    <a:pt x="0" y="4"/>
                  </a:lnTo>
                  <a:lnTo>
                    <a:pt x="0" y="6"/>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23" name="Freeform 620"/>
            <p:cNvSpPr>
              <a:spLocks/>
            </p:cNvSpPr>
            <p:nvPr/>
          </p:nvSpPr>
          <p:spPr bwMode="auto">
            <a:xfrm>
              <a:off x="947" y="3621"/>
              <a:ext cx="1" cy="110"/>
            </a:xfrm>
            <a:custGeom>
              <a:avLst/>
              <a:gdLst>
                <a:gd name="T0" fmla="*/ 0 w 1"/>
                <a:gd name="T1" fmla="*/ 9 h 110"/>
                <a:gd name="T2" fmla="*/ 0 w 1"/>
                <a:gd name="T3" fmla="*/ 17 h 110"/>
                <a:gd name="T4" fmla="*/ 0 w 1"/>
                <a:gd name="T5" fmla="*/ 27 h 110"/>
                <a:gd name="T6" fmla="*/ 0 w 1"/>
                <a:gd name="T7" fmla="*/ 37 h 110"/>
                <a:gd name="T8" fmla="*/ 0 w 1"/>
                <a:gd name="T9" fmla="*/ 47 h 110"/>
                <a:gd name="T10" fmla="*/ 0 w 1"/>
                <a:gd name="T11" fmla="*/ 58 h 110"/>
                <a:gd name="T12" fmla="*/ 0 w 1"/>
                <a:gd name="T13" fmla="*/ 66 h 110"/>
                <a:gd name="T14" fmla="*/ 0 w 1"/>
                <a:gd name="T15" fmla="*/ 73 h 110"/>
                <a:gd name="T16" fmla="*/ 0 w 1"/>
                <a:gd name="T17" fmla="*/ 78 h 110"/>
                <a:gd name="T18" fmla="*/ 0 w 1"/>
                <a:gd name="T19" fmla="*/ 82 h 110"/>
                <a:gd name="T20" fmla="*/ 0 w 1"/>
                <a:gd name="T21" fmla="*/ 86 h 110"/>
                <a:gd name="T22" fmla="*/ 0 w 1"/>
                <a:gd name="T23" fmla="*/ 90 h 110"/>
                <a:gd name="T24" fmla="*/ 0 w 1"/>
                <a:gd name="T25" fmla="*/ 95 h 110"/>
                <a:gd name="T26" fmla="*/ 0 w 1"/>
                <a:gd name="T27" fmla="*/ 99 h 110"/>
                <a:gd name="T28" fmla="*/ 0 w 1"/>
                <a:gd name="T29" fmla="*/ 102 h 110"/>
                <a:gd name="T30" fmla="*/ 0 w 1"/>
                <a:gd name="T31" fmla="*/ 106 h 110"/>
                <a:gd name="T32" fmla="*/ 0 w 1"/>
                <a:gd name="T33" fmla="*/ 108 h 110"/>
                <a:gd name="T34" fmla="*/ 0 w 1"/>
                <a:gd name="T35" fmla="*/ 109 h 110"/>
                <a:gd name="T36" fmla="*/ 0 w 1"/>
                <a:gd name="T37" fmla="*/ 108 h 110"/>
                <a:gd name="T38" fmla="*/ 0 w 1"/>
                <a:gd name="T39" fmla="*/ 106 h 110"/>
                <a:gd name="T40" fmla="*/ 0 w 1"/>
                <a:gd name="T41" fmla="*/ 105 h 110"/>
                <a:gd name="T42" fmla="*/ 0 w 1"/>
                <a:gd name="T43" fmla="*/ 103 h 110"/>
                <a:gd name="T44" fmla="*/ 0 w 1"/>
                <a:gd name="T45" fmla="*/ 100 h 110"/>
                <a:gd name="T46" fmla="*/ 0 w 1"/>
                <a:gd name="T47" fmla="*/ 97 h 110"/>
                <a:gd name="T48" fmla="*/ 0 w 1"/>
                <a:gd name="T49" fmla="*/ 93 h 110"/>
                <a:gd name="T50" fmla="*/ 0 w 1"/>
                <a:gd name="T51" fmla="*/ 90 h 110"/>
                <a:gd name="T52" fmla="*/ 0 w 1"/>
                <a:gd name="T53" fmla="*/ 87 h 110"/>
                <a:gd name="T54" fmla="*/ 0 w 1"/>
                <a:gd name="T55" fmla="*/ 83 h 110"/>
                <a:gd name="T56" fmla="*/ 0 w 1"/>
                <a:gd name="T57" fmla="*/ 77 h 110"/>
                <a:gd name="T58" fmla="*/ 0 w 1"/>
                <a:gd name="T59" fmla="*/ 72 h 110"/>
                <a:gd name="T60" fmla="*/ 0 w 1"/>
                <a:gd name="T61" fmla="*/ 64 h 110"/>
                <a:gd name="T62" fmla="*/ 0 w 1"/>
                <a:gd name="T63" fmla="*/ 54 h 110"/>
                <a:gd name="T64" fmla="*/ 0 w 1"/>
                <a:gd name="T65" fmla="*/ 43 h 110"/>
                <a:gd name="T66" fmla="*/ 0 w 1"/>
                <a:gd name="T67" fmla="*/ 31 h 110"/>
                <a:gd name="T68" fmla="*/ 0 w 1"/>
                <a:gd name="T69" fmla="*/ 21 h 110"/>
                <a:gd name="T70" fmla="*/ 0 w 1"/>
                <a:gd name="T71" fmla="*/ 12 h 110"/>
                <a:gd name="T72" fmla="*/ 0 w 1"/>
                <a:gd name="T73" fmla="*/ 6 h 110"/>
                <a:gd name="T74" fmla="*/ 0 w 1"/>
                <a:gd name="T75" fmla="*/ 4 h 110"/>
                <a:gd name="T76" fmla="*/ 0 w 1"/>
                <a:gd name="T77" fmla="*/ 2 h 110"/>
                <a:gd name="T78" fmla="*/ 0 w 1"/>
                <a:gd name="T79" fmla="*/ 0 h 110"/>
                <a:gd name="T80" fmla="*/ 0 w 1"/>
                <a:gd name="T81" fmla="*/ 1 h 110"/>
                <a:gd name="T82" fmla="*/ 0 w 1"/>
                <a:gd name="T83" fmla="*/ 4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 h="110">
                  <a:moveTo>
                    <a:pt x="0" y="5"/>
                  </a:moveTo>
                  <a:lnTo>
                    <a:pt x="0" y="9"/>
                  </a:lnTo>
                  <a:lnTo>
                    <a:pt x="0" y="12"/>
                  </a:lnTo>
                  <a:lnTo>
                    <a:pt x="0" y="17"/>
                  </a:lnTo>
                  <a:lnTo>
                    <a:pt x="0" y="22"/>
                  </a:lnTo>
                  <a:lnTo>
                    <a:pt x="0" y="27"/>
                  </a:lnTo>
                  <a:lnTo>
                    <a:pt x="0" y="32"/>
                  </a:lnTo>
                  <a:lnTo>
                    <a:pt x="0" y="37"/>
                  </a:lnTo>
                  <a:lnTo>
                    <a:pt x="0" y="43"/>
                  </a:lnTo>
                  <a:lnTo>
                    <a:pt x="0" y="47"/>
                  </a:lnTo>
                  <a:lnTo>
                    <a:pt x="0" y="53"/>
                  </a:lnTo>
                  <a:lnTo>
                    <a:pt x="0" y="58"/>
                  </a:lnTo>
                  <a:lnTo>
                    <a:pt x="0" y="63"/>
                  </a:lnTo>
                  <a:lnTo>
                    <a:pt x="0" y="66"/>
                  </a:lnTo>
                  <a:lnTo>
                    <a:pt x="0" y="70"/>
                  </a:lnTo>
                  <a:lnTo>
                    <a:pt x="0" y="73"/>
                  </a:lnTo>
                  <a:lnTo>
                    <a:pt x="0" y="76"/>
                  </a:lnTo>
                  <a:lnTo>
                    <a:pt x="0" y="78"/>
                  </a:lnTo>
                  <a:lnTo>
                    <a:pt x="0" y="80"/>
                  </a:lnTo>
                  <a:lnTo>
                    <a:pt x="0" y="82"/>
                  </a:lnTo>
                  <a:lnTo>
                    <a:pt x="0" y="83"/>
                  </a:lnTo>
                  <a:lnTo>
                    <a:pt x="0" y="86"/>
                  </a:lnTo>
                  <a:lnTo>
                    <a:pt x="0" y="88"/>
                  </a:lnTo>
                  <a:lnTo>
                    <a:pt x="0" y="90"/>
                  </a:lnTo>
                  <a:lnTo>
                    <a:pt x="0" y="93"/>
                  </a:lnTo>
                  <a:lnTo>
                    <a:pt x="0" y="95"/>
                  </a:lnTo>
                  <a:lnTo>
                    <a:pt x="0" y="97"/>
                  </a:lnTo>
                  <a:lnTo>
                    <a:pt x="0" y="99"/>
                  </a:lnTo>
                  <a:lnTo>
                    <a:pt x="0" y="100"/>
                  </a:lnTo>
                  <a:lnTo>
                    <a:pt x="0" y="102"/>
                  </a:lnTo>
                  <a:lnTo>
                    <a:pt x="0" y="104"/>
                  </a:lnTo>
                  <a:lnTo>
                    <a:pt x="0" y="106"/>
                  </a:lnTo>
                  <a:lnTo>
                    <a:pt x="0" y="107"/>
                  </a:lnTo>
                  <a:lnTo>
                    <a:pt x="0" y="108"/>
                  </a:lnTo>
                  <a:lnTo>
                    <a:pt x="0" y="109"/>
                  </a:lnTo>
                  <a:lnTo>
                    <a:pt x="0" y="109"/>
                  </a:lnTo>
                  <a:lnTo>
                    <a:pt x="0" y="108"/>
                  </a:lnTo>
                  <a:lnTo>
                    <a:pt x="0" y="108"/>
                  </a:lnTo>
                  <a:lnTo>
                    <a:pt x="0" y="107"/>
                  </a:lnTo>
                  <a:lnTo>
                    <a:pt x="0" y="106"/>
                  </a:lnTo>
                  <a:lnTo>
                    <a:pt x="0" y="106"/>
                  </a:lnTo>
                  <a:lnTo>
                    <a:pt x="0" y="105"/>
                  </a:lnTo>
                  <a:lnTo>
                    <a:pt x="0" y="104"/>
                  </a:lnTo>
                  <a:lnTo>
                    <a:pt x="0" y="103"/>
                  </a:lnTo>
                  <a:lnTo>
                    <a:pt x="0" y="101"/>
                  </a:lnTo>
                  <a:lnTo>
                    <a:pt x="0" y="100"/>
                  </a:lnTo>
                  <a:lnTo>
                    <a:pt x="0" y="98"/>
                  </a:lnTo>
                  <a:lnTo>
                    <a:pt x="0" y="97"/>
                  </a:lnTo>
                  <a:lnTo>
                    <a:pt x="0" y="95"/>
                  </a:lnTo>
                  <a:lnTo>
                    <a:pt x="0" y="93"/>
                  </a:lnTo>
                  <a:lnTo>
                    <a:pt x="0" y="92"/>
                  </a:lnTo>
                  <a:lnTo>
                    <a:pt x="0" y="90"/>
                  </a:lnTo>
                  <a:lnTo>
                    <a:pt x="0" y="88"/>
                  </a:lnTo>
                  <a:lnTo>
                    <a:pt x="0" y="87"/>
                  </a:lnTo>
                  <a:lnTo>
                    <a:pt x="0" y="85"/>
                  </a:lnTo>
                  <a:lnTo>
                    <a:pt x="0" y="83"/>
                  </a:lnTo>
                  <a:lnTo>
                    <a:pt x="0" y="82"/>
                  </a:lnTo>
                  <a:lnTo>
                    <a:pt x="0" y="77"/>
                  </a:lnTo>
                  <a:lnTo>
                    <a:pt x="0" y="75"/>
                  </a:lnTo>
                  <a:lnTo>
                    <a:pt x="0" y="72"/>
                  </a:lnTo>
                  <a:lnTo>
                    <a:pt x="0" y="68"/>
                  </a:lnTo>
                  <a:lnTo>
                    <a:pt x="0" y="64"/>
                  </a:lnTo>
                  <a:lnTo>
                    <a:pt x="0" y="59"/>
                  </a:lnTo>
                  <a:lnTo>
                    <a:pt x="0" y="54"/>
                  </a:lnTo>
                  <a:lnTo>
                    <a:pt x="0" y="48"/>
                  </a:lnTo>
                  <a:lnTo>
                    <a:pt x="0" y="43"/>
                  </a:lnTo>
                  <a:lnTo>
                    <a:pt x="0" y="37"/>
                  </a:lnTo>
                  <a:lnTo>
                    <a:pt x="0" y="31"/>
                  </a:lnTo>
                  <a:lnTo>
                    <a:pt x="0" y="26"/>
                  </a:lnTo>
                  <a:lnTo>
                    <a:pt x="0" y="21"/>
                  </a:lnTo>
                  <a:lnTo>
                    <a:pt x="0" y="16"/>
                  </a:lnTo>
                  <a:lnTo>
                    <a:pt x="0" y="12"/>
                  </a:lnTo>
                  <a:lnTo>
                    <a:pt x="0" y="9"/>
                  </a:lnTo>
                  <a:lnTo>
                    <a:pt x="0" y="6"/>
                  </a:lnTo>
                  <a:lnTo>
                    <a:pt x="0" y="5"/>
                  </a:lnTo>
                  <a:lnTo>
                    <a:pt x="0" y="4"/>
                  </a:lnTo>
                  <a:lnTo>
                    <a:pt x="0" y="3"/>
                  </a:lnTo>
                  <a:lnTo>
                    <a:pt x="0" y="2"/>
                  </a:lnTo>
                  <a:lnTo>
                    <a:pt x="0" y="1"/>
                  </a:lnTo>
                  <a:lnTo>
                    <a:pt x="0" y="0"/>
                  </a:lnTo>
                  <a:lnTo>
                    <a:pt x="0" y="0"/>
                  </a:lnTo>
                  <a:lnTo>
                    <a:pt x="0" y="1"/>
                  </a:lnTo>
                  <a:lnTo>
                    <a:pt x="0" y="2"/>
                  </a:lnTo>
                  <a:lnTo>
                    <a:pt x="0" y="4"/>
                  </a:lnTo>
                  <a:lnTo>
                    <a:pt x="0" y="5"/>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24" name="Freeform 621"/>
            <p:cNvSpPr>
              <a:spLocks/>
            </p:cNvSpPr>
            <p:nvPr/>
          </p:nvSpPr>
          <p:spPr bwMode="auto">
            <a:xfrm>
              <a:off x="952" y="3573"/>
              <a:ext cx="21" cy="54"/>
            </a:xfrm>
            <a:custGeom>
              <a:avLst/>
              <a:gdLst>
                <a:gd name="T0" fmla="*/ 3 w 21"/>
                <a:gd name="T1" fmla="*/ 4 h 54"/>
                <a:gd name="T2" fmla="*/ 4 w 21"/>
                <a:gd name="T3" fmla="*/ 6 h 54"/>
                <a:gd name="T4" fmla="*/ 4 w 21"/>
                <a:gd name="T5" fmla="*/ 8 h 54"/>
                <a:gd name="T6" fmla="*/ 5 w 21"/>
                <a:gd name="T7" fmla="*/ 11 h 54"/>
                <a:gd name="T8" fmla="*/ 5 w 21"/>
                <a:gd name="T9" fmla="*/ 13 h 54"/>
                <a:gd name="T10" fmla="*/ 7 w 21"/>
                <a:gd name="T11" fmla="*/ 16 h 54"/>
                <a:gd name="T12" fmla="*/ 8 w 21"/>
                <a:gd name="T13" fmla="*/ 20 h 54"/>
                <a:gd name="T14" fmla="*/ 8 w 21"/>
                <a:gd name="T15" fmla="*/ 22 h 54"/>
                <a:gd name="T16" fmla="*/ 10 w 21"/>
                <a:gd name="T17" fmla="*/ 26 h 54"/>
                <a:gd name="T18" fmla="*/ 11 w 21"/>
                <a:gd name="T19" fmla="*/ 29 h 54"/>
                <a:gd name="T20" fmla="*/ 12 w 21"/>
                <a:gd name="T21" fmla="*/ 32 h 54"/>
                <a:gd name="T22" fmla="*/ 13 w 21"/>
                <a:gd name="T23" fmla="*/ 35 h 54"/>
                <a:gd name="T24" fmla="*/ 14 w 21"/>
                <a:gd name="T25" fmla="*/ 38 h 54"/>
                <a:gd name="T26" fmla="*/ 15 w 21"/>
                <a:gd name="T27" fmla="*/ 40 h 54"/>
                <a:gd name="T28" fmla="*/ 16 w 21"/>
                <a:gd name="T29" fmla="*/ 43 h 54"/>
                <a:gd name="T30" fmla="*/ 17 w 21"/>
                <a:gd name="T31" fmla="*/ 45 h 54"/>
                <a:gd name="T32" fmla="*/ 18 w 21"/>
                <a:gd name="T33" fmla="*/ 47 h 54"/>
                <a:gd name="T34" fmla="*/ 18 w 21"/>
                <a:gd name="T35" fmla="*/ 49 h 54"/>
                <a:gd name="T36" fmla="*/ 19 w 21"/>
                <a:gd name="T37" fmla="*/ 49 h 54"/>
                <a:gd name="T38" fmla="*/ 19 w 21"/>
                <a:gd name="T39" fmla="*/ 50 h 54"/>
                <a:gd name="T40" fmla="*/ 20 w 21"/>
                <a:gd name="T41" fmla="*/ 50 h 54"/>
                <a:gd name="T42" fmla="*/ 20 w 21"/>
                <a:gd name="T43" fmla="*/ 51 h 54"/>
                <a:gd name="T44" fmla="*/ 20 w 21"/>
                <a:gd name="T45" fmla="*/ 52 h 54"/>
                <a:gd name="T46" fmla="*/ 20 w 21"/>
                <a:gd name="T47" fmla="*/ 53 h 54"/>
                <a:gd name="T48" fmla="*/ 19 w 21"/>
                <a:gd name="T49" fmla="*/ 52 h 54"/>
                <a:gd name="T50" fmla="*/ 18 w 21"/>
                <a:gd name="T51" fmla="*/ 52 h 54"/>
                <a:gd name="T52" fmla="*/ 18 w 21"/>
                <a:gd name="T53" fmla="*/ 51 h 54"/>
                <a:gd name="T54" fmla="*/ 18 w 21"/>
                <a:gd name="T55" fmla="*/ 51 h 54"/>
                <a:gd name="T56" fmla="*/ 18 w 21"/>
                <a:gd name="T57" fmla="*/ 50 h 54"/>
                <a:gd name="T58" fmla="*/ 17 w 21"/>
                <a:gd name="T59" fmla="*/ 49 h 54"/>
                <a:gd name="T60" fmla="*/ 15 w 21"/>
                <a:gd name="T61" fmla="*/ 47 h 54"/>
                <a:gd name="T62" fmla="*/ 15 w 21"/>
                <a:gd name="T63" fmla="*/ 45 h 54"/>
                <a:gd name="T64" fmla="*/ 13 w 21"/>
                <a:gd name="T65" fmla="*/ 42 h 54"/>
                <a:gd name="T66" fmla="*/ 12 w 21"/>
                <a:gd name="T67" fmla="*/ 39 h 54"/>
                <a:gd name="T68" fmla="*/ 11 w 21"/>
                <a:gd name="T69" fmla="*/ 35 h 54"/>
                <a:gd name="T70" fmla="*/ 9 w 21"/>
                <a:gd name="T71" fmla="*/ 31 h 54"/>
                <a:gd name="T72" fmla="*/ 8 w 21"/>
                <a:gd name="T73" fmla="*/ 28 h 54"/>
                <a:gd name="T74" fmla="*/ 7 w 21"/>
                <a:gd name="T75" fmla="*/ 24 h 54"/>
                <a:gd name="T76" fmla="*/ 5 w 21"/>
                <a:gd name="T77" fmla="*/ 21 h 54"/>
                <a:gd name="T78" fmla="*/ 4 w 21"/>
                <a:gd name="T79" fmla="*/ 17 h 54"/>
                <a:gd name="T80" fmla="*/ 3 w 21"/>
                <a:gd name="T81" fmla="*/ 14 h 54"/>
                <a:gd name="T82" fmla="*/ 2 w 21"/>
                <a:gd name="T83" fmla="*/ 12 h 54"/>
                <a:gd name="T84" fmla="*/ 2 w 21"/>
                <a:gd name="T85" fmla="*/ 9 h 54"/>
                <a:gd name="T86" fmla="*/ 1 w 21"/>
                <a:gd name="T87" fmla="*/ 7 h 54"/>
                <a:gd name="T88" fmla="*/ 1 w 21"/>
                <a:gd name="T89" fmla="*/ 6 h 54"/>
                <a:gd name="T90" fmla="*/ 0 w 21"/>
                <a:gd name="T91" fmla="*/ 4 h 54"/>
                <a:gd name="T92" fmla="*/ 0 w 21"/>
                <a:gd name="T93" fmla="*/ 4 h 54"/>
                <a:gd name="T94" fmla="*/ 0 w 21"/>
                <a:gd name="T95" fmla="*/ 3 h 54"/>
                <a:gd name="T96" fmla="*/ 0 w 21"/>
                <a:gd name="T97" fmla="*/ 2 h 54"/>
                <a:gd name="T98" fmla="*/ 0 w 21"/>
                <a:gd name="T99" fmla="*/ 1 h 54"/>
                <a:gd name="T100" fmla="*/ 1 w 21"/>
                <a:gd name="T101" fmla="*/ 0 h 54"/>
                <a:gd name="T102" fmla="*/ 2 w 21"/>
                <a:gd name="T103" fmla="*/ 0 h 54"/>
                <a:gd name="T104" fmla="*/ 2 w 21"/>
                <a:gd name="T105" fmla="*/ 1 h 54"/>
                <a:gd name="T106" fmla="*/ 2 w 21"/>
                <a:gd name="T107" fmla="*/ 2 h 54"/>
                <a:gd name="T108" fmla="*/ 3 w 21"/>
                <a:gd name="T109" fmla="*/ 3 h 54"/>
                <a:gd name="T110" fmla="*/ 3 w 21"/>
                <a:gd name="T111" fmla="*/ 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1" h="54">
                  <a:moveTo>
                    <a:pt x="3" y="4"/>
                  </a:moveTo>
                  <a:lnTo>
                    <a:pt x="4" y="6"/>
                  </a:lnTo>
                  <a:lnTo>
                    <a:pt x="4" y="8"/>
                  </a:lnTo>
                  <a:lnTo>
                    <a:pt x="5" y="11"/>
                  </a:lnTo>
                  <a:lnTo>
                    <a:pt x="5" y="13"/>
                  </a:lnTo>
                  <a:lnTo>
                    <a:pt x="7" y="16"/>
                  </a:lnTo>
                  <a:lnTo>
                    <a:pt x="8" y="20"/>
                  </a:lnTo>
                  <a:lnTo>
                    <a:pt x="8" y="22"/>
                  </a:lnTo>
                  <a:lnTo>
                    <a:pt x="10" y="26"/>
                  </a:lnTo>
                  <a:lnTo>
                    <a:pt x="11" y="29"/>
                  </a:lnTo>
                  <a:lnTo>
                    <a:pt x="12" y="32"/>
                  </a:lnTo>
                  <a:lnTo>
                    <a:pt x="13" y="35"/>
                  </a:lnTo>
                  <a:lnTo>
                    <a:pt x="14" y="38"/>
                  </a:lnTo>
                  <a:lnTo>
                    <a:pt x="15" y="40"/>
                  </a:lnTo>
                  <a:lnTo>
                    <a:pt x="16" y="43"/>
                  </a:lnTo>
                  <a:lnTo>
                    <a:pt x="17" y="45"/>
                  </a:lnTo>
                  <a:lnTo>
                    <a:pt x="18" y="47"/>
                  </a:lnTo>
                  <a:lnTo>
                    <a:pt x="18" y="49"/>
                  </a:lnTo>
                  <a:lnTo>
                    <a:pt x="19" y="49"/>
                  </a:lnTo>
                  <a:lnTo>
                    <a:pt x="19" y="50"/>
                  </a:lnTo>
                  <a:lnTo>
                    <a:pt x="20" y="50"/>
                  </a:lnTo>
                  <a:lnTo>
                    <a:pt x="20" y="51"/>
                  </a:lnTo>
                  <a:lnTo>
                    <a:pt x="20" y="52"/>
                  </a:lnTo>
                  <a:lnTo>
                    <a:pt x="20" y="53"/>
                  </a:lnTo>
                  <a:lnTo>
                    <a:pt x="19" y="52"/>
                  </a:lnTo>
                  <a:lnTo>
                    <a:pt x="18" y="52"/>
                  </a:lnTo>
                  <a:lnTo>
                    <a:pt x="18" y="51"/>
                  </a:lnTo>
                  <a:lnTo>
                    <a:pt x="18" y="51"/>
                  </a:lnTo>
                  <a:lnTo>
                    <a:pt x="18" y="50"/>
                  </a:lnTo>
                  <a:lnTo>
                    <a:pt x="17" y="49"/>
                  </a:lnTo>
                  <a:lnTo>
                    <a:pt x="15" y="47"/>
                  </a:lnTo>
                  <a:lnTo>
                    <a:pt x="15" y="45"/>
                  </a:lnTo>
                  <a:lnTo>
                    <a:pt x="13" y="42"/>
                  </a:lnTo>
                  <a:lnTo>
                    <a:pt x="12" y="39"/>
                  </a:lnTo>
                  <a:lnTo>
                    <a:pt x="11" y="35"/>
                  </a:lnTo>
                  <a:lnTo>
                    <a:pt x="9" y="31"/>
                  </a:lnTo>
                  <a:lnTo>
                    <a:pt x="8" y="28"/>
                  </a:lnTo>
                  <a:lnTo>
                    <a:pt x="7" y="24"/>
                  </a:lnTo>
                  <a:lnTo>
                    <a:pt x="5" y="21"/>
                  </a:lnTo>
                  <a:lnTo>
                    <a:pt x="4" y="17"/>
                  </a:lnTo>
                  <a:lnTo>
                    <a:pt x="3" y="14"/>
                  </a:lnTo>
                  <a:lnTo>
                    <a:pt x="2" y="12"/>
                  </a:lnTo>
                  <a:lnTo>
                    <a:pt x="2" y="9"/>
                  </a:lnTo>
                  <a:lnTo>
                    <a:pt x="1" y="7"/>
                  </a:lnTo>
                  <a:lnTo>
                    <a:pt x="1" y="6"/>
                  </a:lnTo>
                  <a:lnTo>
                    <a:pt x="0" y="4"/>
                  </a:lnTo>
                  <a:lnTo>
                    <a:pt x="0" y="4"/>
                  </a:lnTo>
                  <a:lnTo>
                    <a:pt x="0" y="3"/>
                  </a:lnTo>
                  <a:lnTo>
                    <a:pt x="0" y="2"/>
                  </a:lnTo>
                  <a:lnTo>
                    <a:pt x="0" y="1"/>
                  </a:lnTo>
                  <a:lnTo>
                    <a:pt x="1" y="0"/>
                  </a:lnTo>
                  <a:lnTo>
                    <a:pt x="2" y="0"/>
                  </a:lnTo>
                  <a:lnTo>
                    <a:pt x="2" y="1"/>
                  </a:lnTo>
                  <a:lnTo>
                    <a:pt x="2" y="2"/>
                  </a:lnTo>
                  <a:lnTo>
                    <a:pt x="3" y="3"/>
                  </a:lnTo>
                  <a:lnTo>
                    <a:pt x="3" y="4"/>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25" name="Freeform 622"/>
            <p:cNvSpPr>
              <a:spLocks/>
            </p:cNvSpPr>
            <p:nvPr/>
          </p:nvSpPr>
          <p:spPr bwMode="auto">
            <a:xfrm>
              <a:off x="942" y="3569"/>
              <a:ext cx="21" cy="54"/>
            </a:xfrm>
            <a:custGeom>
              <a:avLst/>
              <a:gdLst>
                <a:gd name="T0" fmla="*/ 2 w 21"/>
                <a:gd name="T1" fmla="*/ 4 h 54"/>
                <a:gd name="T2" fmla="*/ 3 w 21"/>
                <a:gd name="T3" fmla="*/ 6 h 54"/>
                <a:gd name="T4" fmla="*/ 4 w 21"/>
                <a:gd name="T5" fmla="*/ 9 h 54"/>
                <a:gd name="T6" fmla="*/ 5 w 21"/>
                <a:gd name="T7" fmla="*/ 12 h 54"/>
                <a:gd name="T8" fmla="*/ 5 w 21"/>
                <a:gd name="T9" fmla="*/ 14 h 54"/>
                <a:gd name="T10" fmla="*/ 6 w 21"/>
                <a:gd name="T11" fmla="*/ 17 h 54"/>
                <a:gd name="T12" fmla="*/ 7 w 21"/>
                <a:gd name="T13" fmla="*/ 20 h 54"/>
                <a:gd name="T14" fmla="*/ 8 w 21"/>
                <a:gd name="T15" fmla="*/ 23 h 54"/>
                <a:gd name="T16" fmla="*/ 11 w 21"/>
                <a:gd name="T17" fmla="*/ 30 h 54"/>
                <a:gd name="T18" fmla="*/ 12 w 21"/>
                <a:gd name="T19" fmla="*/ 33 h 54"/>
                <a:gd name="T20" fmla="*/ 13 w 21"/>
                <a:gd name="T21" fmla="*/ 36 h 54"/>
                <a:gd name="T22" fmla="*/ 14 w 21"/>
                <a:gd name="T23" fmla="*/ 39 h 54"/>
                <a:gd name="T24" fmla="*/ 16 w 21"/>
                <a:gd name="T25" fmla="*/ 44 h 54"/>
                <a:gd name="T26" fmla="*/ 17 w 21"/>
                <a:gd name="T27" fmla="*/ 46 h 54"/>
                <a:gd name="T28" fmla="*/ 18 w 21"/>
                <a:gd name="T29" fmla="*/ 48 h 54"/>
                <a:gd name="T30" fmla="*/ 18 w 21"/>
                <a:gd name="T31" fmla="*/ 49 h 54"/>
                <a:gd name="T32" fmla="*/ 18 w 21"/>
                <a:gd name="T33" fmla="*/ 49 h 54"/>
                <a:gd name="T34" fmla="*/ 19 w 21"/>
                <a:gd name="T35" fmla="*/ 50 h 54"/>
                <a:gd name="T36" fmla="*/ 19 w 21"/>
                <a:gd name="T37" fmla="*/ 51 h 54"/>
                <a:gd name="T38" fmla="*/ 20 w 21"/>
                <a:gd name="T39" fmla="*/ 52 h 54"/>
                <a:gd name="T40" fmla="*/ 20 w 21"/>
                <a:gd name="T41" fmla="*/ 53 h 54"/>
                <a:gd name="T42" fmla="*/ 19 w 21"/>
                <a:gd name="T43" fmla="*/ 53 h 54"/>
                <a:gd name="T44" fmla="*/ 18 w 21"/>
                <a:gd name="T45" fmla="*/ 53 h 54"/>
                <a:gd name="T46" fmla="*/ 18 w 21"/>
                <a:gd name="T47" fmla="*/ 52 h 54"/>
                <a:gd name="T48" fmla="*/ 17 w 21"/>
                <a:gd name="T49" fmla="*/ 51 h 54"/>
                <a:gd name="T50" fmla="*/ 17 w 21"/>
                <a:gd name="T51" fmla="*/ 50 h 54"/>
                <a:gd name="T52" fmla="*/ 16 w 21"/>
                <a:gd name="T53" fmla="*/ 49 h 54"/>
                <a:gd name="T54" fmla="*/ 15 w 21"/>
                <a:gd name="T55" fmla="*/ 48 h 54"/>
                <a:gd name="T56" fmla="*/ 14 w 21"/>
                <a:gd name="T57" fmla="*/ 45 h 54"/>
                <a:gd name="T58" fmla="*/ 13 w 21"/>
                <a:gd name="T59" fmla="*/ 42 h 54"/>
                <a:gd name="T60" fmla="*/ 12 w 21"/>
                <a:gd name="T61" fmla="*/ 40 h 54"/>
                <a:gd name="T62" fmla="*/ 11 w 21"/>
                <a:gd name="T63" fmla="*/ 36 h 54"/>
                <a:gd name="T64" fmla="*/ 9 w 21"/>
                <a:gd name="T65" fmla="*/ 32 h 54"/>
                <a:gd name="T66" fmla="*/ 8 w 21"/>
                <a:gd name="T67" fmla="*/ 29 h 54"/>
                <a:gd name="T68" fmla="*/ 6 w 21"/>
                <a:gd name="T69" fmla="*/ 25 h 54"/>
                <a:gd name="T70" fmla="*/ 5 w 21"/>
                <a:gd name="T71" fmla="*/ 22 h 54"/>
                <a:gd name="T72" fmla="*/ 4 w 21"/>
                <a:gd name="T73" fmla="*/ 18 h 54"/>
                <a:gd name="T74" fmla="*/ 2 w 21"/>
                <a:gd name="T75" fmla="*/ 13 h 54"/>
                <a:gd name="T76" fmla="*/ 2 w 21"/>
                <a:gd name="T77" fmla="*/ 10 h 54"/>
                <a:gd name="T78" fmla="*/ 1 w 21"/>
                <a:gd name="T79" fmla="*/ 8 h 54"/>
                <a:gd name="T80" fmla="*/ 1 w 21"/>
                <a:gd name="T81" fmla="*/ 7 h 54"/>
                <a:gd name="T82" fmla="*/ 0 w 21"/>
                <a:gd name="T83" fmla="*/ 6 h 54"/>
                <a:gd name="T84" fmla="*/ 0 w 21"/>
                <a:gd name="T85" fmla="*/ 4 h 54"/>
                <a:gd name="T86" fmla="*/ 0 w 21"/>
                <a:gd name="T87" fmla="*/ 4 h 54"/>
                <a:gd name="T88" fmla="*/ 0 w 21"/>
                <a:gd name="T89" fmla="*/ 3 h 54"/>
                <a:gd name="T90" fmla="*/ 0 w 21"/>
                <a:gd name="T91" fmla="*/ 2 h 54"/>
                <a:gd name="T92" fmla="*/ 0 w 21"/>
                <a:gd name="T93" fmla="*/ 1 h 54"/>
                <a:gd name="T94" fmla="*/ 0 w 21"/>
                <a:gd name="T95" fmla="*/ 0 h 54"/>
                <a:gd name="T96" fmla="*/ 1 w 21"/>
                <a:gd name="T97" fmla="*/ 0 h 54"/>
                <a:gd name="T98" fmla="*/ 1 w 21"/>
                <a:gd name="T99" fmla="*/ 1 h 54"/>
                <a:gd name="T100" fmla="*/ 2 w 21"/>
                <a:gd name="T101" fmla="*/ 1 h 54"/>
                <a:gd name="T102" fmla="*/ 2 w 21"/>
                <a:gd name="T103" fmla="*/ 2 h 54"/>
                <a:gd name="T104" fmla="*/ 2 w 21"/>
                <a:gd name="T105" fmla="*/ 3 h 54"/>
                <a:gd name="T106" fmla="*/ 2 w 21"/>
                <a:gd name="T107" fmla="*/ 4 h 54"/>
                <a:gd name="T108" fmla="*/ 2 w 21"/>
                <a:gd name="T109" fmla="*/ 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1" h="54">
                  <a:moveTo>
                    <a:pt x="2" y="4"/>
                  </a:moveTo>
                  <a:lnTo>
                    <a:pt x="3" y="6"/>
                  </a:lnTo>
                  <a:lnTo>
                    <a:pt x="4" y="9"/>
                  </a:lnTo>
                  <a:lnTo>
                    <a:pt x="5" y="12"/>
                  </a:lnTo>
                  <a:lnTo>
                    <a:pt x="5" y="14"/>
                  </a:lnTo>
                  <a:lnTo>
                    <a:pt x="6" y="17"/>
                  </a:lnTo>
                  <a:lnTo>
                    <a:pt x="7" y="20"/>
                  </a:lnTo>
                  <a:lnTo>
                    <a:pt x="8" y="23"/>
                  </a:lnTo>
                  <a:lnTo>
                    <a:pt x="11" y="30"/>
                  </a:lnTo>
                  <a:lnTo>
                    <a:pt x="12" y="33"/>
                  </a:lnTo>
                  <a:lnTo>
                    <a:pt x="13" y="36"/>
                  </a:lnTo>
                  <a:lnTo>
                    <a:pt x="14" y="39"/>
                  </a:lnTo>
                  <a:lnTo>
                    <a:pt x="16" y="44"/>
                  </a:lnTo>
                  <a:lnTo>
                    <a:pt x="17" y="46"/>
                  </a:lnTo>
                  <a:lnTo>
                    <a:pt x="18" y="48"/>
                  </a:lnTo>
                  <a:lnTo>
                    <a:pt x="18" y="49"/>
                  </a:lnTo>
                  <a:lnTo>
                    <a:pt x="18" y="49"/>
                  </a:lnTo>
                  <a:lnTo>
                    <a:pt x="19" y="50"/>
                  </a:lnTo>
                  <a:lnTo>
                    <a:pt x="19" y="51"/>
                  </a:lnTo>
                  <a:lnTo>
                    <a:pt x="20" y="52"/>
                  </a:lnTo>
                  <a:lnTo>
                    <a:pt x="20" y="53"/>
                  </a:lnTo>
                  <a:lnTo>
                    <a:pt x="19" y="53"/>
                  </a:lnTo>
                  <a:lnTo>
                    <a:pt x="18" y="53"/>
                  </a:lnTo>
                  <a:lnTo>
                    <a:pt x="18" y="52"/>
                  </a:lnTo>
                  <a:lnTo>
                    <a:pt x="17" y="51"/>
                  </a:lnTo>
                  <a:lnTo>
                    <a:pt x="17" y="50"/>
                  </a:lnTo>
                  <a:lnTo>
                    <a:pt x="16" y="49"/>
                  </a:lnTo>
                  <a:lnTo>
                    <a:pt x="15" y="48"/>
                  </a:lnTo>
                  <a:lnTo>
                    <a:pt x="14" y="45"/>
                  </a:lnTo>
                  <a:lnTo>
                    <a:pt x="13" y="42"/>
                  </a:lnTo>
                  <a:lnTo>
                    <a:pt x="12" y="40"/>
                  </a:lnTo>
                  <a:lnTo>
                    <a:pt x="11" y="36"/>
                  </a:lnTo>
                  <a:lnTo>
                    <a:pt x="9" y="32"/>
                  </a:lnTo>
                  <a:lnTo>
                    <a:pt x="8" y="29"/>
                  </a:lnTo>
                  <a:lnTo>
                    <a:pt x="6" y="25"/>
                  </a:lnTo>
                  <a:lnTo>
                    <a:pt x="5" y="22"/>
                  </a:lnTo>
                  <a:lnTo>
                    <a:pt x="4" y="18"/>
                  </a:lnTo>
                  <a:lnTo>
                    <a:pt x="2" y="13"/>
                  </a:lnTo>
                  <a:lnTo>
                    <a:pt x="2" y="10"/>
                  </a:lnTo>
                  <a:lnTo>
                    <a:pt x="1" y="8"/>
                  </a:lnTo>
                  <a:lnTo>
                    <a:pt x="1" y="7"/>
                  </a:lnTo>
                  <a:lnTo>
                    <a:pt x="0" y="6"/>
                  </a:lnTo>
                  <a:lnTo>
                    <a:pt x="0" y="4"/>
                  </a:lnTo>
                  <a:lnTo>
                    <a:pt x="0" y="4"/>
                  </a:lnTo>
                  <a:lnTo>
                    <a:pt x="0" y="3"/>
                  </a:lnTo>
                  <a:lnTo>
                    <a:pt x="0" y="2"/>
                  </a:lnTo>
                  <a:lnTo>
                    <a:pt x="0" y="1"/>
                  </a:lnTo>
                  <a:lnTo>
                    <a:pt x="0" y="0"/>
                  </a:lnTo>
                  <a:lnTo>
                    <a:pt x="1" y="0"/>
                  </a:lnTo>
                  <a:lnTo>
                    <a:pt x="1" y="1"/>
                  </a:lnTo>
                  <a:lnTo>
                    <a:pt x="2" y="1"/>
                  </a:lnTo>
                  <a:lnTo>
                    <a:pt x="2" y="2"/>
                  </a:lnTo>
                  <a:lnTo>
                    <a:pt x="2" y="3"/>
                  </a:lnTo>
                  <a:lnTo>
                    <a:pt x="2" y="4"/>
                  </a:lnTo>
                  <a:lnTo>
                    <a:pt x="2" y="4"/>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26" name="Freeform 623"/>
            <p:cNvSpPr>
              <a:spLocks/>
            </p:cNvSpPr>
            <p:nvPr/>
          </p:nvSpPr>
          <p:spPr bwMode="auto">
            <a:xfrm>
              <a:off x="932" y="3569"/>
              <a:ext cx="21" cy="53"/>
            </a:xfrm>
            <a:custGeom>
              <a:avLst/>
              <a:gdLst>
                <a:gd name="T0" fmla="*/ 2 w 21"/>
                <a:gd name="T1" fmla="*/ 4 h 53"/>
                <a:gd name="T2" fmla="*/ 3 w 21"/>
                <a:gd name="T3" fmla="*/ 6 h 53"/>
                <a:gd name="T4" fmla="*/ 4 w 21"/>
                <a:gd name="T5" fmla="*/ 9 h 53"/>
                <a:gd name="T6" fmla="*/ 5 w 21"/>
                <a:gd name="T7" fmla="*/ 11 h 53"/>
                <a:gd name="T8" fmla="*/ 5 w 21"/>
                <a:gd name="T9" fmla="*/ 13 h 53"/>
                <a:gd name="T10" fmla="*/ 6 w 21"/>
                <a:gd name="T11" fmla="*/ 16 h 53"/>
                <a:gd name="T12" fmla="*/ 7 w 21"/>
                <a:gd name="T13" fmla="*/ 20 h 53"/>
                <a:gd name="T14" fmla="*/ 8 w 21"/>
                <a:gd name="T15" fmla="*/ 22 h 53"/>
                <a:gd name="T16" fmla="*/ 9 w 21"/>
                <a:gd name="T17" fmla="*/ 26 h 53"/>
                <a:gd name="T18" fmla="*/ 10 w 21"/>
                <a:gd name="T19" fmla="*/ 29 h 53"/>
                <a:gd name="T20" fmla="*/ 12 w 21"/>
                <a:gd name="T21" fmla="*/ 32 h 53"/>
                <a:gd name="T22" fmla="*/ 12 w 21"/>
                <a:gd name="T23" fmla="*/ 35 h 53"/>
                <a:gd name="T24" fmla="*/ 14 w 21"/>
                <a:gd name="T25" fmla="*/ 38 h 53"/>
                <a:gd name="T26" fmla="*/ 15 w 21"/>
                <a:gd name="T27" fmla="*/ 40 h 53"/>
                <a:gd name="T28" fmla="*/ 15 w 21"/>
                <a:gd name="T29" fmla="*/ 43 h 53"/>
                <a:gd name="T30" fmla="*/ 16 w 21"/>
                <a:gd name="T31" fmla="*/ 45 h 53"/>
                <a:gd name="T32" fmla="*/ 18 w 21"/>
                <a:gd name="T33" fmla="*/ 47 h 53"/>
                <a:gd name="T34" fmla="*/ 18 w 21"/>
                <a:gd name="T35" fmla="*/ 48 h 53"/>
                <a:gd name="T36" fmla="*/ 18 w 21"/>
                <a:gd name="T37" fmla="*/ 48 h 53"/>
                <a:gd name="T38" fmla="*/ 19 w 21"/>
                <a:gd name="T39" fmla="*/ 49 h 53"/>
                <a:gd name="T40" fmla="*/ 19 w 21"/>
                <a:gd name="T41" fmla="*/ 50 h 53"/>
                <a:gd name="T42" fmla="*/ 20 w 21"/>
                <a:gd name="T43" fmla="*/ 51 h 53"/>
                <a:gd name="T44" fmla="*/ 20 w 21"/>
                <a:gd name="T45" fmla="*/ 52 h 53"/>
                <a:gd name="T46" fmla="*/ 19 w 21"/>
                <a:gd name="T47" fmla="*/ 52 h 53"/>
                <a:gd name="T48" fmla="*/ 18 w 21"/>
                <a:gd name="T49" fmla="*/ 52 h 53"/>
                <a:gd name="T50" fmla="*/ 18 w 21"/>
                <a:gd name="T51" fmla="*/ 51 h 53"/>
                <a:gd name="T52" fmla="*/ 17 w 21"/>
                <a:gd name="T53" fmla="*/ 50 h 53"/>
                <a:gd name="T54" fmla="*/ 17 w 21"/>
                <a:gd name="T55" fmla="*/ 49 h 53"/>
                <a:gd name="T56" fmla="*/ 16 w 21"/>
                <a:gd name="T57" fmla="*/ 48 h 53"/>
                <a:gd name="T58" fmla="*/ 15 w 21"/>
                <a:gd name="T59" fmla="*/ 47 h 53"/>
                <a:gd name="T60" fmla="*/ 14 w 21"/>
                <a:gd name="T61" fmla="*/ 44 h 53"/>
                <a:gd name="T62" fmla="*/ 13 w 21"/>
                <a:gd name="T63" fmla="*/ 41 h 53"/>
                <a:gd name="T64" fmla="*/ 12 w 21"/>
                <a:gd name="T65" fmla="*/ 39 h 53"/>
                <a:gd name="T66" fmla="*/ 10 w 21"/>
                <a:gd name="T67" fmla="*/ 35 h 53"/>
                <a:gd name="T68" fmla="*/ 9 w 21"/>
                <a:gd name="T69" fmla="*/ 31 h 53"/>
                <a:gd name="T70" fmla="*/ 8 w 21"/>
                <a:gd name="T71" fmla="*/ 28 h 53"/>
                <a:gd name="T72" fmla="*/ 6 w 21"/>
                <a:gd name="T73" fmla="*/ 24 h 53"/>
                <a:gd name="T74" fmla="*/ 5 w 21"/>
                <a:gd name="T75" fmla="*/ 21 h 53"/>
                <a:gd name="T76" fmla="*/ 4 w 21"/>
                <a:gd name="T77" fmla="*/ 17 h 53"/>
                <a:gd name="T78" fmla="*/ 3 w 21"/>
                <a:gd name="T79" fmla="*/ 14 h 53"/>
                <a:gd name="T80" fmla="*/ 2 w 21"/>
                <a:gd name="T81" fmla="*/ 12 h 53"/>
                <a:gd name="T82" fmla="*/ 2 w 21"/>
                <a:gd name="T83" fmla="*/ 9 h 53"/>
                <a:gd name="T84" fmla="*/ 1 w 21"/>
                <a:gd name="T85" fmla="*/ 7 h 53"/>
                <a:gd name="T86" fmla="*/ 1 w 21"/>
                <a:gd name="T87" fmla="*/ 6 h 53"/>
                <a:gd name="T88" fmla="*/ 0 w 21"/>
                <a:gd name="T89" fmla="*/ 5 h 53"/>
                <a:gd name="T90" fmla="*/ 0 w 21"/>
                <a:gd name="T91" fmla="*/ 4 h 53"/>
                <a:gd name="T92" fmla="*/ 0 w 21"/>
                <a:gd name="T93" fmla="*/ 3 h 53"/>
                <a:gd name="T94" fmla="*/ 0 w 21"/>
                <a:gd name="T95" fmla="*/ 2 h 53"/>
                <a:gd name="T96" fmla="*/ 0 w 21"/>
                <a:gd name="T97" fmla="*/ 1 h 53"/>
                <a:gd name="T98" fmla="*/ 0 w 21"/>
                <a:gd name="T99" fmla="*/ 0 h 53"/>
                <a:gd name="T100" fmla="*/ 1 w 21"/>
                <a:gd name="T101" fmla="*/ 0 h 53"/>
                <a:gd name="T102" fmla="*/ 2 w 21"/>
                <a:gd name="T103" fmla="*/ 1 h 53"/>
                <a:gd name="T104" fmla="*/ 2 w 21"/>
                <a:gd name="T105" fmla="*/ 2 h 53"/>
                <a:gd name="T106" fmla="*/ 2 w 21"/>
                <a:gd name="T107" fmla="*/ 4 h 53"/>
                <a:gd name="T108" fmla="*/ 2 w 21"/>
                <a:gd name="T109" fmla="*/ 4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1" h="53">
                  <a:moveTo>
                    <a:pt x="2" y="4"/>
                  </a:moveTo>
                  <a:lnTo>
                    <a:pt x="3" y="6"/>
                  </a:lnTo>
                  <a:lnTo>
                    <a:pt x="4" y="9"/>
                  </a:lnTo>
                  <a:lnTo>
                    <a:pt x="5" y="11"/>
                  </a:lnTo>
                  <a:lnTo>
                    <a:pt x="5" y="13"/>
                  </a:lnTo>
                  <a:lnTo>
                    <a:pt x="6" y="16"/>
                  </a:lnTo>
                  <a:lnTo>
                    <a:pt x="7" y="20"/>
                  </a:lnTo>
                  <a:lnTo>
                    <a:pt x="8" y="22"/>
                  </a:lnTo>
                  <a:lnTo>
                    <a:pt x="9" y="26"/>
                  </a:lnTo>
                  <a:lnTo>
                    <a:pt x="10" y="29"/>
                  </a:lnTo>
                  <a:lnTo>
                    <a:pt x="12" y="32"/>
                  </a:lnTo>
                  <a:lnTo>
                    <a:pt x="12" y="35"/>
                  </a:lnTo>
                  <a:lnTo>
                    <a:pt x="14" y="38"/>
                  </a:lnTo>
                  <a:lnTo>
                    <a:pt x="15" y="40"/>
                  </a:lnTo>
                  <a:lnTo>
                    <a:pt x="15" y="43"/>
                  </a:lnTo>
                  <a:lnTo>
                    <a:pt x="16" y="45"/>
                  </a:lnTo>
                  <a:lnTo>
                    <a:pt x="18" y="47"/>
                  </a:lnTo>
                  <a:lnTo>
                    <a:pt x="18" y="48"/>
                  </a:lnTo>
                  <a:lnTo>
                    <a:pt x="18" y="48"/>
                  </a:lnTo>
                  <a:lnTo>
                    <a:pt x="19" y="49"/>
                  </a:lnTo>
                  <a:lnTo>
                    <a:pt x="19" y="50"/>
                  </a:lnTo>
                  <a:lnTo>
                    <a:pt x="20" y="51"/>
                  </a:lnTo>
                  <a:lnTo>
                    <a:pt x="20" y="52"/>
                  </a:lnTo>
                  <a:lnTo>
                    <a:pt x="19" y="52"/>
                  </a:lnTo>
                  <a:lnTo>
                    <a:pt x="18" y="52"/>
                  </a:lnTo>
                  <a:lnTo>
                    <a:pt x="18" y="51"/>
                  </a:lnTo>
                  <a:lnTo>
                    <a:pt x="17" y="50"/>
                  </a:lnTo>
                  <a:lnTo>
                    <a:pt x="17" y="49"/>
                  </a:lnTo>
                  <a:lnTo>
                    <a:pt x="16" y="48"/>
                  </a:lnTo>
                  <a:lnTo>
                    <a:pt x="15" y="47"/>
                  </a:lnTo>
                  <a:lnTo>
                    <a:pt x="14" y="44"/>
                  </a:lnTo>
                  <a:lnTo>
                    <a:pt x="13" y="41"/>
                  </a:lnTo>
                  <a:lnTo>
                    <a:pt x="12" y="39"/>
                  </a:lnTo>
                  <a:lnTo>
                    <a:pt x="10" y="35"/>
                  </a:lnTo>
                  <a:lnTo>
                    <a:pt x="9" y="31"/>
                  </a:lnTo>
                  <a:lnTo>
                    <a:pt x="8" y="28"/>
                  </a:lnTo>
                  <a:lnTo>
                    <a:pt x="6" y="24"/>
                  </a:lnTo>
                  <a:lnTo>
                    <a:pt x="5" y="21"/>
                  </a:lnTo>
                  <a:lnTo>
                    <a:pt x="4" y="17"/>
                  </a:lnTo>
                  <a:lnTo>
                    <a:pt x="3" y="14"/>
                  </a:lnTo>
                  <a:lnTo>
                    <a:pt x="2" y="12"/>
                  </a:lnTo>
                  <a:lnTo>
                    <a:pt x="2" y="9"/>
                  </a:lnTo>
                  <a:lnTo>
                    <a:pt x="1" y="7"/>
                  </a:lnTo>
                  <a:lnTo>
                    <a:pt x="1" y="6"/>
                  </a:lnTo>
                  <a:lnTo>
                    <a:pt x="0" y="5"/>
                  </a:lnTo>
                  <a:lnTo>
                    <a:pt x="0" y="4"/>
                  </a:lnTo>
                  <a:lnTo>
                    <a:pt x="0" y="3"/>
                  </a:lnTo>
                  <a:lnTo>
                    <a:pt x="0" y="2"/>
                  </a:lnTo>
                  <a:lnTo>
                    <a:pt x="0" y="1"/>
                  </a:lnTo>
                  <a:lnTo>
                    <a:pt x="0" y="0"/>
                  </a:lnTo>
                  <a:lnTo>
                    <a:pt x="1" y="0"/>
                  </a:lnTo>
                  <a:lnTo>
                    <a:pt x="2" y="1"/>
                  </a:lnTo>
                  <a:lnTo>
                    <a:pt x="2" y="2"/>
                  </a:lnTo>
                  <a:lnTo>
                    <a:pt x="2" y="4"/>
                  </a:lnTo>
                  <a:lnTo>
                    <a:pt x="2" y="4"/>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27" name="Freeform 624"/>
            <p:cNvSpPr>
              <a:spLocks/>
            </p:cNvSpPr>
            <p:nvPr/>
          </p:nvSpPr>
          <p:spPr bwMode="auto">
            <a:xfrm>
              <a:off x="928" y="3578"/>
              <a:ext cx="13" cy="31"/>
            </a:xfrm>
            <a:custGeom>
              <a:avLst/>
              <a:gdLst>
                <a:gd name="T0" fmla="*/ 2 w 13"/>
                <a:gd name="T1" fmla="*/ 3 h 31"/>
                <a:gd name="T2" fmla="*/ 2 w 13"/>
                <a:gd name="T3" fmla="*/ 4 h 31"/>
                <a:gd name="T4" fmla="*/ 2 w 13"/>
                <a:gd name="T5" fmla="*/ 5 h 31"/>
                <a:gd name="T6" fmla="*/ 3 w 13"/>
                <a:gd name="T7" fmla="*/ 6 h 31"/>
                <a:gd name="T8" fmla="*/ 3 w 13"/>
                <a:gd name="T9" fmla="*/ 8 h 31"/>
                <a:gd name="T10" fmla="*/ 3 w 13"/>
                <a:gd name="T11" fmla="*/ 9 h 31"/>
                <a:gd name="T12" fmla="*/ 4 w 13"/>
                <a:gd name="T13" fmla="*/ 11 h 31"/>
                <a:gd name="T14" fmla="*/ 5 w 13"/>
                <a:gd name="T15" fmla="*/ 13 h 31"/>
                <a:gd name="T16" fmla="*/ 5 w 13"/>
                <a:gd name="T17" fmla="*/ 14 h 31"/>
                <a:gd name="T18" fmla="*/ 6 w 13"/>
                <a:gd name="T19" fmla="*/ 16 h 31"/>
                <a:gd name="T20" fmla="*/ 7 w 13"/>
                <a:gd name="T21" fmla="*/ 18 h 31"/>
                <a:gd name="T22" fmla="*/ 7 w 13"/>
                <a:gd name="T23" fmla="*/ 19 h 31"/>
                <a:gd name="T24" fmla="*/ 8 w 13"/>
                <a:gd name="T25" fmla="*/ 21 h 31"/>
                <a:gd name="T26" fmla="*/ 9 w 13"/>
                <a:gd name="T27" fmla="*/ 23 h 31"/>
                <a:gd name="T28" fmla="*/ 9 w 13"/>
                <a:gd name="T29" fmla="*/ 23 h 31"/>
                <a:gd name="T30" fmla="*/ 9 w 13"/>
                <a:gd name="T31" fmla="*/ 24 h 31"/>
                <a:gd name="T32" fmla="*/ 10 w 13"/>
                <a:gd name="T33" fmla="*/ 25 h 31"/>
                <a:gd name="T34" fmla="*/ 10 w 13"/>
                <a:gd name="T35" fmla="*/ 26 h 31"/>
                <a:gd name="T36" fmla="*/ 11 w 13"/>
                <a:gd name="T37" fmla="*/ 26 h 31"/>
                <a:gd name="T38" fmla="*/ 11 w 13"/>
                <a:gd name="T39" fmla="*/ 27 h 31"/>
                <a:gd name="T40" fmla="*/ 11 w 13"/>
                <a:gd name="T41" fmla="*/ 28 h 31"/>
                <a:gd name="T42" fmla="*/ 11 w 13"/>
                <a:gd name="T43" fmla="*/ 28 h 31"/>
                <a:gd name="T44" fmla="*/ 12 w 13"/>
                <a:gd name="T45" fmla="*/ 29 h 31"/>
                <a:gd name="T46" fmla="*/ 12 w 13"/>
                <a:gd name="T47" fmla="*/ 30 h 31"/>
                <a:gd name="T48" fmla="*/ 11 w 13"/>
                <a:gd name="T49" fmla="*/ 30 h 31"/>
                <a:gd name="T50" fmla="*/ 11 w 13"/>
                <a:gd name="T51" fmla="*/ 29 h 31"/>
                <a:gd name="T52" fmla="*/ 11 w 13"/>
                <a:gd name="T53" fmla="*/ 29 h 31"/>
                <a:gd name="T54" fmla="*/ 10 w 13"/>
                <a:gd name="T55" fmla="*/ 28 h 31"/>
                <a:gd name="T56" fmla="*/ 9 w 13"/>
                <a:gd name="T57" fmla="*/ 27 h 31"/>
                <a:gd name="T58" fmla="*/ 9 w 13"/>
                <a:gd name="T59" fmla="*/ 26 h 31"/>
                <a:gd name="T60" fmla="*/ 8 w 13"/>
                <a:gd name="T61" fmla="*/ 24 h 31"/>
                <a:gd name="T62" fmla="*/ 7 w 13"/>
                <a:gd name="T63" fmla="*/ 23 h 31"/>
                <a:gd name="T64" fmla="*/ 6 w 13"/>
                <a:gd name="T65" fmla="*/ 20 h 31"/>
                <a:gd name="T66" fmla="*/ 5 w 13"/>
                <a:gd name="T67" fmla="*/ 18 h 31"/>
                <a:gd name="T68" fmla="*/ 4 w 13"/>
                <a:gd name="T69" fmla="*/ 17 h 31"/>
                <a:gd name="T70" fmla="*/ 3 w 13"/>
                <a:gd name="T71" fmla="*/ 15 h 31"/>
                <a:gd name="T72" fmla="*/ 3 w 13"/>
                <a:gd name="T73" fmla="*/ 13 h 31"/>
                <a:gd name="T74" fmla="*/ 2 w 13"/>
                <a:gd name="T75" fmla="*/ 11 h 31"/>
                <a:gd name="T76" fmla="*/ 1 w 13"/>
                <a:gd name="T77" fmla="*/ 9 h 31"/>
                <a:gd name="T78" fmla="*/ 1 w 13"/>
                <a:gd name="T79" fmla="*/ 8 h 31"/>
                <a:gd name="T80" fmla="*/ 0 w 13"/>
                <a:gd name="T81" fmla="*/ 7 h 31"/>
                <a:gd name="T82" fmla="*/ 0 w 13"/>
                <a:gd name="T83" fmla="*/ 5 h 31"/>
                <a:gd name="T84" fmla="*/ 0 w 13"/>
                <a:gd name="T85" fmla="*/ 4 h 31"/>
                <a:gd name="T86" fmla="*/ 0 w 13"/>
                <a:gd name="T87" fmla="*/ 3 h 31"/>
                <a:gd name="T88" fmla="*/ 0 w 13"/>
                <a:gd name="T89" fmla="*/ 3 h 31"/>
                <a:gd name="T90" fmla="*/ 0 w 13"/>
                <a:gd name="T91" fmla="*/ 2 h 31"/>
                <a:gd name="T92" fmla="*/ 0 w 13"/>
                <a:gd name="T93" fmla="*/ 1 h 31"/>
                <a:gd name="T94" fmla="*/ 0 w 13"/>
                <a:gd name="T95" fmla="*/ 0 h 31"/>
                <a:gd name="T96" fmla="*/ 1 w 13"/>
                <a:gd name="T97" fmla="*/ 0 h 31"/>
                <a:gd name="T98" fmla="*/ 1 w 13"/>
                <a:gd name="T99" fmla="*/ 1 h 31"/>
                <a:gd name="T100" fmla="*/ 1 w 13"/>
                <a:gd name="T101" fmla="*/ 2 h 31"/>
                <a:gd name="T102" fmla="*/ 2 w 13"/>
                <a:gd name="T103" fmla="*/ 3 h 31"/>
                <a:gd name="T104" fmla="*/ 2 w 13"/>
                <a:gd name="T105" fmla="*/ 3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 h="31">
                  <a:moveTo>
                    <a:pt x="2" y="3"/>
                  </a:moveTo>
                  <a:lnTo>
                    <a:pt x="2" y="4"/>
                  </a:lnTo>
                  <a:lnTo>
                    <a:pt x="2" y="5"/>
                  </a:lnTo>
                  <a:lnTo>
                    <a:pt x="3" y="6"/>
                  </a:lnTo>
                  <a:lnTo>
                    <a:pt x="3" y="8"/>
                  </a:lnTo>
                  <a:lnTo>
                    <a:pt x="3" y="9"/>
                  </a:lnTo>
                  <a:lnTo>
                    <a:pt x="4" y="11"/>
                  </a:lnTo>
                  <a:lnTo>
                    <a:pt x="5" y="13"/>
                  </a:lnTo>
                  <a:lnTo>
                    <a:pt x="5" y="14"/>
                  </a:lnTo>
                  <a:lnTo>
                    <a:pt x="6" y="16"/>
                  </a:lnTo>
                  <a:lnTo>
                    <a:pt x="7" y="18"/>
                  </a:lnTo>
                  <a:lnTo>
                    <a:pt x="7" y="19"/>
                  </a:lnTo>
                  <a:lnTo>
                    <a:pt x="8" y="21"/>
                  </a:lnTo>
                  <a:lnTo>
                    <a:pt x="9" y="23"/>
                  </a:lnTo>
                  <a:lnTo>
                    <a:pt x="9" y="23"/>
                  </a:lnTo>
                  <a:lnTo>
                    <a:pt x="9" y="24"/>
                  </a:lnTo>
                  <a:lnTo>
                    <a:pt x="10" y="25"/>
                  </a:lnTo>
                  <a:lnTo>
                    <a:pt x="10" y="26"/>
                  </a:lnTo>
                  <a:lnTo>
                    <a:pt x="11" y="26"/>
                  </a:lnTo>
                  <a:lnTo>
                    <a:pt x="11" y="27"/>
                  </a:lnTo>
                  <a:lnTo>
                    <a:pt x="11" y="28"/>
                  </a:lnTo>
                  <a:lnTo>
                    <a:pt x="11" y="28"/>
                  </a:lnTo>
                  <a:lnTo>
                    <a:pt x="12" y="29"/>
                  </a:lnTo>
                  <a:lnTo>
                    <a:pt x="12" y="30"/>
                  </a:lnTo>
                  <a:lnTo>
                    <a:pt x="11" y="30"/>
                  </a:lnTo>
                  <a:lnTo>
                    <a:pt x="11" y="29"/>
                  </a:lnTo>
                  <a:lnTo>
                    <a:pt x="11" y="29"/>
                  </a:lnTo>
                  <a:lnTo>
                    <a:pt x="10" y="28"/>
                  </a:lnTo>
                  <a:lnTo>
                    <a:pt x="9" y="27"/>
                  </a:lnTo>
                  <a:lnTo>
                    <a:pt x="9" y="26"/>
                  </a:lnTo>
                  <a:lnTo>
                    <a:pt x="8" y="24"/>
                  </a:lnTo>
                  <a:lnTo>
                    <a:pt x="7" y="23"/>
                  </a:lnTo>
                  <a:lnTo>
                    <a:pt x="6" y="20"/>
                  </a:lnTo>
                  <a:lnTo>
                    <a:pt x="5" y="18"/>
                  </a:lnTo>
                  <a:lnTo>
                    <a:pt x="4" y="17"/>
                  </a:lnTo>
                  <a:lnTo>
                    <a:pt x="3" y="15"/>
                  </a:lnTo>
                  <a:lnTo>
                    <a:pt x="3" y="13"/>
                  </a:lnTo>
                  <a:lnTo>
                    <a:pt x="2" y="11"/>
                  </a:lnTo>
                  <a:lnTo>
                    <a:pt x="1" y="9"/>
                  </a:lnTo>
                  <a:lnTo>
                    <a:pt x="1" y="8"/>
                  </a:lnTo>
                  <a:lnTo>
                    <a:pt x="0" y="7"/>
                  </a:lnTo>
                  <a:lnTo>
                    <a:pt x="0" y="5"/>
                  </a:lnTo>
                  <a:lnTo>
                    <a:pt x="0" y="4"/>
                  </a:lnTo>
                  <a:lnTo>
                    <a:pt x="0" y="3"/>
                  </a:lnTo>
                  <a:lnTo>
                    <a:pt x="0" y="3"/>
                  </a:lnTo>
                  <a:lnTo>
                    <a:pt x="0" y="2"/>
                  </a:lnTo>
                  <a:lnTo>
                    <a:pt x="0" y="1"/>
                  </a:lnTo>
                  <a:lnTo>
                    <a:pt x="0" y="0"/>
                  </a:lnTo>
                  <a:lnTo>
                    <a:pt x="1" y="0"/>
                  </a:lnTo>
                  <a:lnTo>
                    <a:pt x="1" y="1"/>
                  </a:lnTo>
                  <a:lnTo>
                    <a:pt x="1" y="2"/>
                  </a:lnTo>
                  <a:lnTo>
                    <a:pt x="2" y="3"/>
                  </a:lnTo>
                  <a:lnTo>
                    <a:pt x="2" y="3"/>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28" name="Freeform 625"/>
            <p:cNvSpPr>
              <a:spLocks/>
            </p:cNvSpPr>
            <p:nvPr/>
          </p:nvSpPr>
          <p:spPr bwMode="auto">
            <a:xfrm>
              <a:off x="924" y="3589"/>
              <a:ext cx="13" cy="31"/>
            </a:xfrm>
            <a:custGeom>
              <a:avLst/>
              <a:gdLst>
                <a:gd name="T0" fmla="*/ 1 w 13"/>
                <a:gd name="T1" fmla="*/ 3 h 31"/>
                <a:gd name="T2" fmla="*/ 2 w 13"/>
                <a:gd name="T3" fmla="*/ 3 h 31"/>
                <a:gd name="T4" fmla="*/ 2 w 13"/>
                <a:gd name="T5" fmla="*/ 5 h 31"/>
                <a:gd name="T6" fmla="*/ 2 w 13"/>
                <a:gd name="T7" fmla="*/ 6 h 31"/>
                <a:gd name="T8" fmla="*/ 3 w 13"/>
                <a:gd name="T9" fmla="*/ 8 h 31"/>
                <a:gd name="T10" fmla="*/ 3 w 13"/>
                <a:gd name="T11" fmla="*/ 9 h 31"/>
                <a:gd name="T12" fmla="*/ 4 w 13"/>
                <a:gd name="T13" fmla="*/ 11 h 31"/>
                <a:gd name="T14" fmla="*/ 5 w 13"/>
                <a:gd name="T15" fmla="*/ 13 h 31"/>
                <a:gd name="T16" fmla="*/ 5 w 13"/>
                <a:gd name="T17" fmla="*/ 14 h 31"/>
                <a:gd name="T18" fmla="*/ 6 w 13"/>
                <a:gd name="T19" fmla="*/ 16 h 31"/>
                <a:gd name="T20" fmla="*/ 7 w 13"/>
                <a:gd name="T21" fmla="*/ 18 h 31"/>
                <a:gd name="T22" fmla="*/ 7 w 13"/>
                <a:gd name="T23" fmla="*/ 19 h 31"/>
                <a:gd name="T24" fmla="*/ 8 w 13"/>
                <a:gd name="T25" fmla="*/ 21 h 31"/>
                <a:gd name="T26" fmla="*/ 9 w 13"/>
                <a:gd name="T27" fmla="*/ 22 h 31"/>
                <a:gd name="T28" fmla="*/ 9 w 13"/>
                <a:gd name="T29" fmla="*/ 23 h 31"/>
                <a:gd name="T30" fmla="*/ 9 w 13"/>
                <a:gd name="T31" fmla="*/ 24 h 31"/>
                <a:gd name="T32" fmla="*/ 10 w 13"/>
                <a:gd name="T33" fmla="*/ 25 h 31"/>
                <a:gd name="T34" fmla="*/ 11 w 13"/>
                <a:gd name="T35" fmla="*/ 26 h 31"/>
                <a:gd name="T36" fmla="*/ 11 w 13"/>
                <a:gd name="T37" fmla="*/ 27 h 31"/>
                <a:gd name="T38" fmla="*/ 11 w 13"/>
                <a:gd name="T39" fmla="*/ 28 h 31"/>
                <a:gd name="T40" fmla="*/ 12 w 13"/>
                <a:gd name="T41" fmla="*/ 28 h 31"/>
                <a:gd name="T42" fmla="*/ 12 w 13"/>
                <a:gd name="T43" fmla="*/ 29 h 31"/>
                <a:gd name="T44" fmla="*/ 12 w 13"/>
                <a:gd name="T45" fmla="*/ 30 h 31"/>
                <a:gd name="T46" fmla="*/ 11 w 13"/>
                <a:gd name="T47" fmla="*/ 30 h 31"/>
                <a:gd name="T48" fmla="*/ 11 w 13"/>
                <a:gd name="T49" fmla="*/ 30 h 31"/>
                <a:gd name="T50" fmla="*/ 11 w 13"/>
                <a:gd name="T51" fmla="*/ 29 h 31"/>
                <a:gd name="T52" fmla="*/ 10 w 13"/>
                <a:gd name="T53" fmla="*/ 28 h 31"/>
                <a:gd name="T54" fmla="*/ 9 w 13"/>
                <a:gd name="T55" fmla="*/ 27 h 31"/>
                <a:gd name="T56" fmla="*/ 9 w 13"/>
                <a:gd name="T57" fmla="*/ 25 h 31"/>
                <a:gd name="T58" fmla="*/ 8 w 13"/>
                <a:gd name="T59" fmla="*/ 24 h 31"/>
                <a:gd name="T60" fmla="*/ 7 w 13"/>
                <a:gd name="T61" fmla="*/ 23 h 31"/>
                <a:gd name="T62" fmla="*/ 6 w 13"/>
                <a:gd name="T63" fmla="*/ 20 h 31"/>
                <a:gd name="T64" fmla="*/ 5 w 13"/>
                <a:gd name="T65" fmla="*/ 18 h 31"/>
                <a:gd name="T66" fmla="*/ 5 w 13"/>
                <a:gd name="T67" fmla="*/ 17 h 31"/>
                <a:gd name="T68" fmla="*/ 3 w 13"/>
                <a:gd name="T69" fmla="*/ 14 h 31"/>
                <a:gd name="T70" fmla="*/ 3 w 13"/>
                <a:gd name="T71" fmla="*/ 13 h 31"/>
                <a:gd name="T72" fmla="*/ 2 w 13"/>
                <a:gd name="T73" fmla="*/ 11 h 31"/>
                <a:gd name="T74" fmla="*/ 1 w 13"/>
                <a:gd name="T75" fmla="*/ 9 h 31"/>
                <a:gd name="T76" fmla="*/ 1 w 13"/>
                <a:gd name="T77" fmla="*/ 8 h 31"/>
                <a:gd name="T78" fmla="*/ 1 w 13"/>
                <a:gd name="T79" fmla="*/ 7 h 31"/>
                <a:gd name="T80" fmla="*/ 1 w 13"/>
                <a:gd name="T81" fmla="*/ 5 h 31"/>
                <a:gd name="T82" fmla="*/ 0 w 13"/>
                <a:gd name="T83" fmla="*/ 4 h 31"/>
                <a:gd name="T84" fmla="*/ 0 w 13"/>
                <a:gd name="T85" fmla="*/ 3 h 31"/>
                <a:gd name="T86" fmla="*/ 0 w 13"/>
                <a:gd name="T87" fmla="*/ 3 h 31"/>
                <a:gd name="T88" fmla="*/ 0 w 13"/>
                <a:gd name="T89" fmla="*/ 2 h 31"/>
                <a:gd name="T90" fmla="*/ 0 w 13"/>
                <a:gd name="T91" fmla="*/ 1 h 31"/>
                <a:gd name="T92" fmla="*/ 1 w 13"/>
                <a:gd name="T93" fmla="*/ 0 h 31"/>
                <a:gd name="T94" fmla="*/ 1 w 13"/>
                <a:gd name="T95" fmla="*/ 1 h 31"/>
                <a:gd name="T96" fmla="*/ 1 w 13"/>
                <a:gd name="T97" fmla="*/ 2 h 31"/>
                <a:gd name="T98" fmla="*/ 1 w 13"/>
                <a:gd name="T99" fmla="*/ 3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3" h="31">
                  <a:moveTo>
                    <a:pt x="1" y="3"/>
                  </a:moveTo>
                  <a:lnTo>
                    <a:pt x="2" y="3"/>
                  </a:lnTo>
                  <a:lnTo>
                    <a:pt x="2" y="5"/>
                  </a:lnTo>
                  <a:lnTo>
                    <a:pt x="2" y="6"/>
                  </a:lnTo>
                  <a:lnTo>
                    <a:pt x="3" y="8"/>
                  </a:lnTo>
                  <a:lnTo>
                    <a:pt x="3" y="9"/>
                  </a:lnTo>
                  <a:lnTo>
                    <a:pt x="4" y="11"/>
                  </a:lnTo>
                  <a:lnTo>
                    <a:pt x="5" y="13"/>
                  </a:lnTo>
                  <a:lnTo>
                    <a:pt x="5" y="14"/>
                  </a:lnTo>
                  <a:lnTo>
                    <a:pt x="6" y="16"/>
                  </a:lnTo>
                  <a:lnTo>
                    <a:pt x="7" y="18"/>
                  </a:lnTo>
                  <a:lnTo>
                    <a:pt x="7" y="19"/>
                  </a:lnTo>
                  <a:lnTo>
                    <a:pt x="8" y="21"/>
                  </a:lnTo>
                  <a:lnTo>
                    <a:pt x="9" y="22"/>
                  </a:lnTo>
                  <a:lnTo>
                    <a:pt x="9" y="23"/>
                  </a:lnTo>
                  <a:lnTo>
                    <a:pt x="9" y="24"/>
                  </a:lnTo>
                  <a:lnTo>
                    <a:pt x="10" y="25"/>
                  </a:lnTo>
                  <a:lnTo>
                    <a:pt x="11" y="26"/>
                  </a:lnTo>
                  <a:lnTo>
                    <a:pt x="11" y="27"/>
                  </a:lnTo>
                  <a:lnTo>
                    <a:pt x="11" y="28"/>
                  </a:lnTo>
                  <a:lnTo>
                    <a:pt x="12" y="28"/>
                  </a:lnTo>
                  <a:lnTo>
                    <a:pt x="12" y="29"/>
                  </a:lnTo>
                  <a:lnTo>
                    <a:pt x="12" y="30"/>
                  </a:lnTo>
                  <a:lnTo>
                    <a:pt x="11" y="30"/>
                  </a:lnTo>
                  <a:lnTo>
                    <a:pt x="11" y="30"/>
                  </a:lnTo>
                  <a:lnTo>
                    <a:pt x="11" y="29"/>
                  </a:lnTo>
                  <a:lnTo>
                    <a:pt x="10" y="28"/>
                  </a:lnTo>
                  <a:lnTo>
                    <a:pt x="9" y="27"/>
                  </a:lnTo>
                  <a:lnTo>
                    <a:pt x="9" y="25"/>
                  </a:lnTo>
                  <a:lnTo>
                    <a:pt x="8" y="24"/>
                  </a:lnTo>
                  <a:lnTo>
                    <a:pt x="7" y="23"/>
                  </a:lnTo>
                  <a:lnTo>
                    <a:pt x="6" y="20"/>
                  </a:lnTo>
                  <a:lnTo>
                    <a:pt x="5" y="18"/>
                  </a:lnTo>
                  <a:lnTo>
                    <a:pt x="5" y="17"/>
                  </a:lnTo>
                  <a:lnTo>
                    <a:pt x="3" y="14"/>
                  </a:lnTo>
                  <a:lnTo>
                    <a:pt x="3" y="13"/>
                  </a:lnTo>
                  <a:lnTo>
                    <a:pt x="2" y="11"/>
                  </a:lnTo>
                  <a:lnTo>
                    <a:pt x="1" y="9"/>
                  </a:lnTo>
                  <a:lnTo>
                    <a:pt x="1" y="8"/>
                  </a:lnTo>
                  <a:lnTo>
                    <a:pt x="1" y="7"/>
                  </a:lnTo>
                  <a:lnTo>
                    <a:pt x="1" y="5"/>
                  </a:lnTo>
                  <a:lnTo>
                    <a:pt x="0" y="4"/>
                  </a:lnTo>
                  <a:lnTo>
                    <a:pt x="0" y="3"/>
                  </a:lnTo>
                  <a:lnTo>
                    <a:pt x="0" y="3"/>
                  </a:lnTo>
                  <a:lnTo>
                    <a:pt x="0" y="2"/>
                  </a:lnTo>
                  <a:lnTo>
                    <a:pt x="0" y="1"/>
                  </a:lnTo>
                  <a:lnTo>
                    <a:pt x="1" y="0"/>
                  </a:lnTo>
                  <a:lnTo>
                    <a:pt x="1" y="1"/>
                  </a:lnTo>
                  <a:lnTo>
                    <a:pt x="1" y="2"/>
                  </a:lnTo>
                  <a:lnTo>
                    <a:pt x="1" y="3"/>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29" name="Freeform 626"/>
            <p:cNvSpPr>
              <a:spLocks/>
            </p:cNvSpPr>
            <p:nvPr/>
          </p:nvSpPr>
          <p:spPr bwMode="auto">
            <a:xfrm>
              <a:off x="919" y="3603"/>
              <a:ext cx="11" cy="25"/>
            </a:xfrm>
            <a:custGeom>
              <a:avLst/>
              <a:gdLst>
                <a:gd name="T0" fmla="*/ 1 w 11"/>
                <a:gd name="T1" fmla="*/ 2 h 25"/>
                <a:gd name="T2" fmla="*/ 1 w 11"/>
                <a:gd name="T3" fmla="*/ 3 h 25"/>
                <a:gd name="T4" fmla="*/ 1 w 11"/>
                <a:gd name="T5" fmla="*/ 4 h 25"/>
                <a:gd name="T6" fmla="*/ 2 w 11"/>
                <a:gd name="T7" fmla="*/ 5 h 25"/>
                <a:gd name="T8" fmla="*/ 3 w 11"/>
                <a:gd name="T9" fmla="*/ 6 h 25"/>
                <a:gd name="T10" fmla="*/ 3 w 11"/>
                <a:gd name="T11" fmla="*/ 7 h 25"/>
                <a:gd name="T12" fmla="*/ 3 w 11"/>
                <a:gd name="T13" fmla="*/ 9 h 25"/>
                <a:gd name="T14" fmla="*/ 4 w 11"/>
                <a:gd name="T15" fmla="*/ 10 h 25"/>
                <a:gd name="T16" fmla="*/ 4 w 11"/>
                <a:gd name="T17" fmla="*/ 11 h 25"/>
                <a:gd name="T18" fmla="*/ 5 w 11"/>
                <a:gd name="T19" fmla="*/ 12 h 25"/>
                <a:gd name="T20" fmla="*/ 6 w 11"/>
                <a:gd name="T21" fmla="*/ 14 h 25"/>
                <a:gd name="T22" fmla="*/ 6 w 11"/>
                <a:gd name="T23" fmla="*/ 14 h 25"/>
                <a:gd name="T24" fmla="*/ 6 w 11"/>
                <a:gd name="T25" fmla="*/ 16 h 25"/>
                <a:gd name="T26" fmla="*/ 7 w 11"/>
                <a:gd name="T27" fmla="*/ 17 h 25"/>
                <a:gd name="T28" fmla="*/ 8 w 11"/>
                <a:gd name="T29" fmla="*/ 18 h 25"/>
                <a:gd name="T30" fmla="*/ 8 w 11"/>
                <a:gd name="T31" fmla="*/ 18 h 25"/>
                <a:gd name="T32" fmla="*/ 9 w 11"/>
                <a:gd name="T33" fmla="*/ 19 h 25"/>
                <a:gd name="T34" fmla="*/ 9 w 11"/>
                <a:gd name="T35" fmla="*/ 20 h 25"/>
                <a:gd name="T36" fmla="*/ 9 w 11"/>
                <a:gd name="T37" fmla="*/ 20 h 25"/>
                <a:gd name="T38" fmla="*/ 9 w 11"/>
                <a:gd name="T39" fmla="*/ 21 h 25"/>
                <a:gd name="T40" fmla="*/ 9 w 11"/>
                <a:gd name="T41" fmla="*/ 22 h 25"/>
                <a:gd name="T42" fmla="*/ 10 w 11"/>
                <a:gd name="T43" fmla="*/ 22 h 25"/>
                <a:gd name="T44" fmla="*/ 10 w 11"/>
                <a:gd name="T45" fmla="*/ 23 h 25"/>
                <a:gd name="T46" fmla="*/ 10 w 11"/>
                <a:gd name="T47" fmla="*/ 24 h 25"/>
                <a:gd name="T48" fmla="*/ 9 w 11"/>
                <a:gd name="T49" fmla="*/ 24 h 25"/>
                <a:gd name="T50" fmla="*/ 9 w 11"/>
                <a:gd name="T51" fmla="*/ 23 h 25"/>
                <a:gd name="T52" fmla="*/ 9 w 11"/>
                <a:gd name="T53" fmla="*/ 23 h 25"/>
                <a:gd name="T54" fmla="*/ 8 w 11"/>
                <a:gd name="T55" fmla="*/ 22 h 25"/>
                <a:gd name="T56" fmla="*/ 8 w 11"/>
                <a:gd name="T57" fmla="*/ 22 h 25"/>
                <a:gd name="T58" fmla="*/ 8 w 11"/>
                <a:gd name="T59" fmla="*/ 21 h 25"/>
                <a:gd name="T60" fmla="*/ 7 w 11"/>
                <a:gd name="T61" fmla="*/ 19 h 25"/>
                <a:gd name="T62" fmla="*/ 6 w 11"/>
                <a:gd name="T63" fmla="*/ 18 h 25"/>
                <a:gd name="T64" fmla="*/ 5 w 11"/>
                <a:gd name="T65" fmla="*/ 17 h 25"/>
                <a:gd name="T66" fmla="*/ 4 w 11"/>
                <a:gd name="T67" fmla="*/ 15 h 25"/>
                <a:gd name="T68" fmla="*/ 4 w 11"/>
                <a:gd name="T69" fmla="*/ 14 h 25"/>
                <a:gd name="T70" fmla="*/ 3 w 11"/>
                <a:gd name="T71" fmla="*/ 13 h 25"/>
                <a:gd name="T72" fmla="*/ 2 w 11"/>
                <a:gd name="T73" fmla="*/ 11 h 25"/>
                <a:gd name="T74" fmla="*/ 1 w 11"/>
                <a:gd name="T75" fmla="*/ 10 h 25"/>
                <a:gd name="T76" fmla="*/ 1 w 11"/>
                <a:gd name="T77" fmla="*/ 8 h 25"/>
                <a:gd name="T78" fmla="*/ 1 w 11"/>
                <a:gd name="T79" fmla="*/ 7 h 25"/>
                <a:gd name="T80" fmla="*/ 0 w 11"/>
                <a:gd name="T81" fmla="*/ 6 h 25"/>
                <a:gd name="T82" fmla="*/ 0 w 11"/>
                <a:gd name="T83" fmla="*/ 5 h 25"/>
                <a:gd name="T84" fmla="*/ 0 w 11"/>
                <a:gd name="T85" fmla="*/ 4 h 25"/>
                <a:gd name="T86" fmla="*/ 0 w 11"/>
                <a:gd name="T87" fmla="*/ 2 h 25"/>
                <a:gd name="T88" fmla="*/ 0 w 11"/>
                <a:gd name="T89" fmla="*/ 2 h 25"/>
                <a:gd name="T90" fmla="*/ 0 w 11"/>
                <a:gd name="T91" fmla="*/ 1 h 25"/>
                <a:gd name="T92" fmla="*/ 0 w 11"/>
                <a:gd name="T93" fmla="*/ 0 h 25"/>
                <a:gd name="T94" fmla="*/ 1 w 11"/>
                <a:gd name="T95" fmla="*/ 0 h 25"/>
                <a:gd name="T96" fmla="*/ 1 w 11"/>
                <a:gd name="T97" fmla="*/ 1 h 25"/>
                <a:gd name="T98" fmla="*/ 1 w 11"/>
                <a:gd name="T99" fmla="*/ 2 h 25"/>
                <a:gd name="T100" fmla="*/ 1 w 11"/>
                <a:gd name="T101" fmla="*/ 2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1" h="25">
                  <a:moveTo>
                    <a:pt x="1" y="2"/>
                  </a:moveTo>
                  <a:lnTo>
                    <a:pt x="1" y="3"/>
                  </a:lnTo>
                  <a:lnTo>
                    <a:pt x="1" y="4"/>
                  </a:lnTo>
                  <a:lnTo>
                    <a:pt x="2" y="5"/>
                  </a:lnTo>
                  <a:lnTo>
                    <a:pt x="3" y="6"/>
                  </a:lnTo>
                  <a:lnTo>
                    <a:pt x="3" y="7"/>
                  </a:lnTo>
                  <a:lnTo>
                    <a:pt x="3" y="9"/>
                  </a:lnTo>
                  <a:lnTo>
                    <a:pt x="4" y="10"/>
                  </a:lnTo>
                  <a:lnTo>
                    <a:pt x="4" y="11"/>
                  </a:lnTo>
                  <a:lnTo>
                    <a:pt x="5" y="12"/>
                  </a:lnTo>
                  <a:lnTo>
                    <a:pt x="6" y="14"/>
                  </a:lnTo>
                  <a:lnTo>
                    <a:pt x="6" y="14"/>
                  </a:lnTo>
                  <a:lnTo>
                    <a:pt x="6" y="16"/>
                  </a:lnTo>
                  <a:lnTo>
                    <a:pt x="7" y="17"/>
                  </a:lnTo>
                  <a:lnTo>
                    <a:pt x="8" y="18"/>
                  </a:lnTo>
                  <a:lnTo>
                    <a:pt x="8" y="18"/>
                  </a:lnTo>
                  <a:lnTo>
                    <a:pt x="9" y="19"/>
                  </a:lnTo>
                  <a:lnTo>
                    <a:pt x="9" y="20"/>
                  </a:lnTo>
                  <a:lnTo>
                    <a:pt x="9" y="20"/>
                  </a:lnTo>
                  <a:lnTo>
                    <a:pt x="9" y="21"/>
                  </a:lnTo>
                  <a:lnTo>
                    <a:pt x="9" y="22"/>
                  </a:lnTo>
                  <a:lnTo>
                    <a:pt x="10" y="22"/>
                  </a:lnTo>
                  <a:lnTo>
                    <a:pt x="10" y="23"/>
                  </a:lnTo>
                  <a:lnTo>
                    <a:pt x="10" y="24"/>
                  </a:lnTo>
                  <a:lnTo>
                    <a:pt x="9" y="24"/>
                  </a:lnTo>
                  <a:lnTo>
                    <a:pt x="9" y="23"/>
                  </a:lnTo>
                  <a:lnTo>
                    <a:pt x="9" y="23"/>
                  </a:lnTo>
                  <a:lnTo>
                    <a:pt x="8" y="22"/>
                  </a:lnTo>
                  <a:lnTo>
                    <a:pt x="8" y="22"/>
                  </a:lnTo>
                  <a:lnTo>
                    <a:pt x="8" y="21"/>
                  </a:lnTo>
                  <a:lnTo>
                    <a:pt x="7" y="19"/>
                  </a:lnTo>
                  <a:lnTo>
                    <a:pt x="6" y="18"/>
                  </a:lnTo>
                  <a:lnTo>
                    <a:pt x="5" y="17"/>
                  </a:lnTo>
                  <a:lnTo>
                    <a:pt x="4" y="15"/>
                  </a:lnTo>
                  <a:lnTo>
                    <a:pt x="4" y="14"/>
                  </a:lnTo>
                  <a:lnTo>
                    <a:pt x="3" y="13"/>
                  </a:lnTo>
                  <a:lnTo>
                    <a:pt x="2" y="11"/>
                  </a:lnTo>
                  <a:lnTo>
                    <a:pt x="1" y="10"/>
                  </a:lnTo>
                  <a:lnTo>
                    <a:pt x="1" y="8"/>
                  </a:lnTo>
                  <a:lnTo>
                    <a:pt x="1" y="7"/>
                  </a:lnTo>
                  <a:lnTo>
                    <a:pt x="0" y="6"/>
                  </a:lnTo>
                  <a:lnTo>
                    <a:pt x="0" y="5"/>
                  </a:lnTo>
                  <a:lnTo>
                    <a:pt x="0" y="4"/>
                  </a:lnTo>
                  <a:lnTo>
                    <a:pt x="0" y="2"/>
                  </a:lnTo>
                  <a:lnTo>
                    <a:pt x="0" y="2"/>
                  </a:lnTo>
                  <a:lnTo>
                    <a:pt x="0" y="1"/>
                  </a:lnTo>
                  <a:lnTo>
                    <a:pt x="0" y="0"/>
                  </a:lnTo>
                  <a:lnTo>
                    <a:pt x="1" y="0"/>
                  </a:lnTo>
                  <a:lnTo>
                    <a:pt x="1" y="1"/>
                  </a:lnTo>
                  <a:lnTo>
                    <a:pt x="1" y="2"/>
                  </a:lnTo>
                  <a:lnTo>
                    <a:pt x="1" y="2"/>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30" name="Freeform 627"/>
            <p:cNvSpPr>
              <a:spLocks/>
            </p:cNvSpPr>
            <p:nvPr/>
          </p:nvSpPr>
          <p:spPr bwMode="auto">
            <a:xfrm>
              <a:off x="913" y="3611"/>
              <a:ext cx="10" cy="25"/>
            </a:xfrm>
            <a:custGeom>
              <a:avLst/>
              <a:gdLst>
                <a:gd name="T0" fmla="*/ 1 w 10"/>
                <a:gd name="T1" fmla="*/ 2 h 25"/>
                <a:gd name="T2" fmla="*/ 2 w 10"/>
                <a:gd name="T3" fmla="*/ 3 h 25"/>
                <a:gd name="T4" fmla="*/ 2 w 10"/>
                <a:gd name="T5" fmla="*/ 4 h 25"/>
                <a:gd name="T6" fmla="*/ 2 w 10"/>
                <a:gd name="T7" fmla="*/ 6 h 25"/>
                <a:gd name="T8" fmla="*/ 2 w 10"/>
                <a:gd name="T9" fmla="*/ 6 h 25"/>
                <a:gd name="T10" fmla="*/ 3 w 10"/>
                <a:gd name="T11" fmla="*/ 7 h 25"/>
                <a:gd name="T12" fmla="*/ 3 w 10"/>
                <a:gd name="T13" fmla="*/ 9 h 25"/>
                <a:gd name="T14" fmla="*/ 4 w 10"/>
                <a:gd name="T15" fmla="*/ 10 h 25"/>
                <a:gd name="T16" fmla="*/ 4 w 10"/>
                <a:gd name="T17" fmla="*/ 11 h 25"/>
                <a:gd name="T18" fmla="*/ 5 w 10"/>
                <a:gd name="T19" fmla="*/ 13 h 25"/>
                <a:gd name="T20" fmla="*/ 5 w 10"/>
                <a:gd name="T21" fmla="*/ 14 h 25"/>
                <a:gd name="T22" fmla="*/ 5 w 10"/>
                <a:gd name="T23" fmla="*/ 14 h 25"/>
                <a:gd name="T24" fmla="*/ 6 w 10"/>
                <a:gd name="T25" fmla="*/ 16 h 25"/>
                <a:gd name="T26" fmla="*/ 7 w 10"/>
                <a:gd name="T27" fmla="*/ 17 h 25"/>
                <a:gd name="T28" fmla="*/ 7 w 10"/>
                <a:gd name="T29" fmla="*/ 18 h 25"/>
                <a:gd name="T30" fmla="*/ 8 w 10"/>
                <a:gd name="T31" fmla="*/ 18 h 25"/>
                <a:gd name="T32" fmla="*/ 8 w 10"/>
                <a:gd name="T33" fmla="*/ 19 h 25"/>
                <a:gd name="T34" fmla="*/ 8 w 10"/>
                <a:gd name="T35" fmla="*/ 20 h 25"/>
                <a:gd name="T36" fmla="*/ 9 w 10"/>
                <a:gd name="T37" fmla="*/ 20 h 25"/>
                <a:gd name="T38" fmla="*/ 9 w 10"/>
                <a:gd name="T39" fmla="*/ 21 h 25"/>
                <a:gd name="T40" fmla="*/ 9 w 10"/>
                <a:gd name="T41" fmla="*/ 22 h 25"/>
                <a:gd name="T42" fmla="*/ 9 w 10"/>
                <a:gd name="T43" fmla="*/ 22 h 25"/>
                <a:gd name="T44" fmla="*/ 9 w 10"/>
                <a:gd name="T45" fmla="*/ 23 h 25"/>
                <a:gd name="T46" fmla="*/ 9 w 10"/>
                <a:gd name="T47" fmla="*/ 24 h 25"/>
                <a:gd name="T48" fmla="*/ 9 w 10"/>
                <a:gd name="T49" fmla="*/ 23 h 25"/>
                <a:gd name="T50" fmla="*/ 8 w 10"/>
                <a:gd name="T51" fmla="*/ 23 h 25"/>
                <a:gd name="T52" fmla="*/ 8 w 10"/>
                <a:gd name="T53" fmla="*/ 22 h 25"/>
                <a:gd name="T54" fmla="*/ 8 w 10"/>
                <a:gd name="T55" fmla="*/ 22 h 25"/>
                <a:gd name="T56" fmla="*/ 7 w 10"/>
                <a:gd name="T57" fmla="*/ 22 h 25"/>
                <a:gd name="T58" fmla="*/ 7 w 10"/>
                <a:gd name="T59" fmla="*/ 20 h 25"/>
                <a:gd name="T60" fmla="*/ 6 w 10"/>
                <a:gd name="T61" fmla="*/ 19 h 25"/>
                <a:gd name="T62" fmla="*/ 5 w 10"/>
                <a:gd name="T63" fmla="*/ 18 h 25"/>
                <a:gd name="T64" fmla="*/ 5 w 10"/>
                <a:gd name="T65" fmla="*/ 17 h 25"/>
                <a:gd name="T66" fmla="*/ 4 w 10"/>
                <a:gd name="T67" fmla="*/ 15 h 25"/>
                <a:gd name="T68" fmla="*/ 4 w 10"/>
                <a:gd name="T69" fmla="*/ 14 h 25"/>
                <a:gd name="T70" fmla="*/ 3 w 10"/>
                <a:gd name="T71" fmla="*/ 13 h 25"/>
                <a:gd name="T72" fmla="*/ 2 w 10"/>
                <a:gd name="T73" fmla="*/ 11 h 25"/>
                <a:gd name="T74" fmla="*/ 2 w 10"/>
                <a:gd name="T75" fmla="*/ 10 h 25"/>
                <a:gd name="T76" fmla="*/ 1 w 10"/>
                <a:gd name="T77" fmla="*/ 8 h 25"/>
                <a:gd name="T78" fmla="*/ 1 w 10"/>
                <a:gd name="T79" fmla="*/ 7 h 25"/>
                <a:gd name="T80" fmla="*/ 1 w 10"/>
                <a:gd name="T81" fmla="*/ 6 h 25"/>
                <a:gd name="T82" fmla="*/ 1 w 10"/>
                <a:gd name="T83" fmla="*/ 5 h 25"/>
                <a:gd name="T84" fmla="*/ 0 w 10"/>
                <a:gd name="T85" fmla="*/ 4 h 25"/>
                <a:gd name="T86" fmla="*/ 0 w 10"/>
                <a:gd name="T87" fmla="*/ 3 h 25"/>
                <a:gd name="T88" fmla="*/ 0 w 10"/>
                <a:gd name="T89" fmla="*/ 2 h 25"/>
                <a:gd name="T90" fmla="*/ 0 w 10"/>
                <a:gd name="T91" fmla="*/ 2 h 25"/>
                <a:gd name="T92" fmla="*/ 0 w 10"/>
                <a:gd name="T93" fmla="*/ 1 h 25"/>
                <a:gd name="T94" fmla="*/ 1 w 10"/>
                <a:gd name="T95" fmla="*/ 1 h 25"/>
                <a:gd name="T96" fmla="*/ 1 w 10"/>
                <a:gd name="T97" fmla="*/ 0 h 25"/>
                <a:gd name="T98" fmla="*/ 1 w 10"/>
                <a:gd name="T99" fmla="*/ 0 h 25"/>
                <a:gd name="T100" fmla="*/ 1 w 10"/>
                <a:gd name="T101" fmla="*/ 1 h 25"/>
                <a:gd name="T102" fmla="*/ 1 w 10"/>
                <a:gd name="T103" fmla="*/ 2 h 25"/>
                <a:gd name="T104" fmla="*/ 1 w 10"/>
                <a:gd name="T105" fmla="*/ 2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 h="25">
                  <a:moveTo>
                    <a:pt x="1" y="2"/>
                  </a:moveTo>
                  <a:lnTo>
                    <a:pt x="2" y="3"/>
                  </a:lnTo>
                  <a:lnTo>
                    <a:pt x="2" y="4"/>
                  </a:lnTo>
                  <a:lnTo>
                    <a:pt x="2" y="6"/>
                  </a:lnTo>
                  <a:lnTo>
                    <a:pt x="2" y="6"/>
                  </a:lnTo>
                  <a:lnTo>
                    <a:pt x="3" y="7"/>
                  </a:lnTo>
                  <a:lnTo>
                    <a:pt x="3" y="9"/>
                  </a:lnTo>
                  <a:lnTo>
                    <a:pt x="4" y="10"/>
                  </a:lnTo>
                  <a:lnTo>
                    <a:pt x="4" y="11"/>
                  </a:lnTo>
                  <a:lnTo>
                    <a:pt x="5" y="13"/>
                  </a:lnTo>
                  <a:lnTo>
                    <a:pt x="5" y="14"/>
                  </a:lnTo>
                  <a:lnTo>
                    <a:pt x="5" y="14"/>
                  </a:lnTo>
                  <a:lnTo>
                    <a:pt x="6" y="16"/>
                  </a:lnTo>
                  <a:lnTo>
                    <a:pt x="7" y="17"/>
                  </a:lnTo>
                  <a:lnTo>
                    <a:pt x="7" y="18"/>
                  </a:lnTo>
                  <a:lnTo>
                    <a:pt x="8" y="18"/>
                  </a:lnTo>
                  <a:lnTo>
                    <a:pt x="8" y="19"/>
                  </a:lnTo>
                  <a:lnTo>
                    <a:pt x="8" y="20"/>
                  </a:lnTo>
                  <a:lnTo>
                    <a:pt x="9" y="20"/>
                  </a:lnTo>
                  <a:lnTo>
                    <a:pt x="9" y="21"/>
                  </a:lnTo>
                  <a:lnTo>
                    <a:pt x="9" y="22"/>
                  </a:lnTo>
                  <a:lnTo>
                    <a:pt x="9" y="22"/>
                  </a:lnTo>
                  <a:lnTo>
                    <a:pt x="9" y="23"/>
                  </a:lnTo>
                  <a:lnTo>
                    <a:pt x="9" y="24"/>
                  </a:lnTo>
                  <a:lnTo>
                    <a:pt x="9" y="23"/>
                  </a:lnTo>
                  <a:lnTo>
                    <a:pt x="8" y="23"/>
                  </a:lnTo>
                  <a:lnTo>
                    <a:pt x="8" y="22"/>
                  </a:lnTo>
                  <a:lnTo>
                    <a:pt x="8" y="22"/>
                  </a:lnTo>
                  <a:lnTo>
                    <a:pt x="7" y="22"/>
                  </a:lnTo>
                  <a:lnTo>
                    <a:pt x="7" y="20"/>
                  </a:lnTo>
                  <a:lnTo>
                    <a:pt x="6" y="19"/>
                  </a:lnTo>
                  <a:lnTo>
                    <a:pt x="5" y="18"/>
                  </a:lnTo>
                  <a:lnTo>
                    <a:pt x="5" y="17"/>
                  </a:lnTo>
                  <a:lnTo>
                    <a:pt x="4" y="15"/>
                  </a:lnTo>
                  <a:lnTo>
                    <a:pt x="4" y="14"/>
                  </a:lnTo>
                  <a:lnTo>
                    <a:pt x="3" y="13"/>
                  </a:lnTo>
                  <a:lnTo>
                    <a:pt x="2" y="11"/>
                  </a:lnTo>
                  <a:lnTo>
                    <a:pt x="2" y="10"/>
                  </a:lnTo>
                  <a:lnTo>
                    <a:pt x="1" y="8"/>
                  </a:lnTo>
                  <a:lnTo>
                    <a:pt x="1" y="7"/>
                  </a:lnTo>
                  <a:lnTo>
                    <a:pt x="1" y="6"/>
                  </a:lnTo>
                  <a:lnTo>
                    <a:pt x="1" y="5"/>
                  </a:lnTo>
                  <a:lnTo>
                    <a:pt x="0" y="4"/>
                  </a:lnTo>
                  <a:lnTo>
                    <a:pt x="0" y="3"/>
                  </a:lnTo>
                  <a:lnTo>
                    <a:pt x="0" y="2"/>
                  </a:lnTo>
                  <a:lnTo>
                    <a:pt x="0" y="2"/>
                  </a:lnTo>
                  <a:lnTo>
                    <a:pt x="0" y="1"/>
                  </a:lnTo>
                  <a:lnTo>
                    <a:pt x="1" y="1"/>
                  </a:lnTo>
                  <a:lnTo>
                    <a:pt x="1" y="0"/>
                  </a:lnTo>
                  <a:lnTo>
                    <a:pt x="1" y="0"/>
                  </a:lnTo>
                  <a:lnTo>
                    <a:pt x="1" y="1"/>
                  </a:lnTo>
                  <a:lnTo>
                    <a:pt x="1" y="2"/>
                  </a:lnTo>
                  <a:lnTo>
                    <a:pt x="1" y="2"/>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31" name="Freeform 628"/>
            <p:cNvSpPr>
              <a:spLocks/>
            </p:cNvSpPr>
            <p:nvPr/>
          </p:nvSpPr>
          <p:spPr bwMode="auto">
            <a:xfrm>
              <a:off x="908" y="3621"/>
              <a:ext cx="10" cy="24"/>
            </a:xfrm>
            <a:custGeom>
              <a:avLst/>
              <a:gdLst>
                <a:gd name="T0" fmla="*/ 2 w 10"/>
                <a:gd name="T1" fmla="*/ 2 h 24"/>
                <a:gd name="T2" fmla="*/ 2 w 10"/>
                <a:gd name="T3" fmla="*/ 3 h 24"/>
                <a:gd name="T4" fmla="*/ 2 w 10"/>
                <a:gd name="T5" fmla="*/ 4 h 24"/>
                <a:gd name="T6" fmla="*/ 2 w 10"/>
                <a:gd name="T7" fmla="*/ 5 h 24"/>
                <a:gd name="T8" fmla="*/ 2 w 10"/>
                <a:gd name="T9" fmla="*/ 6 h 24"/>
                <a:gd name="T10" fmla="*/ 2 w 10"/>
                <a:gd name="T11" fmla="*/ 7 h 24"/>
                <a:gd name="T12" fmla="*/ 3 w 10"/>
                <a:gd name="T13" fmla="*/ 8 h 24"/>
                <a:gd name="T14" fmla="*/ 4 w 10"/>
                <a:gd name="T15" fmla="*/ 10 h 24"/>
                <a:gd name="T16" fmla="*/ 4 w 10"/>
                <a:gd name="T17" fmla="*/ 10 h 24"/>
                <a:gd name="T18" fmla="*/ 4 w 10"/>
                <a:gd name="T19" fmla="*/ 12 h 24"/>
                <a:gd name="T20" fmla="*/ 5 w 10"/>
                <a:gd name="T21" fmla="*/ 13 h 24"/>
                <a:gd name="T22" fmla="*/ 5 w 10"/>
                <a:gd name="T23" fmla="*/ 13 h 24"/>
                <a:gd name="T24" fmla="*/ 5 w 10"/>
                <a:gd name="T25" fmla="*/ 15 h 24"/>
                <a:gd name="T26" fmla="*/ 6 w 10"/>
                <a:gd name="T27" fmla="*/ 16 h 24"/>
                <a:gd name="T28" fmla="*/ 7 w 10"/>
                <a:gd name="T29" fmla="*/ 17 h 24"/>
                <a:gd name="T30" fmla="*/ 7 w 10"/>
                <a:gd name="T31" fmla="*/ 17 h 24"/>
                <a:gd name="T32" fmla="*/ 7 w 10"/>
                <a:gd name="T33" fmla="*/ 17 h 24"/>
                <a:gd name="T34" fmla="*/ 8 w 10"/>
                <a:gd name="T35" fmla="*/ 18 h 24"/>
                <a:gd name="T36" fmla="*/ 8 w 10"/>
                <a:gd name="T37" fmla="*/ 19 h 24"/>
                <a:gd name="T38" fmla="*/ 8 w 10"/>
                <a:gd name="T39" fmla="*/ 19 h 24"/>
                <a:gd name="T40" fmla="*/ 8 w 10"/>
                <a:gd name="T41" fmla="*/ 20 h 24"/>
                <a:gd name="T42" fmla="*/ 8 w 10"/>
                <a:gd name="T43" fmla="*/ 21 h 24"/>
                <a:gd name="T44" fmla="*/ 9 w 10"/>
                <a:gd name="T45" fmla="*/ 21 h 24"/>
                <a:gd name="T46" fmla="*/ 9 w 10"/>
                <a:gd name="T47" fmla="*/ 21 h 24"/>
                <a:gd name="T48" fmla="*/ 9 w 10"/>
                <a:gd name="T49" fmla="*/ 22 h 24"/>
                <a:gd name="T50" fmla="*/ 9 w 10"/>
                <a:gd name="T51" fmla="*/ 23 h 24"/>
                <a:gd name="T52" fmla="*/ 8 w 10"/>
                <a:gd name="T53" fmla="*/ 23 h 24"/>
                <a:gd name="T54" fmla="*/ 8 w 10"/>
                <a:gd name="T55" fmla="*/ 22 h 24"/>
                <a:gd name="T56" fmla="*/ 8 w 10"/>
                <a:gd name="T57" fmla="*/ 21 h 24"/>
                <a:gd name="T58" fmla="*/ 7 w 10"/>
                <a:gd name="T59" fmla="*/ 21 h 24"/>
                <a:gd name="T60" fmla="*/ 7 w 10"/>
                <a:gd name="T61" fmla="*/ 21 h 24"/>
                <a:gd name="T62" fmla="*/ 7 w 10"/>
                <a:gd name="T63" fmla="*/ 20 h 24"/>
                <a:gd name="T64" fmla="*/ 6 w 10"/>
                <a:gd name="T65" fmla="*/ 18 h 24"/>
                <a:gd name="T66" fmla="*/ 5 w 10"/>
                <a:gd name="T67" fmla="*/ 17 h 24"/>
                <a:gd name="T68" fmla="*/ 5 w 10"/>
                <a:gd name="T69" fmla="*/ 17 h 24"/>
                <a:gd name="T70" fmla="*/ 4 w 10"/>
                <a:gd name="T71" fmla="*/ 15 h 24"/>
                <a:gd name="T72" fmla="*/ 4 w 10"/>
                <a:gd name="T73" fmla="*/ 13 h 24"/>
                <a:gd name="T74" fmla="*/ 3 w 10"/>
                <a:gd name="T75" fmla="*/ 13 h 24"/>
                <a:gd name="T76" fmla="*/ 2 w 10"/>
                <a:gd name="T77" fmla="*/ 11 h 24"/>
                <a:gd name="T78" fmla="*/ 2 w 10"/>
                <a:gd name="T79" fmla="*/ 10 h 24"/>
                <a:gd name="T80" fmla="*/ 1 w 10"/>
                <a:gd name="T81" fmla="*/ 9 h 24"/>
                <a:gd name="T82" fmla="*/ 1 w 10"/>
                <a:gd name="T83" fmla="*/ 7 h 24"/>
                <a:gd name="T84" fmla="*/ 1 w 10"/>
                <a:gd name="T85" fmla="*/ 6 h 24"/>
                <a:gd name="T86" fmla="*/ 0 w 10"/>
                <a:gd name="T87" fmla="*/ 5 h 24"/>
                <a:gd name="T88" fmla="*/ 0 w 10"/>
                <a:gd name="T89" fmla="*/ 4 h 24"/>
                <a:gd name="T90" fmla="*/ 0 w 10"/>
                <a:gd name="T91" fmla="*/ 3 h 24"/>
                <a:gd name="T92" fmla="*/ 0 w 10"/>
                <a:gd name="T93" fmla="*/ 2 h 24"/>
                <a:gd name="T94" fmla="*/ 0 w 10"/>
                <a:gd name="T95" fmla="*/ 2 h 24"/>
                <a:gd name="T96" fmla="*/ 0 w 10"/>
                <a:gd name="T97" fmla="*/ 1 h 24"/>
                <a:gd name="T98" fmla="*/ 1 w 10"/>
                <a:gd name="T99" fmla="*/ 0 h 24"/>
                <a:gd name="T100" fmla="*/ 1 w 10"/>
                <a:gd name="T101" fmla="*/ 0 h 24"/>
                <a:gd name="T102" fmla="*/ 1 w 10"/>
                <a:gd name="T103" fmla="*/ 1 h 24"/>
                <a:gd name="T104" fmla="*/ 1 w 10"/>
                <a:gd name="T105" fmla="*/ 2 h 24"/>
                <a:gd name="T106" fmla="*/ 2 w 10"/>
                <a:gd name="T107" fmla="*/ 2 h 24"/>
                <a:gd name="T108" fmla="*/ 2 w 10"/>
                <a:gd name="T109" fmla="*/ 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0" h="24">
                  <a:moveTo>
                    <a:pt x="2" y="2"/>
                  </a:moveTo>
                  <a:lnTo>
                    <a:pt x="2" y="3"/>
                  </a:lnTo>
                  <a:lnTo>
                    <a:pt x="2" y="4"/>
                  </a:lnTo>
                  <a:lnTo>
                    <a:pt x="2" y="5"/>
                  </a:lnTo>
                  <a:lnTo>
                    <a:pt x="2" y="6"/>
                  </a:lnTo>
                  <a:lnTo>
                    <a:pt x="2" y="7"/>
                  </a:lnTo>
                  <a:lnTo>
                    <a:pt x="3" y="8"/>
                  </a:lnTo>
                  <a:lnTo>
                    <a:pt x="4" y="10"/>
                  </a:lnTo>
                  <a:lnTo>
                    <a:pt x="4" y="10"/>
                  </a:lnTo>
                  <a:lnTo>
                    <a:pt x="4" y="12"/>
                  </a:lnTo>
                  <a:lnTo>
                    <a:pt x="5" y="13"/>
                  </a:lnTo>
                  <a:lnTo>
                    <a:pt x="5" y="13"/>
                  </a:lnTo>
                  <a:lnTo>
                    <a:pt x="5" y="15"/>
                  </a:lnTo>
                  <a:lnTo>
                    <a:pt x="6" y="16"/>
                  </a:lnTo>
                  <a:lnTo>
                    <a:pt x="7" y="17"/>
                  </a:lnTo>
                  <a:lnTo>
                    <a:pt x="7" y="17"/>
                  </a:lnTo>
                  <a:lnTo>
                    <a:pt x="7" y="17"/>
                  </a:lnTo>
                  <a:lnTo>
                    <a:pt x="8" y="18"/>
                  </a:lnTo>
                  <a:lnTo>
                    <a:pt x="8" y="19"/>
                  </a:lnTo>
                  <a:lnTo>
                    <a:pt x="8" y="19"/>
                  </a:lnTo>
                  <a:lnTo>
                    <a:pt x="8" y="20"/>
                  </a:lnTo>
                  <a:lnTo>
                    <a:pt x="8" y="21"/>
                  </a:lnTo>
                  <a:lnTo>
                    <a:pt x="9" y="21"/>
                  </a:lnTo>
                  <a:lnTo>
                    <a:pt x="9" y="21"/>
                  </a:lnTo>
                  <a:lnTo>
                    <a:pt x="9" y="22"/>
                  </a:lnTo>
                  <a:lnTo>
                    <a:pt x="9" y="23"/>
                  </a:lnTo>
                  <a:lnTo>
                    <a:pt x="8" y="23"/>
                  </a:lnTo>
                  <a:lnTo>
                    <a:pt x="8" y="22"/>
                  </a:lnTo>
                  <a:lnTo>
                    <a:pt x="8" y="21"/>
                  </a:lnTo>
                  <a:lnTo>
                    <a:pt x="7" y="21"/>
                  </a:lnTo>
                  <a:lnTo>
                    <a:pt x="7" y="21"/>
                  </a:lnTo>
                  <a:lnTo>
                    <a:pt x="7" y="20"/>
                  </a:lnTo>
                  <a:lnTo>
                    <a:pt x="6" y="18"/>
                  </a:lnTo>
                  <a:lnTo>
                    <a:pt x="5" y="17"/>
                  </a:lnTo>
                  <a:lnTo>
                    <a:pt x="5" y="17"/>
                  </a:lnTo>
                  <a:lnTo>
                    <a:pt x="4" y="15"/>
                  </a:lnTo>
                  <a:lnTo>
                    <a:pt x="4" y="13"/>
                  </a:lnTo>
                  <a:lnTo>
                    <a:pt x="3" y="13"/>
                  </a:lnTo>
                  <a:lnTo>
                    <a:pt x="2" y="11"/>
                  </a:lnTo>
                  <a:lnTo>
                    <a:pt x="2" y="10"/>
                  </a:lnTo>
                  <a:lnTo>
                    <a:pt x="1" y="9"/>
                  </a:lnTo>
                  <a:lnTo>
                    <a:pt x="1" y="7"/>
                  </a:lnTo>
                  <a:lnTo>
                    <a:pt x="1" y="6"/>
                  </a:lnTo>
                  <a:lnTo>
                    <a:pt x="0" y="5"/>
                  </a:lnTo>
                  <a:lnTo>
                    <a:pt x="0" y="4"/>
                  </a:lnTo>
                  <a:lnTo>
                    <a:pt x="0" y="3"/>
                  </a:lnTo>
                  <a:lnTo>
                    <a:pt x="0" y="2"/>
                  </a:lnTo>
                  <a:lnTo>
                    <a:pt x="0" y="2"/>
                  </a:lnTo>
                  <a:lnTo>
                    <a:pt x="0" y="1"/>
                  </a:lnTo>
                  <a:lnTo>
                    <a:pt x="1" y="0"/>
                  </a:lnTo>
                  <a:lnTo>
                    <a:pt x="1" y="0"/>
                  </a:lnTo>
                  <a:lnTo>
                    <a:pt x="1" y="1"/>
                  </a:lnTo>
                  <a:lnTo>
                    <a:pt x="1" y="2"/>
                  </a:lnTo>
                  <a:lnTo>
                    <a:pt x="2" y="2"/>
                  </a:lnTo>
                  <a:lnTo>
                    <a:pt x="2" y="2"/>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32" name="Freeform 629"/>
            <p:cNvSpPr>
              <a:spLocks/>
            </p:cNvSpPr>
            <p:nvPr/>
          </p:nvSpPr>
          <p:spPr bwMode="auto">
            <a:xfrm>
              <a:off x="903" y="3629"/>
              <a:ext cx="9" cy="23"/>
            </a:xfrm>
            <a:custGeom>
              <a:avLst/>
              <a:gdLst>
                <a:gd name="T0" fmla="*/ 1 w 9"/>
                <a:gd name="T1" fmla="*/ 2 h 23"/>
                <a:gd name="T2" fmla="*/ 2 w 9"/>
                <a:gd name="T3" fmla="*/ 3 h 23"/>
                <a:gd name="T4" fmla="*/ 2 w 9"/>
                <a:gd name="T5" fmla="*/ 4 h 23"/>
                <a:gd name="T6" fmla="*/ 2 w 9"/>
                <a:gd name="T7" fmla="*/ 6 h 23"/>
                <a:gd name="T8" fmla="*/ 2 w 9"/>
                <a:gd name="T9" fmla="*/ 6 h 23"/>
                <a:gd name="T10" fmla="*/ 2 w 9"/>
                <a:gd name="T11" fmla="*/ 7 h 23"/>
                <a:gd name="T12" fmla="*/ 3 w 9"/>
                <a:gd name="T13" fmla="*/ 9 h 23"/>
                <a:gd name="T14" fmla="*/ 3 w 9"/>
                <a:gd name="T15" fmla="*/ 9 h 23"/>
                <a:gd name="T16" fmla="*/ 3 w 9"/>
                <a:gd name="T17" fmla="*/ 10 h 23"/>
                <a:gd name="T18" fmla="*/ 4 w 9"/>
                <a:gd name="T19" fmla="*/ 12 h 23"/>
                <a:gd name="T20" fmla="*/ 4 w 9"/>
                <a:gd name="T21" fmla="*/ 13 h 23"/>
                <a:gd name="T22" fmla="*/ 5 w 9"/>
                <a:gd name="T23" fmla="*/ 13 h 23"/>
                <a:gd name="T24" fmla="*/ 5 w 9"/>
                <a:gd name="T25" fmla="*/ 14 h 23"/>
                <a:gd name="T26" fmla="*/ 5 w 9"/>
                <a:gd name="T27" fmla="*/ 15 h 23"/>
                <a:gd name="T28" fmla="*/ 6 w 9"/>
                <a:gd name="T29" fmla="*/ 16 h 23"/>
                <a:gd name="T30" fmla="*/ 6 w 9"/>
                <a:gd name="T31" fmla="*/ 17 h 23"/>
                <a:gd name="T32" fmla="*/ 6 w 9"/>
                <a:gd name="T33" fmla="*/ 17 h 23"/>
                <a:gd name="T34" fmla="*/ 7 w 9"/>
                <a:gd name="T35" fmla="*/ 17 h 23"/>
                <a:gd name="T36" fmla="*/ 7 w 9"/>
                <a:gd name="T37" fmla="*/ 18 h 23"/>
                <a:gd name="T38" fmla="*/ 7 w 9"/>
                <a:gd name="T39" fmla="*/ 19 h 23"/>
                <a:gd name="T40" fmla="*/ 8 w 9"/>
                <a:gd name="T41" fmla="*/ 19 h 23"/>
                <a:gd name="T42" fmla="*/ 8 w 9"/>
                <a:gd name="T43" fmla="*/ 20 h 23"/>
                <a:gd name="T44" fmla="*/ 8 w 9"/>
                <a:gd name="T45" fmla="*/ 20 h 23"/>
                <a:gd name="T46" fmla="*/ 8 w 9"/>
                <a:gd name="T47" fmla="*/ 21 h 23"/>
                <a:gd name="T48" fmla="*/ 8 w 9"/>
                <a:gd name="T49" fmla="*/ 22 h 23"/>
                <a:gd name="T50" fmla="*/ 7 w 9"/>
                <a:gd name="T51" fmla="*/ 22 h 23"/>
                <a:gd name="T52" fmla="*/ 7 w 9"/>
                <a:gd name="T53" fmla="*/ 22 h 23"/>
                <a:gd name="T54" fmla="*/ 7 w 9"/>
                <a:gd name="T55" fmla="*/ 21 h 23"/>
                <a:gd name="T56" fmla="*/ 6 w 9"/>
                <a:gd name="T57" fmla="*/ 21 h 23"/>
                <a:gd name="T58" fmla="*/ 6 w 9"/>
                <a:gd name="T59" fmla="*/ 20 h 23"/>
                <a:gd name="T60" fmla="*/ 6 w 9"/>
                <a:gd name="T61" fmla="*/ 20 h 23"/>
                <a:gd name="T62" fmla="*/ 5 w 9"/>
                <a:gd name="T63" fmla="*/ 18 h 23"/>
                <a:gd name="T64" fmla="*/ 5 w 9"/>
                <a:gd name="T65" fmla="*/ 17 h 23"/>
                <a:gd name="T66" fmla="*/ 4 w 9"/>
                <a:gd name="T67" fmla="*/ 16 h 23"/>
                <a:gd name="T68" fmla="*/ 3 w 9"/>
                <a:gd name="T69" fmla="*/ 15 h 23"/>
                <a:gd name="T70" fmla="*/ 3 w 9"/>
                <a:gd name="T71" fmla="*/ 13 h 23"/>
                <a:gd name="T72" fmla="*/ 2 w 9"/>
                <a:gd name="T73" fmla="*/ 13 h 23"/>
                <a:gd name="T74" fmla="*/ 2 w 9"/>
                <a:gd name="T75" fmla="*/ 11 h 23"/>
                <a:gd name="T76" fmla="*/ 2 w 9"/>
                <a:gd name="T77" fmla="*/ 9 h 23"/>
                <a:gd name="T78" fmla="*/ 1 w 9"/>
                <a:gd name="T79" fmla="*/ 9 h 23"/>
                <a:gd name="T80" fmla="*/ 1 w 9"/>
                <a:gd name="T81" fmla="*/ 7 h 23"/>
                <a:gd name="T82" fmla="*/ 1 w 9"/>
                <a:gd name="T83" fmla="*/ 6 h 23"/>
                <a:gd name="T84" fmla="*/ 1 w 9"/>
                <a:gd name="T85" fmla="*/ 5 h 23"/>
                <a:gd name="T86" fmla="*/ 0 w 9"/>
                <a:gd name="T87" fmla="*/ 4 h 23"/>
                <a:gd name="T88" fmla="*/ 0 w 9"/>
                <a:gd name="T89" fmla="*/ 3 h 23"/>
                <a:gd name="T90" fmla="*/ 0 w 9"/>
                <a:gd name="T91" fmla="*/ 2 h 23"/>
                <a:gd name="T92" fmla="*/ 0 w 9"/>
                <a:gd name="T93" fmla="*/ 2 h 23"/>
                <a:gd name="T94" fmla="*/ 0 w 9"/>
                <a:gd name="T95" fmla="*/ 1 h 23"/>
                <a:gd name="T96" fmla="*/ 1 w 9"/>
                <a:gd name="T97" fmla="*/ 1 h 23"/>
                <a:gd name="T98" fmla="*/ 1 w 9"/>
                <a:gd name="T99" fmla="*/ 0 h 23"/>
                <a:gd name="T100" fmla="*/ 1 w 9"/>
                <a:gd name="T101" fmla="*/ 1 h 23"/>
                <a:gd name="T102" fmla="*/ 1 w 9"/>
                <a:gd name="T103" fmla="*/ 2 h 23"/>
                <a:gd name="T104" fmla="*/ 1 w 9"/>
                <a:gd name="T105" fmla="*/ 2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 h="23">
                  <a:moveTo>
                    <a:pt x="1" y="2"/>
                  </a:moveTo>
                  <a:lnTo>
                    <a:pt x="2" y="3"/>
                  </a:lnTo>
                  <a:lnTo>
                    <a:pt x="2" y="4"/>
                  </a:lnTo>
                  <a:lnTo>
                    <a:pt x="2" y="6"/>
                  </a:lnTo>
                  <a:lnTo>
                    <a:pt x="2" y="6"/>
                  </a:lnTo>
                  <a:lnTo>
                    <a:pt x="2" y="7"/>
                  </a:lnTo>
                  <a:lnTo>
                    <a:pt x="3" y="9"/>
                  </a:lnTo>
                  <a:lnTo>
                    <a:pt x="3" y="9"/>
                  </a:lnTo>
                  <a:lnTo>
                    <a:pt x="3" y="10"/>
                  </a:lnTo>
                  <a:lnTo>
                    <a:pt x="4" y="12"/>
                  </a:lnTo>
                  <a:lnTo>
                    <a:pt x="4" y="13"/>
                  </a:lnTo>
                  <a:lnTo>
                    <a:pt x="5" y="13"/>
                  </a:lnTo>
                  <a:lnTo>
                    <a:pt x="5" y="14"/>
                  </a:lnTo>
                  <a:lnTo>
                    <a:pt x="5" y="15"/>
                  </a:lnTo>
                  <a:lnTo>
                    <a:pt x="6" y="16"/>
                  </a:lnTo>
                  <a:lnTo>
                    <a:pt x="6" y="17"/>
                  </a:lnTo>
                  <a:lnTo>
                    <a:pt x="6" y="17"/>
                  </a:lnTo>
                  <a:lnTo>
                    <a:pt x="7" y="17"/>
                  </a:lnTo>
                  <a:lnTo>
                    <a:pt x="7" y="18"/>
                  </a:lnTo>
                  <a:lnTo>
                    <a:pt x="7" y="19"/>
                  </a:lnTo>
                  <a:lnTo>
                    <a:pt x="8" y="19"/>
                  </a:lnTo>
                  <a:lnTo>
                    <a:pt x="8" y="20"/>
                  </a:lnTo>
                  <a:lnTo>
                    <a:pt x="8" y="20"/>
                  </a:lnTo>
                  <a:lnTo>
                    <a:pt x="8" y="21"/>
                  </a:lnTo>
                  <a:lnTo>
                    <a:pt x="8" y="22"/>
                  </a:lnTo>
                  <a:lnTo>
                    <a:pt x="7" y="22"/>
                  </a:lnTo>
                  <a:lnTo>
                    <a:pt x="7" y="22"/>
                  </a:lnTo>
                  <a:lnTo>
                    <a:pt x="7" y="21"/>
                  </a:lnTo>
                  <a:lnTo>
                    <a:pt x="6" y="21"/>
                  </a:lnTo>
                  <a:lnTo>
                    <a:pt x="6" y="20"/>
                  </a:lnTo>
                  <a:lnTo>
                    <a:pt x="6" y="20"/>
                  </a:lnTo>
                  <a:lnTo>
                    <a:pt x="5" y="18"/>
                  </a:lnTo>
                  <a:lnTo>
                    <a:pt x="5" y="17"/>
                  </a:lnTo>
                  <a:lnTo>
                    <a:pt x="4" y="16"/>
                  </a:lnTo>
                  <a:lnTo>
                    <a:pt x="3" y="15"/>
                  </a:lnTo>
                  <a:lnTo>
                    <a:pt x="3" y="13"/>
                  </a:lnTo>
                  <a:lnTo>
                    <a:pt x="2" y="13"/>
                  </a:lnTo>
                  <a:lnTo>
                    <a:pt x="2" y="11"/>
                  </a:lnTo>
                  <a:lnTo>
                    <a:pt x="2" y="9"/>
                  </a:lnTo>
                  <a:lnTo>
                    <a:pt x="1" y="9"/>
                  </a:lnTo>
                  <a:lnTo>
                    <a:pt x="1" y="7"/>
                  </a:lnTo>
                  <a:lnTo>
                    <a:pt x="1" y="6"/>
                  </a:lnTo>
                  <a:lnTo>
                    <a:pt x="1" y="5"/>
                  </a:lnTo>
                  <a:lnTo>
                    <a:pt x="0" y="4"/>
                  </a:lnTo>
                  <a:lnTo>
                    <a:pt x="0" y="3"/>
                  </a:lnTo>
                  <a:lnTo>
                    <a:pt x="0" y="2"/>
                  </a:lnTo>
                  <a:lnTo>
                    <a:pt x="0" y="2"/>
                  </a:lnTo>
                  <a:lnTo>
                    <a:pt x="0" y="1"/>
                  </a:lnTo>
                  <a:lnTo>
                    <a:pt x="1" y="1"/>
                  </a:lnTo>
                  <a:lnTo>
                    <a:pt x="1" y="0"/>
                  </a:lnTo>
                  <a:lnTo>
                    <a:pt x="1" y="1"/>
                  </a:lnTo>
                  <a:lnTo>
                    <a:pt x="1" y="2"/>
                  </a:lnTo>
                  <a:lnTo>
                    <a:pt x="1" y="2"/>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33" name="Freeform 630"/>
            <p:cNvSpPr>
              <a:spLocks/>
            </p:cNvSpPr>
            <p:nvPr/>
          </p:nvSpPr>
          <p:spPr bwMode="auto">
            <a:xfrm>
              <a:off x="899" y="3640"/>
              <a:ext cx="7" cy="19"/>
            </a:xfrm>
            <a:custGeom>
              <a:avLst/>
              <a:gdLst>
                <a:gd name="T0" fmla="*/ 1 w 7"/>
                <a:gd name="T1" fmla="*/ 2 h 19"/>
                <a:gd name="T2" fmla="*/ 1 w 7"/>
                <a:gd name="T3" fmla="*/ 3 h 19"/>
                <a:gd name="T4" fmla="*/ 1 w 7"/>
                <a:gd name="T5" fmla="*/ 4 h 19"/>
                <a:gd name="T6" fmla="*/ 2 w 7"/>
                <a:gd name="T7" fmla="*/ 5 h 19"/>
                <a:gd name="T8" fmla="*/ 2 w 7"/>
                <a:gd name="T9" fmla="*/ 5 h 19"/>
                <a:gd name="T10" fmla="*/ 2 w 7"/>
                <a:gd name="T11" fmla="*/ 6 h 19"/>
                <a:gd name="T12" fmla="*/ 2 w 7"/>
                <a:gd name="T13" fmla="*/ 7 h 19"/>
                <a:gd name="T14" fmla="*/ 2 w 7"/>
                <a:gd name="T15" fmla="*/ 8 h 19"/>
                <a:gd name="T16" fmla="*/ 2 w 7"/>
                <a:gd name="T17" fmla="*/ 8 h 19"/>
                <a:gd name="T18" fmla="*/ 3 w 7"/>
                <a:gd name="T19" fmla="*/ 9 h 19"/>
                <a:gd name="T20" fmla="*/ 3 w 7"/>
                <a:gd name="T21" fmla="*/ 11 h 19"/>
                <a:gd name="T22" fmla="*/ 4 w 7"/>
                <a:gd name="T23" fmla="*/ 11 h 19"/>
                <a:gd name="T24" fmla="*/ 4 w 7"/>
                <a:gd name="T25" fmla="*/ 12 h 19"/>
                <a:gd name="T26" fmla="*/ 4 w 7"/>
                <a:gd name="T27" fmla="*/ 12 h 19"/>
                <a:gd name="T28" fmla="*/ 4 w 7"/>
                <a:gd name="T29" fmla="*/ 13 h 19"/>
                <a:gd name="T30" fmla="*/ 5 w 7"/>
                <a:gd name="T31" fmla="*/ 14 h 19"/>
                <a:gd name="T32" fmla="*/ 5 w 7"/>
                <a:gd name="T33" fmla="*/ 14 h 19"/>
                <a:gd name="T34" fmla="*/ 6 w 7"/>
                <a:gd name="T35" fmla="*/ 15 h 19"/>
                <a:gd name="T36" fmla="*/ 6 w 7"/>
                <a:gd name="T37" fmla="*/ 16 h 19"/>
                <a:gd name="T38" fmla="*/ 6 w 7"/>
                <a:gd name="T39" fmla="*/ 16 h 19"/>
                <a:gd name="T40" fmla="*/ 6 w 7"/>
                <a:gd name="T41" fmla="*/ 17 h 19"/>
                <a:gd name="T42" fmla="*/ 6 w 7"/>
                <a:gd name="T43" fmla="*/ 17 h 19"/>
                <a:gd name="T44" fmla="*/ 6 w 7"/>
                <a:gd name="T45" fmla="*/ 18 h 19"/>
                <a:gd name="T46" fmla="*/ 6 w 7"/>
                <a:gd name="T47" fmla="*/ 18 h 19"/>
                <a:gd name="T48" fmla="*/ 6 w 7"/>
                <a:gd name="T49" fmla="*/ 17 h 19"/>
                <a:gd name="T50" fmla="*/ 5 w 7"/>
                <a:gd name="T51" fmla="*/ 17 h 19"/>
                <a:gd name="T52" fmla="*/ 5 w 7"/>
                <a:gd name="T53" fmla="*/ 17 h 19"/>
                <a:gd name="T54" fmla="*/ 5 w 7"/>
                <a:gd name="T55" fmla="*/ 16 h 19"/>
                <a:gd name="T56" fmla="*/ 4 w 7"/>
                <a:gd name="T57" fmla="*/ 16 h 19"/>
                <a:gd name="T58" fmla="*/ 4 w 7"/>
                <a:gd name="T59" fmla="*/ 15 h 19"/>
                <a:gd name="T60" fmla="*/ 4 w 7"/>
                <a:gd name="T61" fmla="*/ 14 h 19"/>
                <a:gd name="T62" fmla="*/ 3 w 7"/>
                <a:gd name="T63" fmla="*/ 14 h 19"/>
                <a:gd name="T64" fmla="*/ 3 w 7"/>
                <a:gd name="T65" fmla="*/ 12 h 19"/>
                <a:gd name="T66" fmla="*/ 2 w 7"/>
                <a:gd name="T67" fmla="*/ 11 h 19"/>
                <a:gd name="T68" fmla="*/ 2 w 7"/>
                <a:gd name="T69" fmla="*/ 11 h 19"/>
                <a:gd name="T70" fmla="*/ 1 w 7"/>
                <a:gd name="T71" fmla="*/ 10 h 19"/>
                <a:gd name="T72" fmla="*/ 1 w 7"/>
                <a:gd name="T73" fmla="*/ 9 h 19"/>
                <a:gd name="T74" fmla="*/ 1 w 7"/>
                <a:gd name="T75" fmla="*/ 8 h 19"/>
                <a:gd name="T76" fmla="*/ 1 w 7"/>
                <a:gd name="T77" fmla="*/ 7 h 19"/>
                <a:gd name="T78" fmla="*/ 0 w 7"/>
                <a:gd name="T79" fmla="*/ 5 h 19"/>
                <a:gd name="T80" fmla="*/ 0 w 7"/>
                <a:gd name="T81" fmla="*/ 5 h 19"/>
                <a:gd name="T82" fmla="*/ 0 w 7"/>
                <a:gd name="T83" fmla="*/ 4 h 19"/>
                <a:gd name="T84" fmla="*/ 0 w 7"/>
                <a:gd name="T85" fmla="*/ 3 h 19"/>
                <a:gd name="T86" fmla="*/ 0 w 7"/>
                <a:gd name="T87" fmla="*/ 2 h 19"/>
                <a:gd name="T88" fmla="*/ 0 w 7"/>
                <a:gd name="T89" fmla="*/ 2 h 19"/>
                <a:gd name="T90" fmla="*/ 0 w 7"/>
                <a:gd name="T91" fmla="*/ 1 h 19"/>
                <a:gd name="T92" fmla="*/ 0 w 7"/>
                <a:gd name="T93" fmla="*/ 0 h 19"/>
                <a:gd name="T94" fmla="*/ 1 w 7"/>
                <a:gd name="T95" fmla="*/ 0 h 19"/>
                <a:gd name="T96" fmla="*/ 1 w 7"/>
                <a:gd name="T97" fmla="*/ 1 h 19"/>
                <a:gd name="T98" fmla="*/ 1 w 7"/>
                <a:gd name="T99" fmla="*/ 2 h 19"/>
                <a:gd name="T100" fmla="*/ 1 w 7"/>
                <a:gd name="T101" fmla="*/ 2 h 19"/>
                <a:gd name="T102" fmla="*/ 1 w 7"/>
                <a:gd name="T103" fmla="*/ 2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7" h="19">
                  <a:moveTo>
                    <a:pt x="1" y="2"/>
                  </a:moveTo>
                  <a:lnTo>
                    <a:pt x="1" y="3"/>
                  </a:lnTo>
                  <a:lnTo>
                    <a:pt x="1" y="4"/>
                  </a:lnTo>
                  <a:lnTo>
                    <a:pt x="2" y="5"/>
                  </a:lnTo>
                  <a:lnTo>
                    <a:pt x="2" y="5"/>
                  </a:lnTo>
                  <a:lnTo>
                    <a:pt x="2" y="6"/>
                  </a:lnTo>
                  <a:lnTo>
                    <a:pt x="2" y="7"/>
                  </a:lnTo>
                  <a:lnTo>
                    <a:pt x="2" y="8"/>
                  </a:lnTo>
                  <a:lnTo>
                    <a:pt x="2" y="8"/>
                  </a:lnTo>
                  <a:lnTo>
                    <a:pt x="3" y="9"/>
                  </a:lnTo>
                  <a:lnTo>
                    <a:pt x="3" y="11"/>
                  </a:lnTo>
                  <a:lnTo>
                    <a:pt x="4" y="11"/>
                  </a:lnTo>
                  <a:lnTo>
                    <a:pt x="4" y="12"/>
                  </a:lnTo>
                  <a:lnTo>
                    <a:pt x="4" y="12"/>
                  </a:lnTo>
                  <a:lnTo>
                    <a:pt x="4" y="13"/>
                  </a:lnTo>
                  <a:lnTo>
                    <a:pt x="5" y="14"/>
                  </a:lnTo>
                  <a:lnTo>
                    <a:pt x="5" y="14"/>
                  </a:lnTo>
                  <a:lnTo>
                    <a:pt x="6" y="15"/>
                  </a:lnTo>
                  <a:lnTo>
                    <a:pt x="6" y="16"/>
                  </a:lnTo>
                  <a:lnTo>
                    <a:pt x="6" y="16"/>
                  </a:lnTo>
                  <a:lnTo>
                    <a:pt x="6" y="17"/>
                  </a:lnTo>
                  <a:lnTo>
                    <a:pt x="6" y="17"/>
                  </a:lnTo>
                  <a:lnTo>
                    <a:pt x="6" y="18"/>
                  </a:lnTo>
                  <a:lnTo>
                    <a:pt x="6" y="18"/>
                  </a:lnTo>
                  <a:lnTo>
                    <a:pt x="6" y="17"/>
                  </a:lnTo>
                  <a:lnTo>
                    <a:pt x="5" y="17"/>
                  </a:lnTo>
                  <a:lnTo>
                    <a:pt x="5" y="17"/>
                  </a:lnTo>
                  <a:lnTo>
                    <a:pt x="5" y="16"/>
                  </a:lnTo>
                  <a:lnTo>
                    <a:pt x="4" y="16"/>
                  </a:lnTo>
                  <a:lnTo>
                    <a:pt x="4" y="15"/>
                  </a:lnTo>
                  <a:lnTo>
                    <a:pt x="4" y="14"/>
                  </a:lnTo>
                  <a:lnTo>
                    <a:pt x="3" y="14"/>
                  </a:lnTo>
                  <a:lnTo>
                    <a:pt x="3" y="12"/>
                  </a:lnTo>
                  <a:lnTo>
                    <a:pt x="2" y="11"/>
                  </a:lnTo>
                  <a:lnTo>
                    <a:pt x="2" y="11"/>
                  </a:lnTo>
                  <a:lnTo>
                    <a:pt x="1" y="10"/>
                  </a:lnTo>
                  <a:lnTo>
                    <a:pt x="1" y="9"/>
                  </a:lnTo>
                  <a:lnTo>
                    <a:pt x="1" y="8"/>
                  </a:lnTo>
                  <a:lnTo>
                    <a:pt x="1" y="7"/>
                  </a:lnTo>
                  <a:lnTo>
                    <a:pt x="0" y="5"/>
                  </a:lnTo>
                  <a:lnTo>
                    <a:pt x="0" y="5"/>
                  </a:lnTo>
                  <a:lnTo>
                    <a:pt x="0" y="4"/>
                  </a:lnTo>
                  <a:lnTo>
                    <a:pt x="0" y="3"/>
                  </a:lnTo>
                  <a:lnTo>
                    <a:pt x="0" y="2"/>
                  </a:lnTo>
                  <a:lnTo>
                    <a:pt x="0" y="2"/>
                  </a:lnTo>
                  <a:lnTo>
                    <a:pt x="0" y="1"/>
                  </a:lnTo>
                  <a:lnTo>
                    <a:pt x="0" y="0"/>
                  </a:lnTo>
                  <a:lnTo>
                    <a:pt x="1" y="0"/>
                  </a:lnTo>
                  <a:lnTo>
                    <a:pt x="1" y="1"/>
                  </a:lnTo>
                  <a:lnTo>
                    <a:pt x="1" y="2"/>
                  </a:lnTo>
                  <a:lnTo>
                    <a:pt x="1" y="2"/>
                  </a:lnTo>
                  <a:lnTo>
                    <a:pt x="1" y="2"/>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34" name="Freeform 631"/>
            <p:cNvSpPr>
              <a:spLocks/>
            </p:cNvSpPr>
            <p:nvPr/>
          </p:nvSpPr>
          <p:spPr bwMode="auto">
            <a:xfrm>
              <a:off x="892" y="3647"/>
              <a:ext cx="8" cy="19"/>
            </a:xfrm>
            <a:custGeom>
              <a:avLst/>
              <a:gdLst>
                <a:gd name="T0" fmla="*/ 1 w 8"/>
                <a:gd name="T1" fmla="*/ 3 h 19"/>
                <a:gd name="T2" fmla="*/ 2 w 8"/>
                <a:gd name="T3" fmla="*/ 4 h 19"/>
                <a:gd name="T4" fmla="*/ 2 w 8"/>
                <a:gd name="T5" fmla="*/ 5 h 19"/>
                <a:gd name="T6" fmla="*/ 2 w 8"/>
                <a:gd name="T7" fmla="*/ 5 h 19"/>
                <a:gd name="T8" fmla="*/ 2 w 8"/>
                <a:gd name="T9" fmla="*/ 6 h 19"/>
                <a:gd name="T10" fmla="*/ 2 w 8"/>
                <a:gd name="T11" fmla="*/ 7 h 19"/>
                <a:gd name="T12" fmla="*/ 3 w 8"/>
                <a:gd name="T13" fmla="*/ 8 h 19"/>
                <a:gd name="T14" fmla="*/ 3 w 8"/>
                <a:gd name="T15" fmla="*/ 8 h 19"/>
                <a:gd name="T16" fmla="*/ 3 w 8"/>
                <a:gd name="T17" fmla="*/ 9 h 19"/>
                <a:gd name="T18" fmla="*/ 4 w 8"/>
                <a:gd name="T19" fmla="*/ 10 h 19"/>
                <a:gd name="T20" fmla="*/ 4 w 8"/>
                <a:gd name="T21" fmla="*/ 11 h 19"/>
                <a:gd name="T22" fmla="*/ 4 w 8"/>
                <a:gd name="T23" fmla="*/ 11 h 19"/>
                <a:gd name="T24" fmla="*/ 5 w 8"/>
                <a:gd name="T25" fmla="*/ 12 h 19"/>
                <a:gd name="T26" fmla="*/ 5 w 8"/>
                <a:gd name="T27" fmla="*/ 13 h 19"/>
                <a:gd name="T28" fmla="*/ 5 w 8"/>
                <a:gd name="T29" fmla="*/ 13 h 19"/>
                <a:gd name="T30" fmla="*/ 6 w 8"/>
                <a:gd name="T31" fmla="*/ 14 h 19"/>
                <a:gd name="T32" fmla="*/ 6 w 8"/>
                <a:gd name="T33" fmla="*/ 14 h 19"/>
                <a:gd name="T34" fmla="*/ 6 w 8"/>
                <a:gd name="T35" fmla="*/ 15 h 19"/>
                <a:gd name="T36" fmla="*/ 7 w 8"/>
                <a:gd name="T37" fmla="*/ 16 h 19"/>
                <a:gd name="T38" fmla="*/ 7 w 8"/>
                <a:gd name="T39" fmla="*/ 17 h 19"/>
                <a:gd name="T40" fmla="*/ 7 w 8"/>
                <a:gd name="T41" fmla="*/ 17 h 19"/>
                <a:gd name="T42" fmla="*/ 7 w 8"/>
                <a:gd name="T43" fmla="*/ 18 h 19"/>
                <a:gd name="T44" fmla="*/ 6 w 8"/>
                <a:gd name="T45" fmla="*/ 18 h 19"/>
                <a:gd name="T46" fmla="*/ 6 w 8"/>
                <a:gd name="T47" fmla="*/ 17 h 19"/>
                <a:gd name="T48" fmla="*/ 6 w 8"/>
                <a:gd name="T49" fmla="*/ 17 h 19"/>
                <a:gd name="T50" fmla="*/ 5 w 8"/>
                <a:gd name="T51" fmla="*/ 17 h 19"/>
                <a:gd name="T52" fmla="*/ 5 w 8"/>
                <a:gd name="T53" fmla="*/ 16 h 19"/>
                <a:gd name="T54" fmla="*/ 4 w 8"/>
                <a:gd name="T55" fmla="*/ 15 h 19"/>
                <a:gd name="T56" fmla="*/ 4 w 8"/>
                <a:gd name="T57" fmla="*/ 14 h 19"/>
                <a:gd name="T58" fmla="*/ 4 w 8"/>
                <a:gd name="T59" fmla="*/ 14 h 19"/>
                <a:gd name="T60" fmla="*/ 3 w 8"/>
                <a:gd name="T61" fmla="*/ 13 h 19"/>
                <a:gd name="T62" fmla="*/ 3 w 8"/>
                <a:gd name="T63" fmla="*/ 12 h 19"/>
                <a:gd name="T64" fmla="*/ 2 w 8"/>
                <a:gd name="T65" fmla="*/ 11 h 19"/>
                <a:gd name="T66" fmla="*/ 2 w 8"/>
                <a:gd name="T67" fmla="*/ 10 h 19"/>
                <a:gd name="T68" fmla="*/ 1 w 8"/>
                <a:gd name="T69" fmla="*/ 9 h 19"/>
                <a:gd name="T70" fmla="*/ 1 w 8"/>
                <a:gd name="T71" fmla="*/ 8 h 19"/>
                <a:gd name="T72" fmla="*/ 1 w 8"/>
                <a:gd name="T73" fmla="*/ 7 h 19"/>
                <a:gd name="T74" fmla="*/ 1 w 8"/>
                <a:gd name="T75" fmla="*/ 6 h 19"/>
                <a:gd name="T76" fmla="*/ 1 w 8"/>
                <a:gd name="T77" fmla="*/ 5 h 19"/>
                <a:gd name="T78" fmla="*/ 1 w 8"/>
                <a:gd name="T79" fmla="*/ 4 h 19"/>
                <a:gd name="T80" fmla="*/ 0 w 8"/>
                <a:gd name="T81" fmla="*/ 3 h 19"/>
                <a:gd name="T82" fmla="*/ 0 w 8"/>
                <a:gd name="T83" fmla="*/ 2 h 19"/>
                <a:gd name="T84" fmla="*/ 1 w 8"/>
                <a:gd name="T85" fmla="*/ 2 h 19"/>
                <a:gd name="T86" fmla="*/ 1 w 8"/>
                <a:gd name="T87" fmla="*/ 1 h 19"/>
                <a:gd name="T88" fmla="*/ 1 w 8"/>
                <a:gd name="T89" fmla="*/ 0 h 19"/>
                <a:gd name="T90" fmla="*/ 1 w 8"/>
                <a:gd name="T91" fmla="*/ 1 h 19"/>
                <a:gd name="T92" fmla="*/ 1 w 8"/>
                <a:gd name="T93" fmla="*/ 1 h 19"/>
                <a:gd name="T94" fmla="*/ 1 w 8"/>
                <a:gd name="T95" fmla="*/ 2 h 19"/>
                <a:gd name="T96" fmla="*/ 1 w 8"/>
                <a:gd name="T97" fmla="*/ 2 h 19"/>
                <a:gd name="T98" fmla="*/ 1 w 8"/>
                <a:gd name="T99" fmla="*/ 3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8" h="19">
                  <a:moveTo>
                    <a:pt x="1" y="3"/>
                  </a:moveTo>
                  <a:lnTo>
                    <a:pt x="2" y="4"/>
                  </a:lnTo>
                  <a:lnTo>
                    <a:pt x="2" y="5"/>
                  </a:lnTo>
                  <a:lnTo>
                    <a:pt x="2" y="5"/>
                  </a:lnTo>
                  <a:lnTo>
                    <a:pt x="2" y="6"/>
                  </a:lnTo>
                  <a:lnTo>
                    <a:pt x="2" y="7"/>
                  </a:lnTo>
                  <a:lnTo>
                    <a:pt x="3" y="8"/>
                  </a:lnTo>
                  <a:lnTo>
                    <a:pt x="3" y="8"/>
                  </a:lnTo>
                  <a:lnTo>
                    <a:pt x="3" y="9"/>
                  </a:lnTo>
                  <a:lnTo>
                    <a:pt x="4" y="10"/>
                  </a:lnTo>
                  <a:lnTo>
                    <a:pt x="4" y="11"/>
                  </a:lnTo>
                  <a:lnTo>
                    <a:pt x="4" y="11"/>
                  </a:lnTo>
                  <a:lnTo>
                    <a:pt x="5" y="12"/>
                  </a:lnTo>
                  <a:lnTo>
                    <a:pt x="5" y="13"/>
                  </a:lnTo>
                  <a:lnTo>
                    <a:pt x="5" y="13"/>
                  </a:lnTo>
                  <a:lnTo>
                    <a:pt x="6" y="14"/>
                  </a:lnTo>
                  <a:lnTo>
                    <a:pt x="6" y="14"/>
                  </a:lnTo>
                  <a:lnTo>
                    <a:pt x="6" y="15"/>
                  </a:lnTo>
                  <a:lnTo>
                    <a:pt x="7" y="16"/>
                  </a:lnTo>
                  <a:lnTo>
                    <a:pt x="7" y="17"/>
                  </a:lnTo>
                  <a:lnTo>
                    <a:pt x="7" y="17"/>
                  </a:lnTo>
                  <a:lnTo>
                    <a:pt x="7" y="18"/>
                  </a:lnTo>
                  <a:lnTo>
                    <a:pt x="6" y="18"/>
                  </a:lnTo>
                  <a:lnTo>
                    <a:pt x="6" y="17"/>
                  </a:lnTo>
                  <a:lnTo>
                    <a:pt x="6" y="17"/>
                  </a:lnTo>
                  <a:lnTo>
                    <a:pt x="5" y="17"/>
                  </a:lnTo>
                  <a:lnTo>
                    <a:pt x="5" y="16"/>
                  </a:lnTo>
                  <a:lnTo>
                    <a:pt x="4" y="15"/>
                  </a:lnTo>
                  <a:lnTo>
                    <a:pt x="4" y="14"/>
                  </a:lnTo>
                  <a:lnTo>
                    <a:pt x="4" y="14"/>
                  </a:lnTo>
                  <a:lnTo>
                    <a:pt x="3" y="13"/>
                  </a:lnTo>
                  <a:lnTo>
                    <a:pt x="3" y="12"/>
                  </a:lnTo>
                  <a:lnTo>
                    <a:pt x="2" y="11"/>
                  </a:lnTo>
                  <a:lnTo>
                    <a:pt x="2" y="10"/>
                  </a:lnTo>
                  <a:lnTo>
                    <a:pt x="1" y="9"/>
                  </a:lnTo>
                  <a:lnTo>
                    <a:pt x="1" y="8"/>
                  </a:lnTo>
                  <a:lnTo>
                    <a:pt x="1" y="7"/>
                  </a:lnTo>
                  <a:lnTo>
                    <a:pt x="1" y="6"/>
                  </a:lnTo>
                  <a:lnTo>
                    <a:pt x="1" y="5"/>
                  </a:lnTo>
                  <a:lnTo>
                    <a:pt x="1" y="4"/>
                  </a:lnTo>
                  <a:lnTo>
                    <a:pt x="0" y="3"/>
                  </a:lnTo>
                  <a:lnTo>
                    <a:pt x="0" y="2"/>
                  </a:lnTo>
                  <a:lnTo>
                    <a:pt x="1" y="2"/>
                  </a:lnTo>
                  <a:lnTo>
                    <a:pt x="1" y="1"/>
                  </a:lnTo>
                  <a:lnTo>
                    <a:pt x="1" y="0"/>
                  </a:lnTo>
                  <a:lnTo>
                    <a:pt x="1" y="1"/>
                  </a:lnTo>
                  <a:lnTo>
                    <a:pt x="1" y="1"/>
                  </a:lnTo>
                  <a:lnTo>
                    <a:pt x="1" y="2"/>
                  </a:lnTo>
                  <a:lnTo>
                    <a:pt x="1" y="2"/>
                  </a:lnTo>
                  <a:lnTo>
                    <a:pt x="1" y="3"/>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35" name="Freeform 632"/>
            <p:cNvSpPr>
              <a:spLocks/>
            </p:cNvSpPr>
            <p:nvPr/>
          </p:nvSpPr>
          <p:spPr bwMode="auto">
            <a:xfrm>
              <a:off x="887" y="3653"/>
              <a:ext cx="8" cy="20"/>
            </a:xfrm>
            <a:custGeom>
              <a:avLst/>
              <a:gdLst>
                <a:gd name="T0" fmla="*/ 1 w 8"/>
                <a:gd name="T1" fmla="*/ 2 h 20"/>
                <a:gd name="T2" fmla="*/ 1 w 8"/>
                <a:gd name="T3" fmla="*/ 3 h 20"/>
                <a:gd name="T4" fmla="*/ 2 w 8"/>
                <a:gd name="T5" fmla="*/ 4 h 20"/>
                <a:gd name="T6" fmla="*/ 2 w 8"/>
                <a:gd name="T7" fmla="*/ 5 h 20"/>
                <a:gd name="T8" fmla="*/ 2 w 8"/>
                <a:gd name="T9" fmla="*/ 5 h 20"/>
                <a:gd name="T10" fmla="*/ 2 w 8"/>
                <a:gd name="T11" fmla="*/ 6 h 20"/>
                <a:gd name="T12" fmla="*/ 2 w 8"/>
                <a:gd name="T13" fmla="*/ 7 h 20"/>
                <a:gd name="T14" fmla="*/ 3 w 8"/>
                <a:gd name="T15" fmla="*/ 8 h 20"/>
                <a:gd name="T16" fmla="*/ 3 w 8"/>
                <a:gd name="T17" fmla="*/ 8 h 20"/>
                <a:gd name="T18" fmla="*/ 3 w 8"/>
                <a:gd name="T19" fmla="*/ 9 h 20"/>
                <a:gd name="T20" fmla="*/ 4 w 8"/>
                <a:gd name="T21" fmla="*/ 11 h 20"/>
                <a:gd name="T22" fmla="*/ 4 w 8"/>
                <a:gd name="T23" fmla="*/ 11 h 20"/>
                <a:gd name="T24" fmla="*/ 5 w 8"/>
                <a:gd name="T25" fmla="*/ 12 h 20"/>
                <a:gd name="T26" fmla="*/ 5 w 8"/>
                <a:gd name="T27" fmla="*/ 13 h 20"/>
                <a:gd name="T28" fmla="*/ 5 w 8"/>
                <a:gd name="T29" fmla="*/ 14 h 20"/>
                <a:gd name="T30" fmla="*/ 6 w 8"/>
                <a:gd name="T31" fmla="*/ 14 h 20"/>
                <a:gd name="T32" fmla="*/ 6 w 8"/>
                <a:gd name="T33" fmla="*/ 14 h 20"/>
                <a:gd name="T34" fmla="*/ 6 w 8"/>
                <a:gd name="T35" fmla="*/ 15 h 20"/>
                <a:gd name="T36" fmla="*/ 6 w 8"/>
                <a:gd name="T37" fmla="*/ 16 h 20"/>
                <a:gd name="T38" fmla="*/ 7 w 8"/>
                <a:gd name="T39" fmla="*/ 16 h 20"/>
                <a:gd name="T40" fmla="*/ 7 w 8"/>
                <a:gd name="T41" fmla="*/ 17 h 20"/>
                <a:gd name="T42" fmla="*/ 7 w 8"/>
                <a:gd name="T43" fmla="*/ 17 h 20"/>
                <a:gd name="T44" fmla="*/ 7 w 8"/>
                <a:gd name="T45" fmla="*/ 18 h 20"/>
                <a:gd name="T46" fmla="*/ 7 w 8"/>
                <a:gd name="T47" fmla="*/ 19 h 20"/>
                <a:gd name="T48" fmla="*/ 6 w 8"/>
                <a:gd name="T49" fmla="*/ 18 h 20"/>
                <a:gd name="T50" fmla="*/ 6 w 8"/>
                <a:gd name="T51" fmla="*/ 17 h 20"/>
                <a:gd name="T52" fmla="*/ 6 w 8"/>
                <a:gd name="T53" fmla="*/ 17 h 20"/>
                <a:gd name="T54" fmla="*/ 5 w 8"/>
                <a:gd name="T55" fmla="*/ 17 h 20"/>
                <a:gd name="T56" fmla="*/ 5 w 8"/>
                <a:gd name="T57" fmla="*/ 16 h 20"/>
                <a:gd name="T58" fmla="*/ 5 w 8"/>
                <a:gd name="T59" fmla="*/ 15 h 20"/>
                <a:gd name="T60" fmla="*/ 4 w 8"/>
                <a:gd name="T61" fmla="*/ 14 h 20"/>
                <a:gd name="T62" fmla="*/ 4 w 8"/>
                <a:gd name="T63" fmla="*/ 14 h 20"/>
                <a:gd name="T64" fmla="*/ 3 w 8"/>
                <a:gd name="T65" fmla="*/ 13 h 20"/>
                <a:gd name="T66" fmla="*/ 3 w 8"/>
                <a:gd name="T67" fmla="*/ 11 h 20"/>
                <a:gd name="T68" fmla="*/ 2 w 8"/>
                <a:gd name="T69" fmla="*/ 11 h 20"/>
                <a:gd name="T70" fmla="*/ 2 w 8"/>
                <a:gd name="T71" fmla="*/ 10 h 20"/>
                <a:gd name="T72" fmla="*/ 1 w 8"/>
                <a:gd name="T73" fmla="*/ 8 h 20"/>
                <a:gd name="T74" fmla="*/ 1 w 8"/>
                <a:gd name="T75" fmla="*/ 8 h 20"/>
                <a:gd name="T76" fmla="*/ 1 w 8"/>
                <a:gd name="T77" fmla="*/ 7 h 20"/>
                <a:gd name="T78" fmla="*/ 0 w 8"/>
                <a:gd name="T79" fmla="*/ 5 h 20"/>
                <a:gd name="T80" fmla="*/ 0 w 8"/>
                <a:gd name="T81" fmla="*/ 5 h 20"/>
                <a:gd name="T82" fmla="*/ 0 w 8"/>
                <a:gd name="T83" fmla="*/ 4 h 20"/>
                <a:gd name="T84" fmla="*/ 0 w 8"/>
                <a:gd name="T85" fmla="*/ 2 h 20"/>
                <a:gd name="T86" fmla="*/ 0 w 8"/>
                <a:gd name="T87" fmla="*/ 2 h 20"/>
                <a:gd name="T88" fmla="*/ 0 w 8"/>
                <a:gd name="T89" fmla="*/ 1 h 20"/>
                <a:gd name="T90" fmla="*/ 0 w 8"/>
                <a:gd name="T91" fmla="*/ 0 h 20"/>
                <a:gd name="T92" fmla="*/ 1 w 8"/>
                <a:gd name="T93" fmla="*/ 0 h 20"/>
                <a:gd name="T94" fmla="*/ 1 w 8"/>
                <a:gd name="T95" fmla="*/ 1 h 20"/>
                <a:gd name="T96" fmla="*/ 1 w 8"/>
                <a:gd name="T97" fmla="*/ 1 h 20"/>
                <a:gd name="T98" fmla="*/ 1 w 8"/>
                <a:gd name="T99" fmla="*/ 2 h 20"/>
                <a:gd name="T100" fmla="*/ 1 w 8"/>
                <a:gd name="T101"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 h="20">
                  <a:moveTo>
                    <a:pt x="1" y="2"/>
                  </a:moveTo>
                  <a:lnTo>
                    <a:pt x="1" y="3"/>
                  </a:lnTo>
                  <a:lnTo>
                    <a:pt x="2" y="4"/>
                  </a:lnTo>
                  <a:lnTo>
                    <a:pt x="2" y="5"/>
                  </a:lnTo>
                  <a:lnTo>
                    <a:pt x="2" y="5"/>
                  </a:lnTo>
                  <a:lnTo>
                    <a:pt x="2" y="6"/>
                  </a:lnTo>
                  <a:lnTo>
                    <a:pt x="2" y="7"/>
                  </a:lnTo>
                  <a:lnTo>
                    <a:pt x="3" y="8"/>
                  </a:lnTo>
                  <a:lnTo>
                    <a:pt x="3" y="8"/>
                  </a:lnTo>
                  <a:lnTo>
                    <a:pt x="3" y="9"/>
                  </a:lnTo>
                  <a:lnTo>
                    <a:pt x="4" y="11"/>
                  </a:lnTo>
                  <a:lnTo>
                    <a:pt x="4" y="11"/>
                  </a:lnTo>
                  <a:lnTo>
                    <a:pt x="5" y="12"/>
                  </a:lnTo>
                  <a:lnTo>
                    <a:pt x="5" y="13"/>
                  </a:lnTo>
                  <a:lnTo>
                    <a:pt x="5" y="14"/>
                  </a:lnTo>
                  <a:lnTo>
                    <a:pt x="6" y="14"/>
                  </a:lnTo>
                  <a:lnTo>
                    <a:pt x="6" y="14"/>
                  </a:lnTo>
                  <a:lnTo>
                    <a:pt x="6" y="15"/>
                  </a:lnTo>
                  <a:lnTo>
                    <a:pt x="6" y="16"/>
                  </a:lnTo>
                  <a:lnTo>
                    <a:pt x="7" y="16"/>
                  </a:lnTo>
                  <a:lnTo>
                    <a:pt x="7" y="17"/>
                  </a:lnTo>
                  <a:lnTo>
                    <a:pt x="7" y="17"/>
                  </a:lnTo>
                  <a:lnTo>
                    <a:pt x="7" y="18"/>
                  </a:lnTo>
                  <a:lnTo>
                    <a:pt x="7" y="19"/>
                  </a:lnTo>
                  <a:lnTo>
                    <a:pt x="6" y="18"/>
                  </a:lnTo>
                  <a:lnTo>
                    <a:pt x="6" y="17"/>
                  </a:lnTo>
                  <a:lnTo>
                    <a:pt x="6" y="17"/>
                  </a:lnTo>
                  <a:lnTo>
                    <a:pt x="5" y="17"/>
                  </a:lnTo>
                  <a:lnTo>
                    <a:pt x="5" y="16"/>
                  </a:lnTo>
                  <a:lnTo>
                    <a:pt x="5" y="15"/>
                  </a:lnTo>
                  <a:lnTo>
                    <a:pt x="4" y="14"/>
                  </a:lnTo>
                  <a:lnTo>
                    <a:pt x="4" y="14"/>
                  </a:lnTo>
                  <a:lnTo>
                    <a:pt x="3" y="13"/>
                  </a:lnTo>
                  <a:lnTo>
                    <a:pt x="3" y="11"/>
                  </a:lnTo>
                  <a:lnTo>
                    <a:pt x="2" y="11"/>
                  </a:lnTo>
                  <a:lnTo>
                    <a:pt x="2" y="10"/>
                  </a:lnTo>
                  <a:lnTo>
                    <a:pt x="1" y="8"/>
                  </a:lnTo>
                  <a:lnTo>
                    <a:pt x="1" y="8"/>
                  </a:lnTo>
                  <a:lnTo>
                    <a:pt x="1" y="7"/>
                  </a:lnTo>
                  <a:lnTo>
                    <a:pt x="0" y="5"/>
                  </a:lnTo>
                  <a:lnTo>
                    <a:pt x="0" y="5"/>
                  </a:lnTo>
                  <a:lnTo>
                    <a:pt x="0" y="4"/>
                  </a:lnTo>
                  <a:lnTo>
                    <a:pt x="0" y="2"/>
                  </a:lnTo>
                  <a:lnTo>
                    <a:pt x="0" y="2"/>
                  </a:lnTo>
                  <a:lnTo>
                    <a:pt x="0" y="1"/>
                  </a:lnTo>
                  <a:lnTo>
                    <a:pt x="0" y="0"/>
                  </a:lnTo>
                  <a:lnTo>
                    <a:pt x="1" y="0"/>
                  </a:lnTo>
                  <a:lnTo>
                    <a:pt x="1" y="1"/>
                  </a:lnTo>
                  <a:lnTo>
                    <a:pt x="1" y="1"/>
                  </a:lnTo>
                  <a:lnTo>
                    <a:pt x="1" y="2"/>
                  </a:lnTo>
                  <a:lnTo>
                    <a:pt x="1" y="2"/>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36" name="Freeform 633"/>
            <p:cNvSpPr>
              <a:spLocks/>
            </p:cNvSpPr>
            <p:nvPr/>
          </p:nvSpPr>
          <p:spPr bwMode="auto">
            <a:xfrm>
              <a:off x="881" y="3664"/>
              <a:ext cx="7" cy="16"/>
            </a:xfrm>
            <a:custGeom>
              <a:avLst/>
              <a:gdLst>
                <a:gd name="T0" fmla="*/ 1 w 7"/>
                <a:gd name="T1" fmla="*/ 2 h 16"/>
                <a:gd name="T2" fmla="*/ 1 w 7"/>
                <a:gd name="T3" fmla="*/ 3 h 16"/>
                <a:gd name="T4" fmla="*/ 1 w 7"/>
                <a:gd name="T5" fmla="*/ 4 h 16"/>
                <a:gd name="T6" fmla="*/ 1 w 7"/>
                <a:gd name="T7" fmla="*/ 4 h 16"/>
                <a:gd name="T8" fmla="*/ 2 w 7"/>
                <a:gd name="T9" fmla="*/ 4 h 16"/>
                <a:gd name="T10" fmla="*/ 2 w 7"/>
                <a:gd name="T11" fmla="*/ 5 h 16"/>
                <a:gd name="T12" fmla="*/ 2 w 7"/>
                <a:gd name="T13" fmla="*/ 6 h 16"/>
                <a:gd name="T14" fmla="*/ 2 w 7"/>
                <a:gd name="T15" fmla="*/ 6 h 16"/>
                <a:gd name="T16" fmla="*/ 3 w 7"/>
                <a:gd name="T17" fmla="*/ 7 h 16"/>
                <a:gd name="T18" fmla="*/ 3 w 7"/>
                <a:gd name="T19" fmla="*/ 8 h 16"/>
                <a:gd name="T20" fmla="*/ 3 w 7"/>
                <a:gd name="T21" fmla="*/ 8 h 16"/>
                <a:gd name="T22" fmla="*/ 3 w 7"/>
                <a:gd name="T23" fmla="*/ 9 h 16"/>
                <a:gd name="T24" fmla="*/ 4 w 7"/>
                <a:gd name="T25" fmla="*/ 9 h 16"/>
                <a:gd name="T26" fmla="*/ 4 w 7"/>
                <a:gd name="T27" fmla="*/ 9 h 16"/>
                <a:gd name="T28" fmla="*/ 4 w 7"/>
                <a:gd name="T29" fmla="*/ 10 h 16"/>
                <a:gd name="T30" fmla="*/ 5 w 7"/>
                <a:gd name="T31" fmla="*/ 11 h 16"/>
                <a:gd name="T32" fmla="*/ 5 w 7"/>
                <a:gd name="T33" fmla="*/ 11 h 16"/>
                <a:gd name="T34" fmla="*/ 6 w 7"/>
                <a:gd name="T35" fmla="*/ 12 h 16"/>
                <a:gd name="T36" fmla="*/ 6 w 7"/>
                <a:gd name="T37" fmla="*/ 13 h 16"/>
                <a:gd name="T38" fmla="*/ 6 w 7"/>
                <a:gd name="T39" fmla="*/ 14 h 16"/>
                <a:gd name="T40" fmla="*/ 6 w 7"/>
                <a:gd name="T41" fmla="*/ 14 h 16"/>
                <a:gd name="T42" fmla="*/ 6 w 7"/>
                <a:gd name="T43" fmla="*/ 15 h 16"/>
                <a:gd name="T44" fmla="*/ 6 w 7"/>
                <a:gd name="T45" fmla="*/ 15 h 16"/>
                <a:gd name="T46" fmla="*/ 5 w 7"/>
                <a:gd name="T47" fmla="*/ 15 h 16"/>
                <a:gd name="T48" fmla="*/ 5 w 7"/>
                <a:gd name="T49" fmla="*/ 14 h 16"/>
                <a:gd name="T50" fmla="*/ 5 w 7"/>
                <a:gd name="T51" fmla="*/ 14 h 16"/>
                <a:gd name="T52" fmla="*/ 5 w 7"/>
                <a:gd name="T53" fmla="*/ 14 h 16"/>
                <a:gd name="T54" fmla="*/ 4 w 7"/>
                <a:gd name="T55" fmla="*/ 14 h 16"/>
                <a:gd name="T56" fmla="*/ 4 w 7"/>
                <a:gd name="T57" fmla="*/ 13 h 16"/>
                <a:gd name="T58" fmla="*/ 4 w 7"/>
                <a:gd name="T59" fmla="*/ 12 h 16"/>
                <a:gd name="T60" fmla="*/ 3 w 7"/>
                <a:gd name="T61" fmla="*/ 11 h 16"/>
                <a:gd name="T62" fmla="*/ 3 w 7"/>
                <a:gd name="T63" fmla="*/ 11 h 16"/>
                <a:gd name="T64" fmla="*/ 3 w 7"/>
                <a:gd name="T65" fmla="*/ 10 h 16"/>
                <a:gd name="T66" fmla="*/ 2 w 7"/>
                <a:gd name="T67" fmla="*/ 9 h 16"/>
                <a:gd name="T68" fmla="*/ 2 w 7"/>
                <a:gd name="T69" fmla="*/ 9 h 16"/>
                <a:gd name="T70" fmla="*/ 1 w 7"/>
                <a:gd name="T71" fmla="*/ 8 h 16"/>
                <a:gd name="T72" fmla="*/ 1 w 7"/>
                <a:gd name="T73" fmla="*/ 7 h 16"/>
                <a:gd name="T74" fmla="*/ 1 w 7"/>
                <a:gd name="T75" fmla="*/ 6 h 16"/>
                <a:gd name="T76" fmla="*/ 0 w 7"/>
                <a:gd name="T77" fmla="*/ 6 h 16"/>
                <a:gd name="T78" fmla="*/ 0 w 7"/>
                <a:gd name="T79" fmla="*/ 5 h 16"/>
                <a:gd name="T80" fmla="*/ 0 w 7"/>
                <a:gd name="T81" fmla="*/ 4 h 16"/>
                <a:gd name="T82" fmla="*/ 0 w 7"/>
                <a:gd name="T83" fmla="*/ 3 h 16"/>
                <a:gd name="T84" fmla="*/ 0 w 7"/>
                <a:gd name="T85" fmla="*/ 2 h 16"/>
                <a:gd name="T86" fmla="*/ 0 w 7"/>
                <a:gd name="T87" fmla="*/ 1 h 16"/>
                <a:gd name="T88" fmla="*/ 0 w 7"/>
                <a:gd name="T89" fmla="*/ 1 h 16"/>
                <a:gd name="T90" fmla="*/ 0 w 7"/>
                <a:gd name="T91" fmla="*/ 0 h 16"/>
                <a:gd name="T92" fmla="*/ 1 w 7"/>
                <a:gd name="T93" fmla="*/ 0 h 16"/>
                <a:gd name="T94" fmla="*/ 1 w 7"/>
                <a:gd name="T95" fmla="*/ 1 h 16"/>
                <a:gd name="T96" fmla="*/ 1 w 7"/>
                <a:gd name="T97" fmla="*/ 1 h 16"/>
                <a:gd name="T98" fmla="*/ 1 w 7"/>
                <a:gd name="T99" fmla="*/ 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 h="16">
                  <a:moveTo>
                    <a:pt x="1" y="2"/>
                  </a:moveTo>
                  <a:lnTo>
                    <a:pt x="1" y="3"/>
                  </a:lnTo>
                  <a:lnTo>
                    <a:pt x="1" y="4"/>
                  </a:lnTo>
                  <a:lnTo>
                    <a:pt x="1" y="4"/>
                  </a:lnTo>
                  <a:lnTo>
                    <a:pt x="2" y="4"/>
                  </a:lnTo>
                  <a:lnTo>
                    <a:pt x="2" y="5"/>
                  </a:lnTo>
                  <a:lnTo>
                    <a:pt x="2" y="6"/>
                  </a:lnTo>
                  <a:lnTo>
                    <a:pt x="2" y="6"/>
                  </a:lnTo>
                  <a:lnTo>
                    <a:pt x="3" y="7"/>
                  </a:lnTo>
                  <a:lnTo>
                    <a:pt x="3" y="8"/>
                  </a:lnTo>
                  <a:lnTo>
                    <a:pt x="3" y="8"/>
                  </a:lnTo>
                  <a:lnTo>
                    <a:pt x="3" y="9"/>
                  </a:lnTo>
                  <a:lnTo>
                    <a:pt x="4" y="9"/>
                  </a:lnTo>
                  <a:lnTo>
                    <a:pt x="4" y="9"/>
                  </a:lnTo>
                  <a:lnTo>
                    <a:pt x="4" y="10"/>
                  </a:lnTo>
                  <a:lnTo>
                    <a:pt x="5" y="11"/>
                  </a:lnTo>
                  <a:lnTo>
                    <a:pt x="5" y="11"/>
                  </a:lnTo>
                  <a:lnTo>
                    <a:pt x="6" y="12"/>
                  </a:lnTo>
                  <a:lnTo>
                    <a:pt x="6" y="13"/>
                  </a:lnTo>
                  <a:lnTo>
                    <a:pt x="6" y="14"/>
                  </a:lnTo>
                  <a:lnTo>
                    <a:pt x="6" y="14"/>
                  </a:lnTo>
                  <a:lnTo>
                    <a:pt x="6" y="15"/>
                  </a:lnTo>
                  <a:lnTo>
                    <a:pt x="6" y="15"/>
                  </a:lnTo>
                  <a:lnTo>
                    <a:pt x="5" y="15"/>
                  </a:lnTo>
                  <a:lnTo>
                    <a:pt x="5" y="14"/>
                  </a:lnTo>
                  <a:lnTo>
                    <a:pt x="5" y="14"/>
                  </a:lnTo>
                  <a:lnTo>
                    <a:pt x="5" y="14"/>
                  </a:lnTo>
                  <a:lnTo>
                    <a:pt x="4" y="14"/>
                  </a:lnTo>
                  <a:lnTo>
                    <a:pt x="4" y="13"/>
                  </a:lnTo>
                  <a:lnTo>
                    <a:pt x="4" y="12"/>
                  </a:lnTo>
                  <a:lnTo>
                    <a:pt x="3" y="11"/>
                  </a:lnTo>
                  <a:lnTo>
                    <a:pt x="3" y="11"/>
                  </a:lnTo>
                  <a:lnTo>
                    <a:pt x="3" y="10"/>
                  </a:lnTo>
                  <a:lnTo>
                    <a:pt x="2" y="9"/>
                  </a:lnTo>
                  <a:lnTo>
                    <a:pt x="2" y="9"/>
                  </a:lnTo>
                  <a:lnTo>
                    <a:pt x="1" y="8"/>
                  </a:lnTo>
                  <a:lnTo>
                    <a:pt x="1" y="7"/>
                  </a:lnTo>
                  <a:lnTo>
                    <a:pt x="1" y="6"/>
                  </a:lnTo>
                  <a:lnTo>
                    <a:pt x="0" y="6"/>
                  </a:lnTo>
                  <a:lnTo>
                    <a:pt x="0" y="5"/>
                  </a:lnTo>
                  <a:lnTo>
                    <a:pt x="0" y="4"/>
                  </a:lnTo>
                  <a:lnTo>
                    <a:pt x="0" y="3"/>
                  </a:lnTo>
                  <a:lnTo>
                    <a:pt x="0" y="2"/>
                  </a:lnTo>
                  <a:lnTo>
                    <a:pt x="0" y="1"/>
                  </a:lnTo>
                  <a:lnTo>
                    <a:pt x="0" y="1"/>
                  </a:lnTo>
                  <a:lnTo>
                    <a:pt x="0" y="0"/>
                  </a:lnTo>
                  <a:lnTo>
                    <a:pt x="1" y="0"/>
                  </a:lnTo>
                  <a:lnTo>
                    <a:pt x="1" y="1"/>
                  </a:lnTo>
                  <a:lnTo>
                    <a:pt x="1" y="1"/>
                  </a:lnTo>
                  <a:lnTo>
                    <a:pt x="1" y="2"/>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37" name="Freeform 634"/>
            <p:cNvSpPr>
              <a:spLocks/>
            </p:cNvSpPr>
            <p:nvPr/>
          </p:nvSpPr>
          <p:spPr bwMode="auto">
            <a:xfrm>
              <a:off x="876" y="3671"/>
              <a:ext cx="6" cy="15"/>
            </a:xfrm>
            <a:custGeom>
              <a:avLst/>
              <a:gdLst>
                <a:gd name="T0" fmla="*/ 1 w 6"/>
                <a:gd name="T1" fmla="*/ 2 h 15"/>
                <a:gd name="T2" fmla="*/ 1 w 6"/>
                <a:gd name="T3" fmla="*/ 3 h 15"/>
                <a:gd name="T4" fmla="*/ 1 w 6"/>
                <a:gd name="T5" fmla="*/ 4 h 15"/>
                <a:gd name="T6" fmla="*/ 1 w 6"/>
                <a:gd name="T7" fmla="*/ 4 h 15"/>
                <a:gd name="T8" fmla="*/ 1 w 6"/>
                <a:gd name="T9" fmla="*/ 5 h 15"/>
                <a:gd name="T10" fmla="*/ 2 w 6"/>
                <a:gd name="T11" fmla="*/ 6 h 15"/>
                <a:gd name="T12" fmla="*/ 2 w 6"/>
                <a:gd name="T13" fmla="*/ 6 h 15"/>
                <a:gd name="T14" fmla="*/ 2 w 6"/>
                <a:gd name="T15" fmla="*/ 6 h 15"/>
                <a:gd name="T16" fmla="*/ 2 w 6"/>
                <a:gd name="T17" fmla="*/ 7 h 15"/>
                <a:gd name="T18" fmla="*/ 3 w 6"/>
                <a:gd name="T19" fmla="*/ 7 h 15"/>
                <a:gd name="T20" fmla="*/ 3 w 6"/>
                <a:gd name="T21" fmla="*/ 8 h 15"/>
                <a:gd name="T22" fmla="*/ 3 w 6"/>
                <a:gd name="T23" fmla="*/ 8 h 15"/>
                <a:gd name="T24" fmla="*/ 3 w 6"/>
                <a:gd name="T25" fmla="*/ 8 h 15"/>
                <a:gd name="T26" fmla="*/ 4 w 6"/>
                <a:gd name="T27" fmla="*/ 9 h 15"/>
                <a:gd name="T28" fmla="*/ 4 w 6"/>
                <a:gd name="T29" fmla="*/ 10 h 15"/>
                <a:gd name="T30" fmla="*/ 5 w 6"/>
                <a:gd name="T31" fmla="*/ 11 h 15"/>
                <a:gd name="T32" fmla="*/ 5 w 6"/>
                <a:gd name="T33" fmla="*/ 11 h 15"/>
                <a:gd name="T34" fmla="*/ 5 w 6"/>
                <a:gd name="T35" fmla="*/ 12 h 15"/>
                <a:gd name="T36" fmla="*/ 5 w 6"/>
                <a:gd name="T37" fmla="*/ 13 h 15"/>
                <a:gd name="T38" fmla="*/ 5 w 6"/>
                <a:gd name="T39" fmla="*/ 13 h 15"/>
                <a:gd name="T40" fmla="*/ 5 w 6"/>
                <a:gd name="T41" fmla="*/ 14 h 15"/>
                <a:gd name="T42" fmla="*/ 5 w 6"/>
                <a:gd name="T43" fmla="*/ 13 h 15"/>
                <a:gd name="T44" fmla="*/ 5 w 6"/>
                <a:gd name="T45" fmla="*/ 13 h 15"/>
                <a:gd name="T46" fmla="*/ 5 w 6"/>
                <a:gd name="T47" fmla="*/ 13 h 15"/>
                <a:gd name="T48" fmla="*/ 4 w 6"/>
                <a:gd name="T49" fmla="*/ 13 h 15"/>
                <a:gd name="T50" fmla="*/ 4 w 6"/>
                <a:gd name="T51" fmla="*/ 12 h 15"/>
                <a:gd name="T52" fmla="*/ 3 w 6"/>
                <a:gd name="T53" fmla="*/ 11 h 15"/>
                <a:gd name="T54" fmla="*/ 3 w 6"/>
                <a:gd name="T55" fmla="*/ 11 h 15"/>
                <a:gd name="T56" fmla="*/ 2 w 6"/>
                <a:gd name="T57" fmla="*/ 11 h 15"/>
                <a:gd name="T58" fmla="*/ 2 w 6"/>
                <a:gd name="T59" fmla="*/ 10 h 15"/>
                <a:gd name="T60" fmla="*/ 2 w 6"/>
                <a:gd name="T61" fmla="*/ 9 h 15"/>
                <a:gd name="T62" fmla="*/ 1 w 6"/>
                <a:gd name="T63" fmla="*/ 8 h 15"/>
                <a:gd name="T64" fmla="*/ 1 w 6"/>
                <a:gd name="T65" fmla="*/ 8 h 15"/>
                <a:gd name="T66" fmla="*/ 1 w 6"/>
                <a:gd name="T67" fmla="*/ 7 h 15"/>
                <a:gd name="T68" fmla="*/ 0 w 6"/>
                <a:gd name="T69" fmla="*/ 6 h 15"/>
                <a:gd name="T70" fmla="*/ 0 w 6"/>
                <a:gd name="T71" fmla="*/ 6 h 15"/>
                <a:gd name="T72" fmla="*/ 0 w 6"/>
                <a:gd name="T73" fmla="*/ 5 h 15"/>
                <a:gd name="T74" fmla="*/ 0 w 6"/>
                <a:gd name="T75" fmla="*/ 4 h 15"/>
                <a:gd name="T76" fmla="*/ 0 w 6"/>
                <a:gd name="T77" fmla="*/ 4 h 15"/>
                <a:gd name="T78" fmla="*/ 0 w 6"/>
                <a:gd name="T79" fmla="*/ 3 h 15"/>
                <a:gd name="T80" fmla="*/ 0 w 6"/>
                <a:gd name="T81" fmla="*/ 2 h 15"/>
                <a:gd name="T82" fmla="*/ 0 w 6"/>
                <a:gd name="T83" fmla="*/ 1 h 15"/>
                <a:gd name="T84" fmla="*/ 0 w 6"/>
                <a:gd name="T85" fmla="*/ 1 h 15"/>
                <a:gd name="T86" fmla="*/ 0 w 6"/>
                <a:gd name="T87" fmla="*/ 0 h 15"/>
                <a:gd name="T88" fmla="*/ 0 w 6"/>
                <a:gd name="T89" fmla="*/ 0 h 15"/>
                <a:gd name="T90" fmla="*/ 1 w 6"/>
                <a:gd name="T91" fmla="*/ 1 h 15"/>
                <a:gd name="T92" fmla="*/ 1 w 6"/>
                <a:gd name="T93" fmla="*/ 1 h 15"/>
                <a:gd name="T94" fmla="*/ 1 w 6"/>
                <a:gd name="T95" fmla="*/ 2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 h="15">
                  <a:moveTo>
                    <a:pt x="1" y="2"/>
                  </a:moveTo>
                  <a:lnTo>
                    <a:pt x="1" y="3"/>
                  </a:lnTo>
                  <a:lnTo>
                    <a:pt x="1" y="4"/>
                  </a:lnTo>
                  <a:lnTo>
                    <a:pt x="1" y="4"/>
                  </a:lnTo>
                  <a:lnTo>
                    <a:pt x="1" y="5"/>
                  </a:lnTo>
                  <a:lnTo>
                    <a:pt x="2" y="6"/>
                  </a:lnTo>
                  <a:lnTo>
                    <a:pt x="2" y="6"/>
                  </a:lnTo>
                  <a:lnTo>
                    <a:pt x="2" y="6"/>
                  </a:lnTo>
                  <a:lnTo>
                    <a:pt x="2" y="7"/>
                  </a:lnTo>
                  <a:lnTo>
                    <a:pt x="3" y="7"/>
                  </a:lnTo>
                  <a:lnTo>
                    <a:pt x="3" y="8"/>
                  </a:lnTo>
                  <a:lnTo>
                    <a:pt x="3" y="8"/>
                  </a:lnTo>
                  <a:lnTo>
                    <a:pt x="3" y="8"/>
                  </a:lnTo>
                  <a:lnTo>
                    <a:pt x="4" y="9"/>
                  </a:lnTo>
                  <a:lnTo>
                    <a:pt x="4" y="10"/>
                  </a:lnTo>
                  <a:lnTo>
                    <a:pt x="5" y="11"/>
                  </a:lnTo>
                  <a:lnTo>
                    <a:pt x="5" y="11"/>
                  </a:lnTo>
                  <a:lnTo>
                    <a:pt x="5" y="12"/>
                  </a:lnTo>
                  <a:lnTo>
                    <a:pt x="5" y="13"/>
                  </a:lnTo>
                  <a:lnTo>
                    <a:pt x="5" y="13"/>
                  </a:lnTo>
                  <a:lnTo>
                    <a:pt x="5" y="14"/>
                  </a:lnTo>
                  <a:lnTo>
                    <a:pt x="5" y="13"/>
                  </a:lnTo>
                  <a:lnTo>
                    <a:pt x="5" y="13"/>
                  </a:lnTo>
                  <a:lnTo>
                    <a:pt x="5" y="13"/>
                  </a:lnTo>
                  <a:lnTo>
                    <a:pt x="4" y="13"/>
                  </a:lnTo>
                  <a:lnTo>
                    <a:pt x="4" y="12"/>
                  </a:lnTo>
                  <a:lnTo>
                    <a:pt x="3" y="11"/>
                  </a:lnTo>
                  <a:lnTo>
                    <a:pt x="3" y="11"/>
                  </a:lnTo>
                  <a:lnTo>
                    <a:pt x="2" y="11"/>
                  </a:lnTo>
                  <a:lnTo>
                    <a:pt x="2" y="10"/>
                  </a:lnTo>
                  <a:lnTo>
                    <a:pt x="2" y="9"/>
                  </a:lnTo>
                  <a:lnTo>
                    <a:pt x="1" y="8"/>
                  </a:lnTo>
                  <a:lnTo>
                    <a:pt x="1" y="8"/>
                  </a:lnTo>
                  <a:lnTo>
                    <a:pt x="1" y="7"/>
                  </a:lnTo>
                  <a:lnTo>
                    <a:pt x="0" y="6"/>
                  </a:lnTo>
                  <a:lnTo>
                    <a:pt x="0" y="6"/>
                  </a:lnTo>
                  <a:lnTo>
                    <a:pt x="0" y="5"/>
                  </a:lnTo>
                  <a:lnTo>
                    <a:pt x="0" y="4"/>
                  </a:lnTo>
                  <a:lnTo>
                    <a:pt x="0" y="4"/>
                  </a:lnTo>
                  <a:lnTo>
                    <a:pt x="0" y="3"/>
                  </a:lnTo>
                  <a:lnTo>
                    <a:pt x="0" y="2"/>
                  </a:lnTo>
                  <a:lnTo>
                    <a:pt x="0" y="1"/>
                  </a:lnTo>
                  <a:lnTo>
                    <a:pt x="0" y="1"/>
                  </a:lnTo>
                  <a:lnTo>
                    <a:pt x="0" y="0"/>
                  </a:lnTo>
                  <a:lnTo>
                    <a:pt x="0" y="0"/>
                  </a:lnTo>
                  <a:lnTo>
                    <a:pt x="1" y="1"/>
                  </a:lnTo>
                  <a:lnTo>
                    <a:pt x="1" y="1"/>
                  </a:lnTo>
                  <a:lnTo>
                    <a:pt x="1" y="2"/>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38" name="Freeform 635"/>
            <p:cNvSpPr>
              <a:spLocks/>
            </p:cNvSpPr>
            <p:nvPr/>
          </p:nvSpPr>
          <p:spPr bwMode="auto">
            <a:xfrm>
              <a:off x="871" y="3674"/>
              <a:ext cx="7" cy="15"/>
            </a:xfrm>
            <a:custGeom>
              <a:avLst/>
              <a:gdLst>
                <a:gd name="T0" fmla="*/ 2 w 7"/>
                <a:gd name="T1" fmla="*/ 2 h 15"/>
                <a:gd name="T2" fmla="*/ 2 w 7"/>
                <a:gd name="T3" fmla="*/ 3 h 15"/>
                <a:gd name="T4" fmla="*/ 2 w 7"/>
                <a:gd name="T5" fmla="*/ 4 h 15"/>
                <a:gd name="T6" fmla="*/ 2 w 7"/>
                <a:gd name="T7" fmla="*/ 4 h 15"/>
                <a:gd name="T8" fmla="*/ 2 w 7"/>
                <a:gd name="T9" fmla="*/ 5 h 15"/>
                <a:gd name="T10" fmla="*/ 2 w 7"/>
                <a:gd name="T11" fmla="*/ 6 h 15"/>
                <a:gd name="T12" fmla="*/ 3 w 7"/>
                <a:gd name="T13" fmla="*/ 6 h 15"/>
                <a:gd name="T14" fmla="*/ 3 w 7"/>
                <a:gd name="T15" fmla="*/ 7 h 15"/>
                <a:gd name="T16" fmla="*/ 3 w 7"/>
                <a:gd name="T17" fmla="*/ 8 h 15"/>
                <a:gd name="T18" fmla="*/ 4 w 7"/>
                <a:gd name="T19" fmla="*/ 8 h 15"/>
                <a:gd name="T20" fmla="*/ 4 w 7"/>
                <a:gd name="T21" fmla="*/ 8 h 15"/>
                <a:gd name="T22" fmla="*/ 4 w 7"/>
                <a:gd name="T23" fmla="*/ 9 h 15"/>
                <a:gd name="T24" fmla="*/ 5 w 7"/>
                <a:gd name="T25" fmla="*/ 10 h 15"/>
                <a:gd name="T26" fmla="*/ 5 w 7"/>
                <a:gd name="T27" fmla="*/ 11 h 15"/>
                <a:gd name="T28" fmla="*/ 6 w 7"/>
                <a:gd name="T29" fmla="*/ 11 h 15"/>
                <a:gd name="T30" fmla="*/ 6 w 7"/>
                <a:gd name="T31" fmla="*/ 12 h 15"/>
                <a:gd name="T32" fmla="*/ 6 w 7"/>
                <a:gd name="T33" fmla="*/ 13 h 15"/>
                <a:gd name="T34" fmla="*/ 6 w 7"/>
                <a:gd name="T35" fmla="*/ 13 h 15"/>
                <a:gd name="T36" fmla="*/ 6 w 7"/>
                <a:gd name="T37" fmla="*/ 14 h 15"/>
                <a:gd name="T38" fmla="*/ 6 w 7"/>
                <a:gd name="T39" fmla="*/ 14 h 15"/>
                <a:gd name="T40" fmla="*/ 5 w 7"/>
                <a:gd name="T41" fmla="*/ 14 h 15"/>
                <a:gd name="T42" fmla="*/ 5 w 7"/>
                <a:gd name="T43" fmla="*/ 13 h 15"/>
                <a:gd name="T44" fmla="*/ 5 w 7"/>
                <a:gd name="T45" fmla="*/ 13 h 15"/>
                <a:gd name="T46" fmla="*/ 5 w 7"/>
                <a:gd name="T47" fmla="*/ 13 h 15"/>
                <a:gd name="T48" fmla="*/ 4 w 7"/>
                <a:gd name="T49" fmla="*/ 13 h 15"/>
                <a:gd name="T50" fmla="*/ 4 w 7"/>
                <a:gd name="T51" fmla="*/ 12 h 15"/>
                <a:gd name="T52" fmla="*/ 4 w 7"/>
                <a:gd name="T53" fmla="*/ 12 h 15"/>
                <a:gd name="T54" fmla="*/ 3 w 7"/>
                <a:gd name="T55" fmla="*/ 11 h 15"/>
                <a:gd name="T56" fmla="*/ 3 w 7"/>
                <a:gd name="T57" fmla="*/ 11 h 15"/>
                <a:gd name="T58" fmla="*/ 3 w 7"/>
                <a:gd name="T59" fmla="*/ 10 h 15"/>
                <a:gd name="T60" fmla="*/ 2 w 7"/>
                <a:gd name="T61" fmla="*/ 9 h 15"/>
                <a:gd name="T62" fmla="*/ 2 w 7"/>
                <a:gd name="T63" fmla="*/ 8 h 15"/>
                <a:gd name="T64" fmla="*/ 1 w 7"/>
                <a:gd name="T65" fmla="*/ 8 h 15"/>
                <a:gd name="T66" fmla="*/ 1 w 7"/>
                <a:gd name="T67" fmla="*/ 7 h 15"/>
                <a:gd name="T68" fmla="*/ 1 w 7"/>
                <a:gd name="T69" fmla="*/ 6 h 15"/>
                <a:gd name="T70" fmla="*/ 1 w 7"/>
                <a:gd name="T71" fmla="*/ 5 h 15"/>
                <a:gd name="T72" fmla="*/ 1 w 7"/>
                <a:gd name="T73" fmla="*/ 4 h 15"/>
                <a:gd name="T74" fmla="*/ 1 w 7"/>
                <a:gd name="T75" fmla="*/ 4 h 15"/>
                <a:gd name="T76" fmla="*/ 1 w 7"/>
                <a:gd name="T77" fmla="*/ 3 h 15"/>
                <a:gd name="T78" fmla="*/ 0 w 7"/>
                <a:gd name="T79" fmla="*/ 2 h 15"/>
                <a:gd name="T80" fmla="*/ 1 w 7"/>
                <a:gd name="T81" fmla="*/ 1 h 15"/>
                <a:gd name="T82" fmla="*/ 1 w 7"/>
                <a:gd name="T83" fmla="*/ 1 h 15"/>
                <a:gd name="T84" fmla="*/ 1 w 7"/>
                <a:gd name="T85" fmla="*/ 0 h 15"/>
                <a:gd name="T86" fmla="*/ 1 w 7"/>
                <a:gd name="T87" fmla="*/ 0 h 15"/>
                <a:gd name="T88" fmla="*/ 1 w 7"/>
                <a:gd name="T89" fmla="*/ 1 h 15"/>
                <a:gd name="T90" fmla="*/ 1 w 7"/>
                <a:gd name="T91" fmla="*/ 1 h 15"/>
                <a:gd name="T92" fmla="*/ 2 w 7"/>
                <a:gd name="T93" fmla="*/ 2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 h="15">
                  <a:moveTo>
                    <a:pt x="2" y="2"/>
                  </a:moveTo>
                  <a:lnTo>
                    <a:pt x="2" y="3"/>
                  </a:lnTo>
                  <a:lnTo>
                    <a:pt x="2" y="4"/>
                  </a:lnTo>
                  <a:lnTo>
                    <a:pt x="2" y="4"/>
                  </a:lnTo>
                  <a:lnTo>
                    <a:pt x="2" y="5"/>
                  </a:lnTo>
                  <a:lnTo>
                    <a:pt x="2" y="6"/>
                  </a:lnTo>
                  <a:lnTo>
                    <a:pt x="3" y="6"/>
                  </a:lnTo>
                  <a:lnTo>
                    <a:pt x="3" y="7"/>
                  </a:lnTo>
                  <a:lnTo>
                    <a:pt x="3" y="8"/>
                  </a:lnTo>
                  <a:lnTo>
                    <a:pt x="4" y="8"/>
                  </a:lnTo>
                  <a:lnTo>
                    <a:pt x="4" y="8"/>
                  </a:lnTo>
                  <a:lnTo>
                    <a:pt x="4" y="9"/>
                  </a:lnTo>
                  <a:lnTo>
                    <a:pt x="5" y="10"/>
                  </a:lnTo>
                  <a:lnTo>
                    <a:pt x="5" y="11"/>
                  </a:lnTo>
                  <a:lnTo>
                    <a:pt x="6" y="11"/>
                  </a:lnTo>
                  <a:lnTo>
                    <a:pt x="6" y="12"/>
                  </a:lnTo>
                  <a:lnTo>
                    <a:pt x="6" y="13"/>
                  </a:lnTo>
                  <a:lnTo>
                    <a:pt x="6" y="13"/>
                  </a:lnTo>
                  <a:lnTo>
                    <a:pt x="6" y="14"/>
                  </a:lnTo>
                  <a:lnTo>
                    <a:pt x="6" y="14"/>
                  </a:lnTo>
                  <a:lnTo>
                    <a:pt x="5" y="14"/>
                  </a:lnTo>
                  <a:lnTo>
                    <a:pt x="5" y="13"/>
                  </a:lnTo>
                  <a:lnTo>
                    <a:pt x="5" y="13"/>
                  </a:lnTo>
                  <a:lnTo>
                    <a:pt x="5" y="13"/>
                  </a:lnTo>
                  <a:lnTo>
                    <a:pt x="4" y="13"/>
                  </a:lnTo>
                  <a:lnTo>
                    <a:pt x="4" y="12"/>
                  </a:lnTo>
                  <a:lnTo>
                    <a:pt x="4" y="12"/>
                  </a:lnTo>
                  <a:lnTo>
                    <a:pt x="3" y="11"/>
                  </a:lnTo>
                  <a:lnTo>
                    <a:pt x="3" y="11"/>
                  </a:lnTo>
                  <a:lnTo>
                    <a:pt x="3" y="10"/>
                  </a:lnTo>
                  <a:lnTo>
                    <a:pt x="2" y="9"/>
                  </a:lnTo>
                  <a:lnTo>
                    <a:pt x="2" y="8"/>
                  </a:lnTo>
                  <a:lnTo>
                    <a:pt x="1" y="8"/>
                  </a:lnTo>
                  <a:lnTo>
                    <a:pt x="1" y="7"/>
                  </a:lnTo>
                  <a:lnTo>
                    <a:pt x="1" y="6"/>
                  </a:lnTo>
                  <a:lnTo>
                    <a:pt x="1" y="5"/>
                  </a:lnTo>
                  <a:lnTo>
                    <a:pt x="1" y="4"/>
                  </a:lnTo>
                  <a:lnTo>
                    <a:pt x="1" y="4"/>
                  </a:lnTo>
                  <a:lnTo>
                    <a:pt x="1" y="3"/>
                  </a:lnTo>
                  <a:lnTo>
                    <a:pt x="0" y="2"/>
                  </a:lnTo>
                  <a:lnTo>
                    <a:pt x="1" y="1"/>
                  </a:lnTo>
                  <a:lnTo>
                    <a:pt x="1" y="1"/>
                  </a:lnTo>
                  <a:lnTo>
                    <a:pt x="1" y="0"/>
                  </a:lnTo>
                  <a:lnTo>
                    <a:pt x="1" y="0"/>
                  </a:lnTo>
                  <a:lnTo>
                    <a:pt x="1" y="1"/>
                  </a:lnTo>
                  <a:lnTo>
                    <a:pt x="1" y="1"/>
                  </a:lnTo>
                  <a:lnTo>
                    <a:pt x="2" y="2"/>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39" name="Freeform 636"/>
            <p:cNvSpPr>
              <a:spLocks/>
            </p:cNvSpPr>
            <p:nvPr/>
          </p:nvSpPr>
          <p:spPr bwMode="auto">
            <a:xfrm>
              <a:off x="915" y="3554"/>
              <a:ext cx="9" cy="13"/>
            </a:xfrm>
            <a:custGeom>
              <a:avLst/>
              <a:gdLst>
                <a:gd name="T0" fmla="*/ 1 w 9"/>
                <a:gd name="T1" fmla="*/ 1 h 13"/>
                <a:gd name="T2" fmla="*/ 1 w 9"/>
                <a:gd name="T3" fmla="*/ 2 h 13"/>
                <a:gd name="T4" fmla="*/ 2 w 9"/>
                <a:gd name="T5" fmla="*/ 2 h 13"/>
                <a:gd name="T6" fmla="*/ 2 w 9"/>
                <a:gd name="T7" fmla="*/ 3 h 13"/>
                <a:gd name="T8" fmla="*/ 2 w 9"/>
                <a:gd name="T9" fmla="*/ 3 h 13"/>
                <a:gd name="T10" fmla="*/ 2 w 9"/>
                <a:gd name="T11" fmla="*/ 4 h 13"/>
                <a:gd name="T12" fmla="*/ 3 w 9"/>
                <a:gd name="T13" fmla="*/ 5 h 13"/>
                <a:gd name="T14" fmla="*/ 3 w 9"/>
                <a:gd name="T15" fmla="*/ 5 h 13"/>
                <a:gd name="T16" fmla="*/ 3 w 9"/>
                <a:gd name="T17" fmla="*/ 6 h 13"/>
                <a:gd name="T18" fmla="*/ 4 w 9"/>
                <a:gd name="T19" fmla="*/ 7 h 13"/>
                <a:gd name="T20" fmla="*/ 5 w 9"/>
                <a:gd name="T21" fmla="*/ 7 h 13"/>
                <a:gd name="T22" fmla="*/ 5 w 9"/>
                <a:gd name="T23" fmla="*/ 7 h 13"/>
                <a:gd name="T24" fmla="*/ 6 w 9"/>
                <a:gd name="T25" fmla="*/ 8 h 13"/>
                <a:gd name="T26" fmla="*/ 6 w 9"/>
                <a:gd name="T27" fmla="*/ 9 h 13"/>
                <a:gd name="T28" fmla="*/ 6 w 9"/>
                <a:gd name="T29" fmla="*/ 9 h 13"/>
                <a:gd name="T30" fmla="*/ 7 w 9"/>
                <a:gd name="T31" fmla="*/ 9 h 13"/>
                <a:gd name="T32" fmla="*/ 7 w 9"/>
                <a:gd name="T33" fmla="*/ 9 h 13"/>
                <a:gd name="T34" fmla="*/ 7 w 9"/>
                <a:gd name="T35" fmla="*/ 10 h 13"/>
                <a:gd name="T36" fmla="*/ 8 w 9"/>
                <a:gd name="T37" fmla="*/ 10 h 13"/>
                <a:gd name="T38" fmla="*/ 8 w 9"/>
                <a:gd name="T39" fmla="*/ 11 h 13"/>
                <a:gd name="T40" fmla="*/ 8 w 9"/>
                <a:gd name="T41" fmla="*/ 11 h 13"/>
                <a:gd name="T42" fmla="*/ 7 w 9"/>
                <a:gd name="T43" fmla="*/ 11 h 13"/>
                <a:gd name="T44" fmla="*/ 7 w 9"/>
                <a:gd name="T45" fmla="*/ 12 h 13"/>
                <a:gd name="T46" fmla="*/ 7 w 9"/>
                <a:gd name="T47" fmla="*/ 11 h 13"/>
                <a:gd name="T48" fmla="*/ 7 w 9"/>
                <a:gd name="T49" fmla="*/ 11 h 13"/>
                <a:gd name="T50" fmla="*/ 6 w 9"/>
                <a:gd name="T51" fmla="*/ 11 h 13"/>
                <a:gd name="T52" fmla="*/ 6 w 9"/>
                <a:gd name="T53" fmla="*/ 10 h 13"/>
                <a:gd name="T54" fmla="*/ 5 w 9"/>
                <a:gd name="T55" fmla="*/ 9 h 13"/>
                <a:gd name="T56" fmla="*/ 4 w 9"/>
                <a:gd name="T57" fmla="*/ 9 h 13"/>
                <a:gd name="T58" fmla="*/ 3 w 9"/>
                <a:gd name="T59" fmla="*/ 8 h 13"/>
                <a:gd name="T60" fmla="*/ 3 w 9"/>
                <a:gd name="T61" fmla="*/ 7 h 13"/>
                <a:gd name="T62" fmla="*/ 2 w 9"/>
                <a:gd name="T63" fmla="*/ 7 h 13"/>
                <a:gd name="T64" fmla="*/ 2 w 9"/>
                <a:gd name="T65" fmla="*/ 6 h 13"/>
                <a:gd name="T66" fmla="*/ 2 w 9"/>
                <a:gd name="T67" fmla="*/ 5 h 13"/>
                <a:gd name="T68" fmla="*/ 1 w 9"/>
                <a:gd name="T69" fmla="*/ 5 h 13"/>
                <a:gd name="T70" fmla="*/ 1 w 9"/>
                <a:gd name="T71" fmla="*/ 4 h 13"/>
                <a:gd name="T72" fmla="*/ 0 w 9"/>
                <a:gd name="T73" fmla="*/ 3 h 13"/>
                <a:gd name="T74" fmla="*/ 0 w 9"/>
                <a:gd name="T75" fmla="*/ 3 h 13"/>
                <a:gd name="T76" fmla="*/ 0 w 9"/>
                <a:gd name="T77" fmla="*/ 2 h 13"/>
                <a:gd name="T78" fmla="*/ 0 w 9"/>
                <a:gd name="T79" fmla="*/ 1 h 13"/>
                <a:gd name="T80" fmla="*/ 0 w 9"/>
                <a:gd name="T81" fmla="*/ 1 h 13"/>
                <a:gd name="T82" fmla="*/ 1 w 9"/>
                <a:gd name="T83" fmla="*/ 0 h 13"/>
                <a:gd name="T84" fmla="*/ 1 w 9"/>
                <a:gd name="T85" fmla="*/ 1 h 13"/>
                <a:gd name="T86" fmla="*/ 1 w 9"/>
                <a:gd name="T87" fmla="*/ 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 h="13">
                  <a:moveTo>
                    <a:pt x="1" y="1"/>
                  </a:moveTo>
                  <a:lnTo>
                    <a:pt x="1" y="2"/>
                  </a:lnTo>
                  <a:lnTo>
                    <a:pt x="2" y="2"/>
                  </a:lnTo>
                  <a:lnTo>
                    <a:pt x="2" y="3"/>
                  </a:lnTo>
                  <a:lnTo>
                    <a:pt x="2" y="3"/>
                  </a:lnTo>
                  <a:lnTo>
                    <a:pt x="2" y="4"/>
                  </a:lnTo>
                  <a:lnTo>
                    <a:pt x="3" y="5"/>
                  </a:lnTo>
                  <a:lnTo>
                    <a:pt x="3" y="5"/>
                  </a:lnTo>
                  <a:lnTo>
                    <a:pt x="3" y="6"/>
                  </a:lnTo>
                  <a:lnTo>
                    <a:pt x="4" y="7"/>
                  </a:lnTo>
                  <a:lnTo>
                    <a:pt x="5" y="7"/>
                  </a:lnTo>
                  <a:lnTo>
                    <a:pt x="5" y="7"/>
                  </a:lnTo>
                  <a:lnTo>
                    <a:pt x="6" y="8"/>
                  </a:lnTo>
                  <a:lnTo>
                    <a:pt x="6" y="9"/>
                  </a:lnTo>
                  <a:lnTo>
                    <a:pt x="6" y="9"/>
                  </a:lnTo>
                  <a:lnTo>
                    <a:pt x="7" y="9"/>
                  </a:lnTo>
                  <a:lnTo>
                    <a:pt x="7" y="9"/>
                  </a:lnTo>
                  <a:lnTo>
                    <a:pt x="7" y="10"/>
                  </a:lnTo>
                  <a:lnTo>
                    <a:pt x="8" y="10"/>
                  </a:lnTo>
                  <a:lnTo>
                    <a:pt x="8" y="11"/>
                  </a:lnTo>
                  <a:lnTo>
                    <a:pt x="8" y="11"/>
                  </a:lnTo>
                  <a:lnTo>
                    <a:pt x="7" y="11"/>
                  </a:lnTo>
                  <a:lnTo>
                    <a:pt x="7" y="12"/>
                  </a:lnTo>
                  <a:lnTo>
                    <a:pt x="7" y="11"/>
                  </a:lnTo>
                  <a:lnTo>
                    <a:pt x="7" y="11"/>
                  </a:lnTo>
                  <a:lnTo>
                    <a:pt x="6" y="11"/>
                  </a:lnTo>
                  <a:lnTo>
                    <a:pt x="6" y="10"/>
                  </a:lnTo>
                  <a:lnTo>
                    <a:pt x="5" y="9"/>
                  </a:lnTo>
                  <a:lnTo>
                    <a:pt x="4" y="9"/>
                  </a:lnTo>
                  <a:lnTo>
                    <a:pt x="3" y="8"/>
                  </a:lnTo>
                  <a:lnTo>
                    <a:pt x="3" y="7"/>
                  </a:lnTo>
                  <a:lnTo>
                    <a:pt x="2" y="7"/>
                  </a:lnTo>
                  <a:lnTo>
                    <a:pt x="2" y="6"/>
                  </a:lnTo>
                  <a:lnTo>
                    <a:pt x="2" y="5"/>
                  </a:lnTo>
                  <a:lnTo>
                    <a:pt x="1" y="5"/>
                  </a:lnTo>
                  <a:lnTo>
                    <a:pt x="1" y="4"/>
                  </a:lnTo>
                  <a:lnTo>
                    <a:pt x="0" y="3"/>
                  </a:lnTo>
                  <a:lnTo>
                    <a:pt x="0" y="3"/>
                  </a:lnTo>
                  <a:lnTo>
                    <a:pt x="0" y="2"/>
                  </a:lnTo>
                  <a:lnTo>
                    <a:pt x="0" y="1"/>
                  </a:lnTo>
                  <a:lnTo>
                    <a:pt x="0" y="1"/>
                  </a:lnTo>
                  <a:lnTo>
                    <a:pt x="1" y="0"/>
                  </a:lnTo>
                  <a:lnTo>
                    <a:pt x="1" y="1"/>
                  </a:lnTo>
                  <a:lnTo>
                    <a:pt x="1" y="1"/>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40" name="Freeform 637"/>
            <p:cNvSpPr>
              <a:spLocks/>
            </p:cNvSpPr>
            <p:nvPr/>
          </p:nvSpPr>
          <p:spPr bwMode="auto">
            <a:xfrm>
              <a:off x="912" y="3563"/>
              <a:ext cx="10" cy="13"/>
            </a:xfrm>
            <a:custGeom>
              <a:avLst/>
              <a:gdLst>
                <a:gd name="T0" fmla="*/ 1 w 10"/>
                <a:gd name="T1" fmla="*/ 1 h 13"/>
                <a:gd name="T2" fmla="*/ 1 w 10"/>
                <a:gd name="T3" fmla="*/ 2 h 13"/>
                <a:gd name="T4" fmla="*/ 2 w 10"/>
                <a:gd name="T5" fmla="*/ 3 h 13"/>
                <a:gd name="T6" fmla="*/ 2 w 10"/>
                <a:gd name="T7" fmla="*/ 3 h 13"/>
                <a:gd name="T8" fmla="*/ 2 w 10"/>
                <a:gd name="T9" fmla="*/ 4 h 13"/>
                <a:gd name="T10" fmla="*/ 3 w 10"/>
                <a:gd name="T11" fmla="*/ 5 h 13"/>
                <a:gd name="T12" fmla="*/ 4 w 10"/>
                <a:gd name="T13" fmla="*/ 5 h 13"/>
                <a:gd name="T14" fmla="*/ 4 w 10"/>
                <a:gd name="T15" fmla="*/ 6 h 13"/>
                <a:gd name="T16" fmla="*/ 4 w 10"/>
                <a:gd name="T17" fmla="*/ 7 h 13"/>
                <a:gd name="T18" fmla="*/ 5 w 10"/>
                <a:gd name="T19" fmla="*/ 7 h 13"/>
                <a:gd name="T20" fmla="*/ 5 w 10"/>
                <a:gd name="T21" fmla="*/ 8 h 13"/>
                <a:gd name="T22" fmla="*/ 6 w 10"/>
                <a:gd name="T23" fmla="*/ 9 h 13"/>
                <a:gd name="T24" fmla="*/ 7 w 10"/>
                <a:gd name="T25" fmla="*/ 9 h 13"/>
                <a:gd name="T26" fmla="*/ 7 w 10"/>
                <a:gd name="T27" fmla="*/ 10 h 13"/>
                <a:gd name="T28" fmla="*/ 8 w 10"/>
                <a:gd name="T29" fmla="*/ 10 h 13"/>
                <a:gd name="T30" fmla="*/ 8 w 10"/>
                <a:gd name="T31" fmla="*/ 10 h 13"/>
                <a:gd name="T32" fmla="*/ 8 w 10"/>
                <a:gd name="T33" fmla="*/ 11 h 13"/>
                <a:gd name="T34" fmla="*/ 9 w 10"/>
                <a:gd name="T35" fmla="*/ 11 h 13"/>
                <a:gd name="T36" fmla="*/ 9 w 10"/>
                <a:gd name="T37" fmla="*/ 11 h 13"/>
                <a:gd name="T38" fmla="*/ 8 w 10"/>
                <a:gd name="T39" fmla="*/ 12 h 13"/>
                <a:gd name="T40" fmla="*/ 8 w 10"/>
                <a:gd name="T41" fmla="*/ 12 h 13"/>
                <a:gd name="T42" fmla="*/ 7 w 10"/>
                <a:gd name="T43" fmla="*/ 11 h 13"/>
                <a:gd name="T44" fmla="*/ 7 w 10"/>
                <a:gd name="T45" fmla="*/ 11 h 13"/>
                <a:gd name="T46" fmla="*/ 6 w 10"/>
                <a:gd name="T47" fmla="*/ 11 h 13"/>
                <a:gd name="T48" fmla="*/ 5 w 10"/>
                <a:gd name="T49" fmla="*/ 10 h 13"/>
                <a:gd name="T50" fmla="*/ 5 w 10"/>
                <a:gd name="T51" fmla="*/ 9 h 13"/>
                <a:gd name="T52" fmla="*/ 4 w 10"/>
                <a:gd name="T53" fmla="*/ 9 h 13"/>
                <a:gd name="T54" fmla="*/ 4 w 10"/>
                <a:gd name="T55" fmla="*/ 8 h 13"/>
                <a:gd name="T56" fmla="*/ 3 w 10"/>
                <a:gd name="T57" fmla="*/ 7 h 13"/>
                <a:gd name="T58" fmla="*/ 2 w 10"/>
                <a:gd name="T59" fmla="*/ 7 h 13"/>
                <a:gd name="T60" fmla="*/ 2 w 10"/>
                <a:gd name="T61" fmla="*/ 6 h 13"/>
                <a:gd name="T62" fmla="*/ 1 w 10"/>
                <a:gd name="T63" fmla="*/ 5 h 13"/>
                <a:gd name="T64" fmla="*/ 1 w 10"/>
                <a:gd name="T65" fmla="*/ 5 h 13"/>
                <a:gd name="T66" fmla="*/ 1 w 10"/>
                <a:gd name="T67" fmla="*/ 4 h 13"/>
                <a:gd name="T68" fmla="*/ 1 w 10"/>
                <a:gd name="T69" fmla="*/ 3 h 13"/>
                <a:gd name="T70" fmla="*/ 1 w 10"/>
                <a:gd name="T71" fmla="*/ 3 h 13"/>
                <a:gd name="T72" fmla="*/ 0 w 10"/>
                <a:gd name="T73" fmla="*/ 2 h 13"/>
                <a:gd name="T74" fmla="*/ 0 w 10"/>
                <a:gd name="T75" fmla="*/ 1 h 13"/>
                <a:gd name="T76" fmla="*/ 0 w 10"/>
                <a:gd name="T77" fmla="*/ 1 h 13"/>
                <a:gd name="T78" fmla="*/ 0 w 10"/>
                <a:gd name="T79" fmla="*/ 0 h 13"/>
                <a:gd name="T80" fmla="*/ 1 w 10"/>
                <a:gd name="T81" fmla="*/ 0 h 13"/>
                <a:gd name="T82" fmla="*/ 1 w 10"/>
                <a:gd name="T83" fmla="*/ 1 h 13"/>
                <a:gd name="T84" fmla="*/ 1 w 10"/>
                <a:gd name="T85" fmla="*/ 1 h 13"/>
                <a:gd name="T86" fmla="*/ 1 w 10"/>
                <a:gd name="T87" fmla="*/ 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0" h="13">
                  <a:moveTo>
                    <a:pt x="1" y="1"/>
                  </a:moveTo>
                  <a:lnTo>
                    <a:pt x="1" y="2"/>
                  </a:lnTo>
                  <a:lnTo>
                    <a:pt x="2" y="3"/>
                  </a:lnTo>
                  <a:lnTo>
                    <a:pt x="2" y="3"/>
                  </a:lnTo>
                  <a:lnTo>
                    <a:pt x="2" y="4"/>
                  </a:lnTo>
                  <a:lnTo>
                    <a:pt x="3" y="5"/>
                  </a:lnTo>
                  <a:lnTo>
                    <a:pt x="4" y="5"/>
                  </a:lnTo>
                  <a:lnTo>
                    <a:pt x="4" y="6"/>
                  </a:lnTo>
                  <a:lnTo>
                    <a:pt x="4" y="7"/>
                  </a:lnTo>
                  <a:lnTo>
                    <a:pt x="5" y="7"/>
                  </a:lnTo>
                  <a:lnTo>
                    <a:pt x="5" y="8"/>
                  </a:lnTo>
                  <a:lnTo>
                    <a:pt x="6" y="9"/>
                  </a:lnTo>
                  <a:lnTo>
                    <a:pt x="7" y="9"/>
                  </a:lnTo>
                  <a:lnTo>
                    <a:pt x="7" y="10"/>
                  </a:lnTo>
                  <a:lnTo>
                    <a:pt x="8" y="10"/>
                  </a:lnTo>
                  <a:lnTo>
                    <a:pt x="8" y="10"/>
                  </a:lnTo>
                  <a:lnTo>
                    <a:pt x="8" y="11"/>
                  </a:lnTo>
                  <a:lnTo>
                    <a:pt x="9" y="11"/>
                  </a:lnTo>
                  <a:lnTo>
                    <a:pt x="9" y="11"/>
                  </a:lnTo>
                  <a:lnTo>
                    <a:pt x="8" y="12"/>
                  </a:lnTo>
                  <a:lnTo>
                    <a:pt x="8" y="12"/>
                  </a:lnTo>
                  <a:lnTo>
                    <a:pt x="7" y="11"/>
                  </a:lnTo>
                  <a:lnTo>
                    <a:pt x="7" y="11"/>
                  </a:lnTo>
                  <a:lnTo>
                    <a:pt x="6" y="11"/>
                  </a:lnTo>
                  <a:lnTo>
                    <a:pt x="5" y="10"/>
                  </a:lnTo>
                  <a:lnTo>
                    <a:pt x="5" y="9"/>
                  </a:lnTo>
                  <a:lnTo>
                    <a:pt x="4" y="9"/>
                  </a:lnTo>
                  <a:lnTo>
                    <a:pt x="4" y="8"/>
                  </a:lnTo>
                  <a:lnTo>
                    <a:pt x="3" y="7"/>
                  </a:lnTo>
                  <a:lnTo>
                    <a:pt x="2" y="7"/>
                  </a:lnTo>
                  <a:lnTo>
                    <a:pt x="2" y="6"/>
                  </a:lnTo>
                  <a:lnTo>
                    <a:pt x="1" y="5"/>
                  </a:lnTo>
                  <a:lnTo>
                    <a:pt x="1" y="5"/>
                  </a:lnTo>
                  <a:lnTo>
                    <a:pt x="1" y="4"/>
                  </a:lnTo>
                  <a:lnTo>
                    <a:pt x="1" y="3"/>
                  </a:lnTo>
                  <a:lnTo>
                    <a:pt x="1" y="3"/>
                  </a:lnTo>
                  <a:lnTo>
                    <a:pt x="0" y="2"/>
                  </a:lnTo>
                  <a:lnTo>
                    <a:pt x="0" y="1"/>
                  </a:lnTo>
                  <a:lnTo>
                    <a:pt x="0" y="1"/>
                  </a:lnTo>
                  <a:lnTo>
                    <a:pt x="0" y="0"/>
                  </a:lnTo>
                  <a:lnTo>
                    <a:pt x="1" y="0"/>
                  </a:lnTo>
                  <a:lnTo>
                    <a:pt x="1" y="1"/>
                  </a:lnTo>
                  <a:lnTo>
                    <a:pt x="1" y="1"/>
                  </a:lnTo>
                  <a:lnTo>
                    <a:pt x="1" y="1"/>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41" name="Freeform 638"/>
            <p:cNvSpPr>
              <a:spLocks/>
            </p:cNvSpPr>
            <p:nvPr/>
          </p:nvSpPr>
          <p:spPr bwMode="auto">
            <a:xfrm>
              <a:off x="908" y="3576"/>
              <a:ext cx="9" cy="10"/>
            </a:xfrm>
            <a:custGeom>
              <a:avLst/>
              <a:gdLst>
                <a:gd name="T0" fmla="*/ 1 w 9"/>
                <a:gd name="T1" fmla="*/ 1 h 10"/>
                <a:gd name="T2" fmla="*/ 1 w 9"/>
                <a:gd name="T3" fmla="*/ 1 h 10"/>
                <a:gd name="T4" fmla="*/ 1 w 9"/>
                <a:gd name="T5" fmla="*/ 2 h 10"/>
                <a:gd name="T6" fmla="*/ 2 w 9"/>
                <a:gd name="T7" fmla="*/ 2 h 10"/>
                <a:gd name="T8" fmla="*/ 2 w 9"/>
                <a:gd name="T9" fmla="*/ 3 h 10"/>
                <a:gd name="T10" fmla="*/ 2 w 9"/>
                <a:gd name="T11" fmla="*/ 4 h 10"/>
                <a:gd name="T12" fmla="*/ 3 w 9"/>
                <a:gd name="T13" fmla="*/ 4 h 10"/>
                <a:gd name="T14" fmla="*/ 3 w 9"/>
                <a:gd name="T15" fmla="*/ 4 h 10"/>
                <a:gd name="T16" fmla="*/ 3 w 9"/>
                <a:gd name="T17" fmla="*/ 5 h 10"/>
                <a:gd name="T18" fmla="*/ 4 w 9"/>
                <a:gd name="T19" fmla="*/ 5 h 10"/>
                <a:gd name="T20" fmla="*/ 5 w 9"/>
                <a:gd name="T21" fmla="*/ 5 h 10"/>
                <a:gd name="T22" fmla="*/ 5 w 9"/>
                <a:gd name="T23" fmla="*/ 6 h 10"/>
                <a:gd name="T24" fmla="*/ 5 w 9"/>
                <a:gd name="T25" fmla="*/ 6 h 10"/>
                <a:gd name="T26" fmla="*/ 6 w 9"/>
                <a:gd name="T27" fmla="*/ 6 h 10"/>
                <a:gd name="T28" fmla="*/ 6 w 9"/>
                <a:gd name="T29" fmla="*/ 7 h 10"/>
                <a:gd name="T30" fmla="*/ 6 w 9"/>
                <a:gd name="T31" fmla="*/ 7 h 10"/>
                <a:gd name="T32" fmla="*/ 7 w 9"/>
                <a:gd name="T33" fmla="*/ 7 h 10"/>
                <a:gd name="T34" fmla="*/ 7 w 9"/>
                <a:gd name="T35" fmla="*/ 7 h 10"/>
                <a:gd name="T36" fmla="*/ 7 w 9"/>
                <a:gd name="T37" fmla="*/ 7 h 10"/>
                <a:gd name="T38" fmla="*/ 7 w 9"/>
                <a:gd name="T39" fmla="*/ 8 h 10"/>
                <a:gd name="T40" fmla="*/ 8 w 9"/>
                <a:gd name="T41" fmla="*/ 8 h 10"/>
                <a:gd name="T42" fmla="*/ 8 w 9"/>
                <a:gd name="T43" fmla="*/ 8 h 10"/>
                <a:gd name="T44" fmla="*/ 7 w 9"/>
                <a:gd name="T45" fmla="*/ 8 h 10"/>
                <a:gd name="T46" fmla="*/ 7 w 9"/>
                <a:gd name="T47" fmla="*/ 9 h 10"/>
                <a:gd name="T48" fmla="*/ 7 w 9"/>
                <a:gd name="T49" fmla="*/ 8 h 10"/>
                <a:gd name="T50" fmla="*/ 6 w 9"/>
                <a:gd name="T51" fmla="*/ 8 h 10"/>
                <a:gd name="T52" fmla="*/ 6 w 9"/>
                <a:gd name="T53" fmla="*/ 8 h 10"/>
                <a:gd name="T54" fmla="*/ 5 w 9"/>
                <a:gd name="T55" fmla="*/ 8 h 10"/>
                <a:gd name="T56" fmla="*/ 5 w 9"/>
                <a:gd name="T57" fmla="*/ 7 h 10"/>
                <a:gd name="T58" fmla="*/ 4 w 9"/>
                <a:gd name="T59" fmla="*/ 7 h 10"/>
                <a:gd name="T60" fmla="*/ 3 w 9"/>
                <a:gd name="T61" fmla="*/ 7 h 10"/>
                <a:gd name="T62" fmla="*/ 3 w 9"/>
                <a:gd name="T63" fmla="*/ 6 h 10"/>
                <a:gd name="T64" fmla="*/ 2 w 9"/>
                <a:gd name="T65" fmla="*/ 6 h 10"/>
                <a:gd name="T66" fmla="*/ 2 w 9"/>
                <a:gd name="T67" fmla="*/ 5 h 10"/>
                <a:gd name="T68" fmla="*/ 1 w 9"/>
                <a:gd name="T69" fmla="*/ 5 h 10"/>
                <a:gd name="T70" fmla="*/ 1 w 9"/>
                <a:gd name="T71" fmla="*/ 4 h 10"/>
                <a:gd name="T72" fmla="*/ 1 w 9"/>
                <a:gd name="T73" fmla="*/ 4 h 10"/>
                <a:gd name="T74" fmla="*/ 0 w 9"/>
                <a:gd name="T75" fmla="*/ 3 h 10"/>
                <a:gd name="T76" fmla="*/ 0 w 9"/>
                <a:gd name="T77" fmla="*/ 2 h 10"/>
                <a:gd name="T78" fmla="*/ 0 w 9"/>
                <a:gd name="T79" fmla="*/ 2 h 10"/>
                <a:gd name="T80" fmla="*/ 0 w 9"/>
                <a:gd name="T81" fmla="*/ 1 h 10"/>
                <a:gd name="T82" fmla="*/ 0 w 9"/>
                <a:gd name="T83" fmla="*/ 1 h 10"/>
                <a:gd name="T84" fmla="*/ 0 w 9"/>
                <a:gd name="T85" fmla="*/ 0 h 10"/>
                <a:gd name="T86" fmla="*/ 1 w 9"/>
                <a:gd name="T87" fmla="*/ 0 h 10"/>
                <a:gd name="T88" fmla="*/ 1 w 9"/>
                <a:gd name="T89" fmla="*/ 1 h 10"/>
                <a:gd name="T90" fmla="*/ 1 w 9"/>
                <a:gd name="T91" fmla="*/ 1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 h="10">
                  <a:moveTo>
                    <a:pt x="1" y="1"/>
                  </a:moveTo>
                  <a:lnTo>
                    <a:pt x="1" y="1"/>
                  </a:lnTo>
                  <a:lnTo>
                    <a:pt x="1" y="2"/>
                  </a:lnTo>
                  <a:lnTo>
                    <a:pt x="2" y="2"/>
                  </a:lnTo>
                  <a:lnTo>
                    <a:pt x="2" y="3"/>
                  </a:lnTo>
                  <a:lnTo>
                    <a:pt x="2" y="4"/>
                  </a:lnTo>
                  <a:lnTo>
                    <a:pt x="3" y="4"/>
                  </a:lnTo>
                  <a:lnTo>
                    <a:pt x="3" y="4"/>
                  </a:lnTo>
                  <a:lnTo>
                    <a:pt x="3" y="5"/>
                  </a:lnTo>
                  <a:lnTo>
                    <a:pt x="4" y="5"/>
                  </a:lnTo>
                  <a:lnTo>
                    <a:pt x="5" y="5"/>
                  </a:lnTo>
                  <a:lnTo>
                    <a:pt x="5" y="6"/>
                  </a:lnTo>
                  <a:lnTo>
                    <a:pt x="5" y="6"/>
                  </a:lnTo>
                  <a:lnTo>
                    <a:pt x="6" y="6"/>
                  </a:lnTo>
                  <a:lnTo>
                    <a:pt x="6" y="7"/>
                  </a:lnTo>
                  <a:lnTo>
                    <a:pt x="6" y="7"/>
                  </a:lnTo>
                  <a:lnTo>
                    <a:pt x="7" y="7"/>
                  </a:lnTo>
                  <a:lnTo>
                    <a:pt x="7" y="7"/>
                  </a:lnTo>
                  <a:lnTo>
                    <a:pt x="7" y="7"/>
                  </a:lnTo>
                  <a:lnTo>
                    <a:pt x="7" y="8"/>
                  </a:lnTo>
                  <a:lnTo>
                    <a:pt x="8" y="8"/>
                  </a:lnTo>
                  <a:lnTo>
                    <a:pt x="8" y="8"/>
                  </a:lnTo>
                  <a:lnTo>
                    <a:pt x="7" y="8"/>
                  </a:lnTo>
                  <a:lnTo>
                    <a:pt x="7" y="9"/>
                  </a:lnTo>
                  <a:lnTo>
                    <a:pt x="7" y="8"/>
                  </a:lnTo>
                  <a:lnTo>
                    <a:pt x="6" y="8"/>
                  </a:lnTo>
                  <a:lnTo>
                    <a:pt x="6" y="8"/>
                  </a:lnTo>
                  <a:lnTo>
                    <a:pt x="5" y="8"/>
                  </a:lnTo>
                  <a:lnTo>
                    <a:pt x="5" y="7"/>
                  </a:lnTo>
                  <a:lnTo>
                    <a:pt x="4" y="7"/>
                  </a:lnTo>
                  <a:lnTo>
                    <a:pt x="3" y="7"/>
                  </a:lnTo>
                  <a:lnTo>
                    <a:pt x="3" y="6"/>
                  </a:lnTo>
                  <a:lnTo>
                    <a:pt x="2" y="6"/>
                  </a:lnTo>
                  <a:lnTo>
                    <a:pt x="2" y="5"/>
                  </a:lnTo>
                  <a:lnTo>
                    <a:pt x="1" y="5"/>
                  </a:lnTo>
                  <a:lnTo>
                    <a:pt x="1" y="4"/>
                  </a:lnTo>
                  <a:lnTo>
                    <a:pt x="1" y="4"/>
                  </a:lnTo>
                  <a:lnTo>
                    <a:pt x="0" y="3"/>
                  </a:lnTo>
                  <a:lnTo>
                    <a:pt x="0" y="2"/>
                  </a:lnTo>
                  <a:lnTo>
                    <a:pt x="0" y="2"/>
                  </a:lnTo>
                  <a:lnTo>
                    <a:pt x="0" y="1"/>
                  </a:lnTo>
                  <a:lnTo>
                    <a:pt x="0" y="1"/>
                  </a:lnTo>
                  <a:lnTo>
                    <a:pt x="0" y="0"/>
                  </a:lnTo>
                  <a:lnTo>
                    <a:pt x="1" y="0"/>
                  </a:lnTo>
                  <a:lnTo>
                    <a:pt x="1" y="1"/>
                  </a:lnTo>
                  <a:lnTo>
                    <a:pt x="1" y="1"/>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42" name="Freeform 639"/>
            <p:cNvSpPr>
              <a:spLocks/>
            </p:cNvSpPr>
            <p:nvPr/>
          </p:nvSpPr>
          <p:spPr bwMode="auto">
            <a:xfrm>
              <a:off x="904" y="3584"/>
              <a:ext cx="8" cy="10"/>
            </a:xfrm>
            <a:custGeom>
              <a:avLst/>
              <a:gdLst>
                <a:gd name="T0" fmla="*/ 1 w 8"/>
                <a:gd name="T1" fmla="*/ 1 h 10"/>
                <a:gd name="T2" fmla="*/ 1 w 8"/>
                <a:gd name="T3" fmla="*/ 2 h 10"/>
                <a:gd name="T4" fmla="*/ 2 w 8"/>
                <a:gd name="T5" fmla="*/ 2 h 10"/>
                <a:gd name="T6" fmla="*/ 2 w 8"/>
                <a:gd name="T7" fmla="*/ 2 h 10"/>
                <a:gd name="T8" fmla="*/ 2 w 8"/>
                <a:gd name="T9" fmla="*/ 3 h 10"/>
                <a:gd name="T10" fmla="*/ 2 w 8"/>
                <a:gd name="T11" fmla="*/ 3 h 10"/>
                <a:gd name="T12" fmla="*/ 2 w 8"/>
                <a:gd name="T13" fmla="*/ 4 h 10"/>
                <a:gd name="T14" fmla="*/ 3 w 8"/>
                <a:gd name="T15" fmla="*/ 4 h 10"/>
                <a:gd name="T16" fmla="*/ 3 w 8"/>
                <a:gd name="T17" fmla="*/ 5 h 10"/>
                <a:gd name="T18" fmla="*/ 3 w 8"/>
                <a:gd name="T19" fmla="*/ 5 h 10"/>
                <a:gd name="T20" fmla="*/ 4 w 8"/>
                <a:gd name="T21" fmla="*/ 5 h 10"/>
                <a:gd name="T22" fmla="*/ 4 w 8"/>
                <a:gd name="T23" fmla="*/ 6 h 10"/>
                <a:gd name="T24" fmla="*/ 4 w 8"/>
                <a:gd name="T25" fmla="*/ 6 h 10"/>
                <a:gd name="T26" fmla="*/ 5 w 8"/>
                <a:gd name="T27" fmla="*/ 7 h 10"/>
                <a:gd name="T28" fmla="*/ 5 w 8"/>
                <a:gd name="T29" fmla="*/ 7 h 10"/>
                <a:gd name="T30" fmla="*/ 6 w 8"/>
                <a:gd name="T31" fmla="*/ 7 h 10"/>
                <a:gd name="T32" fmla="*/ 6 w 8"/>
                <a:gd name="T33" fmla="*/ 7 h 10"/>
                <a:gd name="T34" fmla="*/ 6 w 8"/>
                <a:gd name="T35" fmla="*/ 7 h 10"/>
                <a:gd name="T36" fmla="*/ 6 w 8"/>
                <a:gd name="T37" fmla="*/ 8 h 10"/>
                <a:gd name="T38" fmla="*/ 7 w 8"/>
                <a:gd name="T39" fmla="*/ 8 h 10"/>
                <a:gd name="T40" fmla="*/ 7 w 8"/>
                <a:gd name="T41" fmla="*/ 8 h 10"/>
                <a:gd name="T42" fmla="*/ 7 w 8"/>
                <a:gd name="T43" fmla="*/ 9 h 10"/>
                <a:gd name="T44" fmla="*/ 6 w 8"/>
                <a:gd name="T45" fmla="*/ 9 h 10"/>
                <a:gd name="T46" fmla="*/ 6 w 8"/>
                <a:gd name="T47" fmla="*/ 9 h 10"/>
                <a:gd name="T48" fmla="*/ 5 w 8"/>
                <a:gd name="T49" fmla="*/ 8 h 10"/>
                <a:gd name="T50" fmla="*/ 5 w 8"/>
                <a:gd name="T51" fmla="*/ 8 h 10"/>
                <a:gd name="T52" fmla="*/ 4 w 8"/>
                <a:gd name="T53" fmla="*/ 8 h 10"/>
                <a:gd name="T54" fmla="*/ 4 w 8"/>
                <a:gd name="T55" fmla="*/ 7 h 10"/>
                <a:gd name="T56" fmla="*/ 3 w 8"/>
                <a:gd name="T57" fmla="*/ 7 h 10"/>
                <a:gd name="T58" fmla="*/ 3 w 8"/>
                <a:gd name="T59" fmla="*/ 7 h 10"/>
                <a:gd name="T60" fmla="*/ 3 w 8"/>
                <a:gd name="T61" fmla="*/ 6 h 10"/>
                <a:gd name="T62" fmla="*/ 2 w 8"/>
                <a:gd name="T63" fmla="*/ 6 h 10"/>
                <a:gd name="T64" fmla="*/ 2 w 8"/>
                <a:gd name="T65" fmla="*/ 5 h 10"/>
                <a:gd name="T66" fmla="*/ 1 w 8"/>
                <a:gd name="T67" fmla="*/ 5 h 10"/>
                <a:gd name="T68" fmla="*/ 1 w 8"/>
                <a:gd name="T69" fmla="*/ 4 h 10"/>
                <a:gd name="T70" fmla="*/ 1 w 8"/>
                <a:gd name="T71" fmla="*/ 4 h 10"/>
                <a:gd name="T72" fmla="*/ 0 w 8"/>
                <a:gd name="T73" fmla="*/ 3 h 10"/>
                <a:gd name="T74" fmla="*/ 0 w 8"/>
                <a:gd name="T75" fmla="*/ 2 h 10"/>
                <a:gd name="T76" fmla="*/ 0 w 8"/>
                <a:gd name="T77" fmla="*/ 2 h 10"/>
                <a:gd name="T78" fmla="*/ 0 w 8"/>
                <a:gd name="T79" fmla="*/ 1 h 10"/>
                <a:gd name="T80" fmla="*/ 0 w 8"/>
                <a:gd name="T81" fmla="*/ 1 h 10"/>
                <a:gd name="T82" fmla="*/ 1 w 8"/>
                <a:gd name="T83" fmla="*/ 1 h 10"/>
                <a:gd name="T84" fmla="*/ 1 w 8"/>
                <a:gd name="T85" fmla="*/ 0 h 10"/>
                <a:gd name="T86" fmla="*/ 1 w 8"/>
                <a:gd name="T87" fmla="*/ 1 h 10"/>
                <a:gd name="T88" fmla="*/ 1 w 8"/>
                <a:gd name="T89" fmla="*/ 1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 h="10">
                  <a:moveTo>
                    <a:pt x="1" y="1"/>
                  </a:moveTo>
                  <a:lnTo>
                    <a:pt x="1" y="2"/>
                  </a:lnTo>
                  <a:lnTo>
                    <a:pt x="2" y="2"/>
                  </a:lnTo>
                  <a:lnTo>
                    <a:pt x="2" y="2"/>
                  </a:lnTo>
                  <a:lnTo>
                    <a:pt x="2" y="3"/>
                  </a:lnTo>
                  <a:lnTo>
                    <a:pt x="2" y="3"/>
                  </a:lnTo>
                  <a:lnTo>
                    <a:pt x="2" y="4"/>
                  </a:lnTo>
                  <a:lnTo>
                    <a:pt x="3" y="4"/>
                  </a:lnTo>
                  <a:lnTo>
                    <a:pt x="3" y="5"/>
                  </a:lnTo>
                  <a:lnTo>
                    <a:pt x="3" y="5"/>
                  </a:lnTo>
                  <a:lnTo>
                    <a:pt x="4" y="5"/>
                  </a:lnTo>
                  <a:lnTo>
                    <a:pt x="4" y="6"/>
                  </a:lnTo>
                  <a:lnTo>
                    <a:pt x="4" y="6"/>
                  </a:lnTo>
                  <a:lnTo>
                    <a:pt x="5" y="7"/>
                  </a:lnTo>
                  <a:lnTo>
                    <a:pt x="5" y="7"/>
                  </a:lnTo>
                  <a:lnTo>
                    <a:pt x="6" y="7"/>
                  </a:lnTo>
                  <a:lnTo>
                    <a:pt x="6" y="7"/>
                  </a:lnTo>
                  <a:lnTo>
                    <a:pt x="6" y="7"/>
                  </a:lnTo>
                  <a:lnTo>
                    <a:pt x="6" y="8"/>
                  </a:lnTo>
                  <a:lnTo>
                    <a:pt x="7" y="8"/>
                  </a:lnTo>
                  <a:lnTo>
                    <a:pt x="7" y="8"/>
                  </a:lnTo>
                  <a:lnTo>
                    <a:pt x="7" y="9"/>
                  </a:lnTo>
                  <a:lnTo>
                    <a:pt x="6" y="9"/>
                  </a:lnTo>
                  <a:lnTo>
                    <a:pt x="6" y="9"/>
                  </a:lnTo>
                  <a:lnTo>
                    <a:pt x="5" y="8"/>
                  </a:lnTo>
                  <a:lnTo>
                    <a:pt x="5" y="8"/>
                  </a:lnTo>
                  <a:lnTo>
                    <a:pt x="4" y="8"/>
                  </a:lnTo>
                  <a:lnTo>
                    <a:pt x="4" y="7"/>
                  </a:lnTo>
                  <a:lnTo>
                    <a:pt x="3" y="7"/>
                  </a:lnTo>
                  <a:lnTo>
                    <a:pt x="3" y="7"/>
                  </a:lnTo>
                  <a:lnTo>
                    <a:pt x="3" y="6"/>
                  </a:lnTo>
                  <a:lnTo>
                    <a:pt x="2" y="6"/>
                  </a:lnTo>
                  <a:lnTo>
                    <a:pt x="2" y="5"/>
                  </a:lnTo>
                  <a:lnTo>
                    <a:pt x="1" y="5"/>
                  </a:lnTo>
                  <a:lnTo>
                    <a:pt x="1" y="4"/>
                  </a:lnTo>
                  <a:lnTo>
                    <a:pt x="1" y="4"/>
                  </a:lnTo>
                  <a:lnTo>
                    <a:pt x="0" y="3"/>
                  </a:lnTo>
                  <a:lnTo>
                    <a:pt x="0" y="2"/>
                  </a:lnTo>
                  <a:lnTo>
                    <a:pt x="0" y="2"/>
                  </a:lnTo>
                  <a:lnTo>
                    <a:pt x="0" y="1"/>
                  </a:lnTo>
                  <a:lnTo>
                    <a:pt x="0" y="1"/>
                  </a:lnTo>
                  <a:lnTo>
                    <a:pt x="1" y="1"/>
                  </a:lnTo>
                  <a:lnTo>
                    <a:pt x="1" y="0"/>
                  </a:lnTo>
                  <a:lnTo>
                    <a:pt x="1" y="1"/>
                  </a:lnTo>
                  <a:lnTo>
                    <a:pt x="1" y="1"/>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43" name="Freeform 640"/>
            <p:cNvSpPr>
              <a:spLocks/>
            </p:cNvSpPr>
            <p:nvPr/>
          </p:nvSpPr>
          <p:spPr bwMode="auto">
            <a:xfrm>
              <a:off x="900" y="3591"/>
              <a:ext cx="7" cy="8"/>
            </a:xfrm>
            <a:custGeom>
              <a:avLst/>
              <a:gdLst>
                <a:gd name="T0" fmla="*/ 1 w 7"/>
                <a:gd name="T1" fmla="*/ 1 h 8"/>
                <a:gd name="T2" fmla="*/ 1 w 7"/>
                <a:gd name="T3" fmla="*/ 1 h 8"/>
                <a:gd name="T4" fmla="*/ 1 w 7"/>
                <a:gd name="T5" fmla="*/ 2 h 8"/>
                <a:gd name="T6" fmla="*/ 2 w 7"/>
                <a:gd name="T7" fmla="*/ 2 h 8"/>
                <a:gd name="T8" fmla="*/ 2 w 7"/>
                <a:gd name="T9" fmla="*/ 2 h 8"/>
                <a:gd name="T10" fmla="*/ 2 w 7"/>
                <a:gd name="T11" fmla="*/ 3 h 8"/>
                <a:gd name="T12" fmla="*/ 2 w 7"/>
                <a:gd name="T13" fmla="*/ 3 h 8"/>
                <a:gd name="T14" fmla="*/ 3 w 7"/>
                <a:gd name="T15" fmla="*/ 3 h 8"/>
                <a:gd name="T16" fmla="*/ 3 w 7"/>
                <a:gd name="T17" fmla="*/ 4 h 8"/>
                <a:gd name="T18" fmla="*/ 3 w 7"/>
                <a:gd name="T19" fmla="*/ 4 h 8"/>
                <a:gd name="T20" fmla="*/ 3 w 7"/>
                <a:gd name="T21" fmla="*/ 4 h 8"/>
                <a:gd name="T22" fmla="*/ 4 w 7"/>
                <a:gd name="T23" fmla="*/ 5 h 8"/>
                <a:gd name="T24" fmla="*/ 4 w 7"/>
                <a:gd name="T25" fmla="*/ 5 h 8"/>
                <a:gd name="T26" fmla="*/ 4 w 7"/>
                <a:gd name="T27" fmla="*/ 5 h 8"/>
                <a:gd name="T28" fmla="*/ 5 w 7"/>
                <a:gd name="T29" fmla="*/ 5 h 8"/>
                <a:gd name="T30" fmla="*/ 5 w 7"/>
                <a:gd name="T31" fmla="*/ 6 h 8"/>
                <a:gd name="T32" fmla="*/ 6 w 7"/>
                <a:gd name="T33" fmla="*/ 6 h 8"/>
                <a:gd name="T34" fmla="*/ 6 w 7"/>
                <a:gd name="T35" fmla="*/ 6 h 8"/>
                <a:gd name="T36" fmla="*/ 6 w 7"/>
                <a:gd name="T37" fmla="*/ 6 h 8"/>
                <a:gd name="T38" fmla="*/ 6 w 7"/>
                <a:gd name="T39" fmla="*/ 7 h 8"/>
                <a:gd name="T40" fmla="*/ 6 w 7"/>
                <a:gd name="T41" fmla="*/ 7 h 8"/>
                <a:gd name="T42" fmla="*/ 5 w 7"/>
                <a:gd name="T43" fmla="*/ 7 h 8"/>
                <a:gd name="T44" fmla="*/ 5 w 7"/>
                <a:gd name="T45" fmla="*/ 7 h 8"/>
                <a:gd name="T46" fmla="*/ 4 w 7"/>
                <a:gd name="T47" fmla="*/ 6 h 8"/>
                <a:gd name="T48" fmla="*/ 4 w 7"/>
                <a:gd name="T49" fmla="*/ 6 h 8"/>
                <a:gd name="T50" fmla="*/ 3 w 7"/>
                <a:gd name="T51" fmla="*/ 6 h 8"/>
                <a:gd name="T52" fmla="*/ 3 w 7"/>
                <a:gd name="T53" fmla="*/ 5 h 8"/>
                <a:gd name="T54" fmla="*/ 2 w 7"/>
                <a:gd name="T55" fmla="*/ 5 h 8"/>
                <a:gd name="T56" fmla="*/ 2 w 7"/>
                <a:gd name="T57" fmla="*/ 5 h 8"/>
                <a:gd name="T58" fmla="*/ 1 w 7"/>
                <a:gd name="T59" fmla="*/ 4 h 8"/>
                <a:gd name="T60" fmla="*/ 1 w 7"/>
                <a:gd name="T61" fmla="*/ 4 h 8"/>
                <a:gd name="T62" fmla="*/ 1 w 7"/>
                <a:gd name="T63" fmla="*/ 3 h 8"/>
                <a:gd name="T64" fmla="*/ 0 w 7"/>
                <a:gd name="T65" fmla="*/ 3 h 8"/>
                <a:gd name="T66" fmla="*/ 0 w 7"/>
                <a:gd name="T67" fmla="*/ 2 h 8"/>
                <a:gd name="T68" fmla="*/ 0 w 7"/>
                <a:gd name="T69" fmla="*/ 2 h 8"/>
                <a:gd name="T70" fmla="*/ 0 w 7"/>
                <a:gd name="T71" fmla="*/ 1 h 8"/>
                <a:gd name="T72" fmla="*/ 0 w 7"/>
                <a:gd name="T73" fmla="*/ 1 h 8"/>
                <a:gd name="T74" fmla="*/ 0 w 7"/>
                <a:gd name="T75" fmla="*/ 0 h 8"/>
                <a:gd name="T76" fmla="*/ 1 w 7"/>
                <a:gd name="T77" fmla="*/ 0 h 8"/>
                <a:gd name="T78" fmla="*/ 1 w 7"/>
                <a:gd name="T79" fmla="*/ 1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 h="8">
                  <a:moveTo>
                    <a:pt x="1" y="1"/>
                  </a:moveTo>
                  <a:lnTo>
                    <a:pt x="1" y="1"/>
                  </a:lnTo>
                  <a:lnTo>
                    <a:pt x="1" y="2"/>
                  </a:lnTo>
                  <a:lnTo>
                    <a:pt x="2" y="2"/>
                  </a:lnTo>
                  <a:lnTo>
                    <a:pt x="2" y="2"/>
                  </a:lnTo>
                  <a:lnTo>
                    <a:pt x="2" y="3"/>
                  </a:lnTo>
                  <a:lnTo>
                    <a:pt x="2" y="3"/>
                  </a:lnTo>
                  <a:lnTo>
                    <a:pt x="3" y="3"/>
                  </a:lnTo>
                  <a:lnTo>
                    <a:pt x="3" y="4"/>
                  </a:lnTo>
                  <a:lnTo>
                    <a:pt x="3" y="4"/>
                  </a:lnTo>
                  <a:lnTo>
                    <a:pt x="3" y="4"/>
                  </a:lnTo>
                  <a:lnTo>
                    <a:pt x="4" y="5"/>
                  </a:lnTo>
                  <a:lnTo>
                    <a:pt x="4" y="5"/>
                  </a:lnTo>
                  <a:lnTo>
                    <a:pt x="4" y="5"/>
                  </a:lnTo>
                  <a:lnTo>
                    <a:pt x="5" y="5"/>
                  </a:lnTo>
                  <a:lnTo>
                    <a:pt x="5" y="6"/>
                  </a:lnTo>
                  <a:lnTo>
                    <a:pt x="6" y="6"/>
                  </a:lnTo>
                  <a:lnTo>
                    <a:pt x="6" y="6"/>
                  </a:lnTo>
                  <a:lnTo>
                    <a:pt x="6" y="6"/>
                  </a:lnTo>
                  <a:lnTo>
                    <a:pt x="6" y="7"/>
                  </a:lnTo>
                  <a:lnTo>
                    <a:pt x="6" y="7"/>
                  </a:lnTo>
                  <a:lnTo>
                    <a:pt x="5" y="7"/>
                  </a:lnTo>
                  <a:lnTo>
                    <a:pt x="5" y="7"/>
                  </a:lnTo>
                  <a:lnTo>
                    <a:pt x="4" y="6"/>
                  </a:lnTo>
                  <a:lnTo>
                    <a:pt x="4" y="6"/>
                  </a:lnTo>
                  <a:lnTo>
                    <a:pt x="3" y="6"/>
                  </a:lnTo>
                  <a:lnTo>
                    <a:pt x="3" y="5"/>
                  </a:lnTo>
                  <a:lnTo>
                    <a:pt x="2" y="5"/>
                  </a:lnTo>
                  <a:lnTo>
                    <a:pt x="2" y="5"/>
                  </a:lnTo>
                  <a:lnTo>
                    <a:pt x="1" y="4"/>
                  </a:lnTo>
                  <a:lnTo>
                    <a:pt x="1" y="4"/>
                  </a:lnTo>
                  <a:lnTo>
                    <a:pt x="1" y="3"/>
                  </a:lnTo>
                  <a:lnTo>
                    <a:pt x="0" y="3"/>
                  </a:lnTo>
                  <a:lnTo>
                    <a:pt x="0" y="2"/>
                  </a:lnTo>
                  <a:lnTo>
                    <a:pt x="0" y="2"/>
                  </a:lnTo>
                  <a:lnTo>
                    <a:pt x="0" y="1"/>
                  </a:lnTo>
                  <a:lnTo>
                    <a:pt x="0" y="1"/>
                  </a:lnTo>
                  <a:lnTo>
                    <a:pt x="0" y="0"/>
                  </a:lnTo>
                  <a:lnTo>
                    <a:pt x="1" y="0"/>
                  </a:lnTo>
                  <a:lnTo>
                    <a:pt x="1" y="1"/>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44" name="Freeform 641"/>
            <p:cNvSpPr>
              <a:spLocks/>
            </p:cNvSpPr>
            <p:nvPr/>
          </p:nvSpPr>
          <p:spPr bwMode="auto">
            <a:xfrm>
              <a:off x="896" y="3600"/>
              <a:ext cx="7" cy="8"/>
            </a:xfrm>
            <a:custGeom>
              <a:avLst/>
              <a:gdLst>
                <a:gd name="T0" fmla="*/ 1 w 7"/>
                <a:gd name="T1" fmla="*/ 1 h 8"/>
                <a:gd name="T2" fmla="*/ 1 w 7"/>
                <a:gd name="T3" fmla="*/ 1 h 8"/>
                <a:gd name="T4" fmla="*/ 1 w 7"/>
                <a:gd name="T5" fmla="*/ 2 h 8"/>
                <a:gd name="T6" fmla="*/ 1 w 7"/>
                <a:gd name="T7" fmla="*/ 2 h 8"/>
                <a:gd name="T8" fmla="*/ 2 w 7"/>
                <a:gd name="T9" fmla="*/ 2 h 8"/>
                <a:gd name="T10" fmla="*/ 2 w 7"/>
                <a:gd name="T11" fmla="*/ 3 h 8"/>
                <a:gd name="T12" fmla="*/ 2 w 7"/>
                <a:gd name="T13" fmla="*/ 3 h 8"/>
                <a:gd name="T14" fmla="*/ 3 w 7"/>
                <a:gd name="T15" fmla="*/ 3 h 8"/>
                <a:gd name="T16" fmla="*/ 3 w 7"/>
                <a:gd name="T17" fmla="*/ 4 h 8"/>
                <a:gd name="T18" fmla="*/ 3 w 7"/>
                <a:gd name="T19" fmla="*/ 4 h 8"/>
                <a:gd name="T20" fmla="*/ 3 w 7"/>
                <a:gd name="T21" fmla="*/ 4 h 8"/>
                <a:gd name="T22" fmla="*/ 4 w 7"/>
                <a:gd name="T23" fmla="*/ 4 h 8"/>
                <a:gd name="T24" fmla="*/ 4 w 7"/>
                <a:gd name="T25" fmla="*/ 5 h 8"/>
                <a:gd name="T26" fmla="*/ 5 w 7"/>
                <a:gd name="T27" fmla="*/ 5 h 8"/>
                <a:gd name="T28" fmla="*/ 5 w 7"/>
                <a:gd name="T29" fmla="*/ 5 h 8"/>
                <a:gd name="T30" fmla="*/ 6 w 7"/>
                <a:gd name="T31" fmla="*/ 5 h 8"/>
                <a:gd name="T32" fmla="*/ 6 w 7"/>
                <a:gd name="T33" fmla="*/ 6 h 8"/>
                <a:gd name="T34" fmla="*/ 6 w 7"/>
                <a:gd name="T35" fmla="*/ 6 h 8"/>
                <a:gd name="T36" fmla="*/ 6 w 7"/>
                <a:gd name="T37" fmla="*/ 6 h 8"/>
                <a:gd name="T38" fmla="*/ 6 w 7"/>
                <a:gd name="T39" fmla="*/ 7 h 8"/>
                <a:gd name="T40" fmla="*/ 5 w 7"/>
                <a:gd name="T41" fmla="*/ 7 h 8"/>
                <a:gd name="T42" fmla="*/ 5 w 7"/>
                <a:gd name="T43" fmla="*/ 7 h 8"/>
                <a:gd name="T44" fmla="*/ 4 w 7"/>
                <a:gd name="T45" fmla="*/ 6 h 8"/>
                <a:gd name="T46" fmla="*/ 4 w 7"/>
                <a:gd name="T47" fmla="*/ 6 h 8"/>
                <a:gd name="T48" fmla="*/ 4 w 7"/>
                <a:gd name="T49" fmla="*/ 6 h 8"/>
                <a:gd name="T50" fmla="*/ 3 w 7"/>
                <a:gd name="T51" fmla="*/ 6 h 8"/>
                <a:gd name="T52" fmla="*/ 3 w 7"/>
                <a:gd name="T53" fmla="*/ 5 h 8"/>
                <a:gd name="T54" fmla="*/ 2 w 7"/>
                <a:gd name="T55" fmla="*/ 5 h 8"/>
                <a:gd name="T56" fmla="*/ 2 w 7"/>
                <a:gd name="T57" fmla="*/ 5 h 8"/>
                <a:gd name="T58" fmla="*/ 2 w 7"/>
                <a:gd name="T59" fmla="*/ 4 h 8"/>
                <a:gd name="T60" fmla="*/ 1 w 7"/>
                <a:gd name="T61" fmla="*/ 4 h 8"/>
                <a:gd name="T62" fmla="*/ 1 w 7"/>
                <a:gd name="T63" fmla="*/ 4 h 8"/>
                <a:gd name="T64" fmla="*/ 1 w 7"/>
                <a:gd name="T65" fmla="*/ 3 h 8"/>
                <a:gd name="T66" fmla="*/ 1 w 7"/>
                <a:gd name="T67" fmla="*/ 3 h 8"/>
                <a:gd name="T68" fmla="*/ 0 w 7"/>
                <a:gd name="T69" fmla="*/ 2 h 8"/>
                <a:gd name="T70" fmla="*/ 0 w 7"/>
                <a:gd name="T71" fmla="*/ 2 h 8"/>
                <a:gd name="T72" fmla="*/ 0 w 7"/>
                <a:gd name="T73" fmla="*/ 1 h 8"/>
                <a:gd name="T74" fmla="*/ 0 w 7"/>
                <a:gd name="T75" fmla="*/ 1 h 8"/>
                <a:gd name="T76" fmla="*/ 0 w 7"/>
                <a:gd name="T77" fmla="*/ 0 h 8"/>
                <a:gd name="T78" fmla="*/ 1 w 7"/>
                <a:gd name="T79" fmla="*/ 0 h 8"/>
                <a:gd name="T80" fmla="*/ 1 w 7"/>
                <a:gd name="T81" fmla="*/ 1 h 8"/>
                <a:gd name="T82" fmla="*/ 1 w 7"/>
                <a:gd name="T83" fmla="*/ 1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 h="8">
                  <a:moveTo>
                    <a:pt x="1" y="1"/>
                  </a:moveTo>
                  <a:lnTo>
                    <a:pt x="1" y="1"/>
                  </a:lnTo>
                  <a:lnTo>
                    <a:pt x="1" y="2"/>
                  </a:lnTo>
                  <a:lnTo>
                    <a:pt x="1" y="2"/>
                  </a:lnTo>
                  <a:lnTo>
                    <a:pt x="2" y="2"/>
                  </a:lnTo>
                  <a:lnTo>
                    <a:pt x="2" y="3"/>
                  </a:lnTo>
                  <a:lnTo>
                    <a:pt x="2" y="3"/>
                  </a:lnTo>
                  <a:lnTo>
                    <a:pt x="3" y="3"/>
                  </a:lnTo>
                  <a:lnTo>
                    <a:pt x="3" y="4"/>
                  </a:lnTo>
                  <a:lnTo>
                    <a:pt x="3" y="4"/>
                  </a:lnTo>
                  <a:lnTo>
                    <a:pt x="3" y="4"/>
                  </a:lnTo>
                  <a:lnTo>
                    <a:pt x="4" y="4"/>
                  </a:lnTo>
                  <a:lnTo>
                    <a:pt x="4" y="5"/>
                  </a:lnTo>
                  <a:lnTo>
                    <a:pt x="5" y="5"/>
                  </a:lnTo>
                  <a:lnTo>
                    <a:pt x="5" y="5"/>
                  </a:lnTo>
                  <a:lnTo>
                    <a:pt x="6" y="5"/>
                  </a:lnTo>
                  <a:lnTo>
                    <a:pt x="6" y="6"/>
                  </a:lnTo>
                  <a:lnTo>
                    <a:pt x="6" y="6"/>
                  </a:lnTo>
                  <a:lnTo>
                    <a:pt x="6" y="6"/>
                  </a:lnTo>
                  <a:lnTo>
                    <a:pt x="6" y="7"/>
                  </a:lnTo>
                  <a:lnTo>
                    <a:pt x="5" y="7"/>
                  </a:lnTo>
                  <a:lnTo>
                    <a:pt x="5" y="7"/>
                  </a:lnTo>
                  <a:lnTo>
                    <a:pt x="4" y="6"/>
                  </a:lnTo>
                  <a:lnTo>
                    <a:pt x="4" y="6"/>
                  </a:lnTo>
                  <a:lnTo>
                    <a:pt x="4" y="6"/>
                  </a:lnTo>
                  <a:lnTo>
                    <a:pt x="3" y="6"/>
                  </a:lnTo>
                  <a:lnTo>
                    <a:pt x="3" y="5"/>
                  </a:lnTo>
                  <a:lnTo>
                    <a:pt x="2" y="5"/>
                  </a:lnTo>
                  <a:lnTo>
                    <a:pt x="2" y="5"/>
                  </a:lnTo>
                  <a:lnTo>
                    <a:pt x="2" y="4"/>
                  </a:lnTo>
                  <a:lnTo>
                    <a:pt x="1" y="4"/>
                  </a:lnTo>
                  <a:lnTo>
                    <a:pt x="1" y="4"/>
                  </a:lnTo>
                  <a:lnTo>
                    <a:pt x="1" y="3"/>
                  </a:lnTo>
                  <a:lnTo>
                    <a:pt x="1" y="3"/>
                  </a:lnTo>
                  <a:lnTo>
                    <a:pt x="0" y="2"/>
                  </a:lnTo>
                  <a:lnTo>
                    <a:pt x="0" y="2"/>
                  </a:lnTo>
                  <a:lnTo>
                    <a:pt x="0" y="1"/>
                  </a:lnTo>
                  <a:lnTo>
                    <a:pt x="0" y="1"/>
                  </a:lnTo>
                  <a:lnTo>
                    <a:pt x="0" y="0"/>
                  </a:lnTo>
                  <a:lnTo>
                    <a:pt x="1" y="0"/>
                  </a:lnTo>
                  <a:lnTo>
                    <a:pt x="1" y="1"/>
                  </a:lnTo>
                  <a:lnTo>
                    <a:pt x="1" y="1"/>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45" name="Freeform 642"/>
            <p:cNvSpPr>
              <a:spLocks/>
            </p:cNvSpPr>
            <p:nvPr/>
          </p:nvSpPr>
          <p:spPr bwMode="auto">
            <a:xfrm>
              <a:off x="892" y="3608"/>
              <a:ext cx="6" cy="7"/>
            </a:xfrm>
            <a:custGeom>
              <a:avLst/>
              <a:gdLst>
                <a:gd name="T0" fmla="*/ 1 w 6"/>
                <a:gd name="T1" fmla="*/ 1 h 7"/>
                <a:gd name="T2" fmla="*/ 1 w 6"/>
                <a:gd name="T3" fmla="*/ 1 h 7"/>
                <a:gd name="T4" fmla="*/ 1 w 6"/>
                <a:gd name="T5" fmla="*/ 2 h 7"/>
                <a:gd name="T6" fmla="*/ 1 w 6"/>
                <a:gd name="T7" fmla="*/ 2 h 7"/>
                <a:gd name="T8" fmla="*/ 2 w 6"/>
                <a:gd name="T9" fmla="*/ 3 h 7"/>
                <a:gd name="T10" fmla="*/ 2 w 6"/>
                <a:gd name="T11" fmla="*/ 3 h 7"/>
                <a:gd name="T12" fmla="*/ 2 w 6"/>
                <a:gd name="T13" fmla="*/ 3 h 7"/>
                <a:gd name="T14" fmla="*/ 3 w 6"/>
                <a:gd name="T15" fmla="*/ 4 h 7"/>
                <a:gd name="T16" fmla="*/ 3 w 6"/>
                <a:gd name="T17" fmla="*/ 4 h 7"/>
                <a:gd name="T18" fmla="*/ 4 w 6"/>
                <a:gd name="T19" fmla="*/ 4 h 7"/>
                <a:gd name="T20" fmla="*/ 4 w 6"/>
                <a:gd name="T21" fmla="*/ 4 h 7"/>
                <a:gd name="T22" fmla="*/ 5 w 6"/>
                <a:gd name="T23" fmla="*/ 5 h 7"/>
                <a:gd name="T24" fmla="*/ 5 w 6"/>
                <a:gd name="T25" fmla="*/ 5 h 7"/>
                <a:gd name="T26" fmla="*/ 5 w 6"/>
                <a:gd name="T27" fmla="*/ 5 h 7"/>
                <a:gd name="T28" fmla="*/ 5 w 6"/>
                <a:gd name="T29" fmla="*/ 6 h 7"/>
                <a:gd name="T30" fmla="*/ 5 w 6"/>
                <a:gd name="T31" fmla="*/ 6 h 7"/>
                <a:gd name="T32" fmla="*/ 4 w 6"/>
                <a:gd name="T33" fmla="*/ 6 h 7"/>
                <a:gd name="T34" fmla="*/ 4 w 6"/>
                <a:gd name="T35" fmla="*/ 6 h 7"/>
                <a:gd name="T36" fmla="*/ 4 w 6"/>
                <a:gd name="T37" fmla="*/ 6 h 7"/>
                <a:gd name="T38" fmla="*/ 3 w 6"/>
                <a:gd name="T39" fmla="*/ 6 h 7"/>
                <a:gd name="T40" fmla="*/ 3 w 6"/>
                <a:gd name="T41" fmla="*/ 5 h 7"/>
                <a:gd name="T42" fmla="*/ 2 w 6"/>
                <a:gd name="T43" fmla="*/ 5 h 7"/>
                <a:gd name="T44" fmla="*/ 2 w 6"/>
                <a:gd name="T45" fmla="*/ 5 h 7"/>
                <a:gd name="T46" fmla="*/ 1 w 6"/>
                <a:gd name="T47" fmla="*/ 5 h 7"/>
                <a:gd name="T48" fmla="*/ 1 w 6"/>
                <a:gd name="T49" fmla="*/ 4 h 7"/>
                <a:gd name="T50" fmla="*/ 1 w 6"/>
                <a:gd name="T51" fmla="*/ 4 h 7"/>
                <a:gd name="T52" fmla="*/ 0 w 6"/>
                <a:gd name="T53" fmla="*/ 3 h 7"/>
                <a:gd name="T54" fmla="*/ 0 w 6"/>
                <a:gd name="T55" fmla="*/ 3 h 7"/>
                <a:gd name="T56" fmla="*/ 0 w 6"/>
                <a:gd name="T57" fmla="*/ 2 h 7"/>
                <a:gd name="T58" fmla="*/ 0 w 6"/>
                <a:gd name="T59" fmla="*/ 2 h 7"/>
                <a:gd name="T60" fmla="*/ 0 w 6"/>
                <a:gd name="T61" fmla="*/ 1 h 7"/>
                <a:gd name="T62" fmla="*/ 0 w 6"/>
                <a:gd name="T63" fmla="*/ 1 h 7"/>
                <a:gd name="T64" fmla="*/ 0 w 6"/>
                <a:gd name="T65" fmla="*/ 0 h 7"/>
                <a:gd name="T66" fmla="*/ 1 w 6"/>
                <a:gd name="T67" fmla="*/ 0 h 7"/>
                <a:gd name="T68" fmla="*/ 1 w 6"/>
                <a:gd name="T69" fmla="*/ 1 h 7"/>
                <a:gd name="T70" fmla="*/ 1 w 6"/>
                <a:gd name="T71" fmla="*/ 1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 h="7">
                  <a:moveTo>
                    <a:pt x="1" y="1"/>
                  </a:moveTo>
                  <a:lnTo>
                    <a:pt x="1" y="1"/>
                  </a:lnTo>
                  <a:lnTo>
                    <a:pt x="1" y="2"/>
                  </a:lnTo>
                  <a:lnTo>
                    <a:pt x="1" y="2"/>
                  </a:lnTo>
                  <a:lnTo>
                    <a:pt x="2" y="3"/>
                  </a:lnTo>
                  <a:lnTo>
                    <a:pt x="2" y="3"/>
                  </a:lnTo>
                  <a:lnTo>
                    <a:pt x="2" y="3"/>
                  </a:lnTo>
                  <a:lnTo>
                    <a:pt x="3" y="4"/>
                  </a:lnTo>
                  <a:lnTo>
                    <a:pt x="3" y="4"/>
                  </a:lnTo>
                  <a:lnTo>
                    <a:pt x="4" y="4"/>
                  </a:lnTo>
                  <a:lnTo>
                    <a:pt x="4" y="4"/>
                  </a:lnTo>
                  <a:lnTo>
                    <a:pt x="5" y="5"/>
                  </a:lnTo>
                  <a:lnTo>
                    <a:pt x="5" y="5"/>
                  </a:lnTo>
                  <a:lnTo>
                    <a:pt x="5" y="5"/>
                  </a:lnTo>
                  <a:lnTo>
                    <a:pt x="5" y="6"/>
                  </a:lnTo>
                  <a:lnTo>
                    <a:pt x="5" y="6"/>
                  </a:lnTo>
                  <a:lnTo>
                    <a:pt x="4" y="6"/>
                  </a:lnTo>
                  <a:lnTo>
                    <a:pt x="4" y="6"/>
                  </a:lnTo>
                  <a:lnTo>
                    <a:pt x="4" y="6"/>
                  </a:lnTo>
                  <a:lnTo>
                    <a:pt x="3" y="6"/>
                  </a:lnTo>
                  <a:lnTo>
                    <a:pt x="3" y="5"/>
                  </a:lnTo>
                  <a:lnTo>
                    <a:pt x="2" y="5"/>
                  </a:lnTo>
                  <a:lnTo>
                    <a:pt x="2" y="5"/>
                  </a:lnTo>
                  <a:lnTo>
                    <a:pt x="1" y="5"/>
                  </a:lnTo>
                  <a:lnTo>
                    <a:pt x="1" y="4"/>
                  </a:lnTo>
                  <a:lnTo>
                    <a:pt x="1" y="4"/>
                  </a:lnTo>
                  <a:lnTo>
                    <a:pt x="0" y="3"/>
                  </a:lnTo>
                  <a:lnTo>
                    <a:pt x="0" y="3"/>
                  </a:lnTo>
                  <a:lnTo>
                    <a:pt x="0" y="2"/>
                  </a:lnTo>
                  <a:lnTo>
                    <a:pt x="0" y="2"/>
                  </a:lnTo>
                  <a:lnTo>
                    <a:pt x="0" y="1"/>
                  </a:lnTo>
                  <a:lnTo>
                    <a:pt x="0" y="1"/>
                  </a:lnTo>
                  <a:lnTo>
                    <a:pt x="0" y="0"/>
                  </a:lnTo>
                  <a:lnTo>
                    <a:pt x="1" y="0"/>
                  </a:lnTo>
                  <a:lnTo>
                    <a:pt x="1" y="1"/>
                  </a:lnTo>
                  <a:lnTo>
                    <a:pt x="1" y="1"/>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46" name="Freeform 643"/>
            <p:cNvSpPr>
              <a:spLocks/>
            </p:cNvSpPr>
            <p:nvPr/>
          </p:nvSpPr>
          <p:spPr bwMode="auto">
            <a:xfrm>
              <a:off x="888" y="3614"/>
              <a:ext cx="5" cy="6"/>
            </a:xfrm>
            <a:custGeom>
              <a:avLst/>
              <a:gdLst>
                <a:gd name="T0" fmla="*/ 1 w 5"/>
                <a:gd name="T1" fmla="*/ 1 h 6"/>
                <a:gd name="T2" fmla="*/ 1 w 5"/>
                <a:gd name="T3" fmla="*/ 1 h 6"/>
                <a:gd name="T4" fmla="*/ 1 w 5"/>
                <a:gd name="T5" fmla="*/ 2 h 6"/>
                <a:gd name="T6" fmla="*/ 1 w 5"/>
                <a:gd name="T7" fmla="*/ 2 h 6"/>
                <a:gd name="T8" fmla="*/ 1 w 5"/>
                <a:gd name="T9" fmla="*/ 2 h 6"/>
                <a:gd name="T10" fmla="*/ 2 w 5"/>
                <a:gd name="T11" fmla="*/ 2 h 6"/>
                <a:gd name="T12" fmla="*/ 2 w 5"/>
                <a:gd name="T13" fmla="*/ 3 h 6"/>
                <a:gd name="T14" fmla="*/ 2 w 5"/>
                <a:gd name="T15" fmla="*/ 3 h 6"/>
                <a:gd name="T16" fmla="*/ 2 w 5"/>
                <a:gd name="T17" fmla="*/ 3 h 6"/>
                <a:gd name="T18" fmla="*/ 2 w 5"/>
                <a:gd name="T19" fmla="*/ 3 h 6"/>
                <a:gd name="T20" fmla="*/ 3 w 5"/>
                <a:gd name="T21" fmla="*/ 3 h 6"/>
                <a:gd name="T22" fmla="*/ 3 w 5"/>
                <a:gd name="T23" fmla="*/ 4 h 6"/>
                <a:gd name="T24" fmla="*/ 4 w 5"/>
                <a:gd name="T25" fmla="*/ 4 h 6"/>
                <a:gd name="T26" fmla="*/ 4 w 5"/>
                <a:gd name="T27" fmla="*/ 4 h 6"/>
                <a:gd name="T28" fmla="*/ 4 w 5"/>
                <a:gd name="T29" fmla="*/ 4 h 6"/>
                <a:gd name="T30" fmla="*/ 4 w 5"/>
                <a:gd name="T31" fmla="*/ 5 h 6"/>
                <a:gd name="T32" fmla="*/ 4 w 5"/>
                <a:gd name="T33" fmla="*/ 5 h 6"/>
                <a:gd name="T34" fmla="*/ 4 w 5"/>
                <a:gd name="T35" fmla="*/ 5 h 6"/>
                <a:gd name="T36" fmla="*/ 3 w 5"/>
                <a:gd name="T37" fmla="*/ 5 h 6"/>
                <a:gd name="T38" fmla="*/ 3 w 5"/>
                <a:gd name="T39" fmla="*/ 5 h 6"/>
                <a:gd name="T40" fmla="*/ 2 w 5"/>
                <a:gd name="T41" fmla="*/ 5 h 6"/>
                <a:gd name="T42" fmla="*/ 2 w 5"/>
                <a:gd name="T43" fmla="*/ 5 h 6"/>
                <a:gd name="T44" fmla="*/ 2 w 5"/>
                <a:gd name="T45" fmla="*/ 4 h 6"/>
                <a:gd name="T46" fmla="*/ 1 w 5"/>
                <a:gd name="T47" fmla="*/ 4 h 6"/>
                <a:gd name="T48" fmla="*/ 1 w 5"/>
                <a:gd name="T49" fmla="*/ 4 h 6"/>
                <a:gd name="T50" fmla="*/ 0 w 5"/>
                <a:gd name="T51" fmla="*/ 3 h 6"/>
                <a:gd name="T52" fmla="*/ 0 w 5"/>
                <a:gd name="T53" fmla="*/ 3 h 6"/>
                <a:gd name="T54" fmla="*/ 0 w 5"/>
                <a:gd name="T55" fmla="*/ 3 h 6"/>
                <a:gd name="T56" fmla="*/ 0 w 5"/>
                <a:gd name="T57" fmla="*/ 2 h 6"/>
                <a:gd name="T58" fmla="*/ 0 w 5"/>
                <a:gd name="T59" fmla="*/ 2 h 6"/>
                <a:gd name="T60" fmla="*/ 0 w 5"/>
                <a:gd name="T61" fmla="*/ 1 h 6"/>
                <a:gd name="T62" fmla="*/ 0 w 5"/>
                <a:gd name="T63" fmla="*/ 1 h 6"/>
                <a:gd name="T64" fmla="*/ 0 w 5"/>
                <a:gd name="T65" fmla="*/ 0 h 6"/>
                <a:gd name="T66" fmla="*/ 0 w 5"/>
                <a:gd name="T67" fmla="*/ 0 h 6"/>
                <a:gd name="T68" fmla="*/ 0 w 5"/>
                <a:gd name="T69" fmla="*/ 0 h 6"/>
                <a:gd name="T70" fmla="*/ 0 w 5"/>
                <a:gd name="T71" fmla="*/ 0 h 6"/>
                <a:gd name="T72" fmla="*/ 1 w 5"/>
                <a:gd name="T73" fmla="*/ 0 h 6"/>
                <a:gd name="T74" fmla="*/ 1 w 5"/>
                <a:gd name="T75" fmla="*/ 1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 h="6">
                  <a:moveTo>
                    <a:pt x="1" y="1"/>
                  </a:moveTo>
                  <a:lnTo>
                    <a:pt x="1" y="1"/>
                  </a:lnTo>
                  <a:lnTo>
                    <a:pt x="1" y="2"/>
                  </a:lnTo>
                  <a:lnTo>
                    <a:pt x="1" y="2"/>
                  </a:lnTo>
                  <a:lnTo>
                    <a:pt x="1" y="2"/>
                  </a:lnTo>
                  <a:lnTo>
                    <a:pt x="2" y="2"/>
                  </a:lnTo>
                  <a:lnTo>
                    <a:pt x="2" y="3"/>
                  </a:lnTo>
                  <a:lnTo>
                    <a:pt x="2" y="3"/>
                  </a:lnTo>
                  <a:lnTo>
                    <a:pt x="2" y="3"/>
                  </a:lnTo>
                  <a:lnTo>
                    <a:pt x="2" y="3"/>
                  </a:lnTo>
                  <a:lnTo>
                    <a:pt x="3" y="3"/>
                  </a:lnTo>
                  <a:lnTo>
                    <a:pt x="3" y="4"/>
                  </a:lnTo>
                  <a:lnTo>
                    <a:pt x="4" y="4"/>
                  </a:lnTo>
                  <a:lnTo>
                    <a:pt x="4" y="4"/>
                  </a:lnTo>
                  <a:lnTo>
                    <a:pt x="4" y="4"/>
                  </a:lnTo>
                  <a:lnTo>
                    <a:pt x="4" y="5"/>
                  </a:lnTo>
                  <a:lnTo>
                    <a:pt x="4" y="5"/>
                  </a:lnTo>
                  <a:lnTo>
                    <a:pt x="4" y="5"/>
                  </a:lnTo>
                  <a:lnTo>
                    <a:pt x="3" y="5"/>
                  </a:lnTo>
                  <a:lnTo>
                    <a:pt x="3" y="5"/>
                  </a:lnTo>
                  <a:lnTo>
                    <a:pt x="2" y="5"/>
                  </a:lnTo>
                  <a:lnTo>
                    <a:pt x="2" y="5"/>
                  </a:lnTo>
                  <a:lnTo>
                    <a:pt x="2" y="4"/>
                  </a:lnTo>
                  <a:lnTo>
                    <a:pt x="1" y="4"/>
                  </a:lnTo>
                  <a:lnTo>
                    <a:pt x="1" y="4"/>
                  </a:lnTo>
                  <a:lnTo>
                    <a:pt x="0" y="3"/>
                  </a:lnTo>
                  <a:lnTo>
                    <a:pt x="0" y="3"/>
                  </a:lnTo>
                  <a:lnTo>
                    <a:pt x="0" y="3"/>
                  </a:lnTo>
                  <a:lnTo>
                    <a:pt x="0" y="2"/>
                  </a:lnTo>
                  <a:lnTo>
                    <a:pt x="0" y="2"/>
                  </a:lnTo>
                  <a:lnTo>
                    <a:pt x="0" y="1"/>
                  </a:lnTo>
                  <a:lnTo>
                    <a:pt x="0" y="1"/>
                  </a:lnTo>
                  <a:lnTo>
                    <a:pt x="0" y="0"/>
                  </a:lnTo>
                  <a:lnTo>
                    <a:pt x="0" y="0"/>
                  </a:lnTo>
                  <a:lnTo>
                    <a:pt x="0" y="0"/>
                  </a:lnTo>
                  <a:lnTo>
                    <a:pt x="0" y="0"/>
                  </a:lnTo>
                  <a:lnTo>
                    <a:pt x="1" y="0"/>
                  </a:lnTo>
                  <a:lnTo>
                    <a:pt x="1" y="1"/>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47" name="Freeform 644"/>
            <p:cNvSpPr>
              <a:spLocks/>
            </p:cNvSpPr>
            <p:nvPr/>
          </p:nvSpPr>
          <p:spPr bwMode="auto">
            <a:xfrm>
              <a:off x="881" y="3619"/>
              <a:ext cx="6" cy="7"/>
            </a:xfrm>
            <a:custGeom>
              <a:avLst/>
              <a:gdLst>
                <a:gd name="T0" fmla="*/ 1 w 6"/>
                <a:gd name="T1" fmla="*/ 1 h 7"/>
                <a:gd name="T2" fmla="*/ 1 w 6"/>
                <a:gd name="T3" fmla="*/ 1 h 7"/>
                <a:gd name="T4" fmla="*/ 1 w 6"/>
                <a:gd name="T5" fmla="*/ 2 h 7"/>
                <a:gd name="T6" fmla="*/ 1 w 6"/>
                <a:gd name="T7" fmla="*/ 2 h 7"/>
                <a:gd name="T8" fmla="*/ 1 w 6"/>
                <a:gd name="T9" fmla="*/ 2 h 7"/>
                <a:gd name="T10" fmla="*/ 1 w 6"/>
                <a:gd name="T11" fmla="*/ 3 h 7"/>
                <a:gd name="T12" fmla="*/ 2 w 6"/>
                <a:gd name="T13" fmla="*/ 3 h 7"/>
                <a:gd name="T14" fmla="*/ 2 w 6"/>
                <a:gd name="T15" fmla="*/ 3 h 7"/>
                <a:gd name="T16" fmla="*/ 2 w 6"/>
                <a:gd name="T17" fmla="*/ 3 h 7"/>
                <a:gd name="T18" fmla="*/ 2 w 6"/>
                <a:gd name="T19" fmla="*/ 4 h 7"/>
                <a:gd name="T20" fmla="*/ 3 w 6"/>
                <a:gd name="T21" fmla="*/ 4 h 7"/>
                <a:gd name="T22" fmla="*/ 3 w 6"/>
                <a:gd name="T23" fmla="*/ 4 h 7"/>
                <a:gd name="T24" fmla="*/ 4 w 6"/>
                <a:gd name="T25" fmla="*/ 4 h 7"/>
                <a:gd name="T26" fmla="*/ 4 w 6"/>
                <a:gd name="T27" fmla="*/ 4 h 7"/>
                <a:gd name="T28" fmla="*/ 5 w 6"/>
                <a:gd name="T29" fmla="*/ 4 h 7"/>
                <a:gd name="T30" fmla="*/ 5 w 6"/>
                <a:gd name="T31" fmla="*/ 5 h 7"/>
                <a:gd name="T32" fmla="*/ 5 w 6"/>
                <a:gd name="T33" fmla="*/ 5 h 7"/>
                <a:gd name="T34" fmla="*/ 5 w 6"/>
                <a:gd name="T35" fmla="*/ 5 h 7"/>
                <a:gd name="T36" fmla="*/ 5 w 6"/>
                <a:gd name="T37" fmla="*/ 6 h 7"/>
                <a:gd name="T38" fmla="*/ 5 w 6"/>
                <a:gd name="T39" fmla="*/ 6 h 7"/>
                <a:gd name="T40" fmla="*/ 5 w 6"/>
                <a:gd name="T41" fmla="*/ 6 h 7"/>
                <a:gd name="T42" fmla="*/ 4 w 6"/>
                <a:gd name="T43" fmla="*/ 6 h 7"/>
                <a:gd name="T44" fmla="*/ 4 w 6"/>
                <a:gd name="T45" fmla="*/ 6 h 7"/>
                <a:gd name="T46" fmla="*/ 3 w 6"/>
                <a:gd name="T47" fmla="*/ 6 h 7"/>
                <a:gd name="T48" fmla="*/ 3 w 6"/>
                <a:gd name="T49" fmla="*/ 5 h 7"/>
                <a:gd name="T50" fmla="*/ 2 w 6"/>
                <a:gd name="T51" fmla="*/ 5 h 7"/>
                <a:gd name="T52" fmla="*/ 2 w 6"/>
                <a:gd name="T53" fmla="*/ 5 h 7"/>
                <a:gd name="T54" fmla="*/ 2 w 6"/>
                <a:gd name="T55" fmla="*/ 5 h 7"/>
                <a:gd name="T56" fmla="*/ 1 w 6"/>
                <a:gd name="T57" fmla="*/ 5 h 7"/>
                <a:gd name="T58" fmla="*/ 1 w 6"/>
                <a:gd name="T59" fmla="*/ 4 h 7"/>
                <a:gd name="T60" fmla="*/ 0 w 6"/>
                <a:gd name="T61" fmla="*/ 4 h 7"/>
                <a:gd name="T62" fmla="*/ 0 w 6"/>
                <a:gd name="T63" fmla="*/ 4 h 7"/>
                <a:gd name="T64" fmla="*/ 0 w 6"/>
                <a:gd name="T65" fmla="*/ 3 h 7"/>
                <a:gd name="T66" fmla="*/ 0 w 6"/>
                <a:gd name="T67" fmla="*/ 3 h 7"/>
                <a:gd name="T68" fmla="*/ 0 w 6"/>
                <a:gd name="T69" fmla="*/ 2 h 7"/>
                <a:gd name="T70" fmla="*/ 0 w 6"/>
                <a:gd name="T71" fmla="*/ 2 h 7"/>
                <a:gd name="T72" fmla="*/ 0 w 6"/>
                <a:gd name="T73" fmla="*/ 1 h 7"/>
                <a:gd name="T74" fmla="*/ 0 w 6"/>
                <a:gd name="T75" fmla="*/ 1 h 7"/>
                <a:gd name="T76" fmla="*/ 0 w 6"/>
                <a:gd name="T77" fmla="*/ 0 h 7"/>
                <a:gd name="T78" fmla="*/ 0 w 6"/>
                <a:gd name="T79" fmla="*/ 0 h 7"/>
                <a:gd name="T80" fmla="*/ 0 w 6"/>
                <a:gd name="T81" fmla="*/ 1 h 7"/>
                <a:gd name="T82" fmla="*/ 1 w 6"/>
                <a:gd name="T83" fmla="*/ 1 h 7"/>
                <a:gd name="T84" fmla="*/ 1 w 6"/>
                <a:gd name="T85" fmla="*/ 1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 h="7">
                  <a:moveTo>
                    <a:pt x="1" y="1"/>
                  </a:moveTo>
                  <a:lnTo>
                    <a:pt x="1" y="1"/>
                  </a:lnTo>
                  <a:lnTo>
                    <a:pt x="1" y="2"/>
                  </a:lnTo>
                  <a:lnTo>
                    <a:pt x="1" y="2"/>
                  </a:lnTo>
                  <a:lnTo>
                    <a:pt x="1" y="2"/>
                  </a:lnTo>
                  <a:lnTo>
                    <a:pt x="1" y="3"/>
                  </a:lnTo>
                  <a:lnTo>
                    <a:pt x="2" y="3"/>
                  </a:lnTo>
                  <a:lnTo>
                    <a:pt x="2" y="3"/>
                  </a:lnTo>
                  <a:lnTo>
                    <a:pt x="2" y="3"/>
                  </a:lnTo>
                  <a:lnTo>
                    <a:pt x="2" y="4"/>
                  </a:lnTo>
                  <a:lnTo>
                    <a:pt x="3" y="4"/>
                  </a:lnTo>
                  <a:lnTo>
                    <a:pt x="3" y="4"/>
                  </a:lnTo>
                  <a:lnTo>
                    <a:pt x="4" y="4"/>
                  </a:lnTo>
                  <a:lnTo>
                    <a:pt x="4" y="4"/>
                  </a:lnTo>
                  <a:lnTo>
                    <a:pt x="5" y="4"/>
                  </a:lnTo>
                  <a:lnTo>
                    <a:pt x="5" y="5"/>
                  </a:lnTo>
                  <a:lnTo>
                    <a:pt x="5" y="5"/>
                  </a:lnTo>
                  <a:lnTo>
                    <a:pt x="5" y="5"/>
                  </a:lnTo>
                  <a:lnTo>
                    <a:pt x="5" y="6"/>
                  </a:lnTo>
                  <a:lnTo>
                    <a:pt x="5" y="6"/>
                  </a:lnTo>
                  <a:lnTo>
                    <a:pt x="5" y="6"/>
                  </a:lnTo>
                  <a:lnTo>
                    <a:pt x="4" y="6"/>
                  </a:lnTo>
                  <a:lnTo>
                    <a:pt x="4" y="6"/>
                  </a:lnTo>
                  <a:lnTo>
                    <a:pt x="3" y="6"/>
                  </a:lnTo>
                  <a:lnTo>
                    <a:pt x="3" y="5"/>
                  </a:lnTo>
                  <a:lnTo>
                    <a:pt x="2" y="5"/>
                  </a:lnTo>
                  <a:lnTo>
                    <a:pt x="2" y="5"/>
                  </a:lnTo>
                  <a:lnTo>
                    <a:pt x="2" y="5"/>
                  </a:lnTo>
                  <a:lnTo>
                    <a:pt x="1" y="5"/>
                  </a:lnTo>
                  <a:lnTo>
                    <a:pt x="1" y="4"/>
                  </a:lnTo>
                  <a:lnTo>
                    <a:pt x="0" y="4"/>
                  </a:lnTo>
                  <a:lnTo>
                    <a:pt x="0" y="4"/>
                  </a:lnTo>
                  <a:lnTo>
                    <a:pt x="0" y="3"/>
                  </a:lnTo>
                  <a:lnTo>
                    <a:pt x="0" y="3"/>
                  </a:lnTo>
                  <a:lnTo>
                    <a:pt x="0" y="2"/>
                  </a:lnTo>
                  <a:lnTo>
                    <a:pt x="0" y="2"/>
                  </a:lnTo>
                  <a:lnTo>
                    <a:pt x="0" y="1"/>
                  </a:lnTo>
                  <a:lnTo>
                    <a:pt x="0" y="1"/>
                  </a:lnTo>
                  <a:lnTo>
                    <a:pt x="0" y="0"/>
                  </a:lnTo>
                  <a:lnTo>
                    <a:pt x="0" y="0"/>
                  </a:lnTo>
                  <a:lnTo>
                    <a:pt x="0" y="1"/>
                  </a:lnTo>
                  <a:lnTo>
                    <a:pt x="1" y="1"/>
                  </a:lnTo>
                  <a:lnTo>
                    <a:pt x="1" y="1"/>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48" name="Freeform 645"/>
            <p:cNvSpPr>
              <a:spLocks/>
            </p:cNvSpPr>
            <p:nvPr/>
          </p:nvSpPr>
          <p:spPr bwMode="auto">
            <a:xfrm>
              <a:off x="877" y="3627"/>
              <a:ext cx="5" cy="4"/>
            </a:xfrm>
            <a:custGeom>
              <a:avLst/>
              <a:gdLst>
                <a:gd name="T0" fmla="*/ 0 w 5"/>
                <a:gd name="T1" fmla="*/ 1 h 4"/>
                <a:gd name="T2" fmla="*/ 0 w 5"/>
                <a:gd name="T3" fmla="*/ 1 h 4"/>
                <a:gd name="T4" fmla="*/ 1 w 5"/>
                <a:gd name="T5" fmla="*/ 1 h 4"/>
                <a:gd name="T6" fmla="*/ 1 w 5"/>
                <a:gd name="T7" fmla="*/ 1 h 4"/>
                <a:gd name="T8" fmla="*/ 1 w 5"/>
                <a:gd name="T9" fmla="*/ 1 h 4"/>
                <a:gd name="T10" fmla="*/ 1 w 5"/>
                <a:gd name="T11" fmla="*/ 2 h 4"/>
                <a:gd name="T12" fmla="*/ 2 w 5"/>
                <a:gd name="T13" fmla="*/ 2 h 4"/>
                <a:gd name="T14" fmla="*/ 2 w 5"/>
                <a:gd name="T15" fmla="*/ 2 h 4"/>
                <a:gd name="T16" fmla="*/ 2 w 5"/>
                <a:gd name="T17" fmla="*/ 2 h 4"/>
                <a:gd name="T18" fmla="*/ 2 w 5"/>
                <a:gd name="T19" fmla="*/ 2 h 4"/>
                <a:gd name="T20" fmla="*/ 3 w 5"/>
                <a:gd name="T21" fmla="*/ 2 h 4"/>
                <a:gd name="T22" fmla="*/ 3 w 5"/>
                <a:gd name="T23" fmla="*/ 2 h 4"/>
                <a:gd name="T24" fmla="*/ 3 w 5"/>
                <a:gd name="T25" fmla="*/ 2 h 4"/>
                <a:gd name="T26" fmla="*/ 4 w 5"/>
                <a:gd name="T27" fmla="*/ 2 h 4"/>
                <a:gd name="T28" fmla="*/ 4 w 5"/>
                <a:gd name="T29" fmla="*/ 3 h 4"/>
                <a:gd name="T30" fmla="*/ 4 w 5"/>
                <a:gd name="T31" fmla="*/ 3 h 4"/>
                <a:gd name="T32" fmla="*/ 4 w 5"/>
                <a:gd name="T33" fmla="*/ 3 h 4"/>
                <a:gd name="T34" fmla="*/ 3 w 5"/>
                <a:gd name="T35" fmla="*/ 3 h 4"/>
                <a:gd name="T36" fmla="*/ 3 w 5"/>
                <a:gd name="T37" fmla="*/ 3 h 4"/>
                <a:gd name="T38" fmla="*/ 2 w 5"/>
                <a:gd name="T39" fmla="*/ 3 h 4"/>
                <a:gd name="T40" fmla="*/ 2 w 5"/>
                <a:gd name="T41" fmla="*/ 3 h 4"/>
                <a:gd name="T42" fmla="*/ 2 w 5"/>
                <a:gd name="T43" fmla="*/ 3 h 4"/>
                <a:gd name="T44" fmla="*/ 1 w 5"/>
                <a:gd name="T45" fmla="*/ 3 h 4"/>
                <a:gd name="T46" fmla="*/ 1 w 5"/>
                <a:gd name="T47" fmla="*/ 2 h 4"/>
                <a:gd name="T48" fmla="*/ 1 w 5"/>
                <a:gd name="T49" fmla="*/ 2 h 4"/>
                <a:gd name="T50" fmla="*/ 0 w 5"/>
                <a:gd name="T51" fmla="*/ 2 h 4"/>
                <a:gd name="T52" fmla="*/ 0 w 5"/>
                <a:gd name="T53" fmla="*/ 2 h 4"/>
                <a:gd name="T54" fmla="*/ 0 w 5"/>
                <a:gd name="T55" fmla="*/ 1 h 4"/>
                <a:gd name="T56" fmla="*/ 0 w 5"/>
                <a:gd name="T57" fmla="*/ 1 h 4"/>
                <a:gd name="T58" fmla="*/ 0 w 5"/>
                <a:gd name="T59" fmla="*/ 1 h 4"/>
                <a:gd name="T60" fmla="*/ 0 w 5"/>
                <a:gd name="T61" fmla="*/ 0 h 4"/>
                <a:gd name="T62" fmla="*/ 0 w 5"/>
                <a:gd name="T63" fmla="*/ 0 h 4"/>
                <a:gd name="T64" fmla="*/ 0 w 5"/>
                <a:gd name="T65" fmla="*/ 0 h 4"/>
                <a:gd name="T66" fmla="*/ 0 w 5"/>
                <a:gd name="T67" fmla="*/ 0 h 4"/>
                <a:gd name="T68" fmla="*/ 0 w 5"/>
                <a:gd name="T69" fmla="*/ 1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 h="4">
                  <a:moveTo>
                    <a:pt x="0" y="1"/>
                  </a:moveTo>
                  <a:lnTo>
                    <a:pt x="0" y="1"/>
                  </a:lnTo>
                  <a:lnTo>
                    <a:pt x="1" y="1"/>
                  </a:lnTo>
                  <a:lnTo>
                    <a:pt x="1" y="1"/>
                  </a:lnTo>
                  <a:lnTo>
                    <a:pt x="1" y="1"/>
                  </a:lnTo>
                  <a:lnTo>
                    <a:pt x="1" y="2"/>
                  </a:lnTo>
                  <a:lnTo>
                    <a:pt x="2" y="2"/>
                  </a:lnTo>
                  <a:lnTo>
                    <a:pt x="2" y="2"/>
                  </a:lnTo>
                  <a:lnTo>
                    <a:pt x="2" y="2"/>
                  </a:lnTo>
                  <a:lnTo>
                    <a:pt x="2" y="2"/>
                  </a:lnTo>
                  <a:lnTo>
                    <a:pt x="3" y="2"/>
                  </a:lnTo>
                  <a:lnTo>
                    <a:pt x="3" y="2"/>
                  </a:lnTo>
                  <a:lnTo>
                    <a:pt x="3" y="2"/>
                  </a:lnTo>
                  <a:lnTo>
                    <a:pt x="4" y="2"/>
                  </a:lnTo>
                  <a:lnTo>
                    <a:pt x="4" y="3"/>
                  </a:lnTo>
                  <a:lnTo>
                    <a:pt x="4" y="3"/>
                  </a:lnTo>
                  <a:lnTo>
                    <a:pt x="4" y="3"/>
                  </a:lnTo>
                  <a:lnTo>
                    <a:pt x="3" y="3"/>
                  </a:lnTo>
                  <a:lnTo>
                    <a:pt x="3" y="3"/>
                  </a:lnTo>
                  <a:lnTo>
                    <a:pt x="2" y="3"/>
                  </a:lnTo>
                  <a:lnTo>
                    <a:pt x="2" y="3"/>
                  </a:lnTo>
                  <a:lnTo>
                    <a:pt x="2" y="3"/>
                  </a:lnTo>
                  <a:lnTo>
                    <a:pt x="1" y="3"/>
                  </a:lnTo>
                  <a:lnTo>
                    <a:pt x="1" y="2"/>
                  </a:lnTo>
                  <a:lnTo>
                    <a:pt x="1" y="2"/>
                  </a:lnTo>
                  <a:lnTo>
                    <a:pt x="0" y="2"/>
                  </a:lnTo>
                  <a:lnTo>
                    <a:pt x="0" y="2"/>
                  </a:lnTo>
                  <a:lnTo>
                    <a:pt x="0" y="1"/>
                  </a:lnTo>
                  <a:lnTo>
                    <a:pt x="0" y="1"/>
                  </a:lnTo>
                  <a:lnTo>
                    <a:pt x="0" y="1"/>
                  </a:lnTo>
                  <a:lnTo>
                    <a:pt x="0" y="0"/>
                  </a:lnTo>
                  <a:lnTo>
                    <a:pt x="0" y="0"/>
                  </a:lnTo>
                  <a:lnTo>
                    <a:pt x="0" y="0"/>
                  </a:lnTo>
                  <a:lnTo>
                    <a:pt x="0" y="0"/>
                  </a:lnTo>
                  <a:lnTo>
                    <a:pt x="0" y="1"/>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49" name="Freeform 646"/>
            <p:cNvSpPr>
              <a:spLocks/>
            </p:cNvSpPr>
            <p:nvPr/>
          </p:nvSpPr>
          <p:spPr bwMode="auto">
            <a:xfrm>
              <a:off x="871" y="3631"/>
              <a:ext cx="5" cy="4"/>
            </a:xfrm>
            <a:custGeom>
              <a:avLst/>
              <a:gdLst>
                <a:gd name="T0" fmla="*/ 1 w 5"/>
                <a:gd name="T1" fmla="*/ 0 h 4"/>
                <a:gd name="T2" fmla="*/ 1 w 5"/>
                <a:gd name="T3" fmla="*/ 1 h 4"/>
                <a:gd name="T4" fmla="*/ 1 w 5"/>
                <a:gd name="T5" fmla="*/ 1 h 4"/>
                <a:gd name="T6" fmla="*/ 2 w 5"/>
                <a:gd name="T7" fmla="*/ 1 h 4"/>
                <a:gd name="T8" fmla="*/ 2 w 5"/>
                <a:gd name="T9" fmla="*/ 1 h 4"/>
                <a:gd name="T10" fmla="*/ 2 w 5"/>
                <a:gd name="T11" fmla="*/ 2 h 4"/>
                <a:gd name="T12" fmla="*/ 2 w 5"/>
                <a:gd name="T13" fmla="*/ 2 h 4"/>
                <a:gd name="T14" fmla="*/ 3 w 5"/>
                <a:gd name="T15" fmla="*/ 2 h 4"/>
                <a:gd name="T16" fmla="*/ 3 w 5"/>
                <a:gd name="T17" fmla="*/ 2 h 4"/>
                <a:gd name="T18" fmla="*/ 4 w 5"/>
                <a:gd name="T19" fmla="*/ 2 h 4"/>
                <a:gd name="T20" fmla="*/ 4 w 5"/>
                <a:gd name="T21" fmla="*/ 2 h 4"/>
                <a:gd name="T22" fmla="*/ 4 w 5"/>
                <a:gd name="T23" fmla="*/ 2 h 4"/>
                <a:gd name="T24" fmla="*/ 4 w 5"/>
                <a:gd name="T25" fmla="*/ 2 h 4"/>
                <a:gd name="T26" fmla="*/ 4 w 5"/>
                <a:gd name="T27" fmla="*/ 3 h 4"/>
                <a:gd name="T28" fmla="*/ 4 w 5"/>
                <a:gd name="T29" fmla="*/ 3 h 4"/>
                <a:gd name="T30" fmla="*/ 4 w 5"/>
                <a:gd name="T31" fmla="*/ 3 h 4"/>
                <a:gd name="T32" fmla="*/ 3 w 5"/>
                <a:gd name="T33" fmla="*/ 3 h 4"/>
                <a:gd name="T34" fmla="*/ 3 w 5"/>
                <a:gd name="T35" fmla="*/ 3 h 4"/>
                <a:gd name="T36" fmla="*/ 2 w 5"/>
                <a:gd name="T37" fmla="*/ 3 h 4"/>
                <a:gd name="T38" fmla="*/ 2 w 5"/>
                <a:gd name="T39" fmla="*/ 3 h 4"/>
                <a:gd name="T40" fmla="*/ 2 w 5"/>
                <a:gd name="T41" fmla="*/ 3 h 4"/>
                <a:gd name="T42" fmla="*/ 1 w 5"/>
                <a:gd name="T43" fmla="*/ 2 h 4"/>
                <a:gd name="T44" fmla="*/ 1 w 5"/>
                <a:gd name="T45" fmla="*/ 2 h 4"/>
                <a:gd name="T46" fmla="*/ 1 w 5"/>
                <a:gd name="T47" fmla="*/ 2 h 4"/>
                <a:gd name="T48" fmla="*/ 0 w 5"/>
                <a:gd name="T49" fmla="*/ 2 h 4"/>
                <a:gd name="T50" fmla="*/ 0 w 5"/>
                <a:gd name="T51" fmla="*/ 2 h 4"/>
                <a:gd name="T52" fmla="*/ 0 w 5"/>
                <a:gd name="T53" fmla="*/ 1 h 4"/>
                <a:gd name="T54" fmla="*/ 0 w 5"/>
                <a:gd name="T55" fmla="*/ 1 h 4"/>
                <a:gd name="T56" fmla="*/ 0 w 5"/>
                <a:gd name="T57" fmla="*/ 1 h 4"/>
                <a:gd name="T58" fmla="*/ 0 w 5"/>
                <a:gd name="T59" fmla="*/ 1 h 4"/>
                <a:gd name="T60" fmla="*/ 0 w 5"/>
                <a:gd name="T61" fmla="*/ 0 h 4"/>
                <a:gd name="T62" fmla="*/ 0 w 5"/>
                <a:gd name="T63" fmla="*/ 0 h 4"/>
                <a:gd name="T64" fmla="*/ 1 w 5"/>
                <a:gd name="T65" fmla="*/ 0 h 4"/>
                <a:gd name="T66" fmla="*/ 1 w 5"/>
                <a:gd name="T67" fmla="*/ 0 h 4"/>
                <a:gd name="T68" fmla="*/ 1 w 5"/>
                <a:gd name="T69"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 h="4">
                  <a:moveTo>
                    <a:pt x="1" y="0"/>
                  </a:moveTo>
                  <a:lnTo>
                    <a:pt x="1" y="1"/>
                  </a:lnTo>
                  <a:lnTo>
                    <a:pt x="1" y="1"/>
                  </a:lnTo>
                  <a:lnTo>
                    <a:pt x="2" y="1"/>
                  </a:lnTo>
                  <a:lnTo>
                    <a:pt x="2" y="1"/>
                  </a:lnTo>
                  <a:lnTo>
                    <a:pt x="2" y="2"/>
                  </a:lnTo>
                  <a:lnTo>
                    <a:pt x="2" y="2"/>
                  </a:lnTo>
                  <a:lnTo>
                    <a:pt x="3" y="2"/>
                  </a:lnTo>
                  <a:lnTo>
                    <a:pt x="3" y="2"/>
                  </a:lnTo>
                  <a:lnTo>
                    <a:pt x="4" y="2"/>
                  </a:lnTo>
                  <a:lnTo>
                    <a:pt x="4" y="2"/>
                  </a:lnTo>
                  <a:lnTo>
                    <a:pt x="4" y="2"/>
                  </a:lnTo>
                  <a:lnTo>
                    <a:pt x="4" y="2"/>
                  </a:lnTo>
                  <a:lnTo>
                    <a:pt x="4" y="3"/>
                  </a:lnTo>
                  <a:lnTo>
                    <a:pt x="4" y="3"/>
                  </a:lnTo>
                  <a:lnTo>
                    <a:pt x="4" y="3"/>
                  </a:lnTo>
                  <a:lnTo>
                    <a:pt x="3" y="3"/>
                  </a:lnTo>
                  <a:lnTo>
                    <a:pt x="3" y="3"/>
                  </a:lnTo>
                  <a:lnTo>
                    <a:pt x="2" y="3"/>
                  </a:lnTo>
                  <a:lnTo>
                    <a:pt x="2" y="3"/>
                  </a:lnTo>
                  <a:lnTo>
                    <a:pt x="2" y="3"/>
                  </a:lnTo>
                  <a:lnTo>
                    <a:pt x="1" y="2"/>
                  </a:lnTo>
                  <a:lnTo>
                    <a:pt x="1" y="2"/>
                  </a:lnTo>
                  <a:lnTo>
                    <a:pt x="1" y="2"/>
                  </a:lnTo>
                  <a:lnTo>
                    <a:pt x="0" y="2"/>
                  </a:lnTo>
                  <a:lnTo>
                    <a:pt x="0" y="2"/>
                  </a:lnTo>
                  <a:lnTo>
                    <a:pt x="0" y="1"/>
                  </a:lnTo>
                  <a:lnTo>
                    <a:pt x="0" y="1"/>
                  </a:lnTo>
                  <a:lnTo>
                    <a:pt x="0" y="1"/>
                  </a:lnTo>
                  <a:lnTo>
                    <a:pt x="0" y="1"/>
                  </a:lnTo>
                  <a:lnTo>
                    <a:pt x="0" y="0"/>
                  </a:lnTo>
                  <a:lnTo>
                    <a:pt x="0" y="0"/>
                  </a:lnTo>
                  <a:lnTo>
                    <a:pt x="1" y="0"/>
                  </a:lnTo>
                  <a:lnTo>
                    <a:pt x="1" y="0"/>
                  </a:lnTo>
                  <a:lnTo>
                    <a:pt x="1" y="0"/>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50" name="Freeform 647"/>
            <p:cNvSpPr>
              <a:spLocks/>
            </p:cNvSpPr>
            <p:nvPr/>
          </p:nvSpPr>
          <p:spPr bwMode="auto">
            <a:xfrm>
              <a:off x="869" y="3635"/>
              <a:ext cx="3" cy="5"/>
            </a:xfrm>
            <a:custGeom>
              <a:avLst/>
              <a:gdLst>
                <a:gd name="T0" fmla="*/ 0 w 3"/>
                <a:gd name="T1" fmla="*/ 1 h 5"/>
                <a:gd name="T2" fmla="*/ 0 w 3"/>
                <a:gd name="T3" fmla="*/ 1 h 5"/>
                <a:gd name="T4" fmla="*/ 1 w 3"/>
                <a:gd name="T5" fmla="*/ 2 h 5"/>
                <a:gd name="T6" fmla="*/ 1 w 3"/>
                <a:gd name="T7" fmla="*/ 2 h 5"/>
                <a:gd name="T8" fmla="*/ 1 w 3"/>
                <a:gd name="T9" fmla="*/ 2 h 5"/>
                <a:gd name="T10" fmla="*/ 1 w 3"/>
                <a:gd name="T11" fmla="*/ 2 h 5"/>
                <a:gd name="T12" fmla="*/ 1 w 3"/>
                <a:gd name="T13" fmla="*/ 2 h 5"/>
                <a:gd name="T14" fmla="*/ 1 w 3"/>
                <a:gd name="T15" fmla="*/ 2 h 5"/>
                <a:gd name="T16" fmla="*/ 1 w 3"/>
                <a:gd name="T17" fmla="*/ 3 h 5"/>
                <a:gd name="T18" fmla="*/ 2 w 3"/>
                <a:gd name="T19" fmla="*/ 3 h 5"/>
                <a:gd name="T20" fmla="*/ 2 w 3"/>
                <a:gd name="T21" fmla="*/ 3 h 5"/>
                <a:gd name="T22" fmla="*/ 2 w 3"/>
                <a:gd name="T23" fmla="*/ 3 h 5"/>
                <a:gd name="T24" fmla="*/ 2 w 3"/>
                <a:gd name="T25" fmla="*/ 4 h 5"/>
                <a:gd name="T26" fmla="*/ 2 w 3"/>
                <a:gd name="T27" fmla="*/ 4 h 5"/>
                <a:gd name="T28" fmla="*/ 2 w 3"/>
                <a:gd name="T29" fmla="*/ 4 h 5"/>
                <a:gd name="T30" fmla="*/ 2 w 3"/>
                <a:gd name="T31" fmla="*/ 4 h 5"/>
                <a:gd name="T32" fmla="*/ 1 w 3"/>
                <a:gd name="T33" fmla="*/ 4 h 5"/>
                <a:gd name="T34" fmla="*/ 1 w 3"/>
                <a:gd name="T35" fmla="*/ 4 h 5"/>
                <a:gd name="T36" fmla="*/ 1 w 3"/>
                <a:gd name="T37" fmla="*/ 4 h 5"/>
                <a:gd name="T38" fmla="*/ 1 w 3"/>
                <a:gd name="T39" fmla="*/ 3 h 5"/>
                <a:gd name="T40" fmla="*/ 0 w 3"/>
                <a:gd name="T41" fmla="*/ 3 h 5"/>
                <a:gd name="T42" fmla="*/ 0 w 3"/>
                <a:gd name="T43" fmla="*/ 2 h 5"/>
                <a:gd name="T44" fmla="*/ 0 w 3"/>
                <a:gd name="T45" fmla="*/ 2 h 5"/>
                <a:gd name="T46" fmla="*/ 0 w 3"/>
                <a:gd name="T47" fmla="*/ 2 h 5"/>
                <a:gd name="T48" fmla="*/ 0 w 3"/>
                <a:gd name="T49" fmla="*/ 2 h 5"/>
                <a:gd name="T50" fmla="*/ 0 w 3"/>
                <a:gd name="T51" fmla="*/ 1 h 5"/>
                <a:gd name="T52" fmla="*/ 0 w 3"/>
                <a:gd name="T53" fmla="*/ 1 h 5"/>
                <a:gd name="T54" fmla="*/ 0 w 3"/>
                <a:gd name="T55" fmla="*/ 0 h 5"/>
                <a:gd name="T56" fmla="*/ 0 w 3"/>
                <a:gd name="T57" fmla="*/ 0 h 5"/>
                <a:gd name="T58" fmla="*/ 0 w 3"/>
                <a:gd name="T59" fmla="*/ 0 h 5"/>
                <a:gd name="T60" fmla="*/ 0 w 3"/>
                <a:gd name="T61" fmla="*/ 0 h 5"/>
                <a:gd name="T62" fmla="*/ 0 w 3"/>
                <a:gd name="T63" fmla="*/ 1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 h="5">
                  <a:moveTo>
                    <a:pt x="0" y="1"/>
                  </a:moveTo>
                  <a:lnTo>
                    <a:pt x="0" y="1"/>
                  </a:lnTo>
                  <a:lnTo>
                    <a:pt x="1" y="2"/>
                  </a:lnTo>
                  <a:lnTo>
                    <a:pt x="1" y="2"/>
                  </a:lnTo>
                  <a:lnTo>
                    <a:pt x="1" y="2"/>
                  </a:lnTo>
                  <a:lnTo>
                    <a:pt x="1" y="2"/>
                  </a:lnTo>
                  <a:lnTo>
                    <a:pt x="1" y="2"/>
                  </a:lnTo>
                  <a:lnTo>
                    <a:pt x="1" y="2"/>
                  </a:lnTo>
                  <a:lnTo>
                    <a:pt x="1" y="3"/>
                  </a:lnTo>
                  <a:lnTo>
                    <a:pt x="2" y="3"/>
                  </a:lnTo>
                  <a:lnTo>
                    <a:pt x="2" y="3"/>
                  </a:lnTo>
                  <a:lnTo>
                    <a:pt x="2" y="3"/>
                  </a:lnTo>
                  <a:lnTo>
                    <a:pt x="2" y="4"/>
                  </a:lnTo>
                  <a:lnTo>
                    <a:pt x="2" y="4"/>
                  </a:lnTo>
                  <a:lnTo>
                    <a:pt x="2" y="4"/>
                  </a:lnTo>
                  <a:lnTo>
                    <a:pt x="2" y="4"/>
                  </a:lnTo>
                  <a:lnTo>
                    <a:pt x="1" y="4"/>
                  </a:lnTo>
                  <a:lnTo>
                    <a:pt x="1" y="4"/>
                  </a:lnTo>
                  <a:lnTo>
                    <a:pt x="1" y="4"/>
                  </a:lnTo>
                  <a:lnTo>
                    <a:pt x="1" y="3"/>
                  </a:lnTo>
                  <a:lnTo>
                    <a:pt x="0" y="3"/>
                  </a:lnTo>
                  <a:lnTo>
                    <a:pt x="0" y="2"/>
                  </a:lnTo>
                  <a:lnTo>
                    <a:pt x="0" y="2"/>
                  </a:lnTo>
                  <a:lnTo>
                    <a:pt x="0" y="2"/>
                  </a:lnTo>
                  <a:lnTo>
                    <a:pt x="0" y="2"/>
                  </a:lnTo>
                  <a:lnTo>
                    <a:pt x="0" y="1"/>
                  </a:lnTo>
                  <a:lnTo>
                    <a:pt x="0" y="1"/>
                  </a:lnTo>
                  <a:lnTo>
                    <a:pt x="0" y="0"/>
                  </a:lnTo>
                  <a:lnTo>
                    <a:pt x="0" y="0"/>
                  </a:lnTo>
                  <a:lnTo>
                    <a:pt x="0" y="0"/>
                  </a:lnTo>
                  <a:lnTo>
                    <a:pt x="0" y="0"/>
                  </a:lnTo>
                  <a:lnTo>
                    <a:pt x="0" y="1"/>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51" name="Freeform 648"/>
            <p:cNvSpPr>
              <a:spLocks/>
            </p:cNvSpPr>
            <p:nvPr/>
          </p:nvSpPr>
          <p:spPr bwMode="auto">
            <a:xfrm>
              <a:off x="922" y="3548"/>
              <a:ext cx="10" cy="13"/>
            </a:xfrm>
            <a:custGeom>
              <a:avLst/>
              <a:gdLst>
                <a:gd name="T0" fmla="*/ 1 w 10"/>
                <a:gd name="T1" fmla="*/ 1 h 13"/>
                <a:gd name="T2" fmla="*/ 1 w 10"/>
                <a:gd name="T3" fmla="*/ 1 h 13"/>
                <a:gd name="T4" fmla="*/ 1 w 10"/>
                <a:gd name="T5" fmla="*/ 2 h 13"/>
                <a:gd name="T6" fmla="*/ 2 w 10"/>
                <a:gd name="T7" fmla="*/ 3 h 13"/>
                <a:gd name="T8" fmla="*/ 2 w 10"/>
                <a:gd name="T9" fmla="*/ 3 h 13"/>
                <a:gd name="T10" fmla="*/ 2 w 10"/>
                <a:gd name="T11" fmla="*/ 4 h 13"/>
                <a:gd name="T12" fmla="*/ 2 w 10"/>
                <a:gd name="T13" fmla="*/ 5 h 13"/>
                <a:gd name="T14" fmla="*/ 3 w 10"/>
                <a:gd name="T15" fmla="*/ 5 h 13"/>
                <a:gd name="T16" fmla="*/ 4 w 10"/>
                <a:gd name="T17" fmla="*/ 6 h 13"/>
                <a:gd name="T18" fmla="*/ 4 w 10"/>
                <a:gd name="T19" fmla="*/ 7 h 13"/>
                <a:gd name="T20" fmla="*/ 5 w 10"/>
                <a:gd name="T21" fmla="*/ 7 h 13"/>
                <a:gd name="T22" fmla="*/ 5 w 10"/>
                <a:gd name="T23" fmla="*/ 8 h 13"/>
                <a:gd name="T24" fmla="*/ 6 w 10"/>
                <a:gd name="T25" fmla="*/ 9 h 13"/>
                <a:gd name="T26" fmla="*/ 7 w 10"/>
                <a:gd name="T27" fmla="*/ 9 h 13"/>
                <a:gd name="T28" fmla="*/ 7 w 10"/>
                <a:gd name="T29" fmla="*/ 9 h 13"/>
                <a:gd name="T30" fmla="*/ 8 w 10"/>
                <a:gd name="T31" fmla="*/ 9 h 13"/>
                <a:gd name="T32" fmla="*/ 8 w 10"/>
                <a:gd name="T33" fmla="*/ 10 h 13"/>
                <a:gd name="T34" fmla="*/ 8 w 10"/>
                <a:gd name="T35" fmla="*/ 10 h 13"/>
                <a:gd name="T36" fmla="*/ 8 w 10"/>
                <a:gd name="T37" fmla="*/ 11 h 13"/>
                <a:gd name="T38" fmla="*/ 9 w 10"/>
                <a:gd name="T39" fmla="*/ 11 h 13"/>
                <a:gd name="T40" fmla="*/ 9 w 10"/>
                <a:gd name="T41" fmla="*/ 11 h 13"/>
                <a:gd name="T42" fmla="*/ 8 w 10"/>
                <a:gd name="T43" fmla="*/ 12 h 13"/>
                <a:gd name="T44" fmla="*/ 8 w 10"/>
                <a:gd name="T45" fmla="*/ 12 h 13"/>
                <a:gd name="T46" fmla="*/ 7 w 10"/>
                <a:gd name="T47" fmla="*/ 11 h 13"/>
                <a:gd name="T48" fmla="*/ 7 w 10"/>
                <a:gd name="T49" fmla="*/ 11 h 13"/>
                <a:gd name="T50" fmla="*/ 6 w 10"/>
                <a:gd name="T51" fmla="*/ 10 h 13"/>
                <a:gd name="T52" fmla="*/ 5 w 10"/>
                <a:gd name="T53" fmla="*/ 10 h 13"/>
                <a:gd name="T54" fmla="*/ 4 w 10"/>
                <a:gd name="T55" fmla="*/ 9 h 13"/>
                <a:gd name="T56" fmla="*/ 4 w 10"/>
                <a:gd name="T57" fmla="*/ 9 h 13"/>
                <a:gd name="T58" fmla="*/ 3 w 10"/>
                <a:gd name="T59" fmla="*/ 8 h 13"/>
                <a:gd name="T60" fmla="*/ 2 w 10"/>
                <a:gd name="T61" fmla="*/ 7 h 13"/>
                <a:gd name="T62" fmla="*/ 2 w 10"/>
                <a:gd name="T63" fmla="*/ 6 h 13"/>
                <a:gd name="T64" fmla="*/ 1 w 10"/>
                <a:gd name="T65" fmla="*/ 5 h 13"/>
                <a:gd name="T66" fmla="*/ 1 w 10"/>
                <a:gd name="T67" fmla="*/ 5 h 13"/>
                <a:gd name="T68" fmla="*/ 1 w 10"/>
                <a:gd name="T69" fmla="*/ 4 h 13"/>
                <a:gd name="T70" fmla="*/ 0 w 10"/>
                <a:gd name="T71" fmla="*/ 3 h 13"/>
                <a:gd name="T72" fmla="*/ 0 w 10"/>
                <a:gd name="T73" fmla="*/ 3 h 13"/>
                <a:gd name="T74" fmla="*/ 0 w 10"/>
                <a:gd name="T75" fmla="*/ 2 h 13"/>
                <a:gd name="T76" fmla="*/ 0 w 10"/>
                <a:gd name="T77" fmla="*/ 1 h 13"/>
                <a:gd name="T78" fmla="*/ 0 w 10"/>
                <a:gd name="T79" fmla="*/ 1 h 13"/>
                <a:gd name="T80" fmla="*/ 0 w 10"/>
                <a:gd name="T81" fmla="*/ 0 h 13"/>
                <a:gd name="T82" fmla="*/ 1 w 10"/>
                <a:gd name="T83" fmla="*/ 0 h 13"/>
                <a:gd name="T84" fmla="*/ 1 w 10"/>
                <a:gd name="T85" fmla="*/ 1 h 13"/>
                <a:gd name="T86" fmla="*/ 1 w 10"/>
                <a:gd name="T87" fmla="*/ 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0" h="13">
                  <a:moveTo>
                    <a:pt x="1" y="1"/>
                  </a:moveTo>
                  <a:lnTo>
                    <a:pt x="1" y="1"/>
                  </a:lnTo>
                  <a:lnTo>
                    <a:pt x="1" y="2"/>
                  </a:lnTo>
                  <a:lnTo>
                    <a:pt x="2" y="3"/>
                  </a:lnTo>
                  <a:lnTo>
                    <a:pt x="2" y="3"/>
                  </a:lnTo>
                  <a:lnTo>
                    <a:pt x="2" y="4"/>
                  </a:lnTo>
                  <a:lnTo>
                    <a:pt x="2" y="5"/>
                  </a:lnTo>
                  <a:lnTo>
                    <a:pt x="3" y="5"/>
                  </a:lnTo>
                  <a:lnTo>
                    <a:pt x="4" y="6"/>
                  </a:lnTo>
                  <a:lnTo>
                    <a:pt x="4" y="7"/>
                  </a:lnTo>
                  <a:lnTo>
                    <a:pt x="5" y="7"/>
                  </a:lnTo>
                  <a:lnTo>
                    <a:pt x="5" y="8"/>
                  </a:lnTo>
                  <a:lnTo>
                    <a:pt x="6" y="9"/>
                  </a:lnTo>
                  <a:lnTo>
                    <a:pt x="7" y="9"/>
                  </a:lnTo>
                  <a:lnTo>
                    <a:pt x="7" y="9"/>
                  </a:lnTo>
                  <a:lnTo>
                    <a:pt x="8" y="9"/>
                  </a:lnTo>
                  <a:lnTo>
                    <a:pt x="8" y="10"/>
                  </a:lnTo>
                  <a:lnTo>
                    <a:pt x="8" y="10"/>
                  </a:lnTo>
                  <a:lnTo>
                    <a:pt x="8" y="11"/>
                  </a:lnTo>
                  <a:lnTo>
                    <a:pt x="9" y="11"/>
                  </a:lnTo>
                  <a:lnTo>
                    <a:pt x="9" y="11"/>
                  </a:lnTo>
                  <a:lnTo>
                    <a:pt x="8" y="12"/>
                  </a:lnTo>
                  <a:lnTo>
                    <a:pt x="8" y="12"/>
                  </a:lnTo>
                  <a:lnTo>
                    <a:pt x="7" y="11"/>
                  </a:lnTo>
                  <a:lnTo>
                    <a:pt x="7" y="11"/>
                  </a:lnTo>
                  <a:lnTo>
                    <a:pt x="6" y="10"/>
                  </a:lnTo>
                  <a:lnTo>
                    <a:pt x="5" y="10"/>
                  </a:lnTo>
                  <a:lnTo>
                    <a:pt x="4" y="9"/>
                  </a:lnTo>
                  <a:lnTo>
                    <a:pt x="4" y="9"/>
                  </a:lnTo>
                  <a:lnTo>
                    <a:pt x="3" y="8"/>
                  </a:lnTo>
                  <a:lnTo>
                    <a:pt x="2" y="7"/>
                  </a:lnTo>
                  <a:lnTo>
                    <a:pt x="2" y="6"/>
                  </a:lnTo>
                  <a:lnTo>
                    <a:pt x="1" y="5"/>
                  </a:lnTo>
                  <a:lnTo>
                    <a:pt x="1" y="5"/>
                  </a:lnTo>
                  <a:lnTo>
                    <a:pt x="1" y="4"/>
                  </a:lnTo>
                  <a:lnTo>
                    <a:pt x="0" y="3"/>
                  </a:lnTo>
                  <a:lnTo>
                    <a:pt x="0" y="3"/>
                  </a:lnTo>
                  <a:lnTo>
                    <a:pt x="0" y="2"/>
                  </a:lnTo>
                  <a:lnTo>
                    <a:pt x="0" y="1"/>
                  </a:lnTo>
                  <a:lnTo>
                    <a:pt x="0" y="1"/>
                  </a:lnTo>
                  <a:lnTo>
                    <a:pt x="0" y="0"/>
                  </a:lnTo>
                  <a:lnTo>
                    <a:pt x="1" y="0"/>
                  </a:lnTo>
                  <a:lnTo>
                    <a:pt x="1" y="1"/>
                  </a:lnTo>
                  <a:lnTo>
                    <a:pt x="1" y="1"/>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52" name="Freeform 649"/>
            <p:cNvSpPr>
              <a:spLocks/>
            </p:cNvSpPr>
            <p:nvPr/>
          </p:nvSpPr>
          <p:spPr bwMode="auto">
            <a:xfrm>
              <a:off x="931" y="3548"/>
              <a:ext cx="9" cy="13"/>
            </a:xfrm>
            <a:custGeom>
              <a:avLst/>
              <a:gdLst>
                <a:gd name="T0" fmla="*/ 1 w 9"/>
                <a:gd name="T1" fmla="*/ 1 h 13"/>
                <a:gd name="T2" fmla="*/ 1 w 9"/>
                <a:gd name="T3" fmla="*/ 1 h 13"/>
                <a:gd name="T4" fmla="*/ 1 w 9"/>
                <a:gd name="T5" fmla="*/ 2 h 13"/>
                <a:gd name="T6" fmla="*/ 1 w 9"/>
                <a:gd name="T7" fmla="*/ 3 h 13"/>
                <a:gd name="T8" fmla="*/ 2 w 9"/>
                <a:gd name="T9" fmla="*/ 3 h 13"/>
                <a:gd name="T10" fmla="*/ 2 w 9"/>
                <a:gd name="T11" fmla="*/ 4 h 13"/>
                <a:gd name="T12" fmla="*/ 2 w 9"/>
                <a:gd name="T13" fmla="*/ 5 h 13"/>
                <a:gd name="T14" fmla="*/ 3 w 9"/>
                <a:gd name="T15" fmla="*/ 5 h 13"/>
                <a:gd name="T16" fmla="*/ 3 w 9"/>
                <a:gd name="T17" fmla="*/ 7 h 13"/>
                <a:gd name="T18" fmla="*/ 4 w 9"/>
                <a:gd name="T19" fmla="*/ 7 h 13"/>
                <a:gd name="T20" fmla="*/ 5 w 9"/>
                <a:gd name="T21" fmla="*/ 8 h 13"/>
                <a:gd name="T22" fmla="*/ 5 w 9"/>
                <a:gd name="T23" fmla="*/ 8 h 13"/>
                <a:gd name="T24" fmla="*/ 6 w 9"/>
                <a:gd name="T25" fmla="*/ 9 h 13"/>
                <a:gd name="T26" fmla="*/ 6 w 9"/>
                <a:gd name="T27" fmla="*/ 9 h 13"/>
                <a:gd name="T28" fmla="*/ 6 w 9"/>
                <a:gd name="T29" fmla="*/ 9 h 13"/>
                <a:gd name="T30" fmla="*/ 7 w 9"/>
                <a:gd name="T31" fmla="*/ 9 h 13"/>
                <a:gd name="T32" fmla="*/ 7 w 9"/>
                <a:gd name="T33" fmla="*/ 10 h 13"/>
                <a:gd name="T34" fmla="*/ 7 w 9"/>
                <a:gd name="T35" fmla="*/ 10 h 13"/>
                <a:gd name="T36" fmla="*/ 8 w 9"/>
                <a:gd name="T37" fmla="*/ 11 h 13"/>
                <a:gd name="T38" fmla="*/ 8 w 9"/>
                <a:gd name="T39" fmla="*/ 11 h 13"/>
                <a:gd name="T40" fmla="*/ 8 w 9"/>
                <a:gd name="T41" fmla="*/ 12 h 13"/>
                <a:gd name="T42" fmla="*/ 7 w 9"/>
                <a:gd name="T43" fmla="*/ 12 h 13"/>
                <a:gd name="T44" fmla="*/ 7 w 9"/>
                <a:gd name="T45" fmla="*/ 11 h 13"/>
                <a:gd name="T46" fmla="*/ 6 w 9"/>
                <a:gd name="T47" fmla="*/ 11 h 13"/>
                <a:gd name="T48" fmla="*/ 6 w 9"/>
                <a:gd name="T49" fmla="*/ 10 h 13"/>
                <a:gd name="T50" fmla="*/ 5 w 9"/>
                <a:gd name="T51" fmla="*/ 10 h 13"/>
                <a:gd name="T52" fmla="*/ 5 w 9"/>
                <a:gd name="T53" fmla="*/ 9 h 13"/>
                <a:gd name="T54" fmla="*/ 3 w 9"/>
                <a:gd name="T55" fmla="*/ 9 h 13"/>
                <a:gd name="T56" fmla="*/ 3 w 9"/>
                <a:gd name="T57" fmla="*/ 8 h 13"/>
                <a:gd name="T58" fmla="*/ 2 w 9"/>
                <a:gd name="T59" fmla="*/ 7 h 13"/>
                <a:gd name="T60" fmla="*/ 2 w 9"/>
                <a:gd name="T61" fmla="*/ 6 h 13"/>
                <a:gd name="T62" fmla="*/ 1 w 9"/>
                <a:gd name="T63" fmla="*/ 5 h 13"/>
                <a:gd name="T64" fmla="*/ 1 w 9"/>
                <a:gd name="T65" fmla="*/ 5 h 13"/>
                <a:gd name="T66" fmla="*/ 1 w 9"/>
                <a:gd name="T67" fmla="*/ 4 h 13"/>
                <a:gd name="T68" fmla="*/ 0 w 9"/>
                <a:gd name="T69" fmla="*/ 3 h 13"/>
                <a:gd name="T70" fmla="*/ 0 w 9"/>
                <a:gd name="T71" fmla="*/ 3 h 13"/>
                <a:gd name="T72" fmla="*/ 0 w 9"/>
                <a:gd name="T73" fmla="*/ 2 h 13"/>
                <a:gd name="T74" fmla="*/ 0 w 9"/>
                <a:gd name="T75" fmla="*/ 1 h 13"/>
                <a:gd name="T76" fmla="*/ 0 w 9"/>
                <a:gd name="T77" fmla="*/ 1 h 13"/>
                <a:gd name="T78" fmla="*/ 0 w 9"/>
                <a:gd name="T79" fmla="*/ 0 h 13"/>
                <a:gd name="T80" fmla="*/ 1 w 9"/>
                <a:gd name="T81" fmla="*/ 0 h 13"/>
                <a:gd name="T82" fmla="*/ 1 w 9"/>
                <a:gd name="T83" fmla="*/ 1 h 13"/>
                <a:gd name="T84" fmla="*/ 1 w 9"/>
                <a:gd name="T85" fmla="*/ 1 h 13"/>
                <a:gd name="T86" fmla="*/ 1 w 9"/>
                <a:gd name="T87" fmla="*/ 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 h="13">
                  <a:moveTo>
                    <a:pt x="1" y="1"/>
                  </a:moveTo>
                  <a:lnTo>
                    <a:pt x="1" y="1"/>
                  </a:lnTo>
                  <a:lnTo>
                    <a:pt x="1" y="2"/>
                  </a:lnTo>
                  <a:lnTo>
                    <a:pt x="1" y="3"/>
                  </a:lnTo>
                  <a:lnTo>
                    <a:pt x="2" y="3"/>
                  </a:lnTo>
                  <a:lnTo>
                    <a:pt x="2" y="4"/>
                  </a:lnTo>
                  <a:lnTo>
                    <a:pt x="2" y="5"/>
                  </a:lnTo>
                  <a:lnTo>
                    <a:pt x="3" y="5"/>
                  </a:lnTo>
                  <a:lnTo>
                    <a:pt x="3" y="7"/>
                  </a:lnTo>
                  <a:lnTo>
                    <a:pt x="4" y="7"/>
                  </a:lnTo>
                  <a:lnTo>
                    <a:pt x="5" y="8"/>
                  </a:lnTo>
                  <a:lnTo>
                    <a:pt x="5" y="8"/>
                  </a:lnTo>
                  <a:lnTo>
                    <a:pt x="6" y="9"/>
                  </a:lnTo>
                  <a:lnTo>
                    <a:pt x="6" y="9"/>
                  </a:lnTo>
                  <a:lnTo>
                    <a:pt x="6" y="9"/>
                  </a:lnTo>
                  <a:lnTo>
                    <a:pt x="7" y="9"/>
                  </a:lnTo>
                  <a:lnTo>
                    <a:pt x="7" y="10"/>
                  </a:lnTo>
                  <a:lnTo>
                    <a:pt x="7" y="10"/>
                  </a:lnTo>
                  <a:lnTo>
                    <a:pt x="8" y="11"/>
                  </a:lnTo>
                  <a:lnTo>
                    <a:pt x="8" y="11"/>
                  </a:lnTo>
                  <a:lnTo>
                    <a:pt x="8" y="12"/>
                  </a:lnTo>
                  <a:lnTo>
                    <a:pt x="7" y="12"/>
                  </a:lnTo>
                  <a:lnTo>
                    <a:pt x="7" y="11"/>
                  </a:lnTo>
                  <a:lnTo>
                    <a:pt x="6" y="11"/>
                  </a:lnTo>
                  <a:lnTo>
                    <a:pt x="6" y="10"/>
                  </a:lnTo>
                  <a:lnTo>
                    <a:pt x="5" y="10"/>
                  </a:lnTo>
                  <a:lnTo>
                    <a:pt x="5" y="9"/>
                  </a:lnTo>
                  <a:lnTo>
                    <a:pt x="3" y="9"/>
                  </a:lnTo>
                  <a:lnTo>
                    <a:pt x="3" y="8"/>
                  </a:lnTo>
                  <a:lnTo>
                    <a:pt x="2" y="7"/>
                  </a:lnTo>
                  <a:lnTo>
                    <a:pt x="2" y="6"/>
                  </a:lnTo>
                  <a:lnTo>
                    <a:pt x="1" y="5"/>
                  </a:lnTo>
                  <a:lnTo>
                    <a:pt x="1" y="5"/>
                  </a:lnTo>
                  <a:lnTo>
                    <a:pt x="1" y="4"/>
                  </a:lnTo>
                  <a:lnTo>
                    <a:pt x="0" y="3"/>
                  </a:lnTo>
                  <a:lnTo>
                    <a:pt x="0" y="3"/>
                  </a:lnTo>
                  <a:lnTo>
                    <a:pt x="0" y="2"/>
                  </a:lnTo>
                  <a:lnTo>
                    <a:pt x="0" y="1"/>
                  </a:lnTo>
                  <a:lnTo>
                    <a:pt x="0" y="1"/>
                  </a:lnTo>
                  <a:lnTo>
                    <a:pt x="0" y="0"/>
                  </a:lnTo>
                  <a:lnTo>
                    <a:pt x="1" y="0"/>
                  </a:lnTo>
                  <a:lnTo>
                    <a:pt x="1" y="1"/>
                  </a:lnTo>
                  <a:lnTo>
                    <a:pt x="1" y="1"/>
                  </a:lnTo>
                  <a:lnTo>
                    <a:pt x="1" y="1"/>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53" name="Freeform 650"/>
            <p:cNvSpPr>
              <a:spLocks/>
            </p:cNvSpPr>
            <p:nvPr/>
          </p:nvSpPr>
          <p:spPr bwMode="auto">
            <a:xfrm>
              <a:off x="942" y="3550"/>
              <a:ext cx="10" cy="13"/>
            </a:xfrm>
            <a:custGeom>
              <a:avLst/>
              <a:gdLst>
                <a:gd name="T0" fmla="*/ 1 w 10"/>
                <a:gd name="T1" fmla="*/ 1 h 13"/>
                <a:gd name="T2" fmla="*/ 1 w 10"/>
                <a:gd name="T3" fmla="*/ 2 h 13"/>
                <a:gd name="T4" fmla="*/ 1 w 10"/>
                <a:gd name="T5" fmla="*/ 3 h 13"/>
                <a:gd name="T6" fmla="*/ 2 w 10"/>
                <a:gd name="T7" fmla="*/ 3 h 13"/>
                <a:gd name="T8" fmla="*/ 2 w 10"/>
                <a:gd name="T9" fmla="*/ 4 h 13"/>
                <a:gd name="T10" fmla="*/ 2 w 10"/>
                <a:gd name="T11" fmla="*/ 5 h 13"/>
                <a:gd name="T12" fmla="*/ 3 w 10"/>
                <a:gd name="T13" fmla="*/ 5 h 13"/>
                <a:gd name="T14" fmla="*/ 4 w 10"/>
                <a:gd name="T15" fmla="*/ 7 h 13"/>
                <a:gd name="T16" fmla="*/ 4 w 10"/>
                <a:gd name="T17" fmla="*/ 7 h 13"/>
                <a:gd name="T18" fmla="*/ 5 w 10"/>
                <a:gd name="T19" fmla="*/ 8 h 13"/>
                <a:gd name="T20" fmla="*/ 5 w 10"/>
                <a:gd name="T21" fmla="*/ 9 h 13"/>
                <a:gd name="T22" fmla="*/ 6 w 10"/>
                <a:gd name="T23" fmla="*/ 9 h 13"/>
                <a:gd name="T24" fmla="*/ 7 w 10"/>
                <a:gd name="T25" fmla="*/ 10 h 13"/>
                <a:gd name="T26" fmla="*/ 7 w 10"/>
                <a:gd name="T27" fmla="*/ 10 h 13"/>
                <a:gd name="T28" fmla="*/ 8 w 10"/>
                <a:gd name="T29" fmla="*/ 10 h 13"/>
                <a:gd name="T30" fmla="*/ 8 w 10"/>
                <a:gd name="T31" fmla="*/ 11 h 13"/>
                <a:gd name="T32" fmla="*/ 8 w 10"/>
                <a:gd name="T33" fmla="*/ 11 h 13"/>
                <a:gd name="T34" fmla="*/ 9 w 10"/>
                <a:gd name="T35" fmla="*/ 11 h 13"/>
                <a:gd name="T36" fmla="*/ 9 w 10"/>
                <a:gd name="T37" fmla="*/ 12 h 13"/>
                <a:gd name="T38" fmla="*/ 8 w 10"/>
                <a:gd name="T39" fmla="*/ 12 h 13"/>
                <a:gd name="T40" fmla="*/ 8 w 10"/>
                <a:gd name="T41" fmla="*/ 12 h 13"/>
                <a:gd name="T42" fmla="*/ 7 w 10"/>
                <a:gd name="T43" fmla="*/ 12 h 13"/>
                <a:gd name="T44" fmla="*/ 7 w 10"/>
                <a:gd name="T45" fmla="*/ 11 h 13"/>
                <a:gd name="T46" fmla="*/ 7 w 10"/>
                <a:gd name="T47" fmla="*/ 11 h 13"/>
                <a:gd name="T48" fmla="*/ 6 w 10"/>
                <a:gd name="T49" fmla="*/ 11 h 13"/>
                <a:gd name="T50" fmla="*/ 5 w 10"/>
                <a:gd name="T51" fmla="*/ 10 h 13"/>
                <a:gd name="T52" fmla="*/ 4 w 10"/>
                <a:gd name="T53" fmla="*/ 9 h 13"/>
                <a:gd name="T54" fmla="*/ 4 w 10"/>
                <a:gd name="T55" fmla="*/ 9 h 13"/>
                <a:gd name="T56" fmla="*/ 3 w 10"/>
                <a:gd name="T57" fmla="*/ 8 h 13"/>
                <a:gd name="T58" fmla="*/ 2 w 10"/>
                <a:gd name="T59" fmla="*/ 7 h 13"/>
                <a:gd name="T60" fmla="*/ 2 w 10"/>
                <a:gd name="T61" fmla="*/ 7 h 13"/>
                <a:gd name="T62" fmla="*/ 1 w 10"/>
                <a:gd name="T63" fmla="*/ 6 h 13"/>
                <a:gd name="T64" fmla="*/ 1 w 10"/>
                <a:gd name="T65" fmla="*/ 5 h 13"/>
                <a:gd name="T66" fmla="*/ 1 w 10"/>
                <a:gd name="T67" fmla="*/ 5 h 13"/>
                <a:gd name="T68" fmla="*/ 0 w 10"/>
                <a:gd name="T69" fmla="*/ 4 h 13"/>
                <a:gd name="T70" fmla="*/ 0 w 10"/>
                <a:gd name="T71" fmla="*/ 3 h 13"/>
                <a:gd name="T72" fmla="*/ 0 w 10"/>
                <a:gd name="T73" fmla="*/ 3 h 13"/>
                <a:gd name="T74" fmla="*/ 0 w 10"/>
                <a:gd name="T75" fmla="*/ 2 h 13"/>
                <a:gd name="T76" fmla="*/ 0 w 10"/>
                <a:gd name="T77" fmla="*/ 1 h 13"/>
                <a:gd name="T78" fmla="*/ 0 w 10"/>
                <a:gd name="T79" fmla="*/ 1 h 13"/>
                <a:gd name="T80" fmla="*/ 0 w 10"/>
                <a:gd name="T81" fmla="*/ 0 h 13"/>
                <a:gd name="T82" fmla="*/ 1 w 10"/>
                <a:gd name="T83" fmla="*/ 1 h 13"/>
                <a:gd name="T84" fmla="*/ 1 w 10"/>
                <a:gd name="T85" fmla="*/ 1 h 13"/>
                <a:gd name="T86" fmla="*/ 1 w 10"/>
                <a:gd name="T87" fmla="*/ 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0" h="13">
                  <a:moveTo>
                    <a:pt x="1" y="1"/>
                  </a:moveTo>
                  <a:lnTo>
                    <a:pt x="1" y="2"/>
                  </a:lnTo>
                  <a:lnTo>
                    <a:pt x="1" y="3"/>
                  </a:lnTo>
                  <a:lnTo>
                    <a:pt x="2" y="3"/>
                  </a:lnTo>
                  <a:lnTo>
                    <a:pt x="2" y="4"/>
                  </a:lnTo>
                  <a:lnTo>
                    <a:pt x="2" y="5"/>
                  </a:lnTo>
                  <a:lnTo>
                    <a:pt x="3" y="5"/>
                  </a:lnTo>
                  <a:lnTo>
                    <a:pt x="4" y="7"/>
                  </a:lnTo>
                  <a:lnTo>
                    <a:pt x="4" y="7"/>
                  </a:lnTo>
                  <a:lnTo>
                    <a:pt x="5" y="8"/>
                  </a:lnTo>
                  <a:lnTo>
                    <a:pt x="5" y="9"/>
                  </a:lnTo>
                  <a:lnTo>
                    <a:pt x="6" y="9"/>
                  </a:lnTo>
                  <a:lnTo>
                    <a:pt x="7" y="10"/>
                  </a:lnTo>
                  <a:lnTo>
                    <a:pt x="7" y="10"/>
                  </a:lnTo>
                  <a:lnTo>
                    <a:pt x="8" y="10"/>
                  </a:lnTo>
                  <a:lnTo>
                    <a:pt x="8" y="11"/>
                  </a:lnTo>
                  <a:lnTo>
                    <a:pt x="8" y="11"/>
                  </a:lnTo>
                  <a:lnTo>
                    <a:pt x="9" y="11"/>
                  </a:lnTo>
                  <a:lnTo>
                    <a:pt x="9" y="12"/>
                  </a:lnTo>
                  <a:lnTo>
                    <a:pt x="8" y="12"/>
                  </a:lnTo>
                  <a:lnTo>
                    <a:pt x="8" y="12"/>
                  </a:lnTo>
                  <a:lnTo>
                    <a:pt x="7" y="12"/>
                  </a:lnTo>
                  <a:lnTo>
                    <a:pt x="7" y="11"/>
                  </a:lnTo>
                  <a:lnTo>
                    <a:pt x="7" y="11"/>
                  </a:lnTo>
                  <a:lnTo>
                    <a:pt x="6" y="11"/>
                  </a:lnTo>
                  <a:lnTo>
                    <a:pt x="5" y="10"/>
                  </a:lnTo>
                  <a:lnTo>
                    <a:pt x="4" y="9"/>
                  </a:lnTo>
                  <a:lnTo>
                    <a:pt x="4" y="9"/>
                  </a:lnTo>
                  <a:lnTo>
                    <a:pt x="3" y="8"/>
                  </a:lnTo>
                  <a:lnTo>
                    <a:pt x="2" y="7"/>
                  </a:lnTo>
                  <a:lnTo>
                    <a:pt x="2" y="7"/>
                  </a:lnTo>
                  <a:lnTo>
                    <a:pt x="1" y="6"/>
                  </a:lnTo>
                  <a:lnTo>
                    <a:pt x="1" y="5"/>
                  </a:lnTo>
                  <a:lnTo>
                    <a:pt x="1" y="5"/>
                  </a:lnTo>
                  <a:lnTo>
                    <a:pt x="0" y="4"/>
                  </a:lnTo>
                  <a:lnTo>
                    <a:pt x="0" y="3"/>
                  </a:lnTo>
                  <a:lnTo>
                    <a:pt x="0" y="3"/>
                  </a:lnTo>
                  <a:lnTo>
                    <a:pt x="0" y="2"/>
                  </a:lnTo>
                  <a:lnTo>
                    <a:pt x="0" y="1"/>
                  </a:lnTo>
                  <a:lnTo>
                    <a:pt x="0" y="1"/>
                  </a:lnTo>
                  <a:lnTo>
                    <a:pt x="0" y="0"/>
                  </a:lnTo>
                  <a:lnTo>
                    <a:pt x="1" y="1"/>
                  </a:lnTo>
                  <a:lnTo>
                    <a:pt x="1" y="1"/>
                  </a:lnTo>
                  <a:lnTo>
                    <a:pt x="1" y="1"/>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54" name="Freeform 651"/>
            <p:cNvSpPr>
              <a:spLocks/>
            </p:cNvSpPr>
            <p:nvPr/>
          </p:nvSpPr>
          <p:spPr bwMode="auto">
            <a:xfrm>
              <a:off x="830" y="3645"/>
              <a:ext cx="25" cy="50"/>
            </a:xfrm>
            <a:custGeom>
              <a:avLst/>
              <a:gdLst>
                <a:gd name="T0" fmla="*/ 11 w 25"/>
                <a:gd name="T1" fmla="*/ 13 h 50"/>
                <a:gd name="T2" fmla="*/ 10 w 25"/>
                <a:gd name="T3" fmla="*/ 16 h 50"/>
                <a:gd name="T4" fmla="*/ 8 w 25"/>
                <a:gd name="T5" fmla="*/ 18 h 50"/>
                <a:gd name="T6" fmla="*/ 6 w 25"/>
                <a:gd name="T7" fmla="*/ 19 h 50"/>
                <a:gd name="T8" fmla="*/ 3 w 25"/>
                <a:gd name="T9" fmla="*/ 20 h 50"/>
                <a:gd name="T10" fmla="*/ 2 w 25"/>
                <a:gd name="T11" fmla="*/ 22 h 50"/>
                <a:gd name="T12" fmla="*/ 0 w 25"/>
                <a:gd name="T13" fmla="*/ 24 h 50"/>
                <a:gd name="T14" fmla="*/ 0 w 25"/>
                <a:gd name="T15" fmla="*/ 26 h 50"/>
                <a:gd name="T16" fmla="*/ 1 w 25"/>
                <a:gd name="T17" fmla="*/ 29 h 50"/>
                <a:gd name="T18" fmla="*/ 2 w 25"/>
                <a:gd name="T19" fmla="*/ 30 h 50"/>
                <a:gd name="T20" fmla="*/ 2 w 25"/>
                <a:gd name="T21" fmla="*/ 32 h 50"/>
                <a:gd name="T22" fmla="*/ 2 w 25"/>
                <a:gd name="T23" fmla="*/ 34 h 50"/>
                <a:gd name="T24" fmla="*/ 3 w 25"/>
                <a:gd name="T25" fmla="*/ 35 h 50"/>
                <a:gd name="T26" fmla="*/ 3 w 25"/>
                <a:gd name="T27" fmla="*/ 37 h 50"/>
                <a:gd name="T28" fmla="*/ 4 w 25"/>
                <a:gd name="T29" fmla="*/ 39 h 50"/>
                <a:gd name="T30" fmla="*/ 5 w 25"/>
                <a:gd name="T31" fmla="*/ 42 h 50"/>
                <a:gd name="T32" fmla="*/ 6 w 25"/>
                <a:gd name="T33" fmla="*/ 45 h 50"/>
                <a:gd name="T34" fmla="*/ 8 w 25"/>
                <a:gd name="T35" fmla="*/ 48 h 50"/>
                <a:gd name="T36" fmla="*/ 10 w 25"/>
                <a:gd name="T37" fmla="*/ 49 h 50"/>
                <a:gd name="T38" fmla="*/ 12 w 25"/>
                <a:gd name="T39" fmla="*/ 49 h 50"/>
                <a:gd name="T40" fmla="*/ 14 w 25"/>
                <a:gd name="T41" fmla="*/ 48 h 50"/>
                <a:gd name="T42" fmla="*/ 16 w 25"/>
                <a:gd name="T43" fmla="*/ 47 h 50"/>
                <a:gd name="T44" fmla="*/ 18 w 25"/>
                <a:gd name="T45" fmla="*/ 45 h 50"/>
                <a:gd name="T46" fmla="*/ 19 w 25"/>
                <a:gd name="T47" fmla="*/ 42 h 50"/>
                <a:gd name="T48" fmla="*/ 20 w 25"/>
                <a:gd name="T49" fmla="*/ 39 h 50"/>
                <a:gd name="T50" fmla="*/ 22 w 25"/>
                <a:gd name="T51" fmla="*/ 35 h 50"/>
                <a:gd name="T52" fmla="*/ 23 w 25"/>
                <a:gd name="T53" fmla="*/ 29 h 50"/>
                <a:gd name="T54" fmla="*/ 24 w 25"/>
                <a:gd name="T55" fmla="*/ 24 h 50"/>
                <a:gd name="T56" fmla="*/ 24 w 25"/>
                <a:gd name="T57" fmla="*/ 19 h 50"/>
                <a:gd name="T58" fmla="*/ 24 w 25"/>
                <a:gd name="T59" fmla="*/ 13 h 50"/>
                <a:gd name="T60" fmla="*/ 24 w 25"/>
                <a:gd name="T61" fmla="*/ 9 h 50"/>
                <a:gd name="T62" fmla="*/ 23 w 25"/>
                <a:gd name="T63" fmla="*/ 5 h 50"/>
                <a:gd name="T64" fmla="*/ 22 w 25"/>
                <a:gd name="T65" fmla="*/ 2 h 50"/>
                <a:gd name="T66" fmla="*/ 21 w 25"/>
                <a:gd name="T67" fmla="*/ 1 h 50"/>
                <a:gd name="T68" fmla="*/ 19 w 25"/>
                <a:gd name="T69" fmla="*/ 0 h 50"/>
                <a:gd name="T70" fmla="*/ 18 w 25"/>
                <a:gd name="T71" fmla="*/ 1 h 50"/>
                <a:gd name="T72" fmla="*/ 16 w 25"/>
                <a:gd name="T73" fmla="*/ 3 h 50"/>
                <a:gd name="T74" fmla="*/ 14 w 25"/>
                <a:gd name="T75" fmla="*/ 5 h 50"/>
                <a:gd name="T76" fmla="*/ 13 w 25"/>
                <a:gd name="T77" fmla="*/ 9 h 50"/>
                <a:gd name="T78" fmla="*/ 11 w 25"/>
                <a:gd name="T79" fmla="*/ 12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 h="50">
                  <a:moveTo>
                    <a:pt x="11" y="12"/>
                  </a:moveTo>
                  <a:lnTo>
                    <a:pt x="11" y="13"/>
                  </a:lnTo>
                  <a:lnTo>
                    <a:pt x="10" y="14"/>
                  </a:lnTo>
                  <a:lnTo>
                    <a:pt x="10" y="16"/>
                  </a:lnTo>
                  <a:lnTo>
                    <a:pt x="9" y="17"/>
                  </a:lnTo>
                  <a:lnTo>
                    <a:pt x="8" y="18"/>
                  </a:lnTo>
                  <a:lnTo>
                    <a:pt x="7" y="19"/>
                  </a:lnTo>
                  <a:lnTo>
                    <a:pt x="6" y="19"/>
                  </a:lnTo>
                  <a:lnTo>
                    <a:pt x="5" y="20"/>
                  </a:lnTo>
                  <a:lnTo>
                    <a:pt x="3" y="20"/>
                  </a:lnTo>
                  <a:lnTo>
                    <a:pt x="2" y="21"/>
                  </a:lnTo>
                  <a:lnTo>
                    <a:pt x="2" y="22"/>
                  </a:lnTo>
                  <a:lnTo>
                    <a:pt x="1" y="23"/>
                  </a:lnTo>
                  <a:lnTo>
                    <a:pt x="0" y="24"/>
                  </a:lnTo>
                  <a:lnTo>
                    <a:pt x="0" y="25"/>
                  </a:lnTo>
                  <a:lnTo>
                    <a:pt x="0" y="26"/>
                  </a:lnTo>
                  <a:lnTo>
                    <a:pt x="0" y="27"/>
                  </a:lnTo>
                  <a:lnTo>
                    <a:pt x="1" y="29"/>
                  </a:lnTo>
                  <a:lnTo>
                    <a:pt x="1" y="29"/>
                  </a:lnTo>
                  <a:lnTo>
                    <a:pt x="2" y="30"/>
                  </a:lnTo>
                  <a:lnTo>
                    <a:pt x="2" y="31"/>
                  </a:lnTo>
                  <a:lnTo>
                    <a:pt x="2" y="32"/>
                  </a:lnTo>
                  <a:lnTo>
                    <a:pt x="2" y="32"/>
                  </a:lnTo>
                  <a:lnTo>
                    <a:pt x="2" y="34"/>
                  </a:lnTo>
                  <a:lnTo>
                    <a:pt x="2" y="35"/>
                  </a:lnTo>
                  <a:lnTo>
                    <a:pt x="3" y="35"/>
                  </a:lnTo>
                  <a:lnTo>
                    <a:pt x="3" y="36"/>
                  </a:lnTo>
                  <a:lnTo>
                    <a:pt x="3" y="37"/>
                  </a:lnTo>
                  <a:lnTo>
                    <a:pt x="4" y="38"/>
                  </a:lnTo>
                  <a:lnTo>
                    <a:pt x="4" y="39"/>
                  </a:lnTo>
                  <a:lnTo>
                    <a:pt x="5" y="41"/>
                  </a:lnTo>
                  <a:lnTo>
                    <a:pt x="5" y="42"/>
                  </a:lnTo>
                  <a:lnTo>
                    <a:pt x="6" y="45"/>
                  </a:lnTo>
                  <a:lnTo>
                    <a:pt x="6" y="45"/>
                  </a:lnTo>
                  <a:lnTo>
                    <a:pt x="7" y="47"/>
                  </a:lnTo>
                  <a:lnTo>
                    <a:pt x="8" y="48"/>
                  </a:lnTo>
                  <a:lnTo>
                    <a:pt x="9" y="48"/>
                  </a:lnTo>
                  <a:lnTo>
                    <a:pt x="10" y="49"/>
                  </a:lnTo>
                  <a:lnTo>
                    <a:pt x="11" y="49"/>
                  </a:lnTo>
                  <a:lnTo>
                    <a:pt x="12" y="49"/>
                  </a:lnTo>
                  <a:lnTo>
                    <a:pt x="13" y="49"/>
                  </a:lnTo>
                  <a:lnTo>
                    <a:pt x="14" y="48"/>
                  </a:lnTo>
                  <a:lnTo>
                    <a:pt x="14" y="48"/>
                  </a:lnTo>
                  <a:lnTo>
                    <a:pt x="16" y="47"/>
                  </a:lnTo>
                  <a:lnTo>
                    <a:pt x="17" y="46"/>
                  </a:lnTo>
                  <a:lnTo>
                    <a:pt x="18" y="45"/>
                  </a:lnTo>
                  <a:lnTo>
                    <a:pt x="18" y="44"/>
                  </a:lnTo>
                  <a:lnTo>
                    <a:pt x="19" y="42"/>
                  </a:lnTo>
                  <a:lnTo>
                    <a:pt x="20" y="41"/>
                  </a:lnTo>
                  <a:lnTo>
                    <a:pt x="20" y="39"/>
                  </a:lnTo>
                  <a:lnTo>
                    <a:pt x="21" y="37"/>
                  </a:lnTo>
                  <a:lnTo>
                    <a:pt x="22" y="35"/>
                  </a:lnTo>
                  <a:lnTo>
                    <a:pt x="22" y="32"/>
                  </a:lnTo>
                  <a:lnTo>
                    <a:pt x="23" y="29"/>
                  </a:lnTo>
                  <a:lnTo>
                    <a:pt x="23" y="27"/>
                  </a:lnTo>
                  <a:lnTo>
                    <a:pt x="24" y="24"/>
                  </a:lnTo>
                  <a:lnTo>
                    <a:pt x="24" y="21"/>
                  </a:lnTo>
                  <a:lnTo>
                    <a:pt x="24" y="19"/>
                  </a:lnTo>
                  <a:lnTo>
                    <a:pt x="24" y="16"/>
                  </a:lnTo>
                  <a:lnTo>
                    <a:pt x="24" y="13"/>
                  </a:lnTo>
                  <a:lnTo>
                    <a:pt x="24" y="12"/>
                  </a:lnTo>
                  <a:lnTo>
                    <a:pt x="24" y="9"/>
                  </a:lnTo>
                  <a:lnTo>
                    <a:pt x="24" y="7"/>
                  </a:lnTo>
                  <a:lnTo>
                    <a:pt x="23" y="5"/>
                  </a:lnTo>
                  <a:lnTo>
                    <a:pt x="22" y="4"/>
                  </a:lnTo>
                  <a:lnTo>
                    <a:pt x="22" y="2"/>
                  </a:lnTo>
                  <a:lnTo>
                    <a:pt x="22" y="1"/>
                  </a:lnTo>
                  <a:lnTo>
                    <a:pt x="21" y="1"/>
                  </a:lnTo>
                  <a:lnTo>
                    <a:pt x="20" y="0"/>
                  </a:lnTo>
                  <a:lnTo>
                    <a:pt x="19" y="0"/>
                  </a:lnTo>
                  <a:lnTo>
                    <a:pt x="18" y="1"/>
                  </a:lnTo>
                  <a:lnTo>
                    <a:pt x="18" y="1"/>
                  </a:lnTo>
                  <a:lnTo>
                    <a:pt x="17" y="2"/>
                  </a:lnTo>
                  <a:lnTo>
                    <a:pt x="16" y="3"/>
                  </a:lnTo>
                  <a:lnTo>
                    <a:pt x="14" y="4"/>
                  </a:lnTo>
                  <a:lnTo>
                    <a:pt x="14" y="5"/>
                  </a:lnTo>
                  <a:lnTo>
                    <a:pt x="14" y="7"/>
                  </a:lnTo>
                  <a:lnTo>
                    <a:pt x="13" y="9"/>
                  </a:lnTo>
                  <a:lnTo>
                    <a:pt x="12" y="11"/>
                  </a:lnTo>
                  <a:lnTo>
                    <a:pt x="11" y="12"/>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55" name="Freeform 652"/>
            <p:cNvSpPr>
              <a:spLocks/>
            </p:cNvSpPr>
            <p:nvPr/>
          </p:nvSpPr>
          <p:spPr bwMode="auto">
            <a:xfrm>
              <a:off x="774" y="3729"/>
              <a:ext cx="18" cy="18"/>
            </a:xfrm>
            <a:custGeom>
              <a:avLst/>
              <a:gdLst>
                <a:gd name="T0" fmla="*/ 17 w 18"/>
                <a:gd name="T1" fmla="*/ 2 h 18"/>
                <a:gd name="T2" fmla="*/ 17 w 18"/>
                <a:gd name="T3" fmla="*/ 4 h 18"/>
                <a:gd name="T4" fmla="*/ 16 w 18"/>
                <a:gd name="T5" fmla="*/ 5 h 18"/>
                <a:gd name="T6" fmla="*/ 16 w 18"/>
                <a:gd name="T7" fmla="*/ 7 h 18"/>
                <a:gd name="T8" fmla="*/ 16 w 18"/>
                <a:gd name="T9" fmla="*/ 9 h 18"/>
                <a:gd name="T10" fmla="*/ 16 w 18"/>
                <a:gd name="T11" fmla="*/ 11 h 18"/>
                <a:gd name="T12" fmla="*/ 16 w 18"/>
                <a:gd name="T13" fmla="*/ 13 h 18"/>
                <a:gd name="T14" fmla="*/ 15 w 18"/>
                <a:gd name="T15" fmla="*/ 14 h 18"/>
                <a:gd name="T16" fmla="*/ 14 w 18"/>
                <a:gd name="T17" fmla="*/ 16 h 18"/>
                <a:gd name="T18" fmla="*/ 12 w 18"/>
                <a:gd name="T19" fmla="*/ 17 h 18"/>
                <a:gd name="T20" fmla="*/ 10 w 18"/>
                <a:gd name="T21" fmla="*/ 17 h 18"/>
                <a:gd name="T22" fmla="*/ 7 w 18"/>
                <a:gd name="T23" fmla="*/ 17 h 18"/>
                <a:gd name="T24" fmla="*/ 4 w 18"/>
                <a:gd name="T25" fmla="*/ 16 h 18"/>
                <a:gd name="T26" fmla="*/ 1 w 18"/>
                <a:gd name="T27" fmla="*/ 16 h 18"/>
                <a:gd name="T28" fmla="*/ 0 w 18"/>
                <a:gd name="T29" fmla="*/ 14 h 18"/>
                <a:gd name="T30" fmla="*/ 0 w 18"/>
                <a:gd name="T31" fmla="*/ 12 h 18"/>
                <a:gd name="T32" fmla="*/ 1 w 18"/>
                <a:gd name="T33" fmla="*/ 12 h 18"/>
                <a:gd name="T34" fmla="*/ 1 w 18"/>
                <a:gd name="T35" fmla="*/ 10 h 18"/>
                <a:gd name="T36" fmla="*/ 3 w 18"/>
                <a:gd name="T37" fmla="*/ 8 h 18"/>
                <a:gd name="T38" fmla="*/ 4 w 18"/>
                <a:gd name="T39" fmla="*/ 7 h 18"/>
                <a:gd name="T40" fmla="*/ 5 w 18"/>
                <a:gd name="T41" fmla="*/ 4 h 18"/>
                <a:gd name="T42" fmla="*/ 6 w 18"/>
                <a:gd name="T43" fmla="*/ 3 h 18"/>
                <a:gd name="T44" fmla="*/ 7 w 18"/>
                <a:gd name="T45" fmla="*/ 2 h 18"/>
                <a:gd name="T46" fmla="*/ 7 w 18"/>
                <a:gd name="T47" fmla="*/ 1 h 18"/>
                <a:gd name="T48" fmla="*/ 7 w 18"/>
                <a:gd name="T49" fmla="*/ 0 h 18"/>
                <a:gd name="T50" fmla="*/ 8 w 18"/>
                <a:gd name="T51" fmla="*/ 1 h 18"/>
                <a:gd name="T52" fmla="*/ 7 w 18"/>
                <a:gd name="T53" fmla="*/ 2 h 18"/>
                <a:gd name="T54" fmla="*/ 7 w 18"/>
                <a:gd name="T55" fmla="*/ 4 h 18"/>
                <a:gd name="T56" fmla="*/ 6 w 18"/>
                <a:gd name="T57" fmla="*/ 5 h 18"/>
                <a:gd name="T58" fmla="*/ 5 w 18"/>
                <a:gd name="T59" fmla="*/ 7 h 18"/>
                <a:gd name="T60" fmla="*/ 4 w 18"/>
                <a:gd name="T61" fmla="*/ 9 h 18"/>
                <a:gd name="T62" fmla="*/ 4 w 18"/>
                <a:gd name="T63" fmla="*/ 10 h 18"/>
                <a:gd name="T64" fmla="*/ 4 w 18"/>
                <a:gd name="T65" fmla="*/ 12 h 18"/>
                <a:gd name="T66" fmla="*/ 5 w 18"/>
                <a:gd name="T67" fmla="*/ 13 h 18"/>
                <a:gd name="T68" fmla="*/ 7 w 18"/>
                <a:gd name="T69" fmla="*/ 13 h 18"/>
                <a:gd name="T70" fmla="*/ 8 w 18"/>
                <a:gd name="T71" fmla="*/ 13 h 18"/>
                <a:gd name="T72" fmla="*/ 10 w 18"/>
                <a:gd name="T73" fmla="*/ 13 h 18"/>
                <a:gd name="T74" fmla="*/ 11 w 18"/>
                <a:gd name="T75" fmla="*/ 13 h 18"/>
                <a:gd name="T76" fmla="*/ 13 w 18"/>
                <a:gd name="T77" fmla="*/ 13 h 18"/>
                <a:gd name="T78" fmla="*/ 13 w 18"/>
                <a:gd name="T79" fmla="*/ 11 h 18"/>
                <a:gd name="T80" fmla="*/ 13 w 18"/>
                <a:gd name="T81" fmla="*/ 10 h 18"/>
                <a:gd name="T82" fmla="*/ 14 w 18"/>
                <a:gd name="T83" fmla="*/ 8 h 18"/>
                <a:gd name="T84" fmla="*/ 15 w 18"/>
                <a:gd name="T85" fmla="*/ 6 h 18"/>
                <a:gd name="T86" fmla="*/ 15 w 18"/>
                <a:gd name="T87" fmla="*/ 4 h 18"/>
                <a:gd name="T88" fmla="*/ 15 w 18"/>
                <a:gd name="T89" fmla="*/ 3 h 18"/>
                <a:gd name="T90" fmla="*/ 16 w 18"/>
                <a:gd name="T91" fmla="*/ 1 h 18"/>
                <a:gd name="T92" fmla="*/ 17 w 18"/>
                <a:gd name="T93" fmla="*/ 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8" h="18">
                  <a:moveTo>
                    <a:pt x="17" y="2"/>
                  </a:moveTo>
                  <a:lnTo>
                    <a:pt x="17" y="2"/>
                  </a:lnTo>
                  <a:lnTo>
                    <a:pt x="17" y="3"/>
                  </a:lnTo>
                  <a:lnTo>
                    <a:pt x="17" y="4"/>
                  </a:lnTo>
                  <a:lnTo>
                    <a:pt x="16" y="4"/>
                  </a:lnTo>
                  <a:lnTo>
                    <a:pt x="16" y="5"/>
                  </a:lnTo>
                  <a:lnTo>
                    <a:pt x="16" y="6"/>
                  </a:lnTo>
                  <a:lnTo>
                    <a:pt x="16" y="7"/>
                  </a:lnTo>
                  <a:lnTo>
                    <a:pt x="16" y="8"/>
                  </a:lnTo>
                  <a:lnTo>
                    <a:pt x="16" y="9"/>
                  </a:lnTo>
                  <a:lnTo>
                    <a:pt x="16" y="10"/>
                  </a:lnTo>
                  <a:lnTo>
                    <a:pt x="16" y="11"/>
                  </a:lnTo>
                  <a:lnTo>
                    <a:pt x="16" y="12"/>
                  </a:lnTo>
                  <a:lnTo>
                    <a:pt x="16" y="13"/>
                  </a:lnTo>
                  <a:lnTo>
                    <a:pt x="16" y="13"/>
                  </a:lnTo>
                  <a:lnTo>
                    <a:pt x="15" y="14"/>
                  </a:lnTo>
                  <a:lnTo>
                    <a:pt x="15" y="15"/>
                  </a:lnTo>
                  <a:lnTo>
                    <a:pt x="14" y="16"/>
                  </a:lnTo>
                  <a:lnTo>
                    <a:pt x="13" y="16"/>
                  </a:lnTo>
                  <a:lnTo>
                    <a:pt x="12" y="17"/>
                  </a:lnTo>
                  <a:lnTo>
                    <a:pt x="10" y="17"/>
                  </a:lnTo>
                  <a:lnTo>
                    <a:pt x="10" y="17"/>
                  </a:lnTo>
                  <a:lnTo>
                    <a:pt x="8" y="17"/>
                  </a:lnTo>
                  <a:lnTo>
                    <a:pt x="7" y="17"/>
                  </a:lnTo>
                  <a:lnTo>
                    <a:pt x="5" y="17"/>
                  </a:lnTo>
                  <a:lnTo>
                    <a:pt x="4" y="16"/>
                  </a:lnTo>
                  <a:lnTo>
                    <a:pt x="2" y="16"/>
                  </a:lnTo>
                  <a:lnTo>
                    <a:pt x="1" y="16"/>
                  </a:lnTo>
                  <a:lnTo>
                    <a:pt x="1" y="15"/>
                  </a:lnTo>
                  <a:lnTo>
                    <a:pt x="0" y="14"/>
                  </a:lnTo>
                  <a:lnTo>
                    <a:pt x="0" y="13"/>
                  </a:lnTo>
                  <a:lnTo>
                    <a:pt x="0" y="12"/>
                  </a:lnTo>
                  <a:lnTo>
                    <a:pt x="0" y="13"/>
                  </a:lnTo>
                  <a:lnTo>
                    <a:pt x="1" y="12"/>
                  </a:lnTo>
                  <a:lnTo>
                    <a:pt x="1" y="11"/>
                  </a:lnTo>
                  <a:lnTo>
                    <a:pt x="1" y="10"/>
                  </a:lnTo>
                  <a:lnTo>
                    <a:pt x="2" y="10"/>
                  </a:lnTo>
                  <a:lnTo>
                    <a:pt x="3" y="8"/>
                  </a:lnTo>
                  <a:lnTo>
                    <a:pt x="4" y="7"/>
                  </a:lnTo>
                  <a:lnTo>
                    <a:pt x="4" y="7"/>
                  </a:lnTo>
                  <a:lnTo>
                    <a:pt x="4" y="6"/>
                  </a:lnTo>
                  <a:lnTo>
                    <a:pt x="5" y="4"/>
                  </a:lnTo>
                  <a:lnTo>
                    <a:pt x="5" y="4"/>
                  </a:lnTo>
                  <a:lnTo>
                    <a:pt x="6" y="3"/>
                  </a:lnTo>
                  <a:lnTo>
                    <a:pt x="6" y="2"/>
                  </a:lnTo>
                  <a:lnTo>
                    <a:pt x="7" y="2"/>
                  </a:lnTo>
                  <a:lnTo>
                    <a:pt x="7" y="1"/>
                  </a:lnTo>
                  <a:lnTo>
                    <a:pt x="7" y="1"/>
                  </a:lnTo>
                  <a:lnTo>
                    <a:pt x="7" y="1"/>
                  </a:lnTo>
                  <a:lnTo>
                    <a:pt x="7" y="0"/>
                  </a:lnTo>
                  <a:lnTo>
                    <a:pt x="8" y="0"/>
                  </a:lnTo>
                  <a:lnTo>
                    <a:pt x="8" y="1"/>
                  </a:lnTo>
                  <a:lnTo>
                    <a:pt x="7" y="1"/>
                  </a:lnTo>
                  <a:lnTo>
                    <a:pt x="7" y="2"/>
                  </a:lnTo>
                  <a:lnTo>
                    <a:pt x="7" y="3"/>
                  </a:lnTo>
                  <a:lnTo>
                    <a:pt x="7" y="4"/>
                  </a:lnTo>
                  <a:lnTo>
                    <a:pt x="7" y="4"/>
                  </a:lnTo>
                  <a:lnTo>
                    <a:pt x="6" y="5"/>
                  </a:lnTo>
                  <a:lnTo>
                    <a:pt x="5" y="7"/>
                  </a:lnTo>
                  <a:lnTo>
                    <a:pt x="5" y="7"/>
                  </a:lnTo>
                  <a:lnTo>
                    <a:pt x="4" y="8"/>
                  </a:lnTo>
                  <a:lnTo>
                    <a:pt x="4" y="9"/>
                  </a:lnTo>
                  <a:lnTo>
                    <a:pt x="4" y="10"/>
                  </a:lnTo>
                  <a:lnTo>
                    <a:pt x="4" y="10"/>
                  </a:lnTo>
                  <a:lnTo>
                    <a:pt x="4" y="11"/>
                  </a:lnTo>
                  <a:lnTo>
                    <a:pt x="4" y="12"/>
                  </a:lnTo>
                  <a:lnTo>
                    <a:pt x="4" y="13"/>
                  </a:lnTo>
                  <a:lnTo>
                    <a:pt x="5" y="13"/>
                  </a:lnTo>
                  <a:lnTo>
                    <a:pt x="6" y="13"/>
                  </a:lnTo>
                  <a:lnTo>
                    <a:pt x="7" y="13"/>
                  </a:lnTo>
                  <a:lnTo>
                    <a:pt x="7" y="13"/>
                  </a:lnTo>
                  <a:lnTo>
                    <a:pt x="8" y="13"/>
                  </a:lnTo>
                  <a:lnTo>
                    <a:pt x="9" y="13"/>
                  </a:lnTo>
                  <a:lnTo>
                    <a:pt x="10" y="13"/>
                  </a:lnTo>
                  <a:lnTo>
                    <a:pt x="10" y="13"/>
                  </a:lnTo>
                  <a:lnTo>
                    <a:pt x="11" y="13"/>
                  </a:lnTo>
                  <a:lnTo>
                    <a:pt x="12" y="13"/>
                  </a:lnTo>
                  <a:lnTo>
                    <a:pt x="13" y="13"/>
                  </a:lnTo>
                  <a:lnTo>
                    <a:pt x="13" y="12"/>
                  </a:lnTo>
                  <a:lnTo>
                    <a:pt x="13" y="11"/>
                  </a:lnTo>
                  <a:lnTo>
                    <a:pt x="13" y="10"/>
                  </a:lnTo>
                  <a:lnTo>
                    <a:pt x="13" y="10"/>
                  </a:lnTo>
                  <a:lnTo>
                    <a:pt x="14" y="9"/>
                  </a:lnTo>
                  <a:lnTo>
                    <a:pt x="14" y="8"/>
                  </a:lnTo>
                  <a:lnTo>
                    <a:pt x="14" y="7"/>
                  </a:lnTo>
                  <a:lnTo>
                    <a:pt x="15" y="6"/>
                  </a:lnTo>
                  <a:lnTo>
                    <a:pt x="15" y="5"/>
                  </a:lnTo>
                  <a:lnTo>
                    <a:pt x="15" y="4"/>
                  </a:lnTo>
                  <a:lnTo>
                    <a:pt x="15" y="4"/>
                  </a:lnTo>
                  <a:lnTo>
                    <a:pt x="15" y="3"/>
                  </a:lnTo>
                  <a:lnTo>
                    <a:pt x="15" y="2"/>
                  </a:lnTo>
                  <a:lnTo>
                    <a:pt x="16" y="1"/>
                  </a:lnTo>
                  <a:lnTo>
                    <a:pt x="16" y="1"/>
                  </a:lnTo>
                  <a:lnTo>
                    <a:pt x="17" y="1"/>
                  </a:lnTo>
                  <a:lnTo>
                    <a:pt x="17" y="2"/>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56" name="Freeform 653"/>
            <p:cNvSpPr>
              <a:spLocks/>
            </p:cNvSpPr>
            <p:nvPr/>
          </p:nvSpPr>
          <p:spPr bwMode="auto">
            <a:xfrm>
              <a:off x="793" y="3730"/>
              <a:ext cx="15" cy="18"/>
            </a:xfrm>
            <a:custGeom>
              <a:avLst/>
              <a:gdLst>
                <a:gd name="T0" fmla="*/ 14 w 15"/>
                <a:gd name="T1" fmla="*/ 14 h 18"/>
                <a:gd name="T2" fmla="*/ 13 w 15"/>
                <a:gd name="T3" fmla="*/ 16 h 18"/>
                <a:gd name="T4" fmla="*/ 11 w 15"/>
                <a:gd name="T5" fmla="*/ 17 h 18"/>
                <a:gd name="T6" fmla="*/ 9 w 15"/>
                <a:gd name="T7" fmla="*/ 17 h 18"/>
                <a:gd name="T8" fmla="*/ 6 w 15"/>
                <a:gd name="T9" fmla="*/ 17 h 18"/>
                <a:gd name="T10" fmla="*/ 4 w 15"/>
                <a:gd name="T11" fmla="*/ 16 h 18"/>
                <a:gd name="T12" fmla="*/ 1 w 15"/>
                <a:gd name="T13" fmla="*/ 16 h 18"/>
                <a:gd name="T14" fmla="*/ 0 w 15"/>
                <a:gd name="T15" fmla="*/ 14 h 18"/>
                <a:gd name="T16" fmla="*/ 0 w 15"/>
                <a:gd name="T17" fmla="*/ 12 h 18"/>
                <a:gd name="T18" fmla="*/ 0 w 15"/>
                <a:gd name="T19" fmla="*/ 10 h 18"/>
                <a:gd name="T20" fmla="*/ 1 w 15"/>
                <a:gd name="T21" fmla="*/ 9 h 18"/>
                <a:gd name="T22" fmla="*/ 1 w 15"/>
                <a:gd name="T23" fmla="*/ 7 h 18"/>
                <a:gd name="T24" fmla="*/ 1 w 15"/>
                <a:gd name="T25" fmla="*/ 4 h 18"/>
                <a:gd name="T26" fmla="*/ 1 w 15"/>
                <a:gd name="T27" fmla="*/ 3 h 18"/>
                <a:gd name="T28" fmla="*/ 2 w 15"/>
                <a:gd name="T29" fmla="*/ 1 h 18"/>
                <a:gd name="T30" fmla="*/ 3 w 15"/>
                <a:gd name="T31" fmla="*/ 0 h 18"/>
                <a:gd name="T32" fmla="*/ 4 w 15"/>
                <a:gd name="T33" fmla="*/ 1 h 18"/>
                <a:gd name="T34" fmla="*/ 4 w 15"/>
                <a:gd name="T35" fmla="*/ 2 h 18"/>
                <a:gd name="T36" fmla="*/ 3 w 15"/>
                <a:gd name="T37" fmla="*/ 4 h 18"/>
                <a:gd name="T38" fmla="*/ 3 w 15"/>
                <a:gd name="T39" fmla="*/ 5 h 18"/>
                <a:gd name="T40" fmla="*/ 3 w 15"/>
                <a:gd name="T41" fmla="*/ 8 h 18"/>
                <a:gd name="T42" fmla="*/ 3 w 15"/>
                <a:gd name="T43" fmla="*/ 10 h 18"/>
                <a:gd name="T44" fmla="*/ 3 w 15"/>
                <a:gd name="T45" fmla="*/ 13 h 18"/>
                <a:gd name="T46" fmla="*/ 4 w 15"/>
                <a:gd name="T47" fmla="*/ 13 h 18"/>
                <a:gd name="T48" fmla="*/ 6 w 15"/>
                <a:gd name="T49" fmla="*/ 13 h 18"/>
                <a:gd name="T50" fmla="*/ 7 w 15"/>
                <a:gd name="T51" fmla="*/ 13 h 18"/>
                <a:gd name="T52" fmla="*/ 8 w 15"/>
                <a:gd name="T53" fmla="*/ 13 h 18"/>
                <a:gd name="T54" fmla="*/ 10 w 15"/>
                <a:gd name="T55" fmla="*/ 13 h 18"/>
                <a:gd name="T56" fmla="*/ 11 w 15"/>
                <a:gd name="T57" fmla="*/ 13 h 18"/>
                <a:gd name="T58" fmla="*/ 11 w 15"/>
                <a:gd name="T59" fmla="*/ 11 h 18"/>
                <a:gd name="T60" fmla="*/ 12 w 15"/>
                <a:gd name="T61" fmla="*/ 10 h 18"/>
                <a:gd name="T62" fmla="*/ 12 w 15"/>
                <a:gd name="T63" fmla="*/ 7 h 18"/>
                <a:gd name="T64" fmla="*/ 12 w 15"/>
                <a:gd name="T65" fmla="*/ 5 h 18"/>
                <a:gd name="T66" fmla="*/ 13 w 15"/>
                <a:gd name="T67" fmla="*/ 3 h 18"/>
                <a:gd name="T68" fmla="*/ 13 w 15"/>
                <a:gd name="T69" fmla="*/ 1 h 18"/>
                <a:gd name="T70" fmla="*/ 14 w 15"/>
                <a:gd name="T71" fmla="*/ 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5" h="18">
                  <a:moveTo>
                    <a:pt x="14" y="1"/>
                  </a:moveTo>
                  <a:lnTo>
                    <a:pt x="14" y="14"/>
                  </a:lnTo>
                  <a:lnTo>
                    <a:pt x="13" y="15"/>
                  </a:lnTo>
                  <a:lnTo>
                    <a:pt x="13" y="16"/>
                  </a:lnTo>
                  <a:lnTo>
                    <a:pt x="13" y="16"/>
                  </a:lnTo>
                  <a:lnTo>
                    <a:pt x="11" y="17"/>
                  </a:lnTo>
                  <a:lnTo>
                    <a:pt x="11" y="17"/>
                  </a:lnTo>
                  <a:lnTo>
                    <a:pt x="9" y="17"/>
                  </a:lnTo>
                  <a:lnTo>
                    <a:pt x="8" y="17"/>
                  </a:lnTo>
                  <a:lnTo>
                    <a:pt x="6" y="17"/>
                  </a:lnTo>
                  <a:lnTo>
                    <a:pt x="5" y="17"/>
                  </a:lnTo>
                  <a:lnTo>
                    <a:pt x="4" y="16"/>
                  </a:lnTo>
                  <a:lnTo>
                    <a:pt x="2" y="16"/>
                  </a:lnTo>
                  <a:lnTo>
                    <a:pt x="1" y="16"/>
                  </a:lnTo>
                  <a:lnTo>
                    <a:pt x="1" y="15"/>
                  </a:lnTo>
                  <a:lnTo>
                    <a:pt x="0" y="14"/>
                  </a:lnTo>
                  <a:lnTo>
                    <a:pt x="0" y="13"/>
                  </a:lnTo>
                  <a:lnTo>
                    <a:pt x="0" y="12"/>
                  </a:lnTo>
                  <a:lnTo>
                    <a:pt x="0" y="11"/>
                  </a:lnTo>
                  <a:lnTo>
                    <a:pt x="0" y="10"/>
                  </a:lnTo>
                  <a:lnTo>
                    <a:pt x="0" y="10"/>
                  </a:lnTo>
                  <a:lnTo>
                    <a:pt x="1" y="9"/>
                  </a:lnTo>
                  <a:lnTo>
                    <a:pt x="1" y="8"/>
                  </a:lnTo>
                  <a:lnTo>
                    <a:pt x="1" y="7"/>
                  </a:lnTo>
                  <a:lnTo>
                    <a:pt x="1" y="6"/>
                  </a:lnTo>
                  <a:lnTo>
                    <a:pt x="1" y="4"/>
                  </a:lnTo>
                  <a:lnTo>
                    <a:pt x="1" y="4"/>
                  </a:lnTo>
                  <a:lnTo>
                    <a:pt x="1" y="3"/>
                  </a:lnTo>
                  <a:lnTo>
                    <a:pt x="2" y="2"/>
                  </a:lnTo>
                  <a:lnTo>
                    <a:pt x="2" y="1"/>
                  </a:lnTo>
                  <a:lnTo>
                    <a:pt x="2" y="1"/>
                  </a:lnTo>
                  <a:lnTo>
                    <a:pt x="3" y="0"/>
                  </a:lnTo>
                  <a:lnTo>
                    <a:pt x="4" y="0"/>
                  </a:lnTo>
                  <a:lnTo>
                    <a:pt x="4" y="1"/>
                  </a:lnTo>
                  <a:lnTo>
                    <a:pt x="4" y="1"/>
                  </a:lnTo>
                  <a:lnTo>
                    <a:pt x="4" y="2"/>
                  </a:lnTo>
                  <a:lnTo>
                    <a:pt x="4" y="3"/>
                  </a:lnTo>
                  <a:lnTo>
                    <a:pt x="3" y="4"/>
                  </a:lnTo>
                  <a:lnTo>
                    <a:pt x="3" y="4"/>
                  </a:lnTo>
                  <a:lnTo>
                    <a:pt x="3" y="5"/>
                  </a:lnTo>
                  <a:lnTo>
                    <a:pt x="3" y="7"/>
                  </a:lnTo>
                  <a:lnTo>
                    <a:pt x="3" y="8"/>
                  </a:lnTo>
                  <a:lnTo>
                    <a:pt x="3" y="9"/>
                  </a:lnTo>
                  <a:lnTo>
                    <a:pt x="3" y="10"/>
                  </a:lnTo>
                  <a:lnTo>
                    <a:pt x="3" y="12"/>
                  </a:lnTo>
                  <a:lnTo>
                    <a:pt x="3" y="13"/>
                  </a:lnTo>
                  <a:lnTo>
                    <a:pt x="4" y="13"/>
                  </a:lnTo>
                  <a:lnTo>
                    <a:pt x="4" y="13"/>
                  </a:lnTo>
                  <a:lnTo>
                    <a:pt x="5" y="13"/>
                  </a:lnTo>
                  <a:lnTo>
                    <a:pt x="6" y="13"/>
                  </a:lnTo>
                  <a:lnTo>
                    <a:pt x="6" y="13"/>
                  </a:lnTo>
                  <a:lnTo>
                    <a:pt x="7" y="13"/>
                  </a:lnTo>
                  <a:lnTo>
                    <a:pt x="8" y="13"/>
                  </a:lnTo>
                  <a:lnTo>
                    <a:pt x="8" y="13"/>
                  </a:lnTo>
                  <a:lnTo>
                    <a:pt x="9" y="13"/>
                  </a:lnTo>
                  <a:lnTo>
                    <a:pt x="10" y="13"/>
                  </a:lnTo>
                  <a:lnTo>
                    <a:pt x="10" y="13"/>
                  </a:lnTo>
                  <a:lnTo>
                    <a:pt x="11" y="13"/>
                  </a:lnTo>
                  <a:lnTo>
                    <a:pt x="11" y="12"/>
                  </a:lnTo>
                  <a:lnTo>
                    <a:pt x="11" y="11"/>
                  </a:lnTo>
                  <a:lnTo>
                    <a:pt x="11" y="10"/>
                  </a:lnTo>
                  <a:lnTo>
                    <a:pt x="12" y="10"/>
                  </a:lnTo>
                  <a:lnTo>
                    <a:pt x="12" y="9"/>
                  </a:lnTo>
                  <a:lnTo>
                    <a:pt x="12" y="7"/>
                  </a:lnTo>
                  <a:lnTo>
                    <a:pt x="12" y="7"/>
                  </a:lnTo>
                  <a:lnTo>
                    <a:pt x="12" y="5"/>
                  </a:lnTo>
                  <a:lnTo>
                    <a:pt x="12" y="4"/>
                  </a:lnTo>
                  <a:lnTo>
                    <a:pt x="13" y="3"/>
                  </a:lnTo>
                  <a:lnTo>
                    <a:pt x="13" y="2"/>
                  </a:lnTo>
                  <a:lnTo>
                    <a:pt x="13" y="1"/>
                  </a:lnTo>
                  <a:lnTo>
                    <a:pt x="13" y="1"/>
                  </a:lnTo>
                  <a:lnTo>
                    <a:pt x="14" y="1"/>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57" name="Freeform 654"/>
            <p:cNvSpPr>
              <a:spLocks/>
            </p:cNvSpPr>
            <p:nvPr/>
          </p:nvSpPr>
          <p:spPr bwMode="auto">
            <a:xfrm>
              <a:off x="810" y="3730"/>
              <a:ext cx="16" cy="19"/>
            </a:xfrm>
            <a:custGeom>
              <a:avLst/>
              <a:gdLst>
                <a:gd name="T0" fmla="*/ 12 w 16"/>
                <a:gd name="T1" fmla="*/ 1 h 19"/>
                <a:gd name="T2" fmla="*/ 13 w 16"/>
                <a:gd name="T3" fmla="*/ 2 h 19"/>
                <a:gd name="T4" fmla="*/ 13 w 16"/>
                <a:gd name="T5" fmla="*/ 4 h 19"/>
                <a:gd name="T6" fmla="*/ 14 w 16"/>
                <a:gd name="T7" fmla="*/ 6 h 19"/>
                <a:gd name="T8" fmla="*/ 14 w 16"/>
                <a:gd name="T9" fmla="*/ 8 h 19"/>
                <a:gd name="T10" fmla="*/ 14 w 16"/>
                <a:gd name="T11" fmla="*/ 11 h 19"/>
                <a:gd name="T12" fmla="*/ 14 w 16"/>
                <a:gd name="T13" fmla="*/ 12 h 19"/>
                <a:gd name="T14" fmla="*/ 15 w 16"/>
                <a:gd name="T15" fmla="*/ 14 h 19"/>
                <a:gd name="T16" fmla="*/ 15 w 16"/>
                <a:gd name="T17" fmla="*/ 15 h 19"/>
                <a:gd name="T18" fmla="*/ 14 w 16"/>
                <a:gd name="T19" fmla="*/ 17 h 19"/>
                <a:gd name="T20" fmla="*/ 11 w 16"/>
                <a:gd name="T21" fmla="*/ 17 h 19"/>
                <a:gd name="T22" fmla="*/ 9 w 16"/>
                <a:gd name="T23" fmla="*/ 18 h 19"/>
                <a:gd name="T24" fmla="*/ 6 w 16"/>
                <a:gd name="T25" fmla="*/ 18 h 19"/>
                <a:gd name="T26" fmla="*/ 4 w 16"/>
                <a:gd name="T27" fmla="*/ 17 h 19"/>
                <a:gd name="T28" fmla="*/ 1 w 16"/>
                <a:gd name="T29" fmla="*/ 16 h 19"/>
                <a:gd name="T30" fmla="*/ 0 w 16"/>
                <a:gd name="T31" fmla="*/ 14 h 19"/>
                <a:gd name="T32" fmla="*/ 0 w 16"/>
                <a:gd name="T33" fmla="*/ 13 h 19"/>
                <a:gd name="T34" fmla="*/ 0 w 16"/>
                <a:gd name="T35" fmla="*/ 11 h 19"/>
                <a:gd name="T36" fmla="*/ 1 w 16"/>
                <a:gd name="T37" fmla="*/ 9 h 19"/>
                <a:gd name="T38" fmla="*/ 1 w 16"/>
                <a:gd name="T39" fmla="*/ 8 h 19"/>
                <a:gd name="T40" fmla="*/ 1 w 16"/>
                <a:gd name="T41" fmla="*/ 5 h 19"/>
                <a:gd name="T42" fmla="*/ 1 w 16"/>
                <a:gd name="T43" fmla="*/ 4 h 19"/>
                <a:gd name="T44" fmla="*/ 1 w 16"/>
                <a:gd name="T45" fmla="*/ 2 h 19"/>
                <a:gd name="T46" fmla="*/ 1 w 16"/>
                <a:gd name="T47" fmla="*/ 1 h 19"/>
                <a:gd name="T48" fmla="*/ 2 w 16"/>
                <a:gd name="T49" fmla="*/ 2 h 19"/>
                <a:gd name="T50" fmla="*/ 2 w 16"/>
                <a:gd name="T51" fmla="*/ 4 h 19"/>
                <a:gd name="T52" fmla="*/ 2 w 16"/>
                <a:gd name="T53" fmla="*/ 6 h 19"/>
                <a:gd name="T54" fmla="*/ 2 w 16"/>
                <a:gd name="T55" fmla="*/ 9 h 19"/>
                <a:gd name="T56" fmla="*/ 2 w 16"/>
                <a:gd name="T57" fmla="*/ 11 h 19"/>
                <a:gd name="T58" fmla="*/ 3 w 16"/>
                <a:gd name="T59" fmla="*/ 13 h 19"/>
                <a:gd name="T60" fmla="*/ 4 w 16"/>
                <a:gd name="T61" fmla="*/ 14 h 19"/>
                <a:gd name="T62" fmla="*/ 4 w 16"/>
                <a:gd name="T63" fmla="*/ 14 h 19"/>
                <a:gd name="T64" fmla="*/ 6 w 16"/>
                <a:gd name="T65" fmla="*/ 14 h 19"/>
                <a:gd name="T66" fmla="*/ 8 w 16"/>
                <a:gd name="T67" fmla="*/ 14 h 19"/>
                <a:gd name="T68" fmla="*/ 9 w 16"/>
                <a:gd name="T69" fmla="*/ 14 h 19"/>
                <a:gd name="T70" fmla="*/ 11 w 16"/>
                <a:gd name="T71" fmla="*/ 14 h 19"/>
                <a:gd name="T72" fmla="*/ 11 w 16"/>
                <a:gd name="T73" fmla="*/ 13 h 19"/>
                <a:gd name="T74" fmla="*/ 11 w 16"/>
                <a:gd name="T75" fmla="*/ 11 h 19"/>
                <a:gd name="T76" fmla="*/ 11 w 16"/>
                <a:gd name="T77" fmla="*/ 10 h 19"/>
                <a:gd name="T78" fmla="*/ 11 w 16"/>
                <a:gd name="T79" fmla="*/ 5 h 19"/>
                <a:gd name="T80" fmla="*/ 11 w 16"/>
                <a:gd name="T81" fmla="*/ 3 h 19"/>
                <a:gd name="T82" fmla="*/ 11 w 16"/>
                <a:gd name="T83" fmla="*/ 2 h 19"/>
                <a:gd name="T84" fmla="*/ 11 w 16"/>
                <a:gd name="T85" fmla="*/ 0 h 19"/>
                <a:gd name="T86" fmla="*/ 12 w 16"/>
                <a:gd name="T87"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6" h="19">
                  <a:moveTo>
                    <a:pt x="12" y="1"/>
                  </a:moveTo>
                  <a:lnTo>
                    <a:pt x="12" y="1"/>
                  </a:lnTo>
                  <a:lnTo>
                    <a:pt x="13" y="2"/>
                  </a:lnTo>
                  <a:lnTo>
                    <a:pt x="13" y="2"/>
                  </a:lnTo>
                  <a:lnTo>
                    <a:pt x="13" y="3"/>
                  </a:lnTo>
                  <a:lnTo>
                    <a:pt x="13" y="4"/>
                  </a:lnTo>
                  <a:lnTo>
                    <a:pt x="13" y="5"/>
                  </a:lnTo>
                  <a:lnTo>
                    <a:pt x="14" y="6"/>
                  </a:lnTo>
                  <a:lnTo>
                    <a:pt x="14" y="7"/>
                  </a:lnTo>
                  <a:lnTo>
                    <a:pt x="14" y="8"/>
                  </a:lnTo>
                  <a:lnTo>
                    <a:pt x="14" y="9"/>
                  </a:lnTo>
                  <a:lnTo>
                    <a:pt x="14" y="11"/>
                  </a:lnTo>
                  <a:lnTo>
                    <a:pt x="14" y="11"/>
                  </a:lnTo>
                  <a:lnTo>
                    <a:pt x="14" y="12"/>
                  </a:lnTo>
                  <a:lnTo>
                    <a:pt x="14" y="13"/>
                  </a:lnTo>
                  <a:lnTo>
                    <a:pt x="15" y="14"/>
                  </a:lnTo>
                  <a:lnTo>
                    <a:pt x="15" y="14"/>
                  </a:lnTo>
                  <a:lnTo>
                    <a:pt x="15" y="15"/>
                  </a:lnTo>
                  <a:lnTo>
                    <a:pt x="14" y="16"/>
                  </a:lnTo>
                  <a:lnTo>
                    <a:pt x="14" y="17"/>
                  </a:lnTo>
                  <a:lnTo>
                    <a:pt x="13" y="17"/>
                  </a:lnTo>
                  <a:lnTo>
                    <a:pt x="11" y="17"/>
                  </a:lnTo>
                  <a:lnTo>
                    <a:pt x="11" y="18"/>
                  </a:lnTo>
                  <a:lnTo>
                    <a:pt x="9" y="18"/>
                  </a:lnTo>
                  <a:lnTo>
                    <a:pt x="8" y="18"/>
                  </a:lnTo>
                  <a:lnTo>
                    <a:pt x="6" y="18"/>
                  </a:lnTo>
                  <a:lnTo>
                    <a:pt x="5" y="17"/>
                  </a:lnTo>
                  <a:lnTo>
                    <a:pt x="4" y="17"/>
                  </a:lnTo>
                  <a:lnTo>
                    <a:pt x="2" y="17"/>
                  </a:lnTo>
                  <a:lnTo>
                    <a:pt x="1" y="16"/>
                  </a:lnTo>
                  <a:lnTo>
                    <a:pt x="1" y="15"/>
                  </a:lnTo>
                  <a:lnTo>
                    <a:pt x="0" y="14"/>
                  </a:lnTo>
                  <a:lnTo>
                    <a:pt x="0" y="14"/>
                  </a:lnTo>
                  <a:lnTo>
                    <a:pt x="0" y="13"/>
                  </a:lnTo>
                  <a:lnTo>
                    <a:pt x="0" y="12"/>
                  </a:lnTo>
                  <a:lnTo>
                    <a:pt x="0" y="11"/>
                  </a:lnTo>
                  <a:lnTo>
                    <a:pt x="1" y="10"/>
                  </a:lnTo>
                  <a:lnTo>
                    <a:pt x="1" y="9"/>
                  </a:lnTo>
                  <a:lnTo>
                    <a:pt x="1" y="8"/>
                  </a:lnTo>
                  <a:lnTo>
                    <a:pt x="1" y="8"/>
                  </a:lnTo>
                  <a:lnTo>
                    <a:pt x="1" y="6"/>
                  </a:lnTo>
                  <a:lnTo>
                    <a:pt x="1" y="5"/>
                  </a:lnTo>
                  <a:lnTo>
                    <a:pt x="1" y="5"/>
                  </a:lnTo>
                  <a:lnTo>
                    <a:pt x="1" y="4"/>
                  </a:lnTo>
                  <a:lnTo>
                    <a:pt x="1" y="2"/>
                  </a:lnTo>
                  <a:lnTo>
                    <a:pt x="1" y="2"/>
                  </a:lnTo>
                  <a:lnTo>
                    <a:pt x="1" y="2"/>
                  </a:lnTo>
                  <a:lnTo>
                    <a:pt x="1" y="1"/>
                  </a:lnTo>
                  <a:lnTo>
                    <a:pt x="2" y="1"/>
                  </a:lnTo>
                  <a:lnTo>
                    <a:pt x="2" y="2"/>
                  </a:lnTo>
                  <a:lnTo>
                    <a:pt x="2" y="3"/>
                  </a:lnTo>
                  <a:lnTo>
                    <a:pt x="2" y="4"/>
                  </a:lnTo>
                  <a:lnTo>
                    <a:pt x="2" y="5"/>
                  </a:lnTo>
                  <a:lnTo>
                    <a:pt x="2" y="6"/>
                  </a:lnTo>
                  <a:lnTo>
                    <a:pt x="2" y="8"/>
                  </a:lnTo>
                  <a:lnTo>
                    <a:pt x="2" y="9"/>
                  </a:lnTo>
                  <a:lnTo>
                    <a:pt x="2" y="10"/>
                  </a:lnTo>
                  <a:lnTo>
                    <a:pt x="2" y="11"/>
                  </a:lnTo>
                  <a:lnTo>
                    <a:pt x="2" y="12"/>
                  </a:lnTo>
                  <a:lnTo>
                    <a:pt x="3" y="13"/>
                  </a:lnTo>
                  <a:lnTo>
                    <a:pt x="3" y="14"/>
                  </a:lnTo>
                  <a:lnTo>
                    <a:pt x="4" y="14"/>
                  </a:lnTo>
                  <a:lnTo>
                    <a:pt x="4" y="14"/>
                  </a:lnTo>
                  <a:lnTo>
                    <a:pt x="4" y="14"/>
                  </a:lnTo>
                  <a:lnTo>
                    <a:pt x="6" y="14"/>
                  </a:lnTo>
                  <a:lnTo>
                    <a:pt x="6" y="14"/>
                  </a:lnTo>
                  <a:lnTo>
                    <a:pt x="7" y="14"/>
                  </a:lnTo>
                  <a:lnTo>
                    <a:pt x="8" y="14"/>
                  </a:lnTo>
                  <a:lnTo>
                    <a:pt x="9" y="14"/>
                  </a:lnTo>
                  <a:lnTo>
                    <a:pt x="9" y="14"/>
                  </a:lnTo>
                  <a:lnTo>
                    <a:pt x="10" y="14"/>
                  </a:lnTo>
                  <a:lnTo>
                    <a:pt x="11" y="14"/>
                  </a:lnTo>
                  <a:lnTo>
                    <a:pt x="11" y="14"/>
                  </a:lnTo>
                  <a:lnTo>
                    <a:pt x="11" y="13"/>
                  </a:lnTo>
                  <a:lnTo>
                    <a:pt x="11" y="12"/>
                  </a:lnTo>
                  <a:lnTo>
                    <a:pt x="11" y="11"/>
                  </a:lnTo>
                  <a:lnTo>
                    <a:pt x="11" y="11"/>
                  </a:lnTo>
                  <a:lnTo>
                    <a:pt x="11" y="10"/>
                  </a:lnTo>
                  <a:lnTo>
                    <a:pt x="11" y="9"/>
                  </a:lnTo>
                  <a:lnTo>
                    <a:pt x="11" y="5"/>
                  </a:lnTo>
                  <a:lnTo>
                    <a:pt x="11" y="4"/>
                  </a:lnTo>
                  <a:lnTo>
                    <a:pt x="11" y="3"/>
                  </a:lnTo>
                  <a:lnTo>
                    <a:pt x="11" y="2"/>
                  </a:lnTo>
                  <a:lnTo>
                    <a:pt x="11" y="2"/>
                  </a:lnTo>
                  <a:lnTo>
                    <a:pt x="11" y="1"/>
                  </a:lnTo>
                  <a:lnTo>
                    <a:pt x="11" y="0"/>
                  </a:lnTo>
                  <a:lnTo>
                    <a:pt x="11" y="0"/>
                  </a:lnTo>
                  <a:lnTo>
                    <a:pt x="12" y="1"/>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58" name="Freeform 655"/>
            <p:cNvSpPr>
              <a:spLocks/>
            </p:cNvSpPr>
            <p:nvPr/>
          </p:nvSpPr>
          <p:spPr bwMode="auto">
            <a:xfrm>
              <a:off x="844" y="3730"/>
              <a:ext cx="15" cy="18"/>
            </a:xfrm>
            <a:custGeom>
              <a:avLst/>
              <a:gdLst>
                <a:gd name="T0" fmla="*/ 0 w 15"/>
                <a:gd name="T1" fmla="*/ 1 h 18"/>
                <a:gd name="T2" fmla="*/ 0 w 15"/>
                <a:gd name="T3" fmla="*/ 2 h 18"/>
                <a:gd name="T4" fmla="*/ 0 w 15"/>
                <a:gd name="T5" fmla="*/ 4 h 18"/>
                <a:gd name="T6" fmla="*/ 0 w 15"/>
                <a:gd name="T7" fmla="*/ 6 h 18"/>
                <a:gd name="T8" fmla="*/ 0 w 15"/>
                <a:gd name="T9" fmla="*/ 10 h 18"/>
                <a:gd name="T10" fmla="*/ 0 w 15"/>
                <a:gd name="T11" fmla="*/ 12 h 18"/>
                <a:gd name="T12" fmla="*/ 0 w 15"/>
                <a:gd name="T13" fmla="*/ 13 h 18"/>
                <a:gd name="T14" fmla="*/ 1 w 15"/>
                <a:gd name="T15" fmla="*/ 15 h 18"/>
                <a:gd name="T16" fmla="*/ 1 w 15"/>
                <a:gd name="T17" fmla="*/ 16 h 18"/>
                <a:gd name="T18" fmla="*/ 4 w 15"/>
                <a:gd name="T19" fmla="*/ 17 h 18"/>
                <a:gd name="T20" fmla="*/ 6 w 15"/>
                <a:gd name="T21" fmla="*/ 17 h 18"/>
                <a:gd name="T22" fmla="*/ 9 w 15"/>
                <a:gd name="T23" fmla="*/ 17 h 18"/>
                <a:gd name="T24" fmla="*/ 11 w 15"/>
                <a:gd name="T25" fmla="*/ 16 h 18"/>
                <a:gd name="T26" fmla="*/ 13 w 15"/>
                <a:gd name="T27" fmla="*/ 15 h 18"/>
                <a:gd name="T28" fmla="*/ 14 w 15"/>
                <a:gd name="T29" fmla="*/ 13 h 18"/>
                <a:gd name="T30" fmla="*/ 13 w 15"/>
                <a:gd name="T31" fmla="*/ 12 h 18"/>
                <a:gd name="T32" fmla="*/ 13 w 15"/>
                <a:gd name="T33" fmla="*/ 10 h 18"/>
                <a:gd name="T34" fmla="*/ 13 w 15"/>
                <a:gd name="T35" fmla="*/ 9 h 18"/>
                <a:gd name="T36" fmla="*/ 13 w 15"/>
                <a:gd name="T37" fmla="*/ 7 h 18"/>
                <a:gd name="T38" fmla="*/ 12 w 15"/>
                <a:gd name="T39" fmla="*/ 5 h 18"/>
                <a:gd name="T40" fmla="*/ 12 w 15"/>
                <a:gd name="T41" fmla="*/ 4 h 18"/>
                <a:gd name="T42" fmla="*/ 11 w 15"/>
                <a:gd name="T43" fmla="*/ 2 h 18"/>
                <a:gd name="T44" fmla="*/ 11 w 15"/>
                <a:gd name="T45" fmla="*/ 1 h 18"/>
                <a:gd name="T46" fmla="*/ 11 w 15"/>
                <a:gd name="T47" fmla="*/ 0 h 18"/>
                <a:gd name="T48" fmla="*/ 11 w 15"/>
                <a:gd name="T49" fmla="*/ 1 h 18"/>
                <a:gd name="T50" fmla="*/ 11 w 15"/>
                <a:gd name="T51" fmla="*/ 3 h 18"/>
                <a:gd name="T52" fmla="*/ 11 w 15"/>
                <a:gd name="T53" fmla="*/ 4 h 18"/>
                <a:gd name="T54" fmla="*/ 11 w 15"/>
                <a:gd name="T55" fmla="*/ 7 h 18"/>
                <a:gd name="T56" fmla="*/ 11 w 15"/>
                <a:gd name="T57" fmla="*/ 9 h 18"/>
                <a:gd name="T58" fmla="*/ 11 w 15"/>
                <a:gd name="T59" fmla="*/ 11 h 18"/>
                <a:gd name="T60" fmla="*/ 11 w 15"/>
                <a:gd name="T61" fmla="*/ 13 h 18"/>
                <a:gd name="T62" fmla="*/ 9 w 15"/>
                <a:gd name="T63" fmla="*/ 13 h 18"/>
                <a:gd name="T64" fmla="*/ 8 w 15"/>
                <a:gd name="T65" fmla="*/ 13 h 18"/>
                <a:gd name="T66" fmla="*/ 6 w 15"/>
                <a:gd name="T67" fmla="*/ 14 h 18"/>
                <a:gd name="T68" fmla="*/ 5 w 15"/>
                <a:gd name="T69" fmla="*/ 14 h 18"/>
                <a:gd name="T70" fmla="*/ 4 w 15"/>
                <a:gd name="T71" fmla="*/ 13 h 18"/>
                <a:gd name="T72" fmla="*/ 3 w 15"/>
                <a:gd name="T73" fmla="*/ 13 h 18"/>
                <a:gd name="T74" fmla="*/ 2 w 15"/>
                <a:gd name="T75" fmla="*/ 11 h 18"/>
                <a:gd name="T76" fmla="*/ 2 w 15"/>
                <a:gd name="T77" fmla="*/ 9 h 18"/>
                <a:gd name="T78" fmla="*/ 1 w 15"/>
                <a:gd name="T79" fmla="*/ 7 h 18"/>
                <a:gd name="T80" fmla="*/ 1 w 15"/>
                <a:gd name="T81" fmla="*/ 4 h 18"/>
                <a:gd name="T82" fmla="*/ 1 w 15"/>
                <a:gd name="T83" fmla="*/ 2 h 18"/>
                <a:gd name="T84" fmla="*/ 1 w 15"/>
                <a:gd name="T85" fmla="*/ 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5" h="18">
                  <a:moveTo>
                    <a:pt x="0" y="1"/>
                  </a:moveTo>
                  <a:lnTo>
                    <a:pt x="0" y="1"/>
                  </a:lnTo>
                  <a:lnTo>
                    <a:pt x="0" y="1"/>
                  </a:lnTo>
                  <a:lnTo>
                    <a:pt x="0" y="2"/>
                  </a:lnTo>
                  <a:lnTo>
                    <a:pt x="0" y="3"/>
                  </a:lnTo>
                  <a:lnTo>
                    <a:pt x="0" y="4"/>
                  </a:lnTo>
                  <a:lnTo>
                    <a:pt x="0" y="5"/>
                  </a:lnTo>
                  <a:lnTo>
                    <a:pt x="0" y="6"/>
                  </a:lnTo>
                  <a:lnTo>
                    <a:pt x="0" y="8"/>
                  </a:lnTo>
                  <a:lnTo>
                    <a:pt x="0" y="10"/>
                  </a:lnTo>
                  <a:lnTo>
                    <a:pt x="0" y="10"/>
                  </a:lnTo>
                  <a:lnTo>
                    <a:pt x="0" y="12"/>
                  </a:lnTo>
                  <a:lnTo>
                    <a:pt x="0" y="13"/>
                  </a:lnTo>
                  <a:lnTo>
                    <a:pt x="0" y="13"/>
                  </a:lnTo>
                  <a:lnTo>
                    <a:pt x="0" y="14"/>
                  </a:lnTo>
                  <a:lnTo>
                    <a:pt x="1" y="15"/>
                  </a:lnTo>
                  <a:lnTo>
                    <a:pt x="1" y="16"/>
                  </a:lnTo>
                  <a:lnTo>
                    <a:pt x="1" y="16"/>
                  </a:lnTo>
                  <a:lnTo>
                    <a:pt x="3" y="17"/>
                  </a:lnTo>
                  <a:lnTo>
                    <a:pt x="4" y="17"/>
                  </a:lnTo>
                  <a:lnTo>
                    <a:pt x="5" y="17"/>
                  </a:lnTo>
                  <a:lnTo>
                    <a:pt x="6" y="17"/>
                  </a:lnTo>
                  <a:lnTo>
                    <a:pt x="8" y="17"/>
                  </a:lnTo>
                  <a:lnTo>
                    <a:pt x="9" y="17"/>
                  </a:lnTo>
                  <a:lnTo>
                    <a:pt x="10" y="17"/>
                  </a:lnTo>
                  <a:lnTo>
                    <a:pt x="11" y="16"/>
                  </a:lnTo>
                  <a:lnTo>
                    <a:pt x="12" y="16"/>
                  </a:lnTo>
                  <a:lnTo>
                    <a:pt x="13" y="15"/>
                  </a:lnTo>
                  <a:lnTo>
                    <a:pt x="13" y="14"/>
                  </a:lnTo>
                  <a:lnTo>
                    <a:pt x="14" y="13"/>
                  </a:lnTo>
                  <a:lnTo>
                    <a:pt x="14" y="12"/>
                  </a:lnTo>
                  <a:lnTo>
                    <a:pt x="13" y="12"/>
                  </a:lnTo>
                  <a:lnTo>
                    <a:pt x="13" y="11"/>
                  </a:lnTo>
                  <a:lnTo>
                    <a:pt x="13" y="10"/>
                  </a:lnTo>
                  <a:lnTo>
                    <a:pt x="13" y="10"/>
                  </a:lnTo>
                  <a:lnTo>
                    <a:pt x="13" y="9"/>
                  </a:lnTo>
                  <a:lnTo>
                    <a:pt x="13" y="8"/>
                  </a:lnTo>
                  <a:lnTo>
                    <a:pt x="13" y="7"/>
                  </a:lnTo>
                  <a:lnTo>
                    <a:pt x="12" y="6"/>
                  </a:lnTo>
                  <a:lnTo>
                    <a:pt x="12" y="5"/>
                  </a:lnTo>
                  <a:lnTo>
                    <a:pt x="12" y="4"/>
                  </a:lnTo>
                  <a:lnTo>
                    <a:pt x="12" y="4"/>
                  </a:lnTo>
                  <a:lnTo>
                    <a:pt x="12" y="3"/>
                  </a:lnTo>
                  <a:lnTo>
                    <a:pt x="11" y="2"/>
                  </a:lnTo>
                  <a:lnTo>
                    <a:pt x="11" y="1"/>
                  </a:lnTo>
                  <a:lnTo>
                    <a:pt x="11" y="1"/>
                  </a:lnTo>
                  <a:lnTo>
                    <a:pt x="11" y="0"/>
                  </a:lnTo>
                  <a:lnTo>
                    <a:pt x="11" y="0"/>
                  </a:lnTo>
                  <a:lnTo>
                    <a:pt x="11" y="1"/>
                  </a:lnTo>
                  <a:lnTo>
                    <a:pt x="11" y="1"/>
                  </a:lnTo>
                  <a:lnTo>
                    <a:pt x="11" y="2"/>
                  </a:lnTo>
                  <a:lnTo>
                    <a:pt x="11" y="3"/>
                  </a:lnTo>
                  <a:lnTo>
                    <a:pt x="11" y="4"/>
                  </a:lnTo>
                  <a:lnTo>
                    <a:pt x="11" y="4"/>
                  </a:lnTo>
                  <a:lnTo>
                    <a:pt x="11" y="5"/>
                  </a:lnTo>
                  <a:lnTo>
                    <a:pt x="11" y="7"/>
                  </a:lnTo>
                  <a:lnTo>
                    <a:pt x="11" y="8"/>
                  </a:lnTo>
                  <a:lnTo>
                    <a:pt x="11" y="9"/>
                  </a:lnTo>
                  <a:lnTo>
                    <a:pt x="11" y="10"/>
                  </a:lnTo>
                  <a:lnTo>
                    <a:pt x="11" y="11"/>
                  </a:lnTo>
                  <a:lnTo>
                    <a:pt x="11" y="12"/>
                  </a:lnTo>
                  <a:lnTo>
                    <a:pt x="11" y="13"/>
                  </a:lnTo>
                  <a:lnTo>
                    <a:pt x="10" y="13"/>
                  </a:lnTo>
                  <a:lnTo>
                    <a:pt x="9" y="13"/>
                  </a:lnTo>
                  <a:lnTo>
                    <a:pt x="8" y="13"/>
                  </a:lnTo>
                  <a:lnTo>
                    <a:pt x="8" y="13"/>
                  </a:lnTo>
                  <a:lnTo>
                    <a:pt x="7" y="14"/>
                  </a:lnTo>
                  <a:lnTo>
                    <a:pt x="6" y="14"/>
                  </a:lnTo>
                  <a:lnTo>
                    <a:pt x="6" y="14"/>
                  </a:lnTo>
                  <a:lnTo>
                    <a:pt x="5" y="14"/>
                  </a:lnTo>
                  <a:lnTo>
                    <a:pt x="4" y="13"/>
                  </a:lnTo>
                  <a:lnTo>
                    <a:pt x="4" y="13"/>
                  </a:lnTo>
                  <a:lnTo>
                    <a:pt x="3" y="13"/>
                  </a:lnTo>
                  <a:lnTo>
                    <a:pt x="3" y="13"/>
                  </a:lnTo>
                  <a:lnTo>
                    <a:pt x="2" y="12"/>
                  </a:lnTo>
                  <a:lnTo>
                    <a:pt x="2" y="11"/>
                  </a:lnTo>
                  <a:lnTo>
                    <a:pt x="2" y="10"/>
                  </a:lnTo>
                  <a:lnTo>
                    <a:pt x="2" y="9"/>
                  </a:lnTo>
                  <a:lnTo>
                    <a:pt x="2" y="7"/>
                  </a:lnTo>
                  <a:lnTo>
                    <a:pt x="1" y="7"/>
                  </a:lnTo>
                  <a:lnTo>
                    <a:pt x="1" y="5"/>
                  </a:lnTo>
                  <a:lnTo>
                    <a:pt x="1" y="4"/>
                  </a:lnTo>
                  <a:lnTo>
                    <a:pt x="1" y="3"/>
                  </a:lnTo>
                  <a:lnTo>
                    <a:pt x="1" y="2"/>
                  </a:lnTo>
                  <a:lnTo>
                    <a:pt x="1" y="1"/>
                  </a:lnTo>
                  <a:lnTo>
                    <a:pt x="1" y="1"/>
                  </a:lnTo>
                  <a:lnTo>
                    <a:pt x="0" y="1"/>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59" name="Freeform 656"/>
            <p:cNvSpPr>
              <a:spLocks/>
            </p:cNvSpPr>
            <p:nvPr/>
          </p:nvSpPr>
          <p:spPr bwMode="auto">
            <a:xfrm>
              <a:off x="829" y="3731"/>
              <a:ext cx="12" cy="18"/>
            </a:xfrm>
            <a:custGeom>
              <a:avLst/>
              <a:gdLst>
                <a:gd name="T0" fmla="*/ 0 w 12"/>
                <a:gd name="T1" fmla="*/ 13 h 18"/>
                <a:gd name="T2" fmla="*/ 1 w 12"/>
                <a:gd name="T3" fmla="*/ 15 h 18"/>
                <a:gd name="T4" fmla="*/ 2 w 12"/>
                <a:gd name="T5" fmla="*/ 16 h 18"/>
                <a:gd name="T6" fmla="*/ 3 w 12"/>
                <a:gd name="T7" fmla="*/ 17 h 18"/>
                <a:gd name="T8" fmla="*/ 6 w 12"/>
                <a:gd name="T9" fmla="*/ 17 h 18"/>
                <a:gd name="T10" fmla="*/ 8 w 12"/>
                <a:gd name="T11" fmla="*/ 17 h 18"/>
                <a:gd name="T12" fmla="*/ 10 w 12"/>
                <a:gd name="T13" fmla="*/ 16 h 18"/>
                <a:gd name="T14" fmla="*/ 11 w 12"/>
                <a:gd name="T15" fmla="*/ 15 h 18"/>
                <a:gd name="T16" fmla="*/ 11 w 12"/>
                <a:gd name="T17" fmla="*/ 13 h 18"/>
                <a:gd name="T18" fmla="*/ 11 w 12"/>
                <a:gd name="T19" fmla="*/ 12 h 18"/>
                <a:gd name="T20" fmla="*/ 11 w 12"/>
                <a:gd name="T21" fmla="*/ 10 h 18"/>
                <a:gd name="T22" fmla="*/ 11 w 12"/>
                <a:gd name="T23" fmla="*/ 8 h 18"/>
                <a:gd name="T24" fmla="*/ 10 w 12"/>
                <a:gd name="T25" fmla="*/ 6 h 18"/>
                <a:gd name="T26" fmla="*/ 10 w 12"/>
                <a:gd name="T27" fmla="*/ 4 h 18"/>
                <a:gd name="T28" fmla="*/ 10 w 12"/>
                <a:gd name="T29" fmla="*/ 2 h 18"/>
                <a:gd name="T30" fmla="*/ 10 w 12"/>
                <a:gd name="T31" fmla="*/ 0 h 18"/>
                <a:gd name="T32" fmla="*/ 10 w 12"/>
                <a:gd name="T33" fmla="*/ 1 h 18"/>
                <a:gd name="T34" fmla="*/ 10 w 12"/>
                <a:gd name="T35" fmla="*/ 3 h 18"/>
                <a:gd name="T36" fmla="*/ 10 w 12"/>
                <a:gd name="T37" fmla="*/ 5 h 18"/>
                <a:gd name="T38" fmla="*/ 10 w 12"/>
                <a:gd name="T39" fmla="*/ 7 h 18"/>
                <a:gd name="T40" fmla="*/ 10 w 12"/>
                <a:gd name="T41" fmla="*/ 10 h 18"/>
                <a:gd name="T42" fmla="*/ 9 w 12"/>
                <a:gd name="T43" fmla="*/ 11 h 18"/>
                <a:gd name="T44" fmla="*/ 9 w 12"/>
                <a:gd name="T45" fmla="*/ 13 h 18"/>
                <a:gd name="T46" fmla="*/ 8 w 12"/>
                <a:gd name="T47" fmla="*/ 13 h 18"/>
                <a:gd name="T48" fmla="*/ 7 w 12"/>
                <a:gd name="T49" fmla="*/ 13 h 18"/>
                <a:gd name="T50" fmla="*/ 6 w 12"/>
                <a:gd name="T51" fmla="*/ 13 h 18"/>
                <a:gd name="T52" fmla="*/ 5 w 12"/>
                <a:gd name="T53" fmla="*/ 13 h 18"/>
                <a:gd name="T54" fmla="*/ 3 w 12"/>
                <a:gd name="T55" fmla="*/ 13 h 18"/>
                <a:gd name="T56" fmla="*/ 3 w 12"/>
                <a:gd name="T57" fmla="*/ 13 h 18"/>
                <a:gd name="T58" fmla="*/ 1 w 12"/>
                <a:gd name="T59" fmla="*/ 13 h 18"/>
                <a:gd name="T60" fmla="*/ 1 w 12"/>
                <a:gd name="T61" fmla="*/ 11 h 18"/>
                <a:gd name="T62" fmla="*/ 1 w 12"/>
                <a:gd name="T63" fmla="*/ 10 h 18"/>
                <a:gd name="T64" fmla="*/ 1 w 12"/>
                <a:gd name="T65" fmla="*/ 8 h 18"/>
                <a:gd name="T66" fmla="*/ 1 w 12"/>
                <a:gd name="T67" fmla="*/ 5 h 18"/>
                <a:gd name="T68" fmla="*/ 1 w 12"/>
                <a:gd name="T69" fmla="*/ 3 h 18"/>
                <a:gd name="T70" fmla="*/ 1 w 12"/>
                <a:gd name="T71" fmla="*/ 1 h 18"/>
                <a:gd name="T72" fmla="*/ 1 w 12"/>
                <a:gd name="T73" fmla="*/ 0 h 18"/>
                <a:gd name="T74" fmla="*/ 0 w 12"/>
                <a:gd name="T75" fmla="*/ 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 h="18">
                  <a:moveTo>
                    <a:pt x="0" y="1"/>
                  </a:moveTo>
                  <a:lnTo>
                    <a:pt x="0" y="13"/>
                  </a:lnTo>
                  <a:lnTo>
                    <a:pt x="0" y="14"/>
                  </a:lnTo>
                  <a:lnTo>
                    <a:pt x="1" y="15"/>
                  </a:lnTo>
                  <a:lnTo>
                    <a:pt x="1" y="16"/>
                  </a:lnTo>
                  <a:lnTo>
                    <a:pt x="2" y="16"/>
                  </a:lnTo>
                  <a:lnTo>
                    <a:pt x="3" y="17"/>
                  </a:lnTo>
                  <a:lnTo>
                    <a:pt x="3" y="17"/>
                  </a:lnTo>
                  <a:lnTo>
                    <a:pt x="5" y="17"/>
                  </a:lnTo>
                  <a:lnTo>
                    <a:pt x="6" y="17"/>
                  </a:lnTo>
                  <a:lnTo>
                    <a:pt x="6" y="17"/>
                  </a:lnTo>
                  <a:lnTo>
                    <a:pt x="8" y="17"/>
                  </a:lnTo>
                  <a:lnTo>
                    <a:pt x="8" y="17"/>
                  </a:lnTo>
                  <a:lnTo>
                    <a:pt x="10" y="16"/>
                  </a:lnTo>
                  <a:lnTo>
                    <a:pt x="10" y="16"/>
                  </a:lnTo>
                  <a:lnTo>
                    <a:pt x="11" y="15"/>
                  </a:lnTo>
                  <a:lnTo>
                    <a:pt x="11" y="14"/>
                  </a:lnTo>
                  <a:lnTo>
                    <a:pt x="11" y="13"/>
                  </a:lnTo>
                  <a:lnTo>
                    <a:pt x="11" y="13"/>
                  </a:lnTo>
                  <a:lnTo>
                    <a:pt x="11" y="12"/>
                  </a:lnTo>
                  <a:lnTo>
                    <a:pt x="11" y="11"/>
                  </a:lnTo>
                  <a:lnTo>
                    <a:pt x="11" y="10"/>
                  </a:lnTo>
                  <a:lnTo>
                    <a:pt x="11" y="10"/>
                  </a:lnTo>
                  <a:lnTo>
                    <a:pt x="11" y="8"/>
                  </a:lnTo>
                  <a:lnTo>
                    <a:pt x="11" y="7"/>
                  </a:lnTo>
                  <a:lnTo>
                    <a:pt x="10" y="6"/>
                  </a:lnTo>
                  <a:lnTo>
                    <a:pt x="10" y="5"/>
                  </a:lnTo>
                  <a:lnTo>
                    <a:pt x="10" y="4"/>
                  </a:lnTo>
                  <a:lnTo>
                    <a:pt x="10" y="3"/>
                  </a:lnTo>
                  <a:lnTo>
                    <a:pt x="10" y="2"/>
                  </a:lnTo>
                  <a:lnTo>
                    <a:pt x="10" y="0"/>
                  </a:lnTo>
                  <a:lnTo>
                    <a:pt x="10" y="0"/>
                  </a:lnTo>
                  <a:lnTo>
                    <a:pt x="10" y="1"/>
                  </a:lnTo>
                  <a:lnTo>
                    <a:pt x="10" y="1"/>
                  </a:lnTo>
                  <a:lnTo>
                    <a:pt x="10" y="2"/>
                  </a:lnTo>
                  <a:lnTo>
                    <a:pt x="10" y="3"/>
                  </a:lnTo>
                  <a:lnTo>
                    <a:pt x="10" y="4"/>
                  </a:lnTo>
                  <a:lnTo>
                    <a:pt x="10" y="5"/>
                  </a:lnTo>
                  <a:lnTo>
                    <a:pt x="10" y="7"/>
                  </a:lnTo>
                  <a:lnTo>
                    <a:pt x="10" y="7"/>
                  </a:lnTo>
                  <a:lnTo>
                    <a:pt x="10" y="9"/>
                  </a:lnTo>
                  <a:lnTo>
                    <a:pt x="10" y="10"/>
                  </a:lnTo>
                  <a:lnTo>
                    <a:pt x="9" y="10"/>
                  </a:lnTo>
                  <a:lnTo>
                    <a:pt x="9" y="11"/>
                  </a:lnTo>
                  <a:lnTo>
                    <a:pt x="9" y="12"/>
                  </a:lnTo>
                  <a:lnTo>
                    <a:pt x="9" y="13"/>
                  </a:lnTo>
                  <a:lnTo>
                    <a:pt x="8" y="13"/>
                  </a:lnTo>
                  <a:lnTo>
                    <a:pt x="8" y="13"/>
                  </a:lnTo>
                  <a:lnTo>
                    <a:pt x="8" y="13"/>
                  </a:lnTo>
                  <a:lnTo>
                    <a:pt x="7" y="13"/>
                  </a:lnTo>
                  <a:lnTo>
                    <a:pt x="6" y="13"/>
                  </a:lnTo>
                  <a:lnTo>
                    <a:pt x="6" y="13"/>
                  </a:lnTo>
                  <a:lnTo>
                    <a:pt x="5" y="13"/>
                  </a:lnTo>
                  <a:lnTo>
                    <a:pt x="5" y="13"/>
                  </a:lnTo>
                  <a:lnTo>
                    <a:pt x="4" y="13"/>
                  </a:lnTo>
                  <a:lnTo>
                    <a:pt x="3" y="13"/>
                  </a:lnTo>
                  <a:lnTo>
                    <a:pt x="3" y="13"/>
                  </a:lnTo>
                  <a:lnTo>
                    <a:pt x="3" y="13"/>
                  </a:lnTo>
                  <a:lnTo>
                    <a:pt x="2" y="13"/>
                  </a:lnTo>
                  <a:lnTo>
                    <a:pt x="1" y="13"/>
                  </a:lnTo>
                  <a:lnTo>
                    <a:pt x="1" y="12"/>
                  </a:lnTo>
                  <a:lnTo>
                    <a:pt x="1" y="11"/>
                  </a:lnTo>
                  <a:lnTo>
                    <a:pt x="1" y="10"/>
                  </a:lnTo>
                  <a:lnTo>
                    <a:pt x="1" y="10"/>
                  </a:lnTo>
                  <a:lnTo>
                    <a:pt x="1" y="9"/>
                  </a:lnTo>
                  <a:lnTo>
                    <a:pt x="1" y="8"/>
                  </a:lnTo>
                  <a:lnTo>
                    <a:pt x="1" y="7"/>
                  </a:lnTo>
                  <a:lnTo>
                    <a:pt x="1" y="5"/>
                  </a:lnTo>
                  <a:lnTo>
                    <a:pt x="1" y="4"/>
                  </a:lnTo>
                  <a:lnTo>
                    <a:pt x="1" y="3"/>
                  </a:lnTo>
                  <a:lnTo>
                    <a:pt x="1" y="2"/>
                  </a:lnTo>
                  <a:lnTo>
                    <a:pt x="1" y="1"/>
                  </a:lnTo>
                  <a:lnTo>
                    <a:pt x="1" y="1"/>
                  </a:lnTo>
                  <a:lnTo>
                    <a:pt x="1" y="0"/>
                  </a:lnTo>
                  <a:lnTo>
                    <a:pt x="1" y="0"/>
                  </a:lnTo>
                  <a:lnTo>
                    <a:pt x="0" y="1"/>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60" name="Freeform 657"/>
            <p:cNvSpPr>
              <a:spLocks/>
            </p:cNvSpPr>
            <p:nvPr/>
          </p:nvSpPr>
          <p:spPr bwMode="auto">
            <a:xfrm>
              <a:off x="859" y="3729"/>
              <a:ext cx="18" cy="18"/>
            </a:xfrm>
            <a:custGeom>
              <a:avLst/>
              <a:gdLst>
                <a:gd name="T0" fmla="*/ 0 w 18"/>
                <a:gd name="T1" fmla="*/ 2 h 18"/>
                <a:gd name="T2" fmla="*/ 1 w 18"/>
                <a:gd name="T3" fmla="*/ 4 h 18"/>
                <a:gd name="T4" fmla="*/ 1 w 18"/>
                <a:gd name="T5" fmla="*/ 5 h 18"/>
                <a:gd name="T6" fmla="*/ 1 w 18"/>
                <a:gd name="T7" fmla="*/ 7 h 18"/>
                <a:gd name="T8" fmla="*/ 1 w 18"/>
                <a:gd name="T9" fmla="*/ 9 h 18"/>
                <a:gd name="T10" fmla="*/ 1 w 18"/>
                <a:gd name="T11" fmla="*/ 11 h 18"/>
                <a:gd name="T12" fmla="*/ 2 w 18"/>
                <a:gd name="T13" fmla="*/ 13 h 18"/>
                <a:gd name="T14" fmla="*/ 2 w 18"/>
                <a:gd name="T15" fmla="*/ 14 h 18"/>
                <a:gd name="T16" fmla="*/ 3 w 18"/>
                <a:gd name="T17" fmla="*/ 16 h 18"/>
                <a:gd name="T18" fmla="*/ 5 w 18"/>
                <a:gd name="T19" fmla="*/ 17 h 18"/>
                <a:gd name="T20" fmla="*/ 8 w 18"/>
                <a:gd name="T21" fmla="*/ 17 h 18"/>
                <a:gd name="T22" fmla="*/ 10 w 18"/>
                <a:gd name="T23" fmla="*/ 17 h 18"/>
                <a:gd name="T24" fmla="*/ 13 w 18"/>
                <a:gd name="T25" fmla="*/ 16 h 18"/>
                <a:gd name="T26" fmla="*/ 16 w 18"/>
                <a:gd name="T27" fmla="*/ 16 h 18"/>
                <a:gd name="T28" fmla="*/ 17 w 18"/>
                <a:gd name="T29" fmla="*/ 14 h 18"/>
                <a:gd name="T30" fmla="*/ 17 w 18"/>
                <a:gd name="T31" fmla="*/ 12 h 18"/>
                <a:gd name="T32" fmla="*/ 16 w 18"/>
                <a:gd name="T33" fmla="*/ 12 h 18"/>
                <a:gd name="T34" fmla="*/ 16 w 18"/>
                <a:gd name="T35" fmla="*/ 10 h 18"/>
                <a:gd name="T36" fmla="*/ 14 w 18"/>
                <a:gd name="T37" fmla="*/ 8 h 18"/>
                <a:gd name="T38" fmla="*/ 13 w 18"/>
                <a:gd name="T39" fmla="*/ 7 h 18"/>
                <a:gd name="T40" fmla="*/ 12 w 18"/>
                <a:gd name="T41" fmla="*/ 4 h 18"/>
                <a:gd name="T42" fmla="*/ 11 w 18"/>
                <a:gd name="T43" fmla="*/ 3 h 18"/>
                <a:gd name="T44" fmla="*/ 10 w 18"/>
                <a:gd name="T45" fmla="*/ 1 h 18"/>
                <a:gd name="T46" fmla="*/ 10 w 18"/>
                <a:gd name="T47" fmla="*/ 1 h 18"/>
                <a:gd name="T48" fmla="*/ 9 w 18"/>
                <a:gd name="T49" fmla="*/ 0 h 18"/>
                <a:gd name="T50" fmla="*/ 10 w 18"/>
                <a:gd name="T51" fmla="*/ 1 h 18"/>
                <a:gd name="T52" fmla="*/ 10 w 18"/>
                <a:gd name="T53" fmla="*/ 3 h 18"/>
                <a:gd name="T54" fmla="*/ 11 w 18"/>
                <a:gd name="T55" fmla="*/ 4 h 18"/>
                <a:gd name="T56" fmla="*/ 12 w 18"/>
                <a:gd name="T57" fmla="*/ 6 h 18"/>
                <a:gd name="T58" fmla="*/ 13 w 18"/>
                <a:gd name="T59" fmla="*/ 7 h 18"/>
                <a:gd name="T60" fmla="*/ 13 w 18"/>
                <a:gd name="T61" fmla="*/ 8 h 18"/>
                <a:gd name="T62" fmla="*/ 13 w 18"/>
                <a:gd name="T63" fmla="*/ 10 h 18"/>
                <a:gd name="T64" fmla="*/ 13 w 18"/>
                <a:gd name="T65" fmla="*/ 11 h 18"/>
                <a:gd name="T66" fmla="*/ 11 w 18"/>
                <a:gd name="T67" fmla="*/ 12 h 18"/>
                <a:gd name="T68" fmla="*/ 10 w 18"/>
                <a:gd name="T69" fmla="*/ 13 h 18"/>
                <a:gd name="T70" fmla="*/ 8 w 18"/>
                <a:gd name="T71" fmla="*/ 13 h 18"/>
                <a:gd name="T72" fmla="*/ 7 w 18"/>
                <a:gd name="T73" fmla="*/ 13 h 18"/>
                <a:gd name="T74" fmla="*/ 5 w 18"/>
                <a:gd name="T75" fmla="*/ 13 h 18"/>
                <a:gd name="T76" fmla="*/ 4 w 18"/>
                <a:gd name="T77" fmla="*/ 13 h 18"/>
                <a:gd name="T78" fmla="*/ 4 w 18"/>
                <a:gd name="T79" fmla="*/ 11 h 18"/>
                <a:gd name="T80" fmla="*/ 4 w 18"/>
                <a:gd name="T81" fmla="*/ 10 h 18"/>
                <a:gd name="T82" fmla="*/ 4 w 18"/>
                <a:gd name="T83" fmla="*/ 8 h 18"/>
                <a:gd name="T84" fmla="*/ 3 w 18"/>
                <a:gd name="T85" fmla="*/ 5 h 18"/>
                <a:gd name="T86" fmla="*/ 3 w 18"/>
                <a:gd name="T87" fmla="*/ 4 h 18"/>
                <a:gd name="T88" fmla="*/ 2 w 18"/>
                <a:gd name="T89" fmla="*/ 2 h 18"/>
                <a:gd name="T90" fmla="*/ 1 w 18"/>
                <a:gd name="T91" fmla="*/ 1 h 18"/>
                <a:gd name="T92" fmla="*/ 0 w 18"/>
                <a:gd name="T93" fmla="*/ 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8" h="18">
                  <a:moveTo>
                    <a:pt x="0" y="2"/>
                  </a:moveTo>
                  <a:lnTo>
                    <a:pt x="0" y="2"/>
                  </a:lnTo>
                  <a:lnTo>
                    <a:pt x="0" y="3"/>
                  </a:lnTo>
                  <a:lnTo>
                    <a:pt x="1" y="4"/>
                  </a:lnTo>
                  <a:lnTo>
                    <a:pt x="1" y="4"/>
                  </a:lnTo>
                  <a:lnTo>
                    <a:pt x="1" y="5"/>
                  </a:lnTo>
                  <a:lnTo>
                    <a:pt x="1" y="6"/>
                  </a:lnTo>
                  <a:lnTo>
                    <a:pt x="1" y="7"/>
                  </a:lnTo>
                  <a:lnTo>
                    <a:pt x="1" y="8"/>
                  </a:lnTo>
                  <a:lnTo>
                    <a:pt x="1" y="9"/>
                  </a:lnTo>
                  <a:lnTo>
                    <a:pt x="1" y="10"/>
                  </a:lnTo>
                  <a:lnTo>
                    <a:pt x="1" y="11"/>
                  </a:lnTo>
                  <a:lnTo>
                    <a:pt x="1" y="12"/>
                  </a:lnTo>
                  <a:lnTo>
                    <a:pt x="2" y="13"/>
                  </a:lnTo>
                  <a:lnTo>
                    <a:pt x="2" y="13"/>
                  </a:lnTo>
                  <a:lnTo>
                    <a:pt x="2" y="14"/>
                  </a:lnTo>
                  <a:lnTo>
                    <a:pt x="2" y="15"/>
                  </a:lnTo>
                  <a:lnTo>
                    <a:pt x="3" y="16"/>
                  </a:lnTo>
                  <a:lnTo>
                    <a:pt x="4" y="16"/>
                  </a:lnTo>
                  <a:lnTo>
                    <a:pt x="5" y="17"/>
                  </a:lnTo>
                  <a:lnTo>
                    <a:pt x="7" y="17"/>
                  </a:lnTo>
                  <a:lnTo>
                    <a:pt x="8" y="17"/>
                  </a:lnTo>
                  <a:lnTo>
                    <a:pt x="9" y="17"/>
                  </a:lnTo>
                  <a:lnTo>
                    <a:pt x="10" y="17"/>
                  </a:lnTo>
                  <a:lnTo>
                    <a:pt x="12" y="17"/>
                  </a:lnTo>
                  <a:lnTo>
                    <a:pt x="13" y="16"/>
                  </a:lnTo>
                  <a:lnTo>
                    <a:pt x="15" y="16"/>
                  </a:lnTo>
                  <a:lnTo>
                    <a:pt x="16" y="16"/>
                  </a:lnTo>
                  <a:lnTo>
                    <a:pt x="16" y="15"/>
                  </a:lnTo>
                  <a:lnTo>
                    <a:pt x="17" y="14"/>
                  </a:lnTo>
                  <a:lnTo>
                    <a:pt x="17" y="13"/>
                  </a:lnTo>
                  <a:lnTo>
                    <a:pt x="17" y="12"/>
                  </a:lnTo>
                  <a:lnTo>
                    <a:pt x="17" y="13"/>
                  </a:lnTo>
                  <a:lnTo>
                    <a:pt x="16" y="12"/>
                  </a:lnTo>
                  <a:lnTo>
                    <a:pt x="16" y="11"/>
                  </a:lnTo>
                  <a:lnTo>
                    <a:pt x="16" y="10"/>
                  </a:lnTo>
                  <a:lnTo>
                    <a:pt x="15" y="10"/>
                  </a:lnTo>
                  <a:lnTo>
                    <a:pt x="14" y="8"/>
                  </a:lnTo>
                  <a:lnTo>
                    <a:pt x="14" y="7"/>
                  </a:lnTo>
                  <a:lnTo>
                    <a:pt x="13" y="7"/>
                  </a:lnTo>
                  <a:lnTo>
                    <a:pt x="13" y="6"/>
                  </a:lnTo>
                  <a:lnTo>
                    <a:pt x="12" y="4"/>
                  </a:lnTo>
                  <a:lnTo>
                    <a:pt x="12" y="4"/>
                  </a:lnTo>
                  <a:lnTo>
                    <a:pt x="11" y="3"/>
                  </a:lnTo>
                  <a:lnTo>
                    <a:pt x="11" y="2"/>
                  </a:lnTo>
                  <a:lnTo>
                    <a:pt x="10" y="1"/>
                  </a:lnTo>
                  <a:lnTo>
                    <a:pt x="10" y="1"/>
                  </a:lnTo>
                  <a:lnTo>
                    <a:pt x="10" y="1"/>
                  </a:lnTo>
                  <a:lnTo>
                    <a:pt x="10" y="0"/>
                  </a:lnTo>
                  <a:lnTo>
                    <a:pt x="9" y="0"/>
                  </a:lnTo>
                  <a:lnTo>
                    <a:pt x="10" y="1"/>
                  </a:lnTo>
                  <a:lnTo>
                    <a:pt x="10" y="1"/>
                  </a:lnTo>
                  <a:lnTo>
                    <a:pt x="10" y="2"/>
                  </a:lnTo>
                  <a:lnTo>
                    <a:pt x="10" y="3"/>
                  </a:lnTo>
                  <a:lnTo>
                    <a:pt x="10" y="4"/>
                  </a:lnTo>
                  <a:lnTo>
                    <a:pt x="11" y="4"/>
                  </a:lnTo>
                  <a:lnTo>
                    <a:pt x="12" y="5"/>
                  </a:lnTo>
                  <a:lnTo>
                    <a:pt x="12" y="6"/>
                  </a:lnTo>
                  <a:lnTo>
                    <a:pt x="13" y="6"/>
                  </a:lnTo>
                  <a:lnTo>
                    <a:pt x="13" y="7"/>
                  </a:lnTo>
                  <a:lnTo>
                    <a:pt x="13" y="7"/>
                  </a:lnTo>
                  <a:lnTo>
                    <a:pt x="13" y="8"/>
                  </a:lnTo>
                  <a:lnTo>
                    <a:pt x="13" y="9"/>
                  </a:lnTo>
                  <a:lnTo>
                    <a:pt x="13" y="10"/>
                  </a:lnTo>
                  <a:lnTo>
                    <a:pt x="13" y="10"/>
                  </a:lnTo>
                  <a:lnTo>
                    <a:pt x="13" y="11"/>
                  </a:lnTo>
                  <a:lnTo>
                    <a:pt x="12" y="12"/>
                  </a:lnTo>
                  <a:lnTo>
                    <a:pt x="11" y="12"/>
                  </a:lnTo>
                  <a:lnTo>
                    <a:pt x="10" y="13"/>
                  </a:lnTo>
                  <a:lnTo>
                    <a:pt x="10" y="13"/>
                  </a:lnTo>
                  <a:lnTo>
                    <a:pt x="9" y="13"/>
                  </a:lnTo>
                  <a:lnTo>
                    <a:pt x="8" y="13"/>
                  </a:lnTo>
                  <a:lnTo>
                    <a:pt x="7" y="13"/>
                  </a:lnTo>
                  <a:lnTo>
                    <a:pt x="7" y="13"/>
                  </a:lnTo>
                  <a:lnTo>
                    <a:pt x="6" y="13"/>
                  </a:lnTo>
                  <a:lnTo>
                    <a:pt x="5" y="13"/>
                  </a:lnTo>
                  <a:lnTo>
                    <a:pt x="5" y="13"/>
                  </a:lnTo>
                  <a:lnTo>
                    <a:pt x="4" y="13"/>
                  </a:lnTo>
                  <a:lnTo>
                    <a:pt x="4" y="12"/>
                  </a:lnTo>
                  <a:lnTo>
                    <a:pt x="4" y="11"/>
                  </a:lnTo>
                  <a:lnTo>
                    <a:pt x="4" y="10"/>
                  </a:lnTo>
                  <a:lnTo>
                    <a:pt x="4" y="10"/>
                  </a:lnTo>
                  <a:lnTo>
                    <a:pt x="4" y="9"/>
                  </a:lnTo>
                  <a:lnTo>
                    <a:pt x="4" y="8"/>
                  </a:lnTo>
                  <a:lnTo>
                    <a:pt x="3" y="6"/>
                  </a:lnTo>
                  <a:lnTo>
                    <a:pt x="3" y="5"/>
                  </a:lnTo>
                  <a:lnTo>
                    <a:pt x="3" y="4"/>
                  </a:lnTo>
                  <a:lnTo>
                    <a:pt x="3" y="4"/>
                  </a:lnTo>
                  <a:lnTo>
                    <a:pt x="2" y="3"/>
                  </a:lnTo>
                  <a:lnTo>
                    <a:pt x="2" y="2"/>
                  </a:lnTo>
                  <a:lnTo>
                    <a:pt x="2" y="1"/>
                  </a:lnTo>
                  <a:lnTo>
                    <a:pt x="1" y="1"/>
                  </a:lnTo>
                  <a:lnTo>
                    <a:pt x="1" y="1"/>
                  </a:lnTo>
                  <a:lnTo>
                    <a:pt x="0" y="1"/>
                  </a:lnTo>
                  <a:lnTo>
                    <a:pt x="0" y="2"/>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61" name="Freeform 658"/>
            <p:cNvSpPr>
              <a:spLocks/>
            </p:cNvSpPr>
            <p:nvPr/>
          </p:nvSpPr>
          <p:spPr bwMode="auto">
            <a:xfrm>
              <a:off x="743" y="3715"/>
              <a:ext cx="7" cy="2"/>
            </a:xfrm>
            <a:custGeom>
              <a:avLst/>
              <a:gdLst>
                <a:gd name="T0" fmla="*/ 6 w 7"/>
                <a:gd name="T1" fmla="*/ 1 h 2"/>
                <a:gd name="T2" fmla="*/ 0 w 7"/>
                <a:gd name="T3" fmla="*/ 1 h 2"/>
                <a:gd name="T4" fmla="*/ 6 w 7"/>
                <a:gd name="T5" fmla="*/ 0 h 2"/>
                <a:gd name="T6" fmla="*/ 6 w 7"/>
                <a:gd name="T7" fmla="*/ 1 h 2"/>
              </a:gdLst>
              <a:ahLst/>
              <a:cxnLst>
                <a:cxn ang="0">
                  <a:pos x="T0" y="T1"/>
                </a:cxn>
                <a:cxn ang="0">
                  <a:pos x="T2" y="T3"/>
                </a:cxn>
                <a:cxn ang="0">
                  <a:pos x="T4" y="T5"/>
                </a:cxn>
                <a:cxn ang="0">
                  <a:pos x="T6" y="T7"/>
                </a:cxn>
              </a:cxnLst>
              <a:rect l="0" t="0" r="r" b="b"/>
              <a:pathLst>
                <a:path w="7" h="2">
                  <a:moveTo>
                    <a:pt x="6" y="1"/>
                  </a:moveTo>
                  <a:lnTo>
                    <a:pt x="0" y="1"/>
                  </a:lnTo>
                  <a:lnTo>
                    <a:pt x="6" y="0"/>
                  </a:lnTo>
                  <a:lnTo>
                    <a:pt x="6" y="1"/>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62" name="Line 659"/>
            <p:cNvSpPr>
              <a:spLocks noChangeShapeType="1"/>
            </p:cNvSpPr>
            <p:nvPr/>
          </p:nvSpPr>
          <p:spPr bwMode="auto">
            <a:xfrm>
              <a:off x="755" y="3718"/>
              <a:ext cx="129" cy="0"/>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63" name="Line 660"/>
            <p:cNvSpPr>
              <a:spLocks noChangeShapeType="1"/>
            </p:cNvSpPr>
            <p:nvPr/>
          </p:nvSpPr>
          <p:spPr bwMode="auto">
            <a:xfrm>
              <a:off x="759" y="3718"/>
              <a:ext cx="121"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64" name="Freeform 661"/>
            <p:cNvSpPr>
              <a:spLocks/>
            </p:cNvSpPr>
            <p:nvPr/>
          </p:nvSpPr>
          <p:spPr bwMode="auto">
            <a:xfrm>
              <a:off x="883" y="3713"/>
              <a:ext cx="9" cy="4"/>
            </a:xfrm>
            <a:custGeom>
              <a:avLst/>
              <a:gdLst>
                <a:gd name="T0" fmla="*/ 7 w 9"/>
                <a:gd name="T1" fmla="*/ 0 h 4"/>
                <a:gd name="T2" fmla="*/ 5 w 9"/>
                <a:gd name="T3" fmla="*/ 2 h 4"/>
                <a:gd name="T4" fmla="*/ 6 w 9"/>
                <a:gd name="T5" fmla="*/ 0 h 4"/>
                <a:gd name="T6" fmla="*/ 4 w 9"/>
                <a:gd name="T7" fmla="*/ 2 h 4"/>
                <a:gd name="T8" fmla="*/ 5 w 9"/>
                <a:gd name="T9" fmla="*/ 0 h 4"/>
                <a:gd name="T10" fmla="*/ 2 w 9"/>
                <a:gd name="T11" fmla="*/ 2 h 4"/>
                <a:gd name="T12" fmla="*/ 3 w 9"/>
                <a:gd name="T13" fmla="*/ 0 h 4"/>
                <a:gd name="T14" fmla="*/ 1 w 9"/>
                <a:gd name="T15" fmla="*/ 2 h 4"/>
                <a:gd name="T16" fmla="*/ 1 w 9"/>
                <a:gd name="T17" fmla="*/ 0 h 4"/>
                <a:gd name="T18" fmla="*/ 0 w 9"/>
                <a:gd name="T19" fmla="*/ 2 h 4"/>
                <a:gd name="T20" fmla="*/ 2 w 9"/>
                <a:gd name="T21" fmla="*/ 3 h 4"/>
                <a:gd name="T22" fmla="*/ 1 w 9"/>
                <a:gd name="T23" fmla="*/ 2 h 4"/>
                <a:gd name="T24" fmla="*/ 3 w 9"/>
                <a:gd name="T25" fmla="*/ 3 h 4"/>
                <a:gd name="T26" fmla="*/ 2 w 9"/>
                <a:gd name="T27" fmla="*/ 2 h 4"/>
                <a:gd name="T28" fmla="*/ 5 w 9"/>
                <a:gd name="T29" fmla="*/ 3 h 4"/>
                <a:gd name="T30" fmla="*/ 3 w 9"/>
                <a:gd name="T31" fmla="*/ 2 h 4"/>
                <a:gd name="T32" fmla="*/ 6 w 9"/>
                <a:gd name="T33" fmla="*/ 3 h 4"/>
                <a:gd name="T34" fmla="*/ 5 w 9"/>
                <a:gd name="T35" fmla="*/ 2 h 4"/>
                <a:gd name="T36" fmla="*/ 6 w 9"/>
                <a:gd name="T37" fmla="*/ 3 h 4"/>
                <a:gd name="T38" fmla="*/ 6 w 9"/>
                <a:gd name="T39" fmla="*/ 2 h 4"/>
                <a:gd name="T40" fmla="*/ 8 w 9"/>
                <a:gd name="T41" fmla="*/ 3 h 4"/>
                <a:gd name="T42" fmla="*/ 6 w 9"/>
                <a:gd name="T43" fmla="*/ 2 h 4"/>
                <a:gd name="T44" fmla="*/ 7 w 9"/>
                <a:gd name="T45"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 h="4">
                  <a:moveTo>
                    <a:pt x="7" y="0"/>
                  </a:moveTo>
                  <a:lnTo>
                    <a:pt x="5" y="2"/>
                  </a:lnTo>
                  <a:lnTo>
                    <a:pt x="6" y="0"/>
                  </a:lnTo>
                  <a:lnTo>
                    <a:pt x="4" y="2"/>
                  </a:lnTo>
                  <a:lnTo>
                    <a:pt x="5" y="0"/>
                  </a:lnTo>
                  <a:lnTo>
                    <a:pt x="2" y="2"/>
                  </a:lnTo>
                  <a:lnTo>
                    <a:pt x="3" y="0"/>
                  </a:lnTo>
                  <a:lnTo>
                    <a:pt x="1" y="2"/>
                  </a:lnTo>
                  <a:lnTo>
                    <a:pt x="1" y="0"/>
                  </a:lnTo>
                  <a:lnTo>
                    <a:pt x="0" y="2"/>
                  </a:lnTo>
                  <a:lnTo>
                    <a:pt x="2" y="3"/>
                  </a:lnTo>
                  <a:lnTo>
                    <a:pt x="1" y="2"/>
                  </a:lnTo>
                  <a:lnTo>
                    <a:pt x="3" y="3"/>
                  </a:lnTo>
                  <a:lnTo>
                    <a:pt x="2" y="2"/>
                  </a:lnTo>
                  <a:lnTo>
                    <a:pt x="5" y="3"/>
                  </a:lnTo>
                  <a:lnTo>
                    <a:pt x="3" y="2"/>
                  </a:lnTo>
                  <a:lnTo>
                    <a:pt x="6" y="3"/>
                  </a:lnTo>
                  <a:lnTo>
                    <a:pt x="5" y="2"/>
                  </a:lnTo>
                  <a:lnTo>
                    <a:pt x="6" y="3"/>
                  </a:lnTo>
                  <a:lnTo>
                    <a:pt x="6" y="2"/>
                  </a:lnTo>
                  <a:lnTo>
                    <a:pt x="8" y="3"/>
                  </a:lnTo>
                  <a:lnTo>
                    <a:pt x="6" y="2"/>
                  </a:lnTo>
                  <a:lnTo>
                    <a:pt x="7" y="0"/>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65" name="Freeform 662"/>
            <p:cNvSpPr>
              <a:spLocks/>
            </p:cNvSpPr>
            <p:nvPr/>
          </p:nvSpPr>
          <p:spPr bwMode="auto">
            <a:xfrm>
              <a:off x="684" y="3745"/>
              <a:ext cx="272" cy="67"/>
            </a:xfrm>
            <a:custGeom>
              <a:avLst/>
              <a:gdLst>
                <a:gd name="T0" fmla="*/ 0 w 272"/>
                <a:gd name="T1" fmla="*/ 5 h 67"/>
                <a:gd name="T2" fmla="*/ 11 w 272"/>
                <a:gd name="T3" fmla="*/ 19 h 67"/>
                <a:gd name="T4" fmla="*/ 25 w 272"/>
                <a:gd name="T5" fmla="*/ 31 h 67"/>
                <a:gd name="T6" fmla="*/ 40 w 272"/>
                <a:gd name="T7" fmla="*/ 41 h 67"/>
                <a:gd name="T8" fmla="*/ 57 w 272"/>
                <a:gd name="T9" fmla="*/ 50 h 67"/>
                <a:gd name="T10" fmla="*/ 75 w 272"/>
                <a:gd name="T11" fmla="*/ 57 h 67"/>
                <a:gd name="T12" fmla="*/ 94 w 272"/>
                <a:gd name="T13" fmla="*/ 62 h 67"/>
                <a:gd name="T14" fmla="*/ 114 w 272"/>
                <a:gd name="T15" fmla="*/ 65 h 67"/>
                <a:gd name="T16" fmla="*/ 134 w 272"/>
                <a:gd name="T17" fmla="*/ 66 h 67"/>
                <a:gd name="T18" fmla="*/ 154 w 272"/>
                <a:gd name="T19" fmla="*/ 65 h 67"/>
                <a:gd name="T20" fmla="*/ 174 w 272"/>
                <a:gd name="T21" fmla="*/ 62 h 67"/>
                <a:gd name="T22" fmla="*/ 194 w 272"/>
                <a:gd name="T23" fmla="*/ 57 h 67"/>
                <a:gd name="T24" fmla="*/ 212 w 272"/>
                <a:gd name="T25" fmla="*/ 50 h 67"/>
                <a:gd name="T26" fmla="*/ 229 w 272"/>
                <a:gd name="T27" fmla="*/ 41 h 67"/>
                <a:gd name="T28" fmla="*/ 245 w 272"/>
                <a:gd name="T29" fmla="*/ 30 h 67"/>
                <a:gd name="T30" fmla="*/ 259 w 272"/>
                <a:gd name="T31" fmla="*/ 16 h 67"/>
                <a:gd name="T32" fmla="*/ 271 w 272"/>
                <a:gd name="T33"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2" h="67">
                  <a:moveTo>
                    <a:pt x="0" y="5"/>
                  </a:moveTo>
                  <a:lnTo>
                    <a:pt x="11" y="19"/>
                  </a:lnTo>
                  <a:lnTo>
                    <a:pt x="25" y="31"/>
                  </a:lnTo>
                  <a:lnTo>
                    <a:pt x="40" y="41"/>
                  </a:lnTo>
                  <a:lnTo>
                    <a:pt x="57" y="50"/>
                  </a:lnTo>
                  <a:lnTo>
                    <a:pt x="75" y="57"/>
                  </a:lnTo>
                  <a:lnTo>
                    <a:pt x="94" y="62"/>
                  </a:lnTo>
                  <a:lnTo>
                    <a:pt x="114" y="65"/>
                  </a:lnTo>
                  <a:lnTo>
                    <a:pt x="134" y="66"/>
                  </a:lnTo>
                  <a:lnTo>
                    <a:pt x="154" y="65"/>
                  </a:lnTo>
                  <a:lnTo>
                    <a:pt x="174" y="62"/>
                  </a:lnTo>
                  <a:lnTo>
                    <a:pt x="194" y="57"/>
                  </a:lnTo>
                  <a:lnTo>
                    <a:pt x="212" y="50"/>
                  </a:lnTo>
                  <a:lnTo>
                    <a:pt x="229" y="41"/>
                  </a:lnTo>
                  <a:lnTo>
                    <a:pt x="245" y="30"/>
                  </a:lnTo>
                  <a:lnTo>
                    <a:pt x="259" y="16"/>
                  </a:lnTo>
                  <a:lnTo>
                    <a:pt x="271" y="0"/>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66" name="Freeform 663"/>
            <p:cNvSpPr>
              <a:spLocks/>
            </p:cNvSpPr>
            <p:nvPr/>
          </p:nvSpPr>
          <p:spPr bwMode="auto">
            <a:xfrm>
              <a:off x="673" y="3719"/>
              <a:ext cx="2" cy="20"/>
            </a:xfrm>
            <a:custGeom>
              <a:avLst/>
              <a:gdLst>
                <a:gd name="T0" fmla="*/ 1 w 2"/>
                <a:gd name="T1" fmla="*/ 10 h 20"/>
                <a:gd name="T2" fmla="*/ 1 w 2"/>
                <a:gd name="T3" fmla="*/ 11 h 20"/>
                <a:gd name="T4" fmla="*/ 1 w 2"/>
                <a:gd name="T5" fmla="*/ 11 h 20"/>
                <a:gd name="T6" fmla="*/ 1 w 2"/>
                <a:gd name="T7" fmla="*/ 13 h 20"/>
                <a:gd name="T8" fmla="*/ 1 w 2"/>
                <a:gd name="T9" fmla="*/ 14 h 20"/>
                <a:gd name="T10" fmla="*/ 1 w 2"/>
                <a:gd name="T11" fmla="*/ 14 h 20"/>
                <a:gd name="T12" fmla="*/ 1 w 2"/>
                <a:gd name="T13" fmla="*/ 15 h 20"/>
                <a:gd name="T14" fmla="*/ 1 w 2"/>
                <a:gd name="T15" fmla="*/ 16 h 20"/>
                <a:gd name="T16" fmla="*/ 1 w 2"/>
                <a:gd name="T17" fmla="*/ 17 h 20"/>
                <a:gd name="T18" fmla="*/ 1 w 2"/>
                <a:gd name="T19" fmla="*/ 17 h 20"/>
                <a:gd name="T20" fmla="*/ 1 w 2"/>
                <a:gd name="T21" fmla="*/ 17 h 20"/>
                <a:gd name="T22" fmla="*/ 0 w 2"/>
                <a:gd name="T23" fmla="*/ 17 h 20"/>
                <a:gd name="T24" fmla="*/ 0 w 2"/>
                <a:gd name="T25" fmla="*/ 17 h 20"/>
                <a:gd name="T26" fmla="*/ 0 w 2"/>
                <a:gd name="T27" fmla="*/ 17 h 20"/>
                <a:gd name="T28" fmla="*/ 0 w 2"/>
                <a:gd name="T29" fmla="*/ 16 h 20"/>
                <a:gd name="T30" fmla="*/ 0 w 2"/>
                <a:gd name="T31" fmla="*/ 16 h 20"/>
                <a:gd name="T32" fmla="*/ 0 w 2"/>
                <a:gd name="T33" fmla="*/ 17 h 20"/>
                <a:gd name="T34" fmla="*/ 0 w 2"/>
                <a:gd name="T35" fmla="*/ 17 h 20"/>
                <a:gd name="T36" fmla="*/ 0 w 2"/>
                <a:gd name="T37" fmla="*/ 17 h 20"/>
                <a:gd name="T38" fmla="*/ 0 w 2"/>
                <a:gd name="T39" fmla="*/ 18 h 20"/>
                <a:gd name="T40" fmla="*/ 0 w 2"/>
                <a:gd name="T41" fmla="*/ 19 h 20"/>
                <a:gd name="T42" fmla="*/ 0 w 2"/>
                <a:gd name="T43" fmla="*/ 19 h 20"/>
                <a:gd name="T44" fmla="*/ 1 w 2"/>
                <a:gd name="T45" fmla="*/ 18 h 20"/>
                <a:gd name="T46" fmla="*/ 1 w 2"/>
                <a:gd name="T47" fmla="*/ 17 h 20"/>
                <a:gd name="T48" fmla="*/ 1 w 2"/>
                <a:gd name="T49" fmla="*/ 16 h 20"/>
                <a:gd name="T50" fmla="*/ 1 w 2"/>
                <a:gd name="T51" fmla="*/ 15 h 20"/>
                <a:gd name="T52" fmla="*/ 1 w 2"/>
                <a:gd name="T53" fmla="*/ 14 h 20"/>
                <a:gd name="T54" fmla="*/ 1 w 2"/>
                <a:gd name="T55" fmla="*/ 12 h 20"/>
                <a:gd name="T56" fmla="*/ 1 w 2"/>
                <a:gd name="T57" fmla="*/ 11 h 20"/>
                <a:gd name="T58" fmla="*/ 1 w 2"/>
                <a:gd name="T59" fmla="*/ 9 h 20"/>
                <a:gd name="T60" fmla="*/ 1 w 2"/>
                <a:gd name="T61" fmla="*/ 8 h 20"/>
                <a:gd name="T62" fmla="*/ 1 w 2"/>
                <a:gd name="T63" fmla="*/ 7 h 20"/>
                <a:gd name="T64" fmla="*/ 1 w 2"/>
                <a:gd name="T65" fmla="*/ 5 h 20"/>
                <a:gd name="T66" fmla="*/ 1 w 2"/>
                <a:gd name="T67" fmla="*/ 4 h 20"/>
                <a:gd name="T68" fmla="*/ 1 w 2"/>
                <a:gd name="T69" fmla="*/ 2 h 20"/>
                <a:gd name="T70" fmla="*/ 1 w 2"/>
                <a:gd name="T71" fmla="*/ 2 h 20"/>
                <a:gd name="T72" fmla="*/ 0 w 2"/>
                <a:gd name="T73" fmla="*/ 1 h 20"/>
                <a:gd name="T74" fmla="*/ 0 w 2"/>
                <a:gd name="T75" fmla="*/ 0 h 20"/>
                <a:gd name="T76" fmla="*/ 0 w 2"/>
                <a:gd name="T77" fmla="*/ 1 h 20"/>
                <a:gd name="T78" fmla="*/ 0 w 2"/>
                <a:gd name="T79" fmla="*/ 1 h 20"/>
                <a:gd name="T80" fmla="*/ 0 w 2"/>
                <a:gd name="T81" fmla="*/ 2 h 20"/>
                <a:gd name="T82" fmla="*/ 0 w 2"/>
                <a:gd name="T83" fmla="*/ 2 h 20"/>
                <a:gd name="T84" fmla="*/ 0 w 2"/>
                <a:gd name="T85" fmla="*/ 2 h 20"/>
                <a:gd name="T86" fmla="*/ 0 w 2"/>
                <a:gd name="T87" fmla="*/ 3 h 20"/>
                <a:gd name="T88" fmla="*/ 0 w 2"/>
                <a:gd name="T89" fmla="*/ 4 h 20"/>
                <a:gd name="T90" fmla="*/ 0 w 2"/>
                <a:gd name="T91" fmla="*/ 3 h 20"/>
                <a:gd name="T92" fmla="*/ 0 w 2"/>
                <a:gd name="T93" fmla="*/ 2 h 20"/>
                <a:gd name="T94" fmla="*/ 0 w 2"/>
                <a:gd name="T95" fmla="*/ 2 h 20"/>
                <a:gd name="T96" fmla="*/ 0 w 2"/>
                <a:gd name="T97" fmla="*/ 2 h 20"/>
                <a:gd name="T98" fmla="*/ 1 w 2"/>
                <a:gd name="T99" fmla="*/ 2 h 20"/>
                <a:gd name="T100" fmla="*/ 1 w 2"/>
                <a:gd name="T101" fmla="*/ 3 h 20"/>
                <a:gd name="T102" fmla="*/ 1 w 2"/>
                <a:gd name="T103" fmla="*/ 4 h 20"/>
                <a:gd name="T104" fmla="*/ 1 w 2"/>
                <a:gd name="T105" fmla="*/ 5 h 20"/>
                <a:gd name="T106" fmla="*/ 1 w 2"/>
                <a:gd name="T107" fmla="*/ 5 h 20"/>
                <a:gd name="T108" fmla="*/ 1 w 2"/>
                <a:gd name="T109" fmla="*/ 6 h 20"/>
                <a:gd name="T110" fmla="*/ 1 w 2"/>
                <a:gd name="T111" fmla="*/ 7 h 20"/>
                <a:gd name="T112" fmla="*/ 1 w 2"/>
                <a:gd name="T113" fmla="*/ 8 h 20"/>
                <a:gd name="T114" fmla="*/ 1 w 2"/>
                <a:gd name="T115" fmla="*/ 1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 h="20">
                  <a:moveTo>
                    <a:pt x="1" y="10"/>
                  </a:moveTo>
                  <a:lnTo>
                    <a:pt x="1" y="11"/>
                  </a:lnTo>
                  <a:lnTo>
                    <a:pt x="1" y="11"/>
                  </a:lnTo>
                  <a:lnTo>
                    <a:pt x="1" y="13"/>
                  </a:lnTo>
                  <a:lnTo>
                    <a:pt x="1" y="14"/>
                  </a:lnTo>
                  <a:lnTo>
                    <a:pt x="1" y="14"/>
                  </a:lnTo>
                  <a:lnTo>
                    <a:pt x="1" y="15"/>
                  </a:lnTo>
                  <a:lnTo>
                    <a:pt x="1" y="16"/>
                  </a:lnTo>
                  <a:lnTo>
                    <a:pt x="1" y="17"/>
                  </a:lnTo>
                  <a:lnTo>
                    <a:pt x="1" y="17"/>
                  </a:lnTo>
                  <a:lnTo>
                    <a:pt x="1" y="17"/>
                  </a:lnTo>
                  <a:lnTo>
                    <a:pt x="0" y="17"/>
                  </a:lnTo>
                  <a:lnTo>
                    <a:pt x="0" y="17"/>
                  </a:lnTo>
                  <a:lnTo>
                    <a:pt x="0" y="17"/>
                  </a:lnTo>
                  <a:lnTo>
                    <a:pt x="0" y="16"/>
                  </a:lnTo>
                  <a:lnTo>
                    <a:pt x="0" y="16"/>
                  </a:lnTo>
                  <a:lnTo>
                    <a:pt x="0" y="17"/>
                  </a:lnTo>
                  <a:lnTo>
                    <a:pt x="0" y="17"/>
                  </a:lnTo>
                  <a:lnTo>
                    <a:pt x="0" y="17"/>
                  </a:lnTo>
                  <a:lnTo>
                    <a:pt x="0" y="18"/>
                  </a:lnTo>
                  <a:lnTo>
                    <a:pt x="0" y="19"/>
                  </a:lnTo>
                  <a:lnTo>
                    <a:pt x="0" y="19"/>
                  </a:lnTo>
                  <a:lnTo>
                    <a:pt x="1" y="18"/>
                  </a:lnTo>
                  <a:lnTo>
                    <a:pt x="1" y="17"/>
                  </a:lnTo>
                  <a:lnTo>
                    <a:pt x="1" y="16"/>
                  </a:lnTo>
                  <a:lnTo>
                    <a:pt x="1" y="15"/>
                  </a:lnTo>
                  <a:lnTo>
                    <a:pt x="1" y="14"/>
                  </a:lnTo>
                  <a:lnTo>
                    <a:pt x="1" y="12"/>
                  </a:lnTo>
                  <a:lnTo>
                    <a:pt x="1" y="11"/>
                  </a:lnTo>
                  <a:lnTo>
                    <a:pt x="1" y="9"/>
                  </a:lnTo>
                  <a:lnTo>
                    <a:pt x="1" y="8"/>
                  </a:lnTo>
                  <a:lnTo>
                    <a:pt x="1" y="7"/>
                  </a:lnTo>
                  <a:lnTo>
                    <a:pt x="1" y="5"/>
                  </a:lnTo>
                  <a:lnTo>
                    <a:pt x="1" y="4"/>
                  </a:lnTo>
                  <a:lnTo>
                    <a:pt x="1" y="2"/>
                  </a:lnTo>
                  <a:lnTo>
                    <a:pt x="1" y="2"/>
                  </a:lnTo>
                  <a:lnTo>
                    <a:pt x="0" y="1"/>
                  </a:lnTo>
                  <a:lnTo>
                    <a:pt x="0" y="0"/>
                  </a:lnTo>
                  <a:lnTo>
                    <a:pt x="0" y="1"/>
                  </a:lnTo>
                  <a:lnTo>
                    <a:pt x="0" y="1"/>
                  </a:lnTo>
                  <a:lnTo>
                    <a:pt x="0" y="2"/>
                  </a:lnTo>
                  <a:lnTo>
                    <a:pt x="0" y="2"/>
                  </a:lnTo>
                  <a:lnTo>
                    <a:pt x="0" y="2"/>
                  </a:lnTo>
                  <a:lnTo>
                    <a:pt x="0" y="3"/>
                  </a:lnTo>
                  <a:lnTo>
                    <a:pt x="0" y="4"/>
                  </a:lnTo>
                  <a:lnTo>
                    <a:pt x="0" y="3"/>
                  </a:lnTo>
                  <a:lnTo>
                    <a:pt x="0" y="2"/>
                  </a:lnTo>
                  <a:lnTo>
                    <a:pt x="0" y="2"/>
                  </a:lnTo>
                  <a:lnTo>
                    <a:pt x="0" y="2"/>
                  </a:lnTo>
                  <a:lnTo>
                    <a:pt x="1" y="2"/>
                  </a:lnTo>
                  <a:lnTo>
                    <a:pt x="1" y="3"/>
                  </a:lnTo>
                  <a:lnTo>
                    <a:pt x="1" y="4"/>
                  </a:lnTo>
                  <a:lnTo>
                    <a:pt x="1" y="5"/>
                  </a:lnTo>
                  <a:lnTo>
                    <a:pt x="1" y="5"/>
                  </a:lnTo>
                  <a:lnTo>
                    <a:pt x="1" y="6"/>
                  </a:lnTo>
                  <a:lnTo>
                    <a:pt x="1" y="7"/>
                  </a:lnTo>
                  <a:lnTo>
                    <a:pt x="1" y="8"/>
                  </a:lnTo>
                  <a:lnTo>
                    <a:pt x="1" y="10"/>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67" name="Freeform 664"/>
            <p:cNvSpPr>
              <a:spLocks/>
            </p:cNvSpPr>
            <p:nvPr/>
          </p:nvSpPr>
          <p:spPr bwMode="auto">
            <a:xfrm>
              <a:off x="682" y="3729"/>
              <a:ext cx="3" cy="20"/>
            </a:xfrm>
            <a:custGeom>
              <a:avLst/>
              <a:gdLst>
                <a:gd name="T0" fmla="*/ 2 w 3"/>
                <a:gd name="T1" fmla="*/ 10 h 20"/>
                <a:gd name="T2" fmla="*/ 2 w 3"/>
                <a:gd name="T3" fmla="*/ 11 h 20"/>
                <a:gd name="T4" fmla="*/ 2 w 3"/>
                <a:gd name="T5" fmla="*/ 12 h 20"/>
                <a:gd name="T6" fmla="*/ 2 w 3"/>
                <a:gd name="T7" fmla="*/ 13 h 20"/>
                <a:gd name="T8" fmla="*/ 2 w 3"/>
                <a:gd name="T9" fmla="*/ 14 h 20"/>
                <a:gd name="T10" fmla="*/ 2 w 3"/>
                <a:gd name="T11" fmla="*/ 14 h 20"/>
                <a:gd name="T12" fmla="*/ 2 w 3"/>
                <a:gd name="T13" fmla="*/ 15 h 20"/>
                <a:gd name="T14" fmla="*/ 2 w 3"/>
                <a:gd name="T15" fmla="*/ 16 h 20"/>
                <a:gd name="T16" fmla="*/ 1 w 3"/>
                <a:gd name="T17" fmla="*/ 16 h 20"/>
                <a:gd name="T18" fmla="*/ 1 w 3"/>
                <a:gd name="T19" fmla="*/ 17 h 20"/>
                <a:gd name="T20" fmla="*/ 1 w 3"/>
                <a:gd name="T21" fmla="*/ 17 h 20"/>
                <a:gd name="T22" fmla="*/ 1 w 3"/>
                <a:gd name="T23" fmla="*/ 17 h 20"/>
                <a:gd name="T24" fmla="*/ 1 w 3"/>
                <a:gd name="T25" fmla="*/ 17 h 20"/>
                <a:gd name="T26" fmla="*/ 0 w 3"/>
                <a:gd name="T27" fmla="*/ 16 h 20"/>
                <a:gd name="T28" fmla="*/ 1 w 3"/>
                <a:gd name="T29" fmla="*/ 16 h 20"/>
                <a:gd name="T30" fmla="*/ 1 w 3"/>
                <a:gd name="T31" fmla="*/ 17 h 20"/>
                <a:gd name="T32" fmla="*/ 1 w 3"/>
                <a:gd name="T33" fmla="*/ 17 h 20"/>
                <a:gd name="T34" fmla="*/ 1 w 3"/>
                <a:gd name="T35" fmla="*/ 17 h 20"/>
                <a:gd name="T36" fmla="*/ 1 w 3"/>
                <a:gd name="T37" fmla="*/ 18 h 20"/>
                <a:gd name="T38" fmla="*/ 1 w 3"/>
                <a:gd name="T39" fmla="*/ 18 h 20"/>
                <a:gd name="T40" fmla="*/ 1 w 3"/>
                <a:gd name="T41" fmla="*/ 19 h 20"/>
                <a:gd name="T42" fmla="*/ 1 w 3"/>
                <a:gd name="T43" fmla="*/ 18 h 20"/>
                <a:gd name="T44" fmla="*/ 2 w 3"/>
                <a:gd name="T45" fmla="*/ 17 h 20"/>
                <a:gd name="T46" fmla="*/ 2 w 3"/>
                <a:gd name="T47" fmla="*/ 16 h 20"/>
                <a:gd name="T48" fmla="*/ 2 w 3"/>
                <a:gd name="T49" fmla="*/ 15 h 20"/>
                <a:gd name="T50" fmla="*/ 2 w 3"/>
                <a:gd name="T51" fmla="*/ 14 h 20"/>
                <a:gd name="T52" fmla="*/ 2 w 3"/>
                <a:gd name="T53" fmla="*/ 12 h 20"/>
                <a:gd name="T54" fmla="*/ 2 w 3"/>
                <a:gd name="T55" fmla="*/ 11 h 20"/>
                <a:gd name="T56" fmla="*/ 2 w 3"/>
                <a:gd name="T57" fmla="*/ 9 h 20"/>
                <a:gd name="T58" fmla="*/ 2 w 3"/>
                <a:gd name="T59" fmla="*/ 8 h 20"/>
                <a:gd name="T60" fmla="*/ 2 w 3"/>
                <a:gd name="T61" fmla="*/ 7 h 20"/>
                <a:gd name="T62" fmla="*/ 2 w 3"/>
                <a:gd name="T63" fmla="*/ 5 h 20"/>
                <a:gd name="T64" fmla="*/ 2 w 3"/>
                <a:gd name="T65" fmla="*/ 4 h 20"/>
                <a:gd name="T66" fmla="*/ 2 w 3"/>
                <a:gd name="T67" fmla="*/ 2 h 20"/>
                <a:gd name="T68" fmla="*/ 1 w 3"/>
                <a:gd name="T69" fmla="*/ 2 h 20"/>
                <a:gd name="T70" fmla="*/ 1 w 3"/>
                <a:gd name="T71" fmla="*/ 1 h 20"/>
                <a:gd name="T72" fmla="*/ 1 w 3"/>
                <a:gd name="T73" fmla="*/ 0 h 20"/>
                <a:gd name="T74" fmla="*/ 1 w 3"/>
                <a:gd name="T75" fmla="*/ 1 h 20"/>
                <a:gd name="T76" fmla="*/ 0 w 3"/>
                <a:gd name="T77" fmla="*/ 2 h 20"/>
                <a:gd name="T78" fmla="*/ 0 w 3"/>
                <a:gd name="T79" fmla="*/ 2 h 20"/>
                <a:gd name="T80" fmla="*/ 0 w 3"/>
                <a:gd name="T81" fmla="*/ 2 h 20"/>
                <a:gd name="T82" fmla="*/ 0 w 3"/>
                <a:gd name="T83" fmla="*/ 3 h 20"/>
                <a:gd name="T84" fmla="*/ 0 w 3"/>
                <a:gd name="T85" fmla="*/ 4 h 20"/>
                <a:gd name="T86" fmla="*/ 0 w 3"/>
                <a:gd name="T87" fmla="*/ 3 h 20"/>
                <a:gd name="T88" fmla="*/ 0 w 3"/>
                <a:gd name="T89" fmla="*/ 2 h 20"/>
                <a:gd name="T90" fmla="*/ 1 w 3"/>
                <a:gd name="T91" fmla="*/ 2 h 20"/>
                <a:gd name="T92" fmla="*/ 1 w 3"/>
                <a:gd name="T93" fmla="*/ 2 h 20"/>
                <a:gd name="T94" fmla="*/ 1 w 3"/>
                <a:gd name="T95" fmla="*/ 2 h 20"/>
                <a:gd name="T96" fmla="*/ 1 w 3"/>
                <a:gd name="T97" fmla="*/ 2 h 20"/>
                <a:gd name="T98" fmla="*/ 1 w 3"/>
                <a:gd name="T99" fmla="*/ 2 h 20"/>
                <a:gd name="T100" fmla="*/ 1 w 3"/>
                <a:gd name="T101" fmla="*/ 3 h 20"/>
                <a:gd name="T102" fmla="*/ 2 w 3"/>
                <a:gd name="T103" fmla="*/ 3 h 20"/>
                <a:gd name="T104" fmla="*/ 2 w 3"/>
                <a:gd name="T105" fmla="*/ 4 h 20"/>
                <a:gd name="T106" fmla="*/ 2 w 3"/>
                <a:gd name="T107" fmla="*/ 5 h 20"/>
                <a:gd name="T108" fmla="*/ 2 w 3"/>
                <a:gd name="T109" fmla="*/ 6 h 20"/>
                <a:gd name="T110" fmla="*/ 2 w 3"/>
                <a:gd name="T111" fmla="*/ 7 h 20"/>
                <a:gd name="T112" fmla="*/ 2 w 3"/>
                <a:gd name="T113" fmla="*/ 8 h 20"/>
                <a:gd name="T114" fmla="*/ 2 w 3"/>
                <a:gd name="T115" fmla="*/ 1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 h="20">
                  <a:moveTo>
                    <a:pt x="2" y="10"/>
                  </a:moveTo>
                  <a:lnTo>
                    <a:pt x="2" y="11"/>
                  </a:lnTo>
                  <a:lnTo>
                    <a:pt x="2" y="12"/>
                  </a:lnTo>
                  <a:lnTo>
                    <a:pt x="2" y="13"/>
                  </a:lnTo>
                  <a:lnTo>
                    <a:pt x="2" y="14"/>
                  </a:lnTo>
                  <a:lnTo>
                    <a:pt x="2" y="14"/>
                  </a:lnTo>
                  <a:lnTo>
                    <a:pt x="2" y="15"/>
                  </a:lnTo>
                  <a:lnTo>
                    <a:pt x="2" y="16"/>
                  </a:lnTo>
                  <a:lnTo>
                    <a:pt x="1" y="16"/>
                  </a:lnTo>
                  <a:lnTo>
                    <a:pt x="1" y="17"/>
                  </a:lnTo>
                  <a:lnTo>
                    <a:pt x="1" y="17"/>
                  </a:lnTo>
                  <a:lnTo>
                    <a:pt x="1" y="17"/>
                  </a:lnTo>
                  <a:lnTo>
                    <a:pt x="1" y="17"/>
                  </a:lnTo>
                  <a:lnTo>
                    <a:pt x="0" y="16"/>
                  </a:lnTo>
                  <a:lnTo>
                    <a:pt x="1" y="16"/>
                  </a:lnTo>
                  <a:lnTo>
                    <a:pt x="1" y="17"/>
                  </a:lnTo>
                  <a:lnTo>
                    <a:pt x="1" y="17"/>
                  </a:lnTo>
                  <a:lnTo>
                    <a:pt x="1" y="17"/>
                  </a:lnTo>
                  <a:lnTo>
                    <a:pt x="1" y="18"/>
                  </a:lnTo>
                  <a:lnTo>
                    <a:pt x="1" y="18"/>
                  </a:lnTo>
                  <a:lnTo>
                    <a:pt x="1" y="19"/>
                  </a:lnTo>
                  <a:lnTo>
                    <a:pt x="1" y="18"/>
                  </a:lnTo>
                  <a:lnTo>
                    <a:pt x="2" y="17"/>
                  </a:lnTo>
                  <a:lnTo>
                    <a:pt x="2" y="16"/>
                  </a:lnTo>
                  <a:lnTo>
                    <a:pt x="2" y="15"/>
                  </a:lnTo>
                  <a:lnTo>
                    <a:pt x="2" y="14"/>
                  </a:lnTo>
                  <a:lnTo>
                    <a:pt x="2" y="12"/>
                  </a:lnTo>
                  <a:lnTo>
                    <a:pt x="2" y="11"/>
                  </a:lnTo>
                  <a:lnTo>
                    <a:pt x="2" y="9"/>
                  </a:lnTo>
                  <a:lnTo>
                    <a:pt x="2" y="8"/>
                  </a:lnTo>
                  <a:lnTo>
                    <a:pt x="2" y="7"/>
                  </a:lnTo>
                  <a:lnTo>
                    <a:pt x="2" y="5"/>
                  </a:lnTo>
                  <a:lnTo>
                    <a:pt x="2" y="4"/>
                  </a:lnTo>
                  <a:lnTo>
                    <a:pt x="2" y="2"/>
                  </a:lnTo>
                  <a:lnTo>
                    <a:pt x="1" y="2"/>
                  </a:lnTo>
                  <a:lnTo>
                    <a:pt x="1" y="1"/>
                  </a:lnTo>
                  <a:lnTo>
                    <a:pt x="1" y="0"/>
                  </a:lnTo>
                  <a:lnTo>
                    <a:pt x="1" y="1"/>
                  </a:lnTo>
                  <a:lnTo>
                    <a:pt x="0" y="2"/>
                  </a:lnTo>
                  <a:lnTo>
                    <a:pt x="0" y="2"/>
                  </a:lnTo>
                  <a:lnTo>
                    <a:pt x="0" y="2"/>
                  </a:lnTo>
                  <a:lnTo>
                    <a:pt x="0" y="3"/>
                  </a:lnTo>
                  <a:lnTo>
                    <a:pt x="0" y="4"/>
                  </a:lnTo>
                  <a:lnTo>
                    <a:pt x="0" y="3"/>
                  </a:lnTo>
                  <a:lnTo>
                    <a:pt x="0" y="2"/>
                  </a:lnTo>
                  <a:lnTo>
                    <a:pt x="1" y="2"/>
                  </a:lnTo>
                  <a:lnTo>
                    <a:pt x="1" y="2"/>
                  </a:lnTo>
                  <a:lnTo>
                    <a:pt x="1" y="2"/>
                  </a:lnTo>
                  <a:lnTo>
                    <a:pt x="1" y="2"/>
                  </a:lnTo>
                  <a:lnTo>
                    <a:pt x="1" y="2"/>
                  </a:lnTo>
                  <a:lnTo>
                    <a:pt x="1" y="3"/>
                  </a:lnTo>
                  <a:lnTo>
                    <a:pt x="2" y="3"/>
                  </a:lnTo>
                  <a:lnTo>
                    <a:pt x="2" y="4"/>
                  </a:lnTo>
                  <a:lnTo>
                    <a:pt x="2" y="5"/>
                  </a:lnTo>
                  <a:lnTo>
                    <a:pt x="2" y="6"/>
                  </a:lnTo>
                  <a:lnTo>
                    <a:pt x="2" y="7"/>
                  </a:lnTo>
                  <a:lnTo>
                    <a:pt x="2" y="8"/>
                  </a:lnTo>
                  <a:lnTo>
                    <a:pt x="2" y="10"/>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68" name="Freeform 665"/>
            <p:cNvSpPr>
              <a:spLocks/>
            </p:cNvSpPr>
            <p:nvPr/>
          </p:nvSpPr>
          <p:spPr bwMode="auto">
            <a:xfrm>
              <a:off x="687" y="3776"/>
              <a:ext cx="21" cy="3"/>
            </a:xfrm>
            <a:custGeom>
              <a:avLst/>
              <a:gdLst>
                <a:gd name="T0" fmla="*/ 10 w 21"/>
                <a:gd name="T1" fmla="*/ 1 h 3"/>
                <a:gd name="T2" fmla="*/ 11 w 21"/>
                <a:gd name="T3" fmla="*/ 1 h 3"/>
                <a:gd name="T4" fmla="*/ 12 w 21"/>
                <a:gd name="T5" fmla="*/ 1 h 3"/>
                <a:gd name="T6" fmla="*/ 12 w 21"/>
                <a:gd name="T7" fmla="*/ 1 h 3"/>
                <a:gd name="T8" fmla="*/ 13 w 21"/>
                <a:gd name="T9" fmla="*/ 1 h 3"/>
                <a:gd name="T10" fmla="*/ 14 w 21"/>
                <a:gd name="T11" fmla="*/ 1 h 3"/>
                <a:gd name="T12" fmla="*/ 15 w 21"/>
                <a:gd name="T13" fmla="*/ 1 h 3"/>
                <a:gd name="T14" fmla="*/ 15 w 21"/>
                <a:gd name="T15" fmla="*/ 1 h 3"/>
                <a:gd name="T16" fmla="*/ 16 w 21"/>
                <a:gd name="T17" fmla="*/ 1 h 3"/>
                <a:gd name="T18" fmla="*/ 17 w 21"/>
                <a:gd name="T19" fmla="*/ 1 h 3"/>
                <a:gd name="T20" fmla="*/ 17 w 21"/>
                <a:gd name="T21" fmla="*/ 1 h 3"/>
                <a:gd name="T22" fmla="*/ 17 w 21"/>
                <a:gd name="T23" fmla="*/ 1 h 3"/>
                <a:gd name="T24" fmla="*/ 17 w 21"/>
                <a:gd name="T25" fmla="*/ 2 h 3"/>
                <a:gd name="T26" fmla="*/ 16 w 21"/>
                <a:gd name="T27" fmla="*/ 2 h 3"/>
                <a:gd name="T28" fmla="*/ 16 w 21"/>
                <a:gd name="T29" fmla="*/ 2 h 3"/>
                <a:gd name="T30" fmla="*/ 17 w 21"/>
                <a:gd name="T31" fmla="*/ 2 h 3"/>
                <a:gd name="T32" fmla="*/ 18 w 21"/>
                <a:gd name="T33" fmla="*/ 2 h 3"/>
                <a:gd name="T34" fmla="*/ 18 w 21"/>
                <a:gd name="T35" fmla="*/ 1 h 3"/>
                <a:gd name="T36" fmla="*/ 18 w 21"/>
                <a:gd name="T37" fmla="*/ 1 h 3"/>
                <a:gd name="T38" fmla="*/ 19 w 21"/>
                <a:gd name="T39" fmla="*/ 1 h 3"/>
                <a:gd name="T40" fmla="*/ 20 w 21"/>
                <a:gd name="T41" fmla="*/ 1 h 3"/>
                <a:gd name="T42" fmla="*/ 18 w 21"/>
                <a:gd name="T43" fmla="*/ 1 h 3"/>
                <a:gd name="T44" fmla="*/ 18 w 21"/>
                <a:gd name="T45" fmla="*/ 1 h 3"/>
                <a:gd name="T46" fmla="*/ 16 w 21"/>
                <a:gd name="T47" fmla="*/ 0 h 3"/>
                <a:gd name="T48" fmla="*/ 15 w 21"/>
                <a:gd name="T49" fmla="*/ 0 h 3"/>
                <a:gd name="T50" fmla="*/ 14 w 21"/>
                <a:gd name="T51" fmla="*/ 0 h 3"/>
                <a:gd name="T52" fmla="*/ 12 w 21"/>
                <a:gd name="T53" fmla="*/ 0 h 3"/>
                <a:gd name="T54" fmla="*/ 11 w 21"/>
                <a:gd name="T55" fmla="*/ 0 h 3"/>
                <a:gd name="T56" fmla="*/ 9 w 21"/>
                <a:gd name="T57" fmla="*/ 0 h 3"/>
                <a:gd name="T58" fmla="*/ 8 w 21"/>
                <a:gd name="T59" fmla="*/ 0 h 3"/>
                <a:gd name="T60" fmla="*/ 6 w 21"/>
                <a:gd name="T61" fmla="*/ 0 h 3"/>
                <a:gd name="T62" fmla="*/ 5 w 21"/>
                <a:gd name="T63" fmla="*/ 0 h 3"/>
                <a:gd name="T64" fmla="*/ 4 w 21"/>
                <a:gd name="T65" fmla="*/ 1 h 3"/>
                <a:gd name="T66" fmla="*/ 2 w 21"/>
                <a:gd name="T67" fmla="*/ 1 h 3"/>
                <a:gd name="T68" fmla="*/ 2 w 21"/>
                <a:gd name="T69" fmla="*/ 1 h 3"/>
                <a:gd name="T70" fmla="*/ 1 w 21"/>
                <a:gd name="T71" fmla="*/ 1 h 3"/>
                <a:gd name="T72" fmla="*/ 0 w 21"/>
                <a:gd name="T73" fmla="*/ 2 h 3"/>
                <a:gd name="T74" fmla="*/ 1 w 21"/>
                <a:gd name="T75" fmla="*/ 2 h 3"/>
                <a:gd name="T76" fmla="*/ 1 w 21"/>
                <a:gd name="T77" fmla="*/ 2 h 3"/>
                <a:gd name="T78" fmla="*/ 2 w 21"/>
                <a:gd name="T79" fmla="*/ 2 h 3"/>
                <a:gd name="T80" fmla="*/ 2 w 21"/>
                <a:gd name="T81" fmla="*/ 2 h 3"/>
                <a:gd name="T82" fmla="*/ 2 w 21"/>
                <a:gd name="T83" fmla="*/ 2 h 3"/>
                <a:gd name="T84" fmla="*/ 3 w 21"/>
                <a:gd name="T85" fmla="*/ 2 h 3"/>
                <a:gd name="T86" fmla="*/ 4 w 21"/>
                <a:gd name="T87" fmla="*/ 2 h 3"/>
                <a:gd name="T88" fmla="*/ 5 w 21"/>
                <a:gd name="T89" fmla="*/ 2 h 3"/>
                <a:gd name="T90" fmla="*/ 3 w 21"/>
                <a:gd name="T91" fmla="*/ 2 h 3"/>
                <a:gd name="T92" fmla="*/ 2 w 21"/>
                <a:gd name="T93" fmla="*/ 2 h 3"/>
                <a:gd name="T94" fmla="*/ 2 w 21"/>
                <a:gd name="T95" fmla="*/ 2 h 3"/>
                <a:gd name="T96" fmla="*/ 2 w 21"/>
                <a:gd name="T97" fmla="*/ 1 h 3"/>
                <a:gd name="T98" fmla="*/ 2 w 21"/>
                <a:gd name="T99" fmla="*/ 1 h 3"/>
                <a:gd name="T100" fmla="*/ 2 w 21"/>
                <a:gd name="T101" fmla="*/ 1 h 3"/>
                <a:gd name="T102" fmla="*/ 3 w 21"/>
                <a:gd name="T103" fmla="*/ 1 h 3"/>
                <a:gd name="T104" fmla="*/ 4 w 21"/>
                <a:gd name="T105" fmla="*/ 1 h 3"/>
                <a:gd name="T106" fmla="*/ 5 w 21"/>
                <a:gd name="T107" fmla="*/ 1 h 3"/>
                <a:gd name="T108" fmla="*/ 5 w 21"/>
                <a:gd name="T109" fmla="*/ 1 h 3"/>
                <a:gd name="T110" fmla="*/ 6 w 21"/>
                <a:gd name="T111" fmla="*/ 1 h 3"/>
                <a:gd name="T112" fmla="*/ 8 w 21"/>
                <a:gd name="T113" fmla="*/ 1 h 3"/>
                <a:gd name="T114" fmla="*/ 8 w 21"/>
                <a:gd name="T115" fmla="*/ 1 h 3"/>
                <a:gd name="T116" fmla="*/ 10 w 21"/>
                <a:gd name="T117" fmla="*/ 1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1" h="3">
                  <a:moveTo>
                    <a:pt x="10" y="1"/>
                  </a:moveTo>
                  <a:lnTo>
                    <a:pt x="11" y="1"/>
                  </a:lnTo>
                  <a:lnTo>
                    <a:pt x="12" y="1"/>
                  </a:lnTo>
                  <a:lnTo>
                    <a:pt x="12" y="1"/>
                  </a:lnTo>
                  <a:lnTo>
                    <a:pt x="13" y="1"/>
                  </a:lnTo>
                  <a:lnTo>
                    <a:pt x="14" y="1"/>
                  </a:lnTo>
                  <a:lnTo>
                    <a:pt x="15" y="1"/>
                  </a:lnTo>
                  <a:lnTo>
                    <a:pt x="15" y="1"/>
                  </a:lnTo>
                  <a:lnTo>
                    <a:pt x="16" y="1"/>
                  </a:lnTo>
                  <a:lnTo>
                    <a:pt x="17" y="1"/>
                  </a:lnTo>
                  <a:lnTo>
                    <a:pt x="17" y="1"/>
                  </a:lnTo>
                  <a:lnTo>
                    <a:pt x="17" y="1"/>
                  </a:lnTo>
                  <a:lnTo>
                    <a:pt x="17" y="2"/>
                  </a:lnTo>
                  <a:lnTo>
                    <a:pt x="16" y="2"/>
                  </a:lnTo>
                  <a:lnTo>
                    <a:pt x="16" y="2"/>
                  </a:lnTo>
                  <a:lnTo>
                    <a:pt x="17" y="2"/>
                  </a:lnTo>
                  <a:lnTo>
                    <a:pt x="18" y="2"/>
                  </a:lnTo>
                  <a:lnTo>
                    <a:pt x="18" y="1"/>
                  </a:lnTo>
                  <a:lnTo>
                    <a:pt x="18" y="1"/>
                  </a:lnTo>
                  <a:lnTo>
                    <a:pt x="19" y="1"/>
                  </a:lnTo>
                  <a:lnTo>
                    <a:pt x="20" y="1"/>
                  </a:lnTo>
                  <a:lnTo>
                    <a:pt x="18" y="1"/>
                  </a:lnTo>
                  <a:lnTo>
                    <a:pt x="18" y="1"/>
                  </a:lnTo>
                  <a:lnTo>
                    <a:pt x="16" y="0"/>
                  </a:lnTo>
                  <a:lnTo>
                    <a:pt x="15" y="0"/>
                  </a:lnTo>
                  <a:lnTo>
                    <a:pt x="14" y="0"/>
                  </a:lnTo>
                  <a:lnTo>
                    <a:pt x="12" y="0"/>
                  </a:lnTo>
                  <a:lnTo>
                    <a:pt x="11" y="0"/>
                  </a:lnTo>
                  <a:lnTo>
                    <a:pt x="9" y="0"/>
                  </a:lnTo>
                  <a:lnTo>
                    <a:pt x="8" y="0"/>
                  </a:lnTo>
                  <a:lnTo>
                    <a:pt x="6" y="0"/>
                  </a:lnTo>
                  <a:lnTo>
                    <a:pt x="5" y="0"/>
                  </a:lnTo>
                  <a:lnTo>
                    <a:pt x="4" y="1"/>
                  </a:lnTo>
                  <a:lnTo>
                    <a:pt x="2" y="1"/>
                  </a:lnTo>
                  <a:lnTo>
                    <a:pt x="2" y="1"/>
                  </a:lnTo>
                  <a:lnTo>
                    <a:pt x="1" y="1"/>
                  </a:lnTo>
                  <a:lnTo>
                    <a:pt x="0" y="2"/>
                  </a:lnTo>
                  <a:lnTo>
                    <a:pt x="1" y="2"/>
                  </a:lnTo>
                  <a:lnTo>
                    <a:pt x="1" y="2"/>
                  </a:lnTo>
                  <a:lnTo>
                    <a:pt x="2" y="2"/>
                  </a:lnTo>
                  <a:lnTo>
                    <a:pt x="2" y="2"/>
                  </a:lnTo>
                  <a:lnTo>
                    <a:pt x="2" y="2"/>
                  </a:lnTo>
                  <a:lnTo>
                    <a:pt x="3" y="2"/>
                  </a:lnTo>
                  <a:lnTo>
                    <a:pt x="4" y="2"/>
                  </a:lnTo>
                  <a:lnTo>
                    <a:pt x="5" y="2"/>
                  </a:lnTo>
                  <a:lnTo>
                    <a:pt x="3" y="2"/>
                  </a:lnTo>
                  <a:lnTo>
                    <a:pt x="2" y="2"/>
                  </a:lnTo>
                  <a:lnTo>
                    <a:pt x="2" y="2"/>
                  </a:lnTo>
                  <a:lnTo>
                    <a:pt x="2" y="1"/>
                  </a:lnTo>
                  <a:lnTo>
                    <a:pt x="2" y="1"/>
                  </a:lnTo>
                  <a:lnTo>
                    <a:pt x="2" y="1"/>
                  </a:lnTo>
                  <a:lnTo>
                    <a:pt x="3" y="1"/>
                  </a:lnTo>
                  <a:lnTo>
                    <a:pt x="4" y="1"/>
                  </a:lnTo>
                  <a:lnTo>
                    <a:pt x="5" y="1"/>
                  </a:lnTo>
                  <a:lnTo>
                    <a:pt x="5" y="1"/>
                  </a:lnTo>
                  <a:lnTo>
                    <a:pt x="6" y="1"/>
                  </a:lnTo>
                  <a:lnTo>
                    <a:pt x="8" y="1"/>
                  </a:lnTo>
                  <a:lnTo>
                    <a:pt x="8" y="1"/>
                  </a:lnTo>
                  <a:lnTo>
                    <a:pt x="10" y="1"/>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69" name="Freeform 666"/>
            <p:cNvSpPr>
              <a:spLocks/>
            </p:cNvSpPr>
            <p:nvPr/>
          </p:nvSpPr>
          <p:spPr bwMode="auto">
            <a:xfrm>
              <a:off x="709" y="3753"/>
              <a:ext cx="3" cy="21"/>
            </a:xfrm>
            <a:custGeom>
              <a:avLst/>
              <a:gdLst>
                <a:gd name="T0" fmla="*/ 2 w 3"/>
                <a:gd name="T1" fmla="*/ 11 h 21"/>
                <a:gd name="T2" fmla="*/ 2 w 3"/>
                <a:gd name="T3" fmla="*/ 12 h 21"/>
                <a:gd name="T4" fmla="*/ 2 w 3"/>
                <a:gd name="T5" fmla="*/ 12 h 21"/>
                <a:gd name="T6" fmla="*/ 2 w 3"/>
                <a:gd name="T7" fmla="*/ 13 h 21"/>
                <a:gd name="T8" fmla="*/ 2 w 3"/>
                <a:gd name="T9" fmla="*/ 14 h 21"/>
                <a:gd name="T10" fmla="*/ 1 w 3"/>
                <a:gd name="T11" fmla="*/ 15 h 21"/>
                <a:gd name="T12" fmla="*/ 1 w 3"/>
                <a:gd name="T13" fmla="*/ 15 h 21"/>
                <a:gd name="T14" fmla="*/ 1 w 3"/>
                <a:gd name="T15" fmla="*/ 16 h 21"/>
                <a:gd name="T16" fmla="*/ 1 w 3"/>
                <a:gd name="T17" fmla="*/ 17 h 21"/>
                <a:gd name="T18" fmla="*/ 1 w 3"/>
                <a:gd name="T19" fmla="*/ 18 h 21"/>
                <a:gd name="T20" fmla="*/ 1 w 3"/>
                <a:gd name="T21" fmla="*/ 18 h 21"/>
                <a:gd name="T22" fmla="*/ 1 w 3"/>
                <a:gd name="T23" fmla="*/ 18 h 21"/>
                <a:gd name="T24" fmla="*/ 0 w 3"/>
                <a:gd name="T25" fmla="*/ 18 h 21"/>
                <a:gd name="T26" fmla="*/ 0 w 3"/>
                <a:gd name="T27" fmla="*/ 17 h 21"/>
                <a:gd name="T28" fmla="*/ 0 w 3"/>
                <a:gd name="T29" fmla="*/ 16 h 21"/>
                <a:gd name="T30" fmla="*/ 0 w 3"/>
                <a:gd name="T31" fmla="*/ 17 h 21"/>
                <a:gd name="T32" fmla="*/ 0 w 3"/>
                <a:gd name="T33" fmla="*/ 18 h 21"/>
                <a:gd name="T34" fmla="*/ 0 w 3"/>
                <a:gd name="T35" fmla="*/ 18 h 21"/>
                <a:gd name="T36" fmla="*/ 0 w 3"/>
                <a:gd name="T37" fmla="*/ 19 h 21"/>
                <a:gd name="T38" fmla="*/ 0 w 3"/>
                <a:gd name="T39" fmla="*/ 20 h 21"/>
                <a:gd name="T40" fmla="*/ 1 w 3"/>
                <a:gd name="T41" fmla="*/ 20 h 21"/>
                <a:gd name="T42" fmla="*/ 1 w 3"/>
                <a:gd name="T43" fmla="*/ 19 h 21"/>
                <a:gd name="T44" fmla="*/ 1 w 3"/>
                <a:gd name="T45" fmla="*/ 18 h 21"/>
                <a:gd name="T46" fmla="*/ 1 w 3"/>
                <a:gd name="T47" fmla="*/ 18 h 21"/>
                <a:gd name="T48" fmla="*/ 2 w 3"/>
                <a:gd name="T49" fmla="*/ 16 h 21"/>
                <a:gd name="T50" fmla="*/ 2 w 3"/>
                <a:gd name="T51" fmla="*/ 15 h 21"/>
                <a:gd name="T52" fmla="*/ 2 w 3"/>
                <a:gd name="T53" fmla="*/ 14 h 21"/>
                <a:gd name="T54" fmla="*/ 2 w 3"/>
                <a:gd name="T55" fmla="*/ 12 h 21"/>
                <a:gd name="T56" fmla="*/ 2 w 3"/>
                <a:gd name="T57" fmla="*/ 11 h 21"/>
                <a:gd name="T58" fmla="*/ 2 w 3"/>
                <a:gd name="T59" fmla="*/ 9 h 21"/>
                <a:gd name="T60" fmla="*/ 2 w 3"/>
                <a:gd name="T61" fmla="*/ 8 h 21"/>
                <a:gd name="T62" fmla="*/ 2 w 3"/>
                <a:gd name="T63" fmla="*/ 6 h 21"/>
                <a:gd name="T64" fmla="*/ 2 w 3"/>
                <a:gd name="T65" fmla="*/ 5 h 21"/>
                <a:gd name="T66" fmla="*/ 2 w 3"/>
                <a:gd name="T67" fmla="*/ 4 h 21"/>
                <a:gd name="T68" fmla="*/ 2 w 3"/>
                <a:gd name="T69" fmla="*/ 2 h 21"/>
                <a:gd name="T70" fmla="*/ 2 w 3"/>
                <a:gd name="T71" fmla="*/ 2 h 21"/>
                <a:gd name="T72" fmla="*/ 1 w 3"/>
                <a:gd name="T73" fmla="*/ 0 h 21"/>
                <a:gd name="T74" fmla="*/ 1 w 3"/>
                <a:gd name="T75" fmla="*/ 1 h 21"/>
                <a:gd name="T76" fmla="*/ 1 w 3"/>
                <a:gd name="T77" fmla="*/ 1 h 21"/>
                <a:gd name="T78" fmla="*/ 1 w 3"/>
                <a:gd name="T79" fmla="*/ 2 h 21"/>
                <a:gd name="T80" fmla="*/ 1 w 3"/>
                <a:gd name="T81" fmla="*/ 2 h 21"/>
                <a:gd name="T82" fmla="*/ 1 w 3"/>
                <a:gd name="T83" fmla="*/ 2 h 21"/>
                <a:gd name="T84" fmla="*/ 1 w 3"/>
                <a:gd name="T85" fmla="*/ 3 h 21"/>
                <a:gd name="T86" fmla="*/ 0 w 3"/>
                <a:gd name="T87" fmla="*/ 4 h 21"/>
                <a:gd name="T88" fmla="*/ 0 w 3"/>
                <a:gd name="T89" fmla="*/ 5 h 21"/>
                <a:gd name="T90" fmla="*/ 1 w 3"/>
                <a:gd name="T91" fmla="*/ 4 h 21"/>
                <a:gd name="T92" fmla="*/ 1 w 3"/>
                <a:gd name="T93" fmla="*/ 3 h 21"/>
                <a:gd name="T94" fmla="*/ 1 w 3"/>
                <a:gd name="T95" fmla="*/ 2 h 21"/>
                <a:gd name="T96" fmla="*/ 1 w 3"/>
                <a:gd name="T97" fmla="*/ 2 h 21"/>
                <a:gd name="T98" fmla="*/ 2 w 3"/>
                <a:gd name="T99" fmla="*/ 3 h 21"/>
                <a:gd name="T100" fmla="*/ 2 w 3"/>
                <a:gd name="T101" fmla="*/ 4 h 21"/>
                <a:gd name="T102" fmla="*/ 2 w 3"/>
                <a:gd name="T103" fmla="*/ 5 h 21"/>
                <a:gd name="T104" fmla="*/ 2 w 3"/>
                <a:gd name="T105" fmla="*/ 5 h 21"/>
                <a:gd name="T106" fmla="*/ 2 w 3"/>
                <a:gd name="T107" fmla="*/ 6 h 21"/>
                <a:gd name="T108" fmla="*/ 2 w 3"/>
                <a:gd name="T109" fmla="*/ 7 h 21"/>
                <a:gd name="T110" fmla="*/ 2 w 3"/>
                <a:gd name="T111" fmla="*/ 8 h 21"/>
                <a:gd name="T112" fmla="*/ 2 w 3"/>
                <a:gd name="T113" fmla="*/ 9 h 21"/>
                <a:gd name="T114" fmla="*/ 2 w 3"/>
                <a:gd name="T115" fmla="*/ 1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 h="21">
                  <a:moveTo>
                    <a:pt x="2" y="11"/>
                  </a:moveTo>
                  <a:lnTo>
                    <a:pt x="2" y="12"/>
                  </a:lnTo>
                  <a:lnTo>
                    <a:pt x="2" y="12"/>
                  </a:lnTo>
                  <a:lnTo>
                    <a:pt x="2" y="13"/>
                  </a:lnTo>
                  <a:lnTo>
                    <a:pt x="2" y="14"/>
                  </a:lnTo>
                  <a:lnTo>
                    <a:pt x="1" y="15"/>
                  </a:lnTo>
                  <a:lnTo>
                    <a:pt x="1" y="15"/>
                  </a:lnTo>
                  <a:lnTo>
                    <a:pt x="1" y="16"/>
                  </a:lnTo>
                  <a:lnTo>
                    <a:pt x="1" y="17"/>
                  </a:lnTo>
                  <a:lnTo>
                    <a:pt x="1" y="18"/>
                  </a:lnTo>
                  <a:lnTo>
                    <a:pt x="1" y="18"/>
                  </a:lnTo>
                  <a:lnTo>
                    <a:pt x="1" y="18"/>
                  </a:lnTo>
                  <a:lnTo>
                    <a:pt x="0" y="18"/>
                  </a:lnTo>
                  <a:lnTo>
                    <a:pt x="0" y="17"/>
                  </a:lnTo>
                  <a:lnTo>
                    <a:pt x="0" y="16"/>
                  </a:lnTo>
                  <a:lnTo>
                    <a:pt x="0" y="17"/>
                  </a:lnTo>
                  <a:lnTo>
                    <a:pt x="0" y="18"/>
                  </a:lnTo>
                  <a:lnTo>
                    <a:pt x="0" y="18"/>
                  </a:lnTo>
                  <a:lnTo>
                    <a:pt x="0" y="19"/>
                  </a:lnTo>
                  <a:lnTo>
                    <a:pt x="0" y="20"/>
                  </a:lnTo>
                  <a:lnTo>
                    <a:pt x="1" y="20"/>
                  </a:lnTo>
                  <a:lnTo>
                    <a:pt x="1" y="19"/>
                  </a:lnTo>
                  <a:lnTo>
                    <a:pt x="1" y="18"/>
                  </a:lnTo>
                  <a:lnTo>
                    <a:pt x="1" y="18"/>
                  </a:lnTo>
                  <a:lnTo>
                    <a:pt x="2" y="16"/>
                  </a:lnTo>
                  <a:lnTo>
                    <a:pt x="2" y="15"/>
                  </a:lnTo>
                  <a:lnTo>
                    <a:pt x="2" y="14"/>
                  </a:lnTo>
                  <a:lnTo>
                    <a:pt x="2" y="12"/>
                  </a:lnTo>
                  <a:lnTo>
                    <a:pt x="2" y="11"/>
                  </a:lnTo>
                  <a:lnTo>
                    <a:pt x="2" y="9"/>
                  </a:lnTo>
                  <a:lnTo>
                    <a:pt x="2" y="8"/>
                  </a:lnTo>
                  <a:lnTo>
                    <a:pt x="2" y="6"/>
                  </a:lnTo>
                  <a:lnTo>
                    <a:pt x="2" y="5"/>
                  </a:lnTo>
                  <a:lnTo>
                    <a:pt x="2" y="4"/>
                  </a:lnTo>
                  <a:lnTo>
                    <a:pt x="2" y="2"/>
                  </a:lnTo>
                  <a:lnTo>
                    <a:pt x="2" y="2"/>
                  </a:lnTo>
                  <a:lnTo>
                    <a:pt x="1" y="0"/>
                  </a:lnTo>
                  <a:lnTo>
                    <a:pt x="1" y="1"/>
                  </a:lnTo>
                  <a:lnTo>
                    <a:pt x="1" y="1"/>
                  </a:lnTo>
                  <a:lnTo>
                    <a:pt x="1" y="2"/>
                  </a:lnTo>
                  <a:lnTo>
                    <a:pt x="1" y="2"/>
                  </a:lnTo>
                  <a:lnTo>
                    <a:pt x="1" y="2"/>
                  </a:lnTo>
                  <a:lnTo>
                    <a:pt x="1" y="3"/>
                  </a:lnTo>
                  <a:lnTo>
                    <a:pt x="0" y="4"/>
                  </a:lnTo>
                  <a:lnTo>
                    <a:pt x="0" y="5"/>
                  </a:lnTo>
                  <a:lnTo>
                    <a:pt x="1" y="4"/>
                  </a:lnTo>
                  <a:lnTo>
                    <a:pt x="1" y="3"/>
                  </a:lnTo>
                  <a:lnTo>
                    <a:pt x="1" y="2"/>
                  </a:lnTo>
                  <a:lnTo>
                    <a:pt x="1" y="2"/>
                  </a:lnTo>
                  <a:lnTo>
                    <a:pt x="2" y="3"/>
                  </a:lnTo>
                  <a:lnTo>
                    <a:pt x="2" y="4"/>
                  </a:lnTo>
                  <a:lnTo>
                    <a:pt x="2" y="5"/>
                  </a:lnTo>
                  <a:lnTo>
                    <a:pt x="2" y="5"/>
                  </a:lnTo>
                  <a:lnTo>
                    <a:pt x="2" y="6"/>
                  </a:lnTo>
                  <a:lnTo>
                    <a:pt x="2" y="7"/>
                  </a:lnTo>
                  <a:lnTo>
                    <a:pt x="2" y="8"/>
                  </a:lnTo>
                  <a:lnTo>
                    <a:pt x="2" y="9"/>
                  </a:lnTo>
                  <a:lnTo>
                    <a:pt x="2" y="11"/>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70" name="Freeform 667"/>
            <p:cNvSpPr>
              <a:spLocks/>
            </p:cNvSpPr>
            <p:nvPr/>
          </p:nvSpPr>
          <p:spPr bwMode="auto">
            <a:xfrm>
              <a:off x="717" y="3760"/>
              <a:ext cx="8" cy="18"/>
            </a:xfrm>
            <a:custGeom>
              <a:avLst/>
              <a:gdLst>
                <a:gd name="T0" fmla="*/ 5 w 8"/>
                <a:gd name="T1" fmla="*/ 10 h 18"/>
                <a:gd name="T2" fmla="*/ 5 w 8"/>
                <a:gd name="T3" fmla="*/ 10 h 18"/>
                <a:gd name="T4" fmla="*/ 4 w 8"/>
                <a:gd name="T5" fmla="*/ 11 h 18"/>
                <a:gd name="T6" fmla="*/ 4 w 8"/>
                <a:gd name="T7" fmla="*/ 12 h 18"/>
                <a:gd name="T8" fmla="*/ 4 w 8"/>
                <a:gd name="T9" fmla="*/ 13 h 18"/>
                <a:gd name="T10" fmla="*/ 3 w 8"/>
                <a:gd name="T11" fmla="*/ 13 h 18"/>
                <a:gd name="T12" fmla="*/ 3 w 8"/>
                <a:gd name="T13" fmla="*/ 14 h 18"/>
                <a:gd name="T14" fmla="*/ 3 w 8"/>
                <a:gd name="T15" fmla="*/ 15 h 18"/>
                <a:gd name="T16" fmla="*/ 2 w 8"/>
                <a:gd name="T17" fmla="*/ 15 h 18"/>
                <a:gd name="T18" fmla="*/ 2 w 8"/>
                <a:gd name="T19" fmla="*/ 16 h 18"/>
                <a:gd name="T20" fmla="*/ 2 w 8"/>
                <a:gd name="T21" fmla="*/ 16 h 18"/>
                <a:gd name="T22" fmla="*/ 1 w 8"/>
                <a:gd name="T23" fmla="*/ 16 h 18"/>
                <a:gd name="T24" fmla="*/ 1 w 8"/>
                <a:gd name="T25" fmla="*/ 15 h 18"/>
                <a:gd name="T26" fmla="*/ 1 w 8"/>
                <a:gd name="T27" fmla="*/ 14 h 18"/>
                <a:gd name="T28" fmla="*/ 0 w 8"/>
                <a:gd name="T29" fmla="*/ 13 h 18"/>
                <a:gd name="T30" fmla="*/ 0 w 8"/>
                <a:gd name="T31" fmla="*/ 14 h 18"/>
                <a:gd name="T32" fmla="*/ 1 w 8"/>
                <a:gd name="T33" fmla="*/ 16 h 18"/>
                <a:gd name="T34" fmla="*/ 1 w 8"/>
                <a:gd name="T35" fmla="*/ 16 h 18"/>
                <a:gd name="T36" fmla="*/ 1 w 8"/>
                <a:gd name="T37" fmla="*/ 17 h 18"/>
                <a:gd name="T38" fmla="*/ 1 w 8"/>
                <a:gd name="T39" fmla="*/ 17 h 18"/>
                <a:gd name="T40" fmla="*/ 2 w 8"/>
                <a:gd name="T41" fmla="*/ 16 h 18"/>
                <a:gd name="T42" fmla="*/ 3 w 8"/>
                <a:gd name="T43" fmla="*/ 16 h 18"/>
                <a:gd name="T44" fmla="*/ 3 w 8"/>
                <a:gd name="T45" fmla="*/ 15 h 18"/>
                <a:gd name="T46" fmla="*/ 4 w 8"/>
                <a:gd name="T47" fmla="*/ 14 h 18"/>
                <a:gd name="T48" fmla="*/ 5 w 8"/>
                <a:gd name="T49" fmla="*/ 13 h 18"/>
                <a:gd name="T50" fmla="*/ 5 w 8"/>
                <a:gd name="T51" fmla="*/ 11 h 18"/>
                <a:gd name="T52" fmla="*/ 6 w 8"/>
                <a:gd name="T53" fmla="*/ 10 h 18"/>
                <a:gd name="T54" fmla="*/ 6 w 8"/>
                <a:gd name="T55" fmla="*/ 9 h 18"/>
                <a:gd name="T56" fmla="*/ 6 w 8"/>
                <a:gd name="T57" fmla="*/ 7 h 18"/>
                <a:gd name="T58" fmla="*/ 6 w 8"/>
                <a:gd name="T59" fmla="*/ 6 h 18"/>
                <a:gd name="T60" fmla="*/ 7 w 8"/>
                <a:gd name="T61" fmla="*/ 4 h 18"/>
                <a:gd name="T62" fmla="*/ 7 w 8"/>
                <a:gd name="T63" fmla="*/ 4 h 18"/>
                <a:gd name="T64" fmla="*/ 7 w 8"/>
                <a:gd name="T65" fmla="*/ 2 h 18"/>
                <a:gd name="T66" fmla="*/ 6 w 8"/>
                <a:gd name="T67" fmla="*/ 1 h 18"/>
                <a:gd name="T68" fmla="*/ 6 w 8"/>
                <a:gd name="T69" fmla="*/ 0 h 18"/>
                <a:gd name="T70" fmla="*/ 6 w 8"/>
                <a:gd name="T71" fmla="*/ 0 h 18"/>
                <a:gd name="T72" fmla="*/ 5 w 8"/>
                <a:gd name="T73" fmla="*/ 1 h 18"/>
                <a:gd name="T74" fmla="*/ 5 w 8"/>
                <a:gd name="T75" fmla="*/ 1 h 18"/>
                <a:gd name="T76" fmla="*/ 5 w 8"/>
                <a:gd name="T77" fmla="*/ 1 h 18"/>
                <a:gd name="T78" fmla="*/ 4 w 8"/>
                <a:gd name="T79" fmla="*/ 2 h 18"/>
                <a:gd name="T80" fmla="*/ 3 w 8"/>
                <a:gd name="T81" fmla="*/ 2 h 18"/>
                <a:gd name="T82" fmla="*/ 4 w 8"/>
                <a:gd name="T83" fmla="*/ 2 h 18"/>
                <a:gd name="T84" fmla="*/ 5 w 8"/>
                <a:gd name="T85" fmla="*/ 1 h 18"/>
                <a:gd name="T86" fmla="*/ 5 w 8"/>
                <a:gd name="T87" fmla="*/ 1 h 18"/>
                <a:gd name="T88" fmla="*/ 6 w 8"/>
                <a:gd name="T89" fmla="*/ 1 h 18"/>
                <a:gd name="T90" fmla="*/ 6 w 8"/>
                <a:gd name="T91" fmla="*/ 2 h 18"/>
                <a:gd name="T92" fmla="*/ 6 w 8"/>
                <a:gd name="T93" fmla="*/ 3 h 18"/>
                <a:gd name="T94" fmla="*/ 6 w 8"/>
                <a:gd name="T95" fmla="*/ 4 h 18"/>
                <a:gd name="T96" fmla="*/ 6 w 8"/>
                <a:gd name="T97" fmla="*/ 4 h 18"/>
                <a:gd name="T98" fmla="*/ 6 w 8"/>
                <a:gd name="T99" fmla="*/ 5 h 18"/>
                <a:gd name="T100" fmla="*/ 6 w 8"/>
                <a:gd name="T101" fmla="*/ 6 h 18"/>
                <a:gd name="T102" fmla="*/ 6 w 8"/>
                <a:gd name="T103" fmla="*/ 7 h 18"/>
                <a:gd name="T104" fmla="*/ 6 w 8"/>
                <a:gd name="T105" fmla="*/ 7 h 18"/>
                <a:gd name="T106" fmla="*/ 5 w 8"/>
                <a:gd name="T107" fmla="*/ 9 h 18"/>
                <a:gd name="T108" fmla="*/ 5 w 8"/>
                <a:gd name="T109" fmla="*/ 1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8" h="18">
                  <a:moveTo>
                    <a:pt x="5" y="10"/>
                  </a:moveTo>
                  <a:lnTo>
                    <a:pt x="5" y="10"/>
                  </a:lnTo>
                  <a:lnTo>
                    <a:pt x="4" y="11"/>
                  </a:lnTo>
                  <a:lnTo>
                    <a:pt x="4" y="12"/>
                  </a:lnTo>
                  <a:lnTo>
                    <a:pt x="4" y="13"/>
                  </a:lnTo>
                  <a:lnTo>
                    <a:pt x="3" y="13"/>
                  </a:lnTo>
                  <a:lnTo>
                    <a:pt x="3" y="14"/>
                  </a:lnTo>
                  <a:lnTo>
                    <a:pt x="3" y="15"/>
                  </a:lnTo>
                  <a:lnTo>
                    <a:pt x="2" y="15"/>
                  </a:lnTo>
                  <a:lnTo>
                    <a:pt x="2" y="16"/>
                  </a:lnTo>
                  <a:lnTo>
                    <a:pt x="2" y="16"/>
                  </a:lnTo>
                  <a:lnTo>
                    <a:pt x="1" y="16"/>
                  </a:lnTo>
                  <a:lnTo>
                    <a:pt x="1" y="15"/>
                  </a:lnTo>
                  <a:lnTo>
                    <a:pt x="1" y="14"/>
                  </a:lnTo>
                  <a:lnTo>
                    <a:pt x="0" y="13"/>
                  </a:lnTo>
                  <a:lnTo>
                    <a:pt x="0" y="14"/>
                  </a:lnTo>
                  <a:lnTo>
                    <a:pt x="1" y="16"/>
                  </a:lnTo>
                  <a:lnTo>
                    <a:pt x="1" y="16"/>
                  </a:lnTo>
                  <a:lnTo>
                    <a:pt x="1" y="17"/>
                  </a:lnTo>
                  <a:lnTo>
                    <a:pt x="1" y="17"/>
                  </a:lnTo>
                  <a:lnTo>
                    <a:pt x="2" y="16"/>
                  </a:lnTo>
                  <a:lnTo>
                    <a:pt x="3" y="16"/>
                  </a:lnTo>
                  <a:lnTo>
                    <a:pt x="3" y="15"/>
                  </a:lnTo>
                  <a:lnTo>
                    <a:pt x="4" y="14"/>
                  </a:lnTo>
                  <a:lnTo>
                    <a:pt x="5" y="13"/>
                  </a:lnTo>
                  <a:lnTo>
                    <a:pt x="5" y="11"/>
                  </a:lnTo>
                  <a:lnTo>
                    <a:pt x="6" y="10"/>
                  </a:lnTo>
                  <a:lnTo>
                    <a:pt x="6" y="9"/>
                  </a:lnTo>
                  <a:lnTo>
                    <a:pt x="6" y="7"/>
                  </a:lnTo>
                  <a:lnTo>
                    <a:pt x="6" y="6"/>
                  </a:lnTo>
                  <a:lnTo>
                    <a:pt x="7" y="4"/>
                  </a:lnTo>
                  <a:lnTo>
                    <a:pt x="7" y="4"/>
                  </a:lnTo>
                  <a:lnTo>
                    <a:pt x="7" y="2"/>
                  </a:lnTo>
                  <a:lnTo>
                    <a:pt x="6" y="1"/>
                  </a:lnTo>
                  <a:lnTo>
                    <a:pt x="6" y="0"/>
                  </a:lnTo>
                  <a:lnTo>
                    <a:pt x="6" y="0"/>
                  </a:lnTo>
                  <a:lnTo>
                    <a:pt x="5" y="1"/>
                  </a:lnTo>
                  <a:lnTo>
                    <a:pt x="5" y="1"/>
                  </a:lnTo>
                  <a:lnTo>
                    <a:pt x="5" y="1"/>
                  </a:lnTo>
                  <a:lnTo>
                    <a:pt x="4" y="2"/>
                  </a:lnTo>
                  <a:lnTo>
                    <a:pt x="3" y="2"/>
                  </a:lnTo>
                  <a:lnTo>
                    <a:pt x="4" y="2"/>
                  </a:lnTo>
                  <a:lnTo>
                    <a:pt x="5" y="1"/>
                  </a:lnTo>
                  <a:lnTo>
                    <a:pt x="5" y="1"/>
                  </a:lnTo>
                  <a:lnTo>
                    <a:pt x="6" y="1"/>
                  </a:lnTo>
                  <a:lnTo>
                    <a:pt x="6" y="2"/>
                  </a:lnTo>
                  <a:lnTo>
                    <a:pt x="6" y="3"/>
                  </a:lnTo>
                  <a:lnTo>
                    <a:pt x="6" y="4"/>
                  </a:lnTo>
                  <a:lnTo>
                    <a:pt x="6" y="4"/>
                  </a:lnTo>
                  <a:lnTo>
                    <a:pt x="6" y="5"/>
                  </a:lnTo>
                  <a:lnTo>
                    <a:pt x="6" y="6"/>
                  </a:lnTo>
                  <a:lnTo>
                    <a:pt x="6" y="7"/>
                  </a:lnTo>
                  <a:lnTo>
                    <a:pt x="6" y="7"/>
                  </a:lnTo>
                  <a:lnTo>
                    <a:pt x="5" y="9"/>
                  </a:lnTo>
                  <a:lnTo>
                    <a:pt x="5" y="10"/>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71" name="Freeform 668"/>
            <p:cNvSpPr>
              <a:spLocks/>
            </p:cNvSpPr>
            <p:nvPr/>
          </p:nvSpPr>
          <p:spPr bwMode="auto">
            <a:xfrm>
              <a:off x="742" y="3773"/>
              <a:ext cx="3" cy="20"/>
            </a:xfrm>
            <a:custGeom>
              <a:avLst/>
              <a:gdLst>
                <a:gd name="T0" fmla="*/ 2 w 3"/>
                <a:gd name="T1" fmla="*/ 9 h 20"/>
                <a:gd name="T2" fmla="*/ 2 w 3"/>
                <a:gd name="T3" fmla="*/ 11 h 20"/>
                <a:gd name="T4" fmla="*/ 2 w 3"/>
                <a:gd name="T5" fmla="*/ 12 h 20"/>
                <a:gd name="T6" fmla="*/ 2 w 3"/>
                <a:gd name="T7" fmla="*/ 13 h 20"/>
                <a:gd name="T8" fmla="*/ 2 w 3"/>
                <a:gd name="T9" fmla="*/ 14 h 20"/>
                <a:gd name="T10" fmla="*/ 2 w 3"/>
                <a:gd name="T11" fmla="*/ 14 h 20"/>
                <a:gd name="T12" fmla="*/ 2 w 3"/>
                <a:gd name="T13" fmla="*/ 15 h 20"/>
                <a:gd name="T14" fmla="*/ 2 w 3"/>
                <a:gd name="T15" fmla="*/ 16 h 20"/>
                <a:gd name="T16" fmla="*/ 1 w 3"/>
                <a:gd name="T17" fmla="*/ 16 h 20"/>
                <a:gd name="T18" fmla="*/ 1 w 3"/>
                <a:gd name="T19" fmla="*/ 17 h 20"/>
                <a:gd name="T20" fmla="*/ 1 w 3"/>
                <a:gd name="T21" fmla="*/ 17 h 20"/>
                <a:gd name="T22" fmla="*/ 1 w 3"/>
                <a:gd name="T23" fmla="*/ 17 h 20"/>
                <a:gd name="T24" fmla="*/ 1 w 3"/>
                <a:gd name="T25" fmla="*/ 16 h 20"/>
                <a:gd name="T26" fmla="*/ 0 w 3"/>
                <a:gd name="T27" fmla="*/ 15 h 20"/>
                <a:gd name="T28" fmla="*/ 0 w 3"/>
                <a:gd name="T29" fmla="*/ 16 h 20"/>
                <a:gd name="T30" fmla="*/ 0 w 3"/>
                <a:gd name="T31" fmla="*/ 17 h 20"/>
                <a:gd name="T32" fmla="*/ 1 w 3"/>
                <a:gd name="T33" fmla="*/ 17 h 20"/>
                <a:gd name="T34" fmla="*/ 1 w 3"/>
                <a:gd name="T35" fmla="*/ 18 h 20"/>
                <a:gd name="T36" fmla="*/ 1 w 3"/>
                <a:gd name="T37" fmla="*/ 18 h 20"/>
                <a:gd name="T38" fmla="*/ 1 w 3"/>
                <a:gd name="T39" fmla="*/ 19 h 20"/>
                <a:gd name="T40" fmla="*/ 1 w 3"/>
                <a:gd name="T41" fmla="*/ 18 h 20"/>
                <a:gd name="T42" fmla="*/ 2 w 3"/>
                <a:gd name="T43" fmla="*/ 17 h 20"/>
                <a:gd name="T44" fmla="*/ 2 w 3"/>
                <a:gd name="T45" fmla="*/ 16 h 20"/>
                <a:gd name="T46" fmla="*/ 2 w 3"/>
                <a:gd name="T47" fmla="*/ 15 h 20"/>
                <a:gd name="T48" fmla="*/ 2 w 3"/>
                <a:gd name="T49" fmla="*/ 14 h 20"/>
                <a:gd name="T50" fmla="*/ 2 w 3"/>
                <a:gd name="T51" fmla="*/ 12 h 20"/>
                <a:gd name="T52" fmla="*/ 2 w 3"/>
                <a:gd name="T53" fmla="*/ 11 h 20"/>
                <a:gd name="T54" fmla="*/ 2 w 3"/>
                <a:gd name="T55" fmla="*/ 9 h 20"/>
                <a:gd name="T56" fmla="*/ 2 w 3"/>
                <a:gd name="T57" fmla="*/ 8 h 20"/>
                <a:gd name="T58" fmla="*/ 2 w 3"/>
                <a:gd name="T59" fmla="*/ 6 h 20"/>
                <a:gd name="T60" fmla="*/ 2 w 3"/>
                <a:gd name="T61" fmla="*/ 5 h 20"/>
                <a:gd name="T62" fmla="*/ 2 w 3"/>
                <a:gd name="T63" fmla="*/ 4 h 20"/>
                <a:gd name="T64" fmla="*/ 2 w 3"/>
                <a:gd name="T65" fmla="*/ 2 h 20"/>
                <a:gd name="T66" fmla="*/ 1 w 3"/>
                <a:gd name="T67" fmla="*/ 2 h 20"/>
                <a:gd name="T68" fmla="*/ 1 w 3"/>
                <a:gd name="T69" fmla="*/ 1 h 20"/>
                <a:gd name="T70" fmla="*/ 1 w 3"/>
                <a:gd name="T71" fmla="*/ 0 h 20"/>
                <a:gd name="T72" fmla="*/ 1 w 3"/>
                <a:gd name="T73" fmla="*/ 0 h 20"/>
                <a:gd name="T74" fmla="*/ 1 w 3"/>
                <a:gd name="T75" fmla="*/ 1 h 20"/>
                <a:gd name="T76" fmla="*/ 0 w 3"/>
                <a:gd name="T77" fmla="*/ 2 h 20"/>
                <a:gd name="T78" fmla="*/ 0 w 3"/>
                <a:gd name="T79" fmla="*/ 2 h 20"/>
                <a:gd name="T80" fmla="*/ 0 w 3"/>
                <a:gd name="T81" fmla="*/ 3 h 20"/>
                <a:gd name="T82" fmla="*/ 0 w 3"/>
                <a:gd name="T83" fmla="*/ 4 h 20"/>
                <a:gd name="T84" fmla="*/ 0 w 3"/>
                <a:gd name="T85" fmla="*/ 3 h 20"/>
                <a:gd name="T86" fmla="*/ 0 w 3"/>
                <a:gd name="T87" fmla="*/ 2 h 20"/>
                <a:gd name="T88" fmla="*/ 1 w 3"/>
                <a:gd name="T89" fmla="*/ 2 h 20"/>
                <a:gd name="T90" fmla="*/ 1 w 3"/>
                <a:gd name="T91" fmla="*/ 2 h 20"/>
                <a:gd name="T92" fmla="*/ 1 w 3"/>
                <a:gd name="T93" fmla="*/ 2 h 20"/>
                <a:gd name="T94" fmla="*/ 1 w 3"/>
                <a:gd name="T95" fmla="*/ 2 h 20"/>
                <a:gd name="T96" fmla="*/ 1 w 3"/>
                <a:gd name="T97" fmla="*/ 2 h 20"/>
                <a:gd name="T98" fmla="*/ 1 w 3"/>
                <a:gd name="T99" fmla="*/ 3 h 20"/>
                <a:gd name="T100" fmla="*/ 2 w 3"/>
                <a:gd name="T101" fmla="*/ 4 h 20"/>
                <a:gd name="T102" fmla="*/ 2 w 3"/>
                <a:gd name="T103" fmla="*/ 5 h 20"/>
                <a:gd name="T104" fmla="*/ 2 w 3"/>
                <a:gd name="T105" fmla="*/ 6 h 20"/>
                <a:gd name="T106" fmla="*/ 2 w 3"/>
                <a:gd name="T107" fmla="*/ 7 h 20"/>
                <a:gd name="T108" fmla="*/ 2 w 3"/>
                <a:gd name="T109" fmla="*/ 8 h 20"/>
                <a:gd name="T110" fmla="*/ 2 w 3"/>
                <a:gd name="T111" fmla="*/ 9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 h="20">
                  <a:moveTo>
                    <a:pt x="2" y="9"/>
                  </a:moveTo>
                  <a:lnTo>
                    <a:pt x="2" y="11"/>
                  </a:lnTo>
                  <a:lnTo>
                    <a:pt x="2" y="12"/>
                  </a:lnTo>
                  <a:lnTo>
                    <a:pt x="2" y="13"/>
                  </a:lnTo>
                  <a:lnTo>
                    <a:pt x="2" y="14"/>
                  </a:lnTo>
                  <a:lnTo>
                    <a:pt x="2" y="14"/>
                  </a:lnTo>
                  <a:lnTo>
                    <a:pt x="2" y="15"/>
                  </a:lnTo>
                  <a:lnTo>
                    <a:pt x="2" y="16"/>
                  </a:lnTo>
                  <a:lnTo>
                    <a:pt x="1" y="16"/>
                  </a:lnTo>
                  <a:lnTo>
                    <a:pt x="1" y="17"/>
                  </a:lnTo>
                  <a:lnTo>
                    <a:pt x="1" y="17"/>
                  </a:lnTo>
                  <a:lnTo>
                    <a:pt x="1" y="17"/>
                  </a:lnTo>
                  <a:lnTo>
                    <a:pt x="1" y="16"/>
                  </a:lnTo>
                  <a:lnTo>
                    <a:pt x="0" y="15"/>
                  </a:lnTo>
                  <a:lnTo>
                    <a:pt x="0" y="16"/>
                  </a:lnTo>
                  <a:lnTo>
                    <a:pt x="0" y="17"/>
                  </a:lnTo>
                  <a:lnTo>
                    <a:pt x="1" y="17"/>
                  </a:lnTo>
                  <a:lnTo>
                    <a:pt x="1" y="18"/>
                  </a:lnTo>
                  <a:lnTo>
                    <a:pt x="1" y="18"/>
                  </a:lnTo>
                  <a:lnTo>
                    <a:pt x="1" y="19"/>
                  </a:lnTo>
                  <a:lnTo>
                    <a:pt x="1" y="18"/>
                  </a:lnTo>
                  <a:lnTo>
                    <a:pt x="2" y="17"/>
                  </a:lnTo>
                  <a:lnTo>
                    <a:pt x="2" y="16"/>
                  </a:lnTo>
                  <a:lnTo>
                    <a:pt x="2" y="15"/>
                  </a:lnTo>
                  <a:lnTo>
                    <a:pt x="2" y="14"/>
                  </a:lnTo>
                  <a:lnTo>
                    <a:pt x="2" y="12"/>
                  </a:lnTo>
                  <a:lnTo>
                    <a:pt x="2" y="11"/>
                  </a:lnTo>
                  <a:lnTo>
                    <a:pt x="2" y="9"/>
                  </a:lnTo>
                  <a:lnTo>
                    <a:pt x="2" y="8"/>
                  </a:lnTo>
                  <a:lnTo>
                    <a:pt x="2" y="6"/>
                  </a:lnTo>
                  <a:lnTo>
                    <a:pt x="2" y="5"/>
                  </a:lnTo>
                  <a:lnTo>
                    <a:pt x="2" y="4"/>
                  </a:lnTo>
                  <a:lnTo>
                    <a:pt x="2" y="2"/>
                  </a:lnTo>
                  <a:lnTo>
                    <a:pt x="1" y="2"/>
                  </a:lnTo>
                  <a:lnTo>
                    <a:pt x="1" y="1"/>
                  </a:lnTo>
                  <a:lnTo>
                    <a:pt x="1" y="0"/>
                  </a:lnTo>
                  <a:lnTo>
                    <a:pt x="1" y="0"/>
                  </a:lnTo>
                  <a:lnTo>
                    <a:pt x="1" y="1"/>
                  </a:lnTo>
                  <a:lnTo>
                    <a:pt x="0" y="2"/>
                  </a:lnTo>
                  <a:lnTo>
                    <a:pt x="0" y="2"/>
                  </a:lnTo>
                  <a:lnTo>
                    <a:pt x="0" y="3"/>
                  </a:lnTo>
                  <a:lnTo>
                    <a:pt x="0" y="4"/>
                  </a:lnTo>
                  <a:lnTo>
                    <a:pt x="0" y="3"/>
                  </a:lnTo>
                  <a:lnTo>
                    <a:pt x="0" y="2"/>
                  </a:lnTo>
                  <a:lnTo>
                    <a:pt x="1" y="2"/>
                  </a:lnTo>
                  <a:lnTo>
                    <a:pt x="1" y="2"/>
                  </a:lnTo>
                  <a:lnTo>
                    <a:pt x="1" y="2"/>
                  </a:lnTo>
                  <a:lnTo>
                    <a:pt x="1" y="2"/>
                  </a:lnTo>
                  <a:lnTo>
                    <a:pt x="1" y="2"/>
                  </a:lnTo>
                  <a:lnTo>
                    <a:pt x="1" y="3"/>
                  </a:lnTo>
                  <a:lnTo>
                    <a:pt x="2" y="4"/>
                  </a:lnTo>
                  <a:lnTo>
                    <a:pt x="2" y="5"/>
                  </a:lnTo>
                  <a:lnTo>
                    <a:pt x="2" y="6"/>
                  </a:lnTo>
                  <a:lnTo>
                    <a:pt x="2" y="7"/>
                  </a:lnTo>
                  <a:lnTo>
                    <a:pt x="2" y="8"/>
                  </a:lnTo>
                  <a:lnTo>
                    <a:pt x="2" y="9"/>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72" name="Freeform 669"/>
            <p:cNvSpPr>
              <a:spLocks/>
            </p:cNvSpPr>
            <p:nvPr/>
          </p:nvSpPr>
          <p:spPr bwMode="auto">
            <a:xfrm>
              <a:off x="753" y="3773"/>
              <a:ext cx="5" cy="20"/>
            </a:xfrm>
            <a:custGeom>
              <a:avLst/>
              <a:gdLst>
                <a:gd name="T0" fmla="*/ 3 w 5"/>
                <a:gd name="T1" fmla="*/ 10 h 20"/>
                <a:gd name="T2" fmla="*/ 3 w 5"/>
                <a:gd name="T3" fmla="*/ 11 h 20"/>
                <a:gd name="T4" fmla="*/ 3 w 5"/>
                <a:gd name="T5" fmla="*/ 12 h 20"/>
                <a:gd name="T6" fmla="*/ 2 w 5"/>
                <a:gd name="T7" fmla="*/ 13 h 20"/>
                <a:gd name="T8" fmla="*/ 2 w 5"/>
                <a:gd name="T9" fmla="*/ 14 h 20"/>
                <a:gd name="T10" fmla="*/ 2 w 5"/>
                <a:gd name="T11" fmla="*/ 14 h 20"/>
                <a:gd name="T12" fmla="*/ 2 w 5"/>
                <a:gd name="T13" fmla="*/ 15 h 20"/>
                <a:gd name="T14" fmla="*/ 2 w 5"/>
                <a:gd name="T15" fmla="*/ 16 h 20"/>
                <a:gd name="T16" fmla="*/ 2 w 5"/>
                <a:gd name="T17" fmla="*/ 16 h 20"/>
                <a:gd name="T18" fmla="*/ 2 w 5"/>
                <a:gd name="T19" fmla="*/ 17 h 20"/>
                <a:gd name="T20" fmla="*/ 1 w 5"/>
                <a:gd name="T21" fmla="*/ 17 h 20"/>
                <a:gd name="T22" fmla="*/ 1 w 5"/>
                <a:gd name="T23" fmla="*/ 17 h 20"/>
                <a:gd name="T24" fmla="*/ 0 w 5"/>
                <a:gd name="T25" fmla="*/ 16 h 20"/>
                <a:gd name="T26" fmla="*/ 0 w 5"/>
                <a:gd name="T27" fmla="*/ 16 h 20"/>
                <a:gd name="T28" fmla="*/ 0 w 5"/>
                <a:gd name="T29" fmla="*/ 15 h 20"/>
                <a:gd name="T30" fmla="*/ 0 w 5"/>
                <a:gd name="T31" fmla="*/ 16 h 20"/>
                <a:gd name="T32" fmla="*/ 0 w 5"/>
                <a:gd name="T33" fmla="*/ 17 h 20"/>
                <a:gd name="T34" fmla="*/ 0 w 5"/>
                <a:gd name="T35" fmla="*/ 17 h 20"/>
                <a:gd name="T36" fmla="*/ 0 w 5"/>
                <a:gd name="T37" fmla="*/ 18 h 20"/>
                <a:gd name="T38" fmla="*/ 0 w 5"/>
                <a:gd name="T39" fmla="*/ 19 h 20"/>
                <a:gd name="T40" fmla="*/ 1 w 5"/>
                <a:gd name="T41" fmla="*/ 18 h 20"/>
                <a:gd name="T42" fmla="*/ 2 w 5"/>
                <a:gd name="T43" fmla="*/ 17 h 20"/>
                <a:gd name="T44" fmla="*/ 2 w 5"/>
                <a:gd name="T45" fmla="*/ 17 h 20"/>
                <a:gd name="T46" fmla="*/ 2 w 5"/>
                <a:gd name="T47" fmla="*/ 15 h 20"/>
                <a:gd name="T48" fmla="*/ 3 w 5"/>
                <a:gd name="T49" fmla="*/ 14 h 20"/>
                <a:gd name="T50" fmla="*/ 3 w 5"/>
                <a:gd name="T51" fmla="*/ 13 h 20"/>
                <a:gd name="T52" fmla="*/ 3 w 5"/>
                <a:gd name="T53" fmla="*/ 11 h 20"/>
                <a:gd name="T54" fmla="*/ 4 w 5"/>
                <a:gd name="T55" fmla="*/ 10 h 20"/>
                <a:gd name="T56" fmla="*/ 4 w 5"/>
                <a:gd name="T57" fmla="*/ 8 h 20"/>
                <a:gd name="T58" fmla="*/ 4 w 5"/>
                <a:gd name="T59" fmla="*/ 7 h 20"/>
                <a:gd name="T60" fmla="*/ 4 w 5"/>
                <a:gd name="T61" fmla="*/ 6 h 20"/>
                <a:gd name="T62" fmla="*/ 4 w 5"/>
                <a:gd name="T63" fmla="*/ 5 h 20"/>
                <a:gd name="T64" fmla="*/ 4 w 5"/>
                <a:gd name="T65" fmla="*/ 3 h 20"/>
                <a:gd name="T66" fmla="*/ 4 w 5"/>
                <a:gd name="T67" fmla="*/ 2 h 20"/>
                <a:gd name="T68" fmla="*/ 3 w 5"/>
                <a:gd name="T69" fmla="*/ 1 h 20"/>
                <a:gd name="T70" fmla="*/ 3 w 5"/>
                <a:gd name="T71" fmla="*/ 0 h 20"/>
                <a:gd name="T72" fmla="*/ 3 w 5"/>
                <a:gd name="T73" fmla="*/ 0 h 20"/>
                <a:gd name="T74" fmla="*/ 2 w 5"/>
                <a:gd name="T75" fmla="*/ 1 h 20"/>
                <a:gd name="T76" fmla="*/ 2 w 5"/>
                <a:gd name="T77" fmla="*/ 2 h 20"/>
                <a:gd name="T78" fmla="*/ 2 w 5"/>
                <a:gd name="T79" fmla="*/ 2 h 20"/>
                <a:gd name="T80" fmla="*/ 2 w 5"/>
                <a:gd name="T81" fmla="*/ 3 h 20"/>
                <a:gd name="T82" fmla="*/ 1 w 5"/>
                <a:gd name="T83" fmla="*/ 3 h 20"/>
                <a:gd name="T84" fmla="*/ 2 w 5"/>
                <a:gd name="T85" fmla="*/ 2 h 20"/>
                <a:gd name="T86" fmla="*/ 2 w 5"/>
                <a:gd name="T87" fmla="*/ 2 h 20"/>
                <a:gd name="T88" fmla="*/ 2 w 5"/>
                <a:gd name="T89" fmla="*/ 2 h 20"/>
                <a:gd name="T90" fmla="*/ 3 w 5"/>
                <a:gd name="T91" fmla="*/ 2 h 20"/>
                <a:gd name="T92" fmla="*/ 3 w 5"/>
                <a:gd name="T93" fmla="*/ 2 h 20"/>
                <a:gd name="T94" fmla="*/ 3 w 5"/>
                <a:gd name="T95" fmla="*/ 2 h 20"/>
                <a:gd name="T96" fmla="*/ 4 w 5"/>
                <a:gd name="T97" fmla="*/ 2 h 20"/>
                <a:gd name="T98" fmla="*/ 4 w 5"/>
                <a:gd name="T99" fmla="*/ 3 h 20"/>
                <a:gd name="T100" fmla="*/ 4 w 5"/>
                <a:gd name="T101" fmla="*/ 4 h 20"/>
                <a:gd name="T102" fmla="*/ 4 w 5"/>
                <a:gd name="T103" fmla="*/ 5 h 20"/>
                <a:gd name="T104" fmla="*/ 4 w 5"/>
                <a:gd name="T105" fmla="*/ 5 h 20"/>
                <a:gd name="T106" fmla="*/ 4 w 5"/>
                <a:gd name="T107" fmla="*/ 7 h 20"/>
                <a:gd name="T108" fmla="*/ 4 w 5"/>
                <a:gd name="T109" fmla="*/ 8 h 20"/>
                <a:gd name="T110" fmla="*/ 3 w 5"/>
                <a:gd name="T111" fmla="*/ 9 h 20"/>
                <a:gd name="T112" fmla="*/ 3 w 5"/>
                <a:gd name="T113" fmla="*/ 1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 h="20">
                  <a:moveTo>
                    <a:pt x="3" y="10"/>
                  </a:moveTo>
                  <a:lnTo>
                    <a:pt x="3" y="11"/>
                  </a:lnTo>
                  <a:lnTo>
                    <a:pt x="3" y="12"/>
                  </a:lnTo>
                  <a:lnTo>
                    <a:pt x="2" y="13"/>
                  </a:lnTo>
                  <a:lnTo>
                    <a:pt x="2" y="14"/>
                  </a:lnTo>
                  <a:lnTo>
                    <a:pt x="2" y="14"/>
                  </a:lnTo>
                  <a:lnTo>
                    <a:pt x="2" y="15"/>
                  </a:lnTo>
                  <a:lnTo>
                    <a:pt x="2" y="16"/>
                  </a:lnTo>
                  <a:lnTo>
                    <a:pt x="2" y="16"/>
                  </a:lnTo>
                  <a:lnTo>
                    <a:pt x="2" y="17"/>
                  </a:lnTo>
                  <a:lnTo>
                    <a:pt x="1" y="17"/>
                  </a:lnTo>
                  <a:lnTo>
                    <a:pt x="1" y="17"/>
                  </a:lnTo>
                  <a:lnTo>
                    <a:pt x="0" y="16"/>
                  </a:lnTo>
                  <a:lnTo>
                    <a:pt x="0" y="16"/>
                  </a:lnTo>
                  <a:lnTo>
                    <a:pt x="0" y="15"/>
                  </a:lnTo>
                  <a:lnTo>
                    <a:pt x="0" y="16"/>
                  </a:lnTo>
                  <a:lnTo>
                    <a:pt x="0" y="17"/>
                  </a:lnTo>
                  <a:lnTo>
                    <a:pt x="0" y="17"/>
                  </a:lnTo>
                  <a:lnTo>
                    <a:pt x="0" y="18"/>
                  </a:lnTo>
                  <a:lnTo>
                    <a:pt x="0" y="19"/>
                  </a:lnTo>
                  <a:lnTo>
                    <a:pt x="1" y="18"/>
                  </a:lnTo>
                  <a:lnTo>
                    <a:pt x="2" y="17"/>
                  </a:lnTo>
                  <a:lnTo>
                    <a:pt x="2" y="17"/>
                  </a:lnTo>
                  <a:lnTo>
                    <a:pt x="2" y="15"/>
                  </a:lnTo>
                  <a:lnTo>
                    <a:pt x="3" y="14"/>
                  </a:lnTo>
                  <a:lnTo>
                    <a:pt x="3" y="13"/>
                  </a:lnTo>
                  <a:lnTo>
                    <a:pt x="3" y="11"/>
                  </a:lnTo>
                  <a:lnTo>
                    <a:pt x="4" y="10"/>
                  </a:lnTo>
                  <a:lnTo>
                    <a:pt x="4" y="8"/>
                  </a:lnTo>
                  <a:lnTo>
                    <a:pt x="4" y="7"/>
                  </a:lnTo>
                  <a:lnTo>
                    <a:pt x="4" y="6"/>
                  </a:lnTo>
                  <a:lnTo>
                    <a:pt x="4" y="5"/>
                  </a:lnTo>
                  <a:lnTo>
                    <a:pt x="4" y="3"/>
                  </a:lnTo>
                  <a:lnTo>
                    <a:pt x="4" y="2"/>
                  </a:lnTo>
                  <a:lnTo>
                    <a:pt x="3" y="1"/>
                  </a:lnTo>
                  <a:lnTo>
                    <a:pt x="3" y="0"/>
                  </a:lnTo>
                  <a:lnTo>
                    <a:pt x="3" y="0"/>
                  </a:lnTo>
                  <a:lnTo>
                    <a:pt x="2" y="1"/>
                  </a:lnTo>
                  <a:lnTo>
                    <a:pt x="2" y="2"/>
                  </a:lnTo>
                  <a:lnTo>
                    <a:pt x="2" y="2"/>
                  </a:lnTo>
                  <a:lnTo>
                    <a:pt x="2" y="3"/>
                  </a:lnTo>
                  <a:lnTo>
                    <a:pt x="1" y="3"/>
                  </a:lnTo>
                  <a:lnTo>
                    <a:pt x="2" y="2"/>
                  </a:lnTo>
                  <a:lnTo>
                    <a:pt x="2" y="2"/>
                  </a:lnTo>
                  <a:lnTo>
                    <a:pt x="2" y="2"/>
                  </a:lnTo>
                  <a:lnTo>
                    <a:pt x="3" y="2"/>
                  </a:lnTo>
                  <a:lnTo>
                    <a:pt x="3" y="2"/>
                  </a:lnTo>
                  <a:lnTo>
                    <a:pt x="3" y="2"/>
                  </a:lnTo>
                  <a:lnTo>
                    <a:pt x="4" y="2"/>
                  </a:lnTo>
                  <a:lnTo>
                    <a:pt x="4" y="3"/>
                  </a:lnTo>
                  <a:lnTo>
                    <a:pt x="4" y="4"/>
                  </a:lnTo>
                  <a:lnTo>
                    <a:pt x="4" y="5"/>
                  </a:lnTo>
                  <a:lnTo>
                    <a:pt x="4" y="5"/>
                  </a:lnTo>
                  <a:lnTo>
                    <a:pt x="4" y="7"/>
                  </a:lnTo>
                  <a:lnTo>
                    <a:pt x="4" y="8"/>
                  </a:lnTo>
                  <a:lnTo>
                    <a:pt x="3" y="9"/>
                  </a:lnTo>
                  <a:lnTo>
                    <a:pt x="3" y="10"/>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73" name="Freeform 670"/>
            <p:cNvSpPr>
              <a:spLocks/>
            </p:cNvSpPr>
            <p:nvPr/>
          </p:nvSpPr>
          <p:spPr bwMode="auto">
            <a:xfrm>
              <a:off x="671" y="3753"/>
              <a:ext cx="18" cy="6"/>
            </a:xfrm>
            <a:custGeom>
              <a:avLst/>
              <a:gdLst>
                <a:gd name="T0" fmla="*/ 10 w 18"/>
                <a:gd name="T1" fmla="*/ 1 h 6"/>
                <a:gd name="T2" fmla="*/ 10 w 18"/>
                <a:gd name="T3" fmla="*/ 2 h 6"/>
                <a:gd name="T4" fmla="*/ 11 w 18"/>
                <a:gd name="T5" fmla="*/ 2 h 6"/>
                <a:gd name="T6" fmla="*/ 12 w 18"/>
                <a:gd name="T7" fmla="*/ 2 h 6"/>
                <a:gd name="T8" fmla="*/ 13 w 18"/>
                <a:gd name="T9" fmla="*/ 2 h 6"/>
                <a:gd name="T10" fmla="*/ 13 w 18"/>
                <a:gd name="T11" fmla="*/ 3 h 6"/>
                <a:gd name="T12" fmla="*/ 14 w 18"/>
                <a:gd name="T13" fmla="*/ 3 h 6"/>
                <a:gd name="T14" fmla="*/ 15 w 18"/>
                <a:gd name="T15" fmla="*/ 3 h 6"/>
                <a:gd name="T16" fmla="*/ 16 w 18"/>
                <a:gd name="T17" fmla="*/ 4 h 6"/>
                <a:gd name="T18" fmla="*/ 16 w 18"/>
                <a:gd name="T19" fmla="*/ 4 h 6"/>
                <a:gd name="T20" fmla="*/ 16 w 18"/>
                <a:gd name="T21" fmla="*/ 5 h 6"/>
                <a:gd name="T22" fmla="*/ 15 w 18"/>
                <a:gd name="T23" fmla="*/ 5 h 6"/>
                <a:gd name="T24" fmla="*/ 14 w 18"/>
                <a:gd name="T25" fmla="*/ 5 h 6"/>
                <a:gd name="T26" fmla="*/ 15 w 18"/>
                <a:gd name="T27" fmla="*/ 5 h 6"/>
                <a:gd name="T28" fmla="*/ 16 w 18"/>
                <a:gd name="T29" fmla="*/ 5 h 6"/>
                <a:gd name="T30" fmla="*/ 16 w 18"/>
                <a:gd name="T31" fmla="*/ 5 h 6"/>
                <a:gd name="T32" fmla="*/ 17 w 18"/>
                <a:gd name="T33" fmla="*/ 5 h 6"/>
                <a:gd name="T34" fmla="*/ 17 w 18"/>
                <a:gd name="T35" fmla="*/ 5 h 6"/>
                <a:gd name="T36" fmla="*/ 17 w 18"/>
                <a:gd name="T37" fmla="*/ 4 h 6"/>
                <a:gd name="T38" fmla="*/ 16 w 18"/>
                <a:gd name="T39" fmla="*/ 4 h 6"/>
                <a:gd name="T40" fmla="*/ 16 w 18"/>
                <a:gd name="T41" fmla="*/ 3 h 6"/>
                <a:gd name="T42" fmla="*/ 15 w 18"/>
                <a:gd name="T43" fmla="*/ 2 h 6"/>
                <a:gd name="T44" fmla="*/ 13 w 18"/>
                <a:gd name="T45" fmla="*/ 2 h 6"/>
                <a:gd name="T46" fmla="*/ 13 w 18"/>
                <a:gd name="T47" fmla="*/ 1 h 6"/>
                <a:gd name="T48" fmla="*/ 11 w 18"/>
                <a:gd name="T49" fmla="*/ 1 h 6"/>
                <a:gd name="T50" fmla="*/ 10 w 18"/>
                <a:gd name="T51" fmla="*/ 0 h 6"/>
                <a:gd name="T52" fmla="*/ 8 w 18"/>
                <a:gd name="T53" fmla="*/ 0 h 6"/>
                <a:gd name="T54" fmla="*/ 7 w 18"/>
                <a:gd name="T55" fmla="*/ 0 h 6"/>
                <a:gd name="T56" fmla="*/ 6 w 18"/>
                <a:gd name="T57" fmla="*/ 0 h 6"/>
                <a:gd name="T58" fmla="*/ 4 w 18"/>
                <a:gd name="T59" fmla="*/ 0 h 6"/>
                <a:gd name="T60" fmla="*/ 3 w 18"/>
                <a:gd name="T61" fmla="*/ 0 h 6"/>
                <a:gd name="T62" fmla="*/ 1 w 18"/>
                <a:gd name="T63" fmla="*/ 0 h 6"/>
                <a:gd name="T64" fmla="*/ 1 w 18"/>
                <a:gd name="T65" fmla="*/ 0 h 6"/>
                <a:gd name="T66" fmla="*/ 0 w 18"/>
                <a:gd name="T67" fmla="*/ 0 h 6"/>
                <a:gd name="T68" fmla="*/ 0 w 18"/>
                <a:gd name="T69" fmla="*/ 1 h 6"/>
                <a:gd name="T70" fmla="*/ 0 w 18"/>
                <a:gd name="T71" fmla="*/ 1 h 6"/>
                <a:gd name="T72" fmla="*/ 1 w 18"/>
                <a:gd name="T73" fmla="*/ 1 h 6"/>
                <a:gd name="T74" fmla="*/ 1 w 18"/>
                <a:gd name="T75" fmla="*/ 2 h 6"/>
                <a:gd name="T76" fmla="*/ 1 w 18"/>
                <a:gd name="T77" fmla="*/ 2 h 6"/>
                <a:gd name="T78" fmla="*/ 2 w 18"/>
                <a:gd name="T79" fmla="*/ 3 h 6"/>
                <a:gd name="T80" fmla="*/ 2 w 18"/>
                <a:gd name="T81" fmla="*/ 2 h 6"/>
                <a:gd name="T82" fmla="*/ 1 w 18"/>
                <a:gd name="T83" fmla="*/ 2 h 6"/>
                <a:gd name="T84" fmla="*/ 1 w 18"/>
                <a:gd name="T85" fmla="*/ 1 h 6"/>
                <a:gd name="T86" fmla="*/ 1 w 18"/>
                <a:gd name="T87" fmla="*/ 1 h 6"/>
                <a:gd name="T88" fmla="*/ 2 w 18"/>
                <a:gd name="T89" fmla="*/ 0 h 6"/>
                <a:gd name="T90" fmla="*/ 3 w 18"/>
                <a:gd name="T91" fmla="*/ 0 h 6"/>
                <a:gd name="T92" fmla="*/ 4 w 18"/>
                <a:gd name="T93" fmla="*/ 0 h 6"/>
                <a:gd name="T94" fmla="*/ 4 w 18"/>
                <a:gd name="T95" fmla="*/ 0 h 6"/>
                <a:gd name="T96" fmla="*/ 5 w 18"/>
                <a:gd name="T97" fmla="*/ 0 h 6"/>
                <a:gd name="T98" fmla="*/ 7 w 18"/>
                <a:gd name="T99" fmla="*/ 1 h 6"/>
                <a:gd name="T100" fmla="*/ 7 w 18"/>
                <a:gd name="T101" fmla="*/ 1 h 6"/>
                <a:gd name="T102" fmla="*/ 9 w 18"/>
                <a:gd name="T103" fmla="*/ 1 h 6"/>
                <a:gd name="T104" fmla="*/ 10 w 18"/>
                <a:gd name="T105" fmla="*/ 1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8" h="6">
                  <a:moveTo>
                    <a:pt x="10" y="1"/>
                  </a:moveTo>
                  <a:lnTo>
                    <a:pt x="10" y="2"/>
                  </a:lnTo>
                  <a:lnTo>
                    <a:pt x="11" y="2"/>
                  </a:lnTo>
                  <a:lnTo>
                    <a:pt x="12" y="2"/>
                  </a:lnTo>
                  <a:lnTo>
                    <a:pt x="13" y="2"/>
                  </a:lnTo>
                  <a:lnTo>
                    <a:pt x="13" y="3"/>
                  </a:lnTo>
                  <a:lnTo>
                    <a:pt x="14" y="3"/>
                  </a:lnTo>
                  <a:lnTo>
                    <a:pt x="15" y="3"/>
                  </a:lnTo>
                  <a:lnTo>
                    <a:pt x="16" y="4"/>
                  </a:lnTo>
                  <a:lnTo>
                    <a:pt x="16" y="4"/>
                  </a:lnTo>
                  <a:lnTo>
                    <a:pt x="16" y="5"/>
                  </a:lnTo>
                  <a:lnTo>
                    <a:pt x="15" y="5"/>
                  </a:lnTo>
                  <a:lnTo>
                    <a:pt x="14" y="5"/>
                  </a:lnTo>
                  <a:lnTo>
                    <a:pt x="15" y="5"/>
                  </a:lnTo>
                  <a:lnTo>
                    <a:pt x="16" y="5"/>
                  </a:lnTo>
                  <a:lnTo>
                    <a:pt x="16" y="5"/>
                  </a:lnTo>
                  <a:lnTo>
                    <a:pt x="17" y="5"/>
                  </a:lnTo>
                  <a:lnTo>
                    <a:pt x="17" y="5"/>
                  </a:lnTo>
                  <a:lnTo>
                    <a:pt x="17" y="4"/>
                  </a:lnTo>
                  <a:lnTo>
                    <a:pt x="16" y="4"/>
                  </a:lnTo>
                  <a:lnTo>
                    <a:pt x="16" y="3"/>
                  </a:lnTo>
                  <a:lnTo>
                    <a:pt x="15" y="2"/>
                  </a:lnTo>
                  <a:lnTo>
                    <a:pt x="13" y="2"/>
                  </a:lnTo>
                  <a:lnTo>
                    <a:pt x="13" y="1"/>
                  </a:lnTo>
                  <a:lnTo>
                    <a:pt x="11" y="1"/>
                  </a:lnTo>
                  <a:lnTo>
                    <a:pt x="10" y="0"/>
                  </a:lnTo>
                  <a:lnTo>
                    <a:pt x="8" y="0"/>
                  </a:lnTo>
                  <a:lnTo>
                    <a:pt x="7" y="0"/>
                  </a:lnTo>
                  <a:lnTo>
                    <a:pt x="6" y="0"/>
                  </a:lnTo>
                  <a:lnTo>
                    <a:pt x="4" y="0"/>
                  </a:lnTo>
                  <a:lnTo>
                    <a:pt x="3" y="0"/>
                  </a:lnTo>
                  <a:lnTo>
                    <a:pt x="1" y="0"/>
                  </a:lnTo>
                  <a:lnTo>
                    <a:pt x="1" y="0"/>
                  </a:lnTo>
                  <a:lnTo>
                    <a:pt x="0" y="0"/>
                  </a:lnTo>
                  <a:lnTo>
                    <a:pt x="0" y="1"/>
                  </a:lnTo>
                  <a:lnTo>
                    <a:pt x="0" y="1"/>
                  </a:lnTo>
                  <a:lnTo>
                    <a:pt x="1" y="1"/>
                  </a:lnTo>
                  <a:lnTo>
                    <a:pt x="1" y="2"/>
                  </a:lnTo>
                  <a:lnTo>
                    <a:pt x="1" y="2"/>
                  </a:lnTo>
                  <a:lnTo>
                    <a:pt x="2" y="3"/>
                  </a:lnTo>
                  <a:lnTo>
                    <a:pt x="2" y="2"/>
                  </a:lnTo>
                  <a:lnTo>
                    <a:pt x="1" y="2"/>
                  </a:lnTo>
                  <a:lnTo>
                    <a:pt x="1" y="1"/>
                  </a:lnTo>
                  <a:lnTo>
                    <a:pt x="1" y="1"/>
                  </a:lnTo>
                  <a:lnTo>
                    <a:pt x="2" y="0"/>
                  </a:lnTo>
                  <a:lnTo>
                    <a:pt x="3" y="0"/>
                  </a:lnTo>
                  <a:lnTo>
                    <a:pt x="4" y="0"/>
                  </a:lnTo>
                  <a:lnTo>
                    <a:pt x="4" y="0"/>
                  </a:lnTo>
                  <a:lnTo>
                    <a:pt x="5" y="0"/>
                  </a:lnTo>
                  <a:lnTo>
                    <a:pt x="7" y="1"/>
                  </a:lnTo>
                  <a:lnTo>
                    <a:pt x="7" y="1"/>
                  </a:lnTo>
                  <a:lnTo>
                    <a:pt x="9" y="1"/>
                  </a:lnTo>
                  <a:lnTo>
                    <a:pt x="10" y="1"/>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74" name="Freeform 671"/>
            <p:cNvSpPr>
              <a:spLocks/>
            </p:cNvSpPr>
            <p:nvPr/>
          </p:nvSpPr>
          <p:spPr bwMode="auto">
            <a:xfrm>
              <a:off x="782" y="3783"/>
              <a:ext cx="5" cy="19"/>
            </a:xfrm>
            <a:custGeom>
              <a:avLst/>
              <a:gdLst>
                <a:gd name="T0" fmla="*/ 3 w 5"/>
                <a:gd name="T1" fmla="*/ 8 h 19"/>
                <a:gd name="T2" fmla="*/ 3 w 5"/>
                <a:gd name="T3" fmla="*/ 9 h 19"/>
                <a:gd name="T4" fmla="*/ 3 w 5"/>
                <a:gd name="T5" fmla="*/ 10 h 19"/>
                <a:gd name="T6" fmla="*/ 3 w 5"/>
                <a:gd name="T7" fmla="*/ 11 h 19"/>
                <a:gd name="T8" fmla="*/ 4 w 5"/>
                <a:gd name="T9" fmla="*/ 11 h 19"/>
                <a:gd name="T10" fmla="*/ 4 w 5"/>
                <a:gd name="T11" fmla="*/ 12 h 19"/>
                <a:gd name="T12" fmla="*/ 4 w 5"/>
                <a:gd name="T13" fmla="*/ 13 h 19"/>
                <a:gd name="T14" fmla="*/ 4 w 5"/>
                <a:gd name="T15" fmla="*/ 14 h 19"/>
                <a:gd name="T16" fmla="*/ 4 w 5"/>
                <a:gd name="T17" fmla="*/ 14 h 19"/>
                <a:gd name="T18" fmla="*/ 4 w 5"/>
                <a:gd name="T19" fmla="*/ 15 h 19"/>
                <a:gd name="T20" fmla="*/ 3 w 5"/>
                <a:gd name="T21" fmla="*/ 16 h 19"/>
                <a:gd name="T22" fmla="*/ 3 w 5"/>
                <a:gd name="T23" fmla="*/ 16 h 19"/>
                <a:gd name="T24" fmla="*/ 2 w 5"/>
                <a:gd name="T25" fmla="*/ 16 h 19"/>
                <a:gd name="T26" fmla="*/ 2 w 5"/>
                <a:gd name="T27" fmla="*/ 15 h 19"/>
                <a:gd name="T28" fmla="*/ 2 w 5"/>
                <a:gd name="T29" fmla="*/ 16 h 19"/>
                <a:gd name="T30" fmla="*/ 2 w 5"/>
                <a:gd name="T31" fmla="*/ 16 h 19"/>
                <a:gd name="T32" fmla="*/ 2 w 5"/>
                <a:gd name="T33" fmla="*/ 17 h 19"/>
                <a:gd name="T34" fmla="*/ 2 w 5"/>
                <a:gd name="T35" fmla="*/ 17 h 19"/>
                <a:gd name="T36" fmla="*/ 2 w 5"/>
                <a:gd name="T37" fmla="*/ 17 h 19"/>
                <a:gd name="T38" fmla="*/ 3 w 5"/>
                <a:gd name="T39" fmla="*/ 17 h 19"/>
                <a:gd name="T40" fmla="*/ 3 w 5"/>
                <a:gd name="T41" fmla="*/ 18 h 19"/>
                <a:gd name="T42" fmla="*/ 3 w 5"/>
                <a:gd name="T43" fmla="*/ 18 h 19"/>
                <a:gd name="T44" fmla="*/ 4 w 5"/>
                <a:gd name="T45" fmla="*/ 17 h 19"/>
                <a:gd name="T46" fmla="*/ 4 w 5"/>
                <a:gd name="T47" fmla="*/ 16 h 19"/>
                <a:gd name="T48" fmla="*/ 4 w 5"/>
                <a:gd name="T49" fmla="*/ 15 h 19"/>
                <a:gd name="T50" fmla="*/ 4 w 5"/>
                <a:gd name="T51" fmla="*/ 14 h 19"/>
                <a:gd name="T52" fmla="*/ 4 w 5"/>
                <a:gd name="T53" fmla="*/ 12 h 19"/>
                <a:gd name="T54" fmla="*/ 4 w 5"/>
                <a:gd name="T55" fmla="*/ 11 h 19"/>
                <a:gd name="T56" fmla="*/ 4 w 5"/>
                <a:gd name="T57" fmla="*/ 9 h 19"/>
                <a:gd name="T58" fmla="*/ 4 w 5"/>
                <a:gd name="T59" fmla="*/ 8 h 19"/>
                <a:gd name="T60" fmla="*/ 4 w 5"/>
                <a:gd name="T61" fmla="*/ 7 h 19"/>
                <a:gd name="T62" fmla="*/ 3 w 5"/>
                <a:gd name="T63" fmla="*/ 5 h 19"/>
                <a:gd name="T64" fmla="*/ 3 w 5"/>
                <a:gd name="T65" fmla="*/ 4 h 19"/>
                <a:gd name="T66" fmla="*/ 3 w 5"/>
                <a:gd name="T67" fmla="*/ 3 h 19"/>
                <a:gd name="T68" fmla="*/ 2 w 5"/>
                <a:gd name="T69" fmla="*/ 2 h 19"/>
                <a:gd name="T70" fmla="*/ 2 w 5"/>
                <a:gd name="T71" fmla="*/ 1 h 19"/>
                <a:gd name="T72" fmla="*/ 2 w 5"/>
                <a:gd name="T73" fmla="*/ 0 h 19"/>
                <a:gd name="T74" fmla="*/ 1 w 5"/>
                <a:gd name="T75" fmla="*/ 0 h 19"/>
                <a:gd name="T76" fmla="*/ 0 w 5"/>
                <a:gd name="T77" fmla="*/ 1 h 19"/>
                <a:gd name="T78" fmla="*/ 0 w 5"/>
                <a:gd name="T79" fmla="*/ 2 h 19"/>
                <a:gd name="T80" fmla="*/ 0 w 5"/>
                <a:gd name="T81" fmla="*/ 2 h 19"/>
                <a:gd name="T82" fmla="*/ 0 w 5"/>
                <a:gd name="T83" fmla="*/ 3 h 19"/>
                <a:gd name="T84" fmla="*/ 0 w 5"/>
                <a:gd name="T85" fmla="*/ 4 h 19"/>
                <a:gd name="T86" fmla="*/ 0 w 5"/>
                <a:gd name="T87" fmla="*/ 3 h 19"/>
                <a:gd name="T88" fmla="*/ 0 w 5"/>
                <a:gd name="T89" fmla="*/ 2 h 19"/>
                <a:gd name="T90" fmla="*/ 0 w 5"/>
                <a:gd name="T91" fmla="*/ 2 h 19"/>
                <a:gd name="T92" fmla="*/ 1 w 5"/>
                <a:gd name="T93" fmla="*/ 2 h 19"/>
                <a:gd name="T94" fmla="*/ 1 w 5"/>
                <a:gd name="T95" fmla="*/ 1 h 19"/>
                <a:gd name="T96" fmla="*/ 1 w 5"/>
                <a:gd name="T97" fmla="*/ 1 h 19"/>
                <a:gd name="T98" fmla="*/ 2 w 5"/>
                <a:gd name="T99" fmla="*/ 2 h 19"/>
                <a:gd name="T100" fmla="*/ 2 w 5"/>
                <a:gd name="T101" fmla="*/ 2 h 19"/>
                <a:gd name="T102" fmla="*/ 2 w 5"/>
                <a:gd name="T103" fmla="*/ 3 h 19"/>
                <a:gd name="T104" fmla="*/ 2 w 5"/>
                <a:gd name="T105" fmla="*/ 5 h 19"/>
                <a:gd name="T106" fmla="*/ 3 w 5"/>
                <a:gd name="T107" fmla="*/ 5 h 19"/>
                <a:gd name="T108" fmla="*/ 3 w 5"/>
                <a:gd name="T109" fmla="*/ 6 h 19"/>
                <a:gd name="T110" fmla="*/ 3 w 5"/>
                <a:gd name="T111" fmla="*/ 8 h 19"/>
                <a:gd name="T112" fmla="*/ 3 w 5"/>
                <a:gd name="T113" fmla="*/ 8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 h="19">
                  <a:moveTo>
                    <a:pt x="3" y="8"/>
                  </a:moveTo>
                  <a:lnTo>
                    <a:pt x="3" y="9"/>
                  </a:lnTo>
                  <a:lnTo>
                    <a:pt x="3" y="10"/>
                  </a:lnTo>
                  <a:lnTo>
                    <a:pt x="3" y="11"/>
                  </a:lnTo>
                  <a:lnTo>
                    <a:pt x="4" y="11"/>
                  </a:lnTo>
                  <a:lnTo>
                    <a:pt x="4" y="12"/>
                  </a:lnTo>
                  <a:lnTo>
                    <a:pt x="4" y="13"/>
                  </a:lnTo>
                  <a:lnTo>
                    <a:pt x="4" y="14"/>
                  </a:lnTo>
                  <a:lnTo>
                    <a:pt x="4" y="14"/>
                  </a:lnTo>
                  <a:lnTo>
                    <a:pt x="4" y="15"/>
                  </a:lnTo>
                  <a:lnTo>
                    <a:pt x="3" y="16"/>
                  </a:lnTo>
                  <a:lnTo>
                    <a:pt x="3" y="16"/>
                  </a:lnTo>
                  <a:lnTo>
                    <a:pt x="2" y="16"/>
                  </a:lnTo>
                  <a:lnTo>
                    <a:pt x="2" y="15"/>
                  </a:lnTo>
                  <a:lnTo>
                    <a:pt x="2" y="16"/>
                  </a:lnTo>
                  <a:lnTo>
                    <a:pt x="2" y="16"/>
                  </a:lnTo>
                  <a:lnTo>
                    <a:pt x="2" y="17"/>
                  </a:lnTo>
                  <a:lnTo>
                    <a:pt x="2" y="17"/>
                  </a:lnTo>
                  <a:lnTo>
                    <a:pt x="2" y="17"/>
                  </a:lnTo>
                  <a:lnTo>
                    <a:pt x="3" y="17"/>
                  </a:lnTo>
                  <a:lnTo>
                    <a:pt x="3" y="18"/>
                  </a:lnTo>
                  <a:lnTo>
                    <a:pt x="3" y="18"/>
                  </a:lnTo>
                  <a:lnTo>
                    <a:pt x="4" y="17"/>
                  </a:lnTo>
                  <a:lnTo>
                    <a:pt x="4" y="16"/>
                  </a:lnTo>
                  <a:lnTo>
                    <a:pt x="4" y="15"/>
                  </a:lnTo>
                  <a:lnTo>
                    <a:pt x="4" y="14"/>
                  </a:lnTo>
                  <a:lnTo>
                    <a:pt x="4" y="12"/>
                  </a:lnTo>
                  <a:lnTo>
                    <a:pt x="4" y="11"/>
                  </a:lnTo>
                  <a:lnTo>
                    <a:pt x="4" y="9"/>
                  </a:lnTo>
                  <a:lnTo>
                    <a:pt x="4" y="8"/>
                  </a:lnTo>
                  <a:lnTo>
                    <a:pt x="4" y="7"/>
                  </a:lnTo>
                  <a:lnTo>
                    <a:pt x="3" y="5"/>
                  </a:lnTo>
                  <a:lnTo>
                    <a:pt x="3" y="4"/>
                  </a:lnTo>
                  <a:lnTo>
                    <a:pt x="3" y="3"/>
                  </a:lnTo>
                  <a:lnTo>
                    <a:pt x="2" y="2"/>
                  </a:lnTo>
                  <a:lnTo>
                    <a:pt x="2" y="1"/>
                  </a:lnTo>
                  <a:lnTo>
                    <a:pt x="2" y="0"/>
                  </a:lnTo>
                  <a:lnTo>
                    <a:pt x="1" y="0"/>
                  </a:lnTo>
                  <a:lnTo>
                    <a:pt x="0" y="1"/>
                  </a:lnTo>
                  <a:lnTo>
                    <a:pt x="0" y="2"/>
                  </a:lnTo>
                  <a:lnTo>
                    <a:pt x="0" y="2"/>
                  </a:lnTo>
                  <a:lnTo>
                    <a:pt x="0" y="3"/>
                  </a:lnTo>
                  <a:lnTo>
                    <a:pt x="0" y="4"/>
                  </a:lnTo>
                  <a:lnTo>
                    <a:pt x="0" y="3"/>
                  </a:lnTo>
                  <a:lnTo>
                    <a:pt x="0" y="2"/>
                  </a:lnTo>
                  <a:lnTo>
                    <a:pt x="0" y="2"/>
                  </a:lnTo>
                  <a:lnTo>
                    <a:pt x="1" y="2"/>
                  </a:lnTo>
                  <a:lnTo>
                    <a:pt x="1" y="1"/>
                  </a:lnTo>
                  <a:lnTo>
                    <a:pt x="1" y="1"/>
                  </a:lnTo>
                  <a:lnTo>
                    <a:pt x="2" y="2"/>
                  </a:lnTo>
                  <a:lnTo>
                    <a:pt x="2" y="2"/>
                  </a:lnTo>
                  <a:lnTo>
                    <a:pt x="2" y="3"/>
                  </a:lnTo>
                  <a:lnTo>
                    <a:pt x="2" y="5"/>
                  </a:lnTo>
                  <a:lnTo>
                    <a:pt x="3" y="5"/>
                  </a:lnTo>
                  <a:lnTo>
                    <a:pt x="3" y="6"/>
                  </a:lnTo>
                  <a:lnTo>
                    <a:pt x="3" y="8"/>
                  </a:lnTo>
                  <a:lnTo>
                    <a:pt x="3" y="8"/>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75" name="Freeform 672"/>
            <p:cNvSpPr>
              <a:spLocks/>
            </p:cNvSpPr>
            <p:nvPr/>
          </p:nvSpPr>
          <p:spPr bwMode="auto">
            <a:xfrm>
              <a:off x="794" y="3783"/>
              <a:ext cx="6" cy="20"/>
            </a:xfrm>
            <a:custGeom>
              <a:avLst/>
              <a:gdLst>
                <a:gd name="T0" fmla="*/ 4 w 6"/>
                <a:gd name="T1" fmla="*/ 11 h 20"/>
                <a:gd name="T2" fmla="*/ 4 w 6"/>
                <a:gd name="T3" fmla="*/ 11 h 20"/>
                <a:gd name="T4" fmla="*/ 4 w 6"/>
                <a:gd name="T5" fmla="*/ 12 h 20"/>
                <a:gd name="T6" fmla="*/ 3 w 6"/>
                <a:gd name="T7" fmla="*/ 14 h 20"/>
                <a:gd name="T8" fmla="*/ 3 w 6"/>
                <a:gd name="T9" fmla="*/ 15 h 20"/>
                <a:gd name="T10" fmla="*/ 2 w 6"/>
                <a:gd name="T11" fmla="*/ 15 h 20"/>
                <a:gd name="T12" fmla="*/ 2 w 6"/>
                <a:gd name="T13" fmla="*/ 16 h 20"/>
                <a:gd name="T14" fmla="*/ 2 w 6"/>
                <a:gd name="T15" fmla="*/ 17 h 20"/>
                <a:gd name="T16" fmla="*/ 1 w 6"/>
                <a:gd name="T17" fmla="*/ 17 h 20"/>
                <a:gd name="T18" fmla="*/ 1 w 6"/>
                <a:gd name="T19" fmla="*/ 17 h 20"/>
                <a:gd name="T20" fmla="*/ 1 w 6"/>
                <a:gd name="T21" fmla="*/ 16 h 20"/>
                <a:gd name="T22" fmla="*/ 0 w 6"/>
                <a:gd name="T23" fmla="*/ 16 h 20"/>
                <a:gd name="T24" fmla="*/ 0 w 6"/>
                <a:gd name="T25" fmla="*/ 15 h 20"/>
                <a:gd name="T26" fmla="*/ 0 w 6"/>
                <a:gd name="T27" fmla="*/ 16 h 20"/>
                <a:gd name="T28" fmla="*/ 0 w 6"/>
                <a:gd name="T29" fmla="*/ 17 h 20"/>
                <a:gd name="T30" fmla="*/ 0 w 6"/>
                <a:gd name="T31" fmla="*/ 17 h 20"/>
                <a:gd name="T32" fmla="*/ 1 w 6"/>
                <a:gd name="T33" fmla="*/ 18 h 20"/>
                <a:gd name="T34" fmla="*/ 1 w 6"/>
                <a:gd name="T35" fmla="*/ 19 h 20"/>
                <a:gd name="T36" fmla="*/ 1 w 6"/>
                <a:gd name="T37" fmla="*/ 18 h 20"/>
                <a:gd name="T38" fmla="*/ 2 w 6"/>
                <a:gd name="T39" fmla="*/ 17 h 20"/>
                <a:gd name="T40" fmla="*/ 3 w 6"/>
                <a:gd name="T41" fmla="*/ 17 h 20"/>
                <a:gd name="T42" fmla="*/ 3 w 6"/>
                <a:gd name="T43" fmla="*/ 16 h 20"/>
                <a:gd name="T44" fmla="*/ 4 w 6"/>
                <a:gd name="T45" fmla="*/ 14 h 20"/>
                <a:gd name="T46" fmla="*/ 4 w 6"/>
                <a:gd name="T47" fmla="*/ 14 h 20"/>
                <a:gd name="T48" fmla="*/ 4 w 6"/>
                <a:gd name="T49" fmla="*/ 12 h 20"/>
                <a:gd name="T50" fmla="*/ 5 w 6"/>
                <a:gd name="T51" fmla="*/ 11 h 20"/>
                <a:gd name="T52" fmla="*/ 5 w 6"/>
                <a:gd name="T53" fmla="*/ 9 h 20"/>
                <a:gd name="T54" fmla="*/ 5 w 6"/>
                <a:gd name="T55" fmla="*/ 8 h 20"/>
                <a:gd name="T56" fmla="*/ 5 w 6"/>
                <a:gd name="T57" fmla="*/ 6 h 20"/>
                <a:gd name="T58" fmla="*/ 5 w 6"/>
                <a:gd name="T59" fmla="*/ 5 h 20"/>
                <a:gd name="T60" fmla="*/ 5 w 6"/>
                <a:gd name="T61" fmla="*/ 4 h 20"/>
                <a:gd name="T62" fmla="*/ 5 w 6"/>
                <a:gd name="T63" fmla="*/ 2 h 20"/>
                <a:gd name="T64" fmla="*/ 5 w 6"/>
                <a:gd name="T65" fmla="*/ 2 h 20"/>
                <a:gd name="T66" fmla="*/ 5 w 6"/>
                <a:gd name="T67" fmla="*/ 0 h 20"/>
                <a:gd name="T68" fmla="*/ 4 w 6"/>
                <a:gd name="T69" fmla="*/ 1 h 20"/>
                <a:gd name="T70" fmla="*/ 4 w 6"/>
                <a:gd name="T71" fmla="*/ 1 h 20"/>
                <a:gd name="T72" fmla="*/ 3 w 6"/>
                <a:gd name="T73" fmla="*/ 2 h 20"/>
                <a:gd name="T74" fmla="*/ 3 w 6"/>
                <a:gd name="T75" fmla="*/ 2 h 20"/>
                <a:gd name="T76" fmla="*/ 3 w 6"/>
                <a:gd name="T77" fmla="*/ 2 h 20"/>
                <a:gd name="T78" fmla="*/ 2 w 6"/>
                <a:gd name="T79" fmla="*/ 2 h 20"/>
                <a:gd name="T80" fmla="*/ 2 w 6"/>
                <a:gd name="T81" fmla="*/ 3 h 20"/>
                <a:gd name="T82" fmla="*/ 2 w 6"/>
                <a:gd name="T83" fmla="*/ 4 h 20"/>
                <a:gd name="T84" fmla="*/ 2 w 6"/>
                <a:gd name="T85" fmla="*/ 3 h 20"/>
                <a:gd name="T86" fmla="*/ 3 w 6"/>
                <a:gd name="T87" fmla="*/ 2 h 20"/>
                <a:gd name="T88" fmla="*/ 3 w 6"/>
                <a:gd name="T89" fmla="*/ 2 h 20"/>
                <a:gd name="T90" fmla="*/ 4 w 6"/>
                <a:gd name="T91" fmla="*/ 2 h 20"/>
                <a:gd name="T92" fmla="*/ 4 w 6"/>
                <a:gd name="T93" fmla="*/ 2 h 20"/>
                <a:gd name="T94" fmla="*/ 4 w 6"/>
                <a:gd name="T95" fmla="*/ 3 h 20"/>
                <a:gd name="T96" fmla="*/ 5 w 6"/>
                <a:gd name="T97" fmla="*/ 3 h 20"/>
                <a:gd name="T98" fmla="*/ 5 w 6"/>
                <a:gd name="T99" fmla="*/ 4 h 20"/>
                <a:gd name="T100" fmla="*/ 5 w 6"/>
                <a:gd name="T101" fmla="*/ 5 h 20"/>
                <a:gd name="T102" fmla="*/ 5 w 6"/>
                <a:gd name="T103" fmla="*/ 5 h 20"/>
                <a:gd name="T104" fmla="*/ 5 w 6"/>
                <a:gd name="T105" fmla="*/ 6 h 20"/>
                <a:gd name="T106" fmla="*/ 5 w 6"/>
                <a:gd name="T107" fmla="*/ 7 h 20"/>
                <a:gd name="T108" fmla="*/ 4 w 6"/>
                <a:gd name="T109" fmla="*/ 8 h 20"/>
                <a:gd name="T110" fmla="*/ 4 w 6"/>
                <a:gd name="T111" fmla="*/ 9 h 20"/>
                <a:gd name="T112" fmla="*/ 4 w 6"/>
                <a:gd name="T113" fmla="*/ 11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 h="20">
                  <a:moveTo>
                    <a:pt x="4" y="11"/>
                  </a:moveTo>
                  <a:lnTo>
                    <a:pt x="4" y="11"/>
                  </a:lnTo>
                  <a:lnTo>
                    <a:pt x="4" y="12"/>
                  </a:lnTo>
                  <a:lnTo>
                    <a:pt x="3" y="14"/>
                  </a:lnTo>
                  <a:lnTo>
                    <a:pt x="3" y="15"/>
                  </a:lnTo>
                  <a:lnTo>
                    <a:pt x="2" y="15"/>
                  </a:lnTo>
                  <a:lnTo>
                    <a:pt x="2" y="16"/>
                  </a:lnTo>
                  <a:lnTo>
                    <a:pt x="2" y="17"/>
                  </a:lnTo>
                  <a:lnTo>
                    <a:pt x="1" y="17"/>
                  </a:lnTo>
                  <a:lnTo>
                    <a:pt x="1" y="17"/>
                  </a:lnTo>
                  <a:lnTo>
                    <a:pt x="1" y="16"/>
                  </a:lnTo>
                  <a:lnTo>
                    <a:pt x="0" y="16"/>
                  </a:lnTo>
                  <a:lnTo>
                    <a:pt x="0" y="15"/>
                  </a:lnTo>
                  <a:lnTo>
                    <a:pt x="0" y="16"/>
                  </a:lnTo>
                  <a:lnTo>
                    <a:pt x="0" y="17"/>
                  </a:lnTo>
                  <a:lnTo>
                    <a:pt x="0" y="17"/>
                  </a:lnTo>
                  <a:lnTo>
                    <a:pt x="1" y="18"/>
                  </a:lnTo>
                  <a:lnTo>
                    <a:pt x="1" y="19"/>
                  </a:lnTo>
                  <a:lnTo>
                    <a:pt x="1" y="18"/>
                  </a:lnTo>
                  <a:lnTo>
                    <a:pt x="2" y="17"/>
                  </a:lnTo>
                  <a:lnTo>
                    <a:pt x="3" y="17"/>
                  </a:lnTo>
                  <a:lnTo>
                    <a:pt x="3" y="16"/>
                  </a:lnTo>
                  <a:lnTo>
                    <a:pt x="4" y="14"/>
                  </a:lnTo>
                  <a:lnTo>
                    <a:pt x="4" y="14"/>
                  </a:lnTo>
                  <a:lnTo>
                    <a:pt x="4" y="12"/>
                  </a:lnTo>
                  <a:lnTo>
                    <a:pt x="5" y="11"/>
                  </a:lnTo>
                  <a:lnTo>
                    <a:pt x="5" y="9"/>
                  </a:lnTo>
                  <a:lnTo>
                    <a:pt x="5" y="8"/>
                  </a:lnTo>
                  <a:lnTo>
                    <a:pt x="5" y="6"/>
                  </a:lnTo>
                  <a:lnTo>
                    <a:pt x="5" y="5"/>
                  </a:lnTo>
                  <a:lnTo>
                    <a:pt x="5" y="4"/>
                  </a:lnTo>
                  <a:lnTo>
                    <a:pt x="5" y="2"/>
                  </a:lnTo>
                  <a:lnTo>
                    <a:pt x="5" y="2"/>
                  </a:lnTo>
                  <a:lnTo>
                    <a:pt x="5" y="0"/>
                  </a:lnTo>
                  <a:lnTo>
                    <a:pt x="4" y="1"/>
                  </a:lnTo>
                  <a:lnTo>
                    <a:pt x="4" y="1"/>
                  </a:lnTo>
                  <a:lnTo>
                    <a:pt x="3" y="2"/>
                  </a:lnTo>
                  <a:lnTo>
                    <a:pt x="3" y="2"/>
                  </a:lnTo>
                  <a:lnTo>
                    <a:pt x="3" y="2"/>
                  </a:lnTo>
                  <a:lnTo>
                    <a:pt x="2" y="2"/>
                  </a:lnTo>
                  <a:lnTo>
                    <a:pt x="2" y="3"/>
                  </a:lnTo>
                  <a:lnTo>
                    <a:pt x="2" y="4"/>
                  </a:lnTo>
                  <a:lnTo>
                    <a:pt x="2" y="3"/>
                  </a:lnTo>
                  <a:lnTo>
                    <a:pt x="3" y="2"/>
                  </a:lnTo>
                  <a:lnTo>
                    <a:pt x="3" y="2"/>
                  </a:lnTo>
                  <a:lnTo>
                    <a:pt x="4" y="2"/>
                  </a:lnTo>
                  <a:lnTo>
                    <a:pt x="4" y="2"/>
                  </a:lnTo>
                  <a:lnTo>
                    <a:pt x="4" y="3"/>
                  </a:lnTo>
                  <a:lnTo>
                    <a:pt x="5" y="3"/>
                  </a:lnTo>
                  <a:lnTo>
                    <a:pt x="5" y="4"/>
                  </a:lnTo>
                  <a:lnTo>
                    <a:pt x="5" y="5"/>
                  </a:lnTo>
                  <a:lnTo>
                    <a:pt x="5" y="5"/>
                  </a:lnTo>
                  <a:lnTo>
                    <a:pt x="5" y="6"/>
                  </a:lnTo>
                  <a:lnTo>
                    <a:pt x="5" y="7"/>
                  </a:lnTo>
                  <a:lnTo>
                    <a:pt x="4" y="8"/>
                  </a:lnTo>
                  <a:lnTo>
                    <a:pt x="4" y="9"/>
                  </a:lnTo>
                  <a:lnTo>
                    <a:pt x="4" y="11"/>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76" name="Freeform 673"/>
            <p:cNvSpPr>
              <a:spLocks/>
            </p:cNvSpPr>
            <p:nvPr/>
          </p:nvSpPr>
          <p:spPr bwMode="auto">
            <a:xfrm>
              <a:off x="660" y="3740"/>
              <a:ext cx="18" cy="7"/>
            </a:xfrm>
            <a:custGeom>
              <a:avLst/>
              <a:gdLst>
                <a:gd name="T0" fmla="*/ 10 w 18"/>
                <a:gd name="T1" fmla="*/ 2 h 7"/>
                <a:gd name="T2" fmla="*/ 10 w 18"/>
                <a:gd name="T3" fmla="*/ 2 h 7"/>
                <a:gd name="T4" fmla="*/ 10 w 18"/>
                <a:gd name="T5" fmla="*/ 2 h 7"/>
                <a:gd name="T6" fmla="*/ 11 w 18"/>
                <a:gd name="T7" fmla="*/ 3 h 7"/>
                <a:gd name="T8" fmla="*/ 12 w 18"/>
                <a:gd name="T9" fmla="*/ 3 h 7"/>
                <a:gd name="T10" fmla="*/ 13 w 18"/>
                <a:gd name="T11" fmla="*/ 3 h 7"/>
                <a:gd name="T12" fmla="*/ 13 w 18"/>
                <a:gd name="T13" fmla="*/ 3 h 7"/>
                <a:gd name="T14" fmla="*/ 14 w 18"/>
                <a:gd name="T15" fmla="*/ 3 h 7"/>
                <a:gd name="T16" fmla="*/ 15 w 18"/>
                <a:gd name="T17" fmla="*/ 4 h 7"/>
                <a:gd name="T18" fmla="*/ 16 w 18"/>
                <a:gd name="T19" fmla="*/ 4 h 7"/>
                <a:gd name="T20" fmla="*/ 16 w 18"/>
                <a:gd name="T21" fmla="*/ 5 h 7"/>
                <a:gd name="T22" fmla="*/ 16 w 18"/>
                <a:gd name="T23" fmla="*/ 5 h 7"/>
                <a:gd name="T24" fmla="*/ 15 w 18"/>
                <a:gd name="T25" fmla="*/ 5 h 7"/>
                <a:gd name="T26" fmla="*/ 14 w 18"/>
                <a:gd name="T27" fmla="*/ 6 h 7"/>
                <a:gd name="T28" fmla="*/ 13 w 18"/>
                <a:gd name="T29" fmla="*/ 6 h 7"/>
                <a:gd name="T30" fmla="*/ 14 w 18"/>
                <a:gd name="T31" fmla="*/ 6 h 7"/>
                <a:gd name="T32" fmla="*/ 14 w 18"/>
                <a:gd name="T33" fmla="*/ 6 h 7"/>
                <a:gd name="T34" fmla="*/ 16 w 18"/>
                <a:gd name="T35" fmla="*/ 6 h 7"/>
                <a:gd name="T36" fmla="*/ 17 w 18"/>
                <a:gd name="T37" fmla="*/ 6 h 7"/>
                <a:gd name="T38" fmla="*/ 17 w 18"/>
                <a:gd name="T39" fmla="*/ 5 h 7"/>
                <a:gd name="T40" fmla="*/ 16 w 18"/>
                <a:gd name="T41" fmla="*/ 4 h 7"/>
                <a:gd name="T42" fmla="*/ 16 w 18"/>
                <a:gd name="T43" fmla="*/ 4 h 7"/>
                <a:gd name="T44" fmla="*/ 14 w 18"/>
                <a:gd name="T45" fmla="*/ 3 h 7"/>
                <a:gd name="T46" fmla="*/ 13 w 18"/>
                <a:gd name="T47" fmla="*/ 2 h 7"/>
                <a:gd name="T48" fmla="*/ 12 w 18"/>
                <a:gd name="T49" fmla="*/ 2 h 7"/>
                <a:gd name="T50" fmla="*/ 11 w 18"/>
                <a:gd name="T51" fmla="*/ 1 h 7"/>
                <a:gd name="T52" fmla="*/ 10 w 18"/>
                <a:gd name="T53" fmla="*/ 1 h 7"/>
                <a:gd name="T54" fmla="*/ 8 w 18"/>
                <a:gd name="T55" fmla="*/ 1 h 7"/>
                <a:gd name="T56" fmla="*/ 7 w 18"/>
                <a:gd name="T57" fmla="*/ 0 h 7"/>
                <a:gd name="T58" fmla="*/ 6 w 18"/>
                <a:gd name="T59" fmla="*/ 0 h 7"/>
                <a:gd name="T60" fmla="*/ 4 w 18"/>
                <a:gd name="T61" fmla="*/ 0 h 7"/>
                <a:gd name="T62" fmla="*/ 3 w 18"/>
                <a:gd name="T63" fmla="*/ 0 h 7"/>
                <a:gd name="T64" fmla="*/ 2 w 18"/>
                <a:gd name="T65" fmla="*/ 0 h 7"/>
                <a:gd name="T66" fmla="*/ 1 w 18"/>
                <a:gd name="T67" fmla="*/ 0 h 7"/>
                <a:gd name="T68" fmla="*/ 0 w 18"/>
                <a:gd name="T69" fmla="*/ 1 h 7"/>
                <a:gd name="T70" fmla="*/ 0 w 18"/>
                <a:gd name="T71" fmla="*/ 1 h 7"/>
                <a:gd name="T72" fmla="*/ 0 w 18"/>
                <a:gd name="T73" fmla="*/ 2 h 7"/>
                <a:gd name="T74" fmla="*/ 1 w 18"/>
                <a:gd name="T75" fmla="*/ 2 h 7"/>
                <a:gd name="T76" fmla="*/ 1 w 18"/>
                <a:gd name="T77" fmla="*/ 2 h 7"/>
                <a:gd name="T78" fmla="*/ 1 w 18"/>
                <a:gd name="T79" fmla="*/ 2 h 7"/>
                <a:gd name="T80" fmla="*/ 1 w 18"/>
                <a:gd name="T81" fmla="*/ 3 h 7"/>
                <a:gd name="T82" fmla="*/ 2 w 18"/>
                <a:gd name="T83" fmla="*/ 3 h 7"/>
                <a:gd name="T84" fmla="*/ 2 w 18"/>
                <a:gd name="T85" fmla="*/ 3 h 7"/>
                <a:gd name="T86" fmla="*/ 2 w 18"/>
                <a:gd name="T87" fmla="*/ 3 h 7"/>
                <a:gd name="T88" fmla="*/ 1 w 18"/>
                <a:gd name="T89" fmla="*/ 2 h 7"/>
                <a:gd name="T90" fmla="*/ 1 w 18"/>
                <a:gd name="T91" fmla="*/ 2 h 7"/>
                <a:gd name="T92" fmla="*/ 1 w 18"/>
                <a:gd name="T93" fmla="*/ 2 h 7"/>
                <a:gd name="T94" fmla="*/ 1 w 18"/>
                <a:gd name="T95" fmla="*/ 1 h 7"/>
                <a:gd name="T96" fmla="*/ 1 w 18"/>
                <a:gd name="T97" fmla="*/ 1 h 7"/>
                <a:gd name="T98" fmla="*/ 1 w 18"/>
                <a:gd name="T99" fmla="*/ 1 h 7"/>
                <a:gd name="T100" fmla="*/ 2 w 18"/>
                <a:gd name="T101" fmla="*/ 1 h 7"/>
                <a:gd name="T102" fmla="*/ 3 w 18"/>
                <a:gd name="T103" fmla="*/ 1 h 7"/>
                <a:gd name="T104" fmla="*/ 4 w 18"/>
                <a:gd name="T105" fmla="*/ 1 h 7"/>
                <a:gd name="T106" fmla="*/ 4 w 18"/>
                <a:gd name="T107" fmla="*/ 1 h 7"/>
                <a:gd name="T108" fmla="*/ 5 w 18"/>
                <a:gd name="T109" fmla="*/ 1 h 7"/>
                <a:gd name="T110" fmla="*/ 6 w 18"/>
                <a:gd name="T111" fmla="*/ 1 h 7"/>
                <a:gd name="T112" fmla="*/ 7 w 18"/>
                <a:gd name="T113" fmla="*/ 1 h 7"/>
                <a:gd name="T114" fmla="*/ 8 w 18"/>
                <a:gd name="T115" fmla="*/ 2 h 7"/>
                <a:gd name="T116" fmla="*/ 10 w 18"/>
                <a:gd name="T117" fmla="*/ 2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8" h="7">
                  <a:moveTo>
                    <a:pt x="10" y="2"/>
                  </a:moveTo>
                  <a:lnTo>
                    <a:pt x="10" y="2"/>
                  </a:lnTo>
                  <a:lnTo>
                    <a:pt x="10" y="2"/>
                  </a:lnTo>
                  <a:lnTo>
                    <a:pt x="11" y="3"/>
                  </a:lnTo>
                  <a:lnTo>
                    <a:pt x="12" y="3"/>
                  </a:lnTo>
                  <a:lnTo>
                    <a:pt x="13" y="3"/>
                  </a:lnTo>
                  <a:lnTo>
                    <a:pt x="13" y="3"/>
                  </a:lnTo>
                  <a:lnTo>
                    <a:pt x="14" y="3"/>
                  </a:lnTo>
                  <a:lnTo>
                    <a:pt x="15" y="4"/>
                  </a:lnTo>
                  <a:lnTo>
                    <a:pt x="16" y="4"/>
                  </a:lnTo>
                  <a:lnTo>
                    <a:pt x="16" y="5"/>
                  </a:lnTo>
                  <a:lnTo>
                    <a:pt x="16" y="5"/>
                  </a:lnTo>
                  <a:lnTo>
                    <a:pt x="15" y="5"/>
                  </a:lnTo>
                  <a:lnTo>
                    <a:pt x="14" y="6"/>
                  </a:lnTo>
                  <a:lnTo>
                    <a:pt x="13" y="6"/>
                  </a:lnTo>
                  <a:lnTo>
                    <a:pt x="14" y="6"/>
                  </a:lnTo>
                  <a:lnTo>
                    <a:pt x="14" y="6"/>
                  </a:lnTo>
                  <a:lnTo>
                    <a:pt x="16" y="6"/>
                  </a:lnTo>
                  <a:lnTo>
                    <a:pt x="17" y="6"/>
                  </a:lnTo>
                  <a:lnTo>
                    <a:pt x="17" y="5"/>
                  </a:lnTo>
                  <a:lnTo>
                    <a:pt x="16" y="4"/>
                  </a:lnTo>
                  <a:lnTo>
                    <a:pt x="16" y="4"/>
                  </a:lnTo>
                  <a:lnTo>
                    <a:pt x="14" y="3"/>
                  </a:lnTo>
                  <a:lnTo>
                    <a:pt x="13" y="2"/>
                  </a:lnTo>
                  <a:lnTo>
                    <a:pt x="12" y="2"/>
                  </a:lnTo>
                  <a:lnTo>
                    <a:pt x="11" y="1"/>
                  </a:lnTo>
                  <a:lnTo>
                    <a:pt x="10" y="1"/>
                  </a:lnTo>
                  <a:lnTo>
                    <a:pt x="8" y="1"/>
                  </a:lnTo>
                  <a:lnTo>
                    <a:pt x="7" y="0"/>
                  </a:lnTo>
                  <a:lnTo>
                    <a:pt x="6" y="0"/>
                  </a:lnTo>
                  <a:lnTo>
                    <a:pt x="4" y="0"/>
                  </a:lnTo>
                  <a:lnTo>
                    <a:pt x="3" y="0"/>
                  </a:lnTo>
                  <a:lnTo>
                    <a:pt x="2" y="0"/>
                  </a:lnTo>
                  <a:lnTo>
                    <a:pt x="1" y="0"/>
                  </a:lnTo>
                  <a:lnTo>
                    <a:pt x="0" y="1"/>
                  </a:lnTo>
                  <a:lnTo>
                    <a:pt x="0" y="1"/>
                  </a:lnTo>
                  <a:lnTo>
                    <a:pt x="0" y="2"/>
                  </a:lnTo>
                  <a:lnTo>
                    <a:pt x="1" y="2"/>
                  </a:lnTo>
                  <a:lnTo>
                    <a:pt x="1" y="2"/>
                  </a:lnTo>
                  <a:lnTo>
                    <a:pt x="1" y="2"/>
                  </a:lnTo>
                  <a:lnTo>
                    <a:pt x="1" y="3"/>
                  </a:lnTo>
                  <a:lnTo>
                    <a:pt x="2" y="3"/>
                  </a:lnTo>
                  <a:lnTo>
                    <a:pt x="2" y="3"/>
                  </a:lnTo>
                  <a:lnTo>
                    <a:pt x="2" y="3"/>
                  </a:lnTo>
                  <a:lnTo>
                    <a:pt x="1" y="2"/>
                  </a:lnTo>
                  <a:lnTo>
                    <a:pt x="1" y="2"/>
                  </a:lnTo>
                  <a:lnTo>
                    <a:pt x="1" y="2"/>
                  </a:lnTo>
                  <a:lnTo>
                    <a:pt x="1" y="1"/>
                  </a:lnTo>
                  <a:lnTo>
                    <a:pt x="1" y="1"/>
                  </a:lnTo>
                  <a:lnTo>
                    <a:pt x="1" y="1"/>
                  </a:lnTo>
                  <a:lnTo>
                    <a:pt x="2" y="1"/>
                  </a:lnTo>
                  <a:lnTo>
                    <a:pt x="3" y="1"/>
                  </a:lnTo>
                  <a:lnTo>
                    <a:pt x="4" y="1"/>
                  </a:lnTo>
                  <a:lnTo>
                    <a:pt x="4" y="1"/>
                  </a:lnTo>
                  <a:lnTo>
                    <a:pt x="5" y="1"/>
                  </a:lnTo>
                  <a:lnTo>
                    <a:pt x="6" y="1"/>
                  </a:lnTo>
                  <a:lnTo>
                    <a:pt x="7" y="1"/>
                  </a:lnTo>
                  <a:lnTo>
                    <a:pt x="8" y="2"/>
                  </a:lnTo>
                  <a:lnTo>
                    <a:pt x="10" y="2"/>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77" name="Freeform 674"/>
            <p:cNvSpPr>
              <a:spLocks/>
            </p:cNvSpPr>
            <p:nvPr/>
          </p:nvSpPr>
          <p:spPr bwMode="auto">
            <a:xfrm>
              <a:off x="714" y="3792"/>
              <a:ext cx="21" cy="3"/>
            </a:xfrm>
            <a:custGeom>
              <a:avLst/>
              <a:gdLst>
                <a:gd name="T0" fmla="*/ 10 w 21"/>
                <a:gd name="T1" fmla="*/ 2 h 3"/>
                <a:gd name="T2" fmla="*/ 8 w 21"/>
                <a:gd name="T3" fmla="*/ 2 h 3"/>
                <a:gd name="T4" fmla="*/ 7 w 21"/>
                <a:gd name="T5" fmla="*/ 2 h 3"/>
                <a:gd name="T6" fmla="*/ 6 w 21"/>
                <a:gd name="T7" fmla="*/ 2 h 3"/>
                <a:gd name="T8" fmla="*/ 5 w 21"/>
                <a:gd name="T9" fmla="*/ 2 h 3"/>
                <a:gd name="T10" fmla="*/ 5 w 21"/>
                <a:gd name="T11" fmla="*/ 2 h 3"/>
                <a:gd name="T12" fmla="*/ 4 w 21"/>
                <a:gd name="T13" fmla="*/ 2 h 3"/>
                <a:gd name="T14" fmla="*/ 3 w 21"/>
                <a:gd name="T15" fmla="*/ 1 h 3"/>
                <a:gd name="T16" fmla="*/ 2 w 21"/>
                <a:gd name="T17" fmla="*/ 1 h 3"/>
                <a:gd name="T18" fmla="*/ 2 w 21"/>
                <a:gd name="T19" fmla="*/ 1 h 3"/>
                <a:gd name="T20" fmla="*/ 2 w 21"/>
                <a:gd name="T21" fmla="*/ 1 h 3"/>
                <a:gd name="T22" fmla="*/ 3 w 21"/>
                <a:gd name="T23" fmla="*/ 1 h 3"/>
                <a:gd name="T24" fmla="*/ 4 w 21"/>
                <a:gd name="T25" fmla="*/ 0 h 3"/>
                <a:gd name="T26" fmla="*/ 3 w 21"/>
                <a:gd name="T27" fmla="*/ 0 h 3"/>
                <a:gd name="T28" fmla="*/ 2 w 21"/>
                <a:gd name="T29" fmla="*/ 0 h 3"/>
                <a:gd name="T30" fmla="*/ 2 w 21"/>
                <a:gd name="T31" fmla="*/ 1 h 3"/>
                <a:gd name="T32" fmla="*/ 2 w 21"/>
                <a:gd name="T33" fmla="*/ 1 h 3"/>
                <a:gd name="T34" fmla="*/ 2 w 21"/>
                <a:gd name="T35" fmla="*/ 1 h 3"/>
                <a:gd name="T36" fmla="*/ 1 w 21"/>
                <a:gd name="T37" fmla="*/ 1 h 3"/>
                <a:gd name="T38" fmla="*/ 1 w 21"/>
                <a:gd name="T39" fmla="*/ 1 h 3"/>
                <a:gd name="T40" fmla="*/ 0 w 21"/>
                <a:gd name="T41" fmla="*/ 1 h 3"/>
                <a:gd name="T42" fmla="*/ 1 w 21"/>
                <a:gd name="T43" fmla="*/ 1 h 3"/>
                <a:gd name="T44" fmla="*/ 2 w 21"/>
                <a:gd name="T45" fmla="*/ 2 h 3"/>
                <a:gd name="T46" fmla="*/ 3 w 21"/>
                <a:gd name="T47" fmla="*/ 2 h 3"/>
                <a:gd name="T48" fmla="*/ 5 w 21"/>
                <a:gd name="T49" fmla="*/ 2 h 3"/>
                <a:gd name="T50" fmla="*/ 5 w 21"/>
                <a:gd name="T51" fmla="*/ 2 h 3"/>
                <a:gd name="T52" fmla="*/ 7 w 21"/>
                <a:gd name="T53" fmla="*/ 2 h 3"/>
                <a:gd name="T54" fmla="*/ 8 w 21"/>
                <a:gd name="T55" fmla="*/ 2 h 3"/>
                <a:gd name="T56" fmla="*/ 10 w 21"/>
                <a:gd name="T57" fmla="*/ 2 h 3"/>
                <a:gd name="T58" fmla="*/ 12 w 21"/>
                <a:gd name="T59" fmla="*/ 2 h 3"/>
                <a:gd name="T60" fmla="*/ 13 w 21"/>
                <a:gd name="T61" fmla="*/ 2 h 3"/>
                <a:gd name="T62" fmla="*/ 15 w 21"/>
                <a:gd name="T63" fmla="*/ 2 h 3"/>
                <a:gd name="T64" fmla="*/ 16 w 21"/>
                <a:gd name="T65" fmla="*/ 2 h 3"/>
                <a:gd name="T66" fmla="*/ 17 w 21"/>
                <a:gd name="T67" fmla="*/ 2 h 3"/>
                <a:gd name="T68" fmla="*/ 18 w 21"/>
                <a:gd name="T69" fmla="*/ 1 h 3"/>
                <a:gd name="T70" fmla="*/ 19 w 21"/>
                <a:gd name="T71" fmla="*/ 1 h 3"/>
                <a:gd name="T72" fmla="*/ 20 w 21"/>
                <a:gd name="T73" fmla="*/ 1 h 3"/>
                <a:gd name="T74" fmla="*/ 19 w 21"/>
                <a:gd name="T75" fmla="*/ 1 h 3"/>
                <a:gd name="T76" fmla="*/ 19 w 21"/>
                <a:gd name="T77" fmla="*/ 1 h 3"/>
                <a:gd name="T78" fmla="*/ 18 w 21"/>
                <a:gd name="T79" fmla="*/ 1 h 3"/>
                <a:gd name="T80" fmla="*/ 18 w 21"/>
                <a:gd name="T81" fmla="*/ 0 h 3"/>
                <a:gd name="T82" fmla="*/ 18 w 21"/>
                <a:gd name="T83" fmla="*/ 0 h 3"/>
                <a:gd name="T84" fmla="*/ 16 w 21"/>
                <a:gd name="T85" fmla="*/ 0 h 3"/>
                <a:gd name="T86" fmla="*/ 15 w 21"/>
                <a:gd name="T87" fmla="*/ 0 h 3"/>
                <a:gd name="T88" fmla="*/ 16 w 21"/>
                <a:gd name="T89" fmla="*/ 0 h 3"/>
                <a:gd name="T90" fmla="*/ 17 w 21"/>
                <a:gd name="T91" fmla="*/ 0 h 3"/>
                <a:gd name="T92" fmla="*/ 18 w 21"/>
                <a:gd name="T93" fmla="*/ 1 h 3"/>
                <a:gd name="T94" fmla="*/ 18 w 21"/>
                <a:gd name="T95" fmla="*/ 1 h 3"/>
                <a:gd name="T96" fmla="*/ 18 w 21"/>
                <a:gd name="T97" fmla="*/ 1 h 3"/>
                <a:gd name="T98" fmla="*/ 18 w 21"/>
                <a:gd name="T99" fmla="*/ 1 h 3"/>
                <a:gd name="T100" fmla="*/ 17 w 21"/>
                <a:gd name="T101" fmla="*/ 1 h 3"/>
                <a:gd name="T102" fmla="*/ 16 w 21"/>
                <a:gd name="T103" fmla="*/ 1 h 3"/>
                <a:gd name="T104" fmla="*/ 15 w 21"/>
                <a:gd name="T105" fmla="*/ 2 h 3"/>
                <a:gd name="T106" fmla="*/ 15 w 21"/>
                <a:gd name="T107" fmla="*/ 2 h 3"/>
                <a:gd name="T108" fmla="*/ 14 w 21"/>
                <a:gd name="T109" fmla="*/ 2 h 3"/>
                <a:gd name="T110" fmla="*/ 12 w 21"/>
                <a:gd name="T111" fmla="*/ 2 h 3"/>
                <a:gd name="T112" fmla="*/ 12 w 21"/>
                <a:gd name="T113" fmla="*/ 2 h 3"/>
                <a:gd name="T114" fmla="*/ 10 w 21"/>
                <a:gd name="T115" fmla="*/ 2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 h="3">
                  <a:moveTo>
                    <a:pt x="10" y="2"/>
                  </a:moveTo>
                  <a:lnTo>
                    <a:pt x="8" y="2"/>
                  </a:lnTo>
                  <a:lnTo>
                    <a:pt x="7" y="2"/>
                  </a:lnTo>
                  <a:lnTo>
                    <a:pt x="6" y="2"/>
                  </a:lnTo>
                  <a:lnTo>
                    <a:pt x="5" y="2"/>
                  </a:lnTo>
                  <a:lnTo>
                    <a:pt x="5" y="2"/>
                  </a:lnTo>
                  <a:lnTo>
                    <a:pt x="4" y="2"/>
                  </a:lnTo>
                  <a:lnTo>
                    <a:pt x="3" y="1"/>
                  </a:lnTo>
                  <a:lnTo>
                    <a:pt x="2" y="1"/>
                  </a:lnTo>
                  <a:lnTo>
                    <a:pt x="2" y="1"/>
                  </a:lnTo>
                  <a:lnTo>
                    <a:pt x="2" y="1"/>
                  </a:lnTo>
                  <a:lnTo>
                    <a:pt x="3" y="1"/>
                  </a:lnTo>
                  <a:lnTo>
                    <a:pt x="4" y="0"/>
                  </a:lnTo>
                  <a:lnTo>
                    <a:pt x="3" y="0"/>
                  </a:lnTo>
                  <a:lnTo>
                    <a:pt x="2" y="0"/>
                  </a:lnTo>
                  <a:lnTo>
                    <a:pt x="2" y="1"/>
                  </a:lnTo>
                  <a:lnTo>
                    <a:pt x="2" y="1"/>
                  </a:lnTo>
                  <a:lnTo>
                    <a:pt x="2" y="1"/>
                  </a:lnTo>
                  <a:lnTo>
                    <a:pt x="1" y="1"/>
                  </a:lnTo>
                  <a:lnTo>
                    <a:pt x="1" y="1"/>
                  </a:lnTo>
                  <a:lnTo>
                    <a:pt x="0" y="1"/>
                  </a:lnTo>
                  <a:lnTo>
                    <a:pt x="1" y="1"/>
                  </a:lnTo>
                  <a:lnTo>
                    <a:pt x="2" y="2"/>
                  </a:lnTo>
                  <a:lnTo>
                    <a:pt x="3" y="2"/>
                  </a:lnTo>
                  <a:lnTo>
                    <a:pt x="5" y="2"/>
                  </a:lnTo>
                  <a:lnTo>
                    <a:pt x="5" y="2"/>
                  </a:lnTo>
                  <a:lnTo>
                    <a:pt x="7" y="2"/>
                  </a:lnTo>
                  <a:lnTo>
                    <a:pt x="8" y="2"/>
                  </a:lnTo>
                  <a:lnTo>
                    <a:pt x="10" y="2"/>
                  </a:lnTo>
                  <a:lnTo>
                    <a:pt x="12" y="2"/>
                  </a:lnTo>
                  <a:lnTo>
                    <a:pt x="13" y="2"/>
                  </a:lnTo>
                  <a:lnTo>
                    <a:pt x="15" y="2"/>
                  </a:lnTo>
                  <a:lnTo>
                    <a:pt x="16" y="2"/>
                  </a:lnTo>
                  <a:lnTo>
                    <a:pt x="17" y="2"/>
                  </a:lnTo>
                  <a:lnTo>
                    <a:pt x="18" y="1"/>
                  </a:lnTo>
                  <a:lnTo>
                    <a:pt x="19" y="1"/>
                  </a:lnTo>
                  <a:lnTo>
                    <a:pt x="20" y="1"/>
                  </a:lnTo>
                  <a:lnTo>
                    <a:pt x="19" y="1"/>
                  </a:lnTo>
                  <a:lnTo>
                    <a:pt x="19" y="1"/>
                  </a:lnTo>
                  <a:lnTo>
                    <a:pt x="18" y="1"/>
                  </a:lnTo>
                  <a:lnTo>
                    <a:pt x="18" y="0"/>
                  </a:lnTo>
                  <a:lnTo>
                    <a:pt x="18" y="0"/>
                  </a:lnTo>
                  <a:lnTo>
                    <a:pt x="16" y="0"/>
                  </a:lnTo>
                  <a:lnTo>
                    <a:pt x="15" y="0"/>
                  </a:lnTo>
                  <a:lnTo>
                    <a:pt x="16" y="0"/>
                  </a:lnTo>
                  <a:lnTo>
                    <a:pt x="17" y="0"/>
                  </a:lnTo>
                  <a:lnTo>
                    <a:pt x="18" y="1"/>
                  </a:lnTo>
                  <a:lnTo>
                    <a:pt x="18" y="1"/>
                  </a:lnTo>
                  <a:lnTo>
                    <a:pt x="18" y="1"/>
                  </a:lnTo>
                  <a:lnTo>
                    <a:pt x="18" y="1"/>
                  </a:lnTo>
                  <a:lnTo>
                    <a:pt x="17" y="1"/>
                  </a:lnTo>
                  <a:lnTo>
                    <a:pt x="16" y="1"/>
                  </a:lnTo>
                  <a:lnTo>
                    <a:pt x="15" y="2"/>
                  </a:lnTo>
                  <a:lnTo>
                    <a:pt x="15" y="2"/>
                  </a:lnTo>
                  <a:lnTo>
                    <a:pt x="14" y="2"/>
                  </a:lnTo>
                  <a:lnTo>
                    <a:pt x="12" y="2"/>
                  </a:lnTo>
                  <a:lnTo>
                    <a:pt x="12" y="2"/>
                  </a:lnTo>
                  <a:lnTo>
                    <a:pt x="10" y="2"/>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78" name="Freeform 675"/>
            <p:cNvSpPr>
              <a:spLocks/>
            </p:cNvSpPr>
            <p:nvPr/>
          </p:nvSpPr>
          <p:spPr bwMode="auto">
            <a:xfrm>
              <a:off x="733" y="3799"/>
              <a:ext cx="17" cy="9"/>
            </a:xfrm>
            <a:custGeom>
              <a:avLst/>
              <a:gdLst>
                <a:gd name="T0" fmla="*/ 9 w 17"/>
                <a:gd name="T1" fmla="*/ 5 h 9"/>
                <a:gd name="T2" fmla="*/ 8 w 17"/>
                <a:gd name="T3" fmla="*/ 6 h 9"/>
                <a:gd name="T4" fmla="*/ 7 w 17"/>
                <a:gd name="T5" fmla="*/ 6 h 9"/>
                <a:gd name="T6" fmla="*/ 7 w 17"/>
                <a:gd name="T7" fmla="*/ 6 h 9"/>
                <a:gd name="T8" fmla="*/ 6 w 17"/>
                <a:gd name="T9" fmla="*/ 7 h 9"/>
                <a:gd name="T10" fmla="*/ 5 w 17"/>
                <a:gd name="T11" fmla="*/ 7 h 9"/>
                <a:gd name="T12" fmla="*/ 4 w 17"/>
                <a:gd name="T13" fmla="*/ 7 h 9"/>
                <a:gd name="T14" fmla="*/ 4 w 17"/>
                <a:gd name="T15" fmla="*/ 7 h 9"/>
                <a:gd name="T16" fmla="*/ 3 w 17"/>
                <a:gd name="T17" fmla="*/ 7 h 9"/>
                <a:gd name="T18" fmla="*/ 2 w 17"/>
                <a:gd name="T19" fmla="*/ 7 h 9"/>
                <a:gd name="T20" fmla="*/ 2 w 17"/>
                <a:gd name="T21" fmla="*/ 7 h 9"/>
                <a:gd name="T22" fmla="*/ 1 w 17"/>
                <a:gd name="T23" fmla="*/ 7 h 9"/>
                <a:gd name="T24" fmla="*/ 1 w 17"/>
                <a:gd name="T25" fmla="*/ 6 h 9"/>
                <a:gd name="T26" fmla="*/ 1 w 17"/>
                <a:gd name="T27" fmla="*/ 6 h 9"/>
                <a:gd name="T28" fmla="*/ 1 w 17"/>
                <a:gd name="T29" fmla="*/ 5 h 9"/>
                <a:gd name="T30" fmla="*/ 1 w 17"/>
                <a:gd name="T31" fmla="*/ 6 h 9"/>
                <a:gd name="T32" fmla="*/ 1 w 17"/>
                <a:gd name="T33" fmla="*/ 6 h 9"/>
                <a:gd name="T34" fmla="*/ 1 w 17"/>
                <a:gd name="T35" fmla="*/ 7 h 9"/>
                <a:gd name="T36" fmla="*/ 1 w 17"/>
                <a:gd name="T37" fmla="*/ 7 h 9"/>
                <a:gd name="T38" fmla="*/ 0 w 17"/>
                <a:gd name="T39" fmla="*/ 7 h 9"/>
                <a:gd name="T40" fmla="*/ 0 w 17"/>
                <a:gd name="T41" fmla="*/ 8 h 9"/>
                <a:gd name="T42" fmla="*/ 1 w 17"/>
                <a:gd name="T43" fmla="*/ 8 h 9"/>
                <a:gd name="T44" fmla="*/ 2 w 17"/>
                <a:gd name="T45" fmla="*/ 8 h 9"/>
                <a:gd name="T46" fmla="*/ 4 w 17"/>
                <a:gd name="T47" fmla="*/ 8 h 9"/>
                <a:gd name="T48" fmla="*/ 5 w 17"/>
                <a:gd name="T49" fmla="*/ 8 h 9"/>
                <a:gd name="T50" fmla="*/ 6 w 17"/>
                <a:gd name="T51" fmla="*/ 7 h 9"/>
                <a:gd name="T52" fmla="*/ 7 w 17"/>
                <a:gd name="T53" fmla="*/ 7 h 9"/>
                <a:gd name="T54" fmla="*/ 9 w 17"/>
                <a:gd name="T55" fmla="*/ 7 h 9"/>
                <a:gd name="T56" fmla="*/ 9 w 17"/>
                <a:gd name="T57" fmla="*/ 6 h 9"/>
                <a:gd name="T58" fmla="*/ 11 w 17"/>
                <a:gd name="T59" fmla="*/ 6 h 9"/>
                <a:gd name="T60" fmla="*/ 12 w 17"/>
                <a:gd name="T61" fmla="*/ 5 h 9"/>
                <a:gd name="T62" fmla="*/ 13 w 17"/>
                <a:gd name="T63" fmla="*/ 4 h 9"/>
                <a:gd name="T64" fmla="*/ 14 w 17"/>
                <a:gd name="T65" fmla="*/ 3 h 9"/>
                <a:gd name="T66" fmla="*/ 15 w 17"/>
                <a:gd name="T67" fmla="*/ 2 h 9"/>
                <a:gd name="T68" fmla="*/ 15 w 17"/>
                <a:gd name="T69" fmla="*/ 2 h 9"/>
                <a:gd name="T70" fmla="*/ 16 w 17"/>
                <a:gd name="T71" fmla="*/ 1 h 9"/>
                <a:gd name="T72" fmla="*/ 16 w 17"/>
                <a:gd name="T73" fmla="*/ 0 h 9"/>
                <a:gd name="T74" fmla="*/ 15 w 17"/>
                <a:gd name="T75" fmla="*/ 0 h 9"/>
                <a:gd name="T76" fmla="*/ 15 w 17"/>
                <a:gd name="T77" fmla="*/ 0 h 9"/>
                <a:gd name="T78" fmla="*/ 14 w 17"/>
                <a:gd name="T79" fmla="*/ 0 h 9"/>
                <a:gd name="T80" fmla="*/ 13 w 17"/>
                <a:gd name="T81" fmla="*/ 0 h 9"/>
                <a:gd name="T82" fmla="*/ 12 w 17"/>
                <a:gd name="T83" fmla="*/ 0 h 9"/>
                <a:gd name="T84" fmla="*/ 12 w 17"/>
                <a:gd name="T85" fmla="*/ 0 h 9"/>
                <a:gd name="T86" fmla="*/ 11 w 17"/>
                <a:gd name="T87" fmla="*/ 0 h 9"/>
                <a:gd name="T88" fmla="*/ 12 w 17"/>
                <a:gd name="T89" fmla="*/ 0 h 9"/>
                <a:gd name="T90" fmla="*/ 13 w 17"/>
                <a:gd name="T91" fmla="*/ 0 h 9"/>
                <a:gd name="T92" fmla="*/ 13 w 17"/>
                <a:gd name="T93" fmla="*/ 1 h 9"/>
                <a:gd name="T94" fmla="*/ 14 w 17"/>
                <a:gd name="T95" fmla="*/ 1 h 9"/>
                <a:gd name="T96" fmla="*/ 15 w 17"/>
                <a:gd name="T97" fmla="*/ 1 h 9"/>
                <a:gd name="T98" fmla="*/ 15 w 17"/>
                <a:gd name="T99" fmla="*/ 1 h 9"/>
                <a:gd name="T100" fmla="*/ 15 w 17"/>
                <a:gd name="T101" fmla="*/ 2 h 9"/>
                <a:gd name="T102" fmla="*/ 14 w 17"/>
                <a:gd name="T103" fmla="*/ 2 h 9"/>
                <a:gd name="T104" fmla="*/ 14 w 17"/>
                <a:gd name="T105" fmla="*/ 3 h 9"/>
                <a:gd name="T106" fmla="*/ 13 w 17"/>
                <a:gd name="T107" fmla="*/ 3 h 9"/>
                <a:gd name="T108" fmla="*/ 12 w 17"/>
                <a:gd name="T109" fmla="*/ 3 h 9"/>
                <a:gd name="T110" fmla="*/ 12 w 17"/>
                <a:gd name="T111" fmla="*/ 4 h 9"/>
                <a:gd name="T112" fmla="*/ 11 w 17"/>
                <a:gd name="T113" fmla="*/ 5 h 9"/>
                <a:gd name="T114" fmla="*/ 10 w 17"/>
                <a:gd name="T115" fmla="*/ 5 h 9"/>
                <a:gd name="T116" fmla="*/ 9 w 17"/>
                <a:gd name="T117"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7" h="9">
                  <a:moveTo>
                    <a:pt x="9" y="5"/>
                  </a:moveTo>
                  <a:lnTo>
                    <a:pt x="8" y="6"/>
                  </a:lnTo>
                  <a:lnTo>
                    <a:pt x="7" y="6"/>
                  </a:lnTo>
                  <a:lnTo>
                    <a:pt x="7" y="6"/>
                  </a:lnTo>
                  <a:lnTo>
                    <a:pt x="6" y="7"/>
                  </a:lnTo>
                  <a:lnTo>
                    <a:pt x="5" y="7"/>
                  </a:lnTo>
                  <a:lnTo>
                    <a:pt x="4" y="7"/>
                  </a:lnTo>
                  <a:lnTo>
                    <a:pt x="4" y="7"/>
                  </a:lnTo>
                  <a:lnTo>
                    <a:pt x="3" y="7"/>
                  </a:lnTo>
                  <a:lnTo>
                    <a:pt x="2" y="7"/>
                  </a:lnTo>
                  <a:lnTo>
                    <a:pt x="2" y="7"/>
                  </a:lnTo>
                  <a:lnTo>
                    <a:pt x="1" y="7"/>
                  </a:lnTo>
                  <a:lnTo>
                    <a:pt x="1" y="6"/>
                  </a:lnTo>
                  <a:lnTo>
                    <a:pt x="1" y="6"/>
                  </a:lnTo>
                  <a:lnTo>
                    <a:pt x="1" y="5"/>
                  </a:lnTo>
                  <a:lnTo>
                    <a:pt x="1" y="6"/>
                  </a:lnTo>
                  <a:lnTo>
                    <a:pt x="1" y="6"/>
                  </a:lnTo>
                  <a:lnTo>
                    <a:pt x="1" y="7"/>
                  </a:lnTo>
                  <a:lnTo>
                    <a:pt x="1" y="7"/>
                  </a:lnTo>
                  <a:lnTo>
                    <a:pt x="0" y="7"/>
                  </a:lnTo>
                  <a:lnTo>
                    <a:pt x="0" y="8"/>
                  </a:lnTo>
                  <a:lnTo>
                    <a:pt x="1" y="8"/>
                  </a:lnTo>
                  <a:lnTo>
                    <a:pt x="2" y="8"/>
                  </a:lnTo>
                  <a:lnTo>
                    <a:pt x="4" y="8"/>
                  </a:lnTo>
                  <a:lnTo>
                    <a:pt x="5" y="8"/>
                  </a:lnTo>
                  <a:lnTo>
                    <a:pt x="6" y="7"/>
                  </a:lnTo>
                  <a:lnTo>
                    <a:pt x="7" y="7"/>
                  </a:lnTo>
                  <a:lnTo>
                    <a:pt x="9" y="7"/>
                  </a:lnTo>
                  <a:lnTo>
                    <a:pt x="9" y="6"/>
                  </a:lnTo>
                  <a:lnTo>
                    <a:pt x="11" y="6"/>
                  </a:lnTo>
                  <a:lnTo>
                    <a:pt x="12" y="5"/>
                  </a:lnTo>
                  <a:lnTo>
                    <a:pt x="13" y="4"/>
                  </a:lnTo>
                  <a:lnTo>
                    <a:pt x="14" y="3"/>
                  </a:lnTo>
                  <a:lnTo>
                    <a:pt x="15" y="2"/>
                  </a:lnTo>
                  <a:lnTo>
                    <a:pt x="15" y="2"/>
                  </a:lnTo>
                  <a:lnTo>
                    <a:pt x="16" y="1"/>
                  </a:lnTo>
                  <a:lnTo>
                    <a:pt x="16" y="0"/>
                  </a:lnTo>
                  <a:lnTo>
                    <a:pt x="15" y="0"/>
                  </a:lnTo>
                  <a:lnTo>
                    <a:pt x="15" y="0"/>
                  </a:lnTo>
                  <a:lnTo>
                    <a:pt x="14" y="0"/>
                  </a:lnTo>
                  <a:lnTo>
                    <a:pt x="13" y="0"/>
                  </a:lnTo>
                  <a:lnTo>
                    <a:pt x="12" y="0"/>
                  </a:lnTo>
                  <a:lnTo>
                    <a:pt x="12" y="0"/>
                  </a:lnTo>
                  <a:lnTo>
                    <a:pt x="11" y="0"/>
                  </a:lnTo>
                  <a:lnTo>
                    <a:pt x="12" y="0"/>
                  </a:lnTo>
                  <a:lnTo>
                    <a:pt x="13" y="0"/>
                  </a:lnTo>
                  <a:lnTo>
                    <a:pt x="13" y="1"/>
                  </a:lnTo>
                  <a:lnTo>
                    <a:pt x="14" y="1"/>
                  </a:lnTo>
                  <a:lnTo>
                    <a:pt x="15" y="1"/>
                  </a:lnTo>
                  <a:lnTo>
                    <a:pt x="15" y="1"/>
                  </a:lnTo>
                  <a:lnTo>
                    <a:pt x="15" y="2"/>
                  </a:lnTo>
                  <a:lnTo>
                    <a:pt x="14" y="2"/>
                  </a:lnTo>
                  <a:lnTo>
                    <a:pt x="14" y="3"/>
                  </a:lnTo>
                  <a:lnTo>
                    <a:pt x="13" y="3"/>
                  </a:lnTo>
                  <a:lnTo>
                    <a:pt x="12" y="3"/>
                  </a:lnTo>
                  <a:lnTo>
                    <a:pt x="12" y="4"/>
                  </a:lnTo>
                  <a:lnTo>
                    <a:pt x="11" y="5"/>
                  </a:lnTo>
                  <a:lnTo>
                    <a:pt x="10" y="5"/>
                  </a:lnTo>
                  <a:lnTo>
                    <a:pt x="9" y="5"/>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79" name="Freeform 676"/>
            <p:cNvSpPr>
              <a:spLocks/>
            </p:cNvSpPr>
            <p:nvPr/>
          </p:nvSpPr>
          <p:spPr bwMode="auto">
            <a:xfrm>
              <a:off x="761" y="3807"/>
              <a:ext cx="18" cy="8"/>
            </a:xfrm>
            <a:custGeom>
              <a:avLst/>
              <a:gdLst>
                <a:gd name="T0" fmla="*/ 9 w 18"/>
                <a:gd name="T1" fmla="*/ 5 h 8"/>
                <a:gd name="T2" fmla="*/ 8 w 18"/>
                <a:gd name="T3" fmla="*/ 5 h 8"/>
                <a:gd name="T4" fmla="*/ 7 w 18"/>
                <a:gd name="T5" fmla="*/ 5 h 8"/>
                <a:gd name="T6" fmla="*/ 7 w 18"/>
                <a:gd name="T7" fmla="*/ 5 h 8"/>
                <a:gd name="T8" fmla="*/ 6 w 18"/>
                <a:gd name="T9" fmla="*/ 6 h 8"/>
                <a:gd name="T10" fmla="*/ 5 w 18"/>
                <a:gd name="T11" fmla="*/ 6 h 8"/>
                <a:gd name="T12" fmla="*/ 4 w 18"/>
                <a:gd name="T13" fmla="*/ 6 h 8"/>
                <a:gd name="T14" fmla="*/ 4 w 18"/>
                <a:gd name="T15" fmla="*/ 6 h 8"/>
                <a:gd name="T16" fmla="*/ 3 w 18"/>
                <a:gd name="T17" fmla="*/ 6 h 8"/>
                <a:gd name="T18" fmla="*/ 2 w 18"/>
                <a:gd name="T19" fmla="*/ 6 h 8"/>
                <a:gd name="T20" fmla="*/ 1 w 18"/>
                <a:gd name="T21" fmla="*/ 6 h 8"/>
                <a:gd name="T22" fmla="*/ 1 w 18"/>
                <a:gd name="T23" fmla="*/ 5 h 8"/>
                <a:gd name="T24" fmla="*/ 1 w 18"/>
                <a:gd name="T25" fmla="*/ 5 h 8"/>
                <a:gd name="T26" fmla="*/ 1 w 18"/>
                <a:gd name="T27" fmla="*/ 4 h 8"/>
                <a:gd name="T28" fmla="*/ 1 w 18"/>
                <a:gd name="T29" fmla="*/ 4 h 8"/>
                <a:gd name="T30" fmla="*/ 1 w 18"/>
                <a:gd name="T31" fmla="*/ 4 h 8"/>
                <a:gd name="T32" fmla="*/ 1 w 18"/>
                <a:gd name="T33" fmla="*/ 5 h 8"/>
                <a:gd name="T34" fmla="*/ 0 w 18"/>
                <a:gd name="T35" fmla="*/ 5 h 8"/>
                <a:gd name="T36" fmla="*/ 0 w 18"/>
                <a:gd name="T37" fmla="*/ 5 h 8"/>
                <a:gd name="T38" fmla="*/ 0 w 18"/>
                <a:gd name="T39" fmla="*/ 6 h 8"/>
                <a:gd name="T40" fmla="*/ 0 w 18"/>
                <a:gd name="T41" fmla="*/ 6 h 8"/>
                <a:gd name="T42" fmla="*/ 1 w 18"/>
                <a:gd name="T43" fmla="*/ 7 h 8"/>
                <a:gd name="T44" fmla="*/ 1 w 18"/>
                <a:gd name="T45" fmla="*/ 7 h 8"/>
                <a:gd name="T46" fmla="*/ 3 w 18"/>
                <a:gd name="T47" fmla="*/ 7 h 8"/>
                <a:gd name="T48" fmla="*/ 4 w 18"/>
                <a:gd name="T49" fmla="*/ 7 h 8"/>
                <a:gd name="T50" fmla="*/ 5 w 18"/>
                <a:gd name="T51" fmla="*/ 7 h 8"/>
                <a:gd name="T52" fmla="*/ 7 w 18"/>
                <a:gd name="T53" fmla="*/ 6 h 8"/>
                <a:gd name="T54" fmla="*/ 8 w 18"/>
                <a:gd name="T55" fmla="*/ 6 h 8"/>
                <a:gd name="T56" fmla="*/ 10 w 18"/>
                <a:gd name="T57" fmla="*/ 6 h 8"/>
                <a:gd name="T58" fmla="*/ 11 w 18"/>
                <a:gd name="T59" fmla="*/ 5 h 8"/>
                <a:gd name="T60" fmla="*/ 12 w 18"/>
                <a:gd name="T61" fmla="*/ 5 h 8"/>
                <a:gd name="T62" fmla="*/ 13 w 18"/>
                <a:gd name="T63" fmla="*/ 4 h 8"/>
                <a:gd name="T64" fmla="*/ 14 w 18"/>
                <a:gd name="T65" fmla="*/ 4 h 8"/>
                <a:gd name="T66" fmla="*/ 15 w 18"/>
                <a:gd name="T67" fmla="*/ 3 h 8"/>
                <a:gd name="T68" fmla="*/ 16 w 18"/>
                <a:gd name="T69" fmla="*/ 2 h 8"/>
                <a:gd name="T70" fmla="*/ 16 w 18"/>
                <a:gd name="T71" fmla="*/ 2 h 8"/>
                <a:gd name="T72" fmla="*/ 17 w 18"/>
                <a:gd name="T73" fmla="*/ 1 h 8"/>
                <a:gd name="T74" fmla="*/ 16 w 18"/>
                <a:gd name="T75" fmla="*/ 1 h 8"/>
                <a:gd name="T76" fmla="*/ 16 w 18"/>
                <a:gd name="T77" fmla="*/ 1 h 8"/>
                <a:gd name="T78" fmla="*/ 16 w 18"/>
                <a:gd name="T79" fmla="*/ 0 h 8"/>
                <a:gd name="T80" fmla="*/ 15 w 18"/>
                <a:gd name="T81" fmla="*/ 0 h 8"/>
                <a:gd name="T82" fmla="*/ 14 w 18"/>
                <a:gd name="T83" fmla="*/ 0 h 8"/>
                <a:gd name="T84" fmla="*/ 13 w 18"/>
                <a:gd name="T85" fmla="*/ 0 h 8"/>
                <a:gd name="T86" fmla="*/ 13 w 18"/>
                <a:gd name="T87" fmla="*/ 0 h 8"/>
                <a:gd name="T88" fmla="*/ 12 w 18"/>
                <a:gd name="T89" fmla="*/ 0 h 8"/>
                <a:gd name="T90" fmla="*/ 13 w 18"/>
                <a:gd name="T91" fmla="*/ 0 h 8"/>
                <a:gd name="T92" fmla="*/ 13 w 18"/>
                <a:gd name="T93" fmla="*/ 1 h 8"/>
                <a:gd name="T94" fmla="*/ 14 w 18"/>
                <a:gd name="T95" fmla="*/ 1 h 8"/>
                <a:gd name="T96" fmla="*/ 15 w 18"/>
                <a:gd name="T97" fmla="*/ 1 h 8"/>
                <a:gd name="T98" fmla="*/ 15 w 18"/>
                <a:gd name="T99" fmla="*/ 2 h 8"/>
                <a:gd name="T100" fmla="*/ 15 w 18"/>
                <a:gd name="T101" fmla="*/ 2 h 8"/>
                <a:gd name="T102" fmla="*/ 15 w 18"/>
                <a:gd name="T103" fmla="*/ 3 h 8"/>
                <a:gd name="T104" fmla="*/ 14 w 18"/>
                <a:gd name="T105" fmla="*/ 3 h 8"/>
                <a:gd name="T106" fmla="*/ 13 w 18"/>
                <a:gd name="T107" fmla="*/ 3 h 8"/>
                <a:gd name="T108" fmla="*/ 13 w 18"/>
                <a:gd name="T109" fmla="*/ 4 h 8"/>
                <a:gd name="T110" fmla="*/ 12 w 18"/>
                <a:gd name="T111" fmla="*/ 4 h 8"/>
                <a:gd name="T112" fmla="*/ 11 w 18"/>
                <a:gd name="T113" fmla="*/ 4 h 8"/>
                <a:gd name="T114" fmla="*/ 10 w 18"/>
                <a:gd name="T115" fmla="*/ 5 h 8"/>
                <a:gd name="T116" fmla="*/ 9 w 18"/>
                <a:gd name="T117"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8" h="8">
                  <a:moveTo>
                    <a:pt x="9" y="5"/>
                  </a:moveTo>
                  <a:lnTo>
                    <a:pt x="8" y="5"/>
                  </a:lnTo>
                  <a:lnTo>
                    <a:pt x="7" y="5"/>
                  </a:lnTo>
                  <a:lnTo>
                    <a:pt x="7" y="5"/>
                  </a:lnTo>
                  <a:lnTo>
                    <a:pt x="6" y="6"/>
                  </a:lnTo>
                  <a:lnTo>
                    <a:pt x="5" y="6"/>
                  </a:lnTo>
                  <a:lnTo>
                    <a:pt x="4" y="6"/>
                  </a:lnTo>
                  <a:lnTo>
                    <a:pt x="4" y="6"/>
                  </a:lnTo>
                  <a:lnTo>
                    <a:pt x="3" y="6"/>
                  </a:lnTo>
                  <a:lnTo>
                    <a:pt x="2" y="6"/>
                  </a:lnTo>
                  <a:lnTo>
                    <a:pt x="1" y="6"/>
                  </a:lnTo>
                  <a:lnTo>
                    <a:pt x="1" y="5"/>
                  </a:lnTo>
                  <a:lnTo>
                    <a:pt x="1" y="5"/>
                  </a:lnTo>
                  <a:lnTo>
                    <a:pt x="1" y="4"/>
                  </a:lnTo>
                  <a:lnTo>
                    <a:pt x="1" y="4"/>
                  </a:lnTo>
                  <a:lnTo>
                    <a:pt x="1" y="4"/>
                  </a:lnTo>
                  <a:lnTo>
                    <a:pt x="1" y="5"/>
                  </a:lnTo>
                  <a:lnTo>
                    <a:pt x="0" y="5"/>
                  </a:lnTo>
                  <a:lnTo>
                    <a:pt x="0" y="5"/>
                  </a:lnTo>
                  <a:lnTo>
                    <a:pt x="0" y="6"/>
                  </a:lnTo>
                  <a:lnTo>
                    <a:pt x="0" y="6"/>
                  </a:lnTo>
                  <a:lnTo>
                    <a:pt x="1" y="7"/>
                  </a:lnTo>
                  <a:lnTo>
                    <a:pt x="1" y="7"/>
                  </a:lnTo>
                  <a:lnTo>
                    <a:pt x="3" y="7"/>
                  </a:lnTo>
                  <a:lnTo>
                    <a:pt x="4" y="7"/>
                  </a:lnTo>
                  <a:lnTo>
                    <a:pt x="5" y="7"/>
                  </a:lnTo>
                  <a:lnTo>
                    <a:pt x="7" y="6"/>
                  </a:lnTo>
                  <a:lnTo>
                    <a:pt x="8" y="6"/>
                  </a:lnTo>
                  <a:lnTo>
                    <a:pt x="10" y="6"/>
                  </a:lnTo>
                  <a:lnTo>
                    <a:pt x="11" y="5"/>
                  </a:lnTo>
                  <a:lnTo>
                    <a:pt x="12" y="5"/>
                  </a:lnTo>
                  <a:lnTo>
                    <a:pt x="13" y="4"/>
                  </a:lnTo>
                  <a:lnTo>
                    <a:pt x="14" y="4"/>
                  </a:lnTo>
                  <a:lnTo>
                    <a:pt x="15" y="3"/>
                  </a:lnTo>
                  <a:lnTo>
                    <a:pt x="16" y="2"/>
                  </a:lnTo>
                  <a:lnTo>
                    <a:pt x="16" y="2"/>
                  </a:lnTo>
                  <a:lnTo>
                    <a:pt x="17" y="1"/>
                  </a:lnTo>
                  <a:lnTo>
                    <a:pt x="16" y="1"/>
                  </a:lnTo>
                  <a:lnTo>
                    <a:pt x="16" y="1"/>
                  </a:lnTo>
                  <a:lnTo>
                    <a:pt x="16" y="0"/>
                  </a:lnTo>
                  <a:lnTo>
                    <a:pt x="15" y="0"/>
                  </a:lnTo>
                  <a:lnTo>
                    <a:pt x="14" y="0"/>
                  </a:lnTo>
                  <a:lnTo>
                    <a:pt x="13" y="0"/>
                  </a:lnTo>
                  <a:lnTo>
                    <a:pt x="13" y="0"/>
                  </a:lnTo>
                  <a:lnTo>
                    <a:pt x="12" y="0"/>
                  </a:lnTo>
                  <a:lnTo>
                    <a:pt x="13" y="0"/>
                  </a:lnTo>
                  <a:lnTo>
                    <a:pt x="13" y="1"/>
                  </a:lnTo>
                  <a:lnTo>
                    <a:pt x="14" y="1"/>
                  </a:lnTo>
                  <a:lnTo>
                    <a:pt x="15" y="1"/>
                  </a:lnTo>
                  <a:lnTo>
                    <a:pt x="15" y="2"/>
                  </a:lnTo>
                  <a:lnTo>
                    <a:pt x="15" y="2"/>
                  </a:lnTo>
                  <a:lnTo>
                    <a:pt x="15" y="3"/>
                  </a:lnTo>
                  <a:lnTo>
                    <a:pt x="14" y="3"/>
                  </a:lnTo>
                  <a:lnTo>
                    <a:pt x="13" y="3"/>
                  </a:lnTo>
                  <a:lnTo>
                    <a:pt x="13" y="4"/>
                  </a:lnTo>
                  <a:lnTo>
                    <a:pt x="12" y="4"/>
                  </a:lnTo>
                  <a:lnTo>
                    <a:pt x="11" y="4"/>
                  </a:lnTo>
                  <a:lnTo>
                    <a:pt x="10" y="5"/>
                  </a:lnTo>
                  <a:lnTo>
                    <a:pt x="9" y="5"/>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80" name="Freeform 677"/>
            <p:cNvSpPr>
              <a:spLocks/>
            </p:cNvSpPr>
            <p:nvPr/>
          </p:nvSpPr>
          <p:spPr bwMode="auto">
            <a:xfrm>
              <a:off x="818" y="3811"/>
              <a:ext cx="8" cy="17"/>
            </a:xfrm>
            <a:custGeom>
              <a:avLst/>
              <a:gdLst>
                <a:gd name="T0" fmla="*/ 5 w 8"/>
                <a:gd name="T1" fmla="*/ 9 h 17"/>
                <a:gd name="T2" fmla="*/ 5 w 8"/>
                <a:gd name="T3" fmla="*/ 9 h 17"/>
                <a:gd name="T4" fmla="*/ 4 w 8"/>
                <a:gd name="T5" fmla="*/ 10 h 17"/>
                <a:gd name="T6" fmla="*/ 3 w 8"/>
                <a:gd name="T7" fmla="*/ 12 h 17"/>
                <a:gd name="T8" fmla="*/ 3 w 8"/>
                <a:gd name="T9" fmla="*/ 13 h 17"/>
                <a:gd name="T10" fmla="*/ 3 w 8"/>
                <a:gd name="T11" fmla="*/ 14 h 17"/>
                <a:gd name="T12" fmla="*/ 2 w 8"/>
                <a:gd name="T13" fmla="*/ 14 h 17"/>
                <a:gd name="T14" fmla="*/ 2 w 8"/>
                <a:gd name="T15" fmla="*/ 15 h 17"/>
                <a:gd name="T16" fmla="*/ 1 w 8"/>
                <a:gd name="T17" fmla="*/ 15 h 17"/>
                <a:gd name="T18" fmla="*/ 1 w 8"/>
                <a:gd name="T19" fmla="*/ 14 h 17"/>
                <a:gd name="T20" fmla="*/ 1 w 8"/>
                <a:gd name="T21" fmla="*/ 13 h 17"/>
                <a:gd name="T22" fmla="*/ 0 w 8"/>
                <a:gd name="T23" fmla="*/ 12 h 17"/>
                <a:gd name="T24" fmla="*/ 0 w 8"/>
                <a:gd name="T25" fmla="*/ 16 h 17"/>
                <a:gd name="T26" fmla="*/ 1 w 8"/>
                <a:gd name="T27" fmla="*/ 15 h 17"/>
                <a:gd name="T28" fmla="*/ 2 w 8"/>
                <a:gd name="T29" fmla="*/ 15 h 17"/>
                <a:gd name="T30" fmla="*/ 2 w 8"/>
                <a:gd name="T31" fmla="*/ 15 h 17"/>
                <a:gd name="T32" fmla="*/ 3 w 8"/>
                <a:gd name="T33" fmla="*/ 14 h 17"/>
                <a:gd name="T34" fmla="*/ 4 w 8"/>
                <a:gd name="T35" fmla="*/ 12 h 17"/>
                <a:gd name="T36" fmla="*/ 4 w 8"/>
                <a:gd name="T37" fmla="*/ 12 h 17"/>
                <a:gd name="T38" fmla="*/ 5 w 8"/>
                <a:gd name="T39" fmla="*/ 10 h 17"/>
                <a:gd name="T40" fmla="*/ 6 w 8"/>
                <a:gd name="T41" fmla="*/ 9 h 17"/>
                <a:gd name="T42" fmla="*/ 6 w 8"/>
                <a:gd name="T43" fmla="*/ 8 h 17"/>
                <a:gd name="T44" fmla="*/ 6 w 8"/>
                <a:gd name="T45" fmla="*/ 7 h 17"/>
                <a:gd name="T46" fmla="*/ 7 w 8"/>
                <a:gd name="T47" fmla="*/ 5 h 17"/>
                <a:gd name="T48" fmla="*/ 7 w 8"/>
                <a:gd name="T49" fmla="*/ 4 h 17"/>
                <a:gd name="T50" fmla="*/ 7 w 8"/>
                <a:gd name="T51" fmla="*/ 3 h 17"/>
                <a:gd name="T52" fmla="*/ 7 w 8"/>
                <a:gd name="T53" fmla="*/ 1 h 17"/>
                <a:gd name="T54" fmla="*/ 7 w 8"/>
                <a:gd name="T55" fmla="*/ 1 h 17"/>
                <a:gd name="T56" fmla="*/ 7 w 8"/>
                <a:gd name="T57" fmla="*/ 0 h 17"/>
                <a:gd name="T58" fmla="*/ 6 w 8"/>
                <a:gd name="T59" fmla="*/ 0 h 17"/>
                <a:gd name="T60" fmla="*/ 6 w 8"/>
                <a:gd name="T61" fmla="*/ 0 h 17"/>
                <a:gd name="T62" fmla="*/ 5 w 8"/>
                <a:gd name="T63" fmla="*/ 0 h 17"/>
                <a:gd name="T64" fmla="*/ 5 w 8"/>
                <a:gd name="T65" fmla="*/ 1 h 17"/>
                <a:gd name="T66" fmla="*/ 4 w 8"/>
                <a:gd name="T67" fmla="*/ 1 h 17"/>
                <a:gd name="T68" fmla="*/ 4 w 8"/>
                <a:gd name="T69" fmla="*/ 1 h 17"/>
                <a:gd name="T70" fmla="*/ 4 w 8"/>
                <a:gd name="T71" fmla="*/ 1 h 17"/>
                <a:gd name="T72" fmla="*/ 3 w 8"/>
                <a:gd name="T73" fmla="*/ 1 h 17"/>
                <a:gd name="T74" fmla="*/ 4 w 8"/>
                <a:gd name="T75" fmla="*/ 1 h 17"/>
                <a:gd name="T76" fmla="*/ 5 w 8"/>
                <a:gd name="T77" fmla="*/ 1 h 17"/>
                <a:gd name="T78" fmla="*/ 5 w 8"/>
                <a:gd name="T79" fmla="*/ 1 h 17"/>
                <a:gd name="T80" fmla="*/ 6 w 8"/>
                <a:gd name="T81" fmla="*/ 1 h 17"/>
                <a:gd name="T82" fmla="*/ 6 w 8"/>
                <a:gd name="T83" fmla="*/ 1 h 17"/>
                <a:gd name="T84" fmla="*/ 6 w 8"/>
                <a:gd name="T85" fmla="*/ 1 h 17"/>
                <a:gd name="T86" fmla="*/ 6 w 8"/>
                <a:gd name="T87" fmla="*/ 2 h 17"/>
                <a:gd name="T88" fmla="*/ 6 w 8"/>
                <a:gd name="T89" fmla="*/ 3 h 17"/>
                <a:gd name="T90" fmla="*/ 6 w 8"/>
                <a:gd name="T91" fmla="*/ 4 h 17"/>
                <a:gd name="T92" fmla="*/ 6 w 8"/>
                <a:gd name="T93" fmla="*/ 4 h 17"/>
                <a:gd name="T94" fmla="*/ 6 w 8"/>
                <a:gd name="T95" fmla="*/ 5 h 17"/>
                <a:gd name="T96" fmla="*/ 6 w 8"/>
                <a:gd name="T97" fmla="*/ 6 h 17"/>
                <a:gd name="T98" fmla="*/ 6 w 8"/>
                <a:gd name="T99" fmla="*/ 7 h 17"/>
                <a:gd name="T100" fmla="*/ 5 w 8"/>
                <a:gd name="T101" fmla="*/ 8 h 17"/>
                <a:gd name="T102" fmla="*/ 5 w 8"/>
                <a:gd name="T103" fmla="*/ 9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 h="17">
                  <a:moveTo>
                    <a:pt x="5" y="9"/>
                  </a:moveTo>
                  <a:lnTo>
                    <a:pt x="5" y="9"/>
                  </a:lnTo>
                  <a:lnTo>
                    <a:pt x="4" y="10"/>
                  </a:lnTo>
                  <a:lnTo>
                    <a:pt x="3" y="12"/>
                  </a:lnTo>
                  <a:lnTo>
                    <a:pt x="3" y="13"/>
                  </a:lnTo>
                  <a:lnTo>
                    <a:pt x="3" y="14"/>
                  </a:lnTo>
                  <a:lnTo>
                    <a:pt x="2" y="14"/>
                  </a:lnTo>
                  <a:lnTo>
                    <a:pt x="2" y="15"/>
                  </a:lnTo>
                  <a:lnTo>
                    <a:pt x="1" y="15"/>
                  </a:lnTo>
                  <a:lnTo>
                    <a:pt x="1" y="14"/>
                  </a:lnTo>
                  <a:lnTo>
                    <a:pt x="1" y="13"/>
                  </a:lnTo>
                  <a:lnTo>
                    <a:pt x="0" y="12"/>
                  </a:lnTo>
                  <a:lnTo>
                    <a:pt x="0" y="16"/>
                  </a:lnTo>
                  <a:lnTo>
                    <a:pt x="1" y="15"/>
                  </a:lnTo>
                  <a:lnTo>
                    <a:pt x="2" y="15"/>
                  </a:lnTo>
                  <a:lnTo>
                    <a:pt x="2" y="15"/>
                  </a:lnTo>
                  <a:lnTo>
                    <a:pt x="3" y="14"/>
                  </a:lnTo>
                  <a:lnTo>
                    <a:pt x="4" y="12"/>
                  </a:lnTo>
                  <a:lnTo>
                    <a:pt x="4" y="12"/>
                  </a:lnTo>
                  <a:lnTo>
                    <a:pt x="5" y="10"/>
                  </a:lnTo>
                  <a:lnTo>
                    <a:pt x="6" y="9"/>
                  </a:lnTo>
                  <a:lnTo>
                    <a:pt x="6" y="8"/>
                  </a:lnTo>
                  <a:lnTo>
                    <a:pt x="6" y="7"/>
                  </a:lnTo>
                  <a:lnTo>
                    <a:pt x="7" y="5"/>
                  </a:lnTo>
                  <a:lnTo>
                    <a:pt x="7" y="4"/>
                  </a:lnTo>
                  <a:lnTo>
                    <a:pt x="7" y="3"/>
                  </a:lnTo>
                  <a:lnTo>
                    <a:pt x="7" y="1"/>
                  </a:lnTo>
                  <a:lnTo>
                    <a:pt x="7" y="1"/>
                  </a:lnTo>
                  <a:lnTo>
                    <a:pt x="7" y="0"/>
                  </a:lnTo>
                  <a:lnTo>
                    <a:pt x="6" y="0"/>
                  </a:lnTo>
                  <a:lnTo>
                    <a:pt x="6" y="0"/>
                  </a:lnTo>
                  <a:lnTo>
                    <a:pt x="5" y="0"/>
                  </a:lnTo>
                  <a:lnTo>
                    <a:pt x="5" y="1"/>
                  </a:lnTo>
                  <a:lnTo>
                    <a:pt x="4" y="1"/>
                  </a:lnTo>
                  <a:lnTo>
                    <a:pt x="4" y="1"/>
                  </a:lnTo>
                  <a:lnTo>
                    <a:pt x="4" y="1"/>
                  </a:lnTo>
                  <a:lnTo>
                    <a:pt x="3" y="1"/>
                  </a:lnTo>
                  <a:lnTo>
                    <a:pt x="4" y="1"/>
                  </a:lnTo>
                  <a:lnTo>
                    <a:pt x="5" y="1"/>
                  </a:lnTo>
                  <a:lnTo>
                    <a:pt x="5" y="1"/>
                  </a:lnTo>
                  <a:lnTo>
                    <a:pt x="6" y="1"/>
                  </a:lnTo>
                  <a:lnTo>
                    <a:pt x="6" y="1"/>
                  </a:lnTo>
                  <a:lnTo>
                    <a:pt x="6" y="1"/>
                  </a:lnTo>
                  <a:lnTo>
                    <a:pt x="6" y="2"/>
                  </a:lnTo>
                  <a:lnTo>
                    <a:pt x="6" y="3"/>
                  </a:lnTo>
                  <a:lnTo>
                    <a:pt x="6" y="4"/>
                  </a:lnTo>
                  <a:lnTo>
                    <a:pt x="6" y="4"/>
                  </a:lnTo>
                  <a:lnTo>
                    <a:pt x="6" y="5"/>
                  </a:lnTo>
                  <a:lnTo>
                    <a:pt x="6" y="6"/>
                  </a:lnTo>
                  <a:lnTo>
                    <a:pt x="6" y="7"/>
                  </a:lnTo>
                  <a:lnTo>
                    <a:pt x="5" y="8"/>
                  </a:lnTo>
                  <a:lnTo>
                    <a:pt x="5" y="9"/>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81" name="Freeform 678"/>
            <p:cNvSpPr>
              <a:spLocks/>
            </p:cNvSpPr>
            <p:nvPr/>
          </p:nvSpPr>
          <p:spPr bwMode="auto">
            <a:xfrm>
              <a:off x="784" y="3809"/>
              <a:ext cx="9" cy="18"/>
            </a:xfrm>
            <a:custGeom>
              <a:avLst/>
              <a:gdLst>
                <a:gd name="T0" fmla="*/ 6 w 9"/>
                <a:gd name="T1" fmla="*/ 10 h 18"/>
                <a:gd name="T2" fmla="*/ 5 w 9"/>
                <a:gd name="T3" fmla="*/ 10 h 18"/>
                <a:gd name="T4" fmla="*/ 5 w 9"/>
                <a:gd name="T5" fmla="*/ 10 h 18"/>
                <a:gd name="T6" fmla="*/ 5 w 9"/>
                <a:gd name="T7" fmla="*/ 11 h 18"/>
                <a:gd name="T8" fmla="*/ 4 w 9"/>
                <a:gd name="T9" fmla="*/ 12 h 18"/>
                <a:gd name="T10" fmla="*/ 4 w 9"/>
                <a:gd name="T11" fmla="*/ 13 h 18"/>
                <a:gd name="T12" fmla="*/ 3 w 9"/>
                <a:gd name="T13" fmla="*/ 13 h 18"/>
                <a:gd name="T14" fmla="*/ 3 w 9"/>
                <a:gd name="T15" fmla="*/ 14 h 18"/>
                <a:gd name="T16" fmla="*/ 3 w 9"/>
                <a:gd name="T17" fmla="*/ 14 h 18"/>
                <a:gd name="T18" fmla="*/ 2 w 9"/>
                <a:gd name="T19" fmla="*/ 15 h 18"/>
                <a:gd name="T20" fmla="*/ 2 w 9"/>
                <a:gd name="T21" fmla="*/ 15 h 18"/>
                <a:gd name="T22" fmla="*/ 1 w 9"/>
                <a:gd name="T23" fmla="*/ 15 h 18"/>
                <a:gd name="T24" fmla="*/ 1 w 9"/>
                <a:gd name="T25" fmla="*/ 14 h 18"/>
                <a:gd name="T26" fmla="*/ 1 w 9"/>
                <a:gd name="T27" fmla="*/ 13 h 18"/>
                <a:gd name="T28" fmla="*/ 0 w 9"/>
                <a:gd name="T29" fmla="*/ 13 h 18"/>
                <a:gd name="T30" fmla="*/ 0 w 9"/>
                <a:gd name="T31" fmla="*/ 14 h 18"/>
                <a:gd name="T32" fmla="*/ 0 w 9"/>
                <a:gd name="T33" fmla="*/ 15 h 18"/>
                <a:gd name="T34" fmla="*/ 1 w 9"/>
                <a:gd name="T35" fmla="*/ 16 h 18"/>
                <a:gd name="T36" fmla="*/ 1 w 9"/>
                <a:gd name="T37" fmla="*/ 16 h 18"/>
                <a:gd name="T38" fmla="*/ 1 w 9"/>
                <a:gd name="T39" fmla="*/ 17 h 18"/>
                <a:gd name="T40" fmla="*/ 2 w 9"/>
                <a:gd name="T41" fmla="*/ 16 h 18"/>
                <a:gd name="T42" fmla="*/ 2 w 9"/>
                <a:gd name="T43" fmla="*/ 16 h 18"/>
                <a:gd name="T44" fmla="*/ 3 w 9"/>
                <a:gd name="T45" fmla="*/ 16 h 18"/>
                <a:gd name="T46" fmla="*/ 4 w 9"/>
                <a:gd name="T47" fmla="*/ 14 h 18"/>
                <a:gd name="T48" fmla="*/ 5 w 9"/>
                <a:gd name="T49" fmla="*/ 13 h 18"/>
                <a:gd name="T50" fmla="*/ 5 w 9"/>
                <a:gd name="T51" fmla="*/ 13 h 18"/>
                <a:gd name="T52" fmla="*/ 6 w 9"/>
                <a:gd name="T53" fmla="*/ 11 h 18"/>
                <a:gd name="T54" fmla="*/ 6 w 9"/>
                <a:gd name="T55" fmla="*/ 10 h 18"/>
                <a:gd name="T56" fmla="*/ 7 w 9"/>
                <a:gd name="T57" fmla="*/ 9 h 18"/>
                <a:gd name="T58" fmla="*/ 7 w 9"/>
                <a:gd name="T59" fmla="*/ 7 h 18"/>
                <a:gd name="T60" fmla="*/ 7 w 9"/>
                <a:gd name="T61" fmla="*/ 6 h 18"/>
                <a:gd name="T62" fmla="*/ 7 w 9"/>
                <a:gd name="T63" fmla="*/ 4 h 18"/>
                <a:gd name="T64" fmla="*/ 8 w 9"/>
                <a:gd name="T65" fmla="*/ 4 h 18"/>
                <a:gd name="T66" fmla="*/ 8 w 9"/>
                <a:gd name="T67" fmla="*/ 2 h 18"/>
                <a:gd name="T68" fmla="*/ 8 w 9"/>
                <a:gd name="T69" fmla="*/ 1 h 18"/>
                <a:gd name="T70" fmla="*/ 7 w 9"/>
                <a:gd name="T71" fmla="*/ 0 h 18"/>
                <a:gd name="T72" fmla="*/ 7 w 9"/>
                <a:gd name="T73" fmla="*/ 0 h 18"/>
                <a:gd name="T74" fmla="*/ 6 w 9"/>
                <a:gd name="T75" fmla="*/ 1 h 18"/>
                <a:gd name="T76" fmla="*/ 6 w 9"/>
                <a:gd name="T77" fmla="*/ 1 h 18"/>
                <a:gd name="T78" fmla="*/ 5 w 9"/>
                <a:gd name="T79" fmla="*/ 1 h 18"/>
                <a:gd name="T80" fmla="*/ 5 w 9"/>
                <a:gd name="T81" fmla="*/ 2 h 18"/>
                <a:gd name="T82" fmla="*/ 5 w 9"/>
                <a:gd name="T83" fmla="*/ 1 h 18"/>
                <a:gd name="T84" fmla="*/ 6 w 9"/>
                <a:gd name="T85" fmla="*/ 1 h 18"/>
                <a:gd name="T86" fmla="*/ 6 w 9"/>
                <a:gd name="T87" fmla="*/ 1 h 18"/>
                <a:gd name="T88" fmla="*/ 7 w 9"/>
                <a:gd name="T89" fmla="*/ 1 h 18"/>
                <a:gd name="T90" fmla="*/ 7 w 9"/>
                <a:gd name="T91" fmla="*/ 2 h 18"/>
                <a:gd name="T92" fmla="*/ 7 w 9"/>
                <a:gd name="T93" fmla="*/ 3 h 18"/>
                <a:gd name="T94" fmla="*/ 7 w 9"/>
                <a:gd name="T95" fmla="*/ 4 h 18"/>
                <a:gd name="T96" fmla="*/ 7 w 9"/>
                <a:gd name="T97" fmla="*/ 4 h 18"/>
                <a:gd name="T98" fmla="*/ 7 w 9"/>
                <a:gd name="T99" fmla="*/ 5 h 18"/>
                <a:gd name="T100" fmla="*/ 7 w 9"/>
                <a:gd name="T101" fmla="*/ 6 h 18"/>
                <a:gd name="T102" fmla="*/ 6 w 9"/>
                <a:gd name="T103" fmla="*/ 7 h 18"/>
                <a:gd name="T104" fmla="*/ 6 w 9"/>
                <a:gd name="T105" fmla="*/ 8 h 18"/>
                <a:gd name="T106" fmla="*/ 6 w 9"/>
                <a:gd name="T107" fmla="*/ 1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 h="18">
                  <a:moveTo>
                    <a:pt x="6" y="10"/>
                  </a:moveTo>
                  <a:lnTo>
                    <a:pt x="5" y="10"/>
                  </a:lnTo>
                  <a:lnTo>
                    <a:pt x="5" y="10"/>
                  </a:lnTo>
                  <a:lnTo>
                    <a:pt x="5" y="11"/>
                  </a:lnTo>
                  <a:lnTo>
                    <a:pt x="4" y="12"/>
                  </a:lnTo>
                  <a:lnTo>
                    <a:pt x="4" y="13"/>
                  </a:lnTo>
                  <a:lnTo>
                    <a:pt x="3" y="13"/>
                  </a:lnTo>
                  <a:lnTo>
                    <a:pt x="3" y="14"/>
                  </a:lnTo>
                  <a:lnTo>
                    <a:pt x="3" y="14"/>
                  </a:lnTo>
                  <a:lnTo>
                    <a:pt x="2" y="15"/>
                  </a:lnTo>
                  <a:lnTo>
                    <a:pt x="2" y="15"/>
                  </a:lnTo>
                  <a:lnTo>
                    <a:pt x="1" y="15"/>
                  </a:lnTo>
                  <a:lnTo>
                    <a:pt x="1" y="14"/>
                  </a:lnTo>
                  <a:lnTo>
                    <a:pt x="1" y="13"/>
                  </a:lnTo>
                  <a:lnTo>
                    <a:pt x="0" y="13"/>
                  </a:lnTo>
                  <a:lnTo>
                    <a:pt x="0" y="14"/>
                  </a:lnTo>
                  <a:lnTo>
                    <a:pt x="0" y="15"/>
                  </a:lnTo>
                  <a:lnTo>
                    <a:pt x="1" y="16"/>
                  </a:lnTo>
                  <a:lnTo>
                    <a:pt x="1" y="16"/>
                  </a:lnTo>
                  <a:lnTo>
                    <a:pt x="1" y="17"/>
                  </a:lnTo>
                  <a:lnTo>
                    <a:pt x="2" y="16"/>
                  </a:lnTo>
                  <a:lnTo>
                    <a:pt x="2" y="16"/>
                  </a:lnTo>
                  <a:lnTo>
                    <a:pt x="3" y="16"/>
                  </a:lnTo>
                  <a:lnTo>
                    <a:pt x="4" y="14"/>
                  </a:lnTo>
                  <a:lnTo>
                    <a:pt x="5" y="13"/>
                  </a:lnTo>
                  <a:lnTo>
                    <a:pt x="5" y="13"/>
                  </a:lnTo>
                  <a:lnTo>
                    <a:pt x="6" y="11"/>
                  </a:lnTo>
                  <a:lnTo>
                    <a:pt x="6" y="10"/>
                  </a:lnTo>
                  <a:lnTo>
                    <a:pt x="7" y="9"/>
                  </a:lnTo>
                  <a:lnTo>
                    <a:pt x="7" y="7"/>
                  </a:lnTo>
                  <a:lnTo>
                    <a:pt x="7" y="6"/>
                  </a:lnTo>
                  <a:lnTo>
                    <a:pt x="7" y="4"/>
                  </a:lnTo>
                  <a:lnTo>
                    <a:pt x="8" y="4"/>
                  </a:lnTo>
                  <a:lnTo>
                    <a:pt x="8" y="2"/>
                  </a:lnTo>
                  <a:lnTo>
                    <a:pt x="8" y="1"/>
                  </a:lnTo>
                  <a:lnTo>
                    <a:pt x="7" y="0"/>
                  </a:lnTo>
                  <a:lnTo>
                    <a:pt x="7" y="0"/>
                  </a:lnTo>
                  <a:lnTo>
                    <a:pt x="6" y="1"/>
                  </a:lnTo>
                  <a:lnTo>
                    <a:pt x="6" y="1"/>
                  </a:lnTo>
                  <a:lnTo>
                    <a:pt x="5" y="1"/>
                  </a:lnTo>
                  <a:lnTo>
                    <a:pt x="5" y="2"/>
                  </a:lnTo>
                  <a:lnTo>
                    <a:pt x="5" y="1"/>
                  </a:lnTo>
                  <a:lnTo>
                    <a:pt x="6" y="1"/>
                  </a:lnTo>
                  <a:lnTo>
                    <a:pt x="6" y="1"/>
                  </a:lnTo>
                  <a:lnTo>
                    <a:pt x="7" y="1"/>
                  </a:lnTo>
                  <a:lnTo>
                    <a:pt x="7" y="2"/>
                  </a:lnTo>
                  <a:lnTo>
                    <a:pt x="7" y="3"/>
                  </a:lnTo>
                  <a:lnTo>
                    <a:pt x="7" y="4"/>
                  </a:lnTo>
                  <a:lnTo>
                    <a:pt x="7" y="4"/>
                  </a:lnTo>
                  <a:lnTo>
                    <a:pt x="7" y="5"/>
                  </a:lnTo>
                  <a:lnTo>
                    <a:pt x="7" y="6"/>
                  </a:lnTo>
                  <a:lnTo>
                    <a:pt x="6" y="7"/>
                  </a:lnTo>
                  <a:lnTo>
                    <a:pt x="6" y="8"/>
                  </a:lnTo>
                  <a:lnTo>
                    <a:pt x="6" y="10"/>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82" name="Freeform 679"/>
            <p:cNvSpPr>
              <a:spLocks/>
            </p:cNvSpPr>
            <p:nvPr/>
          </p:nvSpPr>
          <p:spPr bwMode="auto">
            <a:xfrm>
              <a:off x="952" y="3721"/>
              <a:ext cx="4" cy="20"/>
            </a:xfrm>
            <a:custGeom>
              <a:avLst/>
              <a:gdLst>
                <a:gd name="T0" fmla="*/ 1 w 4"/>
                <a:gd name="T1" fmla="*/ 9 h 20"/>
                <a:gd name="T2" fmla="*/ 1 w 4"/>
                <a:gd name="T3" fmla="*/ 10 h 20"/>
                <a:gd name="T4" fmla="*/ 1 w 4"/>
                <a:gd name="T5" fmla="*/ 11 h 20"/>
                <a:gd name="T6" fmla="*/ 1 w 4"/>
                <a:gd name="T7" fmla="*/ 11 h 20"/>
                <a:gd name="T8" fmla="*/ 1 w 4"/>
                <a:gd name="T9" fmla="*/ 12 h 20"/>
                <a:gd name="T10" fmla="*/ 1 w 4"/>
                <a:gd name="T11" fmla="*/ 13 h 20"/>
                <a:gd name="T12" fmla="*/ 1 w 4"/>
                <a:gd name="T13" fmla="*/ 14 h 20"/>
                <a:gd name="T14" fmla="*/ 1 w 4"/>
                <a:gd name="T15" fmla="*/ 14 h 20"/>
                <a:gd name="T16" fmla="*/ 1 w 4"/>
                <a:gd name="T17" fmla="*/ 15 h 20"/>
                <a:gd name="T18" fmla="*/ 1 w 4"/>
                <a:gd name="T19" fmla="*/ 16 h 20"/>
                <a:gd name="T20" fmla="*/ 1 w 4"/>
                <a:gd name="T21" fmla="*/ 16 h 20"/>
                <a:gd name="T22" fmla="*/ 1 w 4"/>
                <a:gd name="T23" fmla="*/ 17 h 20"/>
                <a:gd name="T24" fmla="*/ 1 w 4"/>
                <a:gd name="T25" fmla="*/ 17 h 20"/>
                <a:gd name="T26" fmla="*/ 2 w 4"/>
                <a:gd name="T27" fmla="*/ 17 h 20"/>
                <a:gd name="T28" fmla="*/ 2 w 4"/>
                <a:gd name="T29" fmla="*/ 16 h 20"/>
                <a:gd name="T30" fmla="*/ 2 w 4"/>
                <a:gd name="T31" fmla="*/ 16 h 20"/>
                <a:gd name="T32" fmla="*/ 2 w 4"/>
                <a:gd name="T33" fmla="*/ 17 h 20"/>
                <a:gd name="T34" fmla="*/ 2 w 4"/>
                <a:gd name="T35" fmla="*/ 17 h 20"/>
                <a:gd name="T36" fmla="*/ 2 w 4"/>
                <a:gd name="T37" fmla="*/ 17 h 20"/>
                <a:gd name="T38" fmla="*/ 2 w 4"/>
                <a:gd name="T39" fmla="*/ 17 h 20"/>
                <a:gd name="T40" fmla="*/ 2 w 4"/>
                <a:gd name="T41" fmla="*/ 18 h 20"/>
                <a:gd name="T42" fmla="*/ 2 w 4"/>
                <a:gd name="T43" fmla="*/ 19 h 20"/>
                <a:gd name="T44" fmla="*/ 1 w 4"/>
                <a:gd name="T45" fmla="*/ 19 h 20"/>
                <a:gd name="T46" fmla="*/ 1 w 4"/>
                <a:gd name="T47" fmla="*/ 18 h 20"/>
                <a:gd name="T48" fmla="*/ 1 w 4"/>
                <a:gd name="T49" fmla="*/ 17 h 20"/>
                <a:gd name="T50" fmla="*/ 1 w 4"/>
                <a:gd name="T51" fmla="*/ 16 h 20"/>
                <a:gd name="T52" fmla="*/ 0 w 4"/>
                <a:gd name="T53" fmla="*/ 15 h 20"/>
                <a:gd name="T54" fmla="*/ 0 w 4"/>
                <a:gd name="T55" fmla="*/ 14 h 20"/>
                <a:gd name="T56" fmla="*/ 0 w 4"/>
                <a:gd name="T57" fmla="*/ 12 h 20"/>
                <a:gd name="T58" fmla="*/ 0 w 4"/>
                <a:gd name="T59" fmla="*/ 11 h 20"/>
                <a:gd name="T60" fmla="*/ 0 w 4"/>
                <a:gd name="T61" fmla="*/ 9 h 20"/>
                <a:gd name="T62" fmla="*/ 0 w 4"/>
                <a:gd name="T63" fmla="*/ 8 h 20"/>
                <a:gd name="T64" fmla="*/ 0 w 4"/>
                <a:gd name="T65" fmla="*/ 6 h 20"/>
                <a:gd name="T66" fmla="*/ 0 w 4"/>
                <a:gd name="T67" fmla="*/ 5 h 20"/>
                <a:gd name="T68" fmla="*/ 1 w 4"/>
                <a:gd name="T69" fmla="*/ 4 h 20"/>
                <a:gd name="T70" fmla="*/ 1 w 4"/>
                <a:gd name="T71" fmla="*/ 2 h 20"/>
                <a:gd name="T72" fmla="*/ 1 w 4"/>
                <a:gd name="T73" fmla="*/ 2 h 20"/>
                <a:gd name="T74" fmla="*/ 1 w 4"/>
                <a:gd name="T75" fmla="*/ 1 h 20"/>
                <a:gd name="T76" fmla="*/ 2 w 4"/>
                <a:gd name="T77" fmla="*/ 0 h 20"/>
                <a:gd name="T78" fmla="*/ 2 w 4"/>
                <a:gd name="T79" fmla="*/ 0 h 20"/>
                <a:gd name="T80" fmla="*/ 2 w 4"/>
                <a:gd name="T81" fmla="*/ 1 h 20"/>
                <a:gd name="T82" fmla="*/ 2 w 4"/>
                <a:gd name="T83" fmla="*/ 2 h 20"/>
                <a:gd name="T84" fmla="*/ 3 w 4"/>
                <a:gd name="T85" fmla="*/ 2 h 20"/>
                <a:gd name="T86" fmla="*/ 3 w 4"/>
                <a:gd name="T87" fmla="*/ 2 h 20"/>
                <a:gd name="T88" fmla="*/ 3 w 4"/>
                <a:gd name="T89" fmla="*/ 3 h 20"/>
                <a:gd name="T90" fmla="*/ 3 w 4"/>
                <a:gd name="T91" fmla="*/ 3 h 20"/>
                <a:gd name="T92" fmla="*/ 3 w 4"/>
                <a:gd name="T93" fmla="*/ 4 h 20"/>
                <a:gd name="T94" fmla="*/ 3 w 4"/>
                <a:gd name="T95" fmla="*/ 3 h 20"/>
                <a:gd name="T96" fmla="*/ 3 w 4"/>
                <a:gd name="T97" fmla="*/ 2 h 20"/>
                <a:gd name="T98" fmla="*/ 2 w 4"/>
                <a:gd name="T99" fmla="*/ 2 h 20"/>
                <a:gd name="T100" fmla="*/ 2 w 4"/>
                <a:gd name="T101" fmla="*/ 2 h 20"/>
                <a:gd name="T102" fmla="*/ 2 w 4"/>
                <a:gd name="T103" fmla="*/ 2 h 20"/>
                <a:gd name="T104" fmla="*/ 1 w 4"/>
                <a:gd name="T105" fmla="*/ 2 h 20"/>
                <a:gd name="T106" fmla="*/ 1 w 4"/>
                <a:gd name="T107" fmla="*/ 2 h 20"/>
                <a:gd name="T108" fmla="*/ 1 w 4"/>
                <a:gd name="T109" fmla="*/ 2 h 20"/>
                <a:gd name="T110" fmla="*/ 1 w 4"/>
                <a:gd name="T111" fmla="*/ 3 h 20"/>
                <a:gd name="T112" fmla="*/ 1 w 4"/>
                <a:gd name="T113" fmla="*/ 4 h 20"/>
                <a:gd name="T114" fmla="*/ 1 w 4"/>
                <a:gd name="T115" fmla="*/ 5 h 20"/>
                <a:gd name="T116" fmla="*/ 1 w 4"/>
                <a:gd name="T117" fmla="*/ 6 h 20"/>
                <a:gd name="T118" fmla="*/ 1 w 4"/>
                <a:gd name="T119" fmla="*/ 7 h 20"/>
                <a:gd name="T120" fmla="*/ 1 w 4"/>
                <a:gd name="T121" fmla="*/ 8 h 20"/>
                <a:gd name="T122" fmla="*/ 1 w 4"/>
                <a:gd name="T123" fmla="*/ 9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 h="20">
                  <a:moveTo>
                    <a:pt x="1" y="9"/>
                  </a:moveTo>
                  <a:lnTo>
                    <a:pt x="1" y="10"/>
                  </a:lnTo>
                  <a:lnTo>
                    <a:pt x="1" y="11"/>
                  </a:lnTo>
                  <a:lnTo>
                    <a:pt x="1" y="11"/>
                  </a:lnTo>
                  <a:lnTo>
                    <a:pt x="1" y="12"/>
                  </a:lnTo>
                  <a:lnTo>
                    <a:pt x="1" y="13"/>
                  </a:lnTo>
                  <a:lnTo>
                    <a:pt x="1" y="14"/>
                  </a:lnTo>
                  <a:lnTo>
                    <a:pt x="1" y="14"/>
                  </a:lnTo>
                  <a:lnTo>
                    <a:pt x="1" y="15"/>
                  </a:lnTo>
                  <a:lnTo>
                    <a:pt x="1" y="16"/>
                  </a:lnTo>
                  <a:lnTo>
                    <a:pt x="1" y="16"/>
                  </a:lnTo>
                  <a:lnTo>
                    <a:pt x="1" y="17"/>
                  </a:lnTo>
                  <a:lnTo>
                    <a:pt x="1" y="17"/>
                  </a:lnTo>
                  <a:lnTo>
                    <a:pt x="2" y="17"/>
                  </a:lnTo>
                  <a:lnTo>
                    <a:pt x="2" y="16"/>
                  </a:lnTo>
                  <a:lnTo>
                    <a:pt x="2" y="16"/>
                  </a:lnTo>
                  <a:lnTo>
                    <a:pt x="2" y="17"/>
                  </a:lnTo>
                  <a:lnTo>
                    <a:pt x="2" y="17"/>
                  </a:lnTo>
                  <a:lnTo>
                    <a:pt x="2" y="17"/>
                  </a:lnTo>
                  <a:lnTo>
                    <a:pt x="2" y="17"/>
                  </a:lnTo>
                  <a:lnTo>
                    <a:pt x="2" y="18"/>
                  </a:lnTo>
                  <a:lnTo>
                    <a:pt x="2" y="19"/>
                  </a:lnTo>
                  <a:lnTo>
                    <a:pt x="1" y="19"/>
                  </a:lnTo>
                  <a:lnTo>
                    <a:pt x="1" y="18"/>
                  </a:lnTo>
                  <a:lnTo>
                    <a:pt x="1" y="17"/>
                  </a:lnTo>
                  <a:lnTo>
                    <a:pt x="1" y="16"/>
                  </a:lnTo>
                  <a:lnTo>
                    <a:pt x="0" y="15"/>
                  </a:lnTo>
                  <a:lnTo>
                    <a:pt x="0" y="14"/>
                  </a:lnTo>
                  <a:lnTo>
                    <a:pt x="0" y="12"/>
                  </a:lnTo>
                  <a:lnTo>
                    <a:pt x="0" y="11"/>
                  </a:lnTo>
                  <a:lnTo>
                    <a:pt x="0" y="9"/>
                  </a:lnTo>
                  <a:lnTo>
                    <a:pt x="0" y="8"/>
                  </a:lnTo>
                  <a:lnTo>
                    <a:pt x="0" y="6"/>
                  </a:lnTo>
                  <a:lnTo>
                    <a:pt x="0" y="5"/>
                  </a:lnTo>
                  <a:lnTo>
                    <a:pt x="1" y="4"/>
                  </a:lnTo>
                  <a:lnTo>
                    <a:pt x="1" y="2"/>
                  </a:lnTo>
                  <a:lnTo>
                    <a:pt x="1" y="2"/>
                  </a:lnTo>
                  <a:lnTo>
                    <a:pt x="1" y="1"/>
                  </a:lnTo>
                  <a:lnTo>
                    <a:pt x="2" y="0"/>
                  </a:lnTo>
                  <a:lnTo>
                    <a:pt x="2" y="0"/>
                  </a:lnTo>
                  <a:lnTo>
                    <a:pt x="2" y="1"/>
                  </a:lnTo>
                  <a:lnTo>
                    <a:pt x="2" y="2"/>
                  </a:lnTo>
                  <a:lnTo>
                    <a:pt x="3" y="2"/>
                  </a:lnTo>
                  <a:lnTo>
                    <a:pt x="3" y="2"/>
                  </a:lnTo>
                  <a:lnTo>
                    <a:pt x="3" y="3"/>
                  </a:lnTo>
                  <a:lnTo>
                    <a:pt x="3" y="3"/>
                  </a:lnTo>
                  <a:lnTo>
                    <a:pt x="3" y="4"/>
                  </a:lnTo>
                  <a:lnTo>
                    <a:pt x="3" y="3"/>
                  </a:lnTo>
                  <a:lnTo>
                    <a:pt x="3" y="2"/>
                  </a:lnTo>
                  <a:lnTo>
                    <a:pt x="2" y="2"/>
                  </a:lnTo>
                  <a:lnTo>
                    <a:pt x="2" y="2"/>
                  </a:lnTo>
                  <a:lnTo>
                    <a:pt x="2" y="2"/>
                  </a:lnTo>
                  <a:lnTo>
                    <a:pt x="1" y="2"/>
                  </a:lnTo>
                  <a:lnTo>
                    <a:pt x="1" y="2"/>
                  </a:lnTo>
                  <a:lnTo>
                    <a:pt x="1" y="2"/>
                  </a:lnTo>
                  <a:lnTo>
                    <a:pt x="1" y="3"/>
                  </a:lnTo>
                  <a:lnTo>
                    <a:pt x="1" y="4"/>
                  </a:lnTo>
                  <a:lnTo>
                    <a:pt x="1" y="5"/>
                  </a:lnTo>
                  <a:lnTo>
                    <a:pt x="1" y="6"/>
                  </a:lnTo>
                  <a:lnTo>
                    <a:pt x="1" y="7"/>
                  </a:lnTo>
                  <a:lnTo>
                    <a:pt x="1" y="8"/>
                  </a:lnTo>
                  <a:lnTo>
                    <a:pt x="1" y="9"/>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83" name="Freeform 680"/>
            <p:cNvSpPr>
              <a:spLocks/>
            </p:cNvSpPr>
            <p:nvPr/>
          </p:nvSpPr>
          <p:spPr bwMode="auto">
            <a:xfrm>
              <a:off x="942" y="3730"/>
              <a:ext cx="4" cy="20"/>
            </a:xfrm>
            <a:custGeom>
              <a:avLst/>
              <a:gdLst>
                <a:gd name="T0" fmla="*/ 1 w 4"/>
                <a:gd name="T1" fmla="*/ 10 h 20"/>
                <a:gd name="T2" fmla="*/ 1 w 4"/>
                <a:gd name="T3" fmla="*/ 11 h 20"/>
                <a:gd name="T4" fmla="*/ 1 w 4"/>
                <a:gd name="T5" fmla="*/ 11 h 20"/>
                <a:gd name="T6" fmla="*/ 1 w 4"/>
                <a:gd name="T7" fmla="*/ 12 h 20"/>
                <a:gd name="T8" fmla="*/ 1 w 4"/>
                <a:gd name="T9" fmla="*/ 13 h 20"/>
                <a:gd name="T10" fmla="*/ 1 w 4"/>
                <a:gd name="T11" fmla="*/ 14 h 20"/>
                <a:gd name="T12" fmla="*/ 1 w 4"/>
                <a:gd name="T13" fmla="*/ 14 h 20"/>
                <a:gd name="T14" fmla="*/ 1 w 4"/>
                <a:gd name="T15" fmla="*/ 15 h 20"/>
                <a:gd name="T16" fmla="*/ 1 w 4"/>
                <a:gd name="T17" fmla="*/ 16 h 20"/>
                <a:gd name="T18" fmla="*/ 1 w 4"/>
                <a:gd name="T19" fmla="*/ 17 h 20"/>
                <a:gd name="T20" fmla="*/ 1 w 4"/>
                <a:gd name="T21" fmla="*/ 17 h 20"/>
                <a:gd name="T22" fmla="*/ 2 w 4"/>
                <a:gd name="T23" fmla="*/ 17 h 20"/>
                <a:gd name="T24" fmla="*/ 2 w 4"/>
                <a:gd name="T25" fmla="*/ 17 h 20"/>
                <a:gd name="T26" fmla="*/ 2 w 4"/>
                <a:gd name="T27" fmla="*/ 17 h 20"/>
                <a:gd name="T28" fmla="*/ 2 w 4"/>
                <a:gd name="T29" fmla="*/ 17 h 20"/>
                <a:gd name="T30" fmla="*/ 2 w 4"/>
                <a:gd name="T31" fmla="*/ 17 h 20"/>
                <a:gd name="T32" fmla="*/ 2 w 4"/>
                <a:gd name="T33" fmla="*/ 18 h 20"/>
                <a:gd name="T34" fmla="*/ 2 w 4"/>
                <a:gd name="T35" fmla="*/ 18 h 20"/>
                <a:gd name="T36" fmla="*/ 2 w 4"/>
                <a:gd name="T37" fmla="*/ 19 h 20"/>
                <a:gd name="T38" fmla="*/ 1 w 4"/>
                <a:gd name="T39" fmla="*/ 19 h 20"/>
                <a:gd name="T40" fmla="*/ 1 w 4"/>
                <a:gd name="T41" fmla="*/ 18 h 20"/>
                <a:gd name="T42" fmla="*/ 1 w 4"/>
                <a:gd name="T43" fmla="*/ 17 h 20"/>
                <a:gd name="T44" fmla="*/ 1 w 4"/>
                <a:gd name="T45" fmla="*/ 17 h 20"/>
                <a:gd name="T46" fmla="*/ 0 w 4"/>
                <a:gd name="T47" fmla="*/ 15 h 20"/>
                <a:gd name="T48" fmla="*/ 0 w 4"/>
                <a:gd name="T49" fmla="*/ 14 h 20"/>
                <a:gd name="T50" fmla="*/ 0 w 4"/>
                <a:gd name="T51" fmla="*/ 12 h 20"/>
                <a:gd name="T52" fmla="*/ 0 w 4"/>
                <a:gd name="T53" fmla="*/ 11 h 20"/>
                <a:gd name="T54" fmla="*/ 0 w 4"/>
                <a:gd name="T55" fmla="*/ 10 h 20"/>
                <a:gd name="T56" fmla="*/ 0 w 4"/>
                <a:gd name="T57" fmla="*/ 8 h 20"/>
                <a:gd name="T58" fmla="*/ 0 w 4"/>
                <a:gd name="T59" fmla="*/ 7 h 20"/>
                <a:gd name="T60" fmla="*/ 0 w 4"/>
                <a:gd name="T61" fmla="*/ 5 h 20"/>
                <a:gd name="T62" fmla="*/ 1 w 4"/>
                <a:gd name="T63" fmla="*/ 4 h 20"/>
                <a:gd name="T64" fmla="*/ 1 w 4"/>
                <a:gd name="T65" fmla="*/ 2 h 20"/>
                <a:gd name="T66" fmla="*/ 1 w 4"/>
                <a:gd name="T67" fmla="*/ 2 h 20"/>
                <a:gd name="T68" fmla="*/ 1 w 4"/>
                <a:gd name="T69" fmla="*/ 1 h 20"/>
                <a:gd name="T70" fmla="*/ 2 w 4"/>
                <a:gd name="T71" fmla="*/ 0 h 20"/>
                <a:gd name="T72" fmla="*/ 2 w 4"/>
                <a:gd name="T73" fmla="*/ 1 h 20"/>
                <a:gd name="T74" fmla="*/ 2 w 4"/>
                <a:gd name="T75" fmla="*/ 2 h 20"/>
                <a:gd name="T76" fmla="*/ 2 w 4"/>
                <a:gd name="T77" fmla="*/ 2 h 20"/>
                <a:gd name="T78" fmla="*/ 3 w 4"/>
                <a:gd name="T79" fmla="*/ 2 h 20"/>
                <a:gd name="T80" fmla="*/ 3 w 4"/>
                <a:gd name="T81" fmla="*/ 3 h 20"/>
                <a:gd name="T82" fmla="*/ 3 w 4"/>
                <a:gd name="T83" fmla="*/ 4 h 20"/>
                <a:gd name="T84" fmla="*/ 3 w 4"/>
                <a:gd name="T85" fmla="*/ 4 h 20"/>
                <a:gd name="T86" fmla="*/ 3 w 4"/>
                <a:gd name="T87" fmla="*/ 5 h 20"/>
                <a:gd name="T88" fmla="*/ 3 w 4"/>
                <a:gd name="T89" fmla="*/ 4 h 20"/>
                <a:gd name="T90" fmla="*/ 3 w 4"/>
                <a:gd name="T91" fmla="*/ 3 h 20"/>
                <a:gd name="T92" fmla="*/ 2 w 4"/>
                <a:gd name="T93" fmla="*/ 2 h 20"/>
                <a:gd name="T94" fmla="*/ 2 w 4"/>
                <a:gd name="T95" fmla="*/ 2 h 20"/>
                <a:gd name="T96" fmla="*/ 2 w 4"/>
                <a:gd name="T97" fmla="*/ 2 h 20"/>
                <a:gd name="T98" fmla="*/ 1 w 4"/>
                <a:gd name="T99" fmla="*/ 2 h 20"/>
                <a:gd name="T100" fmla="*/ 1 w 4"/>
                <a:gd name="T101" fmla="*/ 3 h 20"/>
                <a:gd name="T102" fmla="*/ 1 w 4"/>
                <a:gd name="T103" fmla="*/ 4 h 20"/>
                <a:gd name="T104" fmla="*/ 1 w 4"/>
                <a:gd name="T105" fmla="*/ 5 h 20"/>
                <a:gd name="T106" fmla="*/ 1 w 4"/>
                <a:gd name="T107" fmla="*/ 5 h 20"/>
                <a:gd name="T108" fmla="*/ 1 w 4"/>
                <a:gd name="T109" fmla="*/ 6 h 20"/>
                <a:gd name="T110" fmla="*/ 1 w 4"/>
                <a:gd name="T111" fmla="*/ 8 h 20"/>
                <a:gd name="T112" fmla="*/ 1 w 4"/>
                <a:gd name="T113" fmla="*/ 9 h 20"/>
                <a:gd name="T114" fmla="*/ 1 w 4"/>
                <a:gd name="T115" fmla="*/ 1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 h="20">
                  <a:moveTo>
                    <a:pt x="1" y="10"/>
                  </a:moveTo>
                  <a:lnTo>
                    <a:pt x="1" y="11"/>
                  </a:lnTo>
                  <a:lnTo>
                    <a:pt x="1" y="11"/>
                  </a:lnTo>
                  <a:lnTo>
                    <a:pt x="1" y="12"/>
                  </a:lnTo>
                  <a:lnTo>
                    <a:pt x="1" y="13"/>
                  </a:lnTo>
                  <a:lnTo>
                    <a:pt x="1" y="14"/>
                  </a:lnTo>
                  <a:lnTo>
                    <a:pt x="1" y="14"/>
                  </a:lnTo>
                  <a:lnTo>
                    <a:pt x="1" y="15"/>
                  </a:lnTo>
                  <a:lnTo>
                    <a:pt x="1" y="16"/>
                  </a:lnTo>
                  <a:lnTo>
                    <a:pt x="1" y="17"/>
                  </a:lnTo>
                  <a:lnTo>
                    <a:pt x="1" y="17"/>
                  </a:lnTo>
                  <a:lnTo>
                    <a:pt x="2" y="17"/>
                  </a:lnTo>
                  <a:lnTo>
                    <a:pt x="2" y="17"/>
                  </a:lnTo>
                  <a:lnTo>
                    <a:pt x="2" y="17"/>
                  </a:lnTo>
                  <a:lnTo>
                    <a:pt x="2" y="17"/>
                  </a:lnTo>
                  <a:lnTo>
                    <a:pt x="2" y="17"/>
                  </a:lnTo>
                  <a:lnTo>
                    <a:pt x="2" y="18"/>
                  </a:lnTo>
                  <a:lnTo>
                    <a:pt x="2" y="18"/>
                  </a:lnTo>
                  <a:lnTo>
                    <a:pt x="2" y="19"/>
                  </a:lnTo>
                  <a:lnTo>
                    <a:pt x="1" y="19"/>
                  </a:lnTo>
                  <a:lnTo>
                    <a:pt x="1" y="18"/>
                  </a:lnTo>
                  <a:lnTo>
                    <a:pt x="1" y="17"/>
                  </a:lnTo>
                  <a:lnTo>
                    <a:pt x="1" y="17"/>
                  </a:lnTo>
                  <a:lnTo>
                    <a:pt x="0" y="15"/>
                  </a:lnTo>
                  <a:lnTo>
                    <a:pt x="0" y="14"/>
                  </a:lnTo>
                  <a:lnTo>
                    <a:pt x="0" y="12"/>
                  </a:lnTo>
                  <a:lnTo>
                    <a:pt x="0" y="11"/>
                  </a:lnTo>
                  <a:lnTo>
                    <a:pt x="0" y="10"/>
                  </a:lnTo>
                  <a:lnTo>
                    <a:pt x="0" y="8"/>
                  </a:lnTo>
                  <a:lnTo>
                    <a:pt x="0" y="7"/>
                  </a:lnTo>
                  <a:lnTo>
                    <a:pt x="0" y="5"/>
                  </a:lnTo>
                  <a:lnTo>
                    <a:pt x="1" y="4"/>
                  </a:lnTo>
                  <a:lnTo>
                    <a:pt x="1" y="2"/>
                  </a:lnTo>
                  <a:lnTo>
                    <a:pt x="1" y="2"/>
                  </a:lnTo>
                  <a:lnTo>
                    <a:pt x="1" y="1"/>
                  </a:lnTo>
                  <a:lnTo>
                    <a:pt x="2" y="0"/>
                  </a:lnTo>
                  <a:lnTo>
                    <a:pt x="2" y="1"/>
                  </a:lnTo>
                  <a:lnTo>
                    <a:pt x="2" y="2"/>
                  </a:lnTo>
                  <a:lnTo>
                    <a:pt x="2" y="2"/>
                  </a:lnTo>
                  <a:lnTo>
                    <a:pt x="3" y="2"/>
                  </a:lnTo>
                  <a:lnTo>
                    <a:pt x="3" y="3"/>
                  </a:lnTo>
                  <a:lnTo>
                    <a:pt x="3" y="4"/>
                  </a:lnTo>
                  <a:lnTo>
                    <a:pt x="3" y="4"/>
                  </a:lnTo>
                  <a:lnTo>
                    <a:pt x="3" y="5"/>
                  </a:lnTo>
                  <a:lnTo>
                    <a:pt x="3" y="4"/>
                  </a:lnTo>
                  <a:lnTo>
                    <a:pt x="3" y="3"/>
                  </a:lnTo>
                  <a:lnTo>
                    <a:pt x="2" y="2"/>
                  </a:lnTo>
                  <a:lnTo>
                    <a:pt x="2" y="2"/>
                  </a:lnTo>
                  <a:lnTo>
                    <a:pt x="2" y="2"/>
                  </a:lnTo>
                  <a:lnTo>
                    <a:pt x="1" y="2"/>
                  </a:lnTo>
                  <a:lnTo>
                    <a:pt x="1" y="3"/>
                  </a:lnTo>
                  <a:lnTo>
                    <a:pt x="1" y="4"/>
                  </a:lnTo>
                  <a:lnTo>
                    <a:pt x="1" y="5"/>
                  </a:lnTo>
                  <a:lnTo>
                    <a:pt x="1" y="5"/>
                  </a:lnTo>
                  <a:lnTo>
                    <a:pt x="1" y="6"/>
                  </a:lnTo>
                  <a:lnTo>
                    <a:pt x="1" y="8"/>
                  </a:lnTo>
                  <a:lnTo>
                    <a:pt x="1" y="9"/>
                  </a:lnTo>
                  <a:lnTo>
                    <a:pt x="1" y="10"/>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84" name="Freeform 681"/>
            <p:cNvSpPr>
              <a:spLocks/>
            </p:cNvSpPr>
            <p:nvPr/>
          </p:nvSpPr>
          <p:spPr bwMode="auto">
            <a:xfrm>
              <a:off x="921" y="3778"/>
              <a:ext cx="20" cy="3"/>
            </a:xfrm>
            <a:custGeom>
              <a:avLst/>
              <a:gdLst>
                <a:gd name="T0" fmla="*/ 9 w 20"/>
                <a:gd name="T1" fmla="*/ 1 h 3"/>
                <a:gd name="T2" fmla="*/ 8 w 20"/>
                <a:gd name="T3" fmla="*/ 1 h 3"/>
                <a:gd name="T4" fmla="*/ 7 w 20"/>
                <a:gd name="T5" fmla="*/ 1 h 3"/>
                <a:gd name="T6" fmla="*/ 6 w 20"/>
                <a:gd name="T7" fmla="*/ 1 h 3"/>
                <a:gd name="T8" fmla="*/ 5 w 20"/>
                <a:gd name="T9" fmla="*/ 1 h 3"/>
                <a:gd name="T10" fmla="*/ 5 w 20"/>
                <a:gd name="T11" fmla="*/ 1 h 3"/>
                <a:gd name="T12" fmla="*/ 4 w 20"/>
                <a:gd name="T13" fmla="*/ 1 h 3"/>
                <a:gd name="T14" fmla="*/ 3 w 20"/>
                <a:gd name="T15" fmla="*/ 1 h 3"/>
                <a:gd name="T16" fmla="*/ 2 w 20"/>
                <a:gd name="T17" fmla="*/ 1 h 3"/>
                <a:gd name="T18" fmla="*/ 2 w 20"/>
                <a:gd name="T19" fmla="*/ 1 h 3"/>
                <a:gd name="T20" fmla="*/ 2 w 20"/>
                <a:gd name="T21" fmla="*/ 1 h 3"/>
                <a:gd name="T22" fmla="*/ 2 w 20"/>
                <a:gd name="T23" fmla="*/ 1 h 3"/>
                <a:gd name="T24" fmla="*/ 3 w 20"/>
                <a:gd name="T25" fmla="*/ 2 h 3"/>
                <a:gd name="T26" fmla="*/ 2 w 20"/>
                <a:gd name="T27" fmla="*/ 2 h 3"/>
                <a:gd name="T28" fmla="*/ 2 w 20"/>
                <a:gd name="T29" fmla="*/ 2 h 3"/>
                <a:gd name="T30" fmla="*/ 2 w 20"/>
                <a:gd name="T31" fmla="*/ 1 h 3"/>
                <a:gd name="T32" fmla="*/ 1 w 20"/>
                <a:gd name="T33" fmla="*/ 1 h 3"/>
                <a:gd name="T34" fmla="*/ 1 w 20"/>
                <a:gd name="T35" fmla="*/ 1 h 3"/>
                <a:gd name="T36" fmla="*/ 0 w 20"/>
                <a:gd name="T37" fmla="*/ 1 h 3"/>
                <a:gd name="T38" fmla="*/ 1 w 20"/>
                <a:gd name="T39" fmla="*/ 1 h 3"/>
                <a:gd name="T40" fmla="*/ 2 w 20"/>
                <a:gd name="T41" fmla="*/ 1 h 3"/>
                <a:gd name="T42" fmla="*/ 3 w 20"/>
                <a:gd name="T43" fmla="*/ 0 h 3"/>
                <a:gd name="T44" fmla="*/ 4 w 20"/>
                <a:gd name="T45" fmla="*/ 0 h 3"/>
                <a:gd name="T46" fmla="*/ 5 w 20"/>
                <a:gd name="T47" fmla="*/ 0 h 3"/>
                <a:gd name="T48" fmla="*/ 7 w 20"/>
                <a:gd name="T49" fmla="*/ 0 h 3"/>
                <a:gd name="T50" fmla="*/ 8 w 20"/>
                <a:gd name="T51" fmla="*/ 0 h 3"/>
                <a:gd name="T52" fmla="*/ 10 w 20"/>
                <a:gd name="T53" fmla="*/ 0 h 3"/>
                <a:gd name="T54" fmla="*/ 11 w 20"/>
                <a:gd name="T55" fmla="*/ 0 h 3"/>
                <a:gd name="T56" fmla="*/ 12 w 20"/>
                <a:gd name="T57" fmla="*/ 0 h 3"/>
                <a:gd name="T58" fmla="*/ 14 w 20"/>
                <a:gd name="T59" fmla="*/ 0 h 3"/>
                <a:gd name="T60" fmla="*/ 15 w 20"/>
                <a:gd name="T61" fmla="*/ 1 h 3"/>
                <a:gd name="T62" fmla="*/ 17 w 20"/>
                <a:gd name="T63" fmla="*/ 1 h 3"/>
                <a:gd name="T64" fmla="*/ 17 w 20"/>
                <a:gd name="T65" fmla="*/ 1 h 3"/>
                <a:gd name="T66" fmla="*/ 18 w 20"/>
                <a:gd name="T67" fmla="*/ 1 h 3"/>
                <a:gd name="T68" fmla="*/ 19 w 20"/>
                <a:gd name="T69" fmla="*/ 1 h 3"/>
                <a:gd name="T70" fmla="*/ 19 w 20"/>
                <a:gd name="T71" fmla="*/ 2 h 3"/>
                <a:gd name="T72" fmla="*/ 18 w 20"/>
                <a:gd name="T73" fmla="*/ 2 h 3"/>
                <a:gd name="T74" fmla="*/ 17 w 20"/>
                <a:gd name="T75" fmla="*/ 2 h 3"/>
                <a:gd name="T76" fmla="*/ 17 w 20"/>
                <a:gd name="T77" fmla="*/ 2 h 3"/>
                <a:gd name="T78" fmla="*/ 16 w 20"/>
                <a:gd name="T79" fmla="*/ 2 h 3"/>
                <a:gd name="T80" fmla="*/ 16 w 20"/>
                <a:gd name="T81" fmla="*/ 2 h 3"/>
                <a:gd name="T82" fmla="*/ 15 w 20"/>
                <a:gd name="T83" fmla="*/ 2 h 3"/>
                <a:gd name="T84" fmla="*/ 14 w 20"/>
                <a:gd name="T85" fmla="*/ 2 h 3"/>
                <a:gd name="T86" fmla="*/ 15 w 20"/>
                <a:gd name="T87" fmla="*/ 2 h 3"/>
                <a:gd name="T88" fmla="*/ 16 w 20"/>
                <a:gd name="T89" fmla="*/ 2 h 3"/>
                <a:gd name="T90" fmla="*/ 17 w 20"/>
                <a:gd name="T91" fmla="*/ 2 h 3"/>
                <a:gd name="T92" fmla="*/ 17 w 20"/>
                <a:gd name="T93" fmla="*/ 1 h 3"/>
                <a:gd name="T94" fmla="*/ 17 w 20"/>
                <a:gd name="T95" fmla="*/ 1 h 3"/>
                <a:gd name="T96" fmla="*/ 17 w 20"/>
                <a:gd name="T97" fmla="*/ 1 h 3"/>
                <a:gd name="T98" fmla="*/ 16 w 20"/>
                <a:gd name="T99" fmla="*/ 1 h 3"/>
                <a:gd name="T100" fmla="*/ 15 w 20"/>
                <a:gd name="T101" fmla="*/ 1 h 3"/>
                <a:gd name="T102" fmla="*/ 14 w 20"/>
                <a:gd name="T103" fmla="*/ 1 h 3"/>
                <a:gd name="T104" fmla="*/ 14 w 20"/>
                <a:gd name="T105" fmla="*/ 1 h 3"/>
                <a:gd name="T106" fmla="*/ 13 w 20"/>
                <a:gd name="T107" fmla="*/ 1 h 3"/>
                <a:gd name="T108" fmla="*/ 11 w 20"/>
                <a:gd name="T109" fmla="*/ 1 h 3"/>
                <a:gd name="T110" fmla="*/ 10 w 20"/>
                <a:gd name="T111" fmla="*/ 1 h 3"/>
                <a:gd name="T112" fmla="*/ 9 w 20"/>
                <a:gd name="T113" fmla="*/ 1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0" h="3">
                  <a:moveTo>
                    <a:pt x="9" y="1"/>
                  </a:moveTo>
                  <a:lnTo>
                    <a:pt x="8" y="1"/>
                  </a:lnTo>
                  <a:lnTo>
                    <a:pt x="7" y="1"/>
                  </a:lnTo>
                  <a:lnTo>
                    <a:pt x="6" y="1"/>
                  </a:lnTo>
                  <a:lnTo>
                    <a:pt x="5" y="1"/>
                  </a:lnTo>
                  <a:lnTo>
                    <a:pt x="5" y="1"/>
                  </a:lnTo>
                  <a:lnTo>
                    <a:pt x="4" y="1"/>
                  </a:lnTo>
                  <a:lnTo>
                    <a:pt x="3" y="1"/>
                  </a:lnTo>
                  <a:lnTo>
                    <a:pt x="2" y="1"/>
                  </a:lnTo>
                  <a:lnTo>
                    <a:pt x="2" y="1"/>
                  </a:lnTo>
                  <a:lnTo>
                    <a:pt x="2" y="1"/>
                  </a:lnTo>
                  <a:lnTo>
                    <a:pt x="2" y="1"/>
                  </a:lnTo>
                  <a:lnTo>
                    <a:pt x="3" y="2"/>
                  </a:lnTo>
                  <a:lnTo>
                    <a:pt x="2" y="2"/>
                  </a:lnTo>
                  <a:lnTo>
                    <a:pt x="2" y="2"/>
                  </a:lnTo>
                  <a:lnTo>
                    <a:pt x="2" y="1"/>
                  </a:lnTo>
                  <a:lnTo>
                    <a:pt x="1" y="1"/>
                  </a:lnTo>
                  <a:lnTo>
                    <a:pt x="1" y="1"/>
                  </a:lnTo>
                  <a:lnTo>
                    <a:pt x="0" y="1"/>
                  </a:lnTo>
                  <a:lnTo>
                    <a:pt x="1" y="1"/>
                  </a:lnTo>
                  <a:lnTo>
                    <a:pt x="2" y="1"/>
                  </a:lnTo>
                  <a:lnTo>
                    <a:pt x="3" y="0"/>
                  </a:lnTo>
                  <a:lnTo>
                    <a:pt x="4" y="0"/>
                  </a:lnTo>
                  <a:lnTo>
                    <a:pt x="5" y="0"/>
                  </a:lnTo>
                  <a:lnTo>
                    <a:pt x="7" y="0"/>
                  </a:lnTo>
                  <a:lnTo>
                    <a:pt x="8" y="0"/>
                  </a:lnTo>
                  <a:lnTo>
                    <a:pt x="10" y="0"/>
                  </a:lnTo>
                  <a:lnTo>
                    <a:pt x="11" y="0"/>
                  </a:lnTo>
                  <a:lnTo>
                    <a:pt x="12" y="0"/>
                  </a:lnTo>
                  <a:lnTo>
                    <a:pt x="14" y="0"/>
                  </a:lnTo>
                  <a:lnTo>
                    <a:pt x="15" y="1"/>
                  </a:lnTo>
                  <a:lnTo>
                    <a:pt x="17" y="1"/>
                  </a:lnTo>
                  <a:lnTo>
                    <a:pt x="17" y="1"/>
                  </a:lnTo>
                  <a:lnTo>
                    <a:pt x="18" y="1"/>
                  </a:lnTo>
                  <a:lnTo>
                    <a:pt x="19" y="1"/>
                  </a:lnTo>
                  <a:lnTo>
                    <a:pt x="19" y="2"/>
                  </a:lnTo>
                  <a:lnTo>
                    <a:pt x="18" y="2"/>
                  </a:lnTo>
                  <a:lnTo>
                    <a:pt x="17" y="2"/>
                  </a:lnTo>
                  <a:lnTo>
                    <a:pt x="17" y="2"/>
                  </a:lnTo>
                  <a:lnTo>
                    <a:pt x="16" y="2"/>
                  </a:lnTo>
                  <a:lnTo>
                    <a:pt x="16" y="2"/>
                  </a:lnTo>
                  <a:lnTo>
                    <a:pt x="15" y="2"/>
                  </a:lnTo>
                  <a:lnTo>
                    <a:pt x="14" y="2"/>
                  </a:lnTo>
                  <a:lnTo>
                    <a:pt x="15" y="2"/>
                  </a:lnTo>
                  <a:lnTo>
                    <a:pt x="16" y="2"/>
                  </a:lnTo>
                  <a:lnTo>
                    <a:pt x="17" y="2"/>
                  </a:lnTo>
                  <a:lnTo>
                    <a:pt x="17" y="1"/>
                  </a:lnTo>
                  <a:lnTo>
                    <a:pt x="17" y="1"/>
                  </a:lnTo>
                  <a:lnTo>
                    <a:pt x="17" y="1"/>
                  </a:lnTo>
                  <a:lnTo>
                    <a:pt x="16" y="1"/>
                  </a:lnTo>
                  <a:lnTo>
                    <a:pt x="15" y="1"/>
                  </a:lnTo>
                  <a:lnTo>
                    <a:pt x="14" y="1"/>
                  </a:lnTo>
                  <a:lnTo>
                    <a:pt x="14" y="1"/>
                  </a:lnTo>
                  <a:lnTo>
                    <a:pt x="13" y="1"/>
                  </a:lnTo>
                  <a:lnTo>
                    <a:pt x="11" y="1"/>
                  </a:lnTo>
                  <a:lnTo>
                    <a:pt x="10" y="1"/>
                  </a:lnTo>
                  <a:lnTo>
                    <a:pt x="9" y="1"/>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85" name="Freeform 682"/>
            <p:cNvSpPr>
              <a:spLocks/>
            </p:cNvSpPr>
            <p:nvPr/>
          </p:nvSpPr>
          <p:spPr bwMode="auto">
            <a:xfrm>
              <a:off x="915" y="3755"/>
              <a:ext cx="5" cy="21"/>
            </a:xfrm>
            <a:custGeom>
              <a:avLst/>
              <a:gdLst>
                <a:gd name="T0" fmla="*/ 1 w 5"/>
                <a:gd name="T1" fmla="*/ 11 h 21"/>
                <a:gd name="T2" fmla="*/ 1 w 5"/>
                <a:gd name="T3" fmla="*/ 12 h 21"/>
                <a:gd name="T4" fmla="*/ 1 w 5"/>
                <a:gd name="T5" fmla="*/ 13 h 21"/>
                <a:gd name="T6" fmla="*/ 1 w 5"/>
                <a:gd name="T7" fmla="*/ 14 h 21"/>
                <a:gd name="T8" fmla="*/ 1 w 5"/>
                <a:gd name="T9" fmla="*/ 15 h 21"/>
                <a:gd name="T10" fmla="*/ 1 w 5"/>
                <a:gd name="T11" fmla="*/ 15 h 21"/>
                <a:gd name="T12" fmla="*/ 2 w 5"/>
                <a:gd name="T13" fmla="*/ 16 h 21"/>
                <a:gd name="T14" fmla="*/ 2 w 5"/>
                <a:gd name="T15" fmla="*/ 17 h 21"/>
                <a:gd name="T16" fmla="*/ 2 w 5"/>
                <a:gd name="T17" fmla="*/ 18 h 21"/>
                <a:gd name="T18" fmla="*/ 2 w 5"/>
                <a:gd name="T19" fmla="*/ 18 h 21"/>
                <a:gd name="T20" fmla="*/ 3 w 5"/>
                <a:gd name="T21" fmla="*/ 18 h 21"/>
                <a:gd name="T22" fmla="*/ 3 w 5"/>
                <a:gd name="T23" fmla="*/ 18 h 21"/>
                <a:gd name="T24" fmla="*/ 4 w 5"/>
                <a:gd name="T25" fmla="*/ 17 h 21"/>
                <a:gd name="T26" fmla="*/ 4 w 5"/>
                <a:gd name="T27" fmla="*/ 16 h 21"/>
                <a:gd name="T28" fmla="*/ 4 w 5"/>
                <a:gd name="T29" fmla="*/ 17 h 21"/>
                <a:gd name="T30" fmla="*/ 4 w 5"/>
                <a:gd name="T31" fmla="*/ 18 h 21"/>
                <a:gd name="T32" fmla="*/ 3 w 5"/>
                <a:gd name="T33" fmla="*/ 18 h 21"/>
                <a:gd name="T34" fmla="*/ 3 w 5"/>
                <a:gd name="T35" fmla="*/ 18 h 21"/>
                <a:gd name="T36" fmla="*/ 3 w 5"/>
                <a:gd name="T37" fmla="*/ 19 h 21"/>
                <a:gd name="T38" fmla="*/ 3 w 5"/>
                <a:gd name="T39" fmla="*/ 20 h 21"/>
                <a:gd name="T40" fmla="*/ 2 w 5"/>
                <a:gd name="T41" fmla="*/ 19 h 21"/>
                <a:gd name="T42" fmla="*/ 2 w 5"/>
                <a:gd name="T43" fmla="*/ 18 h 21"/>
                <a:gd name="T44" fmla="*/ 2 w 5"/>
                <a:gd name="T45" fmla="*/ 18 h 21"/>
                <a:gd name="T46" fmla="*/ 1 w 5"/>
                <a:gd name="T47" fmla="*/ 16 h 21"/>
                <a:gd name="T48" fmla="*/ 1 w 5"/>
                <a:gd name="T49" fmla="*/ 15 h 21"/>
                <a:gd name="T50" fmla="*/ 0 w 5"/>
                <a:gd name="T51" fmla="*/ 14 h 21"/>
                <a:gd name="T52" fmla="*/ 0 w 5"/>
                <a:gd name="T53" fmla="*/ 12 h 21"/>
                <a:gd name="T54" fmla="*/ 0 w 5"/>
                <a:gd name="T55" fmla="*/ 11 h 21"/>
                <a:gd name="T56" fmla="*/ 0 w 5"/>
                <a:gd name="T57" fmla="*/ 9 h 21"/>
                <a:gd name="T58" fmla="*/ 0 w 5"/>
                <a:gd name="T59" fmla="*/ 8 h 21"/>
                <a:gd name="T60" fmla="*/ 0 w 5"/>
                <a:gd name="T61" fmla="*/ 6 h 21"/>
                <a:gd name="T62" fmla="*/ 0 w 5"/>
                <a:gd name="T63" fmla="*/ 5 h 21"/>
                <a:gd name="T64" fmla="*/ 0 w 5"/>
                <a:gd name="T65" fmla="*/ 3 h 21"/>
                <a:gd name="T66" fmla="*/ 0 w 5"/>
                <a:gd name="T67" fmla="*/ 2 h 21"/>
                <a:gd name="T68" fmla="*/ 1 w 5"/>
                <a:gd name="T69" fmla="*/ 1 h 21"/>
                <a:gd name="T70" fmla="*/ 1 w 5"/>
                <a:gd name="T71" fmla="*/ 0 h 21"/>
                <a:gd name="T72" fmla="*/ 2 w 5"/>
                <a:gd name="T73" fmla="*/ 1 h 21"/>
                <a:gd name="T74" fmla="*/ 2 w 5"/>
                <a:gd name="T75" fmla="*/ 1 h 21"/>
                <a:gd name="T76" fmla="*/ 2 w 5"/>
                <a:gd name="T77" fmla="*/ 2 h 21"/>
                <a:gd name="T78" fmla="*/ 2 w 5"/>
                <a:gd name="T79" fmla="*/ 2 h 21"/>
                <a:gd name="T80" fmla="*/ 3 w 5"/>
                <a:gd name="T81" fmla="*/ 2 h 21"/>
                <a:gd name="T82" fmla="*/ 3 w 5"/>
                <a:gd name="T83" fmla="*/ 3 h 21"/>
                <a:gd name="T84" fmla="*/ 3 w 5"/>
                <a:gd name="T85" fmla="*/ 4 h 21"/>
                <a:gd name="T86" fmla="*/ 3 w 5"/>
                <a:gd name="T87" fmla="*/ 5 h 21"/>
                <a:gd name="T88" fmla="*/ 3 w 5"/>
                <a:gd name="T89" fmla="*/ 4 h 21"/>
                <a:gd name="T90" fmla="*/ 2 w 5"/>
                <a:gd name="T91" fmla="*/ 3 h 21"/>
                <a:gd name="T92" fmla="*/ 2 w 5"/>
                <a:gd name="T93" fmla="*/ 2 h 21"/>
                <a:gd name="T94" fmla="*/ 2 w 5"/>
                <a:gd name="T95" fmla="*/ 2 h 21"/>
                <a:gd name="T96" fmla="*/ 1 w 5"/>
                <a:gd name="T97" fmla="*/ 2 h 21"/>
                <a:gd name="T98" fmla="*/ 1 w 5"/>
                <a:gd name="T99" fmla="*/ 3 h 21"/>
                <a:gd name="T100" fmla="*/ 1 w 5"/>
                <a:gd name="T101" fmla="*/ 4 h 21"/>
                <a:gd name="T102" fmla="*/ 1 w 5"/>
                <a:gd name="T103" fmla="*/ 5 h 21"/>
                <a:gd name="T104" fmla="*/ 1 w 5"/>
                <a:gd name="T105" fmla="*/ 5 h 21"/>
                <a:gd name="T106" fmla="*/ 1 w 5"/>
                <a:gd name="T107" fmla="*/ 6 h 21"/>
                <a:gd name="T108" fmla="*/ 1 w 5"/>
                <a:gd name="T109" fmla="*/ 7 h 21"/>
                <a:gd name="T110" fmla="*/ 1 w 5"/>
                <a:gd name="T111" fmla="*/ 8 h 21"/>
                <a:gd name="T112" fmla="*/ 1 w 5"/>
                <a:gd name="T113" fmla="*/ 9 h 21"/>
                <a:gd name="T114" fmla="*/ 1 w 5"/>
                <a:gd name="T115" fmla="*/ 1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 h="21">
                  <a:moveTo>
                    <a:pt x="1" y="11"/>
                  </a:moveTo>
                  <a:lnTo>
                    <a:pt x="1" y="12"/>
                  </a:lnTo>
                  <a:lnTo>
                    <a:pt x="1" y="13"/>
                  </a:lnTo>
                  <a:lnTo>
                    <a:pt x="1" y="14"/>
                  </a:lnTo>
                  <a:lnTo>
                    <a:pt x="1" y="15"/>
                  </a:lnTo>
                  <a:lnTo>
                    <a:pt x="1" y="15"/>
                  </a:lnTo>
                  <a:lnTo>
                    <a:pt x="2" y="16"/>
                  </a:lnTo>
                  <a:lnTo>
                    <a:pt x="2" y="17"/>
                  </a:lnTo>
                  <a:lnTo>
                    <a:pt x="2" y="18"/>
                  </a:lnTo>
                  <a:lnTo>
                    <a:pt x="2" y="18"/>
                  </a:lnTo>
                  <a:lnTo>
                    <a:pt x="3" y="18"/>
                  </a:lnTo>
                  <a:lnTo>
                    <a:pt x="3" y="18"/>
                  </a:lnTo>
                  <a:lnTo>
                    <a:pt x="4" y="17"/>
                  </a:lnTo>
                  <a:lnTo>
                    <a:pt x="4" y="16"/>
                  </a:lnTo>
                  <a:lnTo>
                    <a:pt x="4" y="17"/>
                  </a:lnTo>
                  <a:lnTo>
                    <a:pt x="4" y="18"/>
                  </a:lnTo>
                  <a:lnTo>
                    <a:pt x="3" y="18"/>
                  </a:lnTo>
                  <a:lnTo>
                    <a:pt x="3" y="18"/>
                  </a:lnTo>
                  <a:lnTo>
                    <a:pt x="3" y="19"/>
                  </a:lnTo>
                  <a:lnTo>
                    <a:pt x="3" y="20"/>
                  </a:lnTo>
                  <a:lnTo>
                    <a:pt x="2" y="19"/>
                  </a:lnTo>
                  <a:lnTo>
                    <a:pt x="2" y="18"/>
                  </a:lnTo>
                  <a:lnTo>
                    <a:pt x="2" y="18"/>
                  </a:lnTo>
                  <a:lnTo>
                    <a:pt x="1" y="16"/>
                  </a:lnTo>
                  <a:lnTo>
                    <a:pt x="1" y="15"/>
                  </a:lnTo>
                  <a:lnTo>
                    <a:pt x="0" y="14"/>
                  </a:lnTo>
                  <a:lnTo>
                    <a:pt x="0" y="12"/>
                  </a:lnTo>
                  <a:lnTo>
                    <a:pt x="0" y="11"/>
                  </a:lnTo>
                  <a:lnTo>
                    <a:pt x="0" y="9"/>
                  </a:lnTo>
                  <a:lnTo>
                    <a:pt x="0" y="8"/>
                  </a:lnTo>
                  <a:lnTo>
                    <a:pt x="0" y="6"/>
                  </a:lnTo>
                  <a:lnTo>
                    <a:pt x="0" y="5"/>
                  </a:lnTo>
                  <a:lnTo>
                    <a:pt x="0" y="3"/>
                  </a:lnTo>
                  <a:lnTo>
                    <a:pt x="0" y="2"/>
                  </a:lnTo>
                  <a:lnTo>
                    <a:pt x="1" y="1"/>
                  </a:lnTo>
                  <a:lnTo>
                    <a:pt x="1" y="0"/>
                  </a:lnTo>
                  <a:lnTo>
                    <a:pt x="2" y="1"/>
                  </a:lnTo>
                  <a:lnTo>
                    <a:pt x="2" y="1"/>
                  </a:lnTo>
                  <a:lnTo>
                    <a:pt x="2" y="2"/>
                  </a:lnTo>
                  <a:lnTo>
                    <a:pt x="2" y="2"/>
                  </a:lnTo>
                  <a:lnTo>
                    <a:pt x="3" y="2"/>
                  </a:lnTo>
                  <a:lnTo>
                    <a:pt x="3" y="3"/>
                  </a:lnTo>
                  <a:lnTo>
                    <a:pt x="3" y="4"/>
                  </a:lnTo>
                  <a:lnTo>
                    <a:pt x="3" y="5"/>
                  </a:lnTo>
                  <a:lnTo>
                    <a:pt x="3" y="4"/>
                  </a:lnTo>
                  <a:lnTo>
                    <a:pt x="2" y="3"/>
                  </a:lnTo>
                  <a:lnTo>
                    <a:pt x="2" y="2"/>
                  </a:lnTo>
                  <a:lnTo>
                    <a:pt x="2" y="2"/>
                  </a:lnTo>
                  <a:lnTo>
                    <a:pt x="1" y="2"/>
                  </a:lnTo>
                  <a:lnTo>
                    <a:pt x="1" y="3"/>
                  </a:lnTo>
                  <a:lnTo>
                    <a:pt x="1" y="4"/>
                  </a:lnTo>
                  <a:lnTo>
                    <a:pt x="1" y="5"/>
                  </a:lnTo>
                  <a:lnTo>
                    <a:pt x="1" y="5"/>
                  </a:lnTo>
                  <a:lnTo>
                    <a:pt x="1" y="6"/>
                  </a:lnTo>
                  <a:lnTo>
                    <a:pt x="1" y="7"/>
                  </a:lnTo>
                  <a:lnTo>
                    <a:pt x="1" y="8"/>
                  </a:lnTo>
                  <a:lnTo>
                    <a:pt x="1" y="9"/>
                  </a:lnTo>
                  <a:lnTo>
                    <a:pt x="1" y="11"/>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86" name="Freeform 683"/>
            <p:cNvSpPr>
              <a:spLocks/>
            </p:cNvSpPr>
            <p:nvPr/>
          </p:nvSpPr>
          <p:spPr bwMode="auto">
            <a:xfrm>
              <a:off x="903" y="3762"/>
              <a:ext cx="7" cy="18"/>
            </a:xfrm>
            <a:custGeom>
              <a:avLst/>
              <a:gdLst>
                <a:gd name="T0" fmla="*/ 2 w 7"/>
                <a:gd name="T1" fmla="*/ 9 h 18"/>
                <a:gd name="T2" fmla="*/ 2 w 7"/>
                <a:gd name="T3" fmla="*/ 10 h 18"/>
                <a:gd name="T4" fmla="*/ 2 w 7"/>
                <a:gd name="T5" fmla="*/ 10 h 18"/>
                <a:gd name="T6" fmla="*/ 3 w 7"/>
                <a:gd name="T7" fmla="*/ 13 h 18"/>
                <a:gd name="T8" fmla="*/ 3 w 7"/>
                <a:gd name="T9" fmla="*/ 13 h 18"/>
                <a:gd name="T10" fmla="*/ 4 w 7"/>
                <a:gd name="T11" fmla="*/ 14 h 18"/>
                <a:gd name="T12" fmla="*/ 4 w 7"/>
                <a:gd name="T13" fmla="*/ 15 h 18"/>
                <a:gd name="T14" fmla="*/ 5 w 7"/>
                <a:gd name="T15" fmla="*/ 16 h 18"/>
                <a:gd name="T16" fmla="*/ 5 w 7"/>
                <a:gd name="T17" fmla="*/ 16 h 18"/>
                <a:gd name="T18" fmla="*/ 5 w 7"/>
                <a:gd name="T19" fmla="*/ 15 h 18"/>
                <a:gd name="T20" fmla="*/ 6 w 7"/>
                <a:gd name="T21" fmla="*/ 15 h 18"/>
                <a:gd name="T22" fmla="*/ 6 w 7"/>
                <a:gd name="T23" fmla="*/ 14 h 18"/>
                <a:gd name="T24" fmla="*/ 6 w 7"/>
                <a:gd name="T25" fmla="*/ 13 h 18"/>
                <a:gd name="T26" fmla="*/ 6 w 7"/>
                <a:gd name="T27" fmla="*/ 14 h 18"/>
                <a:gd name="T28" fmla="*/ 6 w 7"/>
                <a:gd name="T29" fmla="*/ 15 h 18"/>
                <a:gd name="T30" fmla="*/ 6 w 7"/>
                <a:gd name="T31" fmla="*/ 16 h 18"/>
                <a:gd name="T32" fmla="*/ 6 w 7"/>
                <a:gd name="T33" fmla="*/ 16 h 18"/>
                <a:gd name="T34" fmla="*/ 6 w 7"/>
                <a:gd name="T35" fmla="*/ 17 h 18"/>
                <a:gd name="T36" fmla="*/ 6 w 7"/>
                <a:gd name="T37" fmla="*/ 17 h 18"/>
                <a:gd name="T38" fmla="*/ 5 w 7"/>
                <a:gd name="T39" fmla="*/ 17 h 18"/>
                <a:gd name="T40" fmla="*/ 5 w 7"/>
                <a:gd name="T41" fmla="*/ 16 h 18"/>
                <a:gd name="T42" fmla="*/ 4 w 7"/>
                <a:gd name="T43" fmla="*/ 16 h 18"/>
                <a:gd name="T44" fmla="*/ 3 w 7"/>
                <a:gd name="T45" fmla="*/ 15 h 18"/>
                <a:gd name="T46" fmla="*/ 3 w 7"/>
                <a:gd name="T47" fmla="*/ 13 h 18"/>
                <a:gd name="T48" fmla="*/ 2 w 7"/>
                <a:gd name="T49" fmla="*/ 13 h 18"/>
                <a:gd name="T50" fmla="*/ 2 w 7"/>
                <a:gd name="T51" fmla="*/ 11 h 18"/>
                <a:gd name="T52" fmla="*/ 1 w 7"/>
                <a:gd name="T53" fmla="*/ 10 h 18"/>
                <a:gd name="T54" fmla="*/ 1 w 7"/>
                <a:gd name="T55" fmla="*/ 9 h 18"/>
                <a:gd name="T56" fmla="*/ 0 w 7"/>
                <a:gd name="T57" fmla="*/ 7 h 18"/>
                <a:gd name="T58" fmla="*/ 0 w 7"/>
                <a:gd name="T59" fmla="*/ 6 h 18"/>
                <a:gd name="T60" fmla="*/ 0 w 7"/>
                <a:gd name="T61" fmla="*/ 4 h 18"/>
                <a:gd name="T62" fmla="*/ 0 w 7"/>
                <a:gd name="T63" fmla="*/ 3 h 18"/>
                <a:gd name="T64" fmla="*/ 0 w 7"/>
                <a:gd name="T65" fmla="*/ 2 h 18"/>
                <a:gd name="T66" fmla="*/ 0 w 7"/>
                <a:gd name="T67" fmla="*/ 1 h 18"/>
                <a:gd name="T68" fmla="*/ 1 w 7"/>
                <a:gd name="T69" fmla="*/ 0 h 18"/>
                <a:gd name="T70" fmla="*/ 1 w 7"/>
                <a:gd name="T71" fmla="*/ 0 h 18"/>
                <a:gd name="T72" fmla="*/ 2 w 7"/>
                <a:gd name="T73" fmla="*/ 1 h 18"/>
                <a:gd name="T74" fmla="*/ 2 w 7"/>
                <a:gd name="T75" fmla="*/ 1 h 18"/>
                <a:gd name="T76" fmla="*/ 2 w 7"/>
                <a:gd name="T77" fmla="*/ 1 h 18"/>
                <a:gd name="T78" fmla="*/ 3 w 7"/>
                <a:gd name="T79" fmla="*/ 1 h 18"/>
                <a:gd name="T80" fmla="*/ 3 w 7"/>
                <a:gd name="T81" fmla="*/ 2 h 18"/>
                <a:gd name="T82" fmla="*/ 3 w 7"/>
                <a:gd name="T83" fmla="*/ 2 h 18"/>
                <a:gd name="T84" fmla="*/ 3 w 7"/>
                <a:gd name="T85" fmla="*/ 2 h 18"/>
                <a:gd name="T86" fmla="*/ 2 w 7"/>
                <a:gd name="T87" fmla="*/ 1 h 18"/>
                <a:gd name="T88" fmla="*/ 2 w 7"/>
                <a:gd name="T89" fmla="*/ 1 h 18"/>
                <a:gd name="T90" fmla="*/ 1 w 7"/>
                <a:gd name="T91" fmla="*/ 1 h 18"/>
                <a:gd name="T92" fmla="*/ 1 w 7"/>
                <a:gd name="T93" fmla="*/ 1 h 18"/>
                <a:gd name="T94" fmla="*/ 1 w 7"/>
                <a:gd name="T95" fmla="*/ 2 h 18"/>
                <a:gd name="T96" fmla="*/ 0 w 7"/>
                <a:gd name="T97" fmla="*/ 3 h 18"/>
                <a:gd name="T98" fmla="*/ 0 w 7"/>
                <a:gd name="T99" fmla="*/ 4 h 18"/>
                <a:gd name="T100" fmla="*/ 1 w 7"/>
                <a:gd name="T101" fmla="*/ 4 h 18"/>
                <a:gd name="T102" fmla="*/ 1 w 7"/>
                <a:gd name="T103" fmla="*/ 5 h 18"/>
                <a:gd name="T104" fmla="*/ 1 w 7"/>
                <a:gd name="T105" fmla="*/ 6 h 18"/>
                <a:gd name="T106" fmla="*/ 1 w 7"/>
                <a:gd name="T107" fmla="*/ 7 h 18"/>
                <a:gd name="T108" fmla="*/ 1 w 7"/>
                <a:gd name="T109" fmla="*/ 8 h 18"/>
                <a:gd name="T110" fmla="*/ 2 w 7"/>
                <a:gd name="T111" fmla="*/ 9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 h="18">
                  <a:moveTo>
                    <a:pt x="2" y="9"/>
                  </a:moveTo>
                  <a:lnTo>
                    <a:pt x="2" y="10"/>
                  </a:lnTo>
                  <a:lnTo>
                    <a:pt x="2" y="10"/>
                  </a:lnTo>
                  <a:lnTo>
                    <a:pt x="3" y="13"/>
                  </a:lnTo>
                  <a:lnTo>
                    <a:pt x="3" y="13"/>
                  </a:lnTo>
                  <a:lnTo>
                    <a:pt x="4" y="14"/>
                  </a:lnTo>
                  <a:lnTo>
                    <a:pt x="4" y="15"/>
                  </a:lnTo>
                  <a:lnTo>
                    <a:pt x="5" y="16"/>
                  </a:lnTo>
                  <a:lnTo>
                    <a:pt x="5" y="16"/>
                  </a:lnTo>
                  <a:lnTo>
                    <a:pt x="5" y="15"/>
                  </a:lnTo>
                  <a:lnTo>
                    <a:pt x="6" y="15"/>
                  </a:lnTo>
                  <a:lnTo>
                    <a:pt x="6" y="14"/>
                  </a:lnTo>
                  <a:lnTo>
                    <a:pt x="6" y="13"/>
                  </a:lnTo>
                  <a:lnTo>
                    <a:pt x="6" y="14"/>
                  </a:lnTo>
                  <a:lnTo>
                    <a:pt x="6" y="15"/>
                  </a:lnTo>
                  <a:lnTo>
                    <a:pt x="6" y="16"/>
                  </a:lnTo>
                  <a:lnTo>
                    <a:pt x="6" y="16"/>
                  </a:lnTo>
                  <a:lnTo>
                    <a:pt x="6" y="17"/>
                  </a:lnTo>
                  <a:lnTo>
                    <a:pt x="6" y="17"/>
                  </a:lnTo>
                  <a:lnTo>
                    <a:pt x="5" y="17"/>
                  </a:lnTo>
                  <a:lnTo>
                    <a:pt x="5" y="16"/>
                  </a:lnTo>
                  <a:lnTo>
                    <a:pt x="4" y="16"/>
                  </a:lnTo>
                  <a:lnTo>
                    <a:pt x="3" y="15"/>
                  </a:lnTo>
                  <a:lnTo>
                    <a:pt x="3" y="13"/>
                  </a:lnTo>
                  <a:lnTo>
                    <a:pt x="2" y="13"/>
                  </a:lnTo>
                  <a:lnTo>
                    <a:pt x="2" y="11"/>
                  </a:lnTo>
                  <a:lnTo>
                    <a:pt x="1" y="10"/>
                  </a:lnTo>
                  <a:lnTo>
                    <a:pt x="1" y="9"/>
                  </a:lnTo>
                  <a:lnTo>
                    <a:pt x="0" y="7"/>
                  </a:lnTo>
                  <a:lnTo>
                    <a:pt x="0" y="6"/>
                  </a:lnTo>
                  <a:lnTo>
                    <a:pt x="0" y="4"/>
                  </a:lnTo>
                  <a:lnTo>
                    <a:pt x="0" y="3"/>
                  </a:lnTo>
                  <a:lnTo>
                    <a:pt x="0" y="2"/>
                  </a:lnTo>
                  <a:lnTo>
                    <a:pt x="0" y="1"/>
                  </a:lnTo>
                  <a:lnTo>
                    <a:pt x="1" y="0"/>
                  </a:lnTo>
                  <a:lnTo>
                    <a:pt x="1" y="0"/>
                  </a:lnTo>
                  <a:lnTo>
                    <a:pt x="2" y="1"/>
                  </a:lnTo>
                  <a:lnTo>
                    <a:pt x="2" y="1"/>
                  </a:lnTo>
                  <a:lnTo>
                    <a:pt x="2" y="1"/>
                  </a:lnTo>
                  <a:lnTo>
                    <a:pt x="3" y="1"/>
                  </a:lnTo>
                  <a:lnTo>
                    <a:pt x="3" y="2"/>
                  </a:lnTo>
                  <a:lnTo>
                    <a:pt x="3" y="2"/>
                  </a:lnTo>
                  <a:lnTo>
                    <a:pt x="3" y="2"/>
                  </a:lnTo>
                  <a:lnTo>
                    <a:pt x="2" y="1"/>
                  </a:lnTo>
                  <a:lnTo>
                    <a:pt x="2" y="1"/>
                  </a:lnTo>
                  <a:lnTo>
                    <a:pt x="1" y="1"/>
                  </a:lnTo>
                  <a:lnTo>
                    <a:pt x="1" y="1"/>
                  </a:lnTo>
                  <a:lnTo>
                    <a:pt x="1" y="2"/>
                  </a:lnTo>
                  <a:lnTo>
                    <a:pt x="0" y="3"/>
                  </a:lnTo>
                  <a:lnTo>
                    <a:pt x="0" y="4"/>
                  </a:lnTo>
                  <a:lnTo>
                    <a:pt x="1" y="4"/>
                  </a:lnTo>
                  <a:lnTo>
                    <a:pt x="1" y="5"/>
                  </a:lnTo>
                  <a:lnTo>
                    <a:pt x="1" y="6"/>
                  </a:lnTo>
                  <a:lnTo>
                    <a:pt x="1" y="7"/>
                  </a:lnTo>
                  <a:lnTo>
                    <a:pt x="1" y="8"/>
                  </a:lnTo>
                  <a:lnTo>
                    <a:pt x="2" y="9"/>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87" name="Freeform 684"/>
            <p:cNvSpPr>
              <a:spLocks/>
            </p:cNvSpPr>
            <p:nvPr/>
          </p:nvSpPr>
          <p:spPr bwMode="auto">
            <a:xfrm>
              <a:off x="882" y="3774"/>
              <a:ext cx="4" cy="21"/>
            </a:xfrm>
            <a:custGeom>
              <a:avLst/>
              <a:gdLst>
                <a:gd name="T0" fmla="*/ 1 w 4"/>
                <a:gd name="T1" fmla="*/ 10 h 21"/>
                <a:gd name="T2" fmla="*/ 1 w 4"/>
                <a:gd name="T3" fmla="*/ 11 h 21"/>
                <a:gd name="T4" fmla="*/ 1 w 4"/>
                <a:gd name="T5" fmla="*/ 12 h 21"/>
                <a:gd name="T6" fmla="*/ 1 w 4"/>
                <a:gd name="T7" fmla="*/ 13 h 21"/>
                <a:gd name="T8" fmla="*/ 1 w 4"/>
                <a:gd name="T9" fmla="*/ 14 h 21"/>
                <a:gd name="T10" fmla="*/ 1 w 4"/>
                <a:gd name="T11" fmla="*/ 15 h 21"/>
                <a:gd name="T12" fmla="*/ 1 w 4"/>
                <a:gd name="T13" fmla="*/ 15 h 21"/>
                <a:gd name="T14" fmla="*/ 1 w 4"/>
                <a:gd name="T15" fmla="*/ 16 h 21"/>
                <a:gd name="T16" fmla="*/ 1 w 4"/>
                <a:gd name="T17" fmla="*/ 17 h 21"/>
                <a:gd name="T18" fmla="*/ 1 w 4"/>
                <a:gd name="T19" fmla="*/ 18 h 21"/>
                <a:gd name="T20" fmla="*/ 2 w 4"/>
                <a:gd name="T21" fmla="*/ 18 h 21"/>
                <a:gd name="T22" fmla="*/ 2 w 4"/>
                <a:gd name="T23" fmla="*/ 17 h 21"/>
                <a:gd name="T24" fmla="*/ 2 w 4"/>
                <a:gd name="T25" fmla="*/ 17 h 21"/>
                <a:gd name="T26" fmla="*/ 3 w 4"/>
                <a:gd name="T27" fmla="*/ 16 h 21"/>
                <a:gd name="T28" fmla="*/ 3 w 4"/>
                <a:gd name="T29" fmla="*/ 17 h 21"/>
                <a:gd name="T30" fmla="*/ 2 w 4"/>
                <a:gd name="T31" fmla="*/ 18 h 21"/>
                <a:gd name="T32" fmla="*/ 2 w 4"/>
                <a:gd name="T33" fmla="*/ 18 h 21"/>
                <a:gd name="T34" fmla="*/ 2 w 4"/>
                <a:gd name="T35" fmla="*/ 18 h 21"/>
                <a:gd name="T36" fmla="*/ 2 w 4"/>
                <a:gd name="T37" fmla="*/ 19 h 21"/>
                <a:gd name="T38" fmla="*/ 2 w 4"/>
                <a:gd name="T39" fmla="*/ 19 h 21"/>
                <a:gd name="T40" fmla="*/ 2 w 4"/>
                <a:gd name="T41" fmla="*/ 20 h 21"/>
                <a:gd name="T42" fmla="*/ 1 w 4"/>
                <a:gd name="T43" fmla="*/ 20 h 21"/>
                <a:gd name="T44" fmla="*/ 1 w 4"/>
                <a:gd name="T45" fmla="*/ 19 h 21"/>
                <a:gd name="T46" fmla="*/ 1 w 4"/>
                <a:gd name="T47" fmla="*/ 18 h 21"/>
                <a:gd name="T48" fmla="*/ 1 w 4"/>
                <a:gd name="T49" fmla="*/ 17 h 21"/>
                <a:gd name="T50" fmla="*/ 0 w 4"/>
                <a:gd name="T51" fmla="*/ 15 h 21"/>
                <a:gd name="T52" fmla="*/ 0 w 4"/>
                <a:gd name="T53" fmla="*/ 14 h 21"/>
                <a:gd name="T54" fmla="*/ 0 w 4"/>
                <a:gd name="T55" fmla="*/ 13 h 21"/>
                <a:gd name="T56" fmla="*/ 0 w 4"/>
                <a:gd name="T57" fmla="*/ 12 h 21"/>
                <a:gd name="T58" fmla="*/ 0 w 4"/>
                <a:gd name="T59" fmla="*/ 10 h 21"/>
                <a:gd name="T60" fmla="*/ 0 w 4"/>
                <a:gd name="T61" fmla="*/ 8 h 21"/>
                <a:gd name="T62" fmla="*/ 0 w 4"/>
                <a:gd name="T63" fmla="*/ 7 h 21"/>
                <a:gd name="T64" fmla="*/ 0 w 4"/>
                <a:gd name="T65" fmla="*/ 5 h 21"/>
                <a:gd name="T66" fmla="*/ 1 w 4"/>
                <a:gd name="T67" fmla="*/ 5 h 21"/>
                <a:gd name="T68" fmla="*/ 1 w 4"/>
                <a:gd name="T69" fmla="*/ 3 h 21"/>
                <a:gd name="T70" fmla="*/ 1 w 4"/>
                <a:gd name="T71" fmla="*/ 2 h 21"/>
                <a:gd name="T72" fmla="*/ 1 w 4"/>
                <a:gd name="T73" fmla="*/ 1 h 21"/>
                <a:gd name="T74" fmla="*/ 2 w 4"/>
                <a:gd name="T75" fmla="*/ 0 h 21"/>
                <a:gd name="T76" fmla="*/ 2 w 4"/>
                <a:gd name="T77" fmla="*/ 1 h 21"/>
                <a:gd name="T78" fmla="*/ 2 w 4"/>
                <a:gd name="T79" fmla="*/ 1 h 21"/>
                <a:gd name="T80" fmla="*/ 2 w 4"/>
                <a:gd name="T81" fmla="*/ 2 h 21"/>
                <a:gd name="T82" fmla="*/ 3 w 4"/>
                <a:gd name="T83" fmla="*/ 2 h 21"/>
                <a:gd name="T84" fmla="*/ 3 w 4"/>
                <a:gd name="T85" fmla="*/ 3 h 21"/>
                <a:gd name="T86" fmla="*/ 3 w 4"/>
                <a:gd name="T87" fmla="*/ 4 h 21"/>
                <a:gd name="T88" fmla="*/ 3 w 4"/>
                <a:gd name="T89" fmla="*/ 4 h 21"/>
                <a:gd name="T90" fmla="*/ 3 w 4"/>
                <a:gd name="T91" fmla="*/ 5 h 21"/>
                <a:gd name="T92" fmla="*/ 3 w 4"/>
                <a:gd name="T93" fmla="*/ 4 h 21"/>
                <a:gd name="T94" fmla="*/ 3 w 4"/>
                <a:gd name="T95" fmla="*/ 3 h 21"/>
                <a:gd name="T96" fmla="*/ 2 w 4"/>
                <a:gd name="T97" fmla="*/ 2 h 21"/>
                <a:gd name="T98" fmla="*/ 2 w 4"/>
                <a:gd name="T99" fmla="*/ 2 h 21"/>
                <a:gd name="T100" fmla="*/ 2 w 4"/>
                <a:gd name="T101" fmla="*/ 2 h 21"/>
                <a:gd name="T102" fmla="*/ 2 w 4"/>
                <a:gd name="T103" fmla="*/ 2 h 21"/>
                <a:gd name="T104" fmla="*/ 1 w 4"/>
                <a:gd name="T105" fmla="*/ 2 h 21"/>
                <a:gd name="T106" fmla="*/ 1 w 4"/>
                <a:gd name="T107" fmla="*/ 3 h 21"/>
                <a:gd name="T108" fmla="*/ 1 w 4"/>
                <a:gd name="T109" fmla="*/ 4 h 21"/>
                <a:gd name="T110" fmla="*/ 1 w 4"/>
                <a:gd name="T111" fmla="*/ 5 h 21"/>
                <a:gd name="T112" fmla="*/ 1 w 4"/>
                <a:gd name="T113" fmla="*/ 5 h 21"/>
                <a:gd name="T114" fmla="*/ 1 w 4"/>
                <a:gd name="T115" fmla="*/ 6 h 21"/>
                <a:gd name="T116" fmla="*/ 1 w 4"/>
                <a:gd name="T117" fmla="*/ 8 h 21"/>
                <a:gd name="T118" fmla="*/ 1 w 4"/>
                <a:gd name="T119" fmla="*/ 8 h 21"/>
                <a:gd name="T120" fmla="*/ 1 w 4"/>
                <a:gd name="T121" fmla="*/ 1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 h="21">
                  <a:moveTo>
                    <a:pt x="1" y="10"/>
                  </a:moveTo>
                  <a:lnTo>
                    <a:pt x="1" y="11"/>
                  </a:lnTo>
                  <a:lnTo>
                    <a:pt x="1" y="12"/>
                  </a:lnTo>
                  <a:lnTo>
                    <a:pt x="1" y="13"/>
                  </a:lnTo>
                  <a:lnTo>
                    <a:pt x="1" y="14"/>
                  </a:lnTo>
                  <a:lnTo>
                    <a:pt x="1" y="15"/>
                  </a:lnTo>
                  <a:lnTo>
                    <a:pt x="1" y="15"/>
                  </a:lnTo>
                  <a:lnTo>
                    <a:pt x="1" y="16"/>
                  </a:lnTo>
                  <a:lnTo>
                    <a:pt x="1" y="17"/>
                  </a:lnTo>
                  <a:lnTo>
                    <a:pt x="1" y="18"/>
                  </a:lnTo>
                  <a:lnTo>
                    <a:pt x="2" y="18"/>
                  </a:lnTo>
                  <a:lnTo>
                    <a:pt x="2" y="17"/>
                  </a:lnTo>
                  <a:lnTo>
                    <a:pt x="2" y="17"/>
                  </a:lnTo>
                  <a:lnTo>
                    <a:pt x="3" y="16"/>
                  </a:lnTo>
                  <a:lnTo>
                    <a:pt x="3" y="17"/>
                  </a:lnTo>
                  <a:lnTo>
                    <a:pt x="2" y="18"/>
                  </a:lnTo>
                  <a:lnTo>
                    <a:pt x="2" y="18"/>
                  </a:lnTo>
                  <a:lnTo>
                    <a:pt x="2" y="18"/>
                  </a:lnTo>
                  <a:lnTo>
                    <a:pt x="2" y="19"/>
                  </a:lnTo>
                  <a:lnTo>
                    <a:pt x="2" y="19"/>
                  </a:lnTo>
                  <a:lnTo>
                    <a:pt x="2" y="20"/>
                  </a:lnTo>
                  <a:lnTo>
                    <a:pt x="1" y="20"/>
                  </a:lnTo>
                  <a:lnTo>
                    <a:pt x="1" y="19"/>
                  </a:lnTo>
                  <a:lnTo>
                    <a:pt x="1" y="18"/>
                  </a:lnTo>
                  <a:lnTo>
                    <a:pt x="1" y="17"/>
                  </a:lnTo>
                  <a:lnTo>
                    <a:pt x="0" y="15"/>
                  </a:lnTo>
                  <a:lnTo>
                    <a:pt x="0" y="14"/>
                  </a:lnTo>
                  <a:lnTo>
                    <a:pt x="0" y="13"/>
                  </a:lnTo>
                  <a:lnTo>
                    <a:pt x="0" y="12"/>
                  </a:lnTo>
                  <a:lnTo>
                    <a:pt x="0" y="10"/>
                  </a:lnTo>
                  <a:lnTo>
                    <a:pt x="0" y="8"/>
                  </a:lnTo>
                  <a:lnTo>
                    <a:pt x="0" y="7"/>
                  </a:lnTo>
                  <a:lnTo>
                    <a:pt x="0" y="5"/>
                  </a:lnTo>
                  <a:lnTo>
                    <a:pt x="1" y="5"/>
                  </a:lnTo>
                  <a:lnTo>
                    <a:pt x="1" y="3"/>
                  </a:lnTo>
                  <a:lnTo>
                    <a:pt x="1" y="2"/>
                  </a:lnTo>
                  <a:lnTo>
                    <a:pt x="1" y="1"/>
                  </a:lnTo>
                  <a:lnTo>
                    <a:pt x="2" y="0"/>
                  </a:lnTo>
                  <a:lnTo>
                    <a:pt x="2" y="1"/>
                  </a:lnTo>
                  <a:lnTo>
                    <a:pt x="2" y="1"/>
                  </a:lnTo>
                  <a:lnTo>
                    <a:pt x="2" y="2"/>
                  </a:lnTo>
                  <a:lnTo>
                    <a:pt x="3" y="2"/>
                  </a:lnTo>
                  <a:lnTo>
                    <a:pt x="3" y="3"/>
                  </a:lnTo>
                  <a:lnTo>
                    <a:pt x="3" y="4"/>
                  </a:lnTo>
                  <a:lnTo>
                    <a:pt x="3" y="4"/>
                  </a:lnTo>
                  <a:lnTo>
                    <a:pt x="3" y="5"/>
                  </a:lnTo>
                  <a:lnTo>
                    <a:pt x="3" y="4"/>
                  </a:lnTo>
                  <a:lnTo>
                    <a:pt x="3" y="3"/>
                  </a:lnTo>
                  <a:lnTo>
                    <a:pt x="2" y="2"/>
                  </a:lnTo>
                  <a:lnTo>
                    <a:pt x="2" y="2"/>
                  </a:lnTo>
                  <a:lnTo>
                    <a:pt x="2" y="2"/>
                  </a:lnTo>
                  <a:lnTo>
                    <a:pt x="2" y="2"/>
                  </a:lnTo>
                  <a:lnTo>
                    <a:pt x="1" y="2"/>
                  </a:lnTo>
                  <a:lnTo>
                    <a:pt x="1" y="3"/>
                  </a:lnTo>
                  <a:lnTo>
                    <a:pt x="1" y="4"/>
                  </a:lnTo>
                  <a:lnTo>
                    <a:pt x="1" y="5"/>
                  </a:lnTo>
                  <a:lnTo>
                    <a:pt x="1" y="5"/>
                  </a:lnTo>
                  <a:lnTo>
                    <a:pt x="1" y="6"/>
                  </a:lnTo>
                  <a:lnTo>
                    <a:pt x="1" y="8"/>
                  </a:lnTo>
                  <a:lnTo>
                    <a:pt x="1" y="8"/>
                  </a:lnTo>
                  <a:lnTo>
                    <a:pt x="1" y="10"/>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88" name="Freeform 685"/>
            <p:cNvSpPr>
              <a:spLocks/>
            </p:cNvSpPr>
            <p:nvPr/>
          </p:nvSpPr>
          <p:spPr bwMode="auto">
            <a:xfrm>
              <a:off x="870" y="3774"/>
              <a:ext cx="5" cy="20"/>
            </a:xfrm>
            <a:custGeom>
              <a:avLst/>
              <a:gdLst>
                <a:gd name="T0" fmla="*/ 1 w 5"/>
                <a:gd name="T1" fmla="*/ 11 h 20"/>
                <a:gd name="T2" fmla="*/ 1 w 5"/>
                <a:gd name="T3" fmla="*/ 11 h 20"/>
                <a:gd name="T4" fmla="*/ 1 w 5"/>
                <a:gd name="T5" fmla="*/ 12 h 20"/>
                <a:gd name="T6" fmla="*/ 1 w 5"/>
                <a:gd name="T7" fmla="*/ 13 h 20"/>
                <a:gd name="T8" fmla="*/ 2 w 5"/>
                <a:gd name="T9" fmla="*/ 14 h 20"/>
                <a:gd name="T10" fmla="*/ 2 w 5"/>
                <a:gd name="T11" fmla="*/ 14 h 20"/>
                <a:gd name="T12" fmla="*/ 2 w 5"/>
                <a:gd name="T13" fmla="*/ 15 h 20"/>
                <a:gd name="T14" fmla="*/ 2 w 5"/>
                <a:gd name="T15" fmla="*/ 16 h 20"/>
                <a:gd name="T16" fmla="*/ 2 w 5"/>
                <a:gd name="T17" fmla="*/ 17 h 20"/>
                <a:gd name="T18" fmla="*/ 2 w 5"/>
                <a:gd name="T19" fmla="*/ 17 h 20"/>
                <a:gd name="T20" fmla="*/ 2 w 5"/>
                <a:gd name="T21" fmla="*/ 17 h 20"/>
                <a:gd name="T22" fmla="*/ 3 w 5"/>
                <a:gd name="T23" fmla="*/ 17 h 20"/>
                <a:gd name="T24" fmla="*/ 3 w 5"/>
                <a:gd name="T25" fmla="*/ 17 h 20"/>
                <a:gd name="T26" fmla="*/ 3 w 5"/>
                <a:gd name="T27" fmla="*/ 17 h 20"/>
                <a:gd name="T28" fmla="*/ 4 w 5"/>
                <a:gd name="T29" fmla="*/ 16 h 20"/>
                <a:gd name="T30" fmla="*/ 4 w 5"/>
                <a:gd name="T31" fmla="*/ 15 h 20"/>
                <a:gd name="T32" fmla="*/ 4 w 5"/>
                <a:gd name="T33" fmla="*/ 16 h 20"/>
                <a:gd name="T34" fmla="*/ 4 w 5"/>
                <a:gd name="T35" fmla="*/ 17 h 20"/>
                <a:gd name="T36" fmla="*/ 4 w 5"/>
                <a:gd name="T37" fmla="*/ 17 h 20"/>
                <a:gd name="T38" fmla="*/ 4 w 5"/>
                <a:gd name="T39" fmla="*/ 18 h 20"/>
                <a:gd name="T40" fmla="*/ 3 w 5"/>
                <a:gd name="T41" fmla="*/ 19 h 20"/>
                <a:gd name="T42" fmla="*/ 3 w 5"/>
                <a:gd name="T43" fmla="*/ 18 h 20"/>
                <a:gd name="T44" fmla="*/ 2 w 5"/>
                <a:gd name="T45" fmla="*/ 17 h 20"/>
                <a:gd name="T46" fmla="*/ 2 w 5"/>
                <a:gd name="T47" fmla="*/ 17 h 20"/>
                <a:gd name="T48" fmla="*/ 1 w 5"/>
                <a:gd name="T49" fmla="*/ 16 h 20"/>
                <a:gd name="T50" fmla="*/ 1 w 5"/>
                <a:gd name="T51" fmla="*/ 14 h 20"/>
                <a:gd name="T52" fmla="*/ 1 w 5"/>
                <a:gd name="T53" fmla="*/ 14 h 20"/>
                <a:gd name="T54" fmla="*/ 0 w 5"/>
                <a:gd name="T55" fmla="*/ 12 h 20"/>
                <a:gd name="T56" fmla="*/ 0 w 5"/>
                <a:gd name="T57" fmla="*/ 11 h 20"/>
                <a:gd name="T58" fmla="*/ 0 w 5"/>
                <a:gd name="T59" fmla="*/ 9 h 20"/>
                <a:gd name="T60" fmla="*/ 0 w 5"/>
                <a:gd name="T61" fmla="*/ 8 h 20"/>
                <a:gd name="T62" fmla="*/ 0 w 5"/>
                <a:gd name="T63" fmla="*/ 6 h 20"/>
                <a:gd name="T64" fmla="*/ 0 w 5"/>
                <a:gd name="T65" fmla="*/ 5 h 20"/>
                <a:gd name="T66" fmla="*/ 0 w 5"/>
                <a:gd name="T67" fmla="*/ 4 h 20"/>
                <a:gd name="T68" fmla="*/ 0 w 5"/>
                <a:gd name="T69" fmla="*/ 2 h 20"/>
                <a:gd name="T70" fmla="*/ 0 w 5"/>
                <a:gd name="T71" fmla="*/ 2 h 20"/>
                <a:gd name="T72" fmla="*/ 1 w 5"/>
                <a:gd name="T73" fmla="*/ 0 h 20"/>
                <a:gd name="T74" fmla="*/ 1 w 5"/>
                <a:gd name="T75" fmla="*/ 1 h 20"/>
                <a:gd name="T76" fmla="*/ 1 w 5"/>
                <a:gd name="T77" fmla="*/ 1 h 20"/>
                <a:gd name="T78" fmla="*/ 2 w 5"/>
                <a:gd name="T79" fmla="*/ 2 h 20"/>
                <a:gd name="T80" fmla="*/ 2 w 5"/>
                <a:gd name="T81" fmla="*/ 2 h 20"/>
                <a:gd name="T82" fmla="*/ 2 w 5"/>
                <a:gd name="T83" fmla="*/ 3 h 20"/>
                <a:gd name="T84" fmla="*/ 2 w 5"/>
                <a:gd name="T85" fmla="*/ 3 h 20"/>
                <a:gd name="T86" fmla="*/ 2 w 5"/>
                <a:gd name="T87" fmla="*/ 4 h 20"/>
                <a:gd name="T88" fmla="*/ 2 w 5"/>
                <a:gd name="T89" fmla="*/ 3 h 20"/>
                <a:gd name="T90" fmla="*/ 2 w 5"/>
                <a:gd name="T91" fmla="*/ 2 h 20"/>
                <a:gd name="T92" fmla="*/ 1 w 5"/>
                <a:gd name="T93" fmla="*/ 2 h 20"/>
                <a:gd name="T94" fmla="*/ 1 w 5"/>
                <a:gd name="T95" fmla="*/ 2 h 20"/>
                <a:gd name="T96" fmla="*/ 0 w 5"/>
                <a:gd name="T97" fmla="*/ 2 h 20"/>
                <a:gd name="T98" fmla="*/ 0 w 5"/>
                <a:gd name="T99" fmla="*/ 3 h 20"/>
                <a:gd name="T100" fmla="*/ 0 w 5"/>
                <a:gd name="T101" fmla="*/ 4 h 20"/>
                <a:gd name="T102" fmla="*/ 0 w 5"/>
                <a:gd name="T103" fmla="*/ 5 h 20"/>
                <a:gd name="T104" fmla="*/ 0 w 5"/>
                <a:gd name="T105" fmla="*/ 5 h 20"/>
                <a:gd name="T106" fmla="*/ 0 w 5"/>
                <a:gd name="T107" fmla="*/ 6 h 20"/>
                <a:gd name="T108" fmla="*/ 0 w 5"/>
                <a:gd name="T109" fmla="*/ 7 h 20"/>
                <a:gd name="T110" fmla="*/ 1 w 5"/>
                <a:gd name="T111" fmla="*/ 8 h 20"/>
                <a:gd name="T112" fmla="*/ 1 w 5"/>
                <a:gd name="T113" fmla="*/ 9 h 20"/>
                <a:gd name="T114" fmla="*/ 1 w 5"/>
                <a:gd name="T115" fmla="*/ 11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 h="20">
                  <a:moveTo>
                    <a:pt x="1" y="11"/>
                  </a:moveTo>
                  <a:lnTo>
                    <a:pt x="1" y="11"/>
                  </a:lnTo>
                  <a:lnTo>
                    <a:pt x="1" y="12"/>
                  </a:lnTo>
                  <a:lnTo>
                    <a:pt x="1" y="13"/>
                  </a:lnTo>
                  <a:lnTo>
                    <a:pt x="2" y="14"/>
                  </a:lnTo>
                  <a:lnTo>
                    <a:pt x="2" y="14"/>
                  </a:lnTo>
                  <a:lnTo>
                    <a:pt x="2" y="15"/>
                  </a:lnTo>
                  <a:lnTo>
                    <a:pt x="2" y="16"/>
                  </a:lnTo>
                  <a:lnTo>
                    <a:pt x="2" y="17"/>
                  </a:lnTo>
                  <a:lnTo>
                    <a:pt x="2" y="17"/>
                  </a:lnTo>
                  <a:lnTo>
                    <a:pt x="2" y="17"/>
                  </a:lnTo>
                  <a:lnTo>
                    <a:pt x="3" y="17"/>
                  </a:lnTo>
                  <a:lnTo>
                    <a:pt x="3" y="17"/>
                  </a:lnTo>
                  <a:lnTo>
                    <a:pt x="3" y="17"/>
                  </a:lnTo>
                  <a:lnTo>
                    <a:pt x="4" y="16"/>
                  </a:lnTo>
                  <a:lnTo>
                    <a:pt x="4" y="15"/>
                  </a:lnTo>
                  <a:lnTo>
                    <a:pt x="4" y="16"/>
                  </a:lnTo>
                  <a:lnTo>
                    <a:pt x="4" y="17"/>
                  </a:lnTo>
                  <a:lnTo>
                    <a:pt x="4" y="17"/>
                  </a:lnTo>
                  <a:lnTo>
                    <a:pt x="4" y="18"/>
                  </a:lnTo>
                  <a:lnTo>
                    <a:pt x="3" y="19"/>
                  </a:lnTo>
                  <a:lnTo>
                    <a:pt x="3" y="18"/>
                  </a:lnTo>
                  <a:lnTo>
                    <a:pt x="2" y="17"/>
                  </a:lnTo>
                  <a:lnTo>
                    <a:pt x="2" y="17"/>
                  </a:lnTo>
                  <a:lnTo>
                    <a:pt x="1" y="16"/>
                  </a:lnTo>
                  <a:lnTo>
                    <a:pt x="1" y="14"/>
                  </a:lnTo>
                  <a:lnTo>
                    <a:pt x="1" y="14"/>
                  </a:lnTo>
                  <a:lnTo>
                    <a:pt x="0" y="12"/>
                  </a:lnTo>
                  <a:lnTo>
                    <a:pt x="0" y="11"/>
                  </a:lnTo>
                  <a:lnTo>
                    <a:pt x="0" y="9"/>
                  </a:lnTo>
                  <a:lnTo>
                    <a:pt x="0" y="8"/>
                  </a:lnTo>
                  <a:lnTo>
                    <a:pt x="0" y="6"/>
                  </a:lnTo>
                  <a:lnTo>
                    <a:pt x="0" y="5"/>
                  </a:lnTo>
                  <a:lnTo>
                    <a:pt x="0" y="4"/>
                  </a:lnTo>
                  <a:lnTo>
                    <a:pt x="0" y="2"/>
                  </a:lnTo>
                  <a:lnTo>
                    <a:pt x="0" y="2"/>
                  </a:lnTo>
                  <a:lnTo>
                    <a:pt x="1" y="0"/>
                  </a:lnTo>
                  <a:lnTo>
                    <a:pt x="1" y="1"/>
                  </a:lnTo>
                  <a:lnTo>
                    <a:pt x="1" y="1"/>
                  </a:lnTo>
                  <a:lnTo>
                    <a:pt x="2" y="2"/>
                  </a:lnTo>
                  <a:lnTo>
                    <a:pt x="2" y="2"/>
                  </a:lnTo>
                  <a:lnTo>
                    <a:pt x="2" y="3"/>
                  </a:lnTo>
                  <a:lnTo>
                    <a:pt x="2" y="3"/>
                  </a:lnTo>
                  <a:lnTo>
                    <a:pt x="2" y="4"/>
                  </a:lnTo>
                  <a:lnTo>
                    <a:pt x="2" y="3"/>
                  </a:lnTo>
                  <a:lnTo>
                    <a:pt x="2" y="2"/>
                  </a:lnTo>
                  <a:lnTo>
                    <a:pt x="1" y="2"/>
                  </a:lnTo>
                  <a:lnTo>
                    <a:pt x="1" y="2"/>
                  </a:lnTo>
                  <a:lnTo>
                    <a:pt x="0" y="2"/>
                  </a:lnTo>
                  <a:lnTo>
                    <a:pt x="0" y="3"/>
                  </a:lnTo>
                  <a:lnTo>
                    <a:pt x="0" y="4"/>
                  </a:lnTo>
                  <a:lnTo>
                    <a:pt x="0" y="5"/>
                  </a:lnTo>
                  <a:lnTo>
                    <a:pt x="0" y="5"/>
                  </a:lnTo>
                  <a:lnTo>
                    <a:pt x="0" y="6"/>
                  </a:lnTo>
                  <a:lnTo>
                    <a:pt x="0" y="7"/>
                  </a:lnTo>
                  <a:lnTo>
                    <a:pt x="1" y="8"/>
                  </a:lnTo>
                  <a:lnTo>
                    <a:pt x="1" y="9"/>
                  </a:lnTo>
                  <a:lnTo>
                    <a:pt x="1" y="11"/>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89" name="Freeform 686"/>
            <p:cNvSpPr>
              <a:spLocks/>
            </p:cNvSpPr>
            <p:nvPr/>
          </p:nvSpPr>
          <p:spPr bwMode="auto">
            <a:xfrm>
              <a:off x="938" y="3754"/>
              <a:ext cx="19" cy="7"/>
            </a:xfrm>
            <a:custGeom>
              <a:avLst/>
              <a:gdLst>
                <a:gd name="T0" fmla="*/ 8 w 19"/>
                <a:gd name="T1" fmla="*/ 2 h 7"/>
                <a:gd name="T2" fmla="*/ 8 w 19"/>
                <a:gd name="T3" fmla="*/ 2 h 7"/>
                <a:gd name="T4" fmla="*/ 7 w 19"/>
                <a:gd name="T5" fmla="*/ 3 h 7"/>
                <a:gd name="T6" fmla="*/ 6 w 19"/>
                <a:gd name="T7" fmla="*/ 3 h 7"/>
                <a:gd name="T8" fmla="*/ 5 w 19"/>
                <a:gd name="T9" fmla="*/ 3 h 7"/>
                <a:gd name="T10" fmla="*/ 5 w 19"/>
                <a:gd name="T11" fmla="*/ 3 h 7"/>
                <a:gd name="T12" fmla="*/ 4 w 19"/>
                <a:gd name="T13" fmla="*/ 3 h 7"/>
                <a:gd name="T14" fmla="*/ 4 w 19"/>
                <a:gd name="T15" fmla="*/ 4 h 7"/>
                <a:gd name="T16" fmla="*/ 3 w 19"/>
                <a:gd name="T17" fmla="*/ 4 h 7"/>
                <a:gd name="T18" fmla="*/ 2 w 19"/>
                <a:gd name="T19" fmla="*/ 4 h 7"/>
                <a:gd name="T20" fmla="*/ 2 w 19"/>
                <a:gd name="T21" fmla="*/ 5 h 7"/>
                <a:gd name="T22" fmla="*/ 2 w 19"/>
                <a:gd name="T23" fmla="*/ 5 h 7"/>
                <a:gd name="T24" fmla="*/ 3 w 19"/>
                <a:gd name="T25" fmla="*/ 6 h 7"/>
                <a:gd name="T26" fmla="*/ 3 w 19"/>
                <a:gd name="T27" fmla="*/ 6 h 7"/>
                <a:gd name="T28" fmla="*/ 5 w 19"/>
                <a:gd name="T29" fmla="*/ 6 h 7"/>
                <a:gd name="T30" fmla="*/ 4 w 19"/>
                <a:gd name="T31" fmla="*/ 6 h 7"/>
                <a:gd name="T32" fmla="*/ 3 w 19"/>
                <a:gd name="T33" fmla="*/ 6 h 7"/>
                <a:gd name="T34" fmla="*/ 2 w 19"/>
                <a:gd name="T35" fmla="*/ 6 h 7"/>
                <a:gd name="T36" fmla="*/ 2 w 19"/>
                <a:gd name="T37" fmla="*/ 6 h 7"/>
                <a:gd name="T38" fmla="*/ 1 w 19"/>
                <a:gd name="T39" fmla="*/ 6 h 7"/>
                <a:gd name="T40" fmla="*/ 0 w 19"/>
                <a:gd name="T41" fmla="*/ 6 h 7"/>
                <a:gd name="T42" fmla="*/ 1 w 19"/>
                <a:gd name="T43" fmla="*/ 5 h 7"/>
                <a:gd name="T44" fmla="*/ 2 w 19"/>
                <a:gd name="T45" fmla="*/ 5 h 7"/>
                <a:gd name="T46" fmla="*/ 2 w 19"/>
                <a:gd name="T47" fmla="*/ 4 h 7"/>
                <a:gd name="T48" fmla="*/ 3 w 19"/>
                <a:gd name="T49" fmla="*/ 3 h 7"/>
                <a:gd name="T50" fmla="*/ 5 w 19"/>
                <a:gd name="T51" fmla="*/ 3 h 7"/>
                <a:gd name="T52" fmla="*/ 5 w 19"/>
                <a:gd name="T53" fmla="*/ 2 h 7"/>
                <a:gd name="T54" fmla="*/ 7 w 19"/>
                <a:gd name="T55" fmla="*/ 2 h 7"/>
                <a:gd name="T56" fmla="*/ 8 w 19"/>
                <a:gd name="T57" fmla="*/ 1 h 7"/>
                <a:gd name="T58" fmla="*/ 9 w 19"/>
                <a:gd name="T59" fmla="*/ 1 h 7"/>
                <a:gd name="T60" fmla="*/ 11 w 19"/>
                <a:gd name="T61" fmla="*/ 1 h 7"/>
                <a:gd name="T62" fmla="*/ 12 w 19"/>
                <a:gd name="T63" fmla="*/ 1 h 7"/>
                <a:gd name="T64" fmla="*/ 14 w 19"/>
                <a:gd name="T65" fmla="*/ 0 h 7"/>
                <a:gd name="T66" fmla="*/ 14 w 19"/>
                <a:gd name="T67" fmla="*/ 0 h 7"/>
                <a:gd name="T68" fmla="*/ 16 w 19"/>
                <a:gd name="T69" fmla="*/ 0 h 7"/>
                <a:gd name="T70" fmla="*/ 17 w 19"/>
                <a:gd name="T71" fmla="*/ 1 h 7"/>
                <a:gd name="T72" fmla="*/ 18 w 19"/>
                <a:gd name="T73" fmla="*/ 1 h 7"/>
                <a:gd name="T74" fmla="*/ 18 w 19"/>
                <a:gd name="T75" fmla="*/ 1 h 7"/>
                <a:gd name="T76" fmla="*/ 17 w 19"/>
                <a:gd name="T77" fmla="*/ 1 h 7"/>
                <a:gd name="T78" fmla="*/ 17 w 19"/>
                <a:gd name="T79" fmla="*/ 2 h 7"/>
                <a:gd name="T80" fmla="*/ 17 w 19"/>
                <a:gd name="T81" fmla="*/ 2 h 7"/>
                <a:gd name="T82" fmla="*/ 17 w 19"/>
                <a:gd name="T83" fmla="*/ 3 h 7"/>
                <a:gd name="T84" fmla="*/ 17 w 19"/>
                <a:gd name="T85" fmla="*/ 3 h 7"/>
                <a:gd name="T86" fmla="*/ 16 w 19"/>
                <a:gd name="T87" fmla="*/ 3 h 7"/>
                <a:gd name="T88" fmla="*/ 16 w 19"/>
                <a:gd name="T89" fmla="*/ 4 h 7"/>
                <a:gd name="T90" fmla="*/ 15 w 19"/>
                <a:gd name="T91" fmla="*/ 4 h 7"/>
                <a:gd name="T92" fmla="*/ 16 w 19"/>
                <a:gd name="T93" fmla="*/ 3 h 7"/>
                <a:gd name="T94" fmla="*/ 16 w 19"/>
                <a:gd name="T95" fmla="*/ 3 h 7"/>
                <a:gd name="T96" fmla="*/ 17 w 19"/>
                <a:gd name="T97" fmla="*/ 2 h 7"/>
                <a:gd name="T98" fmla="*/ 17 w 19"/>
                <a:gd name="T99" fmla="*/ 2 h 7"/>
                <a:gd name="T100" fmla="*/ 16 w 19"/>
                <a:gd name="T101" fmla="*/ 1 h 7"/>
                <a:gd name="T102" fmla="*/ 15 w 19"/>
                <a:gd name="T103" fmla="*/ 1 h 7"/>
                <a:gd name="T104" fmla="*/ 15 w 19"/>
                <a:gd name="T105" fmla="*/ 1 h 7"/>
                <a:gd name="T106" fmla="*/ 14 w 19"/>
                <a:gd name="T107" fmla="*/ 1 h 7"/>
                <a:gd name="T108" fmla="*/ 14 w 19"/>
                <a:gd name="T109" fmla="*/ 1 h 7"/>
                <a:gd name="T110" fmla="*/ 13 w 19"/>
                <a:gd name="T111" fmla="*/ 1 h 7"/>
                <a:gd name="T112" fmla="*/ 11 w 19"/>
                <a:gd name="T113" fmla="*/ 1 h 7"/>
                <a:gd name="T114" fmla="*/ 11 w 19"/>
                <a:gd name="T115" fmla="*/ 2 h 7"/>
                <a:gd name="T116" fmla="*/ 10 w 19"/>
                <a:gd name="T117" fmla="*/ 2 h 7"/>
                <a:gd name="T118" fmla="*/ 8 w 19"/>
                <a:gd name="T119" fmla="*/ 2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9" h="7">
                  <a:moveTo>
                    <a:pt x="8" y="2"/>
                  </a:moveTo>
                  <a:lnTo>
                    <a:pt x="8" y="2"/>
                  </a:lnTo>
                  <a:lnTo>
                    <a:pt x="7" y="3"/>
                  </a:lnTo>
                  <a:lnTo>
                    <a:pt x="6" y="3"/>
                  </a:lnTo>
                  <a:lnTo>
                    <a:pt x="5" y="3"/>
                  </a:lnTo>
                  <a:lnTo>
                    <a:pt x="5" y="3"/>
                  </a:lnTo>
                  <a:lnTo>
                    <a:pt x="4" y="3"/>
                  </a:lnTo>
                  <a:lnTo>
                    <a:pt x="4" y="4"/>
                  </a:lnTo>
                  <a:lnTo>
                    <a:pt x="3" y="4"/>
                  </a:lnTo>
                  <a:lnTo>
                    <a:pt x="2" y="4"/>
                  </a:lnTo>
                  <a:lnTo>
                    <a:pt x="2" y="5"/>
                  </a:lnTo>
                  <a:lnTo>
                    <a:pt x="2" y="5"/>
                  </a:lnTo>
                  <a:lnTo>
                    <a:pt x="3" y="6"/>
                  </a:lnTo>
                  <a:lnTo>
                    <a:pt x="3" y="6"/>
                  </a:lnTo>
                  <a:lnTo>
                    <a:pt x="5" y="6"/>
                  </a:lnTo>
                  <a:lnTo>
                    <a:pt x="4" y="6"/>
                  </a:lnTo>
                  <a:lnTo>
                    <a:pt x="3" y="6"/>
                  </a:lnTo>
                  <a:lnTo>
                    <a:pt x="2" y="6"/>
                  </a:lnTo>
                  <a:lnTo>
                    <a:pt x="2" y="6"/>
                  </a:lnTo>
                  <a:lnTo>
                    <a:pt x="1" y="6"/>
                  </a:lnTo>
                  <a:lnTo>
                    <a:pt x="0" y="6"/>
                  </a:lnTo>
                  <a:lnTo>
                    <a:pt x="1" y="5"/>
                  </a:lnTo>
                  <a:lnTo>
                    <a:pt x="2" y="5"/>
                  </a:lnTo>
                  <a:lnTo>
                    <a:pt x="2" y="4"/>
                  </a:lnTo>
                  <a:lnTo>
                    <a:pt x="3" y="3"/>
                  </a:lnTo>
                  <a:lnTo>
                    <a:pt x="5" y="3"/>
                  </a:lnTo>
                  <a:lnTo>
                    <a:pt x="5" y="2"/>
                  </a:lnTo>
                  <a:lnTo>
                    <a:pt x="7" y="2"/>
                  </a:lnTo>
                  <a:lnTo>
                    <a:pt x="8" y="1"/>
                  </a:lnTo>
                  <a:lnTo>
                    <a:pt x="9" y="1"/>
                  </a:lnTo>
                  <a:lnTo>
                    <a:pt x="11" y="1"/>
                  </a:lnTo>
                  <a:lnTo>
                    <a:pt x="12" y="1"/>
                  </a:lnTo>
                  <a:lnTo>
                    <a:pt x="14" y="0"/>
                  </a:lnTo>
                  <a:lnTo>
                    <a:pt x="14" y="0"/>
                  </a:lnTo>
                  <a:lnTo>
                    <a:pt x="16" y="0"/>
                  </a:lnTo>
                  <a:lnTo>
                    <a:pt x="17" y="1"/>
                  </a:lnTo>
                  <a:lnTo>
                    <a:pt x="18" y="1"/>
                  </a:lnTo>
                  <a:lnTo>
                    <a:pt x="18" y="1"/>
                  </a:lnTo>
                  <a:lnTo>
                    <a:pt x="17" y="1"/>
                  </a:lnTo>
                  <a:lnTo>
                    <a:pt x="17" y="2"/>
                  </a:lnTo>
                  <a:lnTo>
                    <a:pt x="17" y="2"/>
                  </a:lnTo>
                  <a:lnTo>
                    <a:pt x="17" y="3"/>
                  </a:lnTo>
                  <a:lnTo>
                    <a:pt x="17" y="3"/>
                  </a:lnTo>
                  <a:lnTo>
                    <a:pt x="16" y="3"/>
                  </a:lnTo>
                  <a:lnTo>
                    <a:pt x="16" y="4"/>
                  </a:lnTo>
                  <a:lnTo>
                    <a:pt x="15" y="4"/>
                  </a:lnTo>
                  <a:lnTo>
                    <a:pt x="16" y="3"/>
                  </a:lnTo>
                  <a:lnTo>
                    <a:pt x="16" y="3"/>
                  </a:lnTo>
                  <a:lnTo>
                    <a:pt x="17" y="2"/>
                  </a:lnTo>
                  <a:lnTo>
                    <a:pt x="17" y="2"/>
                  </a:lnTo>
                  <a:lnTo>
                    <a:pt x="16" y="1"/>
                  </a:lnTo>
                  <a:lnTo>
                    <a:pt x="15" y="1"/>
                  </a:lnTo>
                  <a:lnTo>
                    <a:pt x="15" y="1"/>
                  </a:lnTo>
                  <a:lnTo>
                    <a:pt x="14" y="1"/>
                  </a:lnTo>
                  <a:lnTo>
                    <a:pt x="14" y="1"/>
                  </a:lnTo>
                  <a:lnTo>
                    <a:pt x="13" y="1"/>
                  </a:lnTo>
                  <a:lnTo>
                    <a:pt x="11" y="1"/>
                  </a:lnTo>
                  <a:lnTo>
                    <a:pt x="11" y="2"/>
                  </a:lnTo>
                  <a:lnTo>
                    <a:pt x="10" y="2"/>
                  </a:lnTo>
                  <a:lnTo>
                    <a:pt x="8" y="2"/>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90" name="Freeform 687"/>
            <p:cNvSpPr>
              <a:spLocks/>
            </p:cNvSpPr>
            <p:nvPr/>
          </p:nvSpPr>
          <p:spPr bwMode="auto">
            <a:xfrm>
              <a:off x="841" y="3783"/>
              <a:ext cx="5" cy="21"/>
            </a:xfrm>
            <a:custGeom>
              <a:avLst/>
              <a:gdLst>
                <a:gd name="T0" fmla="*/ 1 w 5"/>
                <a:gd name="T1" fmla="*/ 10 h 21"/>
                <a:gd name="T2" fmla="*/ 0 w 5"/>
                <a:gd name="T3" fmla="*/ 11 h 21"/>
                <a:gd name="T4" fmla="*/ 0 w 5"/>
                <a:gd name="T5" fmla="*/ 12 h 21"/>
                <a:gd name="T6" fmla="*/ 0 w 5"/>
                <a:gd name="T7" fmla="*/ 12 h 21"/>
                <a:gd name="T8" fmla="*/ 0 w 5"/>
                <a:gd name="T9" fmla="*/ 13 h 21"/>
                <a:gd name="T10" fmla="*/ 0 w 5"/>
                <a:gd name="T11" fmla="*/ 14 h 21"/>
                <a:gd name="T12" fmla="*/ 0 w 5"/>
                <a:gd name="T13" fmla="*/ 15 h 21"/>
                <a:gd name="T14" fmla="*/ 0 w 5"/>
                <a:gd name="T15" fmla="*/ 15 h 21"/>
                <a:gd name="T16" fmla="*/ 0 w 5"/>
                <a:gd name="T17" fmla="*/ 16 h 21"/>
                <a:gd name="T18" fmla="*/ 0 w 5"/>
                <a:gd name="T19" fmla="*/ 17 h 21"/>
                <a:gd name="T20" fmla="*/ 0 w 5"/>
                <a:gd name="T21" fmla="*/ 17 h 21"/>
                <a:gd name="T22" fmla="*/ 0 w 5"/>
                <a:gd name="T23" fmla="*/ 18 h 21"/>
                <a:gd name="T24" fmla="*/ 1 w 5"/>
                <a:gd name="T25" fmla="*/ 18 h 21"/>
                <a:gd name="T26" fmla="*/ 1 w 5"/>
                <a:gd name="T27" fmla="*/ 18 h 21"/>
                <a:gd name="T28" fmla="*/ 2 w 5"/>
                <a:gd name="T29" fmla="*/ 18 h 21"/>
                <a:gd name="T30" fmla="*/ 2 w 5"/>
                <a:gd name="T31" fmla="*/ 17 h 21"/>
                <a:gd name="T32" fmla="*/ 2 w 5"/>
                <a:gd name="T33" fmla="*/ 18 h 21"/>
                <a:gd name="T34" fmla="*/ 2 w 5"/>
                <a:gd name="T35" fmla="*/ 18 h 21"/>
                <a:gd name="T36" fmla="*/ 1 w 5"/>
                <a:gd name="T37" fmla="*/ 18 h 21"/>
                <a:gd name="T38" fmla="*/ 1 w 5"/>
                <a:gd name="T39" fmla="*/ 19 h 21"/>
                <a:gd name="T40" fmla="*/ 1 w 5"/>
                <a:gd name="T41" fmla="*/ 20 h 21"/>
                <a:gd name="T42" fmla="*/ 0 w 5"/>
                <a:gd name="T43" fmla="*/ 19 h 21"/>
                <a:gd name="T44" fmla="*/ 0 w 5"/>
                <a:gd name="T45" fmla="*/ 18 h 21"/>
                <a:gd name="T46" fmla="*/ 0 w 5"/>
                <a:gd name="T47" fmla="*/ 17 h 21"/>
                <a:gd name="T48" fmla="*/ 0 w 5"/>
                <a:gd name="T49" fmla="*/ 15 h 21"/>
                <a:gd name="T50" fmla="*/ 0 w 5"/>
                <a:gd name="T51" fmla="*/ 14 h 21"/>
                <a:gd name="T52" fmla="*/ 0 w 5"/>
                <a:gd name="T53" fmla="*/ 12 h 21"/>
                <a:gd name="T54" fmla="*/ 0 w 5"/>
                <a:gd name="T55" fmla="*/ 11 h 21"/>
                <a:gd name="T56" fmla="*/ 0 w 5"/>
                <a:gd name="T57" fmla="*/ 9 h 21"/>
                <a:gd name="T58" fmla="*/ 0 w 5"/>
                <a:gd name="T59" fmla="*/ 8 h 21"/>
                <a:gd name="T60" fmla="*/ 1 w 5"/>
                <a:gd name="T61" fmla="*/ 6 h 21"/>
                <a:gd name="T62" fmla="*/ 1 w 5"/>
                <a:gd name="T63" fmla="*/ 5 h 21"/>
                <a:gd name="T64" fmla="*/ 1 w 5"/>
                <a:gd name="T65" fmla="*/ 4 h 21"/>
                <a:gd name="T66" fmla="*/ 2 w 5"/>
                <a:gd name="T67" fmla="*/ 3 h 21"/>
                <a:gd name="T68" fmla="*/ 2 w 5"/>
                <a:gd name="T69" fmla="*/ 2 h 21"/>
                <a:gd name="T70" fmla="*/ 3 w 5"/>
                <a:gd name="T71" fmla="*/ 1 h 21"/>
                <a:gd name="T72" fmla="*/ 3 w 5"/>
                <a:gd name="T73" fmla="*/ 0 h 21"/>
                <a:gd name="T74" fmla="*/ 3 w 5"/>
                <a:gd name="T75" fmla="*/ 1 h 21"/>
                <a:gd name="T76" fmla="*/ 4 w 5"/>
                <a:gd name="T77" fmla="*/ 2 h 21"/>
                <a:gd name="T78" fmla="*/ 4 w 5"/>
                <a:gd name="T79" fmla="*/ 2 h 21"/>
                <a:gd name="T80" fmla="*/ 4 w 5"/>
                <a:gd name="T81" fmla="*/ 3 h 21"/>
                <a:gd name="T82" fmla="*/ 4 w 5"/>
                <a:gd name="T83" fmla="*/ 4 h 21"/>
                <a:gd name="T84" fmla="*/ 4 w 5"/>
                <a:gd name="T85" fmla="*/ 5 h 21"/>
                <a:gd name="T86" fmla="*/ 4 w 5"/>
                <a:gd name="T87" fmla="*/ 5 h 21"/>
                <a:gd name="T88" fmla="*/ 4 w 5"/>
                <a:gd name="T89" fmla="*/ 5 h 21"/>
                <a:gd name="T90" fmla="*/ 4 w 5"/>
                <a:gd name="T91" fmla="*/ 4 h 21"/>
                <a:gd name="T92" fmla="*/ 3 w 5"/>
                <a:gd name="T93" fmla="*/ 3 h 21"/>
                <a:gd name="T94" fmla="*/ 3 w 5"/>
                <a:gd name="T95" fmla="*/ 2 h 21"/>
                <a:gd name="T96" fmla="*/ 2 w 5"/>
                <a:gd name="T97" fmla="*/ 2 h 21"/>
                <a:gd name="T98" fmla="*/ 2 w 5"/>
                <a:gd name="T99" fmla="*/ 3 h 21"/>
                <a:gd name="T100" fmla="*/ 2 w 5"/>
                <a:gd name="T101" fmla="*/ 4 h 21"/>
                <a:gd name="T102" fmla="*/ 2 w 5"/>
                <a:gd name="T103" fmla="*/ 4 h 21"/>
                <a:gd name="T104" fmla="*/ 2 w 5"/>
                <a:gd name="T105" fmla="*/ 5 h 21"/>
                <a:gd name="T106" fmla="*/ 1 w 5"/>
                <a:gd name="T107" fmla="*/ 5 h 21"/>
                <a:gd name="T108" fmla="*/ 1 w 5"/>
                <a:gd name="T109" fmla="*/ 7 h 21"/>
                <a:gd name="T110" fmla="*/ 1 w 5"/>
                <a:gd name="T111" fmla="*/ 8 h 21"/>
                <a:gd name="T112" fmla="*/ 1 w 5"/>
                <a:gd name="T113" fmla="*/ 9 h 21"/>
                <a:gd name="T114" fmla="*/ 1 w 5"/>
                <a:gd name="T115" fmla="*/ 1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 h="21">
                  <a:moveTo>
                    <a:pt x="1" y="10"/>
                  </a:moveTo>
                  <a:lnTo>
                    <a:pt x="0" y="11"/>
                  </a:lnTo>
                  <a:lnTo>
                    <a:pt x="0" y="12"/>
                  </a:lnTo>
                  <a:lnTo>
                    <a:pt x="0" y="12"/>
                  </a:lnTo>
                  <a:lnTo>
                    <a:pt x="0" y="13"/>
                  </a:lnTo>
                  <a:lnTo>
                    <a:pt x="0" y="14"/>
                  </a:lnTo>
                  <a:lnTo>
                    <a:pt x="0" y="15"/>
                  </a:lnTo>
                  <a:lnTo>
                    <a:pt x="0" y="15"/>
                  </a:lnTo>
                  <a:lnTo>
                    <a:pt x="0" y="16"/>
                  </a:lnTo>
                  <a:lnTo>
                    <a:pt x="0" y="17"/>
                  </a:lnTo>
                  <a:lnTo>
                    <a:pt x="0" y="17"/>
                  </a:lnTo>
                  <a:lnTo>
                    <a:pt x="0" y="18"/>
                  </a:lnTo>
                  <a:lnTo>
                    <a:pt x="1" y="18"/>
                  </a:lnTo>
                  <a:lnTo>
                    <a:pt x="1" y="18"/>
                  </a:lnTo>
                  <a:lnTo>
                    <a:pt x="2" y="18"/>
                  </a:lnTo>
                  <a:lnTo>
                    <a:pt x="2" y="17"/>
                  </a:lnTo>
                  <a:lnTo>
                    <a:pt x="2" y="18"/>
                  </a:lnTo>
                  <a:lnTo>
                    <a:pt x="2" y="18"/>
                  </a:lnTo>
                  <a:lnTo>
                    <a:pt x="1" y="18"/>
                  </a:lnTo>
                  <a:lnTo>
                    <a:pt x="1" y="19"/>
                  </a:lnTo>
                  <a:lnTo>
                    <a:pt x="1" y="20"/>
                  </a:lnTo>
                  <a:lnTo>
                    <a:pt x="0" y="19"/>
                  </a:lnTo>
                  <a:lnTo>
                    <a:pt x="0" y="18"/>
                  </a:lnTo>
                  <a:lnTo>
                    <a:pt x="0" y="17"/>
                  </a:lnTo>
                  <a:lnTo>
                    <a:pt x="0" y="15"/>
                  </a:lnTo>
                  <a:lnTo>
                    <a:pt x="0" y="14"/>
                  </a:lnTo>
                  <a:lnTo>
                    <a:pt x="0" y="12"/>
                  </a:lnTo>
                  <a:lnTo>
                    <a:pt x="0" y="11"/>
                  </a:lnTo>
                  <a:lnTo>
                    <a:pt x="0" y="9"/>
                  </a:lnTo>
                  <a:lnTo>
                    <a:pt x="0" y="8"/>
                  </a:lnTo>
                  <a:lnTo>
                    <a:pt x="1" y="6"/>
                  </a:lnTo>
                  <a:lnTo>
                    <a:pt x="1" y="5"/>
                  </a:lnTo>
                  <a:lnTo>
                    <a:pt x="1" y="4"/>
                  </a:lnTo>
                  <a:lnTo>
                    <a:pt x="2" y="3"/>
                  </a:lnTo>
                  <a:lnTo>
                    <a:pt x="2" y="2"/>
                  </a:lnTo>
                  <a:lnTo>
                    <a:pt x="3" y="1"/>
                  </a:lnTo>
                  <a:lnTo>
                    <a:pt x="3" y="0"/>
                  </a:lnTo>
                  <a:lnTo>
                    <a:pt x="3" y="1"/>
                  </a:lnTo>
                  <a:lnTo>
                    <a:pt x="4" y="2"/>
                  </a:lnTo>
                  <a:lnTo>
                    <a:pt x="4" y="2"/>
                  </a:lnTo>
                  <a:lnTo>
                    <a:pt x="4" y="3"/>
                  </a:lnTo>
                  <a:lnTo>
                    <a:pt x="4" y="4"/>
                  </a:lnTo>
                  <a:lnTo>
                    <a:pt x="4" y="5"/>
                  </a:lnTo>
                  <a:lnTo>
                    <a:pt x="4" y="5"/>
                  </a:lnTo>
                  <a:lnTo>
                    <a:pt x="4" y="5"/>
                  </a:lnTo>
                  <a:lnTo>
                    <a:pt x="4" y="4"/>
                  </a:lnTo>
                  <a:lnTo>
                    <a:pt x="3" y="3"/>
                  </a:lnTo>
                  <a:lnTo>
                    <a:pt x="3" y="2"/>
                  </a:lnTo>
                  <a:lnTo>
                    <a:pt x="2" y="2"/>
                  </a:lnTo>
                  <a:lnTo>
                    <a:pt x="2" y="3"/>
                  </a:lnTo>
                  <a:lnTo>
                    <a:pt x="2" y="4"/>
                  </a:lnTo>
                  <a:lnTo>
                    <a:pt x="2" y="4"/>
                  </a:lnTo>
                  <a:lnTo>
                    <a:pt x="2" y="5"/>
                  </a:lnTo>
                  <a:lnTo>
                    <a:pt x="1" y="5"/>
                  </a:lnTo>
                  <a:lnTo>
                    <a:pt x="1" y="7"/>
                  </a:lnTo>
                  <a:lnTo>
                    <a:pt x="1" y="8"/>
                  </a:lnTo>
                  <a:lnTo>
                    <a:pt x="1" y="9"/>
                  </a:lnTo>
                  <a:lnTo>
                    <a:pt x="1" y="10"/>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91" name="Freeform 688"/>
            <p:cNvSpPr>
              <a:spLocks/>
            </p:cNvSpPr>
            <p:nvPr/>
          </p:nvSpPr>
          <p:spPr bwMode="auto">
            <a:xfrm>
              <a:off x="827" y="3785"/>
              <a:ext cx="6" cy="20"/>
            </a:xfrm>
            <a:custGeom>
              <a:avLst/>
              <a:gdLst>
                <a:gd name="T0" fmla="*/ 2 w 6"/>
                <a:gd name="T1" fmla="*/ 10 h 20"/>
                <a:gd name="T2" fmla="*/ 2 w 6"/>
                <a:gd name="T3" fmla="*/ 11 h 20"/>
                <a:gd name="T4" fmla="*/ 2 w 6"/>
                <a:gd name="T5" fmla="*/ 11 h 20"/>
                <a:gd name="T6" fmla="*/ 2 w 6"/>
                <a:gd name="T7" fmla="*/ 12 h 20"/>
                <a:gd name="T8" fmla="*/ 2 w 6"/>
                <a:gd name="T9" fmla="*/ 13 h 20"/>
                <a:gd name="T10" fmla="*/ 3 w 6"/>
                <a:gd name="T11" fmla="*/ 14 h 20"/>
                <a:gd name="T12" fmla="*/ 3 w 6"/>
                <a:gd name="T13" fmla="*/ 14 h 20"/>
                <a:gd name="T14" fmla="*/ 3 w 6"/>
                <a:gd name="T15" fmla="*/ 15 h 20"/>
                <a:gd name="T16" fmla="*/ 3 w 6"/>
                <a:gd name="T17" fmla="*/ 15 h 20"/>
                <a:gd name="T18" fmla="*/ 3 w 6"/>
                <a:gd name="T19" fmla="*/ 16 h 20"/>
                <a:gd name="T20" fmla="*/ 4 w 6"/>
                <a:gd name="T21" fmla="*/ 16 h 20"/>
                <a:gd name="T22" fmla="*/ 4 w 6"/>
                <a:gd name="T23" fmla="*/ 17 h 20"/>
                <a:gd name="T24" fmla="*/ 4 w 6"/>
                <a:gd name="T25" fmla="*/ 17 h 20"/>
                <a:gd name="T26" fmla="*/ 5 w 6"/>
                <a:gd name="T27" fmla="*/ 16 h 20"/>
                <a:gd name="T28" fmla="*/ 5 w 6"/>
                <a:gd name="T29" fmla="*/ 15 h 20"/>
                <a:gd name="T30" fmla="*/ 5 w 6"/>
                <a:gd name="T31" fmla="*/ 14 h 20"/>
                <a:gd name="T32" fmla="*/ 5 w 6"/>
                <a:gd name="T33" fmla="*/ 15 h 20"/>
                <a:gd name="T34" fmla="*/ 5 w 6"/>
                <a:gd name="T35" fmla="*/ 16 h 20"/>
                <a:gd name="T36" fmla="*/ 5 w 6"/>
                <a:gd name="T37" fmla="*/ 17 h 20"/>
                <a:gd name="T38" fmla="*/ 5 w 6"/>
                <a:gd name="T39" fmla="*/ 17 h 20"/>
                <a:gd name="T40" fmla="*/ 5 w 6"/>
                <a:gd name="T41" fmla="*/ 18 h 20"/>
                <a:gd name="T42" fmla="*/ 5 w 6"/>
                <a:gd name="T43" fmla="*/ 19 h 20"/>
                <a:gd name="T44" fmla="*/ 4 w 6"/>
                <a:gd name="T45" fmla="*/ 18 h 20"/>
                <a:gd name="T46" fmla="*/ 4 w 6"/>
                <a:gd name="T47" fmla="*/ 17 h 20"/>
                <a:gd name="T48" fmla="*/ 3 w 6"/>
                <a:gd name="T49" fmla="*/ 17 h 20"/>
                <a:gd name="T50" fmla="*/ 2 w 6"/>
                <a:gd name="T51" fmla="*/ 15 h 20"/>
                <a:gd name="T52" fmla="*/ 2 w 6"/>
                <a:gd name="T53" fmla="*/ 14 h 20"/>
                <a:gd name="T54" fmla="*/ 1 w 6"/>
                <a:gd name="T55" fmla="*/ 13 h 20"/>
                <a:gd name="T56" fmla="*/ 1 w 6"/>
                <a:gd name="T57" fmla="*/ 11 h 20"/>
                <a:gd name="T58" fmla="*/ 1 w 6"/>
                <a:gd name="T59" fmla="*/ 11 h 20"/>
                <a:gd name="T60" fmla="*/ 0 w 6"/>
                <a:gd name="T61" fmla="*/ 9 h 20"/>
                <a:gd name="T62" fmla="*/ 0 w 6"/>
                <a:gd name="T63" fmla="*/ 8 h 20"/>
                <a:gd name="T64" fmla="*/ 0 w 6"/>
                <a:gd name="T65" fmla="*/ 6 h 20"/>
                <a:gd name="T66" fmla="*/ 0 w 6"/>
                <a:gd name="T67" fmla="*/ 5 h 20"/>
                <a:gd name="T68" fmla="*/ 0 w 6"/>
                <a:gd name="T69" fmla="*/ 4 h 20"/>
                <a:gd name="T70" fmla="*/ 0 w 6"/>
                <a:gd name="T71" fmla="*/ 2 h 20"/>
                <a:gd name="T72" fmla="*/ 0 w 6"/>
                <a:gd name="T73" fmla="*/ 2 h 20"/>
                <a:gd name="T74" fmla="*/ 1 w 6"/>
                <a:gd name="T75" fmla="*/ 0 h 20"/>
                <a:gd name="T76" fmla="*/ 1 w 6"/>
                <a:gd name="T77" fmla="*/ 1 h 20"/>
                <a:gd name="T78" fmla="*/ 2 w 6"/>
                <a:gd name="T79" fmla="*/ 1 h 20"/>
                <a:gd name="T80" fmla="*/ 2 w 6"/>
                <a:gd name="T81" fmla="*/ 2 h 20"/>
                <a:gd name="T82" fmla="*/ 2 w 6"/>
                <a:gd name="T83" fmla="*/ 2 h 20"/>
                <a:gd name="T84" fmla="*/ 3 w 6"/>
                <a:gd name="T85" fmla="*/ 2 h 20"/>
                <a:gd name="T86" fmla="*/ 3 w 6"/>
                <a:gd name="T87" fmla="*/ 2 h 20"/>
                <a:gd name="T88" fmla="*/ 3 w 6"/>
                <a:gd name="T89" fmla="*/ 2 h 20"/>
                <a:gd name="T90" fmla="*/ 3 w 6"/>
                <a:gd name="T91" fmla="*/ 3 h 20"/>
                <a:gd name="T92" fmla="*/ 3 w 6"/>
                <a:gd name="T93" fmla="*/ 2 h 20"/>
                <a:gd name="T94" fmla="*/ 2 w 6"/>
                <a:gd name="T95" fmla="*/ 2 h 20"/>
                <a:gd name="T96" fmla="*/ 2 w 6"/>
                <a:gd name="T97" fmla="*/ 2 h 20"/>
                <a:gd name="T98" fmla="*/ 1 w 6"/>
                <a:gd name="T99" fmla="*/ 2 h 20"/>
                <a:gd name="T100" fmla="*/ 1 w 6"/>
                <a:gd name="T101" fmla="*/ 2 h 20"/>
                <a:gd name="T102" fmla="*/ 1 w 6"/>
                <a:gd name="T103" fmla="*/ 3 h 20"/>
                <a:gd name="T104" fmla="*/ 1 w 6"/>
                <a:gd name="T105" fmla="*/ 4 h 20"/>
                <a:gd name="T106" fmla="*/ 1 w 6"/>
                <a:gd name="T107" fmla="*/ 5 h 20"/>
                <a:gd name="T108" fmla="*/ 1 w 6"/>
                <a:gd name="T109" fmla="*/ 6 h 20"/>
                <a:gd name="T110" fmla="*/ 1 w 6"/>
                <a:gd name="T111" fmla="*/ 7 h 20"/>
                <a:gd name="T112" fmla="*/ 1 w 6"/>
                <a:gd name="T113" fmla="*/ 8 h 20"/>
                <a:gd name="T114" fmla="*/ 1 w 6"/>
                <a:gd name="T115" fmla="*/ 9 h 20"/>
                <a:gd name="T116" fmla="*/ 2 w 6"/>
                <a:gd name="T117" fmla="*/ 1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 h="20">
                  <a:moveTo>
                    <a:pt x="2" y="10"/>
                  </a:moveTo>
                  <a:lnTo>
                    <a:pt x="2" y="11"/>
                  </a:lnTo>
                  <a:lnTo>
                    <a:pt x="2" y="11"/>
                  </a:lnTo>
                  <a:lnTo>
                    <a:pt x="2" y="12"/>
                  </a:lnTo>
                  <a:lnTo>
                    <a:pt x="2" y="13"/>
                  </a:lnTo>
                  <a:lnTo>
                    <a:pt x="3" y="14"/>
                  </a:lnTo>
                  <a:lnTo>
                    <a:pt x="3" y="14"/>
                  </a:lnTo>
                  <a:lnTo>
                    <a:pt x="3" y="15"/>
                  </a:lnTo>
                  <a:lnTo>
                    <a:pt x="3" y="15"/>
                  </a:lnTo>
                  <a:lnTo>
                    <a:pt x="3" y="16"/>
                  </a:lnTo>
                  <a:lnTo>
                    <a:pt x="4" y="16"/>
                  </a:lnTo>
                  <a:lnTo>
                    <a:pt x="4" y="17"/>
                  </a:lnTo>
                  <a:lnTo>
                    <a:pt x="4" y="17"/>
                  </a:lnTo>
                  <a:lnTo>
                    <a:pt x="5" y="16"/>
                  </a:lnTo>
                  <a:lnTo>
                    <a:pt x="5" y="15"/>
                  </a:lnTo>
                  <a:lnTo>
                    <a:pt x="5" y="14"/>
                  </a:lnTo>
                  <a:lnTo>
                    <a:pt x="5" y="15"/>
                  </a:lnTo>
                  <a:lnTo>
                    <a:pt x="5" y="16"/>
                  </a:lnTo>
                  <a:lnTo>
                    <a:pt x="5" y="17"/>
                  </a:lnTo>
                  <a:lnTo>
                    <a:pt x="5" y="17"/>
                  </a:lnTo>
                  <a:lnTo>
                    <a:pt x="5" y="18"/>
                  </a:lnTo>
                  <a:lnTo>
                    <a:pt x="5" y="19"/>
                  </a:lnTo>
                  <a:lnTo>
                    <a:pt x="4" y="18"/>
                  </a:lnTo>
                  <a:lnTo>
                    <a:pt x="4" y="17"/>
                  </a:lnTo>
                  <a:lnTo>
                    <a:pt x="3" y="17"/>
                  </a:lnTo>
                  <a:lnTo>
                    <a:pt x="2" y="15"/>
                  </a:lnTo>
                  <a:lnTo>
                    <a:pt x="2" y="14"/>
                  </a:lnTo>
                  <a:lnTo>
                    <a:pt x="1" y="13"/>
                  </a:lnTo>
                  <a:lnTo>
                    <a:pt x="1" y="11"/>
                  </a:lnTo>
                  <a:lnTo>
                    <a:pt x="1" y="11"/>
                  </a:lnTo>
                  <a:lnTo>
                    <a:pt x="0" y="9"/>
                  </a:lnTo>
                  <a:lnTo>
                    <a:pt x="0" y="8"/>
                  </a:lnTo>
                  <a:lnTo>
                    <a:pt x="0" y="6"/>
                  </a:lnTo>
                  <a:lnTo>
                    <a:pt x="0" y="5"/>
                  </a:lnTo>
                  <a:lnTo>
                    <a:pt x="0" y="4"/>
                  </a:lnTo>
                  <a:lnTo>
                    <a:pt x="0" y="2"/>
                  </a:lnTo>
                  <a:lnTo>
                    <a:pt x="0" y="2"/>
                  </a:lnTo>
                  <a:lnTo>
                    <a:pt x="1" y="0"/>
                  </a:lnTo>
                  <a:lnTo>
                    <a:pt x="1" y="1"/>
                  </a:lnTo>
                  <a:lnTo>
                    <a:pt x="2" y="1"/>
                  </a:lnTo>
                  <a:lnTo>
                    <a:pt x="2" y="2"/>
                  </a:lnTo>
                  <a:lnTo>
                    <a:pt x="2" y="2"/>
                  </a:lnTo>
                  <a:lnTo>
                    <a:pt x="3" y="2"/>
                  </a:lnTo>
                  <a:lnTo>
                    <a:pt x="3" y="2"/>
                  </a:lnTo>
                  <a:lnTo>
                    <a:pt x="3" y="2"/>
                  </a:lnTo>
                  <a:lnTo>
                    <a:pt x="3" y="3"/>
                  </a:lnTo>
                  <a:lnTo>
                    <a:pt x="3" y="2"/>
                  </a:lnTo>
                  <a:lnTo>
                    <a:pt x="2" y="2"/>
                  </a:lnTo>
                  <a:lnTo>
                    <a:pt x="2" y="2"/>
                  </a:lnTo>
                  <a:lnTo>
                    <a:pt x="1" y="2"/>
                  </a:lnTo>
                  <a:lnTo>
                    <a:pt x="1" y="2"/>
                  </a:lnTo>
                  <a:lnTo>
                    <a:pt x="1" y="3"/>
                  </a:lnTo>
                  <a:lnTo>
                    <a:pt x="1" y="4"/>
                  </a:lnTo>
                  <a:lnTo>
                    <a:pt x="1" y="5"/>
                  </a:lnTo>
                  <a:lnTo>
                    <a:pt x="1" y="6"/>
                  </a:lnTo>
                  <a:lnTo>
                    <a:pt x="1" y="7"/>
                  </a:lnTo>
                  <a:lnTo>
                    <a:pt x="1" y="8"/>
                  </a:lnTo>
                  <a:lnTo>
                    <a:pt x="1" y="9"/>
                  </a:lnTo>
                  <a:lnTo>
                    <a:pt x="2" y="10"/>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92" name="Freeform 689"/>
            <p:cNvSpPr>
              <a:spLocks/>
            </p:cNvSpPr>
            <p:nvPr/>
          </p:nvSpPr>
          <p:spPr bwMode="auto">
            <a:xfrm>
              <a:off x="949" y="3741"/>
              <a:ext cx="20" cy="7"/>
            </a:xfrm>
            <a:custGeom>
              <a:avLst/>
              <a:gdLst>
                <a:gd name="T0" fmla="*/ 8 w 20"/>
                <a:gd name="T1" fmla="*/ 2 h 7"/>
                <a:gd name="T2" fmla="*/ 8 w 20"/>
                <a:gd name="T3" fmla="*/ 3 h 7"/>
                <a:gd name="T4" fmla="*/ 7 w 20"/>
                <a:gd name="T5" fmla="*/ 3 h 7"/>
                <a:gd name="T6" fmla="*/ 6 w 20"/>
                <a:gd name="T7" fmla="*/ 3 h 7"/>
                <a:gd name="T8" fmla="*/ 5 w 20"/>
                <a:gd name="T9" fmla="*/ 3 h 7"/>
                <a:gd name="T10" fmla="*/ 5 w 20"/>
                <a:gd name="T11" fmla="*/ 3 h 7"/>
                <a:gd name="T12" fmla="*/ 5 w 20"/>
                <a:gd name="T13" fmla="*/ 4 h 7"/>
                <a:gd name="T14" fmla="*/ 4 w 20"/>
                <a:gd name="T15" fmla="*/ 4 h 7"/>
                <a:gd name="T16" fmla="*/ 3 w 20"/>
                <a:gd name="T17" fmla="*/ 4 h 7"/>
                <a:gd name="T18" fmla="*/ 2 w 20"/>
                <a:gd name="T19" fmla="*/ 5 h 7"/>
                <a:gd name="T20" fmla="*/ 2 w 20"/>
                <a:gd name="T21" fmla="*/ 5 h 7"/>
                <a:gd name="T22" fmla="*/ 2 w 20"/>
                <a:gd name="T23" fmla="*/ 6 h 7"/>
                <a:gd name="T24" fmla="*/ 3 w 20"/>
                <a:gd name="T25" fmla="*/ 6 h 7"/>
                <a:gd name="T26" fmla="*/ 4 w 20"/>
                <a:gd name="T27" fmla="*/ 6 h 7"/>
                <a:gd name="T28" fmla="*/ 5 w 20"/>
                <a:gd name="T29" fmla="*/ 6 h 7"/>
                <a:gd name="T30" fmla="*/ 4 w 20"/>
                <a:gd name="T31" fmla="*/ 6 h 7"/>
                <a:gd name="T32" fmla="*/ 2 w 20"/>
                <a:gd name="T33" fmla="*/ 6 h 7"/>
                <a:gd name="T34" fmla="*/ 2 w 20"/>
                <a:gd name="T35" fmla="*/ 6 h 7"/>
                <a:gd name="T36" fmla="*/ 1 w 20"/>
                <a:gd name="T37" fmla="*/ 6 h 7"/>
                <a:gd name="T38" fmla="*/ 0 w 20"/>
                <a:gd name="T39" fmla="*/ 6 h 7"/>
                <a:gd name="T40" fmla="*/ 1 w 20"/>
                <a:gd name="T41" fmla="*/ 5 h 7"/>
                <a:gd name="T42" fmla="*/ 2 w 20"/>
                <a:gd name="T43" fmla="*/ 4 h 7"/>
                <a:gd name="T44" fmla="*/ 2 w 20"/>
                <a:gd name="T45" fmla="*/ 4 h 7"/>
                <a:gd name="T46" fmla="*/ 3 w 20"/>
                <a:gd name="T47" fmla="*/ 3 h 7"/>
                <a:gd name="T48" fmla="*/ 4 w 20"/>
                <a:gd name="T49" fmla="*/ 3 h 7"/>
                <a:gd name="T50" fmla="*/ 5 w 20"/>
                <a:gd name="T51" fmla="*/ 2 h 7"/>
                <a:gd name="T52" fmla="*/ 7 w 20"/>
                <a:gd name="T53" fmla="*/ 2 h 7"/>
                <a:gd name="T54" fmla="*/ 8 w 20"/>
                <a:gd name="T55" fmla="*/ 1 h 7"/>
                <a:gd name="T56" fmla="*/ 9 w 20"/>
                <a:gd name="T57" fmla="*/ 1 h 7"/>
                <a:gd name="T58" fmla="*/ 11 w 20"/>
                <a:gd name="T59" fmla="*/ 1 h 7"/>
                <a:gd name="T60" fmla="*/ 12 w 20"/>
                <a:gd name="T61" fmla="*/ 1 h 7"/>
                <a:gd name="T62" fmla="*/ 14 w 20"/>
                <a:gd name="T63" fmla="*/ 0 h 7"/>
                <a:gd name="T64" fmla="*/ 15 w 20"/>
                <a:gd name="T65" fmla="*/ 0 h 7"/>
                <a:gd name="T66" fmla="*/ 17 w 20"/>
                <a:gd name="T67" fmla="*/ 1 h 7"/>
                <a:gd name="T68" fmla="*/ 17 w 20"/>
                <a:gd name="T69" fmla="*/ 1 h 7"/>
                <a:gd name="T70" fmla="*/ 19 w 20"/>
                <a:gd name="T71" fmla="*/ 1 h 7"/>
                <a:gd name="T72" fmla="*/ 18 w 20"/>
                <a:gd name="T73" fmla="*/ 1 h 7"/>
                <a:gd name="T74" fmla="*/ 18 w 20"/>
                <a:gd name="T75" fmla="*/ 2 h 7"/>
                <a:gd name="T76" fmla="*/ 17 w 20"/>
                <a:gd name="T77" fmla="*/ 2 h 7"/>
                <a:gd name="T78" fmla="*/ 17 w 20"/>
                <a:gd name="T79" fmla="*/ 3 h 7"/>
                <a:gd name="T80" fmla="*/ 16 w 20"/>
                <a:gd name="T81" fmla="*/ 3 h 7"/>
                <a:gd name="T82" fmla="*/ 15 w 20"/>
                <a:gd name="T83" fmla="*/ 4 h 7"/>
                <a:gd name="T84" fmla="*/ 16 w 20"/>
                <a:gd name="T85" fmla="*/ 3 h 7"/>
                <a:gd name="T86" fmla="*/ 17 w 20"/>
                <a:gd name="T87" fmla="*/ 3 h 7"/>
                <a:gd name="T88" fmla="*/ 17 w 20"/>
                <a:gd name="T89" fmla="*/ 2 h 7"/>
                <a:gd name="T90" fmla="*/ 17 w 20"/>
                <a:gd name="T91" fmla="*/ 2 h 7"/>
                <a:gd name="T92" fmla="*/ 17 w 20"/>
                <a:gd name="T93" fmla="*/ 1 h 7"/>
                <a:gd name="T94" fmla="*/ 16 w 20"/>
                <a:gd name="T95" fmla="*/ 1 h 7"/>
                <a:gd name="T96" fmla="*/ 15 w 20"/>
                <a:gd name="T97" fmla="*/ 1 h 7"/>
                <a:gd name="T98" fmla="*/ 14 w 20"/>
                <a:gd name="T99" fmla="*/ 1 h 7"/>
                <a:gd name="T100" fmla="*/ 14 w 20"/>
                <a:gd name="T101" fmla="*/ 1 h 7"/>
                <a:gd name="T102" fmla="*/ 13 w 20"/>
                <a:gd name="T103" fmla="*/ 1 h 7"/>
                <a:gd name="T104" fmla="*/ 11 w 20"/>
                <a:gd name="T105" fmla="*/ 1 h 7"/>
                <a:gd name="T106" fmla="*/ 11 w 20"/>
                <a:gd name="T107" fmla="*/ 2 h 7"/>
                <a:gd name="T108" fmla="*/ 9 w 20"/>
                <a:gd name="T109" fmla="*/ 2 h 7"/>
                <a:gd name="T110" fmla="*/ 8 w 20"/>
                <a:gd name="T111" fmla="*/ 2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0" h="7">
                  <a:moveTo>
                    <a:pt x="8" y="2"/>
                  </a:moveTo>
                  <a:lnTo>
                    <a:pt x="8" y="3"/>
                  </a:lnTo>
                  <a:lnTo>
                    <a:pt x="7" y="3"/>
                  </a:lnTo>
                  <a:lnTo>
                    <a:pt x="6" y="3"/>
                  </a:lnTo>
                  <a:lnTo>
                    <a:pt x="5" y="3"/>
                  </a:lnTo>
                  <a:lnTo>
                    <a:pt x="5" y="3"/>
                  </a:lnTo>
                  <a:lnTo>
                    <a:pt x="5" y="4"/>
                  </a:lnTo>
                  <a:lnTo>
                    <a:pt x="4" y="4"/>
                  </a:lnTo>
                  <a:lnTo>
                    <a:pt x="3" y="4"/>
                  </a:lnTo>
                  <a:lnTo>
                    <a:pt x="2" y="5"/>
                  </a:lnTo>
                  <a:lnTo>
                    <a:pt x="2" y="5"/>
                  </a:lnTo>
                  <a:lnTo>
                    <a:pt x="2" y="6"/>
                  </a:lnTo>
                  <a:lnTo>
                    <a:pt x="3" y="6"/>
                  </a:lnTo>
                  <a:lnTo>
                    <a:pt x="4" y="6"/>
                  </a:lnTo>
                  <a:lnTo>
                    <a:pt x="5" y="6"/>
                  </a:lnTo>
                  <a:lnTo>
                    <a:pt x="4" y="6"/>
                  </a:lnTo>
                  <a:lnTo>
                    <a:pt x="2" y="6"/>
                  </a:lnTo>
                  <a:lnTo>
                    <a:pt x="2" y="6"/>
                  </a:lnTo>
                  <a:lnTo>
                    <a:pt x="1" y="6"/>
                  </a:lnTo>
                  <a:lnTo>
                    <a:pt x="0" y="6"/>
                  </a:lnTo>
                  <a:lnTo>
                    <a:pt x="1" y="5"/>
                  </a:lnTo>
                  <a:lnTo>
                    <a:pt x="2" y="4"/>
                  </a:lnTo>
                  <a:lnTo>
                    <a:pt x="2" y="4"/>
                  </a:lnTo>
                  <a:lnTo>
                    <a:pt x="3" y="3"/>
                  </a:lnTo>
                  <a:lnTo>
                    <a:pt x="4" y="3"/>
                  </a:lnTo>
                  <a:lnTo>
                    <a:pt x="5" y="2"/>
                  </a:lnTo>
                  <a:lnTo>
                    <a:pt x="7" y="2"/>
                  </a:lnTo>
                  <a:lnTo>
                    <a:pt x="8" y="1"/>
                  </a:lnTo>
                  <a:lnTo>
                    <a:pt x="9" y="1"/>
                  </a:lnTo>
                  <a:lnTo>
                    <a:pt x="11" y="1"/>
                  </a:lnTo>
                  <a:lnTo>
                    <a:pt x="12" y="1"/>
                  </a:lnTo>
                  <a:lnTo>
                    <a:pt x="14" y="0"/>
                  </a:lnTo>
                  <a:lnTo>
                    <a:pt x="15" y="0"/>
                  </a:lnTo>
                  <a:lnTo>
                    <a:pt x="17" y="1"/>
                  </a:lnTo>
                  <a:lnTo>
                    <a:pt x="17" y="1"/>
                  </a:lnTo>
                  <a:lnTo>
                    <a:pt x="19" y="1"/>
                  </a:lnTo>
                  <a:lnTo>
                    <a:pt x="18" y="1"/>
                  </a:lnTo>
                  <a:lnTo>
                    <a:pt x="18" y="2"/>
                  </a:lnTo>
                  <a:lnTo>
                    <a:pt x="17" y="2"/>
                  </a:lnTo>
                  <a:lnTo>
                    <a:pt x="17" y="3"/>
                  </a:lnTo>
                  <a:lnTo>
                    <a:pt x="16" y="3"/>
                  </a:lnTo>
                  <a:lnTo>
                    <a:pt x="15" y="4"/>
                  </a:lnTo>
                  <a:lnTo>
                    <a:pt x="16" y="3"/>
                  </a:lnTo>
                  <a:lnTo>
                    <a:pt x="17" y="3"/>
                  </a:lnTo>
                  <a:lnTo>
                    <a:pt x="17" y="2"/>
                  </a:lnTo>
                  <a:lnTo>
                    <a:pt x="17" y="2"/>
                  </a:lnTo>
                  <a:lnTo>
                    <a:pt x="17" y="1"/>
                  </a:lnTo>
                  <a:lnTo>
                    <a:pt x="16" y="1"/>
                  </a:lnTo>
                  <a:lnTo>
                    <a:pt x="15" y="1"/>
                  </a:lnTo>
                  <a:lnTo>
                    <a:pt x="14" y="1"/>
                  </a:lnTo>
                  <a:lnTo>
                    <a:pt x="14" y="1"/>
                  </a:lnTo>
                  <a:lnTo>
                    <a:pt x="13" y="1"/>
                  </a:lnTo>
                  <a:lnTo>
                    <a:pt x="11" y="1"/>
                  </a:lnTo>
                  <a:lnTo>
                    <a:pt x="11" y="2"/>
                  </a:lnTo>
                  <a:lnTo>
                    <a:pt x="9" y="2"/>
                  </a:lnTo>
                  <a:lnTo>
                    <a:pt x="8" y="2"/>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93" name="Freeform 690"/>
            <p:cNvSpPr>
              <a:spLocks/>
            </p:cNvSpPr>
            <p:nvPr/>
          </p:nvSpPr>
          <p:spPr bwMode="auto">
            <a:xfrm>
              <a:off x="893" y="3793"/>
              <a:ext cx="20" cy="4"/>
            </a:xfrm>
            <a:custGeom>
              <a:avLst/>
              <a:gdLst>
                <a:gd name="T0" fmla="*/ 9 w 20"/>
                <a:gd name="T1" fmla="*/ 2 h 4"/>
                <a:gd name="T2" fmla="*/ 10 w 20"/>
                <a:gd name="T3" fmla="*/ 2 h 4"/>
                <a:gd name="T4" fmla="*/ 11 w 20"/>
                <a:gd name="T5" fmla="*/ 2 h 4"/>
                <a:gd name="T6" fmla="*/ 13 w 20"/>
                <a:gd name="T7" fmla="*/ 2 h 4"/>
                <a:gd name="T8" fmla="*/ 14 w 20"/>
                <a:gd name="T9" fmla="*/ 2 h 4"/>
                <a:gd name="T10" fmla="*/ 14 w 20"/>
                <a:gd name="T11" fmla="*/ 2 h 4"/>
                <a:gd name="T12" fmla="*/ 15 w 20"/>
                <a:gd name="T13" fmla="*/ 2 h 4"/>
                <a:gd name="T14" fmla="*/ 16 w 20"/>
                <a:gd name="T15" fmla="*/ 2 h 4"/>
                <a:gd name="T16" fmla="*/ 16 w 20"/>
                <a:gd name="T17" fmla="*/ 2 h 4"/>
                <a:gd name="T18" fmla="*/ 17 w 20"/>
                <a:gd name="T19" fmla="*/ 2 h 4"/>
                <a:gd name="T20" fmla="*/ 17 w 20"/>
                <a:gd name="T21" fmla="*/ 2 h 4"/>
                <a:gd name="T22" fmla="*/ 17 w 20"/>
                <a:gd name="T23" fmla="*/ 1 h 4"/>
                <a:gd name="T24" fmla="*/ 17 w 20"/>
                <a:gd name="T25" fmla="*/ 1 h 4"/>
                <a:gd name="T26" fmla="*/ 16 w 20"/>
                <a:gd name="T27" fmla="*/ 1 h 4"/>
                <a:gd name="T28" fmla="*/ 16 w 20"/>
                <a:gd name="T29" fmla="*/ 0 h 4"/>
                <a:gd name="T30" fmla="*/ 16 w 20"/>
                <a:gd name="T31" fmla="*/ 1 h 4"/>
                <a:gd name="T32" fmla="*/ 17 w 20"/>
                <a:gd name="T33" fmla="*/ 1 h 4"/>
                <a:gd name="T34" fmla="*/ 17 w 20"/>
                <a:gd name="T35" fmla="*/ 1 h 4"/>
                <a:gd name="T36" fmla="*/ 17 w 20"/>
                <a:gd name="T37" fmla="*/ 1 h 4"/>
                <a:gd name="T38" fmla="*/ 18 w 20"/>
                <a:gd name="T39" fmla="*/ 1 h 4"/>
                <a:gd name="T40" fmla="*/ 19 w 20"/>
                <a:gd name="T41" fmla="*/ 1 h 4"/>
                <a:gd name="T42" fmla="*/ 18 w 20"/>
                <a:gd name="T43" fmla="*/ 2 h 4"/>
                <a:gd name="T44" fmla="*/ 17 w 20"/>
                <a:gd name="T45" fmla="*/ 2 h 4"/>
                <a:gd name="T46" fmla="*/ 16 w 20"/>
                <a:gd name="T47" fmla="*/ 2 h 4"/>
                <a:gd name="T48" fmla="*/ 15 w 20"/>
                <a:gd name="T49" fmla="*/ 3 h 4"/>
                <a:gd name="T50" fmla="*/ 14 w 20"/>
                <a:gd name="T51" fmla="*/ 3 h 4"/>
                <a:gd name="T52" fmla="*/ 12 w 20"/>
                <a:gd name="T53" fmla="*/ 3 h 4"/>
                <a:gd name="T54" fmla="*/ 11 w 20"/>
                <a:gd name="T55" fmla="*/ 3 h 4"/>
                <a:gd name="T56" fmla="*/ 9 w 20"/>
                <a:gd name="T57" fmla="*/ 3 h 4"/>
                <a:gd name="T58" fmla="*/ 8 w 20"/>
                <a:gd name="T59" fmla="*/ 3 h 4"/>
                <a:gd name="T60" fmla="*/ 6 w 20"/>
                <a:gd name="T61" fmla="*/ 3 h 4"/>
                <a:gd name="T62" fmla="*/ 5 w 20"/>
                <a:gd name="T63" fmla="*/ 3 h 4"/>
                <a:gd name="T64" fmla="*/ 4 w 20"/>
                <a:gd name="T65" fmla="*/ 3 h 4"/>
                <a:gd name="T66" fmla="*/ 2 w 20"/>
                <a:gd name="T67" fmla="*/ 2 h 4"/>
                <a:gd name="T68" fmla="*/ 2 w 20"/>
                <a:gd name="T69" fmla="*/ 2 h 4"/>
                <a:gd name="T70" fmla="*/ 1 w 20"/>
                <a:gd name="T71" fmla="*/ 2 h 4"/>
                <a:gd name="T72" fmla="*/ 0 w 20"/>
                <a:gd name="T73" fmla="*/ 1 h 4"/>
                <a:gd name="T74" fmla="*/ 0 w 20"/>
                <a:gd name="T75" fmla="*/ 1 h 4"/>
                <a:gd name="T76" fmla="*/ 1 w 20"/>
                <a:gd name="T77" fmla="*/ 1 h 4"/>
                <a:gd name="T78" fmla="*/ 2 w 20"/>
                <a:gd name="T79" fmla="*/ 1 h 4"/>
                <a:gd name="T80" fmla="*/ 2 w 20"/>
                <a:gd name="T81" fmla="*/ 1 h 4"/>
                <a:gd name="T82" fmla="*/ 2 w 20"/>
                <a:gd name="T83" fmla="*/ 0 h 4"/>
                <a:gd name="T84" fmla="*/ 3 w 20"/>
                <a:gd name="T85" fmla="*/ 0 h 4"/>
                <a:gd name="T86" fmla="*/ 4 w 20"/>
                <a:gd name="T87" fmla="*/ 0 h 4"/>
                <a:gd name="T88" fmla="*/ 4 w 20"/>
                <a:gd name="T89" fmla="*/ 0 h 4"/>
                <a:gd name="T90" fmla="*/ 3 w 20"/>
                <a:gd name="T91" fmla="*/ 0 h 4"/>
                <a:gd name="T92" fmla="*/ 2 w 20"/>
                <a:gd name="T93" fmla="*/ 1 h 4"/>
                <a:gd name="T94" fmla="*/ 2 w 20"/>
                <a:gd name="T95" fmla="*/ 1 h 4"/>
                <a:gd name="T96" fmla="*/ 2 w 20"/>
                <a:gd name="T97" fmla="*/ 1 h 4"/>
                <a:gd name="T98" fmla="*/ 2 w 20"/>
                <a:gd name="T99" fmla="*/ 1 h 4"/>
                <a:gd name="T100" fmla="*/ 2 w 20"/>
                <a:gd name="T101" fmla="*/ 2 h 4"/>
                <a:gd name="T102" fmla="*/ 2 w 20"/>
                <a:gd name="T103" fmla="*/ 2 h 4"/>
                <a:gd name="T104" fmla="*/ 3 w 20"/>
                <a:gd name="T105" fmla="*/ 2 h 4"/>
                <a:gd name="T106" fmla="*/ 4 w 20"/>
                <a:gd name="T107" fmla="*/ 2 h 4"/>
                <a:gd name="T108" fmla="*/ 5 w 20"/>
                <a:gd name="T109" fmla="*/ 2 h 4"/>
                <a:gd name="T110" fmla="*/ 6 w 20"/>
                <a:gd name="T111" fmla="*/ 2 h 4"/>
                <a:gd name="T112" fmla="*/ 7 w 20"/>
                <a:gd name="T113" fmla="*/ 2 h 4"/>
                <a:gd name="T114" fmla="*/ 8 w 20"/>
                <a:gd name="T115" fmla="*/ 2 h 4"/>
                <a:gd name="T116" fmla="*/ 9 w 20"/>
                <a:gd name="T117"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 h="4">
                  <a:moveTo>
                    <a:pt x="9" y="2"/>
                  </a:moveTo>
                  <a:lnTo>
                    <a:pt x="10" y="2"/>
                  </a:lnTo>
                  <a:lnTo>
                    <a:pt x="11" y="2"/>
                  </a:lnTo>
                  <a:lnTo>
                    <a:pt x="13" y="2"/>
                  </a:lnTo>
                  <a:lnTo>
                    <a:pt x="14" y="2"/>
                  </a:lnTo>
                  <a:lnTo>
                    <a:pt x="14" y="2"/>
                  </a:lnTo>
                  <a:lnTo>
                    <a:pt x="15" y="2"/>
                  </a:lnTo>
                  <a:lnTo>
                    <a:pt x="16" y="2"/>
                  </a:lnTo>
                  <a:lnTo>
                    <a:pt x="16" y="2"/>
                  </a:lnTo>
                  <a:lnTo>
                    <a:pt x="17" y="2"/>
                  </a:lnTo>
                  <a:lnTo>
                    <a:pt x="17" y="2"/>
                  </a:lnTo>
                  <a:lnTo>
                    <a:pt x="17" y="1"/>
                  </a:lnTo>
                  <a:lnTo>
                    <a:pt x="17" y="1"/>
                  </a:lnTo>
                  <a:lnTo>
                    <a:pt x="16" y="1"/>
                  </a:lnTo>
                  <a:lnTo>
                    <a:pt x="16" y="0"/>
                  </a:lnTo>
                  <a:lnTo>
                    <a:pt x="16" y="1"/>
                  </a:lnTo>
                  <a:lnTo>
                    <a:pt x="17" y="1"/>
                  </a:lnTo>
                  <a:lnTo>
                    <a:pt x="17" y="1"/>
                  </a:lnTo>
                  <a:lnTo>
                    <a:pt x="17" y="1"/>
                  </a:lnTo>
                  <a:lnTo>
                    <a:pt x="18" y="1"/>
                  </a:lnTo>
                  <a:lnTo>
                    <a:pt x="19" y="1"/>
                  </a:lnTo>
                  <a:lnTo>
                    <a:pt x="18" y="2"/>
                  </a:lnTo>
                  <a:lnTo>
                    <a:pt x="17" y="2"/>
                  </a:lnTo>
                  <a:lnTo>
                    <a:pt x="16" y="2"/>
                  </a:lnTo>
                  <a:lnTo>
                    <a:pt x="15" y="3"/>
                  </a:lnTo>
                  <a:lnTo>
                    <a:pt x="14" y="3"/>
                  </a:lnTo>
                  <a:lnTo>
                    <a:pt x="12" y="3"/>
                  </a:lnTo>
                  <a:lnTo>
                    <a:pt x="11" y="3"/>
                  </a:lnTo>
                  <a:lnTo>
                    <a:pt x="9" y="3"/>
                  </a:lnTo>
                  <a:lnTo>
                    <a:pt x="8" y="3"/>
                  </a:lnTo>
                  <a:lnTo>
                    <a:pt x="6" y="3"/>
                  </a:lnTo>
                  <a:lnTo>
                    <a:pt x="5" y="3"/>
                  </a:lnTo>
                  <a:lnTo>
                    <a:pt x="4" y="3"/>
                  </a:lnTo>
                  <a:lnTo>
                    <a:pt x="2" y="2"/>
                  </a:lnTo>
                  <a:lnTo>
                    <a:pt x="2" y="2"/>
                  </a:lnTo>
                  <a:lnTo>
                    <a:pt x="1" y="2"/>
                  </a:lnTo>
                  <a:lnTo>
                    <a:pt x="0" y="1"/>
                  </a:lnTo>
                  <a:lnTo>
                    <a:pt x="0" y="1"/>
                  </a:lnTo>
                  <a:lnTo>
                    <a:pt x="1" y="1"/>
                  </a:lnTo>
                  <a:lnTo>
                    <a:pt x="2" y="1"/>
                  </a:lnTo>
                  <a:lnTo>
                    <a:pt x="2" y="1"/>
                  </a:lnTo>
                  <a:lnTo>
                    <a:pt x="2" y="0"/>
                  </a:lnTo>
                  <a:lnTo>
                    <a:pt x="3" y="0"/>
                  </a:lnTo>
                  <a:lnTo>
                    <a:pt x="4" y="0"/>
                  </a:lnTo>
                  <a:lnTo>
                    <a:pt x="4" y="0"/>
                  </a:lnTo>
                  <a:lnTo>
                    <a:pt x="3" y="0"/>
                  </a:lnTo>
                  <a:lnTo>
                    <a:pt x="2" y="1"/>
                  </a:lnTo>
                  <a:lnTo>
                    <a:pt x="2" y="1"/>
                  </a:lnTo>
                  <a:lnTo>
                    <a:pt x="2" y="1"/>
                  </a:lnTo>
                  <a:lnTo>
                    <a:pt x="2" y="1"/>
                  </a:lnTo>
                  <a:lnTo>
                    <a:pt x="2" y="2"/>
                  </a:lnTo>
                  <a:lnTo>
                    <a:pt x="2" y="2"/>
                  </a:lnTo>
                  <a:lnTo>
                    <a:pt x="3" y="2"/>
                  </a:lnTo>
                  <a:lnTo>
                    <a:pt x="4" y="2"/>
                  </a:lnTo>
                  <a:lnTo>
                    <a:pt x="5" y="2"/>
                  </a:lnTo>
                  <a:lnTo>
                    <a:pt x="6" y="2"/>
                  </a:lnTo>
                  <a:lnTo>
                    <a:pt x="7" y="2"/>
                  </a:lnTo>
                  <a:lnTo>
                    <a:pt x="8" y="2"/>
                  </a:lnTo>
                  <a:lnTo>
                    <a:pt x="9" y="2"/>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94" name="Freeform 691"/>
            <p:cNvSpPr>
              <a:spLocks/>
            </p:cNvSpPr>
            <p:nvPr/>
          </p:nvSpPr>
          <p:spPr bwMode="auto">
            <a:xfrm>
              <a:off x="878" y="3800"/>
              <a:ext cx="17" cy="10"/>
            </a:xfrm>
            <a:custGeom>
              <a:avLst/>
              <a:gdLst>
                <a:gd name="T0" fmla="*/ 7 w 17"/>
                <a:gd name="T1" fmla="*/ 6 h 10"/>
                <a:gd name="T2" fmla="*/ 7 w 17"/>
                <a:gd name="T3" fmla="*/ 6 h 10"/>
                <a:gd name="T4" fmla="*/ 8 w 17"/>
                <a:gd name="T5" fmla="*/ 7 h 10"/>
                <a:gd name="T6" fmla="*/ 9 w 17"/>
                <a:gd name="T7" fmla="*/ 7 h 10"/>
                <a:gd name="T8" fmla="*/ 9 w 17"/>
                <a:gd name="T9" fmla="*/ 7 h 10"/>
                <a:gd name="T10" fmla="*/ 10 w 17"/>
                <a:gd name="T11" fmla="*/ 8 h 10"/>
                <a:gd name="T12" fmla="*/ 11 w 17"/>
                <a:gd name="T13" fmla="*/ 8 h 10"/>
                <a:gd name="T14" fmla="*/ 12 w 17"/>
                <a:gd name="T15" fmla="*/ 8 h 10"/>
                <a:gd name="T16" fmla="*/ 12 w 17"/>
                <a:gd name="T17" fmla="*/ 8 h 10"/>
                <a:gd name="T18" fmla="*/ 13 w 17"/>
                <a:gd name="T19" fmla="*/ 8 h 10"/>
                <a:gd name="T20" fmla="*/ 13 w 17"/>
                <a:gd name="T21" fmla="*/ 8 h 10"/>
                <a:gd name="T22" fmla="*/ 14 w 17"/>
                <a:gd name="T23" fmla="*/ 8 h 10"/>
                <a:gd name="T24" fmla="*/ 14 w 17"/>
                <a:gd name="T25" fmla="*/ 7 h 10"/>
                <a:gd name="T26" fmla="*/ 14 w 17"/>
                <a:gd name="T27" fmla="*/ 7 h 10"/>
                <a:gd name="T28" fmla="*/ 14 w 17"/>
                <a:gd name="T29" fmla="*/ 6 h 10"/>
                <a:gd name="T30" fmla="*/ 14 w 17"/>
                <a:gd name="T31" fmla="*/ 5 h 10"/>
                <a:gd name="T32" fmla="*/ 15 w 17"/>
                <a:gd name="T33" fmla="*/ 6 h 10"/>
                <a:gd name="T34" fmla="*/ 15 w 17"/>
                <a:gd name="T35" fmla="*/ 7 h 10"/>
                <a:gd name="T36" fmla="*/ 15 w 17"/>
                <a:gd name="T37" fmla="*/ 7 h 10"/>
                <a:gd name="T38" fmla="*/ 15 w 17"/>
                <a:gd name="T39" fmla="*/ 8 h 10"/>
                <a:gd name="T40" fmla="*/ 16 w 17"/>
                <a:gd name="T41" fmla="*/ 8 h 10"/>
                <a:gd name="T42" fmla="*/ 15 w 17"/>
                <a:gd name="T43" fmla="*/ 9 h 10"/>
                <a:gd name="T44" fmla="*/ 14 w 17"/>
                <a:gd name="T45" fmla="*/ 9 h 10"/>
                <a:gd name="T46" fmla="*/ 12 w 17"/>
                <a:gd name="T47" fmla="*/ 8 h 10"/>
                <a:gd name="T48" fmla="*/ 12 w 17"/>
                <a:gd name="T49" fmla="*/ 8 h 10"/>
                <a:gd name="T50" fmla="*/ 10 w 17"/>
                <a:gd name="T51" fmla="*/ 8 h 10"/>
                <a:gd name="T52" fmla="*/ 9 w 17"/>
                <a:gd name="T53" fmla="*/ 8 h 10"/>
                <a:gd name="T54" fmla="*/ 7 w 17"/>
                <a:gd name="T55" fmla="*/ 7 h 10"/>
                <a:gd name="T56" fmla="*/ 7 w 17"/>
                <a:gd name="T57" fmla="*/ 7 h 10"/>
                <a:gd name="T58" fmla="*/ 5 w 17"/>
                <a:gd name="T59" fmla="*/ 6 h 10"/>
                <a:gd name="T60" fmla="*/ 4 w 17"/>
                <a:gd name="T61" fmla="*/ 5 h 10"/>
                <a:gd name="T62" fmla="*/ 3 w 17"/>
                <a:gd name="T63" fmla="*/ 4 h 10"/>
                <a:gd name="T64" fmla="*/ 2 w 17"/>
                <a:gd name="T65" fmla="*/ 4 h 10"/>
                <a:gd name="T66" fmla="*/ 1 w 17"/>
                <a:gd name="T67" fmla="*/ 3 h 10"/>
                <a:gd name="T68" fmla="*/ 1 w 17"/>
                <a:gd name="T69" fmla="*/ 2 h 10"/>
                <a:gd name="T70" fmla="*/ 0 w 17"/>
                <a:gd name="T71" fmla="*/ 1 h 10"/>
                <a:gd name="T72" fmla="*/ 0 w 17"/>
                <a:gd name="T73" fmla="*/ 1 h 10"/>
                <a:gd name="T74" fmla="*/ 1 w 17"/>
                <a:gd name="T75" fmla="*/ 0 h 10"/>
                <a:gd name="T76" fmla="*/ 1 w 17"/>
                <a:gd name="T77" fmla="*/ 0 h 10"/>
                <a:gd name="T78" fmla="*/ 2 w 17"/>
                <a:gd name="T79" fmla="*/ 0 h 10"/>
                <a:gd name="T80" fmla="*/ 3 w 17"/>
                <a:gd name="T81" fmla="*/ 0 h 10"/>
                <a:gd name="T82" fmla="*/ 4 w 17"/>
                <a:gd name="T83" fmla="*/ 0 h 10"/>
                <a:gd name="T84" fmla="*/ 4 w 17"/>
                <a:gd name="T85" fmla="*/ 1 h 10"/>
                <a:gd name="T86" fmla="*/ 4 w 17"/>
                <a:gd name="T87" fmla="*/ 1 h 10"/>
                <a:gd name="T88" fmla="*/ 3 w 17"/>
                <a:gd name="T89" fmla="*/ 1 h 10"/>
                <a:gd name="T90" fmla="*/ 2 w 17"/>
                <a:gd name="T91" fmla="*/ 1 h 10"/>
                <a:gd name="T92" fmla="*/ 1 w 17"/>
                <a:gd name="T93" fmla="*/ 1 h 10"/>
                <a:gd name="T94" fmla="*/ 1 w 17"/>
                <a:gd name="T95" fmla="*/ 2 h 10"/>
                <a:gd name="T96" fmla="*/ 1 w 17"/>
                <a:gd name="T97" fmla="*/ 2 h 10"/>
                <a:gd name="T98" fmla="*/ 1 w 17"/>
                <a:gd name="T99" fmla="*/ 3 h 10"/>
                <a:gd name="T100" fmla="*/ 2 w 17"/>
                <a:gd name="T101" fmla="*/ 3 h 10"/>
                <a:gd name="T102" fmla="*/ 2 w 17"/>
                <a:gd name="T103" fmla="*/ 4 h 10"/>
                <a:gd name="T104" fmla="*/ 3 w 17"/>
                <a:gd name="T105" fmla="*/ 4 h 10"/>
                <a:gd name="T106" fmla="*/ 4 w 17"/>
                <a:gd name="T107" fmla="*/ 5 h 10"/>
                <a:gd name="T108" fmla="*/ 4 w 17"/>
                <a:gd name="T109" fmla="*/ 5 h 10"/>
                <a:gd name="T110" fmla="*/ 6 w 17"/>
                <a:gd name="T111" fmla="*/ 5 h 10"/>
                <a:gd name="T112" fmla="*/ 7 w 17"/>
                <a:gd name="T113" fmla="*/ 6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 h="10">
                  <a:moveTo>
                    <a:pt x="7" y="6"/>
                  </a:moveTo>
                  <a:lnTo>
                    <a:pt x="7" y="6"/>
                  </a:lnTo>
                  <a:lnTo>
                    <a:pt x="8" y="7"/>
                  </a:lnTo>
                  <a:lnTo>
                    <a:pt x="9" y="7"/>
                  </a:lnTo>
                  <a:lnTo>
                    <a:pt x="9" y="7"/>
                  </a:lnTo>
                  <a:lnTo>
                    <a:pt x="10" y="8"/>
                  </a:lnTo>
                  <a:lnTo>
                    <a:pt x="11" y="8"/>
                  </a:lnTo>
                  <a:lnTo>
                    <a:pt x="12" y="8"/>
                  </a:lnTo>
                  <a:lnTo>
                    <a:pt x="12" y="8"/>
                  </a:lnTo>
                  <a:lnTo>
                    <a:pt x="13" y="8"/>
                  </a:lnTo>
                  <a:lnTo>
                    <a:pt x="13" y="8"/>
                  </a:lnTo>
                  <a:lnTo>
                    <a:pt x="14" y="8"/>
                  </a:lnTo>
                  <a:lnTo>
                    <a:pt x="14" y="7"/>
                  </a:lnTo>
                  <a:lnTo>
                    <a:pt x="14" y="7"/>
                  </a:lnTo>
                  <a:lnTo>
                    <a:pt x="14" y="6"/>
                  </a:lnTo>
                  <a:lnTo>
                    <a:pt x="14" y="5"/>
                  </a:lnTo>
                  <a:lnTo>
                    <a:pt x="15" y="6"/>
                  </a:lnTo>
                  <a:lnTo>
                    <a:pt x="15" y="7"/>
                  </a:lnTo>
                  <a:lnTo>
                    <a:pt x="15" y="7"/>
                  </a:lnTo>
                  <a:lnTo>
                    <a:pt x="15" y="8"/>
                  </a:lnTo>
                  <a:lnTo>
                    <a:pt x="16" y="8"/>
                  </a:lnTo>
                  <a:lnTo>
                    <a:pt x="15" y="9"/>
                  </a:lnTo>
                  <a:lnTo>
                    <a:pt x="14" y="9"/>
                  </a:lnTo>
                  <a:lnTo>
                    <a:pt x="12" y="8"/>
                  </a:lnTo>
                  <a:lnTo>
                    <a:pt x="12" y="8"/>
                  </a:lnTo>
                  <a:lnTo>
                    <a:pt x="10" y="8"/>
                  </a:lnTo>
                  <a:lnTo>
                    <a:pt x="9" y="8"/>
                  </a:lnTo>
                  <a:lnTo>
                    <a:pt x="7" y="7"/>
                  </a:lnTo>
                  <a:lnTo>
                    <a:pt x="7" y="7"/>
                  </a:lnTo>
                  <a:lnTo>
                    <a:pt x="5" y="6"/>
                  </a:lnTo>
                  <a:lnTo>
                    <a:pt x="4" y="5"/>
                  </a:lnTo>
                  <a:lnTo>
                    <a:pt x="3" y="4"/>
                  </a:lnTo>
                  <a:lnTo>
                    <a:pt x="2" y="4"/>
                  </a:lnTo>
                  <a:lnTo>
                    <a:pt x="1" y="3"/>
                  </a:lnTo>
                  <a:lnTo>
                    <a:pt x="1" y="2"/>
                  </a:lnTo>
                  <a:lnTo>
                    <a:pt x="0" y="1"/>
                  </a:lnTo>
                  <a:lnTo>
                    <a:pt x="0" y="1"/>
                  </a:lnTo>
                  <a:lnTo>
                    <a:pt x="1" y="0"/>
                  </a:lnTo>
                  <a:lnTo>
                    <a:pt x="1" y="0"/>
                  </a:lnTo>
                  <a:lnTo>
                    <a:pt x="2" y="0"/>
                  </a:lnTo>
                  <a:lnTo>
                    <a:pt x="3" y="0"/>
                  </a:lnTo>
                  <a:lnTo>
                    <a:pt x="4" y="0"/>
                  </a:lnTo>
                  <a:lnTo>
                    <a:pt x="4" y="1"/>
                  </a:lnTo>
                  <a:lnTo>
                    <a:pt x="4" y="1"/>
                  </a:lnTo>
                  <a:lnTo>
                    <a:pt x="3" y="1"/>
                  </a:lnTo>
                  <a:lnTo>
                    <a:pt x="2" y="1"/>
                  </a:lnTo>
                  <a:lnTo>
                    <a:pt x="1" y="1"/>
                  </a:lnTo>
                  <a:lnTo>
                    <a:pt x="1" y="2"/>
                  </a:lnTo>
                  <a:lnTo>
                    <a:pt x="1" y="2"/>
                  </a:lnTo>
                  <a:lnTo>
                    <a:pt x="1" y="3"/>
                  </a:lnTo>
                  <a:lnTo>
                    <a:pt x="2" y="3"/>
                  </a:lnTo>
                  <a:lnTo>
                    <a:pt x="2" y="4"/>
                  </a:lnTo>
                  <a:lnTo>
                    <a:pt x="3" y="4"/>
                  </a:lnTo>
                  <a:lnTo>
                    <a:pt x="4" y="5"/>
                  </a:lnTo>
                  <a:lnTo>
                    <a:pt x="4" y="5"/>
                  </a:lnTo>
                  <a:lnTo>
                    <a:pt x="6" y="5"/>
                  </a:lnTo>
                  <a:lnTo>
                    <a:pt x="7" y="6"/>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95" name="Freeform 692"/>
            <p:cNvSpPr>
              <a:spLocks/>
            </p:cNvSpPr>
            <p:nvPr/>
          </p:nvSpPr>
          <p:spPr bwMode="auto">
            <a:xfrm>
              <a:off x="849" y="3809"/>
              <a:ext cx="19" cy="7"/>
            </a:xfrm>
            <a:custGeom>
              <a:avLst/>
              <a:gdLst>
                <a:gd name="T0" fmla="*/ 8 w 19"/>
                <a:gd name="T1" fmla="*/ 5 h 7"/>
                <a:gd name="T2" fmla="*/ 9 w 19"/>
                <a:gd name="T3" fmla="*/ 5 h 7"/>
                <a:gd name="T4" fmla="*/ 10 w 19"/>
                <a:gd name="T5" fmla="*/ 5 h 7"/>
                <a:gd name="T6" fmla="*/ 11 w 19"/>
                <a:gd name="T7" fmla="*/ 5 h 7"/>
                <a:gd name="T8" fmla="*/ 11 w 19"/>
                <a:gd name="T9" fmla="*/ 6 h 7"/>
                <a:gd name="T10" fmla="*/ 12 w 19"/>
                <a:gd name="T11" fmla="*/ 6 h 7"/>
                <a:gd name="T12" fmla="*/ 13 w 19"/>
                <a:gd name="T13" fmla="*/ 6 h 7"/>
                <a:gd name="T14" fmla="*/ 14 w 19"/>
                <a:gd name="T15" fmla="*/ 6 h 7"/>
                <a:gd name="T16" fmla="*/ 14 w 19"/>
                <a:gd name="T17" fmla="*/ 6 h 7"/>
                <a:gd name="T18" fmla="*/ 15 w 19"/>
                <a:gd name="T19" fmla="*/ 6 h 7"/>
                <a:gd name="T20" fmla="*/ 16 w 19"/>
                <a:gd name="T21" fmla="*/ 6 h 7"/>
                <a:gd name="T22" fmla="*/ 16 w 19"/>
                <a:gd name="T23" fmla="*/ 5 h 7"/>
                <a:gd name="T24" fmla="*/ 16 w 19"/>
                <a:gd name="T25" fmla="*/ 5 h 7"/>
                <a:gd name="T26" fmla="*/ 16 w 19"/>
                <a:gd name="T27" fmla="*/ 4 h 7"/>
                <a:gd name="T28" fmla="*/ 16 w 19"/>
                <a:gd name="T29" fmla="*/ 4 h 7"/>
                <a:gd name="T30" fmla="*/ 16 w 19"/>
                <a:gd name="T31" fmla="*/ 4 h 7"/>
                <a:gd name="T32" fmla="*/ 17 w 19"/>
                <a:gd name="T33" fmla="*/ 4 h 7"/>
                <a:gd name="T34" fmla="*/ 17 w 19"/>
                <a:gd name="T35" fmla="*/ 5 h 7"/>
                <a:gd name="T36" fmla="*/ 17 w 19"/>
                <a:gd name="T37" fmla="*/ 5 h 7"/>
                <a:gd name="T38" fmla="*/ 17 w 19"/>
                <a:gd name="T39" fmla="*/ 6 h 7"/>
                <a:gd name="T40" fmla="*/ 18 w 19"/>
                <a:gd name="T41" fmla="*/ 6 h 7"/>
                <a:gd name="T42" fmla="*/ 17 w 19"/>
                <a:gd name="T43" fmla="*/ 6 h 7"/>
                <a:gd name="T44" fmla="*/ 16 w 19"/>
                <a:gd name="T45" fmla="*/ 6 h 7"/>
                <a:gd name="T46" fmla="*/ 14 w 19"/>
                <a:gd name="T47" fmla="*/ 6 h 7"/>
                <a:gd name="T48" fmla="*/ 13 w 19"/>
                <a:gd name="T49" fmla="*/ 6 h 7"/>
                <a:gd name="T50" fmla="*/ 11 w 19"/>
                <a:gd name="T51" fmla="*/ 6 h 7"/>
                <a:gd name="T52" fmla="*/ 10 w 19"/>
                <a:gd name="T53" fmla="*/ 6 h 7"/>
                <a:gd name="T54" fmla="*/ 9 w 19"/>
                <a:gd name="T55" fmla="*/ 6 h 7"/>
                <a:gd name="T56" fmla="*/ 8 w 19"/>
                <a:gd name="T57" fmla="*/ 5 h 7"/>
                <a:gd name="T58" fmla="*/ 6 w 19"/>
                <a:gd name="T59" fmla="*/ 5 h 7"/>
                <a:gd name="T60" fmla="*/ 5 w 19"/>
                <a:gd name="T61" fmla="*/ 4 h 7"/>
                <a:gd name="T62" fmla="*/ 4 w 19"/>
                <a:gd name="T63" fmla="*/ 4 h 7"/>
                <a:gd name="T64" fmla="*/ 2 w 19"/>
                <a:gd name="T65" fmla="*/ 3 h 7"/>
                <a:gd name="T66" fmla="*/ 2 w 19"/>
                <a:gd name="T67" fmla="*/ 3 h 7"/>
                <a:gd name="T68" fmla="*/ 1 w 19"/>
                <a:gd name="T69" fmla="*/ 2 h 7"/>
                <a:gd name="T70" fmla="*/ 0 w 19"/>
                <a:gd name="T71" fmla="*/ 1 h 7"/>
                <a:gd name="T72" fmla="*/ 0 w 19"/>
                <a:gd name="T73" fmla="*/ 1 h 7"/>
                <a:gd name="T74" fmla="*/ 1 w 19"/>
                <a:gd name="T75" fmla="*/ 1 h 7"/>
                <a:gd name="T76" fmla="*/ 1 w 19"/>
                <a:gd name="T77" fmla="*/ 0 h 7"/>
                <a:gd name="T78" fmla="*/ 2 w 19"/>
                <a:gd name="T79" fmla="*/ 0 h 7"/>
                <a:gd name="T80" fmla="*/ 2 w 19"/>
                <a:gd name="T81" fmla="*/ 0 h 7"/>
                <a:gd name="T82" fmla="*/ 3 w 19"/>
                <a:gd name="T83" fmla="*/ 0 h 7"/>
                <a:gd name="T84" fmla="*/ 4 w 19"/>
                <a:gd name="T85" fmla="*/ 0 h 7"/>
                <a:gd name="T86" fmla="*/ 5 w 19"/>
                <a:gd name="T87" fmla="*/ 0 h 7"/>
                <a:gd name="T88" fmla="*/ 4 w 19"/>
                <a:gd name="T89" fmla="*/ 0 h 7"/>
                <a:gd name="T90" fmla="*/ 3 w 19"/>
                <a:gd name="T91" fmla="*/ 0 h 7"/>
                <a:gd name="T92" fmla="*/ 2 w 19"/>
                <a:gd name="T93" fmla="*/ 1 h 7"/>
                <a:gd name="T94" fmla="*/ 2 w 19"/>
                <a:gd name="T95" fmla="*/ 1 h 7"/>
                <a:gd name="T96" fmla="*/ 2 w 19"/>
                <a:gd name="T97" fmla="*/ 2 h 7"/>
                <a:gd name="T98" fmla="*/ 2 w 19"/>
                <a:gd name="T99" fmla="*/ 2 h 7"/>
                <a:gd name="T100" fmla="*/ 3 w 19"/>
                <a:gd name="T101" fmla="*/ 3 h 7"/>
                <a:gd name="T102" fmla="*/ 4 w 19"/>
                <a:gd name="T103" fmla="*/ 3 h 7"/>
                <a:gd name="T104" fmla="*/ 5 w 19"/>
                <a:gd name="T105" fmla="*/ 4 h 7"/>
                <a:gd name="T106" fmla="*/ 6 w 19"/>
                <a:gd name="T107" fmla="*/ 4 h 7"/>
                <a:gd name="T108" fmla="*/ 7 w 19"/>
                <a:gd name="T109" fmla="*/ 4 h 7"/>
                <a:gd name="T110" fmla="*/ 8 w 19"/>
                <a:gd name="T111"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9" h="7">
                  <a:moveTo>
                    <a:pt x="8" y="5"/>
                  </a:moveTo>
                  <a:lnTo>
                    <a:pt x="9" y="5"/>
                  </a:lnTo>
                  <a:lnTo>
                    <a:pt x="10" y="5"/>
                  </a:lnTo>
                  <a:lnTo>
                    <a:pt x="11" y="5"/>
                  </a:lnTo>
                  <a:lnTo>
                    <a:pt x="11" y="6"/>
                  </a:lnTo>
                  <a:lnTo>
                    <a:pt x="12" y="6"/>
                  </a:lnTo>
                  <a:lnTo>
                    <a:pt x="13" y="6"/>
                  </a:lnTo>
                  <a:lnTo>
                    <a:pt x="14" y="6"/>
                  </a:lnTo>
                  <a:lnTo>
                    <a:pt x="14" y="6"/>
                  </a:lnTo>
                  <a:lnTo>
                    <a:pt x="15" y="6"/>
                  </a:lnTo>
                  <a:lnTo>
                    <a:pt x="16" y="6"/>
                  </a:lnTo>
                  <a:lnTo>
                    <a:pt x="16" y="5"/>
                  </a:lnTo>
                  <a:lnTo>
                    <a:pt x="16" y="5"/>
                  </a:lnTo>
                  <a:lnTo>
                    <a:pt x="16" y="4"/>
                  </a:lnTo>
                  <a:lnTo>
                    <a:pt x="16" y="4"/>
                  </a:lnTo>
                  <a:lnTo>
                    <a:pt x="16" y="4"/>
                  </a:lnTo>
                  <a:lnTo>
                    <a:pt x="17" y="4"/>
                  </a:lnTo>
                  <a:lnTo>
                    <a:pt x="17" y="5"/>
                  </a:lnTo>
                  <a:lnTo>
                    <a:pt x="17" y="5"/>
                  </a:lnTo>
                  <a:lnTo>
                    <a:pt x="17" y="6"/>
                  </a:lnTo>
                  <a:lnTo>
                    <a:pt x="18" y="6"/>
                  </a:lnTo>
                  <a:lnTo>
                    <a:pt x="17" y="6"/>
                  </a:lnTo>
                  <a:lnTo>
                    <a:pt x="16" y="6"/>
                  </a:lnTo>
                  <a:lnTo>
                    <a:pt x="14" y="6"/>
                  </a:lnTo>
                  <a:lnTo>
                    <a:pt x="13" y="6"/>
                  </a:lnTo>
                  <a:lnTo>
                    <a:pt x="11" y="6"/>
                  </a:lnTo>
                  <a:lnTo>
                    <a:pt x="10" y="6"/>
                  </a:lnTo>
                  <a:lnTo>
                    <a:pt x="9" y="6"/>
                  </a:lnTo>
                  <a:lnTo>
                    <a:pt x="8" y="5"/>
                  </a:lnTo>
                  <a:lnTo>
                    <a:pt x="6" y="5"/>
                  </a:lnTo>
                  <a:lnTo>
                    <a:pt x="5" y="4"/>
                  </a:lnTo>
                  <a:lnTo>
                    <a:pt x="4" y="4"/>
                  </a:lnTo>
                  <a:lnTo>
                    <a:pt x="2" y="3"/>
                  </a:lnTo>
                  <a:lnTo>
                    <a:pt x="2" y="3"/>
                  </a:lnTo>
                  <a:lnTo>
                    <a:pt x="1" y="2"/>
                  </a:lnTo>
                  <a:lnTo>
                    <a:pt x="0" y="1"/>
                  </a:lnTo>
                  <a:lnTo>
                    <a:pt x="0" y="1"/>
                  </a:lnTo>
                  <a:lnTo>
                    <a:pt x="1" y="1"/>
                  </a:lnTo>
                  <a:lnTo>
                    <a:pt x="1" y="0"/>
                  </a:lnTo>
                  <a:lnTo>
                    <a:pt x="2" y="0"/>
                  </a:lnTo>
                  <a:lnTo>
                    <a:pt x="2" y="0"/>
                  </a:lnTo>
                  <a:lnTo>
                    <a:pt x="3" y="0"/>
                  </a:lnTo>
                  <a:lnTo>
                    <a:pt x="4" y="0"/>
                  </a:lnTo>
                  <a:lnTo>
                    <a:pt x="5" y="0"/>
                  </a:lnTo>
                  <a:lnTo>
                    <a:pt x="4" y="0"/>
                  </a:lnTo>
                  <a:lnTo>
                    <a:pt x="3" y="0"/>
                  </a:lnTo>
                  <a:lnTo>
                    <a:pt x="2" y="1"/>
                  </a:lnTo>
                  <a:lnTo>
                    <a:pt x="2" y="1"/>
                  </a:lnTo>
                  <a:lnTo>
                    <a:pt x="2" y="2"/>
                  </a:lnTo>
                  <a:lnTo>
                    <a:pt x="2" y="2"/>
                  </a:lnTo>
                  <a:lnTo>
                    <a:pt x="3" y="3"/>
                  </a:lnTo>
                  <a:lnTo>
                    <a:pt x="4" y="3"/>
                  </a:lnTo>
                  <a:lnTo>
                    <a:pt x="5" y="4"/>
                  </a:lnTo>
                  <a:lnTo>
                    <a:pt x="6" y="4"/>
                  </a:lnTo>
                  <a:lnTo>
                    <a:pt x="7" y="4"/>
                  </a:lnTo>
                  <a:lnTo>
                    <a:pt x="8" y="5"/>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96" name="Freeform 693"/>
            <p:cNvSpPr>
              <a:spLocks/>
            </p:cNvSpPr>
            <p:nvPr/>
          </p:nvSpPr>
          <p:spPr bwMode="auto">
            <a:xfrm>
              <a:off x="835" y="3811"/>
              <a:ext cx="8" cy="17"/>
            </a:xfrm>
            <a:custGeom>
              <a:avLst/>
              <a:gdLst>
                <a:gd name="T0" fmla="*/ 2 w 8"/>
                <a:gd name="T1" fmla="*/ 9 h 17"/>
                <a:gd name="T2" fmla="*/ 2 w 8"/>
                <a:gd name="T3" fmla="*/ 9 h 17"/>
                <a:gd name="T4" fmla="*/ 3 w 8"/>
                <a:gd name="T5" fmla="*/ 10 h 17"/>
                <a:gd name="T6" fmla="*/ 3 w 8"/>
                <a:gd name="T7" fmla="*/ 11 h 17"/>
                <a:gd name="T8" fmla="*/ 4 w 8"/>
                <a:gd name="T9" fmla="*/ 12 h 17"/>
                <a:gd name="T10" fmla="*/ 4 w 8"/>
                <a:gd name="T11" fmla="*/ 13 h 17"/>
                <a:gd name="T12" fmla="*/ 5 w 8"/>
                <a:gd name="T13" fmla="*/ 14 h 17"/>
                <a:gd name="T14" fmla="*/ 5 w 8"/>
                <a:gd name="T15" fmla="*/ 15 h 17"/>
                <a:gd name="T16" fmla="*/ 6 w 8"/>
                <a:gd name="T17" fmla="*/ 15 h 17"/>
                <a:gd name="T18" fmla="*/ 6 w 8"/>
                <a:gd name="T19" fmla="*/ 14 h 17"/>
                <a:gd name="T20" fmla="*/ 7 w 8"/>
                <a:gd name="T21" fmla="*/ 13 h 17"/>
                <a:gd name="T22" fmla="*/ 7 w 8"/>
                <a:gd name="T23" fmla="*/ 12 h 17"/>
                <a:gd name="T24" fmla="*/ 7 w 8"/>
                <a:gd name="T25" fmla="*/ 13 h 17"/>
                <a:gd name="T26" fmla="*/ 7 w 8"/>
                <a:gd name="T27" fmla="*/ 14 h 17"/>
                <a:gd name="T28" fmla="*/ 7 w 8"/>
                <a:gd name="T29" fmla="*/ 15 h 17"/>
                <a:gd name="T30" fmla="*/ 7 w 8"/>
                <a:gd name="T31" fmla="*/ 15 h 17"/>
                <a:gd name="T32" fmla="*/ 6 w 8"/>
                <a:gd name="T33" fmla="*/ 15 h 17"/>
                <a:gd name="T34" fmla="*/ 6 w 8"/>
                <a:gd name="T35" fmla="*/ 16 h 17"/>
                <a:gd name="T36" fmla="*/ 6 w 8"/>
                <a:gd name="T37" fmla="*/ 15 h 17"/>
                <a:gd name="T38" fmla="*/ 5 w 8"/>
                <a:gd name="T39" fmla="*/ 15 h 17"/>
                <a:gd name="T40" fmla="*/ 4 w 8"/>
                <a:gd name="T41" fmla="*/ 15 h 17"/>
                <a:gd name="T42" fmla="*/ 4 w 8"/>
                <a:gd name="T43" fmla="*/ 14 h 17"/>
                <a:gd name="T44" fmla="*/ 3 w 8"/>
                <a:gd name="T45" fmla="*/ 12 h 17"/>
                <a:gd name="T46" fmla="*/ 3 w 8"/>
                <a:gd name="T47" fmla="*/ 12 h 17"/>
                <a:gd name="T48" fmla="*/ 2 w 8"/>
                <a:gd name="T49" fmla="*/ 10 h 17"/>
                <a:gd name="T50" fmla="*/ 1 w 8"/>
                <a:gd name="T51" fmla="*/ 9 h 17"/>
                <a:gd name="T52" fmla="*/ 1 w 8"/>
                <a:gd name="T53" fmla="*/ 8 h 17"/>
                <a:gd name="T54" fmla="*/ 1 w 8"/>
                <a:gd name="T55" fmla="*/ 7 h 17"/>
                <a:gd name="T56" fmla="*/ 0 w 8"/>
                <a:gd name="T57" fmla="*/ 5 h 17"/>
                <a:gd name="T58" fmla="*/ 0 w 8"/>
                <a:gd name="T59" fmla="*/ 4 h 17"/>
                <a:gd name="T60" fmla="*/ 0 w 8"/>
                <a:gd name="T61" fmla="*/ 3 h 17"/>
                <a:gd name="T62" fmla="*/ 0 w 8"/>
                <a:gd name="T63" fmla="*/ 1 h 17"/>
                <a:gd name="T64" fmla="*/ 0 w 8"/>
                <a:gd name="T65" fmla="*/ 1 h 17"/>
                <a:gd name="T66" fmla="*/ 0 w 8"/>
                <a:gd name="T67" fmla="*/ 0 h 17"/>
                <a:gd name="T68" fmla="*/ 1 w 8"/>
                <a:gd name="T69" fmla="*/ 0 h 17"/>
                <a:gd name="T70" fmla="*/ 1 w 8"/>
                <a:gd name="T71" fmla="*/ 0 h 17"/>
                <a:gd name="T72" fmla="*/ 2 w 8"/>
                <a:gd name="T73" fmla="*/ 0 h 17"/>
                <a:gd name="T74" fmla="*/ 2 w 8"/>
                <a:gd name="T75" fmla="*/ 1 h 17"/>
                <a:gd name="T76" fmla="*/ 3 w 8"/>
                <a:gd name="T77" fmla="*/ 1 h 17"/>
                <a:gd name="T78" fmla="*/ 3 w 8"/>
                <a:gd name="T79" fmla="*/ 1 h 17"/>
                <a:gd name="T80" fmla="*/ 3 w 8"/>
                <a:gd name="T81" fmla="*/ 1 h 17"/>
                <a:gd name="T82" fmla="*/ 2 w 8"/>
                <a:gd name="T83" fmla="*/ 1 h 17"/>
                <a:gd name="T84" fmla="*/ 2 w 8"/>
                <a:gd name="T85" fmla="*/ 1 h 17"/>
                <a:gd name="T86" fmla="*/ 1 w 8"/>
                <a:gd name="T87" fmla="*/ 1 h 17"/>
                <a:gd name="T88" fmla="*/ 1 w 8"/>
                <a:gd name="T89" fmla="*/ 1 h 17"/>
                <a:gd name="T90" fmla="*/ 1 w 8"/>
                <a:gd name="T91" fmla="*/ 1 h 17"/>
                <a:gd name="T92" fmla="*/ 1 w 8"/>
                <a:gd name="T93" fmla="*/ 2 h 17"/>
                <a:gd name="T94" fmla="*/ 1 w 8"/>
                <a:gd name="T95" fmla="*/ 3 h 17"/>
                <a:gd name="T96" fmla="*/ 1 w 8"/>
                <a:gd name="T97" fmla="*/ 4 h 17"/>
                <a:gd name="T98" fmla="*/ 1 w 8"/>
                <a:gd name="T99" fmla="*/ 4 h 17"/>
                <a:gd name="T100" fmla="*/ 1 w 8"/>
                <a:gd name="T101" fmla="*/ 5 h 17"/>
                <a:gd name="T102" fmla="*/ 1 w 8"/>
                <a:gd name="T103" fmla="*/ 6 h 17"/>
                <a:gd name="T104" fmla="*/ 1 w 8"/>
                <a:gd name="T105" fmla="*/ 7 h 17"/>
                <a:gd name="T106" fmla="*/ 2 w 8"/>
                <a:gd name="T107" fmla="*/ 8 h 17"/>
                <a:gd name="T108" fmla="*/ 2 w 8"/>
                <a:gd name="T109" fmla="*/ 9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8" h="17">
                  <a:moveTo>
                    <a:pt x="2" y="9"/>
                  </a:moveTo>
                  <a:lnTo>
                    <a:pt x="2" y="9"/>
                  </a:lnTo>
                  <a:lnTo>
                    <a:pt x="3" y="10"/>
                  </a:lnTo>
                  <a:lnTo>
                    <a:pt x="3" y="11"/>
                  </a:lnTo>
                  <a:lnTo>
                    <a:pt x="4" y="12"/>
                  </a:lnTo>
                  <a:lnTo>
                    <a:pt x="4" y="13"/>
                  </a:lnTo>
                  <a:lnTo>
                    <a:pt x="5" y="14"/>
                  </a:lnTo>
                  <a:lnTo>
                    <a:pt x="5" y="15"/>
                  </a:lnTo>
                  <a:lnTo>
                    <a:pt x="6" y="15"/>
                  </a:lnTo>
                  <a:lnTo>
                    <a:pt x="6" y="14"/>
                  </a:lnTo>
                  <a:lnTo>
                    <a:pt x="7" y="13"/>
                  </a:lnTo>
                  <a:lnTo>
                    <a:pt x="7" y="12"/>
                  </a:lnTo>
                  <a:lnTo>
                    <a:pt x="7" y="13"/>
                  </a:lnTo>
                  <a:lnTo>
                    <a:pt x="7" y="14"/>
                  </a:lnTo>
                  <a:lnTo>
                    <a:pt x="7" y="15"/>
                  </a:lnTo>
                  <a:lnTo>
                    <a:pt x="7" y="15"/>
                  </a:lnTo>
                  <a:lnTo>
                    <a:pt x="6" y="15"/>
                  </a:lnTo>
                  <a:lnTo>
                    <a:pt x="6" y="16"/>
                  </a:lnTo>
                  <a:lnTo>
                    <a:pt x="6" y="15"/>
                  </a:lnTo>
                  <a:lnTo>
                    <a:pt x="5" y="15"/>
                  </a:lnTo>
                  <a:lnTo>
                    <a:pt x="4" y="15"/>
                  </a:lnTo>
                  <a:lnTo>
                    <a:pt x="4" y="14"/>
                  </a:lnTo>
                  <a:lnTo>
                    <a:pt x="3" y="12"/>
                  </a:lnTo>
                  <a:lnTo>
                    <a:pt x="3" y="12"/>
                  </a:lnTo>
                  <a:lnTo>
                    <a:pt x="2" y="10"/>
                  </a:lnTo>
                  <a:lnTo>
                    <a:pt x="1" y="9"/>
                  </a:lnTo>
                  <a:lnTo>
                    <a:pt x="1" y="8"/>
                  </a:lnTo>
                  <a:lnTo>
                    <a:pt x="1" y="7"/>
                  </a:lnTo>
                  <a:lnTo>
                    <a:pt x="0" y="5"/>
                  </a:lnTo>
                  <a:lnTo>
                    <a:pt x="0" y="4"/>
                  </a:lnTo>
                  <a:lnTo>
                    <a:pt x="0" y="3"/>
                  </a:lnTo>
                  <a:lnTo>
                    <a:pt x="0" y="1"/>
                  </a:lnTo>
                  <a:lnTo>
                    <a:pt x="0" y="1"/>
                  </a:lnTo>
                  <a:lnTo>
                    <a:pt x="0" y="0"/>
                  </a:lnTo>
                  <a:lnTo>
                    <a:pt x="1" y="0"/>
                  </a:lnTo>
                  <a:lnTo>
                    <a:pt x="1" y="0"/>
                  </a:lnTo>
                  <a:lnTo>
                    <a:pt x="2" y="0"/>
                  </a:lnTo>
                  <a:lnTo>
                    <a:pt x="2" y="1"/>
                  </a:lnTo>
                  <a:lnTo>
                    <a:pt x="3" y="1"/>
                  </a:lnTo>
                  <a:lnTo>
                    <a:pt x="3" y="1"/>
                  </a:lnTo>
                  <a:lnTo>
                    <a:pt x="3" y="1"/>
                  </a:lnTo>
                  <a:lnTo>
                    <a:pt x="2" y="1"/>
                  </a:lnTo>
                  <a:lnTo>
                    <a:pt x="2" y="1"/>
                  </a:lnTo>
                  <a:lnTo>
                    <a:pt x="1" y="1"/>
                  </a:lnTo>
                  <a:lnTo>
                    <a:pt x="1" y="1"/>
                  </a:lnTo>
                  <a:lnTo>
                    <a:pt x="1" y="1"/>
                  </a:lnTo>
                  <a:lnTo>
                    <a:pt x="1" y="2"/>
                  </a:lnTo>
                  <a:lnTo>
                    <a:pt x="1" y="3"/>
                  </a:lnTo>
                  <a:lnTo>
                    <a:pt x="1" y="4"/>
                  </a:lnTo>
                  <a:lnTo>
                    <a:pt x="1" y="4"/>
                  </a:lnTo>
                  <a:lnTo>
                    <a:pt x="1" y="5"/>
                  </a:lnTo>
                  <a:lnTo>
                    <a:pt x="1" y="6"/>
                  </a:lnTo>
                  <a:lnTo>
                    <a:pt x="1" y="7"/>
                  </a:lnTo>
                  <a:lnTo>
                    <a:pt x="2" y="8"/>
                  </a:lnTo>
                  <a:lnTo>
                    <a:pt x="2" y="9"/>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97" name="Freeform 694"/>
            <p:cNvSpPr>
              <a:spLocks/>
            </p:cNvSpPr>
            <p:nvPr/>
          </p:nvSpPr>
          <p:spPr bwMode="auto">
            <a:xfrm>
              <a:off x="790" y="3811"/>
              <a:ext cx="75" cy="27"/>
            </a:xfrm>
            <a:custGeom>
              <a:avLst/>
              <a:gdLst>
                <a:gd name="T0" fmla="*/ 0 w 75"/>
                <a:gd name="T1" fmla="*/ 26 h 27"/>
                <a:gd name="T2" fmla="*/ 4 w 75"/>
                <a:gd name="T3" fmla="*/ 26 h 27"/>
                <a:gd name="T4" fmla="*/ 8 w 75"/>
                <a:gd name="T5" fmla="*/ 25 h 27"/>
                <a:gd name="T6" fmla="*/ 11 w 75"/>
                <a:gd name="T7" fmla="*/ 24 h 27"/>
                <a:gd name="T8" fmla="*/ 13 w 75"/>
                <a:gd name="T9" fmla="*/ 22 h 27"/>
                <a:gd name="T10" fmla="*/ 15 w 75"/>
                <a:gd name="T11" fmla="*/ 20 h 27"/>
                <a:gd name="T12" fmla="*/ 17 w 75"/>
                <a:gd name="T13" fmla="*/ 18 h 27"/>
                <a:gd name="T14" fmla="*/ 18 w 75"/>
                <a:gd name="T15" fmla="*/ 15 h 27"/>
                <a:gd name="T16" fmla="*/ 19 w 75"/>
                <a:gd name="T17" fmla="*/ 13 h 27"/>
                <a:gd name="T18" fmla="*/ 20 w 75"/>
                <a:gd name="T19" fmla="*/ 10 h 27"/>
                <a:gd name="T20" fmla="*/ 22 w 75"/>
                <a:gd name="T21" fmla="*/ 8 h 27"/>
                <a:gd name="T22" fmla="*/ 23 w 75"/>
                <a:gd name="T23" fmla="*/ 6 h 27"/>
                <a:gd name="T24" fmla="*/ 24 w 75"/>
                <a:gd name="T25" fmla="*/ 4 h 27"/>
                <a:gd name="T26" fmla="*/ 26 w 75"/>
                <a:gd name="T27" fmla="*/ 2 h 27"/>
                <a:gd name="T28" fmla="*/ 28 w 75"/>
                <a:gd name="T29" fmla="*/ 1 h 27"/>
                <a:gd name="T30" fmla="*/ 31 w 75"/>
                <a:gd name="T31" fmla="*/ 0 h 27"/>
                <a:gd name="T32" fmla="*/ 34 w 75"/>
                <a:gd name="T33" fmla="*/ 0 h 27"/>
                <a:gd name="T34" fmla="*/ 38 w 75"/>
                <a:gd name="T35" fmla="*/ 0 h 27"/>
                <a:gd name="T36" fmla="*/ 41 w 75"/>
                <a:gd name="T37" fmla="*/ 1 h 27"/>
                <a:gd name="T38" fmla="*/ 43 w 75"/>
                <a:gd name="T39" fmla="*/ 2 h 27"/>
                <a:gd name="T40" fmla="*/ 46 w 75"/>
                <a:gd name="T41" fmla="*/ 4 h 27"/>
                <a:gd name="T42" fmla="*/ 47 w 75"/>
                <a:gd name="T43" fmla="*/ 6 h 27"/>
                <a:gd name="T44" fmla="*/ 49 w 75"/>
                <a:gd name="T45" fmla="*/ 8 h 27"/>
                <a:gd name="T46" fmla="*/ 51 w 75"/>
                <a:gd name="T47" fmla="*/ 10 h 27"/>
                <a:gd name="T48" fmla="*/ 52 w 75"/>
                <a:gd name="T49" fmla="*/ 12 h 27"/>
                <a:gd name="T50" fmla="*/ 54 w 75"/>
                <a:gd name="T51" fmla="*/ 15 h 27"/>
                <a:gd name="T52" fmla="*/ 56 w 75"/>
                <a:gd name="T53" fmla="*/ 17 h 27"/>
                <a:gd name="T54" fmla="*/ 58 w 75"/>
                <a:gd name="T55" fmla="*/ 19 h 27"/>
                <a:gd name="T56" fmla="*/ 60 w 75"/>
                <a:gd name="T57" fmla="*/ 21 h 27"/>
                <a:gd name="T58" fmla="*/ 63 w 75"/>
                <a:gd name="T59" fmla="*/ 23 h 27"/>
                <a:gd name="T60" fmla="*/ 66 w 75"/>
                <a:gd name="T61" fmla="*/ 24 h 27"/>
                <a:gd name="T62" fmla="*/ 69 w 75"/>
                <a:gd name="T63" fmla="*/ 25 h 27"/>
                <a:gd name="T64" fmla="*/ 74 w 75"/>
                <a:gd name="T65"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5" h="27">
                  <a:moveTo>
                    <a:pt x="0" y="26"/>
                  </a:moveTo>
                  <a:lnTo>
                    <a:pt x="4" y="26"/>
                  </a:lnTo>
                  <a:lnTo>
                    <a:pt x="8" y="25"/>
                  </a:lnTo>
                  <a:lnTo>
                    <a:pt x="11" y="24"/>
                  </a:lnTo>
                  <a:lnTo>
                    <a:pt x="13" y="22"/>
                  </a:lnTo>
                  <a:lnTo>
                    <a:pt x="15" y="20"/>
                  </a:lnTo>
                  <a:lnTo>
                    <a:pt x="17" y="18"/>
                  </a:lnTo>
                  <a:lnTo>
                    <a:pt x="18" y="15"/>
                  </a:lnTo>
                  <a:lnTo>
                    <a:pt x="19" y="13"/>
                  </a:lnTo>
                  <a:lnTo>
                    <a:pt x="20" y="10"/>
                  </a:lnTo>
                  <a:lnTo>
                    <a:pt x="22" y="8"/>
                  </a:lnTo>
                  <a:lnTo>
                    <a:pt x="23" y="6"/>
                  </a:lnTo>
                  <a:lnTo>
                    <a:pt x="24" y="4"/>
                  </a:lnTo>
                  <a:lnTo>
                    <a:pt x="26" y="2"/>
                  </a:lnTo>
                  <a:lnTo>
                    <a:pt x="28" y="1"/>
                  </a:lnTo>
                  <a:lnTo>
                    <a:pt x="31" y="0"/>
                  </a:lnTo>
                  <a:lnTo>
                    <a:pt x="34" y="0"/>
                  </a:lnTo>
                  <a:lnTo>
                    <a:pt x="38" y="0"/>
                  </a:lnTo>
                  <a:lnTo>
                    <a:pt x="41" y="1"/>
                  </a:lnTo>
                  <a:lnTo>
                    <a:pt x="43" y="2"/>
                  </a:lnTo>
                  <a:lnTo>
                    <a:pt x="46" y="4"/>
                  </a:lnTo>
                  <a:lnTo>
                    <a:pt x="47" y="6"/>
                  </a:lnTo>
                  <a:lnTo>
                    <a:pt x="49" y="8"/>
                  </a:lnTo>
                  <a:lnTo>
                    <a:pt x="51" y="10"/>
                  </a:lnTo>
                  <a:lnTo>
                    <a:pt x="52" y="12"/>
                  </a:lnTo>
                  <a:lnTo>
                    <a:pt x="54" y="15"/>
                  </a:lnTo>
                  <a:lnTo>
                    <a:pt x="56" y="17"/>
                  </a:lnTo>
                  <a:lnTo>
                    <a:pt x="58" y="19"/>
                  </a:lnTo>
                  <a:lnTo>
                    <a:pt x="60" y="21"/>
                  </a:lnTo>
                  <a:lnTo>
                    <a:pt x="63" y="23"/>
                  </a:lnTo>
                  <a:lnTo>
                    <a:pt x="66" y="24"/>
                  </a:lnTo>
                  <a:lnTo>
                    <a:pt x="69" y="25"/>
                  </a:lnTo>
                  <a:lnTo>
                    <a:pt x="74" y="25"/>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98" name="Freeform 695"/>
            <p:cNvSpPr>
              <a:spLocks/>
            </p:cNvSpPr>
            <p:nvPr/>
          </p:nvSpPr>
          <p:spPr bwMode="auto">
            <a:xfrm>
              <a:off x="815" y="3807"/>
              <a:ext cx="12" cy="2"/>
            </a:xfrm>
            <a:custGeom>
              <a:avLst/>
              <a:gdLst>
                <a:gd name="T0" fmla="*/ 6 w 12"/>
                <a:gd name="T1" fmla="*/ 0 h 2"/>
                <a:gd name="T2" fmla="*/ 6 w 12"/>
                <a:gd name="T3" fmla="*/ 0 h 2"/>
                <a:gd name="T4" fmla="*/ 6 w 12"/>
                <a:gd name="T5" fmla="*/ 0 h 2"/>
                <a:gd name="T6" fmla="*/ 7 w 12"/>
                <a:gd name="T7" fmla="*/ 0 h 2"/>
                <a:gd name="T8" fmla="*/ 8 w 12"/>
                <a:gd name="T9" fmla="*/ 0 h 2"/>
                <a:gd name="T10" fmla="*/ 8 w 12"/>
                <a:gd name="T11" fmla="*/ 0 h 2"/>
                <a:gd name="T12" fmla="*/ 9 w 12"/>
                <a:gd name="T13" fmla="*/ 0 h 2"/>
                <a:gd name="T14" fmla="*/ 10 w 12"/>
                <a:gd name="T15" fmla="*/ 0 h 2"/>
                <a:gd name="T16" fmla="*/ 10 w 12"/>
                <a:gd name="T17" fmla="*/ 0 h 2"/>
                <a:gd name="T18" fmla="*/ 10 w 12"/>
                <a:gd name="T19" fmla="*/ 0 h 2"/>
                <a:gd name="T20" fmla="*/ 11 w 12"/>
                <a:gd name="T21" fmla="*/ 0 h 2"/>
                <a:gd name="T22" fmla="*/ 11 w 12"/>
                <a:gd name="T23" fmla="*/ 1 h 2"/>
                <a:gd name="T24" fmla="*/ 10 w 12"/>
                <a:gd name="T25" fmla="*/ 1 h 2"/>
                <a:gd name="T26" fmla="*/ 10 w 12"/>
                <a:gd name="T27" fmla="*/ 1 h 2"/>
                <a:gd name="T28" fmla="*/ 10 w 12"/>
                <a:gd name="T29" fmla="*/ 1 h 2"/>
                <a:gd name="T30" fmla="*/ 9 w 12"/>
                <a:gd name="T31" fmla="*/ 1 h 2"/>
                <a:gd name="T32" fmla="*/ 8 w 12"/>
                <a:gd name="T33" fmla="*/ 1 h 2"/>
                <a:gd name="T34" fmla="*/ 8 w 12"/>
                <a:gd name="T35" fmla="*/ 1 h 2"/>
                <a:gd name="T36" fmla="*/ 7 w 12"/>
                <a:gd name="T37" fmla="*/ 1 h 2"/>
                <a:gd name="T38" fmla="*/ 6 w 12"/>
                <a:gd name="T39" fmla="*/ 1 h 2"/>
                <a:gd name="T40" fmla="*/ 6 w 12"/>
                <a:gd name="T41" fmla="*/ 1 h 2"/>
                <a:gd name="T42" fmla="*/ 5 w 12"/>
                <a:gd name="T43" fmla="*/ 1 h 2"/>
                <a:gd name="T44" fmla="*/ 5 w 12"/>
                <a:gd name="T45" fmla="*/ 1 h 2"/>
                <a:gd name="T46" fmla="*/ 4 w 12"/>
                <a:gd name="T47" fmla="*/ 1 h 2"/>
                <a:gd name="T48" fmla="*/ 3 w 12"/>
                <a:gd name="T49" fmla="*/ 1 h 2"/>
                <a:gd name="T50" fmla="*/ 3 w 12"/>
                <a:gd name="T51" fmla="*/ 1 h 2"/>
                <a:gd name="T52" fmla="*/ 2 w 12"/>
                <a:gd name="T53" fmla="*/ 1 h 2"/>
                <a:gd name="T54" fmla="*/ 1 w 12"/>
                <a:gd name="T55" fmla="*/ 1 h 2"/>
                <a:gd name="T56" fmla="*/ 1 w 12"/>
                <a:gd name="T57" fmla="*/ 1 h 2"/>
                <a:gd name="T58" fmla="*/ 1 w 12"/>
                <a:gd name="T59" fmla="*/ 1 h 2"/>
                <a:gd name="T60" fmla="*/ 0 w 12"/>
                <a:gd name="T61" fmla="*/ 1 h 2"/>
                <a:gd name="T62" fmla="*/ 0 w 12"/>
                <a:gd name="T63" fmla="*/ 0 h 2"/>
                <a:gd name="T64" fmla="*/ 1 w 12"/>
                <a:gd name="T65" fmla="*/ 0 h 2"/>
                <a:gd name="T66" fmla="*/ 1 w 12"/>
                <a:gd name="T67" fmla="*/ 0 h 2"/>
                <a:gd name="T68" fmla="*/ 1 w 12"/>
                <a:gd name="T69" fmla="*/ 0 h 2"/>
                <a:gd name="T70" fmla="*/ 2 w 12"/>
                <a:gd name="T71" fmla="*/ 0 h 2"/>
                <a:gd name="T72" fmla="*/ 3 w 12"/>
                <a:gd name="T73" fmla="*/ 0 h 2"/>
                <a:gd name="T74" fmla="*/ 3 w 12"/>
                <a:gd name="T75" fmla="*/ 0 h 2"/>
                <a:gd name="T76" fmla="*/ 4 w 12"/>
                <a:gd name="T77" fmla="*/ 0 h 2"/>
                <a:gd name="T78" fmla="*/ 5 w 12"/>
                <a:gd name="T79" fmla="*/ 0 h 2"/>
                <a:gd name="T80" fmla="*/ 5 w 12"/>
                <a:gd name="T81" fmla="*/ 0 h 2"/>
                <a:gd name="T82" fmla="*/ 6 w 12"/>
                <a:gd name="T83"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2" h="2">
                  <a:moveTo>
                    <a:pt x="6" y="0"/>
                  </a:moveTo>
                  <a:lnTo>
                    <a:pt x="6" y="0"/>
                  </a:lnTo>
                  <a:lnTo>
                    <a:pt x="6" y="0"/>
                  </a:lnTo>
                  <a:lnTo>
                    <a:pt x="7" y="0"/>
                  </a:lnTo>
                  <a:lnTo>
                    <a:pt x="8" y="0"/>
                  </a:lnTo>
                  <a:lnTo>
                    <a:pt x="8" y="0"/>
                  </a:lnTo>
                  <a:lnTo>
                    <a:pt x="9" y="0"/>
                  </a:lnTo>
                  <a:lnTo>
                    <a:pt x="10" y="0"/>
                  </a:lnTo>
                  <a:lnTo>
                    <a:pt x="10" y="0"/>
                  </a:lnTo>
                  <a:lnTo>
                    <a:pt x="10" y="0"/>
                  </a:lnTo>
                  <a:lnTo>
                    <a:pt x="11" y="0"/>
                  </a:lnTo>
                  <a:lnTo>
                    <a:pt x="11" y="1"/>
                  </a:lnTo>
                  <a:lnTo>
                    <a:pt x="10" y="1"/>
                  </a:lnTo>
                  <a:lnTo>
                    <a:pt x="10" y="1"/>
                  </a:lnTo>
                  <a:lnTo>
                    <a:pt x="10" y="1"/>
                  </a:lnTo>
                  <a:lnTo>
                    <a:pt x="9" y="1"/>
                  </a:lnTo>
                  <a:lnTo>
                    <a:pt x="8" y="1"/>
                  </a:lnTo>
                  <a:lnTo>
                    <a:pt x="8" y="1"/>
                  </a:lnTo>
                  <a:lnTo>
                    <a:pt x="7" y="1"/>
                  </a:lnTo>
                  <a:lnTo>
                    <a:pt x="6" y="1"/>
                  </a:lnTo>
                  <a:lnTo>
                    <a:pt x="6" y="1"/>
                  </a:lnTo>
                  <a:lnTo>
                    <a:pt x="5" y="1"/>
                  </a:lnTo>
                  <a:lnTo>
                    <a:pt x="5" y="1"/>
                  </a:lnTo>
                  <a:lnTo>
                    <a:pt x="4" y="1"/>
                  </a:lnTo>
                  <a:lnTo>
                    <a:pt x="3" y="1"/>
                  </a:lnTo>
                  <a:lnTo>
                    <a:pt x="3" y="1"/>
                  </a:lnTo>
                  <a:lnTo>
                    <a:pt x="2" y="1"/>
                  </a:lnTo>
                  <a:lnTo>
                    <a:pt x="1" y="1"/>
                  </a:lnTo>
                  <a:lnTo>
                    <a:pt x="1" y="1"/>
                  </a:lnTo>
                  <a:lnTo>
                    <a:pt x="1" y="1"/>
                  </a:lnTo>
                  <a:lnTo>
                    <a:pt x="0" y="1"/>
                  </a:lnTo>
                  <a:lnTo>
                    <a:pt x="0" y="0"/>
                  </a:lnTo>
                  <a:lnTo>
                    <a:pt x="1" y="0"/>
                  </a:lnTo>
                  <a:lnTo>
                    <a:pt x="1" y="0"/>
                  </a:lnTo>
                  <a:lnTo>
                    <a:pt x="1" y="0"/>
                  </a:lnTo>
                  <a:lnTo>
                    <a:pt x="2" y="0"/>
                  </a:lnTo>
                  <a:lnTo>
                    <a:pt x="3" y="0"/>
                  </a:lnTo>
                  <a:lnTo>
                    <a:pt x="3" y="0"/>
                  </a:lnTo>
                  <a:lnTo>
                    <a:pt x="4" y="0"/>
                  </a:lnTo>
                  <a:lnTo>
                    <a:pt x="5" y="0"/>
                  </a:lnTo>
                  <a:lnTo>
                    <a:pt x="5" y="0"/>
                  </a:lnTo>
                  <a:lnTo>
                    <a:pt x="6" y="0"/>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99" name="Freeform 696"/>
            <p:cNvSpPr>
              <a:spLocks/>
            </p:cNvSpPr>
            <p:nvPr/>
          </p:nvSpPr>
          <p:spPr bwMode="auto">
            <a:xfrm>
              <a:off x="727" y="3842"/>
              <a:ext cx="7" cy="7"/>
            </a:xfrm>
            <a:custGeom>
              <a:avLst/>
              <a:gdLst>
                <a:gd name="T0" fmla="*/ 2 w 7"/>
                <a:gd name="T1" fmla="*/ 1 h 7"/>
                <a:gd name="T2" fmla="*/ 2 w 7"/>
                <a:gd name="T3" fmla="*/ 1 h 7"/>
                <a:gd name="T4" fmla="*/ 2 w 7"/>
                <a:gd name="T5" fmla="*/ 1 h 7"/>
                <a:gd name="T6" fmla="*/ 2 w 7"/>
                <a:gd name="T7" fmla="*/ 1 h 7"/>
                <a:gd name="T8" fmla="*/ 2 w 7"/>
                <a:gd name="T9" fmla="*/ 0 h 7"/>
                <a:gd name="T10" fmla="*/ 3 w 7"/>
                <a:gd name="T11" fmla="*/ 0 h 7"/>
                <a:gd name="T12" fmla="*/ 3 w 7"/>
                <a:gd name="T13" fmla="*/ 0 h 7"/>
                <a:gd name="T14" fmla="*/ 4 w 7"/>
                <a:gd name="T15" fmla="*/ 0 h 7"/>
                <a:gd name="T16" fmla="*/ 4 w 7"/>
                <a:gd name="T17" fmla="*/ 1 h 7"/>
                <a:gd name="T18" fmla="*/ 4 w 7"/>
                <a:gd name="T19" fmla="*/ 1 h 7"/>
                <a:gd name="T20" fmla="*/ 5 w 7"/>
                <a:gd name="T21" fmla="*/ 1 h 7"/>
                <a:gd name="T22" fmla="*/ 5 w 7"/>
                <a:gd name="T23" fmla="*/ 1 h 7"/>
                <a:gd name="T24" fmla="*/ 6 w 7"/>
                <a:gd name="T25" fmla="*/ 2 h 7"/>
                <a:gd name="T26" fmla="*/ 6 w 7"/>
                <a:gd name="T27" fmla="*/ 2 h 7"/>
                <a:gd name="T28" fmla="*/ 6 w 7"/>
                <a:gd name="T29" fmla="*/ 3 h 7"/>
                <a:gd name="T30" fmla="*/ 6 w 7"/>
                <a:gd name="T31" fmla="*/ 3 h 7"/>
                <a:gd name="T32" fmla="*/ 6 w 7"/>
                <a:gd name="T33" fmla="*/ 4 h 7"/>
                <a:gd name="T34" fmla="*/ 6 w 7"/>
                <a:gd name="T35" fmla="*/ 4 h 7"/>
                <a:gd name="T36" fmla="*/ 6 w 7"/>
                <a:gd name="T37" fmla="*/ 4 h 7"/>
                <a:gd name="T38" fmla="*/ 6 w 7"/>
                <a:gd name="T39" fmla="*/ 5 h 7"/>
                <a:gd name="T40" fmla="*/ 5 w 7"/>
                <a:gd name="T41" fmla="*/ 5 h 7"/>
                <a:gd name="T42" fmla="*/ 5 w 7"/>
                <a:gd name="T43" fmla="*/ 5 h 7"/>
                <a:gd name="T44" fmla="*/ 5 w 7"/>
                <a:gd name="T45" fmla="*/ 6 h 7"/>
                <a:gd name="T46" fmla="*/ 5 w 7"/>
                <a:gd name="T47" fmla="*/ 6 h 7"/>
                <a:gd name="T48" fmla="*/ 4 w 7"/>
                <a:gd name="T49" fmla="*/ 6 h 7"/>
                <a:gd name="T50" fmla="*/ 4 w 7"/>
                <a:gd name="T51" fmla="*/ 6 h 7"/>
                <a:gd name="T52" fmla="*/ 3 w 7"/>
                <a:gd name="T53" fmla="*/ 6 h 7"/>
                <a:gd name="T54" fmla="*/ 3 w 7"/>
                <a:gd name="T55" fmla="*/ 6 h 7"/>
                <a:gd name="T56" fmla="*/ 2 w 7"/>
                <a:gd name="T57" fmla="*/ 6 h 7"/>
                <a:gd name="T58" fmla="*/ 2 w 7"/>
                <a:gd name="T59" fmla="*/ 6 h 7"/>
                <a:gd name="T60" fmla="*/ 2 w 7"/>
                <a:gd name="T61" fmla="*/ 6 h 7"/>
                <a:gd name="T62" fmla="*/ 1 w 7"/>
                <a:gd name="T63" fmla="*/ 6 h 7"/>
                <a:gd name="T64" fmla="*/ 0 w 7"/>
                <a:gd name="T65" fmla="*/ 5 h 7"/>
                <a:gd name="T66" fmla="*/ 2 w 7"/>
                <a:gd name="T67" fmla="*/ 1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 h="7">
                  <a:moveTo>
                    <a:pt x="2" y="1"/>
                  </a:moveTo>
                  <a:lnTo>
                    <a:pt x="2" y="1"/>
                  </a:lnTo>
                  <a:lnTo>
                    <a:pt x="2" y="1"/>
                  </a:lnTo>
                  <a:lnTo>
                    <a:pt x="2" y="1"/>
                  </a:lnTo>
                  <a:lnTo>
                    <a:pt x="2" y="0"/>
                  </a:lnTo>
                  <a:lnTo>
                    <a:pt x="3" y="0"/>
                  </a:lnTo>
                  <a:lnTo>
                    <a:pt x="3" y="0"/>
                  </a:lnTo>
                  <a:lnTo>
                    <a:pt x="4" y="0"/>
                  </a:lnTo>
                  <a:lnTo>
                    <a:pt x="4" y="1"/>
                  </a:lnTo>
                  <a:lnTo>
                    <a:pt x="4" y="1"/>
                  </a:lnTo>
                  <a:lnTo>
                    <a:pt x="5" y="1"/>
                  </a:lnTo>
                  <a:lnTo>
                    <a:pt x="5" y="1"/>
                  </a:lnTo>
                  <a:lnTo>
                    <a:pt x="6" y="2"/>
                  </a:lnTo>
                  <a:lnTo>
                    <a:pt x="6" y="2"/>
                  </a:lnTo>
                  <a:lnTo>
                    <a:pt x="6" y="3"/>
                  </a:lnTo>
                  <a:lnTo>
                    <a:pt x="6" y="3"/>
                  </a:lnTo>
                  <a:lnTo>
                    <a:pt x="6" y="4"/>
                  </a:lnTo>
                  <a:lnTo>
                    <a:pt x="6" y="4"/>
                  </a:lnTo>
                  <a:lnTo>
                    <a:pt x="6" y="4"/>
                  </a:lnTo>
                  <a:lnTo>
                    <a:pt x="6" y="5"/>
                  </a:lnTo>
                  <a:lnTo>
                    <a:pt x="5" y="5"/>
                  </a:lnTo>
                  <a:lnTo>
                    <a:pt x="5" y="5"/>
                  </a:lnTo>
                  <a:lnTo>
                    <a:pt x="5" y="6"/>
                  </a:lnTo>
                  <a:lnTo>
                    <a:pt x="5" y="6"/>
                  </a:lnTo>
                  <a:lnTo>
                    <a:pt x="4" y="6"/>
                  </a:lnTo>
                  <a:lnTo>
                    <a:pt x="4" y="6"/>
                  </a:lnTo>
                  <a:lnTo>
                    <a:pt x="3" y="6"/>
                  </a:lnTo>
                  <a:lnTo>
                    <a:pt x="3" y="6"/>
                  </a:lnTo>
                  <a:lnTo>
                    <a:pt x="2" y="6"/>
                  </a:lnTo>
                  <a:lnTo>
                    <a:pt x="2" y="6"/>
                  </a:lnTo>
                  <a:lnTo>
                    <a:pt x="2" y="6"/>
                  </a:lnTo>
                  <a:lnTo>
                    <a:pt x="1" y="6"/>
                  </a:lnTo>
                  <a:lnTo>
                    <a:pt x="0" y="5"/>
                  </a:lnTo>
                  <a:lnTo>
                    <a:pt x="2" y="1"/>
                  </a:lnTo>
                </a:path>
              </a:pathLst>
            </a:custGeom>
            <a:solidFill>
              <a:srgbClr val="B2B2B2"/>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00" name="Freeform 697"/>
            <p:cNvSpPr>
              <a:spLocks/>
            </p:cNvSpPr>
            <p:nvPr/>
          </p:nvSpPr>
          <p:spPr bwMode="auto">
            <a:xfrm>
              <a:off x="802" y="3860"/>
              <a:ext cx="5" cy="7"/>
            </a:xfrm>
            <a:custGeom>
              <a:avLst/>
              <a:gdLst>
                <a:gd name="T0" fmla="*/ 0 w 5"/>
                <a:gd name="T1" fmla="*/ 2 h 7"/>
                <a:gd name="T2" fmla="*/ 0 w 5"/>
                <a:gd name="T3" fmla="*/ 1 h 7"/>
                <a:gd name="T4" fmla="*/ 0 w 5"/>
                <a:gd name="T5" fmla="*/ 1 h 7"/>
                <a:gd name="T6" fmla="*/ 0 w 5"/>
                <a:gd name="T7" fmla="*/ 0 h 7"/>
                <a:gd name="T8" fmla="*/ 1 w 5"/>
                <a:gd name="T9" fmla="*/ 0 h 7"/>
                <a:gd name="T10" fmla="*/ 1 w 5"/>
                <a:gd name="T11" fmla="*/ 0 h 7"/>
                <a:gd name="T12" fmla="*/ 2 w 5"/>
                <a:gd name="T13" fmla="*/ 0 h 7"/>
                <a:gd name="T14" fmla="*/ 2 w 5"/>
                <a:gd name="T15" fmla="*/ 0 h 7"/>
                <a:gd name="T16" fmla="*/ 2 w 5"/>
                <a:gd name="T17" fmla="*/ 0 h 7"/>
                <a:gd name="T18" fmla="*/ 3 w 5"/>
                <a:gd name="T19" fmla="*/ 0 h 7"/>
                <a:gd name="T20" fmla="*/ 3 w 5"/>
                <a:gd name="T21" fmla="*/ 1 h 7"/>
                <a:gd name="T22" fmla="*/ 3 w 5"/>
                <a:gd name="T23" fmla="*/ 1 h 7"/>
                <a:gd name="T24" fmla="*/ 4 w 5"/>
                <a:gd name="T25" fmla="*/ 1 h 7"/>
                <a:gd name="T26" fmla="*/ 4 w 5"/>
                <a:gd name="T27" fmla="*/ 2 h 7"/>
                <a:gd name="T28" fmla="*/ 4 w 5"/>
                <a:gd name="T29" fmla="*/ 2 h 7"/>
                <a:gd name="T30" fmla="*/ 4 w 5"/>
                <a:gd name="T31" fmla="*/ 2 h 7"/>
                <a:gd name="T32" fmla="*/ 4 w 5"/>
                <a:gd name="T33" fmla="*/ 3 h 7"/>
                <a:gd name="T34" fmla="*/ 4 w 5"/>
                <a:gd name="T35" fmla="*/ 3 h 7"/>
                <a:gd name="T36" fmla="*/ 4 w 5"/>
                <a:gd name="T37" fmla="*/ 4 h 7"/>
                <a:gd name="T38" fmla="*/ 4 w 5"/>
                <a:gd name="T39" fmla="*/ 4 h 7"/>
                <a:gd name="T40" fmla="*/ 4 w 5"/>
                <a:gd name="T41" fmla="*/ 4 h 7"/>
                <a:gd name="T42" fmla="*/ 4 w 5"/>
                <a:gd name="T43" fmla="*/ 5 h 7"/>
                <a:gd name="T44" fmla="*/ 3 w 5"/>
                <a:gd name="T45" fmla="*/ 5 h 7"/>
                <a:gd name="T46" fmla="*/ 3 w 5"/>
                <a:gd name="T47" fmla="*/ 5 h 7"/>
                <a:gd name="T48" fmla="*/ 2 w 5"/>
                <a:gd name="T49" fmla="*/ 6 h 7"/>
                <a:gd name="T50" fmla="*/ 2 w 5"/>
                <a:gd name="T51" fmla="*/ 6 h 7"/>
                <a:gd name="T52" fmla="*/ 2 w 5"/>
                <a:gd name="T53" fmla="*/ 6 h 7"/>
                <a:gd name="T54" fmla="*/ 2 w 5"/>
                <a:gd name="T55" fmla="*/ 6 h 7"/>
                <a:gd name="T56" fmla="*/ 1 w 5"/>
                <a:gd name="T57" fmla="*/ 6 h 7"/>
                <a:gd name="T58" fmla="*/ 1 w 5"/>
                <a:gd name="T59" fmla="*/ 6 h 7"/>
                <a:gd name="T60" fmla="*/ 0 w 5"/>
                <a:gd name="T61" fmla="*/ 6 h 7"/>
                <a:gd name="T62" fmla="*/ 0 w 5"/>
                <a:gd name="T63" fmla="*/ 2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 h="7">
                  <a:moveTo>
                    <a:pt x="0" y="2"/>
                  </a:moveTo>
                  <a:lnTo>
                    <a:pt x="0" y="1"/>
                  </a:lnTo>
                  <a:lnTo>
                    <a:pt x="0" y="1"/>
                  </a:lnTo>
                  <a:lnTo>
                    <a:pt x="0" y="0"/>
                  </a:lnTo>
                  <a:lnTo>
                    <a:pt x="1" y="0"/>
                  </a:lnTo>
                  <a:lnTo>
                    <a:pt x="1" y="0"/>
                  </a:lnTo>
                  <a:lnTo>
                    <a:pt x="2" y="0"/>
                  </a:lnTo>
                  <a:lnTo>
                    <a:pt x="2" y="0"/>
                  </a:lnTo>
                  <a:lnTo>
                    <a:pt x="2" y="0"/>
                  </a:lnTo>
                  <a:lnTo>
                    <a:pt x="3" y="0"/>
                  </a:lnTo>
                  <a:lnTo>
                    <a:pt x="3" y="1"/>
                  </a:lnTo>
                  <a:lnTo>
                    <a:pt x="3" y="1"/>
                  </a:lnTo>
                  <a:lnTo>
                    <a:pt x="4" y="1"/>
                  </a:lnTo>
                  <a:lnTo>
                    <a:pt x="4" y="2"/>
                  </a:lnTo>
                  <a:lnTo>
                    <a:pt x="4" y="2"/>
                  </a:lnTo>
                  <a:lnTo>
                    <a:pt x="4" y="2"/>
                  </a:lnTo>
                  <a:lnTo>
                    <a:pt x="4" y="3"/>
                  </a:lnTo>
                  <a:lnTo>
                    <a:pt x="4" y="3"/>
                  </a:lnTo>
                  <a:lnTo>
                    <a:pt x="4" y="4"/>
                  </a:lnTo>
                  <a:lnTo>
                    <a:pt x="4" y="4"/>
                  </a:lnTo>
                  <a:lnTo>
                    <a:pt x="4" y="4"/>
                  </a:lnTo>
                  <a:lnTo>
                    <a:pt x="4" y="5"/>
                  </a:lnTo>
                  <a:lnTo>
                    <a:pt x="3" y="5"/>
                  </a:lnTo>
                  <a:lnTo>
                    <a:pt x="3" y="5"/>
                  </a:lnTo>
                  <a:lnTo>
                    <a:pt x="2" y="6"/>
                  </a:lnTo>
                  <a:lnTo>
                    <a:pt x="2" y="6"/>
                  </a:lnTo>
                  <a:lnTo>
                    <a:pt x="2" y="6"/>
                  </a:lnTo>
                  <a:lnTo>
                    <a:pt x="2" y="6"/>
                  </a:lnTo>
                  <a:lnTo>
                    <a:pt x="1" y="6"/>
                  </a:lnTo>
                  <a:lnTo>
                    <a:pt x="1" y="6"/>
                  </a:lnTo>
                  <a:lnTo>
                    <a:pt x="0" y="6"/>
                  </a:lnTo>
                  <a:lnTo>
                    <a:pt x="0" y="2"/>
                  </a:lnTo>
                </a:path>
              </a:pathLst>
            </a:custGeom>
            <a:solidFill>
              <a:srgbClr val="B2B2B2"/>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01" name="Freeform 698"/>
            <p:cNvSpPr>
              <a:spLocks/>
            </p:cNvSpPr>
            <p:nvPr/>
          </p:nvSpPr>
          <p:spPr bwMode="auto">
            <a:xfrm>
              <a:off x="840" y="3858"/>
              <a:ext cx="11" cy="21"/>
            </a:xfrm>
            <a:custGeom>
              <a:avLst/>
              <a:gdLst>
                <a:gd name="T0" fmla="*/ 2 w 11"/>
                <a:gd name="T1" fmla="*/ 16 h 21"/>
                <a:gd name="T2" fmla="*/ 2 w 11"/>
                <a:gd name="T3" fmla="*/ 17 h 21"/>
                <a:gd name="T4" fmla="*/ 2 w 11"/>
                <a:gd name="T5" fmla="*/ 18 h 21"/>
                <a:gd name="T6" fmla="*/ 2 w 11"/>
                <a:gd name="T7" fmla="*/ 18 h 21"/>
                <a:gd name="T8" fmla="*/ 2 w 11"/>
                <a:gd name="T9" fmla="*/ 19 h 21"/>
                <a:gd name="T10" fmla="*/ 3 w 11"/>
                <a:gd name="T11" fmla="*/ 19 h 21"/>
                <a:gd name="T12" fmla="*/ 3 w 11"/>
                <a:gd name="T13" fmla="*/ 19 h 21"/>
                <a:gd name="T14" fmla="*/ 3 w 11"/>
                <a:gd name="T15" fmla="*/ 20 h 21"/>
                <a:gd name="T16" fmla="*/ 4 w 11"/>
                <a:gd name="T17" fmla="*/ 20 h 21"/>
                <a:gd name="T18" fmla="*/ 5 w 11"/>
                <a:gd name="T19" fmla="*/ 19 h 21"/>
                <a:gd name="T20" fmla="*/ 6 w 11"/>
                <a:gd name="T21" fmla="*/ 19 h 21"/>
                <a:gd name="T22" fmla="*/ 6 w 11"/>
                <a:gd name="T23" fmla="*/ 18 h 21"/>
                <a:gd name="T24" fmla="*/ 7 w 11"/>
                <a:gd name="T25" fmla="*/ 18 h 21"/>
                <a:gd name="T26" fmla="*/ 8 w 11"/>
                <a:gd name="T27" fmla="*/ 18 h 21"/>
                <a:gd name="T28" fmla="*/ 8 w 11"/>
                <a:gd name="T29" fmla="*/ 17 h 21"/>
                <a:gd name="T30" fmla="*/ 9 w 11"/>
                <a:gd name="T31" fmla="*/ 17 h 21"/>
                <a:gd name="T32" fmla="*/ 9 w 11"/>
                <a:gd name="T33" fmla="*/ 16 h 21"/>
                <a:gd name="T34" fmla="*/ 9 w 11"/>
                <a:gd name="T35" fmla="*/ 15 h 21"/>
                <a:gd name="T36" fmla="*/ 9 w 11"/>
                <a:gd name="T37" fmla="*/ 15 h 21"/>
                <a:gd name="T38" fmla="*/ 9 w 11"/>
                <a:gd name="T39" fmla="*/ 13 h 21"/>
                <a:gd name="T40" fmla="*/ 9 w 11"/>
                <a:gd name="T41" fmla="*/ 12 h 21"/>
                <a:gd name="T42" fmla="*/ 10 w 11"/>
                <a:gd name="T43" fmla="*/ 12 h 21"/>
                <a:gd name="T44" fmla="*/ 10 w 11"/>
                <a:gd name="T45" fmla="*/ 11 h 21"/>
                <a:gd name="T46" fmla="*/ 10 w 11"/>
                <a:gd name="T47" fmla="*/ 9 h 21"/>
                <a:gd name="T48" fmla="*/ 9 w 11"/>
                <a:gd name="T49" fmla="*/ 8 h 21"/>
                <a:gd name="T50" fmla="*/ 9 w 11"/>
                <a:gd name="T51" fmla="*/ 8 h 21"/>
                <a:gd name="T52" fmla="*/ 9 w 11"/>
                <a:gd name="T53" fmla="*/ 7 h 21"/>
                <a:gd name="T54" fmla="*/ 9 w 11"/>
                <a:gd name="T55" fmla="*/ 6 h 21"/>
                <a:gd name="T56" fmla="*/ 9 w 11"/>
                <a:gd name="T57" fmla="*/ 5 h 21"/>
                <a:gd name="T58" fmla="*/ 9 w 11"/>
                <a:gd name="T59" fmla="*/ 4 h 21"/>
                <a:gd name="T60" fmla="*/ 8 w 11"/>
                <a:gd name="T61" fmla="*/ 4 h 21"/>
                <a:gd name="T62" fmla="*/ 8 w 11"/>
                <a:gd name="T63" fmla="*/ 3 h 21"/>
                <a:gd name="T64" fmla="*/ 8 w 11"/>
                <a:gd name="T65" fmla="*/ 2 h 21"/>
                <a:gd name="T66" fmla="*/ 7 w 11"/>
                <a:gd name="T67" fmla="*/ 2 h 21"/>
                <a:gd name="T68" fmla="*/ 6 w 11"/>
                <a:gd name="T69" fmla="*/ 1 h 21"/>
                <a:gd name="T70" fmla="*/ 6 w 11"/>
                <a:gd name="T71" fmla="*/ 1 h 21"/>
                <a:gd name="T72" fmla="*/ 5 w 11"/>
                <a:gd name="T73" fmla="*/ 1 h 21"/>
                <a:gd name="T74" fmla="*/ 4 w 11"/>
                <a:gd name="T75" fmla="*/ 0 h 21"/>
                <a:gd name="T76" fmla="*/ 4 w 11"/>
                <a:gd name="T77" fmla="*/ 0 h 21"/>
                <a:gd name="T78" fmla="*/ 3 w 11"/>
                <a:gd name="T79" fmla="*/ 0 h 21"/>
                <a:gd name="T80" fmla="*/ 3 w 11"/>
                <a:gd name="T81" fmla="*/ 0 h 21"/>
                <a:gd name="T82" fmla="*/ 2 w 11"/>
                <a:gd name="T83" fmla="*/ 0 h 21"/>
                <a:gd name="T84" fmla="*/ 1 w 11"/>
                <a:gd name="T85" fmla="*/ 0 h 21"/>
                <a:gd name="T86" fmla="*/ 1 w 11"/>
                <a:gd name="T87" fmla="*/ 1 h 21"/>
                <a:gd name="T88" fmla="*/ 1 w 11"/>
                <a:gd name="T89" fmla="*/ 1 h 21"/>
                <a:gd name="T90" fmla="*/ 1 w 11"/>
                <a:gd name="T91" fmla="*/ 2 h 21"/>
                <a:gd name="T92" fmla="*/ 0 w 11"/>
                <a:gd name="T93" fmla="*/ 2 h 21"/>
                <a:gd name="T94" fmla="*/ 0 w 11"/>
                <a:gd name="T95" fmla="*/ 2 h 21"/>
                <a:gd name="T96" fmla="*/ 0 w 11"/>
                <a:gd name="T97" fmla="*/ 3 h 21"/>
                <a:gd name="T98" fmla="*/ 0 w 11"/>
                <a:gd name="T99" fmla="*/ 5 h 21"/>
                <a:gd name="T100" fmla="*/ 2 w 11"/>
                <a:gd name="T101" fmla="*/ 16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1" h="21">
                  <a:moveTo>
                    <a:pt x="2" y="16"/>
                  </a:moveTo>
                  <a:lnTo>
                    <a:pt x="2" y="17"/>
                  </a:lnTo>
                  <a:lnTo>
                    <a:pt x="2" y="18"/>
                  </a:lnTo>
                  <a:lnTo>
                    <a:pt x="2" y="18"/>
                  </a:lnTo>
                  <a:lnTo>
                    <a:pt x="2" y="19"/>
                  </a:lnTo>
                  <a:lnTo>
                    <a:pt x="3" y="19"/>
                  </a:lnTo>
                  <a:lnTo>
                    <a:pt x="3" y="19"/>
                  </a:lnTo>
                  <a:lnTo>
                    <a:pt x="3" y="20"/>
                  </a:lnTo>
                  <a:lnTo>
                    <a:pt x="4" y="20"/>
                  </a:lnTo>
                  <a:lnTo>
                    <a:pt x="5" y="19"/>
                  </a:lnTo>
                  <a:lnTo>
                    <a:pt x="6" y="19"/>
                  </a:lnTo>
                  <a:lnTo>
                    <a:pt x="6" y="18"/>
                  </a:lnTo>
                  <a:lnTo>
                    <a:pt x="7" y="18"/>
                  </a:lnTo>
                  <a:lnTo>
                    <a:pt x="8" y="18"/>
                  </a:lnTo>
                  <a:lnTo>
                    <a:pt x="8" y="17"/>
                  </a:lnTo>
                  <a:lnTo>
                    <a:pt x="9" y="17"/>
                  </a:lnTo>
                  <a:lnTo>
                    <a:pt x="9" y="16"/>
                  </a:lnTo>
                  <a:lnTo>
                    <a:pt x="9" y="15"/>
                  </a:lnTo>
                  <a:lnTo>
                    <a:pt x="9" y="15"/>
                  </a:lnTo>
                  <a:lnTo>
                    <a:pt x="9" y="13"/>
                  </a:lnTo>
                  <a:lnTo>
                    <a:pt x="9" y="12"/>
                  </a:lnTo>
                  <a:lnTo>
                    <a:pt x="10" y="12"/>
                  </a:lnTo>
                  <a:lnTo>
                    <a:pt x="10" y="11"/>
                  </a:lnTo>
                  <a:lnTo>
                    <a:pt x="10" y="9"/>
                  </a:lnTo>
                  <a:lnTo>
                    <a:pt x="9" y="8"/>
                  </a:lnTo>
                  <a:lnTo>
                    <a:pt x="9" y="8"/>
                  </a:lnTo>
                  <a:lnTo>
                    <a:pt x="9" y="7"/>
                  </a:lnTo>
                  <a:lnTo>
                    <a:pt x="9" y="6"/>
                  </a:lnTo>
                  <a:lnTo>
                    <a:pt x="9" y="5"/>
                  </a:lnTo>
                  <a:lnTo>
                    <a:pt x="9" y="4"/>
                  </a:lnTo>
                  <a:lnTo>
                    <a:pt x="8" y="4"/>
                  </a:lnTo>
                  <a:lnTo>
                    <a:pt x="8" y="3"/>
                  </a:lnTo>
                  <a:lnTo>
                    <a:pt x="8" y="2"/>
                  </a:lnTo>
                  <a:lnTo>
                    <a:pt x="7" y="2"/>
                  </a:lnTo>
                  <a:lnTo>
                    <a:pt x="6" y="1"/>
                  </a:lnTo>
                  <a:lnTo>
                    <a:pt x="6" y="1"/>
                  </a:lnTo>
                  <a:lnTo>
                    <a:pt x="5" y="1"/>
                  </a:lnTo>
                  <a:lnTo>
                    <a:pt x="4" y="0"/>
                  </a:lnTo>
                  <a:lnTo>
                    <a:pt x="4" y="0"/>
                  </a:lnTo>
                  <a:lnTo>
                    <a:pt x="3" y="0"/>
                  </a:lnTo>
                  <a:lnTo>
                    <a:pt x="3" y="0"/>
                  </a:lnTo>
                  <a:lnTo>
                    <a:pt x="2" y="0"/>
                  </a:lnTo>
                  <a:lnTo>
                    <a:pt x="1" y="0"/>
                  </a:lnTo>
                  <a:lnTo>
                    <a:pt x="1" y="1"/>
                  </a:lnTo>
                  <a:lnTo>
                    <a:pt x="1" y="1"/>
                  </a:lnTo>
                  <a:lnTo>
                    <a:pt x="1" y="2"/>
                  </a:lnTo>
                  <a:lnTo>
                    <a:pt x="0" y="2"/>
                  </a:lnTo>
                  <a:lnTo>
                    <a:pt x="0" y="2"/>
                  </a:lnTo>
                  <a:lnTo>
                    <a:pt x="0" y="3"/>
                  </a:lnTo>
                  <a:lnTo>
                    <a:pt x="0" y="5"/>
                  </a:lnTo>
                  <a:lnTo>
                    <a:pt x="2" y="16"/>
                  </a:lnTo>
                </a:path>
              </a:pathLst>
            </a:custGeom>
            <a:solidFill>
              <a:srgbClr val="B2B2B2"/>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02" name="Freeform 699"/>
            <p:cNvSpPr>
              <a:spLocks/>
            </p:cNvSpPr>
            <p:nvPr/>
          </p:nvSpPr>
          <p:spPr bwMode="auto">
            <a:xfrm>
              <a:off x="744" y="3718"/>
              <a:ext cx="8" cy="1"/>
            </a:xfrm>
            <a:custGeom>
              <a:avLst/>
              <a:gdLst>
                <a:gd name="T0" fmla="*/ 7 w 8"/>
                <a:gd name="T1" fmla="*/ 0 h 1"/>
                <a:gd name="T2" fmla="*/ 0 w 8"/>
                <a:gd name="T3" fmla="*/ 0 h 1"/>
                <a:gd name="T4" fmla="*/ 7 w 8"/>
                <a:gd name="T5" fmla="*/ 0 h 1"/>
                <a:gd name="T6" fmla="*/ 7 w 8"/>
                <a:gd name="T7" fmla="*/ 0 h 1"/>
              </a:gdLst>
              <a:ahLst/>
              <a:cxnLst>
                <a:cxn ang="0">
                  <a:pos x="T0" y="T1"/>
                </a:cxn>
                <a:cxn ang="0">
                  <a:pos x="T2" y="T3"/>
                </a:cxn>
                <a:cxn ang="0">
                  <a:pos x="T4" y="T5"/>
                </a:cxn>
                <a:cxn ang="0">
                  <a:pos x="T6" y="T7"/>
                </a:cxn>
              </a:cxnLst>
              <a:rect l="0" t="0" r="r" b="b"/>
              <a:pathLst>
                <a:path w="8" h="1">
                  <a:moveTo>
                    <a:pt x="7" y="0"/>
                  </a:moveTo>
                  <a:lnTo>
                    <a:pt x="0" y="0"/>
                  </a:lnTo>
                  <a:lnTo>
                    <a:pt x="7" y="0"/>
                  </a:lnTo>
                  <a:lnTo>
                    <a:pt x="7" y="0"/>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03" name="Line 700"/>
            <p:cNvSpPr>
              <a:spLocks noChangeShapeType="1"/>
            </p:cNvSpPr>
            <p:nvPr/>
          </p:nvSpPr>
          <p:spPr bwMode="auto">
            <a:xfrm>
              <a:off x="757" y="3721"/>
              <a:ext cx="128" cy="0"/>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04" name="Line 701"/>
            <p:cNvSpPr>
              <a:spLocks noChangeShapeType="1"/>
            </p:cNvSpPr>
            <p:nvPr/>
          </p:nvSpPr>
          <p:spPr bwMode="auto">
            <a:xfrm>
              <a:off x="761" y="3721"/>
              <a:ext cx="120"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05" name="Freeform 702"/>
            <p:cNvSpPr>
              <a:spLocks/>
            </p:cNvSpPr>
            <p:nvPr/>
          </p:nvSpPr>
          <p:spPr bwMode="auto">
            <a:xfrm>
              <a:off x="884" y="3716"/>
              <a:ext cx="9" cy="3"/>
            </a:xfrm>
            <a:custGeom>
              <a:avLst/>
              <a:gdLst>
                <a:gd name="T0" fmla="*/ 7 w 9"/>
                <a:gd name="T1" fmla="*/ 0 h 3"/>
                <a:gd name="T2" fmla="*/ 6 w 9"/>
                <a:gd name="T3" fmla="*/ 1 h 3"/>
                <a:gd name="T4" fmla="*/ 6 w 9"/>
                <a:gd name="T5" fmla="*/ 0 h 3"/>
                <a:gd name="T6" fmla="*/ 4 w 9"/>
                <a:gd name="T7" fmla="*/ 1 h 3"/>
                <a:gd name="T8" fmla="*/ 5 w 9"/>
                <a:gd name="T9" fmla="*/ 0 h 3"/>
                <a:gd name="T10" fmla="*/ 3 w 9"/>
                <a:gd name="T11" fmla="*/ 1 h 3"/>
                <a:gd name="T12" fmla="*/ 3 w 9"/>
                <a:gd name="T13" fmla="*/ 0 h 3"/>
                <a:gd name="T14" fmla="*/ 2 w 9"/>
                <a:gd name="T15" fmla="*/ 1 h 3"/>
                <a:gd name="T16" fmla="*/ 1 w 9"/>
                <a:gd name="T17" fmla="*/ 0 h 3"/>
                <a:gd name="T18" fmla="*/ 0 w 9"/>
                <a:gd name="T19" fmla="*/ 1 h 3"/>
                <a:gd name="T20" fmla="*/ 2 w 9"/>
                <a:gd name="T21" fmla="*/ 2 h 3"/>
                <a:gd name="T22" fmla="*/ 1 w 9"/>
                <a:gd name="T23" fmla="*/ 2 h 3"/>
                <a:gd name="T24" fmla="*/ 4 w 9"/>
                <a:gd name="T25" fmla="*/ 2 h 3"/>
                <a:gd name="T26" fmla="*/ 2 w 9"/>
                <a:gd name="T27" fmla="*/ 2 h 3"/>
                <a:gd name="T28" fmla="*/ 5 w 9"/>
                <a:gd name="T29" fmla="*/ 2 h 3"/>
                <a:gd name="T30" fmla="*/ 4 w 9"/>
                <a:gd name="T31" fmla="*/ 1 h 3"/>
                <a:gd name="T32" fmla="*/ 6 w 9"/>
                <a:gd name="T33" fmla="*/ 2 h 3"/>
                <a:gd name="T34" fmla="*/ 5 w 9"/>
                <a:gd name="T35" fmla="*/ 2 h 3"/>
                <a:gd name="T36" fmla="*/ 7 w 9"/>
                <a:gd name="T37" fmla="*/ 2 h 3"/>
                <a:gd name="T38" fmla="*/ 6 w 9"/>
                <a:gd name="T39" fmla="*/ 2 h 3"/>
                <a:gd name="T40" fmla="*/ 8 w 9"/>
                <a:gd name="T41" fmla="*/ 2 h 3"/>
                <a:gd name="T42" fmla="*/ 7 w 9"/>
                <a:gd name="T43" fmla="*/ 1 h 3"/>
                <a:gd name="T44" fmla="*/ 7 w 9"/>
                <a:gd name="T45"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 h="3">
                  <a:moveTo>
                    <a:pt x="7" y="0"/>
                  </a:moveTo>
                  <a:lnTo>
                    <a:pt x="6" y="1"/>
                  </a:lnTo>
                  <a:lnTo>
                    <a:pt x="6" y="0"/>
                  </a:lnTo>
                  <a:lnTo>
                    <a:pt x="4" y="1"/>
                  </a:lnTo>
                  <a:lnTo>
                    <a:pt x="5" y="0"/>
                  </a:lnTo>
                  <a:lnTo>
                    <a:pt x="3" y="1"/>
                  </a:lnTo>
                  <a:lnTo>
                    <a:pt x="3" y="0"/>
                  </a:lnTo>
                  <a:lnTo>
                    <a:pt x="2" y="1"/>
                  </a:lnTo>
                  <a:lnTo>
                    <a:pt x="1" y="0"/>
                  </a:lnTo>
                  <a:lnTo>
                    <a:pt x="0" y="1"/>
                  </a:lnTo>
                  <a:lnTo>
                    <a:pt x="2" y="2"/>
                  </a:lnTo>
                  <a:lnTo>
                    <a:pt x="1" y="2"/>
                  </a:lnTo>
                  <a:lnTo>
                    <a:pt x="4" y="2"/>
                  </a:lnTo>
                  <a:lnTo>
                    <a:pt x="2" y="2"/>
                  </a:lnTo>
                  <a:lnTo>
                    <a:pt x="5" y="2"/>
                  </a:lnTo>
                  <a:lnTo>
                    <a:pt x="4" y="1"/>
                  </a:lnTo>
                  <a:lnTo>
                    <a:pt x="6" y="2"/>
                  </a:lnTo>
                  <a:lnTo>
                    <a:pt x="5" y="2"/>
                  </a:lnTo>
                  <a:lnTo>
                    <a:pt x="7" y="2"/>
                  </a:lnTo>
                  <a:lnTo>
                    <a:pt x="6" y="2"/>
                  </a:lnTo>
                  <a:lnTo>
                    <a:pt x="8" y="2"/>
                  </a:lnTo>
                  <a:lnTo>
                    <a:pt x="7" y="1"/>
                  </a:lnTo>
                  <a:lnTo>
                    <a:pt x="7" y="0"/>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06" name="Freeform 703"/>
            <p:cNvSpPr>
              <a:spLocks/>
            </p:cNvSpPr>
            <p:nvPr/>
          </p:nvSpPr>
          <p:spPr bwMode="auto">
            <a:xfrm>
              <a:off x="741" y="3720"/>
              <a:ext cx="8" cy="1"/>
            </a:xfrm>
            <a:custGeom>
              <a:avLst/>
              <a:gdLst>
                <a:gd name="T0" fmla="*/ 7 w 8"/>
                <a:gd name="T1" fmla="*/ 0 h 1"/>
                <a:gd name="T2" fmla="*/ 0 w 8"/>
                <a:gd name="T3" fmla="*/ 0 h 1"/>
                <a:gd name="T4" fmla="*/ 7 w 8"/>
                <a:gd name="T5" fmla="*/ 0 h 1"/>
                <a:gd name="T6" fmla="*/ 7 w 8"/>
                <a:gd name="T7" fmla="*/ 0 h 1"/>
              </a:gdLst>
              <a:ahLst/>
              <a:cxnLst>
                <a:cxn ang="0">
                  <a:pos x="T0" y="T1"/>
                </a:cxn>
                <a:cxn ang="0">
                  <a:pos x="T2" y="T3"/>
                </a:cxn>
                <a:cxn ang="0">
                  <a:pos x="T4" y="T5"/>
                </a:cxn>
                <a:cxn ang="0">
                  <a:pos x="T6" y="T7"/>
                </a:cxn>
              </a:cxnLst>
              <a:rect l="0" t="0" r="r" b="b"/>
              <a:pathLst>
                <a:path w="8" h="1">
                  <a:moveTo>
                    <a:pt x="7" y="0"/>
                  </a:moveTo>
                  <a:lnTo>
                    <a:pt x="0" y="0"/>
                  </a:lnTo>
                  <a:lnTo>
                    <a:pt x="7" y="0"/>
                  </a:lnTo>
                  <a:lnTo>
                    <a:pt x="7" y="0"/>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07" name="Line 704"/>
            <p:cNvSpPr>
              <a:spLocks noChangeShapeType="1"/>
            </p:cNvSpPr>
            <p:nvPr/>
          </p:nvSpPr>
          <p:spPr bwMode="auto">
            <a:xfrm>
              <a:off x="754" y="3723"/>
              <a:ext cx="128" cy="0"/>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08" name="Line 705"/>
            <p:cNvSpPr>
              <a:spLocks noChangeShapeType="1"/>
            </p:cNvSpPr>
            <p:nvPr/>
          </p:nvSpPr>
          <p:spPr bwMode="auto">
            <a:xfrm>
              <a:off x="758" y="3723"/>
              <a:ext cx="120"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09" name="Freeform 706"/>
            <p:cNvSpPr>
              <a:spLocks/>
            </p:cNvSpPr>
            <p:nvPr/>
          </p:nvSpPr>
          <p:spPr bwMode="auto">
            <a:xfrm>
              <a:off x="882" y="3718"/>
              <a:ext cx="8" cy="3"/>
            </a:xfrm>
            <a:custGeom>
              <a:avLst/>
              <a:gdLst>
                <a:gd name="T0" fmla="*/ 6 w 8"/>
                <a:gd name="T1" fmla="*/ 0 h 3"/>
                <a:gd name="T2" fmla="*/ 4 w 8"/>
                <a:gd name="T3" fmla="*/ 1 h 3"/>
                <a:gd name="T4" fmla="*/ 5 w 8"/>
                <a:gd name="T5" fmla="*/ 0 h 3"/>
                <a:gd name="T6" fmla="*/ 3 w 8"/>
                <a:gd name="T7" fmla="*/ 1 h 3"/>
                <a:gd name="T8" fmla="*/ 4 w 8"/>
                <a:gd name="T9" fmla="*/ 0 h 3"/>
                <a:gd name="T10" fmla="*/ 2 w 8"/>
                <a:gd name="T11" fmla="*/ 1 h 3"/>
                <a:gd name="T12" fmla="*/ 2 w 8"/>
                <a:gd name="T13" fmla="*/ 0 h 3"/>
                <a:gd name="T14" fmla="*/ 1 w 8"/>
                <a:gd name="T15" fmla="*/ 1 h 3"/>
                <a:gd name="T16" fmla="*/ 1 w 8"/>
                <a:gd name="T17" fmla="*/ 0 h 3"/>
                <a:gd name="T18" fmla="*/ 0 w 8"/>
                <a:gd name="T19" fmla="*/ 1 h 3"/>
                <a:gd name="T20" fmla="*/ 2 w 8"/>
                <a:gd name="T21" fmla="*/ 2 h 3"/>
                <a:gd name="T22" fmla="*/ 1 w 8"/>
                <a:gd name="T23" fmla="*/ 1 h 3"/>
                <a:gd name="T24" fmla="*/ 3 w 8"/>
                <a:gd name="T25" fmla="*/ 2 h 3"/>
                <a:gd name="T26" fmla="*/ 2 w 8"/>
                <a:gd name="T27" fmla="*/ 1 h 3"/>
                <a:gd name="T28" fmla="*/ 4 w 8"/>
                <a:gd name="T29" fmla="*/ 2 h 3"/>
                <a:gd name="T30" fmla="*/ 3 w 8"/>
                <a:gd name="T31" fmla="*/ 1 h 3"/>
                <a:gd name="T32" fmla="*/ 5 w 8"/>
                <a:gd name="T33" fmla="*/ 2 h 3"/>
                <a:gd name="T34" fmla="*/ 4 w 8"/>
                <a:gd name="T35" fmla="*/ 1 h 3"/>
                <a:gd name="T36" fmla="*/ 6 w 8"/>
                <a:gd name="T37" fmla="*/ 2 h 3"/>
                <a:gd name="T38" fmla="*/ 5 w 8"/>
                <a:gd name="T39" fmla="*/ 1 h 3"/>
                <a:gd name="T40" fmla="*/ 7 w 8"/>
                <a:gd name="T41" fmla="*/ 2 h 3"/>
                <a:gd name="T42" fmla="*/ 6 w 8"/>
                <a:gd name="T43" fmla="*/ 1 h 3"/>
                <a:gd name="T44" fmla="*/ 6 w 8"/>
                <a:gd name="T45"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 h="3">
                  <a:moveTo>
                    <a:pt x="6" y="0"/>
                  </a:moveTo>
                  <a:lnTo>
                    <a:pt x="4" y="1"/>
                  </a:lnTo>
                  <a:lnTo>
                    <a:pt x="5" y="0"/>
                  </a:lnTo>
                  <a:lnTo>
                    <a:pt x="3" y="1"/>
                  </a:lnTo>
                  <a:lnTo>
                    <a:pt x="4" y="0"/>
                  </a:lnTo>
                  <a:lnTo>
                    <a:pt x="2" y="1"/>
                  </a:lnTo>
                  <a:lnTo>
                    <a:pt x="2" y="0"/>
                  </a:lnTo>
                  <a:lnTo>
                    <a:pt x="1" y="1"/>
                  </a:lnTo>
                  <a:lnTo>
                    <a:pt x="1" y="0"/>
                  </a:lnTo>
                  <a:lnTo>
                    <a:pt x="0" y="1"/>
                  </a:lnTo>
                  <a:lnTo>
                    <a:pt x="2" y="2"/>
                  </a:lnTo>
                  <a:lnTo>
                    <a:pt x="1" y="1"/>
                  </a:lnTo>
                  <a:lnTo>
                    <a:pt x="3" y="2"/>
                  </a:lnTo>
                  <a:lnTo>
                    <a:pt x="2" y="1"/>
                  </a:lnTo>
                  <a:lnTo>
                    <a:pt x="4" y="2"/>
                  </a:lnTo>
                  <a:lnTo>
                    <a:pt x="3" y="1"/>
                  </a:lnTo>
                  <a:lnTo>
                    <a:pt x="5" y="2"/>
                  </a:lnTo>
                  <a:lnTo>
                    <a:pt x="4" y="1"/>
                  </a:lnTo>
                  <a:lnTo>
                    <a:pt x="6" y="2"/>
                  </a:lnTo>
                  <a:lnTo>
                    <a:pt x="5" y="1"/>
                  </a:lnTo>
                  <a:lnTo>
                    <a:pt x="7" y="2"/>
                  </a:lnTo>
                  <a:lnTo>
                    <a:pt x="6" y="1"/>
                  </a:lnTo>
                  <a:lnTo>
                    <a:pt x="6" y="0"/>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10" name="Freeform 707"/>
            <p:cNvSpPr>
              <a:spLocks/>
            </p:cNvSpPr>
            <p:nvPr/>
          </p:nvSpPr>
          <p:spPr bwMode="auto">
            <a:xfrm>
              <a:off x="743" y="3723"/>
              <a:ext cx="8" cy="1"/>
            </a:xfrm>
            <a:custGeom>
              <a:avLst/>
              <a:gdLst>
                <a:gd name="T0" fmla="*/ 7 w 8"/>
                <a:gd name="T1" fmla="*/ 0 h 1"/>
                <a:gd name="T2" fmla="*/ 0 w 8"/>
                <a:gd name="T3" fmla="*/ 0 h 1"/>
                <a:gd name="T4" fmla="*/ 7 w 8"/>
                <a:gd name="T5" fmla="*/ 0 h 1"/>
                <a:gd name="T6" fmla="*/ 7 w 8"/>
                <a:gd name="T7" fmla="*/ 0 h 1"/>
              </a:gdLst>
              <a:ahLst/>
              <a:cxnLst>
                <a:cxn ang="0">
                  <a:pos x="T0" y="T1"/>
                </a:cxn>
                <a:cxn ang="0">
                  <a:pos x="T2" y="T3"/>
                </a:cxn>
                <a:cxn ang="0">
                  <a:pos x="T4" y="T5"/>
                </a:cxn>
                <a:cxn ang="0">
                  <a:pos x="T6" y="T7"/>
                </a:cxn>
              </a:cxnLst>
              <a:rect l="0" t="0" r="r" b="b"/>
              <a:pathLst>
                <a:path w="8" h="1">
                  <a:moveTo>
                    <a:pt x="7" y="0"/>
                  </a:moveTo>
                  <a:lnTo>
                    <a:pt x="0" y="0"/>
                  </a:lnTo>
                  <a:lnTo>
                    <a:pt x="7" y="0"/>
                  </a:lnTo>
                  <a:lnTo>
                    <a:pt x="7" y="0"/>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11" name="Line 708"/>
            <p:cNvSpPr>
              <a:spLocks noChangeShapeType="1"/>
            </p:cNvSpPr>
            <p:nvPr/>
          </p:nvSpPr>
          <p:spPr bwMode="auto">
            <a:xfrm>
              <a:off x="756" y="3725"/>
              <a:ext cx="128" cy="0"/>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12" name="Line 709"/>
            <p:cNvSpPr>
              <a:spLocks noChangeShapeType="1"/>
            </p:cNvSpPr>
            <p:nvPr/>
          </p:nvSpPr>
          <p:spPr bwMode="auto">
            <a:xfrm>
              <a:off x="760" y="3725"/>
              <a:ext cx="120"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13" name="Freeform 710"/>
            <p:cNvSpPr>
              <a:spLocks/>
            </p:cNvSpPr>
            <p:nvPr/>
          </p:nvSpPr>
          <p:spPr bwMode="auto">
            <a:xfrm>
              <a:off x="884" y="3721"/>
              <a:ext cx="8" cy="3"/>
            </a:xfrm>
            <a:custGeom>
              <a:avLst/>
              <a:gdLst>
                <a:gd name="T0" fmla="*/ 6 w 8"/>
                <a:gd name="T1" fmla="*/ 0 h 3"/>
                <a:gd name="T2" fmla="*/ 4 w 8"/>
                <a:gd name="T3" fmla="*/ 1 h 3"/>
                <a:gd name="T4" fmla="*/ 5 w 8"/>
                <a:gd name="T5" fmla="*/ 0 h 3"/>
                <a:gd name="T6" fmla="*/ 3 w 8"/>
                <a:gd name="T7" fmla="*/ 1 h 3"/>
                <a:gd name="T8" fmla="*/ 4 w 8"/>
                <a:gd name="T9" fmla="*/ 0 h 3"/>
                <a:gd name="T10" fmla="*/ 2 w 8"/>
                <a:gd name="T11" fmla="*/ 1 h 3"/>
                <a:gd name="T12" fmla="*/ 2 w 8"/>
                <a:gd name="T13" fmla="*/ 0 h 3"/>
                <a:gd name="T14" fmla="*/ 1 w 8"/>
                <a:gd name="T15" fmla="*/ 1 h 3"/>
                <a:gd name="T16" fmla="*/ 1 w 8"/>
                <a:gd name="T17" fmla="*/ 0 h 3"/>
                <a:gd name="T18" fmla="*/ 0 w 8"/>
                <a:gd name="T19" fmla="*/ 1 h 3"/>
                <a:gd name="T20" fmla="*/ 2 w 8"/>
                <a:gd name="T21" fmla="*/ 2 h 3"/>
                <a:gd name="T22" fmla="*/ 1 w 8"/>
                <a:gd name="T23" fmla="*/ 1 h 3"/>
                <a:gd name="T24" fmla="*/ 3 w 8"/>
                <a:gd name="T25" fmla="*/ 2 h 3"/>
                <a:gd name="T26" fmla="*/ 2 w 8"/>
                <a:gd name="T27" fmla="*/ 1 h 3"/>
                <a:gd name="T28" fmla="*/ 4 w 8"/>
                <a:gd name="T29" fmla="*/ 2 h 3"/>
                <a:gd name="T30" fmla="*/ 3 w 8"/>
                <a:gd name="T31" fmla="*/ 1 h 3"/>
                <a:gd name="T32" fmla="*/ 5 w 8"/>
                <a:gd name="T33" fmla="*/ 2 h 3"/>
                <a:gd name="T34" fmla="*/ 4 w 8"/>
                <a:gd name="T35" fmla="*/ 1 h 3"/>
                <a:gd name="T36" fmla="*/ 6 w 8"/>
                <a:gd name="T37" fmla="*/ 2 h 3"/>
                <a:gd name="T38" fmla="*/ 5 w 8"/>
                <a:gd name="T39" fmla="*/ 1 h 3"/>
                <a:gd name="T40" fmla="*/ 7 w 8"/>
                <a:gd name="T41" fmla="*/ 2 h 3"/>
                <a:gd name="T42" fmla="*/ 6 w 8"/>
                <a:gd name="T43" fmla="*/ 1 h 3"/>
                <a:gd name="T44" fmla="*/ 6 w 8"/>
                <a:gd name="T45"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 h="3">
                  <a:moveTo>
                    <a:pt x="6" y="0"/>
                  </a:moveTo>
                  <a:lnTo>
                    <a:pt x="4" y="1"/>
                  </a:lnTo>
                  <a:lnTo>
                    <a:pt x="5" y="0"/>
                  </a:lnTo>
                  <a:lnTo>
                    <a:pt x="3" y="1"/>
                  </a:lnTo>
                  <a:lnTo>
                    <a:pt x="4" y="0"/>
                  </a:lnTo>
                  <a:lnTo>
                    <a:pt x="2" y="1"/>
                  </a:lnTo>
                  <a:lnTo>
                    <a:pt x="2" y="0"/>
                  </a:lnTo>
                  <a:lnTo>
                    <a:pt x="1" y="1"/>
                  </a:lnTo>
                  <a:lnTo>
                    <a:pt x="1" y="0"/>
                  </a:lnTo>
                  <a:lnTo>
                    <a:pt x="0" y="1"/>
                  </a:lnTo>
                  <a:lnTo>
                    <a:pt x="2" y="2"/>
                  </a:lnTo>
                  <a:lnTo>
                    <a:pt x="1" y="1"/>
                  </a:lnTo>
                  <a:lnTo>
                    <a:pt x="3" y="2"/>
                  </a:lnTo>
                  <a:lnTo>
                    <a:pt x="2" y="1"/>
                  </a:lnTo>
                  <a:lnTo>
                    <a:pt x="4" y="2"/>
                  </a:lnTo>
                  <a:lnTo>
                    <a:pt x="3" y="1"/>
                  </a:lnTo>
                  <a:lnTo>
                    <a:pt x="5" y="2"/>
                  </a:lnTo>
                  <a:lnTo>
                    <a:pt x="4" y="1"/>
                  </a:lnTo>
                  <a:lnTo>
                    <a:pt x="6" y="2"/>
                  </a:lnTo>
                  <a:lnTo>
                    <a:pt x="5" y="1"/>
                  </a:lnTo>
                  <a:lnTo>
                    <a:pt x="7" y="2"/>
                  </a:lnTo>
                  <a:lnTo>
                    <a:pt x="6" y="1"/>
                  </a:lnTo>
                  <a:lnTo>
                    <a:pt x="6" y="0"/>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14" name="Freeform 711"/>
            <p:cNvSpPr>
              <a:spLocks/>
            </p:cNvSpPr>
            <p:nvPr/>
          </p:nvSpPr>
          <p:spPr bwMode="auto">
            <a:xfrm>
              <a:off x="745" y="3724"/>
              <a:ext cx="8" cy="2"/>
            </a:xfrm>
            <a:custGeom>
              <a:avLst/>
              <a:gdLst>
                <a:gd name="T0" fmla="*/ 7 w 8"/>
                <a:gd name="T1" fmla="*/ 1 h 2"/>
                <a:gd name="T2" fmla="*/ 0 w 8"/>
                <a:gd name="T3" fmla="*/ 1 h 2"/>
                <a:gd name="T4" fmla="*/ 7 w 8"/>
                <a:gd name="T5" fmla="*/ 0 h 2"/>
                <a:gd name="T6" fmla="*/ 7 w 8"/>
                <a:gd name="T7" fmla="*/ 1 h 2"/>
              </a:gdLst>
              <a:ahLst/>
              <a:cxnLst>
                <a:cxn ang="0">
                  <a:pos x="T0" y="T1"/>
                </a:cxn>
                <a:cxn ang="0">
                  <a:pos x="T2" y="T3"/>
                </a:cxn>
                <a:cxn ang="0">
                  <a:pos x="T4" y="T5"/>
                </a:cxn>
                <a:cxn ang="0">
                  <a:pos x="T6" y="T7"/>
                </a:cxn>
              </a:cxnLst>
              <a:rect l="0" t="0" r="r" b="b"/>
              <a:pathLst>
                <a:path w="8" h="2">
                  <a:moveTo>
                    <a:pt x="7" y="1"/>
                  </a:moveTo>
                  <a:lnTo>
                    <a:pt x="0" y="1"/>
                  </a:lnTo>
                  <a:lnTo>
                    <a:pt x="7" y="0"/>
                  </a:lnTo>
                  <a:lnTo>
                    <a:pt x="7" y="1"/>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15" name="Line 712"/>
            <p:cNvSpPr>
              <a:spLocks noChangeShapeType="1"/>
            </p:cNvSpPr>
            <p:nvPr/>
          </p:nvSpPr>
          <p:spPr bwMode="auto">
            <a:xfrm>
              <a:off x="758" y="3727"/>
              <a:ext cx="128" cy="0"/>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16" name="Line 713"/>
            <p:cNvSpPr>
              <a:spLocks noChangeShapeType="1"/>
            </p:cNvSpPr>
            <p:nvPr/>
          </p:nvSpPr>
          <p:spPr bwMode="auto">
            <a:xfrm>
              <a:off x="762" y="3727"/>
              <a:ext cx="120"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17" name="Freeform 714"/>
            <p:cNvSpPr>
              <a:spLocks/>
            </p:cNvSpPr>
            <p:nvPr/>
          </p:nvSpPr>
          <p:spPr bwMode="auto">
            <a:xfrm>
              <a:off x="885" y="3723"/>
              <a:ext cx="10" cy="3"/>
            </a:xfrm>
            <a:custGeom>
              <a:avLst/>
              <a:gdLst>
                <a:gd name="T0" fmla="*/ 8 w 10"/>
                <a:gd name="T1" fmla="*/ 0 h 3"/>
                <a:gd name="T2" fmla="*/ 5 w 10"/>
                <a:gd name="T3" fmla="*/ 1 h 3"/>
                <a:gd name="T4" fmla="*/ 7 w 10"/>
                <a:gd name="T5" fmla="*/ 0 h 3"/>
                <a:gd name="T6" fmla="*/ 5 w 10"/>
                <a:gd name="T7" fmla="*/ 1 h 3"/>
                <a:gd name="T8" fmla="*/ 5 w 10"/>
                <a:gd name="T9" fmla="*/ 0 h 3"/>
                <a:gd name="T10" fmla="*/ 3 w 10"/>
                <a:gd name="T11" fmla="*/ 1 h 3"/>
                <a:gd name="T12" fmla="*/ 4 w 10"/>
                <a:gd name="T13" fmla="*/ 0 h 3"/>
                <a:gd name="T14" fmla="*/ 2 w 10"/>
                <a:gd name="T15" fmla="*/ 1 h 3"/>
                <a:gd name="T16" fmla="*/ 2 w 10"/>
                <a:gd name="T17" fmla="*/ 0 h 3"/>
                <a:gd name="T18" fmla="*/ 0 w 10"/>
                <a:gd name="T19" fmla="*/ 1 h 3"/>
                <a:gd name="T20" fmla="*/ 2 w 10"/>
                <a:gd name="T21" fmla="*/ 2 h 3"/>
                <a:gd name="T22" fmla="*/ 1 w 10"/>
                <a:gd name="T23" fmla="*/ 1 h 3"/>
                <a:gd name="T24" fmla="*/ 4 w 10"/>
                <a:gd name="T25" fmla="*/ 2 h 3"/>
                <a:gd name="T26" fmla="*/ 2 w 10"/>
                <a:gd name="T27" fmla="*/ 1 h 3"/>
                <a:gd name="T28" fmla="*/ 5 w 10"/>
                <a:gd name="T29" fmla="*/ 2 h 3"/>
                <a:gd name="T30" fmla="*/ 4 w 10"/>
                <a:gd name="T31" fmla="*/ 1 h 3"/>
                <a:gd name="T32" fmla="*/ 6 w 10"/>
                <a:gd name="T33" fmla="*/ 2 h 3"/>
                <a:gd name="T34" fmla="*/ 5 w 10"/>
                <a:gd name="T35" fmla="*/ 1 h 3"/>
                <a:gd name="T36" fmla="*/ 7 w 10"/>
                <a:gd name="T37" fmla="*/ 2 h 3"/>
                <a:gd name="T38" fmla="*/ 6 w 10"/>
                <a:gd name="T39" fmla="*/ 1 h 3"/>
                <a:gd name="T40" fmla="*/ 9 w 10"/>
                <a:gd name="T41" fmla="*/ 2 h 3"/>
                <a:gd name="T42" fmla="*/ 7 w 10"/>
                <a:gd name="T43" fmla="*/ 1 h 3"/>
                <a:gd name="T44" fmla="*/ 8 w 10"/>
                <a:gd name="T45"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 h="3">
                  <a:moveTo>
                    <a:pt x="8" y="0"/>
                  </a:moveTo>
                  <a:lnTo>
                    <a:pt x="5" y="1"/>
                  </a:lnTo>
                  <a:lnTo>
                    <a:pt x="7" y="0"/>
                  </a:lnTo>
                  <a:lnTo>
                    <a:pt x="5" y="1"/>
                  </a:lnTo>
                  <a:lnTo>
                    <a:pt x="5" y="0"/>
                  </a:lnTo>
                  <a:lnTo>
                    <a:pt x="3" y="1"/>
                  </a:lnTo>
                  <a:lnTo>
                    <a:pt x="4" y="0"/>
                  </a:lnTo>
                  <a:lnTo>
                    <a:pt x="2" y="1"/>
                  </a:lnTo>
                  <a:lnTo>
                    <a:pt x="2" y="0"/>
                  </a:lnTo>
                  <a:lnTo>
                    <a:pt x="0" y="1"/>
                  </a:lnTo>
                  <a:lnTo>
                    <a:pt x="2" y="2"/>
                  </a:lnTo>
                  <a:lnTo>
                    <a:pt x="1" y="1"/>
                  </a:lnTo>
                  <a:lnTo>
                    <a:pt x="4" y="2"/>
                  </a:lnTo>
                  <a:lnTo>
                    <a:pt x="2" y="1"/>
                  </a:lnTo>
                  <a:lnTo>
                    <a:pt x="5" y="2"/>
                  </a:lnTo>
                  <a:lnTo>
                    <a:pt x="4" y="1"/>
                  </a:lnTo>
                  <a:lnTo>
                    <a:pt x="6" y="2"/>
                  </a:lnTo>
                  <a:lnTo>
                    <a:pt x="5" y="1"/>
                  </a:lnTo>
                  <a:lnTo>
                    <a:pt x="7" y="2"/>
                  </a:lnTo>
                  <a:lnTo>
                    <a:pt x="6" y="1"/>
                  </a:lnTo>
                  <a:lnTo>
                    <a:pt x="9" y="2"/>
                  </a:lnTo>
                  <a:lnTo>
                    <a:pt x="7" y="1"/>
                  </a:lnTo>
                  <a:lnTo>
                    <a:pt x="8" y="0"/>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18" name="Freeform 715"/>
            <p:cNvSpPr>
              <a:spLocks/>
            </p:cNvSpPr>
            <p:nvPr/>
          </p:nvSpPr>
          <p:spPr bwMode="auto">
            <a:xfrm>
              <a:off x="743" y="3727"/>
              <a:ext cx="7" cy="1"/>
            </a:xfrm>
            <a:custGeom>
              <a:avLst/>
              <a:gdLst>
                <a:gd name="T0" fmla="*/ 6 w 7"/>
                <a:gd name="T1" fmla="*/ 0 h 1"/>
                <a:gd name="T2" fmla="*/ 0 w 7"/>
                <a:gd name="T3" fmla="*/ 0 h 1"/>
                <a:gd name="T4" fmla="*/ 6 w 7"/>
                <a:gd name="T5" fmla="*/ 0 h 1"/>
                <a:gd name="T6" fmla="*/ 6 w 7"/>
                <a:gd name="T7" fmla="*/ 0 h 1"/>
              </a:gdLst>
              <a:ahLst/>
              <a:cxnLst>
                <a:cxn ang="0">
                  <a:pos x="T0" y="T1"/>
                </a:cxn>
                <a:cxn ang="0">
                  <a:pos x="T2" y="T3"/>
                </a:cxn>
                <a:cxn ang="0">
                  <a:pos x="T4" y="T5"/>
                </a:cxn>
                <a:cxn ang="0">
                  <a:pos x="T6" y="T7"/>
                </a:cxn>
              </a:cxnLst>
              <a:rect l="0" t="0" r="r" b="b"/>
              <a:pathLst>
                <a:path w="7" h="1">
                  <a:moveTo>
                    <a:pt x="6" y="0"/>
                  </a:moveTo>
                  <a:lnTo>
                    <a:pt x="0" y="0"/>
                  </a:lnTo>
                  <a:lnTo>
                    <a:pt x="6" y="0"/>
                  </a:lnTo>
                  <a:lnTo>
                    <a:pt x="6" y="0"/>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19" name="Line 716"/>
            <p:cNvSpPr>
              <a:spLocks noChangeShapeType="1"/>
            </p:cNvSpPr>
            <p:nvPr/>
          </p:nvSpPr>
          <p:spPr bwMode="auto">
            <a:xfrm>
              <a:off x="755" y="3730"/>
              <a:ext cx="128" cy="0"/>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20" name="Line 717"/>
            <p:cNvSpPr>
              <a:spLocks noChangeShapeType="1"/>
            </p:cNvSpPr>
            <p:nvPr/>
          </p:nvSpPr>
          <p:spPr bwMode="auto">
            <a:xfrm>
              <a:off x="759" y="3730"/>
              <a:ext cx="120"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21" name="Freeform 718"/>
            <p:cNvSpPr>
              <a:spLocks/>
            </p:cNvSpPr>
            <p:nvPr/>
          </p:nvSpPr>
          <p:spPr bwMode="auto">
            <a:xfrm>
              <a:off x="883" y="3725"/>
              <a:ext cx="8" cy="3"/>
            </a:xfrm>
            <a:custGeom>
              <a:avLst/>
              <a:gdLst>
                <a:gd name="T0" fmla="*/ 6 w 8"/>
                <a:gd name="T1" fmla="*/ 0 h 3"/>
                <a:gd name="T2" fmla="*/ 4 w 8"/>
                <a:gd name="T3" fmla="*/ 1 h 3"/>
                <a:gd name="T4" fmla="*/ 5 w 8"/>
                <a:gd name="T5" fmla="*/ 0 h 3"/>
                <a:gd name="T6" fmla="*/ 3 w 8"/>
                <a:gd name="T7" fmla="*/ 1 h 3"/>
                <a:gd name="T8" fmla="*/ 4 w 8"/>
                <a:gd name="T9" fmla="*/ 0 h 3"/>
                <a:gd name="T10" fmla="*/ 2 w 8"/>
                <a:gd name="T11" fmla="*/ 1 h 3"/>
                <a:gd name="T12" fmla="*/ 2 w 8"/>
                <a:gd name="T13" fmla="*/ 0 h 3"/>
                <a:gd name="T14" fmla="*/ 1 w 8"/>
                <a:gd name="T15" fmla="*/ 1 h 3"/>
                <a:gd name="T16" fmla="*/ 1 w 8"/>
                <a:gd name="T17" fmla="*/ 0 h 3"/>
                <a:gd name="T18" fmla="*/ 0 w 8"/>
                <a:gd name="T19" fmla="*/ 1 h 3"/>
                <a:gd name="T20" fmla="*/ 2 w 8"/>
                <a:gd name="T21" fmla="*/ 2 h 3"/>
                <a:gd name="T22" fmla="*/ 1 w 8"/>
                <a:gd name="T23" fmla="*/ 2 h 3"/>
                <a:gd name="T24" fmla="*/ 3 w 8"/>
                <a:gd name="T25" fmla="*/ 2 h 3"/>
                <a:gd name="T26" fmla="*/ 2 w 8"/>
                <a:gd name="T27" fmla="*/ 2 h 3"/>
                <a:gd name="T28" fmla="*/ 4 w 8"/>
                <a:gd name="T29" fmla="*/ 2 h 3"/>
                <a:gd name="T30" fmla="*/ 3 w 8"/>
                <a:gd name="T31" fmla="*/ 1 h 3"/>
                <a:gd name="T32" fmla="*/ 5 w 8"/>
                <a:gd name="T33" fmla="*/ 2 h 3"/>
                <a:gd name="T34" fmla="*/ 4 w 8"/>
                <a:gd name="T35" fmla="*/ 2 h 3"/>
                <a:gd name="T36" fmla="*/ 6 w 8"/>
                <a:gd name="T37" fmla="*/ 2 h 3"/>
                <a:gd name="T38" fmla="*/ 5 w 8"/>
                <a:gd name="T39" fmla="*/ 2 h 3"/>
                <a:gd name="T40" fmla="*/ 7 w 8"/>
                <a:gd name="T41" fmla="*/ 2 h 3"/>
                <a:gd name="T42" fmla="*/ 6 w 8"/>
                <a:gd name="T43" fmla="*/ 1 h 3"/>
                <a:gd name="T44" fmla="*/ 6 w 8"/>
                <a:gd name="T45"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 h="3">
                  <a:moveTo>
                    <a:pt x="6" y="0"/>
                  </a:moveTo>
                  <a:lnTo>
                    <a:pt x="4" y="1"/>
                  </a:lnTo>
                  <a:lnTo>
                    <a:pt x="5" y="0"/>
                  </a:lnTo>
                  <a:lnTo>
                    <a:pt x="3" y="1"/>
                  </a:lnTo>
                  <a:lnTo>
                    <a:pt x="4" y="0"/>
                  </a:lnTo>
                  <a:lnTo>
                    <a:pt x="2" y="1"/>
                  </a:lnTo>
                  <a:lnTo>
                    <a:pt x="2" y="0"/>
                  </a:lnTo>
                  <a:lnTo>
                    <a:pt x="1" y="1"/>
                  </a:lnTo>
                  <a:lnTo>
                    <a:pt x="1" y="0"/>
                  </a:lnTo>
                  <a:lnTo>
                    <a:pt x="0" y="1"/>
                  </a:lnTo>
                  <a:lnTo>
                    <a:pt x="2" y="2"/>
                  </a:lnTo>
                  <a:lnTo>
                    <a:pt x="1" y="2"/>
                  </a:lnTo>
                  <a:lnTo>
                    <a:pt x="3" y="2"/>
                  </a:lnTo>
                  <a:lnTo>
                    <a:pt x="2" y="2"/>
                  </a:lnTo>
                  <a:lnTo>
                    <a:pt x="4" y="2"/>
                  </a:lnTo>
                  <a:lnTo>
                    <a:pt x="3" y="1"/>
                  </a:lnTo>
                  <a:lnTo>
                    <a:pt x="5" y="2"/>
                  </a:lnTo>
                  <a:lnTo>
                    <a:pt x="4" y="2"/>
                  </a:lnTo>
                  <a:lnTo>
                    <a:pt x="6" y="2"/>
                  </a:lnTo>
                  <a:lnTo>
                    <a:pt x="5" y="2"/>
                  </a:lnTo>
                  <a:lnTo>
                    <a:pt x="7" y="2"/>
                  </a:lnTo>
                  <a:lnTo>
                    <a:pt x="6" y="1"/>
                  </a:lnTo>
                  <a:lnTo>
                    <a:pt x="6" y="0"/>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22" name="Freeform 719"/>
            <p:cNvSpPr>
              <a:spLocks/>
            </p:cNvSpPr>
            <p:nvPr/>
          </p:nvSpPr>
          <p:spPr bwMode="auto">
            <a:xfrm>
              <a:off x="784" y="3702"/>
              <a:ext cx="25" cy="23"/>
            </a:xfrm>
            <a:custGeom>
              <a:avLst/>
              <a:gdLst>
                <a:gd name="T0" fmla="*/ 12 w 25"/>
                <a:gd name="T1" fmla="*/ 2 h 23"/>
                <a:gd name="T2" fmla="*/ 11 w 25"/>
                <a:gd name="T3" fmla="*/ 4 h 23"/>
                <a:gd name="T4" fmla="*/ 10 w 25"/>
                <a:gd name="T5" fmla="*/ 6 h 23"/>
                <a:gd name="T6" fmla="*/ 10 w 25"/>
                <a:gd name="T7" fmla="*/ 7 h 23"/>
                <a:gd name="T8" fmla="*/ 10 w 25"/>
                <a:gd name="T9" fmla="*/ 9 h 23"/>
                <a:gd name="T10" fmla="*/ 10 w 25"/>
                <a:gd name="T11" fmla="*/ 9 h 23"/>
                <a:gd name="T12" fmla="*/ 10 w 25"/>
                <a:gd name="T13" fmla="*/ 11 h 23"/>
                <a:gd name="T14" fmla="*/ 8 w 25"/>
                <a:gd name="T15" fmla="*/ 11 h 23"/>
                <a:gd name="T16" fmla="*/ 6 w 25"/>
                <a:gd name="T17" fmla="*/ 11 h 23"/>
                <a:gd name="T18" fmla="*/ 5 w 25"/>
                <a:gd name="T19" fmla="*/ 11 h 23"/>
                <a:gd name="T20" fmla="*/ 3 w 25"/>
                <a:gd name="T21" fmla="*/ 11 h 23"/>
                <a:gd name="T22" fmla="*/ 2 w 25"/>
                <a:gd name="T23" fmla="*/ 12 h 23"/>
                <a:gd name="T24" fmla="*/ 1 w 25"/>
                <a:gd name="T25" fmla="*/ 13 h 23"/>
                <a:gd name="T26" fmla="*/ 0 w 25"/>
                <a:gd name="T27" fmla="*/ 15 h 23"/>
                <a:gd name="T28" fmla="*/ 2 w 25"/>
                <a:gd name="T29" fmla="*/ 14 h 23"/>
                <a:gd name="T30" fmla="*/ 3 w 25"/>
                <a:gd name="T31" fmla="*/ 13 h 23"/>
                <a:gd name="T32" fmla="*/ 6 w 25"/>
                <a:gd name="T33" fmla="*/ 13 h 23"/>
                <a:gd name="T34" fmla="*/ 7 w 25"/>
                <a:gd name="T35" fmla="*/ 13 h 23"/>
                <a:gd name="T36" fmla="*/ 9 w 25"/>
                <a:gd name="T37" fmla="*/ 13 h 23"/>
                <a:gd name="T38" fmla="*/ 10 w 25"/>
                <a:gd name="T39" fmla="*/ 13 h 23"/>
                <a:gd name="T40" fmla="*/ 10 w 25"/>
                <a:gd name="T41" fmla="*/ 15 h 23"/>
                <a:gd name="T42" fmla="*/ 10 w 25"/>
                <a:gd name="T43" fmla="*/ 17 h 23"/>
                <a:gd name="T44" fmla="*/ 10 w 25"/>
                <a:gd name="T45" fmla="*/ 18 h 23"/>
                <a:gd name="T46" fmla="*/ 9 w 25"/>
                <a:gd name="T47" fmla="*/ 20 h 23"/>
                <a:gd name="T48" fmla="*/ 9 w 25"/>
                <a:gd name="T49" fmla="*/ 21 h 23"/>
                <a:gd name="T50" fmla="*/ 10 w 25"/>
                <a:gd name="T51" fmla="*/ 22 h 23"/>
                <a:gd name="T52" fmla="*/ 11 w 25"/>
                <a:gd name="T53" fmla="*/ 22 h 23"/>
                <a:gd name="T54" fmla="*/ 11 w 25"/>
                <a:gd name="T55" fmla="*/ 20 h 23"/>
                <a:gd name="T56" fmla="*/ 11 w 25"/>
                <a:gd name="T57" fmla="*/ 13 h 23"/>
                <a:gd name="T58" fmla="*/ 13 w 25"/>
                <a:gd name="T59" fmla="*/ 13 h 23"/>
                <a:gd name="T60" fmla="*/ 14 w 25"/>
                <a:gd name="T61" fmla="*/ 13 h 23"/>
                <a:gd name="T62" fmla="*/ 16 w 25"/>
                <a:gd name="T63" fmla="*/ 13 h 23"/>
                <a:gd name="T64" fmla="*/ 18 w 25"/>
                <a:gd name="T65" fmla="*/ 13 h 23"/>
                <a:gd name="T66" fmla="*/ 19 w 25"/>
                <a:gd name="T67" fmla="*/ 13 h 23"/>
                <a:gd name="T68" fmla="*/ 21 w 25"/>
                <a:gd name="T69" fmla="*/ 13 h 23"/>
                <a:gd name="T70" fmla="*/ 22 w 25"/>
                <a:gd name="T71" fmla="*/ 14 h 23"/>
                <a:gd name="T72" fmla="*/ 23 w 25"/>
                <a:gd name="T73" fmla="*/ 15 h 23"/>
                <a:gd name="T74" fmla="*/ 24 w 25"/>
                <a:gd name="T75" fmla="*/ 14 h 23"/>
                <a:gd name="T76" fmla="*/ 22 w 25"/>
                <a:gd name="T77" fmla="*/ 13 h 23"/>
                <a:gd name="T78" fmla="*/ 21 w 25"/>
                <a:gd name="T79" fmla="*/ 12 h 23"/>
                <a:gd name="T80" fmla="*/ 19 w 25"/>
                <a:gd name="T81" fmla="*/ 12 h 23"/>
                <a:gd name="T82" fmla="*/ 18 w 25"/>
                <a:gd name="T83" fmla="*/ 11 h 23"/>
                <a:gd name="T84" fmla="*/ 17 w 25"/>
                <a:gd name="T85" fmla="*/ 11 h 23"/>
                <a:gd name="T86" fmla="*/ 15 w 25"/>
                <a:gd name="T87" fmla="*/ 11 h 23"/>
                <a:gd name="T88" fmla="*/ 14 w 25"/>
                <a:gd name="T89" fmla="*/ 11 h 23"/>
                <a:gd name="T90" fmla="*/ 12 w 25"/>
                <a:gd name="T91" fmla="*/ 10 h 23"/>
                <a:gd name="T92" fmla="*/ 12 w 25"/>
                <a:gd name="T93" fmla="*/ 9 h 23"/>
                <a:gd name="T94" fmla="*/ 13 w 25"/>
                <a:gd name="T95" fmla="*/ 7 h 23"/>
                <a:gd name="T96" fmla="*/ 13 w 25"/>
                <a:gd name="T97" fmla="*/ 6 h 23"/>
                <a:gd name="T98" fmla="*/ 14 w 25"/>
                <a:gd name="T99" fmla="*/ 4 h 23"/>
                <a:gd name="T100" fmla="*/ 14 w 25"/>
                <a:gd name="T101" fmla="*/ 2 h 23"/>
                <a:gd name="T102" fmla="*/ 14 w 25"/>
                <a:gd name="T103" fmla="*/ 1 h 23"/>
                <a:gd name="T104" fmla="*/ 13 w 25"/>
                <a:gd name="T105" fmla="*/ 0 h 23"/>
                <a:gd name="T106" fmla="*/ 12 w 25"/>
                <a:gd name="T107"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 h="23">
                  <a:moveTo>
                    <a:pt x="12" y="1"/>
                  </a:moveTo>
                  <a:lnTo>
                    <a:pt x="12" y="2"/>
                  </a:lnTo>
                  <a:lnTo>
                    <a:pt x="11" y="3"/>
                  </a:lnTo>
                  <a:lnTo>
                    <a:pt x="11" y="4"/>
                  </a:lnTo>
                  <a:lnTo>
                    <a:pt x="11" y="5"/>
                  </a:lnTo>
                  <a:lnTo>
                    <a:pt x="10" y="6"/>
                  </a:lnTo>
                  <a:lnTo>
                    <a:pt x="10" y="6"/>
                  </a:lnTo>
                  <a:lnTo>
                    <a:pt x="10" y="7"/>
                  </a:lnTo>
                  <a:lnTo>
                    <a:pt x="10" y="8"/>
                  </a:lnTo>
                  <a:lnTo>
                    <a:pt x="10" y="9"/>
                  </a:lnTo>
                  <a:lnTo>
                    <a:pt x="10" y="9"/>
                  </a:lnTo>
                  <a:lnTo>
                    <a:pt x="10" y="9"/>
                  </a:lnTo>
                  <a:lnTo>
                    <a:pt x="10" y="10"/>
                  </a:lnTo>
                  <a:lnTo>
                    <a:pt x="10" y="11"/>
                  </a:lnTo>
                  <a:lnTo>
                    <a:pt x="9" y="11"/>
                  </a:lnTo>
                  <a:lnTo>
                    <a:pt x="8" y="11"/>
                  </a:lnTo>
                  <a:lnTo>
                    <a:pt x="7" y="11"/>
                  </a:lnTo>
                  <a:lnTo>
                    <a:pt x="6" y="11"/>
                  </a:lnTo>
                  <a:lnTo>
                    <a:pt x="6" y="11"/>
                  </a:lnTo>
                  <a:lnTo>
                    <a:pt x="5" y="11"/>
                  </a:lnTo>
                  <a:lnTo>
                    <a:pt x="4" y="11"/>
                  </a:lnTo>
                  <a:lnTo>
                    <a:pt x="3" y="11"/>
                  </a:lnTo>
                  <a:lnTo>
                    <a:pt x="2" y="12"/>
                  </a:lnTo>
                  <a:lnTo>
                    <a:pt x="2" y="12"/>
                  </a:lnTo>
                  <a:lnTo>
                    <a:pt x="1" y="13"/>
                  </a:lnTo>
                  <a:lnTo>
                    <a:pt x="1" y="13"/>
                  </a:lnTo>
                  <a:lnTo>
                    <a:pt x="0" y="14"/>
                  </a:lnTo>
                  <a:lnTo>
                    <a:pt x="0" y="15"/>
                  </a:lnTo>
                  <a:lnTo>
                    <a:pt x="1" y="14"/>
                  </a:lnTo>
                  <a:lnTo>
                    <a:pt x="2" y="14"/>
                  </a:lnTo>
                  <a:lnTo>
                    <a:pt x="2" y="13"/>
                  </a:lnTo>
                  <a:lnTo>
                    <a:pt x="3" y="13"/>
                  </a:lnTo>
                  <a:lnTo>
                    <a:pt x="4" y="13"/>
                  </a:lnTo>
                  <a:lnTo>
                    <a:pt x="6" y="13"/>
                  </a:lnTo>
                  <a:lnTo>
                    <a:pt x="6" y="13"/>
                  </a:lnTo>
                  <a:lnTo>
                    <a:pt x="7" y="13"/>
                  </a:lnTo>
                  <a:lnTo>
                    <a:pt x="8" y="13"/>
                  </a:lnTo>
                  <a:lnTo>
                    <a:pt x="9" y="13"/>
                  </a:lnTo>
                  <a:lnTo>
                    <a:pt x="9" y="13"/>
                  </a:lnTo>
                  <a:lnTo>
                    <a:pt x="10" y="13"/>
                  </a:lnTo>
                  <a:lnTo>
                    <a:pt x="10" y="14"/>
                  </a:lnTo>
                  <a:lnTo>
                    <a:pt x="10" y="15"/>
                  </a:lnTo>
                  <a:lnTo>
                    <a:pt x="10" y="16"/>
                  </a:lnTo>
                  <a:lnTo>
                    <a:pt x="10" y="17"/>
                  </a:lnTo>
                  <a:lnTo>
                    <a:pt x="10" y="17"/>
                  </a:lnTo>
                  <a:lnTo>
                    <a:pt x="10" y="18"/>
                  </a:lnTo>
                  <a:lnTo>
                    <a:pt x="9" y="19"/>
                  </a:lnTo>
                  <a:lnTo>
                    <a:pt x="9" y="20"/>
                  </a:lnTo>
                  <a:lnTo>
                    <a:pt x="9" y="20"/>
                  </a:lnTo>
                  <a:lnTo>
                    <a:pt x="9" y="21"/>
                  </a:lnTo>
                  <a:lnTo>
                    <a:pt x="10" y="21"/>
                  </a:lnTo>
                  <a:lnTo>
                    <a:pt x="10" y="22"/>
                  </a:lnTo>
                  <a:lnTo>
                    <a:pt x="10" y="22"/>
                  </a:lnTo>
                  <a:lnTo>
                    <a:pt x="11" y="22"/>
                  </a:lnTo>
                  <a:lnTo>
                    <a:pt x="11" y="21"/>
                  </a:lnTo>
                  <a:lnTo>
                    <a:pt x="11" y="20"/>
                  </a:lnTo>
                  <a:lnTo>
                    <a:pt x="11" y="14"/>
                  </a:lnTo>
                  <a:lnTo>
                    <a:pt x="11" y="13"/>
                  </a:lnTo>
                  <a:lnTo>
                    <a:pt x="12" y="13"/>
                  </a:lnTo>
                  <a:lnTo>
                    <a:pt x="13" y="13"/>
                  </a:lnTo>
                  <a:lnTo>
                    <a:pt x="14" y="13"/>
                  </a:lnTo>
                  <a:lnTo>
                    <a:pt x="14" y="13"/>
                  </a:lnTo>
                  <a:lnTo>
                    <a:pt x="15" y="13"/>
                  </a:lnTo>
                  <a:lnTo>
                    <a:pt x="16" y="13"/>
                  </a:lnTo>
                  <a:lnTo>
                    <a:pt x="17" y="13"/>
                  </a:lnTo>
                  <a:lnTo>
                    <a:pt x="18" y="13"/>
                  </a:lnTo>
                  <a:lnTo>
                    <a:pt x="18" y="13"/>
                  </a:lnTo>
                  <a:lnTo>
                    <a:pt x="19" y="13"/>
                  </a:lnTo>
                  <a:lnTo>
                    <a:pt x="20" y="13"/>
                  </a:lnTo>
                  <a:lnTo>
                    <a:pt x="21" y="13"/>
                  </a:lnTo>
                  <a:lnTo>
                    <a:pt x="22" y="13"/>
                  </a:lnTo>
                  <a:lnTo>
                    <a:pt x="22" y="14"/>
                  </a:lnTo>
                  <a:lnTo>
                    <a:pt x="23" y="14"/>
                  </a:lnTo>
                  <a:lnTo>
                    <a:pt x="23" y="15"/>
                  </a:lnTo>
                  <a:lnTo>
                    <a:pt x="24" y="15"/>
                  </a:lnTo>
                  <a:lnTo>
                    <a:pt x="24" y="14"/>
                  </a:lnTo>
                  <a:lnTo>
                    <a:pt x="23" y="14"/>
                  </a:lnTo>
                  <a:lnTo>
                    <a:pt x="22" y="13"/>
                  </a:lnTo>
                  <a:lnTo>
                    <a:pt x="22" y="13"/>
                  </a:lnTo>
                  <a:lnTo>
                    <a:pt x="21" y="12"/>
                  </a:lnTo>
                  <a:lnTo>
                    <a:pt x="20" y="12"/>
                  </a:lnTo>
                  <a:lnTo>
                    <a:pt x="19" y="12"/>
                  </a:lnTo>
                  <a:lnTo>
                    <a:pt x="19" y="11"/>
                  </a:lnTo>
                  <a:lnTo>
                    <a:pt x="18" y="11"/>
                  </a:lnTo>
                  <a:lnTo>
                    <a:pt x="18" y="11"/>
                  </a:lnTo>
                  <a:lnTo>
                    <a:pt x="17" y="11"/>
                  </a:lnTo>
                  <a:lnTo>
                    <a:pt x="16" y="11"/>
                  </a:lnTo>
                  <a:lnTo>
                    <a:pt x="15" y="11"/>
                  </a:lnTo>
                  <a:lnTo>
                    <a:pt x="14" y="11"/>
                  </a:lnTo>
                  <a:lnTo>
                    <a:pt x="14" y="11"/>
                  </a:lnTo>
                  <a:lnTo>
                    <a:pt x="13" y="10"/>
                  </a:lnTo>
                  <a:lnTo>
                    <a:pt x="12" y="10"/>
                  </a:lnTo>
                  <a:lnTo>
                    <a:pt x="12" y="9"/>
                  </a:lnTo>
                  <a:lnTo>
                    <a:pt x="12" y="9"/>
                  </a:lnTo>
                  <a:lnTo>
                    <a:pt x="12" y="8"/>
                  </a:lnTo>
                  <a:lnTo>
                    <a:pt x="13" y="7"/>
                  </a:lnTo>
                  <a:lnTo>
                    <a:pt x="13" y="6"/>
                  </a:lnTo>
                  <a:lnTo>
                    <a:pt x="13" y="6"/>
                  </a:lnTo>
                  <a:lnTo>
                    <a:pt x="13" y="5"/>
                  </a:lnTo>
                  <a:lnTo>
                    <a:pt x="14" y="4"/>
                  </a:lnTo>
                  <a:lnTo>
                    <a:pt x="14" y="3"/>
                  </a:lnTo>
                  <a:lnTo>
                    <a:pt x="14" y="2"/>
                  </a:lnTo>
                  <a:lnTo>
                    <a:pt x="14" y="2"/>
                  </a:lnTo>
                  <a:lnTo>
                    <a:pt x="14" y="1"/>
                  </a:lnTo>
                  <a:lnTo>
                    <a:pt x="13" y="1"/>
                  </a:lnTo>
                  <a:lnTo>
                    <a:pt x="13" y="0"/>
                  </a:lnTo>
                  <a:lnTo>
                    <a:pt x="12" y="0"/>
                  </a:lnTo>
                  <a:lnTo>
                    <a:pt x="12" y="1"/>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23" name="Freeform 720"/>
            <p:cNvSpPr>
              <a:spLocks/>
            </p:cNvSpPr>
            <p:nvPr/>
          </p:nvSpPr>
          <p:spPr bwMode="auto">
            <a:xfrm>
              <a:off x="828" y="3701"/>
              <a:ext cx="25" cy="23"/>
            </a:xfrm>
            <a:custGeom>
              <a:avLst/>
              <a:gdLst>
                <a:gd name="T0" fmla="*/ 12 w 25"/>
                <a:gd name="T1" fmla="*/ 2 h 23"/>
                <a:gd name="T2" fmla="*/ 12 w 25"/>
                <a:gd name="T3" fmla="*/ 4 h 23"/>
                <a:gd name="T4" fmla="*/ 11 w 25"/>
                <a:gd name="T5" fmla="*/ 7 h 23"/>
                <a:gd name="T6" fmla="*/ 10 w 25"/>
                <a:gd name="T7" fmla="*/ 8 h 23"/>
                <a:gd name="T8" fmla="*/ 10 w 25"/>
                <a:gd name="T9" fmla="*/ 9 h 23"/>
                <a:gd name="T10" fmla="*/ 10 w 25"/>
                <a:gd name="T11" fmla="*/ 11 h 23"/>
                <a:gd name="T12" fmla="*/ 9 w 25"/>
                <a:gd name="T13" fmla="*/ 11 h 23"/>
                <a:gd name="T14" fmla="*/ 7 w 25"/>
                <a:gd name="T15" fmla="*/ 11 h 23"/>
                <a:gd name="T16" fmla="*/ 6 w 25"/>
                <a:gd name="T17" fmla="*/ 11 h 23"/>
                <a:gd name="T18" fmla="*/ 4 w 25"/>
                <a:gd name="T19" fmla="*/ 11 h 23"/>
                <a:gd name="T20" fmla="*/ 2 w 25"/>
                <a:gd name="T21" fmla="*/ 12 h 23"/>
                <a:gd name="T22" fmla="*/ 2 w 25"/>
                <a:gd name="T23" fmla="*/ 13 h 23"/>
                <a:gd name="T24" fmla="*/ 1 w 25"/>
                <a:gd name="T25" fmla="*/ 15 h 23"/>
                <a:gd name="T26" fmla="*/ 1 w 25"/>
                <a:gd name="T27" fmla="*/ 15 h 23"/>
                <a:gd name="T28" fmla="*/ 2 w 25"/>
                <a:gd name="T29" fmla="*/ 14 h 23"/>
                <a:gd name="T30" fmla="*/ 3 w 25"/>
                <a:gd name="T31" fmla="*/ 13 h 23"/>
                <a:gd name="T32" fmla="*/ 5 w 25"/>
                <a:gd name="T33" fmla="*/ 13 h 23"/>
                <a:gd name="T34" fmla="*/ 7 w 25"/>
                <a:gd name="T35" fmla="*/ 13 h 23"/>
                <a:gd name="T36" fmla="*/ 9 w 25"/>
                <a:gd name="T37" fmla="*/ 13 h 23"/>
                <a:gd name="T38" fmla="*/ 10 w 25"/>
                <a:gd name="T39" fmla="*/ 13 h 23"/>
                <a:gd name="T40" fmla="*/ 10 w 25"/>
                <a:gd name="T41" fmla="*/ 15 h 23"/>
                <a:gd name="T42" fmla="*/ 10 w 25"/>
                <a:gd name="T43" fmla="*/ 17 h 23"/>
                <a:gd name="T44" fmla="*/ 10 w 25"/>
                <a:gd name="T45" fmla="*/ 17 h 23"/>
                <a:gd name="T46" fmla="*/ 10 w 25"/>
                <a:gd name="T47" fmla="*/ 19 h 23"/>
                <a:gd name="T48" fmla="*/ 10 w 25"/>
                <a:gd name="T49" fmla="*/ 20 h 23"/>
                <a:gd name="T50" fmla="*/ 10 w 25"/>
                <a:gd name="T51" fmla="*/ 22 h 23"/>
                <a:gd name="T52" fmla="*/ 11 w 25"/>
                <a:gd name="T53" fmla="*/ 22 h 23"/>
                <a:gd name="T54" fmla="*/ 12 w 25"/>
                <a:gd name="T55" fmla="*/ 20 h 23"/>
                <a:gd name="T56" fmla="*/ 12 w 25"/>
                <a:gd name="T57" fmla="*/ 13 h 23"/>
                <a:gd name="T58" fmla="*/ 14 w 25"/>
                <a:gd name="T59" fmla="*/ 13 h 23"/>
                <a:gd name="T60" fmla="*/ 15 w 25"/>
                <a:gd name="T61" fmla="*/ 13 h 23"/>
                <a:gd name="T62" fmla="*/ 17 w 25"/>
                <a:gd name="T63" fmla="*/ 13 h 23"/>
                <a:gd name="T64" fmla="*/ 18 w 25"/>
                <a:gd name="T65" fmla="*/ 13 h 23"/>
                <a:gd name="T66" fmla="*/ 20 w 25"/>
                <a:gd name="T67" fmla="*/ 13 h 23"/>
                <a:gd name="T68" fmla="*/ 22 w 25"/>
                <a:gd name="T69" fmla="*/ 13 h 23"/>
                <a:gd name="T70" fmla="*/ 23 w 25"/>
                <a:gd name="T71" fmla="*/ 14 h 23"/>
                <a:gd name="T72" fmla="*/ 24 w 25"/>
                <a:gd name="T73" fmla="*/ 14 h 23"/>
                <a:gd name="T74" fmla="*/ 23 w 25"/>
                <a:gd name="T75" fmla="*/ 13 h 23"/>
                <a:gd name="T76" fmla="*/ 22 w 25"/>
                <a:gd name="T77" fmla="*/ 13 h 23"/>
                <a:gd name="T78" fmla="*/ 21 w 25"/>
                <a:gd name="T79" fmla="*/ 12 h 23"/>
                <a:gd name="T80" fmla="*/ 19 w 25"/>
                <a:gd name="T81" fmla="*/ 11 h 23"/>
                <a:gd name="T82" fmla="*/ 18 w 25"/>
                <a:gd name="T83" fmla="*/ 11 h 23"/>
                <a:gd name="T84" fmla="*/ 16 w 25"/>
                <a:gd name="T85" fmla="*/ 11 h 23"/>
                <a:gd name="T86" fmla="*/ 14 w 25"/>
                <a:gd name="T87" fmla="*/ 11 h 23"/>
                <a:gd name="T88" fmla="*/ 14 w 25"/>
                <a:gd name="T89" fmla="*/ 10 h 23"/>
                <a:gd name="T90" fmla="*/ 13 w 25"/>
                <a:gd name="T91" fmla="*/ 9 h 23"/>
                <a:gd name="T92" fmla="*/ 13 w 25"/>
                <a:gd name="T93" fmla="*/ 8 h 23"/>
                <a:gd name="T94" fmla="*/ 14 w 25"/>
                <a:gd name="T95" fmla="*/ 6 h 23"/>
                <a:gd name="T96" fmla="*/ 14 w 25"/>
                <a:gd name="T97" fmla="*/ 4 h 23"/>
                <a:gd name="T98" fmla="*/ 14 w 25"/>
                <a:gd name="T99" fmla="*/ 2 h 23"/>
                <a:gd name="T100" fmla="*/ 14 w 25"/>
                <a:gd name="T101" fmla="*/ 1 h 23"/>
                <a:gd name="T102" fmla="*/ 13 w 25"/>
                <a:gd name="T103"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 h="23">
                  <a:moveTo>
                    <a:pt x="13" y="2"/>
                  </a:moveTo>
                  <a:lnTo>
                    <a:pt x="12" y="2"/>
                  </a:lnTo>
                  <a:lnTo>
                    <a:pt x="12" y="3"/>
                  </a:lnTo>
                  <a:lnTo>
                    <a:pt x="12" y="4"/>
                  </a:lnTo>
                  <a:lnTo>
                    <a:pt x="11" y="6"/>
                  </a:lnTo>
                  <a:lnTo>
                    <a:pt x="11" y="7"/>
                  </a:lnTo>
                  <a:lnTo>
                    <a:pt x="10" y="7"/>
                  </a:lnTo>
                  <a:lnTo>
                    <a:pt x="10" y="8"/>
                  </a:lnTo>
                  <a:lnTo>
                    <a:pt x="10" y="9"/>
                  </a:lnTo>
                  <a:lnTo>
                    <a:pt x="10" y="9"/>
                  </a:lnTo>
                  <a:lnTo>
                    <a:pt x="10" y="10"/>
                  </a:lnTo>
                  <a:lnTo>
                    <a:pt x="10" y="11"/>
                  </a:lnTo>
                  <a:lnTo>
                    <a:pt x="10" y="11"/>
                  </a:lnTo>
                  <a:lnTo>
                    <a:pt x="9" y="11"/>
                  </a:lnTo>
                  <a:lnTo>
                    <a:pt x="8" y="11"/>
                  </a:lnTo>
                  <a:lnTo>
                    <a:pt x="7" y="11"/>
                  </a:lnTo>
                  <a:lnTo>
                    <a:pt x="6" y="11"/>
                  </a:lnTo>
                  <a:lnTo>
                    <a:pt x="6" y="11"/>
                  </a:lnTo>
                  <a:lnTo>
                    <a:pt x="5" y="11"/>
                  </a:lnTo>
                  <a:lnTo>
                    <a:pt x="4" y="11"/>
                  </a:lnTo>
                  <a:lnTo>
                    <a:pt x="3" y="12"/>
                  </a:lnTo>
                  <a:lnTo>
                    <a:pt x="2" y="12"/>
                  </a:lnTo>
                  <a:lnTo>
                    <a:pt x="2" y="13"/>
                  </a:lnTo>
                  <a:lnTo>
                    <a:pt x="2" y="13"/>
                  </a:lnTo>
                  <a:lnTo>
                    <a:pt x="1" y="14"/>
                  </a:lnTo>
                  <a:lnTo>
                    <a:pt x="1" y="15"/>
                  </a:lnTo>
                  <a:lnTo>
                    <a:pt x="0" y="15"/>
                  </a:lnTo>
                  <a:lnTo>
                    <a:pt x="1" y="15"/>
                  </a:lnTo>
                  <a:lnTo>
                    <a:pt x="1" y="14"/>
                  </a:lnTo>
                  <a:lnTo>
                    <a:pt x="2" y="14"/>
                  </a:lnTo>
                  <a:lnTo>
                    <a:pt x="2" y="14"/>
                  </a:lnTo>
                  <a:lnTo>
                    <a:pt x="3" y="13"/>
                  </a:lnTo>
                  <a:lnTo>
                    <a:pt x="4" y="13"/>
                  </a:lnTo>
                  <a:lnTo>
                    <a:pt x="5" y="13"/>
                  </a:lnTo>
                  <a:lnTo>
                    <a:pt x="6" y="13"/>
                  </a:lnTo>
                  <a:lnTo>
                    <a:pt x="7" y="13"/>
                  </a:lnTo>
                  <a:lnTo>
                    <a:pt x="8" y="13"/>
                  </a:lnTo>
                  <a:lnTo>
                    <a:pt x="9" y="13"/>
                  </a:lnTo>
                  <a:lnTo>
                    <a:pt x="10" y="13"/>
                  </a:lnTo>
                  <a:lnTo>
                    <a:pt x="10" y="13"/>
                  </a:lnTo>
                  <a:lnTo>
                    <a:pt x="10" y="14"/>
                  </a:lnTo>
                  <a:lnTo>
                    <a:pt x="10" y="15"/>
                  </a:lnTo>
                  <a:lnTo>
                    <a:pt x="10" y="16"/>
                  </a:lnTo>
                  <a:lnTo>
                    <a:pt x="10" y="17"/>
                  </a:lnTo>
                  <a:lnTo>
                    <a:pt x="10" y="17"/>
                  </a:lnTo>
                  <a:lnTo>
                    <a:pt x="10" y="17"/>
                  </a:lnTo>
                  <a:lnTo>
                    <a:pt x="10" y="18"/>
                  </a:lnTo>
                  <a:lnTo>
                    <a:pt x="10" y="19"/>
                  </a:lnTo>
                  <a:lnTo>
                    <a:pt x="10" y="20"/>
                  </a:lnTo>
                  <a:lnTo>
                    <a:pt x="10" y="20"/>
                  </a:lnTo>
                  <a:lnTo>
                    <a:pt x="10" y="21"/>
                  </a:lnTo>
                  <a:lnTo>
                    <a:pt x="10" y="22"/>
                  </a:lnTo>
                  <a:lnTo>
                    <a:pt x="10" y="22"/>
                  </a:lnTo>
                  <a:lnTo>
                    <a:pt x="11" y="22"/>
                  </a:lnTo>
                  <a:lnTo>
                    <a:pt x="12" y="21"/>
                  </a:lnTo>
                  <a:lnTo>
                    <a:pt x="12" y="20"/>
                  </a:lnTo>
                  <a:lnTo>
                    <a:pt x="12" y="14"/>
                  </a:lnTo>
                  <a:lnTo>
                    <a:pt x="12" y="13"/>
                  </a:lnTo>
                  <a:lnTo>
                    <a:pt x="13" y="13"/>
                  </a:lnTo>
                  <a:lnTo>
                    <a:pt x="14" y="13"/>
                  </a:lnTo>
                  <a:lnTo>
                    <a:pt x="14" y="13"/>
                  </a:lnTo>
                  <a:lnTo>
                    <a:pt x="15" y="13"/>
                  </a:lnTo>
                  <a:lnTo>
                    <a:pt x="16" y="13"/>
                  </a:lnTo>
                  <a:lnTo>
                    <a:pt x="17" y="13"/>
                  </a:lnTo>
                  <a:lnTo>
                    <a:pt x="18" y="13"/>
                  </a:lnTo>
                  <a:lnTo>
                    <a:pt x="18" y="13"/>
                  </a:lnTo>
                  <a:lnTo>
                    <a:pt x="19" y="13"/>
                  </a:lnTo>
                  <a:lnTo>
                    <a:pt x="20" y="13"/>
                  </a:lnTo>
                  <a:lnTo>
                    <a:pt x="21" y="13"/>
                  </a:lnTo>
                  <a:lnTo>
                    <a:pt x="22" y="13"/>
                  </a:lnTo>
                  <a:lnTo>
                    <a:pt x="22" y="13"/>
                  </a:lnTo>
                  <a:lnTo>
                    <a:pt x="23" y="14"/>
                  </a:lnTo>
                  <a:lnTo>
                    <a:pt x="24" y="15"/>
                  </a:lnTo>
                  <a:lnTo>
                    <a:pt x="24" y="14"/>
                  </a:lnTo>
                  <a:lnTo>
                    <a:pt x="23" y="14"/>
                  </a:lnTo>
                  <a:lnTo>
                    <a:pt x="23" y="13"/>
                  </a:lnTo>
                  <a:lnTo>
                    <a:pt x="22" y="13"/>
                  </a:lnTo>
                  <a:lnTo>
                    <a:pt x="22" y="13"/>
                  </a:lnTo>
                  <a:lnTo>
                    <a:pt x="22" y="12"/>
                  </a:lnTo>
                  <a:lnTo>
                    <a:pt x="21" y="12"/>
                  </a:lnTo>
                  <a:lnTo>
                    <a:pt x="20" y="12"/>
                  </a:lnTo>
                  <a:lnTo>
                    <a:pt x="19" y="11"/>
                  </a:lnTo>
                  <a:lnTo>
                    <a:pt x="18" y="11"/>
                  </a:lnTo>
                  <a:lnTo>
                    <a:pt x="18" y="11"/>
                  </a:lnTo>
                  <a:lnTo>
                    <a:pt x="17" y="11"/>
                  </a:lnTo>
                  <a:lnTo>
                    <a:pt x="16" y="11"/>
                  </a:lnTo>
                  <a:lnTo>
                    <a:pt x="15" y="11"/>
                  </a:lnTo>
                  <a:lnTo>
                    <a:pt x="14" y="11"/>
                  </a:lnTo>
                  <a:lnTo>
                    <a:pt x="14" y="11"/>
                  </a:lnTo>
                  <a:lnTo>
                    <a:pt x="14" y="10"/>
                  </a:lnTo>
                  <a:lnTo>
                    <a:pt x="13" y="10"/>
                  </a:lnTo>
                  <a:lnTo>
                    <a:pt x="13" y="9"/>
                  </a:lnTo>
                  <a:lnTo>
                    <a:pt x="13" y="9"/>
                  </a:lnTo>
                  <a:lnTo>
                    <a:pt x="13" y="8"/>
                  </a:lnTo>
                  <a:lnTo>
                    <a:pt x="13" y="7"/>
                  </a:lnTo>
                  <a:lnTo>
                    <a:pt x="14" y="6"/>
                  </a:lnTo>
                  <a:lnTo>
                    <a:pt x="14" y="5"/>
                  </a:lnTo>
                  <a:lnTo>
                    <a:pt x="14" y="4"/>
                  </a:lnTo>
                  <a:lnTo>
                    <a:pt x="14" y="3"/>
                  </a:lnTo>
                  <a:lnTo>
                    <a:pt x="14" y="2"/>
                  </a:lnTo>
                  <a:lnTo>
                    <a:pt x="14" y="2"/>
                  </a:lnTo>
                  <a:lnTo>
                    <a:pt x="14" y="1"/>
                  </a:lnTo>
                  <a:lnTo>
                    <a:pt x="13" y="0"/>
                  </a:lnTo>
                  <a:lnTo>
                    <a:pt x="13" y="1"/>
                  </a:lnTo>
                  <a:lnTo>
                    <a:pt x="13" y="2"/>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24" name="Freeform 721"/>
            <p:cNvSpPr>
              <a:spLocks/>
            </p:cNvSpPr>
            <p:nvPr/>
          </p:nvSpPr>
          <p:spPr bwMode="auto">
            <a:xfrm>
              <a:off x="784" y="3485"/>
              <a:ext cx="2" cy="1"/>
            </a:xfrm>
            <a:custGeom>
              <a:avLst/>
              <a:gdLst>
                <a:gd name="T0" fmla="*/ 1 w 2"/>
                <a:gd name="T1" fmla="*/ 0 h 1"/>
                <a:gd name="T2" fmla="*/ 1 w 2"/>
                <a:gd name="T3" fmla="*/ 0 h 1"/>
                <a:gd name="T4" fmla="*/ 0 w 2"/>
                <a:gd name="T5" fmla="*/ 0 h 1"/>
                <a:gd name="T6" fmla="*/ 0 w 2"/>
                <a:gd name="T7" fmla="*/ 0 h 1"/>
                <a:gd name="T8" fmla="*/ 0 w 2"/>
                <a:gd name="T9" fmla="*/ 0 h 1"/>
                <a:gd name="T10" fmla="*/ 0 w 2"/>
                <a:gd name="T11" fmla="*/ 0 h 1"/>
                <a:gd name="T12" fmla="*/ 0 w 2"/>
                <a:gd name="T13" fmla="*/ 0 h 1"/>
                <a:gd name="T14" fmla="*/ 0 w 2"/>
                <a:gd name="T15" fmla="*/ 0 h 1"/>
                <a:gd name="T16" fmla="*/ 0 w 2"/>
                <a:gd name="T17" fmla="*/ 0 h 1"/>
                <a:gd name="T18" fmla="*/ 0 w 2"/>
                <a:gd name="T19" fmla="*/ 0 h 1"/>
                <a:gd name="T20" fmla="*/ 1 w 2"/>
                <a:gd name="T21" fmla="*/ 0 h 1"/>
                <a:gd name="T22" fmla="*/ 1 w 2"/>
                <a:gd name="T23" fmla="*/ 0 h 1"/>
                <a:gd name="T24" fmla="*/ 1 w 2"/>
                <a:gd name="T25" fmla="*/ 0 h 1"/>
                <a:gd name="T26" fmla="*/ 1 w 2"/>
                <a:gd name="T27" fmla="*/ 0 h 1"/>
                <a:gd name="T28" fmla="*/ 1 w 2"/>
                <a:gd name="T29"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 h="1">
                  <a:moveTo>
                    <a:pt x="1" y="0"/>
                  </a:moveTo>
                  <a:lnTo>
                    <a:pt x="1" y="0"/>
                  </a:lnTo>
                  <a:lnTo>
                    <a:pt x="0" y="0"/>
                  </a:lnTo>
                  <a:lnTo>
                    <a:pt x="0" y="0"/>
                  </a:lnTo>
                  <a:lnTo>
                    <a:pt x="0" y="0"/>
                  </a:lnTo>
                  <a:lnTo>
                    <a:pt x="0" y="0"/>
                  </a:lnTo>
                  <a:lnTo>
                    <a:pt x="0" y="0"/>
                  </a:lnTo>
                  <a:lnTo>
                    <a:pt x="0" y="0"/>
                  </a:lnTo>
                  <a:lnTo>
                    <a:pt x="0" y="0"/>
                  </a:lnTo>
                  <a:lnTo>
                    <a:pt x="0" y="0"/>
                  </a:lnTo>
                  <a:lnTo>
                    <a:pt x="1" y="0"/>
                  </a:lnTo>
                  <a:lnTo>
                    <a:pt x="1" y="0"/>
                  </a:lnTo>
                  <a:lnTo>
                    <a:pt x="1" y="0"/>
                  </a:lnTo>
                  <a:lnTo>
                    <a:pt x="1" y="0"/>
                  </a:lnTo>
                  <a:lnTo>
                    <a:pt x="1" y="0"/>
                  </a:lnTo>
                </a:path>
              </a:pathLst>
            </a:custGeom>
            <a:solidFill>
              <a:srgbClr val="B2B2B2"/>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25" name="Freeform 722"/>
            <p:cNvSpPr>
              <a:spLocks/>
            </p:cNvSpPr>
            <p:nvPr/>
          </p:nvSpPr>
          <p:spPr bwMode="auto">
            <a:xfrm>
              <a:off x="832" y="3487"/>
              <a:ext cx="3" cy="2"/>
            </a:xfrm>
            <a:custGeom>
              <a:avLst/>
              <a:gdLst>
                <a:gd name="T0" fmla="*/ 2 w 3"/>
                <a:gd name="T1" fmla="*/ 1 h 2"/>
                <a:gd name="T2" fmla="*/ 1 w 3"/>
                <a:gd name="T3" fmla="*/ 1 h 2"/>
                <a:gd name="T4" fmla="*/ 1 w 3"/>
                <a:gd name="T5" fmla="*/ 1 h 2"/>
                <a:gd name="T6" fmla="*/ 0 w 3"/>
                <a:gd name="T7" fmla="*/ 1 h 2"/>
                <a:gd name="T8" fmla="*/ 0 w 3"/>
                <a:gd name="T9" fmla="*/ 1 h 2"/>
                <a:gd name="T10" fmla="*/ 0 w 3"/>
                <a:gd name="T11" fmla="*/ 1 h 2"/>
                <a:gd name="T12" fmla="*/ 0 w 3"/>
                <a:gd name="T13" fmla="*/ 0 h 2"/>
                <a:gd name="T14" fmla="*/ 0 w 3"/>
                <a:gd name="T15" fmla="*/ 0 h 2"/>
                <a:gd name="T16" fmla="*/ 0 w 3"/>
                <a:gd name="T17" fmla="*/ 0 h 2"/>
                <a:gd name="T18" fmla="*/ 0 w 3"/>
                <a:gd name="T19" fmla="*/ 0 h 2"/>
                <a:gd name="T20" fmla="*/ 1 w 3"/>
                <a:gd name="T21" fmla="*/ 0 h 2"/>
                <a:gd name="T22" fmla="*/ 1 w 3"/>
                <a:gd name="T23" fmla="*/ 0 h 2"/>
                <a:gd name="T24" fmla="*/ 2 w 3"/>
                <a:gd name="T25" fmla="*/ 0 h 2"/>
                <a:gd name="T26" fmla="*/ 2 w 3"/>
                <a:gd name="T27" fmla="*/ 0 h 2"/>
                <a:gd name="T28" fmla="*/ 2 w 3"/>
                <a:gd name="T29" fmla="*/ 0 h 2"/>
                <a:gd name="T30" fmla="*/ 2 w 3"/>
                <a:gd name="T31" fmla="*/ 1 h 2"/>
                <a:gd name="T32" fmla="*/ 2 w 3"/>
                <a:gd name="T33"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 h="2">
                  <a:moveTo>
                    <a:pt x="2" y="1"/>
                  </a:moveTo>
                  <a:lnTo>
                    <a:pt x="1" y="1"/>
                  </a:lnTo>
                  <a:lnTo>
                    <a:pt x="1" y="1"/>
                  </a:lnTo>
                  <a:lnTo>
                    <a:pt x="0" y="1"/>
                  </a:lnTo>
                  <a:lnTo>
                    <a:pt x="0" y="1"/>
                  </a:lnTo>
                  <a:lnTo>
                    <a:pt x="0" y="1"/>
                  </a:lnTo>
                  <a:lnTo>
                    <a:pt x="0" y="0"/>
                  </a:lnTo>
                  <a:lnTo>
                    <a:pt x="0" y="0"/>
                  </a:lnTo>
                  <a:lnTo>
                    <a:pt x="0" y="0"/>
                  </a:lnTo>
                  <a:lnTo>
                    <a:pt x="0" y="0"/>
                  </a:lnTo>
                  <a:lnTo>
                    <a:pt x="1" y="0"/>
                  </a:lnTo>
                  <a:lnTo>
                    <a:pt x="1" y="0"/>
                  </a:lnTo>
                  <a:lnTo>
                    <a:pt x="2" y="0"/>
                  </a:lnTo>
                  <a:lnTo>
                    <a:pt x="2" y="0"/>
                  </a:lnTo>
                  <a:lnTo>
                    <a:pt x="2" y="0"/>
                  </a:lnTo>
                  <a:lnTo>
                    <a:pt x="2" y="1"/>
                  </a:lnTo>
                  <a:lnTo>
                    <a:pt x="2" y="1"/>
                  </a:lnTo>
                </a:path>
              </a:pathLst>
            </a:custGeom>
            <a:solidFill>
              <a:srgbClr val="B2B2B2"/>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26" name="Freeform 723"/>
            <p:cNvSpPr>
              <a:spLocks/>
            </p:cNvSpPr>
            <p:nvPr/>
          </p:nvSpPr>
          <p:spPr bwMode="auto">
            <a:xfrm>
              <a:off x="858" y="3458"/>
              <a:ext cx="12" cy="20"/>
            </a:xfrm>
            <a:custGeom>
              <a:avLst/>
              <a:gdLst>
                <a:gd name="T0" fmla="*/ 9 w 12"/>
                <a:gd name="T1" fmla="*/ 14 h 20"/>
                <a:gd name="T2" fmla="*/ 8 w 12"/>
                <a:gd name="T3" fmla="*/ 16 h 20"/>
                <a:gd name="T4" fmla="*/ 8 w 12"/>
                <a:gd name="T5" fmla="*/ 17 h 20"/>
                <a:gd name="T6" fmla="*/ 7 w 12"/>
                <a:gd name="T7" fmla="*/ 18 h 20"/>
                <a:gd name="T8" fmla="*/ 6 w 12"/>
                <a:gd name="T9" fmla="*/ 18 h 20"/>
                <a:gd name="T10" fmla="*/ 5 w 12"/>
                <a:gd name="T11" fmla="*/ 19 h 20"/>
                <a:gd name="T12" fmla="*/ 4 w 12"/>
                <a:gd name="T13" fmla="*/ 19 h 20"/>
                <a:gd name="T14" fmla="*/ 3 w 12"/>
                <a:gd name="T15" fmla="*/ 18 h 20"/>
                <a:gd name="T16" fmla="*/ 2 w 12"/>
                <a:gd name="T17" fmla="*/ 17 h 20"/>
                <a:gd name="T18" fmla="*/ 1 w 12"/>
                <a:gd name="T19" fmla="*/ 17 h 20"/>
                <a:gd name="T20" fmla="*/ 1 w 12"/>
                <a:gd name="T21" fmla="*/ 15 h 20"/>
                <a:gd name="T22" fmla="*/ 0 w 12"/>
                <a:gd name="T23" fmla="*/ 13 h 20"/>
                <a:gd name="T24" fmla="*/ 0 w 12"/>
                <a:gd name="T25" fmla="*/ 11 h 20"/>
                <a:gd name="T26" fmla="*/ 1 w 12"/>
                <a:gd name="T27" fmla="*/ 10 h 20"/>
                <a:gd name="T28" fmla="*/ 1 w 12"/>
                <a:gd name="T29" fmla="*/ 8 h 20"/>
                <a:gd name="T30" fmla="*/ 1 w 12"/>
                <a:gd name="T31" fmla="*/ 7 h 20"/>
                <a:gd name="T32" fmla="*/ 1 w 12"/>
                <a:gd name="T33" fmla="*/ 5 h 20"/>
                <a:gd name="T34" fmla="*/ 2 w 12"/>
                <a:gd name="T35" fmla="*/ 4 h 20"/>
                <a:gd name="T36" fmla="*/ 3 w 12"/>
                <a:gd name="T37" fmla="*/ 2 h 20"/>
                <a:gd name="T38" fmla="*/ 3 w 12"/>
                <a:gd name="T39" fmla="*/ 2 h 20"/>
                <a:gd name="T40" fmla="*/ 5 w 12"/>
                <a:gd name="T41" fmla="*/ 0 h 20"/>
                <a:gd name="T42" fmla="*/ 6 w 12"/>
                <a:gd name="T43" fmla="*/ 0 h 20"/>
                <a:gd name="T44" fmla="*/ 7 w 12"/>
                <a:gd name="T45" fmla="*/ 0 h 20"/>
                <a:gd name="T46" fmla="*/ 8 w 12"/>
                <a:gd name="T47" fmla="*/ 0 h 20"/>
                <a:gd name="T48" fmla="*/ 10 w 12"/>
                <a:gd name="T49" fmla="*/ 2 h 20"/>
                <a:gd name="T50" fmla="*/ 10 w 12"/>
                <a:gd name="T51" fmla="*/ 3 h 20"/>
                <a:gd name="T52" fmla="*/ 11 w 12"/>
                <a:gd name="T53" fmla="*/ 5 h 20"/>
                <a:gd name="T54" fmla="*/ 11 w 12"/>
                <a:gd name="T55" fmla="*/ 6 h 20"/>
                <a:gd name="T56" fmla="*/ 11 w 12"/>
                <a:gd name="T57" fmla="*/ 8 h 20"/>
                <a:gd name="T58" fmla="*/ 11 w 12"/>
                <a:gd name="T59" fmla="*/ 9 h 20"/>
                <a:gd name="T60" fmla="*/ 10 w 12"/>
                <a:gd name="T61" fmla="*/ 11 h 20"/>
                <a:gd name="T62" fmla="*/ 10 w 12"/>
                <a:gd name="T63" fmla="*/ 12 h 20"/>
                <a:gd name="T64" fmla="*/ 10 w 12"/>
                <a:gd name="T65" fmla="*/ 13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 h="20">
                  <a:moveTo>
                    <a:pt x="10" y="14"/>
                  </a:moveTo>
                  <a:lnTo>
                    <a:pt x="9" y="14"/>
                  </a:lnTo>
                  <a:lnTo>
                    <a:pt x="9" y="15"/>
                  </a:lnTo>
                  <a:lnTo>
                    <a:pt x="8" y="16"/>
                  </a:lnTo>
                  <a:lnTo>
                    <a:pt x="8" y="17"/>
                  </a:lnTo>
                  <a:lnTo>
                    <a:pt x="8" y="17"/>
                  </a:lnTo>
                  <a:lnTo>
                    <a:pt x="7" y="17"/>
                  </a:lnTo>
                  <a:lnTo>
                    <a:pt x="7" y="18"/>
                  </a:lnTo>
                  <a:lnTo>
                    <a:pt x="6" y="18"/>
                  </a:lnTo>
                  <a:lnTo>
                    <a:pt x="6" y="18"/>
                  </a:lnTo>
                  <a:lnTo>
                    <a:pt x="6" y="19"/>
                  </a:lnTo>
                  <a:lnTo>
                    <a:pt x="5" y="19"/>
                  </a:lnTo>
                  <a:lnTo>
                    <a:pt x="5" y="19"/>
                  </a:lnTo>
                  <a:lnTo>
                    <a:pt x="4" y="19"/>
                  </a:lnTo>
                  <a:lnTo>
                    <a:pt x="4" y="18"/>
                  </a:lnTo>
                  <a:lnTo>
                    <a:pt x="3" y="18"/>
                  </a:lnTo>
                  <a:lnTo>
                    <a:pt x="2" y="18"/>
                  </a:lnTo>
                  <a:lnTo>
                    <a:pt x="2" y="17"/>
                  </a:lnTo>
                  <a:lnTo>
                    <a:pt x="1" y="17"/>
                  </a:lnTo>
                  <a:lnTo>
                    <a:pt x="1" y="17"/>
                  </a:lnTo>
                  <a:lnTo>
                    <a:pt x="1" y="16"/>
                  </a:lnTo>
                  <a:lnTo>
                    <a:pt x="1" y="15"/>
                  </a:lnTo>
                  <a:lnTo>
                    <a:pt x="1" y="14"/>
                  </a:lnTo>
                  <a:lnTo>
                    <a:pt x="0" y="13"/>
                  </a:lnTo>
                  <a:lnTo>
                    <a:pt x="0" y="12"/>
                  </a:lnTo>
                  <a:lnTo>
                    <a:pt x="0" y="11"/>
                  </a:lnTo>
                  <a:lnTo>
                    <a:pt x="0" y="11"/>
                  </a:lnTo>
                  <a:lnTo>
                    <a:pt x="1" y="10"/>
                  </a:lnTo>
                  <a:lnTo>
                    <a:pt x="1" y="9"/>
                  </a:lnTo>
                  <a:lnTo>
                    <a:pt x="1" y="8"/>
                  </a:lnTo>
                  <a:lnTo>
                    <a:pt x="1" y="8"/>
                  </a:lnTo>
                  <a:lnTo>
                    <a:pt x="1" y="7"/>
                  </a:lnTo>
                  <a:lnTo>
                    <a:pt x="1" y="6"/>
                  </a:lnTo>
                  <a:lnTo>
                    <a:pt x="1" y="5"/>
                  </a:lnTo>
                  <a:lnTo>
                    <a:pt x="1" y="5"/>
                  </a:lnTo>
                  <a:lnTo>
                    <a:pt x="2" y="4"/>
                  </a:lnTo>
                  <a:lnTo>
                    <a:pt x="2" y="3"/>
                  </a:lnTo>
                  <a:lnTo>
                    <a:pt x="3" y="2"/>
                  </a:lnTo>
                  <a:lnTo>
                    <a:pt x="3" y="2"/>
                  </a:lnTo>
                  <a:lnTo>
                    <a:pt x="3" y="2"/>
                  </a:lnTo>
                  <a:lnTo>
                    <a:pt x="4" y="1"/>
                  </a:lnTo>
                  <a:lnTo>
                    <a:pt x="5" y="0"/>
                  </a:lnTo>
                  <a:lnTo>
                    <a:pt x="5" y="0"/>
                  </a:lnTo>
                  <a:lnTo>
                    <a:pt x="6" y="0"/>
                  </a:lnTo>
                  <a:lnTo>
                    <a:pt x="6" y="0"/>
                  </a:lnTo>
                  <a:lnTo>
                    <a:pt x="7" y="0"/>
                  </a:lnTo>
                  <a:lnTo>
                    <a:pt x="8" y="0"/>
                  </a:lnTo>
                  <a:lnTo>
                    <a:pt x="8" y="0"/>
                  </a:lnTo>
                  <a:lnTo>
                    <a:pt x="9" y="1"/>
                  </a:lnTo>
                  <a:lnTo>
                    <a:pt x="10" y="2"/>
                  </a:lnTo>
                  <a:lnTo>
                    <a:pt x="10" y="2"/>
                  </a:lnTo>
                  <a:lnTo>
                    <a:pt x="10" y="3"/>
                  </a:lnTo>
                  <a:lnTo>
                    <a:pt x="10" y="4"/>
                  </a:lnTo>
                  <a:lnTo>
                    <a:pt x="11" y="5"/>
                  </a:lnTo>
                  <a:lnTo>
                    <a:pt x="11" y="5"/>
                  </a:lnTo>
                  <a:lnTo>
                    <a:pt x="11" y="6"/>
                  </a:lnTo>
                  <a:lnTo>
                    <a:pt x="11" y="7"/>
                  </a:lnTo>
                  <a:lnTo>
                    <a:pt x="11" y="8"/>
                  </a:lnTo>
                  <a:lnTo>
                    <a:pt x="11" y="8"/>
                  </a:lnTo>
                  <a:lnTo>
                    <a:pt x="11" y="9"/>
                  </a:lnTo>
                  <a:lnTo>
                    <a:pt x="11" y="10"/>
                  </a:lnTo>
                  <a:lnTo>
                    <a:pt x="10" y="11"/>
                  </a:lnTo>
                  <a:lnTo>
                    <a:pt x="10" y="11"/>
                  </a:lnTo>
                  <a:lnTo>
                    <a:pt x="10" y="12"/>
                  </a:lnTo>
                  <a:lnTo>
                    <a:pt x="10" y="12"/>
                  </a:lnTo>
                  <a:lnTo>
                    <a:pt x="10" y="13"/>
                  </a:lnTo>
                  <a:lnTo>
                    <a:pt x="10" y="14"/>
                  </a:lnTo>
                </a:path>
              </a:pathLst>
            </a:custGeom>
            <a:solidFill>
              <a:srgbClr val="B2B2B2"/>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727" name="Group 821"/>
          <p:cNvGrpSpPr>
            <a:grpSpLocks/>
          </p:cNvGrpSpPr>
          <p:nvPr/>
        </p:nvGrpSpPr>
        <p:grpSpPr bwMode="auto">
          <a:xfrm>
            <a:off x="3473236" y="5356090"/>
            <a:ext cx="625475" cy="625475"/>
            <a:chOff x="1259" y="3459"/>
            <a:chExt cx="394" cy="394"/>
          </a:xfrm>
        </p:grpSpPr>
        <p:sp>
          <p:nvSpPr>
            <p:cNvPr id="728" name="Freeform 725"/>
            <p:cNvSpPr>
              <a:spLocks/>
            </p:cNvSpPr>
            <p:nvPr/>
          </p:nvSpPr>
          <p:spPr bwMode="auto">
            <a:xfrm>
              <a:off x="1259" y="3459"/>
              <a:ext cx="388" cy="388"/>
            </a:xfrm>
            <a:custGeom>
              <a:avLst/>
              <a:gdLst>
                <a:gd name="T0" fmla="*/ 214 w 388"/>
                <a:gd name="T1" fmla="*/ 386 h 388"/>
                <a:gd name="T2" fmla="*/ 251 w 388"/>
                <a:gd name="T3" fmla="*/ 378 h 388"/>
                <a:gd name="T4" fmla="*/ 286 w 388"/>
                <a:gd name="T5" fmla="*/ 363 h 388"/>
                <a:gd name="T6" fmla="*/ 317 w 388"/>
                <a:gd name="T7" fmla="*/ 343 h 388"/>
                <a:gd name="T8" fmla="*/ 343 w 388"/>
                <a:gd name="T9" fmla="*/ 316 h 388"/>
                <a:gd name="T10" fmla="*/ 363 w 388"/>
                <a:gd name="T11" fmla="*/ 286 h 388"/>
                <a:gd name="T12" fmla="*/ 378 w 388"/>
                <a:gd name="T13" fmla="*/ 251 h 388"/>
                <a:gd name="T14" fmla="*/ 386 w 388"/>
                <a:gd name="T15" fmla="*/ 213 h 388"/>
                <a:gd name="T16" fmla="*/ 386 w 388"/>
                <a:gd name="T17" fmla="*/ 173 h 388"/>
                <a:gd name="T18" fmla="*/ 378 w 388"/>
                <a:gd name="T19" fmla="*/ 136 h 388"/>
                <a:gd name="T20" fmla="*/ 363 w 388"/>
                <a:gd name="T21" fmla="*/ 101 h 388"/>
                <a:gd name="T22" fmla="*/ 343 w 388"/>
                <a:gd name="T23" fmla="*/ 70 h 388"/>
                <a:gd name="T24" fmla="*/ 317 w 388"/>
                <a:gd name="T25" fmla="*/ 44 h 388"/>
                <a:gd name="T26" fmla="*/ 286 w 388"/>
                <a:gd name="T27" fmla="*/ 24 h 388"/>
                <a:gd name="T28" fmla="*/ 251 w 388"/>
                <a:gd name="T29" fmla="*/ 9 h 388"/>
                <a:gd name="T30" fmla="*/ 214 w 388"/>
                <a:gd name="T31" fmla="*/ 1 h 388"/>
                <a:gd name="T32" fmla="*/ 174 w 388"/>
                <a:gd name="T33" fmla="*/ 1 h 388"/>
                <a:gd name="T34" fmla="*/ 136 w 388"/>
                <a:gd name="T35" fmla="*/ 9 h 388"/>
                <a:gd name="T36" fmla="*/ 101 w 388"/>
                <a:gd name="T37" fmla="*/ 24 h 388"/>
                <a:gd name="T38" fmla="*/ 71 w 388"/>
                <a:gd name="T39" fmla="*/ 44 h 388"/>
                <a:gd name="T40" fmla="*/ 44 w 388"/>
                <a:gd name="T41" fmla="*/ 70 h 388"/>
                <a:gd name="T42" fmla="*/ 24 w 388"/>
                <a:gd name="T43" fmla="*/ 101 h 388"/>
                <a:gd name="T44" fmla="*/ 9 w 388"/>
                <a:gd name="T45" fmla="*/ 136 h 388"/>
                <a:gd name="T46" fmla="*/ 1 w 388"/>
                <a:gd name="T47" fmla="*/ 173 h 388"/>
                <a:gd name="T48" fmla="*/ 1 w 388"/>
                <a:gd name="T49" fmla="*/ 213 h 388"/>
                <a:gd name="T50" fmla="*/ 9 w 388"/>
                <a:gd name="T51" fmla="*/ 251 h 388"/>
                <a:gd name="T52" fmla="*/ 24 w 388"/>
                <a:gd name="T53" fmla="*/ 286 h 388"/>
                <a:gd name="T54" fmla="*/ 44 w 388"/>
                <a:gd name="T55" fmla="*/ 316 h 388"/>
                <a:gd name="T56" fmla="*/ 71 w 388"/>
                <a:gd name="T57" fmla="*/ 343 h 388"/>
                <a:gd name="T58" fmla="*/ 101 w 388"/>
                <a:gd name="T59" fmla="*/ 363 h 388"/>
                <a:gd name="T60" fmla="*/ 136 w 388"/>
                <a:gd name="T61" fmla="*/ 378 h 388"/>
                <a:gd name="T62" fmla="*/ 174 w 388"/>
                <a:gd name="T63" fmla="*/ 386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88" h="388">
                  <a:moveTo>
                    <a:pt x="194" y="387"/>
                  </a:moveTo>
                  <a:lnTo>
                    <a:pt x="214" y="386"/>
                  </a:lnTo>
                  <a:lnTo>
                    <a:pt x="232" y="383"/>
                  </a:lnTo>
                  <a:lnTo>
                    <a:pt x="251" y="378"/>
                  </a:lnTo>
                  <a:lnTo>
                    <a:pt x="269" y="371"/>
                  </a:lnTo>
                  <a:lnTo>
                    <a:pt x="286" y="363"/>
                  </a:lnTo>
                  <a:lnTo>
                    <a:pt x="302" y="354"/>
                  </a:lnTo>
                  <a:lnTo>
                    <a:pt x="317" y="343"/>
                  </a:lnTo>
                  <a:lnTo>
                    <a:pt x="331" y="330"/>
                  </a:lnTo>
                  <a:lnTo>
                    <a:pt x="343" y="316"/>
                  </a:lnTo>
                  <a:lnTo>
                    <a:pt x="355" y="301"/>
                  </a:lnTo>
                  <a:lnTo>
                    <a:pt x="363" y="286"/>
                  </a:lnTo>
                  <a:lnTo>
                    <a:pt x="372" y="269"/>
                  </a:lnTo>
                  <a:lnTo>
                    <a:pt x="378" y="251"/>
                  </a:lnTo>
                  <a:lnTo>
                    <a:pt x="383" y="232"/>
                  </a:lnTo>
                  <a:lnTo>
                    <a:pt x="386" y="213"/>
                  </a:lnTo>
                  <a:lnTo>
                    <a:pt x="387" y="193"/>
                  </a:lnTo>
                  <a:lnTo>
                    <a:pt x="386" y="173"/>
                  </a:lnTo>
                  <a:lnTo>
                    <a:pt x="383" y="155"/>
                  </a:lnTo>
                  <a:lnTo>
                    <a:pt x="378" y="136"/>
                  </a:lnTo>
                  <a:lnTo>
                    <a:pt x="372" y="118"/>
                  </a:lnTo>
                  <a:lnTo>
                    <a:pt x="363" y="101"/>
                  </a:lnTo>
                  <a:lnTo>
                    <a:pt x="355" y="86"/>
                  </a:lnTo>
                  <a:lnTo>
                    <a:pt x="343" y="70"/>
                  </a:lnTo>
                  <a:lnTo>
                    <a:pt x="331" y="57"/>
                  </a:lnTo>
                  <a:lnTo>
                    <a:pt x="317" y="44"/>
                  </a:lnTo>
                  <a:lnTo>
                    <a:pt x="302" y="32"/>
                  </a:lnTo>
                  <a:lnTo>
                    <a:pt x="286" y="24"/>
                  </a:lnTo>
                  <a:lnTo>
                    <a:pt x="269" y="15"/>
                  </a:lnTo>
                  <a:lnTo>
                    <a:pt x="251" y="9"/>
                  </a:lnTo>
                  <a:lnTo>
                    <a:pt x="232" y="4"/>
                  </a:lnTo>
                  <a:lnTo>
                    <a:pt x="214" y="1"/>
                  </a:lnTo>
                  <a:lnTo>
                    <a:pt x="194" y="0"/>
                  </a:lnTo>
                  <a:lnTo>
                    <a:pt x="174" y="1"/>
                  </a:lnTo>
                  <a:lnTo>
                    <a:pt x="155" y="4"/>
                  </a:lnTo>
                  <a:lnTo>
                    <a:pt x="136" y="9"/>
                  </a:lnTo>
                  <a:lnTo>
                    <a:pt x="118" y="15"/>
                  </a:lnTo>
                  <a:lnTo>
                    <a:pt x="101" y="24"/>
                  </a:lnTo>
                  <a:lnTo>
                    <a:pt x="86" y="32"/>
                  </a:lnTo>
                  <a:lnTo>
                    <a:pt x="71" y="44"/>
                  </a:lnTo>
                  <a:lnTo>
                    <a:pt x="57" y="57"/>
                  </a:lnTo>
                  <a:lnTo>
                    <a:pt x="44" y="70"/>
                  </a:lnTo>
                  <a:lnTo>
                    <a:pt x="33" y="86"/>
                  </a:lnTo>
                  <a:lnTo>
                    <a:pt x="24" y="101"/>
                  </a:lnTo>
                  <a:lnTo>
                    <a:pt x="16" y="118"/>
                  </a:lnTo>
                  <a:lnTo>
                    <a:pt x="9" y="136"/>
                  </a:lnTo>
                  <a:lnTo>
                    <a:pt x="4" y="155"/>
                  </a:lnTo>
                  <a:lnTo>
                    <a:pt x="1" y="173"/>
                  </a:lnTo>
                  <a:lnTo>
                    <a:pt x="0" y="193"/>
                  </a:lnTo>
                  <a:lnTo>
                    <a:pt x="1" y="213"/>
                  </a:lnTo>
                  <a:lnTo>
                    <a:pt x="4" y="232"/>
                  </a:lnTo>
                  <a:lnTo>
                    <a:pt x="9" y="251"/>
                  </a:lnTo>
                  <a:lnTo>
                    <a:pt x="16" y="269"/>
                  </a:lnTo>
                  <a:lnTo>
                    <a:pt x="24" y="286"/>
                  </a:lnTo>
                  <a:lnTo>
                    <a:pt x="33" y="301"/>
                  </a:lnTo>
                  <a:lnTo>
                    <a:pt x="44" y="316"/>
                  </a:lnTo>
                  <a:lnTo>
                    <a:pt x="57" y="330"/>
                  </a:lnTo>
                  <a:lnTo>
                    <a:pt x="71" y="343"/>
                  </a:lnTo>
                  <a:lnTo>
                    <a:pt x="86" y="354"/>
                  </a:lnTo>
                  <a:lnTo>
                    <a:pt x="101" y="363"/>
                  </a:lnTo>
                  <a:lnTo>
                    <a:pt x="118" y="371"/>
                  </a:lnTo>
                  <a:lnTo>
                    <a:pt x="136" y="378"/>
                  </a:lnTo>
                  <a:lnTo>
                    <a:pt x="155" y="383"/>
                  </a:lnTo>
                  <a:lnTo>
                    <a:pt x="174" y="386"/>
                  </a:lnTo>
                  <a:lnTo>
                    <a:pt x="194" y="387"/>
                  </a:lnTo>
                </a:path>
              </a:pathLst>
            </a:custGeom>
            <a:solidFill>
              <a:srgbClr val="B2B2B2"/>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29" name="Freeform 726"/>
            <p:cNvSpPr>
              <a:spLocks/>
            </p:cNvSpPr>
            <p:nvPr/>
          </p:nvSpPr>
          <p:spPr bwMode="auto">
            <a:xfrm>
              <a:off x="1259" y="3459"/>
              <a:ext cx="394" cy="394"/>
            </a:xfrm>
            <a:custGeom>
              <a:avLst/>
              <a:gdLst>
                <a:gd name="T0" fmla="*/ 217 w 394"/>
                <a:gd name="T1" fmla="*/ 392 h 394"/>
                <a:gd name="T2" fmla="*/ 255 w 394"/>
                <a:gd name="T3" fmla="*/ 384 h 394"/>
                <a:gd name="T4" fmla="*/ 290 w 394"/>
                <a:gd name="T5" fmla="*/ 369 h 394"/>
                <a:gd name="T6" fmla="*/ 322 w 394"/>
                <a:gd name="T7" fmla="*/ 348 h 394"/>
                <a:gd name="T8" fmla="*/ 348 w 394"/>
                <a:gd name="T9" fmla="*/ 321 h 394"/>
                <a:gd name="T10" fmla="*/ 369 w 394"/>
                <a:gd name="T11" fmla="*/ 290 h 394"/>
                <a:gd name="T12" fmla="*/ 384 w 394"/>
                <a:gd name="T13" fmla="*/ 255 h 394"/>
                <a:gd name="T14" fmla="*/ 392 w 394"/>
                <a:gd name="T15" fmla="*/ 216 h 394"/>
                <a:gd name="T16" fmla="*/ 392 w 394"/>
                <a:gd name="T17" fmla="*/ 176 h 394"/>
                <a:gd name="T18" fmla="*/ 384 w 394"/>
                <a:gd name="T19" fmla="*/ 138 h 394"/>
                <a:gd name="T20" fmla="*/ 369 w 394"/>
                <a:gd name="T21" fmla="*/ 103 h 394"/>
                <a:gd name="T22" fmla="*/ 348 w 394"/>
                <a:gd name="T23" fmla="*/ 71 h 394"/>
                <a:gd name="T24" fmla="*/ 322 w 394"/>
                <a:gd name="T25" fmla="*/ 45 h 394"/>
                <a:gd name="T26" fmla="*/ 290 w 394"/>
                <a:gd name="T27" fmla="*/ 24 h 394"/>
                <a:gd name="T28" fmla="*/ 255 w 394"/>
                <a:gd name="T29" fmla="*/ 9 h 394"/>
                <a:gd name="T30" fmla="*/ 217 w 394"/>
                <a:gd name="T31" fmla="*/ 1 h 394"/>
                <a:gd name="T32" fmla="*/ 177 w 394"/>
                <a:gd name="T33" fmla="*/ 1 h 394"/>
                <a:gd name="T34" fmla="*/ 138 w 394"/>
                <a:gd name="T35" fmla="*/ 9 h 394"/>
                <a:gd name="T36" fmla="*/ 103 w 394"/>
                <a:gd name="T37" fmla="*/ 24 h 394"/>
                <a:gd name="T38" fmla="*/ 72 w 394"/>
                <a:gd name="T39" fmla="*/ 45 h 394"/>
                <a:gd name="T40" fmla="*/ 45 w 394"/>
                <a:gd name="T41" fmla="*/ 71 h 394"/>
                <a:gd name="T42" fmla="*/ 24 w 394"/>
                <a:gd name="T43" fmla="*/ 103 h 394"/>
                <a:gd name="T44" fmla="*/ 9 w 394"/>
                <a:gd name="T45" fmla="*/ 138 h 394"/>
                <a:gd name="T46" fmla="*/ 1 w 394"/>
                <a:gd name="T47" fmla="*/ 176 h 394"/>
                <a:gd name="T48" fmla="*/ 1 w 394"/>
                <a:gd name="T49" fmla="*/ 216 h 394"/>
                <a:gd name="T50" fmla="*/ 9 w 394"/>
                <a:gd name="T51" fmla="*/ 255 h 394"/>
                <a:gd name="T52" fmla="*/ 24 w 394"/>
                <a:gd name="T53" fmla="*/ 290 h 394"/>
                <a:gd name="T54" fmla="*/ 45 w 394"/>
                <a:gd name="T55" fmla="*/ 321 h 394"/>
                <a:gd name="T56" fmla="*/ 72 w 394"/>
                <a:gd name="T57" fmla="*/ 348 h 394"/>
                <a:gd name="T58" fmla="*/ 103 w 394"/>
                <a:gd name="T59" fmla="*/ 369 h 394"/>
                <a:gd name="T60" fmla="*/ 138 w 394"/>
                <a:gd name="T61" fmla="*/ 384 h 394"/>
                <a:gd name="T62" fmla="*/ 177 w 394"/>
                <a:gd name="T63" fmla="*/ 392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94" h="394">
                  <a:moveTo>
                    <a:pt x="197" y="393"/>
                  </a:moveTo>
                  <a:lnTo>
                    <a:pt x="217" y="392"/>
                  </a:lnTo>
                  <a:lnTo>
                    <a:pt x="236" y="389"/>
                  </a:lnTo>
                  <a:lnTo>
                    <a:pt x="255" y="384"/>
                  </a:lnTo>
                  <a:lnTo>
                    <a:pt x="273" y="377"/>
                  </a:lnTo>
                  <a:lnTo>
                    <a:pt x="290" y="369"/>
                  </a:lnTo>
                  <a:lnTo>
                    <a:pt x="307" y="359"/>
                  </a:lnTo>
                  <a:lnTo>
                    <a:pt x="322" y="348"/>
                  </a:lnTo>
                  <a:lnTo>
                    <a:pt x="336" y="335"/>
                  </a:lnTo>
                  <a:lnTo>
                    <a:pt x="348" y="321"/>
                  </a:lnTo>
                  <a:lnTo>
                    <a:pt x="360" y="306"/>
                  </a:lnTo>
                  <a:lnTo>
                    <a:pt x="369" y="290"/>
                  </a:lnTo>
                  <a:lnTo>
                    <a:pt x="378" y="273"/>
                  </a:lnTo>
                  <a:lnTo>
                    <a:pt x="384" y="255"/>
                  </a:lnTo>
                  <a:lnTo>
                    <a:pt x="389" y="236"/>
                  </a:lnTo>
                  <a:lnTo>
                    <a:pt x="392" y="216"/>
                  </a:lnTo>
                  <a:lnTo>
                    <a:pt x="393" y="196"/>
                  </a:lnTo>
                  <a:lnTo>
                    <a:pt x="392" y="176"/>
                  </a:lnTo>
                  <a:lnTo>
                    <a:pt x="389" y="157"/>
                  </a:lnTo>
                  <a:lnTo>
                    <a:pt x="384" y="138"/>
                  </a:lnTo>
                  <a:lnTo>
                    <a:pt x="378" y="120"/>
                  </a:lnTo>
                  <a:lnTo>
                    <a:pt x="369" y="103"/>
                  </a:lnTo>
                  <a:lnTo>
                    <a:pt x="360" y="87"/>
                  </a:lnTo>
                  <a:lnTo>
                    <a:pt x="348" y="71"/>
                  </a:lnTo>
                  <a:lnTo>
                    <a:pt x="336" y="58"/>
                  </a:lnTo>
                  <a:lnTo>
                    <a:pt x="322" y="45"/>
                  </a:lnTo>
                  <a:lnTo>
                    <a:pt x="307" y="33"/>
                  </a:lnTo>
                  <a:lnTo>
                    <a:pt x="290" y="24"/>
                  </a:lnTo>
                  <a:lnTo>
                    <a:pt x="273" y="15"/>
                  </a:lnTo>
                  <a:lnTo>
                    <a:pt x="255" y="9"/>
                  </a:lnTo>
                  <a:lnTo>
                    <a:pt x="236" y="4"/>
                  </a:lnTo>
                  <a:lnTo>
                    <a:pt x="217" y="1"/>
                  </a:lnTo>
                  <a:lnTo>
                    <a:pt x="197" y="0"/>
                  </a:lnTo>
                  <a:lnTo>
                    <a:pt x="177" y="1"/>
                  </a:lnTo>
                  <a:lnTo>
                    <a:pt x="157" y="4"/>
                  </a:lnTo>
                  <a:lnTo>
                    <a:pt x="138" y="9"/>
                  </a:lnTo>
                  <a:lnTo>
                    <a:pt x="120" y="15"/>
                  </a:lnTo>
                  <a:lnTo>
                    <a:pt x="103" y="24"/>
                  </a:lnTo>
                  <a:lnTo>
                    <a:pt x="87" y="33"/>
                  </a:lnTo>
                  <a:lnTo>
                    <a:pt x="72" y="45"/>
                  </a:lnTo>
                  <a:lnTo>
                    <a:pt x="58" y="58"/>
                  </a:lnTo>
                  <a:lnTo>
                    <a:pt x="45" y="71"/>
                  </a:lnTo>
                  <a:lnTo>
                    <a:pt x="34" y="87"/>
                  </a:lnTo>
                  <a:lnTo>
                    <a:pt x="24" y="103"/>
                  </a:lnTo>
                  <a:lnTo>
                    <a:pt x="16" y="120"/>
                  </a:lnTo>
                  <a:lnTo>
                    <a:pt x="9" y="138"/>
                  </a:lnTo>
                  <a:lnTo>
                    <a:pt x="4" y="157"/>
                  </a:lnTo>
                  <a:lnTo>
                    <a:pt x="1" y="176"/>
                  </a:lnTo>
                  <a:lnTo>
                    <a:pt x="0" y="196"/>
                  </a:lnTo>
                  <a:lnTo>
                    <a:pt x="1" y="216"/>
                  </a:lnTo>
                  <a:lnTo>
                    <a:pt x="4" y="236"/>
                  </a:lnTo>
                  <a:lnTo>
                    <a:pt x="9" y="255"/>
                  </a:lnTo>
                  <a:lnTo>
                    <a:pt x="16" y="273"/>
                  </a:lnTo>
                  <a:lnTo>
                    <a:pt x="24" y="290"/>
                  </a:lnTo>
                  <a:lnTo>
                    <a:pt x="34" y="306"/>
                  </a:lnTo>
                  <a:lnTo>
                    <a:pt x="45" y="321"/>
                  </a:lnTo>
                  <a:lnTo>
                    <a:pt x="58" y="335"/>
                  </a:lnTo>
                  <a:lnTo>
                    <a:pt x="72" y="348"/>
                  </a:lnTo>
                  <a:lnTo>
                    <a:pt x="87" y="359"/>
                  </a:lnTo>
                  <a:lnTo>
                    <a:pt x="103" y="369"/>
                  </a:lnTo>
                  <a:lnTo>
                    <a:pt x="120" y="377"/>
                  </a:lnTo>
                  <a:lnTo>
                    <a:pt x="138" y="384"/>
                  </a:lnTo>
                  <a:lnTo>
                    <a:pt x="157" y="389"/>
                  </a:lnTo>
                  <a:lnTo>
                    <a:pt x="177" y="392"/>
                  </a:lnTo>
                  <a:lnTo>
                    <a:pt x="197" y="393"/>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30" name="Freeform 727"/>
            <p:cNvSpPr>
              <a:spLocks/>
            </p:cNvSpPr>
            <p:nvPr/>
          </p:nvSpPr>
          <p:spPr bwMode="auto">
            <a:xfrm>
              <a:off x="1264" y="3463"/>
              <a:ext cx="379" cy="379"/>
            </a:xfrm>
            <a:custGeom>
              <a:avLst/>
              <a:gdLst>
                <a:gd name="T0" fmla="*/ 208 w 379"/>
                <a:gd name="T1" fmla="*/ 377 h 379"/>
                <a:gd name="T2" fmla="*/ 245 w 379"/>
                <a:gd name="T3" fmla="*/ 370 h 379"/>
                <a:gd name="T4" fmla="*/ 279 w 379"/>
                <a:gd name="T5" fmla="*/ 355 h 379"/>
                <a:gd name="T6" fmla="*/ 309 w 379"/>
                <a:gd name="T7" fmla="*/ 336 h 379"/>
                <a:gd name="T8" fmla="*/ 335 w 379"/>
                <a:gd name="T9" fmla="*/ 310 h 379"/>
                <a:gd name="T10" fmla="*/ 355 w 379"/>
                <a:gd name="T11" fmla="*/ 280 h 379"/>
                <a:gd name="T12" fmla="*/ 369 w 379"/>
                <a:gd name="T13" fmla="*/ 246 h 379"/>
                <a:gd name="T14" fmla="*/ 377 w 379"/>
                <a:gd name="T15" fmla="*/ 209 h 379"/>
                <a:gd name="T16" fmla="*/ 377 w 379"/>
                <a:gd name="T17" fmla="*/ 170 h 379"/>
                <a:gd name="T18" fmla="*/ 369 w 379"/>
                <a:gd name="T19" fmla="*/ 133 h 379"/>
                <a:gd name="T20" fmla="*/ 355 w 379"/>
                <a:gd name="T21" fmla="*/ 99 h 379"/>
                <a:gd name="T22" fmla="*/ 335 w 379"/>
                <a:gd name="T23" fmla="*/ 69 h 379"/>
                <a:gd name="T24" fmla="*/ 309 w 379"/>
                <a:gd name="T25" fmla="*/ 43 h 379"/>
                <a:gd name="T26" fmla="*/ 279 w 379"/>
                <a:gd name="T27" fmla="*/ 23 h 379"/>
                <a:gd name="T28" fmla="*/ 245 w 379"/>
                <a:gd name="T29" fmla="*/ 9 h 379"/>
                <a:gd name="T30" fmla="*/ 208 w 379"/>
                <a:gd name="T31" fmla="*/ 1 h 379"/>
                <a:gd name="T32" fmla="*/ 169 w 379"/>
                <a:gd name="T33" fmla="*/ 1 h 379"/>
                <a:gd name="T34" fmla="*/ 133 w 379"/>
                <a:gd name="T35" fmla="*/ 9 h 379"/>
                <a:gd name="T36" fmla="*/ 98 w 379"/>
                <a:gd name="T37" fmla="*/ 23 h 379"/>
                <a:gd name="T38" fmla="*/ 69 w 379"/>
                <a:gd name="T39" fmla="*/ 43 h 379"/>
                <a:gd name="T40" fmla="*/ 43 w 379"/>
                <a:gd name="T41" fmla="*/ 69 h 379"/>
                <a:gd name="T42" fmla="*/ 23 w 379"/>
                <a:gd name="T43" fmla="*/ 99 h 379"/>
                <a:gd name="T44" fmla="*/ 8 w 379"/>
                <a:gd name="T45" fmla="*/ 133 h 379"/>
                <a:gd name="T46" fmla="*/ 1 w 379"/>
                <a:gd name="T47" fmla="*/ 170 h 379"/>
                <a:gd name="T48" fmla="*/ 1 w 379"/>
                <a:gd name="T49" fmla="*/ 209 h 379"/>
                <a:gd name="T50" fmla="*/ 8 w 379"/>
                <a:gd name="T51" fmla="*/ 246 h 379"/>
                <a:gd name="T52" fmla="*/ 23 w 379"/>
                <a:gd name="T53" fmla="*/ 280 h 379"/>
                <a:gd name="T54" fmla="*/ 43 w 379"/>
                <a:gd name="T55" fmla="*/ 310 h 379"/>
                <a:gd name="T56" fmla="*/ 69 w 379"/>
                <a:gd name="T57" fmla="*/ 336 h 379"/>
                <a:gd name="T58" fmla="*/ 98 w 379"/>
                <a:gd name="T59" fmla="*/ 355 h 379"/>
                <a:gd name="T60" fmla="*/ 133 w 379"/>
                <a:gd name="T61" fmla="*/ 370 h 379"/>
                <a:gd name="T62" fmla="*/ 169 w 379"/>
                <a:gd name="T63" fmla="*/ 377 h 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9" h="379">
                  <a:moveTo>
                    <a:pt x="189" y="378"/>
                  </a:moveTo>
                  <a:lnTo>
                    <a:pt x="208" y="377"/>
                  </a:lnTo>
                  <a:lnTo>
                    <a:pt x="226" y="375"/>
                  </a:lnTo>
                  <a:lnTo>
                    <a:pt x="245" y="370"/>
                  </a:lnTo>
                  <a:lnTo>
                    <a:pt x="263" y="363"/>
                  </a:lnTo>
                  <a:lnTo>
                    <a:pt x="279" y="355"/>
                  </a:lnTo>
                  <a:lnTo>
                    <a:pt x="294" y="347"/>
                  </a:lnTo>
                  <a:lnTo>
                    <a:pt x="309" y="336"/>
                  </a:lnTo>
                  <a:lnTo>
                    <a:pt x="323" y="323"/>
                  </a:lnTo>
                  <a:lnTo>
                    <a:pt x="335" y="310"/>
                  </a:lnTo>
                  <a:lnTo>
                    <a:pt x="346" y="295"/>
                  </a:lnTo>
                  <a:lnTo>
                    <a:pt x="355" y="280"/>
                  </a:lnTo>
                  <a:lnTo>
                    <a:pt x="363" y="263"/>
                  </a:lnTo>
                  <a:lnTo>
                    <a:pt x="369" y="246"/>
                  </a:lnTo>
                  <a:lnTo>
                    <a:pt x="374" y="227"/>
                  </a:lnTo>
                  <a:lnTo>
                    <a:pt x="377" y="209"/>
                  </a:lnTo>
                  <a:lnTo>
                    <a:pt x="378" y="189"/>
                  </a:lnTo>
                  <a:lnTo>
                    <a:pt x="377" y="170"/>
                  </a:lnTo>
                  <a:lnTo>
                    <a:pt x="374" y="152"/>
                  </a:lnTo>
                  <a:lnTo>
                    <a:pt x="369" y="133"/>
                  </a:lnTo>
                  <a:lnTo>
                    <a:pt x="363" y="116"/>
                  </a:lnTo>
                  <a:lnTo>
                    <a:pt x="355" y="99"/>
                  </a:lnTo>
                  <a:lnTo>
                    <a:pt x="346" y="84"/>
                  </a:lnTo>
                  <a:lnTo>
                    <a:pt x="335" y="69"/>
                  </a:lnTo>
                  <a:lnTo>
                    <a:pt x="323" y="56"/>
                  </a:lnTo>
                  <a:lnTo>
                    <a:pt x="309" y="43"/>
                  </a:lnTo>
                  <a:lnTo>
                    <a:pt x="294" y="32"/>
                  </a:lnTo>
                  <a:lnTo>
                    <a:pt x="279" y="23"/>
                  </a:lnTo>
                  <a:lnTo>
                    <a:pt x="263" y="15"/>
                  </a:lnTo>
                  <a:lnTo>
                    <a:pt x="245" y="9"/>
                  </a:lnTo>
                  <a:lnTo>
                    <a:pt x="226" y="4"/>
                  </a:lnTo>
                  <a:lnTo>
                    <a:pt x="208" y="1"/>
                  </a:lnTo>
                  <a:lnTo>
                    <a:pt x="189" y="0"/>
                  </a:lnTo>
                  <a:lnTo>
                    <a:pt x="169" y="1"/>
                  </a:lnTo>
                  <a:lnTo>
                    <a:pt x="151" y="4"/>
                  </a:lnTo>
                  <a:lnTo>
                    <a:pt x="133" y="9"/>
                  </a:lnTo>
                  <a:lnTo>
                    <a:pt x="115" y="15"/>
                  </a:lnTo>
                  <a:lnTo>
                    <a:pt x="98" y="23"/>
                  </a:lnTo>
                  <a:lnTo>
                    <a:pt x="83" y="32"/>
                  </a:lnTo>
                  <a:lnTo>
                    <a:pt x="69" y="43"/>
                  </a:lnTo>
                  <a:lnTo>
                    <a:pt x="55" y="56"/>
                  </a:lnTo>
                  <a:lnTo>
                    <a:pt x="43" y="69"/>
                  </a:lnTo>
                  <a:lnTo>
                    <a:pt x="32" y="84"/>
                  </a:lnTo>
                  <a:lnTo>
                    <a:pt x="23" y="99"/>
                  </a:lnTo>
                  <a:lnTo>
                    <a:pt x="15" y="116"/>
                  </a:lnTo>
                  <a:lnTo>
                    <a:pt x="8" y="133"/>
                  </a:lnTo>
                  <a:lnTo>
                    <a:pt x="4" y="152"/>
                  </a:lnTo>
                  <a:lnTo>
                    <a:pt x="1" y="170"/>
                  </a:lnTo>
                  <a:lnTo>
                    <a:pt x="0" y="189"/>
                  </a:lnTo>
                  <a:lnTo>
                    <a:pt x="1" y="209"/>
                  </a:lnTo>
                  <a:lnTo>
                    <a:pt x="4" y="227"/>
                  </a:lnTo>
                  <a:lnTo>
                    <a:pt x="8" y="246"/>
                  </a:lnTo>
                  <a:lnTo>
                    <a:pt x="15" y="263"/>
                  </a:lnTo>
                  <a:lnTo>
                    <a:pt x="23" y="280"/>
                  </a:lnTo>
                  <a:lnTo>
                    <a:pt x="32" y="295"/>
                  </a:lnTo>
                  <a:lnTo>
                    <a:pt x="43" y="310"/>
                  </a:lnTo>
                  <a:lnTo>
                    <a:pt x="55" y="323"/>
                  </a:lnTo>
                  <a:lnTo>
                    <a:pt x="69" y="336"/>
                  </a:lnTo>
                  <a:lnTo>
                    <a:pt x="83" y="347"/>
                  </a:lnTo>
                  <a:lnTo>
                    <a:pt x="98" y="355"/>
                  </a:lnTo>
                  <a:lnTo>
                    <a:pt x="115" y="363"/>
                  </a:lnTo>
                  <a:lnTo>
                    <a:pt x="133" y="370"/>
                  </a:lnTo>
                  <a:lnTo>
                    <a:pt x="151" y="375"/>
                  </a:lnTo>
                  <a:lnTo>
                    <a:pt x="169" y="377"/>
                  </a:lnTo>
                  <a:lnTo>
                    <a:pt x="189" y="378"/>
                  </a:lnTo>
                </a:path>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31" name="Freeform 728"/>
            <p:cNvSpPr>
              <a:spLocks/>
            </p:cNvSpPr>
            <p:nvPr/>
          </p:nvSpPr>
          <p:spPr bwMode="auto">
            <a:xfrm>
              <a:off x="1264" y="3463"/>
              <a:ext cx="385" cy="385"/>
            </a:xfrm>
            <a:custGeom>
              <a:avLst/>
              <a:gdLst>
                <a:gd name="T0" fmla="*/ 211 w 385"/>
                <a:gd name="T1" fmla="*/ 383 h 385"/>
                <a:gd name="T2" fmla="*/ 249 w 385"/>
                <a:gd name="T3" fmla="*/ 376 h 385"/>
                <a:gd name="T4" fmla="*/ 283 w 385"/>
                <a:gd name="T5" fmla="*/ 361 h 385"/>
                <a:gd name="T6" fmla="*/ 314 w 385"/>
                <a:gd name="T7" fmla="*/ 341 h 385"/>
                <a:gd name="T8" fmla="*/ 340 w 385"/>
                <a:gd name="T9" fmla="*/ 315 h 385"/>
                <a:gd name="T10" fmla="*/ 361 w 385"/>
                <a:gd name="T11" fmla="*/ 284 h 385"/>
                <a:gd name="T12" fmla="*/ 375 w 385"/>
                <a:gd name="T13" fmla="*/ 250 h 385"/>
                <a:gd name="T14" fmla="*/ 383 w 385"/>
                <a:gd name="T15" fmla="*/ 212 h 385"/>
                <a:gd name="T16" fmla="*/ 383 w 385"/>
                <a:gd name="T17" fmla="*/ 173 h 385"/>
                <a:gd name="T18" fmla="*/ 375 w 385"/>
                <a:gd name="T19" fmla="*/ 135 h 385"/>
                <a:gd name="T20" fmla="*/ 361 w 385"/>
                <a:gd name="T21" fmla="*/ 101 h 385"/>
                <a:gd name="T22" fmla="*/ 340 w 385"/>
                <a:gd name="T23" fmla="*/ 70 h 385"/>
                <a:gd name="T24" fmla="*/ 314 w 385"/>
                <a:gd name="T25" fmla="*/ 44 h 385"/>
                <a:gd name="T26" fmla="*/ 283 w 385"/>
                <a:gd name="T27" fmla="*/ 23 h 385"/>
                <a:gd name="T28" fmla="*/ 249 w 385"/>
                <a:gd name="T29" fmla="*/ 9 h 385"/>
                <a:gd name="T30" fmla="*/ 211 w 385"/>
                <a:gd name="T31" fmla="*/ 1 h 385"/>
                <a:gd name="T32" fmla="*/ 172 w 385"/>
                <a:gd name="T33" fmla="*/ 1 h 385"/>
                <a:gd name="T34" fmla="*/ 135 w 385"/>
                <a:gd name="T35" fmla="*/ 9 h 385"/>
                <a:gd name="T36" fmla="*/ 100 w 385"/>
                <a:gd name="T37" fmla="*/ 23 h 385"/>
                <a:gd name="T38" fmla="*/ 70 w 385"/>
                <a:gd name="T39" fmla="*/ 44 h 385"/>
                <a:gd name="T40" fmla="*/ 44 w 385"/>
                <a:gd name="T41" fmla="*/ 70 h 385"/>
                <a:gd name="T42" fmla="*/ 23 w 385"/>
                <a:gd name="T43" fmla="*/ 101 h 385"/>
                <a:gd name="T44" fmla="*/ 8 w 385"/>
                <a:gd name="T45" fmla="*/ 135 h 385"/>
                <a:gd name="T46" fmla="*/ 1 w 385"/>
                <a:gd name="T47" fmla="*/ 173 h 385"/>
                <a:gd name="T48" fmla="*/ 1 w 385"/>
                <a:gd name="T49" fmla="*/ 212 h 385"/>
                <a:gd name="T50" fmla="*/ 8 w 385"/>
                <a:gd name="T51" fmla="*/ 250 h 385"/>
                <a:gd name="T52" fmla="*/ 23 w 385"/>
                <a:gd name="T53" fmla="*/ 284 h 385"/>
                <a:gd name="T54" fmla="*/ 44 w 385"/>
                <a:gd name="T55" fmla="*/ 315 h 385"/>
                <a:gd name="T56" fmla="*/ 70 w 385"/>
                <a:gd name="T57" fmla="*/ 341 h 385"/>
                <a:gd name="T58" fmla="*/ 100 w 385"/>
                <a:gd name="T59" fmla="*/ 361 h 385"/>
                <a:gd name="T60" fmla="*/ 135 w 385"/>
                <a:gd name="T61" fmla="*/ 376 h 385"/>
                <a:gd name="T62" fmla="*/ 172 w 385"/>
                <a:gd name="T63" fmla="*/ 383 h 3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85" h="385">
                  <a:moveTo>
                    <a:pt x="192" y="384"/>
                  </a:moveTo>
                  <a:lnTo>
                    <a:pt x="211" y="383"/>
                  </a:lnTo>
                  <a:lnTo>
                    <a:pt x="230" y="381"/>
                  </a:lnTo>
                  <a:lnTo>
                    <a:pt x="249" y="376"/>
                  </a:lnTo>
                  <a:lnTo>
                    <a:pt x="267" y="369"/>
                  </a:lnTo>
                  <a:lnTo>
                    <a:pt x="283" y="361"/>
                  </a:lnTo>
                  <a:lnTo>
                    <a:pt x="299" y="352"/>
                  </a:lnTo>
                  <a:lnTo>
                    <a:pt x="314" y="341"/>
                  </a:lnTo>
                  <a:lnTo>
                    <a:pt x="328" y="328"/>
                  </a:lnTo>
                  <a:lnTo>
                    <a:pt x="340" y="315"/>
                  </a:lnTo>
                  <a:lnTo>
                    <a:pt x="351" y="300"/>
                  </a:lnTo>
                  <a:lnTo>
                    <a:pt x="361" y="284"/>
                  </a:lnTo>
                  <a:lnTo>
                    <a:pt x="369" y="267"/>
                  </a:lnTo>
                  <a:lnTo>
                    <a:pt x="375" y="250"/>
                  </a:lnTo>
                  <a:lnTo>
                    <a:pt x="380" y="231"/>
                  </a:lnTo>
                  <a:lnTo>
                    <a:pt x="383" y="212"/>
                  </a:lnTo>
                  <a:lnTo>
                    <a:pt x="384" y="192"/>
                  </a:lnTo>
                  <a:lnTo>
                    <a:pt x="383" y="173"/>
                  </a:lnTo>
                  <a:lnTo>
                    <a:pt x="380" y="154"/>
                  </a:lnTo>
                  <a:lnTo>
                    <a:pt x="375" y="135"/>
                  </a:lnTo>
                  <a:lnTo>
                    <a:pt x="369" y="118"/>
                  </a:lnTo>
                  <a:lnTo>
                    <a:pt x="361" y="101"/>
                  </a:lnTo>
                  <a:lnTo>
                    <a:pt x="351" y="85"/>
                  </a:lnTo>
                  <a:lnTo>
                    <a:pt x="340" y="70"/>
                  </a:lnTo>
                  <a:lnTo>
                    <a:pt x="328" y="57"/>
                  </a:lnTo>
                  <a:lnTo>
                    <a:pt x="314" y="44"/>
                  </a:lnTo>
                  <a:lnTo>
                    <a:pt x="299" y="33"/>
                  </a:lnTo>
                  <a:lnTo>
                    <a:pt x="283" y="23"/>
                  </a:lnTo>
                  <a:lnTo>
                    <a:pt x="267" y="15"/>
                  </a:lnTo>
                  <a:lnTo>
                    <a:pt x="249" y="9"/>
                  </a:lnTo>
                  <a:lnTo>
                    <a:pt x="230" y="4"/>
                  </a:lnTo>
                  <a:lnTo>
                    <a:pt x="211" y="1"/>
                  </a:lnTo>
                  <a:lnTo>
                    <a:pt x="192" y="0"/>
                  </a:lnTo>
                  <a:lnTo>
                    <a:pt x="172" y="1"/>
                  </a:lnTo>
                  <a:lnTo>
                    <a:pt x="153" y="4"/>
                  </a:lnTo>
                  <a:lnTo>
                    <a:pt x="135" y="9"/>
                  </a:lnTo>
                  <a:lnTo>
                    <a:pt x="117" y="15"/>
                  </a:lnTo>
                  <a:lnTo>
                    <a:pt x="100" y="23"/>
                  </a:lnTo>
                  <a:lnTo>
                    <a:pt x="84" y="33"/>
                  </a:lnTo>
                  <a:lnTo>
                    <a:pt x="70" y="44"/>
                  </a:lnTo>
                  <a:lnTo>
                    <a:pt x="56" y="57"/>
                  </a:lnTo>
                  <a:lnTo>
                    <a:pt x="44" y="70"/>
                  </a:lnTo>
                  <a:lnTo>
                    <a:pt x="32" y="85"/>
                  </a:lnTo>
                  <a:lnTo>
                    <a:pt x="23" y="101"/>
                  </a:lnTo>
                  <a:lnTo>
                    <a:pt x="15" y="118"/>
                  </a:lnTo>
                  <a:lnTo>
                    <a:pt x="8" y="135"/>
                  </a:lnTo>
                  <a:lnTo>
                    <a:pt x="4" y="154"/>
                  </a:lnTo>
                  <a:lnTo>
                    <a:pt x="1" y="173"/>
                  </a:lnTo>
                  <a:lnTo>
                    <a:pt x="0" y="192"/>
                  </a:lnTo>
                  <a:lnTo>
                    <a:pt x="1" y="212"/>
                  </a:lnTo>
                  <a:lnTo>
                    <a:pt x="4" y="231"/>
                  </a:lnTo>
                  <a:lnTo>
                    <a:pt x="8" y="250"/>
                  </a:lnTo>
                  <a:lnTo>
                    <a:pt x="15" y="267"/>
                  </a:lnTo>
                  <a:lnTo>
                    <a:pt x="23" y="284"/>
                  </a:lnTo>
                  <a:lnTo>
                    <a:pt x="32" y="300"/>
                  </a:lnTo>
                  <a:lnTo>
                    <a:pt x="44" y="315"/>
                  </a:lnTo>
                  <a:lnTo>
                    <a:pt x="56" y="328"/>
                  </a:lnTo>
                  <a:lnTo>
                    <a:pt x="70" y="341"/>
                  </a:lnTo>
                  <a:lnTo>
                    <a:pt x="84" y="352"/>
                  </a:lnTo>
                  <a:lnTo>
                    <a:pt x="100" y="361"/>
                  </a:lnTo>
                  <a:lnTo>
                    <a:pt x="117" y="369"/>
                  </a:lnTo>
                  <a:lnTo>
                    <a:pt x="135" y="376"/>
                  </a:lnTo>
                  <a:lnTo>
                    <a:pt x="153" y="381"/>
                  </a:lnTo>
                  <a:lnTo>
                    <a:pt x="172" y="383"/>
                  </a:lnTo>
                </a:path>
              </a:pathLst>
            </a:custGeom>
            <a:noFill/>
            <a:ln w="12700" cap="rnd" cmpd="sng">
              <a:solidFill>
                <a:srgbClr val="CECECE"/>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32" name="Freeform 729"/>
            <p:cNvSpPr>
              <a:spLocks/>
            </p:cNvSpPr>
            <p:nvPr/>
          </p:nvSpPr>
          <p:spPr bwMode="auto">
            <a:xfrm>
              <a:off x="1394" y="3807"/>
              <a:ext cx="14" cy="19"/>
            </a:xfrm>
            <a:custGeom>
              <a:avLst/>
              <a:gdLst>
                <a:gd name="T0" fmla="*/ 8 w 14"/>
                <a:gd name="T1" fmla="*/ 6 h 19"/>
                <a:gd name="T2" fmla="*/ 8 w 14"/>
                <a:gd name="T3" fmla="*/ 5 h 19"/>
                <a:gd name="T4" fmla="*/ 8 w 14"/>
                <a:gd name="T5" fmla="*/ 5 h 19"/>
                <a:gd name="T6" fmla="*/ 8 w 14"/>
                <a:gd name="T7" fmla="*/ 5 h 19"/>
                <a:gd name="T8" fmla="*/ 8 w 14"/>
                <a:gd name="T9" fmla="*/ 4 h 19"/>
                <a:gd name="T10" fmla="*/ 9 w 14"/>
                <a:gd name="T11" fmla="*/ 4 h 19"/>
                <a:gd name="T12" fmla="*/ 10 w 14"/>
                <a:gd name="T13" fmla="*/ 4 h 19"/>
                <a:gd name="T14" fmla="*/ 10 w 14"/>
                <a:gd name="T15" fmla="*/ 4 h 19"/>
                <a:gd name="T16" fmla="*/ 10 w 14"/>
                <a:gd name="T17" fmla="*/ 5 h 19"/>
                <a:gd name="T18" fmla="*/ 11 w 14"/>
                <a:gd name="T19" fmla="*/ 5 h 19"/>
                <a:gd name="T20" fmla="*/ 11 w 14"/>
                <a:gd name="T21" fmla="*/ 5 h 19"/>
                <a:gd name="T22" fmla="*/ 12 w 14"/>
                <a:gd name="T23" fmla="*/ 6 h 19"/>
                <a:gd name="T24" fmla="*/ 12 w 14"/>
                <a:gd name="T25" fmla="*/ 7 h 19"/>
                <a:gd name="T26" fmla="*/ 12 w 14"/>
                <a:gd name="T27" fmla="*/ 8 h 19"/>
                <a:gd name="T28" fmla="*/ 12 w 14"/>
                <a:gd name="T29" fmla="*/ 8 h 19"/>
                <a:gd name="T30" fmla="*/ 13 w 14"/>
                <a:gd name="T31" fmla="*/ 8 h 19"/>
                <a:gd name="T32" fmla="*/ 12 w 14"/>
                <a:gd name="T33" fmla="*/ 4 h 19"/>
                <a:gd name="T34" fmla="*/ 2 w 14"/>
                <a:gd name="T35" fmla="*/ 0 h 19"/>
                <a:gd name="T36" fmla="*/ 0 w 14"/>
                <a:gd name="T37" fmla="*/ 4 h 19"/>
                <a:gd name="T38" fmla="*/ 1 w 14"/>
                <a:gd name="T39" fmla="*/ 4 h 19"/>
                <a:gd name="T40" fmla="*/ 1 w 14"/>
                <a:gd name="T41" fmla="*/ 3 h 19"/>
                <a:gd name="T42" fmla="*/ 2 w 14"/>
                <a:gd name="T43" fmla="*/ 3 h 19"/>
                <a:gd name="T44" fmla="*/ 2 w 14"/>
                <a:gd name="T45" fmla="*/ 2 h 19"/>
                <a:gd name="T46" fmla="*/ 3 w 14"/>
                <a:gd name="T47" fmla="*/ 2 h 19"/>
                <a:gd name="T48" fmla="*/ 3 w 14"/>
                <a:gd name="T49" fmla="*/ 2 h 19"/>
                <a:gd name="T50" fmla="*/ 4 w 14"/>
                <a:gd name="T51" fmla="*/ 2 h 19"/>
                <a:gd name="T52" fmla="*/ 5 w 14"/>
                <a:gd name="T53" fmla="*/ 2 h 19"/>
                <a:gd name="T54" fmla="*/ 5 w 14"/>
                <a:gd name="T55" fmla="*/ 2 h 19"/>
                <a:gd name="T56" fmla="*/ 5 w 14"/>
                <a:gd name="T57" fmla="*/ 3 h 19"/>
                <a:gd name="T58" fmla="*/ 6 w 14"/>
                <a:gd name="T59" fmla="*/ 3 h 19"/>
                <a:gd name="T60" fmla="*/ 6 w 14"/>
                <a:gd name="T61" fmla="*/ 4 h 19"/>
                <a:gd name="T62" fmla="*/ 5 w 14"/>
                <a:gd name="T63" fmla="*/ 5 h 19"/>
                <a:gd name="T64" fmla="*/ 3 w 14"/>
                <a:gd name="T65" fmla="*/ 14 h 19"/>
                <a:gd name="T66" fmla="*/ 3 w 14"/>
                <a:gd name="T67" fmla="*/ 14 h 19"/>
                <a:gd name="T68" fmla="*/ 3 w 14"/>
                <a:gd name="T69" fmla="*/ 15 h 19"/>
                <a:gd name="T70" fmla="*/ 2 w 14"/>
                <a:gd name="T71" fmla="*/ 15 h 19"/>
                <a:gd name="T72" fmla="*/ 2 w 14"/>
                <a:gd name="T73" fmla="*/ 16 h 19"/>
                <a:gd name="T74" fmla="*/ 1 w 14"/>
                <a:gd name="T75" fmla="*/ 16 h 19"/>
                <a:gd name="T76" fmla="*/ 1 w 14"/>
                <a:gd name="T77" fmla="*/ 15 h 19"/>
                <a:gd name="T78" fmla="*/ 1 w 14"/>
                <a:gd name="T79" fmla="*/ 16 h 19"/>
                <a:gd name="T80" fmla="*/ 6 w 14"/>
                <a:gd name="T81" fmla="*/ 18 h 19"/>
                <a:gd name="T82" fmla="*/ 6 w 14"/>
                <a:gd name="T83" fmla="*/ 17 h 19"/>
                <a:gd name="T84" fmla="*/ 5 w 14"/>
                <a:gd name="T85" fmla="*/ 17 h 19"/>
                <a:gd name="T86" fmla="*/ 5 w 14"/>
                <a:gd name="T87" fmla="*/ 17 h 19"/>
                <a:gd name="T88" fmla="*/ 5 w 14"/>
                <a:gd name="T89" fmla="*/ 16 h 19"/>
                <a:gd name="T90" fmla="*/ 5 w 14"/>
                <a:gd name="T91" fmla="*/ 15 h 19"/>
                <a:gd name="T92" fmla="*/ 5 w 14"/>
                <a:gd name="T93" fmla="*/ 14 h 19"/>
                <a:gd name="T94" fmla="*/ 8 w 14"/>
                <a:gd name="T95" fmla="*/ 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4" h="19">
                  <a:moveTo>
                    <a:pt x="8" y="6"/>
                  </a:moveTo>
                  <a:lnTo>
                    <a:pt x="8" y="5"/>
                  </a:lnTo>
                  <a:lnTo>
                    <a:pt x="8" y="5"/>
                  </a:lnTo>
                  <a:lnTo>
                    <a:pt x="8" y="5"/>
                  </a:lnTo>
                  <a:lnTo>
                    <a:pt x="8" y="4"/>
                  </a:lnTo>
                  <a:lnTo>
                    <a:pt x="9" y="4"/>
                  </a:lnTo>
                  <a:lnTo>
                    <a:pt x="10" y="4"/>
                  </a:lnTo>
                  <a:lnTo>
                    <a:pt x="10" y="4"/>
                  </a:lnTo>
                  <a:lnTo>
                    <a:pt x="10" y="5"/>
                  </a:lnTo>
                  <a:lnTo>
                    <a:pt x="11" y="5"/>
                  </a:lnTo>
                  <a:lnTo>
                    <a:pt x="11" y="5"/>
                  </a:lnTo>
                  <a:lnTo>
                    <a:pt x="12" y="6"/>
                  </a:lnTo>
                  <a:lnTo>
                    <a:pt x="12" y="7"/>
                  </a:lnTo>
                  <a:lnTo>
                    <a:pt x="12" y="8"/>
                  </a:lnTo>
                  <a:lnTo>
                    <a:pt x="12" y="8"/>
                  </a:lnTo>
                  <a:lnTo>
                    <a:pt x="13" y="8"/>
                  </a:lnTo>
                  <a:lnTo>
                    <a:pt x="12" y="4"/>
                  </a:lnTo>
                  <a:lnTo>
                    <a:pt x="2" y="0"/>
                  </a:lnTo>
                  <a:lnTo>
                    <a:pt x="0" y="4"/>
                  </a:lnTo>
                  <a:lnTo>
                    <a:pt x="1" y="4"/>
                  </a:lnTo>
                  <a:lnTo>
                    <a:pt x="1" y="3"/>
                  </a:lnTo>
                  <a:lnTo>
                    <a:pt x="2" y="3"/>
                  </a:lnTo>
                  <a:lnTo>
                    <a:pt x="2" y="2"/>
                  </a:lnTo>
                  <a:lnTo>
                    <a:pt x="3" y="2"/>
                  </a:lnTo>
                  <a:lnTo>
                    <a:pt x="3" y="2"/>
                  </a:lnTo>
                  <a:lnTo>
                    <a:pt x="4" y="2"/>
                  </a:lnTo>
                  <a:lnTo>
                    <a:pt x="5" y="2"/>
                  </a:lnTo>
                  <a:lnTo>
                    <a:pt x="5" y="2"/>
                  </a:lnTo>
                  <a:lnTo>
                    <a:pt x="5" y="3"/>
                  </a:lnTo>
                  <a:lnTo>
                    <a:pt x="6" y="3"/>
                  </a:lnTo>
                  <a:lnTo>
                    <a:pt x="6" y="4"/>
                  </a:lnTo>
                  <a:lnTo>
                    <a:pt x="5" y="5"/>
                  </a:lnTo>
                  <a:lnTo>
                    <a:pt x="3" y="14"/>
                  </a:lnTo>
                  <a:lnTo>
                    <a:pt x="3" y="14"/>
                  </a:lnTo>
                  <a:lnTo>
                    <a:pt x="3" y="15"/>
                  </a:lnTo>
                  <a:lnTo>
                    <a:pt x="2" y="15"/>
                  </a:lnTo>
                  <a:lnTo>
                    <a:pt x="2" y="16"/>
                  </a:lnTo>
                  <a:lnTo>
                    <a:pt x="1" y="16"/>
                  </a:lnTo>
                  <a:lnTo>
                    <a:pt x="1" y="15"/>
                  </a:lnTo>
                  <a:lnTo>
                    <a:pt x="1" y="16"/>
                  </a:lnTo>
                  <a:lnTo>
                    <a:pt x="6" y="18"/>
                  </a:lnTo>
                  <a:lnTo>
                    <a:pt x="6" y="17"/>
                  </a:lnTo>
                  <a:lnTo>
                    <a:pt x="5" y="17"/>
                  </a:lnTo>
                  <a:lnTo>
                    <a:pt x="5" y="17"/>
                  </a:lnTo>
                  <a:lnTo>
                    <a:pt x="5" y="16"/>
                  </a:lnTo>
                  <a:lnTo>
                    <a:pt x="5" y="15"/>
                  </a:lnTo>
                  <a:lnTo>
                    <a:pt x="5" y="14"/>
                  </a:lnTo>
                  <a:lnTo>
                    <a:pt x="8" y="6"/>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33" name="Freeform 730"/>
            <p:cNvSpPr>
              <a:spLocks/>
            </p:cNvSpPr>
            <p:nvPr/>
          </p:nvSpPr>
          <p:spPr bwMode="auto">
            <a:xfrm>
              <a:off x="1407" y="3814"/>
              <a:ext cx="15" cy="17"/>
            </a:xfrm>
            <a:custGeom>
              <a:avLst/>
              <a:gdLst>
                <a:gd name="T0" fmla="*/ 5 w 15"/>
                <a:gd name="T1" fmla="*/ 9 h 17"/>
                <a:gd name="T2" fmla="*/ 5 w 15"/>
                <a:gd name="T3" fmla="*/ 9 h 17"/>
                <a:gd name="T4" fmla="*/ 4 w 15"/>
                <a:gd name="T5" fmla="*/ 9 h 17"/>
                <a:gd name="T6" fmla="*/ 4 w 15"/>
                <a:gd name="T7" fmla="*/ 10 h 17"/>
                <a:gd name="T8" fmla="*/ 4 w 15"/>
                <a:gd name="T9" fmla="*/ 11 h 17"/>
                <a:gd name="T10" fmla="*/ 4 w 15"/>
                <a:gd name="T11" fmla="*/ 11 h 17"/>
                <a:gd name="T12" fmla="*/ 4 w 15"/>
                <a:gd name="T13" fmla="*/ 12 h 17"/>
                <a:gd name="T14" fmla="*/ 3 w 15"/>
                <a:gd name="T15" fmla="*/ 12 h 17"/>
                <a:gd name="T16" fmla="*/ 4 w 15"/>
                <a:gd name="T17" fmla="*/ 12 h 17"/>
                <a:gd name="T18" fmla="*/ 4 w 15"/>
                <a:gd name="T19" fmla="*/ 13 h 17"/>
                <a:gd name="T20" fmla="*/ 4 w 15"/>
                <a:gd name="T21" fmla="*/ 14 h 17"/>
                <a:gd name="T22" fmla="*/ 5 w 15"/>
                <a:gd name="T23" fmla="*/ 14 h 17"/>
                <a:gd name="T24" fmla="*/ 5 w 15"/>
                <a:gd name="T25" fmla="*/ 15 h 17"/>
                <a:gd name="T26" fmla="*/ 0 w 15"/>
                <a:gd name="T27" fmla="*/ 13 h 17"/>
                <a:gd name="T28" fmla="*/ 0 w 15"/>
                <a:gd name="T29" fmla="*/ 12 h 17"/>
                <a:gd name="T30" fmla="*/ 1 w 15"/>
                <a:gd name="T31" fmla="*/ 13 h 17"/>
                <a:gd name="T32" fmla="*/ 1 w 15"/>
                <a:gd name="T33" fmla="*/ 12 h 17"/>
                <a:gd name="T34" fmla="*/ 2 w 15"/>
                <a:gd name="T35" fmla="*/ 12 h 17"/>
                <a:gd name="T36" fmla="*/ 2 w 15"/>
                <a:gd name="T37" fmla="*/ 12 h 17"/>
                <a:gd name="T38" fmla="*/ 3 w 15"/>
                <a:gd name="T39" fmla="*/ 11 h 17"/>
                <a:gd name="T40" fmla="*/ 3 w 15"/>
                <a:gd name="T41" fmla="*/ 10 h 17"/>
                <a:gd name="T42" fmla="*/ 8 w 15"/>
                <a:gd name="T43" fmla="*/ 0 h 17"/>
                <a:gd name="T44" fmla="*/ 11 w 15"/>
                <a:gd name="T45" fmla="*/ 0 h 17"/>
                <a:gd name="T46" fmla="*/ 12 w 15"/>
                <a:gd name="T47" fmla="*/ 12 h 17"/>
                <a:gd name="T48" fmla="*/ 12 w 15"/>
                <a:gd name="T49" fmla="*/ 12 h 17"/>
                <a:gd name="T50" fmla="*/ 12 w 15"/>
                <a:gd name="T51" fmla="*/ 13 h 17"/>
                <a:gd name="T52" fmla="*/ 13 w 15"/>
                <a:gd name="T53" fmla="*/ 14 h 17"/>
                <a:gd name="T54" fmla="*/ 13 w 15"/>
                <a:gd name="T55" fmla="*/ 15 h 17"/>
                <a:gd name="T56" fmla="*/ 13 w 15"/>
                <a:gd name="T57" fmla="*/ 15 h 17"/>
                <a:gd name="T58" fmla="*/ 13 w 15"/>
                <a:gd name="T59" fmla="*/ 15 h 17"/>
                <a:gd name="T60" fmla="*/ 13 w 15"/>
                <a:gd name="T61" fmla="*/ 16 h 17"/>
                <a:gd name="T62" fmla="*/ 14 w 15"/>
                <a:gd name="T63" fmla="*/ 16 h 17"/>
                <a:gd name="T64" fmla="*/ 8 w 15"/>
                <a:gd name="T65" fmla="*/ 15 h 17"/>
                <a:gd name="T66" fmla="*/ 8 w 15"/>
                <a:gd name="T67" fmla="*/ 15 h 17"/>
                <a:gd name="T68" fmla="*/ 9 w 15"/>
                <a:gd name="T69" fmla="*/ 15 h 17"/>
                <a:gd name="T70" fmla="*/ 10 w 15"/>
                <a:gd name="T71" fmla="*/ 15 h 17"/>
                <a:gd name="T72" fmla="*/ 11 w 15"/>
                <a:gd name="T73" fmla="*/ 15 h 17"/>
                <a:gd name="T74" fmla="*/ 11 w 15"/>
                <a:gd name="T75" fmla="*/ 12 h 17"/>
                <a:gd name="T76" fmla="*/ 10 w 15"/>
                <a:gd name="T77" fmla="*/ 10 h 17"/>
                <a:gd name="T78" fmla="*/ 5 w 15"/>
                <a:gd name="T79" fmla="*/ 9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5" h="17">
                  <a:moveTo>
                    <a:pt x="5" y="9"/>
                  </a:moveTo>
                  <a:lnTo>
                    <a:pt x="5" y="9"/>
                  </a:lnTo>
                  <a:lnTo>
                    <a:pt x="4" y="9"/>
                  </a:lnTo>
                  <a:lnTo>
                    <a:pt x="4" y="10"/>
                  </a:lnTo>
                  <a:lnTo>
                    <a:pt x="4" y="11"/>
                  </a:lnTo>
                  <a:lnTo>
                    <a:pt x="4" y="11"/>
                  </a:lnTo>
                  <a:lnTo>
                    <a:pt x="4" y="12"/>
                  </a:lnTo>
                  <a:lnTo>
                    <a:pt x="3" y="12"/>
                  </a:lnTo>
                  <a:lnTo>
                    <a:pt x="4" y="12"/>
                  </a:lnTo>
                  <a:lnTo>
                    <a:pt x="4" y="13"/>
                  </a:lnTo>
                  <a:lnTo>
                    <a:pt x="4" y="14"/>
                  </a:lnTo>
                  <a:lnTo>
                    <a:pt x="5" y="14"/>
                  </a:lnTo>
                  <a:lnTo>
                    <a:pt x="5" y="15"/>
                  </a:lnTo>
                  <a:lnTo>
                    <a:pt x="0" y="13"/>
                  </a:lnTo>
                  <a:lnTo>
                    <a:pt x="0" y="12"/>
                  </a:lnTo>
                  <a:lnTo>
                    <a:pt x="1" y="13"/>
                  </a:lnTo>
                  <a:lnTo>
                    <a:pt x="1" y="12"/>
                  </a:lnTo>
                  <a:lnTo>
                    <a:pt x="2" y="12"/>
                  </a:lnTo>
                  <a:lnTo>
                    <a:pt x="2" y="12"/>
                  </a:lnTo>
                  <a:lnTo>
                    <a:pt x="3" y="11"/>
                  </a:lnTo>
                  <a:lnTo>
                    <a:pt x="3" y="10"/>
                  </a:lnTo>
                  <a:lnTo>
                    <a:pt x="8" y="0"/>
                  </a:lnTo>
                  <a:lnTo>
                    <a:pt x="11" y="0"/>
                  </a:lnTo>
                  <a:lnTo>
                    <a:pt x="12" y="12"/>
                  </a:lnTo>
                  <a:lnTo>
                    <a:pt x="12" y="12"/>
                  </a:lnTo>
                  <a:lnTo>
                    <a:pt x="12" y="13"/>
                  </a:lnTo>
                  <a:lnTo>
                    <a:pt x="13" y="14"/>
                  </a:lnTo>
                  <a:lnTo>
                    <a:pt x="13" y="15"/>
                  </a:lnTo>
                  <a:lnTo>
                    <a:pt x="13" y="15"/>
                  </a:lnTo>
                  <a:lnTo>
                    <a:pt x="13" y="15"/>
                  </a:lnTo>
                  <a:lnTo>
                    <a:pt x="13" y="16"/>
                  </a:lnTo>
                  <a:lnTo>
                    <a:pt x="14" y="16"/>
                  </a:lnTo>
                  <a:lnTo>
                    <a:pt x="8" y="15"/>
                  </a:lnTo>
                  <a:lnTo>
                    <a:pt x="8" y="15"/>
                  </a:lnTo>
                  <a:lnTo>
                    <a:pt x="9" y="15"/>
                  </a:lnTo>
                  <a:lnTo>
                    <a:pt x="10" y="15"/>
                  </a:lnTo>
                  <a:lnTo>
                    <a:pt x="11" y="15"/>
                  </a:lnTo>
                  <a:lnTo>
                    <a:pt x="11" y="12"/>
                  </a:lnTo>
                  <a:lnTo>
                    <a:pt x="10" y="10"/>
                  </a:lnTo>
                  <a:lnTo>
                    <a:pt x="5" y="9"/>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34" name="Freeform 731"/>
            <p:cNvSpPr>
              <a:spLocks/>
            </p:cNvSpPr>
            <p:nvPr/>
          </p:nvSpPr>
          <p:spPr bwMode="auto">
            <a:xfrm>
              <a:off x="1415" y="3817"/>
              <a:ext cx="1" cy="4"/>
            </a:xfrm>
            <a:custGeom>
              <a:avLst/>
              <a:gdLst>
                <a:gd name="T0" fmla="*/ 0 w 1"/>
                <a:gd name="T1" fmla="*/ 3 h 4"/>
                <a:gd name="T2" fmla="*/ 0 w 1"/>
                <a:gd name="T3" fmla="*/ 0 h 4"/>
                <a:gd name="T4" fmla="*/ 0 w 1"/>
                <a:gd name="T5" fmla="*/ 3 h 4"/>
                <a:gd name="T6" fmla="*/ 0 w 1"/>
                <a:gd name="T7" fmla="*/ 3 h 4"/>
              </a:gdLst>
              <a:ahLst/>
              <a:cxnLst>
                <a:cxn ang="0">
                  <a:pos x="T0" y="T1"/>
                </a:cxn>
                <a:cxn ang="0">
                  <a:pos x="T2" y="T3"/>
                </a:cxn>
                <a:cxn ang="0">
                  <a:pos x="T4" y="T5"/>
                </a:cxn>
                <a:cxn ang="0">
                  <a:pos x="T6" y="T7"/>
                </a:cxn>
              </a:cxnLst>
              <a:rect l="0" t="0" r="r" b="b"/>
              <a:pathLst>
                <a:path w="1" h="4">
                  <a:moveTo>
                    <a:pt x="0" y="3"/>
                  </a:moveTo>
                  <a:lnTo>
                    <a:pt x="0" y="0"/>
                  </a:lnTo>
                  <a:lnTo>
                    <a:pt x="0" y="3"/>
                  </a:lnTo>
                  <a:lnTo>
                    <a:pt x="0" y="3"/>
                  </a:lnTo>
                </a:path>
              </a:pathLst>
            </a:custGeom>
            <a:solidFill>
              <a:srgbClr val="B2B2B2"/>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35" name="Freeform 732"/>
            <p:cNvSpPr>
              <a:spLocks/>
            </p:cNvSpPr>
            <p:nvPr/>
          </p:nvSpPr>
          <p:spPr bwMode="auto">
            <a:xfrm>
              <a:off x="1427" y="3817"/>
              <a:ext cx="15" cy="16"/>
            </a:xfrm>
            <a:custGeom>
              <a:avLst/>
              <a:gdLst>
                <a:gd name="T0" fmla="*/ 8 w 15"/>
                <a:gd name="T1" fmla="*/ 3 h 16"/>
                <a:gd name="T2" fmla="*/ 8 w 15"/>
                <a:gd name="T3" fmla="*/ 3 h 16"/>
                <a:gd name="T4" fmla="*/ 8 w 15"/>
                <a:gd name="T5" fmla="*/ 3 h 16"/>
                <a:gd name="T6" fmla="*/ 8 w 15"/>
                <a:gd name="T7" fmla="*/ 2 h 16"/>
                <a:gd name="T8" fmla="*/ 8 w 15"/>
                <a:gd name="T9" fmla="*/ 1 h 16"/>
                <a:gd name="T10" fmla="*/ 9 w 15"/>
                <a:gd name="T11" fmla="*/ 1 h 16"/>
                <a:gd name="T12" fmla="*/ 11 w 15"/>
                <a:gd name="T13" fmla="*/ 1 h 16"/>
                <a:gd name="T14" fmla="*/ 11 w 15"/>
                <a:gd name="T15" fmla="*/ 1 h 16"/>
                <a:gd name="T16" fmla="*/ 11 w 15"/>
                <a:gd name="T17" fmla="*/ 2 h 16"/>
                <a:gd name="T18" fmla="*/ 12 w 15"/>
                <a:gd name="T19" fmla="*/ 2 h 16"/>
                <a:gd name="T20" fmla="*/ 13 w 15"/>
                <a:gd name="T21" fmla="*/ 3 h 16"/>
                <a:gd name="T22" fmla="*/ 13 w 15"/>
                <a:gd name="T23" fmla="*/ 4 h 16"/>
                <a:gd name="T24" fmla="*/ 13 w 15"/>
                <a:gd name="T25" fmla="*/ 4 h 16"/>
                <a:gd name="T26" fmla="*/ 13 w 15"/>
                <a:gd name="T27" fmla="*/ 4 h 16"/>
                <a:gd name="T28" fmla="*/ 14 w 15"/>
                <a:gd name="T29" fmla="*/ 4 h 16"/>
                <a:gd name="T30" fmla="*/ 13 w 15"/>
                <a:gd name="T31" fmla="*/ 1 h 16"/>
                <a:gd name="T32" fmla="*/ 2 w 15"/>
                <a:gd name="T33" fmla="*/ 0 h 16"/>
                <a:gd name="T34" fmla="*/ 0 w 15"/>
                <a:gd name="T35" fmla="*/ 3 h 16"/>
                <a:gd name="T36" fmla="*/ 1 w 15"/>
                <a:gd name="T37" fmla="*/ 4 h 16"/>
                <a:gd name="T38" fmla="*/ 1 w 15"/>
                <a:gd name="T39" fmla="*/ 3 h 16"/>
                <a:gd name="T40" fmla="*/ 2 w 15"/>
                <a:gd name="T41" fmla="*/ 2 h 16"/>
                <a:gd name="T42" fmla="*/ 2 w 15"/>
                <a:gd name="T43" fmla="*/ 1 h 16"/>
                <a:gd name="T44" fmla="*/ 3 w 15"/>
                <a:gd name="T45" fmla="*/ 1 h 16"/>
                <a:gd name="T46" fmla="*/ 4 w 15"/>
                <a:gd name="T47" fmla="*/ 1 h 16"/>
                <a:gd name="T48" fmla="*/ 4 w 15"/>
                <a:gd name="T49" fmla="*/ 1 h 16"/>
                <a:gd name="T50" fmla="*/ 4 w 15"/>
                <a:gd name="T51" fmla="*/ 1 h 16"/>
                <a:gd name="T52" fmla="*/ 5 w 15"/>
                <a:gd name="T53" fmla="*/ 1 h 16"/>
                <a:gd name="T54" fmla="*/ 6 w 15"/>
                <a:gd name="T55" fmla="*/ 1 h 16"/>
                <a:gd name="T56" fmla="*/ 6 w 15"/>
                <a:gd name="T57" fmla="*/ 1 h 16"/>
                <a:gd name="T58" fmla="*/ 6 w 15"/>
                <a:gd name="T59" fmla="*/ 1 h 16"/>
                <a:gd name="T60" fmla="*/ 6 w 15"/>
                <a:gd name="T61" fmla="*/ 2 h 16"/>
                <a:gd name="T62" fmla="*/ 6 w 15"/>
                <a:gd name="T63" fmla="*/ 3 h 16"/>
                <a:gd name="T64" fmla="*/ 6 w 15"/>
                <a:gd name="T65" fmla="*/ 11 h 16"/>
                <a:gd name="T66" fmla="*/ 6 w 15"/>
                <a:gd name="T67" fmla="*/ 12 h 16"/>
                <a:gd name="T68" fmla="*/ 6 w 15"/>
                <a:gd name="T69" fmla="*/ 13 h 16"/>
                <a:gd name="T70" fmla="*/ 5 w 15"/>
                <a:gd name="T71" fmla="*/ 13 h 16"/>
                <a:gd name="T72" fmla="*/ 5 w 15"/>
                <a:gd name="T73" fmla="*/ 14 h 16"/>
                <a:gd name="T74" fmla="*/ 4 w 15"/>
                <a:gd name="T75" fmla="*/ 14 h 16"/>
                <a:gd name="T76" fmla="*/ 4 w 15"/>
                <a:gd name="T77" fmla="*/ 14 h 16"/>
                <a:gd name="T78" fmla="*/ 3 w 15"/>
                <a:gd name="T79" fmla="*/ 14 h 16"/>
                <a:gd name="T80" fmla="*/ 9 w 15"/>
                <a:gd name="T81" fmla="*/ 15 h 16"/>
                <a:gd name="T82" fmla="*/ 9 w 15"/>
                <a:gd name="T83" fmla="*/ 14 h 16"/>
                <a:gd name="T84" fmla="*/ 8 w 15"/>
                <a:gd name="T85" fmla="*/ 14 h 16"/>
                <a:gd name="T86" fmla="*/ 8 w 15"/>
                <a:gd name="T87" fmla="*/ 14 h 16"/>
                <a:gd name="T88" fmla="*/ 8 w 15"/>
                <a:gd name="T89" fmla="*/ 14 h 16"/>
                <a:gd name="T90" fmla="*/ 7 w 15"/>
                <a:gd name="T91" fmla="*/ 14 h 16"/>
                <a:gd name="T92" fmla="*/ 7 w 15"/>
                <a:gd name="T93" fmla="*/ 13 h 16"/>
                <a:gd name="T94" fmla="*/ 7 w 15"/>
                <a:gd name="T95" fmla="*/ 12 h 16"/>
                <a:gd name="T96" fmla="*/ 7 w 15"/>
                <a:gd name="T97" fmla="*/ 11 h 16"/>
                <a:gd name="T98" fmla="*/ 8 w 15"/>
                <a:gd name="T99" fmla="*/ 11 h 16"/>
                <a:gd name="T100" fmla="*/ 8 w 15"/>
                <a:gd name="T101" fmla="*/ 3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 h="16">
                  <a:moveTo>
                    <a:pt x="8" y="3"/>
                  </a:moveTo>
                  <a:lnTo>
                    <a:pt x="8" y="3"/>
                  </a:lnTo>
                  <a:lnTo>
                    <a:pt x="8" y="3"/>
                  </a:lnTo>
                  <a:lnTo>
                    <a:pt x="8" y="2"/>
                  </a:lnTo>
                  <a:lnTo>
                    <a:pt x="8" y="1"/>
                  </a:lnTo>
                  <a:lnTo>
                    <a:pt x="9" y="1"/>
                  </a:lnTo>
                  <a:lnTo>
                    <a:pt x="11" y="1"/>
                  </a:lnTo>
                  <a:lnTo>
                    <a:pt x="11" y="1"/>
                  </a:lnTo>
                  <a:lnTo>
                    <a:pt x="11" y="2"/>
                  </a:lnTo>
                  <a:lnTo>
                    <a:pt x="12" y="2"/>
                  </a:lnTo>
                  <a:lnTo>
                    <a:pt x="13" y="3"/>
                  </a:lnTo>
                  <a:lnTo>
                    <a:pt x="13" y="4"/>
                  </a:lnTo>
                  <a:lnTo>
                    <a:pt x="13" y="4"/>
                  </a:lnTo>
                  <a:lnTo>
                    <a:pt x="13" y="4"/>
                  </a:lnTo>
                  <a:lnTo>
                    <a:pt x="14" y="4"/>
                  </a:lnTo>
                  <a:lnTo>
                    <a:pt x="13" y="1"/>
                  </a:lnTo>
                  <a:lnTo>
                    <a:pt x="2" y="0"/>
                  </a:lnTo>
                  <a:lnTo>
                    <a:pt x="0" y="3"/>
                  </a:lnTo>
                  <a:lnTo>
                    <a:pt x="1" y="4"/>
                  </a:lnTo>
                  <a:lnTo>
                    <a:pt x="1" y="3"/>
                  </a:lnTo>
                  <a:lnTo>
                    <a:pt x="2" y="2"/>
                  </a:lnTo>
                  <a:lnTo>
                    <a:pt x="2" y="1"/>
                  </a:lnTo>
                  <a:lnTo>
                    <a:pt x="3" y="1"/>
                  </a:lnTo>
                  <a:lnTo>
                    <a:pt x="4" y="1"/>
                  </a:lnTo>
                  <a:lnTo>
                    <a:pt x="4" y="1"/>
                  </a:lnTo>
                  <a:lnTo>
                    <a:pt x="4" y="1"/>
                  </a:lnTo>
                  <a:lnTo>
                    <a:pt x="5" y="1"/>
                  </a:lnTo>
                  <a:lnTo>
                    <a:pt x="6" y="1"/>
                  </a:lnTo>
                  <a:lnTo>
                    <a:pt x="6" y="1"/>
                  </a:lnTo>
                  <a:lnTo>
                    <a:pt x="6" y="1"/>
                  </a:lnTo>
                  <a:lnTo>
                    <a:pt x="6" y="2"/>
                  </a:lnTo>
                  <a:lnTo>
                    <a:pt x="6" y="3"/>
                  </a:lnTo>
                  <a:lnTo>
                    <a:pt x="6" y="11"/>
                  </a:lnTo>
                  <a:lnTo>
                    <a:pt x="6" y="12"/>
                  </a:lnTo>
                  <a:lnTo>
                    <a:pt x="6" y="13"/>
                  </a:lnTo>
                  <a:lnTo>
                    <a:pt x="5" y="13"/>
                  </a:lnTo>
                  <a:lnTo>
                    <a:pt x="5" y="14"/>
                  </a:lnTo>
                  <a:lnTo>
                    <a:pt x="4" y="14"/>
                  </a:lnTo>
                  <a:lnTo>
                    <a:pt x="4" y="14"/>
                  </a:lnTo>
                  <a:lnTo>
                    <a:pt x="3" y="14"/>
                  </a:lnTo>
                  <a:lnTo>
                    <a:pt x="9" y="15"/>
                  </a:lnTo>
                  <a:lnTo>
                    <a:pt x="9" y="14"/>
                  </a:lnTo>
                  <a:lnTo>
                    <a:pt x="8" y="14"/>
                  </a:lnTo>
                  <a:lnTo>
                    <a:pt x="8" y="14"/>
                  </a:lnTo>
                  <a:lnTo>
                    <a:pt x="8" y="14"/>
                  </a:lnTo>
                  <a:lnTo>
                    <a:pt x="7" y="14"/>
                  </a:lnTo>
                  <a:lnTo>
                    <a:pt x="7" y="13"/>
                  </a:lnTo>
                  <a:lnTo>
                    <a:pt x="7" y="12"/>
                  </a:lnTo>
                  <a:lnTo>
                    <a:pt x="7" y="11"/>
                  </a:lnTo>
                  <a:lnTo>
                    <a:pt x="8" y="11"/>
                  </a:lnTo>
                  <a:lnTo>
                    <a:pt x="8" y="3"/>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36" name="Freeform 733"/>
            <p:cNvSpPr>
              <a:spLocks/>
            </p:cNvSpPr>
            <p:nvPr/>
          </p:nvSpPr>
          <p:spPr bwMode="auto">
            <a:xfrm>
              <a:off x="1581" y="3749"/>
              <a:ext cx="22" cy="18"/>
            </a:xfrm>
            <a:custGeom>
              <a:avLst/>
              <a:gdLst>
                <a:gd name="T0" fmla="*/ 5 w 22"/>
                <a:gd name="T1" fmla="*/ 9 h 18"/>
                <a:gd name="T2" fmla="*/ 4 w 22"/>
                <a:gd name="T3" fmla="*/ 9 h 18"/>
                <a:gd name="T4" fmla="*/ 4 w 22"/>
                <a:gd name="T5" fmla="*/ 8 h 18"/>
                <a:gd name="T6" fmla="*/ 3 w 22"/>
                <a:gd name="T7" fmla="*/ 8 h 18"/>
                <a:gd name="T8" fmla="*/ 3 w 22"/>
                <a:gd name="T9" fmla="*/ 7 h 18"/>
                <a:gd name="T10" fmla="*/ 2 w 22"/>
                <a:gd name="T11" fmla="*/ 7 h 18"/>
                <a:gd name="T12" fmla="*/ 2 w 22"/>
                <a:gd name="T13" fmla="*/ 7 h 18"/>
                <a:gd name="T14" fmla="*/ 1 w 22"/>
                <a:gd name="T15" fmla="*/ 7 h 18"/>
                <a:gd name="T16" fmla="*/ 1 w 22"/>
                <a:gd name="T17" fmla="*/ 8 h 18"/>
                <a:gd name="T18" fmla="*/ 0 w 22"/>
                <a:gd name="T19" fmla="*/ 8 h 18"/>
                <a:gd name="T20" fmla="*/ 4 w 22"/>
                <a:gd name="T21" fmla="*/ 4 h 18"/>
                <a:gd name="T22" fmla="*/ 4 w 22"/>
                <a:gd name="T23" fmla="*/ 3 h 18"/>
                <a:gd name="T24" fmla="*/ 5 w 22"/>
                <a:gd name="T25" fmla="*/ 2 h 18"/>
                <a:gd name="T26" fmla="*/ 5 w 22"/>
                <a:gd name="T27" fmla="*/ 1 h 18"/>
                <a:gd name="T28" fmla="*/ 6 w 22"/>
                <a:gd name="T29" fmla="*/ 1 h 18"/>
                <a:gd name="T30" fmla="*/ 6 w 22"/>
                <a:gd name="T31" fmla="*/ 1 h 18"/>
                <a:gd name="T32" fmla="*/ 7 w 22"/>
                <a:gd name="T33" fmla="*/ 1 h 18"/>
                <a:gd name="T34" fmla="*/ 8 w 22"/>
                <a:gd name="T35" fmla="*/ 1 h 18"/>
                <a:gd name="T36" fmla="*/ 8 w 22"/>
                <a:gd name="T37" fmla="*/ 0 h 18"/>
                <a:gd name="T38" fmla="*/ 9 w 22"/>
                <a:gd name="T39" fmla="*/ 0 h 18"/>
                <a:gd name="T40" fmla="*/ 9 w 22"/>
                <a:gd name="T41" fmla="*/ 1 h 18"/>
                <a:gd name="T42" fmla="*/ 10 w 22"/>
                <a:gd name="T43" fmla="*/ 1 h 18"/>
                <a:gd name="T44" fmla="*/ 11 w 22"/>
                <a:gd name="T45" fmla="*/ 1 h 18"/>
                <a:gd name="T46" fmla="*/ 12 w 22"/>
                <a:gd name="T47" fmla="*/ 2 h 18"/>
                <a:gd name="T48" fmla="*/ 12 w 22"/>
                <a:gd name="T49" fmla="*/ 3 h 18"/>
                <a:gd name="T50" fmla="*/ 12 w 22"/>
                <a:gd name="T51" fmla="*/ 4 h 18"/>
                <a:gd name="T52" fmla="*/ 12 w 22"/>
                <a:gd name="T53" fmla="*/ 4 h 18"/>
                <a:gd name="T54" fmla="*/ 12 w 22"/>
                <a:gd name="T55" fmla="*/ 5 h 18"/>
                <a:gd name="T56" fmla="*/ 12 w 22"/>
                <a:gd name="T57" fmla="*/ 6 h 18"/>
                <a:gd name="T58" fmla="*/ 11 w 22"/>
                <a:gd name="T59" fmla="*/ 7 h 18"/>
                <a:gd name="T60" fmla="*/ 17 w 22"/>
                <a:gd name="T61" fmla="*/ 7 h 18"/>
                <a:gd name="T62" fmla="*/ 18 w 22"/>
                <a:gd name="T63" fmla="*/ 7 h 18"/>
                <a:gd name="T64" fmla="*/ 19 w 22"/>
                <a:gd name="T65" fmla="*/ 7 h 18"/>
                <a:gd name="T66" fmla="*/ 19 w 22"/>
                <a:gd name="T67" fmla="*/ 7 h 18"/>
                <a:gd name="T68" fmla="*/ 19 w 22"/>
                <a:gd name="T69" fmla="*/ 7 h 18"/>
                <a:gd name="T70" fmla="*/ 20 w 22"/>
                <a:gd name="T71" fmla="*/ 7 h 18"/>
                <a:gd name="T72" fmla="*/ 20 w 22"/>
                <a:gd name="T73" fmla="*/ 6 h 18"/>
                <a:gd name="T74" fmla="*/ 21 w 22"/>
                <a:gd name="T75" fmla="*/ 7 h 18"/>
                <a:gd name="T76" fmla="*/ 19 w 22"/>
                <a:gd name="T77" fmla="*/ 10 h 18"/>
                <a:gd name="T78" fmla="*/ 10 w 22"/>
                <a:gd name="T79" fmla="*/ 8 h 18"/>
                <a:gd name="T80" fmla="*/ 9 w 22"/>
                <a:gd name="T81" fmla="*/ 10 h 18"/>
                <a:gd name="T82" fmla="*/ 12 w 22"/>
                <a:gd name="T83" fmla="*/ 12 h 18"/>
                <a:gd name="T84" fmla="*/ 13 w 22"/>
                <a:gd name="T85" fmla="*/ 13 h 18"/>
                <a:gd name="T86" fmla="*/ 14 w 22"/>
                <a:gd name="T87" fmla="*/ 13 h 18"/>
                <a:gd name="T88" fmla="*/ 15 w 22"/>
                <a:gd name="T89" fmla="*/ 13 h 18"/>
                <a:gd name="T90" fmla="*/ 16 w 22"/>
                <a:gd name="T91" fmla="*/ 13 h 18"/>
                <a:gd name="T92" fmla="*/ 16 w 22"/>
                <a:gd name="T93" fmla="*/ 12 h 18"/>
                <a:gd name="T94" fmla="*/ 16 w 22"/>
                <a:gd name="T95" fmla="*/ 13 h 18"/>
                <a:gd name="T96" fmla="*/ 13 w 22"/>
                <a:gd name="T97" fmla="*/ 17 h 18"/>
                <a:gd name="T98" fmla="*/ 12 w 22"/>
                <a:gd name="T99" fmla="*/ 17 h 18"/>
                <a:gd name="T100" fmla="*/ 12 w 22"/>
                <a:gd name="T101" fmla="*/ 16 h 18"/>
                <a:gd name="T102" fmla="*/ 13 w 22"/>
                <a:gd name="T103" fmla="*/ 16 h 18"/>
                <a:gd name="T104" fmla="*/ 12 w 22"/>
                <a:gd name="T105" fmla="*/ 15 h 18"/>
                <a:gd name="T106" fmla="*/ 12 w 22"/>
                <a:gd name="T107" fmla="*/ 14 h 18"/>
                <a:gd name="T108" fmla="*/ 12 w 22"/>
                <a:gd name="T109" fmla="*/ 14 h 18"/>
                <a:gd name="T110" fmla="*/ 11 w 22"/>
                <a:gd name="T111" fmla="*/ 13 h 18"/>
                <a:gd name="T112" fmla="*/ 5 w 22"/>
                <a:gd name="T113" fmla="*/ 9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2" h="18">
                  <a:moveTo>
                    <a:pt x="5" y="9"/>
                  </a:moveTo>
                  <a:lnTo>
                    <a:pt x="4" y="9"/>
                  </a:lnTo>
                  <a:lnTo>
                    <a:pt x="4" y="8"/>
                  </a:lnTo>
                  <a:lnTo>
                    <a:pt x="3" y="8"/>
                  </a:lnTo>
                  <a:lnTo>
                    <a:pt x="3" y="7"/>
                  </a:lnTo>
                  <a:lnTo>
                    <a:pt x="2" y="7"/>
                  </a:lnTo>
                  <a:lnTo>
                    <a:pt x="2" y="7"/>
                  </a:lnTo>
                  <a:lnTo>
                    <a:pt x="1" y="7"/>
                  </a:lnTo>
                  <a:lnTo>
                    <a:pt x="1" y="8"/>
                  </a:lnTo>
                  <a:lnTo>
                    <a:pt x="0" y="8"/>
                  </a:lnTo>
                  <a:lnTo>
                    <a:pt x="4" y="4"/>
                  </a:lnTo>
                  <a:lnTo>
                    <a:pt x="4" y="3"/>
                  </a:lnTo>
                  <a:lnTo>
                    <a:pt x="5" y="2"/>
                  </a:lnTo>
                  <a:lnTo>
                    <a:pt x="5" y="1"/>
                  </a:lnTo>
                  <a:lnTo>
                    <a:pt x="6" y="1"/>
                  </a:lnTo>
                  <a:lnTo>
                    <a:pt x="6" y="1"/>
                  </a:lnTo>
                  <a:lnTo>
                    <a:pt x="7" y="1"/>
                  </a:lnTo>
                  <a:lnTo>
                    <a:pt x="8" y="1"/>
                  </a:lnTo>
                  <a:lnTo>
                    <a:pt x="8" y="0"/>
                  </a:lnTo>
                  <a:lnTo>
                    <a:pt x="9" y="0"/>
                  </a:lnTo>
                  <a:lnTo>
                    <a:pt x="9" y="1"/>
                  </a:lnTo>
                  <a:lnTo>
                    <a:pt x="10" y="1"/>
                  </a:lnTo>
                  <a:lnTo>
                    <a:pt x="11" y="1"/>
                  </a:lnTo>
                  <a:lnTo>
                    <a:pt x="12" y="2"/>
                  </a:lnTo>
                  <a:lnTo>
                    <a:pt x="12" y="3"/>
                  </a:lnTo>
                  <a:lnTo>
                    <a:pt x="12" y="4"/>
                  </a:lnTo>
                  <a:lnTo>
                    <a:pt x="12" y="4"/>
                  </a:lnTo>
                  <a:lnTo>
                    <a:pt x="12" y="5"/>
                  </a:lnTo>
                  <a:lnTo>
                    <a:pt x="12" y="6"/>
                  </a:lnTo>
                  <a:lnTo>
                    <a:pt x="11" y="7"/>
                  </a:lnTo>
                  <a:lnTo>
                    <a:pt x="17" y="7"/>
                  </a:lnTo>
                  <a:lnTo>
                    <a:pt x="18" y="7"/>
                  </a:lnTo>
                  <a:lnTo>
                    <a:pt x="19" y="7"/>
                  </a:lnTo>
                  <a:lnTo>
                    <a:pt x="19" y="7"/>
                  </a:lnTo>
                  <a:lnTo>
                    <a:pt x="19" y="7"/>
                  </a:lnTo>
                  <a:lnTo>
                    <a:pt x="20" y="7"/>
                  </a:lnTo>
                  <a:lnTo>
                    <a:pt x="20" y="6"/>
                  </a:lnTo>
                  <a:lnTo>
                    <a:pt x="21" y="7"/>
                  </a:lnTo>
                  <a:lnTo>
                    <a:pt x="19" y="10"/>
                  </a:lnTo>
                  <a:lnTo>
                    <a:pt x="10" y="8"/>
                  </a:lnTo>
                  <a:lnTo>
                    <a:pt x="9" y="10"/>
                  </a:lnTo>
                  <a:lnTo>
                    <a:pt x="12" y="12"/>
                  </a:lnTo>
                  <a:lnTo>
                    <a:pt x="13" y="13"/>
                  </a:lnTo>
                  <a:lnTo>
                    <a:pt x="14" y="13"/>
                  </a:lnTo>
                  <a:lnTo>
                    <a:pt x="15" y="13"/>
                  </a:lnTo>
                  <a:lnTo>
                    <a:pt x="16" y="13"/>
                  </a:lnTo>
                  <a:lnTo>
                    <a:pt x="16" y="12"/>
                  </a:lnTo>
                  <a:lnTo>
                    <a:pt x="16" y="13"/>
                  </a:lnTo>
                  <a:lnTo>
                    <a:pt x="13" y="17"/>
                  </a:lnTo>
                  <a:lnTo>
                    <a:pt x="12" y="17"/>
                  </a:lnTo>
                  <a:lnTo>
                    <a:pt x="12" y="16"/>
                  </a:lnTo>
                  <a:lnTo>
                    <a:pt x="13" y="16"/>
                  </a:lnTo>
                  <a:lnTo>
                    <a:pt x="12" y="15"/>
                  </a:lnTo>
                  <a:lnTo>
                    <a:pt x="12" y="14"/>
                  </a:lnTo>
                  <a:lnTo>
                    <a:pt x="12" y="14"/>
                  </a:lnTo>
                  <a:lnTo>
                    <a:pt x="11" y="13"/>
                  </a:lnTo>
                  <a:lnTo>
                    <a:pt x="5" y="9"/>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37" name="Freeform 734"/>
            <p:cNvSpPr>
              <a:spLocks/>
            </p:cNvSpPr>
            <p:nvPr/>
          </p:nvSpPr>
          <p:spPr bwMode="auto">
            <a:xfrm>
              <a:off x="1586" y="3752"/>
              <a:ext cx="3" cy="5"/>
            </a:xfrm>
            <a:custGeom>
              <a:avLst/>
              <a:gdLst>
                <a:gd name="T0" fmla="*/ 2 w 3"/>
                <a:gd name="T1" fmla="*/ 4 h 5"/>
                <a:gd name="T2" fmla="*/ 2 w 3"/>
                <a:gd name="T3" fmla="*/ 3 h 5"/>
                <a:gd name="T4" fmla="*/ 2 w 3"/>
                <a:gd name="T5" fmla="*/ 3 h 5"/>
                <a:gd name="T6" fmla="*/ 2 w 3"/>
                <a:gd name="T7" fmla="*/ 3 h 5"/>
                <a:gd name="T8" fmla="*/ 2 w 3"/>
                <a:gd name="T9" fmla="*/ 2 h 5"/>
                <a:gd name="T10" fmla="*/ 2 w 3"/>
                <a:gd name="T11" fmla="*/ 2 h 5"/>
                <a:gd name="T12" fmla="*/ 2 w 3"/>
                <a:gd name="T13" fmla="*/ 2 h 5"/>
                <a:gd name="T14" fmla="*/ 2 w 3"/>
                <a:gd name="T15" fmla="*/ 1 h 5"/>
                <a:gd name="T16" fmla="*/ 2 w 3"/>
                <a:gd name="T17" fmla="*/ 1 h 5"/>
                <a:gd name="T18" fmla="*/ 2 w 3"/>
                <a:gd name="T19" fmla="*/ 0 h 5"/>
                <a:gd name="T20" fmla="*/ 2 w 3"/>
                <a:gd name="T21" fmla="*/ 0 h 5"/>
                <a:gd name="T22" fmla="*/ 2 w 3"/>
                <a:gd name="T23" fmla="*/ 0 h 5"/>
                <a:gd name="T24" fmla="*/ 1 w 3"/>
                <a:gd name="T25" fmla="*/ 0 h 5"/>
                <a:gd name="T26" fmla="*/ 1 w 3"/>
                <a:gd name="T27" fmla="*/ 0 h 5"/>
                <a:gd name="T28" fmla="*/ 1 w 3"/>
                <a:gd name="T29" fmla="*/ 0 h 5"/>
                <a:gd name="T30" fmla="*/ 1 w 3"/>
                <a:gd name="T31" fmla="*/ 0 h 5"/>
                <a:gd name="T32" fmla="*/ 0 w 3"/>
                <a:gd name="T33" fmla="*/ 1 h 5"/>
                <a:gd name="T34" fmla="*/ 0 w 3"/>
                <a:gd name="T35" fmla="*/ 1 h 5"/>
                <a:gd name="T36" fmla="*/ 0 w 3"/>
                <a:gd name="T37" fmla="*/ 2 h 5"/>
                <a:gd name="T38" fmla="*/ 0 w 3"/>
                <a:gd name="T39" fmla="*/ 2 h 5"/>
                <a:gd name="T40" fmla="*/ 0 w 3"/>
                <a:gd name="T41" fmla="*/ 2 h 5"/>
                <a:gd name="T42" fmla="*/ 0 w 3"/>
                <a:gd name="T43" fmla="*/ 2 h 5"/>
                <a:gd name="T44" fmla="*/ 2 w 3"/>
                <a:gd name="T45" fmla="*/ 4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 h="5">
                  <a:moveTo>
                    <a:pt x="2" y="4"/>
                  </a:moveTo>
                  <a:lnTo>
                    <a:pt x="2" y="3"/>
                  </a:lnTo>
                  <a:lnTo>
                    <a:pt x="2" y="3"/>
                  </a:lnTo>
                  <a:lnTo>
                    <a:pt x="2" y="3"/>
                  </a:lnTo>
                  <a:lnTo>
                    <a:pt x="2" y="2"/>
                  </a:lnTo>
                  <a:lnTo>
                    <a:pt x="2" y="2"/>
                  </a:lnTo>
                  <a:lnTo>
                    <a:pt x="2" y="2"/>
                  </a:lnTo>
                  <a:lnTo>
                    <a:pt x="2" y="1"/>
                  </a:lnTo>
                  <a:lnTo>
                    <a:pt x="2" y="1"/>
                  </a:lnTo>
                  <a:lnTo>
                    <a:pt x="2" y="0"/>
                  </a:lnTo>
                  <a:lnTo>
                    <a:pt x="2" y="0"/>
                  </a:lnTo>
                  <a:lnTo>
                    <a:pt x="2" y="0"/>
                  </a:lnTo>
                  <a:lnTo>
                    <a:pt x="1" y="0"/>
                  </a:lnTo>
                  <a:lnTo>
                    <a:pt x="1" y="0"/>
                  </a:lnTo>
                  <a:lnTo>
                    <a:pt x="1" y="0"/>
                  </a:lnTo>
                  <a:lnTo>
                    <a:pt x="1" y="0"/>
                  </a:lnTo>
                  <a:lnTo>
                    <a:pt x="0" y="1"/>
                  </a:lnTo>
                  <a:lnTo>
                    <a:pt x="0" y="1"/>
                  </a:lnTo>
                  <a:lnTo>
                    <a:pt x="0" y="2"/>
                  </a:lnTo>
                  <a:lnTo>
                    <a:pt x="0" y="2"/>
                  </a:lnTo>
                  <a:lnTo>
                    <a:pt x="0" y="2"/>
                  </a:lnTo>
                  <a:lnTo>
                    <a:pt x="0" y="2"/>
                  </a:lnTo>
                  <a:lnTo>
                    <a:pt x="2" y="4"/>
                  </a:lnTo>
                </a:path>
              </a:pathLst>
            </a:custGeom>
            <a:solidFill>
              <a:srgbClr val="B2B2B2"/>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38" name="Freeform 735"/>
            <p:cNvSpPr>
              <a:spLocks/>
            </p:cNvSpPr>
            <p:nvPr/>
          </p:nvSpPr>
          <p:spPr bwMode="auto">
            <a:xfrm>
              <a:off x="1549" y="3774"/>
              <a:ext cx="26" cy="26"/>
            </a:xfrm>
            <a:custGeom>
              <a:avLst/>
              <a:gdLst>
                <a:gd name="T0" fmla="*/ 15 w 26"/>
                <a:gd name="T1" fmla="*/ 5 h 26"/>
                <a:gd name="T2" fmla="*/ 15 w 26"/>
                <a:gd name="T3" fmla="*/ 4 h 26"/>
                <a:gd name="T4" fmla="*/ 15 w 26"/>
                <a:gd name="T5" fmla="*/ 3 h 26"/>
                <a:gd name="T6" fmla="*/ 15 w 26"/>
                <a:gd name="T7" fmla="*/ 3 h 26"/>
                <a:gd name="T8" fmla="*/ 15 w 26"/>
                <a:gd name="T9" fmla="*/ 2 h 26"/>
                <a:gd name="T10" fmla="*/ 15 w 26"/>
                <a:gd name="T11" fmla="*/ 2 h 26"/>
                <a:gd name="T12" fmla="*/ 15 w 26"/>
                <a:gd name="T13" fmla="*/ 1 h 26"/>
                <a:gd name="T14" fmla="*/ 15 w 26"/>
                <a:gd name="T15" fmla="*/ 0 h 26"/>
                <a:gd name="T16" fmla="*/ 11 w 26"/>
                <a:gd name="T17" fmla="*/ 3 h 26"/>
                <a:gd name="T18" fmla="*/ 15 w 26"/>
                <a:gd name="T19" fmla="*/ 16 h 26"/>
                <a:gd name="T20" fmla="*/ 3 w 26"/>
                <a:gd name="T21" fmla="*/ 10 h 26"/>
                <a:gd name="T22" fmla="*/ 0 w 26"/>
                <a:gd name="T23" fmla="*/ 12 h 26"/>
                <a:gd name="T24" fmla="*/ 1 w 26"/>
                <a:gd name="T25" fmla="*/ 13 h 26"/>
                <a:gd name="T26" fmla="*/ 1 w 26"/>
                <a:gd name="T27" fmla="*/ 12 h 26"/>
                <a:gd name="T28" fmla="*/ 2 w 26"/>
                <a:gd name="T29" fmla="*/ 12 h 26"/>
                <a:gd name="T30" fmla="*/ 2 w 26"/>
                <a:gd name="T31" fmla="*/ 12 h 26"/>
                <a:gd name="T32" fmla="*/ 2 w 26"/>
                <a:gd name="T33" fmla="*/ 13 h 26"/>
                <a:gd name="T34" fmla="*/ 3 w 26"/>
                <a:gd name="T35" fmla="*/ 13 h 26"/>
                <a:gd name="T36" fmla="*/ 3 w 26"/>
                <a:gd name="T37" fmla="*/ 14 h 26"/>
                <a:gd name="T38" fmla="*/ 4 w 26"/>
                <a:gd name="T39" fmla="*/ 14 h 26"/>
                <a:gd name="T40" fmla="*/ 10 w 26"/>
                <a:gd name="T41" fmla="*/ 21 h 26"/>
                <a:gd name="T42" fmla="*/ 10 w 26"/>
                <a:gd name="T43" fmla="*/ 22 h 26"/>
                <a:gd name="T44" fmla="*/ 10 w 26"/>
                <a:gd name="T45" fmla="*/ 22 h 26"/>
                <a:gd name="T46" fmla="*/ 10 w 26"/>
                <a:gd name="T47" fmla="*/ 23 h 26"/>
                <a:gd name="T48" fmla="*/ 10 w 26"/>
                <a:gd name="T49" fmla="*/ 23 h 26"/>
                <a:gd name="T50" fmla="*/ 10 w 26"/>
                <a:gd name="T51" fmla="*/ 24 h 26"/>
                <a:gd name="T52" fmla="*/ 10 w 26"/>
                <a:gd name="T53" fmla="*/ 24 h 26"/>
                <a:gd name="T54" fmla="*/ 10 w 26"/>
                <a:gd name="T55" fmla="*/ 25 h 26"/>
                <a:gd name="T56" fmla="*/ 14 w 26"/>
                <a:gd name="T57" fmla="*/ 23 h 26"/>
                <a:gd name="T58" fmla="*/ 14 w 26"/>
                <a:gd name="T59" fmla="*/ 22 h 26"/>
                <a:gd name="T60" fmla="*/ 13 w 26"/>
                <a:gd name="T61" fmla="*/ 22 h 26"/>
                <a:gd name="T62" fmla="*/ 12 w 26"/>
                <a:gd name="T63" fmla="*/ 22 h 26"/>
                <a:gd name="T64" fmla="*/ 11 w 26"/>
                <a:gd name="T65" fmla="*/ 22 h 26"/>
                <a:gd name="T66" fmla="*/ 10 w 26"/>
                <a:gd name="T67" fmla="*/ 21 h 26"/>
                <a:gd name="T68" fmla="*/ 10 w 26"/>
                <a:gd name="T69" fmla="*/ 20 h 26"/>
                <a:gd name="T70" fmla="*/ 3 w 26"/>
                <a:gd name="T71" fmla="*/ 11 h 26"/>
                <a:gd name="T72" fmla="*/ 17 w 26"/>
                <a:gd name="T73" fmla="*/ 20 h 26"/>
                <a:gd name="T74" fmla="*/ 18 w 26"/>
                <a:gd name="T75" fmla="*/ 19 h 26"/>
                <a:gd name="T76" fmla="*/ 13 w 26"/>
                <a:gd name="T77" fmla="*/ 4 h 26"/>
                <a:gd name="T78" fmla="*/ 19 w 26"/>
                <a:gd name="T79" fmla="*/ 13 h 26"/>
                <a:gd name="T80" fmla="*/ 20 w 26"/>
                <a:gd name="T81" fmla="*/ 14 h 26"/>
                <a:gd name="T82" fmla="*/ 20 w 26"/>
                <a:gd name="T83" fmla="*/ 15 h 26"/>
                <a:gd name="T84" fmla="*/ 21 w 26"/>
                <a:gd name="T85" fmla="*/ 15 h 26"/>
                <a:gd name="T86" fmla="*/ 21 w 26"/>
                <a:gd name="T87" fmla="*/ 15 h 26"/>
                <a:gd name="T88" fmla="*/ 20 w 26"/>
                <a:gd name="T89" fmla="*/ 15 h 26"/>
                <a:gd name="T90" fmla="*/ 20 w 26"/>
                <a:gd name="T91" fmla="*/ 16 h 26"/>
                <a:gd name="T92" fmla="*/ 20 w 26"/>
                <a:gd name="T93" fmla="*/ 17 h 26"/>
                <a:gd name="T94" fmla="*/ 25 w 26"/>
                <a:gd name="T95" fmla="*/ 13 h 26"/>
                <a:gd name="T96" fmla="*/ 25 w 26"/>
                <a:gd name="T97" fmla="*/ 12 h 26"/>
                <a:gd name="T98" fmla="*/ 24 w 26"/>
                <a:gd name="T99" fmla="*/ 13 h 26"/>
                <a:gd name="T100" fmla="*/ 23 w 26"/>
                <a:gd name="T101" fmla="*/ 13 h 26"/>
                <a:gd name="T102" fmla="*/ 23 w 26"/>
                <a:gd name="T103" fmla="*/ 13 h 26"/>
                <a:gd name="T104" fmla="*/ 22 w 26"/>
                <a:gd name="T105" fmla="*/ 12 h 26"/>
                <a:gd name="T106" fmla="*/ 21 w 26"/>
                <a:gd name="T107" fmla="*/ 11 h 26"/>
                <a:gd name="T108" fmla="*/ 15 w 26"/>
                <a:gd name="T109" fmla="*/ 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6" h="26">
                  <a:moveTo>
                    <a:pt x="15" y="5"/>
                  </a:moveTo>
                  <a:lnTo>
                    <a:pt x="15" y="4"/>
                  </a:lnTo>
                  <a:lnTo>
                    <a:pt x="15" y="3"/>
                  </a:lnTo>
                  <a:lnTo>
                    <a:pt x="15" y="3"/>
                  </a:lnTo>
                  <a:lnTo>
                    <a:pt x="15" y="2"/>
                  </a:lnTo>
                  <a:lnTo>
                    <a:pt x="15" y="2"/>
                  </a:lnTo>
                  <a:lnTo>
                    <a:pt x="15" y="1"/>
                  </a:lnTo>
                  <a:lnTo>
                    <a:pt x="15" y="0"/>
                  </a:lnTo>
                  <a:lnTo>
                    <a:pt x="11" y="3"/>
                  </a:lnTo>
                  <a:lnTo>
                    <a:pt x="15" y="16"/>
                  </a:lnTo>
                  <a:lnTo>
                    <a:pt x="3" y="10"/>
                  </a:lnTo>
                  <a:lnTo>
                    <a:pt x="0" y="12"/>
                  </a:lnTo>
                  <a:lnTo>
                    <a:pt x="1" y="13"/>
                  </a:lnTo>
                  <a:lnTo>
                    <a:pt x="1" y="12"/>
                  </a:lnTo>
                  <a:lnTo>
                    <a:pt x="2" y="12"/>
                  </a:lnTo>
                  <a:lnTo>
                    <a:pt x="2" y="12"/>
                  </a:lnTo>
                  <a:lnTo>
                    <a:pt x="2" y="13"/>
                  </a:lnTo>
                  <a:lnTo>
                    <a:pt x="3" y="13"/>
                  </a:lnTo>
                  <a:lnTo>
                    <a:pt x="3" y="14"/>
                  </a:lnTo>
                  <a:lnTo>
                    <a:pt x="4" y="14"/>
                  </a:lnTo>
                  <a:lnTo>
                    <a:pt x="10" y="21"/>
                  </a:lnTo>
                  <a:lnTo>
                    <a:pt x="10" y="22"/>
                  </a:lnTo>
                  <a:lnTo>
                    <a:pt x="10" y="22"/>
                  </a:lnTo>
                  <a:lnTo>
                    <a:pt x="10" y="23"/>
                  </a:lnTo>
                  <a:lnTo>
                    <a:pt x="10" y="23"/>
                  </a:lnTo>
                  <a:lnTo>
                    <a:pt x="10" y="24"/>
                  </a:lnTo>
                  <a:lnTo>
                    <a:pt x="10" y="24"/>
                  </a:lnTo>
                  <a:lnTo>
                    <a:pt x="10" y="25"/>
                  </a:lnTo>
                  <a:lnTo>
                    <a:pt x="14" y="23"/>
                  </a:lnTo>
                  <a:lnTo>
                    <a:pt x="14" y="22"/>
                  </a:lnTo>
                  <a:lnTo>
                    <a:pt x="13" y="22"/>
                  </a:lnTo>
                  <a:lnTo>
                    <a:pt x="12" y="22"/>
                  </a:lnTo>
                  <a:lnTo>
                    <a:pt x="11" y="22"/>
                  </a:lnTo>
                  <a:lnTo>
                    <a:pt x="10" y="21"/>
                  </a:lnTo>
                  <a:lnTo>
                    <a:pt x="10" y="20"/>
                  </a:lnTo>
                  <a:lnTo>
                    <a:pt x="3" y="11"/>
                  </a:lnTo>
                  <a:lnTo>
                    <a:pt x="17" y="20"/>
                  </a:lnTo>
                  <a:lnTo>
                    <a:pt x="18" y="19"/>
                  </a:lnTo>
                  <a:lnTo>
                    <a:pt x="13" y="4"/>
                  </a:lnTo>
                  <a:lnTo>
                    <a:pt x="19" y="13"/>
                  </a:lnTo>
                  <a:lnTo>
                    <a:pt x="20" y="14"/>
                  </a:lnTo>
                  <a:lnTo>
                    <a:pt x="20" y="15"/>
                  </a:lnTo>
                  <a:lnTo>
                    <a:pt x="21" y="15"/>
                  </a:lnTo>
                  <a:lnTo>
                    <a:pt x="21" y="15"/>
                  </a:lnTo>
                  <a:lnTo>
                    <a:pt x="20" y="15"/>
                  </a:lnTo>
                  <a:lnTo>
                    <a:pt x="20" y="16"/>
                  </a:lnTo>
                  <a:lnTo>
                    <a:pt x="20" y="17"/>
                  </a:lnTo>
                  <a:lnTo>
                    <a:pt x="25" y="13"/>
                  </a:lnTo>
                  <a:lnTo>
                    <a:pt x="25" y="12"/>
                  </a:lnTo>
                  <a:lnTo>
                    <a:pt x="24" y="13"/>
                  </a:lnTo>
                  <a:lnTo>
                    <a:pt x="23" y="13"/>
                  </a:lnTo>
                  <a:lnTo>
                    <a:pt x="23" y="13"/>
                  </a:lnTo>
                  <a:lnTo>
                    <a:pt x="22" y="12"/>
                  </a:lnTo>
                  <a:lnTo>
                    <a:pt x="21" y="11"/>
                  </a:lnTo>
                  <a:lnTo>
                    <a:pt x="15" y="5"/>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39" name="Freeform 736"/>
            <p:cNvSpPr>
              <a:spLocks/>
            </p:cNvSpPr>
            <p:nvPr/>
          </p:nvSpPr>
          <p:spPr bwMode="auto">
            <a:xfrm>
              <a:off x="1600" y="3724"/>
              <a:ext cx="15" cy="15"/>
            </a:xfrm>
            <a:custGeom>
              <a:avLst/>
              <a:gdLst>
                <a:gd name="T0" fmla="*/ 2 w 15"/>
                <a:gd name="T1" fmla="*/ 1 h 15"/>
                <a:gd name="T2" fmla="*/ 2 w 15"/>
                <a:gd name="T3" fmla="*/ 2 h 15"/>
                <a:gd name="T4" fmla="*/ 1 w 15"/>
                <a:gd name="T5" fmla="*/ 3 h 15"/>
                <a:gd name="T6" fmla="*/ 1 w 15"/>
                <a:gd name="T7" fmla="*/ 4 h 15"/>
                <a:gd name="T8" fmla="*/ 0 w 15"/>
                <a:gd name="T9" fmla="*/ 4 h 15"/>
                <a:gd name="T10" fmla="*/ 0 w 15"/>
                <a:gd name="T11" fmla="*/ 6 h 15"/>
                <a:gd name="T12" fmla="*/ 0 w 15"/>
                <a:gd name="T13" fmla="*/ 7 h 15"/>
                <a:gd name="T14" fmla="*/ 0 w 15"/>
                <a:gd name="T15" fmla="*/ 8 h 15"/>
                <a:gd name="T16" fmla="*/ 1 w 15"/>
                <a:gd name="T17" fmla="*/ 9 h 15"/>
                <a:gd name="T18" fmla="*/ 1 w 15"/>
                <a:gd name="T19" fmla="*/ 11 h 15"/>
                <a:gd name="T20" fmla="*/ 3 w 15"/>
                <a:gd name="T21" fmla="*/ 12 h 15"/>
                <a:gd name="T22" fmla="*/ 4 w 15"/>
                <a:gd name="T23" fmla="*/ 13 h 15"/>
                <a:gd name="T24" fmla="*/ 5 w 15"/>
                <a:gd name="T25" fmla="*/ 13 h 15"/>
                <a:gd name="T26" fmla="*/ 6 w 15"/>
                <a:gd name="T27" fmla="*/ 14 h 15"/>
                <a:gd name="T28" fmla="*/ 8 w 15"/>
                <a:gd name="T29" fmla="*/ 14 h 15"/>
                <a:gd name="T30" fmla="*/ 9 w 15"/>
                <a:gd name="T31" fmla="*/ 14 h 15"/>
                <a:gd name="T32" fmla="*/ 11 w 15"/>
                <a:gd name="T33" fmla="*/ 13 h 15"/>
                <a:gd name="T34" fmla="*/ 12 w 15"/>
                <a:gd name="T35" fmla="*/ 13 h 15"/>
                <a:gd name="T36" fmla="*/ 13 w 15"/>
                <a:gd name="T37" fmla="*/ 11 h 15"/>
                <a:gd name="T38" fmla="*/ 14 w 15"/>
                <a:gd name="T39" fmla="*/ 10 h 15"/>
                <a:gd name="T40" fmla="*/ 14 w 15"/>
                <a:gd name="T41" fmla="*/ 8 h 15"/>
                <a:gd name="T42" fmla="*/ 14 w 15"/>
                <a:gd name="T43" fmla="*/ 7 h 15"/>
                <a:gd name="T44" fmla="*/ 14 w 15"/>
                <a:gd name="T45" fmla="*/ 6 h 15"/>
                <a:gd name="T46" fmla="*/ 13 w 15"/>
                <a:gd name="T47" fmla="*/ 4 h 15"/>
                <a:gd name="T48" fmla="*/ 12 w 15"/>
                <a:gd name="T49" fmla="*/ 4 h 15"/>
                <a:gd name="T50" fmla="*/ 13 w 15"/>
                <a:gd name="T51" fmla="*/ 5 h 15"/>
                <a:gd name="T52" fmla="*/ 13 w 15"/>
                <a:gd name="T53" fmla="*/ 6 h 15"/>
                <a:gd name="T54" fmla="*/ 13 w 15"/>
                <a:gd name="T55" fmla="*/ 8 h 15"/>
                <a:gd name="T56" fmla="*/ 13 w 15"/>
                <a:gd name="T57" fmla="*/ 8 h 15"/>
                <a:gd name="T58" fmla="*/ 13 w 15"/>
                <a:gd name="T59" fmla="*/ 10 h 15"/>
                <a:gd name="T60" fmla="*/ 11 w 15"/>
                <a:gd name="T61" fmla="*/ 11 h 15"/>
                <a:gd name="T62" fmla="*/ 11 w 15"/>
                <a:gd name="T63" fmla="*/ 11 h 15"/>
                <a:gd name="T64" fmla="*/ 9 w 15"/>
                <a:gd name="T65" fmla="*/ 11 h 15"/>
                <a:gd name="T66" fmla="*/ 8 w 15"/>
                <a:gd name="T67" fmla="*/ 11 h 15"/>
                <a:gd name="T68" fmla="*/ 6 w 15"/>
                <a:gd name="T69" fmla="*/ 11 h 15"/>
                <a:gd name="T70" fmla="*/ 5 w 15"/>
                <a:gd name="T71" fmla="*/ 11 h 15"/>
                <a:gd name="T72" fmla="*/ 4 w 15"/>
                <a:gd name="T73" fmla="*/ 10 h 15"/>
                <a:gd name="T74" fmla="*/ 3 w 15"/>
                <a:gd name="T75" fmla="*/ 9 h 15"/>
                <a:gd name="T76" fmla="*/ 2 w 15"/>
                <a:gd name="T77" fmla="*/ 8 h 15"/>
                <a:gd name="T78" fmla="*/ 1 w 15"/>
                <a:gd name="T79" fmla="*/ 7 h 15"/>
                <a:gd name="T80" fmla="*/ 1 w 15"/>
                <a:gd name="T81" fmla="*/ 6 h 15"/>
                <a:gd name="T82" fmla="*/ 1 w 15"/>
                <a:gd name="T83" fmla="*/ 4 h 15"/>
                <a:gd name="T84" fmla="*/ 1 w 15"/>
                <a:gd name="T85" fmla="*/ 3 h 15"/>
                <a:gd name="T86" fmla="*/ 3 w 15"/>
                <a:gd name="T87" fmla="*/ 2 h 15"/>
                <a:gd name="T88" fmla="*/ 4 w 15"/>
                <a:gd name="T89" fmla="*/ 1 h 15"/>
                <a:gd name="T90" fmla="*/ 6 w 15"/>
                <a:gd name="T91" fmla="*/ 1 h 15"/>
                <a:gd name="T92" fmla="*/ 6 w 15"/>
                <a:gd name="T93" fmla="*/ 1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5" h="15">
                  <a:moveTo>
                    <a:pt x="2" y="0"/>
                  </a:moveTo>
                  <a:lnTo>
                    <a:pt x="2" y="1"/>
                  </a:lnTo>
                  <a:lnTo>
                    <a:pt x="2" y="1"/>
                  </a:lnTo>
                  <a:lnTo>
                    <a:pt x="2" y="2"/>
                  </a:lnTo>
                  <a:lnTo>
                    <a:pt x="1" y="2"/>
                  </a:lnTo>
                  <a:lnTo>
                    <a:pt x="1" y="3"/>
                  </a:lnTo>
                  <a:lnTo>
                    <a:pt x="1" y="3"/>
                  </a:lnTo>
                  <a:lnTo>
                    <a:pt x="1" y="4"/>
                  </a:lnTo>
                  <a:lnTo>
                    <a:pt x="1" y="4"/>
                  </a:lnTo>
                  <a:lnTo>
                    <a:pt x="0" y="4"/>
                  </a:lnTo>
                  <a:lnTo>
                    <a:pt x="0" y="5"/>
                  </a:lnTo>
                  <a:lnTo>
                    <a:pt x="0" y="6"/>
                  </a:lnTo>
                  <a:lnTo>
                    <a:pt x="0" y="6"/>
                  </a:lnTo>
                  <a:lnTo>
                    <a:pt x="0" y="7"/>
                  </a:lnTo>
                  <a:lnTo>
                    <a:pt x="0" y="8"/>
                  </a:lnTo>
                  <a:lnTo>
                    <a:pt x="0" y="8"/>
                  </a:lnTo>
                  <a:lnTo>
                    <a:pt x="1" y="8"/>
                  </a:lnTo>
                  <a:lnTo>
                    <a:pt x="1" y="9"/>
                  </a:lnTo>
                  <a:lnTo>
                    <a:pt x="1" y="10"/>
                  </a:lnTo>
                  <a:lnTo>
                    <a:pt x="1" y="11"/>
                  </a:lnTo>
                  <a:lnTo>
                    <a:pt x="2" y="11"/>
                  </a:lnTo>
                  <a:lnTo>
                    <a:pt x="3" y="12"/>
                  </a:lnTo>
                  <a:lnTo>
                    <a:pt x="4" y="13"/>
                  </a:lnTo>
                  <a:lnTo>
                    <a:pt x="4" y="13"/>
                  </a:lnTo>
                  <a:lnTo>
                    <a:pt x="4" y="13"/>
                  </a:lnTo>
                  <a:lnTo>
                    <a:pt x="5" y="13"/>
                  </a:lnTo>
                  <a:lnTo>
                    <a:pt x="6" y="13"/>
                  </a:lnTo>
                  <a:lnTo>
                    <a:pt x="6" y="14"/>
                  </a:lnTo>
                  <a:lnTo>
                    <a:pt x="7" y="14"/>
                  </a:lnTo>
                  <a:lnTo>
                    <a:pt x="8" y="14"/>
                  </a:lnTo>
                  <a:lnTo>
                    <a:pt x="8" y="14"/>
                  </a:lnTo>
                  <a:lnTo>
                    <a:pt x="9" y="14"/>
                  </a:lnTo>
                  <a:lnTo>
                    <a:pt x="10" y="13"/>
                  </a:lnTo>
                  <a:lnTo>
                    <a:pt x="11" y="13"/>
                  </a:lnTo>
                  <a:lnTo>
                    <a:pt x="11" y="13"/>
                  </a:lnTo>
                  <a:lnTo>
                    <a:pt x="12" y="13"/>
                  </a:lnTo>
                  <a:lnTo>
                    <a:pt x="13" y="12"/>
                  </a:lnTo>
                  <a:lnTo>
                    <a:pt x="13" y="11"/>
                  </a:lnTo>
                  <a:lnTo>
                    <a:pt x="13" y="11"/>
                  </a:lnTo>
                  <a:lnTo>
                    <a:pt x="14" y="10"/>
                  </a:lnTo>
                  <a:lnTo>
                    <a:pt x="14" y="9"/>
                  </a:lnTo>
                  <a:lnTo>
                    <a:pt x="14" y="8"/>
                  </a:lnTo>
                  <a:lnTo>
                    <a:pt x="14" y="8"/>
                  </a:lnTo>
                  <a:lnTo>
                    <a:pt x="14" y="7"/>
                  </a:lnTo>
                  <a:lnTo>
                    <a:pt x="14" y="6"/>
                  </a:lnTo>
                  <a:lnTo>
                    <a:pt x="14" y="6"/>
                  </a:lnTo>
                  <a:lnTo>
                    <a:pt x="13" y="5"/>
                  </a:lnTo>
                  <a:lnTo>
                    <a:pt x="13" y="4"/>
                  </a:lnTo>
                  <a:lnTo>
                    <a:pt x="13" y="4"/>
                  </a:lnTo>
                  <a:lnTo>
                    <a:pt x="12" y="4"/>
                  </a:lnTo>
                  <a:lnTo>
                    <a:pt x="13" y="4"/>
                  </a:lnTo>
                  <a:lnTo>
                    <a:pt x="13" y="5"/>
                  </a:lnTo>
                  <a:lnTo>
                    <a:pt x="13" y="6"/>
                  </a:lnTo>
                  <a:lnTo>
                    <a:pt x="13" y="6"/>
                  </a:lnTo>
                  <a:lnTo>
                    <a:pt x="13" y="7"/>
                  </a:lnTo>
                  <a:lnTo>
                    <a:pt x="13" y="8"/>
                  </a:lnTo>
                  <a:lnTo>
                    <a:pt x="13" y="8"/>
                  </a:lnTo>
                  <a:lnTo>
                    <a:pt x="13" y="8"/>
                  </a:lnTo>
                  <a:lnTo>
                    <a:pt x="13" y="9"/>
                  </a:lnTo>
                  <a:lnTo>
                    <a:pt x="13" y="10"/>
                  </a:lnTo>
                  <a:lnTo>
                    <a:pt x="12" y="11"/>
                  </a:lnTo>
                  <a:lnTo>
                    <a:pt x="11" y="11"/>
                  </a:lnTo>
                  <a:lnTo>
                    <a:pt x="11" y="11"/>
                  </a:lnTo>
                  <a:lnTo>
                    <a:pt x="11" y="11"/>
                  </a:lnTo>
                  <a:lnTo>
                    <a:pt x="10" y="11"/>
                  </a:lnTo>
                  <a:lnTo>
                    <a:pt x="9" y="11"/>
                  </a:lnTo>
                  <a:lnTo>
                    <a:pt x="8" y="11"/>
                  </a:lnTo>
                  <a:lnTo>
                    <a:pt x="8" y="11"/>
                  </a:lnTo>
                  <a:lnTo>
                    <a:pt x="7" y="11"/>
                  </a:lnTo>
                  <a:lnTo>
                    <a:pt x="6" y="11"/>
                  </a:lnTo>
                  <a:lnTo>
                    <a:pt x="6" y="11"/>
                  </a:lnTo>
                  <a:lnTo>
                    <a:pt x="5" y="11"/>
                  </a:lnTo>
                  <a:lnTo>
                    <a:pt x="4" y="11"/>
                  </a:lnTo>
                  <a:lnTo>
                    <a:pt x="4" y="10"/>
                  </a:lnTo>
                  <a:lnTo>
                    <a:pt x="3" y="10"/>
                  </a:lnTo>
                  <a:lnTo>
                    <a:pt x="3" y="9"/>
                  </a:lnTo>
                  <a:lnTo>
                    <a:pt x="2" y="9"/>
                  </a:lnTo>
                  <a:lnTo>
                    <a:pt x="2" y="8"/>
                  </a:lnTo>
                  <a:lnTo>
                    <a:pt x="1" y="8"/>
                  </a:lnTo>
                  <a:lnTo>
                    <a:pt x="1" y="7"/>
                  </a:lnTo>
                  <a:lnTo>
                    <a:pt x="1" y="6"/>
                  </a:lnTo>
                  <a:lnTo>
                    <a:pt x="1" y="6"/>
                  </a:lnTo>
                  <a:lnTo>
                    <a:pt x="1" y="5"/>
                  </a:lnTo>
                  <a:lnTo>
                    <a:pt x="1" y="4"/>
                  </a:lnTo>
                  <a:lnTo>
                    <a:pt x="1" y="4"/>
                  </a:lnTo>
                  <a:lnTo>
                    <a:pt x="1" y="3"/>
                  </a:lnTo>
                  <a:lnTo>
                    <a:pt x="2" y="3"/>
                  </a:lnTo>
                  <a:lnTo>
                    <a:pt x="3" y="2"/>
                  </a:lnTo>
                  <a:lnTo>
                    <a:pt x="4" y="2"/>
                  </a:lnTo>
                  <a:lnTo>
                    <a:pt x="4" y="1"/>
                  </a:lnTo>
                  <a:lnTo>
                    <a:pt x="5" y="1"/>
                  </a:lnTo>
                  <a:lnTo>
                    <a:pt x="6" y="1"/>
                  </a:lnTo>
                  <a:lnTo>
                    <a:pt x="6" y="1"/>
                  </a:lnTo>
                  <a:lnTo>
                    <a:pt x="6" y="1"/>
                  </a:lnTo>
                  <a:lnTo>
                    <a:pt x="2" y="0"/>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40" name="Freeform 737"/>
            <p:cNvSpPr>
              <a:spLocks/>
            </p:cNvSpPr>
            <p:nvPr/>
          </p:nvSpPr>
          <p:spPr bwMode="auto">
            <a:xfrm>
              <a:off x="1509" y="3804"/>
              <a:ext cx="12" cy="19"/>
            </a:xfrm>
            <a:custGeom>
              <a:avLst/>
              <a:gdLst>
                <a:gd name="T0" fmla="*/ 6 w 12"/>
                <a:gd name="T1" fmla="*/ 11 h 19"/>
                <a:gd name="T2" fmla="*/ 6 w 12"/>
                <a:gd name="T3" fmla="*/ 10 h 19"/>
                <a:gd name="T4" fmla="*/ 6 w 12"/>
                <a:gd name="T5" fmla="*/ 10 h 19"/>
                <a:gd name="T6" fmla="*/ 7 w 12"/>
                <a:gd name="T7" fmla="*/ 9 h 19"/>
                <a:gd name="T8" fmla="*/ 8 w 12"/>
                <a:gd name="T9" fmla="*/ 9 h 19"/>
                <a:gd name="T10" fmla="*/ 8 w 12"/>
                <a:gd name="T11" fmla="*/ 9 h 19"/>
                <a:gd name="T12" fmla="*/ 9 w 12"/>
                <a:gd name="T13" fmla="*/ 10 h 19"/>
                <a:gd name="T14" fmla="*/ 10 w 12"/>
                <a:gd name="T15" fmla="*/ 10 h 19"/>
                <a:gd name="T16" fmla="*/ 10 w 12"/>
                <a:gd name="T17" fmla="*/ 11 h 19"/>
                <a:gd name="T18" fmla="*/ 10 w 12"/>
                <a:gd name="T19" fmla="*/ 11 h 19"/>
                <a:gd name="T20" fmla="*/ 8 w 12"/>
                <a:gd name="T21" fmla="*/ 5 h 19"/>
                <a:gd name="T22" fmla="*/ 8 w 12"/>
                <a:gd name="T23" fmla="*/ 5 h 19"/>
                <a:gd name="T24" fmla="*/ 8 w 12"/>
                <a:gd name="T25" fmla="*/ 6 h 19"/>
                <a:gd name="T26" fmla="*/ 8 w 12"/>
                <a:gd name="T27" fmla="*/ 7 h 19"/>
                <a:gd name="T28" fmla="*/ 8 w 12"/>
                <a:gd name="T29" fmla="*/ 8 h 19"/>
                <a:gd name="T30" fmla="*/ 8 w 12"/>
                <a:gd name="T31" fmla="*/ 8 h 19"/>
                <a:gd name="T32" fmla="*/ 7 w 12"/>
                <a:gd name="T33" fmla="*/ 8 h 19"/>
                <a:gd name="T34" fmla="*/ 6 w 12"/>
                <a:gd name="T35" fmla="*/ 9 h 19"/>
                <a:gd name="T36" fmla="*/ 6 w 12"/>
                <a:gd name="T37" fmla="*/ 9 h 19"/>
                <a:gd name="T38" fmla="*/ 5 w 12"/>
                <a:gd name="T39" fmla="*/ 10 h 19"/>
                <a:gd name="T40" fmla="*/ 4 w 12"/>
                <a:gd name="T41" fmla="*/ 6 h 19"/>
                <a:gd name="T42" fmla="*/ 4 w 12"/>
                <a:gd name="T43" fmla="*/ 5 h 19"/>
                <a:gd name="T44" fmla="*/ 4 w 12"/>
                <a:gd name="T45" fmla="*/ 5 h 19"/>
                <a:gd name="T46" fmla="*/ 4 w 12"/>
                <a:gd name="T47" fmla="*/ 4 h 19"/>
                <a:gd name="T48" fmla="*/ 4 w 12"/>
                <a:gd name="T49" fmla="*/ 3 h 19"/>
                <a:gd name="T50" fmla="*/ 5 w 12"/>
                <a:gd name="T51" fmla="*/ 3 h 19"/>
                <a:gd name="T52" fmla="*/ 5 w 12"/>
                <a:gd name="T53" fmla="*/ 2 h 19"/>
                <a:gd name="T54" fmla="*/ 5 w 12"/>
                <a:gd name="T55" fmla="*/ 2 h 19"/>
                <a:gd name="T56" fmla="*/ 6 w 12"/>
                <a:gd name="T57" fmla="*/ 2 h 19"/>
                <a:gd name="T58" fmla="*/ 6 w 12"/>
                <a:gd name="T59" fmla="*/ 2 h 19"/>
                <a:gd name="T60" fmla="*/ 7 w 12"/>
                <a:gd name="T61" fmla="*/ 2 h 19"/>
                <a:gd name="T62" fmla="*/ 8 w 12"/>
                <a:gd name="T63" fmla="*/ 2 h 19"/>
                <a:gd name="T64" fmla="*/ 8 w 12"/>
                <a:gd name="T65" fmla="*/ 2 h 19"/>
                <a:gd name="T66" fmla="*/ 9 w 12"/>
                <a:gd name="T67" fmla="*/ 2 h 19"/>
                <a:gd name="T68" fmla="*/ 10 w 12"/>
                <a:gd name="T69" fmla="*/ 3 h 19"/>
                <a:gd name="T70" fmla="*/ 10 w 12"/>
                <a:gd name="T71" fmla="*/ 3 h 19"/>
                <a:gd name="T72" fmla="*/ 11 w 12"/>
                <a:gd name="T73" fmla="*/ 4 h 19"/>
                <a:gd name="T74" fmla="*/ 11 w 12"/>
                <a:gd name="T75" fmla="*/ 3 h 19"/>
                <a:gd name="T76" fmla="*/ 8 w 12"/>
                <a:gd name="T77" fmla="*/ 0 h 19"/>
                <a:gd name="T78" fmla="*/ 0 w 12"/>
                <a:gd name="T79" fmla="*/ 5 h 19"/>
                <a:gd name="T80" fmla="*/ 1 w 12"/>
                <a:gd name="T81" fmla="*/ 5 h 19"/>
                <a:gd name="T82" fmla="*/ 1 w 12"/>
                <a:gd name="T83" fmla="*/ 5 h 19"/>
                <a:gd name="T84" fmla="*/ 1 w 12"/>
                <a:gd name="T85" fmla="*/ 5 h 19"/>
                <a:gd name="T86" fmla="*/ 2 w 12"/>
                <a:gd name="T87" fmla="*/ 5 h 19"/>
                <a:gd name="T88" fmla="*/ 2 w 12"/>
                <a:gd name="T89" fmla="*/ 6 h 19"/>
                <a:gd name="T90" fmla="*/ 2 w 12"/>
                <a:gd name="T91" fmla="*/ 7 h 19"/>
                <a:gd name="T92" fmla="*/ 5 w 12"/>
                <a:gd name="T93" fmla="*/ 14 h 19"/>
                <a:gd name="T94" fmla="*/ 5 w 12"/>
                <a:gd name="T95" fmla="*/ 15 h 19"/>
                <a:gd name="T96" fmla="*/ 6 w 12"/>
                <a:gd name="T97" fmla="*/ 16 h 19"/>
                <a:gd name="T98" fmla="*/ 6 w 12"/>
                <a:gd name="T99" fmla="*/ 17 h 19"/>
                <a:gd name="T100" fmla="*/ 6 w 12"/>
                <a:gd name="T101" fmla="*/ 17 h 19"/>
                <a:gd name="T102" fmla="*/ 5 w 12"/>
                <a:gd name="T103" fmla="*/ 17 h 19"/>
                <a:gd name="T104" fmla="*/ 5 w 12"/>
                <a:gd name="T105" fmla="*/ 18 h 19"/>
                <a:gd name="T106" fmla="*/ 5 w 12"/>
                <a:gd name="T107" fmla="*/ 18 h 19"/>
                <a:gd name="T108" fmla="*/ 10 w 12"/>
                <a:gd name="T109" fmla="*/ 17 h 19"/>
                <a:gd name="T110" fmla="*/ 9 w 12"/>
                <a:gd name="T111" fmla="*/ 16 h 19"/>
                <a:gd name="T112" fmla="*/ 8 w 12"/>
                <a:gd name="T113" fmla="*/ 16 h 19"/>
                <a:gd name="T114" fmla="*/ 8 w 12"/>
                <a:gd name="T115" fmla="*/ 16 h 19"/>
                <a:gd name="T116" fmla="*/ 8 w 12"/>
                <a:gd name="T117" fmla="*/ 15 h 19"/>
                <a:gd name="T118" fmla="*/ 7 w 12"/>
                <a:gd name="T119" fmla="*/ 15 h 19"/>
                <a:gd name="T120" fmla="*/ 7 w 12"/>
                <a:gd name="T121" fmla="*/ 14 h 19"/>
                <a:gd name="T122" fmla="*/ 6 w 12"/>
                <a:gd name="T123" fmla="*/ 1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 h="19">
                  <a:moveTo>
                    <a:pt x="6" y="11"/>
                  </a:moveTo>
                  <a:lnTo>
                    <a:pt x="6" y="10"/>
                  </a:lnTo>
                  <a:lnTo>
                    <a:pt x="6" y="10"/>
                  </a:lnTo>
                  <a:lnTo>
                    <a:pt x="7" y="9"/>
                  </a:lnTo>
                  <a:lnTo>
                    <a:pt x="8" y="9"/>
                  </a:lnTo>
                  <a:lnTo>
                    <a:pt x="8" y="9"/>
                  </a:lnTo>
                  <a:lnTo>
                    <a:pt x="9" y="10"/>
                  </a:lnTo>
                  <a:lnTo>
                    <a:pt x="10" y="10"/>
                  </a:lnTo>
                  <a:lnTo>
                    <a:pt x="10" y="11"/>
                  </a:lnTo>
                  <a:lnTo>
                    <a:pt x="10" y="11"/>
                  </a:lnTo>
                  <a:lnTo>
                    <a:pt x="8" y="5"/>
                  </a:lnTo>
                  <a:lnTo>
                    <a:pt x="8" y="5"/>
                  </a:lnTo>
                  <a:lnTo>
                    <a:pt x="8" y="6"/>
                  </a:lnTo>
                  <a:lnTo>
                    <a:pt x="8" y="7"/>
                  </a:lnTo>
                  <a:lnTo>
                    <a:pt x="8" y="8"/>
                  </a:lnTo>
                  <a:lnTo>
                    <a:pt x="8" y="8"/>
                  </a:lnTo>
                  <a:lnTo>
                    <a:pt x="7" y="8"/>
                  </a:lnTo>
                  <a:lnTo>
                    <a:pt x="6" y="9"/>
                  </a:lnTo>
                  <a:lnTo>
                    <a:pt x="6" y="9"/>
                  </a:lnTo>
                  <a:lnTo>
                    <a:pt x="5" y="10"/>
                  </a:lnTo>
                  <a:lnTo>
                    <a:pt x="4" y="6"/>
                  </a:lnTo>
                  <a:lnTo>
                    <a:pt x="4" y="5"/>
                  </a:lnTo>
                  <a:lnTo>
                    <a:pt x="4" y="5"/>
                  </a:lnTo>
                  <a:lnTo>
                    <a:pt x="4" y="4"/>
                  </a:lnTo>
                  <a:lnTo>
                    <a:pt x="4" y="3"/>
                  </a:lnTo>
                  <a:lnTo>
                    <a:pt x="5" y="3"/>
                  </a:lnTo>
                  <a:lnTo>
                    <a:pt x="5" y="2"/>
                  </a:lnTo>
                  <a:lnTo>
                    <a:pt x="5" y="2"/>
                  </a:lnTo>
                  <a:lnTo>
                    <a:pt x="6" y="2"/>
                  </a:lnTo>
                  <a:lnTo>
                    <a:pt x="6" y="2"/>
                  </a:lnTo>
                  <a:lnTo>
                    <a:pt x="7" y="2"/>
                  </a:lnTo>
                  <a:lnTo>
                    <a:pt x="8" y="2"/>
                  </a:lnTo>
                  <a:lnTo>
                    <a:pt x="8" y="2"/>
                  </a:lnTo>
                  <a:lnTo>
                    <a:pt x="9" y="2"/>
                  </a:lnTo>
                  <a:lnTo>
                    <a:pt x="10" y="3"/>
                  </a:lnTo>
                  <a:lnTo>
                    <a:pt x="10" y="3"/>
                  </a:lnTo>
                  <a:lnTo>
                    <a:pt x="11" y="4"/>
                  </a:lnTo>
                  <a:lnTo>
                    <a:pt x="11" y="3"/>
                  </a:lnTo>
                  <a:lnTo>
                    <a:pt x="8" y="0"/>
                  </a:lnTo>
                  <a:lnTo>
                    <a:pt x="0" y="5"/>
                  </a:lnTo>
                  <a:lnTo>
                    <a:pt x="1" y="5"/>
                  </a:lnTo>
                  <a:lnTo>
                    <a:pt x="1" y="5"/>
                  </a:lnTo>
                  <a:lnTo>
                    <a:pt x="1" y="5"/>
                  </a:lnTo>
                  <a:lnTo>
                    <a:pt x="2" y="5"/>
                  </a:lnTo>
                  <a:lnTo>
                    <a:pt x="2" y="6"/>
                  </a:lnTo>
                  <a:lnTo>
                    <a:pt x="2" y="7"/>
                  </a:lnTo>
                  <a:lnTo>
                    <a:pt x="5" y="14"/>
                  </a:lnTo>
                  <a:lnTo>
                    <a:pt x="5" y="15"/>
                  </a:lnTo>
                  <a:lnTo>
                    <a:pt x="6" y="16"/>
                  </a:lnTo>
                  <a:lnTo>
                    <a:pt x="6" y="17"/>
                  </a:lnTo>
                  <a:lnTo>
                    <a:pt x="6" y="17"/>
                  </a:lnTo>
                  <a:lnTo>
                    <a:pt x="5" y="17"/>
                  </a:lnTo>
                  <a:lnTo>
                    <a:pt x="5" y="18"/>
                  </a:lnTo>
                  <a:lnTo>
                    <a:pt x="5" y="18"/>
                  </a:lnTo>
                  <a:lnTo>
                    <a:pt x="10" y="17"/>
                  </a:lnTo>
                  <a:lnTo>
                    <a:pt x="9" y="16"/>
                  </a:lnTo>
                  <a:lnTo>
                    <a:pt x="8" y="16"/>
                  </a:lnTo>
                  <a:lnTo>
                    <a:pt x="8" y="16"/>
                  </a:lnTo>
                  <a:lnTo>
                    <a:pt x="8" y="15"/>
                  </a:lnTo>
                  <a:lnTo>
                    <a:pt x="7" y="15"/>
                  </a:lnTo>
                  <a:lnTo>
                    <a:pt x="7" y="14"/>
                  </a:lnTo>
                  <a:lnTo>
                    <a:pt x="6" y="11"/>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41" name="Freeform 738"/>
            <p:cNvSpPr>
              <a:spLocks/>
            </p:cNvSpPr>
            <p:nvPr/>
          </p:nvSpPr>
          <p:spPr bwMode="auto">
            <a:xfrm>
              <a:off x="1345" y="3785"/>
              <a:ext cx="18" cy="18"/>
            </a:xfrm>
            <a:custGeom>
              <a:avLst/>
              <a:gdLst>
                <a:gd name="T0" fmla="*/ 8 w 18"/>
                <a:gd name="T1" fmla="*/ 4 h 18"/>
                <a:gd name="T2" fmla="*/ 8 w 18"/>
                <a:gd name="T3" fmla="*/ 3 h 18"/>
                <a:gd name="T4" fmla="*/ 9 w 18"/>
                <a:gd name="T5" fmla="*/ 3 h 18"/>
                <a:gd name="T6" fmla="*/ 9 w 18"/>
                <a:gd name="T7" fmla="*/ 2 h 18"/>
                <a:gd name="T8" fmla="*/ 9 w 18"/>
                <a:gd name="T9" fmla="*/ 1 h 18"/>
                <a:gd name="T10" fmla="*/ 9 w 18"/>
                <a:gd name="T11" fmla="*/ 1 h 18"/>
                <a:gd name="T12" fmla="*/ 8 w 18"/>
                <a:gd name="T13" fmla="*/ 1 h 18"/>
                <a:gd name="T14" fmla="*/ 8 w 18"/>
                <a:gd name="T15" fmla="*/ 0 h 18"/>
                <a:gd name="T16" fmla="*/ 13 w 18"/>
                <a:gd name="T17" fmla="*/ 2 h 18"/>
                <a:gd name="T18" fmla="*/ 13 w 18"/>
                <a:gd name="T19" fmla="*/ 3 h 18"/>
                <a:gd name="T20" fmla="*/ 14 w 18"/>
                <a:gd name="T21" fmla="*/ 3 h 18"/>
                <a:gd name="T22" fmla="*/ 14 w 18"/>
                <a:gd name="T23" fmla="*/ 4 h 18"/>
                <a:gd name="T24" fmla="*/ 15 w 18"/>
                <a:gd name="T25" fmla="*/ 4 h 18"/>
                <a:gd name="T26" fmla="*/ 15 w 18"/>
                <a:gd name="T27" fmla="*/ 4 h 18"/>
                <a:gd name="T28" fmla="*/ 16 w 18"/>
                <a:gd name="T29" fmla="*/ 4 h 18"/>
                <a:gd name="T30" fmla="*/ 16 w 18"/>
                <a:gd name="T31" fmla="*/ 5 h 18"/>
                <a:gd name="T32" fmla="*/ 16 w 18"/>
                <a:gd name="T33" fmla="*/ 5 h 18"/>
                <a:gd name="T34" fmla="*/ 16 w 18"/>
                <a:gd name="T35" fmla="*/ 6 h 18"/>
                <a:gd name="T36" fmla="*/ 16 w 18"/>
                <a:gd name="T37" fmla="*/ 7 h 18"/>
                <a:gd name="T38" fmla="*/ 17 w 18"/>
                <a:gd name="T39" fmla="*/ 7 h 18"/>
                <a:gd name="T40" fmla="*/ 17 w 18"/>
                <a:gd name="T41" fmla="*/ 7 h 18"/>
                <a:gd name="T42" fmla="*/ 17 w 18"/>
                <a:gd name="T43" fmla="*/ 8 h 18"/>
                <a:gd name="T44" fmla="*/ 17 w 18"/>
                <a:gd name="T45" fmla="*/ 9 h 18"/>
                <a:gd name="T46" fmla="*/ 17 w 18"/>
                <a:gd name="T47" fmla="*/ 10 h 18"/>
                <a:gd name="T48" fmla="*/ 17 w 18"/>
                <a:gd name="T49" fmla="*/ 10 h 18"/>
                <a:gd name="T50" fmla="*/ 17 w 18"/>
                <a:gd name="T51" fmla="*/ 11 h 18"/>
                <a:gd name="T52" fmla="*/ 16 w 18"/>
                <a:gd name="T53" fmla="*/ 12 h 18"/>
                <a:gd name="T54" fmla="*/ 16 w 18"/>
                <a:gd name="T55" fmla="*/ 13 h 18"/>
                <a:gd name="T56" fmla="*/ 16 w 18"/>
                <a:gd name="T57" fmla="*/ 13 h 18"/>
                <a:gd name="T58" fmla="*/ 16 w 18"/>
                <a:gd name="T59" fmla="*/ 13 h 18"/>
                <a:gd name="T60" fmla="*/ 16 w 18"/>
                <a:gd name="T61" fmla="*/ 14 h 18"/>
                <a:gd name="T62" fmla="*/ 15 w 18"/>
                <a:gd name="T63" fmla="*/ 15 h 18"/>
                <a:gd name="T64" fmla="*/ 14 w 18"/>
                <a:gd name="T65" fmla="*/ 16 h 18"/>
                <a:gd name="T66" fmla="*/ 13 w 18"/>
                <a:gd name="T67" fmla="*/ 16 h 18"/>
                <a:gd name="T68" fmla="*/ 13 w 18"/>
                <a:gd name="T69" fmla="*/ 16 h 18"/>
                <a:gd name="T70" fmla="*/ 12 w 18"/>
                <a:gd name="T71" fmla="*/ 16 h 18"/>
                <a:gd name="T72" fmla="*/ 11 w 18"/>
                <a:gd name="T73" fmla="*/ 17 h 18"/>
                <a:gd name="T74" fmla="*/ 10 w 18"/>
                <a:gd name="T75" fmla="*/ 17 h 18"/>
                <a:gd name="T76" fmla="*/ 10 w 18"/>
                <a:gd name="T77" fmla="*/ 17 h 18"/>
                <a:gd name="T78" fmla="*/ 9 w 18"/>
                <a:gd name="T79" fmla="*/ 17 h 18"/>
                <a:gd name="T80" fmla="*/ 8 w 18"/>
                <a:gd name="T81" fmla="*/ 17 h 18"/>
                <a:gd name="T82" fmla="*/ 7 w 18"/>
                <a:gd name="T83" fmla="*/ 17 h 18"/>
                <a:gd name="T84" fmla="*/ 7 w 18"/>
                <a:gd name="T85" fmla="*/ 17 h 18"/>
                <a:gd name="T86" fmla="*/ 6 w 18"/>
                <a:gd name="T87" fmla="*/ 16 h 18"/>
                <a:gd name="T88" fmla="*/ 5 w 18"/>
                <a:gd name="T89" fmla="*/ 16 h 18"/>
                <a:gd name="T90" fmla="*/ 4 w 18"/>
                <a:gd name="T91" fmla="*/ 16 h 18"/>
                <a:gd name="T92" fmla="*/ 0 w 18"/>
                <a:gd name="T93" fmla="*/ 13 h 18"/>
                <a:gd name="T94" fmla="*/ 0 w 18"/>
                <a:gd name="T95" fmla="*/ 12 h 18"/>
                <a:gd name="T96" fmla="*/ 1 w 18"/>
                <a:gd name="T97" fmla="*/ 12 h 18"/>
                <a:gd name="T98" fmla="*/ 1 w 18"/>
                <a:gd name="T99" fmla="*/ 12 h 18"/>
                <a:gd name="T100" fmla="*/ 2 w 18"/>
                <a:gd name="T101" fmla="*/ 12 h 18"/>
                <a:gd name="T102" fmla="*/ 3 w 18"/>
                <a:gd name="T103" fmla="*/ 11 h 18"/>
                <a:gd name="T104" fmla="*/ 3 w 18"/>
                <a:gd name="T105" fmla="*/ 10 h 18"/>
                <a:gd name="T106" fmla="*/ 4 w 18"/>
                <a:gd name="T107" fmla="*/ 10 h 18"/>
                <a:gd name="T108" fmla="*/ 8 w 18"/>
                <a:gd name="T109" fmla="*/ 4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 h="18">
                  <a:moveTo>
                    <a:pt x="8" y="4"/>
                  </a:moveTo>
                  <a:lnTo>
                    <a:pt x="8" y="3"/>
                  </a:lnTo>
                  <a:lnTo>
                    <a:pt x="9" y="3"/>
                  </a:lnTo>
                  <a:lnTo>
                    <a:pt x="9" y="2"/>
                  </a:lnTo>
                  <a:lnTo>
                    <a:pt x="9" y="1"/>
                  </a:lnTo>
                  <a:lnTo>
                    <a:pt x="9" y="1"/>
                  </a:lnTo>
                  <a:lnTo>
                    <a:pt x="8" y="1"/>
                  </a:lnTo>
                  <a:lnTo>
                    <a:pt x="8" y="0"/>
                  </a:lnTo>
                  <a:lnTo>
                    <a:pt x="13" y="2"/>
                  </a:lnTo>
                  <a:lnTo>
                    <a:pt x="13" y="3"/>
                  </a:lnTo>
                  <a:lnTo>
                    <a:pt x="14" y="3"/>
                  </a:lnTo>
                  <a:lnTo>
                    <a:pt x="14" y="4"/>
                  </a:lnTo>
                  <a:lnTo>
                    <a:pt x="15" y="4"/>
                  </a:lnTo>
                  <a:lnTo>
                    <a:pt x="15" y="4"/>
                  </a:lnTo>
                  <a:lnTo>
                    <a:pt x="16" y="4"/>
                  </a:lnTo>
                  <a:lnTo>
                    <a:pt x="16" y="5"/>
                  </a:lnTo>
                  <a:lnTo>
                    <a:pt x="16" y="5"/>
                  </a:lnTo>
                  <a:lnTo>
                    <a:pt x="16" y="6"/>
                  </a:lnTo>
                  <a:lnTo>
                    <a:pt x="16" y="7"/>
                  </a:lnTo>
                  <a:lnTo>
                    <a:pt x="17" y="7"/>
                  </a:lnTo>
                  <a:lnTo>
                    <a:pt x="17" y="7"/>
                  </a:lnTo>
                  <a:lnTo>
                    <a:pt x="17" y="8"/>
                  </a:lnTo>
                  <a:lnTo>
                    <a:pt x="17" y="9"/>
                  </a:lnTo>
                  <a:lnTo>
                    <a:pt x="17" y="10"/>
                  </a:lnTo>
                  <a:lnTo>
                    <a:pt x="17" y="10"/>
                  </a:lnTo>
                  <a:lnTo>
                    <a:pt x="17" y="11"/>
                  </a:lnTo>
                  <a:lnTo>
                    <a:pt x="16" y="12"/>
                  </a:lnTo>
                  <a:lnTo>
                    <a:pt x="16" y="13"/>
                  </a:lnTo>
                  <a:lnTo>
                    <a:pt x="16" y="13"/>
                  </a:lnTo>
                  <a:lnTo>
                    <a:pt x="16" y="13"/>
                  </a:lnTo>
                  <a:lnTo>
                    <a:pt x="16" y="14"/>
                  </a:lnTo>
                  <a:lnTo>
                    <a:pt x="15" y="15"/>
                  </a:lnTo>
                  <a:lnTo>
                    <a:pt x="14" y="16"/>
                  </a:lnTo>
                  <a:lnTo>
                    <a:pt x="13" y="16"/>
                  </a:lnTo>
                  <a:lnTo>
                    <a:pt x="13" y="16"/>
                  </a:lnTo>
                  <a:lnTo>
                    <a:pt x="12" y="16"/>
                  </a:lnTo>
                  <a:lnTo>
                    <a:pt x="11" y="17"/>
                  </a:lnTo>
                  <a:lnTo>
                    <a:pt x="10" y="17"/>
                  </a:lnTo>
                  <a:lnTo>
                    <a:pt x="10" y="17"/>
                  </a:lnTo>
                  <a:lnTo>
                    <a:pt x="9" y="17"/>
                  </a:lnTo>
                  <a:lnTo>
                    <a:pt x="8" y="17"/>
                  </a:lnTo>
                  <a:lnTo>
                    <a:pt x="7" y="17"/>
                  </a:lnTo>
                  <a:lnTo>
                    <a:pt x="7" y="17"/>
                  </a:lnTo>
                  <a:lnTo>
                    <a:pt x="6" y="16"/>
                  </a:lnTo>
                  <a:lnTo>
                    <a:pt x="5" y="16"/>
                  </a:lnTo>
                  <a:lnTo>
                    <a:pt x="4" y="16"/>
                  </a:lnTo>
                  <a:lnTo>
                    <a:pt x="0" y="13"/>
                  </a:lnTo>
                  <a:lnTo>
                    <a:pt x="0" y="12"/>
                  </a:lnTo>
                  <a:lnTo>
                    <a:pt x="1" y="12"/>
                  </a:lnTo>
                  <a:lnTo>
                    <a:pt x="1" y="12"/>
                  </a:lnTo>
                  <a:lnTo>
                    <a:pt x="2" y="12"/>
                  </a:lnTo>
                  <a:lnTo>
                    <a:pt x="3" y="11"/>
                  </a:lnTo>
                  <a:lnTo>
                    <a:pt x="3" y="10"/>
                  </a:lnTo>
                  <a:lnTo>
                    <a:pt x="4" y="10"/>
                  </a:lnTo>
                  <a:lnTo>
                    <a:pt x="8" y="4"/>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42" name="Freeform 739"/>
            <p:cNvSpPr>
              <a:spLocks/>
            </p:cNvSpPr>
            <p:nvPr/>
          </p:nvSpPr>
          <p:spPr bwMode="auto">
            <a:xfrm>
              <a:off x="1351" y="3789"/>
              <a:ext cx="10" cy="13"/>
            </a:xfrm>
            <a:custGeom>
              <a:avLst/>
              <a:gdLst>
                <a:gd name="T0" fmla="*/ 1 w 10"/>
                <a:gd name="T1" fmla="*/ 8 h 13"/>
                <a:gd name="T2" fmla="*/ 0 w 10"/>
                <a:gd name="T3" fmla="*/ 8 h 13"/>
                <a:gd name="T4" fmla="*/ 0 w 10"/>
                <a:gd name="T5" fmla="*/ 9 h 13"/>
                <a:gd name="T6" fmla="*/ 0 w 10"/>
                <a:gd name="T7" fmla="*/ 9 h 13"/>
                <a:gd name="T8" fmla="*/ 0 w 10"/>
                <a:gd name="T9" fmla="*/ 10 h 13"/>
                <a:gd name="T10" fmla="*/ 0 w 10"/>
                <a:gd name="T11" fmla="*/ 11 h 13"/>
                <a:gd name="T12" fmla="*/ 1 w 10"/>
                <a:gd name="T13" fmla="*/ 11 h 13"/>
                <a:gd name="T14" fmla="*/ 1 w 10"/>
                <a:gd name="T15" fmla="*/ 11 h 13"/>
                <a:gd name="T16" fmla="*/ 2 w 10"/>
                <a:gd name="T17" fmla="*/ 11 h 13"/>
                <a:gd name="T18" fmla="*/ 2 w 10"/>
                <a:gd name="T19" fmla="*/ 11 h 13"/>
                <a:gd name="T20" fmla="*/ 3 w 10"/>
                <a:gd name="T21" fmla="*/ 12 h 13"/>
                <a:gd name="T22" fmla="*/ 4 w 10"/>
                <a:gd name="T23" fmla="*/ 11 h 13"/>
                <a:gd name="T24" fmla="*/ 4 w 10"/>
                <a:gd name="T25" fmla="*/ 11 h 13"/>
                <a:gd name="T26" fmla="*/ 5 w 10"/>
                <a:gd name="T27" fmla="*/ 11 h 13"/>
                <a:gd name="T28" fmla="*/ 5 w 10"/>
                <a:gd name="T29" fmla="*/ 11 h 13"/>
                <a:gd name="T30" fmla="*/ 6 w 10"/>
                <a:gd name="T31" fmla="*/ 10 h 13"/>
                <a:gd name="T32" fmla="*/ 7 w 10"/>
                <a:gd name="T33" fmla="*/ 10 h 13"/>
                <a:gd name="T34" fmla="*/ 7 w 10"/>
                <a:gd name="T35" fmla="*/ 9 h 13"/>
                <a:gd name="T36" fmla="*/ 7 w 10"/>
                <a:gd name="T37" fmla="*/ 9 h 13"/>
                <a:gd name="T38" fmla="*/ 8 w 10"/>
                <a:gd name="T39" fmla="*/ 8 h 13"/>
                <a:gd name="T40" fmla="*/ 8 w 10"/>
                <a:gd name="T41" fmla="*/ 7 h 13"/>
                <a:gd name="T42" fmla="*/ 8 w 10"/>
                <a:gd name="T43" fmla="*/ 7 h 13"/>
                <a:gd name="T44" fmla="*/ 8 w 10"/>
                <a:gd name="T45" fmla="*/ 6 h 13"/>
                <a:gd name="T46" fmla="*/ 9 w 10"/>
                <a:gd name="T47" fmla="*/ 5 h 13"/>
                <a:gd name="T48" fmla="*/ 9 w 10"/>
                <a:gd name="T49" fmla="*/ 5 h 13"/>
                <a:gd name="T50" fmla="*/ 9 w 10"/>
                <a:gd name="T51" fmla="*/ 4 h 13"/>
                <a:gd name="T52" fmla="*/ 9 w 10"/>
                <a:gd name="T53" fmla="*/ 3 h 13"/>
                <a:gd name="T54" fmla="*/ 8 w 10"/>
                <a:gd name="T55" fmla="*/ 3 h 13"/>
                <a:gd name="T56" fmla="*/ 8 w 10"/>
                <a:gd name="T57" fmla="*/ 2 h 13"/>
                <a:gd name="T58" fmla="*/ 8 w 10"/>
                <a:gd name="T59" fmla="*/ 1 h 13"/>
                <a:gd name="T60" fmla="*/ 7 w 10"/>
                <a:gd name="T61" fmla="*/ 1 h 13"/>
                <a:gd name="T62" fmla="*/ 7 w 10"/>
                <a:gd name="T63" fmla="*/ 1 h 13"/>
                <a:gd name="T64" fmla="*/ 7 w 10"/>
                <a:gd name="T65" fmla="*/ 0 h 13"/>
                <a:gd name="T66" fmla="*/ 6 w 10"/>
                <a:gd name="T67" fmla="*/ 0 h 13"/>
                <a:gd name="T68" fmla="*/ 5 w 10"/>
                <a:gd name="T69" fmla="*/ 0 h 13"/>
                <a:gd name="T70" fmla="*/ 5 w 10"/>
                <a:gd name="T71" fmla="*/ 0 h 13"/>
                <a:gd name="T72" fmla="*/ 5 w 10"/>
                <a:gd name="T73" fmla="*/ 1 h 13"/>
                <a:gd name="T74" fmla="*/ 5 w 10"/>
                <a:gd name="T75" fmla="*/ 1 h 13"/>
                <a:gd name="T76" fmla="*/ 4 w 10"/>
                <a:gd name="T77" fmla="*/ 1 h 13"/>
                <a:gd name="T78" fmla="*/ 1 w 10"/>
                <a:gd name="T79" fmla="*/ 8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 h="13">
                  <a:moveTo>
                    <a:pt x="1" y="8"/>
                  </a:moveTo>
                  <a:lnTo>
                    <a:pt x="0" y="8"/>
                  </a:lnTo>
                  <a:lnTo>
                    <a:pt x="0" y="9"/>
                  </a:lnTo>
                  <a:lnTo>
                    <a:pt x="0" y="9"/>
                  </a:lnTo>
                  <a:lnTo>
                    <a:pt x="0" y="10"/>
                  </a:lnTo>
                  <a:lnTo>
                    <a:pt x="0" y="11"/>
                  </a:lnTo>
                  <a:lnTo>
                    <a:pt x="1" y="11"/>
                  </a:lnTo>
                  <a:lnTo>
                    <a:pt x="1" y="11"/>
                  </a:lnTo>
                  <a:lnTo>
                    <a:pt x="2" y="11"/>
                  </a:lnTo>
                  <a:lnTo>
                    <a:pt x="2" y="11"/>
                  </a:lnTo>
                  <a:lnTo>
                    <a:pt x="3" y="12"/>
                  </a:lnTo>
                  <a:lnTo>
                    <a:pt x="4" y="11"/>
                  </a:lnTo>
                  <a:lnTo>
                    <a:pt x="4" y="11"/>
                  </a:lnTo>
                  <a:lnTo>
                    <a:pt x="5" y="11"/>
                  </a:lnTo>
                  <a:lnTo>
                    <a:pt x="5" y="11"/>
                  </a:lnTo>
                  <a:lnTo>
                    <a:pt x="6" y="10"/>
                  </a:lnTo>
                  <a:lnTo>
                    <a:pt x="7" y="10"/>
                  </a:lnTo>
                  <a:lnTo>
                    <a:pt x="7" y="9"/>
                  </a:lnTo>
                  <a:lnTo>
                    <a:pt x="7" y="9"/>
                  </a:lnTo>
                  <a:lnTo>
                    <a:pt x="8" y="8"/>
                  </a:lnTo>
                  <a:lnTo>
                    <a:pt x="8" y="7"/>
                  </a:lnTo>
                  <a:lnTo>
                    <a:pt x="8" y="7"/>
                  </a:lnTo>
                  <a:lnTo>
                    <a:pt x="8" y="6"/>
                  </a:lnTo>
                  <a:lnTo>
                    <a:pt x="9" y="5"/>
                  </a:lnTo>
                  <a:lnTo>
                    <a:pt x="9" y="5"/>
                  </a:lnTo>
                  <a:lnTo>
                    <a:pt x="9" y="4"/>
                  </a:lnTo>
                  <a:lnTo>
                    <a:pt x="9" y="3"/>
                  </a:lnTo>
                  <a:lnTo>
                    <a:pt x="8" y="3"/>
                  </a:lnTo>
                  <a:lnTo>
                    <a:pt x="8" y="2"/>
                  </a:lnTo>
                  <a:lnTo>
                    <a:pt x="8" y="1"/>
                  </a:lnTo>
                  <a:lnTo>
                    <a:pt x="7" y="1"/>
                  </a:lnTo>
                  <a:lnTo>
                    <a:pt x="7" y="1"/>
                  </a:lnTo>
                  <a:lnTo>
                    <a:pt x="7" y="0"/>
                  </a:lnTo>
                  <a:lnTo>
                    <a:pt x="6" y="0"/>
                  </a:lnTo>
                  <a:lnTo>
                    <a:pt x="5" y="0"/>
                  </a:lnTo>
                  <a:lnTo>
                    <a:pt x="5" y="0"/>
                  </a:lnTo>
                  <a:lnTo>
                    <a:pt x="5" y="1"/>
                  </a:lnTo>
                  <a:lnTo>
                    <a:pt x="5" y="1"/>
                  </a:lnTo>
                  <a:lnTo>
                    <a:pt x="4" y="1"/>
                  </a:lnTo>
                  <a:lnTo>
                    <a:pt x="1" y="8"/>
                  </a:lnTo>
                </a:path>
              </a:pathLst>
            </a:custGeom>
            <a:solidFill>
              <a:srgbClr val="B2B2B2"/>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43" name="Freeform 740"/>
            <p:cNvSpPr>
              <a:spLocks/>
            </p:cNvSpPr>
            <p:nvPr/>
          </p:nvSpPr>
          <p:spPr bwMode="auto">
            <a:xfrm>
              <a:off x="1296" y="3734"/>
              <a:ext cx="22" cy="20"/>
            </a:xfrm>
            <a:custGeom>
              <a:avLst/>
              <a:gdLst>
                <a:gd name="T0" fmla="*/ 15 w 22"/>
                <a:gd name="T1" fmla="*/ 3 h 20"/>
                <a:gd name="T2" fmla="*/ 12 w 22"/>
                <a:gd name="T3" fmla="*/ 0 h 20"/>
                <a:gd name="T4" fmla="*/ 12 w 22"/>
                <a:gd name="T5" fmla="*/ 1 h 20"/>
                <a:gd name="T6" fmla="*/ 12 w 22"/>
                <a:gd name="T7" fmla="*/ 2 h 20"/>
                <a:gd name="T8" fmla="*/ 12 w 22"/>
                <a:gd name="T9" fmla="*/ 2 h 20"/>
                <a:gd name="T10" fmla="*/ 12 w 22"/>
                <a:gd name="T11" fmla="*/ 3 h 20"/>
                <a:gd name="T12" fmla="*/ 11 w 22"/>
                <a:gd name="T13" fmla="*/ 3 h 20"/>
                <a:gd name="T14" fmla="*/ 4 w 22"/>
                <a:gd name="T15" fmla="*/ 8 h 20"/>
                <a:gd name="T16" fmla="*/ 3 w 22"/>
                <a:gd name="T17" fmla="*/ 8 h 20"/>
                <a:gd name="T18" fmla="*/ 3 w 22"/>
                <a:gd name="T19" fmla="*/ 8 h 20"/>
                <a:gd name="T20" fmla="*/ 2 w 22"/>
                <a:gd name="T21" fmla="*/ 8 h 20"/>
                <a:gd name="T22" fmla="*/ 2 w 22"/>
                <a:gd name="T23" fmla="*/ 9 h 20"/>
                <a:gd name="T24" fmla="*/ 2 w 22"/>
                <a:gd name="T25" fmla="*/ 9 h 20"/>
                <a:gd name="T26" fmla="*/ 1 w 22"/>
                <a:gd name="T27" fmla="*/ 8 h 20"/>
                <a:gd name="T28" fmla="*/ 1 w 22"/>
                <a:gd name="T29" fmla="*/ 8 h 20"/>
                <a:gd name="T30" fmla="*/ 0 w 22"/>
                <a:gd name="T31" fmla="*/ 8 h 20"/>
                <a:gd name="T32" fmla="*/ 0 w 22"/>
                <a:gd name="T33" fmla="*/ 8 h 20"/>
                <a:gd name="T34" fmla="*/ 2 w 22"/>
                <a:gd name="T35" fmla="*/ 12 h 20"/>
                <a:gd name="T36" fmla="*/ 3 w 22"/>
                <a:gd name="T37" fmla="*/ 12 h 20"/>
                <a:gd name="T38" fmla="*/ 3 w 22"/>
                <a:gd name="T39" fmla="*/ 11 h 20"/>
                <a:gd name="T40" fmla="*/ 2 w 22"/>
                <a:gd name="T41" fmla="*/ 11 h 20"/>
                <a:gd name="T42" fmla="*/ 2 w 22"/>
                <a:gd name="T43" fmla="*/ 11 h 20"/>
                <a:gd name="T44" fmla="*/ 2 w 22"/>
                <a:gd name="T45" fmla="*/ 10 h 20"/>
                <a:gd name="T46" fmla="*/ 3 w 22"/>
                <a:gd name="T47" fmla="*/ 10 h 20"/>
                <a:gd name="T48" fmla="*/ 3 w 22"/>
                <a:gd name="T49" fmla="*/ 9 h 20"/>
                <a:gd name="T50" fmla="*/ 4 w 22"/>
                <a:gd name="T51" fmla="*/ 9 h 20"/>
                <a:gd name="T52" fmla="*/ 5 w 22"/>
                <a:gd name="T53" fmla="*/ 9 h 20"/>
                <a:gd name="T54" fmla="*/ 12 w 22"/>
                <a:gd name="T55" fmla="*/ 4 h 20"/>
                <a:gd name="T56" fmla="*/ 6 w 22"/>
                <a:gd name="T57" fmla="*/ 18 h 20"/>
                <a:gd name="T58" fmla="*/ 6 w 22"/>
                <a:gd name="T59" fmla="*/ 19 h 20"/>
                <a:gd name="T60" fmla="*/ 17 w 22"/>
                <a:gd name="T61" fmla="*/ 13 h 20"/>
                <a:gd name="T62" fmla="*/ 17 w 22"/>
                <a:gd name="T63" fmla="*/ 12 h 20"/>
                <a:gd name="T64" fmla="*/ 18 w 22"/>
                <a:gd name="T65" fmla="*/ 12 h 20"/>
                <a:gd name="T66" fmla="*/ 19 w 22"/>
                <a:gd name="T67" fmla="*/ 12 h 20"/>
                <a:gd name="T68" fmla="*/ 19 w 22"/>
                <a:gd name="T69" fmla="*/ 11 h 20"/>
                <a:gd name="T70" fmla="*/ 19 w 22"/>
                <a:gd name="T71" fmla="*/ 11 h 20"/>
                <a:gd name="T72" fmla="*/ 20 w 22"/>
                <a:gd name="T73" fmla="*/ 12 h 20"/>
                <a:gd name="T74" fmla="*/ 21 w 22"/>
                <a:gd name="T75" fmla="*/ 13 h 20"/>
                <a:gd name="T76" fmla="*/ 21 w 22"/>
                <a:gd name="T77" fmla="*/ 12 h 20"/>
                <a:gd name="T78" fmla="*/ 19 w 22"/>
                <a:gd name="T79" fmla="*/ 8 h 20"/>
                <a:gd name="T80" fmla="*/ 18 w 22"/>
                <a:gd name="T81" fmla="*/ 9 h 20"/>
                <a:gd name="T82" fmla="*/ 18 w 22"/>
                <a:gd name="T83" fmla="*/ 10 h 20"/>
                <a:gd name="T84" fmla="*/ 18 w 22"/>
                <a:gd name="T85" fmla="*/ 11 h 20"/>
                <a:gd name="T86" fmla="*/ 17 w 22"/>
                <a:gd name="T87" fmla="*/ 11 h 20"/>
                <a:gd name="T88" fmla="*/ 17 w 22"/>
                <a:gd name="T89" fmla="*/ 11 h 20"/>
                <a:gd name="T90" fmla="*/ 16 w 22"/>
                <a:gd name="T91" fmla="*/ 11 h 20"/>
                <a:gd name="T92" fmla="*/ 9 w 22"/>
                <a:gd name="T93" fmla="*/ 16 h 20"/>
                <a:gd name="T94" fmla="*/ 15 w 22"/>
                <a:gd name="T95" fmla="*/ 3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 h="20">
                  <a:moveTo>
                    <a:pt x="15" y="3"/>
                  </a:moveTo>
                  <a:lnTo>
                    <a:pt x="12" y="0"/>
                  </a:lnTo>
                  <a:lnTo>
                    <a:pt x="12" y="1"/>
                  </a:lnTo>
                  <a:lnTo>
                    <a:pt x="12" y="2"/>
                  </a:lnTo>
                  <a:lnTo>
                    <a:pt x="12" y="2"/>
                  </a:lnTo>
                  <a:lnTo>
                    <a:pt x="12" y="3"/>
                  </a:lnTo>
                  <a:lnTo>
                    <a:pt x="11" y="3"/>
                  </a:lnTo>
                  <a:lnTo>
                    <a:pt x="4" y="8"/>
                  </a:lnTo>
                  <a:lnTo>
                    <a:pt x="3" y="8"/>
                  </a:lnTo>
                  <a:lnTo>
                    <a:pt x="3" y="8"/>
                  </a:lnTo>
                  <a:lnTo>
                    <a:pt x="2" y="8"/>
                  </a:lnTo>
                  <a:lnTo>
                    <a:pt x="2" y="9"/>
                  </a:lnTo>
                  <a:lnTo>
                    <a:pt x="2" y="9"/>
                  </a:lnTo>
                  <a:lnTo>
                    <a:pt x="1" y="8"/>
                  </a:lnTo>
                  <a:lnTo>
                    <a:pt x="1" y="8"/>
                  </a:lnTo>
                  <a:lnTo>
                    <a:pt x="0" y="8"/>
                  </a:lnTo>
                  <a:lnTo>
                    <a:pt x="0" y="8"/>
                  </a:lnTo>
                  <a:lnTo>
                    <a:pt x="2" y="12"/>
                  </a:lnTo>
                  <a:lnTo>
                    <a:pt x="3" y="12"/>
                  </a:lnTo>
                  <a:lnTo>
                    <a:pt x="3" y="11"/>
                  </a:lnTo>
                  <a:lnTo>
                    <a:pt x="2" y="11"/>
                  </a:lnTo>
                  <a:lnTo>
                    <a:pt x="2" y="11"/>
                  </a:lnTo>
                  <a:lnTo>
                    <a:pt x="2" y="10"/>
                  </a:lnTo>
                  <a:lnTo>
                    <a:pt x="3" y="10"/>
                  </a:lnTo>
                  <a:lnTo>
                    <a:pt x="3" y="9"/>
                  </a:lnTo>
                  <a:lnTo>
                    <a:pt x="4" y="9"/>
                  </a:lnTo>
                  <a:lnTo>
                    <a:pt x="5" y="9"/>
                  </a:lnTo>
                  <a:lnTo>
                    <a:pt x="12" y="4"/>
                  </a:lnTo>
                  <a:lnTo>
                    <a:pt x="6" y="18"/>
                  </a:lnTo>
                  <a:lnTo>
                    <a:pt x="6" y="19"/>
                  </a:lnTo>
                  <a:lnTo>
                    <a:pt x="17" y="13"/>
                  </a:lnTo>
                  <a:lnTo>
                    <a:pt x="17" y="12"/>
                  </a:lnTo>
                  <a:lnTo>
                    <a:pt x="18" y="12"/>
                  </a:lnTo>
                  <a:lnTo>
                    <a:pt x="19" y="12"/>
                  </a:lnTo>
                  <a:lnTo>
                    <a:pt x="19" y="11"/>
                  </a:lnTo>
                  <a:lnTo>
                    <a:pt x="19" y="11"/>
                  </a:lnTo>
                  <a:lnTo>
                    <a:pt x="20" y="12"/>
                  </a:lnTo>
                  <a:lnTo>
                    <a:pt x="21" y="13"/>
                  </a:lnTo>
                  <a:lnTo>
                    <a:pt x="21" y="12"/>
                  </a:lnTo>
                  <a:lnTo>
                    <a:pt x="19" y="8"/>
                  </a:lnTo>
                  <a:lnTo>
                    <a:pt x="18" y="9"/>
                  </a:lnTo>
                  <a:lnTo>
                    <a:pt x="18" y="10"/>
                  </a:lnTo>
                  <a:lnTo>
                    <a:pt x="18" y="11"/>
                  </a:lnTo>
                  <a:lnTo>
                    <a:pt x="17" y="11"/>
                  </a:lnTo>
                  <a:lnTo>
                    <a:pt x="17" y="11"/>
                  </a:lnTo>
                  <a:lnTo>
                    <a:pt x="16" y="11"/>
                  </a:lnTo>
                  <a:lnTo>
                    <a:pt x="9" y="16"/>
                  </a:lnTo>
                  <a:lnTo>
                    <a:pt x="15" y="3"/>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44" name="Freeform 741"/>
            <p:cNvSpPr>
              <a:spLocks/>
            </p:cNvSpPr>
            <p:nvPr/>
          </p:nvSpPr>
          <p:spPr bwMode="auto">
            <a:xfrm>
              <a:off x="1319" y="3761"/>
              <a:ext cx="18" cy="17"/>
            </a:xfrm>
            <a:custGeom>
              <a:avLst/>
              <a:gdLst>
                <a:gd name="T0" fmla="*/ 12 w 18"/>
                <a:gd name="T1" fmla="*/ 7 h 17"/>
                <a:gd name="T2" fmla="*/ 12 w 18"/>
                <a:gd name="T3" fmla="*/ 7 h 17"/>
                <a:gd name="T4" fmla="*/ 13 w 18"/>
                <a:gd name="T5" fmla="*/ 6 h 17"/>
                <a:gd name="T6" fmla="*/ 13 w 18"/>
                <a:gd name="T7" fmla="*/ 6 h 17"/>
                <a:gd name="T8" fmla="*/ 14 w 18"/>
                <a:gd name="T9" fmla="*/ 6 h 17"/>
                <a:gd name="T10" fmla="*/ 15 w 18"/>
                <a:gd name="T11" fmla="*/ 7 h 17"/>
                <a:gd name="T12" fmla="*/ 15 w 18"/>
                <a:gd name="T13" fmla="*/ 7 h 17"/>
                <a:gd name="T14" fmla="*/ 16 w 18"/>
                <a:gd name="T15" fmla="*/ 8 h 17"/>
                <a:gd name="T16" fmla="*/ 16 w 18"/>
                <a:gd name="T17" fmla="*/ 9 h 17"/>
                <a:gd name="T18" fmla="*/ 16 w 18"/>
                <a:gd name="T19" fmla="*/ 9 h 17"/>
                <a:gd name="T20" fmla="*/ 16 w 18"/>
                <a:gd name="T21" fmla="*/ 10 h 17"/>
                <a:gd name="T22" fmla="*/ 16 w 18"/>
                <a:gd name="T23" fmla="*/ 11 h 17"/>
                <a:gd name="T24" fmla="*/ 15 w 18"/>
                <a:gd name="T25" fmla="*/ 11 h 17"/>
                <a:gd name="T26" fmla="*/ 15 w 18"/>
                <a:gd name="T27" fmla="*/ 12 h 17"/>
                <a:gd name="T28" fmla="*/ 16 w 18"/>
                <a:gd name="T29" fmla="*/ 12 h 17"/>
                <a:gd name="T30" fmla="*/ 17 w 18"/>
                <a:gd name="T31" fmla="*/ 8 h 17"/>
                <a:gd name="T32" fmla="*/ 9 w 18"/>
                <a:gd name="T33" fmla="*/ 0 h 17"/>
                <a:gd name="T34" fmla="*/ 5 w 18"/>
                <a:gd name="T35" fmla="*/ 1 h 17"/>
                <a:gd name="T36" fmla="*/ 5 w 18"/>
                <a:gd name="T37" fmla="*/ 2 h 17"/>
                <a:gd name="T38" fmla="*/ 6 w 18"/>
                <a:gd name="T39" fmla="*/ 2 h 17"/>
                <a:gd name="T40" fmla="*/ 6 w 18"/>
                <a:gd name="T41" fmla="*/ 1 h 17"/>
                <a:gd name="T42" fmla="*/ 7 w 18"/>
                <a:gd name="T43" fmla="*/ 1 h 17"/>
                <a:gd name="T44" fmla="*/ 7 w 18"/>
                <a:gd name="T45" fmla="*/ 1 h 17"/>
                <a:gd name="T46" fmla="*/ 8 w 18"/>
                <a:gd name="T47" fmla="*/ 1 h 17"/>
                <a:gd name="T48" fmla="*/ 9 w 18"/>
                <a:gd name="T49" fmla="*/ 1 h 17"/>
                <a:gd name="T50" fmla="*/ 10 w 18"/>
                <a:gd name="T51" fmla="*/ 2 h 17"/>
                <a:gd name="T52" fmla="*/ 10 w 18"/>
                <a:gd name="T53" fmla="*/ 2 h 17"/>
                <a:gd name="T54" fmla="*/ 11 w 18"/>
                <a:gd name="T55" fmla="*/ 3 h 17"/>
                <a:gd name="T56" fmla="*/ 12 w 18"/>
                <a:gd name="T57" fmla="*/ 3 h 17"/>
                <a:gd name="T58" fmla="*/ 12 w 18"/>
                <a:gd name="T59" fmla="*/ 4 h 17"/>
                <a:gd name="T60" fmla="*/ 12 w 18"/>
                <a:gd name="T61" fmla="*/ 4 h 17"/>
                <a:gd name="T62" fmla="*/ 11 w 18"/>
                <a:gd name="T63" fmla="*/ 4 h 17"/>
                <a:gd name="T64" fmla="*/ 11 w 18"/>
                <a:gd name="T65" fmla="*/ 5 h 17"/>
                <a:gd name="T66" fmla="*/ 10 w 18"/>
                <a:gd name="T67" fmla="*/ 5 h 17"/>
                <a:gd name="T68" fmla="*/ 4 w 18"/>
                <a:gd name="T69" fmla="*/ 11 h 17"/>
                <a:gd name="T70" fmla="*/ 4 w 18"/>
                <a:gd name="T71" fmla="*/ 11 h 17"/>
                <a:gd name="T72" fmla="*/ 4 w 18"/>
                <a:gd name="T73" fmla="*/ 12 h 17"/>
                <a:gd name="T74" fmla="*/ 3 w 18"/>
                <a:gd name="T75" fmla="*/ 12 h 17"/>
                <a:gd name="T76" fmla="*/ 3 w 18"/>
                <a:gd name="T77" fmla="*/ 12 h 17"/>
                <a:gd name="T78" fmla="*/ 2 w 18"/>
                <a:gd name="T79" fmla="*/ 12 h 17"/>
                <a:gd name="T80" fmla="*/ 1 w 18"/>
                <a:gd name="T81" fmla="*/ 12 h 17"/>
                <a:gd name="T82" fmla="*/ 1 w 18"/>
                <a:gd name="T83" fmla="*/ 12 h 17"/>
                <a:gd name="T84" fmla="*/ 0 w 18"/>
                <a:gd name="T85" fmla="*/ 12 h 17"/>
                <a:gd name="T86" fmla="*/ 4 w 18"/>
                <a:gd name="T87" fmla="*/ 16 h 17"/>
                <a:gd name="T88" fmla="*/ 5 w 18"/>
                <a:gd name="T89" fmla="*/ 16 h 17"/>
                <a:gd name="T90" fmla="*/ 4 w 18"/>
                <a:gd name="T91" fmla="*/ 16 h 17"/>
                <a:gd name="T92" fmla="*/ 4 w 18"/>
                <a:gd name="T93" fmla="*/ 15 h 17"/>
                <a:gd name="T94" fmla="*/ 4 w 18"/>
                <a:gd name="T95" fmla="*/ 15 h 17"/>
                <a:gd name="T96" fmla="*/ 4 w 18"/>
                <a:gd name="T97" fmla="*/ 14 h 17"/>
                <a:gd name="T98" fmla="*/ 4 w 18"/>
                <a:gd name="T99" fmla="*/ 13 h 17"/>
                <a:gd name="T100" fmla="*/ 5 w 18"/>
                <a:gd name="T101" fmla="*/ 13 h 17"/>
                <a:gd name="T102" fmla="*/ 5 w 18"/>
                <a:gd name="T103" fmla="*/ 12 h 17"/>
                <a:gd name="T104" fmla="*/ 12 w 18"/>
                <a:gd name="T105" fmla="*/ 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8" h="17">
                  <a:moveTo>
                    <a:pt x="12" y="7"/>
                  </a:moveTo>
                  <a:lnTo>
                    <a:pt x="12" y="7"/>
                  </a:lnTo>
                  <a:lnTo>
                    <a:pt x="13" y="6"/>
                  </a:lnTo>
                  <a:lnTo>
                    <a:pt x="13" y="6"/>
                  </a:lnTo>
                  <a:lnTo>
                    <a:pt x="14" y="6"/>
                  </a:lnTo>
                  <a:lnTo>
                    <a:pt x="15" y="7"/>
                  </a:lnTo>
                  <a:lnTo>
                    <a:pt x="15" y="7"/>
                  </a:lnTo>
                  <a:lnTo>
                    <a:pt x="16" y="8"/>
                  </a:lnTo>
                  <a:lnTo>
                    <a:pt x="16" y="9"/>
                  </a:lnTo>
                  <a:lnTo>
                    <a:pt x="16" y="9"/>
                  </a:lnTo>
                  <a:lnTo>
                    <a:pt x="16" y="10"/>
                  </a:lnTo>
                  <a:lnTo>
                    <a:pt x="16" y="11"/>
                  </a:lnTo>
                  <a:lnTo>
                    <a:pt x="15" y="11"/>
                  </a:lnTo>
                  <a:lnTo>
                    <a:pt x="15" y="12"/>
                  </a:lnTo>
                  <a:lnTo>
                    <a:pt x="16" y="12"/>
                  </a:lnTo>
                  <a:lnTo>
                    <a:pt x="17" y="8"/>
                  </a:lnTo>
                  <a:lnTo>
                    <a:pt x="9" y="0"/>
                  </a:lnTo>
                  <a:lnTo>
                    <a:pt x="5" y="1"/>
                  </a:lnTo>
                  <a:lnTo>
                    <a:pt x="5" y="2"/>
                  </a:lnTo>
                  <a:lnTo>
                    <a:pt x="6" y="2"/>
                  </a:lnTo>
                  <a:lnTo>
                    <a:pt x="6" y="1"/>
                  </a:lnTo>
                  <a:lnTo>
                    <a:pt x="7" y="1"/>
                  </a:lnTo>
                  <a:lnTo>
                    <a:pt x="7" y="1"/>
                  </a:lnTo>
                  <a:lnTo>
                    <a:pt x="8" y="1"/>
                  </a:lnTo>
                  <a:lnTo>
                    <a:pt x="9" y="1"/>
                  </a:lnTo>
                  <a:lnTo>
                    <a:pt x="10" y="2"/>
                  </a:lnTo>
                  <a:lnTo>
                    <a:pt x="10" y="2"/>
                  </a:lnTo>
                  <a:lnTo>
                    <a:pt x="11" y="3"/>
                  </a:lnTo>
                  <a:lnTo>
                    <a:pt x="12" y="3"/>
                  </a:lnTo>
                  <a:lnTo>
                    <a:pt x="12" y="4"/>
                  </a:lnTo>
                  <a:lnTo>
                    <a:pt x="12" y="4"/>
                  </a:lnTo>
                  <a:lnTo>
                    <a:pt x="11" y="4"/>
                  </a:lnTo>
                  <a:lnTo>
                    <a:pt x="11" y="5"/>
                  </a:lnTo>
                  <a:lnTo>
                    <a:pt x="10" y="5"/>
                  </a:lnTo>
                  <a:lnTo>
                    <a:pt x="4" y="11"/>
                  </a:lnTo>
                  <a:lnTo>
                    <a:pt x="4" y="11"/>
                  </a:lnTo>
                  <a:lnTo>
                    <a:pt x="4" y="12"/>
                  </a:lnTo>
                  <a:lnTo>
                    <a:pt x="3" y="12"/>
                  </a:lnTo>
                  <a:lnTo>
                    <a:pt x="3" y="12"/>
                  </a:lnTo>
                  <a:lnTo>
                    <a:pt x="2" y="12"/>
                  </a:lnTo>
                  <a:lnTo>
                    <a:pt x="1" y="12"/>
                  </a:lnTo>
                  <a:lnTo>
                    <a:pt x="1" y="12"/>
                  </a:lnTo>
                  <a:lnTo>
                    <a:pt x="0" y="12"/>
                  </a:lnTo>
                  <a:lnTo>
                    <a:pt x="4" y="16"/>
                  </a:lnTo>
                  <a:lnTo>
                    <a:pt x="5" y="16"/>
                  </a:lnTo>
                  <a:lnTo>
                    <a:pt x="4" y="16"/>
                  </a:lnTo>
                  <a:lnTo>
                    <a:pt x="4" y="15"/>
                  </a:lnTo>
                  <a:lnTo>
                    <a:pt x="4" y="15"/>
                  </a:lnTo>
                  <a:lnTo>
                    <a:pt x="4" y="14"/>
                  </a:lnTo>
                  <a:lnTo>
                    <a:pt x="4" y="13"/>
                  </a:lnTo>
                  <a:lnTo>
                    <a:pt x="5" y="13"/>
                  </a:lnTo>
                  <a:lnTo>
                    <a:pt x="5" y="12"/>
                  </a:lnTo>
                  <a:lnTo>
                    <a:pt x="12" y="7"/>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45" name="Freeform 742"/>
            <p:cNvSpPr>
              <a:spLocks/>
            </p:cNvSpPr>
            <p:nvPr/>
          </p:nvSpPr>
          <p:spPr bwMode="auto">
            <a:xfrm>
              <a:off x="1288" y="3715"/>
              <a:ext cx="19" cy="17"/>
            </a:xfrm>
            <a:custGeom>
              <a:avLst/>
              <a:gdLst>
                <a:gd name="T0" fmla="*/ 8 w 19"/>
                <a:gd name="T1" fmla="*/ 14 h 17"/>
                <a:gd name="T2" fmla="*/ 7 w 19"/>
                <a:gd name="T3" fmla="*/ 15 h 17"/>
                <a:gd name="T4" fmla="*/ 5 w 19"/>
                <a:gd name="T5" fmla="*/ 15 h 17"/>
                <a:gd name="T6" fmla="*/ 4 w 19"/>
                <a:gd name="T7" fmla="*/ 15 h 17"/>
                <a:gd name="T8" fmla="*/ 3 w 19"/>
                <a:gd name="T9" fmla="*/ 14 h 17"/>
                <a:gd name="T10" fmla="*/ 2 w 19"/>
                <a:gd name="T11" fmla="*/ 13 h 17"/>
                <a:gd name="T12" fmla="*/ 2 w 19"/>
                <a:gd name="T13" fmla="*/ 12 h 17"/>
                <a:gd name="T14" fmla="*/ 2 w 19"/>
                <a:gd name="T15" fmla="*/ 11 h 17"/>
                <a:gd name="T16" fmla="*/ 2 w 19"/>
                <a:gd name="T17" fmla="*/ 9 h 17"/>
                <a:gd name="T18" fmla="*/ 2 w 19"/>
                <a:gd name="T19" fmla="*/ 9 h 17"/>
                <a:gd name="T20" fmla="*/ 3 w 19"/>
                <a:gd name="T21" fmla="*/ 8 h 17"/>
                <a:gd name="T22" fmla="*/ 5 w 19"/>
                <a:gd name="T23" fmla="*/ 8 h 17"/>
                <a:gd name="T24" fmla="*/ 5 w 19"/>
                <a:gd name="T25" fmla="*/ 7 h 17"/>
                <a:gd name="T26" fmla="*/ 11 w 19"/>
                <a:gd name="T27" fmla="*/ 4 h 17"/>
                <a:gd name="T28" fmla="*/ 12 w 19"/>
                <a:gd name="T29" fmla="*/ 4 h 17"/>
                <a:gd name="T30" fmla="*/ 14 w 19"/>
                <a:gd name="T31" fmla="*/ 4 h 17"/>
                <a:gd name="T32" fmla="*/ 14 w 19"/>
                <a:gd name="T33" fmla="*/ 5 h 17"/>
                <a:gd name="T34" fmla="*/ 11 w 19"/>
                <a:gd name="T35" fmla="*/ 1 h 17"/>
                <a:gd name="T36" fmla="*/ 11 w 19"/>
                <a:gd name="T37" fmla="*/ 2 h 17"/>
                <a:gd name="T38" fmla="*/ 11 w 19"/>
                <a:gd name="T39" fmla="*/ 3 h 17"/>
                <a:gd name="T40" fmla="*/ 3 w 19"/>
                <a:gd name="T41" fmla="*/ 6 h 17"/>
                <a:gd name="T42" fmla="*/ 2 w 19"/>
                <a:gd name="T43" fmla="*/ 7 h 17"/>
                <a:gd name="T44" fmla="*/ 2 w 19"/>
                <a:gd name="T45" fmla="*/ 7 h 17"/>
                <a:gd name="T46" fmla="*/ 1 w 19"/>
                <a:gd name="T47" fmla="*/ 8 h 17"/>
                <a:gd name="T48" fmla="*/ 0 w 19"/>
                <a:gd name="T49" fmla="*/ 9 h 17"/>
                <a:gd name="T50" fmla="*/ 1 w 19"/>
                <a:gd name="T51" fmla="*/ 11 h 17"/>
                <a:gd name="T52" fmla="*/ 1 w 19"/>
                <a:gd name="T53" fmla="*/ 12 h 17"/>
                <a:gd name="T54" fmla="*/ 2 w 19"/>
                <a:gd name="T55" fmla="*/ 14 h 17"/>
                <a:gd name="T56" fmla="*/ 2 w 19"/>
                <a:gd name="T57" fmla="*/ 15 h 17"/>
                <a:gd name="T58" fmla="*/ 3 w 19"/>
                <a:gd name="T59" fmla="*/ 15 h 17"/>
                <a:gd name="T60" fmla="*/ 5 w 19"/>
                <a:gd name="T61" fmla="*/ 16 h 17"/>
                <a:gd name="T62" fmla="*/ 6 w 19"/>
                <a:gd name="T63" fmla="*/ 16 h 17"/>
                <a:gd name="T64" fmla="*/ 8 w 19"/>
                <a:gd name="T65" fmla="*/ 15 h 17"/>
                <a:gd name="T66" fmla="*/ 14 w 19"/>
                <a:gd name="T67" fmla="*/ 12 h 17"/>
                <a:gd name="T68" fmla="*/ 16 w 19"/>
                <a:gd name="T69" fmla="*/ 12 h 17"/>
                <a:gd name="T70" fmla="*/ 17 w 19"/>
                <a:gd name="T71" fmla="*/ 12 h 17"/>
                <a:gd name="T72" fmla="*/ 17 w 19"/>
                <a:gd name="T73" fmla="*/ 12 h 17"/>
                <a:gd name="T74" fmla="*/ 18 w 19"/>
                <a:gd name="T75" fmla="*/ 12 h 17"/>
                <a:gd name="T76" fmla="*/ 16 w 19"/>
                <a:gd name="T77" fmla="*/ 9 h 17"/>
                <a:gd name="T78" fmla="*/ 16 w 19"/>
                <a:gd name="T79" fmla="*/ 10 h 17"/>
                <a:gd name="T80" fmla="*/ 14 w 19"/>
                <a:gd name="T81" fmla="*/ 11 h 17"/>
                <a:gd name="T82" fmla="*/ 8 w 19"/>
                <a:gd name="T83" fmla="*/ 14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 h="17">
                  <a:moveTo>
                    <a:pt x="8" y="14"/>
                  </a:moveTo>
                  <a:lnTo>
                    <a:pt x="8" y="14"/>
                  </a:lnTo>
                  <a:lnTo>
                    <a:pt x="8" y="15"/>
                  </a:lnTo>
                  <a:lnTo>
                    <a:pt x="7" y="15"/>
                  </a:lnTo>
                  <a:lnTo>
                    <a:pt x="6" y="15"/>
                  </a:lnTo>
                  <a:lnTo>
                    <a:pt x="5" y="15"/>
                  </a:lnTo>
                  <a:lnTo>
                    <a:pt x="5" y="15"/>
                  </a:lnTo>
                  <a:lnTo>
                    <a:pt x="4" y="15"/>
                  </a:lnTo>
                  <a:lnTo>
                    <a:pt x="3" y="15"/>
                  </a:lnTo>
                  <a:lnTo>
                    <a:pt x="3" y="14"/>
                  </a:lnTo>
                  <a:lnTo>
                    <a:pt x="2" y="14"/>
                  </a:lnTo>
                  <a:lnTo>
                    <a:pt x="2" y="13"/>
                  </a:lnTo>
                  <a:lnTo>
                    <a:pt x="2" y="12"/>
                  </a:lnTo>
                  <a:lnTo>
                    <a:pt x="2" y="12"/>
                  </a:lnTo>
                  <a:lnTo>
                    <a:pt x="2" y="12"/>
                  </a:lnTo>
                  <a:lnTo>
                    <a:pt x="2" y="11"/>
                  </a:lnTo>
                  <a:lnTo>
                    <a:pt x="2" y="10"/>
                  </a:lnTo>
                  <a:lnTo>
                    <a:pt x="2" y="9"/>
                  </a:lnTo>
                  <a:lnTo>
                    <a:pt x="2" y="9"/>
                  </a:lnTo>
                  <a:lnTo>
                    <a:pt x="2" y="9"/>
                  </a:lnTo>
                  <a:lnTo>
                    <a:pt x="3" y="9"/>
                  </a:lnTo>
                  <a:lnTo>
                    <a:pt x="3" y="8"/>
                  </a:lnTo>
                  <a:lnTo>
                    <a:pt x="4" y="8"/>
                  </a:lnTo>
                  <a:lnTo>
                    <a:pt x="5" y="8"/>
                  </a:lnTo>
                  <a:lnTo>
                    <a:pt x="5" y="7"/>
                  </a:lnTo>
                  <a:lnTo>
                    <a:pt x="5" y="7"/>
                  </a:lnTo>
                  <a:lnTo>
                    <a:pt x="11" y="5"/>
                  </a:lnTo>
                  <a:lnTo>
                    <a:pt x="11" y="4"/>
                  </a:lnTo>
                  <a:lnTo>
                    <a:pt x="11" y="4"/>
                  </a:lnTo>
                  <a:lnTo>
                    <a:pt x="12" y="4"/>
                  </a:lnTo>
                  <a:lnTo>
                    <a:pt x="13" y="4"/>
                  </a:lnTo>
                  <a:lnTo>
                    <a:pt x="14" y="4"/>
                  </a:lnTo>
                  <a:lnTo>
                    <a:pt x="14" y="5"/>
                  </a:lnTo>
                  <a:lnTo>
                    <a:pt x="14" y="5"/>
                  </a:lnTo>
                  <a:lnTo>
                    <a:pt x="12" y="0"/>
                  </a:lnTo>
                  <a:lnTo>
                    <a:pt x="11" y="1"/>
                  </a:lnTo>
                  <a:lnTo>
                    <a:pt x="11" y="1"/>
                  </a:lnTo>
                  <a:lnTo>
                    <a:pt x="11" y="2"/>
                  </a:lnTo>
                  <a:lnTo>
                    <a:pt x="11" y="2"/>
                  </a:lnTo>
                  <a:lnTo>
                    <a:pt x="11" y="3"/>
                  </a:lnTo>
                  <a:lnTo>
                    <a:pt x="10" y="3"/>
                  </a:lnTo>
                  <a:lnTo>
                    <a:pt x="3" y="6"/>
                  </a:lnTo>
                  <a:lnTo>
                    <a:pt x="2" y="6"/>
                  </a:lnTo>
                  <a:lnTo>
                    <a:pt x="2" y="7"/>
                  </a:lnTo>
                  <a:lnTo>
                    <a:pt x="2" y="7"/>
                  </a:lnTo>
                  <a:lnTo>
                    <a:pt x="2" y="7"/>
                  </a:lnTo>
                  <a:lnTo>
                    <a:pt x="1" y="7"/>
                  </a:lnTo>
                  <a:lnTo>
                    <a:pt x="1" y="8"/>
                  </a:lnTo>
                  <a:lnTo>
                    <a:pt x="1" y="9"/>
                  </a:lnTo>
                  <a:lnTo>
                    <a:pt x="0" y="9"/>
                  </a:lnTo>
                  <a:lnTo>
                    <a:pt x="0" y="10"/>
                  </a:lnTo>
                  <a:lnTo>
                    <a:pt x="1" y="11"/>
                  </a:lnTo>
                  <a:lnTo>
                    <a:pt x="1" y="12"/>
                  </a:lnTo>
                  <a:lnTo>
                    <a:pt x="1" y="12"/>
                  </a:lnTo>
                  <a:lnTo>
                    <a:pt x="2" y="13"/>
                  </a:lnTo>
                  <a:lnTo>
                    <a:pt x="2" y="14"/>
                  </a:lnTo>
                  <a:lnTo>
                    <a:pt x="2" y="15"/>
                  </a:lnTo>
                  <a:lnTo>
                    <a:pt x="2" y="15"/>
                  </a:lnTo>
                  <a:lnTo>
                    <a:pt x="2" y="15"/>
                  </a:lnTo>
                  <a:lnTo>
                    <a:pt x="3" y="15"/>
                  </a:lnTo>
                  <a:lnTo>
                    <a:pt x="4" y="15"/>
                  </a:lnTo>
                  <a:lnTo>
                    <a:pt x="5" y="16"/>
                  </a:lnTo>
                  <a:lnTo>
                    <a:pt x="5" y="16"/>
                  </a:lnTo>
                  <a:lnTo>
                    <a:pt x="6" y="16"/>
                  </a:lnTo>
                  <a:lnTo>
                    <a:pt x="7" y="16"/>
                  </a:lnTo>
                  <a:lnTo>
                    <a:pt x="8" y="15"/>
                  </a:lnTo>
                  <a:lnTo>
                    <a:pt x="8" y="15"/>
                  </a:lnTo>
                  <a:lnTo>
                    <a:pt x="14" y="12"/>
                  </a:lnTo>
                  <a:lnTo>
                    <a:pt x="15" y="12"/>
                  </a:lnTo>
                  <a:lnTo>
                    <a:pt x="16" y="12"/>
                  </a:lnTo>
                  <a:lnTo>
                    <a:pt x="16" y="12"/>
                  </a:lnTo>
                  <a:lnTo>
                    <a:pt x="17" y="12"/>
                  </a:lnTo>
                  <a:lnTo>
                    <a:pt x="17" y="12"/>
                  </a:lnTo>
                  <a:lnTo>
                    <a:pt x="17" y="12"/>
                  </a:lnTo>
                  <a:lnTo>
                    <a:pt x="17" y="13"/>
                  </a:lnTo>
                  <a:lnTo>
                    <a:pt x="18" y="12"/>
                  </a:lnTo>
                  <a:lnTo>
                    <a:pt x="17" y="9"/>
                  </a:lnTo>
                  <a:lnTo>
                    <a:pt x="16" y="9"/>
                  </a:lnTo>
                  <a:lnTo>
                    <a:pt x="16" y="9"/>
                  </a:lnTo>
                  <a:lnTo>
                    <a:pt x="16" y="10"/>
                  </a:lnTo>
                  <a:lnTo>
                    <a:pt x="15" y="11"/>
                  </a:lnTo>
                  <a:lnTo>
                    <a:pt x="14" y="11"/>
                  </a:lnTo>
                  <a:lnTo>
                    <a:pt x="14" y="12"/>
                  </a:lnTo>
                  <a:lnTo>
                    <a:pt x="8" y="14"/>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46" name="Freeform 743"/>
            <p:cNvSpPr>
              <a:spLocks/>
            </p:cNvSpPr>
            <p:nvPr/>
          </p:nvSpPr>
          <p:spPr bwMode="auto">
            <a:xfrm>
              <a:off x="1331" y="3774"/>
              <a:ext cx="19" cy="20"/>
            </a:xfrm>
            <a:custGeom>
              <a:avLst/>
              <a:gdLst>
                <a:gd name="T0" fmla="*/ 13 w 19"/>
                <a:gd name="T1" fmla="*/ 9 h 20"/>
                <a:gd name="T2" fmla="*/ 12 w 19"/>
                <a:gd name="T3" fmla="*/ 10 h 20"/>
                <a:gd name="T4" fmla="*/ 11 w 19"/>
                <a:gd name="T5" fmla="*/ 10 h 20"/>
                <a:gd name="T6" fmla="*/ 10 w 19"/>
                <a:gd name="T7" fmla="*/ 9 h 20"/>
                <a:gd name="T8" fmla="*/ 9 w 19"/>
                <a:gd name="T9" fmla="*/ 8 h 20"/>
                <a:gd name="T10" fmla="*/ 8 w 19"/>
                <a:gd name="T11" fmla="*/ 8 h 20"/>
                <a:gd name="T12" fmla="*/ 11 w 19"/>
                <a:gd name="T13" fmla="*/ 5 h 20"/>
                <a:gd name="T14" fmla="*/ 12 w 19"/>
                <a:gd name="T15" fmla="*/ 4 h 20"/>
                <a:gd name="T16" fmla="*/ 14 w 19"/>
                <a:gd name="T17" fmla="*/ 4 h 20"/>
                <a:gd name="T18" fmla="*/ 15 w 19"/>
                <a:gd name="T19" fmla="*/ 5 h 20"/>
                <a:gd name="T20" fmla="*/ 16 w 19"/>
                <a:gd name="T21" fmla="*/ 6 h 20"/>
                <a:gd name="T22" fmla="*/ 16 w 19"/>
                <a:gd name="T23" fmla="*/ 8 h 20"/>
                <a:gd name="T24" fmla="*/ 16 w 19"/>
                <a:gd name="T25" fmla="*/ 9 h 20"/>
                <a:gd name="T26" fmla="*/ 16 w 19"/>
                <a:gd name="T27" fmla="*/ 11 h 20"/>
                <a:gd name="T28" fmla="*/ 18 w 19"/>
                <a:gd name="T29" fmla="*/ 7 h 20"/>
                <a:gd name="T30" fmla="*/ 9 w 19"/>
                <a:gd name="T31" fmla="*/ 1 h 20"/>
                <a:gd name="T32" fmla="*/ 10 w 19"/>
                <a:gd name="T33" fmla="*/ 2 h 20"/>
                <a:gd name="T34" fmla="*/ 10 w 19"/>
                <a:gd name="T35" fmla="*/ 3 h 20"/>
                <a:gd name="T36" fmla="*/ 9 w 19"/>
                <a:gd name="T37" fmla="*/ 4 h 20"/>
                <a:gd name="T38" fmla="*/ 3 w 19"/>
                <a:gd name="T39" fmla="*/ 11 h 20"/>
                <a:gd name="T40" fmla="*/ 2 w 19"/>
                <a:gd name="T41" fmla="*/ 11 h 20"/>
                <a:gd name="T42" fmla="*/ 1 w 19"/>
                <a:gd name="T43" fmla="*/ 11 h 20"/>
                <a:gd name="T44" fmla="*/ 0 w 19"/>
                <a:gd name="T45" fmla="*/ 11 h 20"/>
                <a:gd name="T46" fmla="*/ 8 w 19"/>
                <a:gd name="T47" fmla="*/ 19 h 20"/>
                <a:gd name="T48" fmla="*/ 11 w 19"/>
                <a:gd name="T49" fmla="*/ 17 h 20"/>
                <a:gd name="T50" fmla="*/ 10 w 19"/>
                <a:gd name="T51" fmla="*/ 17 h 20"/>
                <a:gd name="T52" fmla="*/ 8 w 19"/>
                <a:gd name="T53" fmla="*/ 17 h 20"/>
                <a:gd name="T54" fmla="*/ 7 w 19"/>
                <a:gd name="T55" fmla="*/ 17 h 20"/>
                <a:gd name="T56" fmla="*/ 5 w 19"/>
                <a:gd name="T57" fmla="*/ 16 h 20"/>
                <a:gd name="T58" fmla="*/ 4 w 19"/>
                <a:gd name="T59" fmla="*/ 15 h 20"/>
                <a:gd name="T60" fmla="*/ 4 w 19"/>
                <a:gd name="T61" fmla="*/ 14 h 20"/>
                <a:gd name="T62" fmla="*/ 3 w 19"/>
                <a:gd name="T63" fmla="*/ 13 h 20"/>
                <a:gd name="T64" fmla="*/ 4 w 19"/>
                <a:gd name="T65" fmla="*/ 12 h 20"/>
                <a:gd name="T66" fmla="*/ 8 w 19"/>
                <a:gd name="T67" fmla="*/ 9 h 20"/>
                <a:gd name="T68" fmla="*/ 9 w 19"/>
                <a:gd name="T69" fmla="*/ 10 h 20"/>
                <a:gd name="T70" fmla="*/ 10 w 19"/>
                <a:gd name="T71" fmla="*/ 11 h 20"/>
                <a:gd name="T72" fmla="*/ 10 w 19"/>
                <a:gd name="T73" fmla="*/ 12 h 20"/>
                <a:gd name="T74" fmla="*/ 10 w 19"/>
                <a:gd name="T75" fmla="*/ 14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9" h="20">
                  <a:moveTo>
                    <a:pt x="14" y="9"/>
                  </a:moveTo>
                  <a:lnTo>
                    <a:pt x="13" y="9"/>
                  </a:lnTo>
                  <a:lnTo>
                    <a:pt x="12" y="9"/>
                  </a:lnTo>
                  <a:lnTo>
                    <a:pt x="12" y="10"/>
                  </a:lnTo>
                  <a:lnTo>
                    <a:pt x="11" y="10"/>
                  </a:lnTo>
                  <a:lnTo>
                    <a:pt x="11" y="10"/>
                  </a:lnTo>
                  <a:lnTo>
                    <a:pt x="10" y="10"/>
                  </a:lnTo>
                  <a:lnTo>
                    <a:pt x="10" y="9"/>
                  </a:lnTo>
                  <a:lnTo>
                    <a:pt x="9" y="9"/>
                  </a:lnTo>
                  <a:lnTo>
                    <a:pt x="9" y="8"/>
                  </a:lnTo>
                  <a:lnTo>
                    <a:pt x="8" y="8"/>
                  </a:lnTo>
                  <a:lnTo>
                    <a:pt x="8" y="8"/>
                  </a:lnTo>
                  <a:lnTo>
                    <a:pt x="11" y="5"/>
                  </a:lnTo>
                  <a:lnTo>
                    <a:pt x="11" y="5"/>
                  </a:lnTo>
                  <a:lnTo>
                    <a:pt x="11" y="4"/>
                  </a:lnTo>
                  <a:lnTo>
                    <a:pt x="12" y="4"/>
                  </a:lnTo>
                  <a:lnTo>
                    <a:pt x="13" y="4"/>
                  </a:lnTo>
                  <a:lnTo>
                    <a:pt x="14" y="4"/>
                  </a:lnTo>
                  <a:lnTo>
                    <a:pt x="14" y="5"/>
                  </a:lnTo>
                  <a:lnTo>
                    <a:pt x="15" y="5"/>
                  </a:lnTo>
                  <a:lnTo>
                    <a:pt x="15" y="6"/>
                  </a:lnTo>
                  <a:lnTo>
                    <a:pt x="16" y="6"/>
                  </a:lnTo>
                  <a:lnTo>
                    <a:pt x="16" y="7"/>
                  </a:lnTo>
                  <a:lnTo>
                    <a:pt x="16" y="8"/>
                  </a:lnTo>
                  <a:lnTo>
                    <a:pt x="16" y="8"/>
                  </a:lnTo>
                  <a:lnTo>
                    <a:pt x="16" y="9"/>
                  </a:lnTo>
                  <a:lnTo>
                    <a:pt x="16" y="10"/>
                  </a:lnTo>
                  <a:lnTo>
                    <a:pt x="16" y="11"/>
                  </a:lnTo>
                  <a:lnTo>
                    <a:pt x="17" y="11"/>
                  </a:lnTo>
                  <a:lnTo>
                    <a:pt x="18" y="7"/>
                  </a:lnTo>
                  <a:lnTo>
                    <a:pt x="10" y="0"/>
                  </a:lnTo>
                  <a:lnTo>
                    <a:pt x="9" y="1"/>
                  </a:lnTo>
                  <a:lnTo>
                    <a:pt x="10" y="1"/>
                  </a:lnTo>
                  <a:lnTo>
                    <a:pt x="10" y="2"/>
                  </a:lnTo>
                  <a:lnTo>
                    <a:pt x="10" y="2"/>
                  </a:lnTo>
                  <a:lnTo>
                    <a:pt x="10" y="3"/>
                  </a:lnTo>
                  <a:lnTo>
                    <a:pt x="9" y="3"/>
                  </a:lnTo>
                  <a:lnTo>
                    <a:pt x="9" y="4"/>
                  </a:lnTo>
                  <a:lnTo>
                    <a:pt x="8" y="4"/>
                  </a:lnTo>
                  <a:lnTo>
                    <a:pt x="3" y="11"/>
                  </a:lnTo>
                  <a:lnTo>
                    <a:pt x="2" y="11"/>
                  </a:lnTo>
                  <a:lnTo>
                    <a:pt x="2" y="11"/>
                  </a:lnTo>
                  <a:lnTo>
                    <a:pt x="2" y="11"/>
                  </a:lnTo>
                  <a:lnTo>
                    <a:pt x="1" y="11"/>
                  </a:lnTo>
                  <a:lnTo>
                    <a:pt x="0" y="11"/>
                  </a:lnTo>
                  <a:lnTo>
                    <a:pt x="0" y="11"/>
                  </a:lnTo>
                  <a:lnTo>
                    <a:pt x="0" y="11"/>
                  </a:lnTo>
                  <a:lnTo>
                    <a:pt x="8" y="19"/>
                  </a:lnTo>
                  <a:lnTo>
                    <a:pt x="12" y="17"/>
                  </a:lnTo>
                  <a:lnTo>
                    <a:pt x="11" y="17"/>
                  </a:lnTo>
                  <a:lnTo>
                    <a:pt x="11" y="17"/>
                  </a:lnTo>
                  <a:lnTo>
                    <a:pt x="10" y="17"/>
                  </a:lnTo>
                  <a:lnTo>
                    <a:pt x="9" y="17"/>
                  </a:lnTo>
                  <a:lnTo>
                    <a:pt x="8" y="17"/>
                  </a:lnTo>
                  <a:lnTo>
                    <a:pt x="8" y="17"/>
                  </a:lnTo>
                  <a:lnTo>
                    <a:pt x="7" y="17"/>
                  </a:lnTo>
                  <a:lnTo>
                    <a:pt x="6" y="17"/>
                  </a:lnTo>
                  <a:lnTo>
                    <a:pt x="5" y="16"/>
                  </a:lnTo>
                  <a:lnTo>
                    <a:pt x="5" y="15"/>
                  </a:lnTo>
                  <a:lnTo>
                    <a:pt x="4" y="15"/>
                  </a:lnTo>
                  <a:lnTo>
                    <a:pt x="4" y="14"/>
                  </a:lnTo>
                  <a:lnTo>
                    <a:pt x="4" y="14"/>
                  </a:lnTo>
                  <a:lnTo>
                    <a:pt x="3" y="14"/>
                  </a:lnTo>
                  <a:lnTo>
                    <a:pt x="3" y="13"/>
                  </a:lnTo>
                  <a:lnTo>
                    <a:pt x="4" y="13"/>
                  </a:lnTo>
                  <a:lnTo>
                    <a:pt x="4" y="12"/>
                  </a:lnTo>
                  <a:lnTo>
                    <a:pt x="8" y="8"/>
                  </a:lnTo>
                  <a:lnTo>
                    <a:pt x="8" y="9"/>
                  </a:lnTo>
                  <a:lnTo>
                    <a:pt x="9" y="9"/>
                  </a:lnTo>
                  <a:lnTo>
                    <a:pt x="9" y="10"/>
                  </a:lnTo>
                  <a:lnTo>
                    <a:pt x="10" y="10"/>
                  </a:lnTo>
                  <a:lnTo>
                    <a:pt x="10" y="11"/>
                  </a:lnTo>
                  <a:lnTo>
                    <a:pt x="10" y="11"/>
                  </a:lnTo>
                  <a:lnTo>
                    <a:pt x="10" y="12"/>
                  </a:lnTo>
                  <a:lnTo>
                    <a:pt x="9" y="13"/>
                  </a:lnTo>
                  <a:lnTo>
                    <a:pt x="10" y="14"/>
                  </a:lnTo>
                  <a:lnTo>
                    <a:pt x="14" y="9"/>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47" name="Freeform 744"/>
            <p:cNvSpPr>
              <a:spLocks/>
            </p:cNvSpPr>
            <p:nvPr/>
          </p:nvSpPr>
          <p:spPr bwMode="auto">
            <a:xfrm>
              <a:off x="1307" y="3751"/>
              <a:ext cx="16" cy="14"/>
            </a:xfrm>
            <a:custGeom>
              <a:avLst/>
              <a:gdLst>
                <a:gd name="T0" fmla="*/ 11 w 16"/>
                <a:gd name="T1" fmla="*/ 5 h 14"/>
                <a:gd name="T2" fmla="*/ 12 w 16"/>
                <a:gd name="T3" fmla="*/ 5 h 14"/>
                <a:gd name="T4" fmla="*/ 12 w 16"/>
                <a:gd name="T5" fmla="*/ 4 h 14"/>
                <a:gd name="T6" fmla="*/ 13 w 16"/>
                <a:gd name="T7" fmla="*/ 4 h 14"/>
                <a:gd name="T8" fmla="*/ 14 w 16"/>
                <a:gd name="T9" fmla="*/ 4 h 14"/>
                <a:gd name="T10" fmla="*/ 14 w 16"/>
                <a:gd name="T11" fmla="*/ 4 h 14"/>
                <a:gd name="T12" fmla="*/ 14 w 16"/>
                <a:gd name="T13" fmla="*/ 5 h 14"/>
                <a:gd name="T14" fmla="*/ 15 w 16"/>
                <a:gd name="T15" fmla="*/ 5 h 14"/>
                <a:gd name="T16" fmla="*/ 15 w 16"/>
                <a:gd name="T17" fmla="*/ 4 h 14"/>
                <a:gd name="T18" fmla="*/ 12 w 16"/>
                <a:gd name="T19" fmla="*/ 0 h 14"/>
                <a:gd name="T20" fmla="*/ 11 w 16"/>
                <a:gd name="T21" fmla="*/ 0 h 14"/>
                <a:gd name="T22" fmla="*/ 11 w 16"/>
                <a:gd name="T23" fmla="*/ 1 h 14"/>
                <a:gd name="T24" fmla="*/ 12 w 16"/>
                <a:gd name="T25" fmla="*/ 1 h 14"/>
                <a:gd name="T26" fmla="*/ 12 w 16"/>
                <a:gd name="T27" fmla="*/ 1 h 14"/>
                <a:gd name="T28" fmla="*/ 12 w 16"/>
                <a:gd name="T29" fmla="*/ 2 h 14"/>
                <a:gd name="T30" fmla="*/ 11 w 16"/>
                <a:gd name="T31" fmla="*/ 2 h 14"/>
                <a:gd name="T32" fmla="*/ 11 w 16"/>
                <a:gd name="T33" fmla="*/ 3 h 14"/>
                <a:gd name="T34" fmla="*/ 11 w 16"/>
                <a:gd name="T35" fmla="*/ 3 h 14"/>
                <a:gd name="T36" fmla="*/ 11 w 16"/>
                <a:gd name="T37" fmla="*/ 3 h 14"/>
                <a:gd name="T38" fmla="*/ 4 w 16"/>
                <a:gd name="T39" fmla="*/ 8 h 14"/>
                <a:gd name="T40" fmla="*/ 4 w 16"/>
                <a:gd name="T41" fmla="*/ 8 h 14"/>
                <a:gd name="T42" fmla="*/ 4 w 16"/>
                <a:gd name="T43" fmla="*/ 9 h 14"/>
                <a:gd name="T44" fmla="*/ 3 w 16"/>
                <a:gd name="T45" fmla="*/ 9 h 14"/>
                <a:gd name="T46" fmla="*/ 2 w 16"/>
                <a:gd name="T47" fmla="*/ 9 h 14"/>
                <a:gd name="T48" fmla="*/ 1 w 16"/>
                <a:gd name="T49" fmla="*/ 9 h 14"/>
                <a:gd name="T50" fmla="*/ 1 w 16"/>
                <a:gd name="T51" fmla="*/ 8 h 14"/>
                <a:gd name="T52" fmla="*/ 1 w 16"/>
                <a:gd name="T53" fmla="*/ 8 h 14"/>
                <a:gd name="T54" fmla="*/ 0 w 16"/>
                <a:gd name="T55" fmla="*/ 9 h 14"/>
                <a:gd name="T56" fmla="*/ 4 w 16"/>
                <a:gd name="T57" fmla="*/ 13 h 14"/>
                <a:gd name="T58" fmla="*/ 4 w 16"/>
                <a:gd name="T59" fmla="*/ 13 h 14"/>
                <a:gd name="T60" fmla="*/ 4 w 16"/>
                <a:gd name="T61" fmla="*/ 12 h 14"/>
                <a:gd name="T62" fmla="*/ 4 w 16"/>
                <a:gd name="T63" fmla="*/ 12 h 14"/>
                <a:gd name="T64" fmla="*/ 4 w 16"/>
                <a:gd name="T65" fmla="*/ 12 h 14"/>
                <a:gd name="T66" fmla="*/ 4 w 16"/>
                <a:gd name="T67" fmla="*/ 11 h 14"/>
                <a:gd name="T68" fmla="*/ 4 w 16"/>
                <a:gd name="T69" fmla="*/ 11 h 14"/>
                <a:gd name="T70" fmla="*/ 4 w 16"/>
                <a:gd name="T71" fmla="*/ 10 h 14"/>
                <a:gd name="T72" fmla="*/ 5 w 16"/>
                <a:gd name="T73" fmla="*/ 10 h 14"/>
                <a:gd name="T74" fmla="*/ 5 w 16"/>
                <a:gd name="T75" fmla="*/ 10 h 14"/>
                <a:gd name="T76" fmla="*/ 6 w 16"/>
                <a:gd name="T77" fmla="*/ 10 h 14"/>
                <a:gd name="T78" fmla="*/ 11 w 16"/>
                <a:gd name="T79" fmla="*/ 5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 h="14">
                  <a:moveTo>
                    <a:pt x="11" y="5"/>
                  </a:moveTo>
                  <a:lnTo>
                    <a:pt x="12" y="5"/>
                  </a:lnTo>
                  <a:lnTo>
                    <a:pt x="12" y="4"/>
                  </a:lnTo>
                  <a:lnTo>
                    <a:pt x="13" y="4"/>
                  </a:lnTo>
                  <a:lnTo>
                    <a:pt x="14" y="4"/>
                  </a:lnTo>
                  <a:lnTo>
                    <a:pt x="14" y="4"/>
                  </a:lnTo>
                  <a:lnTo>
                    <a:pt x="14" y="5"/>
                  </a:lnTo>
                  <a:lnTo>
                    <a:pt x="15" y="5"/>
                  </a:lnTo>
                  <a:lnTo>
                    <a:pt x="15" y="4"/>
                  </a:lnTo>
                  <a:lnTo>
                    <a:pt x="12" y="0"/>
                  </a:lnTo>
                  <a:lnTo>
                    <a:pt x="11" y="0"/>
                  </a:lnTo>
                  <a:lnTo>
                    <a:pt x="11" y="1"/>
                  </a:lnTo>
                  <a:lnTo>
                    <a:pt x="12" y="1"/>
                  </a:lnTo>
                  <a:lnTo>
                    <a:pt x="12" y="1"/>
                  </a:lnTo>
                  <a:lnTo>
                    <a:pt x="12" y="2"/>
                  </a:lnTo>
                  <a:lnTo>
                    <a:pt x="11" y="2"/>
                  </a:lnTo>
                  <a:lnTo>
                    <a:pt x="11" y="3"/>
                  </a:lnTo>
                  <a:lnTo>
                    <a:pt x="11" y="3"/>
                  </a:lnTo>
                  <a:lnTo>
                    <a:pt x="11" y="3"/>
                  </a:lnTo>
                  <a:lnTo>
                    <a:pt x="4" y="8"/>
                  </a:lnTo>
                  <a:lnTo>
                    <a:pt x="4" y="8"/>
                  </a:lnTo>
                  <a:lnTo>
                    <a:pt x="4" y="9"/>
                  </a:lnTo>
                  <a:lnTo>
                    <a:pt x="3" y="9"/>
                  </a:lnTo>
                  <a:lnTo>
                    <a:pt x="2" y="9"/>
                  </a:lnTo>
                  <a:lnTo>
                    <a:pt x="1" y="9"/>
                  </a:lnTo>
                  <a:lnTo>
                    <a:pt x="1" y="8"/>
                  </a:lnTo>
                  <a:lnTo>
                    <a:pt x="1" y="8"/>
                  </a:lnTo>
                  <a:lnTo>
                    <a:pt x="0" y="9"/>
                  </a:lnTo>
                  <a:lnTo>
                    <a:pt x="4" y="13"/>
                  </a:lnTo>
                  <a:lnTo>
                    <a:pt x="4" y="13"/>
                  </a:lnTo>
                  <a:lnTo>
                    <a:pt x="4" y="12"/>
                  </a:lnTo>
                  <a:lnTo>
                    <a:pt x="4" y="12"/>
                  </a:lnTo>
                  <a:lnTo>
                    <a:pt x="4" y="12"/>
                  </a:lnTo>
                  <a:lnTo>
                    <a:pt x="4" y="11"/>
                  </a:lnTo>
                  <a:lnTo>
                    <a:pt x="4" y="11"/>
                  </a:lnTo>
                  <a:lnTo>
                    <a:pt x="4" y="10"/>
                  </a:lnTo>
                  <a:lnTo>
                    <a:pt x="5" y="10"/>
                  </a:lnTo>
                  <a:lnTo>
                    <a:pt x="5" y="10"/>
                  </a:lnTo>
                  <a:lnTo>
                    <a:pt x="6" y="10"/>
                  </a:lnTo>
                  <a:lnTo>
                    <a:pt x="11" y="5"/>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48" name="Freeform 745"/>
            <p:cNvSpPr>
              <a:spLocks/>
            </p:cNvSpPr>
            <p:nvPr/>
          </p:nvSpPr>
          <p:spPr bwMode="auto">
            <a:xfrm>
              <a:off x="1540" y="3793"/>
              <a:ext cx="16" cy="19"/>
            </a:xfrm>
            <a:custGeom>
              <a:avLst/>
              <a:gdLst>
                <a:gd name="T0" fmla="*/ 3 w 16"/>
                <a:gd name="T1" fmla="*/ 11 h 19"/>
                <a:gd name="T2" fmla="*/ 4 w 16"/>
                <a:gd name="T3" fmla="*/ 11 h 19"/>
                <a:gd name="T4" fmla="*/ 4 w 16"/>
                <a:gd name="T5" fmla="*/ 12 h 19"/>
                <a:gd name="T6" fmla="*/ 4 w 16"/>
                <a:gd name="T7" fmla="*/ 13 h 19"/>
                <a:gd name="T8" fmla="*/ 4 w 16"/>
                <a:gd name="T9" fmla="*/ 14 h 19"/>
                <a:gd name="T10" fmla="*/ 4 w 16"/>
                <a:gd name="T11" fmla="*/ 14 h 19"/>
                <a:gd name="T12" fmla="*/ 4 w 16"/>
                <a:gd name="T13" fmla="*/ 14 h 19"/>
                <a:gd name="T14" fmla="*/ 5 w 16"/>
                <a:gd name="T15" fmla="*/ 14 h 19"/>
                <a:gd name="T16" fmla="*/ 5 w 16"/>
                <a:gd name="T17" fmla="*/ 15 h 19"/>
                <a:gd name="T18" fmla="*/ 6 w 16"/>
                <a:gd name="T19" fmla="*/ 15 h 19"/>
                <a:gd name="T20" fmla="*/ 6 w 16"/>
                <a:gd name="T21" fmla="*/ 14 h 19"/>
                <a:gd name="T22" fmla="*/ 6 w 16"/>
                <a:gd name="T23" fmla="*/ 14 h 19"/>
                <a:gd name="T24" fmla="*/ 7 w 16"/>
                <a:gd name="T25" fmla="*/ 14 h 19"/>
                <a:gd name="T26" fmla="*/ 3 w 16"/>
                <a:gd name="T27" fmla="*/ 18 h 19"/>
                <a:gd name="T28" fmla="*/ 2 w 16"/>
                <a:gd name="T29" fmla="*/ 17 h 19"/>
                <a:gd name="T30" fmla="*/ 3 w 16"/>
                <a:gd name="T31" fmla="*/ 17 h 19"/>
                <a:gd name="T32" fmla="*/ 3 w 16"/>
                <a:gd name="T33" fmla="*/ 17 h 19"/>
                <a:gd name="T34" fmla="*/ 3 w 16"/>
                <a:gd name="T35" fmla="*/ 16 h 19"/>
                <a:gd name="T36" fmla="*/ 3 w 16"/>
                <a:gd name="T37" fmla="*/ 15 h 19"/>
                <a:gd name="T38" fmla="*/ 3 w 16"/>
                <a:gd name="T39" fmla="*/ 14 h 19"/>
                <a:gd name="T40" fmla="*/ 3 w 16"/>
                <a:gd name="T41" fmla="*/ 14 h 19"/>
                <a:gd name="T42" fmla="*/ 3 w 16"/>
                <a:gd name="T43" fmla="*/ 13 h 19"/>
                <a:gd name="T44" fmla="*/ 0 w 16"/>
                <a:gd name="T45" fmla="*/ 1 h 19"/>
                <a:gd name="T46" fmla="*/ 1 w 16"/>
                <a:gd name="T47" fmla="*/ 0 h 19"/>
                <a:gd name="T48" fmla="*/ 11 w 16"/>
                <a:gd name="T49" fmla="*/ 8 h 19"/>
                <a:gd name="T50" fmla="*/ 11 w 16"/>
                <a:gd name="T51" fmla="*/ 8 h 19"/>
                <a:gd name="T52" fmla="*/ 11 w 16"/>
                <a:gd name="T53" fmla="*/ 8 h 19"/>
                <a:gd name="T54" fmla="*/ 11 w 16"/>
                <a:gd name="T55" fmla="*/ 9 h 19"/>
                <a:gd name="T56" fmla="*/ 12 w 16"/>
                <a:gd name="T57" fmla="*/ 9 h 19"/>
                <a:gd name="T58" fmla="*/ 13 w 16"/>
                <a:gd name="T59" fmla="*/ 9 h 19"/>
                <a:gd name="T60" fmla="*/ 14 w 16"/>
                <a:gd name="T61" fmla="*/ 9 h 19"/>
                <a:gd name="T62" fmla="*/ 14 w 16"/>
                <a:gd name="T63" fmla="*/ 10 h 19"/>
                <a:gd name="T64" fmla="*/ 14 w 16"/>
                <a:gd name="T65" fmla="*/ 9 h 19"/>
                <a:gd name="T66" fmla="*/ 14 w 16"/>
                <a:gd name="T67" fmla="*/ 9 h 19"/>
                <a:gd name="T68" fmla="*/ 15 w 16"/>
                <a:gd name="T69" fmla="*/ 10 h 19"/>
                <a:gd name="T70" fmla="*/ 10 w 16"/>
                <a:gd name="T71" fmla="*/ 13 h 19"/>
                <a:gd name="T72" fmla="*/ 9 w 16"/>
                <a:gd name="T73" fmla="*/ 13 h 19"/>
                <a:gd name="T74" fmla="*/ 9 w 16"/>
                <a:gd name="T75" fmla="*/ 12 h 19"/>
                <a:gd name="T76" fmla="*/ 10 w 16"/>
                <a:gd name="T77" fmla="*/ 12 h 19"/>
                <a:gd name="T78" fmla="*/ 10 w 16"/>
                <a:gd name="T79" fmla="*/ 11 h 19"/>
                <a:gd name="T80" fmla="*/ 11 w 16"/>
                <a:gd name="T81" fmla="*/ 11 h 19"/>
                <a:gd name="T82" fmla="*/ 11 w 16"/>
                <a:gd name="T83" fmla="*/ 11 h 19"/>
                <a:gd name="T84" fmla="*/ 10 w 16"/>
                <a:gd name="T85" fmla="*/ 10 h 19"/>
                <a:gd name="T86" fmla="*/ 9 w 16"/>
                <a:gd name="T87" fmla="*/ 10 h 19"/>
                <a:gd name="T88" fmla="*/ 8 w 16"/>
                <a:gd name="T89" fmla="*/ 8 h 19"/>
                <a:gd name="T90" fmla="*/ 3 w 16"/>
                <a:gd name="T91" fmla="*/ 1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6" h="19">
                  <a:moveTo>
                    <a:pt x="3" y="11"/>
                  </a:moveTo>
                  <a:lnTo>
                    <a:pt x="4" y="11"/>
                  </a:lnTo>
                  <a:lnTo>
                    <a:pt x="4" y="12"/>
                  </a:lnTo>
                  <a:lnTo>
                    <a:pt x="4" y="13"/>
                  </a:lnTo>
                  <a:lnTo>
                    <a:pt x="4" y="14"/>
                  </a:lnTo>
                  <a:lnTo>
                    <a:pt x="4" y="14"/>
                  </a:lnTo>
                  <a:lnTo>
                    <a:pt x="4" y="14"/>
                  </a:lnTo>
                  <a:lnTo>
                    <a:pt x="5" y="14"/>
                  </a:lnTo>
                  <a:lnTo>
                    <a:pt x="5" y="15"/>
                  </a:lnTo>
                  <a:lnTo>
                    <a:pt x="6" y="15"/>
                  </a:lnTo>
                  <a:lnTo>
                    <a:pt x="6" y="14"/>
                  </a:lnTo>
                  <a:lnTo>
                    <a:pt x="6" y="14"/>
                  </a:lnTo>
                  <a:lnTo>
                    <a:pt x="7" y="14"/>
                  </a:lnTo>
                  <a:lnTo>
                    <a:pt x="3" y="18"/>
                  </a:lnTo>
                  <a:lnTo>
                    <a:pt x="2" y="17"/>
                  </a:lnTo>
                  <a:lnTo>
                    <a:pt x="3" y="17"/>
                  </a:lnTo>
                  <a:lnTo>
                    <a:pt x="3" y="17"/>
                  </a:lnTo>
                  <a:lnTo>
                    <a:pt x="3" y="16"/>
                  </a:lnTo>
                  <a:lnTo>
                    <a:pt x="3" y="15"/>
                  </a:lnTo>
                  <a:lnTo>
                    <a:pt x="3" y="14"/>
                  </a:lnTo>
                  <a:lnTo>
                    <a:pt x="3" y="14"/>
                  </a:lnTo>
                  <a:lnTo>
                    <a:pt x="3" y="13"/>
                  </a:lnTo>
                  <a:lnTo>
                    <a:pt x="0" y="1"/>
                  </a:lnTo>
                  <a:lnTo>
                    <a:pt x="1" y="0"/>
                  </a:lnTo>
                  <a:lnTo>
                    <a:pt x="11" y="8"/>
                  </a:lnTo>
                  <a:lnTo>
                    <a:pt x="11" y="8"/>
                  </a:lnTo>
                  <a:lnTo>
                    <a:pt x="11" y="8"/>
                  </a:lnTo>
                  <a:lnTo>
                    <a:pt x="11" y="9"/>
                  </a:lnTo>
                  <a:lnTo>
                    <a:pt x="12" y="9"/>
                  </a:lnTo>
                  <a:lnTo>
                    <a:pt x="13" y="9"/>
                  </a:lnTo>
                  <a:lnTo>
                    <a:pt x="14" y="9"/>
                  </a:lnTo>
                  <a:lnTo>
                    <a:pt x="14" y="10"/>
                  </a:lnTo>
                  <a:lnTo>
                    <a:pt x="14" y="9"/>
                  </a:lnTo>
                  <a:lnTo>
                    <a:pt x="14" y="9"/>
                  </a:lnTo>
                  <a:lnTo>
                    <a:pt x="15" y="10"/>
                  </a:lnTo>
                  <a:lnTo>
                    <a:pt x="10" y="13"/>
                  </a:lnTo>
                  <a:lnTo>
                    <a:pt x="9" y="13"/>
                  </a:lnTo>
                  <a:lnTo>
                    <a:pt x="9" y="12"/>
                  </a:lnTo>
                  <a:lnTo>
                    <a:pt x="10" y="12"/>
                  </a:lnTo>
                  <a:lnTo>
                    <a:pt x="10" y="11"/>
                  </a:lnTo>
                  <a:lnTo>
                    <a:pt x="11" y="11"/>
                  </a:lnTo>
                  <a:lnTo>
                    <a:pt x="11" y="11"/>
                  </a:lnTo>
                  <a:lnTo>
                    <a:pt x="10" y="10"/>
                  </a:lnTo>
                  <a:lnTo>
                    <a:pt x="9" y="10"/>
                  </a:lnTo>
                  <a:lnTo>
                    <a:pt x="8" y="8"/>
                  </a:lnTo>
                  <a:lnTo>
                    <a:pt x="3" y="11"/>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49" name="Freeform 746"/>
            <p:cNvSpPr>
              <a:spLocks/>
            </p:cNvSpPr>
            <p:nvPr/>
          </p:nvSpPr>
          <p:spPr bwMode="auto">
            <a:xfrm>
              <a:off x="1542" y="3796"/>
              <a:ext cx="3" cy="5"/>
            </a:xfrm>
            <a:custGeom>
              <a:avLst/>
              <a:gdLst>
                <a:gd name="T0" fmla="*/ 2 w 3"/>
                <a:gd name="T1" fmla="*/ 2 h 5"/>
                <a:gd name="T2" fmla="*/ 0 w 3"/>
                <a:gd name="T3" fmla="*/ 0 h 5"/>
                <a:gd name="T4" fmla="*/ 1 w 3"/>
                <a:gd name="T5" fmla="*/ 4 h 5"/>
                <a:gd name="T6" fmla="*/ 2 w 3"/>
                <a:gd name="T7" fmla="*/ 2 h 5"/>
              </a:gdLst>
              <a:ahLst/>
              <a:cxnLst>
                <a:cxn ang="0">
                  <a:pos x="T0" y="T1"/>
                </a:cxn>
                <a:cxn ang="0">
                  <a:pos x="T2" y="T3"/>
                </a:cxn>
                <a:cxn ang="0">
                  <a:pos x="T4" y="T5"/>
                </a:cxn>
                <a:cxn ang="0">
                  <a:pos x="T6" y="T7"/>
                </a:cxn>
              </a:cxnLst>
              <a:rect l="0" t="0" r="r" b="b"/>
              <a:pathLst>
                <a:path w="3" h="5">
                  <a:moveTo>
                    <a:pt x="2" y="2"/>
                  </a:moveTo>
                  <a:lnTo>
                    <a:pt x="0" y="0"/>
                  </a:lnTo>
                  <a:lnTo>
                    <a:pt x="1" y="4"/>
                  </a:lnTo>
                  <a:lnTo>
                    <a:pt x="2" y="2"/>
                  </a:lnTo>
                </a:path>
              </a:pathLst>
            </a:custGeom>
            <a:solidFill>
              <a:srgbClr val="B2B2B2"/>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50" name="Freeform 747"/>
            <p:cNvSpPr>
              <a:spLocks/>
            </p:cNvSpPr>
            <p:nvPr/>
          </p:nvSpPr>
          <p:spPr bwMode="auto">
            <a:xfrm>
              <a:off x="1568" y="3762"/>
              <a:ext cx="21" cy="20"/>
            </a:xfrm>
            <a:custGeom>
              <a:avLst/>
              <a:gdLst>
                <a:gd name="T0" fmla="*/ 9 w 21"/>
                <a:gd name="T1" fmla="*/ 5 h 20"/>
                <a:gd name="T2" fmla="*/ 10 w 21"/>
                <a:gd name="T3" fmla="*/ 6 h 20"/>
                <a:gd name="T4" fmla="*/ 11 w 21"/>
                <a:gd name="T5" fmla="*/ 7 h 20"/>
                <a:gd name="T6" fmla="*/ 10 w 21"/>
                <a:gd name="T7" fmla="*/ 8 h 20"/>
                <a:gd name="T8" fmla="*/ 9 w 21"/>
                <a:gd name="T9" fmla="*/ 9 h 20"/>
                <a:gd name="T10" fmla="*/ 8 w 21"/>
                <a:gd name="T11" fmla="*/ 10 h 20"/>
                <a:gd name="T12" fmla="*/ 5 w 21"/>
                <a:gd name="T13" fmla="*/ 7 h 20"/>
                <a:gd name="T14" fmla="*/ 5 w 21"/>
                <a:gd name="T15" fmla="*/ 6 h 20"/>
                <a:gd name="T16" fmla="*/ 5 w 21"/>
                <a:gd name="T17" fmla="*/ 5 h 20"/>
                <a:gd name="T18" fmla="*/ 5 w 21"/>
                <a:gd name="T19" fmla="*/ 4 h 20"/>
                <a:gd name="T20" fmla="*/ 6 w 21"/>
                <a:gd name="T21" fmla="*/ 3 h 20"/>
                <a:gd name="T22" fmla="*/ 7 w 21"/>
                <a:gd name="T23" fmla="*/ 2 h 20"/>
                <a:gd name="T24" fmla="*/ 8 w 21"/>
                <a:gd name="T25" fmla="*/ 2 h 20"/>
                <a:gd name="T26" fmla="*/ 10 w 21"/>
                <a:gd name="T27" fmla="*/ 2 h 20"/>
                <a:gd name="T28" fmla="*/ 12 w 21"/>
                <a:gd name="T29" fmla="*/ 2 h 20"/>
                <a:gd name="T30" fmla="*/ 8 w 21"/>
                <a:gd name="T31" fmla="*/ 0 h 20"/>
                <a:gd name="T32" fmla="*/ 1 w 21"/>
                <a:gd name="T33" fmla="*/ 9 h 20"/>
                <a:gd name="T34" fmla="*/ 2 w 21"/>
                <a:gd name="T35" fmla="*/ 8 h 20"/>
                <a:gd name="T36" fmla="*/ 3 w 21"/>
                <a:gd name="T37" fmla="*/ 9 h 20"/>
                <a:gd name="T38" fmla="*/ 5 w 21"/>
                <a:gd name="T39" fmla="*/ 10 h 20"/>
                <a:gd name="T40" fmla="*/ 11 w 21"/>
                <a:gd name="T41" fmla="*/ 16 h 20"/>
                <a:gd name="T42" fmla="*/ 12 w 21"/>
                <a:gd name="T43" fmla="*/ 17 h 20"/>
                <a:gd name="T44" fmla="*/ 12 w 21"/>
                <a:gd name="T45" fmla="*/ 17 h 20"/>
                <a:gd name="T46" fmla="*/ 12 w 21"/>
                <a:gd name="T47" fmla="*/ 18 h 20"/>
                <a:gd name="T48" fmla="*/ 20 w 21"/>
                <a:gd name="T49" fmla="*/ 11 h 20"/>
                <a:gd name="T50" fmla="*/ 17 w 21"/>
                <a:gd name="T51" fmla="*/ 7 h 20"/>
                <a:gd name="T52" fmla="*/ 18 w 21"/>
                <a:gd name="T53" fmla="*/ 8 h 20"/>
                <a:gd name="T54" fmla="*/ 18 w 21"/>
                <a:gd name="T55" fmla="*/ 10 h 20"/>
                <a:gd name="T56" fmla="*/ 18 w 21"/>
                <a:gd name="T57" fmla="*/ 11 h 20"/>
                <a:gd name="T58" fmla="*/ 17 w 21"/>
                <a:gd name="T59" fmla="*/ 13 h 20"/>
                <a:gd name="T60" fmla="*/ 16 w 21"/>
                <a:gd name="T61" fmla="*/ 14 h 20"/>
                <a:gd name="T62" fmla="*/ 15 w 21"/>
                <a:gd name="T63" fmla="*/ 14 h 20"/>
                <a:gd name="T64" fmla="*/ 15 w 21"/>
                <a:gd name="T65" fmla="*/ 15 h 20"/>
                <a:gd name="T66" fmla="*/ 14 w 21"/>
                <a:gd name="T67" fmla="*/ 14 h 20"/>
                <a:gd name="T68" fmla="*/ 13 w 21"/>
                <a:gd name="T69" fmla="*/ 14 h 20"/>
                <a:gd name="T70" fmla="*/ 10 w 21"/>
                <a:gd name="T71" fmla="*/ 10 h 20"/>
                <a:gd name="T72" fmla="*/ 12 w 21"/>
                <a:gd name="T73" fmla="*/ 9 h 20"/>
                <a:gd name="T74" fmla="*/ 12 w 21"/>
                <a:gd name="T75" fmla="*/ 8 h 20"/>
                <a:gd name="T76" fmla="*/ 13 w 21"/>
                <a:gd name="T77" fmla="*/ 9 h 20"/>
                <a:gd name="T78" fmla="*/ 14 w 21"/>
                <a:gd name="T79" fmla="*/ 10 h 20"/>
                <a:gd name="T80" fmla="*/ 10 w 21"/>
                <a:gd name="T81" fmla="*/ 5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1" h="20">
                  <a:moveTo>
                    <a:pt x="10" y="5"/>
                  </a:moveTo>
                  <a:lnTo>
                    <a:pt x="9" y="5"/>
                  </a:lnTo>
                  <a:lnTo>
                    <a:pt x="10" y="5"/>
                  </a:lnTo>
                  <a:lnTo>
                    <a:pt x="10" y="6"/>
                  </a:lnTo>
                  <a:lnTo>
                    <a:pt x="10" y="7"/>
                  </a:lnTo>
                  <a:lnTo>
                    <a:pt x="11" y="7"/>
                  </a:lnTo>
                  <a:lnTo>
                    <a:pt x="10" y="8"/>
                  </a:lnTo>
                  <a:lnTo>
                    <a:pt x="10" y="8"/>
                  </a:lnTo>
                  <a:lnTo>
                    <a:pt x="10" y="9"/>
                  </a:lnTo>
                  <a:lnTo>
                    <a:pt x="9" y="9"/>
                  </a:lnTo>
                  <a:lnTo>
                    <a:pt x="9" y="10"/>
                  </a:lnTo>
                  <a:lnTo>
                    <a:pt x="8" y="10"/>
                  </a:lnTo>
                  <a:lnTo>
                    <a:pt x="5" y="8"/>
                  </a:lnTo>
                  <a:lnTo>
                    <a:pt x="5" y="7"/>
                  </a:lnTo>
                  <a:lnTo>
                    <a:pt x="5" y="7"/>
                  </a:lnTo>
                  <a:lnTo>
                    <a:pt x="5" y="6"/>
                  </a:lnTo>
                  <a:lnTo>
                    <a:pt x="5" y="5"/>
                  </a:lnTo>
                  <a:lnTo>
                    <a:pt x="5" y="5"/>
                  </a:lnTo>
                  <a:lnTo>
                    <a:pt x="5" y="5"/>
                  </a:lnTo>
                  <a:lnTo>
                    <a:pt x="5" y="4"/>
                  </a:lnTo>
                  <a:lnTo>
                    <a:pt x="6" y="4"/>
                  </a:lnTo>
                  <a:lnTo>
                    <a:pt x="6" y="3"/>
                  </a:lnTo>
                  <a:lnTo>
                    <a:pt x="7" y="3"/>
                  </a:lnTo>
                  <a:lnTo>
                    <a:pt x="7" y="2"/>
                  </a:lnTo>
                  <a:lnTo>
                    <a:pt x="8" y="2"/>
                  </a:lnTo>
                  <a:lnTo>
                    <a:pt x="8" y="2"/>
                  </a:lnTo>
                  <a:lnTo>
                    <a:pt x="9" y="2"/>
                  </a:lnTo>
                  <a:lnTo>
                    <a:pt x="10" y="2"/>
                  </a:lnTo>
                  <a:lnTo>
                    <a:pt x="11" y="2"/>
                  </a:lnTo>
                  <a:lnTo>
                    <a:pt x="12" y="2"/>
                  </a:lnTo>
                  <a:lnTo>
                    <a:pt x="12" y="2"/>
                  </a:lnTo>
                  <a:lnTo>
                    <a:pt x="8" y="0"/>
                  </a:lnTo>
                  <a:lnTo>
                    <a:pt x="0" y="8"/>
                  </a:lnTo>
                  <a:lnTo>
                    <a:pt x="1" y="9"/>
                  </a:lnTo>
                  <a:lnTo>
                    <a:pt x="2" y="8"/>
                  </a:lnTo>
                  <a:lnTo>
                    <a:pt x="2" y="8"/>
                  </a:lnTo>
                  <a:lnTo>
                    <a:pt x="3" y="8"/>
                  </a:lnTo>
                  <a:lnTo>
                    <a:pt x="3" y="9"/>
                  </a:lnTo>
                  <a:lnTo>
                    <a:pt x="4" y="9"/>
                  </a:lnTo>
                  <a:lnTo>
                    <a:pt x="5" y="10"/>
                  </a:lnTo>
                  <a:lnTo>
                    <a:pt x="11" y="15"/>
                  </a:lnTo>
                  <a:lnTo>
                    <a:pt x="11" y="16"/>
                  </a:lnTo>
                  <a:lnTo>
                    <a:pt x="12" y="16"/>
                  </a:lnTo>
                  <a:lnTo>
                    <a:pt x="12" y="17"/>
                  </a:lnTo>
                  <a:lnTo>
                    <a:pt x="12" y="17"/>
                  </a:lnTo>
                  <a:lnTo>
                    <a:pt x="12" y="17"/>
                  </a:lnTo>
                  <a:lnTo>
                    <a:pt x="12" y="18"/>
                  </a:lnTo>
                  <a:lnTo>
                    <a:pt x="12" y="18"/>
                  </a:lnTo>
                  <a:lnTo>
                    <a:pt x="12" y="19"/>
                  </a:lnTo>
                  <a:lnTo>
                    <a:pt x="20" y="11"/>
                  </a:lnTo>
                  <a:lnTo>
                    <a:pt x="18" y="7"/>
                  </a:lnTo>
                  <a:lnTo>
                    <a:pt x="17" y="7"/>
                  </a:lnTo>
                  <a:lnTo>
                    <a:pt x="17" y="8"/>
                  </a:lnTo>
                  <a:lnTo>
                    <a:pt x="18" y="8"/>
                  </a:lnTo>
                  <a:lnTo>
                    <a:pt x="18" y="9"/>
                  </a:lnTo>
                  <a:lnTo>
                    <a:pt x="18" y="10"/>
                  </a:lnTo>
                  <a:lnTo>
                    <a:pt x="18" y="11"/>
                  </a:lnTo>
                  <a:lnTo>
                    <a:pt x="18" y="11"/>
                  </a:lnTo>
                  <a:lnTo>
                    <a:pt x="17" y="12"/>
                  </a:lnTo>
                  <a:lnTo>
                    <a:pt x="17" y="13"/>
                  </a:lnTo>
                  <a:lnTo>
                    <a:pt x="16" y="13"/>
                  </a:lnTo>
                  <a:lnTo>
                    <a:pt x="16" y="14"/>
                  </a:lnTo>
                  <a:lnTo>
                    <a:pt x="15" y="14"/>
                  </a:lnTo>
                  <a:lnTo>
                    <a:pt x="15" y="14"/>
                  </a:lnTo>
                  <a:lnTo>
                    <a:pt x="15" y="14"/>
                  </a:lnTo>
                  <a:lnTo>
                    <a:pt x="15" y="15"/>
                  </a:lnTo>
                  <a:lnTo>
                    <a:pt x="14" y="15"/>
                  </a:lnTo>
                  <a:lnTo>
                    <a:pt x="14" y="14"/>
                  </a:lnTo>
                  <a:lnTo>
                    <a:pt x="13" y="14"/>
                  </a:lnTo>
                  <a:lnTo>
                    <a:pt x="13" y="14"/>
                  </a:lnTo>
                  <a:lnTo>
                    <a:pt x="8" y="11"/>
                  </a:lnTo>
                  <a:lnTo>
                    <a:pt x="10" y="10"/>
                  </a:lnTo>
                  <a:lnTo>
                    <a:pt x="11" y="9"/>
                  </a:lnTo>
                  <a:lnTo>
                    <a:pt x="12" y="9"/>
                  </a:lnTo>
                  <a:lnTo>
                    <a:pt x="12" y="8"/>
                  </a:lnTo>
                  <a:lnTo>
                    <a:pt x="12" y="8"/>
                  </a:lnTo>
                  <a:lnTo>
                    <a:pt x="13" y="8"/>
                  </a:lnTo>
                  <a:lnTo>
                    <a:pt x="13" y="9"/>
                  </a:lnTo>
                  <a:lnTo>
                    <a:pt x="14" y="9"/>
                  </a:lnTo>
                  <a:lnTo>
                    <a:pt x="14" y="10"/>
                  </a:lnTo>
                  <a:lnTo>
                    <a:pt x="15" y="9"/>
                  </a:lnTo>
                  <a:lnTo>
                    <a:pt x="10" y="5"/>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51" name="Freeform 748"/>
            <p:cNvSpPr>
              <a:spLocks/>
            </p:cNvSpPr>
            <p:nvPr/>
          </p:nvSpPr>
          <p:spPr bwMode="auto">
            <a:xfrm>
              <a:off x="1592" y="3738"/>
              <a:ext cx="17" cy="13"/>
            </a:xfrm>
            <a:custGeom>
              <a:avLst/>
              <a:gdLst>
                <a:gd name="T0" fmla="*/ 5 w 17"/>
                <a:gd name="T1" fmla="*/ 3 h 13"/>
                <a:gd name="T2" fmla="*/ 5 w 17"/>
                <a:gd name="T3" fmla="*/ 3 h 13"/>
                <a:gd name="T4" fmla="*/ 4 w 17"/>
                <a:gd name="T5" fmla="*/ 3 h 13"/>
                <a:gd name="T6" fmla="*/ 4 w 17"/>
                <a:gd name="T7" fmla="*/ 3 h 13"/>
                <a:gd name="T8" fmla="*/ 4 w 17"/>
                <a:gd name="T9" fmla="*/ 2 h 13"/>
                <a:gd name="T10" fmla="*/ 4 w 17"/>
                <a:gd name="T11" fmla="*/ 1 h 13"/>
                <a:gd name="T12" fmla="*/ 3 w 17"/>
                <a:gd name="T13" fmla="*/ 1 h 13"/>
                <a:gd name="T14" fmla="*/ 4 w 17"/>
                <a:gd name="T15" fmla="*/ 1 h 13"/>
                <a:gd name="T16" fmla="*/ 4 w 17"/>
                <a:gd name="T17" fmla="*/ 1 h 13"/>
                <a:gd name="T18" fmla="*/ 4 w 17"/>
                <a:gd name="T19" fmla="*/ 0 h 13"/>
                <a:gd name="T20" fmla="*/ 3 w 17"/>
                <a:gd name="T21" fmla="*/ 0 h 13"/>
                <a:gd name="T22" fmla="*/ 0 w 17"/>
                <a:gd name="T23" fmla="*/ 5 h 13"/>
                <a:gd name="T24" fmla="*/ 1 w 17"/>
                <a:gd name="T25" fmla="*/ 5 h 13"/>
                <a:gd name="T26" fmla="*/ 1 w 17"/>
                <a:gd name="T27" fmla="*/ 5 h 13"/>
                <a:gd name="T28" fmla="*/ 1 w 17"/>
                <a:gd name="T29" fmla="*/ 5 h 13"/>
                <a:gd name="T30" fmla="*/ 1 w 17"/>
                <a:gd name="T31" fmla="*/ 4 h 13"/>
                <a:gd name="T32" fmla="*/ 2 w 17"/>
                <a:gd name="T33" fmla="*/ 4 h 13"/>
                <a:gd name="T34" fmla="*/ 3 w 17"/>
                <a:gd name="T35" fmla="*/ 4 h 13"/>
                <a:gd name="T36" fmla="*/ 4 w 17"/>
                <a:gd name="T37" fmla="*/ 4 h 13"/>
                <a:gd name="T38" fmla="*/ 4 w 17"/>
                <a:gd name="T39" fmla="*/ 5 h 13"/>
                <a:gd name="T40" fmla="*/ 4 w 17"/>
                <a:gd name="T41" fmla="*/ 5 h 13"/>
                <a:gd name="T42" fmla="*/ 11 w 17"/>
                <a:gd name="T43" fmla="*/ 9 h 13"/>
                <a:gd name="T44" fmla="*/ 12 w 17"/>
                <a:gd name="T45" fmla="*/ 9 h 13"/>
                <a:gd name="T46" fmla="*/ 12 w 17"/>
                <a:gd name="T47" fmla="*/ 9 h 13"/>
                <a:gd name="T48" fmla="*/ 12 w 17"/>
                <a:gd name="T49" fmla="*/ 9 h 13"/>
                <a:gd name="T50" fmla="*/ 12 w 17"/>
                <a:gd name="T51" fmla="*/ 10 h 13"/>
                <a:gd name="T52" fmla="*/ 12 w 17"/>
                <a:gd name="T53" fmla="*/ 11 h 13"/>
                <a:gd name="T54" fmla="*/ 12 w 17"/>
                <a:gd name="T55" fmla="*/ 11 h 13"/>
                <a:gd name="T56" fmla="*/ 12 w 17"/>
                <a:gd name="T57" fmla="*/ 12 h 13"/>
                <a:gd name="T58" fmla="*/ 16 w 17"/>
                <a:gd name="T59" fmla="*/ 7 h 13"/>
                <a:gd name="T60" fmla="*/ 15 w 17"/>
                <a:gd name="T61" fmla="*/ 7 h 13"/>
                <a:gd name="T62" fmla="*/ 15 w 17"/>
                <a:gd name="T63" fmla="*/ 7 h 13"/>
                <a:gd name="T64" fmla="*/ 15 w 17"/>
                <a:gd name="T65" fmla="*/ 7 h 13"/>
                <a:gd name="T66" fmla="*/ 15 w 17"/>
                <a:gd name="T67" fmla="*/ 8 h 13"/>
                <a:gd name="T68" fmla="*/ 14 w 17"/>
                <a:gd name="T69" fmla="*/ 8 h 13"/>
                <a:gd name="T70" fmla="*/ 13 w 17"/>
                <a:gd name="T71" fmla="*/ 8 h 13"/>
                <a:gd name="T72" fmla="*/ 13 w 17"/>
                <a:gd name="T73" fmla="*/ 7 h 13"/>
                <a:gd name="T74" fmla="*/ 12 w 17"/>
                <a:gd name="T75" fmla="*/ 7 h 13"/>
                <a:gd name="T76" fmla="*/ 12 w 17"/>
                <a:gd name="T77" fmla="*/ 7 h 13"/>
                <a:gd name="T78" fmla="*/ 5 w 17"/>
                <a:gd name="T79" fmla="*/ 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7" h="13">
                  <a:moveTo>
                    <a:pt x="5" y="3"/>
                  </a:moveTo>
                  <a:lnTo>
                    <a:pt x="5" y="3"/>
                  </a:lnTo>
                  <a:lnTo>
                    <a:pt x="4" y="3"/>
                  </a:lnTo>
                  <a:lnTo>
                    <a:pt x="4" y="3"/>
                  </a:lnTo>
                  <a:lnTo>
                    <a:pt x="4" y="2"/>
                  </a:lnTo>
                  <a:lnTo>
                    <a:pt x="4" y="1"/>
                  </a:lnTo>
                  <a:lnTo>
                    <a:pt x="3" y="1"/>
                  </a:lnTo>
                  <a:lnTo>
                    <a:pt x="4" y="1"/>
                  </a:lnTo>
                  <a:lnTo>
                    <a:pt x="4" y="1"/>
                  </a:lnTo>
                  <a:lnTo>
                    <a:pt x="4" y="0"/>
                  </a:lnTo>
                  <a:lnTo>
                    <a:pt x="3" y="0"/>
                  </a:lnTo>
                  <a:lnTo>
                    <a:pt x="0" y="5"/>
                  </a:lnTo>
                  <a:lnTo>
                    <a:pt x="1" y="5"/>
                  </a:lnTo>
                  <a:lnTo>
                    <a:pt x="1" y="5"/>
                  </a:lnTo>
                  <a:lnTo>
                    <a:pt x="1" y="5"/>
                  </a:lnTo>
                  <a:lnTo>
                    <a:pt x="1" y="4"/>
                  </a:lnTo>
                  <a:lnTo>
                    <a:pt x="2" y="4"/>
                  </a:lnTo>
                  <a:lnTo>
                    <a:pt x="3" y="4"/>
                  </a:lnTo>
                  <a:lnTo>
                    <a:pt x="4" y="4"/>
                  </a:lnTo>
                  <a:lnTo>
                    <a:pt x="4" y="5"/>
                  </a:lnTo>
                  <a:lnTo>
                    <a:pt x="4" y="5"/>
                  </a:lnTo>
                  <a:lnTo>
                    <a:pt x="11" y="9"/>
                  </a:lnTo>
                  <a:lnTo>
                    <a:pt x="12" y="9"/>
                  </a:lnTo>
                  <a:lnTo>
                    <a:pt x="12" y="9"/>
                  </a:lnTo>
                  <a:lnTo>
                    <a:pt x="12" y="9"/>
                  </a:lnTo>
                  <a:lnTo>
                    <a:pt x="12" y="10"/>
                  </a:lnTo>
                  <a:lnTo>
                    <a:pt x="12" y="11"/>
                  </a:lnTo>
                  <a:lnTo>
                    <a:pt x="12" y="11"/>
                  </a:lnTo>
                  <a:lnTo>
                    <a:pt x="12" y="12"/>
                  </a:lnTo>
                  <a:lnTo>
                    <a:pt x="16" y="7"/>
                  </a:lnTo>
                  <a:lnTo>
                    <a:pt x="15" y="7"/>
                  </a:lnTo>
                  <a:lnTo>
                    <a:pt x="15" y="7"/>
                  </a:lnTo>
                  <a:lnTo>
                    <a:pt x="15" y="7"/>
                  </a:lnTo>
                  <a:lnTo>
                    <a:pt x="15" y="8"/>
                  </a:lnTo>
                  <a:lnTo>
                    <a:pt x="14" y="8"/>
                  </a:lnTo>
                  <a:lnTo>
                    <a:pt x="13" y="8"/>
                  </a:lnTo>
                  <a:lnTo>
                    <a:pt x="13" y="7"/>
                  </a:lnTo>
                  <a:lnTo>
                    <a:pt x="12" y="7"/>
                  </a:lnTo>
                  <a:lnTo>
                    <a:pt x="12" y="7"/>
                  </a:lnTo>
                  <a:lnTo>
                    <a:pt x="5" y="3"/>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52" name="Freeform 749"/>
            <p:cNvSpPr>
              <a:spLocks/>
            </p:cNvSpPr>
            <p:nvPr/>
          </p:nvSpPr>
          <p:spPr bwMode="auto">
            <a:xfrm>
              <a:off x="1375" y="3802"/>
              <a:ext cx="12" cy="16"/>
            </a:xfrm>
            <a:custGeom>
              <a:avLst/>
              <a:gdLst>
                <a:gd name="T0" fmla="*/ 11 w 12"/>
                <a:gd name="T1" fmla="*/ 2 h 16"/>
                <a:gd name="T2" fmla="*/ 10 w 12"/>
                <a:gd name="T3" fmla="*/ 3 h 16"/>
                <a:gd name="T4" fmla="*/ 10 w 12"/>
                <a:gd name="T5" fmla="*/ 2 h 16"/>
                <a:gd name="T6" fmla="*/ 9 w 12"/>
                <a:gd name="T7" fmla="*/ 1 h 16"/>
                <a:gd name="T8" fmla="*/ 8 w 12"/>
                <a:gd name="T9" fmla="*/ 1 h 16"/>
                <a:gd name="T10" fmla="*/ 6 w 12"/>
                <a:gd name="T11" fmla="*/ 0 h 16"/>
                <a:gd name="T12" fmla="*/ 5 w 12"/>
                <a:gd name="T13" fmla="*/ 1 h 16"/>
                <a:gd name="T14" fmla="*/ 5 w 12"/>
                <a:gd name="T15" fmla="*/ 1 h 16"/>
                <a:gd name="T16" fmla="*/ 4 w 12"/>
                <a:gd name="T17" fmla="*/ 2 h 16"/>
                <a:gd name="T18" fmla="*/ 3 w 12"/>
                <a:gd name="T19" fmla="*/ 3 h 16"/>
                <a:gd name="T20" fmla="*/ 3 w 12"/>
                <a:gd name="T21" fmla="*/ 4 h 16"/>
                <a:gd name="T22" fmla="*/ 3 w 12"/>
                <a:gd name="T23" fmla="*/ 6 h 16"/>
                <a:gd name="T24" fmla="*/ 4 w 12"/>
                <a:gd name="T25" fmla="*/ 7 h 16"/>
                <a:gd name="T26" fmla="*/ 5 w 12"/>
                <a:gd name="T27" fmla="*/ 8 h 16"/>
                <a:gd name="T28" fmla="*/ 6 w 12"/>
                <a:gd name="T29" fmla="*/ 9 h 16"/>
                <a:gd name="T30" fmla="*/ 7 w 12"/>
                <a:gd name="T31" fmla="*/ 11 h 16"/>
                <a:gd name="T32" fmla="*/ 7 w 12"/>
                <a:gd name="T33" fmla="*/ 12 h 16"/>
                <a:gd name="T34" fmla="*/ 7 w 12"/>
                <a:gd name="T35" fmla="*/ 14 h 16"/>
                <a:gd name="T36" fmla="*/ 6 w 12"/>
                <a:gd name="T37" fmla="*/ 14 h 16"/>
                <a:gd name="T38" fmla="*/ 5 w 12"/>
                <a:gd name="T39" fmla="*/ 14 h 16"/>
                <a:gd name="T40" fmla="*/ 4 w 12"/>
                <a:gd name="T41" fmla="*/ 14 h 16"/>
                <a:gd name="T42" fmla="*/ 3 w 12"/>
                <a:gd name="T43" fmla="*/ 14 h 16"/>
                <a:gd name="T44" fmla="*/ 2 w 12"/>
                <a:gd name="T45" fmla="*/ 12 h 16"/>
                <a:gd name="T46" fmla="*/ 1 w 12"/>
                <a:gd name="T47" fmla="*/ 10 h 16"/>
                <a:gd name="T48" fmla="*/ 0 w 12"/>
                <a:gd name="T49" fmla="*/ 13 h 16"/>
                <a:gd name="T50" fmla="*/ 1 w 12"/>
                <a:gd name="T51" fmla="*/ 14 h 16"/>
                <a:gd name="T52" fmla="*/ 2 w 12"/>
                <a:gd name="T53" fmla="*/ 14 h 16"/>
                <a:gd name="T54" fmla="*/ 3 w 12"/>
                <a:gd name="T55" fmla="*/ 14 h 16"/>
                <a:gd name="T56" fmla="*/ 4 w 12"/>
                <a:gd name="T57" fmla="*/ 15 h 16"/>
                <a:gd name="T58" fmla="*/ 5 w 12"/>
                <a:gd name="T59" fmla="*/ 15 h 16"/>
                <a:gd name="T60" fmla="*/ 6 w 12"/>
                <a:gd name="T61" fmla="*/ 15 h 16"/>
                <a:gd name="T62" fmla="*/ 8 w 12"/>
                <a:gd name="T63" fmla="*/ 15 h 16"/>
                <a:gd name="T64" fmla="*/ 8 w 12"/>
                <a:gd name="T65" fmla="*/ 14 h 16"/>
                <a:gd name="T66" fmla="*/ 9 w 12"/>
                <a:gd name="T67" fmla="*/ 14 h 16"/>
                <a:gd name="T68" fmla="*/ 9 w 12"/>
                <a:gd name="T69" fmla="*/ 12 h 16"/>
                <a:gd name="T70" fmla="*/ 9 w 12"/>
                <a:gd name="T71" fmla="*/ 11 h 16"/>
                <a:gd name="T72" fmla="*/ 8 w 12"/>
                <a:gd name="T73" fmla="*/ 9 h 16"/>
                <a:gd name="T74" fmla="*/ 8 w 12"/>
                <a:gd name="T75" fmla="*/ 9 h 16"/>
                <a:gd name="T76" fmla="*/ 7 w 12"/>
                <a:gd name="T77" fmla="*/ 8 h 16"/>
                <a:gd name="T78" fmla="*/ 6 w 12"/>
                <a:gd name="T79" fmla="*/ 6 h 16"/>
                <a:gd name="T80" fmla="*/ 6 w 12"/>
                <a:gd name="T81" fmla="*/ 6 h 16"/>
                <a:gd name="T82" fmla="*/ 5 w 12"/>
                <a:gd name="T83" fmla="*/ 5 h 16"/>
                <a:gd name="T84" fmla="*/ 5 w 12"/>
                <a:gd name="T85" fmla="*/ 4 h 16"/>
                <a:gd name="T86" fmla="*/ 5 w 12"/>
                <a:gd name="T87" fmla="*/ 3 h 16"/>
                <a:gd name="T88" fmla="*/ 5 w 12"/>
                <a:gd name="T89" fmla="*/ 1 h 16"/>
                <a:gd name="T90" fmla="*/ 6 w 12"/>
                <a:gd name="T91" fmla="*/ 1 h 16"/>
                <a:gd name="T92" fmla="*/ 7 w 12"/>
                <a:gd name="T93" fmla="*/ 1 h 16"/>
                <a:gd name="T94" fmla="*/ 8 w 12"/>
                <a:gd name="T95" fmla="*/ 1 h 16"/>
                <a:gd name="T96" fmla="*/ 9 w 12"/>
                <a:gd name="T97" fmla="*/ 3 h 16"/>
                <a:gd name="T98" fmla="*/ 10 w 12"/>
                <a:gd name="T99" fmla="*/ 4 h 16"/>
                <a:gd name="T100" fmla="*/ 10 w 12"/>
                <a:gd name="T101" fmla="*/ 4 h 16"/>
                <a:gd name="T102" fmla="*/ 10 w 12"/>
                <a:gd name="T103" fmla="*/ 6 h 16"/>
                <a:gd name="T104" fmla="*/ 11 w 12"/>
                <a:gd name="T105" fmla="*/ 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2" h="16">
                  <a:moveTo>
                    <a:pt x="11" y="2"/>
                  </a:moveTo>
                  <a:lnTo>
                    <a:pt x="11" y="2"/>
                  </a:lnTo>
                  <a:lnTo>
                    <a:pt x="11" y="3"/>
                  </a:lnTo>
                  <a:lnTo>
                    <a:pt x="10" y="3"/>
                  </a:lnTo>
                  <a:lnTo>
                    <a:pt x="10" y="2"/>
                  </a:lnTo>
                  <a:lnTo>
                    <a:pt x="10" y="2"/>
                  </a:lnTo>
                  <a:lnTo>
                    <a:pt x="10" y="1"/>
                  </a:lnTo>
                  <a:lnTo>
                    <a:pt x="9" y="1"/>
                  </a:lnTo>
                  <a:lnTo>
                    <a:pt x="8" y="1"/>
                  </a:lnTo>
                  <a:lnTo>
                    <a:pt x="8" y="1"/>
                  </a:lnTo>
                  <a:lnTo>
                    <a:pt x="7" y="0"/>
                  </a:lnTo>
                  <a:lnTo>
                    <a:pt x="6" y="0"/>
                  </a:lnTo>
                  <a:lnTo>
                    <a:pt x="6" y="1"/>
                  </a:lnTo>
                  <a:lnTo>
                    <a:pt x="5" y="1"/>
                  </a:lnTo>
                  <a:lnTo>
                    <a:pt x="5" y="1"/>
                  </a:lnTo>
                  <a:lnTo>
                    <a:pt x="5" y="1"/>
                  </a:lnTo>
                  <a:lnTo>
                    <a:pt x="4" y="1"/>
                  </a:lnTo>
                  <a:lnTo>
                    <a:pt x="4" y="2"/>
                  </a:lnTo>
                  <a:lnTo>
                    <a:pt x="3" y="2"/>
                  </a:lnTo>
                  <a:lnTo>
                    <a:pt x="3" y="3"/>
                  </a:lnTo>
                  <a:lnTo>
                    <a:pt x="3" y="4"/>
                  </a:lnTo>
                  <a:lnTo>
                    <a:pt x="3" y="4"/>
                  </a:lnTo>
                  <a:lnTo>
                    <a:pt x="3" y="5"/>
                  </a:lnTo>
                  <a:lnTo>
                    <a:pt x="3" y="6"/>
                  </a:lnTo>
                  <a:lnTo>
                    <a:pt x="4" y="6"/>
                  </a:lnTo>
                  <a:lnTo>
                    <a:pt x="4" y="7"/>
                  </a:lnTo>
                  <a:lnTo>
                    <a:pt x="5" y="8"/>
                  </a:lnTo>
                  <a:lnTo>
                    <a:pt x="5" y="8"/>
                  </a:lnTo>
                  <a:lnTo>
                    <a:pt x="6" y="9"/>
                  </a:lnTo>
                  <a:lnTo>
                    <a:pt x="6" y="9"/>
                  </a:lnTo>
                  <a:lnTo>
                    <a:pt x="6" y="10"/>
                  </a:lnTo>
                  <a:lnTo>
                    <a:pt x="7" y="11"/>
                  </a:lnTo>
                  <a:lnTo>
                    <a:pt x="7" y="11"/>
                  </a:lnTo>
                  <a:lnTo>
                    <a:pt x="7" y="12"/>
                  </a:lnTo>
                  <a:lnTo>
                    <a:pt x="7" y="13"/>
                  </a:lnTo>
                  <a:lnTo>
                    <a:pt x="7" y="14"/>
                  </a:lnTo>
                  <a:lnTo>
                    <a:pt x="6" y="14"/>
                  </a:lnTo>
                  <a:lnTo>
                    <a:pt x="6" y="14"/>
                  </a:lnTo>
                  <a:lnTo>
                    <a:pt x="6" y="14"/>
                  </a:lnTo>
                  <a:lnTo>
                    <a:pt x="5" y="14"/>
                  </a:lnTo>
                  <a:lnTo>
                    <a:pt x="5" y="14"/>
                  </a:lnTo>
                  <a:lnTo>
                    <a:pt x="4" y="14"/>
                  </a:lnTo>
                  <a:lnTo>
                    <a:pt x="3" y="14"/>
                  </a:lnTo>
                  <a:lnTo>
                    <a:pt x="3" y="14"/>
                  </a:lnTo>
                  <a:lnTo>
                    <a:pt x="2" y="13"/>
                  </a:lnTo>
                  <a:lnTo>
                    <a:pt x="2" y="12"/>
                  </a:lnTo>
                  <a:lnTo>
                    <a:pt x="1" y="11"/>
                  </a:lnTo>
                  <a:lnTo>
                    <a:pt x="1" y="10"/>
                  </a:lnTo>
                  <a:lnTo>
                    <a:pt x="1" y="9"/>
                  </a:lnTo>
                  <a:lnTo>
                    <a:pt x="0" y="13"/>
                  </a:lnTo>
                  <a:lnTo>
                    <a:pt x="1" y="13"/>
                  </a:lnTo>
                  <a:lnTo>
                    <a:pt x="1" y="14"/>
                  </a:lnTo>
                  <a:lnTo>
                    <a:pt x="2" y="14"/>
                  </a:lnTo>
                  <a:lnTo>
                    <a:pt x="2" y="14"/>
                  </a:lnTo>
                  <a:lnTo>
                    <a:pt x="3" y="14"/>
                  </a:lnTo>
                  <a:lnTo>
                    <a:pt x="3" y="14"/>
                  </a:lnTo>
                  <a:lnTo>
                    <a:pt x="3" y="15"/>
                  </a:lnTo>
                  <a:lnTo>
                    <a:pt x="4" y="15"/>
                  </a:lnTo>
                  <a:lnTo>
                    <a:pt x="5" y="15"/>
                  </a:lnTo>
                  <a:lnTo>
                    <a:pt x="5" y="15"/>
                  </a:lnTo>
                  <a:lnTo>
                    <a:pt x="6" y="15"/>
                  </a:lnTo>
                  <a:lnTo>
                    <a:pt x="6" y="15"/>
                  </a:lnTo>
                  <a:lnTo>
                    <a:pt x="7" y="15"/>
                  </a:lnTo>
                  <a:lnTo>
                    <a:pt x="8" y="15"/>
                  </a:lnTo>
                  <a:lnTo>
                    <a:pt x="8" y="14"/>
                  </a:lnTo>
                  <a:lnTo>
                    <a:pt x="8" y="14"/>
                  </a:lnTo>
                  <a:lnTo>
                    <a:pt x="8" y="14"/>
                  </a:lnTo>
                  <a:lnTo>
                    <a:pt x="9" y="14"/>
                  </a:lnTo>
                  <a:lnTo>
                    <a:pt x="9" y="13"/>
                  </a:lnTo>
                  <a:lnTo>
                    <a:pt x="9" y="12"/>
                  </a:lnTo>
                  <a:lnTo>
                    <a:pt x="9" y="11"/>
                  </a:lnTo>
                  <a:lnTo>
                    <a:pt x="9" y="11"/>
                  </a:lnTo>
                  <a:lnTo>
                    <a:pt x="9" y="10"/>
                  </a:lnTo>
                  <a:lnTo>
                    <a:pt x="8" y="9"/>
                  </a:lnTo>
                  <a:lnTo>
                    <a:pt x="8" y="9"/>
                  </a:lnTo>
                  <a:lnTo>
                    <a:pt x="8" y="9"/>
                  </a:lnTo>
                  <a:lnTo>
                    <a:pt x="8" y="8"/>
                  </a:lnTo>
                  <a:lnTo>
                    <a:pt x="7" y="8"/>
                  </a:lnTo>
                  <a:lnTo>
                    <a:pt x="7" y="7"/>
                  </a:lnTo>
                  <a:lnTo>
                    <a:pt x="6" y="6"/>
                  </a:lnTo>
                  <a:lnTo>
                    <a:pt x="6" y="6"/>
                  </a:lnTo>
                  <a:lnTo>
                    <a:pt x="6" y="6"/>
                  </a:lnTo>
                  <a:lnTo>
                    <a:pt x="5" y="6"/>
                  </a:lnTo>
                  <a:lnTo>
                    <a:pt x="5" y="5"/>
                  </a:lnTo>
                  <a:lnTo>
                    <a:pt x="5" y="5"/>
                  </a:lnTo>
                  <a:lnTo>
                    <a:pt x="5" y="4"/>
                  </a:lnTo>
                  <a:lnTo>
                    <a:pt x="5" y="4"/>
                  </a:lnTo>
                  <a:lnTo>
                    <a:pt x="5" y="3"/>
                  </a:lnTo>
                  <a:lnTo>
                    <a:pt x="5" y="2"/>
                  </a:lnTo>
                  <a:lnTo>
                    <a:pt x="5" y="1"/>
                  </a:lnTo>
                  <a:lnTo>
                    <a:pt x="6" y="1"/>
                  </a:lnTo>
                  <a:lnTo>
                    <a:pt x="6" y="1"/>
                  </a:lnTo>
                  <a:lnTo>
                    <a:pt x="6" y="1"/>
                  </a:lnTo>
                  <a:lnTo>
                    <a:pt x="7" y="1"/>
                  </a:lnTo>
                  <a:lnTo>
                    <a:pt x="8" y="1"/>
                  </a:lnTo>
                  <a:lnTo>
                    <a:pt x="8" y="1"/>
                  </a:lnTo>
                  <a:lnTo>
                    <a:pt x="9" y="2"/>
                  </a:lnTo>
                  <a:lnTo>
                    <a:pt x="9" y="3"/>
                  </a:lnTo>
                  <a:lnTo>
                    <a:pt x="10" y="3"/>
                  </a:lnTo>
                  <a:lnTo>
                    <a:pt x="10" y="4"/>
                  </a:lnTo>
                  <a:lnTo>
                    <a:pt x="10" y="4"/>
                  </a:lnTo>
                  <a:lnTo>
                    <a:pt x="10" y="4"/>
                  </a:lnTo>
                  <a:lnTo>
                    <a:pt x="10" y="5"/>
                  </a:lnTo>
                  <a:lnTo>
                    <a:pt x="10" y="6"/>
                  </a:lnTo>
                  <a:lnTo>
                    <a:pt x="10" y="6"/>
                  </a:lnTo>
                  <a:lnTo>
                    <a:pt x="11" y="6"/>
                  </a:lnTo>
                  <a:lnTo>
                    <a:pt x="11" y="2"/>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53" name="Freeform 750"/>
            <p:cNvSpPr>
              <a:spLocks/>
            </p:cNvSpPr>
            <p:nvPr/>
          </p:nvSpPr>
          <p:spPr bwMode="auto">
            <a:xfrm>
              <a:off x="1448" y="3818"/>
              <a:ext cx="13" cy="16"/>
            </a:xfrm>
            <a:custGeom>
              <a:avLst/>
              <a:gdLst>
                <a:gd name="T0" fmla="*/ 8 w 13"/>
                <a:gd name="T1" fmla="*/ 4 h 16"/>
                <a:gd name="T2" fmla="*/ 8 w 13"/>
                <a:gd name="T3" fmla="*/ 6 h 16"/>
                <a:gd name="T4" fmla="*/ 7 w 13"/>
                <a:gd name="T5" fmla="*/ 6 h 16"/>
                <a:gd name="T6" fmla="*/ 6 w 13"/>
                <a:gd name="T7" fmla="*/ 6 h 16"/>
                <a:gd name="T8" fmla="*/ 5 w 13"/>
                <a:gd name="T9" fmla="*/ 7 h 16"/>
                <a:gd name="T10" fmla="*/ 4 w 13"/>
                <a:gd name="T11" fmla="*/ 2 h 16"/>
                <a:gd name="T12" fmla="*/ 5 w 13"/>
                <a:gd name="T13" fmla="*/ 1 h 16"/>
                <a:gd name="T14" fmla="*/ 5 w 13"/>
                <a:gd name="T15" fmla="*/ 1 h 16"/>
                <a:gd name="T16" fmla="*/ 7 w 13"/>
                <a:gd name="T17" fmla="*/ 1 h 16"/>
                <a:gd name="T18" fmla="*/ 8 w 13"/>
                <a:gd name="T19" fmla="*/ 1 h 16"/>
                <a:gd name="T20" fmla="*/ 9 w 13"/>
                <a:gd name="T21" fmla="*/ 1 h 16"/>
                <a:gd name="T22" fmla="*/ 10 w 13"/>
                <a:gd name="T23" fmla="*/ 2 h 16"/>
                <a:gd name="T24" fmla="*/ 11 w 13"/>
                <a:gd name="T25" fmla="*/ 3 h 16"/>
                <a:gd name="T26" fmla="*/ 11 w 13"/>
                <a:gd name="T27" fmla="*/ 4 h 16"/>
                <a:gd name="T28" fmla="*/ 0 w 13"/>
                <a:gd name="T29" fmla="*/ 0 h 16"/>
                <a:gd name="T30" fmla="*/ 1 w 13"/>
                <a:gd name="T31" fmla="*/ 1 h 16"/>
                <a:gd name="T32" fmla="*/ 2 w 13"/>
                <a:gd name="T33" fmla="*/ 1 h 16"/>
                <a:gd name="T34" fmla="*/ 2 w 13"/>
                <a:gd name="T35" fmla="*/ 3 h 16"/>
                <a:gd name="T36" fmla="*/ 2 w 13"/>
                <a:gd name="T37" fmla="*/ 11 h 16"/>
                <a:gd name="T38" fmla="*/ 2 w 13"/>
                <a:gd name="T39" fmla="*/ 13 h 16"/>
                <a:gd name="T40" fmla="*/ 1 w 13"/>
                <a:gd name="T41" fmla="*/ 14 h 16"/>
                <a:gd name="T42" fmla="*/ 0 w 13"/>
                <a:gd name="T43" fmla="*/ 14 h 16"/>
                <a:gd name="T44" fmla="*/ 11 w 13"/>
                <a:gd name="T45" fmla="*/ 15 h 16"/>
                <a:gd name="T46" fmla="*/ 11 w 13"/>
                <a:gd name="T47" fmla="*/ 11 h 16"/>
                <a:gd name="T48" fmla="*/ 11 w 13"/>
                <a:gd name="T49" fmla="*/ 12 h 16"/>
                <a:gd name="T50" fmla="*/ 10 w 13"/>
                <a:gd name="T51" fmla="*/ 13 h 16"/>
                <a:gd name="T52" fmla="*/ 9 w 13"/>
                <a:gd name="T53" fmla="*/ 14 h 16"/>
                <a:gd name="T54" fmla="*/ 8 w 13"/>
                <a:gd name="T55" fmla="*/ 14 h 16"/>
                <a:gd name="T56" fmla="*/ 7 w 13"/>
                <a:gd name="T57" fmla="*/ 14 h 16"/>
                <a:gd name="T58" fmla="*/ 6 w 13"/>
                <a:gd name="T59" fmla="*/ 14 h 16"/>
                <a:gd name="T60" fmla="*/ 5 w 13"/>
                <a:gd name="T61" fmla="*/ 14 h 16"/>
                <a:gd name="T62" fmla="*/ 4 w 13"/>
                <a:gd name="T63" fmla="*/ 14 h 16"/>
                <a:gd name="T64" fmla="*/ 4 w 13"/>
                <a:gd name="T65" fmla="*/ 7 h 16"/>
                <a:gd name="T66" fmla="*/ 5 w 13"/>
                <a:gd name="T67" fmla="*/ 7 h 16"/>
                <a:gd name="T68" fmla="*/ 6 w 13"/>
                <a:gd name="T69" fmla="*/ 8 h 16"/>
                <a:gd name="T70" fmla="*/ 7 w 13"/>
                <a:gd name="T71" fmla="*/ 8 h 16"/>
                <a:gd name="T72" fmla="*/ 8 w 13"/>
                <a:gd name="T73" fmla="*/ 9 h 16"/>
                <a:gd name="T74" fmla="*/ 8 w 13"/>
                <a:gd name="T75" fmla="*/ 10 h 16"/>
                <a:gd name="T76" fmla="*/ 9 w 13"/>
                <a:gd name="T77" fmla="*/ 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3" h="16">
                  <a:moveTo>
                    <a:pt x="9" y="4"/>
                  </a:moveTo>
                  <a:lnTo>
                    <a:pt x="8" y="4"/>
                  </a:lnTo>
                  <a:lnTo>
                    <a:pt x="8" y="5"/>
                  </a:lnTo>
                  <a:lnTo>
                    <a:pt x="8" y="6"/>
                  </a:lnTo>
                  <a:lnTo>
                    <a:pt x="7" y="6"/>
                  </a:lnTo>
                  <a:lnTo>
                    <a:pt x="7" y="6"/>
                  </a:lnTo>
                  <a:lnTo>
                    <a:pt x="7" y="6"/>
                  </a:lnTo>
                  <a:lnTo>
                    <a:pt x="6" y="6"/>
                  </a:lnTo>
                  <a:lnTo>
                    <a:pt x="6" y="7"/>
                  </a:lnTo>
                  <a:lnTo>
                    <a:pt x="5" y="7"/>
                  </a:lnTo>
                  <a:lnTo>
                    <a:pt x="4" y="7"/>
                  </a:lnTo>
                  <a:lnTo>
                    <a:pt x="4" y="2"/>
                  </a:lnTo>
                  <a:lnTo>
                    <a:pt x="4" y="1"/>
                  </a:lnTo>
                  <a:lnTo>
                    <a:pt x="5" y="1"/>
                  </a:lnTo>
                  <a:lnTo>
                    <a:pt x="5" y="1"/>
                  </a:lnTo>
                  <a:lnTo>
                    <a:pt x="5" y="1"/>
                  </a:lnTo>
                  <a:lnTo>
                    <a:pt x="6" y="1"/>
                  </a:lnTo>
                  <a:lnTo>
                    <a:pt x="7" y="1"/>
                  </a:lnTo>
                  <a:lnTo>
                    <a:pt x="7" y="1"/>
                  </a:lnTo>
                  <a:lnTo>
                    <a:pt x="8" y="1"/>
                  </a:lnTo>
                  <a:lnTo>
                    <a:pt x="9" y="1"/>
                  </a:lnTo>
                  <a:lnTo>
                    <a:pt x="9" y="1"/>
                  </a:lnTo>
                  <a:lnTo>
                    <a:pt x="9" y="2"/>
                  </a:lnTo>
                  <a:lnTo>
                    <a:pt x="10" y="2"/>
                  </a:lnTo>
                  <a:lnTo>
                    <a:pt x="10" y="3"/>
                  </a:lnTo>
                  <a:lnTo>
                    <a:pt x="11" y="3"/>
                  </a:lnTo>
                  <a:lnTo>
                    <a:pt x="11" y="4"/>
                  </a:lnTo>
                  <a:lnTo>
                    <a:pt x="11" y="4"/>
                  </a:lnTo>
                  <a:lnTo>
                    <a:pt x="10" y="0"/>
                  </a:lnTo>
                  <a:lnTo>
                    <a:pt x="0" y="0"/>
                  </a:lnTo>
                  <a:lnTo>
                    <a:pt x="0" y="1"/>
                  </a:lnTo>
                  <a:lnTo>
                    <a:pt x="1" y="1"/>
                  </a:lnTo>
                  <a:lnTo>
                    <a:pt x="1" y="1"/>
                  </a:lnTo>
                  <a:lnTo>
                    <a:pt x="2" y="1"/>
                  </a:lnTo>
                  <a:lnTo>
                    <a:pt x="2" y="2"/>
                  </a:lnTo>
                  <a:lnTo>
                    <a:pt x="2" y="3"/>
                  </a:lnTo>
                  <a:lnTo>
                    <a:pt x="2" y="4"/>
                  </a:lnTo>
                  <a:lnTo>
                    <a:pt x="2" y="11"/>
                  </a:lnTo>
                  <a:lnTo>
                    <a:pt x="2" y="12"/>
                  </a:lnTo>
                  <a:lnTo>
                    <a:pt x="2" y="13"/>
                  </a:lnTo>
                  <a:lnTo>
                    <a:pt x="2" y="14"/>
                  </a:lnTo>
                  <a:lnTo>
                    <a:pt x="1" y="14"/>
                  </a:lnTo>
                  <a:lnTo>
                    <a:pt x="1" y="14"/>
                  </a:lnTo>
                  <a:lnTo>
                    <a:pt x="0" y="14"/>
                  </a:lnTo>
                  <a:lnTo>
                    <a:pt x="0" y="15"/>
                  </a:lnTo>
                  <a:lnTo>
                    <a:pt x="11" y="15"/>
                  </a:lnTo>
                  <a:lnTo>
                    <a:pt x="12" y="11"/>
                  </a:lnTo>
                  <a:lnTo>
                    <a:pt x="11" y="11"/>
                  </a:lnTo>
                  <a:lnTo>
                    <a:pt x="11" y="11"/>
                  </a:lnTo>
                  <a:lnTo>
                    <a:pt x="11" y="12"/>
                  </a:lnTo>
                  <a:lnTo>
                    <a:pt x="10" y="12"/>
                  </a:lnTo>
                  <a:lnTo>
                    <a:pt x="10" y="13"/>
                  </a:lnTo>
                  <a:lnTo>
                    <a:pt x="9" y="13"/>
                  </a:lnTo>
                  <a:lnTo>
                    <a:pt x="9" y="14"/>
                  </a:lnTo>
                  <a:lnTo>
                    <a:pt x="9" y="14"/>
                  </a:lnTo>
                  <a:lnTo>
                    <a:pt x="8" y="14"/>
                  </a:lnTo>
                  <a:lnTo>
                    <a:pt x="8" y="14"/>
                  </a:lnTo>
                  <a:lnTo>
                    <a:pt x="7" y="14"/>
                  </a:lnTo>
                  <a:lnTo>
                    <a:pt x="7" y="14"/>
                  </a:lnTo>
                  <a:lnTo>
                    <a:pt x="6" y="14"/>
                  </a:lnTo>
                  <a:lnTo>
                    <a:pt x="5" y="14"/>
                  </a:lnTo>
                  <a:lnTo>
                    <a:pt x="5" y="14"/>
                  </a:lnTo>
                  <a:lnTo>
                    <a:pt x="5" y="14"/>
                  </a:lnTo>
                  <a:lnTo>
                    <a:pt x="4" y="14"/>
                  </a:lnTo>
                  <a:lnTo>
                    <a:pt x="4" y="13"/>
                  </a:lnTo>
                  <a:lnTo>
                    <a:pt x="4" y="7"/>
                  </a:lnTo>
                  <a:lnTo>
                    <a:pt x="5" y="7"/>
                  </a:lnTo>
                  <a:lnTo>
                    <a:pt x="5" y="7"/>
                  </a:lnTo>
                  <a:lnTo>
                    <a:pt x="5" y="8"/>
                  </a:lnTo>
                  <a:lnTo>
                    <a:pt x="6" y="8"/>
                  </a:lnTo>
                  <a:lnTo>
                    <a:pt x="7" y="8"/>
                  </a:lnTo>
                  <a:lnTo>
                    <a:pt x="7" y="8"/>
                  </a:lnTo>
                  <a:lnTo>
                    <a:pt x="7" y="9"/>
                  </a:lnTo>
                  <a:lnTo>
                    <a:pt x="8" y="9"/>
                  </a:lnTo>
                  <a:lnTo>
                    <a:pt x="8" y="9"/>
                  </a:lnTo>
                  <a:lnTo>
                    <a:pt x="8" y="10"/>
                  </a:lnTo>
                  <a:lnTo>
                    <a:pt x="9" y="10"/>
                  </a:lnTo>
                  <a:lnTo>
                    <a:pt x="9" y="4"/>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54" name="Freeform 751"/>
            <p:cNvSpPr>
              <a:spLocks/>
            </p:cNvSpPr>
            <p:nvPr/>
          </p:nvSpPr>
          <p:spPr bwMode="auto">
            <a:xfrm>
              <a:off x="1467" y="3817"/>
              <a:ext cx="10" cy="17"/>
            </a:xfrm>
            <a:custGeom>
              <a:avLst/>
              <a:gdLst>
                <a:gd name="T0" fmla="*/ 7 w 10"/>
                <a:gd name="T1" fmla="*/ 0 h 17"/>
                <a:gd name="T2" fmla="*/ 6 w 10"/>
                <a:gd name="T3" fmla="*/ 1 h 17"/>
                <a:gd name="T4" fmla="*/ 4 w 10"/>
                <a:gd name="T5" fmla="*/ 1 h 17"/>
                <a:gd name="T6" fmla="*/ 4 w 10"/>
                <a:gd name="T7" fmla="*/ 0 h 17"/>
                <a:gd name="T8" fmla="*/ 2 w 10"/>
                <a:gd name="T9" fmla="*/ 1 h 17"/>
                <a:gd name="T10" fmla="*/ 1 w 10"/>
                <a:gd name="T11" fmla="*/ 1 h 17"/>
                <a:gd name="T12" fmla="*/ 1 w 10"/>
                <a:gd name="T13" fmla="*/ 1 h 17"/>
                <a:gd name="T14" fmla="*/ 0 w 10"/>
                <a:gd name="T15" fmla="*/ 3 h 17"/>
                <a:gd name="T16" fmla="*/ 0 w 10"/>
                <a:gd name="T17" fmla="*/ 4 h 17"/>
                <a:gd name="T18" fmla="*/ 1 w 10"/>
                <a:gd name="T19" fmla="*/ 7 h 17"/>
                <a:gd name="T20" fmla="*/ 2 w 10"/>
                <a:gd name="T21" fmla="*/ 7 h 17"/>
                <a:gd name="T22" fmla="*/ 3 w 10"/>
                <a:gd name="T23" fmla="*/ 8 h 17"/>
                <a:gd name="T24" fmla="*/ 5 w 10"/>
                <a:gd name="T25" fmla="*/ 9 h 17"/>
                <a:gd name="T26" fmla="*/ 7 w 10"/>
                <a:gd name="T27" fmla="*/ 9 h 17"/>
                <a:gd name="T28" fmla="*/ 8 w 10"/>
                <a:gd name="T29" fmla="*/ 11 h 17"/>
                <a:gd name="T30" fmla="*/ 8 w 10"/>
                <a:gd name="T31" fmla="*/ 12 h 17"/>
                <a:gd name="T32" fmla="*/ 7 w 10"/>
                <a:gd name="T33" fmla="*/ 13 h 17"/>
                <a:gd name="T34" fmla="*/ 7 w 10"/>
                <a:gd name="T35" fmla="*/ 14 h 17"/>
                <a:gd name="T36" fmla="*/ 5 w 10"/>
                <a:gd name="T37" fmla="*/ 15 h 17"/>
                <a:gd name="T38" fmla="*/ 4 w 10"/>
                <a:gd name="T39" fmla="*/ 15 h 17"/>
                <a:gd name="T40" fmla="*/ 4 w 10"/>
                <a:gd name="T41" fmla="*/ 14 h 17"/>
                <a:gd name="T42" fmla="*/ 2 w 10"/>
                <a:gd name="T43" fmla="*/ 14 h 17"/>
                <a:gd name="T44" fmla="*/ 2 w 10"/>
                <a:gd name="T45" fmla="*/ 13 h 17"/>
                <a:gd name="T46" fmla="*/ 1 w 10"/>
                <a:gd name="T47" fmla="*/ 12 h 17"/>
                <a:gd name="T48" fmla="*/ 1 w 10"/>
                <a:gd name="T49" fmla="*/ 12 h 17"/>
                <a:gd name="T50" fmla="*/ 2 w 10"/>
                <a:gd name="T51" fmla="*/ 16 h 17"/>
                <a:gd name="T52" fmla="*/ 2 w 10"/>
                <a:gd name="T53" fmla="*/ 15 h 17"/>
                <a:gd name="T54" fmla="*/ 4 w 10"/>
                <a:gd name="T55" fmla="*/ 15 h 17"/>
                <a:gd name="T56" fmla="*/ 5 w 10"/>
                <a:gd name="T57" fmla="*/ 15 h 17"/>
                <a:gd name="T58" fmla="*/ 6 w 10"/>
                <a:gd name="T59" fmla="*/ 15 h 17"/>
                <a:gd name="T60" fmla="*/ 7 w 10"/>
                <a:gd name="T61" fmla="*/ 15 h 17"/>
                <a:gd name="T62" fmla="*/ 8 w 10"/>
                <a:gd name="T63" fmla="*/ 14 h 17"/>
                <a:gd name="T64" fmla="*/ 8 w 10"/>
                <a:gd name="T65" fmla="*/ 13 h 17"/>
                <a:gd name="T66" fmla="*/ 9 w 10"/>
                <a:gd name="T67" fmla="*/ 12 h 17"/>
                <a:gd name="T68" fmla="*/ 9 w 10"/>
                <a:gd name="T69" fmla="*/ 10 h 17"/>
                <a:gd name="T70" fmla="*/ 8 w 10"/>
                <a:gd name="T71" fmla="*/ 9 h 17"/>
                <a:gd name="T72" fmla="*/ 8 w 10"/>
                <a:gd name="T73" fmla="*/ 7 h 17"/>
                <a:gd name="T74" fmla="*/ 7 w 10"/>
                <a:gd name="T75" fmla="*/ 7 h 17"/>
                <a:gd name="T76" fmla="*/ 5 w 10"/>
                <a:gd name="T77" fmla="*/ 7 h 17"/>
                <a:gd name="T78" fmla="*/ 4 w 10"/>
                <a:gd name="T79" fmla="*/ 7 h 17"/>
                <a:gd name="T80" fmla="*/ 3 w 10"/>
                <a:gd name="T81" fmla="*/ 6 h 17"/>
                <a:gd name="T82" fmla="*/ 2 w 10"/>
                <a:gd name="T83" fmla="*/ 6 h 17"/>
                <a:gd name="T84" fmla="*/ 1 w 10"/>
                <a:gd name="T85" fmla="*/ 4 h 17"/>
                <a:gd name="T86" fmla="*/ 1 w 10"/>
                <a:gd name="T87" fmla="*/ 3 h 17"/>
                <a:gd name="T88" fmla="*/ 2 w 10"/>
                <a:gd name="T89" fmla="*/ 2 h 17"/>
                <a:gd name="T90" fmla="*/ 2 w 10"/>
                <a:gd name="T91" fmla="*/ 1 h 17"/>
                <a:gd name="T92" fmla="*/ 4 w 10"/>
                <a:gd name="T93" fmla="*/ 1 h 17"/>
                <a:gd name="T94" fmla="*/ 5 w 10"/>
                <a:gd name="T95" fmla="*/ 1 h 17"/>
                <a:gd name="T96" fmla="*/ 5 w 10"/>
                <a:gd name="T97" fmla="*/ 1 h 17"/>
                <a:gd name="T98" fmla="*/ 7 w 10"/>
                <a:gd name="T99" fmla="*/ 3 h 17"/>
                <a:gd name="T100" fmla="*/ 8 w 10"/>
                <a:gd name="T101" fmla="*/ 4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0" h="17">
                  <a:moveTo>
                    <a:pt x="7" y="0"/>
                  </a:moveTo>
                  <a:lnTo>
                    <a:pt x="7" y="0"/>
                  </a:lnTo>
                  <a:lnTo>
                    <a:pt x="6" y="0"/>
                  </a:lnTo>
                  <a:lnTo>
                    <a:pt x="6" y="1"/>
                  </a:lnTo>
                  <a:lnTo>
                    <a:pt x="5" y="1"/>
                  </a:lnTo>
                  <a:lnTo>
                    <a:pt x="4" y="1"/>
                  </a:lnTo>
                  <a:lnTo>
                    <a:pt x="4" y="0"/>
                  </a:lnTo>
                  <a:lnTo>
                    <a:pt x="4" y="0"/>
                  </a:lnTo>
                  <a:lnTo>
                    <a:pt x="3" y="1"/>
                  </a:lnTo>
                  <a:lnTo>
                    <a:pt x="2" y="1"/>
                  </a:lnTo>
                  <a:lnTo>
                    <a:pt x="2" y="1"/>
                  </a:lnTo>
                  <a:lnTo>
                    <a:pt x="1" y="1"/>
                  </a:lnTo>
                  <a:lnTo>
                    <a:pt x="1" y="1"/>
                  </a:lnTo>
                  <a:lnTo>
                    <a:pt x="1" y="1"/>
                  </a:lnTo>
                  <a:lnTo>
                    <a:pt x="1" y="2"/>
                  </a:lnTo>
                  <a:lnTo>
                    <a:pt x="0" y="3"/>
                  </a:lnTo>
                  <a:lnTo>
                    <a:pt x="0" y="4"/>
                  </a:lnTo>
                  <a:lnTo>
                    <a:pt x="0" y="4"/>
                  </a:lnTo>
                  <a:lnTo>
                    <a:pt x="1" y="6"/>
                  </a:lnTo>
                  <a:lnTo>
                    <a:pt x="1" y="7"/>
                  </a:lnTo>
                  <a:lnTo>
                    <a:pt x="1" y="7"/>
                  </a:lnTo>
                  <a:lnTo>
                    <a:pt x="2" y="7"/>
                  </a:lnTo>
                  <a:lnTo>
                    <a:pt x="2" y="8"/>
                  </a:lnTo>
                  <a:lnTo>
                    <a:pt x="3" y="8"/>
                  </a:lnTo>
                  <a:lnTo>
                    <a:pt x="4" y="8"/>
                  </a:lnTo>
                  <a:lnTo>
                    <a:pt x="5" y="9"/>
                  </a:lnTo>
                  <a:lnTo>
                    <a:pt x="6" y="9"/>
                  </a:lnTo>
                  <a:lnTo>
                    <a:pt x="7" y="9"/>
                  </a:lnTo>
                  <a:lnTo>
                    <a:pt x="7" y="10"/>
                  </a:lnTo>
                  <a:lnTo>
                    <a:pt x="8" y="11"/>
                  </a:lnTo>
                  <a:lnTo>
                    <a:pt x="8" y="12"/>
                  </a:lnTo>
                  <a:lnTo>
                    <a:pt x="8" y="12"/>
                  </a:lnTo>
                  <a:lnTo>
                    <a:pt x="7" y="12"/>
                  </a:lnTo>
                  <a:lnTo>
                    <a:pt x="7" y="13"/>
                  </a:lnTo>
                  <a:lnTo>
                    <a:pt x="7" y="14"/>
                  </a:lnTo>
                  <a:lnTo>
                    <a:pt x="7" y="14"/>
                  </a:lnTo>
                  <a:lnTo>
                    <a:pt x="6" y="15"/>
                  </a:lnTo>
                  <a:lnTo>
                    <a:pt x="5" y="15"/>
                  </a:lnTo>
                  <a:lnTo>
                    <a:pt x="5" y="15"/>
                  </a:lnTo>
                  <a:lnTo>
                    <a:pt x="4" y="15"/>
                  </a:lnTo>
                  <a:lnTo>
                    <a:pt x="4" y="15"/>
                  </a:lnTo>
                  <a:lnTo>
                    <a:pt x="4" y="14"/>
                  </a:lnTo>
                  <a:lnTo>
                    <a:pt x="3" y="14"/>
                  </a:lnTo>
                  <a:lnTo>
                    <a:pt x="2" y="14"/>
                  </a:lnTo>
                  <a:lnTo>
                    <a:pt x="2" y="13"/>
                  </a:lnTo>
                  <a:lnTo>
                    <a:pt x="2" y="13"/>
                  </a:lnTo>
                  <a:lnTo>
                    <a:pt x="2" y="12"/>
                  </a:lnTo>
                  <a:lnTo>
                    <a:pt x="1" y="12"/>
                  </a:lnTo>
                  <a:lnTo>
                    <a:pt x="1" y="12"/>
                  </a:lnTo>
                  <a:lnTo>
                    <a:pt x="1" y="12"/>
                  </a:lnTo>
                  <a:lnTo>
                    <a:pt x="0" y="12"/>
                  </a:lnTo>
                  <a:lnTo>
                    <a:pt x="2" y="16"/>
                  </a:lnTo>
                  <a:lnTo>
                    <a:pt x="2" y="15"/>
                  </a:lnTo>
                  <a:lnTo>
                    <a:pt x="2" y="15"/>
                  </a:lnTo>
                  <a:lnTo>
                    <a:pt x="3" y="15"/>
                  </a:lnTo>
                  <a:lnTo>
                    <a:pt x="4" y="15"/>
                  </a:lnTo>
                  <a:lnTo>
                    <a:pt x="4" y="15"/>
                  </a:lnTo>
                  <a:lnTo>
                    <a:pt x="5" y="15"/>
                  </a:lnTo>
                  <a:lnTo>
                    <a:pt x="5" y="15"/>
                  </a:lnTo>
                  <a:lnTo>
                    <a:pt x="6" y="15"/>
                  </a:lnTo>
                  <a:lnTo>
                    <a:pt x="7" y="15"/>
                  </a:lnTo>
                  <a:lnTo>
                    <a:pt x="7" y="15"/>
                  </a:lnTo>
                  <a:lnTo>
                    <a:pt x="8" y="15"/>
                  </a:lnTo>
                  <a:lnTo>
                    <a:pt x="8" y="14"/>
                  </a:lnTo>
                  <a:lnTo>
                    <a:pt x="8" y="14"/>
                  </a:lnTo>
                  <a:lnTo>
                    <a:pt x="8" y="13"/>
                  </a:lnTo>
                  <a:lnTo>
                    <a:pt x="9" y="12"/>
                  </a:lnTo>
                  <a:lnTo>
                    <a:pt x="9" y="12"/>
                  </a:lnTo>
                  <a:lnTo>
                    <a:pt x="9" y="11"/>
                  </a:lnTo>
                  <a:lnTo>
                    <a:pt x="9" y="10"/>
                  </a:lnTo>
                  <a:lnTo>
                    <a:pt x="9" y="9"/>
                  </a:lnTo>
                  <a:lnTo>
                    <a:pt x="8" y="9"/>
                  </a:lnTo>
                  <a:lnTo>
                    <a:pt x="8" y="8"/>
                  </a:lnTo>
                  <a:lnTo>
                    <a:pt x="8" y="7"/>
                  </a:lnTo>
                  <a:lnTo>
                    <a:pt x="7" y="7"/>
                  </a:lnTo>
                  <a:lnTo>
                    <a:pt x="7" y="7"/>
                  </a:lnTo>
                  <a:lnTo>
                    <a:pt x="6" y="7"/>
                  </a:lnTo>
                  <a:lnTo>
                    <a:pt x="5" y="7"/>
                  </a:lnTo>
                  <a:lnTo>
                    <a:pt x="4" y="7"/>
                  </a:lnTo>
                  <a:lnTo>
                    <a:pt x="4" y="7"/>
                  </a:lnTo>
                  <a:lnTo>
                    <a:pt x="4" y="6"/>
                  </a:lnTo>
                  <a:lnTo>
                    <a:pt x="3" y="6"/>
                  </a:lnTo>
                  <a:lnTo>
                    <a:pt x="2" y="6"/>
                  </a:lnTo>
                  <a:lnTo>
                    <a:pt x="2" y="6"/>
                  </a:lnTo>
                  <a:lnTo>
                    <a:pt x="2" y="5"/>
                  </a:lnTo>
                  <a:lnTo>
                    <a:pt x="1" y="4"/>
                  </a:lnTo>
                  <a:lnTo>
                    <a:pt x="1" y="4"/>
                  </a:lnTo>
                  <a:lnTo>
                    <a:pt x="1" y="3"/>
                  </a:lnTo>
                  <a:lnTo>
                    <a:pt x="1" y="2"/>
                  </a:lnTo>
                  <a:lnTo>
                    <a:pt x="2" y="2"/>
                  </a:lnTo>
                  <a:lnTo>
                    <a:pt x="2" y="1"/>
                  </a:lnTo>
                  <a:lnTo>
                    <a:pt x="2" y="1"/>
                  </a:lnTo>
                  <a:lnTo>
                    <a:pt x="3" y="1"/>
                  </a:lnTo>
                  <a:lnTo>
                    <a:pt x="4" y="1"/>
                  </a:lnTo>
                  <a:lnTo>
                    <a:pt x="4" y="1"/>
                  </a:lnTo>
                  <a:lnTo>
                    <a:pt x="5" y="1"/>
                  </a:lnTo>
                  <a:lnTo>
                    <a:pt x="5" y="1"/>
                  </a:lnTo>
                  <a:lnTo>
                    <a:pt x="5" y="1"/>
                  </a:lnTo>
                  <a:lnTo>
                    <a:pt x="6" y="2"/>
                  </a:lnTo>
                  <a:lnTo>
                    <a:pt x="7" y="3"/>
                  </a:lnTo>
                  <a:lnTo>
                    <a:pt x="7" y="4"/>
                  </a:lnTo>
                  <a:lnTo>
                    <a:pt x="8" y="4"/>
                  </a:lnTo>
                  <a:lnTo>
                    <a:pt x="7" y="0"/>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55" name="Freeform 752"/>
            <p:cNvSpPr>
              <a:spLocks/>
            </p:cNvSpPr>
            <p:nvPr/>
          </p:nvSpPr>
          <p:spPr bwMode="auto">
            <a:xfrm>
              <a:off x="1493" y="3811"/>
              <a:ext cx="14" cy="16"/>
            </a:xfrm>
            <a:custGeom>
              <a:avLst/>
              <a:gdLst>
                <a:gd name="T0" fmla="*/ 13 w 14"/>
                <a:gd name="T1" fmla="*/ 9 h 16"/>
                <a:gd name="T2" fmla="*/ 13 w 14"/>
                <a:gd name="T3" fmla="*/ 8 h 16"/>
                <a:gd name="T4" fmla="*/ 12 w 14"/>
                <a:gd name="T5" fmla="*/ 8 h 16"/>
                <a:gd name="T6" fmla="*/ 12 w 14"/>
                <a:gd name="T7" fmla="*/ 7 h 16"/>
                <a:gd name="T8" fmla="*/ 12 w 14"/>
                <a:gd name="T9" fmla="*/ 6 h 16"/>
                <a:gd name="T10" fmla="*/ 12 w 14"/>
                <a:gd name="T11" fmla="*/ 6 h 16"/>
                <a:gd name="T12" fmla="*/ 12 w 14"/>
                <a:gd name="T13" fmla="*/ 5 h 16"/>
                <a:gd name="T14" fmla="*/ 12 w 14"/>
                <a:gd name="T15" fmla="*/ 4 h 16"/>
                <a:gd name="T16" fmla="*/ 11 w 14"/>
                <a:gd name="T17" fmla="*/ 4 h 16"/>
                <a:gd name="T18" fmla="*/ 11 w 14"/>
                <a:gd name="T19" fmla="*/ 3 h 16"/>
                <a:gd name="T20" fmla="*/ 10 w 14"/>
                <a:gd name="T21" fmla="*/ 3 h 16"/>
                <a:gd name="T22" fmla="*/ 10 w 14"/>
                <a:gd name="T23" fmla="*/ 2 h 16"/>
                <a:gd name="T24" fmla="*/ 10 w 14"/>
                <a:gd name="T25" fmla="*/ 1 h 16"/>
                <a:gd name="T26" fmla="*/ 9 w 14"/>
                <a:gd name="T27" fmla="*/ 1 h 16"/>
                <a:gd name="T28" fmla="*/ 8 w 14"/>
                <a:gd name="T29" fmla="*/ 1 h 16"/>
                <a:gd name="T30" fmla="*/ 8 w 14"/>
                <a:gd name="T31" fmla="*/ 1 h 16"/>
                <a:gd name="T32" fmla="*/ 7 w 14"/>
                <a:gd name="T33" fmla="*/ 1 h 16"/>
                <a:gd name="T34" fmla="*/ 5 w 14"/>
                <a:gd name="T35" fmla="*/ 0 h 16"/>
                <a:gd name="T36" fmla="*/ 5 w 14"/>
                <a:gd name="T37" fmla="*/ 1 h 16"/>
                <a:gd name="T38" fmla="*/ 4 w 14"/>
                <a:gd name="T39" fmla="*/ 1 h 16"/>
                <a:gd name="T40" fmla="*/ 3 w 14"/>
                <a:gd name="T41" fmla="*/ 1 h 16"/>
                <a:gd name="T42" fmla="*/ 3 w 14"/>
                <a:gd name="T43" fmla="*/ 1 h 16"/>
                <a:gd name="T44" fmla="*/ 2 w 14"/>
                <a:gd name="T45" fmla="*/ 2 h 16"/>
                <a:gd name="T46" fmla="*/ 1 w 14"/>
                <a:gd name="T47" fmla="*/ 3 h 16"/>
                <a:gd name="T48" fmla="*/ 1 w 14"/>
                <a:gd name="T49" fmla="*/ 4 h 16"/>
                <a:gd name="T50" fmla="*/ 1 w 14"/>
                <a:gd name="T51" fmla="*/ 4 h 16"/>
                <a:gd name="T52" fmla="*/ 1 w 14"/>
                <a:gd name="T53" fmla="*/ 4 h 16"/>
                <a:gd name="T54" fmla="*/ 0 w 14"/>
                <a:gd name="T55" fmla="*/ 5 h 16"/>
                <a:gd name="T56" fmla="*/ 0 w 14"/>
                <a:gd name="T57" fmla="*/ 6 h 16"/>
                <a:gd name="T58" fmla="*/ 0 w 14"/>
                <a:gd name="T59" fmla="*/ 6 h 16"/>
                <a:gd name="T60" fmla="*/ 0 w 14"/>
                <a:gd name="T61" fmla="*/ 7 h 16"/>
                <a:gd name="T62" fmla="*/ 0 w 14"/>
                <a:gd name="T63" fmla="*/ 8 h 16"/>
                <a:gd name="T64" fmla="*/ 0 w 14"/>
                <a:gd name="T65" fmla="*/ 9 h 16"/>
                <a:gd name="T66" fmla="*/ 0 w 14"/>
                <a:gd name="T67" fmla="*/ 9 h 16"/>
                <a:gd name="T68" fmla="*/ 1 w 14"/>
                <a:gd name="T69" fmla="*/ 10 h 16"/>
                <a:gd name="T70" fmla="*/ 1 w 14"/>
                <a:gd name="T71" fmla="*/ 11 h 16"/>
                <a:gd name="T72" fmla="*/ 1 w 14"/>
                <a:gd name="T73" fmla="*/ 11 h 16"/>
                <a:gd name="T74" fmla="*/ 1 w 14"/>
                <a:gd name="T75" fmla="*/ 12 h 16"/>
                <a:gd name="T76" fmla="*/ 2 w 14"/>
                <a:gd name="T77" fmla="*/ 13 h 16"/>
                <a:gd name="T78" fmla="*/ 2 w 14"/>
                <a:gd name="T79" fmla="*/ 14 h 16"/>
                <a:gd name="T80" fmla="*/ 3 w 14"/>
                <a:gd name="T81" fmla="*/ 14 h 16"/>
                <a:gd name="T82" fmla="*/ 3 w 14"/>
                <a:gd name="T83" fmla="*/ 14 h 16"/>
                <a:gd name="T84" fmla="*/ 4 w 14"/>
                <a:gd name="T85" fmla="*/ 14 h 16"/>
                <a:gd name="T86" fmla="*/ 4 w 14"/>
                <a:gd name="T87" fmla="*/ 15 h 16"/>
                <a:gd name="T88" fmla="*/ 5 w 14"/>
                <a:gd name="T89" fmla="*/ 15 h 16"/>
                <a:gd name="T90" fmla="*/ 5 w 14"/>
                <a:gd name="T91" fmla="*/ 15 h 16"/>
                <a:gd name="T92" fmla="*/ 6 w 14"/>
                <a:gd name="T93" fmla="*/ 15 h 16"/>
                <a:gd name="T94" fmla="*/ 7 w 14"/>
                <a:gd name="T95" fmla="*/ 15 h 16"/>
                <a:gd name="T96" fmla="*/ 8 w 14"/>
                <a:gd name="T97" fmla="*/ 15 h 16"/>
                <a:gd name="T98" fmla="*/ 8 w 14"/>
                <a:gd name="T99" fmla="*/ 15 h 16"/>
                <a:gd name="T100" fmla="*/ 9 w 14"/>
                <a:gd name="T101" fmla="*/ 15 h 16"/>
                <a:gd name="T102" fmla="*/ 10 w 14"/>
                <a:gd name="T103" fmla="*/ 14 h 16"/>
                <a:gd name="T104" fmla="*/ 10 w 14"/>
                <a:gd name="T105" fmla="*/ 14 h 16"/>
                <a:gd name="T106" fmla="*/ 11 w 14"/>
                <a:gd name="T107" fmla="*/ 14 h 16"/>
                <a:gd name="T108" fmla="*/ 12 w 14"/>
                <a:gd name="T109" fmla="*/ 13 h 16"/>
                <a:gd name="T110" fmla="*/ 12 w 14"/>
                <a:gd name="T111" fmla="*/ 12 h 16"/>
                <a:gd name="T112" fmla="*/ 12 w 14"/>
                <a:gd name="T113" fmla="*/ 12 h 16"/>
                <a:gd name="T114" fmla="*/ 12 w 14"/>
                <a:gd name="T115" fmla="*/ 11 h 16"/>
                <a:gd name="T116" fmla="*/ 12 w 14"/>
                <a:gd name="T117" fmla="*/ 11 h 16"/>
                <a:gd name="T118" fmla="*/ 13 w 14"/>
                <a:gd name="T119" fmla="*/ 10 h 16"/>
                <a:gd name="T120" fmla="*/ 13 w 14"/>
                <a:gd name="T121" fmla="*/ 9 h 16"/>
                <a:gd name="T122" fmla="*/ 13 w 14"/>
                <a:gd name="T123" fmla="*/ 9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 h="16">
                  <a:moveTo>
                    <a:pt x="13" y="9"/>
                  </a:moveTo>
                  <a:lnTo>
                    <a:pt x="13" y="8"/>
                  </a:lnTo>
                  <a:lnTo>
                    <a:pt x="12" y="8"/>
                  </a:lnTo>
                  <a:lnTo>
                    <a:pt x="12" y="7"/>
                  </a:lnTo>
                  <a:lnTo>
                    <a:pt x="12" y="6"/>
                  </a:lnTo>
                  <a:lnTo>
                    <a:pt x="12" y="6"/>
                  </a:lnTo>
                  <a:lnTo>
                    <a:pt x="12" y="5"/>
                  </a:lnTo>
                  <a:lnTo>
                    <a:pt x="12" y="4"/>
                  </a:lnTo>
                  <a:lnTo>
                    <a:pt x="11" y="4"/>
                  </a:lnTo>
                  <a:lnTo>
                    <a:pt x="11" y="3"/>
                  </a:lnTo>
                  <a:lnTo>
                    <a:pt x="10" y="3"/>
                  </a:lnTo>
                  <a:lnTo>
                    <a:pt x="10" y="2"/>
                  </a:lnTo>
                  <a:lnTo>
                    <a:pt x="10" y="1"/>
                  </a:lnTo>
                  <a:lnTo>
                    <a:pt x="9" y="1"/>
                  </a:lnTo>
                  <a:lnTo>
                    <a:pt x="8" y="1"/>
                  </a:lnTo>
                  <a:lnTo>
                    <a:pt x="8" y="1"/>
                  </a:lnTo>
                  <a:lnTo>
                    <a:pt x="7" y="1"/>
                  </a:lnTo>
                  <a:lnTo>
                    <a:pt x="5" y="0"/>
                  </a:lnTo>
                  <a:lnTo>
                    <a:pt x="5" y="1"/>
                  </a:lnTo>
                  <a:lnTo>
                    <a:pt x="4" y="1"/>
                  </a:lnTo>
                  <a:lnTo>
                    <a:pt x="3" y="1"/>
                  </a:lnTo>
                  <a:lnTo>
                    <a:pt x="3" y="1"/>
                  </a:lnTo>
                  <a:lnTo>
                    <a:pt x="2" y="2"/>
                  </a:lnTo>
                  <a:lnTo>
                    <a:pt x="1" y="3"/>
                  </a:lnTo>
                  <a:lnTo>
                    <a:pt x="1" y="4"/>
                  </a:lnTo>
                  <a:lnTo>
                    <a:pt x="1" y="4"/>
                  </a:lnTo>
                  <a:lnTo>
                    <a:pt x="1" y="4"/>
                  </a:lnTo>
                  <a:lnTo>
                    <a:pt x="0" y="5"/>
                  </a:lnTo>
                  <a:lnTo>
                    <a:pt x="0" y="6"/>
                  </a:lnTo>
                  <a:lnTo>
                    <a:pt x="0" y="6"/>
                  </a:lnTo>
                  <a:lnTo>
                    <a:pt x="0" y="7"/>
                  </a:lnTo>
                  <a:lnTo>
                    <a:pt x="0" y="8"/>
                  </a:lnTo>
                  <a:lnTo>
                    <a:pt x="0" y="9"/>
                  </a:lnTo>
                  <a:lnTo>
                    <a:pt x="0" y="9"/>
                  </a:lnTo>
                  <a:lnTo>
                    <a:pt x="1" y="10"/>
                  </a:lnTo>
                  <a:lnTo>
                    <a:pt x="1" y="11"/>
                  </a:lnTo>
                  <a:lnTo>
                    <a:pt x="1" y="11"/>
                  </a:lnTo>
                  <a:lnTo>
                    <a:pt x="1" y="12"/>
                  </a:lnTo>
                  <a:lnTo>
                    <a:pt x="2" y="13"/>
                  </a:lnTo>
                  <a:lnTo>
                    <a:pt x="2" y="14"/>
                  </a:lnTo>
                  <a:lnTo>
                    <a:pt x="3" y="14"/>
                  </a:lnTo>
                  <a:lnTo>
                    <a:pt x="3" y="14"/>
                  </a:lnTo>
                  <a:lnTo>
                    <a:pt x="4" y="14"/>
                  </a:lnTo>
                  <a:lnTo>
                    <a:pt x="4" y="15"/>
                  </a:lnTo>
                  <a:lnTo>
                    <a:pt x="5" y="15"/>
                  </a:lnTo>
                  <a:lnTo>
                    <a:pt x="5" y="15"/>
                  </a:lnTo>
                  <a:lnTo>
                    <a:pt x="6" y="15"/>
                  </a:lnTo>
                  <a:lnTo>
                    <a:pt x="7" y="15"/>
                  </a:lnTo>
                  <a:lnTo>
                    <a:pt x="8" y="15"/>
                  </a:lnTo>
                  <a:lnTo>
                    <a:pt x="8" y="15"/>
                  </a:lnTo>
                  <a:lnTo>
                    <a:pt x="9" y="15"/>
                  </a:lnTo>
                  <a:lnTo>
                    <a:pt x="10" y="14"/>
                  </a:lnTo>
                  <a:lnTo>
                    <a:pt x="10" y="14"/>
                  </a:lnTo>
                  <a:lnTo>
                    <a:pt x="11" y="14"/>
                  </a:lnTo>
                  <a:lnTo>
                    <a:pt x="12" y="13"/>
                  </a:lnTo>
                  <a:lnTo>
                    <a:pt x="12" y="12"/>
                  </a:lnTo>
                  <a:lnTo>
                    <a:pt x="12" y="12"/>
                  </a:lnTo>
                  <a:lnTo>
                    <a:pt x="12" y="11"/>
                  </a:lnTo>
                  <a:lnTo>
                    <a:pt x="12" y="11"/>
                  </a:lnTo>
                  <a:lnTo>
                    <a:pt x="13" y="10"/>
                  </a:lnTo>
                  <a:lnTo>
                    <a:pt x="13" y="9"/>
                  </a:lnTo>
                  <a:lnTo>
                    <a:pt x="13" y="9"/>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56" name="Freeform 753"/>
            <p:cNvSpPr>
              <a:spLocks/>
            </p:cNvSpPr>
            <p:nvPr/>
          </p:nvSpPr>
          <p:spPr bwMode="auto">
            <a:xfrm>
              <a:off x="1607" y="3712"/>
              <a:ext cx="18" cy="15"/>
            </a:xfrm>
            <a:custGeom>
              <a:avLst/>
              <a:gdLst>
                <a:gd name="T0" fmla="*/ 8 w 18"/>
                <a:gd name="T1" fmla="*/ 8 h 15"/>
                <a:gd name="T2" fmla="*/ 9 w 18"/>
                <a:gd name="T3" fmla="*/ 8 h 15"/>
                <a:gd name="T4" fmla="*/ 10 w 18"/>
                <a:gd name="T5" fmla="*/ 9 h 15"/>
                <a:gd name="T6" fmla="*/ 10 w 18"/>
                <a:gd name="T7" fmla="*/ 10 h 15"/>
                <a:gd name="T8" fmla="*/ 11 w 18"/>
                <a:gd name="T9" fmla="*/ 10 h 15"/>
                <a:gd name="T10" fmla="*/ 11 w 18"/>
                <a:gd name="T11" fmla="*/ 11 h 15"/>
                <a:gd name="T12" fmla="*/ 12 w 18"/>
                <a:gd name="T13" fmla="*/ 11 h 15"/>
                <a:gd name="T14" fmla="*/ 12 w 18"/>
                <a:gd name="T15" fmla="*/ 10 h 15"/>
                <a:gd name="T16" fmla="*/ 13 w 18"/>
                <a:gd name="T17" fmla="*/ 10 h 15"/>
                <a:gd name="T18" fmla="*/ 13 w 18"/>
                <a:gd name="T19" fmla="*/ 9 h 15"/>
                <a:gd name="T20" fmla="*/ 13 w 18"/>
                <a:gd name="T21" fmla="*/ 8 h 15"/>
                <a:gd name="T22" fmla="*/ 13 w 18"/>
                <a:gd name="T23" fmla="*/ 9 h 15"/>
                <a:gd name="T24" fmla="*/ 11 w 18"/>
                <a:gd name="T25" fmla="*/ 14 h 15"/>
                <a:gd name="T26" fmla="*/ 11 w 18"/>
                <a:gd name="T27" fmla="*/ 13 h 15"/>
                <a:gd name="T28" fmla="*/ 11 w 18"/>
                <a:gd name="T29" fmla="*/ 13 h 15"/>
                <a:gd name="T30" fmla="*/ 11 w 18"/>
                <a:gd name="T31" fmla="*/ 12 h 15"/>
                <a:gd name="T32" fmla="*/ 11 w 18"/>
                <a:gd name="T33" fmla="*/ 11 h 15"/>
                <a:gd name="T34" fmla="*/ 10 w 18"/>
                <a:gd name="T35" fmla="*/ 11 h 15"/>
                <a:gd name="T36" fmla="*/ 10 w 18"/>
                <a:gd name="T37" fmla="*/ 11 h 15"/>
                <a:gd name="T38" fmla="*/ 10 w 18"/>
                <a:gd name="T39" fmla="*/ 11 h 15"/>
                <a:gd name="T40" fmla="*/ 10 w 18"/>
                <a:gd name="T41" fmla="*/ 10 h 15"/>
                <a:gd name="T42" fmla="*/ 9 w 18"/>
                <a:gd name="T43" fmla="*/ 10 h 15"/>
                <a:gd name="T44" fmla="*/ 0 w 18"/>
                <a:gd name="T45" fmla="*/ 3 h 15"/>
                <a:gd name="T46" fmla="*/ 0 w 18"/>
                <a:gd name="T47" fmla="*/ 1 h 15"/>
                <a:gd name="T48" fmla="*/ 12 w 18"/>
                <a:gd name="T49" fmla="*/ 1 h 15"/>
                <a:gd name="T50" fmla="*/ 13 w 18"/>
                <a:gd name="T51" fmla="*/ 1 h 15"/>
                <a:gd name="T52" fmla="*/ 13 w 18"/>
                <a:gd name="T53" fmla="*/ 1 h 15"/>
                <a:gd name="T54" fmla="*/ 14 w 18"/>
                <a:gd name="T55" fmla="*/ 1 h 15"/>
                <a:gd name="T56" fmla="*/ 15 w 18"/>
                <a:gd name="T57" fmla="*/ 1 h 15"/>
                <a:gd name="T58" fmla="*/ 16 w 18"/>
                <a:gd name="T59" fmla="*/ 1 h 15"/>
                <a:gd name="T60" fmla="*/ 16 w 18"/>
                <a:gd name="T61" fmla="*/ 1 h 15"/>
                <a:gd name="T62" fmla="*/ 16 w 18"/>
                <a:gd name="T63" fmla="*/ 1 h 15"/>
                <a:gd name="T64" fmla="*/ 16 w 18"/>
                <a:gd name="T65" fmla="*/ 0 h 15"/>
                <a:gd name="T66" fmla="*/ 17 w 18"/>
                <a:gd name="T67" fmla="*/ 0 h 15"/>
                <a:gd name="T68" fmla="*/ 17 w 18"/>
                <a:gd name="T69" fmla="*/ 1 h 15"/>
                <a:gd name="T70" fmla="*/ 15 w 18"/>
                <a:gd name="T71" fmla="*/ 6 h 15"/>
                <a:gd name="T72" fmla="*/ 14 w 18"/>
                <a:gd name="T73" fmla="*/ 6 h 15"/>
                <a:gd name="T74" fmla="*/ 14 w 18"/>
                <a:gd name="T75" fmla="*/ 5 h 15"/>
                <a:gd name="T76" fmla="*/ 15 w 18"/>
                <a:gd name="T77" fmla="*/ 5 h 15"/>
                <a:gd name="T78" fmla="*/ 15 w 18"/>
                <a:gd name="T79" fmla="*/ 4 h 15"/>
                <a:gd name="T80" fmla="*/ 14 w 18"/>
                <a:gd name="T81" fmla="*/ 4 h 15"/>
                <a:gd name="T82" fmla="*/ 13 w 18"/>
                <a:gd name="T83" fmla="*/ 4 h 15"/>
                <a:gd name="T84" fmla="*/ 13 w 18"/>
                <a:gd name="T85" fmla="*/ 3 h 15"/>
                <a:gd name="T86" fmla="*/ 10 w 18"/>
                <a:gd name="T87" fmla="*/ 3 h 15"/>
                <a:gd name="T88" fmla="*/ 8 w 18"/>
                <a:gd name="T89" fmla="*/ 8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8" h="15">
                  <a:moveTo>
                    <a:pt x="8" y="8"/>
                  </a:moveTo>
                  <a:lnTo>
                    <a:pt x="9" y="8"/>
                  </a:lnTo>
                  <a:lnTo>
                    <a:pt x="10" y="9"/>
                  </a:lnTo>
                  <a:lnTo>
                    <a:pt x="10" y="10"/>
                  </a:lnTo>
                  <a:lnTo>
                    <a:pt x="11" y="10"/>
                  </a:lnTo>
                  <a:lnTo>
                    <a:pt x="11" y="11"/>
                  </a:lnTo>
                  <a:lnTo>
                    <a:pt x="12" y="11"/>
                  </a:lnTo>
                  <a:lnTo>
                    <a:pt x="12" y="10"/>
                  </a:lnTo>
                  <a:lnTo>
                    <a:pt x="13" y="10"/>
                  </a:lnTo>
                  <a:lnTo>
                    <a:pt x="13" y="9"/>
                  </a:lnTo>
                  <a:lnTo>
                    <a:pt x="13" y="8"/>
                  </a:lnTo>
                  <a:lnTo>
                    <a:pt x="13" y="9"/>
                  </a:lnTo>
                  <a:lnTo>
                    <a:pt x="11" y="14"/>
                  </a:lnTo>
                  <a:lnTo>
                    <a:pt x="11" y="13"/>
                  </a:lnTo>
                  <a:lnTo>
                    <a:pt x="11" y="13"/>
                  </a:lnTo>
                  <a:lnTo>
                    <a:pt x="11" y="12"/>
                  </a:lnTo>
                  <a:lnTo>
                    <a:pt x="11" y="11"/>
                  </a:lnTo>
                  <a:lnTo>
                    <a:pt x="10" y="11"/>
                  </a:lnTo>
                  <a:lnTo>
                    <a:pt x="10" y="11"/>
                  </a:lnTo>
                  <a:lnTo>
                    <a:pt x="10" y="11"/>
                  </a:lnTo>
                  <a:lnTo>
                    <a:pt x="10" y="10"/>
                  </a:lnTo>
                  <a:lnTo>
                    <a:pt x="9" y="10"/>
                  </a:lnTo>
                  <a:lnTo>
                    <a:pt x="0" y="3"/>
                  </a:lnTo>
                  <a:lnTo>
                    <a:pt x="0" y="1"/>
                  </a:lnTo>
                  <a:lnTo>
                    <a:pt x="12" y="1"/>
                  </a:lnTo>
                  <a:lnTo>
                    <a:pt x="13" y="1"/>
                  </a:lnTo>
                  <a:lnTo>
                    <a:pt x="13" y="1"/>
                  </a:lnTo>
                  <a:lnTo>
                    <a:pt x="14" y="1"/>
                  </a:lnTo>
                  <a:lnTo>
                    <a:pt x="15" y="1"/>
                  </a:lnTo>
                  <a:lnTo>
                    <a:pt x="16" y="1"/>
                  </a:lnTo>
                  <a:lnTo>
                    <a:pt x="16" y="1"/>
                  </a:lnTo>
                  <a:lnTo>
                    <a:pt x="16" y="1"/>
                  </a:lnTo>
                  <a:lnTo>
                    <a:pt x="16" y="0"/>
                  </a:lnTo>
                  <a:lnTo>
                    <a:pt x="17" y="0"/>
                  </a:lnTo>
                  <a:lnTo>
                    <a:pt x="17" y="1"/>
                  </a:lnTo>
                  <a:lnTo>
                    <a:pt x="15" y="6"/>
                  </a:lnTo>
                  <a:lnTo>
                    <a:pt x="14" y="6"/>
                  </a:lnTo>
                  <a:lnTo>
                    <a:pt x="14" y="5"/>
                  </a:lnTo>
                  <a:lnTo>
                    <a:pt x="15" y="5"/>
                  </a:lnTo>
                  <a:lnTo>
                    <a:pt x="15" y="4"/>
                  </a:lnTo>
                  <a:lnTo>
                    <a:pt x="14" y="4"/>
                  </a:lnTo>
                  <a:lnTo>
                    <a:pt x="13" y="4"/>
                  </a:lnTo>
                  <a:lnTo>
                    <a:pt x="13" y="3"/>
                  </a:lnTo>
                  <a:lnTo>
                    <a:pt x="10" y="3"/>
                  </a:lnTo>
                  <a:lnTo>
                    <a:pt x="8" y="8"/>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57" name="Freeform 754"/>
            <p:cNvSpPr>
              <a:spLocks/>
            </p:cNvSpPr>
            <p:nvPr/>
          </p:nvSpPr>
          <p:spPr bwMode="auto">
            <a:xfrm>
              <a:off x="1609" y="3716"/>
              <a:ext cx="5" cy="1"/>
            </a:xfrm>
            <a:custGeom>
              <a:avLst/>
              <a:gdLst>
                <a:gd name="T0" fmla="*/ 4 w 5"/>
                <a:gd name="T1" fmla="*/ 0 h 1"/>
                <a:gd name="T2" fmla="*/ 0 w 5"/>
                <a:gd name="T3" fmla="*/ 0 h 1"/>
                <a:gd name="T4" fmla="*/ 3 w 5"/>
                <a:gd name="T5" fmla="*/ 0 h 1"/>
                <a:gd name="T6" fmla="*/ 4 w 5"/>
                <a:gd name="T7" fmla="*/ 0 h 1"/>
              </a:gdLst>
              <a:ahLst/>
              <a:cxnLst>
                <a:cxn ang="0">
                  <a:pos x="T0" y="T1"/>
                </a:cxn>
                <a:cxn ang="0">
                  <a:pos x="T2" y="T3"/>
                </a:cxn>
                <a:cxn ang="0">
                  <a:pos x="T4" y="T5"/>
                </a:cxn>
                <a:cxn ang="0">
                  <a:pos x="T6" y="T7"/>
                </a:cxn>
              </a:cxnLst>
              <a:rect l="0" t="0" r="r" b="b"/>
              <a:pathLst>
                <a:path w="5" h="1">
                  <a:moveTo>
                    <a:pt x="4" y="0"/>
                  </a:moveTo>
                  <a:lnTo>
                    <a:pt x="0" y="0"/>
                  </a:lnTo>
                  <a:lnTo>
                    <a:pt x="3" y="0"/>
                  </a:lnTo>
                  <a:lnTo>
                    <a:pt x="4" y="0"/>
                  </a:lnTo>
                </a:path>
              </a:pathLst>
            </a:custGeom>
            <a:solidFill>
              <a:srgbClr val="B2B2B2"/>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58" name="Freeform 755"/>
            <p:cNvSpPr>
              <a:spLocks/>
            </p:cNvSpPr>
            <p:nvPr/>
          </p:nvSpPr>
          <p:spPr bwMode="auto">
            <a:xfrm>
              <a:off x="1344" y="3503"/>
              <a:ext cx="15" cy="16"/>
            </a:xfrm>
            <a:custGeom>
              <a:avLst/>
              <a:gdLst>
                <a:gd name="T0" fmla="*/ 8 w 15"/>
                <a:gd name="T1" fmla="*/ 4 h 16"/>
                <a:gd name="T2" fmla="*/ 8 w 15"/>
                <a:gd name="T3" fmla="*/ 6 h 16"/>
                <a:gd name="T4" fmla="*/ 7 w 15"/>
                <a:gd name="T5" fmla="*/ 7 h 16"/>
                <a:gd name="T6" fmla="*/ 6 w 15"/>
                <a:gd name="T7" fmla="*/ 8 h 16"/>
                <a:gd name="T8" fmla="*/ 4 w 15"/>
                <a:gd name="T9" fmla="*/ 5 h 16"/>
                <a:gd name="T10" fmla="*/ 4 w 15"/>
                <a:gd name="T11" fmla="*/ 4 h 16"/>
                <a:gd name="T12" fmla="*/ 5 w 15"/>
                <a:gd name="T13" fmla="*/ 3 h 16"/>
                <a:gd name="T14" fmla="*/ 6 w 15"/>
                <a:gd name="T15" fmla="*/ 2 h 16"/>
                <a:gd name="T16" fmla="*/ 7 w 15"/>
                <a:gd name="T17" fmla="*/ 2 h 16"/>
                <a:gd name="T18" fmla="*/ 8 w 15"/>
                <a:gd name="T19" fmla="*/ 2 h 16"/>
                <a:gd name="T20" fmla="*/ 10 w 15"/>
                <a:gd name="T21" fmla="*/ 2 h 16"/>
                <a:gd name="T22" fmla="*/ 0 w 15"/>
                <a:gd name="T23" fmla="*/ 6 h 16"/>
                <a:gd name="T24" fmla="*/ 1 w 15"/>
                <a:gd name="T25" fmla="*/ 6 h 16"/>
                <a:gd name="T26" fmla="*/ 2 w 15"/>
                <a:gd name="T27" fmla="*/ 6 h 16"/>
                <a:gd name="T28" fmla="*/ 3 w 15"/>
                <a:gd name="T29" fmla="*/ 7 h 16"/>
                <a:gd name="T30" fmla="*/ 7 w 15"/>
                <a:gd name="T31" fmla="*/ 12 h 16"/>
                <a:gd name="T32" fmla="*/ 8 w 15"/>
                <a:gd name="T33" fmla="*/ 14 h 16"/>
                <a:gd name="T34" fmla="*/ 7 w 15"/>
                <a:gd name="T35" fmla="*/ 14 h 16"/>
                <a:gd name="T36" fmla="*/ 14 w 15"/>
                <a:gd name="T37" fmla="*/ 10 h 16"/>
                <a:gd name="T38" fmla="*/ 13 w 15"/>
                <a:gd name="T39" fmla="*/ 7 h 16"/>
                <a:gd name="T40" fmla="*/ 13 w 15"/>
                <a:gd name="T41" fmla="*/ 9 h 16"/>
                <a:gd name="T42" fmla="*/ 13 w 15"/>
                <a:gd name="T43" fmla="*/ 10 h 16"/>
                <a:gd name="T44" fmla="*/ 12 w 15"/>
                <a:gd name="T45" fmla="*/ 11 h 16"/>
                <a:gd name="T46" fmla="*/ 11 w 15"/>
                <a:gd name="T47" fmla="*/ 12 h 16"/>
                <a:gd name="T48" fmla="*/ 10 w 15"/>
                <a:gd name="T49" fmla="*/ 13 h 16"/>
                <a:gd name="T50" fmla="*/ 9 w 15"/>
                <a:gd name="T51" fmla="*/ 12 h 16"/>
                <a:gd name="T52" fmla="*/ 8 w 15"/>
                <a:gd name="T53" fmla="*/ 11 h 16"/>
                <a:gd name="T54" fmla="*/ 7 w 15"/>
                <a:gd name="T55" fmla="*/ 8 h 16"/>
                <a:gd name="T56" fmla="*/ 8 w 15"/>
                <a:gd name="T57" fmla="*/ 7 h 16"/>
                <a:gd name="T58" fmla="*/ 9 w 15"/>
                <a:gd name="T59" fmla="*/ 7 h 16"/>
                <a:gd name="T60" fmla="*/ 10 w 15"/>
                <a:gd name="T61" fmla="*/ 8 h 16"/>
                <a:gd name="T62" fmla="*/ 11 w 15"/>
                <a:gd name="T63" fmla="*/ 8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 h="16">
                  <a:moveTo>
                    <a:pt x="8" y="4"/>
                  </a:moveTo>
                  <a:lnTo>
                    <a:pt x="8" y="4"/>
                  </a:lnTo>
                  <a:lnTo>
                    <a:pt x="8" y="5"/>
                  </a:lnTo>
                  <a:lnTo>
                    <a:pt x="8" y="6"/>
                  </a:lnTo>
                  <a:lnTo>
                    <a:pt x="8" y="6"/>
                  </a:lnTo>
                  <a:lnTo>
                    <a:pt x="7" y="7"/>
                  </a:lnTo>
                  <a:lnTo>
                    <a:pt x="6" y="7"/>
                  </a:lnTo>
                  <a:lnTo>
                    <a:pt x="6" y="8"/>
                  </a:lnTo>
                  <a:lnTo>
                    <a:pt x="4" y="6"/>
                  </a:lnTo>
                  <a:lnTo>
                    <a:pt x="4" y="5"/>
                  </a:lnTo>
                  <a:lnTo>
                    <a:pt x="4" y="4"/>
                  </a:lnTo>
                  <a:lnTo>
                    <a:pt x="4" y="4"/>
                  </a:lnTo>
                  <a:lnTo>
                    <a:pt x="4" y="3"/>
                  </a:lnTo>
                  <a:lnTo>
                    <a:pt x="5" y="3"/>
                  </a:lnTo>
                  <a:lnTo>
                    <a:pt x="5" y="2"/>
                  </a:lnTo>
                  <a:lnTo>
                    <a:pt x="6" y="2"/>
                  </a:lnTo>
                  <a:lnTo>
                    <a:pt x="6" y="2"/>
                  </a:lnTo>
                  <a:lnTo>
                    <a:pt x="7" y="2"/>
                  </a:lnTo>
                  <a:lnTo>
                    <a:pt x="8" y="2"/>
                  </a:lnTo>
                  <a:lnTo>
                    <a:pt x="8" y="2"/>
                  </a:lnTo>
                  <a:lnTo>
                    <a:pt x="9" y="2"/>
                  </a:lnTo>
                  <a:lnTo>
                    <a:pt x="10" y="2"/>
                  </a:lnTo>
                  <a:lnTo>
                    <a:pt x="7" y="0"/>
                  </a:lnTo>
                  <a:lnTo>
                    <a:pt x="0" y="6"/>
                  </a:lnTo>
                  <a:lnTo>
                    <a:pt x="1" y="6"/>
                  </a:lnTo>
                  <a:lnTo>
                    <a:pt x="1" y="6"/>
                  </a:lnTo>
                  <a:lnTo>
                    <a:pt x="2" y="6"/>
                  </a:lnTo>
                  <a:lnTo>
                    <a:pt x="2" y="6"/>
                  </a:lnTo>
                  <a:lnTo>
                    <a:pt x="3" y="6"/>
                  </a:lnTo>
                  <a:lnTo>
                    <a:pt x="3" y="7"/>
                  </a:lnTo>
                  <a:lnTo>
                    <a:pt x="6" y="12"/>
                  </a:lnTo>
                  <a:lnTo>
                    <a:pt x="7" y="12"/>
                  </a:lnTo>
                  <a:lnTo>
                    <a:pt x="7" y="13"/>
                  </a:lnTo>
                  <a:lnTo>
                    <a:pt x="8" y="14"/>
                  </a:lnTo>
                  <a:lnTo>
                    <a:pt x="8" y="14"/>
                  </a:lnTo>
                  <a:lnTo>
                    <a:pt x="7" y="14"/>
                  </a:lnTo>
                  <a:lnTo>
                    <a:pt x="7" y="15"/>
                  </a:lnTo>
                  <a:lnTo>
                    <a:pt x="14" y="10"/>
                  </a:lnTo>
                  <a:lnTo>
                    <a:pt x="13" y="7"/>
                  </a:lnTo>
                  <a:lnTo>
                    <a:pt x="13" y="7"/>
                  </a:lnTo>
                  <a:lnTo>
                    <a:pt x="13" y="8"/>
                  </a:lnTo>
                  <a:lnTo>
                    <a:pt x="13" y="9"/>
                  </a:lnTo>
                  <a:lnTo>
                    <a:pt x="13" y="9"/>
                  </a:lnTo>
                  <a:lnTo>
                    <a:pt x="13" y="10"/>
                  </a:lnTo>
                  <a:lnTo>
                    <a:pt x="12" y="10"/>
                  </a:lnTo>
                  <a:lnTo>
                    <a:pt x="12" y="11"/>
                  </a:lnTo>
                  <a:lnTo>
                    <a:pt x="11" y="11"/>
                  </a:lnTo>
                  <a:lnTo>
                    <a:pt x="11" y="12"/>
                  </a:lnTo>
                  <a:lnTo>
                    <a:pt x="10" y="12"/>
                  </a:lnTo>
                  <a:lnTo>
                    <a:pt x="10" y="13"/>
                  </a:lnTo>
                  <a:lnTo>
                    <a:pt x="9" y="13"/>
                  </a:lnTo>
                  <a:lnTo>
                    <a:pt x="9" y="12"/>
                  </a:lnTo>
                  <a:lnTo>
                    <a:pt x="8" y="12"/>
                  </a:lnTo>
                  <a:lnTo>
                    <a:pt x="8" y="11"/>
                  </a:lnTo>
                  <a:lnTo>
                    <a:pt x="6" y="9"/>
                  </a:lnTo>
                  <a:lnTo>
                    <a:pt x="7" y="8"/>
                  </a:lnTo>
                  <a:lnTo>
                    <a:pt x="8" y="8"/>
                  </a:lnTo>
                  <a:lnTo>
                    <a:pt x="8" y="7"/>
                  </a:lnTo>
                  <a:lnTo>
                    <a:pt x="8" y="7"/>
                  </a:lnTo>
                  <a:lnTo>
                    <a:pt x="9" y="7"/>
                  </a:lnTo>
                  <a:lnTo>
                    <a:pt x="9" y="8"/>
                  </a:lnTo>
                  <a:lnTo>
                    <a:pt x="10" y="8"/>
                  </a:lnTo>
                  <a:lnTo>
                    <a:pt x="10" y="9"/>
                  </a:lnTo>
                  <a:lnTo>
                    <a:pt x="11" y="8"/>
                  </a:lnTo>
                  <a:lnTo>
                    <a:pt x="8" y="4"/>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59" name="Freeform 756"/>
            <p:cNvSpPr>
              <a:spLocks/>
            </p:cNvSpPr>
            <p:nvPr/>
          </p:nvSpPr>
          <p:spPr bwMode="auto">
            <a:xfrm>
              <a:off x="1367" y="3491"/>
              <a:ext cx="9" cy="15"/>
            </a:xfrm>
            <a:custGeom>
              <a:avLst/>
              <a:gdLst>
                <a:gd name="T0" fmla="*/ 5 w 9"/>
                <a:gd name="T1" fmla="*/ 8 h 15"/>
                <a:gd name="T2" fmla="*/ 6 w 9"/>
                <a:gd name="T3" fmla="*/ 6 h 15"/>
                <a:gd name="T4" fmla="*/ 6 w 9"/>
                <a:gd name="T5" fmla="*/ 6 h 15"/>
                <a:gd name="T6" fmla="*/ 7 w 9"/>
                <a:gd name="T7" fmla="*/ 6 h 15"/>
                <a:gd name="T8" fmla="*/ 7 w 9"/>
                <a:gd name="T9" fmla="*/ 6 h 15"/>
                <a:gd name="T10" fmla="*/ 7 w 9"/>
                <a:gd name="T11" fmla="*/ 5 h 15"/>
                <a:gd name="T12" fmla="*/ 8 w 9"/>
                <a:gd name="T13" fmla="*/ 5 h 15"/>
                <a:gd name="T14" fmla="*/ 8 w 9"/>
                <a:gd name="T15" fmla="*/ 4 h 15"/>
                <a:gd name="T16" fmla="*/ 8 w 9"/>
                <a:gd name="T17" fmla="*/ 4 h 15"/>
                <a:gd name="T18" fmla="*/ 8 w 9"/>
                <a:gd name="T19" fmla="*/ 3 h 15"/>
                <a:gd name="T20" fmla="*/ 8 w 9"/>
                <a:gd name="T21" fmla="*/ 2 h 15"/>
                <a:gd name="T22" fmla="*/ 8 w 9"/>
                <a:gd name="T23" fmla="*/ 1 h 15"/>
                <a:gd name="T24" fmla="*/ 7 w 9"/>
                <a:gd name="T25" fmla="*/ 1 h 15"/>
                <a:gd name="T26" fmla="*/ 7 w 9"/>
                <a:gd name="T27" fmla="*/ 1 h 15"/>
                <a:gd name="T28" fmla="*/ 6 w 9"/>
                <a:gd name="T29" fmla="*/ 0 h 15"/>
                <a:gd name="T30" fmla="*/ 6 w 9"/>
                <a:gd name="T31" fmla="*/ 0 h 15"/>
                <a:gd name="T32" fmla="*/ 5 w 9"/>
                <a:gd name="T33" fmla="*/ 0 h 15"/>
                <a:gd name="T34" fmla="*/ 5 w 9"/>
                <a:gd name="T35" fmla="*/ 0 h 15"/>
                <a:gd name="T36" fmla="*/ 5 w 9"/>
                <a:gd name="T37" fmla="*/ 1 h 15"/>
                <a:gd name="T38" fmla="*/ 4 w 9"/>
                <a:gd name="T39" fmla="*/ 1 h 15"/>
                <a:gd name="T40" fmla="*/ 0 w 9"/>
                <a:gd name="T41" fmla="*/ 3 h 15"/>
                <a:gd name="T42" fmla="*/ 1 w 9"/>
                <a:gd name="T43" fmla="*/ 4 h 15"/>
                <a:gd name="T44" fmla="*/ 1 w 9"/>
                <a:gd name="T45" fmla="*/ 4 h 15"/>
                <a:gd name="T46" fmla="*/ 2 w 9"/>
                <a:gd name="T47" fmla="*/ 4 h 15"/>
                <a:gd name="T48" fmla="*/ 2 w 9"/>
                <a:gd name="T49" fmla="*/ 4 h 15"/>
                <a:gd name="T50" fmla="*/ 2 w 9"/>
                <a:gd name="T51" fmla="*/ 5 h 15"/>
                <a:gd name="T52" fmla="*/ 2 w 9"/>
                <a:gd name="T53" fmla="*/ 5 h 15"/>
                <a:gd name="T54" fmla="*/ 5 w 9"/>
                <a:gd name="T55" fmla="*/ 11 h 15"/>
                <a:gd name="T56" fmla="*/ 5 w 9"/>
                <a:gd name="T57" fmla="*/ 11 h 15"/>
                <a:gd name="T58" fmla="*/ 5 w 9"/>
                <a:gd name="T59" fmla="*/ 12 h 15"/>
                <a:gd name="T60" fmla="*/ 5 w 9"/>
                <a:gd name="T61" fmla="*/ 13 h 15"/>
                <a:gd name="T62" fmla="*/ 5 w 9"/>
                <a:gd name="T63" fmla="*/ 13 h 15"/>
                <a:gd name="T64" fmla="*/ 4 w 9"/>
                <a:gd name="T65" fmla="*/ 13 h 15"/>
                <a:gd name="T66" fmla="*/ 5 w 9"/>
                <a:gd name="T67" fmla="*/ 14 h 15"/>
                <a:gd name="T68" fmla="*/ 8 w 9"/>
                <a:gd name="T69" fmla="*/ 12 h 15"/>
                <a:gd name="T70" fmla="*/ 7 w 9"/>
                <a:gd name="T71" fmla="*/ 11 h 15"/>
                <a:gd name="T72" fmla="*/ 7 w 9"/>
                <a:gd name="T73" fmla="*/ 11 h 15"/>
                <a:gd name="T74" fmla="*/ 6 w 9"/>
                <a:gd name="T75" fmla="*/ 11 h 15"/>
                <a:gd name="T76" fmla="*/ 6 w 9"/>
                <a:gd name="T77" fmla="*/ 11 h 15"/>
                <a:gd name="T78" fmla="*/ 6 w 9"/>
                <a:gd name="T79" fmla="*/ 11 h 15"/>
                <a:gd name="T80" fmla="*/ 6 w 9"/>
                <a:gd name="T81" fmla="*/ 10 h 15"/>
                <a:gd name="T82" fmla="*/ 5 w 9"/>
                <a:gd name="T83" fmla="*/ 8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9" h="15">
                  <a:moveTo>
                    <a:pt x="5" y="8"/>
                  </a:moveTo>
                  <a:lnTo>
                    <a:pt x="6" y="6"/>
                  </a:lnTo>
                  <a:lnTo>
                    <a:pt x="6" y="6"/>
                  </a:lnTo>
                  <a:lnTo>
                    <a:pt x="7" y="6"/>
                  </a:lnTo>
                  <a:lnTo>
                    <a:pt x="7" y="6"/>
                  </a:lnTo>
                  <a:lnTo>
                    <a:pt x="7" y="5"/>
                  </a:lnTo>
                  <a:lnTo>
                    <a:pt x="8" y="5"/>
                  </a:lnTo>
                  <a:lnTo>
                    <a:pt x="8" y="4"/>
                  </a:lnTo>
                  <a:lnTo>
                    <a:pt x="8" y="4"/>
                  </a:lnTo>
                  <a:lnTo>
                    <a:pt x="8" y="3"/>
                  </a:lnTo>
                  <a:lnTo>
                    <a:pt x="8" y="2"/>
                  </a:lnTo>
                  <a:lnTo>
                    <a:pt x="8" y="1"/>
                  </a:lnTo>
                  <a:lnTo>
                    <a:pt x="7" y="1"/>
                  </a:lnTo>
                  <a:lnTo>
                    <a:pt x="7" y="1"/>
                  </a:lnTo>
                  <a:lnTo>
                    <a:pt x="6" y="0"/>
                  </a:lnTo>
                  <a:lnTo>
                    <a:pt x="6" y="0"/>
                  </a:lnTo>
                  <a:lnTo>
                    <a:pt x="5" y="0"/>
                  </a:lnTo>
                  <a:lnTo>
                    <a:pt x="5" y="0"/>
                  </a:lnTo>
                  <a:lnTo>
                    <a:pt x="5" y="1"/>
                  </a:lnTo>
                  <a:lnTo>
                    <a:pt x="4" y="1"/>
                  </a:lnTo>
                  <a:lnTo>
                    <a:pt x="0" y="3"/>
                  </a:lnTo>
                  <a:lnTo>
                    <a:pt x="1" y="4"/>
                  </a:lnTo>
                  <a:lnTo>
                    <a:pt x="1" y="4"/>
                  </a:lnTo>
                  <a:lnTo>
                    <a:pt x="2" y="4"/>
                  </a:lnTo>
                  <a:lnTo>
                    <a:pt x="2" y="4"/>
                  </a:lnTo>
                  <a:lnTo>
                    <a:pt x="2" y="5"/>
                  </a:lnTo>
                  <a:lnTo>
                    <a:pt x="2" y="5"/>
                  </a:lnTo>
                  <a:lnTo>
                    <a:pt x="5" y="11"/>
                  </a:lnTo>
                  <a:lnTo>
                    <a:pt x="5" y="11"/>
                  </a:lnTo>
                  <a:lnTo>
                    <a:pt x="5" y="12"/>
                  </a:lnTo>
                  <a:lnTo>
                    <a:pt x="5" y="13"/>
                  </a:lnTo>
                  <a:lnTo>
                    <a:pt x="5" y="13"/>
                  </a:lnTo>
                  <a:lnTo>
                    <a:pt x="4" y="13"/>
                  </a:lnTo>
                  <a:lnTo>
                    <a:pt x="5" y="14"/>
                  </a:lnTo>
                  <a:lnTo>
                    <a:pt x="8" y="12"/>
                  </a:lnTo>
                  <a:lnTo>
                    <a:pt x="7" y="11"/>
                  </a:lnTo>
                  <a:lnTo>
                    <a:pt x="7" y="11"/>
                  </a:lnTo>
                  <a:lnTo>
                    <a:pt x="6" y="11"/>
                  </a:lnTo>
                  <a:lnTo>
                    <a:pt x="6" y="11"/>
                  </a:lnTo>
                  <a:lnTo>
                    <a:pt x="6" y="11"/>
                  </a:lnTo>
                  <a:lnTo>
                    <a:pt x="6" y="10"/>
                  </a:lnTo>
                  <a:lnTo>
                    <a:pt x="5" y="8"/>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60" name="Freeform 757"/>
            <p:cNvSpPr>
              <a:spLocks/>
            </p:cNvSpPr>
            <p:nvPr/>
          </p:nvSpPr>
          <p:spPr bwMode="auto">
            <a:xfrm>
              <a:off x="1372" y="3493"/>
              <a:ext cx="2" cy="3"/>
            </a:xfrm>
            <a:custGeom>
              <a:avLst/>
              <a:gdLst>
                <a:gd name="T0" fmla="*/ 0 w 2"/>
                <a:gd name="T1" fmla="*/ 1 h 3"/>
                <a:gd name="T2" fmla="*/ 0 w 2"/>
                <a:gd name="T3" fmla="*/ 1 h 3"/>
                <a:gd name="T4" fmla="*/ 0 w 2"/>
                <a:gd name="T5" fmla="*/ 1 h 3"/>
                <a:gd name="T6" fmla="*/ 0 w 2"/>
                <a:gd name="T7" fmla="*/ 1 h 3"/>
                <a:gd name="T8" fmla="*/ 0 w 2"/>
                <a:gd name="T9" fmla="*/ 0 h 3"/>
                <a:gd name="T10" fmla="*/ 0 w 2"/>
                <a:gd name="T11" fmla="*/ 0 h 3"/>
                <a:gd name="T12" fmla="*/ 0 w 2"/>
                <a:gd name="T13" fmla="*/ 0 h 3"/>
                <a:gd name="T14" fmla="*/ 0 w 2"/>
                <a:gd name="T15" fmla="*/ 0 h 3"/>
                <a:gd name="T16" fmla="*/ 0 w 2"/>
                <a:gd name="T17" fmla="*/ 0 h 3"/>
                <a:gd name="T18" fmla="*/ 1 w 2"/>
                <a:gd name="T19" fmla="*/ 0 h 3"/>
                <a:gd name="T20" fmla="*/ 1 w 2"/>
                <a:gd name="T21" fmla="*/ 0 h 3"/>
                <a:gd name="T22" fmla="*/ 1 w 2"/>
                <a:gd name="T23" fmla="*/ 0 h 3"/>
                <a:gd name="T24" fmla="*/ 1 w 2"/>
                <a:gd name="T25" fmla="*/ 0 h 3"/>
                <a:gd name="T26" fmla="*/ 1 w 2"/>
                <a:gd name="T27" fmla="*/ 1 h 3"/>
                <a:gd name="T28" fmla="*/ 1 w 2"/>
                <a:gd name="T29" fmla="*/ 1 h 3"/>
                <a:gd name="T30" fmla="*/ 1 w 2"/>
                <a:gd name="T31" fmla="*/ 1 h 3"/>
                <a:gd name="T32" fmla="*/ 1 w 2"/>
                <a:gd name="T33" fmla="*/ 1 h 3"/>
                <a:gd name="T34" fmla="*/ 1 w 2"/>
                <a:gd name="T35" fmla="*/ 1 h 3"/>
                <a:gd name="T36" fmla="*/ 1 w 2"/>
                <a:gd name="T37" fmla="*/ 2 h 3"/>
                <a:gd name="T38" fmla="*/ 1 w 2"/>
                <a:gd name="T39" fmla="*/ 2 h 3"/>
                <a:gd name="T40" fmla="*/ 1 w 2"/>
                <a:gd name="T41" fmla="*/ 2 h 3"/>
                <a:gd name="T42" fmla="*/ 1 w 2"/>
                <a:gd name="T43" fmla="*/ 2 h 3"/>
                <a:gd name="T44" fmla="*/ 0 w 2"/>
                <a:gd name="T45" fmla="*/ 2 h 3"/>
                <a:gd name="T46" fmla="*/ 0 w 2"/>
                <a:gd name="T47" fmla="*/ 1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 h="3">
                  <a:moveTo>
                    <a:pt x="0" y="1"/>
                  </a:moveTo>
                  <a:lnTo>
                    <a:pt x="0" y="1"/>
                  </a:lnTo>
                  <a:lnTo>
                    <a:pt x="0" y="1"/>
                  </a:lnTo>
                  <a:lnTo>
                    <a:pt x="0" y="1"/>
                  </a:lnTo>
                  <a:lnTo>
                    <a:pt x="0" y="0"/>
                  </a:lnTo>
                  <a:lnTo>
                    <a:pt x="0" y="0"/>
                  </a:lnTo>
                  <a:lnTo>
                    <a:pt x="0" y="0"/>
                  </a:lnTo>
                  <a:lnTo>
                    <a:pt x="0" y="0"/>
                  </a:lnTo>
                  <a:lnTo>
                    <a:pt x="0" y="0"/>
                  </a:lnTo>
                  <a:lnTo>
                    <a:pt x="1" y="0"/>
                  </a:lnTo>
                  <a:lnTo>
                    <a:pt x="1" y="0"/>
                  </a:lnTo>
                  <a:lnTo>
                    <a:pt x="1" y="0"/>
                  </a:lnTo>
                  <a:lnTo>
                    <a:pt x="1" y="0"/>
                  </a:lnTo>
                  <a:lnTo>
                    <a:pt x="1" y="1"/>
                  </a:lnTo>
                  <a:lnTo>
                    <a:pt x="1" y="1"/>
                  </a:lnTo>
                  <a:lnTo>
                    <a:pt x="1" y="1"/>
                  </a:lnTo>
                  <a:lnTo>
                    <a:pt x="1" y="1"/>
                  </a:lnTo>
                  <a:lnTo>
                    <a:pt x="1" y="1"/>
                  </a:lnTo>
                  <a:lnTo>
                    <a:pt x="1" y="2"/>
                  </a:lnTo>
                  <a:lnTo>
                    <a:pt x="1" y="2"/>
                  </a:lnTo>
                  <a:lnTo>
                    <a:pt x="1" y="2"/>
                  </a:lnTo>
                  <a:lnTo>
                    <a:pt x="1" y="2"/>
                  </a:lnTo>
                  <a:lnTo>
                    <a:pt x="0" y="2"/>
                  </a:lnTo>
                  <a:lnTo>
                    <a:pt x="0" y="1"/>
                  </a:lnTo>
                </a:path>
              </a:pathLst>
            </a:custGeom>
            <a:solidFill>
              <a:srgbClr val="B2B2B2"/>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61" name="Freeform 758"/>
            <p:cNvSpPr>
              <a:spLocks/>
            </p:cNvSpPr>
            <p:nvPr/>
          </p:nvSpPr>
          <p:spPr bwMode="auto">
            <a:xfrm>
              <a:off x="1382" y="3486"/>
              <a:ext cx="12" cy="13"/>
            </a:xfrm>
            <a:custGeom>
              <a:avLst/>
              <a:gdLst>
                <a:gd name="T0" fmla="*/ 10 w 12"/>
                <a:gd name="T1" fmla="*/ 6 h 13"/>
                <a:gd name="T2" fmla="*/ 10 w 12"/>
                <a:gd name="T3" fmla="*/ 6 h 13"/>
                <a:gd name="T4" fmla="*/ 10 w 12"/>
                <a:gd name="T5" fmla="*/ 7 h 13"/>
                <a:gd name="T6" fmla="*/ 10 w 12"/>
                <a:gd name="T7" fmla="*/ 7 h 13"/>
                <a:gd name="T8" fmla="*/ 10 w 12"/>
                <a:gd name="T9" fmla="*/ 8 h 13"/>
                <a:gd name="T10" fmla="*/ 10 w 12"/>
                <a:gd name="T11" fmla="*/ 9 h 13"/>
                <a:gd name="T12" fmla="*/ 9 w 12"/>
                <a:gd name="T13" fmla="*/ 9 h 13"/>
                <a:gd name="T14" fmla="*/ 9 w 12"/>
                <a:gd name="T15" fmla="*/ 9 h 13"/>
                <a:gd name="T16" fmla="*/ 8 w 12"/>
                <a:gd name="T17" fmla="*/ 9 h 13"/>
                <a:gd name="T18" fmla="*/ 8 w 12"/>
                <a:gd name="T19" fmla="*/ 9 h 13"/>
                <a:gd name="T20" fmla="*/ 8 w 12"/>
                <a:gd name="T21" fmla="*/ 10 h 13"/>
                <a:gd name="T22" fmla="*/ 7 w 12"/>
                <a:gd name="T23" fmla="*/ 10 h 13"/>
                <a:gd name="T24" fmla="*/ 6 w 12"/>
                <a:gd name="T25" fmla="*/ 10 h 13"/>
                <a:gd name="T26" fmla="*/ 6 w 12"/>
                <a:gd name="T27" fmla="*/ 9 h 13"/>
                <a:gd name="T28" fmla="*/ 6 w 12"/>
                <a:gd name="T29" fmla="*/ 9 h 13"/>
                <a:gd name="T30" fmla="*/ 6 w 12"/>
                <a:gd name="T31" fmla="*/ 9 h 13"/>
                <a:gd name="T32" fmla="*/ 3 w 12"/>
                <a:gd name="T33" fmla="*/ 3 h 13"/>
                <a:gd name="T34" fmla="*/ 3 w 12"/>
                <a:gd name="T35" fmla="*/ 2 h 13"/>
                <a:gd name="T36" fmla="*/ 3 w 12"/>
                <a:gd name="T37" fmla="*/ 2 h 13"/>
                <a:gd name="T38" fmla="*/ 3 w 12"/>
                <a:gd name="T39" fmla="*/ 1 h 13"/>
                <a:gd name="T40" fmla="*/ 3 w 12"/>
                <a:gd name="T41" fmla="*/ 1 h 13"/>
                <a:gd name="T42" fmla="*/ 4 w 12"/>
                <a:gd name="T43" fmla="*/ 1 h 13"/>
                <a:gd name="T44" fmla="*/ 3 w 12"/>
                <a:gd name="T45" fmla="*/ 0 h 13"/>
                <a:gd name="T46" fmla="*/ 0 w 12"/>
                <a:gd name="T47" fmla="*/ 1 h 13"/>
                <a:gd name="T48" fmla="*/ 0 w 12"/>
                <a:gd name="T49" fmla="*/ 2 h 13"/>
                <a:gd name="T50" fmla="*/ 1 w 12"/>
                <a:gd name="T51" fmla="*/ 2 h 13"/>
                <a:gd name="T52" fmla="*/ 1 w 12"/>
                <a:gd name="T53" fmla="*/ 2 h 13"/>
                <a:gd name="T54" fmla="*/ 1 w 12"/>
                <a:gd name="T55" fmla="*/ 3 h 13"/>
                <a:gd name="T56" fmla="*/ 2 w 12"/>
                <a:gd name="T57" fmla="*/ 3 h 13"/>
                <a:gd name="T58" fmla="*/ 2 w 12"/>
                <a:gd name="T59" fmla="*/ 3 h 13"/>
                <a:gd name="T60" fmla="*/ 5 w 12"/>
                <a:gd name="T61" fmla="*/ 9 h 13"/>
                <a:gd name="T62" fmla="*/ 5 w 12"/>
                <a:gd name="T63" fmla="*/ 10 h 13"/>
                <a:gd name="T64" fmla="*/ 5 w 12"/>
                <a:gd name="T65" fmla="*/ 11 h 13"/>
                <a:gd name="T66" fmla="*/ 5 w 12"/>
                <a:gd name="T67" fmla="*/ 11 h 13"/>
                <a:gd name="T68" fmla="*/ 4 w 12"/>
                <a:gd name="T69" fmla="*/ 11 h 13"/>
                <a:gd name="T70" fmla="*/ 4 w 12"/>
                <a:gd name="T71" fmla="*/ 12 h 13"/>
                <a:gd name="T72" fmla="*/ 11 w 12"/>
                <a:gd name="T73" fmla="*/ 9 h 13"/>
                <a:gd name="T74" fmla="*/ 11 w 12"/>
                <a:gd name="T75" fmla="*/ 6 h 13"/>
                <a:gd name="T76" fmla="*/ 10 w 12"/>
                <a:gd name="T77" fmla="*/ 6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2" h="13">
                  <a:moveTo>
                    <a:pt x="10" y="6"/>
                  </a:moveTo>
                  <a:lnTo>
                    <a:pt x="10" y="6"/>
                  </a:lnTo>
                  <a:lnTo>
                    <a:pt x="10" y="7"/>
                  </a:lnTo>
                  <a:lnTo>
                    <a:pt x="10" y="7"/>
                  </a:lnTo>
                  <a:lnTo>
                    <a:pt x="10" y="8"/>
                  </a:lnTo>
                  <a:lnTo>
                    <a:pt x="10" y="9"/>
                  </a:lnTo>
                  <a:lnTo>
                    <a:pt x="9" y="9"/>
                  </a:lnTo>
                  <a:lnTo>
                    <a:pt x="9" y="9"/>
                  </a:lnTo>
                  <a:lnTo>
                    <a:pt x="8" y="9"/>
                  </a:lnTo>
                  <a:lnTo>
                    <a:pt x="8" y="9"/>
                  </a:lnTo>
                  <a:lnTo>
                    <a:pt x="8" y="10"/>
                  </a:lnTo>
                  <a:lnTo>
                    <a:pt x="7" y="10"/>
                  </a:lnTo>
                  <a:lnTo>
                    <a:pt x="6" y="10"/>
                  </a:lnTo>
                  <a:lnTo>
                    <a:pt x="6" y="9"/>
                  </a:lnTo>
                  <a:lnTo>
                    <a:pt x="6" y="9"/>
                  </a:lnTo>
                  <a:lnTo>
                    <a:pt x="6" y="9"/>
                  </a:lnTo>
                  <a:lnTo>
                    <a:pt x="3" y="3"/>
                  </a:lnTo>
                  <a:lnTo>
                    <a:pt x="3" y="2"/>
                  </a:lnTo>
                  <a:lnTo>
                    <a:pt x="3" y="2"/>
                  </a:lnTo>
                  <a:lnTo>
                    <a:pt x="3" y="1"/>
                  </a:lnTo>
                  <a:lnTo>
                    <a:pt x="3" y="1"/>
                  </a:lnTo>
                  <a:lnTo>
                    <a:pt x="4" y="1"/>
                  </a:lnTo>
                  <a:lnTo>
                    <a:pt x="3" y="0"/>
                  </a:lnTo>
                  <a:lnTo>
                    <a:pt x="0" y="1"/>
                  </a:lnTo>
                  <a:lnTo>
                    <a:pt x="0" y="2"/>
                  </a:lnTo>
                  <a:lnTo>
                    <a:pt x="1" y="2"/>
                  </a:lnTo>
                  <a:lnTo>
                    <a:pt x="1" y="2"/>
                  </a:lnTo>
                  <a:lnTo>
                    <a:pt x="1" y="3"/>
                  </a:lnTo>
                  <a:lnTo>
                    <a:pt x="2" y="3"/>
                  </a:lnTo>
                  <a:lnTo>
                    <a:pt x="2" y="3"/>
                  </a:lnTo>
                  <a:lnTo>
                    <a:pt x="5" y="9"/>
                  </a:lnTo>
                  <a:lnTo>
                    <a:pt x="5" y="10"/>
                  </a:lnTo>
                  <a:lnTo>
                    <a:pt x="5" y="11"/>
                  </a:lnTo>
                  <a:lnTo>
                    <a:pt x="5" y="11"/>
                  </a:lnTo>
                  <a:lnTo>
                    <a:pt x="4" y="11"/>
                  </a:lnTo>
                  <a:lnTo>
                    <a:pt x="4" y="12"/>
                  </a:lnTo>
                  <a:lnTo>
                    <a:pt x="11" y="9"/>
                  </a:lnTo>
                  <a:lnTo>
                    <a:pt x="11" y="6"/>
                  </a:lnTo>
                  <a:lnTo>
                    <a:pt x="10" y="6"/>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62" name="Freeform 759"/>
            <p:cNvSpPr>
              <a:spLocks/>
            </p:cNvSpPr>
            <p:nvPr/>
          </p:nvSpPr>
          <p:spPr bwMode="auto">
            <a:xfrm>
              <a:off x="1395" y="3478"/>
              <a:ext cx="13" cy="14"/>
            </a:xfrm>
            <a:custGeom>
              <a:avLst/>
              <a:gdLst>
                <a:gd name="T0" fmla="*/ 11 w 13"/>
                <a:gd name="T1" fmla="*/ 8 h 14"/>
                <a:gd name="T2" fmla="*/ 11 w 13"/>
                <a:gd name="T3" fmla="*/ 9 h 14"/>
                <a:gd name="T4" fmla="*/ 11 w 13"/>
                <a:gd name="T5" fmla="*/ 10 h 14"/>
                <a:gd name="T6" fmla="*/ 10 w 13"/>
                <a:gd name="T7" fmla="*/ 12 h 14"/>
                <a:gd name="T8" fmla="*/ 9 w 13"/>
                <a:gd name="T9" fmla="*/ 12 h 14"/>
                <a:gd name="T10" fmla="*/ 7 w 13"/>
                <a:gd name="T11" fmla="*/ 12 h 14"/>
                <a:gd name="T12" fmla="*/ 6 w 13"/>
                <a:gd name="T13" fmla="*/ 12 h 14"/>
                <a:gd name="T14" fmla="*/ 5 w 13"/>
                <a:gd name="T15" fmla="*/ 11 h 14"/>
                <a:gd name="T16" fmla="*/ 5 w 13"/>
                <a:gd name="T17" fmla="*/ 10 h 14"/>
                <a:gd name="T18" fmla="*/ 4 w 13"/>
                <a:gd name="T19" fmla="*/ 4 h 14"/>
                <a:gd name="T20" fmla="*/ 4 w 13"/>
                <a:gd name="T21" fmla="*/ 3 h 14"/>
                <a:gd name="T22" fmla="*/ 5 w 13"/>
                <a:gd name="T23" fmla="*/ 2 h 14"/>
                <a:gd name="T24" fmla="*/ 1 w 13"/>
                <a:gd name="T25" fmla="*/ 4 h 14"/>
                <a:gd name="T26" fmla="*/ 2 w 13"/>
                <a:gd name="T27" fmla="*/ 4 h 14"/>
                <a:gd name="T28" fmla="*/ 3 w 13"/>
                <a:gd name="T29" fmla="*/ 5 h 14"/>
                <a:gd name="T30" fmla="*/ 4 w 13"/>
                <a:gd name="T31" fmla="*/ 11 h 14"/>
                <a:gd name="T32" fmla="*/ 5 w 13"/>
                <a:gd name="T33" fmla="*/ 12 h 14"/>
                <a:gd name="T34" fmla="*/ 5 w 13"/>
                <a:gd name="T35" fmla="*/ 12 h 14"/>
                <a:gd name="T36" fmla="*/ 6 w 13"/>
                <a:gd name="T37" fmla="*/ 13 h 14"/>
                <a:gd name="T38" fmla="*/ 7 w 13"/>
                <a:gd name="T39" fmla="*/ 13 h 14"/>
                <a:gd name="T40" fmla="*/ 9 w 13"/>
                <a:gd name="T41" fmla="*/ 13 h 14"/>
                <a:gd name="T42" fmla="*/ 9 w 13"/>
                <a:gd name="T43" fmla="*/ 12 h 14"/>
                <a:gd name="T44" fmla="*/ 11 w 13"/>
                <a:gd name="T45" fmla="*/ 12 h 14"/>
                <a:gd name="T46" fmla="*/ 11 w 13"/>
                <a:gd name="T47" fmla="*/ 12 h 14"/>
                <a:gd name="T48" fmla="*/ 11 w 13"/>
                <a:gd name="T49" fmla="*/ 10 h 14"/>
                <a:gd name="T50" fmla="*/ 12 w 13"/>
                <a:gd name="T51" fmla="*/ 10 h 14"/>
                <a:gd name="T52" fmla="*/ 11 w 13"/>
                <a:gd name="T53" fmla="*/ 9 h 14"/>
                <a:gd name="T54" fmla="*/ 11 w 13"/>
                <a:gd name="T55" fmla="*/ 8 h 14"/>
                <a:gd name="T56" fmla="*/ 10 w 13"/>
                <a:gd name="T57" fmla="*/ 2 h 14"/>
                <a:gd name="T58" fmla="*/ 9 w 13"/>
                <a:gd name="T59" fmla="*/ 1 h 14"/>
                <a:gd name="T60" fmla="*/ 10 w 13"/>
                <a:gd name="T61" fmla="*/ 1 h 14"/>
                <a:gd name="T62" fmla="*/ 11 w 13"/>
                <a:gd name="T63" fmla="*/ 0 h 14"/>
                <a:gd name="T64" fmla="*/ 7 w 13"/>
                <a:gd name="T65" fmla="*/ 2 h 14"/>
                <a:gd name="T66" fmla="*/ 8 w 13"/>
                <a:gd name="T67" fmla="*/ 1 h 14"/>
                <a:gd name="T68" fmla="*/ 9 w 13"/>
                <a:gd name="T69" fmla="*/ 2 h 14"/>
                <a:gd name="T70" fmla="*/ 9 w 13"/>
                <a:gd name="T71" fmla="*/ 3 h 14"/>
                <a:gd name="T72" fmla="*/ 11 w 13"/>
                <a:gd name="T73" fmla="*/ 8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 h="14">
                  <a:moveTo>
                    <a:pt x="11" y="8"/>
                  </a:moveTo>
                  <a:lnTo>
                    <a:pt x="11" y="8"/>
                  </a:lnTo>
                  <a:lnTo>
                    <a:pt x="11" y="8"/>
                  </a:lnTo>
                  <a:lnTo>
                    <a:pt x="11" y="9"/>
                  </a:lnTo>
                  <a:lnTo>
                    <a:pt x="11" y="10"/>
                  </a:lnTo>
                  <a:lnTo>
                    <a:pt x="11" y="10"/>
                  </a:lnTo>
                  <a:lnTo>
                    <a:pt x="11" y="11"/>
                  </a:lnTo>
                  <a:lnTo>
                    <a:pt x="10" y="12"/>
                  </a:lnTo>
                  <a:lnTo>
                    <a:pt x="9" y="12"/>
                  </a:lnTo>
                  <a:lnTo>
                    <a:pt x="9" y="12"/>
                  </a:lnTo>
                  <a:lnTo>
                    <a:pt x="8" y="12"/>
                  </a:lnTo>
                  <a:lnTo>
                    <a:pt x="7" y="12"/>
                  </a:lnTo>
                  <a:lnTo>
                    <a:pt x="7" y="12"/>
                  </a:lnTo>
                  <a:lnTo>
                    <a:pt x="6" y="12"/>
                  </a:lnTo>
                  <a:lnTo>
                    <a:pt x="6" y="11"/>
                  </a:lnTo>
                  <a:lnTo>
                    <a:pt x="5" y="11"/>
                  </a:lnTo>
                  <a:lnTo>
                    <a:pt x="5" y="10"/>
                  </a:lnTo>
                  <a:lnTo>
                    <a:pt x="5" y="10"/>
                  </a:lnTo>
                  <a:lnTo>
                    <a:pt x="4" y="5"/>
                  </a:lnTo>
                  <a:lnTo>
                    <a:pt x="4" y="4"/>
                  </a:lnTo>
                  <a:lnTo>
                    <a:pt x="4" y="3"/>
                  </a:lnTo>
                  <a:lnTo>
                    <a:pt x="4" y="3"/>
                  </a:lnTo>
                  <a:lnTo>
                    <a:pt x="5" y="3"/>
                  </a:lnTo>
                  <a:lnTo>
                    <a:pt x="5" y="2"/>
                  </a:lnTo>
                  <a:lnTo>
                    <a:pt x="0" y="3"/>
                  </a:lnTo>
                  <a:lnTo>
                    <a:pt x="1" y="4"/>
                  </a:lnTo>
                  <a:lnTo>
                    <a:pt x="1" y="3"/>
                  </a:lnTo>
                  <a:lnTo>
                    <a:pt x="2" y="4"/>
                  </a:lnTo>
                  <a:lnTo>
                    <a:pt x="3" y="5"/>
                  </a:lnTo>
                  <a:lnTo>
                    <a:pt x="3" y="5"/>
                  </a:lnTo>
                  <a:lnTo>
                    <a:pt x="4" y="10"/>
                  </a:lnTo>
                  <a:lnTo>
                    <a:pt x="4" y="11"/>
                  </a:lnTo>
                  <a:lnTo>
                    <a:pt x="5" y="11"/>
                  </a:lnTo>
                  <a:lnTo>
                    <a:pt x="5" y="12"/>
                  </a:lnTo>
                  <a:lnTo>
                    <a:pt x="5" y="12"/>
                  </a:lnTo>
                  <a:lnTo>
                    <a:pt x="5" y="12"/>
                  </a:lnTo>
                  <a:lnTo>
                    <a:pt x="5" y="13"/>
                  </a:lnTo>
                  <a:lnTo>
                    <a:pt x="6" y="13"/>
                  </a:lnTo>
                  <a:lnTo>
                    <a:pt x="7" y="13"/>
                  </a:lnTo>
                  <a:lnTo>
                    <a:pt x="7" y="13"/>
                  </a:lnTo>
                  <a:lnTo>
                    <a:pt x="8" y="13"/>
                  </a:lnTo>
                  <a:lnTo>
                    <a:pt x="9" y="13"/>
                  </a:lnTo>
                  <a:lnTo>
                    <a:pt x="9" y="13"/>
                  </a:lnTo>
                  <a:lnTo>
                    <a:pt x="9" y="12"/>
                  </a:lnTo>
                  <a:lnTo>
                    <a:pt x="10" y="12"/>
                  </a:lnTo>
                  <a:lnTo>
                    <a:pt x="11" y="12"/>
                  </a:lnTo>
                  <a:lnTo>
                    <a:pt x="11" y="12"/>
                  </a:lnTo>
                  <a:lnTo>
                    <a:pt x="11" y="12"/>
                  </a:lnTo>
                  <a:lnTo>
                    <a:pt x="11" y="11"/>
                  </a:lnTo>
                  <a:lnTo>
                    <a:pt x="11" y="10"/>
                  </a:lnTo>
                  <a:lnTo>
                    <a:pt x="12" y="10"/>
                  </a:lnTo>
                  <a:lnTo>
                    <a:pt x="12" y="10"/>
                  </a:lnTo>
                  <a:lnTo>
                    <a:pt x="12" y="9"/>
                  </a:lnTo>
                  <a:lnTo>
                    <a:pt x="11" y="9"/>
                  </a:lnTo>
                  <a:lnTo>
                    <a:pt x="11" y="8"/>
                  </a:lnTo>
                  <a:lnTo>
                    <a:pt x="11" y="8"/>
                  </a:lnTo>
                  <a:lnTo>
                    <a:pt x="10" y="3"/>
                  </a:lnTo>
                  <a:lnTo>
                    <a:pt x="10" y="2"/>
                  </a:lnTo>
                  <a:lnTo>
                    <a:pt x="9" y="2"/>
                  </a:lnTo>
                  <a:lnTo>
                    <a:pt x="9" y="1"/>
                  </a:lnTo>
                  <a:lnTo>
                    <a:pt x="10" y="1"/>
                  </a:lnTo>
                  <a:lnTo>
                    <a:pt x="10" y="1"/>
                  </a:lnTo>
                  <a:lnTo>
                    <a:pt x="11" y="1"/>
                  </a:lnTo>
                  <a:lnTo>
                    <a:pt x="11" y="0"/>
                  </a:lnTo>
                  <a:lnTo>
                    <a:pt x="7" y="1"/>
                  </a:lnTo>
                  <a:lnTo>
                    <a:pt x="7" y="2"/>
                  </a:lnTo>
                  <a:lnTo>
                    <a:pt x="8" y="2"/>
                  </a:lnTo>
                  <a:lnTo>
                    <a:pt x="8" y="1"/>
                  </a:lnTo>
                  <a:lnTo>
                    <a:pt x="8" y="2"/>
                  </a:lnTo>
                  <a:lnTo>
                    <a:pt x="9" y="2"/>
                  </a:lnTo>
                  <a:lnTo>
                    <a:pt x="9" y="2"/>
                  </a:lnTo>
                  <a:lnTo>
                    <a:pt x="9" y="3"/>
                  </a:lnTo>
                  <a:lnTo>
                    <a:pt x="9" y="3"/>
                  </a:lnTo>
                  <a:lnTo>
                    <a:pt x="11" y="8"/>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63" name="Freeform 760"/>
            <p:cNvSpPr>
              <a:spLocks/>
            </p:cNvSpPr>
            <p:nvPr/>
          </p:nvSpPr>
          <p:spPr bwMode="auto">
            <a:xfrm>
              <a:off x="1414" y="3476"/>
              <a:ext cx="13" cy="13"/>
            </a:xfrm>
            <a:custGeom>
              <a:avLst/>
              <a:gdLst>
                <a:gd name="T0" fmla="*/ 5 w 13"/>
                <a:gd name="T1" fmla="*/ 6 h 13"/>
                <a:gd name="T2" fmla="*/ 9 w 13"/>
                <a:gd name="T3" fmla="*/ 11 h 13"/>
                <a:gd name="T4" fmla="*/ 12 w 13"/>
                <a:gd name="T5" fmla="*/ 10 h 13"/>
                <a:gd name="T6" fmla="*/ 12 w 13"/>
                <a:gd name="T7" fmla="*/ 9 h 13"/>
                <a:gd name="T8" fmla="*/ 11 w 13"/>
                <a:gd name="T9" fmla="*/ 9 h 13"/>
                <a:gd name="T10" fmla="*/ 11 w 13"/>
                <a:gd name="T11" fmla="*/ 10 h 13"/>
                <a:gd name="T12" fmla="*/ 11 w 13"/>
                <a:gd name="T13" fmla="*/ 9 h 13"/>
                <a:gd name="T14" fmla="*/ 10 w 13"/>
                <a:gd name="T15" fmla="*/ 9 h 13"/>
                <a:gd name="T16" fmla="*/ 10 w 13"/>
                <a:gd name="T17" fmla="*/ 9 h 13"/>
                <a:gd name="T18" fmla="*/ 9 w 13"/>
                <a:gd name="T19" fmla="*/ 9 h 13"/>
                <a:gd name="T20" fmla="*/ 7 w 13"/>
                <a:gd name="T21" fmla="*/ 5 h 13"/>
                <a:gd name="T22" fmla="*/ 7 w 13"/>
                <a:gd name="T23" fmla="*/ 5 h 13"/>
                <a:gd name="T24" fmla="*/ 8 w 13"/>
                <a:gd name="T25" fmla="*/ 5 h 13"/>
                <a:gd name="T26" fmla="*/ 9 w 13"/>
                <a:gd name="T27" fmla="*/ 4 h 13"/>
                <a:gd name="T28" fmla="*/ 9 w 13"/>
                <a:gd name="T29" fmla="*/ 3 h 13"/>
                <a:gd name="T30" fmla="*/ 9 w 13"/>
                <a:gd name="T31" fmla="*/ 3 h 13"/>
                <a:gd name="T32" fmla="*/ 9 w 13"/>
                <a:gd name="T33" fmla="*/ 3 h 13"/>
                <a:gd name="T34" fmla="*/ 9 w 13"/>
                <a:gd name="T35" fmla="*/ 2 h 13"/>
                <a:gd name="T36" fmla="*/ 9 w 13"/>
                <a:gd name="T37" fmla="*/ 1 h 13"/>
                <a:gd name="T38" fmla="*/ 8 w 13"/>
                <a:gd name="T39" fmla="*/ 1 h 13"/>
                <a:gd name="T40" fmla="*/ 7 w 13"/>
                <a:gd name="T41" fmla="*/ 0 h 13"/>
                <a:gd name="T42" fmla="*/ 7 w 13"/>
                <a:gd name="T43" fmla="*/ 0 h 13"/>
                <a:gd name="T44" fmla="*/ 6 w 13"/>
                <a:gd name="T45" fmla="*/ 0 h 13"/>
                <a:gd name="T46" fmla="*/ 5 w 13"/>
                <a:gd name="T47" fmla="*/ 0 h 13"/>
                <a:gd name="T48" fmla="*/ 5 w 13"/>
                <a:gd name="T49" fmla="*/ 0 h 13"/>
                <a:gd name="T50" fmla="*/ 0 w 13"/>
                <a:gd name="T51" fmla="*/ 1 h 13"/>
                <a:gd name="T52" fmla="*/ 0 w 13"/>
                <a:gd name="T53" fmla="*/ 2 h 13"/>
                <a:gd name="T54" fmla="*/ 1 w 13"/>
                <a:gd name="T55" fmla="*/ 1 h 13"/>
                <a:gd name="T56" fmla="*/ 1 w 13"/>
                <a:gd name="T57" fmla="*/ 1 h 13"/>
                <a:gd name="T58" fmla="*/ 1 w 13"/>
                <a:gd name="T59" fmla="*/ 2 h 13"/>
                <a:gd name="T60" fmla="*/ 2 w 13"/>
                <a:gd name="T61" fmla="*/ 2 h 13"/>
                <a:gd name="T62" fmla="*/ 2 w 13"/>
                <a:gd name="T63" fmla="*/ 3 h 13"/>
                <a:gd name="T64" fmla="*/ 2 w 13"/>
                <a:gd name="T65" fmla="*/ 3 h 13"/>
                <a:gd name="T66" fmla="*/ 3 w 13"/>
                <a:gd name="T67" fmla="*/ 9 h 13"/>
                <a:gd name="T68" fmla="*/ 3 w 13"/>
                <a:gd name="T69" fmla="*/ 9 h 13"/>
                <a:gd name="T70" fmla="*/ 3 w 13"/>
                <a:gd name="T71" fmla="*/ 10 h 13"/>
                <a:gd name="T72" fmla="*/ 3 w 13"/>
                <a:gd name="T73" fmla="*/ 11 h 13"/>
                <a:gd name="T74" fmla="*/ 3 w 13"/>
                <a:gd name="T75" fmla="*/ 11 h 13"/>
                <a:gd name="T76" fmla="*/ 3 w 13"/>
                <a:gd name="T77" fmla="*/ 11 h 13"/>
                <a:gd name="T78" fmla="*/ 2 w 13"/>
                <a:gd name="T79" fmla="*/ 11 h 13"/>
                <a:gd name="T80" fmla="*/ 2 w 13"/>
                <a:gd name="T81" fmla="*/ 12 h 13"/>
                <a:gd name="T82" fmla="*/ 7 w 13"/>
                <a:gd name="T83" fmla="*/ 11 h 13"/>
                <a:gd name="T84" fmla="*/ 7 w 13"/>
                <a:gd name="T85" fmla="*/ 11 h 13"/>
                <a:gd name="T86" fmla="*/ 6 w 13"/>
                <a:gd name="T87" fmla="*/ 11 h 13"/>
                <a:gd name="T88" fmla="*/ 5 w 13"/>
                <a:gd name="T89" fmla="*/ 11 h 13"/>
                <a:gd name="T90" fmla="*/ 5 w 13"/>
                <a:gd name="T91" fmla="*/ 10 h 13"/>
                <a:gd name="T92" fmla="*/ 5 w 13"/>
                <a:gd name="T93" fmla="*/ 10 h 13"/>
                <a:gd name="T94" fmla="*/ 5 w 13"/>
                <a:gd name="T95" fmla="*/ 9 h 13"/>
                <a:gd name="T96" fmla="*/ 5 w 13"/>
                <a:gd name="T97" fmla="*/ 9 h 13"/>
                <a:gd name="T98" fmla="*/ 4 w 13"/>
                <a:gd name="T99" fmla="*/ 6 h 13"/>
                <a:gd name="T100" fmla="*/ 5 w 13"/>
                <a:gd name="T101" fmla="*/ 6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 h="13">
                  <a:moveTo>
                    <a:pt x="5" y="6"/>
                  </a:moveTo>
                  <a:lnTo>
                    <a:pt x="9" y="11"/>
                  </a:lnTo>
                  <a:lnTo>
                    <a:pt x="12" y="10"/>
                  </a:lnTo>
                  <a:lnTo>
                    <a:pt x="12" y="9"/>
                  </a:lnTo>
                  <a:lnTo>
                    <a:pt x="11" y="9"/>
                  </a:lnTo>
                  <a:lnTo>
                    <a:pt x="11" y="10"/>
                  </a:lnTo>
                  <a:lnTo>
                    <a:pt x="11" y="9"/>
                  </a:lnTo>
                  <a:lnTo>
                    <a:pt x="10" y="9"/>
                  </a:lnTo>
                  <a:lnTo>
                    <a:pt x="10" y="9"/>
                  </a:lnTo>
                  <a:lnTo>
                    <a:pt x="9" y="9"/>
                  </a:lnTo>
                  <a:lnTo>
                    <a:pt x="7" y="5"/>
                  </a:lnTo>
                  <a:lnTo>
                    <a:pt x="7" y="5"/>
                  </a:lnTo>
                  <a:lnTo>
                    <a:pt x="8" y="5"/>
                  </a:lnTo>
                  <a:lnTo>
                    <a:pt x="9" y="4"/>
                  </a:lnTo>
                  <a:lnTo>
                    <a:pt x="9" y="3"/>
                  </a:lnTo>
                  <a:lnTo>
                    <a:pt x="9" y="3"/>
                  </a:lnTo>
                  <a:lnTo>
                    <a:pt x="9" y="3"/>
                  </a:lnTo>
                  <a:lnTo>
                    <a:pt x="9" y="2"/>
                  </a:lnTo>
                  <a:lnTo>
                    <a:pt x="9" y="1"/>
                  </a:lnTo>
                  <a:lnTo>
                    <a:pt x="8" y="1"/>
                  </a:lnTo>
                  <a:lnTo>
                    <a:pt x="7" y="0"/>
                  </a:lnTo>
                  <a:lnTo>
                    <a:pt x="7" y="0"/>
                  </a:lnTo>
                  <a:lnTo>
                    <a:pt x="6" y="0"/>
                  </a:lnTo>
                  <a:lnTo>
                    <a:pt x="5" y="0"/>
                  </a:lnTo>
                  <a:lnTo>
                    <a:pt x="5" y="0"/>
                  </a:lnTo>
                  <a:lnTo>
                    <a:pt x="0" y="1"/>
                  </a:lnTo>
                  <a:lnTo>
                    <a:pt x="0" y="2"/>
                  </a:lnTo>
                  <a:lnTo>
                    <a:pt x="1" y="1"/>
                  </a:lnTo>
                  <a:lnTo>
                    <a:pt x="1" y="1"/>
                  </a:lnTo>
                  <a:lnTo>
                    <a:pt x="1" y="2"/>
                  </a:lnTo>
                  <a:lnTo>
                    <a:pt x="2" y="2"/>
                  </a:lnTo>
                  <a:lnTo>
                    <a:pt x="2" y="3"/>
                  </a:lnTo>
                  <a:lnTo>
                    <a:pt x="2" y="3"/>
                  </a:lnTo>
                  <a:lnTo>
                    <a:pt x="3" y="9"/>
                  </a:lnTo>
                  <a:lnTo>
                    <a:pt x="3" y="9"/>
                  </a:lnTo>
                  <a:lnTo>
                    <a:pt x="3" y="10"/>
                  </a:lnTo>
                  <a:lnTo>
                    <a:pt x="3" y="11"/>
                  </a:lnTo>
                  <a:lnTo>
                    <a:pt x="3" y="11"/>
                  </a:lnTo>
                  <a:lnTo>
                    <a:pt x="3" y="11"/>
                  </a:lnTo>
                  <a:lnTo>
                    <a:pt x="2" y="11"/>
                  </a:lnTo>
                  <a:lnTo>
                    <a:pt x="2" y="12"/>
                  </a:lnTo>
                  <a:lnTo>
                    <a:pt x="7" y="11"/>
                  </a:lnTo>
                  <a:lnTo>
                    <a:pt x="7" y="11"/>
                  </a:lnTo>
                  <a:lnTo>
                    <a:pt x="6" y="11"/>
                  </a:lnTo>
                  <a:lnTo>
                    <a:pt x="5" y="11"/>
                  </a:lnTo>
                  <a:lnTo>
                    <a:pt x="5" y="10"/>
                  </a:lnTo>
                  <a:lnTo>
                    <a:pt x="5" y="10"/>
                  </a:lnTo>
                  <a:lnTo>
                    <a:pt x="5" y="9"/>
                  </a:lnTo>
                  <a:lnTo>
                    <a:pt x="5" y="9"/>
                  </a:lnTo>
                  <a:lnTo>
                    <a:pt x="4" y="6"/>
                  </a:lnTo>
                  <a:lnTo>
                    <a:pt x="5" y="6"/>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64" name="Freeform 761"/>
            <p:cNvSpPr>
              <a:spLocks/>
            </p:cNvSpPr>
            <p:nvPr/>
          </p:nvSpPr>
          <p:spPr bwMode="auto">
            <a:xfrm>
              <a:off x="1419" y="3477"/>
              <a:ext cx="1" cy="2"/>
            </a:xfrm>
            <a:custGeom>
              <a:avLst/>
              <a:gdLst>
                <a:gd name="T0" fmla="*/ 0 w 1"/>
                <a:gd name="T1" fmla="*/ 0 h 2"/>
                <a:gd name="T2" fmla="*/ 0 w 1"/>
                <a:gd name="T3" fmla="*/ 0 h 2"/>
                <a:gd name="T4" fmla="*/ 0 w 1"/>
                <a:gd name="T5" fmla="*/ 0 h 2"/>
                <a:gd name="T6" fmla="*/ 0 w 1"/>
                <a:gd name="T7" fmla="*/ 0 h 2"/>
                <a:gd name="T8" fmla="*/ 0 w 1"/>
                <a:gd name="T9" fmla="*/ 0 h 2"/>
                <a:gd name="T10" fmla="*/ 0 w 1"/>
                <a:gd name="T11" fmla="*/ 0 h 2"/>
                <a:gd name="T12" fmla="*/ 0 w 1"/>
                <a:gd name="T13" fmla="*/ 0 h 2"/>
                <a:gd name="T14" fmla="*/ 0 w 1"/>
                <a:gd name="T15" fmla="*/ 0 h 2"/>
                <a:gd name="T16" fmla="*/ 0 w 1"/>
                <a:gd name="T17" fmla="*/ 0 h 2"/>
                <a:gd name="T18" fmla="*/ 0 w 1"/>
                <a:gd name="T19" fmla="*/ 0 h 2"/>
                <a:gd name="T20" fmla="*/ 0 w 1"/>
                <a:gd name="T21" fmla="*/ 0 h 2"/>
                <a:gd name="T22" fmla="*/ 0 w 1"/>
                <a:gd name="T23" fmla="*/ 0 h 2"/>
                <a:gd name="T24" fmla="*/ 0 w 1"/>
                <a:gd name="T25" fmla="*/ 0 h 2"/>
                <a:gd name="T26" fmla="*/ 0 w 1"/>
                <a:gd name="T27" fmla="*/ 1 h 2"/>
                <a:gd name="T28" fmla="*/ 0 w 1"/>
                <a:gd name="T29" fmla="*/ 1 h 2"/>
                <a:gd name="T30" fmla="*/ 0 w 1"/>
                <a:gd name="T31" fmla="*/ 1 h 2"/>
                <a:gd name="T32" fmla="*/ 0 w 1"/>
                <a:gd name="T33" fmla="*/ 1 h 2"/>
                <a:gd name="T34" fmla="*/ 0 w 1"/>
                <a:gd name="T35" fmla="*/ 1 h 2"/>
                <a:gd name="T36" fmla="*/ 0 w 1"/>
                <a:gd name="T37" fmla="*/ 1 h 2"/>
                <a:gd name="T38" fmla="*/ 0 w 1"/>
                <a:gd name="T39" fmla="*/ 1 h 2"/>
                <a:gd name="T40" fmla="*/ 0 w 1"/>
                <a:gd name="T41" fmla="*/ 1 h 2"/>
                <a:gd name="T42" fmla="*/ 0 w 1"/>
                <a:gd name="T43" fmla="*/ 1 h 2"/>
                <a:gd name="T44" fmla="*/ 0 w 1"/>
                <a:gd name="T45"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 h="2">
                  <a:moveTo>
                    <a:pt x="0" y="0"/>
                  </a:move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1"/>
                  </a:lnTo>
                  <a:lnTo>
                    <a:pt x="0" y="1"/>
                  </a:lnTo>
                  <a:lnTo>
                    <a:pt x="0" y="1"/>
                  </a:lnTo>
                  <a:lnTo>
                    <a:pt x="0" y="1"/>
                  </a:lnTo>
                  <a:lnTo>
                    <a:pt x="0" y="1"/>
                  </a:lnTo>
                  <a:lnTo>
                    <a:pt x="0" y="1"/>
                  </a:lnTo>
                  <a:lnTo>
                    <a:pt x="0" y="1"/>
                  </a:lnTo>
                  <a:lnTo>
                    <a:pt x="0" y="1"/>
                  </a:lnTo>
                  <a:lnTo>
                    <a:pt x="0" y="1"/>
                  </a:lnTo>
                  <a:lnTo>
                    <a:pt x="0" y="0"/>
                  </a:lnTo>
                </a:path>
              </a:pathLst>
            </a:custGeom>
            <a:solidFill>
              <a:srgbClr val="B2B2B2"/>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65" name="Freeform 762"/>
            <p:cNvSpPr>
              <a:spLocks/>
            </p:cNvSpPr>
            <p:nvPr/>
          </p:nvSpPr>
          <p:spPr bwMode="auto">
            <a:xfrm>
              <a:off x="1431" y="3473"/>
              <a:ext cx="4" cy="13"/>
            </a:xfrm>
            <a:custGeom>
              <a:avLst/>
              <a:gdLst>
                <a:gd name="T0" fmla="*/ 2 w 4"/>
                <a:gd name="T1" fmla="*/ 3 h 13"/>
                <a:gd name="T2" fmla="*/ 2 w 4"/>
                <a:gd name="T3" fmla="*/ 3 h 13"/>
                <a:gd name="T4" fmla="*/ 2 w 4"/>
                <a:gd name="T5" fmla="*/ 2 h 13"/>
                <a:gd name="T6" fmla="*/ 2 w 4"/>
                <a:gd name="T7" fmla="*/ 1 h 13"/>
                <a:gd name="T8" fmla="*/ 2 w 4"/>
                <a:gd name="T9" fmla="*/ 1 h 13"/>
                <a:gd name="T10" fmla="*/ 2 w 4"/>
                <a:gd name="T11" fmla="*/ 1 h 13"/>
                <a:gd name="T12" fmla="*/ 2 w 4"/>
                <a:gd name="T13" fmla="*/ 1 h 13"/>
                <a:gd name="T14" fmla="*/ 2 w 4"/>
                <a:gd name="T15" fmla="*/ 0 h 13"/>
                <a:gd name="T16" fmla="*/ 0 w 4"/>
                <a:gd name="T17" fmla="*/ 1 h 13"/>
                <a:gd name="T18" fmla="*/ 0 w 4"/>
                <a:gd name="T19" fmla="*/ 1 h 13"/>
                <a:gd name="T20" fmla="*/ 0 w 4"/>
                <a:gd name="T21" fmla="*/ 1 h 13"/>
                <a:gd name="T22" fmla="*/ 1 w 4"/>
                <a:gd name="T23" fmla="*/ 1 h 13"/>
                <a:gd name="T24" fmla="*/ 1 w 4"/>
                <a:gd name="T25" fmla="*/ 2 h 13"/>
                <a:gd name="T26" fmla="*/ 1 w 4"/>
                <a:gd name="T27" fmla="*/ 3 h 13"/>
                <a:gd name="T28" fmla="*/ 1 w 4"/>
                <a:gd name="T29" fmla="*/ 3 h 13"/>
                <a:gd name="T30" fmla="*/ 1 w 4"/>
                <a:gd name="T31" fmla="*/ 9 h 13"/>
                <a:gd name="T32" fmla="*/ 1 w 4"/>
                <a:gd name="T33" fmla="*/ 10 h 13"/>
                <a:gd name="T34" fmla="*/ 1 w 4"/>
                <a:gd name="T35" fmla="*/ 11 h 13"/>
                <a:gd name="T36" fmla="*/ 1 w 4"/>
                <a:gd name="T37" fmla="*/ 11 h 13"/>
                <a:gd name="T38" fmla="*/ 1 w 4"/>
                <a:gd name="T39" fmla="*/ 11 h 13"/>
                <a:gd name="T40" fmla="*/ 1 w 4"/>
                <a:gd name="T41" fmla="*/ 11 h 13"/>
                <a:gd name="T42" fmla="*/ 0 w 4"/>
                <a:gd name="T43" fmla="*/ 11 h 13"/>
                <a:gd name="T44" fmla="*/ 1 w 4"/>
                <a:gd name="T45" fmla="*/ 12 h 13"/>
                <a:gd name="T46" fmla="*/ 3 w 4"/>
                <a:gd name="T47" fmla="*/ 11 h 13"/>
                <a:gd name="T48" fmla="*/ 3 w 4"/>
                <a:gd name="T49" fmla="*/ 11 h 13"/>
                <a:gd name="T50" fmla="*/ 3 w 4"/>
                <a:gd name="T51" fmla="*/ 11 h 13"/>
                <a:gd name="T52" fmla="*/ 2 w 4"/>
                <a:gd name="T53" fmla="*/ 11 h 13"/>
                <a:gd name="T54" fmla="*/ 2 w 4"/>
                <a:gd name="T55" fmla="*/ 11 h 13"/>
                <a:gd name="T56" fmla="*/ 2 w 4"/>
                <a:gd name="T57" fmla="*/ 10 h 13"/>
                <a:gd name="T58" fmla="*/ 2 w 4"/>
                <a:gd name="T59" fmla="*/ 9 h 13"/>
                <a:gd name="T60" fmla="*/ 2 w 4"/>
                <a:gd name="T61" fmla="*/ 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 h="13">
                  <a:moveTo>
                    <a:pt x="2" y="3"/>
                  </a:moveTo>
                  <a:lnTo>
                    <a:pt x="2" y="3"/>
                  </a:lnTo>
                  <a:lnTo>
                    <a:pt x="2" y="2"/>
                  </a:lnTo>
                  <a:lnTo>
                    <a:pt x="2" y="1"/>
                  </a:lnTo>
                  <a:lnTo>
                    <a:pt x="2" y="1"/>
                  </a:lnTo>
                  <a:lnTo>
                    <a:pt x="2" y="1"/>
                  </a:lnTo>
                  <a:lnTo>
                    <a:pt x="2" y="1"/>
                  </a:lnTo>
                  <a:lnTo>
                    <a:pt x="2" y="0"/>
                  </a:lnTo>
                  <a:lnTo>
                    <a:pt x="0" y="1"/>
                  </a:lnTo>
                  <a:lnTo>
                    <a:pt x="0" y="1"/>
                  </a:lnTo>
                  <a:lnTo>
                    <a:pt x="0" y="1"/>
                  </a:lnTo>
                  <a:lnTo>
                    <a:pt x="1" y="1"/>
                  </a:lnTo>
                  <a:lnTo>
                    <a:pt x="1" y="2"/>
                  </a:lnTo>
                  <a:lnTo>
                    <a:pt x="1" y="3"/>
                  </a:lnTo>
                  <a:lnTo>
                    <a:pt x="1" y="3"/>
                  </a:lnTo>
                  <a:lnTo>
                    <a:pt x="1" y="9"/>
                  </a:lnTo>
                  <a:lnTo>
                    <a:pt x="1" y="10"/>
                  </a:lnTo>
                  <a:lnTo>
                    <a:pt x="1" y="11"/>
                  </a:lnTo>
                  <a:lnTo>
                    <a:pt x="1" y="11"/>
                  </a:lnTo>
                  <a:lnTo>
                    <a:pt x="1" y="11"/>
                  </a:lnTo>
                  <a:lnTo>
                    <a:pt x="1" y="11"/>
                  </a:lnTo>
                  <a:lnTo>
                    <a:pt x="0" y="11"/>
                  </a:lnTo>
                  <a:lnTo>
                    <a:pt x="1" y="12"/>
                  </a:lnTo>
                  <a:lnTo>
                    <a:pt x="3" y="11"/>
                  </a:lnTo>
                  <a:lnTo>
                    <a:pt x="3" y="11"/>
                  </a:lnTo>
                  <a:lnTo>
                    <a:pt x="3" y="11"/>
                  </a:lnTo>
                  <a:lnTo>
                    <a:pt x="2" y="11"/>
                  </a:lnTo>
                  <a:lnTo>
                    <a:pt x="2" y="11"/>
                  </a:lnTo>
                  <a:lnTo>
                    <a:pt x="2" y="10"/>
                  </a:lnTo>
                  <a:lnTo>
                    <a:pt x="2" y="9"/>
                  </a:lnTo>
                  <a:lnTo>
                    <a:pt x="2" y="3"/>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66" name="Freeform 763"/>
            <p:cNvSpPr>
              <a:spLocks/>
            </p:cNvSpPr>
            <p:nvPr/>
          </p:nvSpPr>
          <p:spPr bwMode="auto">
            <a:xfrm>
              <a:off x="1440" y="3473"/>
              <a:ext cx="9" cy="12"/>
            </a:xfrm>
            <a:custGeom>
              <a:avLst/>
              <a:gdLst>
                <a:gd name="T0" fmla="*/ 5 w 9"/>
                <a:gd name="T1" fmla="*/ 10 h 12"/>
                <a:gd name="T2" fmla="*/ 5 w 9"/>
                <a:gd name="T3" fmla="*/ 10 h 12"/>
                <a:gd name="T4" fmla="*/ 5 w 9"/>
                <a:gd name="T5" fmla="*/ 10 h 12"/>
                <a:gd name="T6" fmla="*/ 6 w 9"/>
                <a:gd name="T7" fmla="*/ 10 h 12"/>
                <a:gd name="T8" fmla="*/ 6 w 9"/>
                <a:gd name="T9" fmla="*/ 10 h 12"/>
                <a:gd name="T10" fmla="*/ 7 w 9"/>
                <a:gd name="T11" fmla="*/ 10 h 12"/>
                <a:gd name="T12" fmla="*/ 7 w 9"/>
                <a:gd name="T13" fmla="*/ 10 h 12"/>
                <a:gd name="T14" fmla="*/ 8 w 9"/>
                <a:gd name="T15" fmla="*/ 9 h 12"/>
                <a:gd name="T16" fmla="*/ 8 w 9"/>
                <a:gd name="T17" fmla="*/ 8 h 12"/>
                <a:gd name="T18" fmla="*/ 8 w 9"/>
                <a:gd name="T19" fmla="*/ 8 h 12"/>
                <a:gd name="T20" fmla="*/ 8 w 9"/>
                <a:gd name="T21" fmla="*/ 7 h 12"/>
                <a:gd name="T22" fmla="*/ 8 w 9"/>
                <a:gd name="T23" fmla="*/ 6 h 12"/>
                <a:gd name="T24" fmla="*/ 7 w 9"/>
                <a:gd name="T25" fmla="*/ 6 h 12"/>
                <a:gd name="T26" fmla="*/ 7 w 9"/>
                <a:gd name="T27" fmla="*/ 6 h 12"/>
                <a:gd name="T28" fmla="*/ 7 w 9"/>
                <a:gd name="T29" fmla="*/ 5 h 12"/>
                <a:gd name="T30" fmla="*/ 6 w 9"/>
                <a:gd name="T31" fmla="*/ 5 h 12"/>
                <a:gd name="T32" fmla="*/ 6 w 9"/>
                <a:gd name="T33" fmla="*/ 5 h 12"/>
                <a:gd name="T34" fmla="*/ 5 w 9"/>
                <a:gd name="T35" fmla="*/ 5 h 12"/>
                <a:gd name="T36" fmla="*/ 5 w 9"/>
                <a:gd name="T37" fmla="*/ 5 h 12"/>
                <a:gd name="T38" fmla="*/ 5 w 9"/>
                <a:gd name="T39" fmla="*/ 5 h 12"/>
                <a:gd name="T40" fmla="*/ 6 w 9"/>
                <a:gd name="T41" fmla="*/ 5 h 12"/>
                <a:gd name="T42" fmla="*/ 6 w 9"/>
                <a:gd name="T43" fmla="*/ 5 h 12"/>
                <a:gd name="T44" fmla="*/ 6 w 9"/>
                <a:gd name="T45" fmla="*/ 4 h 12"/>
                <a:gd name="T46" fmla="*/ 7 w 9"/>
                <a:gd name="T47" fmla="*/ 4 h 12"/>
                <a:gd name="T48" fmla="*/ 7 w 9"/>
                <a:gd name="T49" fmla="*/ 3 h 12"/>
                <a:gd name="T50" fmla="*/ 7 w 9"/>
                <a:gd name="T51" fmla="*/ 3 h 12"/>
                <a:gd name="T52" fmla="*/ 7 w 9"/>
                <a:gd name="T53" fmla="*/ 3 h 12"/>
                <a:gd name="T54" fmla="*/ 7 w 9"/>
                <a:gd name="T55" fmla="*/ 2 h 12"/>
                <a:gd name="T56" fmla="*/ 7 w 9"/>
                <a:gd name="T57" fmla="*/ 1 h 12"/>
                <a:gd name="T58" fmla="*/ 7 w 9"/>
                <a:gd name="T59" fmla="*/ 1 h 12"/>
                <a:gd name="T60" fmla="*/ 7 w 9"/>
                <a:gd name="T61" fmla="*/ 1 h 12"/>
                <a:gd name="T62" fmla="*/ 6 w 9"/>
                <a:gd name="T63" fmla="*/ 1 h 12"/>
                <a:gd name="T64" fmla="*/ 6 w 9"/>
                <a:gd name="T65" fmla="*/ 0 h 12"/>
                <a:gd name="T66" fmla="*/ 6 w 9"/>
                <a:gd name="T67" fmla="*/ 0 h 12"/>
                <a:gd name="T68" fmla="*/ 5 w 9"/>
                <a:gd name="T69" fmla="*/ 0 h 12"/>
                <a:gd name="T70" fmla="*/ 5 w 9"/>
                <a:gd name="T71" fmla="*/ 0 h 12"/>
                <a:gd name="T72" fmla="*/ 4 w 9"/>
                <a:gd name="T73" fmla="*/ 0 h 12"/>
                <a:gd name="T74" fmla="*/ 3 w 9"/>
                <a:gd name="T75" fmla="*/ 0 h 12"/>
                <a:gd name="T76" fmla="*/ 3 w 9"/>
                <a:gd name="T77" fmla="*/ 0 h 12"/>
                <a:gd name="T78" fmla="*/ 0 w 9"/>
                <a:gd name="T79" fmla="*/ 0 h 12"/>
                <a:gd name="T80" fmla="*/ 0 w 9"/>
                <a:gd name="T81" fmla="*/ 1 h 12"/>
                <a:gd name="T82" fmla="*/ 1 w 9"/>
                <a:gd name="T83" fmla="*/ 1 h 12"/>
                <a:gd name="T84" fmla="*/ 1 w 9"/>
                <a:gd name="T85" fmla="*/ 1 h 12"/>
                <a:gd name="T86" fmla="*/ 1 w 9"/>
                <a:gd name="T87" fmla="*/ 1 h 12"/>
                <a:gd name="T88" fmla="*/ 1 w 9"/>
                <a:gd name="T89" fmla="*/ 2 h 12"/>
                <a:gd name="T90" fmla="*/ 1 w 9"/>
                <a:gd name="T91" fmla="*/ 3 h 12"/>
                <a:gd name="T92" fmla="*/ 2 w 9"/>
                <a:gd name="T93" fmla="*/ 8 h 12"/>
                <a:gd name="T94" fmla="*/ 2 w 9"/>
                <a:gd name="T95" fmla="*/ 9 h 12"/>
                <a:gd name="T96" fmla="*/ 2 w 9"/>
                <a:gd name="T97" fmla="*/ 10 h 12"/>
                <a:gd name="T98" fmla="*/ 1 w 9"/>
                <a:gd name="T99" fmla="*/ 10 h 12"/>
                <a:gd name="T100" fmla="*/ 1 w 9"/>
                <a:gd name="T101" fmla="*/ 10 h 12"/>
                <a:gd name="T102" fmla="*/ 1 w 9"/>
                <a:gd name="T103" fmla="*/ 10 h 12"/>
                <a:gd name="T104" fmla="*/ 0 w 9"/>
                <a:gd name="T105" fmla="*/ 10 h 12"/>
                <a:gd name="T106" fmla="*/ 0 w 9"/>
                <a:gd name="T107" fmla="*/ 11 h 12"/>
                <a:gd name="T108" fmla="*/ 5 w 9"/>
                <a:gd name="T109" fmla="*/ 1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 h="12">
                  <a:moveTo>
                    <a:pt x="5" y="10"/>
                  </a:moveTo>
                  <a:lnTo>
                    <a:pt x="5" y="10"/>
                  </a:lnTo>
                  <a:lnTo>
                    <a:pt x="5" y="10"/>
                  </a:lnTo>
                  <a:lnTo>
                    <a:pt x="6" y="10"/>
                  </a:lnTo>
                  <a:lnTo>
                    <a:pt x="6" y="10"/>
                  </a:lnTo>
                  <a:lnTo>
                    <a:pt x="7" y="10"/>
                  </a:lnTo>
                  <a:lnTo>
                    <a:pt x="7" y="10"/>
                  </a:lnTo>
                  <a:lnTo>
                    <a:pt x="8" y="9"/>
                  </a:lnTo>
                  <a:lnTo>
                    <a:pt x="8" y="8"/>
                  </a:lnTo>
                  <a:lnTo>
                    <a:pt x="8" y="8"/>
                  </a:lnTo>
                  <a:lnTo>
                    <a:pt x="8" y="7"/>
                  </a:lnTo>
                  <a:lnTo>
                    <a:pt x="8" y="6"/>
                  </a:lnTo>
                  <a:lnTo>
                    <a:pt x="7" y="6"/>
                  </a:lnTo>
                  <a:lnTo>
                    <a:pt x="7" y="6"/>
                  </a:lnTo>
                  <a:lnTo>
                    <a:pt x="7" y="5"/>
                  </a:lnTo>
                  <a:lnTo>
                    <a:pt x="6" y="5"/>
                  </a:lnTo>
                  <a:lnTo>
                    <a:pt x="6" y="5"/>
                  </a:lnTo>
                  <a:lnTo>
                    <a:pt x="5" y="5"/>
                  </a:lnTo>
                  <a:lnTo>
                    <a:pt x="5" y="5"/>
                  </a:lnTo>
                  <a:lnTo>
                    <a:pt x="5" y="5"/>
                  </a:lnTo>
                  <a:lnTo>
                    <a:pt x="6" y="5"/>
                  </a:lnTo>
                  <a:lnTo>
                    <a:pt x="6" y="5"/>
                  </a:lnTo>
                  <a:lnTo>
                    <a:pt x="6" y="4"/>
                  </a:lnTo>
                  <a:lnTo>
                    <a:pt x="7" y="4"/>
                  </a:lnTo>
                  <a:lnTo>
                    <a:pt x="7" y="3"/>
                  </a:lnTo>
                  <a:lnTo>
                    <a:pt x="7" y="3"/>
                  </a:lnTo>
                  <a:lnTo>
                    <a:pt x="7" y="3"/>
                  </a:lnTo>
                  <a:lnTo>
                    <a:pt x="7" y="2"/>
                  </a:lnTo>
                  <a:lnTo>
                    <a:pt x="7" y="1"/>
                  </a:lnTo>
                  <a:lnTo>
                    <a:pt x="7" y="1"/>
                  </a:lnTo>
                  <a:lnTo>
                    <a:pt x="7" y="1"/>
                  </a:lnTo>
                  <a:lnTo>
                    <a:pt x="6" y="1"/>
                  </a:lnTo>
                  <a:lnTo>
                    <a:pt x="6" y="0"/>
                  </a:lnTo>
                  <a:lnTo>
                    <a:pt x="6" y="0"/>
                  </a:lnTo>
                  <a:lnTo>
                    <a:pt x="5" y="0"/>
                  </a:lnTo>
                  <a:lnTo>
                    <a:pt x="5" y="0"/>
                  </a:lnTo>
                  <a:lnTo>
                    <a:pt x="4" y="0"/>
                  </a:lnTo>
                  <a:lnTo>
                    <a:pt x="3" y="0"/>
                  </a:lnTo>
                  <a:lnTo>
                    <a:pt x="3" y="0"/>
                  </a:lnTo>
                  <a:lnTo>
                    <a:pt x="0" y="0"/>
                  </a:lnTo>
                  <a:lnTo>
                    <a:pt x="0" y="1"/>
                  </a:lnTo>
                  <a:lnTo>
                    <a:pt x="1" y="1"/>
                  </a:lnTo>
                  <a:lnTo>
                    <a:pt x="1" y="1"/>
                  </a:lnTo>
                  <a:lnTo>
                    <a:pt x="1" y="1"/>
                  </a:lnTo>
                  <a:lnTo>
                    <a:pt x="1" y="2"/>
                  </a:lnTo>
                  <a:lnTo>
                    <a:pt x="1" y="3"/>
                  </a:lnTo>
                  <a:lnTo>
                    <a:pt x="2" y="8"/>
                  </a:lnTo>
                  <a:lnTo>
                    <a:pt x="2" y="9"/>
                  </a:lnTo>
                  <a:lnTo>
                    <a:pt x="2" y="10"/>
                  </a:lnTo>
                  <a:lnTo>
                    <a:pt x="1" y="10"/>
                  </a:lnTo>
                  <a:lnTo>
                    <a:pt x="1" y="10"/>
                  </a:lnTo>
                  <a:lnTo>
                    <a:pt x="1" y="10"/>
                  </a:lnTo>
                  <a:lnTo>
                    <a:pt x="0" y="10"/>
                  </a:lnTo>
                  <a:lnTo>
                    <a:pt x="0" y="11"/>
                  </a:lnTo>
                  <a:lnTo>
                    <a:pt x="5" y="10"/>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67" name="Freeform 764"/>
            <p:cNvSpPr>
              <a:spLocks/>
            </p:cNvSpPr>
            <p:nvPr/>
          </p:nvSpPr>
          <p:spPr bwMode="auto">
            <a:xfrm>
              <a:off x="1445" y="3481"/>
              <a:ext cx="1" cy="3"/>
            </a:xfrm>
            <a:custGeom>
              <a:avLst/>
              <a:gdLst>
                <a:gd name="T0" fmla="*/ 0 w 1"/>
                <a:gd name="T1" fmla="*/ 0 h 3"/>
                <a:gd name="T2" fmla="*/ 0 w 1"/>
                <a:gd name="T3" fmla="*/ 0 h 3"/>
                <a:gd name="T4" fmla="*/ 0 w 1"/>
                <a:gd name="T5" fmla="*/ 0 h 3"/>
                <a:gd name="T6" fmla="*/ 0 w 1"/>
                <a:gd name="T7" fmla="*/ 0 h 3"/>
                <a:gd name="T8" fmla="*/ 0 w 1"/>
                <a:gd name="T9" fmla="*/ 0 h 3"/>
                <a:gd name="T10" fmla="*/ 0 w 1"/>
                <a:gd name="T11" fmla="*/ 0 h 3"/>
                <a:gd name="T12" fmla="*/ 0 w 1"/>
                <a:gd name="T13" fmla="*/ 0 h 3"/>
                <a:gd name="T14" fmla="*/ 0 w 1"/>
                <a:gd name="T15" fmla="*/ 1 h 3"/>
                <a:gd name="T16" fmla="*/ 0 w 1"/>
                <a:gd name="T17" fmla="*/ 1 h 3"/>
                <a:gd name="T18" fmla="*/ 0 w 1"/>
                <a:gd name="T19" fmla="*/ 1 h 3"/>
                <a:gd name="T20" fmla="*/ 0 w 1"/>
                <a:gd name="T21" fmla="*/ 1 h 3"/>
                <a:gd name="T22" fmla="*/ 0 w 1"/>
                <a:gd name="T23" fmla="*/ 2 h 3"/>
                <a:gd name="T24" fmla="*/ 0 w 1"/>
                <a:gd name="T25" fmla="*/ 2 h 3"/>
                <a:gd name="T26" fmla="*/ 0 w 1"/>
                <a:gd name="T27" fmla="*/ 2 h 3"/>
                <a:gd name="T28" fmla="*/ 0 w 1"/>
                <a:gd name="T29" fmla="*/ 2 h 3"/>
                <a:gd name="T30" fmla="*/ 0 w 1"/>
                <a:gd name="T31" fmla="*/ 2 h 3"/>
                <a:gd name="T32" fmla="*/ 0 w 1"/>
                <a:gd name="T33" fmla="*/ 2 h 3"/>
                <a:gd name="T34" fmla="*/ 0 w 1"/>
                <a:gd name="T35" fmla="*/ 2 h 3"/>
                <a:gd name="T36" fmla="*/ 0 w 1"/>
                <a:gd name="T37" fmla="*/ 2 h 3"/>
                <a:gd name="T38" fmla="*/ 0 w 1"/>
                <a:gd name="T39" fmla="*/ 2 h 3"/>
                <a:gd name="T40" fmla="*/ 0 w 1"/>
                <a:gd name="T41"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 h="3">
                  <a:moveTo>
                    <a:pt x="0" y="0"/>
                  </a:moveTo>
                  <a:lnTo>
                    <a:pt x="0" y="0"/>
                  </a:lnTo>
                  <a:lnTo>
                    <a:pt x="0" y="0"/>
                  </a:lnTo>
                  <a:lnTo>
                    <a:pt x="0" y="0"/>
                  </a:lnTo>
                  <a:lnTo>
                    <a:pt x="0" y="0"/>
                  </a:lnTo>
                  <a:lnTo>
                    <a:pt x="0" y="0"/>
                  </a:lnTo>
                  <a:lnTo>
                    <a:pt x="0" y="0"/>
                  </a:lnTo>
                  <a:lnTo>
                    <a:pt x="0" y="1"/>
                  </a:lnTo>
                  <a:lnTo>
                    <a:pt x="0" y="1"/>
                  </a:lnTo>
                  <a:lnTo>
                    <a:pt x="0" y="1"/>
                  </a:lnTo>
                  <a:lnTo>
                    <a:pt x="0" y="1"/>
                  </a:lnTo>
                  <a:lnTo>
                    <a:pt x="0" y="2"/>
                  </a:lnTo>
                  <a:lnTo>
                    <a:pt x="0" y="2"/>
                  </a:lnTo>
                  <a:lnTo>
                    <a:pt x="0" y="2"/>
                  </a:lnTo>
                  <a:lnTo>
                    <a:pt x="0" y="2"/>
                  </a:lnTo>
                  <a:lnTo>
                    <a:pt x="0" y="2"/>
                  </a:lnTo>
                  <a:lnTo>
                    <a:pt x="0" y="2"/>
                  </a:lnTo>
                  <a:lnTo>
                    <a:pt x="0" y="2"/>
                  </a:lnTo>
                  <a:lnTo>
                    <a:pt x="0" y="2"/>
                  </a:lnTo>
                  <a:lnTo>
                    <a:pt x="0" y="2"/>
                  </a:lnTo>
                  <a:lnTo>
                    <a:pt x="0" y="0"/>
                  </a:lnTo>
                </a:path>
              </a:pathLst>
            </a:custGeom>
            <a:solidFill>
              <a:srgbClr val="B2B2B2"/>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68" name="Freeform 765"/>
            <p:cNvSpPr>
              <a:spLocks/>
            </p:cNvSpPr>
            <p:nvPr/>
          </p:nvSpPr>
          <p:spPr bwMode="auto">
            <a:xfrm>
              <a:off x="1444" y="3473"/>
              <a:ext cx="2" cy="3"/>
            </a:xfrm>
            <a:custGeom>
              <a:avLst/>
              <a:gdLst>
                <a:gd name="T0" fmla="*/ 0 w 2"/>
                <a:gd name="T1" fmla="*/ 2 h 3"/>
                <a:gd name="T2" fmla="*/ 0 w 2"/>
                <a:gd name="T3" fmla="*/ 1 h 3"/>
                <a:gd name="T4" fmla="*/ 0 w 2"/>
                <a:gd name="T5" fmla="*/ 0 h 3"/>
                <a:gd name="T6" fmla="*/ 0 w 2"/>
                <a:gd name="T7" fmla="*/ 0 h 3"/>
                <a:gd name="T8" fmla="*/ 0 w 2"/>
                <a:gd name="T9" fmla="*/ 0 h 3"/>
                <a:gd name="T10" fmla="*/ 0 w 2"/>
                <a:gd name="T11" fmla="*/ 0 h 3"/>
                <a:gd name="T12" fmla="*/ 0 w 2"/>
                <a:gd name="T13" fmla="*/ 0 h 3"/>
                <a:gd name="T14" fmla="*/ 1 w 2"/>
                <a:gd name="T15" fmla="*/ 0 h 3"/>
                <a:gd name="T16" fmla="*/ 1 w 2"/>
                <a:gd name="T17" fmla="*/ 0 h 3"/>
                <a:gd name="T18" fmla="*/ 1 w 2"/>
                <a:gd name="T19" fmla="*/ 0 h 3"/>
                <a:gd name="T20" fmla="*/ 1 w 2"/>
                <a:gd name="T21" fmla="*/ 1 h 3"/>
                <a:gd name="T22" fmla="*/ 1 w 2"/>
                <a:gd name="T23" fmla="*/ 1 h 3"/>
                <a:gd name="T24" fmla="*/ 1 w 2"/>
                <a:gd name="T25" fmla="*/ 1 h 3"/>
                <a:gd name="T26" fmla="*/ 1 w 2"/>
                <a:gd name="T27" fmla="*/ 1 h 3"/>
                <a:gd name="T28" fmla="*/ 1 w 2"/>
                <a:gd name="T29" fmla="*/ 1 h 3"/>
                <a:gd name="T30" fmla="*/ 1 w 2"/>
                <a:gd name="T31" fmla="*/ 2 h 3"/>
                <a:gd name="T32" fmla="*/ 1 w 2"/>
                <a:gd name="T33" fmla="*/ 2 h 3"/>
                <a:gd name="T34" fmla="*/ 1 w 2"/>
                <a:gd name="T35" fmla="*/ 2 h 3"/>
                <a:gd name="T36" fmla="*/ 0 w 2"/>
                <a:gd name="T37" fmla="*/ 2 h 3"/>
                <a:gd name="T38" fmla="*/ 0 w 2"/>
                <a:gd name="T39" fmla="*/ 2 h 3"/>
                <a:gd name="T40" fmla="*/ 0 w 2"/>
                <a:gd name="T41" fmla="*/ 2 h 3"/>
                <a:gd name="T42" fmla="*/ 0 w 2"/>
                <a:gd name="T43" fmla="*/ 2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 h="3">
                  <a:moveTo>
                    <a:pt x="0" y="2"/>
                  </a:moveTo>
                  <a:lnTo>
                    <a:pt x="0" y="1"/>
                  </a:lnTo>
                  <a:lnTo>
                    <a:pt x="0" y="0"/>
                  </a:lnTo>
                  <a:lnTo>
                    <a:pt x="0" y="0"/>
                  </a:lnTo>
                  <a:lnTo>
                    <a:pt x="0" y="0"/>
                  </a:lnTo>
                  <a:lnTo>
                    <a:pt x="0" y="0"/>
                  </a:lnTo>
                  <a:lnTo>
                    <a:pt x="0" y="0"/>
                  </a:lnTo>
                  <a:lnTo>
                    <a:pt x="1" y="0"/>
                  </a:lnTo>
                  <a:lnTo>
                    <a:pt x="1" y="0"/>
                  </a:lnTo>
                  <a:lnTo>
                    <a:pt x="1" y="0"/>
                  </a:lnTo>
                  <a:lnTo>
                    <a:pt x="1" y="1"/>
                  </a:lnTo>
                  <a:lnTo>
                    <a:pt x="1" y="1"/>
                  </a:lnTo>
                  <a:lnTo>
                    <a:pt x="1" y="1"/>
                  </a:lnTo>
                  <a:lnTo>
                    <a:pt x="1" y="1"/>
                  </a:lnTo>
                  <a:lnTo>
                    <a:pt x="1" y="1"/>
                  </a:lnTo>
                  <a:lnTo>
                    <a:pt x="1" y="2"/>
                  </a:lnTo>
                  <a:lnTo>
                    <a:pt x="1" y="2"/>
                  </a:lnTo>
                  <a:lnTo>
                    <a:pt x="1" y="2"/>
                  </a:lnTo>
                  <a:lnTo>
                    <a:pt x="0" y="2"/>
                  </a:lnTo>
                  <a:lnTo>
                    <a:pt x="0" y="2"/>
                  </a:lnTo>
                  <a:lnTo>
                    <a:pt x="0" y="2"/>
                  </a:lnTo>
                  <a:lnTo>
                    <a:pt x="0" y="2"/>
                  </a:lnTo>
                </a:path>
              </a:pathLst>
            </a:custGeom>
            <a:solidFill>
              <a:srgbClr val="B2B2B2"/>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69" name="Freeform 766"/>
            <p:cNvSpPr>
              <a:spLocks/>
            </p:cNvSpPr>
            <p:nvPr/>
          </p:nvSpPr>
          <p:spPr bwMode="auto">
            <a:xfrm>
              <a:off x="1455" y="3473"/>
              <a:ext cx="11" cy="12"/>
            </a:xfrm>
            <a:custGeom>
              <a:avLst/>
              <a:gdLst>
                <a:gd name="T0" fmla="*/ 8 w 11"/>
                <a:gd name="T1" fmla="*/ 7 h 12"/>
                <a:gd name="T2" fmla="*/ 8 w 11"/>
                <a:gd name="T3" fmla="*/ 8 h 12"/>
                <a:gd name="T4" fmla="*/ 8 w 11"/>
                <a:gd name="T5" fmla="*/ 10 h 12"/>
                <a:gd name="T6" fmla="*/ 7 w 11"/>
                <a:gd name="T7" fmla="*/ 10 h 12"/>
                <a:gd name="T8" fmla="*/ 6 w 11"/>
                <a:gd name="T9" fmla="*/ 10 h 12"/>
                <a:gd name="T10" fmla="*/ 4 w 11"/>
                <a:gd name="T11" fmla="*/ 10 h 12"/>
                <a:gd name="T12" fmla="*/ 4 w 11"/>
                <a:gd name="T13" fmla="*/ 10 h 12"/>
                <a:gd name="T14" fmla="*/ 3 w 11"/>
                <a:gd name="T15" fmla="*/ 9 h 12"/>
                <a:gd name="T16" fmla="*/ 3 w 11"/>
                <a:gd name="T17" fmla="*/ 8 h 12"/>
                <a:gd name="T18" fmla="*/ 3 w 11"/>
                <a:gd name="T19" fmla="*/ 7 h 12"/>
                <a:gd name="T20" fmla="*/ 3 w 11"/>
                <a:gd name="T21" fmla="*/ 1 h 12"/>
                <a:gd name="T22" fmla="*/ 3 w 11"/>
                <a:gd name="T23" fmla="*/ 1 h 12"/>
                <a:gd name="T24" fmla="*/ 4 w 11"/>
                <a:gd name="T25" fmla="*/ 0 h 12"/>
                <a:gd name="T26" fmla="*/ 0 w 11"/>
                <a:gd name="T27" fmla="*/ 0 h 12"/>
                <a:gd name="T28" fmla="*/ 1 w 11"/>
                <a:gd name="T29" fmla="*/ 1 h 12"/>
                <a:gd name="T30" fmla="*/ 1 w 11"/>
                <a:gd name="T31" fmla="*/ 2 h 12"/>
                <a:gd name="T32" fmla="*/ 1 w 11"/>
                <a:gd name="T33" fmla="*/ 8 h 12"/>
                <a:gd name="T34" fmla="*/ 1 w 11"/>
                <a:gd name="T35" fmla="*/ 9 h 12"/>
                <a:gd name="T36" fmla="*/ 2 w 11"/>
                <a:gd name="T37" fmla="*/ 10 h 12"/>
                <a:gd name="T38" fmla="*/ 3 w 11"/>
                <a:gd name="T39" fmla="*/ 11 h 12"/>
                <a:gd name="T40" fmla="*/ 4 w 11"/>
                <a:gd name="T41" fmla="*/ 11 h 12"/>
                <a:gd name="T42" fmla="*/ 6 w 11"/>
                <a:gd name="T43" fmla="*/ 11 h 12"/>
                <a:gd name="T44" fmla="*/ 7 w 11"/>
                <a:gd name="T45" fmla="*/ 11 h 12"/>
                <a:gd name="T46" fmla="*/ 8 w 11"/>
                <a:gd name="T47" fmla="*/ 10 h 12"/>
                <a:gd name="T48" fmla="*/ 8 w 11"/>
                <a:gd name="T49" fmla="*/ 9 h 12"/>
                <a:gd name="T50" fmla="*/ 9 w 11"/>
                <a:gd name="T51" fmla="*/ 8 h 12"/>
                <a:gd name="T52" fmla="*/ 9 w 11"/>
                <a:gd name="T53" fmla="*/ 3 h 12"/>
                <a:gd name="T54" fmla="*/ 9 w 11"/>
                <a:gd name="T55" fmla="*/ 1 h 12"/>
                <a:gd name="T56" fmla="*/ 10 w 11"/>
                <a:gd name="T57" fmla="*/ 1 h 12"/>
                <a:gd name="T58" fmla="*/ 7 w 11"/>
                <a:gd name="T59" fmla="*/ 0 h 12"/>
                <a:gd name="T60" fmla="*/ 8 w 11"/>
                <a:gd name="T61" fmla="*/ 1 h 12"/>
                <a:gd name="T62" fmla="*/ 8 w 11"/>
                <a:gd name="T63" fmla="*/ 1 h 12"/>
                <a:gd name="T64" fmla="*/ 8 w 11"/>
                <a:gd name="T65" fmla="*/ 3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 h="12">
                  <a:moveTo>
                    <a:pt x="8" y="6"/>
                  </a:moveTo>
                  <a:lnTo>
                    <a:pt x="8" y="7"/>
                  </a:lnTo>
                  <a:lnTo>
                    <a:pt x="8" y="8"/>
                  </a:lnTo>
                  <a:lnTo>
                    <a:pt x="8" y="8"/>
                  </a:lnTo>
                  <a:lnTo>
                    <a:pt x="8" y="9"/>
                  </a:lnTo>
                  <a:lnTo>
                    <a:pt x="8" y="10"/>
                  </a:lnTo>
                  <a:lnTo>
                    <a:pt x="7" y="10"/>
                  </a:lnTo>
                  <a:lnTo>
                    <a:pt x="7" y="10"/>
                  </a:lnTo>
                  <a:lnTo>
                    <a:pt x="6" y="10"/>
                  </a:lnTo>
                  <a:lnTo>
                    <a:pt x="6" y="10"/>
                  </a:lnTo>
                  <a:lnTo>
                    <a:pt x="5" y="10"/>
                  </a:lnTo>
                  <a:lnTo>
                    <a:pt x="4" y="10"/>
                  </a:lnTo>
                  <a:lnTo>
                    <a:pt x="4" y="10"/>
                  </a:lnTo>
                  <a:lnTo>
                    <a:pt x="4" y="10"/>
                  </a:lnTo>
                  <a:lnTo>
                    <a:pt x="3" y="10"/>
                  </a:lnTo>
                  <a:lnTo>
                    <a:pt x="3" y="9"/>
                  </a:lnTo>
                  <a:lnTo>
                    <a:pt x="3" y="8"/>
                  </a:lnTo>
                  <a:lnTo>
                    <a:pt x="3" y="8"/>
                  </a:lnTo>
                  <a:lnTo>
                    <a:pt x="3" y="8"/>
                  </a:lnTo>
                  <a:lnTo>
                    <a:pt x="3" y="7"/>
                  </a:lnTo>
                  <a:lnTo>
                    <a:pt x="3" y="2"/>
                  </a:lnTo>
                  <a:lnTo>
                    <a:pt x="3" y="1"/>
                  </a:lnTo>
                  <a:lnTo>
                    <a:pt x="3" y="1"/>
                  </a:lnTo>
                  <a:lnTo>
                    <a:pt x="3" y="1"/>
                  </a:lnTo>
                  <a:lnTo>
                    <a:pt x="4" y="1"/>
                  </a:lnTo>
                  <a:lnTo>
                    <a:pt x="4" y="0"/>
                  </a:lnTo>
                  <a:lnTo>
                    <a:pt x="4" y="0"/>
                  </a:lnTo>
                  <a:lnTo>
                    <a:pt x="0" y="0"/>
                  </a:lnTo>
                  <a:lnTo>
                    <a:pt x="1" y="1"/>
                  </a:lnTo>
                  <a:lnTo>
                    <a:pt x="1" y="1"/>
                  </a:lnTo>
                  <a:lnTo>
                    <a:pt x="1" y="1"/>
                  </a:lnTo>
                  <a:lnTo>
                    <a:pt x="1" y="2"/>
                  </a:lnTo>
                  <a:lnTo>
                    <a:pt x="1" y="7"/>
                  </a:lnTo>
                  <a:lnTo>
                    <a:pt x="1" y="8"/>
                  </a:lnTo>
                  <a:lnTo>
                    <a:pt x="1" y="8"/>
                  </a:lnTo>
                  <a:lnTo>
                    <a:pt x="1" y="9"/>
                  </a:lnTo>
                  <a:lnTo>
                    <a:pt x="2" y="10"/>
                  </a:lnTo>
                  <a:lnTo>
                    <a:pt x="2" y="10"/>
                  </a:lnTo>
                  <a:lnTo>
                    <a:pt x="3" y="10"/>
                  </a:lnTo>
                  <a:lnTo>
                    <a:pt x="3" y="11"/>
                  </a:lnTo>
                  <a:lnTo>
                    <a:pt x="4" y="11"/>
                  </a:lnTo>
                  <a:lnTo>
                    <a:pt x="4" y="11"/>
                  </a:lnTo>
                  <a:lnTo>
                    <a:pt x="5" y="11"/>
                  </a:lnTo>
                  <a:lnTo>
                    <a:pt x="6" y="11"/>
                  </a:lnTo>
                  <a:lnTo>
                    <a:pt x="6" y="11"/>
                  </a:lnTo>
                  <a:lnTo>
                    <a:pt x="7" y="11"/>
                  </a:lnTo>
                  <a:lnTo>
                    <a:pt x="7" y="10"/>
                  </a:lnTo>
                  <a:lnTo>
                    <a:pt x="8" y="10"/>
                  </a:lnTo>
                  <a:lnTo>
                    <a:pt x="8" y="10"/>
                  </a:lnTo>
                  <a:lnTo>
                    <a:pt x="8" y="9"/>
                  </a:lnTo>
                  <a:lnTo>
                    <a:pt x="9" y="8"/>
                  </a:lnTo>
                  <a:lnTo>
                    <a:pt x="9" y="8"/>
                  </a:lnTo>
                  <a:lnTo>
                    <a:pt x="9" y="7"/>
                  </a:lnTo>
                  <a:lnTo>
                    <a:pt x="9" y="3"/>
                  </a:lnTo>
                  <a:lnTo>
                    <a:pt x="9" y="2"/>
                  </a:lnTo>
                  <a:lnTo>
                    <a:pt x="9" y="1"/>
                  </a:lnTo>
                  <a:lnTo>
                    <a:pt x="9" y="1"/>
                  </a:lnTo>
                  <a:lnTo>
                    <a:pt x="10" y="1"/>
                  </a:lnTo>
                  <a:lnTo>
                    <a:pt x="10" y="0"/>
                  </a:lnTo>
                  <a:lnTo>
                    <a:pt x="7" y="0"/>
                  </a:lnTo>
                  <a:lnTo>
                    <a:pt x="7" y="1"/>
                  </a:lnTo>
                  <a:lnTo>
                    <a:pt x="8" y="1"/>
                  </a:lnTo>
                  <a:lnTo>
                    <a:pt x="8" y="1"/>
                  </a:lnTo>
                  <a:lnTo>
                    <a:pt x="8" y="1"/>
                  </a:lnTo>
                  <a:lnTo>
                    <a:pt x="8" y="2"/>
                  </a:lnTo>
                  <a:lnTo>
                    <a:pt x="8" y="3"/>
                  </a:lnTo>
                  <a:lnTo>
                    <a:pt x="8" y="6"/>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70" name="Freeform 767"/>
            <p:cNvSpPr>
              <a:spLocks/>
            </p:cNvSpPr>
            <p:nvPr/>
          </p:nvSpPr>
          <p:spPr bwMode="auto">
            <a:xfrm>
              <a:off x="1472" y="3474"/>
              <a:ext cx="7" cy="13"/>
            </a:xfrm>
            <a:custGeom>
              <a:avLst/>
              <a:gdLst>
                <a:gd name="T0" fmla="*/ 5 w 7"/>
                <a:gd name="T1" fmla="*/ 1 h 13"/>
                <a:gd name="T2" fmla="*/ 4 w 7"/>
                <a:gd name="T3" fmla="*/ 0 h 13"/>
                <a:gd name="T4" fmla="*/ 3 w 7"/>
                <a:gd name="T5" fmla="*/ 0 h 13"/>
                <a:gd name="T6" fmla="*/ 2 w 7"/>
                <a:gd name="T7" fmla="*/ 0 h 13"/>
                <a:gd name="T8" fmla="*/ 1 w 7"/>
                <a:gd name="T9" fmla="*/ 1 h 13"/>
                <a:gd name="T10" fmla="*/ 1 w 7"/>
                <a:gd name="T11" fmla="*/ 2 h 13"/>
                <a:gd name="T12" fmla="*/ 1 w 7"/>
                <a:gd name="T13" fmla="*/ 3 h 13"/>
                <a:gd name="T14" fmla="*/ 1 w 7"/>
                <a:gd name="T15" fmla="*/ 5 h 13"/>
                <a:gd name="T16" fmla="*/ 2 w 7"/>
                <a:gd name="T17" fmla="*/ 5 h 13"/>
                <a:gd name="T18" fmla="*/ 3 w 7"/>
                <a:gd name="T19" fmla="*/ 7 h 13"/>
                <a:gd name="T20" fmla="*/ 4 w 7"/>
                <a:gd name="T21" fmla="*/ 7 h 13"/>
                <a:gd name="T22" fmla="*/ 5 w 7"/>
                <a:gd name="T23" fmla="*/ 9 h 13"/>
                <a:gd name="T24" fmla="*/ 5 w 7"/>
                <a:gd name="T25" fmla="*/ 10 h 13"/>
                <a:gd name="T26" fmla="*/ 4 w 7"/>
                <a:gd name="T27" fmla="*/ 11 h 13"/>
                <a:gd name="T28" fmla="*/ 3 w 7"/>
                <a:gd name="T29" fmla="*/ 11 h 13"/>
                <a:gd name="T30" fmla="*/ 2 w 7"/>
                <a:gd name="T31" fmla="*/ 10 h 13"/>
                <a:gd name="T32" fmla="*/ 1 w 7"/>
                <a:gd name="T33" fmla="*/ 9 h 13"/>
                <a:gd name="T34" fmla="*/ 1 w 7"/>
                <a:gd name="T35" fmla="*/ 8 h 13"/>
                <a:gd name="T36" fmla="*/ 0 w 7"/>
                <a:gd name="T37" fmla="*/ 11 h 13"/>
                <a:gd name="T38" fmla="*/ 1 w 7"/>
                <a:gd name="T39" fmla="*/ 11 h 13"/>
                <a:gd name="T40" fmla="*/ 2 w 7"/>
                <a:gd name="T41" fmla="*/ 11 h 13"/>
                <a:gd name="T42" fmla="*/ 2 w 7"/>
                <a:gd name="T43" fmla="*/ 11 h 13"/>
                <a:gd name="T44" fmla="*/ 3 w 7"/>
                <a:gd name="T45" fmla="*/ 12 h 13"/>
                <a:gd name="T46" fmla="*/ 4 w 7"/>
                <a:gd name="T47" fmla="*/ 11 h 13"/>
                <a:gd name="T48" fmla="*/ 5 w 7"/>
                <a:gd name="T49" fmla="*/ 11 h 13"/>
                <a:gd name="T50" fmla="*/ 6 w 7"/>
                <a:gd name="T51" fmla="*/ 9 h 13"/>
                <a:gd name="T52" fmla="*/ 6 w 7"/>
                <a:gd name="T53" fmla="*/ 8 h 13"/>
                <a:gd name="T54" fmla="*/ 6 w 7"/>
                <a:gd name="T55" fmla="*/ 7 h 13"/>
                <a:gd name="T56" fmla="*/ 5 w 7"/>
                <a:gd name="T57" fmla="*/ 5 h 13"/>
                <a:gd name="T58" fmla="*/ 4 w 7"/>
                <a:gd name="T59" fmla="*/ 5 h 13"/>
                <a:gd name="T60" fmla="*/ 3 w 7"/>
                <a:gd name="T61" fmla="*/ 4 h 13"/>
                <a:gd name="T62" fmla="*/ 2 w 7"/>
                <a:gd name="T63" fmla="*/ 4 h 13"/>
                <a:gd name="T64" fmla="*/ 2 w 7"/>
                <a:gd name="T65" fmla="*/ 3 h 13"/>
                <a:gd name="T66" fmla="*/ 2 w 7"/>
                <a:gd name="T67" fmla="*/ 2 h 13"/>
                <a:gd name="T68" fmla="*/ 2 w 7"/>
                <a:gd name="T69" fmla="*/ 1 h 13"/>
                <a:gd name="T70" fmla="*/ 3 w 7"/>
                <a:gd name="T71" fmla="*/ 1 h 13"/>
                <a:gd name="T72" fmla="*/ 4 w 7"/>
                <a:gd name="T73" fmla="*/ 1 h 13"/>
                <a:gd name="T74" fmla="*/ 5 w 7"/>
                <a:gd name="T75" fmla="*/ 1 h 13"/>
                <a:gd name="T76" fmla="*/ 5 w 7"/>
                <a:gd name="T77" fmla="*/ 3 h 13"/>
                <a:gd name="T78" fmla="*/ 6 w 7"/>
                <a:gd name="T79" fmla="*/ 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 h="13">
                  <a:moveTo>
                    <a:pt x="6" y="1"/>
                  </a:moveTo>
                  <a:lnTo>
                    <a:pt x="5" y="1"/>
                  </a:lnTo>
                  <a:lnTo>
                    <a:pt x="5" y="0"/>
                  </a:lnTo>
                  <a:lnTo>
                    <a:pt x="4" y="0"/>
                  </a:lnTo>
                  <a:lnTo>
                    <a:pt x="4" y="0"/>
                  </a:lnTo>
                  <a:lnTo>
                    <a:pt x="3" y="0"/>
                  </a:lnTo>
                  <a:lnTo>
                    <a:pt x="3" y="0"/>
                  </a:lnTo>
                  <a:lnTo>
                    <a:pt x="2" y="0"/>
                  </a:lnTo>
                  <a:lnTo>
                    <a:pt x="2" y="1"/>
                  </a:lnTo>
                  <a:lnTo>
                    <a:pt x="1" y="1"/>
                  </a:lnTo>
                  <a:lnTo>
                    <a:pt x="1" y="2"/>
                  </a:lnTo>
                  <a:lnTo>
                    <a:pt x="1" y="2"/>
                  </a:lnTo>
                  <a:lnTo>
                    <a:pt x="1" y="3"/>
                  </a:lnTo>
                  <a:lnTo>
                    <a:pt x="1" y="3"/>
                  </a:lnTo>
                  <a:lnTo>
                    <a:pt x="1" y="4"/>
                  </a:lnTo>
                  <a:lnTo>
                    <a:pt x="1" y="5"/>
                  </a:lnTo>
                  <a:lnTo>
                    <a:pt x="2" y="5"/>
                  </a:lnTo>
                  <a:lnTo>
                    <a:pt x="2" y="5"/>
                  </a:lnTo>
                  <a:lnTo>
                    <a:pt x="2" y="6"/>
                  </a:lnTo>
                  <a:lnTo>
                    <a:pt x="3" y="7"/>
                  </a:lnTo>
                  <a:lnTo>
                    <a:pt x="4" y="7"/>
                  </a:lnTo>
                  <a:lnTo>
                    <a:pt x="4" y="7"/>
                  </a:lnTo>
                  <a:lnTo>
                    <a:pt x="5" y="8"/>
                  </a:lnTo>
                  <a:lnTo>
                    <a:pt x="5" y="9"/>
                  </a:lnTo>
                  <a:lnTo>
                    <a:pt x="5" y="9"/>
                  </a:lnTo>
                  <a:lnTo>
                    <a:pt x="5" y="10"/>
                  </a:lnTo>
                  <a:lnTo>
                    <a:pt x="4" y="11"/>
                  </a:lnTo>
                  <a:lnTo>
                    <a:pt x="4" y="11"/>
                  </a:lnTo>
                  <a:lnTo>
                    <a:pt x="3" y="11"/>
                  </a:lnTo>
                  <a:lnTo>
                    <a:pt x="3" y="11"/>
                  </a:lnTo>
                  <a:lnTo>
                    <a:pt x="2" y="11"/>
                  </a:lnTo>
                  <a:lnTo>
                    <a:pt x="2" y="10"/>
                  </a:lnTo>
                  <a:lnTo>
                    <a:pt x="1" y="10"/>
                  </a:lnTo>
                  <a:lnTo>
                    <a:pt x="1" y="9"/>
                  </a:lnTo>
                  <a:lnTo>
                    <a:pt x="1" y="9"/>
                  </a:lnTo>
                  <a:lnTo>
                    <a:pt x="1" y="8"/>
                  </a:lnTo>
                  <a:lnTo>
                    <a:pt x="0" y="8"/>
                  </a:lnTo>
                  <a:lnTo>
                    <a:pt x="0" y="11"/>
                  </a:lnTo>
                  <a:lnTo>
                    <a:pt x="1" y="11"/>
                  </a:lnTo>
                  <a:lnTo>
                    <a:pt x="1" y="11"/>
                  </a:lnTo>
                  <a:lnTo>
                    <a:pt x="1" y="11"/>
                  </a:lnTo>
                  <a:lnTo>
                    <a:pt x="2" y="11"/>
                  </a:lnTo>
                  <a:lnTo>
                    <a:pt x="2" y="11"/>
                  </a:lnTo>
                  <a:lnTo>
                    <a:pt x="2" y="11"/>
                  </a:lnTo>
                  <a:lnTo>
                    <a:pt x="3" y="11"/>
                  </a:lnTo>
                  <a:lnTo>
                    <a:pt x="3" y="12"/>
                  </a:lnTo>
                  <a:lnTo>
                    <a:pt x="4" y="12"/>
                  </a:lnTo>
                  <a:lnTo>
                    <a:pt x="4" y="11"/>
                  </a:lnTo>
                  <a:lnTo>
                    <a:pt x="5" y="11"/>
                  </a:lnTo>
                  <a:lnTo>
                    <a:pt x="5" y="11"/>
                  </a:lnTo>
                  <a:lnTo>
                    <a:pt x="6" y="10"/>
                  </a:lnTo>
                  <a:lnTo>
                    <a:pt x="6" y="9"/>
                  </a:lnTo>
                  <a:lnTo>
                    <a:pt x="6" y="9"/>
                  </a:lnTo>
                  <a:lnTo>
                    <a:pt x="6" y="8"/>
                  </a:lnTo>
                  <a:lnTo>
                    <a:pt x="6" y="7"/>
                  </a:lnTo>
                  <a:lnTo>
                    <a:pt x="6" y="7"/>
                  </a:lnTo>
                  <a:lnTo>
                    <a:pt x="5" y="6"/>
                  </a:lnTo>
                  <a:lnTo>
                    <a:pt x="5" y="5"/>
                  </a:lnTo>
                  <a:lnTo>
                    <a:pt x="4" y="5"/>
                  </a:lnTo>
                  <a:lnTo>
                    <a:pt x="4" y="5"/>
                  </a:lnTo>
                  <a:lnTo>
                    <a:pt x="3" y="5"/>
                  </a:lnTo>
                  <a:lnTo>
                    <a:pt x="3" y="4"/>
                  </a:lnTo>
                  <a:lnTo>
                    <a:pt x="3" y="4"/>
                  </a:lnTo>
                  <a:lnTo>
                    <a:pt x="2" y="4"/>
                  </a:lnTo>
                  <a:lnTo>
                    <a:pt x="2" y="3"/>
                  </a:lnTo>
                  <a:lnTo>
                    <a:pt x="2" y="3"/>
                  </a:lnTo>
                  <a:lnTo>
                    <a:pt x="2" y="3"/>
                  </a:lnTo>
                  <a:lnTo>
                    <a:pt x="2" y="2"/>
                  </a:lnTo>
                  <a:lnTo>
                    <a:pt x="2" y="1"/>
                  </a:lnTo>
                  <a:lnTo>
                    <a:pt x="2" y="1"/>
                  </a:lnTo>
                  <a:lnTo>
                    <a:pt x="3" y="1"/>
                  </a:lnTo>
                  <a:lnTo>
                    <a:pt x="3" y="1"/>
                  </a:lnTo>
                  <a:lnTo>
                    <a:pt x="4" y="1"/>
                  </a:lnTo>
                  <a:lnTo>
                    <a:pt x="4" y="1"/>
                  </a:lnTo>
                  <a:lnTo>
                    <a:pt x="4" y="1"/>
                  </a:lnTo>
                  <a:lnTo>
                    <a:pt x="5" y="1"/>
                  </a:lnTo>
                  <a:lnTo>
                    <a:pt x="5" y="2"/>
                  </a:lnTo>
                  <a:lnTo>
                    <a:pt x="5" y="3"/>
                  </a:lnTo>
                  <a:lnTo>
                    <a:pt x="6" y="3"/>
                  </a:lnTo>
                  <a:lnTo>
                    <a:pt x="6" y="3"/>
                  </a:lnTo>
                  <a:lnTo>
                    <a:pt x="6" y="1"/>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71" name="Freeform 768"/>
            <p:cNvSpPr>
              <a:spLocks/>
            </p:cNvSpPr>
            <p:nvPr/>
          </p:nvSpPr>
          <p:spPr bwMode="auto">
            <a:xfrm>
              <a:off x="1498" y="3478"/>
              <a:ext cx="12" cy="14"/>
            </a:xfrm>
            <a:custGeom>
              <a:avLst/>
              <a:gdLst>
                <a:gd name="T0" fmla="*/ 7 w 12"/>
                <a:gd name="T1" fmla="*/ 10 h 14"/>
                <a:gd name="T2" fmla="*/ 6 w 12"/>
                <a:gd name="T3" fmla="*/ 10 h 14"/>
                <a:gd name="T4" fmla="*/ 6 w 12"/>
                <a:gd name="T5" fmla="*/ 11 h 14"/>
                <a:gd name="T6" fmla="*/ 5 w 12"/>
                <a:gd name="T7" fmla="*/ 12 h 14"/>
                <a:gd name="T8" fmla="*/ 5 w 12"/>
                <a:gd name="T9" fmla="*/ 12 h 14"/>
                <a:gd name="T10" fmla="*/ 3 w 12"/>
                <a:gd name="T11" fmla="*/ 12 h 14"/>
                <a:gd name="T12" fmla="*/ 3 w 12"/>
                <a:gd name="T13" fmla="*/ 12 h 14"/>
                <a:gd name="T14" fmla="*/ 2 w 12"/>
                <a:gd name="T15" fmla="*/ 11 h 14"/>
                <a:gd name="T16" fmla="*/ 1 w 12"/>
                <a:gd name="T17" fmla="*/ 10 h 14"/>
                <a:gd name="T18" fmla="*/ 1 w 12"/>
                <a:gd name="T19" fmla="*/ 9 h 14"/>
                <a:gd name="T20" fmla="*/ 1 w 12"/>
                <a:gd name="T21" fmla="*/ 8 h 14"/>
                <a:gd name="T22" fmla="*/ 3 w 12"/>
                <a:gd name="T23" fmla="*/ 3 h 14"/>
                <a:gd name="T24" fmla="*/ 3 w 12"/>
                <a:gd name="T25" fmla="*/ 2 h 14"/>
                <a:gd name="T26" fmla="*/ 4 w 12"/>
                <a:gd name="T27" fmla="*/ 1 h 14"/>
                <a:gd name="T28" fmla="*/ 5 w 12"/>
                <a:gd name="T29" fmla="*/ 1 h 14"/>
                <a:gd name="T30" fmla="*/ 1 w 12"/>
                <a:gd name="T31" fmla="*/ 1 h 14"/>
                <a:gd name="T32" fmla="*/ 2 w 12"/>
                <a:gd name="T33" fmla="*/ 1 h 14"/>
                <a:gd name="T34" fmla="*/ 1 w 12"/>
                <a:gd name="T35" fmla="*/ 2 h 14"/>
                <a:gd name="T36" fmla="*/ 0 w 12"/>
                <a:gd name="T37" fmla="*/ 8 h 14"/>
                <a:gd name="T38" fmla="*/ 0 w 12"/>
                <a:gd name="T39" fmla="*/ 9 h 14"/>
                <a:gd name="T40" fmla="*/ 0 w 12"/>
                <a:gd name="T41" fmla="*/ 10 h 14"/>
                <a:gd name="T42" fmla="*/ 1 w 12"/>
                <a:gd name="T43" fmla="*/ 11 h 14"/>
                <a:gd name="T44" fmla="*/ 1 w 12"/>
                <a:gd name="T45" fmla="*/ 12 h 14"/>
                <a:gd name="T46" fmla="*/ 2 w 12"/>
                <a:gd name="T47" fmla="*/ 12 h 14"/>
                <a:gd name="T48" fmla="*/ 3 w 12"/>
                <a:gd name="T49" fmla="*/ 13 h 14"/>
                <a:gd name="T50" fmla="*/ 4 w 12"/>
                <a:gd name="T51" fmla="*/ 13 h 14"/>
                <a:gd name="T52" fmla="*/ 5 w 12"/>
                <a:gd name="T53" fmla="*/ 13 h 14"/>
                <a:gd name="T54" fmla="*/ 6 w 12"/>
                <a:gd name="T55" fmla="*/ 12 h 14"/>
                <a:gd name="T56" fmla="*/ 6 w 12"/>
                <a:gd name="T57" fmla="*/ 12 h 14"/>
                <a:gd name="T58" fmla="*/ 7 w 12"/>
                <a:gd name="T59" fmla="*/ 10 h 14"/>
                <a:gd name="T60" fmla="*/ 9 w 12"/>
                <a:gd name="T61" fmla="*/ 5 h 14"/>
                <a:gd name="T62" fmla="*/ 9 w 12"/>
                <a:gd name="T63" fmla="*/ 4 h 14"/>
                <a:gd name="T64" fmla="*/ 10 w 12"/>
                <a:gd name="T65" fmla="*/ 3 h 14"/>
                <a:gd name="T66" fmla="*/ 11 w 12"/>
                <a:gd name="T67" fmla="*/ 3 h 14"/>
                <a:gd name="T68" fmla="*/ 8 w 12"/>
                <a:gd name="T69" fmla="*/ 3 h 14"/>
                <a:gd name="T70" fmla="*/ 8 w 12"/>
                <a:gd name="T71" fmla="*/ 3 h 14"/>
                <a:gd name="T72" fmla="*/ 8 w 12"/>
                <a:gd name="T73" fmla="*/ 5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 h="14">
                  <a:moveTo>
                    <a:pt x="7" y="9"/>
                  </a:moveTo>
                  <a:lnTo>
                    <a:pt x="7" y="10"/>
                  </a:lnTo>
                  <a:lnTo>
                    <a:pt x="6" y="10"/>
                  </a:lnTo>
                  <a:lnTo>
                    <a:pt x="6" y="10"/>
                  </a:lnTo>
                  <a:lnTo>
                    <a:pt x="6" y="11"/>
                  </a:lnTo>
                  <a:lnTo>
                    <a:pt x="6" y="11"/>
                  </a:lnTo>
                  <a:lnTo>
                    <a:pt x="6" y="12"/>
                  </a:lnTo>
                  <a:lnTo>
                    <a:pt x="5" y="12"/>
                  </a:lnTo>
                  <a:lnTo>
                    <a:pt x="5" y="12"/>
                  </a:lnTo>
                  <a:lnTo>
                    <a:pt x="5" y="12"/>
                  </a:lnTo>
                  <a:lnTo>
                    <a:pt x="4" y="12"/>
                  </a:lnTo>
                  <a:lnTo>
                    <a:pt x="3" y="12"/>
                  </a:lnTo>
                  <a:lnTo>
                    <a:pt x="3" y="12"/>
                  </a:lnTo>
                  <a:lnTo>
                    <a:pt x="3" y="12"/>
                  </a:lnTo>
                  <a:lnTo>
                    <a:pt x="2" y="12"/>
                  </a:lnTo>
                  <a:lnTo>
                    <a:pt x="2" y="11"/>
                  </a:lnTo>
                  <a:lnTo>
                    <a:pt x="1" y="11"/>
                  </a:lnTo>
                  <a:lnTo>
                    <a:pt x="1" y="10"/>
                  </a:lnTo>
                  <a:lnTo>
                    <a:pt x="1" y="10"/>
                  </a:lnTo>
                  <a:lnTo>
                    <a:pt x="1" y="9"/>
                  </a:lnTo>
                  <a:lnTo>
                    <a:pt x="1" y="8"/>
                  </a:lnTo>
                  <a:lnTo>
                    <a:pt x="1" y="8"/>
                  </a:lnTo>
                  <a:lnTo>
                    <a:pt x="3" y="3"/>
                  </a:lnTo>
                  <a:lnTo>
                    <a:pt x="3" y="3"/>
                  </a:lnTo>
                  <a:lnTo>
                    <a:pt x="3" y="3"/>
                  </a:lnTo>
                  <a:lnTo>
                    <a:pt x="3" y="2"/>
                  </a:lnTo>
                  <a:lnTo>
                    <a:pt x="3" y="1"/>
                  </a:lnTo>
                  <a:lnTo>
                    <a:pt x="4" y="1"/>
                  </a:lnTo>
                  <a:lnTo>
                    <a:pt x="5" y="2"/>
                  </a:lnTo>
                  <a:lnTo>
                    <a:pt x="5" y="1"/>
                  </a:lnTo>
                  <a:lnTo>
                    <a:pt x="1" y="0"/>
                  </a:lnTo>
                  <a:lnTo>
                    <a:pt x="1" y="1"/>
                  </a:lnTo>
                  <a:lnTo>
                    <a:pt x="1" y="1"/>
                  </a:lnTo>
                  <a:lnTo>
                    <a:pt x="2" y="1"/>
                  </a:lnTo>
                  <a:lnTo>
                    <a:pt x="2" y="2"/>
                  </a:lnTo>
                  <a:lnTo>
                    <a:pt x="1" y="2"/>
                  </a:lnTo>
                  <a:lnTo>
                    <a:pt x="1" y="3"/>
                  </a:lnTo>
                  <a:lnTo>
                    <a:pt x="0" y="8"/>
                  </a:lnTo>
                  <a:lnTo>
                    <a:pt x="0" y="8"/>
                  </a:lnTo>
                  <a:lnTo>
                    <a:pt x="0" y="9"/>
                  </a:lnTo>
                  <a:lnTo>
                    <a:pt x="0" y="10"/>
                  </a:lnTo>
                  <a:lnTo>
                    <a:pt x="0" y="10"/>
                  </a:lnTo>
                  <a:lnTo>
                    <a:pt x="0" y="11"/>
                  </a:lnTo>
                  <a:lnTo>
                    <a:pt x="1" y="11"/>
                  </a:lnTo>
                  <a:lnTo>
                    <a:pt x="1" y="12"/>
                  </a:lnTo>
                  <a:lnTo>
                    <a:pt x="1" y="12"/>
                  </a:lnTo>
                  <a:lnTo>
                    <a:pt x="1" y="12"/>
                  </a:lnTo>
                  <a:lnTo>
                    <a:pt x="2" y="12"/>
                  </a:lnTo>
                  <a:lnTo>
                    <a:pt x="3" y="12"/>
                  </a:lnTo>
                  <a:lnTo>
                    <a:pt x="3" y="13"/>
                  </a:lnTo>
                  <a:lnTo>
                    <a:pt x="3" y="13"/>
                  </a:lnTo>
                  <a:lnTo>
                    <a:pt x="4" y="13"/>
                  </a:lnTo>
                  <a:lnTo>
                    <a:pt x="5" y="13"/>
                  </a:lnTo>
                  <a:lnTo>
                    <a:pt x="5" y="13"/>
                  </a:lnTo>
                  <a:lnTo>
                    <a:pt x="5" y="12"/>
                  </a:lnTo>
                  <a:lnTo>
                    <a:pt x="6" y="12"/>
                  </a:lnTo>
                  <a:lnTo>
                    <a:pt x="6" y="12"/>
                  </a:lnTo>
                  <a:lnTo>
                    <a:pt x="6" y="12"/>
                  </a:lnTo>
                  <a:lnTo>
                    <a:pt x="7" y="11"/>
                  </a:lnTo>
                  <a:lnTo>
                    <a:pt x="7" y="10"/>
                  </a:lnTo>
                  <a:lnTo>
                    <a:pt x="8" y="10"/>
                  </a:lnTo>
                  <a:lnTo>
                    <a:pt x="9" y="5"/>
                  </a:lnTo>
                  <a:lnTo>
                    <a:pt x="9" y="5"/>
                  </a:lnTo>
                  <a:lnTo>
                    <a:pt x="9" y="4"/>
                  </a:lnTo>
                  <a:lnTo>
                    <a:pt x="10" y="3"/>
                  </a:lnTo>
                  <a:lnTo>
                    <a:pt x="10" y="3"/>
                  </a:lnTo>
                  <a:lnTo>
                    <a:pt x="11" y="3"/>
                  </a:lnTo>
                  <a:lnTo>
                    <a:pt x="11" y="3"/>
                  </a:lnTo>
                  <a:lnTo>
                    <a:pt x="8" y="2"/>
                  </a:lnTo>
                  <a:lnTo>
                    <a:pt x="8" y="3"/>
                  </a:lnTo>
                  <a:lnTo>
                    <a:pt x="8" y="3"/>
                  </a:lnTo>
                  <a:lnTo>
                    <a:pt x="8" y="3"/>
                  </a:lnTo>
                  <a:lnTo>
                    <a:pt x="8" y="4"/>
                  </a:lnTo>
                  <a:lnTo>
                    <a:pt x="8" y="5"/>
                  </a:lnTo>
                  <a:lnTo>
                    <a:pt x="7" y="9"/>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72" name="Freeform 769"/>
            <p:cNvSpPr>
              <a:spLocks/>
            </p:cNvSpPr>
            <p:nvPr/>
          </p:nvSpPr>
          <p:spPr bwMode="auto">
            <a:xfrm>
              <a:off x="1511" y="3483"/>
              <a:ext cx="16" cy="16"/>
            </a:xfrm>
            <a:custGeom>
              <a:avLst/>
              <a:gdLst>
                <a:gd name="T0" fmla="*/ 7 w 16"/>
                <a:gd name="T1" fmla="*/ 1 h 16"/>
                <a:gd name="T2" fmla="*/ 5 w 16"/>
                <a:gd name="T3" fmla="*/ 0 h 16"/>
                <a:gd name="T4" fmla="*/ 5 w 16"/>
                <a:gd name="T5" fmla="*/ 1 h 16"/>
                <a:gd name="T6" fmla="*/ 6 w 16"/>
                <a:gd name="T7" fmla="*/ 1 h 16"/>
                <a:gd name="T8" fmla="*/ 6 w 16"/>
                <a:gd name="T9" fmla="*/ 1 h 16"/>
                <a:gd name="T10" fmla="*/ 6 w 16"/>
                <a:gd name="T11" fmla="*/ 2 h 16"/>
                <a:gd name="T12" fmla="*/ 6 w 16"/>
                <a:gd name="T13" fmla="*/ 3 h 16"/>
                <a:gd name="T14" fmla="*/ 5 w 16"/>
                <a:gd name="T15" fmla="*/ 4 h 16"/>
                <a:gd name="T16" fmla="*/ 3 w 16"/>
                <a:gd name="T17" fmla="*/ 9 h 16"/>
                <a:gd name="T18" fmla="*/ 2 w 16"/>
                <a:gd name="T19" fmla="*/ 9 h 16"/>
                <a:gd name="T20" fmla="*/ 2 w 16"/>
                <a:gd name="T21" fmla="*/ 10 h 16"/>
                <a:gd name="T22" fmla="*/ 2 w 16"/>
                <a:gd name="T23" fmla="*/ 11 h 16"/>
                <a:gd name="T24" fmla="*/ 1 w 16"/>
                <a:gd name="T25" fmla="*/ 11 h 16"/>
                <a:gd name="T26" fmla="*/ 1 w 16"/>
                <a:gd name="T27" fmla="*/ 11 h 16"/>
                <a:gd name="T28" fmla="*/ 1 w 16"/>
                <a:gd name="T29" fmla="*/ 11 h 16"/>
                <a:gd name="T30" fmla="*/ 0 w 16"/>
                <a:gd name="T31" fmla="*/ 11 h 16"/>
                <a:gd name="T32" fmla="*/ 0 w 16"/>
                <a:gd name="T33" fmla="*/ 11 h 16"/>
                <a:gd name="T34" fmla="*/ 4 w 16"/>
                <a:gd name="T35" fmla="*/ 13 h 16"/>
                <a:gd name="T36" fmla="*/ 4 w 16"/>
                <a:gd name="T37" fmla="*/ 12 h 16"/>
                <a:gd name="T38" fmla="*/ 3 w 16"/>
                <a:gd name="T39" fmla="*/ 12 h 16"/>
                <a:gd name="T40" fmla="*/ 3 w 16"/>
                <a:gd name="T41" fmla="*/ 11 h 16"/>
                <a:gd name="T42" fmla="*/ 3 w 16"/>
                <a:gd name="T43" fmla="*/ 11 h 16"/>
                <a:gd name="T44" fmla="*/ 3 w 16"/>
                <a:gd name="T45" fmla="*/ 10 h 16"/>
                <a:gd name="T46" fmla="*/ 6 w 16"/>
                <a:gd name="T47" fmla="*/ 3 h 16"/>
                <a:gd name="T48" fmla="*/ 9 w 16"/>
                <a:gd name="T49" fmla="*/ 15 h 16"/>
                <a:gd name="T50" fmla="*/ 9 w 16"/>
                <a:gd name="T51" fmla="*/ 15 h 16"/>
                <a:gd name="T52" fmla="*/ 13 w 16"/>
                <a:gd name="T53" fmla="*/ 6 h 16"/>
                <a:gd name="T54" fmla="*/ 14 w 16"/>
                <a:gd name="T55" fmla="*/ 6 h 16"/>
                <a:gd name="T56" fmla="*/ 14 w 16"/>
                <a:gd name="T57" fmla="*/ 5 h 16"/>
                <a:gd name="T58" fmla="*/ 14 w 16"/>
                <a:gd name="T59" fmla="*/ 5 h 16"/>
                <a:gd name="T60" fmla="*/ 15 w 16"/>
                <a:gd name="T61" fmla="*/ 5 h 16"/>
                <a:gd name="T62" fmla="*/ 15 w 16"/>
                <a:gd name="T63" fmla="*/ 4 h 16"/>
                <a:gd name="T64" fmla="*/ 12 w 16"/>
                <a:gd name="T65" fmla="*/ 3 h 16"/>
                <a:gd name="T66" fmla="*/ 11 w 16"/>
                <a:gd name="T67" fmla="*/ 4 h 16"/>
                <a:gd name="T68" fmla="*/ 12 w 16"/>
                <a:gd name="T69" fmla="*/ 4 h 16"/>
                <a:gd name="T70" fmla="*/ 12 w 16"/>
                <a:gd name="T71" fmla="*/ 4 h 16"/>
                <a:gd name="T72" fmla="*/ 13 w 16"/>
                <a:gd name="T73" fmla="*/ 4 h 16"/>
                <a:gd name="T74" fmla="*/ 13 w 16"/>
                <a:gd name="T75" fmla="*/ 5 h 16"/>
                <a:gd name="T76" fmla="*/ 12 w 16"/>
                <a:gd name="T77" fmla="*/ 6 h 16"/>
                <a:gd name="T78" fmla="*/ 12 w 16"/>
                <a:gd name="T79" fmla="*/ 6 h 16"/>
                <a:gd name="T80" fmla="*/ 10 w 16"/>
                <a:gd name="T81" fmla="*/ 12 h 16"/>
                <a:gd name="T82" fmla="*/ 7 w 16"/>
                <a:gd name="T83" fmla="*/ 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6" h="16">
                  <a:moveTo>
                    <a:pt x="7" y="1"/>
                  </a:moveTo>
                  <a:lnTo>
                    <a:pt x="5" y="0"/>
                  </a:lnTo>
                  <a:lnTo>
                    <a:pt x="5" y="1"/>
                  </a:lnTo>
                  <a:lnTo>
                    <a:pt x="6" y="1"/>
                  </a:lnTo>
                  <a:lnTo>
                    <a:pt x="6" y="1"/>
                  </a:lnTo>
                  <a:lnTo>
                    <a:pt x="6" y="2"/>
                  </a:lnTo>
                  <a:lnTo>
                    <a:pt x="6" y="3"/>
                  </a:lnTo>
                  <a:lnTo>
                    <a:pt x="5" y="4"/>
                  </a:lnTo>
                  <a:lnTo>
                    <a:pt x="3" y="9"/>
                  </a:lnTo>
                  <a:lnTo>
                    <a:pt x="2" y="9"/>
                  </a:lnTo>
                  <a:lnTo>
                    <a:pt x="2" y="10"/>
                  </a:lnTo>
                  <a:lnTo>
                    <a:pt x="2" y="11"/>
                  </a:lnTo>
                  <a:lnTo>
                    <a:pt x="1" y="11"/>
                  </a:lnTo>
                  <a:lnTo>
                    <a:pt x="1" y="11"/>
                  </a:lnTo>
                  <a:lnTo>
                    <a:pt x="1" y="11"/>
                  </a:lnTo>
                  <a:lnTo>
                    <a:pt x="0" y="11"/>
                  </a:lnTo>
                  <a:lnTo>
                    <a:pt x="0" y="11"/>
                  </a:lnTo>
                  <a:lnTo>
                    <a:pt x="4" y="13"/>
                  </a:lnTo>
                  <a:lnTo>
                    <a:pt x="4" y="12"/>
                  </a:lnTo>
                  <a:lnTo>
                    <a:pt x="3" y="12"/>
                  </a:lnTo>
                  <a:lnTo>
                    <a:pt x="3" y="11"/>
                  </a:lnTo>
                  <a:lnTo>
                    <a:pt x="3" y="11"/>
                  </a:lnTo>
                  <a:lnTo>
                    <a:pt x="3" y="10"/>
                  </a:lnTo>
                  <a:lnTo>
                    <a:pt x="6" y="3"/>
                  </a:lnTo>
                  <a:lnTo>
                    <a:pt x="9" y="15"/>
                  </a:lnTo>
                  <a:lnTo>
                    <a:pt x="9" y="15"/>
                  </a:lnTo>
                  <a:lnTo>
                    <a:pt x="13" y="6"/>
                  </a:lnTo>
                  <a:lnTo>
                    <a:pt x="14" y="6"/>
                  </a:lnTo>
                  <a:lnTo>
                    <a:pt x="14" y="5"/>
                  </a:lnTo>
                  <a:lnTo>
                    <a:pt x="14" y="5"/>
                  </a:lnTo>
                  <a:lnTo>
                    <a:pt x="15" y="5"/>
                  </a:lnTo>
                  <a:lnTo>
                    <a:pt x="15" y="4"/>
                  </a:lnTo>
                  <a:lnTo>
                    <a:pt x="12" y="3"/>
                  </a:lnTo>
                  <a:lnTo>
                    <a:pt x="11" y="4"/>
                  </a:lnTo>
                  <a:lnTo>
                    <a:pt x="12" y="4"/>
                  </a:lnTo>
                  <a:lnTo>
                    <a:pt x="12" y="4"/>
                  </a:lnTo>
                  <a:lnTo>
                    <a:pt x="13" y="4"/>
                  </a:lnTo>
                  <a:lnTo>
                    <a:pt x="13" y="5"/>
                  </a:lnTo>
                  <a:lnTo>
                    <a:pt x="12" y="6"/>
                  </a:lnTo>
                  <a:lnTo>
                    <a:pt x="12" y="6"/>
                  </a:lnTo>
                  <a:lnTo>
                    <a:pt x="10" y="12"/>
                  </a:lnTo>
                  <a:lnTo>
                    <a:pt x="7" y="1"/>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73" name="Freeform 770"/>
            <p:cNvSpPr>
              <a:spLocks/>
            </p:cNvSpPr>
            <p:nvPr/>
          </p:nvSpPr>
          <p:spPr bwMode="auto">
            <a:xfrm>
              <a:off x="1531" y="3491"/>
              <a:ext cx="14" cy="15"/>
            </a:xfrm>
            <a:custGeom>
              <a:avLst/>
              <a:gdLst>
                <a:gd name="T0" fmla="*/ 7 w 14"/>
                <a:gd name="T1" fmla="*/ 11 h 15"/>
                <a:gd name="T2" fmla="*/ 6 w 14"/>
                <a:gd name="T3" fmla="*/ 11 h 15"/>
                <a:gd name="T4" fmla="*/ 5 w 14"/>
                <a:gd name="T5" fmla="*/ 13 h 15"/>
                <a:gd name="T6" fmla="*/ 5 w 14"/>
                <a:gd name="T7" fmla="*/ 13 h 15"/>
                <a:gd name="T8" fmla="*/ 3 w 14"/>
                <a:gd name="T9" fmla="*/ 13 h 15"/>
                <a:gd name="T10" fmla="*/ 3 w 14"/>
                <a:gd name="T11" fmla="*/ 13 h 15"/>
                <a:gd name="T12" fmla="*/ 2 w 14"/>
                <a:gd name="T13" fmla="*/ 12 h 15"/>
                <a:gd name="T14" fmla="*/ 1 w 14"/>
                <a:gd name="T15" fmla="*/ 11 h 15"/>
                <a:gd name="T16" fmla="*/ 1 w 14"/>
                <a:gd name="T17" fmla="*/ 10 h 15"/>
                <a:gd name="T18" fmla="*/ 2 w 14"/>
                <a:gd name="T19" fmla="*/ 8 h 15"/>
                <a:gd name="T20" fmla="*/ 4 w 14"/>
                <a:gd name="T21" fmla="*/ 4 h 15"/>
                <a:gd name="T22" fmla="*/ 5 w 14"/>
                <a:gd name="T23" fmla="*/ 3 h 15"/>
                <a:gd name="T24" fmla="*/ 5 w 14"/>
                <a:gd name="T25" fmla="*/ 2 h 15"/>
                <a:gd name="T26" fmla="*/ 6 w 14"/>
                <a:gd name="T27" fmla="*/ 3 h 15"/>
                <a:gd name="T28" fmla="*/ 3 w 14"/>
                <a:gd name="T29" fmla="*/ 0 h 15"/>
                <a:gd name="T30" fmla="*/ 3 w 14"/>
                <a:gd name="T31" fmla="*/ 1 h 15"/>
                <a:gd name="T32" fmla="*/ 3 w 14"/>
                <a:gd name="T33" fmla="*/ 2 h 15"/>
                <a:gd name="T34" fmla="*/ 3 w 14"/>
                <a:gd name="T35" fmla="*/ 3 h 15"/>
                <a:gd name="T36" fmla="*/ 0 w 14"/>
                <a:gd name="T37" fmla="*/ 8 h 15"/>
                <a:gd name="T38" fmla="*/ 0 w 14"/>
                <a:gd name="T39" fmla="*/ 10 h 15"/>
                <a:gd name="T40" fmla="*/ 0 w 14"/>
                <a:gd name="T41" fmla="*/ 11 h 15"/>
                <a:gd name="T42" fmla="*/ 1 w 14"/>
                <a:gd name="T43" fmla="*/ 13 h 15"/>
                <a:gd name="T44" fmla="*/ 2 w 14"/>
                <a:gd name="T45" fmla="*/ 13 h 15"/>
                <a:gd name="T46" fmla="*/ 3 w 14"/>
                <a:gd name="T47" fmla="*/ 13 h 15"/>
                <a:gd name="T48" fmla="*/ 5 w 14"/>
                <a:gd name="T49" fmla="*/ 14 h 15"/>
                <a:gd name="T50" fmla="*/ 5 w 14"/>
                <a:gd name="T51" fmla="*/ 13 h 15"/>
                <a:gd name="T52" fmla="*/ 7 w 14"/>
                <a:gd name="T53" fmla="*/ 13 h 15"/>
                <a:gd name="T54" fmla="*/ 8 w 14"/>
                <a:gd name="T55" fmla="*/ 12 h 15"/>
                <a:gd name="T56" fmla="*/ 10 w 14"/>
                <a:gd name="T57" fmla="*/ 6 h 15"/>
                <a:gd name="T58" fmla="*/ 10 w 14"/>
                <a:gd name="T59" fmla="*/ 6 h 15"/>
                <a:gd name="T60" fmla="*/ 12 w 14"/>
                <a:gd name="T61" fmla="*/ 6 h 15"/>
                <a:gd name="T62" fmla="*/ 13 w 14"/>
                <a:gd name="T63" fmla="*/ 5 h 15"/>
                <a:gd name="T64" fmla="*/ 9 w 14"/>
                <a:gd name="T65" fmla="*/ 4 h 15"/>
                <a:gd name="T66" fmla="*/ 10 w 14"/>
                <a:gd name="T67" fmla="*/ 4 h 15"/>
                <a:gd name="T68" fmla="*/ 10 w 14"/>
                <a:gd name="T69" fmla="*/ 5 h 15"/>
                <a:gd name="T70" fmla="*/ 10 w 14"/>
                <a:gd name="T71" fmla="*/ 6 h 15"/>
                <a:gd name="T72" fmla="*/ 9 w 14"/>
                <a:gd name="T73" fmla="*/ 6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 h="15">
                  <a:moveTo>
                    <a:pt x="8" y="10"/>
                  </a:moveTo>
                  <a:lnTo>
                    <a:pt x="7" y="11"/>
                  </a:lnTo>
                  <a:lnTo>
                    <a:pt x="7" y="11"/>
                  </a:lnTo>
                  <a:lnTo>
                    <a:pt x="6" y="11"/>
                  </a:lnTo>
                  <a:lnTo>
                    <a:pt x="6" y="12"/>
                  </a:lnTo>
                  <a:lnTo>
                    <a:pt x="5" y="13"/>
                  </a:lnTo>
                  <a:lnTo>
                    <a:pt x="5" y="13"/>
                  </a:lnTo>
                  <a:lnTo>
                    <a:pt x="5" y="13"/>
                  </a:lnTo>
                  <a:lnTo>
                    <a:pt x="4" y="13"/>
                  </a:lnTo>
                  <a:lnTo>
                    <a:pt x="3" y="13"/>
                  </a:lnTo>
                  <a:lnTo>
                    <a:pt x="3" y="13"/>
                  </a:lnTo>
                  <a:lnTo>
                    <a:pt x="3" y="13"/>
                  </a:lnTo>
                  <a:lnTo>
                    <a:pt x="2" y="13"/>
                  </a:lnTo>
                  <a:lnTo>
                    <a:pt x="2" y="12"/>
                  </a:lnTo>
                  <a:lnTo>
                    <a:pt x="1" y="12"/>
                  </a:lnTo>
                  <a:lnTo>
                    <a:pt x="1" y="11"/>
                  </a:lnTo>
                  <a:lnTo>
                    <a:pt x="1" y="11"/>
                  </a:lnTo>
                  <a:lnTo>
                    <a:pt x="1" y="10"/>
                  </a:lnTo>
                  <a:lnTo>
                    <a:pt x="1" y="9"/>
                  </a:lnTo>
                  <a:lnTo>
                    <a:pt x="2" y="8"/>
                  </a:lnTo>
                  <a:lnTo>
                    <a:pt x="2" y="8"/>
                  </a:lnTo>
                  <a:lnTo>
                    <a:pt x="4" y="4"/>
                  </a:lnTo>
                  <a:lnTo>
                    <a:pt x="4" y="3"/>
                  </a:lnTo>
                  <a:lnTo>
                    <a:pt x="5" y="3"/>
                  </a:lnTo>
                  <a:lnTo>
                    <a:pt x="5" y="2"/>
                  </a:lnTo>
                  <a:lnTo>
                    <a:pt x="5" y="2"/>
                  </a:lnTo>
                  <a:lnTo>
                    <a:pt x="6" y="2"/>
                  </a:lnTo>
                  <a:lnTo>
                    <a:pt x="6" y="3"/>
                  </a:lnTo>
                  <a:lnTo>
                    <a:pt x="7" y="2"/>
                  </a:lnTo>
                  <a:lnTo>
                    <a:pt x="3" y="0"/>
                  </a:lnTo>
                  <a:lnTo>
                    <a:pt x="3" y="1"/>
                  </a:lnTo>
                  <a:lnTo>
                    <a:pt x="3" y="1"/>
                  </a:lnTo>
                  <a:lnTo>
                    <a:pt x="3" y="1"/>
                  </a:lnTo>
                  <a:lnTo>
                    <a:pt x="3" y="2"/>
                  </a:lnTo>
                  <a:lnTo>
                    <a:pt x="3" y="3"/>
                  </a:lnTo>
                  <a:lnTo>
                    <a:pt x="3" y="3"/>
                  </a:lnTo>
                  <a:lnTo>
                    <a:pt x="0" y="8"/>
                  </a:lnTo>
                  <a:lnTo>
                    <a:pt x="0" y="8"/>
                  </a:lnTo>
                  <a:lnTo>
                    <a:pt x="0" y="9"/>
                  </a:lnTo>
                  <a:lnTo>
                    <a:pt x="0" y="10"/>
                  </a:lnTo>
                  <a:lnTo>
                    <a:pt x="0" y="11"/>
                  </a:lnTo>
                  <a:lnTo>
                    <a:pt x="0" y="11"/>
                  </a:lnTo>
                  <a:lnTo>
                    <a:pt x="1" y="12"/>
                  </a:lnTo>
                  <a:lnTo>
                    <a:pt x="1" y="13"/>
                  </a:lnTo>
                  <a:lnTo>
                    <a:pt x="2" y="13"/>
                  </a:lnTo>
                  <a:lnTo>
                    <a:pt x="2" y="13"/>
                  </a:lnTo>
                  <a:lnTo>
                    <a:pt x="3" y="13"/>
                  </a:lnTo>
                  <a:lnTo>
                    <a:pt x="3" y="13"/>
                  </a:lnTo>
                  <a:lnTo>
                    <a:pt x="4" y="14"/>
                  </a:lnTo>
                  <a:lnTo>
                    <a:pt x="5" y="14"/>
                  </a:lnTo>
                  <a:lnTo>
                    <a:pt x="5" y="13"/>
                  </a:lnTo>
                  <a:lnTo>
                    <a:pt x="5" y="13"/>
                  </a:lnTo>
                  <a:lnTo>
                    <a:pt x="6" y="13"/>
                  </a:lnTo>
                  <a:lnTo>
                    <a:pt x="7" y="13"/>
                  </a:lnTo>
                  <a:lnTo>
                    <a:pt x="7" y="12"/>
                  </a:lnTo>
                  <a:lnTo>
                    <a:pt x="8" y="12"/>
                  </a:lnTo>
                  <a:lnTo>
                    <a:pt x="8" y="11"/>
                  </a:lnTo>
                  <a:lnTo>
                    <a:pt x="10" y="6"/>
                  </a:lnTo>
                  <a:lnTo>
                    <a:pt x="10" y="6"/>
                  </a:lnTo>
                  <a:lnTo>
                    <a:pt x="10" y="6"/>
                  </a:lnTo>
                  <a:lnTo>
                    <a:pt x="11" y="6"/>
                  </a:lnTo>
                  <a:lnTo>
                    <a:pt x="12" y="6"/>
                  </a:lnTo>
                  <a:lnTo>
                    <a:pt x="12" y="6"/>
                  </a:lnTo>
                  <a:lnTo>
                    <a:pt x="13" y="5"/>
                  </a:lnTo>
                  <a:lnTo>
                    <a:pt x="9" y="3"/>
                  </a:lnTo>
                  <a:lnTo>
                    <a:pt x="9" y="4"/>
                  </a:lnTo>
                  <a:lnTo>
                    <a:pt x="10" y="4"/>
                  </a:lnTo>
                  <a:lnTo>
                    <a:pt x="10" y="4"/>
                  </a:lnTo>
                  <a:lnTo>
                    <a:pt x="10" y="4"/>
                  </a:lnTo>
                  <a:lnTo>
                    <a:pt x="10" y="5"/>
                  </a:lnTo>
                  <a:lnTo>
                    <a:pt x="10" y="5"/>
                  </a:lnTo>
                  <a:lnTo>
                    <a:pt x="10" y="6"/>
                  </a:lnTo>
                  <a:lnTo>
                    <a:pt x="10" y="6"/>
                  </a:lnTo>
                  <a:lnTo>
                    <a:pt x="9" y="6"/>
                  </a:lnTo>
                  <a:lnTo>
                    <a:pt x="8" y="10"/>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74" name="Freeform 771"/>
            <p:cNvSpPr>
              <a:spLocks/>
            </p:cNvSpPr>
            <p:nvPr/>
          </p:nvSpPr>
          <p:spPr bwMode="auto">
            <a:xfrm>
              <a:off x="1542" y="3500"/>
              <a:ext cx="21" cy="21"/>
            </a:xfrm>
            <a:custGeom>
              <a:avLst/>
              <a:gdLst>
                <a:gd name="T0" fmla="*/ 18 w 21"/>
                <a:gd name="T1" fmla="*/ 10 h 21"/>
                <a:gd name="T2" fmla="*/ 18 w 21"/>
                <a:gd name="T3" fmla="*/ 10 h 21"/>
                <a:gd name="T4" fmla="*/ 18 w 21"/>
                <a:gd name="T5" fmla="*/ 10 h 21"/>
                <a:gd name="T6" fmla="*/ 18 w 21"/>
                <a:gd name="T7" fmla="*/ 9 h 21"/>
                <a:gd name="T8" fmla="*/ 19 w 21"/>
                <a:gd name="T9" fmla="*/ 9 h 21"/>
                <a:gd name="T10" fmla="*/ 20 w 21"/>
                <a:gd name="T11" fmla="*/ 9 h 21"/>
                <a:gd name="T12" fmla="*/ 17 w 21"/>
                <a:gd name="T13" fmla="*/ 7 h 21"/>
                <a:gd name="T14" fmla="*/ 8 w 21"/>
                <a:gd name="T15" fmla="*/ 13 h 21"/>
                <a:gd name="T16" fmla="*/ 11 w 21"/>
                <a:gd name="T17" fmla="*/ 2 h 21"/>
                <a:gd name="T18" fmla="*/ 8 w 21"/>
                <a:gd name="T19" fmla="*/ 0 h 21"/>
                <a:gd name="T20" fmla="*/ 8 w 21"/>
                <a:gd name="T21" fmla="*/ 1 h 21"/>
                <a:gd name="T22" fmla="*/ 8 w 21"/>
                <a:gd name="T23" fmla="*/ 1 h 21"/>
                <a:gd name="T24" fmla="*/ 8 w 21"/>
                <a:gd name="T25" fmla="*/ 2 h 21"/>
                <a:gd name="T26" fmla="*/ 8 w 21"/>
                <a:gd name="T27" fmla="*/ 2 h 21"/>
                <a:gd name="T28" fmla="*/ 8 w 21"/>
                <a:gd name="T29" fmla="*/ 3 h 21"/>
                <a:gd name="T30" fmla="*/ 8 w 21"/>
                <a:gd name="T31" fmla="*/ 4 h 21"/>
                <a:gd name="T32" fmla="*/ 4 w 21"/>
                <a:gd name="T33" fmla="*/ 9 h 21"/>
                <a:gd name="T34" fmla="*/ 3 w 21"/>
                <a:gd name="T35" fmla="*/ 9 h 21"/>
                <a:gd name="T36" fmla="*/ 3 w 21"/>
                <a:gd name="T37" fmla="*/ 10 h 21"/>
                <a:gd name="T38" fmla="*/ 2 w 21"/>
                <a:gd name="T39" fmla="*/ 11 h 21"/>
                <a:gd name="T40" fmla="*/ 2 w 21"/>
                <a:gd name="T41" fmla="*/ 11 h 21"/>
                <a:gd name="T42" fmla="*/ 1 w 21"/>
                <a:gd name="T43" fmla="*/ 11 h 21"/>
                <a:gd name="T44" fmla="*/ 1 w 21"/>
                <a:gd name="T45" fmla="*/ 10 h 21"/>
                <a:gd name="T46" fmla="*/ 0 w 21"/>
                <a:gd name="T47" fmla="*/ 11 h 21"/>
                <a:gd name="T48" fmla="*/ 4 w 21"/>
                <a:gd name="T49" fmla="*/ 13 h 21"/>
                <a:gd name="T50" fmla="*/ 4 w 21"/>
                <a:gd name="T51" fmla="*/ 12 h 21"/>
                <a:gd name="T52" fmla="*/ 3 w 21"/>
                <a:gd name="T53" fmla="*/ 12 h 21"/>
                <a:gd name="T54" fmla="*/ 3 w 21"/>
                <a:gd name="T55" fmla="*/ 12 h 21"/>
                <a:gd name="T56" fmla="*/ 3 w 21"/>
                <a:gd name="T57" fmla="*/ 11 h 21"/>
                <a:gd name="T58" fmla="*/ 4 w 21"/>
                <a:gd name="T59" fmla="*/ 11 h 21"/>
                <a:gd name="T60" fmla="*/ 4 w 21"/>
                <a:gd name="T61" fmla="*/ 10 h 21"/>
                <a:gd name="T62" fmla="*/ 9 w 21"/>
                <a:gd name="T63" fmla="*/ 2 h 21"/>
                <a:gd name="T64" fmla="*/ 6 w 21"/>
                <a:gd name="T65" fmla="*/ 15 h 21"/>
                <a:gd name="T66" fmla="*/ 17 w 21"/>
                <a:gd name="T67" fmla="*/ 8 h 21"/>
                <a:gd name="T68" fmla="*/ 12 w 21"/>
                <a:gd name="T69" fmla="*/ 15 h 21"/>
                <a:gd name="T70" fmla="*/ 12 w 21"/>
                <a:gd name="T71" fmla="*/ 16 h 21"/>
                <a:gd name="T72" fmla="*/ 11 w 21"/>
                <a:gd name="T73" fmla="*/ 16 h 21"/>
                <a:gd name="T74" fmla="*/ 11 w 21"/>
                <a:gd name="T75" fmla="*/ 17 h 21"/>
                <a:gd name="T76" fmla="*/ 10 w 21"/>
                <a:gd name="T77" fmla="*/ 17 h 21"/>
                <a:gd name="T78" fmla="*/ 10 w 21"/>
                <a:gd name="T79" fmla="*/ 16 h 21"/>
                <a:gd name="T80" fmla="*/ 9 w 21"/>
                <a:gd name="T81" fmla="*/ 16 h 21"/>
                <a:gd name="T82" fmla="*/ 8 w 21"/>
                <a:gd name="T83" fmla="*/ 16 h 21"/>
                <a:gd name="T84" fmla="*/ 13 w 21"/>
                <a:gd name="T85" fmla="*/ 20 h 21"/>
                <a:gd name="T86" fmla="*/ 13 w 21"/>
                <a:gd name="T87" fmla="*/ 19 h 21"/>
                <a:gd name="T88" fmla="*/ 12 w 21"/>
                <a:gd name="T89" fmla="*/ 18 h 21"/>
                <a:gd name="T90" fmla="*/ 12 w 21"/>
                <a:gd name="T91" fmla="*/ 18 h 21"/>
                <a:gd name="T92" fmla="*/ 12 w 21"/>
                <a:gd name="T93" fmla="*/ 17 h 21"/>
                <a:gd name="T94" fmla="*/ 13 w 21"/>
                <a:gd name="T95" fmla="*/ 16 h 21"/>
                <a:gd name="T96" fmla="*/ 18 w 21"/>
                <a:gd name="T97" fmla="*/ 1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1" h="21">
                  <a:moveTo>
                    <a:pt x="18" y="10"/>
                  </a:moveTo>
                  <a:lnTo>
                    <a:pt x="18" y="10"/>
                  </a:lnTo>
                  <a:lnTo>
                    <a:pt x="18" y="10"/>
                  </a:lnTo>
                  <a:lnTo>
                    <a:pt x="18" y="9"/>
                  </a:lnTo>
                  <a:lnTo>
                    <a:pt x="19" y="9"/>
                  </a:lnTo>
                  <a:lnTo>
                    <a:pt x="20" y="9"/>
                  </a:lnTo>
                  <a:lnTo>
                    <a:pt x="17" y="7"/>
                  </a:lnTo>
                  <a:lnTo>
                    <a:pt x="8" y="13"/>
                  </a:lnTo>
                  <a:lnTo>
                    <a:pt x="11" y="2"/>
                  </a:lnTo>
                  <a:lnTo>
                    <a:pt x="8" y="0"/>
                  </a:lnTo>
                  <a:lnTo>
                    <a:pt x="8" y="1"/>
                  </a:lnTo>
                  <a:lnTo>
                    <a:pt x="8" y="1"/>
                  </a:lnTo>
                  <a:lnTo>
                    <a:pt x="8" y="2"/>
                  </a:lnTo>
                  <a:lnTo>
                    <a:pt x="8" y="2"/>
                  </a:lnTo>
                  <a:lnTo>
                    <a:pt x="8" y="3"/>
                  </a:lnTo>
                  <a:lnTo>
                    <a:pt x="8" y="4"/>
                  </a:lnTo>
                  <a:lnTo>
                    <a:pt x="4" y="9"/>
                  </a:lnTo>
                  <a:lnTo>
                    <a:pt x="3" y="9"/>
                  </a:lnTo>
                  <a:lnTo>
                    <a:pt x="3" y="10"/>
                  </a:lnTo>
                  <a:lnTo>
                    <a:pt x="2" y="11"/>
                  </a:lnTo>
                  <a:lnTo>
                    <a:pt x="2" y="11"/>
                  </a:lnTo>
                  <a:lnTo>
                    <a:pt x="1" y="11"/>
                  </a:lnTo>
                  <a:lnTo>
                    <a:pt x="1" y="10"/>
                  </a:lnTo>
                  <a:lnTo>
                    <a:pt x="0" y="11"/>
                  </a:lnTo>
                  <a:lnTo>
                    <a:pt x="4" y="13"/>
                  </a:lnTo>
                  <a:lnTo>
                    <a:pt x="4" y="12"/>
                  </a:lnTo>
                  <a:lnTo>
                    <a:pt x="3" y="12"/>
                  </a:lnTo>
                  <a:lnTo>
                    <a:pt x="3" y="12"/>
                  </a:lnTo>
                  <a:lnTo>
                    <a:pt x="3" y="11"/>
                  </a:lnTo>
                  <a:lnTo>
                    <a:pt x="4" y="11"/>
                  </a:lnTo>
                  <a:lnTo>
                    <a:pt x="4" y="10"/>
                  </a:lnTo>
                  <a:lnTo>
                    <a:pt x="9" y="2"/>
                  </a:lnTo>
                  <a:lnTo>
                    <a:pt x="6" y="15"/>
                  </a:lnTo>
                  <a:lnTo>
                    <a:pt x="17" y="8"/>
                  </a:lnTo>
                  <a:lnTo>
                    <a:pt x="12" y="15"/>
                  </a:lnTo>
                  <a:lnTo>
                    <a:pt x="12" y="16"/>
                  </a:lnTo>
                  <a:lnTo>
                    <a:pt x="11" y="16"/>
                  </a:lnTo>
                  <a:lnTo>
                    <a:pt x="11" y="17"/>
                  </a:lnTo>
                  <a:lnTo>
                    <a:pt x="10" y="17"/>
                  </a:lnTo>
                  <a:lnTo>
                    <a:pt x="10" y="16"/>
                  </a:lnTo>
                  <a:lnTo>
                    <a:pt x="9" y="16"/>
                  </a:lnTo>
                  <a:lnTo>
                    <a:pt x="8" y="16"/>
                  </a:lnTo>
                  <a:lnTo>
                    <a:pt x="13" y="20"/>
                  </a:lnTo>
                  <a:lnTo>
                    <a:pt x="13" y="19"/>
                  </a:lnTo>
                  <a:lnTo>
                    <a:pt x="12" y="18"/>
                  </a:lnTo>
                  <a:lnTo>
                    <a:pt x="12" y="18"/>
                  </a:lnTo>
                  <a:lnTo>
                    <a:pt x="12" y="17"/>
                  </a:lnTo>
                  <a:lnTo>
                    <a:pt x="13" y="16"/>
                  </a:lnTo>
                  <a:lnTo>
                    <a:pt x="18" y="10"/>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75" name="Freeform 772"/>
            <p:cNvSpPr>
              <a:spLocks/>
            </p:cNvSpPr>
            <p:nvPr/>
          </p:nvSpPr>
          <p:spPr bwMode="auto">
            <a:xfrm>
              <a:off x="1287" y="3622"/>
              <a:ext cx="340" cy="66"/>
            </a:xfrm>
            <a:custGeom>
              <a:avLst/>
              <a:gdLst>
                <a:gd name="T0" fmla="*/ 0 w 340"/>
                <a:gd name="T1" fmla="*/ 65 h 66"/>
                <a:gd name="T2" fmla="*/ 0 w 340"/>
                <a:gd name="T3" fmla="*/ 0 h 66"/>
                <a:gd name="T4" fmla="*/ 339 w 340"/>
                <a:gd name="T5" fmla="*/ 0 h 66"/>
                <a:gd name="T6" fmla="*/ 339 w 340"/>
                <a:gd name="T7" fmla="*/ 65 h 66"/>
                <a:gd name="T8" fmla="*/ 0 w 340"/>
                <a:gd name="T9" fmla="*/ 65 h 66"/>
              </a:gdLst>
              <a:ahLst/>
              <a:cxnLst>
                <a:cxn ang="0">
                  <a:pos x="T0" y="T1"/>
                </a:cxn>
                <a:cxn ang="0">
                  <a:pos x="T2" y="T3"/>
                </a:cxn>
                <a:cxn ang="0">
                  <a:pos x="T4" y="T5"/>
                </a:cxn>
                <a:cxn ang="0">
                  <a:pos x="T6" y="T7"/>
                </a:cxn>
                <a:cxn ang="0">
                  <a:pos x="T8" y="T9"/>
                </a:cxn>
              </a:cxnLst>
              <a:rect l="0" t="0" r="r" b="b"/>
              <a:pathLst>
                <a:path w="340" h="66">
                  <a:moveTo>
                    <a:pt x="0" y="65"/>
                  </a:moveTo>
                  <a:lnTo>
                    <a:pt x="0" y="0"/>
                  </a:lnTo>
                  <a:lnTo>
                    <a:pt x="339" y="0"/>
                  </a:lnTo>
                  <a:lnTo>
                    <a:pt x="339" y="65"/>
                  </a:lnTo>
                  <a:lnTo>
                    <a:pt x="0" y="65"/>
                  </a:lnTo>
                </a:path>
              </a:pathLst>
            </a:custGeom>
            <a:solidFill>
              <a:srgbClr val="000000"/>
            </a:solidFill>
            <a:ln w="12700" cap="rnd" cmpd="sng">
              <a:solidFill>
                <a:srgbClr val="CECECE"/>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76" name="Freeform 773"/>
            <p:cNvSpPr>
              <a:spLocks/>
            </p:cNvSpPr>
            <p:nvPr/>
          </p:nvSpPr>
          <p:spPr bwMode="auto">
            <a:xfrm>
              <a:off x="1309" y="3614"/>
              <a:ext cx="295" cy="77"/>
            </a:xfrm>
            <a:custGeom>
              <a:avLst/>
              <a:gdLst>
                <a:gd name="T0" fmla="*/ 0 w 295"/>
                <a:gd name="T1" fmla="*/ 76 h 77"/>
                <a:gd name="T2" fmla="*/ 0 w 295"/>
                <a:gd name="T3" fmla="*/ 0 h 77"/>
                <a:gd name="T4" fmla="*/ 294 w 295"/>
                <a:gd name="T5" fmla="*/ 0 h 77"/>
                <a:gd name="T6" fmla="*/ 294 w 295"/>
                <a:gd name="T7" fmla="*/ 76 h 77"/>
                <a:gd name="T8" fmla="*/ 0 w 295"/>
                <a:gd name="T9" fmla="*/ 76 h 77"/>
              </a:gdLst>
              <a:ahLst/>
              <a:cxnLst>
                <a:cxn ang="0">
                  <a:pos x="T0" y="T1"/>
                </a:cxn>
                <a:cxn ang="0">
                  <a:pos x="T2" y="T3"/>
                </a:cxn>
                <a:cxn ang="0">
                  <a:pos x="T4" y="T5"/>
                </a:cxn>
                <a:cxn ang="0">
                  <a:pos x="T6" y="T7"/>
                </a:cxn>
                <a:cxn ang="0">
                  <a:pos x="T8" y="T9"/>
                </a:cxn>
              </a:cxnLst>
              <a:rect l="0" t="0" r="r" b="b"/>
              <a:pathLst>
                <a:path w="295" h="77">
                  <a:moveTo>
                    <a:pt x="0" y="76"/>
                  </a:moveTo>
                  <a:lnTo>
                    <a:pt x="0" y="0"/>
                  </a:lnTo>
                  <a:lnTo>
                    <a:pt x="294" y="0"/>
                  </a:lnTo>
                  <a:lnTo>
                    <a:pt x="294" y="76"/>
                  </a:lnTo>
                  <a:lnTo>
                    <a:pt x="0" y="76"/>
                  </a:lnTo>
                </a:path>
              </a:pathLst>
            </a:custGeom>
            <a:solidFill>
              <a:srgbClr val="000000"/>
            </a:solidFill>
            <a:ln w="12700" cap="rnd" cmpd="sng">
              <a:solidFill>
                <a:srgbClr val="CECECE"/>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77" name="Freeform 774"/>
            <p:cNvSpPr>
              <a:spLocks/>
            </p:cNvSpPr>
            <p:nvPr/>
          </p:nvSpPr>
          <p:spPr bwMode="auto">
            <a:xfrm>
              <a:off x="1338" y="3605"/>
              <a:ext cx="237" cy="86"/>
            </a:xfrm>
            <a:custGeom>
              <a:avLst/>
              <a:gdLst>
                <a:gd name="T0" fmla="*/ 0 w 237"/>
                <a:gd name="T1" fmla="*/ 85 h 86"/>
                <a:gd name="T2" fmla="*/ 0 w 237"/>
                <a:gd name="T3" fmla="*/ 0 h 86"/>
                <a:gd name="T4" fmla="*/ 236 w 237"/>
                <a:gd name="T5" fmla="*/ 0 h 86"/>
                <a:gd name="T6" fmla="*/ 236 w 237"/>
                <a:gd name="T7" fmla="*/ 85 h 86"/>
                <a:gd name="T8" fmla="*/ 0 w 237"/>
                <a:gd name="T9" fmla="*/ 85 h 86"/>
              </a:gdLst>
              <a:ahLst/>
              <a:cxnLst>
                <a:cxn ang="0">
                  <a:pos x="T0" y="T1"/>
                </a:cxn>
                <a:cxn ang="0">
                  <a:pos x="T2" y="T3"/>
                </a:cxn>
                <a:cxn ang="0">
                  <a:pos x="T4" y="T5"/>
                </a:cxn>
                <a:cxn ang="0">
                  <a:pos x="T6" y="T7"/>
                </a:cxn>
                <a:cxn ang="0">
                  <a:pos x="T8" y="T9"/>
                </a:cxn>
              </a:cxnLst>
              <a:rect l="0" t="0" r="r" b="b"/>
              <a:pathLst>
                <a:path w="237" h="86">
                  <a:moveTo>
                    <a:pt x="0" y="85"/>
                  </a:moveTo>
                  <a:lnTo>
                    <a:pt x="0" y="0"/>
                  </a:lnTo>
                  <a:lnTo>
                    <a:pt x="236" y="0"/>
                  </a:lnTo>
                  <a:lnTo>
                    <a:pt x="236" y="85"/>
                  </a:lnTo>
                  <a:lnTo>
                    <a:pt x="0" y="85"/>
                  </a:lnTo>
                </a:path>
              </a:pathLst>
            </a:custGeom>
            <a:solidFill>
              <a:srgbClr val="000000"/>
            </a:solidFill>
            <a:ln w="12700" cap="rnd" cmpd="sng">
              <a:solidFill>
                <a:srgbClr val="CECECE"/>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78" name="Freeform 775"/>
            <p:cNvSpPr>
              <a:spLocks/>
            </p:cNvSpPr>
            <p:nvPr/>
          </p:nvSpPr>
          <p:spPr bwMode="auto">
            <a:xfrm>
              <a:off x="1395" y="3605"/>
              <a:ext cx="124" cy="90"/>
            </a:xfrm>
            <a:custGeom>
              <a:avLst/>
              <a:gdLst>
                <a:gd name="T0" fmla="*/ 0 w 124"/>
                <a:gd name="T1" fmla="*/ 89 h 90"/>
                <a:gd name="T2" fmla="*/ 0 w 124"/>
                <a:gd name="T3" fmla="*/ 0 h 90"/>
                <a:gd name="T4" fmla="*/ 123 w 124"/>
                <a:gd name="T5" fmla="*/ 0 h 90"/>
                <a:gd name="T6" fmla="*/ 123 w 124"/>
                <a:gd name="T7" fmla="*/ 89 h 90"/>
                <a:gd name="T8" fmla="*/ 0 w 124"/>
                <a:gd name="T9" fmla="*/ 89 h 90"/>
              </a:gdLst>
              <a:ahLst/>
              <a:cxnLst>
                <a:cxn ang="0">
                  <a:pos x="T0" y="T1"/>
                </a:cxn>
                <a:cxn ang="0">
                  <a:pos x="T2" y="T3"/>
                </a:cxn>
                <a:cxn ang="0">
                  <a:pos x="T4" y="T5"/>
                </a:cxn>
                <a:cxn ang="0">
                  <a:pos x="T6" y="T7"/>
                </a:cxn>
                <a:cxn ang="0">
                  <a:pos x="T8" y="T9"/>
                </a:cxn>
              </a:cxnLst>
              <a:rect l="0" t="0" r="r" b="b"/>
              <a:pathLst>
                <a:path w="124" h="90">
                  <a:moveTo>
                    <a:pt x="0" y="89"/>
                  </a:moveTo>
                  <a:lnTo>
                    <a:pt x="0" y="0"/>
                  </a:lnTo>
                  <a:lnTo>
                    <a:pt x="123" y="0"/>
                  </a:lnTo>
                  <a:lnTo>
                    <a:pt x="123" y="89"/>
                  </a:lnTo>
                  <a:lnTo>
                    <a:pt x="0" y="89"/>
                  </a:lnTo>
                </a:path>
              </a:pathLst>
            </a:custGeom>
            <a:solidFill>
              <a:srgbClr val="000000"/>
            </a:solidFill>
            <a:ln w="12700" cap="rnd" cmpd="sng">
              <a:solidFill>
                <a:srgbClr val="CECECE"/>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79" name="Freeform 776"/>
            <p:cNvSpPr>
              <a:spLocks/>
            </p:cNvSpPr>
            <p:nvPr/>
          </p:nvSpPr>
          <p:spPr bwMode="auto">
            <a:xfrm>
              <a:off x="1346" y="3596"/>
              <a:ext cx="221" cy="10"/>
            </a:xfrm>
            <a:custGeom>
              <a:avLst/>
              <a:gdLst>
                <a:gd name="T0" fmla="*/ 0 w 221"/>
                <a:gd name="T1" fmla="*/ 9 h 10"/>
                <a:gd name="T2" fmla="*/ 0 w 221"/>
                <a:gd name="T3" fmla="*/ 0 h 10"/>
                <a:gd name="T4" fmla="*/ 220 w 221"/>
                <a:gd name="T5" fmla="*/ 0 h 10"/>
                <a:gd name="T6" fmla="*/ 220 w 221"/>
                <a:gd name="T7" fmla="*/ 9 h 10"/>
                <a:gd name="T8" fmla="*/ 0 w 221"/>
                <a:gd name="T9" fmla="*/ 9 h 10"/>
              </a:gdLst>
              <a:ahLst/>
              <a:cxnLst>
                <a:cxn ang="0">
                  <a:pos x="T0" y="T1"/>
                </a:cxn>
                <a:cxn ang="0">
                  <a:pos x="T2" y="T3"/>
                </a:cxn>
                <a:cxn ang="0">
                  <a:pos x="T4" y="T5"/>
                </a:cxn>
                <a:cxn ang="0">
                  <a:pos x="T6" y="T7"/>
                </a:cxn>
                <a:cxn ang="0">
                  <a:pos x="T8" y="T9"/>
                </a:cxn>
              </a:cxnLst>
              <a:rect l="0" t="0" r="r" b="b"/>
              <a:pathLst>
                <a:path w="221" h="10">
                  <a:moveTo>
                    <a:pt x="0" y="9"/>
                  </a:moveTo>
                  <a:lnTo>
                    <a:pt x="0" y="0"/>
                  </a:lnTo>
                  <a:lnTo>
                    <a:pt x="220" y="0"/>
                  </a:lnTo>
                  <a:lnTo>
                    <a:pt x="220" y="9"/>
                  </a:lnTo>
                  <a:lnTo>
                    <a:pt x="0" y="9"/>
                  </a:lnTo>
                </a:path>
              </a:pathLst>
            </a:custGeom>
            <a:solidFill>
              <a:srgbClr val="000000"/>
            </a:solidFill>
            <a:ln w="12700" cap="rnd" cmpd="sng">
              <a:solidFill>
                <a:srgbClr val="CECECE"/>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80" name="Freeform 777"/>
            <p:cNvSpPr>
              <a:spLocks/>
            </p:cNvSpPr>
            <p:nvPr/>
          </p:nvSpPr>
          <p:spPr bwMode="auto">
            <a:xfrm>
              <a:off x="1432" y="3605"/>
              <a:ext cx="49" cy="86"/>
            </a:xfrm>
            <a:custGeom>
              <a:avLst/>
              <a:gdLst>
                <a:gd name="T0" fmla="*/ 0 w 49"/>
                <a:gd name="T1" fmla="*/ 85 h 86"/>
                <a:gd name="T2" fmla="*/ 0 w 49"/>
                <a:gd name="T3" fmla="*/ 0 h 86"/>
                <a:gd name="T4" fmla="*/ 48 w 49"/>
                <a:gd name="T5" fmla="*/ 0 h 86"/>
                <a:gd name="T6" fmla="*/ 48 w 49"/>
                <a:gd name="T7" fmla="*/ 85 h 86"/>
                <a:gd name="T8" fmla="*/ 0 w 49"/>
                <a:gd name="T9" fmla="*/ 85 h 86"/>
              </a:gdLst>
              <a:ahLst/>
              <a:cxnLst>
                <a:cxn ang="0">
                  <a:pos x="T0" y="T1"/>
                </a:cxn>
                <a:cxn ang="0">
                  <a:pos x="T2" y="T3"/>
                </a:cxn>
                <a:cxn ang="0">
                  <a:pos x="T4" y="T5"/>
                </a:cxn>
                <a:cxn ang="0">
                  <a:pos x="T6" y="T7"/>
                </a:cxn>
                <a:cxn ang="0">
                  <a:pos x="T8" y="T9"/>
                </a:cxn>
              </a:cxnLst>
              <a:rect l="0" t="0" r="r" b="b"/>
              <a:pathLst>
                <a:path w="49" h="86">
                  <a:moveTo>
                    <a:pt x="0" y="85"/>
                  </a:moveTo>
                  <a:lnTo>
                    <a:pt x="0" y="0"/>
                  </a:lnTo>
                  <a:lnTo>
                    <a:pt x="48" y="0"/>
                  </a:lnTo>
                  <a:lnTo>
                    <a:pt x="48" y="85"/>
                  </a:lnTo>
                  <a:lnTo>
                    <a:pt x="0" y="85"/>
                  </a:lnTo>
                </a:path>
              </a:pathLst>
            </a:custGeom>
            <a:solidFill>
              <a:srgbClr val="000000"/>
            </a:solidFill>
            <a:ln w="12700" cap="rnd" cmpd="sng">
              <a:solidFill>
                <a:srgbClr val="CECECE"/>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81" name="Freeform 778"/>
            <p:cNvSpPr>
              <a:spLocks/>
            </p:cNvSpPr>
            <p:nvPr/>
          </p:nvSpPr>
          <p:spPr bwMode="auto">
            <a:xfrm>
              <a:off x="1395" y="3687"/>
              <a:ext cx="124" cy="8"/>
            </a:xfrm>
            <a:custGeom>
              <a:avLst/>
              <a:gdLst>
                <a:gd name="T0" fmla="*/ 0 w 124"/>
                <a:gd name="T1" fmla="*/ 7 h 8"/>
                <a:gd name="T2" fmla="*/ 0 w 124"/>
                <a:gd name="T3" fmla="*/ 0 h 8"/>
                <a:gd name="T4" fmla="*/ 123 w 124"/>
                <a:gd name="T5" fmla="*/ 0 h 8"/>
                <a:gd name="T6" fmla="*/ 123 w 124"/>
                <a:gd name="T7" fmla="*/ 7 h 8"/>
                <a:gd name="T8" fmla="*/ 0 w 124"/>
                <a:gd name="T9" fmla="*/ 7 h 8"/>
              </a:gdLst>
              <a:ahLst/>
              <a:cxnLst>
                <a:cxn ang="0">
                  <a:pos x="T0" y="T1"/>
                </a:cxn>
                <a:cxn ang="0">
                  <a:pos x="T2" y="T3"/>
                </a:cxn>
                <a:cxn ang="0">
                  <a:pos x="T4" y="T5"/>
                </a:cxn>
                <a:cxn ang="0">
                  <a:pos x="T6" y="T7"/>
                </a:cxn>
                <a:cxn ang="0">
                  <a:pos x="T8" y="T9"/>
                </a:cxn>
              </a:cxnLst>
              <a:rect l="0" t="0" r="r" b="b"/>
              <a:pathLst>
                <a:path w="124" h="8">
                  <a:moveTo>
                    <a:pt x="0" y="7"/>
                  </a:moveTo>
                  <a:lnTo>
                    <a:pt x="0" y="0"/>
                  </a:lnTo>
                  <a:lnTo>
                    <a:pt x="123" y="0"/>
                  </a:lnTo>
                  <a:lnTo>
                    <a:pt x="123" y="7"/>
                  </a:lnTo>
                  <a:lnTo>
                    <a:pt x="0" y="7"/>
                  </a:lnTo>
                </a:path>
              </a:pathLst>
            </a:custGeom>
            <a:solidFill>
              <a:srgbClr val="000000"/>
            </a:solidFill>
            <a:ln w="12700" cap="rnd" cmpd="sng">
              <a:solidFill>
                <a:srgbClr val="CECECE"/>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82" name="Freeform 779"/>
            <p:cNvSpPr>
              <a:spLocks/>
            </p:cNvSpPr>
            <p:nvPr/>
          </p:nvSpPr>
          <p:spPr bwMode="auto">
            <a:xfrm>
              <a:off x="1397" y="3578"/>
              <a:ext cx="119" cy="28"/>
            </a:xfrm>
            <a:custGeom>
              <a:avLst/>
              <a:gdLst>
                <a:gd name="T0" fmla="*/ 0 w 119"/>
                <a:gd name="T1" fmla="*/ 27 h 28"/>
                <a:gd name="T2" fmla="*/ 0 w 119"/>
                <a:gd name="T3" fmla="*/ 0 h 28"/>
                <a:gd name="T4" fmla="*/ 118 w 119"/>
                <a:gd name="T5" fmla="*/ 0 h 28"/>
                <a:gd name="T6" fmla="*/ 118 w 119"/>
                <a:gd name="T7" fmla="*/ 27 h 28"/>
                <a:gd name="T8" fmla="*/ 0 w 119"/>
                <a:gd name="T9" fmla="*/ 27 h 28"/>
              </a:gdLst>
              <a:ahLst/>
              <a:cxnLst>
                <a:cxn ang="0">
                  <a:pos x="T0" y="T1"/>
                </a:cxn>
                <a:cxn ang="0">
                  <a:pos x="T2" y="T3"/>
                </a:cxn>
                <a:cxn ang="0">
                  <a:pos x="T4" y="T5"/>
                </a:cxn>
                <a:cxn ang="0">
                  <a:pos x="T6" y="T7"/>
                </a:cxn>
                <a:cxn ang="0">
                  <a:pos x="T8" y="T9"/>
                </a:cxn>
              </a:cxnLst>
              <a:rect l="0" t="0" r="r" b="b"/>
              <a:pathLst>
                <a:path w="119" h="28">
                  <a:moveTo>
                    <a:pt x="0" y="27"/>
                  </a:moveTo>
                  <a:lnTo>
                    <a:pt x="0" y="0"/>
                  </a:lnTo>
                  <a:lnTo>
                    <a:pt x="118" y="0"/>
                  </a:lnTo>
                  <a:lnTo>
                    <a:pt x="118" y="27"/>
                  </a:lnTo>
                  <a:lnTo>
                    <a:pt x="0" y="27"/>
                  </a:lnTo>
                </a:path>
              </a:pathLst>
            </a:custGeom>
            <a:solidFill>
              <a:srgbClr val="000000"/>
            </a:solidFill>
            <a:ln w="12700" cap="rnd" cmpd="sng">
              <a:solidFill>
                <a:srgbClr val="CECECE"/>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83" name="Freeform 780"/>
            <p:cNvSpPr>
              <a:spLocks/>
            </p:cNvSpPr>
            <p:nvPr/>
          </p:nvSpPr>
          <p:spPr bwMode="auto">
            <a:xfrm>
              <a:off x="1390" y="3580"/>
              <a:ext cx="128" cy="20"/>
            </a:xfrm>
            <a:custGeom>
              <a:avLst/>
              <a:gdLst>
                <a:gd name="T0" fmla="*/ 63 w 128"/>
                <a:gd name="T1" fmla="*/ 0 h 20"/>
                <a:gd name="T2" fmla="*/ 0 w 128"/>
                <a:gd name="T3" fmla="*/ 19 h 20"/>
                <a:gd name="T4" fmla="*/ 127 w 128"/>
                <a:gd name="T5" fmla="*/ 19 h 20"/>
                <a:gd name="T6" fmla="*/ 63 w 128"/>
                <a:gd name="T7" fmla="*/ 0 h 20"/>
              </a:gdLst>
              <a:ahLst/>
              <a:cxnLst>
                <a:cxn ang="0">
                  <a:pos x="T0" y="T1"/>
                </a:cxn>
                <a:cxn ang="0">
                  <a:pos x="T2" y="T3"/>
                </a:cxn>
                <a:cxn ang="0">
                  <a:pos x="T4" y="T5"/>
                </a:cxn>
                <a:cxn ang="0">
                  <a:pos x="T6" y="T7"/>
                </a:cxn>
              </a:cxnLst>
              <a:rect l="0" t="0" r="r" b="b"/>
              <a:pathLst>
                <a:path w="128" h="20">
                  <a:moveTo>
                    <a:pt x="63" y="0"/>
                  </a:moveTo>
                  <a:lnTo>
                    <a:pt x="0" y="19"/>
                  </a:lnTo>
                  <a:lnTo>
                    <a:pt x="127" y="19"/>
                  </a:lnTo>
                  <a:lnTo>
                    <a:pt x="63" y="0"/>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84" name="Freeform 781"/>
            <p:cNvSpPr>
              <a:spLocks/>
            </p:cNvSpPr>
            <p:nvPr/>
          </p:nvSpPr>
          <p:spPr bwMode="auto">
            <a:xfrm>
              <a:off x="1390" y="3580"/>
              <a:ext cx="134" cy="26"/>
            </a:xfrm>
            <a:custGeom>
              <a:avLst/>
              <a:gdLst>
                <a:gd name="T0" fmla="*/ 66 w 134"/>
                <a:gd name="T1" fmla="*/ 0 h 26"/>
                <a:gd name="T2" fmla="*/ 0 w 134"/>
                <a:gd name="T3" fmla="*/ 25 h 26"/>
                <a:gd name="T4" fmla="*/ 133 w 134"/>
                <a:gd name="T5" fmla="*/ 25 h 26"/>
                <a:gd name="T6" fmla="*/ 66 w 134"/>
                <a:gd name="T7" fmla="*/ 0 h 26"/>
              </a:gdLst>
              <a:ahLst/>
              <a:cxnLst>
                <a:cxn ang="0">
                  <a:pos x="T0" y="T1"/>
                </a:cxn>
                <a:cxn ang="0">
                  <a:pos x="T2" y="T3"/>
                </a:cxn>
                <a:cxn ang="0">
                  <a:pos x="T4" y="T5"/>
                </a:cxn>
                <a:cxn ang="0">
                  <a:pos x="T6" y="T7"/>
                </a:cxn>
              </a:cxnLst>
              <a:rect l="0" t="0" r="r" b="b"/>
              <a:pathLst>
                <a:path w="134" h="26">
                  <a:moveTo>
                    <a:pt x="66" y="0"/>
                  </a:moveTo>
                  <a:lnTo>
                    <a:pt x="0" y="25"/>
                  </a:lnTo>
                  <a:lnTo>
                    <a:pt x="133" y="25"/>
                  </a:lnTo>
                  <a:lnTo>
                    <a:pt x="66" y="0"/>
                  </a:lnTo>
                </a:path>
              </a:pathLst>
            </a:custGeom>
            <a:noFill/>
            <a:ln w="12700" cap="rnd" cmpd="sng">
              <a:solidFill>
                <a:srgbClr val="CECECE"/>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85" name="Freeform 782"/>
            <p:cNvSpPr>
              <a:spLocks/>
            </p:cNvSpPr>
            <p:nvPr/>
          </p:nvSpPr>
          <p:spPr bwMode="auto">
            <a:xfrm>
              <a:off x="1400" y="3555"/>
              <a:ext cx="107" cy="18"/>
            </a:xfrm>
            <a:custGeom>
              <a:avLst/>
              <a:gdLst>
                <a:gd name="T0" fmla="*/ 0 w 107"/>
                <a:gd name="T1" fmla="*/ 17 h 18"/>
                <a:gd name="T2" fmla="*/ 2 w 107"/>
                <a:gd name="T3" fmla="*/ 15 h 18"/>
                <a:gd name="T4" fmla="*/ 4 w 107"/>
                <a:gd name="T5" fmla="*/ 13 h 18"/>
                <a:gd name="T6" fmla="*/ 7 w 107"/>
                <a:gd name="T7" fmla="*/ 11 h 18"/>
                <a:gd name="T8" fmla="*/ 9 w 107"/>
                <a:gd name="T9" fmla="*/ 10 h 18"/>
                <a:gd name="T10" fmla="*/ 11 w 107"/>
                <a:gd name="T11" fmla="*/ 8 h 18"/>
                <a:gd name="T12" fmla="*/ 14 w 107"/>
                <a:gd name="T13" fmla="*/ 7 h 18"/>
                <a:gd name="T14" fmla="*/ 18 w 107"/>
                <a:gd name="T15" fmla="*/ 6 h 18"/>
                <a:gd name="T16" fmla="*/ 21 w 107"/>
                <a:gd name="T17" fmla="*/ 4 h 18"/>
                <a:gd name="T18" fmla="*/ 25 w 107"/>
                <a:gd name="T19" fmla="*/ 4 h 18"/>
                <a:gd name="T20" fmla="*/ 28 w 107"/>
                <a:gd name="T21" fmla="*/ 2 h 18"/>
                <a:gd name="T22" fmla="*/ 32 w 107"/>
                <a:gd name="T23" fmla="*/ 1 h 18"/>
                <a:gd name="T24" fmla="*/ 36 w 107"/>
                <a:gd name="T25" fmla="*/ 1 h 18"/>
                <a:gd name="T26" fmla="*/ 41 w 107"/>
                <a:gd name="T27" fmla="*/ 1 h 18"/>
                <a:gd name="T28" fmla="*/ 44 w 107"/>
                <a:gd name="T29" fmla="*/ 0 h 18"/>
                <a:gd name="T30" fmla="*/ 49 w 107"/>
                <a:gd name="T31" fmla="*/ 0 h 18"/>
                <a:gd name="T32" fmla="*/ 53 w 107"/>
                <a:gd name="T33" fmla="*/ 0 h 18"/>
                <a:gd name="T34" fmla="*/ 58 w 107"/>
                <a:gd name="T35" fmla="*/ 0 h 18"/>
                <a:gd name="T36" fmla="*/ 62 w 107"/>
                <a:gd name="T37" fmla="*/ 0 h 18"/>
                <a:gd name="T38" fmla="*/ 66 w 107"/>
                <a:gd name="T39" fmla="*/ 1 h 18"/>
                <a:gd name="T40" fmla="*/ 70 w 107"/>
                <a:gd name="T41" fmla="*/ 1 h 18"/>
                <a:gd name="T42" fmla="*/ 75 w 107"/>
                <a:gd name="T43" fmla="*/ 1 h 18"/>
                <a:gd name="T44" fmla="*/ 79 w 107"/>
                <a:gd name="T45" fmla="*/ 2 h 18"/>
                <a:gd name="T46" fmla="*/ 81 w 107"/>
                <a:gd name="T47" fmla="*/ 4 h 18"/>
                <a:gd name="T48" fmla="*/ 85 w 107"/>
                <a:gd name="T49" fmla="*/ 4 h 18"/>
                <a:gd name="T50" fmla="*/ 89 w 107"/>
                <a:gd name="T51" fmla="*/ 6 h 18"/>
                <a:gd name="T52" fmla="*/ 92 w 107"/>
                <a:gd name="T53" fmla="*/ 7 h 18"/>
                <a:gd name="T54" fmla="*/ 95 w 107"/>
                <a:gd name="T55" fmla="*/ 8 h 18"/>
                <a:gd name="T56" fmla="*/ 97 w 107"/>
                <a:gd name="T57" fmla="*/ 10 h 18"/>
                <a:gd name="T58" fmla="*/ 100 w 107"/>
                <a:gd name="T59" fmla="*/ 11 h 18"/>
                <a:gd name="T60" fmla="*/ 102 w 107"/>
                <a:gd name="T61" fmla="*/ 13 h 18"/>
                <a:gd name="T62" fmla="*/ 105 w 107"/>
                <a:gd name="T63" fmla="*/ 15 h 18"/>
                <a:gd name="T64" fmla="*/ 106 w 107"/>
                <a:gd name="T65" fmla="*/ 17 h 18"/>
                <a:gd name="T66" fmla="*/ 0 w 107"/>
                <a:gd name="T67" fmla="*/ 17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7" h="18">
                  <a:moveTo>
                    <a:pt x="0" y="17"/>
                  </a:moveTo>
                  <a:lnTo>
                    <a:pt x="2" y="15"/>
                  </a:lnTo>
                  <a:lnTo>
                    <a:pt x="4" y="13"/>
                  </a:lnTo>
                  <a:lnTo>
                    <a:pt x="7" y="11"/>
                  </a:lnTo>
                  <a:lnTo>
                    <a:pt x="9" y="10"/>
                  </a:lnTo>
                  <a:lnTo>
                    <a:pt x="11" y="8"/>
                  </a:lnTo>
                  <a:lnTo>
                    <a:pt x="14" y="7"/>
                  </a:lnTo>
                  <a:lnTo>
                    <a:pt x="18" y="6"/>
                  </a:lnTo>
                  <a:lnTo>
                    <a:pt x="21" y="4"/>
                  </a:lnTo>
                  <a:lnTo>
                    <a:pt x="25" y="4"/>
                  </a:lnTo>
                  <a:lnTo>
                    <a:pt x="28" y="2"/>
                  </a:lnTo>
                  <a:lnTo>
                    <a:pt x="32" y="1"/>
                  </a:lnTo>
                  <a:lnTo>
                    <a:pt x="36" y="1"/>
                  </a:lnTo>
                  <a:lnTo>
                    <a:pt x="41" y="1"/>
                  </a:lnTo>
                  <a:lnTo>
                    <a:pt x="44" y="0"/>
                  </a:lnTo>
                  <a:lnTo>
                    <a:pt x="49" y="0"/>
                  </a:lnTo>
                  <a:lnTo>
                    <a:pt x="53" y="0"/>
                  </a:lnTo>
                  <a:lnTo>
                    <a:pt x="58" y="0"/>
                  </a:lnTo>
                  <a:lnTo>
                    <a:pt x="62" y="0"/>
                  </a:lnTo>
                  <a:lnTo>
                    <a:pt x="66" y="1"/>
                  </a:lnTo>
                  <a:lnTo>
                    <a:pt x="70" y="1"/>
                  </a:lnTo>
                  <a:lnTo>
                    <a:pt x="75" y="1"/>
                  </a:lnTo>
                  <a:lnTo>
                    <a:pt x="79" y="2"/>
                  </a:lnTo>
                  <a:lnTo>
                    <a:pt x="81" y="4"/>
                  </a:lnTo>
                  <a:lnTo>
                    <a:pt x="85" y="4"/>
                  </a:lnTo>
                  <a:lnTo>
                    <a:pt x="89" y="6"/>
                  </a:lnTo>
                  <a:lnTo>
                    <a:pt x="92" y="7"/>
                  </a:lnTo>
                  <a:lnTo>
                    <a:pt x="95" y="8"/>
                  </a:lnTo>
                  <a:lnTo>
                    <a:pt x="97" y="10"/>
                  </a:lnTo>
                  <a:lnTo>
                    <a:pt x="100" y="11"/>
                  </a:lnTo>
                  <a:lnTo>
                    <a:pt x="102" y="13"/>
                  </a:lnTo>
                  <a:lnTo>
                    <a:pt x="105" y="15"/>
                  </a:lnTo>
                  <a:lnTo>
                    <a:pt x="106" y="17"/>
                  </a:lnTo>
                  <a:lnTo>
                    <a:pt x="0" y="17"/>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86" name="Freeform 783"/>
            <p:cNvSpPr>
              <a:spLocks/>
            </p:cNvSpPr>
            <p:nvPr/>
          </p:nvSpPr>
          <p:spPr bwMode="auto">
            <a:xfrm>
              <a:off x="1400" y="3555"/>
              <a:ext cx="113" cy="24"/>
            </a:xfrm>
            <a:custGeom>
              <a:avLst/>
              <a:gdLst>
                <a:gd name="T0" fmla="*/ 0 w 113"/>
                <a:gd name="T1" fmla="*/ 23 h 24"/>
                <a:gd name="T2" fmla="*/ 2 w 113"/>
                <a:gd name="T3" fmla="*/ 20 h 24"/>
                <a:gd name="T4" fmla="*/ 4 w 113"/>
                <a:gd name="T5" fmla="*/ 18 h 24"/>
                <a:gd name="T6" fmla="*/ 7 w 113"/>
                <a:gd name="T7" fmla="*/ 15 h 24"/>
                <a:gd name="T8" fmla="*/ 9 w 113"/>
                <a:gd name="T9" fmla="*/ 13 h 24"/>
                <a:gd name="T10" fmla="*/ 12 w 113"/>
                <a:gd name="T11" fmla="*/ 11 h 24"/>
                <a:gd name="T12" fmla="*/ 15 w 113"/>
                <a:gd name="T13" fmla="*/ 9 h 24"/>
                <a:gd name="T14" fmla="*/ 19 w 113"/>
                <a:gd name="T15" fmla="*/ 8 h 24"/>
                <a:gd name="T16" fmla="*/ 22 w 113"/>
                <a:gd name="T17" fmla="*/ 6 h 24"/>
                <a:gd name="T18" fmla="*/ 26 w 113"/>
                <a:gd name="T19" fmla="*/ 5 h 24"/>
                <a:gd name="T20" fmla="*/ 30 w 113"/>
                <a:gd name="T21" fmla="*/ 3 h 24"/>
                <a:gd name="T22" fmla="*/ 34 w 113"/>
                <a:gd name="T23" fmla="*/ 2 h 24"/>
                <a:gd name="T24" fmla="*/ 38 w 113"/>
                <a:gd name="T25" fmla="*/ 2 h 24"/>
                <a:gd name="T26" fmla="*/ 43 w 113"/>
                <a:gd name="T27" fmla="*/ 1 h 24"/>
                <a:gd name="T28" fmla="*/ 47 w 113"/>
                <a:gd name="T29" fmla="*/ 0 h 24"/>
                <a:gd name="T30" fmla="*/ 52 w 113"/>
                <a:gd name="T31" fmla="*/ 0 h 24"/>
                <a:gd name="T32" fmla="*/ 56 w 113"/>
                <a:gd name="T33" fmla="*/ 0 h 24"/>
                <a:gd name="T34" fmla="*/ 61 w 113"/>
                <a:gd name="T35" fmla="*/ 0 h 24"/>
                <a:gd name="T36" fmla="*/ 66 w 113"/>
                <a:gd name="T37" fmla="*/ 0 h 24"/>
                <a:gd name="T38" fmla="*/ 70 w 113"/>
                <a:gd name="T39" fmla="*/ 1 h 24"/>
                <a:gd name="T40" fmla="*/ 74 w 113"/>
                <a:gd name="T41" fmla="*/ 2 h 24"/>
                <a:gd name="T42" fmla="*/ 79 w 113"/>
                <a:gd name="T43" fmla="*/ 2 h 24"/>
                <a:gd name="T44" fmla="*/ 83 w 113"/>
                <a:gd name="T45" fmla="*/ 3 h 24"/>
                <a:gd name="T46" fmla="*/ 86 w 113"/>
                <a:gd name="T47" fmla="*/ 5 h 24"/>
                <a:gd name="T48" fmla="*/ 90 w 113"/>
                <a:gd name="T49" fmla="*/ 6 h 24"/>
                <a:gd name="T50" fmla="*/ 94 w 113"/>
                <a:gd name="T51" fmla="*/ 8 h 24"/>
                <a:gd name="T52" fmla="*/ 97 w 113"/>
                <a:gd name="T53" fmla="*/ 9 h 24"/>
                <a:gd name="T54" fmla="*/ 100 w 113"/>
                <a:gd name="T55" fmla="*/ 11 h 24"/>
                <a:gd name="T56" fmla="*/ 103 w 113"/>
                <a:gd name="T57" fmla="*/ 13 h 24"/>
                <a:gd name="T58" fmla="*/ 106 w 113"/>
                <a:gd name="T59" fmla="*/ 15 h 24"/>
                <a:gd name="T60" fmla="*/ 108 w 113"/>
                <a:gd name="T61" fmla="*/ 18 h 24"/>
                <a:gd name="T62" fmla="*/ 111 w 113"/>
                <a:gd name="T63" fmla="*/ 20 h 24"/>
                <a:gd name="T64" fmla="*/ 112 w 113"/>
                <a:gd name="T65" fmla="*/ 23 h 24"/>
                <a:gd name="T66" fmla="*/ 0 w 113"/>
                <a:gd name="T67" fmla="*/ 23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24">
                  <a:moveTo>
                    <a:pt x="0" y="23"/>
                  </a:moveTo>
                  <a:lnTo>
                    <a:pt x="2" y="20"/>
                  </a:lnTo>
                  <a:lnTo>
                    <a:pt x="4" y="18"/>
                  </a:lnTo>
                  <a:lnTo>
                    <a:pt x="7" y="15"/>
                  </a:lnTo>
                  <a:lnTo>
                    <a:pt x="9" y="13"/>
                  </a:lnTo>
                  <a:lnTo>
                    <a:pt x="12" y="11"/>
                  </a:lnTo>
                  <a:lnTo>
                    <a:pt x="15" y="9"/>
                  </a:lnTo>
                  <a:lnTo>
                    <a:pt x="19" y="8"/>
                  </a:lnTo>
                  <a:lnTo>
                    <a:pt x="22" y="6"/>
                  </a:lnTo>
                  <a:lnTo>
                    <a:pt x="26" y="5"/>
                  </a:lnTo>
                  <a:lnTo>
                    <a:pt x="30" y="3"/>
                  </a:lnTo>
                  <a:lnTo>
                    <a:pt x="34" y="2"/>
                  </a:lnTo>
                  <a:lnTo>
                    <a:pt x="38" y="2"/>
                  </a:lnTo>
                  <a:lnTo>
                    <a:pt x="43" y="1"/>
                  </a:lnTo>
                  <a:lnTo>
                    <a:pt x="47" y="0"/>
                  </a:lnTo>
                  <a:lnTo>
                    <a:pt x="52" y="0"/>
                  </a:lnTo>
                  <a:lnTo>
                    <a:pt x="56" y="0"/>
                  </a:lnTo>
                  <a:lnTo>
                    <a:pt x="61" y="0"/>
                  </a:lnTo>
                  <a:lnTo>
                    <a:pt x="66" y="0"/>
                  </a:lnTo>
                  <a:lnTo>
                    <a:pt x="70" y="1"/>
                  </a:lnTo>
                  <a:lnTo>
                    <a:pt x="74" y="2"/>
                  </a:lnTo>
                  <a:lnTo>
                    <a:pt x="79" y="2"/>
                  </a:lnTo>
                  <a:lnTo>
                    <a:pt x="83" y="3"/>
                  </a:lnTo>
                  <a:lnTo>
                    <a:pt x="86" y="5"/>
                  </a:lnTo>
                  <a:lnTo>
                    <a:pt x="90" y="6"/>
                  </a:lnTo>
                  <a:lnTo>
                    <a:pt x="94" y="8"/>
                  </a:lnTo>
                  <a:lnTo>
                    <a:pt x="97" y="9"/>
                  </a:lnTo>
                  <a:lnTo>
                    <a:pt x="100" y="11"/>
                  </a:lnTo>
                  <a:lnTo>
                    <a:pt x="103" y="13"/>
                  </a:lnTo>
                  <a:lnTo>
                    <a:pt x="106" y="15"/>
                  </a:lnTo>
                  <a:lnTo>
                    <a:pt x="108" y="18"/>
                  </a:lnTo>
                  <a:lnTo>
                    <a:pt x="111" y="20"/>
                  </a:lnTo>
                  <a:lnTo>
                    <a:pt x="112" y="23"/>
                  </a:lnTo>
                  <a:lnTo>
                    <a:pt x="0" y="23"/>
                  </a:lnTo>
                </a:path>
              </a:pathLst>
            </a:custGeom>
            <a:noFill/>
            <a:ln w="12700" cap="rnd" cmpd="sng">
              <a:solidFill>
                <a:srgbClr val="CECECE"/>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87" name="Freeform 784"/>
            <p:cNvSpPr>
              <a:spLocks/>
            </p:cNvSpPr>
            <p:nvPr/>
          </p:nvSpPr>
          <p:spPr bwMode="auto">
            <a:xfrm>
              <a:off x="1403" y="3636"/>
              <a:ext cx="22" cy="52"/>
            </a:xfrm>
            <a:custGeom>
              <a:avLst/>
              <a:gdLst>
                <a:gd name="T0" fmla="*/ 0 w 22"/>
                <a:gd name="T1" fmla="*/ 51 h 52"/>
                <a:gd name="T2" fmla="*/ 0 w 22"/>
                <a:gd name="T3" fmla="*/ 0 h 52"/>
                <a:gd name="T4" fmla="*/ 21 w 22"/>
                <a:gd name="T5" fmla="*/ 0 h 52"/>
                <a:gd name="T6" fmla="*/ 21 w 22"/>
                <a:gd name="T7" fmla="*/ 51 h 52"/>
                <a:gd name="T8" fmla="*/ 0 w 22"/>
                <a:gd name="T9" fmla="*/ 51 h 52"/>
              </a:gdLst>
              <a:ahLst/>
              <a:cxnLst>
                <a:cxn ang="0">
                  <a:pos x="T0" y="T1"/>
                </a:cxn>
                <a:cxn ang="0">
                  <a:pos x="T2" y="T3"/>
                </a:cxn>
                <a:cxn ang="0">
                  <a:pos x="T4" y="T5"/>
                </a:cxn>
                <a:cxn ang="0">
                  <a:pos x="T6" y="T7"/>
                </a:cxn>
                <a:cxn ang="0">
                  <a:pos x="T8" y="T9"/>
                </a:cxn>
              </a:cxnLst>
              <a:rect l="0" t="0" r="r" b="b"/>
              <a:pathLst>
                <a:path w="22" h="52">
                  <a:moveTo>
                    <a:pt x="0" y="51"/>
                  </a:moveTo>
                  <a:lnTo>
                    <a:pt x="0" y="0"/>
                  </a:lnTo>
                  <a:lnTo>
                    <a:pt x="21" y="0"/>
                  </a:lnTo>
                  <a:lnTo>
                    <a:pt x="21" y="51"/>
                  </a:lnTo>
                  <a:lnTo>
                    <a:pt x="0" y="51"/>
                  </a:lnTo>
                </a:path>
              </a:pathLst>
            </a:custGeom>
            <a:solidFill>
              <a:srgbClr val="000000"/>
            </a:solidFill>
            <a:ln w="12700" cap="rnd" cmpd="sng">
              <a:solidFill>
                <a:srgbClr val="CECECE"/>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88" name="Freeform 785"/>
            <p:cNvSpPr>
              <a:spLocks/>
            </p:cNvSpPr>
            <p:nvPr/>
          </p:nvSpPr>
          <p:spPr bwMode="auto">
            <a:xfrm>
              <a:off x="1446" y="3636"/>
              <a:ext cx="22" cy="52"/>
            </a:xfrm>
            <a:custGeom>
              <a:avLst/>
              <a:gdLst>
                <a:gd name="T0" fmla="*/ 0 w 22"/>
                <a:gd name="T1" fmla="*/ 51 h 52"/>
                <a:gd name="T2" fmla="*/ 0 w 22"/>
                <a:gd name="T3" fmla="*/ 0 h 52"/>
                <a:gd name="T4" fmla="*/ 21 w 22"/>
                <a:gd name="T5" fmla="*/ 0 h 52"/>
                <a:gd name="T6" fmla="*/ 21 w 22"/>
                <a:gd name="T7" fmla="*/ 51 h 52"/>
                <a:gd name="T8" fmla="*/ 0 w 22"/>
                <a:gd name="T9" fmla="*/ 51 h 52"/>
              </a:gdLst>
              <a:ahLst/>
              <a:cxnLst>
                <a:cxn ang="0">
                  <a:pos x="T0" y="T1"/>
                </a:cxn>
                <a:cxn ang="0">
                  <a:pos x="T2" y="T3"/>
                </a:cxn>
                <a:cxn ang="0">
                  <a:pos x="T4" y="T5"/>
                </a:cxn>
                <a:cxn ang="0">
                  <a:pos x="T6" y="T7"/>
                </a:cxn>
                <a:cxn ang="0">
                  <a:pos x="T8" y="T9"/>
                </a:cxn>
              </a:cxnLst>
              <a:rect l="0" t="0" r="r" b="b"/>
              <a:pathLst>
                <a:path w="22" h="52">
                  <a:moveTo>
                    <a:pt x="0" y="51"/>
                  </a:moveTo>
                  <a:lnTo>
                    <a:pt x="0" y="0"/>
                  </a:lnTo>
                  <a:lnTo>
                    <a:pt x="21" y="0"/>
                  </a:lnTo>
                  <a:lnTo>
                    <a:pt x="21" y="51"/>
                  </a:lnTo>
                  <a:lnTo>
                    <a:pt x="0" y="51"/>
                  </a:lnTo>
                </a:path>
              </a:pathLst>
            </a:custGeom>
            <a:solidFill>
              <a:srgbClr val="000000"/>
            </a:solidFill>
            <a:ln w="12700" cap="rnd" cmpd="sng">
              <a:solidFill>
                <a:srgbClr val="CECECE"/>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89" name="Freeform 786"/>
            <p:cNvSpPr>
              <a:spLocks/>
            </p:cNvSpPr>
            <p:nvPr/>
          </p:nvSpPr>
          <p:spPr bwMode="auto">
            <a:xfrm>
              <a:off x="1488" y="3636"/>
              <a:ext cx="23" cy="52"/>
            </a:xfrm>
            <a:custGeom>
              <a:avLst/>
              <a:gdLst>
                <a:gd name="T0" fmla="*/ 0 w 23"/>
                <a:gd name="T1" fmla="*/ 51 h 52"/>
                <a:gd name="T2" fmla="*/ 0 w 23"/>
                <a:gd name="T3" fmla="*/ 0 h 52"/>
                <a:gd name="T4" fmla="*/ 22 w 23"/>
                <a:gd name="T5" fmla="*/ 0 h 52"/>
                <a:gd name="T6" fmla="*/ 22 w 23"/>
                <a:gd name="T7" fmla="*/ 51 h 52"/>
                <a:gd name="T8" fmla="*/ 0 w 23"/>
                <a:gd name="T9" fmla="*/ 51 h 52"/>
              </a:gdLst>
              <a:ahLst/>
              <a:cxnLst>
                <a:cxn ang="0">
                  <a:pos x="T0" y="T1"/>
                </a:cxn>
                <a:cxn ang="0">
                  <a:pos x="T2" y="T3"/>
                </a:cxn>
                <a:cxn ang="0">
                  <a:pos x="T4" y="T5"/>
                </a:cxn>
                <a:cxn ang="0">
                  <a:pos x="T6" y="T7"/>
                </a:cxn>
                <a:cxn ang="0">
                  <a:pos x="T8" y="T9"/>
                </a:cxn>
              </a:cxnLst>
              <a:rect l="0" t="0" r="r" b="b"/>
              <a:pathLst>
                <a:path w="23" h="52">
                  <a:moveTo>
                    <a:pt x="0" y="51"/>
                  </a:moveTo>
                  <a:lnTo>
                    <a:pt x="0" y="0"/>
                  </a:lnTo>
                  <a:lnTo>
                    <a:pt x="22" y="0"/>
                  </a:lnTo>
                  <a:lnTo>
                    <a:pt x="22" y="51"/>
                  </a:lnTo>
                  <a:lnTo>
                    <a:pt x="0" y="51"/>
                  </a:lnTo>
                </a:path>
              </a:pathLst>
            </a:custGeom>
            <a:solidFill>
              <a:srgbClr val="000000"/>
            </a:solidFill>
            <a:ln w="12700" cap="rnd" cmpd="sng">
              <a:solidFill>
                <a:srgbClr val="CECECE"/>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90" name="Freeform 787"/>
            <p:cNvSpPr>
              <a:spLocks/>
            </p:cNvSpPr>
            <p:nvPr/>
          </p:nvSpPr>
          <p:spPr bwMode="auto">
            <a:xfrm>
              <a:off x="1285" y="3687"/>
              <a:ext cx="24" cy="4"/>
            </a:xfrm>
            <a:custGeom>
              <a:avLst/>
              <a:gdLst>
                <a:gd name="T0" fmla="*/ 0 w 24"/>
                <a:gd name="T1" fmla="*/ 3 h 4"/>
                <a:gd name="T2" fmla="*/ 0 w 24"/>
                <a:gd name="T3" fmla="*/ 0 h 4"/>
                <a:gd name="T4" fmla="*/ 23 w 24"/>
                <a:gd name="T5" fmla="*/ 0 h 4"/>
                <a:gd name="T6" fmla="*/ 23 w 24"/>
                <a:gd name="T7" fmla="*/ 3 h 4"/>
                <a:gd name="T8" fmla="*/ 0 w 24"/>
                <a:gd name="T9" fmla="*/ 3 h 4"/>
              </a:gdLst>
              <a:ahLst/>
              <a:cxnLst>
                <a:cxn ang="0">
                  <a:pos x="T0" y="T1"/>
                </a:cxn>
                <a:cxn ang="0">
                  <a:pos x="T2" y="T3"/>
                </a:cxn>
                <a:cxn ang="0">
                  <a:pos x="T4" y="T5"/>
                </a:cxn>
                <a:cxn ang="0">
                  <a:pos x="T6" y="T7"/>
                </a:cxn>
                <a:cxn ang="0">
                  <a:pos x="T8" y="T9"/>
                </a:cxn>
              </a:cxnLst>
              <a:rect l="0" t="0" r="r" b="b"/>
              <a:pathLst>
                <a:path w="24" h="4">
                  <a:moveTo>
                    <a:pt x="0" y="3"/>
                  </a:moveTo>
                  <a:lnTo>
                    <a:pt x="0" y="0"/>
                  </a:lnTo>
                  <a:lnTo>
                    <a:pt x="23" y="0"/>
                  </a:lnTo>
                  <a:lnTo>
                    <a:pt x="23" y="3"/>
                  </a:lnTo>
                  <a:lnTo>
                    <a:pt x="0" y="3"/>
                  </a:lnTo>
                </a:path>
              </a:pathLst>
            </a:custGeom>
            <a:solidFill>
              <a:srgbClr val="000000"/>
            </a:solidFill>
            <a:ln w="12700" cap="rnd" cmpd="sng">
              <a:solidFill>
                <a:srgbClr val="CECECE"/>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91" name="Freeform 788"/>
            <p:cNvSpPr>
              <a:spLocks/>
            </p:cNvSpPr>
            <p:nvPr/>
          </p:nvSpPr>
          <p:spPr bwMode="auto">
            <a:xfrm>
              <a:off x="1307" y="3687"/>
              <a:ext cx="30" cy="4"/>
            </a:xfrm>
            <a:custGeom>
              <a:avLst/>
              <a:gdLst>
                <a:gd name="T0" fmla="*/ 0 w 30"/>
                <a:gd name="T1" fmla="*/ 3 h 4"/>
                <a:gd name="T2" fmla="*/ 0 w 30"/>
                <a:gd name="T3" fmla="*/ 0 h 4"/>
                <a:gd name="T4" fmla="*/ 29 w 30"/>
                <a:gd name="T5" fmla="*/ 0 h 4"/>
                <a:gd name="T6" fmla="*/ 29 w 30"/>
                <a:gd name="T7" fmla="*/ 3 h 4"/>
                <a:gd name="T8" fmla="*/ 0 w 30"/>
                <a:gd name="T9" fmla="*/ 3 h 4"/>
              </a:gdLst>
              <a:ahLst/>
              <a:cxnLst>
                <a:cxn ang="0">
                  <a:pos x="T0" y="T1"/>
                </a:cxn>
                <a:cxn ang="0">
                  <a:pos x="T2" y="T3"/>
                </a:cxn>
                <a:cxn ang="0">
                  <a:pos x="T4" y="T5"/>
                </a:cxn>
                <a:cxn ang="0">
                  <a:pos x="T6" y="T7"/>
                </a:cxn>
                <a:cxn ang="0">
                  <a:pos x="T8" y="T9"/>
                </a:cxn>
              </a:cxnLst>
              <a:rect l="0" t="0" r="r" b="b"/>
              <a:pathLst>
                <a:path w="30" h="4">
                  <a:moveTo>
                    <a:pt x="0" y="3"/>
                  </a:moveTo>
                  <a:lnTo>
                    <a:pt x="0" y="0"/>
                  </a:lnTo>
                  <a:lnTo>
                    <a:pt x="29" y="0"/>
                  </a:lnTo>
                  <a:lnTo>
                    <a:pt x="29" y="3"/>
                  </a:lnTo>
                  <a:lnTo>
                    <a:pt x="0" y="3"/>
                  </a:lnTo>
                </a:path>
              </a:pathLst>
            </a:custGeom>
            <a:solidFill>
              <a:srgbClr val="000000"/>
            </a:solidFill>
            <a:ln w="12700" cap="rnd" cmpd="sng">
              <a:solidFill>
                <a:srgbClr val="CECECE"/>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92" name="Freeform 789"/>
            <p:cNvSpPr>
              <a:spLocks/>
            </p:cNvSpPr>
            <p:nvPr/>
          </p:nvSpPr>
          <p:spPr bwMode="auto">
            <a:xfrm>
              <a:off x="1336" y="3687"/>
              <a:ext cx="59" cy="4"/>
            </a:xfrm>
            <a:custGeom>
              <a:avLst/>
              <a:gdLst>
                <a:gd name="T0" fmla="*/ 0 w 59"/>
                <a:gd name="T1" fmla="*/ 3 h 4"/>
                <a:gd name="T2" fmla="*/ 0 w 59"/>
                <a:gd name="T3" fmla="*/ 0 h 4"/>
                <a:gd name="T4" fmla="*/ 58 w 59"/>
                <a:gd name="T5" fmla="*/ 0 h 4"/>
                <a:gd name="T6" fmla="*/ 58 w 59"/>
                <a:gd name="T7" fmla="*/ 3 h 4"/>
                <a:gd name="T8" fmla="*/ 0 w 59"/>
                <a:gd name="T9" fmla="*/ 3 h 4"/>
              </a:gdLst>
              <a:ahLst/>
              <a:cxnLst>
                <a:cxn ang="0">
                  <a:pos x="T0" y="T1"/>
                </a:cxn>
                <a:cxn ang="0">
                  <a:pos x="T2" y="T3"/>
                </a:cxn>
                <a:cxn ang="0">
                  <a:pos x="T4" y="T5"/>
                </a:cxn>
                <a:cxn ang="0">
                  <a:pos x="T6" y="T7"/>
                </a:cxn>
                <a:cxn ang="0">
                  <a:pos x="T8" y="T9"/>
                </a:cxn>
              </a:cxnLst>
              <a:rect l="0" t="0" r="r" b="b"/>
              <a:pathLst>
                <a:path w="59" h="4">
                  <a:moveTo>
                    <a:pt x="0" y="3"/>
                  </a:moveTo>
                  <a:lnTo>
                    <a:pt x="0" y="0"/>
                  </a:lnTo>
                  <a:lnTo>
                    <a:pt x="58" y="0"/>
                  </a:lnTo>
                  <a:lnTo>
                    <a:pt x="58" y="3"/>
                  </a:lnTo>
                  <a:lnTo>
                    <a:pt x="0" y="3"/>
                  </a:lnTo>
                </a:path>
              </a:pathLst>
            </a:custGeom>
            <a:solidFill>
              <a:srgbClr val="000000"/>
            </a:solidFill>
            <a:ln w="12700" cap="rnd" cmpd="sng">
              <a:solidFill>
                <a:srgbClr val="CECECE"/>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93" name="Freeform 790"/>
            <p:cNvSpPr>
              <a:spLocks/>
            </p:cNvSpPr>
            <p:nvPr/>
          </p:nvSpPr>
          <p:spPr bwMode="auto">
            <a:xfrm>
              <a:off x="1603" y="3687"/>
              <a:ext cx="25" cy="4"/>
            </a:xfrm>
            <a:custGeom>
              <a:avLst/>
              <a:gdLst>
                <a:gd name="T0" fmla="*/ 0 w 25"/>
                <a:gd name="T1" fmla="*/ 3 h 4"/>
                <a:gd name="T2" fmla="*/ 0 w 25"/>
                <a:gd name="T3" fmla="*/ 0 h 4"/>
                <a:gd name="T4" fmla="*/ 24 w 25"/>
                <a:gd name="T5" fmla="*/ 0 h 4"/>
                <a:gd name="T6" fmla="*/ 24 w 25"/>
                <a:gd name="T7" fmla="*/ 3 h 4"/>
                <a:gd name="T8" fmla="*/ 0 w 25"/>
                <a:gd name="T9" fmla="*/ 3 h 4"/>
              </a:gdLst>
              <a:ahLst/>
              <a:cxnLst>
                <a:cxn ang="0">
                  <a:pos x="T0" y="T1"/>
                </a:cxn>
                <a:cxn ang="0">
                  <a:pos x="T2" y="T3"/>
                </a:cxn>
                <a:cxn ang="0">
                  <a:pos x="T4" y="T5"/>
                </a:cxn>
                <a:cxn ang="0">
                  <a:pos x="T6" y="T7"/>
                </a:cxn>
                <a:cxn ang="0">
                  <a:pos x="T8" y="T9"/>
                </a:cxn>
              </a:cxnLst>
              <a:rect l="0" t="0" r="r" b="b"/>
              <a:pathLst>
                <a:path w="25" h="4">
                  <a:moveTo>
                    <a:pt x="0" y="3"/>
                  </a:moveTo>
                  <a:lnTo>
                    <a:pt x="0" y="0"/>
                  </a:lnTo>
                  <a:lnTo>
                    <a:pt x="24" y="0"/>
                  </a:lnTo>
                  <a:lnTo>
                    <a:pt x="24" y="3"/>
                  </a:lnTo>
                  <a:lnTo>
                    <a:pt x="0" y="3"/>
                  </a:lnTo>
                </a:path>
              </a:pathLst>
            </a:custGeom>
            <a:solidFill>
              <a:srgbClr val="000000"/>
            </a:solidFill>
            <a:ln w="12700" cap="rnd" cmpd="sng">
              <a:solidFill>
                <a:srgbClr val="CECECE"/>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94" name="Freeform 791"/>
            <p:cNvSpPr>
              <a:spLocks/>
            </p:cNvSpPr>
            <p:nvPr/>
          </p:nvSpPr>
          <p:spPr bwMode="auto">
            <a:xfrm>
              <a:off x="1576" y="3687"/>
              <a:ext cx="30" cy="4"/>
            </a:xfrm>
            <a:custGeom>
              <a:avLst/>
              <a:gdLst>
                <a:gd name="T0" fmla="*/ 0 w 30"/>
                <a:gd name="T1" fmla="*/ 3 h 4"/>
                <a:gd name="T2" fmla="*/ 0 w 30"/>
                <a:gd name="T3" fmla="*/ 0 h 4"/>
                <a:gd name="T4" fmla="*/ 29 w 30"/>
                <a:gd name="T5" fmla="*/ 0 h 4"/>
                <a:gd name="T6" fmla="*/ 29 w 30"/>
                <a:gd name="T7" fmla="*/ 3 h 4"/>
                <a:gd name="T8" fmla="*/ 0 w 30"/>
                <a:gd name="T9" fmla="*/ 3 h 4"/>
              </a:gdLst>
              <a:ahLst/>
              <a:cxnLst>
                <a:cxn ang="0">
                  <a:pos x="T0" y="T1"/>
                </a:cxn>
                <a:cxn ang="0">
                  <a:pos x="T2" y="T3"/>
                </a:cxn>
                <a:cxn ang="0">
                  <a:pos x="T4" y="T5"/>
                </a:cxn>
                <a:cxn ang="0">
                  <a:pos x="T6" y="T7"/>
                </a:cxn>
                <a:cxn ang="0">
                  <a:pos x="T8" y="T9"/>
                </a:cxn>
              </a:cxnLst>
              <a:rect l="0" t="0" r="r" b="b"/>
              <a:pathLst>
                <a:path w="30" h="4">
                  <a:moveTo>
                    <a:pt x="0" y="3"/>
                  </a:moveTo>
                  <a:lnTo>
                    <a:pt x="0" y="0"/>
                  </a:lnTo>
                  <a:lnTo>
                    <a:pt x="29" y="0"/>
                  </a:lnTo>
                  <a:lnTo>
                    <a:pt x="29" y="3"/>
                  </a:lnTo>
                  <a:lnTo>
                    <a:pt x="0" y="3"/>
                  </a:lnTo>
                </a:path>
              </a:pathLst>
            </a:custGeom>
            <a:solidFill>
              <a:srgbClr val="000000"/>
            </a:solidFill>
            <a:ln w="12700" cap="rnd" cmpd="sng">
              <a:solidFill>
                <a:srgbClr val="CECECE"/>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95" name="Freeform 792"/>
            <p:cNvSpPr>
              <a:spLocks/>
            </p:cNvSpPr>
            <p:nvPr/>
          </p:nvSpPr>
          <p:spPr bwMode="auto">
            <a:xfrm>
              <a:off x="1518" y="3687"/>
              <a:ext cx="59" cy="4"/>
            </a:xfrm>
            <a:custGeom>
              <a:avLst/>
              <a:gdLst>
                <a:gd name="T0" fmla="*/ 0 w 59"/>
                <a:gd name="T1" fmla="*/ 3 h 4"/>
                <a:gd name="T2" fmla="*/ 0 w 59"/>
                <a:gd name="T3" fmla="*/ 0 h 4"/>
                <a:gd name="T4" fmla="*/ 58 w 59"/>
                <a:gd name="T5" fmla="*/ 0 h 4"/>
                <a:gd name="T6" fmla="*/ 58 w 59"/>
                <a:gd name="T7" fmla="*/ 3 h 4"/>
                <a:gd name="T8" fmla="*/ 0 w 59"/>
                <a:gd name="T9" fmla="*/ 3 h 4"/>
              </a:gdLst>
              <a:ahLst/>
              <a:cxnLst>
                <a:cxn ang="0">
                  <a:pos x="T0" y="T1"/>
                </a:cxn>
                <a:cxn ang="0">
                  <a:pos x="T2" y="T3"/>
                </a:cxn>
                <a:cxn ang="0">
                  <a:pos x="T4" y="T5"/>
                </a:cxn>
                <a:cxn ang="0">
                  <a:pos x="T6" y="T7"/>
                </a:cxn>
                <a:cxn ang="0">
                  <a:pos x="T8" y="T9"/>
                </a:cxn>
              </a:cxnLst>
              <a:rect l="0" t="0" r="r" b="b"/>
              <a:pathLst>
                <a:path w="59" h="4">
                  <a:moveTo>
                    <a:pt x="0" y="3"/>
                  </a:moveTo>
                  <a:lnTo>
                    <a:pt x="0" y="0"/>
                  </a:lnTo>
                  <a:lnTo>
                    <a:pt x="58" y="0"/>
                  </a:lnTo>
                  <a:lnTo>
                    <a:pt x="58" y="3"/>
                  </a:lnTo>
                  <a:lnTo>
                    <a:pt x="0" y="3"/>
                  </a:lnTo>
                </a:path>
              </a:pathLst>
            </a:custGeom>
            <a:solidFill>
              <a:srgbClr val="000000"/>
            </a:solidFill>
            <a:ln w="12700" cap="rnd" cmpd="sng">
              <a:solidFill>
                <a:srgbClr val="CECECE"/>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96" name="Freeform 793"/>
            <p:cNvSpPr>
              <a:spLocks/>
            </p:cNvSpPr>
            <p:nvPr/>
          </p:nvSpPr>
          <p:spPr bwMode="auto">
            <a:xfrm>
              <a:off x="1364" y="3644"/>
              <a:ext cx="13" cy="35"/>
            </a:xfrm>
            <a:custGeom>
              <a:avLst/>
              <a:gdLst>
                <a:gd name="T0" fmla="*/ 0 w 13"/>
                <a:gd name="T1" fmla="*/ 34 h 35"/>
                <a:gd name="T2" fmla="*/ 0 w 13"/>
                <a:gd name="T3" fmla="*/ 0 h 35"/>
                <a:gd name="T4" fmla="*/ 12 w 13"/>
                <a:gd name="T5" fmla="*/ 0 h 35"/>
                <a:gd name="T6" fmla="*/ 12 w 13"/>
                <a:gd name="T7" fmla="*/ 34 h 35"/>
                <a:gd name="T8" fmla="*/ 0 w 13"/>
                <a:gd name="T9" fmla="*/ 34 h 35"/>
              </a:gdLst>
              <a:ahLst/>
              <a:cxnLst>
                <a:cxn ang="0">
                  <a:pos x="T0" y="T1"/>
                </a:cxn>
                <a:cxn ang="0">
                  <a:pos x="T2" y="T3"/>
                </a:cxn>
                <a:cxn ang="0">
                  <a:pos x="T4" y="T5"/>
                </a:cxn>
                <a:cxn ang="0">
                  <a:pos x="T6" y="T7"/>
                </a:cxn>
                <a:cxn ang="0">
                  <a:pos x="T8" y="T9"/>
                </a:cxn>
              </a:cxnLst>
              <a:rect l="0" t="0" r="r" b="b"/>
              <a:pathLst>
                <a:path w="13" h="35">
                  <a:moveTo>
                    <a:pt x="0" y="34"/>
                  </a:moveTo>
                  <a:lnTo>
                    <a:pt x="0" y="0"/>
                  </a:lnTo>
                  <a:lnTo>
                    <a:pt x="12" y="0"/>
                  </a:lnTo>
                  <a:lnTo>
                    <a:pt x="12" y="34"/>
                  </a:lnTo>
                  <a:lnTo>
                    <a:pt x="0" y="34"/>
                  </a:lnTo>
                </a:path>
              </a:pathLst>
            </a:custGeom>
            <a:solidFill>
              <a:srgbClr val="000000"/>
            </a:solidFill>
            <a:ln w="12700" cap="rnd" cmpd="sng">
              <a:solidFill>
                <a:srgbClr val="CECECE"/>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97" name="Freeform 794"/>
            <p:cNvSpPr>
              <a:spLocks/>
            </p:cNvSpPr>
            <p:nvPr/>
          </p:nvSpPr>
          <p:spPr bwMode="auto">
            <a:xfrm>
              <a:off x="1534" y="3644"/>
              <a:ext cx="13" cy="35"/>
            </a:xfrm>
            <a:custGeom>
              <a:avLst/>
              <a:gdLst>
                <a:gd name="T0" fmla="*/ 0 w 13"/>
                <a:gd name="T1" fmla="*/ 34 h 35"/>
                <a:gd name="T2" fmla="*/ 0 w 13"/>
                <a:gd name="T3" fmla="*/ 0 h 35"/>
                <a:gd name="T4" fmla="*/ 12 w 13"/>
                <a:gd name="T5" fmla="*/ 0 h 35"/>
                <a:gd name="T6" fmla="*/ 12 w 13"/>
                <a:gd name="T7" fmla="*/ 34 h 35"/>
                <a:gd name="T8" fmla="*/ 0 w 13"/>
                <a:gd name="T9" fmla="*/ 34 h 35"/>
              </a:gdLst>
              <a:ahLst/>
              <a:cxnLst>
                <a:cxn ang="0">
                  <a:pos x="T0" y="T1"/>
                </a:cxn>
                <a:cxn ang="0">
                  <a:pos x="T2" y="T3"/>
                </a:cxn>
                <a:cxn ang="0">
                  <a:pos x="T4" y="T5"/>
                </a:cxn>
                <a:cxn ang="0">
                  <a:pos x="T6" y="T7"/>
                </a:cxn>
                <a:cxn ang="0">
                  <a:pos x="T8" y="T9"/>
                </a:cxn>
              </a:cxnLst>
              <a:rect l="0" t="0" r="r" b="b"/>
              <a:pathLst>
                <a:path w="13" h="35">
                  <a:moveTo>
                    <a:pt x="0" y="34"/>
                  </a:moveTo>
                  <a:lnTo>
                    <a:pt x="0" y="0"/>
                  </a:lnTo>
                  <a:lnTo>
                    <a:pt x="12" y="0"/>
                  </a:lnTo>
                  <a:lnTo>
                    <a:pt x="12" y="34"/>
                  </a:lnTo>
                  <a:lnTo>
                    <a:pt x="0" y="34"/>
                  </a:lnTo>
                </a:path>
              </a:pathLst>
            </a:custGeom>
            <a:solidFill>
              <a:srgbClr val="000000"/>
            </a:solidFill>
            <a:ln w="12700" cap="rnd" cmpd="sng">
              <a:solidFill>
                <a:srgbClr val="CECECE"/>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98" name="Freeform 795"/>
            <p:cNvSpPr>
              <a:spLocks/>
            </p:cNvSpPr>
            <p:nvPr/>
          </p:nvSpPr>
          <p:spPr bwMode="auto">
            <a:xfrm>
              <a:off x="1322" y="3645"/>
              <a:ext cx="13" cy="20"/>
            </a:xfrm>
            <a:custGeom>
              <a:avLst/>
              <a:gdLst>
                <a:gd name="T0" fmla="*/ 0 w 13"/>
                <a:gd name="T1" fmla="*/ 19 h 20"/>
                <a:gd name="T2" fmla="*/ 0 w 13"/>
                <a:gd name="T3" fmla="*/ 0 h 20"/>
                <a:gd name="T4" fmla="*/ 12 w 13"/>
                <a:gd name="T5" fmla="*/ 0 h 20"/>
                <a:gd name="T6" fmla="*/ 12 w 13"/>
                <a:gd name="T7" fmla="*/ 19 h 20"/>
                <a:gd name="T8" fmla="*/ 0 w 13"/>
                <a:gd name="T9" fmla="*/ 19 h 20"/>
              </a:gdLst>
              <a:ahLst/>
              <a:cxnLst>
                <a:cxn ang="0">
                  <a:pos x="T0" y="T1"/>
                </a:cxn>
                <a:cxn ang="0">
                  <a:pos x="T2" y="T3"/>
                </a:cxn>
                <a:cxn ang="0">
                  <a:pos x="T4" y="T5"/>
                </a:cxn>
                <a:cxn ang="0">
                  <a:pos x="T6" y="T7"/>
                </a:cxn>
                <a:cxn ang="0">
                  <a:pos x="T8" y="T9"/>
                </a:cxn>
              </a:cxnLst>
              <a:rect l="0" t="0" r="r" b="b"/>
              <a:pathLst>
                <a:path w="13" h="20">
                  <a:moveTo>
                    <a:pt x="0" y="19"/>
                  </a:moveTo>
                  <a:lnTo>
                    <a:pt x="0" y="0"/>
                  </a:lnTo>
                  <a:lnTo>
                    <a:pt x="12" y="0"/>
                  </a:lnTo>
                  <a:lnTo>
                    <a:pt x="12" y="19"/>
                  </a:lnTo>
                  <a:lnTo>
                    <a:pt x="0" y="19"/>
                  </a:lnTo>
                </a:path>
              </a:pathLst>
            </a:custGeom>
            <a:solidFill>
              <a:srgbClr val="000000"/>
            </a:solidFill>
            <a:ln w="12700" cap="rnd" cmpd="sng">
              <a:solidFill>
                <a:srgbClr val="CECECE"/>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99" name="Freeform 796"/>
            <p:cNvSpPr>
              <a:spLocks/>
            </p:cNvSpPr>
            <p:nvPr/>
          </p:nvSpPr>
          <p:spPr bwMode="auto">
            <a:xfrm>
              <a:off x="1578" y="3645"/>
              <a:ext cx="13" cy="20"/>
            </a:xfrm>
            <a:custGeom>
              <a:avLst/>
              <a:gdLst>
                <a:gd name="T0" fmla="*/ 0 w 13"/>
                <a:gd name="T1" fmla="*/ 19 h 20"/>
                <a:gd name="T2" fmla="*/ 0 w 13"/>
                <a:gd name="T3" fmla="*/ 0 h 20"/>
                <a:gd name="T4" fmla="*/ 12 w 13"/>
                <a:gd name="T5" fmla="*/ 0 h 20"/>
                <a:gd name="T6" fmla="*/ 12 w 13"/>
                <a:gd name="T7" fmla="*/ 19 h 20"/>
                <a:gd name="T8" fmla="*/ 0 w 13"/>
                <a:gd name="T9" fmla="*/ 19 h 20"/>
              </a:gdLst>
              <a:ahLst/>
              <a:cxnLst>
                <a:cxn ang="0">
                  <a:pos x="T0" y="T1"/>
                </a:cxn>
                <a:cxn ang="0">
                  <a:pos x="T2" y="T3"/>
                </a:cxn>
                <a:cxn ang="0">
                  <a:pos x="T4" y="T5"/>
                </a:cxn>
                <a:cxn ang="0">
                  <a:pos x="T6" y="T7"/>
                </a:cxn>
                <a:cxn ang="0">
                  <a:pos x="T8" y="T9"/>
                </a:cxn>
              </a:cxnLst>
              <a:rect l="0" t="0" r="r" b="b"/>
              <a:pathLst>
                <a:path w="13" h="20">
                  <a:moveTo>
                    <a:pt x="0" y="19"/>
                  </a:moveTo>
                  <a:lnTo>
                    <a:pt x="0" y="0"/>
                  </a:lnTo>
                  <a:lnTo>
                    <a:pt x="12" y="0"/>
                  </a:lnTo>
                  <a:lnTo>
                    <a:pt x="12" y="19"/>
                  </a:lnTo>
                  <a:lnTo>
                    <a:pt x="0" y="19"/>
                  </a:lnTo>
                </a:path>
              </a:pathLst>
            </a:custGeom>
            <a:solidFill>
              <a:srgbClr val="000000"/>
            </a:solidFill>
            <a:ln w="12700" cap="rnd" cmpd="sng">
              <a:solidFill>
                <a:srgbClr val="CECECE"/>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00" name="Freeform 797"/>
            <p:cNvSpPr>
              <a:spLocks/>
            </p:cNvSpPr>
            <p:nvPr/>
          </p:nvSpPr>
          <p:spPr bwMode="auto">
            <a:xfrm>
              <a:off x="1300" y="3658"/>
              <a:ext cx="10" cy="30"/>
            </a:xfrm>
            <a:custGeom>
              <a:avLst/>
              <a:gdLst>
                <a:gd name="T0" fmla="*/ 0 w 10"/>
                <a:gd name="T1" fmla="*/ 29 h 30"/>
                <a:gd name="T2" fmla="*/ 0 w 10"/>
                <a:gd name="T3" fmla="*/ 0 h 30"/>
                <a:gd name="T4" fmla="*/ 9 w 10"/>
                <a:gd name="T5" fmla="*/ 0 h 30"/>
                <a:gd name="T6" fmla="*/ 9 w 10"/>
                <a:gd name="T7" fmla="*/ 29 h 30"/>
                <a:gd name="T8" fmla="*/ 0 w 10"/>
                <a:gd name="T9" fmla="*/ 29 h 30"/>
              </a:gdLst>
              <a:ahLst/>
              <a:cxnLst>
                <a:cxn ang="0">
                  <a:pos x="T0" y="T1"/>
                </a:cxn>
                <a:cxn ang="0">
                  <a:pos x="T2" y="T3"/>
                </a:cxn>
                <a:cxn ang="0">
                  <a:pos x="T4" y="T5"/>
                </a:cxn>
                <a:cxn ang="0">
                  <a:pos x="T6" y="T7"/>
                </a:cxn>
                <a:cxn ang="0">
                  <a:pos x="T8" y="T9"/>
                </a:cxn>
              </a:cxnLst>
              <a:rect l="0" t="0" r="r" b="b"/>
              <a:pathLst>
                <a:path w="10" h="30">
                  <a:moveTo>
                    <a:pt x="0" y="29"/>
                  </a:moveTo>
                  <a:lnTo>
                    <a:pt x="0" y="0"/>
                  </a:lnTo>
                  <a:lnTo>
                    <a:pt x="9" y="0"/>
                  </a:lnTo>
                  <a:lnTo>
                    <a:pt x="9" y="29"/>
                  </a:lnTo>
                  <a:lnTo>
                    <a:pt x="0" y="29"/>
                  </a:lnTo>
                </a:path>
              </a:pathLst>
            </a:custGeom>
            <a:solidFill>
              <a:srgbClr val="000000"/>
            </a:solidFill>
            <a:ln w="12700" cap="rnd" cmpd="sng">
              <a:solidFill>
                <a:srgbClr val="CECECE"/>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01" name="Freeform 798"/>
            <p:cNvSpPr>
              <a:spLocks/>
            </p:cNvSpPr>
            <p:nvPr/>
          </p:nvSpPr>
          <p:spPr bwMode="auto">
            <a:xfrm>
              <a:off x="1603" y="3658"/>
              <a:ext cx="10" cy="30"/>
            </a:xfrm>
            <a:custGeom>
              <a:avLst/>
              <a:gdLst>
                <a:gd name="T0" fmla="*/ 0 w 10"/>
                <a:gd name="T1" fmla="*/ 29 h 30"/>
                <a:gd name="T2" fmla="*/ 0 w 10"/>
                <a:gd name="T3" fmla="*/ 0 h 30"/>
                <a:gd name="T4" fmla="*/ 9 w 10"/>
                <a:gd name="T5" fmla="*/ 0 h 30"/>
                <a:gd name="T6" fmla="*/ 9 w 10"/>
                <a:gd name="T7" fmla="*/ 29 h 30"/>
                <a:gd name="T8" fmla="*/ 0 w 10"/>
                <a:gd name="T9" fmla="*/ 29 h 30"/>
              </a:gdLst>
              <a:ahLst/>
              <a:cxnLst>
                <a:cxn ang="0">
                  <a:pos x="T0" y="T1"/>
                </a:cxn>
                <a:cxn ang="0">
                  <a:pos x="T2" y="T3"/>
                </a:cxn>
                <a:cxn ang="0">
                  <a:pos x="T4" y="T5"/>
                </a:cxn>
                <a:cxn ang="0">
                  <a:pos x="T6" y="T7"/>
                </a:cxn>
                <a:cxn ang="0">
                  <a:pos x="T8" y="T9"/>
                </a:cxn>
              </a:cxnLst>
              <a:rect l="0" t="0" r="r" b="b"/>
              <a:pathLst>
                <a:path w="10" h="30">
                  <a:moveTo>
                    <a:pt x="0" y="29"/>
                  </a:moveTo>
                  <a:lnTo>
                    <a:pt x="0" y="0"/>
                  </a:lnTo>
                  <a:lnTo>
                    <a:pt x="9" y="0"/>
                  </a:lnTo>
                  <a:lnTo>
                    <a:pt x="9" y="29"/>
                  </a:lnTo>
                  <a:lnTo>
                    <a:pt x="0" y="29"/>
                  </a:lnTo>
                </a:path>
              </a:pathLst>
            </a:custGeom>
            <a:solidFill>
              <a:srgbClr val="000000"/>
            </a:solidFill>
            <a:ln w="12700" cap="rnd" cmpd="sng">
              <a:solidFill>
                <a:srgbClr val="CECECE"/>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02" name="Freeform 799"/>
            <p:cNvSpPr>
              <a:spLocks/>
            </p:cNvSpPr>
            <p:nvPr/>
          </p:nvSpPr>
          <p:spPr bwMode="auto">
            <a:xfrm>
              <a:off x="1515" y="3701"/>
              <a:ext cx="4" cy="7"/>
            </a:xfrm>
            <a:custGeom>
              <a:avLst/>
              <a:gdLst>
                <a:gd name="T0" fmla="*/ 3 w 4"/>
                <a:gd name="T1" fmla="*/ 5 h 7"/>
                <a:gd name="T2" fmla="*/ 3 w 4"/>
                <a:gd name="T3" fmla="*/ 5 h 7"/>
                <a:gd name="T4" fmla="*/ 3 w 4"/>
                <a:gd name="T5" fmla="*/ 5 h 7"/>
                <a:gd name="T6" fmla="*/ 2 w 4"/>
                <a:gd name="T7" fmla="*/ 6 h 7"/>
                <a:gd name="T8" fmla="*/ 2 w 4"/>
                <a:gd name="T9" fmla="*/ 6 h 7"/>
                <a:gd name="T10" fmla="*/ 2 w 4"/>
                <a:gd name="T11" fmla="*/ 6 h 7"/>
                <a:gd name="T12" fmla="*/ 2 w 4"/>
                <a:gd name="T13" fmla="*/ 6 h 7"/>
                <a:gd name="T14" fmla="*/ 1 w 4"/>
                <a:gd name="T15" fmla="*/ 6 h 7"/>
                <a:gd name="T16" fmla="*/ 1 w 4"/>
                <a:gd name="T17" fmla="*/ 6 h 7"/>
                <a:gd name="T18" fmla="*/ 1 w 4"/>
                <a:gd name="T19" fmla="*/ 6 h 7"/>
                <a:gd name="T20" fmla="*/ 1 w 4"/>
                <a:gd name="T21" fmla="*/ 5 h 7"/>
                <a:gd name="T22" fmla="*/ 1 w 4"/>
                <a:gd name="T23" fmla="*/ 1 h 7"/>
                <a:gd name="T24" fmla="*/ 1 w 4"/>
                <a:gd name="T25" fmla="*/ 1 h 7"/>
                <a:gd name="T26" fmla="*/ 1 w 4"/>
                <a:gd name="T27" fmla="*/ 1 h 7"/>
                <a:gd name="T28" fmla="*/ 1 w 4"/>
                <a:gd name="T29" fmla="*/ 0 h 7"/>
                <a:gd name="T30" fmla="*/ 0 w 4"/>
                <a:gd name="T31" fmla="*/ 0 h 7"/>
                <a:gd name="T32" fmla="*/ 0 w 4"/>
                <a:gd name="T33" fmla="*/ 1 h 7"/>
                <a:gd name="T34" fmla="*/ 0 w 4"/>
                <a:gd name="T35" fmla="*/ 1 h 7"/>
                <a:gd name="T36" fmla="*/ 0 w 4"/>
                <a:gd name="T37" fmla="*/ 1 h 7"/>
                <a:gd name="T38" fmla="*/ 0 w 4"/>
                <a:gd name="T39" fmla="*/ 2 h 7"/>
                <a:gd name="T40" fmla="*/ 0 w 4"/>
                <a:gd name="T41" fmla="*/ 5 h 7"/>
                <a:gd name="T42" fmla="*/ 0 w 4"/>
                <a:gd name="T43" fmla="*/ 6 h 7"/>
                <a:gd name="T44" fmla="*/ 0 w 4"/>
                <a:gd name="T45" fmla="*/ 6 h 7"/>
                <a:gd name="T46" fmla="*/ 0 w 4"/>
                <a:gd name="T47" fmla="*/ 6 h 7"/>
                <a:gd name="T48" fmla="*/ 3 w 4"/>
                <a:gd name="T49" fmla="*/ 6 h 7"/>
                <a:gd name="T50" fmla="*/ 3 w 4"/>
                <a:gd name="T51" fmla="*/ 5 h 7"/>
                <a:gd name="T52" fmla="*/ 3 w 4"/>
                <a:gd name="T53"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 h="7">
                  <a:moveTo>
                    <a:pt x="3" y="5"/>
                  </a:moveTo>
                  <a:lnTo>
                    <a:pt x="3" y="5"/>
                  </a:lnTo>
                  <a:lnTo>
                    <a:pt x="3" y="5"/>
                  </a:lnTo>
                  <a:lnTo>
                    <a:pt x="2" y="6"/>
                  </a:lnTo>
                  <a:lnTo>
                    <a:pt x="2" y="6"/>
                  </a:lnTo>
                  <a:lnTo>
                    <a:pt x="2" y="6"/>
                  </a:lnTo>
                  <a:lnTo>
                    <a:pt x="2" y="6"/>
                  </a:lnTo>
                  <a:lnTo>
                    <a:pt x="1" y="6"/>
                  </a:lnTo>
                  <a:lnTo>
                    <a:pt x="1" y="6"/>
                  </a:lnTo>
                  <a:lnTo>
                    <a:pt x="1" y="6"/>
                  </a:lnTo>
                  <a:lnTo>
                    <a:pt x="1" y="5"/>
                  </a:lnTo>
                  <a:lnTo>
                    <a:pt x="1" y="1"/>
                  </a:lnTo>
                  <a:lnTo>
                    <a:pt x="1" y="1"/>
                  </a:lnTo>
                  <a:lnTo>
                    <a:pt x="1" y="1"/>
                  </a:lnTo>
                  <a:lnTo>
                    <a:pt x="1" y="0"/>
                  </a:lnTo>
                  <a:lnTo>
                    <a:pt x="0" y="0"/>
                  </a:lnTo>
                  <a:lnTo>
                    <a:pt x="0" y="1"/>
                  </a:lnTo>
                  <a:lnTo>
                    <a:pt x="0" y="1"/>
                  </a:lnTo>
                  <a:lnTo>
                    <a:pt x="0" y="1"/>
                  </a:lnTo>
                  <a:lnTo>
                    <a:pt x="0" y="2"/>
                  </a:lnTo>
                  <a:lnTo>
                    <a:pt x="0" y="5"/>
                  </a:lnTo>
                  <a:lnTo>
                    <a:pt x="0" y="6"/>
                  </a:lnTo>
                  <a:lnTo>
                    <a:pt x="0" y="6"/>
                  </a:lnTo>
                  <a:lnTo>
                    <a:pt x="0" y="6"/>
                  </a:lnTo>
                  <a:lnTo>
                    <a:pt x="3" y="6"/>
                  </a:lnTo>
                  <a:lnTo>
                    <a:pt x="3" y="5"/>
                  </a:lnTo>
                  <a:lnTo>
                    <a:pt x="3" y="5"/>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03" name="Freeform 800"/>
            <p:cNvSpPr>
              <a:spLocks/>
            </p:cNvSpPr>
            <p:nvPr/>
          </p:nvSpPr>
          <p:spPr bwMode="auto">
            <a:xfrm>
              <a:off x="1334" y="3701"/>
              <a:ext cx="9" cy="8"/>
            </a:xfrm>
            <a:custGeom>
              <a:avLst/>
              <a:gdLst>
                <a:gd name="T0" fmla="*/ 7 w 9"/>
                <a:gd name="T1" fmla="*/ 2 h 8"/>
                <a:gd name="T2" fmla="*/ 7 w 9"/>
                <a:gd name="T3" fmla="*/ 1 h 8"/>
                <a:gd name="T4" fmla="*/ 7 w 9"/>
                <a:gd name="T5" fmla="*/ 1 h 8"/>
                <a:gd name="T6" fmla="*/ 8 w 9"/>
                <a:gd name="T7" fmla="*/ 1 h 8"/>
                <a:gd name="T8" fmla="*/ 8 w 9"/>
                <a:gd name="T9" fmla="*/ 0 h 8"/>
                <a:gd name="T10" fmla="*/ 6 w 9"/>
                <a:gd name="T11" fmla="*/ 0 h 8"/>
                <a:gd name="T12" fmla="*/ 4 w 9"/>
                <a:gd name="T13" fmla="*/ 5 h 8"/>
                <a:gd name="T14" fmla="*/ 2 w 9"/>
                <a:gd name="T15" fmla="*/ 0 h 8"/>
                <a:gd name="T16" fmla="*/ 0 w 9"/>
                <a:gd name="T17" fmla="*/ 0 h 8"/>
                <a:gd name="T18" fmla="*/ 0 w 9"/>
                <a:gd name="T19" fmla="*/ 1 h 8"/>
                <a:gd name="T20" fmla="*/ 1 w 9"/>
                <a:gd name="T21" fmla="*/ 1 h 8"/>
                <a:gd name="T22" fmla="*/ 1 w 9"/>
                <a:gd name="T23" fmla="*/ 1 h 8"/>
                <a:gd name="T24" fmla="*/ 1 w 9"/>
                <a:gd name="T25" fmla="*/ 1 h 8"/>
                <a:gd name="T26" fmla="*/ 1 w 9"/>
                <a:gd name="T27" fmla="*/ 2 h 8"/>
                <a:gd name="T28" fmla="*/ 1 w 9"/>
                <a:gd name="T29" fmla="*/ 5 h 8"/>
                <a:gd name="T30" fmla="*/ 1 w 9"/>
                <a:gd name="T31" fmla="*/ 6 h 8"/>
                <a:gd name="T32" fmla="*/ 1 w 9"/>
                <a:gd name="T33" fmla="*/ 6 h 8"/>
                <a:gd name="T34" fmla="*/ 0 w 9"/>
                <a:gd name="T35" fmla="*/ 6 h 8"/>
                <a:gd name="T36" fmla="*/ 0 w 9"/>
                <a:gd name="T37" fmla="*/ 7 h 8"/>
                <a:gd name="T38" fmla="*/ 2 w 9"/>
                <a:gd name="T39" fmla="*/ 7 h 8"/>
                <a:gd name="T40" fmla="*/ 2 w 9"/>
                <a:gd name="T41" fmla="*/ 6 h 8"/>
                <a:gd name="T42" fmla="*/ 2 w 9"/>
                <a:gd name="T43" fmla="*/ 6 h 8"/>
                <a:gd name="T44" fmla="*/ 2 w 9"/>
                <a:gd name="T45" fmla="*/ 6 h 8"/>
                <a:gd name="T46" fmla="*/ 1 w 9"/>
                <a:gd name="T47" fmla="*/ 6 h 8"/>
                <a:gd name="T48" fmla="*/ 1 w 9"/>
                <a:gd name="T49" fmla="*/ 5 h 8"/>
                <a:gd name="T50" fmla="*/ 1 w 9"/>
                <a:gd name="T51" fmla="*/ 1 h 8"/>
                <a:gd name="T52" fmla="*/ 3 w 9"/>
                <a:gd name="T53" fmla="*/ 7 h 8"/>
                <a:gd name="T54" fmla="*/ 4 w 9"/>
                <a:gd name="T55" fmla="*/ 7 h 8"/>
                <a:gd name="T56" fmla="*/ 6 w 9"/>
                <a:gd name="T57" fmla="*/ 1 h 8"/>
                <a:gd name="T58" fmla="*/ 6 w 9"/>
                <a:gd name="T59" fmla="*/ 5 h 8"/>
                <a:gd name="T60" fmla="*/ 6 w 9"/>
                <a:gd name="T61" fmla="*/ 6 h 8"/>
                <a:gd name="T62" fmla="*/ 6 w 9"/>
                <a:gd name="T63" fmla="*/ 6 h 8"/>
                <a:gd name="T64" fmla="*/ 6 w 9"/>
                <a:gd name="T65" fmla="*/ 6 h 8"/>
                <a:gd name="T66" fmla="*/ 6 w 9"/>
                <a:gd name="T67" fmla="*/ 7 h 8"/>
                <a:gd name="T68" fmla="*/ 8 w 9"/>
                <a:gd name="T69" fmla="*/ 7 h 8"/>
                <a:gd name="T70" fmla="*/ 8 w 9"/>
                <a:gd name="T71" fmla="*/ 6 h 8"/>
                <a:gd name="T72" fmla="*/ 7 w 9"/>
                <a:gd name="T73" fmla="*/ 6 h 8"/>
                <a:gd name="T74" fmla="*/ 7 w 9"/>
                <a:gd name="T75" fmla="*/ 6 h 8"/>
                <a:gd name="T76" fmla="*/ 7 w 9"/>
                <a:gd name="T77" fmla="*/ 5 h 8"/>
                <a:gd name="T78" fmla="*/ 7 w 9"/>
                <a:gd name="T79" fmla="*/ 2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 h="8">
                  <a:moveTo>
                    <a:pt x="7" y="2"/>
                  </a:moveTo>
                  <a:lnTo>
                    <a:pt x="7" y="1"/>
                  </a:lnTo>
                  <a:lnTo>
                    <a:pt x="7" y="1"/>
                  </a:lnTo>
                  <a:lnTo>
                    <a:pt x="8" y="1"/>
                  </a:lnTo>
                  <a:lnTo>
                    <a:pt x="8" y="0"/>
                  </a:lnTo>
                  <a:lnTo>
                    <a:pt x="6" y="0"/>
                  </a:lnTo>
                  <a:lnTo>
                    <a:pt x="4" y="5"/>
                  </a:lnTo>
                  <a:lnTo>
                    <a:pt x="2" y="0"/>
                  </a:lnTo>
                  <a:lnTo>
                    <a:pt x="0" y="0"/>
                  </a:lnTo>
                  <a:lnTo>
                    <a:pt x="0" y="1"/>
                  </a:lnTo>
                  <a:lnTo>
                    <a:pt x="1" y="1"/>
                  </a:lnTo>
                  <a:lnTo>
                    <a:pt x="1" y="1"/>
                  </a:lnTo>
                  <a:lnTo>
                    <a:pt x="1" y="1"/>
                  </a:lnTo>
                  <a:lnTo>
                    <a:pt x="1" y="2"/>
                  </a:lnTo>
                  <a:lnTo>
                    <a:pt x="1" y="5"/>
                  </a:lnTo>
                  <a:lnTo>
                    <a:pt x="1" y="6"/>
                  </a:lnTo>
                  <a:lnTo>
                    <a:pt x="1" y="6"/>
                  </a:lnTo>
                  <a:lnTo>
                    <a:pt x="0" y="6"/>
                  </a:lnTo>
                  <a:lnTo>
                    <a:pt x="0" y="7"/>
                  </a:lnTo>
                  <a:lnTo>
                    <a:pt x="2" y="7"/>
                  </a:lnTo>
                  <a:lnTo>
                    <a:pt x="2" y="6"/>
                  </a:lnTo>
                  <a:lnTo>
                    <a:pt x="2" y="6"/>
                  </a:lnTo>
                  <a:lnTo>
                    <a:pt x="2" y="6"/>
                  </a:lnTo>
                  <a:lnTo>
                    <a:pt x="1" y="6"/>
                  </a:lnTo>
                  <a:lnTo>
                    <a:pt x="1" y="5"/>
                  </a:lnTo>
                  <a:lnTo>
                    <a:pt x="1" y="1"/>
                  </a:lnTo>
                  <a:lnTo>
                    <a:pt x="3" y="7"/>
                  </a:lnTo>
                  <a:lnTo>
                    <a:pt x="4" y="7"/>
                  </a:lnTo>
                  <a:lnTo>
                    <a:pt x="6" y="1"/>
                  </a:lnTo>
                  <a:lnTo>
                    <a:pt x="6" y="5"/>
                  </a:lnTo>
                  <a:lnTo>
                    <a:pt x="6" y="6"/>
                  </a:lnTo>
                  <a:lnTo>
                    <a:pt x="6" y="6"/>
                  </a:lnTo>
                  <a:lnTo>
                    <a:pt x="6" y="6"/>
                  </a:lnTo>
                  <a:lnTo>
                    <a:pt x="6" y="7"/>
                  </a:lnTo>
                  <a:lnTo>
                    <a:pt x="8" y="7"/>
                  </a:lnTo>
                  <a:lnTo>
                    <a:pt x="8" y="6"/>
                  </a:lnTo>
                  <a:lnTo>
                    <a:pt x="7" y="6"/>
                  </a:lnTo>
                  <a:lnTo>
                    <a:pt x="7" y="6"/>
                  </a:lnTo>
                  <a:lnTo>
                    <a:pt x="7" y="5"/>
                  </a:lnTo>
                  <a:lnTo>
                    <a:pt x="7" y="2"/>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04" name="Freeform 801"/>
            <p:cNvSpPr>
              <a:spLocks/>
            </p:cNvSpPr>
            <p:nvPr/>
          </p:nvSpPr>
          <p:spPr bwMode="auto">
            <a:xfrm>
              <a:off x="1386" y="3701"/>
              <a:ext cx="7" cy="8"/>
            </a:xfrm>
            <a:custGeom>
              <a:avLst/>
              <a:gdLst>
                <a:gd name="T0" fmla="*/ 2 w 7"/>
                <a:gd name="T1" fmla="*/ 0 h 8"/>
                <a:gd name="T2" fmla="*/ 0 w 7"/>
                <a:gd name="T3" fmla="*/ 0 h 8"/>
                <a:gd name="T4" fmla="*/ 0 w 7"/>
                <a:gd name="T5" fmla="*/ 1 h 8"/>
                <a:gd name="T6" fmla="*/ 1 w 7"/>
                <a:gd name="T7" fmla="*/ 1 h 8"/>
                <a:gd name="T8" fmla="*/ 1 w 7"/>
                <a:gd name="T9" fmla="*/ 1 h 8"/>
                <a:gd name="T10" fmla="*/ 1 w 7"/>
                <a:gd name="T11" fmla="*/ 2 h 8"/>
                <a:gd name="T12" fmla="*/ 1 w 7"/>
                <a:gd name="T13" fmla="*/ 5 h 8"/>
                <a:gd name="T14" fmla="*/ 1 w 7"/>
                <a:gd name="T15" fmla="*/ 6 h 8"/>
                <a:gd name="T16" fmla="*/ 1 w 7"/>
                <a:gd name="T17" fmla="*/ 6 h 8"/>
                <a:gd name="T18" fmla="*/ 0 w 7"/>
                <a:gd name="T19" fmla="*/ 6 h 8"/>
                <a:gd name="T20" fmla="*/ 0 w 7"/>
                <a:gd name="T21" fmla="*/ 7 h 8"/>
                <a:gd name="T22" fmla="*/ 2 w 7"/>
                <a:gd name="T23" fmla="*/ 7 h 8"/>
                <a:gd name="T24" fmla="*/ 2 w 7"/>
                <a:gd name="T25" fmla="*/ 6 h 8"/>
                <a:gd name="T26" fmla="*/ 2 w 7"/>
                <a:gd name="T27" fmla="*/ 6 h 8"/>
                <a:gd name="T28" fmla="*/ 2 w 7"/>
                <a:gd name="T29" fmla="*/ 6 h 8"/>
                <a:gd name="T30" fmla="*/ 1 w 7"/>
                <a:gd name="T31" fmla="*/ 6 h 8"/>
                <a:gd name="T32" fmla="*/ 1 w 7"/>
                <a:gd name="T33" fmla="*/ 5 h 8"/>
                <a:gd name="T34" fmla="*/ 1 w 7"/>
                <a:gd name="T35" fmla="*/ 1 h 8"/>
                <a:gd name="T36" fmla="*/ 5 w 7"/>
                <a:gd name="T37" fmla="*/ 7 h 8"/>
                <a:gd name="T38" fmla="*/ 5 w 7"/>
                <a:gd name="T39" fmla="*/ 7 h 8"/>
                <a:gd name="T40" fmla="*/ 5 w 7"/>
                <a:gd name="T41" fmla="*/ 1 h 8"/>
                <a:gd name="T42" fmla="*/ 5 w 7"/>
                <a:gd name="T43" fmla="*/ 1 h 8"/>
                <a:gd name="T44" fmla="*/ 6 w 7"/>
                <a:gd name="T45" fmla="*/ 1 h 8"/>
                <a:gd name="T46" fmla="*/ 6 w 7"/>
                <a:gd name="T47" fmla="*/ 1 h 8"/>
                <a:gd name="T48" fmla="*/ 6 w 7"/>
                <a:gd name="T49" fmla="*/ 0 h 8"/>
                <a:gd name="T50" fmla="*/ 4 w 7"/>
                <a:gd name="T51" fmla="*/ 0 h 8"/>
                <a:gd name="T52" fmla="*/ 4 w 7"/>
                <a:gd name="T53" fmla="*/ 1 h 8"/>
                <a:gd name="T54" fmla="*/ 5 w 7"/>
                <a:gd name="T55" fmla="*/ 1 h 8"/>
                <a:gd name="T56" fmla="*/ 5 w 7"/>
                <a:gd name="T57" fmla="*/ 1 h 8"/>
                <a:gd name="T58" fmla="*/ 5 w 7"/>
                <a:gd name="T59" fmla="*/ 2 h 8"/>
                <a:gd name="T60" fmla="*/ 5 w 7"/>
                <a:gd name="T61" fmla="*/ 5 h 8"/>
                <a:gd name="T62" fmla="*/ 2 w 7"/>
                <a:gd name="T63"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 h="8">
                  <a:moveTo>
                    <a:pt x="2" y="0"/>
                  </a:moveTo>
                  <a:lnTo>
                    <a:pt x="0" y="0"/>
                  </a:lnTo>
                  <a:lnTo>
                    <a:pt x="0" y="1"/>
                  </a:lnTo>
                  <a:lnTo>
                    <a:pt x="1" y="1"/>
                  </a:lnTo>
                  <a:lnTo>
                    <a:pt x="1" y="1"/>
                  </a:lnTo>
                  <a:lnTo>
                    <a:pt x="1" y="2"/>
                  </a:lnTo>
                  <a:lnTo>
                    <a:pt x="1" y="5"/>
                  </a:lnTo>
                  <a:lnTo>
                    <a:pt x="1" y="6"/>
                  </a:lnTo>
                  <a:lnTo>
                    <a:pt x="1" y="6"/>
                  </a:lnTo>
                  <a:lnTo>
                    <a:pt x="0" y="6"/>
                  </a:lnTo>
                  <a:lnTo>
                    <a:pt x="0" y="7"/>
                  </a:lnTo>
                  <a:lnTo>
                    <a:pt x="2" y="7"/>
                  </a:lnTo>
                  <a:lnTo>
                    <a:pt x="2" y="6"/>
                  </a:lnTo>
                  <a:lnTo>
                    <a:pt x="2" y="6"/>
                  </a:lnTo>
                  <a:lnTo>
                    <a:pt x="2" y="6"/>
                  </a:lnTo>
                  <a:lnTo>
                    <a:pt x="1" y="6"/>
                  </a:lnTo>
                  <a:lnTo>
                    <a:pt x="1" y="5"/>
                  </a:lnTo>
                  <a:lnTo>
                    <a:pt x="1" y="1"/>
                  </a:lnTo>
                  <a:lnTo>
                    <a:pt x="5" y="7"/>
                  </a:lnTo>
                  <a:lnTo>
                    <a:pt x="5" y="7"/>
                  </a:lnTo>
                  <a:lnTo>
                    <a:pt x="5" y="1"/>
                  </a:lnTo>
                  <a:lnTo>
                    <a:pt x="5" y="1"/>
                  </a:lnTo>
                  <a:lnTo>
                    <a:pt x="6" y="1"/>
                  </a:lnTo>
                  <a:lnTo>
                    <a:pt x="6" y="1"/>
                  </a:lnTo>
                  <a:lnTo>
                    <a:pt x="6" y="0"/>
                  </a:lnTo>
                  <a:lnTo>
                    <a:pt x="4" y="0"/>
                  </a:lnTo>
                  <a:lnTo>
                    <a:pt x="4" y="1"/>
                  </a:lnTo>
                  <a:lnTo>
                    <a:pt x="5" y="1"/>
                  </a:lnTo>
                  <a:lnTo>
                    <a:pt x="5" y="1"/>
                  </a:lnTo>
                  <a:lnTo>
                    <a:pt x="5" y="2"/>
                  </a:lnTo>
                  <a:lnTo>
                    <a:pt x="5" y="5"/>
                  </a:lnTo>
                  <a:lnTo>
                    <a:pt x="2" y="0"/>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05" name="Freeform 802"/>
            <p:cNvSpPr>
              <a:spLocks/>
            </p:cNvSpPr>
            <p:nvPr/>
          </p:nvSpPr>
          <p:spPr bwMode="auto">
            <a:xfrm>
              <a:off x="1528" y="3745"/>
              <a:ext cx="12" cy="14"/>
            </a:xfrm>
            <a:custGeom>
              <a:avLst/>
              <a:gdLst>
                <a:gd name="T0" fmla="*/ 4 w 12"/>
                <a:gd name="T1" fmla="*/ 0 h 14"/>
                <a:gd name="T2" fmla="*/ 3 w 12"/>
                <a:gd name="T3" fmla="*/ 1 h 14"/>
                <a:gd name="T4" fmla="*/ 2 w 12"/>
                <a:gd name="T5" fmla="*/ 1 h 14"/>
                <a:gd name="T6" fmla="*/ 1 w 12"/>
                <a:gd name="T7" fmla="*/ 2 h 14"/>
                <a:gd name="T8" fmla="*/ 1 w 12"/>
                <a:gd name="T9" fmla="*/ 3 h 14"/>
                <a:gd name="T10" fmla="*/ 0 w 12"/>
                <a:gd name="T11" fmla="*/ 3 h 14"/>
                <a:gd name="T12" fmla="*/ 0 w 12"/>
                <a:gd name="T13" fmla="*/ 5 h 14"/>
                <a:gd name="T14" fmla="*/ 0 w 12"/>
                <a:gd name="T15" fmla="*/ 6 h 14"/>
                <a:gd name="T16" fmla="*/ 1 w 12"/>
                <a:gd name="T17" fmla="*/ 7 h 14"/>
                <a:gd name="T18" fmla="*/ 2 w 12"/>
                <a:gd name="T19" fmla="*/ 8 h 14"/>
                <a:gd name="T20" fmla="*/ 3 w 12"/>
                <a:gd name="T21" fmla="*/ 8 h 14"/>
                <a:gd name="T22" fmla="*/ 5 w 12"/>
                <a:gd name="T23" fmla="*/ 8 h 14"/>
                <a:gd name="T24" fmla="*/ 6 w 12"/>
                <a:gd name="T25" fmla="*/ 7 h 14"/>
                <a:gd name="T26" fmla="*/ 7 w 12"/>
                <a:gd name="T27" fmla="*/ 7 h 14"/>
                <a:gd name="T28" fmla="*/ 8 w 12"/>
                <a:gd name="T29" fmla="*/ 6 h 14"/>
                <a:gd name="T30" fmla="*/ 10 w 12"/>
                <a:gd name="T31" fmla="*/ 8 h 14"/>
                <a:gd name="T32" fmla="*/ 10 w 12"/>
                <a:gd name="T33" fmla="*/ 9 h 14"/>
                <a:gd name="T34" fmla="*/ 10 w 12"/>
                <a:gd name="T35" fmla="*/ 10 h 14"/>
                <a:gd name="T36" fmla="*/ 8 w 12"/>
                <a:gd name="T37" fmla="*/ 11 h 14"/>
                <a:gd name="T38" fmla="*/ 7 w 12"/>
                <a:gd name="T39" fmla="*/ 11 h 14"/>
                <a:gd name="T40" fmla="*/ 6 w 12"/>
                <a:gd name="T41" fmla="*/ 12 h 14"/>
                <a:gd name="T42" fmla="*/ 6 w 12"/>
                <a:gd name="T43" fmla="*/ 11 h 14"/>
                <a:gd name="T44" fmla="*/ 5 w 12"/>
                <a:gd name="T45" fmla="*/ 11 h 14"/>
                <a:gd name="T46" fmla="*/ 4 w 12"/>
                <a:gd name="T47" fmla="*/ 12 h 14"/>
                <a:gd name="T48" fmla="*/ 7 w 12"/>
                <a:gd name="T49" fmla="*/ 12 h 14"/>
                <a:gd name="T50" fmla="*/ 8 w 12"/>
                <a:gd name="T51" fmla="*/ 12 h 14"/>
                <a:gd name="T52" fmla="*/ 9 w 12"/>
                <a:gd name="T53" fmla="*/ 12 h 14"/>
                <a:gd name="T54" fmla="*/ 10 w 12"/>
                <a:gd name="T55" fmla="*/ 10 h 14"/>
                <a:gd name="T56" fmla="*/ 10 w 12"/>
                <a:gd name="T57" fmla="*/ 10 h 14"/>
                <a:gd name="T58" fmla="*/ 11 w 12"/>
                <a:gd name="T59" fmla="*/ 9 h 14"/>
                <a:gd name="T60" fmla="*/ 11 w 12"/>
                <a:gd name="T61" fmla="*/ 8 h 14"/>
                <a:gd name="T62" fmla="*/ 10 w 12"/>
                <a:gd name="T63" fmla="*/ 7 h 14"/>
                <a:gd name="T64" fmla="*/ 10 w 12"/>
                <a:gd name="T65" fmla="*/ 5 h 14"/>
                <a:gd name="T66" fmla="*/ 8 w 12"/>
                <a:gd name="T67" fmla="*/ 5 h 14"/>
                <a:gd name="T68" fmla="*/ 7 w 12"/>
                <a:gd name="T69" fmla="*/ 5 h 14"/>
                <a:gd name="T70" fmla="*/ 6 w 12"/>
                <a:gd name="T71" fmla="*/ 5 h 14"/>
                <a:gd name="T72" fmla="*/ 5 w 12"/>
                <a:gd name="T73" fmla="*/ 5 h 14"/>
                <a:gd name="T74" fmla="*/ 3 w 12"/>
                <a:gd name="T75" fmla="*/ 5 h 14"/>
                <a:gd name="T76" fmla="*/ 3 w 12"/>
                <a:gd name="T77" fmla="*/ 6 h 14"/>
                <a:gd name="T78" fmla="*/ 2 w 12"/>
                <a:gd name="T79" fmla="*/ 5 h 14"/>
                <a:gd name="T80" fmla="*/ 1 w 12"/>
                <a:gd name="T81" fmla="*/ 5 h 14"/>
                <a:gd name="T82" fmla="*/ 1 w 12"/>
                <a:gd name="T83" fmla="*/ 3 h 14"/>
                <a:gd name="T84" fmla="*/ 1 w 12"/>
                <a:gd name="T85" fmla="*/ 3 h 14"/>
                <a:gd name="T86" fmla="*/ 2 w 12"/>
                <a:gd name="T87" fmla="*/ 2 h 14"/>
                <a:gd name="T88" fmla="*/ 3 w 12"/>
                <a:gd name="T89" fmla="*/ 1 h 14"/>
                <a:gd name="T90" fmla="*/ 5 w 12"/>
                <a:gd name="T91" fmla="*/ 1 h 14"/>
                <a:gd name="T92" fmla="*/ 6 w 12"/>
                <a:gd name="T93" fmla="*/ 2 h 14"/>
                <a:gd name="T94" fmla="*/ 4 w 12"/>
                <a:gd name="T95"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 h="14">
                  <a:moveTo>
                    <a:pt x="4" y="0"/>
                  </a:moveTo>
                  <a:lnTo>
                    <a:pt x="4" y="0"/>
                  </a:lnTo>
                  <a:lnTo>
                    <a:pt x="3" y="0"/>
                  </a:lnTo>
                  <a:lnTo>
                    <a:pt x="3" y="1"/>
                  </a:lnTo>
                  <a:lnTo>
                    <a:pt x="3" y="1"/>
                  </a:lnTo>
                  <a:lnTo>
                    <a:pt x="2" y="1"/>
                  </a:lnTo>
                  <a:lnTo>
                    <a:pt x="2" y="1"/>
                  </a:lnTo>
                  <a:lnTo>
                    <a:pt x="1" y="2"/>
                  </a:lnTo>
                  <a:lnTo>
                    <a:pt x="1" y="2"/>
                  </a:lnTo>
                  <a:lnTo>
                    <a:pt x="1" y="3"/>
                  </a:lnTo>
                  <a:lnTo>
                    <a:pt x="0" y="3"/>
                  </a:lnTo>
                  <a:lnTo>
                    <a:pt x="0" y="3"/>
                  </a:lnTo>
                  <a:lnTo>
                    <a:pt x="0" y="4"/>
                  </a:lnTo>
                  <a:lnTo>
                    <a:pt x="0" y="5"/>
                  </a:lnTo>
                  <a:lnTo>
                    <a:pt x="0" y="5"/>
                  </a:lnTo>
                  <a:lnTo>
                    <a:pt x="0" y="6"/>
                  </a:lnTo>
                  <a:lnTo>
                    <a:pt x="1" y="6"/>
                  </a:lnTo>
                  <a:lnTo>
                    <a:pt x="1" y="7"/>
                  </a:lnTo>
                  <a:lnTo>
                    <a:pt x="1" y="8"/>
                  </a:lnTo>
                  <a:lnTo>
                    <a:pt x="2" y="8"/>
                  </a:lnTo>
                  <a:lnTo>
                    <a:pt x="3" y="8"/>
                  </a:lnTo>
                  <a:lnTo>
                    <a:pt x="3" y="8"/>
                  </a:lnTo>
                  <a:lnTo>
                    <a:pt x="4" y="8"/>
                  </a:lnTo>
                  <a:lnTo>
                    <a:pt x="5" y="8"/>
                  </a:lnTo>
                  <a:lnTo>
                    <a:pt x="5" y="8"/>
                  </a:lnTo>
                  <a:lnTo>
                    <a:pt x="6" y="7"/>
                  </a:lnTo>
                  <a:lnTo>
                    <a:pt x="6" y="7"/>
                  </a:lnTo>
                  <a:lnTo>
                    <a:pt x="7" y="7"/>
                  </a:lnTo>
                  <a:lnTo>
                    <a:pt x="8" y="7"/>
                  </a:lnTo>
                  <a:lnTo>
                    <a:pt x="8" y="6"/>
                  </a:lnTo>
                  <a:lnTo>
                    <a:pt x="9" y="7"/>
                  </a:lnTo>
                  <a:lnTo>
                    <a:pt x="10" y="8"/>
                  </a:lnTo>
                  <a:lnTo>
                    <a:pt x="10" y="8"/>
                  </a:lnTo>
                  <a:lnTo>
                    <a:pt x="10" y="9"/>
                  </a:lnTo>
                  <a:lnTo>
                    <a:pt x="10" y="10"/>
                  </a:lnTo>
                  <a:lnTo>
                    <a:pt x="10" y="10"/>
                  </a:lnTo>
                  <a:lnTo>
                    <a:pt x="9" y="10"/>
                  </a:lnTo>
                  <a:lnTo>
                    <a:pt x="8" y="11"/>
                  </a:lnTo>
                  <a:lnTo>
                    <a:pt x="8" y="11"/>
                  </a:lnTo>
                  <a:lnTo>
                    <a:pt x="7" y="11"/>
                  </a:lnTo>
                  <a:lnTo>
                    <a:pt x="7" y="12"/>
                  </a:lnTo>
                  <a:lnTo>
                    <a:pt x="6" y="12"/>
                  </a:lnTo>
                  <a:lnTo>
                    <a:pt x="6" y="12"/>
                  </a:lnTo>
                  <a:lnTo>
                    <a:pt x="6" y="11"/>
                  </a:lnTo>
                  <a:lnTo>
                    <a:pt x="5" y="11"/>
                  </a:lnTo>
                  <a:lnTo>
                    <a:pt x="5" y="11"/>
                  </a:lnTo>
                  <a:lnTo>
                    <a:pt x="4" y="11"/>
                  </a:lnTo>
                  <a:lnTo>
                    <a:pt x="4" y="12"/>
                  </a:lnTo>
                  <a:lnTo>
                    <a:pt x="7" y="13"/>
                  </a:lnTo>
                  <a:lnTo>
                    <a:pt x="7" y="12"/>
                  </a:lnTo>
                  <a:lnTo>
                    <a:pt x="8" y="12"/>
                  </a:lnTo>
                  <a:lnTo>
                    <a:pt x="8" y="12"/>
                  </a:lnTo>
                  <a:lnTo>
                    <a:pt x="8" y="12"/>
                  </a:lnTo>
                  <a:lnTo>
                    <a:pt x="9" y="12"/>
                  </a:lnTo>
                  <a:lnTo>
                    <a:pt x="9" y="11"/>
                  </a:lnTo>
                  <a:lnTo>
                    <a:pt x="10" y="10"/>
                  </a:lnTo>
                  <a:lnTo>
                    <a:pt x="10" y="10"/>
                  </a:lnTo>
                  <a:lnTo>
                    <a:pt x="10" y="10"/>
                  </a:lnTo>
                  <a:lnTo>
                    <a:pt x="10" y="9"/>
                  </a:lnTo>
                  <a:lnTo>
                    <a:pt x="11" y="9"/>
                  </a:lnTo>
                  <a:lnTo>
                    <a:pt x="11" y="8"/>
                  </a:lnTo>
                  <a:lnTo>
                    <a:pt x="11" y="8"/>
                  </a:lnTo>
                  <a:lnTo>
                    <a:pt x="11" y="7"/>
                  </a:lnTo>
                  <a:lnTo>
                    <a:pt x="10" y="7"/>
                  </a:lnTo>
                  <a:lnTo>
                    <a:pt x="10" y="6"/>
                  </a:lnTo>
                  <a:lnTo>
                    <a:pt x="10" y="5"/>
                  </a:lnTo>
                  <a:lnTo>
                    <a:pt x="9" y="5"/>
                  </a:lnTo>
                  <a:lnTo>
                    <a:pt x="8" y="5"/>
                  </a:lnTo>
                  <a:lnTo>
                    <a:pt x="8" y="5"/>
                  </a:lnTo>
                  <a:lnTo>
                    <a:pt x="7" y="5"/>
                  </a:lnTo>
                  <a:lnTo>
                    <a:pt x="6" y="5"/>
                  </a:lnTo>
                  <a:lnTo>
                    <a:pt x="6" y="5"/>
                  </a:lnTo>
                  <a:lnTo>
                    <a:pt x="5" y="5"/>
                  </a:lnTo>
                  <a:lnTo>
                    <a:pt x="5" y="5"/>
                  </a:lnTo>
                  <a:lnTo>
                    <a:pt x="4" y="5"/>
                  </a:lnTo>
                  <a:lnTo>
                    <a:pt x="3" y="5"/>
                  </a:lnTo>
                  <a:lnTo>
                    <a:pt x="3" y="6"/>
                  </a:lnTo>
                  <a:lnTo>
                    <a:pt x="3" y="6"/>
                  </a:lnTo>
                  <a:lnTo>
                    <a:pt x="2" y="6"/>
                  </a:lnTo>
                  <a:lnTo>
                    <a:pt x="2" y="5"/>
                  </a:lnTo>
                  <a:lnTo>
                    <a:pt x="1" y="5"/>
                  </a:lnTo>
                  <a:lnTo>
                    <a:pt x="1" y="5"/>
                  </a:lnTo>
                  <a:lnTo>
                    <a:pt x="1" y="4"/>
                  </a:lnTo>
                  <a:lnTo>
                    <a:pt x="1" y="3"/>
                  </a:lnTo>
                  <a:lnTo>
                    <a:pt x="1" y="3"/>
                  </a:lnTo>
                  <a:lnTo>
                    <a:pt x="1" y="3"/>
                  </a:lnTo>
                  <a:lnTo>
                    <a:pt x="1" y="2"/>
                  </a:lnTo>
                  <a:lnTo>
                    <a:pt x="2" y="2"/>
                  </a:lnTo>
                  <a:lnTo>
                    <a:pt x="3" y="1"/>
                  </a:lnTo>
                  <a:lnTo>
                    <a:pt x="3" y="1"/>
                  </a:lnTo>
                  <a:lnTo>
                    <a:pt x="4" y="1"/>
                  </a:lnTo>
                  <a:lnTo>
                    <a:pt x="5" y="1"/>
                  </a:lnTo>
                  <a:lnTo>
                    <a:pt x="5" y="1"/>
                  </a:lnTo>
                  <a:lnTo>
                    <a:pt x="6" y="2"/>
                  </a:lnTo>
                  <a:lnTo>
                    <a:pt x="6" y="1"/>
                  </a:lnTo>
                  <a:lnTo>
                    <a:pt x="4" y="0"/>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06" name="Freeform 803"/>
            <p:cNvSpPr>
              <a:spLocks/>
            </p:cNvSpPr>
            <p:nvPr/>
          </p:nvSpPr>
          <p:spPr bwMode="auto">
            <a:xfrm>
              <a:off x="1412" y="3701"/>
              <a:ext cx="6" cy="8"/>
            </a:xfrm>
            <a:custGeom>
              <a:avLst/>
              <a:gdLst>
                <a:gd name="T0" fmla="*/ 3 w 6"/>
                <a:gd name="T1" fmla="*/ 2 h 8"/>
                <a:gd name="T2" fmla="*/ 3 w 6"/>
                <a:gd name="T3" fmla="*/ 2 h 8"/>
                <a:gd name="T4" fmla="*/ 3 w 6"/>
                <a:gd name="T5" fmla="*/ 1 h 8"/>
                <a:gd name="T6" fmla="*/ 3 w 6"/>
                <a:gd name="T7" fmla="*/ 1 h 8"/>
                <a:gd name="T8" fmla="*/ 3 w 6"/>
                <a:gd name="T9" fmla="*/ 1 h 8"/>
                <a:gd name="T10" fmla="*/ 4 w 6"/>
                <a:gd name="T11" fmla="*/ 1 h 8"/>
                <a:gd name="T12" fmla="*/ 4 w 6"/>
                <a:gd name="T13" fmla="*/ 1 h 8"/>
                <a:gd name="T14" fmla="*/ 4 w 6"/>
                <a:gd name="T15" fmla="*/ 1 h 8"/>
                <a:gd name="T16" fmla="*/ 5 w 6"/>
                <a:gd name="T17" fmla="*/ 1 h 8"/>
                <a:gd name="T18" fmla="*/ 5 w 6"/>
                <a:gd name="T19" fmla="*/ 2 h 8"/>
                <a:gd name="T20" fmla="*/ 5 w 6"/>
                <a:gd name="T21" fmla="*/ 2 h 8"/>
                <a:gd name="T22" fmla="*/ 5 w 6"/>
                <a:gd name="T23" fmla="*/ 2 h 8"/>
                <a:gd name="T24" fmla="*/ 5 w 6"/>
                <a:gd name="T25" fmla="*/ 0 h 8"/>
                <a:gd name="T26" fmla="*/ 0 w 6"/>
                <a:gd name="T27" fmla="*/ 0 h 8"/>
                <a:gd name="T28" fmla="*/ 0 w 6"/>
                <a:gd name="T29" fmla="*/ 2 h 8"/>
                <a:gd name="T30" fmla="*/ 0 w 6"/>
                <a:gd name="T31" fmla="*/ 2 h 8"/>
                <a:gd name="T32" fmla="*/ 0 w 6"/>
                <a:gd name="T33" fmla="*/ 2 h 8"/>
                <a:gd name="T34" fmla="*/ 0 w 6"/>
                <a:gd name="T35" fmla="*/ 1 h 8"/>
                <a:gd name="T36" fmla="*/ 1 w 6"/>
                <a:gd name="T37" fmla="*/ 1 h 8"/>
                <a:gd name="T38" fmla="*/ 1 w 6"/>
                <a:gd name="T39" fmla="*/ 1 h 8"/>
                <a:gd name="T40" fmla="*/ 1 w 6"/>
                <a:gd name="T41" fmla="*/ 1 h 8"/>
                <a:gd name="T42" fmla="*/ 2 w 6"/>
                <a:gd name="T43" fmla="*/ 1 h 8"/>
                <a:gd name="T44" fmla="*/ 2 w 6"/>
                <a:gd name="T45" fmla="*/ 1 h 8"/>
                <a:gd name="T46" fmla="*/ 2 w 6"/>
                <a:gd name="T47" fmla="*/ 1 h 8"/>
                <a:gd name="T48" fmla="*/ 2 w 6"/>
                <a:gd name="T49" fmla="*/ 2 h 8"/>
                <a:gd name="T50" fmla="*/ 2 w 6"/>
                <a:gd name="T51" fmla="*/ 2 h 8"/>
                <a:gd name="T52" fmla="*/ 2 w 6"/>
                <a:gd name="T53" fmla="*/ 5 h 8"/>
                <a:gd name="T54" fmla="*/ 2 w 6"/>
                <a:gd name="T55" fmla="*/ 6 h 8"/>
                <a:gd name="T56" fmla="*/ 2 w 6"/>
                <a:gd name="T57" fmla="*/ 6 h 8"/>
                <a:gd name="T58" fmla="*/ 1 w 6"/>
                <a:gd name="T59" fmla="*/ 6 h 8"/>
                <a:gd name="T60" fmla="*/ 1 w 6"/>
                <a:gd name="T61" fmla="*/ 7 h 8"/>
                <a:gd name="T62" fmla="*/ 4 w 6"/>
                <a:gd name="T63" fmla="*/ 7 h 8"/>
                <a:gd name="T64" fmla="*/ 4 w 6"/>
                <a:gd name="T65" fmla="*/ 6 h 8"/>
                <a:gd name="T66" fmla="*/ 3 w 6"/>
                <a:gd name="T67" fmla="*/ 6 h 8"/>
                <a:gd name="T68" fmla="*/ 3 w 6"/>
                <a:gd name="T69" fmla="*/ 6 h 8"/>
                <a:gd name="T70" fmla="*/ 3 w 6"/>
                <a:gd name="T71" fmla="*/ 5 h 8"/>
                <a:gd name="T72" fmla="*/ 3 w 6"/>
                <a:gd name="T73" fmla="*/ 2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 h="8">
                  <a:moveTo>
                    <a:pt x="3" y="2"/>
                  </a:moveTo>
                  <a:lnTo>
                    <a:pt x="3" y="2"/>
                  </a:lnTo>
                  <a:lnTo>
                    <a:pt x="3" y="1"/>
                  </a:lnTo>
                  <a:lnTo>
                    <a:pt x="3" y="1"/>
                  </a:lnTo>
                  <a:lnTo>
                    <a:pt x="3" y="1"/>
                  </a:lnTo>
                  <a:lnTo>
                    <a:pt x="4" y="1"/>
                  </a:lnTo>
                  <a:lnTo>
                    <a:pt x="4" y="1"/>
                  </a:lnTo>
                  <a:lnTo>
                    <a:pt x="4" y="1"/>
                  </a:lnTo>
                  <a:lnTo>
                    <a:pt x="5" y="1"/>
                  </a:lnTo>
                  <a:lnTo>
                    <a:pt x="5" y="2"/>
                  </a:lnTo>
                  <a:lnTo>
                    <a:pt x="5" y="2"/>
                  </a:lnTo>
                  <a:lnTo>
                    <a:pt x="5" y="2"/>
                  </a:lnTo>
                  <a:lnTo>
                    <a:pt x="5" y="0"/>
                  </a:lnTo>
                  <a:lnTo>
                    <a:pt x="0" y="0"/>
                  </a:lnTo>
                  <a:lnTo>
                    <a:pt x="0" y="2"/>
                  </a:lnTo>
                  <a:lnTo>
                    <a:pt x="0" y="2"/>
                  </a:lnTo>
                  <a:lnTo>
                    <a:pt x="0" y="2"/>
                  </a:lnTo>
                  <a:lnTo>
                    <a:pt x="0" y="1"/>
                  </a:lnTo>
                  <a:lnTo>
                    <a:pt x="1" y="1"/>
                  </a:lnTo>
                  <a:lnTo>
                    <a:pt x="1" y="1"/>
                  </a:lnTo>
                  <a:lnTo>
                    <a:pt x="1" y="1"/>
                  </a:lnTo>
                  <a:lnTo>
                    <a:pt x="2" y="1"/>
                  </a:lnTo>
                  <a:lnTo>
                    <a:pt x="2" y="1"/>
                  </a:lnTo>
                  <a:lnTo>
                    <a:pt x="2" y="1"/>
                  </a:lnTo>
                  <a:lnTo>
                    <a:pt x="2" y="2"/>
                  </a:lnTo>
                  <a:lnTo>
                    <a:pt x="2" y="2"/>
                  </a:lnTo>
                  <a:lnTo>
                    <a:pt x="2" y="5"/>
                  </a:lnTo>
                  <a:lnTo>
                    <a:pt x="2" y="6"/>
                  </a:lnTo>
                  <a:lnTo>
                    <a:pt x="2" y="6"/>
                  </a:lnTo>
                  <a:lnTo>
                    <a:pt x="1" y="6"/>
                  </a:lnTo>
                  <a:lnTo>
                    <a:pt x="1" y="7"/>
                  </a:lnTo>
                  <a:lnTo>
                    <a:pt x="4" y="7"/>
                  </a:lnTo>
                  <a:lnTo>
                    <a:pt x="4" y="6"/>
                  </a:lnTo>
                  <a:lnTo>
                    <a:pt x="3" y="6"/>
                  </a:lnTo>
                  <a:lnTo>
                    <a:pt x="3" y="6"/>
                  </a:lnTo>
                  <a:lnTo>
                    <a:pt x="3" y="5"/>
                  </a:lnTo>
                  <a:lnTo>
                    <a:pt x="3" y="2"/>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07" name="Freeform 804"/>
            <p:cNvSpPr>
              <a:spLocks/>
            </p:cNvSpPr>
            <p:nvPr/>
          </p:nvSpPr>
          <p:spPr bwMode="auto">
            <a:xfrm>
              <a:off x="1404" y="3763"/>
              <a:ext cx="12" cy="15"/>
            </a:xfrm>
            <a:custGeom>
              <a:avLst/>
              <a:gdLst>
                <a:gd name="T0" fmla="*/ 2 w 12"/>
                <a:gd name="T1" fmla="*/ 14 h 15"/>
                <a:gd name="T2" fmla="*/ 8 w 12"/>
                <a:gd name="T3" fmla="*/ 6 h 15"/>
                <a:gd name="T4" fmla="*/ 8 w 12"/>
                <a:gd name="T5" fmla="*/ 6 h 15"/>
                <a:gd name="T6" fmla="*/ 8 w 12"/>
                <a:gd name="T7" fmla="*/ 5 h 15"/>
                <a:gd name="T8" fmla="*/ 9 w 12"/>
                <a:gd name="T9" fmla="*/ 5 h 15"/>
                <a:gd name="T10" fmla="*/ 10 w 12"/>
                <a:gd name="T11" fmla="*/ 5 h 15"/>
                <a:gd name="T12" fmla="*/ 10 w 12"/>
                <a:gd name="T13" fmla="*/ 4 h 15"/>
                <a:gd name="T14" fmla="*/ 10 w 12"/>
                <a:gd name="T15" fmla="*/ 4 h 15"/>
                <a:gd name="T16" fmla="*/ 11 w 12"/>
                <a:gd name="T17" fmla="*/ 5 h 15"/>
                <a:gd name="T18" fmla="*/ 11 w 12"/>
                <a:gd name="T19" fmla="*/ 4 h 15"/>
                <a:gd name="T20" fmla="*/ 7 w 12"/>
                <a:gd name="T21" fmla="*/ 3 h 15"/>
                <a:gd name="T22" fmla="*/ 7 w 12"/>
                <a:gd name="T23" fmla="*/ 4 h 15"/>
                <a:gd name="T24" fmla="*/ 8 w 12"/>
                <a:gd name="T25" fmla="*/ 4 h 15"/>
                <a:gd name="T26" fmla="*/ 8 w 12"/>
                <a:gd name="T27" fmla="*/ 4 h 15"/>
                <a:gd name="T28" fmla="*/ 8 w 12"/>
                <a:gd name="T29" fmla="*/ 5 h 15"/>
                <a:gd name="T30" fmla="*/ 7 w 12"/>
                <a:gd name="T31" fmla="*/ 6 h 15"/>
                <a:gd name="T32" fmla="*/ 6 w 12"/>
                <a:gd name="T33" fmla="*/ 6 h 15"/>
                <a:gd name="T34" fmla="*/ 3 w 12"/>
                <a:gd name="T35" fmla="*/ 11 h 15"/>
                <a:gd name="T36" fmla="*/ 3 w 12"/>
                <a:gd name="T37" fmla="*/ 4 h 15"/>
                <a:gd name="T38" fmla="*/ 3 w 12"/>
                <a:gd name="T39" fmla="*/ 4 h 15"/>
                <a:gd name="T40" fmla="*/ 3 w 12"/>
                <a:gd name="T41" fmla="*/ 3 h 15"/>
                <a:gd name="T42" fmla="*/ 3 w 12"/>
                <a:gd name="T43" fmla="*/ 2 h 15"/>
                <a:gd name="T44" fmla="*/ 4 w 12"/>
                <a:gd name="T45" fmla="*/ 2 h 15"/>
                <a:gd name="T46" fmla="*/ 5 w 12"/>
                <a:gd name="T47" fmla="*/ 2 h 15"/>
                <a:gd name="T48" fmla="*/ 5 w 12"/>
                <a:gd name="T49" fmla="*/ 1 h 15"/>
                <a:gd name="T50" fmla="*/ 0 w 12"/>
                <a:gd name="T51" fmla="*/ 0 h 15"/>
                <a:gd name="T52" fmla="*/ 0 w 12"/>
                <a:gd name="T53" fmla="*/ 1 h 15"/>
                <a:gd name="T54" fmla="*/ 1 w 12"/>
                <a:gd name="T55" fmla="*/ 1 h 15"/>
                <a:gd name="T56" fmla="*/ 1 w 12"/>
                <a:gd name="T57" fmla="*/ 1 h 15"/>
                <a:gd name="T58" fmla="*/ 1 w 12"/>
                <a:gd name="T59" fmla="*/ 14 h 15"/>
                <a:gd name="T60" fmla="*/ 2 w 12"/>
                <a:gd name="T61"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2" h="15">
                  <a:moveTo>
                    <a:pt x="2" y="14"/>
                  </a:moveTo>
                  <a:lnTo>
                    <a:pt x="8" y="6"/>
                  </a:lnTo>
                  <a:lnTo>
                    <a:pt x="8" y="6"/>
                  </a:lnTo>
                  <a:lnTo>
                    <a:pt x="8" y="5"/>
                  </a:lnTo>
                  <a:lnTo>
                    <a:pt x="9" y="5"/>
                  </a:lnTo>
                  <a:lnTo>
                    <a:pt x="10" y="5"/>
                  </a:lnTo>
                  <a:lnTo>
                    <a:pt x="10" y="4"/>
                  </a:lnTo>
                  <a:lnTo>
                    <a:pt x="10" y="4"/>
                  </a:lnTo>
                  <a:lnTo>
                    <a:pt x="11" y="5"/>
                  </a:lnTo>
                  <a:lnTo>
                    <a:pt x="11" y="4"/>
                  </a:lnTo>
                  <a:lnTo>
                    <a:pt x="7" y="3"/>
                  </a:lnTo>
                  <a:lnTo>
                    <a:pt x="7" y="4"/>
                  </a:lnTo>
                  <a:lnTo>
                    <a:pt x="8" y="4"/>
                  </a:lnTo>
                  <a:lnTo>
                    <a:pt x="8" y="4"/>
                  </a:lnTo>
                  <a:lnTo>
                    <a:pt x="8" y="5"/>
                  </a:lnTo>
                  <a:lnTo>
                    <a:pt x="7" y="6"/>
                  </a:lnTo>
                  <a:lnTo>
                    <a:pt x="6" y="6"/>
                  </a:lnTo>
                  <a:lnTo>
                    <a:pt x="3" y="11"/>
                  </a:lnTo>
                  <a:lnTo>
                    <a:pt x="3" y="4"/>
                  </a:lnTo>
                  <a:lnTo>
                    <a:pt x="3" y="4"/>
                  </a:lnTo>
                  <a:lnTo>
                    <a:pt x="3" y="3"/>
                  </a:lnTo>
                  <a:lnTo>
                    <a:pt x="3" y="2"/>
                  </a:lnTo>
                  <a:lnTo>
                    <a:pt x="4" y="2"/>
                  </a:lnTo>
                  <a:lnTo>
                    <a:pt x="5" y="2"/>
                  </a:lnTo>
                  <a:lnTo>
                    <a:pt x="5" y="1"/>
                  </a:lnTo>
                  <a:lnTo>
                    <a:pt x="0" y="0"/>
                  </a:lnTo>
                  <a:lnTo>
                    <a:pt x="0" y="1"/>
                  </a:lnTo>
                  <a:lnTo>
                    <a:pt x="1" y="1"/>
                  </a:lnTo>
                  <a:lnTo>
                    <a:pt x="1" y="1"/>
                  </a:lnTo>
                  <a:lnTo>
                    <a:pt x="1" y="14"/>
                  </a:lnTo>
                  <a:lnTo>
                    <a:pt x="2" y="14"/>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08" name="Freeform 805"/>
            <p:cNvSpPr>
              <a:spLocks/>
            </p:cNvSpPr>
            <p:nvPr/>
          </p:nvSpPr>
          <p:spPr bwMode="auto">
            <a:xfrm>
              <a:off x="1361" y="3701"/>
              <a:ext cx="5" cy="8"/>
            </a:xfrm>
            <a:custGeom>
              <a:avLst/>
              <a:gdLst>
                <a:gd name="T0" fmla="*/ 4 w 5"/>
                <a:gd name="T1" fmla="*/ 4 h 8"/>
                <a:gd name="T2" fmla="*/ 4 w 5"/>
                <a:gd name="T3" fmla="*/ 3 h 8"/>
                <a:gd name="T4" fmla="*/ 4 w 5"/>
                <a:gd name="T5" fmla="*/ 3 h 8"/>
                <a:gd name="T6" fmla="*/ 4 w 5"/>
                <a:gd name="T7" fmla="*/ 2 h 8"/>
                <a:gd name="T8" fmla="*/ 4 w 5"/>
                <a:gd name="T9" fmla="*/ 2 h 8"/>
                <a:gd name="T10" fmla="*/ 4 w 5"/>
                <a:gd name="T11" fmla="*/ 2 h 8"/>
                <a:gd name="T12" fmla="*/ 4 w 5"/>
                <a:gd name="T13" fmla="*/ 1 h 8"/>
                <a:gd name="T14" fmla="*/ 3 w 5"/>
                <a:gd name="T15" fmla="*/ 1 h 8"/>
                <a:gd name="T16" fmla="*/ 3 w 5"/>
                <a:gd name="T17" fmla="*/ 0 h 8"/>
                <a:gd name="T18" fmla="*/ 2 w 5"/>
                <a:gd name="T19" fmla="*/ 0 h 8"/>
                <a:gd name="T20" fmla="*/ 2 w 5"/>
                <a:gd name="T21" fmla="*/ 0 h 8"/>
                <a:gd name="T22" fmla="*/ 2 w 5"/>
                <a:gd name="T23" fmla="*/ 0 h 8"/>
                <a:gd name="T24" fmla="*/ 1 w 5"/>
                <a:gd name="T25" fmla="*/ 1 h 8"/>
                <a:gd name="T26" fmla="*/ 1 w 5"/>
                <a:gd name="T27" fmla="*/ 1 h 8"/>
                <a:gd name="T28" fmla="*/ 1 w 5"/>
                <a:gd name="T29" fmla="*/ 1 h 8"/>
                <a:gd name="T30" fmla="*/ 0 w 5"/>
                <a:gd name="T31" fmla="*/ 1 h 8"/>
                <a:gd name="T32" fmla="*/ 0 w 5"/>
                <a:gd name="T33" fmla="*/ 2 h 8"/>
                <a:gd name="T34" fmla="*/ 0 w 5"/>
                <a:gd name="T35" fmla="*/ 2 h 8"/>
                <a:gd name="T36" fmla="*/ 0 w 5"/>
                <a:gd name="T37" fmla="*/ 2 h 8"/>
                <a:gd name="T38" fmla="*/ 0 w 5"/>
                <a:gd name="T39" fmla="*/ 3 h 8"/>
                <a:gd name="T40" fmla="*/ 0 w 5"/>
                <a:gd name="T41" fmla="*/ 3 h 8"/>
                <a:gd name="T42" fmla="*/ 0 w 5"/>
                <a:gd name="T43" fmla="*/ 4 h 8"/>
                <a:gd name="T44" fmla="*/ 0 w 5"/>
                <a:gd name="T45" fmla="*/ 4 h 8"/>
                <a:gd name="T46" fmla="*/ 0 w 5"/>
                <a:gd name="T47" fmla="*/ 5 h 8"/>
                <a:gd name="T48" fmla="*/ 0 w 5"/>
                <a:gd name="T49" fmla="*/ 5 h 8"/>
                <a:gd name="T50" fmla="*/ 0 w 5"/>
                <a:gd name="T51" fmla="*/ 5 h 8"/>
                <a:gd name="T52" fmla="*/ 0 w 5"/>
                <a:gd name="T53" fmla="*/ 6 h 8"/>
                <a:gd name="T54" fmla="*/ 1 w 5"/>
                <a:gd name="T55" fmla="*/ 6 h 8"/>
                <a:gd name="T56" fmla="*/ 1 w 5"/>
                <a:gd name="T57" fmla="*/ 6 h 8"/>
                <a:gd name="T58" fmla="*/ 1 w 5"/>
                <a:gd name="T59" fmla="*/ 6 h 8"/>
                <a:gd name="T60" fmla="*/ 2 w 5"/>
                <a:gd name="T61" fmla="*/ 6 h 8"/>
                <a:gd name="T62" fmla="*/ 2 w 5"/>
                <a:gd name="T63" fmla="*/ 7 h 8"/>
                <a:gd name="T64" fmla="*/ 2 w 5"/>
                <a:gd name="T65" fmla="*/ 7 h 8"/>
                <a:gd name="T66" fmla="*/ 3 w 5"/>
                <a:gd name="T67" fmla="*/ 6 h 8"/>
                <a:gd name="T68" fmla="*/ 3 w 5"/>
                <a:gd name="T69" fmla="*/ 6 h 8"/>
                <a:gd name="T70" fmla="*/ 3 w 5"/>
                <a:gd name="T71" fmla="*/ 6 h 8"/>
                <a:gd name="T72" fmla="*/ 4 w 5"/>
                <a:gd name="T73" fmla="*/ 6 h 8"/>
                <a:gd name="T74" fmla="*/ 4 w 5"/>
                <a:gd name="T75" fmla="*/ 5 h 8"/>
                <a:gd name="T76" fmla="*/ 4 w 5"/>
                <a:gd name="T77" fmla="*/ 5 h 8"/>
                <a:gd name="T78" fmla="*/ 4 w 5"/>
                <a:gd name="T79" fmla="*/ 5 h 8"/>
                <a:gd name="T80" fmla="*/ 4 w 5"/>
                <a:gd name="T81" fmla="*/ 4 h 8"/>
                <a:gd name="T82" fmla="*/ 4 w 5"/>
                <a:gd name="T83" fmla="*/ 4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 h="8">
                  <a:moveTo>
                    <a:pt x="4" y="4"/>
                  </a:moveTo>
                  <a:lnTo>
                    <a:pt x="4" y="3"/>
                  </a:lnTo>
                  <a:lnTo>
                    <a:pt x="4" y="3"/>
                  </a:lnTo>
                  <a:lnTo>
                    <a:pt x="4" y="2"/>
                  </a:lnTo>
                  <a:lnTo>
                    <a:pt x="4" y="2"/>
                  </a:lnTo>
                  <a:lnTo>
                    <a:pt x="4" y="2"/>
                  </a:lnTo>
                  <a:lnTo>
                    <a:pt x="4" y="1"/>
                  </a:lnTo>
                  <a:lnTo>
                    <a:pt x="3" y="1"/>
                  </a:lnTo>
                  <a:lnTo>
                    <a:pt x="3" y="0"/>
                  </a:lnTo>
                  <a:lnTo>
                    <a:pt x="2" y="0"/>
                  </a:lnTo>
                  <a:lnTo>
                    <a:pt x="2" y="0"/>
                  </a:lnTo>
                  <a:lnTo>
                    <a:pt x="2" y="0"/>
                  </a:lnTo>
                  <a:lnTo>
                    <a:pt x="1" y="1"/>
                  </a:lnTo>
                  <a:lnTo>
                    <a:pt x="1" y="1"/>
                  </a:lnTo>
                  <a:lnTo>
                    <a:pt x="1" y="1"/>
                  </a:lnTo>
                  <a:lnTo>
                    <a:pt x="0" y="1"/>
                  </a:lnTo>
                  <a:lnTo>
                    <a:pt x="0" y="2"/>
                  </a:lnTo>
                  <a:lnTo>
                    <a:pt x="0" y="2"/>
                  </a:lnTo>
                  <a:lnTo>
                    <a:pt x="0" y="2"/>
                  </a:lnTo>
                  <a:lnTo>
                    <a:pt x="0" y="3"/>
                  </a:lnTo>
                  <a:lnTo>
                    <a:pt x="0" y="3"/>
                  </a:lnTo>
                  <a:lnTo>
                    <a:pt x="0" y="4"/>
                  </a:lnTo>
                  <a:lnTo>
                    <a:pt x="0" y="4"/>
                  </a:lnTo>
                  <a:lnTo>
                    <a:pt x="0" y="5"/>
                  </a:lnTo>
                  <a:lnTo>
                    <a:pt x="0" y="5"/>
                  </a:lnTo>
                  <a:lnTo>
                    <a:pt x="0" y="5"/>
                  </a:lnTo>
                  <a:lnTo>
                    <a:pt x="0" y="6"/>
                  </a:lnTo>
                  <a:lnTo>
                    <a:pt x="1" y="6"/>
                  </a:lnTo>
                  <a:lnTo>
                    <a:pt x="1" y="6"/>
                  </a:lnTo>
                  <a:lnTo>
                    <a:pt x="1" y="6"/>
                  </a:lnTo>
                  <a:lnTo>
                    <a:pt x="2" y="6"/>
                  </a:lnTo>
                  <a:lnTo>
                    <a:pt x="2" y="7"/>
                  </a:lnTo>
                  <a:lnTo>
                    <a:pt x="2" y="7"/>
                  </a:lnTo>
                  <a:lnTo>
                    <a:pt x="3" y="6"/>
                  </a:lnTo>
                  <a:lnTo>
                    <a:pt x="3" y="6"/>
                  </a:lnTo>
                  <a:lnTo>
                    <a:pt x="3" y="6"/>
                  </a:lnTo>
                  <a:lnTo>
                    <a:pt x="4" y="6"/>
                  </a:lnTo>
                  <a:lnTo>
                    <a:pt x="4" y="5"/>
                  </a:lnTo>
                  <a:lnTo>
                    <a:pt x="4" y="5"/>
                  </a:lnTo>
                  <a:lnTo>
                    <a:pt x="4" y="5"/>
                  </a:lnTo>
                  <a:lnTo>
                    <a:pt x="4" y="4"/>
                  </a:lnTo>
                  <a:lnTo>
                    <a:pt x="4" y="4"/>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09" name="Freeform 806"/>
            <p:cNvSpPr>
              <a:spLocks/>
            </p:cNvSpPr>
            <p:nvPr/>
          </p:nvSpPr>
          <p:spPr bwMode="auto">
            <a:xfrm>
              <a:off x="1363" y="3702"/>
              <a:ext cx="2" cy="6"/>
            </a:xfrm>
            <a:custGeom>
              <a:avLst/>
              <a:gdLst>
                <a:gd name="T0" fmla="*/ 0 w 2"/>
                <a:gd name="T1" fmla="*/ 0 h 6"/>
                <a:gd name="T2" fmla="*/ 1 w 2"/>
                <a:gd name="T3" fmla="*/ 0 h 6"/>
                <a:gd name="T4" fmla="*/ 1 w 2"/>
                <a:gd name="T5" fmla="*/ 0 h 6"/>
                <a:gd name="T6" fmla="*/ 1 w 2"/>
                <a:gd name="T7" fmla="*/ 0 h 6"/>
                <a:gd name="T8" fmla="*/ 1 w 2"/>
                <a:gd name="T9" fmla="*/ 0 h 6"/>
                <a:gd name="T10" fmla="*/ 1 w 2"/>
                <a:gd name="T11" fmla="*/ 1 h 6"/>
                <a:gd name="T12" fmla="*/ 1 w 2"/>
                <a:gd name="T13" fmla="*/ 1 h 6"/>
                <a:gd name="T14" fmla="*/ 1 w 2"/>
                <a:gd name="T15" fmla="*/ 2 h 6"/>
                <a:gd name="T16" fmla="*/ 1 w 2"/>
                <a:gd name="T17" fmla="*/ 2 h 6"/>
                <a:gd name="T18" fmla="*/ 1 w 2"/>
                <a:gd name="T19" fmla="*/ 3 h 6"/>
                <a:gd name="T20" fmla="*/ 1 w 2"/>
                <a:gd name="T21" fmla="*/ 3 h 6"/>
                <a:gd name="T22" fmla="*/ 1 w 2"/>
                <a:gd name="T23" fmla="*/ 4 h 6"/>
                <a:gd name="T24" fmla="*/ 1 w 2"/>
                <a:gd name="T25" fmla="*/ 4 h 6"/>
                <a:gd name="T26" fmla="*/ 1 w 2"/>
                <a:gd name="T27" fmla="*/ 4 h 6"/>
                <a:gd name="T28" fmla="*/ 1 w 2"/>
                <a:gd name="T29" fmla="*/ 5 h 6"/>
                <a:gd name="T30" fmla="*/ 1 w 2"/>
                <a:gd name="T31" fmla="*/ 5 h 6"/>
                <a:gd name="T32" fmla="*/ 1 w 2"/>
                <a:gd name="T33" fmla="*/ 5 h 6"/>
                <a:gd name="T34" fmla="*/ 0 w 2"/>
                <a:gd name="T35" fmla="*/ 5 h 6"/>
                <a:gd name="T36" fmla="*/ 0 w 2"/>
                <a:gd name="T37" fmla="*/ 5 h 6"/>
                <a:gd name="T38" fmla="*/ 0 w 2"/>
                <a:gd name="T39" fmla="*/ 5 h 6"/>
                <a:gd name="T40" fmla="*/ 0 w 2"/>
                <a:gd name="T41" fmla="*/ 5 h 6"/>
                <a:gd name="T42" fmla="*/ 0 w 2"/>
                <a:gd name="T43" fmla="*/ 4 h 6"/>
                <a:gd name="T44" fmla="*/ 0 w 2"/>
                <a:gd name="T45" fmla="*/ 4 h 6"/>
                <a:gd name="T46" fmla="*/ 0 w 2"/>
                <a:gd name="T47" fmla="*/ 4 h 6"/>
                <a:gd name="T48" fmla="*/ 0 w 2"/>
                <a:gd name="T49" fmla="*/ 3 h 6"/>
                <a:gd name="T50" fmla="*/ 0 w 2"/>
                <a:gd name="T51" fmla="*/ 3 h 6"/>
                <a:gd name="T52" fmla="*/ 0 w 2"/>
                <a:gd name="T53" fmla="*/ 2 h 6"/>
                <a:gd name="T54" fmla="*/ 0 w 2"/>
                <a:gd name="T55" fmla="*/ 2 h 6"/>
                <a:gd name="T56" fmla="*/ 0 w 2"/>
                <a:gd name="T57" fmla="*/ 1 h 6"/>
                <a:gd name="T58" fmla="*/ 0 w 2"/>
                <a:gd name="T59" fmla="*/ 1 h 6"/>
                <a:gd name="T60" fmla="*/ 0 w 2"/>
                <a:gd name="T61" fmla="*/ 0 h 6"/>
                <a:gd name="T62" fmla="*/ 0 w 2"/>
                <a:gd name="T63" fmla="*/ 0 h 6"/>
                <a:gd name="T64" fmla="*/ 0 w 2"/>
                <a:gd name="T65" fmla="*/ 0 h 6"/>
                <a:gd name="T66" fmla="*/ 0 w 2"/>
                <a:gd name="T67"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 h="6">
                  <a:moveTo>
                    <a:pt x="0" y="0"/>
                  </a:moveTo>
                  <a:lnTo>
                    <a:pt x="1" y="0"/>
                  </a:lnTo>
                  <a:lnTo>
                    <a:pt x="1" y="0"/>
                  </a:lnTo>
                  <a:lnTo>
                    <a:pt x="1" y="0"/>
                  </a:lnTo>
                  <a:lnTo>
                    <a:pt x="1" y="0"/>
                  </a:lnTo>
                  <a:lnTo>
                    <a:pt x="1" y="1"/>
                  </a:lnTo>
                  <a:lnTo>
                    <a:pt x="1" y="1"/>
                  </a:lnTo>
                  <a:lnTo>
                    <a:pt x="1" y="2"/>
                  </a:lnTo>
                  <a:lnTo>
                    <a:pt x="1" y="2"/>
                  </a:lnTo>
                  <a:lnTo>
                    <a:pt x="1" y="3"/>
                  </a:lnTo>
                  <a:lnTo>
                    <a:pt x="1" y="3"/>
                  </a:lnTo>
                  <a:lnTo>
                    <a:pt x="1" y="4"/>
                  </a:lnTo>
                  <a:lnTo>
                    <a:pt x="1" y="4"/>
                  </a:lnTo>
                  <a:lnTo>
                    <a:pt x="1" y="4"/>
                  </a:lnTo>
                  <a:lnTo>
                    <a:pt x="1" y="5"/>
                  </a:lnTo>
                  <a:lnTo>
                    <a:pt x="1" y="5"/>
                  </a:lnTo>
                  <a:lnTo>
                    <a:pt x="1" y="5"/>
                  </a:lnTo>
                  <a:lnTo>
                    <a:pt x="0" y="5"/>
                  </a:lnTo>
                  <a:lnTo>
                    <a:pt x="0" y="5"/>
                  </a:lnTo>
                  <a:lnTo>
                    <a:pt x="0" y="5"/>
                  </a:lnTo>
                  <a:lnTo>
                    <a:pt x="0" y="5"/>
                  </a:lnTo>
                  <a:lnTo>
                    <a:pt x="0" y="4"/>
                  </a:lnTo>
                  <a:lnTo>
                    <a:pt x="0" y="4"/>
                  </a:lnTo>
                  <a:lnTo>
                    <a:pt x="0" y="4"/>
                  </a:lnTo>
                  <a:lnTo>
                    <a:pt x="0" y="3"/>
                  </a:lnTo>
                  <a:lnTo>
                    <a:pt x="0" y="3"/>
                  </a:lnTo>
                  <a:lnTo>
                    <a:pt x="0" y="2"/>
                  </a:lnTo>
                  <a:lnTo>
                    <a:pt x="0" y="2"/>
                  </a:lnTo>
                  <a:lnTo>
                    <a:pt x="0" y="1"/>
                  </a:lnTo>
                  <a:lnTo>
                    <a:pt x="0" y="1"/>
                  </a:lnTo>
                  <a:lnTo>
                    <a:pt x="0" y="0"/>
                  </a:lnTo>
                  <a:lnTo>
                    <a:pt x="0" y="0"/>
                  </a:lnTo>
                  <a:lnTo>
                    <a:pt x="0" y="0"/>
                  </a:lnTo>
                  <a:lnTo>
                    <a:pt x="0" y="0"/>
                  </a:lnTo>
                </a:path>
              </a:pathLst>
            </a:custGeom>
            <a:solidFill>
              <a:srgbClr val="B2B2B2"/>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10" name="Freeform 807"/>
            <p:cNvSpPr>
              <a:spLocks/>
            </p:cNvSpPr>
            <p:nvPr/>
          </p:nvSpPr>
          <p:spPr bwMode="auto">
            <a:xfrm>
              <a:off x="1464" y="3701"/>
              <a:ext cx="4" cy="8"/>
            </a:xfrm>
            <a:custGeom>
              <a:avLst/>
              <a:gdLst>
                <a:gd name="T0" fmla="*/ 3 w 4"/>
                <a:gd name="T1" fmla="*/ 0 h 8"/>
                <a:gd name="T2" fmla="*/ 3 w 4"/>
                <a:gd name="T3" fmla="*/ 1 h 8"/>
                <a:gd name="T4" fmla="*/ 2 w 4"/>
                <a:gd name="T5" fmla="*/ 1 h 8"/>
                <a:gd name="T6" fmla="*/ 2 w 4"/>
                <a:gd name="T7" fmla="*/ 1 h 8"/>
                <a:gd name="T8" fmla="*/ 2 w 4"/>
                <a:gd name="T9" fmla="*/ 0 h 8"/>
                <a:gd name="T10" fmla="*/ 2 w 4"/>
                <a:gd name="T11" fmla="*/ 0 h 8"/>
                <a:gd name="T12" fmla="*/ 1 w 4"/>
                <a:gd name="T13" fmla="*/ 0 h 8"/>
                <a:gd name="T14" fmla="*/ 1 w 4"/>
                <a:gd name="T15" fmla="*/ 1 h 8"/>
                <a:gd name="T16" fmla="*/ 1 w 4"/>
                <a:gd name="T17" fmla="*/ 1 h 8"/>
                <a:gd name="T18" fmla="*/ 1 w 4"/>
                <a:gd name="T19" fmla="*/ 1 h 8"/>
                <a:gd name="T20" fmla="*/ 1 w 4"/>
                <a:gd name="T21" fmla="*/ 1 h 8"/>
                <a:gd name="T22" fmla="*/ 0 w 4"/>
                <a:gd name="T23" fmla="*/ 1 h 8"/>
                <a:gd name="T24" fmla="*/ 0 w 4"/>
                <a:gd name="T25" fmla="*/ 2 h 8"/>
                <a:gd name="T26" fmla="*/ 0 w 4"/>
                <a:gd name="T27" fmla="*/ 2 h 8"/>
                <a:gd name="T28" fmla="*/ 0 w 4"/>
                <a:gd name="T29" fmla="*/ 3 h 8"/>
                <a:gd name="T30" fmla="*/ 0 w 4"/>
                <a:gd name="T31" fmla="*/ 3 h 8"/>
                <a:gd name="T32" fmla="*/ 0 w 4"/>
                <a:gd name="T33" fmla="*/ 4 h 8"/>
                <a:gd name="T34" fmla="*/ 0 w 4"/>
                <a:gd name="T35" fmla="*/ 4 h 8"/>
                <a:gd name="T36" fmla="*/ 0 w 4"/>
                <a:gd name="T37" fmla="*/ 5 h 8"/>
                <a:gd name="T38" fmla="*/ 0 w 4"/>
                <a:gd name="T39" fmla="*/ 5 h 8"/>
                <a:gd name="T40" fmla="*/ 0 w 4"/>
                <a:gd name="T41" fmla="*/ 6 h 8"/>
                <a:gd name="T42" fmla="*/ 1 w 4"/>
                <a:gd name="T43" fmla="*/ 6 h 8"/>
                <a:gd name="T44" fmla="*/ 1 w 4"/>
                <a:gd name="T45" fmla="*/ 6 h 8"/>
                <a:gd name="T46" fmla="*/ 1 w 4"/>
                <a:gd name="T47" fmla="*/ 6 h 8"/>
                <a:gd name="T48" fmla="*/ 1 w 4"/>
                <a:gd name="T49" fmla="*/ 6 h 8"/>
                <a:gd name="T50" fmla="*/ 1 w 4"/>
                <a:gd name="T51" fmla="*/ 7 h 8"/>
                <a:gd name="T52" fmla="*/ 2 w 4"/>
                <a:gd name="T53" fmla="*/ 7 h 8"/>
                <a:gd name="T54" fmla="*/ 2 w 4"/>
                <a:gd name="T55" fmla="*/ 6 h 8"/>
                <a:gd name="T56" fmla="*/ 2 w 4"/>
                <a:gd name="T57" fmla="*/ 6 h 8"/>
                <a:gd name="T58" fmla="*/ 3 w 4"/>
                <a:gd name="T59" fmla="*/ 6 h 8"/>
                <a:gd name="T60" fmla="*/ 3 w 4"/>
                <a:gd name="T61" fmla="*/ 6 h 8"/>
                <a:gd name="T62" fmla="*/ 3 w 4"/>
                <a:gd name="T63" fmla="*/ 5 h 8"/>
                <a:gd name="T64" fmla="*/ 3 w 4"/>
                <a:gd name="T65" fmla="*/ 5 h 8"/>
                <a:gd name="T66" fmla="*/ 3 w 4"/>
                <a:gd name="T67" fmla="*/ 5 h 8"/>
                <a:gd name="T68" fmla="*/ 3 w 4"/>
                <a:gd name="T69" fmla="*/ 5 h 8"/>
                <a:gd name="T70" fmla="*/ 3 w 4"/>
                <a:gd name="T71" fmla="*/ 6 h 8"/>
                <a:gd name="T72" fmla="*/ 2 w 4"/>
                <a:gd name="T73" fmla="*/ 6 h 8"/>
                <a:gd name="T74" fmla="*/ 2 w 4"/>
                <a:gd name="T75" fmla="*/ 6 h 8"/>
                <a:gd name="T76" fmla="*/ 2 w 4"/>
                <a:gd name="T77" fmla="*/ 6 h 8"/>
                <a:gd name="T78" fmla="*/ 1 w 4"/>
                <a:gd name="T79" fmla="*/ 6 h 8"/>
                <a:gd name="T80" fmla="*/ 1 w 4"/>
                <a:gd name="T81" fmla="*/ 5 h 8"/>
                <a:gd name="T82" fmla="*/ 1 w 4"/>
                <a:gd name="T83" fmla="*/ 5 h 8"/>
                <a:gd name="T84" fmla="*/ 1 w 4"/>
                <a:gd name="T85" fmla="*/ 4 h 8"/>
                <a:gd name="T86" fmla="*/ 0 w 4"/>
                <a:gd name="T87" fmla="*/ 4 h 8"/>
                <a:gd name="T88" fmla="*/ 0 w 4"/>
                <a:gd name="T89" fmla="*/ 4 h 8"/>
                <a:gd name="T90" fmla="*/ 0 w 4"/>
                <a:gd name="T91" fmla="*/ 3 h 8"/>
                <a:gd name="T92" fmla="*/ 0 w 4"/>
                <a:gd name="T93" fmla="*/ 3 h 8"/>
                <a:gd name="T94" fmla="*/ 0 w 4"/>
                <a:gd name="T95" fmla="*/ 2 h 8"/>
                <a:gd name="T96" fmla="*/ 1 w 4"/>
                <a:gd name="T97" fmla="*/ 2 h 8"/>
                <a:gd name="T98" fmla="*/ 1 w 4"/>
                <a:gd name="T99" fmla="*/ 1 h 8"/>
                <a:gd name="T100" fmla="*/ 1 w 4"/>
                <a:gd name="T101" fmla="*/ 1 h 8"/>
                <a:gd name="T102" fmla="*/ 1 w 4"/>
                <a:gd name="T103" fmla="*/ 1 h 8"/>
                <a:gd name="T104" fmla="*/ 1 w 4"/>
                <a:gd name="T105" fmla="*/ 1 h 8"/>
                <a:gd name="T106" fmla="*/ 2 w 4"/>
                <a:gd name="T107" fmla="*/ 1 h 8"/>
                <a:gd name="T108" fmla="*/ 2 w 4"/>
                <a:gd name="T109" fmla="*/ 1 h 8"/>
                <a:gd name="T110" fmla="*/ 2 w 4"/>
                <a:gd name="T111" fmla="*/ 1 h 8"/>
                <a:gd name="T112" fmla="*/ 3 w 4"/>
                <a:gd name="T113" fmla="*/ 1 h 8"/>
                <a:gd name="T114" fmla="*/ 3 w 4"/>
                <a:gd name="T115" fmla="*/ 2 h 8"/>
                <a:gd name="T116" fmla="*/ 3 w 4"/>
                <a:gd name="T117" fmla="*/ 2 h 8"/>
                <a:gd name="T118" fmla="*/ 3 w 4"/>
                <a:gd name="T119" fmla="*/ 2 h 8"/>
                <a:gd name="T120" fmla="*/ 3 w 4"/>
                <a:gd name="T121"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 h="8">
                  <a:moveTo>
                    <a:pt x="3" y="0"/>
                  </a:moveTo>
                  <a:lnTo>
                    <a:pt x="3" y="1"/>
                  </a:lnTo>
                  <a:lnTo>
                    <a:pt x="2" y="1"/>
                  </a:lnTo>
                  <a:lnTo>
                    <a:pt x="2" y="1"/>
                  </a:lnTo>
                  <a:lnTo>
                    <a:pt x="2" y="0"/>
                  </a:lnTo>
                  <a:lnTo>
                    <a:pt x="2" y="0"/>
                  </a:lnTo>
                  <a:lnTo>
                    <a:pt x="1" y="0"/>
                  </a:lnTo>
                  <a:lnTo>
                    <a:pt x="1" y="1"/>
                  </a:lnTo>
                  <a:lnTo>
                    <a:pt x="1" y="1"/>
                  </a:lnTo>
                  <a:lnTo>
                    <a:pt x="1" y="1"/>
                  </a:lnTo>
                  <a:lnTo>
                    <a:pt x="1" y="1"/>
                  </a:lnTo>
                  <a:lnTo>
                    <a:pt x="0" y="1"/>
                  </a:lnTo>
                  <a:lnTo>
                    <a:pt x="0" y="2"/>
                  </a:lnTo>
                  <a:lnTo>
                    <a:pt x="0" y="2"/>
                  </a:lnTo>
                  <a:lnTo>
                    <a:pt x="0" y="3"/>
                  </a:lnTo>
                  <a:lnTo>
                    <a:pt x="0" y="3"/>
                  </a:lnTo>
                  <a:lnTo>
                    <a:pt x="0" y="4"/>
                  </a:lnTo>
                  <a:lnTo>
                    <a:pt x="0" y="4"/>
                  </a:lnTo>
                  <a:lnTo>
                    <a:pt x="0" y="5"/>
                  </a:lnTo>
                  <a:lnTo>
                    <a:pt x="0" y="5"/>
                  </a:lnTo>
                  <a:lnTo>
                    <a:pt x="0" y="6"/>
                  </a:lnTo>
                  <a:lnTo>
                    <a:pt x="1" y="6"/>
                  </a:lnTo>
                  <a:lnTo>
                    <a:pt x="1" y="6"/>
                  </a:lnTo>
                  <a:lnTo>
                    <a:pt x="1" y="6"/>
                  </a:lnTo>
                  <a:lnTo>
                    <a:pt x="1" y="6"/>
                  </a:lnTo>
                  <a:lnTo>
                    <a:pt x="1" y="7"/>
                  </a:lnTo>
                  <a:lnTo>
                    <a:pt x="2" y="7"/>
                  </a:lnTo>
                  <a:lnTo>
                    <a:pt x="2" y="6"/>
                  </a:lnTo>
                  <a:lnTo>
                    <a:pt x="2" y="6"/>
                  </a:lnTo>
                  <a:lnTo>
                    <a:pt x="3" y="6"/>
                  </a:lnTo>
                  <a:lnTo>
                    <a:pt x="3" y="6"/>
                  </a:lnTo>
                  <a:lnTo>
                    <a:pt x="3" y="5"/>
                  </a:lnTo>
                  <a:lnTo>
                    <a:pt x="3" y="5"/>
                  </a:lnTo>
                  <a:lnTo>
                    <a:pt x="3" y="5"/>
                  </a:lnTo>
                  <a:lnTo>
                    <a:pt x="3" y="5"/>
                  </a:lnTo>
                  <a:lnTo>
                    <a:pt x="3" y="6"/>
                  </a:lnTo>
                  <a:lnTo>
                    <a:pt x="2" y="6"/>
                  </a:lnTo>
                  <a:lnTo>
                    <a:pt x="2" y="6"/>
                  </a:lnTo>
                  <a:lnTo>
                    <a:pt x="2" y="6"/>
                  </a:lnTo>
                  <a:lnTo>
                    <a:pt x="1" y="6"/>
                  </a:lnTo>
                  <a:lnTo>
                    <a:pt x="1" y="5"/>
                  </a:lnTo>
                  <a:lnTo>
                    <a:pt x="1" y="5"/>
                  </a:lnTo>
                  <a:lnTo>
                    <a:pt x="1" y="4"/>
                  </a:lnTo>
                  <a:lnTo>
                    <a:pt x="0" y="4"/>
                  </a:lnTo>
                  <a:lnTo>
                    <a:pt x="0" y="4"/>
                  </a:lnTo>
                  <a:lnTo>
                    <a:pt x="0" y="3"/>
                  </a:lnTo>
                  <a:lnTo>
                    <a:pt x="0" y="3"/>
                  </a:lnTo>
                  <a:lnTo>
                    <a:pt x="0" y="2"/>
                  </a:lnTo>
                  <a:lnTo>
                    <a:pt x="1" y="2"/>
                  </a:lnTo>
                  <a:lnTo>
                    <a:pt x="1" y="1"/>
                  </a:lnTo>
                  <a:lnTo>
                    <a:pt x="1" y="1"/>
                  </a:lnTo>
                  <a:lnTo>
                    <a:pt x="1" y="1"/>
                  </a:lnTo>
                  <a:lnTo>
                    <a:pt x="1" y="1"/>
                  </a:lnTo>
                  <a:lnTo>
                    <a:pt x="2" y="1"/>
                  </a:lnTo>
                  <a:lnTo>
                    <a:pt x="2" y="1"/>
                  </a:lnTo>
                  <a:lnTo>
                    <a:pt x="2" y="1"/>
                  </a:lnTo>
                  <a:lnTo>
                    <a:pt x="3" y="1"/>
                  </a:lnTo>
                  <a:lnTo>
                    <a:pt x="3" y="2"/>
                  </a:lnTo>
                  <a:lnTo>
                    <a:pt x="3" y="2"/>
                  </a:lnTo>
                  <a:lnTo>
                    <a:pt x="3" y="2"/>
                  </a:lnTo>
                  <a:lnTo>
                    <a:pt x="3" y="0"/>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11" name="Freeform 808"/>
            <p:cNvSpPr>
              <a:spLocks/>
            </p:cNvSpPr>
            <p:nvPr/>
          </p:nvSpPr>
          <p:spPr bwMode="auto">
            <a:xfrm>
              <a:off x="1489" y="3701"/>
              <a:ext cx="5" cy="7"/>
            </a:xfrm>
            <a:custGeom>
              <a:avLst/>
              <a:gdLst>
                <a:gd name="T0" fmla="*/ 3 w 5"/>
                <a:gd name="T1" fmla="*/ 2 h 7"/>
                <a:gd name="T2" fmla="*/ 3 w 5"/>
                <a:gd name="T3" fmla="*/ 2 h 7"/>
                <a:gd name="T4" fmla="*/ 3 w 5"/>
                <a:gd name="T5" fmla="*/ 3 h 7"/>
                <a:gd name="T6" fmla="*/ 2 w 5"/>
                <a:gd name="T7" fmla="*/ 3 h 7"/>
                <a:gd name="T8" fmla="*/ 2 w 5"/>
                <a:gd name="T9" fmla="*/ 3 h 7"/>
                <a:gd name="T10" fmla="*/ 2 w 5"/>
                <a:gd name="T11" fmla="*/ 3 h 7"/>
                <a:gd name="T12" fmla="*/ 2 w 5"/>
                <a:gd name="T13" fmla="*/ 3 h 7"/>
                <a:gd name="T14" fmla="*/ 2 w 5"/>
                <a:gd name="T15" fmla="*/ 1 h 7"/>
                <a:gd name="T16" fmla="*/ 2 w 5"/>
                <a:gd name="T17" fmla="*/ 1 h 7"/>
                <a:gd name="T18" fmla="*/ 2 w 5"/>
                <a:gd name="T19" fmla="*/ 1 h 7"/>
                <a:gd name="T20" fmla="*/ 2 w 5"/>
                <a:gd name="T21" fmla="*/ 1 h 7"/>
                <a:gd name="T22" fmla="*/ 3 w 5"/>
                <a:gd name="T23" fmla="*/ 1 h 7"/>
                <a:gd name="T24" fmla="*/ 3 w 5"/>
                <a:gd name="T25" fmla="*/ 1 h 7"/>
                <a:gd name="T26" fmla="*/ 3 w 5"/>
                <a:gd name="T27" fmla="*/ 1 h 7"/>
                <a:gd name="T28" fmla="*/ 4 w 5"/>
                <a:gd name="T29" fmla="*/ 1 h 7"/>
                <a:gd name="T30" fmla="*/ 4 w 5"/>
                <a:gd name="T31" fmla="*/ 2 h 7"/>
                <a:gd name="T32" fmla="*/ 4 w 5"/>
                <a:gd name="T33" fmla="*/ 2 h 7"/>
                <a:gd name="T34" fmla="*/ 4 w 5"/>
                <a:gd name="T35" fmla="*/ 0 h 7"/>
                <a:gd name="T36" fmla="*/ 0 w 5"/>
                <a:gd name="T37" fmla="*/ 0 h 7"/>
                <a:gd name="T38" fmla="*/ 0 w 5"/>
                <a:gd name="T39" fmla="*/ 1 h 7"/>
                <a:gd name="T40" fmla="*/ 0 w 5"/>
                <a:gd name="T41" fmla="*/ 1 h 7"/>
                <a:gd name="T42" fmla="*/ 1 w 5"/>
                <a:gd name="T43" fmla="*/ 1 h 7"/>
                <a:gd name="T44" fmla="*/ 1 w 5"/>
                <a:gd name="T45" fmla="*/ 1 h 7"/>
                <a:gd name="T46" fmla="*/ 1 w 5"/>
                <a:gd name="T47" fmla="*/ 2 h 7"/>
                <a:gd name="T48" fmla="*/ 1 w 5"/>
                <a:gd name="T49" fmla="*/ 5 h 7"/>
                <a:gd name="T50" fmla="*/ 1 w 5"/>
                <a:gd name="T51" fmla="*/ 6 h 7"/>
                <a:gd name="T52" fmla="*/ 1 w 5"/>
                <a:gd name="T53" fmla="*/ 6 h 7"/>
                <a:gd name="T54" fmla="*/ 0 w 5"/>
                <a:gd name="T55" fmla="*/ 6 h 7"/>
                <a:gd name="T56" fmla="*/ 0 w 5"/>
                <a:gd name="T57" fmla="*/ 6 h 7"/>
                <a:gd name="T58" fmla="*/ 4 w 5"/>
                <a:gd name="T59" fmla="*/ 6 h 7"/>
                <a:gd name="T60" fmla="*/ 4 w 5"/>
                <a:gd name="T61" fmla="*/ 5 h 7"/>
                <a:gd name="T62" fmla="*/ 4 w 5"/>
                <a:gd name="T63" fmla="*/ 5 h 7"/>
                <a:gd name="T64" fmla="*/ 4 w 5"/>
                <a:gd name="T65" fmla="*/ 5 h 7"/>
                <a:gd name="T66" fmla="*/ 4 w 5"/>
                <a:gd name="T67" fmla="*/ 6 h 7"/>
                <a:gd name="T68" fmla="*/ 3 w 5"/>
                <a:gd name="T69" fmla="*/ 6 h 7"/>
                <a:gd name="T70" fmla="*/ 3 w 5"/>
                <a:gd name="T71" fmla="*/ 6 h 7"/>
                <a:gd name="T72" fmla="*/ 2 w 5"/>
                <a:gd name="T73" fmla="*/ 6 h 7"/>
                <a:gd name="T74" fmla="*/ 2 w 5"/>
                <a:gd name="T75" fmla="*/ 6 h 7"/>
                <a:gd name="T76" fmla="*/ 2 w 5"/>
                <a:gd name="T77" fmla="*/ 6 h 7"/>
                <a:gd name="T78" fmla="*/ 2 w 5"/>
                <a:gd name="T79" fmla="*/ 6 h 7"/>
                <a:gd name="T80" fmla="*/ 2 w 5"/>
                <a:gd name="T81" fmla="*/ 5 h 7"/>
                <a:gd name="T82" fmla="*/ 2 w 5"/>
                <a:gd name="T83" fmla="*/ 3 h 7"/>
                <a:gd name="T84" fmla="*/ 2 w 5"/>
                <a:gd name="T85" fmla="*/ 3 h 7"/>
                <a:gd name="T86" fmla="*/ 2 w 5"/>
                <a:gd name="T87" fmla="*/ 3 h 7"/>
                <a:gd name="T88" fmla="*/ 2 w 5"/>
                <a:gd name="T89" fmla="*/ 4 h 7"/>
                <a:gd name="T90" fmla="*/ 3 w 5"/>
                <a:gd name="T91" fmla="*/ 4 h 7"/>
                <a:gd name="T92" fmla="*/ 3 w 5"/>
                <a:gd name="T93" fmla="*/ 4 h 7"/>
                <a:gd name="T94" fmla="*/ 3 w 5"/>
                <a:gd name="T95" fmla="*/ 4 h 7"/>
                <a:gd name="T96" fmla="*/ 3 w 5"/>
                <a:gd name="T97" fmla="*/ 2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 h="7">
                  <a:moveTo>
                    <a:pt x="3" y="2"/>
                  </a:moveTo>
                  <a:lnTo>
                    <a:pt x="3" y="2"/>
                  </a:lnTo>
                  <a:lnTo>
                    <a:pt x="3" y="3"/>
                  </a:lnTo>
                  <a:lnTo>
                    <a:pt x="2" y="3"/>
                  </a:lnTo>
                  <a:lnTo>
                    <a:pt x="2" y="3"/>
                  </a:lnTo>
                  <a:lnTo>
                    <a:pt x="2" y="3"/>
                  </a:lnTo>
                  <a:lnTo>
                    <a:pt x="2" y="3"/>
                  </a:lnTo>
                  <a:lnTo>
                    <a:pt x="2" y="1"/>
                  </a:lnTo>
                  <a:lnTo>
                    <a:pt x="2" y="1"/>
                  </a:lnTo>
                  <a:lnTo>
                    <a:pt x="2" y="1"/>
                  </a:lnTo>
                  <a:lnTo>
                    <a:pt x="2" y="1"/>
                  </a:lnTo>
                  <a:lnTo>
                    <a:pt x="3" y="1"/>
                  </a:lnTo>
                  <a:lnTo>
                    <a:pt x="3" y="1"/>
                  </a:lnTo>
                  <a:lnTo>
                    <a:pt x="3" y="1"/>
                  </a:lnTo>
                  <a:lnTo>
                    <a:pt x="4" y="1"/>
                  </a:lnTo>
                  <a:lnTo>
                    <a:pt x="4" y="2"/>
                  </a:lnTo>
                  <a:lnTo>
                    <a:pt x="4" y="2"/>
                  </a:lnTo>
                  <a:lnTo>
                    <a:pt x="4" y="0"/>
                  </a:lnTo>
                  <a:lnTo>
                    <a:pt x="0" y="0"/>
                  </a:lnTo>
                  <a:lnTo>
                    <a:pt x="0" y="1"/>
                  </a:lnTo>
                  <a:lnTo>
                    <a:pt x="0" y="1"/>
                  </a:lnTo>
                  <a:lnTo>
                    <a:pt x="1" y="1"/>
                  </a:lnTo>
                  <a:lnTo>
                    <a:pt x="1" y="1"/>
                  </a:lnTo>
                  <a:lnTo>
                    <a:pt x="1" y="2"/>
                  </a:lnTo>
                  <a:lnTo>
                    <a:pt x="1" y="5"/>
                  </a:lnTo>
                  <a:lnTo>
                    <a:pt x="1" y="6"/>
                  </a:lnTo>
                  <a:lnTo>
                    <a:pt x="1" y="6"/>
                  </a:lnTo>
                  <a:lnTo>
                    <a:pt x="0" y="6"/>
                  </a:lnTo>
                  <a:lnTo>
                    <a:pt x="0" y="6"/>
                  </a:lnTo>
                  <a:lnTo>
                    <a:pt x="4" y="6"/>
                  </a:lnTo>
                  <a:lnTo>
                    <a:pt x="4" y="5"/>
                  </a:lnTo>
                  <a:lnTo>
                    <a:pt x="4" y="5"/>
                  </a:lnTo>
                  <a:lnTo>
                    <a:pt x="4" y="5"/>
                  </a:lnTo>
                  <a:lnTo>
                    <a:pt x="4" y="6"/>
                  </a:lnTo>
                  <a:lnTo>
                    <a:pt x="3" y="6"/>
                  </a:lnTo>
                  <a:lnTo>
                    <a:pt x="3" y="6"/>
                  </a:lnTo>
                  <a:lnTo>
                    <a:pt x="2" y="6"/>
                  </a:lnTo>
                  <a:lnTo>
                    <a:pt x="2" y="6"/>
                  </a:lnTo>
                  <a:lnTo>
                    <a:pt x="2" y="6"/>
                  </a:lnTo>
                  <a:lnTo>
                    <a:pt x="2" y="6"/>
                  </a:lnTo>
                  <a:lnTo>
                    <a:pt x="2" y="5"/>
                  </a:lnTo>
                  <a:lnTo>
                    <a:pt x="2" y="3"/>
                  </a:lnTo>
                  <a:lnTo>
                    <a:pt x="2" y="3"/>
                  </a:lnTo>
                  <a:lnTo>
                    <a:pt x="2" y="3"/>
                  </a:lnTo>
                  <a:lnTo>
                    <a:pt x="2" y="4"/>
                  </a:lnTo>
                  <a:lnTo>
                    <a:pt x="3" y="4"/>
                  </a:lnTo>
                  <a:lnTo>
                    <a:pt x="3" y="4"/>
                  </a:lnTo>
                  <a:lnTo>
                    <a:pt x="3" y="4"/>
                  </a:lnTo>
                  <a:lnTo>
                    <a:pt x="3" y="2"/>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12" name="Freeform 809"/>
            <p:cNvSpPr>
              <a:spLocks/>
            </p:cNvSpPr>
            <p:nvPr/>
          </p:nvSpPr>
          <p:spPr bwMode="auto">
            <a:xfrm>
              <a:off x="1372" y="3749"/>
              <a:ext cx="16" cy="14"/>
            </a:xfrm>
            <a:custGeom>
              <a:avLst/>
              <a:gdLst>
                <a:gd name="T0" fmla="*/ 7 w 16"/>
                <a:gd name="T1" fmla="*/ 7 h 14"/>
                <a:gd name="T2" fmla="*/ 7 w 16"/>
                <a:gd name="T3" fmla="*/ 8 h 14"/>
                <a:gd name="T4" fmla="*/ 8 w 16"/>
                <a:gd name="T5" fmla="*/ 8 h 14"/>
                <a:gd name="T6" fmla="*/ 8 w 16"/>
                <a:gd name="T7" fmla="*/ 8 h 14"/>
                <a:gd name="T8" fmla="*/ 9 w 16"/>
                <a:gd name="T9" fmla="*/ 8 h 14"/>
                <a:gd name="T10" fmla="*/ 9 w 16"/>
                <a:gd name="T11" fmla="*/ 9 h 14"/>
                <a:gd name="T12" fmla="*/ 9 w 16"/>
                <a:gd name="T13" fmla="*/ 10 h 14"/>
                <a:gd name="T14" fmla="*/ 9 w 16"/>
                <a:gd name="T15" fmla="*/ 10 h 14"/>
                <a:gd name="T16" fmla="*/ 9 w 16"/>
                <a:gd name="T17" fmla="*/ 11 h 14"/>
                <a:gd name="T18" fmla="*/ 11 w 16"/>
                <a:gd name="T19" fmla="*/ 7 h 14"/>
                <a:gd name="T20" fmla="*/ 11 w 16"/>
                <a:gd name="T21" fmla="*/ 7 h 14"/>
                <a:gd name="T22" fmla="*/ 11 w 16"/>
                <a:gd name="T23" fmla="*/ 8 h 14"/>
                <a:gd name="T24" fmla="*/ 10 w 16"/>
                <a:gd name="T25" fmla="*/ 8 h 14"/>
                <a:gd name="T26" fmla="*/ 9 w 16"/>
                <a:gd name="T27" fmla="*/ 8 h 14"/>
                <a:gd name="T28" fmla="*/ 9 w 16"/>
                <a:gd name="T29" fmla="*/ 8 h 14"/>
                <a:gd name="T30" fmla="*/ 8 w 16"/>
                <a:gd name="T31" fmla="*/ 8 h 14"/>
                <a:gd name="T32" fmla="*/ 8 w 16"/>
                <a:gd name="T33" fmla="*/ 7 h 14"/>
                <a:gd name="T34" fmla="*/ 7 w 16"/>
                <a:gd name="T35" fmla="*/ 7 h 14"/>
                <a:gd name="T36" fmla="*/ 9 w 16"/>
                <a:gd name="T37" fmla="*/ 4 h 14"/>
                <a:gd name="T38" fmla="*/ 9 w 16"/>
                <a:gd name="T39" fmla="*/ 4 h 14"/>
                <a:gd name="T40" fmla="*/ 9 w 16"/>
                <a:gd name="T41" fmla="*/ 3 h 14"/>
                <a:gd name="T42" fmla="*/ 9 w 16"/>
                <a:gd name="T43" fmla="*/ 3 h 14"/>
                <a:gd name="T44" fmla="*/ 10 w 16"/>
                <a:gd name="T45" fmla="*/ 3 h 14"/>
                <a:gd name="T46" fmla="*/ 11 w 16"/>
                <a:gd name="T47" fmla="*/ 3 h 14"/>
                <a:gd name="T48" fmla="*/ 11 w 16"/>
                <a:gd name="T49" fmla="*/ 3 h 14"/>
                <a:gd name="T50" fmla="*/ 11 w 16"/>
                <a:gd name="T51" fmla="*/ 3 h 14"/>
                <a:gd name="T52" fmla="*/ 12 w 16"/>
                <a:gd name="T53" fmla="*/ 3 h 14"/>
                <a:gd name="T54" fmla="*/ 12 w 16"/>
                <a:gd name="T55" fmla="*/ 4 h 14"/>
                <a:gd name="T56" fmla="*/ 13 w 16"/>
                <a:gd name="T57" fmla="*/ 4 h 14"/>
                <a:gd name="T58" fmla="*/ 13 w 16"/>
                <a:gd name="T59" fmla="*/ 5 h 14"/>
                <a:gd name="T60" fmla="*/ 14 w 16"/>
                <a:gd name="T61" fmla="*/ 5 h 14"/>
                <a:gd name="T62" fmla="*/ 14 w 16"/>
                <a:gd name="T63" fmla="*/ 5 h 14"/>
                <a:gd name="T64" fmla="*/ 14 w 16"/>
                <a:gd name="T65" fmla="*/ 6 h 14"/>
                <a:gd name="T66" fmla="*/ 14 w 16"/>
                <a:gd name="T67" fmla="*/ 7 h 14"/>
                <a:gd name="T68" fmla="*/ 14 w 16"/>
                <a:gd name="T69" fmla="*/ 8 h 14"/>
                <a:gd name="T70" fmla="*/ 14 w 16"/>
                <a:gd name="T71" fmla="*/ 8 h 14"/>
                <a:gd name="T72" fmla="*/ 14 w 16"/>
                <a:gd name="T73" fmla="*/ 8 h 14"/>
                <a:gd name="T74" fmla="*/ 15 w 16"/>
                <a:gd name="T75" fmla="*/ 5 h 14"/>
                <a:gd name="T76" fmla="*/ 7 w 16"/>
                <a:gd name="T77" fmla="*/ 0 h 14"/>
                <a:gd name="T78" fmla="*/ 7 w 16"/>
                <a:gd name="T79" fmla="*/ 1 h 14"/>
                <a:gd name="T80" fmla="*/ 8 w 16"/>
                <a:gd name="T81" fmla="*/ 1 h 14"/>
                <a:gd name="T82" fmla="*/ 8 w 16"/>
                <a:gd name="T83" fmla="*/ 1 h 14"/>
                <a:gd name="T84" fmla="*/ 8 w 16"/>
                <a:gd name="T85" fmla="*/ 2 h 14"/>
                <a:gd name="T86" fmla="*/ 8 w 16"/>
                <a:gd name="T87" fmla="*/ 3 h 14"/>
                <a:gd name="T88" fmla="*/ 7 w 16"/>
                <a:gd name="T89" fmla="*/ 3 h 14"/>
                <a:gd name="T90" fmla="*/ 3 w 16"/>
                <a:gd name="T91" fmla="*/ 9 h 14"/>
                <a:gd name="T92" fmla="*/ 3 w 16"/>
                <a:gd name="T93" fmla="*/ 10 h 14"/>
                <a:gd name="T94" fmla="*/ 2 w 16"/>
                <a:gd name="T95" fmla="*/ 10 h 14"/>
                <a:gd name="T96" fmla="*/ 2 w 16"/>
                <a:gd name="T97" fmla="*/ 10 h 14"/>
                <a:gd name="T98" fmla="*/ 1 w 16"/>
                <a:gd name="T99" fmla="*/ 10 h 14"/>
                <a:gd name="T100" fmla="*/ 1 w 16"/>
                <a:gd name="T101" fmla="*/ 10 h 14"/>
                <a:gd name="T102" fmla="*/ 0 w 16"/>
                <a:gd name="T103" fmla="*/ 10 h 14"/>
                <a:gd name="T104" fmla="*/ 5 w 16"/>
                <a:gd name="T105" fmla="*/ 13 h 14"/>
                <a:gd name="T106" fmla="*/ 5 w 16"/>
                <a:gd name="T107" fmla="*/ 12 h 14"/>
                <a:gd name="T108" fmla="*/ 4 w 16"/>
                <a:gd name="T109" fmla="*/ 12 h 14"/>
                <a:gd name="T110" fmla="*/ 4 w 16"/>
                <a:gd name="T111" fmla="*/ 12 h 14"/>
                <a:gd name="T112" fmla="*/ 4 w 16"/>
                <a:gd name="T113" fmla="*/ 11 h 14"/>
                <a:gd name="T114" fmla="*/ 4 w 16"/>
                <a:gd name="T115" fmla="*/ 10 h 14"/>
                <a:gd name="T116" fmla="*/ 4 w 16"/>
                <a:gd name="T117" fmla="*/ 10 h 14"/>
                <a:gd name="T118" fmla="*/ 5 w 16"/>
                <a:gd name="T119" fmla="*/ 10 h 14"/>
                <a:gd name="T120" fmla="*/ 7 w 16"/>
                <a:gd name="T121" fmla="*/ 7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6" h="14">
                  <a:moveTo>
                    <a:pt x="7" y="7"/>
                  </a:moveTo>
                  <a:lnTo>
                    <a:pt x="7" y="8"/>
                  </a:lnTo>
                  <a:lnTo>
                    <a:pt x="8" y="8"/>
                  </a:lnTo>
                  <a:lnTo>
                    <a:pt x="8" y="8"/>
                  </a:lnTo>
                  <a:lnTo>
                    <a:pt x="9" y="8"/>
                  </a:lnTo>
                  <a:lnTo>
                    <a:pt x="9" y="9"/>
                  </a:lnTo>
                  <a:lnTo>
                    <a:pt x="9" y="10"/>
                  </a:lnTo>
                  <a:lnTo>
                    <a:pt x="9" y="10"/>
                  </a:lnTo>
                  <a:lnTo>
                    <a:pt x="9" y="11"/>
                  </a:lnTo>
                  <a:lnTo>
                    <a:pt x="11" y="7"/>
                  </a:lnTo>
                  <a:lnTo>
                    <a:pt x="11" y="7"/>
                  </a:lnTo>
                  <a:lnTo>
                    <a:pt x="11" y="8"/>
                  </a:lnTo>
                  <a:lnTo>
                    <a:pt x="10" y="8"/>
                  </a:lnTo>
                  <a:lnTo>
                    <a:pt x="9" y="8"/>
                  </a:lnTo>
                  <a:lnTo>
                    <a:pt x="9" y="8"/>
                  </a:lnTo>
                  <a:lnTo>
                    <a:pt x="8" y="8"/>
                  </a:lnTo>
                  <a:lnTo>
                    <a:pt x="8" y="7"/>
                  </a:lnTo>
                  <a:lnTo>
                    <a:pt x="7" y="7"/>
                  </a:lnTo>
                  <a:lnTo>
                    <a:pt x="9" y="4"/>
                  </a:lnTo>
                  <a:lnTo>
                    <a:pt x="9" y="4"/>
                  </a:lnTo>
                  <a:lnTo>
                    <a:pt x="9" y="3"/>
                  </a:lnTo>
                  <a:lnTo>
                    <a:pt x="9" y="3"/>
                  </a:lnTo>
                  <a:lnTo>
                    <a:pt x="10" y="3"/>
                  </a:lnTo>
                  <a:lnTo>
                    <a:pt x="11" y="3"/>
                  </a:lnTo>
                  <a:lnTo>
                    <a:pt x="11" y="3"/>
                  </a:lnTo>
                  <a:lnTo>
                    <a:pt x="11" y="3"/>
                  </a:lnTo>
                  <a:lnTo>
                    <a:pt x="12" y="3"/>
                  </a:lnTo>
                  <a:lnTo>
                    <a:pt x="12" y="4"/>
                  </a:lnTo>
                  <a:lnTo>
                    <a:pt x="13" y="4"/>
                  </a:lnTo>
                  <a:lnTo>
                    <a:pt x="13" y="5"/>
                  </a:lnTo>
                  <a:lnTo>
                    <a:pt x="14" y="5"/>
                  </a:lnTo>
                  <a:lnTo>
                    <a:pt x="14" y="5"/>
                  </a:lnTo>
                  <a:lnTo>
                    <a:pt x="14" y="6"/>
                  </a:lnTo>
                  <a:lnTo>
                    <a:pt x="14" y="7"/>
                  </a:lnTo>
                  <a:lnTo>
                    <a:pt x="14" y="8"/>
                  </a:lnTo>
                  <a:lnTo>
                    <a:pt x="14" y="8"/>
                  </a:lnTo>
                  <a:lnTo>
                    <a:pt x="14" y="8"/>
                  </a:lnTo>
                  <a:lnTo>
                    <a:pt x="15" y="5"/>
                  </a:lnTo>
                  <a:lnTo>
                    <a:pt x="7" y="0"/>
                  </a:lnTo>
                  <a:lnTo>
                    <a:pt x="7" y="1"/>
                  </a:lnTo>
                  <a:lnTo>
                    <a:pt x="8" y="1"/>
                  </a:lnTo>
                  <a:lnTo>
                    <a:pt x="8" y="1"/>
                  </a:lnTo>
                  <a:lnTo>
                    <a:pt x="8" y="2"/>
                  </a:lnTo>
                  <a:lnTo>
                    <a:pt x="8" y="3"/>
                  </a:lnTo>
                  <a:lnTo>
                    <a:pt x="7" y="3"/>
                  </a:lnTo>
                  <a:lnTo>
                    <a:pt x="3" y="9"/>
                  </a:lnTo>
                  <a:lnTo>
                    <a:pt x="3" y="10"/>
                  </a:lnTo>
                  <a:lnTo>
                    <a:pt x="2" y="10"/>
                  </a:lnTo>
                  <a:lnTo>
                    <a:pt x="2" y="10"/>
                  </a:lnTo>
                  <a:lnTo>
                    <a:pt x="1" y="10"/>
                  </a:lnTo>
                  <a:lnTo>
                    <a:pt x="1" y="10"/>
                  </a:lnTo>
                  <a:lnTo>
                    <a:pt x="0" y="10"/>
                  </a:lnTo>
                  <a:lnTo>
                    <a:pt x="5" y="13"/>
                  </a:lnTo>
                  <a:lnTo>
                    <a:pt x="5" y="12"/>
                  </a:lnTo>
                  <a:lnTo>
                    <a:pt x="4" y="12"/>
                  </a:lnTo>
                  <a:lnTo>
                    <a:pt x="4" y="12"/>
                  </a:lnTo>
                  <a:lnTo>
                    <a:pt x="4" y="11"/>
                  </a:lnTo>
                  <a:lnTo>
                    <a:pt x="4" y="10"/>
                  </a:lnTo>
                  <a:lnTo>
                    <a:pt x="4" y="10"/>
                  </a:lnTo>
                  <a:lnTo>
                    <a:pt x="5" y="10"/>
                  </a:lnTo>
                  <a:lnTo>
                    <a:pt x="7" y="7"/>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13" name="Freeform 810"/>
            <p:cNvSpPr>
              <a:spLocks/>
            </p:cNvSpPr>
            <p:nvPr/>
          </p:nvSpPr>
          <p:spPr bwMode="auto">
            <a:xfrm>
              <a:off x="1440" y="3701"/>
              <a:ext cx="2" cy="7"/>
            </a:xfrm>
            <a:custGeom>
              <a:avLst/>
              <a:gdLst>
                <a:gd name="T0" fmla="*/ 0 w 2"/>
                <a:gd name="T1" fmla="*/ 2 h 7"/>
                <a:gd name="T2" fmla="*/ 0 w 2"/>
                <a:gd name="T3" fmla="*/ 1 h 7"/>
                <a:gd name="T4" fmla="*/ 0 w 2"/>
                <a:gd name="T5" fmla="*/ 1 h 7"/>
                <a:gd name="T6" fmla="*/ 0 w 2"/>
                <a:gd name="T7" fmla="*/ 1 h 7"/>
                <a:gd name="T8" fmla="*/ 0 w 2"/>
                <a:gd name="T9" fmla="*/ 1 h 7"/>
                <a:gd name="T10" fmla="*/ 0 w 2"/>
                <a:gd name="T11" fmla="*/ 0 h 7"/>
                <a:gd name="T12" fmla="*/ 1 w 2"/>
                <a:gd name="T13" fmla="*/ 0 h 7"/>
                <a:gd name="T14" fmla="*/ 1 w 2"/>
                <a:gd name="T15" fmla="*/ 1 h 7"/>
                <a:gd name="T16" fmla="*/ 1 w 2"/>
                <a:gd name="T17" fmla="*/ 1 h 7"/>
                <a:gd name="T18" fmla="*/ 1 w 2"/>
                <a:gd name="T19" fmla="*/ 1 h 7"/>
                <a:gd name="T20" fmla="*/ 1 w 2"/>
                <a:gd name="T21" fmla="*/ 1 h 7"/>
                <a:gd name="T22" fmla="*/ 1 w 2"/>
                <a:gd name="T23" fmla="*/ 2 h 7"/>
                <a:gd name="T24" fmla="*/ 1 w 2"/>
                <a:gd name="T25" fmla="*/ 5 h 7"/>
                <a:gd name="T26" fmla="*/ 1 w 2"/>
                <a:gd name="T27" fmla="*/ 6 h 7"/>
                <a:gd name="T28" fmla="*/ 1 w 2"/>
                <a:gd name="T29" fmla="*/ 6 h 7"/>
                <a:gd name="T30" fmla="*/ 1 w 2"/>
                <a:gd name="T31" fmla="*/ 6 h 7"/>
                <a:gd name="T32" fmla="*/ 1 w 2"/>
                <a:gd name="T33" fmla="*/ 6 h 7"/>
                <a:gd name="T34" fmla="*/ 0 w 2"/>
                <a:gd name="T35" fmla="*/ 6 h 7"/>
                <a:gd name="T36" fmla="*/ 0 w 2"/>
                <a:gd name="T37" fmla="*/ 6 h 7"/>
                <a:gd name="T38" fmla="*/ 0 w 2"/>
                <a:gd name="T39" fmla="*/ 6 h 7"/>
                <a:gd name="T40" fmla="*/ 0 w 2"/>
                <a:gd name="T41" fmla="*/ 5 h 7"/>
                <a:gd name="T42" fmla="*/ 0 w 2"/>
                <a:gd name="T43" fmla="*/ 2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 h="7">
                  <a:moveTo>
                    <a:pt x="0" y="2"/>
                  </a:moveTo>
                  <a:lnTo>
                    <a:pt x="0" y="1"/>
                  </a:lnTo>
                  <a:lnTo>
                    <a:pt x="0" y="1"/>
                  </a:lnTo>
                  <a:lnTo>
                    <a:pt x="0" y="1"/>
                  </a:lnTo>
                  <a:lnTo>
                    <a:pt x="0" y="1"/>
                  </a:lnTo>
                  <a:lnTo>
                    <a:pt x="0" y="0"/>
                  </a:lnTo>
                  <a:lnTo>
                    <a:pt x="1" y="0"/>
                  </a:lnTo>
                  <a:lnTo>
                    <a:pt x="1" y="1"/>
                  </a:lnTo>
                  <a:lnTo>
                    <a:pt x="1" y="1"/>
                  </a:lnTo>
                  <a:lnTo>
                    <a:pt x="1" y="1"/>
                  </a:lnTo>
                  <a:lnTo>
                    <a:pt x="1" y="1"/>
                  </a:lnTo>
                  <a:lnTo>
                    <a:pt x="1" y="2"/>
                  </a:lnTo>
                  <a:lnTo>
                    <a:pt x="1" y="5"/>
                  </a:lnTo>
                  <a:lnTo>
                    <a:pt x="1" y="6"/>
                  </a:lnTo>
                  <a:lnTo>
                    <a:pt x="1" y="6"/>
                  </a:lnTo>
                  <a:lnTo>
                    <a:pt x="1" y="6"/>
                  </a:lnTo>
                  <a:lnTo>
                    <a:pt x="1" y="6"/>
                  </a:lnTo>
                  <a:lnTo>
                    <a:pt x="0" y="6"/>
                  </a:lnTo>
                  <a:lnTo>
                    <a:pt x="0" y="6"/>
                  </a:lnTo>
                  <a:lnTo>
                    <a:pt x="0" y="6"/>
                  </a:lnTo>
                  <a:lnTo>
                    <a:pt x="0" y="5"/>
                  </a:lnTo>
                  <a:lnTo>
                    <a:pt x="0" y="2"/>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14" name="Freeform 811"/>
            <p:cNvSpPr>
              <a:spLocks/>
            </p:cNvSpPr>
            <p:nvPr/>
          </p:nvSpPr>
          <p:spPr bwMode="auto">
            <a:xfrm>
              <a:off x="1540" y="3701"/>
              <a:ext cx="5" cy="8"/>
            </a:xfrm>
            <a:custGeom>
              <a:avLst/>
              <a:gdLst>
                <a:gd name="T0" fmla="*/ 4 w 5"/>
                <a:gd name="T1" fmla="*/ 5 h 8"/>
                <a:gd name="T2" fmla="*/ 4 w 5"/>
                <a:gd name="T3" fmla="*/ 5 h 8"/>
                <a:gd name="T4" fmla="*/ 4 w 5"/>
                <a:gd name="T5" fmla="*/ 5 h 8"/>
                <a:gd name="T6" fmla="*/ 3 w 5"/>
                <a:gd name="T7" fmla="*/ 5 h 8"/>
                <a:gd name="T8" fmla="*/ 3 w 5"/>
                <a:gd name="T9" fmla="*/ 6 h 8"/>
                <a:gd name="T10" fmla="*/ 3 w 5"/>
                <a:gd name="T11" fmla="*/ 6 h 8"/>
                <a:gd name="T12" fmla="*/ 2 w 5"/>
                <a:gd name="T13" fmla="*/ 6 h 8"/>
                <a:gd name="T14" fmla="*/ 2 w 5"/>
                <a:gd name="T15" fmla="*/ 6 h 8"/>
                <a:gd name="T16" fmla="*/ 2 w 5"/>
                <a:gd name="T17" fmla="*/ 6 h 8"/>
                <a:gd name="T18" fmla="*/ 1 w 5"/>
                <a:gd name="T19" fmla="*/ 6 h 8"/>
                <a:gd name="T20" fmla="*/ 1 w 5"/>
                <a:gd name="T21" fmla="*/ 6 h 8"/>
                <a:gd name="T22" fmla="*/ 1 w 5"/>
                <a:gd name="T23" fmla="*/ 5 h 8"/>
                <a:gd name="T24" fmla="*/ 1 w 5"/>
                <a:gd name="T25" fmla="*/ 1 h 8"/>
                <a:gd name="T26" fmla="*/ 1 w 5"/>
                <a:gd name="T27" fmla="*/ 1 h 8"/>
                <a:gd name="T28" fmla="*/ 2 w 5"/>
                <a:gd name="T29" fmla="*/ 1 h 8"/>
                <a:gd name="T30" fmla="*/ 2 w 5"/>
                <a:gd name="T31" fmla="*/ 0 h 8"/>
                <a:gd name="T32" fmla="*/ 0 w 5"/>
                <a:gd name="T33" fmla="*/ 0 h 8"/>
                <a:gd name="T34" fmla="*/ 0 w 5"/>
                <a:gd name="T35" fmla="*/ 1 h 8"/>
                <a:gd name="T36" fmla="*/ 0 w 5"/>
                <a:gd name="T37" fmla="*/ 1 h 8"/>
                <a:gd name="T38" fmla="*/ 0 w 5"/>
                <a:gd name="T39" fmla="*/ 1 h 8"/>
                <a:gd name="T40" fmla="*/ 1 w 5"/>
                <a:gd name="T41" fmla="*/ 1 h 8"/>
                <a:gd name="T42" fmla="*/ 1 w 5"/>
                <a:gd name="T43" fmla="*/ 2 h 8"/>
                <a:gd name="T44" fmla="*/ 1 w 5"/>
                <a:gd name="T45" fmla="*/ 5 h 8"/>
                <a:gd name="T46" fmla="*/ 1 w 5"/>
                <a:gd name="T47" fmla="*/ 6 h 8"/>
                <a:gd name="T48" fmla="*/ 0 w 5"/>
                <a:gd name="T49" fmla="*/ 6 h 8"/>
                <a:gd name="T50" fmla="*/ 0 w 5"/>
                <a:gd name="T51" fmla="*/ 6 h 8"/>
                <a:gd name="T52" fmla="*/ 0 w 5"/>
                <a:gd name="T53" fmla="*/ 6 h 8"/>
                <a:gd name="T54" fmla="*/ 0 w 5"/>
                <a:gd name="T55" fmla="*/ 7 h 8"/>
                <a:gd name="T56" fmla="*/ 3 w 5"/>
                <a:gd name="T57" fmla="*/ 7 h 8"/>
                <a:gd name="T58" fmla="*/ 4 w 5"/>
                <a:gd name="T59" fmla="*/ 5 h 8"/>
                <a:gd name="T60" fmla="*/ 4 w 5"/>
                <a:gd name="T61"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 h="8">
                  <a:moveTo>
                    <a:pt x="4" y="5"/>
                  </a:moveTo>
                  <a:lnTo>
                    <a:pt x="4" y="5"/>
                  </a:lnTo>
                  <a:lnTo>
                    <a:pt x="4" y="5"/>
                  </a:lnTo>
                  <a:lnTo>
                    <a:pt x="3" y="5"/>
                  </a:lnTo>
                  <a:lnTo>
                    <a:pt x="3" y="6"/>
                  </a:lnTo>
                  <a:lnTo>
                    <a:pt x="3" y="6"/>
                  </a:lnTo>
                  <a:lnTo>
                    <a:pt x="2" y="6"/>
                  </a:lnTo>
                  <a:lnTo>
                    <a:pt x="2" y="6"/>
                  </a:lnTo>
                  <a:lnTo>
                    <a:pt x="2" y="6"/>
                  </a:lnTo>
                  <a:lnTo>
                    <a:pt x="1" y="6"/>
                  </a:lnTo>
                  <a:lnTo>
                    <a:pt x="1" y="6"/>
                  </a:lnTo>
                  <a:lnTo>
                    <a:pt x="1" y="5"/>
                  </a:lnTo>
                  <a:lnTo>
                    <a:pt x="1" y="1"/>
                  </a:lnTo>
                  <a:lnTo>
                    <a:pt x="1" y="1"/>
                  </a:lnTo>
                  <a:lnTo>
                    <a:pt x="2" y="1"/>
                  </a:lnTo>
                  <a:lnTo>
                    <a:pt x="2" y="0"/>
                  </a:lnTo>
                  <a:lnTo>
                    <a:pt x="0" y="0"/>
                  </a:lnTo>
                  <a:lnTo>
                    <a:pt x="0" y="1"/>
                  </a:lnTo>
                  <a:lnTo>
                    <a:pt x="0" y="1"/>
                  </a:lnTo>
                  <a:lnTo>
                    <a:pt x="0" y="1"/>
                  </a:lnTo>
                  <a:lnTo>
                    <a:pt x="1" y="1"/>
                  </a:lnTo>
                  <a:lnTo>
                    <a:pt x="1" y="2"/>
                  </a:lnTo>
                  <a:lnTo>
                    <a:pt x="1" y="5"/>
                  </a:lnTo>
                  <a:lnTo>
                    <a:pt x="1" y="6"/>
                  </a:lnTo>
                  <a:lnTo>
                    <a:pt x="0" y="6"/>
                  </a:lnTo>
                  <a:lnTo>
                    <a:pt x="0" y="6"/>
                  </a:lnTo>
                  <a:lnTo>
                    <a:pt x="0" y="6"/>
                  </a:lnTo>
                  <a:lnTo>
                    <a:pt x="0" y="7"/>
                  </a:lnTo>
                  <a:lnTo>
                    <a:pt x="3" y="7"/>
                  </a:lnTo>
                  <a:lnTo>
                    <a:pt x="4" y="5"/>
                  </a:lnTo>
                  <a:lnTo>
                    <a:pt x="4" y="5"/>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15" name="Freeform 812"/>
            <p:cNvSpPr>
              <a:spLocks/>
            </p:cNvSpPr>
            <p:nvPr/>
          </p:nvSpPr>
          <p:spPr bwMode="auto">
            <a:xfrm>
              <a:off x="1566" y="3701"/>
              <a:ext cx="6" cy="8"/>
            </a:xfrm>
            <a:custGeom>
              <a:avLst/>
              <a:gdLst>
                <a:gd name="T0" fmla="*/ 5 w 6"/>
                <a:gd name="T1" fmla="*/ 3 h 8"/>
                <a:gd name="T2" fmla="*/ 5 w 6"/>
                <a:gd name="T3" fmla="*/ 3 h 8"/>
                <a:gd name="T4" fmla="*/ 5 w 6"/>
                <a:gd name="T5" fmla="*/ 2 h 8"/>
                <a:gd name="T6" fmla="*/ 5 w 6"/>
                <a:gd name="T7" fmla="*/ 2 h 8"/>
                <a:gd name="T8" fmla="*/ 4 w 6"/>
                <a:gd name="T9" fmla="*/ 1 h 8"/>
                <a:gd name="T10" fmla="*/ 4 w 6"/>
                <a:gd name="T11" fmla="*/ 1 h 8"/>
                <a:gd name="T12" fmla="*/ 3 w 6"/>
                <a:gd name="T13" fmla="*/ 1 h 8"/>
                <a:gd name="T14" fmla="*/ 3 w 6"/>
                <a:gd name="T15" fmla="*/ 0 h 8"/>
                <a:gd name="T16" fmla="*/ 3 w 6"/>
                <a:gd name="T17" fmla="*/ 0 h 8"/>
                <a:gd name="T18" fmla="*/ 2 w 6"/>
                <a:gd name="T19" fmla="*/ 0 h 8"/>
                <a:gd name="T20" fmla="*/ 2 w 6"/>
                <a:gd name="T21" fmla="*/ 0 h 8"/>
                <a:gd name="T22" fmla="*/ 1 w 6"/>
                <a:gd name="T23" fmla="*/ 1 h 8"/>
                <a:gd name="T24" fmla="*/ 1 w 6"/>
                <a:gd name="T25" fmla="*/ 1 h 8"/>
                <a:gd name="T26" fmla="*/ 1 w 6"/>
                <a:gd name="T27" fmla="*/ 1 h 8"/>
                <a:gd name="T28" fmla="*/ 0 w 6"/>
                <a:gd name="T29" fmla="*/ 1 h 8"/>
                <a:gd name="T30" fmla="*/ 0 w 6"/>
                <a:gd name="T31" fmla="*/ 2 h 8"/>
                <a:gd name="T32" fmla="*/ 0 w 6"/>
                <a:gd name="T33" fmla="*/ 2 h 8"/>
                <a:gd name="T34" fmla="*/ 0 w 6"/>
                <a:gd name="T35" fmla="*/ 3 h 8"/>
                <a:gd name="T36" fmla="*/ 0 w 6"/>
                <a:gd name="T37" fmla="*/ 3 h 8"/>
                <a:gd name="T38" fmla="*/ 0 w 6"/>
                <a:gd name="T39" fmla="*/ 4 h 8"/>
                <a:gd name="T40" fmla="*/ 0 w 6"/>
                <a:gd name="T41" fmla="*/ 4 h 8"/>
                <a:gd name="T42" fmla="*/ 0 w 6"/>
                <a:gd name="T43" fmla="*/ 5 h 8"/>
                <a:gd name="T44" fmla="*/ 0 w 6"/>
                <a:gd name="T45" fmla="*/ 5 h 8"/>
                <a:gd name="T46" fmla="*/ 0 w 6"/>
                <a:gd name="T47" fmla="*/ 5 h 8"/>
                <a:gd name="T48" fmla="*/ 0 w 6"/>
                <a:gd name="T49" fmla="*/ 6 h 8"/>
                <a:gd name="T50" fmla="*/ 1 w 6"/>
                <a:gd name="T51" fmla="*/ 6 h 8"/>
                <a:gd name="T52" fmla="*/ 1 w 6"/>
                <a:gd name="T53" fmla="*/ 6 h 8"/>
                <a:gd name="T54" fmla="*/ 1 w 6"/>
                <a:gd name="T55" fmla="*/ 6 h 8"/>
                <a:gd name="T56" fmla="*/ 2 w 6"/>
                <a:gd name="T57" fmla="*/ 6 h 8"/>
                <a:gd name="T58" fmla="*/ 2 w 6"/>
                <a:gd name="T59" fmla="*/ 7 h 8"/>
                <a:gd name="T60" fmla="*/ 3 w 6"/>
                <a:gd name="T61" fmla="*/ 7 h 8"/>
                <a:gd name="T62" fmla="*/ 3 w 6"/>
                <a:gd name="T63" fmla="*/ 6 h 8"/>
                <a:gd name="T64" fmla="*/ 3 w 6"/>
                <a:gd name="T65" fmla="*/ 6 h 8"/>
                <a:gd name="T66" fmla="*/ 4 w 6"/>
                <a:gd name="T67" fmla="*/ 6 h 8"/>
                <a:gd name="T68" fmla="*/ 4 w 6"/>
                <a:gd name="T69" fmla="*/ 6 h 8"/>
                <a:gd name="T70" fmla="*/ 4 w 6"/>
                <a:gd name="T71" fmla="*/ 6 h 8"/>
                <a:gd name="T72" fmla="*/ 4 w 6"/>
                <a:gd name="T73" fmla="*/ 5 h 8"/>
                <a:gd name="T74" fmla="*/ 5 w 6"/>
                <a:gd name="T75" fmla="*/ 5 h 8"/>
                <a:gd name="T76" fmla="*/ 5 w 6"/>
                <a:gd name="T77" fmla="*/ 5 h 8"/>
                <a:gd name="T78" fmla="*/ 5 w 6"/>
                <a:gd name="T79" fmla="*/ 4 h 8"/>
                <a:gd name="T80" fmla="*/ 5 w 6"/>
                <a:gd name="T81" fmla="*/ 4 h 8"/>
                <a:gd name="T82" fmla="*/ 5 w 6"/>
                <a:gd name="T83" fmla="*/ 3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 h="8">
                  <a:moveTo>
                    <a:pt x="5" y="3"/>
                  </a:moveTo>
                  <a:lnTo>
                    <a:pt x="5" y="3"/>
                  </a:lnTo>
                  <a:lnTo>
                    <a:pt x="5" y="2"/>
                  </a:lnTo>
                  <a:lnTo>
                    <a:pt x="5" y="2"/>
                  </a:lnTo>
                  <a:lnTo>
                    <a:pt x="4" y="1"/>
                  </a:lnTo>
                  <a:lnTo>
                    <a:pt x="4" y="1"/>
                  </a:lnTo>
                  <a:lnTo>
                    <a:pt x="3" y="1"/>
                  </a:lnTo>
                  <a:lnTo>
                    <a:pt x="3" y="0"/>
                  </a:lnTo>
                  <a:lnTo>
                    <a:pt x="3" y="0"/>
                  </a:lnTo>
                  <a:lnTo>
                    <a:pt x="2" y="0"/>
                  </a:lnTo>
                  <a:lnTo>
                    <a:pt x="2" y="0"/>
                  </a:lnTo>
                  <a:lnTo>
                    <a:pt x="1" y="1"/>
                  </a:lnTo>
                  <a:lnTo>
                    <a:pt x="1" y="1"/>
                  </a:lnTo>
                  <a:lnTo>
                    <a:pt x="1" y="1"/>
                  </a:lnTo>
                  <a:lnTo>
                    <a:pt x="0" y="1"/>
                  </a:lnTo>
                  <a:lnTo>
                    <a:pt x="0" y="2"/>
                  </a:lnTo>
                  <a:lnTo>
                    <a:pt x="0" y="2"/>
                  </a:lnTo>
                  <a:lnTo>
                    <a:pt x="0" y="3"/>
                  </a:lnTo>
                  <a:lnTo>
                    <a:pt x="0" y="3"/>
                  </a:lnTo>
                  <a:lnTo>
                    <a:pt x="0" y="4"/>
                  </a:lnTo>
                  <a:lnTo>
                    <a:pt x="0" y="4"/>
                  </a:lnTo>
                  <a:lnTo>
                    <a:pt x="0" y="5"/>
                  </a:lnTo>
                  <a:lnTo>
                    <a:pt x="0" y="5"/>
                  </a:lnTo>
                  <a:lnTo>
                    <a:pt x="0" y="5"/>
                  </a:lnTo>
                  <a:lnTo>
                    <a:pt x="0" y="6"/>
                  </a:lnTo>
                  <a:lnTo>
                    <a:pt x="1" y="6"/>
                  </a:lnTo>
                  <a:lnTo>
                    <a:pt x="1" y="6"/>
                  </a:lnTo>
                  <a:lnTo>
                    <a:pt x="1" y="6"/>
                  </a:lnTo>
                  <a:lnTo>
                    <a:pt x="2" y="6"/>
                  </a:lnTo>
                  <a:lnTo>
                    <a:pt x="2" y="7"/>
                  </a:lnTo>
                  <a:lnTo>
                    <a:pt x="3" y="7"/>
                  </a:lnTo>
                  <a:lnTo>
                    <a:pt x="3" y="6"/>
                  </a:lnTo>
                  <a:lnTo>
                    <a:pt x="3" y="6"/>
                  </a:lnTo>
                  <a:lnTo>
                    <a:pt x="4" y="6"/>
                  </a:lnTo>
                  <a:lnTo>
                    <a:pt x="4" y="6"/>
                  </a:lnTo>
                  <a:lnTo>
                    <a:pt x="4" y="6"/>
                  </a:lnTo>
                  <a:lnTo>
                    <a:pt x="4" y="5"/>
                  </a:lnTo>
                  <a:lnTo>
                    <a:pt x="5" y="5"/>
                  </a:lnTo>
                  <a:lnTo>
                    <a:pt x="5" y="5"/>
                  </a:lnTo>
                  <a:lnTo>
                    <a:pt x="5" y="4"/>
                  </a:lnTo>
                  <a:lnTo>
                    <a:pt x="5" y="4"/>
                  </a:lnTo>
                  <a:lnTo>
                    <a:pt x="5" y="3"/>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16" name="Freeform 813"/>
            <p:cNvSpPr>
              <a:spLocks/>
            </p:cNvSpPr>
            <p:nvPr/>
          </p:nvSpPr>
          <p:spPr bwMode="auto">
            <a:xfrm>
              <a:off x="1568" y="3702"/>
              <a:ext cx="1" cy="6"/>
            </a:xfrm>
            <a:custGeom>
              <a:avLst/>
              <a:gdLst>
                <a:gd name="T0" fmla="*/ 0 w 1"/>
                <a:gd name="T1" fmla="*/ 0 h 6"/>
                <a:gd name="T2" fmla="*/ 0 w 1"/>
                <a:gd name="T3" fmla="*/ 0 h 6"/>
                <a:gd name="T4" fmla="*/ 0 w 1"/>
                <a:gd name="T5" fmla="*/ 0 h 6"/>
                <a:gd name="T6" fmla="*/ 0 w 1"/>
                <a:gd name="T7" fmla="*/ 0 h 6"/>
                <a:gd name="T8" fmla="*/ 0 w 1"/>
                <a:gd name="T9" fmla="*/ 1 h 6"/>
                <a:gd name="T10" fmla="*/ 0 w 1"/>
                <a:gd name="T11" fmla="*/ 1 h 6"/>
                <a:gd name="T12" fmla="*/ 0 w 1"/>
                <a:gd name="T13" fmla="*/ 2 h 6"/>
                <a:gd name="T14" fmla="*/ 0 w 1"/>
                <a:gd name="T15" fmla="*/ 2 h 6"/>
                <a:gd name="T16" fmla="*/ 0 w 1"/>
                <a:gd name="T17" fmla="*/ 3 h 6"/>
                <a:gd name="T18" fmla="*/ 0 w 1"/>
                <a:gd name="T19" fmla="*/ 3 h 6"/>
                <a:gd name="T20" fmla="*/ 0 w 1"/>
                <a:gd name="T21" fmla="*/ 4 h 6"/>
                <a:gd name="T22" fmla="*/ 0 w 1"/>
                <a:gd name="T23" fmla="*/ 4 h 6"/>
                <a:gd name="T24" fmla="*/ 0 w 1"/>
                <a:gd name="T25" fmla="*/ 4 h 6"/>
                <a:gd name="T26" fmla="*/ 0 w 1"/>
                <a:gd name="T27" fmla="*/ 5 h 6"/>
                <a:gd name="T28" fmla="*/ 0 w 1"/>
                <a:gd name="T29" fmla="*/ 5 h 6"/>
                <a:gd name="T30" fmla="*/ 0 w 1"/>
                <a:gd name="T31" fmla="*/ 5 h 6"/>
                <a:gd name="T32" fmla="*/ 0 w 1"/>
                <a:gd name="T33" fmla="*/ 5 h 6"/>
                <a:gd name="T34" fmla="*/ 0 w 1"/>
                <a:gd name="T35" fmla="*/ 5 h 6"/>
                <a:gd name="T36" fmla="*/ 0 w 1"/>
                <a:gd name="T37" fmla="*/ 5 h 6"/>
                <a:gd name="T38" fmla="*/ 0 w 1"/>
                <a:gd name="T39" fmla="*/ 5 h 6"/>
                <a:gd name="T40" fmla="*/ 0 w 1"/>
                <a:gd name="T41" fmla="*/ 4 h 6"/>
                <a:gd name="T42" fmla="*/ 0 w 1"/>
                <a:gd name="T43" fmla="*/ 4 h 6"/>
                <a:gd name="T44" fmla="*/ 0 w 1"/>
                <a:gd name="T45" fmla="*/ 4 h 6"/>
                <a:gd name="T46" fmla="*/ 0 w 1"/>
                <a:gd name="T47" fmla="*/ 3 h 6"/>
                <a:gd name="T48" fmla="*/ 0 w 1"/>
                <a:gd name="T49" fmla="*/ 3 h 6"/>
                <a:gd name="T50" fmla="*/ 0 w 1"/>
                <a:gd name="T51" fmla="*/ 2 h 6"/>
                <a:gd name="T52" fmla="*/ 0 w 1"/>
                <a:gd name="T53" fmla="*/ 2 h 6"/>
                <a:gd name="T54" fmla="*/ 0 w 1"/>
                <a:gd name="T55" fmla="*/ 1 h 6"/>
                <a:gd name="T56" fmla="*/ 0 w 1"/>
                <a:gd name="T57" fmla="*/ 1 h 6"/>
                <a:gd name="T58" fmla="*/ 0 w 1"/>
                <a:gd name="T59" fmla="*/ 0 h 6"/>
                <a:gd name="T60" fmla="*/ 0 w 1"/>
                <a:gd name="T61" fmla="*/ 0 h 6"/>
                <a:gd name="T62" fmla="*/ 0 w 1"/>
                <a:gd name="T63"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 h="6">
                  <a:moveTo>
                    <a:pt x="0" y="0"/>
                  </a:moveTo>
                  <a:lnTo>
                    <a:pt x="0" y="0"/>
                  </a:lnTo>
                  <a:lnTo>
                    <a:pt x="0" y="0"/>
                  </a:lnTo>
                  <a:lnTo>
                    <a:pt x="0" y="0"/>
                  </a:lnTo>
                  <a:lnTo>
                    <a:pt x="0" y="1"/>
                  </a:lnTo>
                  <a:lnTo>
                    <a:pt x="0" y="1"/>
                  </a:lnTo>
                  <a:lnTo>
                    <a:pt x="0" y="2"/>
                  </a:lnTo>
                  <a:lnTo>
                    <a:pt x="0" y="2"/>
                  </a:lnTo>
                  <a:lnTo>
                    <a:pt x="0" y="3"/>
                  </a:lnTo>
                  <a:lnTo>
                    <a:pt x="0" y="3"/>
                  </a:lnTo>
                  <a:lnTo>
                    <a:pt x="0" y="4"/>
                  </a:lnTo>
                  <a:lnTo>
                    <a:pt x="0" y="4"/>
                  </a:lnTo>
                  <a:lnTo>
                    <a:pt x="0" y="4"/>
                  </a:lnTo>
                  <a:lnTo>
                    <a:pt x="0" y="5"/>
                  </a:lnTo>
                  <a:lnTo>
                    <a:pt x="0" y="5"/>
                  </a:lnTo>
                  <a:lnTo>
                    <a:pt x="0" y="5"/>
                  </a:lnTo>
                  <a:lnTo>
                    <a:pt x="0" y="5"/>
                  </a:lnTo>
                  <a:lnTo>
                    <a:pt x="0" y="5"/>
                  </a:lnTo>
                  <a:lnTo>
                    <a:pt x="0" y="5"/>
                  </a:lnTo>
                  <a:lnTo>
                    <a:pt x="0" y="5"/>
                  </a:lnTo>
                  <a:lnTo>
                    <a:pt x="0" y="4"/>
                  </a:lnTo>
                  <a:lnTo>
                    <a:pt x="0" y="4"/>
                  </a:lnTo>
                  <a:lnTo>
                    <a:pt x="0" y="4"/>
                  </a:lnTo>
                  <a:lnTo>
                    <a:pt x="0" y="3"/>
                  </a:lnTo>
                  <a:lnTo>
                    <a:pt x="0" y="3"/>
                  </a:lnTo>
                  <a:lnTo>
                    <a:pt x="0" y="2"/>
                  </a:lnTo>
                  <a:lnTo>
                    <a:pt x="0" y="2"/>
                  </a:lnTo>
                  <a:lnTo>
                    <a:pt x="0" y="1"/>
                  </a:lnTo>
                  <a:lnTo>
                    <a:pt x="0" y="1"/>
                  </a:lnTo>
                  <a:lnTo>
                    <a:pt x="0" y="0"/>
                  </a:lnTo>
                  <a:lnTo>
                    <a:pt x="0" y="0"/>
                  </a:lnTo>
                  <a:lnTo>
                    <a:pt x="0" y="0"/>
                  </a:lnTo>
                </a:path>
              </a:pathLst>
            </a:custGeom>
            <a:solidFill>
              <a:srgbClr val="B2B2B2"/>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17" name="Freeform 814"/>
            <p:cNvSpPr>
              <a:spLocks/>
            </p:cNvSpPr>
            <p:nvPr/>
          </p:nvSpPr>
          <p:spPr bwMode="auto">
            <a:xfrm>
              <a:off x="1388" y="3759"/>
              <a:ext cx="10" cy="14"/>
            </a:xfrm>
            <a:custGeom>
              <a:avLst/>
              <a:gdLst>
                <a:gd name="T0" fmla="*/ 6 w 10"/>
                <a:gd name="T1" fmla="*/ 3 h 14"/>
                <a:gd name="T2" fmla="*/ 7 w 10"/>
                <a:gd name="T3" fmla="*/ 3 h 14"/>
                <a:gd name="T4" fmla="*/ 7 w 10"/>
                <a:gd name="T5" fmla="*/ 3 h 14"/>
                <a:gd name="T6" fmla="*/ 7 w 10"/>
                <a:gd name="T7" fmla="*/ 3 h 14"/>
                <a:gd name="T8" fmla="*/ 7 w 10"/>
                <a:gd name="T9" fmla="*/ 2 h 14"/>
                <a:gd name="T10" fmla="*/ 8 w 10"/>
                <a:gd name="T11" fmla="*/ 2 h 14"/>
                <a:gd name="T12" fmla="*/ 8 w 10"/>
                <a:gd name="T13" fmla="*/ 2 h 14"/>
                <a:gd name="T14" fmla="*/ 9 w 10"/>
                <a:gd name="T15" fmla="*/ 2 h 14"/>
                <a:gd name="T16" fmla="*/ 5 w 10"/>
                <a:gd name="T17" fmla="*/ 0 h 14"/>
                <a:gd name="T18" fmla="*/ 5 w 10"/>
                <a:gd name="T19" fmla="*/ 1 h 14"/>
                <a:gd name="T20" fmla="*/ 5 w 10"/>
                <a:gd name="T21" fmla="*/ 1 h 14"/>
                <a:gd name="T22" fmla="*/ 5 w 10"/>
                <a:gd name="T23" fmla="*/ 2 h 14"/>
                <a:gd name="T24" fmla="*/ 5 w 10"/>
                <a:gd name="T25" fmla="*/ 3 h 14"/>
                <a:gd name="T26" fmla="*/ 2 w 10"/>
                <a:gd name="T27" fmla="*/ 9 h 14"/>
                <a:gd name="T28" fmla="*/ 2 w 10"/>
                <a:gd name="T29" fmla="*/ 9 h 14"/>
                <a:gd name="T30" fmla="*/ 2 w 10"/>
                <a:gd name="T31" fmla="*/ 10 h 14"/>
                <a:gd name="T32" fmla="*/ 2 w 10"/>
                <a:gd name="T33" fmla="*/ 10 h 14"/>
                <a:gd name="T34" fmla="*/ 1 w 10"/>
                <a:gd name="T35" fmla="*/ 10 h 14"/>
                <a:gd name="T36" fmla="*/ 1 w 10"/>
                <a:gd name="T37" fmla="*/ 10 h 14"/>
                <a:gd name="T38" fmla="*/ 0 w 10"/>
                <a:gd name="T39" fmla="*/ 10 h 14"/>
                <a:gd name="T40" fmla="*/ 0 w 10"/>
                <a:gd name="T41" fmla="*/ 11 h 14"/>
                <a:gd name="T42" fmla="*/ 4 w 10"/>
                <a:gd name="T43" fmla="*/ 13 h 14"/>
                <a:gd name="T44" fmla="*/ 4 w 10"/>
                <a:gd name="T45" fmla="*/ 12 h 14"/>
                <a:gd name="T46" fmla="*/ 4 w 10"/>
                <a:gd name="T47" fmla="*/ 12 h 14"/>
                <a:gd name="T48" fmla="*/ 4 w 10"/>
                <a:gd name="T49" fmla="*/ 12 h 14"/>
                <a:gd name="T50" fmla="*/ 3 w 10"/>
                <a:gd name="T51" fmla="*/ 12 h 14"/>
                <a:gd name="T52" fmla="*/ 3 w 10"/>
                <a:gd name="T53" fmla="*/ 11 h 14"/>
                <a:gd name="T54" fmla="*/ 3 w 10"/>
                <a:gd name="T55" fmla="*/ 10 h 14"/>
                <a:gd name="T56" fmla="*/ 4 w 10"/>
                <a:gd name="T57" fmla="*/ 10 h 14"/>
                <a:gd name="T58" fmla="*/ 4 w 10"/>
                <a:gd name="T59" fmla="*/ 10 h 14"/>
                <a:gd name="T60" fmla="*/ 6 w 10"/>
                <a:gd name="T61"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 h="14">
                  <a:moveTo>
                    <a:pt x="6" y="3"/>
                  </a:moveTo>
                  <a:lnTo>
                    <a:pt x="7" y="3"/>
                  </a:lnTo>
                  <a:lnTo>
                    <a:pt x="7" y="3"/>
                  </a:lnTo>
                  <a:lnTo>
                    <a:pt x="7" y="3"/>
                  </a:lnTo>
                  <a:lnTo>
                    <a:pt x="7" y="2"/>
                  </a:lnTo>
                  <a:lnTo>
                    <a:pt x="8" y="2"/>
                  </a:lnTo>
                  <a:lnTo>
                    <a:pt x="8" y="2"/>
                  </a:lnTo>
                  <a:lnTo>
                    <a:pt x="9" y="2"/>
                  </a:lnTo>
                  <a:lnTo>
                    <a:pt x="5" y="0"/>
                  </a:lnTo>
                  <a:lnTo>
                    <a:pt x="5" y="1"/>
                  </a:lnTo>
                  <a:lnTo>
                    <a:pt x="5" y="1"/>
                  </a:lnTo>
                  <a:lnTo>
                    <a:pt x="5" y="2"/>
                  </a:lnTo>
                  <a:lnTo>
                    <a:pt x="5" y="3"/>
                  </a:lnTo>
                  <a:lnTo>
                    <a:pt x="2" y="9"/>
                  </a:lnTo>
                  <a:lnTo>
                    <a:pt x="2" y="9"/>
                  </a:lnTo>
                  <a:lnTo>
                    <a:pt x="2" y="10"/>
                  </a:lnTo>
                  <a:lnTo>
                    <a:pt x="2" y="10"/>
                  </a:lnTo>
                  <a:lnTo>
                    <a:pt x="1" y="10"/>
                  </a:lnTo>
                  <a:lnTo>
                    <a:pt x="1" y="10"/>
                  </a:lnTo>
                  <a:lnTo>
                    <a:pt x="0" y="10"/>
                  </a:lnTo>
                  <a:lnTo>
                    <a:pt x="0" y="11"/>
                  </a:lnTo>
                  <a:lnTo>
                    <a:pt x="4" y="13"/>
                  </a:lnTo>
                  <a:lnTo>
                    <a:pt x="4" y="12"/>
                  </a:lnTo>
                  <a:lnTo>
                    <a:pt x="4" y="12"/>
                  </a:lnTo>
                  <a:lnTo>
                    <a:pt x="4" y="12"/>
                  </a:lnTo>
                  <a:lnTo>
                    <a:pt x="3" y="12"/>
                  </a:lnTo>
                  <a:lnTo>
                    <a:pt x="3" y="11"/>
                  </a:lnTo>
                  <a:lnTo>
                    <a:pt x="3" y="10"/>
                  </a:lnTo>
                  <a:lnTo>
                    <a:pt x="4" y="10"/>
                  </a:lnTo>
                  <a:lnTo>
                    <a:pt x="4" y="10"/>
                  </a:lnTo>
                  <a:lnTo>
                    <a:pt x="6" y="3"/>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18" name="Freeform 815"/>
            <p:cNvSpPr>
              <a:spLocks/>
            </p:cNvSpPr>
            <p:nvPr/>
          </p:nvSpPr>
          <p:spPr bwMode="auto">
            <a:xfrm>
              <a:off x="1418" y="3770"/>
              <a:ext cx="12" cy="15"/>
            </a:xfrm>
            <a:custGeom>
              <a:avLst/>
              <a:gdLst>
                <a:gd name="T0" fmla="*/ 8 w 12"/>
                <a:gd name="T1" fmla="*/ 4 h 15"/>
                <a:gd name="T2" fmla="*/ 7 w 12"/>
                <a:gd name="T3" fmla="*/ 6 h 15"/>
                <a:gd name="T4" fmla="*/ 6 w 12"/>
                <a:gd name="T5" fmla="*/ 6 h 15"/>
                <a:gd name="T6" fmla="*/ 5 w 12"/>
                <a:gd name="T7" fmla="*/ 6 h 15"/>
                <a:gd name="T8" fmla="*/ 4 w 12"/>
                <a:gd name="T9" fmla="*/ 6 h 15"/>
                <a:gd name="T10" fmla="*/ 5 w 12"/>
                <a:gd name="T11" fmla="*/ 2 h 15"/>
                <a:gd name="T12" fmla="*/ 5 w 12"/>
                <a:gd name="T13" fmla="*/ 1 h 15"/>
                <a:gd name="T14" fmla="*/ 6 w 12"/>
                <a:gd name="T15" fmla="*/ 1 h 15"/>
                <a:gd name="T16" fmla="*/ 7 w 12"/>
                <a:gd name="T17" fmla="*/ 1 h 15"/>
                <a:gd name="T18" fmla="*/ 8 w 12"/>
                <a:gd name="T19" fmla="*/ 1 h 15"/>
                <a:gd name="T20" fmla="*/ 9 w 12"/>
                <a:gd name="T21" fmla="*/ 2 h 15"/>
                <a:gd name="T22" fmla="*/ 10 w 12"/>
                <a:gd name="T23" fmla="*/ 3 h 15"/>
                <a:gd name="T24" fmla="*/ 10 w 12"/>
                <a:gd name="T25" fmla="*/ 4 h 15"/>
                <a:gd name="T26" fmla="*/ 11 w 12"/>
                <a:gd name="T27" fmla="*/ 5 h 15"/>
                <a:gd name="T28" fmla="*/ 3 w 12"/>
                <a:gd name="T29" fmla="*/ 0 h 15"/>
                <a:gd name="T30" fmla="*/ 3 w 12"/>
                <a:gd name="T31" fmla="*/ 1 h 15"/>
                <a:gd name="T32" fmla="*/ 3 w 12"/>
                <a:gd name="T33" fmla="*/ 2 h 15"/>
                <a:gd name="T34" fmla="*/ 2 w 12"/>
                <a:gd name="T35" fmla="*/ 9 h 15"/>
                <a:gd name="T36" fmla="*/ 1 w 12"/>
                <a:gd name="T37" fmla="*/ 11 h 15"/>
                <a:gd name="T38" fmla="*/ 1 w 12"/>
                <a:gd name="T39" fmla="*/ 11 h 15"/>
                <a:gd name="T40" fmla="*/ 0 w 12"/>
                <a:gd name="T41" fmla="*/ 12 h 15"/>
                <a:gd name="T42" fmla="*/ 10 w 12"/>
                <a:gd name="T43" fmla="*/ 11 h 15"/>
                <a:gd name="T44" fmla="*/ 8 w 12"/>
                <a:gd name="T45" fmla="*/ 12 h 15"/>
                <a:gd name="T46" fmla="*/ 8 w 12"/>
                <a:gd name="T47" fmla="*/ 13 h 15"/>
                <a:gd name="T48" fmla="*/ 6 w 12"/>
                <a:gd name="T49" fmla="*/ 13 h 15"/>
                <a:gd name="T50" fmla="*/ 5 w 12"/>
                <a:gd name="T51" fmla="*/ 13 h 15"/>
                <a:gd name="T52" fmla="*/ 4 w 12"/>
                <a:gd name="T53" fmla="*/ 12 h 15"/>
                <a:gd name="T54" fmla="*/ 3 w 12"/>
                <a:gd name="T55" fmla="*/ 11 h 15"/>
                <a:gd name="T56" fmla="*/ 4 w 12"/>
                <a:gd name="T57" fmla="*/ 6 h 15"/>
                <a:gd name="T58" fmla="*/ 5 w 12"/>
                <a:gd name="T59" fmla="*/ 6 h 15"/>
                <a:gd name="T60" fmla="*/ 6 w 12"/>
                <a:gd name="T61" fmla="*/ 7 h 15"/>
                <a:gd name="T62" fmla="*/ 7 w 12"/>
                <a:gd name="T63" fmla="*/ 8 h 15"/>
                <a:gd name="T64" fmla="*/ 7 w 12"/>
                <a:gd name="T65" fmla="*/ 9 h 15"/>
                <a:gd name="T66" fmla="*/ 8 w 12"/>
                <a:gd name="T67" fmla="*/ 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2" h="15">
                  <a:moveTo>
                    <a:pt x="8" y="5"/>
                  </a:moveTo>
                  <a:lnTo>
                    <a:pt x="8" y="4"/>
                  </a:lnTo>
                  <a:lnTo>
                    <a:pt x="8" y="5"/>
                  </a:lnTo>
                  <a:lnTo>
                    <a:pt x="7" y="6"/>
                  </a:lnTo>
                  <a:lnTo>
                    <a:pt x="6" y="6"/>
                  </a:lnTo>
                  <a:lnTo>
                    <a:pt x="6" y="6"/>
                  </a:lnTo>
                  <a:lnTo>
                    <a:pt x="5" y="6"/>
                  </a:lnTo>
                  <a:lnTo>
                    <a:pt x="5" y="6"/>
                  </a:lnTo>
                  <a:lnTo>
                    <a:pt x="5" y="6"/>
                  </a:lnTo>
                  <a:lnTo>
                    <a:pt x="4" y="6"/>
                  </a:lnTo>
                  <a:lnTo>
                    <a:pt x="5" y="3"/>
                  </a:lnTo>
                  <a:lnTo>
                    <a:pt x="5" y="2"/>
                  </a:lnTo>
                  <a:lnTo>
                    <a:pt x="5" y="2"/>
                  </a:lnTo>
                  <a:lnTo>
                    <a:pt x="5" y="1"/>
                  </a:lnTo>
                  <a:lnTo>
                    <a:pt x="6" y="1"/>
                  </a:lnTo>
                  <a:lnTo>
                    <a:pt x="6" y="1"/>
                  </a:lnTo>
                  <a:lnTo>
                    <a:pt x="6" y="1"/>
                  </a:lnTo>
                  <a:lnTo>
                    <a:pt x="7" y="1"/>
                  </a:lnTo>
                  <a:lnTo>
                    <a:pt x="8" y="1"/>
                  </a:lnTo>
                  <a:lnTo>
                    <a:pt x="8" y="1"/>
                  </a:lnTo>
                  <a:lnTo>
                    <a:pt x="8" y="2"/>
                  </a:lnTo>
                  <a:lnTo>
                    <a:pt x="9" y="2"/>
                  </a:lnTo>
                  <a:lnTo>
                    <a:pt x="10" y="2"/>
                  </a:lnTo>
                  <a:lnTo>
                    <a:pt x="10" y="3"/>
                  </a:lnTo>
                  <a:lnTo>
                    <a:pt x="10" y="4"/>
                  </a:lnTo>
                  <a:lnTo>
                    <a:pt x="10" y="4"/>
                  </a:lnTo>
                  <a:lnTo>
                    <a:pt x="10" y="4"/>
                  </a:lnTo>
                  <a:lnTo>
                    <a:pt x="11" y="5"/>
                  </a:lnTo>
                  <a:lnTo>
                    <a:pt x="10" y="1"/>
                  </a:lnTo>
                  <a:lnTo>
                    <a:pt x="3" y="0"/>
                  </a:lnTo>
                  <a:lnTo>
                    <a:pt x="3" y="0"/>
                  </a:lnTo>
                  <a:lnTo>
                    <a:pt x="3" y="1"/>
                  </a:lnTo>
                  <a:lnTo>
                    <a:pt x="3" y="1"/>
                  </a:lnTo>
                  <a:lnTo>
                    <a:pt x="3" y="2"/>
                  </a:lnTo>
                  <a:lnTo>
                    <a:pt x="3" y="3"/>
                  </a:lnTo>
                  <a:lnTo>
                    <a:pt x="2" y="9"/>
                  </a:lnTo>
                  <a:lnTo>
                    <a:pt x="2" y="10"/>
                  </a:lnTo>
                  <a:lnTo>
                    <a:pt x="1" y="11"/>
                  </a:lnTo>
                  <a:lnTo>
                    <a:pt x="1" y="11"/>
                  </a:lnTo>
                  <a:lnTo>
                    <a:pt x="1" y="11"/>
                  </a:lnTo>
                  <a:lnTo>
                    <a:pt x="0" y="11"/>
                  </a:lnTo>
                  <a:lnTo>
                    <a:pt x="0" y="12"/>
                  </a:lnTo>
                  <a:lnTo>
                    <a:pt x="8" y="14"/>
                  </a:lnTo>
                  <a:lnTo>
                    <a:pt x="10" y="11"/>
                  </a:lnTo>
                  <a:lnTo>
                    <a:pt x="9" y="11"/>
                  </a:lnTo>
                  <a:lnTo>
                    <a:pt x="8" y="12"/>
                  </a:lnTo>
                  <a:lnTo>
                    <a:pt x="8" y="12"/>
                  </a:lnTo>
                  <a:lnTo>
                    <a:pt x="8" y="13"/>
                  </a:lnTo>
                  <a:lnTo>
                    <a:pt x="7" y="13"/>
                  </a:lnTo>
                  <a:lnTo>
                    <a:pt x="6" y="13"/>
                  </a:lnTo>
                  <a:lnTo>
                    <a:pt x="6" y="13"/>
                  </a:lnTo>
                  <a:lnTo>
                    <a:pt x="5" y="13"/>
                  </a:lnTo>
                  <a:lnTo>
                    <a:pt x="5" y="13"/>
                  </a:lnTo>
                  <a:lnTo>
                    <a:pt x="4" y="12"/>
                  </a:lnTo>
                  <a:lnTo>
                    <a:pt x="3" y="12"/>
                  </a:lnTo>
                  <a:lnTo>
                    <a:pt x="3" y="11"/>
                  </a:lnTo>
                  <a:lnTo>
                    <a:pt x="3" y="11"/>
                  </a:lnTo>
                  <a:lnTo>
                    <a:pt x="4" y="6"/>
                  </a:lnTo>
                  <a:lnTo>
                    <a:pt x="5" y="6"/>
                  </a:lnTo>
                  <a:lnTo>
                    <a:pt x="5" y="6"/>
                  </a:lnTo>
                  <a:lnTo>
                    <a:pt x="6" y="7"/>
                  </a:lnTo>
                  <a:lnTo>
                    <a:pt x="6" y="7"/>
                  </a:lnTo>
                  <a:lnTo>
                    <a:pt x="6" y="8"/>
                  </a:lnTo>
                  <a:lnTo>
                    <a:pt x="7" y="8"/>
                  </a:lnTo>
                  <a:lnTo>
                    <a:pt x="7" y="8"/>
                  </a:lnTo>
                  <a:lnTo>
                    <a:pt x="7" y="9"/>
                  </a:lnTo>
                  <a:lnTo>
                    <a:pt x="8" y="9"/>
                  </a:lnTo>
                  <a:lnTo>
                    <a:pt x="8" y="5"/>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19" name="Freeform 816"/>
            <p:cNvSpPr>
              <a:spLocks/>
            </p:cNvSpPr>
            <p:nvPr/>
          </p:nvSpPr>
          <p:spPr bwMode="auto">
            <a:xfrm>
              <a:off x="1462" y="3772"/>
              <a:ext cx="10" cy="14"/>
            </a:xfrm>
            <a:custGeom>
              <a:avLst/>
              <a:gdLst>
                <a:gd name="T0" fmla="*/ 7 w 10"/>
                <a:gd name="T1" fmla="*/ 1 h 14"/>
                <a:gd name="T2" fmla="*/ 5 w 10"/>
                <a:gd name="T3" fmla="*/ 1 h 14"/>
                <a:gd name="T4" fmla="*/ 4 w 10"/>
                <a:gd name="T5" fmla="*/ 0 h 14"/>
                <a:gd name="T6" fmla="*/ 3 w 10"/>
                <a:gd name="T7" fmla="*/ 1 h 14"/>
                <a:gd name="T8" fmla="*/ 2 w 10"/>
                <a:gd name="T9" fmla="*/ 1 h 14"/>
                <a:gd name="T10" fmla="*/ 2 w 10"/>
                <a:gd name="T11" fmla="*/ 2 h 14"/>
                <a:gd name="T12" fmla="*/ 1 w 10"/>
                <a:gd name="T13" fmla="*/ 3 h 14"/>
                <a:gd name="T14" fmla="*/ 1 w 10"/>
                <a:gd name="T15" fmla="*/ 3 h 14"/>
                <a:gd name="T16" fmla="*/ 0 w 10"/>
                <a:gd name="T17" fmla="*/ 5 h 14"/>
                <a:gd name="T18" fmla="*/ 0 w 10"/>
                <a:gd name="T19" fmla="*/ 6 h 14"/>
                <a:gd name="T20" fmla="*/ 0 w 10"/>
                <a:gd name="T21" fmla="*/ 8 h 14"/>
                <a:gd name="T22" fmla="*/ 0 w 10"/>
                <a:gd name="T23" fmla="*/ 9 h 14"/>
                <a:gd name="T24" fmla="*/ 1 w 10"/>
                <a:gd name="T25" fmla="*/ 10 h 14"/>
                <a:gd name="T26" fmla="*/ 1 w 10"/>
                <a:gd name="T27" fmla="*/ 11 h 14"/>
                <a:gd name="T28" fmla="*/ 1 w 10"/>
                <a:gd name="T29" fmla="*/ 12 h 14"/>
                <a:gd name="T30" fmla="*/ 2 w 10"/>
                <a:gd name="T31" fmla="*/ 12 h 14"/>
                <a:gd name="T32" fmla="*/ 4 w 10"/>
                <a:gd name="T33" fmla="*/ 13 h 14"/>
                <a:gd name="T34" fmla="*/ 5 w 10"/>
                <a:gd name="T35" fmla="*/ 13 h 14"/>
                <a:gd name="T36" fmla="*/ 6 w 10"/>
                <a:gd name="T37" fmla="*/ 13 h 14"/>
                <a:gd name="T38" fmla="*/ 7 w 10"/>
                <a:gd name="T39" fmla="*/ 12 h 14"/>
                <a:gd name="T40" fmla="*/ 8 w 10"/>
                <a:gd name="T41" fmla="*/ 12 h 14"/>
                <a:gd name="T42" fmla="*/ 8 w 10"/>
                <a:gd name="T43" fmla="*/ 11 h 14"/>
                <a:gd name="T44" fmla="*/ 9 w 10"/>
                <a:gd name="T45" fmla="*/ 10 h 14"/>
                <a:gd name="T46" fmla="*/ 8 w 10"/>
                <a:gd name="T47" fmla="*/ 10 h 14"/>
                <a:gd name="T48" fmla="*/ 8 w 10"/>
                <a:gd name="T49" fmla="*/ 11 h 14"/>
                <a:gd name="T50" fmla="*/ 7 w 10"/>
                <a:gd name="T51" fmla="*/ 12 h 14"/>
                <a:gd name="T52" fmla="*/ 6 w 10"/>
                <a:gd name="T53" fmla="*/ 12 h 14"/>
                <a:gd name="T54" fmla="*/ 5 w 10"/>
                <a:gd name="T55" fmla="*/ 12 h 14"/>
                <a:gd name="T56" fmla="*/ 4 w 10"/>
                <a:gd name="T57" fmla="*/ 12 h 14"/>
                <a:gd name="T58" fmla="*/ 4 w 10"/>
                <a:gd name="T59" fmla="*/ 12 h 14"/>
                <a:gd name="T60" fmla="*/ 2 w 10"/>
                <a:gd name="T61" fmla="*/ 10 h 14"/>
                <a:gd name="T62" fmla="*/ 2 w 10"/>
                <a:gd name="T63" fmla="*/ 9 h 14"/>
                <a:gd name="T64" fmla="*/ 2 w 10"/>
                <a:gd name="T65" fmla="*/ 8 h 14"/>
                <a:gd name="T66" fmla="*/ 1 w 10"/>
                <a:gd name="T67" fmla="*/ 6 h 14"/>
                <a:gd name="T68" fmla="*/ 1 w 10"/>
                <a:gd name="T69" fmla="*/ 5 h 14"/>
                <a:gd name="T70" fmla="*/ 2 w 10"/>
                <a:gd name="T71" fmla="*/ 4 h 14"/>
                <a:gd name="T72" fmla="*/ 2 w 10"/>
                <a:gd name="T73" fmla="*/ 3 h 14"/>
                <a:gd name="T74" fmla="*/ 3 w 10"/>
                <a:gd name="T75" fmla="*/ 2 h 14"/>
                <a:gd name="T76" fmla="*/ 4 w 10"/>
                <a:gd name="T77" fmla="*/ 1 h 14"/>
                <a:gd name="T78" fmla="*/ 5 w 10"/>
                <a:gd name="T79" fmla="*/ 1 h 14"/>
                <a:gd name="T80" fmla="*/ 6 w 10"/>
                <a:gd name="T81" fmla="*/ 1 h 14"/>
                <a:gd name="T82" fmla="*/ 7 w 10"/>
                <a:gd name="T83" fmla="*/ 2 h 14"/>
                <a:gd name="T84" fmla="*/ 8 w 10"/>
                <a:gd name="T85" fmla="*/ 3 h 14"/>
                <a:gd name="T86" fmla="*/ 8 w 10"/>
                <a:gd name="T87"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0" h="14">
                  <a:moveTo>
                    <a:pt x="7" y="0"/>
                  </a:moveTo>
                  <a:lnTo>
                    <a:pt x="7" y="1"/>
                  </a:lnTo>
                  <a:lnTo>
                    <a:pt x="7" y="1"/>
                  </a:lnTo>
                  <a:lnTo>
                    <a:pt x="5" y="1"/>
                  </a:lnTo>
                  <a:lnTo>
                    <a:pt x="5" y="1"/>
                  </a:lnTo>
                  <a:lnTo>
                    <a:pt x="4" y="0"/>
                  </a:lnTo>
                  <a:lnTo>
                    <a:pt x="4" y="1"/>
                  </a:lnTo>
                  <a:lnTo>
                    <a:pt x="3" y="1"/>
                  </a:lnTo>
                  <a:lnTo>
                    <a:pt x="2" y="1"/>
                  </a:lnTo>
                  <a:lnTo>
                    <a:pt x="2" y="1"/>
                  </a:lnTo>
                  <a:lnTo>
                    <a:pt x="2" y="1"/>
                  </a:lnTo>
                  <a:lnTo>
                    <a:pt x="2" y="2"/>
                  </a:lnTo>
                  <a:lnTo>
                    <a:pt x="1" y="2"/>
                  </a:lnTo>
                  <a:lnTo>
                    <a:pt x="1" y="3"/>
                  </a:lnTo>
                  <a:lnTo>
                    <a:pt x="1" y="3"/>
                  </a:lnTo>
                  <a:lnTo>
                    <a:pt x="1" y="3"/>
                  </a:lnTo>
                  <a:lnTo>
                    <a:pt x="1" y="4"/>
                  </a:lnTo>
                  <a:lnTo>
                    <a:pt x="0" y="5"/>
                  </a:lnTo>
                  <a:lnTo>
                    <a:pt x="0" y="5"/>
                  </a:lnTo>
                  <a:lnTo>
                    <a:pt x="0" y="6"/>
                  </a:lnTo>
                  <a:lnTo>
                    <a:pt x="0" y="7"/>
                  </a:lnTo>
                  <a:lnTo>
                    <a:pt x="0" y="8"/>
                  </a:lnTo>
                  <a:lnTo>
                    <a:pt x="0" y="8"/>
                  </a:lnTo>
                  <a:lnTo>
                    <a:pt x="0" y="9"/>
                  </a:lnTo>
                  <a:lnTo>
                    <a:pt x="0" y="10"/>
                  </a:lnTo>
                  <a:lnTo>
                    <a:pt x="1" y="10"/>
                  </a:lnTo>
                  <a:lnTo>
                    <a:pt x="1" y="10"/>
                  </a:lnTo>
                  <a:lnTo>
                    <a:pt x="1" y="11"/>
                  </a:lnTo>
                  <a:lnTo>
                    <a:pt x="1" y="11"/>
                  </a:lnTo>
                  <a:lnTo>
                    <a:pt x="1" y="12"/>
                  </a:lnTo>
                  <a:lnTo>
                    <a:pt x="2" y="12"/>
                  </a:lnTo>
                  <a:lnTo>
                    <a:pt x="2" y="12"/>
                  </a:lnTo>
                  <a:lnTo>
                    <a:pt x="3" y="13"/>
                  </a:lnTo>
                  <a:lnTo>
                    <a:pt x="4" y="13"/>
                  </a:lnTo>
                  <a:lnTo>
                    <a:pt x="4" y="13"/>
                  </a:lnTo>
                  <a:lnTo>
                    <a:pt x="5" y="13"/>
                  </a:lnTo>
                  <a:lnTo>
                    <a:pt x="5" y="13"/>
                  </a:lnTo>
                  <a:lnTo>
                    <a:pt x="6" y="13"/>
                  </a:lnTo>
                  <a:lnTo>
                    <a:pt x="7" y="12"/>
                  </a:lnTo>
                  <a:lnTo>
                    <a:pt x="7" y="12"/>
                  </a:lnTo>
                  <a:lnTo>
                    <a:pt x="7" y="12"/>
                  </a:lnTo>
                  <a:lnTo>
                    <a:pt x="8" y="12"/>
                  </a:lnTo>
                  <a:lnTo>
                    <a:pt x="8" y="11"/>
                  </a:lnTo>
                  <a:lnTo>
                    <a:pt x="8" y="11"/>
                  </a:lnTo>
                  <a:lnTo>
                    <a:pt x="8" y="10"/>
                  </a:lnTo>
                  <a:lnTo>
                    <a:pt x="9" y="10"/>
                  </a:lnTo>
                  <a:lnTo>
                    <a:pt x="8" y="10"/>
                  </a:lnTo>
                  <a:lnTo>
                    <a:pt x="8" y="10"/>
                  </a:lnTo>
                  <a:lnTo>
                    <a:pt x="8" y="10"/>
                  </a:lnTo>
                  <a:lnTo>
                    <a:pt x="8" y="11"/>
                  </a:lnTo>
                  <a:lnTo>
                    <a:pt x="7" y="11"/>
                  </a:lnTo>
                  <a:lnTo>
                    <a:pt x="7" y="12"/>
                  </a:lnTo>
                  <a:lnTo>
                    <a:pt x="7" y="12"/>
                  </a:lnTo>
                  <a:lnTo>
                    <a:pt x="6" y="12"/>
                  </a:lnTo>
                  <a:lnTo>
                    <a:pt x="6" y="12"/>
                  </a:lnTo>
                  <a:lnTo>
                    <a:pt x="5" y="12"/>
                  </a:lnTo>
                  <a:lnTo>
                    <a:pt x="5" y="12"/>
                  </a:lnTo>
                  <a:lnTo>
                    <a:pt x="4" y="12"/>
                  </a:lnTo>
                  <a:lnTo>
                    <a:pt x="4" y="12"/>
                  </a:lnTo>
                  <a:lnTo>
                    <a:pt x="4" y="12"/>
                  </a:lnTo>
                  <a:lnTo>
                    <a:pt x="3" y="11"/>
                  </a:lnTo>
                  <a:lnTo>
                    <a:pt x="2" y="10"/>
                  </a:lnTo>
                  <a:lnTo>
                    <a:pt x="2" y="10"/>
                  </a:lnTo>
                  <a:lnTo>
                    <a:pt x="2" y="9"/>
                  </a:lnTo>
                  <a:lnTo>
                    <a:pt x="2" y="8"/>
                  </a:lnTo>
                  <a:lnTo>
                    <a:pt x="2" y="8"/>
                  </a:lnTo>
                  <a:lnTo>
                    <a:pt x="1" y="7"/>
                  </a:lnTo>
                  <a:lnTo>
                    <a:pt x="1" y="6"/>
                  </a:lnTo>
                  <a:lnTo>
                    <a:pt x="1" y="5"/>
                  </a:lnTo>
                  <a:lnTo>
                    <a:pt x="1" y="5"/>
                  </a:lnTo>
                  <a:lnTo>
                    <a:pt x="1" y="4"/>
                  </a:lnTo>
                  <a:lnTo>
                    <a:pt x="2" y="4"/>
                  </a:lnTo>
                  <a:lnTo>
                    <a:pt x="2" y="3"/>
                  </a:lnTo>
                  <a:lnTo>
                    <a:pt x="2" y="3"/>
                  </a:lnTo>
                  <a:lnTo>
                    <a:pt x="2" y="2"/>
                  </a:lnTo>
                  <a:lnTo>
                    <a:pt x="3" y="2"/>
                  </a:lnTo>
                  <a:lnTo>
                    <a:pt x="3" y="1"/>
                  </a:lnTo>
                  <a:lnTo>
                    <a:pt x="4" y="1"/>
                  </a:lnTo>
                  <a:lnTo>
                    <a:pt x="4" y="1"/>
                  </a:lnTo>
                  <a:lnTo>
                    <a:pt x="5" y="1"/>
                  </a:lnTo>
                  <a:lnTo>
                    <a:pt x="5" y="1"/>
                  </a:lnTo>
                  <a:lnTo>
                    <a:pt x="6" y="1"/>
                  </a:lnTo>
                  <a:lnTo>
                    <a:pt x="6" y="2"/>
                  </a:lnTo>
                  <a:lnTo>
                    <a:pt x="7" y="2"/>
                  </a:lnTo>
                  <a:lnTo>
                    <a:pt x="7" y="3"/>
                  </a:lnTo>
                  <a:lnTo>
                    <a:pt x="8" y="3"/>
                  </a:lnTo>
                  <a:lnTo>
                    <a:pt x="8" y="4"/>
                  </a:lnTo>
                  <a:lnTo>
                    <a:pt x="8" y="3"/>
                  </a:lnTo>
                  <a:lnTo>
                    <a:pt x="7" y="0"/>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20" name="Freeform 817"/>
            <p:cNvSpPr>
              <a:spLocks/>
            </p:cNvSpPr>
            <p:nvPr/>
          </p:nvSpPr>
          <p:spPr bwMode="auto">
            <a:xfrm>
              <a:off x="1476" y="3769"/>
              <a:ext cx="13" cy="16"/>
            </a:xfrm>
            <a:custGeom>
              <a:avLst/>
              <a:gdLst>
                <a:gd name="T0" fmla="*/ 7 w 13"/>
                <a:gd name="T1" fmla="*/ 4 h 16"/>
                <a:gd name="T2" fmla="*/ 7 w 13"/>
                <a:gd name="T3" fmla="*/ 6 h 16"/>
                <a:gd name="T4" fmla="*/ 7 w 13"/>
                <a:gd name="T5" fmla="*/ 6 h 16"/>
                <a:gd name="T6" fmla="*/ 6 w 13"/>
                <a:gd name="T7" fmla="*/ 7 h 16"/>
                <a:gd name="T8" fmla="*/ 5 w 13"/>
                <a:gd name="T9" fmla="*/ 7 h 16"/>
                <a:gd name="T10" fmla="*/ 3 w 13"/>
                <a:gd name="T11" fmla="*/ 4 h 16"/>
                <a:gd name="T12" fmla="*/ 4 w 13"/>
                <a:gd name="T13" fmla="*/ 2 h 16"/>
                <a:gd name="T14" fmla="*/ 5 w 13"/>
                <a:gd name="T15" fmla="*/ 1 h 16"/>
                <a:gd name="T16" fmla="*/ 6 w 13"/>
                <a:gd name="T17" fmla="*/ 1 h 16"/>
                <a:gd name="T18" fmla="*/ 7 w 13"/>
                <a:gd name="T19" fmla="*/ 1 h 16"/>
                <a:gd name="T20" fmla="*/ 8 w 13"/>
                <a:gd name="T21" fmla="*/ 2 h 16"/>
                <a:gd name="T22" fmla="*/ 9 w 13"/>
                <a:gd name="T23" fmla="*/ 2 h 16"/>
                <a:gd name="T24" fmla="*/ 10 w 13"/>
                <a:gd name="T25" fmla="*/ 3 h 16"/>
                <a:gd name="T26" fmla="*/ 8 w 13"/>
                <a:gd name="T27" fmla="*/ 0 h 16"/>
                <a:gd name="T28" fmla="*/ 0 w 13"/>
                <a:gd name="T29" fmla="*/ 3 h 16"/>
                <a:gd name="T30" fmla="*/ 1 w 13"/>
                <a:gd name="T31" fmla="*/ 3 h 16"/>
                <a:gd name="T32" fmla="*/ 2 w 13"/>
                <a:gd name="T33" fmla="*/ 4 h 16"/>
                <a:gd name="T34" fmla="*/ 2 w 13"/>
                <a:gd name="T35" fmla="*/ 5 h 16"/>
                <a:gd name="T36" fmla="*/ 3 w 13"/>
                <a:gd name="T37" fmla="*/ 12 h 16"/>
                <a:gd name="T38" fmla="*/ 4 w 13"/>
                <a:gd name="T39" fmla="*/ 13 h 16"/>
                <a:gd name="T40" fmla="*/ 3 w 13"/>
                <a:gd name="T41" fmla="*/ 14 h 16"/>
                <a:gd name="T42" fmla="*/ 3 w 13"/>
                <a:gd name="T43" fmla="*/ 14 h 16"/>
                <a:gd name="T44" fmla="*/ 11 w 13"/>
                <a:gd name="T45" fmla="*/ 12 h 16"/>
                <a:gd name="T46" fmla="*/ 11 w 13"/>
                <a:gd name="T47" fmla="*/ 9 h 16"/>
                <a:gd name="T48" fmla="*/ 11 w 13"/>
                <a:gd name="T49" fmla="*/ 9 h 16"/>
                <a:gd name="T50" fmla="*/ 11 w 13"/>
                <a:gd name="T51" fmla="*/ 11 h 16"/>
                <a:gd name="T52" fmla="*/ 10 w 13"/>
                <a:gd name="T53" fmla="*/ 12 h 16"/>
                <a:gd name="T54" fmla="*/ 9 w 13"/>
                <a:gd name="T55" fmla="*/ 13 h 16"/>
                <a:gd name="T56" fmla="*/ 7 w 13"/>
                <a:gd name="T57" fmla="*/ 13 h 16"/>
                <a:gd name="T58" fmla="*/ 6 w 13"/>
                <a:gd name="T59" fmla="*/ 13 h 16"/>
                <a:gd name="T60" fmla="*/ 5 w 13"/>
                <a:gd name="T61" fmla="*/ 12 h 16"/>
                <a:gd name="T62" fmla="*/ 5 w 13"/>
                <a:gd name="T63" fmla="*/ 8 h 16"/>
                <a:gd name="T64" fmla="*/ 7 w 13"/>
                <a:gd name="T65" fmla="*/ 7 h 16"/>
                <a:gd name="T66" fmla="*/ 8 w 13"/>
                <a:gd name="T67" fmla="*/ 8 h 16"/>
                <a:gd name="T68" fmla="*/ 8 w 13"/>
                <a:gd name="T69" fmla="*/ 9 h 16"/>
                <a:gd name="T70" fmla="*/ 8 w 13"/>
                <a:gd name="T71" fmla="*/ 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3" h="16">
                  <a:moveTo>
                    <a:pt x="8" y="4"/>
                  </a:moveTo>
                  <a:lnTo>
                    <a:pt x="7" y="4"/>
                  </a:lnTo>
                  <a:lnTo>
                    <a:pt x="7" y="5"/>
                  </a:lnTo>
                  <a:lnTo>
                    <a:pt x="7" y="6"/>
                  </a:lnTo>
                  <a:lnTo>
                    <a:pt x="7" y="6"/>
                  </a:lnTo>
                  <a:lnTo>
                    <a:pt x="7" y="6"/>
                  </a:lnTo>
                  <a:lnTo>
                    <a:pt x="6" y="6"/>
                  </a:lnTo>
                  <a:lnTo>
                    <a:pt x="6" y="7"/>
                  </a:lnTo>
                  <a:lnTo>
                    <a:pt x="5" y="7"/>
                  </a:lnTo>
                  <a:lnTo>
                    <a:pt x="5" y="7"/>
                  </a:lnTo>
                  <a:lnTo>
                    <a:pt x="3" y="4"/>
                  </a:lnTo>
                  <a:lnTo>
                    <a:pt x="3" y="4"/>
                  </a:lnTo>
                  <a:lnTo>
                    <a:pt x="3" y="3"/>
                  </a:lnTo>
                  <a:lnTo>
                    <a:pt x="4" y="2"/>
                  </a:lnTo>
                  <a:lnTo>
                    <a:pt x="4" y="1"/>
                  </a:lnTo>
                  <a:lnTo>
                    <a:pt x="5" y="1"/>
                  </a:lnTo>
                  <a:lnTo>
                    <a:pt x="5" y="1"/>
                  </a:lnTo>
                  <a:lnTo>
                    <a:pt x="6" y="1"/>
                  </a:lnTo>
                  <a:lnTo>
                    <a:pt x="7" y="1"/>
                  </a:lnTo>
                  <a:lnTo>
                    <a:pt x="7" y="1"/>
                  </a:lnTo>
                  <a:lnTo>
                    <a:pt x="8" y="1"/>
                  </a:lnTo>
                  <a:lnTo>
                    <a:pt x="8" y="2"/>
                  </a:lnTo>
                  <a:lnTo>
                    <a:pt x="9" y="2"/>
                  </a:lnTo>
                  <a:lnTo>
                    <a:pt x="9" y="2"/>
                  </a:lnTo>
                  <a:lnTo>
                    <a:pt x="9" y="3"/>
                  </a:lnTo>
                  <a:lnTo>
                    <a:pt x="10" y="3"/>
                  </a:lnTo>
                  <a:lnTo>
                    <a:pt x="10" y="2"/>
                  </a:lnTo>
                  <a:lnTo>
                    <a:pt x="8" y="0"/>
                  </a:lnTo>
                  <a:lnTo>
                    <a:pt x="0" y="2"/>
                  </a:lnTo>
                  <a:lnTo>
                    <a:pt x="0" y="3"/>
                  </a:lnTo>
                  <a:lnTo>
                    <a:pt x="1" y="3"/>
                  </a:lnTo>
                  <a:lnTo>
                    <a:pt x="1" y="3"/>
                  </a:lnTo>
                  <a:lnTo>
                    <a:pt x="1" y="4"/>
                  </a:lnTo>
                  <a:lnTo>
                    <a:pt x="2" y="4"/>
                  </a:lnTo>
                  <a:lnTo>
                    <a:pt x="2" y="4"/>
                  </a:lnTo>
                  <a:lnTo>
                    <a:pt x="2" y="5"/>
                  </a:lnTo>
                  <a:lnTo>
                    <a:pt x="3" y="11"/>
                  </a:lnTo>
                  <a:lnTo>
                    <a:pt x="3" y="12"/>
                  </a:lnTo>
                  <a:lnTo>
                    <a:pt x="4" y="12"/>
                  </a:lnTo>
                  <a:lnTo>
                    <a:pt x="4" y="13"/>
                  </a:lnTo>
                  <a:lnTo>
                    <a:pt x="4" y="14"/>
                  </a:lnTo>
                  <a:lnTo>
                    <a:pt x="3" y="14"/>
                  </a:lnTo>
                  <a:lnTo>
                    <a:pt x="3" y="14"/>
                  </a:lnTo>
                  <a:lnTo>
                    <a:pt x="3" y="14"/>
                  </a:lnTo>
                  <a:lnTo>
                    <a:pt x="3" y="15"/>
                  </a:lnTo>
                  <a:lnTo>
                    <a:pt x="11" y="12"/>
                  </a:lnTo>
                  <a:lnTo>
                    <a:pt x="12" y="9"/>
                  </a:lnTo>
                  <a:lnTo>
                    <a:pt x="11" y="9"/>
                  </a:lnTo>
                  <a:lnTo>
                    <a:pt x="11" y="9"/>
                  </a:lnTo>
                  <a:lnTo>
                    <a:pt x="11" y="9"/>
                  </a:lnTo>
                  <a:lnTo>
                    <a:pt x="11" y="10"/>
                  </a:lnTo>
                  <a:lnTo>
                    <a:pt x="11" y="11"/>
                  </a:lnTo>
                  <a:lnTo>
                    <a:pt x="10" y="11"/>
                  </a:lnTo>
                  <a:lnTo>
                    <a:pt x="10" y="12"/>
                  </a:lnTo>
                  <a:lnTo>
                    <a:pt x="9" y="12"/>
                  </a:lnTo>
                  <a:lnTo>
                    <a:pt x="9" y="13"/>
                  </a:lnTo>
                  <a:lnTo>
                    <a:pt x="8" y="13"/>
                  </a:lnTo>
                  <a:lnTo>
                    <a:pt x="7" y="13"/>
                  </a:lnTo>
                  <a:lnTo>
                    <a:pt x="7" y="13"/>
                  </a:lnTo>
                  <a:lnTo>
                    <a:pt x="6" y="13"/>
                  </a:lnTo>
                  <a:lnTo>
                    <a:pt x="5" y="13"/>
                  </a:lnTo>
                  <a:lnTo>
                    <a:pt x="5" y="12"/>
                  </a:lnTo>
                  <a:lnTo>
                    <a:pt x="5" y="8"/>
                  </a:lnTo>
                  <a:lnTo>
                    <a:pt x="5" y="8"/>
                  </a:lnTo>
                  <a:lnTo>
                    <a:pt x="6" y="7"/>
                  </a:lnTo>
                  <a:lnTo>
                    <a:pt x="7" y="7"/>
                  </a:lnTo>
                  <a:lnTo>
                    <a:pt x="7" y="8"/>
                  </a:lnTo>
                  <a:lnTo>
                    <a:pt x="8" y="8"/>
                  </a:lnTo>
                  <a:lnTo>
                    <a:pt x="8" y="9"/>
                  </a:lnTo>
                  <a:lnTo>
                    <a:pt x="8" y="9"/>
                  </a:lnTo>
                  <a:lnTo>
                    <a:pt x="9" y="9"/>
                  </a:lnTo>
                  <a:lnTo>
                    <a:pt x="8" y="4"/>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21" name="Freeform 818"/>
            <p:cNvSpPr>
              <a:spLocks/>
            </p:cNvSpPr>
            <p:nvPr/>
          </p:nvSpPr>
          <p:spPr bwMode="auto">
            <a:xfrm>
              <a:off x="1492" y="3762"/>
              <a:ext cx="15" cy="18"/>
            </a:xfrm>
            <a:custGeom>
              <a:avLst/>
              <a:gdLst>
                <a:gd name="T0" fmla="*/ 4 w 15"/>
                <a:gd name="T1" fmla="*/ 4 h 18"/>
                <a:gd name="T2" fmla="*/ 0 w 15"/>
                <a:gd name="T3" fmla="*/ 4 h 18"/>
                <a:gd name="T4" fmla="*/ 0 w 15"/>
                <a:gd name="T5" fmla="*/ 5 h 18"/>
                <a:gd name="T6" fmla="*/ 1 w 15"/>
                <a:gd name="T7" fmla="*/ 5 h 18"/>
                <a:gd name="T8" fmla="*/ 1 w 15"/>
                <a:gd name="T9" fmla="*/ 5 h 18"/>
                <a:gd name="T10" fmla="*/ 2 w 15"/>
                <a:gd name="T11" fmla="*/ 5 h 18"/>
                <a:gd name="T12" fmla="*/ 2 w 15"/>
                <a:gd name="T13" fmla="*/ 6 h 18"/>
                <a:gd name="T14" fmla="*/ 3 w 15"/>
                <a:gd name="T15" fmla="*/ 7 h 18"/>
                <a:gd name="T16" fmla="*/ 5 w 15"/>
                <a:gd name="T17" fmla="*/ 13 h 18"/>
                <a:gd name="T18" fmla="*/ 6 w 15"/>
                <a:gd name="T19" fmla="*/ 13 h 18"/>
                <a:gd name="T20" fmla="*/ 6 w 15"/>
                <a:gd name="T21" fmla="*/ 14 h 18"/>
                <a:gd name="T22" fmla="*/ 6 w 15"/>
                <a:gd name="T23" fmla="*/ 15 h 18"/>
                <a:gd name="T24" fmla="*/ 6 w 15"/>
                <a:gd name="T25" fmla="*/ 16 h 18"/>
                <a:gd name="T26" fmla="*/ 5 w 15"/>
                <a:gd name="T27" fmla="*/ 16 h 18"/>
                <a:gd name="T28" fmla="*/ 5 w 15"/>
                <a:gd name="T29" fmla="*/ 17 h 18"/>
                <a:gd name="T30" fmla="*/ 8 w 15"/>
                <a:gd name="T31" fmla="*/ 16 h 18"/>
                <a:gd name="T32" fmla="*/ 8 w 15"/>
                <a:gd name="T33" fmla="*/ 15 h 18"/>
                <a:gd name="T34" fmla="*/ 8 w 15"/>
                <a:gd name="T35" fmla="*/ 15 h 18"/>
                <a:gd name="T36" fmla="*/ 7 w 15"/>
                <a:gd name="T37" fmla="*/ 15 h 18"/>
                <a:gd name="T38" fmla="*/ 6 w 15"/>
                <a:gd name="T39" fmla="*/ 14 h 18"/>
                <a:gd name="T40" fmla="*/ 6 w 15"/>
                <a:gd name="T41" fmla="*/ 13 h 18"/>
                <a:gd name="T42" fmla="*/ 6 w 15"/>
                <a:gd name="T43" fmla="*/ 13 h 18"/>
                <a:gd name="T44" fmla="*/ 4 w 15"/>
                <a:gd name="T45" fmla="*/ 6 h 18"/>
                <a:gd name="T46" fmla="*/ 14 w 15"/>
                <a:gd name="T47" fmla="*/ 13 h 18"/>
                <a:gd name="T48" fmla="*/ 11 w 15"/>
                <a:gd name="T49" fmla="*/ 4 h 18"/>
                <a:gd name="T50" fmla="*/ 11 w 15"/>
                <a:gd name="T51" fmla="*/ 3 h 18"/>
                <a:gd name="T52" fmla="*/ 11 w 15"/>
                <a:gd name="T53" fmla="*/ 2 h 18"/>
                <a:gd name="T54" fmla="*/ 11 w 15"/>
                <a:gd name="T55" fmla="*/ 1 h 18"/>
                <a:gd name="T56" fmla="*/ 11 w 15"/>
                <a:gd name="T57" fmla="*/ 1 h 18"/>
                <a:gd name="T58" fmla="*/ 11 w 15"/>
                <a:gd name="T59" fmla="*/ 1 h 18"/>
                <a:gd name="T60" fmla="*/ 11 w 15"/>
                <a:gd name="T61" fmla="*/ 0 h 18"/>
                <a:gd name="T62" fmla="*/ 12 w 15"/>
                <a:gd name="T63" fmla="*/ 0 h 18"/>
                <a:gd name="T64" fmla="*/ 11 w 15"/>
                <a:gd name="T65" fmla="*/ 0 h 18"/>
                <a:gd name="T66" fmla="*/ 8 w 15"/>
                <a:gd name="T67" fmla="*/ 1 h 18"/>
                <a:gd name="T68" fmla="*/ 8 w 15"/>
                <a:gd name="T69" fmla="*/ 1 h 18"/>
                <a:gd name="T70" fmla="*/ 9 w 15"/>
                <a:gd name="T71" fmla="*/ 1 h 18"/>
                <a:gd name="T72" fmla="*/ 10 w 15"/>
                <a:gd name="T73" fmla="*/ 2 h 18"/>
                <a:gd name="T74" fmla="*/ 10 w 15"/>
                <a:gd name="T75" fmla="*/ 3 h 18"/>
                <a:gd name="T76" fmla="*/ 11 w 15"/>
                <a:gd name="T77" fmla="*/ 3 h 18"/>
                <a:gd name="T78" fmla="*/ 11 w 15"/>
                <a:gd name="T79" fmla="*/ 4 h 18"/>
                <a:gd name="T80" fmla="*/ 13 w 15"/>
                <a:gd name="T81" fmla="*/ 10 h 18"/>
                <a:gd name="T82" fmla="*/ 4 w 15"/>
                <a:gd name="T83" fmla="*/ 4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 h="18">
                  <a:moveTo>
                    <a:pt x="4" y="4"/>
                  </a:moveTo>
                  <a:lnTo>
                    <a:pt x="0" y="4"/>
                  </a:lnTo>
                  <a:lnTo>
                    <a:pt x="0" y="5"/>
                  </a:lnTo>
                  <a:lnTo>
                    <a:pt x="1" y="5"/>
                  </a:lnTo>
                  <a:lnTo>
                    <a:pt x="1" y="5"/>
                  </a:lnTo>
                  <a:lnTo>
                    <a:pt x="2" y="5"/>
                  </a:lnTo>
                  <a:lnTo>
                    <a:pt x="2" y="6"/>
                  </a:lnTo>
                  <a:lnTo>
                    <a:pt x="3" y="7"/>
                  </a:lnTo>
                  <a:lnTo>
                    <a:pt x="5" y="13"/>
                  </a:lnTo>
                  <a:lnTo>
                    <a:pt x="6" y="13"/>
                  </a:lnTo>
                  <a:lnTo>
                    <a:pt x="6" y="14"/>
                  </a:lnTo>
                  <a:lnTo>
                    <a:pt x="6" y="15"/>
                  </a:lnTo>
                  <a:lnTo>
                    <a:pt x="6" y="16"/>
                  </a:lnTo>
                  <a:lnTo>
                    <a:pt x="5" y="16"/>
                  </a:lnTo>
                  <a:lnTo>
                    <a:pt x="5" y="17"/>
                  </a:lnTo>
                  <a:lnTo>
                    <a:pt x="8" y="16"/>
                  </a:lnTo>
                  <a:lnTo>
                    <a:pt x="8" y="15"/>
                  </a:lnTo>
                  <a:lnTo>
                    <a:pt x="8" y="15"/>
                  </a:lnTo>
                  <a:lnTo>
                    <a:pt x="7" y="15"/>
                  </a:lnTo>
                  <a:lnTo>
                    <a:pt x="6" y="14"/>
                  </a:lnTo>
                  <a:lnTo>
                    <a:pt x="6" y="13"/>
                  </a:lnTo>
                  <a:lnTo>
                    <a:pt x="6" y="13"/>
                  </a:lnTo>
                  <a:lnTo>
                    <a:pt x="4" y="6"/>
                  </a:lnTo>
                  <a:lnTo>
                    <a:pt x="14" y="13"/>
                  </a:lnTo>
                  <a:lnTo>
                    <a:pt x="11" y="4"/>
                  </a:lnTo>
                  <a:lnTo>
                    <a:pt x="11" y="3"/>
                  </a:lnTo>
                  <a:lnTo>
                    <a:pt x="11" y="2"/>
                  </a:lnTo>
                  <a:lnTo>
                    <a:pt x="11" y="1"/>
                  </a:lnTo>
                  <a:lnTo>
                    <a:pt x="11" y="1"/>
                  </a:lnTo>
                  <a:lnTo>
                    <a:pt x="11" y="1"/>
                  </a:lnTo>
                  <a:lnTo>
                    <a:pt x="11" y="0"/>
                  </a:lnTo>
                  <a:lnTo>
                    <a:pt x="12" y="0"/>
                  </a:lnTo>
                  <a:lnTo>
                    <a:pt x="11" y="0"/>
                  </a:lnTo>
                  <a:lnTo>
                    <a:pt x="8" y="1"/>
                  </a:lnTo>
                  <a:lnTo>
                    <a:pt x="8" y="1"/>
                  </a:lnTo>
                  <a:lnTo>
                    <a:pt x="9" y="1"/>
                  </a:lnTo>
                  <a:lnTo>
                    <a:pt x="10" y="2"/>
                  </a:lnTo>
                  <a:lnTo>
                    <a:pt x="10" y="3"/>
                  </a:lnTo>
                  <a:lnTo>
                    <a:pt x="11" y="3"/>
                  </a:lnTo>
                  <a:lnTo>
                    <a:pt x="11" y="4"/>
                  </a:lnTo>
                  <a:lnTo>
                    <a:pt x="13" y="10"/>
                  </a:lnTo>
                  <a:lnTo>
                    <a:pt x="4" y="4"/>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22" name="Freeform 819"/>
            <p:cNvSpPr>
              <a:spLocks/>
            </p:cNvSpPr>
            <p:nvPr/>
          </p:nvSpPr>
          <p:spPr bwMode="auto">
            <a:xfrm>
              <a:off x="1511" y="3753"/>
              <a:ext cx="13" cy="16"/>
            </a:xfrm>
            <a:custGeom>
              <a:avLst/>
              <a:gdLst>
                <a:gd name="T0" fmla="*/ 6 w 13"/>
                <a:gd name="T1" fmla="*/ 4 h 16"/>
                <a:gd name="T2" fmla="*/ 6 w 13"/>
                <a:gd name="T3" fmla="*/ 4 h 16"/>
                <a:gd name="T4" fmla="*/ 5 w 13"/>
                <a:gd name="T5" fmla="*/ 4 h 16"/>
                <a:gd name="T6" fmla="*/ 5 w 13"/>
                <a:gd name="T7" fmla="*/ 4 h 16"/>
                <a:gd name="T8" fmla="*/ 5 w 13"/>
                <a:gd name="T9" fmla="*/ 3 h 16"/>
                <a:gd name="T10" fmla="*/ 5 w 13"/>
                <a:gd name="T11" fmla="*/ 2 h 16"/>
                <a:gd name="T12" fmla="*/ 6 w 13"/>
                <a:gd name="T13" fmla="*/ 2 h 16"/>
                <a:gd name="T14" fmla="*/ 7 w 13"/>
                <a:gd name="T15" fmla="*/ 2 h 16"/>
                <a:gd name="T16" fmla="*/ 7 w 13"/>
                <a:gd name="T17" fmla="*/ 1 h 16"/>
                <a:gd name="T18" fmla="*/ 7 w 13"/>
                <a:gd name="T19" fmla="*/ 1 h 16"/>
                <a:gd name="T20" fmla="*/ 8 w 13"/>
                <a:gd name="T21" fmla="*/ 1 h 16"/>
                <a:gd name="T22" fmla="*/ 8 w 13"/>
                <a:gd name="T23" fmla="*/ 2 h 16"/>
                <a:gd name="T24" fmla="*/ 9 w 13"/>
                <a:gd name="T25" fmla="*/ 2 h 16"/>
                <a:gd name="T26" fmla="*/ 9 w 13"/>
                <a:gd name="T27" fmla="*/ 2 h 16"/>
                <a:gd name="T28" fmla="*/ 10 w 13"/>
                <a:gd name="T29" fmla="*/ 2 h 16"/>
                <a:gd name="T30" fmla="*/ 11 w 13"/>
                <a:gd name="T31" fmla="*/ 2 h 16"/>
                <a:gd name="T32" fmla="*/ 8 w 13"/>
                <a:gd name="T33" fmla="*/ 0 h 16"/>
                <a:gd name="T34" fmla="*/ 0 w 13"/>
                <a:gd name="T35" fmla="*/ 5 h 16"/>
                <a:gd name="T36" fmla="*/ 1 w 13"/>
                <a:gd name="T37" fmla="*/ 9 h 16"/>
                <a:gd name="T38" fmla="*/ 1 w 13"/>
                <a:gd name="T39" fmla="*/ 8 h 16"/>
                <a:gd name="T40" fmla="*/ 1 w 13"/>
                <a:gd name="T41" fmla="*/ 7 h 16"/>
                <a:gd name="T42" fmla="*/ 1 w 13"/>
                <a:gd name="T43" fmla="*/ 6 h 16"/>
                <a:gd name="T44" fmla="*/ 1 w 13"/>
                <a:gd name="T45" fmla="*/ 6 h 16"/>
                <a:gd name="T46" fmla="*/ 2 w 13"/>
                <a:gd name="T47" fmla="*/ 6 h 16"/>
                <a:gd name="T48" fmla="*/ 2 w 13"/>
                <a:gd name="T49" fmla="*/ 5 h 16"/>
                <a:gd name="T50" fmla="*/ 3 w 13"/>
                <a:gd name="T51" fmla="*/ 4 h 16"/>
                <a:gd name="T52" fmla="*/ 3 w 13"/>
                <a:gd name="T53" fmla="*/ 4 h 16"/>
                <a:gd name="T54" fmla="*/ 3 w 13"/>
                <a:gd name="T55" fmla="*/ 4 h 16"/>
                <a:gd name="T56" fmla="*/ 4 w 13"/>
                <a:gd name="T57" fmla="*/ 4 h 16"/>
                <a:gd name="T58" fmla="*/ 4 w 13"/>
                <a:gd name="T59" fmla="*/ 5 h 16"/>
                <a:gd name="T60" fmla="*/ 5 w 13"/>
                <a:gd name="T61" fmla="*/ 5 h 16"/>
                <a:gd name="T62" fmla="*/ 8 w 13"/>
                <a:gd name="T63" fmla="*/ 12 h 16"/>
                <a:gd name="T64" fmla="*/ 8 w 13"/>
                <a:gd name="T65" fmla="*/ 13 h 16"/>
                <a:gd name="T66" fmla="*/ 9 w 13"/>
                <a:gd name="T67" fmla="*/ 13 h 16"/>
                <a:gd name="T68" fmla="*/ 9 w 13"/>
                <a:gd name="T69" fmla="*/ 14 h 16"/>
                <a:gd name="T70" fmla="*/ 8 w 13"/>
                <a:gd name="T71" fmla="*/ 14 h 16"/>
                <a:gd name="T72" fmla="*/ 8 w 13"/>
                <a:gd name="T73" fmla="*/ 15 h 16"/>
                <a:gd name="T74" fmla="*/ 12 w 13"/>
                <a:gd name="T75" fmla="*/ 12 h 16"/>
                <a:gd name="T76" fmla="*/ 11 w 13"/>
                <a:gd name="T77" fmla="*/ 12 h 16"/>
                <a:gd name="T78" fmla="*/ 11 w 13"/>
                <a:gd name="T79" fmla="*/ 12 h 16"/>
                <a:gd name="T80" fmla="*/ 10 w 13"/>
                <a:gd name="T81" fmla="*/ 12 h 16"/>
                <a:gd name="T82" fmla="*/ 10 w 13"/>
                <a:gd name="T83" fmla="*/ 11 h 16"/>
                <a:gd name="T84" fmla="*/ 9 w 13"/>
                <a:gd name="T85" fmla="*/ 11 h 16"/>
                <a:gd name="T86" fmla="*/ 9 w 13"/>
                <a:gd name="T87" fmla="*/ 11 h 16"/>
                <a:gd name="T88" fmla="*/ 6 w 13"/>
                <a:gd name="T89" fmla="*/ 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3" h="16">
                  <a:moveTo>
                    <a:pt x="6" y="4"/>
                  </a:moveTo>
                  <a:lnTo>
                    <a:pt x="6" y="4"/>
                  </a:lnTo>
                  <a:lnTo>
                    <a:pt x="5" y="4"/>
                  </a:lnTo>
                  <a:lnTo>
                    <a:pt x="5" y="4"/>
                  </a:lnTo>
                  <a:lnTo>
                    <a:pt x="5" y="3"/>
                  </a:lnTo>
                  <a:lnTo>
                    <a:pt x="5" y="2"/>
                  </a:lnTo>
                  <a:lnTo>
                    <a:pt x="6" y="2"/>
                  </a:lnTo>
                  <a:lnTo>
                    <a:pt x="7" y="2"/>
                  </a:lnTo>
                  <a:lnTo>
                    <a:pt x="7" y="1"/>
                  </a:lnTo>
                  <a:lnTo>
                    <a:pt x="7" y="1"/>
                  </a:lnTo>
                  <a:lnTo>
                    <a:pt x="8" y="1"/>
                  </a:lnTo>
                  <a:lnTo>
                    <a:pt x="8" y="2"/>
                  </a:lnTo>
                  <a:lnTo>
                    <a:pt x="9" y="2"/>
                  </a:lnTo>
                  <a:lnTo>
                    <a:pt x="9" y="2"/>
                  </a:lnTo>
                  <a:lnTo>
                    <a:pt x="10" y="2"/>
                  </a:lnTo>
                  <a:lnTo>
                    <a:pt x="11" y="2"/>
                  </a:lnTo>
                  <a:lnTo>
                    <a:pt x="8" y="0"/>
                  </a:lnTo>
                  <a:lnTo>
                    <a:pt x="0" y="5"/>
                  </a:lnTo>
                  <a:lnTo>
                    <a:pt x="1" y="9"/>
                  </a:lnTo>
                  <a:lnTo>
                    <a:pt x="1" y="8"/>
                  </a:lnTo>
                  <a:lnTo>
                    <a:pt x="1" y="7"/>
                  </a:lnTo>
                  <a:lnTo>
                    <a:pt x="1" y="6"/>
                  </a:lnTo>
                  <a:lnTo>
                    <a:pt x="1" y="6"/>
                  </a:lnTo>
                  <a:lnTo>
                    <a:pt x="2" y="6"/>
                  </a:lnTo>
                  <a:lnTo>
                    <a:pt x="2" y="5"/>
                  </a:lnTo>
                  <a:lnTo>
                    <a:pt x="3" y="4"/>
                  </a:lnTo>
                  <a:lnTo>
                    <a:pt x="3" y="4"/>
                  </a:lnTo>
                  <a:lnTo>
                    <a:pt x="3" y="4"/>
                  </a:lnTo>
                  <a:lnTo>
                    <a:pt x="4" y="4"/>
                  </a:lnTo>
                  <a:lnTo>
                    <a:pt x="4" y="5"/>
                  </a:lnTo>
                  <a:lnTo>
                    <a:pt x="5" y="5"/>
                  </a:lnTo>
                  <a:lnTo>
                    <a:pt x="8" y="12"/>
                  </a:lnTo>
                  <a:lnTo>
                    <a:pt x="8" y="13"/>
                  </a:lnTo>
                  <a:lnTo>
                    <a:pt x="9" y="13"/>
                  </a:lnTo>
                  <a:lnTo>
                    <a:pt x="9" y="14"/>
                  </a:lnTo>
                  <a:lnTo>
                    <a:pt x="8" y="14"/>
                  </a:lnTo>
                  <a:lnTo>
                    <a:pt x="8" y="15"/>
                  </a:lnTo>
                  <a:lnTo>
                    <a:pt x="12" y="12"/>
                  </a:lnTo>
                  <a:lnTo>
                    <a:pt x="11" y="12"/>
                  </a:lnTo>
                  <a:lnTo>
                    <a:pt x="11" y="12"/>
                  </a:lnTo>
                  <a:lnTo>
                    <a:pt x="10" y="12"/>
                  </a:lnTo>
                  <a:lnTo>
                    <a:pt x="10" y="11"/>
                  </a:lnTo>
                  <a:lnTo>
                    <a:pt x="9" y="11"/>
                  </a:lnTo>
                  <a:lnTo>
                    <a:pt x="9" y="11"/>
                  </a:lnTo>
                  <a:lnTo>
                    <a:pt x="6" y="4"/>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23" name="Freeform 820"/>
            <p:cNvSpPr>
              <a:spLocks/>
            </p:cNvSpPr>
            <p:nvPr/>
          </p:nvSpPr>
          <p:spPr bwMode="auto">
            <a:xfrm>
              <a:off x="1496" y="3813"/>
              <a:ext cx="7" cy="14"/>
            </a:xfrm>
            <a:custGeom>
              <a:avLst/>
              <a:gdLst>
                <a:gd name="T0" fmla="*/ 6 w 7"/>
                <a:gd name="T1" fmla="*/ 7 h 14"/>
                <a:gd name="T2" fmla="*/ 6 w 7"/>
                <a:gd name="T3" fmla="*/ 8 h 14"/>
                <a:gd name="T4" fmla="*/ 6 w 7"/>
                <a:gd name="T5" fmla="*/ 8 h 14"/>
                <a:gd name="T6" fmla="*/ 6 w 7"/>
                <a:gd name="T7" fmla="*/ 9 h 14"/>
                <a:gd name="T8" fmla="*/ 6 w 7"/>
                <a:gd name="T9" fmla="*/ 10 h 14"/>
                <a:gd name="T10" fmla="*/ 6 w 7"/>
                <a:gd name="T11" fmla="*/ 10 h 14"/>
                <a:gd name="T12" fmla="*/ 6 w 7"/>
                <a:gd name="T13" fmla="*/ 11 h 14"/>
                <a:gd name="T14" fmla="*/ 6 w 7"/>
                <a:gd name="T15" fmla="*/ 11 h 14"/>
                <a:gd name="T16" fmla="*/ 6 w 7"/>
                <a:gd name="T17" fmla="*/ 12 h 14"/>
                <a:gd name="T18" fmla="*/ 5 w 7"/>
                <a:gd name="T19" fmla="*/ 12 h 14"/>
                <a:gd name="T20" fmla="*/ 5 w 7"/>
                <a:gd name="T21" fmla="*/ 12 h 14"/>
                <a:gd name="T22" fmla="*/ 4 w 7"/>
                <a:gd name="T23" fmla="*/ 12 h 14"/>
                <a:gd name="T24" fmla="*/ 4 w 7"/>
                <a:gd name="T25" fmla="*/ 13 h 14"/>
                <a:gd name="T26" fmla="*/ 4 w 7"/>
                <a:gd name="T27" fmla="*/ 13 h 14"/>
                <a:gd name="T28" fmla="*/ 3 w 7"/>
                <a:gd name="T29" fmla="*/ 13 h 14"/>
                <a:gd name="T30" fmla="*/ 3 w 7"/>
                <a:gd name="T31" fmla="*/ 12 h 14"/>
                <a:gd name="T32" fmla="*/ 2 w 7"/>
                <a:gd name="T33" fmla="*/ 12 h 14"/>
                <a:gd name="T34" fmla="*/ 2 w 7"/>
                <a:gd name="T35" fmla="*/ 11 h 14"/>
                <a:gd name="T36" fmla="*/ 1 w 7"/>
                <a:gd name="T37" fmla="*/ 10 h 14"/>
                <a:gd name="T38" fmla="*/ 1 w 7"/>
                <a:gd name="T39" fmla="*/ 10 h 14"/>
                <a:gd name="T40" fmla="*/ 1 w 7"/>
                <a:gd name="T41" fmla="*/ 9 h 14"/>
                <a:gd name="T42" fmla="*/ 1 w 7"/>
                <a:gd name="T43" fmla="*/ 8 h 14"/>
                <a:gd name="T44" fmla="*/ 1 w 7"/>
                <a:gd name="T45" fmla="*/ 8 h 14"/>
                <a:gd name="T46" fmla="*/ 1 w 7"/>
                <a:gd name="T47" fmla="*/ 7 h 14"/>
                <a:gd name="T48" fmla="*/ 0 w 7"/>
                <a:gd name="T49" fmla="*/ 7 h 14"/>
                <a:gd name="T50" fmla="*/ 0 w 7"/>
                <a:gd name="T51" fmla="*/ 6 h 14"/>
                <a:gd name="T52" fmla="*/ 0 w 7"/>
                <a:gd name="T53" fmla="*/ 5 h 14"/>
                <a:gd name="T54" fmla="*/ 0 w 7"/>
                <a:gd name="T55" fmla="*/ 5 h 14"/>
                <a:gd name="T56" fmla="*/ 0 w 7"/>
                <a:gd name="T57" fmla="*/ 4 h 14"/>
                <a:gd name="T58" fmla="*/ 0 w 7"/>
                <a:gd name="T59" fmla="*/ 3 h 14"/>
                <a:gd name="T60" fmla="*/ 0 w 7"/>
                <a:gd name="T61" fmla="*/ 3 h 14"/>
                <a:gd name="T62" fmla="*/ 0 w 7"/>
                <a:gd name="T63" fmla="*/ 2 h 14"/>
                <a:gd name="T64" fmla="*/ 1 w 7"/>
                <a:gd name="T65" fmla="*/ 1 h 14"/>
                <a:gd name="T66" fmla="*/ 1 w 7"/>
                <a:gd name="T67" fmla="*/ 1 h 14"/>
                <a:gd name="T68" fmla="*/ 1 w 7"/>
                <a:gd name="T69" fmla="*/ 1 h 14"/>
                <a:gd name="T70" fmla="*/ 2 w 7"/>
                <a:gd name="T71" fmla="*/ 0 h 14"/>
                <a:gd name="T72" fmla="*/ 2 w 7"/>
                <a:gd name="T73" fmla="*/ 0 h 14"/>
                <a:gd name="T74" fmla="*/ 3 w 7"/>
                <a:gd name="T75" fmla="*/ 0 h 14"/>
                <a:gd name="T76" fmla="*/ 3 w 7"/>
                <a:gd name="T77" fmla="*/ 0 h 14"/>
                <a:gd name="T78" fmla="*/ 4 w 7"/>
                <a:gd name="T79" fmla="*/ 1 h 14"/>
                <a:gd name="T80" fmla="*/ 4 w 7"/>
                <a:gd name="T81" fmla="*/ 1 h 14"/>
                <a:gd name="T82" fmla="*/ 5 w 7"/>
                <a:gd name="T83" fmla="*/ 1 h 14"/>
                <a:gd name="T84" fmla="*/ 5 w 7"/>
                <a:gd name="T85" fmla="*/ 2 h 14"/>
                <a:gd name="T86" fmla="*/ 5 w 7"/>
                <a:gd name="T87" fmla="*/ 2 h 14"/>
                <a:gd name="T88" fmla="*/ 5 w 7"/>
                <a:gd name="T89" fmla="*/ 3 h 14"/>
                <a:gd name="T90" fmla="*/ 6 w 7"/>
                <a:gd name="T91" fmla="*/ 3 h 14"/>
                <a:gd name="T92" fmla="*/ 6 w 7"/>
                <a:gd name="T93" fmla="*/ 4 h 14"/>
                <a:gd name="T94" fmla="*/ 6 w 7"/>
                <a:gd name="T95" fmla="*/ 5 h 14"/>
                <a:gd name="T96" fmla="*/ 6 w 7"/>
                <a:gd name="T97" fmla="*/ 7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 h="14">
                  <a:moveTo>
                    <a:pt x="6" y="7"/>
                  </a:moveTo>
                  <a:lnTo>
                    <a:pt x="6" y="8"/>
                  </a:lnTo>
                  <a:lnTo>
                    <a:pt x="6" y="8"/>
                  </a:lnTo>
                  <a:lnTo>
                    <a:pt x="6" y="9"/>
                  </a:lnTo>
                  <a:lnTo>
                    <a:pt x="6" y="10"/>
                  </a:lnTo>
                  <a:lnTo>
                    <a:pt x="6" y="10"/>
                  </a:lnTo>
                  <a:lnTo>
                    <a:pt x="6" y="11"/>
                  </a:lnTo>
                  <a:lnTo>
                    <a:pt x="6" y="11"/>
                  </a:lnTo>
                  <a:lnTo>
                    <a:pt x="6" y="12"/>
                  </a:lnTo>
                  <a:lnTo>
                    <a:pt x="5" y="12"/>
                  </a:lnTo>
                  <a:lnTo>
                    <a:pt x="5" y="12"/>
                  </a:lnTo>
                  <a:lnTo>
                    <a:pt x="4" y="12"/>
                  </a:lnTo>
                  <a:lnTo>
                    <a:pt x="4" y="13"/>
                  </a:lnTo>
                  <a:lnTo>
                    <a:pt x="4" y="13"/>
                  </a:lnTo>
                  <a:lnTo>
                    <a:pt x="3" y="13"/>
                  </a:lnTo>
                  <a:lnTo>
                    <a:pt x="3" y="12"/>
                  </a:lnTo>
                  <a:lnTo>
                    <a:pt x="2" y="12"/>
                  </a:lnTo>
                  <a:lnTo>
                    <a:pt x="2" y="11"/>
                  </a:lnTo>
                  <a:lnTo>
                    <a:pt x="1" y="10"/>
                  </a:lnTo>
                  <a:lnTo>
                    <a:pt x="1" y="10"/>
                  </a:lnTo>
                  <a:lnTo>
                    <a:pt x="1" y="9"/>
                  </a:lnTo>
                  <a:lnTo>
                    <a:pt x="1" y="8"/>
                  </a:lnTo>
                  <a:lnTo>
                    <a:pt x="1" y="8"/>
                  </a:lnTo>
                  <a:lnTo>
                    <a:pt x="1" y="7"/>
                  </a:lnTo>
                  <a:lnTo>
                    <a:pt x="0" y="7"/>
                  </a:lnTo>
                  <a:lnTo>
                    <a:pt x="0" y="6"/>
                  </a:lnTo>
                  <a:lnTo>
                    <a:pt x="0" y="5"/>
                  </a:lnTo>
                  <a:lnTo>
                    <a:pt x="0" y="5"/>
                  </a:lnTo>
                  <a:lnTo>
                    <a:pt x="0" y="4"/>
                  </a:lnTo>
                  <a:lnTo>
                    <a:pt x="0" y="3"/>
                  </a:lnTo>
                  <a:lnTo>
                    <a:pt x="0" y="3"/>
                  </a:lnTo>
                  <a:lnTo>
                    <a:pt x="0" y="2"/>
                  </a:lnTo>
                  <a:lnTo>
                    <a:pt x="1" y="1"/>
                  </a:lnTo>
                  <a:lnTo>
                    <a:pt x="1" y="1"/>
                  </a:lnTo>
                  <a:lnTo>
                    <a:pt x="1" y="1"/>
                  </a:lnTo>
                  <a:lnTo>
                    <a:pt x="2" y="0"/>
                  </a:lnTo>
                  <a:lnTo>
                    <a:pt x="2" y="0"/>
                  </a:lnTo>
                  <a:lnTo>
                    <a:pt x="3" y="0"/>
                  </a:lnTo>
                  <a:lnTo>
                    <a:pt x="3" y="0"/>
                  </a:lnTo>
                  <a:lnTo>
                    <a:pt x="4" y="1"/>
                  </a:lnTo>
                  <a:lnTo>
                    <a:pt x="4" y="1"/>
                  </a:lnTo>
                  <a:lnTo>
                    <a:pt x="5" y="1"/>
                  </a:lnTo>
                  <a:lnTo>
                    <a:pt x="5" y="2"/>
                  </a:lnTo>
                  <a:lnTo>
                    <a:pt x="5" y="2"/>
                  </a:lnTo>
                  <a:lnTo>
                    <a:pt x="5" y="3"/>
                  </a:lnTo>
                  <a:lnTo>
                    <a:pt x="6" y="3"/>
                  </a:lnTo>
                  <a:lnTo>
                    <a:pt x="6" y="4"/>
                  </a:lnTo>
                  <a:lnTo>
                    <a:pt x="6" y="5"/>
                  </a:lnTo>
                  <a:lnTo>
                    <a:pt x="6" y="7"/>
                  </a:lnTo>
                </a:path>
              </a:pathLst>
            </a:custGeom>
            <a:solidFill>
              <a:srgbClr val="B2B2B2"/>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Tree>
    <p:extLst>
      <p:ext uri="{BB962C8B-B14F-4D97-AF65-F5344CB8AC3E}">
        <p14:creationId xmlns:p14="http://schemas.microsoft.com/office/powerpoint/2010/main" val="38341249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latin typeface="Arial" panose="020B0604020202020204" pitchFamily="34" charset="0"/>
              </a:rPr>
              <a:t>Visualizing Discrete Probability Distributions</a:t>
            </a:r>
            <a:endParaRPr lang="en-US" dirty="0"/>
          </a:p>
        </p:txBody>
      </p:sp>
      <p:sp>
        <p:nvSpPr>
          <p:cNvPr id="4" name="Footer Placeholder 3"/>
          <p:cNvSpPr>
            <a:spLocks noGrp="1"/>
          </p:cNvSpPr>
          <p:nvPr>
            <p:ph type="ftr" sz="quarter" idx="11"/>
          </p:nvPr>
        </p:nvSpPr>
        <p:spPr/>
        <p:txBody>
          <a:bodyPr/>
          <a:lstStyle/>
          <a:p>
            <a:r>
              <a:rPr lang="en-US">
                <a:solidFill>
                  <a:prstClr val="black">
                    <a:tint val="75000"/>
                  </a:prstClr>
                </a:solidFill>
              </a:rPr>
              <a:t>Random Graph</a:t>
            </a:r>
          </a:p>
        </p:txBody>
      </p:sp>
      <p:sp>
        <p:nvSpPr>
          <p:cNvPr id="5" name="Slide Number Placeholder 4"/>
          <p:cNvSpPr>
            <a:spLocks noGrp="1"/>
          </p:cNvSpPr>
          <p:nvPr>
            <p:ph type="sldNum" sz="quarter" idx="12"/>
          </p:nvPr>
        </p:nvSpPr>
        <p:spPr/>
        <p:txBody>
          <a:bodyPr/>
          <a:lstStyle/>
          <a:p>
            <a:fld id="{7A40C488-C8CC-47D5-8871-7D5F905AB6AC}" type="slidenum">
              <a:rPr lang="en-US" smtClean="0">
                <a:solidFill>
                  <a:prstClr val="black">
                    <a:tint val="75000"/>
                  </a:prstClr>
                </a:solidFill>
              </a:rPr>
              <a:pPr/>
              <a:t>18</a:t>
            </a:fld>
            <a:endParaRPr lang="en-US">
              <a:solidFill>
                <a:prstClr val="black">
                  <a:tint val="75000"/>
                </a:prstClr>
              </a:solidFill>
            </a:endParaRPr>
          </a:p>
        </p:txBody>
      </p:sp>
      <p:sp>
        <p:nvSpPr>
          <p:cNvPr id="6" name="Rectangle 3"/>
          <p:cNvSpPr>
            <a:spLocks noChangeArrowheads="1"/>
          </p:cNvSpPr>
          <p:nvPr/>
        </p:nvSpPr>
        <p:spPr bwMode="auto">
          <a:xfrm>
            <a:off x="6324601" y="5003800"/>
            <a:ext cx="3802063" cy="787400"/>
          </a:xfrm>
          <a:prstGeom prst="rect">
            <a:avLst/>
          </a:prstGeom>
          <a:solidFill>
            <a:srgbClr val="FFF1CE"/>
          </a:solidFill>
          <a:ln w="12700">
            <a:solidFill>
              <a:srgbClr val="E9F05A"/>
            </a:solidFill>
            <a:miter lim="800000"/>
            <a:headEnd/>
            <a:tailEnd/>
          </a:ln>
          <a:effectLst>
            <a:prstShdw prst="shdw17" dist="17961" dir="2700000">
              <a:srgbClr val="E9F05A">
                <a:gamma/>
                <a:shade val="60000"/>
                <a:invGamma/>
              </a:srgbClr>
            </a:prstShdw>
          </a:effectLst>
        </p:spPr>
        <p:txBody>
          <a:bodyPr wrap="none" anchor="ctr"/>
          <a:lstStyle/>
          <a:p>
            <a:endParaRPr lang="en-US"/>
          </a:p>
        </p:txBody>
      </p:sp>
      <p:sp>
        <p:nvSpPr>
          <p:cNvPr id="7" name="Rectangle 4"/>
          <p:cNvSpPr>
            <a:spLocks noChangeArrowheads="1"/>
          </p:cNvSpPr>
          <p:nvPr/>
        </p:nvSpPr>
        <p:spPr bwMode="auto">
          <a:xfrm>
            <a:off x="6745289" y="2217739"/>
            <a:ext cx="2998787" cy="1736725"/>
          </a:xfrm>
          <a:prstGeom prst="rect">
            <a:avLst/>
          </a:prstGeom>
          <a:solidFill>
            <a:srgbClr val="FFF1CE"/>
          </a:solidFill>
          <a:ln w="12700">
            <a:solidFill>
              <a:srgbClr val="E9F05A"/>
            </a:solidFill>
            <a:miter lim="800000"/>
            <a:headEnd/>
            <a:tailEnd/>
          </a:ln>
          <a:effectLst>
            <a:prstShdw prst="shdw17" dist="17961" dir="2700000">
              <a:srgbClr val="E9F05A">
                <a:gamma/>
                <a:shade val="60000"/>
                <a:invGamma/>
              </a:srgbClr>
            </a:prstShdw>
          </a:effectLst>
        </p:spPr>
        <p:txBody>
          <a:bodyPr wrap="none" anchor="ctr"/>
          <a:lstStyle/>
          <a:p>
            <a:endParaRPr lang="en-US"/>
          </a:p>
        </p:txBody>
      </p:sp>
      <p:sp>
        <p:nvSpPr>
          <p:cNvPr id="8" name="Rectangle 7"/>
          <p:cNvSpPr>
            <a:spLocks noChangeArrowheads="1"/>
          </p:cNvSpPr>
          <p:nvPr/>
        </p:nvSpPr>
        <p:spPr bwMode="auto">
          <a:xfrm>
            <a:off x="2133600" y="1754189"/>
            <a:ext cx="3733800" cy="366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ctr" eaLnBrk="0" hangingPunct="0"/>
            <a:r>
              <a:rPr lang="en-US" b="1"/>
              <a:t>Listing</a:t>
            </a:r>
          </a:p>
        </p:txBody>
      </p:sp>
      <p:sp>
        <p:nvSpPr>
          <p:cNvPr id="9" name="Rectangle 8"/>
          <p:cNvSpPr>
            <a:spLocks noChangeArrowheads="1"/>
          </p:cNvSpPr>
          <p:nvPr/>
        </p:nvSpPr>
        <p:spPr bwMode="auto">
          <a:xfrm>
            <a:off x="7278689" y="1754189"/>
            <a:ext cx="2054225" cy="366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ctr" eaLnBrk="0" hangingPunct="0"/>
            <a:r>
              <a:rPr lang="en-US" b="1"/>
              <a:t>Table</a:t>
            </a:r>
          </a:p>
        </p:txBody>
      </p:sp>
      <p:sp>
        <p:nvSpPr>
          <p:cNvPr id="10" name="Rectangle 10"/>
          <p:cNvSpPr>
            <a:spLocks noChangeArrowheads="1"/>
          </p:cNvSpPr>
          <p:nvPr/>
        </p:nvSpPr>
        <p:spPr bwMode="auto">
          <a:xfrm>
            <a:off x="7315201" y="4495801"/>
            <a:ext cx="2054225" cy="366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ctr" eaLnBrk="0" hangingPunct="0"/>
            <a:r>
              <a:rPr lang="en-US" b="1"/>
              <a:t>Formula</a:t>
            </a:r>
          </a:p>
        </p:txBody>
      </p:sp>
      <p:sp>
        <p:nvSpPr>
          <p:cNvPr id="11" name="Rectangle 13"/>
          <p:cNvSpPr>
            <a:spLocks noChangeArrowheads="1"/>
          </p:cNvSpPr>
          <p:nvPr/>
        </p:nvSpPr>
        <p:spPr bwMode="auto">
          <a:xfrm>
            <a:off x="6832601" y="2362200"/>
            <a:ext cx="797463" cy="3821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spcBef>
                <a:spcPct val="0"/>
              </a:spcBef>
            </a:pPr>
            <a:r>
              <a:rPr lang="en-US" sz="1900" b="1"/>
              <a:t># Tails</a:t>
            </a:r>
          </a:p>
        </p:txBody>
      </p:sp>
      <p:sp>
        <p:nvSpPr>
          <p:cNvPr id="12" name="Rectangle 14"/>
          <p:cNvSpPr>
            <a:spLocks noChangeArrowheads="1"/>
          </p:cNvSpPr>
          <p:nvPr/>
        </p:nvSpPr>
        <p:spPr bwMode="auto">
          <a:xfrm>
            <a:off x="8031163" y="2174875"/>
            <a:ext cx="522580" cy="3821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spcBef>
                <a:spcPct val="0"/>
              </a:spcBef>
            </a:pPr>
            <a:r>
              <a:rPr lang="en-US" sz="1900" b="1"/>
              <a:t>f(</a:t>
            </a:r>
            <a:r>
              <a:rPr lang="en-US" sz="1900" b="1" i="1"/>
              <a:t>x</a:t>
            </a:r>
            <a:r>
              <a:rPr lang="en-US" sz="1900" b="1"/>
              <a:t>)</a:t>
            </a:r>
          </a:p>
        </p:txBody>
      </p:sp>
      <p:sp>
        <p:nvSpPr>
          <p:cNvPr id="13" name="Rectangle 16"/>
          <p:cNvSpPr>
            <a:spLocks noChangeArrowheads="1"/>
          </p:cNvSpPr>
          <p:nvPr/>
        </p:nvSpPr>
        <p:spPr bwMode="auto">
          <a:xfrm>
            <a:off x="7907339" y="2455863"/>
            <a:ext cx="788037" cy="3821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spcBef>
                <a:spcPct val="0"/>
              </a:spcBef>
            </a:pPr>
            <a:r>
              <a:rPr lang="en-US" sz="1900" b="1"/>
              <a:t>Count</a:t>
            </a:r>
          </a:p>
        </p:txBody>
      </p:sp>
      <p:sp>
        <p:nvSpPr>
          <p:cNvPr id="14" name="Rectangle 17"/>
          <p:cNvSpPr>
            <a:spLocks noChangeArrowheads="1"/>
          </p:cNvSpPr>
          <p:nvPr/>
        </p:nvSpPr>
        <p:spPr bwMode="auto">
          <a:xfrm>
            <a:off x="9007475" y="2289175"/>
            <a:ext cx="577082" cy="3821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spcBef>
                <a:spcPct val="0"/>
              </a:spcBef>
            </a:pPr>
            <a:r>
              <a:rPr lang="en-US" sz="1900" b="1"/>
              <a:t>p(</a:t>
            </a:r>
            <a:r>
              <a:rPr lang="en-US" sz="1900" b="1" i="1"/>
              <a:t>x</a:t>
            </a:r>
            <a:r>
              <a:rPr lang="en-US" sz="1900" b="1"/>
              <a:t>)</a:t>
            </a:r>
          </a:p>
        </p:txBody>
      </p:sp>
      <p:sp>
        <p:nvSpPr>
          <p:cNvPr id="15" name="Rectangle 31"/>
          <p:cNvSpPr>
            <a:spLocks noChangeArrowheads="1"/>
          </p:cNvSpPr>
          <p:nvPr/>
        </p:nvSpPr>
        <p:spPr bwMode="auto">
          <a:xfrm>
            <a:off x="7127876" y="2776538"/>
            <a:ext cx="325411" cy="428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spcBef>
                <a:spcPct val="0"/>
              </a:spcBef>
            </a:pPr>
            <a:r>
              <a:rPr lang="en-US" sz="2200" b="1"/>
              <a:t>0</a:t>
            </a:r>
          </a:p>
        </p:txBody>
      </p:sp>
      <p:sp>
        <p:nvSpPr>
          <p:cNvPr id="16" name="Rectangle 32"/>
          <p:cNvSpPr>
            <a:spLocks noChangeArrowheads="1"/>
          </p:cNvSpPr>
          <p:nvPr/>
        </p:nvSpPr>
        <p:spPr bwMode="auto">
          <a:xfrm>
            <a:off x="8174039" y="2776538"/>
            <a:ext cx="325411" cy="428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spcBef>
                <a:spcPct val="0"/>
              </a:spcBef>
            </a:pPr>
            <a:r>
              <a:rPr lang="en-US" sz="2200" b="1"/>
              <a:t>1</a:t>
            </a:r>
          </a:p>
        </p:txBody>
      </p:sp>
      <p:sp>
        <p:nvSpPr>
          <p:cNvPr id="17" name="Rectangle 33"/>
          <p:cNvSpPr>
            <a:spLocks noChangeArrowheads="1"/>
          </p:cNvSpPr>
          <p:nvPr/>
        </p:nvSpPr>
        <p:spPr bwMode="auto">
          <a:xfrm>
            <a:off x="9039225" y="2776538"/>
            <a:ext cx="543420" cy="428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spcBef>
                <a:spcPct val="0"/>
              </a:spcBef>
            </a:pPr>
            <a:r>
              <a:rPr lang="en-US" sz="2200" b="1"/>
              <a:t>.25</a:t>
            </a:r>
          </a:p>
        </p:txBody>
      </p:sp>
      <p:sp>
        <p:nvSpPr>
          <p:cNvPr id="18" name="Rectangle 41"/>
          <p:cNvSpPr>
            <a:spLocks noChangeArrowheads="1"/>
          </p:cNvSpPr>
          <p:nvPr/>
        </p:nvSpPr>
        <p:spPr bwMode="auto">
          <a:xfrm>
            <a:off x="7127876" y="3119438"/>
            <a:ext cx="325411" cy="428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spcBef>
                <a:spcPct val="0"/>
              </a:spcBef>
            </a:pPr>
            <a:r>
              <a:rPr lang="en-US" sz="2200" b="1"/>
              <a:t>1</a:t>
            </a:r>
          </a:p>
        </p:txBody>
      </p:sp>
      <p:sp>
        <p:nvSpPr>
          <p:cNvPr id="19" name="Rectangle 42"/>
          <p:cNvSpPr>
            <a:spLocks noChangeArrowheads="1"/>
          </p:cNvSpPr>
          <p:nvPr/>
        </p:nvSpPr>
        <p:spPr bwMode="auto">
          <a:xfrm>
            <a:off x="8174039" y="3119438"/>
            <a:ext cx="325411" cy="428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spcBef>
                <a:spcPct val="0"/>
              </a:spcBef>
            </a:pPr>
            <a:r>
              <a:rPr lang="en-US" sz="2200" b="1"/>
              <a:t>2</a:t>
            </a:r>
          </a:p>
        </p:txBody>
      </p:sp>
      <p:sp>
        <p:nvSpPr>
          <p:cNvPr id="20" name="Rectangle 43"/>
          <p:cNvSpPr>
            <a:spLocks noChangeArrowheads="1"/>
          </p:cNvSpPr>
          <p:nvPr/>
        </p:nvSpPr>
        <p:spPr bwMode="auto">
          <a:xfrm>
            <a:off x="9039225" y="3119438"/>
            <a:ext cx="543420" cy="428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spcBef>
                <a:spcPct val="0"/>
              </a:spcBef>
            </a:pPr>
            <a:r>
              <a:rPr lang="en-US" sz="2200" b="1"/>
              <a:t>.50</a:t>
            </a:r>
          </a:p>
        </p:txBody>
      </p:sp>
      <p:sp>
        <p:nvSpPr>
          <p:cNvPr id="21" name="Rectangle 51"/>
          <p:cNvSpPr>
            <a:spLocks noChangeArrowheads="1"/>
          </p:cNvSpPr>
          <p:nvPr/>
        </p:nvSpPr>
        <p:spPr bwMode="auto">
          <a:xfrm>
            <a:off x="7127876" y="3462338"/>
            <a:ext cx="325411" cy="428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spcBef>
                <a:spcPct val="0"/>
              </a:spcBef>
            </a:pPr>
            <a:r>
              <a:rPr lang="en-US" sz="2200" b="1"/>
              <a:t>2</a:t>
            </a:r>
          </a:p>
        </p:txBody>
      </p:sp>
      <p:sp>
        <p:nvSpPr>
          <p:cNvPr id="22" name="Rectangle 52"/>
          <p:cNvSpPr>
            <a:spLocks noChangeArrowheads="1"/>
          </p:cNvSpPr>
          <p:nvPr/>
        </p:nvSpPr>
        <p:spPr bwMode="auto">
          <a:xfrm>
            <a:off x="8174039" y="3462338"/>
            <a:ext cx="325411" cy="428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spcBef>
                <a:spcPct val="0"/>
              </a:spcBef>
            </a:pPr>
            <a:r>
              <a:rPr lang="en-US" sz="2200" b="1"/>
              <a:t>1</a:t>
            </a:r>
          </a:p>
        </p:txBody>
      </p:sp>
      <p:sp>
        <p:nvSpPr>
          <p:cNvPr id="23" name="Rectangle 53"/>
          <p:cNvSpPr>
            <a:spLocks noChangeArrowheads="1"/>
          </p:cNvSpPr>
          <p:nvPr/>
        </p:nvSpPr>
        <p:spPr bwMode="auto">
          <a:xfrm>
            <a:off x="9039225" y="3462338"/>
            <a:ext cx="543420" cy="428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spcBef>
                <a:spcPct val="0"/>
              </a:spcBef>
            </a:pPr>
            <a:r>
              <a:rPr lang="en-US" sz="2200" b="1"/>
              <a:t>.25</a:t>
            </a:r>
          </a:p>
        </p:txBody>
      </p:sp>
      <p:sp>
        <p:nvSpPr>
          <p:cNvPr id="24" name="Line 54"/>
          <p:cNvSpPr>
            <a:spLocks noChangeShapeType="1"/>
          </p:cNvSpPr>
          <p:nvPr/>
        </p:nvSpPr>
        <p:spPr bwMode="auto">
          <a:xfrm>
            <a:off x="7312026" y="5326063"/>
            <a:ext cx="1216025"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 name="Rectangle 55"/>
          <p:cNvSpPr>
            <a:spLocks noChangeArrowheads="1"/>
          </p:cNvSpPr>
          <p:nvPr/>
        </p:nvSpPr>
        <p:spPr bwMode="auto">
          <a:xfrm>
            <a:off x="6308726" y="5102225"/>
            <a:ext cx="331823" cy="428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spcBef>
                <a:spcPct val="0"/>
              </a:spcBef>
            </a:pPr>
            <a:r>
              <a:rPr lang="en-US" sz="2200" b="1" i="1"/>
              <a:t>p</a:t>
            </a:r>
          </a:p>
        </p:txBody>
      </p:sp>
      <p:sp>
        <p:nvSpPr>
          <p:cNvPr id="26" name="Rectangle 56"/>
          <p:cNvSpPr>
            <a:spLocks noChangeArrowheads="1"/>
          </p:cNvSpPr>
          <p:nvPr/>
        </p:nvSpPr>
        <p:spPr bwMode="auto">
          <a:xfrm>
            <a:off x="6605589" y="5102225"/>
            <a:ext cx="312587" cy="428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spcBef>
                <a:spcPct val="0"/>
              </a:spcBef>
            </a:pPr>
            <a:r>
              <a:rPr lang="en-US" sz="2200" b="1" i="1"/>
              <a:t>x</a:t>
            </a:r>
          </a:p>
        </p:txBody>
      </p:sp>
      <p:sp>
        <p:nvSpPr>
          <p:cNvPr id="27" name="Rectangle 57"/>
          <p:cNvSpPr>
            <a:spLocks noChangeArrowheads="1"/>
          </p:cNvSpPr>
          <p:nvPr/>
        </p:nvSpPr>
        <p:spPr bwMode="auto">
          <a:xfrm>
            <a:off x="7696201" y="4919663"/>
            <a:ext cx="331823" cy="428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spcBef>
                <a:spcPct val="0"/>
              </a:spcBef>
            </a:pPr>
            <a:r>
              <a:rPr lang="en-US" sz="2200" b="1" i="1"/>
              <a:t>n</a:t>
            </a:r>
          </a:p>
        </p:txBody>
      </p:sp>
      <p:sp>
        <p:nvSpPr>
          <p:cNvPr id="28" name="Rectangle 59"/>
          <p:cNvSpPr>
            <a:spLocks noChangeArrowheads="1"/>
          </p:cNvSpPr>
          <p:nvPr/>
        </p:nvSpPr>
        <p:spPr bwMode="auto">
          <a:xfrm>
            <a:off x="7239001" y="5287963"/>
            <a:ext cx="1219887" cy="428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spcBef>
                <a:spcPct val="0"/>
              </a:spcBef>
            </a:pPr>
            <a:r>
              <a:rPr lang="en-US" sz="2200" b="1" i="1"/>
              <a:t>x!(n – x)!</a:t>
            </a:r>
          </a:p>
        </p:txBody>
      </p:sp>
      <p:sp>
        <p:nvSpPr>
          <p:cNvPr id="29" name="Rectangle 66"/>
          <p:cNvSpPr>
            <a:spLocks noChangeArrowheads="1"/>
          </p:cNvSpPr>
          <p:nvPr/>
        </p:nvSpPr>
        <p:spPr bwMode="auto">
          <a:xfrm>
            <a:off x="6500814" y="5102225"/>
            <a:ext cx="270909" cy="428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spcBef>
                <a:spcPct val="0"/>
              </a:spcBef>
            </a:pPr>
            <a:r>
              <a:rPr lang="en-US" sz="2200" b="1"/>
              <a:t>(</a:t>
            </a:r>
          </a:p>
        </p:txBody>
      </p:sp>
      <p:sp>
        <p:nvSpPr>
          <p:cNvPr id="30" name="Rectangle 67"/>
          <p:cNvSpPr>
            <a:spLocks noChangeArrowheads="1"/>
          </p:cNvSpPr>
          <p:nvPr/>
        </p:nvSpPr>
        <p:spPr bwMode="auto">
          <a:xfrm>
            <a:off x="6762751" y="5102225"/>
            <a:ext cx="270909" cy="428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spcBef>
                <a:spcPct val="0"/>
              </a:spcBef>
            </a:pPr>
            <a:r>
              <a:rPr lang="en-US" sz="2200" b="1"/>
              <a:t>)</a:t>
            </a:r>
          </a:p>
        </p:txBody>
      </p:sp>
      <p:sp>
        <p:nvSpPr>
          <p:cNvPr id="31" name="Rectangle 68"/>
          <p:cNvSpPr>
            <a:spLocks noChangeArrowheads="1"/>
          </p:cNvSpPr>
          <p:nvPr/>
        </p:nvSpPr>
        <p:spPr bwMode="auto">
          <a:xfrm>
            <a:off x="7893051" y="4919663"/>
            <a:ext cx="274115" cy="428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spcBef>
                <a:spcPct val="0"/>
              </a:spcBef>
            </a:pPr>
            <a:r>
              <a:rPr lang="en-US" sz="2200" b="1"/>
              <a:t>!</a:t>
            </a:r>
          </a:p>
        </p:txBody>
      </p:sp>
      <p:sp>
        <p:nvSpPr>
          <p:cNvPr id="32" name="Rectangle 75"/>
          <p:cNvSpPr>
            <a:spLocks noChangeArrowheads="1"/>
          </p:cNvSpPr>
          <p:nvPr/>
        </p:nvSpPr>
        <p:spPr bwMode="auto">
          <a:xfrm>
            <a:off x="6953250" y="5102225"/>
            <a:ext cx="323808" cy="428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spcBef>
                <a:spcPct val="0"/>
              </a:spcBef>
            </a:pPr>
            <a:r>
              <a:rPr lang="en-US" sz="2200" b="1"/>
              <a:t>=</a:t>
            </a:r>
          </a:p>
        </p:txBody>
      </p:sp>
      <p:sp>
        <p:nvSpPr>
          <p:cNvPr id="33" name="Rectangle 79"/>
          <p:cNvSpPr>
            <a:spLocks noChangeArrowheads="1"/>
          </p:cNvSpPr>
          <p:nvPr/>
        </p:nvSpPr>
        <p:spPr bwMode="auto">
          <a:xfrm>
            <a:off x="8504238" y="5105400"/>
            <a:ext cx="1905000" cy="428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eaLnBrk="0" hangingPunct="0">
              <a:spcBef>
                <a:spcPct val="0"/>
              </a:spcBef>
            </a:pPr>
            <a:r>
              <a:rPr lang="en-US" sz="2200" b="1" i="1"/>
              <a:t>p</a:t>
            </a:r>
            <a:r>
              <a:rPr lang="en-US" sz="2200" b="1" i="1" baseline="30000"/>
              <a:t>x</a:t>
            </a:r>
            <a:r>
              <a:rPr lang="en-US" sz="2200" b="1" i="1"/>
              <a:t>(</a:t>
            </a:r>
            <a:r>
              <a:rPr lang="en-US" sz="2200" b="1"/>
              <a:t>1</a:t>
            </a:r>
            <a:r>
              <a:rPr lang="en-US" sz="2200" b="1" i="1"/>
              <a:t> – p)</a:t>
            </a:r>
            <a:r>
              <a:rPr lang="en-US" sz="2200" b="1" i="1" baseline="30000"/>
              <a:t>n – x</a:t>
            </a:r>
          </a:p>
        </p:txBody>
      </p:sp>
      <p:sp>
        <p:nvSpPr>
          <p:cNvPr id="34" name="Rectangle 2"/>
          <p:cNvSpPr>
            <a:spLocks noChangeArrowheads="1"/>
          </p:cNvSpPr>
          <p:nvPr/>
        </p:nvSpPr>
        <p:spPr bwMode="auto">
          <a:xfrm>
            <a:off x="2192338" y="3789364"/>
            <a:ext cx="3802062" cy="2001837"/>
          </a:xfrm>
          <a:prstGeom prst="rect">
            <a:avLst/>
          </a:prstGeom>
          <a:solidFill>
            <a:srgbClr val="FFF1CE"/>
          </a:solidFill>
          <a:ln w="12700">
            <a:solidFill>
              <a:srgbClr val="E9F05A"/>
            </a:solidFill>
            <a:miter lim="800000"/>
            <a:headEnd/>
            <a:tailEnd/>
          </a:ln>
          <a:effectLst>
            <a:prstShdw prst="shdw17" dist="17961" dir="2700000">
              <a:srgbClr val="E9F05A">
                <a:gamma/>
                <a:shade val="60000"/>
                <a:invGamma/>
              </a:srgbClr>
            </a:prstShdw>
          </a:effectLst>
        </p:spPr>
        <p:txBody>
          <a:bodyPr wrap="none" anchor="ctr"/>
          <a:lstStyle/>
          <a:p>
            <a:endParaRPr lang="en-US"/>
          </a:p>
        </p:txBody>
      </p:sp>
      <p:sp>
        <p:nvSpPr>
          <p:cNvPr id="35" name="Rectangle 9"/>
          <p:cNvSpPr>
            <a:spLocks noChangeArrowheads="1"/>
          </p:cNvSpPr>
          <p:nvPr/>
        </p:nvSpPr>
        <p:spPr bwMode="auto">
          <a:xfrm>
            <a:off x="3124201" y="3276601"/>
            <a:ext cx="2054225" cy="366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ctr" eaLnBrk="0" hangingPunct="0"/>
            <a:r>
              <a:rPr lang="en-US" b="1"/>
              <a:t>Graph</a:t>
            </a:r>
          </a:p>
        </p:txBody>
      </p:sp>
      <p:sp>
        <p:nvSpPr>
          <p:cNvPr id="36" name="Line 80"/>
          <p:cNvSpPr>
            <a:spLocks noChangeShapeType="1"/>
          </p:cNvSpPr>
          <p:nvPr/>
        </p:nvSpPr>
        <p:spPr bwMode="auto">
          <a:xfrm>
            <a:off x="2789239" y="4743450"/>
            <a:ext cx="2873375" cy="0"/>
          </a:xfrm>
          <a:prstGeom prst="line">
            <a:avLst/>
          </a:prstGeom>
          <a:noFill/>
          <a:ln w="127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 name="Freeform 82"/>
          <p:cNvSpPr>
            <a:spLocks/>
          </p:cNvSpPr>
          <p:nvPr/>
        </p:nvSpPr>
        <p:spPr bwMode="auto">
          <a:xfrm>
            <a:off x="2782888" y="4743450"/>
            <a:ext cx="963612" cy="458788"/>
          </a:xfrm>
          <a:custGeom>
            <a:avLst/>
            <a:gdLst>
              <a:gd name="T0" fmla="*/ 0 w 607"/>
              <a:gd name="T1" fmla="*/ 0 h 289"/>
              <a:gd name="T2" fmla="*/ 606 w 607"/>
              <a:gd name="T3" fmla="*/ 0 h 289"/>
              <a:gd name="T4" fmla="*/ 606 w 607"/>
              <a:gd name="T5" fmla="*/ 288 h 289"/>
              <a:gd name="T6" fmla="*/ 0 w 607"/>
              <a:gd name="T7" fmla="*/ 288 h 289"/>
              <a:gd name="T8" fmla="*/ 0 w 607"/>
              <a:gd name="T9" fmla="*/ 0 h 289"/>
            </a:gdLst>
            <a:ahLst/>
            <a:cxnLst>
              <a:cxn ang="0">
                <a:pos x="T0" y="T1"/>
              </a:cxn>
              <a:cxn ang="0">
                <a:pos x="T2" y="T3"/>
              </a:cxn>
              <a:cxn ang="0">
                <a:pos x="T4" y="T5"/>
              </a:cxn>
              <a:cxn ang="0">
                <a:pos x="T6" y="T7"/>
              </a:cxn>
              <a:cxn ang="0">
                <a:pos x="T8" y="T9"/>
              </a:cxn>
            </a:cxnLst>
            <a:rect l="0" t="0" r="r" b="b"/>
            <a:pathLst>
              <a:path w="607" h="289">
                <a:moveTo>
                  <a:pt x="0" y="0"/>
                </a:moveTo>
                <a:lnTo>
                  <a:pt x="606" y="0"/>
                </a:lnTo>
                <a:lnTo>
                  <a:pt x="606" y="288"/>
                </a:lnTo>
                <a:lnTo>
                  <a:pt x="0" y="288"/>
                </a:lnTo>
                <a:lnTo>
                  <a:pt x="0" y="0"/>
                </a:lnTo>
              </a:path>
            </a:pathLst>
          </a:custGeom>
          <a:gradFill rotWithShape="1">
            <a:gsLst>
              <a:gs pos="0">
                <a:srgbClr val="C3ABD1"/>
              </a:gs>
              <a:gs pos="100000">
                <a:srgbClr val="A47FB9"/>
              </a:gs>
            </a:gsLst>
            <a:lin ang="5400000" scaled="1"/>
          </a:gra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8" name="Freeform 83"/>
          <p:cNvSpPr>
            <a:spLocks/>
          </p:cNvSpPr>
          <p:nvPr/>
        </p:nvSpPr>
        <p:spPr bwMode="auto">
          <a:xfrm>
            <a:off x="3744913" y="4287838"/>
            <a:ext cx="963612" cy="914400"/>
          </a:xfrm>
          <a:custGeom>
            <a:avLst/>
            <a:gdLst>
              <a:gd name="T0" fmla="*/ 0 w 607"/>
              <a:gd name="T1" fmla="*/ 0 h 576"/>
              <a:gd name="T2" fmla="*/ 606 w 607"/>
              <a:gd name="T3" fmla="*/ 0 h 576"/>
              <a:gd name="T4" fmla="*/ 606 w 607"/>
              <a:gd name="T5" fmla="*/ 575 h 576"/>
              <a:gd name="T6" fmla="*/ 0 w 607"/>
              <a:gd name="T7" fmla="*/ 575 h 576"/>
              <a:gd name="T8" fmla="*/ 0 w 607"/>
              <a:gd name="T9" fmla="*/ 0 h 576"/>
            </a:gdLst>
            <a:ahLst/>
            <a:cxnLst>
              <a:cxn ang="0">
                <a:pos x="T0" y="T1"/>
              </a:cxn>
              <a:cxn ang="0">
                <a:pos x="T2" y="T3"/>
              </a:cxn>
              <a:cxn ang="0">
                <a:pos x="T4" y="T5"/>
              </a:cxn>
              <a:cxn ang="0">
                <a:pos x="T6" y="T7"/>
              </a:cxn>
              <a:cxn ang="0">
                <a:pos x="T8" y="T9"/>
              </a:cxn>
            </a:cxnLst>
            <a:rect l="0" t="0" r="r" b="b"/>
            <a:pathLst>
              <a:path w="607" h="576">
                <a:moveTo>
                  <a:pt x="0" y="0"/>
                </a:moveTo>
                <a:lnTo>
                  <a:pt x="606" y="0"/>
                </a:lnTo>
                <a:lnTo>
                  <a:pt x="606" y="575"/>
                </a:lnTo>
                <a:lnTo>
                  <a:pt x="0" y="575"/>
                </a:lnTo>
                <a:lnTo>
                  <a:pt x="0" y="0"/>
                </a:lnTo>
              </a:path>
            </a:pathLst>
          </a:custGeom>
          <a:gradFill rotWithShape="1">
            <a:gsLst>
              <a:gs pos="0">
                <a:srgbClr val="C3ABD1"/>
              </a:gs>
              <a:gs pos="100000">
                <a:srgbClr val="A47FB9"/>
              </a:gs>
            </a:gsLst>
            <a:lin ang="5400000" scaled="1"/>
          </a:gra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9" name="Freeform 84"/>
          <p:cNvSpPr>
            <a:spLocks/>
          </p:cNvSpPr>
          <p:nvPr/>
        </p:nvSpPr>
        <p:spPr bwMode="auto">
          <a:xfrm>
            <a:off x="4706938" y="4743450"/>
            <a:ext cx="963612" cy="458788"/>
          </a:xfrm>
          <a:custGeom>
            <a:avLst/>
            <a:gdLst>
              <a:gd name="T0" fmla="*/ 0 w 607"/>
              <a:gd name="T1" fmla="*/ 0 h 289"/>
              <a:gd name="T2" fmla="*/ 606 w 607"/>
              <a:gd name="T3" fmla="*/ 0 h 289"/>
              <a:gd name="T4" fmla="*/ 606 w 607"/>
              <a:gd name="T5" fmla="*/ 288 h 289"/>
              <a:gd name="T6" fmla="*/ 0 w 607"/>
              <a:gd name="T7" fmla="*/ 288 h 289"/>
              <a:gd name="T8" fmla="*/ 0 w 607"/>
              <a:gd name="T9" fmla="*/ 0 h 289"/>
            </a:gdLst>
            <a:ahLst/>
            <a:cxnLst>
              <a:cxn ang="0">
                <a:pos x="T0" y="T1"/>
              </a:cxn>
              <a:cxn ang="0">
                <a:pos x="T2" y="T3"/>
              </a:cxn>
              <a:cxn ang="0">
                <a:pos x="T4" y="T5"/>
              </a:cxn>
              <a:cxn ang="0">
                <a:pos x="T6" y="T7"/>
              </a:cxn>
              <a:cxn ang="0">
                <a:pos x="T8" y="T9"/>
              </a:cxn>
            </a:cxnLst>
            <a:rect l="0" t="0" r="r" b="b"/>
            <a:pathLst>
              <a:path w="607" h="289">
                <a:moveTo>
                  <a:pt x="0" y="0"/>
                </a:moveTo>
                <a:lnTo>
                  <a:pt x="606" y="0"/>
                </a:lnTo>
                <a:lnTo>
                  <a:pt x="606" y="288"/>
                </a:lnTo>
                <a:lnTo>
                  <a:pt x="0" y="288"/>
                </a:lnTo>
                <a:lnTo>
                  <a:pt x="0" y="0"/>
                </a:lnTo>
              </a:path>
            </a:pathLst>
          </a:custGeom>
          <a:gradFill rotWithShape="1">
            <a:gsLst>
              <a:gs pos="0">
                <a:srgbClr val="C3ABD1"/>
              </a:gs>
              <a:gs pos="100000">
                <a:srgbClr val="A47FB9"/>
              </a:gs>
            </a:gsLst>
            <a:lin ang="5400000" scaled="1"/>
          </a:gra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0" name="Line 85"/>
          <p:cNvSpPr>
            <a:spLocks noChangeShapeType="1"/>
          </p:cNvSpPr>
          <p:nvPr/>
        </p:nvSpPr>
        <p:spPr bwMode="auto">
          <a:xfrm>
            <a:off x="2782888" y="4370388"/>
            <a:ext cx="0" cy="90011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 name="Line 86"/>
          <p:cNvSpPr>
            <a:spLocks noChangeShapeType="1"/>
          </p:cNvSpPr>
          <p:nvPr/>
        </p:nvSpPr>
        <p:spPr bwMode="auto">
          <a:xfrm>
            <a:off x="2714626" y="4740275"/>
            <a:ext cx="61913"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 name="Line 87"/>
          <p:cNvSpPr>
            <a:spLocks noChangeShapeType="1"/>
          </p:cNvSpPr>
          <p:nvPr/>
        </p:nvSpPr>
        <p:spPr bwMode="auto">
          <a:xfrm>
            <a:off x="2714626" y="5202238"/>
            <a:ext cx="61913"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3" name="Line 88"/>
          <p:cNvSpPr>
            <a:spLocks noChangeShapeType="1"/>
          </p:cNvSpPr>
          <p:nvPr/>
        </p:nvSpPr>
        <p:spPr bwMode="auto">
          <a:xfrm>
            <a:off x="2714626" y="4364038"/>
            <a:ext cx="61913"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4" name="Line 89"/>
          <p:cNvSpPr>
            <a:spLocks noChangeShapeType="1"/>
          </p:cNvSpPr>
          <p:nvPr/>
        </p:nvSpPr>
        <p:spPr bwMode="auto">
          <a:xfrm>
            <a:off x="2789239" y="5200650"/>
            <a:ext cx="2873375"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5" name="Line 90"/>
          <p:cNvSpPr>
            <a:spLocks noChangeShapeType="1"/>
          </p:cNvSpPr>
          <p:nvPr/>
        </p:nvSpPr>
        <p:spPr bwMode="auto">
          <a:xfrm flipV="1">
            <a:off x="2782888" y="5178426"/>
            <a:ext cx="0" cy="8572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6" name="Line 91"/>
          <p:cNvSpPr>
            <a:spLocks noChangeShapeType="1"/>
          </p:cNvSpPr>
          <p:nvPr/>
        </p:nvSpPr>
        <p:spPr bwMode="auto">
          <a:xfrm flipV="1">
            <a:off x="3744913" y="5194301"/>
            <a:ext cx="0" cy="8572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7" name="Line 92"/>
          <p:cNvSpPr>
            <a:spLocks noChangeShapeType="1"/>
          </p:cNvSpPr>
          <p:nvPr/>
        </p:nvSpPr>
        <p:spPr bwMode="auto">
          <a:xfrm flipV="1">
            <a:off x="4706938" y="5194301"/>
            <a:ext cx="0" cy="8572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8" name="Line 93"/>
          <p:cNvSpPr>
            <a:spLocks noChangeShapeType="1"/>
          </p:cNvSpPr>
          <p:nvPr/>
        </p:nvSpPr>
        <p:spPr bwMode="auto">
          <a:xfrm flipV="1">
            <a:off x="5668963" y="5194301"/>
            <a:ext cx="0" cy="8572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9" name="Rectangle 94"/>
          <p:cNvSpPr>
            <a:spLocks noChangeArrowheads="1"/>
          </p:cNvSpPr>
          <p:nvPr/>
        </p:nvSpPr>
        <p:spPr bwMode="auto">
          <a:xfrm>
            <a:off x="2114550" y="5032376"/>
            <a:ext cx="477696" cy="366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spcBef>
                <a:spcPct val="0"/>
              </a:spcBef>
            </a:pPr>
            <a:r>
              <a:rPr lang="en-US" b="1"/>
              <a:t>.00</a:t>
            </a:r>
          </a:p>
        </p:txBody>
      </p:sp>
      <p:sp>
        <p:nvSpPr>
          <p:cNvPr id="50" name="Rectangle 95"/>
          <p:cNvSpPr>
            <a:spLocks noChangeArrowheads="1"/>
          </p:cNvSpPr>
          <p:nvPr/>
        </p:nvSpPr>
        <p:spPr bwMode="auto">
          <a:xfrm>
            <a:off x="2114550" y="4576764"/>
            <a:ext cx="477696" cy="366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spcBef>
                <a:spcPct val="0"/>
              </a:spcBef>
            </a:pPr>
            <a:r>
              <a:rPr lang="en-US" b="1"/>
              <a:t>.25</a:t>
            </a:r>
          </a:p>
        </p:txBody>
      </p:sp>
      <p:sp>
        <p:nvSpPr>
          <p:cNvPr id="51" name="Rectangle 96"/>
          <p:cNvSpPr>
            <a:spLocks noChangeArrowheads="1"/>
          </p:cNvSpPr>
          <p:nvPr/>
        </p:nvSpPr>
        <p:spPr bwMode="auto">
          <a:xfrm>
            <a:off x="2114550" y="4119564"/>
            <a:ext cx="477696" cy="366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spcBef>
                <a:spcPct val="0"/>
              </a:spcBef>
            </a:pPr>
            <a:r>
              <a:rPr lang="en-US" b="1"/>
              <a:t>.50</a:t>
            </a:r>
          </a:p>
        </p:txBody>
      </p:sp>
      <p:sp>
        <p:nvSpPr>
          <p:cNvPr id="52" name="Rectangle 97"/>
          <p:cNvSpPr>
            <a:spLocks noChangeArrowheads="1"/>
          </p:cNvSpPr>
          <p:nvPr/>
        </p:nvSpPr>
        <p:spPr bwMode="auto">
          <a:xfrm>
            <a:off x="3109914" y="5302251"/>
            <a:ext cx="299763" cy="366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spcBef>
                <a:spcPct val="0"/>
              </a:spcBef>
            </a:pPr>
            <a:r>
              <a:rPr lang="en-US" b="1"/>
              <a:t>0</a:t>
            </a:r>
          </a:p>
        </p:txBody>
      </p:sp>
      <p:sp>
        <p:nvSpPr>
          <p:cNvPr id="53" name="Rectangle 98"/>
          <p:cNvSpPr>
            <a:spLocks noChangeArrowheads="1"/>
          </p:cNvSpPr>
          <p:nvPr/>
        </p:nvSpPr>
        <p:spPr bwMode="auto">
          <a:xfrm>
            <a:off x="4073526" y="5302251"/>
            <a:ext cx="299763" cy="366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spcBef>
                <a:spcPct val="0"/>
              </a:spcBef>
            </a:pPr>
            <a:r>
              <a:rPr lang="en-US" b="1"/>
              <a:t>1</a:t>
            </a:r>
          </a:p>
        </p:txBody>
      </p:sp>
      <p:sp>
        <p:nvSpPr>
          <p:cNvPr id="54" name="Rectangle 99"/>
          <p:cNvSpPr>
            <a:spLocks noChangeArrowheads="1"/>
          </p:cNvSpPr>
          <p:nvPr/>
        </p:nvSpPr>
        <p:spPr bwMode="auto">
          <a:xfrm>
            <a:off x="5035551" y="5302251"/>
            <a:ext cx="299763" cy="366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spcBef>
                <a:spcPct val="0"/>
              </a:spcBef>
            </a:pPr>
            <a:r>
              <a:rPr lang="en-US" b="1"/>
              <a:t>2</a:t>
            </a:r>
          </a:p>
        </p:txBody>
      </p:sp>
      <p:sp>
        <p:nvSpPr>
          <p:cNvPr id="55" name="Rectangle 100"/>
          <p:cNvSpPr>
            <a:spLocks noChangeArrowheads="1"/>
          </p:cNvSpPr>
          <p:nvPr/>
        </p:nvSpPr>
        <p:spPr bwMode="auto">
          <a:xfrm>
            <a:off x="5686425" y="4956176"/>
            <a:ext cx="288542" cy="366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spcBef>
                <a:spcPct val="0"/>
              </a:spcBef>
            </a:pPr>
            <a:r>
              <a:rPr lang="en-US" b="1" i="1"/>
              <a:t>x</a:t>
            </a:r>
          </a:p>
        </p:txBody>
      </p:sp>
      <p:sp>
        <p:nvSpPr>
          <p:cNvPr id="56" name="Rectangle 101"/>
          <p:cNvSpPr>
            <a:spLocks noChangeArrowheads="1"/>
          </p:cNvSpPr>
          <p:nvPr/>
        </p:nvSpPr>
        <p:spPr bwMode="auto">
          <a:xfrm>
            <a:off x="2455863" y="3709989"/>
            <a:ext cx="556244" cy="366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spcBef>
                <a:spcPct val="0"/>
              </a:spcBef>
            </a:pPr>
            <a:r>
              <a:rPr lang="en-US" b="1"/>
              <a:t>p(</a:t>
            </a:r>
            <a:r>
              <a:rPr lang="en-US" b="1" i="1"/>
              <a:t>x</a:t>
            </a:r>
            <a:r>
              <a:rPr lang="en-US" b="1"/>
              <a:t>)</a:t>
            </a:r>
          </a:p>
        </p:txBody>
      </p:sp>
      <p:sp>
        <p:nvSpPr>
          <p:cNvPr id="57" name="Line 102"/>
          <p:cNvSpPr>
            <a:spLocks noChangeShapeType="1"/>
          </p:cNvSpPr>
          <p:nvPr/>
        </p:nvSpPr>
        <p:spPr bwMode="auto">
          <a:xfrm>
            <a:off x="6764338" y="3143250"/>
            <a:ext cx="2971800" cy="0"/>
          </a:xfrm>
          <a:prstGeom prst="line">
            <a:avLst/>
          </a:prstGeom>
          <a:noFill/>
          <a:ln w="19050">
            <a:solidFill>
              <a:srgbClr val="E9F05A"/>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8" name="Line 103"/>
          <p:cNvSpPr>
            <a:spLocks noChangeShapeType="1"/>
          </p:cNvSpPr>
          <p:nvPr/>
        </p:nvSpPr>
        <p:spPr bwMode="auto">
          <a:xfrm>
            <a:off x="6764338" y="3476625"/>
            <a:ext cx="2971800" cy="0"/>
          </a:xfrm>
          <a:prstGeom prst="line">
            <a:avLst/>
          </a:prstGeom>
          <a:noFill/>
          <a:ln w="19050">
            <a:solidFill>
              <a:srgbClr val="E9F05A"/>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9" name="Line 104"/>
          <p:cNvSpPr>
            <a:spLocks noChangeShapeType="1"/>
          </p:cNvSpPr>
          <p:nvPr/>
        </p:nvSpPr>
        <p:spPr bwMode="auto">
          <a:xfrm>
            <a:off x="8882063" y="2225675"/>
            <a:ext cx="0" cy="1600200"/>
          </a:xfrm>
          <a:prstGeom prst="line">
            <a:avLst/>
          </a:prstGeom>
          <a:noFill/>
          <a:ln w="28575">
            <a:solidFill>
              <a:srgbClr val="E9F05A"/>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0" name="Line 105"/>
          <p:cNvSpPr>
            <a:spLocks noChangeShapeType="1"/>
          </p:cNvSpPr>
          <p:nvPr/>
        </p:nvSpPr>
        <p:spPr bwMode="auto">
          <a:xfrm>
            <a:off x="7820025" y="2225675"/>
            <a:ext cx="0" cy="1600200"/>
          </a:xfrm>
          <a:prstGeom prst="line">
            <a:avLst/>
          </a:prstGeom>
          <a:noFill/>
          <a:ln w="28575">
            <a:solidFill>
              <a:srgbClr val="E9F05A"/>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1" name="Line 106"/>
          <p:cNvSpPr>
            <a:spLocks noChangeShapeType="1"/>
          </p:cNvSpPr>
          <p:nvPr/>
        </p:nvSpPr>
        <p:spPr bwMode="auto">
          <a:xfrm>
            <a:off x="6781800" y="2819400"/>
            <a:ext cx="2971800" cy="0"/>
          </a:xfrm>
          <a:prstGeom prst="line">
            <a:avLst/>
          </a:prstGeom>
          <a:noFill/>
          <a:ln w="28575">
            <a:solidFill>
              <a:srgbClr val="E9F05A"/>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62" name="Rectangle 109"/>
          <p:cNvSpPr>
            <a:spLocks noChangeArrowheads="1"/>
          </p:cNvSpPr>
          <p:nvPr/>
        </p:nvSpPr>
        <p:spPr bwMode="auto">
          <a:xfrm>
            <a:off x="2286000" y="2217738"/>
            <a:ext cx="3778250" cy="369332"/>
          </a:xfrm>
          <a:prstGeom prst="rect">
            <a:avLst/>
          </a:prstGeom>
          <a:solidFill>
            <a:srgbClr val="FFF1CE"/>
          </a:solidFill>
          <a:ln w="9525" algn="ctr">
            <a:solidFill>
              <a:srgbClr val="E9F05A"/>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b="1"/>
              <a:t>{ (0, .25), (1, .50), (2, .25) }</a:t>
            </a:r>
          </a:p>
        </p:txBody>
      </p:sp>
    </p:spTree>
    <p:extLst>
      <p:ext uri="{BB962C8B-B14F-4D97-AF65-F5344CB8AC3E}">
        <p14:creationId xmlns:p14="http://schemas.microsoft.com/office/powerpoint/2010/main" val="22682943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a:xfrm>
            <a:off x="838200" y="554037"/>
            <a:ext cx="4738816" cy="527050"/>
          </a:xfrm>
          <a:noFill/>
          <a:ln/>
          <a:extLst>
            <a:ext uri="{91240B29-F687-4F45-9708-019B960494DF}">
              <a14:hiddenLine xmlns:a14="http://schemas.microsoft.com/office/drawing/2010/main" w="12700">
                <a:solidFill>
                  <a:schemeClr val="tx1"/>
                </a:solidFill>
                <a:miter lim="800000"/>
                <a:headEnd/>
                <a:tailEnd/>
              </a14:hiddenLine>
            </a:ext>
          </a:extLst>
        </p:spPr>
        <p:txBody>
          <a:bodyPr vert="horz" lIns="90488" tIns="44450" rIns="90488" bIns="44450" rtlCol="0" anchor="ctr" anchorCtr="1">
            <a:normAutofit fontScale="90000"/>
          </a:bodyPr>
          <a:lstStyle/>
          <a:p>
            <a:r>
              <a:rPr lang="en-US" b="1" dirty="0">
                <a:latin typeface="Arial" panose="020B0604020202020204" pitchFamily="34" charset="0"/>
              </a:rPr>
              <a:t>Summary Measures</a:t>
            </a:r>
          </a:p>
        </p:txBody>
      </p:sp>
      <p:sp>
        <p:nvSpPr>
          <p:cNvPr id="23555" name="Rectangle 3"/>
          <p:cNvSpPr>
            <a:spLocks noGrp="1" noChangeArrowheads="1"/>
          </p:cNvSpPr>
          <p:nvPr>
            <p:ph idx="1"/>
          </p:nvPr>
        </p:nvSpPr>
        <p:spPr>
          <a:noFill/>
          <a:ln/>
          <a:extLst>
            <a:ext uri="{91240B29-F687-4F45-9708-019B960494DF}">
              <a14:hiddenLine xmlns:a14="http://schemas.microsoft.com/office/drawing/2010/main" w="12700">
                <a:solidFill>
                  <a:schemeClr val="tx1"/>
                </a:solidFill>
                <a:miter lim="800000"/>
                <a:headEnd/>
                <a:tailEnd/>
              </a14:hiddenLine>
            </a:ext>
          </a:extLst>
        </p:spPr>
        <p:txBody>
          <a:bodyPr vert="horz" lIns="90488" tIns="44450" rIns="90488" bIns="44450" rtlCol="0">
            <a:normAutofit/>
          </a:bodyPr>
          <a:lstStyle/>
          <a:p>
            <a:pPr marL="609600" indent="-609600">
              <a:buClr>
                <a:srgbClr val="8E0D30"/>
              </a:buClr>
              <a:buFontTx/>
              <a:buAutoNum type="arabicPeriod"/>
            </a:pPr>
            <a:r>
              <a:rPr lang="en-US" dirty="0"/>
              <a:t>Expected Value (Mean of probability distribution)</a:t>
            </a:r>
          </a:p>
          <a:p>
            <a:pPr marL="1104900" lvl="2" indent="-190500">
              <a:buClr>
                <a:srgbClr val="8E0D30"/>
              </a:buClr>
            </a:pPr>
            <a:r>
              <a:rPr lang="en-US" sz="2800" dirty="0"/>
              <a:t>Weighted average of all possible values</a:t>
            </a:r>
          </a:p>
          <a:p>
            <a:pPr marL="1104900" lvl="2" indent="-190500">
              <a:buClr>
                <a:srgbClr val="8E0D30"/>
              </a:buClr>
            </a:pPr>
            <a:r>
              <a:rPr lang="en-US" sz="2800" dirty="0"/>
              <a:t>  </a:t>
            </a:r>
            <a:r>
              <a:rPr lang="en-US" sz="2800" i="1" dirty="0">
                <a:latin typeface="Symbol" panose="05050102010706020507" pitchFamily="18" charset="2"/>
              </a:rPr>
              <a:t></a:t>
            </a:r>
            <a:r>
              <a:rPr lang="en-US" sz="2800" dirty="0"/>
              <a:t> = </a:t>
            </a:r>
            <a:r>
              <a:rPr lang="en-US" sz="2800" i="1" dirty="0"/>
              <a:t>E</a:t>
            </a:r>
            <a:r>
              <a:rPr lang="en-US" sz="2800" dirty="0"/>
              <a:t>(</a:t>
            </a:r>
            <a:r>
              <a:rPr lang="en-US" sz="2800" i="1" dirty="0"/>
              <a:t>x</a:t>
            </a:r>
            <a:r>
              <a:rPr lang="en-US" sz="2800" dirty="0"/>
              <a:t>)</a:t>
            </a:r>
            <a:r>
              <a:rPr lang="en-US" sz="2800" i="1" dirty="0"/>
              <a:t> </a:t>
            </a:r>
            <a:r>
              <a:rPr lang="en-US" sz="2800" dirty="0"/>
              <a:t>= </a:t>
            </a:r>
            <a:r>
              <a:rPr lang="en-US" sz="2800" dirty="0">
                <a:latin typeface="Symbol" panose="05050102010706020507" pitchFamily="18" charset="2"/>
              </a:rPr>
              <a:t></a:t>
            </a:r>
            <a:r>
              <a:rPr lang="en-US" sz="2800" i="1" dirty="0"/>
              <a:t>x</a:t>
            </a:r>
            <a:r>
              <a:rPr lang="en-US" sz="2800" i="1" baseline="-25000" dirty="0"/>
              <a:t> </a:t>
            </a:r>
            <a:r>
              <a:rPr lang="en-US" sz="2800" i="1" dirty="0"/>
              <a:t>p</a:t>
            </a:r>
            <a:r>
              <a:rPr lang="en-US" sz="2800" dirty="0"/>
              <a:t>(</a:t>
            </a:r>
            <a:r>
              <a:rPr lang="en-US" sz="2800" i="1" dirty="0"/>
              <a:t>x</a:t>
            </a:r>
            <a:r>
              <a:rPr lang="en-US" sz="2800" dirty="0"/>
              <a:t>)</a:t>
            </a:r>
          </a:p>
          <a:p>
            <a:pPr marL="609600" indent="-609600">
              <a:spcBef>
                <a:spcPct val="42000"/>
              </a:spcBef>
              <a:buClr>
                <a:srgbClr val="8E0D30"/>
              </a:buClr>
              <a:buFontTx/>
              <a:buAutoNum type="arabicPeriod"/>
            </a:pPr>
            <a:r>
              <a:rPr lang="en-US" dirty="0"/>
              <a:t>Variance</a:t>
            </a:r>
          </a:p>
          <a:p>
            <a:pPr marL="1104900" lvl="2" indent="-190500">
              <a:buClr>
                <a:srgbClr val="8E0D30"/>
              </a:buClr>
            </a:pPr>
            <a:r>
              <a:rPr lang="en-US" sz="2800" dirty="0"/>
              <a:t>  Weighted average of squared deviation about </a:t>
            </a:r>
            <a:br>
              <a:rPr lang="en-US" sz="2800" dirty="0"/>
            </a:br>
            <a:r>
              <a:rPr lang="en-US" sz="2800" dirty="0"/>
              <a:t>  mean </a:t>
            </a:r>
          </a:p>
          <a:p>
            <a:pPr marL="1104900" lvl="2" indent="-190500">
              <a:buClr>
                <a:srgbClr val="8E0D30"/>
              </a:buClr>
            </a:pPr>
            <a:r>
              <a:rPr lang="en-US" sz="2800" dirty="0"/>
              <a:t>  </a:t>
            </a:r>
            <a:r>
              <a:rPr lang="en-US" sz="2800" i="1" dirty="0">
                <a:latin typeface="Symbol" panose="05050102010706020507" pitchFamily="18" charset="2"/>
              </a:rPr>
              <a:t></a:t>
            </a:r>
            <a:r>
              <a:rPr lang="en-US" sz="2800" baseline="30000" dirty="0"/>
              <a:t>2</a:t>
            </a:r>
            <a:r>
              <a:rPr lang="en-US" sz="2800" dirty="0"/>
              <a:t> = </a:t>
            </a:r>
            <a:r>
              <a:rPr lang="en-US" sz="2800" i="1" dirty="0"/>
              <a:t>E</a:t>
            </a:r>
            <a:r>
              <a:rPr lang="en-US" sz="2800" dirty="0"/>
              <a:t>[(</a:t>
            </a:r>
            <a:r>
              <a:rPr lang="en-US" sz="2800" i="1" dirty="0"/>
              <a:t>x</a:t>
            </a:r>
            <a:r>
              <a:rPr lang="en-US" sz="2800" dirty="0"/>
              <a:t> </a:t>
            </a:r>
            <a:r>
              <a:rPr lang="en-US" sz="2800" dirty="0">
                <a:latin typeface="Symbol" panose="05050102010706020507" pitchFamily="18" charset="2"/>
              </a:rPr>
              <a:t></a:t>
            </a:r>
            <a:r>
              <a:rPr lang="en-US" sz="2800" i="1" dirty="0">
                <a:latin typeface="Symbol" panose="05050102010706020507" pitchFamily="18" charset="2"/>
              </a:rPr>
              <a:t></a:t>
            </a:r>
            <a:r>
              <a:rPr lang="en-US" sz="2800" dirty="0">
                <a:latin typeface="Symbol" panose="05050102010706020507" pitchFamily="18" charset="2"/>
              </a:rPr>
              <a:t></a:t>
            </a:r>
            <a:r>
              <a:rPr lang="en-US" sz="2800" baseline="30000" dirty="0">
                <a:latin typeface="Symbol" panose="05050102010706020507" pitchFamily="18" charset="2"/>
              </a:rPr>
              <a:t></a:t>
            </a:r>
            <a:r>
              <a:rPr lang="en-US" sz="2800" dirty="0">
                <a:latin typeface="Symbol" panose="05050102010706020507" pitchFamily="18" charset="2"/>
              </a:rPr>
              <a:t></a:t>
            </a:r>
            <a:r>
              <a:rPr lang="en-US" sz="2800" dirty="0"/>
              <a:t>(</a:t>
            </a:r>
            <a:r>
              <a:rPr lang="en-US" sz="2800" i="1" dirty="0"/>
              <a:t>x</a:t>
            </a:r>
            <a:r>
              <a:rPr lang="en-US" sz="2800" dirty="0"/>
              <a:t> </a:t>
            </a:r>
            <a:r>
              <a:rPr lang="en-US" sz="2800" dirty="0">
                <a:latin typeface="Symbol" panose="05050102010706020507" pitchFamily="18" charset="2"/>
              </a:rPr>
              <a:t></a:t>
            </a:r>
            <a:r>
              <a:rPr lang="en-US" sz="2800" i="1" dirty="0">
                <a:latin typeface="Symbol" panose="05050102010706020507" pitchFamily="18" charset="2"/>
              </a:rPr>
              <a:t></a:t>
            </a:r>
            <a:r>
              <a:rPr lang="en-US" sz="2800" dirty="0">
                <a:latin typeface="Symbol" panose="05050102010706020507" pitchFamily="18" charset="2"/>
              </a:rPr>
              <a:t></a:t>
            </a:r>
            <a:r>
              <a:rPr lang="en-US" sz="2800" baseline="30000" dirty="0">
                <a:latin typeface="Symbol" panose="05050102010706020507" pitchFamily="18" charset="2"/>
              </a:rPr>
              <a:t></a:t>
            </a:r>
            <a:r>
              <a:rPr lang="en-US" sz="2800" dirty="0">
                <a:latin typeface="Symbol" panose="05050102010706020507" pitchFamily="18" charset="2"/>
              </a:rPr>
              <a:t></a:t>
            </a:r>
            <a:r>
              <a:rPr lang="en-US" sz="2800" i="1" dirty="0"/>
              <a:t>p</a:t>
            </a:r>
            <a:r>
              <a:rPr lang="en-US" sz="2800" dirty="0"/>
              <a:t>(</a:t>
            </a:r>
            <a:r>
              <a:rPr lang="en-US" sz="2800" i="1" dirty="0"/>
              <a:t>x</a:t>
            </a:r>
            <a:r>
              <a:rPr lang="en-US" sz="2800" dirty="0"/>
              <a:t>)</a:t>
            </a:r>
          </a:p>
        </p:txBody>
      </p:sp>
      <p:sp>
        <p:nvSpPr>
          <p:cNvPr id="2" name="Footer Placeholder 1"/>
          <p:cNvSpPr>
            <a:spLocks noGrp="1"/>
          </p:cNvSpPr>
          <p:nvPr>
            <p:ph type="ftr" sz="quarter" idx="11"/>
          </p:nvPr>
        </p:nvSpPr>
        <p:spPr/>
        <p:txBody>
          <a:bodyPr/>
          <a:lstStyle/>
          <a:p>
            <a:r>
              <a:rPr lang="en-US"/>
              <a:t>Random Graph</a:t>
            </a:r>
          </a:p>
        </p:txBody>
      </p:sp>
      <p:sp>
        <p:nvSpPr>
          <p:cNvPr id="3" name="Slide Number Placeholder 2"/>
          <p:cNvSpPr>
            <a:spLocks noGrp="1"/>
          </p:cNvSpPr>
          <p:nvPr>
            <p:ph type="sldNum" sz="quarter" idx="12"/>
          </p:nvPr>
        </p:nvSpPr>
        <p:spPr/>
        <p:txBody>
          <a:bodyPr/>
          <a:lstStyle/>
          <a:p>
            <a:fld id="{5F799E93-25A9-45CA-8FEE-05B28F2C019A}" type="slidenum">
              <a:rPr lang="en-US" smtClean="0"/>
              <a:t>19</a:t>
            </a:fld>
            <a:endParaRPr lang="en-US"/>
          </a:p>
        </p:txBody>
      </p:sp>
      <p:grpSp>
        <p:nvGrpSpPr>
          <p:cNvPr id="23559" name="Group 7"/>
          <p:cNvGrpSpPr>
            <a:grpSpLocks/>
          </p:cNvGrpSpPr>
          <p:nvPr/>
        </p:nvGrpSpPr>
        <p:grpSpPr bwMode="auto">
          <a:xfrm>
            <a:off x="835154" y="5065713"/>
            <a:ext cx="8153400" cy="1111250"/>
            <a:chOff x="288" y="3312"/>
            <a:chExt cx="5136" cy="700"/>
          </a:xfrm>
        </p:grpSpPr>
        <p:sp>
          <p:nvSpPr>
            <p:cNvPr id="23556" name="Text Box 4"/>
            <p:cNvSpPr txBox="1">
              <a:spLocks noChangeArrowheads="1"/>
            </p:cNvSpPr>
            <p:nvPr/>
          </p:nvSpPr>
          <p:spPr bwMode="auto">
            <a:xfrm>
              <a:off x="288" y="3312"/>
              <a:ext cx="5136"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800" dirty="0">
                  <a:solidFill>
                    <a:srgbClr val="8E0D30"/>
                  </a:solidFill>
                </a:rPr>
                <a:t>3.</a:t>
              </a:r>
              <a:r>
                <a:rPr lang="en-US" sz="2800" dirty="0"/>
                <a:t>     Standard Deviation</a:t>
              </a:r>
            </a:p>
          </p:txBody>
        </p:sp>
        <p:graphicFrame>
          <p:nvGraphicFramePr>
            <p:cNvPr id="23557" name="Object 5"/>
            <p:cNvGraphicFramePr>
              <a:graphicFrameLocks noChangeAspect="1"/>
            </p:cNvGraphicFramePr>
            <p:nvPr/>
          </p:nvGraphicFramePr>
          <p:xfrm>
            <a:off x="1199" y="3657"/>
            <a:ext cx="816" cy="355"/>
          </p:xfrm>
          <a:graphic>
            <a:graphicData uri="http://schemas.openxmlformats.org/presentationml/2006/ole">
              <mc:AlternateContent xmlns:mc="http://schemas.openxmlformats.org/markup-compatibility/2006">
                <mc:Choice xmlns:v="urn:schemas-microsoft-com:vml" Requires="v">
                  <p:oleObj spid="_x0000_s1111" name="Equation" r:id="rId4" imgW="583920" imgH="253800" progId="Equation.DSMT4">
                    <p:embed/>
                  </p:oleObj>
                </mc:Choice>
                <mc:Fallback>
                  <p:oleObj name="Equation" r:id="rId4" imgW="583920" imgH="25380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99" y="3657"/>
                          <a:ext cx="816" cy="35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3558" name="Text Box 6"/>
            <p:cNvSpPr txBox="1">
              <a:spLocks noChangeArrowheads="1"/>
            </p:cNvSpPr>
            <p:nvPr/>
          </p:nvSpPr>
          <p:spPr bwMode="auto">
            <a:xfrm>
              <a:off x="901" y="3744"/>
              <a:ext cx="28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solidFill>
                    <a:srgbClr val="8E0D30"/>
                  </a:solidFill>
                </a:rPr>
                <a:t>●</a:t>
              </a:r>
            </a:p>
          </p:txBody>
        </p:sp>
      </p:grpSp>
    </p:spTree>
    <p:extLst>
      <p:ext uri="{BB962C8B-B14F-4D97-AF65-F5344CB8AC3E}">
        <p14:creationId xmlns:p14="http://schemas.microsoft.com/office/powerpoint/2010/main" val="27480048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Graphs are Everywhere</a:t>
            </a:r>
          </a:p>
        </p:txBody>
      </p:sp>
      <p:pic>
        <p:nvPicPr>
          <p:cNvPr id="1032" name="Picture 8" descr="Image result for facebook graph"/>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1101414" y="1340607"/>
            <a:ext cx="2719015" cy="197130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8411" y="1308125"/>
            <a:ext cx="2703001" cy="2120875"/>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Image result for bluetooth network"/>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529322" y="1340607"/>
            <a:ext cx="2459751" cy="212087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5"/>
          <a:stretch>
            <a:fillRect/>
          </a:stretch>
        </p:blipFill>
        <p:spPr>
          <a:xfrm>
            <a:off x="838200" y="3990738"/>
            <a:ext cx="2916776" cy="1907611"/>
          </a:xfrm>
          <a:prstGeom prst="rect">
            <a:avLst/>
          </a:prstGeom>
        </p:spPr>
      </p:pic>
      <p:pic>
        <p:nvPicPr>
          <p:cNvPr id="5" name="Picture 4"/>
          <p:cNvPicPr>
            <a:picLocks noChangeAspect="1"/>
          </p:cNvPicPr>
          <p:nvPr/>
        </p:nvPicPr>
        <p:blipFill>
          <a:blip r:embed="rId6"/>
          <a:stretch>
            <a:fillRect/>
          </a:stretch>
        </p:blipFill>
        <p:spPr>
          <a:xfrm>
            <a:off x="4774481" y="3910212"/>
            <a:ext cx="3038410" cy="2068661"/>
          </a:xfrm>
          <a:prstGeom prst="rect">
            <a:avLst/>
          </a:prstGeom>
        </p:spPr>
      </p:pic>
      <p:pic>
        <p:nvPicPr>
          <p:cNvPr id="6" name="Picture 5"/>
          <p:cNvPicPr>
            <a:picLocks noChangeAspect="1"/>
          </p:cNvPicPr>
          <p:nvPr/>
        </p:nvPicPr>
        <p:blipFill>
          <a:blip r:embed="rId7"/>
          <a:stretch>
            <a:fillRect/>
          </a:stretch>
        </p:blipFill>
        <p:spPr>
          <a:xfrm>
            <a:off x="8387597" y="3935134"/>
            <a:ext cx="2743200" cy="1999256"/>
          </a:xfrm>
          <a:prstGeom prst="rect">
            <a:avLst/>
          </a:prstGeom>
        </p:spPr>
      </p:pic>
      <p:sp>
        <p:nvSpPr>
          <p:cNvPr id="7" name="TextBox 6"/>
          <p:cNvSpPr txBox="1"/>
          <p:nvPr/>
        </p:nvSpPr>
        <p:spPr>
          <a:xfrm>
            <a:off x="757085" y="3515556"/>
            <a:ext cx="3281515" cy="369332"/>
          </a:xfrm>
          <a:prstGeom prst="rect">
            <a:avLst/>
          </a:prstGeom>
          <a:noFill/>
        </p:spPr>
        <p:txBody>
          <a:bodyPr wrap="square" rtlCol="0">
            <a:spAutoFit/>
          </a:bodyPr>
          <a:lstStyle/>
          <a:p>
            <a:r>
              <a:rPr lang="en-US" dirty="0"/>
              <a:t>Facebook Friendship Network</a:t>
            </a:r>
          </a:p>
        </p:txBody>
      </p:sp>
      <p:sp>
        <p:nvSpPr>
          <p:cNvPr id="14" name="TextBox 13"/>
          <p:cNvSpPr txBox="1"/>
          <p:nvPr/>
        </p:nvSpPr>
        <p:spPr>
          <a:xfrm>
            <a:off x="4995017" y="3520460"/>
            <a:ext cx="2882157" cy="369332"/>
          </a:xfrm>
          <a:prstGeom prst="rect">
            <a:avLst/>
          </a:prstGeom>
          <a:noFill/>
        </p:spPr>
        <p:txBody>
          <a:bodyPr wrap="square" rtlCol="0">
            <a:spAutoFit/>
          </a:bodyPr>
          <a:lstStyle/>
          <a:p>
            <a:r>
              <a:rPr lang="en-US" dirty="0"/>
              <a:t>News Agencies Graph</a:t>
            </a:r>
          </a:p>
        </p:txBody>
      </p:sp>
      <p:sp>
        <p:nvSpPr>
          <p:cNvPr id="15" name="TextBox 14"/>
          <p:cNvSpPr txBox="1"/>
          <p:nvPr/>
        </p:nvSpPr>
        <p:spPr>
          <a:xfrm>
            <a:off x="8833591" y="3507016"/>
            <a:ext cx="2882157" cy="369332"/>
          </a:xfrm>
          <a:prstGeom prst="rect">
            <a:avLst/>
          </a:prstGeom>
          <a:noFill/>
        </p:spPr>
        <p:txBody>
          <a:bodyPr wrap="square" rtlCol="0">
            <a:spAutoFit/>
          </a:bodyPr>
          <a:lstStyle/>
          <a:p>
            <a:r>
              <a:rPr lang="en-US" dirty="0"/>
              <a:t>Bluetooth Graph</a:t>
            </a:r>
          </a:p>
        </p:txBody>
      </p:sp>
      <p:sp>
        <p:nvSpPr>
          <p:cNvPr id="8" name="TextBox 7"/>
          <p:cNvSpPr txBox="1"/>
          <p:nvPr/>
        </p:nvSpPr>
        <p:spPr>
          <a:xfrm>
            <a:off x="1140376" y="5999696"/>
            <a:ext cx="1924050" cy="369332"/>
          </a:xfrm>
          <a:prstGeom prst="rect">
            <a:avLst/>
          </a:prstGeom>
          <a:noFill/>
        </p:spPr>
        <p:txBody>
          <a:bodyPr wrap="square" rtlCol="0">
            <a:spAutoFit/>
          </a:bodyPr>
          <a:lstStyle/>
          <a:p>
            <a:r>
              <a:rPr lang="en-US" dirty="0"/>
              <a:t>Terrorist Network</a:t>
            </a:r>
          </a:p>
        </p:txBody>
      </p:sp>
      <p:sp>
        <p:nvSpPr>
          <p:cNvPr id="17" name="TextBox 16"/>
          <p:cNvSpPr txBox="1"/>
          <p:nvPr/>
        </p:nvSpPr>
        <p:spPr>
          <a:xfrm>
            <a:off x="5331661" y="6020478"/>
            <a:ext cx="1924050" cy="369332"/>
          </a:xfrm>
          <a:prstGeom prst="rect">
            <a:avLst/>
          </a:prstGeom>
          <a:noFill/>
        </p:spPr>
        <p:txBody>
          <a:bodyPr wrap="square" rtlCol="0">
            <a:spAutoFit/>
          </a:bodyPr>
          <a:lstStyle/>
          <a:p>
            <a:r>
              <a:rPr lang="en-US" dirty="0"/>
              <a:t>The Internet </a:t>
            </a:r>
          </a:p>
        </p:txBody>
      </p:sp>
      <p:sp>
        <p:nvSpPr>
          <p:cNvPr id="18" name="TextBox 17"/>
          <p:cNvSpPr txBox="1"/>
          <p:nvPr/>
        </p:nvSpPr>
        <p:spPr>
          <a:xfrm>
            <a:off x="8832396" y="5946196"/>
            <a:ext cx="1924050" cy="369332"/>
          </a:xfrm>
          <a:prstGeom prst="rect">
            <a:avLst/>
          </a:prstGeom>
          <a:noFill/>
        </p:spPr>
        <p:txBody>
          <a:bodyPr wrap="square" rtlCol="0">
            <a:spAutoFit/>
          </a:bodyPr>
          <a:lstStyle/>
          <a:p>
            <a:r>
              <a:rPr lang="en-US" dirty="0"/>
              <a:t>Airline Network </a:t>
            </a:r>
          </a:p>
        </p:txBody>
      </p:sp>
      <p:sp>
        <p:nvSpPr>
          <p:cNvPr id="3" name="Footer Placeholder 2"/>
          <p:cNvSpPr>
            <a:spLocks noGrp="1"/>
          </p:cNvSpPr>
          <p:nvPr>
            <p:ph type="ftr" sz="quarter" idx="11"/>
          </p:nvPr>
        </p:nvSpPr>
        <p:spPr>
          <a:xfrm>
            <a:off x="4038600" y="6407150"/>
            <a:ext cx="4114800" cy="365125"/>
          </a:xfrm>
        </p:spPr>
        <p:txBody>
          <a:bodyPr/>
          <a:lstStyle/>
          <a:p>
            <a:r>
              <a:rPr lang="en-US">
                <a:solidFill>
                  <a:prstClr val="black">
                    <a:tint val="75000"/>
                  </a:prstClr>
                </a:solidFill>
              </a:rPr>
              <a:t>Random Graph</a:t>
            </a:r>
          </a:p>
        </p:txBody>
      </p:sp>
      <p:sp>
        <p:nvSpPr>
          <p:cNvPr id="9" name="Slide Number Placeholder 8"/>
          <p:cNvSpPr>
            <a:spLocks noGrp="1"/>
          </p:cNvSpPr>
          <p:nvPr>
            <p:ph type="sldNum" sz="quarter" idx="12"/>
          </p:nvPr>
        </p:nvSpPr>
        <p:spPr/>
        <p:txBody>
          <a:bodyPr/>
          <a:lstStyle/>
          <a:p>
            <a:fld id="{7A40C488-C8CC-47D5-8871-7D5F905AB6AC}" type="slidenum">
              <a:rPr lang="en-US" smtClean="0">
                <a:solidFill>
                  <a:prstClr val="black">
                    <a:tint val="75000"/>
                  </a:prstClr>
                </a:solidFill>
              </a:rPr>
              <a:pPr/>
              <a:t>2</a:t>
            </a:fld>
            <a:endParaRPr lang="en-US">
              <a:solidFill>
                <a:prstClr val="black">
                  <a:tint val="75000"/>
                </a:prstClr>
              </a:solidFill>
            </a:endParaRPr>
          </a:p>
        </p:txBody>
      </p:sp>
    </p:spTree>
    <p:extLst>
      <p:ext uri="{BB962C8B-B14F-4D97-AF65-F5344CB8AC3E}">
        <p14:creationId xmlns:p14="http://schemas.microsoft.com/office/powerpoint/2010/main" val="3388927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3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3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3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4" grpId="0"/>
      <p:bldP spid="15" grpId="0"/>
      <p:bldP spid="8" grpId="0"/>
      <p:bldP spid="17" grpId="0"/>
      <p:bldP spid="18"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a:xfrm>
            <a:off x="838200" y="554037"/>
            <a:ext cx="8470557" cy="527050"/>
          </a:xfrm>
          <a:noFill/>
          <a:ln/>
          <a:extLst>
            <a:ext uri="{91240B29-F687-4F45-9708-019B960494DF}">
              <a14:hiddenLine xmlns:a14="http://schemas.microsoft.com/office/drawing/2010/main" w="12700">
                <a:solidFill>
                  <a:schemeClr val="tx1"/>
                </a:solidFill>
                <a:miter lim="800000"/>
                <a:headEnd/>
                <a:tailEnd/>
              </a14:hiddenLine>
            </a:ext>
          </a:extLst>
        </p:spPr>
        <p:txBody>
          <a:bodyPr vert="horz" lIns="90488" tIns="44450" rIns="90488" bIns="44450" rtlCol="0" anchor="ctr" anchorCtr="1">
            <a:normAutofit fontScale="90000"/>
          </a:bodyPr>
          <a:lstStyle/>
          <a:p>
            <a:r>
              <a:rPr lang="en-US" b="1" dirty="0">
                <a:latin typeface="Arial" panose="020B0604020202020204" pitchFamily="34" charset="0"/>
              </a:rPr>
              <a:t>Summary Measures Calculation Table</a:t>
            </a:r>
          </a:p>
        </p:txBody>
      </p:sp>
      <p:sp>
        <p:nvSpPr>
          <p:cNvPr id="3" name="Content Placeholder 2"/>
          <p:cNvSpPr>
            <a:spLocks noGrp="1"/>
          </p:cNvSpPr>
          <p:nvPr>
            <p:ph idx="1"/>
          </p:nvPr>
        </p:nvSpPr>
        <p:spPr/>
        <p:txBody>
          <a:bodyPr/>
          <a:lstStyle/>
          <a:p>
            <a:endParaRPr lang="en-US"/>
          </a:p>
        </p:txBody>
      </p:sp>
      <p:sp>
        <p:nvSpPr>
          <p:cNvPr id="2" name="Slide Number Placeholder 1"/>
          <p:cNvSpPr>
            <a:spLocks noGrp="1"/>
          </p:cNvSpPr>
          <p:nvPr>
            <p:ph type="sldNum" sz="quarter" idx="12"/>
          </p:nvPr>
        </p:nvSpPr>
        <p:spPr/>
        <p:txBody>
          <a:bodyPr/>
          <a:lstStyle/>
          <a:p>
            <a:endParaRPr lang="en-US" dirty="0"/>
          </a:p>
        </p:txBody>
      </p:sp>
      <p:sp>
        <p:nvSpPr>
          <p:cNvPr id="25608" name="Rectangle 8"/>
          <p:cNvSpPr>
            <a:spLocks noChangeArrowheads="1"/>
          </p:cNvSpPr>
          <p:nvPr/>
        </p:nvSpPr>
        <p:spPr bwMode="auto">
          <a:xfrm>
            <a:off x="2219325" y="2303464"/>
            <a:ext cx="338138" cy="515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spcBef>
                <a:spcPct val="0"/>
              </a:spcBef>
            </a:pPr>
            <a:r>
              <a:rPr lang="en-US" sz="2800" i="1"/>
              <a:t>x</a:t>
            </a:r>
          </a:p>
        </p:txBody>
      </p:sp>
      <p:sp>
        <p:nvSpPr>
          <p:cNvPr id="25609" name="Rectangle 9"/>
          <p:cNvSpPr>
            <a:spLocks noChangeArrowheads="1"/>
          </p:cNvSpPr>
          <p:nvPr/>
        </p:nvSpPr>
        <p:spPr bwMode="auto">
          <a:xfrm>
            <a:off x="2854326" y="2303464"/>
            <a:ext cx="754063" cy="515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spcBef>
                <a:spcPct val="0"/>
              </a:spcBef>
            </a:pPr>
            <a:r>
              <a:rPr lang="en-US" sz="2800" i="1"/>
              <a:t>p(x)</a:t>
            </a:r>
          </a:p>
        </p:txBody>
      </p:sp>
      <p:sp>
        <p:nvSpPr>
          <p:cNvPr id="25611" name="Rectangle 11"/>
          <p:cNvSpPr>
            <a:spLocks noChangeArrowheads="1"/>
          </p:cNvSpPr>
          <p:nvPr/>
        </p:nvSpPr>
        <p:spPr bwMode="auto">
          <a:xfrm>
            <a:off x="4033839" y="2303464"/>
            <a:ext cx="1000125" cy="515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spcBef>
                <a:spcPct val="0"/>
              </a:spcBef>
            </a:pPr>
            <a:r>
              <a:rPr lang="en-US" sz="2800" i="1"/>
              <a:t>x p(x)</a:t>
            </a:r>
          </a:p>
        </p:txBody>
      </p:sp>
      <p:sp>
        <p:nvSpPr>
          <p:cNvPr id="25614" name="Rectangle 14"/>
          <p:cNvSpPr>
            <a:spLocks noChangeArrowheads="1"/>
          </p:cNvSpPr>
          <p:nvPr/>
        </p:nvSpPr>
        <p:spPr bwMode="auto">
          <a:xfrm>
            <a:off x="5534026" y="2303464"/>
            <a:ext cx="1019175" cy="515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eaLnBrk="0" hangingPunct="0">
              <a:spcBef>
                <a:spcPct val="0"/>
              </a:spcBef>
            </a:pPr>
            <a:r>
              <a:rPr lang="en-US" sz="2800" i="1"/>
              <a:t>x –</a:t>
            </a:r>
            <a:r>
              <a:rPr lang="en-US" sz="2800" b="1" i="1"/>
              <a:t> </a:t>
            </a:r>
            <a:r>
              <a:rPr lang="en-US" i="1">
                <a:latin typeface="Symbol" panose="05050102010706020507" pitchFamily="18" charset="2"/>
              </a:rPr>
              <a:t></a:t>
            </a:r>
            <a:r>
              <a:rPr lang="en-US" sz="2800" b="1" i="1"/>
              <a:t> </a:t>
            </a:r>
          </a:p>
        </p:txBody>
      </p:sp>
      <p:sp>
        <p:nvSpPr>
          <p:cNvPr id="25716" name="Rectangle 116"/>
          <p:cNvSpPr>
            <a:spLocks noChangeArrowheads="1"/>
          </p:cNvSpPr>
          <p:nvPr/>
        </p:nvSpPr>
        <p:spPr bwMode="auto">
          <a:xfrm>
            <a:off x="2438401" y="4970464"/>
            <a:ext cx="909609" cy="5206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spcBef>
                <a:spcPct val="0"/>
              </a:spcBef>
            </a:pPr>
            <a:r>
              <a:rPr lang="en-US" sz="2800" b="1"/>
              <a:t>Total</a:t>
            </a:r>
          </a:p>
        </p:txBody>
      </p:sp>
      <p:sp>
        <p:nvSpPr>
          <p:cNvPr id="25721" name="Rectangle 121"/>
          <p:cNvSpPr>
            <a:spLocks noChangeArrowheads="1"/>
          </p:cNvSpPr>
          <p:nvPr/>
        </p:nvSpPr>
        <p:spPr bwMode="auto">
          <a:xfrm>
            <a:off x="7772401" y="4953000"/>
            <a:ext cx="2112759" cy="45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eaLnBrk="0" hangingPunct="0">
              <a:spcBef>
                <a:spcPct val="0"/>
              </a:spcBef>
              <a:defRPr sz="2400">
                <a:solidFill>
                  <a:schemeClr val="tx1"/>
                </a:solidFill>
                <a:latin typeface="Times New Roman" panose="02020603050405020304" pitchFamily="18" charset="0"/>
              </a:defRPr>
            </a:lvl1pPr>
            <a:lvl2pPr marL="114300" eaLnBrk="0" hangingPunct="0">
              <a:spcBef>
                <a:spcPct val="0"/>
              </a:spcBef>
              <a:defRPr sz="2400">
                <a:solidFill>
                  <a:schemeClr val="tx1"/>
                </a:solidFill>
                <a:latin typeface="Times New Roman" panose="02020603050405020304" pitchFamily="18" charset="0"/>
              </a:defRPr>
            </a:lvl2pPr>
            <a:lvl3pPr marL="228600" eaLnBrk="0" hangingPunct="0">
              <a:spcBef>
                <a:spcPct val="0"/>
              </a:spcBef>
              <a:defRPr sz="2400">
                <a:solidFill>
                  <a:schemeClr val="tx1"/>
                </a:solidFill>
                <a:latin typeface="Times New Roman" panose="02020603050405020304" pitchFamily="18" charset="0"/>
              </a:defRPr>
            </a:lvl3pPr>
            <a:lvl4pPr eaLnBrk="0" hangingPunct="0">
              <a:spcBef>
                <a:spcPct val="0"/>
              </a:spcBef>
              <a:defRPr sz="2400">
                <a:solidFill>
                  <a:schemeClr val="tx1"/>
                </a:solidFill>
                <a:latin typeface="Times New Roman" panose="02020603050405020304" pitchFamily="18" charset="0"/>
              </a:defRPr>
            </a:lvl4pPr>
            <a:lvl5pPr eaLnBrk="0" hangingPunct="0">
              <a:spcBef>
                <a:spcPct val="0"/>
              </a:spcBef>
              <a:defRPr sz="2400">
                <a:solidFill>
                  <a:schemeClr val="tx1"/>
                </a:solidFill>
                <a:latin typeface="Times New Roman" panose="02020603050405020304" pitchFamily="18" charset="0"/>
              </a:defRPr>
            </a:lvl5pPr>
            <a:lvl6pPr eaLnBrk="0" fontAlgn="base" hangingPunct="0">
              <a:spcBef>
                <a:spcPct val="0"/>
              </a:spcBef>
              <a:spcAft>
                <a:spcPct val="0"/>
              </a:spcAft>
              <a:defRPr sz="2400">
                <a:solidFill>
                  <a:schemeClr val="tx1"/>
                </a:solidFill>
                <a:latin typeface="Times New Roman" panose="02020603050405020304" pitchFamily="18" charset="0"/>
              </a:defRPr>
            </a:lvl6pPr>
            <a:lvl7pPr eaLnBrk="0" fontAlgn="base" hangingPunct="0">
              <a:spcBef>
                <a:spcPct val="0"/>
              </a:spcBef>
              <a:spcAft>
                <a:spcPct val="0"/>
              </a:spcAft>
              <a:defRPr sz="2400">
                <a:solidFill>
                  <a:schemeClr val="tx1"/>
                </a:solidFill>
                <a:latin typeface="Times New Roman" panose="02020603050405020304" pitchFamily="18" charset="0"/>
              </a:defRPr>
            </a:lvl7pPr>
            <a:lvl8pPr eaLnBrk="0" fontAlgn="base" hangingPunct="0">
              <a:spcBef>
                <a:spcPct val="0"/>
              </a:spcBef>
              <a:spcAft>
                <a:spcPct val="0"/>
              </a:spcAft>
              <a:defRPr sz="2400">
                <a:solidFill>
                  <a:schemeClr val="tx1"/>
                </a:solidFill>
                <a:latin typeface="Times New Roman" panose="02020603050405020304" pitchFamily="18" charset="0"/>
              </a:defRPr>
            </a:lvl8pPr>
            <a:lvl9pPr eaLnBrk="0" fontAlgn="base" hangingPunct="0">
              <a:spcBef>
                <a:spcPct val="0"/>
              </a:spcBef>
              <a:spcAft>
                <a:spcPct val="0"/>
              </a:spcAft>
              <a:defRPr sz="2400">
                <a:solidFill>
                  <a:schemeClr val="tx1"/>
                </a:solidFill>
                <a:latin typeface="Times New Roman" panose="02020603050405020304" pitchFamily="18" charset="0"/>
              </a:defRPr>
            </a:lvl9pPr>
          </a:lstStyle>
          <a:p>
            <a:pPr lvl="2" eaLnBrk="1" hangingPunct="1">
              <a:spcBef>
                <a:spcPct val="20000"/>
              </a:spcBef>
              <a:buClr>
                <a:srgbClr val="8E0D30"/>
              </a:buClr>
              <a:buFont typeface="Wingdings" panose="05000000000000000000" pitchFamily="2" charset="2"/>
              <a:buNone/>
            </a:pPr>
            <a:r>
              <a:rPr lang="en-US">
                <a:latin typeface="Symbol" panose="05050102010706020507" pitchFamily="18" charset="2"/>
              </a:rPr>
              <a:t></a:t>
            </a:r>
            <a:r>
              <a:rPr lang="en-US"/>
              <a:t>(</a:t>
            </a:r>
            <a:r>
              <a:rPr lang="en-US" i="1"/>
              <a:t>x</a:t>
            </a:r>
            <a:r>
              <a:rPr lang="en-US"/>
              <a:t> </a:t>
            </a:r>
            <a:r>
              <a:rPr lang="en-US">
                <a:latin typeface="Symbol" panose="05050102010706020507" pitchFamily="18" charset="2"/>
              </a:rPr>
              <a:t></a:t>
            </a:r>
            <a:r>
              <a:rPr lang="en-US" i="1">
                <a:latin typeface="Symbol" panose="05050102010706020507" pitchFamily="18" charset="2"/>
              </a:rPr>
              <a:t></a:t>
            </a:r>
            <a:r>
              <a:rPr lang="en-US">
                <a:latin typeface="Symbol" panose="05050102010706020507" pitchFamily="18" charset="2"/>
              </a:rPr>
              <a:t></a:t>
            </a:r>
            <a:r>
              <a:rPr lang="en-US" baseline="30000">
                <a:latin typeface="Symbol" panose="05050102010706020507" pitchFamily="18" charset="2"/>
              </a:rPr>
              <a:t></a:t>
            </a:r>
            <a:r>
              <a:rPr lang="en-US">
                <a:latin typeface="Symbol" panose="05050102010706020507" pitchFamily="18" charset="2"/>
              </a:rPr>
              <a:t></a:t>
            </a:r>
            <a:r>
              <a:rPr lang="en-US" i="1"/>
              <a:t>p</a:t>
            </a:r>
            <a:r>
              <a:rPr lang="en-US"/>
              <a:t>(</a:t>
            </a:r>
            <a:r>
              <a:rPr lang="en-US" i="1"/>
              <a:t>x</a:t>
            </a:r>
            <a:r>
              <a:rPr lang="en-US"/>
              <a:t>)</a:t>
            </a:r>
            <a:endParaRPr lang="en-US" b="1">
              <a:latin typeface="Symbol" panose="05050102010706020507" pitchFamily="18" charset="2"/>
            </a:endParaRPr>
          </a:p>
        </p:txBody>
      </p:sp>
      <p:sp>
        <p:nvSpPr>
          <p:cNvPr id="25740" name="Line 140"/>
          <p:cNvSpPr>
            <a:spLocks noChangeShapeType="1"/>
          </p:cNvSpPr>
          <p:nvPr/>
        </p:nvSpPr>
        <p:spPr bwMode="auto">
          <a:xfrm>
            <a:off x="7902575" y="2376488"/>
            <a:ext cx="0" cy="3124200"/>
          </a:xfrm>
          <a:prstGeom prst="line">
            <a:avLst/>
          </a:prstGeom>
          <a:noFill/>
          <a:ln w="38100">
            <a:solidFill>
              <a:srgbClr val="E9F05A"/>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741" name="Line 141"/>
          <p:cNvSpPr>
            <a:spLocks noChangeShapeType="1"/>
          </p:cNvSpPr>
          <p:nvPr/>
        </p:nvSpPr>
        <p:spPr bwMode="auto">
          <a:xfrm>
            <a:off x="6556375" y="2365375"/>
            <a:ext cx="0" cy="3124200"/>
          </a:xfrm>
          <a:prstGeom prst="line">
            <a:avLst/>
          </a:prstGeom>
          <a:noFill/>
          <a:ln w="38100">
            <a:solidFill>
              <a:srgbClr val="E9F05A"/>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742" name="Line 142"/>
          <p:cNvSpPr>
            <a:spLocks noChangeShapeType="1"/>
          </p:cNvSpPr>
          <p:nvPr/>
        </p:nvSpPr>
        <p:spPr bwMode="auto">
          <a:xfrm>
            <a:off x="5257800" y="2362200"/>
            <a:ext cx="0" cy="3124200"/>
          </a:xfrm>
          <a:prstGeom prst="line">
            <a:avLst/>
          </a:prstGeom>
          <a:noFill/>
          <a:ln w="38100">
            <a:solidFill>
              <a:srgbClr val="E9F05A"/>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743" name="Line 143"/>
          <p:cNvSpPr>
            <a:spLocks noChangeShapeType="1"/>
          </p:cNvSpPr>
          <p:nvPr/>
        </p:nvSpPr>
        <p:spPr bwMode="auto">
          <a:xfrm>
            <a:off x="3871913" y="2362200"/>
            <a:ext cx="0" cy="3124200"/>
          </a:xfrm>
          <a:prstGeom prst="line">
            <a:avLst/>
          </a:prstGeom>
          <a:noFill/>
          <a:ln w="38100">
            <a:solidFill>
              <a:srgbClr val="E9F05A"/>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744" name="Line 144"/>
          <p:cNvSpPr>
            <a:spLocks noChangeShapeType="1"/>
          </p:cNvSpPr>
          <p:nvPr/>
        </p:nvSpPr>
        <p:spPr bwMode="auto">
          <a:xfrm>
            <a:off x="2747963" y="2365376"/>
            <a:ext cx="0" cy="2587625"/>
          </a:xfrm>
          <a:prstGeom prst="line">
            <a:avLst/>
          </a:prstGeom>
          <a:noFill/>
          <a:ln w="38100">
            <a:solidFill>
              <a:srgbClr val="E9F05A"/>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745" name="Line 145"/>
          <p:cNvSpPr>
            <a:spLocks noChangeShapeType="1"/>
          </p:cNvSpPr>
          <p:nvPr/>
        </p:nvSpPr>
        <p:spPr bwMode="auto">
          <a:xfrm>
            <a:off x="2105025" y="4938713"/>
            <a:ext cx="7924800" cy="0"/>
          </a:xfrm>
          <a:prstGeom prst="line">
            <a:avLst/>
          </a:prstGeom>
          <a:noFill/>
          <a:ln w="38100">
            <a:solidFill>
              <a:srgbClr val="E9F05A"/>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746" name="Line 146"/>
          <p:cNvSpPr>
            <a:spLocks noChangeShapeType="1"/>
          </p:cNvSpPr>
          <p:nvPr/>
        </p:nvSpPr>
        <p:spPr bwMode="auto">
          <a:xfrm>
            <a:off x="2105025" y="4281488"/>
            <a:ext cx="7924800" cy="0"/>
          </a:xfrm>
          <a:prstGeom prst="line">
            <a:avLst/>
          </a:prstGeom>
          <a:noFill/>
          <a:ln w="38100">
            <a:solidFill>
              <a:srgbClr val="E9F05A"/>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747" name="Line 147"/>
          <p:cNvSpPr>
            <a:spLocks noChangeShapeType="1"/>
          </p:cNvSpPr>
          <p:nvPr/>
        </p:nvSpPr>
        <p:spPr bwMode="auto">
          <a:xfrm>
            <a:off x="2105025" y="3606800"/>
            <a:ext cx="7924800" cy="0"/>
          </a:xfrm>
          <a:prstGeom prst="line">
            <a:avLst/>
          </a:prstGeom>
          <a:noFill/>
          <a:ln w="38100">
            <a:solidFill>
              <a:srgbClr val="E9F05A"/>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748" name="Line 148"/>
          <p:cNvSpPr>
            <a:spLocks noChangeShapeType="1"/>
          </p:cNvSpPr>
          <p:nvPr/>
        </p:nvSpPr>
        <p:spPr bwMode="auto">
          <a:xfrm>
            <a:off x="2105026" y="2895600"/>
            <a:ext cx="7953375" cy="0"/>
          </a:xfrm>
          <a:prstGeom prst="line">
            <a:avLst/>
          </a:prstGeom>
          <a:noFill/>
          <a:ln w="76200">
            <a:solidFill>
              <a:srgbClr val="E9F05A"/>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749" name="Rectangle 149"/>
          <p:cNvSpPr>
            <a:spLocks noChangeArrowheads="1"/>
          </p:cNvSpPr>
          <p:nvPr/>
        </p:nvSpPr>
        <p:spPr bwMode="auto">
          <a:xfrm>
            <a:off x="6613526" y="2303464"/>
            <a:ext cx="1344613" cy="515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eaLnBrk="0" hangingPunct="0">
              <a:spcBef>
                <a:spcPct val="0"/>
              </a:spcBef>
            </a:pPr>
            <a:r>
              <a:rPr lang="en-US" sz="2800" i="1"/>
              <a:t>(x –</a:t>
            </a:r>
            <a:r>
              <a:rPr lang="en-US" sz="2800" b="1" i="1"/>
              <a:t> </a:t>
            </a:r>
            <a:r>
              <a:rPr lang="en-US" i="1">
                <a:latin typeface="Symbol" panose="05050102010706020507" pitchFamily="18" charset="2"/>
              </a:rPr>
              <a:t>)</a:t>
            </a:r>
            <a:r>
              <a:rPr lang="en-US" i="1" baseline="30000">
                <a:latin typeface="Symbol" panose="05050102010706020507" pitchFamily="18" charset="2"/>
              </a:rPr>
              <a:t>2</a:t>
            </a:r>
            <a:r>
              <a:rPr lang="en-US" sz="2800" b="1" i="1"/>
              <a:t> </a:t>
            </a:r>
          </a:p>
        </p:txBody>
      </p:sp>
      <p:sp>
        <p:nvSpPr>
          <p:cNvPr id="25750" name="Rectangle 150"/>
          <p:cNvSpPr>
            <a:spLocks noChangeArrowheads="1"/>
          </p:cNvSpPr>
          <p:nvPr/>
        </p:nvSpPr>
        <p:spPr bwMode="auto">
          <a:xfrm>
            <a:off x="8001000" y="2303464"/>
            <a:ext cx="2057400" cy="515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eaLnBrk="0" hangingPunct="0">
              <a:spcBef>
                <a:spcPct val="0"/>
              </a:spcBef>
            </a:pPr>
            <a:r>
              <a:rPr lang="en-US" sz="2800" i="1"/>
              <a:t>(x –</a:t>
            </a:r>
            <a:r>
              <a:rPr lang="en-US" sz="2800" b="1" i="1"/>
              <a:t> </a:t>
            </a:r>
            <a:r>
              <a:rPr lang="en-US" i="1">
                <a:latin typeface="Symbol" panose="05050102010706020507" pitchFamily="18" charset="2"/>
              </a:rPr>
              <a:t>)</a:t>
            </a:r>
            <a:r>
              <a:rPr lang="en-US" i="1" baseline="30000">
                <a:latin typeface="Symbol" panose="05050102010706020507" pitchFamily="18" charset="2"/>
              </a:rPr>
              <a:t>2</a:t>
            </a:r>
            <a:r>
              <a:rPr lang="en-US" sz="2800" i="1"/>
              <a:t>p(x)</a:t>
            </a:r>
          </a:p>
        </p:txBody>
      </p:sp>
      <p:sp>
        <p:nvSpPr>
          <p:cNvPr id="25752" name="Rectangle 152"/>
          <p:cNvSpPr>
            <a:spLocks noChangeArrowheads="1"/>
          </p:cNvSpPr>
          <p:nvPr/>
        </p:nvSpPr>
        <p:spPr bwMode="auto">
          <a:xfrm>
            <a:off x="3970339" y="4953000"/>
            <a:ext cx="83708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atin typeface="Symbol" panose="05050102010706020507" pitchFamily="18" charset="2"/>
              </a:rPr>
              <a:t></a:t>
            </a:r>
            <a:r>
              <a:rPr lang="en-US" i="1"/>
              <a:t>x</a:t>
            </a:r>
            <a:r>
              <a:rPr lang="en-US">
                <a:latin typeface="Symbol" panose="05050102010706020507" pitchFamily="18" charset="2"/>
              </a:rPr>
              <a:t></a:t>
            </a:r>
            <a:r>
              <a:rPr lang="en-US" i="1"/>
              <a:t>p</a:t>
            </a:r>
            <a:r>
              <a:rPr lang="en-US"/>
              <a:t>(</a:t>
            </a:r>
            <a:r>
              <a:rPr lang="en-US" i="1"/>
              <a:t>x</a:t>
            </a:r>
            <a:r>
              <a:rPr lang="en-US"/>
              <a:t>)</a:t>
            </a:r>
          </a:p>
        </p:txBody>
      </p:sp>
    </p:spTree>
    <p:extLst>
      <p:ext uri="{BB962C8B-B14F-4D97-AF65-F5344CB8AC3E}">
        <p14:creationId xmlns:p14="http://schemas.microsoft.com/office/powerpoint/2010/main" val="37513947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a:xfrm>
            <a:off x="838200" y="554037"/>
            <a:ext cx="8324850" cy="527050"/>
          </a:xfrm>
          <a:noFill/>
          <a:ln/>
          <a:extLst>
            <a:ext uri="{91240B29-F687-4F45-9708-019B960494DF}">
              <a14:hiddenLine xmlns:a14="http://schemas.microsoft.com/office/drawing/2010/main" w="12700">
                <a:solidFill>
                  <a:schemeClr val="tx1"/>
                </a:solidFill>
                <a:miter lim="800000"/>
                <a:headEnd/>
                <a:tailEnd/>
              </a14:hiddenLine>
            </a:ext>
          </a:extLst>
        </p:spPr>
        <p:txBody>
          <a:bodyPr vert="horz" lIns="90488" tIns="44450" rIns="90488" bIns="44450" rtlCol="0" anchor="ctr" anchorCtr="1">
            <a:normAutofit fontScale="90000"/>
          </a:bodyPr>
          <a:lstStyle/>
          <a:p>
            <a:r>
              <a:rPr lang="en-US" b="1" dirty="0">
                <a:latin typeface="Arial" panose="020B0604020202020204" pitchFamily="34" charset="0"/>
              </a:rPr>
              <a:t>Expected Value &amp; Variance Solution</a:t>
            </a:r>
          </a:p>
        </p:txBody>
      </p:sp>
      <p:sp>
        <p:nvSpPr>
          <p:cNvPr id="3" name="Content Placeholder 2"/>
          <p:cNvSpPr>
            <a:spLocks noGrp="1"/>
          </p:cNvSpPr>
          <p:nvPr>
            <p:ph idx="1"/>
          </p:nvPr>
        </p:nvSpPr>
        <p:spPr/>
        <p:txBody>
          <a:bodyPr/>
          <a:lstStyle/>
          <a:p>
            <a:endParaRPr lang="en-US"/>
          </a:p>
        </p:txBody>
      </p:sp>
      <p:sp>
        <p:nvSpPr>
          <p:cNvPr id="2" name="Slide Number Placeholder 1"/>
          <p:cNvSpPr>
            <a:spLocks noGrp="1"/>
          </p:cNvSpPr>
          <p:nvPr>
            <p:ph type="sldNum" sz="quarter" idx="12"/>
          </p:nvPr>
        </p:nvSpPr>
        <p:spPr/>
        <p:txBody>
          <a:bodyPr/>
          <a:lstStyle/>
          <a:p>
            <a:endParaRPr lang="en-US" dirty="0"/>
          </a:p>
        </p:txBody>
      </p:sp>
      <p:sp>
        <p:nvSpPr>
          <p:cNvPr id="29715" name="Rectangle 19"/>
          <p:cNvSpPr>
            <a:spLocks noChangeArrowheads="1"/>
          </p:cNvSpPr>
          <p:nvPr/>
        </p:nvSpPr>
        <p:spPr bwMode="auto">
          <a:xfrm>
            <a:off x="2271713" y="3068639"/>
            <a:ext cx="365486" cy="5206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spcBef>
                <a:spcPct val="0"/>
              </a:spcBef>
            </a:pPr>
            <a:r>
              <a:rPr lang="en-US" sz="2800" b="1"/>
              <a:t>0</a:t>
            </a:r>
          </a:p>
        </p:txBody>
      </p:sp>
      <p:sp>
        <p:nvSpPr>
          <p:cNvPr id="29716" name="Rectangle 20"/>
          <p:cNvSpPr>
            <a:spLocks noChangeArrowheads="1"/>
          </p:cNvSpPr>
          <p:nvPr/>
        </p:nvSpPr>
        <p:spPr bwMode="auto">
          <a:xfrm>
            <a:off x="2970213" y="3068639"/>
            <a:ext cx="644408" cy="5206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spcBef>
                <a:spcPct val="0"/>
              </a:spcBef>
            </a:pPr>
            <a:r>
              <a:rPr lang="en-US" sz="2800" b="1"/>
              <a:t>.25</a:t>
            </a:r>
          </a:p>
        </p:txBody>
      </p:sp>
      <p:sp>
        <p:nvSpPr>
          <p:cNvPr id="29718" name="Rectangle 22"/>
          <p:cNvSpPr>
            <a:spLocks noChangeArrowheads="1"/>
          </p:cNvSpPr>
          <p:nvPr/>
        </p:nvSpPr>
        <p:spPr bwMode="auto">
          <a:xfrm>
            <a:off x="5497514" y="3068639"/>
            <a:ext cx="1006687" cy="5206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spcBef>
                <a:spcPct val="0"/>
              </a:spcBef>
            </a:pPr>
            <a:r>
              <a:rPr lang="en-US" sz="2800" b="1"/>
              <a:t>–1.00</a:t>
            </a:r>
          </a:p>
        </p:txBody>
      </p:sp>
      <p:sp>
        <p:nvSpPr>
          <p:cNvPr id="29719" name="Rectangle 23"/>
          <p:cNvSpPr>
            <a:spLocks noChangeArrowheads="1"/>
          </p:cNvSpPr>
          <p:nvPr/>
        </p:nvSpPr>
        <p:spPr bwMode="auto">
          <a:xfrm>
            <a:off x="6794501" y="3068639"/>
            <a:ext cx="827151" cy="5206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spcBef>
                <a:spcPct val="0"/>
              </a:spcBef>
            </a:pPr>
            <a:r>
              <a:rPr lang="en-US" sz="2800" b="1"/>
              <a:t>1.00</a:t>
            </a:r>
          </a:p>
        </p:txBody>
      </p:sp>
      <p:sp>
        <p:nvSpPr>
          <p:cNvPr id="29737" name="Rectangle 41"/>
          <p:cNvSpPr>
            <a:spLocks noChangeArrowheads="1"/>
          </p:cNvSpPr>
          <p:nvPr/>
        </p:nvSpPr>
        <p:spPr bwMode="auto">
          <a:xfrm>
            <a:off x="2271713" y="3689351"/>
            <a:ext cx="365486" cy="5206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spcBef>
                <a:spcPct val="0"/>
              </a:spcBef>
            </a:pPr>
            <a:r>
              <a:rPr lang="en-US" sz="2800" b="1"/>
              <a:t>1</a:t>
            </a:r>
          </a:p>
        </p:txBody>
      </p:sp>
      <p:sp>
        <p:nvSpPr>
          <p:cNvPr id="29738" name="Rectangle 42"/>
          <p:cNvSpPr>
            <a:spLocks noChangeArrowheads="1"/>
          </p:cNvSpPr>
          <p:nvPr/>
        </p:nvSpPr>
        <p:spPr bwMode="auto">
          <a:xfrm>
            <a:off x="2970213" y="3689351"/>
            <a:ext cx="644408" cy="5206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spcBef>
                <a:spcPct val="0"/>
              </a:spcBef>
            </a:pPr>
            <a:r>
              <a:rPr lang="en-US" sz="2800" b="1"/>
              <a:t>.50</a:t>
            </a:r>
          </a:p>
        </p:txBody>
      </p:sp>
      <p:sp>
        <p:nvSpPr>
          <p:cNvPr id="29740" name="Rectangle 44"/>
          <p:cNvSpPr>
            <a:spLocks noChangeArrowheads="1"/>
          </p:cNvSpPr>
          <p:nvPr/>
        </p:nvSpPr>
        <p:spPr bwMode="auto">
          <a:xfrm>
            <a:off x="5808663" y="3689351"/>
            <a:ext cx="365486" cy="5206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spcBef>
                <a:spcPct val="0"/>
              </a:spcBef>
            </a:pPr>
            <a:r>
              <a:rPr lang="en-US" sz="2800" b="1"/>
              <a:t>0</a:t>
            </a:r>
          </a:p>
        </p:txBody>
      </p:sp>
      <p:sp>
        <p:nvSpPr>
          <p:cNvPr id="29741" name="Rectangle 45"/>
          <p:cNvSpPr>
            <a:spLocks noChangeArrowheads="1"/>
          </p:cNvSpPr>
          <p:nvPr/>
        </p:nvSpPr>
        <p:spPr bwMode="auto">
          <a:xfrm>
            <a:off x="7046913" y="3689351"/>
            <a:ext cx="365486" cy="5206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spcBef>
                <a:spcPct val="0"/>
              </a:spcBef>
            </a:pPr>
            <a:r>
              <a:rPr lang="en-US" sz="2800" b="1"/>
              <a:t>0</a:t>
            </a:r>
          </a:p>
        </p:txBody>
      </p:sp>
      <p:sp>
        <p:nvSpPr>
          <p:cNvPr id="29759" name="Rectangle 63"/>
          <p:cNvSpPr>
            <a:spLocks noChangeArrowheads="1"/>
          </p:cNvSpPr>
          <p:nvPr/>
        </p:nvSpPr>
        <p:spPr bwMode="auto">
          <a:xfrm>
            <a:off x="2271713" y="4308476"/>
            <a:ext cx="365486" cy="5206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spcBef>
                <a:spcPct val="0"/>
              </a:spcBef>
            </a:pPr>
            <a:r>
              <a:rPr lang="en-US" sz="2800" b="1"/>
              <a:t>2</a:t>
            </a:r>
          </a:p>
        </p:txBody>
      </p:sp>
      <p:sp>
        <p:nvSpPr>
          <p:cNvPr id="29760" name="Rectangle 64"/>
          <p:cNvSpPr>
            <a:spLocks noChangeArrowheads="1"/>
          </p:cNvSpPr>
          <p:nvPr/>
        </p:nvSpPr>
        <p:spPr bwMode="auto">
          <a:xfrm>
            <a:off x="2970213" y="4308476"/>
            <a:ext cx="644408" cy="5206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spcBef>
                <a:spcPct val="0"/>
              </a:spcBef>
            </a:pPr>
            <a:r>
              <a:rPr lang="en-US" sz="2800" b="1"/>
              <a:t>.25</a:t>
            </a:r>
          </a:p>
        </p:txBody>
      </p:sp>
      <p:sp>
        <p:nvSpPr>
          <p:cNvPr id="29762" name="Rectangle 66"/>
          <p:cNvSpPr>
            <a:spLocks noChangeArrowheads="1"/>
          </p:cNvSpPr>
          <p:nvPr/>
        </p:nvSpPr>
        <p:spPr bwMode="auto">
          <a:xfrm>
            <a:off x="5556251" y="4308476"/>
            <a:ext cx="827151" cy="5206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spcBef>
                <a:spcPct val="0"/>
              </a:spcBef>
            </a:pPr>
            <a:r>
              <a:rPr lang="en-US" sz="2800" b="1"/>
              <a:t>1.00</a:t>
            </a:r>
          </a:p>
        </p:txBody>
      </p:sp>
      <p:sp>
        <p:nvSpPr>
          <p:cNvPr id="29763" name="Rectangle 67"/>
          <p:cNvSpPr>
            <a:spLocks noChangeArrowheads="1"/>
          </p:cNvSpPr>
          <p:nvPr/>
        </p:nvSpPr>
        <p:spPr bwMode="auto">
          <a:xfrm>
            <a:off x="6794501" y="4308476"/>
            <a:ext cx="827151" cy="5206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spcBef>
                <a:spcPct val="0"/>
              </a:spcBef>
            </a:pPr>
            <a:r>
              <a:rPr lang="en-US" sz="2800" b="1"/>
              <a:t>1.00</a:t>
            </a:r>
          </a:p>
        </p:txBody>
      </p:sp>
      <p:grpSp>
        <p:nvGrpSpPr>
          <p:cNvPr id="29870" name="Group 174"/>
          <p:cNvGrpSpPr>
            <a:grpSpLocks/>
          </p:cNvGrpSpPr>
          <p:nvPr/>
        </p:nvGrpSpPr>
        <p:grpSpPr bwMode="auto">
          <a:xfrm>
            <a:off x="3868739" y="3068639"/>
            <a:ext cx="1436687" cy="2435225"/>
            <a:chOff x="1477" y="1933"/>
            <a:chExt cx="905" cy="1534"/>
          </a:xfrm>
        </p:grpSpPr>
        <p:sp>
          <p:nvSpPr>
            <p:cNvPr id="29717" name="Rectangle 21"/>
            <p:cNvSpPr>
              <a:spLocks noChangeArrowheads="1"/>
            </p:cNvSpPr>
            <p:nvPr/>
          </p:nvSpPr>
          <p:spPr bwMode="auto">
            <a:xfrm>
              <a:off x="1845" y="1933"/>
              <a:ext cx="230" cy="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spcBef>
                  <a:spcPct val="0"/>
                </a:spcBef>
              </a:pPr>
              <a:r>
                <a:rPr lang="en-US" sz="2800" b="1"/>
                <a:t>0</a:t>
              </a:r>
            </a:p>
          </p:txBody>
        </p:sp>
        <p:sp>
          <p:nvSpPr>
            <p:cNvPr id="29739" name="Rectangle 43"/>
            <p:cNvSpPr>
              <a:spLocks noChangeArrowheads="1"/>
            </p:cNvSpPr>
            <p:nvPr/>
          </p:nvSpPr>
          <p:spPr bwMode="auto">
            <a:xfrm>
              <a:off x="1750" y="2324"/>
              <a:ext cx="406" cy="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spcBef>
                  <a:spcPct val="0"/>
                </a:spcBef>
              </a:pPr>
              <a:r>
                <a:rPr lang="en-US" sz="2800" b="1"/>
                <a:t>.50</a:t>
              </a:r>
            </a:p>
          </p:txBody>
        </p:sp>
        <p:sp>
          <p:nvSpPr>
            <p:cNvPr id="29761" name="Rectangle 65"/>
            <p:cNvSpPr>
              <a:spLocks noChangeArrowheads="1"/>
            </p:cNvSpPr>
            <p:nvPr/>
          </p:nvSpPr>
          <p:spPr bwMode="auto">
            <a:xfrm>
              <a:off x="1750" y="2714"/>
              <a:ext cx="406" cy="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spcBef>
                  <a:spcPct val="0"/>
                </a:spcBef>
              </a:pPr>
              <a:r>
                <a:rPr lang="en-US" sz="2800" b="1"/>
                <a:t>.50</a:t>
              </a:r>
            </a:p>
          </p:txBody>
        </p:sp>
        <p:sp>
          <p:nvSpPr>
            <p:cNvPr id="29792" name="Rectangle 96"/>
            <p:cNvSpPr>
              <a:spLocks noChangeArrowheads="1"/>
            </p:cNvSpPr>
            <p:nvPr/>
          </p:nvSpPr>
          <p:spPr bwMode="auto">
            <a:xfrm>
              <a:off x="1477" y="3100"/>
              <a:ext cx="903" cy="356"/>
            </a:xfrm>
            <a:prstGeom prst="rect">
              <a:avLst/>
            </a:prstGeom>
            <a:solidFill>
              <a:srgbClr val="EAEC5E"/>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9793" name="Rectangle 97"/>
            <p:cNvSpPr>
              <a:spLocks noChangeArrowheads="1"/>
            </p:cNvSpPr>
            <p:nvPr/>
          </p:nvSpPr>
          <p:spPr bwMode="auto">
            <a:xfrm>
              <a:off x="1564" y="3098"/>
              <a:ext cx="245" cy="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spcBef>
                  <a:spcPct val="0"/>
                </a:spcBef>
              </a:pPr>
              <a:r>
                <a:rPr lang="en-US" sz="2800" b="1" i="1">
                  <a:latin typeface="Symbol" panose="05050102010706020507" pitchFamily="18" charset="2"/>
                </a:rPr>
                <a:t></a:t>
              </a:r>
              <a:endParaRPr lang="en-US" sz="2800" b="1">
                <a:latin typeface="Symbol" panose="05050102010706020507" pitchFamily="18" charset="2"/>
              </a:endParaRPr>
            </a:p>
          </p:txBody>
        </p:sp>
        <p:sp>
          <p:nvSpPr>
            <p:cNvPr id="29794" name="Rectangle 98"/>
            <p:cNvSpPr>
              <a:spLocks noChangeArrowheads="1"/>
            </p:cNvSpPr>
            <p:nvPr/>
          </p:nvSpPr>
          <p:spPr bwMode="auto">
            <a:xfrm>
              <a:off x="1695" y="3099"/>
              <a:ext cx="634" cy="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spcBef>
                  <a:spcPct val="0"/>
                </a:spcBef>
              </a:pPr>
              <a:r>
                <a:rPr lang="en-US" sz="2800" b="1"/>
                <a:t> = 1.0</a:t>
              </a:r>
            </a:p>
          </p:txBody>
        </p:sp>
        <p:sp>
          <p:nvSpPr>
            <p:cNvPr id="29795" name="Rectangle 99"/>
            <p:cNvSpPr>
              <a:spLocks noChangeArrowheads="1"/>
            </p:cNvSpPr>
            <p:nvPr/>
          </p:nvSpPr>
          <p:spPr bwMode="auto">
            <a:xfrm>
              <a:off x="1477" y="3380"/>
              <a:ext cx="905" cy="87"/>
            </a:xfrm>
            <a:prstGeom prst="rect">
              <a:avLst/>
            </a:prstGeom>
            <a:solidFill>
              <a:srgbClr val="EAEC5E"/>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29851" name="Line 155"/>
          <p:cNvSpPr>
            <a:spLocks noChangeShapeType="1"/>
          </p:cNvSpPr>
          <p:nvPr/>
        </p:nvSpPr>
        <p:spPr bwMode="auto">
          <a:xfrm>
            <a:off x="7902575" y="2376488"/>
            <a:ext cx="0" cy="3124200"/>
          </a:xfrm>
          <a:prstGeom prst="line">
            <a:avLst/>
          </a:prstGeom>
          <a:noFill/>
          <a:ln w="38100">
            <a:solidFill>
              <a:srgbClr val="E9F05A"/>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9852" name="Line 156"/>
          <p:cNvSpPr>
            <a:spLocks noChangeShapeType="1"/>
          </p:cNvSpPr>
          <p:nvPr/>
        </p:nvSpPr>
        <p:spPr bwMode="auto">
          <a:xfrm>
            <a:off x="6556375" y="2365375"/>
            <a:ext cx="0" cy="3124200"/>
          </a:xfrm>
          <a:prstGeom prst="line">
            <a:avLst/>
          </a:prstGeom>
          <a:noFill/>
          <a:ln w="38100">
            <a:solidFill>
              <a:srgbClr val="E9F05A"/>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9853" name="Line 157"/>
          <p:cNvSpPr>
            <a:spLocks noChangeShapeType="1"/>
          </p:cNvSpPr>
          <p:nvPr/>
        </p:nvSpPr>
        <p:spPr bwMode="auto">
          <a:xfrm>
            <a:off x="5257800" y="2362200"/>
            <a:ext cx="0" cy="3124200"/>
          </a:xfrm>
          <a:prstGeom prst="line">
            <a:avLst/>
          </a:prstGeom>
          <a:noFill/>
          <a:ln w="38100">
            <a:solidFill>
              <a:srgbClr val="E9F05A"/>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9854" name="Line 158"/>
          <p:cNvSpPr>
            <a:spLocks noChangeShapeType="1"/>
          </p:cNvSpPr>
          <p:nvPr/>
        </p:nvSpPr>
        <p:spPr bwMode="auto">
          <a:xfrm>
            <a:off x="3871913" y="2362200"/>
            <a:ext cx="0" cy="3124200"/>
          </a:xfrm>
          <a:prstGeom prst="line">
            <a:avLst/>
          </a:prstGeom>
          <a:noFill/>
          <a:ln w="38100">
            <a:solidFill>
              <a:srgbClr val="E9F05A"/>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9855" name="Line 159"/>
          <p:cNvSpPr>
            <a:spLocks noChangeShapeType="1"/>
          </p:cNvSpPr>
          <p:nvPr/>
        </p:nvSpPr>
        <p:spPr bwMode="auto">
          <a:xfrm>
            <a:off x="2747963" y="2365376"/>
            <a:ext cx="0" cy="2587625"/>
          </a:xfrm>
          <a:prstGeom prst="line">
            <a:avLst/>
          </a:prstGeom>
          <a:noFill/>
          <a:ln w="38100">
            <a:solidFill>
              <a:srgbClr val="E9F05A"/>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9856" name="Line 160"/>
          <p:cNvSpPr>
            <a:spLocks noChangeShapeType="1"/>
          </p:cNvSpPr>
          <p:nvPr/>
        </p:nvSpPr>
        <p:spPr bwMode="auto">
          <a:xfrm>
            <a:off x="2105025" y="4938713"/>
            <a:ext cx="7924800" cy="0"/>
          </a:xfrm>
          <a:prstGeom prst="line">
            <a:avLst/>
          </a:prstGeom>
          <a:noFill/>
          <a:ln w="38100">
            <a:solidFill>
              <a:srgbClr val="E9F05A"/>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9857" name="Line 161"/>
          <p:cNvSpPr>
            <a:spLocks noChangeShapeType="1"/>
          </p:cNvSpPr>
          <p:nvPr/>
        </p:nvSpPr>
        <p:spPr bwMode="auto">
          <a:xfrm>
            <a:off x="2105025" y="4281488"/>
            <a:ext cx="7924800" cy="0"/>
          </a:xfrm>
          <a:prstGeom prst="line">
            <a:avLst/>
          </a:prstGeom>
          <a:noFill/>
          <a:ln w="38100">
            <a:solidFill>
              <a:srgbClr val="E9F05A"/>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9858" name="Line 162"/>
          <p:cNvSpPr>
            <a:spLocks noChangeShapeType="1"/>
          </p:cNvSpPr>
          <p:nvPr/>
        </p:nvSpPr>
        <p:spPr bwMode="auto">
          <a:xfrm>
            <a:off x="2105025" y="3606800"/>
            <a:ext cx="7924800" cy="0"/>
          </a:xfrm>
          <a:prstGeom prst="line">
            <a:avLst/>
          </a:prstGeom>
          <a:noFill/>
          <a:ln w="38100">
            <a:solidFill>
              <a:srgbClr val="E9F05A"/>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9859" name="Line 163"/>
          <p:cNvSpPr>
            <a:spLocks noChangeShapeType="1"/>
          </p:cNvSpPr>
          <p:nvPr/>
        </p:nvSpPr>
        <p:spPr bwMode="auto">
          <a:xfrm>
            <a:off x="2105026" y="2895600"/>
            <a:ext cx="7953375" cy="0"/>
          </a:xfrm>
          <a:prstGeom prst="line">
            <a:avLst/>
          </a:prstGeom>
          <a:noFill/>
          <a:ln w="76200">
            <a:solidFill>
              <a:srgbClr val="E9F05A"/>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9860" name="Rectangle 164"/>
          <p:cNvSpPr>
            <a:spLocks noChangeArrowheads="1"/>
          </p:cNvSpPr>
          <p:nvPr/>
        </p:nvSpPr>
        <p:spPr bwMode="auto">
          <a:xfrm>
            <a:off x="2219325" y="2303464"/>
            <a:ext cx="338138" cy="515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spcBef>
                <a:spcPct val="0"/>
              </a:spcBef>
            </a:pPr>
            <a:r>
              <a:rPr lang="en-US" sz="2800" i="1"/>
              <a:t>x</a:t>
            </a:r>
          </a:p>
        </p:txBody>
      </p:sp>
      <p:sp>
        <p:nvSpPr>
          <p:cNvPr id="29861" name="Rectangle 165"/>
          <p:cNvSpPr>
            <a:spLocks noChangeArrowheads="1"/>
          </p:cNvSpPr>
          <p:nvPr/>
        </p:nvSpPr>
        <p:spPr bwMode="auto">
          <a:xfrm>
            <a:off x="2854326" y="2303464"/>
            <a:ext cx="754063" cy="515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spcBef>
                <a:spcPct val="0"/>
              </a:spcBef>
            </a:pPr>
            <a:r>
              <a:rPr lang="en-US" sz="2800" i="1"/>
              <a:t>p(x)</a:t>
            </a:r>
          </a:p>
        </p:txBody>
      </p:sp>
      <p:sp>
        <p:nvSpPr>
          <p:cNvPr id="29862" name="Rectangle 166"/>
          <p:cNvSpPr>
            <a:spLocks noChangeArrowheads="1"/>
          </p:cNvSpPr>
          <p:nvPr/>
        </p:nvSpPr>
        <p:spPr bwMode="auto">
          <a:xfrm>
            <a:off x="4033839" y="2303464"/>
            <a:ext cx="1000125" cy="515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spcBef>
                <a:spcPct val="0"/>
              </a:spcBef>
            </a:pPr>
            <a:r>
              <a:rPr lang="en-US" sz="2800" i="1"/>
              <a:t>x p(x)</a:t>
            </a:r>
          </a:p>
        </p:txBody>
      </p:sp>
      <p:sp>
        <p:nvSpPr>
          <p:cNvPr id="29863" name="Rectangle 167"/>
          <p:cNvSpPr>
            <a:spLocks noChangeArrowheads="1"/>
          </p:cNvSpPr>
          <p:nvPr/>
        </p:nvSpPr>
        <p:spPr bwMode="auto">
          <a:xfrm>
            <a:off x="5534026" y="2303464"/>
            <a:ext cx="1019175" cy="515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eaLnBrk="0" hangingPunct="0">
              <a:spcBef>
                <a:spcPct val="0"/>
              </a:spcBef>
            </a:pPr>
            <a:r>
              <a:rPr lang="en-US" sz="2800" i="1"/>
              <a:t>x –</a:t>
            </a:r>
            <a:r>
              <a:rPr lang="en-US" sz="2800" b="1" i="1"/>
              <a:t> </a:t>
            </a:r>
            <a:r>
              <a:rPr lang="en-US" i="1">
                <a:latin typeface="Symbol" panose="05050102010706020507" pitchFamily="18" charset="2"/>
              </a:rPr>
              <a:t></a:t>
            </a:r>
            <a:r>
              <a:rPr lang="en-US" sz="2800" b="1" i="1"/>
              <a:t> </a:t>
            </a:r>
          </a:p>
        </p:txBody>
      </p:sp>
      <p:sp>
        <p:nvSpPr>
          <p:cNvPr id="29864" name="Rectangle 168"/>
          <p:cNvSpPr>
            <a:spLocks noChangeArrowheads="1"/>
          </p:cNvSpPr>
          <p:nvPr/>
        </p:nvSpPr>
        <p:spPr bwMode="auto">
          <a:xfrm>
            <a:off x="6613526" y="2303464"/>
            <a:ext cx="1344613" cy="515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eaLnBrk="0" hangingPunct="0">
              <a:spcBef>
                <a:spcPct val="0"/>
              </a:spcBef>
            </a:pPr>
            <a:r>
              <a:rPr lang="en-US" sz="2800" i="1"/>
              <a:t>(x –</a:t>
            </a:r>
            <a:r>
              <a:rPr lang="en-US" sz="2800" b="1" i="1"/>
              <a:t> </a:t>
            </a:r>
            <a:r>
              <a:rPr lang="en-US" i="1">
                <a:latin typeface="Symbol" panose="05050102010706020507" pitchFamily="18" charset="2"/>
              </a:rPr>
              <a:t>)</a:t>
            </a:r>
            <a:r>
              <a:rPr lang="en-US" i="1" baseline="30000">
                <a:latin typeface="Symbol" panose="05050102010706020507" pitchFamily="18" charset="2"/>
              </a:rPr>
              <a:t> 2</a:t>
            </a:r>
            <a:r>
              <a:rPr lang="en-US" sz="2800" b="1" i="1"/>
              <a:t> </a:t>
            </a:r>
          </a:p>
        </p:txBody>
      </p:sp>
      <p:sp>
        <p:nvSpPr>
          <p:cNvPr id="29865" name="Rectangle 169"/>
          <p:cNvSpPr>
            <a:spLocks noChangeArrowheads="1"/>
          </p:cNvSpPr>
          <p:nvPr/>
        </p:nvSpPr>
        <p:spPr bwMode="auto">
          <a:xfrm>
            <a:off x="8001000" y="2303464"/>
            <a:ext cx="2057400" cy="515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eaLnBrk="0" hangingPunct="0">
              <a:spcBef>
                <a:spcPct val="0"/>
              </a:spcBef>
            </a:pPr>
            <a:r>
              <a:rPr lang="en-US" sz="2800" i="1"/>
              <a:t>(x –</a:t>
            </a:r>
            <a:r>
              <a:rPr lang="en-US" sz="2800" b="1" i="1"/>
              <a:t> </a:t>
            </a:r>
            <a:r>
              <a:rPr lang="en-US" i="1">
                <a:latin typeface="Symbol" panose="05050102010706020507" pitchFamily="18" charset="2"/>
              </a:rPr>
              <a:t>)</a:t>
            </a:r>
            <a:r>
              <a:rPr lang="en-US" i="1" baseline="30000">
                <a:latin typeface="Symbol" panose="05050102010706020507" pitchFamily="18" charset="2"/>
              </a:rPr>
              <a:t> 2</a:t>
            </a:r>
            <a:r>
              <a:rPr lang="en-US" sz="2800" i="1"/>
              <a:t>p(x)</a:t>
            </a:r>
          </a:p>
        </p:txBody>
      </p:sp>
      <p:grpSp>
        <p:nvGrpSpPr>
          <p:cNvPr id="29871" name="Group 175"/>
          <p:cNvGrpSpPr>
            <a:grpSpLocks/>
          </p:cNvGrpSpPr>
          <p:nvPr/>
        </p:nvGrpSpPr>
        <p:grpSpPr bwMode="auto">
          <a:xfrm>
            <a:off x="7923213" y="3068638"/>
            <a:ext cx="2125662" cy="3167062"/>
            <a:chOff x="4031" y="1933"/>
            <a:chExt cx="1339" cy="1995"/>
          </a:xfrm>
        </p:grpSpPr>
        <p:sp>
          <p:nvSpPr>
            <p:cNvPr id="29868" name="Rectangle 172"/>
            <p:cNvSpPr>
              <a:spLocks noChangeArrowheads="1"/>
            </p:cNvSpPr>
            <p:nvPr/>
          </p:nvSpPr>
          <p:spPr bwMode="auto">
            <a:xfrm>
              <a:off x="4031" y="3561"/>
              <a:ext cx="1339" cy="356"/>
            </a:xfrm>
            <a:prstGeom prst="rect">
              <a:avLst/>
            </a:prstGeom>
            <a:solidFill>
              <a:srgbClr val="EAEC5E"/>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9869" name="Rectangle 173"/>
            <p:cNvSpPr>
              <a:spLocks noChangeArrowheads="1"/>
            </p:cNvSpPr>
            <p:nvPr/>
          </p:nvSpPr>
          <p:spPr bwMode="auto">
            <a:xfrm>
              <a:off x="4031" y="3841"/>
              <a:ext cx="1339" cy="87"/>
            </a:xfrm>
            <a:prstGeom prst="rect">
              <a:avLst/>
            </a:prstGeom>
            <a:solidFill>
              <a:srgbClr val="EAEC5E"/>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9720" name="Rectangle 24"/>
            <p:cNvSpPr>
              <a:spLocks noChangeArrowheads="1"/>
            </p:cNvSpPr>
            <p:nvPr/>
          </p:nvSpPr>
          <p:spPr bwMode="auto">
            <a:xfrm>
              <a:off x="4487" y="1933"/>
              <a:ext cx="406" cy="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spcBef>
                  <a:spcPct val="0"/>
                </a:spcBef>
              </a:pPr>
              <a:r>
                <a:rPr lang="en-US" sz="2800" b="1"/>
                <a:t>.25</a:t>
              </a:r>
            </a:p>
          </p:txBody>
        </p:sp>
        <p:sp>
          <p:nvSpPr>
            <p:cNvPr id="29742" name="Rectangle 46"/>
            <p:cNvSpPr>
              <a:spLocks noChangeArrowheads="1"/>
            </p:cNvSpPr>
            <p:nvPr/>
          </p:nvSpPr>
          <p:spPr bwMode="auto">
            <a:xfrm>
              <a:off x="4582" y="2324"/>
              <a:ext cx="230" cy="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spcBef>
                  <a:spcPct val="0"/>
                </a:spcBef>
              </a:pPr>
              <a:r>
                <a:rPr lang="en-US" sz="2800" b="1"/>
                <a:t>0</a:t>
              </a:r>
            </a:p>
          </p:txBody>
        </p:sp>
        <p:sp>
          <p:nvSpPr>
            <p:cNvPr id="29764" name="Rectangle 68"/>
            <p:cNvSpPr>
              <a:spLocks noChangeArrowheads="1"/>
            </p:cNvSpPr>
            <p:nvPr/>
          </p:nvSpPr>
          <p:spPr bwMode="auto">
            <a:xfrm>
              <a:off x="4487" y="2714"/>
              <a:ext cx="406" cy="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spcBef>
                  <a:spcPct val="0"/>
                </a:spcBef>
              </a:pPr>
              <a:r>
                <a:rPr lang="en-US" sz="2800" b="1"/>
                <a:t>.25</a:t>
              </a:r>
            </a:p>
          </p:txBody>
        </p:sp>
        <p:sp>
          <p:nvSpPr>
            <p:cNvPr id="29796" name="Rectangle 100"/>
            <p:cNvSpPr>
              <a:spLocks noChangeArrowheads="1"/>
            </p:cNvSpPr>
            <p:nvPr/>
          </p:nvSpPr>
          <p:spPr bwMode="auto">
            <a:xfrm>
              <a:off x="4031" y="3100"/>
              <a:ext cx="1339" cy="356"/>
            </a:xfrm>
            <a:prstGeom prst="rect">
              <a:avLst/>
            </a:prstGeom>
            <a:solidFill>
              <a:srgbClr val="EAEC5E"/>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9797" name="Rectangle 101"/>
            <p:cNvSpPr>
              <a:spLocks noChangeArrowheads="1"/>
            </p:cNvSpPr>
            <p:nvPr/>
          </p:nvSpPr>
          <p:spPr bwMode="auto">
            <a:xfrm>
              <a:off x="4261" y="3098"/>
              <a:ext cx="1019" cy="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eaLnBrk="0" hangingPunct="0">
                <a:spcBef>
                  <a:spcPct val="0"/>
                </a:spcBef>
              </a:pPr>
              <a:r>
                <a:rPr lang="en-US" sz="2800" b="1" i="1">
                  <a:latin typeface="Symbol" panose="05050102010706020507" pitchFamily="18" charset="2"/>
                </a:rPr>
                <a:t></a:t>
              </a:r>
              <a:r>
                <a:rPr lang="en-US" sz="2800" b="1" baseline="30000">
                  <a:latin typeface="Symbol" panose="05050102010706020507" pitchFamily="18" charset="2"/>
                </a:rPr>
                <a:t>2</a:t>
              </a:r>
              <a:r>
                <a:rPr lang="en-US" sz="2800" b="1">
                  <a:latin typeface="Symbol" panose="05050102010706020507" pitchFamily="18" charset="2"/>
                </a:rPr>
                <a:t> = .50</a:t>
              </a:r>
              <a:endParaRPr lang="en-US" sz="2800" b="1" baseline="30000">
                <a:latin typeface="Symbol" panose="05050102010706020507" pitchFamily="18" charset="2"/>
              </a:endParaRPr>
            </a:p>
          </p:txBody>
        </p:sp>
        <p:sp>
          <p:nvSpPr>
            <p:cNvPr id="29800" name="Rectangle 104"/>
            <p:cNvSpPr>
              <a:spLocks noChangeArrowheads="1"/>
            </p:cNvSpPr>
            <p:nvPr/>
          </p:nvSpPr>
          <p:spPr bwMode="auto">
            <a:xfrm>
              <a:off x="4031" y="3380"/>
              <a:ext cx="1339" cy="87"/>
            </a:xfrm>
            <a:prstGeom prst="rect">
              <a:avLst/>
            </a:prstGeom>
            <a:solidFill>
              <a:srgbClr val="EAEC5E"/>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9867" name="Rectangle 171"/>
            <p:cNvSpPr>
              <a:spLocks noChangeArrowheads="1"/>
            </p:cNvSpPr>
            <p:nvPr/>
          </p:nvSpPr>
          <p:spPr bwMode="auto">
            <a:xfrm>
              <a:off x="4272" y="3567"/>
              <a:ext cx="773"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spcBef>
                  <a:spcPct val="0"/>
                </a:spcBef>
              </a:pPr>
              <a:r>
                <a:rPr lang="en-US" sz="2800" b="1" i="1">
                  <a:latin typeface="Symbol" panose="05050102010706020507" pitchFamily="18" charset="2"/>
                </a:rPr>
                <a:t></a:t>
              </a:r>
              <a:r>
                <a:rPr lang="en-US" sz="2800" b="1">
                  <a:latin typeface="Symbol" panose="05050102010706020507" pitchFamily="18" charset="2"/>
                </a:rPr>
                <a:t> = .71</a:t>
              </a:r>
            </a:p>
          </p:txBody>
        </p:sp>
      </p:grpSp>
    </p:spTree>
    <p:extLst>
      <p:ext uri="{BB962C8B-B14F-4D97-AF65-F5344CB8AC3E}">
        <p14:creationId xmlns:p14="http://schemas.microsoft.com/office/powerpoint/2010/main" val="150274721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29870"/>
                                        </p:tgtEl>
                                        <p:attrNameLst>
                                          <p:attrName>style.visibility</p:attrName>
                                        </p:attrNameLst>
                                      </p:cBhvr>
                                      <p:to>
                                        <p:strVal val="visible"/>
                                      </p:to>
                                    </p:set>
                                    <p:animEffect transition="in" filter="wipe(up)">
                                      <p:cBhvr>
                                        <p:cTn id="7" dur="2000"/>
                                        <p:tgtEl>
                                          <p:spTgt spid="2987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29718"/>
                                        </p:tgtEl>
                                        <p:attrNameLst>
                                          <p:attrName>style.visibility</p:attrName>
                                        </p:attrNameLst>
                                      </p:cBhvr>
                                      <p:to>
                                        <p:strVal val="visible"/>
                                      </p:to>
                                    </p:set>
                                    <p:animEffect transition="in" filter="wipe(up)">
                                      <p:cBhvr>
                                        <p:cTn id="12" dur="500"/>
                                        <p:tgtEl>
                                          <p:spTgt spid="29718"/>
                                        </p:tgtEl>
                                      </p:cBhvr>
                                    </p:animEffect>
                                  </p:childTnLst>
                                </p:cTn>
                              </p:par>
                            </p:childTnLst>
                          </p:cTn>
                        </p:par>
                        <p:par>
                          <p:cTn id="13" fill="hold" nodeType="afterGroup">
                            <p:stCondLst>
                              <p:cond delay="500"/>
                            </p:stCondLst>
                            <p:childTnLst>
                              <p:par>
                                <p:cTn id="14" presetID="22" presetClass="entr" presetSubtype="1" fill="hold" grpId="0" nodeType="afterEffect">
                                  <p:stCondLst>
                                    <p:cond delay="0"/>
                                  </p:stCondLst>
                                  <p:childTnLst>
                                    <p:set>
                                      <p:cBhvr>
                                        <p:cTn id="15" dur="1" fill="hold">
                                          <p:stCondLst>
                                            <p:cond delay="0"/>
                                          </p:stCondLst>
                                        </p:cTn>
                                        <p:tgtEl>
                                          <p:spTgt spid="29740"/>
                                        </p:tgtEl>
                                        <p:attrNameLst>
                                          <p:attrName>style.visibility</p:attrName>
                                        </p:attrNameLst>
                                      </p:cBhvr>
                                      <p:to>
                                        <p:strVal val="visible"/>
                                      </p:to>
                                    </p:set>
                                    <p:animEffect transition="in" filter="wipe(up)">
                                      <p:cBhvr>
                                        <p:cTn id="16" dur="500"/>
                                        <p:tgtEl>
                                          <p:spTgt spid="29740"/>
                                        </p:tgtEl>
                                      </p:cBhvr>
                                    </p:animEffect>
                                  </p:childTnLst>
                                </p:cTn>
                              </p:par>
                            </p:childTnLst>
                          </p:cTn>
                        </p:par>
                        <p:par>
                          <p:cTn id="17" fill="hold" nodeType="afterGroup">
                            <p:stCondLst>
                              <p:cond delay="1000"/>
                            </p:stCondLst>
                            <p:childTnLst>
                              <p:par>
                                <p:cTn id="18" presetID="22" presetClass="entr" presetSubtype="1" fill="hold" grpId="0" nodeType="afterEffect">
                                  <p:stCondLst>
                                    <p:cond delay="0"/>
                                  </p:stCondLst>
                                  <p:childTnLst>
                                    <p:set>
                                      <p:cBhvr>
                                        <p:cTn id="19" dur="1" fill="hold">
                                          <p:stCondLst>
                                            <p:cond delay="0"/>
                                          </p:stCondLst>
                                        </p:cTn>
                                        <p:tgtEl>
                                          <p:spTgt spid="29762"/>
                                        </p:tgtEl>
                                        <p:attrNameLst>
                                          <p:attrName>style.visibility</p:attrName>
                                        </p:attrNameLst>
                                      </p:cBhvr>
                                      <p:to>
                                        <p:strVal val="visible"/>
                                      </p:to>
                                    </p:set>
                                    <p:animEffect transition="in" filter="wipe(up)">
                                      <p:cBhvr>
                                        <p:cTn id="20" dur="500"/>
                                        <p:tgtEl>
                                          <p:spTgt spid="29762"/>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22" presetClass="entr" presetSubtype="1" fill="hold" grpId="0" nodeType="clickEffect">
                                  <p:stCondLst>
                                    <p:cond delay="0"/>
                                  </p:stCondLst>
                                  <p:childTnLst>
                                    <p:set>
                                      <p:cBhvr>
                                        <p:cTn id="24" dur="1" fill="hold">
                                          <p:stCondLst>
                                            <p:cond delay="0"/>
                                          </p:stCondLst>
                                        </p:cTn>
                                        <p:tgtEl>
                                          <p:spTgt spid="29719"/>
                                        </p:tgtEl>
                                        <p:attrNameLst>
                                          <p:attrName>style.visibility</p:attrName>
                                        </p:attrNameLst>
                                      </p:cBhvr>
                                      <p:to>
                                        <p:strVal val="visible"/>
                                      </p:to>
                                    </p:set>
                                    <p:animEffect transition="in" filter="wipe(up)">
                                      <p:cBhvr>
                                        <p:cTn id="25" dur="500"/>
                                        <p:tgtEl>
                                          <p:spTgt spid="29719"/>
                                        </p:tgtEl>
                                      </p:cBhvr>
                                    </p:animEffect>
                                  </p:childTnLst>
                                </p:cTn>
                              </p:par>
                            </p:childTnLst>
                          </p:cTn>
                        </p:par>
                        <p:par>
                          <p:cTn id="26" fill="hold" nodeType="afterGroup">
                            <p:stCondLst>
                              <p:cond delay="500"/>
                            </p:stCondLst>
                            <p:childTnLst>
                              <p:par>
                                <p:cTn id="27" presetID="22" presetClass="entr" presetSubtype="1" fill="hold" grpId="0" nodeType="afterEffect">
                                  <p:stCondLst>
                                    <p:cond delay="0"/>
                                  </p:stCondLst>
                                  <p:childTnLst>
                                    <p:set>
                                      <p:cBhvr>
                                        <p:cTn id="28" dur="1" fill="hold">
                                          <p:stCondLst>
                                            <p:cond delay="0"/>
                                          </p:stCondLst>
                                        </p:cTn>
                                        <p:tgtEl>
                                          <p:spTgt spid="29741"/>
                                        </p:tgtEl>
                                        <p:attrNameLst>
                                          <p:attrName>style.visibility</p:attrName>
                                        </p:attrNameLst>
                                      </p:cBhvr>
                                      <p:to>
                                        <p:strVal val="visible"/>
                                      </p:to>
                                    </p:set>
                                    <p:animEffect transition="in" filter="wipe(up)">
                                      <p:cBhvr>
                                        <p:cTn id="29" dur="500"/>
                                        <p:tgtEl>
                                          <p:spTgt spid="29741"/>
                                        </p:tgtEl>
                                      </p:cBhvr>
                                    </p:animEffect>
                                  </p:childTnLst>
                                </p:cTn>
                              </p:par>
                            </p:childTnLst>
                          </p:cTn>
                        </p:par>
                        <p:par>
                          <p:cTn id="30" fill="hold" nodeType="afterGroup">
                            <p:stCondLst>
                              <p:cond delay="1000"/>
                            </p:stCondLst>
                            <p:childTnLst>
                              <p:par>
                                <p:cTn id="31" presetID="22" presetClass="entr" presetSubtype="1" fill="hold" grpId="0" nodeType="afterEffect">
                                  <p:stCondLst>
                                    <p:cond delay="0"/>
                                  </p:stCondLst>
                                  <p:childTnLst>
                                    <p:set>
                                      <p:cBhvr>
                                        <p:cTn id="32" dur="1" fill="hold">
                                          <p:stCondLst>
                                            <p:cond delay="0"/>
                                          </p:stCondLst>
                                        </p:cTn>
                                        <p:tgtEl>
                                          <p:spTgt spid="29763"/>
                                        </p:tgtEl>
                                        <p:attrNameLst>
                                          <p:attrName>style.visibility</p:attrName>
                                        </p:attrNameLst>
                                      </p:cBhvr>
                                      <p:to>
                                        <p:strVal val="visible"/>
                                      </p:to>
                                    </p:set>
                                    <p:animEffect transition="in" filter="wipe(up)">
                                      <p:cBhvr>
                                        <p:cTn id="33" dur="500"/>
                                        <p:tgtEl>
                                          <p:spTgt spid="29763"/>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22" presetClass="entr" presetSubtype="1" fill="hold" nodeType="clickEffect">
                                  <p:stCondLst>
                                    <p:cond delay="0"/>
                                  </p:stCondLst>
                                  <p:childTnLst>
                                    <p:set>
                                      <p:cBhvr>
                                        <p:cTn id="37" dur="1" fill="hold">
                                          <p:stCondLst>
                                            <p:cond delay="0"/>
                                          </p:stCondLst>
                                        </p:cTn>
                                        <p:tgtEl>
                                          <p:spTgt spid="29871"/>
                                        </p:tgtEl>
                                        <p:attrNameLst>
                                          <p:attrName>style.visibility</p:attrName>
                                        </p:attrNameLst>
                                      </p:cBhvr>
                                      <p:to>
                                        <p:strVal val="visible"/>
                                      </p:to>
                                    </p:set>
                                    <p:animEffect transition="in" filter="wipe(up)">
                                      <p:cBhvr>
                                        <p:cTn id="38" dur="2000"/>
                                        <p:tgtEl>
                                          <p:spTgt spid="298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718" grpId="0"/>
      <p:bldP spid="29719" grpId="0"/>
      <p:bldP spid="29740" grpId="0"/>
      <p:bldP spid="29741" grpId="0"/>
      <p:bldP spid="29762" grpId="0"/>
      <p:bldP spid="2976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34421" y="2584320"/>
            <a:ext cx="10323157" cy="712172"/>
          </a:xfrm>
        </p:spPr>
        <p:txBody>
          <a:bodyPr>
            <a:normAutofit/>
          </a:bodyPr>
          <a:lstStyle/>
          <a:p>
            <a:r>
              <a:rPr lang="en-US" altLang="en-US" sz="4000" dirty="0">
                <a:ea typeface="ＭＳ Ｐゴシック" pitchFamily="34" charset="-128"/>
              </a:rPr>
              <a:t>The Binomial Distribution</a:t>
            </a:r>
          </a:p>
        </p:txBody>
      </p:sp>
      <p:sp>
        <p:nvSpPr>
          <p:cNvPr id="4" name="Footer Placeholder 3"/>
          <p:cNvSpPr>
            <a:spLocks noGrp="1"/>
          </p:cNvSpPr>
          <p:nvPr>
            <p:ph type="ftr" sz="quarter" idx="11"/>
          </p:nvPr>
        </p:nvSpPr>
        <p:spPr/>
        <p:txBody>
          <a:bodyPr/>
          <a:lstStyle/>
          <a:p>
            <a:r>
              <a:rPr lang="en-US">
                <a:solidFill>
                  <a:prstClr val="black">
                    <a:tint val="75000"/>
                  </a:prstClr>
                </a:solidFill>
              </a:rPr>
              <a:t>Random Graph</a:t>
            </a:r>
            <a:endParaRPr lang="en-US" dirty="0">
              <a:solidFill>
                <a:prstClr val="black">
                  <a:tint val="75000"/>
                </a:prstClr>
              </a:solidFill>
            </a:endParaRPr>
          </a:p>
        </p:txBody>
      </p:sp>
      <p:sp>
        <p:nvSpPr>
          <p:cNvPr id="5" name="Slide Number Placeholder 4"/>
          <p:cNvSpPr>
            <a:spLocks noGrp="1"/>
          </p:cNvSpPr>
          <p:nvPr>
            <p:ph type="sldNum" sz="quarter" idx="12"/>
          </p:nvPr>
        </p:nvSpPr>
        <p:spPr/>
        <p:txBody>
          <a:bodyPr/>
          <a:lstStyle/>
          <a:p>
            <a:fld id="{7A40C488-C8CC-47D5-8871-7D5F905AB6AC}" type="slidenum">
              <a:rPr lang="en-US" smtClean="0">
                <a:solidFill>
                  <a:prstClr val="black">
                    <a:tint val="75000"/>
                  </a:prstClr>
                </a:solidFill>
              </a:rPr>
              <a:pPr/>
              <a:t>22</a:t>
            </a:fld>
            <a:endParaRPr lang="en-US">
              <a:solidFill>
                <a:prstClr val="black">
                  <a:tint val="75000"/>
                </a:prstClr>
              </a:solidFill>
            </a:endParaRPr>
          </a:p>
        </p:txBody>
      </p:sp>
    </p:spTree>
    <p:extLst>
      <p:ext uri="{BB962C8B-B14F-4D97-AF65-F5344CB8AC3E}">
        <p14:creationId xmlns:p14="http://schemas.microsoft.com/office/powerpoint/2010/main" val="26186437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a:xfrm>
            <a:off x="838200" y="554037"/>
            <a:ext cx="4821195" cy="527050"/>
          </a:xfrm>
          <a:noFill/>
          <a:ln/>
          <a:extLst>
            <a:ext uri="{91240B29-F687-4F45-9708-019B960494DF}">
              <a14:hiddenLine xmlns:a14="http://schemas.microsoft.com/office/drawing/2010/main" w="12700">
                <a:solidFill>
                  <a:schemeClr val="tx1"/>
                </a:solidFill>
                <a:miter lim="800000"/>
                <a:headEnd/>
                <a:tailEnd/>
              </a14:hiddenLine>
            </a:ext>
          </a:extLst>
        </p:spPr>
        <p:txBody>
          <a:bodyPr vert="horz" lIns="90488" tIns="44450" rIns="90488" bIns="44450" rtlCol="0" anchor="ctr" anchorCtr="1">
            <a:normAutofit fontScale="90000"/>
          </a:bodyPr>
          <a:lstStyle/>
          <a:p>
            <a:r>
              <a:rPr lang="en-US" b="1" dirty="0">
                <a:latin typeface="Arial" panose="020B0604020202020204" pitchFamily="34" charset="0"/>
              </a:rPr>
              <a:t>Binomial Distribution</a:t>
            </a:r>
          </a:p>
        </p:txBody>
      </p:sp>
      <p:sp>
        <p:nvSpPr>
          <p:cNvPr id="41987" name="Rectangle 3"/>
          <p:cNvSpPr>
            <a:spLocks noGrp="1" noChangeArrowheads="1"/>
          </p:cNvSpPr>
          <p:nvPr>
            <p:ph idx="1"/>
          </p:nvPr>
        </p:nvSpPr>
        <p:spPr>
          <a:xfrm>
            <a:off x="838200" y="1270000"/>
            <a:ext cx="7315200" cy="4906963"/>
          </a:xfrm>
          <a:noFill/>
          <a:ln/>
          <a:extLst>
            <a:ext uri="{91240B29-F687-4F45-9708-019B960494DF}">
              <a14:hiddenLine xmlns:a14="http://schemas.microsoft.com/office/drawing/2010/main" w="12700">
                <a:solidFill>
                  <a:schemeClr val="tx1"/>
                </a:solidFill>
                <a:miter lim="800000"/>
                <a:headEnd/>
                <a:tailEnd/>
              </a14:hiddenLine>
            </a:ext>
          </a:extLst>
        </p:spPr>
        <p:txBody>
          <a:bodyPr vert="horz" lIns="90488" tIns="44450" rIns="90488" bIns="44450" rtlCol="0">
            <a:normAutofit/>
          </a:bodyPr>
          <a:lstStyle/>
          <a:p>
            <a:pPr algn="just"/>
            <a:r>
              <a:rPr lang="en-US" dirty="0"/>
              <a:t>Number of ‘successes’ in a </a:t>
            </a:r>
            <a:r>
              <a:rPr lang="en-US" i="1" dirty="0"/>
              <a:t>sample</a:t>
            </a:r>
            <a:r>
              <a:rPr lang="en-US" dirty="0"/>
              <a:t> of  </a:t>
            </a:r>
            <a:r>
              <a:rPr lang="en-US" i="1" dirty="0"/>
              <a:t>n</a:t>
            </a:r>
            <a:r>
              <a:rPr lang="en-US" dirty="0"/>
              <a:t> observations (trials)</a:t>
            </a:r>
          </a:p>
          <a:p>
            <a:pPr marL="862013" lvl="2" indent="-344488" algn="just">
              <a:lnSpc>
                <a:spcPct val="110000"/>
              </a:lnSpc>
              <a:buClr>
                <a:srgbClr val="8E0D30"/>
              </a:buClr>
            </a:pPr>
            <a:r>
              <a:rPr lang="en-US" sz="2400" dirty="0"/>
              <a:t>Number of reds in 15 spins of roulette wheel</a:t>
            </a:r>
          </a:p>
          <a:p>
            <a:pPr marL="862013" lvl="2" indent="-344488" algn="just">
              <a:lnSpc>
                <a:spcPct val="110000"/>
              </a:lnSpc>
              <a:buClr>
                <a:srgbClr val="8E0D30"/>
              </a:buClr>
            </a:pPr>
            <a:r>
              <a:rPr lang="en-US" sz="2400" dirty="0"/>
              <a:t>Number of defective items in a batch of 5 items</a:t>
            </a:r>
          </a:p>
          <a:p>
            <a:pPr marL="862013" lvl="2" indent="-344488" algn="just">
              <a:lnSpc>
                <a:spcPct val="110000"/>
              </a:lnSpc>
              <a:buClr>
                <a:srgbClr val="8E0D30"/>
              </a:buClr>
            </a:pPr>
            <a:r>
              <a:rPr lang="en-US" sz="2400" dirty="0"/>
              <a:t>Number correct on a 33 question exam</a:t>
            </a:r>
          </a:p>
          <a:p>
            <a:pPr marL="862013" lvl="2" indent="-344488" algn="just">
              <a:lnSpc>
                <a:spcPct val="110000"/>
              </a:lnSpc>
              <a:buClr>
                <a:srgbClr val="8E0D30"/>
              </a:buClr>
            </a:pPr>
            <a:r>
              <a:rPr lang="en-US" sz="2400" dirty="0"/>
              <a:t>Number of customers who purchase out of 100 customers who enter store (each customer is equally likely to purchase)</a:t>
            </a:r>
          </a:p>
        </p:txBody>
      </p:sp>
      <p:sp>
        <p:nvSpPr>
          <p:cNvPr id="2" name="Footer Placeholder 1"/>
          <p:cNvSpPr>
            <a:spLocks noGrp="1"/>
          </p:cNvSpPr>
          <p:nvPr>
            <p:ph type="ftr" sz="quarter" idx="11"/>
          </p:nvPr>
        </p:nvSpPr>
        <p:spPr/>
        <p:txBody>
          <a:bodyPr/>
          <a:lstStyle/>
          <a:p>
            <a:r>
              <a:rPr lang="en-US"/>
              <a:t>Random Graph</a:t>
            </a:r>
          </a:p>
        </p:txBody>
      </p:sp>
      <p:sp>
        <p:nvSpPr>
          <p:cNvPr id="3" name="Slide Number Placeholder 2"/>
          <p:cNvSpPr>
            <a:spLocks noGrp="1"/>
          </p:cNvSpPr>
          <p:nvPr>
            <p:ph type="sldNum" sz="quarter" idx="12"/>
          </p:nvPr>
        </p:nvSpPr>
        <p:spPr/>
        <p:txBody>
          <a:bodyPr/>
          <a:lstStyle/>
          <a:p>
            <a:fld id="{5F799E93-25A9-45CA-8FEE-05B28F2C019A}" type="slidenum">
              <a:rPr lang="en-US" smtClean="0"/>
              <a:t>23</a:t>
            </a:fld>
            <a:endParaRPr lang="en-US"/>
          </a:p>
        </p:txBody>
      </p:sp>
    </p:spTree>
    <p:extLst>
      <p:ext uri="{BB962C8B-B14F-4D97-AF65-F5344CB8AC3E}">
        <p14:creationId xmlns:p14="http://schemas.microsoft.com/office/powerpoint/2010/main" val="16175466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a:xfrm>
            <a:off x="838200" y="554037"/>
            <a:ext cx="3774989" cy="527050"/>
          </a:xfrm>
          <a:noFill/>
          <a:ln/>
          <a:extLst>
            <a:ext uri="{91240B29-F687-4F45-9708-019B960494DF}">
              <a14:hiddenLine xmlns:a14="http://schemas.microsoft.com/office/drawing/2010/main" w="12700">
                <a:solidFill>
                  <a:schemeClr val="tx1"/>
                </a:solidFill>
                <a:miter lim="800000"/>
                <a:headEnd/>
                <a:tailEnd/>
              </a14:hiddenLine>
            </a:ext>
          </a:extLst>
        </p:spPr>
        <p:txBody>
          <a:bodyPr vert="horz" lIns="90488" tIns="44450" rIns="90488" bIns="44450" rtlCol="0" anchor="ctr" anchorCtr="1">
            <a:normAutofit fontScale="90000"/>
          </a:bodyPr>
          <a:lstStyle/>
          <a:p>
            <a:r>
              <a:rPr lang="en-US" b="1" dirty="0"/>
              <a:t>Binomial Probability</a:t>
            </a:r>
          </a:p>
        </p:txBody>
      </p:sp>
      <p:sp>
        <p:nvSpPr>
          <p:cNvPr id="4" name="Content Placeholder 3"/>
          <p:cNvSpPr>
            <a:spLocks noGrp="1"/>
          </p:cNvSpPr>
          <p:nvPr>
            <p:ph idx="1"/>
          </p:nvPr>
        </p:nvSpPr>
        <p:spPr>
          <a:xfrm>
            <a:off x="838200" y="1290637"/>
            <a:ext cx="7160741" cy="4906963"/>
          </a:xfrm>
        </p:spPr>
        <p:txBody>
          <a:bodyPr>
            <a:normAutofit/>
          </a:bodyPr>
          <a:lstStyle/>
          <a:p>
            <a:pPr algn="just">
              <a:spcBef>
                <a:spcPct val="20000"/>
              </a:spcBef>
            </a:pPr>
            <a:r>
              <a:rPr lang="en-US" dirty="0">
                <a:solidFill>
                  <a:srgbClr val="0070C0"/>
                </a:solidFill>
              </a:rPr>
              <a:t>Characteristics of a Binomial Experiment</a:t>
            </a:r>
          </a:p>
          <a:p>
            <a:pPr lvl="1" algn="just">
              <a:spcBef>
                <a:spcPct val="20000"/>
              </a:spcBef>
            </a:pPr>
            <a:r>
              <a:rPr lang="en-US" dirty="0">
                <a:solidFill>
                  <a:srgbClr val="00B050"/>
                </a:solidFill>
              </a:rPr>
              <a:t>The experiment consists of </a:t>
            </a:r>
            <a:r>
              <a:rPr lang="en-US" i="1" dirty="0">
                <a:solidFill>
                  <a:srgbClr val="00B050"/>
                </a:solidFill>
              </a:rPr>
              <a:t>n</a:t>
            </a:r>
            <a:r>
              <a:rPr lang="en-US" dirty="0">
                <a:solidFill>
                  <a:srgbClr val="00B050"/>
                </a:solidFill>
              </a:rPr>
              <a:t> identical trials.</a:t>
            </a:r>
          </a:p>
          <a:p>
            <a:pPr lvl="1" algn="just">
              <a:spcBef>
                <a:spcPct val="20000"/>
              </a:spcBef>
            </a:pPr>
            <a:r>
              <a:rPr lang="en-US" dirty="0">
                <a:solidFill>
                  <a:srgbClr val="00B050"/>
                </a:solidFill>
              </a:rPr>
              <a:t>There are only two possible outcomes on each trial. We will denote one outcome by </a:t>
            </a:r>
            <a:r>
              <a:rPr lang="en-US" i="1" dirty="0">
                <a:solidFill>
                  <a:srgbClr val="00B050"/>
                </a:solidFill>
              </a:rPr>
              <a:t>S</a:t>
            </a:r>
            <a:r>
              <a:rPr lang="en-US" dirty="0">
                <a:solidFill>
                  <a:srgbClr val="00B050"/>
                </a:solidFill>
              </a:rPr>
              <a:t> (for success) and the other by </a:t>
            </a:r>
            <a:r>
              <a:rPr lang="en-US" i="1" dirty="0">
                <a:solidFill>
                  <a:srgbClr val="00B050"/>
                </a:solidFill>
              </a:rPr>
              <a:t>F</a:t>
            </a:r>
            <a:r>
              <a:rPr lang="en-US" dirty="0">
                <a:solidFill>
                  <a:srgbClr val="00B050"/>
                </a:solidFill>
              </a:rPr>
              <a:t> (for failure).</a:t>
            </a:r>
          </a:p>
          <a:p>
            <a:pPr lvl="1" algn="just">
              <a:spcBef>
                <a:spcPct val="20000"/>
              </a:spcBef>
            </a:pPr>
            <a:r>
              <a:rPr lang="en-US" dirty="0">
                <a:solidFill>
                  <a:srgbClr val="00B050"/>
                </a:solidFill>
              </a:rPr>
              <a:t>The probability of </a:t>
            </a:r>
            <a:r>
              <a:rPr lang="en-US" i="1" dirty="0">
                <a:solidFill>
                  <a:srgbClr val="00B050"/>
                </a:solidFill>
              </a:rPr>
              <a:t>S</a:t>
            </a:r>
            <a:r>
              <a:rPr lang="en-US" dirty="0">
                <a:solidFill>
                  <a:srgbClr val="00B050"/>
                </a:solidFill>
              </a:rPr>
              <a:t> remains the same from trial to trial. This probability is denoted by </a:t>
            </a:r>
            <a:r>
              <a:rPr lang="en-US" i="1" dirty="0">
                <a:solidFill>
                  <a:srgbClr val="00B050"/>
                </a:solidFill>
              </a:rPr>
              <a:t>p</a:t>
            </a:r>
            <a:r>
              <a:rPr lang="en-US" dirty="0">
                <a:solidFill>
                  <a:srgbClr val="00B050"/>
                </a:solidFill>
              </a:rPr>
              <a:t>, and the probability of </a:t>
            </a:r>
            <a:r>
              <a:rPr lang="en-US" i="1" dirty="0">
                <a:solidFill>
                  <a:srgbClr val="00B050"/>
                </a:solidFill>
              </a:rPr>
              <a:t>F</a:t>
            </a:r>
            <a:r>
              <a:rPr lang="en-US" dirty="0">
                <a:solidFill>
                  <a:srgbClr val="00B050"/>
                </a:solidFill>
              </a:rPr>
              <a:t> is denoted by </a:t>
            </a:r>
            <a:r>
              <a:rPr lang="en-US" i="1" dirty="0">
                <a:solidFill>
                  <a:srgbClr val="00B050"/>
                </a:solidFill>
              </a:rPr>
              <a:t>q</a:t>
            </a:r>
            <a:r>
              <a:rPr lang="en-US" dirty="0">
                <a:solidFill>
                  <a:srgbClr val="00B050"/>
                </a:solidFill>
              </a:rPr>
              <a:t>. Note that </a:t>
            </a:r>
            <a:r>
              <a:rPr lang="en-US" i="1" dirty="0">
                <a:solidFill>
                  <a:srgbClr val="00B050"/>
                </a:solidFill>
              </a:rPr>
              <a:t>q</a:t>
            </a:r>
            <a:r>
              <a:rPr lang="en-US" dirty="0">
                <a:solidFill>
                  <a:srgbClr val="00B050"/>
                </a:solidFill>
              </a:rPr>
              <a:t> = 1 – </a:t>
            </a:r>
            <a:r>
              <a:rPr lang="en-US" i="1" dirty="0">
                <a:solidFill>
                  <a:srgbClr val="00B050"/>
                </a:solidFill>
              </a:rPr>
              <a:t>p</a:t>
            </a:r>
            <a:r>
              <a:rPr lang="en-US" dirty="0">
                <a:solidFill>
                  <a:srgbClr val="00B050"/>
                </a:solidFill>
              </a:rPr>
              <a:t>.</a:t>
            </a:r>
          </a:p>
          <a:p>
            <a:pPr lvl="1" algn="just">
              <a:spcBef>
                <a:spcPct val="20000"/>
              </a:spcBef>
            </a:pPr>
            <a:r>
              <a:rPr lang="en-US" dirty="0">
                <a:solidFill>
                  <a:srgbClr val="00B050"/>
                </a:solidFill>
              </a:rPr>
              <a:t>The trials are independent.</a:t>
            </a:r>
          </a:p>
          <a:p>
            <a:pPr lvl="1" algn="just">
              <a:spcBef>
                <a:spcPct val="20000"/>
              </a:spcBef>
            </a:pPr>
            <a:r>
              <a:rPr lang="en-US" dirty="0">
                <a:solidFill>
                  <a:srgbClr val="00B050"/>
                </a:solidFill>
              </a:rPr>
              <a:t>The binomial random variable </a:t>
            </a:r>
            <a:r>
              <a:rPr lang="en-US" i="1" dirty="0">
                <a:solidFill>
                  <a:srgbClr val="00B050"/>
                </a:solidFill>
              </a:rPr>
              <a:t>x</a:t>
            </a:r>
            <a:r>
              <a:rPr lang="en-US" dirty="0">
                <a:solidFill>
                  <a:srgbClr val="00B050"/>
                </a:solidFill>
              </a:rPr>
              <a:t> is the number of </a:t>
            </a:r>
            <a:r>
              <a:rPr lang="en-US" i="1" dirty="0">
                <a:solidFill>
                  <a:srgbClr val="00B050"/>
                </a:solidFill>
              </a:rPr>
              <a:t>S</a:t>
            </a:r>
            <a:r>
              <a:rPr lang="en-US" dirty="0">
                <a:solidFill>
                  <a:srgbClr val="00B050"/>
                </a:solidFill>
              </a:rPr>
              <a:t>’s in </a:t>
            </a:r>
            <a:r>
              <a:rPr lang="en-US" i="1" dirty="0">
                <a:solidFill>
                  <a:srgbClr val="00B050"/>
                </a:solidFill>
              </a:rPr>
              <a:t>n</a:t>
            </a:r>
            <a:r>
              <a:rPr lang="en-US" dirty="0">
                <a:solidFill>
                  <a:srgbClr val="00B050"/>
                </a:solidFill>
              </a:rPr>
              <a:t> trials.</a:t>
            </a:r>
          </a:p>
          <a:p>
            <a:endParaRPr lang="en-US" dirty="0"/>
          </a:p>
        </p:txBody>
      </p:sp>
      <p:sp>
        <p:nvSpPr>
          <p:cNvPr id="2" name="Footer Placeholder 1"/>
          <p:cNvSpPr>
            <a:spLocks noGrp="1"/>
          </p:cNvSpPr>
          <p:nvPr>
            <p:ph type="ftr" sz="quarter" idx="11"/>
          </p:nvPr>
        </p:nvSpPr>
        <p:spPr/>
        <p:txBody>
          <a:bodyPr/>
          <a:lstStyle/>
          <a:p>
            <a:r>
              <a:rPr lang="en-US"/>
              <a:t>Random Graph</a:t>
            </a:r>
          </a:p>
        </p:txBody>
      </p:sp>
      <p:sp>
        <p:nvSpPr>
          <p:cNvPr id="3" name="Slide Number Placeholder 2"/>
          <p:cNvSpPr>
            <a:spLocks noGrp="1"/>
          </p:cNvSpPr>
          <p:nvPr>
            <p:ph type="sldNum" sz="quarter" idx="12"/>
          </p:nvPr>
        </p:nvSpPr>
        <p:spPr/>
        <p:txBody>
          <a:bodyPr/>
          <a:lstStyle/>
          <a:p>
            <a:fld id="{5F799E93-25A9-45CA-8FEE-05B28F2C019A}" type="slidenum">
              <a:rPr lang="en-US" smtClean="0"/>
              <a:t>24</a:t>
            </a:fld>
            <a:endParaRPr lang="en-US"/>
          </a:p>
        </p:txBody>
      </p:sp>
    </p:spTree>
    <p:extLst>
      <p:ext uri="{BB962C8B-B14F-4D97-AF65-F5344CB8AC3E}">
        <p14:creationId xmlns:p14="http://schemas.microsoft.com/office/powerpoint/2010/main" val="16391270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Binomial Probability Distribution</a:t>
            </a:r>
          </a:p>
        </p:txBody>
      </p:sp>
      <p:sp>
        <p:nvSpPr>
          <p:cNvPr id="4" name="Footer Placeholder 3"/>
          <p:cNvSpPr>
            <a:spLocks noGrp="1"/>
          </p:cNvSpPr>
          <p:nvPr>
            <p:ph type="ftr" sz="quarter" idx="11"/>
          </p:nvPr>
        </p:nvSpPr>
        <p:spPr/>
        <p:txBody>
          <a:bodyPr/>
          <a:lstStyle/>
          <a:p>
            <a:r>
              <a:rPr lang="en-US">
                <a:solidFill>
                  <a:prstClr val="black">
                    <a:tint val="75000"/>
                  </a:prstClr>
                </a:solidFill>
              </a:rPr>
              <a:t>Random Graph</a:t>
            </a:r>
          </a:p>
        </p:txBody>
      </p:sp>
      <p:sp>
        <p:nvSpPr>
          <p:cNvPr id="5" name="Slide Number Placeholder 4"/>
          <p:cNvSpPr>
            <a:spLocks noGrp="1"/>
          </p:cNvSpPr>
          <p:nvPr>
            <p:ph type="sldNum" sz="quarter" idx="12"/>
          </p:nvPr>
        </p:nvSpPr>
        <p:spPr/>
        <p:txBody>
          <a:bodyPr/>
          <a:lstStyle/>
          <a:p>
            <a:fld id="{7A40C488-C8CC-47D5-8871-7D5F905AB6AC}" type="slidenum">
              <a:rPr lang="en-US" smtClean="0">
                <a:solidFill>
                  <a:prstClr val="black">
                    <a:tint val="75000"/>
                  </a:prstClr>
                </a:solidFill>
              </a:rPr>
              <a:pPr/>
              <a:t>25</a:t>
            </a:fld>
            <a:endParaRPr lang="en-US">
              <a:solidFill>
                <a:prstClr val="black">
                  <a:tint val="75000"/>
                </a:prstClr>
              </a:solidFill>
            </a:endParaRPr>
          </a:p>
        </p:txBody>
      </p:sp>
      <p:sp>
        <p:nvSpPr>
          <p:cNvPr id="8" name="Content Placeholder 7">
            <a:extLst>
              <a:ext uri="{FF2B5EF4-FFF2-40B4-BE49-F238E27FC236}">
                <a16:creationId xmlns:a16="http://schemas.microsoft.com/office/drawing/2014/main" id="{D70284AB-D092-4D06-B374-E04FFF3228B9}"/>
              </a:ext>
            </a:extLst>
          </p:cNvPr>
          <p:cNvSpPr>
            <a:spLocks noGrp="1"/>
          </p:cNvSpPr>
          <p:nvPr>
            <p:ph idx="1"/>
          </p:nvPr>
        </p:nvSpPr>
        <p:spPr/>
        <p:txBody>
          <a:bodyPr/>
          <a:lstStyle/>
          <a:p>
            <a:r>
              <a:rPr lang="en-US" altLang="en-US" dirty="0"/>
              <a:t>A Binomial Random Variable</a:t>
            </a:r>
          </a:p>
          <a:p>
            <a:pPr lvl="1"/>
            <a:r>
              <a:rPr lang="en-US" altLang="en-US" i="1" dirty="0"/>
              <a:t>n</a:t>
            </a:r>
            <a:r>
              <a:rPr lang="en-US" altLang="en-US" dirty="0"/>
              <a:t> identical trials</a:t>
            </a:r>
          </a:p>
          <a:p>
            <a:pPr lvl="1"/>
            <a:r>
              <a:rPr lang="en-US" altLang="en-US" dirty="0"/>
              <a:t>Two outcomes: Success or Failure</a:t>
            </a:r>
          </a:p>
          <a:p>
            <a:pPr lvl="1"/>
            <a:r>
              <a:rPr lang="en-US" altLang="en-US" dirty="0"/>
              <a:t>P(S) = </a:t>
            </a:r>
            <a:r>
              <a:rPr lang="en-US" altLang="en-US" i="1" dirty="0"/>
              <a:t>p</a:t>
            </a:r>
            <a:r>
              <a:rPr lang="en-US" altLang="en-US" dirty="0"/>
              <a:t>; P(F) = </a:t>
            </a:r>
            <a:r>
              <a:rPr lang="en-US" altLang="en-US" i="1" dirty="0"/>
              <a:t>q</a:t>
            </a:r>
            <a:r>
              <a:rPr lang="en-US" altLang="en-US" dirty="0"/>
              <a:t> = 1 – </a:t>
            </a:r>
            <a:r>
              <a:rPr lang="en-US" altLang="en-US" i="1" dirty="0"/>
              <a:t>p</a:t>
            </a:r>
            <a:endParaRPr lang="en-US" altLang="en-US" dirty="0"/>
          </a:p>
          <a:p>
            <a:pPr lvl="1"/>
            <a:r>
              <a:rPr lang="en-US" altLang="en-US" dirty="0"/>
              <a:t>Trials are independent</a:t>
            </a:r>
          </a:p>
          <a:p>
            <a:pPr lvl="1"/>
            <a:r>
              <a:rPr lang="en-US" altLang="en-US" i="1" dirty="0"/>
              <a:t>x</a:t>
            </a:r>
            <a:r>
              <a:rPr lang="en-US" altLang="en-US" dirty="0"/>
              <a:t> is the number of Successes in </a:t>
            </a:r>
            <a:r>
              <a:rPr lang="en-US" altLang="en-US" i="1" dirty="0"/>
              <a:t>n </a:t>
            </a:r>
            <a:r>
              <a:rPr lang="en-US" altLang="en-US" dirty="0"/>
              <a:t>trials </a:t>
            </a:r>
            <a:endParaRPr lang="en-US" altLang="en-US" i="1" dirty="0"/>
          </a:p>
          <a:p>
            <a:endParaRPr lang="en-IN" dirty="0"/>
          </a:p>
        </p:txBody>
      </p:sp>
    </p:spTree>
    <p:extLst>
      <p:ext uri="{BB962C8B-B14F-4D97-AF65-F5344CB8AC3E}">
        <p14:creationId xmlns:p14="http://schemas.microsoft.com/office/powerpoint/2010/main" val="38924367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6B1417-2A97-4686-B5C6-57E00C0F5BFF}"/>
              </a:ext>
            </a:extLst>
          </p:cNvPr>
          <p:cNvSpPr>
            <a:spLocks noGrp="1"/>
          </p:cNvSpPr>
          <p:nvPr>
            <p:ph type="title"/>
          </p:nvPr>
        </p:nvSpPr>
        <p:spPr/>
        <p:txBody>
          <a:bodyPr>
            <a:normAutofit fontScale="90000"/>
          </a:bodyPr>
          <a:lstStyle/>
          <a:p>
            <a:r>
              <a:rPr lang="en-US" dirty="0"/>
              <a:t>Binomial Probability Distribution</a:t>
            </a:r>
            <a:endParaRPr lang="en-IN" dirty="0"/>
          </a:p>
        </p:txBody>
      </p:sp>
      <p:sp>
        <p:nvSpPr>
          <p:cNvPr id="3" name="Content Placeholder 2">
            <a:extLst>
              <a:ext uri="{FF2B5EF4-FFF2-40B4-BE49-F238E27FC236}">
                <a16:creationId xmlns:a16="http://schemas.microsoft.com/office/drawing/2014/main" id="{B0892BAF-16F7-42BB-94F2-7681051BDBD1}"/>
              </a:ext>
            </a:extLst>
          </p:cNvPr>
          <p:cNvSpPr>
            <a:spLocks noGrp="1"/>
          </p:cNvSpPr>
          <p:nvPr>
            <p:ph idx="1"/>
          </p:nvPr>
        </p:nvSpPr>
        <p:spPr>
          <a:xfrm>
            <a:off x="838200" y="1270000"/>
            <a:ext cx="4946780" cy="4906963"/>
          </a:xfrm>
        </p:spPr>
        <p:txBody>
          <a:bodyPr/>
          <a:lstStyle/>
          <a:p>
            <a:r>
              <a:rPr lang="en-US" altLang="en-US" sz="2400" dirty="0"/>
              <a:t>A Binomial Random Variable</a:t>
            </a:r>
          </a:p>
          <a:p>
            <a:pPr lvl="1"/>
            <a:r>
              <a:rPr lang="en-US" altLang="en-US" sz="2000" i="1" dirty="0"/>
              <a:t>n</a:t>
            </a:r>
            <a:r>
              <a:rPr lang="en-US" altLang="en-US" sz="2000" dirty="0"/>
              <a:t> identical trials</a:t>
            </a:r>
          </a:p>
          <a:p>
            <a:pPr lvl="1"/>
            <a:r>
              <a:rPr lang="en-US" altLang="en-US" sz="2000" dirty="0"/>
              <a:t>Two outcomes: Success or Failure</a:t>
            </a:r>
          </a:p>
          <a:p>
            <a:pPr lvl="1"/>
            <a:r>
              <a:rPr lang="en-US" altLang="en-US" sz="2000" dirty="0"/>
              <a:t>P(S) = </a:t>
            </a:r>
            <a:r>
              <a:rPr lang="en-US" altLang="en-US" sz="2000" i="1" dirty="0"/>
              <a:t>p</a:t>
            </a:r>
            <a:r>
              <a:rPr lang="en-US" altLang="en-US" sz="2000" dirty="0"/>
              <a:t>; P(F) = </a:t>
            </a:r>
            <a:r>
              <a:rPr lang="en-US" altLang="en-US" sz="2000" i="1" dirty="0"/>
              <a:t>q</a:t>
            </a:r>
            <a:r>
              <a:rPr lang="en-US" altLang="en-US" sz="2000" dirty="0"/>
              <a:t> = 1 – </a:t>
            </a:r>
            <a:r>
              <a:rPr lang="en-US" altLang="en-US" sz="2000" i="1" dirty="0"/>
              <a:t>p</a:t>
            </a:r>
            <a:endParaRPr lang="en-US" altLang="en-US" sz="2000" dirty="0"/>
          </a:p>
          <a:p>
            <a:pPr lvl="1"/>
            <a:r>
              <a:rPr lang="en-US" altLang="en-US" sz="2000" dirty="0"/>
              <a:t>Trials are independent</a:t>
            </a:r>
            <a:endParaRPr lang="en-US" altLang="en-US" sz="2000" i="1" dirty="0"/>
          </a:p>
          <a:p>
            <a:pPr lvl="1"/>
            <a:r>
              <a:rPr lang="en-US" altLang="en-US" sz="2000" i="1" dirty="0"/>
              <a:t>x</a:t>
            </a:r>
            <a:r>
              <a:rPr lang="en-US" altLang="en-US" sz="2000" dirty="0"/>
              <a:t> is the number of S’s in </a:t>
            </a:r>
            <a:r>
              <a:rPr lang="en-US" altLang="en-US" sz="2000" i="1" dirty="0"/>
              <a:t>n </a:t>
            </a:r>
            <a:r>
              <a:rPr lang="en-US" altLang="en-US" sz="2000" dirty="0"/>
              <a:t>trials </a:t>
            </a:r>
            <a:endParaRPr lang="en-US" altLang="en-US" sz="2000" i="1" dirty="0"/>
          </a:p>
          <a:p>
            <a:endParaRPr lang="en-IN" dirty="0"/>
          </a:p>
        </p:txBody>
      </p:sp>
      <p:sp>
        <p:nvSpPr>
          <p:cNvPr id="4" name="Footer Placeholder 3">
            <a:extLst>
              <a:ext uri="{FF2B5EF4-FFF2-40B4-BE49-F238E27FC236}">
                <a16:creationId xmlns:a16="http://schemas.microsoft.com/office/drawing/2014/main" id="{36FF3237-5875-4A17-96EF-064BA82066DD}"/>
              </a:ext>
            </a:extLst>
          </p:cNvPr>
          <p:cNvSpPr>
            <a:spLocks noGrp="1"/>
          </p:cNvSpPr>
          <p:nvPr>
            <p:ph type="ftr" sz="quarter" idx="11"/>
          </p:nvPr>
        </p:nvSpPr>
        <p:spPr/>
        <p:txBody>
          <a:bodyPr/>
          <a:lstStyle/>
          <a:p>
            <a:r>
              <a:rPr lang="en-US">
                <a:solidFill>
                  <a:prstClr val="black">
                    <a:tint val="75000"/>
                  </a:prstClr>
                </a:solidFill>
              </a:rPr>
              <a:t>Random Graph</a:t>
            </a:r>
          </a:p>
        </p:txBody>
      </p:sp>
      <p:sp>
        <p:nvSpPr>
          <p:cNvPr id="5" name="Slide Number Placeholder 4">
            <a:extLst>
              <a:ext uri="{FF2B5EF4-FFF2-40B4-BE49-F238E27FC236}">
                <a16:creationId xmlns:a16="http://schemas.microsoft.com/office/drawing/2014/main" id="{88E8B895-A48E-4905-B343-C74E5817465C}"/>
              </a:ext>
            </a:extLst>
          </p:cNvPr>
          <p:cNvSpPr>
            <a:spLocks noGrp="1"/>
          </p:cNvSpPr>
          <p:nvPr>
            <p:ph type="sldNum" sz="quarter" idx="12"/>
          </p:nvPr>
        </p:nvSpPr>
        <p:spPr/>
        <p:txBody>
          <a:bodyPr/>
          <a:lstStyle/>
          <a:p>
            <a:fld id="{7A40C488-C8CC-47D5-8871-7D5F905AB6AC}" type="slidenum">
              <a:rPr lang="en-US" smtClean="0">
                <a:solidFill>
                  <a:prstClr val="black">
                    <a:tint val="75000"/>
                  </a:prstClr>
                </a:solidFill>
              </a:rPr>
              <a:pPr/>
              <a:t>26</a:t>
            </a:fld>
            <a:endParaRPr lang="en-US">
              <a:solidFill>
                <a:prstClr val="black">
                  <a:tint val="75000"/>
                </a:prstClr>
              </a:solidFill>
            </a:endParaRPr>
          </a:p>
        </p:txBody>
      </p:sp>
      <p:sp>
        <p:nvSpPr>
          <p:cNvPr id="6" name="Rectangle 4">
            <a:extLst>
              <a:ext uri="{FF2B5EF4-FFF2-40B4-BE49-F238E27FC236}">
                <a16:creationId xmlns:a16="http://schemas.microsoft.com/office/drawing/2014/main" id="{2A30BABA-5BA0-4BB3-97B9-EB4ED58080EF}"/>
              </a:ext>
            </a:extLst>
          </p:cNvPr>
          <p:cNvSpPr txBox="1">
            <a:spLocks noChangeArrowheads="1"/>
          </p:cNvSpPr>
          <p:nvPr/>
        </p:nvSpPr>
        <p:spPr>
          <a:xfrm>
            <a:off x="6201745" y="748009"/>
            <a:ext cx="3983038" cy="42672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ltLang="en-US" sz="2400" dirty="0">
              <a:solidFill>
                <a:srgbClr val="003399"/>
              </a:solidFill>
            </a:endParaRPr>
          </a:p>
          <a:p>
            <a:endParaRPr lang="en-US" altLang="en-US" sz="2400" dirty="0">
              <a:solidFill>
                <a:srgbClr val="003399"/>
              </a:solidFill>
            </a:endParaRPr>
          </a:p>
          <a:p>
            <a:pPr lvl="1">
              <a:buFont typeface="Wingdings" panose="05000000000000000000" pitchFamily="2" charset="2"/>
              <a:buNone/>
            </a:pPr>
            <a:r>
              <a:rPr lang="en-US" altLang="en-US" sz="2000" dirty="0">
                <a:solidFill>
                  <a:srgbClr val="003399"/>
                </a:solidFill>
              </a:rPr>
              <a:t>Flip a coin 3 times</a:t>
            </a:r>
          </a:p>
          <a:p>
            <a:pPr lvl="1">
              <a:buFont typeface="Wingdings" panose="05000000000000000000" pitchFamily="2" charset="2"/>
              <a:buNone/>
            </a:pPr>
            <a:r>
              <a:rPr lang="en-US" altLang="en-US" sz="2000" dirty="0">
                <a:solidFill>
                  <a:srgbClr val="003399"/>
                </a:solidFill>
              </a:rPr>
              <a:t>Outcomes are Heads or Tails</a:t>
            </a:r>
          </a:p>
          <a:p>
            <a:pPr lvl="1">
              <a:buFont typeface="Wingdings" panose="05000000000000000000" pitchFamily="2" charset="2"/>
              <a:buNone/>
            </a:pPr>
            <a:r>
              <a:rPr lang="en-US" altLang="en-US" sz="2000" dirty="0">
                <a:solidFill>
                  <a:srgbClr val="003399"/>
                </a:solidFill>
              </a:rPr>
              <a:t>P(H) = .5; P(F) = 1-.5 = .5</a:t>
            </a:r>
          </a:p>
          <a:p>
            <a:pPr lvl="1">
              <a:buFont typeface="Wingdings" panose="05000000000000000000" pitchFamily="2" charset="2"/>
              <a:buNone/>
            </a:pPr>
            <a:r>
              <a:rPr lang="en-US" altLang="en-US" sz="2000" dirty="0">
                <a:solidFill>
                  <a:srgbClr val="003399"/>
                </a:solidFill>
              </a:rPr>
              <a:t>A head on flip </a:t>
            </a:r>
            <a:r>
              <a:rPr lang="en-US" altLang="en-US" sz="2000" i="1" dirty="0">
                <a:solidFill>
                  <a:srgbClr val="003399"/>
                </a:solidFill>
              </a:rPr>
              <a:t>i</a:t>
            </a:r>
            <a:r>
              <a:rPr lang="en-US" altLang="en-US" sz="2000" dirty="0">
                <a:solidFill>
                  <a:srgbClr val="003399"/>
                </a:solidFill>
              </a:rPr>
              <a:t> doesn’t change P(H) of flip </a:t>
            </a:r>
            <a:r>
              <a:rPr lang="en-US" altLang="en-US" sz="2000" i="1" dirty="0">
                <a:solidFill>
                  <a:srgbClr val="003399"/>
                </a:solidFill>
              </a:rPr>
              <a:t>i</a:t>
            </a:r>
            <a:r>
              <a:rPr lang="en-US" altLang="en-US" sz="2000" dirty="0">
                <a:solidFill>
                  <a:srgbClr val="003399"/>
                </a:solidFill>
              </a:rPr>
              <a:t> + 1</a:t>
            </a:r>
          </a:p>
          <a:p>
            <a:endParaRPr lang="en-US" altLang="en-US" sz="2400" dirty="0">
              <a:solidFill>
                <a:srgbClr val="003399"/>
              </a:solidFill>
            </a:endParaRPr>
          </a:p>
          <a:p>
            <a:endParaRPr lang="en-US" altLang="en-US" sz="2400" dirty="0">
              <a:solidFill>
                <a:srgbClr val="003399"/>
              </a:solidFill>
            </a:endParaRPr>
          </a:p>
        </p:txBody>
      </p:sp>
      <p:cxnSp>
        <p:nvCxnSpPr>
          <p:cNvPr id="8" name="Straight Arrow Connector 9">
            <a:extLst>
              <a:ext uri="{FF2B5EF4-FFF2-40B4-BE49-F238E27FC236}">
                <a16:creationId xmlns:a16="http://schemas.microsoft.com/office/drawing/2014/main" id="{A93F5A35-4B45-488C-8CDA-698029C23948}"/>
              </a:ext>
            </a:extLst>
          </p:cNvPr>
          <p:cNvCxnSpPr>
            <a:cxnSpLocks noChangeShapeType="1"/>
          </p:cNvCxnSpPr>
          <p:nvPr/>
        </p:nvCxnSpPr>
        <p:spPr bwMode="auto">
          <a:xfrm>
            <a:off x="5820745" y="2090974"/>
            <a:ext cx="838200" cy="1588"/>
          </a:xfrm>
          <a:prstGeom prst="straightConnector1">
            <a:avLst/>
          </a:prstGeom>
          <a:noFill/>
          <a:ln w="9525" algn="ctr">
            <a:solidFill>
              <a:srgbClr val="CC3300"/>
            </a:solidFill>
            <a:round/>
            <a:headEnd/>
            <a:tailEnd type="arrow" w="med" len="med"/>
          </a:ln>
          <a:extLst>
            <a:ext uri="{909E8E84-426E-40DD-AFC4-6F175D3DCCD1}">
              <a14:hiddenFill xmlns:a14="http://schemas.microsoft.com/office/drawing/2010/main">
                <a:noFill/>
              </a14:hiddenFill>
            </a:ext>
          </a:extLst>
        </p:spPr>
      </p:cxnSp>
      <p:cxnSp>
        <p:nvCxnSpPr>
          <p:cNvPr id="12" name="Straight Arrow Connector 9">
            <a:extLst>
              <a:ext uri="{FF2B5EF4-FFF2-40B4-BE49-F238E27FC236}">
                <a16:creationId xmlns:a16="http://schemas.microsoft.com/office/drawing/2014/main" id="{B1534DE1-A82A-4E7E-A65B-42E334B4DFDA}"/>
              </a:ext>
            </a:extLst>
          </p:cNvPr>
          <p:cNvCxnSpPr>
            <a:cxnSpLocks noChangeShapeType="1"/>
          </p:cNvCxnSpPr>
          <p:nvPr/>
        </p:nvCxnSpPr>
        <p:spPr bwMode="auto">
          <a:xfrm>
            <a:off x="5820745" y="2787738"/>
            <a:ext cx="838200" cy="1588"/>
          </a:xfrm>
          <a:prstGeom prst="straightConnector1">
            <a:avLst/>
          </a:prstGeom>
          <a:noFill/>
          <a:ln w="9525" algn="ctr">
            <a:solidFill>
              <a:srgbClr val="CC3300"/>
            </a:solidFill>
            <a:round/>
            <a:headEnd/>
            <a:tailEnd type="arrow" w="med" len="med"/>
          </a:ln>
          <a:extLst>
            <a:ext uri="{909E8E84-426E-40DD-AFC4-6F175D3DCCD1}">
              <a14:hiddenFill xmlns:a14="http://schemas.microsoft.com/office/drawing/2010/main">
                <a:noFill/>
              </a14:hiddenFill>
            </a:ext>
          </a:extLst>
        </p:spPr>
      </p:cxnSp>
      <p:cxnSp>
        <p:nvCxnSpPr>
          <p:cNvPr id="13" name="Straight Arrow Connector 9">
            <a:extLst>
              <a:ext uri="{FF2B5EF4-FFF2-40B4-BE49-F238E27FC236}">
                <a16:creationId xmlns:a16="http://schemas.microsoft.com/office/drawing/2014/main" id="{7F6A2C30-BE39-439F-8A6D-3F5DEE0B7A46}"/>
              </a:ext>
            </a:extLst>
          </p:cNvPr>
          <p:cNvCxnSpPr>
            <a:cxnSpLocks noChangeShapeType="1"/>
          </p:cNvCxnSpPr>
          <p:nvPr/>
        </p:nvCxnSpPr>
        <p:spPr bwMode="auto">
          <a:xfrm>
            <a:off x="5820745" y="2425996"/>
            <a:ext cx="838200" cy="1588"/>
          </a:xfrm>
          <a:prstGeom prst="straightConnector1">
            <a:avLst/>
          </a:prstGeom>
          <a:noFill/>
          <a:ln w="9525" algn="ctr">
            <a:solidFill>
              <a:srgbClr val="CC3300"/>
            </a:solidFill>
            <a:round/>
            <a:headEnd/>
            <a:tailEnd type="arrow" w="med" len="med"/>
          </a:ln>
          <a:extLst>
            <a:ext uri="{909E8E84-426E-40DD-AFC4-6F175D3DCCD1}">
              <a14:hiddenFill xmlns:a14="http://schemas.microsoft.com/office/drawing/2010/main">
                <a:noFill/>
              </a14:hiddenFill>
            </a:ext>
          </a:extLst>
        </p:spPr>
      </p:cxnSp>
      <p:cxnSp>
        <p:nvCxnSpPr>
          <p:cNvPr id="14" name="Straight Arrow Connector 9">
            <a:extLst>
              <a:ext uri="{FF2B5EF4-FFF2-40B4-BE49-F238E27FC236}">
                <a16:creationId xmlns:a16="http://schemas.microsoft.com/office/drawing/2014/main" id="{7008FE75-DAE2-4EA9-AEA2-72CB712415C1}"/>
              </a:ext>
            </a:extLst>
          </p:cNvPr>
          <p:cNvCxnSpPr>
            <a:cxnSpLocks noChangeShapeType="1"/>
          </p:cNvCxnSpPr>
          <p:nvPr/>
        </p:nvCxnSpPr>
        <p:spPr bwMode="auto">
          <a:xfrm>
            <a:off x="5820745" y="1759129"/>
            <a:ext cx="838200" cy="1588"/>
          </a:xfrm>
          <a:prstGeom prst="straightConnector1">
            <a:avLst/>
          </a:prstGeom>
          <a:noFill/>
          <a:ln w="9525" algn="ctr">
            <a:solidFill>
              <a:srgbClr val="CC3300"/>
            </a:solidFill>
            <a:round/>
            <a:headEnd/>
            <a:tailEnd type="arrow" w="med" len="me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22750773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E1796-EA2F-45CE-8A17-B2FFF3ADD539}"/>
              </a:ext>
            </a:extLst>
          </p:cNvPr>
          <p:cNvSpPr>
            <a:spLocks noGrp="1"/>
          </p:cNvSpPr>
          <p:nvPr>
            <p:ph type="title"/>
          </p:nvPr>
        </p:nvSpPr>
        <p:spPr/>
        <p:txBody>
          <a:bodyPr>
            <a:normAutofit fontScale="90000"/>
          </a:bodyPr>
          <a:lstStyle/>
          <a:p>
            <a:r>
              <a:rPr lang="en-US" dirty="0"/>
              <a:t>Binomial Probability Distribution</a:t>
            </a:r>
            <a:endParaRPr lang="en-IN" dirty="0"/>
          </a:p>
        </p:txBody>
      </p:sp>
      <p:sp>
        <p:nvSpPr>
          <p:cNvPr id="3" name="Content Placeholder 2">
            <a:extLst>
              <a:ext uri="{FF2B5EF4-FFF2-40B4-BE49-F238E27FC236}">
                <a16:creationId xmlns:a16="http://schemas.microsoft.com/office/drawing/2014/main" id="{D925BF04-7212-4214-9B91-818E67BBC4DB}"/>
              </a:ext>
            </a:extLst>
          </p:cNvPr>
          <p:cNvSpPr>
            <a:spLocks noGrp="1"/>
          </p:cNvSpPr>
          <p:nvPr>
            <p:ph idx="1"/>
          </p:nvPr>
        </p:nvSpPr>
        <p:spPr/>
        <p:txBody>
          <a:bodyPr/>
          <a:lstStyle/>
          <a:p>
            <a:r>
              <a:rPr lang="en-US" altLang="en-US" dirty="0"/>
              <a:t>The Binomial Probability Distribution</a:t>
            </a:r>
          </a:p>
          <a:p>
            <a:pPr lvl="1"/>
            <a:r>
              <a:rPr lang="en-US" altLang="en-US" i="1" dirty="0"/>
              <a:t>p</a:t>
            </a:r>
            <a:r>
              <a:rPr lang="en-US" altLang="en-US" dirty="0"/>
              <a:t> = P(S) on a single trial</a:t>
            </a:r>
          </a:p>
          <a:p>
            <a:pPr lvl="1"/>
            <a:r>
              <a:rPr lang="en-US" altLang="en-US" i="1" dirty="0"/>
              <a:t>q</a:t>
            </a:r>
            <a:r>
              <a:rPr lang="en-US" altLang="en-US" dirty="0"/>
              <a:t> = 1 – </a:t>
            </a:r>
            <a:r>
              <a:rPr lang="en-US" altLang="en-US" i="1" dirty="0"/>
              <a:t>p</a:t>
            </a:r>
            <a:endParaRPr lang="en-US" altLang="en-US" dirty="0"/>
          </a:p>
          <a:p>
            <a:pPr lvl="1"/>
            <a:r>
              <a:rPr lang="en-US" altLang="en-US" i="1" dirty="0"/>
              <a:t>n</a:t>
            </a:r>
            <a:r>
              <a:rPr lang="en-US" altLang="en-US" dirty="0"/>
              <a:t> = number of trials</a:t>
            </a:r>
          </a:p>
          <a:p>
            <a:pPr lvl="1"/>
            <a:r>
              <a:rPr lang="en-US" altLang="en-US" i="1" dirty="0"/>
              <a:t>x</a:t>
            </a:r>
            <a:r>
              <a:rPr lang="en-US" altLang="en-US" dirty="0"/>
              <a:t> = number of successes</a:t>
            </a:r>
            <a:r>
              <a:rPr lang="en-US" altLang="en-US" i="1" dirty="0"/>
              <a:t> </a:t>
            </a:r>
          </a:p>
          <a:p>
            <a:endParaRPr lang="en-IN" dirty="0"/>
          </a:p>
        </p:txBody>
      </p:sp>
      <p:sp>
        <p:nvSpPr>
          <p:cNvPr id="4" name="Footer Placeholder 3">
            <a:extLst>
              <a:ext uri="{FF2B5EF4-FFF2-40B4-BE49-F238E27FC236}">
                <a16:creationId xmlns:a16="http://schemas.microsoft.com/office/drawing/2014/main" id="{5AFFC0E1-6BE2-4384-8A7C-CEA9540B3137}"/>
              </a:ext>
            </a:extLst>
          </p:cNvPr>
          <p:cNvSpPr>
            <a:spLocks noGrp="1"/>
          </p:cNvSpPr>
          <p:nvPr>
            <p:ph type="ftr" sz="quarter" idx="11"/>
          </p:nvPr>
        </p:nvSpPr>
        <p:spPr/>
        <p:txBody>
          <a:bodyPr/>
          <a:lstStyle/>
          <a:p>
            <a:r>
              <a:rPr lang="en-US">
                <a:solidFill>
                  <a:prstClr val="black">
                    <a:tint val="75000"/>
                  </a:prstClr>
                </a:solidFill>
              </a:rPr>
              <a:t>Random Graph</a:t>
            </a:r>
          </a:p>
        </p:txBody>
      </p:sp>
      <p:sp>
        <p:nvSpPr>
          <p:cNvPr id="5" name="Slide Number Placeholder 4">
            <a:extLst>
              <a:ext uri="{FF2B5EF4-FFF2-40B4-BE49-F238E27FC236}">
                <a16:creationId xmlns:a16="http://schemas.microsoft.com/office/drawing/2014/main" id="{21A332AE-561A-4E93-A314-225BB8320623}"/>
              </a:ext>
            </a:extLst>
          </p:cNvPr>
          <p:cNvSpPr>
            <a:spLocks noGrp="1"/>
          </p:cNvSpPr>
          <p:nvPr>
            <p:ph type="sldNum" sz="quarter" idx="12"/>
          </p:nvPr>
        </p:nvSpPr>
        <p:spPr/>
        <p:txBody>
          <a:bodyPr/>
          <a:lstStyle/>
          <a:p>
            <a:fld id="{7A40C488-C8CC-47D5-8871-7D5F905AB6AC}" type="slidenum">
              <a:rPr lang="en-US" smtClean="0">
                <a:solidFill>
                  <a:prstClr val="black">
                    <a:tint val="75000"/>
                  </a:prstClr>
                </a:solidFill>
              </a:rPr>
              <a:pPr/>
              <a:t>27</a:t>
            </a:fld>
            <a:endParaRPr lang="en-US">
              <a:solidFill>
                <a:prstClr val="black">
                  <a:tint val="75000"/>
                </a:prstClr>
              </a:solidFill>
            </a:endParaRPr>
          </a:p>
        </p:txBody>
      </p:sp>
      <p:graphicFrame>
        <p:nvGraphicFramePr>
          <p:cNvPr id="6" name="Object 6">
            <a:extLst>
              <a:ext uri="{FF2B5EF4-FFF2-40B4-BE49-F238E27FC236}">
                <a16:creationId xmlns:a16="http://schemas.microsoft.com/office/drawing/2014/main" id="{27D8FB30-808D-49D4-987F-4ABF4F153F86}"/>
              </a:ext>
            </a:extLst>
          </p:cNvPr>
          <p:cNvGraphicFramePr>
            <a:graphicFrameLocks noChangeAspect="1"/>
          </p:cNvGraphicFramePr>
          <p:nvPr>
            <p:extLst>
              <p:ext uri="{D42A27DB-BD31-4B8C-83A1-F6EECF244321}">
                <p14:modId xmlns:p14="http://schemas.microsoft.com/office/powerpoint/2010/main" val="4015969553"/>
              </p:ext>
            </p:extLst>
          </p:nvPr>
        </p:nvGraphicFramePr>
        <p:xfrm>
          <a:off x="2626568" y="3723481"/>
          <a:ext cx="3754438" cy="1554163"/>
        </p:xfrm>
        <a:graphic>
          <a:graphicData uri="http://schemas.openxmlformats.org/presentationml/2006/ole">
            <mc:AlternateContent xmlns:mc="http://schemas.openxmlformats.org/markup-compatibility/2006">
              <mc:Choice xmlns:v="urn:schemas-microsoft-com:vml" Requires="v">
                <p:oleObj spid="_x0000_s10249" name="Equation" r:id="rId3" imgW="1104840" imgH="457200" progId="Equation.3">
                  <p:embed/>
                </p:oleObj>
              </mc:Choice>
              <mc:Fallback>
                <p:oleObj name="Equation" r:id="rId3" imgW="1104840" imgH="457200" progId="Equation.3">
                  <p:embed/>
                  <p:pic>
                    <p:nvPicPr>
                      <p:cNvPr id="5122" name="Object 6">
                        <a:extLst>
                          <a:ext uri="{FF2B5EF4-FFF2-40B4-BE49-F238E27FC236}">
                            <a16:creationId xmlns:a16="http://schemas.microsoft.com/office/drawing/2014/main" id="{CA59D9AB-B62F-4F6E-BCBC-30253423E48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26568" y="3723481"/>
                        <a:ext cx="3754438" cy="1554163"/>
                      </a:xfrm>
                      <a:prstGeom prst="rect">
                        <a:avLst/>
                      </a:prstGeom>
                    </p:spPr>
                  </p:pic>
                </p:oleObj>
              </mc:Fallback>
            </mc:AlternateContent>
          </a:graphicData>
        </a:graphic>
      </p:graphicFrame>
    </p:spTree>
    <p:extLst>
      <p:ext uri="{BB962C8B-B14F-4D97-AF65-F5344CB8AC3E}">
        <p14:creationId xmlns:p14="http://schemas.microsoft.com/office/powerpoint/2010/main" val="24903871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6E79E-B8D2-4CE9-BE8F-5428D1EECFAE}"/>
              </a:ext>
            </a:extLst>
          </p:cNvPr>
          <p:cNvSpPr>
            <a:spLocks noGrp="1"/>
          </p:cNvSpPr>
          <p:nvPr>
            <p:ph type="title"/>
          </p:nvPr>
        </p:nvSpPr>
        <p:spPr/>
        <p:txBody>
          <a:bodyPr>
            <a:normAutofit fontScale="90000"/>
          </a:bodyPr>
          <a:lstStyle/>
          <a:p>
            <a:r>
              <a:rPr lang="en-US" dirty="0"/>
              <a:t>Binomial Probability Distribution</a:t>
            </a:r>
            <a:endParaRPr lang="en-IN" dirty="0"/>
          </a:p>
        </p:txBody>
      </p:sp>
      <p:sp>
        <p:nvSpPr>
          <p:cNvPr id="3" name="Content Placeholder 2">
            <a:extLst>
              <a:ext uri="{FF2B5EF4-FFF2-40B4-BE49-F238E27FC236}">
                <a16:creationId xmlns:a16="http://schemas.microsoft.com/office/drawing/2014/main" id="{66B2484B-AC3C-4E18-A4B2-E135F406DD2C}"/>
              </a:ext>
            </a:extLst>
          </p:cNvPr>
          <p:cNvSpPr>
            <a:spLocks noGrp="1"/>
          </p:cNvSpPr>
          <p:nvPr>
            <p:ph idx="1"/>
          </p:nvPr>
        </p:nvSpPr>
        <p:spPr/>
        <p:txBody>
          <a:bodyPr/>
          <a:lstStyle/>
          <a:p>
            <a:r>
              <a:rPr lang="en-US" altLang="en-US" dirty="0"/>
              <a:t>The Binomial Probability Distribution</a:t>
            </a:r>
          </a:p>
          <a:p>
            <a:endParaRPr lang="en-IN" dirty="0"/>
          </a:p>
        </p:txBody>
      </p:sp>
      <p:sp>
        <p:nvSpPr>
          <p:cNvPr id="4" name="Footer Placeholder 3">
            <a:extLst>
              <a:ext uri="{FF2B5EF4-FFF2-40B4-BE49-F238E27FC236}">
                <a16:creationId xmlns:a16="http://schemas.microsoft.com/office/drawing/2014/main" id="{4EB4BA1E-9938-4B72-870C-832BC122836C}"/>
              </a:ext>
            </a:extLst>
          </p:cNvPr>
          <p:cNvSpPr>
            <a:spLocks noGrp="1"/>
          </p:cNvSpPr>
          <p:nvPr>
            <p:ph type="ftr" sz="quarter" idx="11"/>
          </p:nvPr>
        </p:nvSpPr>
        <p:spPr/>
        <p:txBody>
          <a:bodyPr/>
          <a:lstStyle/>
          <a:p>
            <a:r>
              <a:rPr lang="en-US">
                <a:solidFill>
                  <a:prstClr val="black">
                    <a:tint val="75000"/>
                  </a:prstClr>
                </a:solidFill>
              </a:rPr>
              <a:t>Random Graph</a:t>
            </a:r>
          </a:p>
        </p:txBody>
      </p:sp>
      <p:sp>
        <p:nvSpPr>
          <p:cNvPr id="5" name="Slide Number Placeholder 4">
            <a:extLst>
              <a:ext uri="{FF2B5EF4-FFF2-40B4-BE49-F238E27FC236}">
                <a16:creationId xmlns:a16="http://schemas.microsoft.com/office/drawing/2014/main" id="{1C5563BE-FEC6-4508-A40C-A7293D886FBF}"/>
              </a:ext>
            </a:extLst>
          </p:cNvPr>
          <p:cNvSpPr>
            <a:spLocks noGrp="1"/>
          </p:cNvSpPr>
          <p:nvPr>
            <p:ph type="sldNum" sz="quarter" idx="12"/>
          </p:nvPr>
        </p:nvSpPr>
        <p:spPr/>
        <p:txBody>
          <a:bodyPr/>
          <a:lstStyle/>
          <a:p>
            <a:fld id="{7A40C488-C8CC-47D5-8871-7D5F905AB6AC}" type="slidenum">
              <a:rPr lang="en-US" smtClean="0">
                <a:solidFill>
                  <a:prstClr val="black">
                    <a:tint val="75000"/>
                  </a:prstClr>
                </a:solidFill>
              </a:rPr>
              <a:pPr/>
              <a:t>28</a:t>
            </a:fld>
            <a:endParaRPr lang="en-US">
              <a:solidFill>
                <a:prstClr val="black">
                  <a:tint val="75000"/>
                </a:prstClr>
              </a:solidFill>
            </a:endParaRPr>
          </a:p>
        </p:txBody>
      </p:sp>
      <p:graphicFrame>
        <p:nvGraphicFramePr>
          <p:cNvPr id="6" name="Object 2">
            <a:extLst>
              <a:ext uri="{FF2B5EF4-FFF2-40B4-BE49-F238E27FC236}">
                <a16:creationId xmlns:a16="http://schemas.microsoft.com/office/drawing/2014/main" id="{7B0E0F9D-848A-43C3-9F20-DAD93FD73D8E}"/>
              </a:ext>
            </a:extLst>
          </p:cNvPr>
          <p:cNvGraphicFramePr>
            <a:graphicFrameLocks noChangeAspect="1"/>
          </p:cNvGraphicFramePr>
          <p:nvPr>
            <p:extLst>
              <p:ext uri="{D42A27DB-BD31-4B8C-83A1-F6EECF244321}">
                <p14:modId xmlns:p14="http://schemas.microsoft.com/office/powerpoint/2010/main" val="2601404247"/>
              </p:ext>
            </p:extLst>
          </p:nvPr>
        </p:nvGraphicFramePr>
        <p:xfrm>
          <a:off x="4548673" y="4344956"/>
          <a:ext cx="3754438" cy="1554163"/>
        </p:xfrm>
        <a:graphic>
          <a:graphicData uri="http://schemas.openxmlformats.org/presentationml/2006/ole">
            <mc:AlternateContent xmlns:mc="http://schemas.openxmlformats.org/markup-compatibility/2006">
              <mc:Choice xmlns:v="urn:schemas-microsoft-com:vml" Requires="v">
                <p:oleObj spid="_x0000_s11273" name="Equation" r:id="rId3" imgW="1104840" imgH="457200" progId="Equation.3">
                  <p:embed/>
                </p:oleObj>
              </mc:Choice>
              <mc:Fallback>
                <p:oleObj name="Equation" r:id="rId3" imgW="1104840" imgH="457200" progId="Equation.3">
                  <p:embed/>
                  <p:pic>
                    <p:nvPicPr>
                      <p:cNvPr id="6146" name="Object 2">
                        <a:extLst>
                          <a:ext uri="{FF2B5EF4-FFF2-40B4-BE49-F238E27FC236}">
                            <a16:creationId xmlns:a16="http://schemas.microsoft.com/office/drawing/2014/main" id="{73126041-CB6D-4FC1-BA20-67078F54CD6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48673" y="4344956"/>
                        <a:ext cx="3754438" cy="1554163"/>
                      </a:xfrm>
                      <a:prstGeom prst="rect">
                        <a:avLst/>
                      </a:prstGeom>
                    </p:spPr>
                  </p:pic>
                </p:oleObj>
              </mc:Fallback>
            </mc:AlternateContent>
          </a:graphicData>
        </a:graphic>
      </p:graphicFrame>
      <p:sp>
        <p:nvSpPr>
          <p:cNvPr id="7" name="Oval Callout 7">
            <a:extLst>
              <a:ext uri="{FF2B5EF4-FFF2-40B4-BE49-F238E27FC236}">
                <a16:creationId xmlns:a16="http://schemas.microsoft.com/office/drawing/2014/main" id="{5944CAA1-0CF6-4DD6-8D89-9573E5FA9059}"/>
              </a:ext>
            </a:extLst>
          </p:cNvPr>
          <p:cNvSpPr/>
          <p:nvPr/>
        </p:nvSpPr>
        <p:spPr bwMode="auto">
          <a:xfrm>
            <a:off x="2491273" y="2592356"/>
            <a:ext cx="2590800" cy="1600200"/>
          </a:xfrm>
          <a:prstGeom prst="wedgeEllipseCallout">
            <a:avLst>
              <a:gd name="adj1" fmla="val 87746"/>
              <a:gd name="adj2" fmla="val 85906"/>
            </a:avLst>
          </a:prstGeom>
          <a:solidFill>
            <a:srgbClr val="00B0F0"/>
          </a:solid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a:lstStyle/>
          <a:p>
            <a:pPr eaLnBrk="0" hangingPunct="0">
              <a:defRPr/>
            </a:pPr>
            <a:r>
              <a:rPr lang="en-US" sz="1600" dirty="0">
                <a:ln w="12700">
                  <a:solidFill>
                    <a:schemeClr val="tx2">
                      <a:satMod val="155000"/>
                    </a:schemeClr>
                  </a:solidFill>
                  <a:prstDash val="solid"/>
                </a:ln>
                <a:solidFill>
                  <a:schemeClr val="accent3"/>
                </a:solidFill>
              </a:rPr>
              <a:t>The number of ways of getting the desired results</a:t>
            </a:r>
          </a:p>
        </p:txBody>
      </p:sp>
      <p:sp>
        <p:nvSpPr>
          <p:cNvPr id="8" name="Oval Callout 9">
            <a:extLst>
              <a:ext uri="{FF2B5EF4-FFF2-40B4-BE49-F238E27FC236}">
                <a16:creationId xmlns:a16="http://schemas.microsoft.com/office/drawing/2014/main" id="{D9B0568A-37AC-4928-87B9-4BDE8982F15D}"/>
              </a:ext>
            </a:extLst>
          </p:cNvPr>
          <p:cNvSpPr/>
          <p:nvPr/>
        </p:nvSpPr>
        <p:spPr bwMode="auto">
          <a:xfrm>
            <a:off x="5234473" y="2439956"/>
            <a:ext cx="2590800" cy="1447800"/>
          </a:xfrm>
          <a:prstGeom prst="wedgeEllipseCallout">
            <a:avLst>
              <a:gd name="adj1" fmla="val 23839"/>
              <a:gd name="adj2" fmla="val 115056"/>
            </a:avLst>
          </a:prstGeom>
          <a:solidFill>
            <a:srgbClr val="00B0F0"/>
          </a:solid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a:lstStyle/>
          <a:p>
            <a:pPr eaLnBrk="0" hangingPunct="0">
              <a:defRPr/>
            </a:pPr>
            <a:r>
              <a:rPr lang="en-US" sz="1600" dirty="0">
                <a:ln w="12700">
                  <a:solidFill>
                    <a:schemeClr val="tx2">
                      <a:satMod val="155000"/>
                    </a:schemeClr>
                  </a:solidFill>
                  <a:prstDash val="solid"/>
                </a:ln>
                <a:solidFill>
                  <a:srgbClr val="00B050"/>
                </a:solidFill>
              </a:rPr>
              <a:t>The probability of  getting the required number of successes</a:t>
            </a:r>
          </a:p>
        </p:txBody>
      </p:sp>
      <p:sp>
        <p:nvSpPr>
          <p:cNvPr id="9" name="Oval Callout 10">
            <a:extLst>
              <a:ext uri="{FF2B5EF4-FFF2-40B4-BE49-F238E27FC236}">
                <a16:creationId xmlns:a16="http://schemas.microsoft.com/office/drawing/2014/main" id="{D3E92896-C5E5-4AFE-BFF1-091122BE6912}"/>
              </a:ext>
            </a:extLst>
          </p:cNvPr>
          <p:cNvSpPr/>
          <p:nvPr/>
        </p:nvSpPr>
        <p:spPr bwMode="auto">
          <a:xfrm>
            <a:off x="8130073" y="2516156"/>
            <a:ext cx="2590800" cy="1447800"/>
          </a:xfrm>
          <a:prstGeom prst="wedgeEllipseCallout">
            <a:avLst>
              <a:gd name="adj1" fmla="val -59543"/>
              <a:gd name="adj2" fmla="val 109530"/>
            </a:avLst>
          </a:prstGeom>
          <a:solidFill>
            <a:srgbClr val="00B0F0"/>
          </a:solid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a:lstStyle/>
          <a:p>
            <a:pPr eaLnBrk="0" hangingPunct="0">
              <a:defRPr/>
            </a:pPr>
            <a:r>
              <a:rPr lang="en-US" sz="1600" dirty="0">
                <a:ln w="12700">
                  <a:solidFill>
                    <a:schemeClr val="tx2">
                      <a:satMod val="155000"/>
                    </a:schemeClr>
                  </a:solidFill>
                  <a:prstDash val="solid"/>
                </a:ln>
                <a:solidFill>
                  <a:srgbClr val="00B050"/>
                </a:solidFill>
              </a:rPr>
              <a:t>The probability of  getting the required number of failures</a:t>
            </a:r>
          </a:p>
        </p:txBody>
      </p:sp>
    </p:spTree>
    <p:extLst>
      <p:ext uri="{BB962C8B-B14F-4D97-AF65-F5344CB8AC3E}">
        <p14:creationId xmlns:p14="http://schemas.microsoft.com/office/powerpoint/2010/main" val="12032837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3C7E60-D4C2-4F27-B70D-BD8FADA6F047}"/>
              </a:ext>
            </a:extLst>
          </p:cNvPr>
          <p:cNvSpPr>
            <a:spLocks noGrp="1"/>
          </p:cNvSpPr>
          <p:nvPr>
            <p:ph type="title"/>
          </p:nvPr>
        </p:nvSpPr>
        <p:spPr/>
        <p:txBody>
          <a:bodyPr>
            <a:normAutofit fontScale="90000"/>
          </a:bodyPr>
          <a:lstStyle/>
          <a:p>
            <a:r>
              <a:rPr lang="en-US" dirty="0"/>
              <a:t>Binomial Probability Distribution</a:t>
            </a:r>
            <a:endParaRPr lang="en-IN" dirty="0"/>
          </a:p>
        </p:txBody>
      </p:sp>
      <p:sp>
        <p:nvSpPr>
          <p:cNvPr id="4" name="Footer Placeholder 3">
            <a:extLst>
              <a:ext uri="{FF2B5EF4-FFF2-40B4-BE49-F238E27FC236}">
                <a16:creationId xmlns:a16="http://schemas.microsoft.com/office/drawing/2014/main" id="{104995FF-F99B-44BE-B4CB-F04B95FB143B}"/>
              </a:ext>
            </a:extLst>
          </p:cNvPr>
          <p:cNvSpPr>
            <a:spLocks noGrp="1"/>
          </p:cNvSpPr>
          <p:nvPr>
            <p:ph type="ftr" sz="quarter" idx="11"/>
          </p:nvPr>
        </p:nvSpPr>
        <p:spPr/>
        <p:txBody>
          <a:bodyPr/>
          <a:lstStyle/>
          <a:p>
            <a:r>
              <a:rPr lang="en-US">
                <a:solidFill>
                  <a:prstClr val="black">
                    <a:tint val="75000"/>
                  </a:prstClr>
                </a:solidFill>
              </a:rPr>
              <a:t>Random Graph</a:t>
            </a:r>
          </a:p>
        </p:txBody>
      </p:sp>
      <p:sp>
        <p:nvSpPr>
          <p:cNvPr id="5" name="Slide Number Placeholder 4">
            <a:extLst>
              <a:ext uri="{FF2B5EF4-FFF2-40B4-BE49-F238E27FC236}">
                <a16:creationId xmlns:a16="http://schemas.microsoft.com/office/drawing/2014/main" id="{8B40B76F-68C2-4C9E-9412-762C188D114C}"/>
              </a:ext>
            </a:extLst>
          </p:cNvPr>
          <p:cNvSpPr>
            <a:spLocks noGrp="1"/>
          </p:cNvSpPr>
          <p:nvPr>
            <p:ph type="sldNum" sz="quarter" idx="12"/>
          </p:nvPr>
        </p:nvSpPr>
        <p:spPr/>
        <p:txBody>
          <a:bodyPr/>
          <a:lstStyle/>
          <a:p>
            <a:fld id="{7A40C488-C8CC-47D5-8871-7D5F905AB6AC}" type="slidenum">
              <a:rPr lang="en-US" smtClean="0">
                <a:solidFill>
                  <a:prstClr val="black">
                    <a:tint val="75000"/>
                  </a:prstClr>
                </a:solidFill>
              </a:rPr>
              <a:pPr/>
              <a:t>29</a:t>
            </a:fld>
            <a:endParaRPr lang="en-US">
              <a:solidFill>
                <a:prstClr val="black">
                  <a:tint val="75000"/>
                </a:prstClr>
              </a:solidFill>
            </a:endParaRPr>
          </a:p>
        </p:txBody>
      </p:sp>
      <p:sp>
        <p:nvSpPr>
          <p:cNvPr id="10" name="Text Placeholder 2">
            <a:extLst>
              <a:ext uri="{FF2B5EF4-FFF2-40B4-BE49-F238E27FC236}">
                <a16:creationId xmlns:a16="http://schemas.microsoft.com/office/drawing/2014/main" id="{293BA5A3-6FB5-4FC5-AC57-2A23041CFEBD}"/>
              </a:ext>
            </a:extLst>
          </p:cNvPr>
          <p:cNvSpPr txBox="1">
            <a:spLocks/>
          </p:cNvSpPr>
          <p:nvPr/>
        </p:nvSpPr>
        <p:spPr>
          <a:xfrm>
            <a:off x="967986" y="1477348"/>
            <a:ext cx="3754438" cy="4114800"/>
          </a:xfrm>
          <a:prstGeom prst="rect">
            <a:avLst/>
          </a:prstGeom>
          <a:solidFill>
            <a:srgbClr val="00B0F0"/>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1" kern="1200">
                <a:solidFill>
                  <a:schemeClr val="accent1">
                    <a:lumMod val="7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1" kern="1200">
                <a:solidFill>
                  <a:srgbClr val="FF0000"/>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1" kern="1200">
                <a:solidFill>
                  <a:srgbClr val="00B050"/>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en-US" dirty="0">
                <a:solidFill>
                  <a:schemeClr val="tx1"/>
                </a:solidFill>
              </a:rPr>
              <a:t>Say 40% of the class is female.</a:t>
            </a:r>
          </a:p>
          <a:p>
            <a:r>
              <a:rPr lang="en-US" altLang="en-US" dirty="0">
                <a:solidFill>
                  <a:schemeClr val="tx1"/>
                </a:solidFill>
              </a:rPr>
              <a:t>What is the probability that 6 of the first 10 students walking in will be female?</a:t>
            </a:r>
          </a:p>
        </p:txBody>
      </p:sp>
      <p:graphicFrame>
        <p:nvGraphicFramePr>
          <p:cNvPr id="11" name="Object 2">
            <a:extLst>
              <a:ext uri="{FF2B5EF4-FFF2-40B4-BE49-F238E27FC236}">
                <a16:creationId xmlns:a16="http://schemas.microsoft.com/office/drawing/2014/main" id="{338C5016-4F0E-4067-9F00-10155D4F334D}"/>
              </a:ext>
            </a:extLst>
          </p:cNvPr>
          <p:cNvGraphicFramePr>
            <a:graphicFrameLocks noChangeAspect="1"/>
          </p:cNvGraphicFramePr>
          <p:nvPr>
            <p:extLst>
              <p:ext uri="{D42A27DB-BD31-4B8C-83A1-F6EECF244321}">
                <p14:modId xmlns:p14="http://schemas.microsoft.com/office/powerpoint/2010/main" val="3210405360"/>
              </p:ext>
            </p:extLst>
          </p:nvPr>
        </p:nvGraphicFramePr>
        <p:xfrm>
          <a:off x="5200261" y="1553548"/>
          <a:ext cx="3587750" cy="3429000"/>
        </p:xfrm>
        <a:graphic>
          <a:graphicData uri="http://schemas.openxmlformats.org/presentationml/2006/ole">
            <mc:AlternateContent xmlns:mc="http://schemas.openxmlformats.org/markup-compatibility/2006">
              <mc:Choice xmlns:v="urn:schemas-microsoft-com:vml" Requires="v">
                <p:oleObj spid="_x0000_s12297" name="Equation" r:id="rId3" imgW="1434960" imgH="1371600" progId="Equation.3">
                  <p:embed/>
                </p:oleObj>
              </mc:Choice>
              <mc:Fallback>
                <p:oleObj name="Equation" r:id="rId3" imgW="1434960" imgH="1371600" progId="Equation.3">
                  <p:embed/>
                  <p:pic>
                    <p:nvPicPr>
                      <p:cNvPr id="7170" name="Object 2">
                        <a:extLst>
                          <a:ext uri="{FF2B5EF4-FFF2-40B4-BE49-F238E27FC236}">
                            <a16:creationId xmlns:a16="http://schemas.microsoft.com/office/drawing/2014/main" id="{B5312688-7C10-45FC-9815-E6D71DE277C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00261" y="1553548"/>
                        <a:ext cx="3587750" cy="3429000"/>
                      </a:xfrm>
                      <a:prstGeom prst="rect">
                        <a:avLst/>
                      </a:prstGeom>
                      <a:solidFill>
                        <a:schemeClr val="accent4">
                          <a:lumMod val="60000"/>
                          <a:lumOff val="40000"/>
                        </a:schemeClr>
                      </a:solidFill>
                    </p:spPr>
                  </p:pic>
                </p:oleObj>
              </mc:Fallback>
            </mc:AlternateContent>
          </a:graphicData>
        </a:graphic>
      </p:graphicFrame>
    </p:spTree>
    <p:extLst>
      <p:ext uri="{BB962C8B-B14F-4D97-AF65-F5344CB8AC3E}">
        <p14:creationId xmlns:p14="http://schemas.microsoft.com/office/powerpoint/2010/main" val="24746583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 Network is a Graph </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pPr algn="just"/>
                <a:r>
                  <a:rPr lang="en-US" dirty="0"/>
                  <a:t>A </a:t>
                </a:r>
                <a:r>
                  <a:rPr lang="en-US" b="1" dirty="0"/>
                  <a:t>graph</a:t>
                </a:r>
                <a:r>
                  <a:rPr lang="en-US" dirty="0"/>
                  <a:t> G is a tuple (V,E) of a set of vertices V and edges E. An edge in E connects two vertices in V. </a:t>
                </a:r>
              </a:p>
              <a:p>
                <a:pPr algn="just"/>
                <a:endParaRPr lang="en-US" dirty="0"/>
              </a:p>
              <a:p>
                <a:pPr algn="just"/>
                <a:endParaRPr lang="en-US" dirty="0"/>
              </a:p>
              <a:p>
                <a:pPr algn="just"/>
                <a:endParaRPr lang="en-US" dirty="0"/>
              </a:p>
              <a:p>
                <a:pPr algn="just"/>
                <a:endParaRPr lang="en-US" dirty="0"/>
              </a:p>
              <a:p>
                <a:pPr algn="just"/>
                <a:endParaRPr lang="en-US" dirty="0"/>
              </a:p>
              <a:p>
                <a:pPr algn="just"/>
                <a:r>
                  <a:rPr lang="en-US" dirty="0"/>
                  <a:t>A </a:t>
                </a:r>
                <a:r>
                  <a:rPr lang="en-US" b="1" dirty="0"/>
                  <a:t>neighbour set</a:t>
                </a:r>
                <a:r>
                  <a:rPr lang="en-US" dirty="0"/>
                  <a:t> N(v) is the set of vertices adjacent to v: </a:t>
                </a:r>
                <a:br>
                  <a:rPr lang="en-US" dirty="0"/>
                </a:br>
                <a:br>
                  <a:rPr lang="en-US" dirty="0"/>
                </a:br>
                <a14:m>
                  <m:oMath xmlns:m="http://schemas.openxmlformats.org/officeDocument/2006/math">
                    <m:r>
                      <a:rPr lang="en-US" b="0" i="1" smtClean="0">
                        <a:latin typeface="Cambria Math" panose="02040503050406030204" pitchFamily="18" charset="0"/>
                      </a:rPr>
                      <m:t>𝑁</m:t>
                    </m:r>
                    <m:d>
                      <m:dPr>
                        <m:ctrlPr>
                          <a:rPr lang="en-US" b="0" i="1" smtClean="0">
                            <a:latin typeface="Cambria Math" panose="02040503050406030204" pitchFamily="18" charset="0"/>
                          </a:rPr>
                        </m:ctrlPr>
                      </m:dPr>
                      <m:e>
                        <m:r>
                          <a:rPr lang="en-US" b="0" i="1" smtClean="0">
                            <a:latin typeface="Cambria Math" panose="02040503050406030204" pitchFamily="18" charset="0"/>
                          </a:rPr>
                          <m:t>𝑣</m:t>
                        </m:r>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𝑢</m:t>
                        </m:r>
                        <m:r>
                          <a:rPr lang="en-US" b="0" i="1" smtClean="0">
                            <a:latin typeface="Cambria Math" panose="02040503050406030204" pitchFamily="18" charset="0"/>
                          </a:rPr>
                          <m:t>∈</m:t>
                        </m:r>
                        <m:r>
                          <a:rPr lang="en-US" b="0" i="1" smtClean="0">
                            <a:latin typeface="Cambria Math" panose="02040503050406030204" pitchFamily="18" charset="0"/>
                          </a:rPr>
                          <m:t>𝑉</m:t>
                        </m:r>
                        <m:r>
                          <a:rPr lang="en-US" b="0" i="1" smtClean="0">
                            <a:latin typeface="Cambria Math" panose="02040503050406030204" pitchFamily="18" charset="0"/>
                          </a:rPr>
                          <m:t> </m:t>
                        </m:r>
                      </m:e>
                    </m:d>
                    <m:r>
                      <a:rPr lang="en-US" b="0" i="1" smtClean="0">
                        <a:latin typeface="Cambria Math" panose="02040503050406030204" pitchFamily="18" charset="0"/>
                      </a:rPr>
                      <m:t> </m:t>
                    </m:r>
                    <m:r>
                      <a:rPr lang="en-US" b="0" i="1" smtClean="0">
                        <a:latin typeface="Cambria Math" panose="02040503050406030204" pitchFamily="18" charset="0"/>
                      </a:rPr>
                      <m:t>𝑢</m:t>
                    </m:r>
                    <m: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𝑣</m:t>
                    </m:r>
                    <m:r>
                      <a:rPr lang="en-US" b="0" i="1" smtClean="0">
                        <a:latin typeface="Cambria Math" panose="02040503050406030204" pitchFamily="18" charset="0"/>
                        <a:ea typeface="Cambria Math" panose="02040503050406030204" pitchFamily="18" charset="0"/>
                      </a:rPr>
                      <m:t>, </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𝑣</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𝑢</m:t>
                        </m:r>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m:t>
                    </m:r>
                  </m:oMath>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051955" y="1525631"/>
                <a:ext cx="9055872" cy="4693928"/>
              </a:xfrm>
              <a:blipFill rotWithShape="0">
                <a:blip r:embed="rId2"/>
                <a:stretch>
                  <a:fillRect l="-1212" t="-2078" r="-1347" b="-2338"/>
                </a:stretch>
              </a:blipFill>
            </p:spPr>
            <p:txBody>
              <a:bodyPr/>
              <a:lstStyle/>
              <a:p>
                <a:r>
                  <a:rPr lang="en-US">
                    <a:noFill/>
                  </a:rPr>
                  <a:t> </a:t>
                </a:r>
              </a:p>
            </p:txBody>
          </p:sp>
        </mc:Fallback>
      </mc:AlternateContent>
      <p:pic>
        <p:nvPicPr>
          <p:cNvPr id="5" name="Picture 4"/>
          <p:cNvPicPr>
            <a:picLocks noChangeAspect="1"/>
          </p:cNvPicPr>
          <p:nvPr/>
        </p:nvPicPr>
        <p:blipFill>
          <a:blip r:embed="rId3"/>
          <a:stretch>
            <a:fillRect/>
          </a:stretch>
        </p:blipFill>
        <p:spPr>
          <a:xfrm>
            <a:off x="4038600" y="2349577"/>
            <a:ext cx="2968830" cy="2434441"/>
          </a:xfrm>
          <a:prstGeom prst="rect">
            <a:avLst/>
          </a:prstGeom>
        </p:spPr>
      </p:pic>
      <p:sp>
        <p:nvSpPr>
          <p:cNvPr id="4" name="Footer Placeholder 3"/>
          <p:cNvSpPr>
            <a:spLocks noGrp="1"/>
          </p:cNvSpPr>
          <p:nvPr>
            <p:ph type="ftr" sz="quarter" idx="11"/>
          </p:nvPr>
        </p:nvSpPr>
        <p:spPr/>
        <p:txBody>
          <a:bodyPr/>
          <a:lstStyle/>
          <a:p>
            <a:r>
              <a:rPr lang="en-US">
                <a:solidFill>
                  <a:prstClr val="black">
                    <a:tint val="75000"/>
                  </a:prstClr>
                </a:solidFill>
              </a:rPr>
              <a:t>Random Graph</a:t>
            </a:r>
          </a:p>
        </p:txBody>
      </p:sp>
      <p:sp>
        <p:nvSpPr>
          <p:cNvPr id="6" name="Slide Number Placeholder 5"/>
          <p:cNvSpPr>
            <a:spLocks noGrp="1"/>
          </p:cNvSpPr>
          <p:nvPr>
            <p:ph type="sldNum" sz="quarter" idx="12"/>
          </p:nvPr>
        </p:nvSpPr>
        <p:spPr/>
        <p:txBody>
          <a:bodyPr/>
          <a:lstStyle/>
          <a:p>
            <a:fld id="{7A40C488-C8CC-47D5-8871-7D5F905AB6AC}" type="slidenum">
              <a:rPr lang="en-US" smtClean="0">
                <a:solidFill>
                  <a:prstClr val="black">
                    <a:tint val="75000"/>
                  </a:prstClr>
                </a:solidFill>
              </a:rPr>
              <a:pPr/>
              <a:t>3</a:t>
            </a:fld>
            <a:endParaRPr lang="en-US">
              <a:solidFill>
                <a:prstClr val="black">
                  <a:tint val="75000"/>
                </a:prstClr>
              </a:solidFill>
            </a:endParaRPr>
          </a:p>
        </p:txBody>
      </p:sp>
    </p:spTree>
    <p:extLst>
      <p:ext uri="{BB962C8B-B14F-4D97-AF65-F5344CB8AC3E}">
        <p14:creationId xmlns:p14="http://schemas.microsoft.com/office/powerpoint/2010/main" val="30824585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Binomial Probability Distribution Example</a:t>
            </a:r>
          </a:p>
        </p:txBody>
      </p:sp>
      <p:sp>
        <p:nvSpPr>
          <p:cNvPr id="3" name="Content Placeholder 2"/>
          <p:cNvSpPr>
            <a:spLocks noGrp="1"/>
          </p:cNvSpPr>
          <p:nvPr>
            <p:ph idx="1"/>
          </p:nvPr>
        </p:nvSpPr>
        <p:spPr>
          <a:xfrm>
            <a:off x="838200" y="1270000"/>
            <a:ext cx="7193692" cy="1522627"/>
          </a:xfrm>
        </p:spPr>
        <p:txBody>
          <a:bodyPr>
            <a:normAutofit/>
          </a:bodyPr>
          <a:lstStyle/>
          <a:p>
            <a:pPr algn="just"/>
            <a:r>
              <a:rPr lang="en-US" dirty="0">
                <a:solidFill>
                  <a:srgbClr val="8E0D30"/>
                </a:solidFill>
              </a:rPr>
              <a:t>Experiment:</a:t>
            </a:r>
            <a:r>
              <a:rPr lang="en-US" dirty="0"/>
              <a:t>  Toss 1 coin 5 times in a row.  Note number of tails.  What’s the probability of 3 tails?</a:t>
            </a:r>
          </a:p>
          <a:p>
            <a:endParaRPr lang="en-US" dirty="0"/>
          </a:p>
        </p:txBody>
      </p:sp>
      <p:sp>
        <p:nvSpPr>
          <p:cNvPr id="4" name="Footer Placeholder 3"/>
          <p:cNvSpPr>
            <a:spLocks noGrp="1"/>
          </p:cNvSpPr>
          <p:nvPr>
            <p:ph type="ftr" sz="quarter" idx="11"/>
          </p:nvPr>
        </p:nvSpPr>
        <p:spPr/>
        <p:txBody>
          <a:bodyPr/>
          <a:lstStyle/>
          <a:p>
            <a:r>
              <a:rPr lang="en-US">
                <a:solidFill>
                  <a:prstClr val="black">
                    <a:tint val="75000"/>
                  </a:prstClr>
                </a:solidFill>
              </a:rPr>
              <a:t>Random Graph</a:t>
            </a:r>
          </a:p>
        </p:txBody>
      </p:sp>
      <p:sp>
        <p:nvSpPr>
          <p:cNvPr id="5" name="Slide Number Placeholder 4"/>
          <p:cNvSpPr>
            <a:spLocks noGrp="1"/>
          </p:cNvSpPr>
          <p:nvPr>
            <p:ph type="sldNum" sz="quarter" idx="12"/>
          </p:nvPr>
        </p:nvSpPr>
        <p:spPr/>
        <p:txBody>
          <a:bodyPr/>
          <a:lstStyle/>
          <a:p>
            <a:fld id="{7A40C488-C8CC-47D5-8871-7D5F905AB6AC}" type="slidenum">
              <a:rPr lang="en-US" smtClean="0">
                <a:solidFill>
                  <a:prstClr val="black">
                    <a:tint val="75000"/>
                  </a:prstClr>
                </a:solidFill>
              </a:rPr>
              <a:pPr/>
              <a:t>30</a:t>
            </a:fld>
            <a:endParaRPr lang="en-US">
              <a:solidFill>
                <a:prstClr val="black">
                  <a:tint val="75000"/>
                </a:prstClr>
              </a:solidFill>
            </a:endParaRPr>
          </a:p>
        </p:txBody>
      </p:sp>
      <p:graphicFrame>
        <p:nvGraphicFramePr>
          <p:cNvPr id="6" name="Object 3">
            <a:hlinkClick r:id="" action="ppaction://ole?verb=0"/>
          </p:cNvPr>
          <p:cNvGraphicFramePr>
            <a:graphicFrameLocks/>
          </p:cNvGraphicFramePr>
          <p:nvPr>
            <p:extLst>
              <p:ext uri="{D42A27DB-BD31-4B8C-83A1-F6EECF244321}">
                <p14:modId xmlns:p14="http://schemas.microsoft.com/office/powerpoint/2010/main" val="1782386219"/>
              </p:ext>
            </p:extLst>
          </p:nvPr>
        </p:nvGraphicFramePr>
        <p:xfrm>
          <a:off x="2796747" y="2693903"/>
          <a:ext cx="4823254" cy="3290887"/>
        </p:xfrm>
        <a:graphic>
          <a:graphicData uri="http://schemas.openxmlformats.org/presentationml/2006/ole">
            <mc:AlternateContent xmlns:mc="http://schemas.openxmlformats.org/markup-compatibility/2006">
              <mc:Choice xmlns:v="urn:schemas-microsoft-com:vml" Requires="v">
                <p:oleObj spid="_x0000_s9232" name="Equation" r:id="rId3" imgW="1815840" imgH="1473120" progId="Equation.DSMT4">
                  <p:embed/>
                </p:oleObj>
              </mc:Choice>
              <mc:Fallback>
                <p:oleObj name="Equation" r:id="rId3" imgW="1815840" imgH="1473120" progId="Equation.DSMT4">
                  <p:embed/>
                  <p:pic>
                    <p:nvPicPr>
                      <p:cNvPr id="0" nam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96747" y="2693903"/>
                        <a:ext cx="4823254" cy="3290887"/>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691448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Binomial Distribution Thinking Challenge</a:t>
            </a:r>
          </a:p>
        </p:txBody>
      </p:sp>
      <p:sp>
        <p:nvSpPr>
          <p:cNvPr id="3" name="Content Placeholder 2"/>
          <p:cNvSpPr>
            <a:spLocks noGrp="1"/>
          </p:cNvSpPr>
          <p:nvPr>
            <p:ph idx="1"/>
          </p:nvPr>
        </p:nvSpPr>
        <p:spPr>
          <a:xfrm>
            <a:off x="838200" y="1270000"/>
            <a:ext cx="7057725" cy="4906963"/>
          </a:xfrm>
        </p:spPr>
        <p:txBody>
          <a:bodyPr/>
          <a:lstStyle/>
          <a:p>
            <a:pPr algn="just"/>
            <a:r>
              <a:rPr lang="en-US" dirty="0"/>
              <a:t>You’re a telemarketer selling service contracts for </a:t>
            </a:r>
            <a:r>
              <a:rPr lang="en-US" dirty="0" err="1"/>
              <a:t>Jio</a:t>
            </a:r>
            <a:r>
              <a:rPr lang="en-US" dirty="0"/>
              <a:t>.  You’ve sold 20 in your last 100 calls (</a:t>
            </a:r>
            <a:r>
              <a:rPr lang="en-US" i="1" dirty="0">
                <a:solidFill>
                  <a:srgbClr val="8E0D30"/>
                </a:solidFill>
              </a:rPr>
              <a:t>p</a:t>
            </a:r>
            <a:r>
              <a:rPr lang="en-US" dirty="0">
                <a:solidFill>
                  <a:srgbClr val="8E0D30"/>
                </a:solidFill>
              </a:rPr>
              <a:t> = .20</a:t>
            </a:r>
            <a:r>
              <a:rPr lang="en-US" dirty="0"/>
              <a:t>).  If you call </a:t>
            </a:r>
            <a:r>
              <a:rPr lang="en-US" dirty="0">
                <a:solidFill>
                  <a:srgbClr val="8E0D30"/>
                </a:solidFill>
              </a:rPr>
              <a:t>12</a:t>
            </a:r>
            <a:r>
              <a:rPr lang="en-US" dirty="0"/>
              <a:t> people tonight, what’s the probability of</a:t>
            </a:r>
          </a:p>
          <a:p>
            <a:pPr marL="971550" lvl="1" indent="-514350">
              <a:buFont typeface="+mj-lt"/>
              <a:buAutoNum type="alphaUcPeriod"/>
            </a:pPr>
            <a:r>
              <a:rPr lang="en-US" dirty="0"/>
              <a:t>No sales?</a:t>
            </a:r>
          </a:p>
          <a:p>
            <a:pPr marL="971550" lvl="1" indent="-514350">
              <a:buFont typeface="+mj-lt"/>
              <a:buAutoNum type="alphaUcPeriod"/>
            </a:pPr>
            <a:r>
              <a:rPr lang="en-US" dirty="0"/>
              <a:t>Exactly 2 sales?</a:t>
            </a:r>
          </a:p>
          <a:p>
            <a:pPr marL="971550" lvl="1" indent="-514350">
              <a:buFont typeface="+mj-lt"/>
              <a:buAutoNum type="alphaUcPeriod"/>
            </a:pPr>
            <a:r>
              <a:rPr lang="en-US" dirty="0"/>
              <a:t>At most 2 sales? </a:t>
            </a:r>
          </a:p>
          <a:p>
            <a:pPr marL="971550" lvl="1" indent="-514350">
              <a:buFont typeface="+mj-lt"/>
              <a:buAutoNum type="alphaUcPeriod"/>
            </a:pPr>
            <a:r>
              <a:rPr lang="en-US" dirty="0"/>
              <a:t>At least 2 sales?</a:t>
            </a:r>
          </a:p>
          <a:p>
            <a:endParaRPr lang="en-US" dirty="0"/>
          </a:p>
        </p:txBody>
      </p:sp>
      <p:sp>
        <p:nvSpPr>
          <p:cNvPr id="4" name="Footer Placeholder 3"/>
          <p:cNvSpPr>
            <a:spLocks noGrp="1"/>
          </p:cNvSpPr>
          <p:nvPr>
            <p:ph type="ftr" sz="quarter" idx="11"/>
          </p:nvPr>
        </p:nvSpPr>
        <p:spPr/>
        <p:txBody>
          <a:bodyPr/>
          <a:lstStyle/>
          <a:p>
            <a:r>
              <a:rPr lang="en-US">
                <a:solidFill>
                  <a:prstClr val="black">
                    <a:tint val="75000"/>
                  </a:prstClr>
                </a:solidFill>
              </a:rPr>
              <a:t>Random Graph</a:t>
            </a:r>
          </a:p>
        </p:txBody>
      </p:sp>
      <p:sp>
        <p:nvSpPr>
          <p:cNvPr id="5" name="Slide Number Placeholder 4"/>
          <p:cNvSpPr>
            <a:spLocks noGrp="1"/>
          </p:cNvSpPr>
          <p:nvPr>
            <p:ph type="sldNum" sz="quarter" idx="12"/>
          </p:nvPr>
        </p:nvSpPr>
        <p:spPr/>
        <p:txBody>
          <a:bodyPr/>
          <a:lstStyle/>
          <a:p>
            <a:fld id="{7A40C488-C8CC-47D5-8871-7D5F905AB6AC}" type="slidenum">
              <a:rPr lang="en-US" smtClean="0">
                <a:solidFill>
                  <a:prstClr val="black">
                    <a:tint val="75000"/>
                  </a:prstClr>
                </a:solidFill>
              </a:rPr>
              <a:pPr/>
              <a:t>31</a:t>
            </a:fld>
            <a:endParaRPr lang="en-US">
              <a:solidFill>
                <a:prstClr val="black">
                  <a:tint val="75000"/>
                </a:prstClr>
              </a:solidFill>
            </a:endParaRPr>
          </a:p>
        </p:txBody>
      </p:sp>
      <p:grpSp>
        <p:nvGrpSpPr>
          <p:cNvPr id="6" name="Group 72"/>
          <p:cNvGrpSpPr>
            <a:grpSpLocks/>
          </p:cNvGrpSpPr>
          <p:nvPr/>
        </p:nvGrpSpPr>
        <p:grpSpPr bwMode="auto">
          <a:xfrm flipH="1">
            <a:off x="8830962" y="1324768"/>
            <a:ext cx="2808288" cy="4838700"/>
            <a:chOff x="3666" y="1257"/>
            <a:chExt cx="1769" cy="3048"/>
          </a:xfrm>
        </p:grpSpPr>
        <p:grpSp>
          <p:nvGrpSpPr>
            <p:cNvPr id="7" name="Group 8"/>
            <p:cNvGrpSpPr>
              <a:grpSpLocks/>
            </p:cNvGrpSpPr>
            <p:nvPr/>
          </p:nvGrpSpPr>
          <p:grpSpPr bwMode="auto">
            <a:xfrm>
              <a:off x="4588" y="3589"/>
              <a:ext cx="264" cy="716"/>
              <a:chOff x="4588" y="3589"/>
              <a:chExt cx="264" cy="716"/>
            </a:xfrm>
          </p:grpSpPr>
          <p:sp>
            <p:nvSpPr>
              <p:cNvPr id="68" name="Freeform 4"/>
              <p:cNvSpPr>
                <a:spLocks/>
              </p:cNvSpPr>
              <p:nvPr/>
            </p:nvSpPr>
            <p:spPr bwMode="auto">
              <a:xfrm>
                <a:off x="4771" y="3589"/>
                <a:ext cx="81" cy="195"/>
              </a:xfrm>
              <a:custGeom>
                <a:avLst/>
                <a:gdLst>
                  <a:gd name="T0" fmla="*/ 80 w 81"/>
                  <a:gd name="T1" fmla="*/ 0 h 195"/>
                  <a:gd name="T2" fmla="*/ 64 w 81"/>
                  <a:gd name="T3" fmla="*/ 2 h 195"/>
                  <a:gd name="T4" fmla="*/ 52 w 81"/>
                  <a:gd name="T5" fmla="*/ 4 h 195"/>
                  <a:gd name="T6" fmla="*/ 39 w 81"/>
                  <a:gd name="T7" fmla="*/ 10 h 195"/>
                  <a:gd name="T8" fmla="*/ 33 w 81"/>
                  <a:gd name="T9" fmla="*/ 21 h 195"/>
                  <a:gd name="T10" fmla="*/ 23 w 81"/>
                  <a:gd name="T11" fmla="*/ 35 h 195"/>
                  <a:gd name="T12" fmla="*/ 22 w 81"/>
                  <a:gd name="T13" fmla="*/ 45 h 195"/>
                  <a:gd name="T14" fmla="*/ 19 w 81"/>
                  <a:gd name="T15" fmla="*/ 64 h 195"/>
                  <a:gd name="T16" fmla="*/ 22 w 81"/>
                  <a:gd name="T17" fmla="*/ 133 h 195"/>
                  <a:gd name="T18" fmla="*/ 21 w 81"/>
                  <a:gd name="T19" fmla="*/ 161 h 195"/>
                  <a:gd name="T20" fmla="*/ 18 w 81"/>
                  <a:gd name="T21" fmla="*/ 172 h 195"/>
                  <a:gd name="T22" fmla="*/ 11 w 81"/>
                  <a:gd name="T23" fmla="*/ 181 h 195"/>
                  <a:gd name="T24" fmla="*/ 0 w 81"/>
                  <a:gd name="T25" fmla="*/ 192 h 195"/>
                  <a:gd name="T26" fmla="*/ 9 w 81"/>
                  <a:gd name="T27" fmla="*/ 193 h 195"/>
                  <a:gd name="T28" fmla="*/ 18 w 81"/>
                  <a:gd name="T29" fmla="*/ 194 h 195"/>
                  <a:gd name="T30" fmla="*/ 27 w 81"/>
                  <a:gd name="T31" fmla="*/ 193 h 195"/>
                  <a:gd name="T32" fmla="*/ 38 w 81"/>
                  <a:gd name="T33" fmla="*/ 186 h 195"/>
                  <a:gd name="T34" fmla="*/ 53 w 81"/>
                  <a:gd name="T35" fmla="*/ 177 h 195"/>
                  <a:gd name="T36" fmla="*/ 60 w 81"/>
                  <a:gd name="T37" fmla="*/ 166 h 195"/>
                  <a:gd name="T38" fmla="*/ 68 w 81"/>
                  <a:gd name="T39" fmla="*/ 152 h 195"/>
                  <a:gd name="T40" fmla="*/ 70 w 81"/>
                  <a:gd name="T41" fmla="*/ 140 h 195"/>
                  <a:gd name="T42" fmla="*/ 72 w 81"/>
                  <a:gd name="T43" fmla="*/ 127 h 195"/>
                  <a:gd name="T44" fmla="*/ 75 w 81"/>
                  <a:gd name="T45" fmla="*/ 110 h 195"/>
                  <a:gd name="T46" fmla="*/ 71 w 81"/>
                  <a:gd name="T47" fmla="*/ 93 h 195"/>
                  <a:gd name="T48" fmla="*/ 69 w 81"/>
                  <a:gd name="T49" fmla="*/ 69 h 195"/>
                  <a:gd name="T50" fmla="*/ 68 w 81"/>
                  <a:gd name="T51" fmla="*/ 45 h 195"/>
                  <a:gd name="T52" fmla="*/ 68 w 81"/>
                  <a:gd name="T53" fmla="*/ 30 h 195"/>
                  <a:gd name="T54" fmla="*/ 67 w 81"/>
                  <a:gd name="T55" fmla="*/ 22 h 195"/>
                  <a:gd name="T56" fmla="*/ 73 w 81"/>
                  <a:gd name="T57" fmla="*/ 9 h 195"/>
                  <a:gd name="T58" fmla="*/ 80 w 81"/>
                  <a:gd name="T59" fmla="*/ 0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1" h="195">
                    <a:moveTo>
                      <a:pt x="80" y="0"/>
                    </a:moveTo>
                    <a:lnTo>
                      <a:pt x="64" y="2"/>
                    </a:lnTo>
                    <a:lnTo>
                      <a:pt x="52" y="4"/>
                    </a:lnTo>
                    <a:lnTo>
                      <a:pt x="39" y="10"/>
                    </a:lnTo>
                    <a:lnTo>
                      <a:pt x="33" y="21"/>
                    </a:lnTo>
                    <a:lnTo>
                      <a:pt x="23" y="35"/>
                    </a:lnTo>
                    <a:lnTo>
                      <a:pt x="22" y="45"/>
                    </a:lnTo>
                    <a:lnTo>
                      <a:pt x="19" y="64"/>
                    </a:lnTo>
                    <a:lnTo>
                      <a:pt x="22" y="133"/>
                    </a:lnTo>
                    <a:lnTo>
                      <a:pt x="21" y="161"/>
                    </a:lnTo>
                    <a:lnTo>
                      <a:pt x="18" y="172"/>
                    </a:lnTo>
                    <a:lnTo>
                      <a:pt x="11" y="181"/>
                    </a:lnTo>
                    <a:lnTo>
                      <a:pt x="0" y="192"/>
                    </a:lnTo>
                    <a:lnTo>
                      <a:pt x="9" y="193"/>
                    </a:lnTo>
                    <a:lnTo>
                      <a:pt x="18" y="194"/>
                    </a:lnTo>
                    <a:lnTo>
                      <a:pt x="27" y="193"/>
                    </a:lnTo>
                    <a:lnTo>
                      <a:pt x="38" y="186"/>
                    </a:lnTo>
                    <a:lnTo>
                      <a:pt x="53" y="177"/>
                    </a:lnTo>
                    <a:lnTo>
                      <a:pt x="60" y="166"/>
                    </a:lnTo>
                    <a:lnTo>
                      <a:pt x="68" y="152"/>
                    </a:lnTo>
                    <a:lnTo>
                      <a:pt x="70" y="140"/>
                    </a:lnTo>
                    <a:lnTo>
                      <a:pt x="72" y="127"/>
                    </a:lnTo>
                    <a:lnTo>
                      <a:pt x="75" y="110"/>
                    </a:lnTo>
                    <a:lnTo>
                      <a:pt x="71" y="93"/>
                    </a:lnTo>
                    <a:lnTo>
                      <a:pt x="69" y="69"/>
                    </a:lnTo>
                    <a:lnTo>
                      <a:pt x="68" y="45"/>
                    </a:lnTo>
                    <a:lnTo>
                      <a:pt x="68" y="30"/>
                    </a:lnTo>
                    <a:lnTo>
                      <a:pt x="67" y="22"/>
                    </a:lnTo>
                    <a:lnTo>
                      <a:pt x="73" y="9"/>
                    </a:lnTo>
                    <a:lnTo>
                      <a:pt x="80" y="0"/>
                    </a:lnTo>
                  </a:path>
                </a:pathLst>
              </a:custGeom>
              <a:solidFill>
                <a:srgbClr val="00606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9" name="Freeform 5"/>
              <p:cNvSpPr>
                <a:spLocks/>
              </p:cNvSpPr>
              <p:nvPr/>
            </p:nvSpPr>
            <p:spPr bwMode="auto">
              <a:xfrm>
                <a:off x="4708" y="3765"/>
                <a:ext cx="84" cy="196"/>
              </a:xfrm>
              <a:custGeom>
                <a:avLst/>
                <a:gdLst>
                  <a:gd name="T0" fmla="*/ 83 w 84"/>
                  <a:gd name="T1" fmla="*/ 0 h 196"/>
                  <a:gd name="T2" fmla="*/ 66 w 84"/>
                  <a:gd name="T3" fmla="*/ 0 h 196"/>
                  <a:gd name="T4" fmla="*/ 51 w 84"/>
                  <a:gd name="T5" fmla="*/ 3 h 196"/>
                  <a:gd name="T6" fmla="*/ 40 w 84"/>
                  <a:gd name="T7" fmla="*/ 11 h 196"/>
                  <a:gd name="T8" fmla="*/ 35 w 84"/>
                  <a:gd name="T9" fmla="*/ 19 h 196"/>
                  <a:gd name="T10" fmla="*/ 26 w 84"/>
                  <a:gd name="T11" fmla="*/ 34 h 196"/>
                  <a:gd name="T12" fmla="*/ 25 w 84"/>
                  <a:gd name="T13" fmla="*/ 45 h 196"/>
                  <a:gd name="T14" fmla="*/ 22 w 84"/>
                  <a:gd name="T15" fmla="*/ 64 h 196"/>
                  <a:gd name="T16" fmla="*/ 22 w 84"/>
                  <a:gd name="T17" fmla="*/ 132 h 196"/>
                  <a:gd name="T18" fmla="*/ 22 w 84"/>
                  <a:gd name="T19" fmla="*/ 160 h 196"/>
                  <a:gd name="T20" fmla="*/ 19 w 84"/>
                  <a:gd name="T21" fmla="*/ 171 h 196"/>
                  <a:gd name="T22" fmla="*/ 12 w 84"/>
                  <a:gd name="T23" fmla="*/ 180 h 196"/>
                  <a:gd name="T24" fmla="*/ 0 w 84"/>
                  <a:gd name="T25" fmla="*/ 192 h 196"/>
                  <a:gd name="T26" fmla="*/ 9 w 84"/>
                  <a:gd name="T27" fmla="*/ 193 h 196"/>
                  <a:gd name="T28" fmla="*/ 19 w 84"/>
                  <a:gd name="T29" fmla="*/ 195 h 196"/>
                  <a:gd name="T30" fmla="*/ 28 w 84"/>
                  <a:gd name="T31" fmla="*/ 195 h 196"/>
                  <a:gd name="T32" fmla="*/ 42 w 84"/>
                  <a:gd name="T33" fmla="*/ 186 h 196"/>
                  <a:gd name="T34" fmla="*/ 54 w 84"/>
                  <a:gd name="T35" fmla="*/ 177 h 196"/>
                  <a:gd name="T36" fmla="*/ 62 w 84"/>
                  <a:gd name="T37" fmla="*/ 164 h 196"/>
                  <a:gd name="T38" fmla="*/ 67 w 84"/>
                  <a:gd name="T39" fmla="*/ 151 h 196"/>
                  <a:gd name="T40" fmla="*/ 70 w 84"/>
                  <a:gd name="T41" fmla="*/ 140 h 196"/>
                  <a:gd name="T42" fmla="*/ 74 w 84"/>
                  <a:gd name="T43" fmla="*/ 127 h 196"/>
                  <a:gd name="T44" fmla="*/ 74 w 84"/>
                  <a:gd name="T45" fmla="*/ 109 h 196"/>
                  <a:gd name="T46" fmla="*/ 73 w 84"/>
                  <a:gd name="T47" fmla="*/ 91 h 196"/>
                  <a:gd name="T48" fmla="*/ 71 w 84"/>
                  <a:gd name="T49" fmla="*/ 66 h 196"/>
                  <a:gd name="T50" fmla="*/ 70 w 84"/>
                  <a:gd name="T51" fmla="*/ 44 h 196"/>
                  <a:gd name="T52" fmla="*/ 67 w 84"/>
                  <a:gd name="T53" fmla="*/ 29 h 196"/>
                  <a:gd name="T54" fmla="*/ 69 w 84"/>
                  <a:gd name="T55" fmla="*/ 20 h 196"/>
                  <a:gd name="T56" fmla="*/ 75 w 84"/>
                  <a:gd name="T57" fmla="*/ 8 h 196"/>
                  <a:gd name="T58" fmla="*/ 83 w 84"/>
                  <a:gd name="T59" fmla="*/ 0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4" h="196">
                    <a:moveTo>
                      <a:pt x="83" y="0"/>
                    </a:moveTo>
                    <a:lnTo>
                      <a:pt x="66" y="0"/>
                    </a:lnTo>
                    <a:lnTo>
                      <a:pt x="51" y="3"/>
                    </a:lnTo>
                    <a:lnTo>
                      <a:pt x="40" y="11"/>
                    </a:lnTo>
                    <a:lnTo>
                      <a:pt x="35" y="19"/>
                    </a:lnTo>
                    <a:lnTo>
                      <a:pt x="26" y="34"/>
                    </a:lnTo>
                    <a:lnTo>
                      <a:pt x="25" y="45"/>
                    </a:lnTo>
                    <a:lnTo>
                      <a:pt x="22" y="64"/>
                    </a:lnTo>
                    <a:lnTo>
                      <a:pt x="22" y="132"/>
                    </a:lnTo>
                    <a:lnTo>
                      <a:pt x="22" y="160"/>
                    </a:lnTo>
                    <a:lnTo>
                      <a:pt x="19" y="171"/>
                    </a:lnTo>
                    <a:lnTo>
                      <a:pt x="12" y="180"/>
                    </a:lnTo>
                    <a:lnTo>
                      <a:pt x="0" y="192"/>
                    </a:lnTo>
                    <a:lnTo>
                      <a:pt x="9" y="193"/>
                    </a:lnTo>
                    <a:lnTo>
                      <a:pt x="19" y="195"/>
                    </a:lnTo>
                    <a:lnTo>
                      <a:pt x="28" y="195"/>
                    </a:lnTo>
                    <a:lnTo>
                      <a:pt x="42" y="186"/>
                    </a:lnTo>
                    <a:lnTo>
                      <a:pt x="54" y="177"/>
                    </a:lnTo>
                    <a:lnTo>
                      <a:pt x="62" y="164"/>
                    </a:lnTo>
                    <a:lnTo>
                      <a:pt x="67" y="151"/>
                    </a:lnTo>
                    <a:lnTo>
                      <a:pt x="70" y="140"/>
                    </a:lnTo>
                    <a:lnTo>
                      <a:pt x="74" y="127"/>
                    </a:lnTo>
                    <a:lnTo>
                      <a:pt x="74" y="109"/>
                    </a:lnTo>
                    <a:lnTo>
                      <a:pt x="73" y="91"/>
                    </a:lnTo>
                    <a:lnTo>
                      <a:pt x="71" y="66"/>
                    </a:lnTo>
                    <a:lnTo>
                      <a:pt x="70" y="44"/>
                    </a:lnTo>
                    <a:lnTo>
                      <a:pt x="67" y="29"/>
                    </a:lnTo>
                    <a:lnTo>
                      <a:pt x="69" y="20"/>
                    </a:lnTo>
                    <a:lnTo>
                      <a:pt x="75" y="8"/>
                    </a:lnTo>
                    <a:lnTo>
                      <a:pt x="83" y="0"/>
                    </a:lnTo>
                  </a:path>
                </a:pathLst>
              </a:custGeom>
              <a:solidFill>
                <a:srgbClr val="00606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0" name="Freeform 6"/>
              <p:cNvSpPr>
                <a:spLocks/>
              </p:cNvSpPr>
              <p:nvPr/>
            </p:nvSpPr>
            <p:spPr bwMode="auto">
              <a:xfrm>
                <a:off x="4646" y="3942"/>
                <a:ext cx="84" cy="196"/>
              </a:xfrm>
              <a:custGeom>
                <a:avLst/>
                <a:gdLst>
                  <a:gd name="T0" fmla="*/ 83 w 84"/>
                  <a:gd name="T1" fmla="*/ 0 h 196"/>
                  <a:gd name="T2" fmla="*/ 66 w 84"/>
                  <a:gd name="T3" fmla="*/ 2 h 196"/>
                  <a:gd name="T4" fmla="*/ 51 w 84"/>
                  <a:gd name="T5" fmla="*/ 4 h 196"/>
                  <a:gd name="T6" fmla="*/ 41 w 84"/>
                  <a:gd name="T7" fmla="*/ 11 h 196"/>
                  <a:gd name="T8" fmla="*/ 32 w 84"/>
                  <a:gd name="T9" fmla="*/ 21 h 196"/>
                  <a:gd name="T10" fmla="*/ 24 w 84"/>
                  <a:gd name="T11" fmla="*/ 34 h 196"/>
                  <a:gd name="T12" fmla="*/ 22 w 84"/>
                  <a:gd name="T13" fmla="*/ 45 h 196"/>
                  <a:gd name="T14" fmla="*/ 20 w 84"/>
                  <a:gd name="T15" fmla="*/ 63 h 196"/>
                  <a:gd name="T16" fmla="*/ 23 w 84"/>
                  <a:gd name="T17" fmla="*/ 132 h 196"/>
                  <a:gd name="T18" fmla="*/ 21 w 84"/>
                  <a:gd name="T19" fmla="*/ 159 h 196"/>
                  <a:gd name="T20" fmla="*/ 18 w 84"/>
                  <a:gd name="T21" fmla="*/ 172 h 196"/>
                  <a:gd name="T22" fmla="*/ 10 w 84"/>
                  <a:gd name="T23" fmla="*/ 181 h 196"/>
                  <a:gd name="T24" fmla="*/ 0 w 84"/>
                  <a:gd name="T25" fmla="*/ 191 h 196"/>
                  <a:gd name="T26" fmla="*/ 7 w 84"/>
                  <a:gd name="T27" fmla="*/ 194 h 196"/>
                  <a:gd name="T28" fmla="*/ 18 w 84"/>
                  <a:gd name="T29" fmla="*/ 195 h 196"/>
                  <a:gd name="T30" fmla="*/ 29 w 84"/>
                  <a:gd name="T31" fmla="*/ 195 h 196"/>
                  <a:gd name="T32" fmla="*/ 40 w 84"/>
                  <a:gd name="T33" fmla="*/ 187 h 196"/>
                  <a:gd name="T34" fmla="*/ 53 w 84"/>
                  <a:gd name="T35" fmla="*/ 177 h 196"/>
                  <a:gd name="T36" fmla="*/ 61 w 84"/>
                  <a:gd name="T37" fmla="*/ 167 h 196"/>
                  <a:gd name="T38" fmla="*/ 69 w 84"/>
                  <a:gd name="T39" fmla="*/ 150 h 196"/>
                  <a:gd name="T40" fmla="*/ 72 w 84"/>
                  <a:gd name="T41" fmla="*/ 141 h 196"/>
                  <a:gd name="T42" fmla="*/ 74 w 84"/>
                  <a:gd name="T43" fmla="*/ 126 h 196"/>
                  <a:gd name="T44" fmla="*/ 74 w 84"/>
                  <a:gd name="T45" fmla="*/ 109 h 196"/>
                  <a:gd name="T46" fmla="*/ 74 w 84"/>
                  <a:gd name="T47" fmla="*/ 91 h 196"/>
                  <a:gd name="T48" fmla="*/ 71 w 84"/>
                  <a:gd name="T49" fmla="*/ 69 h 196"/>
                  <a:gd name="T50" fmla="*/ 69 w 84"/>
                  <a:gd name="T51" fmla="*/ 44 h 196"/>
                  <a:gd name="T52" fmla="*/ 68 w 84"/>
                  <a:gd name="T53" fmla="*/ 30 h 196"/>
                  <a:gd name="T54" fmla="*/ 69 w 84"/>
                  <a:gd name="T55" fmla="*/ 23 h 196"/>
                  <a:gd name="T56" fmla="*/ 73 w 84"/>
                  <a:gd name="T57" fmla="*/ 9 h 196"/>
                  <a:gd name="T58" fmla="*/ 83 w 84"/>
                  <a:gd name="T59" fmla="*/ 0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4" h="196">
                    <a:moveTo>
                      <a:pt x="83" y="0"/>
                    </a:moveTo>
                    <a:lnTo>
                      <a:pt x="66" y="2"/>
                    </a:lnTo>
                    <a:lnTo>
                      <a:pt x="51" y="4"/>
                    </a:lnTo>
                    <a:lnTo>
                      <a:pt x="41" y="11"/>
                    </a:lnTo>
                    <a:lnTo>
                      <a:pt x="32" y="21"/>
                    </a:lnTo>
                    <a:lnTo>
                      <a:pt x="24" y="34"/>
                    </a:lnTo>
                    <a:lnTo>
                      <a:pt x="22" y="45"/>
                    </a:lnTo>
                    <a:lnTo>
                      <a:pt x="20" y="63"/>
                    </a:lnTo>
                    <a:lnTo>
                      <a:pt x="23" y="132"/>
                    </a:lnTo>
                    <a:lnTo>
                      <a:pt x="21" y="159"/>
                    </a:lnTo>
                    <a:lnTo>
                      <a:pt x="18" y="172"/>
                    </a:lnTo>
                    <a:lnTo>
                      <a:pt x="10" y="181"/>
                    </a:lnTo>
                    <a:lnTo>
                      <a:pt x="0" y="191"/>
                    </a:lnTo>
                    <a:lnTo>
                      <a:pt x="7" y="194"/>
                    </a:lnTo>
                    <a:lnTo>
                      <a:pt x="18" y="195"/>
                    </a:lnTo>
                    <a:lnTo>
                      <a:pt x="29" y="195"/>
                    </a:lnTo>
                    <a:lnTo>
                      <a:pt x="40" y="187"/>
                    </a:lnTo>
                    <a:lnTo>
                      <a:pt x="53" y="177"/>
                    </a:lnTo>
                    <a:lnTo>
                      <a:pt x="61" y="167"/>
                    </a:lnTo>
                    <a:lnTo>
                      <a:pt x="69" y="150"/>
                    </a:lnTo>
                    <a:lnTo>
                      <a:pt x="72" y="141"/>
                    </a:lnTo>
                    <a:lnTo>
                      <a:pt x="74" y="126"/>
                    </a:lnTo>
                    <a:lnTo>
                      <a:pt x="74" y="109"/>
                    </a:lnTo>
                    <a:lnTo>
                      <a:pt x="74" y="91"/>
                    </a:lnTo>
                    <a:lnTo>
                      <a:pt x="71" y="69"/>
                    </a:lnTo>
                    <a:lnTo>
                      <a:pt x="69" y="44"/>
                    </a:lnTo>
                    <a:lnTo>
                      <a:pt x="68" y="30"/>
                    </a:lnTo>
                    <a:lnTo>
                      <a:pt x="69" y="23"/>
                    </a:lnTo>
                    <a:lnTo>
                      <a:pt x="73" y="9"/>
                    </a:lnTo>
                    <a:lnTo>
                      <a:pt x="83" y="0"/>
                    </a:lnTo>
                  </a:path>
                </a:pathLst>
              </a:custGeom>
              <a:solidFill>
                <a:srgbClr val="00606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1" name="Freeform 7"/>
              <p:cNvSpPr>
                <a:spLocks/>
              </p:cNvSpPr>
              <p:nvPr/>
            </p:nvSpPr>
            <p:spPr bwMode="auto">
              <a:xfrm>
                <a:off x="4588" y="4109"/>
                <a:ext cx="85" cy="196"/>
              </a:xfrm>
              <a:custGeom>
                <a:avLst/>
                <a:gdLst>
                  <a:gd name="T0" fmla="*/ 84 w 85"/>
                  <a:gd name="T1" fmla="*/ 0 h 196"/>
                  <a:gd name="T2" fmla="*/ 66 w 85"/>
                  <a:gd name="T3" fmla="*/ 0 h 196"/>
                  <a:gd name="T4" fmla="*/ 51 w 85"/>
                  <a:gd name="T5" fmla="*/ 2 h 196"/>
                  <a:gd name="T6" fmla="*/ 41 w 85"/>
                  <a:gd name="T7" fmla="*/ 9 h 196"/>
                  <a:gd name="T8" fmla="*/ 33 w 85"/>
                  <a:gd name="T9" fmla="*/ 19 h 196"/>
                  <a:gd name="T10" fmla="*/ 25 w 85"/>
                  <a:gd name="T11" fmla="*/ 33 h 196"/>
                  <a:gd name="T12" fmla="*/ 23 w 85"/>
                  <a:gd name="T13" fmla="*/ 45 h 196"/>
                  <a:gd name="T14" fmla="*/ 20 w 85"/>
                  <a:gd name="T15" fmla="*/ 63 h 196"/>
                  <a:gd name="T16" fmla="*/ 22 w 85"/>
                  <a:gd name="T17" fmla="*/ 132 h 196"/>
                  <a:gd name="T18" fmla="*/ 22 w 85"/>
                  <a:gd name="T19" fmla="*/ 161 h 196"/>
                  <a:gd name="T20" fmla="*/ 19 w 85"/>
                  <a:gd name="T21" fmla="*/ 172 h 196"/>
                  <a:gd name="T22" fmla="*/ 12 w 85"/>
                  <a:gd name="T23" fmla="*/ 181 h 196"/>
                  <a:gd name="T24" fmla="*/ 0 w 85"/>
                  <a:gd name="T25" fmla="*/ 189 h 196"/>
                  <a:gd name="T26" fmla="*/ 10 w 85"/>
                  <a:gd name="T27" fmla="*/ 193 h 196"/>
                  <a:gd name="T28" fmla="*/ 19 w 85"/>
                  <a:gd name="T29" fmla="*/ 195 h 196"/>
                  <a:gd name="T30" fmla="*/ 30 w 85"/>
                  <a:gd name="T31" fmla="*/ 193 h 196"/>
                  <a:gd name="T32" fmla="*/ 42 w 85"/>
                  <a:gd name="T33" fmla="*/ 186 h 196"/>
                  <a:gd name="T34" fmla="*/ 55 w 85"/>
                  <a:gd name="T35" fmla="*/ 178 h 196"/>
                  <a:gd name="T36" fmla="*/ 64 w 85"/>
                  <a:gd name="T37" fmla="*/ 166 h 196"/>
                  <a:gd name="T38" fmla="*/ 69 w 85"/>
                  <a:gd name="T39" fmla="*/ 152 h 196"/>
                  <a:gd name="T40" fmla="*/ 72 w 85"/>
                  <a:gd name="T41" fmla="*/ 139 h 196"/>
                  <a:gd name="T42" fmla="*/ 75 w 85"/>
                  <a:gd name="T43" fmla="*/ 126 h 196"/>
                  <a:gd name="T44" fmla="*/ 76 w 85"/>
                  <a:gd name="T45" fmla="*/ 109 h 196"/>
                  <a:gd name="T46" fmla="*/ 73 w 85"/>
                  <a:gd name="T47" fmla="*/ 91 h 196"/>
                  <a:gd name="T48" fmla="*/ 73 w 85"/>
                  <a:gd name="T49" fmla="*/ 68 h 196"/>
                  <a:gd name="T50" fmla="*/ 71 w 85"/>
                  <a:gd name="T51" fmla="*/ 45 h 196"/>
                  <a:gd name="T52" fmla="*/ 69 w 85"/>
                  <a:gd name="T53" fmla="*/ 28 h 196"/>
                  <a:gd name="T54" fmla="*/ 70 w 85"/>
                  <a:gd name="T55" fmla="*/ 21 h 196"/>
                  <a:gd name="T56" fmla="*/ 75 w 85"/>
                  <a:gd name="T57" fmla="*/ 8 h 196"/>
                  <a:gd name="T58" fmla="*/ 84 w 85"/>
                  <a:gd name="T59" fmla="*/ 0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5" h="196">
                    <a:moveTo>
                      <a:pt x="84" y="0"/>
                    </a:moveTo>
                    <a:lnTo>
                      <a:pt x="66" y="0"/>
                    </a:lnTo>
                    <a:lnTo>
                      <a:pt x="51" y="2"/>
                    </a:lnTo>
                    <a:lnTo>
                      <a:pt x="41" y="9"/>
                    </a:lnTo>
                    <a:lnTo>
                      <a:pt x="33" y="19"/>
                    </a:lnTo>
                    <a:lnTo>
                      <a:pt x="25" y="33"/>
                    </a:lnTo>
                    <a:lnTo>
                      <a:pt x="23" y="45"/>
                    </a:lnTo>
                    <a:lnTo>
                      <a:pt x="20" y="63"/>
                    </a:lnTo>
                    <a:lnTo>
                      <a:pt x="22" y="132"/>
                    </a:lnTo>
                    <a:lnTo>
                      <a:pt x="22" y="161"/>
                    </a:lnTo>
                    <a:lnTo>
                      <a:pt x="19" y="172"/>
                    </a:lnTo>
                    <a:lnTo>
                      <a:pt x="12" y="181"/>
                    </a:lnTo>
                    <a:lnTo>
                      <a:pt x="0" y="189"/>
                    </a:lnTo>
                    <a:lnTo>
                      <a:pt x="10" y="193"/>
                    </a:lnTo>
                    <a:lnTo>
                      <a:pt x="19" y="195"/>
                    </a:lnTo>
                    <a:lnTo>
                      <a:pt x="30" y="193"/>
                    </a:lnTo>
                    <a:lnTo>
                      <a:pt x="42" y="186"/>
                    </a:lnTo>
                    <a:lnTo>
                      <a:pt x="55" y="178"/>
                    </a:lnTo>
                    <a:lnTo>
                      <a:pt x="64" y="166"/>
                    </a:lnTo>
                    <a:lnTo>
                      <a:pt x="69" y="152"/>
                    </a:lnTo>
                    <a:lnTo>
                      <a:pt x="72" y="139"/>
                    </a:lnTo>
                    <a:lnTo>
                      <a:pt x="75" y="126"/>
                    </a:lnTo>
                    <a:lnTo>
                      <a:pt x="76" y="109"/>
                    </a:lnTo>
                    <a:lnTo>
                      <a:pt x="73" y="91"/>
                    </a:lnTo>
                    <a:lnTo>
                      <a:pt x="73" y="68"/>
                    </a:lnTo>
                    <a:lnTo>
                      <a:pt x="71" y="45"/>
                    </a:lnTo>
                    <a:lnTo>
                      <a:pt x="69" y="28"/>
                    </a:lnTo>
                    <a:lnTo>
                      <a:pt x="70" y="21"/>
                    </a:lnTo>
                    <a:lnTo>
                      <a:pt x="75" y="8"/>
                    </a:lnTo>
                    <a:lnTo>
                      <a:pt x="84" y="0"/>
                    </a:lnTo>
                  </a:path>
                </a:pathLst>
              </a:custGeom>
              <a:solidFill>
                <a:srgbClr val="00606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8" name="Freeform 9"/>
            <p:cNvSpPr>
              <a:spLocks/>
            </p:cNvSpPr>
            <p:nvPr/>
          </p:nvSpPr>
          <p:spPr bwMode="auto">
            <a:xfrm>
              <a:off x="3725" y="1257"/>
              <a:ext cx="1707" cy="2395"/>
            </a:xfrm>
            <a:custGeom>
              <a:avLst/>
              <a:gdLst>
                <a:gd name="T0" fmla="*/ 551 w 1707"/>
                <a:gd name="T1" fmla="*/ 21 h 2395"/>
                <a:gd name="T2" fmla="*/ 507 w 1707"/>
                <a:gd name="T3" fmla="*/ 2 h 2395"/>
                <a:gd name="T4" fmla="*/ 434 w 1707"/>
                <a:gd name="T5" fmla="*/ 3 h 2395"/>
                <a:gd name="T6" fmla="*/ 339 w 1707"/>
                <a:gd name="T7" fmla="*/ 33 h 2395"/>
                <a:gd name="T8" fmla="*/ 261 w 1707"/>
                <a:gd name="T9" fmla="*/ 67 h 2395"/>
                <a:gd name="T10" fmla="*/ 179 w 1707"/>
                <a:gd name="T11" fmla="*/ 114 h 2395"/>
                <a:gd name="T12" fmla="*/ 118 w 1707"/>
                <a:gd name="T13" fmla="*/ 177 h 2395"/>
                <a:gd name="T14" fmla="*/ 63 w 1707"/>
                <a:gd name="T15" fmla="*/ 259 h 2395"/>
                <a:gd name="T16" fmla="*/ 18 w 1707"/>
                <a:gd name="T17" fmla="*/ 367 h 2395"/>
                <a:gd name="T18" fmla="*/ 0 w 1707"/>
                <a:gd name="T19" fmla="*/ 453 h 2395"/>
                <a:gd name="T20" fmla="*/ 7 w 1707"/>
                <a:gd name="T21" fmla="*/ 541 h 2395"/>
                <a:gd name="T22" fmla="*/ 57 w 1707"/>
                <a:gd name="T23" fmla="*/ 683 h 2395"/>
                <a:gd name="T24" fmla="*/ 280 w 1707"/>
                <a:gd name="T25" fmla="*/ 1291 h 2395"/>
                <a:gd name="T26" fmla="*/ 496 w 1707"/>
                <a:gd name="T27" fmla="*/ 1699 h 2395"/>
                <a:gd name="T28" fmla="*/ 742 w 1707"/>
                <a:gd name="T29" fmla="*/ 1997 h 2395"/>
                <a:gd name="T30" fmla="*/ 892 w 1707"/>
                <a:gd name="T31" fmla="*/ 2167 h 2395"/>
                <a:gd name="T32" fmla="*/ 965 w 1707"/>
                <a:gd name="T33" fmla="*/ 2255 h 2395"/>
                <a:gd name="T34" fmla="*/ 1067 w 1707"/>
                <a:gd name="T35" fmla="*/ 2351 h 2395"/>
                <a:gd name="T36" fmla="*/ 1156 w 1707"/>
                <a:gd name="T37" fmla="*/ 2394 h 2395"/>
                <a:gd name="T38" fmla="*/ 1484 w 1707"/>
                <a:gd name="T39" fmla="*/ 2317 h 2395"/>
                <a:gd name="T40" fmla="*/ 1570 w 1707"/>
                <a:gd name="T41" fmla="*/ 2250 h 2395"/>
                <a:gd name="T42" fmla="*/ 1659 w 1707"/>
                <a:gd name="T43" fmla="*/ 2117 h 2395"/>
                <a:gd name="T44" fmla="*/ 1694 w 1707"/>
                <a:gd name="T45" fmla="*/ 2028 h 2395"/>
                <a:gd name="T46" fmla="*/ 1706 w 1707"/>
                <a:gd name="T47" fmla="*/ 1929 h 2395"/>
                <a:gd name="T48" fmla="*/ 1682 w 1707"/>
                <a:gd name="T49" fmla="*/ 1845 h 2395"/>
                <a:gd name="T50" fmla="*/ 1632 w 1707"/>
                <a:gd name="T51" fmla="*/ 1755 h 2395"/>
                <a:gd name="T52" fmla="*/ 1548 w 1707"/>
                <a:gd name="T53" fmla="*/ 1676 h 2395"/>
                <a:gd name="T54" fmla="*/ 1450 w 1707"/>
                <a:gd name="T55" fmla="*/ 1622 h 2395"/>
                <a:gd name="T56" fmla="*/ 1319 w 1707"/>
                <a:gd name="T57" fmla="*/ 1597 h 2395"/>
                <a:gd name="T58" fmla="*/ 1200 w 1707"/>
                <a:gd name="T59" fmla="*/ 1618 h 2395"/>
                <a:gd name="T60" fmla="*/ 1085 w 1707"/>
                <a:gd name="T61" fmla="*/ 1701 h 2395"/>
                <a:gd name="T62" fmla="*/ 998 w 1707"/>
                <a:gd name="T63" fmla="*/ 1720 h 2395"/>
                <a:gd name="T64" fmla="*/ 831 w 1707"/>
                <a:gd name="T65" fmla="*/ 1479 h 2395"/>
                <a:gd name="T66" fmla="*/ 610 w 1707"/>
                <a:gd name="T67" fmla="*/ 1084 h 2395"/>
                <a:gd name="T68" fmla="*/ 506 w 1707"/>
                <a:gd name="T69" fmla="*/ 864 h 2395"/>
                <a:gd name="T70" fmla="*/ 496 w 1707"/>
                <a:gd name="T71" fmla="*/ 808 h 2395"/>
                <a:gd name="T72" fmla="*/ 506 w 1707"/>
                <a:gd name="T73" fmla="*/ 762 h 2395"/>
                <a:gd name="T74" fmla="*/ 537 w 1707"/>
                <a:gd name="T75" fmla="*/ 736 h 2395"/>
                <a:gd name="T76" fmla="*/ 619 w 1707"/>
                <a:gd name="T77" fmla="*/ 687 h 2395"/>
                <a:gd name="T78" fmla="*/ 689 w 1707"/>
                <a:gd name="T79" fmla="*/ 630 h 2395"/>
                <a:gd name="T80" fmla="*/ 736 w 1707"/>
                <a:gd name="T81" fmla="*/ 538 h 2395"/>
                <a:gd name="T82" fmla="*/ 747 w 1707"/>
                <a:gd name="T83" fmla="*/ 440 h 2395"/>
                <a:gd name="T84" fmla="*/ 735 w 1707"/>
                <a:gd name="T85" fmla="*/ 299 h 2395"/>
                <a:gd name="T86" fmla="*/ 692 w 1707"/>
                <a:gd name="T87" fmla="*/ 175 h 2395"/>
                <a:gd name="T88" fmla="*/ 633 w 1707"/>
                <a:gd name="T89" fmla="*/ 90 h 2395"/>
                <a:gd name="T90" fmla="*/ 588 w 1707"/>
                <a:gd name="T91" fmla="*/ 47 h 23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707" h="2395">
                  <a:moveTo>
                    <a:pt x="588" y="47"/>
                  </a:moveTo>
                  <a:lnTo>
                    <a:pt x="551" y="21"/>
                  </a:lnTo>
                  <a:lnTo>
                    <a:pt x="529" y="10"/>
                  </a:lnTo>
                  <a:lnTo>
                    <a:pt x="507" y="2"/>
                  </a:lnTo>
                  <a:lnTo>
                    <a:pt x="471" y="0"/>
                  </a:lnTo>
                  <a:lnTo>
                    <a:pt x="434" y="3"/>
                  </a:lnTo>
                  <a:lnTo>
                    <a:pt x="397" y="11"/>
                  </a:lnTo>
                  <a:lnTo>
                    <a:pt x="339" y="33"/>
                  </a:lnTo>
                  <a:lnTo>
                    <a:pt x="302" y="48"/>
                  </a:lnTo>
                  <a:lnTo>
                    <a:pt x="261" y="67"/>
                  </a:lnTo>
                  <a:lnTo>
                    <a:pt x="217" y="91"/>
                  </a:lnTo>
                  <a:lnTo>
                    <a:pt x="179" y="114"/>
                  </a:lnTo>
                  <a:lnTo>
                    <a:pt x="145" y="145"/>
                  </a:lnTo>
                  <a:lnTo>
                    <a:pt x="118" y="177"/>
                  </a:lnTo>
                  <a:lnTo>
                    <a:pt x="86" y="217"/>
                  </a:lnTo>
                  <a:lnTo>
                    <a:pt x="63" y="259"/>
                  </a:lnTo>
                  <a:lnTo>
                    <a:pt x="31" y="329"/>
                  </a:lnTo>
                  <a:lnTo>
                    <a:pt x="18" y="367"/>
                  </a:lnTo>
                  <a:lnTo>
                    <a:pt x="6" y="414"/>
                  </a:lnTo>
                  <a:lnTo>
                    <a:pt x="0" y="453"/>
                  </a:lnTo>
                  <a:lnTo>
                    <a:pt x="0" y="496"/>
                  </a:lnTo>
                  <a:lnTo>
                    <a:pt x="7" y="541"/>
                  </a:lnTo>
                  <a:lnTo>
                    <a:pt x="25" y="592"/>
                  </a:lnTo>
                  <a:lnTo>
                    <a:pt x="57" y="683"/>
                  </a:lnTo>
                  <a:lnTo>
                    <a:pt x="176" y="1020"/>
                  </a:lnTo>
                  <a:lnTo>
                    <a:pt x="280" y="1291"/>
                  </a:lnTo>
                  <a:lnTo>
                    <a:pt x="376" y="1491"/>
                  </a:lnTo>
                  <a:lnTo>
                    <a:pt x="496" y="1699"/>
                  </a:lnTo>
                  <a:lnTo>
                    <a:pt x="626" y="1871"/>
                  </a:lnTo>
                  <a:lnTo>
                    <a:pt x="742" y="1997"/>
                  </a:lnTo>
                  <a:lnTo>
                    <a:pt x="841" y="2101"/>
                  </a:lnTo>
                  <a:lnTo>
                    <a:pt x="892" y="2167"/>
                  </a:lnTo>
                  <a:lnTo>
                    <a:pt x="928" y="2216"/>
                  </a:lnTo>
                  <a:lnTo>
                    <a:pt x="965" y="2255"/>
                  </a:lnTo>
                  <a:lnTo>
                    <a:pt x="1014" y="2307"/>
                  </a:lnTo>
                  <a:lnTo>
                    <a:pt x="1067" y="2351"/>
                  </a:lnTo>
                  <a:lnTo>
                    <a:pt x="1113" y="2382"/>
                  </a:lnTo>
                  <a:lnTo>
                    <a:pt x="1156" y="2394"/>
                  </a:lnTo>
                  <a:lnTo>
                    <a:pt x="1417" y="2344"/>
                  </a:lnTo>
                  <a:lnTo>
                    <a:pt x="1484" y="2317"/>
                  </a:lnTo>
                  <a:lnTo>
                    <a:pt x="1530" y="2288"/>
                  </a:lnTo>
                  <a:lnTo>
                    <a:pt x="1570" y="2250"/>
                  </a:lnTo>
                  <a:lnTo>
                    <a:pt x="1621" y="2171"/>
                  </a:lnTo>
                  <a:lnTo>
                    <a:pt x="1659" y="2117"/>
                  </a:lnTo>
                  <a:lnTo>
                    <a:pt x="1681" y="2073"/>
                  </a:lnTo>
                  <a:lnTo>
                    <a:pt x="1694" y="2028"/>
                  </a:lnTo>
                  <a:lnTo>
                    <a:pt x="1706" y="1977"/>
                  </a:lnTo>
                  <a:lnTo>
                    <a:pt x="1706" y="1929"/>
                  </a:lnTo>
                  <a:lnTo>
                    <a:pt x="1693" y="1882"/>
                  </a:lnTo>
                  <a:lnTo>
                    <a:pt x="1682" y="1845"/>
                  </a:lnTo>
                  <a:lnTo>
                    <a:pt x="1661" y="1801"/>
                  </a:lnTo>
                  <a:lnTo>
                    <a:pt x="1632" y="1755"/>
                  </a:lnTo>
                  <a:lnTo>
                    <a:pt x="1593" y="1713"/>
                  </a:lnTo>
                  <a:lnTo>
                    <a:pt x="1548" y="1676"/>
                  </a:lnTo>
                  <a:lnTo>
                    <a:pt x="1496" y="1639"/>
                  </a:lnTo>
                  <a:lnTo>
                    <a:pt x="1450" y="1622"/>
                  </a:lnTo>
                  <a:lnTo>
                    <a:pt x="1382" y="1602"/>
                  </a:lnTo>
                  <a:lnTo>
                    <a:pt x="1319" y="1597"/>
                  </a:lnTo>
                  <a:lnTo>
                    <a:pt x="1257" y="1601"/>
                  </a:lnTo>
                  <a:lnTo>
                    <a:pt x="1200" y="1618"/>
                  </a:lnTo>
                  <a:lnTo>
                    <a:pt x="1130" y="1658"/>
                  </a:lnTo>
                  <a:lnTo>
                    <a:pt x="1085" y="1701"/>
                  </a:lnTo>
                  <a:lnTo>
                    <a:pt x="1045" y="1759"/>
                  </a:lnTo>
                  <a:lnTo>
                    <a:pt x="998" y="1720"/>
                  </a:lnTo>
                  <a:lnTo>
                    <a:pt x="923" y="1623"/>
                  </a:lnTo>
                  <a:lnTo>
                    <a:pt x="831" y="1479"/>
                  </a:lnTo>
                  <a:lnTo>
                    <a:pt x="711" y="1287"/>
                  </a:lnTo>
                  <a:lnTo>
                    <a:pt x="610" y="1084"/>
                  </a:lnTo>
                  <a:lnTo>
                    <a:pt x="520" y="894"/>
                  </a:lnTo>
                  <a:lnTo>
                    <a:pt x="506" y="864"/>
                  </a:lnTo>
                  <a:lnTo>
                    <a:pt x="499" y="832"/>
                  </a:lnTo>
                  <a:lnTo>
                    <a:pt x="496" y="808"/>
                  </a:lnTo>
                  <a:lnTo>
                    <a:pt x="499" y="784"/>
                  </a:lnTo>
                  <a:lnTo>
                    <a:pt x="506" y="762"/>
                  </a:lnTo>
                  <a:lnTo>
                    <a:pt x="517" y="749"/>
                  </a:lnTo>
                  <a:lnTo>
                    <a:pt x="537" y="736"/>
                  </a:lnTo>
                  <a:lnTo>
                    <a:pt x="578" y="712"/>
                  </a:lnTo>
                  <a:lnTo>
                    <a:pt x="619" y="687"/>
                  </a:lnTo>
                  <a:lnTo>
                    <a:pt x="652" y="666"/>
                  </a:lnTo>
                  <a:lnTo>
                    <a:pt x="689" y="630"/>
                  </a:lnTo>
                  <a:lnTo>
                    <a:pt x="712" y="594"/>
                  </a:lnTo>
                  <a:lnTo>
                    <a:pt x="736" y="538"/>
                  </a:lnTo>
                  <a:lnTo>
                    <a:pt x="745" y="496"/>
                  </a:lnTo>
                  <a:lnTo>
                    <a:pt x="747" y="440"/>
                  </a:lnTo>
                  <a:lnTo>
                    <a:pt x="744" y="370"/>
                  </a:lnTo>
                  <a:lnTo>
                    <a:pt x="735" y="299"/>
                  </a:lnTo>
                  <a:lnTo>
                    <a:pt x="719" y="234"/>
                  </a:lnTo>
                  <a:lnTo>
                    <a:pt x="692" y="175"/>
                  </a:lnTo>
                  <a:lnTo>
                    <a:pt x="659" y="120"/>
                  </a:lnTo>
                  <a:lnTo>
                    <a:pt x="633" y="90"/>
                  </a:lnTo>
                  <a:lnTo>
                    <a:pt x="610" y="67"/>
                  </a:lnTo>
                  <a:lnTo>
                    <a:pt x="588" y="47"/>
                  </a:lnTo>
                </a:path>
              </a:pathLst>
            </a:custGeom>
            <a:solidFill>
              <a:srgbClr val="00808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 name="Freeform 10"/>
            <p:cNvSpPr>
              <a:spLocks/>
            </p:cNvSpPr>
            <p:nvPr/>
          </p:nvSpPr>
          <p:spPr bwMode="auto">
            <a:xfrm>
              <a:off x="3762" y="1266"/>
              <a:ext cx="699" cy="1420"/>
            </a:xfrm>
            <a:custGeom>
              <a:avLst/>
              <a:gdLst>
                <a:gd name="T0" fmla="*/ 355 w 699"/>
                <a:gd name="T1" fmla="*/ 57 h 1420"/>
                <a:gd name="T2" fmla="*/ 290 w 699"/>
                <a:gd name="T3" fmla="*/ 186 h 1420"/>
                <a:gd name="T4" fmla="*/ 290 w 699"/>
                <a:gd name="T5" fmla="*/ 345 h 1420"/>
                <a:gd name="T6" fmla="*/ 297 w 699"/>
                <a:gd name="T7" fmla="*/ 249 h 1420"/>
                <a:gd name="T8" fmla="*/ 331 w 699"/>
                <a:gd name="T9" fmla="*/ 158 h 1420"/>
                <a:gd name="T10" fmla="*/ 353 w 699"/>
                <a:gd name="T11" fmla="*/ 211 h 1420"/>
                <a:gd name="T12" fmla="*/ 342 w 699"/>
                <a:gd name="T13" fmla="*/ 294 h 1420"/>
                <a:gd name="T14" fmla="*/ 343 w 699"/>
                <a:gd name="T15" fmla="*/ 376 h 1420"/>
                <a:gd name="T16" fmla="*/ 369 w 699"/>
                <a:gd name="T17" fmla="*/ 431 h 1420"/>
                <a:gd name="T18" fmla="*/ 413 w 699"/>
                <a:gd name="T19" fmla="*/ 476 h 1420"/>
                <a:gd name="T20" fmla="*/ 511 w 699"/>
                <a:gd name="T21" fmla="*/ 603 h 1420"/>
                <a:gd name="T22" fmla="*/ 600 w 699"/>
                <a:gd name="T23" fmla="*/ 590 h 1420"/>
                <a:gd name="T24" fmla="*/ 630 w 699"/>
                <a:gd name="T25" fmla="*/ 547 h 1420"/>
                <a:gd name="T26" fmla="*/ 520 w 699"/>
                <a:gd name="T27" fmla="*/ 462 h 1420"/>
                <a:gd name="T28" fmla="*/ 520 w 699"/>
                <a:gd name="T29" fmla="*/ 408 h 1420"/>
                <a:gd name="T30" fmla="*/ 508 w 699"/>
                <a:gd name="T31" fmla="*/ 325 h 1420"/>
                <a:gd name="T32" fmla="*/ 457 w 699"/>
                <a:gd name="T33" fmla="*/ 257 h 1420"/>
                <a:gd name="T34" fmla="*/ 421 w 699"/>
                <a:gd name="T35" fmla="*/ 228 h 1420"/>
                <a:gd name="T36" fmla="*/ 401 w 699"/>
                <a:gd name="T37" fmla="*/ 152 h 1420"/>
                <a:gd name="T38" fmla="*/ 392 w 699"/>
                <a:gd name="T39" fmla="*/ 107 h 1420"/>
                <a:gd name="T40" fmla="*/ 529 w 699"/>
                <a:gd name="T41" fmla="*/ 80 h 1420"/>
                <a:gd name="T42" fmla="*/ 610 w 699"/>
                <a:gd name="T43" fmla="*/ 138 h 1420"/>
                <a:gd name="T44" fmla="*/ 671 w 699"/>
                <a:gd name="T45" fmla="*/ 249 h 1420"/>
                <a:gd name="T46" fmla="*/ 696 w 699"/>
                <a:gd name="T47" fmla="*/ 396 h 1420"/>
                <a:gd name="T48" fmla="*/ 687 w 699"/>
                <a:gd name="T49" fmla="*/ 540 h 1420"/>
                <a:gd name="T50" fmla="*/ 644 w 699"/>
                <a:gd name="T51" fmla="*/ 627 h 1420"/>
                <a:gd name="T52" fmla="*/ 527 w 699"/>
                <a:gd name="T53" fmla="*/ 717 h 1420"/>
                <a:gd name="T54" fmla="*/ 466 w 699"/>
                <a:gd name="T55" fmla="*/ 777 h 1420"/>
                <a:gd name="T56" fmla="*/ 480 w 699"/>
                <a:gd name="T57" fmla="*/ 878 h 1420"/>
                <a:gd name="T58" fmla="*/ 466 w 699"/>
                <a:gd name="T59" fmla="*/ 1022 h 1420"/>
                <a:gd name="T60" fmla="*/ 410 w 699"/>
                <a:gd name="T61" fmla="*/ 1065 h 1420"/>
                <a:gd name="T62" fmla="*/ 280 w 699"/>
                <a:gd name="T63" fmla="*/ 1155 h 1420"/>
                <a:gd name="T64" fmla="*/ 243 w 699"/>
                <a:gd name="T65" fmla="*/ 1282 h 1420"/>
                <a:gd name="T66" fmla="*/ 29 w 699"/>
                <a:gd name="T67" fmla="*/ 677 h 1420"/>
                <a:gd name="T68" fmla="*/ 113 w 699"/>
                <a:gd name="T69" fmla="*/ 746 h 1420"/>
                <a:gd name="T70" fmla="*/ 223 w 699"/>
                <a:gd name="T71" fmla="*/ 771 h 1420"/>
                <a:gd name="T72" fmla="*/ 245 w 699"/>
                <a:gd name="T73" fmla="*/ 751 h 1420"/>
                <a:gd name="T74" fmla="*/ 266 w 699"/>
                <a:gd name="T75" fmla="*/ 686 h 1420"/>
                <a:gd name="T76" fmla="*/ 353 w 699"/>
                <a:gd name="T77" fmla="*/ 652 h 1420"/>
                <a:gd name="T78" fmla="*/ 390 w 699"/>
                <a:gd name="T79" fmla="*/ 625 h 1420"/>
                <a:gd name="T80" fmla="*/ 303 w 699"/>
                <a:gd name="T81" fmla="*/ 532 h 1420"/>
                <a:gd name="T82" fmla="*/ 239 w 699"/>
                <a:gd name="T83" fmla="*/ 524 h 1420"/>
                <a:gd name="T84" fmla="*/ 157 w 699"/>
                <a:gd name="T85" fmla="*/ 631 h 1420"/>
                <a:gd name="T86" fmla="*/ 71 w 699"/>
                <a:gd name="T87" fmla="*/ 596 h 1420"/>
                <a:gd name="T88" fmla="*/ 2 w 699"/>
                <a:gd name="T89" fmla="*/ 469 h 1420"/>
                <a:gd name="T90" fmla="*/ 21 w 699"/>
                <a:gd name="T91" fmla="*/ 316 h 1420"/>
                <a:gd name="T92" fmla="*/ 148 w 699"/>
                <a:gd name="T93" fmla="*/ 158 h 1420"/>
                <a:gd name="T94" fmla="*/ 285 w 699"/>
                <a:gd name="T95" fmla="*/ 121 h 1420"/>
                <a:gd name="T96" fmla="*/ 374 w 699"/>
                <a:gd name="T97" fmla="*/ 7 h 1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699" h="1420">
                  <a:moveTo>
                    <a:pt x="431" y="0"/>
                  </a:moveTo>
                  <a:lnTo>
                    <a:pt x="379" y="29"/>
                  </a:lnTo>
                  <a:lnTo>
                    <a:pt x="355" y="57"/>
                  </a:lnTo>
                  <a:lnTo>
                    <a:pt x="324" y="108"/>
                  </a:lnTo>
                  <a:lnTo>
                    <a:pt x="302" y="154"/>
                  </a:lnTo>
                  <a:lnTo>
                    <a:pt x="290" y="186"/>
                  </a:lnTo>
                  <a:lnTo>
                    <a:pt x="287" y="207"/>
                  </a:lnTo>
                  <a:lnTo>
                    <a:pt x="280" y="281"/>
                  </a:lnTo>
                  <a:lnTo>
                    <a:pt x="290" y="345"/>
                  </a:lnTo>
                  <a:lnTo>
                    <a:pt x="296" y="341"/>
                  </a:lnTo>
                  <a:lnTo>
                    <a:pt x="293" y="301"/>
                  </a:lnTo>
                  <a:lnTo>
                    <a:pt x="297" y="249"/>
                  </a:lnTo>
                  <a:lnTo>
                    <a:pt x="302" y="217"/>
                  </a:lnTo>
                  <a:lnTo>
                    <a:pt x="318" y="178"/>
                  </a:lnTo>
                  <a:lnTo>
                    <a:pt x="331" y="158"/>
                  </a:lnTo>
                  <a:lnTo>
                    <a:pt x="341" y="149"/>
                  </a:lnTo>
                  <a:lnTo>
                    <a:pt x="343" y="171"/>
                  </a:lnTo>
                  <a:lnTo>
                    <a:pt x="353" y="211"/>
                  </a:lnTo>
                  <a:lnTo>
                    <a:pt x="366" y="243"/>
                  </a:lnTo>
                  <a:lnTo>
                    <a:pt x="351" y="264"/>
                  </a:lnTo>
                  <a:lnTo>
                    <a:pt x="342" y="294"/>
                  </a:lnTo>
                  <a:lnTo>
                    <a:pt x="337" y="325"/>
                  </a:lnTo>
                  <a:lnTo>
                    <a:pt x="339" y="354"/>
                  </a:lnTo>
                  <a:lnTo>
                    <a:pt x="343" y="376"/>
                  </a:lnTo>
                  <a:lnTo>
                    <a:pt x="347" y="393"/>
                  </a:lnTo>
                  <a:lnTo>
                    <a:pt x="356" y="410"/>
                  </a:lnTo>
                  <a:lnTo>
                    <a:pt x="369" y="431"/>
                  </a:lnTo>
                  <a:lnTo>
                    <a:pt x="383" y="447"/>
                  </a:lnTo>
                  <a:lnTo>
                    <a:pt x="400" y="465"/>
                  </a:lnTo>
                  <a:lnTo>
                    <a:pt x="413" y="476"/>
                  </a:lnTo>
                  <a:lnTo>
                    <a:pt x="440" y="491"/>
                  </a:lnTo>
                  <a:lnTo>
                    <a:pt x="467" y="501"/>
                  </a:lnTo>
                  <a:lnTo>
                    <a:pt x="511" y="603"/>
                  </a:lnTo>
                  <a:lnTo>
                    <a:pt x="541" y="608"/>
                  </a:lnTo>
                  <a:lnTo>
                    <a:pt x="573" y="602"/>
                  </a:lnTo>
                  <a:lnTo>
                    <a:pt x="600" y="590"/>
                  </a:lnTo>
                  <a:lnTo>
                    <a:pt x="616" y="573"/>
                  </a:lnTo>
                  <a:lnTo>
                    <a:pt x="631" y="558"/>
                  </a:lnTo>
                  <a:lnTo>
                    <a:pt x="630" y="547"/>
                  </a:lnTo>
                  <a:lnTo>
                    <a:pt x="621" y="541"/>
                  </a:lnTo>
                  <a:lnTo>
                    <a:pt x="566" y="509"/>
                  </a:lnTo>
                  <a:lnTo>
                    <a:pt x="520" y="462"/>
                  </a:lnTo>
                  <a:lnTo>
                    <a:pt x="511" y="451"/>
                  </a:lnTo>
                  <a:lnTo>
                    <a:pt x="513" y="432"/>
                  </a:lnTo>
                  <a:lnTo>
                    <a:pt x="520" y="408"/>
                  </a:lnTo>
                  <a:lnTo>
                    <a:pt x="522" y="376"/>
                  </a:lnTo>
                  <a:lnTo>
                    <a:pt x="517" y="349"/>
                  </a:lnTo>
                  <a:lnTo>
                    <a:pt x="508" y="325"/>
                  </a:lnTo>
                  <a:lnTo>
                    <a:pt x="497" y="299"/>
                  </a:lnTo>
                  <a:lnTo>
                    <a:pt x="481" y="276"/>
                  </a:lnTo>
                  <a:lnTo>
                    <a:pt x="457" y="257"/>
                  </a:lnTo>
                  <a:lnTo>
                    <a:pt x="441" y="246"/>
                  </a:lnTo>
                  <a:lnTo>
                    <a:pt x="428" y="237"/>
                  </a:lnTo>
                  <a:lnTo>
                    <a:pt x="421" y="228"/>
                  </a:lnTo>
                  <a:lnTo>
                    <a:pt x="418" y="194"/>
                  </a:lnTo>
                  <a:lnTo>
                    <a:pt x="410" y="172"/>
                  </a:lnTo>
                  <a:lnTo>
                    <a:pt x="401" y="152"/>
                  </a:lnTo>
                  <a:lnTo>
                    <a:pt x="384" y="132"/>
                  </a:lnTo>
                  <a:lnTo>
                    <a:pt x="374" y="124"/>
                  </a:lnTo>
                  <a:lnTo>
                    <a:pt x="392" y="107"/>
                  </a:lnTo>
                  <a:lnTo>
                    <a:pt x="468" y="75"/>
                  </a:lnTo>
                  <a:lnTo>
                    <a:pt x="499" y="74"/>
                  </a:lnTo>
                  <a:lnTo>
                    <a:pt x="529" y="80"/>
                  </a:lnTo>
                  <a:lnTo>
                    <a:pt x="562" y="96"/>
                  </a:lnTo>
                  <a:lnTo>
                    <a:pt x="583" y="111"/>
                  </a:lnTo>
                  <a:lnTo>
                    <a:pt x="610" y="138"/>
                  </a:lnTo>
                  <a:lnTo>
                    <a:pt x="634" y="166"/>
                  </a:lnTo>
                  <a:lnTo>
                    <a:pt x="654" y="207"/>
                  </a:lnTo>
                  <a:lnTo>
                    <a:pt x="671" y="249"/>
                  </a:lnTo>
                  <a:lnTo>
                    <a:pt x="682" y="295"/>
                  </a:lnTo>
                  <a:lnTo>
                    <a:pt x="689" y="339"/>
                  </a:lnTo>
                  <a:lnTo>
                    <a:pt x="696" y="396"/>
                  </a:lnTo>
                  <a:lnTo>
                    <a:pt x="698" y="452"/>
                  </a:lnTo>
                  <a:lnTo>
                    <a:pt x="697" y="496"/>
                  </a:lnTo>
                  <a:lnTo>
                    <a:pt x="687" y="540"/>
                  </a:lnTo>
                  <a:lnTo>
                    <a:pt x="674" y="576"/>
                  </a:lnTo>
                  <a:lnTo>
                    <a:pt x="661" y="605"/>
                  </a:lnTo>
                  <a:lnTo>
                    <a:pt x="644" y="627"/>
                  </a:lnTo>
                  <a:lnTo>
                    <a:pt x="611" y="661"/>
                  </a:lnTo>
                  <a:lnTo>
                    <a:pt x="559" y="697"/>
                  </a:lnTo>
                  <a:lnTo>
                    <a:pt x="527" y="717"/>
                  </a:lnTo>
                  <a:lnTo>
                    <a:pt x="507" y="729"/>
                  </a:lnTo>
                  <a:lnTo>
                    <a:pt x="483" y="751"/>
                  </a:lnTo>
                  <a:lnTo>
                    <a:pt x="466" y="777"/>
                  </a:lnTo>
                  <a:lnTo>
                    <a:pt x="464" y="794"/>
                  </a:lnTo>
                  <a:lnTo>
                    <a:pt x="463" y="818"/>
                  </a:lnTo>
                  <a:lnTo>
                    <a:pt x="480" y="878"/>
                  </a:lnTo>
                  <a:lnTo>
                    <a:pt x="544" y="1013"/>
                  </a:lnTo>
                  <a:lnTo>
                    <a:pt x="499" y="987"/>
                  </a:lnTo>
                  <a:lnTo>
                    <a:pt x="466" y="1022"/>
                  </a:lnTo>
                  <a:lnTo>
                    <a:pt x="463" y="1081"/>
                  </a:lnTo>
                  <a:lnTo>
                    <a:pt x="473" y="1145"/>
                  </a:lnTo>
                  <a:lnTo>
                    <a:pt x="410" y="1065"/>
                  </a:lnTo>
                  <a:lnTo>
                    <a:pt x="341" y="1055"/>
                  </a:lnTo>
                  <a:lnTo>
                    <a:pt x="304" y="1095"/>
                  </a:lnTo>
                  <a:lnTo>
                    <a:pt x="280" y="1155"/>
                  </a:lnTo>
                  <a:lnTo>
                    <a:pt x="297" y="1232"/>
                  </a:lnTo>
                  <a:lnTo>
                    <a:pt x="309" y="1419"/>
                  </a:lnTo>
                  <a:lnTo>
                    <a:pt x="243" y="1282"/>
                  </a:lnTo>
                  <a:lnTo>
                    <a:pt x="147" y="1032"/>
                  </a:lnTo>
                  <a:lnTo>
                    <a:pt x="9" y="639"/>
                  </a:lnTo>
                  <a:lnTo>
                    <a:pt x="29" y="677"/>
                  </a:lnTo>
                  <a:lnTo>
                    <a:pt x="49" y="701"/>
                  </a:lnTo>
                  <a:lnTo>
                    <a:pt x="79" y="728"/>
                  </a:lnTo>
                  <a:lnTo>
                    <a:pt x="113" y="746"/>
                  </a:lnTo>
                  <a:lnTo>
                    <a:pt x="153" y="763"/>
                  </a:lnTo>
                  <a:lnTo>
                    <a:pt x="190" y="774"/>
                  </a:lnTo>
                  <a:lnTo>
                    <a:pt x="223" y="771"/>
                  </a:lnTo>
                  <a:lnTo>
                    <a:pt x="237" y="769"/>
                  </a:lnTo>
                  <a:lnTo>
                    <a:pt x="244" y="758"/>
                  </a:lnTo>
                  <a:lnTo>
                    <a:pt x="245" y="751"/>
                  </a:lnTo>
                  <a:lnTo>
                    <a:pt x="245" y="726"/>
                  </a:lnTo>
                  <a:lnTo>
                    <a:pt x="248" y="707"/>
                  </a:lnTo>
                  <a:lnTo>
                    <a:pt x="266" y="686"/>
                  </a:lnTo>
                  <a:lnTo>
                    <a:pt x="293" y="669"/>
                  </a:lnTo>
                  <a:lnTo>
                    <a:pt x="319" y="658"/>
                  </a:lnTo>
                  <a:lnTo>
                    <a:pt x="353" y="652"/>
                  </a:lnTo>
                  <a:lnTo>
                    <a:pt x="396" y="648"/>
                  </a:lnTo>
                  <a:lnTo>
                    <a:pt x="433" y="648"/>
                  </a:lnTo>
                  <a:lnTo>
                    <a:pt x="390" y="625"/>
                  </a:lnTo>
                  <a:lnTo>
                    <a:pt x="350" y="594"/>
                  </a:lnTo>
                  <a:lnTo>
                    <a:pt x="323" y="563"/>
                  </a:lnTo>
                  <a:lnTo>
                    <a:pt x="303" y="532"/>
                  </a:lnTo>
                  <a:lnTo>
                    <a:pt x="287" y="502"/>
                  </a:lnTo>
                  <a:lnTo>
                    <a:pt x="270" y="469"/>
                  </a:lnTo>
                  <a:lnTo>
                    <a:pt x="239" y="524"/>
                  </a:lnTo>
                  <a:lnTo>
                    <a:pt x="211" y="574"/>
                  </a:lnTo>
                  <a:lnTo>
                    <a:pt x="185" y="606"/>
                  </a:lnTo>
                  <a:lnTo>
                    <a:pt x="157" y="631"/>
                  </a:lnTo>
                  <a:lnTo>
                    <a:pt x="132" y="631"/>
                  </a:lnTo>
                  <a:lnTo>
                    <a:pt x="103" y="616"/>
                  </a:lnTo>
                  <a:lnTo>
                    <a:pt x="71" y="596"/>
                  </a:lnTo>
                  <a:lnTo>
                    <a:pt x="30" y="553"/>
                  </a:lnTo>
                  <a:lnTo>
                    <a:pt x="10" y="510"/>
                  </a:lnTo>
                  <a:lnTo>
                    <a:pt x="2" y="469"/>
                  </a:lnTo>
                  <a:lnTo>
                    <a:pt x="0" y="410"/>
                  </a:lnTo>
                  <a:lnTo>
                    <a:pt x="9" y="367"/>
                  </a:lnTo>
                  <a:lnTo>
                    <a:pt x="21" y="316"/>
                  </a:lnTo>
                  <a:lnTo>
                    <a:pt x="47" y="275"/>
                  </a:lnTo>
                  <a:lnTo>
                    <a:pt x="91" y="211"/>
                  </a:lnTo>
                  <a:lnTo>
                    <a:pt x="148" y="158"/>
                  </a:lnTo>
                  <a:lnTo>
                    <a:pt x="192" y="131"/>
                  </a:lnTo>
                  <a:lnTo>
                    <a:pt x="246" y="117"/>
                  </a:lnTo>
                  <a:lnTo>
                    <a:pt x="285" y="121"/>
                  </a:lnTo>
                  <a:lnTo>
                    <a:pt x="347" y="29"/>
                  </a:lnTo>
                  <a:lnTo>
                    <a:pt x="351" y="13"/>
                  </a:lnTo>
                  <a:lnTo>
                    <a:pt x="374" y="7"/>
                  </a:lnTo>
                  <a:lnTo>
                    <a:pt x="405" y="1"/>
                  </a:lnTo>
                  <a:lnTo>
                    <a:pt x="431" y="0"/>
                  </a:lnTo>
                </a:path>
              </a:pathLst>
            </a:custGeom>
            <a:solidFill>
              <a:srgbClr val="00E0E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 name="Freeform 11"/>
            <p:cNvSpPr>
              <a:spLocks/>
            </p:cNvSpPr>
            <p:nvPr/>
          </p:nvSpPr>
          <p:spPr bwMode="auto">
            <a:xfrm>
              <a:off x="4292" y="2858"/>
              <a:ext cx="1143" cy="714"/>
            </a:xfrm>
            <a:custGeom>
              <a:avLst/>
              <a:gdLst>
                <a:gd name="T0" fmla="*/ 370 w 1143"/>
                <a:gd name="T1" fmla="*/ 38 h 714"/>
                <a:gd name="T2" fmla="*/ 472 w 1143"/>
                <a:gd name="T3" fmla="*/ 166 h 714"/>
                <a:gd name="T4" fmla="*/ 513 w 1143"/>
                <a:gd name="T5" fmla="*/ 113 h 714"/>
                <a:gd name="T6" fmla="*/ 554 w 1143"/>
                <a:gd name="T7" fmla="*/ 68 h 714"/>
                <a:gd name="T8" fmla="*/ 606 w 1143"/>
                <a:gd name="T9" fmla="*/ 36 h 714"/>
                <a:gd name="T10" fmla="*/ 657 w 1143"/>
                <a:gd name="T11" fmla="*/ 10 h 714"/>
                <a:gd name="T12" fmla="*/ 709 w 1143"/>
                <a:gd name="T13" fmla="*/ 0 h 714"/>
                <a:gd name="T14" fmla="*/ 766 w 1143"/>
                <a:gd name="T15" fmla="*/ 0 h 714"/>
                <a:gd name="T16" fmla="*/ 823 w 1143"/>
                <a:gd name="T17" fmla="*/ 5 h 714"/>
                <a:gd name="T18" fmla="*/ 872 w 1143"/>
                <a:gd name="T19" fmla="*/ 20 h 714"/>
                <a:gd name="T20" fmla="*/ 919 w 1143"/>
                <a:gd name="T21" fmla="*/ 37 h 714"/>
                <a:gd name="T22" fmla="*/ 980 w 1143"/>
                <a:gd name="T23" fmla="*/ 75 h 714"/>
                <a:gd name="T24" fmla="*/ 1025 w 1143"/>
                <a:gd name="T25" fmla="*/ 112 h 714"/>
                <a:gd name="T26" fmla="*/ 1069 w 1143"/>
                <a:gd name="T27" fmla="*/ 161 h 714"/>
                <a:gd name="T28" fmla="*/ 1100 w 1143"/>
                <a:gd name="T29" fmla="*/ 209 h 714"/>
                <a:gd name="T30" fmla="*/ 1120 w 1143"/>
                <a:gd name="T31" fmla="*/ 255 h 714"/>
                <a:gd name="T32" fmla="*/ 1135 w 1143"/>
                <a:gd name="T33" fmla="*/ 305 h 714"/>
                <a:gd name="T34" fmla="*/ 1142 w 1143"/>
                <a:gd name="T35" fmla="*/ 356 h 714"/>
                <a:gd name="T36" fmla="*/ 1136 w 1143"/>
                <a:gd name="T37" fmla="*/ 400 h 714"/>
                <a:gd name="T38" fmla="*/ 1122 w 1143"/>
                <a:gd name="T39" fmla="*/ 456 h 714"/>
                <a:gd name="T40" fmla="*/ 1100 w 1143"/>
                <a:gd name="T41" fmla="*/ 509 h 714"/>
                <a:gd name="T42" fmla="*/ 1062 w 1143"/>
                <a:gd name="T43" fmla="*/ 569 h 714"/>
                <a:gd name="T44" fmla="*/ 1004 w 1143"/>
                <a:gd name="T45" fmla="*/ 650 h 714"/>
                <a:gd name="T46" fmla="*/ 962 w 1143"/>
                <a:gd name="T47" fmla="*/ 691 h 714"/>
                <a:gd name="T48" fmla="*/ 925 w 1143"/>
                <a:gd name="T49" fmla="*/ 711 h 714"/>
                <a:gd name="T50" fmla="*/ 867 w 1143"/>
                <a:gd name="T51" fmla="*/ 709 h 714"/>
                <a:gd name="T52" fmla="*/ 853 w 1143"/>
                <a:gd name="T53" fmla="*/ 713 h 714"/>
                <a:gd name="T54" fmla="*/ 757 w 1143"/>
                <a:gd name="T55" fmla="*/ 699 h 714"/>
                <a:gd name="T56" fmla="*/ 683 w 1143"/>
                <a:gd name="T57" fmla="*/ 676 h 714"/>
                <a:gd name="T58" fmla="*/ 617 w 1143"/>
                <a:gd name="T59" fmla="*/ 637 h 714"/>
                <a:gd name="T60" fmla="*/ 565 w 1143"/>
                <a:gd name="T61" fmla="*/ 600 h 714"/>
                <a:gd name="T62" fmla="*/ 526 w 1143"/>
                <a:gd name="T63" fmla="*/ 562 h 714"/>
                <a:gd name="T64" fmla="*/ 523 w 1143"/>
                <a:gd name="T65" fmla="*/ 573 h 714"/>
                <a:gd name="T66" fmla="*/ 504 w 1143"/>
                <a:gd name="T67" fmla="*/ 575 h 714"/>
                <a:gd name="T68" fmla="*/ 476 w 1143"/>
                <a:gd name="T69" fmla="*/ 549 h 714"/>
                <a:gd name="T70" fmla="*/ 448 w 1143"/>
                <a:gd name="T71" fmla="*/ 502 h 714"/>
                <a:gd name="T72" fmla="*/ 437 w 1143"/>
                <a:gd name="T73" fmla="*/ 520 h 714"/>
                <a:gd name="T74" fmla="*/ 428 w 1143"/>
                <a:gd name="T75" fmla="*/ 543 h 714"/>
                <a:gd name="T76" fmla="*/ 409 w 1143"/>
                <a:gd name="T77" fmla="*/ 556 h 714"/>
                <a:gd name="T78" fmla="*/ 391 w 1143"/>
                <a:gd name="T79" fmla="*/ 555 h 714"/>
                <a:gd name="T80" fmla="*/ 376 w 1143"/>
                <a:gd name="T81" fmla="*/ 544 h 714"/>
                <a:gd name="T82" fmla="*/ 367 w 1143"/>
                <a:gd name="T83" fmla="*/ 559 h 714"/>
                <a:gd name="T84" fmla="*/ 332 w 1143"/>
                <a:gd name="T85" fmla="*/ 530 h 714"/>
                <a:gd name="T86" fmla="*/ 323 w 1143"/>
                <a:gd name="T87" fmla="*/ 517 h 714"/>
                <a:gd name="T88" fmla="*/ 316 w 1143"/>
                <a:gd name="T89" fmla="*/ 554 h 714"/>
                <a:gd name="T90" fmla="*/ 275 w 1143"/>
                <a:gd name="T91" fmla="*/ 508 h 714"/>
                <a:gd name="T92" fmla="*/ 233 w 1143"/>
                <a:gd name="T93" fmla="*/ 461 h 714"/>
                <a:gd name="T94" fmla="*/ 59 w 1143"/>
                <a:gd name="T95" fmla="*/ 270 h 714"/>
                <a:gd name="T96" fmla="*/ 0 w 1143"/>
                <a:gd name="T97" fmla="*/ 189 h 714"/>
                <a:gd name="T98" fmla="*/ 6 w 1143"/>
                <a:gd name="T99" fmla="*/ 111 h 714"/>
                <a:gd name="T100" fmla="*/ 87 w 1143"/>
                <a:gd name="T101" fmla="*/ 214 h 714"/>
                <a:gd name="T102" fmla="*/ 160 w 1143"/>
                <a:gd name="T103" fmla="*/ 282 h 714"/>
                <a:gd name="T104" fmla="*/ 200 w 1143"/>
                <a:gd name="T105" fmla="*/ 260 h 714"/>
                <a:gd name="T106" fmla="*/ 224 w 1143"/>
                <a:gd name="T107" fmla="*/ 223 h 714"/>
                <a:gd name="T108" fmla="*/ 272 w 1143"/>
                <a:gd name="T109" fmla="*/ 154 h 714"/>
                <a:gd name="T110" fmla="*/ 259 w 1143"/>
                <a:gd name="T111" fmla="*/ 90 h 714"/>
                <a:gd name="T112" fmla="*/ 395 w 1143"/>
                <a:gd name="T113" fmla="*/ 241 h 714"/>
                <a:gd name="T114" fmla="*/ 421 w 1143"/>
                <a:gd name="T115" fmla="*/ 168 h 714"/>
                <a:gd name="T116" fmla="*/ 370 w 1143"/>
                <a:gd name="T117" fmla="*/ 38 h 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143" h="714">
                  <a:moveTo>
                    <a:pt x="370" y="38"/>
                  </a:moveTo>
                  <a:lnTo>
                    <a:pt x="472" y="166"/>
                  </a:lnTo>
                  <a:lnTo>
                    <a:pt x="513" y="113"/>
                  </a:lnTo>
                  <a:lnTo>
                    <a:pt x="554" y="68"/>
                  </a:lnTo>
                  <a:lnTo>
                    <a:pt x="606" y="36"/>
                  </a:lnTo>
                  <a:lnTo>
                    <a:pt x="657" y="10"/>
                  </a:lnTo>
                  <a:lnTo>
                    <a:pt x="709" y="0"/>
                  </a:lnTo>
                  <a:lnTo>
                    <a:pt x="766" y="0"/>
                  </a:lnTo>
                  <a:lnTo>
                    <a:pt x="823" y="5"/>
                  </a:lnTo>
                  <a:lnTo>
                    <a:pt x="872" y="20"/>
                  </a:lnTo>
                  <a:lnTo>
                    <a:pt x="919" y="37"/>
                  </a:lnTo>
                  <a:lnTo>
                    <a:pt x="980" y="75"/>
                  </a:lnTo>
                  <a:lnTo>
                    <a:pt x="1025" y="112"/>
                  </a:lnTo>
                  <a:lnTo>
                    <a:pt x="1069" y="161"/>
                  </a:lnTo>
                  <a:lnTo>
                    <a:pt x="1100" y="209"/>
                  </a:lnTo>
                  <a:lnTo>
                    <a:pt x="1120" y="255"/>
                  </a:lnTo>
                  <a:lnTo>
                    <a:pt x="1135" y="305"/>
                  </a:lnTo>
                  <a:lnTo>
                    <a:pt x="1142" y="356"/>
                  </a:lnTo>
                  <a:lnTo>
                    <a:pt x="1136" y="400"/>
                  </a:lnTo>
                  <a:lnTo>
                    <a:pt x="1122" y="456"/>
                  </a:lnTo>
                  <a:lnTo>
                    <a:pt x="1100" y="509"/>
                  </a:lnTo>
                  <a:lnTo>
                    <a:pt x="1062" y="569"/>
                  </a:lnTo>
                  <a:lnTo>
                    <a:pt x="1004" y="650"/>
                  </a:lnTo>
                  <a:lnTo>
                    <a:pt x="962" y="691"/>
                  </a:lnTo>
                  <a:lnTo>
                    <a:pt x="925" y="711"/>
                  </a:lnTo>
                  <a:lnTo>
                    <a:pt x="867" y="709"/>
                  </a:lnTo>
                  <a:lnTo>
                    <a:pt x="853" y="713"/>
                  </a:lnTo>
                  <a:lnTo>
                    <a:pt x="757" y="699"/>
                  </a:lnTo>
                  <a:lnTo>
                    <a:pt x="683" y="676"/>
                  </a:lnTo>
                  <a:lnTo>
                    <a:pt x="617" y="637"/>
                  </a:lnTo>
                  <a:lnTo>
                    <a:pt x="565" y="600"/>
                  </a:lnTo>
                  <a:lnTo>
                    <a:pt x="526" y="562"/>
                  </a:lnTo>
                  <a:lnTo>
                    <a:pt x="523" y="573"/>
                  </a:lnTo>
                  <a:lnTo>
                    <a:pt x="504" y="575"/>
                  </a:lnTo>
                  <a:lnTo>
                    <a:pt x="476" y="549"/>
                  </a:lnTo>
                  <a:lnTo>
                    <a:pt x="448" y="502"/>
                  </a:lnTo>
                  <a:lnTo>
                    <a:pt x="437" y="520"/>
                  </a:lnTo>
                  <a:lnTo>
                    <a:pt x="428" y="543"/>
                  </a:lnTo>
                  <a:lnTo>
                    <a:pt x="409" y="556"/>
                  </a:lnTo>
                  <a:lnTo>
                    <a:pt x="391" y="555"/>
                  </a:lnTo>
                  <a:lnTo>
                    <a:pt x="376" y="544"/>
                  </a:lnTo>
                  <a:lnTo>
                    <a:pt x="367" y="559"/>
                  </a:lnTo>
                  <a:lnTo>
                    <a:pt x="332" y="530"/>
                  </a:lnTo>
                  <a:lnTo>
                    <a:pt x="323" y="517"/>
                  </a:lnTo>
                  <a:lnTo>
                    <a:pt x="316" y="554"/>
                  </a:lnTo>
                  <a:lnTo>
                    <a:pt x="275" y="508"/>
                  </a:lnTo>
                  <a:lnTo>
                    <a:pt x="233" y="461"/>
                  </a:lnTo>
                  <a:lnTo>
                    <a:pt x="59" y="270"/>
                  </a:lnTo>
                  <a:lnTo>
                    <a:pt x="0" y="189"/>
                  </a:lnTo>
                  <a:lnTo>
                    <a:pt x="6" y="111"/>
                  </a:lnTo>
                  <a:lnTo>
                    <a:pt x="87" y="214"/>
                  </a:lnTo>
                  <a:lnTo>
                    <a:pt x="160" y="282"/>
                  </a:lnTo>
                  <a:lnTo>
                    <a:pt x="200" y="260"/>
                  </a:lnTo>
                  <a:lnTo>
                    <a:pt x="224" y="223"/>
                  </a:lnTo>
                  <a:lnTo>
                    <a:pt x="272" y="154"/>
                  </a:lnTo>
                  <a:lnTo>
                    <a:pt x="259" y="90"/>
                  </a:lnTo>
                  <a:lnTo>
                    <a:pt x="395" y="241"/>
                  </a:lnTo>
                  <a:lnTo>
                    <a:pt x="421" y="168"/>
                  </a:lnTo>
                  <a:lnTo>
                    <a:pt x="370" y="38"/>
                  </a:lnTo>
                </a:path>
              </a:pathLst>
            </a:custGeom>
            <a:solidFill>
              <a:srgbClr val="00E0E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11" name="Group 17"/>
            <p:cNvGrpSpPr>
              <a:grpSpLocks/>
            </p:cNvGrpSpPr>
            <p:nvPr/>
          </p:nvGrpSpPr>
          <p:grpSpPr bwMode="auto">
            <a:xfrm>
              <a:off x="3828" y="1320"/>
              <a:ext cx="1546" cy="1961"/>
              <a:chOff x="3828" y="1320"/>
              <a:chExt cx="1546" cy="1961"/>
            </a:xfrm>
          </p:grpSpPr>
          <p:sp>
            <p:nvSpPr>
              <p:cNvPr id="64" name="Freeform 13"/>
              <p:cNvSpPr>
                <a:spLocks/>
              </p:cNvSpPr>
              <p:nvPr/>
            </p:nvSpPr>
            <p:spPr bwMode="auto">
              <a:xfrm>
                <a:off x="4826" y="3034"/>
                <a:ext cx="152" cy="247"/>
              </a:xfrm>
              <a:custGeom>
                <a:avLst/>
                <a:gdLst>
                  <a:gd name="T0" fmla="*/ 43 w 152"/>
                  <a:gd name="T1" fmla="*/ 27 h 247"/>
                  <a:gd name="T2" fmla="*/ 32 w 152"/>
                  <a:gd name="T3" fmla="*/ 1 h 247"/>
                  <a:gd name="T4" fmla="*/ 20 w 152"/>
                  <a:gd name="T5" fmla="*/ 0 h 247"/>
                  <a:gd name="T6" fmla="*/ 8 w 152"/>
                  <a:gd name="T7" fmla="*/ 3 h 247"/>
                  <a:gd name="T8" fmla="*/ 0 w 152"/>
                  <a:gd name="T9" fmla="*/ 19 h 247"/>
                  <a:gd name="T10" fmla="*/ 3 w 152"/>
                  <a:gd name="T11" fmla="*/ 44 h 247"/>
                  <a:gd name="T12" fmla="*/ 8 w 152"/>
                  <a:gd name="T13" fmla="*/ 72 h 247"/>
                  <a:gd name="T14" fmla="*/ 22 w 152"/>
                  <a:gd name="T15" fmla="*/ 109 h 247"/>
                  <a:gd name="T16" fmla="*/ 38 w 152"/>
                  <a:gd name="T17" fmla="*/ 138 h 247"/>
                  <a:gd name="T18" fmla="*/ 72 w 152"/>
                  <a:gd name="T19" fmla="*/ 182 h 247"/>
                  <a:gd name="T20" fmla="*/ 100 w 152"/>
                  <a:gd name="T21" fmla="*/ 217 h 247"/>
                  <a:gd name="T22" fmla="*/ 130 w 152"/>
                  <a:gd name="T23" fmla="*/ 243 h 247"/>
                  <a:gd name="T24" fmla="*/ 151 w 152"/>
                  <a:gd name="T25" fmla="*/ 246 h 247"/>
                  <a:gd name="T26" fmla="*/ 119 w 152"/>
                  <a:gd name="T27" fmla="*/ 213 h 247"/>
                  <a:gd name="T28" fmla="*/ 93 w 152"/>
                  <a:gd name="T29" fmla="*/ 168 h 247"/>
                  <a:gd name="T30" fmla="*/ 71 w 152"/>
                  <a:gd name="T31" fmla="*/ 123 h 247"/>
                  <a:gd name="T32" fmla="*/ 57 w 152"/>
                  <a:gd name="T33" fmla="*/ 93 h 247"/>
                  <a:gd name="T34" fmla="*/ 43 w 152"/>
                  <a:gd name="T35" fmla="*/ 27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2" h="247">
                    <a:moveTo>
                      <a:pt x="43" y="27"/>
                    </a:moveTo>
                    <a:lnTo>
                      <a:pt x="32" y="1"/>
                    </a:lnTo>
                    <a:lnTo>
                      <a:pt x="20" y="0"/>
                    </a:lnTo>
                    <a:lnTo>
                      <a:pt x="8" y="3"/>
                    </a:lnTo>
                    <a:lnTo>
                      <a:pt x="0" y="19"/>
                    </a:lnTo>
                    <a:lnTo>
                      <a:pt x="3" y="44"/>
                    </a:lnTo>
                    <a:lnTo>
                      <a:pt x="8" y="72"/>
                    </a:lnTo>
                    <a:lnTo>
                      <a:pt x="22" y="109"/>
                    </a:lnTo>
                    <a:lnTo>
                      <a:pt x="38" y="138"/>
                    </a:lnTo>
                    <a:lnTo>
                      <a:pt x="72" y="182"/>
                    </a:lnTo>
                    <a:lnTo>
                      <a:pt x="100" y="217"/>
                    </a:lnTo>
                    <a:lnTo>
                      <a:pt x="130" y="243"/>
                    </a:lnTo>
                    <a:lnTo>
                      <a:pt x="151" y="246"/>
                    </a:lnTo>
                    <a:lnTo>
                      <a:pt x="119" y="213"/>
                    </a:lnTo>
                    <a:lnTo>
                      <a:pt x="93" y="168"/>
                    </a:lnTo>
                    <a:lnTo>
                      <a:pt x="71" y="123"/>
                    </a:lnTo>
                    <a:lnTo>
                      <a:pt x="57" y="93"/>
                    </a:lnTo>
                    <a:lnTo>
                      <a:pt x="43" y="27"/>
                    </a:lnTo>
                  </a:path>
                </a:pathLst>
              </a:custGeom>
              <a:solidFill>
                <a:srgbClr val="80FFFF"/>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5" name="Freeform 14"/>
              <p:cNvSpPr>
                <a:spLocks/>
              </p:cNvSpPr>
              <p:nvPr/>
            </p:nvSpPr>
            <p:spPr bwMode="auto">
              <a:xfrm>
                <a:off x="5225" y="3009"/>
                <a:ext cx="149" cy="208"/>
              </a:xfrm>
              <a:custGeom>
                <a:avLst/>
                <a:gdLst>
                  <a:gd name="T0" fmla="*/ 0 w 149"/>
                  <a:gd name="T1" fmla="*/ 3 h 208"/>
                  <a:gd name="T2" fmla="*/ 27 w 149"/>
                  <a:gd name="T3" fmla="*/ 0 h 208"/>
                  <a:gd name="T4" fmla="*/ 61 w 149"/>
                  <a:gd name="T5" fmla="*/ 9 h 208"/>
                  <a:gd name="T6" fmla="*/ 89 w 149"/>
                  <a:gd name="T7" fmla="*/ 39 h 208"/>
                  <a:gd name="T8" fmla="*/ 115 w 149"/>
                  <a:gd name="T9" fmla="*/ 77 h 208"/>
                  <a:gd name="T10" fmla="*/ 135 w 149"/>
                  <a:gd name="T11" fmla="*/ 124 h 208"/>
                  <a:gd name="T12" fmla="*/ 148 w 149"/>
                  <a:gd name="T13" fmla="*/ 159 h 208"/>
                  <a:gd name="T14" fmla="*/ 143 w 149"/>
                  <a:gd name="T15" fmla="*/ 181 h 208"/>
                  <a:gd name="T16" fmla="*/ 129 w 149"/>
                  <a:gd name="T17" fmla="*/ 207 h 208"/>
                  <a:gd name="T18" fmla="*/ 96 w 149"/>
                  <a:gd name="T19" fmla="*/ 188 h 208"/>
                  <a:gd name="T20" fmla="*/ 0 w 149"/>
                  <a:gd name="T21" fmla="*/ 3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9" h="208">
                    <a:moveTo>
                      <a:pt x="0" y="3"/>
                    </a:moveTo>
                    <a:lnTo>
                      <a:pt x="27" y="0"/>
                    </a:lnTo>
                    <a:lnTo>
                      <a:pt x="61" y="9"/>
                    </a:lnTo>
                    <a:lnTo>
                      <a:pt x="89" y="39"/>
                    </a:lnTo>
                    <a:lnTo>
                      <a:pt x="115" y="77"/>
                    </a:lnTo>
                    <a:lnTo>
                      <a:pt x="135" y="124"/>
                    </a:lnTo>
                    <a:lnTo>
                      <a:pt x="148" y="159"/>
                    </a:lnTo>
                    <a:lnTo>
                      <a:pt x="143" y="181"/>
                    </a:lnTo>
                    <a:lnTo>
                      <a:pt x="129" y="207"/>
                    </a:lnTo>
                    <a:lnTo>
                      <a:pt x="96" y="188"/>
                    </a:lnTo>
                    <a:lnTo>
                      <a:pt x="0" y="3"/>
                    </a:lnTo>
                  </a:path>
                </a:pathLst>
              </a:custGeom>
              <a:solidFill>
                <a:srgbClr val="80FFFF"/>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6" name="Freeform 15"/>
              <p:cNvSpPr>
                <a:spLocks/>
              </p:cNvSpPr>
              <p:nvPr/>
            </p:nvSpPr>
            <p:spPr bwMode="auto">
              <a:xfrm>
                <a:off x="3828" y="1376"/>
                <a:ext cx="83" cy="285"/>
              </a:xfrm>
              <a:custGeom>
                <a:avLst/>
                <a:gdLst>
                  <a:gd name="T0" fmla="*/ 82 w 83"/>
                  <a:gd name="T1" fmla="*/ 0 h 285"/>
                  <a:gd name="T2" fmla="*/ 49 w 83"/>
                  <a:gd name="T3" fmla="*/ 96 h 285"/>
                  <a:gd name="T4" fmla="*/ 15 w 83"/>
                  <a:gd name="T5" fmla="*/ 238 h 285"/>
                  <a:gd name="T6" fmla="*/ 13 w 83"/>
                  <a:gd name="T7" fmla="*/ 276 h 285"/>
                  <a:gd name="T8" fmla="*/ 8 w 83"/>
                  <a:gd name="T9" fmla="*/ 284 h 285"/>
                  <a:gd name="T10" fmla="*/ 0 w 83"/>
                  <a:gd name="T11" fmla="*/ 251 h 285"/>
                  <a:gd name="T12" fmla="*/ 3 w 83"/>
                  <a:gd name="T13" fmla="*/ 187 h 285"/>
                  <a:gd name="T14" fmla="*/ 15 w 83"/>
                  <a:gd name="T15" fmla="*/ 143 h 285"/>
                  <a:gd name="T16" fmla="*/ 36 w 83"/>
                  <a:gd name="T17" fmla="*/ 70 h 285"/>
                  <a:gd name="T18" fmla="*/ 56 w 83"/>
                  <a:gd name="T19" fmla="*/ 25 h 285"/>
                  <a:gd name="T20" fmla="*/ 82 w 83"/>
                  <a:gd name="T21"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3" h="285">
                    <a:moveTo>
                      <a:pt x="82" y="0"/>
                    </a:moveTo>
                    <a:lnTo>
                      <a:pt x="49" y="96"/>
                    </a:lnTo>
                    <a:lnTo>
                      <a:pt x="15" y="238"/>
                    </a:lnTo>
                    <a:lnTo>
                      <a:pt x="13" y="276"/>
                    </a:lnTo>
                    <a:lnTo>
                      <a:pt x="8" y="284"/>
                    </a:lnTo>
                    <a:lnTo>
                      <a:pt x="0" y="251"/>
                    </a:lnTo>
                    <a:lnTo>
                      <a:pt x="3" y="187"/>
                    </a:lnTo>
                    <a:lnTo>
                      <a:pt x="15" y="143"/>
                    </a:lnTo>
                    <a:lnTo>
                      <a:pt x="36" y="70"/>
                    </a:lnTo>
                    <a:lnTo>
                      <a:pt x="56" y="25"/>
                    </a:lnTo>
                    <a:lnTo>
                      <a:pt x="82" y="0"/>
                    </a:lnTo>
                  </a:path>
                </a:pathLst>
              </a:custGeom>
              <a:solidFill>
                <a:srgbClr val="80FFFF"/>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7" name="Freeform 16"/>
              <p:cNvSpPr>
                <a:spLocks/>
              </p:cNvSpPr>
              <p:nvPr/>
            </p:nvSpPr>
            <p:spPr bwMode="auto">
              <a:xfrm>
                <a:off x="3995" y="1320"/>
                <a:ext cx="100" cy="266"/>
              </a:xfrm>
              <a:custGeom>
                <a:avLst/>
                <a:gdLst>
                  <a:gd name="T0" fmla="*/ 99 w 100"/>
                  <a:gd name="T1" fmla="*/ 0 h 266"/>
                  <a:gd name="T2" fmla="*/ 74 w 100"/>
                  <a:gd name="T3" fmla="*/ 44 h 266"/>
                  <a:gd name="T4" fmla="*/ 51 w 100"/>
                  <a:gd name="T5" fmla="*/ 92 h 266"/>
                  <a:gd name="T6" fmla="*/ 39 w 100"/>
                  <a:gd name="T7" fmla="*/ 129 h 266"/>
                  <a:gd name="T8" fmla="*/ 29 w 100"/>
                  <a:gd name="T9" fmla="*/ 163 h 266"/>
                  <a:gd name="T10" fmla="*/ 21 w 100"/>
                  <a:gd name="T11" fmla="*/ 213 h 266"/>
                  <a:gd name="T12" fmla="*/ 13 w 100"/>
                  <a:gd name="T13" fmla="*/ 265 h 266"/>
                  <a:gd name="T14" fmla="*/ 2 w 100"/>
                  <a:gd name="T15" fmla="*/ 223 h 266"/>
                  <a:gd name="T16" fmla="*/ 0 w 100"/>
                  <a:gd name="T17" fmla="*/ 167 h 266"/>
                  <a:gd name="T18" fmla="*/ 7 w 100"/>
                  <a:gd name="T19" fmla="*/ 109 h 266"/>
                  <a:gd name="T20" fmla="*/ 24 w 100"/>
                  <a:gd name="T21" fmla="*/ 74 h 266"/>
                  <a:gd name="T22" fmla="*/ 53 w 100"/>
                  <a:gd name="T23" fmla="*/ 33 h 266"/>
                  <a:gd name="T24" fmla="*/ 76 w 100"/>
                  <a:gd name="T25" fmla="*/ 13 h 266"/>
                  <a:gd name="T26" fmla="*/ 99 w 100"/>
                  <a:gd name="T27" fmla="*/ 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0" h="266">
                    <a:moveTo>
                      <a:pt x="99" y="0"/>
                    </a:moveTo>
                    <a:lnTo>
                      <a:pt x="74" y="44"/>
                    </a:lnTo>
                    <a:lnTo>
                      <a:pt x="51" y="92"/>
                    </a:lnTo>
                    <a:lnTo>
                      <a:pt x="39" y="129"/>
                    </a:lnTo>
                    <a:lnTo>
                      <a:pt x="29" y="163"/>
                    </a:lnTo>
                    <a:lnTo>
                      <a:pt x="21" y="213"/>
                    </a:lnTo>
                    <a:lnTo>
                      <a:pt x="13" y="265"/>
                    </a:lnTo>
                    <a:lnTo>
                      <a:pt x="2" y="223"/>
                    </a:lnTo>
                    <a:lnTo>
                      <a:pt x="0" y="167"/>
                    </a:lnTo>
                    <a:lnTo>
                      <a:pt x="7" y="109"/>
                    </a:lnTo>
                    <a:lnTo>
                      <a:pt x="24" y="74"/>
                    </a:lnTo>
                    <a:lnTo>
                      <a:pt x="53" y="33"/>
                    </a:lnTo>
                    <a:lnTo>
                      <a:pt x="76" y="13"/>
                    </a:lnTo>
                    <a:lnTo>
                      <a:pt x="99" y="0"/>
                    </a:lnTo>
                  </a:path>
                </a:pathLst>
              </a:custGeom>
              <a:solidFill>
                <a:srgbClr val="80FFFF"/>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12" name="Group 52"/>
            <p:cNvGrpSpPr>
              <a:grpSpLocks/>
            </p:cNvGrpSpPr>
            <p:nvPr/>
          </p:nvGrpSpPr>
          <p:grpSpPr bwMode="auto">
            <a:xfrm>
              <a:off x="4914" y="2974"/>
              <a:ext cx="435" cy="289"/>
              <a:chOff x="4914" y="2974"/>
              <a:chExt cx="435" cy="289"/>
            </a:xfrm>
          </p:grpSpPr>
          <p:sp>
            <p:nvSpPr>
              <p:cNvPr id="30" name="Oval 18"/>
              <p:cNvSpPr>
                <a:spLocks noChangeArrowheads="1"/>
              </p:cNvSpPr>
              <p:nvPr/>
            </p:nvSpPr>
            <p:spPr bwMode="auto">
              <a:xfrm rot="2040000">
                <a:off x="4914" y="2975"/>
                <a:ext cx="435" cy="288"/>
              </a:xfrm>
              <a:prstGeom prst="ellipse">
                <a:avLst/>
              </a:prstGeom>
              <a:solidFill>
                <a:srgbClr val="00808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31" name="Group 51"/>
              <p:cNvGrpSpPr>
                <a:grpSpLocks/>
              </p:cNvGrpSpPr>
              <p:nvPr/>
            </p:nvGrpSpPr>
            <p:grpSpPr bwMode="auto">
              <a:xfrm>
                <a:off x="4957" y="2974"/>
                <a:ext cx="345" cy="285"/>
                <a:chOff x="4957" y="2974"/>
                <a:chExt cx="345" cy="285"/>
              </a:xfrm>
            </p:grpSpPr>
            <p:sp>
              <p:nvSpPr>
                <p:cNvPr id="32" name="Oval 19"/>
                <p:cNvSpPr>
                  <a:spLocks noChangeArrowheads="1"/>
                </p:cNvSpPr>
                <p:nvPr/>
              </p:nvSpPr>
              <p:spPr bwMode="auto">
                <a:xfrm rot="2040000">
                  <a:off x="5174" y="2999"/>
                  <a:ext cx="12" cy="3"/>
                </a:xfrm>
                <a:prstGeom prst="ellipse">
                  <a:avLst/>
                </a:prstGeom>
                <a:solidFill>
                  <a:srgbClr val="00404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3" name="Oval 20"/>
                <p:cNvSpPr>
                  <a:spLocks noChangeArrowheads="1"/>
                </p:cNvSpPr>
                <p:nvPr/>
              </p:nvSpPr>
              <p:spPr bwMode="auto">
                <a:xfrm rot="2040000">
                  <a:off x="5231" y="3041"/>
                  <a:ext cx="10" cy="2"/>
                </a:xfrm>
                <a:prstGeom prst="ellipse">
                  <a:avLst/>
                </a:prstGeom>
                <a:solidFill>
                  <a:srgbClr val="00404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 name="Oval 21"/>
                <p:cNvSpPr>
                  <a:spLocks noChangeArrowheads="1"/>
                </p:cNvSpPr>
                <p:nvPr/>
              </p:nvSpPr>
              <p:spPr bwMode="auto">
                <a:xfrm rot="2040000">
                  <a:off x="5115" y="2976"/>
                  <a:ext cx="10" cy="4"/>
                </a:xfrm>
                <a:prstGeom prst="ellipse">
                  <a:avLst/>
                </a:prstGeom>
                <a:solidFill>
                  <a:srgbClr val="00404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 name="Oval 22"/>
                <p:cNvSpPr>
                  <a:spLocks noChangeArrowheads="1"/>
                </p:cNvSpPr>
                <p:nvPr/>
              </p:nvSpPr>
              <p:spPr bwMode="auto">
                <a:xfrm rot="2040000">
                  <a:off x="5063" y="2974"/>
                  <a:ext cx="9" cy="2"/>
                </a:xfrm>
                <a:prstGeom prst="ellipse">
                  <a:avLst/>
                </a:prstGeom>
                <a:solidFill>
                  <a:srgbClr val="00404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6" name="Oval 23"/>
                <p:cNvSpPr>
                  <a:spLocks noChangeArrowheads="1"/>
                </p:cNvSpPr>
                <p:nvPr/>
              </p:nvSpPr>
              <p:spPr bwMode="auto">
                <a:xfrm rot="2040000">
                  <a:off x="5014" y="2981"/>
                  <a:ext cx="10" cy="3"/>
                </a:xfrm>
                <a:prstGeom prst="ellipse">
                  <a:avLst/>
                </a:prstGeom>
                <a:solidFill>
                  <a:srgbClr val="00404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 name="Oval 24"/>
                <p:cNvSpPr>
                  <a:spLocks noChangeArrowheads="1"/>
                </p:cNvSpPr>
                <p:nvPr/>
              </p:nvSpPr>
              <p:spPr bwMode="auto">
                <a:xfrm rot="2040000">
                  <a:off x="4978" y="3007"/>
                  <a:ext cx="12" cy="3"/>
                </a:xfrm>
                <a:prstGeom prst="ellipse">
                  <a:avLst/>
                </a:prstGeom>
                <a:solidFill>
                  <a:srgbClr val="00404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8" name="Oval 25"/>
                <p:cNvSpPr>
                  <a:spLocks noChangeArrowheads="1"/>
                </p:cNvSpPr>
                <p:nvPr/>
              </p:nvSpPr>
              <p:spPr bwMode="auto">
                <a:xfrm rot="2040000">
                  <a:off x="4957" y="3053"/>
                  <a:ext cx="12" cy="2"/>
                </a:xfrm>
                <a:prstGeom prst="ellipse">
                  <a:avLst/>
                </a:prstGeom>
                <a:solidFill>
                  <a:srgbClr val="00404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9" name="Oval 26"/>
                <p:cNvSpPr>
                  <a:spLocks noChangeArrowheads="1"/>
                </p:cNvSpPr>
                <p:nvPr/>
              </p:nvSpPr>
              <p:spPr bwMode="auto">
                <a:xfrm rot="2040000">
                  <a:off x="4963" y="3100"/>
                  <a:ext cx="12" cy="3"/>
                </a:xfrm>
                <a:prstGeom prst="ellipse">
                  <a:avLst/>
                </a:prstGeom>
                <a:solidFill>
                  <a:srgbClr val="00404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0" name="Oval 27"/>
                <p:cNvSpPr>
                  <a:spLocks noChangeArrowheads="1"/>
                </p:cNvSpPr>
                <p:nvPr/>
              </p:nvSpPr>
              <p:spPr bwMode="auto">
                <a:xfrm rot="2040000">
                  <a:off x="4991" y="3150"/>
                  <a:ext cx="10" cy="4"/>
                </a:xfrm>
                <a:prstGeom prst="ellipse">
                  <a:avLst/>
                </a:prstGeom>
                <a:solidFill>
                  <a:srgbClr val="00404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 name="Oval 28"/>
                <p:cNvSpPr>
                  <a:spLocks noChangeArrowheads="1"/>
                </p:cNvSpPr>
                <p:nvPr/>
              </p:nvSpPr>
              <p:spPr bwMode="auto">
                <a:xfrm rot="2040000">
                  <a:off x="5034" y="3195"/>
                  <a:ext cx="10" cy="3"/>
                </a:xfrm>
                <a:prstGeom prst="ellipse">
                  <a:avLst/>
                </a:prstGeom>
                <a:solidFill>
                  <a:srgbClr val="00404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 name="Oval 29"/>
                <p:cNvSpPr>
                  <a:spLocks noChangeArrowheads="1"/>
                </p:cNvSpPr>
                <p:nvPr/>
              </p:nvSpPr>
              <p:spPr bwMode="auto">
                <a:xfrm rot="2040000">
                  <a:off x="5086" y="3230"/>
                  <a:ext cx="12" cy="3"/>
                </a:xfrm>
                <a:prstGeom prst="ellipse">
                  <a:avLst/>
                </a:prstGeom>
                <a:solidFill>
                  <a:srgbClr val="00404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3" name="Oval 30"/>
                <p:cNvSpPr>
                  <a:spLocks noChangeArrowheads="1"/>
                </p:cNvSpPr>
                <p:nvPr/>
              </p:nvSpPr>
              <p:spPr bwMode="auto">
                <a:xfrm rot="2040000">
                  <a:off x="5148" y="3255"/>
                  <a:ext cx="9" cy="3"/>
                </a:xfrm>
                <a:prstGeom prst="ellipse">
                  <a:avLst/>
                </a:prstGeom>
                <a:solidFill>
                  <a:srgbClr val="00404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4" name="Oval 31"/>
                <p:cNvSpPr>
                  <a:spLocks noChangeArrowheads="1"/>
                </p:cNvSpPr>
                <p:nvPr/>
              </p:nvSpPr>
              <p:spPr bwMode="auto">
                <a:xfrm rot="2040000">
                  <a:off x="5280" y="3207"/>
                  <a:ext cx="9" cy="3"/>
                </a:xfrm>
                <a:prstGeom prst="ellipse">
                  <a:avLst/>
                </a:prstGeom>
                <a:solidFill>
                  <a:srgbClr val="00404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5" name="Oval 32"/>
                <p:cNvSpPr>
                  <a:spLocks noChangeArrowheads="1"/>
                </p:cNvSpPr>
                <p:nvPr/>
              </p:nvSpPr>
              <p:spPr bwMode="auto">
                <a:xfrm rot="2040000">
                  <a:off x="5247" y="3239"/>
                  <a:ext cx="9" cy="3"/>
                </a:xfrm>
                <a:prstGeom prst="ellipse">
                  <a:avLst/>
                </a:prstGeom>
                <a:solidFill>
                  <a:srgbClr val="00404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6" name="Oval 33"/>
                <p:cNvSpPr>
                  <a:spLocks noChangeArrowheads="1"/>
                </p:cNvSpPr>
                <p:nvPr/>
              </p:nvSpPr>
              <p:spPr bwMode="auto">
                <a:xfrm rot="2040000">
                  <a:off x="5199" y="3256"/>
                  <a:ext cx="10" cy="3"/>
                </a:xfrm>
                <a:prstGeom prst="ellipse">
                  <a:avLst/>
                </a:prstGeom>
                <a:solidFill>
                  <a:srgbClr val="00404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7" name="Oval 34"/>
                <p:cNvSpPr>
                  <a:spLocks noChangeArrowheads="1"/>
                </p:cNvSpPr>
                <p:nvPr/>
              </p:nvSpPr>
              <p:spPr bwMode="auto">
                <a:xfrm rot="2040000">
                  <a:off x="5292" y="3153"/>
                  <a:ext cx="10" cy="3"/>
                </a:xfrm>
                <a:prstGeom prst="ellipse">
                  <a:avLst/>
                </a:prstGeom>
                <a:solidFill>
                  <a:srgbClr val="00404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8" name="Oval 35"/>
                <p:cNvSpPr>
                  <a:spLocks noChangeArrowheads="1"/>
                </p:cNvSpPr>
                <p:nvPr/>
              </p:nvSpPr>
              <p:spPr bwMode="auto">
                <a:xfrm rot="2040000">
                  <a:off x="5272" y="3098"/>
                  <a:ext cx="12" cy="3"/>
                </a:xfrm>
                <a:prstGeom prst="ellipse">
                  <a:avLst/>
                </a:prstGeom>
                <a:solidFill>
                  <a:srgbClr val="00404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9" name="Oval 36"/>
                <p:cNvSpPr>
                  <a:spLocks noChangeArrowheads="1"/>
                </p:cNvSpPr>
                <p:nvPr/>
              </p:nvSpPr>
              <p:spPr bwMode="auto">
                <a:xfrm rot="2040000">
                  <a:off x="5137" y="3023"/>
                  <a:ext cx="10" cy="2"/>
                </a:xfrm>
                <a:prstGeom prst="ellipse">
                  <a:avLst/>
                </a:prstGeom>
                <a:solidFill>
                  <a:srgbClr val="00404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0" name="Oval 37"/>
                <p:cNvSpPr>
                  <a:spLocks noChangeArrowheads="1"/>
                </p:cNvSpPr>
                <p:nvPr/>
              </p:nvSpPr>
              <p:spPr bwMode="auto">
                <a:xfrm rot="2040000">
                  <a:off x="5190" y="3056"/>
                  <a:ext cx="10" cy="4"/>
                </a:xfrm>
                <a:prstGeom prst="ellipse">
                  <a:avLst/>
                </a:prstGeom>
                <a:solidFill>
                  <a:srgbClr val="00404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1" name="Oval 38"/>
                <p:cNvSpPr>
                  <a:spLocks noChangeArrowheads="1"/>
                </p:cNvSpPr>
                <p:nvPr/>
              </p:nvSpPr>
              <p:spPr bwMode="auto">
                <a:xfrm rot="2040000">
                  <a:off x="5077" y="3019"/>
                  <a:ext cx="12" cy="4"/>
                </a:xfrm>
                <a:prstGeom prst="ellipse">
                  <a:avLst/>
                </a:prstGeom>
                <a:solidFill>
                  <a:srgbClr val="00404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 name="Oval 39"/>
                <p:cNvSpPr>
                  <a:spLocks noChangeArrowheads="1"/>
                </p:cNvSpPr>
                <p:nvPr/>
              </p:nvSpPr>
              <p:spPr bwMode="auto">
                <a:xfrm rot="2040000">
                  <a:off x="5027" y="3040"/>
                  <a:ext cx="10" cy="3"/>
                </a:xfrm>
                <a:prstGeom prst="ellipse">
                  <a:avLst/>
                </a:prstGeom>
                <a:solidFill>
                  <a:srgbClr val="00404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3" name="Oval 40"/>
                <p:cNvSpPr>
                  <a:spLocks noChangeArrowheads="1"/>
                </p:cNvSpPr>
                <p:nvPr/>
              </p:nvSpPr>
              <p:spPr bwMode="auto">
                <a:xfrm rot="2040000">
                  <a:off x="5017" y="3090"/>
                  <a:ext cx="11" cy="2"/>
                </a:xfrm>
                <a:prstGeom prst="ellipse">
                  <a:avLst/>
                </a:prstGeom>
                <a:solidFill>
                  <a:srgbClr val="00404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4" name="Oval 41"/>
                <p:cNvSpPr>
                  <a:spLocks noChangeArrowheads="1"/>
                </p:cNvSpPr>
                <p:nvPr/>
              </p:nvSpPr>
              <p:spPr bwMode="auto">
                <a:xfrm rot="2040000">
                  <a:off x="5051" y="3139"/>
                  <a:ext cx="9" cy="3"/>
                </a:xfrm>
                <a:prstGeom prst="ellipse">
                  <a:avLst/>
                </a:prstGeom>
                <a:solidFill>
                  <a:srgbClr val="00404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 name="Oval 42"/>
                <p:cNvSpPr>
                  <a:spLocks noChangeArrowheads="1"/>
                </p:cNvSpPr>
                <p:nvPr/>
              </p:nvSpPr>
              <p:spPr bwMode="auto">
                <a:xfrm rot="2040000">
                  <a:off x="5105" y="3175"/>
                  <a:ext cx="10" cy="2"/>
                </a:xfrm>
                <a:prstGeom prst="ellipse">
                  <a:avLst/>
                </a:prstGeom>
                <a:solidFill>
                  <a:srgbClr val="00404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6" name="Oval 43"/>
                <p:cNvSpPr>
                  <a:spLocks noChangeArrowheads="1"/>
                </p:cNvSpPr>
                <p:nvPr/>
              </p:nvSpPr>
              <p:spPr bwMode="auto">
                <a:xfrm rot="2040000">
                  <a:off x="5173" y="3195"/>
                  <a:ext cx="9" cy="3"/>
                </a:xfrm>
                <a:prstGeom prst="ellipse">
                  <a:avLst/>
                </a:prstGeom>
                <a:solidFill>
                  <a:srgbClr val="00404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7" name="Oval 44"/>
                <p:cNvSpPr>
                  <a:spLocks noChangeArrowheads="1"/>
                </p:cNvSpPr>
                <p:nvPr/>
              </p:nvSpPr>
              <p:spPr bwMode="auto">
                <a:xfrm rot="2040000">
                  <a:off x="5225" y="3163"/>
                  <a:ext cx="9" cy="2"/>
                </a:xfrm>
                <a:prstGeom prst="ellipse">
                  <a:avLst/>
                </a:prstGeom>
                <a:solidFill>
                  <a:srgbClr val="00404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8" name="Oval 45"/>
                <p:cNvSpPr>
                  <a:spLocks noChangeArrowheads="1"/>
                </p:cNvSpPr>
                <p:nvPr/>
              </p:nvSpPr>
              <p:spPr bwMode="auto">
                <a:xfrm rot="2040000">
                  <a:off x="5216" y="3102"/>
                  <a:ext cx="9" cy="3"/>
                </a:xfrm>
                <a:prstGeom prst="ellipse">
                  <a:avLst/>
                </a:prstGeom>
                <a:solidFill>
                  <a:srgbClr val="00404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 name="Oval 46"/>
                <p:cNvSpPr>
                  <a:spLocks noChangeArrowheads="1"/>
                </p:cNvSpPr>
                <p:nvPr/>
              </p:nvSpPr>
              <p:spPr bwMode="auto">
                <a:xfrm rot="2040000">
                  <a:off x="5104" y="3063"/>
                  <a:ext cx="11" cy="4"/>
                </a:xfrm>
                <a:prstGeom prst="ellipse">
                  <a:avLst/>
                </a:prstGeom>
                <a:solidFill>
                  <a:srgbClr val="00404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0" name="Oval 47"/>
                <p:cNvSpPr>
                  <a:spLocks noChangeArrowheads="1"/>
                </p:cNvSpPr>
                <p:nvPr/>
              </p:nvSpPr>
              <p:spPr bwMode="auto">
                <a:xfrm rot="2040000">
                  <a:off x="5072" y="3095"/>
                  <a:ext cx="11" cy="3"/>
                </a:xfrm>
                <a:prstGeom prst="ellipse">
                  <a:avLst/>
                </a:prstGeom>
                <a:solidFill>
                  <a:srgbClr val="00404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1" name="Oval 48"/>
                <p:cNvSpPr>
                  <a:spLocks noChangeArrowheads="1"/>
                </p:cNvSpPr>
                <p:nvPr/>
              </p:nvSpPr>
              <p:spPr bwMode="auto">
                <a:xfrm rot="2040000">
                  <a:off x="5122" y="3131"/>
                  <a:ext cx="11" cy="3"/>
                </a:xfrm>
                <a:prstGeom prst="ellipse">
                  <a:avLst/>
                </a:prstGeom>
                <a:solidFill>
                  <a:srgbClr val="00404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2" name="Oval 49"/>
                <p:cNvSpPr>
                  <a:spLocks noChangeArrowheads="1"/>
                </p:cNvSpPr>
                <p:nvPr/>
              </p:nvSpPr>
              <p:spPr bwMode="auto">
                <a:xfrm rot="2040000">
                  <a:off x="5179" y="3128"/>
                  <a:ext cx="10" cy="3"/>
                </a:xfrm>
                <a:prstGeom prst="ellipse">
                  <a:avLst/>
                </a:prstGeom>
                <a:solidFill>
                  <a:srgbClr val="00404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3" name="Oval 50"/>
                <p:cNvSpPr>
                  <a:spLocks noChangeArrowheads="1"/>
                </p:cNvSpPr>
                <p:nvPr/>
              </p:nvSpPr>
              <p:spPr bwMode="auto">
                <a:xfrm rot="2040000">
                  <a:off x="5150" y="3082"/>
                  <a:ext cx="9" cy="4"/>
                </a:xfrm>
                <a:prstGeom prst="ellipse">
                  <a:avLst/>
                </a:prstGeom>
                <a:solidFill>
                  <a:srgbClr val="00404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grpSp>
          <p:nvGrpSpPr>
            <p:cNvPr id="13" name="Group 57"/>
            <p:cNvGrpSpPr>
              <a:grpSpLocks/>
            </p:cNvGrpSpPr>
            <p:nvPr/>
          </p:nvGrpSpPr>
          <p:grpSpPr bwMode="auto">
            <a:xfrm>
              <a:off x="4317" y="1674"/>
              <a:ext cx="969" cy="1963"/>
              <a:chOff x="4317" y="1674"/>
              <a:chExt cx="969" cy="1963"/>
            </a:xfrm>
          </p:grpSpPr>
          <p:grpSp>
            <p:nvGrpSpPr>
              <p:cNvPr id="26" name="Group 55"/>
              <p:cNvGrpSpPr>
                <a:grpSpLocks/>
              </p:cNvGrpSpPr>
              <p:nvPr/>
            </p:nvGrpSpPr>
            <p:grpSpPr bwMode="auto">
              <a:xfrm>
                <a:off x="4758" y="3332"/>
                <a:ext cx="528" cy="305"/>
                <a:chOff x="4758" y="3332"/>
                <a:chExt cx="528" cy="305"/>
              </a:xfrm>
            </p:grpSpPr>
            <p:sp>
              <p:nvSpPr>
                <p:cNvPr id="28" name="Freeform 53"/>
                <p:cNvSpPr>
                  <a:spLocks/>
                </p:cNvSpPr>
                <p:nvPr/>
              </p:nvSpPr>
              <p:spPr bwMode="auto">
                <a:xfrm>
                  <a:off x="4861" y="3332"/>
                  <a:ext cx="425" cy="206"/>
                </a:xfrm>
                <a:custGeom>
                  <a:avLst/>
                  <a:gdLst>
                    <a:gd name="T0" fmla="*/ 0 w 425"/>
                    <a:gd name="T1" fmla="*/ 80 h 206"/>
                    <a:gd name="T2" fmla="*/ 37 w 425"/>
                    <a:gd name="T3" fmla="*/ 44 h 206"/>
                    <a:gd name="T4" fmla="*/ 65 w 425"/>
                    <a:gd name="T5" fmla="*/ 21 h 206"/>
                    <a:gd name="T6" fmla="*/ 83 w 425"/>
                    <a:gd name="T7" fmla="*/ 5 h 206"/>
                    <a:gd name="T8" fmla="*/ 99 w 425"/>
                    <a:gd name="T9" fmla="*/ 0 h 206"/>
                    <a:gd name="T10" fmla="*/ 113 w 425"/>
                    <a:gd name="T11" fmla="*/ 5 h 206"/>
                    <a:gd name="T12" fmla="*/ 136 w 425"/>
                    <a:gd name="T13" fmla="*/ 13 h 206"/>
                    <a:gd name="T14" fmla="*/ 164 w 425"/>
                    <a:gd name="T15" fmla="*/ 34 h 206"/>
                    <a:gd name="T16" fmla="*/ 215 w 425"/>
                    <a:gd name="T17" fmla="*/ 55 h 206"/>
                    <a:gd name="T18" fmla="*/ 268 w 425"/>
                    <a:gd name="T19" fmla="*/ 69 h 206"/>
                    <a:gd name="T20" fmla="*/ 335 w 425"/>
                    <a:gd name="T21" fmla="*/ 88 h 206"/>
                    <a:gd name="T22" fmla="*/ 384 w 425"/>
                    <a:gd name="T23" fmla="*/ 92 h 206"/>
                    <a:gd name="T24" fmla="*/ 424 w 425"/>
                    <a:gd name="T25" fmla="*/ 89 h 206"/>
                    <a:gd name="T26" fmla="*/ 392 w 425"/>
                    <a:gd name="T27" fmla="*/ 102 h 206"/>
                    <a:gd name="T28" fmla="*/ 375 w 425"/>
                    <a:gd name="T29" fmla="*/ 114 h 206"/>
                    <a:gd name="T30" fmla="*/ 353 w 425"/>
                    <a:gd name="T31" fmla="*/ 146 h 206"/>
                    <a:gd name="T32" fmla="*/ 323 w 425"/>
                    <a:gd name="T33" fmla="*/ 178 h 206"/>
                    <a:gd name="T34" fmla="*/ 309 w 425"/>
                    <a:gd name="T35" fmla="*/ 196 h 206"/>
                    <a:gd name="T36" fmla="*/ 289 w 425"/>
                    <a:gd name="T37" fmla="*/ 205 h 206"/>
                    <a:gd name="T38" fmla="*/ 269 w 425"/>
                    <a:gd name="T39" fmla="*/ 204 h 206"/>
                    <a:gd name="T40" fmla="*/ 242 w 425"/>
                    <a:gd name="T41" fmla="*/ 203 h 206"/>
                    <a:gd name="T42" fmla="*/ 205 w 425"/>
                    <a:gd name="T43" fmla="*/ 196 h 206"/>
                    <a:gd name="T44" fmla="*/ 160 w 425"/>
                    <a:gd name="T45" fmla="*/ 183 h 206"/>
                    <a:gd name="T46" fmla="*/ 107 w 425"/>
                    <a:gd name="T47" fmla="*/ 158 h 206"/>
                    <a:gd name="T48" fmla="*/ 49 w 425"/>
                    <a:gd name="T49" fmla="*/ 118 h 206"/>
                    <a:gd name="T50" fmla="*/ 0 w 425"/>
                    <a:gd name="T51" fmla="*/ 80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25" h="206">
                      <a:moveTo>
                        <a:pt x="0" y="80"/>
                      </a:moveTo>
                      <a:lnTo>
                        <a:pt x="37" y="44"/>
                      </a:lnTo>
                      <a:lnTo>
                        <a:pt x="65" y="21"/>
                      </a:lnTo>
                      <a:lnTo>
                        <a:pt x="83" y="5"/>
                      </a:lnTo>
                      <a:lnTo>
                        <a:pt x="99" y="0"/>
                      </a:lnTo>
                      <a:lnTo>
                        <a:pt x="113" y="5"/>
                      </a:lnTo>
                      <a:lnTo>
                        <a:pt x="136" y="13"/>
                      </a:lnTo>
                      <a:lnTo>
                        <a:pt x="164" y="34"/>
                      </a:lnTo>
                      <a:lnTo>
                        <a:pt x="215" y="55"/>
                      </a:lnTo>
                      <a:lnTo>
                        <a:pt x="268" y="69"/>
                      </a:lnTo>
                      <a:lnTo>
                        <a:pt x="335" y="88"/>
                      </a:lnTo>
                      <a:lnTo>
                        <a:pt x="384" y="92"/>
                      </a:lnTo>
                      <a:lnTo>
                        <a:pt x="424" y="89"/>
                      </a:lnTo>
                      <a:lnTo>
                        <a:pt x="392" y="102"/>
                      </a:lnTo>
                      <a:lnTo>
                        <a:pt x="375" y="114"/>
                      </a:lnTo>
                      <a:lnTo>
                        <a:pt x="353" y="146"/>
                      </a:lnTo>
                      <a:lnTo>
                        <a:pt x="323" y="178"/>
                      </a:lnTo>
                      <a:lnTo>
                        <a:pt x="309" y="196"/>
                      </a:lnTo>
                      <a:lnTo>
                        <a:pt x="289" y="205"/>
                      </a:lnTo>
                      <a:lnTo>
                        <a:pt x="269" y="204"/>
                      </a:lnTo>
                      <a:lnTo>
                        <a:pt x="242" y="203"/>
                      </a:lnTo>
                      <a:lnTo>
                        <a:pt x="205" y="196"/>
                      </a:lnTo>
                      <a:lnTo>
                        <a:pt x="160" y="183"/>
                      </a:lnTo>
                      <a:lnTo>
                        <a:pt x="107" y="158"/>
                      </a:lnTo>
                      <a:lnTo>
                        <a:pt x="49" y="118"/>
                      </a:lnTo>
                      <a:lnTo>
                        <a:pt x="0" y="80"/>
                      </a:lnTo>
                    </a:path>
                  </a:pathLst>
                </a:custGeom>
                <a:solidFill>
                  <a:srgbClr val="00808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9" name="Freeform 54"/>
                <p:cNvSpPr>
                  <a:spLocks/>
                </p:cNvSpPr>
                <p:nvPr/>
              </p:nvSpPr>
              <p:spPr bwMode="auto">
                <a:xfrm>
                  <a:off x="4758" y="3430"/>
                  <a:ext cx="390" cy="207"/>
                </a:xfrm>
                <a:custGeom>
                  <a:avLst/>
                  <a:gdLst>
                    <a:gd name="T0" fmla="*/ 389 w 390"/>
                    <a:gd name="T1" fmla="*/ 138 h 207"/>
                    <a:gd name="T2" fmla="*/ 343 w 390"/>
                    <a:gd name="T3" fmla="*/ 151 h 207"/>
                    <a:gd name="T4" fmla="*/ 313 w 390"/>
                    <a:gd name="T5" fmla="*/ 160 h 207"/>
                    <a:gd name="T6" fmla="*/ 280 w 390"/>
                    <a:gd name="T7" fmla="*/ 169 h 207"/>
                    <a:gd name="T8" fmla="*/ 259 w 390"/>
                    <a:gd name="T9" fmla="*/ 172 h 207"/>
                    <a:gd name="T10" fmla="*/ 240 w 390"/>
                    <a:gd name="T11" fmla="*/ 178 h 207"/>
                    <a:gd name="T12" fmla="*/ 215 w 390"/>
                    <a:gd name="T13" fmla="*/ 179 h 207"/>
                    <a:gd name="T14" fmla="*/ 192 w 390"/>
                    <a:gd name="T15" fmla="*/ 175 h 207"/>
                    <a:gd name="T16" fmla="*/ 164 w 390"/>
                    <a:gd name="T17" fmla="*/ 168 h 207"/>
                    <a:gd name="T18" fmla="*/ 138 w 390"/>
                    <a:gd name="T19" fmla="*/ 158 h 207"/>
                    <a:gd name="T20" fmla="*/ 119 w 390"/>
                    <a:gd name="T21" fmla="*/ 151 h 207"/>
                    <a:gd name="T22" fmla="*/ 106 w 390"/>
                    <a:gd name="T23" fmla="*/ 151 h 207"/>
                    <a:gd name="T24" fmla="*/ 102 w 390"/>
                    <a:gd name="T25" fmla="*/ 158 h 207"/>
                    <a:gd name="T26" fmla="*/ 115 w 390"/>
                    <a:gd name="T27" fmla="*/ 172 h 207"/>
                    <a:gd name="T28" fmla="*/ 119 w 390"/>
                    <a:gd name="T29" fmla="*/ 182 h 207"/>
                    <a:gd name="T30" fmla="*/ 118 w 390"/>
                    <a:gd name="T31" fmla="*/ 195 h 207"/>
                    <a:gd name="T32" fmla="*/ 106 w 390"/>
                    <a:gd name="T33" fmla="*/ 206 h 207"/>
                    <a:gd name="T34" fmla="*/ 76 w 390"/>
                    <a:gd name="T35" fmla="*/ 195 h 207"/>
                    <a:gd name="T36" fmla="*/ 55 w 390"/>
                    <a:gd name="T37" fmla="*/ 176 h 207"/>
                    <a:gd name="T38" fmla="*/ 65 w 390"/>
                    <a:gd name="T39" fmla="*/ 168 h 207"/>
                    <a:gd name="T40" fmla="*/ 68 w 390"/>
                    <a:gd name="T41" fmla="*/ 157 h 207"/>
                    <a:gd name="T42" fmla="*/ 64 w 390"/>
                    <a:gd name="T43" fmla="*/ 146 h 207"/>
                    <a:gd name="T44" fmla="*/ 52 w 390"/>
                    <a:gd name="T45" fmla="*/ 131 h 207"/>
                    <a:gd name="T46" fmla="*/ 39 w 390"/>
                    <a:gd name="T47" fmla="*/ 119 h 207"/>
                    <a:gd name="T48" fmla="*/ 35 w 390"/>
                    <a:gd name="T49" fmla="*/ 107 h 207"/>
                    <a:gd name="T50" fmla="*/ 40 w 390"/>
                    <a:gd name="T51" fmla="*/ 96 h 207"/>
                    <a:gd name="T52" fmla="*/ 44 w 390"/>
                    <a:gd name="T53" fmla="*/ 82 h 207"/>
                    <a:gd name="T54" fmla="*/ 23 w 390"/>
                    <a:gd name="T55" fmla="*/ 73 h 207"/>
                    <a:gd name="T56" fmla="*/ 10 w 390"/>
                    <a:gd name="T57" fmla="*/ 65 h 207"/>
                    <a:gd name="T58" fmla="*/ 2 w 390"/>
                    <a:gd name="T59" fmla="*/ 54 h 207"/>
                    <a:gd name="T60" fmla="*/ 4 w 390"/>
                    <a:gd name="T61" fmla="*/ 42 h 207"/>
                    <a:gd name="T62" fmla="*/ 14 w 390"/>
                    <a:gd name="T63" fmla="*/ 36 h 207"/>
                    <a:gd name="T64" fmla="*/ 44 w 390"/>
                    <a:gd name="T65" fmla="*/ 33 h 207"/>
                    <a:gd name="T66" fmla="*/ 79 w 390"/>
                    <a:gd name="T67" fmla="*/ 12 h 207"/>
                    <a:gd name="T68" fmla="*/ 91 w 390"/>
                    <a:gd name="T69" fmla="*/ 38 h 207"/>
                    <a:gd name="T70" fmla="*/ 90 w 390"/>
                    <a:gd name="T71" fmla="*/ 49 h 207"/>
                    <a:gd name="T72" fmla="*/ 98 w 390"/>
                    <a:gd name="T73" fmla="*/ 64 h 207"/>
                    <a:gd name="T74" fmla="*/ 100 w 390"/>
                    <a:gd name="T75" fmla="*/ 75 h 207"/>
                    <a:gd name="T76" fmla="*/ 88 w 390"/>
                    <a:gd name="T77" fmla="*/ 84 h 207"/>
                    <a:gd name="T78" fmla="*/ 97 w 390"/>
                    <a:gd name="T79" fmla="*/ 104 h 207"/>
                    <a:gd name="T80" fmla="*/ 101 w 390"/>
                    <a:gd name="T81" fmla="*/ 118 h 207"/>
                    <a:gd name="T82" fmla="*/ 114 w 390"/>
                    <a:gd name="T83" fmla="*/ 126 h 207"/>
                    <a:gd name="T84" fmla="*/ 137 w 390"/>
                    <a:gd name="T85" fmla="*/ 138 h 207"/>
                    <a:gd name="T86" fmla="*/ 161 w 390"/>
                    <a:gd name="T87" fmla="*/ 147 h 207"/>
                    <a:gd name="T88" fmla="*/ 185 w 390"/>
                    <a:gd name="T89" fmla="*/ 151 h 207"/>
                    <a:gd name="T90" fmla="*/ 202 w 390"/>
                    <a:gd name="T91" fmla="*/ 142 h 207"/>
                    <a:gd name="T92" fmla="*/ 204 w 390"/>
                    <a:gd name="T93" fmla="*/ 133 h 207"/>
                    <a:gd name="T94" fmla="*/ 215 w 390"/>
                    <a:gd name="T95" fmla="*/ 130 h 207"/>
                    <a:gd name="T96" fmla="*/ 230 w 390"/>
                    <a:gd name="T97" fmla="*/ 139 h 207"/>
                    <a:gd name="T98" fmla="*/ 249 w 390"/>
                    <a:gd name="T99" fmla="*/ 147 h 207"/>
                    <a:gd name="T100" fmla="*/ 271 w 390"/>
                    <a:gd name="T101" fmla="*/ 148 h 207"/>
                    <a:gd name="T102" fmla="*/ 293 w 390"/>
                    <a:gd name="T103" fmla="*/ 148 h 207"/>
                    <a:gd name="T104" fmla="*/ 327 w 390"/>
                    <a:gd name="T105" fmla="*/ 135 h 207"/>
                    <a:gd name="T106" fmla="*/ 370 w 390"/>
                    <a:gd name="T107" fmla="*/ 138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90" h="207">
                      <a:moveTo>
                        <a:pt x="370" y="138"/>
                      </a:moveTo>
                      <a:lnTo>
                        <a:pt x="389" y="138"/>
                      </a:lnTo>
                      <a:lnTo>
                        <a:pt x="360" y="148"/>
                      </a:lnTo>
                      <a:lnTo>
                        <a:pt x="343" y="151"/>
                      </a:lnTo>
                      <a:lnTo>
                        <a:pt x="323" y="158"/>
                      </a:lnTo>
                      <a:lnTo>
                        <a:pt x="313" y="160"/>
                      </a:lnTo>
                      <a:lnTo>
                        <a:pt x="299" y="163"/>
                      </a:lnTo>
                      <a:lnTo>
                        <a:pt x="280" y="169"/>
                      </a:lnTo>
                      <a:lnTo>
                        <a:pt x="266" y="172"/>
                      </a:lnTo>
                      <a:lnTo>
                        <a:pt x="259" y="172"/>
                      </a:lnTo>
                      <a:lnTo>
                        <a:pt x="252" y="176"/>
                      </a:lnTo>
                      <a:lnTo>
                        <a:pt x="240" y="178"/>
                      </a:lnTo>
                      <a:lnTo>
                        <a:pt x="224" y="176"/>
                      </a:lnTo>
                      <a:lnTo>
                        <a:pt x="215" y="179"/>
                      </a:lnTo>
                      <a:lnTo>
                        <a:pt x="199" y="175"/>
                      </a:lnTo>
                      <a:lnTo>
                        <a:pt x="192" y="175"/>
                      </a:lnTo>
                      <a:lnTo>
                        <a:pt x="179" y="172"/>
                      </a:lnTo>
                      <a:lnTo>
                        <a:pt x="164" y="168"/>
                      </a:lnTo>
                      <a:lnTo>
                        <a:pt x="148" y="164"/>
                      </a:lnTo>
                      <a:lnTo>
                        <a:pt x="138" y="158"/>
                      </a:lnTo>
                      <a:lnTo>
                        <a:pt x="126" y="155"/>
                      </a:lnTo>
                      <a:lnTo>
                        <a:pt x="119" y="151"/>
                      </a:lnTo>
                      <a:lnTo>
                        <a:pt x="110" y="152"/>
                      </a:lnTo>
                      <a:lnTo>
                        <a:pt x="106" y="151"/>
                      </a:lnTo>
                      <a:lnTo>
                        <a:pt x="104" y="155"/>
                      </a:lnTo>
                      <a:lnTo>
                        <a:pt x="102" y="158"/>
                      </a:lnTo>
                      <a:lnTo>
                        <a:pt x="107" y="163"/>
                      </a:lnTo>
                      <a:lnTo>
                        <a:pt x="115" y="172"/>
                      </a:lnTo>
                      <a:lnTo>
                        <a:pt x="119" y="176"/>
                      </a:lnTo>
                      <a:lnTo>
                        <a:pt x="119" y="182"/>
                      </a:lnTo>
                      <a:lnTo>
                        <a:pt x="119" y="188"/>
                      </a:lnTo>
                      <a:lnTo>
                        <a:pt x="118" y="195"/>
                      </a:lnTo>
                      <a:lnTo>
                        <a:pt x="115" y="201"/>
                      </a:lnTo>
                      <a:lnTo>
                        <a:pt x="106" y="206"/>
                      </a:lnTo>
                      <a:lnTo>
                        <a:pt x="95" y="205"/>
                      </a:lnTo>
                      <a:lnTo>
                        <a:pt x="76" y="195"/>
                      </a:lnTo>
                      <a:lnTo>
                        <a:pt x="50" y="181"/>
                      </a:lnTo>
                      <a:lnTo>
                        <a:pt x="55" y="176"/>
                      </a:lnTo>
                      <a:lnTo>
                        <a:pt x="61" y="174"/>
                      </a:lnTo>
                      <a:lnTo>
                        <a:pt x="65" y="168"/>
                      </a:lnTo>
                      <a:lnTo>
                        <a:pt x="67" y="164"/>
                      </a:lnTo>
                      <a:lnTo>
                        <a:pt x="68" y="157"/>
                      </a:lnTo>
                      <a:lnTo>
                        <a:pt x="67" y="150"/>
                      </a:lnTo>
                      <a:lnTo>
                        <a:pt x="64" y="146"/>
                      </a:lnTo>
                      <a:lnTo>
                        <a:pt x="60" y="137"/>
                      </a:lnTo>
                      <a:lnTo>
                        <a:pt x="52" y="131"/>
                      </a:lnTo>
                      <a:lnTo>
                        <a:pt x="43" y="122"/>
                      </a:lnTo>
                      <a:lnTo>
                        <a:pt x="39" y="119"/>
                      </a:lnTo>
                      <a:lnTo>
                        <a:pt x="40" y="116"/>
                      </a:lnTo>
                      <a:lnTo>
                        <a:pt x="35" y="107"/>
                      </a:lnTo>
                      <a:lnTo>
                        <a:pt x="37" y="103"/>
                      </a:lnTo>
                      <a:lnTo>
                        <a:pt x="40" y="96"/>
                      </a:lnTo>
                      <a:lnTo>
                        <a:pt x="46" y="92"/>
                      </a:lnTo>
                      <a:lnTo>
                        <a:pt x="44" y="82"/>
                      </a:lnTo>
                      <a:lnTo>
                        <a:pt x="36" y="80"/>
                      </a:lnTo>
                      <a:lnTo>
                        <a:pt x="23" y="73"/>
                      </a:lnTo>
                      <a:lnTo>
                        <a:pt x="15" y="70"/>
                      </a:lnTo>
                      <a:lnTo>
                        <a:pt x="10" y="65"/>
                      </a:lnTo>
                      <a:lnTo>
                        <a:pt x="3" y="60"/>
                      </a:lnTo>
                      <a:lnTo>
                        <a:pt x="2" y="54"/>
                      </a:lnTo>
                      <a:lnTo>
                        <a:pt x="0" y="48"/>
                      </a:lnTo>
                      <a:lnTo>
                        <a:pt x="4" y="42"/>
                      </a:lnTo>
                      <a:lnTo>
                        <a:pt x="8" y="39"/>
                      </a:lnTo>
                      <a:lnTo>
                        <a:pt x="14" y="36"/>
                      </a:lnTo>
                      <a:lnTo>
                        <a:pt x="24" y="33"/>
                      </a:lnTo>
                      <a:lnTo>
                        <a:pt x="44" y="33"/>
                      </a:lnTo>
                      <a:lnTo>
                        <a:pt x="69" y="0"/>
                      </a:lnTo>
                      <a:lnTo>
                        <a:pt x="79" y="12"/>
                      </a:lnTo>
                      <a:lnTo>
                        <a:pt x="98" y="30"/>
                      </a:lnTo>
                      <a:lnTo>
                        <a:pt x="91" y="38"/>
                      </a:lnTo>
                      <a:lnTo>
                        <a:pt x="88" y="44"/>
                      </a:lnTo>
                      <a:lnTo>
                        <a:pt x="90" y="49"/>
                      </a:lnTo>
                      <a:lnTo>
                        <a:pt x="93" y="57"/>
                      </a:lnTo>
                      <a:lnTo>
                        <a:pt x="98" y="64"/>
                      </a:lnTo>
                      <a:lnTo>
                        <a:pt x="100" y="69"/>
                      </a:lnTo>
                      <a:lnTo>
                        <a:pt x="100" y="75"/>
                      </a:lnTo>
                      <a:lnTo>
                        <a:pt x="96" y="80"/>
                      </a:lnTo>
                      <a:lnTo>
                        <a:pt x="88" y="84"/>
                      </a:lnTo>
                      <a:lnTo>
                        <a:pt x="91" y="94"/>
                      </a:lnTo>
                      <a:lnTo>
                        <a:pt x="97" y="104"/>
                      </a:lnTo>
                      <a:lnTo>
                        <a:pt x="99" y="113"/>
                      </a:lnTo>
                      <a:lnTo>
                        <a:pt x="101" y="118"/>
                      </a:lnTo>
                      <a:lnTo>
                        <a:pt x="106" y="122"/>
                      </a:lnTo>
                      <a:lnTo>
                        <a:pt x="114" y="126"/>
                      </a:lnTo>
                      <a:lnTo>
                        <a:pt x="127" y="134"/>
                      </a:lnTo>
                      <a:lnTo>
                        <a:pt x="137" y="138"/>
                      </a:lnTo>
                      <a:lnTo>
                        <a:pt x="149" y="142"/>
                      </a:lnTo>
                      <a:lnTo>
                        <a:pt x="161" y="147"/>
                      </a:lnTo>
                      <a:lnTo>
                        <a:pt x="171" y="149"/>
                      </a:lnTo>
                      <a:lnTo>
                        <a:pt x="185" y="151"/>
                      </a:lnTo>
                      <a:lnTo>
                        <a:pt x="195" y="151"/>
                      </a:lnTo>
                      <a:lnTo>
                        <a:pt x="202" y="142"/>
                      </a:lnTo>
                      <a:lnTo>
                        <a:pt x="202" y="137"/>
                      </a:lnTo>
                      <a:lnTo>
                        <a:pt x="204" y="133"/>
                      </a:lnTo>
                      <a:lnTo>
                        <a:pt x="210" y="129"/>
                      </a:lnTo>
                      <a:lnTo>
                        <a:pt x="215" y="130"/>
                      </a:lnTo>
                      <a:lnTo>
                        <a:pt x="221" y="133"/>
                      </a:lnTo>
                      <a:lnTo>
                        <a:pt x="230" y="139"/>
                      </a:lnTo>
                      <a:lnTo>
                        <a:pt x="242" y="144"/>
                      </a:lnTo>
                      <a:lnTo>
                        <a:pt x="249" y="147"/>
                      </a:lnTo>
                      <a:lnTo>
                        <a:pt x="262" y="148"/>
                      </a:lnTo>
                      <a:lnTo>
                        <a:pt x="271" y="148"/>
                      </a:lnTo>
                      <a:lnTo>
                        <a:pt x="284" y="148"/>
                      </a:lnTo>
                      <a:lnTo>
                        <a:pt x="293" y="148"/>
                      </a:lnTo>
                      <a:lnTo>
                        <a:pt x="303" y="144"/>
                      </a:lnTo>
                      <a:lnTo>
                        <a:pt x="327" y="135"/>
                      </a:lnTo>
                      <a:lnTo>
                        <a:pt x="339" y="136"/>
                      </a:lnTo>
                      <a:lnTo>
                        <a:pt x="370" y="138"/>
                      </a:lnTo>
                    </a:path>
                  </a:pathLst>
                </a:custGeom>
                <a:solidFill>
                  <a:srgbClr val="00A0A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27" name="Freeform 56"/>
              <p:cNvSpPr>
                <a:spLocks/>
              </p:cNvSpPr>
              <p:nvPr/>
            </p:nvSpPr>
            <p:spPr bwMode="auto">
              <a:xfrm>
                <a:off x="4317" y="1674"/>
                <a:ext cx="118" cy="94"/>
              </a:xfrm>
              <a:custGeom>
                <a:avLst/>
                <a:gdLst>
                  <a:gd name="T0" fmla="*/ 89 w 118"/>
                  <a:gd name="T1" fmla="*/ 0 h 94"/>
                  <a:gd name="T2" fmla="*/ 44 w 118"/>
                  <a:gd name="T3" fmla="*/ 14 h 94"/>
                  <a:gd name="T4" fmla="*/ 13 w 118"/>
                  <a:gd name="T5" fmla="*/ 7 h 94"/>
                  <a:gd name="T6" fmla="*/ 2 w 118"/>
                  <a:gd name="T7" fmla="*/ 16 h 94"/>
                  <a:gd name="T8" fmla="*/ 0 w 118"/>
                  <a:gd name="T9" fmla="*/ 34 h 94"/>
                  <a:gd name="T10" fmla="*/ 11 w 118"/>
                  <a:gd name="T11" fmla="*/ 50 h 94"/>
                  <a:gd name="T12" fmla="*/ 43 w 118"/>
                  <a:gd name="T13" fmla="*/ 53 h 94"/>
                  <a:gd name="T14" fmla="*/ 59 w 118"/>
                  <a:gd name="T15" fmla="*/ 63 h 94"/>
                  <a:gd name="T16" fmla="*/ 76 w 118"/>
                  <a:gd name="T17" fmla="*/ 84 h 94"/>
                  <a:gd name="T18" fmla="*/ 88 w 118"/>
                  <a:gd name="T19" fmla="*/ 93 h 94"/>
                  <a:gd name="T20" fmla="*/ 106 w 118"/>
                  <a:gd name="T21" fmla="*/ 92 h 94"/>
                  <a:gd name="T22" fmla="*/ 113 w 118"/>
                  <a:gd name="T23" fmla="*/ 83 h 94"/>
                  <a:gd name="T24" fmla="*/ 117 w 118"/>
                  <a:gd name="T25" fmla="*/ 63 h 94"/>
                  <a:gd name="T26" fmla="*/ 117 w 118"/>
                  <a:gd name="T27" fmla="*/ 35 h 94"/>
                  <a:gd name="T28" fmla="*/ 116 w 118"/>
                  <a:gd name="T29" fmla="*/ 18 h 94"/>
                  <a:gd name="T30" fmla="*/ 104 w 118"/>
                  <a:gd name="T31" fmla="*/ 4 h 94"/>
                  <a:gd name="T32" fmla="*/ 89 w 118"/>
                  <a:gd name="T33"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8" h="94">
                    <a:moveTo>
                      <a:pt x="89" y="0"/>
                    </a:moveTo>
                    <a:lnTo>
                      <a:pt x="44" y="14"/>
                    </a:lnTo>
                    <a:lnTo>
                      <a:pt x="13" y="7"/>
                    </a:lnTo>
                    <a:lnTo>
                      <a:pt x="2" y="16"/>
                    </a:lnTo>
                    <a:lnTo>
                      <a:pt x="0" y="34"/>
                    </a:lnTo>
                    <a:lnTo>
                      <a:pt x="11" y="50"/>
                    </a:lnTo>
                    <a:lnTo>
                      <a:pt x="43" y="53"/>
                    </a:lnTo>
                    <a:lnTo>
                      <a:pt x="59" y="63"/>
                    </a:lnTo>
                    <a:lnTo>
                      <a:pt x="76" y="84"/>
                    </a:lnTo>
                    <a:lnTo>
                      <a:pt x="88" y="93"/>
                    </a:lnTo>
                    <a:lnTo>
                      <a:pt x="106" y="92"/>
                    </a:lnTo>
                    <a:lnTo>
                      <a:pt x="113" y="83"/>
                    </a:lnTo>
                    <a:lnTo>
                      <a:pt x="117" y="63"/>
                    </a:lnTo>
                    <a:lnTo>
                      <a:pt x="117" y="35"/>
                    </a:lnTo>
                    <a:lnTo>
                      <a:pt x="116" y="18"/>
                    </a:lnTo>
                    <a:lnTo>
                      <a:pt x="104" y="4"/>
                    </a:lnTo>
                    <a:lnTo>
                      <a:pt x="89" y="0"/>
                    </a:lnTo>
                  </a:path>
                </a:pathLst>
              </a:custGeom>
              <a:solidFill>
                <a:srgbClr val="00808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14" name="Group 71"/>
            <p:cNvGrpSpPr>
              <a:grpSpLocks/>
            </p:cNvGrpSpPr>
            <p:nvPr/>
          </p:nvGrpSpPr>
          <p:grpSpPr bwMode="auto">
            <a:xfrm>
              <a:off x="3666" y="2016"/>
              <a:ext cx="1096" cy="1492"/>
              <a:chOff x="3666" y="2016"/>
              <a:chExt cx="1096" cy="1492"/>
            </a:xfrm>
          </p:grpSpPr>
          <p:sp>
            <p:nvSpPr>
              <p:cNvPr id="15" name="Freeform 60"/>
              <p:cNvSpPr>
                <a:spLocks/>
              </p:cNvSpPr>
              <p:nvPr/>
            </p:nvSpPr>
            <p:spPr bwMode="auto">
              <a:xfrm>
                <a:off x="3666" y="2016"/>
                <a:ext cx="1096" cy="1492"/>
              </a:xfrm>
              <a:custGeom>
                <a:avLst/>
                <a:gdLst>
                  <a:gd name="T0" fmla="*/ 363 w 1096"/>
                  <a:gd name="T1" fmla="*/ 174 h 1492"/>
                  <a:gd name="T2" fmla="*/ 271 w 1096"/>
                  <a:gd name="T3" fmla="*/ 207 h 1492"/>
                  <a:gd name="T4" fmla="*/ 172 w 1096"/>
                  <a:gd name="T5" fmla="*/ 321 h 1492"/>
                  <a:gd name="T6" fmla="*/ 75 w 1096"/>
                  <a:gd name="T7" fmla="*/ 478 h 1492"/>
                  <a:gd name="T8" fmla="*/ 9 w 1096"/>
                  <a:gd name="T9" fmla="*/ 624 h 1492"/>
                  <a:gd name="T10" fmla="*/ 0 w 1096"/>
                  <a:gd name="T11" fmla="*/ 671 h 1492"/>
                  <a:gd name="T12" fmla="*/ 10 w 1096"/>
                  <a:gd name="T13" fmla="*/ 710 h 1492"/>
                  <a:gd name="T14" fmla="*/ 51 w 1096"/>
                  <a:gd name="T15" fmla="*/ 774 h 1492"/>
                  <a:gd name="T16" fmla="*/ 58 w 1096"/>
                  <a:gd name="T17" fmla="*/ 932 h 1492"/>
                  <a:gd name="T18" fmla="*/ 63 w 1096"/>
                  <a:gd name="T19" fmla="*/ 983 h 1492"/>
                  <a:gd name="T20" fmla="*/ 90 w 1096"/>
                  <a:gd name="T21" fmla="*/ 1040 h 1492"/>
                  <a:gd name="T22" fmla="*/ 146 w 1096"/>
                  <a:gd name="T23" fmla="*/ 1090 h 1492"/>
                  <a:gd name="T24" fmla="*/ 178 w 1096"/>
                  <a:gd name="T25" fmla="*/ 1144 h 1492"/>
                  <a:gd name="T26" fmla="*/ 225 w 1096"/>
                  <a:gd name="T27" fmla="*/ 1251 h 1492"/>
                  <a:gd name="T28" fmla="*/ 263 w 1096"/>
                  <a:gd name="T29" fmla="*/ 1289 h 1492"/>
                  <a:gd name="T30" fmla="*/ 364 w 1096"/>
                  <a:gd name="T31" fmla="*/ 1334 h 1492"/>
                  <a:gd name="T32" fmla="*/ 485 w 1096"/>
                  <a:gd name="T33" fmla="*/ 1415 h 1492"/>
                  <a:gd name="T34" fmla="*/ 580 w 1096"/>
                  <a:gd name="T35" fmla="*/ 1443 h 1492"/>
                  <a:gd name="T36" fmla="*/ 756 w 1096"/>
                  <a:gd name="T37" fmla="*/ 1489 h 1492"/>
                  <a:gd name="T38" fmla="*/ 861 w 1096"/>
                  <a:gd name="T39" fmla="*/ 1477 h 1492"/>
                  <a:gd name="T40" fmla="*/ 933 w 1096"/>
                  <a:gd name="T41" fmla="*/ 1445 h 1492"/>
                  <a:gd name="T42" fmla="*/ 918 w 1096"/>
                  <a:gd name="T43" fmla="*/ 1366 h 1492"/>
                  <a:gd name="T44" fmla="*/ 856 w 1096"/>
                  <a:gd name="T45" fmla="*/ 1280 h 1492"/>
                  <a:gd name="T46" fmla="*/ 872 w 1096"/>
                  <a:gd name="T47" fmla="*/ 1204 h 1492"/>
                  <a:gd name="T48" fmla="*/ 916 w 1096"/>
                  <a:gd name="T49" fmla="*/ 1089 h 1492"/>
                  <a:gd name="T50" fmla="*/ 972 w 1096"/>
                  <a:gd name="T51" fmla="*/ 1022 h 1492"/>
                  <a:gd name="T52" fmla="*/ 1040 w 1096"/>
                  <a:gd name="T53" fmla="*/ 949 h 1492"/>
                  <a:gd name="T54" fmla="*/ 1091 w 1096"/>
                  <a:gd name="T55" fmla="*/ 858 h 1492"/>
                  <a:gd name="T56" fmla="*/ 1072 w 1096"/>
                  <a:gd name="T57" fmla="*/ 759 h 1492"/>
                  <a:gd name="T58" fmla="*/ 1011 w 1096"/>
                  <a:gd name="T59" fmla="*/ 704 h 1492"/>
                  <a:gd name="T60" fmla="*/ 995 w 1096"/>
                  <a:gd name="T61" fmla="*/ 634 h 1492"/>
                  <a:gd name="T62" fmla="*/ 962 w 1096"/>
                  <a:gd name="T63" fmla="*/ 585 h 1492"/>
                  <a:gd name="T64" fmla="*/ 896 w 1096"/>
                  <a:gd name="T65" fmla="*/ 540 h 1492"/>
                  <a:gd name="T66" fmla="*/ 902 w 1096"/>
                  <a:gd name="T67" fmla="*/ 464 h 1492"/>
                  <a:gd name="T68" fmla="*/ 900 w 1096"/>
                  <a:gd name="T69" fmla="*/ 404 h 1492"/>
                  <a:gd name="T70" fmla="*/ 901 w 1096"/>
                  <a:gd name="T71" fmla="*/ 361 h 1492"/>
                  <a:gd name="T72" fmla="*/ 979 w 1096"/>
                  <a:gd name="T73" fmla="*/ 329 h 1492"/>
                  <a:gd name="T74" fmla="*/ 1038 w 1096"/>
                  <a:gd name="T75" fmla="*/ 270 h 1492"/>
                  <a:gd name="T76" fmla="*/ 1027 w 1096"/>
                  <a:gd name="T77" fmla="*/ 228 h 1492"/>
                  <a:gd name="T78" fmla="*/ 974 w 1096"/>
                  <a:gd name="T79" fmla="*/ 162 h 1492"/>
                  <a:gd name="T80" fmla="*/ 921 w 1096"/>
                  <a:gd name="T81" fmla="*/ 106 h 1492"/>
                  <a:gd name="T82" fmla="*/ 862 w 1096"/>
                  <a:gd name="T83" fmla="*/ 20 h 1492"/>
                  <a:gd name="T84" fmla="*/ 806 w 1096"/>
                  <a:gd name="T85" fmla="*/ 0 h 1492"/>
                  <a:gd name="T86" fmla="*/ 712 w 1096"/>
                  <a:gd name="T87" fmla="*/ 23 h 1492"/>
                  <a:gd name="T88" fmla="*/ 617 w 1096"/>
                  <a:gd name="T89" fmla="*/ 86 h 1492"/>
                  <a:gd name="T90" fmla="*/ 563 w 1096"/>
                  <a:gd name="T91" fmla="*/ 118 h 1492"/>
                  <a:gd name="T92" fmla="*/ 486 w 1096"/>
                  <a:gd name="T93" fmla="*/ 155 h 14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96" h="1492">
                    <a:moveTo>
                      <a:pt x="486" y="155"/>
                    </a:moveTo>
                    <a:lnTo>
                      <a:pt x="363" y="174"/>
                    </a:lnTo>
                    <a:lnTo>
                      <a:pt x="307" y="184"/>
                    </a:lnTo>
                    <a:lnTo>
                      <a:pt x="271" y="207"/>
                    </a:lnTo>
                    <a:lnTo>
                      <a:pt x="212" y="262"/>
                    </a:lnTo>
                    <a:lnTo>
                      <a:pt x="172" y="321"/>
                    </a:lnTo>
                    <a:lnTo>
                      <a:pt x="138" y="372"/>
                    </a:lnTo>
                    <a:lnTo>
                      <a:pt x="75" y="478"/>
                    </a:lnTo>
                    <a:lnTo>
                      <a:pt x="19" y="586"/>
                    </a:lnTo>
                    <a:lnTo>
                      <a:pt x="9" y="624"/>
                    </a:lnTo>
                    <a:lnTo>
                      <a:pt x="4" y="647"/>
                    </a:lnTo>
                    <a:lnTo>
                      <a:pt x="0" y="671"/>
                    </a:lnTo>
                    <a:lnTo>
                      <a:pt x="4" y="691"/>
                    </a:lnTo>
                    <a:lnTo>
                      <a:pt x="10" y="710"/>
                    </a:lnTo>
                    <a:lnTo>
                      <a:pt x="30" y="738"/>
                    </a:lnTo>
                    <a:lnTo>
                      <a:pt x="51" y="774"/>
                    </a:lnTo>
                    <a:lnTo>
                      <a:pt x="69" y="860"/>
                    </a:lnTo>
                    <a:lnTo>
                      <a:pt x="58" y="932"/>
                    </a:lnTo>
                    <a:lnTo>
                      <a:pt x="63" y="957"/>
                    </a:lnTo>
                    <a:lnTo>
                      <a:pt x="63" y="983"/>
                    </a:lnTo>
                    <a:lnTo>
                      <a:pt x="73" y="1012"/>
                    </a:lnTo>
                    <a:lnTo>
                      <a:pt x="90" y="1040"/>
                    </a:lnTo>
                    <a:lnTo>
                      <a:pt x="117" y="1067"/>
                    </a:lnTo>
                    <a:lnTo>
                      <a:pt x="146" y="1090"/>
                    </a:lnTo>
                    <a:lnTo>
                      <a:pt x="172" y="1119"/>
                    </a:lnTo>
                    <a:lnTo>
                      <a:pt x="178" y="1144"/>
                    </a:lnTo>
                    <a:lnTo>
                      <a:pt x="201" y="1215"/>
                    </a:lnTo>
                    <a:lnTo>
                      <a:pt x="225" y="1251"/>
                    </a:lnTo>
                    <a:lnTo>
                      <a:pt x="242" y="1273"/>
                    </a:lnTo>
                    <a:lnTo>
                      <a:pt x="263" y="1289"/>
                    </a:lnTo>
                    <a:lnTo>
                      <a:pt x="289" y="1303"/>
                    </a:lnTo>
                    <a:lnTo>
                      <a:pt x="364" y="1334"/>
                    </a:lnTo>
                    <a:lnTo>
                      <a:pt x="458" y="1396"/>
                    </a:lnTo>
                    <a:lnTo>
                      <a:pt x="485" y="1415"/>
                    </a:lnTo>
                    <a:lnTo>
                      <a:pt x="525" y="1436"/>
                    </a:lnTo>
                    <a:lnTo>
                      <a:pt x="580" y="1443"/>
                    </a:lnTo>
                    <a:lnTo>
                      <a:pt x="686" y="1472"/>
                    </a:lnTo>
                    <a:lnTo>
                      <a:pt x="756" y="1489"/>
                    </a:lnTo>
                    <a:lnTo>
                      <a:pt x="798" y="1491"/>
                    </a:lnTo>
                    <a:lnTo>
                      <a:pt x="861" y="1477"/>
                    </a:lnTo>
                    <a:lnTo>
                      <a:pt x="899" y="1458"/>
                    </a:lnTo>
                    <a:lnTo>
                      <a:pt x="933" y="1445"/>
                    </a:lnTo>
                    <a:lnTo>
                      <a:pt x="962" y="1419"/>
                    </a:lnTo>
                    <a:lnTo>
                      <a:pt x="918" y="1366"/>
                    </a:lnTo>
                    <a:lnTo>
                      <a:pt x="857" y="1293"/>
                    </a:lnTo>
                    <a:lnTo>
                      <a:pt x="856" y="1280"/>
                    </a:lnTo>
                    <a:lnTo>
                      <a:pt x="858" y="1254"/>
                    </a:lnTo>
                    <a:lnTo>
                      <a:pt x="872" y="1204"/>
                    </a:lnTo>
                    <a:lnTo>
                      <a:pt x="882" y="1153"/>
                    </a:lnTo>
                    <a:lnTo>
                      <a:pt x="916" y="1089"/>
                    </a:lnTo>
                    <a:lnTo>
                      <a:pt x="944" y="1055"/>
                    </a:lnTo>
                    <a:lnTo>
                      <a:pt x="972" y="1022"/>
                    </a:lnTo>
                    <a:lnTo>
                      <a:pt x="1011" y="978"/>
                    </a:lnTo>
                    <a:lnTo>
                      <a:pt x="1040" y="949"/>
                    </a:lnTo>
                    <a:lnTo>
                      <a:pt x="1077" y="900"/>
                    </a:lnTo>
                    <a:lnTo>
                      <a:pt x="1091" y="858"/>
                    </a:lnTo>
                    <a:lnTo>
                      <a:pt x="1095" y="801"/>
                    </a:lnTo>
                    <a:lnTo>
                      <a:pt x="1072" y="759"/>
                    </a:lnTo>
                    <a:lnTo>
                      <a:pt x="1038" y="730"/>
                    </a:lnTo>
                    <a:lnTo>
                      <a:pt x="1011" y="704"/>
                    </a:lnTo>
                    <a:lnTo>
                      <a:pt x="1008" y="662"/>
                    </a:lnTo>
                    <a:lnTo>
                      <a:pt x="995" y="634"/>
                    </a:lnTo>
                    <a:lnTo>
                      <a:pt x="982" y="612"/>
                    </a:lnTo>
                    <a:lnTo>
                      <a:pt x="962" y="585"/>
                    </a:lnTo>
                    <a:lnTo>
                      <a:pt x="927" y="557"/>
                    </a:lnTo>
                    <a:lnTo>
                      <a:pt x="896" y="540"/>
                    </a:lnTo>
                    <a:lnTo>
                      <a:pt x="904" y="506"/>
                    </a:lnTo>
                    <a:lnTo>
                      <a:pt x="902" y="464"/>
                    </a:lnTo>
                    <a:lnTo>
                      <a:pt x="901" y="431"/>
                    </a:lnTo>
                    <a:lnTo>
                      <a:pt x="900" y="404"/>
                    </a:lnTo>
                    <a:lnTo>
                      <a:pt x="883" y="360"/>
                    </a:lnTo>
                    <a:lnTo>
                      <a:pt x="901" y="361"/>
                    </a:lnTo>
                    <a:lnTo>
                      <a:pt x="950" y="347"/>
                    </a:lnTo>
                    <a:lnTo>
                      <a:pt x="979" y="329"/>
                    </a:lnTo>
                    <a:lnTo>
                      <a:pt x="1021" y="298"/>
                    </a:lnTo>
                    <a:lnTo>
                      <a:pt x="1038" y="270"/>
                    </a:lnTo>
                    <a:lnTo>
                      <a:pt x="1031" y="246"/>
                    </a:lnTo>
                    <a:lnTo>
                      <a:pt x="1027" y="228"/>
                    </a:lnTo>
                    <a:lnTo>
                      <a:pt x="1012" y="205"/>
                    </a:lnTo>
                    <a:lnTo>
                      <a:pt x="974" y="162"/>
                    </a:lnTo>
                    <a:lnTo>
                      <a:pt x="951" y="140"/>
                    </a:lnTo>
                    <a:lnTo>
                      <a:pt x="921" y="106"/>
                    </a:lnTo>
                    <a:lnTo>
                      <a:pt x="901" y="75"/>
                    </a:lnTo>
                    <a:lnTo>
                      <a:pt x="862" y="20"/>
                    </a:lnTo>
                    <a:lnTo>
                      <a:pt x="836" y="1"/>
                    </a:lnTo>
                    <a:lnTo>
                      <a:pt x="806" y="0"/>
                    </a:lnTo>
                    <a:lnTo>
                      <a:pt x="767" y="3"/>
                    </a:lnTo>
                    <a:lnTo>
                      <a:pt x="712" y="23"/>
                    </a:lnTo>
                    <a:lnTo>
                      <a:pt x="646" y="69"/>
                    </a:lnTo>
                    <a:lnTo>
                      <a:pt x="617" y="86"/>
                    </a:lnTo>
                    <a:lnTo>
                      <a:pt x="584" y="105"/>
                    </a:lnTo>
                    <a:lnTo>
                      <a:pt x="563" y="118"/>
                    </a:lnTo>
                    <a:lnTo>
                      <a:pt x="527" y="138"/>
                    </a:lnTo>
                    <a:lnTo>
                      <a:pt x="486" y="155"/>
                    </a:lnTo>
                  </a:path>
                </a:pathLst>
              </a:custGeom>
              <a:solidFill>
                <a:srgbClr val="FFC0C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16" name="Group 70"/>
              <p:cNvGrpSpPr>
                <a:grpSpLocks/>
              </p:cNvGrpSpPr>
              <p:nvPr/>
            </p:nvGrpSpPr>
            <p:grpSpPr bwMode="auto">
              <a:xfrm>
                <a:off x="3849" y="2037"/>
                <a:ext cx="855" cy="1125"/>
                <a:chOff x="3849" y="2037"/>
                <a:chExt cx="855" cy="1125"/>
              </a:xfrm>
            </p:grpSpPr>
            <p:sp>
              <p:nvSpPr>
                <p:cNvPr id="17" name="Freeform 61"/>
                <p:cNvSpPr>
                  <a:spLocks/>
                </p:cNvSpPr>
                <p:nvPr/>
              </p:nvSpPr>
              <p:spPr bwMode="auto">
                <a:xfrm>
                  <a:off x="4509" y="2151"/>
                  <a:ext cx="178" cy="120"/>
                </a:xfrm>
                <a:custGeom>
                  <a:avLst/>
                  <a:gdLst>
                    <a:gd name="T0" fmla="*/ 96 w 178"/>
                    <a:gd name="T1" fmla="*/ 0 h 120"/>
                    <a:gd name="T2" fmla="*/ 43 w 178"/>
                    <a:gd name="T3" fmla="*/ 6 h 120"/>
                    <a:gd name="T4" fmla="*/ 21 w 178"/>
                    <a:gd name="T5" fmla="*/ 19 h 120"/>
                    <a:gd name="T6" fmla="*/ 0 w 178"/>
                    <a:gd name="T7" fmla="*/ 42 h 120"/>
                    <a:gd name="T8" fmla="*/ 0 w 178"/>
                    <a:gd name="T9" fmla="*/ 67 h 120"/>
                    <a:gd name="T10" fmla="*/ 15 w 178"/>
                    <a:gd name="T11" fmla="*/ 95 h 120"/>
                    <a:gd name="T12" fmla="*/ 45 w 178"/>
                    <a:gd name="T13" fmla="*/ 112 h 120"/>
                    <a:gd name="T14" fmla="*/ 78 w 178"/>
                    <a:gd name="T15" fmla="*/ 119 h 120"/>
                    <a:gd name="T16" fmla="*/ 113 w 178"/>
                    <a:gd name="T17" fmla="*/ 117 h 120"/>
                    <a:gd name="T18" fmla="*/ 151 w 178"/>
                    <a:gd name="T19" fmla="*/ 109 h 120"/>
                    <a:gd name="T20" fmla="*/ 177 w 178"/>
                    <a:gd name="T21" fmla="*/ 96 h 120"/>
                    <a:gd name="T22" fmla="*/ 172 w 178"/>
                    <a:gd name="T23" fmla="*/ 78 h 120"/>
                    <a:gd name="T24" fmla="*/ 96 w 178"/>
                    <a:gd name="T25"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8" h="120">
                      <a:moveTo>
                        <a:pt x="96" y="0"/>
                      </a:moveTo>
                      <a:lnTo>
                        <a:pt x="43" y="6"/>
                      </a:lnTo>
                      <a:lnTo>
                        <a:pt x="21" y="19"/>
                      </a:lnTo>
                      <a:lnTo>
                        <a:pt x="0" y="42"/>
                      </a:lnTo>
                      <a:lnTo>
                        <a:pt x="0" y="67"/>
                      </a:lnTo>
                      <a:lnTo>
                        <a:pt x="15" y="95"/>
                      </a:lnTo>
                      <a:lnTo>
                        <a:pt x="45" y="112"/>
                      </a:lnTo>
                      <a:lnTo>
                        <a:pt x="78" y="119"/>
                      </a:lnTo>
                      <a:lnTo>
                        <a:pt x="113" y="117"/>
                      </a:lnTo>
                      <a:lnTo>
                        <a:pt x="151" y="109"/>
                      </a:lnTo>
                      <a:lnTo>
                        <a:pt x="177" y="96"/>
                      </a:lnTo>
                      <a:lnTo>
                        <a:pt x="172" y="78"/>
                      </a:lnTo>
                      <a:lnTo>
                        <a:pt x="96" y="0"/>
                      </a:lnTo>
                    </a:path>
                  </a:pathLst>
                </a:custGeom>
                <a:solidFill>
                  <a:srgbClr val="FFFFFF"/>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8" name="Freeform 62"/>
                <p:cNvSpPr>
                  <a:spLocks/>
                </p:cNvSpPr>
                <p:nvPr/>
              </p:nvSpPr>
              <p:spPr bwMode="auto">
                <a:xfrm>
                  <a:off x="3849" y="2270"/>
                  <a:ext cx="593" cy="414"/>
                </a:xfrm>
                <a:custGeom>
                  <a:avLst/>
                  <a:gdLst>
                    <a:gd name="T0" fmla="*/ 583 w 593"/>
                    <a:gd name="T1" fmla="*/ 0 h 414"/>
                    <a:gd name="T2" fmla="*/ 407 w 593"/>
                    <a:gd name="T3" fmla="*/ 61 h 414"/>
                    <a:gd name="T4" fmla="*/ 335 w 593"/>
                    <a:gd name="T5" fmla="*/ 87 h 414"/>
                    <a:gd name="T6" fmla="*/ 277 w 593"/>
                    <a:gd name="T7" fmla="*/ 119 h 414"/>
                    <a:gd name="T8" fmla="*/ 221 w 593"/>
                    <a:gd name="T9" fmla="*/ 169 h 414"/>
                    <a:gd name="T10" fmla="*/ 161 w 593"/>
                    <a:gd name="T11" fmla="*/ 242 h 414"/>
                    <a:gd name="T12" fmla="*/ 114 w 593"/>
                    <a:gd name="T13" fmla="*/ 301 h 414"/>
                    <a:gd name="T14" fmla="*/ 36 w 593"/>
                    <a:gd name="T15" fmla="*/ 337 h 414"/>
                    <a:gd name="T16" fmla="*/ 0 w 593"/>
                    <a:gd name="T17" fmla="*/ 413 h 414"/>
                    <a:gd name="T18" fmla="*/ 53 w 593"/>
                    <a:gd name="T19" fmla="*/ 395 h 414"/>
                    <a:gd name="T20" fmla="*/ 83 w 593"/>
                    <a:gd name="T21" fmla="*/ 381 h 414"/>
                    <a:gd name="T22" fmla="*/ 105 w 593"/>
                    <a:gd name="T23" fmla="*/ 373 h 414"/>
                    <a:gd name="T24" fmla="*/ 160 w 593"/>
                    <a:gd name="T25" fmla="*/ 305 h 414"/>
                    <a:gd name="T26" fmla="*/ 212 w 593"/>
                    <a:gd name="T27" fmla="*/ 240 h 414"/>
                    <a:gd name="T28" fmla="*/ 267 w 593"/>
                    <a:gd name="T29" fmla="*/ 184 h 414"/>
                    <a:gd name="T30" fmla="*/ 308 w 593"/>
                    <a:gd name="T31" fmla="*/ 145 h 414"/>
                    <a:gd name="T32" fmla="*/ 329 w 593"/>
                    <a:gd name="T33" fmla="*/ 128 h 414"/>
                    <a:gd name="T34" fmla="*/ 385 w 593"/>
                    <a:gd name="T35" fmla="*/ 98 h 414"/>
                    <a:gd name="T36" fmla="*/ 456 w 593"/>
                    <a:gd name="T37" fmla="*/ 72 h 414"/>
                    <a:gd name="T38" fmla="*/ 524 w 593"/>
                    <a:gd name="T39" fmla="*/ 55 h 414"/>
                    <a:gd name="T40" fmla="*/ 592 w 593"/>
                    <a:gd name="T41" fmla="*/ 23 h 414"/>
                    <a:gd name="T42" fmla="*/ 583 w 593"/>
                    <a:gd name="T43" fmla="*/ 0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93" h="414">
                      <a:moveTo>
                        <a:pt x="583" y="0"/>
                      </a:moveTo>
                      <a:lnTo>
                        <a:pt x="407" y="61"/>
                      </a:lnTo>
                      <a:lnTo>
                        <a:pt x="335" y="87"/>
                      </a:lnTo>
                      <a:lnTo>
                        <a:pt x="277" y="119"/>
                      </a:lnTo>
                      <a:lnTo>
                        <a:pt x="221" y="169"/>
                      </a:lnTo>
                      <a:lnTo>
                        <a:pt x="161" y="242"/>
                      </a:lnTo>
                      <a:lnTo>
                        <a:pt x="114" y="301"/>
                      </a:lnTo>
                      <a:lnTo>
                        <a:pt x="36" y="337"/>
                      </a:lnTo>
                      <a:lnTo>
                        <a:pt x="0" y="413"/>
                      </a:lnTo>
                      <a:lnTo>
                        <a:pt x="53" y="395"/>
                      </a:lnTo>
                      <a:lnTo>
                        <a:pt x="83" y="381"/>
                      </a:lnTo>
                      <a:lnTo>
                        <a:pt x="105" y="373"/>
                      </a:lnTo>
                      <a:lnTo>
                        <a:pt x="160" y="305"/>
                      </a:lnTo>
                      <a:lnTo>
                        <a:pt x="212" y="240"/>
                      </a:lnTo>
                      <a:lnTo>
                        <a:pt x="267" y="184"/>
                      </a:lnTo>
                      <a:lnTo>
                        <a:pt x="308" y="145"/>
                      </a:lnTo>
                      <a:lnTo>
                        <a:pt x="329" y="128"/>
                      </a:lnTo>
                      <a:lnTo>
                        <a:pt x="385" y="98"/>
                      </a:lnTo>
                      <a:lnTo>
                        <a:pt x="456" y="72"/>
                      </a:lnTo>
                      <a:lnTo>
                        <a:pt x="524" y="55"/>
                      </a:lnTo>
                      <a:lnTo>
                        <a:pt x="592" y="23"/>
                      </a:lnTo>
                      <a:lnTo>
                        <a:pt x="583" y="0"/>
                      </a:lnTo>
                    </a:path>
                  </a:pathLst>
                </a:custGeom>
                <a:solidFill>
                  <a:srgbClr val="DF9F9F"/>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9" name="Freeform 63"/>
                <p:cNvSpPr>
                  <a:spLocks/>
                </p:cNvSpPr>
                <p:nvPr/>
              </p:nvSpPr>
              <p:spPr bwMode="auto">
                <a:xfrm>
                  <a:off x="3954" y="2528"/>
                  <a:ext cx="605" cy="444"/>
                </a:xfrm>
                <a:custGeom>
                  <a:avLst/>
                  <a:gdLst>
                    <a:gd name="T0" fmla="*/ 604 w 605"/>
                    <a:gd name="T1" fmla="*/ 0 h 444"/>
                    <a:gd name="T2" fmla="*/ 517 w 605"/>
                    <a:gd name="T3" fmla="*/ 33 h 444"/>
                    <a:gd name="T4" fmla="*/ 442 w 605"/>
                    <a:gd name="T5" fmla="*/ 63 h 444"/>
                    <a:gd name="T6" fmla="*/ 376 w 605"/>
                    <a:gd name="T7" fmla="*/ 101 h 444"/>
                    <a:gd name="T8" fmla="*/ 298 w 605"/>
                    <a:gd name="T9" fmla="*/ 160 h 444"/>
                    <a:gd name="T10" fmla="*/ 195 w 605"/>
                    <a:gd name="T11" fmla="*/ 255 h 444"/>
                    <a:gd name="T12" fmla="*/ 79 w 605"/>
                    <a:gd name="T13" fmla="*/ 362 h 444"/>
                    <a:gd name="T14" fmla="*/ 19 w 605"/>
                    <a:gd name="T15" fmla="*/ 392 h 444"/>
                    <a:gd name="T16" fmla="*/ 20 w 605"/>
                    <a:gd name="T17" fmla="*/ 399 h 444"/>
                    <a:gd name="T18" fmla="*/ 58 w 605"/>
                    <a:gd name="T19" fmla="*/ 391 h 444"/>
                    <a:gd name="T20" fmla="*/ 41 w 605"/>
                    <a:gd name="T21" fmla="*/ 417 h 444"/>
                    <a:gd name="T22" fmla="*/ 2 w 605"/>
                    <a:gd name="T23" fmla="*/ 435 h 444"/>
                    <a:gd name="T24" fmla="*/ 0 w 605"/>
                    <a:gd name="T25" fmla="*/ 443 h 444"/>
                    <a:gd name="T26" fmla="*/ 45 w 605"/>
                    <a:gd name="T27" fmla="*/ 432 h 444"/>
                    <a:gd name="T28" fmla="*/ 89 w 605"/>
                    <a:gd name="T29" fmla="*/ 397 h 444"/>
                    <a:gd name="T30" fmla="*/ 180 w 605"/>
                    <a:gd name="T31" fmla="*/ 309 h 444"/>
                    <a:gd name="T32" fmla="*/ 293 w 605"/>
                    <a:gd name="T33" fmla="*/ 203 h 444"/>
                    <a:gd name="T34" fmla="*/ 375 w 605"/>
                    <a:gd name="T35" fmla="*/ 135 h 444"/>
                    <a:gd name="T36" fmla="*/ 436 w 605"/>
                    <a:gd name="T37" fmla="*/ 100 h 444"/>
                    <a:gd name="T38" fmla="*/ 472 w 605"/>
                    <a:gd name="T39" fmla="*/ 78 h 444"/>
                    <a:gd name="T40" fmla="*/ 540 w 605"/>
                    <a:gd name="T41" fmla="*/ 47 h 444"/>
                    <a:gd name="T42" fmla="*/ 602 w 605"/>
                    <a:gd name="T43" fmla="*/ 20 h 444"/>
                    <a:gd name="T44" fmla="*/ 604 w 605"/>
                    <a:gd name="T45" fmla="*/ 0 h 4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05" h="444">
                      <a:moveTo>
                        <a:pt x="604" y="0"/>
                      </a:moveTo>
                      <a:lnTo>
                        <a:pt x="517" y="33"/>
                      </a:lnTo>
                      <a:lnTo>
                        <a:pt x="442" y="63"/>
                      </a:lnTo>
                      <a:lnTo>
                        <a:pt x="376" y="101"/>
                      </a:lnTo>
                      <a:lnTo>
                        <a:pt x="298" y="160"/>
                      </a:lnTo>
                      <a:lnTo>
                        <a:pt x="195" y="255"/>
                      </a:lnTo>
                      <a:lnTo>
                        <a:pt x="79" y="362"/>
                      </a:lnTo>
                      <a:lnTo>
                        <a:pt x="19" y="392"/>
                      </a:lnTo>
                      <a:lnTo>
                        <a:pt x="20" y="399"/>
                      </a:lnTo>
                      <a:lnTo>
                        <a:pt x="58" y="391"/>
                      </a:lnTo>
                      <a:lnTo>
                        <a:pt x="41" y="417"/>
                      </a:lnTo>
                      <a:lnTo>
                        <a:pt x="2" y="435"/>
                      </a:lnTo>
                      <a:lnTo>
                        <a:pt x="0" y="443"/>
                      </a:lnTo>
                      <a:lnTo>
                        <a:pt x="45" y="432"/>
                      </a:lnTo>
                      <a:lnTo>
                        <a:pt x="89" y="397"/>
                      </a:lnTo>
                      <a:lnTo>
                        <a:pt x="180" y="309"/>
                      </a:lnTo>
                      <a:lnTo>
                        <a:pt x="293" y="203"/>
                      </a:lnTo>
                      <a:lnTo>
                        <a:pt x="375" y="135"/>
                      </a:lnTo>
                      <a:lnTo>
                        <a:pt x="436" y="100"/>
                      </a:lnTo>
                      <a:lnTo>
                        <a:pt x="472" y="78"/>
                      </a:lnTo>
                      <a:lnTo>
                        <a:pt x="540" y="47"/>
                      </a:lnTo>
                      <a:lnTo>
                        <a:pt x="602" y="20"/>
                      </a:lnTo>
                      <a:lnTo>
                        <a:pt x="604" y="0"/>
                      </a:lnTo>
                    </a:path>
                  </a:pathLst>
                </a:custGeom>
                <a:solidFill>
                  <a:srgbClr val="DF9F9F"/>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 name="Freeform 64"/>
                <p:cNvSpPr>
                  <a:spLocks/>
                </p:cNvSpPr>
                <p:nvPr/>
              </p:nvSpPr>
              <p:spPr bwMode="auto">
                <a:xfrm>
                  <a:off x="4244" y="2037"/>
                  <a:ext cx="217" cy="245"/>
                </a:xfrm>
                <a:custGeom>
                  <a:avLst/>
                  <a:gdLst>
                    <a:gd name="T0" fmla="*/ 0 w 217"/>
                    <a:gd name="T1" fmla="*/ 93 h 245"/>
                    <a:gd name="T2" fmla="*/ 42 w 217"/>
                    <a:gd name="T3" fmla="*/ 91 h 245"/>
                    <a:gd name="T4" fmla="*/ 82 w 217"/>
                    <a:gd name="T5" fmla="*/ 102 h 245"/>
                    <a:gd name="T6" fmla="*/ 126 w 217"/>
                    <a:gd name="T7" fmla="*/ 133 h 245"/>
                    <a:gd name="T8" fmla="*/ 157 w 217"/>
                    <a:gd name="T9" fmla="*/ 159 h 245"/>
                    <a:gd name="T10" fmla="*/ 177 w 217"/>
                    <a:gd name="T11" fmla="*/ 188 h 245"/>
                    <a:gd name="T12" fmla="*/ 183 w 217"/>
                    <a:gd name="T13" fmla="*/ 212 h 245"/>
                    <a:gd name="T14" fmla="*/ 185 w 217"/>
                    <a:gd name="T15" fmla="*/ 230 h 245"/>
                    <a:gd name="T16" fmla="*/ 195 w 217"/>
                    <a:gd name="T17" fmla="*/ 244 h 245"/>
                    <a:gd name="T18" fmla="*/ 207 w 217"/>
                    <a:gd name="T19" fmla="*/ 207 h 245"/>
                    <a:gd name="T20" fmla="*/ 207 w 217"/>
                    <a:gd name="T21" fmla="*/ 168 h 245"/>
                    <a:gd name="T22" fmla="*/ 216 w 217"/>
                    <a:gd name="T23" fmla="*/ 134 h 245"/>
                    <a:gd name="T24" fmla="*/ 212 w 217"/>
                    <a:gd name="T25" fmla="*/ 110 h 245"/>
                    <a:gd name="T26" fmla="*/ 197 w 217"/>
                    <a:gd name="T27" fmla="*/ 79 h 245"/>
                    <a:gd name="T28" fmla="*/ 177 w 217"/>
                    <a:gd name="T29" fmla="*/ 37 h 245"/>
                    <a:gd name="T30" fmla="*/ 159 w 217"/>
                    <a:gd name="T31" fmla="*/ 0 h 245"/>
                    <a:gd name="T32" fmla="*/ 133 w 217"/>
                    <a:gd name="T33" fmla="*/ 11 h 245"/>
                    <a:gd name="T34" fmla="*/ 101 w 217"/>
                    <a:gd name="T35" fmla="*/ 34 h 245"/>
                    <a:gd name="T36" fmla="*/ 53 w 217"/>
                    <a:gd name="T37" fmla="*/ 65 h 245"/>
                    <a:gd name="T38" fmla="*/ 0 w 217"/>
                    <a:gd name="T39" fmla="*/ 93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7" h="245">
                      <a:moveTo>
                        <a:pt x="0" y="93"/>
                      </a:moveTo>
                      <a:lnTo>
                        <a:pt x="42" y="91"/>
                      </a:lnTo>
                      <a:lnTo>
                        <a:pt x="82" y="102"/>
                      </a:lnTo>
                      <a:lnTo>
                        <a:pt x="126" y="133"/>
                      </a:lnTo>
                      <a:lnTo>
                        <a:pt x="157" y="159"/>
                      </a:lnTo>
                      <a:lnTo>
                        <a:pt x="177" y="188"/>
                      </a:lnTo>
                      <a:lnTo>
                        <a:pt x="183" y="212"/>
                      </a:lnTo>
                      <a:lnTo>
                        <a:pt x="185" y="230"/>
                      </a:lnTo>
                      <a:lnTo>
                        <a:pt x="195" y="244"/>
                      </a:lnTo>
                      <a:lnTo>
                        <a:pt x="207" y="207"/>
                      </a:lnTo>
                      <a:lnTo>
                        <a:pt x="207" y="168"/>
                      </a:lnTo>
                      <a:lnTo>
                        <a:pt x="216" y="134"/>
                      </a:lnTo>
                      <a:lnTo>
                        <a:pt x="212" y="110"/>
                      </a:lnTo>
                      <a:lnTo>
                        <a:pt x="197" y="79"/>
                      </a:lnTo>
                      <a:lnTo>
                        <a:pt x="177" y="37"/>
                      </a:lnTo>
                      <a:lnTo>
                        <a:pt x="159" y="0"/>
                      </a:lnTo>
                      <a:lnTo>
                        <a:pt x="133" y="11"/>
                      </a:lnTo>
                      <a:lnTo>
                        <a:pt x="101" y="34"/>
                      </a:lnTo>
                      <a:lnTo>
                        <a:pt x="53" y="65"/>
                      </a:lnTo>
                      <a:lnTo>
                        <a:pt x="0" y="93"/>
                      </a:lnTo>
                    </a:path>
                  </a:pathLst>
                </a:custGeom>
                <a:solidFill>
                  <a:srgbClr val="DF9F9F"/>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 name="Freeform 65"/>
                <p:cNvSpPr>
                  <a:spLocks/>
                </p:cNvSpPr>
                <p:nvPr/>
              </p:nvSpPr>
              <p:spPr bwMode="auto">
                <a:xfrm>
                  <a:off x="4158" y="2695"/>
                  <a:ext cx="538" cy="467"/>
                </a:xfrm>
                <a:custGeom>
                  <a:avLst/>
                  <a:gdLst>
                    <a:gd name="T0" fmla="*/ 513 w 538"/>
                    <a:gd name="T1" fmla="*/ 0 h 467"/>
                    <a:gd name="T2" fmla="*/ 450 w 538"/>
                    <a:gd name="T3" fmla="*/ 38 h 467"/>
                    <a:gd name="T4" fmla="*/ 348 w 538"/>
                    <a:gd name="T5" fmla="*/ 104 h 467"/>
                    <a:gd name="T6" fmla="*/ 294 w 538"/>
                    <a:gd name="T7" fmla="*/ 151 h 467"/>
                    <a:gd name="T8" fmla="*/ 239 w 538"/>
                    <a:gd name="T9" fmla="*/ 217 h 467"/>
                    <a:gd name="T10" fmla="*/ 141 w 538"/>
                    <a:gd name="T11" fmla="*/ 332 h 467"/>
                    <a:gd name="T12" fmla="*/ 84 w 538"/>
                    <a:gd name="T13" fmla="*/ 388 h 467"/>
                    <a:gd name="T14" fmla="*/ 43 w 538"/>
                    <a:gd name="T15" fmla="*/ 411 h 467"/>
                    <a:gd name="T16" fmla="*/ 0 w 538"/>
                    <a:gd name="T17" fmla="*/ 466 h 467"/>
                    <a:gd name="T18" fmla="*/ 63 w 538"/>
                    <a:gd name="T19" fmla="*/ 445 h 467"/>
                    <a:gd name="T20" fmla="*/ 102 w 538"/>
                    <a:gd name="T21" fmla="*/ 418 h 467"/>
                    <a:gd name="T22" fmla="*/ 144 w 538"/>
                    <a:gd name="T23" fmla="*/ 362 h 467"/>
                    <a:gd name="T24" fmla="*/ 240 w 538"/>
                    <a:gd name="T25" fmla="*/ 244 h 467"/>
                    <a:gd name="T26" fmla="*/ 294 w 538"/>
                    <a:gd name="T27" fmla="*/ 185 h 467"/>
                    <a:gd name="T28" fmla="*/ 381 w 538"/>
                    <a:gd name="T29" fmla="*/ 115 h 467"/>
                    <a:gd name="T30" fmla="*/ 447 w 538"/>
                    <a:gd name="T31" fmla="*/ 65 h 467"/>
                    <a:gd name="T32" fmla="*/ 515 w 538"/>
                    <a:gd name="T33" fmla="*/ 41 h 467"/>
                    <a:gd name="T34" fmla="*/ 537 w 538"/>
                    <a:gd name="T35" fmla="*/ 45 h 467"/>
                    <a:gd name="T36" fmla="*/ 514 w 538"/>
                    <a:gd name="T37" fmla="*/ 23 h 467"/>
                    <a:gd name="T38" fmla="*/ 513 w 538"/>
                    <a:gd name="T39" fmla="*/ 0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38" h="467">
                      <a:moveTo>
                        <a:pt x="513" y="0"/>
                      </a:moveTo>
                      <a:lnTo>
                        <a:pt x="450" y="38"/>
                      </a:lnTo>
                      <a:lnTo>
                        <a:pt x="348" y="104"/>
                      </a:lnTo>
                      <a:lnTo>
                        <a:pt x="294" y="151"/>
                      </a:lnTo>
                      <a:lnTo>
                        <a:pt x="239" y="217"/>
                      </a:lnTo>
                      <a:lnTo>
                        <a:pt x="141" y="332"/>
                      </a:lnTo>
                      <a:lnTo>
                        <a:pt x="84" y="388"/>
                      </a:lnTo>
                      <a:lnTo>
                        <a:pt x="43" y="411"/>
                      </a:lnTo>
                      <a:lnTo>
                        <a:pt x="0" y="466"/>
                      </a:lnTo>
                      <a:lnTo>
                        <a:pt x="63" y="445"/>
                      </a:lnTo>
                      <a:lnTo>
                        <a:pt x="102" y="418"/>
                      </a:lnTo>
                      <a:lnTo>
                        <a:pt x="144" y="362"/>
                      </a:lnTo>
                      <a:lnTo>
                        <a:pt x="240" y="244"/>
                      </a:lnTo>
                      <a:lnTo>
                        <a:pt x="294" y="185"/>
                      </a:lnTo>
                      <a:lnTo>
                        <a:pt x="381" y="115"/>
                      </a:lnTo>
                      <a:lnTo>
                        <a:pt x="447" y="65"/>
                      </a:lnTo>
                      <a:lnTo>
                        <a:pt x="515" y="41"/>
                      </a:lnTo>
                      <a:lnTo>
                        <a:pt x="537" y="45"/>
                      </a:lnTo>
                      <a:lnTo>
                        <a:pt x="514" y="23"/>
                      </a:lnTo>
                      <a:lnTo>
                        <a:pt x="513" y="0"/>
                      </a:lnTo>
                    </a:path>
                  </a:pathLst>
                </a:custGeom>
                <a:solidFill>
                  <a:srgbClr val="DF9F9F"/>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2" name="Freeform 66"/>
                <p:cNvSpPr>
                  <a:spLocks/>
                </p:cNvSpPr>
                <p:nvPr/>
              </p:nvSpPr>
              <p:spPr bwMode="auto">
                <a:xfrm>
                  <a:off x="4235" y="2124"/>
                  <a:ext cx="321" cy="255"/>
                </a:xfrm>
                <a:custGeom>
                  <a:avLst/>
                  <a:gdLst>
                    <a:gd name="T0" fmla="*/ 0 w 321"/>
                    <a:gd name="T1" fmla="*/ 7 h 255"/>
                    <a:gd name="T2" fmla="*/ 34 w 321"/>
                    <a:gd name="T3" fmla="*/ 0 h 255"/>
                    <a:gd name="T4" fmla="*/ 67 w 321"/>
                    <a:gd name="T5" fmla="*/ 1 h 255"/>
                    <a:gd name="T6" fmla="*/ 107 w 321"/>
                    <a:gd name="T7" fmla="*/ 15 h 255"/>
                    <a:gd name="T8" fmla="*/ 132 w 321"/>
                    <a:gd name="T9" fmla="*/ 32 h 255"/>
                    <a:gd name="T10" fmla="*/ 163 w 321"/>
                    <a:gd name="T11" fmla="*/ 60 h 255"/>
                    <a:gd name="T12" fmla="*/ 190 w 321"/>
                    <a:gd name="T13" fmla="*/ 95 h 255"/>
                    <a:gd name="T14" fmla="*/ 199 w 321"/>
                    <a:gd name="T15" fmla="*/ 129 h 255"/>
                    <a:gd name="T16" fmla="*/ 196 w 321"/>
                    <a:gd name="T17" fmla="*/ 161 h 255"/>
                    <a:gd name="T18" fmla="*/ 216 w 321"/>
                    <a:gd name="T19" fmla="*/ 175 h 255"/>
                    <a:gd name="T20" fmla="*/ 239 w 321"/>
                    <a:gd name="T21" fmla="*/ 199 h 255"/>
                    <a:gd name="T22" fmla="*/ 269 w 321"/>
                    <a:gd name="T23" fmla="*/ 222 h 255"/>
                    <a:gd name="T24" fmla="*/ 298 w 321"/>
                    <a:gd name="T25" fmla="*/ 240 h 255"/>
                    <a:gd name="T26" fmla="*/ 320 w 321"/>
                    <a:gd name="T27" fmla="*/ 254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1" h="255">
                      <a:moveTo>
                        <a:pt x="0" y="7"/>
                      </a:moveTo>
                      <a:lnTo>
                        <a:pt x="34" y="0"/>
                      </a:lnTo>
                      <a:lnTo>
                        <a:pt x="67" y="1"/>
                      </a:lnTo>
                      <a:lnTo>
                        <a:pt x="107" y="15"/>
                      </a:lnTo>
                      <a:lnTo>
                        <a:pt x="132" y="32"/>
                      </a:lnTo>
                      <a:lnTo>
                        <a:pt x="163" y="60"/>
                      </a:lnTo>
                      <a:lnTo>
                        <a:pt x="190" y="95"/>
                      </a:lnTo>
                      <a:lnTo>
                        <a:pt x="199" y="129"/>
                      </a:lnTo>
                      <a:lnTo>
                        <a:pt x="196" y="161"/>
                      </a:lnTo>
                      <a:lnTo>
                        <a:pt x="216" y="175"/>
                      </a:lnTo>
                      <a:lnTo>
                        <a:pt x="239" y="199"/>
                      </a:lnTo>
                      <a:lnTo>
                        <a:pt x="269" y="222"/>
                      </a:lnTo>
                      <a:lnTo>
                        <a:pt x="298" y="240"/>
                      </a:lnTo>
                      <a:lnTo>
                        <a:pt x="320" y="254"/>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3" name="Freeform 67"/>
                <p:cNvSpPr>
                  <a:spLocks/>
                </p:cNvSpPr>
                <p:nvPr/>
              </p:nvSpPr>
              <p:spPr bwMode="auto">
                <a:xfrm>
                  <a:off x="3956" y="2282"/>
                  <a:ext cx="471" cy="320"/>
                </a:xfrm>
                <a:custGeom>
                  <a:avLst/>
                  <a:gdLst>
                    <a:gd name="T0" fmla="*/ 470 w 471"/>
                    <a:gd name="T1" fmla="*/ 0 h 320"/>
                    <a:gd name="T2" fmla="*/ 413 w 471"/>
                    <a:gd name="T3" fmla="*/ 28 h 320"/>
                    <a:gd name="T4" fmla="*/ 261 w 471"/>
                    <a:gd name="T5" fmla="*/ 75 h 320"/>
                    <a:gd name="T6" fmla="*/ 190 w 471"/>
                    <a:gd name="T7" fmla="*/ 118 h 320"/>
                    <a:gd name="T8" fmla="*/ 142 w 471"/>
                    <a:gd name="T9" fmla="*/ 158 h 320"/>
                    <a:gd name="T10" fmla="*/ 85 w 471"/>
                    <a:gd name="T11" fmla="*/ 221 h 320"/>
                    <a:gd name="T12" fmla="*/ 30 w 471"/>
                    <a:gd name="T13" fmla="*/ 289 h 320"/>
                    <a:gd name="T14" fmla="*/ 0 w 471"/>
                    <a:gd name="T15" fmla="*/ 319 h 3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1" h="320">
                      <a:moveTo>
                        <a:pt x="470" y="0"/>
                      </a:moveTo>
                      <a:lnTo>
                        <a:pt x="413" y="28"/>
                      </a:lnTo>
                      <a:lnTo>
                        <a:pt x="261" y="75"/>
                      </a:lnTo>
                      <a:lnTo>
                        <a:pt x="190" y="118"/>
                      </a:lnTo>
                      <a:lnTo>
                        <a:pt x="142" y="158"/>
                      </a:lnTo>
                      <a:lnTo>
                        <a:pt x="85" y="221"/>
                      </a:lnTo>
                      <a:lnTo>
                        <a:pt x="30" y="289"/>
                      </a:lnTo>
                      <a:lnTo>
                        <a:pt x="0" y="319"/>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4" name="Freeform 68"/>
                <p:cNvSpPr>
                  <a:spLocks/>
                </p:cNvSpPr>
                <p:nvPr/>
              </p:nvSpPr>
              <p:spPr bwMode="auto">
                <a:xfrm>
                  <a:off x="4028" y="2553"/>
                  <a:ext cx="531" cy="372"/>
                </a:xfrm>
                <a:custGeom>
                  <a:avLst/>
                  <a:gdLst>
                    <a:gd name="T0" fmla="*/ 530 w 531"/>
                    <a:gd name="T1" fmla="*/ 0 h 372"/>
                    <a:gd name="T2" fmla="*/ 459 w 531"/>
                    <a:gd name="T3" fmla="*/ 25 h 372"/>
                    <a:gd name="T4" fmla="*/ 380 w 531"/>
                    <a:gd name="T5" fmla="*/ 65 h 372"/>
                    <a:gd name="T6" fmla="*/ 325 w 531"/>
                    <a:gd name="T7" fmla="*/ 97 h 372"/>
                    <a:gd name="T8" fmla="*/ 267 w 531"/>
                    <a:gd name="T9" fmla="*/ 141 h 372"/>
                    <a:gd name="T10" fmla="*/ 213 w 531"/>
                    <a:gd name="T11" fmla="*/ 187 h 372"/>
                    <a:gd name="T12" fmla="*/ 135 w 531"/>
                    <a:gd name="T13" fmla="*/ 251 h 372"/>
                    <a:gd name="T14" fmla="*/ 60 w 531"/>
                    <a:gd name="T15" fmla="*/ 325 h 372"/>
                    <a:gd name="T16" fmla="*/ 0 w 531"/>
                    <a:gd name="T17" fmla="*/ 371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1" h="372">
                      <a:moveTo>
                        <a:pt x="530" y="0"/>
                      </a:moveTo>
                      <a:lnTo>
                        <a:pt x="459" y="25"/>
                      </a:lnTo>
                      <a:lnTo>
                        <a:pt x="380" y="65"/>
                      </a:lnTo>
                      <a:lnTo>
                        <a:pt x="325" y="97"/>
                      </a:lnTo>
                      <a:lnTo>
                        <a:pt x="267" y="141"/>
                      </a:lnTo>
                      <a:lnTo>
                        <a:pt x="213" y="187"/>
                      </a:lnTo>
                      <a:lnTo>
                        <a:pt x="135" y="251"/>
                      </a:lnTo>
                      <a:lnTo>
                        <a:pt x="60" y="325"/>
                      </a:lnTo>
                      <a:lnTo>
                        <a:pt x="0" y="371"/>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 name="Freeform 69"/>
                <p:cNvSpPr>
                  <a:spLocks/>
                </p:cNvSpPr>
                <p:nvPr/>
              </p:nvSpPr>
              <p:spPr bwMode="auto">
                <a:xfrm>
                  <a:off x="4206" y="2735"/>
                  <a:ext cx="498" cy="392"/>
                </a:xfrm>
                <a:custGeom>
                  <a:avLst/>
                  <a:gdLst>
                    <a:gd name="T0" fmla="*/ 497 w 498"/>
                    <a:gd name="T1" fmla="*/ 10 h 392"/>
                    <a:gd name="T2" fmla="*/ 472 w 498"/>
                    <a:gd name="T3" fmla="*/ 0 h 392"/>
                    <a:gd name="T4" fmla="*/ 440 w 498"/>
                    <a:gd name="T5" fmla="*/ 3 h 392"/>
                    <a:gd name="T6" fmla="*/ 404 w 498"/>
                    <a:gd name="T7" fmla="*/ 22 h 392"/>
                    <a:gd name="T8" fmla="*/ 341 w 498"/>
                    <a:gd name="T9" fmla="*/ 62 h 392"/>
                    <a:gd name="T10" fmla="*/ 284 w 498"/>
                    <a:gd name="T11" fmla="*/ 100 h 392"/>
                    <a:gd name="T12" fmla="*/ 236 w 498"/>
                    <a:gd name="T13" fmla="*/ 135 h 392"/>
                    <a:gd name="T14" fmla="*/ 135 w 498"/>
                    <a:gd name="T15" fmla="*/ 259 h 392"/>
                    <a:gd name="T16" fmla="*/ 70 w 498"/>
                    <a:gd name="T17" fmla="*/ 328 h 392"/>
                    <a:gd name="T18" fmla="*/ 35 w 498"/>
                    <a:gd name="T19" fmla="*/ 373 h 392"/>
                    <a:gd name="T20" fmla="*/ 0 w 498"/>
                    <a:gd name="T21" fmla="*/ 391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98" h="392">
                      <a:moveTo>
                        <a:pt x="497" y="10"/>
                      </a:moveTo>
                      <a:lnTo>
                        <a:pt x="472" y="0"/>
                      </a:lnTo>
                      <a:lnTo>
                        <a:pt x="440" y="3"/>
                      </a:lnTo>
                      <a:lnTo>
                        <a:pt x="404" y="22"/>
                      </a:lnTo>
                      <a:lnTo>
                        <a:pt x="341" y="62"/>
                      </a:lnTo>
                      <a:lnTo>
                        <a:pt x="284" y="100"/>
                      </a:lnTo>
                      <a:lnTo>
                        <a:pt x="236" y="135"/>
                      </a:lnTo>
                      <a:lnTo>
                        <a:pt x="135" y="259"/>
                      </a:lnTo>
                      <a:lnTo>
                        <a:pt x="70" y="328"/>
                      </a:lnTo>
                      <a:lnTo>
                        <a:pt x="35" y="373"/>
                      </a:lnTo>
                      <a:lnTo>
                        <a:pt x="0" y="391"/>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grpSp>
    </p:spTree>
    <p:extLst>
      <p:ext uri="{BB962C8B-B14F-4D97-AF65-F5344CB8AC3E}">
        <p14:creationId xmlns:p14="http://schemas.microsoft.com/office/powerpoint/2010/main" val="18590635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Binomial Distribution Solution</a:t>
            </a:r>
          </a:p>
        </p:txBody>
      </p:sp>
      <p:sp>
        <p:nvSpPr>
          <p:cNvPr id="3" name="Content Placeholder 2"/>
          <p:cNvSpPr>
            <a:spLocks noGrp="1"/>
          </p:cNvSpPr>
          <p:nvPr>
            <p:ph idx="1"/>
          </p:nvPr>
        </p:nvSpPr>
        <p:spPr/>
        <p:txBody>
          <a:bodyPr/>
          <a:lstStyle/>
          <a:p>
            <a:pPr>
              <a:lnSpc>
                <a:spcPct val="80000"/>
              </a:lnSpc>
              <a:spcBef>
                <a:spcPct val="35000"/>
              </a:spcBef>
              <a:buNone/>
              <a:tabLst>
                <a:tab pos="2746375" algn="l"/>
              </a:tabLst>
            </a:pPr>
            <a:r>
              <a:rPr lang="en-US" i="1" dirty="0"/>
              <a:t>n</a:t>
            </a:r>
            <a:r>
              <a:rPr lang="en-US" dirty="0"/>
              <a:t> = 12, </a:t>
            </a:r>
            <a:r>
              <a:rPr lang="en-US" i="1" dirty="0"/>
              <a:t>p</a:t>
            </a:r>
            <a:r>
              <a:rPr lang="en-US" dirty="0"/>
              <a:t> = .20</a:t>
            </a:r>
          </a:p>
          <a:p>
            <a:pPr marL="971550" lvl="1" indent="-514350">
              <a:lnSpc>
                <a:spcPct val="80000"/>
              </a:lnSpc>
              <a:spcBef>
                <a:spcPct val="35000"/>
              </a:spcBef>
              <a:buFont typeface="+mj-lt"/>
              <a:buAutoNum type="alphaUcPeriod"/>
              <a:tabLst>
                <a:tab pos="2746375" algn="l"/>
              </a:tabLst>
            </a:pPr>
            <a:r>
              <a:rPr lang="en-US" i="1" dirty="0"/>
              <a:t>p</a:t>
            </a:r>
            <a:r>
              <a:rPr lang="en-US" dirty="0"/>
              <a:t>(0) = .0687            </a:t>
            </a:r>
          </a:p>
          <a:p>
            <a:pPr marL="971550" lvl="1" indent="-514350">
              <a:lnSpc>
                <a:spcPct val="80000"/>
              </a:lnSpc>
              <a:spcBef>
                <a:spcPct val="35000"/>
              </a:spcBef>
              <a:buFont typeface="+mj-lt"/>
              <a:buAutoNum type="alphaUcPeriod"/>
              <a:tabLst>
                <a:tab pos="2746375" algn="l"/>
              </a:tabLst>
            </a:pPr>
            <a:r>
              <a:rPr lang="en-US" i="1" dirty="0"/>
              <a:t>p</a:t>
            </a:r>
            <a:r>
              <a:rPr lang="en-US" dirty="0"/>
              <a:t>(2) = .2835</a:t>
            </a:r>
          </a:p>
          <a:p>
            <a:pPr marL="971550" lvl="1" indent="-514350">
              <a:lnSpc>
                <a:spcPct val="80000"/>
              </a:lnSpc>
              <a:spcBef>
                <a:spcPct val="35000"/>
              </a:spcBef>
              <a:buFont typeface="+mj-lt"/>
              <a:buAutoNum type="alphaUcPeriod"/>
              <a:tabLst>
                <a:tab pos="2746375" algn="l"/>
              </a:tabLst>
            </a:pPr>
            <a:r>
              <a:rPr lang="en-US" i="1" dirty="0"/>
              <a:t>p</a:t>
            </a:r>
            <a:r>
              <a:rPr lang="en-US" dirty="0"/>
              <a:t>(at most 2)	= </a:t>
            </a:r>
            <a:r>
              <a:rPr lang="en-US" i="1" dirty="0"/>
              <a:t>p</a:t>
            </a:r>
            <a:r>
              <a:rPr lang="en-US" dirty="0"/>
              <a:t>(0) + </a:t>
            </a:r>
            <a:r>
              <a:rPr lang="en-US" i="1" dirty="0"/>
              <a:t>p</a:t>
            </a:r>
            <a:r>
              <a:rPr lang="en-US" dirty="0"/>
              <a:t>(1) + </a:t>
            </a:r>
            <a:r>
              <a:rPr lang="en-US" i="1" dirty="0"/>
              <a:t>p</a:t>
            </a:r>
            <a:r>
              <a:rPr lang="en-US" dirty="0"/>
              <a:t>(2)</a:t>
            </a:r>
            <a:br>
              <a:rPr lang="en-US" dirty="0"/>
            </a:br>
            <a:r>
              <a:rPr lang="en-US" dirty="0"/>
              <a:t>	= .0687 + .2062 + .2835</a:t>
            </a:r>
            <a:br>
              <a:rPr lang="en-US" dirty="0"/>
            </a:br>
            <a:r>
              <a:rPr lang="en-US" dirty="0"/>
              <a:t>	= .5584</a:t>
            </a:r>
          </a:p>
          <a:p>
            <a:pPr marL="971550" lvl="1" indent="-514350">
              <a:lnSpc>
                <a:spcPct val="80000"/>
              </a:lnSpc>
              <a:spcBef>
                <a:spcPct val="35000"/>
              </a:spcBef>
              <a:buFont typeface="+mj-lt"/>
              <a:buAutoNum type="alphaUcPeriod"/>
              <a:tabLst>
                <a:tab pos="2746375" algn="l"/>
              </a:tabLst>
            </a:pPr>
            <a:r>
              <a:rPr lang="en-US" i="1" dirty="0"/>
              <a:t>p</a:t>
            </a:r>
            <a:r>
              <a:rPr lang="en-US" dirty="0"/>
              <a:t>(at least 2)	= </a:t>
            </a:r>
            <a:r>
              <a:rPr lang="en-US" i="1" dirty="0"/>
              <a:t>p</a:t>
            </a:r>
            <a:r>
              <a:rPr lang="en-US" dirty="0"/>
              <a:t>(2) + </a:t>
            </a:r>
            <a:r>
              <a:rPr lang="en-US" i="1" dirty="0"/>
              <a:t>p</a:t>
            </a:r>
            <a:r>
              <a:rPr lang="en-US" dirty="0"/>
              <a:t>(3)...+ </a:t>
            </a:r>
            <a:r>
              <a:rPr lang="en-US" i="1" dirty="0"/>
              <a:t>p</a:t>
            </a:r>
            <a:r>
              <a:rPr lang="en-US" dirty="0"/>
              <a:t>(12)</a:t>
            </a:r>
            <a:br>
              <a:rPr lang="en-US" dirty="0"/>
            </a:br>
            <a:r>
              <a:rPr lang="en-US" dirty="0"/>
              <a:t>	= 1 –  [</a:t>
            </a:r>
            <a:r>
              <a:rPr lang="en-US" i="1" dirty="0"/>
              <a:t>p</a:t>
            </a:r>
            <a:r>
              <a:rPr lang="en-US" dirty="0"/>
              <a:t>(0) + </a:t>
            </a:r>
            <a:r>
              <a:rPr lang="en-US" i="1" dirty="0"/>
              <a:t>p</a:t>
            </a:r>
            <a:r>
              <a:rPr lang="en-US" dirty="0"/>
              <a:t>(1)] </a:t>
            </a:r>
            <a:br>
              <a:rPr lang="en-US" dirty="0"/>
            </a:br>
            <a:r>
              <a:rPr lang="en-US" dirty="0"/>
              <a:t>	= 1 – .0687 – .2062</a:t>
            </a:r>
            <a:br>
              <a:rPr lang="en-US" dirty="0"/>
            </a:br>
            <a:r>
              <a:rPr lang="en-US" dirty="0"/>
              <a:t>	= .7251</a:t>
            </a:r>
          </a:p>
          <a:p>
            <a:endParaRPr lang="en-US" dirty="0"/>
          </a:p>
        </p:txBody>
      </p:sp>
      <p:sp>
        <p:nvSpPr>
          <p:cNvPr id="4" name="Footer Placeholder 3"/>
          <p:cNvSpPr>
            <a:spLocks noGrp="1"/>
          </p:cNvSpPr>
          <p:nvPr>
            <p:ph type="ftr" sz="quarter" idx="11"/>
          </p:nvPr>
        </p:nvSpPr>
        <p:spPr/>
        <p:txBody>
          <a:bodyPr/>
          <a:lstStyle/>
          <a:p>
            <a:r>
              <a:rPr lang="en-US">
                <a:solidFill>
                  <a:prstClr val="black">
                    <a:tint val="75000"/>
                  </a:prstClr>
                </a:solidFill>
              </a:rPr>
              <a:t>Random Graph</a:t>
            </a:r>
          </a:p>
        </p:txBody>
      </p:sp>
      <p:sp>
        <p:nvSpPr>
          <p:cNvPr id="5" name="Slide Number Placeholder 4"/>
          <p:cNvSpPr>
            <a:spLocks noGrp="1"/>
          </p:cNvSpPr>
          <p:nvPr>
            <p:ph type="sldNum" sz="quarter" idx="12"/>
          </p:nvPr>
        </p:nvSpPr>
        <p:spPr/>
        <p:txBody>
          <a:bodyPr/>
          <a:lstStyle/>
          <a:p>
            <a:fld id="{7A40C488-C8CC-47D5-8871-7D5F905AB6AC}" type="slidenum">
              <a:rPr lang="en-US" smtClean="0">
                <a:solidFill>
                  <a:prstClr val="black">
                    <a:tint val="75000"/>
                  </a:prstClr>
                </a:solidFill>
              </a:rPr>
              <a:pPr/>
              <a:t>32</a:t>
            </a:fld>
            <a:endParaRPr lang="en-US">
              <a:solidFill>
                <a:prstClr val="black">
                  <a:tint val="75000"/>
                </a:prstClr>
              </a:solidFill>
            </a:endParaRPr>
          </a:p>
        </p:txBody>
      </p:sp>
    </p:spTree>
    <p:extLst>
      <p:ext uri="{BB962C8B-B14F-4D97-AF65-F5344CB8AC3E}">
        <p14:creationId xmlns:p14="http://schemas.microsoft.com/office/powerpoint/2010/main" val="33121812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a:xfrm>
            <a:off x="838200" y="554037"/>
            <a:ext cx="4837670" cy="527050"/>
          </a:xfrm>
          <a:noFill/>
          <a:ln/>
          <a:extLst>
            <a:ext uri="{91240B29-F687-4F45-9708-019B960494DF}">
              <a14:hiddenLine xmlns:a14="http://schemas.microsoft.com/office/drawing/2010/main" w="12700">
                <a:solidFill>
                  <a:schemeClr val="tx1"/>
                </a:solidFill>
                <a:miter lim="800000"/>
                <a:headEnd/>
                <a:tailEnd/>
              </a14:hiddenLine>
            </a:ext>
          </a:extLst>
        </p:spPr>
        <p:txBody>
          <a:bodyPr vert="horz" lIns="90488" tIns="44450" rIns="90488" bIns="44450" rtlCol="0" anchor="ctr" anchorCtr="1">
            <a:normAutofit fontScale="90000"/>
          </a:bodyPr>
          <a:lstStyle/>
          <a:p>
            <a:r>
              <a:rPr lang="en-US" b="1" dirty="0">
                <a:latin typeface="Arial" panose="020B0604020202020204" pitchFamily="34" charset="0"/>
              </a:rPr>
              <a:t>Poisson Distribution</a:t>
            </a:r>
          </a:p>
        </p:txBody>
      </p:sp>
      <p:sp>
        <p:nvSpPr>
          <p:cNvPr id="62467" name="Rectangle 3"/>
          <p:cNvSpPr>
            <a:spLocks noGrp="1" noChangeArrowheads="1"/>
          </p:cNvSpPr>
          <p:nvPr>
            <p:ph idx="1"/>
          </p:nvPr>
        </p:nvSpPr>
        <p:spPr>
          <a:noFill/>
          <a:ln/>
          <a:extLst>
            <a:ext uri="{91240B29-F687-4F45-9708-019B960494DF}">
              <a14:hiddenLine xmlns:a14="http://schemas.microsoft.com/office/drawing/2010/main" w="12700">
                <a:solidFill>
                  <a:schemeClr val="tx1"/>
                </a:solidFill>
                <a:miter lim="800000"/>
                <a:headEnd/>
                <a:tailEnd/>
              </a14:hiddenLine>
            </a:ext>
          </a:extLst>
        </p:spPr>
        <p:txBody>
          <a:bodyPr vert="horz" lIns="90488" tIns="44450" rIns="90488" bIns="44450" rtlCol="0">
            <a:normAutofit/>
          </a:bodyPr>
          <a:lstStyle/>
          <a:p>
            <a:pPr>
              <a:buClr>
                <a:srgbClr val="0070C0"/>
              </a:buClr>
            </a:pPr>
            <a:r>
              <a:rPr lang="en-US" dirty="0"/>
              <a:t>Number of events that occur in an interval </a:t>
            </a:r>
          </a:p>
          <a:p>
            <a:pPr marL="920750" lvl="1" indent="-342900">
              <a:buClr>
                <a:srgbClr val="0070C0"/>
              </a:buClr>
            </a:pPr>
            <a:r>
              <a:rPr lang="en-US" dirty="0"/>
              <a:t>   events </a:t>
            </a:r>
            <a:r>
              <a:rPr lang="en-US" b="1" dirty="0">
                <a:solidFill>
                  <a:srgbClr val="8E0D30"/>
                </a:solidFill>
              </a:rPr>
              <a:t>per unit</a:t>
            </a:r>
            <a:endParaRPr lang="en-US" dirty="0">
              <a:solidFill>
                <a:srgbClr val="8E0D30"/>
              </a:solidFill>
            </a:endParaRPr>
          </a:p>
          <a:p>
            <a:pPr marL="1655763" lvl="3" indent="-449263">
              <a:buClr>
                <a:srgbClr val="0070C0"/>
              </a:buClr>
            </a:pPr>
            <a:r>
              <a:rPr lang="en-US" sz="2400" dirty="0"/>
              <a:t> Time, Length, Area, Space</a:t>
            </a:r>
          </a:p>
          <a:p>
            <a:pPr>
              <a:spcBef>
                <a:spcPct val="60000"/>
              </a:spcBef>
              <a:buClr>
                <a:srgbClr val="0070C0"/>
              </a:buClr>
            </a:pPr>
            <a:r>
              <a:rPr lang="en-US" dirty="0"/>
              <a:t>Examples</a:t>
            </a:r>
          </a:p>
          <a:p>
            <a:pPr marL="966788" lvl="2" indent="-274638">
              <a:buClr>
                <a:srgbClr val="0070C0"/>
              </a:buClr>
            </a:pPr>
            <a:r>
              <a:rPr lang="en-US" sz="2800" dirty="0"/>
              <a:t> Number of customers arriving in 20 minutes</a:t>
            </a:r>
          </a:p>
          <a:p>
            <a:pPr marL="966788" lvl="2" indent="-274638">
              <a:buClr>
                <a:srgbClr val="0070C0"/>
              </a:buClr>
            </a:pPr>
            <a:r>
              <a:rPr lang="en-US" sz="2800" dirty="0"/>
              <a:t> Number of strikes per year in the India.</a:t>
            </a:r>
          </a:p>
          <a:p>
            <a:pPr marL="966788" lvl="2" indent="-274638">
              <a:buClr>
                <a:srgbClr val="0070C0"/>
              </a:buClr>
            </a:pPr>
            <a:r>
              <a:rPr lang="en-US" sz="2800" dirty="0"/>
              <a:t> Number of defects per lot (group) of DVD’s</a:t>
            </a:r>
          </a:p>
        </p:txBody>
      </p:sp>
      <p:sp>
        <p:nvSpPr>
          <p:cNvPr id="2" name="Footer Placeholder 1"/>
          <p:cNvSpPr>
            <a:spLocks noGrp="1"/>
          </p:cNvSpPr>
          <p:nvPr>
            <p:ph type="ftr" sz="quarter" idx="11"/>
          </p:nvPr>
        </p:nvSpPr>
        <p:spPr/>
        <p:txBody>
          <a:bodyPr/>
          <a:lstStyle/>
          <a:p>
            <a:r>
              <a:rPr lang="en-US"/>
              <a:t>Random Graph</a:t>
            </a:r>
          </a:p>
        </p:txBody>
      </p:sp>
      <p:sp>
        <p:nvSpPr>
          <p:cNvPr id="3" name="Slide Number Placeholder 2"/>
          <p:cNvSpPr>
            <a:spLocks noGrp="1"/>
          </p:cNvSpPr>
          <p:nvPr>
            <p:ph type="sldNum" sz="quarter" idx="12"/>
          </p:nvPr>
        </p:nvSpPr>
        <p:spPr/>
        <p:txBody>
          <a:bodyPr/>
          <a:lstStyle/>
          <a:p>
            <a:fld id="{5F799E93-25A9-45CA-8FEE-05B28F2C019A}" type="slidenum">
              <a:rPr lang="en-US" smtClean="0"/>
              <a:t>33</a:t>
            </a:fld>
            <a:endParaRPr lang="en-US"/>
          </a:p>
        </p:txBody>
      </p:sp>
    </p:spTree>
    <p:extLst>
      <p:ext uri="{BB962C8B-B14F-4D97-AF65-F5344CB8AC3E}">
        <p14:creationId xmlns:p14="http://schemas.microsoft.com/office/powerpoint/2010/main" val="40197514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a:xfrm>
            <a:off x="838200" y="554037"/>
            <a:ext cx="8256373" cy="527050"/>
          </a:xfrm>
          <a:noFill/>
          <a:ln/>
          <a:extLst>
            <a:ext uri="{91240B29-F687-4F45-9708-019B960494DF}">
              <a14:hiddenLine xmlns:a14="http://schemas.microsoft.com/office/drawing/2010/main" w="12700">
                <a:solidFill>
                  <a:schemeClr val="tx1"/>
                </a:solidFill>
                <a:miter lim="800000"/>
                <a:headEnd/>
                <a:tailEnd/>
              </a14:hiddenLine>
            </a:ext>
          </a:extLst>
        </p:spPr>
        <p:txBody>
          <a:bodyPr vert="horz" lIns="90488" tIns="44450" rIns="90488" bIns="44450" rtlCol="0" anchor="ctr" anchorCtr="1">
            <a:normAutofit fontScale="90000"/>
          </a:bodyPr>
          <a:lstStyle/>
          <a:p>
            <a:r>
              <a:rPr lang="en-US" b="1" dirty="0"/>
              <a:t>Characteristics of a Poisson Random Variable</a:t>
            </a:r>
          </a:p>
        </p:txBody>
      </p:sp>
      <p:sp>
        <p:nvSpPr>
          <p:cNvPr id="64515" name="Rectangle 3"/>
          <p:cNvSpPr>
            <a:spLocks noGrp="1" noChangeArrowheads="1"/>
          </p:cNvSpPr>
          <p:nvPr>
            <p:ph idx="1"/>
          </p:nvPr>
        </p:nvSpPr>
        <p:spPr>
          <a:xfrm>
            <a:off x="838200" y="1270000"/>
            <a:ext cx="7772400" cy="4906963"/>
          </a:xfrm>
          <a:noFill/>
          <a:ln/>
          <a:extLst>
            <a:ext uri="{91240B29-F687-4F45-9708-019B960494DF}">
              <a14:hiddenLine xmlns:a14="http://schemas.microsoft.com/office/drawing/2010/main" w="12700">
                <a:solidFill>
                  <a:schemeClr val="tx1"/>
                </a:solidFill>
                <a:miter lim="800000"/>
                <a:headEnd/>
                <a:tailEnd/>
              </a14:hiddenLine>
            </a:ext>
          </a:extLst>
        </p:spPr>
        <p:txBody>
          <a:bodyPr vert="horz" lIns="90488" tIns="44450" rIns="90488" bIns="44450" rtlCol="0">
            <a:normAutofit lnSpcReduction="10000"/>
          </a:bodyPr>
          <a:lstStyle/>
          <a:p>
            <a:pPr algn="just">
              <a:buClr>
                <a:srgbClr val="0070C0"/>
              </a:buClr>
            </a:pPr>
            <a:r>
              <a:rPr lang="en-US" dirty="0"/>
              <a:t>Consists of counting number of times an event occurs during a given unit of time or in a given area or volume (any unit of measurement).</a:t>
            </a:r>
          </a:p>
          <a:p>
            <a:pPr algn="just">
              <a:buClr>
                <a:srgbClr val="0070C0"/>
              </a:buClr>
            </a:pPr>
            <a:r>
              <a:rPr lang="en-US" dirty="0"/>
              <a:t>The probability that an event occurs in a given unit of time, area, or volume is the same for all units.</a:t>
            </a:r>
          </a:p>
          <a:p>
            <a:pPr algn="just">
              <a:spcBef>
                <a:spcPct val="26000"/>
              </a:spcBef>
              <a:buClr>
                <a:srgbClr val="0070C0"/>
              </a:buClr>
            </a:pPr>
            <a:r>
              <a:rPr lang="en-US" dirty="0"/>
              <a:t>The number of events that occur in one unit of time, area, or volume is independent of the number that occur in any other mutually exclusive unit.</a:t>
            </a:r>
          </a:p>
          <a:p>
            <a:pPr algn="just">
              <a:spcBef>
                <a:spcPct val="26000"/>
              </a:spcBef>
              <a:buClr>
                <a:srgbClr val="0070C0"/>
              </a:buClr>
            </a:pPr>
            <a:r>
              <a:rPr lang="en-US" dirty="0"/>
              <a:t>The mean number of events in each unit is denoted by </a:t>
            </a:r>
            <a:r>
              <a:rPr lang="en-US" i="1" dirty="0">
                <a:latin typeface="Symbol" panose="05050102010706020507" pitchFamily="18" charset="2"/>
                <a:sym typeface="Symbol" panose="05050102010706020507" pitchFamily="18" charset="2"/>
              </a:rPr>
              <a:t></a:t>
            </a:r>
          </a:p>
        </p:txBody>
      </p:sp>
      <p:sp>
        <p:nvSpPr>
          <p:cNvPr id="2" name="Footer Placeholder 1"/>
          <p:cNvSpPr>
            <a:spLocks noGrp="1"/>
          </p:cNvSpPr>
          <p:nvPr>
            <p:ph type="ftr" sz="quarter" idx="11"/>
          </p:nvPr>
        </p:nvSpPr>
        <p:spPr/>
        <p:txBody>
          <a:bodyPr/>
          <a:lstStyle/>
          <a:p>
            <a:r>
              <a:rPr lang="en-US"/>
              <a:t>Random Graph</a:t>
            </a:r>
          </a:p>
        </p:txBody>
      </p:sp>
      <p:sp>
        <p:nvSpPr>
          <p:cNvPr id="3" name="Slide Number Placeholder 2"/>
          <p:cNvSpPr>
            <a:spLocks noGrp="1"/>
          </p:cNvSpPr>
          <p:nvPr>
            <p:ph type="sldNum" sz="quarter" idx="12"/>
          </p:nvPr>
        </p:nvSpPr>
        <p:spPr/>
        <p:txBody>
          <a:bodyPr/>
          <a:lstStyle/>
          <a:p>
            <a:fld id="{C20A8213-A523-44DB-BAF5-E3C64FC7F29C}" type="slidenum">
              <a:rPr lang="en-US" smtClean="0"/>
              <a:pPr/>
              <a:t>34</a:t>
            </a:fld>
            <a:endParaRPr lang="en-US"/>
          </a:p>
        </p:txBody>
      </p:sp>
    </p:spTree>
    <p:extLst>
      <p:ext uri="{BB962C8B-B14F-4D97-AF65-F5344CB8AC3E}">
        <p14:creationId xmlns:p14="http://schemas.microsoft.com/office/powerpoint/2010/main" val="390115658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ChangeArrowheads="1"/>
          </p:cNvSpPr>
          <p:nvPr>
            <p:ph type="title"/>
          </p:nvPr>
        </p:nvSpPr>
        <p:spPr>
          <a:xfrm>
            <a:off x="838200" y="554037"/>
            <a:ext cx="7772400" cy="527050"/>
          </a:xfrm>
          <a:noFill/>
          <a:ln/>
          <a:extLst>
            <a:ext uri="{91240B29-F687-4F45-9708-019B960494DF}">
              <a14:hiddenLine xmlns:a14="http://schemas.microsoft.com/office/drawing/2010/main" w="12700">
                <a:solidFill>
                  <a:schemeClr val="tx1"/>
                </a:solidFill>
                <a:miter lim="800000"/>
                <a:headEnd/>
                <a:tailEnd/>
              </a14:hiddenLine>
            </a:ext>
          </a:extLst>
        </p:spPr>
        <p:txBody>
          <a:bodyPr vert="horz" lIns="90488" tIns="44450" rIns="90488" bIns="44450" rtlCol="0" anchor="ctr" anchorCtr="1">
            <a:normAutofit fontScale="90000"/>
          </a:bodyPr>
          <a:lstStyle/>
          <a:p>
            <a:r>
              <a:rPr lang="en-US" b="1" dirty="0"/>
              <a:t>Poisson Probability Distribution Function</a:t>
            </a:r>
          </a:p>
        </p:txBody>
      </p:sp>
      <p:sp>
        <p:nvSpPr>
          <p:cNvPr id="2" name="Footer Placeholder 1"/>
          <p:cNvSpPr>
            <a:spLocks noGrp="1"/>
          </p:cNvSpPr>
          <p:nvPr>
            <p:ph type="ftr" sz="quarter" idx="11"/>
          </p:nvPr>
        </p:nvSpPr>
        <p:spPr/>
        <p:txBody>
          <a:bodyPr/>
          <a:lstStyle/>
          <a:p>
            <a:r>
              <a:rPr lang="en-US"/>
              <a:t>Random Graph</a:t>
            </a:r>
          </a:p>
        </p:txBody>
      </p:sp>
      <p:sp>
        <p:nvSpPr>
          <p:cNvPr id="3" name="Slide Number Placeholder 2"/>
          <p:cNvSpPr>
            <a:spLocks noGrp="1"/>
          </p:cNvSpPr>
          <p:nvPr>
            <p:ph type="sldNum" sz="quarter" idx="12"/>
          </p:nvPr>
        </p:nvSpPr>
        <p:spPr/>
        <p:txBody>
          <a:bodyPr/>
          <a:lstStyle/>
          <a:p>
            <a:fld id="{5F799E93-25A9-45CA-8FEE-05B28F2C019A}" type="slidenum">
              <a:rPr lang="en-US" smtClean="0"/>
              <a:t>35</a:t>
            </a:fld>
            <a:endParaRPr lang="en-US"/>
          </a:p>
        </p:txBody>
      </p:sp>
      <p:sp>
        <p:nvSpPr>
          <p:cNvPr id="66563" name="Rectangle 3"/>
          <p:cNvSpPr>
            <a:spLocks noChangeArrowheads="1"/>
          </p:cNvSpPr>
          <p:nvPr/>
        </p:nvSpPr>
        <p:spPr bwMode="auto">
          <a:xfrm>
            <a:off x="2514601" y="3124200"/>
            <a:ext cx="7764463" cy="312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lstStyle>
            <a:lvl1pPr defTabSz="514350" eaLnBrk="0" hangingPunct="0">
              <a:spcBef>
                <a:spcPct val="0"/>
              </a:spcBef>
              <a:defRPr sz="2400">
                <a:solidFill>
                  <a:schemeClr val="tx1"/>
                </a:solidFill>
                <a:latin typeface="Times New Roman" panose="02020603050405020304" pitchFamily="18" charset="0"/>
              </a:defRPr>
            </a:lvl1pPr>
            <a:lvl2pPr marL="971550" indent="-285750" defTabSz="514350" eaLnBrk="0" hangingPunct="0">
              <a:spcBef>
                <a:spcPct val="0"/>
              </a:spcBef>
              <a:defRPr sz="2400">
                <a:solidFill>
                  <a:schemeClr val="tx1"/>
                </a:solidFill>
                <a:latin typeface="Times New Roman" panose="02020603050405020304" pitchFamily="18" charset="0"/>
              </a:defRPr>
            </a:lvl2pPr>
            <a:lvl3pPr marL="1314450" indent="-228600" defTabSz="514350" eaLnBrk="0" hangingPunct="0">
              <a:spcBef>
                <a:spcPct val="0"/>
              </a:spcBef>
              <a:defRPr sz="2400">
                <a:solidFill>
                  <a:schemeClr val="tx1"/>
                </a:solidFill>
                <a:latin typeface="Times New Roman" panose="02020603050405020304" pitchFamily="18" charset="0"/>
              </a:defRPr>
            </a:lvl3pPr>
            <a:lvl4pPr marL="1657350" indent="-228600" defTabSz="514350" eaLnBrk="0" hangingPunct="0">
              <a:spcBef>
                <a:spcPct val="0"/>
              </a:spcBef>
              <a:defRPr sz="2400">
                <a:solidFill>
                  <a:schemeClr val="tx1"/>
                </a:solidFill>
                <a:latin typeface="Times New Roman" panose="02020603050405020304" pitchFamily="18" charset="0"/>
              </a:defRPr>
            </a:lvl4pPr>
            <a:lvl5pPr marL="2057400" indent="-228600" defTabSz="514350" eaLnBrk="0" hangingPunct="0">
              <a:spcBef>
                <a:spcPct val="0"/>
              </a:spcBef>
              <a:defRPr sz="2400">
                <a:solidFill>
                  <a:schemeClr val="tx1"/>
                </a:solidFill>
                <a:latin typeface="Times New Roman" panose="02020603050405020304" pitchFamily="18" charset="0"/>
              </a:defRPr>
            </a:lvl5pPr>
            <a:lvl6pPr marL="2514600" indent="-228600" defTabSz="51435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51435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51435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51435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20000"/>
              </a:spcBef>
            </a:pPr>
            <a:r>
              <a:rPr lang="en-US" sz="2800" i="1" dirty="0">
                <a:latin typeface="Symbol" panose="05050102010706020507" pitchFamily="18" charset="2"/>
              </a:rPr>
              <a:t>			</a:t>
            </a:r>
            <a:r>
              <a:rPr lang="en-US" sz="2800" dirty="0">
                <a:latin typeface="Symbol" panose="05050102010706020507" pitchFamily="18" charset="2"/>
              </a:rPr>
              <a:t></a:t>
            </a:r>
            <a:r>
              <a:rPr lang="en-US" sz="2800" i="1" dirty="0">
                <a:latin typeface="Symbol" panose="05050102010706020507" pitchFamily="18" charset="2"/>
              </a:rPr>
              <a:t></a:t>
            </a:r>
          </a:p>
          <a:p>
            <a:pPr>
              <a:spcBef>
                <a:spcPct val="20000"/>
              </a:spcBef>
            </a:pPr>
            <a:r>
              <a:rPr lang="en-US" sz="2800" i="1" dirty="0">
                <a:latin typeface="Symbol" panose="05050102010706020507" pitchFamily="18" charset="2"/>
              </a:rPr>
              <a:t>			</a:t>
            </a:r>
            <a:r>
              <a:rPr lang="en-US" sz="2800" baseline="30000" dirty="0">
                <a:latin typeface="Symbol" panose="05050102010706020507" pitchFamily="18" charset="2"/>
              </a:rPr>
              <a:t></a:t>
            </a:r>
            <a:r>
              <a:rPr lang="en-US" sz="2800" i="1" dirty="0">
                <a:latin typeface="Symbol" panose="05050102010706020507" pitchFamily="18" charset="2"/>
              </a:rPr>
              <a:t></a:t>
            </a:r>
            <a:r>
              <a:rPr lang="en-US" sz="2800" dirty="0">
                <a:latin typeface="Symbol" panose="05050102010706020507" pitchFamily="18" charset="2"/>
              </a:rPr>
              <a:t></a:t>
            </a:r>
            <a:r>
              <a:rPr lang="en-US" sz="2800" i="1" dirty="0">
                <a:latin typeface="Symbol" panose="05050102010706020507" pitchFamily="18" charset="2"/>
              </a:rPr>
              <a:t></a:t>
            </a:r>
            <a:endParaRPr lang="en-US" sz="2800" dirty="0">
              <a:latin typeface="Symbol" panose="05050102010706020507" pitchFamily="18" charset="2"/>
            </a:endParaRPr>
          </a:p>
          <a:p>
            <a:pPr>
              <a:spcBef>
                <a:spcPct val="20000"/>
              </a:spcBef>
            </a:pPr>
            <a:r>
              <a:rPr lang="en-US" sz="2800" i="1" dirty="0"/>
              <a:t>p</a:t>
            </a:r>
            <a:r>
              <a:rPr lang="en-US" sz="2800" dirty="0"/>
              <a:t>(</a:t>
            </a:r>
            <a:r>
              <a:rPr lang="en-US" sz="2800" i="1" dirty="0"/>
              <a:t>x</a:t>
            </a:r>
            <a:r>
              <a:rPr lang="en-US" sz="2800" dirty="0"/>
              <a:t>) =  Probability of </a:t>
            </a:r>
            <a:r>
              <a:rPr lang="en-US" sz="2800" i="1" dirty="0"/>
              <a:t>x </a:t>
            </a:r>
            <a:r>
              <a:rPr lang="en-US" sz="2800" dirty="0"/>
              <a:t>given </a:t>
            </a:r>
            <a:r>
              <a:rPr lang="en-US" sz="2800" dirty="0">
                <a:latin typeface="Symbol" panose="05050102010706020507" pitchFamily="18" charset="2"/>
              </a:rPr>
              <a:t></a:t>
            </a:r>
            <a:endParaRPr lang="en-US" sz="2800" i="1" dirty="0"/>
          </a:p>
          <a:p>
            <a:pPr>
              <a:spcBef>
                <a:spcPct val="20000"/>
              </a:spcBef>
            </a:pPr>
            <a:r>
              <a:rPr lang="en-US" sz="2800" dirty="0">
                <a:latin typeface="Symbol" panose="05050102010706020507" pitchFamily="18" charset="2"/>
              </a:rPr>
              <a:t></a:t>
            </a:r>
            <a:r>
              <a:rPr lang="en-US" sz="2800" dirty="0"/>
              <a:t>	=	Mean (expected) number of events in unit </a:t>
            </a:r>
          </a:p>
          <a:p>
            <a:pPr>
              <a:spcBef>
                <a:spcPct val="20000"/>
              </a:spcBef>
            </a:pPr>
            <a:r>
              <a:rPr lang="en-US" sz="2800" i="1" dirty="0"/>
              <a:t>e</a:t>
            </a:r>
            <a:r>
              <a:rPr lang="en-US" sz="2800" dirty="0"/>
              <a:t>	=	2.71828 . . . (base of natural logarithm)</a:t>
            </a:r>
          </a:p>
          <a:p>
            <a:pPr>
              <a:spcBef>
                <a:spcPct val="20000"/>
              </a:spcBef>
            </a:pPr>
            <a:r>
              <a:rPr lang="en-US" sz="2800" i="1" dirty="0"/>
              <a:t>x</a:t>
            </a:r>
            <a:r>
              <a:rPr lang="en-US" sz="2800" dirty="0"/>
              <a:t>	=	Number of events </a:t>
            </a:r>
            <a:r>
              <a:rPr lang="en-US" sz="2800" b="1" dirty="0">
                <a:solidFill>
                  <a:srgbClr val="8E0D30"/>
                </a:solidFill>
              </a:rPr>
              <a:t>per unit</a:t>
            </a:r>
          </a:p>
        </p:txBody>
      </p:sp>
      <p:grpSp>
        <p:nvGrpSpPr>
          <p:cNvPr id="66579" name="Group 19"/>
          <p:cNvGrpSpPr>
            <a:grpSpLocks/>
          </p:cNvGrpSpPr>
          <p:nvPr/>
        </p:nvGrpSpPr>
        <p:grpSpPr bwMode="auto">
          <a:xfrm>
            <a:off x="3476626" y="1752600"/>
            <a:ext cx="2459038" cy="1271588"/>
            <a:chOff x="1705" y="1360"/>
            <a:chExt cx="1549" cy="801"/>
          </a:xfrm>
        </p:grpSpPr>
        <p:sp>
          <p:nvSpPr>
            <p:cNvPr id="66564" name="Line 4"/>
            <p:cNvSpPr>
              <a:spLocks noChangeShapeType="1"/>
            </p:cNvSpPr>
            <p:nvPr/>
          </p:nvSpPr>
          <p:spPr bwMode="auto">
            <a:xfrm>
              <a:off x="2575" y="1793"/>
              <a:ext cx="643"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6565" name="Rectangle 5"/>
            <p:cNvSpPr>
              <a:spLocks noChangeArrowheads="1"/>
            </p:cNvSpPr>
            <p:nvPr/>
          </p:nvSpPr>
          <p:spPr bwMode="auto">
            <a:xfrm>
              <a:off x="1705" y="1601"/>
              <a:ext cx="248" cy="3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spcBef>
                  <a:spcPct val="0"/>
                </a:spcBef>
              </a:pPr>
              <a:r>
                <a:rPr lang="en-US" sz="3200" i="1"/>
                <a:t>p</a:t>
              </a:r>
            </a:p>
          </p:txBody>
        </p:sp>
        <p:sp>
          <p:nvSpPr>
            <p:cNvPr id="66566" name="Rectangle 6"/>
            <p:cNvSpPr>
              <a:spLocks noChangeArrowheads="1"/>
            </p:cNvSpPr>
            <p:nvPr/>
          </p:nvSpPr>
          <p:spPr bwMode="auto">
            <a:xfrm>
              <a:off x="1997" y="1601"/>
              <a:ext cx="227" cy="3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spcBef>
                  <a:spcPct val="0"/>
                </a:spcBef>
              </a:pPr>
              <a:r>
                <a:rPr lang="en-US" sz="3200" i="1"/>
                <a:t>x</a:t>
              </a:r>
            </a:p>
          </p:txBody>
        </p:sp>
        <p:sp>
          <p:nvSpPr>
            <p:cNvPr id="66567" name="Rectangle 7"/>
            <p:cNvSpPr>
              <a:spLocks noChangeArrowheads="1"/>
            </p:cNvSpPr>
            <p:nvPr/>
          </p:nvSpPr>
          <p:spPr bwMode="auto">
            <a:xfrm>
              <a:off x="2735" y="1794"/>
              <a:ext cx="227" cy="3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spcBef>
                  <a:spcPct val="0"/>
                </a:spcBef>
              </a:pPr>
              <a:r>
                <a:rPr lang="en-US" sz="3200" i="1"/>
                <a:t>x</a:t>
              </a:r>
            </a:p>
          </p:txBody>
        </p:sp>
        <p:sp>
          <p:nvSpPr>
            <p:cNvPr id="66568" name="Rectangle 8"/>
            <p:cNvSpPr>
              <a:spLocks noChangeArrowheads="1"/>
            </p:cNvSpPr>
            <p:nvPr/>
          </p:nvSpPr>
          <p:spPr bwMode="auto">
            <a:xfrm>
              <a:off x="1885" y="1601"/>
              <a:ext cx="194" cy="3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spcBef>
                  <a:spcPct val="0"/>
                </a:spcBef>
              </a:pPr>
              <a:r>
                <a:rPr lang="en-US" sz="3200"/>
                <a:t>(</a:t>
              </a:r>
            </a:p>
          </p:txBody>
        </p:sp>
        <p:sp>
          <p:nvSpPr>
            <p:cNvPr id="66569" name="Rectangle 9"/>
            <p:cNvSpPr>
              <a:spLocks noChangeArrowheads="1"/>
            </p:cNvSpPr>
            <p:nvPr/>
          </p:nvSpPr>
          <p:spPr bwMode="auto">
            <a:xfrm>
              <a:off x="2152" y="1601"/>
              <a:ext cx="194" cy="3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spcBef>
                  <a:spcPct val="0"/>
                </a:spcBef>
              </a:pPr>
              <a:r>
                <a:rPr lang="en-US" sz="3200"/>
                <a:t>)</a:t>
              </a:r>
            </a:p>
          </p:txBody>
        </p:sp>
        <p:sp>
          <p:nvSpPr>
            <p:cNvPr id="66570" name="Rectangle 10"/>
            <p:cNvSpPr>
              <a:spLocks noChangeArrowheads="1"/>
            </p:cNvSpPr>
            <p:nvPr/>
          </p:nvSpPr>
          <p:spPr bwMode="auto">
            <a:xfrm>
              <a:off x="2887" y="1794"/>
              <a:ext cx="199" cy="3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spcBef>
                  <a:spcPct val="0"/>
                </a:spcBef>
              </a:pPr>
              <a:r>
                <a:rPr lang="en-US" sz="3200"/>
                <a:t>!</a:t>
              </a:r>
            </a:p>
          </p:txBody>
        </p:sp>
        <p:sp>
          <p:nvSpPr>
            <p:cNvPr id="66571" name="Rectangle 11"/>
            <p:cNvSpPr>
              <a:spLocks noChangeArrowheads="1"/>
            </p:cNvSpPr>
            <p:nvPr/>
          </p:nvSpPr>
          <p:spPr bwMode="auto">
            <a:xfrm>
              <a:off x="2299" y="1601"/>
              <a:ext cx="257" cy="3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spcBef>
                  <a:spcPct val="0"/>
                </a:spcBef>
              </a:pPr>
              <a:r>
                <a:rPr lang="en-US" sz="3200">
                  <a:latin typeface="Symbol" panose="05050102010706020507" pitchFamily="18" charset="2"/>
                </a:rPr>
                <a:t></a:t>
              </a:r>
            </a:p>
          </p:txBody>
        </p:sp>
        <p:grpSp>
          <p:nvGrpSpPr>
            <p:cNvPr id="66574" name="Group 14"/>
            <p:cNvGrpSpPr>
              <a:grpSpLocks/>
            </p:cNvGrpSpPr>
            <p:nvPr/>
          </p:nvGrpSpPr>
          <p:grpSpPr bwMode="auto">
            <a:xfrm>
              <a:off x="2591" y="1360"/>
              <a:ext cx="324" cy="410"/>
              <a:chOff x="2591" y="1360"/>
              <a:chExt cx="324" cy="410"/>
            </a:xfrm>
          </p:grpSpPr>
          <p:sp>
            <p:nvSpPr>
              <p:cNvPr id="66572" name="Rectangle 12"/>
              <p:cNvSpPr>
                <a:spLocks noChangeArrowheads="1"/>
              </p:cNvSpPr>
              <p:nvPr/>
            </p:nvSpPr>
            <p:spPr bwMode="auto">
              <a:xfrm>
                <a:off x="2723" y="1360"/>
                <a:ext cx="192" cy="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spcBef>
                    <a:spcPct val="0"/>
                  </a:spcBef>
                </a:pPr>
                <a:r>
                  <a:rPr lang="en-US" sz="2200" i="1"/>
                  <a:t>x</a:t>
                </a:r>
              </a:p>
            </p:txBody>
          </p:sp>
          <p:sp>
            <p:nvSpPr>
              <p:cNvPr id="66573" name="Rectangle 13"/>
              <p:cNvSpPr>
                <a:spLocks noChangeArrowheads="1"/>
              </p:cNvSpPr>
              <p:nvPr/>
            </p:nvSpPr>
            <p:spPr bwMode="auto">
              <a:xfrm>
                <a:off x="2591" y="1403"/>
                <a:ext cx="257" cy="3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spcBef>
                    <a:spcPct val="0"/>
                  </a:spcBef>
                </a:pPr>
                <a:r>
                  <a:rPr lang="en-US" sz="3200">
                    <a:latin typeface="Symbol" panose="05050102010706020507" pitchFamily="18" charset="2"/>
                  </a:rPr>
                  <a:t></a:t>
                </a:r>
              </a:p>
            </p:txBody>
          </p:sp>
        </p:grpSp>
        <p:grpSp>
          <p:nvGrpSpPr>
            <p:cNvPr id="66578" name="Group 18"/>
            <p:cNvGrpSpPr>
              <a:grpSpLocks/>
            </p:cNvGrpSpPr>
            <p:nvPr/>
          </p:nvGrpSpPr>
          <p:grpSpPr bwMode="auto">
            <a:xfrm>
              <a:off x="2822" y="1360"/>
              <a:ext cx="432" cy="410"/>
              <a:chOff x="2822" y="1360"/>
              <a:chExt cx="432" cy="410"/>
            </a:xfrm>
          </p:grpSpPr>
          <p:sp>
            <p:nvSpPr>
              <p:cNvPr id="66575" name="Rectangle 15"/>
              <p:cNvSpPr>
                <a:spLocks noChangeArrowheads="1"/>
              </p:cNvSpPr>
              <p:nvPr/>
            </p:nvSpPr>
            <p:spPr bwMode="auto">
              <a:xfrm>
                <a:off x="3040" y="1360"/>
                <a:ext cx="213" cy="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spcBef>
                    <a:spcPct val="0"/>
                  </a:spcBef>
                </a:pPr>
                <a:r>
                  <a:rPr lang="en-US" sz="2200">
                    <a:latin typeface="Symbol" panose="05050102010706020507" pitchFamily="18" charset="2"/>
                  </a:rPr>
                  <a:t></a:t>
                </a:r>
              </a:p>
            </p:txBody>
          </p:sp>
          <p:sp>
            <p:nvSpPr>
              <p:cNvPr id="66576" name="Rectangle 16"/>
              <p:cNvSpPr>
                <a:spLocks noChangeArrowheads="1"/>
              </p:cNvSpPr>
              <p:nvPr/>
            </p:nvSpPr>
            <p:spPr bwMode="auto">
              <a:xfrm>
                <a:off x="2822" y="1403"/>
                <a:ext cx="238" cy="3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spcBef>
                    <a:spcPct val="0"/>
                  </a:spcBef>
                </a:pPr>
                <a:r>
                  <a:rPr lang="en-US" sz="3200" i="1"/>
                  <a:t>e</a:t>
                </a:r>
              </a:p>
            </p:txBody>
          </p:sp>
          <p:sp>
            <p:nvSpPr>
              <p:cNvPr id="66577" name="Rectangle 17"/>
              <p:cNvSpPr>
                <a:spLocks noChangeArrowheads="1"/>
              </p:cNvSpPr>
              <p:nvPr/>
            </p:nvSpPr>
            <p:spPr bwMode="auto">
              <a:xfrm>
                <a:off x="2969" y="1360"/>
                <a:ext cx="285" cy="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spcBef>
                    <a:spcPct val="0"/>
                  </a:spcBef>
                </a:pPr>
                <a:r>
                  <a:rPr lang="en-US" sz="2200"/>
                  <a:t>–  </a:t>
                </a:r>
              </a:p>
            </p:txBody>
          </p:sp>
        </p:grpSp>
      </p:grpSp>
      <p:sp>
        <p:nvSpPr>
          <p:cNvPr id="66580" name="Rectangle 20"/>
          <p:cNvSpPr>
            <a:spLocks noChangeArrowheads="1"/>
          </p:cNvSpPr>
          <p:nvPr/>
        </p:nvSpPr>
        <p:spPr bwMode="auto">
          <a:xfrm>
            <a:off x="6477001" y="2147888"/>
            <a:ext cx="2824163"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800"/>
              <a:t>(</a:t>
            </a:r>
            <a:r>
              <a:rPr lang="en-US" sz="2800" i="1"/>
              <a:t>x </a:t>
            </a:r>
            <a:r>
              <a:rPr lang="en-US" sz="2800"/>
              <a:t>= 0, 1, 2, 3, . . .)</a:t>
            </a:r>
          </a:p>
        </p:txBody>
      </p:sp>
    </p:spTree>
    <p:extLst>
      <p:ext uri="{BB962C8B-B14F-4D97-AF65-F5344CB8AC3E}">
        <p14:creationId xmlns:p14="http://schemas.microsoft.com/office/powerpoint/2010/main" val="182527916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a:xfrm>
            <a:off x="838200" y="554037"/>
            <a:ext cx="5579076" cy="527050"/>
          </a:xfrm>
          <a:noFill/>
          <a:ln/>
          <a:extLst>
            <a:ext uri="{91240B29-F687-4F45-9708-019B960494DF}">
              <a14:hiddenLine xmlns:a14="http://schemas.microsoft.com/office/drawing/2010/main" w="12700">
                <a:solidFill>
                  <a:schemeClr val="tx1"/>
                </a:solidFill>
                <a:miter lim="800000"/>
                <a:headEnd/>
                <a:tailEnd/>
              </a14:hiddenLine>
            </a:ext>
          </a:extLst>
        </p:spPr>
        <p:txBody>
          <a:bodyPr vert="horz" lIns="90488" tIns="44450" rIns="90488" bIns="44450" rtlCol="0" anchor="ctr" anchorCtr="1">
            <a:normAutofit fontScale="90000"/>
          </a:bodyPr>
          <a:lstStyle/>
          <a:p>
            <a:r>
              <a:rPr lang="en-US" b="1" dirty="0"/>
              <a:t>Poisson Distribution Example</a:t>
            </a:r>
          </a:p>
        </p:txBody>
      </p:sp>
      <p:sp>
        <p:nvSpPr>
          <p:cNvPr id="70659" name="Rectangle 3"/>
          <p:cNvSpPr>
            <a:spLocks noGrp="1" noChangeArrowheads="1"/>
          </p:cNvSpPr>
          <p:nvPr>
            <p:ph idx="1"/>
          </p:nvPr>
        </p:nvSpPr>
        <p:spPr>
          <a:xfrm>
            <a:off x="838200" y="1270000"/>
            <a:ext cx="5760308" cy="4906963"/>
          </a:xfrm>
          <a:noFill/>
          <a:ln/>
          <a:extLst>
            <a:ext uri="{91240B29-F687-4F45-9708-019B960494DF}">
              <a14:hiddenLine xmlns:a14="http://schemas.microsoft.com/office/drawing/2010/main" w="12700">
                <a:solidFill>
                  <a:schemeClr val="tx1"/>
                </a:solidFill>
                <a:miter lim="800000"/>
                <a:headEnd/>
                <a:tailEnd/>
              </a14:hiddenLine>
            </a:ext>
          </a:extLst>
        </p:spPr>
        <p:txBody>
          <a:bodyPr vert="horz" lIns="90488" tIns="44450" rIns="90488" bIns="44450" rtlCol="0">
            <a:normAutofit/>
          </a:bodyPr>
          <a:lstStyle/>
          <a:p>
            <a:r>
              <a:rPr lang="en-US" dirty="0"/>
              <a:t>Customers arrive at a rate of </a:t>
            </a:r>
            <a:r>
              <a:rPr lang="en-US" dirty="0">
                <a:solidFill>
                  <a:srgbClr val="8E0D30"/>
                </a:solidFill>
              </a:rPr>
              <a:t>72</a:t>
            </a:r>
            <a:r>
              <a:rPr lang="en-US" dirty="0"/>
              <a:t> per hour.  What is the probability of </a:t>
            </a:r>
            <a:r>
              <a:rPr lang="en-US" dirty="0">
                <a:solidFill>
                  <a:srgbClr val="8E0D30"/>
                </a:solidFill>
              </a:rPr>
              <a:t>4</a:t>
            </a:r>
            <a:r>
              <a:rPr lang="en-US" dirty="0"/>
              <a:t> customers arriving in </a:t>
            </a:r>
            <a:r>
              <a:rPr lang="en-US" dirty="0">
                <a:solidFill>
                  <a:srgbClr val="8E0D30"/>
                </a:solidFill>
              </a:rPr>
              <a:t>3</a:t>
            </a:r>
            <a:r>
              <a:rPr lang="en-US" dirty="0"/>
              <a:t> minutes?</a:t>
            </a:r>
          </a:p>
        </p:txBody>
      </p:sp>
      <p:sp>
        <p:nvSpPr>
          <p:cNvPr id="2" name="Footer Placeholder 1"/>
          <p:cNvSpPr>
            <a:spLocks noGrp="1"/>
          </p:cNvSpPr>
          <p:nvPr>
            <p:ph type="ftr" sz="quarter" idx="11"/>
          </p:nvPr>
        </p:nvSpPr>
        <p:spPr/>
        <p:txBody>
          <a:bodyPr/>
          <a:lstStyle/>
          <a:p>
            <a:r>
              <a:rPr lang="en-US"/>
              <a:t>Random Graph</a:t>
            </a:r>
          </a:p>
        </p:txBody>
      </p:sp>
      <p:sp>
        <p:nvSpPr>
          <p:cNvPr id="3" name="Slide Number Placeholder 2"/>
          <p:cNvSpPr>
            <a:spLocks noGrp="1"/>
          </p:cNvSpPr>
          <p:nvPr>
            <p:ph type="sldNum" sz="quarter" idx="12"/>
          </p:nvPr>
        </p:nvSpPr>
        <p:spPr/>
        <p:txBody>
          <a:bodyPr/>
          <a:lstStyle/>
          <a:p>
            <a:fld id="{7231ECA5-AC29-4277-B3E7-BCC83EF708AF}" type="slidenum">
              <a:rPr lang="en-US" smtClean="0"/>
              <a:pPr/>
              <a:t>36</a:t>
            </a:fld>
            <a:endParaRPr lang="en-US"/>
          </a:p>
        </p:txBody>
      </p:sp>
      <p:pic>
        <p:nvPicPr>
          <p:cNvPr id="70660" name="Picture 4"/>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03237" y="1357442"/>
            <a:ext cx="3479800" cy="4056063"/>
          </a:xfrm>
          <a:prstGeom prst="rect">
            <a:avLst/>
          </a:prstGeom>
          <a:noFill/>
          <a:ln>
            <a:noFill/>
          </a:ln>
          <a:effectLst>
            <a:outerShdw dist="17961" dir="135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pic>
      <p:sp>
        <p:nvSpPr>
          <p:cNvPr id="70661" name="Rectangle 5"/>
          <p:cNvSpPr>
            <a:spLocks noChangeArrowheads="1"/>
          </p:cNvSpPr>
          <p:nvPr/>
        </p:nvSpPr>
        <p:spPr bwMode="auto">
          <a:xfrm>
            <a:off x="9085264" y="4479925"/>
            <a:ext cx="1195387"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eaLnBrk="0" hangingPunct="0">
              <a:spcBef>
                <a:spcPct val="0"/>
              </a:spcBef>
            </a:pPr>
            <a:r>
              <a:rPr lang="en-US" sz="1000">
                <a:solidFill>
                  <a:srgbClr val="B0D460"/>
                </a:solidFill>
              </a:rPr>
              <a:t>© 1995 Corel Corp.</a:t>
            </a:r>
          </a:p>
        </p:txBody>
      </p:sp>
    </p:spTree>
    <p:extLst>
      <p:ext uri="{BB962C8B-B14F-4D97-AF65-F5344CB8AC3E}">
        <p14:creationId xmlns:p14="http://schemas.microsoft.com/office/powerpoint/2010/main" val="343303942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title"/>
          </p:nvPr>
        </p:nvSpPr>
        <p:spPr>
          <a:xfrm>
            <a:off x="838200" y="554037"/>
            <a:ext cx="5463746" cy="527050"/>
          </a:xfrm>
          <a:noFill/>
          <a:ln/>
          <a:extLst>
            <a:ext uri="{91240B29-F687-4F45-9708-019B960494DF}">
              <a14:hiddenLine xmlns:a14="http://schemas.microsoft.com/office/drawing/2010/main" w="12700">
                <a:solidFill>
                  <a:schemeClr val="tx1"/>
                </a:solidFill>
                <a:miter lim="800000"/>
                <a:headEnd/>
                <a:tailEnd/>
              </a14:hiddenLine>
            </a:ext>
          </a:extLst>
        </p:spPr>
        <p:txBody>
          <a:bodyPr vert="horz" lIns="90488" tIns="44450" rIns="90488" bIns="44450" rtlCol="0" anchor="ctr" anchorCtr="1">
            <a:normAutofit fontScale="90000"/>
          </a:bodyPr>
          <a:lstStyle/>
          <a:p>
            <a:r>
              <a:rPr lang="en-US" b="1" dirty="0"/>
              <a:t>Poisson Distribution Solution</a:t>
            </a:r>
          </a:p>
        </p:txBody>
      </p:sp>
      <p:graphicFrame>
        <p:nvGraphicFramePr>
          <p:cNvPr id="72708" name="Object 4">
            <a:hlinkClick r:id="" action="ppaction://ole?verb=0"/>
          </p:cNvPr>
          <p:cNvGraphicFramePr>
            <a:graphicFrameLocks noGrp="1"/>
          </p:cNvGraphicFramePr>
          <p:nvPr>
            <p:ph idx="1"/>
            <p:extLst>
              <p:ext uri="{D42A27DB-BD31-4B8C-83A1-F6EECF244321}">
                <p14:modId xmlns:p14="http://schemas.microsoft.com/office/powerpoint/2010/main" val="2821719140"/>
              </p:ext>
            </p:extLst>
          </p:nvPr>
        </p:nvGraphicFramePr>
        <p:xfrm>
          <a:off x="4456670" y="2404976"/>
          <a:ext cx="3476368" cy="2364731"/>
        </p:xfrm>
        <a:graphic>
          <a:graphicData uri="http://schemas.openxmlformats.org/presentationml/2006/ole">
            <mc:AlternateContent xmlns:mc="http://schemas.openxmlformats.org/markup-compatibility/2006">
              <mc:Choice xmlns:v="urn:schemas-microsoft-com:vml" Requires="v">
                <p:oleObj spid="_x0000_s7255" name="Equation" r:id="rId4" imgW="1600200" imgH="888840" progId="Equation.DSMT4">
                  <p:embed/>
                </p:oleObj>
              </mc:Choice>
              <mc:Fallback>
                <p:oleObj name="Equation" r:id="rId4" imgW="1600200" imgH="888840" progId="Equation.DSMT4">
                  <p:embed/>
                  <p:pic>
                    <p:nvPicPr>
                      <p:cNvPr id="0" name=""/>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56670" y="2404976"/>
                        <a:ext cx="3476368" cy="2364731"/>
                      </a:xfrm>
                      <a:prstGeom prst="rect">
                        <a:avLst/>
                      </a:prstGeom>
                      <a:noFill/>
                      <a:ln>
                        <a:noFill/>
                      </a:ln>
                      <a:effectLst/>
                      <a:extLst/>
                    </p:spPr>
                  </p:pic>
                </p:oleObj>
              </mc:Fallback>
            </mc:AlternateContent>
          </a:graphicData>
        </a:graphic>
      </p:graphicFrame>
      <p:sp>
        <p:nvSpPr>
          <p:cNvPr id="2" name="Footer Placeholder 1"/>
          <p:cNvSpPr>
            <a:spLocks noGrp="1"/>
          </p:cNvSpPr>
          <p:nvPr>
            <p:ph type="ftr" sz="quarter" idx="11"/>
          </p:nvPr>
        </p:nvSpPr>
        <p:spPr/>
        <p:txBody>
          <a:bodyPr/>
          <a:lstStyle/>
          <a:p>
            <a:r>
              <a:rPr lang="en-US"/>
              <a:t>Random Graph</a:t>
            </a:r>
          </a:p>
        </p:txBody>
      </p:sp>
      <p:sp>
        <p:nvSpPr>
          <p:cNvPr id="3" name="Slide Number Placeholder 2"/>
          <p:cNvSpPr>
            <a:spLocks noGrp="1"/>
          </p:cNvSpPr>
          <p:nvPr>
            <p:ph type="sldNum" sz="quarter" idx="12"/>
          </p:nvPr>
        </p:nvSpPr>
        <p:spPr/>
        <p:txBody>
          <a:bodyPr/>
          <a:lstStyle/>
          <a:p>
            <a:fld id="{7231ECA5-AC29-4277-B3E7-BCC83EF708AF}" type="slidenum">
              <a:rPr lang="en-US" smtClean="0"/>
              <a:pPr/>
              <a:t>37</a:t>
            </a:fld>
            <a:endParaRPr lang="en-US"/>
          </a:p>
        </p:txBody>
      </p:sp>
      <p:sp>
        <p:nvSpPr>
          <p:cNvPr id="72707" name="Rectangle 3"/>
          <p:cNvSpPr>
            <a:spLocks noGrp="1" noChangeArrowheads="1"/>
          </p:cNvSpPr>
          <p:nvPr>
            <p:ph type="body" sz="half" idx="4294967295"/>
          </p:nvPr>
        </p:nvSpPr>
        <p:spPr>
          <a:xfrm>
            <a:off x="887412" y="1430767"/>
            <a:ext cx="7723188" cy="686357"/>
          </a:xfrm>
          <a:noFill/>
          <a:ln/>
          <a:extLst>
            <a:ext uri="{91240B29-F687-4F45-9708-019B960494DF}">
              <a14:hiddenLine xmlns:a14="http://schemas.microsoft.com/office/drawing/2010/main" w="12700">
                <a:solidFill>
                  <a:schemeClr val="tx1"/>
                </a:solidFill>
                <a:miter lim="800000"/>
                <a:headEnd/>
                <a:tailEnd/>
              </a14:hiddenLine>
            </a:ext>
          </a:extLst>
        </p:spPr>
        <p:txBody>
          <a:bodyPr vert="horz" lIns="90488" tIns="44450" rIns="90488" bIns="44450" rtlCol="0">
            <a:normAutofit/>
          </a:bodyPr>
          <a:lstStyle/>
          <a:p>
            <a:r>
              <a:rPr lang="en-US" b="1" dirty="0">
                <a:solidFill>
                  <a:srgbClr val="0070C0"/>
                </a:solidFill>
              </a:rPr>
              <a:t>72 Per Hr. = 1.2 Per Min. = 3.6 Per 3 Min. Interval</a:t>
            </a:r>
          </a:p>
        </p:txBody>
      </p:sp>
    </p:spTree>
    <p:extLst>
      <p:ext uri="{BB962C8B-B14F-4D97-AF65-F5344CB8AC3E}">
        <p14:creationId xmlns:p14="http://schemas.microsoft.com/office/powerpoint/2010/main" val="363126048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72708"/>
                                        </p:tgtEl>
                                        <p:attrNameLst>
                                          <p:attrName>style.visibility</p:attrName>
                                        </p:attrNameLst>
                                      </p:cBhvr>
                                      <p:to>
                                        <p:strVal val="visible"/>
                                      </p:to>
                                    </p:set>
                                    <p:animEffect transition="in" filter="wipe(up)">
                                      <p:cBhvr>
                                        <p:cTn id="7" dur="2000"/>
                                        <p:tgtEl>
                                          <p:spTgt spid="727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34421" y="2584320"/>
            <a:ext cx="10606790" cy="712172"/>
          </a:xfrm>
        </p:spPr>
        <p:txBody>
          <a:bodyPr>
            <a:normAutofit fontScale="90000"/>
          </a:bodyPr>
          <a:lstStyle/>
          <a:p>
            <a:r>
              <a:rPr lang="en-US" altLang="en-US" sz="4000" dirty="0">
                <a:ea typeface="ＭＳ Ｐゴシック" pitchFamily="34" charset="-128"/>
              </a:rPr>
              <a:t>Probability Distributions for Continuous Random Variables</a:t>
            </a:r>
          </a:p>
        </p:txBody>
      </p:sp>
      <p:sp>
        <p:nvSpPr>
          <p:cNvPr id="4" name="Footer Placeholder 3"/>
          <p:cNvSpPr>
            <a:spLocks noGrp="1"/>
          </p:cNvSpPr>
          <p:nvPr>
            <p:ph type="ftr" sz="quarter" idx="11"/>
          </p:nvPr>
        </p:nvSpPr>
        <p:spPr/>
        <p:txBody>
          <a:bodyPr/>
          <a:lstStyle/>
          <a:p>
            <a:r>
              <a:rPr lang="en-US">
                <a:solidFill>
                  <a:prstClr val="black">
                    <a:tint val="75000"/>
                  </a:prstClr>
                </a:solidFill>
              </a:rPr>
              <a:t>Random Graph</a:t>
            </a:r>
            <a:endParaRPr lang="en-US" dirty="0">
              <a:solidFill>
                <a:prstClr val="black">
                  <a:tint val="75000"/>
                </a:prstClr>
              </a:solidFill>
            </a:endParaRPr>
          </a:p>
        </p:txBody>
      </p:sp>
      <p:sp>
        <p:nvSpPr>
          <p:cNvPr id="5" name="Slide Number Placeholder 4"/>
          <p:cNvSpPr>
            <a:spLocks noGrp="1"/>
          </p:cNvSpPr>
          <p:nvPr>
            <p:ph type="sldNum" sz="quarter" idx="12"/>
          </p:nvPr>
        </p:nvSpPr>
        <p:spPr/>
        <p:txBody>
          <a:bodyPr/>
          <a:lstStyle/>
          <a:p>
            <a:fld id="{7A40C488-C8CC-47D5-8871-7D5F905AB6AC}" type="slidenum">
              <a:rPr lang="en-US" smtClean="0">
                <a:solidFill>
                  <a:prstClr val="black">
                    <a:tint val="75000"/>
                  </a:prstClr>
                </a:solidFill>
              </a:rPr>
              <a:pPr/>
              <a:t>38</a:t>
            </a:fld>
            <a:endParaRPr lang="en-US">
              <a:solidFill>
                <a:prstClr val="black">
                  <a:tint val="75000"/>
                </a:prstClr>
              </a:solidFill>
            </a:endParaRPr>
          </a:p>
        </p:txBody>
      </p:sp>
    </p:spTree>
    <p:extLst>
      <p:ext uri="{BB962C8B-B14F-4D97-AF65-F5344CB8AC3E}">
        <p14:creationId xmlns:p14="http://schemas.microsoft.com/office/powerpoint/2010/main" val="33147981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Random Graphs </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270000"/>
                <a:ext cx="6880654" cy="4906963"/>
              </a:xfrm>
            </p:spPr>
            <p:txBody>
              <a:bodyPr>
                <a:normAutofit/>
              </a:bodyPr>
              <a:lstStyle/>
              <a:p>
                <a:pPr algn="just"/>
                <a:r>
                  <a:rPr lang="en-US" sz="2400" dirty="0"/>
                  <a:t>A </a:t>
                </a:r>
                <a:r>
                  <a:rPr lang="en-US" sz="2400" i="1" dirty="0"/>
                  <a:t>random graph </a:t>
                </a:r>
                <a:r>
                  <a:rPr lang="en-US" sz="2400" dirty="0"/>
                  <a:t>is a graph where nodes or edges or both are created by some random procedure.</a:t>
                </a:r>
              </a:p>
              <a:p>
                <a:pPr algn="just"/>
                <a:r>
                  <a:rPr lang="en-US" sz="2400" dirty="0"/>
                  <a:t>Fix two (large) numbers </a:t>
                </a:r>
                <a14:m>
                  <m:oMath xmlns:m="http://schemas.openxmlformats.org/officeDocument/2006/math">
                    <m:r>
                      <a:rPr lang="en-US" sz="2400" i="1" dirty="0" smtClean="0">
                        <a:latin typeface="Cambria Math" panose="02040503050406030204" pitchFamily="18" charset="0"/>
                      </a:rPr>
                      <m:t>𝑛</m:t>
                    </m:r>
                  </m:oMath>
                </a14:m>
                <a:r>
                  <a:rPr lang="en-US" sz="2400" i="1" dirty="0"/>
                  <a:t> </a:t>
                </a:r>
                <a:r>
                  <a:rPr lang="en-US" sz="2400" dirty="0"/>
                  <a:t>(number of nodes) and </a:t>
                </a:r>
                <a14:m>
                  <m:oMath xmlns:m="http://schemas.openxmlformats.org/officeDocument/2006/math">
                    <m:r>
                      <a:rPr lang="en-US" sz="2400" i="1" dirty="0" smtClean="0">
                        <a:latin typeface="Cambria Math" panose="02040503050406030204" pitchFamily="18" charset="0"/>
                      </a:rPr>
                      <m:t>𝑚</m:t>
                    </m:r>
                  </m:oMath>
                </a14:m>
                <a:r>
                  <a:rPr lang="en-US" sz="2400" i="1" dirty="0"/>
                  <a:t> </a:t>
                </a:r>
                <a:r>
                  <a:rPr lang="en-US" sz="2400" dirty="0"/>
                  <a:t>(number of edges). Number the nodes </a:t>
                </a:r>
                <a14:m>
                  <m:oMath xmlns:m="http://schemas.openxmlformats.org/officeDocument/2006/math">
                    <m:r>
                      <a:rPr lang="en-US" sz="2400" i="1" dirty="0" smtClean="0">
                        <a:latin typeface="Cambria Math" panose="02040503050406030204" pitchFamily="18" charset="0"/>
                      </a:rPr>
                      <m:t>1, </m:t>
                    </m:r>
                    <m:r>
                      <a:rPr lang="en-US" sz="2400" b="0" i="1" dirty="0" smtClean="0">
                        <a:latin typeface="Cambria Math" panose="02040503050406030204" pitchFamily="18" charset="0"/>
                      </a:rPr>
                      <m:t>…,</m:t>
                    </m:r>
                    <m:r>
                      <a:rPr lang="en-US" sz="2400" i="1" dirty="0">
                        <a:latin typeface="Cambria Math" panose="02040503050406030204" pitchFamily="18" charset="0"/>
                      </a:rPr>
                      <m:t>𝑛</m:t>
                    </m:r>
                  </m:oMath>
                </a14:m>
                <a:r>
                  <a:rPr lang="en-US" sz="2400" dirty="0"/>
                  <a:t>. Draw two nodes at random and join them by an edge. Repeat </a:t>
                </a:r>
                <a14:m>
                  <m:oMath xmlns:m="http://schemas.openxmlformats.org/officeDocument/2006/math">
                    <m:r>
                      <a:rPr lang="en-US" sz="2400" i="1" dirty="0">
                        <a:latin typeface="Cambria Math" panose="02040503050406030204" pitchFamily="18" charset="0"/>
                      </a:rPr>
                      <m:t>𝑚</m:t>
                    </m:r>
                  </m:oMath>
                </a14:m>
                <a:r>
                  <a:rPr lang="en-US" sz="2400" i="1" dirty="0"/>
                  <a:t> </a:t>
                </a:r>
                <a:r>
                  <a:rPr lang="en-US" sz="2400" dirty="0"/>
                  <a:t>times. Denoted </a:t>
                </a:r>
                <a14:m>
                  <m:oMath xmlns:m="http://schemas.openxmlformats.org/officeDocument/2006/math">
                    <m:r>
                      <a:rPr lang="en-US" sz="2400" i="1" dirty="0" smtClean="0">
                        <a:solidFill>
                          <a:srgbClr val="FF0000"/>
                        </a:solidFill>
                        <a:latin typeface="Cambria Math" panose="02040503050406030204" pitchFamily="18" charset="0"/>
                      </a:rPr>
                      <m:t>𝐺</m:t>
                    </m:r>
                    <m:r>
                      <a:rPr lang="en-US" sz="2400" i="1" dirty="0" smtClean="0">
                        <a:solidFill>
                          <a:srgbClr val="FF0000"/>
                        </a:solidFill>
                        <a:latin typeface="Cambria Math" panose="02040503050406030204" pitchFamily="18" charset="0"/>
                      </a:rPr>
                      <m:t>(</m:t>
                    </m:r>
                    <m:r>
                      <a:rPr lang="en-US" sz="2400" b="0" i="1" dirty="0" smtClean="0">
                        <a:solidFill>
                          <a:srgbClr val="FF0000"/>
                        </a:solidFill>
                        <a:latin typeface="Cambria Math" panose="02040503050406030204" pitchFamily="18" charset="0"/>
                      </a:rPr>
                      <m:t>𝑛</m:t>
                    </m:r>
                    <m:r>
                      <a:rPr lang="en-US" sz="2400" b="0" i="1" dirty="0" smtClean="0">
                        <a:solidFill>
                          <a:srgbClr val="FF0000"/>
                        </a:solidFill>
                        <a:latin typeface="Cambria Math" panose="02040503050406030204" pitchFamily="18" charset="0"/>
                      </a:rPr>
                      <m:t>,</m:t>
                    </m:r>
                    <m:r>
                      <a:rPr lang="en-US" sz="2400" b="0" i="1" dirty="0" smtClean="0">
                        <a:solidFill>
                          <a:srgbClr val="FF0000"/>
                        </a:solidFill>
                        <a:latin typeface="Cambria Math" panose="02040503050406030204" pitchFamily="18" charset="0"/>
                      </a:rPr>
                      <m:t>𝑚</m:t>
                    </m:r>
                    <m:r>
                      <a:rPr lang="en-US" sz="2400" i="1" dirty="0" smtClean="0">
                        <a:solidFill>
                          <a:srgbClr val="FF0000"/>
                        </a:solidFill>
                        <a:latin typeface="Cambria Math" panose="02040503050406030204" pitchFamily="18" charset="0"/>
                      </a:rPr>
                      <m:t>)</m:t>
                    </m:r>
                    <m:r>
                      <a:rPr lang="en-US" sz="2400" i="1" dirty="0" smtClean="0">
                        <a:latin typeface="Cambria Math" panose="02040503050406030204" pitchFamily="18" charset="0"/>
                      </a:rPr>
                      <m:t>. </m:t>
                    </m:r>
                  </m:oMath>
                </a14:m>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270000"/>
                <a:ext cx="6880654" cy="4906963"/>
              </a:xfrm>
              <a:blipFill rotWithShape="0">
                <a:blip r:embed="rId2"/>
                <a:stretch>
                  <a:fillRect l="-1241" t="-1739" r="-1418"/>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t>Random Graph</a:t>
            </a:r>
          </a:p>
        </p:txBody>
      </p:sp>
      <p:sp>
        <p:nvSpPr>
          <p:cNvPr id="5" name="Slide Number Placeholder 4"/>
          <p:cNvSpPr>
            <a:spLocks noGrp="1"/>
          </p:cNvSpPr>
          <p:nvPr>
            <p:ph type="sldNum" sz="quarter" idx="12"/>
          </p:nvPr>
        </p:nvSpPr>
        <p:spPr/>
        <p:txBody>
          <a:bodyPr/>
          <a:lstStyle/>
          <a:p>
            <a:fld id="{5F799E93-25A9-45CA-8FEE-05B28F2C019A}" type="slidenum">
              <a:rPr lang="en-US" smtClean="0"/>
              <a:t>39</a:t>
            </a:fld>
            <a:endParaRPr lang="en-US"/>
          </a:p>
        </p:txBody>
      </p:sp>
    </p:spTree>
    <p:extLst>
      <p:ext uri="{BB962C8B-B14F-4D97-AF65-F5344CB8AC3E}">
        <p14:creationId xmlns:p14="http://schemas.microsoft.com/office/powerpoint/2010/main" val="2877221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Node Degree</a:t>
            </a:r>
          </a:p>
        </p:txBody>
      </p:sp>
      <p:sp>
        <p:nvSpPr>
          <p:cNvPr id="3" name="Content Placeholder 2"/>
          <p:cNvSpPr>
            <a:spLocks noGrp="1"/>
          </p:cNvSpPr>
          <p:nvPr>
            <p:ph idx="1"/>
          </p:nvPr>
        </p:nvSpPr>
        <p:spPr>
          <a:xfrm>
            <a:off x="838200" y="1270000"/>
            <a:ext cx="5982730" cy="4906963"/>
          </a:xfrm>
        </p:spPr>
        <p:txBody>
          <a:bodyPr>
            <a:normAutofit/>
          </a:bodyPr>
          <a:lstStyle/>
          <a:p>
            <a:pPr algn="just"/>
            <a:r>
              <a:rPr lang="en-US" dirty="0"/>
              <a:t>The </a:t>
            </a:r>
            <a:r>
              <a:rPr lang="en-US" b="1" dirty="0"/>
              <a:t>node degree </a:t>
            </a:r>
            <a:r>
              <a:rPr lang="en-US" dirty="0"/>
              <a:t>is the number of neighbours of a node. </a:t>
            </a:r>
          </a:p>
          <a:p>
            <a:pPr algn="just"/>
            <a:r>
              <a:rPr lang="en-US" dirty="0"/>
              <a:t>E.g., Degree of A is 2</a:t>
            </a:r>
          </a:p>
        </p:txBody>
      </p:sp>
      <p:pic>
        <p:nvPicPr>
          <p:cNvPr id="6" name="Picture 5"/>
          <p:cNvPicPr>
            <a:picLocks noChangeAspect="1"/>
          </p:cNvPicPr>
          <p:nvPr/>
        </p:nvPicPr>
        <p:blipFill>
          <a:blip r:embed="rId2"/>
          <a:stretch>
            <a:fillRect/>
          </a:stretch>
        </p:blipFill>
        <p:spPr>
          <a:xfrm>
            <a:off x="7055655" y="1415731"/>
            <a:ext cx="3859480" cy="3449782"/>
          </a:xfrm>
          <a:prstGeom prst="rect">
            <a:avLst/>
          </a:prstGeom>
        </p:spPr>
      </p:pic>
      <p:sp>
        <p:nvSpPr>
          <p:cNvPr id="4" name="Footer Placeholder 3"/>
          <p:cNvSpPr>
            <a:spLocks noGrp="1"/>
          </p:cNvSpPr>
          <p:nvPr>
            <p:ph type="ftr" sz="quarter" idx="11"/>
          </p:nvPr>
        </p:nvSpPr>
        <p:spPr/>
        <p:txBody>
          <a:bodyPr/>
          <a:lstStyle/>
          <a:p>
            <a:r>
              <a:rPr lang="en-US">
                <a:solidFill>
                  <a:prstClr val="black">
                    <a:tint val="75000"/>
                  </a:prstClr>
                </a:solidFill>
              </a:rPr>
              <a:t>Random Graph</a:t>
            </a:r>
          </a:p>
        </p:txBody>
      </p:sp>
      <p:sp>
        <p:nvSpPr>
          <p:cNvPr id="5" name="Slide Number Placeholder 4"/>
          <p:cNvSpPr>
            <a:spLocks noGrp="1"/>
          </p:cNvSpPr>
          <p:nvPr>
            <p:ph type="sldNum" sz="quarter" idx="12"/>
          </p:nvPr>
        </p:nvSpPr>
        <p:spPr/>
        <p:txBody>
          <a:bodyPr/>
          <a:lstStyle/>
          <a:p>
            <a:fld id="{7A40C488-C8CC-47D5-8871-7D5F905AB6AC}" type="slidenum">
              <a:rPr lang="en-US" smtClean="0">
                <a:solidFill>
                  <a:prstClr val="black">
                    <a:tint val="75000"/>
                  </a:prstClr>
                </a:solidFill>
              </a:rPr>
              <a:pPr/>
              <a:t>4</a:t>
            </a:fld>
            <a:endParaRPr lang="en-US">
              <a:solidFill>
                <a:prstClr val="black">
                  <a:tint val="75000"/>
                </a:prstClr>
              </a:solidFill>
            </a:endParaRPr>
          </a:p>
        </p:txBody>
      </p:sp>
    </p:spTree>
    <p:extLst>
      <p:ext uri="{BB962C8B-B14F-4D97-AF65-F5344CB8AC3E}">
        <p14:creationId xmlns:p14="http://schemas.microsoft.com/office/powerpoint/2010/main" val="143556258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Erdos-Renyi Random Graph</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270000"/>
                <a:ext cx="7315200" cy="4906963"/>
              </a:xfrm>
            </p:spPr>
            <p:txBody>
              <a:bodyPr>
                <a:normAutofit/>
              </a:bodyPr>
              <a:lstStyle/>
              <a:p>
                <a:pPr algn="just"/>
                <a:r>
                  <a:rPr lang="en-US" sz="2400" dirty="0"/>
                  <a:t>Fix </a:t>
                </a:r>
                <a14:m>
                  <m:oMath xmlns:m="http://schemas.openxmlformats.org/officeDocument/2006/math">
                    <m:r>
                      <a:rPr lang="en-US" sz="2400" i="1" dirty="0">
                        <a:latin typeface="Cambria Math" panose="02040503050406030204" pitchFamily="18" charset="0"/>
                      </a:rPr>
                      <m:t>𝑛</m:t>
                    </m:r>
                  </m:oMath>
                </a14:m>
                <a:r>
                  <a:rPr lang="en-US" sz="2400" i="1" dirty="0"/>
                  <a:t> </a:t>
                </a:r>
                <a:r>
                  <a:rPr lang="en-US" sz="2400" dirty="0"/>
                  <a:t>(number of nodes) and a probability </a:t>
                </a:r>
                <a14:m>
                  <m:oMath xmlns:m="http://schemas.openxmlformats.org/officeDocument/2006/math">
                    <m:r>
                      <a:rPr lang="en-US" sz="2400" i="1" dirty="0">
                        <a:latin typeface="Cambria Math" panose="02040503050406030204" pitchFamily="18" charset="0"/>
                      </a:rPr>
                      <m:t>𝑝</m:t>
                    </m:r>
                  </m:oMath>
                </a14:m>
                <a:r>
                  <a:rPr lang="en-US" sz="2400" dirty="0"/>
                  <a:t>. For each pair of nodes, make a random choice and connect the nodes by an edge with probability </a:t>
                </a:r>
                <a:r>
                  <a:rPr lang="en-US" sz="2400" i="1" dirty="0"/>
                  <a:t>p</a:t>
                </a:r>
                <a:r>
                  <a:rPr lang="en-US" sz="2400" dirty="0"/>
                  <a:t>. (Toss a biased coin, throw dice, get a random number, or use some other random procedure.) Denoted </a:t>
                </a:r>
                <a14:m>
                  <m:oMath xmlns:m="http://schemas.openxmlformats.org/officeDocument/2006/math">
                    <m:r>
                      <a:rPr lang="en-US" sz="2400" i="1" dirty="0">
                        <a:solidFill>
                          <a:srgbClr val="FF0000"/>
                        </a:solidFill>
                        <a:latin typeface="Cambria Math" panose="02040503050406030204" pitchFamily="18" charset="0"/>
                      </a:rPr>
                      <m:t>𝐺</m:t>
                    </m:r>
                    <m:r>
                      <a:rPr lang="en-US" sz="2400" i="1" dirty="0">
                        <a:solidFill>
                          <a:srgbClr val="FF0000"/>
                        </a:solidFill>
                        <a:latin typeface="Cambria Math" panose="02040503050406030204" pitchFamily="18" charset="0"/>
                      </a:rPr>
                      <m:t>(</m:t>
                    </m:r>
                    <m:r>
                      <a:rPr lang="en-US" sz="2400" i="1" dirty="0">
                        <a:solidFill>
                          <a:srgbClr val="FF0000"/>
                        </a:solidFill>
                        <a:latin typeface="Cambria Math" panose="02040503050406030204" pitchFamily="18" charset="0"/>
                      </a:rPr>
                      <m:t>𝑛</m:t>
                    </m:r>
                    <m:r>
                      <a:rPr lang="en-US" sz="2400" i="1" dirty="0">
                        <a:solidFill>
                          <a:srgbClr val="FF0000"/>
                        </a:solidFill>
                        <a:latin typeface="Cambria Math" panose="02040503050406030204" pitchFamily="18" charset="0"/>
                      </a:rPr>
                      <m:t>,</m:t>
                    </m:r>
                    <m:r>
                      <a:rPr lang="en-US" sz="2400" i="1" dirty="0">
                        <a:solidFill>
                          <a:srgbClr val="FF0000"/>
                        </a:solidFill>
                        <a:latin typeface="Cambria Math" panose="02040503050406030204" pitchFamily="18" charset="0"/>
                      </a:rPr>
                      <m:t>𝑝</m:t>
                    </m:r>
                    <m:r>
                      <a:rPr lang="en-US" sz="2400" i="1" dirty="0">
                        <a:solidFill>
                          <a:srgbClr val="FF0000"/>
                        </a:solidFill>
                        <a:latin typeface="Cambria Math" panose="02040503050406030204" pitchFamily="18" charset="0"/>
                      </a:rPr>
                      <m:t>). </m:t>
                    </m:r>
                  </m:oMath>
                </a14:m>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270000"/>
                <a:ext cx="7315200" cy="4906963"/>
              </a:xfrm>
              <a:blipFill rotWithShape="0">
                <a:blip r:embed="rId2"/>
                <a:stretch>
                  <a:fillRect l="-1167" t="-1739" r="-1250"/>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t>Random Graph</a:t>
            </a:r>
          </a:p>
        </p:txBody>
      </p:sp>
      <p:sp>
        <p:nvSpPr>
          <p:cNvPr id="5" name="Slide Number Placeholder 4"/>
          <p:cNvSpPr>
            <a:spLocks noGrp="1"/>
          </p:cNvSpPr>
          <p:nvPr>
            <p:ph type="sldNum" sz="quarter" idx="12"/>
          </p:nvPr>
        </p:nvSpPr>
        <p:spPr/>
        <p:txBody>
          <a:bodyPr/>
          <a:lstStyle/>
          <a:p>
            <a:fld id="{5F799E93-25A9-45CA-8FEE-05B28F2C019A}" type="slidenum">
              <a:rPr lang="en-US" smtClean="0"/>
              <a:t>40</a:t>
            </a:fld>
            <a:endParaRPr lang="en-US"/>
          </a:p>
        </p:txBody>
      </p:sp>
    </p:spTree>
    <p:extLst>
      <p:ext uri="{BB962C8B-B14F-4D97-AF65-F5344CB8AC3E}">
        <p14:creationId xmlns:p14="http://schemas.microsoft.com/office/powerpoint/2010/main" val="225512547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Application of Random Graph</a:t>
            </a:r>
          </a:p>
        </p:txBody>
      </p:sp>
      <p:sp>
        <p:nvSpPr>
          <p:cNvPr id="3" name="Content Placeholder 2"/>
          <p:cNvSpPr>
            <a:spLocks noGrp="1"/>
          </p:cNvSpPr>
          <p:nvPr>
            <p:ph idx="1"/>
          </p:nvPr>
        </p:nvSpPr>
        <p:spPr>
          <a:xfrm>
            <a:off x="838200" y="1270000"/>
            <a:ext cx="7315200" cy="4906963"/>
          </a:xfrm>
        </p:spPr>
        <p:txBody>
          <a:bodyPr>
            <a:normAutofit lnSpcReduction="10000"/>
          </a:bodyPr>
          <a:lstStyle/>
          <a:p>
            <a:pPr algn="just"/>
            <a:r>
              <a:rPr lang="en-US" sz="2400" dirty="0"/>
              <a:t>Graphs are used to describe possible infection routes for an infectious disease. Typically, the graph is not known in detail (and even if it is, it will be different tomorrow), and a suitable random graph may be used as a model.</a:t>
            </a:r>
          </a:p>
          <a:p>
            <a:pPr algn="just"/>
            <a:r>
              <a:rPr lang="en-US" sz="2400" dirty="0"/>
              <a:t>Graphs and random graphs are used to describe the structure of the Internet. (In several different ways) Again a suitable random model may be useful.</a:t>
            </a:r>
          </a:p>
          <a:p>
            <a:pPr algn="just"/>
            <a:r>
              <a:rPr lang="en-US" sz="2400" dirty="0"/>
              <a:t>Graphs are used to describe a lot of things, for example references between scientific papers, collaborations (joint publications) between scientists, interactions between proteins in yeast, telephone calls in a given day, . . . A suitable random model may be useful.</a:t>
            </a:r>
          </a:p>
        </p:txBody>
      </p:sp>
      <p:sp>
        <p:nvSpPr>
          <p:cNvPr id="4" name="Footer Placeholder 3"/>
          <p:cNvSpPr>
            <a:spLocks noGrp="1"/>
          </p:cNvSpPr>
          <p:nvPr>
            <p:ph type="ftr" sz="quarter" idx="11"/>
          </p:nvPr>
        </p:nvSpPr>
        <p:spPr/>
        <p:txBody>
          <a:bodyPr/>
          <a:lstStyle/>
          <a:p>
            <a:r>
              <a:rPr lang="en-US"/>
              <a:t>Random Graph</a:t>
            </a:r>
          </a:p>
        </p:txBody>
      </p:sp>
      <p:sp>
        <p:nvSpPr>
          <p:cNvPr id="5" name="Slide Number Placeholder 4"/>
          <p:cNvSpPr>
            <a:spLocks noGrp="1"/>
          </p:cNvSpPr>
          <p:nvPr>
            <p:ph type="sldNum" sz="quarter" idx="12"/>
          </p:nvPr>
        </p:nvSpPr>
        <p:spPr/>
        <p:txBody>
          <a:bodyPr/>
          <a:lstStyle/>
          <a:p>
            <a:fld id="{5F799E93-25A9-45CA-8FEE-05B28F2C019A}" type="slidenum">
              <a:rPr lang="en-US" smtClean="0"/>
              <a:t>41</a:t>
            </a:fld>
            <a:endParaRPr lang="en-US"/>
          </a:p>
        </p:txBody>
      </p:sp>
    </p:spTree>
    <p:extLst>
      <p:ext uri="{BB962C8B-B14F-4D97-AF65-F5344CB8AC3E}">
        <p14:creationId xmlns:p14="http://schemas.microsoft.com/office/powerpoint/2010/main" val="95674703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Mean degree and degree distribution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270000"/>
                <a:ext cx="6605683" cy="4906963"/>
              </a:xfrm>
            </p:spPr>
            <p:txBody>
              <a:bodyPr>
                <a:normAutofit lnSpcReduction="10000"/>
              </a:bodyPr>
              <a:lstStyle/>
              <a:p>
                <a:pPr algn="just"/>
                <a:r>
                  <a:rPr lang="en-US" sz="2400" dirty="0"/>
                  <a:t>Let a graph G with n nodes and m edges</a:t>
                </a:r>
              </a:p>
              <a:p>
                <a:pPr lvl="1" algn="just"/>
                <a:r>
                  <a:rPr lang="en-US" sz="2200" dirty="0"/>
                  <a:t>The mean degree of a node </a:t>
                </a:r>
                <a14:m>
                  <m:oMath xmlns:m="http://schemas.openxmlformats.org/officeDocument/2006/math">
                    <m:f>
                      <m:fPr>
                        <m:ctrlPr>
                          <a:rPr lang="en-US" sz="2200" i="1">
                            <a:latin typeface="Cambria Math" panose="02040503050406030204" pitchFamily="18" charset="0"/>
                          </a:rPr>
                        </m:ctrlPr>
                      </m:fPr>
                      <m:num>
                        <m:sSub>
                          <m:sSubPr>
                            <m:ctrlPr>
                              <a:rPr lang="en-US" sz="2200" i="1">
                                <a:latin typeface="Cambria Math" panose="02040503050406030204" pitchFamily="18" charset="0"/>
                              </a:rPr>
                            </m:ctrlPr>
                          </m:sSubPr>
                          <m:e>
                            <m:r>
                              <a:rPr lang="en-US" sz="2200" b="0" i="1">
                                <a:latin typeface="Cambria Math" panose="02040503050406030204" pitchFamily="18" charset="0"/>
                              </a:rPr>
                              <m:t>𝑑</m:t>
                            </m:r>
                          </m:e>
                          <m:sub>
                            <m:r>
                              <a:rPr lang="en-US" sz="2200" b="0" i="1">
                                <a:latin typeface="Cambria Math" panose="02040503050406030204" pitchFamily="18" charset="0"/>
                              </a:rPr>
                              <m:t>1</m:t>
                            </m:r>
                          </m:sub>
                        </m:sSub>
                        <m:r>
                          <a:rPr lang="en-US" sz="2200" b="0" i="1">
                            <a:latin typeface="Cambria Math" panose="02040503050406030204" pitchFamily="18" charset="0"/>
                          </a:rPr>
                          <m:t>+</m:t>
                        </m:r>
                        <m:sSub>
                          <m:sSubPr>
                            <m:ctrlPr>
                              <a:rPr lang="en-US" sz="2200" i="1">
                                <a:latin typeface="Cambria Math" panose="02040503050406030204" pitchFamily="18" charset="0"/>
                              </a:rPr>
                            </m:ctrlPr>
                          </m:sSubPr>
                          <m:e>
                            <m:r>
                              <a:rPr lang="en-US" sz="2200" b="0" i="1">
                                <a:latin typeface="Cambria Math" panose="02040503050406030204" pitchFamily="18" charset="0"/>
                              </a:rPr>
                              <m:t>𝑑</m:t>
                            </m:r>
                          </m:e>
                          <m:sub>
                            <m:r>
                              <a:rPr lang="en-US" sz="2200" b="0" i="1">
                                <a:latin typeface="Cambria Math" panose="02040503050406030204" pitchFamily="18" charset="0"/>
                              </a:rPr>
                              <m:t>2</m:t>
                            </m:r>
                          </m:sub>
                        </m:sSub>
                        <m:r>
                          <a:rPr lang="en-US" sz="2200" b="0" i="1">
                            <a:latin typeface="Cambria Math" panose="02040503050406030204" pitchFamily="18" charset="0"/>
                          </a:rPr>
                          <m:t>+</m:t>
                        </m:r>
                        <m:sSub>
                          <m:sSubPr>
                            <m:ctrlPr>
                              <a:rPr lang="en-US" sz="2200" i="1">
                                <a:latin typeface="Cambria Math" panose="02040503050406030204" pitchFamily="18" charset="0"/>
                              </a:rPr>
                            </m:ctrlPr>
                          </m:sSubPr>
                          <m:e>
                            <m:r>
                              <a:rPr lang="en-US" sz="2200" b="0" i="1">
                                <a:latin typeface="Cambria Math" panose="02040503050406030204" pitchFamily="18" charset="0"/>
                              </a:rPr>
                              <m:t>𝑑</m:t>
                            </m:r>
                          </m:e>
                          <m:sub>
                            <m:r>
                              <a:rPr lang="en-US" sz="2200" b="0" i="1">
                                <a:latin typeface="Cambria Math" panose="02040503050406030204" pitchFamily="18" charset="0"/>
                              </a:rPr>
                              <m:t>3</m:t>
                            </m:r>
                          </m:sub>
                        </m:sSub>
                        <m:r>
                          <a:rPr lang="en-US" sz="2200" b="0" i="1">
                            <a:latin typeface="Cambria Math" panose="02040503050406030204" pitchFamily="18" charset="0"/>
                          </a:rPr>
                          <m:t>+…+</m:t>
                        </m:r>
                        <m:sSub>
                          <m:sSubPr>
                            <m:ctrlPr>
                              <a:rPr lang="en-US" sz="2200" i="1">
                                <a:latin typeface="Cambria Math" panose="02040503050406030204" pitchFamily="18" charset="0"/>
                              </a:rPr>
                            </m:ctrlPr>
                          </m:sSubPr>
                          <m:e>
                            <m:r>
                              <a:rPr lang="en-US" sz="2200" b="0" i="1">
                                <a:latin typeface="Cambria Math" panose="02040503050406030204" pitchFamily="18" charset="0"/>
                              </a:rPr>
                              <m:t>𝑑</m:t>
                            </m:r>
                          </m:e>
                          <m:sub>
                            <m:r>
                              <a:rPr lang="en-US" sz="2200" b="0" i="1">
                                <a:latin typeface="Cambria Math" panose="02040503050406030204" pitchFamily="18" charset="0"/>
                              </a:rPr>
                              <m:t>𝑛</m:t>
                            </m:r>
                          </m:sub>
                        </m:sSub>
                      </m:num>
                      <m:den>
                        <m:r>
                          <a:rPr lang="en-US" sz="2200" b="0" i="1">
                            <a:latin typeface="Cambria Math" panose="02040503050406030204" pitchFamily="18" charset="0"/>
                          </a:rPr>
                          <m:t>𝑛</m:t>
                        </m:r>
                      </m:den>
                    </m:f>
                    <m:r>
                      <a:rPr lang="en-US" sz="2200" b="0" i="1">
                        <a:latin typeface="Cambria Math" panose="02040503050406030204" pitchFamily="18" charset="0"/>
                      </a:rPr>
                      <m:t>=</m:t>
                    </m:r>
                    <m:f>
                      <m:fPr>
                        <m:ctrlPr>
                          <a:rPr lang="en-US" sz="2200" i="1">
                            <a:latin typeface="Cambria Math" panose="02040503050406030204" pitchFamily="18" charset="0"/>
                          </a:rPr>
                        </m:ctrlPr>
                      </m:fPr>
                      <m:num>
                        <m:r>
                          <a:rPr lang="en-US" sz="2200" b="0" i="1">
                            <a:latin typeface="Cambria Math" panose="02040503050406030204" pitchFamily="18" charset="0"/>
                          </a:rPr>
                          <m:t>2</m:t>
                        </m:r>
                        <m:r>
                          <a:rPr lang="en-US" sz="2200" b="0" i="1">
                            <a:latin typeface="Cambria Math" panose="02040503050406030204" pitchFamily="18" charset="0"/>
                          </a:rPr>
                          <m:t>𝑚</m:t>
                        </m:r>
                      </m:num>
                      <m:den>
                        <m:r>
                          <a:rPr lang="en-US" sz="2200" b="0" i="1">
                            <a:latin typeface="Cambria Math" panose="02040503050406030204" pitchFamily="18" charset="0"/>
                          </a:rPr>
                          <m:t>𝑛</m:t>
                        </m:r>
                      </m:den>
                    </m:f>
                  </m:oMath>
                </a14:m>
                <a:endParaRPr lang="en-US" sz="2200" dirty="0"/>
              </a:p>
              <a:p>
                <a:pPr algn="just"/>
                <a:r>
                  <a:rPr lang="en-US" sz="2400" dirty="0">
                    <a:solidFill>
                      <a:srgbClr val="0070C0"/>
                    </a:solidFill>
                  </a:rPr>
                  <a:t>The probability of a node to have degree k </a:t>
                </a:r>
              </a:p>
              <a:p>
                <a:pPr lvl="1" algn="just"/>
                <a:r>
                  <a:rPr lang="en-US" sz="2200" dirty="0"/>
                  <a:t>Different ways to choose </a:t>
                </a:r>
                <a14:m>
                  <m:oMath xmlns:m="http://schemas.openxmlformats.org/officeDocument/2006/math">
                    <m:r>
                      <a:rPr lang="en-US" sz="2200" b="0" i="1" dirty="0" smtClean="0">
                        <a:latin typeface="Cambria Math" panose="02040503050406030204" pitchFamily="18" charset="0"/>
                      </a:rPr>
                      <m:t>𝑘</m:t>
                    </m:r>
                  </m:oMath>
                </a14:m>
                <a:r>
                  <a:rPr lang="en-US" sz="2200" dirty="0"/>
                  <a:t> vertices from among </a:t>
                </a:r>
                <a14:m>
                  <m:oMath xmlns:m="http://schemas.openxmlformats.org/officeDocument/2006/math">
                    <m:r>
                      <a:rPr lang="en-US" sz="2200" i="1" dirty="0" smtClean="0">
                        <a:latin typeface="Cambria Math" panose="02040503050406030204" pitchFamily="18" charset="0"/>
                      </a:rPr>
                      <m:t>𝑛</m:t>
                    </m:r>
                    <m:r>
                      <a:rPr lang="en-US" sz="2200" b="0" i="1" dirty="0" smtClean="0">
                        <a:latin typeface="Cambria Math" panose="02040503050406030204" pitchFamily="18" charset="0"/>
                      </a:rPr>
                      <m:t>−1</m:t>
                    </m:r>
                  </m:oMath>
                </a14:m>
                <a:r>
                  <a:rPr lang="en-US" sz="2200" dirty="0"/>
                  <a:t> total is </a:t>
                </a:r>
                <a14:m>
                  <m:oMath xmlns:m="http://schemas.openxmlformats.org/officeDocument/2006/math">
                    <m:d>
                      <m:dPr>
                        <m:ctrlPr>
                          <a:rPr lang="en-US" sz="2200" i="1">
                            <a:latin typeface="Cambria Math" panose="02040503050406030204" pitchFamily="18" charset="0"/>
                          </a:rPr>
                        </m:ctrlPr>
                      </m:dPr>
                      <m:e>
                        <m:m>
                          <m:mPr>
                            <m:mcs>
                              <m:mc>
                                <m:mcPr>
                                  <m:count m:val="1"/>
                                  <m:mcJc m:val="center"/>
                                </m:mcPr>
                              </m:mc>
                            </m:mcs>
                            <m:ctrlPr>
                              <a:rPr lang="en-US" sz="2200" i="1">
                                <a:latin typeface="Cambria Math" panose="02040503050406030204" pitchFamily="18" charset="0"/>
                              </a:rPr>
                            </m:ctrlPr>
                          </m:mPr>
                          <m:mr>
                            <m:e>
                              <m:r>
                                <m:rPr>
                                  <m:brk m:alnAt="7"/>
                                </m:rPr>
                                <a:rPr lang="en-US" sz="2200" i="1">
                                  <a:latin typeface="Cambria Math" panose="02040503050406030204" pitchFamily="18" charset="0"/>
                                </a:rPr>
                                <m:t>𝑛</m:t>
                              </m:r>
                              <m:r>
                                <a:rPr lang="en-US" sz="2200" b="0" i="1" smtClean="0">
                                  <a:latin typeface="Cambria Math" panose="02040503050406030204" pitchFamily="18" charset="0"/>
                                </a:rPr>
                                <m:t>−1</m:t>
                              </m:r>
                            </m:e>
                          </m:mr>
                          <m:mr>
                            <m:e>
                              <m:r>
                                <a:rPr lang="en-US" sz="2200" b="0" i="1" smtClean="0">
                                  <a:latin typeface="Cambria Math" panose="02040503050406030204" pitchFamily="18" charset="0"/>
                                </a:rPr>
                                <m:t>𝑘</m:t>
                              </m:r>
                            </m:e>
                          </m:mr>
                        </m:m>
                      </m:e>
                    </m:d>
                  </m:oMath>
                </a14:m>
                <a:r>
                  <a:rPr lang="en-US" sz="2200" dirty="0"/>
                  <a:t> and </a:t>
                </a:r>
                <a14:m>
                  <m:oMath xmlns:m="http://schemas.openxmlformats.org/officeDocument/2006/math">
                    <m:sSup>
                      <m:sSupPr>
                        <m:ctrlPr>
                          <a:rPr lang="en-US" sz="2200" b="0" i="1" dirty="0" smtClean="0">
                            <a:latin typeface="Cambria Math" panose="02040503050406030204" pitchFamily="18" charset="0"/>
                          </a:rPr>
                        </m:ctrlPr>
                      </m:sSupPr>
                      <m:e>
                        <m:r>
                          <a:rPr lang="en-US" sz="2200" i="1" dirty="0" smtClean="0">
                            <a:latin typeface="Cambria Math" panose="02040503050406030204" pitchFamily="18" charset="0"/>
                          </a:rPr>
                          <m:t>𝑝</m:t>
                        </m:r>
                      </m:e>
                      <m:sup>
                        <m:r>
                          <a:rPr lang="en-US" sz="2200" b="0" i="1" dirty="0" smtClean="0">
                            <a:latin typeface="Cambria Math" panose="02040503050406030204" pitchFamily="18" charset="0"/>
                          </a:rPr>
                          <m:t>𝑘</m:t>
                        </m:r>
                      </m:sup>
                    </m:sSup>
                    <m:r>
                      <a:rPr lang="en-US" sz="2200" i="1" dirty="0" smtClean="0">
                        <a:latin typeface="Cambria Math" panose="02040503050406030204" pitchFamily="18" charset="0"/>
                      </a:rPr>
                      <m:t> </m:t>
                    </m:r>
                  </m:oMath>
                </a14:m>
                <a:r>
                  <a:rPr lang="en-US" sz="2200" dirty="0"/>
                  <a:t> probability that they will have edges.</a:t>
                </a:r>
              </a:p>
              <a:p>
                <a:pPr lvl="1" algn="just"/>
                <a:r>
                  <a:rPr lang="en-US" sz="2200" dirty="0"/>
                  <a:t>Hence, </a:t>
                </a:r>
                <a14:m>
                  <m:oMath xmlns:m="http://schemas.openxmlformats.org/officeDocument/2006/math">
                    <m:d>
                      <m:dPr>
                        <m:ctrlPr>
                          <a:rPr lang="en-US" sz="2200" i="1">
                            <a:latin typeface="Cambria Math" panose="02040503050406030204" pitchFamily="18" charset="0"/>
                          </a:rPr>
                        </m:ctrlPr>
                      </m:dPr>
                      <m:e>
                        <m:m>
                          <m:mPr>
                            <m:mcs>
                              <m:mc>
                                <m:mcPr>
                                  <m:count m:val="1"/>
                                  <m:mcJc m:val="center"/>
                                </m:mcPr>
                              </m:mc>
                            </m:mcs>
                            <m:ctrlPr>
                              <a:rPr lang="en-US" sz="2200" i="1">
                                <a:latin typeface="Cambria Math" panose="02040503050406030204" pitchFamily="18" charset="0"/>
                              </a:rPr>
                            </m:ctrlPr>
                          </m:mPr>
                          <m:mr>
                            <m:e>
                              <m:r>
                                <m:rPr>
                                  <m:brk m:alnAt="7"/>
                                </m:rPr>
                                <a:rPr lang="en-US" sz="2200" i="1">
                                  <a:latin typeface="Cambria Math" panose="02040503050406030204" pitchFamily="18" charset="0"/>
                                </a:rPr>
                                <m:t>𝑛</m:t>
                              </m:r>
                              <m:r>
                                <a:rPr lang="en-US" sz="2200" b="0" i="1" smtClean="0">
                                  <a:latin typeface="Cambria Math" panose="02040503050406030204" pitchFamily="18" charset="0"/>
                                </a:rPr>
                                <m:t>−1</m:t>
                              </m:r>
                            </m:e>
                          </m:mr>
                          <m:mr>
                            <m:e>
                              <m:r>
                                <a:rPr lang="en-US" sz="2200" i="1">
                                  <a:latin typeface="Cambria Math" panose="02040503050406030204" pitchFamily="18" charset="0"/>
                                </a:rPr>
                                <m:t>𝑘</m:t>
                              </m:r>
                            </m:e>
                          </m:mr>
                        </m:m>
                      </m:e>
                    </m:d>
                    <m:sSup>
                      <m:sSupPr>
                        <m:ctrlPr>
                          <a:rPr lang="en-US" sz="2200" i="1" dirty="0">
                            <a:latin typeface="Cambria Math" panose="02040503050406030204" pitchFamily="18" charset="0"/>
                          </a:rPr>
                        </m:ctrlPr>
                      </m:sSupPr>
                      <m:e>
                        <m:r>
                          <a:rPr lang="en-US" sz="2200" i="1" dirty="0">
                            <a:latin typeface="Cambria Math" panose="02040503050406030204" pitchFamily="18" charset="0"/>
                          </a:rPr>
                          <m:t>𝑝</m:t>
                        </m:r>
                      </m:e>
                      <m:sup>
                        <m:r>
                          <a:rPr lang="en-US" sz="2200" i="1" dirty="0">
                            <a:latin typeface="Cambria Math" panose="02040503050406030204" pitchFamily="18" charset="0"/>
                          </a:rPr>
                          <m:t>𝑘</m:t>
                        </m:r>
                      </m:sup>
                    </m:sSup>
                  </m:oMath>
                </a14:m>
                <a:r>
                  <a:rPr lang="en-US" sz="2200" dirty="0"/>
                  <a:t> is the probability that a node has edges to </a:t>
                </a:r>
                <a14:m>
                  <m:oMath xmlns:m="http://schemas.openxmlformats.org/officeDocument/2006/math">
                    <m:r>
                      <a:rPr lang="en-US" sz="2200" i="1" dirty="0">
                        <a:latin typeface="Cambria Math" panose="02040503050406030204" pitchFamily="18" charset="0"/>
                      </a:rPr>
                      <m:t>𝑘</m:t>
                    </m:r>
                  </m:oMath>
                </a14:m>
                <a:r>
                  <a:rPr lang="en-US" sz="2200" dirty="0"/>
                  <a:t> nodes.</a:t>
                </a:r>
              </a:p>
              <a:p>
                <a:pPr lvl="1" algn="just"/>
                <a:r>
                  <a:rPr lang="en-US" sz="2200" dirty="0"/>
                  <a:t>However, there must be no edges to the rest of the </a:t>
                </a:r>
                <a14:m>
                  <m:oMath xmlns:m="http://schemas.openxmlformats.org/officeDocument/2006/math">
                    <m:r>
                      <a:rPr lang="en-US" sz="2200" i="1" dirty="0" smtClean="0">
                        <a:latin typeface="Cambria Math" panose="02040503050406030204" pitchFamily="18" charset="0"/>
                      </a:rPr>
                      <m:t>𝑛</m:t>
                    </m:r>
                    <m:r>
                      <a:rPr lang="en-US" sz="2200" i="1" dirty="0" smtClean="0">
                        <a:latin typeface="Cambria Math" panose="02040503050406030204" pitchFamily="18" charset="0"/>
                      </a:rPr>
                      <m:t> −1−</m:t>
                    </m:r>
                    <m:r>
                      <a:rPr lang="en-US" sz="2200" b="0" i="1" dirty="0" smtClean="0">
                        <a:latin typeface="Cambria Math" panose="02040503050406030204" pitchFamily="18" charset="0"/>
                      </a:rPr>
                      <m:t>𝑘</m:t>
                    </m:r>
                    <m:r>
                      <a:rPr lang="en-US" sz="2200" i="1" dirty="0" smtClean="0">
                        <a:latin typeface="Cambria Math" panose="02040503050406030204" pitchFamily="18" charset="0"/>
                      </a:rPr>
                      <m:t> </m:t>
                    </m:r>
                  </m:oMath>
                </a14:m>
                <a:r>
                  <a:rPr lang="en-US" sz="2200" dirty="0"/>
                  <a:t>nodes, which occurs with probability </a:t>
                </a:r>
                <a14:m>
                  <m:oMath xmlns:m="http://schemas.openxmlformats.org/officeDocument/2006/math">
                    <m:sSup>
                      <m:sSupPr>
                        <m:ctrlPr>
                          <a:rPr lang="en-US" sz="2200" b="0" i="1" dirty="0" smtClean="0">
                            <a:latin typeface="Cambria Math" panose="02040503050406030204" pitchFamily="18" charset="0"/>
                          </a:rPr>
                        </m:ctrlPr>
                      </m:sSupPr>
                      <m:e>
                        <m:d>
                          <m:dPr>
                            <m:ctrlPr>
                              <a:rPr lang="en-US" sz="2200" i="1" dirty="0" smtClean="0">
                                <a:latin typeface="Cambria Math" panose="02040503050406030204" pitchFamily="18" charset="0"/>
                              </a:rPr>
                            </m:ctrlPr>
                          </m:dPr>
                          <m:e>
                            <m:r>
                              <a:rPr lang="en-US" sz="2200" i="1" dirty="0" smtClean="0">
                                <a:latin typeface="Cambria Math" panose="02040503050406030204" pitchFamily="18" charset="0"/>
                              </a:rPr>
                              <m:t>1 − </m:t>
                            </m:r>
                            <m:r>
                              <a:rPr lang="en-US" sz="2200" i="1" dirty="0" smtClean="0">
                                <a:latin typeface="Cambria Math" panose="02040503050406030204" pitchFamily="18" charset="0"/>
                              </a:rPr>
                              <m:t>𝑝</m:t>
                            </m:r>
                          </m:e>
                        </m:d>
                      </m:e>
                      <m:sup>
                        <m:r>
                          <a:rPr lang="en-US" sz="2200" i="1" dirty="0" smtClean="0">
                            <a:latin typeface="Cambria Math" panose="02040503050406030204" pitchFamily="18" charset="0"/>
                          </a:rPr>
                          <m:t>𝑛</m:t>
                        </m:r>
                        <m:r>
                          <a:rPr lang="en-US" sz="2200" b="0" i="1" dirty="0" smtClean="0">
                            <a:latin typeface="Cambria Math" panose="02040503050406030204" pitchFamily="18" charset="0"/>
                          </a:rPr>
                          <m:t>−1−</m:t>
                        </m:r>
                        <m:r>
                          <a:rPr lang="en-US" sz="2200" b="0" i="1" dirty="0" smtClean="0">
                            <a:latin typeface="Cambria Math" panose="02040503050406030204" pitchFamily="18" charset="0"/>
                          </a:rPr>
                          <m:t>𝑘</m:t>
                        </m:r>
                      </m:sup>
                    </m:sSup>
                    <m:r>
                      <a:rPr lang="en-US" sz="2200" i="1" dirty="0" smtClean="0">
                        <a:latin typeface="Cambria Math" panose="02040503050406030204" pitchFamily="18" charset="0"/>
                      </a:rPr>
                      <m:t> </m:t>
                    </m:r>
                  </m:oMath>
                </a14:m>
                <a:r>
                  <a:rPr lang="en-US" sz="2200" dirty="0"/>
                  <a:t>.  </a:t>
                </a:r>
              </a:p>
              <a:p>
                <a:pPr lvl="1" algn="just"/>
                <a:endParaRPr lang="en-US" sz="2200" dirty="0"/>
              </a:p>
              <a:p>
                <a:pPr marL="457200" lvl="1" indent="0" algn="just">
                  <a:buNone/>
                </a:pPr>
                <a14:m>
                  <m:oMathPara xmlns:m="http://schemas.openxmlformats.org/officeDocument/2006/math">
                    <m:oMathParaPr>
                      <m:jc m:val="center"/>
                    </m:oMathParaPr>
                    <m:oMath xmlns:m="http://schemas.openxmlformats.org/officeDocument/2006/math">
                      <m:func>
                        <m:funcPr>
                          <m:ctrlPr>
                            <a:rPr lang="en-US" sz="1800" b="0" i="1" smtClean="0">
                              <a:latin typeface="Cambria Math" panose="02040503050406030204" pitchFamily="18" charset="0"/>
                            </a:rPr>
                          </m:ctrlPr>
                        </m:funcPr>
                        <m:fName>
                          <m:r>
                            <m:rPr>
                              <m:sty m:val="p"/>
                            </m:rPr>
                            <a:rPr lang="en-US" sz="1800" b="0" i="0" smtClean="0">
                              <a:latin typeface="Cambria Math" panose="02040503050406030204" pitchFamily="18" charset="0"/>
                            </a:rPr>
                            <m:t>Pr</m:t>
                          </m:r>
                        </m:fName>
                        <m:e>
                          <m:r>
                            <a:rPr lang="en-US" sz="1800" b="0" i="1" smtClean="0">
                              <a:latin typeface="Cambria Math" panose="02040503050406030204" pitchFamily="18" charset="0"/>
                            </a:rPr>
                            <m:t>[</m:t>
                          </m:r>
                          <m:func>
                            <m:funcPr>
                              <m:ctrlPr>
                                <a:rPr lang="en-US" sz="1800" i="1">
                                  <a:latin typeface="Cambria Math" panose="02040503050406030204" pitchFamily="18" charset="0"/>
                                </a:rPr>
                              </m:ctrlPr>
                            </m:funcPr>
                            <m:fName>
                              <m:r>
                                <m:rPr>
                                  <m:sty m:val="p"/>
                                </m:rPr>
                                <a:rPr lang="en-US" sz="1800">
                                  <a:latin typeface="Cambria Math" panose="02040503050406030204" pitchFamily="18" charset="0"/>
                                </a:rPr>
                                <m:t>deg</m:t>
                              </m:r>
                            </m:fName>
                            <m:e>
                              <m:d>
                                <m:dPr>
                                  <m:ctrlPr>
                                    <a:rPr lang="en-US" sz="1800" i="1">
                                      <a:latin typeface="Cambria Math" panose="02040503050406030204" pitchFamily="18" charset="0"/>
                                    </a:rPr>
                                  </m:ctrlPr>
                                </m:dPr>
                                <m:e>
                                  <m:r>
                                    <a:rPr lang="en-US" sz="1800" i="1">
                                      <a:latin typeface="Cambria Math" panose="02040503050406030204" pitchFamily="18" charset="0"/>
                                    </a:rPr>
                                    <m:t>𝑣</m:t>
                                  </m:r>
                                </m:e>
                              </m:d>
                            </m:e>
                          </m:func>
                          <m:r>
                            <a:rPr lang="en-US" sz="1800" i="1">
                              <a:latin typeface="Cambria Math" panose="02040503050406030204" pitchFamily="18" charset="0"/>
                            </a:rPr>
                            <m:t>=</m:t>
                          </m:r>
                          <m:r>
                            <a:rPr lang="en-US" sz="1800" i="1">
                              <a:latin typeface="Cambria Math" panose="02040503050406030204" pitchFamily="18" charset="0"/>
                            </a:rPr>
                            <m:t>𝑘</m:t>
                          </m:r>
                          <m:r>
                            <a:rPr lang="en-US" sz="1800" b="0" i="1" smtClean="0">
                              <a:latin typeface="Cambria Math" panose="02040503050406030204" pitchFamily="18" charset="0"/>
                            </a:rPr>
                            <m:t>]</m:t>
                          </m:r>
                        </m:e>
                      </m:func>
                      <m:r>
                        <a:rPr lang="en-US" sz="1800" b="0" i="1" smtClean="0">
                          <a:latin typeface="Cambria Math" panose="02040503050406030204" pitchFamily="18" charset="0"/>
                        </a:rPr>
                        <m:t>=</m:t>
                      </m:r>
                      <m:d>
                        <m:dPr>
                          <m:ctrlPr>
                            <a:rPr lang="en-US" sz="2000" i="1">
                              <a:latin typeface="Cambria Math" panose="02040503050406030204" pitchFamily="18" charset="0"/>
                            </a:rPr>
                          </m:ctrlPr>
                        </m:dPr>
                        <m:e>
                          <m:m>
                            <m:mPr>
                              <m:mcs>
                                <m:mc>
                                  <m:mcPr>
                                    <m:count m:val="1"/>
                                    <m:mcJc m:val="center"/>
                                  </m:mcPr>
                                </m:mc>
                              </m:mcs>
                              <m:ctrlPr>
                                <a:rPr lang="en-US" sz="2000" i="1">
                                  <a:latin typeface="Cambria Math" panose="02040503050406030204" pitchFamily="18" charset="0"/>
                                </a:rPr>
                              </m:ctrlPr>
                            </m:mPr>
                            <m:mr>
                              <m:e>
                                <m:r>
                                  <m:rPr>
                                    <m:brk m:alnAt="7"/>
                                  </m:rPr>
                                  <a:rPr lang="en-US" sz="2000" i="1">
                                    <a:latin typeface="Cambria Math" panose="02040503050406030204" pitchFamily="18" charset="0"/>
                                  </a:rPr>
                                  <m:t>𝑛</m:t>
                                </m:r>
                                <m:r>
                                  <a:rPr lang="en-US" sz="2000" b="0" i="1" smtClean="0">
                                    <a:latin typeface="Cambria Math" panose="02040503050406030204" pitchFamily="18" charset="0"/>
                                  </a:rPr>
                                  <m:t>−1</m:t>
                                </m:r>
                              </m:e>
                            </m:mr>
                            <m:mr>
                              <m:e>
                                <m:r>
                                  <a:rPr lang="en-US" sz="2000" i="1">
                                    <a:latin typeface="Cambria Math" panose="02040503050406030204" pitchFamily="18" charset="0"/>
                                  </a:rPr>
                                  <m:t>𝑘</m:t>
                                </m:r>
                              </m:e>
                            </m:mr>
                          </m:m>
                        </m:e>
                      </m:d>
                      <m:sSup>
                        <m:sSupPr>
                          <m:ctrlPr>
                            <a:rPr lang="en-US" sz="2000" i="1" dirty="0">
                              <a:latin typeface="Cambria Math" panose="02040503050406030204" pitchFamily="18" charset="0"/>
                            </a:rPr>
                          </m:ctrlPr>
                        </m:sSupPr>
                        <m:e>
                          <m:r>
                            <a:rPr lang="en-US" sz="2000" i="1" dirty="0">
                              <a:latin typeface="Cambria Math" panose="02040503050406030204" pitchFamily="18" charset="0"/>
                            </a:rPr>
                            <m:t>𝑝</m:t>
                          </m:r>
                        </m:e>
                        <m:sup>
                          <m:r>
                            <a:rPr lang="en-US" sz="2000" i="1" dirty="0">
                              <a:latin typeface="Cambria Math" panose="02040503050406030204" pitchFamily="18" charset="0"/>
                            </a:rPr>
                            <m:t>𝑘</m:t>
                          </m:r>
                        </m:sup>
                      </m:sSup>
                      <m:sSup>
                        <m:sSupPr>
                          <m:ctrlPr>
                            <a:rPr lang="en-US" sz="2200" i="1" dirty="0">
                              <a:latin typeface="Cambria Math" panose="02040503050406030204" pitchFamily="18" charset="0"/>
                            </a:rPr>
                          </m:ctrlPr>
                        </m:sSupPr>
                        <m:e>
                          <m:d>
                            <m:dPr>
                              <m:ctrlPr>
                                <a:rPr lang="en-US" sz="2200" i="1" dirty="0">
                                  <a:latin typeface="Cambria Math" panose="02040503050406030204" pitchFamily="18" charset="0"/>
                                </a:rPr>
                              </m:ctrlPr>
                            </m:dPr>
                            <m:e>
                              <m:r>
                                <a:rPr lang="en-US" sz="2200" i="1" dirty="0">
                                  <a:latin typeface="Cambria Math" panose="02040503050406030204" pitchFamily="18" charset="0"/>
                                </a:rPr>
                                <m:t>1 − </m:t>
                              </m:r>
                              <m:r>
                                <a:rPr lang="en-US" sz="2200" i="1" dirty="0">
                                  <a:latin typeface="Cambria Math" panose="02040503050406030204" pitchFamily="18" charset="0"/>
                                </a:rPr>
                                <m:t>𝑝</m:t>
                              </m:r>
                            </m:e>
                          </m:d>
                        </m:e>
                        <m:sup>
                          <m:r>
                            <a:rPr lang="en-US" sz="2200" i="1" dirty="0">
                              <a:latin typeface="Cambria Math" panose="02040503050406030204" pitchFamily="18" charset="0"/>
                            </a:rPr>
                            <m:t>𝑛</m:t>
                          </m:r>
                          <m:r>
                            <a:rPr lang="en-US" sz="2200" b="0" i="1" dirty="0" smtClean="0">
                              <a:latin typeface="Cambria Math" panose="02040503050406030204" pitchFamily="18" charset="0"/>
                            </a:rPr>
                            <m:t>−1</m:t>
                          </m:r>
                          <m:r>
                            <a:rPr lang="en-US" sz="2200" i="1" dirty="0">
                              <a:latin typeface="Cambria Math" panose="02040503050406030204" pitchFamily="18" charset="0"/>
                            </a:rPr>
                            <m:t>−</m:t>
                          </m:r>
                          <m:r>
                            <a:rPr lang="en-US" sz="2200" i="1" dirty="0">
                              <a:latin typeface="Cambria Math" panose="02040503050406030204" pitchFamily="18" charset="0"/>
                            </a:rPr>
                            <m:t>𝑘</m:t>
                          </m:r>
                        </m:sup>
                      </m:sSup>
                    </m:oMath>
                  </m:oMathPara>
                </a14:m>
                <a:endParaRPr lang="en-US" sz="2200" dirty="0"/>
              </a:p>
              <a:p>
                <a:pPr marL="457200" lvl="1" indent="0" algn="just">
                  <a:buNone/>
                </a:pPr>
                <a:endParaRPr lang="en-US" sz="2200" dirty="0"/>
              </a:p>
              <a:p>
                <a:pPr lvl="1" algn="just"/>
                <a:endParaRPr lang="en-US" dirty="0"/>
              </a:p>
              <a:p>
                <a:pPr lvl="1" algn="just"/>
                <a:endParaRPr lang="en-US" sz="2400" dirty="0"/>
              </a:p>
              <a:p>
                <a:pPr lvl="1" algn="just"/>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270000"/>
                <a:ext cx="6605683" cy="4906963"/>
              </a:xfrm>
              <a:blipFill rotWithShape="0">
                <a:blip r:embed="rId2"/>
                <a:stretch>
                  <a:fillRect l="-1293" t="-2360" r="-1108"/>
                </a:stretch>
              </a:blipFill>
            </p:spPr>
            <p:txBody>
              <a:bodyPr/>
              <a:lstStyle/>
              <a:p>
                <a:r>
                  <a:rPr lang="en-US">
                    <a:noFill/>
                  </a:rPr>
                  <a:t> </a:t>
                </a:r>
              </a:p>
            </p:txBody>
          </p:sp>
        </mc:Fallback>
      </mc:AlternateContent>
      <p:sp>
        <p:nvSpPr>
          <p:cNvPr id="5" name="Footer Placeholder 4"/>
          <p:cNvSpPr>
            <a:spLocks noGrp="1"/>
          </p:cNvSpPr>
          <p:nvPr>
            <p:ph type="ftr" sz="quarter" idx="11"/>
          </p:nvPr>
        </p:nvSpPr>
        <p:spPr/>
        <p:txBody>
          <a:bodyPr/>
          <a:lstStyle/>
          <a:p>
            <a:r>
              <a:rPr lang="en-US"/>
              <a:t>Random Graph</a:t>
            </a:r>
          </a:p>
        </p:txBody>
      </p:sp>
      <p:sp>
        <p:nvSpPr>
          <p:cNvPr id="10" name="Slide Number Placeholder 9"/>
          <p:cNvSpPr>
            <a:spLocks noGrp="1"/>
          </p:cNvSpPr>
          <p:nvPr>
            <p:ph type="sldNum" sz="quarter" idx="12"/>
          </p:nvPr>
        </p:nvSpPr>
        <p:spPr/>
        <p:txBody>
          <a:bodyPr/>
          <a:lstStyle/>
          <a:p>
            <a:fld id="{5F799E93-25A9-45CA-8FEE-05B28F2C019A}" type="slidenum">
              <a:rPr lang="en-US" smtClean="0"/>
              <a:t>42</a:t>
            </a:fld>
            <a:endParaRPr lang="en-US"/>
          </a:p>
        </p:txBody>
      </p:sp>
      <p:grpSp>
        <p:nvGrpSpPr>
          <p:cNvPr id="37" name="Group 36"/>
          <p:cNvGrpSpPr/>
          <p:nvPr/>
        </p:nvGrpSpPr>
        <p:grpSpPr>
          <a:xfrm>
            <a:off x="7702698" y="2541629"/>
            <a:ext cx="4382910" cy="1213273"/>
            <a:chOff x="3914840" y="3477599"/>
            <a:chExt cx="6079552" cy="1409264"/>
          </a:xfrm>
        </p:grpSpPr>
        <p:sp>
          <p:nvSpPr>
            <p:cNvPr id="4" name="Oval 3"/>
            <p:cNvSpPr/>
            <p:nvPr/>
          </p:nvSpPr>
          <p:spPr>
            <a:xfrm>
              <a:off x="3914840" y="4031871"/>
              <a:ext cx="250166" cy="2415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4853077" y="4645324"/>
              <a:ext cx="250166" cy="2415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4853077" y="4198187"/>
              <a:ext cx="250166" cy="2415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4853077" y="3862277"/>
              <a:ext cx="250166" cy="2415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4856901" y="3508079"/>
              <a:ext cx="250166" cy="2415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p:cNvCxnSpPr/>
            <p:nvPr/>
          </p:nvCxnSpPr>
          <p:spPr>
            <a:xfrm>
              <a:off x="4978160" y="4458014"/>
              <a:ext cx="0" cy="169656"/>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13" name="Straight Arrow Connector 12"/>
            <p:cNvCxnSpPr>
              <a:stCxn id="4" idx="6"/>
              <a:endCxn id="9" idx="2"/>
            </p:cNvCxnSpPr>
            <p:nvPr/>
          </p:nvCxnSpPr>
          <p:spPr>
            <a:xfrm flipV="1">
              <a:off x="4165006" y="3628849"/>
              <a:ext cx="691895" cy="5237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4" idx="6"/>
              <a:endCxn id="8" idx="2"/>
            </p:cNvCxnSpPr>
            <p:nvPr/>
          </p:nvCxnSpPr>
          <p:spPr>
            <a:xfrm flipV="1">
              <a:off x="4165006" y="3983047"/>
              <a:ext cx="688071" cy="1695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4" idx="6"/>
              <a:endCxn id="7" idx="2"/>
            </p:cNvCxnSpPr>
            <p:nvPr/>
          </p:nvCxnSpPr>
          <p:spPr>
            <a:xfrm>
              <a:off x="4165006" y="4152641"/>
              <a:ext cx="688071" cy="1663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4" idx="6"/>
              <a:endCxn id="6" idx="2"/>
            </p:cNvCxnSpPr>
            <p:nvPr/>
          </p:nvCxnSpPr>
          <p:spPr>
            <a:xfrm>
              <a:off x="4165006" y="4152641"/>
              <a:ext cx="688071" cy="6134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Right Brace 27"/>
            <p:cNvSpPr/>
            <p:nvPr/>
          </p:nvSpPr>
          <p:spPr>
            <a:xfrm>
              <a:off x="5212080" y="3508079"/>
              <a:ext cx="265176" cy="137878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9" name="TextBox 28"/>
            <p:cNvSpPr txBox="1"/>
            <p:nvPr/>
          </p:nvSpPr>
          <p:spPr>
            <a:xfrm>
              <a:off x="5541148" y="3862278"/>
              <a:ext cx="1216152" cy="965235"/>
            </a:xfrm>
            <a:prstGeom prst="rect">
              <a:avLst/>
            </a:prstGeom>
            <a:noFill/>
          </p:spPr>
          <p:txBody>
            <a:bodyPr wrap="square" rtlCol="0">
              <a:spAutoFit/>
            </a:bodyPr>
            <a:lstStyle/>
            <a:p>
              <a:r>
                <a:rPr lang="en-US" sz="1600" dirty="0"/>
                <a:t>Edges exist to k nodes</a:t>
              </a:r>
            </a:p>
          </p:txBody>
        </p:sp>
        <p:sp>
          <p:nvSpPr>
            <p:cNvPr id="30" name="Oval 29"/>
            <p:cNvSpPr/>
            <p:nvPr/>
          </p:nvSpPr>
          <p:spPr>
            <a:xfrm>
              <a:off x="7803541" y="4614844"/>
              <a:ext cx="250166" cy="2415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7803541" y="4167707"/>
              <a:ext cx="250166" cy="2415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7803541" y="3831797"/>
              <a:ext cx="250166" cy="2415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p:cNvSpPr/>
            <p:nvPr/>
          </p:nvSpPr>
          <p:spPr>
            <a:xfrm>
              <a:off x="7807365" y="3477599"/>
              <a:ext cx="250166" cy="2415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4" name="Straight Connector 33"/>
            <p:cNvCxnSpPr/>
            <p:nvPr/>
          </p:nvCxnSpPr>
          <p:spPr>
            <a:xfrm>
              <a:off x="7928624" y="4427534"/>
              <a:ext cx="0" cy="169656"/>
            </a:xfrm>
            <a:prstGeom prst="line">
              <a:avLst/>
            </a:prstGeom>
            <a:ln>
              <a:prstDash val="dash"/>
            </a:ln>
          </p:spPr>
          <p:style>
            <a:lnRef idx="1">
              <a:schemeClr val="dk1"/>
            </a:lnRef>
            <a:fillRef idx="0">
              <a:schemeClr val="dk1"/>
            </a:fillRef>
            <a:effectRef idx="0">
              <a:schemeClr val="dk1"/>
            </a:effectRef>
            <a:fontRef idx="minor">
              <a:schemeClr val="tx1"/>
            </a:fontRef>
          </p:style>
        </p:cxnSp>
        <p:sp>
          <p:nvSpPr>
            <p:cNvPr id="35" name="Right Brace 34"/>
            <p:cNvSpPr/>
            <p:nvPr/>
          </p:nvSpPr>
          <p:spPr>
            <a:xfrm>
              <a:off x="8281416" y="3486743"/>
              <a:ext cx="265176" cy="137878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6" name="TextBox 35"/>
            <p:cNvSpPr txBox="1"/>
            <p:nvPr/>
          </p:nvSpPr>
          <p:spPr>
            <a:xfrm>
              <a:off x="8610484" y="3840941"/>
              <a:ext cx="1383908" cy="965235"/>
            </a:xfrm>
            <a:prstGeom prst="rect">
              <a:avLst/>
            </a:prstGeom>
            <a:noFill/>
          </p:spPr>
          <p:txBody>
            <a:bodyPr wrap="square" rtlCol="0">
              <a:spAutoFit/>
            </a:bodyPr>
            <a:lstStyle/>
            <a:p>
              <a:r>
                <a:rPr lang="en-US" sz="1600" dirty="0"/>
                <a:t>No edges to n-1- k nodes</a:t>
              </a:r>
            </a:p>
          </p:txBody>
        </p:sp>
      </p:grpSp>
    </p:spTree>
    <p:extLst>
      <p:ext uri="{BB962C8B-B14F-4D97-AF65-F5344CB8AC3E}">
        <p14:creationId xmlns:p14="http://schemas.microsoft.com/office/powerpoint/2010/main" val="1318047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Mean degree and degree distribution</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838200" y="1270000"/>
                <a:ext cx="8009238" cy="4906963"/>
              </a:xfrm>
            </p:spPr>
            <p:txBody>
              <a:bodyPr>
                <a:normAutofit lnSpcReduction="10000"/>
              </a:bodyPr>
              <a:lstStyle/>
              <a:p>
                <a:pPr marL="0" indent="0" algn="just">
                  <a:buNone/>
                </a:pPr>
                <a:r>
                  <a:rPr lang="en-US" sz="2400" dirty="0">
                    <a:solidFill>
                      <a:srgbClr val="FF0000"/>
                    </a:solidFill>
                  </a:rPr>
                  <a:t>Expected Mean Degree</a:t>
                </a:r>
              </a:p>
              <a:p>
                <a:pPr marL="0" indent="0" algn="just">
                  <a:buNone/>
                </a:pPr>
                <a:endParaRPr lang="en-US" sz="2400" dirty="0">
                  <a:solidFill>
                    <a:srgbClr val="FF0000"/>
                  </a:solidFill>
                </a:endParaRPr>
              </a:p>
              <a:p>
                <a:pPr marL="0" indent="0" algn="just">
                  <a:buNone/>
                </a:pPr>
                <a14:m>
                  <m:oMathPara xmlns:m="http://schemas.openxmlformats.org/officeDocument/2006/math">
                    <m:oMathParaPr>
                      <m:jc m:val="centerGroup"/>
                    </m:oMathParaPr>
                    <m:oMath xmlns:m="http://schemas.openxmlformats.org/officeDocument/2006/math">
                      <m:r>
                        <a:rPr lang="en-US" sz="2000" i="1">
                          <a:latin typeface="Cambria Math" panose="02040503050406030204" pitchFamily="18" charset="0"/>
                        </a:rPr>
                        <m:t>=</m:t>
                      </m:r>
                      <m:nary>
                        <m:naryPr>
                          <m:chr m:val="∑"/>
                          <m:ctrlPr>
                            <a:rPr lang="en-US" sz="2000" i="1">
                              <a:latin typeface="Cambria Math" panose="02040503050406030204" pitchFamily="18" charset="0"/>
                            </a:rPr>
                          </m:ctrlPr>
                        </m:naryPr>
                        <m:sub>
                          <m:r>
                            <a:rPr lang="en-US" sz="2000" b="0" i="1" smtClean="0">
                              <a:latin typeface="Cambria Math" panose="02040503050406030204" pitchFamily="18" charset="0"/>
                            </a:rPr>
                            <m:t>𝑘</m:t>
                          </m:r>
                          <m:r>
                            <a:rPr lang="en-US" sz="2000" i="1">
                              <a:latin typeface="Cambria Math" panose="02040503050406030204" pitchFamily="18" charset="0"/>
                            </a:rPr>
                            <m:t>=0</m:t>
                          </m:r>
                        </m:sub>
                        <m:sup>
                          <m:r>
                            <a:rPr lang="en-US" sz="2000" b="0" i="1" smtClean="0">
                              <a:latin typeface="Cambria Math" panose="02040503050406030204" pitchFamily="18" charset="0"/>
                            </a:rPr>
                            <m:t>𝑛</m:t>
                          </m:r>
                          <m:r>
                            <a:rPr lang="en-US" sz="2000" b="0" i="1" smtClean="0">
                              <a:latin typeface="Cambria Math" panose="02040503050406030204" pitchFamily="18" charset="0"/>
                            </a:rPr>
                            <m:t>−1</m:t>
                          </m:r>
                        </m:sup>
                        <m:e>
                          <m:r>
                            <a:rPr lang="en-US" sz="2000" b="0" i="1" smtClean="0">
                              <a:latin typeface="Cambria Math" panose="02040503050406030204" pitchFamily="18" charset="0"/>
                            </a:rPr>
                            <m:t>𝑘</m:t>
                          </m:r>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Pr</m:t>
                              </m:r>
                            </m:fName>
                            <m:e>
                              <m:d>
                                <m:dPr>
                                  <m:ctrlPr>
                                    <a:rPr lang="en-US" sz="2000" i="1">
                                      <a:latin typeface="Cambria Math" panose="02040503050406030204" pitchFamily="18" charset="0"/>
                                    </a:rPr>
                                  </m:ctrlPr>
                                </m:dPr>
                                <m:e>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deg</m:t>
                                      </m:r>
                                    </m:fName>
                                    <m:e>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𝑣</m:t>
                                          </m:r>
                                        </m:e>
                                      </m:d>
                                    </m:e>
                                  </m:func>
                                  <m:r>
                                    <a:rPr lang="en-US" sz="2000" b="0" i="1" smtClean="0">
                                      <a:latin typeface="Cambria Math" panose="02040503050406030204" pitchFamily="18" charset="0"/>
                                    </a:rPr>
                                    <m:t>=</m:t>
                                  </m:r>
                                  <m:r>
                                    <a:rPr lang="en-US" sz="2000" b="0" i="1" smtClean="0">
                                      <a:latin typeface="Cambria Math" panose="02040503050406030204" pitchFamily="18" charset="0"/>
                                    </a:rPr>
                                    <m:t>𝑘</m:t>
                                  </m:r>
                                </m:e>
                              </m:d>
                            </m:e>
                          </m:func>
                          <m:r>
                            <a:rPr lang="en-US" sz="2000" i="1">
                              <a:latin typeface="Cambria Math" panose="02040503050406030204" pitchFamily="18" charset="0"/>
                            </a:rPr>
                            <m:t>   </m:t>
                          </m:r>
                          <m:r>
                            <a:rPr lang="en-US" sz="2000" b="0" i="1">
                              <a:latin typeface="Cambria Math" panose="02040503050406030204" pitchFamily="18" charset="0"/>
                            </a:rPr>
                            <m:t>                                   </m:t>
                          </m:r>
                          <m:r>
                            <a:rPr lang="en-US" sz="2000" i="1">
                              <a:latin typeface="Cambria Math" panose="02040503050406030204" pitchFamily="18" charset="0"/>
                            </a:rPr>
                            <m:t>                </m:t>
                          </m:r>
                        </m:e>
                      </m:nary>
                    </m:oMath>
                  </m:oMathPara>
                </a14:m>
                <a:endParaRPr lang="en-US" sz="2000" dirty="0"/>
              </a:p>
              <a:p>
                <a:pPr marL="0" indent="0" algn="just">
                  <a:buNone/>
                </a:pPr>
                <a:endParaRPr lang="en-US" sz="2000" dirty="0"/>
              </a:p>
              <a:p>
                <a:pPr marL="0" indent="0" algn="just">
                  <a:buNone/>
                </a:pPr>
                <a14:m>
                  <m:oMathPara xmlns:m="http://schemas.openxmlformats.org/officeDocument/2006/math">
                    <m:oMathParaPr>
                      <m:jc m:val="centerGroup"/>
                    </m:oMathParaPr>
                    <m:oMath xmlns:m="http://schemas.openxmlformats.org/officeDocument/2006/math">
                      <m:r>
                        <a:rPr lang="en-US" sz="2000" i="1">
                          <a:latin typeface="Cambria Math" panose="02040503050406030204" pitchFamily="18" charset="0"/>
                        </a:rPr>
                        <m:t>=</m:t>
                      </m:r>
                      <m:nary>
                        <m:naryPr>
                          <m:chr m:val="∑"/>
                          <m:ctrlPr>
                            <a:rPr lang="en-US" sz="2000" i="1">
                              <a:latin typeface="Cambria Math" panose="02040503050406030204" pitchFamily="18" charset="0"/>
                            </a:rPr>
                          </m:ctrlPr>
                        </m:naryPr>
                        <m:sub>
                          <m:r>
                            <a:rPr lang="en-US" sz="2000" b="0" i="1" smtClean="0">
                              <a:latin typeface="Cambria Math" panose="02040503050406030204" pitchFamily="18" charset="0"/>
                            </a:rPr>
                            <m:t>𝑘</m:t>
                          </m:r>
                          <m:r>
                            <a:rPr lang="en-US" sz="2000" i="1">
                              <a:latin typeface="Cambria Math" panose="02040503050406030204" pitchFamily="18" charset="0"/>
                            </a:rPr>
                            <m:t>=0</m:t>
                          </m:r>
                        </m:sub>
                        <m:sup>
                          <m:r>
                            <a:rPr lang="en-US" sz="2000" b="0" i="1" smtClean="0">
                              <a:latin typeface="Cambria Math" panose="02040503050406030204" pitchFamily="18" charset="0"/>
                            </a:rPr>
                            <m:t>𝑛</m:t>
                          </m:r>
                          <m:r>
                            <a:rPr lang="en-US" sz="2000" b="0" i="1" smtClean="0">
                              <a:latin typeface="Cambria Math" panose="02040503050406030204" pitchFamily="18" charset="0"/>
                            </a:rPr>
                            <m:t>−1</m:t>
                          </m:r>
                        </m:sup>
                        <m:e>
                          <m:r>
                            <a:rPr lang="en-US" sz="2000" b="0" i="1" smtClean="0">
                              <a:latin typeface="Cambria Math" panose="02040503050406030204" pitchFamily="18" charset="0"/>
                            </a:rPr>
                            <m:t>𝑘</m:t>
                          </m:r>
                          <m:d>
                            <m:dPr>
                              <m:ctrlPr>
                                <a:rPr lang="en-US" sz="2000" i="1">
                                  <a:latin typeface="Cambria Math" panose="02040503050406030204" pitchFamily="18" charset="0"/>
                                </a:rPr>
                              </m:ctrlPr>
                            </m:dPr>
                            <m:e>
                              <m:m>
                                <m:mPr>
                                  <m:mcs>
                                    <m:mc>
                                      <m:mcPr>
                                        <m:count m:val="1"/>
                                        <m:mcJc m:val="center"/>
                                      </m:mcPr>
                                    </m:mc>
                                  </m:mcs>
                                  <m:ctrlPr>
                                    <a:rPr lang="en-US" sz="2000" i="1">
                                      <a:latin typeface="Cambria Math" panose="02040503050406030204" pitchFamily="18" charset="0"/>
                                    </a:rPr>
                                  </m:ctrlPr>
                                </m:mPr>
                                <m:mr>
                                  <m:e>
                                    <m:r>
                                      <m:rPr>
                                        <m:brk m:alnAt="7"/>
                                      </m:rPr>
                                      <a:rPr lang="en-US" sz="2000" i="1">
                                        <a:latin typeface="Cambria Math" panose="02040503050406030204" pitchFamily="18" charset="0"/>
                                      </a:rPr>
                                      <m:t>𝑛</m:t>
                                    </m:r>
                                    <m:r>
                                      <a:rPr lang="en-US" sz="2000" b="0" i="1" smtClean="0">
                                        <a:latin typeface="Cambria Math" panose="02040503050406030204" pitchFamily="18" charset="0"/>
                                      </a:rPr>
                                      <m:t>−1</m:t>
                                    </m:r>
                                  </m:e>
                                </m:mr>
                                <m:mr>
                                  <m:e>
                                    <m:r>
                                      <a:rPr lang="en-US" sz="2000" i="1">
                                        <a:latin typeface="Cambria Math" panose="02040503050406030204" pitchFamily="18" charset="0"/>
                                      </a:rPr>
                                      <m:t>𝑘</m:t>
                                    </m:r>
                                  </m:e>
                                </m:mr>
                              </m:m>
                            </m:e>
                          </m:d>
                          <m:sSup>
                            <m:sSupPr>
                              <m:ctrlPr>
                                <a:rPr lang="en-US" sz="2000" i="1">
                                  <a:latin typeface="Cambria Math" panose="02040503050406030204" pitchFamily="18" charset="0"/>
                                </a:rPr>
                              </m:ctrlPr>
                            </m:sSupPr>
                            <m:e>
                              <m:d>
                                <m:dPr>
                                  <m:ctrlPr>
                                    <a:rPr lang="en-US" sz="2000" i="1">
                                      <a:latin typeface="Cambria Math" panose="02040503050406030204" pitchFamily="18" charset="0"/>
                                    </a:rPr>
                                  </m:ctrlPr>
                                </m:dPr>
                                <m:e>
                                  <m:r>
                                    <a:rPr lang="en-US" sz="2000" i="1">
                                      <a:latin typeface="Cambria Math" panose="02040503050406030204" pitchFamily="18" charset="0"/>
                                    </a:rPr>
                                    <m:t>𝑝</m:t>
                                  </m:r>
                                </m:e>
                              </m:d>
                            </m:e>
                            <m:sup>
                              <m:r>
                                <a:rPr lang="en-US" sz="2000" b="0" i="1" smtClean="0">
                                  <a:latin typeface="Cambria Math" panose="02040503050406030204" pitchFamily="18" charset="0"/>
                                </a:rPr>
                                <m:t>𝑘</m:t>
                              </m:r>
                            </m:sup>
                          </m:sSup>
                          <m:sSup>
                            <m:sSupPr>
                              <m:ctrlPr>
                                <a:rPr lang="en-US" sz="2000" i="1">
                                  <a:latin typeface="Cambria Math" panose="02040503050406030204" pitchFamily="18" charset="0"/>
                                </a:rPr>
                              </m:ctrlPr>
                            </m:sSupPr>
                            <m:e>
                              <m:d>
                                <m:dPr>
                                  <m:ctrlPr>
                                    <a:rPr lang="en-US" sz="2000" i="1">
                                      <a:latin typeface="Cambria Math" panose="02040503050406030204" pitchFamily="18" charset="0"/>
                                    </a:rPr>
                                  </m:ctrlPr>
                                </m:dPr>
                                <m:e>
                                  <m:r>
                                    <a:rPr lang="en-US" sz="2000" i="1">
                                      <a:latin typeface="Cambria Math" panose="02040503050406030204" pitchFamily="18" charset="0"/>
                                    </a:rPr>
                                    <m:t>1−</m:t>
                                  </m:r>
                                  <m:r>
                                    <a:rPr lang="en-US" sz="2000" i="1">
                                      <a:latin typeface="Cambria Math" panose="02040503050406030204" pitchFamily="18" charset="0"/>
                                    </a:rPr>
                                    <m:t>𝑝</m:t>
                                  </m:r>
                                </m:e>
                              </m:d>
                            </m:e>
                            <m:sup>
                              <m:r>
                                <a:rPr lang="en-US" sz="2000" b="0" i="1" smtClean="0">
                                  <a:latin typeface="Cambria Math" panose="02040503050406030204" pitchFamily="18" charset="0"/>
                                </a:rPr>
                                <m:t>𝑛</m:t>
                              </m:r>
                              <m:r>
                                <a:rPr lang="en-US" sz="2000" b="0" i="1" smtClean="0">
                                  <a:latin typeface="Cambria Math" panose="02040503050406030204" pitchFamily="18" charset="0"/>
                                </a:rPr>
                                <m:t>−1 −</m:t>
                              </m:r>
                              <m:r>
                                <a:rPr lang="en-US" sz="2000" b="0" i="1" smtClean="0">
                                  <a:latin typeface="Cambria Math" panose="02040503050406030204" pitchFamily="18" charset="0"/>
                                </a:rPr>
                                <m:t>𝑘</m:t>
                              </m:r>
                            </m:sup>
                          </m:sSup>
                        </m:e>
                      </m:nary>
                      <m:r>
                        <a:rPr lang="en-US" sz="2000" b="0" i="1" smtClean="0">
                          <a:latin typeface="Cambria Math" panose="02040503050406030204" pitchFamily="18" charset="0"/>
                        </a:rPr>
                        <m:t>=(</m:t>
                      </m:r>
                      <m:r>
                        <a:rPr lang="en-US" sz="2000" b="0" i="1" smtClean="0">
                          <a:latin typeface="Cambria Math" panose="02040503050406030204" pitchFamily="18" charset="0"/>
                        </a:rPr>
                        <m:t>𝑛</m:t>
                      </m:r>
                      <m:r>
                        <a:rPr lang="en-US" sz="2000" b="0" i="1" smtClean="0">
                          <a:latin typeface="Cambria Math" panose="02040503050406030204" pitchFamily="18" charset="0"/>
                        </a:rPr>
                        <m:t>−1)</m:t>
                      </m:r>
                      <m:r>
                        <a:rPr lang="en-US" sz="2000" b="0" i="1" smtClean="0">
                          <a:latin typeface="Cambria Math" panose="02040503050406030204" pitchFamily="18" charset="0"/>
                        </a:rPr>
                        <m:t>𝑝</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𝑛𝑝</m:t>
                      </m:r>
                    </m:oMath>
                  </m:oMathPara>
                </a14:m>
                <a:endParaRPr lang="en-US" sz="2000" dirty="0"/>
              </a:p>
              <a:p>
                <a:pPr marL="0" indent="0" algn="just">
                  <a:buNone/>
                </a:pPr>
                <a:endParaRPr lang="en-US" sz="2000" dirty="0"/>
              </a:p>
              <a:p>
                <a:pPr algn="just"/>
                <a:r>
                  <a:rPr lang="en-US" sz="2400" dirty="0"/>
                  <a:t>How do we get the answer </a:t>
                </a:r>
                <a14:m>
                  <m:oMath xmlns:m="http://schemas.openxmlformats.org/officeDocument/2006/math">
                    <m:r>
                      <a:rPr lang="en-US" sz="2400" i="1" dirty="0" smtClean="0">
                        <a:latin typeface="Cambria Math" panose="02040503050406030204" pitchFamily="18" charset="0"/>
                      </a:rPr>
                      <m:t>𝑛𝑝</m:t>
                    </m:r>
                  </m:oMath>
                </a14:m>
                <a:r>
                  <a:rPr lang="en-US" sz="2400" dirty="0"/>
                  <a:t>?</a:t>
                </a:r>
              </a:p>
              <a:p>
                <a:pPr lvl="1" algn="just"/>
                <a:r>
                  <a:rPr lang="en-US" sz="2200" dirty="0"/>
                  <a:t>We can use the binomial formula to get the expected mean, recall that:</a:t>
                </a:r>
              </a:p>
              <a:p>
                <a:pPr marL="457200" lvl="1" indent="0" algn="just">
                  <a:buNone/>
                </a:pPr>
                <a14:m>
                  <m:oMathPara xmlns:m="http://schemas.openxmlformats.org/officeDocument/2006/math">
                    <m:oMathParaPr>
                      <m:jc m:val="centerGroup"/>
                    </m:oMathParaPr>
                    <m:oMath xmlns:m="http://schemas.openxmlformats.org/officeDocument/2006/math">
                      <m:sSup>
                        <m:sSupPr>
                          <m:ctrlPr>
                            <a:rPr lang="en-US" sz="2000" b="0" i="1" smtClean="0">
                              <a:latin typeface="Cambria Math" panose="02040503050406030204" pitchFamily="18" charset="0"/>
                            </a:rPr>
                          </m:ctrlPr>
                        </m:sSupPr>
                        <m:e>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𝑝</m:t>
                              </m:r>
                              <m:r>
                                <a:rPr lang="en-US" sz="2000" b="0" i="1" smtClean="0">
                                  <a:latin typeface="Cambria Math" panose="02040503050406030204" pitchFamily="18" charset="0"/>
                                </a:rPr>
                                <m:t>+</m:t>
                              </m:r>
                              <m:r>
                                <a:rPr lang="en-US" sz="2000" b="0" i="1" smtClean="0">
                                  <a:latin typeface="Cambria Math" panose="02040503050406030204" pitchFamily="18" charset="0"/>
                                </a:rPr>
                                <m:t>𝑞</m:t>
                              </m:r>
                            </m:e>
                          </m:d>
                        </m:e>
                        <m:sup>
                          <m:r>
                            <a:rPr lang="en-US" sz="2000" b="0" i="1" smtClean="0">
                              <a:latin typeface="Cambria Math" panose="02040503050406030204" pitchFamily="18" charset="0"/>
                            </a:rPr>
                            <m:t>𝑛</m:t>
                          </m:r>
                        </m:sup>
                      </m:sSup>
                      <m:r>
                        <a:rPr lang="en-US" sz="2000" b="0" i="1" smtClean="0">
                          <a:latin typeface="Cambria Math" panose="02040503050406030204" pitchFamily="18" charset="0"/>
                        </a:rPr>
                        <m:t>=</m:t>
                      </m:r>
                      <m:nary>
                        <m:naryPr>
                          <m:chr m:val="∑"/>
                          <m:ctrlPr>
                            <a:rPr lang="en-US" sz="2000" i="1">
                              <a:latin typeface="Cambria Math" panose="02040503050406030204" pitchFamily="18" charset="0"/>
                            </a:rPr>
                          </m:ctrlPr>
                        </m:naryPr>
                        <m:sub>
                          <m:r>
                            <a:rPr lang="en-US" sz="2000" i="1">
                              <a:latin typeface="Cambria Math" panose="02040503050406030204" pitchFamily="18" charset="0"/>
                            </a:rPr>
                            <m:t>𝑘</m:t>
                          </m:r>
                          <m:r>
                            <a:rPr lang="en-US" sz="2000" i="1">
                              <a:latin typeface="Cambria Math" panose="02040503050406030204" pitchFamily="18" charset="0"/>
                            </a:rPr>
                            <m:t>=0</m:t>
                          </m:r>
                        </m:sub>
                        <m:sup>
                          <m:r>
                            <a:rPr lang="en-US" sz="2000" i="1">
                              <a:latin typeface="Cambria Math" panose="02040503050406030204" pitchFamily="18" charset="0"/>
                            </a:rPr>
                            <m:t>𝑛</m:t>
                          </m:r>
                        </m:sup>
                        <m:e>
                          <m:d>
                            <m:dPr>
                              <m:ctrlPr>
                                <a:rPr lang="en-US" sz="2000" i="1">
                                  <a:latin typeface="Cambria Math" panose="02040503050406030204" pitchFamily="18" charset="0"/>
                                </a:rPr>
                              </m:ctrlPr>
                            </m:dPr>
                            <m:e>
                              <m:m>
                                <m:mPr>
                                  <m:mcs>
                                    <m:mc>
                                      <m:mcPr>
                                        <m:count m:val="1"/>
                                        <m:mcJc m:val="center"/>
                                      </m:mcPr>
                                    </m:mc>
                                  </m:mcs>
                                  <m:ctrlPr>
                                    <a:rPr lang="en-US" sz="2000" i="1">
                                      <a:latin typeface="Cambria Math" panose="02040503050406030204" pitchFamily="18" charset="0"/>
                                    </a:rPr>
                                  </m:ctrlPr>
                                </m:mPr>
                                <m:mr>
                                  <m:e>
                                    <m:r>
                                      <m:rPr>
                                        <m:brk m:alnAt="7"/>
                                      </m:rPr>
                                      <a:rPr lang="en-US" sz="2000" i="1">
                                        <a:latin typeface="Cambria Math" panose="02040503050406030204" pitchFamily="18" charset="0"/>
                                      </a:rPr>
                                      <m:t>𝑛</m:t>
                                    </m:r>
                                  </m:e>
                                </m:mr>
                                <m:mr>
                                  <m:e>
                                    <m:r>
                                      <a:rPr lang="en-US" sz="2000" i="1">
                                        <a:latin typeface="Cambria Math" panose="02040503050406030204" pitchFamily="18" charset="0"/>
                                      </a:rPr>
                                      <m:t>𝑘</m:t>
                                    </m:r>
                                  </m:e>
                                </m:mr>
                              </m:m>
                            </m:e>
                          </m:d>
                          <m:sSup>
                            <m:sSupPr>
                              <m:ctrlPr>
                                <a:rPr lang="en-US" sz="2000" i="1">
                                  <a:latin typeface="Cambria Math" panose="02040503050406030204" pitchFamily="18" charset="0"/>
                                </a:rPr>
                              </m:ctrlPr>
                            </m:sSupPr>
                            <m:e>
                              <m:d>
                                <m:dPr>
                                  <m:ctrlPr>
                                    <a:rPr lang="en-US" sz="2000" i="1">
                                      <a:latin typeface="Cambria Math" panose="02040503050406030204" pitchFamily="18" charset="0"/>
                                    </a:rPr>
                                  </m:ctrlPr>
                                </m:dPr>
                                <m:e>
                                  <m:r>
                                    <a:rPr lang="en-US" sz="2000" i="1">
                                      <a:latin typeface="Cambria Math" panose="02040503050406030204" pitchFamily="18" charset="0"/>
                                    </a:rPr>
                                    <m:t>𝑝</m:t>
                                  </m:r>
                                </m:e>
                              </m:d>
                            </m:e>
                            <m:sup>
                              <m:r>
                                <a:rPr lang="en-US" sz="2000" i="1">
                                  <a:latin typeface="Cambria Math" panose="02040503050406030204" pitchFamily="18" charset="0"/>
                                </a:rPr>
                                <m:t>𝑘</m:t>
                              </m:r>
                            </m:sup>
                          </m:sSup>
                          <m:sSup>
                            <m:sSupPr>
                              <m:ctrlPr>
                                <a:rPr lang="en-US" sz="2000" i="1">
                                  <a:latin typeface="Cambria Math" panose="02040503050406030204" pitchFamily="18" charset="0"/>
                                </a:rPr>
                              </m:ctrlPr>
                            </m:sSupPr>
                            <m:e>
                              <m:d>
                                <m:dPr>
                                  <m:ctrlPr>
                                    <a:rPr lang="en-US" sz="2000" i="1">
                                      <a:latin typeface="Cambria Math" panose="02040503050406030204" pitchFamily="18" charset="0"/>
                                    </a:rPr>
                                  </m:ctrlPr>
                                </m:dPr>
                                <m:e>
                                  <m:r>
                                    <a:rPr lang="en-US" sz="2000" b="0" i="1" smtClean="0">
                                      <a:latin typeface="Cambria Math" panose="02040503050406030204" pitchFamily="18" charset="0"/>
                                    </a:rPr>
                                    <m:t>𝑞</m:t>
                                  </m:r>
                                </m:e>
                              </m:d>
                            </m:e>
                            <m:sup>
                              <m:r>
                                <a:rPr lang="en-US" sz="2000" i="1">
                                  <a:latin typeface="Cambria Math" panose="02040503050406030204" pitchFamily="18" charset="0"/>
                                </a:rPr>
                                <m:t>𝑛</m:t>
                              </m:r>
                              <m:r>
                                <a:rPr lang="en-US" sz="2000" i="1">
                                  <a:latin typeface="Cambria Math" panose="02040503050406030204" pitchFamily="18" charset="0"/>
                                </a:rPr>
                                <m:t> −</m:t>
                              </m:r>
                              <m:r>
                                <a:rPr lang="en-US" sz="2000" i="1">
                                  <a:latin typeface="Cambria Math" panose="02040503050406030204" pitchFamily="18" charset="0"/>
                                </a:rPr>
                                <m:t>𝑘</m:t>
                              </m:r>
                            </m:sup>
                          </m:sSup>
                        </m:e>
                      </m:nary>
                    </m:oMath>
                  </m:oMathPara>
                </a14:m>
                <a:endParaRPr lang="en-US" sz="2200" dirty="0"/>
              </a:p>
              <a:p>
                <a:pPr lvl="1" algn="just"/>
                <a:endParaRPr lang="en-US" sz="2400" dirty="0"/>
              </a:p>
              <a:p>
                <a:pPr lvl="1" algn="just"/>
                <a:endParaRPr lang="en-US" sz="2400"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838200" y="1270000"/>
                <a:ext cx="8009238" cy="4906963"/>
              </a:xfrm>
              <a:blipFill>
                <a:blip r:embed="rId2"/>
                <a:stretch>
                  <a:fillRect l="-1219" t="-2360" r="-990"/>
                </a:stretch>
              </a:blipFill>
            </p:spPr>
            <p:txBody>
              <a:bodyPr/>
              <a:lstStyle/>
              <a:p>
                <a:r>
                  <a:rPr lang="en-IN">
                    <a:noFill/>
                  </a:rPr>
                  <a:t> </a:t>
                </a:r>
              </a:p>
            </p:txBody>
          </p:sp>
        </mc:Fallback>
      </mc:AlternateContent>
      <p:sp>
        <p:nvSpPr>
          <p:cNvPr id="4" name="Footer Placeholder 3"/>
          <p:cNvSpPr>
            <a:spLocks noGrp="1"/>
          </p:cNvSpPr>
          <p:nvPr>
            <p:ph type="ftr" sz="quarter" idx="11"/>
          </p:nvPr>
        </p:nvSpPr>
        <p:spPr/>
        <p:txBody>
          <a:bodyPr/>
          <a:lstStyle/>
          <a:p>
            <a:r>
              <a:rPr lang="en-US"/>
              <a:t>Random Graph</a:t>
            </a:r>
          </a:p>
        </p:txBody>
      </p:sp>
      <p:sp>
        <p:nvSpPr>
          <p:cNvPr id="5" name="Slide Number Placeholder 4"/>
          <p:cNvSpPr>
            <a:spLocks noGrp="1"/>
          </p:cNvSpPr>
          <p:nvPr>
            <p:ph type="sldNum" sz="quarter" idx="12"/>
          </p:nvPr>
        </p:nvSpPr>
        <p:spPr/>
        <p:txBody>
          <a:bodyPr/>
          <a:lstStyle/>
          <a:p>
            <a:fld id="{5F799E93-25A9-45CA-8FEE-05B28F2C019A}" type="slidenum">
              <a:rPr lang="en-US" smtClean="0"/>
              <a:t>43</a:t>
            </a:fld>
            <a:endParaRPr lang="en-US"/>
          </a:p>
        </p:txBody>
      </p:sp>
    </p:spTree>
    <p:extLst>
      <p:ext uri="{BB962C8B-B14F-4D97-AF65-F5344CB8AC3E}">
        <p14:creationId xmlns:p14="http://schemas.microsoft.com/office/powerpoint/2010/main" val="349079042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Mean degree and degree distribution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270000"/>
                <a:ext cx="7572632" cy="4906963"/>
              </a:xfrm>
            </p:spPr>
            <p:txBody>
              <a:bodyPr>
                <a:normAutofit lnSpcReduction="10000"/>
              </a:bodyPr>
              <a:lstStyle/>
              <a:p>
                <a:pPr marL="457200" lvl="1" indent="0" algn="just">
                  <a:buNone/>
                </a:pPr>
                <a14:m>
                  <m:oMathPara xmlns:m="http://schemas.openxmlformats.org/officeDocument/2006/math">
                    <m:oMathParaPr>
                      <m:jc m:val="centerGroup"/>
                    </m:oMathParaPr>
                    <m:oMath xmlns:m="http://schemas.openxmlformats.org/officeDocument/2006/math">
                      <m:sSup>
                        <m:sSupPr>
                          <m:ctrlPr>
                            <a:rPr lang="en-US" sz="2000" b="0" i="1" smtClean="0">
                              <a:latin typeface="Cambria Math" panose="02040503050406030204" pitchFamily="18" charset="0"/>
                            </a:rPr>
                          </m:ctrlPr>
                        </m:sSupPr>
                        <m:e>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𝑝</m:t>
                              </m:r>
                              <m:r>
                                <a:rPr lang="en-US" sz="2000" b="0" i="1" smtClean="0">
                                  <a:latin typeface="Cambria Math" panose="02040503050406030204" pitchFamily="18" charset="0"/>
                                </a:rPr>
                                <m:t>+</m:t>
                              </m:r>
                              <m:r>
                                <a:rPr lang="en-US" sz="2000" b="0" i="1" smtClean="0">
                                  <a:latin typeface="Cambria Math" panose="02040503050406030204" pitchFamily="18" charset="0"/>
                                </a:rPr>
                                <m:t>𝑞</m:t>
                              </m:r>
                            </m:e>
                          </m:d>
                        </m:e>
                        <m:sup>
                          <m:r>
                            <a:rPr lang="en-US" sz="2000" b="0" i="1" smtClean="0">
                              <a:latin typeface="Cambria Math" panose="02040503050406030204" pitchFamily="18" charset="0"/>
                            </a:rPr>
                            <m:t>𝑛</m:t>
                          </m:r>
                        </m:sup>
                      </m:sSup>
                      <m:r>
                        <a:rPr lang="en-US" sz="2000" b="0" i="1" smtClean="0">
                          <a:latin typeface="Cambria Math" panose="02040503050406030204" pitchFamily="18" charset="0"/>
                        </a:rPr>
                        <m:t>=</m:t>
                      </m:r>
                      <m:nary>
                        <m:naryPr>
                          <m:chr m:val="∑"/>
                          <m:ctrlPr>
                            <a:rPr lang="en-US" sz="2000" i="1">
                              <a:latin typeface="Cambria Math" panose="02040503050406030204" pitchFamily="18" charset="0"/>
                            </a:rPr>
                          </m:ctrlPr>
                        </m:naryPr>
                        <m:sub>
                          <m:r>
                            <a:rPr lang="en-US" sz="2000" i="1">
                              <a:latin typeface="Cambria Math" panose="02040503050406030204" pitchFamily="18" charset="0"/>
                            </a:rPr>
                            <m:t>𝑘</m:t>
                          </m:r>
                          <m:r>
                            <a:rPr lang="en-US" sz="2000" i="1">
                              <a:latin typeface="Cambria Math" panose="02040503050406030204" pitchFamily="18" charset="0"/>
                            </a:rPr>
                            <m:t>=0</m:t>
                          </m:r>
                        </m:sub>
                        <m:sup>
                          <m:r>
                            <a:rPr lang="en-US" sz="2000" i="1">
                              <a:latin typeface="Cambria Math" panose="02040503050406030204" pitchFamily="18" charset="0"/>
                            </a:rPr>
                            <m:t>𝑛</m:t>
                          </m:r>
                        </m:sup>
                        <m:e>
                          <m:d>
                            <m:dPr>
                              <m:ctrlPr>
                                <a:rPr lang="en-US" sz="2000" i="1">
                                  <a:latin typeface="Cambria Math" panose="02040503050406030204" pitchFamily="18" charset="0"/>
                                </a:rPr>
                              </m:ctrlPr>
                            </m:dPr>
                            <m:e>
                              <m:m>
                                <m:mPr>
                                  <m:mcs>
                                    <m:mc>
                                      <m:mcPr>
                                        <m:count m:val="1"/>
                                        <m:mcJc m:val="center"/>
                                      </m:mcPr>
                                    </m:mc>
                                  </m:mcs>
                                  <m:ctrlPr>
                                    <a:rPr lang="en-US" sz="2000" i="1">
                                      <a:latin typeface="Cambria Math" panose="02040503050406030204" pitchFamily="18" charset="0"/>
                                    </a:rPr>
                                  </m:ctrlPr>
                                </m:mPr>
                                <m:mr>
                                  <m:e>
                                    <m:r>
                                      <m:rPr>
                                        <m:brk m:alnAt="7"/>
                                      </m:rPr>
                                      <a:rPr lang="en-US" sz="2000" i="1">
                                        <a:latin typeface="Cambria Math" panose="02040503050406030204" pitchFamily="18" charset="0"/>
                                      </a:rPr>
                                      <m:t>𝑛</m:t>
                                    </m:r>
                                  </m:e>
                                </m:mr>
                                <m:mr>
                                  <m:e>
                                    <m:r>
                                      <a:rPr lang="en-US" sz="2000" i="1">
                                        <a:latin typeface="Cambria Math" panose="02040503050406030204" pitchFamily="18" charset="0"/>
                                      </a:rPr>
                                      <m:t>𝑘</m:t>
                                    </m:r>
                                  </m:e>
                                </m:mr>
                              </m:m>
                            </m:e>
                          </m:d>
                          <m:sSup>
                            <m:sSupPr>
                              <m:ctrlPr>
                                <a:rPr lang="en-US" sz="2000" i="1">
                                  <a:latin typeface="Cambria Math" panose="02040503050406030204" pitchFamily="18" charset="0"/>
                                </a:rPr>
                              </m:ctrlPr>
                            </m:sSupPr>
                            <m:e>
                              <m:d>
                                <m:dPr>
                                  <m:ctrlPr>
                                    <a:rPr lang="en-US" sz="2000" i="1">
                                      <a:latin typeface="Cambria Math" panose="02040503050406030204" pitchFamily="18" charset="0"/>
                                    </a:rPr>
                                  </m:ctrlPr>
                                </m:dPr>
                                <m:e>
                                  <m:r>
                                    <a:rPr lang="en-US" sz="2000" i="1">
                                      <a:latin typeface="Cambria Math" panose="02040503050406030204" pitchFamily="18" charset="0"/>
                                    </a:rPr>
                                    <m:t>𝑝</m:t>
                                  </m:r>
                                </m:e>
                              </m:d>
                            </m:e>
                            <m:sup>
                              <m:r>
                                <a:rPr lang="en-US" sz="2000" i="1">
                                  <a:latin typeface="Cambria Math" panose="02040503050406030204" pitchFamily="18" charset="0"/>
                                </a:rPr>
                                <m:t>𝑘</m:t>
                              </m:r>
                            </m:sup>
                          </m:sSup>
                          <m:sSup>
                            <m:sSupPr>
                              <m:ctrlPr>
                                <a:rPr lang="en-US" sz="2000" i="1">
                                  <a:latin typeface="Cambria Math" panose="02040503050406030204" pitchFamily="18" charset="0"/>
                                </a:rPr>
                              </m:ctrlPr>
                            </m:sSupPr>
                            <m:e>
                              <m:d>
                                <m:dPr>
                                  <m:ctrlPr>
                                    <a:rPr lang="en-US" sz="2000" i="1">
                                      <a:latin typeface="Cambria Math" panose="02040503050406030204" pitchFamily="18" charset="0"/>
                                    </a:rPr>
                                  </m:ctrlPr>
                                </m:dPr>
                                <m:e>
                                  <m:r>
                                    <a:rPr lang="en-US" sz="2000" b="0" i="1" smtClean="0">
                                      <a:latin typeface="Cambria Math" panose="02040503050406030204" pitchFamily="18" charset="0"/>
                                    </a:rPr>
                                    <m:t>𝑞</m:t>
                                  </m:r>
                                </m:e>
                              </m:d>
                            </m:e>
                            <m:sup>
                              <m:r>
                                <a:rPr lang="en-US" sz="2000" i="1">
                                  <a:latin typeface="Cambria Math" panose="02040503050406030204" pitchFamily="18" charset="0"/>
                                </a:rPr>
                                <m:t>𝑛</m:t>
                              </m:r>
                              <m:r>
                                <a:rPr lang="en-US" sz="2000" i="1">
                                  <a:latin typeface="Cambria Math" panose="02040503050406030204" pitchFamily="18" charset="0"/>
                                </a:rPr>
                                <m:t> −</m:t>
                              </m:r>
                              <m:r>
                                <a:rPr lang="en-US" sz="2000" i="1">
                                  <a:latin typeface="Cambria Math" panose="02040503050406030204" pitchFamily="18" charset="0"/>
                                </a:rPr>
                                <m:t>𝑘</m:t>
                              </m:r>
                            </m:sup>
                          </m:sSup>
                        </m:e>
                      </m:nary>
                    </m:oMath>
                  </m:oMathPara>
                </a14:m>
                <a:endParaRPr lang="en-US" sz="2000" dirty="0"/>
              </a:p>
              <a:p>
                <a:pPr algn="just"/>
                <a:r>
                  <a:rPr lang="en-US" sz="2400" dirty="0"/>
                  <a:t>By differentiating both sides with respect to p, we get: </a:t>
                </a:r>
              </a:p>
              <a:p>
                <a:pPr marL="0" indent="0" algn="just">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𝑛</m:t>
                      </m:r>
                      <m:sSup>
                        <m:sSupPr>
                          <m:ctrlPr>
                            <a:rPr lang="en-US" sz="2400" i="1">
                              <a:latin typeface="Cambria Math" panose="02040503050406030204" pitchFamily="18" charset="0"/>
                            </a:rPr>
                          </m:ctrlPr>
                        </m:sSupPr>
                        <m:e>
                          <m:d>
                            <m:dPr>
                              <m:ctrlPr>
                                <a:rPr lang="en-US" sz="2400" i="1">
                                  <a:latin typeface="Cambria Math" panose="02040503050406030204" pitchFamily="18" charset="0"/>
                                </a:rPr>
                              </m:ctrlPr>
                            </m:dPr>
                            <m:e>
                              <m:r>
                                <a:rPr lang="en-US" sz="2400" i="1">
                                  <a:latin typeface="Cambria Math" panose="02040503050406030204" pitchFamily="18" charset="0"/>
                                </a:rPr>
                                <m:t>𝑝</m:t>
                              </m:r>
                              <m:r>
                                <a:rPr lang="en-US" sz="2400" i="1">
                                  <a:latin typeface="Cambria Math" panose="02040503050406030204" pitchFamily="18" charset="0"/>
                                </a:rPr>
                                <m:t>+</m:t>
                              </m:r>
                              <m:r>
                                <a:rPr lang="en-US" sz="2400" i="1">
                                  <a:latin typeface="Cambria Math" panose="02040503050406030204" pitchFamily="18" charset="0"/>
                                </a:rPr>
                                <m:t>𝑞</m:t>
                              </m:r>
                            </m:e>
                          </m:d>
                        </m:e>
                        <m:sup>
                          <m:r>
                            <a:rPr lang="en-US" sz="2400" i="1">
                              <a:latin typeface="Cambria Math" panose="02040503050406030204" pitchFamily="18" charset="0"/>
                            </a:rPr>
                            <m:t>𝑛</m:t>
                          </m:r>
                          <m:r>
                            <a:rPr lang="en-US" sz="2400" b="0" i="1" smtClean="0">
                              <a:latin typeface="Cambria Math" panose="02040503050406030204" pitchFamily="18" charset="0"/>
                            </a:rPr>
                            <m:t>−1</m:t>
                          </m:r>
                        </m:sup>
                      </m:sSup>
                      <m:r>
                        <a:rPr lang="en-US" sz="2400" i="1">
                          <a:latin typeface="Cambria Math" panose="02040503050406030204" pitchFamily="18" charset="0"/>
                        </a:rPr>
                        <m:t>=</m:t>
                      </m:r>
                      <m:nary>
                        <m:naryPr>
                          <m:chr m:val="∑"/>
                          <m:ctrlPr>
                            <a:rPr lang="en-US" sz="2400" i="1">
                              <a:latin typeface="Cambria Math" panose="02040503050406030204" pitchFamily="18" charset="0"/>
                            </a:rPr>
                          </m:ctrlPr>
                        </m:naryPr>
                        <m:sub>
                          <m:r>
                            <a:rPr lang="en-US" sz="2400" i="1">
                              <a:latin typeface="Cambria Math" panose="02040503050406030204" pitchFamily="18" charset="0"/>
                            </a:rPr>
                            <m:t>𝑘</m:t>
                          </m:r>
                          <m:r>
                            <a:rPr lang="en-US" sz="2400" i="1">
                              <a:latin typeface="Cambria Math" panose="02040503050406030204" pitchFamily="18" charset="0"/>
                            </a:rPr>
                            <m:t>=0</m:t>
                          </m:r>
                        </m:sub>
                        <m:sup>
                          <m:r>
                            <a:rPr lang="en-US" sz="2400" i="1">
                              <a:latin typeface="Cambria Math" panose="02040503050406030204" pitchFamily="18" charset="0"/>
                            </a:rPr>
                            <m:t>𝑛</m:t>
                          </m:r>
                        </m:sup>
                        <m:e>
                          <m:r>
                            <a:rPr lang="en-US" sz="2400" b="0" i="1" smtClean="0">
                              <a:latin typeface="Cambria Math" panose="02040503050406030204" pitchFamily="18" charset="0"/>
                            </a:rPr>
                            <m:t>𝑘</m:t>
                          </m:r>
                          <m:d>
                            <m:dPr>
                              <m:ctrlPr>
                                <a:rPr lang="en-US" sz="2400" i="1">
                                  <a:latin typeface="Cambria Math" panose="02040503050406030204" pitchFamily="18" charset="0"/>
                                </a:rPr>
                              </m:ctrlPr>
                            </m:dPr>
                            <m:e>
                              <m:m>
                                <m:mPr>
                                  <m:mcs>
                                    <m:mc>
                                      <m:mcPr>
                                        <m:count m:val="1"/>
                                        <m:mcJc m:val="center"/>
                                      </m:mcPr>
                                    </m:mc>
                                  </m:mcs>
                                  <m:ctrlPr>
                                    <a:rPr lang="en-US" sz="2400" i="1">
                                      <a:latin typeface="Cambria Math" panose="02040503050406030204" pitchFamily="18" charset="0"/>
                                    </a:rPr>
                                  </m:ctrlPr>
                                </m:mPr>
                                <m:mr>
                                  <m:e>
                                    <m:r>
                                      <m:rPr>
                                        <m:brk m:alnAt="7"/>
                                      </m:rPr>
                                      <a:rPr lang="en-US" sz="2400" i="1">
                                        <a:latin typeface="Cambria Math" panose="02040503050406030204" pitchFamily="18" charset="0"/>
                                      </a:rPr>
                                      <m:t>𝑛</m:t>
                                    </m:r>
                                  </m:e>
                                </m:mr>
                                <m:mr>
                                  <m:e>
                                    <m:r>
                                      <a:rPr lang="en-US" sz="2400" i="1">
                                        <a:latin typeface="Cambria Math" panose="02040503050406030204" pitchFamily="18" charset="0"/>
                                      </a:rPr>
                                      <m:t>𝑘</m:t>
                                    </m:r>
                                  </m:e>
                                </m:mr>
                              </m:m>
                            </m:e>
                          </m:d>
                          <m:sSup>
                            <m:sSupPr>
                              <m:ctrlPr>
                                <a:rPr lang="en-US" sz="2400" i="1">
                                  <a:latin typeface="Cambria Math" panose="02040503050406030204" pitchFamily="18" charset="0"/>
                                </a:rPr>
                              </m:ctrlPr>
                            </m:sSupPr>
                            <m:e>
                              <m:d>
                                <m:dPr>
                                  <m:ctrlPr>
                                    <a:rPr lang="en-US" sz="2400" i="1">
                                      <a:latin typeface="Cambria Math" panose="02040503050406030204" pitchFamily="18" charset="0"/>
                                    </a:rPr>
                                  </m:ctrlPr>
                                </m:dPr>
                                <m:e>
                                  <m:r>
                                    <a:rPr lang="en-US" sz="2400" i="1">
                                      <a:latin typeface="Cambria Math" panose="02040503050406030204" pitchFamily="18" charset="0"/>
                                    </a:rPr>
                                    <m:t>𝑝</m:t>
                                  </m:r>
                                </m:e>
                              </m:d>
                            </m:e>
                            <m:sup>
                              <m:r>
                                <a:rPr lang="en-US" sz="2400" i="1">
                                  <a:latin typeface="Cambria Math" panose="02040503050406030204" pitchFamily="18" charset="0"/>
                                </a:rPr>
                                <m:t>𝑘</m:t>
                              </m:r>
                              <m:r>
                                <a:rPr lang="en-US" sz="2400" b="0" i="1" smtClean="0">
                                  <a:latin typeface="Cambria Math" panose="02040503050406030204" pitchFamily="18" charset="0"/>
                                </a:rPr>
                                <m:t>−1</m:t>
                              </m:r>
                            </m:sup>
                          </m:sSup>
                          <m:sSup>
                            <m:sSupPr>
                              <m:ctrlPr>
                                <a:rPr lang="en-US" sz="2400" i="1">
                                  <a:latin typeface="Cambria Math" panose="02040503050406030204" pitchFamily="18" charset="0"/>
                                </a:rPr>
                              </m:ctrlPr>
                            </m:sSupPr>
                            <m:e>
                              <m:r>
                                <a:rPr lang="en-US" sz="2400" b="0" i="1" smtClean="0">
                                  <a:latin typeface="Cambria Math" panose="02040503050406030204" pitchFamily="18" charset="0"/>
                                </a:rPr>
                                <m:t>𝑞</m:t>
                              </m:r>
                            </m:e>
                            <m:sup>
                              <m:r>
                                <a:rPr lang="en-US" sz="2400" i="1">
                                  <a:latin typeface="Cambria Math" panose="02040503050406030204" pitchFamily="18" charset="0"/>
                                </a:rPr>
                                <m:t>𝑛</m:t>
                              </m:r>
                              <m:r>
                                <a:rPr lang="en-US" sz="2400" i="1">
                                  <a:latin typeface="Cambria Math" panose="02040503050406030204" pitchFamily="18" charset="0"/>
                                </a:rPr>
                                <m:t> −</m:t>
                              </m:r>
                              <m:r>
                                <a:rPr lang="en-US" sz="2400" i="1">
                                  <a:latin typeface="Cambria Math" panose="02040503050406030204" pitchFamily="18" charset="0"/>
                                </a:rPr>
                                <m:t>𝑘</m:t>
                              </m:r>
                            </m:sup>
                          </m:sSup>
                        </m:e>
                      </m:nary>
                    </m:oMath>
                  </m:oMathPara>
                </a14:m>
                <a:endParaRPr lang="en-US" sz="2600" dirty="0"/>
              </a:p>
              <a:p>
                <a:pPr marL="0" indent="0" algn="just">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                       </m:t>
                      </m:r>
                    </m:oMath>
                  </m:oMathPara>
                </a14:m>
                <a:endParaRPr lang="en-US" sz="2400" b="0" i="1" dirty="0">
                  <a:latin typeface="Cambria Math" panose="02040503050406030204" pitchFamily="18" charset="0"/>
                </a:endParaRPr>
              </a:p>
              <a:p>
                <a:pPr marL="0" indent="0" algn="just">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                       =</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m:t>
                          </m:r>
                        </m:num>
                        <m:den>
                          <m:r>
                            <a:rPr lang="en-US" sz="2400" b="0" i="1" smtClean="0">
                              <a:latin typeface="Cambria Math" panose="02040503050406030204" pitchFamily="18" charset="0"/>
                            </a:rPr>
                            <m:t>𝑝</m:t>
                          </m:r>
                        </m:den>
                      </m:f>
                      <m:nary>
                        <m:naryPr>
                          <m:chr m:val="∑"/>
                          <m:ctrlPr>
                            <a:rPr lang="en-US" sz="2400" i="1">
                              <a:latin typeface="Cambria Math" panose="02040503050406030204" pitchFamily="18" charset="0"/>
                            </a:rPr>
                          </m:ctrlPr>
                        </m:naryPr>
                        <m:sub>
                          <m:r>
                            <a:rPr lang="en-US" sz="2400" i="1">
                              <a:latin typeface="Cambria Math" panose="02040503050406030204" pitchFamily="18" charset="0"/>
                            </a:rPr>
                            <m:t>𝑘</m:t>
                          </m:r>
                          <m:r>
                            <a:rPr lang="en-US" sz="2400" i="1">
                              <a:latin typeface="Cambria Math" panose="02040503050406030204" pitchFamily="18" charset="0"/>
                            </a:rPr>
                            <m:t>=0</m:t>
                          </m:r>
                        </m:sub>
                        <m:sup>
                          <m:r>
                            <a:rPr lang="en-US" sz="2400" i="1">
                              <a:latin typeface="Cambria Math" panose="02040503050406030204" pitchFamily="18" charset="0"/>
                            </a:rPr>
                            <m:t>𝑛</m:t>
                          </m:r>
                        </m:sup>
                        <m:e>
                          <m:r>
                            <a:rPr lang="en-US" sz="2400" i="1">
                              <a:latin typeface="Cambria Math" panose="02040503050406030204" pitchFamily="18" charset="0"/>
                            </a:rPr>
                            <m:t>𝑘</m:t>
                          </m:r>
                          <m:d>
                            <m:dPr>
                              <m:ctrlPr>
                                <a:rPr lang="en-US" sz="2400" i="1">
                                  <a:latin typeface="Cambria Math" panose="02040503050406030204" pitchFamily="18" charset="0"/>
                                </a:rPr>
                              </m:ctrlPr>
                            </m:dPr>
                            <m:e>
                              <m:m>
                                <m:mPr>
                                  <m:mcs>
                                    <m:mc>
                                      <m:mcPr>
                                        <m:count m:val="1"/>
                                        <m:mcJc m:val="center"/>
                                      </m:mcPr>
                                    </m:mc>
                                  </m:mcs>
                                  <m:ctrlPr>
                                    <a:rPr lang="en-US" sz="2400" i="1">
                                      <a:latin typeface="Cambria Math" panose="02040503050406030204" pitchFamily="18" charset="0"/>
                                    </a:rPr>
                                  </m:ctrlPr>
                                </m:mPr>
                                <m:mr>
                                  <m:e>
                                    <m:r>
                                      <m:rPr>
                                        <m:brk m:alnAt="7"/>
                                      </m:rPr>
                                      <a:rPr lang="en-US" sz="2400" i="1">
                                        <a:latin typeface="Cambria Math" panose="02040503050406030204" pitchFamily="18" charset="0"/>
                                      </a:rPr>
                                      <m:t>𝑛</m:t>
                                    </m:r>
                                  </m:e>
                                </m:mr>
                                <m:mr>
                                  <m:e>
                                    <m:r>
                                      <a:rPr lang="en-US" sz="2400" i="1">
                                        <a:latin typeface="Cambria Math" panose="02040503050406030204" pitchFamily="18" charset="0"/>
                                      </a:rPr>
                                      <m:t>𝑘</m:t>
                                    </m:r>
                                  </m:e>
                                </m:mr>
                              </m:m>
                            </m:e>
                          </m:d>
                          <m:sSup>
                            <m:sSupPr>
                              <m:ctrlPr>
                                <a:rPr lang="en-US" sz="2400" i="1">
                                  <a:latin typeface="Cambria Math" panose="02040503050406030204" pitchFamily="18" charset="0"/>
                                </a:rPr>
                              </m:ctrlPr>
                            </m:sSupPr>
                            <m:e>
                              <m:d>
                                <m:dPr>
                                  <m:ctrlPr>
                                    <a:rPr lang="en-US" sz="2400" i="1">
                                      <a:latin typeface="Cambria Math" panose="02040503050406030204" pitchFamily="18" charset="0"/>
                                    </a:rPr>
                                  </m:ctrlPr>
                                </m:dPr>
                                <m:e>
                                  <m:r>
                                    <a:rPr lang="en-US" sz="2400" i="1">
                                      <a:latin typeface="Cambria Math" panose="02040503050406030204" pitchFamily="18" charset="0"/>
                                    </a:rPr>
                                    <m:t>𝑝</m:t>
                                  </m:r>
                                </m:e>
                              </m:d>
                            </m:e>
                            <m:sup>
                              <m:r>
                                <a:rPr lang="en-US" sz="2400" i="1">
                                  <a:latin typeface="Cambria Math" panose="02040503050406030204" pitchFamily="18" charset="0"/>
                                </a:rPr>
                                <m:t>𝑘</m:t>
                              </m:r>
                            </m:sup>
                          </m:sSup>
                          <m:sSup>
                            <m:sSupPr>
                              <m:ctrlPr>
                                <a:rPr lang="en-US" sz="2400" i="1">
                                  <a:latin typeface="Cambria Math" panose="02040503050406030204" pitchFamily="18" charset="0"/>
                                </a:rPr>
                              </m:ctrlPr>
                            </m:sSupPr>
                            <m:e>
                              <m:r>
                                <a:rPr lang="en-US" sz="2400" i="1">
                                  <a:latin typeface="Cambria Math" panose="02040503050406030204" pitchFamily="18" charset="0"/>
                                </a:rPr>
                                <m:t>𝑞</m:t>
                              </m:r>
                            </m:e>
                            <m:sup>
                              <m:r>
                                <a:rPr lang="en-US" sz="2400" i="1">
                                  <a:latin typeface="Cambria Math" panose="02040503050406030204" pitchFamily="18" charset="0"/>
                                </a:rPr>
                                <m:t>𝑛</m:t>
                              </m:r>
                              <m:r>
                                <a:rPr lang="en-US" sz="2400" i="1">
                                  <a:latin typeface="Cambria Math" panose="02040503050406030204" pitchFamily="18" charset="0"/>
                                </a:rPr>
                                <m:t> −</m:t>
                              </m:r>
                              <m:r>
                                <a:rPr lang="en-US" sz="2400" i="1">
                                  <a:latin typeface="Cambria Math" panose="02040503050406030204" pitchFamily="18" charset="0"/>
                                </a:rPr>
                                <m:t>𝑘</m:t>
                              </m:r>
                            </m:sup>
                          </m:sSup>
                        </m:e>
                      </m:nary>
                    </m:oMath>
                  </m:oMathPara>
                </a14:m>
                <a:endParaRPr lang="en-US" sz="2600" dirty="0"/>
              </a:p>
              <a:p>
                <a:pPr algn="just"/>
                <a:r>
                  <a:rPr lang="en-US" dirty="0"/>
                  <a:t>L</a:t>
                </a:r>
                <a14:m>
                  <m:oMath xmlns:m="http://schemas.openxmlformats.org/officeDocument/2006/math">
                    <m:r>
                      <m:rPr>
                        <m:sty m:val="p"/>
                      </m:rPr>
                      <a:rPr lang="en-US" b="0" i="0" dirty="0" smtClean="0">
                        <a:latin typeface="Cambria Math" panose="02040503050406030204" pitchFamily="18" charset="0"/>
                      </a:rPr>
                      <m:t>et</m:t>
                    </m:r>
                    <m:r>
                      <a:rPr lang="en-US" b="0" i="0" dirty="0" smtClean="0">
                        <a:latin typeface="Cambria Math" panose="02040503050406030204" pitchFamily="18" charset="0"/>
                      </a:rPr>
                      <m:t> </m:t>
                    </m:r>
                    <m:r>
                      <a:rPr lang="en-US" i="1" dirty="0" smtClean="0">
                        <a:latin typeface="Cambria Math" panose="02040503050406030204" pitchFamily="18" charset="0"/>
                      </a:rPr>
                      <m:t>𝑞</m:t>
                    </m:r>
                    <m:r>
                      <a:rPr lang="en-US" i="1" dirty="0" smtClean="0">
                        <a:latin typeface="Cambria Math" panose="02040503050406030204" pitchFamily="18" charset="0"/>
                      </a:rPr>
                      <m:t> = 1 − </m:t>
                    </m:r>
                    <m:r>
                      <a:rPr lang="en-US" i="1" dirty="0" smtClean="0">
                        <a:latin typeface="Cambria Math" panose="02040503050406030204" pitchFamily="18" charset="0"/>
                      </a:rPr>
                      <m:t>𝑝</m:t>
                    </m:r>
                  </m:oMath>
                </a14:m>
                <a:endParaRPr lang="en-US" sz="2800" dirty="0"/>
              </a:p>
              <a:p>
                <a:pPr marL="0" indent="0" algn="just">
                  <a:buNone/>
                </a:pPr>
                <a14:m>
                  <m:oMathPara xmlns:m="http://schemas.openxmlformats.org/officeDocument/2006/math">
                    <m:oMathParaPr>
                      <m:jc m:val="center"/>
                    </m:oMathParaPr>
                    <m:oMath xmlns:m="http://schemas.openxmlformats.org/officeDocument/2006/math">
                      <m:r>
                        <a:rPr lang="en-US" b="0" i="1" smtClean="0">
                          <a:latin typeface="Cambria Math" panose="02040503050406030204" pitchFamily="18" charset="0"/>
                        </a:rPr>
                        <m:t>                           </m:t>
                      </m:r>
                      <m:r>
                        <a:rPr lang="en-US" i="1">
                          <a:latin typeface="Cambria Math" panose="02040503050406030204" pitchFamily="18" charset="0"/>
                        </a:rPr>
                        <m:t>𝑛</m:t>
                      </m:r>
                      <m:r>
                        <a:rPr lang="en-US" b="0" i="1" smtClean="0">
                          <a:latin typeface="Cambria Math" panose="02040503050406030204" pitchFamily="18" charset="0"/>
                        </a:rPr>
                        <m:t>𝑝</m:t>
                      </m:r>
                      <m:r>
                        <a:rPr lang="en-US" i="1">
                          <a:latin typeface="Cambria Math" panose="02040503050406030204" pitchFamily="18" charset="0"/>
                        </a:rPr>
                        <m:t>=</m:t>
                      </m:r>
                      <m:nary>
                        <m:naryPr>
                          <m:chr m:val="∑"/>
                          <m:ctrlPr>
                            <a:rPr lang="en-US" i="1">
                              <a:latin typeface="Cambria Math" panose="02040503050406030204" pitchFamily="18" charset="0"/>
                            </a:rPr>
                          </m:ctrlPr>
                        </m:naryPr>
                        <m:sub>
                          <m:r>
                            <a:rPr lang="en-US" i="1">
                              <a:latin typeface="Cambria Math" panose="02040503050406030204" pitchFamily="18" charset="0"/>
                            </a:rPr>
                            <m:t>𝑘</m:t>
                          </m:r>
                          <m:r>
                            <a:rPr lang="en-US" i="1">
                              <a:latin typeface="Cambria Math" panose="02040503050406030204" pitchFamily="18" charset="0"/>
                            </a:rPr>
                            <m:t>=0</m:t>
                          </m:r>
                        </m:sub>
                        <m:sup>
                          <m:r>
                            <a:rPr lang="en-US" i="1">
                              <a:latin typeface="Cambria Math" panose="02040503050406030204" pitchFamily="18" charset="0"/>
                            </a:rPr>
                            <m:t>𝑛</m:t>
                          </m:r>
                        </m:sup>
                        <m:e>
                          <m:r>
                            <a:rPr lang="en-US" i="1">
                              <a:latin typeface="Cambria Math" panose="02040503050406030204" pitchFamily="18" charset="0"/>
                            </a:rPr>
                            <m:t>𝑘</m:t>
                          </m:r>
                          <m:d>
                            <m:dPr>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m:rPr>
                                        <m:brk m:alnAt="7"/>
                                      </m:rPr>
                                      <a:rPr lang="en-US" i="1">
                                        <a:latin typeface="Cambria Math" panose="02040503050406030204" pitchFamily="18" charset="0"/>
                                      </a:rPr>
                                      <m:t>𝑛</m:t>
                                    </m:r>
                                  </m:e>
                                </m:mr>
                                <m:mr>
                                  <m:e>
                                    <m:r>
                                      <a:rPr lang="en-US" i="1">
                                        <a:latin typeface="Cambria Math" panose="02040503050406030204" pitchFamily="18" charset="0"/>
                                      </a:rPr>
                                      <m:t>𝑘</m:t>
                                    </m:r>
                                  </m:e>
                                </m:mr>
                              </m:m>
                            </m:e>
                          </m:d>
                          <m:sSup>
                            <m:sSupPr>
                              <m:ctrlPr>
                                <a:rPr lang="en-US" i="1">
                                  <a:latin typeface="Cambria Math" panose="02040503050406030204" pitchFamily="18" charset="0"/>
                                </a:rPr>
                              </m:ctrlPr>
                            </m:sSupPr>
                            <m:e>
                              <m:d>
                                <m:dPr>
                                  <m:ctrlPr>
                                    <a:rPr lang="en-US" i="1">
                                      <a:latin typeface="Cambria Math" panose="02040503050406030204" pitchFamily="18" charset="0"/>
                                    </a:rPr>
                                  </m:ctrlPr>
                                </m:dPr>
                                <m:e>
                                  <m:r>
                                    <a:rPr lang="en-US" i="1">
                                      <a:latin typeface="Cambria Math" panose="02040503050406030204" pitchFamily="18" charset="0"/>
                                    </a:rPr>
                                    <m:t>𝑝</m:t>
                                  </m:r>
                                </m:e>
                              </m:d>
                            </m:e>
                            <m:sup>
                              <m:r>
                                <a:rPr lang="en-US" i="1">
                                  <a:latin typeface="Cambria Math" panose="02040503050406030204" pitchFamily="18" charset="0"/>
                                </a:rPr>
                                <m:t>𝑘</m:t>
                              </m:r>
                            </m:sup>
                          </m:sSup>
                          <m:sSup>
                            <m:sSupPr>
                              <m:ctrlPr>
                                <a:rPr lang="en-US" i="1">
                                  <a:latin typeface="Cambria Math" panose="02040503050406030204" pitchFamily="18" charset="0"/>
                                </a:rPr>
                              </m:ctrlPr>
                            </m:sSupPr>
                            <m:e>
                              <m:r>
                                <a:rPr lang="en-US" b="0" i="1" smtClean="0">
                                  <a:latin typeface="Cambria Math" panose="02040503050406030204" pitchFamily="18" charset="0"/>
                                </a:rPr>
                                <m:t>(1−</m:t>
                              </m:r>
                              <m:r>
                                <a:rPr lang="en-US" b="0" i="1" smtClean="0">
                                  <a:latin typeface="Cambria Math" panose="02040503050406030204" pitchFamily="18" charset="0"/>
                                </a:rPr>
                                <m:t>𝑝</m:t>
                              </m:r>
                              <m:r>
                                <a:rPr lang="en-US" b="0" i="1" smtClean="0">
                                  <a:latin typeface="Cambria Math" panose="02040503050406030204" pitchFamily="18" charset="0"/>
                                </a:rPr>
                                <m:t>)</m:t>
                              </m:r>
                            </m:e>
                            <m:sup>
                              <m:r>
                                <a:rPr lang="en-US" i="1">
                                  <a:latin typeface="Cambria Math" panose="02040503050406030204" pitchFamily="18" charset="0"/>
                                </a:rPr>
                                <m:t>𝑛</m:t>
                              </m:r>
                              <m:r>
                                <a:rPr lang="en-US" i="1">
                                  <a:latin typeface="Cambria Math" panose="02040503050406030204" pitchFamily="18" charset="0"/>
                                </a:rPr>
                                <m:t> −</m:t>
                              </m:r>
                              <m:r>
                                <a:rPr lang="en-US" i="1">
                                  <a:latin typeface="Cambria Math" panose="02040503050406030204" pitchFamily="18" charset="0"/>
                                </a:rPr>
                                <m:t>𝑘</m:t>
                              </m:r>
                            </m:sup>
                          </m:sSup>
                        </m:e>
                      </m:nary>
                    </m:oMath>
                  </m:oMathPara>
                </a14:m>
                <a:endParaRPr lang="en-US" sz="2800" dirty="0"/>
              </a:p>
              <a:p>
                <a:pPr lvl="1" algn="just"/>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270000"/>
                <a:ext cx="7572632" cy="4906963"/>
              </a:xfrm>
              <a:blipFill rotWithShape="0">
                <a:blip r:embed="rId2"/>
                <a:stretch>
                  <a:fillRect l="-1449"/>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t>Random Graph</a:t>
            </a:r>
          </a:p>
        </p:txBody>
      </p:sp>
      <p:sp>
        <p:nvSpPr>
          <p:cNvPr id="5" name="Slide Number Placeholder 4"/>
          <p:cNvSpPr>
            <a:spLocks noGrp="1"/>
          </p:cNvSpPr>
          <p:nvPr>
            <p:ph type="sldNum" sz="quarter" idx="12"/>
          </p:nvPr>
        </p:nvSpPr>
        <p:spPr/>
        <p:txBody>
          <a:bodyPr/>
          <a:lstStyle/>
          <a:p>
            <a:fld id="{5F799E93-25A9-45CA-8FEE-05B28F2C019A}" type="slidenum">
              <a:rPr lang="en-US" smtClean="0"/>
              <a:t>44</a:t>
            </a:fld>
            <a:endParaRPr lang="en-US"/>
          </a:p>
        </p:txBody>
      </p:sp>
    </p:spTree>
    <p:extLst>
      <p:ext uri="{BB962C8B-B14F-4D97-AF65-F5344CB8AC3E}">
        <p14:creationId xmlns:p14="http://schemas.microsoft.com/office/powerpoint/2010/main" val="374696722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Mean degree and degree distribution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pPr algn="just"/>
                <a:r>
                  <a:rPr lang="en-US" sz="2400" dirty="0"/>
                  <a:t>Quiz</a:t>
                </a:r>
              </a:p>
              <a:p>
                <a:pPr lvl="1" algn="just"/>
                <a14:m>
                  <m:oMath xmlns:m="http://schemas.openxmlformats.org/officeDocument/2006/math">
                    <m:r>
                      <a:rPr lang="en-US" sz="2000" b="0" i="1" dirty="0" smtClean="0">
                        <a:latin typeface="Cambria Math" panose="02040503050406030204" pitchFamily="18" charset="0"/>
                      </a:rPr>
                      <m:t>8</m:t>
                    </m:r>
                  </m:oMath>
                </a14:m>
                <a:r>
                  <a:rPr lang="en-US" sz="2000" dirty="0"/>
                  <a:t> node graph, probability </a:t>
                </a:r>
                <a14:m>
                  <m:oMath xmlns:m="http://schemas.openxmlformats.org/officeDocument/2006/math">
                    <m:r>
                      <a:rPr lang="en-US" sz="2000" i="1" dirty="0" smtClean="0">
                        <a:latin typeface="Cambria Math" panose="02040503050406030204" pitchFamily="18" charset="0"/>
                      </a:rPr>
                      <m:t>𝑝</m:t>
                    </m:r>
                  </m:oMath>
                </a14:m>
                <a:r>
                  <a:rPr lang="en-US" sz="2000" dirty="0"/>
                  <a:t> of any two nodes sharing an edge </a:t>
                </a:r>
              </a:p>
              <a:p>
                <a:pPr lvl="1" algn="just"/>
                <a:r>
                  <a:rPr lang="en-US" sz="2000" dirty="0"/>
                  <a:t>What is the probability that a given node has degree </a:t>
                </a:r>
                <a14:m>
                  <m:oMath xmlns:m="http://schemas.openxmlformats.org/officeDocument/2006/math">
                    <m:r>
                      <a:rPr lang="en-US" sz="2000" i="1" dirty="0" smtClean="0">
                        <a:latin typeface="Cambria Math" panose="02040503050406030204" pitchFamily="18" charset="0"/>
                      </a:rPr>
                      <m:t>4</m:t>
                    </m:r>
                  </m:oMath>
                </a14:m>
                <a:r>
                  <a:rPr lang="en-US" sz="2000" dirty="0"/>
                  <a:t>?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33087" y="1656270"/>
                <a:ext cx="7650195" cy="4986069"/>
              </a:xfrm>
              <a:blipFill rotWithShape="0">
                <a:blip r:embed="rId2"/>
                <a:stretch>
                  <a:fillRect l="-1036" t="-1711"/>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t>Random Graph</a:t>
            </a:r>
          </a:p>
        </p:txBody>
      </p:sp>
      <p:sp>
        <p:nvSpPr>
          <p:cNvPr id="6" name="Slide Number Placeholder 5"/>
          <p:cNvSpPr>
            <a:spLocks noGrp="1"/>
          </p:cNvSpPr>
          <p:nvPr>
            <p:ph type="sldNum" sz="quarter" idx="12"/>
          </p:nvPr>
        </p:nvSpPr>
        <p:spPr/>
        <p:txBody>
          <a:bodyPr/>
          <a:lstStyle/>
          <a:p>
            <a:fld id="{5F799E93-25A9-45CA-8FEE-05B28F2C019A}" type="slidenum">
              <a:rPr lang="en-US" smtClean="0"/>
              <a:t>45</a:t>
            </a:fld>
            <a:endParaRPr lang="en-US"/>
          </a:p>
        </p:txBody>
      </p:sp>
      <p:pic>
        <p:nvPicPr>
          <p:cNvPr id="5" name="Picture 4"/>
          <p:cNvPicPr>
            <a:picLocks noChangeAspect="1"/>
          </p:cNvPicPr>
          <p:nvPr/>
        </p:nvPicPr>
        <p:blipFill>
          <a:blip r:embed="rId3"/>
          <a:stretch>
            <a:fillRect/>
          </a:stretch>
        </p:blipFill>
        <p:spPr>
          <a:xfrm>
            <a:off x="2602898" y="2870372"/>
            <a:ext cx="3773187" cy="3184308"/>
          </a:xfrm>
          <a:prstGeom prst="rect">
            <a:avLst/>
          </a:prstGeom>
        </p:spPr>
      </p:pic>
    </p:spTree>
    <p:extLst>
      <p:ext uri="{BB962C8B-B14F-4D97-AF65-F5344CB8AC3E}">
        <p14:creationId xmlns:p14="http://schemas.microsoft.com/office/powerpoint/2010/main" val="405262135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Mean degree and degree distribution</a:t>
            </a:r>
          </a:p>
        </p:txBody>
      </p:sp>
      <p:sp>
        <p:nvSpPr>
          <p:cNvPr id="3" name="Content Placeholder 2"/>
          <p:cNvSpPr>
            <a:spLocks noGrp="1"/>
          </p:cNvSpPr>
          <p:nvPr>
            <p:ph idx="1"/>
          </p:nvPr>
        </p:nvSpPr>
        <p:spPr>
          <a:xfrm>
            <a:off x="838200" y="1270000"/>
            <a:ext cx="6666470" cy="4906963"/>
          </a:xfrm>
        </p:spPr>
        <p:txBody>
          <a:bodyPr>
            <a:normAutofit/>
          </a:bodyPr>
          <a:lstStyle/>
          <a:p>
            <a:pPr algn="just"/>
            <a:r>
              <a:rPr lang="en-US" sz="2400" dirty="0"/>
              <a:t>Quiz</a:t>
            </a:r>
          </a:p>
          <a:p>
            <a:pPr lvl="1" algn="just"/>
            <a:r>
              <a:rPr lang="en-US" sz="2000" dirty="0"/>
              <a:t>What is the average degree of a graph with 10 nodes and probability p = 1/3 of an edge existing between any two nodes?</a:t>
            </a:r>
          </a:p>
        </p:txBody>
      </p:sp>
      <p:sp>
        <p:nvSpPr>
          <p:cNvPr id="4" name="Footer Placeholder 3"/>
          <p:cNvSpPr>
            <a:spLocks noGrp="1"/>
          </p:cNvSpPr>
          <p:nvPr>
            <p:ph type="ftr" sz="quarter" idx="11"/>
          </p:nvPr>
        </p:nvSpPr>
        <p:spPr/>
        <p:txBody>
          <a:bodyPr/>
          <a:lstStyle/>
          <a:p>
            <a:r>
              <a:rPr lang="en-US"/>
              <a:t>Random Graph</a:t>
            </a:r>
          </a:p>
        </p:txBody>
      </p:sp>
      <p:sp>
        <p:nvSpPr>
          <p:cNvPr id="5" name="Slide Number Placeholder 4"/>
          <p:cNvSpPr>
            <a:spLocks noGrp="1"/>
          </p:cNvSpPr>
          <p:nvPr>
            <p:ph type="sldNum" sz="quarter" idx="12"/>
          </p:nvPr>
        </p:nvSpPr>
        <p:spPr/>
        <p:txBody>
          <a:bodyPr/>
          <a:lstStyle/>
          <a:p>
            <a:fld id="{5F799E93-25A9-45CA-8FEE-05B28F2C019A}" type="slidenum">
              <a:rPr lang="en-US" smtClean="0"/>
              <a:t>46</a:t>
            </a:fld>
            <a:endParaRPr lang="en-US"/>
          </a:p>
        </p:txBody>
      </p:sp>
    </p:spTree>
    <p:extLst>
      <p:ext uri="{BB962C8B-B14F-4D97-AF65-F5344CB8AC3E}">
        <p14:creationId xmlns:p14="http://schemas.microsoft.com/office/powerpoint/2010/main" val="405676993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Degree distribution</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838200" y="1270000"/>
                <a:ext cx="7772400" cy="4906963"/>
              </a:xfrm>
            </p:spPr>
            <p:txBody>
              <a:bodyPr>
                <a:normAutofit/>
              </a:bodyPr>
              <a:lstStyle/>
              <a:p>
                <a:pPr marL="457200" lvl="1" indent="0" algn="just">
                  <a:buNone/>
                </a:pPr>
                <a:endParaRPr lang="en-US" sz="2200" dirty="0"/>
              </a:p>
              <a:p>
                <a:pPr marL="457200" lvl="1" indent="0" algn="just">
                  <a:buNone/>
                </a:pPr>
                <a14:m>
                  <m:oMathPara xmlns:m="http://schemas.openxmlformats.org/officeDocument/2006/math">
                    <m:oMathParaPr>
                      <m:jc m:val="center"/>
                    </m:oMathParaPr>
                    <m:oMath xmlns:m="http://schemas.openxmlformats.org/officeDocument/2006/math">
                      <m:func>
                        <m:funcPr>
                          <m:ctrlPr>
                            <a:rPr lang="en-US" sz="1800" b="0" i="1" smtClean="0">
                              <a:latin typeface="Cambria Math" panose="02040503050406030204" pitchFamily="18" charset="0"/>
                            </a:rPr>
                          </m:ctrlPr>
                        </m:funcPr>
                        <m:fName>
                          <m:r>
                            <m:rPr>
                              <m:sty m:val="p"/>
                            </m:rPr>
                            <a:rPr lang="en-US" sz="1800" b="0" i="0" smtClean="0">
                              <a:latin typeface="Cambria Math" panose="02040503050406030204" pitchFamily="18" charset="0"/>
                            </a:rPr>
                            <m:t>Pr</m:t>
                          </m:r>
                        </m:fName>
                        <m:e>
                          <m:r>
                            <a:rPr lang="en-US" sz="1800" b="0" i="1" smtClean="0">
                              <a:latin typeface="Cambria Math" panose="02040503050406030204" pitchFamily="18" charset="0"/>
                            </a:rPr>
                            <m:t>[</m:t>
                          </m:r>
                          <m:func>
                            <m:funcPr>
                              <m:ctrlPr>
                                <a:rPr lang="en-US" sz="1800" i="1">
                                  <a:latin typeface="Cambria Math" panose="02040503050406030204" pitchFamily="18" charset="0"/>
                                </a:rPr>
                              </m:ctrlPr>
                            </m:funcPr>
                            <m:fName>
                              <m:r>
                                <m:rPr>
                                  <m:sty m:val="p"/>
                                </m:rPr>
                                <a:rPr lang="en-US" sz="1800">
                                  <a:latin typeface="Cambria Math" panose="02040503050406030204" pitchFamily="18" charset="0"/>
                                </a:rPr>
                                <m:t>deg</m:t>
                              </m:r>
                            </m:fName>
                            <m:e>
                              <m:d>
                                <m:dPr>
                                  <m:ctrlPr>
                                    <a:rPr lang="en-US" sz="1800" i="1">
                                      <a:latin typeface="Cambria Math" panose="02040503050406030204" pitchFamily="18" charset="0"/>
                                    </a:rPr>
                                  </m:ctrlPr>
                                </m:dPr>
                                <m:e>
                                  <m:r>
                                    <a:rPr lang="en-US" sz="1800" i="1">
                                      <a:latin typeface="Cambria Math" panose="02040503050406030204" pitchFamily="18" charset="0"/>
                                    </a:rPr>
                                    <m:t>𝑣</m:t>
                                  </m:r>
                                </m:e>
                              </m:d>
                            </m:e>
                          </m:func>
                          <m:r>
                            <a:rPr lang="en-US" sz="1800" i="1">
                              <a:latin typeface="Cambria Math" panose="02040503050406030204" pitchFamily="18" charset="0"/>
                            </a:rPr>
                            <m:t>=</m:t>
                          </m:r>
                          <m:r>
                            <a:rPr lang="en-US" sz="1800" i="1">
                              <a:latin typeface="Cambria Math" panose="02040503050406030204" pitchFamily="18" charset="0"/>
                            </a:rPr>
                            <m:t>𝑘</m:t>
                          </m:r>
                          <m:r>
                            <a:rPr lang="en-US" sz="1800" b="0" i="1" smtClean="0">
                              <a:latin typeface="Cambria Math" panose="02040503050406030204" pitchFamily="18" charset="0"/>
                            </a:rPr>
                            <m:t>]</m:t>
                          </m:r>
                        </m:e>
                      </m:func>
                      <m:r>
                        <a:rPr lang="en-US" sz="1800" b="0" i="1" smtClean="0">
                          <a:latin typeface="Cambria Math" panose="02040503050406030204" pitchFamily="18" charset="0"/>
                        </a:rPr>
                        <m:t>=</m:t>
                      </m:r>
                      <m:d>
                        <m:dPr>
                          <m:ctrlPr>
                            <a:rPr lang="en-US" sz="2000" i="1">
                              <a:latin typeface="Cambria Math" panose="02040503050406030204" pitchFamily="18" charset="0"/>
                            </a:rPr>
                          </m:ctrlPr>
                        </m:dPr>
                        <m:e>
                          <m:m>
                            <m:mPr>
                              <m:mcs>
                                <m:mc>
                                  <m:mcPr>
                                    <m:count m:val="1"/>
                                    <m:mcJc m:val="center"/>
                                  </m:mcPr>
                                </m:mc>
                              </m:mcs>
                              <m:ctrlPr>
                                <a:rPr lang="en-US" sz="2000" i="1">
                                  <a:latin typeface="Cambria Math" panose="02040503050406030204" pitchFamily="18" charset="0"/>
                                </a:rPr>
                              </m:ctrlPr>
                            </m:mPr>
                            <m:mr>
                              <m:e>
                                <m:r>
                                  <m:rPr>
                                    <m:brk m:alnAt="7"/>
                                  </m:rPr>
                                  <a:rPr lang="en-US" sz="2000" i="1">
                                    <a:latin typeface="Cambria Math" panose="02040503050406030204" pitchFamily="18" charset="0"/>
                                  </a:rPr>
                                  <m:t>𝑛</m:t>
                                </m:r>
                                <m:r>
                                  <a:rPr lang="en-US" sz="2000" b="0" i="1" smtClean="0">
                                    <a:latin typeface="Cambria Math" panose="02040503050406030204" pitchFamily="18" charset="0"/>
                                  </a:rPr>
                                  <m:t>−1</m:t>
                                </m:r>
                              </m:e>
                            </m:mr>
                            <m:mr>
                              <m:e>
                                <m:r>
                                  <a:rPr lang="en-US" sz="2000" i="1">
                                    <a:latin typeface="Cambria Math" panose="02040503050406030204" pitchFamily="18" charset="0"/>
                                  </a:rPr>
                                  <m:t>𝑘</m:t>
                                </m:r>
                              </m:e>
                            </m:mr>
                          </m:m>
                        </m:e>
                      </m:d>
                      <m:sSup>
                        <m:sSupPr>
                          <m:ctrlPr>
                            <a:rPr lang="en-US" sz="2000" i="1" dirty="0">
                              <a:latin typeface="Cambria Math" panose="02040503050406030204" pitchFamily="18" charset="0"/>
                            </a:rPr>
                          </m:ctrlPr>
                        </m:sSupPr>
                        <m:e>
                          <m:r>
                            <a:rPr lang="en-US" sz="2000" i="1" dirty="0">
                              <a:latin typeface="Cambria Math" panose="02040503050406030204" pitchFamily="18" charset="0"/>
                            </a:rPr>
                            <m:t>𝑝</m:t>
                          </m:r>
                        </m:e>
                        <m:sup>
                          <m:r>
                            <a:rPr lang="en-US" sz="2000" i="1" dirty="0">
                              <a:latin typeface="Cambria Math" panose="02040503050406030204" pitchFamily="18" charset="0"/>
                            </a:rPr>
                            <m:t>𝑘</m:t>
                          </m:r>
                        </m:sup>
                      </m:sSup>
                      <m:sSup>
                        <m:sSupPr>
                          <m:ctrlPr>
                            <a:rPr lang="en-US" sz="2200" i="1" dirty="0">
                              <a:latin typeface="Cambria Math" panose="02040503050406030204" pitchFamily="18" charset="0"/>
                            </a:rPr>
                          </m:ctrlPr>
                        </m:sSupPr>
                        <m:e>
                          <m:d>
                            <m:dPr>
                              <m:ctrlPr>
                                <a:rPr lang="en-US" sz="2200" i="1" dirty="0">
                                  <a:latin typeface="Cambria Math" panose="02040503050406030204" pitchFamily="18" charset="0"/>
                                </a:rPr>
                              </m:ctrlPr>
                            </m:dPr>
                            <m:e>
                              <m:r>
                                <a:rPr lang="en-US" sz="2200" i="1" dirty="0">
                                  <a:latin typeface="Cambria Math" panose="02040503050406030204" pitchFamily="18" charset="0"/>
                                </a:rPr>
                                <m:t>1 − </m:t>
                              </m:r>
                              <m:r>
                                <a:rPr lang="en-US" sz="2200" i="1" dirty="0">
                                  <a:latin typeface="Cambria Math" panose="02040503050406030204" pitchFamily="18" charset="0"/>
                                </a:rPr>
                                <m:t>𝑝</m:t>
                              </m:r>
                            </m:e>
                          </m:d>
                        </m:e>
                        <m:sup>
                          <m:r>
                            <a:rPr lang="en-US" sz="2200" i="1" dirty="0">
                              <a:latin typeface="Cambria Math" panose="02040503050406030204" pitchFamily="18" charset="0"/>
                            </a:rPr>
                            <m:t>𝑛</m:t>
                          </m:r>
                          <m:r>
                            <a:rPr lang="en-US" sz="2200" b="0" i="1" dirty="0" smtClean="0">
                              <a:latin typeface="Cambria Math" panose="02040503050406030204" pitchFamily="18" charset="0"/>
                            </a:rPr>
                            <m:t>−1</m:t>
                          </m:r>
                          <m:r>
                            <a:rPr lang="en-US" sz="2200" i="1" dirty="0">
                              <a:latin typeface="Cambria Math" panose="02040503050406030204" pitchFamily="18" charset="0"/>
                            </a:rPr>
                            <m:t>−</m:t>
                          </m:r>
                          <m:r>
                            <a:rPr lang="en-US" sz="2200" i="1" dirty="0">
                              <a:latin typeface="Cambria Math" panose="02040503050406030204" pitchFamily="18" charset="0"/>
                            </a:rPr>
                            <m:t>𝑘</m:t>
                          </m:r>
                        </m:sup>
                      </m:sSup>
                    </m:oMath>
                  </m:oMathPara>
                </a14:m>
                <a:endParaRPr lang="en-US" sz="2000" dirty="0"/>
              </a:p>
              <a:p>
                <a:pPr algn="just"/>
                <a:r>
                  <a:rPr lang="en-US" dirty="0"/>
                  <a:t>Approximations </a:t>
                </a:r>
              </a:p>
              <a:p>
                <a:pPr lvl="1" algn="just"/>
                <a:r>
                  <a:rPr lang="en-US" sz="2000" dirty="0">
                    <a:solidFill>
                      <a:schemeClr val="tx1"/>
                    </a:solidFill>
                  </a:rPr>
                  <a:t>When p is constant the expected degree of vertices in </a:t>
                </a:r>
                <a14:m>
                  <m:oMath xmlns:m="http://schemas.openxmlformats.org/officeDocument/2006/math">
                    <m:r>
                      <a:rPr lang="en-US" sz="2000" i="1" dirty="0">
                        <a:solidFill>
                          <a:schemeClr val="tx1"/>
                        </a:solidFill>
                        <a:latin typeface="Cambria Math" panose="02040503050406030204" pitchFamily="18" charset="0"/>
                      </a:rPr>
                      <m:t>𝐺</m:t>
                    </m:r>
                    <m:r>
                      <a:rPr lang="en-US" sz="2000" i="1" dirty="0">
                        <a:solidFill>
                          <a:schemeClr val="tx1"/>
                        </a:solidFill>
                        <a:latin typeface="Cambria Math" panose="02040503050406030204" pitchFamily="18" charset="0"/>
                      </a:rPr>
                      <m:t>(</m:t>
                    </m:r>
                    <m:r>
                      <a:rPr lang="en-US" sz="2000" i="1" dirty="0">
                        <a:solidFill>
                          <a:schemeClr val="tx1"/>
                        </a:solidFill>
                        <a:latin typeface="Cambria Math" panose="02040503050406030204" pitchFamily="18" charset="0"/>
                      </a:rPr>
                      <m:t>𝑛</m:t>
                    </m:r>
                    <m:r>
                      <a:rPr lang="en-US" sz="2000" i="1" dirty="0">
                        <a:solidFill>
                          <a:schemeClr val="tx1"/>
                        </a:solidFill>
                        <a:latin typeface="Cambria Math" panose="02040503050406030204" pitchFamily="18" charset="0"/>
                      </a:rPr>
                      <m:t>,</m:t>
                    </m:r>
                    <m:r>
                      <a:rPr lang="en-US" sz="2000" i="1" dirty="0">
                        <a:solidFill>
                          <a:schemeClr val="tx1"/>
                        </a:solidFill>
                        <a:latin typeface="Cambria Math" panose="02040503050406030204" pitchFamily="18" charset="0"/>
                      </a:rPr>
                      <m:t>𝑝</m:t>
                    </m:r>
                    <m:r>
                      <a:rPr lang="en-US" sz="2000" i="1" dirty="0">
                        <a:solidFill>
                          <a:schemeClr val="tx1"/>
                        </a:solidFill>
                        <a:latin typeface="Cambria Math" panose="02040503050406030204" pitchFamily="18" charset="0"/>
                      </a:rPr>
                      <m:t>)</m:t>
                    </m:r>
                  </m:oMath>
                </a14:m>
                <a:r>
                  <a:rPr lang="en-US" sz="2000" dirty="0">
                    <a:solidFill>
                      <a:schemeClr val="tx1"/>
                    </a:solidFill>
                  </a:rPr>
                  <a:t> increases with n.</a:t>
                </a:r>
              </a:p>
              <a:p>
                <a:pPr lvl="1" algn="just"/>
                <a:r>
                  <a:rPr lang="en-US" sz="2000" dirty="0"/>
                  <a:t>For example, in </a:t>
                </a:r>
                <a14:m>
                  <m:oMath xmlns:m="http://schemas.openxmlformats.org/officeDocument/2006/math">
                    <m:r>
                      <a:rPr lang="en-US" sz="2000" i="1" dirty="0">
                        <a:latin typeface="Cambria Math" panose="02040503050406030204" pitchFamily="18" charset="0"/>
                      </a:rPr>
                      <m:t>𝐺</m:t>
                    </m:r>
                    <m:r>
                      <a:rPr lang="en-US" sz="2000" i="1" dirty="0">
                        <a:latin typeface="Cambria Math" panose="02040503050406030204" pitchFamily="18" charset="0"/>
                      </a:rPr>
                      <m:t>(</m:t>
                    </m:r>
                    <m:r>
                      <a:rPr lang="en-US" sz="2000" i="1" dirty="0">
                        <a:latin typeface="Cambria Math" panose="02040503050406030204" pitchFamily="18" charset="0"/>
                      </a:rPr>
                      <m:t>𝑛</m:t>
                    </m:r>
                    <m:r>
                      <a:rPr lang="en-US" sz="2000" i="1" dirty="0">
                        <a:latin typeface="Cambria Math" panose="02040503050406030204" pitchFamily="18" charset="0"/>
                      </a:rPr>
                      <m:t>,</m:t>
                    </m:r>
                    <m:f>
                      <m:fPr>
                        <m:ctrlPr>
                          <a:rPr lang="en-US" sz="2000" i="1" dirty="0" smtClean="0">
                            <a:latin typeface="Cambria Math" panose="02040503050406030204" pitchFamily="18" charset="0"/>
                          </a:rPr>
                        </m:ctrlPr>
                      </m:fPr>
                      <m:num>
                        <m:r>
                          <a:rPr lang="en-US" sz="2000" b="0" i="1" dirty="0" smtClean="0">
                            <a:latin typeface="Cambria Math" panose="02040503050406030204" pitchFamily="18" charset="0"/>
                          </a:rPr>
                          <m:t>1</m:t>
                        </m:r>
                      </m:num>
                      <m:den>
                        <m:r>
                          <a:rPr lang="en-US" sz="2000" b="0" i="1" dirty="0" smtClean="0">
                            <a:latin typeface="Cambria Math" panose="02040503050406030204" pitchFamily="18" charset="0"/>
                          </a:rPr>
                          <m:t>2</m:t>
                        </m:r>
                      </m:den>
                    </m:f>
                    <m:r>
                      <a:rPr lang="en-US" sz="2000" i="1" dirty="0">
                        <a:latin typeface="Cambria Math" panose="02040503050406030204" pitchFamily="18" charset="0"/>
                      </a:rPr>
                      <m:t>)</m:t>
                    </m:r>
                  </m:oMath>
                </a14:m>
                <a:r>
                  <a:rPr lang="en-US" sz="2000" dirty="0"/>
                  <a:t>, the expected degree of a vertex is </a:t>
                </a:r>
                <a14:m>
                  <m:oMath xmlns:m="http://schemas.openxmlformats.org/officeDocument/2006/math">
                    <m:f>
                      <m:fPr>
                        <m:ctrlPr>
                          <a:rPr lang="en-US" sz="2000" i="1" smtClean="0">
                            <a:latin typeface="Cambria Math" panose="02040503050406030204" pitchFamily="18" charset="0"/>
                          </a:rPr>
                        </m:ctrlPr>
                      </m:fPr>
                      <m:num>
                        <m:r>
                          <a:rPr lang="en-US" sz="2000" b="0" i="1" smtClean="0">
                            <a:latin typeface="Cambria Math" panose="02040503050406030204" pitchFamily="18" charset="0"/>
                          </a:rPr>
                          <m:t>𝑛</m:t>
                        </m:r>
                      </m:num>
                      <m:den>
                        <m:r>
                          <a:rPr lang="en-US" sz="2000" b="0" i="1" smtClean="0">
                            <a:latin typeface="Cambria Math" panose="02040503050406030204" pitchFamily="18" charset="0"/>
                          </a:rPr>
                          <m:t>2</m:t>
                        </m:r>
                      </m:den>
                    </m:f>
                  </m:oMath>
                </a14:m>
                <a:r>
                  <a:rPr lang="en-US" sz="2000" dirty="0"/>
                  <a:t> .</a:t>
                </a:r>
              </a:p>
              <a:p>
                <a:pPr lvl="1" algn="just"/>
                <a:r>
                  <a:rPr lang="en-US" sz="2000" dirty="0">
                    <a:solidFill>
                      <a:schemeClr val="tx1"/>
                    </a:solidFill>
                  </a:rPr>
                  <a:t>In many real world application we will be concerned with </a:t>
                </a:r>
                <a14:m>
                  <m:oMath xmlns:m="http://schemas.openxmlformats.org/officeDocument/2006/math">
                    <m:r>
                      <a:rPr lang="en-US" sz="2000" i="1" dirty="0">
                        <a:latin typeface="Cambria Math" panose="02040503050406030204" pitchFamily="18" charset="0"/>
                      </a:rPr>
                      <m:t>𝐺</m:t>
                    </m:r>
                    <m:r>
                      <a:rPr lang="en-US" sz="2000" i="1" dirty="0">
                        <a:latin typeface="Cambria Math" panose="02040503050406030204" pitchFamily="18" charset="0"/>
                      </a:rPr>
                      <m:t>(</m:t>
                    </m:r>
                    <m:r>
                      <a:rPr lang="en-US" sz="2000" i="1" dirty="0">
                        <a:latin typeface="Cambria Math" panose="02040503050406030204" pitchFamily="18" charset="0"/>
                      </a:rPr>
                      <m:t>𝑛</m:t>
                    </m:r>
                    <m:r>
                      <a:rPr lang="en-US" sz="2000" i="1" dirty="0">
                        <a:latin typeface="Cambria Math" panose="02040503050406030204" pitchFamily="18" charset="0"/>
                      </a:rPr>
                      <m:t>,</m:t>
                    </m:r>
                    <m:r>
                      <a:rPr lang="en-US" sz="2000" i="1" dirty="0">
                        <a:latin typeface="Cambria Math" panose="02040503050406030204" pitchFamily="18" charset="0"/>
                      </a:rPr>
                      <m:t>𝑝</m:t>
                    </m:r>
                    <m:r>
                      <a:rPr lang="en-US" sz="2000" i="1" dirty="0">
                        <a:latin typeface="Cambria Math" panose="02040503050406030204" pitchFamily="18" charset="0"/>
                      </a:rPr>
                      <m:t>)</m:t>
                    </m:r>
                  </m:oMath>
                </a14:m>
                <a:r>
                  <a:rPr lang="en-US" sz="2000" dirty="0">
                    <a:solidFill>
                      <a:schemeClr val="tx1"/>
                    </a:solidFill>
                  </a:rPr>
                  <a:t> where </a:t>
                </a:r>
                <a14:m>
                  <m:oMath xmlns:m="http://schemas.openxmlformats.org/officeDocument/2006/math">
                    <m:r>
                      <m:rPr>
                        <m:sty m:val="p"/>
                      </m:rPr>
                      <a:rPr lang="en-US" sz="2000" b="0" i="0" smtClean="0">
                        <a:latin typeface="Cambria Math" panose="02040503050406030204" pitchFamily="18" charset="0"/>
                      </a:rPr>
                      <m:t>p</m:t>
                    </m:r>
                    <m:r>
                      <a:rPr lang="en-US" sz="2000" b="0" i="0" smtClean="0">
                        <a:latin typeface="Cambria Math" panose="02040503050406030204" pitchFamily="18" charset="0"/>
                      </a:rPr>
                      <m:t>=</m:t>
                    </m:r>
                    <m:f>
                      <m:fPr>
                        <m:ctrlPr>
                          <a:rPr lang="en-US" sz="2000" i="1">
                            <a:latin typeface="Cambria Math" panose="02040503050406030204" pitchFamily="18" charset="0"/>
                          </a:rPr>
                        </m:ctrlPr>
                      </m:fPr>
                      <m:num>
                        <m:r>
                          <a:rPr lang="en-US" sz="2000" b="0" i="1" smtClean="0">
                            <a:latin typeface="Cambria Math" panose="02040503050406030204" pitchFamily="18" charset="0"/>
                          </a:rPr>
                          <m:t>𝑑</m:t>
                        </m:r>
                      </m:num>
                      <m:den>
                        <m:r>
                          <a:rPr lang="en-US" sz="2000" b="0" i="1" smtClean="0">
                            <a:latin typeface="Cambria Math" panose="02040503050406030204" pitchFamily="18" charset="0"/>
                          </a:rPr>
                          <m:t>𝑛</m:t>
                        </m:r>
                      </m:den>
                    </m:f>
                  </m:oMath>
                </a14:m>
                <a:r>
                  <a:rPr lang="en-US" sz="2000" dirty="0">
                    <a:solidFill>
                      <a:schemeClr val="tx1"/>
                    </a:solidFill>
                  </a:rPr>
                  <a:t>, for a constant </a:t>
                </a:r>
                <a14:m>
                  <m:oMath xmlns:m="http://schemas.openxmlformats.org/officeDocument/2006/math">
                    <m:r>
                      <a:rPr lang="en-US" sz="2000" i="1" dirty="0" smtClean="0">
                        <a:solidFill>
                          <a:schemeClr val="tx1"/>
                        </a:solidFill>
                        <a:latin typeface="Cambria Math" panose="02040503050406030204" pitchFamily="18" charset="0"/>
                      </a:rPr>
                      <m:t>𝑑</m:t>
                    </m:r>
                  </m:oMath>
                </a14:m>
                <a:r>
                  <a:rPr lang="en-US" sz="2000" dirty="0">
                    <a:solidFill>
                      <a:schemeClr val="tx1"/>
                    </a:solidFill>
                  </a:rPr>
                  <a:t>, i.e., </a:t>
                </a:r>
                <a14:m>
                  <m:oMath xmlns:m="http://schemas.openxmlformats.org/officeDocument/2006/math">
                    <m:r>
                      <a:rPr lang="en-US" sz="2000" i="1" dirty="0">
                        <a:latin typeface="Cambria Math" panose="02040503050406030204" pitchFamily="18" charset="0"/>
                      </a:rPr>
                      <m:t>𝑛𝑝</m:t>
                    </m:r>
                    <m:r>
                      <a:rPr lang="en-US" sz="2000" b="0" i="1" dirty="0" smtClean="0">
                        <a:latin typeface="Cambria Math" panose="02040503050406030204" pitchFamily="18" charset="0"/>
                      </a:rPr>
                      <m:t>=</m:t>
                    </m:r>
                    <m:r>
                      <a:rPr lang="en-US" sz="2000" b="0" i="1" dirty="0" smtClean="0">
                        <a:latin typeface="Cambria Math" panose="02040503050406030204" pitchFamily="18" charset="0"/>
                      </a:rPr>
                      <m:t>𝑑</m:t>
                    </m:r>
                  </m:oMath>
                </a14:m>
                <a:endParaRPr lang="en-US" sz="2000" dirty="0">
                  <a:solidFill>
                    <a:schemeClr val="tx1"/>
                  </a:solidFill>
                </a:endParaRPr>
              </a:p>
              <a:p>
                <a:pPr lvl="1" algn="just"/>
                <a:endParaRPr lang="en-US" sz="2000" dirty="0">
                  <a:solidFill>
                    <a:schemeClr val="tx1"/>
                  </a:solidFill>
                </a:endParaRPr>
              </a:p>
              <a:p>
                <a:pPr marL="457200" lvl="1" indent="0" algn="just">
                  <a:buNone/>
                </a:pPr>
                <a14:m>
                  <m:oMathPara xmlns:m="http://schemas.openxmlformats.org/officeDocument/2006/math">
                    <m:oMathParaPr>
                      <m:jc m:val="centerGroup"/>
                    </m:oMathParaPr>
                    <m:oMath xmlns:m="http://schemas.openxmlformats.org/officeDocument/2006/math">
                      <m:func>
                        <m:funcPr>
                          <m:ctrlPr>
                            <a:rPr lang="en-US" i="1">
                              <a:latin typeface="Cambria Math" panose="02040503050406030204" pitchFamily="18" charset="0"/>
                            </a:rPr>
                          </m:ctrlPr>
                        </m:funcPr>
                        <m:fName>
                          <m:r>
                            <m:rPr>
                              <m:sty m:val="p"/>
                            </m:rPr>
                            <a:rPr lang="en-US">
                              <a:latin typeface="Cambria Math" panose="02040503050406030204" pitchFamily="18" charset="0"/>
                            </a:rPr>
                            <m:t>Pr</m:t>
                          </m:r>
                        </m:fName>
                        <m:e>
                          <m:r>
                            <a:rPr lang="en-US" i="1">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deg</m:t>
                              </m:r>
                            </m:fName>
                            <m:e>
                              <m:d>
                                <m:dPr>
                                  <m:ctrlPr>
                                    <a:rPr lang="en-US" i="1">
                                      <a:latin typeface="Cambria Math" panose="02040503050406030204" pitchFamily="18" charset="0"/>
                                    </a:rPr>
                                  </m:ctrlPr>
                                </m:dPr>
                                <m:e>
                                  <m:r>
                                    <a:rPr lang="en-US" i="1">
                                      <a:latin typeface="Cambria Math" panose="02040503050406030204" pitchFamily="18" charset="0"/>
                                    </a:rPr>
                                    <m:t>𝑣</m:t>
                                  </m:r>
                                </m:e>
                              </m:d>
                            </m:e>
                          </m:func>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m:t>
                          </m:r>
                        </m:e>
                      </m:func>
                      <m:r>
                        <a:rPr lang="en-US" i="1">
                          <a:latin typeface="Cambria Math" panose="02040503050406030204" pitchFamily="18" charset="0"/>
                        </a:rPr>
                        <m:t>=</m:t>
                      </m:r>
                      <m:d>
                        <m:dPr>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m:rPr>
                                    <m:brk m:alnAt="7"/>
                                  </m:rPr>
                                  <a:rPr lang="en-US" i="1">
                                    <a:latin typeface="Cambria Math" panose="02040503050406030204" pitchFamily="18" charset="0"/>
                                  </a:rPr>
                                  <m:t>𝑛</m:t>
                                </m:r>
                                <m:r>
                                  <a:rPr lang="en-US" i="1">
                                    <a:latin typeface="Cambria Math" panose="02040503050406030204" pitchFamily="18" charset="0"/>
                                  </a:rPr>
                                  <m:t>−1</m:t>
                                </m:r>
                              </m:e>
                            </m:mr>
                            <m:mr>
                              <m:e>
                                <m:r>
                                  <a:rPr lang="en-US" i="1">
                                    <a:latin typeface="Cambria Math" panose="02040503050406030204" pitchFamily="18" charset="0"/>
                                  </a:rPr>
                                  <m:t>𝑘</m:t>
                                </m:r>
                              </m:e>
                            </m:mr>
                          </m:m>
                        </m:e>
                      </m:d>
                      <m:sSup>
                        <m:sSupPr>
                          <m:ctrlPr>
                            <a:rPr lang="en-US" b="0" i="1" smtClean="0">
                              <a:latin typeface="Cambria Math" panose="02040503050406030204" pitchFamily="18" charset="0"/>
                            </a:rPr>
                          </m:ctrlPr>
                        </m:sSupPr>
                        <m:e>
                          <m:d>
                            <m:dPr>
                              <m:ctrlPr>
                                <a:rPr lang="en-US" i="1" smtClean="0">
                                  <a:latin typeface="Cambria Math" panose="02040503050406030204" pitchFamily="18" charset="0"/>
                                </a:rPr>
                              </m:ctrlPr>
                            </m:dPr>
                            <m:e>
                              <m:f>
                                <m:fPr>
                                  <m:ctrlPr>
                                    <a:rPr lang="en-US" i="1" smtClean="0">
                                      <a:latin typeface="Cambria Math" panose="02040503050406030204" pitchFamily="18" charset="0"/>
                                    </a:rPr>
                                  </m:ctrlPr>
                                </m:fPr>
                                <m:num>
                                  <m:r>
                                    <a:rPr lang="en-US" b="0" i="1" smtClean="0">
                                      <a:latin typeface="Cambria Math" panose="02040503050406030204" pitchFamily="18" charset="0"/>
                                    </a:rPr>
                                    <m:t>𝑑</m:t>
                                  </m:r>
                                </m:num>
                                <m:den>
                                  <m:r>
                                    <a:rPr lang="en-US" b="0" i="1" smtClean="0">
                                      <a:latin typeface="Cambria Math" panose="02040503050406030204" pitchFamily="18" charset="0"/>
                                    </a:rPr>
                                    <m:t>𝑛</m:t>
                                  </m:r>
                                </m:den>
                              </m:f>
                            </m:e>
                          </m:d>
                        </m:e>
                        <m:sup>
                          <m:r>
                            <a:rPr lang="en-US" b="0" i="1" smtClean="0">
                              <a:latin typeface="Cambria Math" panose="02040503050406030204" pitchFamily="18" charset="0"/>
                            </a:rPr>
                            <m:t>𝑘</m:t>
                          </m:r>
                        </m:sup>
                      </m:sSup>
                      <m:sSup>
                        <m:sSupPr>
                          <m:ctrlPr>
                            <a:rPr lang="en-US" i="1" dirty="0" smtClean="0">
                              <a:latin typeface="Cambria Math" panose="02040503050406030204" pitchFamily="18" charset="0"/>
                            </a:rPr>
                          </m:ctrlPr>
                        </m:sSupPr>
                        <m:e>
                          <m:d>
                            <m:dPr>
                              <m:ctrlPr>
                                <a:rPr lang="en-US" i="1" dirty="0">
                                  <a:latin typeface="Cambria Math" panose="02040503050406030204" pitchFamily="18" charset="0"/>
                                </a:rPr>
                              </m:ctrlPr>
                            </m:dPr>
                            <m:e>
                              <m:r>
                                <a:rPr lang="en-US" i="1" dirty="0">
                                  <a:latin typeface="Cambria Math" panose="02040503050406030204" pitchFamily="18" charset="0"/>
                                </a:rPr>
                                <m:t>1 −</m:t>
                              </m:r>
                              <m:f>
                                <m:fPr>
                                  <m:ctrlPr>
                                    <a:rPr lang="en-US" i="1">
                                      <a:latin typeface="Cambria Math" panose="02040503050406030204" pitchFamily="18" charset="0"/>
                                    </a:rPr>
                                  </m:ctrlPr>
                                </m:fPr>
                                <m:num>
                                  <m:r>
                                    <a:rPr lang="en-US" i="1">
                                      <a:latin typeface="Cambria Math" panose="02040503050406030204" pitchFamily="18" charset="0"/>
                                    </a:rPr>
                                    <m:t>𝑑</m:t>
                                  </m:r>
                                </m:num>
                                <m:den>
                                  <m:r>
                                    <a:rPr lang="en-US" i="1">
                                      <a:latin typeface="Cambria Math" panose="02040503050406030204" pitchFamily="18" charset="0"/>
                                    </a:rPr>
                                    <m:t>𝑛</m:t>
                                  </m:r>
                                </m:den>
                              </m:f>
                            </m:e>
                          </m:d>
                        </m:e>
                        <m:sup>
                          <m:r>
                            <a:rPr lang="en-US" i="1" dirty="0">
                              <a:latin typeface="Cambria Math" panose="02040503050406030204" pitchFamily="18" charset="0"/>
                            </a:rPr>
                            <m:t>𝑛</m:t>
                          </m:r>
                          <m:r>
                            <a:rPr lang="en-US" i="1" dirty="0">
                              <a:latin typeface="Cambria Math" panose="02040503050406030204" pitchFamily="18" charset="0"/>
                            </a:rPr>
                            <m:t>−1−</m:t>
                          </m:r>
                          <m:r>
                            <a:rPr lang="en-US" i="1" dirty="0">
                              <a:latin typeface="Cambria Math" panose="02040503050406030204" pitchFamily="18" charset="0"/>
                            </a:rPr>
                            <m:t>𝑘</m:t>
                          </m:r>
                        </m:sup>
                      </m:sSup>
                    </m:oMath>
                  </m:oMathPara>
                </a14:m>
                <a:endParaRPr lang="en-US" dirty="0"/>
              </a:p>
              <a:p>
                <a:pPr lvl="1" algn="just"/>
                <a:endParaRPr lang="en-US" dirty="0"/>
              </a:p>
              <a:p>
                <a:pPr lvl="1" algn="just"/>
                <a:endParaRPr lang="en-US" sz="2400" dirty="0"/>
              </a:p>
              <a:p>
                <a:pPr lvl="1" algn="just"/>
                <a:endParaRPr lang="en-US" sz="2400"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838200" y="1270000"/>
                <a:ext cx="7772400" cy="4906963"/>
              </a:xfrm>
              <a:blipFill>
                <a:blip r:embed="rId2"/>
                <a:stretch>
                  <a:fillRect l="-1412" r="-314"/>
                </a:stretch>
              </a:blipFill>
            </p:spPr>
            <p:txBody>
              <a:bodyPr/>
              <a:lstStyle/>
              <a:p>
                <a:r>
                  <a:rPr lang="en-IN">
                    <a:noFill/>
                  </a:rPr>
                  <a:t> </a:t>
                </a:r>
              </a:p>
            </p:txBody>
          </p:sp>
        </mc:Fallback>
      </mc:AlternateContent>
      <p:sp>
        <p:nvSpPr>
          <p:cNvPr id="4" name="Footer Placeholder 3"/>
          <p:cNvSpPr>
            <a:spLocks noGrp="1"/>
          </p:cNvSpPr>
          <p:nvPr>
            <p:ph type="ftr" sz="quarter" idx="11"/>
          </p:nvPr>
        </p:nvSpPr>
        <p:spPr/>
        <p:txBody>
          <a:bodyPr/>
          <a:lstStyle/>
          <a:p>
            <a:r>
              <a:rPr lang="en-US"/>
              <a:t>Random Graph</a:t>
            </a:r>
          </a:p>
        </p:txBody>
      </p:sp>
      <p:sp>
        <p:nvSpPr>
          <p:cNvPr id="5" name="Slide Number Placeholder 4"/>
          <p:cNvSpPr>
            <a:spLocks noGrp="1"/>
          </p:cNvSpPr>
          <p:nvPr>
            <p:ph type="sldNum" sz="quarter" idx="12"/>
          </p:nvPr>
        </p:nvSpPr>
        <p:spPr/>
        <p:txBody>
          <a:bodyPr/>
          <a:lstStyle/>
          <a:p>
            <a:fld id="{5F799E93-25A9-45CA-8FEE-05B28F2C019A}" type="slidenum">
              <a:rPr lang="en-US" smtClean="0"/>
              <a:t>47</a:t>
            </a:fld>
            <a:endParaRPr lang="en-US"/>
          </a:p>
        </p:txBody>
      </p:sp>
    </p:spTree>
    <p:extLst>
      <p:ext uri="{BB962C8B-B14F-4D97-AF65-F5344CB8AC3E}">
        <p14:creationId xmlns:p14="http://schemas.microsoft.com/office/powerpoint/2010/main" val="344413770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Degree distribution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270000"/>
                <a:ext cx="8470557" cy="4906963"/>
              </a:xfrm>
            </p:spPr>
            <p:txBody>
              <a:bodyPr>
                <a:normAutofit/>
              </a:bodyPr>
              <a:lstStyle/>
              <a:p>
                <a:pPr marL="457200" lvl="1" indent="0" algn="just">
                  <a:buNone/>
                </a:pPr>
                <a:endParaRPr lang="en-US" sz="2200" dirty="0"/>
              </a:p>
              <a:p>
                <a:pPr marL="0" indent="0" algn="just">
                  <a:buNone/>
                </a:pPr>
                <a14:m>
                  <m:oMathPara xmlns:m="http://schemas.openxmlformats.org/officeDocument/2006/math">
                    <m:oMathParaPr>
                      <m:jc m:val="centerGroup"/>
                    </m:oMathParaPr>
                    <m:oMath xmlns:m="http://schemas.openxmlformats.org/officeDocument/2006/math">
                      <m:func>
                        <m:funcPr>
                          <m:ctrlPr>
                            <a:rPr lang="en-US" sz="2400" i="1">
                              <a:latin typeface="Cambria Math" panose="02040503050406030204" pitchFamily="18" charset="0"/>
                            </a:rPr>
                          </m:ctrlPr>
                        </m:funcPr>
                        <m:fName>
                          <m:r>
                            <m:rPr>
                              <m:sty m:val="p"/>
                            </m:rPr>
                            <a:rPr lang="en-US" sz="2400">
                              <a:latin typeface="Cambria Math" panose="02040503050406030204" pitchFamily="18" charset="0"/>
                            </a:rPr>
                            <m:t>Pr</m:t>
                          </m:r>
                        </m:fName>
                        <m:e>
                          <m:r>
                            <a:rPr lang="en-US" sz="2400" i="1">
                              <a:latin typeface="Cambria Math" panose="02040503050406030204" pitchFamily="18" charset="0"/>
                            </a:rPr>
                            <m:t>[</m:t>
                          </m:r>
                          <m:func>
                            <m:funcPr>
                              <m:ctrlPr>
                                <a:rPr lang="en-US" sz="2400" i="1">
                                  <a:latin typeface="Cambria Math" panose="02040503050406030204" pitchFamily="18" charset="0"/>
                                </a:rPr>
                              </m:ctrlPr>
                            </m:funcPr>
                            <m:fName>
                              <m:r>
                                <m:rPr>
                                  <m:sty m:val="p"/>
                                </m:rPr>
                                <a:rPr lang="en-US" sz="2400">
                                  <a:latin typeface="Cambria Math" panose="02040503050406030204" pitchFamily="18" charset="0"/>
                                </a:rPr>
                                <m:t>deg</m:t>
                              </m:r>
                            </m:fName>
                            <m:e>
                              <m:d>
                                <m:dPr>
                                  <m:ctrlPr>
                                    <a:rPr lang="en-US" sz="2400" i="1">
                                      <a:latin typeface="Cambria Math" panose="02040503050406030204" pitchFamily="18" charset="0"/>
                                    </a:rPr>
                                  </m:ctrlPr>
                                </m:dPr>
                                <m:e>
                                  <m:r>
                                    <a:rPr lang="en-US" sz="2400" i="1">
                                      <a:latin typeface="Cambria Math" panose="02040503050406030204" pitchFamily="18" charset="0"/>
                                    </a:rPr>
                                    <m:t>𝑣</m:t>
                                  </m:r>
                                </m:e>
                              </m:d>
                            </m:e>
                          </m:func>
                          <m:r>
                            <a:rPr lang="en-US" sz="2400" i="1">
                              <a:latin typeface="Cambria Math" panose="02040503050406030204" pitchFamily="18" charset="0"/>
                            </a:rPr>
                            <m:t>=</m:t>
                          </m:r>
                          <m:r>
                            <a:rPr lang="en-US" sz="2400" i="1">
                              <a:latin typeface="Cambria Math" panose="02040503050406030204" pitchFamily="18" charset="0"/>
                            </a:rPr>
                            <m:t>𝑘</m:t>
                          </m:r>
                          <m:r>
                            <a:rPr lang="en-US" sz="2400" i="1">
                              <a:latin typeface="Cambria Math" panose="02040503050406030204" pitchFamily="18" charset="0"/>
                            </a:rPr>
                            <m:t>]</m:t>
                          </m:r>
                        </m:e>
                      </m:func>
                      <m:r>
                        <a:rPr lang="en-US" sz="2400" i="1">
                          <a:latin typeface="Cambria Math" panose="02040503050406030204" pitchFamily="18" charset="0"/>
                        </a:rPr>
                        <m:t>=</m:t>
                      </m:r>
                      <m:d>
                        <m:dPr>
                          <m:ctrlPr>
                            <a:rPr lang="en-US" sz="2400" i="1">
                              <a:latin typeface="Cambria Math" panose="02040503050406030204" pitchFamily="18" charset="0"/>
                            </a:rPr>
                          </m:ctrlPr>
                        </m:dPr>
                        <m:e>
                          <m:m>
                            <m:mPr>
                              <m:mcs>
                                <m:mc>
                                  <m:mcPr>
                                    <m:count m:val="1"/>
                                    <m:mcJc m:val="center"/>
                                  </m:mcPr>
                                </m:mc>
                              </m:mcs>
                              <m:ctrlPr>
                                <a:rPr lang="en-US" sz="2400" i="1">
                                  <a:latin typeface="Cambria Math" panose="02040503050406030204" pitchFamily="18" charset="0"/>
                                </a:rPr>
                              </m:ctrlPr>
                            </m:mPr>
                            <m:mr>
                              <m:e>
                                <m:r>
                                  <m:rPr>
                                    <m:brk m:alnAt="7"/>
                                  </m:rPr>
                                  <a:rPr lang="en-US" sz="2400" i="1">
                                    <a:latin typeface="Cambria Math" panose="02040503050406030204" pitchFamily="18" charset="0"/>
                                  </a:rPr>
                                  <m:t>𝑛</m:t>
                                </m:r>
                                <m:r>
                                  <a:rPr lang="en-US" sz="2400" i="1">
                                    <a:latin typeface="Cambria Math" panose="02040503050406030204" pitchFamily="18" charset="0"/>
                                  </a:rPr>
                                  <m:t>−1</m:t>
                                </m:r>
                              </m:e>
                            </m:mr>
                            <m:mr>
                              <m:e>
                                <m:r>
                                  <a:rPr lang="en-US" sz="2400" i="1">
                                    <a:latin typeface="Cambria Math" panose="02040503050406030204" pitchFamily="18" charset="0"/>
                                  </a:rPr>
                                  <m:t>𝑘</m:t>
                                </m:r>
                              </m:e>
                            </m:mr>
                          </m:m>
                        </m:e>
                      </m:d>
                      <m:sSup>
                        <m:sSupPr>
                          <m:ctrlPr>
                            <a:rPr lang="en-US" sz="2400" b="0" i="1" smtClean="0">
                              <a:latin typeface="Cambria Math" panose="02040503050406030204" pitchFamily="18" charset="0"/>
                            </a:rPr>
                          </m:ctrlPr>
                        </m:sSupPr>
                        <m:e>
                          <m:d>
                            <m:dPr>
                              <m:ctrlPr>
                                <a:rPr lang="en-US" sz="2400" i="1" smtClean="0">
                                  <a:latin typeface="Cambria Math" panose="02040503050406030204" pitchFamily="18" charset="0"/>
                                </a:rPr>
                              </m:ctrlPr>
                            </m:dPr>
                            <m:e>
                              <m:f>
                                <m:fPr>
                                  <m:ctrlPr>
                                    <a:rPr lang="en-US" sz="2400" i="1" smtClean="0">
                                      <a:latin typeface="Cambria Math" panose="02040503050406030204" pitchFamily="18" charset="0"/>
                                    </a:rPr>
                                  </m:ctrlPr>
                                </m:fPr>
                                <m:num>
                                  <m:r>
                                    <a:rPr lang="en-US" sz="2400" b="0" i="1" smtClean="0">
                                      <a:latin typeface="Cambria Math" panose="02040503050406030204" pitchFamily="18" charset="0"/>
                                    </a:rPr>
                                    <m:t>𝑑</m:t>
                                  </m:r>
                                </m:num>
                                <m:den>
                                  <m:r>
                                    <a:rPr lang="en-US" sz="2400" b="0" i="1" smtClean="0">
                                      <a:latin typeface="Cambria Math" panose="02040503050406030204" pitchFamily="18" charset="0"/>
                                    </a:rPr>
                                    <m:t>𝑛</m:t>
                                  </m:r>
                                </m:den>
                              </m:f>
                            </m:e>
                          </m:d>
                        </m:e>
                        <m:sup>
                          <m:r>
                            <a:rPr lang="en-US" sz="2400" b="0" i="1" smtClean="0">
                              <a:latin typeface="Cambria Math" panose="02040503050406030204" pitchFamily="18" charset="0"/>
                            </a:rPr>
                            <m:t>𝑘</m:t>
                          </m:r>
                        </m:sup>
                      </m:sSup>
                      <m:sSup>
                        <m:sSupPr>
                          <m:ctrlPr>
                            <a:rPr lang="en-US" sz="2400" i="1" dirty="0" smtClean="0">
                              <a:latin typeface="Cambria Math" panose="02040503050406030204" pitchFamily="18" charset="0"/>
                            </a:rPr>
                          </m:ctrlPr>
                        </m:sSupPr>
                        <m:e>
                          <m:d>
                            <m:dPr>
                              <m:ctrlPr>
                                <a:rPr lang="en-US" sz="2400" i="1" dirty="0">
                                  <a:latin typeface="Cambria Math" panose="02040503050406030204" pitchFamily="18" charset="0"/>
                                </a:rPr>
                              </m:ctrlPr>
                            </m:dPr>
                            <m:e>
                              <m:r>
                                <a:rPr lang="en-US" sz="2400" i="1" dirty="0">
                                  <a:latin typeface="Cambria Math" panose="02040503050406030204" pitchFamily="18" charset="0"/>
                                </a:rPr>
                                <m:t>1 −</m:t>
                              </m:r>
                              <m:f>
                                <m:fPr>
                                  <m:ctrlPr>
                                    <a:rPr lang="en-US" sz="2400" i="1">
                                      <a:latin typeface="Cambria Math" panose="02040503050406030204" pitchFamily="18" charset="0"/>
                                    </a:rPr>
                                  </m:ctrlPr>
                                </m:fPr>
                                <m:num>
                                  <m:r>
                                    <a:rPr lang="en-US" sz="2400" i="1">
                                      <a:latin typeface="Cambria Math" panose="02040503050406030204" pitchFamily="18" charset="0"/>
                                    </a:rPr>
                                    <m:t>𝑑</m:t>
                                  </m:r>
                                </m:num>
                                <m:den>
                                  <m:r>
                                    <a:rPr lang="en-US" sz="2400" i="1">
                                      <a:latin typeface="Cambria Math" panose="02040503050406030204" pitchFamily="18" charset="0"/>
                                    </a:rPr>
                                    <m:t>𝑛</m:t>
                                  </m:r>
                                </m:den>
                              </m:f>
                            </m:e>
                          </m:d>
                        </m:e>
                        <m:sup>
                          <m:r>
                            <a:rPr lang="en-US" sz="2400" i="1" dirty="0">
                              <a:latin typeface="Cambria Math" panose="02040503050406030204" pitchFamily="18" charset="0"/>
                            </a:rPr>
                            <m:t>𝑛</m:t>
                          </m:r>
                          <m:r>
                            <a:rPr lang="en-US" sz="2400" i="1" dirty="0">
                              <a:latin typeface="Cambria Math" panose="02040503050406030204" pitchFamily="18" charset="0"/>
                            </a:rPr>
                            <m:t>−1−</m:t>
                          </m:r>
                          <m:r>
                            <a:rPr lang="en-US" sz="2400" i="1" dirty="0">
                              <a:latin typeface="Cambria Math" panose="02040503050406030204" pitchFamily="18" charset="0"/>
                            </a:rPr>
                            <m:t>𝑘</m:t>
                          </m:r>
                        </m:sup>
                      </m:sSup>
                    </m:oMath>
                  </m:oMathPara>
                </a14:m>
                <a:endParaRPr lang="en-US" sz="2400" dirty="0"/>
              </a:p>
              <a:p>
                <a:pPr lvl="1" algn="just"/>
                <a:endParaRPr lang="en-US" dirty="0"/>
              </a:p>
              <a:p>
                <a:pPr algn="just"/>
                <a:r>
                  <a:rPr lang="en-US" dirty="0"/>
                  <a:t>Using the standard formula for the combinations of </a:t>
                </a:r>
                <a14:m>
                  <m:oMath xmlns:m="http://schemas.openxmlformats.org/officeDocument/2006/math">
                    <m:r>
                      <a:rPr lang="en-US" b="0" i="1" dirty="0" smtClean="0">
                        <a:latin typeface="Cambria Math" panose="02040503050406030204" pitchFamily="18" charset="0"/>
                      </a:rPr>
                      <m:t>𝑛</m:t>
                    </m:r>
                  </m:oMath>
                </a14:m>
                <a:r>
                  <a:rPr lang="en-US" dirty="0"/>
                  <a:t> things taken </a:t>
                </a:r>
                <a14:m>
                  <m:oMath xmlns:m="http://schemas.openxmlformats.org/officeDocument/2006/math">
                    <m:r>
                      <a:rPr lang="en-US" b="0" i="1" dirty="0" smtClean="0">
                        <a:latin typeface="Cambria Math" panose="02040503050406030204" pitchFamily="18" charset="0"/>
                      </a:rPr>
                      <m:t>𝑘</m:t>
                    </m:r>
                  </m:oMath>
                </a14:m>
                <a:r>
                  <a:rPr lang="en-US" dirty="0"/>
                  <a:t> at a time and some simple properties of exponents, we can further expand things to</a:t>
                </a:r>
              </a:p>
              <a:p>
                <a:pPr algn="just"/>
                <a:endParaRPr lang="en-US" dirty="0"/>
              </a:p>
              <a:p>
                <a:pPr marL="0" indent="0" algn="just">
                  <a:buNone/>
                </a:pPr>
                <a14:m>
                  <m:oMathPara xmlns:m="http://schemas.openxmlformats.org/officeDocument/2006/math">
                    <m:oMathParaPr>
                      <m:jc m:val="centerGroup"/>
                    </m:oMathParaPr>
                    <m:oMath xmlns:m="http://schemas.openxmlformats.org/officeDocument/2006/math">
                      <m:func>
                        <m:funcPr>
                          <m:ctrlPr>
                            <a:rPr lang="en-US" sz="2200" i="1">
                              <a:latin typeface="Cambria Math" panose="02040503050406030204" pitchFamily="18" charset="0"/>
                            </a:rPr>
                          </m:ctrlPr>
                        </m:funcPr>
                        <m:fName>
                          <m:r>
                            <m:rPr>
                              <m:sty m:val="p"/>
                            </m:rPr>
                            <a:rPr lang="en-US" sz="2200">
                              <a:latin typeface="Cambria Math" panose="02040503050406030204" pitchFamily="18" charset="0"/>
                            </a:rPr>
                            <m:t>Pr</m:t>
                          </m:r>
                        </m:fName>
                        <m:e>
                          <m:r>
                            <a:rPr lang="en-US" sz="2200" i="1">
                              <a:latin typeface="Cambria Math" panose="02040503050406030204" pitchFamily="18" charset="0"/>
                            </a:rPr>
                            <m:t>[</m:t>
                          </m:r>
                          <m:func>
                            <m:funcPr>
                              <m:ctrlPr>
                                <a:rPr lang="en-US" sz="2200" i="1">
                                  <a:latin typeface="Cambria Math" panose="02040503050406030204" pitchFamily="18" charset="0"/>
                                </a:rPr>
                              </m:ctrlPr>
                            </m:funcPr>
                            <m:fName>
                              <m:r>
                                <m:rPr>
                                  <m:sty m:val="p"/>
                                </m:rPr>
                                <a:rPr lang="en-US" sz="2200">
                                  <a:latin typeface="Cambria Math" panose="02040503050406030204" pitchFamily="18" charset="0"/>
                                </a:rPr>
                                <m:t>deg</m:t>
                              </m:r>
                            </m:fName>
                            <m:e>
                              <m:d>
                                <m:dPr>
                                  <m:ctrlPr>
                                    <a:rPr lang="en-US" sz="2200" i="1">
                                      <a:latin typeface="Cambria Math" panose="02040503050406030204" pitchFamily="18" charset="0"/>
                                    </a:rPr>
                                  </m:ctrlPr>
                                </m:dPr>
                                <m:e>
                                  <m:r>
                                    <a:rPr lang="en-US" sz="2200" i="1">
                                      <a:latin typeface="Cambria Math" panose="02040503050406030204" pitchFamily="18" charset="0"/>
                                    </a:rPr>
                                    <m:t>𝑣</m:t>
                                  </m:r>
                                </m:e>
                              </m:d>
                            </m:e>
                          </m:func>
                          <m:r>
                            <a:rPr lang="en-US" sz="2200" i="1">
                              <a:latin typeface="Cambria Math" panose="02040503050406030204" pitchFamily="18" charset="0"/>
                            </a:rPr>
                            <m:t>=</m:t>
                          </m:r>
                          <m:r>
                            <a:rPr lang="en-US" sz="2200" i="1">
                              <a:latin typeface="Cambria Math" panose="02040503050406030204" pitchFamily="18" charset="0"/>
                            </a:rPr>
                            <m:t>𝑘</m:t>
                          </m:r>
                          <m:r>
                            <a:rPr lang="en-US" sz="2200" i="1">
                              <a:latin typeface="Cambria Math" panose="02040503050406030204" pitchFamily="18" charset="0"/>
                            </a:rPr>
                            <m:t>]</m:t>
                          </m:r>
                        </m:e>
                      </m:func>
                      <m:r>
                        <a:rPr lang="en-US" sz="2200" i="1">
                          <a:latin typeface="Cambria Math" panose="02040503050406030204" pitchFamily="18" charset="0"/>
                        </a:rPr>
                        <m:t>=</m:t>
                      </m:r>
                      <m:f>
                        <m:fPr>
                          <m:ctrlPr>
                            <a:rPr lang="en-US" sz="2200" i="1" smtClean="0">
                              <a:latin typeface="Cambria Math" panose="02040503050406030204" pitchFamily="18" charset="0"/>
                            </a:rPr>
                          </m:ctrlPr>
                        </m:fPr>
                        <m:num>
                          <m:r>
                            <a:rPr lang="en-US" sz="2200" b="0" i="1" smtClean="0">
                              <a:latin typeface="Cambria Math" panose="02040503050406030204" pitchFamily="18" charset="0"/>
                            </a:rPr>
                            <m:t>𝑛</m:t>
                          </m:r>
                          <m:d>
                            <m:dPr>
                              <m:ctrlPr>
                                <a:rPr lang="en-US" sz="2200" b="0" i="1" smtClean="0">
                                  <a:latin typeface="Cambria Math" panose="02040503050406030204" pitchFamily="18" charset="0"/>
                                </a:rPr>
                              </m:ctrlPr>
                            </m:dPr>
                            <m:e>
                              <m:r>
                                <a:rPr lang="en-US" sz="2200" b="0" i="1" smtClean="0">
                                  <a:latin typeface="Cambria Math" panose="02040503050406030204" pitchFamily="18" charset="0"/>
                                </a:rPr>
                                <m:t>𝑛</m:t>
                              </m:r>
                              <m:r>
                                <a:rPr lang="en-US" sz="2200" b="0" i="1" smtClean="0">
                                  <a:latin typeface="Cambria Math" panose="02040503050406030204" pitchFamily="18" charset="0"/>
                                </a:rPr>
                                <m:t>−1</m:t>
                              </m:r>
                            </m:e>
                          </m:d>
                          <m:d>
                            <m:dPr>
                              <m:ctrlPr>
                                <a:rPr lang="en-US" sz="2200" b="0" i="1" smtClean="0">
                                  <a:latin typeface="Cambria Math" panose="02040503050406030204" pitchFamily="18" charset="0"/>
                                </a:rPr>
                              </m:ctrlPr>
                            </m:dPr>
                            <m:e>
                              <m:r>
                                <a:rPr lang="en-US" sz="2200" b="0" i="1" smtClean="0">
                                  <a:latin typeface="Cambria Math" panose="02040503050406030204" pitchFamily="18" charset="0"/>
                                </a:rPr>
                                <m:t>𝑛</m:t>
                              </m:r>
                              <m:r>
                                <a:rPr lang="en-US" sz="2200" b="0" i="1" smtClean="0">
                                  <a:latin typeface="Cambria Math" panose="02040503050406030204" pitchFamily="18" charset="0"/>
                                </a:rPr>
                                <m:t>−2</m:t>
                              </m:r>
                            </m:e>
                          </m:d>
                          <m:r>
                            <a:rPr lang="en-US" sz="2200" b="0" i="1" smtClean="0">
                              <a:latin typeface="Cambria Math" panose="02040503050406030204" pitchFamily="18" charset="0"/>
                            </a:rPr>
                            <m:t>…(</m:t>
                          </m:r>
                          <m:r>
                            <a:rPr lang="en-US" sz="2200" b="0" i="1" smtClean="0">
                              <a:latin typeface="Cambria Math" panose="02040503050406030204" pitchFamily="18" charset="0"/>
                            </a:rPr>
                            <m:t>𝑛</m:t>
                          </m:r>
                          <m:r>
                            <a:rPr lang="en-US" sz="2200" b="0" i="1" smtClean="0">
                              <a:latin typeface="Cambria Math" panose="02040503050406030204" pitchFamily="18" charset="0"/>
                            </a:rPr>
                            <m:t>−</m:t>
                          </m:r>
                          <m:r>
                            <a:rPr lang="en-US" sz="2200" b="0" i="1" smtClean="0">
                              <a:latin typeface="Cambria Math" panose="02040503050406030204" pitchFamily="18" charset="0"/>
                            </a:rPr>
                            <m:t>𝑘</m:t>
                          </m:r>
                          <m:r>
                            <a:rPr lang="en-US" sz="2200" b="0" i="1" smtClean="0">
                              <a:latin typeface="Cambria Math" panose="02040503050406030204" pitchFamily="18" charset="0"/>
                            </a:rPr>
                            <m:t>+1)</m:t>
                          </m:r>
                        </m:num>
                        <m:den>
                          <m:r>
                            <a:rPr lang="en-US" sz="2200" b="0" i="1" smtClean="0">
                              <a:latin typeface="Cambria Math" panose="02040503050406030204" pitchFamily="18" charset="0"/>
                            </a:rPr>
                            <m:t>𝑘</m:t>
                          </m:r>
                          <m:r>
                            <a:rPr lang="en-US" sz="2200" b="0" i="1" smtClean="0">
                              <a:latin typeface="Cambria Math" panose="02040503050406030204" pitchFamily="18" charset="0"/>
                            </a:rPr>
                            <m:t>!</m:t>
                          </m:r>
                        </m:den>
                      </m:f>
                      <m:f>
                        <m:fPr>
                          <m:ctrlPr>
                            <a:rPr lang="en-US" sz="2200" i="1" smtClean="0">
                              <a:latin typeface="Cambria Math" panose="02040503050406030204" pitchFamily="18" charset="0"/>
                            </a:rPr>
                          </m:ctrlPr>
                        </m:fPr>
                        <m:num>
                          <m:sSup>
                            <m:sSupPr>
                              <m:ctrlPr>
                                <a:rPr lang="en-US" sz="2200" b="0" i="1" smtClean="0">
                                  <a:latin typeface="Cambria Math" panose="02040503050406030204" pitchFamily="18" charset="0"/>
                                </a:rPr>
                              </m:ctrlPr>
                            </m:sSupPr>
                            <m:e>
                              <m:r>
                                <a:rPr lang="en-US" sz="2200" b="0" i="1" smtClean="0">
                                  <a:latin typeface="Cambria Math" panose="02040503050406030204" pitchFamily="18" charset="0"/>
                                </a:rPr>
                                <m:t>𝑑</m:t>
                              </m:r>
                            </m:e>
                            <m:sup>
                              <m:r>
                                <a:rPr lang="en-US" sz="2200" b="0" i="1" smtClean="0">
                                  <a:latin typeface="Cambria Math" panose="02040503050406030204" pitchFamily="18" charset="0"/>
                                </a:rPr>
                                <m:t>𝑘</m:t>
                              </m:r>
                            </m:sup>
                          </m:sSup>
                        </m:num>
                        <m:den>
                          <m:sSup>
                            <m:sSupPr>
                              <m:ctrlPr>
                                <a:rPr lang="en-US" sz="2200" b="0" i="1" smtClean="0">
                                  <a:latin typeface="Cambria Math" panose="02040503050406030204" pitchFamily="18" charset="0"/>
                                </a:rPr>
                              </m:ctrlPr>
                            </m:sSupPr>
                            <m:e>
                              <m:r>
                                <a:rPr lang="en-US" sz="2200" b="0" i="1" smtClean="0">
                                  <a:latin typeface="Cambria Math" panose="02040503050406030204" pitchFamily="18" charset="0"/>
                                </a:rPr>
                                <m:t>𝑛</m:t>
                              </m:r>
                            </m:e>
                            <m:sup>
                              <m:r>
                                <a:rPr lang="en-US" sz="2200" b="0" i="1" smtClean="0">
                                  <a:latin typeface="Cambria Math" panose="02040503050406030204" pitchFamily="18" charset="0"/>
                                </a:rPr>
                                <m:t>𝑘</m:t>
                              </m:r>
                            </m:sup>
                          </m:sSup>
                        </m:den>
                      </m:f>
                      <m:sSup>
                        <m:sSupPr>
                          <m:ctrlPr>
                            <a:rPr lang="en-US" sz="2200" i="1" dirty="0">
                              <a:latin typeface="Cambria Math" panose="02040503050406030204" pitchFamily="18" charset="0"/>
                            </a:rPr>
                          </m:ctrlPr>
                        </m:sSupPr>
                        <m:e>
                          <m:d>
                            <m:dPr>
                              <m:ctrlPr>
                                <a:rPr lang="en-US" sz="2200" i="1" dirty="0">
                                  <a:latin typeface="Cambria Math" panose="02040503050406030204" pitchFamily="18" charset="0"/>
                                </a:rPr>
                              </m:ctrlPr>
                            </m:dPr>
                            <m:e>
                              <m:r>
                                <a:rPr lang="en-US" sz="2200" i="1" dirty="0">
                                  <a:latin typeface="Cambria Math" panose="02040503050406030204" pitchFamily="18" charset="0"/>
                                </a:rPr>
                                <m:t>1 −</m:t>
                              </m:r>
                              <m:f>
                                <m:fPr>
                                  <m:ctrlPr>
                                    <a:rPr lang="en-US" sz="2200" i="1">
                                      <a:latin typeface="Cambria Math" panose="02040503050406030204" pitchFamily="18" charset="0"/>
                                    </a:rPr>
                                  </m:ctrlPr>
                                </m:fPr>
                                <m:num>
                                  <m:r>
                                    <a:rPr lang="en-US" sz="2200" i="1">
                                      <a:latin typeface="Cambria Math" panose="02040503050406030204" pitchFamily="18" charset="0"/>
                                    </a:rPr>
                                    <m:t>𝑑</m:t>
                                  </m:r>
                                </m:num>
                                <m:den>
                                  <m:r>
                                    <a:rPr lang="en-US" sz="2200" i="1">
                                      <a:latin typeface="Cambria Math" panose="02040503050406030204" pitchFamily="18" charset="0"/>
                                    </a:rPr>
                                    <m:t>𝑛</m:t>
                                  </m:r>
                                </m:den>
                              </m:f>
                            </m:e>
                          </m:d>
                        </m:e>
                        <m:sup>
                          <m:r>
                            <a:rPr lang="en-US" sz="2200" i="1" dirty="0">
                              <a:latin typeface="Cambria Math" panose="02040503050406030204" pitchFamily="18" charset="0"/>
                            </a:rPr>
                            <m:t>𝑛</m:t>
                          </m:r>
                          <m:r>
                            <a:rPr lang="en-US" sz="2200" i="1" dirty="0">
                              <a:latin typeface="Cambria Math" panose="02040503050406030204" pitchFamily="18" charset="0"/>
                            </a:rPr>
                            <m:t>−1−</m:t>
                          </m:r>
                          <m:r>
                            <a:rPr lang="en-US" sz="2200" i="1" dirty="0">
                              <a:latin typeface="Cambria Math" panose="02040503050406030204" pitchFamily="18" charset="0"/>
                            </a:rPr>
                            <m:t>𝑘</m:t>
                          </m:r>
                        </m:sup>
                      </m:sSup>
                    </m:oMath>
                  </m:oMathPara>
                </a14:m>
                <a:endParaRPr lang="en-US" sz="2200" dirty="0"/>
              </a:p>
              <a:p>
                <a:pPr lvl="1" algn="just"/>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270000"/>
                <a:ext cx="8470557" cy="4906963"/>
              </a:xfrm>
              <a:blipFill rotWithShape="0">
                <a:blip r:embed="rId2"/>
                <a:stretch>
                  <a:fillRect l="-1296" r="-1440"/>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t>Random Graph</a:t>
            </a:r>
          </a:p>
        </p:txBody>
      </p:sp>
      <p:sp>
        <p:nvSpPr>
          <p:cNvPr id="5" name="Slide Number Placeholder 4"/>
          <p:cNvSpPr>
            <a:spLocks noGrp="1"/>
          </p:cNvSpPr>
          <p:nvPr>
            <p:ph type="sldNum" sz="quarter" idx="12"/>
          </p:nvPr>
        </p:nvSpPr>
        <p:spPr/>
        <p:txBody>
          <a:bodyPr/>
          <a:lstStyle/>
          <a:p>
            <a:fld id="{5F799E93-25A9-45CA-8FEE-05B28F2C019A}" type="slidenum">
              <a:rPr lang="en-US" smtClean="0"/>
              <a:t>48</a:t>
            </a:fld>
            <a:endParaRPr lang="en-US"/>
          </a:p>
        </p:txBody>
      </p:sp>
    </p:spTree>
    <p:extLst>
      <p:ext uri="{BB962C8B-B14F-4D97-AF65-F5344CB8AC3E}">
        <p14:creationId xmlns:p14="http://schemas.microsoft.com/office/powerpoint/2010/main" val="351124897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Degree distribution</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normAutofit/>
              </a:bodyPr>
              <a:lstStyle/>
              <a:p>
                <a:pPr marL="0" indent="0" algn="just">
                  <a:buNone/>
                </a:pPr>
                <a:endParaRPr lang="en-US" dirty="0"/>
              </a:p>
              <a:p>
                <a:pPr marL="0" indent="0" algn="just">
                  <a:buNone/>
                </a:pPr>
                <a14:m>
                  <m:oMathPara xmlns:m="http://schemas.openxmlformats.org/officeDocument/2006/math">
                    <m:oMathParaPr>
                      <m:jc m:val="centerGroup"/>
                    </m:oMathParaPr>
                    <m:oMath xmlns:m="http://schemas.openxmlformats.org/officeDocument/2006/math">
                      <m:r>
                        <a:rPr lang="en-US" sz="2200" i="1">
                          <a:latin typeface="Cambria Math" panose="02040503050406030204" pitchFamily="18" charset="0"/>
                        </a:rPr>
                        <m:t>=</m:t>
                      </m:r>
                      <m:f>
                        <m:fPr>
                          <m:ctrlPr>
                            <a:rPr lang="en-US" sz="2200" i="1" smtClean="0">
                              <a:latin typeface="Cambria Math" panose="02040503050406030204" pitchFamily="18" charset="0"/>
                            </a:rPr>
                          </m:ctrlPr>
                        </m:fPr>
                        <m:num>
                          <m:r>
                            <a:rPr lang="en-US" sz="2200" b="0" i="1" smtClean="0">
                              <a:latin typeface="Cambria Math" panose="02040503050406030204" pitchFamily="18" charset="0"/>
                            </a:rPr>
                            <m:t>𝑛</m:t>
                          </m:r>
                          <m:d>
                            <m:dPr>
                              <m:ctrlPr>
                                <a:rPr lang="en-US" sz="2200" b="0" i="1" smtClean="0">
                                  <a:latin typeface="Cambria Math" panose="02040503050406030204" pitchFamily="18" charset="0"/>
                                </a:rPr>
                              </m:ctrlPr>
                            </m:dPr>
                            <m:e>
                              <m:r>
                                <a:rPr lang="en-US" sz="2200" b="0" i="1" smtClean="0">
                                  <a:latin typeface="Cambria Math" panose="02040503050406030204" pitchFamily="18" charset="0"/>
                                </a:rPr>
                                <m:t>𝑛</m:t>
                              </m:r>
                              <m:r>
                                <a:rPr lang="en-US" sz="2200" b="0" i="1" smtClean="0">
                                  <a:latin typeface="Cambria Math" panose="02040503050406030204" pitchFamily="18" charset="0"/>
                                </a:rPr>
                                <m:t>−1</m:t>
                              </m:r>
                            </m:e>
                          </m:d>
                          <m:d>
                            <m:dPr>
                              <m:ctrlPr>
                                <a:rPr lang="en-US" sz="2200" b="0" i="1" smtClean="0">
                                  <a:latin typeface="Cambria Math" panose="02040503050406030204" pitchFamily="18" charset="0"/>
                                </a:rPr>
                              </m:ctrlPr>
                            </m:dPr>
                            <m:e>
                              <m:r>
                                <a:rPr lang="en-US" sz="2200" b="0" i="1" smtClean="0">
                                  <a:latin typeface="Cambria Math" panose="02040503050406030204" pitchFamily="18" charset="0"/>
                                </a:rPr>
                                <m:t>𝑛</m:t>
                              </m:r>
                              <m:r>
                                <a:rPr lang="en-US" sz="2200" b="0" i="1" smtClean="0">
                                  <a:latin typeface="Cambria Math" panose="02040503050406030204" pitchFamily="18" charset="0"/>
                                </a:rPr>
                                <m:t>−2</m:t>
                              </m:r>
                            </m:e>
                          </m:d>
                          <m:r>
                            <a:rPr lang="en-US" sz="2200" b="0" i="1" smtClean="0">
                              <a:latin typeface="Cambria Math" panose="02040503050406030204" pitchFamily="18" charset="0"/>
                            </a:rPr>
                            <m:t>…(</m:t>
                          </m:r>
                          <m:r>
                            <a:rPr lang="en-US" sz="2200" b="0" i="1" smtClean="0">
                              <a:latin typeface="Cambria Math" panose="02040503050406030204" pitchFamily="18" charset="0"/>
                            </a:rPr>
                            <m:t>𝑛</m:t>
                          </m:r>
                          <m:r>
                            <a:rPr lang="en-US" sz="2200" b="0" i="1" smtClean="0">
                              <a:latin typeface="Cambria Math" panose="02040503050406030204" pitchFamily="18" charset="0"/>
                            </a:rPr>
                            <m:t>−</m:t>
                          </m:r>
                          <m:r>
                            <a:rPr lang="en-US" sz="2200" b="0" i="1" smtClean="0">
                              <a:latin typeface="Cambria Math" panose="02040503050406030204" pitchFamily="18" charset="0"/>
                            </a:rPr>
                            <m:t>𝑘</m:t>
                          </m:r>
                          <m:r>
                            <a:rPr lang="en-US" sz="2200" b="0" i="1" smtClean="0">
                              <a:latin typeface="Cambria Math" panose="02040503050406030204" pitchFamily="18" charset="0"/>
                            </a:rPr>
                            <m:t>+1)</m:t>
                          </m:r>
                        </m:num>
                        <m:den>
                          <m:r>
                            <a:rPr lang="en-US" sz="2200" b="0" i="1" smtClean="0">
                              <a:latin typeface="Cambria Math" panose="02040503050406030204" pitchFamily="18" charset="0"/>
                            </a:rPr>
                            <m:t>𝑘</m:t>
                          </m:r>
                          <m:r>
                            <a:rPr lang="en-US" sz="2200" b="0" i="1" smtClean="0">
                              <a:latin typeface="Cambria Math" panose="02040503050406030204" pitchFamily="18" charset="0"/>
                            </a:rPr>
                            <m:t>!</m:t>
                          </m:r>
                        </m:den>
                      </m:f>
                      <m:f>
                        <m:fPr>
                          <m:ctrlPr>
                            <a:rPr lang="en-US" sz="2200" i="1" smtClean="0">
                              <a:latin typeface="Cambria Math" panose="02040503050406030204" pitchFamily="18" charset="0"/>
                            </a:rPr>
                          </m:ctrlPr>
                        </m:fPr>
                        <m:num>
                          <m:sSup>
                            <m:sSupPr>
                              <m:ctrlPr>
                                <a:rPr lang="en-US" sz="2200" b="0" i="1" smtClean="0">
                                  <a:latin typeface="Cambria Math" panose="02040503050406030204" pitchFamily="18" charset="0"/>
                                </a:rPr>
                              </m:ctrlPr>
                            </m:sSupPr>
                            <m:e>
                              <m:r>
                                <a:rPr lang="en-US" sz="2200" b="0" i="1" smtClean="0">
                                  <a:latin typeface="Cambria Math" panose="02040503050406030204" pitchFamily="18" charset="0"/>
                                </a:rPr>
                                <m:t>𝑑</m:t>
                              </m:r>
                            </m:e>
                            <m:sup>
                              <m:r>
                                <a:rPr lang="en-US" sz="2200" b="0" i="1" smtClean="0">
                                  <a:latin typeface="Cambria Math" panose="02040503050406030204" pitchFamily="18" charset="0"/>
                                </a:rPr>
                                <m:t>𝑘</m:t>
                              </m:r>
                            </m:sup>
                          </m:sSup>
                        </m:num>
                        <m:den>
                          <m:sSup>
                            <m:sSupPr>
                              <m:ctrlPr>
                                <a:rPr lang="en-US" sz="2200" b="0" i="1" smtClean="0">
                                  <a:latin typeface="Cambria Math" panose="02040503050406030204" pitchFamily="18" charset="0"/>
                                </a:rPr>
                              </m:ctrlPr>
                            </m:sSupPr>
                            <m:e>
                              <m:r>
                                <a:rPr lang="en-US" sz="2200" b="0" i="1" smtClean="0">
                                  <a:latin typeface="Cambria Math" panose="02040503050406030204" pitchFamily="18" charset="0"/>
                                </a:rPr>
                                <m:t>𝑛</m:t>
                              </m:r>
                            </m:e>
                            <m:sup>
                              <m:r>
                                <a:rPr lang="en-US" sz="2200" b="0" i="1" smtClean="0">
                                  <a:latin typeface="Cambria Math" panose="02040503050406030204" pitchFamily="18" charset="0"/>
                                </a:rPr>
                                <m:t>𝑘</m:t>
                              </m:r>
                            </m:sup>
                          </m:sSup>
                        </m:den>
                      </m:f>
                      <m:sSup>
                        <m:sSupPr>
                          <m:ctrlPr>
                            <a:rPr lang="en-US" sz="2200" i="1" dirty="0">
                              <a:latin typeface="Cambria Math" panose="02040503050406030204" pitchFamily="18" charset="0"/>
                            </a:rPr>
                          </m:ctrlPr>
                        </m:sSupPr>
                        <m:e>
                          <m:d>
                            <m:dPr>
                              <m:ctrlPr>
                                <a:rPr lang="en-US" sz="2200" i="1" dirty="0">
                                  <a:latin typeface="Cambria Math" panose="02040503050406030204" pitchFamily="18" charset="0"/>
                                </a:rPr>
                              </m:ctrlPr>
                            </m:dPr>
                            <m:e>
                              <m:r>
                                <a:rPr lang="en-US" sz="2200" i="1" dirty="0">
                                  <a:latin typeface="Cambria Math" panose="02040503050406030204" pitchFamily="18" charset="0"/>
                                </a:rPr>
                                <m:t>1 −</m:t>
                              </m:r>
                              <m:f>
                                <m:fPr>
                                  <m:ctrlPr>
                                    <a:rPr lang="en-US" sz="2200" i="1">
                                      <a:latin typeface="Cambria Math" panose="02040503050406030204" pitchFamily="18" charset="0"/>
                                    </a:rPr>
                                  </m:ctrlPr>
                                </m:fPr>
                                <m:num>
                                  <m:r>
                                    <a:rPr lang="en-US" sz="2200" i="1">
                                      <a:latin typeface="Cambria Math" panose="02040503050406030204" pitchFamily="18" charset="0"/>
                                    </a:rPr>
                                    <m:t>𝑑</m:t>
                                  </m:r>
                                </m:num>
                                <m:den>
                                  <m:r>
                                    <a:rPr lang="en-US" sz="2200" i="1">
                                      <a:latin typeface="Cambria Math" panose="02040503050406030204" pitchFamily="18" charset="0"/>
                                    </a:rPr>
                                    <m:t>𝑛</m:t>
                                  </m:r>
                                </m:den>
                              </m:f>
                            </m:e>
                          </m:d>
                        </m:e>
                        <m:sup>
                          <m:r>
                            <a:rPr lang="en-US" sz="2200" i="1" dirty="0">
                              <a:latin typeface="Cambria Math" panose="02040503050406030204" pitchFamily="18" charset="0"/>
                            </a:rPr>
                            <m:t>𝑛</m:t>
                          </m:r>
                          <m:r>
                            <a:rPr lang="en-US" sz="2200" i="1" dirty="0">
                              <a:latin typeface="Cambria Math" panose="02040503050406030204" pitchFamily="18" charset="0"/>
                            </a:rPr>
                            <m:t>−1−</m:t>
                          </m:r>
                          <m:r>
                            <a:rPr lang="en-US" sz="2200" i="1" dirty="0">
                              <a:latin typeface="Cambria Math" panose="02040503050406030204" pitchFamily="18" charset="0"/>
                            </a:rPr>
                            <m:t>𝑘</m:t>
                          </m:r>
                        </m:sup>
                      </m:sSup>
                      <m:r>
                        <a:rPr lang="en-US" sz="2200" b="0" i="1" dirty="0" smtClean="0">
                          <a:latin typeface="Cambria Math" panose="02040503050406030204" pitchFamily="18" charset="0"/>
                        </a:rPr>
                        <m:t>                    </m:t>
                      </m:r>
                    </m:oMath>
                  </m:oMathPara>
                </a14:m>
                <a:endParaRPr lang="en-US" sz="2200" dirty="0"/>
              </a:p>
              <a:p>
                <a:pPr marL="0" indent="0" algn="just">
                  <a:buNone/>
                </a:pPr>
                <a:endParaRPr lang="en-US" sz="2200" dirty="0"/>
              </a:p>
              <a:p>
                <a:pPr marL="0" indent="0" algn="just">
                  <a:buNone/>
                </a:pPr>
                <a14:m>
                  <m:oMathPara xmlns:m="http://schemas.openxmlformats.org/officeDocument/2006/math">
                    <m:oMathParaPr>
                      <m:jc m:val="centerGroup"/>
                    </m:oMathParaPr>
                    <m:oMath xmlns:m="http://schemas.openxmlformats.org/officeDocument/2006/math">
                      <m:r>
                        <a:rPr lang="en-US" sz="2200" i="1">
                          <a:latin typeface="Cambria Math" panose="02040503050406030204" pitchFamily="18" charset="0"/>
                        </a:rPr>
                        <m:t>=</m:t>
                      </m:r>
                      <m:f>
                        <m:fPr>
                          <m:ctrlPr>
                            <a:rPr lang="en-US" sz="2200" i="1" smtClean="0">
                              <a:latin typeface="Cambria Math" panose="02040503050406030204" pitchFamily="18" charset="0"/>
                            </a:rPr>
                          </m:ctrlPr>
                        </m:fPr>
                        <m:num>
                          <m:r>
                            <a:rPr lang="en-US" sz="2200" b="0" i="1" smtClean="0">
                              <a:latin typeface="Cambria Math" panose="02040503050406030204" pitchFamily="18" charset="0"/>
                            </a:rPr>
                            <m:t>𝑛</m:t>
                          </m:r>
                        </m:num>
                        <m:den>
                          <m:r>
                            <a:rPr lang="en-US" sz="2200" b="0" i="1" smtClean="0">
                              <a:latin typeface="Cambria Math" panose="02040503050406030204" pitchFamily="18" charset="0"/>
                            </a:rPr>
                            <m:t>𝑛</m:t>
                          </m:r>
                        </m:den>
                      </m:f>
                      <m:f>
                        <m:fPr>
                          <m:ctrlPr>
                            <a:rPr lang="en-US" sz="2200" i="1">
                              <a:latin typeface="Cambria Math" panose="02040503050406030204" pitchFamily="18" charset="0"/>
                            </a:rPr>
                          </m:ctrlPr>
                        </m:fPr>
                        <m:num>
                          <m:r>
                            <a:rPr lang="en-US" sz="2200" b="0" i="1" smtClean="0">
                              <a:latin typeface="Cambria Math" panose="02040503050406030204" pitchFamily="18" charset="0"/>
                            </a:rPr>
                            <m:t>(</m:t>
                          </m:r>
                          <m:r>
                            <a:rPr lang="en-US" sz="2200" i="1">
                              <a:latin typeface="Cambria Math" panose="02040503050406030204" pitchFamily="18" charset="0"/>
                            </a:rPr>
                            <m:t>𝑛</m:t>
                          </m:r>
                          <m:r>
                            <a:rPr lang="en-US" sz="2200" b="0" i="1" smtClean="0">
                              <a:latin typeface="Cambria Math" panose="02040503050406030204" pitchFamily="18" charset="0"/>
                            </a:rPr>
                            <m:t>−1)</m:t>
                          </m:r>
                        </m:num>
                        <m:den>
                          <m:r>
                            <a:rPr lang="en-US" sz="2200" i="1">
                              <a:latin typeface="Cambria Math" panose="02040503050406030204" pitchFamily="18" charset="0"/>
                            </a:rPr>
                            <m:t>𝑛</m:t>
                          </m:r>
                        </m:den>
                      </m:f>
                      <m:f>
                        <m:fPr>
                          <m:ctrlPr>
                            <a:rPr lang="en-US" sz="2200" i="1">
                              <a:latin typeface="Cambria Math" panose="02040503050406030204" pitchFamily="18" charset="0"/>
                            </a:rPr>
                          </m:ctrlPr>
                        </m:fPr>
                        <m:num>
                          <m:r>
                            <a:rPr lang="en-US" sz="2200" i="1">
                              <a:latin typeface="Cambria Math" panose="02040503050406030204" pitchFamily="18" charset="0"/>
                            </a:rPr>
                            <m:t>(</m:t>
                          </m:r>
                          <m:r>
                            <a:rPr lang="en-US" sz="2200" i="1">
                              <a:latin typeface="Cambria Math" panose="02040503050406030204" pitchFamily="18" charset="0"/>
                            </a:rPr>
                            <m:t>𝑛</m:t>
                          </m:r>
                          <m:r>
                            <a:rPr lang="en-US" sz="2200" i="1">
                              <a:latin typeface="Cambria Math" panose="02040503050406030204" pitchFamily="18" charset="0"/>
                            </a:rPr>
                            <m:t>−2)</m:t>
                          </m:r>
                        </m:num>
                        <m:den>
                          <m:r>
                            <a:rPr lang="en-US" sz="2200" i="1">
                              <a:latin typeface="Cambria Math" panose="02040503050406030204" pitchFamily="18" charset="0"/>
                            </a:rPr>
                            <m:t>𝑛</m:t>
                          </m:r>
                        </m:den>
                      </m:f>
                      <m:r>
                        <a:rPr lang="en-US" sz="2200" b="0" i="1" smtClean="0">
                          <a:latin typeface="Cambria Math" panose="02040503050406030204" pitchFamily="18" charset="0"/>
                        </a:rPr>
                        <m:t>…</m:t>
                      </m:r>
                      <m:f>
                        <m:fPr>
                          <m:ctrlPr>
                            <a:rPr lang="en-US" sz="2200" i="1">
                              <a:latin typeface="Cambria Math" panose="02040503050406030204" pitchFamily="18" charset="0"/>
                            </a:rPr>
                          </m:ctrlPr>
                        </m:fPr>
                        <m:num>
                          <m:d>
                            <m:dPr>
                              <m:ctrlPr>
                                <a:rPr lang="en-US" sz="2200" i="1">
                                  <a:latin typeface="Cambria Math" panose="02040503050406030204" pitchFamily="18" charset="0"/>
                                </a:rPr>
                              </m:ctrlPr>
                            </m:dPr>
                            <m:e>
                              <m:r>
                                <a:rPr lang="en-US" sz="2200" i="1">
                                  <a:latin typeface="Cambria Math" panose="02040503050406030204" pitchFamily="18" charset="0"/>
                                </a:rPr>
                                <m:t>𝑛</m:t>
                              </m:r>
                              <m:r>
                                <a:rPr lang="en-US" sz="2200" i="1">
                                  <a:latin typeface="Cambria Math" panose="02040503050406030204" pitchFamily="18" charset="0"/>
                                </a:rPr>
                                <m:t>−</m:t>
                              </m:r>
                              <m:r>
                                <a:rPr lang="en-US" sz="2200" b="0" i="1" smtClean="0">
                                  <a:latin typeface="Cambria Math" panose="02040503050406030204" pitchFamily="18" charset="0"/>
                                </a:rPr>
                                <m:t>𝑘</m:t>
                              </m:r>
                              <m:r>
                                <a:rPr lang="en-US" sz="2200" b="0" i="1" smtClean="0">
                                  <a:latin typeface="Cambria Math" panose="02040503050406030204" pitchFamily="18" charset="0"/>
                                </a:rPr>
                                <m:t>+1</m:t>
                              </m:r>
                            </m:e>
                          </m:d>
                        </m:num>
                        <m:den>
                          <m:r>
                            <a:rPr lang="en-US" sz="2200" i="1">
                              <a:latin typeface="Cambria Math" panose="02040503050406030204" pitchFamily="18" charset="0"/>
                            </a:rPr>
                            <m:t>𝑛</m:t>
                          </m:r>
                        </m:den>
                      </m:f>
                      <m:f>
                        <m:fPr>
                          <m:ctrlPr>
                            <a:rPr lang="en-US" sz="2200" i="1">
                              <a:latin typeface="Cambria Math" panose="02040503050406030204" pitchFamily="18" charset="0"/>
                            </a:rPr>
                          </m:ctrlPr>
                        </m:fPr>
                        <m:num>
                          <m:sSup>
                            <m:sSupPr>
                              <m:ctrlPr>
                                <a:rPr lang="en-US" sz="2200" i="1">
                                  <a:latin typeface="Cambria Math" panose="02040503050406030204" pitchFamily="18" charset="0"/>
                                </a:rPr>
                              </m:ctrlPr>
                            </m:sSupPr>
                            <m:e>
                              <m:r>
                                <a:rPr lang="en-US" sz="2200" i="1">
                                  <a:latin typeface="Cambria Math" panose="02040503050406030204" pitchFamily="18" charset="0"/>
                                </a:rPr>
                                <m:t>𝑑</m:t>
                              </m:r>
                            </m:e>
                            <m:sup>
                              <m:r>
                                <a:rPr lang="en-US" sz="2200" i="1">
                                  <a:latin typeface="Cambria Math" panose="02040503050406030204" pitchFamily="18" charset="0"/>
                                </a:rPr>
                                <m:t>𝑘</m:t>
                              </m:r>
                            </m:sup>
                          </m:sSup>
                        </m:num>
                        <m:den>
                          <m:r>
                            <a:rPr lang="en-US" sz="2200" b="0" i="1" smtClean="0">
                              <a:latin typeface="Cambria Math" panose="02040503050406030204" pitchFamily="18" charset="0"/>
                            </a:rPr>
                            <m:t>𝑘</m:t>
                          </m:r>
                          <m:r>
                            <a:rPr lang="en-US" sz="2200" b="0" i="1" smtClean="0">
                              <a:latin typeface="Cambria Math" panose="02040503050406030204" pitchFamily="18" charset="0"/>
                            </a:rPr>
                            <m:t>!</m:t>
                          </m:r>
                        </m:den>
                      </m:f>
                      <m:sSup>
                        <m:sSupPr>
                          <m:ctrlPr>
                            <a:rPr lang="en-US" sz="2200" i="1" dirty="0">
                              <a:latin typeface="Cambria Math" panose="02040503050406030204" pitchFamily="18" charset="0"/>
                            </a:rPr>
                          </m:ctrlPr>
                        </m:sSupPr>
                        <m:e>
                          <m:d>
                            <m:dPr>
                              <m:ctrlPr>
                                <a:rPr lang="en-US" sz="2200" i="1" dirty="0">
                                  <a:latin typeface="Cambria Math" panose="02040503050406030204" pitchFamily="18" charset="0"/>
                                </a:rPr>
                              </m:ctrlPr>
                            </m:dPr>
                            <m:e>
                              <m:r>
                                <a:rPr lang="en-US" sz="2200" i="1" dirty="0">
                                  <a:latin typeface="Cambria Math" panose="02040503050406030204" pitchFamily="18" charset="0"/>
                                </a:rPr>
                                <m:t>1 −</m:t>
                              </m:r>
                              <m:f>
                                <m:fPr>
                                  <m:ctrlPr>
                                    <a:rPr lang="en-US" sz="2200" i="1">
                                      <a:latin typeface="Cambria Math" panose="02040503050406030204" pitchFamily="18" charset="0"/>
                                    </a:rPr>
                                  </m:ctrlPr>
                                </m:fPr>
                                <m:num>
                                  <m:r>
                                    <a:rPr lang="en-US" sz="2200" i="1">
                                      <a:latin typeface="Cambria Math" panose="02040503050406030204" pitchFamily="18" charset="0"/>
                                    </a:rPr>
                                    <m:t>𝑑</m:t>
                                  </m:r>
                                </m:num>
                                <m:den>
                                  <m:r>
                                    <a:rPr lang="en-US" sz="2200" i="1">
                                      <a:latin typeface="Cambria Math" panose="02040503050406030204" pitchFamily="18" charset="0"/>
                                    </a:rPr>
                                    <m:t>𝑛</m:t>
                                  </m:r>
                                </m:den>
                              </m:f>
                            </m:e>
                          </m:d>
                        </m:e>
                        <m:sup>
                          <m:r>
                            <a:rPr lang="en-US" sz="2200" i="1" dirty="0">
                              <a:latin typeface="Cambria Math" panose="02040503050406030204" pitchFamily="18" charset="0"/>
                            </a:rPr>
                            <m:t>𝑛</m:t>
                          </m:r>
                          <m:r>
                            <a:rPr lang="en-US" sz="2200" i="1" dirty="0">
                              <a:latin typeface="Cambria Math" panose="02040503050406030204" pitchFamily="18" charset="0"/>
                            </a:rPr>
                            <m:t>−1−</m:t>
                          </m:r>
                          <m:r>
                            <a:rPr lang="en-US" sz="2200" i="1" dirty="0">
                              <a:latin typeface="Cambria Math" panose="02040503050406030204" pitchFamily="18" charset="0"/>
                            </a:rPr>
                            <m:t>𝑘</m:t>
                          </m:r>
                        </m:sup>
                      </m:sSup>
                      <m:r>
                        <a:rPr lang="en-US" sz="2200" b="0" i="1" dirty="0" smtClean="0">
                          <a:latin typeface="Cambria Math" panose="02040503050406030204" pitchFamily="18" charset="0"/>
                        </a:rPr>
                        <m:t>                    </m:t>
                      </m:r>
                    </m:oMath>
                  </m:oMathPara>
                </a14:m>
                <a:endParaRPr lang="en-US" sz="2200" dirty="0"/>
              </a:p>
              <a:p>
                <a:pPr marL="0" indent="0" algn="just">
                  <a:buNone/>
                </a:pPr>
                <a:endParaRPr lang="en-US" sz="2200" dirty="0"/>
              </a:p>
              <a:p>
                <a:pPr marL="0" indent="0" algn="just">
                  <a:buNone/>
                </a:pP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m:t>
                      </m:r>
                      <m:f>
                        <m:fPr>
                          <m:ctrlPr>
                            <a:rPr lang="en-US" sz="2200" i="1">
                              <a:latin typeface="Cambria Math" panose="02040503050406030204" pitchFamily="18" charset="0"/>
                            </a:rPr>
                          </m:ctrlPr>
                        </m:fPr>
                        <m:num>
                          <m:r>
                            <a:rPr lang="en-US" sz="2200" i="1">
                              <a:latin typeface="Cambria Math" panose="02040503050406030204" pitchFamily="18" charset="0"/>
                            </a:rPr>
                            <m:t>𝑛</m:t>
                          </m:r>
                        </m:num>
                        <m:den>
                          <m:r>
                            <a:rPr lang="en-US" sz="2200" i="1">
                              <a:latin typeface="Cambria Math" panose="02040503050406030204" pitchFamily="18" charset="0"/>
                            </a:rPr>
                            <m:t>𝑛</m:t>
                          </m:r>
                        </m:den>
                      </m:f>
                      <m:f>
                        <m:fPr>
                          <m:ctrlPr>
                            <a:rPr lang="en-US" sz="2200" i="1">
                              <a:latin typeface="Cambria Math" panose="02040503050406030204" pitchFamily="18" charset="0"/>
                            </a:rPr>
                          </m:ctrlPr>
                        </m:fPr>
                        <m:num>
                          <m:r>
                            <a:rPr lang="en-US" sz="2200" i="1">
                              <a:latin typeface="Cambria Math" panose="02040503050406030204" pitchFamily="18" charset="0"/>
                            </a:rPr>
                            <m:t>(</m:t>
                          </m:r>
                          <m:r>
                            <a:rPr lang="en-US" sz="2200" i="1">
                              <a:latin typeface="Cambria Math" panose="02040503050406030204" pitchFamily="18" charset="0"/>
                            </a:rPr>
                            <m:t>𝑛</m:t>
                          </m:r>
                          <m:r>
                            <a:rPr lang="en-US" sz="2200" i="1">
                              <a:latin typeface="Cambria Math" panose="02040503050406030204" pitchFamily="18" charset="0"/>
                            </a:rPr>
                            <m:t>−1)</m:t>
                          </m:r>
                        </m:num>
                        <m:den>
                          <m:r>
                            <a:rPr lang="en-US" sz="2200" i="1">
                              <a:latin typeface="Cambria Math" panose="02040503050406030204" pitchFamily="18" charset="0"/>
                            </a:rPr>
                            <m:t>𝑛</m:t>
                          </m:r>
                        </m:den>
                      </m:f>
                      <m:f>
                        <m:fPr>
                          <m:ctrlPr>
                            <a:rPr lang="en-US" sz="2200" i="1">
                              <a:latin typeface="Cambria Math" panose="02040503050406030204" pitchFamily="18" charset="0"/>
                            </a:rPr>
                          </m:ctrlPr>
                        </m:fPr>
                        <m:num>
                          <m:r>
                            <a:rPr lang="en-US" sz="2200" i="1">
                              <a:latin typeface="Cambria Math" panose="02040503050406030204" pitchFamily="18" charset="0"/>
                            </a:rPr>
                            <m:t>(</m:t>
                          </m:r>
                          <m:r>
                            <a:rPr lang="en-US" sz="2200" i="1">
                              <a:latin typeface="Cambria Math" panose="02040503050406030204" pitchFamily="18" charset="0"/>
                            </a:rPr>
                            <m:t>𝑛</m:t>
                          </m:r>
                          <m:r>
                            <a:rPr lang="en-US" sz="2200" i="1">
                              <a:latin typeface="Cambria Math" panose="02040503050406030204" pitchFamily="18" charset="0"/>
                            </a:rPr>
                            <m:t>−2)</m:t>
                          </m:r>
                        </m:num>
                        <m:den>
                          <m:r>
                            <a:rPr lang="en-US" sz="2200" i="1">
                              <a:latin typeface="Cambria Math" panose="02040503050406030204" pitchFamily="18" charset="0"/>
                            </a:rPr>
                            <m:t>𝑛</m:t>
                          </m:r>
                        </m:den>
                      </m:f>
                      <m:r>
                        <a:rPr lang="en-US" sz="2200" i="1">
                          <a:latin typeface="Cambria Math" panose="02040503050406030204" pitchFamily="18" charset="0"/>
                        </a:rPr>
                        <m:t>…</m:t>
                      </m:r>
                      <m:f>
                        <m:fPr>
                          <m:ctrlPr>
                            <a:rPr lang="en-US" sz="2200" i="1">
                              <a:latin typeface="Cambria Math" panose="02040503050406030204" pitchFamily="18" charset="0"/>
                            </a:rPr>
                          </m:ctrlPr>
                        </m:fPr>
                        <m:num>
                          <m:d>
                            <m:dPr>
                              <m:ctrlPr>
                                <a:rPr lang="en-US" sz="2200" i="1">
                                  <a:latin typeface="Cambria Math" panose="02040503050406030204" pitchFamily="18" charset="0"/>
                                </a:rPr>
                              </m:ctrlPr>
                            </m:dPr>
                            <m:e>
                              <m:r>
                                <a:rPr lang="en-US" sz="2200" i="1">
                                  <a:latin typeface="Cambria Math" panose="02040503050406030204" pitchFamily="18" charset="0"/>
                                </a:rPr>
                                <m:t>𝑛</m:t>
                              </m:r>
                              <m:r>
                                <a:rPr lang="en-US" sz="2200" i="1">
                                  <a:latin typeface="Cambria Math" panose="02040503050406030204" pitchFamily="18" charset="0"/>
                                </a:rPr>
                                <m:t>−</m:t>
                              </m:r>
                              <m:r>
                                <a:rPr lang="en-US" sz="2200" i="1">
                                  <a:latin typeface="Cambria Math" panose="02040503050406030204" pitchFamily="18" charset="0"/>
                                </a:rPr>
                                <m:t>𝑘</m:t>
                              </m:r>
                              <m:r>
                                <a:rPr lang="en-US" sz="2200" i="1">
                                  <a:latin typeface="Cambria Math" panose="02040503050406030204" pitchFamily="18" charset="0"/>
                                </a:rPr>
                                <m:t>+1</m:t>
                              </m:r>
                            </m:e>
                          </m:d>
                        </m:num>
                        <m:den>
                          <m:r>
                            <a:rPr lang="en-US" sz="2200" i="1">
                              <a:latin typeface="Cambria Math" panose="02040503050406030204" pitchFamily="18" charset="0"/>
                            </a:rPr>
                            <m:t>𝑛</m:t>
                          </m:r>
                        </m:den>
                      </m:f>
                      <m:f>
                        <m:fPr>
                          <m:ctrlPr>
                            <a:rPr lang="en-US" sz="2200" i="1">
                              <a:latin typeface="Cambria Math" panose="02040503050406030204" pitchFamily="18" charset="0"/>
                            </a:rPr>
                          </m:ctrlPr>
                        </m:fPr>
                        <m:num>
                          <m:sSup>
                            <m:sSupPr>
                              <m:ctrlPr>
                                <a:rPr lang="en-US" sz="2200" i="1">
                                  <a:latin typeface="Cambria Math" panose="02040503050406030204" pitchFamily="18" charset="0"/>
                                </a:rPr>
                              </m:ctrlPr>
                            </m:sSupPr>
                            <m:e>
                              <m:r>
                                <a:rPr lang="en-US" sz="2200" i="1">
                                  <a:latin typeface="Cambria Math" panose="02040503050406030204" pitchFamily="18" charset="0"/>
                                </a:rPr>
                                <m:t>𝑑</m:t>
                              </m:r>
                            </m:e>
                            <m:sup>
                              <m:r>
                                <a:rPr lang="en-US" sz="2200" i="1">
                                  <a:latin typeface="Cambria Math" panose="02040503050406030204" pitchFamily="18" charset="0"/>
                                </a:rPr>
                                <m:t>𝑘</m:t>
                              </m:r>
                            </m:sup>
                          </m:sSup>
                        </m:num>
                        <m:den>
                          <m:r>
                            <a:rPr lang="en-US" sz="2200" i="1">
                              <a:latin typeface="Cambria Math" panose="02040503050406030204" pitchFamily="18" charset="0"/>
                            </a:rPr>
                            <m:t>𝑘</m:t>
                          </m:r>
                          <m:r>
                            <a:rPr lang="en-US" sz="2200" i="1">
                              <a:latin typeface="Cambria Math" panose="02040503050406030204" pitchFamily="18" charset="0"/>
                            </a:rPr>
                            <m:t>!</m:t>
                          </m:r>
                        </m:den>
                      </m:f>
                      <m:sSup>
                        <m:sSupPr>
                          <m:ctrlPr>
                            <a:rPr lang="en-US" sz="2200" i="1" dirty="0">
                              <a:latin typeface="Cambria Math" panose="02040503050406030204" pitchFamily="18" charset="0"/>
                            </a:rPr>
                          </m:ctrlPr>
                        </m:sSupPr>
                        <m:e>
                          <m:d>
                            <m:dPr>
                              <m:ctrlPr>
                                <a:rPr lang="en-US" sz="2200" i="1" dirty="0">
                                  <a:latin typeface="Cambria Math" panose="02040503050406030204" pitchFamily="18" charset="0"/>
                                </a:rPr>
                              </m:ctrlPr>
                            </m:dPr>
                            <m:e>
                              <m:r>
                                <a:rPr lang="en-US" sz="2200" i="1" dirty="0">
                                  <a:latin typeface="Cambria Math" panose="02040503050406030204" pitchFamily="18" charset="0"/>
                                </a:rPr>
                                <m:t>1 −</m:t>
                              </m:r>
                              <m:f>
                                <m:fPr>
                                  <m:ctrlPr>
                                    <a:rPr lang="en-US" sz="2200" i="1">
                                      <a:latin typeface="Cambria Math" panose="02040503050406030204" pitchFamily="18" charset="0"/>
                                    </a:rPr>
                                  </m:ctrlPr>
                                </m:fPr>
                                <m:num>
                                  <m:r>
                                    <a:rPr lang="en-US" sz="2200" i="1">
                                      <a:latin typeface="Cambria Math" panose="02040503050406030204" pitchFamily="18" charset="0"/>
                                    </a:rPr>
                                    <m:t>𝑑</m:t>
                                  </m:r>
                                </m:num>
                                <m:den>
                                  <m:r>
                                    <a:rPr lang="en-US" sz="2200" i="1">
                                      <a:latin typeface="Cambria Math" panose="02040503050406030204" pitchFamily="18" charset="0"/>
                                    </a:rPr>
                                    <m:t>𝑛</m:t>
                                  </m:r>
                                </m:den>
                              </m:f>
                            </m:e>
                          </m:d>
                        </m:e>
                        <m:sup>
                          <m:r>
                            <a:rPr lang="en-US" sz="2200" i="1" dirty="0">
                              <a:latin typeface="Cambria Math" panose="02040503050406030204" pitchFamily="18" charset="0"/>
                            </a:rPr>
                            <m:t>𝑛</m:t>
                          </m:r>
                        </m:sup>
                      </m:sSup>
                      <m:sSup>
                        <m:sSupPr>
                          <m:ctrlPr>
                            <a:rPr lang="en-US" sz="2200" i="1" dirty="0">
                              <a:latin typeface="Cambria Math" panose="02040503050406030204" pitchFamily="18" charset="0"/>
                            </a:rPr>
                          </m:ctrlPr>
                        </m:sSupPr>
                        <m:e>
                          <m:d>
                            <m:dPr>
                              <m:ctrlPr>
                                <a:rPr lang="en-US" sz="2200" i="1" dirty="0">
                                  <a:latin typeface="Cambria Math" panose="02040503050406030204" pitchFamily="18" charset="0"/>
                                </a:rPr>
                              </m:ctrlPr>
                            </m:dPr>
                            <m:e>
                              <m:r>
                                <a:rPr lang="en-US" sz="2200" i="1" dirty="0">
                                  <a:latin typeface="Cambria Math" panose="02040503050406030204" pitchFamily="18" charset="0"/>
                                </a:rPr>
                                <m:t>1 −</m:t>
                              </m:r>
                              <m:f>
                                <m:fPr>
                                  <m:ctrlPr>
                                    <a:rPr lang="en-US" sz="2200" i="1">
                                      <a:latin typeface="Cambria Math" panose="02040503050406030204" pitchFamily="18" charset="0"/>
                                    </a:rPr>
                                  </m:ctrlPr>
                                </m:fPr>
                                <m:num>
                                  <m:r>
                                    <a:rPr lang="en-US" sz="2200" i="1">
                                      <a:latin typeface="Cambria Math" panose="02040503050406030204" pitchFamily="18" charset="0"/>
                                    </a:rPr>
                                    <m:t>𝑑</m:t>
                                  </m:r>
                                </m:num>
                                <m:den>
                                  <m:r>
                                    <a:rPr lang="en-US" sz="2200" i="1">
                                      <a:latin typeface="Cambria Math" panose="02040503050406030204" pitchFamily="18" charset="0"/>
                                    </a:rPr>
                                    <m:t>𝑛</m:t>
                                  </m:r>
                                </m:den>
                              </m:f>
                            </m:e>
                          </m:d>
                        </m:e>
                        <m:sup>
                          <m:r>
                            <a:rPr lang="en-US" sz="2200" i="1" dirty="0">
                              <a:latin typeface="Cambria Math" panose="02040503050406030204" pitchFamily="18" charset="0"/>
                            </a:rPr>
                            <m:t>−</m:t>
                          </m:r>
                          <m:r>
                            <a:rPr lang="en-US" sz="2200" b="1" i="1" dirty="0" smtClean="0">
                              <a:latin typeface="Cambria Math" panose="02040503050406030204" pitchFamily="18" charset="0"/>
                            </a:rPr>
                            <m:t>(</m:t>
                          </m:r>
                          <m:r>
                            <a:rPr lang="en-US" sz="2200" i="1" dirty="0">
                              <a:latin typeface="Cambria Math" panose="02040503050406030204" pitchFamily="18" charset="0"/>
                            </a:rPr>
                            <m:t>𝑘</m:t>
                          </m:r>
                          <m:r>
                            <a:rPr lang="en-US" sz="2200" b="1" i="1" dirty="0" smtClean="0">
                              <a:latin typeface="Cambria Math" panose="02040503050406030204" pitchFamily="18" charset="0"/>
                            </a:rPr>
                            <m:t>+</m:t>
                          </m:r>
                          <m:r>
                            <a:rPr lang="en-US" sz="2200" b="1" i="1" dirty="0" smtClean="0">
                              <a:latin typeface="Cambria Math" panose="02040503050406030204" pitchFamily="18" charset="0"/>
                            </a:rPr>
                            <m:t>𝟏</m:t>
                          </m:r>
                          <m:r>
                            <a:rPr lang="en-US" sz="2200" b="1" i="1" dirty="0" smtClean="0">
                              <a:latin typeface="Cambria Math" panose="02040503050406030204" pitchFamily="18" charset="0"/>
                            </a:rPr>
                            <m:t>)</m:t>
                          </m:r>
                        </m:sup>
                      </m:sSup>
                      <m:r>
                        <a:rPr lang="en-US" sz="2200" b="0" i="1" dirty="0" smtClean="0">
                          <a:latin typeface="Cambria Math" panose="02040503050406030204" pitchFamily="18" charset="0"/>
                        </a:rPr>
                        <m:t>    </m:t>
                      </m:r>
                    </m:oMath>
                  </m:oMathPara>
                </a14:m>
                <a:endParaRPr lang="en-US" sz="2200" dirty="0"/>
              </a:p>
              <a:p>
                <a:pPr marL="0" indent="0" algn="just">
                  <a:buNone/>
                </a:pPr>
                <a:endParaRPr lang="en-US" sz="2200" dirty="0"/>
              </a:p>
              <a:p>
                <a:pPr algn="just"/>
                <a:r>
                  <a:rPr lang="en-US" sz="2200" dirty="0"/>
                  <a:t>If we took the limit as </a:t>
                </a:r>
                <a14:m>
                  <m:oMath xmlns:m="http://schemas.openxmlformats.org/officeDocument/2006/math">
                    <m:r>
                      <a:rPr lang="en-US" sz="2200" i="1" dirty="0" smtClean="0">
                        <a:latin typeface="Cambria Math" panose="02040503050406030204" pitchFamily="18" charset="0"/>
                      </a:rPr>
                      <m:t>𝑛</m:t>
                    </m:r>
                  </m:oMath>
                </a14:m>
                <a:r>
                  <a:rPr lang="en-US" sz="2200" dirty="0"/>
                  <a:t> approaches infinity, keeping </a:t>
                </a:r>
                <a14:m>
                  <m:oMath xmlns:m="http://schemas.openxmlformats.org/officeDocument/2006/math">
                    <m:r>
                      <a:rPr lang="en-US" sz="2200" b="0" i="1" dirty="0" smtClean="0">
                        <a:latin typeface="Cambria Math" panose="02040503050406030204" pitchFamily="18" charset="0"/>
                      </a:rPr>
                      <m:t>𝑘</m:t>
                    </m:r>
                  </m:oMath>
                </a14:m>
                <a:r>
                  <a:rPr lang="en-US" sz="2200" dirty="0"/>
                  <a:t> and </a:t>
                </a:r>
                <a14:m>
                  <m:oMath xmlns:m="http://schemas.openxmlformats.org/officeDocument/2006/math">
                    <m:r>
                      <a:rPr lang="en-US" sz="2200" b="0" i="1" dirty="0" smtClean="0">
                        <a:latin typeface="Cambria Math" panose="02040503050406030204" pitchFamily="18" charset="0"/>
                      </a:rPr>
                      <m:t>𝑑</m:t>
                    </m:r>
                  </m:oMath>
                </a14:m>
                <a:r>
                  <a:rPr lang="en-US" sz="2200" dirty="0"/>
                  <a:t> fixed, the first </a:t>
                </a:r>
                <a14:m>
                  <m:oMath xmlns:m="http://schemas.openxmlformats.org/officeDocument/2006/math">
                    <m:r>
                      <a:rPr lang="en-US" sz="2200" b="0" i="1" dirty="0" smtClean="0">
                        <a:latin typeface="Cambria Math" panose="02040503050406030204" pitchFamily="18" charset="0"/>
                      </a:rPr>
                      <m:t>𝑘</m:t>
                    </m:r>
                    <m:r>
                      <a:rPr lang="en-US" sz="2200" i="1" dirty="0">
                        <a:latin typeface="Cambria Math" panose="02040503050406030204" pitchFamily="18" charset="0"/>
                      </a:rPr>
                      <m:t> </m:t>
                    </m:r>
                  </m:oMath>
                </a14:m>
                <a:r>
                  <a:rPr lang="en-US" sz="2200" dirty="0"/>
                  <a:t>fractions in this expression would tend towards 1 as would the last factor in the expression.</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696" r="-696"/>
                </a:stretch>
              </a:blipFill>
            </p:spPr>
            <p:txBody>
              <a:bodyPr/>
              <a:lstStyle/>
              <a:p>
                <a:r>
                  <a:rPr lang="en-IN">
                    <a:noFill/>
                  </a:rPr>
                  <a:t> </a:t>
                </a:r>
              </a:p>
            </p:txBody>
          </p:sp>
        </mc:Fallback>
      </mc:AlternateContent>
      <p:sp>
        <p:nvSpPr>
          <p:cNvPr id="4" name="Footer Placeholder 3"/>
          <p:cNvSpPr>
            <a:spLocks noGrp="1"/>
          </p:cNvSpPr>
          <p:nvPr>
            <p:ph type="ftr" sz="quarter" idx="11"/>
          </p:nvPr>
        </p:nvSpPr>
        <p:spPr/>
        <p:txBody>
          <a:bodyPr/>
          <a:lstStyle/>
          <a:p>
            <a:r>
              <a:rPr lang="en-US"/>
              <a:t>Random Graph</a:t>
            </a:r>
          </a:p>
        </p:txBody>
      </p:sp>
      <p:sp>
        <p:nvSpPr>
          <p:cNvPr id="5" name="Slide Number Placeholder 4"/>
          <p:cNvSpPr>
            <a:spLocks noGrp="1"/>
          </p:cNvSpPr>
          <p:nvPr>
            <p:ph type="sldNum" sz="quarter" idx="12"/>
          </p:nvPr>
        </p:nvSpPr>
        <p:spPr/>
        <p:txBody>
          <a:bodyPr/>
          <a:lstStyle/>
          <a:p>
            <a:fld id="{5F799E93-25A9-45CA-8FEE-05B28F2C019A}" type="slidenum">
              <a:rPr lang="en-US" smtClean="0"/>
              <a:t>49</a:t>
            </a:fld>
            <a:endParaRPr lang="en-US"/>
          </a:p>
        </p:txBody>
      </p:sp>
    </p:spTree>
    <p:extLst>
      <p:ext uri="{BB962C8B-B14F-4D97-AF65-F5344CB8AC3E}">
        <p14:creationId xmlns:p14="http://schemas.microsoft.com/office/powerpoint/2010/main" val="6937393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Directed &amp; Undirected Graphs </a:t>
            </a:r>
          </a:p>
        </p:txBody>
      </p:sp>
      <p:sp>
        <p:nvSpPr>
          <p:cNvPr id="3" name="Content Placeholder 2"/>
          <p:cNvSpPr>
            <a:spLocks noGrp="1"/>
          </p:cNvSpPr>
          <p:nvPr>
            <p:ph idx="1"/>
          </p:nvPr>
        </p:nvSpPr>
        <p:spPr>
          <a:xfrm>
            <a:off x="838200" y="1270000"/>
            <a:ext cx="5982730" cy="4906963"/>
          </a:xfrm>
        </p:spPr>
        <p:txBody>
          <a:bodyPr>
            <a:normAutofit/>
          </a:bodyPr>
          <a:lstStyle/>
          <a:p>
            <a:pPr algn="just"/>
            <a:r>
              <a:rPr lang="en-US" dirty="0"/>
              <a:t>Example of Undirected Graphs: Facebook</a:t>
            </a:r>
          </a:p>
          <a:p>
            <a:pPr algn="just"/>
            <a:r>
              <a:rPr lang="en-US" dirty="0"/>
              <a:t>Examples of Directed: Twitter, Email, Phone Calls </a:t>
            </a:r>
          </a:p>
        </p:txBody>
      </p:sp>
      <p:pic>
        <p:nvPicPr>
          <p:cNvPr id="5" name="Content Placeholder 7"/>
          <p:cNvPicPr>
            <a:picLocks noChangeAspect="1"/>
          </p:cNvPicPr>
          <p:nvPr/>
        </p:nvPicPr>
        <p:blipFill>
          <a:blip r:embed="rId2"/>
          <a:stretch>
            <a:fillRect/>
          </a:stretch>
        </p:blipFill>
        <p:spPr>
          <a:xfrm>
            <a:off x="8934875" y="3647435"/>
            <a:ext cx="2439262" cy="2529528"/>
          </a:xfrm>
          <a:prstGeom prst="rect">
            <a:avLst/>
          </a:prstGeom>
        </p:spPr>
      </p:pic>
      <p:pic>
        <p:nvPicPr>
          <p:cNvPr id="7" name="Picture 6"/>
          <p:cNvPicPr>
            <a:picLocks noChangeAspect="1"/>
          </p:cNvPicPr>
          <p:nvPr/>
        </p:nvPicPr>
        <p:blipFill>
          <a:blip r:embed="rId3"/>
          <a:stretch>
            <a:fillRect/>
          </a:stretch>
        </p:blipFill>
        <p:spPr>
          <a:xfrm>
            <a:off x="8934875" y="1153299"/>
            <a:ext cx="2418925" cy="2421924"/>
          </a:xfrm>
          <a:prstGeom prst="rect">
            <a:avLst/>
          </a:prstGeom>
        </p:spPr>
      </p:pic>
      <p:sp>
        <p:nvSpPr>
          <p:cNvPr id="4" name="Footer Placeholder 3"/>
          <p:cNvSpPr>
            <a:spLocks noGrp="1"/>
          </p:cNvSpPr>
          <p:nvPr>
            <p:ph type="ftr" sz="quarter" idx="11"/>
          </p:nvPr>
        </p:nvSpPr>
        <p:spPr/>
        <p:txBody>
          <a:bodyPr/>
          <a:lstStyle/>
          <a:p>
            <a:r>
              <a:rPr lang="en-US">
                <a:solidFill>
                  <a:prstClr val="black">
                    <a:tint val="75000"/>
                  </a:prstClr>
                </a:solidFill>
              </a:rPr>
              <a:t>Random Graph</a:t>
            </a:r>
          </a:p>
        </p:txBody>
      </p:sp>
      <p:sp>
        <p:nvSpPr>
          <p:cNvPr id="8" name="Slide Number Placeholder 7"/>
          <p:cNvSpPr>
            <a:spLocks noGrp="1"/>
          </p:cNvSpPr>
          <p:nvPr>
            <p:ph type="sldNum" sz="quarter" idx="12"/>
          </p:nvPr>
        </p:nvSpPr>
        <p:spPr/>
        <p:txBody>
          <a:bodyPr/>
          <a:lstStyle/>
          <a:p>
            <a:fld id="{7A40C488-C8CC-47D5-8871-7D5F905AB6AC}" type="slidenum">
              <a:rPr lang="en-US" smtClean="0">
                <a:solidFill>
                  <a:prstClr val="black">
                    <a:tint val="75000"/>
                  </a:prstClr>
                </a:solidFill>
              </a:rPr>
              <a:pPr/>
              <a:t>5</a:t>
            </a:fld>
            <a:endParaRPr lang="en-US">
              <a:solidFill>
                <a:prstClr val="black">
                  <a:tint val="75000"/>
                </a:prstClr>
              </a:solidFill>
            </a:endParaRPr>
          </a:p>
        </p:txBody>
      </p:sp>
    </p:spTree>
    <p:extLst>
      <p:ext uri="{BB962C8B-B14F-4D97-AF65-F5344CB8AC3E}">
        <p14:creationId xmlns:p14="http://schemas.microsoft.com/office/powerpoint/2010/main" val="52725935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Degree distribution</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normAutofit/>
              </a:bodyPr>
              <a:lstStyle/>
              <a:p>
                <a:pPr marL="0" indent="0" algn="just">
                  <a:buNone/>
                </a:pPr>
                <a:endParaRPr lang="en-US" dirty="0"/>
              </a:p>
              <a:p>
                <a:pPr marL="0" indent="0" algn="just">
                  <a:buNone/>
                </a:pPr>
                <a14:m>
                  <m:oMathPara xmlns:m="http://schemas.openxmlformats.org/officeDocument/2006/math">
                    <m:oMathParaPr>
                      <m:jc m:val="centerGroup"/>
                    </m:oMathParaPr>
                    <m:oMath xmlns:m="http://schemas.openxmlformats.org/officeDocument/2006/math">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Pr</m:t>
                          </m:r>
                        </m:fName>
                        <m:e>
                          <m:r>
                            <a:rPr lang="en-US" sz="2000" i="1">
                              <a:latin typeface="Cambria Math" panose="02040503050406030204" pitchFamily="18" charset="0"/>
                            </a:rPr>
                            <m:t>[</m:t>
                          </m:r>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deg</m:t>
                              </m:r>
                            </m:fName>
                            <m:e>
                              <m:d>
                                <m:dPr>
                                  <m:ctrlPr>
                                    <a:rPr lang="en-US" sz="2000" i="1">
                                      <a:latin typeface="Cambria Math" panose="02040503050406030204" pitchFamily="18" charset="0"/>
                                    </a:rPr>
                                  </m:ctrlPr>
                                </m:dPr>
                                <m:e>
                                  <m:r>
                                    <a:rPr lang="en-US" sz="2000" i="1">
                                      <a:latin typeface="Cambria Math" panose="02040503050406030204" pitchFamily="18" charset="0"/>
                                    </a:rPr>
                                    <m:t>𝑣</m:t>
                                  </m:r>
                                </m:e>
                              </m:d>
                            </m:e>
                          </m:func>
                          <m:r>
                            <a:rPr lang="en-US" sz="2000" i="1">
                              <a:latin typeface="Cambria Math" panose="02040503050406030204" pitchFamily="18" charset="0"/>
                            </a:rPr>
                            <m:t>=</m:t>
                          </m:r>
                          <m:r>
                            <a:rPr lang="en-US" sz="2000" i="1">
                              <a:latin typeface="Cambria Math" panose="02040503050406030204" pitchFamily="18" charset="0"/>
                            </a:rPr>
                            <m:t>𝑘</m:t>
                          </m:r>
                          <m:r>
                            <a:rPr lang="en-US" sz="2000" i="1">
                              <a:latin typeface="Cambria Math" panose="02040503050406030204" pitchFamily="18" charset="0"/>
                            </a:rPr>
                            <m:t>]</m:t>
                          </m:r>
                        </m:e>
                      </m:func>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𝑛</m:t>
                          </m:r>
                        </m:num>
                        <m:den>
                          <m:r>
                            <a:rPr lang="en-US" sz="2000" i="1">
                              <a:latin typeface="Cambria Math" panose="02040503050406030204" pitchFamily="18" charset="0"/>
                            </a:rPr>
                            <m:t>𝑛</m:t>
                          </m:r>
                        </m:den>
                      </m:f>
                      <m:f>
                        <m:fPr>
                          <m:ctrlPr>
                            <a:rPr lang="en-US" sz="2000" i="1">
                              <a:latin typeface="Cambria Math" panose="02040503050406030204" pitchFamily="18" charset="0"/>
                            </a:rPr>
                          </m:ctrlPr>
                        </m:fPr>
                        <m:num>
                          <m:r>
                            <a:rPr lang="en-US" sz="2000" i="1">
                              <a:latin typeface="Cambria Math" panose="02040503050406030204" pitchFamily="18" charset="0"/>
                            </a:rPr>
                            <m:t>(</m:t>
                          </m:r>
                          <m:r>
                            <a:rPr lang="en-US" sz="2000" i="1">
                              <a:latin typeface="Cambria Math" panose="02040503050406030204" pitchFamily="18" charset="0"/>
                            </a:rPr>
                            <m:t>𝑛</m:t>
                          </m:r>
                          <m:r>
                            <a:rPr lang="en-US" sz="2000" i="1">
                              <a:latin typeface="Cambria Math" panose="02040503050406030204" pitchFamily="18" charset="0"/>
                            </a:rPr>
                            <m:t>−1)</m:t>
                          </m:r>
                        </m:num>
                        <m:den>
                          <m:r>
                            <a:rPr lang="en-US" sz="2000" i="1">
                              <a:latin typeface="Cambria Math" panose="02040503050406030204" pitchFamily="18" charset="0"/>
                            </a:rPr>
                            <m:t>𝑛</m:t>
                          </m:r>
                        </m:den>
                      </m:f>
                      <m:f>
                        <m:fPr>
                          <m:ctrlPr>
                            <a:rPr lang="en-US" sz="2000" i="1">
                              <a:latin typeface="Cambria Math" panose="02040503050406030204" pitchFamily="18" charset="0"/>
                            </a:rPr>
                          </m:ctrlPr>
                        </m:fPr>
                        <m:num>
                          <m:r>
                            <a:rPr lang="en-US" sz="2000" i="1">
                              <a:latin typeface="Cambria Math" panose="02040503050406030204" pitchFamily="18" charset="0"/>
                            </a:rPr>
                            <m:t>(</m:t>
                          </m:r>
                          <m:r>
                            <a:rPr lang="en-US" sz="2000" i="1">
                              <a:latin typeface="Cambria Math" panose="02040503050406030204" pitchFamily="18" charset="0"/>
                            </a:rPr>
                            <m:t>𝑛</m:t>
                          </m:r>
                          <m:r>
                            <a:rPr lang="en-US" sz="2000" i="1">
                              <a:latin typeface="Cambria Math" panose="02040503050406030204" pitchFamily="18" charset="0"/>
                            </a:rPr>
                            <m:t>−2)</m:t>
                          </m:r>
                        </m:num>
                        <m:den>
                          <m:r>
                            <a:rPr lang="en-US" sz="2000" i="1">
                              <a:latin typeface="Cambria Math" panose="02040503050406030204" pitchFamily="18" charset="0"/>
                            </a:rPr>
                            <m:t>𝑛</m:t>
                          </m:r>
                        </m:den>
                      </m:f>
                      <m:r>
                        <a:rPr lang="en-US" sz="2000" i="1">
                          <a:latin typeface="Cambria Math" panose="02040503050406030204" pitchFamily="18" charset="0"/>
                        </a:rPr>
                        <m:t>…</m:t>
                      </m:r>
                      <m:f>
                        <m:fPr>
                          <m:ctrlPr>
                            <a:rPr lang="en-US" sz="2000" i="1">
                              <a:latin typeface="Cambria Math" panose="02040503050406030204" pitchFamily="18" charset="0"/>
                            </a:rPr>
                          </m:ctrlPr>
                        </m:fPr>
                        <m:num>
                          <m:d>
                            <m:dPr>
                              <m:ctrlPr>
                                <a:rPr lang="en-US" sz="2000" i="1">
                                  <a:latin typeface="Cambria Math" panose="02040503050406030204" pitchFamily="18" charset="0"/>
                                </a:rPr>
                              </m:ctrlPr>
                            </m:dPr>
                            <m:e>
                              <m:r>
                                <a:rPr lang="en-US" sz="2000" i="1">
                                  <a:latin typeface="Cambria Math" panose="02040503050406030204" pitchFamily="18" charset="0"/>
                                </a:rPr>
                                <m:t>𝑛</m:t>
                              </m:r>
                              <m:r>
                                <a:rPr lang="en-US" sz="2000" i="1">
                                  <a:latin typeface="Cambria Math" panose="02040503050406030204" pitchFamily="18" charset="0"/>
                                </a:rPr>
                                <m:t>−</m:t>
                              </m:r>
                              <m:r>
                                <a:rPr lang="en-US" sz="2000" i="1">
                                  <a:latin typeface="Cambria Math" panose="02040503050406030204" pitchFamily="18" charset="0"/>
                                </a:rPr>
                                <m:t>𝑘</m:t>
                              </m:r>
                              <m:r>
                                <a:rPr lang="en-US" sz="2000" i="1">
                                  <a:latin typeface="Cambria Math" panose="02040503050406030204" pitchFamily="18" charset="0"/>
                                </a:rPr>
                                <m:t>+1</m:t>
                              </m:r>
                            </m:e>
                          </m:d>
                        </m:num>
                        <m:den>
                          <m:r>
                            <a:rPr lang="en-US" sz="2000" i="1">
                              <a:latin typeface="Cambria Math" panose="02040503050406030204" pitchFamily="18" charset="0"/>
                            </a:rPr>
                            <m:t>𝑛</m:t>
                          </m:r>
                        </m:den>
                      </m:f>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𝑑</m:t>
                              </m:r>
                            </m:e>
                            <m:sup>
                              <m:r>
                                <a:rPr lang="en-US" sz="2000" i="1">
                                  <a:latin typeface="Cambria Math" panose="02040503050406030204" pitchFamily="18" charset="0"/>
                                </a:rPr>
                                <m:t>𝑘</m:t>
                              </m:r>
                            </m:sup>
                          </m:sSup>
                        </m:num>
                        <m:den>
                          <m:r>
                            <a:rPr lang="en-US" sz="2000" i="1">
                              <a:latin typeface="Cambria Math" panose="02040503050406030204" pitchFamily="18" charset="0"/>
                            </a:rPr>
                            <m:t>𝑘</m:t>
                          </m:r>
                          <m:r>
                            <a:rPr lang="en-US" sz="2000" i="1">
                              <a:latin typeface="Cambria Math" panose="02040503050406030204" pitchFamily="18" charset="0"/>
                            </a:rPr>
                            <m:t>!</m:t>
                          </m:r>
                        </m:den>
                      </m:f>
                      <m:sSup>
                        <m:sSupPr>
                          <m:ctrlPr>
                            <a:rPr lang="en-US" sz="2000" i="1" dirty="0">
                              <a:latin typeface="Cambria Math" panose="02040503050406030204" pitchFamily="18" charset="0"/>
                            </a:rPr>
                          </m:ctrlPr>
                        </m:sSupPr>
                        <m:e>
                          <m:d>
                            <m:dPr>
                              <m:ctrlPr>
                                <a:rPr lang="en-US" sz="2000" i="1" dirty="0">
                                  <a:latin typeface="Cambria Math" panose="02040503050406030204" pitchFamily="18" charset="0"/>
                                </a:rPr>
                              </m:ctrlPr>
                            </m:dPr>
                            <m:e>
                              <m:r>
                                <a:rPr lang="en-US" sz="2000" i="1" dirty="0">
                                  <a:latin typeface="Cambria Math" panose="02040503050406030204" pitchFamily="18" charset="0"/>
                                </a:rPr>
                                <m:t>1 −</m:t>
                              </m:r>
                              <m:f>
                                <m:fPr>
                                  <m:ctrlPr>
                                    <a:rPr lang="en-US" sz="2000" i="1">
                                      <a:latin typeface="Cambria Math" panose="02040503050406030204" pitchFamily="18" charset="0"/>
                                    </a:rPr>
                                  </m:ctrlPr>
                                </m:fPr>
                                <m:num>
                                  <m:r>
                                    <a:rPr lang="en-US" sz="2000" i="1">
                                      <a:latin typeface="Cambria Math" panose="02040503050406030204" pitchFamily="18" charset="0"/>
                                    </a:rPr>
                                    <m:t>𝑑</m:t>
                                  </m:r>
                                </m:num>
                                <m:den>
                                  <m:r>
                                    <a:rPr lang="en-US" sz="2000" i="1">
                                      <a:latin typeface="Cambria Math" panose="02040503050406030204" pitchFamily="18" charset="0"/>
                                    </a:rPr>
                                    <m:t>𝑛</m:t>
                                  </m:r>
                                </m:den>
                              </m:f>
                            </m:e>
                          </m:d>
                        </m:e>
                        <m:sup>
                          <m:r>
                            <a:rPr lang="en-US" sz="2000" i="1" dirty="0">
                              <a:latin typeface="Cambria Math" panose="02040503050406030204" pitchFamily="18" charset="0"/>
                            </a:rPr>
                            <m:t>𝑛</m:t>
                          </m:r>
                        </m:sup>
                      </m:sSup>
                      <m:sSup>
                        <m:sSupPr>
                          <m:ctrlPr>
                            <a:rPr lang="en-US" sz="2000" i="1" dirty="0">
                              <a:latin typeface="Cambria Math" panose="02040503050406030204" pitchFamily="18" charset="0"/>
                            </a:rPr>
                          </m:ctrlPr>
                        </m:sSupPr>
                        <m:e>
                          <m:d>
                            <m:dPr>
                              <m:ctrlPr>
                                <a:rPr lang="en-US" sz="2000" i="1" dirty="0">
                                  <a:latin typeface="Cambria Math" panose="02040503050406030204" pitchFamily="18" charset="0"/>
                                </a:rPr>
                              </m:ctrlPr>
                            </m:dPr>
                            <m:e>
                              <m:r>
                                <a:rPr lang="en-US" sz="2000" i="1" dirty="0">
                                  <a:latin typeface="Cambria Math" panose="02040503050406030204" pitchFamily="18" charset="0"/>
                                </a:rPr>
                                <m:t>1 −</m:t>
                              </m:r>
                              <m:f>
                                <m:fPr>
                                  <m:ctrlPr>
                                    <a:rPr lang="en-US" sz="2000" i="1">
                                      <a:latin typeface="Cambria Math" panose="02040503050406030204" pitchFamily="18" charset="0"/>
                                    </a:rPr>
                                  </m:ctrlPr>
                                </m:fPr>
                                <m:num>
                                  <m:r>
                                    <a:rPr lang="en-US" sz="2000" i="1">
                                      <a:latin typeface="Cambria Math" panose="02040503050406030204" pitchFamily="18" charset="0"/>
                                    </a:rPr>
                                    <m:t>𝑑</m:t>
                                  </m:r>
                                </m:num>
                                <m:den>
                                  <m:r>
                                    <a:rPr lang="en-US" sz="2000" i="1">
                                      <a:latin typeface="Cambria Math" panose="02040503050406030204" pitchFamily="18" charset="0"/>
                                    </a:rPr>
                                    <m:t>𝑛</m:t>
                                  </m:r>
                                </m:den>
                              </m:f>
                            </m:e>
                          </m:d>
                        </m:e>
                        <m:sup>
                          <m:r>
                            <a:rPr lang="en-US" sz="2000" i="1" dirty="0">
                              <a:latin typeface="Cambria Math" panose="02040503050406030204" pitchFamily="18" charset="0"/>
                            </a:rPr>
                            <m:t>−</m:t>
                          </m:r>
                          <m:r>
                            <a:rPr lang="en-US" sz="2000" b="1" i="1" dirty="0" smtClean="0">
                              <a:latin typeface="Cambria Math" panose="02040503050406030204" pitchFamily="18" charset="0"/>
                            </a:rPr>
                            <m:t>(</m:t>
                          </m:r>
                          <m:r>
                            <a:rPr lang="en-US" sz="2000" i="1" dirty="0">
                              <a:latin typeface="Cambria Math" panose="02040503050406030204" pitchFamily="18" charset="0"/>
                            </a:rPr>
                            <m:t>𝑘</m:t>
                          </m:r>
                          <m:r>
                            <a:rPr lang="en-US" sz="2000" b="1" i="1" dirty="0" smtClean="0">
                              <a:latin typeface="Cambria Math" panose="02040503050406030204" pitchFamily="18" charset="0"/>
                            </a:rPr>
                            <m:t>+</m:t>
                          </m:r>
                          <m:r>
                            <a:rPr lang="en-US" sz="2000" b="1" i="1" dirty="0" smtClean="0">
                              <a:latin typeface="Cambria Math" panose="02040503050406030204" pitchFamily="18" charset="0"/>
                            </a:rPr>
                            <m:t>𝟏</m:t>
                          </m:r>
                          <m:r>
                            <a:rPr lang="en-US" sz="2000" b="1" i="1" dirty="0" smtClean="0">
                              <a:latin typeface="Cambria Math" panose="02040503050406030204" pitchFamily="18" charset="0"/>
                            </a:rPr>
                            <m:t>)</m:t>
                          </m:r>
                        </m:sup>
                      </m:sSup>
                      <m:r>
                        <a:rPr lang="en-US" sz="2000" b="0" i="1" dirty="0" smtClean="0">
                          <a:latin typeface="Cambria Math" panose="02040503050406030204" pitchFamily="18" charset="0"/>
                        </a:rPr>
                        <m:t>    </m:t>
                      </m:r>
                    </m:oMath>
                  </m:oMathPara>
                </a14:m>
                <a:endParaRPr lang="en-US" sz="2200" dirty="0"/>
              </a:p>
              <a:p>
                <a:pPr marL="0" indent="0" algn="just">
                  <a:buNone/>
                </a:pPr>
                <a:endParaRPr lang="en-US" sz="2000" i="1" dirty="0">
                  <a:latin typeface="Cambria Math" panose="02040503050406030204" pitchFamily="18" charset="0"/>
                </a:endParaRPr>
              </a:p>
              <a:p>
                <a:pPr marL="0" indent="0" algn="just">
                  <a:buNone/>
                </a:pPr>
                <a14:m>
                  <m:oMathPara xmlns:m="http://schemas.openxmlformats.org/officeDocument/2006/math">
                    <m:oMathParaPr>
                      <m:jc m:val="centerGroup"/>
                    </m:oMathParaPr>
                    <m:oMath xmlns:m="http://schemas.openxmlformats.org/officeDocument/2006/math">
                      <m:func>
                        <m:funcPr>
                          <m:ctrlPr>
                            <a:rPr lang="en-US" sz="2400" i="1" smtClean="0">
                              <a:latin typeface="Cambria Math" panose="02040503050406030204" pitchFamily="18" charset="0"/>
                            </a:rPr>
                          </m:ctrlPr>
                        </m:funcPr>
                        <m:fName>
                          <m:limLow>
                            <m:limLowPr>
                              <m:ctrlPr>
                                <a:rPr lang="en-US" sz="2400" i="1" smtClean="0">
                                  <a:latin typeface="Cambria Math" panose="02040503050406030204" pitchFamily="18" charset="0"/>
                                </a:rPr>
                              </m:ctrlPr>
                            </m:limLowPr>
                            <m:e>
                              <m:r>
                                <m:rPr>
                                  <m:sty m:val="p"/>
                                </m:rPr>
                                <a:rPr lang="en-US" sz="2400" i="0" smtClean="0">
                                  <a:latin typeface="Cambria Math" panose="02040503050406030204" pitchFamily="18" charset="0"/>
                                </a:rPr>
                                <m:t>lim</m:t>
                              </m:r>
                            </m:e>
                            <m:lim>
                              <m:r>
                                <a:rPr lang="en-US" sz="2400" b="0" i="1" smtClean="0">
                                  <a:latin typeface="Cambria Math" panose="02040503050406030204" pitchFamily="18" charset="0"/>
                                </a:rPr>
                                <m:t>𝑛</m:t>
                              </m:r>
                              <m:r>
                                <a:rPr lang="en-US" sz="2400" b="0" i="1" smtClean="0">
                                  <a:latin typeface="Cambria Math" panose="02040503050406030204" pitchFamily="18" charset="0"/>
                                </a:rPr>
                                <m:t> →∞</m:t>
                              </m:r>
                            </m:lim>
                          </m:limLow>
                        </m:fName>
                        <m:e>
                          <m:func>
                            <m:funcPr>
                              <m:ctrlPr>
                                <a:rPr lang="en-US" sz="2400" i="1">
                                  <a:latin typeface="Cambria Math" panose="02040503050406030204" pitchFamily="18" charset="0"/>
                                </a:rPr>
                              </m:ctrlPr>
                            </m:funcPr>
                            <m:fName>
                              <m:r>
                                <m:rPr>
                                  <m:sty m:val="p"/>
                                </m:rPr>
                                <a:rPr lang="en-US" sz="2400">
                                  <a:latin typeface="Cambria Math" panose="02040503050406030204" pitchFamily="18" charset="0"/>
                                </a:rPr>
                                <m:t>Pr</m:t>
                              </m:r>
                            </m:fName>
                            <m:e>
                              <m:r>
                                <a:rPr lang="en-US" sz="2400" i="1">
                                  <a:latin typeface="Cambria Math" panose="02040503050406030204" pitchFamily="18" charset="0"/>
                                </a:rPr>
                                <m:t>[</m:t>
                              </m:r>
                              <m:func>
                                <m:funcPr>
                                  <m:ctrlPr>
                                    <a:rPr lang="en-US" sz="2400" i="1">
                                      <a:latin typeface="Cambria Math" panose="02040503050406030204" pitchFamily="18" charset="0"/>
                                    </a:rPr>
                                  </m:ctrlPr>
                                </m:funcPr>
                                <m:fName>
                                  <m:r>
                                    <m:rPr>
                                      <m:sty m:val="p"/>
                                    </m:rPr>
                                    <a:rPr lang="en-US" sz="2400">
                                      <a:latin typeface="Cambria Math" panose="02040503050406030204" pitchFamily="18" charset="0"/>
                                    </a:rPr>
                                    <m:t>deg</m:t>
                                  </m:r>
                                </m:fName>
                                <m:e>
                                  <m:d>
                                    <m:dPr>
                                      <m:ctrlPr>
                                        <a:rPr lang="en-US" sz="2400" i="1">
                                          <a:latin typeface="Cambria Math" panose="02040503050406030204" pitchFamily="18" charset="0"/>
                                        </a:rPr>
                                      </m:ctrlPr>
                                    </m:dPr>
                                    <m:e>
                                      <m:r>
                                        <a:rPr lang="en-US" sz="2400" i="1">
                                          <a:latin typeface="Cambria Math" panose="02040503050406030204" pitchFamily="18" charset="0"/>
                                        </a:rPr>
                                        <m:t>𝑣</m:t>
                                      </m:r>
                                    </m:e>
                                  </m:d>
                                </m:e>
                              </m:func>
                              <m:r>
                                <a:rPr lang="en-US" sz="2400" i="1">
                                  <a:latin typeface="Cambria Math" panose="02040503050406030204" pitchFamily="18" charset="0"/>
                                </a:rPr>
                                <m:t>=</m:t>
                              </m:r>
                              <m:r>
                                <a:rPr lang="en-US" sz="2400" i="1">
                                  <a:latin typeface="Cambria Math" panose="02040503050406030204" pitchFamily="18" charset="0"/>
                                </a:rPr>
                                <m:t>𝑘</m:t>
                              </m:r>
                              <m:r>
                                <a:rPr lang="en-US" sz="2400" i="1">
                                  <a:latin typeface="Cambria Math" panose="02040503050406030204" pitchFamily="18" charset="0"/>
                                </a:rPr>
                                <m:t>]</m:t>
                              </m:r>
                            </m:e>
                          </m:func>
                        </m:e>
                      </m:func>
                      <m:r>
                        <a:rPr lang="en-US" sz="2400" b="0" i="1" smtClean="0">
                          <a:latin typeface="Cambria Math" panose="02040503050406030204" pitchFamily="18" charset="0"/>
                        </a:rPr>
                        <m:t>= </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𝑒</m:t>
                          </m:r>
                        </m:e>
                        <m:sup>
                          <m:r>
                            <a:rPr lang="en-US" sz="2400" b="0" i="1" smtClean="0">
                              <a:latin typeface="Cambria Math" panose="02040503050406030204" pitchFamily="18" charset="0"/>
                            </a:rPr>
                            <m:t>−</m:t>
                          </m:r>
                          <m:r>
                            <a:rPr lang="en-US" sz="2400" b="0" i="1" smtClean="0">
                              <a:latin typeface="Cambria Math" panose="02040503050406030204" pitchFamily="18" charset="0"/>
                            </a:rPr>
                            <m:t>𝑑</m:t>
                          </m:r>
                        </m:sup>
                      </m:sSup>
                      <m:f>
                        <m:fPr>
                          <m:ctrlPr>
                            <a:rPr lang="en-US" sz="2400" i="1">
                              <a:latin typeface="Cambria Math" panose="02040503050406030204" pitchFamily="18" charset="0"/>
                            </a:rPr>
                          </m:ctrlPr>
                        </m:fPr>
                        <m:num>
                          <m:sSup>
                            <m:sSupPr>
                              <m:ctrlPr>
                                <a:rPr lang="en-US" sz="2400" i="1">
                                  <a:latin typeface="Cambria Math" panose="02040503050406030204" pitchFamily="18" charset="0"/>
                                </a:rPr>
                              </m:ctrlPr>
                            </m:sSupPr>
                            <m:e>
                              <m:r>
                                <a:rPr lang="en-US" sz="2400" i="1">
                                  <a:latin typeface="Cambria Math" panose="02040503050406030204" pitchFamily="18" charset="0"/>
                                </a:rPr>
                                <m:t>𝑑</m:t>
                              </m:r>
                            </m:e>
                            <m:sup>
                              <m:r>
                                <a:rPr lang="en-US" sz="2400" i="1">
                                  <a:latin typeface="Cambria Math" panose="02040503050406030204" pitchFamily="18" charset="0"/>
                                </a:rPr>
                                <m:t>𝑘</m:t>
                              </m:r>
                            </m:sup>
                          </m:sSup>
                        </m:num>
                        <m:den>
                          <m:r>
                            <a:rPr lang="en-US" sz="2400" i="1">
                              <a:latin typeface="Cambria Math" panose="02040503050406030204" pitchFamily="18" charset="0"/>
                            </a:rPr>
                            <m:t>𝑘</m:t>
                          </m:r>
                          <m:r>
                            <a:rPr lang="en-US" sz="2400" i="1">
                              <a:latin typeface="Cambria Math" panose="02040503050406030204" pitchFamily="18" charset="0"/>
                            </a:rPr>
                            <m:t>!</m:t>
                          </m:r>
                        </m:den>
                      </m:f>
                      <m:r>
                        <a:rPr lang="en-US" sz="2400" b="1" i="1" smtClean="0">
                          <a:latin typeface="Cambria Math" panose="02040503050406030204" pitchFamily="18" charset="0"/>
                        </a:rPr>
                        <m:t>[</m:t>
                      </m:r>
                      <m:r>
                        <a:rPr lang="en-US" sz="2400" b="1" i="1" smtClean="0">
                          <a:latin typeface="Cambria Math" panose="02040503050406030204" pitchFamily="18" charset="0"/>
                        </a:rPr>
                        <m:t>𝒑𝒓𝒐𝒐𝒇</m:t>
                      </m:r>
                      <m:r>
                        <a:rPr lang="en-US" sz="2400" b="1" i="1" smtClean="0">
                          <a:latin typeface="Cambria Math" panose="02040503050406030204" pitchFamily="18" charset="0"/>
                        </a:rPr>
                        <m:t> </m:t>
                      </m:r>
                      <m:r>
                        <a:rPr lang="en-US" sz="2400" b="1" i="1" smtClean="0">
                          <a:latin typeface="Cambria Math" panose="02040503050406030204" pitchFamily="18" charset="0"/>
                        </a:rPr>
                        <m:t>𝒏𝒆𝒙𝒕</m:t>
                      </m:r>
                      <m:r>
                        <a:rPr lang="en-US" sz="2400" b="1" i="1" smtClean="0">
                          <a:latin typeface="Cambria Math" panose="02040503050406030204" pitchFamily="18" charset="0"/>
                        </a:rPr>
                        <m:t> </m:t>
                      </m:r>
                      <m:r>
                        <a:rPr lang="en-US" sz="2400" b="1" i="1" smtClean="0">
                          <a:latin typeface="Cambria Math" panose="02040503050406030204" pitchFamily="18" charset="0"/>
                        </a:rPr>
                        <m:t>𝒔𝒍𝒊𝒅𝒆</m:t>
                      </m:r>
                      <m:r>
                        <a:rPr lang="en-US" sz="2400" b="1" i="1" smtClean="0">
                          <a:latin typeface="Cambria Math" panose="02040503050406030204" pitchFamily="18" charset="0"/>
                        </a:rPr>
                        <m:t>]</m:t>
                      </m:r>
                    </m:oMath>
                  </m:oMathPara>
                </a14:m>
                <a:endParaRPr lang="en-US" sz="2200" dirty="0"/>
              </a:p>
              <a:p>
                <a:pPr marL="0" indent="0" algn="just">
                  <a:buNone/>
                </a:pPr>
                <a:endParaRPr lang="en-US" sz="2400" dirty="0"/>
              </a:p>
              <a:p>
                <a:pPr marL="0" indent="0" algn="just">
                  <a:buNone/>
                </a:pPr>
                <a:r>
                  <a:rPr lang="en-US" sz="2400" dirty="0">
                    <a:solidFill>
                      <a:srgbClr val="C00000"/>
                    </a:solidFill>
                  </a:rPr>
                  <a:t>Fact: </a:t>
                </a:r>
                <a:r>
                  <a:rPr lang="en-US" sz="2400" dirty="0"/>
                  <a:t>Thus, G(n, p) in the limit of large n has Poisson Degree Distribution. This is why sometime G(n, p) is referred to as Poisson Random Graph.</a:t>
                </a:r>
                <a:endParaRPr lang="en-US" sz="2200"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928" r="-870"/>
                </a:stretch>
              </a:blipFill>
            </p:spPr>
            <p:txBody>
              <a:bodyPr/>
              <a:lstStyle/>
              <a:p>
                <a:r>
                  <a:rPr lang="en-IN">
                    <a:noFill/>
                  </a:rPr>
                  <a:t> </a:t>
                </a:r>
              </a:p>
            </p:txBody>
          </p:sp>
        </mc:Fallback>
      </mc:AlternateContent>
      <p:sp>
        <p:nvSpPr>
          <p:cNvPr id="4" name="Footer Placeholder 3"/>
          <p:cNvSpPr>
            <a:spLocks noGrp="1"/>
          </p:cNvSpPr>
          <p:nvPr>
            <p:ph type="ftr" sz="quarter" idx="11"/>
          </p:nvPr>
        </p:nvSpPr>
        <p:spPr/>
        <p:txBody>
          <a:bodyPr/>
          <a:lstStyle/>
          <a:p>
            <a:r>
              <a:rPr lang="en-US"/>
              <a:t>Random Graph</a:t>
            </a:r>
          </a:p>
        </p:txBody>
      </p:sp>
      <p:sp>
        <p:nvSpPr>
          <p:cNvPr id="5" name="Slide Number Placeholder 4"/>
          <p:cNvSpPr>
            <a:spLocks noGrp="1"/>
          </p:cNvSpPr>
          <p:nvPr>
            <p:ph type="sldNum" sz="quarter" idx="12"/>
          </p:nvPr>
        </p:nvSpPr>
        <p:spPr/>
        <p:txBody>
          <a:bodyPr/>
          <a:lstStyle/>
          <a:p>
            <a:fld id="{5F799E93-25A9-45CA-8FEE-05B28F2C019A}" type="slidenum">
              <a:rPr lang="en-US" smtClean="0"/>
              <a:t>50</a:t>
            </a:fld>
            <a:endParaRPr lang="en-US"/>
          </a:p>
        </p:txBody>
      </p:sp>
    </p:spTree>
    <p:extLst>
      <p:ext uri="{BB962C8B-B14F-4D97-AF65-F5344CB8AC3E}">
        <p14:creationId xmlns:p14="http://schemas.microsoft.com/office/powerpoint/2010/main" val="425907981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F0DA33-1043-43B1-B00D-412AECC4941A}"/>
              </a:ext>
            </a:extLst>
          </p:cNvPr>
          <p:cNvSpPr>
            <a:spLocks noGrp="1"/>
          </p:cNvSpPr>
          <p:nvPr>
            <p:ph type="title"/>
          </p:nvPr>
        </p:nvSpPr>
        <p:spPr/>
        <p:txBody>
          <a:bodyPr>
            <a:normAutofit fontScale="90000"/>
          </a:bodyPr>
          <a:lstStyle/>
          <a:p>
            <a:r>
              <a:rPr lang="en-US" dirty="0"/>
              <a:t>Degree distribution</a:t>
            </a:r>
            <a:endParaRPr lang="en-IN"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0B5B6643-EA93-4FFE-BFD5-8887259DCBFF}"/>
                  </a:ext>
                </a:extLst>
              </p:cNvPr>
              <p:cNvSpPr>
                <a:spLocks noGrp="1"/>
              </p:cNvSpPr>
              <p:nvPr>
                <p:ph idx="1"/>
              </p:nvPr>
            </p:nvSpPr>
            <p:spPr>
              <a:xfrm>
                <a:off x="838200" y="1270000"/>
                <a:ext cx="10625254" cy="4906963"/>
              </a:xfrm>
            </p:spPr>
            <p:txBody>
              <a:bodyPr>
                <a:normAutofit/>
              </a:bodyPr>
              <a:lstStyle/>
              <a:p>
                <a:pPr marL="0" indent="0" algn="just">
                  <a:buNone/>
                </a:pPr>
                <a14:m>
                  <m:oMathPara xmlns:m="http://schemas.openxmlformats.org/officeDocument/2006/math">
                    <m:oMathParaPr>
                      <m:jc m:val="left"/>
                    </m:oMathParaPr>
                    <m:oMath xmlns:m="http://schemas.openxmlformats.org/officeDocument/2006/math">
                      <m:func>
                        <m:funcPr>
                          <m:ctrlPr>
                            <a:rPr lang="en-US" sz="2000" i="1" smtClean="0">
                              <a:latin typeface="Cambria Math" panose="02040503050406030204" pitchFamily="18" charset="0"/>
                            </a:rPr>
                          </m:ctrlPr>
                        </m:funcPr>
                        <m:fName>
                          <m:limLow>
                            <m:limLowPr>
                              <m:ctrlPr>
                                <a:rPr lang="en-US" sz="2000" i="1">
                                  <a:latin typeface="Cambria Math" panose="02040503050406030204" pitchFamily="18" charset="0"/>
                                </a:rPr>
                              </m:ctrlPr>
                            </m:limLowPr>
                            <m:e>
                              <m:r>
                                <m:rPr>
                                  <m:sty m:val="p"/>
                                </m:rPr>
                                <a:rPr lang="en-US" sz="2000">
                                  <a:latin typeface="Cambria Math" panose="02040503050406030204" pitchFamily="18" charset="0"/>
                                </a:rPr>
                                <m:t>lim</m:t>
                              </m:r>
                            </m:e>
                            <m:lim>
                              <m:r>
                                <a:rPr lang="en-US" sz="2000" b="0" i="1">
                                  <a:latin typeface="Cambria Math" panose="02040503050406030204" pitchFamily="18" charset="0"/>
                                </a:rPr>
                                <m:t>𝑛</m:t>
                              </m:r>
                              <m:r>
                                <a:rPr lang="en-US" sz="2000" b="0" i="1">
                                  <a:latin typeface="Cambria Math" panose="02040503050406030204" pitchFamily="18" charset="0"/>
                                </a:rPr>
                                <m:t> →∞</m:t>
                              </m:r>
                            </m:lim>
                          </m:limLow>
                        </m:fName>
                        <m:e>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Pr</m:t>
                              </m:r>
                            </m:fName>
                            <m:e>
                              <m:r>
                                <a:rPr lang="en-US" sz="2000" i="1">
                                  <a:latin typeface="Cambria Math" panose="02040503050406030204" pitchFamily="18" charset="0"/>
                                </a:rPr>
                                <m:t>[</m:t>
                              </m:r>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deg</m:t>
                                  </m:r>
                                </m:fName>
                                <m:e>
                                  <m:d>
                                    <m:dPr>
                                      <m:ctrlPr>
                                        <a:rPr lang="en-US" sz="2000" i="1">
                                          <a:latin typeface="Cambria Math" panose="02040503050406030204" pitchFamily="18" charset="0"/>
                                        </a:rPr>
                                      </m:ctrlPr>
                                    </m:dPr>
                                    <m:e>
                                      <m:r>
                                        <a:rPr lang="en-US" sz="2000" i="1">
                                          <a:latin typeface="Cambria Math" panose="02040503050406030204" pitchFamily="18" charset="0"/>
                                        </a:rPr>
                                        <m:t>𝑣</m:t>
                                      </m:r>
                                    </m:e>
                                  </m:d>
                                </m:e>
                              </m:func>
                              <m:r>
                                <a:rPr lang="en-US" sz="2000" i="1">
                                  <a:latin typeface="Cambria Math" panose="02040503050406030204" pitchFamily="18" charset="0"/>
                                </a:rPr>
                                <m:t>=</m:t>
                              </m:r>
                              <m:r>
                                <a:rPr lang="en-US" sz="2000" i="1">
                                  <a:latin typeface="Cambria Math" panose="02040503050406030204" pitchFamily="18" charset="0"/>
                                </a:rPr>
                                <m:t>𝑘</m:t>
                              </m:r>
                              <m:r>
                                <a:rPr lang="en-US" sz="2000" i="1">
                                  <a:latin typeface="Cambria Math" panose="02040503050406030204" pitchFamily="18" charset="0"/>
                                </a:rPr>
                                <m:t>]</m:t>
                              </m:r>
                            </m:e>
                          </m:func>
                        </m:e>
                      </m:func>
                      <m:r>
                        <a:rPr lang="en-US" sz="2000" b="1" i="1" smtClean="0">
                          <a:latin typeface="Cambria Math" panose="02040503050406030204" pitchFamily="18" charset="0"/>
                        </a:rPr>
                        <m:t>=</m:t>
                      </m:r>
                      <m:limLow>
                        <m:limLowPr>
                          <m:ctrlPr>
                            <a:rPr lang="en-US" sz="2000" i="1">
                              <a:latin typeface="Cambria Math" panose="02040503050406030204" pitchFamily="18" charset="0"/>
                            </a:rPr>
                          </m:ctrlPr>
                        </m:limLowPr>
                        <m:e>
                          <m:r>
                            <m:rPr>
                              <m:sty m:val="p"/>
                            </m:rPr>
                            <a:rPr lang="en-US" sz="2000">
                              <a:latin typeface="Cambria Math" panose="02040503050406030204" pitchFamily="18" charset="0"/>
                            </a:rPr>
                            <m:t>lim</m:t>
                          </m:r>
                        </m:e>
                        <m:lim>
                          <m:r>
                            <a:rPr lang="en-US" sz="2000" b="0" i="1">
                              <a:latin typeface="Cambria Math" panose="02040503050406030204" pitchFamily="18" charset="0"/>
                            </a:rPr>
                            <m:t>𝑛</m:t>
                          </m:r>
                          <m:r>
                            <a:rPr lang="en-US" sz="2000" b="0" i="1">
                              <a:latin typeface="Cambria Math" panose="02040503050406030204" pitchFamily="18" charset="0"/>
                            </a:rPr>
                            <m:t> →∞</m:t>
                          </m:r>
                        </m:lim>
                      </m:limLow>
                      <m:f>
                        <m:fPr>
                          <m:ctrlPr>
                            <a:rPr lang="en-US" sz="2000" i="1">
                              <a:latin typeface="Cambria Math" panose="02040503050406030204" pitchFamily="18" charset="0"/>
                            </a:rPr>
                          </m:ctrlPr>
                        </m:fPr>
                        <m:num>
                          <m:r>
                            <a:rPr lang="en-US" sz="2000" i="1">
                              <a:latin typeface="Cambria Math" panose="02040503050406030204" pitchFamily="18" charset="0"/>
                            </a:rPr>
                            <m:t>𝑛</m:t>
                          </m:r>
                        </m:num>
                        <m:den>
                          <m:r>
                            <a:rPr lang="en-US" sz="2000" i="1">
                              <a:latin typeface="Cambria Math" panose="02040503050406030204" pitchFamily="18" charset="0"/>
                            </a:rPr>
                            <m:t>𝑛</m:t>
                          </m:r>
                        </m:den>
                      </m:f>
                      <m:f>
                        <m:fPr>
                          <m:ctrlPr>
                            <a:rPr lang="en-US" sz="2000" i="1">
                              <a:latin typeface="Cambria Math" panose="02040503050406030204" pitchFamily="18" charset="0"/>
                            </a:rPr>
                          </m:ctrlPr>
                        </m:fPr>
                        <m:num>
                          <m:r>
                            <a:rPr lang="en-US" sz="2000" i="1">
                              <a:latin typeface="Cambria Math" panose="02040503050406030204" pitchFamily="18" charset="0"/>
                            </a:rPr>
                            <m:t>(</m:t>
                          </m:r>
                          <m:r>
                            <a:rPr lang="en-US" sz="2000" i="1">
                              <a:latin typeface="Cambria Math" panose="02040503050406030204" pitchFamily="18" charset="0"/>
                            </a:rPr>
                            <m:t>𝑛</m:t>
                          </m:r>
                          <m:r>
                            <a:rPr lang="en-US" sz="2000" i="1">
                              <a:latin typeface="Cambria Math" panose="02040503050406030204" pitchFamily="18" charset="0"/>
                            </a:rPr>
                            <m:t>−1)</m:t>
                          </m:r>
                        </m:num>
                        <m:den>
                          <m:r>
                            <a:rPr lang="en-US" sz="2000" i="1">
                              <a:latin typeface="Cambria Math" panose="02040503050406030204" pitchFamily="18" charset="0"/>
                            </a:rPr>
                            <m:t>𝑛</m:t>
                          </m:r>
                        </m:den>
                      </m:f>
                      <m:f>
                        <m:fPr>
                          <m:ctrlPr>
                            <a:rPr lang="en-US" sz="2000" i="1">
                              <a:latin typeface="Cambria Math" panose="02040503050406030204" pitchFamily="18" charset="0"/>
                            </a:rPr>
                          </m:ctrlPr>
                        </m:fPr>
                        <m:num>
                          <m:r>
                            <a:rPr lang="en-US" sz="2000" i="1">
                              <a:latin typeface="Cambria Math" panose="02040503050406030204" pitchFamily="18" charset="0"/>
                            </a:rPr>
                            <m:t>(</m:t>
                          </m:r>
                          <m:r>
                            <a:rPr lang="en-US" sz="2000" i="1">
                              <a:latin typeface="Cambria Math" panose="02040503050406030204" pitchFamily="18" charset="0"/>
                            </a:rPr>
                            <m:t>𝑛</m:t>
                          </m:r>
                          <m:r>
                            <a:rPr lang="en-US" sz="2000" i="1">
                              <a:latin typeface="Cambria Math" panose="02040503050406030204" pitchFamily="18" charset="0"/>
                            </a:rPr>
                            <m:t>−2)</m:t>
                          </m:r>
                        </m:num>
                        <m:den>
                          <m:r>
                            <a:rPr lang="en-US" sz="2000" i="1">
                              <a:latin typeface="Cambria Math" panose="02040503050406030204" pitchFamily="18" charset="0"/>
                            </a:rPr>
                            <m:t>𝑛</m:t>
                          </m:r>
                        </m:den>
                      </m:f>
                      <m:r>
                        <a:rPr lang="en-US" sz="2000" i="1">
                          <a:latin typeface="Cambria Math" panose="02040503050406030204" pitchFamily="18" charset="0"/>
                        </a:rPr>
                        <m:t>…</m:t>
                      </m:r>
                      <m:f>
                        <m:fPr>
                          <m:ctrlPr>
                            <a:rPr lang="en-US" sz="2000" i="1">
                              <a:latin typeface="Cambria Math" panose="02040503050406030204" pitchFamily="18" charset="0"/>
                            </a:rPr>
                          </m:ctrlPr>
                        </m:fPr>
                        <m:num>
                          <m:d>
                            <m:dPr>
                              <m:ctrlPr>
                                <a:rPr lang="en-US" sz="2000" i="1">
                                  <a:latin typeface="Cambria Math" panose="02040503050406030204" pitchFamily="18" charset="0"/>
                                </a:rPr>
                              </m:ctrlPr>
                            </m:dPr>
                            <m:e>
                              <m:r>
                                <a:rPr lang="en-US" sz="2000" i="1">
                                  <a:latin typeface="Cambria Math" panose="02040503050406030204" pitchFamily="18" charset="0"/>
                                </a:rPr>
                                <m:t>𝑛</m:t>
                              </m:r>
                              <m:r>
                                <a:rPr lang="en-US" sz="2000" i="1">
                                  <a:latin typeface="Cambria Math" panose="02040503050406030204" pitchFamily="18" charset="0"/>
                                </a:rPr>
                                <m:t>−</m:t>
                              </m:r>
                              <m:r>
                                <a:rPr lang="en-US" sz="2000" i="1">
                                  <a:latin typeface="Cambria Math" panose="02040503050406030204" pitchFamily="18" charset="0"/>
                                </a:rPr>
                                <m:t>𝑘</m:t>
                              </m:r>
                              <m:r>
                                <a:rPr lang="en-US" sz="2000" i="1">
                                  <a:latin typeface="Cambria Math" panose="02040503050406030204" pitchFamily="18" charset="0"/>
                                </a:rPr>
                                <m:t>+1</m:t>
                              </m:r>
                            </m:e>
                          </m:d>
                        </m:num>
                        <m:den>
                          <m:r>
                            <a:rPr lang="en-US" sz="2000" i="1">
                              <a:latin typeface="Cambria Math" panose="02040503050406030204" pitchFamily="18" charset="0"/>
                            </a:rPr>
                            <m:t>𝑛</m:t>
                          </m:r>
                        </m:den>
                      </m:f>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𝑑</m:t>
                              </m:r>
                            </m:e>
                            <m:sup>
                              <m:r>
                                <a:rPr lang="en-US" sz="2000" i="1">
                                  <a:latin typeface="Cambria Math" panose="02040503050406030204" pitchFamily="18" charset="0"/>
                                </a:rPr>
                                <m:t>𝑘</m:t>
                              </m:r>
                            </m:sup>
                          </m:sSup>
                        </m:num>
                        <m:den>
                          <m:r>
                            <a:rPr lang="en-US" sz="2000" i="1">
                              <a:latin typeface="Cambria Math" panose="02040503050406030204" pitchFamily="18" charset="0"/>
                            </a:rPr>
                            <m:t>𝑘</m:t>
                          </m:r>
                          <m:r>
                            <a:rPr lang="en-US" sz="2000" i="1">
                              <a:latin typeface="Cambria Math" panose="02040503050406030204" pitchFamily="18" charset="0"/>
                            </a:rPr>
                            <m:t>!</m:t>
                          </m:r>
                        </m:den>
                      </m:f>
                      <m:sSup>
                        <m:sSupPr>
                          <m:ctrlPr>
                            <a:rPr lang="en-US" sz="2000" i="1" dirty="0">
                              <a:latin typeface="Cambria Math" panose="02040503050406030204" pitchFamily="18" charset="0"/>
                            </a:rPr>
                          </m:ctrlPr>
                        </m:sSupPr>
                        <m:e>
                          <m:d>
                            <m:dPr>
                              <m:ctrlPr>
                                <a:rPr lang="en-US" sz="2000" i="1" dirty="0">
                                  <a:latin typeface="Cambria Math" panose="02040503050406030204" pitchFamily="18" charset="0"/>
                                </a:rPr>
                              </m:ctrlPr>
                            </m:dPr>
                            <m:e>
                              <m:r>
                                <a:rPr lang="en-US" sz="2000" i="1" dirty="0">
                                  <a:latin typeface="Cambria Math" panose="02040503050406030204" pitchFamily="18" charset="0"/>
                                </a:rPr>
                                <m:t>1 −</m:t>
                              </m:r>
                              <m:f>
                                <m:fPr>
                                  <m:ctrlPr>
                                    <a:rPr lang="en-US" sz="2000" i="1">
                                      <a:latin typeface="Cambria Math" panose="02040503050406030204" pitchFamily="18" charset="0"/>
                                    </a:rPr>
                                  </m:ctrlPr>
                                </m:fPr>
                                <m:num>
                                  <m:r>
                                    <a:rPr lang="en-US" sz="2000" i="1">
                                      <a:latin typeface="Cambria Math" panose="02040503050406030204" pitchFamily="18" charset="0"/>
                                    </a:rPr>
                                    <m:t>𝑑</m:t>
                                  </m:r>
                                </m:num>
                                <m:den>
                                  <m:r>
                                    <a:rPr lang="en-US" sz="2000" i="1">
                                      <a:latin typeface="Cambria Math" panose="02040503050406030204" pitchFamily="18" charset="0"/>
                                    </a:rPr>
                                    <m:t>𝑛</m:t>
                                  </m:r>
                                </m:den>
                              </m:f>
                            </m:e>
                          </m:d>
                        </m:e>
                        <m:sup>
                          <m:r>
                            <a:rPr lang="en-US" sz="2000" i="1" dirty="0">
                              <a:latin typeface="Cambria Math" panose="02040503050406030204" pitchFamily="18" charset="0"/>
                            </a:rPr>
                            <m:t>𝑛</m:t>
                          </m:r>
                        </m:sup>
                      </m:sSup>
                      <m:sSup>
                        <m:sSupPr>
                          <m:ctrlPr>
                            <a:rPr lang="en-US" sz="2000" i="1" dirty="0">
                              <a:latin typeface="Cambria Math" panose="02040503050406030204" pitchFamily="18" charset="0"/>
                            </a:rPr>
                          </m:ctrlPr>
                        </m:sSupPr>
                        <m:e>
                          <m:d>
                            <m:dPr>
                              <m:ctrlPr>
                                <a:rPr lang="en-US" sz="2000" i="1" dirty="0">
                                  <a:latin typeface="Cambria Math" panose="02040503050406030204" pitchFamily="18" charset="0"/>
                                </a:rPr>
                              </m:ctrlPr>
                            </m:dPr>
                            <m:e>
                              <m:r>
                                <a:rPr lang="en-US" sz="2000" i="1" dirty="0">
                                  <a:latin typeface="Cambria Math" panose="02040503050406030204" pitchFamily="18" charset="0"/>
                                </a:rPr>
                                <m:t>1 −</m:t>
                              </m:r>
                              <m:f>
                                <m:fPr>
                                  <m:ctrlPr>
                                    <a:rPr lang="en-US" sz="2000" i="1">
                                      <a:latin typeface="Cambria Math" panose="02040503050406030204" pitchFamily="18" charset="0"/>
                                    </a:rPr>
                                  </m:ctrlPr>
                                </m:fPr>
                                <m:num>
                                  <m:r>
                                    <a:rPr lang="en-US" sz="2000" i="1">
                                      <a:latin typeface="Cambria Math" panose="02040503050406030204" pitchFamily="18" charset="0"/>
                                    </a:rPr>
                                    <m:t>𝑑</m:t>
                                  </m:r>
                                </m:num>
                                <m:den>
                                  <m:r>
                                    <a:rPr lang="en-US" sz="2000" i="1">
                                      <a:latin typeface="Cambria Math" panose="02040503050406030204" pitchFamily="18" charset="0"/>
                                    </a:rPr>
                                    <m:t>𝑛</m:t>
                                  </m:r>
                                </m:den>
                              </m:f>
                            </m:e>
                          </m:d>
                        </m:e>
                        <m:sup>
                          <m:r>
                            <a:rPr lang="en-US" sz="2000" i="1" dirty="0">
                              <a:latin typeface="Cambria Math" panose="02040503050406030204" pitchFamily="18" charset="0"/>
                            </a:rPr>
                            <m:t>−</m:t>
                          </m:r>
                          <m:r>
                            <a:rPr lang="en-US" sz="2000" b="1" i="1" dirty="0" smtClean="0">
                              <a:latin typeface="Cambria Math" panose="02040503050406030204" pitchFamily="18" charset="0"/>
                            </a:rPr>
                            <m:t>(</m:t>
                          </m:r>
                          <m:r>
                            <a:rPr lang="en-US" sz="2000" i="1" dirty="0">
                              <a:latin typeface="Cambria Math" panose="02040503050406030204" pitchFamily="18" charset="0"/>
                            </a:rPr>
                            <m:t>𝑘</m:t>
                          </m:r>
                          <m:r>
                            <a:rPr lang="en-US" sz="2000" b="1" i="1" dirty="0" smtClean="0">
                              <a:latin typeface="Cambria Math" panose="02040503050406030204" pitchFamily="18" charset="0"/>
                            </a:rPr>
                            <m:t>+</m:t>
                          </m:r>
                          <m:r>
                            <a:rPr lang="en-US" sz="2000" b="1" i="1" dirty="0" smtClean="0">
                              <a:latin typeface="Cambria Math" panose="02040503050406030204" pitchFamily="18" charset="0"/>
                            </a:rPr>
                            <m:t>𝟏</m:t>
                          </m:r>
                          <m:r>
                            <a:rPr lang="en-US" sz="2000" b="1" i="1" dirty="0" smtClean="0">
                              <a:latin typeface="Cambria Math" panose="02040503050406030204" pitchFamily="18" charset="0"/>
                            </a:rPr>
                            <m:t>)</m:t>
                          </m:r>
                        </m:sup>
                      </m:sSup>
                      <m:r>
                        <a:rPr lang="en-US" sz="2000" b="0" i="1" dirty="0">
                          <a:latin typeface="Cambria Math" panose="02040503050406030204" pitchFamily="18" charset="0"/>
                        </a:rPr>
                        <m:t>    </m:t>
                      </m:r>
                    </m:oMath>
                  </m:oMathPara>
                </a14:m>
                <a:endParaRPr lang="en-US" sz="2000" dirty="0"/>
              </a:p>
              <a:p>
                <a:pPr marL="0" indent="0" algn="just">
                  <a:buNone/>
                </a:pPr>
                <a:endParaRPr lang="en-US" sz="2000" dirty="0"/>
              </a:p>
              <a:p>
                <a:pPr marL="0" indent="0" algn="just">
                  <a:buNone/>
                </a:pPr>
                <a:endParaRPr lang="en-US" sz="2000" dirty="0"/>
              </a:p>
              <a:p>
                <a:pPr marL="0" indent="0" algn="just">
                  <a:buNone/>
                </a:pPr>
                <a14:m>
                  <m:oMathPara xmlns:m="http://schemas.openxmlformats.org/officeDocument/2006/math">
                    <m:oMathParaPr>
                      <m:jc m:val="left"/>
                    </m:oMathParaPr>
                    <m:oMath xmlns:m="http://schemas.openxmlformats.org/officeDocument/2006/math">
                      <m:func>
                        <m:funcPr>
                          <m:ctrlPr>
                            <a:rPr lang="en-US" sz="2000" i="1">
                              <a:latin typeface="Cambria Math" panose="02040503050406030204" pitchFamily="18" charset="0"/>
                            </a:rPr>
                          </m:ctrlPr>
                        </m:funcPr>
                        <m:fName>
                          <m:limLow>
                            <m:limLowPr>
                              <m:ctrlPr>
                                <a:rPr lang="en-US" sz="2000" i="1">
                                  <a:latin typeface="Cambria Math" panose="02040503050406030204" pitchFamily="18" charset="0"/>
                                </a:rPr>
                              </m:ctrlPr>
                            </m:limLowPr>
                            <m:e>
                              <m:r>
                                <m:rPr>
                                  <m:sty m:val="p"/>
                                </m:rPr>
                                <a:rPr lang="en-US" sz="2000">
                                  <a:latin typeface="Cambria Math" panose="02040503050406030204" pitchFamily="18" charset="0"/>
                                </a:rPr>
                                <m:t>lim</m:t>
                              </m:r>
                            </m:e>
                            <m:lim>
                              <m:r>
                                <a:rPr lang="en-US" sz="2000" b="0" i="1">
                                  <a:latin typeface="Cambria Math" panose="02040503050406030204" pitchFamily="18" charset="0"/>
                                </a:rPr>
                                <m:t>𝑛</m:t>
                              </m:r>
                              <m:r>
                                <a:rPr lang="en-US" sz="2000" b="0" i="1">
                                  <a:latin typeface="Cambria Math" panose="02040503050406030204" pitchFamily="18" charset="0"/>
                                </a:rPr>
                                <m:t> →∞</m:t>
                              </m:r>
                            </m:lim>
                          </m:limLow>
                        </m:fName>
                        <m:e>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Pr</m:t>
                              </m:r>
                            </m:fName>
                            <m:e>
                              <m:r>
                                <a:rPr lang="en-US" sz="2000" i="1">
                                  <a:latin typeface="Cambria Math" panose="02040503050406030204" pitchFamily="18" charset="0"/>
                                </a:rPr>
                                <m:t>[</m:t>
                              </m:r>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deg</m:t>
                                  </m:r>
                                </m:fName>
                                <m:e>
                                  <m:d>
                                    <m:dPr>
                                      <m:ctrlPr>
                                        <a:rPr lang="en-US" sz="2000" i="1">
                                          <a:latin typeface="Cambria Math" panose="02040503050406030204" pitchFamily="18" charset="0"/>
                                        </a:rPr>
                                      </m:ctrlPr>
                                    </m:dPr>
                                    <m:e>
                                      <m:r>
                                        <a:rPr lang="en-US" sz="2000" i="1">
                                          <a:latin typeface="Cambria Math" panose="02040503050406030204" pitchFamily="18" charset="0"/>
                                        </a:rPr>
                                        <m:t>𝑣</m:t>
                                      </m:r>
                                    </m:e>
                                  </m:d>
                                </m:e>
                              </m:func>
                              <m:r>
                                <a:rPr lang="en-US" sz="2000" i="1">
                                  <a:latin typeface="Cambria Math" panose="02040503050406030204" pitchFamily="18" charset="0"/>
                                </a:rPr>
                                <m:t>=</m:t>
                              </m:r>
                              <m:r>
                                <a:rPr lang="en-US" sz="2000" i="1">
                                  <a:latin typeface="Cambria Math" panose="02040503050406030204" pitchFamily="18" charset="0"/>
                                </a:rPr>
                                <m:t>𝑘</m:t>
                              </m:r>
                              <m:r>
                                <a:rPr lang="en-US" sz="2000" i="1">
                                  <a:latin typeface="Cambria Math" panose="02040503050406030204" pitchFamily="18" charset="0"/>
                                </a:rPr>
                                <m:t>]</m:t>
                              </m:r>
                            </m:e>
                          </m:func>
                        </m:e>
                      </m:func>
                      <m:r>
                        <a:rPr lang="en-US" sz="2000" i="1">
                          <a:latin typeface="Cambria Math" panose="02040503050406030204" pitchFamily="18" charset="0"/>
                        </a:rPr>
                        <m:t>=</m:t>
                      </m:r>
                      <m:limLow>
                        <m:limLowPr>
                          <m:ctrlPr>
                            <a:rPr lang="en-US" sz="2000" i="1">
                              <a:latin typeface="Cambria Math" panose="02040503050406030204" pitchFamily="18" charset="0"/>
                            </a:rPr>
                          </m:ctrlPr>
                        </m:limLowPr>
                        <m:e>
                          <m:r>
                            <m:rPr>
                              <m:sty m:val="p"/>
                            </m:rPr>
                            <a:rPr lang="en-US" sz="2000">
                              <a:latin typeface="Cambria Math" panose="02040503050406030204" pitchFamily="18" charset="0"/>
                            </a:rPr>
                            <m:t>lim</m:t>
                          </m:r>
                        </m:e>
                        <m:lim>
                          <m:r>
                            <a:rPr lang="en-US" sz="2000" b="0" i="1">
                              <a:latin typeface="Cambria Math" panose="02040503050406030204" pitchFamily="18" charset="0"/>
                            </a:rPr>
                            <m:t>𝑛</m:t>
                          </m:r>
                          <m:r>
                            <a:rPr lang="en-US" sz="2000" b="0" i="1">
                              <a:latin typeface="Cambria Math" panose="02040503050406030204" pitchFamily="18" charset="0"/>
                            </a:rPr>
                            <m:t> →∞</m:t>
                          </m:r>
                        </m:lim>
                      </m:limLow>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𝑑</m:t>
                              </m:r>
                            </m:e>
                            <m:sup>
                              <m:r>
                                <a:rPr lang="en-US" sz="2000" i="1">
                                  <a:latin typeface="Cambria Math" panose="02040503050406030204" pitchFamily="18" charset="0"/>
                                </a:rPr>
                                <m:t>𝑘</m:t>
                              </m:r>
                            </m:sup>
                          </m:sSup>
                        </m:num>
                        <m:den>
                          <m:r>
                            <a:rPr lang="en-US" sz="2000" i="1">
                              <a:latin typeface="Cambria Math" panose="02040503050406030204" pitchFamily="18" charset="0"/>
                            </a:rPr>
                            <m:t>𝑘</m:t>
                          </m:r>
                          <m:r>
                            <a:rPr lang="en-US" sz="2000" i="1">
                              <a:latin typeface="Cambria Math" panose="02040503050406030204" pitchFamily="18" charset="0"/>
                            </a:rPr>
                            <m:t>!</m:t>
                          </m:r>
                        </m:den>
                      </m:f>
                      <m:sSup>
                        <m:sSupPr>
                          <m:ctrlPr>
                            <a:rPr lang="en-US" sz="2000" i="1" dirty="0">
                              <a:latin typeface="Cambria Math" panose="02040503050406030204" pitchFamily="18" charset="0"/>
                            </a:rPr>
                          </m:ctrlPr>
                        </m:sSupPr>
                        <m:e>
                          <m:d>
                            <m:dPr>
                              <m:ctrlPr>
                                <a:rPr lang="en-US" sz="2000" i="1" dirty="0">
                                  <a:latin typeface="Cambria Math" panose="02040503050406030204" pitchFamily="18" charset="0"/>
                                </a:rPr>
                              </m:ctrlPr>
                            </m:dPr>
                            <m:e>
                              <m:r>
                                <a:rPr lang="en-US" sz="2000" i="1" dirty="0">
                                  <a:latin typeface="Cambria Math" panose="02040503050406030204" pitchFamily="18" charset="0"/>
                                </a:rPr>
                                <m:t>1 −</m:t>
                              </m:r>
                              <m:f>
                                <m:fPr>
                                  <m:ctrlPr>
                                    <a:rPr lang="en-US" sz="2000" i="1">
                                      <a:latin typeface="Cambria Math" panose="02040503050406030204" pitchFamily="18" charset="0"/>
                                    </a:rPr>
                                  </m:ctrlPr>
                                </m:fPr>
                                <m:num>
                                  <m:r>
                                    <a:rPr lang="en-US" sz="2000" i="1">
                                      <a:latin typeface="Cambria Math" panose="02040503050406030204" pitchFamily="18" charset="0"/>
                                    </a:rPr>
                                    <m:t>𝑑</m:t>
                                  </m:r>
                                </m:num>
                                <m:den>
                                  <m:r>
                                    <a:rPr lang="en-US" sz="2000" i="1">
                                      <a:latin typeface="Cambria Math" panose="02040503050406030204" pitchFamily="18" charset="0"/>
                                    </a:rPr>
                                    <m:t>𝑛</m:t>
                                  </m:r>
                                </m:den>
                              </m:f>
                            </m:e>
                          </m:d>
                        </m:e>
                        <m:sup>
                          <m:r>
                            <a:rPr lang="en-US" sz="2000" i="1" dirty="0">
                              <a:latin typeface="Cambria Math" panose="02040503050406030204" pitchFamily="18" charset="0"/>
                            </a:rPr>
                            <m:t>𝑛</m:t>
                          </m:r>
                        </m:sup>
                      </m:sSup>
                    </m:oMath>
                  </m:oMathPara>
                </a14:m>
                <a:endParaRPr lang="en-US" sz="2000" dirty="0"/>
              </a:p>
              <a:p>
                <a:pPr marL="0" indent="0" algn="just">
                  <a:buNone/>
                </a:pPr>
                <a:endParaRPr lang="en-US" sz="2000" dirty="0"/>
              </a:p>
              <a:p>
                <a:pPr marL="0" indent="0" algn="just">
                  <a:buNone/>
                </a:pPr>
                <a14:m>
                  <m:oMathPara xmlns:m="http://schemas.openxmlformats.org/officeDocument/2006/math">
                    <m:oMathParaPr>
                      <m:jc m:val="left"/>
                    </m:oMathParaPr>
                    <m:oMath xmlns:m="http://schemas.openxmlformats.org/officeDocument/2006/math">
                      <m:func>
                        <m:funcPr>
                          <m:ctrlPr>
                            <a:rPr lang="en-US" sz="2000" i="1">
                              <a:latin typeface="Cambria Math" panose="02040503050406030204" pitchFamily="18" charset="0"/>
                            </a:rPr>
                          </m:ctrlPr>
                        </m:funcPr>
                        <m:fName>
                          <m:limLow>
                            <m:limLowPr>
                              <m:ctrlPr>
                                <a:rPr lang="en-US" sz="2000" i="1">
                                  <a:latin typeface="Cambria Math" panose="02040503050406030204" pitchFamily="18" charset="0"/>
                                </a:rPr>
                              </m:ctrlPr>
                            </m:limLowPr>
                            <m:e>
                              <m:r>
                                <m:rPr>
                                  <m:sty m:val="p"/>
                                </m:rPr>
                                <a:rPr lang="en-US" sz="2000">
                                  <a:latin typeface="Cambria Math" panose="02040503050406030204" pitchFamily="18" charset="0"/>
                                </a:rPr>
                                <m:t>lim</m:t>
                              </m:r>
                            </m:e>
                            <m:lim>
                              <m:r>
                                <a:rPr lang="en-US" sz="2000" b="0" i="1">
                                  <a:latin typeface="Cambria Math" panose="02040503050406030204" pitchFamily="18" charset="0"/>
                                </a:rPr>
                                <m:t>𝑛</m:t>
                              </m:r>
                              <m:r>
                                <a:rPr lang="en-US" sz="2000" b="0" i="1">
                                  <a:latin typeface="Cambria Math" panose="02040503050406030204" pitchFamily="18" charset="0"/>
                                </a:rPr>
                                <m:t> →∞</m:t>
                              </m:r>
                            </m:lim>
                          </m:limLow>
                        </m:fName>
                        <m:e>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Pr</m:t>
                              </m:r>
                            </m:fName>
                            <m:e>
                              <m:r>
                                <a:rPr lang="en-US" sz="2000" i="1">
                                  <a:latin typeface="Cambria Math" panose="02040503050406030204" pitchFamily="18" charset="0"/>
                                </a:rPr>
                                <m:t>[</m:t>
                              </m:r>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deg</m:t>
                                  </m:r>
                                </m:fName>
                                <m:e>
                                  <m:d>
                                    <m:dPr>
                                      <m:ctrlPr>
                                        <a:rPr lang="en-US" sz="2000" i="1">
                                          <a:latin typeface="Cambria Math" panose="02040503050406030204" pitchFamily="18" charset="0"/>
                                        </a:rPr>
                                      </m:ctrlPr>
                                    </m:dPr>
                                    <m:e>
                                      <m:r>
                                        <a:rPr lang="en-US" sz="2000" i="1">
                                          <a:latin typeface="Cambria Math" panose="02040503050406030204" pitchFamily="18" charset="0"/>
                                        </a:rPr>
                                        <m:t>𝑣</m:t>
                                      </m:r>
                                    </m:e>
                                  </m:d>
                                </m:e>
                              </m:func>
                              <m:r>
                                <a:rPr lang="en-US" sz="2000" i="1">
                                  <a:latin typeface="Cambria Math" panose="02040503050406030204" pitchFamily="18" charset="0"/>
                                </a:rPr>
                                <m:t>=</m:t>
                              </m:r>
                              <m:r>
                                <a:rPr lang="en-US" sz="2000" i="1">
                                  <a:latin typeface="Cambria Math" panose="02040503050406030204" pitchFamily="18" charset="0"/>
                                </a:rPr>
                                <m:t>𝑘</m:t>
                              </m:r>
                              <m:r>
                                <a:rPr lang="en-US" sz="2000" i="1">
                                  <a:latin typeface="Cambria Math" panose="02040503050406030204" pitchFamily="18" charset="0"/>
                                </a:rPr>
                                <m:t>]</m:t>
                              </m:r>
                            </m:e>
                          </m:func>
                        </m:e>
                      </m:func>
                      <m:r>
                        <a:rPr lang="en-US" sz="2000" i="1">
                          <a:latin typeface="Cambria Math" panose="02040503050406030204" pitchFamily="18" charset="0"/>
                        </a:rPr>
                        <m:t>=</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𝑑</m:t>
                              </m:r>
                            </m:e>
                            <m:sup>
                              <m:r>
                                <a:rPr lang="en-US" sz="2000" i="1">
                                  <a:latin typeface="Cambria Math" panose="02040503050406030204" pitchFamily="18" charset="0"/>
                                </a:rPr>
                                <m:t>𝑘</m:t>
                              </m:r>
                            </m:sup>
                          </m:sSup>
                        </m:num>
                        <m:den>
                          <m:r>
                            <a:rPr lang="en-US" sz="2000" i="1">
                              <a:latin typeface="Cambria Math" panose="02040503050406030204" pitchFamily="18" charset="0"/>
                            </a:rPr>
                            <m:t>𝑘</m:t>
                          </m:r>
                          <m:r>
                            <a:rPr lang="en-US" sz="2000" i="1">
                              <a:latin typeface="Cambria Math" panose="02040503050406030204" pitchFamily="18" charset="0"/>
                            </a:rPr>
                            <m:t>!</m:t>
                          </m:r>
                        </m:den>
                      </m:f>
                      <m:limLow>
                        <m:limLowPr>
                          <m:ctrlPr>
                            <a:rPr lang="en-US" sz="2000" i="1">
                              <a:latin typeface="Cambria Math" panose="02040503050406030204" pitchFamily="18" charset="0"/>
                            </a:rPr>
                          </m:ctrlPr>
                        </m:limLowPr>
                        <m:e>
                          <m:r>
                            <m:rPr>
                              <m:sty m:val="p"/>
                            </m:rPr>
                            <a:rPr lang="en-US" sz="2000">
                              <a:latin typeface="Cambria Math" panose="02040503050406030204" pitchFamily="18" charset="0"/>
                            </a:rPr>
                            <m:t>lim</m:t>
                          </m:r>
                        </m:e>
                        <m:lim>
                          <m:r>
                            <a:rPr lang="en-US" sz="2000" b="0" i="1">
                              <a:latin typeface="Cambria Math" panose="02040503050406030204" pitchFamily="18" charset="0"/>
                            </a:rPr>
                            <m:t>𝑛</m:t>
                          </m:r>
                          <m:r>
                            <a:rPr lang="en-US" sz="2000" b="0" i="1">
                              <a:latin typeface="Cambria Math" panose="02040503050406030204" pitchFamily="18" charset="0"/>
                            </a:rPr>
                            <m:t> →∞</m:t>
                          </m:r>
                        </m:lim>
                      </m:limLow>
                      <m:sSup>
                        <m:sSupPr>
                          <m:ctrlPr>
                            <a:rPr lang="en-US" sz="2000" i="1" dirty="0">
                              <a:latin typeface="Cambria Math" panose="02040503050406030204" pitchFamily="18" charset="0"/>
                            </a:rPr>
                          </m:ctrlPr>
                        </m:sSupPr>
                        <m:e>
                          <m:d>
                            <m:dPr>
                              <m:ctrlPr>
                                <a:rPr lang="en-US" sz="2000" i="1" dirty="0">
                                  <a:latin typeface="Cambria Math" panose="02040503050406030204" pitchFamily="18" charset="0"/>
                                </a:rPr>
                              </m:ctrlPr>
                            </m:dPr>
                            <m:e>
                              <m:r>
                                <a:rPr lang="en-US" sz="2000" i="1" dirty="0">
                                  <a:latin typeface="Cambria Math" panose="02040503050406030204" pitchFamily="18" charset="0"/>
                                </a:rPr>
                                <m:t>1</m:t>
                              </m:r>
                              <m:r>
                                <a:rPr lang="en-US" sz="2000" b="1" i="1" dirty="0" smtClean="0">
                                  <a:latin typeface="Cambria Math" panose="02040503050406030204" pitchFamily="18" charset="0"/>
                                </a:rPr>
                                <m:t>+</m:t>
                              </m:r>
                              <m:d>
                                <m:dPr>
                                  <m:ctrlPr>
                                    <a:rPr lang="en-US" sz="2000" b="1" i="1" dirty="0" smtClean="0">
                                      <a:latin typeface="Cambria Math" panose="02040503050406030204" pitchFamily="18" charset="0"/>
                                    </a:rPr>
                                  </m:ctrlPr>
                                </m:dPr>
                                <m:e>
                                  <m:r>
                                    <a:rPr lang="en-US" sz="2000" i="1" dirty="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𝑑</m:t>
                                      </m:r>
                                    </m:num>
                                    <m:den>
                                      <m:r>
                                        <a:rPr lang="en-US" sz="2000" i="1">
                                          <a:latin typeface="Cambria Math" panose="02040503050406030204" pitchFamily="18" charset="0"/>
                                        </a:rPr>
                                        <m:t>𝑛</m:t>
                                      </m:r>
                                    </m:den>
                                  </m:f>
                                </m:e>
                              </m:d>
                            </m:e>
                          </m:d>
                        </m:e>
                        <m:sup>
                          <m:r>
                            <a:rPr lang="en-US" sz="2000" i="1" dirty="0">
                              <a:latin typeface="Cambria Math" panose="02040503050406030204" pitchFamily="18" charset="0"/>
                            </a:rPr>
                            <m:t>𝑛</m:t>
                          </m:r>
                        </m:sup>
                      </m:sSup>
                    </m:oMath>
                  </m:oMathPara>
                </a14:m>
                <a:endParaRPr lang="en-US" sz="2000" dirty="0"/>
              </a:p>
              <a:p>
                <a:pPr marL="0" indent="0" algn="just">
                  <a:buNone/>
                </a:pPr>
                <a:r>
                  <a:rPr lang="en-US" sz="2000" dirty="0"/>
                  <a:t>Let </a:t>
                </a:r>
                <a14:m>
                  <m:oMath xmlns:m="http://schemas.openxmlformats.org/officeDocument/2006/math">
                    <m:r>
                      <a:rPr lang="en-US" sz="2000" i="1" dirty="0">
                        <a:latin typeface="Cambria Math" panose="02040503050406030204" pitchFamily="18" charset="0"/>
                      </a:rPr>
                      <m:t>−</m:t>
                    </m:r>
                    <m:r>
                      <a:rPr lang="en-US" sz="2000" b="1" i="1" smtClean="0">
                        <a:latin typeface="Cambria Math" panose="02040503050406030204" pitchFamily="18" charset="0"/>
                      </a:rPr>
                      <m:t>𝒅</m:t>
                    </m:r>
                  </m:oMath>
                </a14:m>
                <a:r>
                  <a:rPr lang="en-US" sz="2000" dirty="0"/>
                  <a:t>= t</a:t>
                </a:r>
              </a:p>
              <a:p>
                <a:pPr marL="0" indent="0" algn="just">
                  <a:buNone/>
                </a:pPr>
                <a14:m>
                  <m:oMath xmlns:m="http://schemas.openxmlformats.org/officeDocument/2006/math">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lim</m:t>
                            </m:r>
                          </m:e>
                          <m:lim>
                            <m:r>
                              <a:rPr lang="en-US" b="0" i="1">
                                <a:latin typeface="Cambria Math" panose="02040503050406030204" pitchFamily="18" charset="0"/>
                              </a:rPr>
                              <m:t>𝑛</m:t>
                            </m:r>
                            <m:r>
                              <a:rPr lang="en-US" b="0" i="1">
                                <a:latin typeface="Cambria Math" panose="02040503050406030204" pitchFamily="18" charset="0"/>
                              </a:rPr>
                              <m:t> →∞</m:t>
                            </m:r>
                          </m:lim>
                        </m:limLow>
                      </m:fName>
                      <m:e>
                        <m:func>
                          <m:funcPr>
                            <m:ctrlPr>
                              <a:rPr lang="en-US" i="1">
                                <a:latin typeface="Cambria Math" panose="02040503050406030204" pitchFamily="18" charset="0"/>
                              </a:rPr>
                            </m:ctrlPr>
                          </m:funcPr>
                          <m:fName>
                            <m:r>
                              <m:rPr>
                                <m:sty m:val="p"/>
                              </m:rPr>
                              <a:rPr lang="en-US">
                                <a:latin typeface="Cambria Math" panose="02040503050406030204" pitchFamily="18" charset="0"/>
                              </a:rPr>
                              <m:t>Pr</m:t>
                            </m:r>
                          </m:fName>
                          <m:e>
                            <m:r>
                              <a:rPr lang="en-US" i="1">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deg</m:t>
                                </m:r>
                              </m:fName>
                              <m:e>
                                <m:d>
                                  <m:dPr>
                                    <m:ctrlPr>
                                      <a:rPr lang="en-US" i="1">
                                        <a:latin typeface="Cambria Math" panose="02040503050406030204" pitchFamily="18" charset="0"/>
                                      </a:rPr>
                                    </m:ctrlPr>
                                  </m:dPr>
                                  <m:e>
                                    <m:r>
                                      <a:rPr lang="en-US" i="1">
                                        <a:latin typeface="Cambria Math" panose="02040503050406030204" pitchFamily="18" charset="0"/>
                                      </a:rPr>
                                      <m:t>𝑣</m:t>
                                    </m:r>
                                  </m:e>
                                </m:d>
                              </m:e>
                            </m:func>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m:t>
                            </m:r>
                          </m:e>
                        </m:func>
                      </m:e>
                    </m:func>
                    <m:r>
                      <a:rPr lang="en-US" i="1">
                        <a:latin typeface="Cambria Math" panose="02040503050406030204" pitchFamily="18" charset="0"/>
                      </a:rPr>
                      <m:t>=</m:t>
                    </m:r>
                    <m:f>
                      <m:fPr>
                        <m:ctrlPr>
                          <a:rPr lang="en-US" i="1">
                            <a:latin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rPr>
                              <m:t>𝑑</m:t>
                            </m:r>
                          </m:e>
                          <m:sup>
                            <m:r>
                              <a:rPr lang="en-US" i="1">
                                <a:latin typeface="Cambria Math" panose="02040503050406030204" pitchFamily="18" charset="0"/>
                              </a:rPr>
                              <m:t>𝑘</m:t>
                            </m:r>
                          </m:sup>
                        </m:sSup>
                      </m:num>
                      <m:den>
                        <m:r>
                          <a:rPr lang="en-US" i="1">
                            <a:latin typeface="Cambria Math" panose="02040503050406030204" pitchFamily="18" charset="0"/>
                          </a:rPr>
                          <m:t>𝑘</m:t>
                        </m:r>
                        <m:r>
                          <a:rPr lang="en-US" i="1">
                            <a:latin typeface="Cambria Math" panose="02040503050406030204" pitchFamily="18" charset="0"/>
                          </a:rPr>
                          <m:t>!</m:t>
                        </m:r>
                      </m:den>
                    </m:f>
                    <m:limLow>
                      <m:limLowPr>
                        <m:ctrlPr>
                          <a:rPr lang="en-US" i="1">
                            <a:latin typeface="Cambria Math" panose="02040503050406030204" pitchFamily="18" charset="0"/>
                          </a:rPr>
                        </m:ctrlPr>
                      </m:limLowPr>
                      <m:e>
                        <m:r>
                          <m:rPr>
                            <m:sty m:val="p"/>
                          </m:rPr>
                          <a:rPr lang="en-US">
                            <a:latin typeface="Cambria Math" panose="02040503050406030204" pitchFamily="18" charset="0"/>
                          </a:rPr>
                          <m:t>lim</m:t>
                        </m:r>
                      </m:e>
                      <m:lim>
                        <m:r>
                          <a:rPr lang="en-US" b="0" i="1">
                            <a:latin typeface="Cambria Math" panose="02040503050406030204" pitchFamily="18" charset="0"/>
                          </a:rPr>
                          <m:t>𝑛</m:t>
                        </m:r>
                        <m:r>
                          <a:rPr lang="en-US" b="0" i="1">
                            <a:latin typeface="Cambria Math" panose="02040503050406030204" pitchFamily="18" charset="0"/>
                          </a:rPr>
                          <m:t> →∞</m:t>
                        </m:r>
                      </m:lim>
                    </m:limLow>
                    <m:sSup>
                      <m:sSupPr>
                        <m:ctrlPr>
                          <a:rPr lang="en-US" i="1" dirty="0">
                            <a:latin typeface="Cambria Math" panose="02040503050406030204" pitchFamily="18" charset="0"/>
                          </a:rPr>
                        </m:ctrlPr>
                      </m:sSupPr>
                      <m:e>
                        <m:d>
                          <m:dPr>
                            <m:ctrlPr>
                              <a:rPr lang="en-US" i="1" dirty="0">
                                <a:latin typeface="Cambria Math" panose="02040503050406030204" pitchFamily="18" charset="0"/>
                              </a:rPr>
                            </m:ctrlPr>
                          </m:dPr>
                          <m:e>
                            <m:r>
                              <a:rPr lang="en-US" i="1" dirty="0">
                                <a:latin typeface="Cambria Math" panose="02040503050406030204" pitchFamily="18" charset="0"/>
                              </a:rPr>
                              <m:t>1</m:t>
                            </m:r>
                            <m:r>
                              <a:rPr lang="en-US" i="1" dirty="0">
                                <a:latin typeface="Cambria Math" panose="02040503050406030204" pitchFamily="18" charset="0"/>
                              </a:rPr>
                              <m:t>+</m:t>
                            </m:r>
                            <m:f>
                              <m:fPr>
                                <m:ctrlPr>
                                  <a:rPr lang="en-US" i="1">
                                    <a:latin typeface="Cambria Math" panose="02040503050406030204" pitchFamily="18" charset="0"/>
                                  </a:rPr>
                                </m:ctrlPr>
                              </m:fPr>
                              <m:num>
                                <m:r>
                                  <a:rPr lang="en-US" b="1" i="1" smtClean="0">
                                    <a:latin typeface="Cambria Math" panose="02040503050406030204" pitchFamily="18" charset="0"/>
                                  </a:rPr>
                                  <m:t>𝒕</m:t>
                                </m:r>
                              </m:num>
                              <m:den>
                                <m:r>
                                  <a:rPr lang="en-US" i="1">
                                    <a:latin typeface="Cambria Math" panose="02040503050406030204" pitchFamily="18" charset="0"/>
                                  </a:rPr>
                                  <m:t>𝑛</m:t>
                                </m:r>
                              </m:den>
                            </m:f>
                          </m:e>
                        </m:d>
                      </m:e>
                      <m:sup>
                        <m:r>
                          <a:rPr lang="en-US" i="1" dirty="0">
                            <a:latin typeface="Cambria Math" panose="02040503050406030204" pitchFamily="18" charset="0"/>
                          </a:rPr>
                          <m:t>𝑛</m:t>
                        </m:r>
                      </m:sup>
                    </m:sSup>
                  </m:oMath>
                </a14:m>
                <a:r>
                  <a:rPr lang="en-US" i="1" dirty="0">
                    <a:latin typeface="Cambria Math" panose="02040503050406030204" pitchFamily="18" charset="0"/>
                  </a:rPr>
                  <a:t>  </a:t>
                </a:r>
              </a:p>
              <a:p>
                <a:pPr marL="0" indent="0">
                  <a:buNone/>
                </a:pPr>
                <a:endParaRPr lang="en-IN" dirty="0"/>
              </a:p>
            </p:txBody>
          </p:sp>
        </mc:Choice>
        <mc:Fallback>
          <p:sp>
            <p:nvSpPr>
              <p:cNvPr id="3" name="Content Placeholder 2">
                <a:extLst>
                  <a:ext uri="{FF2B5EF4-FFF2-40B4-BE49-F238E27FC236}">
                    <a16:creationId xmlns:a16="http://schemas.microsoft.com/office/drawing/2014/main" id="{0B5B6643-EA93-4FFE-BFD5-8887259DCBFF}"/>
                  </a:ext>
                </a:extLst>
              </p:cNvPr>
              <p:cNvSpPr>
                <a:spLocks noGrp="1" noRot="1" noChangeAspect="1" noMove="1" noResize="1" noEditPoints="1" noAdjustHandles="1" noChangeArrowheads="1" noChangeShapeType="1" noTextEdit="1"/>
              </p:cNvSpPr>
              <p:nvPr>
                <p:ph idx="1"/>
              </p:nvPr>
            </p:nvSpPr>
            <p:spPr>
              <a:xfrm>
                <a:off x="838200" y="1270000"/>
                <a:ext cx="10625254" cy="4906963"/>
              </a:xfrm>
              <a:blipFill>
                <a:blip r:embed="rId2"/>
                <a:stretch>
                  <a:fillRect l="-631"/>
                </a:stretch>
              </a:blipFill>
            </p:spPr>
            <p:txBody>
              <a:bodyPr/>
              <a:lstStyle/>
              <a:p>
                <a:r>
                  <a:rPr lang="en-IN">
                    <a:noFill/>
                  </a:rPr>
                  <a:t> </a:t>
                </a:r>
              </a:p>
            </p:txBody>
          </p:sp>
        </mc:Fallback>
      </mc:AlternateContent>
      <p:sp>
        <p:nvSpPr>
          <p:cNvPr id="4" name="Footer Placeholder 3">
            <a:extLst>
              <a:ext uri="{FF2B5EF4-FFF2-40B4-BE49-F238E27FC236}">
                <a16:creationId xmlns:a16="http://schemas.microsoft.com/office/drawing/2014/main" id="{91F5936C-43C4-4095-8245-A7EFD76FCC15}"/>
              </a:ext>
            </a:extLst>
          </p:cNvPr>
          <p:cNvSpPr>
            <a:spLocks noGrp="1"/>
          </p:cNvSpPr>
          <p:nvPr>
            <p:ph type="ftr" sz="quarter" idx="11"/>
          </p:nvPr>
        </p:nvSpPr>
        <p:spPr/>
        <p:txBody>
          <a:bodyPr/>
          <a:lstStyle/>
          <a:p>
            <a:r>
              <a:rPr lang="en-US">
                <a:solidFill>
                  <a:prstClr val="black">
                    <a:tint val="75000"/>
                  </a:prstClr>
                </a:solidFill>
              </a:rPr>
              <a:t>Random Graph</a:t>
            </a:r>
          </a:p>
        </p:txBody>
      </p:sp>
      <p:sp>
        <p:nvSpPr>
          <p:cNvPr id="5" name="Slide Number Placeholder 4">
            <a:extLst>
              <a:ext uri="{FF2B5EF4-FFF2-40B4-BE49-F238E27FC236}">
                <a16:creationId xmlns:a16="http://schemas.microsoft.com/office/drawing/2014/main" id="{6922DBA8-B1BB-4DFC-A2C2-79466B3F550F}"/>
              </a:ext>
            </a:extLst>
          </p:cNvPr>
          <p:cNvSpPr>
            <a:spLocks noGrp="1"/>
          </p:cNvSpPr>
          <p:nvPr>
            <p:ph type="sldNum" sz="quarter" idx="12"/>
          </p:nvPr>
        </p:nvSpPr>
        <p:spPr/>
        <p:txBody>
          <a:bodyPr/>
          <a:lstStyle/>
          <a:p>
            <a:fld id="{7A40C488-C8CC-47D5-8871-7D5F905AB6AC}" type="slidenum">
              <a:rPr lang="en-US" smtClean="0">
                <a:solidFill>
                  <a:prstClr val="black">
                    <a:tint val="75000"/>
                  </a:prstClr>
                </a:solidFill>
              </a:rPr>
              <a:pPr/>
              <a:t>51</a:t>
            </a:fld>
            <a:endParaRPr lang="en-US">
              <a:solidFill>
                <a:prstClr val="black">
                  <a:tint val="75000"/>
                </a:prstClr>
              </a:solidFill>
            </a:endParaRPr>
          </a:p>
        </p:txBody>
      </p:sp>
      <p:sp>
        <p:nvSpPr>
          <p:cNvPr id="8" name="TextBox 7">
            <a:extLst>
              <a:ext uri="{FF2B5EF4-FFF2-40B4-BE49-F238E27FC236}">
                <a16:creationId xmlns:a16="http://schemas.microsoft.com/office/drawing/2014/main" id="{DCE22247-89EE-4ABC-ADF6-599C43567454}"/>
              </a:ext>
            </a:extLst>
          </p:cNvPr>
          <p:cNvSpPr txBox="1"/>
          <p:nvPr/>
        </p:nvSpPr>
        <p:spPr>
          <a:xfrm>
            <a:off x="4296240" y="1956368"/>
            <a:ext cx="334537" cy="369332"/>
          </a:xfrm>
          <a:prstGeom prst="rect">
            <a:avLst/>
          </a:prstGeom>
          <a:noFill/>
        </p:spPr>
        <p:txBody>
          <a:bodyPr wrap="square" rtlCol="0">
            <a:spAutoFit/>
          </a:bodyPr>
          <a:lstStyle/>
          <a:p>
            <a:r>
              <a:rPr lang="en-US" dirty="0">
                <a:solidFill>
                  <a:srgbClr val="FF0000"/>
                </a:solidFill>
              </a:rPr>
              <a:t>1</a:t>
            </a:r>
            <a:endParaRPr lang="en-IN" dirty="0">
              <a:solidFill>
                <a:srgbClr val="FF0000"/>
              </a:solidFill>
            </a:endParaRPr>
          </a:p>
        </p:txBody>
      </p:sp>
      <p:sp>
        <p:nvSpPr>
          <p:cNvPr id="11" name="TextBox 10">
            <a:extLst>
              <a:ext uri="{FF2B5EF4-FFF2-40B4-BE49-F238E27FC236}">
                <a16:creationId xmlns:a16="http://schemas.microsoft.com/office/drawing/2014/main" id="{8CE5DA20-D615-47E3-8AAF-580522F6FC4E}"/>
              </a:ext>
            </a:extLst>
          </p:cNvPr>
          <p:cNvSpPr txBox="1"/>
          <p:nvPr/>
        </p:nvSpPr>
        <p:spPr>
          <a:xfrm>
            <a:off x="4834518" y="1961273"/>
            <a:ext cx="334537" cy="369332"/>
          </a:xfrm>
          <a:prstGeom prst="rect">
            <a:avLst/>
          </a:prstGeom>
          <a:noFill/>
        </p:spPr>
        <p:txBody>
          <a:bodyPr wrap="square" rtlCol="0">
            <a:spAutoFit/>
          </a:bodyPr>
          <a:lstStyle/>
          <a:p>
            <a:r>
              <a:rPr lang="en-US" dirty="0">
                <a:solidFill>
                  <a:srgbClr val="FF0000"/>
                </a:solidFill>
              </a:rPr>
              <a:t>1</a:t>
            </a:r>
            <a:endParaRPr lang="en-IN" dirty="0">
              <a:solidFill>
                <a:srgbClr val="FF0000"/>
              </a:solidFill>
            </a:endParaRPr>
          </a:p>
        </p:txBody>
      </p:sp>
      <p:sp>
        <p:nvSpPr>
          <p:cNvPr id="12" name="TextBox 11">
            <a:extLst>
              <a:ext uri="{FF2B5EF4-FFF2-40B4-BE49-F238E27FC236}">
                <a16:creationId xmlns:a16="http://schemas.microsoft.com/office/drawing/2014/main" id="{A3115918-2F68-42F0-8C11-12D5C24F63AE}"/>
              </a:ext>
            </a:extLst>
          </p:cNvPr>
          <p:cNvSpPr txBox="1"/>
          <p:nvPr/>
        </p:nvSpPr>
        <p:spPr>
          <a:xfrm>
            <a:off x="5608831" y="1961273"/>
            <a:ext cx="334537" cy="369332"/>
          </a:xfrm>
          <a:prstGeom prst="rect">
            <a:avLst/>
          </a:prstGeom>
          <a:noFill/>
        </p:spPr>
        <p:txBody>
          <a:bodyPr wrap="square" rtlCol="0">
            <a:spAutoFit/>
          </a:bodyPr>
          <a:lstStyle/>
          <a:p>
            <a:r>
              <a:rPr lang="en-US" dirty="0">
                <a:solidFill>
                  <a:srgbClr val="FF0000"/>
                </a:solidFill>
              </a:rPr>
              <a:t>1</a:t>
            </a:r>
            <a:endParaRPr lang="en-IN" dirty="0">
              <a:solidFill>
                <a:srgbClr val="FF0000"/>
              </a:solidFill>
            </a:endParaRPr>
          </a:p>
        </p:txBody>
      </p:sp>
      <p:sp>
        <p:nvSpPr>
          <p:cNvPr id="13" name="TextBox 12">
            <a:extLst>
              <a:ext uri="{FF2B5EF4-FFF2-40B4-BE49-F238E27FC236}">
                <a16:creationId xmlns:a16="http://schemas.microsoft.com/office/drawing/2014/main" id="{636DE34C-4C46-42EF-81EF-E05F051A7A4A}"/>
              </a:ext>
            </a:extLst>
          </p:cNvPr>
          <p:cNvSpPr txBox="1"/>
          <p:nvPr/>
        </p:nvSpPr>
        <p:spPr>
          <a:xfrm>
            <a:off x="6986354" y="1956368"/>
            <a:ext cx="334537" cy="369332"/>
          </a:xfrm>
          <a:prstGeom prst="rect">
            <a:avLst/>
          </a:prstGeom>
          <a:noFill/>
        </p:spPr>
        <p:txBody>
          <a:bodyPr wrap="square" rtlCol="0">
            <a:spAutoFit/>
          </a:bodyPr>
          <a:lstStyle/>
          <a:p>
            <a:r>
              <a:rPr lang="en-US" dirty="0">
                <a:solidFill>
                  <a:srgbClr val="FF0000"/>
                </a:solidFill>
              </a:rPr>
              <a:t>1</a:t>
            </a:r>
            <a:endParaRPr lang="en-IN" dirty="0">
              <a:solidFill>
                <a:srgbClr val="FF0000"/>
              </a:solidFill>
            </a:endParaRPr>
          </a:p>
        </p:txBody>
      </p:sp>
      <p:sp>
        <p:nvSpPr>
          <p:cNvPr id="14" name="TextBox 13">
            <a:extLst>
              <a:ext uri="{FF2B5EF4-FFF2-40B4-BE49-F238E27FC236}">
                <a16:creationId xmlns:a16="http://schemas.microsoft.com/office/drawing/2014/main" id="{76803BBB-3D54-412D-BB90-A7CA42299E4A}"/>
              </a:ext>
            </a:extLst>
          </p:cNvPr>
          <p:cNvSpPr txBox="1"/>
          <p:nvPr/>
        </p:nvSpPr>
        <p:spPr>
          <a:xfrm>
            <a:off x="9676468" y="1959950"/>
            <a:ext cx="334537" cy="369332"/>
          </a:xfrm>
          <a:prstGeom prst="rect">
            <a:avLst/>
          </a:prstGeom>
          <a:noFill/>
        </p:spPr>
        <p:txBody>
          <a:bodyPr wrap="square" rtlCol="0">
            <a:spAutoFit/>
          </a:bodyPr>
          <a:lstStyle/>
          <a:p>
            <a:r>
              <a:rPr lang="en-US" dirty="0">
                <a:solidFill>
                  <a:srgbClr val="FF0000"/>
                </a:solidFill>
              </a:rPr>
              <a:t>1</a:t>
            </a:r>
            <a:endParaRPr lang="en-IN" dirty="0">
              <a:solidFill>
                <a:srgbClr val="FF0000"/>
              </a:solidFill>
            </a:endParaRPr>
          </a:p>
        </p:txBody>
      </p:sp>
    </p:spTree>
    <p:extLst>
      <p:ext uri="{BB962C8B-B14F-4D97-AF65-F5344CB8AC3E}">
        <p14:creationId xmlns:p14="http://schemas.microsoft.com/office/powerpoint/2010/main" val="800530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p:bldP spid="12" grpId="0"/>
      <p:bldP spid="13" grpId="0"/>
      <p:bldP spid="14"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1C3C13-ACDD-4A76-9C12-B20E2A7F7630}"/>
              </a:ext>
            </a:extLst>
          </p:cNvPr>
          <p:cNvSpPr>
            <a:spLocks noGrp="1"/>
          </p:cNvSpPr>
          <p:nvPr>
            <p:ph type="title"/>
          </p:nvPr>
        </p:nvSpPr>
        <p:spPr/>
        <p:txBody>
          <a:bodyPr>
            <a:normAutofit fontScale="90000"/>
          </a:bodyPr>
          <a:lstStyle/>
          <a:p>
            <a:endParaRPr lang="en-IN"/>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F4EEB1B-50A9-43D4-8405-08AB9D5010C8}"/>
                  </a:ext>
                </a:extLst>
              </p:cNvPr>
              <p:cNvSpPr>
                <a:spLocks noGrp="1"/>
              </p:cNvSpPr>
              <p:nvPr>
                <p:ph idx="1"/>
              </p:nvPr>
            </p:nvSpPr>
            <p:spPr>
              <a:xfrm>
                <a:off x="838200" y="1081087"/>
                <a:ext cx="10681010" cy="4906963"/>
              </a:xfrm>
            </p:spPr>
            <p:txBody>
              <a:bodyPr>
                <a:normAutofit/>
              </a:bodyPr>
              <a:lstStyle/>
              <a:p>
                <a:pPr marL="0" indent="0">
                  <a:buNone/>
                </a:pPr>
                <a14:m>
                  <m:oMathPara xmlns:m="http://schemas.openxmlformats.org/officeDocument/2006/math">
                    <m:oMathParaPr>
                      <m:jc m:val="left"/>
                    </m:oMathParaPr>
                    <m:oMath xmlns:m="http://schemas.openxmlformats.org/officeDocument/2006/math">
                      <m:func>
                        <m:funcPr>
                          <m:ctrlPr>
                            <a:rPr lang="en-US" i="1" smtClean="0">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lim</m:t>
                              </m:r>
                            </m:e>
                            <m:lim>
                              <m:r>
                                <a:rPr lang="en-US" b="0" i="1">
                                  <a:latin typeface="Cambria Math" panose="02040503050406030204" pitchFamily="18" charset="0"/>
                                </a:rPr>
                                <m:t>𝑛</m:t>
                              </m:r>
                              <m:r>
                                <a:rPr lang="en-US" b="0" i="1">
                                  <a:latin typeface="Cambria Math" panose="02040503050406030204" pitchFamily="18" charset="0"/>
                                </a:rPr>
                                <m:t> →∞</m:t>
                              </m:r>
                            </m:lim>
                          </m:limLow>
                        </m:fName>
                        <m:e>
                          <m:func>
                            <m:funcPr>
                              <m:ctrlPr>
                                <a:rPr lang="en-US" i="1">
                                  <a:latin typeface="Cambria Math" panose="02040503050406030204" pitchFamily="18" charset="0"/>
                                </a:rPr>
                              </m:ctrlPr>
                            </m:funcPr>
                            <m:fName>
                              <m:r>
                                <m:rPr>
                                  <m:sty m:val="p"/>
                                </m:rPr>
                                <a:rPr lang="en-US">
                                  <a:latin typeface="Cambria Math" panose="02040503050406030204" pitchFamily="18" charset="0"/>
                                </a:rPr>
                                <m:t>Pr</m:t>
                              </m:r>
                            </m:fName>
                            <m:e>
                              <m:r>
                                <a:rPr lang="en-US" i="1">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deg</m:t>
                                  </m:r>
                                </m:fName>
                                <m:e>
                                  <m:d>
                                    <m:dPr>
                                      <m:ctrlPr>
                                        <a:rPr lang="en-US" i="1">
                                          <a:latin typeface="Cambria Math" panose="02040503050406030204" pitchFamily="18" charset="0"/>
                                        </a:rPr>
                                      </m:ctrlPr>
                                    </m:dPr>
                                    <m:e>
                                      <m:r>
                                        <a:rPr lang="en-US" i="1">
                                          <a:latin typeface="Cambria Math" panose="02040503050406030204" pitchFamily="18" charset="0"/>
                                        </a:rPr>
                                        <m:t>𝑣</m:t>
                                      </m:r>
                                    </m:e>
                                  </m:d>
                                </m:e>
                              </m:func>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m:t>
                              </m:r>
                            </m:e>
                          </m:func>
                        </m:e>
                      </m:func>
                      <m:r>
                        <a:rPr lang="en-US" i="1">
                          <a:latin typeface="Cambria Math" panose="02040503050406030204" pitchFamily="18" charset="0"/>
                        </a:rPr>
                        <m:t>=</m:t>
                      </m:r>
                      <m:f>
                        <m:fPr>
                          <m:ctrlPr>
                            <a:rPr lang="en-US" i="1">
                              <a:latin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rPr>
                                <m:t>𝑑</m:t>
                              </m:r>
                            </m:e>
                            <m:sup>
                              <m:r>
                                <a:rPr lang="en-US" i="1">
                                  <a:latin typeface="Cambria Math" panose="02040503050406030204" pitchFamily="18" charset="0"/>
                                </a:rPr>
                                <m:t>𝑘</m:t>
                              </m:r>
                            </m:sup>
                          </m:sSup>
                        </m:num>
                        <m:den>
                          <m:r>
                            <a:rPr lang="en-US" i="1">
                              <a:latin typeface="Cambria Math" panose="02040503050406030204" pitchFamily="18" charset="0"/>
                            </a:rPr>
                            <m:t>𝑘</m:t>
                          </m:r>
                          <m:r>
                            <a:rPr lang="en-US" i="1">
                              <a:latin typeface="Cambria Math" panose="02040503050406030204" pitchFamily="18" charset="0"/>
                            </a:rPr>
                            <m:t>!</m:t>
                          </m:r>
                        </m:den>
                      </m:f>
                      <m:limLow>
                        <m:limLowPr>
                          <m:ctrlPr>
                            <a:rPr lang="en-US" i="1">
                              <a:latin typeface="Cambria Math" panose="02040503050406030204" pitchFamily="18" charset="0"/>
                            </a:rPr>
                          </m:ctrlPr>
                        </m:limLowPr>
                        <m:e>
                          <m:r>
                            <m:rPr>
                              <m:sty m:val="p"/>
                            </m:rPr>
                            <a:rPr lang="en-US">
                              <a:latin typeface="Cambria Math" panose="02040503050406030204" pitchFamily="18" charset="0"/>
                            </a:rPr>
                            <m:t>lim</m:t>
                          </m:r>
                        </m:e>
                        <m:lim>
                          <m:r>
                            <a:rPr lang="en-US" b="0" i="1">
                              <a:latin typeface="Cambria Math" panose="02040503050406030204" pitchFamily="18" charset="0"/>
                            </a:rPr>
                            <m:t>𝑛</m:t>
                          </m:r>
                          <m:r>
                            <a:rPr lang="en-US" b="0" i="1">
                              <a:latin typeface="Cambria Math" panose="02040503050406030204" pitchFamily="18" charset="0"/>
                            </a:rPr>
                            <m:t> →∞</m:t>
                          </m:r>
                        </m:lim>
                      </m:limLow>
                      <m:sSup>
                        <m:sSupPr>
                          <m:ctrlPr>
                            <a:rPr lang="en-US" i="1" dirty="0">
                              <a:latin typeface="Cambria Math" panose="02040503050406030204" pitchFamily="18" charset="0"/>
                            </a:rPr>
                          </m:ctrlPr>
                        </m:sSupPr>
                        <m:e>
                          <m:d>
                            <m:dPr>
                              <m:ctrlPr>
                                <a:rPr lang="en-US" i="1" dirty="0">
                                  <a:latin typeface="Cambria Math" panose="02040503050406030204" pitchFamily="18" charset="0"/>
                                </a:rPr>
                              </m:ctrlPr>
                            </m:dPr>
                            <m:e>
                              <m:r>
                                <a:rPr lang="en-US" i="1" dirty="0">
                                  <a:latin typeface="Cambria Math" panose="02040503050406030204" pitchFamily="18" charset="0"/>
                                </a:rPr>
                                <m:t>1+</m:t>
                              </m:r>
                              <m:f>
                                <m:fPr>
                                  <m:ctrlPr>
                                    <a:rPr lang="en-US" i="1">
                                      <a:latin typeface="Cambria Math" panose="02040503050406030204" pitchFamily="18" charset="0"/>
                                    </a:rPr>
                                  </m:ctrlPr>
                                </m:fPr>
                                <m:num>
                                  <m:r>
                                    <a:rPr lang="en-US" i="1">
                                      <a:latin typeface="Cambria Math" panose="02040503050406030204" pitchFamily="18" charset="0"/>
                                    </a:rPr>
                                    <m:t>𝒕</m:t>
                                  </m:r>
                                </m:num>
                                <m:den>
                                  <m:r>
                                    <a:rPr lang="en-US" i="1">
                                      <a:latin typeface="Cambria Math" panose="02040503050406030204" pitchFamily="18" charset="0"/>
                                    </a:rPr>
                                    <m:t>𝑛</m:t>
                                  </m:r>
                                </m:den>
                              </m:f>
                            </m:e>
                          </m:d>
                        </m:e>
                        <m:sup>
                          <m:r>
                            <a:rPr lang="en-US" i="1" dirty="0">
                              <a:latin typeface="Cambria Math" panose="02040503050406030204" pitchFamily="18" charset="0"/>
                            </a:rPr>
                            <m:t>𝑛</m:t>
                          </m:r>
                        </m:sup>
                      </m:sSup>
                    </m:oMath>
                  </m:oMathPara>
                </a14:m>
                <a:endParaRPr lang="en-US" i="1" dirty="0">
                  <a:latin typeface="Cambria Math" panose="02040503050406030204" pitchFamily="18" charset="0"/>
                </a:endParaRPr>
              </a:p>
              <a:p>
                <a:pPr marL="0" indent="0">
                  <a:buNone/>
                </a:pPr>
                <a:r>
                  <a:rPr lang="en-US" i="1" dirty="0">
                    <a:latin typeface="Cambria Math" panose="02040503050406030204" pitchFamily="18" charset="0"/>
                  </a:rPr>
                  <a:t>  </a:t>
                </a:r>
              </a:p>
              <a:p>
                <a:pPr marL="0" indent="0">
                  <a:buNone/>
                </a:pPr>
                <a:r>
                  <a:rPr lang="en-US" dirty="0"/>
                  <a:t>Using Binomial expansion</a:t>
                </a:r>
              </a:p>
              <a:p>
                <a:pPr marL="0" indent="0">
                  <a:buNone/>
                </a:pPr>
                <a:endParaRPr lang="en-US" dirty="0"/>
              </a:p>
              <a:p>
                <a:pPr marL="0" indent="0">
                  <a:buNone/>
                </a:pPr>
                <a14:m>
                  <m:oMathPara xmlns:m="http://schemas.openxmlformats.org/officeDocument/2006/math">
                    <m:oMathParaPr>
                      <m:jc m:val="left"/>
                    </m:oMathParaPr>
                    <m:oMath xmlns:m="http://schemas.openxmlformats.org/officeDocument/2006/math">
                      <m:func>
                        <m:funcPr>
                          <m:ctrlPr>
                            <a:rPr lang="en-US" sz="2400" i="1">
                              <a:latin typeface="Cambria Math" panose="02040503050406030204" pitchFamily="18" charset="0"/>
                            </a:rPr>
                          </m:ctrlPr>
                        </m:funcPr>
                        <m:fName>
                          <m:limLow>
                            <m:limLowPr>
                              <m:ctrlPr>
                                <a:rPr lang="en-US" sz="2400" i="1">
                                  <a:latin typeface="Cambria Math" panose="02040503050406030204" pitchFamily="18" charset="0"/>
                                </a:rPr>
                              </m:ctrlPr>
                            </m:limLowPr>
                            <m:e>
                              <m:r>
                                <m:rPr>
                                  <m:sty m:val="p"/>
                                </m:rPr>
                                <a:rPr lang="en-US" sz="2400">
                                  <a:latin typeface="Cambria Math" panose="02040503050406030204" pitchFamily="18" charset="0"/>
                                </a:rPr>
                                <m:t>lim</m:t>
                              </m:r>
                            </m:e>
                            <m:lim>
                              <m:r>
                                <a:rPr lang="en-US" sz="2400" b="0" i="1">
                                  <a:latin typeface="Cambria Math" panose="02040503050406030204" pitchFamily="18" charset="0"/>
                                </a:rPr>
                                <m:t>𝑛</m:t>
                              </m:r>
                              <m:r>
                                <a:rPr lang="en-US" sz="2400" b="0" i="1">
                                  <a:latin typeface="Cambria Math" panose="02040503050406030204" pitchFamily="18" charset="0"/>
                                </a:rPr>
                                <m:t> →∞</m:t>
                              </m:r>
                            </m:lim>
                          </m:limLow>
                        </m:fName>
                        <m:e>
                          <m:func>
                            <m:funcPr>
                              <m:ctrlPr>
                                <a:rPr lang="en-US" sz="2400" i="1">
                                  <a:latin typeface="Cambria Math" panose="02040503050406030204" pitchFamily="18" charset="0"/>
                                </a:rPr>
                              </m:ctrlPr>
                            </m:funcPr>
                            <m:fName>
                              <m:r>
                                <m:rPr>
                                  <m:sty m:val="p"/>
                                </m:rPr>
                                <a:rPr lang="en-US" sz="2400">
                                  <a:latin typeface="Cambria Math" panose="02040503050406030204" pitchFamily="18" charset="0"/>
                                </a:rPr>
                                <m:t>Pr</m:t>
                              </m:r>
                            </m:fName>
                            <m:e>
                              <m:r>
                                <a:rPr lang="en-US" sz="2400" i="1">
                                  <a:latin typeface="Cambria Math" panose="02040503050406030204" pitchFamily="18" charset="0"/>
                                </a:rPr>
                                <m:t>[</m:t>
                              </m:r>
                              <m:func>
                                <m:funcPr>
                                  <m:ctrlPr>
                                    <a:rPr lang="en-US" sz="2400" i="1">
                                      <a:latin typeface="Cambria Math" panose="02040503050406030204" pitchFamily="18" charset="0"/>
                                    </a:rPr>
                                  </m:ctrlPr>
                                </m:funcPr>
                                <m:fName>
                                  <m:r>
                                    <m:rPr>
                                      <m:sty m:val="p"/>
                                    </m:rPr>
                                    <a:rPr lang="en-US" sz="2400">
                                      <a:latin typeface="Cambria Math" panose="02040503050406030204" pitchFamily="18" charset="0"/>
                                    </a:rPr>
                                    <m:t>deg</m:t>
                                  </m:r>
                                </m:fName>
                                <m:e>
                                  <m:d>
                                    <m:dPr>
                                      <m:ctrlPr>
                                        <a:rPr lang="en-US" sz="2400" i="1">
                                          <a:latin typeface="Cambria Math" panose="02040503050406030204" pitchFamily="18" charset="0"/>
                                        </a:rPr>
                                      </m:ctrlPr>
                                    </m:dPr>
                                    <m:e>
                                      <m:r>
                                        <a:rPr lang="en-US" sz="2400" i="1">
                                          <a:latin typeface="Cambria Math" panose="02040503050406030204" pitchFamily="18" charset="0"/>
                                        </a:rPr>
                                        <m:t>𝑣</m:t>
                                      </m:r>
                                    </m:e>
                                  </m:d>
                                </m:e>
                              </m:func>
                              <m:r>
                                <a:rPr lang="en-US" sz="2400" i="1">
                                  <a:latin typeface="Cambria Math" panose="02040503050406030204" pitchFamily="18" charset="0"/>
                                </a:rPr>
                                <m:t>=</m:t>
                              </m:r>
                              <m:r>
                                <a:rPr lang="en-US" sz="2400" i="1">
                                  <a:latin typeface="Cambria Math" panose="02040503050406030204" pitchFamily="18" charset="0"/>
                                </a:rPr>
                                <m:t>𝑘</m:t>
                              </m:r>
                              <m:r>
                                <a:rPr lang="en-US" sz="2400" i="1">
                                  <a:latin typeface="Cambria Math" panose="02040503050406030204" pitchFamily="18" charset="0"/>
                                </a:rPr>
                                <m:t>]</m:t>
                              </m:r>
                            </m:e>
                          </m:func>
                        </m:e>
                      </m:func>
                      <m:r>
                        <a:rPr lang="en-US" sz="2400" i="1">
                          <a:latin typeface="Cambria Math" panose="02040503050406030204" pitchFamily="18" charset="0"/>
                        </a:rPr>
                        <m:t>=</m:t>
                      </m:r>
                      <m:f>
                        <m:fPr>
                          <m:ctrlPr>
                            <a:rPr lang="en-US" sz="2400" i="1">
                              <a:latin typeface="Cambria Math" panose="02040503050406030204" pitchFamily="18" charset="0"/>
                            </a:rPr>
                          </m:ctrlPr>
                        </m:fPr>
                        <m:num>
                          <m:sSup>
                            <m:sSupPr>
                              <m:ctrlPr>
                                <a:rPr lang="en-US" sz="2400" i="1">
                                  <a:latin typeface="Cambria Math" panose="02040503050406030204" pitchFamily="18" charset="0"/>
                                </a:rPr>
                              </m:ctrlPr>
                            </m:sSupPr>
                            <m:e>
                              <m:r>
                                <a:rPr lang="en-US" sz="2400" i="1">
                                  <a:latin typeface="Cambria Math" panose="02040503050406030204" pitchFamily="18" charset="0"/>
                                </a:rPr>
                                <m:t>𝑑</m:t>
                              </m:r>
                            </m:e>
                            <m:sup>
                              <m:r>
                                <a:rPr lang="en-US" sz="2400" i="1">
                                  <a:latin typeface="Cambria Math" panose="02040503050406030204" pitchFamily="18" charset="0"/>
                                </a:rPr>
                                <m:t>𝑘</m:t>
                              </m:r>
                            </m:sup>
                          </m:sSup>
                        </m:num>
                        <m:den>
                          <m:r>
                            <a:rPr lang="en-US" sz="2400" i="1">
                              <a:latin typeface="Cambria Math" panose="02040503050406030204" pitchFamily="18" charset="0"/>
                            </a:rPr>
                            <m:t>𝑘</m:t>
                          </m:r>
                          <m:r>
                            <a:rPr lang="en-US" sz="2400" i="1">
                              <a:latin typeface="Cambria Math" panose="02040503050406030204" pitchFamily="18" charset="0"/>
                            </a:rPr>
                            <m:t>!</m:t>
                          </m:r>
                        </m:den>
                      </m:f>
                      <m:limLow>
                        <m:limLowPr>
                          <m:ctrlPr>
                            <a:rPr lang="en-US" sz="2400" i="1">
                              <a:latin typeface="Cambria Math" panose="02040503050406030204" pitchFamily="18" charset="0"/>
                            </a:rPr>
                          </m:ctrlPr>
                        </m:limLowPr>
                        <m:e>
                          <m:r>
                            <m:rPr>
                              <m:sty m:val="p"/>
                            </m:rPr>
                            <a:rPr lang="en-US" sz="2400">
                              <a:latin typeface="Cambria Math" panose="02040503050406030204" pitchFamily="18" charset="0"/>
                            </a:rPr>
                            <m:t>lim</m:t>
                          </m:r>
                        </m:e>
                        <m:lim>
                          <m:r>
                            <a:rPr lang="en-US" sz="2400" b="0" i="1">
                              <a:latin typeface="Cambria Math" panose="02040503050406030204" pitchFamily="18" charset="0"/>
                            </a:rPr>
                            <m:t>𝑛</m:t>
                          </m:r>
                          <m:r>
                            <a:rPr lang="en-US" sz="2400" b="0" i="1">
                              <a:latin typeface="Cambria Math" panose="02040503050406030204" pitchFamily="18" charset="0"/>
                            </a:rPr>
                            <m:t> →∞</m:t>
                          </m:r>
                        </m:lim>
                      </m:limLow>
                      <m:d>
                        <m:dPr>
                          <m:ctrlPr>
                            <a:rPr lang="en-US" sz="2400" b="0" i="1" smtClean="0">
                              <a:latin typeface="Cambria Math" panose="02040503050406030204" pitchFamily="18" charset="0"/>
                            </a:rPr>
                          </m:ctrlPr>
                        </m:dPr>
                        <m:e>
                          <m:f>
                            <m:fPr>
                              <m:type m:val="noBar"/>
                              <m:ctrlPr>
                                <a:rPr lang="en-US" sz="2400" b="0" i="1" smtClean="0">
                                  <a:latin typeface="Cambria Math" panose="02040503050406030204" pitchFamily="18" charset="0"/>
                                </a:rPr>
                              </m:ctrlPr>
                            </m:fPr>
                            <m:num>
                              <m:r>
                                <a:rPr lang="en-US" sz="2400" b="0" i="1" smtClean="0">
                                  <a:latin typeface="Cambria Math" panose="02040503050406030204" pitchFamily="18" charset="0"/>
                                </a:rPr>
                                <m:t>𝑛</m:t>
                              </m:r>
                            </m:num>
                            <m:den>
                              <m:r>
                                <a:rPr lang="en-US" sz="2400" b="0" i="1" smtClean="0">
                                  <a:latin typeface="Cambria Math" panose="02040503050406030204" pitchFamily="18" charset="0"/>
                                </a:rPr>
                                <m:t>0</m:t>
                              </m:r>
                            </m:den>
                          </m:f>
                        </m:e>
                      </m:d>
                      <m:sSup>
                        <m:sSupPr>
                          <m:ctrlPr>
                            <a:rPr lang="en-US" sz="2400" b="0" i="1" smtClean="0">
                              <a:latin typeface="Cambria Math" panose="02040503050406030204" pitchFamily="18" charset="0"/>
                            </a:rPr>
                          </m:ctrlPr>
                        </m:sSupPr>
                        <m:e>
                          <m:d>
                            <m:dPr>
                              <m:ctrlPr>
                                <a:rPr lang="en-US" sz="2400" b="0" i="1" smtClean="0">
                                  <a:latin typeface="Cambria Math" panose="02040503050406030204" pitchFamily="18" charset="0"/>
                                </a:rPr>
                              </m:ctrlPr>
                            </m:dPr>
                            <m:e>
                              <m:f>
                                <m:fPr>
                                  <m:ctrlPr>
                                    <a:rPr lang="en-US" sz="2400" i="1">
                                      <a:latin typeface="Cambria Math" panose="02040503050406030204" pitchFamily="18" charset="0"/>
                                    </a:rPr>
                                  </m:ctrlPr>
                                </m:fPr>
                                <m:num>
                                  <m:r>
                                    <a:rPr lang="en-US" sz="2400" i="1">
                                      <a:latin typeface="Cambria Math" panose="02040503050406030204" pitchFamily="18" charset="0"/>
                                    </a:rPr>
                                    <m:t>𝒕</m:t>
                                  </m:r>
                                </m:num>
                                <m:den>
                                  <m:r>
                                    <a:rPr lang="en-US" sz="2400" i="1">
                                      <a:latin typeface="Cambria Math" panose="02040503050406030204" pitchFamily="18" charset="0"/>
                                    </a:rPr>
                                    <m:t>𝑛</m:t>
                                  </m:r>
                                </m:den>
                              </m:f>
                            </m:e>
                          </m:d>
                        </m:e>
                        <m:sup>
                          <m:r>
                            <a:rPr lang="en-US" sz="2400" b="0" i="1" smtClean="0">
                              <a:latin typeface="Cambria Math" panose="02040503050406030204" pitchFamily="18" charset="0"/>
                            </a:rPr>
                            <m:t>0</m:t>
                          </m:r>
                        </m:sup>
                      </m:sSup>
                      <m:r>
                        <a:rPr lang="en-US" sz="2400" b="0" i="1" smtClean="0">
                          <a:latin typeface="Cambria Math" panose="02040503050406030204" pitchFamily="18" charset="0"/>
                        </a:rPr>
                        <m:t>+</m:t>
                      </m:r>
                      <m:d>
                        <m:dPr>
                          <m:ctrlPr>
                            <a:rPr lang="en-US" sz="2400" b="0" i="1">
                              <a:latin typeface="Cambria Math" panose="02040503050406030204" pitchFamily="18" charset="0"/>
                            </a:rPr>
                          </m:ctrlPr>
                        </m:dPr>
                        <m:e>
                          <m:f>
                            <m:fPr>
                              <m:type m:val="noBar"/>
                              <m:ctrlPr>
                                <a:rPr lang="en-US" sz="2400" b="0" i="1">
                                  <a:latin typeface="Cambria Math" panose="02040503050406030204" pitchFamily="18" charset="0"/>
                                </a:rPr>
                              </m:ctrlPr>
                            </m:fPr>
                            <m:num>
                              <m:r>
                                <a:rPr lang="en-US" sz="2400" b="0" i="1">
                                  <a:latin typeface="Cambria Math" panose="02040503050406030204" pitchFamily="18" charset="0"/>
                                </a:rPr>
                                <m:t>𝑛</m:t>
                              </m:r>
                            </m:num>
                            <m:den>
                              <m:r>
                                <a:rPr lang="en-US" sz="2400" b="0" i="1" smtClean="0">
                                  <a:latin typeface="Cambria Math" panose="02040503050406030204" pitchFamily="18" charset="0"/>
                                </a:rPr>
                                <m:t>1</m:t>
                              </m:r>
                            </m:den>
                          </m:f>
                        </m:e>
                      </m:d>
                      <m:sSup>
                        <m:sSupPr>
                          <m:ctrlPr>
                            <a:rPr lang="en-US" sz="2400" b="0" i="1">
                              <a:latin typeface="Cambria Math" panose="02040503050406030204" pitchFamily="18" charset="0"/>
                            </a:rPr>
                          </m:ctrlPr>
                        </m:sSupPr>
                        <m:e>
                          <m:d>
                            <m:dPr>
                              <m:ctrlPr>
                                <a:rPr lang="en-US" sz="2400" b="0" i="1">
                                  <a:latin typeface="Cambria Math" panose="02040503050406030204" pitchFamily="18" charset="0"/>
                                </a:rPr>
                              </m:ctrlPr>
                            </m:dPr>
                            <m:e>
                              <m:f>
                                <m:fPr>
                                  <m:ctrlPr>
                                    <a:rPr lang="en-US" sz="2400" i="1">
                                      <a:latin typeface="Cambria Math" panose="02040503050406030204" pitchFamily="18" charset="0"/>
                                    </a:rPr>
                                  </m:ctrlPr>
                                </m:fPr>
                                <m:num>
                                  <m:r>
                                    <a:rPr lang="en-US" sz="2400" i="1">
                                      <a:latin typeface="Cambria Math" panose="02040503050406030204" pitchFamily="18" charset="0"/>
                                    </a:rPr>
                                    <m:t>𝒕</m:t>
                                  </m:r>
                                </m:num>
                                <m:den>
                                  <m:r>
                                    <a:rPr lang="en-US" sz="2400" i="1">
                                      <a:latin typeface="Cambria Math" panose="02040503050406030204" pitchFamily="18" charset="0"/>
                                    </a:rPr>
                                    <m:t>𝑛</m:t>
                                  </m:r>
                                </m:den>
                              </m:f>
                            </m:e>
                          </m:d>
                        </m:e>
                        <m:sup>
                          <m:r>
                            <a:rPr lang="en-US" sz="2400" b="0" i="1" smtClean="0">
                              <a:latin typeface="Cambria Math" panose="02040503050406030204" pitchFamily="18" charset="0"/>
                            </a:rPr>
                            <m:t>1</m:t>
                          </m:r>
                        </m:sup>
                      </m:sSup>
                      <m:r>
                        <a:rPr lang="en-US" sz="2400" b="0" i="1" smtClean="0">
                          <a:latin typeface="Cambria Math" panose="02040503050406030204" pitchFamily="18" charset="0"/>
                        </a:rPr>
                        <m:t>+…+</m:t>
                      </m:r>
                      <m:d>
                        <m:dPr>
                          <m:ctrlPr>
                            <a:rPr lang="en-US" sz="2400" b="0" i="1">
                              <a:latin typeface="Cambria Math" panose="02040503050406030204" pitchFamily="18" charset="0"/>
                            </a:rPr>
                          </m:ctrlPr>
                        </m:dPr>
                        <m:e>
                          <m:f>
                            <m:fPr>
                              <m:type m:val="noBar"/>
                              <m:ctrlPr>
                                <a:rPr lang="en-US" sz="2400" b="0" i="1">
                                  <a:latin typeface="Cambria Math" panose="02040503050406030204" pitchFamily="18" charset="0"/>
                                </a:rPr>
                              </m:ctrlPr>
                            </m:fPr>
                            <m:num>
                              <m:r>
                                <a:rPr lang="en-US" sz="2400" b="0" i="1">
                                  <a:latin typeface="Cambria Math" panose="02040503050406030204" pitchFamily="18" charset="0"/>
                                </a:rPr>
                                <m:t>𝑛</m:t>
                              </m:r>
                            </m:num>
                            <m:den>
                              <m:r>
                                <a:rPr lang="en-US" sz="2400" b="0" i="1" smtClean="0">
                                  <a:latin typeface="Cambria Math" panose="02040503050406030204" pitchFamily="18" charset="0"/>
                                </a:rPr>
                                <m:t>𝑛</m:t>
                              </m:r>
                            </m:den>
                          </m:f>
                        </m:e>
                      </m:d>
                      <m:sSup>
                        <m:sSupPr>
                          <m:ctrlPr>
                            <a:rPr lang="en-US" sz="2400" b="0" i="1">
                              <a:latin typeface="Cambria Math" panose="02040503050406030204" pitchFamily="18" charset="0"/>
                            </a:rPr>
                          </m:ctrlPr>
                        </m:sSupPr>
                        <m:e>
                          <m:d>
                            <m:dPr>
                              <m:ctrlPr>
                                <a:rPr lang="en-US" sz="2400" b="0" i="1">
                                  <a:latin typeface="Cambria Math" panose="02040503050406030204" pitchFamily="18" charset="0"/>
                                </a:rPr>
                              </m:ctrlPr>
                            </m:dPr>
                            <m:e>
                              <m:f>
                                <m:fPr>
                                  <m:ctrlPr>
                                    <a:rPr lang="en-US" sz="2400" i="1">
                                      <a:latin typeface="Cambria Math" panose="02040503050406030204" pitchFamily="18" charset="0"/>
                                    </a:rPr>
                                  </m:ctrlPr>
                                </m:fPr>
                                <m:num>
                                  <m:r>
                                    <a:rPr lang="en-US" sz="2400" i="1">
                                      <a:latin typeface="Cambria Math" panose="02040503050406030204" pitchFamily="18" charset="0"/>
                                    </a:rPr>
                                    <m:t>𝒕</m:t>
                                  </m:r>
                                </m:num>
                                <m:den>
                                  <m:r>
                                    <a:rPr lang="en-US" sz="2400" i="1">
                                      <a:latin typeface="Cambria Math" panose="02040503050406030204" pitchFamily="18" charset="0"/>
                                    </a:rPr>
                                    <m:t>𝑛</m:t>
                                  </m:r>
                                </m:den>
                              </m:f>
                            </m:e>
                          </m:d>
                        </m:e>
                        <m:sup>
                          <m:r>
                            <a:rPr lang="en-US" sz="2400" b="0" i="1" smtClean="0">
                              <a:latin typeface="Cambria Math" panose="02040503050406030204" pitchFamily="18" charset="0"/>
                            </a:rPr>
                            <m:t>𝑛</m:t>
                          </m:r>
                        </m:sup>
                      </m:sSup>
                    </m:oMath>
                  </m:oMathPara>
                </a14:m>
                <a:endParaRPr lang="en-IN" sz="2400" dirty="0"/>
              </a:p>
              <a:p>
                <a:pPr marL="0" indent="0">
                  <a:buNone/>
                </a:pPr>
                <a:endParaRPr lang="en-US" sz="2400" dirty="0"/>
              </a:p>
              <a:p>
                <a:pPr marL="0" indent="0">
                  <a:buNone/>
                </a:pPr>
                <a14:m>
                  <m:oMathPara xmlns:m="http://schemas.openxmlformats.org/officeDocument/2006/math">
                    <m:oMathParaPr>
                      <m:jc m:val="left"/>
                    </m:oMathParaPr>
                    <m:oMath xmlns:m="http://schemas.openxmlformats.org/officeDocument/2006/math">
                      <m:func>
                        <m:funcPr>
                          <m:ctrlPr>
                            <a:rPr lang="en-US" sz="2200" i="1">
                              <a:latin typeface="Cambria Math" panose="02040503050406030204" pitchFamily="18" charset="0"/>
                            </a:rPr>
                          </m:ctrlPr>
                        </m:funcPr>
                        <m:fName>
                          <m:limLow>
                            <m:limLowPr>
                              <m:ctrlPr>
                                <a:rPr lang="en-US" sz="2200" i="1">
                                  <a:latin typeface="Cambria Math" panose="02040503050406030204" pitchFamily="18" charset="0"/>
                                </a:rPr>
                              </m:ctrlPr>
                            </m:limLowPr>
                            <m:e>
                              <m:r>
                                <m:rPr>
                                  <m:sty m:val="p"/>
                                </m:rPr>
                                <a:rPr lang="en-US" sz="2200">
                                  <a:latin typeface="Cambria Math" panose="02040503050406030204" pitchFamily="18" charset="0"/>
                                </a:rPr>
                                <m:t>lim</m:t>
                              </m:r>
                            </m:e>
                            <m:lim>
                              <m:r>
                                <a:rPr lang="en-US" sz="2200" b="0" i="1">
                                  <a:latin typeface="Cambria Math" panose="02040503050406030204" pitchFamily="18" charset="0"/>
                                </a:rPr>
                                <m:t>𝑛</m:t>
                              </m:r>
                              <m:r>
                                <a:rPr lang="en-US" sz="2200" b="0" i="1">
                                  <a:latin typeface="Cambria Math" panose="02040503050406030204" pitchFamily="18" charset="0"/>
                                </a:rPr>
                                <m:t> →∞</m:t>
                              </m:r>
                            </m:lim>
                          </m:limLow>
                        </m:fName>
                        <m:e>
                          <m:func>
                            <m:funcPr>
                              <m:ctrlPr>
                                <a:rPr lang="en-US" sz="2200" i="1">
                                  <a:latin typeface="Cambria Math" panose="02040503050406030204" pitchFamily="18" charset="0"/>
                                </a:rPr>
                              </m:ctrlPr>
                            </m:funcPr>
                            <m:fName>
                              <m:r>
                                <m:rPr>
                                  <m:sty m:val="p"/>
                                </m:rPr>
                                <a:rPr lang="en-US" sz="2200">
                                  <a:latin typeface="Cambria Math" panose="02040503050406030204" pitchFamily="18" charset="0"/>
                                </a:rPr>
                                <m:t>Pr</m:t>
                              </m:r>
                            </m:fName>
                            <m:e>
                              <m:r>
                                <a:rPr lang="en-US" sz="2200" i="1">
                                  <a:latin typeface="Cambria Math" panose="02040503050406030204" pitchFamily="18" charset="0"/>
                                </a:rPr>
                                <m:t>[</m:t>
                              </m:r>
                              <m:func>
                                <m:funcPr>
                                  <m:ctrlPr>
                                    <a:rPr lang="en-US" sz="2200" i="1">
                                      <a:latin typeface="Cambria Math" panose="02040503050406030204" pitchFamily="18" charset="0"/>
                                    </a:rPr>
                                  </m:ctrlPr>
                                </m:funcPr>
                                <m:fName>
                                  <m:r>
                                    <m:rPr>
                                      <m:sty m:val="p"/>
                                    </m:rPr>
                                    <a:rPr lang="en-US" sz="2200">
                                      <a:latin typeface="Cambria Math" panose="02040503050406030204" pitchFamily="18" charset="0"/>
                                    </a:rPr>
                                    <m:t>deg</m:t>
                                  </m:r>
                                </m:fName>
                                <m:e>
                                  <m:d>
                                    <m:dPr>
                                      <m:ctrlPr>
                                        <a:rPr lang="en-US" sz="2200" i="1">
                                          <a:latin typeface="Cambria Math" panose="02040503050406030204" pitchFamily="18" charset="0"/>
                                        </a:rPr>
                                      </m:ctrlPr>
                                    </m:dPr>
                                    <m:e>
                                      <m:r>
                                        <a:rPr lang="en-US" sz="2200" i="1">
                                          <a:latin typeface="Cambria Math" panose="02040503050406030204" pitchFamily="18" charset="0"/>
                                        </a:rPr>
                                        <m:t>𝑣</m:t>
                                      </m:r>
                                    </m:e>
                                  </m:d>
                                </m:e>
                              </m:func>
                              <m:r>
                                <a:rPr lang="en-US" sz="2200" i="1">
                                  <a:latin typeface="Cambria Math" panose="02040503050406030204" pitchFamily="18" charset="0"/>
                                </a:rPr>
                                <m:t>=</m:t>
                              </m:r>
                              <m:r>
                                <a:rPr lang="en-US" sz="2200" i="1">
                                  <a:latin typeface="Cambria Math" panose="02040503050406030204" pitchFamily="18" charset="0"/>
                                </a:rPr>
                                <m:t>𝑘</m:t>
                              </m:r>
                              <m:r>
                                <a:rPr lang="en-US" sz="2200" i="1">
                                  <a:latin typeface="Cambria Math" panose="02040503050406030204" pitchFamily="18" charset="0"/>
                                </a:rPr>
                                <m:t>]</m:t>
                              </m:r>
                            </m:e>
                          </m:func>
                        </m:e>
                      </m:func>
                      <m:r>
                        <a:rPr lang="en-US" sz="2200" i="1">
                          <a:latin typeface="Cambria Math" panose="02040503050406030204" pitchFamily="18" charset="0"/>
                        </a:rPr>
                        <m:t>=</m:t>
                      </m:r>
                      <m:f>
                        <m:fPr>
                          <m:ctrlPr>
                            <a:rPr lang="en-US" sz="2200" i="1">
                              <a:latin typeface="Cambria Math" panose="02040503050406030204" pitchFamily="18" charset="0"/>
                            </a:rPr>
                          </m:ctrlPr>
                        </m:fPr>
                        <m:num>
                          <m:sSup>
                            <m:sSupPr>
                              <m:ctrlPr>
                                <a:rPr lang="en-US" sz="2200" i="1">
                                  <a:latin typeface="Cambria Math" panose="02040503050406030204" pitchFamily="18" charset="0"/>
                                </a:rPr>
                              </m:ctrlPr>
                            </m:sSupPr>
                            <m:e>
                              <m:r>
                                <a:rPr lang="en-US" sz="2200" i="1">
                                  <a:latin typeface="Cambria Math" panose="02040503050406030204" pitchFamily="18" charset="0"/>
                                </a:rPr>
                                <m:t>𝑑</m:t>
                              </m:r>
                            </m:e>
                            <m:sup>
                              <m:r>
                                <a:rPr lang="en-US" sz="2200" i="1">
                                  <a:latin typeface="Cambria Math" panose="02040503050406030204" pitchFamily="18" charset="0"/>
                                </a:rPr>
                                <m:t>𝑘</m:t>
                              </m:r>
                            </m:sup>
                          </m:sSup>
                        </m:num>
                        <m:den>
                          <m:r>
                            <a:rPr lang="en-US" sz="2200" i="1">
                              <a:latin typeface="Cambria Math" panose="02040503050406030204" pitchFamily="18" charset="0"/>
                            </a:rPr>
                            <m:t>𝑘</m:t>
                          </m:r>
                          <m:r>
                            <a:rPr lang="en-US" sz="2200" i="1">
                              <a:latin typeface="Cambria Math" panose="02040503050406030204" pitchFamily="18" charset="0"/>
                            </a:rPr>
                            <m:t>!</m:t>
                          </m:r>
                        </m:den>
                      </m:f>
                      <m:limLow>
                        <m:limLowPr>
                          <m:ctrlPr>
                            <a:rPr lang="en-US" sz="2200" i="1">
                              <a:latin typeface="Cambria Math" panose="02040503050406030204" pitchFamily="18" charset="0"/>
                            </a:rPr>
                          </m:ctrlPr>
                        </m:limLowPr>
                        <m:e>
                          <m:r>
                            <m:rPr>
                              <m:sty m:val="p"/>
                            </m:rPr>
                            <a:rPr lang="en-US" sz="2200">
                              <a:latin typeface="Cambria Math" panose="02040503050406030204" pitchFamily="18" charset="0"/>
                            </a:rPr>
                            <m:t>lim</m:t>
                          </m:r>
                        </m:e>
                        <m:lim>
                          <m:r>
                            <a:rPr lang="en-US" sz="2200" b="0" i="1">
                              <a:latin typeface="Cambria Math" panose="02040503050406030204" pitchFamily="18" charset="0"/>
                            </a:rPr>
                            <m:t>𝑛</m:t>
                          </m:r>
                          <m:r>
                            <a:rPr lang="en-US" sz="2200" b="0" i="1">
                              <a:latin typeface="Cambria Math" panose="02040503050406030204" pitchFamily="18" charset="0"/>
                            </a:rPr>
                            <m:t> →∞</m:t>
                          </m:r>
                        </m:lim>
                      </m:limLow>
                      <m:r>
                        <a:rPr lang="en-US" sz="2200" b="0" i="1" smtClean="0">
                          <a:latin typeface="Cambria Math" panose="02040503050406030204" pitchFamily="18" charset="0"/>
                        </a:rPr>
                        <m:t>1</m:t>
                      </m:r>
                      <m:r>
                        <a:rPr lang="en-US" sz="2200" b="0" i="1">
                          <a:latin typeface="Cambria Math" panose="02040503050406030204" pitchFamily="18" charset="0"/>
                        </a:rPr>
                        <m:t>+</m:t>
                      </m:r>
                      <m:d>
                        <m:dPr>
                          <m:ctrlPr>
                            <a:rPr lang="en-US" sz="2200" b="0" i="1" smtClean="0">
                              <a:latin typeface="Cambria Math" panose="02040503050406030204" pitchFamily="18" charset="0"/>
                            </a:rPr>
                          </m:ctrlPr>
                        </m:dPr>
                        <m:e>
                          <m:f>
                            <m:fPr>
                              <m:ctrlPr>
                                <a:rPr lang="en-US" sz="2200" b="0" i="1">
                                  <a:latin typeface="Cambria Math" panose="02040503050406030204" pitchFamily="18" charset="0"/>
                                </a:rPr>
                              </m:ctrlPr>
                            </m:fPr>
                            <m:num>
                              <m:r>
                                <a:rPr lang="en-US" sz="2200" b="0" i="1">
                                  <a:latin typeface="Cambria Math" panose="02040503050406030204" pitchFamily="18" charset="0"/>
                                </a:rPr>
                                <m:t>𝑛</m:t>
                              </m:r>
                            </m:num>
                            <m:den>
                              <m:r>
                                <a:rPr lang="en-US" sz="2200" b="0" i="1">
                                  <a:latin typeface="Cambria Math" panose="02040503050406030204" pitchFamily="18" charset="0"/>
                                </a:rPr>
                                <m:t>𝑛</m:t>
                              </m:r>
                            </m:den>
                          </m:f>
                        </m:e>
                      </m:d>
                      <m:f>
                        <m:fPr>
                          <m:ctrlPr>
                            <a:rPr lang="en-US" sz="2200" b="0" i="1" smtClean="0">
                              <a:latin typeface="Cambria Math" panose="02040503050406030204" pitchFamily="18" charset="0"/>
                            </a:rPr>
                          </m:ctrlPr>
                        </m:fPr>
                        <m:num>
                          <m:sSup>
                            <m:sSupPr>
                              <m:ctrlPr>
                                <a:rPr lang="en-US" sz="2200" b="0" i="1" smtClean="0">
                                  <a:latin typeface="Cambria Math" panose="02040503050406030204" pitchFamily="18" charset="0"/>
                                </a:rPr>
                              </m:ctrlPr>
                            </m:sSupPr>
                            <m:e>
                              <m:r>
                                <a:rPr lang="en-US" sz="2200" b="0" i="1" smtClean="0">
                                  <a:latin typeface="Cambria Math" panose="02040503050406030204" pitchFamily="18" charset="0"/>
                                </a:rPr>
                                <m:t>𝑡</m:t>
                              </m:r>
                            </m:e>
                            <m:sup>
                              <m:r>
                                <a:rPr lang="en-US" sz="2200" b="0" i="1" smtClean="0">
                                  <a:latin typeface="Cambria Math" panose="02040503050406030204" pitchFamily="18" charset="0"/>
                                </a:rPr>
                                <m:t>1</m:t>
                              </m:r>
                            </m:sup>
                          </m:sSup>
                        </m:num>
                        <m:den>
                          <m:r>
                            <a:rPr lang="en-US" sz="2200" b="0" i="1" smtClean="0">
                              <a:latin typeface="Cambria Math" panose="02040503050406030204" pitchFamily="18" charset="0"/>
                            </a:rPr>
                            <m:t>1!</m:t>
                          </m:r>
                        </m:den>
                      </m:f>
                      <m:r>
                        <a:rPr lang="en-US" sz="2200" b="0" i="1" smtClean="0">
                          <a:latin typeface="Cambria Math" panose="02040503050406030204" pitchFamily="18" charset="0"/>
                        </a:rPr>
                        <m:t>+</m:t>
                      </m:r>
                      <m:d>
                        <m:dPr>
                          <m:ctrlPr>
                            <a:rPr lang="en-US" sz="2200" b="0" i="1">
                              <a:latin typeface="Cambria Math" panose="02040503050406030204" pitchFamily="18" charset="0"/>
                            </a:rPr>
                          </m:ctrlPr>
                        </m:dPr>
                        <m:e>
                          <m:f>
                            <m:fPr>
                              <m:ctrlPr>
                                <a:rPr lang="en-US" sz="2200" b="0" i="1">
                                  <a:latin typeface="Cambria Math" panose="02040503050406030204" pitchFamily="18" charset="0"/>
                                </a:rPr>
                              </m:ctrlPr>
                            </m:fPr>
                            <m:num>
                              <m:r>
                                <a:rPr lang="en-US" sz="2200" b="0" i="1">
                                  <a:latin typeface="Cambria Math" panose="02040503050406030204" pitchFamily="18" charset="0"/>
                                </a:rPr>
                                <m:t>𝑛</m:t>
                              </m:r>
                              <m:r>
                                <a:rPr lang="en-US" sz="2200" b="0" i="1" smtClean="0">
                                  <a:latin typeface="Cambria Math" panose="02040503050406030204" pitchFamily="18" charset="0"/>
                                </a:rPr>
                                <m:t>(</m:t>
                              </m:r>
                              <m:r>
                                <a:rPr lang="en-US" sz="2200" b="0" i="1" smtClean="0">
                                  <a:latin typeface="Cambria Math" panose="02040503050406030204" pitchFamily="18" charset="0"/>
                                </a:rPr>
                                <m:t>𝑛</m:t>
                              </m:r>
                              <m:r>
                                <a:rPr lang="en-US" sz="2200" b="0" i="1" smtClean="0">
                                  <a:latin typeface="Cambria Math" panose="02040503050406030204" pitchFamily="18" charset="0"/>
                                </a:rPr>
                                <m:t>−1)</m:t>
                              </m:r>
                            </m:num>
                            <m:den>
                              <m:sSup>
                                <m:sSupPr>
                                  <m:ctrlPr>
                                    <a:rPr lang="en-US" sz="2200" b="0" i="1" smtClean="0">
                                      <a:latin typeface="Cambria Math" panose="02040503050406030204" pitchFamily="18" charset="0"/>
                                    </a:rPr>
                                  </m:ctrlPr>
                                </m:sSupPr>
                                <m:e>
                                  <m:r>
                                    <a:rPr lang="en-US" sz="2200" b="0" i="1">
                                      <a:latin typeface="Cambria Math" panose="02040503050406030204" pitchFamily="18" charset="0"/>
                                    </a:rPr>
                                    <m:t>𝑛</m:t>
                                  </m:r>
                                </m:e>
                                <m:sup>
                                  <m:r>
                                    <a:rPr lang="en-US" sz="2200" b="0" i="1" smtClean="0">
                                      <a:latin typeface="Cambria Math" panose="02040503050406030204" pitchFamily="18" charset="0"/>
                                    </a:rPr>
                                    <m:t>2</m:t>
                                  </m:r>
                                </m:sup>
                              </m:sSup>
                            </m:den>
                          </m:f>
                        </m:e>
                      </m:d>
                      <m:f>
                        <m:fPr>
                          <m:ctrlPr>
                            <a:rPr lang="en-US" sz="2200" b="0" i="1">
                              <a:latin typeface="Cambria Math" panose="02040503050406030204" pitchFamily="18" charset="0"/>
                            </a:rPr>
                          </m:ctrlPr>
                        </m:fPr>
                        <m:num>
                          <m:sSup>
                            <m:sSupPr>
                              <m:ctrlPr>
                                <a:rPr lang="en-US" sz="2200" b="0" i="1">
                                  <a:latin typeface="Cambria Math" panose="02040503050406030204" pitchFamily="18" charset="0"/>
                                </a:rPr>
                              </m:ctrlPr>
                            </m:sSupPr>
                            <m:e>
                              <m:r>
                                <a:rPr lang="en-US" sz="2200" b="0" i="1">
                                  <a:latin typeface="Cambria Math" panose="02040503050406030204" pitchFamily="18" charset="0"/>
                                </a:rPr>
                                <m:t>𝑡</m:t>
                              </m:r>
                            </m:e>
                            <m:sup>
                              <m:r>
                                <a:rPr lang="en-US" sz="2200" b="0" i="1" smtClean="0">
                                  <a:latin typeface="Cambria Math" panose="02040503050406030204" pitchFamily="18" charset="0"/>
                                </a:rPr>
                                <m:t>2</m:t>
                              </m:r>
                            </m:sup>
                          </m:sSup>
                        </m:num>
                        <m:den>
                          <m:r>
                            <a:rPr lang="en-US" sz="2200" b="0" i="1" smtClean="0">
                              <a:latin typeface="Cambria Math" panose="02040503050406030204" pitchFamily="18" charset="0"/>
                            </a:rPr>
                            <m:t>2</m:t>
                          </m:r>
                          <m:r>
                            <a:rPr lang="en-US" sz="2200" b="0" i="1">
                              <a:latin typeface="Cambria Math" panose="02040503050406030204" pitchFamily="18" charset="0"/>
                            </a:rPr>
                            <m:t>!</m:t>
                          </m:r>
                        </m:den>
                      </m:f>
                      <m:r>
                        <a:rPr lang="en-US" sz="2200" b="0" i="1" smtClean="0">
                          <a:latin typeface="Cambria Math" panose="02040503050406030204" pitchFamily="18" charset="0"/>
                        </a:rPr>
                        <m:t>+</m:t>
                      </m:r>
                      <m:d>
                        <m:dPr>
                          <m:ctrlPr>
                            <a:rPr lang="en-US" sz="2200" b="0" i="1">
                              <a:latin typeface="Cambria Math" panose="02040503050406030204" pitchFamily="18" charset="0"/>
                            </a:rPr>
                          </m:ctrlPr>
                        </m:dPr>
                        <m:e>
                          <m:f>
                            <m:fPr>
                              <m:ctrlPr>
                                <a:rPr lang="en-US" sz="2200" b="0" i="1">
                                  <a:latin typeface="Cambria Math" panose="02040503050406030204" pitchFamily="18" charset="0"/>
                                </a:rPr>
                              </m:ctrlPr>
                            </m:fPr>
                            <m:num>
                              <m:r>
                                <a:rPr lang="en-US" sz="2200" b="0" i="1">
                                  <a:latin typeface="Cambria Math" panose="02040503050406030204" pitchFamily="18" charset="0"/>
                                </a:rPr>
                                <m:t>𝑛</m:t>
                              </m:r>
                              <m:r>
                                <a:rPr lang="en-US" sz="2200" b="0" i="1" smtClean="0">
                                  <a:latin typeface="Cambria Math" panose="02040503050406030204" pitchFamily="18" charset="0"/>
                                </a:rPr>
                                <m:t>(</m:t>
                              </m:r>
                              <m:r>
                                <a:rPr lang="en-US" sz="2200" b="0" i="1" smtClean="0">
                                  <a:latin typeface="Cambria Math" panose="02040503050406030204" pitchFamily="18" charset="0"/>
                                </a:rPr>
                                <m:t>𝑛</m:t>
                              </m:r>
                              <m:r>
                                <a:rPr lang="en-US" sz="2200" b="0" i="1" smtClean="0">
                                  <a:latin typeface="Cambria Math" panose="02040503050406030204" pitchFamily="18" charset="0"/>
                                </a:rPr>
                                <m:t>−1)(</m:t>
                              </m:r>
                              <m:r>
                                <a:rPr lang="en-US" sz="2200" b="0" i="1" smtClean="0">
                                  <a:latin typeface="Cambria Math" panose="02040503050406030204" pitchFamily="18" charset="0"/>
                                </a:rPr>
                                <m:t>𝑛</m:t>
                              </m:r>
                              <m:r>
                                <a:rPr lang="en-US" sz="2200" b="0" i="1" smtClean="0">
                                  <a:latin typeface="Cambria Math" panose="02040503050406030204" pitchFamily="18" charset="0"/>
                                </a:rPr>
                                <m:t>−2)</m:t>
                              </m:r>
                            </m:num>
                            <m:den>
                              <m:sSup>
                                <m:sSupPr>
                                  <m:ctrlPr>
                                    <a:rPr lang="en-US" sz="2200" b="0" i="1" smtClean="0">
                                      <a:latin typeface="Cambria Math" panose="02040503050406030204" pitchFamily="18" charset="0"/>
                                    </a:rPr>
                                  </m:ctrlPr>
                                </m:sSupPr>
                                <m:e>
                                  <m:r>
                                    <a:rPr lang="en-US" sz="2200" b="0" i="1">
                                      <a:latin typeface="Cambria Math" panose="02040503050406030204" pitchFamily="18" charset="0"/>
                                    </a:rPr>
                                    <m:t>𝑛</m:t>
                                  </m:r>
                                </m:e>
                                <m:sup>
                                  <m:r>
                                    <a:rPr lang="en-US" sz="2200" b="0" i="1" smtClean="0">
                                      <a:latin typeface="Cambria Math" panose="02040503050406030204" pitchFamily="18" charset="0"/>
                                    </a:rPr>
                                    <m:t>3</m:t>
                                  </m:r>
                                </m:sup>
                              </m:sSup>
                            </m:den>
                          </m:f>
                        </m:e>
                      </m:d>
                      <m:f>
                        <m:fPr>
                          <m:ctrlPr>
                            <a:rPr lang="en-US" sz="2200" b="0" i="1">
                              <a:latin typeface="Cambria Math" panose="02040503050406030204" pitchFamily="18" charset="0"/>
                            </a:rPr>
                          </m:ctrlPr>
                        </m:fPr>
                        <m:num>
                          <m:sSup>
                            <m:sSupPr>
                              <m:ctrlPr>
                                <a:rPr lang="en-US" sz="2200" b="0" i="1">
                                  <a:latin typeface="Cambria Math" panose="02040503050406030204" pitchFamily="18" charset="0"/>
                                </a:rPr>
                              </m:ctrlPr>
                            </m:sSupPr>
                            <m:e>
                              <m:r>
                                <a:rPr lang="en-US" sz="2200" b="0" i="1">
                                  <a:latin typeface="Cambria Math" panose="02040503050406030204" pitchFamily="18" charset="0"/>
                                </a:rPr>
                                <m:t>𝑡</m:t>
                              </m:r>
                            </m:e>
                            <m:sup>
                              <m:r>
                                <a:rPr lang="en-US" sz="2200" b="0" i="1" smtClean="0">
                                  <a:latin typeface="Cambria Math" panose="02040503050406030204" pitchFamily="18" charset="0"/>
                                </a:rPr>
                                <m:t>3</m:t>
                              </m:r>
                            </m:sup>
                          </m:sSup>
                        </m:num>
                        <m:den>
                          <m:r>
                            <a:rPr lang="en-US" sz="2200" b="0" i="1" smtClean="0">
                              <a:latin typeface="Cambria Math" panose="02040503050406030204" pitchFamily="18" charset="0"/>
                            </a:rPr>
                            <m:t>3</m:t>
                          </m:r>
                          <m:r>
                            <a:rPr lang="en-US" sz="2200" b="0" i="1">
                              <a:latin typeface="Cambria Math" panose="02040503050406030204" pitchFamily="18" charset="0"/>
                            </a:rPr>
                            <m:t>!</m:t>
                          </m:r>
                        </m:den>
                      </m:f>
                      <m:r>
                        <a:rPr lang="en-US" sz="2200" b="0" i="1" smtClean="0">
                          <a:latin typeface="Cambria Math" panose="02040503050406030204" pitchFamily="18" charset="0"/>
                        </a:rPr>
                        <m:t>+…</m:t>
                      </m:r>
                    </m:oMath>
                  </m:oMathPara>
                </a14:m>
                <a:endParaRPr lang="en-IN" sz="2200" dirty="0"/>
              </a:p>
              <a:p>
                <a:pPr marL="0" indent="0">
                  <a:buNone/>
                </a:pPr>
                <a14:m>
                  <m:oMathPara xmlns:m="http://schemas.openxmlformats.org/officeDocument/2006/math">
                    <m:oMathParaPr>
                      <m:jc m:val="left"/>
                    </m:oMathParaPr>
                    <m:oMath xmlns:m="http://schemas.openxmlformats.org/officeDocument/2006/math">
                      <m:func>
                        <m:funcPr>
                          <m:ctrlPr>
                            <a:rPr lang="en-US" sz="2200" i="1">
                              <a:latin typeface="Cambria Math" panose="02040503050406030204" pitchFamily="18" charset="0"/>
                            </a:rPr>
                          </m:ctrlPr>
                        </m:funcPr>
                        <m:fName>
                          <m:limLow>
                            <m:limLowPr>
                              <m:ctrlPr>
                                <a:rPr lang="en-US" sz="2200" i="1">
                                  <a:latin typeface="Cambria Math" panose="02040503050406030204" pitchFamily="18" charset="0"/>
                                </a:rPr>
                              </m:ctrlPr>
                            </m:limLowPr>
                            <m:e>
                              <m:r>
                                <m:rPr>
                                  <m:sty m:val="p"/>
                                </m:rPr>
                                <a:rPr lang="en-US" sz="2200">
                                  <a:latin typeface="Cambria Math" panose="02040503050406030204" pitchFamily="18" charset="0"/>
                                </a:rPr>
                                <m:t>lim</m:t>
                              </m:r>
                            </m:e>
                            <m:lim>
                              <m:r>
                                <a:rPr lang="en-US" sz="2200" b="0" i="1">
                                  <a:latin typeface="Cambria Math" panose="02040503050406030204" pitchFamily="18" charset="0"/>
                                </a:rPr>
                                <m:t>𝑛</m:t>
                              </m:r>
                              <m:r>
                                <a:rPr lang="en-US" sz="2200" b="0" i="1">
                                  <a:latin typeface="Cambria Math" panose="02040503050406030204" pitchFamily="18" charset="0"/>
                                </a:rPr>
                                <m:t> →∞</m:t>
                              </m:r>
                            </m:lim>
                          </m:limLow>
                        </m:fName>
                        <m:e>
                          <m:func>
                            <m:funcPr>
                              <m:ctrlPr>
                                <a:rPr lang="en-US" sz="2200" i="1">
                                  <a:latin typeface="Cambria Math" panose="02040503050406030204" pitchFamily="18" charset="0"/>
                                </a:rPr>
                              </m:ctrlPr>
                            </m:funcPr>
                            <m:fName>
                              <m:r>
                                <m:rPr>
                                  <m:sty m:val="p"/>
                                </m:rPr>
                                <a:rPr lang="en-US" sz="2200">
                                  <a:latin typeface="Cambria Math" panose="02040503050406030204" pitchFamily="18" charset="0"/>
                                </a:rPr>
                                <m:t>Pr</m:t>
                              </m:r>
                            </m:fName>
                            <m:e>
                              <m:r>
                                <a:rPr lang="en-US" sz="2200" i="1">
                                  <a:latin typeface="Cambria Math" panose="02040503050406030204" pitchFamily="18" charset="0"/>
                                </a:rPr>
                                <m:t>[</m:t>
                              </m:r>
                              <m:func>
                                <m:funcPr>
                                  <m:ctrlPr>
                                    <a:rPr lang="en-US" sz="2200" i="1">
                                      <a:latin typeface="Cambria Math" panose="02040503050406030204" pitchFamily="18" charset="0"/>
                                    </a:rPr>
                                  </m:ctrlPr>
                                </m:funcPr>
                                <m:fName>
                                  <m:r>
                                    <m:rPr>
                                      <m:sty m:val="p"/>
                                    </m:rPr>
                                    <a:rPr lang="en-US" sz="2200">
                                      <a:latin typeface="Cambria Math" panose="02040503050406030204" pitchFamily="18" charset="0"/>
                                    </a:rPr>
                                    <m:t>deg</m:t>
                                  </m:r>
                                </m:fName>
                                <m:e>
                                  <m:d>
                                    <m:dPr>
                                      <m:ctrlPr>
                                        <a:rPr lang="en-US" sz="2200" i="1">
                                          <a:latin typeface="Cambria Math" panose="02040503050406030204" pitchFamily="18" charset="0"/>
                                        </a:rPr>
                                      </m:ctrlPr>
                                    </m:dPr>
                                    <m:e>
                                      <m:r>
                                        <a:rPr lang="en-US" sz="2200" i="1">
                                          <a:latin typeface="Cambria Math" panose="02040503050406030204" pitchFamily="18" charset="0"/>
                                        </a:rPr>
                                        <m:t>𝑣</m:t>
                                      </m:r>
                                    </m:e>
                                  </m:d>
                                </m:e>
                              </m:func>
                              <m:r>
                                <a:rPr lang="en-US" sz="2200" i="1">
                                  <a:latin typeface="Cambria Math" panose="02040503050406030204" pitchFamily="18" charset="0"/>
                                </a:rPr>
                                <m:t>=</m:t>
                              </m:r>
                              <m:r>
                                <a:rPr lang="en-US" sz="2200" i="1">
                                  <a:latin typeface="Cambria Math" panose="02040503050406030204" pitchFamily="18" charset="0"/>
                                </a:rPr>
                                <m:t>𝑘</m:t>
                              </m:r>
                              <m:r>
                                <a:rPr lang="en-US" sz="2200" i="1">
                                  <a:latin typeface="Cambria Math" panose="02040503050406030204" pitchFamily="18" charset="0"/>
                                </a:rPr>
                                <m:t>]</m:t>
                              </m:r>
                            </m:e>
                          </m:func>
                        </m:e>
                      </m:func>
                      <m:r>
                        <a:rPr lang="en-US" sz="2200" i="1">
                          <a:latin typeface="Cambria Math" panose="02040503050406030204" pitchFamily="18" charset="0"/>
                        </a:rPr>
                        <m:t>=</m:t>
                      </m:r>
                      <m:f>
                        <m:fPr>
                          <m:ctrlPr>
                            <a:rPr lang="en-US" sz="2200" i="1">
                              <a:latin typeface="Cambria Math" panose="02040503050406030204" pitchFamily="18" charset="0"/>
                            </a:rPr>
                          </m:ctrlPr>
                        </m:fPr>
                        <m:num>
                          <m:sSup>
                            <m:sSupPr>
                              <m:ctrlPr>
                                <a:rPr lang="en-US" sz="2200" i="1">
                                  <a:latin typeface="Cambria Math" panose="02040503050406030204" pitchFamily="18" charset="0"/>
                                </a:rPr>
                              </m:ctrlPr>
                            </m:sSupPr>
                            <m:e>
                              <m:r>
                                <a:rPr lang="en-US" sz="2200" i="1">
                                  <a:latin typeface="Cambria Math" panose="02040503050406030204" pitchFamily="18" charset="0"/>
                                </a:rPr>
                                <m:t>𝑑</m:t>
                              </m:r>
                            </m:e>
                            <m:sup>
                              <m:r>
                                <a:rPr lang="en-US" sz="2200" i="1">
                                  <a:latin typeface="Cambria Math" panose="02040503050406030204" pitchFamily="18" charset="0"/>
                                </a:rPr>
                                <m:t>𝑘</m:t>
                              </m:r>
                            </m:sup>
                          </m:sSup>
                        </m:num>
                        <m:den>
                          <m:r>
                            <a:rPr lang="en-US" sz="2200" i="1">
                              <a:latin typeface="Cambria Math" panose="02040503050406030204" pitchFamily="18" charset="0"/>
                            </a:rPr>
                            <m:t>𝑘</m:t>
                          </m:r>
                          <m:r>
                            <a:rPr lang="en-US" sz="2200" i="1">
                              <a:latin typeface="Cambria Math" panose="02040503050406030204" pitchFamily="18" charset="0"/>
                            </a:rPr>
                            <m:t>!</m:t>
                          </m:r>
                        </m:den>
                      </m:f>
                      <m:sSup>
                        <m:sSupPr>
                          <m:ctrlPr>
                            <a:rPr lang="en-US" sz="2200" b="1" i="1" smtClean="0">
                              <a:latin typeface="Cambria Math" panose="02040503050406030204" pitchFamily="18" charset="0"/>
                            </a:rPr>
                          </m:ctrlPr>
                        </m:sSupPr>
                        <m:e>
                          <m:r>
                            <a:rPr lang="en-US" sz="2200" i="1" smtClean="0">
                              <a:latin typeface="Cambria Math" panose="02040503050406030204" pitchFamily="18" charset="0"/>
                            </a:rPr>
                            <m:t>𝑒</m:t>
                          </m:r>
                        </m:e>
                        <m:sup>
                          <m:r>
                            <a:rPr lang="en-US" sz="2200" b="1" i="1" smtClean="0">
                              <a:latin typeface="Cambria Math" panose="02040503050406030204" pitchFamily="18" charset="0"/>
                            </a:rPr>
                            <m:t>𝒕</m:t>
                          </m:r>
                        </m:sup>
                      </m:sSup>
                      <m:r>
                        <a:rPr lang="en-US" sz="2200" b="1" i="1" smtClean="0">
                          <a:latin typeface="Cambria Math" panose="02040503050406030204" pitchFamily="18" charset="0"/>
                        </a:rPr>
                        <m:t>=</m:t>
                      </m:r>
                      <m:f>
                        <m:fPr>
                          <m:ctrlPr>
                            <a:rPr lang="en-US" sz="2200" i="1">
                              <a:latin typeface="Cambria Math" panose="02040503050406030204" pitchFamily="18" charset="0"/>
                            </a:rPr>
                          </m:ctrlPr>
                        </m:fPr>
                        <m:num>
                          <m:sSup>
                            <m:sSupPr>
                              <m:ctrlPr>
                                <a:rPr lang="en-US" sz="2200" i="1">
                                  <a:latin typeface="Cambria Math" panose="02040503050406030204" pitchFamily="18" charset="0"/>
                                </a:rPr>
                              </m:ctrlPr>
                            </m:sSupPr>
                            <m:e>
                              <m:r>
                                <a:rPr lang="en-US" sz="2200" i="1">
                                  <a:latin typeface="Cambria Math" panose="02040503050406030204" pitchFamily="18" charset="0"/>
                                </a:rPr>
                                <m:t>𝑑</m:t>
                              </m:r>
                            </m:e>
                            <m:sup>
                              <m:r>
                                <a:rPr lang="en-US" sz="2200" i="1">
                                  <a:latin typeface="Cambria Math" panose="02040503050406030204" pitchFamily="18" charset="0"/>
                                </a:rPr>
                                <m:t>𝑘</m:t>
                              </m:r>
                            </m:sup>
                          </m:sSup>
                        </m:num>
                        <m:den>
                          <m:r>
                            <a:rPr lang="en-US" sz="2200" i="1">
                              <a:latin typeface="Cambria Math" panose="02040503050406030204" pitchFamily="18" charset="0"/>
                            </a:rPr>
                            <m:t>𝑘</m:t>
                          </m:r>
                          <m:r>
                            <a:rPr lang="en-US" sz="2200" i="1">
                              <a:latin typeface="Cambria Math" panose="02040503050406030204" pitchFamily="18" charset="0"/>
                            </a:rPr>
                            <m:t>!</m:t>
                          </m:r>
                        </m:den>
                      </m:f>
                      <m:sSup>
                        <m:sSupPr>
                          <m:ctrlPr>
                            <a:rPr lang="en-US" sz="2200" i="1" smtClean="0">
                              <a:latin typeface="Cambria Math" panose="02040503050406030204" pitchFamily="18" charset="0"/>
                            </a:rPr>
                          </m:ctrlPr>
                        </m:sSupPr>
                        <m:e>
                          <m:r>
                            <a:rPr lang="en-US" sz="2200" i="1">
                              <a:latin typeface="Cambria Math" panose="02040503050406030204" pitchFamily="18" charset="0"/>
                            </a:rPr>
                            <m:t>𝑒</m:t>
                          </m:r>
                        </m:e>
                        <m:sup>
                          <m:r>
                            <a:rPr lang="en-US" sz="2200" b="1" i="1" smtClean="0">
                              <a:latin typeface="Cambria Math" panose="02040503050406030204" pitchFamily="18" charset="0"/>
                            </a:rPr>
                            <m:t>−</m:t>
                          </m:r>
                          <m:r>
                            <a:rPr lang="en-US" sz="2200" b="1" i="1" smtClean="0">
                              <a:latin typeface="Cambria Math" panose="02040503050406030204" pitchFamily="18" charset="0"/>
                            </a:rPr>
                            <m:t>𝒅</m:t>
                          </m:r>
                        </m:sup>
                      </m:sSup>
                    </m:oMath>
                  </m:oMathPara>
                </a14:m>
                <a:endParaRPr lang="en-IN" sz="2200" dirty="0"/>
              </a:p>
            </p:txBody>
          </p:sp>
        </mc:Choice>
        <mc:Fallback>
          <p:sp>
            <p:nvSpPr>
              <p:cNvPr id="3" name="Content Placeholder 2">
                <a:extLst>
                  <a:ext uri="{FF2B5EF4-FFF2-40B4-BE49-F238E27FC236}">
                    <a16:creationId xmlns:a16="http://schemas.microsoft.com/office/drawing/2014/main" id="{2F4EEB1B-50A9-43D4-8405-08AB9D5010C8}"/>
                  </a:ext>
                </a:extLst>
              </p:cNvPr>
              <p:cNvSpPr>
                <a:spLocks noGrp="1" noRot="1" noChangeAspect="1" noMove="1" noResize="1" noEditPoints="1" noAdjustHandles="1" noChangeArrowheads="1" noChangeShapeType="1" noTextEdit="1"/>
              </p:cNvSpPr>
              <p:nvPr>
                <p:ph idx="1"/>
              </p:nvPr>
            </p:nvSpPr>
            <p:spPr>
              <a:xfrm>
                <a:off x="838200" y="1081087"/>
                <a:ext cx="10681010" cy="4906963"/>
              </a:xfrm>
              <a:blipFill>
                <a:blip r:embed="rId2"/>
                <a:stretch>
                  <a:fillRect l="-1199"/>
                </a:stretch>
              </a:blipFill>
            </p:spPr>
            <p:txBody>
              <a:bodyPr/>
              <a:lstStyle/>
              <a:p>
                <a:r>
                  <a:rPr lang="en-IN">
                    <a:noFill/>
                  </a:rPr>
                  <a:t> </a:t>
                </a:r>
              </a:p>
            </p:txBody>
          </p:sp>
        </mc:Fallback>
      </mc:AlternateContent>
      <p:sp>
        <p:nvSpPr>
          <p:cNvPr id="4" name="Footer Placeholder 3">
            <a:extLst>
              <a:ext uri="{FF2B5EF4-FFF2-40B4-BE49-F238E27FC236}">
                <a16:creationId xmlns:a16="http://schemas.microsoft.com/office/drawing/2014/main" id="{43A61B4F-E625-4CB4-AF6C-17248FECC7EA}"/>
              </a:ext>
            </a:extLst>
          </p:cNvPr>
          <p:cNvSpPr>
            <a:spLocks noGrp="1"/>
          </p:cNvSpPr>
          <p:nvPr>
            <p:ph type="ftr" sz="quarter" idx="11"/>
          </p:nvPr>
        </p:nvSpPr>
        <p:spPr/>
        <p:txBody>
          <a:bodyPr/>
          <a:lstStyle/>
          <a:p>
            <a:r>
              <a:rPr lang="en-US">
                <a:solidFill>
                  <a:prstClr val="black">
                    <a:tint val="75000"/>
                  </a:prstClr>
                </a:solidFill>
              </a:rPr>
              <a:t>Random Graph</a:t>
            </a:r>
          </a:p>
        </p:txBody>
      </p:sp>
      <p:sp>
        <p:nvSpPr>
          <p:cNvPr id="5" name="Slide Number Placeholder 4">
            <a:extLst>
              <a:ext uri="{FF2B5EF4-FFF2-40B4-BE49-F238E27FC236}">
                <a16:creationId xmlns:a16="http://schemas.microsoft.com/office/drawing/2014/main" id="{92CB5B35-3E01-4697-AA3C-5FEEE6B5786D}"/>
              </a:ext>
            </a:extLst>
          </p:cNvPr>
          <p:cNvSpPr>
            <a:spLocks noGrp="1"/>
          </p:cNvSpPr>
          <p:nvPr>
            <p:ph type="sldNum" sz="quarter" idx="12"/>
          </p:nvPr>
        </p:nvSpPr>
        <p:spPr/>
        <p:txBody>
          <a:bodyPr/>
          <a:lstStyle/>
          <a:p>
            <a:fld id="{7A40C488-C8CC-47D5-8871-7D5F905AB6AC}" type="slidenum">
              <a:rPr lang="en-US" smtClean="0">
                <a:solidFill>
                  <a:prstClr val="black">
                    <a:tint val="75000"/>
                  </a:prstClr>
                </a:solidFill>
              </a:rPr>
              <a:pPr/>
              <a:t>52</a:t>
            </a:fld>
            <a:endParaRPr lang="en-US">
              <a:solidFill>
                <a:prstClr val="black">
                  <a:tint val="75000"/>
                </a:prstClr>
              </a:solidFill>
            </a:endParaRPr>
          </a:p>
        </p:txBody>
      </p:sp>
    </p:spTree>
    <p:extLst>
      <p:ext uri="{BB962C8B-B14F-4D97-AF65-F5344CB8AC3E}">
        <p14:creationId xmlns:p14="http://schemas.microsoft.com/office/powerpoint/2010/main" val="96975812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Mean degree and degree distribution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pPr algn="just"/>
                <a:r>
                  <a:rPr lang="en-US" sz="2400" dirty="0"/>
                  <a:t>The probability of drawing a graph with </a:t>
                </a:r>
                <a:r>
                  <a:rPr lang="en-US" sz="2400" i="1" dirty="0"/>
                  <a:t>m </a:t>
                </a:r>
                <a:r>
                  <a:rPr lang="en-US" sz="2400" dirty="0"/>
                  <a:t>edges appears </a:t>
                </a:r>
              </a:p>
              <a:p>
                <a:pPr marL="0" indent="0" algn="just">
                  <a:buNone/>
                </a:pPr>
                <a14:m>
                  <m:oMathPara xmlns:m="http://schemas.openxmlformats.org/officeDocument/2006/math">
                    <m:oMathParaPr>
                      <m:jc m:val="centerGroup"/>
                    </m:oMathParaPr>
                    <m:oMath xmlns:m="http://schemas.openxmlformats.org/officeDocument/2006/math">
                      <m:sSup>
                        <m:sSupPr>
                          <m:ctrlPr>
                            <a:rPr lang="en-US" sz="2400" i="1">
                              <a:latin typeface="Cambria Math" panose="02040503050406030204" pitchFamily="18" charset="0"/>
                            </a:rPr>
                          </m:ctrlPr>
                        </m:sSupPr>
                        <m:e>
                          <m:d>
                            <m:dPr>
                              <m:ctrlPr>
                                <a:rPr lang="en-US" sz="2400" i="1">
                                  <a:latin typeface="Cambria Math" panose="02040503050406030204" pitchFamily="18" charset="0"/>
                                </a:rPr>
                              </m:ctrlPr>
                            </m:dPr>
                            <m:e>
                              <m:r>
                                <a:rPr lang="en-US" sz="2400" i="1">
                                  <a:latin typeface="Cambria Math" panose="02040503050406030204" pitchFamily="18" charset="0"/>
                                </a:rPr>
                                <m:t>𝑝</m:t>
                              </m:r>
                            </m:e>
                          </m:d>
                        </m:e>
                        <m:sup>
                          <m:r>
                            <a:rPr lang="en-US" sz="2400" i="1">
                              <a:latin typeface="Cambria Math" panose="02040503050406030204" pitchFamily="18" charset="0"/>
                            </a:rPr>
                            <m:t>𝑚</m:t>
                          </m:r>
                        </m:sup>
                      </m:sSup>
                      <m:sSup>
                        <m:sSupPr>
                          <m:ctrlPr>
                            <a:rPr lang="en-US" sz="2400" i="1">
                              <a:latin typeface="Cambria Math" panose="02040503050406030204" pitchFamily="18" charset="0"/>
                            </a:rPr>
                          </m:ctrlPr>
                        </m:sSupPr>
                        <m:e>
                          <m:d>
                            <m:dPr>
                              <m:ctrlPr>
                                <a:rPr lang="en-US" sz="2400" i="1">
                                  <a:latin typeface="Cambria Math" panose="02040503050406030204" pitchFamily="18" charset="0"/>
                                </a:rPr>
                              </m:ctrlPr>
                            </m:dPr>
                            <m:e>
                              <m:r>
                                <a:rPr lang="en-US" sz="2400" i="1">
                                  <a:latin typeface="Cambria Math" panose="02040503050406030204" pitchFamily="18" charset="0"/>
                                </a:rPr>
                                <m:t>1−</m:t>
                              </m:r>
                              <m:r>
                                <a:rPr lang="en-US" sz="2400" i="1">
                                  <a:latin typeface="Cambria Math" panose="02040503050406030204" pitchFamily="18" charset="0"/>
                                </a:rPr>
                                <m:t>𝑝</m:t>
                              </m:r>
                            </m:e>
                          </m:d>
                        </m:e>
                        <m:sup>
                          <m:d>
                            <m:dPr>
                              <m:ctrlPr>
                                <a:rPr lang="en-US" sz="2400" i="1">
                                  <a:latin typeface="Cambria Math" panose="02040503050406030204" pitchFamily="18" charset="0"/>
                                </a:rPr>
                              </m:ctrlPr>
                            </m:dPr>
                            <m:e>
                              <m:m>
                                <m:mPr>
                                  <m:mcs>
                                    <m:mc>
                                      <m:mcPr>
                                        <m:count m:val="1"/>
                                        <m:mcJc m:val="center"/>
                                      </m:mcPr>
                                    </m:mc>
                                  </m:mcs>
                                  <m:ctrlPr>
                                    <a:rPr lang="en-US" sz="2400" i="1">
                                      <a:latin typeface="Cambria Math" panose="02040503050406030204" pitchFamily="18" charset="0"/>
                                    </a:rPr>
                                  </m:ctrlPr>
                                </m:mPr>
                                <m:mr>
                                  <m:e>
                                    <m:r>
                                      <m:rPr>
                                        <m:brk m:alnAt="7"/>
                                      </m:rPr>
                                      <a:rPr lang="en-US" sz="2400" i="1">
                                        <a:latin typeface="Cambria Math" panose="02040503050406030204" pitchFamily="18" charset="0"/>
                                      </a:rPr>
                                      <m:t>𝑛</m:t>
                                    </m:r>
                                  </m:e>
                                </m:mr>
                                <m:mr>
                                  <m:e>
                                    <m:r>
                                      <a:rPr lang="en-US" sz="2400" i="1">
                                        <a:latin typeface="Cambria Math" panose="02040503050406030204" pitchFamily="18" charset="0"/>
                                      </a:rPr>
                                      <m:t>2</m:t>
                                    </m:r>
                                  </m:e>
                                </m:mr>
                              </m:m>
                            </m:e>
                          </m:d>
                          <m:r>
                            <a:rPr lang="en-US" sz="2400" i="1">
                              <a:latin typeface="Cambria Math" panose="02040503050406030204" pitchFamily="18" charset="0"/>
                            </a:rPr>
                            <m:t> −</m:t>
                          </m:r>
                          <m:r>
                            <a:rPr lang="en-US" sz="2400" i="1">
                              <a:latin typeface="Cambria Math" panose="02040503050406030204" pitchFamily="18" charset="0"/>
                            </a:rPr>
                            <m:t>𝑚</m:t>
                          </m:r>
                        </m:sup>
                      </m:sSup>
                    </m:oMath>
                  </m:oMathPara>
                </a14:m>
                <a:endParaRPr lang="en-US" sz="2400" dirty="0"/>
              </a:p>
              <a:p>
                <a:pPr algn="just"/>
                <a:endParaRPr lang="en-US" sz="2400" dirty="0"/>
              </a:p>
              <a:p>
                <a:pPr algn="just"/>
                <a:r>
                  <a:rPr lang="en-US" sz="2400" dirty="0"/>
                  <a:t>The total probability of drawing a graph with m edges</a:t>
                </a:r>
              </a:p>
              <a:p>
                <a:pPr marL="0" indent="0" algn="just">
                  <a:buNone/>
                </a:pPr>
                <a14:m>
                  <m:oMathPara xmlns:m="http://schemas.openxmlformats.org/officeDocument/2006/math">
                    <m:oMathParaPr>
                      <m:jc m:val="centerGroup"/>
                    </m:oMathParaPr>
                    <m:oMath xmlns:m="http://schemas.openxmlformats.org/officeDocument/2006/math">
                      <m:func>
                        <m:funcPr>
                          <m:ctrlPr>
                            <a:rPr lang="en-US" sz="2400" b="0" i="1" smtClean="0">
                              <a:latin typeface="Cambria Math" panose="02040503050406030204" pitchFamily="18" charset="0"/>
                            </a:rPr>
                          </m:ctrlPr>
                        </m:funcPr>
                        <m:fName>
                          <m:r>
                            <m:rPr>
                              <m:sty m:val="p"/>
                            </m:rPr>
                            <a:rPr lang="en-US" sz="2400" b="0" i="0" smtClean="0">
                              <a:latin typeface="Cambria Math" panose="02040503050406030204" pitchFamily="18" charset="0"/>
                            </a:rPr>
                            <m:t>Pr</m:t>
                          </m:r>
                        </m:fName>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𝑚</m:t>
                              </m:r>
                            </m:e>
                          </m:d>
                        </m:e>
                      </m:func>
                      <m:r>
                        <a:rPr lang="en-US" sz="2400" b="0" i="1" smtClean="0">
                          <a:latin typeface="Cambria Math" panose="02040503050406030204" pitchFamily="18" charset="0"/>
                        </a:rPr>
                        <m:t>=</m:t>
                      </m:r>
                      <m:d>
                        <m:dPr>
                          <m:ctrlPr>
                            <a:rPr lang="en-US" sz="2400" i="1" smtClean="0">
                              <a:latin typeface="Cambria Math" panose="02040503050406030204" pitchFamily="18" charset="0"/>
                            </a:rPr>
                          </m:ctrlPr>
                        </m:dPr>
                        <m:e>
                          <m:m>
                            <m:mPr>
                              <m:mcs>
                                <m:mc>
                                  <m:mcPr>
                                    <m:count m:val="1"/>
                                    <m:mcJc m:val="center"/>
                                  </m:mcPr>
                                </m:mc>
                              </m:mcs>
                              <m:ctrlPr>
                                <a:rPr lang="en-US" sz="2400" i="1" smtClean="0">
                                  <a:latin typeface="Cambria Math" panose="02040503050406030204" pitchFamily="18" charset="0"/>
                                </a:rPr>
                              </m:ctrlPr>
                            </m:mPr>
                            <m:mr>
                              <m:e>
                                <m:d>
                                  <m:dPr>
                                    <m:ctrlPr>
                                      <a:rPr lang="en-US" sz="2400" i="1" smtClean="0">
                                        <a:latin typeface="Cambria Math" panose="02040503050406030204" pitchFamily="18" charset="0"/>
                                      </a:rPr>
                                    </m:ctrlPr>
                                  </m:dPr>
                                  <m:e>
                                    <m:m>
                                      <m:mPr>
                                        <m:mcs>
                                          <m:mc>
                                            <m:mcPr>
                                              <m:count m:val="1"/>
                                              <m:mcJc m:val="center"/>
                                            </m:mcPr>
                                          </m:mc>
                                        </m:mcs>
                                        <m:ctrlPr>
                                          <a:rPr lang="en-US" sz="2400" i="1" smtClean="0">
                                            <a:latin typeface="Cambria Math" panose="02040503050406030204" pitchFamily="18" charset="0"/>
                                          </a:rPr>
                                        </m:ctrlPr>
                                      </m:mPr>
                                      <m:mr>
                                        <m:e>
                                          <m:r>
                                            <m:rPr>
                                              <m:brk m:alnAt="7"/>
                                            </m:rPr>
                                            <a:rPr lang="en-US" sz="2400" b="0" i="1" smtClean="0">
                                              <a:latin typeface="Cambria Math" panose="02040503050406030204" pitchFamily="18" charset="0"/>
                                            </a:rPr>
                                            <m:t>𝑛</m:t>
                                          </m:r>
                                        </m:e>
                                      </m:mr>
                                      <m:mr>
                                        <m:e>
                                          <m:r>
                                            <a:rPr lang="en-US" sz="2400" b="0" i="1" smtClean="0">
                                              <a:latin typeface="Cambria Math" panose="02040503050406030204" pitchFamily="18" charset="0"/>
                                            </a:rPr>
                                            <m:t>2</m:t>
                                          </m:r>
                                        </m:e>
                                      </m:mr>
                                    </m:m>
                                  </m:e>
                                </m:d>
                              </m:e>
                            </m:mr>
                            <m:mr>
                              <m:e>
                                <m:r>
                                  <a:rPr lang="en-US" sz="2400" b="0" i="1" smtClean="0">
                                    <a:latin typeface="Cambria Math" panose="02040503050406030204" pitchFamily="18" charset="0"/>
                                  </a:rPr>
                                  <m:t>𝑚</m:t>
                                </m:r>
                              </m:e>
                            </m:mr>
                          </m:m>
                        </m:e>
                      </m:d>
                      <m:sSup>
                        <m:sSupPr>
                          <m:ctrlPr>
                            <a:rPr lang="en-US" sz="2400" b="0" i="1" smtClean="0">
                              <a:latin typeface="Cambria Math" panose="02040503050406030204" pitchFamily="18" charset="0"/>
                            </a:rPr>
                          </m:ctrlPr>
                        </m:sSupPr>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𝑝</m:t>
                              </m:r>
                            </m:e>
                          </m:d>
                        </m:e>
                        <m:sup>
                          <m:r>
                            <a:rPr lang="en-US" sz="2400" b="0" i="1" smtClean="0">
                              <a:latin typeface="Cambria Math" panose="02040503050406030204" pitchFamily="18" charset="0"/>
                            </a:rPr>
                            <m:t>𝑚</m:t>
                          </m:r>
                        </m:sup>
                      </m:sSup>
                      <m:sSup>
                        <m:sSupPr>
                          <m:ctrlPr>
                            <a:rPr lang="en-US" sz="2400" b="0" i="1" smtClean="0">
                              <a:latin typeface="Cambria Math" panose="02040503050406030204" pitchFamily="18" charset="0"/>
                            </a:rPr>
                          </m:ctrlPr>
                        </m:sSupPr>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r>
                                <a:rPr lang="en-US" sz="2400" b="0" i="1" smtClean="0">
                                  <a:latin typeface="Cambria Math" panose="02040503050406030204" pitchFamily="18" charset="0"/>
                                </a:rPr>
                                <m:t>𝑝</m:t>
                              </m:r>
                            </m:e>
                          </m:d>
                        </m:e>
                        <m:sup>
                          <m:d>
                            <m:dPr>
                              <m:ctrlPr>
                                <a:rPr lang="en-US" sz="2400" b="0" i="1" smtClean="0">
                                  <a:latin typeface="Cambria Math" panose="02040503050406030204" pitchFamily="18" charset="0"/>
                                </a:rPr>
                              </m:ctrlPr>
                            </m:dPr>
                            <m:e>
                              <m:m>
                                <m:mPr>
                                  <m:mcs>
                                    <m:mc>
                                      <m:mcPr>
                                        <m:count m:val="1"/>
                                        <m:mcJc m:val="center"/>
                                      </m:mcPr>
                                    </m:mc>
                                  </m:mcs>
                                  <m:ctrlPr>
                                    <a:rPr lang="en-US" sz="2400" i="1">
                                      <a:latin typeface="Cambria Math" panose="02040503050406030204" pitchFamily="18" charset="0"/>
                                    </a:rPr>
                                  </m:ctrlPr>
                                </m:mPr>
                                <m:mr>
                                  <m:e>
                                    <m:r>
                                      <m:rPr>
                                        <m:brk m:alnAt="7"/>
                                      </m:rPr>
                                      <a:rPr lang="en-US" sz="2400" i="1">
                                        <a:latin typeface="Cambria Math" panose="02040503050406030204" pitchFamily="18" charset="0"/>
                                      </a:rPr>
                                      <m:t>𝑛</m:t>
                                    </m:r>
                                  </m:e>
                                </m:mr>
                                <m:mr>
                                  <m:e>
                                    <m:r>
                                      <a:rPr lang="en-US" sz="2400" i="1">
                                        <a:latin typeface="Cambria Math" panose="02040503050406030204" pitchFamily="18" charset="0"/>
                                      </a:rPr>
                                      <m:t>2</m:t>
                                    </m:r>
                                  </m:e>
                                </m:mr>
                              </m:m>
                            </m:e>
                          </m:d>
                          <m:r>
                            <a:rPr lang="en-US" sz="2400" b="0" i="1" smtClean="0">
                              <a:latin typeface="Cambria Math" panose="02040503050406030204" pitchFamily="18" charset="0"/>
                            </a:rPr>
                            <m:t> −</m:t>
                          </m:r>
                          <m:r>
                            <a:rPr lang="en-US" sz="2400" b="0" i="1" smtClean="0">
                              <a:latin typeface="Cambria Math" panose="02040503050406030204" pitchFamily="18" charset="0"/>
                            </a:rPr>
                            <m:t>𝑚</m:t>
                          </m:r>
                        </m:sup>
                      </m:sSup>
                    </m:oMath>
                  </m:oMathPara>
                </a14:m>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33087" y="1656270"/>
                <a:ext cx="7650195" cy="4986069"/>
              </a:xfrm>
              <a:blipFill rotWithShape="0">
                <a:blip r:embed="rId6"/>
                <a:stretch>
                  <a:fillRect l="-1036" t="-1711"/>
                </a:stretch>
              </a:blipFill>
            </p:spPr>
            <p:txBody>
              <a:bodyPr/>
              <a:lstStyle/>
              <a:p>
                <a:r>
                  <a:rPr lang="en-US">
                    <a:noFill/>
                  </a:rPr>
                  <a:t> </a:t>
                </a:r>
              </a:p>
            </p:txBody>
          </p:sp>
        </mc:Fallback>
      </mc:AlternateContent>
      <p:sp>
        <p:nvSpPr>
          <p:cNvPr id="5" name="Footer Placeholder 4"/>
          <p:cNvSpPr>
            <a:spLocks noGrp="1"/>
          </p:cNvSpPr>
          <p:nvPr>
            <p:ph type="ftr" sz="quarter" idx="11"/>
          </p:nvPr>
        </p:nvSpPr>
        <p:spPr/>
        <p:txBody>
          <a:bodyPr/>
          <a:lstStyle/>
          <a:p>
            <a:r>
              <a:rPr lang="en-US"/>
              <a:t>Random Graph</a:t>
            </a:r>
          </a:p>
        </p:txBody>
      </p:sp>
      <p:sp>
        <p:nvSpPr>
          <p:cNvPr id="6" name="Slide Number Placeholder 5"/>
          <p:cNvSpPr>
            <a:spLocks noGrp="1"/>
          </p:cNvSpPr>
          <p:nvPr>
            <p:ph type="sldNum" sz="quarter" idx="12"/>
          </p:nvPr>
        </p:nvSpPr>
        <p:spPr/>
        <p:txBody>
          <a:bodyPr/>
          <a:lstStyle/>
          <a:p>
            <a:fld id="{5F799E93-25A9-45CA-8FEE-05B28F2C019A}" type="slidenum">
              <a:rPr lang="en-US" smtClean="0"/>
              <a:t>53</a:t>
            </a:fld>
            <a:endParaRPr lang="en-US"/>
          </a:p>
        </p:txBody>
      </p:sp>
      <p:pic>
        <p:nvPicPr>
          <p:cNvPr id="4" name="Picture 3"/>
          <p:cNvPicPr>
            <a:picLocks noChangeAspect="1"/>
          </p:cNvPicPr>
          <p:nvPr/>
        </p:nvPicPr>
        <p:blipFill>
          <a:blip r:embed="rId7"/>
          <a:stretch>
            <a:fillRect/>
          </a:stretch>
        </p:blipFill>
        <p:spPr>
          <a:xfrm>
            <a:off x="9307902" y="1656270"/>
            <a:ext cx="2165230" cy="1889990"/>
          </a:xfrm>
          <a:prstGeom prst="rect">
            <a:avLst/>
          </a:prstGeom>
        </p:spPr>
      </p:pic>
    </p:spTree>
    <p:extLst>
      <p:ext uri="{BB962C8B-B14F-4D97-AF65-F5344CB8AC3E}">
        <p14:creationId xmlns:p14="http://schemas.microsoft.com/office/powerpoint/2010/main" val="3015065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a:xfrm>
                <a:off x="838200" y="365125"/>
                <a:ext cx="8029755" cy="796925"/>
              </a:xfrm>
            </p:spPr>
            <p:txBody>
              <a:bodyPr>
                <a:normAutofit fontScale="90000"/>
              </a:bodyPr>
              <a:lstStyle/>
              <a:p>
                <a:r>
                  <a:rPr lang="en-US" b="1" dirty="0"/>
                  <a:t>Existence of Triangles in </a:t>
                </a:r>
                <a14:m>
                  <m:oMath xmlns:m="http://schemas.openxmlformats.org/officeDocument/2006/math">
                    <m:r>
                      <a:rPr lang="en-US" i="1" dirty="0" smtClean="0">
                        <a:latin typeface="Cambria Math" panose="02040503050406030204" pitchFamily="18" charset="0"/>
                      </a:rPr>
                      <m:t>𝐺</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 </m:t>
                    </m:r>
                    <m:f>
                      <m:fPr>
                        <m:ctrlPr>
                          <a:rPr lang="en-US" i="1" dirty="0" smtClean="0">
                            <a:latin typeface="Cambria Math" panose="02040503050406030204" pitchFamily="18" charset="0"/>
                          </a:rPr>
                        </m:ctrlPr>
                      </m:fPr>
                      <m:num>
                        <m:r>
                          <a:rPr lang="en-US" b="0" i="1" dirty="0" smtClean="0">
                            <a:latin typeface="Cambria Math" panose="02040503050406030204" pitchFamily="18" charset="0"/>
                          </a:rPr>
                          <m:t>𝑑</m:t>
                        </m:r>
                      </m:num>
                      <m:den>
                        <m:r>
                          <a:rPr lang="en-US" b="0" i="1" dirty="0" smtClean="0">
                            <a:latin typeface="Cambria Math" panose="02040503050406030204" pitchFamily="18" charset="0"/>
                          </a:rPr>
                          <m:t>𝑛</m:t>
                        </m:r>
                      </m:den>
                    </m:f>
                    <m:r>
                      <a:rPr lang="en-US" i="1" dirty="0">
                        <a:latin typeface="Cambria Math" panose="02040503050406030204" pitchFamily="18" charset="0"/>
                      </a:rPr>
                      <m:t>) </m:t>
                    </m:r>
                  </m:oMath>
                </a14:m>
                <a:endParaRPr lang="en-US"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838200" y="365125"/>
                <a:ext cx="8029755" cy="796925"/>
              </a:xfrm>
              <a:blipFill rotWithShape="0">
                <a:blip r:embed="rId2"/>
                <a:stretch>
                  <a:fillRect l="-2733" t="-9160" b="-251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513745"/>
                <a:ext cx="7836243" cy="4491639"/>
              </a:xfrm>
            </p:spPr>
            <p:txBody>
              <a:bodyPr>
                <a:normAutofit fontScale="92500" lnSpcReduction="10000"/>
              </a:bodyPr>
              <a:lstStyle/>
              <a:p>
                <a:pPr algn="just"/>
                <a:r>
                  <a:rPr lang="en-US" sz="2200" dirty="0"/>
                  <a:t>Let </a:t>
                </a:r>
                <a14:m>
                  <m:oMath xmlns:m="http://schemas.openxmlformats.org/officeDocument/2006/math">
                    <m:sSub>
                      <m:sSubPr>
                        <m:ctrlPr>
                          <a:rPr lang="en-US" sz="2200" b="0" i="1" smtClean="0">
                            <a:latin typeface="Cambria Math" panose="02040503050406030204" pitchFamily="18" charset="0"/>
                          </a:rPr>
                        </m:ctrlPr>
                      </m:sSubPr>
                      <m:e>
                        <m:r>
                          <m:rPr>
                            <m:sty m:val="p"/>
                          </m:rPr>
                          <a:rPr lang="en-US" sz="2200" b="0" i="0" smtClean="0">
                            <a:latin typeface="Cambria Math" panose="02040503050406030204" pitchFamily="18" charset="0"/>
                          </a:rPr>
                          <m:t>Δ</m:t>
                        </m:r>
                      </m:e>
                      <m:sub>
                        <m:r>
                          <a:rPr lang="en-US" sz="2200" b="0" i="1" smtClean="0">
                            <a:latin typeface="Cambria Math" panose="02040503050406030204" pitchFamily="18" charset="0"/>
                          </a:rPr>
                          <m:t>𝑖𝑗𝑘</m:t>
                        </m:r>
                      </m:sub>
                    </m:sSub>
                  </m:oMath>
                </a14:m>
                <a:r>
                  <a:rPr lang="en-US" sz="2400" dirty="0"/>
                  <a:t> be the indicator variable for the triangle with vertices </a:t>
                </a:r>
                <a:r>
                  <a:rPr lang="en-US" sz="2400" i="1" dirty="0"/>
                  <a:t>i, j, </a:t>
                </a:r>
                <a:r>
                  <a:rPr lang="en-US" sz="2400" dirty="0"/>
                  <a:t>and </a:t>
                </a:r>
                <a:r>
                  <a:rPr lang="en-US" sz="2400" i="1" dirty="0"/>
                  <a:t>k </a:t>
                </a:r>
                <a:r>
                  <a:rPr lang="en-US" sz="2400" dirty="0"/>
                  <a:t>being present. That is, all three edges </a:t>
                </a:r>
                <a14:m>
                  <m:oMath xmlns:m="http://schemas.openxmlformats.org/officeDocument/2006/math">
                    <m:r>
                      <a:rPr lang="en-US" sz="2400" i="1" dirty="0" smtClean="0">
                        <a:latin typeface="Cambria Math" panose="02040503050406030204" pitchFamily="18" charset="0"/>
                      </a:rPr>
                      <m:t>(</m:t>
                    </m:r>
                    <m:r>
                      <a:rPr lang="en-US" sz="2400" b="0" i="1" dirty="0" smtClean="0">
                        <a:latin typeface="Cambria Math" panose="02040503050406030204" pitchFamily="18" charset="0"/>
                      </a:rPr>
                      <m:t>𝑖</m:t>
                    </m:r>
                    <m:r>
                      <a:rPr lang="en-US" sz="2400" i="1" dirty="0" smtClean="0">
                        <a:latin typeface="Cambria Math" panose="02040503050406030204" pitchFamily="18" charset="0"/>
                      </a:rPr>
                      <m:t>, </m:t>
                    </m:r>
                    <m:r>
                      <a:rPr lang="en-US" sz="2400" i="1" dirty="0" smtClean="0">
                        <a:latin typeface="Cambria Math" panose="02040503050406030204" pitchFamily="18" charset="0"/>
                      </a:rPr>
                      <m:t>𝑗</m:t>
                    </m:r>
                    <m:r>
                      <a:rPr lang="en-US" sz="2400" i="1" dirty="0" smtClean="0">
                        <a:latin typeface="Cambria Math" panose="02040503050406030204" pitchFamily="18" charset="0"/>
                      </a:rPr>
                      <m:t>), (</m:t>
                    </m:r>
                    <m:r>
                      <a:rPr lang="en-US" sz="2400" i="1" dirty="0" smtClean="0">
                        <a:latin typeface="Cambria Math" panose="02040503050406030204" pitchFamily="18" charset="0"/>
                      </a:rPr>
                      <m:t>𝑗</m:t>
                    </m:r>
                    <m:r>
                      <a:rPr lang="en-US" sz="2400" i="1" dirty="0" smtClean="0">
                        <a:latin typeface="Cambria Math" panose="02040503050406030204" pitchFamily="18" charset="0"/>
                      </a:rPr>
                      <m:t>, </m:t>
                    </m:r>
                    <m:r>
                      <a:rPr lang="en-US" sz="2400" i="1" dirty="0">
                        <a:latin typeface="Cambria Math" panose="02040503050406030204" pitchFamily="18" charset="0"/>
                      </a:rPr>
                      <m:t>𝑘</m:t>
                    </m:r>
                    <m:r>
                      <a:rPr lang="en-US" sz="2400" i="1" dirty="0" smtClean="0">
                        <a:latin typeface="Cambria Math" panose="02040503050406030204" pitchFamily="18" charset="0"/>
                      </a:rPr>
                      <m:t>) </m:t>
                    </m:r>
                  </m:oMath>
                </a14:m>
                <a:r>
                  <a:rPr lang="en-US" sz="2400" dirty="0"/>
                  <a:t>and </a:t>
                </a:r>
                <a14:m>
                  <m:oMath xmlns:m="http://schemas.openxmlformats.org/officeDocument/2006/math">
                    <m:r>
                      <a:rPr lang="en-US" sz="2400" i="1" dirty="0" smtClean="0">
                        <a:latin typeface="Cambria Math" panose="02040503050406030204" pitchFamily="18" charset="0"/>
                      </a:rPr>
                      <m:t>(</m:t>
                    </m:r>
                    <m:r>
                      <a:rPr lang="en-US" sz="2400" b="0" i="1" dirty="0" smtClean="0">
                        <a:latin typeface="Cambria Math" panose="02040503050406030204" pitchFamily="18" charset="0"/>
                      </a:rPr>
                      <m:t>𝑖</m:t>
                    </m:r>
                    <m:r>
                      <a:rPr lang="en-US" sz="2400" i="1" dirty="0" smtClean="0">
                        <a:latin typeface="Cambria Math" panose="02040503050406030204" pitchFamily="18" charset="0"/>
                      </a:rPr>
                      <m:t>, </m:t>
                    </m:r>
                    <m:r>
                      <a:rPr lang="en-US" sz="2400" i="1" dirty="0">
                        <a:latin typeface="Cambria Math" panose="02040503050406030204" pitchFamily="18" charset="0"/>
                      </a:rPr>
                      <m:t>𝑘</m:t>
                    </m:r>
                    <m:r>
                      <a:rPr lang="en-US" sz="2400" i="1" dirty="0">
                        <a:latin typeface="Cambria Math" panose="02040503050406030204" pitchFamily="18" charset="0"/>
                      </a:rPr>
                      <m:t>) </m:t>
                    </m:r>
                  </m:oMath>
                </a14:m>
                <a:r>
                  <a:rPr lang="en-US" sz="2400" dirty="0"/>
                  <a:t>being present.</a:t>
                </a:r>
              </a:p>
              <a:p>
                <a:pPr algn="just"/>
                <a:r>
                  <a:rPr lang="en-US" sz="2400" dirty="0"/>
                  <a:t>Then the number of triangles is </a:t>
                </a:r>
                <a14:m>
                  <m:oMath xmlns:m="http://schemas.openxmlformats.org/officeDocument/2006/math">
                    <m:r>
                      <a:rPr lang="en-US" sz="2400" i="1" dirty="0" smtClean="0">
                        <a:latin typeface="Cambria Math" panose="02040503050406030204" pitchFamily="18" charset="0"/>
                      </a:rPr>
                      <m:t>𝑥</m:t>
                    </m:r>
                    <m:r>
                      <a:rPr lang="en-US" sz="2400" b="0" i="1" dirty="0" smtClean="0">
                        <a:latin typeface="Cambria Math" panose="02040503050406030204" pitchFamily="18" charset="0"/>
                      </a:rPr>
                      <m:t>=</m:t>
                    </m:r>
                    <m:nary>
                      <m:naryPr>
                        <m:chr m:val="∑"/>
                        <m:supHide m:val="on"/>
                        <m:ctrlPr>
                          <a:rPr lang="en-US" sz="2400" b="0" i="1" dirty="0" smtClean="0">
                            <a:latin typeface="Cambria Math" panose="02040503050406030204" pitchFamily="18" charset="0"/>
                          </a:rPr>
                        </m:ctrlPr>
                      </m:naryPr>
                      <m:sub>
                        <m:r>
                          <m:rPr>
                            <m:brk m:alnAt="7"/>
                          </m:rPr>
                          <a:rPr lang="en-US" sz="2400" b="0" i="1" dirty="0" smtClean="0">
                            <a:latin typeface="Cambria Math" panose="02040503050406030204" pitchFamily="18" charset="0"/>
                          </a:rPr>
                          <m:t>𝑖</m:t>
                        </m:r>
                        <m:r>
                          <a:rPr lang="en-US" sz="2400" b="0" i="1" dirty="0" smtClean="0">
                            <a:latin typeface="Cambria Math" panose="02040503050406030204" pitchFamily="18" charset="0"/>
                          </a:rPr>
                          <m:t>𝑗𝑘</m:t>
                        </m:r>
                      </m:sub>
                      <m:sup/>
                      <m:e>
                        <m:sSub>
                          <m:sSubPr>
                            <m:ctrlPr>
                              <a:rPr lang="en-US" sz="2400" b="0" i="1" dirty="0" smtClean="0">
                                <a:latin typeface="Cambria Math" panose="02040503050406030204" pitchFamily="18" charset="0"/>
                              </a:rPr>
                            </m:ctrlPr>
                          </m:sSubPr>
                          <m:e>
                            <m:r>
                              <m:rPr>
                                <m:sty m:val="p"/>
                              </m:rPr>
                              <a:rPr lang="en-US" sz="2400" b="0" i="0" dirty="0" smtClean="0">
                                <a:latin typeface="Cambria Math" panose="02040503050406030204" pitchFamily="18" charset="0"/>
                              </a:rPr>
                              <m:t>Δ</m:t>
                            </m:r>
                          </m:e>
                          <m:sub>
                            <m:r>
                              <a:rPr lang="en-US" sz="2400" b="0" i="1" dirty="0" smtClean="0">
                                <a:latin typeface="Cambria Math" panose="02040503050406030204" pitchFamily="18" charset="0"/>
                              </a:rPr>
                              <m:t>𝑖𝑗𝑘</m:t>
                            </m:r>
                          </m:sub>
                        </m:sSub>
                      </m:e>
                    </m:nary>
                  </m:oMath>
                </a14:m>
                <a:endParaRPr lang="en-US" sz="2200" dirty="0"/>
              </a:p>
              <a:p>
                <a:pPr algn="just"/>
                <a:r>
                  <a:rPr lang="en-US" sz="2400" dirty="0"/>
                  <a:t>Thus, the expected number of triangles is</a:t>
                </a:r>
              </a:p>
              <a:p>
                <a:pPr marL="0" indent="0" algn="just">
                  <a:buNone/>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𝐸</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𝑥</m:t>
                          </m:r>
                        </m:e>
                      </m:d>
                      <m:r>
                        <a:rPr lang="en-US" sz="2000" b="0" i="1" smtClean="0">
                          <a:latin typeface="Cambria Math" panose="02040503050406030204" pitchFamily="18" charset="0"/>
                        </a:rPr>
                        <m:t>=</m:t>
                      </m:r>
                      <m:r>
                        <a:rPr lang="en-US" sz="2000" b="0" i="1" smtClean="0">
                          <a:latin typeface="Cambria Math" panose="02040503050406030204" pitchFamily="18" charset="0"/>
                        </a:rPr>
                        <m:t>𝐸</m:t>
                      </m:r>
                      <m:nary>
                        <m:naryPr>
                          <m:chr m:val="∑"/>
                          <m:supHide m:val="on"/>
                          <m:ctrlPr>
                            <a:rPr lang="en-US" sz="2000" b="0" i="1" smtClean="0">
                              <a:latin typeface="Cambria Math" panose="02040503050406030204" pitchFamily="18" charset="0"/>
                            </a:rPr>
                          </m:ctrlPr>
                        </m:naryPr>
                        <m:sub>
                          <m:r>
                            <m:rPr>
                              <m:brk m:alnAt="7"/>
                            </m:rPr>
                            <a:rPr lang="en-US" sz="2000" b="0" i="1" smtClean="0">
                              <a:latin typeface="Cambria Math" panose="02040503050406030204" pitchFamily="18" charset="0"/>
                            </a:rPr>
                            <m:t>𝑖</m:t>
                          </m:r>
                          <m:r>
                            <a:rPr lang="en-US" sz="2000" b="0" i="1" smtClean="0">
                              <a:latin typeface="Cambria Math" panose="02040503050406030204" pitchFamily="18" charset="0"/>
                            </a:rPr>
                            <m:t>𝑗𝑘</m:t>
                          </m:r>
                        </m:sub>
                        <m:sup/>
                        <m:e>
                          <m:sSub>
                            <m:sSubPr>
                              <m:ctrlPr>
                                <a:rPr lang="en-US" sz="2000" i="1" dirty="0">
                                  <a:latin typeface="Cambria Math" panose="02040503050406030204" pitchFamily="18" charset="0"/>
                                </a:rPr>
                              </m:ctrlPr>
                            </m:sSubPr>
                            <m:e>
                              <m:r>
                                <m:rPr>
                                  <m:sty m:val="p"/>
                                </m:rPr>
                                <a:rPr lang="en-US" sz="2000" dirty="0">
                                  <a:latin typeface="Cambria Math" panose="02040503050406030204" pitchFamily="18" charset="0"/>
                                </a:rPr>
                                <m:t>Δ</m:t>
                              </m:r>
                            </m:e>
                            <m:sub>
                              <m:r>
                                <a:rPr lang="en-US" sz="2000" i="1" dirty="0">
                                  <a:latin typeface="Cambria Math" panose="02040503050406030204" pitchFamily="18" charset="0"/>
                                </a:rPr>
                                <m:t>𝑖𝑗𝑘</m:t>
                              </m:r>
                            </m:sub>
                          </m:sSub>
                        </m:e>
                      </m:nary>
                    </m:oMath>
                  </m:oMathPara>
                </a14:m>
                <a:endParaRPr lang="en-US" sz="2200" dirty="0"/>
              </a:p>
              <a:p>
                <a:pPr algn="just"/>
                <a:r>
                  <a:rPr lang="en-US" sz="2400" dirty="0"/>
                  <a:t>Linearity of expectation: the expected value of a sum of random variables is the sum of the expected values. </a:t>
                </a:r>
              </a:p>
              <a:p>
                <a:pPr algn="just"/>
                <a:endParaRPr lang="en-US" sz="2400" dirty="0"/>
              </a:p>
              <a:p>
                <a:pPr marL="0" indent="0" algn="just">
                  <a:buNone/>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𝐸</m:t>
                      </m:r>
                      <m:d>
                        <m:dPr>
                          <m:ctrlPr>
                            <a:rPr lang="en-US" sz="2400" i="1">
                              <a:latin typeface="Cambria Math" panose="02040503050406030204" pitchFamily="18" charset="0"/>
                            </a:rPr>
                          </m:ctrlPr>
                        </m:dPr>
                        <m:e>
                          <m:r>
                            <a:rPr lang="en-US" sz="2400" i="1">
                              <a:latin typeface="Cambria Math" panose="02040503050406030204" pitchFamily="18" charset="0"/>
                            </a:rPr>
                            <m:t>𝑥</m:t>
                          </m:r>
                        </m:e>
                      </m:d>
                      <m:r>
                        <a:rPr lang="en-US" sz="2400" i="1">
                          <a:latin typeface="Cambria Math" panose="02040503050406030204" pitchFamily="18" charset="0"/>
                        </a:rPr>
                        <m:t>=</m:t>
                      </m:r>
                      <m:r>
                        <a:rPr lang="en-US" sz="2400" i="1">
                          <a:latin typeface="Cambria Math" panose="02040503050406030204" pitchFamily="18" charset="0"/>
                        </a:rPr>
                        <m:t>𝐸</m:t>
                      </m:r>
                      <m:nary>
                        <m:naryPr>
                          <m:chr m:val="∑"/>
                          <m:supHide m:val="on"/>
                          <m:ctrlPr>
                            <a:rPr lang="en-US" sz="2400" i="1">
                              <a:latin typeface="Cambria Math" panose="02040503050406030204" pitchFamily="18" charset="0"/>
                            </a:rPr>
                          </m:ctrlPr>
                        </m:naryPr>
                        <m:sub>
                          <m:r>
                            <m:rPr>
                              <m:brk m:alnAt="7"/>
                            </m:rPr>
                            <a:rPr lang="en-US" sz="2400" i="1">
                              <a:latin typeface="Cambria Math" panose="02040503050406030204" pitchFamily="18" charset="0"/>
                            </a:rPr>
                            <m:t>𝑖</m:t>
                          </m:r>
                          <m:r>
                            <a:rPr lang="en-US" sz="2400" i="1">
                              <a:latin typeface="Cambria Math" panose="02040503050406030204" pitchFamily="18" charset="0"/>
                            </a:rPr>
                            <m:t>𝑗𝑘</m:t>
                          </m:r>
                        </m:sub>
                        <m:sup/>
                        <m:e>
                          <m:sSub>
                            <m:sSubPr>
                              <m:ctrlPr>
                                <a:rPr lang="en-US" sz="2400" i="1" dirty="0">
                                  <a:latin typeface="Cambria Math" panose="02040503050406030204" pitchFamily="18" charset="0"/>
                                </a:rPr>
                              </m:ctrlPr>
                            </m:sSubPr>
                            <m:e>
                              <m:r>
                                <m:rPr>
                                  <m:sty m:val="p"/>
                                </m:rPr>
                                <a:rPr lang="en-US" sz="2400" dirty="0">
                                  <a:latin typeface="Cambria Math" panose="02040503050406030204" pitchFamily="18" charset="0"/>
                                </a:rPr>
                                <m:t>Δ</m:t>
                              </m:r>
                            </m:e>
                            <m:sub>
                              <m:r>
                                <a:rPr lang="en-US" sz="2400" i="1" dirty="0">
                                  <a:latin typeface="Cambria Math" panose="02040503050406030204" pitchFamily="18" charset="0"/>
                                </a:rPr>
                                <m:t>𝑖𝑗𝑘</m:t>
                              </m:r>
                            </m:sub>
                          </m:sSub>
                        </m:e>
                      </m:nary>
                      <m:r>
                        <a:rPr lang="en-US" sz="2400" b="0" i="1" dirty="0" smtClean="0">
                          <a:latin typeface="Cambria Math" panose="02040503050406030204" pitchFamily="18" charset="0"/>
                        </a:rPr>
                        <m:t>=</m:t>
                      </m:r>
                      <m:nary>
                        <m:naryPr>
                          <m:chr m:val="∑"/>
                          <m:supHide m:val="on"/>
                          <m:ctrlPr>
                            <a:rPr lang="en-US" sz="2400" i="1">
                              <a:latin typeface="Cambria Math" panose="02040503050406030204" pitchFamily="18" charset="0"/>
                            </a:rPr>
                          </m:ctrlPr>
                        </m:naryPr>
                        <m:sub>
                          <m:r>
                            <m:rPr>
                              <m:brk m:alnAt="7"/>
                            </m:rPr>
                            <a:rPr lang="en-US" sz="2400" i="1">
                              <a:latin typeface="Cambria Math" panose="02040503050406030204" pitchFamily="18" charset="0"/>
                            </a:rPr>
                            <m:t>𝑖</m:t>
                          </m:r>
                          <m:r>
                            <a:rPr lang="en-US" sz="2400" i="1">
                              <a:latin typeface="Cambria Math" panose="02040503050406030204" pitchFamily="18" charset="0"/>
                            </a:rPr>
                            <m:t>𝑗𝑘</m:t>
                          </m:r>
                        </m:sub>
                        <m:sup/>
                        <m:e>
                          <m:sSub>
                            <m:sSubPr>
                              <m:ctrlPr>
                                <a:rPr lang="en-US" sz="2400" i="1" dirty="0">
                                  <a:latin typeface="Cambria Math" panose="02040503050406030204" pitchFamily="18" charset="0"/>
                                </a:rPr>
                              </m:ctrlPr>
                            </m:sSubPr>
                            <m:e>
                              <m:r>
                                <m:rPr>
                                  <m:sty m:val="p"/>
                                </m:rPr>
                                <a:rPr lang="en-US" sz="2400" b="0" i="0" dirty="0" smtClean="0">
                                  <a:latin typeface="Cambria Math" panose="02040503050406030204" pitchFamily="18" charset="0"/>
                                </a:rPr>
                                <m:t>E</m:t>
                              </m:r>
                              <m:r>
                                <a:rPr lang="en-US" sz="2400" b="0" i="0" dirty="0" smtClean="0">
                                  <a:latin typeface="Cambria Math" panose="02040503050406030204" pitchFamily="18" charset="0"/>
                                </a:rPr>
                                <m:t>(</m:t>
                              </m:r>
                              <m:r>
                                <m:rPr>
                                  <m:sty m:val="p"/>
                                </m:rPr>
                                <a:rPr lang="en-US" sz="2400" dirty="0">
                                  <a:latin typeface="Cambria Math" panose="02040503050406030204" pitchFamily="18" charset="0"/>
                                </a:rPr>
                                <m:t>Δ</m:t>
                              </m:r>
                            </m:e>
                            <m:sub>
                              <m:r>
                                <a:rPr lang="en-US" sz="2400" i="1" dirty="0">
                                  <a:latin typeface="Cambria Math" panose="02040503050406030204" pitchFamily="18" charset="0"/>
                                </a:rPr>
                                <m:t>𝑖𝑗𝑘</m:t>
                              </m:r>
                            </m:sub>
                          </m:sSub>
                          <m:r>
                            <a:rPr lang="en-US" sz="2400" b="0" i="1" dirty="0" smtClean="0">
                              <a:latin typeface="Cambria Math" panose="02040503050406030204" pitchFamily="18" charset="0"/>
                            </a:rPr>
                            <m:t>)=</m:t>
                          </m:r>
                          <m:d>
                            <m:dPr>
                              <m:ctrlPr>
                                <a:rPr lang="en-US" sz="2400" b="0" i="1" dirty="0" smtClean="0">
                                  <a:latin typeface="Cambria Math" panose="02040503050406030204" pitchFamily="18" charset="0"/>
                                </a:rPr>
                              </m:ctrlPr>
                            </m:dPr>
                            <m:e>
                              <m:m>
                                <m:mPr>
                                  <m:mcs>
                                    <m:mc>
                                      <m:mcPr>
                                        <m:count m:val="1"/>
                                        <m:mcJc m:val="center"/>
                                      </m:mcPr>
                                    </m:mc>
                                  </m:mcs>
                                  <m:ctrlPr>
                                    <a:rPr lang="en-US" sz="2400" b="0" i="1" dirty="0" smtClean="0">
                                      <a:latin typeface="Cambria Math" panose="02040503050406030204" pitchFamily="18" charset="0"/>
                                    </a:rPr>
                                  </m:ctrlPr>
                                </m:mPr>
                                <m:mr>
                                  <m:e>
                                    <m:r>
                                      <m:rPr>
                                        <m:brk m:alnAt="7"/>
                                      </m:rPr>
                                      <a:rPr lang="en-US" sz="2400" b="0" i="1" dirty="0" smtClean="0">
                                        <a:latin typeface="Cambria Math" panose="02040503050406030204" pitchFamily="18" charset="0"/>
                                      </a:rPr>
                                      <m:t>𝑛</m:t>
                                    </m:r>
                                  </m:e>
                                </m:mr>
                                <m:mr>
                                  <m:e>
                                    <m:r>
                                      <a:rPr lang="en-US" sz="2400" b="0" i="1" dirty="0" smtClean="0">
                                        <a:latin typeface="Cambria Math" panose="02040503050406030204" pitchFamily="18" charset="0"/>
                                      </a:rPr>
                                      <m:t>3</m:t>
                                    </m:r>
                                  </m:e>
                                </m:mr>
                              </m:m>
                            </m:e>
                          </m:d>
                          <m:r>
                            <a:rPr lang="en-US" sz="2400" b="0" i="1" dirty="0" smtClean="0">
                              <a:latin typeface="Cambria Math" panose="02040503050406030204" pitchFamily="18" charset="0"/>
                            </a:rPr>
                            <m:t> </m:t>
                          </m:r>
                          <m:sSup>
                            <m:sSupPr>
                              <m:ctrlPr>
                                <a:rPr lang="en-US" sz="2400" b="0" i="1" dirty="0" smtClean="0">
                                  <a:latin typeface="Cambria Math" panose="02040503050406030204" pitchFamily="18" charset="0"/>
                                </a:rPr>
                              </m:ctrlPr>
                            </m:sSupPr>
                            <m:e>
                              <m:d>
                                <m:dPr>
                                  <m:ctrlPr>
                                    <a:rPr lang="en-US" sz="2400" b="0" i="1" dirty="0" smtClean="0">
                                      <a:latin typeface="Cambria Math" panose="02040503050406030204" pitchFamily="18" charset="0"/>
                                    </a:rPr>
                                  </m:ctrlPr>
                                </m:dPr>
                                <m:e>
                                  <m:f>
                                    <m:fPr>
                                      <m:ctrlPr>
                                        <a:rPr lang="en-US" sz="2400" i="1" dirty="0">
                                          <a:latin typeface="Cambria Math" panose="02040503050406030204" pitchFamily="18" charset="0"/>
                                        </a:rPr>
                                      </m:ctrlPr>
                                    </m:fPr>
                                    <m:num>
                                      <m:r>
                                        <a:rPr lang="en-US" sz="2400" i="1" dirty="0">
                                          <a:latin typeface="Cambria Math" panose="02040503050406030204" pitchFamily="18" charset="0"/>
                                        </a:rPr>
                                        <m:t>𝑑</m:t>
                                      </m:r>
                                    </m:num>
                                    <m:den>
                                      <m:r>
                                        <a:rPr lang="en-US" sz="2400" i="1" dirty="0">
                                          <a:latin typeface="Cambria Math" panose="02040503050406030204" pitchFamily="18" charset="0"/>
                                        </a:rPr>
                                        <m:t>𝑛</m:t>
                                      </m:r>
                                    </m:den>
                                  </m:f>
                                </m:e>
                              </m:d>
                            </m:e>
                            <m:sup>
                              <m:r>
                                <a:rPr lang="en-US" sz="2400" b="0" i="1" dirty="0" smtClean="0">
                                  <a:latin typeface="Cambria Math" panose="02040503050406030204" pitchFamily="18" charset="0"/>
                                </a:rPr>
                                <m:t>3</m:t>
                              </m:r>
                            </m:sup>
                          </m:sSup>
                          <m:r>
                            <a:rPr lang="en-US" sz="2400" b="0" i="1" dirty="0" smtClean="0">
                              <a:latin typeface="Cambria Math" panose="02040503050406030204" pitchFamily="18" charset="0"/>
                            </a:rPr>
                            <m:t>≈</m:t>
                          </m:r>
                        </m:e>
                      </m:nary>
                      <m:f>
                        <m:fPr>
                          <m:ctrlPr>
                            <a:rPr lang="en-US" sz="2400" i="1" dirty="0">
                              <a:latin typeface="Cambria Math" panose="02040503050406030204" pitchFamily="18" charset="0"/>
                            </a:rPr>
                          </m:ctrlPr>
                        </m:fPr>
                        <m:num>
                          <m:sSup>
                            <m:sSupPr>
                              <m:ctrlPr>
                                <a:rPr lang="en-US" sz="2400" b="0" i="1" dirty="0" smtClean="0">
                                  <a:latin typeface="Cambria Math" panose="02040503050406030204" pitchFamily="18" charset="0"/>
                                </a:rPr>
                              </m:ctrlPr>
                            </m:sSupPr>
                            <m:e>
                              <m:r>
                                <a:rPr lang="en-US" sz="2400" i="1" dirty="0">
                                  <a:latin typeface="Cambria Math" panose="02040503050406030204" pitchFamily="18" charset="0"/>
                                </a:rPr>
                                <m:t>𝑑</m:t>
                              </m:r>
                            </m:e>
                            <m:sup>
                              <m:r>
                                <a:rPr lang="en-US" sz="2400" b="0" i="1" dirty="0" smtClean="0">
                                  <a:latin typeface="Cambria Math" panose="02040503050406030204" pitchFamily="18" charset="0"/>
                                </a:rPr>
                                <m:t>3</m:t>
                              </m:r>
                            </m:sup>
                          </m:sSup>
                        </m:num>
                        <m:den>
                          <m:r>
                            <a:rPr lang="en-US" sz="2400" b="0" i="1" dirty="0" smtClean="0">
                              <a:latin typeface="Cambria Math" panose="02040503050406030204" pitchFamily="18" charset="0"/>
                            </a:rPr>
                            <m:t>6</m:t>
                          </m:r>
                        </m:den>
                      </m:f>
                    </m:oMath>
                  </m:oMathPara>
                </a14:m>
                <a:endParaRPr lang="en-US" sz="22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513745"/>
                <a:ext cx="7836243" cy="4491639"/>
              </a:xfrm>
              <a:blipFill rotWithShape="0">
                <a:blip r:embed="rId3"/>
                <a:stretch>
                  <a:fillRect l="-855" t="-2171" r="-933"/>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t>Random Graph</a:t>
            </a:r>
          </a:p>
        </p:txBody>
      </p:sp>
      <p:sp>
        <p:nvSpPr>
          <p:cNvPr id="5" name="Slide Number Placeholder 4"/>
          <p:cNvSpPr>
            <a:spLocks noGrp="1"/>
          </p:cNvSpPr>
          <p:nvPr>
            <p:ph type="sldNum" sz="quarter" idx="12"/>
          </p:nvPr>
        </p:nvSpPr>
        <p:spPr/>
        <p:txBody>
          <a:bodyPr/>
          <a:lstStyle/>
          <a:p>
            <a:fld id="{5F799E93-25A9-45CA-8FEE-05B28F2C019A}" type="slidenum">
              <a:rPr lang="en-US" smtClean="0"/>
              <a:t>54</a:t>
            </a:fld>
            <a:endParaRPr lang="en-US"/>
          </a:p>
        </p:txBody>
      </p:sp>
    </p:spTree>
    <p:extLst>
      <p:ext uri="{BB962C8B-B14F-4D97-AF65-F5344CB8AC3E}">
        <p14:creationId xmlns:p14="http://schemas.microsoft.com/office/powerpoint/2010/main" val="273355561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870" y="166079"/>
            <a:ext cx="5644979" cy="796925"/>
          </a:xfrm>
        </p:spPr>
        <p:txBody>
          <a:bodyPr>
            <a:normAutofit/>
          </a:bodyPr>
          <a:lstStyle/>
          <a:p>
            <a:r>
              <a:rPr lang="en-US" b="1" dirty="0"/>
              <a:t>Phase Transitions</a:t>
            </a:r>
            <a:r>
              <a:rPr lang="en-US" dirty="0"/>
              <a:t> </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98941" y="1424677"/>
                <a:ext cx="7623571" cy="4491639"/>
              </a:xfrm>
            </p:spPr>
            <p:txBody>
              <a:bodyPr>
                <a:normAutofit/>
              </a:bodyPr>
              <a:lstStyle/>
              <a:p>
                <a:pPr algn="just"/>
                <a:r>
                  <a:rPr lang="en-US" sz="2400" dirty="0"/>
                  <a:t>Consider </a:t>
                </a:r>
                <a14:m>
                  <m:oMath xmlns:m="http://schemas.openxmlformats.org/officeDocument/2006/math">
                    <m:r>
                      <a:rPr lang="en-US" sz="2400" i="1" dirty="0" smtClean="0">
                        <a:latin typeface="Cambria Math" panose="02040503050406030204" pitchFamily="18" charset="0"/>
                      </a:rPr>
                      <m:t>𝐺</m:t>
                    </m:r>
                    <m:r>
                      <a:rPr lang="en-US" sz="2400" i="1" dirty="0" smtClean="0">
                        <a:latin typeface="Cambria Math" panose="02040503050406030204" pitchFamily="18" charset="0"/>
                      </a:rPr>
                      <m:t>(</m:t>
                    </m:r>
                    <m:r>
                      <a:rPr lang="en-US" sz="2400" i="1" dirty="0" smtClean="0">
                        <a:latin typeface="Cambria Math" panose="02040503050406030204" pitchFamily="18" charset="0"/>
                      </a:rPr>
                      <m:t>𝑛</m:t>
                    </m:r>
                    <m:r>
                      <a:rPr lang="en-US" sz="2400" i="1" dirty="0" smtClean="0">
                        <a:latin typeface="Cambria Math" panose="02040503050406030204" pitchFamily="18" charset="0"/>
                      </a:rPr>
                      <m:t>, </m:t>
                    </m:r>
                    <m:r>
                      <a:rPr lang="en-US" sz="2400" i="1" dirty="0" smtClean="0">
                        <a:latin typeface="Cambria Math" panose="02040503050406030204" pitchFamily="18" charset="0"/>
                      </a:rPr>
                      <m:t>𝑝</m:t>
                    </m:r>
                    <m:r>
                      <a:rPr lang="en-US" sz="2400" i="1" dirty="0" smtClean="0">
                        <a:latin typeface="Cambria Math" panose="02040503050406030204" pitchFamily="18" charset="0"/>
                      </a:rPr>
                      <m:t>) </m:t>
                    </m:r>
                  </m:oMath>
                </a14:m>
                <a:r>
                  <a:rPr lang="en-US" sz="2400" dirty="0"/>
                  <a:t>as a function of </a:t>
                </a:r>
                <a14:m>
                  <m:oMath xmlns:m="http://schemas.openxmlformats.org/officeDocument/2006/math">
                    <m:r>
                      <a:rPr lang="en-US" sz="2400" i="1" dirty="0" smtClean="0">
                        <a:latin typeface="Cambria Math" panose="02040503050406030204" pitchFamily="18" charset="0"/>
                      </a:rPr>
                      <m:t>𝑝</m:t>
                    </m:r>
                  </m:oMath>
                </a14:m>
                <a:endParaRPr lang="en-US" sz="2400" dirty="0"/>
              </a:p>
              <a:p>
                <a:pPr lvl="1" algn="just"/>
                <a14:m>
                  <m:oMath xmlns:m="http://schemas.openxmlformats.org/officeDocument/2006/math">
                    <m:r>
                      <a:rPr lang="en-US" sz="2200" i="1" dirty="0" smtClean="0">
                        <a:latin typeface="Cambria Math" panose="02040503050406030204" pitchFamily="18" charset="0"/>
                      </a:rPr>
                      <m:t>𝑃</m:t>
                    </m:r>
                    <m:r>
                      <a:rPr lang="en-US" sz="2200" i="1" dirty="0" smtClean="0">
                        <a:latin typeface="Cambria Math" panose="02040503050406030204" pitchFamily="18" charset="0"/>
                      </a:rPr>
                      <m:t> = 0</m:t>
                    </m:r>
                  </m:oMath>
                </a14:m>
                <a:r>
                  <a:rPr lang="en-US" sz="2200" dirty="0"/>
                  <a:t>, empty graph</a:t>
                </a:r>
              </a:p>
              <a:p>
                <a:pPr lvl="1" algn="just"/>
                <a14:m>
                  <m:oMath xmlns:m="http://schemas.openxmlformats.org/officeDocument/2006/math">
                    <m:r>
                      <a:rPr lang="en-US" sz="2200" i="1" dirty="0" smtClean="0">
                        <a:latin typeface="Cambria Math" panose="02040503050406030204" pitchFamily="18" charset="0"/>
                      </a:rPr>
                      <m:t>𝑃</m:t>
                    </m:r>
                    <m:r>
                      <a:rPr lang="en-US" sz="2200" i="1" dirty="0" smtClean="0">
                        <a:latin typeface="Cambria Math" panose="02040503050406030204" pitchFamily="18" charset="0"/>
                      </a:rPr>
                      <m:t> = 1</m:t>
                    </m:r>
                  </m:oMath>
                </a14:m>
                <a:r>
                  <a:rPr lang="en-US" sz="2200" dirty="0"/>
                  <a:t>, complete graph</a:t>
                </a:r>
              </a:p>
              <a:p>
                <a:pPr lvl="1" algn="just"/>
                <a:r>
                  <a:rPr lang="en-US" sz="2200" dirty="0"/>
                  <a:t>Somewhere between </a:t>
                </a:r>
                <a14:m>
                  <m:oMath xmlns:m="http://schemas.openxmlformats.org/officeDocument/2006/math">
                    <m:r>
                      <a:rPr lang="en-US" sz="2200" b="0" i="1" smtClean="0">
                        <a:latin typeface="Cambria Math" panose="02040503050406030204" pitchFamily="18" charset="0"/>
                      </a:rPr>
                      <m:t>𝑝</m:t>
                    </m:r>
                    <m:r>
                      <a:rPr lang="en-US" sz="2200" b="0" i="1" smtClean="0">
                        <a:latin typeface="Cambria Math" panose="02040503050406030204" pitchFamily="18" charset="0"/>
                      </a:rPr>
                      <m:t>∈[0,1]</m:t>
                    </m:r>
                  </m:oMath>
                </a14:m>
                <a:r>
                  <a:rPr lang="en-US" sz="2200" dirty="0"/>
                  <a:t> , We will get a connected graph. </a:t>
                </a:r>
              </a:p>
              <a:p>
                <a:pPr lvl="1" algn="just"/>
                <a:r>
                  <a:rPr lang="en-US" sz="2200" dirty="0"/>
                  <a:t>Hence, there must be some sort of transition period where there is connection happens, where all the nodes becomes connected.</a:t>
                </a:r>
              </a:p>
              <a:p>
                <a:pPr lvl="1" algn="just"/>
                <a:r>
                  <a:rPr lang="en-US" sz="2200" dirty="0"/>
                  <a:t>This means there should be a critical </a:t>
                </a:r>
                <a14:m>
                  <m:oMath xmlns:m="http://schemas.openxmlformats.org/officeDocument/2006/math">
                    <m:sSub>
                      <m:sSubPr>
                        <m:ctrlPr>
                          <a:rPr lang="en-US" sz="2200" i="1" dirty="0">
                            <a:latin typeface="Cambria Math" panose="02040503050406030204" pitchFamily="18" charset="0"/>
                          </a:rPr>
                        </m:ctrlPr>
                      </m:sSubPr>
                      <m:e>
                        <m:r>
                          <a:rPr lang="en-US" sz="2200" b="0" i="1" dirty="0" smtClean="0">
                            <a:latin typeface="Cambria Math" panose="02040503050406030204" pitchFamily="18" charset="0"/>
                          </a:rPr>
                          <m:t>𝑝</m:t>
                        </m:r>
                      </m:e>
                      <m:sub>
                        <m:r>
                          <a:rPr lang="en-US" sz="2200" b="0" i="1" dirty="0" smtClean="0">
                            <a:latin typeface="Cambria Math" panose="02040503050406030204" pitchFamily="18" charset="0"/>
                          </a:rPr>
                          <m:t>𝑐</m:t>
                        </m:r>
                      </m:sub>
                    </m:sSub>
                  </m:oMath>
                </a14:m>
                <a:r>
                  <a:rPr lang="en-US" sz="2200" dirty="0"/>
                  <a:t>, </a:t>
                </a:r>
                <a14:m>
                  <m:oMath xmlns:m="http://schemas.openxmlformats.org/officeDocument/2006/math">
                    <m:r>
                      <a:rPr lang="en-US" sz="2200" i="1" dirty="0">
                        <a:latin typeface="Cambria Math" panose="02040503050406030204" pitchFamily="18" charset="0"/>
                      </a:rPr>
                      <m:t>𝑝</m:t>
                    </m:r>
                    <m:r>
                      <a:rPr lang="en-US" sz="2200" b="0" i="1" dirty="0" smtClean="0">
                        <a:latin typeface="Cambria Math" panose="02040503050406030204" pitchFamily="18" charset="0"/>
                      </a:rPr>
                      <m:t>&lt;</m:t>
                    </m:r>
                    <m:sSub>
                      <m:sSubPr>
                        <m:ctrlPr>
                          <a:rPr lang="en-US" sz="2200" i="1" dirty="0">
                            <a:latin typeface="Cambria Math" panose="02040503050406030204" pitchFamily="18" charset="0"/>
                          </a:rPr>
                        </m:ctrlPr>
                      </m:sSubPr>
                      <m:e>
                        <m:r>
                          <a:rPr lang="en-US" sz="2200" i="1" dirty="0">
                            <a:latin typeface="Cambria Math" panose="02040503050406030204" pitchFamily="18" charset="0"/>
                          </a:rPr>
                          <m:t>𝑝</m:t>
                        </m:r>
                      </m:e>
                      <m:sub>
                        <m:r>
                          <a:rPr lang="en-US" sz="2200" i="1" dirty="0">
                            <a:latin typeface="Cambria Math" panose="02040503050406030204" pitchFamily="18" charset="0"/>
                          </a:rPr>
                          <m:t>𝑐</m:t>
                        </m:r>
                      </m:sub>
                    </m:sSub>
                    <m:r>
                      <a:rPr lang="en-US" sz="2200" i="1" dirty="0" smtClean="0">
                        <a:solidFill>
                          <a:srgbClr val="FF0000"/>
                        </a:solidFill>
                        <a:latin typeface="Cambria Math" panose="02040503050406030204" pitchFamily="18" charset="0"/>
                      </a:rPr>
                      <m:t> </m:t>
                    </m:r>
                  </m:oMath>
                </a14:m>
                <a:r>
                  <a:rPr lang="en-US" sz="2200" dirty="0">
                    <a:solidFill>
                      <a:srgbClr val="FF0000"/>
                    </a:solidFill>
                  </a:rPr>
                  <a:t>to </a:t>
                </a:r>
                <a14:m>
                  <m:oMath xmlns:m="http://schemas.openxmlformats.org/officeDocument/2006/math">
                    <m:r>
                      <a:rPr lang="en-US" sz="2200" i="1" dirty="0">
                        <a:latin typeface="Cambria Math" panose="02040503050406030204" pitchFamily="18" charset="0"/>
                      </a:rPr>
                      <m:t>𝑝</m:t>
                    </m:r>
                    <m:r>
                      <a:rPr lang="en-US" sz="2200" i="1" dirty="0">
                        <a:latin typeface="Cambria Math" panose="02040503050406030204" pitchFamily="18" charset="0"/>
                      </a:rPr>
                      <m:t> &gt;</m:t>
                    </m:r>
                    <m:sSub>
                      <m:sSubPr>
                        <m:ctrlPr>
                          <a:rPr lang="en-US" sz="2200" i="1" dirty="0">
                            <a:latin typeface="Cambria Math" panose="02040503050406030204" pitchFamily="18" charset="0"/>
                          </a:rPr>
                        </m:ctrlPr>
                      </m:sSubPr>
                      <m:e>
                        <m:r>
                          <a:rPr lang="en-US" sz="2200" i="1" dirty="0">
                            <a:latin typeface="Cambria Math" panose="02040503050406030204" pitchFamily="18" charset="0"/>
                          </a:rPr>
                          <m:t>𝑝</m:t>
                        </m:r>
                      </m:e>
                      <m:sub>
                        <m:r>
                          <a:rPr lang="en-US" sz="2200" i="1" dirty="0">
                            <a:latin typeface="Cambria Math" panose="02040503050406030204" pitchFamily="18" charset="0"/>
                          </a:rPr>
                          <m:t>𝑐</m:t>
                        </m:r>
                      </m:sub>
                    </m:sSub>
                  </m:oMath>
                </a14:m>
                <a:r>
                  <a:rPr lang="en-US" sz="2200" dirty="0"/>
                  <a:t>, when the critical changes start happening, in fact the structural changes is the phase transition. Example: Phase transition of Water</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98941" y="1424677"/>
                <a:ext cx="7623571" cy="4491639"/>
              </a:xfrm>
              <a:blipFill rotWithShape="0">
                <a:blip r:embed="rId2"/>
                <a:stretch>
                  <a:fillRect l="-1120" t="-1900" r="-1120"/>
                </a:stretch>
              </a:blipFill>
            </p:spPr>
            <p:txBody>
              <a:bodyPr/>
              <a:lstStyle/>
              <a:p>
                <a:r>
                  <a:rPr lang="en-US">
                    <a:noFill/>
                  </a:rPr>
                  <a:t> </a:t>
                </a:r>
              </a:p>
            </p:txBody>
          </p:sp>
        </mc:Fallback>
      </mc:AlternateContent>
      <p:sp>
        <p:nvSpPr>
          <p:cNvPr id="4" name="Oval 3"/>
          <p:cNvSpPr/>
          <p:nvPr/>
        </p:nvSpPr>
        <p:spPr>
          <a:xfrm>
            <a:off x="10041621" y="2769318"/>
            <a:ext cx="214183" cy="221907"/>
          </a:xfrm>
          <a:prstGeom prst="ellipse">
            <a:avLst/>
          </a:prstGeom>
          <a:solidFill>
            <a:schemeClr val="tx1">
              <a:lumMod val="95000"/>
              <a:lumOff val="5000"/>
            </a:schemeClr>
          </a:solidFill>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5" name="Oval 4"/>
          <p:cNvSpPr/>
          <p:nvPr/>
        </p:nvSpPr>
        <p:spPr>
          <a:xfrm>
            <a:off x="9242860" y="891740"/>
            <a:ext cx="214183" cy="221907"/>
          </a:xfrm>
          <a:prstGeom prst="ellipse">
            <a:avLst/>
          </a:prstGeom>
          <a:solidFill>
            <a:schemeClr val="tx1">
              <a:lumMod val="95000"/>
              <a:lumOff val="5000"/>
            </a:schemeClr>
          </a:solidFill>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6" name="Oval 5"/>
          <p:cNvSpPr/>
          <p:nvPr/>
        </p:nvSpPr>
        <p:spPr>
          <a:xfrm>
            <a:off x="11186993" y="1547996"/>
            <a:ext cx="214183" cy="221907"/>
          </a:xfrm>
          <a:prstGeom prst="ellipse">
            <a:avLst/>
          </a:prstGeom>
          <a:solidFill>
            <a:schemeClr val="tx1">
              <a:lumMod val="95000"/>
              <a:lumOff val="5000"/>
            </a:schemeClr>
          </a:solidFill>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 name="Oval 6"/>
          <p:cNvSpPr/>
          <p:nvPr/>
        </p:nvSpPr>
        <p:spPr>
          <a:xfrm>
            <a:off x="10041622" y="564542"/>
            <a:ext cx="214183" cy="221907"/>
          </a:xfrm>
          <a:prstGeom prst="ellipse">
            <a:avLst/>
          </a:prstGeom>
          <a:solidFill>
            <a:schemeClr val="tx1">
              <a:lumMod val="95000"/>
              <a:lumOff val="5000"/>
            </a:schemeClr>
          </a:solidFill>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8" name="Oval 7"/>
          <p:cNvSpPr/>
          <p:nvPr/>
        </p:nvSpPr>
        <p:spPr>
          <a:xfrm>
            <a:off x="10869603" y="891740"/>
            <a:ext cx="214183" cy="221907"/>
          </a:xfrm>
          <a:prstGeom prst="ellipse">
            <a:avLst/>
          </a:prstGeom>
          <a:solidFill>
            <a:schemeClr val="tx1">
              <a:lumMod val="95000"/>
              <a:lumOff val="5000"/>
            </a:schemeClr>
          </a:solidFill>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9" name="Oval 8"/>
          <p:cNvSpPr/>
          <p:nvPr/>
        </p:nvSpPr>
        <p:spPr>
          <a:xfrm>
            <a:off x="10873488" y="2405584"/>
            <a:ext cx="214183" cy="221907"/>
          </a:xfrm>
          <a:prstGeom prst="ellipse">
            <a:avLst/>
          </a:prstGeom>
          <a:solidFill>
            <a:schemeClr val="tx1">
              <a:lumMod val="95000"/>
              <a:lumOff val="5000"/>
            </a:schemeClr>
          </a:solidFill>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1" name="Oval 10"/>
          <p:cNvSpPr/>
          <p:nvPr/>
        </p:nvSpPr>
        <p:spPr>
          <a:xfrm>
            <a:off x="9267109" y="2405584"/>
            <a:ext cx="214183" cy="221907"/>
          </a:xfrm>
          <a:prstGeom prst="ellipse">
            <a:avLst/>
          </a:prstGeom>
          <a:solidFill>
            <a:schemeClr val="tx1">
              <a:lumMod val="95000"/>
              <a:lumOff val="5000"/>
            </a:schemeClr>
          </a:solidFill>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2" name="Oval 11"/>
          <p:cNvSpPr/>
          <p:nvPr/>
        </p:nvSpPr>
        <p:spPr>
          <a:xfrm>
            <a:off x="9003965" y="1551797"/>
            <a:ext cx="214183" cy="221907"/>
          </a:xfrm>
          <a:prstGeom prst="ellipse">
            <a:avLst/>
          </a:prstGeom>
          <a:solidFill>
            <a:schemeClr val="tx1">
              <a:lumMod val="95000"/>
              <a:lumOff val="5000"/>
            </a:schemeClr>
          </a:solidFill>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3" name="Oval 12"/>
          <p:cNvSpPr/>
          <p:nvPr/>
        </p:nvSpPr>
        <p:spPr>
          <a:xfrm>
            <a:off x="10037499" y="6431028"/>
            <a:ext cx="214183" cy="221907"/>
          </a:xfrm>
          <a:prstGeom prst="ellipse">
            <a:avLst/>
          </a:prstGeom>
          <a:solidFill>
            <a:schemeClr val="tx1">
              <a:lumMod val="95000"/>
              <a:lumOff val="5000"/>
            </a:schemeClr>
          </a:solidFill>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Oval 13"/>
          <p:cNvSpPr/>
          <p:nvPr/>
        </p:nvSpPr>
        <p:spPr>
          <a:xfrm>
            <a:off x="9238738" y="4553450"/>
            <a:ext cx="214183" cy="221907"/>
          </a:xfrm>
          <a:prstGeom prst="ellipse">
            <a:avLst/>
          </a:prstGeom>
          <a:solidFill>
            <a:schemeClr val="tx1">
              <a:lumMod val="95000"/>
              <a:lumOff val="5000"/>
            </a:schemeClr>
          </a:solidFill>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Oval 14"/>
          <p:cNvSpPr/>
          <p:nvPr/>
        </p:nvSpPr>
        <p:spPr>
          <a:xfrm>
            <a:off x="11182871" y="5209706"/>
            <a:ext cx="214183" cy="221907"/>
          </a:xfrm>
          <a:prstGeom prst="ellipse">
            <a:avLst/>
          </a:prstGeom>
          <a:solidFill>
            <a:schemeClr val="tx1">
              <a:lumMod val="95000"/>
              <a:lumOff val="5000"/>
            </a:schemeClr>
          </a:solidFill>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Oval 15"/>
          <p:cNvSpPr/>
          <p:nvPr/>
        </p:nvSpPr>
        <p:spPr>
          <a:xfrm>
            <a:off x="10037500" y="4226252"/>
            <a:ext cx="214183" cy="221907"/>
          </a:xfrm>
          <a:prstGeom prst="ellipse">
            <a:avLst/>
          </a:prstGeom>
          <a:solidFill>
            <a:schemeClr val="tx1">
              <a:lumMod val="95000"/>
              <a:lumOff val="5000"/>
            </a:schemeClr>
          </a:solidFill>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Oval 16"/>
          <p:cNvSpPr/>
          <p:nvPr/>
        </p:nvSpPr>
        <p:spPr>
          <a:xfrm>
            <a:off x="10865481" y="4553450"/>
            <a:ext cx="214183" cy="221907"/>
          </a:xfrm>
          <a:prstGeom prst="ellipse">
            <a:avLst/>
          </a:prstGeom>
          <a:solidFill>
            <a:schemeClr val="tx1">
              <a:lumMod val="95000"/>
              <a:lumOff val="5000"/>
            </a:schemeClr>
          </a:solidFill>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Oval 17"/>
          <p:cNvSpPr/>
          <p:nvPr/>
        </p:nvSpPr>
        <p:spPr>
          <a:xfrm>
            <a:off x="10869366" y="6067294"/>
            <a:ext cx="214183" cy="221907"/>
          </a:xfrm>
          <a:prstGeom prst="ellipse">
            <a:avLst/>
          </a:prstGeom>
          <a:solidFill>
            <a:schemeClr val="tx1">
              <a:lumMod val="95000"/>
              <a:lumOff val="5000"/>
            </a:schemeClr>
          </a:solidFill>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Oval 18"/>
          <p:cNvSpPr/>
          <p:nvPr/>
        </p:nvSpPr>
        <p:spPr>
          <a:xfrm>
            <a:off x="9262987" y="6067294"/>
            <a:ext cx="214183" cy="221907"/>
          </a:xfrm>
          <a:prstGeom prst="ellipse">
            <a:avLst/>
          </a:prstGeom>
          <a:solidFill>
            <a:schemeClr val="tx1">
              <a:lumMod val="95000"/>
              <a:lumOff val="5000"/>
            </a:schemeClr>
          </a:solidFill>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Oval 19"/>
          <p:cNvSpPr/>
          <p:nvPr/>
        </p:nvSpPr>
        <p:spPr>
          <a:xfrm>
            <a:off x="8999843" y="5213507"/>
            <a:ext cx="214183" cy="221907"/>
          </a:xfrm>
          <a:prstGeom prst="ellipse">
            <a:avLst/>
          </a:prstGeom>
          <a:solidFill>
            <a:schemeClr val="tx1">
              <a:lumMod val="95000"/>
              <a:lumOff val="5000"/>
            </a:schemeClr>
          </a:solidFill>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22" name="Straight Connector 21"/>
          <p:cNvCxnSpPr>
            <a:stCxn id="16" idx="2"/>
            <a:endCxn id="14" idx="7"/>
          </p:cNvCxnSpPr>
          <p:nvPr/>
        </p:nvCxnSpPr>
        <p:spPr>
          <a:xfrm flipH="1">
            <a:off x="9421555" y="4337206"/>
            <a:ext cx="615945" cy="248742"/>
          </a:xfrm>
          <a:prstGeom prst="line">
            <a:avLst/>
          </a:prstGeom>
        </p:spPr>
        <p:style>
          <a:lnRef idx="3">
            <a:schemeClr val="dk1"/>
          </a:lnRef>
          <a:fillRef idx="0">
            <a:schemeClr val="dk1"/>
          </a:fillRef>
          <a:effectRef idx="2">
            <a:schemeClr val="dk1"/>
          </a:effectRef>
          <a:fontRef idx="minor">
            <a:schemeClr val="tx1"/>
          </a:fontRef>
        </p:style>
      </p:cxnSp>
      <p:cxnSp>
        <p:nvCxnSpPr>
          <p:cNvPr id="23" name="Straight Connector 22"/>
          <p:cNvCxnSpPr>
            <a:stCxn id="20" idx="0"/>
            <a:endCxn id="14" idx="3"/>
          </p:cNvCxnSpPr>
          <p:nvPr/>
        </p:nvCxnSpPr>
        <p:spPr>
          <a:xfrm flipV="1">
            <a:off x="9106935" y="4742859"/>
            <a:ext cx="163169" cy="470648"/>
          </a:xfrm>
          <a:prstGeom prst="line">
            <a:avLst/>
          </a:prstGeom>
        </p:spPr>
        <p:style>
          <a:lnRef idx="3">
            <a:schemeClr val="dk1"/>
          </a:lnRef>
          <a:fillRef idx="0">
            <a:schemeClr val="dk1"/>
          </a:fillRef>
          <a:effectRef idx="2">
            <a:schemeClr val="dk1"/>
          </a:effectRef>
          <a:fontRef idx="minor">
            <a:schemeClr val="tx1"/>
          </a:fontRef>
        </p:style>
      </p:cxnSp>
      <p:cxnSp>
        <p:nvCxnSpPr>
          <p:cNvPr id="24" name="Straight Connector 23"/>
          <p:cNvCxnSpPr>
            <a:stCxn id="19" idx="1"/>
            <a:endCxn id="20" idx="4"/>
          </p:cNvCxnSpPr>
          <p:nvPr/>
        </p:nvCxnSpPr>
        <p:spPr>
          <a:xfrm flipH="1" flipV="1">
            <a:off x="9106935" y="5435414"/>
            <a:ext cx="187418" cy="664378"/>
          </a:xfrm>
          <a:prstGeom prst="line">
            <a:avLst/>
          </a:prstGeom>
        </p:spPr>
        <p:style>
          <a:lnRef idx="3">
            <a:schemeClr val="dk1"/>
          </a:lnRef>
          <a:fillRef idx="0">
            <a:schemeClr val="dk1"/>
          </a:fillRef>
          <a:effectRef idx="2">
            <a:schemeClr val="dk1"/>
          </a:effectRef>
          <a:fontRef idx="minor">
            <a:schemeClr val="tx1"/>
          </a:fontRef>
        </p:style>
      </p:cxnSp>
      <p:cxnSp>
        <p:nvCxnSpPr>
          <p:cNvPr id="25" name="Straight Connector 24"/>
          <p:cNvCxnSpPr>
            <a:stCxn id="15" idx="4"/>
            <a:endCxn id="18" idx="7"/>
          </p:cNvCxnSpPr>
          <p:nvPr/>
        </p:nvCxnSpPr>
        <p:spPr>
          <a:xfrm flipH="1">
            <a:off x="11052183" y="5431613"/>
            <a:ext cx="237780" cy="668179"/>
          </a:xfrm>
          <a:prstGeom prst="line">
            <a:avLst/>
          </a:prstGeom>
        </p:spPr>
        <p:style>
          <a:lnRef idx="3">
            <a:schemeClr val="dk1"/>
          </a:lnRef>
          <a:fillRef idx="0">
            <a:schemeClr val="dk1"/>
          </a:fillRef>
          <a:effectRef idx="2">
            <a:schemeClr val="dk1"/>
          </a:effectRef>
          <a:fontRef idx="minor">
            <a:schemeClr val="tx1"/>
          </a:fontRef>
        </p:style>
      </p:cxnSp>
      <p:cxnSp>
        <p:nvCxnSpPr>
          <p:cNvPr id="26" name="Straight Connector 25"/>
          <p:cNvCxnSpPr>
            <a:stCxn id="17" idx="5"/>
            <a:endCxn id="15" idx="0"/>
          </p:cNvCxnSpPr>
          <p:nvPr/>
        </p:nvCxnSpPr>
        <p:spPr>
          <a:xfrm>
            <a:off x="11048298" y="4742859"/>
            <a:ext cx="241665" cy="466847"/>
          </a:xfrm>
          <a:prstGeom prst="line">
            <a:avLst/>
          </a:prstGeom>
        </p:spPr>
        <p:style>
          <a:lnRef idx="3">
            <a:schemeClr val="dk1"/>
          </a:lnRef>
          <a:fillRef idx="0">
            <a:schemeClr val="dk1"/>
          </a:fillRef>
          <a:effectRef idx="2">
            <a:schemeClr val="dk1"/>
          </a:effectRef>
          <a:fontRef idx="minor">
            <a:schemeClr val="tx1"/>
          </a:fontRef>
        </p:style>
      </p:cxnSp>
      <p:cxnSp>
        <p:nvCxnSpPr>
          <p:cNvPr id="27" name="Straight Connector 26"/>
          <p:cNvCxnSpPr>
            <a:stCxn id="17" idx="1"/>
            <a:endCxn id="16" idx="6"/>
          </p:cNvCxnSpPr>
          <p:nvPr/>
        </p:nvCxnSpPr>
        <p:spPr>
          <a:xfrm flipH="1" flipV="1">
            <a:off x="10251683" y="4337206"/>
            <a:ext cx="645164" cy="248742"/>
          </a:xfrm>
          <a:prstGeom prst="line">
            <a:avLst/>
          </a:prstGeom>
        </p:spPr>
        <p:style>
          <a:lnRef idx="3">
            <a:schemeClr val="dk1"/>
          </a:lnRef>
          <a:fillRef idx="0">
            <a:schemeClr val="dk1"/>
          </a:fillRef>
          <a:effectRef idx="2">
            <a:schemeClr val="dk1"/>
          </a:effectRef>
          <a:fontRef idx="minor">
            <a:schemeClr val="tx1"/>
          </a:fontRef>
        </p:style>
      </p:cxnSp>
      <p:cxnSp>
        <p:nvCxnSpPr>
          <p:cNvPr id="40" name="Straight Connector 39"/>
          <p:cNvCxnSpPr>
            <a:stCxn id="13" idx="2"/>
            <a:endCxn id="19" idx="5"/>
          </p:cNvCxnSpPr>
          <p:nvPr/>
        </p:nvCxnSpPr>
        <p:spPr>
          <a:xfrm flipH="1" flipV="1">
            <a:off x="9445804" y="6256703"/>
            <a:ext cx="591695" cy="285279"/>
          </a:xfrm>
          <a:prstGeom prst="line">
            <a:avLst/>
          </a:prstGeom>
        </p:spPr>
        <p:style>
          <a:lnRef idx="3">
            <a:schemeClr val="dk1"/>
          </a:lnRef>
          <a:fillRef idx="0">
            <a:schemeClr val="dk1"/>
          </a:fillRef>
          <a:effectRef idx="2">
            <a:schemeClr val="dk1"/>
          </a:effectRef>
          <a:fontRef idx="minor">
            <a:schemeClr val="tx1"/>
          </a:fontRef>
        </p:style>
      </p:cxnSp>
      <p:cxnSp>
        <p:nvCxnSpPr>
          <p:cNvPr id="41" name="Straight Connector 40"/>
          <p:cNvCxnSpPr>
            <a:stCxn id="18" idx="3"/>
          </p:cNvCxnSpPr>
          <p:nvPr/>
        </p:nvCxnSpPr>
        <p:spPr>
          <a:xfrm flipH="1">
            <a:off x="10251682" y="6256703"/>
            <a:ext cx="649050" cy="255204"/>
          </a:xfrm>
          <a:prstGeom prst="line">
            <a:avLst/>
          </a:prstGeom>
        </p:spPr>
        <p:style>
          <a:lnRef idx="3">
            <a:schemeClr val="dk1"/>
          </a:lnRef>
          <a:fillRef idx="0">
            <a:schemeClr val="dk1"/>
          </a:fillRef>
          <a:effectRef idx="2">
            <a:schemeClr val="dk1"/>
          </a:effectRef>
          <a:fontRef idx="minor">
            <a:schemeClr val="tx1"/>
          </a:fontRef>
        </p:style>
      </p:cxnSp>
      <p:cxnSp>
        <p:nvCxnSpPr>
          <p:cNvPr id="47" name="Straight Connector 46"/>
          <p:cNvCxnSpPr>
            <a:stCxn id="18" idx="0"/>
            <a:endCxn id="17" idx="3"/>
          </p:cNvCxnSpPr>
          <p:nvPr/>
        </p:nvCxnSpPr>
        <p:spPr>
          <a:xfrm flipH="1" flipV="1">
            <a:off x="10896847" y="4742859"/>
            <a:ext cx="79611" cy="1324435"/>
          </a:xfrm>
          <a:prstGeom prst="line">
            <a:avLst/>
          </a:prstGeom>
        </p:spPr>
        <p:style>
          <a:lnRef idx="3">
            <a:schemeClr val="dk1"/>
          </a:lnRef>
          <a:fillRef idx="0">
            <a:schemeClr val="dk1"/>
          </a:fillRef>
          <a:effectRef idx="2">
            <a:schemeClr val="dk1"/>
          </a:effectRef>
          <a:fontRef idx="minor">
            <a:schemeClr val="tx1"/>
          </a:fontRef>
        </p:style>
      </p:cxnSp>
      <p:cxnSp>
        <p:nvCxnSpPr>
          <p:cNvPr id="48" name="Straight Connector 47"/>
          <p:cNvCxnSpPr>
            <a:stCxn id="13" idx="0"/>
            <a:endCxn id="20" idx="6"/>
          </p:cNvCxnSpPr>
          <p:nvPr/>
        </p:nvCxnSpPr>
        <p:spPr>
          <a:xfrm flipH="1" flipV="1">
            <a:off x="9214026" y="5324461"/>
            <a:ext cx="930565" cy="1106567"/>
          </a:xfrm>
          <a:prstGeom prst="line">
            <a:avLst/>
          </a:prstGeom>
        </p:spPr>
        <p:style>
          <a:lnRef idx="3">
            <a:schemeClr val="dk1"/>
          </a:lnRef>
          <a:fillRef idx="0">
            <a:schemeClr val="dk1"/>
          </a:fillRef>
          <a:effectRef idx="2">
            <a:schemeClr val="dk1"/>
          </a:effectRef>
          <a:fontRef idx="minor">
            <a:schemeClr val="tx1"/>
          </a:fontRef>
        </p:style>
      </p:cxnSp>
      <p:cxnSp>
        <p:nvCxnSpPr>
          <p:cNvPr id="49" name="Straight Connector 48"/>
          <p:cNvCxnSpPr>
            <a:stCxn id="13" idx="0"/>
            <a:endCxn id="14" idx="5"/>
          </p:cNvCxnSpPr>
          <p:nvPr/>
        </p:nvCxnSpPr>
        <p:spPr>
          <a:xfrm flipH="1" flipV="1">
            <a:off x="9421555" y="4742859"/>
            <a:ext cx="723036" cy="1688169"/>
          </a:xfrm>
          <a:prstGeom prst="line">
            <a:avLst/>
          </a:prstGeom>
        </p:spPr>
        <p:style>
          <a:lnRef idx="3">
            <a:schemeClr val="dk1"/>
          </a:lnRef>
          <a:fillRef idx="0">
            <a:schemeClr val="dk1"/>
          </a:fillRef>
          <a:effectRef idx="2">
            <a:schemeClr val="dk1"/>
          </a:effectRef>
          <a:fontRef idx="minor">
            <a:schemeClr val="tx1"/>
          </a:fontRef>
        </p:style>
      </p:cxnSp>
      <p:cxnSp>
        <p:nvCxnSpPr>
          <p:cNvPr id="50" name="Straight Connector 49"/>
          <p:cNvCxnSpPr>
            <a:stCxn id="16" idx="4"/>
            <a:endCxn id="13" idx="0"/>
          </p:cNvCxnSpPr>
          <p:nvPr/>
        </p:nvCxnSpPr>
        <p:spPr>
          <a:xfrm flipH="1">
            <a:off x="10144591" y="4448159"/>
            <a:ext cx="1" cy="1982869"/>
          </a:xfrm>
          <a:prstGeom prst="line">
            <a:avLst/>
          </a:prstGeom>
        </p:spPr>
        <p:style>
          <a:lnRef idx="3">
            <a:schemeClr val="dk1"/>
          </a:lnRef>
          <a:fillRef idx="0">
            <a:schemeClr val="dk1"/>
          </a:fillRef>
          <a:effectRef idx="2">
            <a:schemeClr val="dk1"/>
          </a:effectRef>
          <a:fontRef idx="minor">
            <a:schemeClr val="tx1"/>
          </a:fontRef>
        </p:style>
      </p:cxnSp>
      <p:cxnSp>
        <p:nvCxnSpPr>
          <p:cNvPr id="51" name="Straight Connector 50"/>
          <p:cNvCxnSpPr>
            <a:stCxn id="17" idx="3"/>
            <a:endCxn id="13" idx="0"/>
          </p:cNvCxnSpPr>
          <p:nvPr/>
        </p:nvCxnSpPr>
        <p:spPr>
          <a:xfrm flipH="1">
            <a:off x="10144591" y="4742859"/>
            <a:ext cx="752256" cy="1688169"/>
          </a:xfrm>
          <a:prstGeom prst="line">
            <a:avLst/>
          </a:prstGeom>
        </p:spPr>
        <p:style>
          <a:lnRef idx="3">
            <a:schemeClr val="dk1"/>
          </a:lnRef>
          <a:fillRef idx="0">
            <a:schemeClr val="dk1"/>
          </a:fillRef>
          <a:effectRef idx="2">
            <a:schemeClr val="dk1"/>
          </a:effectRef>
          <a:fontRef idx="minor">
            <a:schemeClr val="tx1"/>
          </a:fontRef>
        </p:style>
      </p:cxnSp>
      <p:cxnSp>
        <p:nvCxnSpPr>
          <p:cNvPr id="52" name="Straight Connector 51"/>
          <p:cNvCxnSpPr>
            <a:stCxn id="15" idx="2"/>
            <a:endCxn id="13" idx="0"/>
          </p:cNvCxnSpPr>
          <p:nvPr/>
        </p:nvCxnSpPr>
        <p:spPr>
          <a:xfrm flipH="1">
            <a:off x="10144591" y="5320660"/>
            <a:ext cx="1038280" cy="1110368"/>
          </a:xfrm>
          <a:prstGeom prst="line">
            <a:avLst/>
          </a:prstGeom>
        </p:spPr>
        <p:style>
          <a:lnRef idx="3">
            <a:schemeClr val="dk1"/>
          </a:lnRef>
          <a:fillRef idx="0">
            <a:schemeClr val="dk1"/>
          </a:fillRef>
          <a:effectRef idx="2">
            <a:schemeClr val="dk1"/>
          </a:effectRef>
          <a:fontRef idx="minor">
            <a:schemeClr val="tx1"/>
          </a:fontRef>
        </p:style>
      </p:cxnSp>
      <p:cxnSp>
        <p:nvCxnSpPr>
          <p:cNvPr id="71" name="Straight Connector 70"/>
          <p:cNvCxnSpPr>
            <a:stCxn id="18" idx="0"/>
            <a:endCxn id="20" idx="6"/>
          </p:cNvCxnSpPr>
          <p:nvPr/>
        </p:nvCxnSpPr>
        <p:spPr>
          <a:xfrm flipH="1" flipV="1">
            <a:off x="9214026" y="5324461"/>
            <a:ext cx="1762432" cy="742833"/>
          </a:xfrm>
          <a:prstGeom prst="line">
            <a:avLst/>
          </a:prstGeom>
        </p:spPr>
        <p:style>
          <a:lnRef idx="3">
            <a:schemeClr val="dk1"/>
          </a:lnRef>
          <a:fillRef idx="0">
            <a:schemeClr val="dk1"/>
          </a:fillRef>
          <a:effectRef idx="2">
            <a:schemeClr val="dk1"/>
          </a:effectRef>
          <a:fontRef idx="minor">
            <a:schemeClr val="tx1"/>
          </a:fontRef>
        </p:style>
      </p:cxnSp>
      <p:cxnSp>
        <p:nvCxnSpPr>
          <p:cNvPr id="72" name="Straight Connector 71"/>
          <p:cNvCxnSpPr>
            <a:stCxn id="18" idx="0"/>
            <a:endCxn id="14" idx="5"/>
          </p:cNvCxnSpPr>
          <p:nvPr/>
        </p:nvCxnSpPr>
        <p:spPr>
          <a:xfrm flipH="1" flipV="1">
            <a:off x="9421555" y="4742859"/>
            <a:ext cx="1554903" cy="1324435"/>
          </a:xfrm>
          <a:prstGeom prst="line">
            <a:avLst/>
          </a:prstGeom>
        </p:spPr>
        <p:style>
          <a:lnRef idx="3">
            <a:schemeClr val="dk1"/>
          </a:lnRef>
          <a:fillRef idx="0">
            <a:schemeClr val="dk1"/>
          </a:fillRef>
          <a:effectRef idx="2">
            <a:schemeClr val="dk1"/>
          </a:effectRef>
          <a:fontRef idx="minor">
            <a:schemeClr val="tx1"/>
          </a:fontRef>
        </p:style>
      </p:cxnSp>
      <p:cxnSp>
        <p:nvCxnSpPr>
          <p:cNvPr id="73" name="Straight Connector 72"/>
          <p:cNvCxnSpPr>
            <a:stCxn id="18" idx="0"/>
            <a:endCxn id="16" idx="4"/>
          </p:cNvCxnSpPr>
          <p:nvPr/>
        </p:nvCxnSpPr>
        <p:spPr>
          <a:xfrm flipH="1" flipV="1">
            <a:off x="10144592" y="4448159"/>
            <a:ext cx="831866" cy="1619135"/>
          </a:xfrm>
          <a:prstGeom prst="line">
            <a:avLst/>
          </a:prstGeom>
        </p:spPr>
        <p:style>
          <a:lnRef idx="3">
            <a:schemeClr val="dk1"/>
          </a:lnRef>
          <a:fillRef idx="0">
            <a:schemeClr val="dk1"/>
          </a:fillRef>
          <a:effectRef idx="2">
            <a:schemeClr val="dk1"/>
          </a:effectRef>
          <a:fontRef idx="minor">
            <a:schemeClr val="tx1"/>
          </a:fontRef>
        </p:style>
      </p:cxnSp>
      <p:cxnSp>
        <p:nvCxnSpPr>
          <p:cNvPr id="80" name="Straight Connector 79"/>
          <p:cNvCxnSpPr>
            <a:stCxn id="18" idx="0"/>
            <a:endCxn id="19" idx="7"/>
          </p:cNvCxnSpPr>
          <p:nvPr/>
        </p:nvCxnSpPr>
        <p:spPr>
          <a:xfrm flipH="1">
            <a:off x="9445804" y="6067294"/>
            <a:ext cx="1530654" cy="32498"/>
          </a:xfrm>
          <a:prstGeom prst="line">
            <a:avLst/>
          </a:prstGeom>
        </p:spPr>
        <p:style>
          <a:lnRef idx="3">
            <a:schemeClr val="dk1"/>
          </a:lnRef>
          <a:fillRef idx="0">
            <a:schemeClr val="dk1"/>
          </a:fillRef>
          <a:effectRef idx="2">
            <a:schemeClr val="dk1"/>
          </a:effectRef>
          <a:fontRef idx="minor">
            <a:schemeClr val="tx1"/>
          </a:fontRef>
        </p:style>
      </p:cxnSp>
      <p:cxnSp>
        <p:nvCxnSpPr>
          <p:cNvPr id="84" name="Straight Connector 83"/>
          <p:cNvCxnSpPr>
            <a:stCxn id="15" idx="2"/>
            <a:endCxn id="20" idx="6"/>
          </p:cNvCxnSpPr>
          <p:nvPr/>
        </p:nvCxnSpPr>
        <p:spPr>
          <a:xfrm flipH="1">
            <a:off x="9214026" y="5320660"/>
            <a:ext cx="1968845" cy="3801"/>
          </a:xfrm>
          <a:prstGeom prst="line">
            <a:avLst/>
          </a:prstGeom>
        </p:spPr>
        <p:style>
          <a:lnRef idx="3">
            <a:schemeClr val="dk1"/>
          </a:lnRef>
          <a:fillRef idx="0">
            <a:schemeClr val="dk1"/>
          </a:fillRef>
          <a:effectRef idx="2">
            <a:schemeClr val="dk1"/>
          </a:effectRef>
          <a:fontRef idx="minor">
            <a:schemeClr val="tx1"/>
          </a:fontRef>
        </p:style>
      </p:cxnSp>
      <p:cxnSp>
        <p:nvCxnSpPr>
          <p:cNvPr id="85" name="Straight Connector 84"/>
          <p:cNvCxnSpPr>
            <a:stCxn id="15" idx="2"/>
            <a:endCxn id="14" idx="5"/>
          </p:cNvCxnSpPr>
          <p:nvPr/>
        </p:nvCxnSpPr>
        <p:spPr>
          <a:xfrm flipH="1" flipV="1">
            <a:off x="9421555" y="4742859"/>
            <a:ext cx="1761316" cy="577801"/>
          </a:xfrm>
          <a:prstGeom prst="line">
            <a:avLst/>
          </a:prstGeom>
        </p:spPr>
        <p:style>
          <a:lnRef idx="3">
            <a:schemeClr val="dk1"/>
          </a:lnRef>
          <a:fillRef idx="0">
            <a:schemeClr val="dk1"/>
          </a:fillRef>
          <a:effectRef idx="2">
            <a:schemeClr val="dk1"/>
          </a:effectRef>
          <a:fontRef idx="minor">
            <a:schemeClr val="tx1"/>
          </a:fontRef>
        </p:style>
      </p:cxnSp>
      <p:cxnSp>
        <p:nvCxnSpPr>
          <p:cNvPr id="86" name="Straight Connector 85"/>
          <p:cNvCxnSpPr>
            <a:stCxn id="15" idx="2"/>
            <a:endCxn id="16" idx="4"/>
          </p:cNvCxnSpPr>
          <p:nvPr/>
        </p:nvCxnSpPr>
        <p:spPr>
          <a:xfrm flipH="1" flipV="1">
            <a:off x="10144592" y="4448159"/>
            <a:ext cx="1038279" cy="872501"/>
          </a:xfrm>
          <a:prstGeom prst="line">
            <a:avLst/>
          </a:prstGeom>
        </p:spPr>
        <p:style>
          <a:lnRef idx="3">
            <a:schemeClr val="dk1"/>
          </a:lnRef>
          <a:fillRef idx="0">
            <a:schemeClr val="dk1"/>
          </a:fillRef>
          <a:effectRef idx="2">
            <a:schemeClr val="dk1"/>
          </a:effectRef>
          <a:fontRef idx="minor">
            <a:schemeClr val="tx1"/>
          </a:fontRef>
        </p:style>
      </p:cxnSp>
      <p:cxnSp>
        <p:nvCxnSpPr>
          <p:cNvPr id="94" name="Straight Connector 93"/>
          <p:cNvCxnSpPr>
            <a:stCxn id="17" idx="3"/>
            <a:endCxn id="14" idx="5"/>
          </p:cNvCxnSpPr>
          <p:nvPr/>
        </p:nvCxnSpPr>
        <p:spPr>
          <a:xfrm flipH="1">
            <a:off x="9421555" y="4742859"/>
            <a:ext cx="1475292" cy="0"/>
          </a:xfrm>
          <a:prstGeom prst="line">
            <a:avLst/>
          </a:prstGeom>
        </p:spPr>
        <p:style>
          <a:lnRef idx="3">
            <a:schemeClr val="dk1"/>
          </a:lnRef>
          <a:fillRef idx="0">
            <a:schemeClr val="dk1"/>
          </a:fillRef>
          <a:effectRef idx="2">
            <a:schemeClr val="dk1"/>
          </a:effectRef>
          <a:fontRef idx="minor">
            <a:schemeClr val="tx1"/>
          </a:fontRef>
        </p:style>
      </p:cxnSp>
      <p:cxnSp>
        <p:nvCxnSpPr>
          <p:cNvPr id="95" name="Straight Connector 94"/>
          <p:cNvCxnSpPr>
            <a:stCxn id="15" idx="2"/>
            <a:endCxn id="19" idx="7"/>
          </p:cNvCxnSpPr>
          <p:nvPr/>
        </p:nvCxnSpPr>
        <p:spPr>
          <a:xfrm flipH="1">
            <a:off x="9445804" y="5320660"/>
            <a:ext cx="1737067" cy="779132"/>
          </a:xfrm>
          <a:prstGeom prst="line">
            <a:avLst/>
          </a:prstGeom>
        </p:spPr>
        <p:style>
          <a:lnRef idx="3">
            <a:schemeClr val="dk1"/>
          </a:lnRef>
          <a:fillRef idx="0">
            <a:schemeClr val="dk1"/>
          </a:fillRef>
          <a:effectRef idx="2">
            <a:schemeClr val="dk1"/>
          </a:effectRef>
          <a:fontRef idx="minor">
            <a:schemeClr val="tx1"/>
          </a:fontRef>
        </p:style>
      </p:cxnSp>
      <p:cxnSp>
        <p:nvCxnSpPr>
          <p:cNvPr id="102" name="Straight Connector 101"/>
          <p:cNvCxnSpPr>
            <a:stCxn id="17" idx="3"/>
            <a:endCxn id="19" idx="7"/>
          </p:cNvCxnSpPr>
          <p:nvPr/>
        </p:nvCxnSpPr>
        <p:spPr>
          <a:xfrm flipH="1">
            <a:off x="9445804" y="4742859"/>
            <a:ext cx="1451043" cy="1356933"/>
          </a:xfrm>
          <a:prstGeom prst="line">
            <a:avLst/>
          </a:prstGeom>
        </p:spPr>
        <p:style>
          <a:lnRef idx="3">
            <a:schemeClr val="dk1"/>
          </a:lnRef>
          <a:fillRef idx="0">
            <a:schemeClr val="dk1"/>
          </a:fillRef>
          <a:effectRef idx="2">
            <a:schemeClr val="dk1"/>
          </a:effectRef>
          <a:fontRef idx="minor">
            <a:schemeClr val="tx1"/>
          </a:fontRef>
        </p:style>
      </p:cxnSp>
      <p:cxnSp>
        <p:nvCxnSpPr>
          <p:cNvPr id="103" name="Straight Connector 102"/>
          <p:cNvCxnSpPr>
            <a:stCxn id="17" idx="3"/>
            <a:endCxn id="20" idx="6"/>
          </p:cNvCxnSpPr>
          <p:nvPr/>
        </p:nvCxnSpPr>
        <p:spPr>
          <a:xfrm flipH="1">
            <a:off x="9214026" y="4742859"/>
            <a:ext cx="1682821" cy="581602"/>
          </a:xfrm>
          <a:prstGeom prst="line">
            <a:avLst/>
          </a:prstGeom>
        </p:spPr>
        <p:style>
          <a:lnRef idx="3">
            <a:schemeClr val="dk1"/>
          </a:lnRef>
          <a:fillRef idx="0">
            <a:schemeClr val="dk1"/>
          </a:fillRef>
          <a:effectRef idx="2">
            <a:schemeClr val="dk1"/>
          </a:effectRef>
          <a:fontRef idx="minor">
            <a:schemeClr val="tx1"/>
          </a:fontRef>
        </p:style>
      </p:cxnSp>
      <p:cxnSp>
        <p:nvCxnSpPr>
          <p:cNvPr id="109" name="Straight Connector 108"/>
          <p:cNvCxnSpPr>
            <a:stCxn id="16" idx="4"/>
            <a:endCxn id="19" idx="7"/>
          </p:cNvCxnSpPr>
          <p:nvPr/>
        </p:nvCxnSpPr>
        <p:spPr>
          <a:xfrm flipH="1">
            <a:off x="9445804" y="4448159"/>
            <a:ext cx="698788" cy="1651633"/>
          </a:xfrm>
          <a:prstGeom prst="line">
            <a:avLst/>
          </a:prstGeom>
        </p:spPr>
        <p:style>
          <a:lnRef idx="3">
            <a:schemeClr val="dk1"/>
          </a:lnRef>
          <a:fillRef idx="0">
            <a:schemeClr val="dk1"/>
          </a:fillRef>
          <a:effectRef idx="2">
            <a:schemeClr val="dk1"/>
          </a:effectRef>
          <a:fontRef idx="minor">
            <a:schemeClr val="tx1"/>
          </a:fontRef>
        </p:style>
      </p:cxnSp>
      <p:cxnSp>
        <p:nvCxnSpPr>
          <p:cNvPr id="110" name="Straight Connector 109"/>
          <p:cNvCxnSpPr>
            <a:stCxn id="16" idx="4"/>
            <a:endCxn id="20" idx="6"/>
          </p:cNvCxnSpPr>
          <p:nvPr/>
        </p:nvCxnSpPr>
        <p:spPr>
          <a:xfrm flipH="1">
            <a:off x="9214026" y="4448159"/>
            <a:ext cx="930566" cy="876302"/>
          </a:xfrm>
          <a:prstGeom prst="line">
            <a:avLst/>
          </a:prstGeom>
        </p:spPr>
        <p:style>
          <a:lnRef idx="3">
            <a:schemeClr val="dk1"/>
          </a:lnRef>
          <a:fillRef idx="0">
            <a:schemeClr val="dk1"/>
          </a:fillRef>
          <a:effectRef idx="2">
            <a:schemeClr val="dk1"/>
          </a:effectRef>
          <a:fontRef idx="minor">
            <a:schemeClr val="tx1"/>
          </a:fontRef>
        </p:style>
      </p:cxnSp>
      <p:cxnSp>
        <p:nvCxnSpPr>
          <p:cNvPr id="116" name="Straight Connector 115"/>
          <p:cNvCxnSpPr>
            <a:stCxn id="19" idx="7"/>
            <a:endCxn id="14" idx="5"/>
          </p:cNvCxnSpPr>
          <p:nvPr/>
        </p:nvCxnSpPr>
        <p:spPr>
          <a:xfrm flipH="1" flipV="1">
            <a:off x="9421555" y="4742859"/>
            <a:ext cx="24249" cy="1356933"/>
          </a:xfrm>
          <a:prstGeom prst="line">
            <a:avLst/>
          </a:prstGeom>
        </p:spPr>
        <p:style>
          <a:lnRef idx="3">
            <a:schemeClr val="dk1"/>
          </a:lnRef>
          <a:fillRef idx="0">
            <a:schemeClr val="dk1"/>
          </a:fillRef>
          <a:effectRef idx="2">
            <a:schemeClr val="dk1"/>
          </a:effectRef>
          <a:fontRef idx="minor">
            <a:schemeClr val="tx1"/>
          </a:fontRef>
        </p:style>
      </p:cxnSp>
      <p:sp>
        <p:nvSpPr>
          <p:cNvPr id="10" name="Footer Placeholder 9"/>
          <p:cNvSpPr>
            <a:spLocks noGrp="1"/>
          </p:cNvSpPr>
          <p:nvPr>
            <p:ph type="ftr" sz="quarter" idx="11"/>
          </p:nvPr>
        </p:nvSpPr>
        <p:spPr/>
        <p:txBody>
          <a:bodyPr/>
          <a:lstStyle/>
          <a:p>
            <a:r>
              <a:rPr lang="en-US"/>
              <a:t>Random Graph</a:t>
            </a:r>
          </a:p>
        </p:txBody>
      </p:sp>
      <p:sp>
        <p:nvSpPr>
          <p:cNvPr id="21" name="Slide Number Placeholder 20"/>
          <p:cNvSpPr>
            <a:spLocks noGrp="1"/>
          </p:cNvSpPr>
          <p:nvPr>
            <p:ph type="sldNum" sz="quarter" idx="12"/>
          </p:nvPr>
        </p:nvSpPr>
        <p:spPr/>
        <p:txBody>
          <a:bodyPr/>
          <a:lstStyle/>
          <a:p>
            <a:fld id="{5F799E93-25A9-45CA-8FEE-05B28F2C019A}" type="slidenum">
              <a:rPr lang="en-US" smtClean="0"/>
              <a:t>55</a:t>
            </a:fld>
            <a:endParaRPr lang="en-US"/>
          </a:p>
        </p:txBody>
      </p:sp>
    </p:spTree>
    <p:extLst>
      <p:ext uri="{BB962C8B-B14F-4D97-AF65-F5344CB8AC3E}">
        <p14:creationId xmlns:p14="http://schemas.microsoft.com/office/powerpoint/2010/main" val="447484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8"/>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0"/>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2"/>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3"/>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4"/>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5"/>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26"/>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27"/>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40"/>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41"/>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47"/>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48"/>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49"/>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50"/>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51"/>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52"/>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71"/>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72"/>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73"/>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80"/>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84"/>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85"/>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86"/>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94"/>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95"/>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102"/>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103"/>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109"/>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110"/>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116"/>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nodeType="clickEffect">
                                  <p:stCondLst>
                                    <p:cond delay="0"/>
                                  </p:stCondLst>
                                  <p:childTnLst>
                                    <p:set>
                                      <p:cBhvr>
                                        <p:cTn id="10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nodeType="clickEffect">
                                  <p:stCondLst>
                                    <p:cond delay="0"/>
                                  </p:stCondLst>
                                  <p:childTnLst>
                                    <p:set>
                                      <p:cBhvr>
                                        <p:cTn id="1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presetID="1" presetClass="entr" presetSubtype="0" fill="hold" nodeType="clickEffect">
                                  <p:stCondLst>
                                    <p:cond delay="0"/>
                                  </p:stCondLst>
                                  <p:childTnLst>
                                    <p:set>
                                      <p:cBhvr>
                                        <p:cTn id="1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870" y="166079"/>
            <a:ext cx="5644979" cy="796925"/>
          </a:xfrm>
        </p:spPr>
        <p:txBody>
          <a:bodyPr>
            <a:normAutofit/>
          </a:bodyPr>
          <a:lstStyle/>
          <a:p>
            <a:r>
              <a:rPr lang="en-US" b="1" dirty="0"/>
              <a:t>Phase Transitions</a:t>
            </a:r>
            <a:r>
              <a:rPr lang="en-US" dirty="0"/>
              <a:t> </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95419" y="1547996"/>
                <a:ext cx="7623571" cy="3619297"/>
              </a:xfrm>
            </p:spPr>
            <p:txBody>
              <a:bodyPr>
                <a:normAutofit lnSpcReduction="10000"/>
              </a:bodyPr>
              <a:lstStyle/>
              <a:p>
                <a:pPr algn="just"/>
                <a:r>
                  <a:rPr lang="en-US" dirty="0"/>
                  <a:t>Before critical value of p, we have bunch of separate node.</a:t>
                </a:r>
              </a:p>
              <a:p>
                <a:pPr algn="just"/>
                <a:r>
                  <a:rPr lang="en-US" dirty="0"/>
                  <a:t>And when critical value of p occurs nodes becoming connected.</a:t>
                </a:r>
              </a:p>
              <a:p>
                <a:pPr algn="just"/>
                <a:endParaRPr lang="en-US" sz="2600" b="1" dirty="0"/>
              </a:p>
              <a:p>
                <a:pPr algn="just"/>
                <a:endParaRPr lang="en-US" sz="2600" b="1" dirty="0"/>
              </a:p>
              <a:p>
                <a:pPr algn="just"/>
                <a:endParaRPr lang="en-US" sz="2600" b="1" dirty="0"/>
              </a:p>
              <a:p>
                <a:pPr algn="just"/>
                <a:r>
                  <a:rPr lang="en-US" sz="2600" b="1" dirty="0"/>
                  <a:t>Gigantic connected component appears at </a:t>
                </a:r>
                <a14:m>
                  <m:oMath xmlns:m="http://schemas.openxmlformats.org/officeDocument/2006/math">
                    <m:r>
                      <a:rPr lang="en-US" sz="2600" b="1" i="1" dirty="0" smtClean="0">
                        <a:latin typeface="Cambria Math" panose="02040503050406030204" pitchFamily="18" charset="0"/>
                      </a:rPr>
                      <m:t>𝒑</m:t>
                    </m:r>
                    <m:r>
                      <a:rPr lang="en-US" sz="2600" b="1" i="1" dirty="0" smtClean="0">
                        <a:latin typeface="Cambria Math" panose="02040503050406030204" pitchFamily="18" charset="0"/>
                      </a:rPr>
                      <m:t> &gt;</m:t>
                    </m:r>
                    <m:sSub>
                      <m:sSubPr>
                        <m:ctrlPr>
                          <a:rPr lang="en-US" sz="2600" b="1" i="1" dirty="0" smtClean="0">
                            <a:latin typeface="Cambria Math" panose="02040503050406030204" pitchFamily="18" charset="0"/>
                          </a:rPr>
                        </m:ctrlPr>
                      </m:sSubPr>
                      <m:e>
                        <m:r>
                          <a:rPr lang="en-US" sz="2600" b="1" i="1" dirty="0" smtClean="0">
                            <a:latin typeface="Cambria Math" panose="02040503050406030204" pitchFamily="18" charset="0"/>
                          </a:rPr>
                          <m:t>𝒑</m:t>
                        </m:r>
                      </m:e>
                      <m:sub>
                        <m:r>
                          <a:rPr lang="en-US" sz="2600" b="1" i="1" dirty="0" smtClean="0">
                            <a:latin typeface="Cambria Math" panose="02040503050406030204" pitchFamily="18" charset="0"/>
                          </a:rPr>
                          <m:t>𝒄</m:t>
                        </m:r>
                      </m:sub>
                    </m:sSub>
                  </m:oMath>
                </a14:m>
                <a:endParaRPr lang="en-US" sz="2600" b="1" dirty="0"/>
              </a:p>
              <a:p>
                <a:pPr marL="0" indent="0" algn="just">
                  <a:buNone/>
                </a:pPr>
                <a:endParaRPr lang="en-US" sz="22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95419" y="1547996"/>
                <a:ext cx="7623571" cy="3619297"/>
              </a:xfrm>
              <a:blipFill rotWithShape="0">
                <a:blip r:embed="rId2"/>
                <a:stretch>
                  <a:fillRect l="-1440" t="-3872" r="-1680"/>
                </a:stretch>
              </a:blipFill>
            </p:spPr>
            <p:txBody>
              <a:bodyPr/>
              <a:lstStyle/>
              <a:p>
                <a:r>
                  <a:rPr lang="en-US">
                    <a:noFill/>
                  </a:rPr>
                  <a:t> </a:t>
                </a:r>
              </a:p>
            </p:txBody>
          </p:sp>
        </mc:Fallback>
      </mc:AlternateContent>
      <p:sp>
        <p:nvSpPr>
          <p:cNvPr id="4" name="Oval 3"/>
          <p:cNvSpPr/>
          <p:nvPr/>
        </p:nvSpPr>
        <p:spPr>
          <a:xfrm>
            <a:off x="10041621" y="2769318"/>
            <a:ext cx="214183" cy="221907"/>
          </a:xfrm>
          <a:prstGeom prst="ellipse">
            <a:avLst/>
          </a:prstGeom>
          <a:solidFill>
            <a:schemeClr val="tx1">
              <a:lumMod val="95000"/>
              <a:lumOff val="5000"/>
            </a:schemeClr>
          </a:solidFill>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5" name="Oval 4"/>
          <p:cNvSpPr/>
          <p:nvPr/>
        </p:nvSpPr>
        <p:spPr>
          <a:xfrm>
            <a:off x="9242860" y="891740"/>
            <a:ext cx="214183" cy="221907"/>
          </a:xfrm>
          <a:prstGeom prst="ellipse">
            <a:avLst/>
          </a:prstGeom>
          <a:solidFill>
            <a:schemeClr val="tx1">
              <a:lumMod val="95000"/>
              <a:lumOff val="5000"/>
            </a:schemeClr>
          </a:solidFill>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6" name="Oval 5"/>
          <p:cNvSpPr/>
          <p:nvPr/>
        </p:nvSpPr>
        <p:spPr>
          <a:xfrm>
            <a:off x="11186993" y="1547996"/>
            <a:ext cx="214183" cy="221907"/>
          </a:xfrm>
          <a:prstGeom prst="ellipse">
            <a:avLst/>
          </a:prstGeom>
          <a:solidFill>
            <a:schemeClr val="tx1">
              <a:lumMod val="95000"/>
              <a:lumOff val="5000"/>
            </a:schemeClr>
          </a:solidFill>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 name="Oval 6"/>
          <p:cNvSpPr/>
          <p:nvPr/>
        </p:nvSpPr>
        <p:spPr>
          <a:xfrm>
            <a:off x="10041622" y="564542"/>
            <a:ext cx="214183" cy="221907"/>
          </a:xfrm>
          <a:prstGeom prst="ellipse">
            <a:avLst/>
          </a:prstGeom>
          <a:solidFill>
            <a:schemeClr val="tx1">
              <a:lumMod val="95000"/>
              <a:lumOff val="5000"/>
            </a:schemeClr>
          </a:solidFill>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8" name="Oval 7"/>
          <p:cNvSpPr/>
          <p:nvPr/>
        </p:nvSpPr>
        <p:spPr>
          <a:xfrm>
            <a:off x="10869603" y="891740"/>
            <a:ext cx="214183" cy="221907"/>
          </a:xfrm>
          <a:prstGeom prst="ellipse">
            <a:avLst/>
          </a:prstGeom>
          <a:solidFill>
            <a:schemeClr val="tx1">
              <a:lumMod val="95000"/>
              <a:lumOff val="5000"/>
            </a:schemeClr>
          </a:solidFill>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9" name="Oval 8"/>
          <p:cNvSpPr/>
          <p:nvPr/>
        </p:nvSpPr>
        <p:spPr>
          <a:xfrm>
            <a:off x="10873488" y="2405584"/>
            <a:ext cx="214183" cy="221907"/>
          </a:xfrm>
          <a:prstGeom prst="ellipse">
            <a:avLst/>
          </a:prstGeom>
          <a:solidFill>
            <a:schemeClr val="tx1">
              <a:lumMod val="95000"/>
              <a:lumOff val="5000"/>
            </a:schemeClr>
          </a:solidFill>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1" name="Oval 10"/>
          <p:cNvSpPr/>
          <p:nvPr/>
        </p:nvSpPr>
        <p:spPr>
          <a:xfrm>
            <a:off x="9267109" y="2405584"/>
            <a:ext cx="214183" cy="221907"/>
          </a:xfrm>
          <a:prstGeom prst="ellipse">
            <a:avLst/>
          </a:prstGeom>
          <a:solidFill>
            <a:schemeClr val="tx1">
              <a:lumMod val="95000"/>
              <a:lumOff val="5000"/>
            </a:schemeClr>
          </a:solidFill>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2" name="Oval 11"/>
          <p:cNvSpPr/>
          <p:nvPr/>
        </p:nvSpPr>
        <p:spPr>
          <a:xfrm>
            <a:off x="9003965" y="1551797"/>
            <a:ext cx="214183" cy="221907"/>
          </a:xfrm>
          <a:prstGeom prst="ellipse">
            <a:avLst/>
          </a:prstGeom>
          <a:solidFill>
            <a:schemeClr val="tx1">
              <a:lumMod val="95000"/>
              <a:lumOff val="5000"/>
            </a:schemeClr>
          </a:solidFill>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130" name="Straight Connector 129"/>
          <p:cNvCxnSpPr>
            <a:stCxn id="7" idx="4"/>
            <a:endCxn id="11" idx="6"/>
          </p:cNvCxnSpPr>
          <p:nvPr/>
        </p:nvCxnSpPr>
        <p:spPr>
          <a:xfrm flipH="1">
            <a:off x="9481292" y="786449"/>
            <a:ext cx="667422" cy="1730089"/>
          </a:xfrm>
          <a:prstGeom prst="line">
            <a:avLst/>
          </a:prstGeom>
        </p:spPr>
        <p:style>
          <a:lnRef idx="3">
            <a:schemeClr val="dk1"/>
          </a:lnRef>
          <a:fillRef idx="0">
            <a:schemeClr val="dk1"/>
          </a:fillRef>
          <a:effectRef idx="2">
            <a:schemeClr val="dk1"/>
          </a:effectRef>
          <a:fontRef idx="minor">
            <a:schemeClr val="tx1"/>
          </a:fontRef>
        </p:style>
      </p:cxnSp>
      <p:cxnSp>
        <p:nvCxnSpPr>
          <p:cNvPr id="135" name="Straight Connector 134"/>
          <p:cNvCxnSpPr>
            <a:stCxn id="6" idx="2"/>
            <a:endCxn id="12" idx="6"/>
          </p:cNvCxnSpPr>
          <p:nvPr/>
        </p:nvCxnSpPr>
        <p:spPr>
          <a:xfrm flipH="1">
            <a:off x="9218148" y="1658950"/>
            <a:ext cx="1968845" cy="3801"/>
          </a:xfrm>
          <a:prstGeom prst="line">
            <a:avLst/>
          </a:prstGeom>
        </p:spPr>
        <p:style>
          <a:lnRef idx="3">
            <a:schemeClr val="dk1"/>
          </a:lnRef>
          <a:fillRef idx="0">
            <a:schemeClr val="dk1"/>
          </a:fillRef>
          <a:effectRef idx="2">
            <a:schemeClr val="dk1"/>
          </a:effectRef>
          <a:fontRef idx="minor">
            <a:schemeClr val="tx1"/>
          </a:fontRef>
        </p:style>
      </p:cxnSp>
      <p:cxnSp>
        <p:nvCxnSpPr>
          <p:cNvPr id="141" name="Straight Connector 140"/>
          <p:cNvCxnSpPr>
            <a:stCxn id="9" idx="1"/>
            <a:endCxn id="5" idx="5"/>
          </p:cNvCxnSpPr>
          <p:nvPr/>
        </p:nvCxnSpPr>
        <p:spPr>
          <a:xfrm flipH="1" flipV="1">
            <a:off x="9425677" y="1081149"/>
            <a:ext cx="1479177" cy="1356933"/>
          </a:xfrm>
          <a:prstGeom prst="line">
            <a:avLst/>
          </a:prstGeom>
        </p:spPr>
        <p:style>
          <a:lnRef idx="3">
            <a:schemeClr val="dk1"/>
          </a:lnRef>
          <a:fillRef idx="0">
            <a:schemeClr val="dk1"/>
          </a:fillRef>
          <a:effectRef idx="2">
            <a:schemeClr val="dk1"/>
          </a:effectRef>
          <a:fontRef idx="minor">
            <a:schemeClr val="tx1"/>
          </a:fontRef>
        </p:style>
      </p:cxnSp>
      <p:sp>
        <p:nvSpPr>
          <p:cNvPr id="145" name="Oval 144"/>
          <p:cNvSpPr/>
          <p:nvPr/>
        </p:nvSpPr>
        <p:spPr>
          <a:xfrm>
            <a:off x="10012786" y="5903814"/>
            <a:ext cx="214183" cy="221907"/>
          </a:xfrm>
          <a:prstGeom prst="ellipse">
            <a:avLst/>
          </a:prstGeom>
          <a:solidFill>
            <a:schemeClr val="tx1">
              <a:lumMod val="95000"/>
              <a:lumOff val="5000"/>
            </a:schemeClr>
          </a:solidFill>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6" name="Oval 145"/>
          <p:cNvSpPr/>
          <p:nvPr/>
        </p:nvSpPr>
        <p:spPr>
          <a:xfrm>
            <a:off x="9214025" y="4026236"/>
            <a:ext cx="214183" cy="221907"/>
          </a:xfrm>
          <a:prstGeom prst="ellipse">
            <a:avLst/>
          </a:prstGeom>
          <a:solidFill>
            <a:schemeClr val="tx1">
              <a:lumMod val="95000"/>
              <a:lumOff val="5000"/>
            </a:schemeClr>
          </a:solidFill>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7" name="Oval 146"/>
          <p:cNvSpPr/>
          <p:nvPr/>
        </p:nvSpPr>
        <p:spPr>
          <a:xfrm>
            <a:off x="11158158" y="4682492"/>
            <a:ext cx="214183" cy="221907"/>
          </a:xfrm>
          <a:prstGeom prst="ellipse">
            <a:avLst/>
          </a:prstGeom>
          <a:solidFill>
            <a:schemeClr val="tx1">
              <a:lumMod val="95000"/>
              <a:lumOff val="5000"/>
            </a:schemeClr>
          </a:solidFill>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8" name="Oval 147"/>
          <p:cNvSpPr/>
          <p:nvPr/>
        </p:nvSpPr>
        <p:spPr>
          <a:xfrm>
            <a:off x="10012787" y="3699038"/>
            <a:ext cx="214183" cy="221907"/>
          </a:xfrm>
          <a:prstGeom prst="ellipse">
            <a:avLst/>
          </a:prstGeom>
          <a:solidFill>
            <a:schemeClr val="tx1">
              <a:lumMod val="95000"/>
              <a:lumOff val="5000"/>
            </a:schemeClr>
          </a:solidFill>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9" name="Oval 148"/>
          <p:cNvSpPr/>
          <p:nvPr/>
        </p:nvSpPr>
        <p:spPr>
          <a:xfrm>
            <a:off x="10840768" y="4026236"/>
            <a:ext cx="214183" cy="221907"/>
          </a:xfrm>
          <a:prstGeom prst="ellipse">
            <a:avLst/>
          </a:prstGeom>
          <a:solidFill>
            <a:schemeClr val="tx1">
              <a:lumMod val="95000"/>
              <a:lumOff val="5000"/>
            </a:schemeClr>
          </a:solidFill>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0" name="Oval 149"/>
          <p:cNvSpPr/>
          <p:nvPr/>
        </p:nvSpPr>
        <p:spPr>
          <a:xfrm>
            <a:off x="10844653" y="5540080"/>
            <a:ext cx="214183" cy="221907"/>
          </a:xfrm>
          <a:prstGeom prst="ellipse">
            <a:avLst/>
          </a:prstGeom>
          <a:solidFill>
            <a:schemeClr val="tx1">
              <a:lumMod val="95000"/>
              <a:lumOff val="5000"/>
            </a:schemeClr>
          </a:solidFill>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1" name="Oval 150"/>
          <p:cNvSpPr/>
          <p:nvPr/>
        </p:nvSpPr>
        <p:spPr>
          <a:xfrm>
            <a:off x="9238274" y="5540080"/>
            <a:ext cx="214183" cy="221907"/>
          </a:xfrm>
          <a:prstGeom prst="ellipse">
            <a:avLst/>
          </a:prstGeom>
          <a:solidFill>
            <a:schemeClr val="tx1">
              <a:lumMod val="95000"/>
              <a:lumOff val="5000"/>
            </a:schemeClr>
          </a:solidFill>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2" name="Oval 151"/>
          <p:cNvSpPr/>
          <p:nvPr/>
        </p:nvSpPr>
        <p:spPr>
          <a:xfrm>
            <a:off x="8975130" y="4686293"/>
            <a:ext cx="214183" cy="221907"/>
          </a:xfrm>
          <a:prstGeom prst="ellipse">
            <a:avLst/>
          </a:prstGeom>
          <a:solidFill>
            <a:schemeClr val="tx1">
              <a:lumMod val="95000"/>
              <a:lumOff val="5000"/>
            </a:schemeClr>
          </a:solidFill>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153" name="Straight Connector 152"/>
          <p:cNvCxnSpPr>
            <a:stCxn id="148" idx="4"/>
            <a:endCxn id="151" idx="6"/>
          </p:cNvCxnSpPr>
          <p:nvPr/>
        </p:nvCxnSpPr>
        <p:spPr>
          <a:xfrm flipH="1">
            <a:off x="9452457" y="3920945"/>
            <a:ext cx="667422" cy="1730089"/>
          </a:xfrm>
          <a:prstGeom prst="line">
            <a:avLst/>
          </a:prstGeom>
        </p:spPr>
        <p:style>
          <a:lnRef idx="3">
            <a:schemeClr val="dk1"/>
          </a:lnRef>
          <a:fillRef idx="0">
            <a:schemeClr val="dk1"/>
          </a:fillRef>
          <a:effectRef idx="2">
            <a:schemeClr val="dk1"/>
          </a:effectRef>
          <a:fontRef idx="minor">
            <a:schemeClr val="tx1"/>
          </a:fontRef>
        </p:style>
      </p:cxnSp>
      <p:cxnSp>
        <p:nvCxnSpPr>
          <p:cNvPr id="154" name="Straight Connector 153"/>
          <p:cNvCxnSpPr>
            <a:stCxn id="147" idx="2"/>
            <a:endCxn id="152" idx="6"/>
          </p:cNvCxnSpPr>
          <p:nvPr/>
        </p:nvCxnSpPr>
        <p:spPr>
          <a:xfrm flipH="1">
            <a:off x="9189313" y="4793446"/>
            <a:ext cx="1968845" cy="3801"/>
          </a:xfrm>
          <a:prstGeom prst="line">
            <a:avLst/>
          </a:prstGeom>
        </p:spPr>
        <p:style>
          <a:lnRef idx="3">
            <a:schemeClr val="dk1"/>
          </a:lnRef>
          <a:fillRef idx="0">
            <a:schemeClr val="dk1"/>
          </a:fillRef>
          <a:effectRef idx="2">
            <a:schemeClr val="dk1"/>
          </a:effectRef>
          <a:fontRef idx="minor">
            <a:schemeClr val="tx1"/>
          </a:fontRef>
        </p:style>
      </p:cxnSp>
      <p:cxnSp>
        <p:nvCxnSpPr>
          <p:cNvPr id="155" name="Straight Connector 154"/>
          <p:cNvCxnSpPr>
            <a:stCxn id="150" idx="1"/>
            <a:endCxn id="146" idx="5"/>
          </p:cNvCxnSpPr>
          <p:nvPr/>
        </p:nvCxnSpPr>
        <p:spPr>
          <a:xfrm flipH="1" flipV="1">
            <a:off x="9396842" y="4215645"/>
            <a:ext cx="1479177" cy="1356933"/>
          </a:xfrm>
          <a:prstGeom prst="line">
            <a:avLst/>
          </a:prstGeom>
        </p:spPr>
        <p:style>
          <a:lnRef idx="3">
            <a:schemeClr val="dk1"/>
          </a:lnRef>
          <a:fillRef idx="0">
            <a:schemeClr val="dk1"/>
          </a:fillRef>
          <a:effectRef idx="2">
            <a:schemeClr val="dk1"/>
          </a:effectRef>
          <a:fontRef idx="minor">
            <a:schemeClr val="tx1"/>
          </a:fontRef>
        </p:style>
      </p:cxnSp>
      <p:cxnSp>
        <p:nvCxnSpPr>
          <p:cNvPr id="156" name="Straight Connector 155"/>
          <p:cNvCxnSpPr>
            <a:stCxn id="149" idx="3"/>
            <a:endCxn id="151" idx="6"/>
          </p:cNvCxnSpPr>
          <p:nvPr/>
        </p:nvCxnSpPr>
        <p:spPr>
          <a:xfrm flipH="1">
            <a:off x="9452457" y="4215645"/>
            <a:ext cx="1419677" cy="1435389"/>
          </a:xfrm>
          <a:prstGeom prst="line">
            <a:avLst/>
          </a:prstGeom>
        </p:spPr>
        <p:style>
          <a:lnRef idx="3">
            <a:schemeClr val="dk1"/>
          </a:lnRef>
          <a:fillRef idx="0">
            <a:schemeClr val="dk1"/>
          </a:fillRef>
          <a:effectRef idx="2">
            <a:schemeClr val="dk1"/>
          </a:effectRef>
          <a:fontRef idx="minor">
            <a:schemeClr val="tx1"/>
          </a:fontRef>
        </p:style>
      </p:cxnSp>
      <p:cxnSp>
        <p:nvCxnSpPr>
          <p:cNvPr id="160" name="Straight Connector 159"/>
          <p:cNvCxnSpPr>
            <a:stCxn id="149" idx="3"/>
            <a:endCxn id="145" idx="0"/>
          </p:cNvCxnSpPr>
          <p:nvPr/>
        </p:nvCxnSpPr>
        <p:spPr>
          <a:xfrm flipH="1">
            <a:off x="10119878" y="4215645"/>
            <a:ext cx="752256" cy="1688169"/>
          </a:xfrm>
          <a:prstGeom prst="line">
            <a:avLst/>
          </a:prstGeom>
        </p:spPr>
        <p:style>
          <a:lnRef idx="3">
            <a:schemeClr val="dk1"/>
          </a:lnRef>
          <a:fillRef idx="0">
            <a:schemeClr val="dk1"/>
          </a:fillRef>
          <a:effectRef idx="2">
            <a:schemeClr val="dk1"/>
          </a:effectRef>
          <a:fontRef idx="minor">
            <a:schemeClr val="tx1"/>
          </a:fontRef>
        </p:style>
      </p:cxnSp>
      <p:sp>
        <p:nvSpPr>
          <p:cNvPr id="10" name="Footer Placeholder 9"/>
          <p:cNvSpPr>
            <a:spLocks noGrp="1"/>
          </p:cNvSpPr>
          <p:nvPr>
            <p:ph type="ftr" sz="quarter" idx="11"/>
          </p:nvPr>
        </p:nvSpPr>
        <p:spPr/>
        <p:txBody>
          <a:bodyPr/>
          <a:lstStyle/>
          <a:p>
            <a:r>
              <a:rPr lang="en-US"/>
              <a:t>Random Graph</a:t>
            </a:r>
          </a:p>
        </p:txBody>
      </p:sp>
      <p:sp>
        <p:nvSpPr>
          <p:cNvPr id="13" name="Slide Number Placeholder 12"/>
          <p:cNvSpPr>
            <a:spLocks noGrp="1"/>
          </p:cNvSpPr>
          <p:nvPr>
            <p:ph type="sldNum" sz="quarter" idx="12"/>
          </p:nvPr>
        </p:nvSpPr>
        <p:spPr/>
        <p:txBody>
          <a:bodyPr/>
          <a:lstStyle/>
          <a:p>
            <a:fld id="{5F799E93-25A9-45CA-8FEE-05B28F2C019A}" type="slidenum">
              <a:rPr lang="en-US" smtClean="0"/>
              <a:t>56</a:t>
            </a:fld>
            <a:endParaRPr lang="en-US"/>
          </a:p>
        </p:txBody>
      </p:sp>
    </p:spTree>
    <p:extLst>
      <p:ext uri="{BB962C8B-B14F-4D97-AF65-F5344CB8AC3E}">
        <p14:creationId xmlns:p14="http://schemas.microsoft.com/office/powerpoint/2010/main" val="2631376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3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4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4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4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4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4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49"/>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50"/>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51"/>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52"/>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53"/>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54"/>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55"/>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56"/>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60"/>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1" grpId="0" animBg="1"/>
      <p:bldP spid="12" grpId="0" animBg="1"/>
      <p:bldP spid="145" grpId="0" animBg="1"/>
      <p:bldP spid="146" grpId="0" animBg="1"/>
      <p:bldP spid="147" grpId="0" animBg="1"/>
      <p:bldP spid="148" grpId="0" animBg="1"/>
      <p:bldP spid="149" grpId="0" animBg="1"/>
      <p:bldP spid="150" grpId="0" animBg="1"/>
      <p:bldP spid="151" grpId="0" animBg="1"/>
      <p:bldP spid="152"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870" y="166079"/>
            <a:ext cx="5644979" cy="796925"/>
          </a:xfrm>
        </p:spPr>
        <p:txBody>
          <a:bodyPr>
            <a:normAutofit/>
          </a:bodyPr>
          <a:lstStyle/>
          <a:p>
            <a:r>
              <a:rPr lang="en-US" b="1" dirty="0"/>
              <a:t>Phase Transitions</a:t>
            </a:r>
            <a:r>
              <a:rPr lang="en-US" dirty="0"/>
              <a:t> </a:t>
            </a:r>
          </a:p>
        </p:txBody>
      </p:sp>
      <p:pic>
        <p:nvPicPr>
          <p:cNvPr id="10" name="Picture 9"/>
          <p:cNvPicPr>
            <a:picLocks noChangeAspect="1"/>
          </p:cNvPicPr>
          <p:nvPr/>
        </p:nvPicPr>
        <p:blipFill>
          <a:blip r:embed="rId2"/>
          <a:stretch>
            <a:fillRect/>
          </a:stretch>
        </p:blipFill>
        <p:spPr>
          <a:xfrm>
            <a:off x="850792" y="1463761"/>
            <a:ext cx="3305175" cy="4457700"/>
          </a:xfrm>
          <a:prstGeom prst="rect">
            <a:avLst/>
          </a:prstGeom>
        </p:spPr>
      </p:pic>
      <p:pic>
        <p:nvPicPr>
          <p:cNvPr id="13" name="Picture 12"/>
          <p:cNvPicPr>
            <a:picLocks noChangeAspect="1"/>
          </p:cNvPicPr>
          <p:nvPr/>
        </p:nvPicPr>
        <p:blipFill>
          <a:blip r:embed="rId3"/>
          <a:stretch>
            <a:fillRect/>
          </a:stretch>
        </p:blipFill>
        <p:spPr>
          <a:xfrm>
            <a:off x="4461174" y="1600328"/>
            <a:ext cx="3286125" cy="4448175"/>
          </a:xfrm>
          <a:prstGeom prst="rect">
            <a:avLst/>
          </a:prstGeom>
        </p:spPr>
      </p:pic>
      <p:pic>
        <p:nvPicPr>
          <p:cNvPr id="14" name="Picture 13"/>
          <p:cNvPicPr>
            <a:picLocks noChangeAspect="1"/>
          </p:cNvPicPr>
          <p:nvPr/>
        </p:nvPicPr>
        <p:blipFill>
          <a:blip r:embed="rId4"/>
          <a:stretch>
            <a:fillRect/>
          </a:stretch>
        </p:blipFill>
        <p:spPr>
          <a:xfrm>
            <a:off x="8052506" y="1600328"/>
            <a:ext cx="3524250" cy="4591050"/>
          </a:xfrm>
          <a:prstGeom prst="rect">
            <a:avLst/>
          </a:prstGeom>
        </p:spPr>
      </p:pic>
      <p:sp>
        <p:nvSpPr>
          <p:cNvPr id="3" name="Footer Placeholder 2"/>
          <p:cNvSpPr>
            <a:spLocks noGrp="1"/>
          </p:cNvSpPr>
          <p:nvPr>
            <p:ph type="ftr" sz="quarter" idx="11"/>
          </p:nvPr>
        </p:nvSpPr>
        <p:spPr/>
        <p:txBody>
          <a:bodyPr/>
          <a:lstStyle/>
          <a:p>
            <a:r>
              <a:rPr lang="en-US"/>
              <a:t>Random Graph</a:t>
            </a:r>
          </a:p>
        </p:txBody>
      </p:sp>
      <p:sp>
        <p:nvSpPr>
          <p:cNvPr id="4" name="Slide Number Placeholder 3"/>
          <p:cNvSpPr>
            <a:spLocks noGrp="1"/>
          </p:cNvSpPr>
          <p:nvPr>
            <p:ph type="sldNum" sz="quarter" idx="12"/>
          </p:nvPr>
        </p:nvSpPr>
        <p:spPr/>
        <p:txBody>
          <a:bodyPr/>
          <a:lstStyle/>
          <a:p>
            <a:fld id="{5F799E93-25A9-45CA-8FEE-05B28F2C019A}" type="slidenum">
              <a:rPr lang="en-US" smtClean="0"/>
              <a:t>57</a:t>
            </a:fld>
            <a:endParaRPr lang="en-US"/>
          </a:p>
        </p:txBody>
      </p:sp>
    </p:spTree>
    <p:extLst>
      <p:ext uri="{BB962C8B-B14F-4D97-AF65-F5344CB8AC3E}">
        <p14:creationId xmlns:p14="http://schemas.microsoft.com/office/powerpoint/2010/main" val="3451957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2"/>
          <p:cNvSpPr>
            <a:spLocks noGrp="1" noChangeArrowheads="1"/>
          </p:cNvSpPr>
          <p:nvPr>
            <p:ph type="title"/>
          </p:nvPr>
        </p:nvSpPr>
        <p:spPr>
          <a:xfrm>
            <a:off x="838200" y="365125"/>
            <a:ext cx="5257800" cy="771061"/>
          </a:xfrm>
        </p:spPr>
        <p:txBody>
          <a:bodyPr>
            <a:normAutofit/>
          </a:bodyPr>
          <a:lstStyle/>
          <a:p>
            <a:r>
              <a:rPr lang="en-US" b="1" dirty="0"/>
              <a:t>Phase Transitions</a:t>
            </a:r>
            <a:r>
              <a:rPr lang="en-US" dirty="0"/>
              <a:t> </a:t>
            </a:r>
          </a:p>
        </p:txBody>
      </p:sp>
      <p:grpSp>
        <p:nvGrpSpPr>
          <p:cNvPr id="149509" name="Group 5"/>
          <p:cNvGrpSpPr>
            <a:grpSpLocks/>
          </p:cNvGrpSpPr>
          <p:nvPr/>
        </p:nvGrpSpPr>
        <p:grpSpPr bwMode="auto">
          <a:xfrm>
            <a:off x="8610600" y="838200"/>
            <a:ext cx="1676400" cy="1676400"/>
            <a:chOff x="3072" y="1248"/>
            <a:chExt cx="2304" cy="2304"/>
          </a:xfrm>
        </p:grpSpPr>
        <p:sp>
          <p:nvSpPr>
            <p:cNvPr id="149510" name="Oval 6"/>
            <p:cNvSpPr>
              <a:spLocks noChangeArrowheads="1"/>
            </p:cNvSpPr>
            <p:nvPr/>
          </p:nvSpPr>
          <p:spPr bwMode="auto">
            <a:xfrm>
              <a:off x="4176" y="1248"/>
              <a:ext cx="96" cy="96"/>
            </a:xfrm>
            <a:prstGeom prst="ellipse">
              <a:avLst/>
            </a:prstGeom>
            <a:solidFill>
              <a:srgbClr val="FFFF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9511" name="Oval 7"/>
            <p:cNvSpPr>
              <a:spLocks noChangeArrowheads="1"/>
            </p:cNvSpPr>
            <p:nvPr/>
          </p:nvSpPr>
          <p:spPr bwMode="auto">
            <a:xfrm>
              <a:off x="4176" y="3456"/>
              <a:ext cx="96" cy="96"/>
            </a:xfrm>
            <a:prstGeom prst="ellipse">
              <a:avLst/>
            </a:prstGeom>
            <a:solidFill>
              <a:srgbClr val="FFFF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149512" name="Group 8"/>
            <p:cNvGrpSpPr>
              <a:grpSpLocks/>
            </p:cNvGrpSpPr>
            <p:nvPr/>
          </p:nvGrpSpPr>
          <p:grpSpPr bwMode="auto">
            <a:xfrm rot="5400000">
              <a:off x="4176" y="1248"/>
              <a:ext cx="96" cy="2304"/>
              <a:chOff x="4032" y="1344"/>
              <a:chExt cx="96" cy="2304"/>
            </a:xfrm>
          </p:grpSpPr>
          <p:sp>
            <p:nvSpPr>
              <p:cNvPr id="149513" name="Oval 9"/>
              <p:cNvSpPr>
                <a:spLocks noChangeArrowheads="1"/>
              </p:cNvSpPr>
              <p:nvPr/>
            </p:nvSpPr>
            <p:spPr bwMode="auto">
              <a:xfrm>
                <a:off x="4032" y="1344"/>
                <a:ext cx="96" cy="96"/>
              </a:xfrm>
              <a:prstGeom prst="ellipse">
                <a:avLst/>
              </a:prstGeom>
              <a:solidFill>
                <a:srgbClr val="FFFF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9514" name="Oval 10"/>
              <p:cNvSpPr>
                <a:spLocks noChangeArrowheads="1"/>
              </p:cNvSpPr>
              <p:nvPr/>
            </p:nvSpPr>
            <p:spPr bwMode="auto">
              <a:xfrm>
                <a:off x="4032" y="3552"/>
                <a:ext cx="96" cy="96"/>
              </a:xfrm>
              <a:prstGeom prst="ellipse">
                <a:avLst/>
              </a:prstGeom>
              <a:solidFill>
                <a:srgbClr val="FFFF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149515" name="Group 11"/>
            <p:cNvGrpSpPr>
              <a:grpSpLocks/>
            </p:cNvGrpSpPr>
            <p:nvPr/>
          </p:nvGrpSpPr>
          <p:grpSpPr bwMode="auto">
            <a:xfrm rot="7200000">
              <a:off x="4176" y="1248"/>
              <a:ext cx="96" cy="2304"/>
              <a:chOff x="4032" y="1344"/>
              <a:chExt cx="96" cy="2304"/>
            </a:xfrm>
          </p:grpSpPr>
          <p:sp>
            <p:nvSpPr>
              <p:cNvPr id="149516" name="Oval 12"/>
              <p:cNvSpPr>
                <a:spLocks noChangeArrowheads="1"/>
              </p:cNvSpPr>
              <p:nvPr/>
            </p:nvSpPr>
            <p:spPr bwMode="auto">
              <a:xfrm>
                <a:off x="4032" y="1344"/>
                <a:ext cx="96" cy="96"/>
              </a:xfrm>
              <a:prstGeom prst="ellipse">
                <a:avLst/>
              </a:prstGeom>
              <a:solidFill>
                <a:srgbClr val="FFFF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9517" name="Oval 13"/>
              <p:cNvSpPr>
                <a:spLocks noChangeArrowheads="1"/>
              </p:cNvSpPr>
              <p:nvPr/>
            </p:nvSpPr>
            <p:spPr bwMode="auto">
              <a:xfrm>
                <a:off x="4032" y="3552"/>
                <a:ext cx="96" cy="96"/>
              </a:xfrm>
              <a:prstGeom prst="ellipse">
                <a:avLst/>
              </a:prstGeom>
              <a:solidFill>
                <a:srgbClr val="FFFF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149518" name="Group 14"/>
            <p:cNvGrpSpPr>
              <a:grpSpLocks/>
            </p:cNvGrpSpPr>
            <p:nvPr/>
          </p:nvGrpSpPr>
          <p:grpSpPr bwMode="auto">
            <a:xfrm rot="3600000">
              <a:off x="4176" y="1248"/>
              <a:ext cx="96" cy="2304"/>
              <a:chOff x="4032" y="1344"/>
              <a:chExt cx="96" cy="2304"/>
            </a:xfrm>
          </p:grpSpPr>
          <p:sp>
            <p:nvSpPr>
              <p:cNvPr id="149519" name="Oval 15"/>
              <p:cNvSpPr>
                <a:spLocks noChangeArrowheads="1"/>
              </p:cNvSpPr>
              <p:nvPr/>
            </p:nvSpPr>
            <p:spPr bwMode="auto">
              <a:xfrm>
                <a:off x="4032" y="1344"/>
                <a:ext cx="96" cy="96"/>
              </a:xfrm>
              <a:prstGeom prst="ellipse">
                <a:avLst/>
              </a:prstGeom>
              <a:solidFill>
                <a:srgbClr val="FFFF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9520" name="Oval 16"/>
              <p:cNvSpPr>
                <a:spLocks noChangeArrowheads="1"/>
              </p:cNvSpPr>
              <p:nvPr/>
            </p:nvSpPr>
            <p:spPr bwMode="auto">
              <a:xfrm>
                <a:off x="4032" y="3552"/>
                <a:ext cx="96" cy="96"/>
              </a:xfrm>
              <a:prstGeom prst="ellipse">
                <a:avLst/>
              </a:prstGeom>
              <a:solidFill>
                <a:srgbClr val="FFFF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149521" name="Group 17"/>
            <p:cNvGrpSpPr>
              <a:grpSpLocks/>
            </p:cNvGrpSpPr>
            <p:nvPr/>
          </p:nvGrpSpPr>
          <p:grpSpPr bwMode="auto">
            <a:xfrm rot="1800000">
              <a:off x="4176" y="1248"/>
              <a:ext cx="96" cy="2304"/>
              <a:chOff x="4032" y="1344"/>
              <a:chExt cx="96" cy="2304"/>
            </a:xfrm>
          </p:grpSpPr>
          <p:sp>
            <p:nvSpPr>
              <p:cNvPr id="149522" name="Oval 18"/>
              <p:cNvSpPr>
                <a:spLocks noChangeArrowheads="1"/>
              </p:cNvSpPr>
              <p:nvPr/>
            </p:nvSpPr>
            <p:spPr bwMode="auto">
              <a:xfrm>
                <a:off x="4032" y="1344"/>
                <a:ext cx="96" cy="96"/>
              </a:xfrm>
              <a:prstGeom prst="ellipse">
                <a:avLst/>
              </a:prstGeom>
              <a:solidFill>
                <a:srgbClr val="FFFF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9523" name="Oval 19"/>
              <p:cNvSpPr>
                <a:spLocks noChangeArrowheads="1"/>
              </p:cNvSpPr>
              <p:nvPr/>
            </p:nvSpPr>
            <p:spPr bwMode="auto">
              <a:xfrm>
                <a:off x="4032" y="3552"/>
                <a:ext cx="96" cy="96"/>
              </a:xfrm>
              <a:prstGeom prst="ellipse">
                <a:avLst/>
              </a:prstGeom>
              <a:solidFill>
                <a:srgbClr val="FFFF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149524" name="Group 20"/>
            <p:cNvGrpSpPr>
              <a:grpSpLocks/>
            </p:cNvGrpSpPr>
            <p:nvPr/>
          </p:nvGrpSpPr>
          <p:grpSpPr bwMode="auto">
            <a:xfrm rot="9000000">
              <a:off x="4176" y="1248"/>
              <a:ext cx="96" cy="2304"/>
              <a:chOff x="4032" y="1344"/>
              <a:chExt cx="96" cy="2304"/>
            </a:xfrm>
          </p:grpSpPr>
          <p:sp>
            <p:nvSpPr>
              <p:cNvPr id="149525" name="Oval 21"/>
              <p:cNvSpPr>
                <a:spLocks noChangeArrowheads="1"/>
              </p:cNvSpPr>
              <p:nvPr/>
            </p:nvSpPr>
            <p:spPr bwMode="auto">
              <a:xfrm>
                <a:off x="4032" y="1344"/>
                <a:ext cx="96" cy="96"/>
              </a:xfrm>
              <a:prstGeom prst="ellipse">
                <a:avLst/>
              </a:prstGeom>
              <a:solidFill>
                <a:srgbClr val="FFFF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9526" name="Oval 22"/>
              <p:cNvSpPr>
                <a:spLocks noChangeArrowheads="1"/>
              </p:cNvSpPr>
              <p:nvPr/>
            </p:nvSpPr>
            <p:spPr bwMode="auto">
              <a:xfrm>
                <a:off x="4032" y="3552"/>
                <a:ext cx="96" cy="96"/>
              </a:xfrm>
              <a:prstGeom prst="ellipse">
                <a:avLst/>
              </a:prstGeom>
              <a:solidFill>
                <a:srgbClr val="FFFF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grpSp>
        <p:nvGrpSpPr>
          <p:cNvPr id="149527" name="Group 23"/>
          <p:cNvGrpSpPr>
            <a:grpSpLocks/>
          </p:cNvGrpSpPr>
          <p:nvPr/>
        </p:nvGrpSpPr>
        <p:grpSpPr bwMode="auto">
          <a:xfrm>
            <a:off x="8610601" y="2795589"/>
            <a:ext cx="1679575" cy="1895475"/>
            <a:chOff x="3072" y="1110"/>
            <a:chExt cx="2304" cy="2600"/>
          </a:xfrm>
        </p:grpSpPr>
        <p:sp>
          <p:nvSpPr>
            <p:cNvPr id="149528" name="Line 24"/>
            <p:cNvSpPr>
              <a:spLocks noChangeShapeType="1"/>
            </p:cNvSpPr>
            <p:nvPr/>
          </p:nvSpPr>
          <p:spPr bwMode="auto">
            <a:xfrm rot="-1800000">
              <a:off x="4224" y="1296"/>
              <a:ext cx="0" cy="220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9529" name="Line 25"/>
            <p:cNvSpPr>
              <a:spLocks noChangeShapeType="1"/>
            </p:cNvSpPr>
            <p:nvPr/>
          </p:nvSpPr>
          <p:spPr bwMode="auto">
            <a:xfrm rot="16200000" flipV="1">
              <a:off x="3480" y="2038"/>
              <a:ext cx="960" cy="168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9530" name="Line 26"/>
            <p:cNvSpPr>
              <a:spLocks noChangeShapeType="1"/>
            </p:cNvSpPr>
            <p:nvPr/>
          </p:nvSpPr>
          <p:spPr bwMode="auto">
            <a:xfrm rot="14398529" flipV="1">
              <a:off x="3185" y="3088"/>
              <a:ext cx="576" cy="14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9531" name="Line 27"/>
            <p:cNvSpPr>
              <a:spLocks noChangeShapeType="1"/>
            </p:cNvSpPr>
            <p:nvPr/>
          </p:nvSpPr>
          <p:spPr bwMode="auto">
            <a:xfrm rot="14398529" flipV="1">
              <a:off x="3255" y="2966"/>
              <a:ext cx="960" cy="52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9532" name="Line 28"/>
            <p:cNvSpPr>
              <a:spLocks noChangeShapeType="1"/>
            </p:cNvSpPr>
            <p:nvPr/>
          </p:nvSpPr>
          <p:spPr bwMode="auto">
            <a:xfrm rot="12499427" flipV="1">
              <a:off x="3697" y="3368"/>
              <a:ext cx="576" cy="14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9533" name="Line 29"/>
            <p:cNvSpPr>
              <a:spLocks noChangeShapeType="1"/>
            </p:cNvSpPr>
            <p:nvPr/>
          </p:nvSpPr>
          <p:spPr bwMode="auto">
            <a:xfrm rot="12499427" flipV="1">
              <a:off x="4146" y="1589"/>
              <a:ext cx="570" cy="203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9534" name="Line 30"/>
            <p:cNvSpPr>
              <a:spLocks noChangeShapeType="1"/>
            </p:cNvSpPr>
            <p:nvPr/>
          </p:nvSpPr>
          <p:spPr bwMode="auto">
            <a:xfrm rot="5400000" flipV="1">
              <a:off x="4968" y="2046"/>
              <a:ext cx="576" cy="14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9535" name="Line 31"/>
            <p:cNvSpPr>
              <a:spLocks noChangeShapeType="1"/>
            </p:cNvSpPr>
            <p:nvPr/>
          </p:nvSpPr>
          <p:spPr bwMode="auto">
            <a:xfrm rot="5400000" flipV="1">
              <a:off x="4584" y="1662"/>
              <a:ext cx="960" cy="52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9536" name="Line 32"/>
            <p:cNvSpPr>
              <a:spLocks noChangeShapeType="1"/>
            </p:cNvSpPr>
            <p:nvPr/>
          </p:nvSpPr>
          <p:spPr bwMode="auto">
            <a:xfrm rot="5400000" flipV="1">
              <a:off x="4224" y="1302"/>
              <a:ext cx="1104" cy="110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9537" name="Line 33"/>
            <p:cNvSpPr>
              <a:spLocks noChangeShapeType="1"/>
            </p:cNvSpPr>
            <p:nvPr/>
          </p:nvSpPr>
          <p:spPr bwMode="auto">
            <a:xfrm rot="3598529" flipV="1">
              <a:off x="3912" y="1125"/>
              <a:ext cx="528" cy="201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9538" name="Line 34"/>
            <p:cNvSpPr>
              <a:spLocks noChangeShapeType="1"/>
            </p:cNvSpPr>
            <p:nvPr/>
          </p:nvSpPr>
          <p:spPr bwMode="auto">
            <a:xfrm rot="1699427" flipV="1">
              <a:off x="4175" y="1293"/>
              <a:ext cx="576" cy="14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9539" name="Line 35"/>
            <p:cNvSpPr>
              <a:spLocks noChangeShapeType="1"/>
            </p:cNvSpPr>
            <p:nvPr/>
          </p:nvSpPr>
          <p:spPr bwMode="auto">
            <a:xfrm rot="1699427" flipV="1">
              <a:off x="3451" y="1110"/>
              <a:ext cx="1104" cy="110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9540" name="Oval 36"/>
            <p:cNvSpPr>
              <a:spLocks noChangeArrowheads="1"/>
            </p:cNvSpPr>
            <p:nvPr/>
          </p:nvSpPr>
          <p:spPr bwMode="auto">
            <a:xfrm>
              <a:off x="4176" y="1248"/>
              <a:ext cx="96" cy="96"/>
            </a:xfrm>
            <a:prstGeom prst="ellipse">
              <a:avLst/>
            </a:prstGeom>
            <a:solidFill>
              <a:srgbClr val="FFFF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9541" name="Oval 37"/>
            <p:cNvSpPr>
              <a:spLocks noChangeArrowheads="1"/>
            </p:cNvSpPr>
            <p:nvPr/>
          </p:nvSpPr>
          <p:spPr bwMode="auto">
            <a:xfrm>
              <a:off x="4176" y="3456"/>
              <a:ext cx="96" cy="96"/>
            </a:xfrm>
            <a:prstGeom prst="ellipse">
              <a:avLst/>
            </a:prstGeom>
            <a:solidFill>
              <a:srgbClr val="FFFF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149542" name="Group 38"/>
            <p:cNvGrpSpPr>
              <a:grpSpLocks/>
            </p:cNvGrpSpPr>
            <p:nvPr/>
          </p:nvGrpSpPr>
          <p:grpSpPr bwMode="auto">
            <a:xfrm rot="5400000">
              <a:off x="4176" y="1248"/>
              <a:ext cx="96" cy="2304"/>
              <a:chOff x="4032" y="1344"/>
              <a:chExt cx="96" cy="2304"/>
            </a:xfrm>
          </p:grpSpPr>
          <p:sp>
            <p:nvSpPr>
              <p:cNvPr id="149543" name="Oval 39"/>
              <p:cNvSpPr>
                <a:spLocks noChangeArrowheads="1"/>
              </p:cNvSpPr>
              <p:nvPr/>
            </p:nvSpPr>
            <p:spPr bwMode="auto">
              <a:xfrm>
                <a:off x="4032" y="1344"/>
                <a:ext cx="96" cy="96"/>
              </a:xfrm>
              <a:prstGeom prst="ellipse">
                <a:avLst/>
              </a:prstGeom>
              <a:solidFill>
                <a:srgbClr val="FFFF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9544" name="Oval 40"/>
              <p:cNvSpPr>
                <a:spLocks noChangeArrowheads="1"/>
              </p:cNvSpPr>
              <p:nvPr/>
            </p:nvSpPr>
            <p:spPr bwMode="auto">
              <a:xfrm>
                <a:off x="4032" y="3552"/>
                <a:ext cx="96" cy="96"/>
              </a:xfrm>
              <a:prstGeom prst="ellipse">
                <a:avLst/>
              </a:prstGeom>
              <a:solidFill>
                <a:srgbClr val="FFFF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149545" name="Group 41"/>
            <p:cNvGrpSpPr>
              <a:grpSpLocks/>
            </p:cNvGrpSpPr>
            <p:nvPr/>
          </p:nvGrpSpPr>
          <p:grpSpPr bwMode="auto">
            <a:xfrm rot="7200000">
              <a:off x="4176" y="1248"/>
              <a:ext cx="96" cy="2304"/>
              <a:chOff x="4032" y="1344"/>
              <a:chExt cx="96" cy="2304"/>
            </a:xfrm>
          </p:grpSpPr>
          <p:sp>
            <p:nvSpPr>
              <p:cNvPr id="149546" name="Oval 42"/>
              <p:cNvSpPr>
                <a:spLocks noChangeArrowheads="1"/>
              </p:cNvSpPr>
              <p:nvPr/>
            </p:nvSpPr>
            <p:spPr bwMode="auto">
              <a:xfrm>
                <a:off x="4032" y="1344"/>
                <a:ext cx="96" cy="96"/>
              </a:xfrm>
              <a:prstGeom prst="ellipse">
                <a:avLst/>
              </a:prstGeom>
              <a:solidFill>
                <a:srgbClr val="FFFF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9547" name="Oval 43"/>
              <p:cNvSpPr>
                <a:spLocks noChangeArrowheads="1"/>
              </p:cNvSpPr>
              <p:nvPr/>
            </p:nvSpPr>
            <p:spPr bwMode="auto">
              <a:xfrm>
                <a:off x="4032" y="3552"/>
                <a:ext cx="96" cy="96"/>
              </a:xfrm>
              <a:prstGeom prst="ellipse">
                <a:avLst/>
              </a:prstGeom>
              <a:solidFill>
                <a:srgbClr val="FFFF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149548" name="Group 44"/>
            <p:cNvGrpSpPr>
              <a:grpSpLocks/>
            </p:cNvGrpSpPr>
            <p:nvPr/>
          </p:nvGrpSpPr>
          <p:grpSpPr bwMode="auto">
            <a:xfrm rot="3600000">
              <a:off x="4176" y="1248"/>
              <a:ext cx="96" cy="2304"/>
              <a:chOff x="4032" y="1344"/>
              <a:chExt cx="96" cy="2304"/>
            </a:xfrm>
          </p:grpSpPr>
          <p:sp>
            <p:nvSpPr>
              <p:cNvPr id="149549" name="Oval 45"/>
              <p:cNvSpPr>
                <a:spLocks noChangeArrowheads="1"/>
              </p:cNvSpPr>
              <p:nvPr/>
            </p:nvSpPr>
            <p:spPr bwMode="auto">
              <a:xfrm>
                <a:off x="4032" y="1344"/>
                <a:ext cx="96" cy="96"/>
              </a:xfrm>
              <a:prstGeom prst="ellipse">
                <a:avLst/>
              </a:prstGeom>
              <a:solidFill>
                <a:srgbClr val="FFFF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9550" name="Oval 46"/>
              <p:cNvSpPr>
                <a:spLocks noChangeArrowheads="1"/>
              </p:cNvSpPr>
              <p:nvPr/>
            </p:nvSpPr>
            <p:spPr bwMode="auto">
              <a:xfrm>
                <a:off x="4032" y="3552"/>
                <a:ext cx="96" cy="96"/>
              </a:xfrm>
              <a:prstGeom prst="ellipse">
                <a:avLst/>
              </a:prstGeom>
              <a:solidFill>
                <a:srgbClr val="FFFF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149551" name="Group 47"/>
            <p:cNvGrpSpPr>
              <a:grpSpLocks/>
            </p:cNvGrpSpPr>
            <p:nvPr/>
          </p:nvGrpSpPr>
          <p:grpSpPr bwMode="auto">
            <a:xfrm rot="1800000">
              <a:off x="4176" y="1248"/>
              <a:ext cx="96" cy="2304"/>
              <a:chOff x="4032" y="1344"/>
              <a:chExt cx="96" cy="2304"/>
            </a:xfrm>
          </p:grpSpPr>
          <p:sp>
            <p:nvSpPr>
              <p:cNvPr id="149552" name="Oval 48"/>
              <p:cNvSpPr>
                <a:spLocks noChangeArrowheads="1"/>
              </p:cNvSpPr>
              <p:nvPr/>
            </p:nvSpPr>
            <p:spPr bwMode="auto">
              <a:xfrm>
                <a:off x="4032" y="1344"/>
                <a:ext cx="96" cy="96"/>
              </a:xfrm>
              <a:prstGeom prst="ellipse">
                <a:avLst/>
              </a:prstGeom>
              <a:solidFill>
                <a:srgbClr val="FFFF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9553" name="Oval 49"/>
              <p:cNvSpPr>
                <a:spLocks noChangeArrowheads="1"/>
              </p:cNvSpPr>
              <p:nvPr/>
            </p:nvSpPr>
            <p:spPr bwMode="auto">
              <a:xfrm>
                <a:off x="4032" y="3552"/>
                <a:ext cx="96" cy="96"/>
              </a:xfrm>
              <a:prstGeom prst="ellipse">
                <a:avLst/>
              </a:prstGeom>
              <a:solidFill>
                <a:srgbClr val="FFFF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149554" name="Group 50"/>
            <p:cNvGrpSpPr>
              <a:grpSpLocks/>
            </p:cNvGrpSpPr>
            <p:nvPr/>
          </p:nvGrpSpPr>
          <p:grpSpPr bwMode="auto">
            <a:xfrm rot="9000000">
              <a:off x="4176" y="1248"/>
              <a:ext cx="96" cy="2304"/>
              <a:chOff x="4032" y="1344"/>
              <a:chExt cx="96" cy="2304"/>
            </a:xfrm>
          </p:grpSpPr>
          <p:sp>
            <p:nvSpPr>
              <p:cNvPr id="149555" name="Oval 51"/>
              <p:cNvSpPr>
                <a:spLocks noChangeArrowheads="1"/>
              </p:cNvSpPr>
              <p:nvPr/>
            </p:nvSpPr>
            <p:spPr bwMode="auto">
              <a:xfrm>
                <a:off x="4032" y="1344"/>
                <a:ext cx="96" cy="96"/>
              </a:xfrm>
              <a:prstGeom prst="ellipse">
                <a:avLst/>
              </a:prstGeom>
              <a:solidFill>
                <a:srgbClr val="FFFF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9556" name="Oval 52"/>
              <p:cNvSpPr>
                <a:spLocks noChangeArrowheads="1"/>
              </p:cNvSpPr>
              <p:nvPr/>
            </p:nvSpPr>
            <p:spPr bwMode="auto">
              <a:xfrm>
                <a:off x="4032" y="3552"/>
                <a:ext cx="96" cy="96"/>
              </a:xfrm>
              <a:prstGeom prst="ellipse">
                <a:avLst/>
              </a:prstGeom>
              <a:solidFill>
                <a:srgbClr val="FFFF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grpSp>
        <p:nvGrpSpPr>
          <p:cNvPr id="149557" name="Group 53"/>
          <p:cNvGrpSpPr>
            <a:grpSpLocks/>
          </p:cNvGrpSpPr>
          <p:nvPr/>
        </p:nvGrpSpPr>
        <p:grpSpPr bwMode="auto">
          <a:xfrm>
            <a:off x="8491538" y="4800601"/>
            <a:ext cx="1905000" cy="1895475"/>
            <a:chOff x="2688" y="1110"/>
            <a:chExt cx="2598" cy="2586"/>
          </a:xfrm>
        </p:grpSpPr>
        <p:sp>
          <p:nvSpPr>
            <p:cNvPr id="149558" name="Line 54"/>
            <p:cNvSpPr>
              <a:spLocks noChangeShapeType="1"/>
            </p:cNvSpPr>
            <p:nvPr/>
          </p:nvSpPr>
          <p:spPr bwMode="auto">
            <a:xfrm>
              <a:off x="3984" y="1296"/>
              <a:ext cx="0" cy="220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9559" name="Line 55"/>
            <p:cNvSpPr>
              <a:spLocks noChangeShapeType="1"/>
            </p:cNvSpPr>
            <p:nvPr/>
          </p:nvSpPr>
          <p:spPr bwMode="auto">
            <a:xfrm rot="-1800000">
              <a:off x="3984" y="1296"/>
              <a:ext cx="0" cy="220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9560" name="Line 56"/>
            <p:cNvSpPr>
              <a:spLocks noChangeShapeType="1"/>
            </p:cNvSpPr>
            <p:nvPr/>
          </p:nvSpPr>
          <p:spPr bwMode="auto">
            <a:xfrm rot="-3600000">
              <a:off x="3984" y="1296"/>
              <a:ext cx="1" cy="220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9561" name="Line 57"/>
            <p:cNvSpPr>
              <a:spLocks noChangeShapeType="1"/>
            </p:cNvSpPr>
            <p:nvPr/>
          </p:nvSpPr>
          <p:spPr bwMode="auto">
            <a:xfrm rot="-5400000">
              <a:off x="3983" y="1297"/>
              <a:ext cx="1" cy="220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9562" name="Line 58"/>
            <p:cNvSpPr>
              <a:spLocks noChangeShapeType="1"/>
            </p:cNvSpPr>
            <p:nvPr/>
          </p:nvSpPr>
          <p:spPr bwMode="auto">
            <a:xfrm rot="-7200000">
              <a:off x="3983" y="1297"/>
              <a:ext cx="1" cy="220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9563" name="Line 59"/>
            <p:cNvSpPr>
              <a:spLocks noChangeShapeType="1"/>
            </p:cNvSpPr>
            <p:nvPr/>
          </p:nvSpPr>
          <p:spPr bwMode="auto">
            <a:xfrm rot="-9000000">
              <a:off x="3983" y="1297"/>
              <a:ext cx="1" cy="220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149564" name="Group 60"/>
            <p:cNvGrpSpPr>
              <a:grpSpLocks/>
            </p:cNvGrpSpPr>
            <p:nvPr/>
          </p:nvGrpSpPr>
          <p:grpSpPr bwMode="auto">
            <a:xfrm rot="16200000">
              <a:off x="2979" y="1491"/>
              <a:ext cx="2106" cy="2304"/>
              <a:chOff x="2688" y="1296"/>
              <a:chExt cx="2106" cy="2304"/>
            </a:xfrm>
          </p:grpSpPr>
          <p:grpSp>
            <p:nvGrpSpPr>
              <p:cNvPr id="149565" name="Group 61"/>
              <p:cNvGrpSpPr>
                <a:grpSpLocks/>
              </p:cNvGrpSpPr>
              <p:nvPr/>
            </p:nvGrpSpPr>
            <p:grpSpPr bwMode="auto">
              <a:xfrm>
                <a:off x="2880" y="1296"/>
                <a:ext cx="1104" cy="2016"/>
                <a:chOff x="2880" y="1296"/>
                <a:chExt cx="1104" cy="2016"/>
              </a:xfrm>
            </p:grpSpPr>
            <p:sp>
              <p:nvSpPr>
                <p:cNvPr id="149566" name="Line 62"/>
                <p:cNvSpPr>
                  <a:spLocks noChangeShapeType="1"/>
                </p:cNvSpPr>
                <p:nvPr/>
              </p:nvSpPr>
              <p:spPr bwMode="auto">
                <a:xfrm flipV="1">
                  <a:off x="3408" y="1296"/>
                  <a:ext cx="576" cy="14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9567" name="Line 63"/>
                <p:cNvSpPr>
                  <a:spLocks noChangeShapeType="1"/>
                </p:cNvSpPr>
                <p:nvPr/>
              </p:nvSpPr>
              <p:spPr bwMode="auto">
                <a:xfrm flipV="1">
                  <a:off x="3024" y="1296"/>
                  <a:ext cx="960" cy="52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9568" name="Line 64"/>
                <p:cNvSpPr>
                  <a:spLocks noChangeShapeType="1"/>
                </p:cNvSpPr>
                <p:nvPr/>
              </p:nvSpPr>
              <p:spPr bwMode="auto">
                <a:xfrm flipV="1">
                  <a:off x="2880" y="1296"/>
                  <a:ext cx="1104" cy="110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9569" name="Line 65"/>
                <p:cNvSpPr>
                  <a:spLocks noChangeShapeType="1"/>
                </p:cNvSpPr>
                <p:nvPr/>
              </p:nvSpPr>
              <p:spPr bwMode="auto">
                <a:xfrm flipV="1">
                  <a:off x="3024" y="1296"/>
                  <a:ext cx="960" cy="168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9570" name="Line 66"/>
                <p:cNvSpPr>
                  <a:spLocks noChangeShapeType="1"/>
                </p:cNvSpPr>
                <p:nvPr/>
              </p:nvSpPr>
              <p:spPr bwMode="auto">
                <a:xfrm flipV="1">
                  <a:off x="3456" y="1296"/>
                  <a:ext cx="528" cy="201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149571" name="Group 67"/>
              <p:cNvGrpSpPr>
                <a:grpSpLocks/>
              </p:cNvGrpSpPr>
              <p:nvPr/>
            </p:nvGrpSpPr>
            <p:grpSpPr bwMode="auto">
              <a:xfrm rot="-1801471">
                <a:off x="2910" y="1584"/>
                <a:ext cx="1104" cy="2016"/>
                <a:chOff x="2880" y="1296"/>
                <a:chExt cx="1104" cy="2016"/>
              </a:xfrm>
            </p:grpSpPr>
            <p:sp>
              <p:nvSpPr>
                <p:cNvPr id="149572" name="Line 68"/>
                <p:cNvSpPr>
                  <a:spLocks noChangeShapeType="1"/>
                </p:cNvSpPr>
                <p:nvPr/>
              </p:nvSpPr>
              <p:spPr bwMode="auto">
                <a:xfrm flipV="1">
                  <a:off x="3408" y="1296"/>
                  <a:ext cx="576" cy="14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9573" name="Line 69"/>
                <p:cNvSpPr>
                  <a:spLocks noChangeShapeType="1"/>
                </p:cNvSpPr>
                <p:nvPr/>
              </p:nvSpPr>
              <p:spPr bwMode="auto">
                <a:xfrm flipV="1">
                  <a:off x="3024" y="1296"/>
                  <a:ext cx="960" cy="52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9574" name="Line 70"/>
                <p:cNvSpPr>
                  <a:spLocks noChangeShapeType="1"/>
                </p:cNvSpPr>
                <p:nvPr/>
              </p:nvSpPr>
              <p:spPr bwMode="auto">
                <a:xfrm flipV="1">
                  <a:off x="2880" y="1296"/>
                  <a:ext cx="1104" cy="110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9575" name="Line 71"/>
                <p:cNvSpPr>
                  <a:spLocks noChangeShapeType="1"/>
                </p:cNvSpPr>
                <p:nvPr/>
              </p:nvSpPr>
              <p:spPr bwMode="auto">
                <a:xfrm flipV="1">
                  <a:off x="3024" y="1296"/>
                  <a:ext cx="960" cy="168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9576" name="Line 72"/>
                <p:cNvSpPr>
                  <a:spLocks noChangeShapeType="1"/>
                </p:cNvSpPr>
                <p:nvPr/>
              </p:nvSpPr>
              <p:spPr bwMode="auto">
                <a:xfrm flipV="1">
                  <a:off x="3456" y="1296"/>
                  <a:ext cx="528" cy="201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149577" name="Group 73"/>
              <p:cNvGrpSpPr>
                <a:grpSpLocks/>
              </p:cNvGrpSpPr>
              <p:nvPr/>
            </p:nvGrpSpPr>
            <p:grpSpPr bwMode="auto">
              <a:xfrm>
                <a:off x="2688" y="1873"/>
                <a:ext cx="2106" cy="1300"/>
                <a:chOff x="2688" y="1873"/>
                <a:chExt cx="2106" cy="1300"/>
              </a:xfrm>
            </p:grpSpPr>
            <p:sp>
              <p:nvSpPr>
                <p:cNvPr id="149578" name="Line 74"/>
                <p:cNvSpPr>
                  <a:spLocks noChangeShapeType="1"/>
                </p:cNvSpPr>
                <p:nvPr/>
              </p:nvSpPr>
              <p:spPr bwMode="auto">
                <a:xfrm rot="17899427" flipV="1">
                  <a:off x="2655" y="2089"/>
                  <a:ext cx="576" cy="14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9579" name="Line 75"/>
                <p:cNvSpPr>
                  <a:spLocks noChangeShapeType="1"/>
                </p:cNvSpPr>
                <p:nvPr/>
              </p:nvSpPr>
              <p:spPr bwMode="auto">
                <a:xfrm rot="17899427" flipV="1">
                  <a:off x="2541" y="2157"/>
                  <a:ext cx="960" cy="52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9580" name="Line 76"/>
                <p:cNvSpPr>
                  <a:spLocks noChangeShapeType="1"/>
                </p:cNvSpPr>
                <p:nvPr/>
              </p:nvSpPr>
              <p:spPr bwMode="auto">
                <a:xfrm rot="17899427" flipV="1">
                  <a:off x="2688" y="2069"/>
                  <a:ext cx="1104" cy="110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9581" name="Line 77"/>
                <p:cNvSpPr>
                  <a:spLocks noChangeShapeType="1"/>
                </p:cNvSpPr>
                <p:nvPr/>
              </p:nvSpPr>
              <p:spPr bwMode="auto">
                <a:xfrm rot="17899427" flipV="1">
                  <a:off x="3010" y="1876"/>
                  <a:ext cx="954" cy="158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9582" name="Line 78"/>
                <p:cNvSpPr>
                  <a:spLocks noChangeShapeType="1"/>
                </p:cNvSpPr>
                <p:nvPr/>
              </p:nvSpPr>
              <p:spPr bwMode="auto">
                <a:xfrm rot="17899427" flipV="1">
                  <a:off x="3491" y="1589"/>
                  <a:ext cx="570" cy="203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grpSp>
          <p:nvGrpSpPr>
            <p:cNvPr id="149583" name="Group 79"/>
            <p:cNvGrpSpPr>
              <a:grpSpLocks/>
            </p:cNvGrpSpPr>
            <p:nvPr/>
          </p:nvGrpSpPr>
          <p:grpSpPr bwMode="auto">
            <a:xfrm rot="10800000">
              <a:off x="3180" y="1188"/>
              <a:ext cx="2106" cy="2304"/>
              <a:chOff x="2688" y="1296"/>
              <a:chExt cx="2106" cy="2304"/>
            </a:xfrm>
          </p:grpSpPr>
          <p:grpSp>
            <p:nvGrpSpPr>
              <p:cNvPr id="149584" name="Group 80"/>
              <p:cNvGrpSpPr>
                <a:grpSpLocks/>
              </p:cNvGrpSpPr>
              <p:nvPr/>
            </p:nvGrpSpPr>
            <p:grpSpPr bwMode="auto">
              <a:xfrm>
                <a:off x="2880" y="1296"/>
                <a:ext cx="1104" cy="2016"/>
                <a:chOff x="2880" y="1296"/>
                <a:chExt cx="1104" cy="2016"/>
              </a:xfrm>
            </p:grpSpPr>
            <p:sp>
              <p:nvSpPr>
                <p:cNvPr id="149585" name="Line 81"/>
                <p:cNvSpPr>
                  <a:spLocks noChangeShapeType="1"/>
                </p:cNvSpPr>
                <p:nvPr/>
              </p:nvSpPr>
              <p:spPr bwMode="auto">
                <a:xfrm flipV="1">
                  <a:off x="3408" y="1296"/>
                  <a:ext cx="576" cy="14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9586" name="Line 82"/>
                <p:cNvSpPr>
                  <a:spLocks noChangeShapeType="1"/>
                </p:cNvSpPr>
                <p:nvPr/>
              </p:nvSpPr>
              <p:spPr bwMode="auto">
                <a:xfrm flipV="1">
                  <a:off x="3024" y="1296"/>
                  <a:ext cx="960" cy="52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9587" name="Line 83"/>
                <p:cNvSpPr>
                  <a:spLocks noChangeShapeType="1"/>
                </p:cNvSpPr>
                <p:nvPr/>
              </p:nvSpPr>
              <p:spPr bwMode="auto">
                <a:xfrm flipV="1">
                  <a:off x="2880" y="1296"/>
                  <a:ext cx="1104" cy="110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9588" name="Line 84"/>
                <p:cNvSpPr>
                  <a:spLocks noChangeShapeType="1"/>
                </p:cNvSpPr>
                <p:nvPr/>
              </p:nvSpPr>
              <p:spPr bwMode="auto">
                <a:xfrm flipV="1">
                  <a:off x="3024" y="1296"/>
                  <a:ext cx="960" cy="168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9589" name="Line 85"/>
                <p:cNvSpPr>
                  <a:spLocks noChangeShapeType="1"/>
                </p:cNvSpPr>
                <p:nvPr/>
              </p:nvSpPr>
              <p:spPr bwMode="auto">
                <a:xfrm flipV="1">
                  <a:off x="3456" y="1296"/>
                  <a:ext cx="528" cy="201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149590" name="Group 86"/>
              <p:cNvGrpSpPr>
                <a:grpSpLocks/>
              </p:cNvGrpSpPr>
              <p:nvPr/>
            </p:nvGrpSpPr>
            <p:grpSpPr bwMode="auto">
              <a:xfrm rot="-1801471">
                <a:off x="2910" y="1584"/>
                <a:ext cx="1104" cy="2016"/>
                <a:chOff x="2880" y="1296"/>
                <a:chExt cx="1104" cy="2016"/>
              </a:xfrm>
            </p:grpSpPr>
            <p:sp>
              <p:nvSpPr>
                <p:cNvPr id="149591" name="Line 87"/>
                <p:cNvSpPr>
                  <a:spLocks noChangeShapeType="1"/>
                </p:cNvSpPr>
                <p:nvPr/>
              </p:nvSpPr>
              <p:spPr bwMode="auto">
                <a:xfrm flipV="1">
                  <a:off x="3408" y="1296"/>
                  <a:ext cx="576" cy="14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9592" name="Line 88"/>
                <p:cNvSpPr>
                  <a:spLocks noChangeShapeType="1"/>
                </p:cNvSpPr>
                <p:nvPr/>
              </p:nvSpPr>
              <p:spPr bwMode="auto">
                <a:xfrm flipV="1">
                  <a:off x="3024" y="1296"/>
                  <a:ext cx="960" cy="52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9593" name="Line 89"/>
                <p:cNvSpPr>
                  <a:spLocks noChangeShapeType="1"/>
                </p:cNvSpPr>
                <p:nvPr/>
              </p:nvSpPr>
              <p:spPr bwMode="auto">
                <a:xfrm flipV="1">
                  <a:off x="2880" y="1296"/>
                  <a:ext cx="1104" cy="110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9594" name="Line 90"/>
                <p:cNvSpPr>
                  <a:spLocks noChangeShapeType="1"/>
                </p:cNvSpPr>
                <p:nvPr/>
              </p:nvSpPr>
              <p:spPr bwMode="auto">
                <a:xfrm flipV="1">
                  <a:off x="3024" y="1296"/>
                  <a:ext cx="960" cy="168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9595" name="Line 91"/>
                <p:cNvSpPr>
                  <a:spLocks noChangeShapeType="1"/>
                </p:cNvSpPr>
                <p:nvPr/>
              </p:nvSpPr>
              <p:spPr bwMode="auto">
                <a:xfrm flipV="1">
                  <a:off x="3456" y="1296"/>
                  <a:ext cx="528" cy="201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149596" name="Group 92"/>
              <p:cNvGrpSpPr>
                <a:grpSpLocks/>
              </p:cNvGrpSpPr>
              <p:nvPr/>
            </p:nvGrpSpPr>
            <p:grpSpPr bwMode="auto">
              <a:xfrm>
                <a:off x="2688" y="1873"/>
                <a:ext cx="2106" cy="1300"/>
                <a:chOff x="2688" y="1873"/>
                <a:chExt cx="2106" cy="1300"/>
              </a:xfrm>
            </p:grpSpPr>
            <p:sp>
              <p:nvSpPr>
                <p:cNvPr id="149597" name="Line 93"/>
                <p:cNvSpPr>
                  <a:spLocks noChangeShapeType="1"/>
                </p:cNvSpPr>
                <p:nvPr/>
              </p:nvSpPr>
              <p:spPr bwMode="auto">
                <a:xfrm rot="17899427" flipV="1">
                  <a:off x="2655" y="2089"/>
                  <a:ext cx="576" cy="14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9598" name="Line 94"/>
                <p:cNvSpPr>
                  <a:spLocks noChangeShapeType="1"/>
                </p:cNvSpPr>
                <p:nvPr/>
              </p:nvSpPr>
              <p:spPr bwMode="auto">
                <a:xfrm rot="17899427" flipV="1">
                  <a:off x="2541" y="2157"/>
                  <a:ext cx="960" cy="52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9599" name="Line 95"/>
                <p:cNvSpPr>
                  <a:spLocks noChangeShapeType="1"/>
                </p:cNvSpPr>
                <p:nvPr/>
              </p:nvSpPr>
              <p:spPr bwMode="auto">
                <a:xfrm rot="17899427" flipV="1">
                  <a:off x="2688" y="2069"/>
                  <a:ext cx="1104" cy="110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9600" name="Line 96"/>
                <p:cNvSpPr>
                  <a:spLocks noChangeShapeType="1"/>
                </p:cNvSpPr>
                <p:nvPr/>
              </p:nvSpPr>
              <p:spPr bwMode="auto">
                <a:xfrm rot="17899427" flipV="1">
                  <a:off x="3010" y="1876"/>
                  <a:ext cx="954" cy="158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9601" name="Line 97"/>
                <p:cNvSpPr>
                  <a:spLocks noChangeShapeType="1"/>
                </p:cNvSpPr>
                <p:nvPr/>
              </p:nvSpPr>
              <p:spPr bwMode="auto">
                <a:xfrm rot="17899427" flipV="1">
                  <a:off x="3491" y="1589"/>
                  <a:ext cx="570" cy="203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grpSp>
          <p:nvGrpSpPr>
            <p:cNvPr id="149602" name="Group 98"/>
            <p:cNvGrpSpPr>
              <a:grpSpLocks/>
            </p:cNvGrpSpPr>
            <p:nvPr/>
          </p:nvGrpSpPr>
          <p:grpSpPr bwMode="auto">
            <a:xfrm>
              <a:off x="2688" y="1296"/>
              <a:ext cx="2106" cy="2304"/>
              <a:chOff x="2688" y="1296"/>
              <a:chExt cx="2106" cy="2304"/>
            </a:xfrm>
          </p:grpSpPr>
          <p:grpSp>
            <p:nvGrpSpPr>
              <p:cNvPr id="149603" name="Group 99"/>
              <p:cNvGrpSpPr>
                <a:grpSpLocks/>
              </p:cNvGrpSpPr>
              <p:nvPr/>
            </p:nvGrpSpPr>
            <p:grpSpPr bwMode="auto">
              <a:xfrm>
                <a:off x="2880" y="1296"/>
                <a:ext cx="1104" cy="2016"/>
                <a:chOff x="2880" y="1296"/>
                <a:chExt cx="1104" cy="2016"/>
              </a:xfrm>
            </p:grpSpPr>
            <p:sp>
              <p:nvSpPr>
                <p:cNvPr id="149604" name="Line 100"/>
                <p:cNvSpPr>
                  <a:spLocks noChangeShapeType="1"/>
                </p:cNvSpPr>
                <p:nvPr/>
              </p:nvSpPr>
              <p:spPr bwMode="auto">
                <a:xfrm flipV="1">
                  <a:off x="3408" y="1296"/>
                  <a:ext cx="576" cy="14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9605" name="Line 101"/>
                <p:cNvSpPr>
                  <a:spLocks noChangeShapeType="1"/>
                </p:cNvSpPr>
                <p:nvPr/>
              </p:nvSpPr>
              <p:spPr bwMode="auto">
                <a:xfrm flipV="1">
                  <a:off x="3024" y="1296"/>
                  <a:ext cx="960" cy="52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9606" name="Line 102"/>
                <p:cNvSpPr>
                  <a:spLocks noChangeShapeType="1"/>
                </p:cNvSpPr>
                <p:nvPr/>
              </p:nvSpPr>
              <p:spPr bwMode="auto">
                <a:xfrm flipV="1">
                  <a:off x="2880" y="1296"/>
                  <a:ext cx="1104" cy="110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9607" name="Line 103"/>
                <p:cNvSpPr>
                  <a:spLocks noChangeShapeType="1"/>
                </p:cNvSpPr>
                <p:nvPr/>
              </p:nvSpPr>
              <p:spPr bwMode="auto">
                <a:xfrm flipV="1">
                  <a:off x="3024" y="1296"/>
                  <a:ext cx="960" cy="168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9608" name="Line 104"/>
                <p:cNvSpPr>
                  <a:spLocks noChangeShapeType="1"/>
                </p:cNvSpPr>
                <p:nvPr/>
              </p:nvSpPr>
              <p:spPr bwMode="auto">
                <a:xfrm flipV="1">
                  <a:off x="3456" y="1296"/>
                  <a:ext cx="528" cy="201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149609" name="Group 105"/>
              <p:cNvGrpSpPr>
                <a:grpSpLocks/>
              </p:cNvGrpSpPr>
              <p:nvPr/>
            </p:nvGrpSpPr>
            <p:grpSpPr bwMode="auto">
              <a:xfrm rot="-1801471">
                <a:off x="2910" y="1584"/>
                <a:ext cx="1104" cy="2016"/>
                <a:chOff x="2880" y="1296"/>
                <a:chExt cx="1104" cy="2016"/>
              </a:xfrm>
            </p:grpSpPr>
            <p:sp>
              <p:nvSpPr>
                <p:cNvPr id="149610" name="Line 106"/>
                <p:cNvSpPr>
                  <a:spLocks noChangeShapeType="1"/>
                </p:cNvSpPr>
                <p:nvPr/>
              </p:nvSpPr>
              <p:spPr bwMode="auto">
                <a:xfrm flipV="1">
                  <a:off x="3408" y="1296"/>
                  <a:ext cx="576" cy="14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9611" name="Line 107"/>
                <p:cNvSpPr>
                  <a:spLocks noChangeShapeType="1"/>
                </p:cNvSpPr>
                <p:nvPr/>
              </p:nvSpPr>
              <p:spPr bwMode="auto">
                <a:xfrm flipV="1">
                  <a:off x="3024" y="1296"/>
                  <a:ext cx="960" cy="52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9612" name="Line 108"/>
                <p:cNvSpPr>
                  <a:spLocks noChangeShapeType="1"/>
                </p:cNvSpPr>
                <p:nvPr/>
              </p:nvSpPr>
              <p:spPr bwMode="auto">
                <a:xfrm flipV="1">
                  <a:off x="2880" y="1296"/>
                  <a:ext cx="1104" cy="110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9613" name="Line 109"/>
                <p:cNvSpPr>
                  <a:spLocks noChangeShapeType="1"/>
                </p:cNvSpPr>
                <p:nvPr/>
              </p:nvSpPr>
              <p:spPr bwMode="auto">
                <a:xfrm flipV="1">
                  <a:off x="3024" y="1296"/>
                  <a:ext cx="960" cy="168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9614" name="Line 110"/>
                <p:cNvSpPr>
                  <a:spLocks noChangeShapeType="1"/>
                </p:cNvSpPr>
                <p:nvPr/>
              </p:nvSpPr>
              <p:spPr bwMode="auto">
                <a:xfrm flipV="1">
                  <a:off x="3456" y="1296"/>
                  <a:ext cx="528" cy="201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149615" name="Group 111"/>
              <p:cNvGrpSpPr>
                <a:grpSpLocks/>
              </p:cNvGrpSpPr>
              <p:nvPr/>
            </p:nvGrpSpPr>
            <p:grpSpPr bwMode="auto">
              <a:xfrm>
                <a:off x="2688" y="1873"/>
                <a:ext cx="2106" cy="1300"/>
                <a:chOff x="2688" y="1873"/>
                <a:chExt cx="2106" cy="1300"/>
              </a:xfrm>
            </p:grpSpPr>
            <p:sp>
              <p:nvSpPr>
                <p:cNvPr id="149616" name="Line 112"/>
                <p:cNvSpPr>
                  <a:spLocks noChangeShapeType="1"/>
                </p:cNvSpPr>
                <p:nvPr/>
              </p:nvSpPr>
              <p:spPr bwMode="auto">
                <a:xfrm rot="17899427" flipV="1">
                  <a:off x="2655" y="2089"/>
                  <a:ext cx="576" cy="14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9617" name="Line 113"/>
                <p:cNvSpPr>
                  <a:spLocks noChangeShapeType="1"/>
                </p:cNvSpPr>
                <p:nvPr/>
              </p:nvSpPr>
              <p:spPr bwMode="auto">
                <a:xfrm rot="17899427" flipV="1">
                  <a:off x="2541" y="2157"/>
                  <a:ext cx="960" cy="52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9618" name="Line 114"/>
                <p:cNvSpPr>
                  <a:spLocks noChangeShapeType="1"/>
                </p:cNvSpPr>
                <p:nvPr/>
              </p:nvSpPr>
              <p:spPr bwMode="auto">
                <a:xfrm rot="17899427" flipV="1">
                  <a:off x="2688" y="2069"/>
                  <a:ext cx="1104" cy="110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9619" name="Line 115"/>
                <p:cNvSpPr>
                  <a:spLocks noChangeShapeType="1"/>
                </p:cNvSpPr>
                <p:nvPr/>
              </p:nvSpPr>
              <p:spPr bwMode="auto">
                <a:xfrm rot="17899427" flipV="1">
                  <a:off x="3010" y="1876"/>
                  <a:ext cx="954" cy="158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9620" name="Line 116"/>
                <p:cNvSpPr>
                  <a:spLocks noChangeShapeType="1"/>
                </p:cNvSpPr>
                <p:nvPr/>
              </p:nvSpPr>
              <p:spPr bwMode="auto">
                <a:xfrm rot="17899427" flipV="1">
                  <a:off x="3491" y="1589"/>
                  <a:ext cx="570" cy="203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grpSp>
          <p:nvGrpSpPr>
            <p:cNvPr id="149621" name="Group 117"/>
            <p:cNvGrpSpPr>
              <a:grpSpLocks/>
            </p:cNvGrpSpPr>
            <p:nvPr/>
          </p:nvGrpSpPr>
          <p:grpSpPr bwMode="auto">
            <a:xfrm rot="5400000">
              <a:off x="2883" y="1011"/>
              <a:ext cx="2106" cy="2304"/>
              <a:chOff x="2688" y="1296"/>
              <a:chExt cx="2106" cy="2304"/>
            </a:xfrm>
          </p:grpSpPr>
          <p:grpSp>
            <p:nvGrpSpPr>
              <p:cNvPr id="149622" name="Group 118"/>
              <p:cNvGrpSpPr>
                <a:grpSpLocks/>
              </p:cNvGrpSpPr>
              <p:nvPr/>
            </p:nvGrpSpPr>
            <p:grpSpPr bwMode="auto">
              <a:xfrm>
                <a:off x="2880" y="1296"/>
                <a:ext cx="1104" cy="2016"/>
                <a:chOff x="2880" y="1296"/>
                <a:chExt cx="1104" cy="2016"/>
              </a:xfrm>
            </p:grpSpPr>
            <p:sp>
              <p:nvSpPr>
                <p:cNvPr id="149623" name="Line 119"/>
                <p:cNvSpPr>
                  <a:spLocks noChangeShapeType="1"/>
                </p:cNvSpPr>
                <p:nvPr/>
              </p:nvSpPr>
              <p:spPr bwMode="auto">
                <a:xfrm flipV="1">
                  <a:off x="3408" y="1296"/>
                  <a:ext cx="576" cy="14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9624" name="Line 120"/>
                <p:cNvSpPr>
                  <a:spLocks noChangeShapeType="1"/>
                </p:cNvSpPr>
                <p:nvPr/>
              </p:nvSpPr>
              <p:spPr bwMode="auto">
                <a:xfrm flipV="1">
                  <a:off x="3024" y="1296"/>
                  <a:ext cx="960" cy="52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9625" name="Line 121"/>
                <p:cNvSpPr>
                  <a:spLocks noChangeShapeType="1"/>
                </p:cNvSpPr>
                <p:nvPr/>
              </p:nvSpPr>
              <p:spPr bwMode="auto">
                <a:xfrm flipV="1">
                  <a:off x="2880" y="1296"/>
                  <a:ext cx="1104" cy="110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9626" name="Line 122"/>
                <p:cNvSpPr>
                  <a:spLocks noChangeShapeType="1"/>
                </p:cNvSpPr>
                <p:nvPr/>
              </p:nvSpPr>
              <p:spPr bwMode="auto">
                <a:xfrm flipV="1">
                  <a:off x="3024" y="1296"/>
                  <a:ext cx="960" cy="168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9627" name="Line 123"/>
                <p:cNvSpPr>
                  <a:spLocks noChangeShapeType="1"/>
                </p:cNvSpPr>
                <p:nvPr/>
              </p:nvSpPr>
              <p:spPr bwMode="auto">
                <a:xfrm flipV="1">
                  <a:off x="3456" y="1296"/>
                  <a:ext cx="528" cy="201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149628" name="Group 124"/>
              <p:cNvGrpSpPr>
                <a:grpSpLocks/>
              </p:cNvGrpSpPr>
              <p:nvPr/>
            </p:nvGrpSpPr>
            <p:grpSpPr bwMode="auto">
              <a:xfrm rot="-1801471">
                <a:off x="2910" y="1584"/>
                <a:ext cx="1104" cy="2016"/>
                <a:chOff x="2880" y="1296"/>
                <a:chExt cx="1104" cy="2016"/>
              </a:xfrm>
            </p:grpSpPr>
            <p:sp>
              <p:nvSpPr>
                <p:cNvPr id="149629" name="Line 125"/>
                <p:cNvSpPr>
                  <a:spLocks noChangeShapeType="1"/>
                </p:cNvSpPr>
                <p:nvPr/>
              </p:nvSpPr>
              <p:spPr bwMode="auto">
                <a:xfrm flipV="1">
                  <a:off x="3408" y="1296"/>
                  <a:ext cx="576" cy="14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9630" name="Line 126"/>
                <p:cNvSpPr>
                  <a:spLocks noChangeShapeType="1"/>
                </p:cNvSpPr>
                <p:nvPr/>
              </p:nvSpPr>
              <p:spPr bwMode="auto">
                <a:xfrm flipV="1">
                  <a:off x="3024" y="1296"/>
                  <a:ext cx="960" cy="52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9631" name="Line 127"/>
                <p:cNvSpPr>
                  <a:spLocks noChangeShapeType="1"/>
                </p:cNvSpPr>
                <p:nvPr/>
              </p:nvSpPr>
              <p:spPr bwMode="auto">
                <a:xfrm flipV="1">
                  <a:off x="2880" y="1296"/>
                  <a:ext cx="1104" cy="110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9632" name="Line 128"/>
                <p:cNvSpPr>
                  <a:spLocks noChangeShapeType="1"/>
                </p:cNvSpPr>
                <p:nvPr/>
              </p:nvSpPr>
              <p:spPr bwMode="auto">
                <a:xfrm flipV="1">
                  <a:off x="3024" y="1296"/>
                  <a:ext cx="960" cy="168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9633" name="Line 129"/>
                <p:cNvSpPr>
                  <a:spLocks noChangeShapeType="1"/>
                </p:cNvSpPr>
                <p:nvPr/>
              </p:nvSpPr>
              <p:spPr bwMode="auto">
                <a:xfrm flipV="1">
                  <a:off x="3456" y="1296"/>
                  <a:ext cx="528" cy="201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149634" name="Group 130"/>
              <p:cNvGrpSpPr>
                <a:grpSpLocks/>
              </p:cNvGrpSpPr>
              <p:nvPr/>
            </p:nvGrpSpPr>
            <p:grpSpPr bwMode="auto">
              <a:xfrm>
                <a:off x="2688" y="1873"/>
                <a:ext cx="2106" cy="1300"/>
                <a:chOff x="2688" y="1873"/>
                <a:chExt cx="2106" cy="1300"/>
              </a:xfrm>
            </p:grpSpPr>
            <p:sp>
              <p:nvSpPr>
                <p:cNvPr id="149635" name="Line 131"/>
                <p:cNvSpPr>
                  <a:spLocks noChangeShapeType="1"/>
                </p:cNvSpPr>
                <p:nvPr/>
              </p:nvSpPr>
              <p:spPr bwMode="auto">
                <a:xfrm rot="17899427" flipV="1">
                  <a:off x="2655" y="2089"/>
                  <a:ext cx="576" cy="14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9636" name="Line 132"/>
                <p:cNvSpPr>
                  <a:spLocks noChangeShapeType="1"/>
                </p:cNvSpPr>
                <p:nvPr/>
              </p:nvSpPr>
              <p:spPr bwMode="auto">
                <a:xfrm rot="17899427" flipV="1">
                  <a:off x="2541" y="2157"/>
                  <a:ext cx="960" cy="52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9637" name="Line 133"/>
                <p:cNvSpPr>
                  <a:spLocks noChangeShapeType="1"/>
                </p:cNvSpPr>
                <p:nvPr/>
              </p:nvSpPr>
              <p:spPr bwMode="auto">
                <a:xfrm rot="17899427" flipV="1">
                  <a:off x="2688" y="2069"/>
                  <a:ext cx="1104" cy="110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9638" name="Line 134"/>
                <p:cNvSpPr>
                  <a:spLocks noChangeShapeType="1"/>
                </p:cNvSpPr>
                <p:nvPr/>
              </p:nvSpPr>
              <p:spPr bwMode="auto">
                <a:xfrm rot="17899427" flipV="1">
                  <a:off x="3010" y="1876"/>
                  <a:ext cx="954" cy="158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9639" name="Line 135"/>
                <p:cNvSpPr>
                  <a:spLocks noChangeShapeType="1"/>
                </p:cNvSpPr>
                <p:nvPr/>
              </p:nvSpPr>
              <p:spPr bwMode="auto">
                <a:xfrm rot="17899427" flipV="1">
                  <a:off x="3491" y="1589"/>
                  <a:ext cx="570" cy="203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sp>
          <p:nvSpPr>
            <p:cNvPr id="149640" name="Oval 136"/>
            <p:cNvSpPr>
              <a:spLocks noChangeArrowheads="1"/>
            </p:cNvSpPr>
            <p:nvPr/>
          </p:nvSpPr>
          <p:spPr bwMode="auto">
            <a:xfrm>
              <a:off x="3936" y="1248"/>
              <a:ext cx="96" cy="96"/>
            </a:xfrm>
            <a:prstGeom prst="ellipse">
              <a:avLst/>
            </a:prstGeom>
            <a:solidFill>
              <a:srgbClr val="FFFF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9641" name="Oval 137"/>
            <p:cNvSpPr>
              <a:spLocks noChangeArrowheads="1"/>
            </p:cNvSpPr>
            <p:nvPr/>
          </p:nvSpPr>
          <p:spPr bwMode="auto">
            <a:xfrm>
              <a:off x="3936" y="3456"/>
              <a:ext cx="96" cy="96"/>
            </a:xfrm>
            <a:prstGeom prst="ellipse">
              <a:avLst/>
            </a:prstGeom>
            <a:solidFill>
              <a:srgbClr val="FFFF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149642" name="Group 138"/>
            <p:cNvGrpSpPr>
              <a:grpSpLocks/>
            </p:cNvGrpSpPr>
            <p:nvPr/>
          </p:nvGrpSpPr>
          <p:grpSpPr bwMode="auto">
            <a:xfrm rot="5400000">
              <a:off x="3936" y="1248"/>
              <a:ext cx="96" cy="2304"/>
              <a:chOff x="4032" y="1344"/>
              <a:chExt cx="96" cy="2304"/>
            </a:xfrm>
          </p:grpSpPr>
          <p:sp>
            <p:nvSpPr>
              <p:cNvPr id="149643" name="Oval 139"/>
              <p:cNvSpPr>
                <a:spLocks noChangeArrowheads="1"/>
              </p:cNvSpPr>
              <p:nvPr/>
            </p:nvSpPr>
            <p:spPr bwMode="auto">
              <a:xfrm>
                <a:off x="4032" y="1344"/>
                <a:ext cx="96" cy="96"/>
              </a:xfrm>
              <a:prstGeom prst="ellipse">
                <a:avLst/>
              </a:prstGeom>
              <a:solidFill>
                <a:srgbClr val="FFFF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9644" name="Oval 140"/>
              <p:cNvSpPr>
                <a:spLocks noChangeArrowheads="1"/>
              </p:cNvSpPr>
              <p:nvPr/>
            </p:nvSpPr>
            <p:spPr bwMode="auto">
              <a:xfrm>
                <a:off x="4032" y="3552"/>
                <a:ext cx="96" cy="96"/>
              </a:xfrm>
              <a:prstGeom prst="ellipse">
                <a:avLst/>
              </a:prstGeom>
              <a:solidFill>
                <a:srgbClr val="FFFF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149645" name="Group 141"/>
            <p:cNvGrpSpPr>
              <a:grpSpLocks/>
            </p:cNvGrpSpPr>
            <p:nvPr/>
          </p:nvGrpSpPr>
          <p:grpSpPr bwMode="auto">
            <a:xfrm rot="7200000">
              <a:off x="3936" y="1248"/>
              <a:ext cx="96" cy="2304"/>
              <a:chOff x="4032" y="1344"/>
              <a:chExt cx="96" cy="2304"/>
            </a:xfrm>
          </p:grpSpPr>
          <p:sp>
            <p:nvSpPr>
              <p:cNvPr id="149646" name="Oval 142"/>
              <p:cNvSpPr>
                <a:spLocks noChangeArrowheads="1"/>
              </p:cNvSpPr>
              <p:nvPr/>
            </p:nvSpPr>
            <p:spPr bwMode="auto">
              <a:xfrm>
                <a:off x="4032" y="1344"/>
                <a:ext cx="96" cy="96"/>
              </a:xfrm>
              <a:prstGeom prst="ellipse">
                <a:avLst/>
              </a:prstGeom>
              <a:solidFill>
                <a:srgbClr val="FFFF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9647" name="Oval 143"/>
              <p:cNvSpPr>
                <a:spLocks noChangeArrowheads="1"/>
              </p:cNvSpPr>
              <p:nvPr/>
            </p:nvSpPr>
            <p:spPr bwMode="auto">
              <a:xfrm>
                <a:off x="4032" y="3552"/>
                <a:ext cx="96" cy="96"/>
              </a:xfrm>
              <a:prstGeom prst="ellipse">
                <a:avLst/>
              </a:prstGeom>
              <a:solidFill>
                <a:srgbClr val="FFFF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149648" name="Group 144"/>
            <p:cNvGrpSpPr>
              <a:grpSpLocks/>
            </p:cNvGrpSpPr>
            <p:nvPr/>
          </p:nvGrpSpPr>
          <p:grpSpPr bwMode="auto">
            <a:xfrm rot="3600000">
              <a:off x="3936" y="1248"/>
              <a:ext cx="96" cy="2304"/>
              <a:chOff x="4032" y="1344"/>
              <a:chExt cx="96" cy="2304"/>
            </a:xfrm>
          </p:grpSpPr>
          <p:sp>
            <p:nvSpPr>
              <p:cNvPr id="149649" name="Oval 145"/>
              <p:cNvSpPr>
                <a:spLocks noChangeArrowheads="1"/>
              </p:cNvSpPr>
              <p:nvPr/>
            </p:nvSpPr>
            <p:spPr bwMode="auto">
              <a:xfrm>
                <a:off x="4032" y="1344"/>
                <a:ext cx="96" cy="96"/>
              </a:xfrm>
              <a:prstGeom prst="ellipse">
                <a:avLst/>
              </a:prstGeom>
              <a:solidFill>
                <a:srgbClr val="FFFF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9650" name="Oval 146"/>
              <p:cNvSpPr>
                <a:spLocks noChangeArrowheads="1"/>
              </p:cNvSpPr>
              <p:nvPr/>
            </p:nvSpPr>
            <p:spPr bwMode="auto">
              <a:xfrm>
                <a:off x="4032" y="3552"/>
                <a:ext cx="96" cy="96"/>
              </a:xfrm>
              <a:prstGeom prst="ellipse">
                <a:avLst/>
              </a:prstGeom>
              <a:solidFill>
                <a:srgbClr val="FFFF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149651" name="Group 147"/>
            <p:cNvGrpSpPr>
              <a:grpSpLocks/>
            </p:cNvGrpSpPr>
            <p:nvPr/>
          </p:nvGrpSpPr>
          <p:grpSpPr bwMode="auto">
            <a:xfrm rot="1800000">
              <a:off x="3936" y="1248"/>
              <a:ext cx="96" cy="2304"/>
              <a:chOff x="4032" y="1344"/>
              <a:chExt cx="96" cy="2304"/>
            </a:xfrm>
          </p:grpSpPr>
          <p:sp>
            <p:nvSpPr>
              <p:cNvPr id="149652" name="Oval 148"/>
              <p:cNvSpPr>
                <a:spLocks noChangeArrowheads="1"/>
              </p:cNvSpPr>
              <p:nvPr/>
            </p:nvSpPr>
            <p:spPr bwMode="auto">
              <a:xfrm>
                <a:off x="4032" y="1344"/>
                <a:ext cx="96" cy="96"/>
              </a:xfrm>
              <a:prstGeom prst="ellipse">
                <a:avLst/>
              </a:prstGeom>
              <a:solidFill>
                <a:srgbClr val="FFFF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9653" name="Oval 149"/>
              <p:cNvSpPr>
                <a:spLocks noChangeArrowheads="1"/>
              </p:cNvSpPr>
              <p:nvPr/>
            </p:nvSpPr>
            <p:spPr bwMode="auto">
              <a:xfrm>
                <a:off x="4032" y="3552"/>
                <a:ext cx="96" cy="96"/>
              </a:xfrm>
              <a:prstGeom prst="ellipse">
                <a:avLst/>
              </a:prstGeom>
              <a:solidFill>
                <a:srgbClr val="FFFF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149654" name="Group 150"/>
            <p:cNvGrpSpPr>
              <a:grpSpLocks/>
            </p:cNvGrpSpPr>
            <p:nvPr/>
          </p:nvGrpSpPr>
          <p:grpSpPr bwMode="auto">
            <a:xfrm rot="9000000">
              <a:off x="3936" y="1248"/>
              <a:ext cx="96" cy="2304"/>
              <a:chOff x="4032" y="1344"/>
              <a:chExt cx="96" cy="2304"/>
            </a:xfrm>
          </p:grpSpPr>
          <p:sp>
            <p:nvSpPr>
              <p:cNvPr id="149655" name="Oval 151"/>
              <p:cNvSpPr>
                <a:spLocks noChangeArrowheads="1"/>
              </p:cNvSpPr>
              <p:nvPr/>
            </p:nvSpPr>
            <p:spPr bwMode="auto">
              <a:xfrm>
                <a:off x="4032" y="1344"/>
                <a:ext cx="96" cy="96"/>
              </a:xfrm>
              <a:prstGeom prst="ellipse">
                <a:avLst/>
              </a:prstGeom>
              <a:solidFill>
                <a:srgbClr val="FFFF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9656" name="Oval 152"/>
              <p:cNvSpPr>
                <a:spLocks noChangeArrowheads="1"/>
              </p:cNvSpPr>
              <p:nvPr/>
            </p:nvSpPr>
            <p:spPr bwMode="auto">
              <a:xfrm>
                <a:off x="4032" y="3552"/>
                <a:ext cx="96" cy="96"/>
              </a:xfrm>
              <a:prstGeom prst="ellipse">
                <a:avLst/>
              </a:prstGeom>
              <a:solidFill>
                <a:srgbClr val="FFFF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sp>
        <p:nvSpPr>
          <p:cNvPr id="149657" name="Text Box 153"/>
          <p:cNvSpPr txBox="1">
            <a:spLocks noChangeArrowheads="1"/>
          </p:cNvSpPr>
          <p:nvPr/>
        </p:nvSpPr>
        <p:spPr bwMode="auto">
          <a:xfrm>
            <a:off x="6923258" y="1473200"/>
            <a:ext cx="142699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r>
              <a:rPr lang="en-US" i="1"/>
              <a:t>p</a:t>
            </a:r>
            <a:r>
              <a:rPr lang="en-US"/>
              <a:t> = 0.0 ; </a:t>
            </a:r>
            <a:r>
              <a:rPr lang="en-US" i="1"/>
              <a:t>k</a:t>
            </a:r>
            <a:r>
              <a:rPr lang="en-US"/>
              <a:t> = 0</a:t>
            </a:r>
          </a:p>
        </p:txBody>
      </p:sp>
      <p:sp>
        <p:nvSpPr>
          <p:cNvPr id="149659" name="Text Box 155"/>
          <p:cNvSpPr txBox="1">
            <a:spLocks noChangeArrowheads="1"/>
          </p:cNvSpPr>
          <p:nvPr/>
        </p:nvSpPr>
        <p:spPr bwMode="auto">
          <a:xfrm>
            <a:off x="6798460" y="3572524"/>
            <a:ext cx="154401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r>
              <a:rPr lang="en-US" i="1" dirty="0"/>
              <a:t>p</a:t>
            </a:r>
            <a:r>
              <a:rPr lang="en-US" dirty="0"/>
              <a:t> = 0.09 ; </a:t>
            </a:r>
            <a:r>
              <a:rPr lang="en-US" i="1" dirty="0"/>
              <a:t>k</a:t>
            </a:r>
            <a:r>
              <a:rPr lang="en-US" dirty="0"/>
              <a:t> = 1</a:t>
            </a:r>
          </a:p>
        </p:txBody>
      </p:sp>
      <p:sp>
        <p:nvSpPr>
          <p:cNvPr id="149660" name="Text Box 156"/>
          <p:cNvSpPr txBox="1">
            <a:spLocks noChangeArrowheads="1"/>
          </p:cNvSpPr>
          <p:nvPr/>
        </p:nvSpPr>
        <p:spPr bwMode="auto">
          <a:xfrm>
            <a:off x="6891196" y="5556250"/>
            <a:ext cx="145905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r>
              <a:rPr lang="en-US" i="1" dirty="0"/>
              <a:t>p</a:t>
            </a:r>
            <a:r>
              <a:rPr lang="en-US" dirty="0"/>
              <a:t> = 1.0 ; </a:t>
            </a:r>
            <a:r>
              <a:rPr lang="en-US" i="1" dirty="0"/>
              <a:t>k</a:t>
            </a:r>
            <a:r>
              <a:rPr lang="en-US" dirty="0"/>
              <a:t> ≈ N</a:t>
            </a:r>
            <a:endParaRPr lang="en-US" baseline="30000" dirty="0"/>
          </a:p>
        </p:txBody>
      </p:sp>
      <p:grpSp>
        <p:nvGrpSpPr>
          <p:cNvPr id="149722" name="Group 218"/>
          <p:cNvGrpSpPr>
            <a:grpSpLocks/>
          </p:cNvGrpSpPr>
          <p:nvPr/>
        </p:nvGrpSpPr>
        <p:grpSpPr bwMode="auto">
          <a:xfrm>
            <a:off x="3323539" y="2420768"/>
            <a:ext cx="1679575" cy="1795462"/>
            <a:chOff x="1694" y="1830"/>
            <a:chExt cx="1058" cy="1131"/>
          </a:xfrm>
        </p:grpSpPr>
        <p:sp>
          <p:nvSpPr>
            <p:cNvPr id="149695" name="Line 191"/>
            <p:cNvSpPr>
              <a:spLocks noChangeShapeType="1"/>
            </p:cNvSpPr>
            <p:nvPr/>
          </p:nvSpPr>
          <p:spPr bwMode="auto">
            <a:xfrm rot="14398529" flipV="1">
              <a:off x="1745" y="2676"/>
              <a:ext cx="265" cy="6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9696" name="Line 192"/>
            <p:cNvSpPr>
              <a:spLocks noChangeShapeType="1"/>
            </p:cNvSpPr>
            <p:nvPr/>
          </p:nvSpPr>
          <p:spPr bwMode="auto">
            <a:xfrm rot="14398529" flipV="1">
              <a:off x="1778" y="2619"/>
              <a:ext cx="441" cy="24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9699" name="Line 195"/>
            <p:cNvSpPr>
              <a:spLocks noChangeShapeType="1"/>
            </p:cNvSpPr>
            <p:nvPr/>
          </p:nvSpPr>
          <p:spPr bwMode="auto">
            <a:xfrm rot="5400000" flipV="1">
              <a:off x="2565" y="2197"/>
              <a:ext cx="264" cy="6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9701" name="Line 197"/>
            <p:cNvSpPr>
              <a:spLocks noChangeShapeType="1"/>
            </p:cNvSpPr>
            <p:nvPr/>
          </p:nvSpPr>
          <p:spPr bwMode="auto">
            <a:xfrm rot="5400000" flipV="1">
              <a:off x="2223" y="1855"/>
              <a:ext cx="507" cy="50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9702" name="Line 198"/>
            <p:cNvSpPr>
              <a:spLocks noChangeShapeType="1"/>
            </p:cNvSpPr>
            <p:nvPr/>
          </p:nvSpPr>
          <p:spPr bwMode="auto">
            <a:xfrm rot="3598529" flipV="1">
              <a:off x="2080" y="1774"/>
              <a:ext cx="242" cy="92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9703" name="Line 199"/>
            <p:cNvSpPr>
              <a:spLocks noChangeShapeType="1"/>
            </p:cNvSpPr>
            <p:nvPr/>
          </p:nvSpPr>
          <p:spPr bwMode="auto">
            <a:xfrm rot="1699427" flipV="1">
              <a:off x="2200" y="1851"/>
              <a:ext cx="265" cy="6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9705" name="Oval 201"/>
            <p:cNvSpPr>
              <a:spLocks noChangeArrowheads="1"/>
            </p:cNvSpPr>
            <p:nvPr/>
          </p:nvSpPr>
          <p:spPr bwMode="auto">
            <a:xfrm>
              <a:off x="2201" y="1830"/>
              <a:ext cx="44" cy="44"/>
            </a:xfrm>
            <a:prstGeom prst="ellipse">
              <a:avLst/>
            </a:prstGeom>
            <a:solidFill>
              <a:srgbClr val="FFFF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9706" name="Oval 202"/>
            <p:cNvSpPr>
              <a:spLocks noChangeArrowheads="1"/>
            </p:cNvSpPr>
            <p:nvPr/>
          </p:nvSpPr>
          <p:spPr bwMode="auto">
            <a:xfrm>
              <a:off x="2201" y="2844"/>
              <a:ext cx="44" cy="44"/>
            </a:xfrm>
            <a:prstGeom prst="ellipse">
              <a:avLst/>
            </a:prstGeom>
            <a:solidFill>
              <a:srgbClr val="FFFF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149707" name="Group 203"/>
            <p:cNvGrpSpPr>
              <a:grpSpLocks/>
            </p:cNvGrpSpPr>
            <p:nvPr/>
          </p:nvGrpSpPr>
          <p:grpSpPr bwMode="auto">
            <a:xfrm rot="5400000">
              <a:off x="2201" y="1830"/>
              <a:ext cx="44" cy="1058"/>
              <a:chOff x="4032" y="1344"/>
              <a:chExt cx="96" cy="2304"/>
            </a:xfrm>
          </p:grpSpPr>
          <p:sp>
            <p:nvSpPr>
              <p:cNvPr id="149708" name="Oval 204"/>
              <p:cNvSpPr>
                <a:spLocks noChangeArrowheads="1"/>
              </p:cNvSpPr>
              <p:nvPr/>
            </p:nvSpPr>
            <p:spPr bwMode="auto">
              <a:xfrm>
                <a:off x="4032" y="1344"/>
                <a:ext cx="96" cy="96"/>
              </a:xfrm>
              <a:prstGeom prst="ellipse">
                <a:avLst/>
              </a:prstGeom>
              <a:solidFill>
                <a:srgbClr val="FFFF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9709" name="Oval 205"/>
              <p:cNvSpPr>
                <a:spLocks noChangeArrowheads="1"/>
              </p:cNvSpPr>
              <p:nvPr/>
            </p:nvSpPr>
            <p:spPr bwMode="auto">
              <a:xfrm>
                <a:off x="4032" y="3552"/>
                <a:ext cx="96" cy="96"/>
              </a:xfrm>
              <a:prstGeom prst="ellipse">
                <a:avLst/>
              </a:prstGeom>
              <a:solidFill>
                <a:srgbClr val="FFFF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149710" name="Group 206"/>
            <p:cNvGrpSpPr>
              <a:grpSpLocks/>
            </p:cNvGrpSpPr>
            <p:nvPr/>
          </p:nvGrpSpPr>
          <p:grpSpPr bwMode="auto">
            <a:xfrm rot="7200000">
              <a:off x="2201" y="1830"/>
              <a:ext cx="44" cy="1058"/>
              <a:chOff x="4032" y="1344"/>
              <a:chExt cx="96" cy="2304"/>
            </a:xfrm>
          </p:grpSpPr>
          <p:sp>
            <p:nvSpPr>
              <p:cNvPr id="149711" name="Oval 207"/>
              <p:cNvSpPr>
                <a:spLocks noChangeArrowheads="1"/>
              </p:cNvSpPr>
              <p:nvPr/>
            </p:nvSpPr>
            <p:spPr bwMode="auto">
              <a:xfrm>
                <a:off x="4032" y="1344"/>
                <a:ext cx="96" cy="96"/>
              </a:xfrm>
              <a:prstGeom prst="ellipse">
                <a:avLst/>
              </a:prstGeom>
              <a:solidFill>
                <a:srgbClr val="FFFF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9712" name="Oval 208"/>
              <p:cNvSpPr>
                <a:spLocks noChangeArrowheads="1"/>
              </p:cNvSpPr>
              <p:nvPr/>
            </p:nvSpPr>
            <p:spPr bwMode="auto">
              <a:xfrm>
                <a:off x="4032" y="3552"/>
                <a:ext cx="96" cy="96"/>
              </a:xfrm>
              <a:prstGeom prst="ellipse">
                <a:avLst/>
              </a:prstGeom>
              <a:solidFill>
                <a:srgbClr val="FFFF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149713" name="Group 209"/>
            <p:cNvGrpSpPr>
              <a:grpSpLocks/>
            </p:cNvGrpSpPr>
            <p:nvPr/>
          </p:nvGrpSpPr>
          <p:grpSpPr bwMode="auto">
            <a:xfrm rot="3600000">
              <a:off x="2201" y="1830"/>
              <a:ext cx="44" cy="1058"/>
              <a:chOff x="4032" y="1344"/>
              <a:chExt cx="96" cy="2304"/>
            </a:xfrm>
          </p:grpSpPr>
          <p:sp>
            <p:nvSpPr>
              <p:cNvPr id="149714" name="Oval 210"/>
              <p:cNvSpPr>
                <a:spLocks noChangeArrowheads="1"/>
              </p:cNvSpPr>
              <p:nvPr/>
            </p:nvSpPr>
            <p:spPr bwMode="auto">
              <a:xfrm>
                <a:off x="4032" y="1344"/>
                <a:ext cx="96" cy="96"/>
              </a:xfrm>
              <a:prstGeom prst="ellipse">
                <a:avLst/>
              </a:prstGeom>
              <a:solidFill>
                <a:srgbClr val="FFFF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9715" name="Oval 211"/>
              <p:cNvSpPr>
                <a:spLocks noChangeArrowheads="1"/>
              </p:cNvSpPr>
              <p:nvPr/>
            </p:nvSpPr>
            <p:spPr bwMode="auto">
              <a:xfrm>
                <a:off x="4032" y="3552"/>
                <a:ext cx="96" cy="96"/>
              </a:xfrm>
              <a:prstGeom prst="ellipse">
                <a:avLst/>
              </a:prstGeom>
              <a:solidFill>
                <a:srgbClr val="FFFF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149716" name="Group 212"/>
            <p:cNvGrpSpPr>
              <a:grpSpLocks/>
            </p:cNvGrpSpPr>
            <p:nvPr/>
          </p:nvGrpSpPr>
          <p:grpSpPr bwMode="auto">
            <a:xfrm rot="1800000">
              <a:off x="2201" y="1830"/>
              <a:ext cx="44" cy="1058"/>
              <a:chOff x="4032" y="1344"/>
              <a:chExt cx="96" cy="2304"/>
            </a:xfrm>
          </p:grpSpPr>
          <p:sp>
            <p:nvSpPr>
              <p:cNvPr id="149717" name="Oval 213"/>
              <p:cNvSpPr>
                <a:spLocks noChangeArrowheads="1"/>
              </p:cNvSpPr>
              <p:nvPr/>
            </p:nvSpPr>
            <p:spPr bwMode="auto">
              <a:xfrm>
                <a:off x="4032" y="1344"/>
                <a:ext cx="96" cy="96"/>
              </a:xfrm>
              <a:prstGeom prst="ellipse">
                <a:avLst/>
              </a:prstGeom>
              <a:solidFill>
                <a:srgbClr val="FFFF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9718" name="Oval 214"/>
              <p:cNvSpPr>
                <a:spLocks noChangeArrowheads="1"/>
              </p:cNvSpPr>
              <p:nvPr/>
            </p:nvSpPr>
            <p:spPr bwMode="auto">
              <a:xfrm>
                <a:off x="4032" y="3552"/>
                <a:ext cx="96" cy="96"/>
              </a:xfrm>
              <a:prstGeom prst="ellipse">
                <a:avLst/>
              </a:prstGeom>
              <a:solidFill>
                <a:srgbClr val="FFFF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149719" name="Group 215"/>
            <p:cNvGrpSpPr>
              <a:grpSpLocks/>
            </p:cNvGrpSpPr>
            <p:nvPr/>
          </p:nvGrpSpPr>
          <p:grpSpPr bwMode="auto">
            <a:xfrm rot="9000000">
              <a:off x="2201" y="1830"/>
              <a:ext cx="44" cy="1058"/>
              <a:chOff x="4032" y="1344"/>
              <a:chExt cx="96" cy="2304"/>
            </a:xfrm>
          </p:grpSpPr>
          <p:sp>
            <p:nvSpPr>
              <p:cNvPr id="149720" name="Oval 216"/>
              <p:cNvSpPr>
                <a:spLocks noChangeArrowheads="1"/>
              </p:cNvSpPr>
              <p:nvPr/>
            </p:nvSpPr>
            <p:spPr bwMode="auto">
              <a:xfrm>
                <a:off x="4032" y="1344"/>
                <a:ext cx="96" cy="96"/>
              </a:xfrm>
              <a:prstGeom prst="ellipse">
                <a:avLst/>
              </a:prstGeom>
              <a:solidFill>
                <a:srgbClr val="FFFF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9721" name="Oval 217"/>
              <p:cNvSpPr>
                <a:spLocks noChangeArrowheads="1"/>
              </p:cNvSpPr>
              <p:nvPr/>
            </p:nvSpPr>
            <p:spPr bwMode="auto">
              <a:xfrm>
                <a:off x="4032" y="3552"/>
                <a:ext cx="96" cy="96"/>
              </a:xfrm>
              <a:prstGeom prst="ellipse">
                <a:avLst/>
              </a:prstGeom>
              <a:solidFill>
                <a:srgbClr val="FFFF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sp>
        <p:nvSpPr>
          <p:cNvPr id="149723" name="Text Box 219"/>
          <p:cNvSpPr txBox="1">
            <a:spLocks noChangeArrowheads="1"/>
          </p:cNvSpPr>
          <p:nvPr/>
        </p:nvSpPr>
        <p:spPr bwMode="auto">
          <a:xfrm>
            <a:off x="3280372" y="4275848"/>
            <a:ext cx="183575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i="1" dirty="0"/>
              <a:t>p</a:t>
            </a:r>
            <a:r>
              <a:rPr lang="en-US" dirty="0"/>
              <a:t> = 0.045 ; </a:t>
            </a:r>
            <a:r>
              <a:rPr lang="en-US" i="1" dirty="0"/>
              <a:t>k</a:t>
            </a:r>
            <a:r>
              <a:rPr lang="en-US" dirty="0"/>
              <a:t> = 0.5</a:t>
            </a:r>
          </a:p>
        </p:txBody>
      </p:sp>
      <p:sp>
        <p:nvSpPr>
          <p:cNvPr id="149724" name="Text Box 220"/>
          <p:cNvSpPr txBox="1">
            <a:spLocks noChangeArrowheads="1"/>
          </p:cNvSpPr>
          <p:nvPr/>
        </p:nvSpPr>
        <p:spPr bwMode="auto">
          <a:xfrm>
            <a:off x="998367" y="4923982"/>
            <a:ext cx="146565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dirty="0"/>
              <a:t>Let’s look at…</a:t>
            </a:r>
          </a:p>
        </p:txBody>
      </p:sp>
      <p:sp>
        <p:nvSpPr>
          <p:cNvPr id="149725" name="Text Box 221"/>
          <p:cNvSpPr txBox="1">
            <a:spLocks noChangeArrowheads="1"/>
          </p:cNvSpPr>
          <p:nvPr/>
        </p:nvSpPr>
        <p:spPr bwMode="auto">
          <a:xfrm>
            <a:off x="1165824" y="5456899"/>
            <a:ext cx="355911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dirty="0">
                <a:solidFill>
                  <a:srgbClr val="FF6699"/>
                </a:solidFill>
              </a:rPr>
              <a:t>Size of the largest connected cluster</a:t>
            </a:r>
          </a:p>
        </p:txBody>
      </p:sp>
      <p:sp>
        <p:nvSpPr>
          <p:cNvPr id="149726" name="Text Box 222"/>
          <p:cNvSpPr txBox="1">
            <a:spLocks noChangeArrowheads="1"/>
          </p:cNvSpPr>
          <p:nvPr/>
        </p:nvSpPr>
        <p:spPr bwMode="auto">
          <a:xfrm>
            <a:off x="1140011" y="5869571"/>
            <a:ext cx="685142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dirty="0">
                <a:solidFill>
                  <a:srgbClr val="CC3399"/>
                </a:solidFill>
              </a:rPr>
              <a:t>Diameter (maximum path length between nodes) of the largest cluster</a:t>
            </a:r>
            <a:r>
              <a:rPr lang="en-US" dirty="0">
                <a:solidFill>
                  <a:srgbClr val="FF0000"/>
                </a:solidFill>
              </a:rPr>
              <a:t> </a:t>
            </a:r>
          </a:p>
        </p:txBody>
      </p:sp>
      <p:sp>
        <p:nvSpPr>
          <p:cNvPr id="149727" name="Text Box 223"/>
          <p:cNvSpPr txBox="1">
            <a:spLocks noChangeArrowheads="1"/>
          </p:cNvSpPr>
          <p:nvPr/>
        </p:nvSpPr>
        <p:spPr bwMode="auto">
          <a:xfrm>
            <a:off x="1140011" y="6284771"/>
            <a:ext cx="510774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dirty="0">
                <a:solidFill>
                  <a:srgbClr val="00FFFF"/>
                </a:solidFill>
              </a:rPr>
              <a:t>Average path length between nodes (if a path exists)</a:t>
            </a:r>
          </a:p>
        </p:txBody>
      </p:sp>
      <p:sp>
        <p:nvSpPr>
          <p:cNvPr id="2" name="Footer Placeholder 1"/>
          <p:cNvSpPr>
            <a:spLocks noGrp="1"/>
          </p:cNvSpPr>
          <p:nvPr>
            <p:ph type="ftr" sz="quarter" idx="11"/>
          </p:nvPr>
        </p:nvSpPr>
        <p:spPr/>
        <p:txBody>
          <a:bodyPr/>
          <a:lstStyle/>
          <a:p>
            <a:r>
              <a:rPr lang="en-US"/>
              <a:t>Random Graph</a:t>
            </a:r>
          </a:p>
        </p:txBody>
      </p:sp>
      <p:sp>
        <p:nvSpPr>
          <p:cNvPr id="3" name="Slide Number Placeholder 2"/>
          <p:cNvSpPr>
            <a:spLocks noGrp="1"/>
          </p:cNvSpPr>
          <p:nvPr>
            <p:ph type="sldNum" sz="quarter" idx="12"/>
          </p:nvPr>
        </p:nvSpPr>
        <p:spPr/>
        <p:txBody>
          <a:bodyPr/>
          <a:lstStyle/>
          <a:p>
            <a:fld id="{5F799E93-25A9-45CA-8FEE-05B28F2C019A}" type="slidenum">
              <a:rPr lang="en-US" smtClean="0"/>
              <a:t>58</a:t>
            </a:fld>
            <a:endParaRPr lang="en-US"/>
          </a:p>
        </p:txBody>
      </p:sp>
    </p:spTree>
    <p:extLst>
      <p:ext uri="{BB962C8B-B14F-4D97-AF65-F5344CB8AC3E}">
        <p14:creationId xmlns:p14="http://schemas.microsoft.com/office/powerpoint/2010/main" val="182751537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0" presetClass="path" presetSubtype="0" accel="50000" decel="50000" fill="hold" nodeType="withEffect">
                                  <p:stCondLst>
                                    <p:cond delay="0"/>
                                  </p:stCondLst>
                                  <p:childTnLst>
                                    <p:animMotion origin="layout" path="M 0 -4.44444E-6 L -0.65065 0.24121 " pathEditMode="relative" rAng="0" ptsTypes="AA">
                                      <p:cBhvr>
                                        <p:cTn id="6" dur="2000" fill="hold"/>
                                        <p:tgtEl>
                                          <p:spTgt spid="149509"/>
                                        </p:tgtEl>
                                        <p:attrNameLst>
                                          <p:attrName>ppt_x</p:attrName>
                                          <p:attrName>ppt_y</p:attrName>
                                        </p:attrNameLst>
                                      </p:cBhvr>
                                      <p:rCtr x="-32539" y="12060"/>
                                    </p:animMotion>
                                  </p:childTnLst>
                                </p:cTn>
                              </p:par>
                              <p:par>
                                <p:cTn id="7" presetID="0" presetClass="path" presetSubtype="0" accel="50000" decel="50000" fill="hold" nodeType="withEffect">
                                  <p:stCondLst>
                                    <p:cond delay="0"/>
                                  </p:stCondLst>
                                  <p:childTnLst>
                                    <p:animMotion origin="layout" path="M 0.03294 -3.33333E-6 L -0.21133 -0.08148 " pathEditMode="relative" rAng="0" ptsTypes="AA">
                                      <p:cBhvr>
                                        <p:cTn id="8" dur="2000" fill="hold"/>
                                        <p:tgtEl>
                                          <p:spTgt spid="149527"/>
                                        </p:tgtEl>
                                        <p:attrNameLst>
                                          <p:attrName>ppt_x</p:attrName>
                                          <p:attrName>ppt_y</p:attrName>
                                        </p:attrNameLst>
                                      </p:cBhvr>
                                      <p:rCtr x="-12214" y="-4074"/>
                                    </p:animMotion>
                                  </p:childTnLst>
                                </p:cTn>
                              </p:par>
                              <p:par>
                                <p:cTn id="9" presetID="0" presetClass="path" presetSubtype="0" accel="50000" decel="50000" fill="hold" nodeType="withEffect">
                                  <p:stCondLst>
                                    <p:cond delay="0"/>
                                  </p:stCondLst>
                                  <p:childTnLst>
                                    <p:animMotion origin="layout" path="M 4.16667E-6 -4.44444E-6 L 0.00052 -0.37384 " pathEditMode="relative" rAng="0" ptsTypes="AA">
                                      <p:cBhvr>
                                        <p:cTn id="10" dur="2000" fill="hold"/>
                                        <p:tgtEl>
                                          <p:spTgt spid="149557"/>
                                        </p:tgtEl>
                                        <p:attrNameLst>
                                          <p:attrName>ppt_x</p:attrName>
                                          <p:attrName>ppt_y</p:attrName>
                                        </p:attrNameLst>
                                      </p:cBhvr>
                                      <p:rCtr x="17" y="-18704"/>
                                    </p:animMotion>
                                  </p:childTnLst>
                                </p:cTn>
                              </p:par>
                              <p:par>
                                <p:cTn id="11" presetID="0" presetClass="path" presetSubtype="0" accel="50000" decel="50000" fill="hold" grpId="0" nodeType="withEffect">
                                  <p:stCondLst>
                                    <p:cond delay="0"/>
                                  </p:stCondLst>
                                  <p:childTnLst>
                                    <p:animMotion origin="layout" path="M 5.55556E-7 4.81481E-6 L -0.51007 0.40995 " pathEditMode="relative" rAng="0" ptsTypes="AA">
                                      <p:cBhvr>
                                        <p:cTn id="12" dur="2000" fill="hold"/>
                                        <p:tgtEl>
                                          <p:spTgt spid="149657"/>
                                        </p:tgtEl>
                                        <p:attrNameLst>
                                          <p:attrName>ppt_x</p:attrName>
                                          <p:attrName>ppt_y</p:attrName>
                                        </p:attrNameLst>
                                      </p:cBhvr>
                                      <p:rCtr x="-25503" y="20486"/>
                                    </p:animMotion>
                                  </p:childTnLst>
                                </p:cTn>
                              </p:par>
                              <p:par>
                                <p:cTn id="13" presetID="0" presetClass="path" presetSubtype="0" accel="50000" decel="50000" fill="hold" grpId="0" nodeType="withEffect">
                                  <p:stCondLst>
                                    <p:cond delay="0"/>
                                  </p:stCondLst>
                                  <p:childTnLst>
                                    <p:animMotion origin="layout" path="M 0.02409 0.00324 L -0.05299 0.09861 " pathEditMode="relative" rAng="0" ptsTypes="AA">
                                      <p:cBhvr>
                                        <p:cTn id="14" dur="2000" fill="hold"/>
                                        <p:tgtEl>
                                          <p:spTgt spid="149659"/>
                                        </p:tgtEl>
                                        <p:attrNameLst>
                                          <p:attrName>ppt_x</p:attrName>
                                          <p:attrName>ppt_y</p:attrName>
                                        </p:attrNameLst>
                                      </p:cBhvr>
                                      <p:rCtr x="-3854" y="4769"/>
                                    </p:animMotion>
                                  </p:childTnLst>
                                </p:cTn>
                              </p:par>
                              <p:par>
                                <p:cTn id="15" presetID="0" presetClass="path" presetSubtype="0" accel="50000" decel="50000" fill="hold" grpId="0" nodeType="withEffect">
                                  <p:stCondLst>
                                    <p:cond delay="0"/>
                                  </p:stCondLst>
                                  <p:childTnLst>
                                    <p:animMotion origin="layout" path="M -0.03841 -0.00579 L 0.15039 -0.1831 " pathEditMode="relative" rAng="0" ptsTypes="AA">
                                      <p:cBhvr>
                                        <p:cTn id="16" dur="2000" fill="hold"/>
                                        <p:tgtEl>
                                          <p:spTgt spid="149660"/>
                                        </p:tgtEl>
                                        <p:attrNameLst>
                                          <p:attrName>ppt_x</p:attrName>
                                          <p:attrName>ppt_y</p:attrName>
                                        </p:attrNameLst>
                                      </p:cBhvr>
                                      <p:rCtr x="9440" y="-8866"/>
                                    </p:animMotion>
                                  </p:childTnLst>
                                </p:cTn>
                              </p:par>
                              <p:par>
                                <p:cTn id="17" presetID="9" presetClass="entr" presetSubtype="0" fill="hold" grpId="0" nodeType="withEffect">
                                  <p:stCondLst>
                                    <p:cond delay="0"/>
                                  </p:stCondLst>
                                  <p:childTnLst>
                                    <p:set>
                                      <p:cBhvr>
                                        <p:cTn id="18" dur="1" fill="hold">
                                          <p:stCondLst>
                                            <p:cond delay="0"/>
                                          </p:stCondLst>
                                        </p:cTn>
                                        <p:tgtEl>
                                          <p:spTgt spid="149723"/>
                                        </p:tgtEl>
                                        <p:attrNameLst>
                                          <p:attrName>style.visibility</p:attrName>
                                        </p:attrNameLst>
                                      </p:cBhvr>
                                      <p:to>
                                        <p:strVal val="visible"/>
                                      </p:to>
                                    </p:set>
                                    <p:animEffect transition="in" filter="dissolve">
                                      <p:cBhvr>
                                        <p:cTn id="19" dur="2000"/>
                                        <p:tgtEl>
                                          <p:spTgt spid="149723"/>
                                        </p:tgtEl>
                                      </p:cBhvr>
                                    </p:animEffect>
                                  </p:childTnLst>
                                </p:cTn>
                              </p:par>
                              <p:par>
                                <p:cTn id="20" presetID="9" presetClass="entr" presetSubtype="0" fill="hold" nodeType="withEffect">
                                  <p:stCondLst>
                                    <p:cond delay="0"/>
                                  </p:stCondLst>
                                  <p:childTnLst>
                                    <p:set>
                                      <p:cBhvr>
                                        <p:cTn id="21" dur="1" fill="hold">
                                          <p:stCondLst>
                                            <p:cond delay="0"/>
                                          </p:stCondLst>
                                        </p:cTn>
                                        <p:tgtEl>
                                          <p:spTgt spid="149722"/>
                                        </p:tgtEl>
                                        <p:attrNameLst>
                                          <p:attrName>style.visibility</p:attrName>
                                        </p:attrNameLst>
                                      </p:cBhvr>
                                      <p:to>
                                        <p:strVal val="visible"/>
                                      </p:to>
                                    </p:set>
                                    <p:animEffect transition="in" filter="dissolve">
                                      <p:cBhvr>
                                        <p:cTn id="22" dur="2000"/>
                                        <p:tgtEl>
                                          <p:spTgt spid="149722"/>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972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4972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4972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497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9657" grpId="0"/>
      <p:bldP spid="149659" grpId="0"/>
      <p:bldP spid="149660" grpId="0"/>
      <p:bldP spid="149723" grpId="0"/>
      <p:bldP spid="149724" grpId="0"/>
      <p:bldP spid="149725" grpId="0"/>
      <p:bldP spid="149726" grpId="0"/>
      <p:bldP spid="149727"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1556" name="Group 4"/>
          <p:cNvGrpSpPr>
            <a:grpSpLocks/>
          </p:cNvGrpSpPr>
          <p:nvPr/>
        </p:nvGrpSpPr>
        <p:grpSpPr bwMode="auto">
          <a:xfrm>
            <a:off x="2076450" y="2332038"/>
            <a:ext cx="1676400" cy="1676400"/>
            <a:chOff x="3072" y="1248"/>
            <a:chExt cx="2304" cy="2304"/>
          </a:xfrm>
        </p:grpSpPr>
        <p:sp>
          <p:nvSpPr>
            <p:cNvPr id="151557" name="Oval 5"/>
            <p:cNvSpPr>
              <a:spLocks noChangeArrowheads="1"/>
            </p:cNvSpPr>
            <p:nvPr/>
          </p:nvSpPr>
          <p:spPr bwMode="auto">
            <a:xfrm>
              <a:off x="4176" y="1248"/>
              <a:ext cx="96" cy="96"/>
            </a:xfrm>
            <a:prstGeom prst="ellipse">
              <a:avLst/>
            </a:prstGeom>
            <a:solidFill>
              <a:srgbClr val="FFFF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1558" name="Oval 6"/>
            <p:cNvSpPr>
              <a:spLocks noChangeArrowheads="1"/>
            </p:cNvSpPr>
            <p:nvPr/>
          </p:nvSpPr>
          <p:spPr bwMode="auto">
            <a:xfrm>
              <a:off x="4176" y="3456"/>
              <a:ext cx="96" cy="96"/>
            </a:xfrm>
            <a:prstGeom prst="ellipse">
              <a:avLst/>
            </a:prstGeom>
            <a:solidFill>
              <a:srgbClr val="FFFF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151559" name="Group 7"/>
            <p:cNvGrpSpPr>
              <a:grpSpLocks/>
            </p:cNvGrpSpPr>
            <p:nvPr/>
          </p:nvGrpSpPr>
          <p:grpSpPr bwMode="auto">
            <a:xfrm rot="5400000">
              <a:off x="4176" y="1248"/>
              <a:ext cx="96" cy="2304"/>
              <a:chOff x="4032" y="1344"/>
              <a:chExt cx="96" cy="2304"/>
            </a:xfrm>
          </p:grpSpPr>
          <p:sp>
            <p:nvSpPr>
              <p:cNvPr id="151560" name="Oval 8"/>
              <p:cNvSpPr>
                <a:spLocks noChangeArrowheads="1"/>
              </p:cNvSpPr>
              <p:nvPr/>
            </p:nvSpPr>
            <p:spPr bwMode="auto">
              <a:xfrm>
                <a:off x="4032" y="1344"/>
                <a:ext cx="96" cy="96"/>
              </a:xfrm>
              <a:prstGeom prst="ellipse">
                <a:avLst/>
              </a:prstGeom>
              <a:solidFill>
                <a:srgbClr val="FFFF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1561" name="Oval 9"/>
              <p:cNvSpPr>
                <a:spLocks noChangeArrowheads="1"/>
              </p:cNvSpPr>
              <p:nvPr/>
            </p:nvSpPr>
            <p:spPr bwMode="auto">
              <a:xfrm>
                <a:off x="4032" y="3552"/>
                <a:ext cx="96" cy="96"/>
              </a:xfrm>
              <a:prstGeom prst="ellipse">
                <a:avLst/>
              </a:prstGeom>
              <a:solidFill>
                <a:srgbClr val="FFFF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151562" name="Group 10"/>
            <p:cNvGrpSpPr>
              <a:grpSpLocks/>
            </p:cNvGrpSpPr>
            <p:nvPr/>
          </p:nvGrpSpPr>
          <p:grpSpPr bwMode="auto">
            <a:xfrm rot="7200000">
              <a:off x="4176" y="1248"/>
              <a:ext cx="96" cy="2304"/>
              <a:chOff x="4032" y="1344"/>
              <a:chExt cx="96" cy="2304"/>
            </a:xfrm>
          </p:grpSpPr>
          <p:sp>
            <p:nvSpPr>
              <p:cNvPr id="151563" name="Oval 11"/>
              <p:cNvSpPr>
                <a:spLocks noChangeArrowheads="1"/>
              </p:cNvSpPr>
              <p:nvPr/>
            </p:nvSpPr>
            <p:spPr bwMode="auto">
              <a:xfrm>
                <a:off x="4032" y="1344"/>
                <a:ext cx="96" cy="96"/>
              </a:xfrm>
              <a:prstGeom prst="ellipse">
                <a:avLst/>
              </a:prstGeom>
              <a:solidFill>
                <a:srgbClr val="FFFF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1564" name="Oval 12"/>
              <p:cNvSpPr>
                <a:spLocks noChangeArrowheads="1"/>
              </p:cNvSpPr>
              <p:nvPr/>
            </p:nvSpPr>
            <p:spPr bwMode="auto">
              <a:xfrm>
                <a:off x="4032" y="3552"/>
                <a:ext cx="96" cy="96"/>
              </a:xfrm>
              <a:prstGeom prst="ellipse">
                <a:avLst/>
              </a:prstGeom>
              <a:solidFill>
                <a:srgbClr val="FFFF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151565" name="Group 13"/>
            <p:cNvGrpSpPr>
              <a:grpSpLocks/>
            </p:cNvGrpSpPr>
            <p:nvPr/>
          </p:nvGrpSpPr>
          <p:grpSpPr bwMode="auto">
            <a:xfrm rot="3600000">
              <a:off x="4176" y="1248"/>
              <a:ext cx="96" cy="2304"/>
              <a:chOff x="4032" y="1344"/>
              <a:chExt cx="96" cy="2304"/>
            </a:xfrm>
          </p:grpSpPr>
          <p:sp>
            <p:nvSpPr>
              <p:cNvPr id="151566" name="Oval 14"/>
              <p:cNvSpPr>
                <a:spLocks noChangeArrowheads="1"/>
              </p:cNvSpPr>
              <p:nvPr/>
            </p:nvSpPr>
            <p:spPr bwMode="auto">
              <a:xfrm>
                <a:off x="4032" y="1344"/>
                <a:ext cx="96" cy="96"/>
              </a:xfrm>
              <a:prstGeom prst="ellipse">
                <a:avLst/>
              </a:prstGeom>
              <a:solidFill>
                <a:srgbClr val="FFFF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1567" name="Oval 15"/>
              <p:cNvSpPr>
                <a:spLocks noChangeArrowheads="1"/>
              </p:cNvSpPr>
              <p:nvPr/>
            </p:nvSpPr>
            <p:spPr bwMode="auto">
              <a:xfrm>
                <a:off x="4032" y="3552"/>
                <a:ext cx="96" cy="96"/>
              </a:xfrm>
              <a:prstGeom prst="ellipse">
                <a:avLst/>
              </a:prstGeom>
              <a:solidFill>
                <a:srgbClr val="FFFF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151568" name="Group 16"/>
            <p:cNvGrpSpPr>
              <a:grpSpLocks/>
            </p:cNvGrpSpPr>
            <p:nvPr/>
          </p:nvGrpSpPr>
          <p:grpSpPr bwMode="auto">
            <a:xfrm rot="1800000">
              <a:off x="4176" y="1248"/>
              <a:ext cx="96" cy="2304"/>
              <a:chOff x="4032" y="1344"/>
              <a:chExt cx="96" cy="2304"/>
            </a:xfrm>
          </p:grpSpPr>
          <p:sp>
            <p:nvSpPr>
              <p:cNvPr id="151569" name="Oval 17"/>
              <p:cNvSpPr>
                <a:spLocks noChangeArrowheads="1"/>
              </p:cNvSpPr>
              <p:nvPr/>
            </p:nvSpPr>
            <p:spPr bwMode="auto">
              <a:xfrm>
                <a:off x="4032" y="1344"/>
                <a:ext cx="96" cy="96"/>
              </a:xfrm>
              <a:prstGeom prst="ellipse">
                <a:avLst/>
              </a:prstGeom>
              <a:solidFill>
                <a:srgbClr val="FFFF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1570" name="Oval 18"/>
              <p:cNvSpPr>
                <a:spLocks noChangeArrowheads="1"/>
              </p:cNvSpPr>
              <p:nvPr/>
            </p:nvSpPr>
            <p:spPr bwMode="auto">
              <a:xfrm>
                <a:off x="4032" y="3552"/>
                <a:ext cx="96" cy="96"/>
              </a:xfrm>
              <a:prstGeom prst="ellipse">
                <a:avLst/>
              </a:prstGeom>
              <a:solidFill>
                <a:srgbClr val="FFFF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151571" name="Group 19"/>
            <p:cNvGrpSpPr>
              <a:grpSpLocks/>
            </p:cNvGrpSpPr>
            <p:nvPr/>
          </p:nvGrpSpPr>
          <p:grpSpPr bwMode="auto">
            <a:xfrm rot="9000000">
              <a:off x="4176" y="1248"/>
              <a:ext cx="96" cy="2304"/>
              <a:chOff x="4032" y="1344"/>
              <a:chExt cx="96" cy="2304"/>
            </a:xfrm>
          </p:grpSpPr>
          <p:sp>
            <p:nvSpPr>
              <p:cNvPr id="151572" name="Oval 20"/>
              <p:cNvSpPr>
                <a:spLocks noChangeArrowheads="1"/>
              </p:cNvSpPr>
              <p:nvPr/>
            </p:nvSpPr>
            <p:spPr bwMode="auto">
              <a:xfrm>
                <a:off x="4032" y="1344"/>
                <a:ext cx="96" cy="96"/>
              </a:xfrm>
              <a:prstGeom prst="ellipse">
                <a:avLst/>
              </a:prstGeom>
              <a:solidFill>
                <a:srgbClr val="FFFF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1573" name="Oval 21"/>
              <p:cNvSpPr>
                <a:spLocks noChangeArrowheads="1"/>
              </p:cNvSpPr>
              <p:nvPr/>
            </p:nvSpPr>
            <p:spPr bwMode="auto">
              <a:xfrm>
                <a:off x="4032" y="3552"/>
                <a:ext cx="96" cy="96"/>
              </a:xfrm>
              <a:prstGeom prst="ellipse">
                <a:avLst/>
              </a:prstGeom>
              <a:solidFill>
                <a:srgbClr val="FFFF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grpSp>
        <p:nvGrpSpPr>
          <p:cNvPr id="151574" name="Group 22"/>
          <p:cNvGrpSpPr>
            <a:grpSpLocks/>
          </p:cNvGrpSpPr>
          <p:nvPr/>
        </p:nvGrpSpPr>
        <p:grpSpPr bwMode="auto">
          <a:xfrm>
            <a:off x="6391276" y="2227264"/>
            <a:ext cx="1679575" cy="1895475"/>
            <a:chOff x="3072" y="1110"/>
            <a:chExt cx="2304" cy="2600"/>
          </a:xfrm>
        </p:grpSpPr>
        <p:sp>
          <p:nvSpPr>
            <p:cNvPr id="151575" name="Line 23"/>
            <p:cNvSpPr>
              <a:spLocks noChangeShapeType="1"/>
            </p:cNvSpPr>
            <p:nvPr/>
          </p:nvSpPr>
          <p:spPr bwMode="auto">
            <a:xfrm rot="-1800000">
              <a:off x="4224" y="1296"/>
              <a:ext cx="0" cy="220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1576" name="Line 24"/>
            <p:cNvSpPr>
              <a:spLocks noChangeShapeType="1"/>
            </p:cNvSpPr>
            <p:nvPr/>
          </p:nvSpPr>
          <p:spPr bwMode="auto">
            <a:xfrm rot="16200000" flipV="1">
              <a:off x="3480" y="2038"/>
              <a:ext cx="960" cy="168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1577" name="Line 25"/>
            <p:cNvSpPr>
              <a:spLocks noChangeShapeType="1"/>
            </p:cNvSpPr>
            <p:nvPr/>
          </p:nvSpPr>
          <p:spPr bwMode="auto">
            <a:xfrm rot="14398529" flipV="1">
              <a:off x="3185" y="3088"/>
              <a:ext cx="576" cy="14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1578" name="Line 26"/>
            <p:cNvSpPr>
              <a:spLocks noChangeShapeType="1"/>
            </p:cNvSpPr>
            <p:nvPr/>
          </p:nvSpPr>
          <p:spPr bwMode="auto">
            <a:xfrm rot="14398529" flipV="1">
              <a:off x="3255" y="2966"/>
              <a:ext cx="960" cy="52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1579" name="Line 27"/>
            <p:cNvSpPr>
              <a:spLocks noChangeShapeType="1"/>
            </p:cNvSpPr>
            <p:nvPr/>
          </p:nvSpPr>
          <p:spPr bwMode="auto">
            <a:xfrm rot="12499427" flipV="1">
              <a:off x="3697" y="3368"/>
              <a:ext cx="576" cy="14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1580" name="Line 28"/>
            <p:cNvSpPr>
              <a:spLocks noChangeShapeType="1"/>
            </p:cNvSpPr>
            <p:nvPr/>
          </p:nvSpPr>
          <p:spPr bwMode="auto">
            <a:xfrm rot="12499427" flipV="1">
              <a:off x="4146" y="1589"/>
              <a:ext cx="570" cy="203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1581" name="Line 29"/>
            <p:cNvSpPr>
              <a:spLocks noChangeShapeType="1"/>
            </p:cNvSpPr>
            <p:nvPr/>
          </p:nvSpPr>
          <p:spPr bwMode="auto">
            <a:xfrm rot="5400000" flipV="1">
              <a:off x="4968" y="2046"/>
              <a:ext cx="576" cy="14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1582" name="Line 30"/>
            <p:cNvSpPr>
              <a:spLocks noChangeShapeType="1"/>
            </p:cNvSpPr>
            <p:nvPr/>
          </p:nvSpPr>
          <p:spPr bwMode="auto">
            <a:xfrm rot="5400000" flipV="1">
              <a:off x="4584" y="1662"/>
              <a:ext cx="960" cy="52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1583" name="Line 31"/>
            <p:cNvSpPr>
              <a:spLocks noChangeShapeType="1"/>
            </p:cNvSpPr>
            <p:nvPr/>
          </p:nvSpPr>
          <p:spPr bwMode="auto">
            <a:xfrm rot="5400000" flipV="1">
              <a:off x="4224" y="1302"/>
              <a:ext cx="1104" cy="110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1584" name="Line 32"/>
            <p:cNvSpPr>
              <a:spLocks noChangeShapeType="1"/>
            </p:cNvSpPr>
            <p:nvPr/>
          </p:nvSpPr>
          <p:spPr bwMode="auto">
            <a:xfrm rot="3598529" flipV="1">
              <a:off x="3912" y="1125"/>
              <a:ext cx="528" cy="201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1585" name="Line 33"/>
            <p:cNvSpPr>
              <a:spLocks noChangeShapeType="1"/>
            </p:cNvSpPr>
            <p:nvPr/>
          </p:nvSpPr>
          <p:spPr bwMode="auto">
            <a:xfrm rot="1699427" flipV="1">
              <a:off x="4175" y="1293"/>
              <a:ext cx="576" cy="14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1586" name="Line 34"/>
            <p:cNvSpPr>
              <a:spLocks noChangeShapeType="1"/>
            </p:cNvSpPr>
            <p:nvPr/>
          </p:nvSpPr>
          <p:spPr bwMode="auto">
            <a:xfrm rot="1699427" flipV="1">
              <a:off x="3451" y="1110"/>
              <a:ext cx="1104" cy="110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1587" name="Oval 35"/>
            <p:cNvSpPr>
              <a:spLocks noChangeArrowheads="1"/>
            </p:cNvSpPr>
            <p:nvPr/>
          </p:nvSpPr>
          <p:spPr bwMode="auto">
            <a:xfrm>
              <a:off x="4176" y="1248"/>
              <a:ext cx="96" cy="96"/>
            </a:xfrm>
            <a:prstGeom prst="ellipse">
              <a:avLst/>
            </a:prstGeom>
            <a:solidFill>
              <a:srgbClr val="FFFF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1588" name="Oval 36"/>
            <p:cNvSpPr>
              <a:spLocks noChangeArrowheads="1"/>
            </p:cNvSpPr>
            <p:nvPr/>
          </p:nvSpPr>
          <p:spPr bwMode="auto">
            <a:xfrm>
              <a:off x="4176" y="3456"/>
              <a:ext cx="96" cy="96"/>
            </a:xfrm>
            <a:prstGeom prst="ellipse">
              <a:avLst/>
            </a:prstGeom>
            <a:solidFill>
              <a:srgbClr val="FFFF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151589" name="Group 37"/>
            <p:cNvGrpSpPr>
              <a:grpSpLocks/>
            </p:cNvGrpSpPr>
            <p:nvPr/>
          </p:nvGrpSpPr>
          <p:grpSpPr bwMode="auto">
            <a:xfrm rot="5400000">
              <a:off x="4176" y="1248"/>
              <a:ext cx="96" cy="2304"/>
              <a:chOff x="4032" y="1344"/>
              <a:chExt cx="96" cy="2304"/>
            </a:xfrm>
          </p:grpSpPr>
          <p:sp>
            <p:nvSpPr>
              <p:cNvPr id="151590" name="Oval 38"/>
              <p:cNvSpPr>
                <a:spLocks noChangeArrowheads="1"/>
              </p:cNvSpPr>
              <p:nvPr/>
            </p:nvSpPr>
            <p:spPr bwMode="auto">
              <a:xfrm>
                <a:off x="4032" y="1344"/>
                <a:ext cx="96" cy="96"/>
              </a:xfrm>
              <a:prstGeom prst="ellipse">
                <a:avLst/>
              </a:prstGeom>
              <a:solidFill>
                <a:srgbClr val="FFFF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1591" name="Oval 39"/>
              <p:cNvSpPr>
                <a:spLocks noChangeArrowheads="1"/>
              </p:cNvSpPr>
              <p:nvPr/>
            </p:nvSpPr>
            <p:spPr bwMode="auto">
              <a:xfrm>
                <a:off x="4032" y="3552"/>
                <a:ext cx="96" cy="96"/>
              </a:xfrm>
              <a:prstGeom prst="ellipse">
                <a:avLst/>
              </a:prstGeom>
              <a:solidFill>
                <a:srgbClr val="FFFF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151592" name="Group 40"/>
            <p:cNvGrpSpPr>
              <a:grpSpLocks/>
            </p:cNvGrpSpPr>
            <p:nvPr/>
          </p:nvGrpSpPr>
          <p:grpSpPr bwMode="auto">
            <a:xfrm rot="7200000">
              <a:off x="4176" y="1248"/>
              <a:ext cx="96" cy="2304"/>
              <a:chOff x="4032" y="1344"/>
              <a:chExt cx="96" cy="2304"/>
            </a:xfrm>
          </p:grpSpPr>
          <p:sp>
            <p:nvSpPr>
              <p:cNvPr id="151593" name="Oval 41"/>
              <p:cNvSpPr>
                <a:spLocks noChangeArrowheads="1"/>
              </p:cNvSpPr>
              <p:nvPr/>
            </p:nvSpPr>
            <p:spPr bwMode="auto">
              <a:xfrm>
                <a:off x="4032" y="1344"/>
                <a:ext cx="96" cy="96"/>
              </a:xfrm>
              <a:prstGeom prst="ellipse">
                <a:avLst/>
              </a:prstGeom>
              <a:solidFill>
                <a:srgbClr val="FFFF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1594" name="Oval 42"/>
              <p:cNvSpPr>
                <a:spLocks noChangeArrowheads="1"/>
              </p:cNvSpPr>
              <p:nvPr/>
            </p:nvSpPr>
            <p:spPr bwMode="auto">
              <a:xfrm>
                <a:off x="4032" y="3552"/>
                <a:ext cx="96" cy="96"/>
              </a:xfrm>
              <a:prstGeom prst="ellipse">
                <a:avLst/>
              </a:prstGeom>
              <a:solidFill>
                <a:srgbClr val="FFFF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151595" name="Group 43"/>
            <p:cNvGrpSpPr>
              <a:grpSpLocks/>
            </p:cNvGrpSpPr>
            <p:nvPr/>
          </p:nvGrpSpPr>
          <p:grpSpPr bwMode="auto">
            <a:xfrm rot="3600000">
              <a:off x="4176" y="1248"/>
              <a:ext cx="96" cy="2304"/>
              <a:chOff x="4032" y="1344"/>
              <a:chExt cx="96" cy="2304"/>
            </a:xfrm>
          </p:grpSpPr>
          <p:sp>
            <p:nvSpPr>
              <p:cNvPr id="151596" name="Oval 44"/>
              <p:cNvSpPr>
                <a:spLocks noChangeArrowheads="1"/>
              </p:cNvSpPr>
              <p:nvPr/>
            </p:nvSpPr>
            <p:spPr bwMode="auto">
              <a:xfrm>
                <a:off x="4032" y="1344"/>
                <a:ext cx="96" cy="96"/>
              </a:xfrm>
              <a:prstGeom prst="ellipse">
                <a:avLst/>
              </a:prstGeom>
              <a:solidFill>
                <a:srgbClr val="FFFF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1597" name="Oval 45"/>
              <p:cNvSpPr>
                <a:spLocks noChangeArrowheads="1"/>
              </p:cNvSpPr>
              <p:nvPr/>
            </p:nvSpPr>
            <p:spPr bwMode="auto">
              <a:xfrm>
                <a:off x="4032" y="3552"/>
                <a:ext cx="96" cy="96"/>
              </a:xfrm>
              <a:prstGeom prst="ellipse">
                <a:avLst/>
              </a:prstGeom>
              <a:solidFill>
                <a:srgbClr val="FFFF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151598" name="Group 46"/>
            <p:cNvGrpSpPr>
              <a:grpSpLocks/>
            </p:cNvGrpSpPr>
            <p:nvPr/>
          </p:nvGrpSpPr>
          <p:grpSpPr bwMode="auto">
            <a:xfrm rot="1800000">
              <a:off x="4176" y="1248"/>
              <a:ext cx="96" cy="2304"/>
              <a:chOff x="4032" y="1344"/>
              <a:chExt cx="96" cy="2304"/>
            </a:xfrm>
          </p:grpSpPr>
          <p:sp>
            <p:nvSpPr>
              <p:cNvPr id="151599" name="Oval 47"/>
              <p:cNvSpPr>
                <a:spLocks noChangeArrowheads="1"/>
              </p:cNvSpPr>
              <p:nvPr/>
            </p:nvSpPr>
            <p:spPr bwMode="auto">
              <a:xfrm>
                <a:off x="4032" y="1344"/>
                <a:ext cx="96" cy="96"/>
              </a:xfrm>
              <a:prstGeom prst="ellipse">
                <a:avLst/>
              </a:prstGeom>
              <a:solidFill>
                <a:srgbClr val="FFFF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1600" name="Oval 48"/>
              <p:cNvSpPr>
                <a:spLocks noChangeArrowheads="1"/>
              </p:cNvSpPr>
              <p:nvPr/>
            </p:nvSpPr>
            <p:spPr bwMode="auto">
              <a:xfrm>
                <a:off x="4032" y="3552"/>
                <a:ext cx="96" cy="96"/>
              </a:xfrm>
              <a:prstGeom prst="ellipse">
                <a:avLst/>
              </a:prstGeom>
              <a:solidFill>
                <a:srgbClr val="FFFF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151601" name="Group 49"/>
            <p:cNvGrpSpPr>
              <a:grpSpLocks/>
            </p:cNvGrpSpPr>
            <p:nvPr/>
          </p:nvGrpSpPr>
          <p:grpSpPr bwMode="auto">
            <a:xfrm rot="9000000">
              <a:off x="4176" y="1248"/>
              <a:ext cx="96" cy="2304"/>
              <a:chOff x="4032" y="1344"/>
              <a:chExt cx="96" cy="2304"/>
            </a:xfrm>
          </p:grpSpPr>
          <p:sp>
            <p:nvSpPr>
              <p:cNvPr id="151602" name="Oval 50"/>
              <p:cNvSpPr>
                <a:spLocks noChangeArrowheads="1"/>
              </p:cNvSpPr>
              <p:nvPr/>
            </p:nvSpPr>
            <p:spPr bwMode="auto">
              <a:xfrm>
                <a:off x="4032" y="1344"/>
                <a:ext cx="96" cy="96"/>
              </a:xfrm>
              <a:prstGeom prst="ellipse">
                <a:avLst/>
              </a:prstGeom>
              <a:solidFill>
                <a:srgbClr val="FFFF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1603" name="Oval 51"/>
              <p:cNvSpPr>
                <a:spLocks noChangeArrowheads="1"/>
              </p:cNvSpPr>
              <p:nvPr/>
            </p:nvSpPr>
            <p:spPr bwMode="auto">
              <a:xfrm>
                <a:off x="4032" y="3552"/>
                <a:ext cx="96" cy="96"/>
              </a:xfrm>
              <a:prstGeom prst="ellipse">
                <a:avLst/>
              </a:prstGeom>
              <a:solidFill>
                <a:srgbClr val="FFFF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grpSp>
        <p:nvGrpSpPr>
          <p:cNvPr id="151604" name="Group 52"/>
          <p:cNvGrpSpPr>
            <a:grpSpLocks/>
          </p:cNvGrpSpPr>
          <p:nvPr/>
        </p:nvGrpSpPr>
        <p:grpSpPr bwMode="auto">
          <a:xfrm>
            <a:off x="8491538" y="2225676"/>
            <a:ext cx="1905000" cy="1895475"/>
            <a:chOff x="2688" y="1110"/>
            <a:chExt cx="2598" cy="2586"/>
          </a:xfrm>
        </p:grpSpPr>
        <p:sp>
          <p:nvSpPr>
            <p:cNvPr id="151605" name="Line 53"/>
            <p:cNvSpPr>
              <a:spLocks noChangeShapeType="1"/>
            </p:cNvSpPr>
            <p:nvPr/>
          </p:nvSpPr>
          <p:spPr bwMode="auto">
            <a:xfrm>
              <a:off x="3984" y="1296"/>
              <a:ext cx="0" cy="220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1606" name="Line 54"/>
            <p:cNvSpPr>
              <a:spLocks noChangeShapeType="1"/>
            </p:cNvSpPr>
            <p:nvPr/>
          </p:nvSpPr>
          <p:spPr bwMode="auto">
            <a:xfrm rot="-1800000">
              <a:off x="3984" y="1296"/>
              <a:ext cx="0" cy="220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1607" name="Line 55"/>
            <p:cNvSpPr>
              <a:spLocks noChangeShapeType="1"/>
            </p:cNvSpPr>
            <p:nvPr/>
          </p:nvSpPr>
          <p:spPr bwMode="auto">
            <a:xfrm rot="-3600000">
              <a:off x="3984" y="1296"/>
              <a:ext cx="1" cy="220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1608" name="Line 56"/>
            <p:cNvSpPr>
              <a:spLocks noChangeShapeType="1"/>
            </p:cNvSpPr>
            <p:nvPr/>
          </p:nvSpPr>
          <p:spPr bwMode="auto">
            <a:xfrm rot="-5400000">
              <a:off x="3983" y="1297"/>
              <a:ext cx="1" cy="220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1609" name="Line 57"/>
            <p:cNvSpPr>
              <a:spLocks noChangeShapeType="1"/>
            </p:cNvSpPr>
            <p:nvPr/>
          </p:nvSpPr>
          <p:spPr bwMode="auto">
            <a:xfrm rot="-7200000">
              <a:off x="3983" y="1297"/>
              <a:ext cx="1" cy="220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1610" name="Line 58"/>
            <p:cNvSpPr>
              <a:spLocks noChangeShapeType="1"/>
            </p:cNvSpPr>
            <p:nvPr/>
          </p:nvSpPr>
          <p:spPr bwMode="auto">
            <a:xfrm rot="-9000000">
              <a:off x="3983" y="1297"/>
              <a:ext cx="1" cy="220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151611" name="Group 59"/>
            <p:cNvGrpSpPr>
              <a:grpSpLocks/>
            </p:cNvGrpSpPr>
            <p:nvPr/>
          </p:nvGrpSpPr>
          <p:grpSpPr bwMode="auto">
            <a:xfrm rot="16200000">
              <a:off x="2979" y="1491"/>
              <a:ext cx="2106" cy="2304"/>
              <a:chOff x="2688" y="1296"/>
              <a:chExt cx="2106" cy="2304"/>
            </a:xfrm>
          </p:grpSpPr>
          <p:grpSp>
            <p:nvGrpSpPr>
              <p:cNvPr id="151612" name="Group 60"/>
              <p:cNvGrpSpPr>
                <a:grpSpLocks/>
              </p:cNvGrpSpPr>
              <p:nvPr/>
            </p:nvGrpSpPr>
            <p:grpSpPr bwMode="auto">
              <a:xfrm>
                <a:off x="2880" y="1296"/>
                <a:ext cx="1104" cy="2016"/>
                <a:chOff x="2880" y="1296"/>
                <a:chExt cx="1104" cy="2016"/>
              </a:xfrm>
            </p:grpSpPr>
            <p:sp>
              <p:nvSpPr>
                <p:cNvPr id="151613" name="Line 61"/>
                <p:cNvSpPr>
                  <a:spLocks noChangeShapeType="1"/>
                </p:cNvSpPr>
                <p:nvPr/>
              </p:nvSpPr>
              <p:spPr bwMode="auto">
                <a:xfrm flipV="1">
                  <a:off x="3408" y="1296"/>
                  <a:ext cx="576" cy="14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1614" name="Line 62"/>
                <p:cNvSpPr>
                  <a:spLocks noChangeShapeType="1"/>
                </p:cNvSpPr>
                <p:nvPr/>
              </p:nvSpPr>
              <p:spPr bwMode="auto">
                <a:xfrm flipV="1">
                  <a:off x="3024" y="1296"/>
                  <a:ext cx="960" cy="52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1615" name="Line 63"/>
                <p:cNvSpPr>
                  <a:spLocks noChangeShapeType="1"/>
                </p:cNvSpPr>
                <p:nvPr/>
              </p:nvSpPr>
              <p:spPr bwMode="auto">
                <a:xfrm flipV="1">
                  <a:off x="2880" y="1296"/>
                  <a:ext cx="1104" cy="110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1616" name="Line 64"/>
                <p:cNvSpPr>
                  <a:spLocks noChangeShapeType="1"/>
                </p:cNvSpPr>
                <p:nvPr/>
              </p:nvSpPr>
              <p:spPr bwMode="auto">
                <a:xfrm flipV="1">
                  <a:off x="3024" y="1296"/>
                  <a:ext cx="960" cy="168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1617" name="Line 65"/>
                <p:cNvSpPr>
                  <a:spLocks noChangeShapeType="1"/>
                </p:cNvSpPr>
                <p:nvPr/>
              </p:nvSpPr>
              <p:spPr bwMode="auto">
                <a:xfrm flipV="1">
                  <a:off x="3456" y="1296"/>
                  <a:ext cx="528" cy="201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151618" name="Group 66"/>
              <p:cNvGrpSpPr>
                <a:grpSpLocks/>
              </p:cNvGrpSpPr>
              <p:nvPr/>
            </p:nvGrpSpPr>
            <p:grpSpPr bwMode="auto">
              <a:xfrm rot="-1801471">
                <a:off x="2910" y="1584"/>
                <a:ext cx="1104" cy="2016"/>
                <a:chOff x="2880" y="1296"/>
                <a:chExt cx="1104" cy="2016"/>
              </a:xfrm>
            </p:grpSpPr>
            <p:sp>
              <p:nvSpPr>
                <p:cNvPr id="151619" name="Line 67"/>
                <p:cNvSpPr>
                  <a:spLocks noChangeShapeType="1"/>
                </p:cNvSpPr>
                <p:nvPr/>
              </p:nvSpPr>
              <p:spPr bwMode="auto">
                <a:xfrm flipV="1">
                  <a:off x="3408" y="1296"/>
                  <a:ext cx="576" cy="14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1620" name="Line 68"/>
                <p:cNvSpPr>
                  <a:spLocks noChangeShapeType="1"/>
                </p:cNvSpPr>
                <p:nvPr/>
              </p:nvSpPr>
              <p:spPr bwMode="auto">
                <a:xfrm flipV="1">
                  <a:off x="3024" y="1296"/>
                  <a:ext cx="960" cy="52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1621" name="Line 69"/>
                <p:cNvSpPr>
                  <a:spLocks noChangeShapeType="1"/>
                </p:cNvSpPr>
                <p:nvPr/>
              </p:nvSpPr>
              <p:spPr bwMode="auto">
                <a:xfrm flipV="1">
                  <a:off x="2880" y="1296"/>
                  <a:ext cx="1104" cy="110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1622" name="Line 70"/>
                <p:cNvSpPr>
                  <a:spLocks noChangeShapeType="1"/>
                </p:cNvSpPr>
                <p:nvPr/>
              </p:nvSpPr>
              <p:spPr bwMode="auto">
                <a:xfrm flipV="1">
                  <a:off x="3024" y="1296"/>
                  <a:ext cx="960" cy="168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1623" name="Line 71"/>
                <p:cNvSpPr>
                  <a:spLocks noChangeShapeType="1"/>
                </p:cNvSpPr>
                <p:nvPr/>
              </p:nvSpPr>
              <p:spPr bwMode="auto">
                <a:xfrm flipV="1">
                  <a:off x="3456" y="1296"/>
                  <a:ext cx="528" cy="201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151624" name="Group 72"/>
              <p:cNvGrpSpPr>
                <a:grpSpLocks/>
              </p:cNvGrpSpPr>
              <p:nvPr/>
            </p:nvGrpSpPr>
            <p:grpSpPr bwMode="auto">
              <a:xfrm>
                <a:off x="2688" y="1873"/>
                <a:ext cx="2106" cy="1300"/>
                <a:chOff x="2688" y="1873"/>
                <a:chExt cx="2106" cy="1300"/>
              </a:xfrm>
            </p:grpSpPr>
            <p:sp>
              <p:nvSpPr>
                <p:cNvPr id="151625" name="Line 73"/>
                <p:cNvSpPr>
                  <a:spLocks noChangeShapeType="1"/>
                </p:cNvSpPr>
                <p:nvPr/>
              </p:nvSpPr>
              <p:spPr bwMode="auto">
                <a:xfrm rot="17899427" flipV="1">
                  <a:off x="2655" y="2089"/>
                  <a:ext cx="576" cy="14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1626" name="Line 74"/>
                <p:cNvSpPr>
                  <a:spLocks noChangeShapeType="1"/>
                </p:cNvSpPr>
                <p:nvPr/>
              </p:nvSpPr>
              <p:spPr bwMode="auto">
                <a:xfrm rot="17899427" flipV="1">
                  <a:off x="2541" y="2157"/>
                  <a:ext cx="960" cy="52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1627" name="Line 75"/>
                <p:cNvSpPr>
                  <a:spLocks noChangeShapeType="1"/>
                </p:cNvSpPr>
                <p:nvPr/>
              </p:nvSpPr>
              <p:spPr bwMode="auto">
                <a:xfrm rot="17899427" flipV="1">
                  <a:off x="2688" y="2069"/>
                  <a:ext cx="1104" cy="110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1628" name="Line 76"/>
                <p:cNvSpPr>
                  <a:spLocks noChangeShapeType="1"/>
                </p:cNvSpPr>
                <p:nvPr/>
              </p:nvSpPr>
              <p:spPr bwMode="auto">
                <a:xfrm rot="17899427" flipV="1">
                  <a:off x="3010" y="1876"/>
                  <a:ext cx="954" cy="158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1629" name="Line 77"/>
                <p:cNvSpPr>
                  <a:spLocks noChangeShapeType="1"/>
                </p:cNvSpPr>
                <p:nvPr/>
              </p:nvSpPr>
              <p:spPr bwMode="auto">
                <a:xfrm rot="17899427" flipV="1">
                  <a:off x="3491" y="1589"/>
                  <a:ext cx="570" cy="203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grpSp>
          <p:nvGrpSpPr>
            <p:cNvPr id="151630" name="Group 78"/>
            <p:cNvGrpSpPr>
              <a:grpSpLocks/>
            </p:cNvGrpSpPr>
            <p:nvPr/>
          </p:nvGrpSpPr>
          <p:grpSpPr bwMode="auto">
            <a:xfrm rot="10800000">
              <a:off x="3180" y="1188"/>
              <a:ext cx="2106" cy="2304"/>
              <a:chOff x="2688" y="1296"/>
              <a:chExt cx="2106" cy="2304"/>
            </a:xfrm>
          </p:grpSpPr>
          <p:grpSp>
            <p:nvGrpSpPr>
              <p:cNvPr id="151631" name="Group 79"/>
              <p:cNvGrpSpPr>
                <a:grpSpLocks/>
              </p:cNvGrpSpPr>
              <p:nvPr/>
            </p:nvGrpSpPr>
            <p:grpSpPr bwMode="auto">
              <a:xfrm>
                <a:off x="2880" y="1296"/>
                <a:ext cx="1104" cy="2016"/>
                <a:chOff x="2880" y="1296"/>
                <a:chExt cx="1104" cy="2016"/>
              </a:xfrm>
            </p:grpSpPr>
            <p:sp>
              <p:nvSpPr>
                <p:cNvPr id="151632" name="Line 80"/>
                <p:cNvSpPr>
                  <a:spLocks noChangeShapeType="1"/>
                </p:cNvSpPr>
                <p:nvPr/>
              </p:nvSpPr>
              <p:spPr bwMode="auto">
                <a:xfrm flipV="1">
                  <a:off x="3408" y="1296"/>
                  <a:ext cx="576" cy="14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1633" name="Line 81"/>
                <p:cNvSpPr>
                  <a:spLocks noChangeShapeType="1"/>
                </p:cNvSpPr>
                <p:nvPr/>
              </p:nvSpPr>
              <p:spPr bwMode="auto">
                <a:xfrm flipV="1">
                  <a:off x="3024" y="1296"/>
                  <a:ext cx="960" cy="52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1634" name="Line 82"/>
                <p:cNvSpPr>
                  <a:spLocks noChangeShapeType="1"/>
                </p:cNvSpPr>
                <p:nvPr/>
              </p:nvSpPr>
              <p:spPr bwMode="auto">
                <a:xfrm flipV="1">
                  <a:off x="2880" y="1296"/>
                  <a:ext cx="1104" cy="110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1635" name="Line 83"/>
                <p:cNvSpPr>
                  <a:spLocks noChangeShapeType="1"/>
                </p:cNvSpPr>
                <p:nvPr/>
              </p:nvSpPr>
              <p:spPr bwMode="auto">
                <a:xfrm flipV="1">
                  <a:off x="3024" y="1296"/>
                  <a:ext cx="960" cy="168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1636" name="Line 84"/>
                <p:cNvSpPr>
                  <a:spLocks noChangeShapeType="1"/>
                </p:cNvSpPr>
                <p:nvPr/>
              </p:nvSpPr>
              <p:spPr bwMode="auto">
                <a:xfrm flipV="1">
                  <a:off x="3456" y="1296"/>
                  <a:ext cx="528" cy="201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151637" name="Group 85"/>
              <p:cNvGrpSpPr>
                <a:grpSpLocks/>
              </p:cNvGrpSpPr>
              <p:nvPr/>
            </p:nvGrpSpPr>
            <p:grpSpPr bwMode="auto">
              <a:xfrm rot="-1801471">
                <a:off x="2910" y="1584"/>
                <a:ext cx="1104" cy="2016"/>
                <a:chOff x="2880" y="1296"/>
                <a:chExt cx="1104" cy="2016"/>
              </a:xfrm>
            </p:grpSpPr>
            <p:sp>
              <p:nvSpPr>
                <p:cNvPr id="151638" name="Line 86"/>
                <p:cNvSpPr>
                  <a:spLocks noChangeShapeType="1"/>
                </p:cNvSpPr>
                <p:nvPr/>
              </p:nvSpPr>
              <p:spPr bwMode="auto">
                <a:xfrm flipV="1">
                  <a:off x="3408" y="1296"/>
                  <a:ext cx="576" cy="14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1639" name="Line 87"/>
                <p:cNvSpPr>
                  <a:spLocks noChangeShapeType="1"/>
                </p:cNvSpPr>
                <p:nvPr/>
              </p:nvSpPr>
              <p:spPr bwMode="auto">
                <a:xfrm flipV="1">
                  <a:off x="3024" y="1296"/>
                  <a:ext cx="960" cy="52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1640" name="Line 88"/>
                <p:cNvSpPr>
                  <a:spLocks noChangeShapeType="1"/>
                </p:cNvSpPr>
                <p:nvPr/>
              </p:nvSpPr>
              <p:spPr bwMode="auto">
                <a:xfrm flipV="1">
                  <a:off x="2880" y="1296"/>
                  <a:ext cx="1104" cy="110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1641" name="Line 89"/>
                <p:cNvSpPr>
                  <a:spLocks noChangeShapeType="1"/>
                </p:cNvSpPr>
                <p:nvPr/>
              </p:nvSpPr>
              <p:spPr bwMode="auto">
                <a:xfrm flipV="1">
                  <a:off x="3024" y="1296"/>
                  <a:ext cx="960" cy="168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1642" name="Line 90"/>
                <p:cNvSpPr>
                  <a:spLocks noChangeShapeType="1"/>
                </p:cNvSpPr>
                <p:nvPr/>
              </p:nvSpPr>
              <p:spPr bwMode="auto">
                <a:xfrm flipV="1">
                  <a:off x="3456" y="1296"/>
                  <a:ext cx="528" cy="201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151643" name="Group 91"/>
              <p:cNvGrpSpPr>
                <a:grpSpLocks/>
              </p:cNvGrpSpPr>
              <p:nvPr/>
            </p:nvGrpSpPr>
            <p:grpSpPr bwMode="auto">
              <a:xfrm>
                <a:off x="2688" y="1873"/>
                <a:ext cx="2106" cy="1300"/>
                <a:chOff x="2688" y="1873"/>
                <a:chExt cx="2106" cy="1300"/>
              </a:xfrm>
            </p:grpSpPr>
            <p:sp>
              <p:nvSpPr>
                <p:cNvPr id="151644" name="Line 92"/>
                <p:cNvSpPr>
                  <a:spLocks noChangeShapeType="1"/>
                </p:cNvSpPr>
                <p:nvPr/>
              </p:nvSpPr>
              <p:spPr bwMode="auto">
                <a:xfrm rot="17899427" flipV="1">
                  <a:off x="2655" y="2089"/>
                  <a:ext cx="576" cy="14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1645" name="Line 93"/>
                <p:cNvSpPr>
                  <a:spLocks noChangeShapeType="1"/>
                </p:cNvSpPr>
                <p:nvPr/>
              </p:nvSpPr>
              <p:spPr bwMode="auto">
                <a:xfrm rot="17899427" flipV="1">
                  <a:off x="2541" y="2157"/>
                  <a:ext cx="960" cy="52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1646" name="Line 94"/>
                <p:cNvSpPr>
                  <a:spLocks noChangeShapeType="1"/>
                </p:cNvSpPr>
                <p:nvPr/>
              </p:nvSpPr>
              <p:spPr bwMode="auto">
                <a:xfrm rot="17899427" flipV="1">
                  <a:off x="2688" y="2069"/>
                  <a:ext cx="1104" cy="110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1647" name="Line 95"/>
                <p:cNvSpPr>
                  <a:spLocks noChangeShapeType="1"/>
                </p:cNvSpPr>
                <p:nvPr/>
              </p:nvSpPr>
              <p:spPr bwMode="auto">
                <a:xfrm rot="17899427" flipV="1">
                  <a:off x="3010" y="1876"/>
                  <a:ext cx="954" cy="158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1648" name="Line 96"/>
                <p:cNvSpPr>
                  <a:spLocks noChangeShapeType="1"/>
                </p:cNvSpPr>
                <p:nvPr/>
              </p:nvSpPr>
              <p:spPr bwMode="auto">
                <a:xfrm rot="17899427" flipV="1">
                  <a:off x="3491" y="1589"/>
                  <a:ext cx="570" cy="203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grpSp>
          <p:nvGrpSpPr>
            <p:cNvPr id="151649" name="Group 97"/>
            <p:cNvGrpSpPr>
              <a:grpSpLocks/>
            </p:cNvGrpSpPr>
            <p:nvPr/>
          </p:nvGrpSpPr>
          <p:grpSpPr bwMode="auto">
            <a:xfrm>
              <a:off x="2688" y="1296"/>
              <a:ext cx="2106" cy="2304"/>
              <a:chOff x="2688" y="1296"/>
              <a:chExt cx="2106" cy="2304"/>
            </a:xfrm>
          </p:grpSpPr>
          <p:grpSp>
            <p:nvGrpSpPr>
              <p:cNvPr id="151650" name="Group 98"/>
              <p:cNvGrpSpPr>
                <a:grpSpLocks/>
              </p:cNvGrpSpPr>
              <p:nvPr/>
            </p:nvGrpSpPr>
            <p:grpSpPr bwMode="auto">
              <a:xfrm>
                <a:off x="2880" y="1296"/>
                <a:ext cx="1104" cy="2016"/>
                <a:chOff x="2880" y="1296"/>
                <a:chExt cx="1104" cy="2016"/>
              </a:xfrm>
            </p:grpSpPr>
            <p:sp>
              <p:nvSpPr>
                <p:cNvPr id="151651" name="Line 99"/>
                <p:cNvSpPr>
                  <a:spLocks noChangeShapeType="1"/>
                </p:cNvSpPr>
                <p:nvPr/>
              </p:nvSpPr>
              <p:spPr bwMode="auto">
                <a:xfrm flipV="1">
                  <a:off x="3408" y="1296"/>
                  <a:ext cx="576" cy="14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1652" name="Line 100"/>
                <p:cNvSpPr>
                  <a:spLocks noChangeShapeType="1"/>
                </p:cNvSpPr>
                <p:nvPr/>
              </p:nvSpPr>
              <p:spPr bwMode="auto">
                <a:xfrm flipV="1">
                  <a:off x="3024" y="1296"/>
                  <a:ext cx="960" cy="52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1653" name="Line 101"/>
                <p:cNvSpPr>
                  <a:spLocks noChangeShapeType="1"/>
                </p:cNvSpPr>
                <p:nvPr/>
              </p:nvSpPr>
              <p:spPr bwMode="auto">
                <a:xfrm flipV="1">
                  <a:off x="2880" y="1296"/>
                  <a:ext cx="1104" cy="110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1654" name="Line 102"/>
                <p:cNvSpPr>
                  <a:spLocks noChangeShapeType="1"/>
                </p:cNvSpPr>
                <p:nvPr/>
              </p:nvSpPr>
              <p:spPr bwMode="auto">
                <a:xfrm flipV="1">
                  <a:off x="3024" y="1296"/>
                  <a:ext cx="960" cy="168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1655" name="Line 103"/>
                <p:cNvSpPr>
                  <a:spLocks noChangeShapeType="1"/>
                </p:cNvSpPr>
                <p:nvPr/>
              </p:nvSpPr>
              <p:spPr bwMode="auto">
                <a:xfrm flipV="1">
                  <a:off x="3456" y="1296"/>
                  <a:ext cx="528" cy="201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151656" name="Group 104"/>
              <p:cNvGrpSpPr>
                <a:grpSpLocks/>
              </p:cNvGrpSpPr>
              <p:nvPr/>
            </p:nvGrpSpPr>
            <p:grpSpPr bwMode="auto">
              <a:xfrm rot="-1801471">
                <a:off x="2910" y="1584"/>
                <a:ext cx="1104" cy="2016"/>
                <a:chOff x="2880" y="1296"/>
                <a:chExt cx="1104" cy="2016"/>
              </a:xfrm>
            </p:grpSpPr>
            <p:sp>
              <p:nvSpPr>
                <p:cNvPr id="151657" name="Line 105"/>
                <p:cNvSpPr>
                  <a:spLocks noChangeShapeType="1"/>
                </p:cNvSpPr>
                <p:nvPr/>
              </p:nvSpPr>
              <p:spPr bwMode="auto">
                <a:xfrm flipV="1">
                  <a:off x="3408" y="1296"/>
                  <a:ext cx="576" cy="14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1658" name="Line 106"/>
                <p:cNvSpPr>
                  <a:spLocks noChangeShapeType="1"/>
                </p:cNvSpPr>
                <p:nvPr/>
              </p:nvSpPr>
              <p:spPr bwMode="auto">
                <a:xfrm flipV="1">
                  <a:off x="3024" y="1296"/>
                  <a:ext cx="960" cy="52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1659" name="Line 107"/>
                <p:cNvSpPr>
                  <a:spLocks noChangeShapeType="1"/>
                </p:cNvSpPr>
                <p:nvPr/>
              </p:nvSpPr>
              <p:spPr bwMode="auto">
                <a:xfrm flipV="1">
                  <a:off x="2880" y="1296"/>
                  <a:ext cx="1104" cy="110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1660" name="Line 108"/>
                <p:cNvSpPr>
                  <a:spLocks noChangeShapeType="1"/>
                </p:cNvSpPr>
                <p:nvPr/>
              </p:nvSpPr>
              <p:spPr bwMode="auto">
                <a:xfrm flipV="1">
                  <a:off x="3024" y="1296"/>
                  <a:ext cx="960" cy="168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1661" name="Line 109"/>
                <p:cNvSpPr>
                  <a:spLocks noChangeShapeType="1"/>
                </p:cNvSpPr>
                <p:nvPr/>
              </p:nvSpPr>
              <p:spPr bwMode="auto">
                <a:xfrm flipV="1">
                  <a:off x="3456" y="1296"/>
                  <a:ext cx="528" cy="201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151662" name="Group 110"/>
              <p:cNvGrpSpPr>
                <a:grpSpLocks/>
              </p:cNvGrpSpPr>
              <p:nvPr/>
            </p:nvGrpSpPr>
            <p:grpSpPr bwMode="auto">
              <a:xfrm>
                <a:off x="2688" y="1873"/>
                <a:ext cx="2106" cy="1300"/>
                <a:chOff x="2688" y="1873"/>
                <a:chExt cx="2106" cy="1300"/>
              </a:xfrm>
            </p:grpSpPr>
            <p:sp>
              <p:nvSpPr>
                <p:cNvPr id="151663" name="Line 111"/>
                <p:cNvSpPr>
                  <a:spLocks noChangeShapeType="1"/>
                </p:cNvSpPr>
                <p:nvPr/>
              </p:nvSpPr>
              <p:spPr bwMode="auto">
                <a:xfrm rot="17899427" flipV="1">
                  <a:off x="2655" y="2089"/>
                  <a:ext cx="576" cy="14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1664" name="Line 112"/>
                <p:cNvSpPr>
                  <a:spLocks noChangeShapeType="1"/>
                </p:cNvSpPr>
                <p:nvPr/>
              </p:nvSpPr>
              <p:spPr bwMode="auto">
                <a:xfrm rot="17899427" flipV="1">
                  <a:off x="2541" y="2157"/>
                  <a:ext cx="960" cy="52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1665" name="Line 113"/>
                <p:cNvSpPr>
                  <a:spLocks noChangeShapeType="1"/>
                </p:cNvSpPr>
                <p:nvPr/>
              </p:nvSpPr>
              <p:spPr bwMode="auto">
                <a:xfrm rot="17899427" flipV="1">
                  <a:off x="2688" y="2069"/>
                  <a:ext cx="1104" cy="110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1666" name="Line 114"/>
                <p:cNvSpPr>
                  <a:spLocks noChangeShapeType="1"/>
                </p:cNvSpPr>
                <p:nvPr/>
              </p:nvSpPr>
              <p:spPr bwMode="auto">
                <a:xfrm rot="17899427" flipV="1">
                  <a:off x="3010" y="1876"/>
                  <a:ext cx="954" cy="158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1667" name="Line 115"/>
                <p:cNvSpPr>
                  <a:spLocks noChangeShapeType="1"/>
                </p:cNvSpPr>
                <p:nvPr/>
              </p:nvSpPr>
              <p:spPr bwMode="auto">
                <a:xfrm rot="17899427" flipV="1">
                  <a:off x="3491" y="1589"/>
                  <a:ext cx="570" cy="203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grpSp>
          <p:nvGrpSpPr>
            <p:cNvPr id="151668" name="Group 116"/>
            <p:cNvGrpSpPr>
              <a:grpSpLocks/>
            </p:cNvGrpSpPr>
            <p:nvPr/>
          </p:nvGrpSpPr>
          <p:grpSpPr bwMode="auto">
            <a:xfrm rot="5400000">
              <a:off x="2883" y="1011"/>
              <a:ext cx="2106" cy="2304"/>
              <a:chOff x="2688" y="1296"/>
              <a:chExt cx="2106" cy="2304"/>
            </a:xfrm>
          </p:grpSpPr>
          <p:grpSp>
            <p:nvGrpSpPr>
              <p:cNvPr id="151669" name="Group 117"/>
              <p:cNvGrpSpPr>
                <a:grpSpLocks/>
              </p:cNvGrpSpPr>
              <p:nvPr/>
            </p:nvGrpSpPr>
            <p:grpSpPr bwMode="auto">
              <a:xfrm>
                <a:off x="2880" y="1296"/>
                <a:ext cx="1104" cy="2016"/>
                <a:chOff x="2880" y="1296"/>
                <a:chExt cx="1104" cy="2016"/>
              </a:xfrm>
            </p:grpSpPr>
            <p:sp>
              <p:nvSpPr>
                <p:cNvPr id="151670" name="Line 118"/>
                <p:cNvSpPr>
                  <a:spLocks noChangeShapeType="1"/>
                </p:cNvSpPr>
                <p:nvPr/>
              </p:nvSpPr>
              <p:spPr bwMode="auto">
                <a:xfrm flipV="1">
                  <a:off x="3408" y="1296"/>
                  <a:ext cx="576" cy="14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1671" name="Line 119"/>
                <p:cNvSpPr>
                  <a:spLocks noChangeShapeType="1"/>
                </p:cNvSpPr>
                <p:nvPr/>
              </p:nvSpPr>
              <p:spPr bwMode="auto">
                <a:xfrm flipV="1">
                  <a:off x="3024" y="1296"/>
                  <a:ext cx="960" cy="52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1672" name="Line 120"/>
                <p:cNvSpPr>
                  <a:spLocks noChangeShapeType="1"/>
                </p:cNvSpPr>
                <p:nvPr/>
              </p:nvSpPr>
              <p:spPr bwMode="auto">
                <a:xfrm flipV="1">
                  <a:off x="2880" y="1296"/>
                  <a:ext cx="1104" cy="110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1673" name="Line 121"/>
                <p:cNvSpPr>
                  <a:spLocks noChangeShapeType="1"/>
                </p:cNvSpPr>
                <p:nvPr/>
              </p:nvSpPr>
              <p:spPr bwMode="auto">
                <a:xfrm flipV="1">
                  <a:off x="3024" y="1296"/>
                  <a:ext cx="960" cy="168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1674" name="Line 122"/>
                <p:cNvSpPr>
                  <a:spLocks noChangeShapeType="1"/>
                </p:cNvSpPr>
                <p:nvPr/>
              </p:nvSpPr>
              <p:spPr bwMode="auto">
                <a:xfrm flipV="1">
                  <a:off x="3456" y="1296"/>
                  <a:ext cx="528" cy="201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151675" name="Group 123"/>
              <p:cNvGrpSpPr>
                <a:grpSpLocks/>
              </p:cNvGrpSpPr>
              <p:nvPr/>
            </p:nvGrpSpPr>
            <p:grpSpPr bwMode="auto">
              <a:xfrm rot="-1801471">
                <a:off x="2910" y="1584"/>
                <a:ext cx="1104" cy="2016"/>
                <a:chOff x="2880" y="1296"/>
                <a:chExt cx="1104" cy="2016"/>
              </a:xfrm>
            </p:grpSpPr>
            <p:sp>
              <p:nvSpPr>
                <p:cNvPr id="151676" name="Line 124"/>
                <p:cNvSpPr>
                  <a:spLocks noChangeShapeType="1"/>
                </p:cNvSpPr>
                <p:nvPr/>
              </p:nvSpPr>
              <p:spPr bwMode="auto">
                <a:xfrm flipV="1">
                  <a:off x="3408" y="1296"/>
                  <a:ext cx="576" cy="14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1677" name="Line 125"/>
                <p:cNvSpPr>
                  <a:spLocks noChangeShapeType="1"/>
                </p:cNvSpPr>
                <p:nvPr/>
              </p:nvSpPr>
              <p:spPr bwMode="auto">
                <a:xfrm flipV="1">
                  <a:off x="3024" y="1296"/>
                  <a:ext cx="960" cy="52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1678" name="Line 126"/>
                <p:cNvSpPr>
                  <a:spLocks noChangeShapeType="1"/>
                </p:cNvSpPr>
                <p:nvPr/>
              </p:nvSpPr>
              <p:spPr bwMode="auto">
                <a:xfrm flipV="1">
                  <a:off x="2880" y="1296"/>
                  <a:ext cx="1104" cy="110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1679" name="Line 127"/>
                <p:cNvSpPr>
                  <a:spLocks noChangeShapeType="1"/>
                </p:cNvSpPr>
                <p:nvPr/>
              </p:nvSpPr>
              <p:spPr bwMode="auto">
                <a:xfrm flipV="1">
                  <a:off x="3024" y="1296"/>
                  <a:ext cx="960" cy="168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1680" name="Line 128"/>
                <p:cNvSpPr>
                  <a:spLocks noChangeShapeType="1"/>
                </p:cNvSpPr>
                <p:nvPr/>
              </p:nvSpPr>
              <p:spPr bwMode="auto">
                <a:xfrm flipV="1">
                  <a:off x="3456" y="1296"/>
                  <a:ext cx="528" cy="201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151681" name="Group 129"/>
              <p:cNvGrpSpPr>
                <a:grpSpLocks/>
              </p:cNvGrpSpPr>
              <p:nvPr/>
            </p:nvGrpSpPr>
            <p:grpSpPr bwMode="auto">
              <a:xfrm>
                <a:off x="2688" y="1873"/>
                <a:ext cx="2106" cy="1300"/>
                <a:chOff x="2688" y="1873"/>
                <a:chExt cx="2106" cy="1300"/>
              </a:xfrm>
            </p:grpSpPr>
            <p:sp>
              <p:nvSpPr>
                <p:cNvPr id="151682" name="Line 130"/>
                <p:cNvSpPr>
                  <a:spLocks noChangeShapeType="1"/>
                </p:cNvSpPr>
                <p:nvPr/>
              </p:nvSpPr>
              <p:spPr bwMode="auto">
                <a:xfrm rot="17899427" flipV="1">
                  <a:off x="2655" y="2089"/>
                  <a:ext cx="576" cy="14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1683" name="Line 131"/>
                <p:cNvSpPr>
                  <a:spLocks noChangeShapeType="1"/>
                </p:cNvSpPr>
                <p:nvPr/>
              </p:nvSpPr>
              <p:spPr bwMode="auto">
                <a:xfrm rot="17899427" flipV="1">
                  <a:off x="2541" y="2157"/>
                  <a:ext cx="960" cy="52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1684" name="Line 132"/>
                <p:cNvSpPr>
                  <a:spLocks noChangeShapeType="1"/>
                </p:cNvSpPr>
                <p:nvPr/>
              </p:nvSpPr>
              <p:spPr bwMode="auto">
                <a:xfrm rot="17899427" flipV="1">
                  <a:off x="2688" y="2069"/>
                  <a:ext cx="1104" cy="110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1685" name="Line 133"/>
                <p:cNvSpPr>
                  <a:spLocks noChangeShapeType="1"/>
                </p:cNvSpPr>
                <p:nvPr/>
              </p:nvSpPr>
              <p:spPr bwMode="auto">
                <a:xfrm rot="17899427" flipV="1">
                  <a:off x="3010" y="1876"/>
                  <a:ext cx="954" cy="158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1686" name="Line 134"/>
                <p:cNvSpPr>
                  <a:spLocks noChangeShapeType="1"/>
                </p:cNvSpPr>
                <p:nvPr/>
              </p:nvSpPr>
              <p:spPr bwMode="auto">
                <a:xfrm rot="17899427" flipV="1">
                  <a:off x="3491" y="1589"/>
                  <a:ext cx="570" cy="203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sp>
          <p:nvSpPr>
            <p:cNvPr id="151687" name="Oval 135"/>
            <p:cNvSpPr>
              <a:spLocks noChangeArrowheads="1"/>
            </p:cNvSpPr>
            <p:nvPr/>
          </p:nvSpPr>
          <p:spPr bwMode="auto">
            <a:xfrm>
              <a:off x="3936" y="1248"/>
              <a:ext cx="96" cy="96"/>
            </a:xfrm>
            <a:prstGeom prst="ellipse">
              <a:avLst/>
            </a:prstGeom>
            <a:solidFill>
              <a:srgbClr val="FFFF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1688" name="Oval 136"/>
            <p:cNvSpPr>
              <a:spLocks noChangeArrowheads="1"/>
            </p:cNvSpPr>
            <p:nvPr/>
          </p:nvSpPr>
          <p:spPr bwMode="auto">
            <a:xfrm>
              <a:off x="3936" y="3456"/>
              <a:ext cx="96" cy="96"/>
            </a:xfrm>
            <a:prstGeom prst="ellipse">
              <a:avLst/>
            </a:prstGeom>
            <a:solidFill>
              <a:srgbClr val="FFFF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151689" name="Group 137"/>
            <p:cNvGrpSpPr>
              <a:grpSpLocks/>
            </p:cNvGrpSpPr>
            <p:nvPr/>
          </p:nvGrpSpPr>
          <p:grpSpPr bwMode="auto">
            <a:xfrm rot="5400000">
              <a:off x="3936" y="1248"/>
              <a:ext cx="96" cy="2304"/>
              <a:chOff x="4032" y="1344"/>
              <a:chExt cx="96" cy="2304"/>
            </a:xfrm>
          </p:grpSpPr>
          <p:sp>
            <p:nvSpPr>
              <p:cNvPr id="151690" name="Oval 138"/>
              <p:cNvSpPr>
                <a:spLocks noChangeArrowheads="1"/>
              </p:cNvSpPr>
              <p:nvPr/>
            </p:nvSpPr>
            <p:spPr bwMode="auto">
              <a:xfrm>
                <a:off x="4032" y="1344"/>
                <a:ext cx="96" cy="96"/>
              </a:xfrm>
              <a:prstGeom prst="ellipse">
                <a:avLst/>
              </a:prstGeom>
              <a:solidFill>
                <a:srgbClr val="FFFF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1691" name="Oval 139"/>
              <p:cNvSpPr>
                <a:spLocks noChangeArrowheads="1"/>
              </p:cNvSpPr>
              <p:nvPr/>
            </p:nvSpPr>
            <p:spPr bwMode="auto">
              <a:xfrm>
                <a:off x="4032" y="3552"/>
                <a:ext cx="96" cy="96"/>
              </a:xfrm>
              <a:prstGeom prst="ellipse">
                <a:avLst/>
              </a:prstGeom>
              <a:solidFill>
                <a:srgbClr val="FFFF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151692" name="Group 140"/>
            <p:cNvGrpSpPr>
              <a:grpSpLocks/>
            </p:cNvGrpSpPr>
            <p:nvPr/>
          </p:nvGrpSpPr>
          <p:grpSpPr bwMode="auto">
            <a:xfrm rot="7200000">
              <a:off x="3936" y="1248"/>
              <a:ext cx="96" cy="2304"/>
              <a:chOff x="4032" y="1344"/>
              <a:chExt cx="96" cy="2304"/>
            </a:xfrm>
          </p:grpSpPr>
          <p:sp>
            <p:nvSpPr>
              <p:cNvPr id="151693" name="Oval 141"/>
              <p:cNvSpPr>
                <a:spLocks noChangeArrowheads="1"/>
              </p:cNvSpPr>
              <p:nvPr/>
            </p:nvSpPr>
            <p:spPr bwMode="auto">
              <a:xfrm>
                <a:off x="4032" y="1344"/>
                <a:ext cx="96" cy="96"/>
              </a:xfrm>
              <a:prstGeom prst="ellipse">
                <a:avLst/>
              </a:prstGeom>
              <a:solidFill>
                <a:srgbClr val="FFFF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1694" name="Oval 142"/>
              <p:cNvSpPr>
                <a:spLocks noChangeArrowheads="1"/>
              </p:cNvSpPr>
              <p:nvPr/>
            </p:nvSpPr>
            <p:spPr bwMode="auto">
              <a:xfrm>
                <a:off x="4032" y="3552"/>
                <a:ext cx="96" cy="96"/>
              </a:xfrm>
              <a:prstGeom prst="ellipse">
                <a:avLst/>
              </a:prstGeom>
              <a:solidFill>
                <a:srgbClr val="FFFF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151695" name="Group 143"/>
            <p:cNvGrpSpPr>
              <a:grpSpLocks/>
            </p:cNvGrpSpPr>
            <p:nvPr/>
          </p:nvGrpSpPr>
          <p:grpSpPr bwMode="auto">
            <a:xfrm rot="3600000">
              <a:off x="3936" y="1248"/>
              <a:ext cx="96" cy="2304"/>
              <a:chOff x="4032" y="1344"/>
              <a:chExt cx="96" cy="2304"/>
            </a:xfrm>
          </p:grpSpPr>
          <p:sp>
            <p:nvSpPr>
              <p:cNvPr id="151696" name="Oval 144"/>
              <p:cNvSpPr>
                <a:spLocks noChangeArrowheads="1"/>
              </p:cNvSpPr>
              <p:nvPr/>
            </p:nvSpPr>
            <p:spPr bwMode="auto">
              <a:xfrm>
                <a:off x="4032" y="1344"/>
                <a:ext cx="96" cy="96"/>
              </a:xfrm>
              <a:prstGeom prst="ellipse">
                <a:avLst/>
              </a:prstGeom>
              <a:solidFill>
                <a:srgbClr val="FFFF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1697" name="Oval 145"/>
              <p:cNvSpPr>
                <a:spLocks noChangeArrowheads="1"/>
              </p:cNvSpPr>
              <p:nvPr/>
            </p:nvSpPr>
            <p:spPr bwMode="auto">
              <a:xfrm>
                <a:off x="4032" y="3552"/>
                <a:ext cx="96" cy="96"/>
              </a:xfrm>
              <a:prstGeom prst="ellipse">
                <a:avLst/>
              </a:prstGeom>
              <a:solidFill>
                <a:srgbClr val="FFFF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151698" name="Group 146"/>
            <p:cNvGrpSpPr>
              <a:grpSpLocks/>
            </p:cNvGrpSpPr>
            <p:nvPr/>
          </p:nvGrpSpPr>
          <p:grpSpPr bwMode="auto">
            <a:xfrm rot="1800000">
              <a:off x="3936" y="1248"/>
              <a:ext cx="96" cy="2304"/>
              <a:chOff x="4032" y="1344"/>
              <a:chExt cx="96" cy="2304"/>
            </a:xfrm>
          </p:grpSpPr>
          <p:sp>
            <p:nvSpPr>
              <p:cNvPr id="151699" name="Oval 147"/>
              <p:cNvSpPr>
                <a:spLocks noChangeArrowheads="1"/>
              </p:cNvSpPr>
              <p:nvPr/>
            </p:nvSpPr>
            <p:spPr bwMode="auto">
              <a:xfrm>
                <a:off x="4032" y="1344"/>
                <a:ext cx="96" cy="96"/>
              </a:xfrm>
              <a:prstGeom prst="ellipse">
                <a:avLst/>
              </a:prstGeom>
              <a:solidFill>
                <a:srgbClr val="FFFF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1700" name="Oval 148"/>
              <p:cNvSpPr>
                <a:spLocks noChangeArrowheads="1"/>
              </p:cNvSpPr>
              <p:nvPr/>
            </p:nvSpPr>
            <p:spPr bwMode="auto">
              <a:xfrm>
                <a:off x="4032" y="3552"/>
                <a:ext cx="96" cy="96"/>
              </a:xfrm>
              <a:prstGeom prst="ellipse">
                <a:avLst/>
              </a:prstGeom>
              <a:solidFill>
                <a:srgbClr val="FFFF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151701" name="Group 149"/>
            <p:cNvGrpSpPr>
              <a:grpSpLocks/>
            </p:cNvGrpSpPr>
            <p:nvPr/>
          </p:nvGrpSpPr>
          <p:grpSpPr bwMode="auto">
            <a:xfrm rot="9000000">
              <a:off x="3936" y="1248"/>
              <a:ext cx="96" cy="2304"/>
              <a:chOff x="4032" y="1344"/>
              <a:chExt cx="96" cy="2304"/>
            </a:xfrm>
          </p:grpSpPr>
          <p:sp>
            <p:nvSpPr>
              <p:cNvPr id="151702" name="Oval 150"/>
              <p:cNvSpPr>
                <a:spLocks noChangeArrowheads="1"/>
              </p:cNvSpPr>
              <p:nvPr/>
            </p:nvSpPr>
            <p:spPr bwMode="auto">
              <a:xfrm>
                <a:off x="4032" y="1344"/>
                <a:ext cx="96" cy="96"/>
              </a:xfrm>
              <a:prstGeom prst="ellipse">
                <a:avLst/>
              </a:prstGeom>
              <a:solidFill>
                <a:srgbClr val="FFFF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1703" name="Oval 151"/>
              <p:cNvSpPr>
                <a:spLocks noChangeArrowheads="1"/>
              </p:cNvSpPr>
              <p:nvPr/>
            </p:nvSpPr>
            <p:spPr bwMode="auto">
              <a:xfrm>
                <a:off x="4032" y="3552"/>
                <a:ext cx="96" cy="96"/>
              </a:xfrm>
              <a:prstGeom prst="ellipse">
                <a:avLst/>
              </a:prstGeom>
              <a:solidFill>
                <a:srgbClr val="FFFF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sp>
        <p:nvSpPr>
          <p:cNvPr id="151704" name="Text Box 152"/>
          <p:cNvSpPr txBox="1">
            <a:spLocks noChangeArrowheads="1"/>
          </p:cNvSpPr>
          <p:nvPr/>
        </p:nvSpPr>
        <p:spPr bwMode="auto">
          <a:xfrm>
            <a:off x="2262358" y="4283075"/>
            <a:ext cx="142699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r>
              <a:rPr lang="en-US" i="1"/>
              <a:t>p</a:t>
            </a:r>
            <a:r>
              <a:rPr lang="en-US"/>
              <a:t> = 0.0 ; </a:t>
            </a:r>
            <a:r>
              <a:rPr lang="en-US" i="1"/>
              <a:t>k</a:t>
            </a:r>
            <a:r>
              <a:rPr lang="en-US"/>
              <a:t> = 0</a:t>
            </a:r>
          </a:p>
        </p:txBody>
      </p:sp>
      <p:sp>
        <p:nvSpPr>
          <p:cNvPr id="151705" name="Text Box 153"/>
          <p:cNvSpPr txBox="1">
            <a:spLocks noChangeArrowheads="1"/>
          </p:cNvSpPr>
          <p:nvPr/>
        </p:nvSpPr>
        <p:spPr bwMode="auto">
          <a:xfrm>
            <a:off x="6571288" y="4283075"/>
            <a:ext cx="154401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r>
              <a:rPr lang="en-US" i="1"/>
              <a:t>p</a:t>
            </a:r>
            <a:r>
              <a:rPr lang="en-US"/>
              <a:t> = 0.09 ; </a:t>
            </a:r>
            <a:r>
              <a:rPr lang="en-US" i="1"/>
              <a:t>k</a:t>
            </a:r>
            <a:r>
              <a:rPr lang="en-US"/>
              <a:t> = 1</a:t>
            </a:r>
          </a:p>
        </p:txBody>
      </p:sp>
      <p:sp>
        <p:nvSpPr>
          <p:cNvPr id="151706" name="Text Box 154"/>
          <p:cNvSpPr txBox="1">
            <a:spLocks noChangeArrowheads="1"/>
          </p:cNvSpPr>
          <p:nvPr/>
        </p:nvSpPr>
        <p:spPr bwMode="auto">
          <a:xfrm>
            <a:off x="8899384" y="4283075"/>
            <a:ext cx="145905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r>
              <a:rPr lang="en-US" i="1"/>
              <a:t>p</a:t>
            </a:r>
            <a:r>
              <a:rPr lang="en-US"/>
              <a:t> = 1.0 ; </a:t>
            </a:r>
            <a:r>
              <a:rPr lang="en-US" i="1"/>
              <a:t>k</a:t>
            </a:r>
            <a:r>
              <a:rPr lang="en-US"/>
              <a:t> ≈ </a:t>
            </a:r>
            <a:r>
              <a:rPr lang="en-US" i="1"/>
              <a:t>N</a:t>
            </a:r>
            <a:endParaRPr lang="en-US" baseline="30000"/>
          </a:p>
        </p:txBody>
      </p:sp>
      <p:grpSp>
        <p:nvGrpSpPr>
          <p:cNvPr id="151707" name="Group 155"/>
          <p:cNvGrpSpPr>
            <a:grpSpLocks/>
          </p:cNvGrpSpPr>
          <p:nvPr/>
        </p:nvGrpSpPr>
        <p:grpSpPr bwMode="auto">
          <a:xfrm>
            <a:off x="4213226" y="2338388"/>
            <a:ext cx="1679575" cy="1795462"/>
            <a:chOff x="1694" y="1830"/>
            <a:chExt cx="1058" cy="1131"/>
          </a:xfrm>
        </p:grpSpPr>
        <p:sp>
          <p:nvSpPr>
            <p:cNvPr id="151708" name="Line 156"/>
            <p:cNvSpPr>
              <a:spLocks noChangeShapeType="1"/>
            </p:cNvSpPr>
            <p:nvPr/>
          </p:nvSpPr>
          <p:spPr bwMode="auto">
            <a:xfrm rot="14398529" flipV="1">
              <a:off x="1745" y="2676"/>
              <a:ext cx="265" cy="6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1709" name="Line 157"/>
            <p:cNvSpPr>
              <a:spLocks noChangeShapeType="1"/>
            </p:cNvSpPr>
            <p:nvPr/>
          </p:nvSpPr>
          <p:spPr bwMode="auto">
            <a:xfrm rot="14398529" flipV="1">
              <a:off x="1778" y="2619"/>
              <a:ext cx="441" cy="24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1710" name="Line 158"/>
            <p:cNvSpPr>
              <a:spLocks noChangeShapeType="1"/>
            </p:cNvSpPr>
            <p:nvPr/>
          </p:nvSpPr>
          <p:spPr bwMode="auto">
            <a:xfrm rot="5400000" flipV="1">
              <a:off x="2565" y="2197"/>
              <a:ext cx="264" cy="6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1711" name="Line 159"/>
            <p:cNvSpPr>
              <a:spLocks noChangeShapeType="1"/>
            </p:cNvSpPr>
            <p:nvPr/>
          </p:nvSpPr>
          <p:spPr bwMode="auto">
            <a:xfrm rot="5400000" flipV="1">
              <a:off x="2223" y="1855"/>
              <a:ext cx="507" cy="50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1712" name="Line 160"/>
            <p:cNvSpPr>
              <a:spLocks noChangeShapeType="1"/>
            </p:cNvSpPr>
            <p:nvPr/>
          </p:nvSpPr>
          <p:spPr bwMode="auto">
            <a:xfrm rot="3598529" flipV="1">
              <a:off x="2080" y="1774"/>
              <a:ext cx="242" cy="92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1713" name="Line 161"/>
            <p:cNvSpPr>
              <a:spLocks noChangeShapeType="1"/>
            </p:cNvSpPr>
            <p:nvPr/>
          </p:nvSpPr>
          <p:spPr bwMode="auto">
            <a:xfrm rot="1699427" flipV="1">
              <a:off x="2200" y="1851"/>
              <a:ext cx="265" cy="6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1714" name="Oval 162"/>
            <p:cNvSpPr>
              <a:spLocks noChangeArrowheads="1"/>
            </p:cNvSpPr>
            <p:nvPr/>
          </p:nvSpPr>
          <p:spPr bwMode="auto">
            <a:xfrm>
              <a:off x="2201" y="1830"/>
              <a:ext cx="44" cy="44"/>
            </a:xfrm>
            <a:prstGeom prst="ellipse">
              <a:avLst/>
            </a:prstGeom>
            <a:solidFill>
              <a:srgbClr val="FFFF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1715" name="Oval 163"/>
            <p:cNvSpPr>
              <a:spLocks noChangeArrowheads="1"/>
            </p:cNvSpPr>
            <p:nvPr/>
          </p:nvSpPr>
          <p:spPr bwMode="auto">
            <a:xfrm>
              <a:off x="2201" y="2844"/>
              <a:ext cx="44" cy="44"/>
            </a:xfrm>
            <a:prstGeom prst="ellipse">
              <a:avLst/>
            </a:prstGeom>
            <a:solidFill>
              <a:srgbClr val="FFFF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151716" name="Group 164"/>
            <p:cNvGrpSpPr>
              <a:grpSpLocks/>
            </p:cNvGrpSpPr>
            <p:nvPr/>
          </p:nvGrpSpPr>
          <p:grpSpPr bwMode="auto">
            <a:xfrm rot="5400000">
              <a:off x="2201" y="1830"/>
              <a:ext cx="44" cy="1058"/>
              <a:chOff x="4032" y="1344"/>
              <a:chExt cx="96" cy="2304"/>
            </a:xfrm>
          </p:grpSpPr>
          <p:sp>
            <p:nvSpPr>
              <p:cNvPr id="151717" name="Oval 165"/>
              <p:cNvSpPr>
                <a:spLocks noChangeArrowheads="1"/>
              </p:cNvSpPr>
              <p:nvPr/>
            </p:nvSpPr>
            <p:spPr bwMode="auto">
              <a:xfrm>
                <a:off x="4032" y="1344"/>
                <a:ext cx="96" cy="96"/>
              </a:xfrm>
              <a:prstGeom prst="ellipse">
                <a:avLst/>
              </a:prstGeom>
              <a:solidFill>
                <a:srgbClr val="FFFF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1718" name="Oval 166"/>
              <p:cNvSpPr>
                <a:spLocks noChangeArrowheads="1"/>
              </p:cNvSpPr>
              <p:nvPr/>
            </p:nvSpPr>
            <p:spPr bwMode="auto">
              <a:xfrm>
                <a:off x="4032" y="3552"/>
                <a:ext cx="96" cy="96"/>
              </a:xfrm>
              <a:prstGeom prst="ellipse">
                <a:avLst/>
              </a:prstGeom>
              <a:solidFill>
                <a:srgbClr val="FFFF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151719" name="Group 167"/>
            <p:cNvGrpSpPr>
              <a:grpSpLocks/>
            </p:cNvGrpSpPr>
            <p:nvPr/>
          </p:nvGrpSpPr>
          <p:grpSpPr bwMode="auto">
            <a:xfrm rot="7200000">
              <a:off x="2201" y="1830"/>
              <a:ext cx="44" cy="1058"/>
              <a:chOff x="4032" y="1344"/>
              <a:chExt cx="96" cy="2304"/>
            </a:xfrm>
          </p:grpSpPr>
          <p:sp>
            <p:nvSpPr>
              <p:cNvPr id="151720" name="Oval 168"/>
              <p:cNvSpPr>
                <a:spLocks noChangeArrowheads="1"/>
              </p:cNvSpPr>
              <p:nvPr/>
            </p:nvSpPr>
            <p:spPr bwMode="auto">
              <a:xfrm>
                <a:off x="4032" y="1344"/>
                <a:ext cx="96" cy="96"/>
              </a:xfrm>
              <a:prstGeom prst="ellipse">
                <a:avLst/>
              </a:prstGeom>
              <a:solidFill>
                <a:srgbClr val="FFFF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1721" name="Oval 169"/>
              <p:cNvSpPr>
                <a:spLocks noChangeArrowheads="1"/>
              </p:cNvSpPr>
              <p:nvPr/>
            </p:nvSpPr>
            <p:spPr bwMode="auto">
              <a:xfrm>
                <a:off x="4032" y="3552"/>
                <a:ext cx="96" cy="96"/>
              </a:xfrm>
              <a:prstGeom prst="ellipse">
                <a:avLst/>
              </a:prstGeom>
              <a:solidFill>
                <a:srgbClr val="FFFF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151722" name="Group 170"/>
            <p:cNvGrpSpPr>
              <a:grpSpLocks/>
            </p:cNvGrpSpPr>
            <p:nvPr/>
          </p:nvGrpSpPr>
          <p:grpSpPr bwMode="auto">
            <a:xfrm rot="3600000">
              <a:off x="2201" y="1830"/>
              <a:ext cx="44" cy="1058"/>
              <a:chOff x="4032" y="1344"/>
              <a:chExt cx="96" cy="2304"/>
            </a:xfrm>
          </p:grpSpPr>
          <p:sp>
            <p:nvSpPr>
              <p:cNvPr id="151723" name="Oval 171"/>
              <p:cNvSpPr>
                <a:spLocks noChangeArrowheads="1"/>
              </p:cNvSpPr>
              <p:nvPr/>
            </p:nvSpPr>
            <p:spPr bwMode="auto">
              <a:xfrm>
                <a:off x="4032" y="1344"/>
                <a:ext cx="96" cy="96"/>
              </a:xfrm>
              <a:prstGeom prst="ellipse">
                <a:avLst/>
              </a:prstGeom>
              <a:solidFill>
                <a:srgbClr val="FFFF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1724" name="Oval 172"/>
              <p:cNvSpPr>
                <a:spLocks noChangeArrowheads="1"/>
              </p:cNvSpPr>
              <p:nvPr/>
            </p:nvSpPr>
            <p:spPr bwMode="auto">
              <a:xfrm>
                <a:off x="4032" y="3552"/>
                <a:ext cx="96" cy="96"/>
              </a:xfrm>
              <a:prstGeom prst="ellipse">
                <a:avLst/>
              </a:prstGeom>
              <a:solidFill>
                <a:srgbClr val="FFFF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151725" name="Group 173"/>
            <p:cNvGrpSpPr>
              <a:grpSpLocks/>
            </p:cNvGrpSpPr>
            <p:nvPr/>
          </p:nvGrpSpPr>
          <p:grpSpPr bwMode="auto">
            <a:xfrm rot="1800000">
              <a:off x="2201" y="1830"/>
              <a:ext cx="44" cy="1058"/>
              <a:chOff x="4032" y="1344"/>
              <a:chExt cx="96" cy="2304"/>
            </a:xfrm>
          </p:grpSpPr>
          <p:sp>
            <p:nvSpPr>
              <p:cNvPr id="151726" name="Oval 174"/>
              <p:cNvSpPr>
                <a:spLocks noChangeArrowheads="1"/>
              </p:cNvSpPr>
              <p:nvPr/>
            </p:nvSpPr>
            <p:spPr bwMode="auto">
              <a:xfrm>
                <a:off x="4032" y="1344"/>
                <a:ext cx="96" cy="96"/>
              </a:xfrm>
              <a:prstGeom prst="ellipse">
                <a:avLst/>
              </a:prstGeom>
              <a:solidFill>
                <a:srgbClr val="FFFF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1727" name="Oval 175"/>
              <p:cNvSpPr>
                <a:spLocks noChangeArrowheads="1"/>
              </p:cNvSpPr>
              <p:nvPr/>
            </p:nvSpPr>
            <p:spPr bwMode="auto">
              <a:xfrm>
                <a:off x="4032" y="3552"/>
                <a:ext cx="96" cy="96"/>
              </a:xfrm>
              <a:prstGeom prst="ellipse">
                <a:avLst/>
              </a:prstGeom>
              <a:solidFill>
                <a:srgbClr val="FFFF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151728" name="Group 176"/>
            <p:cNvGrpSpPr>
              <a:grpSpLocks/>
            </p:cNvGrpSpPr>
            <p:nvPr/>
          </p:nvGrpSpPr>
          <p:grpSpPr bwMode="auto">
            <a:xfrm rot="9000000">
              <a:off x="2201" y="1830"/>
              <a:ext cx="44" cy="1058"/>
              <a:chOff x="4032" y="1344"/>
              <a:chExt cx="96" cy="2304"/>
            </a:xfrm>
          </p:grpSpPr>
          <p:sp>
            <p:nvSpPr>
              <p:cNvPr id="151729" name="Oval 177"/>
              <p:cNvSpPr>
                <a:spLocks noChangeArrowheads="1"/>
              </p:cNvSpPr>
              <p:nvPr/>
            </p:nvSpPr>
            <p:spPr bwMode="auto">
              <a:xfrm>
                <a:off x="4032" y="1344"/>
                <a:ext cx="96" cy="96"/>
              </a:xfrm>
              <a:prstGeom prst="ellipse">
                <a:avLst/>
              </a:prstGeom>
              <a:solidFill>
                <a:srgbClr val="FFFF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1730" name="Oval 178"/>
              <p:cNvSpPr>
                <a:spLocks noChangeArrowheads="1"/>
              </p:cNvSpPr>
              <p:nvPr/>
            </p:nvSpPr>
            <p:spPr bwMode="auto">
              <a:xfrm>
                <a:off x="4032" y="3552"/>
                <a:ext cx="96" cy="96"/>
              </a:xfrm>
              <a:prstGeom prst="ellipse">
                <a:avLst/>
              </a:prstGeom>
              <a:solidFill>
                <a:srgbClr val="FFFF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sp>
        <p:nvSpPr>
          <p:cNvPr id="151731" name="Text Box 179"/>
          <p:cNvSpPr txBox="1">
            <a:spLocks noChangeArrowheads="1"/>
          </p:cNvSpPr>
          <p:nvPr/>
        </p:nvSpPr>
        <p:spPr bwMode="auto">
          <a:xfrm>
            <a:off x="4141484" y="4283075"/>
            <a:ext cx="183575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i="1"/>
              <a:t>p</a:t>
            </a:r>
            <a:r>
              <a:rPr lang="en-US"/>
              <a:t> = 0.045 ; </a:t>
            </a:r>
            <a:r>
              <a:rPr lang="en-US" i="1"/>
              <a:t>k</a:t>
            </a:r>
            <a:r>
              <a:rPr lang="en-US"/>
              <a:t> = 0.5</a:t>
            </a:r>
          </a:p>
        </p:txBody>
      </p:sp>
      <p:sp>
        <p:nvSpPr>
          <p:cNvPr id="151733" name="Text Box 181"/>
          <p:cNvSpPr txBox="1">
            <a:spLocks noChangeArrowheads="1"/>
          </p:cNvSpPr>
          <p:nvPr/>
        </p:nvSpPr>
        <p:spPr bwMode="auto">
          <a:xfrm>
            <a:off x="0" y="5180182"/>
            <a:ext cx="2331985"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600" dirty="0">
                <a:solidFill>
                  <a:srgbClr val="FF6699"/>
                </a:solidFill>
              </a:rPr>
              <a:t>Size of largest component</a:t>
            </a:r>
          </a:p>
        </p:txBody>
      </p:sp>
      <p:sp>
        <p:nvSpPr>
          <p:cNvPr id="151734" name="Text Box 182"/>
          <p:cNvSpPr txBox="1">
            <a:spLocks noChangeArrowheads="1"/>
          </p:cNvSpPr>
          <p:nvPr/>
        </p:nvSpPr>
        <p:spPr bwMode="auto">
          <a:xfrm>
            <a:off x="0" y="5651292"/>
            <a:ext cx="2788584"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600" dirty="0">
                <a:solidFill>
                  <a:srgbClr val="CC3399"/>
                </a:solidFill>
              </a:rPr>
              <a:t>Diameter of largest component</a:t>
            </a:r>
          </a:p>
        </p:txBody>
      </p:sp>
      <p:sp>
        <p:nvSpPr>
          <p:cNvPr id="151735" name="Text Box 183"/>
          <p:cNvSpPr txBox="1">
            <a:spLocks noChangeArrowheads="1"/>
          </p:cNvSpPr>
          <p:nvPr/>
        </p:nvSpPr>
        <p:spPr bwMode="auto">
          <a:xfrm>
            <a:off x="26622" y="6118291"/>
            <a:ext cx="253410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sz="1600" dirty="0">
                <a:solidFill>
                  <a:srgbClr val="00FFFF"/>
                </a:solidFill>
              </a:rPr>
              <a:t>Average path length between (connected) nodes</a:t>
            </a:r>
          </a:p>
        </p:txBody>
      </p:sp>
      <p:sp>
        <p:nvSpPr>
          <p:cNvPr id="151737" name="Text Box 185"/>
          <p:cNvSpPr txBox="1">
            <a:spLocks noChangeArrowheads="1"/>
          </p:cNvSpPr>
          <p:nvPr/>
        </p:nvSpPr>
        <p:spPr bwMode="auto">
          <a:xfrm>
            <a:off x="2720975" y="5099051"/>
            <a:ext cx="311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solidFill>
                  <a:srgbClr val="FF6699"/>
                </a:solidFill>
              </a:rPr>
              <a:t>1</a:t>
            </a:r>
          </a:p>
        </p:txBody>
      </p:sp>
      <p:sp>
        <p:nvSpPr>
          <p:cNvPr id="151738" name="Text Box 186"/>
          <p:cNvSpPr txBox="1">
            <a:spLocks noChangeArrowheads="1"/>
          </p:cNvSpPr>
          <p:nvPr/>
        </p:nvSpPr>
        <p:spPr bwMode="auto">
          <a:xfrm>
            <a:off x="4902200" y="5095876"/>
            <a:ext cx="311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solidFill>
                  <a:srgbClr val="FF6699"/>
                </a:solidFill>
              </a:rPr>
              <a:t>5</a:t>
            </a:r>
          </a:p>
        </p:txBody>
      </p:sp>
      <p:sp>
        <p:nvSpPr>
          <p:cNvPr id="151739" name="Text Box 187"/>
          <p:cNvSpPr txBox="1">
            <a:spLocks noChangeArrowheads="1"/>
          </p:cNvSpPr>
          <p:nvPr/>
        </p:nvSpPr>
        <p:spPr bwMode="auto">
          <a:xfrm>
            <a:off x="7020123" y="5103813"/>
            <a:ext cx="41870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solidFill>
                  <a:srgbClr val="FF6699"/>
                </a:solidFill>
              </a:rPr>
              <a:t>11</a:t>
            </a:r>
          </a:p>
        </p:txBody>
      </p:sp>
      <p:sp>
        <p:nvSpPr>
          <p:cNvPr id="151740" name="Text Box 188"/>
          <p:cNvSpPr txBox="1">
            <a:spLocks noChangeArrowheads="1"/>
          </p:cNvSpPr>
          <p:nvPr/>
        </p:nvSpPr>
        <p:spPr bwMode="auto">
          <a:xfrm>
            <a:off x="9225161" y="5100638"/>
            <a:ext cx="41870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solidFill>
                  <a:srgbClr val="FF6699"/>
                </a:solidFill>
              </a:rPr>
              <a:t>12</a:t>
            </a:r>
          </a:p>
        </p:txBody>
      </p:sp>
      <p:sp>
        <p:nvSpPr>
          <p:cNvPr id="151741" name="Text Box 189"/>
          <p:cNvSpPr txBox="1">
            <a:spLocks noChangeArrowheads="1"/>
          </p:cNvSpPr>
          <p:nvPr/>
        </p:nvSpPr>
        <p:spPr bwMode="auto">
          <a:xfrm>
            <a:off x="2728913" y="5640388"/>
            <a:ext cx="311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solidFill>
                  <a:srgbClr val="CC3399"/>
                </a:solidFill>
              </a:rPr>
              <a:t>0</a:t>
            </a:r>
          </a:p>
        </p:txBody>
      </p:sp>
      <p:sp>
        <p:nvSpPr>
          <p:cNvPr id="151742" name="Text Box 190"/>
          <p:cNvSpPr txBox="1">
            <a:spLocks noChangeArrowheads="1"/>
          </p:cNvSpPr>
          <p:nvPr/>
        </p:nvSpPr>
        <p:spPr bwMode="auto">
          <a:xfrm>
            <a:off x="4910138" y="5637213"/>
            <a:ext cx="311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solidFill>
                  <a:srgbClr val="CC3399"/>
                </a:solidFill>
              </a:rPr>
              <a:t>4</a:t>
            </a:r>
          </a:p>
        </p:txBody>
      </p:sp>
      <p:sp>
        <p:nvSpPr>
          <p:cNvPr id="151743" name="Text Box 191"/>
          <p:cNvSpPr txBox="1">
            <a:spLocks noChangeArrowheads="1"/>
          </p:cNvSpPr>
          <p:nvPr/>
        </p:nvSpPr>
        <p:spPr bwMode="auto">
          <a:xfrm>
            <a:off x="7081838" y="5645151"/>
            <a:ext cx="311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solidFill>
                  <a:srgbClr val="CC3399"/>
                </a:solidFill>
              </a:rPr>
              <a:t>7</a:t>
            </a:r>
          </a:p>
        </p:txBody>
      </p:sp>
      <p:sp>
        <p:nvSpPr>
          <p:cNvPr id="151744" name="Text Box 192"/>
          <p:cNvSpPr txBox="1">
            <a:spLocks noChangeArrowheads="1"/>
          </p:cNvSpPr>
          <p:nvPr/>
        </p:nvSpPr>
        <p:spPr bwMode="auto">
          <a:xfrm>
            <a:off x="9286875" y="5641976"/>
            <a:ext cx="311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solidFill>
                  <a:srgbClr val="CC3399"/>
                </a:solidFill>
              </a:rPr>
              <a:t>1</a:t>
            </a:r>
          </a:p>
        </p:txBody>
      </p:sp>
      <p:sp>
        <p:nvSpPr>
          <p:cNvPr id="151745" name="Text Box 193"/>
          <p:cNvSpPr txBox="1">
            <a:spLocks noChangeArrowheads="1"/>
          </p:cNvSpPr>
          <p:nvPr/>
        </p:nvSpPr>
        <p:spPr bwMode="auto">
          <a:xfrm>
            <a:off x="2643107" y="6181725"/>
            <a:ext cx="47641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solidFill>
                  <a:srgbClr val="00FFFF"/>
                </a:solidFill>
              </a:rPr>
              <a:t>0.0</a:t>
            </a:r>
          </a:p>
        </p:txBody>
      </p:sp>
      <p:sp>
        <p:nvSpPr>
          <p:cNvPr id="151746" name="Text Box 194"/>
          <p:cNvSpPr txBox="1">
            <a:spLocks noChangeArrowheads="1"/>
          </p:cNvSpPr>
          <p:nvPr/>
        </p:nvSpPr>
        <p:spPr bwMode="auto">
          <a:xfrm>
            <a:off x="4824332" y="6178550"/>
            <a:ext cx="47641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solidFill>
                  <a:srgbClr val="00FFFF"/>
                </a:solidFill>
              </a:rPr>
              <a:t>2.0</a:t>
            </a:r>
          </a:p>
        </p:txBody>
      </p:sp>
      <p:sp>
        <p:nvSpPr>
          <p:cNvPr id="151747" name="Text Box 195"/>
          <p:cNvSpPr txBox="1">
            <a:spLocks noChangeArrowheads="1"/>
          </p:cNvSpPr>
          <p:nvPr/>
        </p:nvSpPr>
        <p:spPr bwMode="auto">
          <a:xfrm>
            <a:off x="6996032" y="6186488"/>
            <a:ext cx="47641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solidFill>
                  <a:srgbClr val="00FFFF"/>
                </a:solidFill>
              </a:rPr>
              <a:t>4.2</a:t>
            </a:r>
          </a:p>
        </p:txBody>
      </p:sp>
      <p:sp>
        <p:nvSpPr>
          <p:cNvPr id="151748" name="Text Box 196"/>
          <p:cNvSpPr txBox="1">
            <a:spLocks noChangeArrowheads="1"/>
          </p:cNvSpPr>
          <p:nvPr/>
        </p:nvSpPr>
        <p:spPr bwMode="auto">
          <a:xfrm>
            <a:off x="9201069" y="6183313"/>
            <a:ext cx="47641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solidFill>
                  <a:srgbClr val="00FFFF"/>
                </a:solidFill>
              </a:rPr>
              <a:t>1.0</a:t>
            </a:r>
          </a:p>
        </p:txBody>
      </p:sp>
      <p:sp>
        <p:nvSpPr>
          <p:cNvPr id="196" name="Rectangle 2"/>
          <p:cNvSpPr>
            <a:spLocks noGrp="1" noChangeArrowheads="1"/>
          </p:cNvSpPr>
          <p:nvPr>
            <p:ph type="title"/>
          </p:nvPr>
        </p:nvSpPr>
        <p:spPr>
          <a:xfrm>
            <a:off x="838200" y="365125"/>
            <a:ext cx="5257800" cy="771061"/>
          </a:xfrm>
        </p:spPr>
        <p:txBody>
          <a:bodyPr>
            <a:normAutofit/>
          </a:bodyPr>
          <a:lstStyle/>
          <a:p>
            <a:r>
              <a:rPr lang="en-US" b="1" dirty="0"/>
              <a:t>Phase Transitions</a:t>
            </a:r>
            <a:r>
              <a:rPr lang="en-US" dirty="0"/>
              <a:t> </a:t>
            </a:r>
          </a:p>
        </p:txBody>
      </p:sp>
      <p:sp>
        <p:nvSpPr>
          <p:cNvPr id="2" name="Footer Placeholder 1"/>
          <p:cNvSpPr>
            <a:spLocks noGrp="1"/>
          </p:cNvSpPr>
          <p:nvPr>
            <p:ph type="ftr" sz="quarter" idx="11"/>
          </p:nvPr>
        </p:nvSpPr>
        <p:spPr/>
        <p:txBody>
          <a:bodyPr/>
          <a:lstStyle/>
          <a:p>
            <a:r>
              <a:rPr lang="en-US"/>
              <a:t>Random Graph</a:t>
            </a:r>
          </a:p>
        </p:txBody>
      </p:sp>
      <p:sp>
        <p:nvSpPr>
          <p:cNvPr id="3" name="Slide Number Placeholder 2"/>
          <p:cNvSpPr>
            <a:spLocks noGrp="1"/>
          </p:cNvSpPr>
          <p:nvPr>
            <p:ph type="sldNum" sz="quarter" idx="12"/>
          </p:nvPr>
        </p:nvSpPr>
        <p:spPr/>
        <p:txBody>
          <a:bodyPr/>
          <a:lstStyle/>
          <a:p>
            <a:fld id="{5F799E93-25A9-45CA-8FEE-05B28F2C019A}" type="slidenum">
              <a:rPr lang="en-US" smtClean="0"/>
              <a:t>59</a:t>
            </a:fld>
            <a:endParaRPr lang="en-US"/>
          </a:p>
        </p:txBody>
      </p:sp>
    </p:spTree>
    <p:extLst>
      <p:ext uri="{BB962C8B-B14F-4D97-AF65-F5344CB8AC3E}">
        <p14:creationId xmlns:p14="http://schemas.microsoft.com/office/powerpoint/2010/main" val="32183712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Paths and Cycles </a:t>
            </a:r>
          </a:p>
        </p:txBody>
      </p:sp>
      <p:sp>
        <p:nvSpPr>
          <p:cNvPr id="3" name="Content Placeholder 2"/>
          <p:cNvSpPr>
            <a:spLocks noGrp="1"/>
          </p:cNvSpPr>
          <p:nvPr>
            <p:ph idx="1"/>
          </p:nvPr>
        </p:nvSpPr>
        <p:spPr>
          <a:xfrm>
            <a:off x="838200" y="1270000"/>
            <a:ext cx="6790038" cy="4906963"/>
          </a:xfrm>
        </p:spPr>
        <p:txBody>
          <a:bodyPr>
            <a:normAutofit/>
          </a:bodyPr>
          <a:lstStyle/>
          <a:p>
            <a:r>
              <a:rPr lang="en-US" dirty="0"/>
              <a:t>A </a:t>
            </a:r>
            <a:r>
              <a:rPr lang="en-US" b="1" dirty="0"/>
              <a:t>path</a:t>
            </a:r>
            <a:r>
              <a:rPr lang="en-US" dirty="0"/>
              <a:t> is a sequence of nodes in which each pair of consecutive nodes is connected by an edge. </a:t>
            </a:r>
          </a:p>
          <a:p>
            <a:pPr lvl="1"/>
            <a:r>
              <a:rPr lang="en-US" dirty="0"/>
              <a:t>If a graph is directed the edge needs to be in the right direction. </a:t>
            </a:r>
          </a:p>
          <a:p>
            <a:pPr lvl="1"/>
            <a:r>
              <a:rPr lang="en-US" dirty="0"/>
              <a:t>E.g. A-E-D is a path in both the graphs </a:t>
            </a:r>
          </a:p>
          <a:p>
            <a:r>
              <a:rPr lang="en-US" dirty="0"/>
              <a:t>A </a:t>
            </a:r>
            <a:r>
              <a:rPr lang="en-US" b="1" dirty="0"/>
              <a:t>cycle</a:t>
            </a:r>
            <a:r>
              <a:rPr lang="en-US" dirty="0"/>
              <a:t> is a path where the start node is also  the end node </a:t>
            </a:r>
          </a:p>
          <a:p>
            <a:pPr lvl="1"/>
            <a:r>
              <a:rPr lang="en-US" dirty="0"/>
              <a:t> E.g. E-A-B-C is a cycle in the undirected graph </a:t>
            </a:r>
            <a:br>
              <a:rPr lang="en-US" dirty="0"/>
            </a:br>
            <a:endParaRPr lang="en-US" dirty="0"/>
          </a:p>
        </p:txBody>
      </p:sp>
      <p:pic>
        <p:nvPicPr>
          <p:cNvPr id="6" name="Content Placeholder 7"/>
          <p:cNvPicPr>
            <a:picLocks noChangeAspect="1"/>
          </p:cNvPicPr>
          <p:nvPr/>
        </p:nvPicPr>
        <p:blipFill>
          <a:blip r:embed="rId2"/>
          <a:stretch>
            <a:fillRect/>
          </a:stretch>
        </p:blipFill>
        <p:spPr>
          <a:xfrm>
            <a:off x="8934875" y="3647435"/>
            <a:ext cx="2439262" cy="2529528"/>
          </a:xfrm>
          <a:prstGeom prst="rect">
            <a:avLst/>
          </a:prstGeom>
        </p:spPr>
      </p:pic>
      <p:pic>
        <p:nvPicPr>
          <p:cNvPr id="7" name="Picture 6"/>
          <p:cNvPicPr>
            <a:picLocks noChangeAspect="1"/>
          </p:cNvPicPr>
          <p:nvPr/>
        </p:nvPicPr>
        <p:blipFill>
          <a:blip r:embed="rId3"/>
          <a:stretch>
            <a:fillRect/>
          </a:stretch>
        </p:blipFill>
        <p:spPr>
          <a:xfrm>
            <a:off x="8934875" y="1153299"/>
            <a:ext cx="2418925" cy="2421924"/>
          </a:xfrm>
          <a:prstGeom prst="rect">
            <a:avLst/>
          </a:prstGeom>
        </p:spPr>
      </p:pic>
      <p:sp>
        <p:nvSpPr>
          <p:cNvPr id="4" name="Footer Placeholder 3"/>
          <p:cNvSpPr>
            <a:spLocks noGrp="1"/>
          </p:cNvSpPr>
          <p:nvPr>
            <p:ph type="ftr" sz="quarter" idx="11"/>
          </p:nvPr>
        </p:nvSpPr>
        <p:spPr/>
        <p:txBody>
          <a:bodyPr/>
          <a:lstStyle/>
          <a:p>
            <a:r>
              <a:rPr lang="en-US">
                <a:solidFill>
                  <a:prstClr val="black">
                    <a:tint val="75000"/>
                  </a:prstClr>
                </a:solidFill>
              </a:rPr>
              <a:t>Random Graph</a:t>
            </a:r>
          </a:p>
        </p:txBody>
      </p:sp>
      <p:sp>
        <p:nvSpPr>
          <p:cNvPr id="5" name="Slide Number Placeholder 4"/>
          <p:cNvSpPr>
            <a:spLocks noGrp="1"/>
          </p:cNvSpPr>
          <p:nvPr>
            <p:ph type="sldNum" sz="quarter" idx="12"/>
          </p:nvPr>
        </p:nvSpPr>
        <p:spPr/>
        <p:txBody>
          <a:bodyPr/>
          <a:lstStyle/>
          <a:p>
            <a:fld id="{7A40C488-C8CC-47D5-8871-7D5F905AB6AC}" type="slidenum">
              <a:rPr lang="en-US" smtClean="0">
                <a:solidFill>
                  <a:prstClr val="black">
                    <a:tint val="75000"/>
                  </a:prstClr>
                </a:solidFill>
              </a:rPr>
              <a:pPr/>
              <a:t>6</a:t>
            </a:fld>
            <a:endParaRPr lang="en-US">
              <a:solidFill>
                <a:prstClr val="black">
                  <a:tint val="75000"/>
                </a:prstClr>
              </a:solidFill>
            </a:endParaRPr>
          </a:p>
        </p:txBody>
      </p:sp>
    </p:spTree>
    <p:extLst>
      <p:ext uri="{BB962C8B-B14F-4D97-AF65-F5344CB8AC3E}">
        <p14:creationId xmlns:p14="http://schemas.microsoft.com/office/powerpoint/2010/main" val="136881603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8029755" cy="796925"/>
          </a:xfrm>
        </p:spPr>
        <p:txBody>
          <a:bodyPr>
            <a:normAutofit/>
          </a:bodyPr>
          <a:lstStyle/>
          <a:p>
            <a:r>
              <a:rPr lang="en-US" dirty="0"/>
              <a:t>Giant Components: Intuitive Idea </a:t>
            </a:r>
          </a:p>
        </p:txBody>
      </p:sp>
      <p:sp>
        <p:nvSpPr>
          <p:cNvPr id="3" name="Content Placeholder 2"/>
          <p:cNvSpPr>
            <a:spLocks noGrp="1"/>
          </p:cNvSpPr>
          <p:nvPr>
            <p:ph idx="1"/>
          </p:nvPr>
        </p:nvSpPr>
        <p:spPr>
          <a:xfrm>
            <a:off x="838200" y="1513745"/>
            <a:ext cx="5663268" cy="4491639"/>
          </a:xfrm>
        </p:spPr>
        <p:txBody>
          <a:bodyPr>
            <a:normAutofit fontScale="92500" lnSpcReduction="20000"/>
          </a:bodyPr>
          <a:lstStyle/>
          <a:p>
            <a:pPr algn="just"/>
            <a:r>
              <a:rPr lang="en-US" sz="2400" dirty="0"/>
              <a:t>If your friend starts getting connected to someone other than yourself, then you are more likely to belong to a larger component.</a:t>
            </a:r>
          </a:p>
          <a:p>
            <a:pPr algn="just"/>
            <a:endParaRPr lang="en-US" sz="2400" dirty="0"/>
          </a:p>
          <a:p>
            <a:pPr algn="just"/>
            <a:r>
              <a:rPr lang="en-US" sz="2400" dirty="0"/>
              <a:t>The emergence of the giant component sets in when each node has degree of at least 1. Any new edge added to the network is more likely to merge two disconnected groups. Hence, the giant component is very likely to emerge if the average degree of a node exceeds 1.</a:t>
            </a:r>
          </a:p>
          <a:p>
            <a:pPr algn="just"/>
            <a:endParaRPr lang="en-US" sz="2400" dirty="0"/>
          </a:p>
          <a:p>
            <a:pPr algn="just"/>
            <a:r>
              <a:rPr lang="en-US" sz="2400" dirty="0"/>
              <a:t>As the network evolves, there cannot be two giant components. The addition of new edges is likely to merge two giant components and evolve them as one single giant component.</a:t>
            </a:r>
            <a:endParaRPr lang="en-US" sz="2200" dirty="0"/>
          </a:p>
          <a:p>
            <a:pPr algn="just"/>
            <a:endParaRPr lang="en-US" sz="2200" dirty="0"/>
          </a:p>
        </p:txBody>
      </p:sp>
      <p:pic>
        <p:nvPicPr>
          <p:cNvPr id="4" name="Picture 3"/>
          <p:cNvPicPr>
            <a:picLocks noChangeAspect="1"/>
          </p:cNvPicPr>
          <p:nvPr/>
        </p:nvPicPr>
        <p:blipFill>
          <a:blip r:embed="rId2"/>
          <a:stretch>
            <a:fillRect/>
          </a:stretch>
        </p:blipFill>
        <p:spPr>
          <a:xfrm>
            <a:off x="6926424" y="1438886"/>
            <a:ext cx="3857625" cy="1457325"/>
          </a:xfrm>
          <a:prstGeom prst="rect">
            <a:avLst/>
          </a:prstGeom>
        </p:spPr>
      </p:pic>
      <p:pic>
        <p:nvPicPr>
          <p:cNvPr id="5" name="Picture 4"/>
          <p:cNvPicPr>
            <a:picLocks noChangeAspect="1"/>
          </p:cNvPicPr>
          <p:nvPr/>
        </p:nvPicPr>
        <p:blipFill>
          <a:blip r:embed="rId3"/>
          <a:stretch>
            <a:fillRect/>
          </a:stretch>
        </p:blipFill>
        <p:spPr>
          <a:xfrm>
            <a:off x="7010313" y="4606852"/>
            <a:ext cx="5002722" cy="1228725"/>
          </a:xfrm>
          <a:prstGeom prst="rect">
            <a:avLst/>
          </a:prstGeom>
        </p:spPr>
      </p:pic>
      <p:sp>
        <p:nvSpPr>
          <p:cNvPr id="6" name="Footer Placeholder 5"/>
          <p:cNvSpPr>
            <a:spLocks noGrp="1"/>
          </p:cNvSpPr>
          <p:nvPr>
            <p:ph type="ftr" sz="quarter" idx="11"/>
          </p:nvPr>
        </p:nvSpPr>
        <p:spPr/>
        <p:txBody>
          <a:bodyPr/>
          <a:lstStyle/>
          <a:p>
            <a:r>
              <a:rPr lang="en-US"/>
              <a:t>Random Graph</a:t>
            </a:r>
          </a:p>
        </p:txBody>
      </p:sp>
      <p:sp>
        <p:nvSpPr>
          <p:cNvPr id="7" name="Slide Number Placeholder 6"/>
          <p:cNvSpPr>
            <a:spLocks noGrp="1"/>
          </p:cNvSpPr>
          <p:nvPr>
            <p:ph type="sldNum" sz="quarter" idx="12"/>
          </p:nvPr>
        </p:nvSpPr>
        <p:spPr/>
        <p:txBody>
          <a:bodyPr/>
          <a:lstStyle/>
          <a:p>
            <a:fld id="{5F799E93-25A9-45CA-8FEE-05B28F2C019A}" type="slidenum">
              <a:rPr lang="en-US" smtClean="0"/>
              <a:t>60</a:t>
            </a:fld>
            <a:endParaRPr lang="en-US"/>
          </a:p>
        </p:txBody>
      </p:sp>
    </p:spTree>
    <p:extLst>
      <p:ext uri="{BB962C8B-B14F-4D97-AF65-F5344CB8AC3E}">
        <p14:creationId xmlns:p14="http://schemas.microsoft.com/office/powerpoint/2010/main" val="91376882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8029755" cy="796925"/>
          </a:xfrm>
        </p:spPr>
        <p:txBody>
          <a:bodyPr>
            <a:normAutofit/>
          </a:bodyPr>
          <a:lstStyle/>
          <a:p>
            <a:r>
              <a:rPr lang="en-US" dirty="0"/>
              <a:t>Giant Components: Intuitive Idea </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513745"/>
                <a:ext cx="7710182" cy="5265996"/>
              </a:xfrm>
            </p:spPr>
            <p:txBody>
              <a:bodyPr>
                <a:normAutofit/>
              </a:bodyPr>
              <a:lstStyle/>
              <a:p>
                <a:pPr algn="just"/>
                <a:r>
                  <a:rPr lang="en-US" sz="2400" dirty="0"/>
                  <a:t>A network component whose size grows in proportion to </a:t>
                </a:r>
                <a:r>
                  <a:rPr lang="en-US" sz="2400" i="1" dirty="0"/>
                  <a:t>n </a:t>
                </a:r>
                <a:r>
                  <a:rPr lang="en-US" sz="2400" dirty="0"/>
                  <a:t>we call a </a:t>
                </a:r>
                <a:r>
                  <a:rPr lang="en-US" sz="2400" i="1" dirty="0"/>
                  <a:t>Giant Component</a:t>
                </a:r>
                <a:r>
                  <a:rPr lang="en-US" sz="2400" dirty="0"/>
                  <a:t>. We will calculate exactly the </a:t>
                </a:r>
                <a:r>
                  <a:rPr lang="en-US" sz="2400" i="1" dirty="0"/>
                  <a:t>size of the giant component </a:t>
                </a:r>
                <a:r>
                  <a:rPr lang="en-US" sz="2400" dirty="0"/>
                  <a:t>in the limit of large n:</a:t>
                </a:r>
              </a:p>
              <a:p>
                <a:pPr lvl="1" algn="just"/>
                <a:r>
                  <a:rPr lang="en-US" sz="2200" dirty="0"/>
                  <a:t>Let u be the frequency of the vertices that do not belong to the giant component.</a:t>
                </a:r>
              </a:p>
              <a:p>
                <a:pPr lvl="1" algn="just"/>
                <a:r>
                  <a:rPr lang="en-US" sz="2000" dirty="0"/>
                  <a:t>For a randomly chosen node </a:t>
                </a:r>
                <a14:m>
                  <m:oMath xmlns:m="http://schemas.openxmlformats.org/officeDocument/2006/math">
                    <m:r>
                      <a:rPr lang="en-US" sz="2000" i="1" dirty="0" smtClean="0">
                        <a:latin typeface="Cambria Math" panose="02040503050406030204" pitchFamily="18" charset="0"/>
                      </a:rPr>
                      <m:t>𝑖</m:t>
                    </m:r>
                    <m:r>
                      <a:rPr lang="en-US" sz="2000" i="1" dirty="0" smtClean="0">
                        <a:latin typeface="Cambria Math" panose="02040503050406030204" pitchFamily="18" charset="0"/>
                      </a:rPr>
                      <m:t>, </m:t>
                    </m:r>
                    <m:r>
                      <a:rPr lang="en-US" sz="2000" i="1" dirty="0" smtClean="0">
                        <a:latin typeface="Cambria Math" panose="02040503050406030204" pitchFamily="18" charset="0"/>
                      </a:rPr>
                      <m:t>𝑖</m:t>
                    </m:r>
                    <m:r>
                      <a:rPr lang="en-US" sz="2000" i="1" dirty="0" smtClean="0">
                        <a:latin typeface="Cambria Math" panose="02040503050406030204" pitchFamily="18" charset="0"/>
                      </a:rPr>
                      <m:t> ∉ </m:t>
                    </m:r>
                    <m:r>
                      <a:rPr lang="en-US" sz="2000" i="1" dirty="0" smtClean="0">
                        <a:latin typeface="Cambria Math" panose="02040503050406030204" pitchFamily="18" charset="0"/>
                      </a:rPr>
                      <m:t>𝑆</m:t>
                    </m:r>
                    <m:r>
                      <a:rPr lang="en-US" sz="2000" i="1" dirty="0" smtClean="0">
                        <a:latin typeface="Cambria Math" panose="02040503050406030204" pitchFamily="18" charset="0"/>
                      </a:rPr>
                      <m:t> </m:t>
                    </m:r>
                  </m:oMath>
                </a14:m>
                <a:r>
                  <a:rPr lang="en-US" sz="2000" dirty="0"/>
                  <a:t>iff it is not connected to S via any other n − 1 nodes. </a:t>
                </a:r>
              </a:p>
              <a:p>
                <a:pPr lvl="1" algn="just"/>
                <a:r>
                  <a:rPr lang="en-US" sz="2000" dirty="0"/>
                  <a:t>For every other node </a:t>
                </a:r>
                <a14:m>
                  <m:oMath xmlns:m="http://schemas.openxmlformats.org/officeDocument/2006/math">
                    <m:r>
                      <a:rPr lang="en-US" sz="2000" i="1" dirty="0" smtClean="0">
                        <a:latin typeface="Cambria Math" panose="02040503050406030204" pitchFamily="18" charset="0"/>
                      </a:rPr>
                      <m:t>𝑗</m:t>
                    </m:r>
                    <m:r>
                      <a:rPr lang="en-US" sz="2000" b="0" i="1" dirty="0" smtClean="0">
                        <a:latin typeface="Cambria Math" panose="02040503050406030204" pitchFamily="18" charset="0"/>
                      </a:rPr>
                      <m:t>≠</m:t>
                    </m:r>
                    <m:r>
                      <a:rPr lang="en-US" sz="2000" i="1" dirty="0" smtClean="0">
                        <a:latin typeface="Cambria Math" panose="02040503050406030204" pitchFamily="18" charset="0"/>
                      </a:rPr>
                      <m:t>𝑖</m:t>
                    </m:r>
                    <m:r>
                      <a:rPr lang="en-US" sz="2000" i="1" dirty="0" smtClean="0">
                        <a:latin typeface="Cambria Math" panose="02040503050406030204" pitchFamily="18" charset="0"/>
                      </a:rPr>
                      <m:t>, </m:t>
                    </m:r>
                  </m:oMath>
                </a14:m>
                <a:endParaRPr lang="en-US" sz="2000" dirty="0"/>
              </a:p>
              <a:p>
                <a:pPr lvl="2" algn="just"/>
                <a:r>
                  <a:rPr lang="en-US" sz="1600" dirty="0"/>
                  <a:t>either: </a:t>
                </a:r>
                <a14:m>
                  <m:oMath xmlns:m="http://schemas.openxmlformats.org/officeDocument/2006/math">
                    <m:r>
                      <a:rPr lang="en-US" sz="1600" i="1" dirty="0" smtClean="0">
                        <a:latin typeface="Cambria Math" panose="02040503050406030204" pitchFamily="18" charset="0"/>
                      </a:rPr>
                      <m:t>𝑖</m:t>
                    </m:r>
                  </m:oMath>
                </a14:m>
                <a:r>
                  <a:rPr lang="en-US" sz="1600" dirty="0"/>
                  <a:t> is not connected to j with probability </a:t>
                </a:r>
                <a14:m>
                  <m:oMath xmlns:m="http://schemas.openxmlformats.org/officeDocument/2006/math">
                    <m:r>
                      <a:rPr lang="en-US" sz="1600" i="1" dirty="0" smtClean="0">
                        <a:latin typeface="Cambria Math" panose="02040503050406030204" pitchFamily="18" charset="0"/>
                      </a:rPr>
                      <m:t>1 − </m:t>
                    </m:r>
                    <m:r>
                      <a:rPr lang="en-US" sz="1600" i="1" dirty="0" smtClean="0">
                        <a:latin typeface="Cambria Math" panose="02040503050406030204" pitchFamily="18" charset="0"/>
                      </a:rPr>
                      <m:t>𝑝</m:t>
                    </m:r>
                  </m:oMath>
                </a14:m>
                <a:r>
                  <a:rPr lang="en-US" sz="1600" dirty="0"/>
                  <a:t>;</a:t>
                </a:r>
              </a:p>
              <a:p>
                <a:pPr lvl="2" algn="just"/>
                <a:r>
                  <a:rPr lang="en-US" sz="1600" dirty="0"/>
                  <a:t> or: </a:t>
                </a:r>
                <a14:m>
                  <m:oMath xmlns:m="http://schemas.openxmlformats.org/officeDocument/2006/math">
                    <m:r>
                      <a:rPr lang="en-US" sz="1600" i="1" dirty="0" smtClean="0">
                        <a:latin typeface="Cambria Math" panose="02040503050406030204" pitchFamily="18" charset="0"/>
                      </a:rPr>
                      <m:t>𝑖</m:t>
                    </m:r>
                  </m:oMath>
                </a14:m>
                <a:r>
                  <a:rPr lang="en-US" sz="1600" dirty="0"/>
                  <a:t> is connected to j but </a:t>
                </a:r>
                <a14:m>
                  <m:oMath xmlns:m="http://schemas.openxmlformats.org/officeDocument/2006/math">
                    <m:r>
                      <a:rPr lang="en-US" sz="1600" i="1" dirty="0" smtClean="0">
                        <a:latin typeface="Cambria Math" panose="02040503050406030204" pitchFamily="18" charset="0"/>
                      </a:rPr>
                      <m:t>𝑗</m:t>
                    </m:r>
                    <m:r>
                      <a:rPr lang="en-US" sz="1600" i="1" dirty="0" smtClean="0">
                        <a:latin typeface="Cambria Math" panose="02040503050406030204" pitchFamily="18" charset="0"/>
                      </a:rPr>
                      <m:t> ∉ </m:t>
                    </m:r>
                    <m:r>
                      <a:rPr lang="en-US" sz="1600" i="1" dirty="0" smtClean="0">
                        <a:latin typeface="Cambria Math" panose="02040503050406030204" pitchFamily="18" charset="0"/>
                      </a:rPr>
                      <m:t>𝑆</m:t>
                    </m:r>
                    <m:r>
                      <a:rPr lang="en-US" sz="1600" i="1" dirty="0" smtClean="0">
                        <a:latin typeface="Cambria Math" panose="02040503050406030204" pitchFamily="18" charset="0"/>
                      </a:rPr>
                      <m:t> </m:t>
                    </m:r>
                  </m:oMath>
                </a14:m>
                <a:r>
                  <a:rPr lang="en-US" sz="1600" dirty="0"/>
                  <a:t>with probability </a:t>
                </a:r>
                <a14:m>
                  <m:oMath xmlns:m="http://schemas.openxmlformats.org/officeDocument/2006/math">
                    <m:r>
                      <a:rPr lang="en-US" sz="1600" i="1" dirty="0" smtClean="0">
                        <a:latin typeface="Cambria Math" panose="02040503050406030204" pitchFamily="18" charset="0"/>
                      </a:rPr>
                      <m:t>𝑝𝑢</m:t>
                    </m:r>
                  </m:oMath>
                </a14:m>
                <a:endParaRPr lang="en-US" sz="1600" dirty="0"/>
              </a:p>
              <a:p>
                <a:pPr lvl="1" algn="just"/>
                <a:r>
                  <a:rPr lang="en-US" sz="2000" dirty="0"/>
                  <a:t>There are n − 1 vertices to check, hence </a:t>
                </a:r>
              </a:p>
              <a:p>
                <a:pPr marL="457200" lvl="1" indent="0" algn="just">
                  <a:buNone/>
                </a:pP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𝑢</m:t>
                      </m:r>
                      <m:r>
                        <a:rPr lang="en-US" sz="2200" b="0" i="1" smtClean="0">
                          <a:latin typeface="Cambria Math" panose="02040503050406030204" pitchFamily="18" charset="0"/>
                        </a:rPr>
                        <m:t>=</m:t>
                      </m:r>
                      <m:sSup>
                        <m:sSupPr>
                          <m:ctrlPr>
                            <a:rPr lang="en-US" sz="2200" b="0" i="1" smtClean="0">
                              <a:latin typeface="Cambria Math" panose="02040503050406030204" pitchFamily="18" charset="0"/>
                            </a:rPr>
                          </m:ctrlPr>
                        </m:sSupPr>
                        <m:e>
                          <m:d>
                            <m:dPr>
                              <m:ctrlPr>
                                <a:rPr lang="en-US" sz="2200" b="0" i="1" smtClean="0">
                                  <a:latin typeface="Cambria Math" panose="02040503050406030204" pitchFamily="18" charset="0"/>
                                </a:rPr>
                              </m:ctrlPr>
                            </m:dPr>
                            <m:e>
                              <m:r>
                                <a:rPr lang="en-US" sz="2200" b="0" i="1" smtClean="0">
                                  <a:latin typeface="Cambria Math" panose="02040503050406030204" pitchFamily="18" charset="0"/>
                                </a:rPr>
                                <m:t>1−</m:t>
                              </m:r>
                              <m:r>
                                <a:rPr lang="en-US" sz="2200" b="0" i="1" smtClean="0">
                                  <a:latin typeface="Cambria Math" panose="02040503050406030204" pitchFamily="18" charset="0"/>
                                </a:rPr>
                                <m:t>𝑝</m:t>
                              </m:r>
                              <m:r>
                                <a:rPr lang="en-US" sz="2200" b="0" i="1" smtClean="0">
                                  <a:latin typeface="Cambria Math" panose="02040503050406030204" pitchFamily="18" charset="0"/>
                                </a:rPr>
                                <m:t>+</m:t>
                              </m:r>
                              <m:r>
                                <a:rPr lang="en-US" sz="2200" b="0" i="1" smtClean="0">
                                  <a:latin typeface="Cambria Math" panose="02040503050406030204" pitchFamily="18" charset="0"/>
                                </a:rPr>
                                <m:t>𝑝𝑢</m:t>
                              </m:r>
                            </m:e>
                          </m:d>
                        </m:e>
                        <m:sup>
                          <m:r>
                            <a:rPr lang="en-US" sz="2200" b="0" i="1" smtClean="0">
                              <a:latin typeface="Cambria Math" panose="02040503050406030204" pitchFamily="18" charset="0"/>
                            </a:rPr>
                            <m:t>𝑛</m:t>
                          </m:r>
                          <m:r>
                            <a:rPr lang="en-US" sz="2200" b="0" i="1" smtClean="0">
                              <a:latin typeface="Cambria Math" panose="02040503050406030204" pitchFamily="18" charset="0"/>
                            </a:rPr>
                            <m:t>−1</m:t>
                          </m:r>
                        </m:sup>
                      </m:sSup>
                    </m:oMath>
                  </m:oMathPara>
                </a14:m>
                <a:endParaRPr lang="en-US" sz="22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513745"/>
                <a:ext cx="7710182" cy="5265996"/>
              </a:xfrm>
              <a:blipFill rotWithShape="0">
                <a:blip r:embed="rId2"/>
                <a:stretch>
                  <a:fillRect l="-1108" t="-1620" r="-1266"/>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t>Random Graph</a:t>
            </a:r>
          </a:p>
        </p:txBody>
      </p:sp>
      <p:sp>
        <p:nvSpPr>
          <p:cNvPr id="5" name="Slide Number Placeholder 4"/>
          <p:cNvSpPr>
            <a:spLocks noGrp="1"/>
          </p:cNvSpPr>
          <p:nvPr>
            <p:ph type="sldNum" sz="quarter" idx="12"/>
          </p:nvPr>
        </p:nvSpPr>
        <p:spPr/>
        <p:txBody>
          <a:bodyPr/>
          <a:lstStyle/>
          <a:p>
            <a:fld id="{5F799E93-25A9-45CA-8FEE-05B28F2C019A}" type="slidenum">
              <a:rPr lang="en-US" smtClean="0"/>
              <a:t>61</a:t>
            </a:fld>
            <a:endParaRPr lang="en-US"/>
          </a:p>
        </p:txBody>
      </p:sp>
    </p:spTree>
    <p:extLst>
      <p:ext uri="{BB962C8B-B14F-4D97-AF65-F5344CB8AC3E}">
        <p14:creationId xmlns:p14="http://schemas.microsoft.com/office/powerpoint/2010/main" val="155876384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8029755" cy="796925"/>
          </a:xfrm>
        </p:spPr>
        <p:txBody>
          <a:bodyPr>
            <a:normAutofit/>
          </a:bodyPr>
          <a:lstStyle/>
          <a:p>
            <a:r>
              <a:rPr lang="en-US" dirty="0"/>
              <a:t>Giant Components: Intuitive Idea </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513745"/>
                <a:ext cx="8783596" cy="4796439"/>
              </a:xfrm>
            </p:spPr>
            <p:txBody>
              <a:bodyPr>
                <a:normAutofit fontScale="85000" lnSpcReduction="10000"/>
              </a:bodyPr>
              <a:lstStyle/>
              <a:p>
                <a:pPr marL="0" indent="0" algn="just">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𝑢</m:t>
                      </m:r>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r>
                                <a:rPr lang="en-US" sz="2400" b="0" i="1" smtClean="0">
                                  <a:latin typeface="Cambria Math" panose="02040503050406030204" pitchFamily="18" charset="0"/>
                                </a:rPr>
                                <m:t>𝑝</m:t>
                              </m:r>
                              <m:r>
                                <a:rPr lang="en-US" sz="2400" b="0" i="1" smtClean="0">
                                  <a:latin typeface="Cambria Math" panose="02040503050406030204" pitchFamily="18" charset="0"/>
                                </a:rPr>
                                <m:t>+</m:t>
                              </m:r>
                              <m:r>
                                <a:rPr lang="en-US" sz="2400" b="0" i="1" smtClean="0">
                                  <a:latin typeface="Cambria Math" panose="02040503050406030204" pitchFamily="18" charset="0"/>
                                </a:rPr>
                                <m:t>𝑝𝑢</m:t>
                              </m:r>
                            </m:e>
                          </m:d>
                        </m:e>
                        <m:sup>
                          <m:r>
                            <a:rPr lang="en-US" sz="2400" b="0" i="1" smtClean="0">
                              <a:latin typeface="Cambria Math" panose="02040503050406030204" pitchFamily="18" charset="0"/>
                            </a:rPr>
                            <m:t>𝑛</m:t>
                          </m:r>
                          <m:r>
                            <a:rPr lang="en-US" sz="2400" b="0" i="1" smtClean="0">
                              <a:latin typeface="Cambria Math" panose="02040503050406030204" pitchFamily="18" charset="0"/>
                            </a:rPr>
                            <m:t>−1</m:t>
                          </m:r>
                        </m:sup>
                      </m:sSup>
                      <m:r>
                        <a:rPr lang="en-US" sz="2400" b="0" i="1" smtClean="0">
                          <a:latin typeface="Cambria Math" panose="02040503050406030204" pitchFamily="18" charset="0"/>
                        </a:rPr>
                        <m:t> </m:t>
                      </m:r>
                      <m:r>
                        <a:rPr lang="en-US" sz="2400" b="0" i="1" smtClean="0">
                          <a:latin typeface="Cambria Math" panose="02040503050406030204" pitchFamily="18" charset="0"/>
                          <a:ea typeface="Cambria Math" panose="02040503050406030204" pitchFamily="18" charset="0"/>
                        </a:rPr>
                        <m:t>⟹</m:t>
                      </m:r>
                      <m:r>
                        <a:rPr lang="en-US" sz="2400" i="1">
                          <a:latin typeface="Cambria Math" panose="02040503050406030204" pitchFamily="18" charset="0"/>
                        </a:rPr>
                        <m:t>𝑢</m:t>
                      </m:r>
                      <m:r>
                        <a:rPr lang="en-US" sz="2400" i="1">
                          <a:latin typeface="Cambria Math" panose="02040503050406030204" pitchFamily="18" charset="0"/>
                        </a:rPr>
                        <m:t>=</m:t>
                      </m:r>
                      <m:sSup>
                        <m:sSupPr>
                          <m:ctrlPr>
                            <a:rPr lang="en-US" sz="2400" i="1">
                              <a:latin typeface="Cambria Math" panose="02040503050406030204" pitchFamily="18" charset="0"/>
                            </a:rPr>
                          </m:ctrlPr>
                        </m:sSupPr>
                        <m:e>
                          <m:d>
                            <m:dPr>
                              <m:ctrlPr>
                                <a:rPr lang="en-US" sz="2400" i="1">
                                  <a:latin typeface="Cambria Math" panose="02040503050406030204" pitchFamily="18" charset="0"/>
                                </a:rPr>
                              </m:ctrlPr>
                            </m:dPr>
                            <m:e>
                              <m:r>
                                <a:rPr lang="en-US" sz="2400" i="1">
                                  <a:latin typeface="Cambria Math" panose="02040503050406030204" pitchFamily="18" charset="0"/>
                                </a:rPr>
                                <m:t>1−</m:t>
                              </m:r>
                              <m:f>
                                <m:fPr>
                                  <m:ctrlPr>
                                    <a:rPr lang="en-US" sz="2400" i="1" smtClean="0">
                                      <a:latin typeface="Cambria Math" panose="02040503050406030204" pitchFamily="18" charset="0"/>
                                    </a:rPr>
                                  </m:ctrlPr>
                                </m:fPr>
                                <m:num>
                                  <m:r>
                                    <a:rPr lang="en-US" sz="2400" b="0" i="1" smtClean="0">
                                      <a:latin typeface="Cambria Math" panose="02040503050406030204" pitchFamily="18" charset="0"/>
                                    </a:rPr>
                                    <m:t>𝑑</m:t>
                                  </m:r>
                                </m:num>
                                <m:den>
                                  <m:r>
                                    <a:rPr lang="en-US" sz="2400" b="0" i="1" smtClean="0">
                                      <a:latin typeface="Cambria Math" panose="02040503050406030204" pitchFamily="18" charset="0"/>
                                    </a:rPr>
                                    <m:t>𝑛</m:t>
                                  </m:r>
                                </m:den>
                              </m:f>
                              <m:r>
                                <a:rPr lang="en-US" sz="2400" i="1">
                                  <a:latin typeface="Cambria Math" panose="02040503050406030204" pitchFamily="18" charset="0"/>
                                </a:rPr>
                                <m:t>+</m:t>
                              </m:r>
                              <m:f>
                                <m:fPr>
                                  <m:ctrlPr>
                                    <a:rPr lang="en-US" sz="2400" i="1">
                                      <a:latin typeface="Cambria Math" panose="02040503050406030204" pitchFamily="18" charset="0"/>
                                    </a:rPr>
                                  </m:ctrlPr>
                                </m:fPr>
                                <m:num>
                                  <m:r>
                                    <a:rPr lang="en-US" sz="2400" i="1">
                                      <a:latin typeface="Cambria Math" panose="02040503050406030204" pitchFamily="18" charset="0"/>
                                    </a:rPr>
                                    <m:t>𝑑</m:t>
                                  </m:r>
                                </m:num>
                                <m:den>
                                  <m:r>
                                    <a:rPr lang="en-US" sz="2400" i="1">
                                      <a:latin typeface="Cambria Math" panose="02040503050406030204" pitchFamily="18" charset="0"/>
                                    </a:rPr>
                                    <m:t>𝑛</m:t>
                                  </m:r>
                                </m:den>
                              </m:f>
                              <m:r>
                                <a:rPr lang="en-US" sz="2400" i="1">
                                  <a:latin typeface="Cambria Math" panose="02040503050406030204" pitchFamily="18" charset="0"/>
                                </a:rPr>
                                <m:t>𝑢</m:t>
                              </m:r>
                            </m:e>
                          </m:d>
                        </m:e>
                        <m:sup>
                          <m:r>
                            <a:rPr lang="en-US" sz="2400" i="1">
                              <a:latin typeface="Cambria Math" panose="02040503050406030204" pitchFamily="18" charset="0"/>
                            </a:rPr>
                            <m:t>𝑛</m:t>
                          </m:r>
                          <m:r>
                            <a:rPr lang="en-US" sz="2400" i="1">
                              <a:latin typeface="Cambria Math" panose="02040503050406030204" pitchFamily="18" charset="0"/>
                            </a:rPr>
                            <m:t>−1</m:t>
                          </m:r>
                        </m:sup>
                      </m:sSup>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rPr>
                        <m:t>𝑢</m:t>
                      </m:r>
                      <m:r>
                        <a:rPr lang="en-US" sz="2400" i="1">
                          <a:latin typeface="Cambria Math" panose="02040503050406030204" pitchFamily="18" charset="0"/>
                        </a:rPr>
                        <m:t>=</m:t>
                      </m:r>
                      <m:sSup>
                        <m:sSupPr>
                          <m:ctrlPr>
                            <a:rPr lang="en-US" sz="2400" i="1">
                              <a:latin typeface="Cambria Math" panose="02040503050406030204" pitchFamily="18" charset="0"/>
                            </a:rPr>
                          </m:ctrlPr>
                        </m:sSupPr>
                        <m:e>
                          <m:d>
                            <m:dPr>
                              <m:ctrlPr>
                                <a:rPr lang="en-US" sz="2400" i="1">
                                  <a:latin typeface="Cambria Math" panose="02040503050406030204" pitchFamily="18" charset="0"/>
                                </a:rPr>
                              </m:ctrlPr>
                            </m:dPr>
                            <m:e>
                              <m:r>
                                <a:rPr lang="en-US" sz="2400" i="1">
                                  <a:latin typeface="Cambria Math" panose="02040503050406030204" pitchFamily="18" charset="0"/>
                                </a:rPr>
                                <m:t>1−</m:t>
                              </m:r>
                              <m:f>
                                <m:fPr>
                                  <m:ctrlPr>
                                    <a:rPr lang="en-US" sz="2400" i="1">
                                      <a:latin typeface="Cambria Math" panose="02040503050406030204" pitchFamily="18" charset="0"/>
                                    </a:rPr>
                                  </m:ctrlPr>
                                </m:fPr>
                                <m:num>
                                  <m:r>
                                    <a:rPr lang="en-US" sz="2400" i="1">
                                      <a:latin typeface="Cambria Math" panose="02040503050406030204" pitchFamily="18" charset="0"/>
                                    </a:rPr>
                                    <m:t>𝑑</m:t>
                                  </m:r>
                                </m:num>
                                <m:den>
                                  <m:r>
                                    <a:rPr lang="en-US" sz="2400" i="1">
                                      <a:latin typeface="Cambria Math" panose="02040503050406030204" pitchFamily="18" charset="0"/>
                                    </a:rPr>
                                    <m:t>𝑛</m:t>
                                  </m:r>
                                </m:den>
                              </m:f>
                              <m:r>
                                <a:rPr lang="en-US" sz="2400" b="0" i="1" smtClean="0">
                                  <a:latin typeface="Cambria Math" panose="02040503050406030204" pitchFamily="18" charset="0"/>
                                </a:rPr>
                                <m:t>(1−</m:t>
                              </m:r>
                              <m:r>
                                <a:rPr lang="en-US" sz="2400" b="0" i="1" smtClean="0">
                                  <a:latin typeface="Cambria Math" panose="02040503050406030204" pitchFamily="18" charset="0"/>
                                </a:rPr>
                                <m:t>𝑢</m:t>
                              </m:r>
                              <m:r>
                                <a:rPr lang="en-US" sz="2400" b="0" i="1" smtClean="0">
                                  <a:latin typeface="Cambria Math" panose="02040503050406030204" pitchFamily="18" charset="0"/>
                                </a:rPr>
                                <m:t>)</m:t>
                              </m:r>
                            </m:e>
                          </m:d>
                        </m:e>
                        <m:sup>
                          <m:r>
                            <a:rPr lang="en-US" sz="2400" i="1">
                              <a:latin typeface="Cambria Math" panose="02040503050406030204" pitchFamily="18" charset="0"/>
                            </a:rPr>
                            <m:t>𝑛</m:t>
                          </m:r>
                          <m:r>
                            <a:rPr lang="en-US" sz="2400" i="1">
                              <a:latin typeface="Cambria Math" panose="02040503050406030204" pitchFamily="18" charset="0"/>
                            </a:rPr>
                            <m:t>−1</m:t>
                          </m:r>
                        </m:sup>
                      </m:sSup>
                    </m:oMath>
                  </m:oMathPara>
                </a14:m>
                <a:endParaRPr lang="en-US" sz="2400" dirty="0"/>
              </a:p>
              <a:p>
                <a:pPr algn="just"/>
                <a:r>
                  <a:rPr lang="en-US" sz="2400" dirty="0"/>
                  <a:t>Take log on both side</a:t>
                </a:r>
              </a:p>
              <a:p>
                <a:pPr marL="0" indent="0" algn="just">
                  <a:buNone/>
                </a:pPr>
                <a14:m>
                  <m:oMathPara xmlns:m="http://schemas.openxmlformats.org/officeDocument/2006/math">
                    <m:oMathParaPr>
                      <m:jc m:val="centerGroup"/>
                    </m:oMathParaPr>
                    <m:oMath xmlns:m="http://schemas.openxmlformats.org/officeDocument/2006/math">
                      <m:func>
                        <m:funcPr>
                          <m:ctrlPr>
                            <a:rPr lang="en-US" sz="2400" b="0" i="1" smtClean="0">
                              <a:latin typeface="Cambria Math" panose="02040503050406030204" pitchFamily="18" charset="0"/>
                            </a:rPr>
                          </m:ctrlPr>
                        </m:funcPr>
                        <m:fName>
                          <m:r>
                            <m:rPr>
                              <m:sty m:val="p"/>
                            </m:rPr>
                            <a:rPr lang="en-US" sz="2400" b="0" i="0" smtClean="0">
                              <a:latin typeface="Cambria Math" panose="02040503050406030204" pitchFamily="18" charset="0"/>
                            </a:rPr>
                            <m:t>log</m:t>
                          </m:r>
                        </m:fName>
                        <m:e>
                          <m:r>
                            <a:rPr lang="en-US" sz="2400" b="0" i="1" smtClean="0">
                              <a:latin typeface="Cambria Math" panose="02040503050406030204" pitchFamily="18" charset="0"/>
                            </a:rPr>
                            <m:t>𝑢</m:t>
                          </m:r>
                        </m:e>
                      </m:func>
                      <m:r>
                        <a:rPr lang="en-US" sz="2400" i="1">
                          <a:latin typeface="Cambria Math" panose="02040503050406030204" pitchFamily="18" charset="0"/>
                        </a:rPr>
                        <m:t>=</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𝑛</m:t>
                          </m:r>
                          <m:r>
                            <a:rPr lang="en-US" sz="2400" b="0" i="1" smtClean="0">
                              <a:latin typeface="Cambria Math" panose="02040503050406030204" pitchFamily="18" charset="0"/>
                            </a:rPr>
                            <m:t>−1</m:t>
                          </m:r>
                        </m:e>
                      </m:d>
                      <m:func>
                        <m:funcPr>
                          <m:ctrlPr>
                            <a:rPr lang="en-US" sz="2400" b="0" i="1" smtClean="0">
                              <a:latin typeface="Cambria Math" panose="02040503050406030204" pitchFamily="18" charset="0"/>
                            </a:rPr>
                          </m:ctrlPr>
                        </m:funcPr>
                        <m:fName>
                          <m:r>
                            <m:rPr>
                              <m:sty m:val="p"/>
                            </m:rPr>
                            <a:rPr lang="en-US" sz="2400" b="0" i="0" smtClean="0">
                              <a:latin typeface="Cambria Math" panose="02040503050406030204" pitchFamily="18" charset="0"/>
                            </a:rPr>
                            <m:t>log</m:t>
                          </m:r>
                        </m:fName>
                        <m:e>
                          <m:d>
                            <m:dPr>
                              <m:ctrlPr>
                                <a:rPr lang="en-US" sz="2400" i="1">
                                  <a:latin typeface="Cambria Math" panose="02040503050406030204" pitchFamily="18" charset="0"/>
                                </a:rPr>
                              </m:ctrlPr>
                            </m:dPr>
                            <m:e>
                              <m:r>
                                <a:rPr lang="en-US" sz="2400" i="1">
                                  <a:latin typeface="Cambria Math" panose="02040503050406030204" pitchFamily="18" charset="0"/>
                                </a:rPr>
                                <m:t>1−</m:t>
                              </m:r>
                              <m:f>
                                <m:fPr>
                                  <m:ctrlPr>
                                    <a:rPr lang="en-US" sz="2400" i="1">
                                      <a:latin typeface="Cambria Math" panose="02040503050406030204" pitchFamily="18" charset="0"/>
                                    </a:rPr>
                                  </m:ctrlPr>
                                </m:fPr>
                                <m:num>
                                  <m:r>
                                    <a:rPr lang="en-US" sz="2400" i="1">
                                      <a:latin typeface="Cambria Math" panose="02040503050406030204" pitchFamily="18" charset="0"/>
                                    </a:rPr>
                                    <m:t>𝑑</m:t>
                                  </m:r>
                                </m:num>
                                <m:den>
                                  <m:r>
                                    <a:rPr lang="en-US" sz="2400" i="1">
                                      <a:latin typeface="Cambria Math" panose="02040503050406030204" pitchFamily="18" charset="0"/>
                                    </a:rPr>
                                    <m:t>𝑛</m:t>
                                  </m:r>
                                </m:den>
                              </m:f>
                              <m:r>
                                <a:rPr lang="en-US" sz="2400" i="1">
                                  <a:latin typeface="Cambria Math" panose="02040503050406030204" pitchFamily="18" charset="0"/>
                                </a:rPr>
                                <m:t>(1−</m:t>
                              </m:r>
                              <m:r>
                                <a:rPr lang="en-US" sz="2400" i="1">
                                  <a:latin typeface="Cambria Math" panose="02040503050406030204" pitchFamily="18" charset="0"/>
                                </a:rPr>
                                <m:t>𝑢</m:t>
                              </m:r>
                              <m:r>
                                <a:rPr lang="en-US" sz="2400" i="1">
                                  <a:latin typeface="Cambria Math" panose="02040503050406030204" pitchFamily="18" charset="0"/>
                                </a:rPr>
                                <m:t>)</m:t>
                              </m:r>
                            </m:e>
                          </m:d>
                        </m:e>
                      </m:func>
                      <m:r>
                        <a:rPr lang="en-US" sz="2400" i="1">
                          <a:latin typeface="Cambria Math" panose="02040503050406030204" pitchFamily="18" charset="0"/>
                          <a:ea typeface="Cambria Math" panose="02040503050406030204" pitchFamily="18" charset="0"/>
                        </a:rPr>
                        <m:t>⟹</m:t>
                      </m:r>
                      <m:func>
                        <m:funcPr>
                          <m:ctrlPr>
                            <a:rPr lang="en-US" sz="2400" i="1">
                              <a:latin typeface="Cambria Math" panose="02040503050406030204" pitchFamily="18" charset="0"/>
                            </a:rPr>
                          </m:ctrlPr>
                        </m:funcPr>
                        <m:fName>
                          <m:r>
                            <m:rPr>
                              <m:sty m:val="p"/>
                            </m:rPr>
                            <a:rPr lang="en-US" sz="2400">
                              <a:latin typeface="Cambria Math" panose="02040503050406030204" pitchFamily="18" charset="0"/>
                            </a:rPr>
                            <m:t>log</m:t>
                          </m:r>
                        </m:fName>
                        <m:e>
                          <m:r>
                            <a:rPr lang="en-US" sz="2400" i="1">
                              <a:latin typeface="Cambria Math" panose="02040503050406030204" pitchFamily="18" charset="0"/>
                            </a:rPr>
                            <m:t>𝑢</m:t>
                          </m:r>
                        </m:e>
                      </m:func>
                      <m:r>
                        <a:rPr lang="en-US" sz="2400" i="1">
                          <a:latin typeface="Cambria Math" panose="02040503050406030204" pitchFamily="18" charset="0"/>
                        </a:rPr>
                        <m:t>=</m:t>
                      </m:r>
                      <m:d>
                        <m:dPr>
                          <m:ctrlPr>
                            <a:rPr lang="en-US" sz="2400" i="1">
                              <a:latin typeface="Cambria Math" panose="02040503050406030204" pitchFamily="18" charset="0"/>
                            </a:rPr>
                          </m:ctrlPr>
                        </m:dPr>
                        <m:e>
                          <m:r>
                            <a:rPr lang="en-US" sz="2400" i="1">
                              <a:latin typeface="Cambria Math" panose="02040503050406030204" pitchFamily="18" charset="0"/>
                            </a:rPr>
                            <m:t>𝑛</m:t>
                          </m:r>
                          <m:r>
                            <a:rPr lang="en-US" sz="2400" i="1">
                              <a:latin typeface="Cambria Math" panose="02040503050406030204" pitchFamily="18" charset="0"/>
                            </a:rPr>
                            <m:t>−1</m:t>
                          </m:r>
                        </m:e>
                      </m:d>
                      <m:func>
                        <m:funcPr>
                          <m:ctrlPr>
                            <a:rPr lang="en-US" sz="2400" i="1">
                              <a:latin typeface="Cambria Math" panose="02040503050406030204" pitchFamily="18" charset="0"/>
                            </a:rPr>
                          </m:ctrlPr>
                        </m:funcPr>
                        <m:fName>
                          <m:r>
                            <m:rPr>
                              <m:sty m:val="p"/>
                            </m:rPr>
                            <a:rPr lang="en-US" sz="2400">
                              <a:latin typeface="Cambria Math" panose="02040503050406030204" pitchFamily="18" charset="0"/>
                            </a:rPr>
                            <m:t>log</m:t>
                          </m:r>
                        </m:fName>
                        <m:e>
                          <m:d>
                            <m:dPr>
                              <m:ctrlPr>
                                <a:rPr lang="en-US" sz="2400" i="1">
                                  <a:latin typeface="Cambria Math" panose="02040503050406030204" pitchFamily="18" charset="0"/>
                                </a:rPr>
                              </m:ctrlPr>
                            </m:dPr>
                            <m:e>
                              <m:r>
                                <a:rPr lang="en-US" sz="2400" i="1">
                                  <a:latin typeface="Cambria Math" panose="02040503050406030204" pitchFamily="18" charset="0"/>
                                </a:rPr>
                                <m:t>1−</m:t>
                              </m:r>
                              <m:f>
                                <m:fPr>
                                  <m:ctrlPr>
                                    <a:rPr lang="en-US" sz="2400" i="1">
                                      <a:latin typeface="Cambria Math" panose="02040503050406030204" pitchFamily="18" charset="0"/>
                                    </a:rPr>
                                  </m:ctrlPr>
                                </m:fPr>
                                <m:num>
                                  <m:r>
                                    <a:rPr lang="en-US" sz="2400" i="1">
                                      <a:latin typeface="Cambria Math" panose="02040503050406030204" pitchFamily="18" charset="0"/>
                                    </a:rPr>
                                    <m:t>𝑑</m:t>
                                  </m:r>
                                </m:num>
                                <m:den>
                                  <m:r>
                                    <a:rPr lang="en-US" sz="2400" i="1">
                                      <a:latin typeface="Cambria Math" panose="02040503050406030204" pitchFamily="18" charset="0"/>
                                    </a:rPr>
                                    <m:t>𝑛</m:t>
                                  </m:r>
                                </m:den>
                              </m:f>
                              <m:r>
                                <a:rPr lang="en-US" sz="2400" i="1">
                                  <a:latin typeface="Cambria Math" panose="02040503050406030204" pitchFamily="18" charset="0"/>
                                </a:rPr>
                                <m:t>(1−</m:t>
                              </m:r>
                              <m:r>
                                <a:rPr lang="en-US" sz="2400" i="1">
                                  <a:latin typeface="Cambria Math" panose="02040503050406030204" pitchFamily="18" charset="0"/>
                                </a:rPr>
                                <m:t>𝑢</m:t>
                              </m:r>
                              <m:r>
                                <a:rPr lang="en-US" sz="2400" i="1">
                                  <a:latin typeface="Cambria Math" panose="02040503050406030204" pitchFamily="18" charset="0"/>
                                </a:rPr>
                                <m:t>)</m:t>
                              </m:r>
                            </m:e>
                          </m:d>
                        </m:e>
                      </m:func>
                    </m:oMath>
                  </m:oMathPara>
                </a14:m>
                <a:endParaRPr lang="en-US" sz="2400" dirty="0"/>
              </a:p>
              <a:p>
                <a:pPr marL="0" indent="0" algn="just">
                  <a:buNone/>
                </a:pPr>
                <a14:m>
                  <m:oMathPara xmlns:m="http://schemas.openxmlformats.org/officeDocument/2006/math">
                    <m:oMathParaPr>
                      <m:jc m:val="centerGroup"/>
                    </m:oMathParaPr>
                    <m:oMath xmlns:m="http://schemas.openxmlformats.org/officeDocument/2006/math">
                      <m:func>
                        <m:funcPr>
                          <m:ctrlPr>
                            <a:rPr lang="en-US" sz="2400" i="1">
                              <a:latin typeface="Cambria Math" panose="02040503050406030204" pitchFamily="18" charset="0"/>
                            </a:rPr>
                          </m:ctrlPr>
                        </m:funcPr>
                        <m:fName>
                          <m:r>
                            <m:rPr>
                              <m:sty m:val="p"/>
                            </m:rPr>
                            <a:rPr lang="en-US" sz="2400">
                              <a:latin typeface="Cambria Math" panose="02040503050406030204" pitchFamily="18" charset="0"/>
                            </a:rPr>
                            <m:t>log</m:t>
                          </m:r>
                        </m:fName>
                        <m:e>
                          <m:r>
                            <a:rPr lang="en-US" sz="2400" i="1">
                              <a:latin typeface="Cambria Math" panose="02040503050406030204" pitchFamily="18" charset="0"/>
                            </a:rPr>
                            <m:t>𝑢</m:t>
                          </m:r>
                        </m:e>
                      </m:func>
                      <m:r>
                        <a:rPr lang="en-US" sz="2400" b="0" i="1" smtClean="0">
                          <a:latin typeface="Cambria Math" panose="02040503050406030204" pitchFamily="18" charset="0"/>
                        </a:rPr>
                        <m:t>≈</m:t>
                      </m:r>
                      <m:r>
                        <a:rPr lang="en-US" sz="2400" i="1">
                          <a:latin typeface="Cambria Math" panose="02040503050406030204" pitchFamily="18" charset="0"/>
                        </a:rPr>
                        <m:t>−</m:t>
                      </m:r>
                      <m:f>
                        <m:fPr>
                          <m:ctrlPr>
                            <a:rPr lang="en-US" sz="2400" i="1">
                              <a:latin typeface="Cambria Math" panose="02040503050406030204" pitchFamily="18" charset="0"/>
                            </a:rPr>
                          </m:ctrlPr>
                        </m:fPr>
                        <m:num>
                          <m:r>
                            <a:rPr lang="en-US" sz="2400" i="1">
                              <a:latin typeface="Cambria Math" panose="02040503050406030204" pitchFamily="18" charset="0"/>
                            </a:rPr>
                            <m:t>𝑑</m:t>
                          </m:r>
                        </m:num>
                        <m:den>
                          <m:r>
                            <a:rPr lang="en-US" sz="2400" i="1">
                              <a:latin typeface="Cambria Math" panose="02040503050406030204" pitchFamily="18" charset="0"/>
                            </a:rPr>
                            <m:t>𝑛</m:t>
                          </m:r>
                        </m:den>
                      </m:f>
                      <m:d>
                        <m:dPr>
                          <m:ctrlPr>
                            <a:rPr lang="en-US" sz="2400" i="1">
                              <a:latin typeface="Cambria Math" panose="02040503050406030204" pitchFamily="18" charset="0"/>
                            </a:rPr>
                          </m:ctrlPr>
                        </m:dPr>
                        <m:e>
                          <m:r>
                            <a:rPr lang="en-US" sz="2400" i="1">
                              <a:latin typeface="Cambria Math" panose="02040503050406030204" pitchFamily="18" charset="0"/>
                            </a:rPr>
                            <m:t>1−</m:t>
                          </m:r>
                          <m:r>
                            <a:rPr lang="en-US" sz="2400" i="1">
                              <a:latin typeface="Cambria Math" panose="02040503050406030204" pitchFamily="18" charset="0"/>
                            </a:rPr>
                            <m:t>𝑢</m:t>
                          </m:r>
                        </m:e>
                      </m:d>
                      <m:d>
                        <m:dPr>
                          <m:ctrlPr>
                            <a:rPr lang="en-US" sz="2400" i="1">
                              <a:latin typeface="Cambria Math" panose="02040503050406030204" pitchFamily="18" charset="0"/>
                            </a:rPr>
                          </m:ctrlPr>
                        </m:dPr>
                        <m:e>
                          <m:r>
                            <a:rPr lang="en-US" sz="2400" i="1">
                              <a:latin typeface="Cambria Math" panose="02040503050406030204" pitchFamily="18" charset="0"/>
                            </a:rPr>
                            <m:t>𝑛</m:t>
                          </m:r>
                          <m:r>
                            <a:rPr lang="en-US" sz="2400" i="1">
                              <a:latin typeface="Cambria Math" panose="02040503050406030204" pitchFamily="18" charset="0"/>
                            </a:rPr>
                            <m:t>−1</m:t>
                          </m:r>
                        </m:e>
                      </m:d>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rPr>
                        <m:t>𝑢</m:t>
                      </m:r>
                      <m:r>
                        <a:rPr lang="en-US" sz="2400" i="1" smtClean="0">
                          <a:latin typeface="Cambria Math" panose="02040503050406030204" pitchFamily="18" charset="0"/>
                        </a:rPr>
                        <m:t>≈</m:t>
                      </m:r>
                      <m:r>
                        <a:rPr lang="en-US" sz="2400" b="0" i="1" smtClean="0">
                          <a:latin typeface="Cambria Math" panose="02040503050406030204" pitchFamily="18" charset="0"/>
                        </a:rPr>
                        <m:t> </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𝑒</m:t>
                          </m:r>
                        </m:e>
                        <m:sup>
                          <m:r>
                            <a:rPr lang="en-US" sz="2400" b="0" i="1" smtClean="0">
                              <a:latin typeface="Cambria Math" panose="02040503050406030204" pitchFamily="18" charset="0"/>
                            </a:rPr>
                            <m:t>−</m:t>
                          </m:r>
                          <m:r>
                            <a:rPr lang="en-US" sz="2400" i="1">
                              <a:latin typeface="Cambria Math" panose="02040503050406030204" pitchFamily="18" charset="0"/>
                            </a:rPr>
                            <m:t>𝑑</m:t>
                          </m:r>
                          <m:d>
                            <m:dPr>
                              <m:ctrlPr>
                                <a:rPr lang="en-US" sz="2400" i="1">
                                  <a:latin typeface="Cambria Math" panose="02040503050406030204" pitchFamily="18" charset="0"/>
                                </a:rPr>
                              </m:ctrlPr>
                            </m:dPr>
                            <m:e>
                              <m:r>
                                <a:rPr lang="en-US" sz="2400" i="1">
                                  <a:latin typeface="Cambria Math" panose="02040503050406030204" pitchFamily="18" charset="0"/>
                                </a:rPr>
                                <m:t>1−</m:t>
                              </m:r>
                              <m:r>
                                <a:rPr lang="en-US" sz="2400" i="1">
                                  <a:latin typeface="Cambria Math" panose="02040503050406030204" pitchFamily="18" charset="0"/>
                                </a:rPr>
                                <m:t>𝑢</m:t>
                              </m:r>
                            </m:e>
                          </m:d>
                        </m:sup>
                      </m:sSup>
                      <m:r>
                        <a:rPr lang="en-US" sz="2400" b="0" i="1" smtClean="0">
                          <a:latin typeface="Cambria Math" panose="02040503050406030204" pitchFamily="18" charset="0"/>
                        </a:rPr>
                        <m:t>                                                </m:t>
                      </m:r>
                    </m:oMath>
                  </m:oMathPara>
                </a14:m>
                <a:endParaRPr lang="en-US" sz="2400" dirty="0"/>
              </a:p>
              <a:p>
                <a:pPr marL="0" indent="0" algn="just">
                  <a:buNone/>
                </a:pPr>
                <a:endParaRPr lang="en-US" sz="2400" dirty="0"/>
              </a:p>
              <a:p>
                <a:pPr marL="0" indent="0" algn="just">
                  <a:buNone/>
                </a:pPr>
                <a:endParaRPr lang="en-US" sz="2400" dirty="0"/>
              </a:p>
              <a:p>
                <a:pPr algn="just"/>
                <a:r>
                  <a:rPr lang="en-US" dirty="0"/>
                  <a:t>But if </a:t>
                </a:r>
                <a:r>
                  <a:rPr lang="en-US" i="1" dirty="0"/>
                  <a:t>u </a:t>
                </a:r>
                <a:r>
                  <a:rPr lang="en-US" dirty="0"/>
                  <a:t>is the fraction of vertices that doesn’t belong to the giant component, then </a:t>
                </a:r>
                <a:r>
                  <a:rPr lang="en-US" i="1" dirty="0"/>
                  <a:t>S </a:t>
                </a:r>
                <a:r>
                  <a:rPr lang="en-US" dirty="0"/>
                  <a:t>= 1 </a:t>
                </a:r>
                <a:r>
                  <a:rPr lang="en-US" i="1" dirty="0"/>
                  <a:t>- u </a:t>
                </a:r>
                <a:r>
                  <a:rPr lang="en-US" dirty="0"/>
                  <a:t>is the fraction that belongs to the giant component. Then S must satisfy:</a:t>
                </a:r>
              </a:p>
              <a:p>
                <a:pPr marL="0" indent="0" algn="just">
                  <a:buNone/>
                </a:pPr>
                <a14:m>
                  <m:oMathPara xmlns:m="http://schemas.openxmlformats.org/officeDocument/2006/math">
                    <m:oMathParaPr>
                      <m:jc m:val="centerGroup"/>
                    </m:oMathParaPr>
                    <m:oMath xmlns:m="http://schemas.openxmlformats.org/officeDocument/2006/math">
                      <m:r>
                        <a:rPr lang="en-US" sz="2600" b="0" i="1" smtClean="0">
                          <a:latin typeface="Cambria Math" panose="02040503050406030204" pitchFamily="18" charset="0"/>
                        </a:rPr>
                        <m:t>𝑆</m:t>
                      </m:r>
                      <m:r>
                        <a:rPr lang="en-US" sz="2600" b="0" i="1" smtClean="0">
                          <a:latin typeface="Cambria Math" panose="02040503050406030204" pitchFamily="18" charset="0"/>
                        </a:rPr>
                        <m:t>=1−</m:t>
                      </m:r>
                      <m:sSup>
                        <m:sSupPr>
                          <m:ctrlPr>
                            <a:rPr lang="en-US" sz="2600" b="0" i="1" smtClean="0">
                              <a:latin typeface="Cambria Math" panose="02040503050406030204" pitchFamily="18" charset="0"/>
                            </a:rPr>
                          </m:ctrlPr>
                        </m:sSupPr>
                        <m:e>
                          <m:r>
                            <a:rPr lang="en-US" sz="2600" b="0" i="1" smtClean="0">
                              <a:latin typeface="Cambria Math" panose="02040503050406030204" pitchFamily="18" charset="0"/>
                            </a:rPr>
                            <m:t>𝑒</m:t>
                          </m:r>
                        </m:e>
                        <m:sup>
                          <m:r>
                            <a:rPr lang="en-US" sz="2600" b="0" i="1" smtClean="0">
                              <a:latin typeface="Cambria Math" panose="02040503050406030204" pitchFamily="18" charset="0"/>
                            </a:rPr>
                            <m:t>−</m:t>
                          </m:r>
                          <m:r>
                            <a:rPr lang="en-US" sz="2600" b="0" i="1" smtClean="0">
                              <a:latin typeface="Cambria Math" panose="02040503050406030204" pitchFamily="18" charset="0"/>
                            </a:rPr>
                            <m:t>𝑑𝑆</m:t>
                          </m:r>
                        </m:sup>
                      </m:sSup>
                    </m:oMath>
                  </m:oMathPara>
                </a14:m>
                <a:endParaRPr lang="en-US" sz="2600" dirty="0"/>
              </a:p>
              <a:p>
                <a:pPr marL="457200" lvl="1" indent="0" algn="just">
                  <a:buNone/>
                </a:pPr>
                <a:endParaRPr lang="en-US" sz="22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513745"/>
                <a:ext cx="8783596" cy="4796439"/>
              </a:xfrm>
              <a:blipFill rotWithShape="0">
                <a:blip r:embed="rId2"/>
                <a:stretch>
                  <a:fillRect l="-972" r="-1111"/>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t>Random Graph</a:t>
            </a:r>
          </a:p>
        </p:txBody>
      </p:sp>
      <p:sp>
        <p:nvSpPr>
          <p:cNvPr id="5" name="Slide Number Placeholder 4"/>
          <p:cNvSpPr>
            <a:spLocks noGrp="1"/>
          </p:cNvSpPr>
          <p:nvPr>
            <p:ph type="sldNum" sz="quarter" idx="12"/>
          </p:nvPr>
        </p:nvSpPr>
        <p:spPr/>
        <p:txBody>
          <a:bodyPr/>
          <a:lstStyle/>
          <a:p>
            <a:fld id="{5F799E93-25A9-45CA-8FEE-05B28F2C019A}" type="slidenum">
              <a:rPr lang="en-US" smtClean="0"/>
              <a:t>62</a:t>
            </a:fld>
            <a:endParaRPr lang="en-US"/>
          </a:p>
        </p:txBody>
      </p:sp>
    </p:spTree>
    <p:extLst>
      <p:ext uri="{BB962C8B-B14F-4D97-AF65-F5344CB8AC3E}">
        <p14:creationId xmlns:p14="http://schemas.microsoft.com/office/powerpoint/2010/main" val="92412796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8029755" cy="796925"/>
          </a:xfrm>
        </p:spPr>
        <p:txBody>
          <a:bodyPr>
            <a:normAutofit/>
          </a:bodyPr>
          <a:lstStyle/>
          <a:p>
            <a:r>
              <a:rPr lang="en-US" dirty="0"/>
              <a:t>Giant Components: Intuitive Idea </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252151"/>
                <a:ext cx="8783596" cy="5395784"/>
              </a:xfrm>
            </p:spPr>
            <p:txBody>
              <a:bodyPr>
                <a:normAutofit/>
              </a:bodyPr>
              <a:lstStyle/>
              <a:p>
                <a:pPr algn="just"/>
                <a:r>
                  <a:rPr lang="en-US" sz="2400" dirty="0"/>
                  <a:t>Let u be the fraction of the vertices that do not belong to the giant component. The probability that a node does not belong to GCC.</a:t>
                </a:r>
              </a:p>
              <a:p>
                <a:pPr algn="just"/>
                <a:endParaRPr lang="en-US" sz="2400" dirty="0"/>
              </a:p>
              <a:p>
                <a:pPr marL="0" indent="0" algn="just">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𝑢</m:t>
                      </m:r>
                      <m:r>
                        <a:rPr lang="en-US" sz="2400" b="0" i="1" smtClean="0">
                          <a:latin typeface="Cambria Math" panose="02040503050406030204" pitchFamily="18" charset="0"/>
                        </a:rPr>
                        <m:t>=</m:t>
                      </m:r>
                      <m:r>
                        <a:rPr lang="en-US" sz="2400" b="0" i="1" smtClean="0">
                          <a:latin typeface="Cambria Math" panose="02040503050406030204" pitchFamily="18" charset="0"/>
                        </a:rPr>
                        <m:t>𝑃</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𝑘</m:t>
                          </m:r>
                          <m:r>
                            <a:rPr lang="en-US" sz="2400" b="0" i="1" smtClean="0">
                              <a:latin typeface="Cambria Math" panose="02040503050406030204" pitchFamily="18" charset="0"/>
                            </a:rPr>
                            <m:t>==1</m:t>
                          </m:r>
                        </m:e>
                      </m:d>
                      <m:r>
                        <a:rPr lang="en-US" sz="2400" b="0" i="1" smtClean="0">
                          <a:latin typeface="Cambria Math" panose="02040503050406030204" pitchFamily="18" charset="0"/>
                        </a:rPr>
                        <m:t>.</m:t>
                      </m:r>
                      <m:r>
                        <a:rPr lang="en-US" sz="2400" b="0" i="1" smtClean="0">
                          <a:latin typeface="Cambria Math" panose="02040503050406030204" pitchFamily="18" charset="0"/>
                        </a:rPr>
                        <m:t>𝑢</m:t>
                      </m:r>
                      <m:r>
                        <a:rPr lang="en-US" sz="2400" b="0" i="1" smtClean="0">
                          <a:latin typeface="Cambria Math" panose="02040503050406030204" pitchFamily="18" charset="0"/>
                        </a:rPr>
                        <m:t>+</m:t>
                      </m:r>
                      <m:r>
                        <a:rPr lang="en-US" sz="2400" b="0" i="1" smtClean="0">
                          <a:latin typeface="Cambria Math" panose="02040503050406030204" pitchFamily="18" charset="0"/>
                        </a:rPr>
                        <m:t>𝑃</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𝑘</m:t>
                          </m:r>
                          <m:r>
                            <a:rPr lang="en-US" sz="2400" b="0" i="1" smtClean="0">
                              <a:latin typeface="Cambria Math" panose="02040503050406030204" pitchFamily="18" charset="0"/>
                            </a:rPr>
                            <m:t>==2</m:t>
                          </m:r>
                        </m:e>
                      </m:d>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𝑢</m:t>
                          </m:r>
                        </m:e>
                        <m:sup>
                          <m:r>
                            <a:rPr lang="en-US" sz="2400" b="0" i="1" smtClean="0">
                              <a:latin typeface="Cambria Math" panose="02040503050406030204" pitchFamily="18" charset="0"/>
                            </a:rPr>
                            <m:t>2</m:t>
                          </m:r>
                        </m:sup>
                      </m:sSup>
                      <m:r>
                        <a:rPr lang="en-US" sz="2400" b="0" i="1" smtClean="0">
                          <a:latin typeface="Cambria Math" panose="02040503050406030204" pitchFamily="18" charset="0"/>
                        </a:rPr>
                        <m:t>+</m:t>
                      </m:r>
                      <m:r>
                        <a:rPr lang="en-US" sz="2400" b="0" i="1" smtClean="0">
                          <a:latin typeface="Cambria Math" panose="02040503050406030204" pitchFamily="18" charset="0"/>
                        </a:rPr>
                        <m:t>𝑃</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𝑘</m:t>
                          </m:r>
                          <m:r>
                            <a:rPr lang="en-US" sz="2400" b="0" i="1" smtClean="0">
                              <a:latin typeface="Cambria Math" panose="02040503050406030204" pitchFamily="18" charset="0"/>
                            </a:rPr>
                            <m:t>==3</m:t>
                          </m:r>
                        </m:e>
                      </m:d>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𝑢</m:t>
                          </m:r>
                        </m:e>
                        <m:sup>
                          <m:r>
                            <a:rPr lang="en-US" sz="2400" b="0" i="1" smtClean="0">
                              <a:latin typeface="Cambria Math" panose="02040503050406030204" pitchFamily="18" charset="0"/>
                            </a:rPr>
                            <m:t>3</m:t>
                          </m:r>
                        </m:sup>
                      </m:sSup>
                      <m:r>
                        <a:rPr lang="en-US" sz="2400" b="0" i="1" smtClean="0">
                          <a:latin typeface="Cambria Math" panose="02040503050406030204" pitchFamily="18" charset="0"/>
                        </a:rPr>
                        <m:t>+…</m:t>
                      </m:r>
                    </m:oMath>
                  </m:oMathPara>
                </a14:m>
                <a:endParaRPr lang="en-US" sz="2400" dirty="0"/>
              </a:p>
              <a:p>
                <a:pPr marL="0" indent="0" algn="just">
                  <a:buNone/>
                </a:pPr>
                <a:endParaRPr lang="en-US" sz="2400" dirty="0"/>
              </a:p>
              <a:p>
                <a:pPr marL="0" indent="0" algn="just">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 </m:t>
                      </m:r>
                      <m:nary>
                        <m:naryPr>
                          <m:chr m:val="∑"/>
                          <m:ctrlPr>
                            <a:rPr lang="en-US" sz="2400" b="0" i="1" smtClean="0">
                              <a:latin typeface="Cambria Math" panose="02040503050406030204" pitchFamily="18" charset="0"/>
                            </a:rPr>
                          </m:ctrlPr>
                        </m:naryPr>
                        <m:sub>
                          <m:r>
                            <m:rPr>
                              <m:brk m:alnAt="23"/>
                            </m:rPr>
                            <a:rPr lang="en-US" sz="2400" b="0" i="1" smtClean="0">
                              <a:latin typeface="Cambria Math" panose="02040503050406030204" pitchFamily="18" charset="0"/>
                            </a:rPr>
                            <m:t>𝑘</m:t>
                          </m:r>
                          <m:r>
                            <a:rPr lang="en-US" sz="2400" b="0" i="1" smtClean="0">
                              <a:latin typeface="Cambria Math" panose="02040503050406030204" pitchFamily="18" charset="0"/>
                            </a:rPr>
                            <m:t>=0</m:t>
                          </m:r>
                        </m:sub>
                        <m:sup>
                          <m:r>
                            <a:rPr lang="en-US" sz="2400" b="0" i="1" smtClean="0">
                              <a:latin typeface="Cambria Math" panose="02040503050406030204" pitchFamily="18" charset="0"/>
                            </a:rPr>
                            <m:t>∞</m:t>
                          </m:r>
                        </m:sup>
                        <m:e>
                          <m:r>
                            <a:rPr lang="en-US" sz="2400" b="0" i="1" smtClean="0">
                              <a:latin typeface="Cambria Math" panose="02040503050406030204" pitchFamily="18" charset="0"/>
                            </a:rPr>
                            <m:t>𝑃</m:t>
                          </m:r>
                          <m:r>
                            <a:rPr lang="en-US" sz="2400" b="0" i="1" smtClean="0">
                              <a:latin typeface="Cambria Math" panose="02040503050406030204" pitchFamily="18" charset="0"/>
                            </a:rPr>
                            <m:t>(</m:t>
                          </m:r>
                          <m:r>
                            <a:rPr lang="en-US" sz="2400" b="0" i="1" smtClean="0">
                              <a:latin typeface="Cambria Math" panose="02040503050406030204" pitchFamily="18" charset="0"/>
                            </a:rPr>
                            <m:t>𝑘</m:t>
                          </m:r>
                          <m:r>
                            <a:rPr lang="en-US" sz="2400" b="0" i="1" smtClean="0">
                              <a:latin typeface="Cambria Math" panose="02040503050406030204" pitchFamily="18" charset="0"/>
                            </a:rPr>
                            <m:t>)</m:t>
                          </m:r>
                          <m:sSup>
                            <m:sSupPr>
                              <m:ctrlPr>
                                <a:rPr lang="en-US" sz="2400" i="1">
                                  <a:latin typeface="Cambria Math" panose="02040503050406030204" pitchFamily="18" charset="0"/>
                                </a:rPr>
                              </m:ctrlPr>
                            </m:sSupPr>
                            <m:e>
                              <m:r>
                                <a:rPr lang="en-US" sz="2400" i="1">
                                  <a:latin typeface="Cambria Math" panose="02040503050406030204" pitchFamily="18" charset="0"/>
                                </a:rPr>
                                <m:t>𝑢</m:t>
                              </m:r>
                            </m:e>
                            <m:sup>
                              <m:r>
                                <a:rPr lang="en-US" sz="2400" i="1">
                                  <a:latin typeface="Cambria Math" panose="02040503050406030204" pitchFamily="18" charset="0"/>
                                </a:rPr>
                                <m:t>𝑘</m:t>
                              </m:r>
                            </m:sup>
                          </m:sSup>
                        </m:e>
                      </m:nary>
                      <m:r>
                        <a:rPr lang="en-US" sz="2400" b="0" i="1" smtClean="0">
                          <a:latin typeface="Cambria Math" panose="02040503050406030204" pitchFamily="18" charset="0"/>
                        </a:rPr>
                        <m:t>=</m:t>
                      </m:r>
                      <m:nary>
                        <m:naryPr>
                          <m:chr m:val="∑"/>
                          <m:ctrlPr>
                            <a:rPr lang="en-US" sz="2400" i="1">
                              <a:latin typeface="Cambria Math" panose="02040503050406030204" pitchFamily="18" charset="0"/>
                            </a:rPr>
                          </m:ctrlPr>
                        </m:naryPr>
                        <m:sub>
                          <m:r>
                            <m:rPr>
                              <m:brk m:alnAt="23"/>
                            </m:rPr>
                            <a:rPr lang="en-US" sz="2400" i="1">
                              <a:latin typeface="Cambria Math" panose="02040503050406030204" pitchFamily="18" charset="0"/>
                            </a:rPr>
                            <m:t>𝑘</m:t>
                          </m:r>
                          <m:r>
                            <a:rPr lang="en-US" sz="2400" i="1">
                              <a:latin typeface="Cambria Math" panose="02040503050406030204" pitchFamily="18" charset="0"/>
                            </a:rPr>
                            <m:t>=0</m:t>
                          </m:r>
                        </m:sub>
                        <m:sup>
                          <m:r>
                            <a:rPr lang="en-US" sz="2400" i="1">
                              <a:latin typeface="Cambria Math" panose="02040503050406030204" pitchFamily="18" charset="0"/>
                            </a:rPr>
                            <m:t>∞</m:t>
                          </m:r>
                        </m:sup>
                        <m:e>
                          <m:f>
                            <m:fPr>
                              <m:ctrlPr>
                                <a:rPr lang="en-US" sz="2400" i="1" smtClean="0">
                                  <a:latin typeface="Cambria Math" panose="02040503050406030204" pitchFamily="18" charset="0"/>
                                </a:rPr>
                              </m:ctrlPr>
                            </m:fPr>
                            <m:num>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𝑒</m:t>
                                  </m:r>
                                </m:e>
                                <m:sup>
                                  <m:r>
                                    <a:rPr lang="en-US" sz="2400" b="0" i="1" smtClean="0">
                                      <a:latin typeface="Cambria Math" panose="02040503050406030204" pitchFamily="18" charset="0"/>
                                    </a:rPr>
                                    <m:t>−</m:t>
                                  </m:r>
                                  <m:r>
                                    <a:rPr lang="en-US" sz="2400" b="0" i="1" smtClean="0">
                                      <a:latin typeface="Cambria Math" panose="02040503050406030204" pitchFamily="18" charset="0"/>
                                    </a:rPr>
                                    <m:t>𝑑</m:t>
                                  </m:r>
                                </m:sup>
                              </m:sSup>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𝑑</m:t>
                                  </m:r>
                                </m:e>
                                <m:sup>
                                  <m:r>
                                    <a:rPr lang="en-US" sz="2400" b="0" i="1" smtClean="0">
                                      <a:latin typeface="Cambria Math" panose="02040503050406030204" pitchFamily="18" charset="0"/>
                                    </a:rPr>
                                    <m:t>𝑘</m:t>
                                  </m:r>
                                </m:sup>
                              </m:sSup>
                            </m:num>
                            <m:den>
                              <m:r>
                                <a:rPr lang="en-US" sz="2400" b="0" i="1" smtClean="0">
                                  <a:latin typeface="Cambria Math" panose="02040503050406030204" pitchFamily="18" charset="0"/>
                                </a:rPr>
                                <m:t>𝑘</m:t>
                              </m:r>
                              <m:r>
                                <a:rPr lang="en-US" sz="2400" b="0" i="1" smtClean="0">
                                  <a:latin typeface="Cambria Math" panose="02040503050406030204" pitchFamily="18" charset="0"/>
                                </a:rPr>
                                <m:t>!</m:t>
                              </m:r>
                            </m:den>
                          </m:f>
                          <m:sSup>
                            <m:sSupPr>
                              <m:ctrlPr>
                                <a:rPr lang="en-US" sz="2400" i="1">
                                  <a:latin typeface="Cambria Math" panose="02040503050406030204" pitchFamily="18" charset="0"/>
                                </a:rPr>
                              </m:ctrlPr>
                            </m:sSupPr>
                            <m:e>
                              <m:r>
                                <a:rPr lang="en-US" sz="2400" i="1">
                                  <a:latin typeface="Cambria Math" panose="02040503050406030204" pitchFamily="18" charset="0"/>
                                </a:rPr>
                                <m:t>𝑢</m:t>
                              </m:r>
                            </m:e>
                            <m:sup>
                              <m:r>
                                <a:rPr lang="en-US" sz="2400" i="1">
                                  <a:latin typeface="Cambria Math" panose="02040503050406030204" pitchFamily="18" charset="0"/>
                                </a:rPr>
                                <m:t>𝑘</m:t>
                              </m:r>
                            </m:sup>
                          </m:sSup>
                        </m:e>
                      </m:nary>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𝑒</m:t>
                          </m:r>
                        </m:e>
                        <m:sup>
                          <m:r>
                            <a:rPr lang="en-US" sz="2400" b="0" i="1" smtClean="0">
                              <a:latin typeface="Cambria Math" panose="02040503050406030204" pitchFamily="18" charset="0"/>
                            </a:rPr>
                            <m:t>−</m:t>
                          </m:r>
                          <m:r>
                            <a:rPr lang="en-US" sz="2400" b="0" i="1" smtClean="0">
                              <a:latin typeface="Cambria Math" panose="02040503050406030204" pitchFamily="18" charset="0"/>
                            </a:rPr>
                            <m:t>𝑑</m:t>
                          </m:r>
                        </m:sup>
                      </m:sSup>
                      <m:nary>
                        <m:naryPr>
                          <m:chr m:val="∑"/>
                          <m:ctrlPr>
                            <a:rPr lang="en-US" sz="2400" i="1">
                              <a:latin typeface="Cambria Math" panose="02040503050406030204" pitchFamily="18" charset="0"/>
                            </a:rPr>
                          </m:ctrlPr>
                        </m:naryPr>
                        <m:sub>
                          <m:r>
                            <m:rPr>
                              <m:brk m:alnAt="23"/>
                            </m:rPr>
                            <a:rPr lang="en-US" sz="2400" i="1">
                              <a:latin typeface="Cambria Math" panose="02040503050406030204" pitchFamily="18" charset="0"/>
                            </a:rPr>
                            <m:t>𝑘</m:t>
                          </m:r>
                          <m:r>
                            <a:rPr lang="en-US" sz="2400" i="1">
                              <a:latin typeface="Cambria Math" panose="02040503050406030204" pitchFamily="18" charset="0"/>
                            </a:rPr>
                            <m:t>=0</m:t>
                          </m:r>
                        </m:sub>
                        <m:sup>
                          <m:r>
                            <a:rPr lang="en-US" sz="2400" i="1">
                              <a:latin typeface="Cambria Math" panose="02040503050406030204" pitchFamily="18" charset="0"/>
                            </a:rPr>
                            <m:t>∞</m:t>
                          </m:r>
                        </m:sup>
                        <m:e>
                          <m:f>
                            <m:fPr>
                              <m:ctrlPr>
                                <a:rPr lang="en-US" sz="2400" i="1" smtClean="0">
                                  <a:latin typeface="Cambria Math" panose="02040503050406030204" pitchFamily="18" charset="0"/>
                                </a:rPr>
                              </m:ctrlPr>
                            </m:fPr>
                            <m:num>
                              <m:sSup>
                                <m:sSupPr>
                                  <m:ctrlPr>
                                    <a:rPr lang="en-US" sz="2400" i="1">
                                      <a:latin typeface="Cambria Math" panose="02040503050406030204" pitchFamily="18" charset="0"/>
                                    </a:rPr>
                                  </m:ctrlPr>
                                </m:sSupPr>
                                <m:e>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𝑑</m:t>
                                      </m:r>
                                    </m:e>
                                    <m:sup>
                                      <m:r>
                                        <a:rPr lang="en-US" sz="2400" b="0" i="1" smtClean="0">
                                          <a:latin typeface="Cambria Math" panose="02040503050406030204" pitchFamily="18" charset="0"/>
                                        </a:rPr>
                                        <m:t>𝑘</m:t>
                                      </m:r>
                                    </m:sup>
                                  </m:sSup>
                                  <m:r>
                                    <a:rPr lang="en-US" sz="2400" i="1">
                                      <a:latin typeface="Cambria Math" panose="02040503050406030204" pitchFamily="18" charset="0"/>
                                    </a:rPr>
                                    <m:t>𝑢</m:t>
                                  </m:r>
                                </m:e>
                                <m:sup>
                                  <m:r>
                                    <a:rPr lang="en-US" sz="2400" i="1">
                                      <a:latin typeface="Cambria Math" panose="02040503050406030204" pitchFamily="18" charset="0"/>
                                    </a:rPr>
                                    <m:t>𝑘</m:t>
                                  </m:r>
                                </m:sup>
                              </m:sSup>
                            </m:num>
                            <m:den>
                              <m:r>
                                <a:rPr lang="en-US" sz="2400" b="0" i="1" smtClean="0">
                                  <a:latin typeface="Cambria Math" panose="02040503050406030204" pitchFamily="18" charset="0"/>
                                </a:rPr>
                                <m:t>𝑘</m:t>
                              </m:r>
                              <m:r>
                                <a:rPr lang="en-US" sz="2400" b="0" i="1" smtClean="0">
                                  <a:latin typeface="Cambria Math" panose="02040503050406030204" pitchFamily="18" charset="0"/>
                                </a:rPr>
                                <m:t>!</m:t>
                              </m:r>
                            </m:den>
                          </m:f>
                        </m:e>
                      </m:nary>
                      <m:r>
                        <a:rPr lang="en-US" sz="2400" b="0" i="1" smtClean="0">
                          <a:latin typeface="Cambria Math" panose="02040503050406030204" pitchFamily="18" charset="0"/>
                        </a:rPr>
                        <m:t>            </m:t>
                      </m:r>
                    </m:oMath>
                  </m:oMathPara>
                </a14:m>
                <a:endParaRPr lang="en-US" sz="2400" dirty="0"/>
              </a:p>
              <a:p>
                <a:pPr marL="0" indent="0" algn="just">
                  <a:buNone/>
                </a:pPr>
                <a:endParaRPr lang="en-US" sz="2400" dirty="0"/>
              </a:p>
              <a:p>
                <a:pPr marL="0" indent="0" algn="just">
                  <a:buNone/>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m:t>
                      </m:r>
                      <m:sSup>
                        <m:sSupPr>
                          <m:ctrlPr>
                            <a:rPr lang="en-US" sz="2400" i="1">
                              <a:latin typeface="Cambria Math" panose="02040503050406030204" pitchFamily="18" charset="0"/>
                            </a:rPr>
                          </m:ctrlPr>
                        </m:sSupPr>
                        <m:e>
                          <m:r>
                            <a:rPr lang="en-US" sz="2400" i="1">
                              <a:latin typeface="Cambria Math" panose="02040503050406030204" pitchFamily="18" charset="0"/>
                            </a:rPr>
                            <m:t>𝑒</m:t>
                          </m:r>
                        </m:e>
                        <m:sup>
                          <m:r>
                            <a:rPr lang="en-US" sz="2400" i="1">
                              <a:latin typeface="Cambria Math" panose="02040503050406030204" pitchFamily="18" charset="0"/>
                            </a:rPr>
                            <m:t>−</m:t>
                          </m:r>
                          <m:r>
                            <a:rPr lang="en-US" sz="2400" i="1">
                              <a:latin typeface="Cambria Math" panose="02040503050406030204" pitchFamily="18" charset="0"/>
                            </a:rPr>
                            <m:t>𝑑</m:t>
                          </m:r>
                        </m:sup>
                      </m:sSup>
                      <m:sSup>
                        <m:sSupPr>
                          <m:ctrlPr>
                            <a:rPr lang="en-US" sz="2400" i="1">
                              <a:latin typeface="Cambria Math" panose="02040503050406030204" pitchFamily="18" charset="0"/>
                            </a:rPr>
                          </m:ctrlPr>
                        </m:sSupPr>
                        <m:e>
                          <m:r>
                            <a:rPr lang="en-US" sz="2400" i="1">
                              <a:latin typeface="Cambria Math" panose="02040503050406030204" pitchFamily="18" charset="0"/>
                            </a:rPr>
                            <m:t>𝑒</m:t>
                          </m:r>
                        </m:e>
                        <m:sup>
                          <m:r>
                            <a:rPr lang="en-US" sz="2400" i="1">
                              <a:latin typeface="Cambria Math" panose="02040503050406030204" pitchFamily="18" charset="0"/>
                            </a:rPr>
                            <m:t>𝑑𝑢</m:t>
                          </m:r>
                        </m:sup>
                      </m:sSup>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𝑒</m:t>
                          </m:r>
                        </m:e>
                        <m:sup>
                          <m:r>
                            <a:rPr lang="en-US" sz="2400" b="0" i="1" smtClean="0">
                              <a:latin typeface="Cambria Math" panose="02040503050406030204" pitchFamily="18" charset="0"/>
                            </a:rPr>
                            <m:t>−</m:t>
                          </m:r>
                          <m:r>
                            <a:rPr lang="en-US" sz="2400" b="0" i="1" smtClean="0">
                              <a:latin typeface="Cambria Math" panose="02040503050406030204" pitchFamily="18" charset="0"/>
                            </a:rPr>
                            <m:t>𝑑</m:t>
                          </m:r>
                          <m:r>
                            <a:rPr lang="en-US" sz="2400" b="0" i="1" smtClean="0">
                              <a:latin typeface="Cambria Math" panose="02040503050406030204" pitchFamily="18" charset="0"/>
                            </a:rPr>
                            <m:t>(1−</m:t>
                          </m:r>
                          <m:r>
                            <a:rPr lang="en-US" sz="2400" b="0" i="1" smtClean="0">
                              <a:latin typeface="Cambria Math" panose="02040503050406030204" pitchFamily="18" charset="0"/>
                            </a:rPr>
                            <m:t>𝑢</m:t>
                          </m:r>
                          <m:r>
                            <a:rPr lang="en-US" sz="2400" b="0" i="1" smtClean="0">
                              <a:latin typeface="Cambria Math" panose="02040503050406030204" pitchFamily="18" charset="0"/>
                            </a:rPr>
                            <m:t>)</m:t>
                          </m:r>
                        </m:sup>
                      </m:sSup>
                      <m:r>
                        <a:rPr lang="en-US" sz="2400" b="0" i="1" smtClean="0">
                          <a:latin typeface="Cambria Math" panose="02040503050406030204" pitchFamily="18" charset="0"/>
                        </a:rPr>
                        <m:t>                                                              </m:t>
                      </m:r>
                    </m:oMath>
                  </m:oMathPara>
                </a14:m>
                <a:endParaRPr lang="en-US" sz="2400" dirty="0"/>
              </a:p>
              <a:p>
                <a:pPr algn="just"/>
                <a:r>
                  <a:rPr lang="en-US" dirty="0"/>
                  <a:t>But if </a:t>
                </a:r>
                <a:r>
                  <a:rPr lang="en-US" i="1" dirty="0"/>
                  <a:t>u </a:t>
                </a:r>
                <a:r>
                  <a:rPr lang="en-US" dirty="0"/>
                  <a:t>is the fraction of vertices that doesn’t belong to the giant component, then </a:t>
                </a:r>
                <a:r>
                  <a:rPr lang="en-US" i="1" dirty="0"/>
                  <a:t>S </a:t>
                </a:r>
                <a:r>
                  <a:rPr lang="en-US" dirty="0"/>
                  <a:t>= 1 </a:t>
                </a:r>
                <a:r>
                  <a:rPr lang="en-US" i="1" dirty="0"/>
                  <a:t>- u </a:t>
                </a:r>
                <a:r>
                  <a:rPr lang="en-US" dirty="0"/>
                  <a:t>is the fraction that belongs to the giant component. Then S must satisfy:</a:t>
                </a:r>
              </a:p>
              <a:p>
                <a:pPr marL="0" indent="0" algn="just">
                  <a:buNone/>
                </a:pPr>
                <a14:m>
                  <m:oMathPara xmlns:m="http://schemas.openxmlformats.org/officeDocument/2006/math">
                    <m:oMathParaPr>
                      <m:jc m:val="centerGroup"/>
                    </m:oMathParaPr>
                    <m:oMath xmlns:m="http://schemas.openxmlformats.org/officeDocument/2006/math">
                      <m:r>
                        <a:rPr lang="en-US" sz="2600" b="0" i="1" smtClean="0">
                          <a:latin typeface="Cambria Math" panose="02040503050406030204" pitchFamily="18" charset="0"/>
                        </a:rPr>
                        <m:t>𝑆</m:t>
                      </m:r>
                      <m:r>
                        <a:rPr lang="en-US" sz="2600" b="0" i="1" smtClean="0">
                          <a:latin typeface="Cambria Math" panose="02040503050406030204" pitchFamily="18" charset="0"/>
                        </a:rPr>
                        <m:t>=1−</m:t>
                      </m:r>
                      <m:sSup>
                        <m:sSupPr>
                          <m:ctrlPr>
                            <a:rPr lang="en-US" sz="2600" b="0" i="1" smtClean="0">
                              <a:latin typeface="Cambria Math" panose="02040503050406030204" pitchFamily="18" charset="0"/>
                            </a:rPr>
                          </m:ctrlPr>
                        </m:sSupPr>
                        <m:e>
                          <m:r>
                            <a:rPr lang="en-US" sz="2600" b="0" i="1" smtClean="0">
                              <a:latin typeface="Cambria Math" panose="02040503050406030204" pitchFamily="18" charset="0"/>
                            </a:rPr>
                            <m:t>𝑒</m:t>
                          </m:r>
                        </m:e>
                        <m:sup>
                          <m:r>
                            <a:rPr lang="en-US" sz="2600" b="0" i="1" smtClean="0">
                              <a:latin typeface="Cambria Math" panose="02040503050406030204" pitchFamily="18" charset="0"/>
                            </a:rPr>
                            <m:t>−</m:t>
                          </m:r>
                          <m:r>
                            <a:rPr lang="en-US" sz="2600" b="0" i="1" smtClean="0">
                              <a:latin typeface="Cambria Math" panose="02040503050406030204" pitchFamily="18" charset="0"/>
                            </a:rPr>
                            <m:t>𝑑𝑆</m:t>
                          </m:r>
                        </m:sup>
                      </m:sSup>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rPr>
                        <m:t>1−</m:t>
                      </m:r>
                      <m:r>
                        <a:rPr lang="en-US" sz="2400" i="1">
                          <a:latin typeface="Cambria Math" panose="02040503050406030204" pitchFamily="18" charset="0"/>
                        </a:rPr>
                        <m:t>𝑆</m:t>
                      </m:r>
                      <m:r>
                        <a:rPr lang="en-US" sz="2400" i="1">
                          <a:latin typeface="Cambria Math" panose="02040503050406030204" pitchFamily="18" charset="0"/>
                        </a:rPr>
                        <m:t>=</m:t>
                      </m:r>
                      <m:sSup>
                        <m:sSupPr>
                          <m:ctrlPr>
                            <a:rPr lang="en-US" sz="2400" i="1">
                              <a:latin typeface="Cambria Math" panose="02040503050406030204" pitchFamily="18" charset="0"/>
                            </a:rPr>
                          </m:ctrlPr>
                        </m:sSupPr>
                        <m:e>
                          <m:r>
                            <a:rPr lang="en-US" sz="2400" i="1">
                              <a:latin typeface="Cambria Math" panose="02040503050406030204" pitchFamily="18" charset="0"/>
                            </a:rPr>
                            <m:t>𝑒</m:t>
                          </m:r>
                        </m:e>
                        <m:sup>
                          <m:r>
                            <a:rPr lang="en-US" sz="2400" i="1">
                              <a:latin typeface="Cambria Math" panose="02040503050406030204" pitchFamily="18" charset="0"/>
                            </a:rPr>
                            <m:t>−</m:t>
                          </m:r>
                          <m:r>
                            <a:rPr lang="en-US" sz="2400" i="1">
                              <a:latin typeface="Cambria Math" panose="02040503050406030204" pitchFamily="18" charset="0"/>
                            </a:rPr>
                            <m:t>𝑑𝑆</m:t>
                          </m:r>
                        </m:sup>
                      </m:sSup>
                    </m:oMath>
                  </m:oMathPara>
                </a14:m>
                <a:endParaRPr lang="en-US" sz="2200" dirty="0"/>
              </a:p>
              <a:p>
                <a:pPr marL="0" indent="0" algn="just">
                  <a:buNone/>
                </a:pPr>
                <a:endParaRPr lang="en-US" sz="22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252151"/>
                <a:ext cx="8783596" cy="5395784"/>
              </a:xfrm>
              <a:blipFill rotWithShape="0">
                <a:blip r:embed="rId2"/>
                <a:stretch>
                  <a:fillRect l="-1250" t="-1580" r="-1458"/>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t>Random Graph</a:t>
            </a:r>
          </a:p>
        </p:txBody>
      </p:sp>
      <p:sp>
        <p:nvSpPr>
          <p:cNvPr id="5" name="Slide Number Placeholder 4"/>
          <p:cNvSpPr>
            <a:spLocks noGrp="1"/>
          </p:cNvSpPr>
          <p:nvPr>
            <p:ph type="sldNum" sz="quarter" idx="12"/>
          </p:nvPr>
        </p:nvSpPr>
        <p:spPr/>
        <p:txBody>
          <a:bodyPr/>
          <a:lstStyle/>
          <a:p>
            <a:fld id="{5F799E93-25A9-45CA-8FEE-05B28F2C019A}" type="slidenum">
              <a:rPr lang="en-US" smtClean="0"/>
              <a:t>63</a:t>
            </a:fld>
            <a:endParaRPr lang="en-US"/>
          </a:p>
        </p:txBody>
      </p:sp>
    </p:spTree>
    <p:extLst>
      <p:ext uri="{BB962C8B-B14F-4D97-AF65-F5344CB8AC3E}">
        <p14:creationId xmlns:p14="http://schemas.microsoft.com/office/powerpoint/2010/main" val="12868681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8029755" cy="796925"/>
          </a:xfrm>
        </p:spPr>
        <p:txBody>
          <a:bodyPr>
            <a:normAutofit/>
          </a:bodyPr>
          <a:lstStyle/>
          <a:p>
            <a:r>
              <a:rPr lang="en-US" dirty="0"/>
              <a:t>Giant Components: Intuitive Idea </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513745"/>
                <a:ext cx="8783596" cy="4796439"/>
              </a:xfrm>
            </p:spPr>
            <p:txBody>
              <a:bodyPr>
                <a:normAutofit/>
              </a:bodyPr>
              <a:lstStyle/>
              <a:p>
                <a:pPr marL="0" indent="0" algn="just">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𝑆</m:t>
                      </m:r>
                      <m:r>
                        <a:rPr lang="en-US" sz="2400" b="0" i="1" smtClean="0">
                          <a:latin typeface="Cambria Math" panose="02040503050406030204" pitchFamily="18" charset="0"/>
                        </a:rPr>
                        <m:t>=1−</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𝑒</m:t>
                          </m:r>
                        </m:e>
                        <m:sup>
                          <m:r>
                            <a:rPr lang="en-US" sz="2400" b="0" i="1" smtClean="0">
                              <a:latin typeface="Cambria Math" panose="02040503050406030204" pitchFamily="18" charset="0"/>
                            </a:rPr>
                            <m:t>−</m:t>
                          </m:r>
                          <m:r>
                            <a:rPr lang="en-US" sz="2400" b="0" i="1" smtClean="0">
                              <a:latin typeface="Cambria Math" panose="02040503050406030204" pitchFamily="18" charset="0"/>
                            </a:rPr>
                            <m:t>𝑑𝑆</m:t>
                          </m:r>
                        </m:sup>
                      </m:sSup>
                    </m:oMath>
                  </m:oMathPara>
                </a14:m>
                <a:endParaRPr lang="en-US" sz="2400" dirty="0"/>
              </a:p>
              <a:p>
                <a:pPr algn="just"/>
                <a:r>
                  <a:rPr lang="en-US" sz="2400" dirty="0"/>
                  <a:t>This equation describes the size of the giant component as a fraction of the size of the network in the limit of large </a:t>
                </a:r>
                <a:r>
                  <a:rPr lang="en-US" sz="2400" i="0" dirty="0">
                    <a:latin typeface="+mj-lt"/>
                  </a:rPr>
                  <a:t>n</a:t>
                </a:r>
                <a:r>
                  <a:rPr lang="en-US" sz="2400" dirty="0"/>
                  <a:t> for any given value of the mean degree </a:t>
                </a:r>
                <a14:m>
                  <m:oMath xmlns:m="http://schemas.openxmlformats.org/officeDocument/2006/math">
                    <m:r>
                      <a:rPr lang="en-US" sz="2400" i="1" dirty="0" smtClean="0">
                        <a:latin typeface="Cambria Math" panose="02040503050406030204" pitchFamily="18" charset="0"/>
                      </a:rPr>
                      <m:t>𝑑</m:t>
                    </m:r>
                  </m:oMath>
                </a14:m>
                <a:r>
                  <a:rPr lang="en-US" sz="2400" dirty="0"/>
                  <a:t>. </a:t>
                </a:r>
              </a:p>
              <a:p>
                <a:pPr algn="just"/>
                <a:r>
                  <a:rPr lang="en-US" sz="2400" dirty="0"/>
                  <a:t>When </a:t>
                </a:r>
                <a14:m>
                  <m:oMath xmlns:m="http://schemas.openxmlformats.org/officeDocument/2006/math">
                    <m:r>
                      <m:rPr>
                        <m:sty m:val="p"/>
                      </m:rPr>
                      <a:rPr lang="en-US" sz="2400" b="0" i="0" smtClean="0">
                        <a:latin typeface="Cambria Math" panose="02040503050406030204" pitchFamily="18" charset="0"/>
                      </a:rPr>
                      <m:t>d</m:t>
                    </m:r>
                    <m:r>
                      <a:rPr lang="en-US" sz="2400" b="0" i="1" smtClean="0">
                        <a:latin typeface="Cambria Math" panose="02040503050406030204" pitchFamily="18" charset="0"/>
                      </a:rPr>
                      <m:t>→∞</m:t>
                    </m:r>
                  </m:oMath>
                </a14:m>
                <a:endParaRPr lang="en-US" sz="2400" dirty="0"/>
              </a:p>
              <a:p>
                <a:pPr lvl="1" algn="just"/>
                <a14:m>
                  <m:oMath xmlns:m="http://schemas.openxmlformats.org/officeDocument/2006/math">
                    <m:r>
                      <m:rPr>
                        <m:sty m:val="p"/>
                      </m:rPr>
                      <a:rPr lang="en-US" b="0" i="0" smtClean="0">
                        <a:latin typeface="Cambria Math" panose="02040503050406030204" pitchFamily="18" charset="0"/>
                      </a:rPr>
                      <m:t>s</m:t>
                    </m:r>
                    <m:r>
                      <a:rPr lang="en-US" i="1">
                        <a:latin typeface="Cambria Math" panose="02040503050406030204" pitchFamily="18" charset="0"/>
                      </a:rPr>
                      <m:t>→</m:t>
                    </m:r>
                    <m:r>
                      <a:rPr lang="en-US" b="0" i="1" smtClean="0">
                        <a:latin typeface="Cambria Math" panose="02040503050406030204" pitchFamily="18" charset="0"/>
                      </a:rPr>
                      <m:t>1</m:t>
                    </m:r>
                  </m:oMath>
                </a14:m>
                <a:r>
                  <a:rPr lang="en-US" dirty="0"/>
                  <a:t>;</a:t>
                </a:r>
              </a:p>
              <a:p>
                <a:pPr algn="just"/>
                <a:r>
                  <a:rPr lang="en-US" sz="2400" dirty="0"/>
                  <a:t>When </a:t>
                </a:r>
                <a14:m>
                  <m:oMath xmlns:m="http://schemas.openxmlformats.org/officeDocument/2006/math">
                    <m:r>
                      <m:rPr>
                        <m:sty m:val="p"/>
                      </m:rPr>
                      <a:rPr lang="en-US" sz="2400">
                        <a:latin typeface="Cambria Math" panose="02040503050406030204" pitchFamily="18" charset="0"/>
                      </a:rPr>
                      <m:t>d</m:t>
                    </m:r>
                    <m:r>
                      <a:rPr lang="en-US" sz="2400" i="1">
                        <a:latin typeface="Cambria Math" panose="02040503050406030204" pitchFamily="18" charset="0"/>
                      </a:rPr>
                      <m:t>→</m:t>
                    </m:r>
                    <m:r>
                      <a:rPr lang="en-US" sz="2400" b="0" i="1" smtClean="0">
                        <a:latin typeface="Cambria Math" panose="02040503050406030204" pitchFamily="18" charset="0"/>
                      </a:rPr>
                      <m:t>0</m:t>
                    </m:r>
                  </m:oMath>
                </a14:m>
                <a:endParaRPr lang="en-US" sz="2400" dirty="0"/>
              </a:p>
              <a:p>
                <a:pPr lvl="1" algn="just"/>
                <a14:m>
                  <m:oMath xmlns:m="http://schemas.openxmlformats.org/officeDocument/2006/math">
                    <m:r>
                      <m:rPr>
                        <m:sty m:val="p"/>
                      </m:rPr>
                      <a:rPr lang="en-US">
                        <a:latin typeface="Cambria Math" panose="02040503050406030204" pitchFamily="18" charset="0"/>
                      </a:rPr>
                      <m:t>s</m:t>
                    </m:r>
                    <m:r>
                      <a:rPr lang="en-US" i="1">
                        <a:latin typeface="Cambria Math" panose="02040503050406030204" pitchFamily="18" charset="0"/>
                      </a:rPr>
                      <m:t>→</m:t>
                    </m:r>
                    <m:r>
                      <a:rPr lang="en-US" b="0" i="1" smtClean="0">
                        <a:latin typeface="Cambria Math" panose="02040503050406030204" pitchFamily="18" charset="0"/>
                      </a:rPr>
                      <m:t>0</m:t>
                    </m:r>
                  </m:oMath>
                </a14:m>
                <a:r>
                  <a:rPr lang="en-US" dirty="0"/>
                  <a:t>;</a:t>
                </a:r>
              </a:p>
              <a:p>
                <a:pPr algn="just"/>
                <a:r>
                  <a:rPr lang="en-US" dirty="0"/>
                  <a:t>Although quite simple it doesn’t have analytic solution, thus we will solve it numerically.</a:t>
                </a:r>
              </a:p>
              <a:p>
                <a:pPr marL="457200" lvl="1" indent="0" algn="just">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513745"/>
                <a:ext cx="8783596" cy="4796439"/>
              </a:xfrm>
              <a:blipFill rotWithShape="0">
                <a:blip r:embed="rId2"/>
                <a:stretch>
                  <a:fillRect l="-1250" r="-1458"/>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t>Random Graph</a:t>
            </a:r>
          </a:p>
        </p:txBody>
      </p:sp>
      <p:sp>
        <p:nvSpPr>
          <p:cNvPr id="5" name="Slide Number Placeholder 4"/>
          <p:cNvSpPr>
            <a:spLocks noGrp="1"/>
          </p:cNvSpPr>
          <p:nvPr>
            <p:ph type="sldNum" sz="quarter" idx="12"/>
          </p:nvPr>
        </p:nvSpPr>
        <p:spPr/>
        <p:txBody>
          <a:bodyPr/>
          <a:lstStyle/>
          <a:p>
            <a:fld id="{5F799E93-25A9-45CA-8FEE-05B28F2C019A}" type="slidenum">
              <a:rPr lang="en-US" smtClean="0"/>
              <a:t>64</a:t>
            </a:fld>
            <a:endParaRPr lang="en-US"/>
          </a:p>
        </p:txBody>
      </p:sp>
    </p:spTree>
    <p:extLst>
      <p:ext uri="{BB962C8B-B14F-4D97-AF65-F5344CB8AC3E}">
        <p14:creationId xmlns:p14="http://schemas.microsoft.com/office/powerpoint/2010/main" val="2291612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8029755" cy="796925"/>
          </a:xfrm>
        </p:spPr>
        <p:txBody>
          <a:bodyPr>
            <a:normAutofit/>
          </a:bodyPr>
          <a:lstStyle/>
          <a:p>
            <a:r>
              <a:rPr lang="en-US" dirty="0"/>
              <a:t>Giant Components: Intuitive Idea </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513745"/>
                <a:ext cx="6411097" cy="4796439"/>
              </a:xfrm>
            </p:spPr>
            <p:txBody>
              <a:bodyPr>
                <a:normAutofit/>
              </a:bodyPr>
              <a:lstStyle/>
              <a:p>
                <a:pPr marL="0" indent="0" algn="just">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𝑆</m:t>
                      </m:r>
                      <m:r>
                        <a:rPr lang="en-US" sz="2400" b="0" i="1" smtClean="0">
                          <a:latin typeface="Cambria Math" panose="02040503050406030204" pitchFamily="18" charset="0"/>
                        </a:rPr>
                        <m:t>=1−</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𝑒</m:t>
                          </m:r>
                        </m:e>
                        <m:sup>
                          <m:r>
                            <a:rPr lang="en-US" sz="2400" b="0" i="1" smtClean="0">
                              <a:latin typeface="Cambria Math" panose="02040503050406030204" pitchFamily="18" charset="0"/>
                            </a:rPr>
                            <m:t>−</m:t>
                          </m:r>
                          <m:r>
                            <a:rPr lang="en-US" sz="2400" b="0" i="1" smtClean="0">
                              <a:latin typeface="Cambria Math" panose="02040503050406030204" pitchFamily="18" charset="0"/>
                            </a:rPr>
                            <m:t>𝑑𝑆</m:t>
                          </m:r>
                        </m:sup>
                      </m:sSup>
                    </m:oMath>
                  </m:oMathPara>
                </a14:m>
                <a:endParaRPr lang="en-US" sz="2400" dirty="0"/>
              </a:p>
              <a:p>
                <a:pPr algn="just"/>
                <a:r>
                  <a:rPr lang="en-US" sz="2400" dirty="0"/>
                  <a:t>Draw the line </a:t>
                </a:r>
                <a14:m>
                  <m:oMath xmlns:m="http://schemas.openxmlformats.org/officeDocument/2006/math">
                    <m:r>
                      <m:rPr>
                        <m:sty m:val="p"/>
                      </m:rPr>
                      <a:rPr lang="en-US" sz="2400" b="0" i="0" smtClean="0">
                        <a:latin typeface="Cambria Math" panose="02040503050406030204" pitchFamily="18" charset="0"/>
                      </a:rPr>
                      <m:t>y</m:t>
                    </m:r>
                    <m:r>
                      <a:rPr lang="en-US" sz="2400" b="0" i="0" smtClean="0">
                        <a:latin typeface="Cambria Math" panose="02040503050406030204" pitchFamily="18" charset="0"/>
                      </a:rPr>
                      <m:t>=</m:t>
                    </m:r>
                    <m:r>
                      <a:rPr lang="en-US" sz="2400" b="0" i="1" smtClean="0">
                        <a:latin typeface="Cambria Math" panose="02040503050406030204" pitchFamily="18" charset="0"/>
                      </a:rPr>
                      <m:t>𝑆</m:t>
                    </m:r>
                  </m:oMath>
                </a14:m>
                <a:r>
                  <a:rPr lang="en-US" sz="2400" dirty="0"/>
                  <a:t> and </a:t>
                </a:r>
                <a14:m>
                  <m:oMath xmlns:m="http://schemas.openxmlformats.org/officeDocument/2006/math">
                    <m:r>
                      <m:rPr>
                        <m:sty m:val="p"/>
                      </m:rPr>
                      <a:rPr lang="en-US" sz="2400" b="0" i="0" smtClean="0">
                        <a:latin typeface="Cambria Math" panose="02040503050406030204" pitchFamily="18" charset="0"/>
                      </a:rPr>
                      <m:t>y</m:t>
                    </m:r>
                    <m:r>
                      <a:rPr lang="en-US" sz="2400" b="0" i="0" smtClean="0">
                        <a:latin typeface="Cambria Math" panose="02040503050406030204" pitchFamily="18" charset="0"/>
                      </a:rPr>
                      <m:t>=</m:t>
                    </m:r>
                    <m:r>
                      <a:rPr lang="en-US" sz="2400" i="1">
                        <a:latin typeface="Cambria Math" panose="02040503050406030204" pitchFamily="18" charset="0"/>
                      </a:rPr>
                      <m:t>1−</m:t>
                    </m:r>
                    <m:sSup>
                      <m:sSupPr>
                        <m:ctrlPr>
                          <a:rPr lang="en-US" sz="2400" i="1">
                            <a:latin typeface="Cambria Math" panose="02040503050406030204" pitchFamily="18" charset="0"/>
                          </a:rPr>
                        </m:ctrlPr>
                      </m:sSupPr>
                      <m:e>
                        <m:r>
                          <a:rPr lang="en-US" sz="2400" i="1">
                            <a:latin typeface="Cambria Math" panose="02040503050406030204" pitchFamily="18" charset="0"/>
                          </a:rPr>
                          <m:t>𝑒</m:t>
                        </m:r>
                      </m:e>
                      <m:sup>
                        <m:r>
                          <a:rPr lang="en-US" sz="2400" i="1">
                            <a:latin typeface="Cambria Math" panose="02040503050406030204" pitchFamily="18" charset="0"/>
                          </a:rPr>
                          <m:t>−</m:t>
                        </m:r>
                        <m:r>
                          <a:rPr lang="en-US" sz="2400" i="1">
                            <a:latin typeface="Cambria Math" panose="02040503050406030204" pitchFamily="18" charset="0"/>
                          </a:rPr>
                          <m:t>𝑑𝑆</m:t>
                        </m:r>
                      </m:sup>
                    </m:sSup>
                  </m:oMath>
                </a14:m>
                <a:endParaRPr lang="en-US" sz="2400" dirty="0"/>
              </a:p>
              <a:p>
                <a:pPr algn="just"/>
                <a:r>
                  <a:rPr lang="en-US" sz="2400" dirty="0"/>
                  <a:t>Solution of this equation is when the two curve intersect</a:t>
                </a:r>
              </a:p>
              <a:p>
                <a:pPr algn="just"/>
                <a:r>
                  <a:rPr lang="en-US" sz="2400" dirty="0"/>
                  <a:t>This equation has a solution at </a:t>
                </a:r>
                <a14:m>
                  <m:oMath xmlns:m="http://schemas.openxmlformats.org/officeDocument/2006/math">
                    <m:r>
                      <a:rPr lang="en-US" sz="2400" i="1" dirty="0" smtClean="0">
                        <a:latin typeface="Cambria Math" panose="02040503050406030204" pitchFamily="18" charset="0"/>
                      </a:rPr>
                      <m:t>𝑠</m:t>
                    </m:r>
                    <m:r>
                      <a:rPr lang="en-US" sz="2400" i="1" dirty="0" smtClean="0">
                        <a:latin typeface="Cambria Math" panose="02040503050406030204" pitchFamily="18" charset="0"/>
                      </a:rPr>
                      <m:t>=0</m:t>
                    </m:r>
                  </m:oMath>
                </a14:m>
                <a:r>
                  <a:rPr lang="en-US" sz="2400" dirty="0"/>
                  <a:t>, but we are interested in different solution which will exist at the point where these two curve will intersect.</a:t>
                </a:r>
              </a:p>
              <a:p>
                <a:pPr algn="just"/>
                <a:r>
                  <a:rPr lang="en-US" sz="2400" dirty="0"/>
                  <a:t>Can we come up with a condition where these non-zero solution will exist?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513745"/>
                <a:ext cx="6411097" cy="4796439"/>
              </a:xfrm>
              <a:blipFill rotWithShape="0">
                <a:blip r:embed="rId2"/>
                <a:stretch>
                  <a:fillRect l="-1332" r="-1522"/>
                </a:stretch>
              </a:blipFill>
            </p:spPr>
            <p:txBody>
              <a:bodyPr/>
              <a:lstStyle/>
              <a:p>
                <a:r>
                  <a:rPr lang="en-US">
                    <a:noFill/>
                  </a:rPr>
                  <a:t> </a:t>
                </a:r>
              </a:p>
            </p:txBody>
          </p:sp>
        </mc:Fallback>
      </mc:AlternateContent>
      <p:pic>
        <p:nvPicPr>
          <p:cNvPr id="8" name="Picture 7"/>
          <p:cNvPicPr>
            <a:picLocks noChangeAspect="1"/>
          </p:cNvPicPr>
          <p:nvPr/>
        </p:nvPicPr>
        <p:blipFill>
          <a:blip r:embed="rId3"/>
          <a:stretch>
            <a:fillRect/>
          </a:stretch>
        </p:blipFill>
        <p:spPr>
          <a:xfrm>
            <a:off x="7467600" y="1250921"/>
            <a:ext cx="4724400" cy="4591050"/>
          </a:xfrm>
          <a:prstGeom prst="rect">
            <a:avLst/>
          </a:prstGeom>
        </p:spPr>
      </p:pic>
      <p:sp>
        <p:nvSpPr>
          <p:cNvPr id="10" name="Oval 9"/>
          <p:cNvSpPr/>
          <p:nvPr/>
        </p:nvSpPr>
        <p:spPr>
          <a:xfrm>
            <a:off x="7709482" y="5243119"/>
            <a:ext cx="343949" cy="360727"/>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1" name="Oval 10"/>
          <p:cNvSpPr/>
          <p:nvPr/>
        </p:nvSpPr>
        <p:spPr>
          <a:xfrm>
            <a:off x="10011958" y="2973594"/>
            <a:ext cx="343949" cy="360727"/>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4" name="Footer Placeholder 3"/>
          <p:cNvSpPr>
            <a:spLocks noGrp="1"/>
          </p:cNvSpPr>
          <p:nvPr>
            <p:ph type="ftr" sz="quarter" idx="11"/>
          </p:nvPr>
        </p:nvSpPr>
        <p:spPr/>
        <p:txBody>
          <a:bodyPr/>
          <a:lstStyle/>
          <a:p>
            <a:r>
              <a:rPr lang="en-US"/>
              <a:t>Random Graph</a:t>
            </a:r>
          </a:p>
        </p:txBody>
      </p:sp>
      <p:sp>
        <p:nvSpPr>
          <p:cNvPr id="5" name="Slide Number Placeholder 4"/>
          <p:cNvSpPr>
            <a:spLocks noGrp="1"/>
          </p:cNvSpPr>
          <p:nvPr>
            <p:ph type="sldNum" sz="quarter" idx="12"/>
          </p:nvPr>
        </p:nvSpPr>
        <p:spPr/>
        <p:txBody>
          <a:bodyPr/>
          <a:lstStyle/>
          <a:p>
            <a:fld id="{5F799E93-25A9-45CA-8FEE-05B28F2C019A}" type="slidenum">
              <a:rPr lang="en-US" smtClean="0"/>
              <a:t>65</a:t>
            </a:fld>
            <a:endParaRPr lang="en-US"/>
          </a:p>
        </p:txBody>
      </p:sp>
    </p:spTree>
    <p:extLst>
      <p:ext uri="{BB962C8B-B14F-4D97-AF65-F5344CB8AC3E}">
        <p14:creationId xmlns:p14="http://schemas.microsoft.com/office/powerpoint/2010/main" val="2111304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8029755" cy="796925"/>
          </a:xfrm>
        </p:spPr>
        <p:txBody>
          <a:bodyPr>
            <a:normAutofit/>
          </a:bodyPr>
          <a:lstStyle/>
          <a:p>
            <a:r>
              <a:rPr lang="en-US" dirty="0"/>
              <a:t>Giant Components: Intuitive Idea </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359017"/>
                <a:ext cx="6510556" cy="4951167"/>
              </a:xfrm>
            </p:spPr>
            <p:txBody>
              <a:bodyPr>
                <a:normAutofit/>
              </a:bodyPr>
              <a:lstStyle/>
              <a:p>
                <a:pPr algn="just"/>
                <a:r>
                  <a:rPr lang="en-US" sz="2400" dirty="0"/>
                  <a:t>Can we come up with a condition where these non-zero solution will exist?</a:t>
                </a:r>
              </a:p>
              <a:p>
                <a:pPr lvl="1" algn="just"/>
                <a:r>
                  <a:rPr lang="en-US" sz="2000" dirty="0"/>
                  <a:t>If we look at the picture, the only time a non-zero solution will exist when angle lets say A (between </a:t>
                </a:r>
                <a14:m>
                  <m:oMath xmlns:m="http://schemas.openxmlformats.org/officeDocument/2006/math">
                    <m:r>
                      <m:rPr>
                        <m:sty m:val="p"/>
                      </m:rPr>
                      <a:rPr lang="en-US" sz="2000" b="0" i="0" smtClean="0">
                        <a:latin typeface="Cambria Math" panose="02040503050406030204" pitchFamily="18" charset="0"/>
                      </a:rPr>
                      <m:t>y</m:t>
                    </m:r>
                    <m:r>
                      <a:rPr lang="en-US" sz="2000" b="0" i="0" smtClean="0">
                        <a:latin typeface="Cambria Math" panose="02040503050406030204" pitchFamily="18" charset="0"/>
                      </a:rPr>
                      <m:t>=</m:t>
                    </m:r>
                    <m:r>
                      <a:rPr lang="en-US" sz="2000" i="1">
                        <a:latin typeface="Cambria Math" panose="02040503050406030204" pitchFamily="18" charset="0"/>
                      </a:rPr>
                      <m:t>1−</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m:t>
                        </m:r>
                        <m:r>
                          <a:rPr lang="en-US" sz="2000" i="1">
                            <a:latin typeface="Cambria Math" panose="02040503050406030204" pitchFamily="18" charset="0"/>
                          </a:rPr>
                          <m:t>𝑑𝑆</m:t>
                        </m:r>
                      </m:sup>
                    </m:sSup>
                  </m:oMath>
                </a14:m>
                <a:r>
                  <a:rPr lang="en-US" sz="2000" dirty="0"/>
                  <a:t> and x-axis) will greater than angle B(between </a:t>
                </a:r>
                <a14:m>
                  <m:oMath xmlns:m="http://schemas.openxmlformats.org/officeDocument/2006/math">
                    <m:r>
                      <m:rPr>
                        <m:sty m:val="p"/>
                      </m:rPr>
                      <a:rPr lang="en-US" sz="2000" b="0" i="0" smtClean="0">
                        <a:latin typeface="Cambria Math" panose="02040503050406030204" pitchFamily="18" charset="0"/>
                      </a:rPr>
                      <m:t>y</m:t>
                    </m:r>
                    <m:r>
                      <a:rPr lang="en-US" sz="2000" b="0" i="0" smtClean="0">
                        <a:latin typeface="Cambria Math" panose="02040503050406030204" pitchFamily="18" charset="0"/>
                      </a:rPr>
                      <m:t>=</m:t>
                    </m:r>
                    <m:r>
                      <m:rPr>
                        <m:sty m:val="p"/>
                      </m:rPr>
                      <a:rPr lang="en-US" sz="2000" b="0" i="0" smtClean="0">
                        <a:latin typeface="Cambria Math" panose="02040503050406030204" pitchFamily="18" charset="0"/>
                      </a:rPr>
                      <m:t>S</m:t>
                    </m:r>
                  </m:oMath>
                </a14:m>
                <a:r>
                  <a:rPr lang="en-US" sz="2000" dirty="0"/>
                  <a:t> and x-axis). </a:t>
                </a:r>
              </a:p>
              <a:p>
                <a:pPr marL="457200" lvl="1" indent="0" algn="just">
                  <a:buNone/>
                </a:pPr>
                <a14:m>
                  <m:oMathPara xmlns:m="http://schemas.openxmlformats.org/officeDocument/2006/math">
                    <m:oMathParaPr>
                      <m:jc m:val="centerGroup"/>
                    </m:oMathParaPr>
                    <m:oMath xmlns:m="http://schemas.openxmlformats.org/officeDocument/2006/math">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𝑓</m:t>
                          </m:r>
                        </m:e>
                        <m:sup>
                          <m:r>
                            <a:rPr lang="en-US" sz="2000" b="0" i="1" smtClean="0">
                              <a:latin typeface="Cambria Math" panose="02040503050406030204" pitchFamily="18" charset="0"/>
                            </a:rPr>
                            <m:t>′</m:t>
                          </m:r>
                        </m:sup>
                      </m:sSup>
                      <m:d>
                        <m:dPr>
                          <m:ctrlPr>
                            <a:rPr lang="en-US" sz="2000" b="0" i="1" smtClean="0">
                              <a:latin typeface="Cambria Math" panose="02040503050406030204" pitchFamily="18" charset="0"/>
                            </a:rPr>
                          </m:ctrlPr>
                        </m:dPr>
                        <m:e>
                          <m:r>
                            <a:rPr lang="en-US" sz="2000" b="0" i="1" smtClean="0">
                              <a:latin typeface="Cambria Math" panose="02040503050406030204" pitchFamily="18" charset="0"/>
                            </a:rPr>
                            <m:t>1−</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m:t>
                              </m:r>
                              <m:r>
                                <a:rPr lang="en-US" sz="2000" b="0" i="1" smtClean="0">
                                  <a:latin typeface="Cambria Math" panose="02040503050406030204" pitchFamily="18" charset="0"/>
                                </a:rPr>
                                <m:t>𝑑𝑆</m:t>
                              </m:r>
                            </m:sup>
                          </m:sSup>
                        </m:e>
                      </m:d>
                      <m:sSub>
                        <m:sSubPr>
                          <m:ctrlPr>
                            <a:rPr lang="en-US" sz="2000" b="0" i="1" smtClean="0">
                              <a:latin typeface="Cambria Math" panose="02040503050406030204" pitchFamily="18" charset="0"/>
                            </a:rPr>
                          </m:ctrlPr>
                        </m:sSubPr>
                        <m:e>
                          <m:d>
                            <m:dPr>
                              <m:begChr m:val=""/>
                              <m:endChr m:val="|"/>
                              <m:ctrlPr>
                                <a:rPr lang="en-US" sz="2000" b="0" i="1" smtClean="0">
                                  <a:latin typeface="Cambria Math" panose="02040503050406030204" pitchFamily="18" charset="0"/>
                                </a:rPr>
                              </m:ctrlPr>
                            </m:dPr>
                            <m:e>
                              <m:r>
                                <a:rPr lang="en-US" sz="2000">
                                  <a:latin typeface="Cambria Math" panose="02040503050406030204" pitchFamily="18" charset="0"/>
                                </a:rPr>
                                <m:t>​</m:t>
                              </m:r>
                            </m:e>
                          </m:d>
                        </m:e>
                        <m:sub>
                          <m:r>
                            <a:rPr lang="en-US" sz="2000" b="0" i="1" smtClean="0">
                              <a:latin typeface="Cambria Math" panose="02040503050406030204" pitchFamily="18" charset="0"/>
                            </a:rPr>
                            <m:t>𝑆</m:t>
                          </m:r>
                          <m:r>
                            <a:rPr lang="en-US" sz="2000" b="0" i="1" smtClean="0">
                              <a:latin typeface="Cambria Math" panose="02040503050406030204" pitchFamily="18" charset="0"/>
                            </a:rPr>
                            <m:t>=0</m:t>
                          </m:r>
                        </m:sub>
                      </m:sSub>
                      <m:r>
                        <a:rPr lang="en-US" sz="2000" b="0" i="1" smtClean="0">
                          <a:latin typeface="Cambria Math" panose="02040503050406030204" pitchFamily="18" charset="0"/>
                        </a:rPr>
                        <m:t>&gt;</m:t>
                      </m:r>
                      <m:r>
                        <a:rPr lang="en-US" sz="2000" b="0" i="1" smtClean="0">
                          <a:latin typeface="Cambria Math" panose="02040503050406030204" pitchFamily="18" charset="0"/>
                        </a:rPr>
                        <m:t>𝑓</m:t>
                      </m:r>
                      <m:r>
                        <a:rPr lang="en-US" sz="2000" b="0" i="1" smtClean="0">
                          <a:latin typeface="Cambria Math" panose="02040503050406030204" pitchFamily="18" charset="0"/>
                        </a:rPr>
                        <m:t>′(</m:t>
                      </m:r>
                      <m:r>
                        <a:rPr lang="en-US" sz="2000" b="0" i="1" smtClean="0">
                          <a:latin typeface="Cambria Math" panose="02040503050406030204" pitchFamily="18" charset="0"/>
                        </a:rPr>
                        <m:t>𝑆</m:t>
                      </m:r>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d>
                            <m:dPr>
                              <m:begChr m:val=""/>
                              <m:endChr m:val="|"/>
                              <m:ctrlPr>
                                <a:rPr lang="en-US" sz="2000" i="1">
                                  <a:latin typeface="Cambria Math" panose="02040503050406030204" pitchFamily="18" charset="0"/>
                                </a:rPr>
                              </m:ctrlPr>
                            </m:dPr>
                            <m:e>
                              <m:r>
                                <a:rPr lang="en-US" sz="2000">
                                  <a:latin typeface="Cambria Math" panose="02040503050406030204" pitchFamily="18" charset="0"/>
                                </a:rPr>
                                <m:t>​</m:t>
                              </m:r>
                            </m:e>
                          </m:d>
                        </m:e>
                        <m:sub>
                          <m:r>
                            <a:rPr lang="en-US" sz="2000" b="0" i="1" smtClean="0">
                              <a:latin typeface="Cambria Math" panose="02040503050406030204" pitchFamily="18" charset="0"/>
                            </a:rPr>
                            <m:t>𝑆</m:t>
                          </m:r>
                          <m:r>
                            <a:rPr lang="en-US" sz="2000" b="0" i="1" smtClean="0">
                              <a:latin typeface="Cambria Math" panose="02040503050406030204" pitchFamily="18" charset="0"/>
                            </a:rPr>
                            <m:t>=0</m:t>
                          </m:r>
                        </m:sub>
                      </m:sSub>
                      <m:r>
                        <a:rPr lang="en-US" sz="2000" i="1" smtClean="0">
                          <a:latin typeface="Cambria Math" panose="02040503050406030204" pitchFamily="18" charset="0"/>
                          <a:ea typeface="Cambria Math" panose="02040503050406030204" pitchFamily="18" charset="0"/>
                        </a:rPr>
                        <m:t>⇒</m:t>
                      </m:r>
                      <m:r>
                        <a:rPr lang="en-US" sz="2000" i="1">
                          <a:latin typeface="Cambria Math" panose="02040503050406030204" pitchFamily="18" charset="0"/>
                        </a:rPr>
                        <m:t>𝑑</m:t>
                      </m:r>
                      <m:r>
                        <a:rPr lang="en-US" sz="2000" i="1">
                          <a:latin typeface="Cambria Math" panose="02040503050406030204" pitchFamily="18" charset="0"/>
                        </a:rPr>
                        <m:t>&gt;1</m:t>
                      </m:r>
                    </m:oMath>
                  </m:oMathPara>
                </a14:m>
                <a:endParaRPr lang="en-US" sz="2000" dirty="0"/>
              </a:p>
              <a:p>
                <a:pPr lvl="1" algn="just"/>
                <a:endParaRPr lang="en-US" sz="2000" dirty="0"/>
              </a:p>
              <a:p>
                <a:pPr lvl="1" algn="just"/>
                <a:r>
                  <a:rPr lang="en-US" sz="2000" dirty="0"/>
                  <a:t>Thus, the transition between the two regimes takes place when: </a:t>
                </a:r>
                <a14:m>
                  <m:oMath xmlns:m="http://schemas.openxmlformats.org/officeDocument/2006/math">
                    <m:sSup>
                      <m:sSupPr>
                        <m:ctrlPr>
                          <a:rPr lang="en-US" sz="2000" i="1">
                            <a:latin typeface="Cambria Math" panose="02040503050406030204" pitchFamily="18" charset="0"/>
                          </a:rPr>
                        </m:ctrlPr>
                      </m:sSupPr>
                      <m:e>
                        <m:r>
                          <a:rPr lang="en-US" sz="2000" i="1">
                            <a:latin typeface="Cambria Math" panose="02040503050406030204" pitchFamily="18" charset="0"/>
                          </a:rPr>
                          <m:t>𝑓</m:t>
                        </m:r>
                      </m:e>
                      <m:sup>
                        <m:r>
                          <a:rPr lang="en-US" sz="2000" i="1">
                            <a:latin typeface="Cambria Math" panose="02040503050406030204" pitchFamily="18" charset="0"/>
                          </a:rPr>
                          <m:t>′</m:t>
                        </m:r>
                      </m:sup>
                    </m:sSup>
                    <m:d>
                      <m:dPr>
                        <m:ctrlPr>
                          <a:rPr lang="en-US" sz="2000" i="1">
                            <a:latin typeface="Cambria Math" panose="02040503050406030204" pitchFamily="18" charset="0"/>
                          </a:rPr>
                        </m:ctrlPr>
                      </m:dPr>
                      <m:e>
                        <m:r>
                          <a:rPr lang="en-US" sz="2000" i="1">
                            <a:latin typeface="Cambria Math" panose="02040503050406030204" pitchFamily="18" charset="0"/>
                          </a:rPr>
                          <m:t>1−</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m:t>
                            </m:r>
                            <m:r>
                              <a:rPr lang="en-US" sz="2000" i="1">
                                <a:latin typeface="Cambria Math" panose="02040503050406030204" pitchFamily="18" charset="0"/>
                              </a:rPr>
                              <m:t>𝑑𝑆</m:t>
                            </m:r>
                          </m:sup>
                        </m:sSup>
                      </m:e>
                    </m:d>
                    <m:sSub>
                      <m:sSubPr>
                        <m:ctrlPr>
                          <a:rPr lang="en-US" sz="2000" i="1">
                            <a:latin typeface="Cambria Math" panose="02040503050406030204" pitchFamily="18" charset="0"/>
                          </a:rPr>
                        </m:ctrlPr>
                      </m:sSubPr>
                      <m:e>
                        <m:d>
                          <m:dPr>
                            <m:begChr m:val=""/>
                            <m:endChr m:val="|"/>
                            <m:ctrlPr>
                              <a:rPr lang="en-US" sz="2000" i="1">
                                <a:latin typeface="Cambria Math" panose="02040503050406030204" pitchFamily="18" charset="0"/>
                              </a:rPr>
                            </m:ctrlPr>
                          </m:dPr>
                          <m:e>
                            <m:r>
                              <a:rPr lang="en-US" sz="2000">
                                <a:latin typeface="Cambria Math" panose="02040503050406030204" pitchFamily="18" charset="0"/>
                              </a:rPr>
                              <m:t>​</m:t>
                            </m:r>
                          </m:e>
                        </m:d>
                      </m:e>
                      <m:sub>
                        <m:r>
                          <a:rPr lang="en-US" sz="2000" i="1">
                            <a:latin typeface="Cambria Math" panose="02040503050406030204" pitchFamily="18" charset="0"/>
                          </a:rPr>
                          <m:t>𝑆</m:t>
                        </m:r>
                        <m:r>
                          <a:rPr lang="en-US" sz="2000" i="1">
                            <a:latin typeface="Cambria Math" panose="02040503050406030204" pitchFamily="18" charset="0"/>
                          </a:rPr>
                          <m:t>=0</m:t>
                        </m:r>
                      </m:sub>
                    </m:sSub>
                    <m:r>
                      <a:rPr lang="en-US" sz="2000" b="0" i="1" smtClean="0">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𝑓</m:t>
                        </m:r>
                      </m:e>
                      <m:sup>
                        <m:r>
                          <a:rPr lang="en-US" sz="2000" i="1">
                            <a:latin typeface="Cambria Math" panose="02040503050406030204" pitchFamily="18" charset="0"/>
                          </a:rPr>
                          <m:t>′</m:t>
                        </m:r>
                      </m:sup>
                    </m:sSup>
                    <m:d>
                      <m:dPr>
                        <m:ctrlPr>
                          <a:rPr lang="en-US" sz="2000" i="1">
                            <a:latin typeface="Cambria Math" panose="02040503050406030204" pitchFamily="18" charset="0"/>
                          </a:rPr>
                        </m:ctrlPr>
                      </m:dPr>
                      <m:e>
                        <m:r>
                          <a:rPr lang="en-US" sz="2000" i="1">
                            <a:latin typeface="Cambria Math" panose="02040503050406030204" pitchFamily="18" charset="0"/>
                          </a:rPr>
                          <m:t>𝑆</m:t>
                        </m:r>
                      </m:e>
                    </m:d>
                    <m:sSub>
                      <m:sSubPr>
                        <m:ctrlPr>
                          <a:rPr lang="en-US" sz="2000" i="1">
                            <a:latin typeface="Cambria Math" panose="02040503050406030204" pitchFamily="18" charset="0"/>
                          </a:rPr>
                        </m:ctrlPr>
                      </m:sSubPr>
                      <m:e>
                        <m:d>
                          <m:dPr>
                            <m:begChr m:val=""/>
                            <m:endChr m:val="|"/>
                            <m:ctrlPr>
                              <a:rPr lang="en-US" sz="2000" i="1">
                                <a:latin typeface="Cambria Math" panose="02040503050406030204" pitchFamily="18" charset="0"/>
                              </a:rPr>
                            </m:ctrlPr>
                          </m:dPr>
                          <m:e>
                            <m:r>
                              <a:rPr lang="en-US" sz="2000">
                                <a:latin typeface="Cambria Math" panose="02040503050406030204" pitchFamily="18" charset="0"/>
                              </a:rPr>
                              <m:t>​</m:t>
                            </m:r>
                          </m:e>
                        </m:d>
                      </m:e>
                      <m:sub>
                        <m:r>
                          <a:rPr lang="en-US" sz="2000" i="1">
                            <a:latin typeface="Cambria Math" panose="02040503050406030204" pitchFamily="18" charset="0"/>
                          </a:rPr>
                          <m:t>𝑆</m:t>
                        </m:r>
                        <m:r>
                          <a:rPr lang="en-US" sz="2000" i="1">
                            <a:latin typeface="Cambria Math" panose="02040503050406030204" pitchFamily="18" charset="0"/>
                          </a:rPr>
                          <m:t>=0</m:t>
                        </m:r>
                      </m:sub>
                    </m:sSub>
                    <m:r>
                      <a:rPr lang="en-US" sz="2000" i="1">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rPr>
                        </m:ctrlPr>
                      </m:sSubPr>
                      <m:e>
                        <m:r>
                          <a:rPr lang="en-US" sz="2000" i="1">
                            <a:latin typeface="Cambria Math" panose="02040503050406030204" pitchFamily="18" charset="0"/>
                          </a:rPr>
                          <m:t>𝑑</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m:t>
                    </m:r>
                    <m:r>
                      <a:rPr lang="en-US" sz="2000" i="1">
                        <a:latin typeface="Cambria Math" panose="02040503050406030204" pitchFamily="18" charset="0"/>
                      </a:rPr>
                      <m:t>1</m:t>
                    </m:r>
                  </m:oMath>
                </a14:m>
                <a:endParaRPr lang="en-US" sz="2000" dirty="0"/>
              </a:p>
              <a:p>
                <a:pPr lvl="1" algn="just"/>
                <a14:m>
                  <m:oMath xmlns:m="http://schemas.openxmlformats.org/officeDocument/2006/math">
                    <m:r>
                      <a:rPr lang="en-US" sz="2000" i="1" dirty="0" smtClean="0">
                        <a:latin typeface="Cambria Math" panose="02040503050406030204" pitchFamily="18" charset="0"/>
                      </a:rPr>
                      <m:t>𝑛</m:t>
                    </m:r>
                    <m:sSub>
                      <m:sSubPr>
                        <m:ctrlPr>
                          <a:rPr lang="en-US" sz="2000" b="0" i="1" dirty="0" smtClean="0">
                            <a:latin typeface="Cambria Math" panose="02040503050406030204" pitchFamily="18" charset="0"/>
                          </a:rPr>
                        </m:ctrlPr>
                      </m:sSubPr>
                      <m:e>
                        <m:r>
                          <a:rPr lang="en-US" sz="2000" i="1" dirty="0" smtClean="0">
                            <a:latin typeface="Cambria Math" panose="02040503050406030204" pitchFamily="18" charset="0"/>
                          </a:rPr>
                          <m:t>𝑝</m:t>
                        </m:r>
                      </m:e>
                      <m:sub>
                        <m:r>
                          <a:rPr lang="en-US" sz="2000" b="0" i="1" dirty="0" smtClean="0">
                            <a:latin typeface="Cambria Math" panose="02040503050406030204" pitchFamily="18" charset="0"/>
                          </a:rPr>
                          <m:t>𝑐</m:t>
                        </m:r>
                      </m:sub>
                    </m:sSub>
                    <m:r>
                      <a:rPr lang="en-US" sz="2000" i="1" dirty="0" smtClean="0">
                        <a:latin typeface="Cambria Math" panose="02040503050406030204" pitchFamily="18" charset="0"/>
                      </a:rPr>
                      <m:t>=</m:t>
                    </m:r>
                    <m:sSub>
                      <m:sSubPr>
                        <m:ctrlPr>
                          <a:rPr lang="en-US" sz="2000" b="0" i="1" dirty="0" smtClean="0">
                            <a:latin typeface="Cambria Math" panose="02040503050406030204" pitchFamily="18" charset="0"/>
                          </a:rPr>
                        </m:ctrlPr>
                      </m:sSubPr>
                      <m:e>
                        <m:r>
                          <a:rPr lang="en-US" sz="2000" i="1" dirty="0" smtClean="0">
                            <a:latin typeface="Cambria Math" panose="02040503050406030204" pitchFamily="18" charset="0"/>
                          </a:rPr>
                          <m:t>𝑑</m:t>
                        </m:r>
                      </m:e>
                      <m:sub>
                        <m:r>
                          <a:rPr lang="en-US" sz="2000" b="0" i="1" dirty="0" smtClean="0">
                            <a:latin typeface="Cambria Math" panose="02040503050406030204" pitchFamily="18" charset="0"/>
                          </a:rPr>
                          <m:t>𝑐</m:t>
                        </m:r>
                      </m:sub>
                    </m:sSub>
                    <m:r>
                      <a:rPr lang="en-US" sz="2000" i="1">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𝑝</m:t>
                        </m:r>
                      </m:e>
                      <m:sub>
                        <m:r>
                          <a:rPr lang="en-US" sz="2000" b="0" i="1" smtClean="0">
                            <a:latin typeface="Cambria Math" panose="02040503050406030204" pitchFamily="18" charset="0"/>
                          </a:rPr>
                          <m:t>𝑐</m:t>
                        </m:r>
                      </m:sub>
                    </m:sSub>
                    <m:r>
                      <a:rPr lang="en-US" sz="2000" i="1">
                        <a:latin typeface="Cambria Math" panose="02040503050406030204" pitchFamily="18" charset="0"/>
                      </a:rPr>
                      <m:t>=</m:t>
                    </m:r>
                    <m:f>
                      <m:fPr>
                        <m:ctrlPr>
                          <a:rPr lang="en-US" sz="200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𝑛</m:t>
                        </m:r>
                      </m:den>
                    </m:f>
                  </m:oMath>
                </a14:m>
                <a:endParaRPr lang="en-US" sz="2000" dirty="0"/>
              </a:p>
              <a:p>
                <a:pPr lvl="1" algn="just"/>
                <a:endParaRPr lang="en-US" sz="2000" dirty="0"/>
              </a:p>
              <a:p>
                <a:pPr lvl="1" algn="just"/>
                <a:r>
                  <a:rPr lang="en-US" sz="2000" dirty="0"/>
                  <a:t>If a node on average has more than one neighbor, it means the will be a gigantic connected component</a:t>
                </a:r>
              </a:p>
              <a:p>
                <a:pPr marL="457200" lvl="1" indent="0" algn="just">
                  <a:buNone/>
                </a:pPr>
                <a:endParaRPr lang="en-US" sz="2000" b="0" i="1" dirty="0">
                  <a:latin typeface="Cambria Math" panose="020405030504060302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359017"/>
                <a:ext cx="6510556" cy="4951167"/>
              </a:xfrm>
              <a:blipFill rotWithShape="0">
                <a:blip r:embed="rId2"/>
                <a:stretch>
                  <a:fillRect l="-1311" t="-1724" r="-1404"/>
                </a:stretch>
              </a:blipFill>
            </p:spPr>
            <p:txBody>
              <a:bodyPr/>
              <a:lstStyle/>
              <a:p>
                <a:r>
                  <a:rPr lang="en-US">
                    <a:noFill/>
                  </a:rPr>
                  <a:t> </a:t>
                </a:r>
              </a:p>
            </p:txBody>
          </p:sp>
        </mc:Fallback>
      </mc:AlternateContent>
      <p:pic>
        <p:nvPicPr>
          <p:cNvPr id="8" name="Picture 7"/>
          <p:cNvPicPr>
            <a:picLocks noChangeAspect="1"/>
          </p:cNvPicPr>
          <p:nvPr/>
        </p:nvPicPr>
        <p:blipFill>
          <a:blip r:embed="rId3"/>
          <a:stretch>
            <a:fillRect/>
          </a:stretch>
        </p:blipFill>
        <p:spPr>
          <a:xfrm>
            <a:off x="7467600" y="1250921"/>
            <a:ext cx="4724400" cy="4591050"/>
          </a:xfrm>
          <a:prstGeom prst="rect">
            <a:avLst/>
          </a:prstGeom>
        </p:spPr>
      </p:pic>
      <p:sp>
        <p:nvSpPr>
          <p:cNvPr id="7" name="Freeform 6"/>
          <p:cNvSpPr/>
          <p:nvPr/>
        </p:nvSpPr>
        <p:spPr>
          <a:xfrm>
            <a:off x="8443785" y="4852086"/>
            <a:ext cx="205946" cy="551936"/>
          </a:xfrm>
          <a:custGeom>
            <a:avLst/>
            <a:gdLst>
              <a:gd name="connsiteX0" fmla="*/ 0 w 255373"/>
              <a:gd name="connsiteY0" fmla="*/ 0 h 551936"/>
              <a:gd name="connsiteX1" fmla="*/ 41189 w 255373"/>
              <a:gd name="connsiteY1" fmla="*/ 8238 h 551936"/>
              <a:gd name="connsiteX2" fmla="*/ 90616 w 255373"/>
              <a:gd name="connsiteY2" fmla="*/ 57665 h 551936"/>
              <a:gd name="connsiteX3" fmla="*/ 123567 w 255373"/>
              <a:gd name="connsiteY3" fmla="*/ 82379 h 551936"/>
              <a:gd name="connsiteX4" fmla="*/ 140043 w 255373"/>
              <a:gd name="connsiteY4" fmla="*/ 107092 h 551936"/>
              <a:gd name="connsiteX5" fmla="*/ 189470 w 255373"/>
              <a:gd name="connsiteY5" fmla="*/ 156519 h 551936"/>
              <a:gd name="connsiteX6" fmla="*/ 214184 w 255373"/>
              <a:gd name="connsiteY6" fmla="*/ 181233 h 551936"/>
              <a:gd name="connsiteX7" fmla="*/ 230659 w 255373"/>
              <a:gd name="connsiteY7" fmla="*/ 205946 h 551936"/>
              <a:gd name="connsiteX8" fmla="*/ 238897 w 255373"/>
              <a:gd name="connsiteY8" fmla="*/ 255373 h 551936"/>
              <a:gd name="connsiteX9" fmla="*/ 255373 w 255373"/>
              <a:gd name="connsiteY9" fmla="*/ 321276 h 551936"/>
              <a:gd name="connsiteX10" fmla="*/ 247135 w 255373"/>
              <a:gd name="connsiteY10" fmla="*/ 518984 h 551936"/>
              <a:gd name="connsiteX11" fmla="*/ 230659 w 255373"/>
              <a:gd name="connsiteY11" fmla="*/ 543698 h 551936"/>
              <a:gd name="connsiteX12" fmla="*/ 230659 w 255373"/>
              <a:gd name="connsiteY12" fmla="*/ 551936 h 551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5373" h="551936">
                <a:moveTo>
                  <a:pt x="0" y="0"/>
                </a:moveTo>
                <a:cubicBezTo>
                  <a:pt x="13730" y="2746"/>
                  <a:pt x="28079" y="3322"/>
                  <a:pt x="41189" y="8238"/>
                </a:cubicBezTo>
                <a:cubicBezTo>
                  <a:pt x="72249" y="19886"/>
                  <a:pt x="67002" y="34051"/>
                  <a:pt x="90616" y="57665"/>
                </a:cubicBezTo>
                <a:cubicBezTo>
                  <a:pt x="100324" y="67373"/>
                  <a:pt x="113859" y="72671"/>
                  <a:pt x="123567" y="82379"/>
                </a:cubicBezTo>
                <a:cubicBezTo>
                  <a:pt x="130568" y="89380"/>
                  <a:pt x="133465" y="99692"/>
                  <a:pt x="140043" y="107092"/>
                </a:cubicBezTo>
                <a:cubicBezTo>
                  <a:pt x="155523" y="124507"/>
                  <a:pt x="172994" y="140043"/>
                  <a:pt x="189470" y="156519"/>
                </a:cubicBezTo>
                <a:cubicBezTo>
                  <a:pt x="197708" y="164757"/>
                  <a:pt x="207722" y="171539"/>
                  <a:pt x="214184" y="181233"/>
                </a:cubicBezTo>
                <a:lnTo>
                  <a:pt x="230659" y="205946"/>
                </a:lnTo>
                <a:cubicBezTo>
                  <a:pt x="233405" y="222422"/>
                  <a:pt x="235397" y="239041"/>
                  <a:pt x="238897" y="255373"/>
                </a:cubicBezTo>
                <a:cubicBezTo>
                  <a:pt x="243642" y="277514"/>
                  <a:pt x="255373" y="321276"/>
                  <a:pt x="255373" y="321276"/>
                </a:cubicBezTo>
                <a:cubicBezTo>
                  <a:pt x="252627" y="387179"/>
                  <a:pt x="254419" y="453428"/>
                  <a:pt x="247135" y="518984"/>
                </a:cubicBezTo>
                <a:cubicBezTo>
                  <a:pt x="246042" y="528824"/>
                  <a:pt x="235087" y="534842"/>
                  <a:pt x="230659" y="543698"/>
                </a:cubicBezTo>
                <a:cubicBezTo>
                  <a:pt x="229431" y="546154"/>
                  <a:pt x="230659" y="549190"/>
                  <a:pt x="230659" y="55193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10"/>
          <p:cNvSpPr/>
          <p:nvPr/>
        </p:nvSpPr>
        <p:spPr>
          <a:xfrm>
            <a:off x="8122510" y="5058033"/>
            <a:ext cx="102972" cy="345990"/>
          </a:xfrm>
          <a:custGeom>
            <a:avLst/>
            <a:gdLst>
              <a:gd name="connsiteX0" fmla="*/ 0 w 255373"/>
              <a:gd name="connsiteY0" fmla="*/ 0 h 551936"/>
              <a:gd name="connsiteX1" fmla="*/ 41189 w 255373"/>
              <a:gd name="connsiteY1" fmla="*/ 8238 h 551936"/>
              <a:gd name="connsiteX2" fmla="*/ 90616 w 255373"/>
              <a:gd name="connsiteY2" fmla="*/ 57665 h 551936"/>
              <a:gd name="connsiteX3" fmla="*/ 123567 w 255373"/>
              <a:gd name="connsiteY3" fmla="*/ 82379 h 551936"/>
              <a:gd name="connsiteX4" fmla="*/ 140043 w 255373"/>
              <a:gd name="connsiteY4" fmla="*/ 107092 h 551936"/>
              <a:gd name="connsiteX5" fmla="*/ 189470 w 255373"/>
              <a:gd name="connsiteY5" fmla="*/ 156519 h 551936"/>
              <a:gd name="connsiteX6" fmla="*/ 214184 w 255373"/>
              <a:gd name="connsiteY6" fmla="*/ 181233 h 551936"/>
              <a:gd name="connsiteX7" fmla="*/ 230659 w 255373"/>
              <a:gd name="connsiteY7" fmla="*/ 205946 h 551936"/>
              <a:gd name="connsiteX8" fmla="*/ 238897 w 255373"/>
              <a:gd name="connsiteY8" fmla="*/ 255373 h 551936"/>
              <a:gd name="connsiteX9" fmla="*/ 255373 w 255373"/>
              <a:gd name="connsiteY9" fmla="*/ 321276 h 551936"/>
              <a:gd name="connsiteX10" fmla="*/ 247135 w 255373"/>
              <a:gd name="connsiteY10" fmla="*/ 518984 h 551936"/>
              <a:gd name="connsiteX11" fmla="*/ 230659 w 255373"/>
              <a:gd name="connsiteY11" fmla="*/ 543698 h 551936"/>
              <a:gd name="connsiteX12" fmla="*/ 230659 w 255373"/>
              <a:gd name="connsiteY12" fmla="*/ 551936 h 551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5373" h="551936">
                <a:moveTo>
                  <a:pt x="0" y="0"/>
                </a:moveTo>
                <a:cubicBezTo>
                  <a:pt x="13730" y="2746"/>
                  <a:pt x="28079" y="3322"/>
                  <a:pt x="41189" y="8238"/>
                </a:cubicBezTo>
                <a:cubicBezTo>
                  <a:pt x="72249" y="19886"/>
                  <a:pt x="67002" y="34051"/>
                  <a:pt x="90616" y="57665"/>
                </a:cubicBezTo>
                <a:cubicBezTo>
                  <a:pt x="100324" y="67373"/>
                  <a:pt x="113859" y="72671"/>
                  <a:pt x="123567" y="82379"/>
                </a:cubicBezTo>
                <a:cubicBezTo>
                  <a:pt x="130568" y="89380"/>
                  <a:pt x="133465" y="99692"/>
                  <a:pt x="140043" y="107092"/>
                </a:cubicBezTo>
                <a:cubicBezTo>
                  <a:pt x="155523" y="124507"/>
                  <a:pt x="172994" y="140043"/>
                  <a:pt x="189470" y="156519"/>
                </a:cubicBezTo>
                <a:cubicBezTo>
                  <a:pt x="197708" y="164757"/>
                  <a:pt x="207722" y="171539"/>
                  <a:pt x="214184" y="181233"/>
                </a:cubicBezTo>
                <a:lnTo>
                  <a:pt x="230659" y="205946"/>
                </a:lnTo>
                <a:cubicBezTo>
                  <a:pt x="233405" y="222422"/>
                  <a:pt x="235397" y="239041"/>
                  <a:pt x="238897" y="255373"/>
                </a:cubicBezTo>
                <a:cubicBezTo>
                  <a:pt x="243642" y="277514"/>
                  <a:pt x="255373" y="321276"/>
                  <a:pt x="255373" y="321276"/>
                </a:cubicBezTo>
                <a:cubicBezTo>
                  <a:pt x="252627" y="387179"/>
                  <a:pt x="254419" y="453428"/>
                  <a:pt x="247135" y="518984"/>
                </a:cubicBezTo>
                <a:cubicBezTo>
                  <a:pt x="246042" y="528824"/>
                  <a:pt x="235087" y="534842"/>
                  <a:pt x="230659" y="543698"/>
                </a:cubicBezTo>
                <a:cubicBezTo>
                  <a:pt x="229431" y="546154"/>
                  <a:pt x="230659" y="549190"/>
                  <a:pt x="230659" y="551936"/>
                </a:cubicBezTo>
              </a:path>
            </a:pathLst>
          </a:cu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1560352" y="4723002"/>
            <a:ext cx="2466364" cy="57884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4901516" y="4622335"/>
            <a:ext cx="903666" cy="781688"/>
          </a:xfrm>
          <a:prstGeom prst="ellipse">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solidFill>
                  <a:schemeClr val="tx1"/>
                </a:solidFill>
              </a:rPr>
              <a:t>?</a:t>
            </a:r>
          </a:p>
        </p:txBody>
      </p:sp>
      <p:cxnSp>
        <p:nvCxnSpPr>
          <p:cNvPr id="24" name="Straight Arrow Connector 23"/>
          <p:cNvCxnSpPr>
            <a:stCxn id="9" idx="3"/>
            <a:endCxn id="22" idx="2"/>
          </p:cNvCxnSpPr>
          <p:nvPr/>
        </p:nvCxnSpPr>
        <p:spPr>
          <a:xfrm>
            <a:off x="4026716" y="5012422"/>
            <a:ext cx="874800" cy="757"/>
          </a:xfrm>
          <a:prstGeom prst="straightConnector1">
            <a:avLst/>
          </a:prstGeom>
          <a:ln>
            <a:solidFill>
              <a:srgbClr val="C00000"/>
            </a:solidFill>
            <a:tailEnd type="triangle"/>
          </a:ln>
        </p:spPr>
        <p:style>
          <a:lnRef idx="3">
            <a:schemeClr val="accent2"/>
          </a:lnRef>
          <a:fillRef idx="0">
            <a:schemeClr val="accent2"/>
          </a:fillRef>
          <a:effectRef idx="2">
            <a:schemeClr val="accent2"/>
          </a:effectRef>
          <a:fontRef idx="minor">
            <a:schemeClr val="tx1"/>
          </a:fontRef>
        </p:style>
      </p:cxnSp>
      <p:sp>
        <p:nvSpPr>
          <p:cNvPr id="4" name="Footer Placeholder 3"/>
          <p:cNvSpPr>
            <a:spLocks noGrp="1"/>
          </p:cNvSpPr>
          <p:nvPr>
            <p:ph type="ftr" sz="quarter" idx="11"/>
          </p:nvPr>
        </p:nvSpPr>
        <p:spPr/>
        <p:txBody>
          <a:bodyPr/>
          <a:lstStyle/>
          <a:p>
            <a:r>
              <a:rPr lang="en-US"/>
              <a:t>Random Graph</a:t>
            </a:r>
          </a:p>
        </p:txBody>
      </p:sp>
      <p:sp>
        <p:nvSpPr>
          <p:cNvPr id="5" name="Slide Number Placeholder 4"/>
          <p:cNvSpPr>
            <a:spLocks noGrp="1"/>
          </p:cNvSpPr>
          <p:nvPr>
            <p:ph type="sldNum" sz="quarter" idx="12"/>
          </p:nvPr>
        </p:nvSpPr>
        <p:spPr/>
        <p:txBody>
          <a:bodyPr/>
          <a:lstStyle/>
          <a:p>
            <a:fld id="{5F799E93-25A9-45CA-8FEE-05B28F2C019A}" type="slidenum">
              <a:rPr lang="en-US" smtClean="0"/>
              <a:t>66</a:t>
            </a:fld>
            <a:endParaRPr lang="en-US"/>
          </a:p>
        </p:txBody>
      </p:sp>
    </p:spTree>
    <p:extLst>
      <p:ext uri="{BB962C8B-B14F-4D97-AF65-F5344CB8AC3E}">
        <p14:creationId xmlns:p14="http://schemas.microsoft.com/office/powerpoint/2010/main" val="3740864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animBg="1"/>
      <p:bldP spid="9" grpId="0" animBg="1"/>
      <p:bldP spid="22"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8029755" cy="796925"/>
          </a:xfrm>
        </p:spPr>
        <p:txBody>
          <a:bodyPr>
            <a:normAutofit/>
          </a:bodyPr>
          <a:lstStyle/>
          <a:p>
            <a:r>
              <a:rPr lang="en-US" dirty="0"/>
              <a:t>Giant Components: Intuitive Idea </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359017"/>
                <a:ext cx="7737389" cy="4951167"/>
              </a:xfrm>
            </p:spPr>
            <p:txBody>
              <a:bodyPr>
                <a:normAutofit/>
              </a:bodyPr>
              <a:lstStyle/>
              <a:p>
                <a:pPr algn="just"/>
                <a:r>
                  <a:rPr lang="en-US" sz="2400" dirty="0"/>
                  <a:t>There can be only one giant component in a </a:t>
                </a:r>
                <a14:m>
                  <m:oMath xmlns:m="http://schemas.openxmlformats.org/officeDocument/2006/math">
                    <m:r>
                      <a:rPr lang="en-US" sz="2400" i="1" dirty="0" smtClean="0">
                        <a:latin typeface="Cambria Math" panose="02040503050406030204" pitchFamily="18" charset="0"/>
                      </a:rPr>
                      <m:t>𝐺</m:t>
                    </m:r>
                    <m:r>
                      <a:rPr lang="en-US" sz="2400" i="1" dirty="0" smtClean="0">
                        <a:latin typeface="Cambria Math" panose="02040503050406030204" pitchFamily="18" charset="0"/>
                      </a:rPr>
                      <m:t>(</m:t>
                    </m:r>
                    <m:r>
                      <a:rPr lang="en-US" sz="2400" b="0" i="1" dirty="0" smtClean="0">
                        <a:latin typeface="Cambria Math" panose="02040503050406030204" pitchFamily="18" charset="0"/>
                      </a:rPr>
                      <m:t>𝑛</m:t>
                    </m:r>
                    <m:r>
                      <a:rPr lang="en-US" sz="2400" b="0" i="1" dirty="0" smtClean="0">
                        <a:latin typeface="Cambria Math" panose="02040503050406030204" pitchFamily="18" charset="0"/>
                      </a:rPr>
                      <m:t>,</m:t>
                    </m:r>
                    <m:r>
                      <a:rPr lang="en-US" sz="2400" b="0" i="1" dirty="0" smtClean="0">
                        <a:latin typeface="Cambria Math" panose="02040503050406030204" pitchFamily="18" charset="0"/>
                      </a:rPr>
                      <m:t>𝑝</m:t>
                    </m:r>
                    <m:r>
                      <a:rPr lang="en-US" sz="2400" i="1" dirty="0">
                        <a:latin typeface="Cambria Math" panose="02040503050406030204" pitchFamily="18" charset="0"/>
                      </a:rPr>
                      <m:t>) </m:t>
                    </m:r>
                  </m:oMath>
                </a14:m>
                <a:r>
                  <a:rPr lang="en-US" sz="2400" dirty="0"/>
                  <a:t>graph </a:t>
                </a:r>
                <a14:m>
                  <m:oMath xmlns:m="http://schemas.openxmlformats.org/officeDocument/2006/math">
                    <m:r>
                      <a:rPr lang="en-US" sz="2400" i="1" dirty="0" smtClean="0">
                        <a:latin typeface="Cambria Math" panose="02040503050406030204" pitchFamily="18" charset="0"/>
                        <a:ea typeface="Cambria Math" panose="02040503050406030204" pitchFamily="18" charset="0"/>
                      </a:rPr>
                      <m:t>⟶</m:t>
                    </m:r>
                  </m:oMath>
                </a14:m>
                <a:r>
                  <a:rPr lang="en-US" sz="2400" dirty="0"/>
                  <a:t> all other components are non-giant (i.e., small)</a:t>
                </a:r>
              </a:p>
              <a:p>
                <a:pPr algn="just"/>
                <a:r>
                  <a:rPr lang="en-US" sz="2400" dirty="0"/>
                  <a:t>Let us assume that there are two or more giant components </a:t>
                </a:r>
              </a:p>
              <a:p>
                <a:pPr lvl="1" algn="just"/>
                <a:r>
                  <a:rPr lang="en-US" sz="2000" dirty="0"/>
                  <a:t>Consider two of them, each with </a:t>
                </a:r>
                <a14:m>
                  <m:oMath xmlns:m="http://schemas.openxmlformats.org/officeDocument/2006/math">
                    <m:sSub>
                      <m:sSubPr>
                        <m:ctrlPr>
                          <a:rPr lang="en-US" sz="2000" b="0" i="1" dirty="0" smtClean="0">
                            <a:latin typeface="Cambria Math" panose="02040503050406030204" pitchFamily="18" charset="0"/>
                          </a:rPr>
                        </m:ctrlPr>
                      </m:sSubPr>
                      <m:e>
                        <m:r>
                          <a:rPr lang="en-US" sz="2000" i="1" dirty="0" smtClean="0">
                            <a:latin typeface="Cambria Math" panose="02040503050406030204" pitchFamily="18" charset="0"/>
                          </a:rPr>
                          <m:t>𝑆</m:t>
                        </m:r>
                      </m:e>
                      <m:sub>
                        <m:r>
                          <a:rPr lang="en-US" sz="2000" i="1" dirty="0" smtClean="0">
                            <a:latin typeface="Cambria Math" panose="02040503050406030204" pitchFamily="18" charset="0"/>
                          </a:rPr>
                          <m:t>1</m:t>
                        </m:r>
                      </m:sub>
                    </m:sSub>
                    <m:r>
                      <a:rPr lang="en-US" sz="2000" i="1" dirty="0" smtClean="0">
                        <a:latin typeface="Cambria Math" panose="02040503050406030204" pitchFamily="18" charset="0"/>
                      </a:rPr>
                      <m:t>𝑛</m:t>
                    </m:r>
                  </m:oMath>
                </a14:m>
                <a:r>
                  <a:rPr lang="en-US" sz="2000" dirty="0"/>
                  <a:t> and </a:t>
                </a:r>
                <a14:m>
                  <m:oMath xmlns:m="http://schemas.openxmlformats.org/officeDocument/2006/math">
                    <m:sSub>
                      <m:sSubPr>
                        <m:ctrlPr>
                          <a:rPr lang="en-US" sz="2000" b="0" i="1" dirty="0" smtClean="0">
                            <a:latin typeface="Cambria Math" panose="02040503050406030204" pitchFamily="18" charset="0"/>
                          </a:rPr>
                        </m:ctrlPr>
                      </m:sSubPr>
                      <m:e>
                        <m:r>
                          <a:rPr lang="en-US" sz="2000" i="1" dirty="0" smtClean="0">
                            <a:latin typeface="Cambria Math" panose="02040503050406030204" pitchFamily="18" charset="0"/>
                          </a:rPr>
                          <m:t>𝑆</m:t>
                        </m:r>
                      </m:e>
                      <m:sub>
                        <m:r>
                          <a:rPr lang="en-US" sz="2000" i="1" dirty="0" smtClean="0">
                            <a:latin typeface="Cambria Math" panose="02040503050406030204" pitchFamily="18" charset="0"/>
                          </a:rPr>
                          <m:t>2</m:t>
                        </m:r>
                      </m:sub>
                    </m:sSub>
                    <m:r>
                      <a:rPr lang="en-US" sz="2000" i="1" dirty="0" smtClean="0">
                        <a:latin typeface="Cambria Math" panose="02040503050406030204" pitchFamily="18" charset="0"/>
                      </a:rPr>
                      <m:t>𝑛</m:t>
                    </m:r>
                  </m:oMath>
                </a14:m>
                <a:r>
                  <a:rPr lang="en-US" sz="2000" dirty="0"/>
                  <a:t> nodes </a:t>
                </a:r>
              </a:p>
              <a:p>
                <a:pPr lvl="1" algn="just"/>
                <a:r>
                  <a:rPr lang="en-US" sz="2000" dirty="0"/>
                  <a:t>There are </a:t>
                </a:r>
                <a14:m>
                  <m:oMath xmlns:m="http://schemas.openxmlformats.org/officeDocument/2006/math">
                    <m:sSub>
                      <m:sSubPr>
                        <m:ctrlPr>
                          <a:rPr lang="en-US" sz="2000" i="1" dirty="0">
                            <a:latin typeface="Cambria Math" panose="02040503050406030204" pitchFamily="18" charset="0"/>
                          </a:rPr>
                        </m:ctrlPr>
                      </m:sSubPr>
                      <m:e>
                        <m:r>
                          <a:rPr lang="en-US" sz="2000" i="1" dirty="0">
                            <a:latin typeface="Cambria Math" panose="02040503050406030204" pitchFamily="18" charset="0"/>
                          </a:rPr>
                          <m:t>𝑆</m:t>
                        </m:r>
                      </m:e>
                      <m:sub>
                        <m:r>
                          <a:rPr lang="en-US" sz="2000" i="1" dirty="0">
                            <a:latin typeface="Cambria Math" panose="02040503050406030204" pitchFamily="18" charset="0"/>
                          </a:rPr>
                          <m:t>1</m:t>
                        </m:r>
                      </m:sub>
                    </m:sSub>
                    <m:r>
                      <a:rPr lang="en-US" sz="2000" i="1" dirty="0">
                        <a:latin typeface="Cambria Math" panose="02040503050406030204" pitchFamily="18" charset="0"/>
                      </a:rPr>
                      <m:t>𝑛</m:t>
                    </m:r>
                    <m:sSub>
                      <m:sSubPr>
                        <m:ctrlPr>
                          <a:rPr lang="en-US" sz="2000" i="1" dirty="0">
                            <a:latin typeface="Cambria Math" panose="02040503050406030204" pitchFamily="18" charset="0"/>
                          </a:rPr>
                        </m:ctrlPr>
                      </m:sSubPr>
                      <m:e>
                        <m:r>
                          <a:rPr lang="en-US" sz="2000" i="1" dirty="0">
                            <a:latin typeface="Cambria Math" panose="02040503050406030204" pitchFamily="18" charset="0"/>
                          </a:rPr>
                          <m:t>𝑆</m:t>
                        </m:r>
                      </m:e>
                      <m:sub>
                        <m:r>
                          <a:rPr lang="en-US" sz="2000" i="1" dirty="0">
                            <a:latin typeface="Cambria Math" panose="02040503050406030204" pitchFamily="18" charset="0"/>
                          </a:rPr>
                          <m:t>2</m:t>
                        </m:r>
                      </m:sub>
                    </m:sSub>
                    <m:r>
                      <a:rPr lang="en-US" sz="2000" i="1" dirty="0">
                        <a:latin typeface="Cambria Math" panose="02040503050406030204" pitchFamily="18" charset="0"/>
                      </a:rPr>
                      <m:t>𝑛</m:t>
                    </m:r>
                  </m:oMath>
                </a14:m>
                <a:r>
                  <a:rPr lang="en-US" sz="2000" dirty="0"/>
                  <a:t>=</a:t>
                </a:r>
                <a14:m>
                  <m:oMath xmlns:m="http://schemas.openxmlformats.org/officeDocument/2006/math">
                    <m:sSub>
                      <m:sSubPr>
                        <m:ctrlPr>
                          <a:rPr lang="en-US" sz="2000" i="1" dirty="0">
                            <a:latin typeface="Cambria Math" panose="02040503050406030204" pitchFamily="18" charset="0"/>
                          </a:rPr>
                        </m:ctrlPr>
                      </m:sSubPr>
                      <m:e>
                        <m:sSub>
                          <m:sSubPr>
                            <m:ctrlPr>
                              <a:rPr lang="en-US" sz="2000" b="0" i="1" dirty="0" smtClean="0">
                                <a:latin typeface="Cambria Math" panose="02040503050406030204" pitchFamily="18" charset="0"/>
                              </a:rPr>
                            </m:ctrlPr>
                          </m:sSubPr>
                          <m:e>
                            <m:r>
                              <a:rPr lang="en-US" sz="2000" b="0" i="1" dirty="0" smtClean="0">
                                <a:latin typeface="Cambria Math" panose="02040503050406030204" pitchFamily="18" charset="0"/>
                              </a:rPr>
                              <m:t>𝑆</m:t>
                            </m:r>
                          </m:e>
                          <m:sub>
                            <m:r>
                              <a:rPr lang="en-US" sz="2000" b="0" i="1" dirty="0" smtClean="0">
                                <a:latin typeface="Cambria Math" panose="02040503050406030204" pitchFamily="18" charset="0"/>
                              </a:rPr>
                              <m:t>1</m:t>
                            </m:r>
                          </m:sub>
                        </m:sSub>
                        <m:r>
                          <a:rPr lang="en-US" sz="2000" i="1" dirty="0">
                            <a:latin typeface="Cambria Math" panose="02040503050406030204" pitchFamily="18" charset="0"/>
                          </a:rPr>
                          <m:t>𝑆</m:t>
                        </m:r>
                      </m:e>
                      <m:sub>
                        <m:r>
                          <a:rPr lang="en-US" sz="2000" i="1" dirty="0">
                            <a:latin typeface="Cambria Math" panose="02040503050406030204" pitchFamily="18" charset="0"/>
                          </a:rPr>
                          <m:t>2</m:t>
                        </m:r>
                      </m:sub>
                    </m:sSub>
                    <m:sSup>
                      <m:sSupPr>
                        <m:ctrlPr>
                          <a:rPr lang="en-US" sz="2000" b="0" i="1" dirty="0" smtClean="0">
                            <a:latin typeface="Cambria Math" panose="02040503050406030204" pitchFamily="18" charset="0"/>
                          </a:rPr>
                        </m:ctrlPr>
                      </m:sSupPr>
                      <m:e>
                        <m:r>
                          <a:rPr lang="en-US" sz="2000" i="1" dirty="0">
                            <a:latin typeface="Cambria Math" panose="02040503050406030204" pitchFamily="18" charset="0"/>
                          </a:rPr>
                          <m:t>𝑛</m:t>
                        </m:r>
                      </m:e>
                      <m:sup>
                        <m:r>
                          <a:rPr lang="en-US" sz="2000" b="0" i="1" dirty="0" smtClean="0">
                            <a:latin typeface="Cambria Math" panose="02040503050406030204" pitchFamily="18" charset="0"/>
                          </a:rPr>
                          <m:t>2</m:t>
                        </m:r>
                      </m:sup>
                    </m:sSup>
                  </m:oMath>
                </a14:m>
                <a:r>
                  <a:rPr lang="en-US" sz="2000" dirty="0"/>
                  <a:t>  pairs </a:t>
                </a:r>
                <a14:m>
                  <m:oMath xmlns:m="http://schemas.openxmlformats.org/officeDocument/2006/math">
                    <m:r>
                      <a:rPr lang="en-US" sz="2000" i="1" dirty="0" smtClean="0">
                        <a:latin typeface="Cambria Math" panose="02040503050406030204" pitchFamily="18" charset="0"/>
                      </a:rPr>
                      <m:t>(</m:t>
                    </m:r>
                    <m:r>
                      <a:rPr lang="en-US" sz="2000" b="0" i="1" dirty="0" smtClean="0">
                        <a:latin typeface="Cambria Math" panose="02040503050406030204" pitchFamily="18" charset="0"/>
                      </a:rPr>
                      <m:t>𝑖</m:t>
                    </m:r>
                    <m:r>
                      <a:rPr lang="en-US" sz="2000" b="0" i="1" dirty="0" smtClean="0">
                        <a:latin typeface="Cambria Math" panose="02040503050406030204" pitchFamily="18" charset="0"/>
                      </a:rPr>
                      <m:t>,</m:t>
                    </m:r>
                    <m:r>
                      <a:rPr lang="en-US" sz="2000" b="0" i="1" dirty="0" smtClean="0">
                        <a:latin typeface="Cambria Math" panose="02040503050406030204" pitchFamily="18" charset="0"/>
                      </a:rPr>
                      <m:t>𝑗</m:t>
                    </m:r>
                    <m:r>
                      <a:rPr lang="en-US" sz="2000" b="0" i="1" dirty="0" smtClean="0">
                        <a:latin typeface="Cambria Math" panose="02040503050406030204" pitchFamily="18" charset="0"/>
                      </a:rPr>
                      <m:t>)  </m:t>
                    </m:r>
                  </m:oMath>
                </a14:m>
                <a:r>
                  <a:rPr lang="en-US" sz="2000" dirty="0"/>
                  <a:t>where </a:t>
                </a:r>
                <a14:m>
                  <m:oMath xmlns:m="http://schemas.openxmlformats.org/officeDocument/2006/math">
                    <m:r>
                      <a:rPr lang="en-US" sz="2000" i="1" dirty="0" smtClean="0">
                        <a:latin typeface="Cambria Math" panose="02040503050406030204" pitchFamily="18" charset="0"/>
                      </a:rPr>
                      <m:t>𝑖</m:t>
                    </m:r>
                  </m:oMath>
                </a14:m>
                <a:r>
                  <a:rPr lang="en-US" sz="2000" dirty="0"/>
                  <a:t> belongs to the first giant component and </a:t>
                </a:r>
                <a14:m>
                  <m:oMath xmlns:m="http://schemas.openxmlformats.org/officeDocument/2006/math">
                    <m:r>
                      <a:rPr lang="en-US" sz="2000" i="1" dirty="0" smtClean="0">
                        <a:latin typeface="Cambria Math" panose="02040503050406030204" pitchFamily="18" charset="0"/>
                      </a:rPr>
                      <m:t>𝑗</m:t>
                    </m:r>
                  </m:oMath>
                </a14:m>
                <a:r>
                  <a:rPr lang="en-US" sz="2000" dirty="0"/>
                  <a:t> to the second.</a:t>
                </a:r>
              </a:p>
              <a:p>
                <a:pPr algn="just"/>
                <a:r>
                  <a:rPr lang="en-US" sz="2400" dirty="0"/>
                  <a:t>In order for the two components to be separate there should not be an edge between them. This happens with probability: </a:t>
                </a:r>
                <a:endParaRPr lang="en-US" sz="2400" b="1" dirty="0"/>
              </a:p>
              <a:p>
                <a:pPr marL="457200" lvl="1" indent="0" algn="just">
                  <a:buNone/>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𝑞</m:t>
                      </m:r>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d>
                            <m:dPr>
                              <m:ctrlPr>
                                <a:rPr lang="en-US" sz="2000" b="0" i="1" smtClean="0">
                                  <a:latin typeface="Cambria Math" panose="02040503050406030204" pitchFamily="18" charset="0"/>
                                </a:rPr>
                              </m:ctrlPr>
                            </m:dPr>
                            <m:e>
                              <m:r>
                                <a:rPr lang="en-US" sz="2000" b="0" i="1" smtClean="0">
                                  <a:latin typeface="Cambria Math" panose="02040503050406030204" pitchFamily="18" charset="0"/>
                                </a:rPr>
                                <m:t>1−</m:t>
                              </m:r>
                              <m:r>
                                <a:rPr lang="en-US" sz="2000" b="0" i="1" smtClean="0">
                                  <a:latin typeface="Cambria Math" panose="02040503050406030204" pitchFamily="18" charset="0"/>
                                </a:rPr>
                                <m:t>𝑝</m:t>
                              </m:r>
                            </m:e>
                          </m:d>
                        </m:e>
                        <m:sup>
                          <m:sSub>
                            <m:sSubPr>
                              <m:ctrlPr>
                                <a:rPr lang="en-US" sz="2000" i="1" dirty="0">
                                  <a:latin typeface="Cambria Math" panose="02040503050406030204" pitchFamily="18" charset="0"/>
                                </a:rPr>
                              </m:ctrlPr>
                            </m:sSubPr>
                            <m:e>
                              <m:sSub>
                                <m:sSubPr>
                                  <m:ctrlPr>
                                    <a:rPr lang="en-US" sz="2000" i="1" dirty="0">
                                      <a:latin typeface="Cambria Math" panose="02040503050406030204" pitchFamily="18" charset="0"/>
                                    </a:rPr>
                                  </m:ctrlPr>
                                </m:sSubPr>
                                <m:e>
                                  <m:r>
                                    <a:rPr lang="en-US" sz="2000" i="1" dirty="0">
                                      <a:latin typeface="Cambria Math" panose="02040503050406030204" pitchFamily="18" charset="0"/>
                                    </a:rPr>
                                    <m:t>𝑆</m:t>
                                  </m:r>
                                </m:e>
                                <m:sub>
                                  <m:r>
                                    <a:rPr lang="en-US" sz="2000" i="1" dirty="0">
                                      <a:latin typeface="Cambria Math" panose="02040503050406030204" pitchFamily="18" charset="0"/>
                                    </a:rPr>
                                    <m:t>1</m:t>
                                  </m:r>
                                </m:sub>
                              </m:sSub>
                              <m:r>
                                <a:rPr lang="en-US" sz="2000" i="1" dirty="0">
                                  <a:latin typeface="Cambria Math" panose="02040503050406030204" pitchFamily="18" charset="0"/>
                                </a:rPr>
                                <m:t>𝑆</m:t>
                              </m:r>
                            </m:e>
                            <m:sub>
                              <m:r>
                                <a:rPr lang="en-US" sz="2000" i="1" dirty="0">
                                  <a:latin typeface="Cambria Math" panose="02040503050406030204" pitchFamily="18" charset="0"/>
                                </a:rPr>
                                <m:t>2</m:t>
                              </m:r>
                            </m:sub>
                          </m:sSub>
                          <m:sSup>
                            <m:sSupPr>
                              <m:ctrlPr>
                                <a:rPr lang="en-US" sz="2000" i="1" dirty="0">
                                  <a:latin typeface="Cambria Math" panose="02040503050406030204" pitchFamily="18" charset="0"/>
                                </a:rPr>
                              </m:ctrlPr>
                            </m:sSupPr>
                            <m:e>
                              <m:r>
                                <a:rPr lang="en-US" sz="2000" i="1" dirty="0">
                                  <a:latin typeface="Cambria Math" panose="02040503050406030204" pitchFamily="18" charset="0"/>
                                </a:rPr>
                                <m:t>𝑛</m:t>
                              </m:r>
                            </m:e>
                            <m:sup>
                              <m:r>
                                <a:rPr lang="en-US" sz="2000" i="1" dirty="0">
                                  <a:latin typeface="Cambria Math" panose="02040503050406030204" pitchFamily="18" charset="0"/>
                                </a:rPr>
                                <m:t>2</m:t>
                              </m:r>
                            </m:sup>
                          </m:sSup>
                        </m:sup>
                      </m:sSup>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d>
                            <m:dPr>
                              <m:ctrlPr>
                                <a:rPr lang="en-US" sz="2000" b="0" i="1" smtClean="0">
                                  <a:latin typeface="Cambria Math" panose="02040503050406030204" pitchFamily="18" charset="0"/>
                                </a:rPr>
                              </m:ctrlPr>
                            </m:dPr>
                            <m:e>
                              <m:r>
                                <a:rPr lang="en-US" sz="2000" b="0" i="1" smtClean="0">
                                  <a:latin typeface="Cambria Math" panose="02040503050406030204" pitchFamily="18" charset="0"/>
                                </a:rPr>
                                <m:t>1−</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m:t>
                                  </m:r>
                                </m:num>
                                <m:den>
                                  <m:r>
                                    <a:rPr lang="en-US" sz="2000" b="0" i="1" smtClean="0">
                                      <a:latin typeface="Cambria Math" panose="02040503050406030204" pitchFamily="18" charset="0"/>
                                    </a:rPr>
                                    <m:t>𝑛</m:t>
                                  </m:r>
                                </m:den>
                              </m:f>
                            </m:e>
                          </m:d>
                        </m:e>
                        <m:sup>
                          <m:sSub>
                            <m:sSubPr>
                              <m:ctrlPr>
                                <a:rPr lang="en-US" sz="2000" i="1" dirty="0">
                                  <a:latin typeface="Cambria Math" panose="02040503050406030204" pitchFamily="18" charset="0"/>
                                </a:rPr>
                              </m:ctrlPr>
                            </m:sSubPr>
                            <m:e>
                              <m:sSub>
                                <m:sSubPr>
                                  <m:ctrlPr>
                                    <a:rPr lang="en-US" sz="2000" i="1" dirty="0">
                                      <a:latin typeface="Cambria Math" panose="02040503050406030204" pitchFamily="18" charset="0"/>
                                    </a:rPr>
                                  </m:ctrlPr>
                                </m:sSubPr>
                                <m:e>
                                  <m:r>
                                    <a:rPr lang="en-US" sz="2000" i="1" dirty="0">
                                      <a:latin typeface="Cambria Math" panose="02040503050406030204" pitchFamily="18" charset="0"/>
                                    </a:rPr>
                                    <m:t>𝑆</m:t>
                                  </m:r>
                                </m:e>
                                <m:sub>
                                  <m:r>
                                    <a:rPr lang="en-US" sz="2000" i="1" dirty="0">
                                      <a:latin typeface="Cambria Math" panose="02040503050406030204" pitchFamily="18" charset="0"/>
                                    </a:rPr>
                                    <m:t>1</m:t>
                                  </m:r>
                                </m:sub>
                              </m:sSub>
                              <m:r>
                                <a:rPr lang="en-US" sz="2000" i="1" dirty="0">
                                  <a:latin typeface="Cambria Math" panose="02040503050406030204" pitchFamily="18" charset="0"/>
                                </a:rPr>
                                <m:t>𝑆</m:t>
                              </m:r>
                            </m:e>
                            <m:sub>
                              <m:r>
                                <a:rPr lang="en-US" sz="2000" i="1" dirty="0">
                                  <a:latin typeface="Cambria Math" panose="02040503050406030204" pitchFamily="18" charset="0"/>
                                </a:rPr>
                                <m:t>2</m:t>
                              </m:r>
                            </m:sub>
                          </m:sSub>
                          <m:sSup>
                            <m:sSupPr>
                              <m:ctrlPr>
                                <a:rPr lang="en-US" sz="2000" i="1" dirty="0">
                                  <a:latin typeface="Cambria Math" panose="02040503050406030204" pitchFamily="18" charset="0"/>
                                </a:rPr>
                              </m:ctrlPr>
                            </m:sSupPr>
                            <m:e>
                              <m:r>
                                <a:rPr lang="en-US" sz="2000" i="1" dirty="0">
                                  <a:latin typeface="Cambria Math" panose="02040503050406030204" pitchFamily="18" charset="0"/>
                                </a:rPr>
                                <m:t>𝑛</m:t>
                              </m:r>
                            </m:e>
                            <m:sup>
                              <m:r>
                                <a:rPr lang="en-US" sz="2000" i="1" dirty="0">
                                  <a:latin typeface="Cambria Math" panose="02040503050406030204" pitchFamily="18" charset="0"/>
                                </a:rPr>
                                <m:t>2</m:t>
                              </m:r>
                            </m:sup>
                          </m:sSup>
                        </m:sup>
                      </m:sSup>
                    </m:oMath>
                  </m:oMathPara>
                </a14:m>
                <a:endParaRPr lang="en-US" sz="2000" b="0" i="1" dirty="0">
                  <a:latin typeface="Cambria Math" panose="020405030504060302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359017"/>
                <a:ext cx="7737389" cy="4951167"/>
              </a:xfrm>
              <a:blipFill rotWithShape="0">
                <a:blip r:embed="rId2"/>
                <a:stretch>
                  <a:fillRect l="-1103" t="-1724" r="-1182"/>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t>Random Graph</a:t>
            </a:r>
          </a:p>
        </p:txBody>
      </p:sp>
      <p:sp>
        <p:nvSpPr>
          <p:cNvPr id="5" name="Slide Number Placeholder 4"/>
          <p:cNvSpPr>
            <a:spLocks noGrp="1"/>
          </p:cNvSpPr>
          <p:nvPr>
            <p:ph type="sldNum" sz="quarter" idx="12"/>
          </p:nvPr>
        </p:nvSpPr>
        <p:spPr/>
        <p:txBody>
          <a:bodyPr/>
          <a:lstStyle/>
          <a:p>
            <a:fld id="{5F799E93-25A9-45CA-8FEE-05B28F2C019A}" type="slidenum">
              <a:rPr lang="en-US" smtClean="0"/>
              <a:t>67</a:t>
            </a:fld>
            <a:endParaRPr lang="en-US"/>
          </a:p>
        </p:txBody>
      </p:sp>
    </p:spTree>
    <p:extLst>
      <p:ext uri="{BB962C8B-B14F-4D97-AF65-F5344CB8AC3E}">
        <p14:creationId xmlns:p14="http://schemas.microsoft.com/office/powerpoint/2010/main" val="73532438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8029755" cy="796925"/>
          </a:xfrm>
        </p:spPr>
        <p:txBody>
          <a:bodyPr>
            <a:normAutofit/>
          </a:bodyPr>
          <a:lstStyle/>
          <a:p>
            <a:r>
              <a:rPr lang="en-US" dirty="0"/>
              <a:t>Giant Components: Intuitive Idea </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359017"/>
                <a:ext cx="7737389" cy="4951167"/>
              </a:xfrm>
            </p:spPr>
            <p:txBody>
              <a:bodyPr>
                <a:normAutofit/>
              </a:bodyPr>
              <a:lstStyle/>
              <a:p>
                <a:pPr marL="457200" lvl="1" indent="0" algn="just">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𝑞</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𝑝</m:t>
                              </m:r>
                            </m:e>
                          </m:d>
                        </m:e>
                        <m:sup>
                          <m:sSub>
                            <m:sSubPr>
                              <m:ctrlPr>
                                <a:rPr lang="en-US" i="1" dirty="0">
                                  <a:latin typeface="Cambria Math" panose="02040503050406030204" pitchFamily="18" charset="0"/>
                                </a:rPr>
                              </m:ctrlPr>
                            </m:sSubPr>
                            <m:e>
                              <m:sSub>
                                <m:sSubPr>
                                  <m:ctrlPr>
                                    <a:rPr lang="en-US" i="1" dirty="0">
                                      <a:latin typeface="Cambria Math" panose="02040503050406030204" pitchFamily="18" charset="0"/>
                                    </a:rPr>
                                  </m:ctrlPr>
                                </m:sSubPr>
                                <m:e>
                                  <m:r>
                                    <a:rPr lang="en-US" i="1" dirty="0">
                                      <a:latin typeface="Cambria Math" panose="02040503050406030204" pitchFamily="18" charset="0"/>
                                    </a:rPr>
                                    <m:t>𝑆</m:t>
                                  </m:r>
                                </m:e>
                                <m:sub>
                                  <m:r>
                                    <a:rPr lang="en-US" i="1" dirty="0">
                                      <a:latin typeface="Cambria Math" panose="02040503050406030204" pitchFamily="18" charset="0"/>
                                    </a:rPr>
                                    <m:t>1</m:t>
                                  </m:r>
                                </m:sub>
                              </m:sSub>
                              <m:r>
                                <a:rPr lang="en-US" i="1" dirty="0">
                                  <a:latin typeface="Cambria Math" panose="02040503050406030204" pitchFamily="18" charset="0"/>
                                </a:rPr>
                                <m:t>𝑆</m:t>
                              </m:r>
                            </m:e>
                            <m:sub>
                              <m:r>
                                <a:rPr lang="en-US" i="1" dirty="0">
                                  <a:latin typeface="Cambria Math" panose="02040503050406030204" pitchFamily="18" charset="0"/>
                                </a:rPr>
                                <m:t>2</m:t>
                              </m:r>
                            </m:sub>
                          </m:sSub>
                          <m:sSup>
                            <m:sSupPr>
                              <m:ctrlPr>
                                <a:rPr lang="en-US" i="1" dirty="0">
                                  <a:latin typeface="Cambria Math" panose="02040503050406030204" pitchFamily="18" charset="0"/>
                                </a:rPr>
                              </m:ctrlPr>
                            </m:sSupPr>
                            <m:e>
                              <m:r>
                                <a:rPr lang="en-US" i="1" dirty="0">
                                  <a:latin typeface="Cambria Math" panose="02040503050406030204" pitchFamily="18" charset="0"/>
                                </a:rPr>
                                <m:t>𝑛</m:t>
                              </m:r>
                            </m:e>
                            <m:sup>
                              <m:r>
                                <a:rPr lang="en-US" i="1" dirty="0">
                                  <a:latin typeface="Cambria Math" panose="02040503050406030204" pitchFamily="18" charset="0"/>
                                </a:rPr>
                                <m:t>2</m:t>
                              </m:r>
                            </m:sup>
                          </m:sSup>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r>
                                <a:rPr lang="en-US" b="0" i="1" smtClean="0">
                                  <a:latin typeface="Cambria Math" panose="02040503050406030204" pitchFamily="18" charset="0"/>
                                </a:rPr>
                                <m:t>1−</m:t>
                              </m:r>
                              <m:f>
                                <m:fPr>
                                  <m:ctrlPr>
                                    <a:rPr lang="en-US" b="0" i="1" smtClean="0">
                                      <a:latin typeface="Cambria Math" panose="02040503050406030204" pitchFamily="18" charset="0"/>
                                    </a:rPr>
                                  </m:ctrlPr>
                                </m:fPr>
                                <m:num>
                                  <m:r>
                                    <a:rPr lang="en-US" b="0" i="1" smtClean="0">
                                      <a:latin typeface="Cambria Math" panose="02040503050406030204" pitchFamily="18" charset="0"/>
                                    </a:rPr>
                                    <m:t>𝑑</m:t>
                                  </m:r>
                                </m:num>
                                <m:den>
                                  <m:r>
                                    <a:rPr lang="en-US" b="0" i="1" smtClean="0">
                                      <a:latin typeface="Cambria Math" panose="02040503050406030204" pitchFamily="18" charset="0"/>
                                    </a:rPr>
                                    <m:t>𝑛</m:t>
                                  </m:r>
                                </m:den>
                              </m:f>
                            </m:e>
                          </m:d>
                        </m:e>
                        <m:sup>
                          <m:sSub>
                            <m:sSubPr>
                              <m:ctrlPr>
                                <a:rPr lang="en-US" i="1" dirty="0">
                                  <a:latin typeface="Cambria Math" panose="02040503050406030204" pitchFamily="18" charset="0"/>
                                </a:rPr>
                              </m:ctrlPr>
                            </m:sSubPr>
                            <m:e>
                              <m:sSub>
                                <m:sSubPr>
                                  <m:ctrlPr>
                                    <a:rPr lang="en-US" i="1" dirty="0">
                                      <a:latin typeface="Cambria Math" panose="02040503050406030204" pitchFamily="18" charset="0"/>
                                    </a:rPr>
                                  </m:ctrlPr>
                                </m:sSubPr>
                                <m:e>
                                  <m:r>
                                    <a:rPr lang="en-US" i="1" dirty="0">
                                      <a:latin typeface="Cambria Math" panose="02040503050406030204" pitchFamily="18" charset="0"/>
                                    </a:rPr>
                                    <m:t>𝑆</m:t>
                                  </m:r>
                                </m:e>
                                <m:sub>
                                  <m:r>
                                    <a:rPr lang="en-US" i="1" dirty="0">
                                      <a:latin typeface="Cambria Math" panose="02040503050406030204" pitchFamily="18" charset="0"/>
                                    </a:rPr>
                                    <m:t>1</m:t>
                                  </m:r>
                                </m:sub>
                              </m:sSub>
                              <m:r>
                                <a:rPr lang="en-US" i="1" dirty="0">
                                  <a:latin typeface="Cambria Math" panose="02040503050406030204" pitchFamily="18" charset="0"/>
                                </a:rPr>
                                <m:t>𝑆</m:t>
                              </m:r>
                            </m:e>
                            <m:sub>
                              <m:r>
                                <a:rPr lang="en-US" i="1" dirty="0">
                                  <a:latin typeface="Cambria Math" panose="02040503050406030204" pitchFamily="18" charset="0"/>
                                </a:rPr>
                                <m:t>2</m:t>
                              </m:r>
                            </m:sub>
                          </m:sSub>
                          <m:sSup>
                            <m:sSupPr>
                              <m:ctrlPr>
                                <a:rPr lang="en-US" i="1" dirty="0">
                                  <a:latin typeface="Cambria Math" panose="02040503050406030204" pitchFamily="18" charset="0"/>
                                </a:rPr>
                              </m:ctrlPr>
                            </m:sSupPr>
                            <m:e>
                              <m:r>
                                <a:rPr lang="en-US" i="1" dirty="0">
                                  <a:latin typeface="Cambria Math" panose="02040503050406030204" pitchFamily="18" charset="0"/>
                                </a:rPr>
                                <m:t>𝑛</m:t>
                              </m:r>
                            </m:e>
                            <m:sup>
                              <m:r>
                                <a:rPr lang="en-US" i="1" dirty="0">
                                  <a:latin typeface="Cambria Math" panose="02040503050406030204" pitchFamily="18" charset="0"/>
                                </a:rPr>
                                <m:t>2</m:t>
                              </m:r>
                            </m:sup>
                          </m:sSup>
                        </m:sup>
                      </m:sSup>
                    </m:oMath>
                  </m:oMathPara>
                </a14:m>
                <a:endParaRPr lang="en-US" b="0" i="1" dirty="0">
                  <a:latin typeface="Cambria Math" panose="02040503050406030204" pitchFamily="18" charset="0"/>
                </a:endParaRPr>
              </a:p>
              <a:p>
                <a:pPr algn="just"/>
                <a:r>
                  <a:rPr lang="en-US" sz="2400" dirty="0"/>
                  <a:t>Taking the logarithm in both sides and letting n become large we get: </a:t>
                </a:r>
              </a:p>
              <a:p>
                <a:pPr marL="0" indent="0" algn="just">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𝑞</m:t>
                      </m:r>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𝑒</m:t>
                          </m:r>
                        </m:e>
                        <m:sup>
                          <m:r>
                            <a:rPr lang="en-US" sz="2400" b="0" i="1" smtClean="0">
                              <a:latin typeface="Cambria Math" panose="02040503050406030204" pitchFamily="18" charset="0"/>
                            </a:rPr>
                            <m:t>−</m:t>
                          </m:r>
                          <m:r>
                            <a:rPr lang="en-US" sz="2400" b="0" i="1" smtClean="0">
                              <a:latin typeface="Cambria Math" panose="02040503050406030204" pitchFamily="18" charset="0"/>
                            </a:rPr>
                            <m:t>𝑑</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𝑆</m:t>
                              </m:r>
                            </m:e>
                            <m:sub>
                              <m:r>
                                <a:rPr lang="en-US" sz="2400" b="0" i="1" smtClean="0">
                                  <a:latin typeface="Cambria Math" panose="02040503050406030204" pitchFamily="18" charset="0"/>
                                </a:rPr>
                                <m:t>1</m:t>
                              </m:r>
                            </m:sub>
                          </m:s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𝑆</m:t>
                              </m:r>
                            </m:e>
                            <m:sub>
                              <m:r>
                                <a:rPr lang="en-US" sz="2400" b="0" i="1" smtClean="0">
                                  <a:latin typeface="Cambria Math" panose="02040503050406030204" pitchFamily="18" charset="0"/>
                                </a:rPr>
                                <m:t>2</m:t>
                              </m:r>
                            </m:sub>
                          </m:sSub>
                          <m:r>
                            <a:rPr lang="en-US" sz="2400" b="0" i="1" smtClean="0">
                              <a:latin typeface="Cambria Math" panose="02040503050406030204" pitchFamily="18" charset="0"/>
                            </a:rPr>
                            <m:t>𝑛</m:t>
                          </m:r>
                        </m:sup>
                      </m:sSup>
                    </m:oMath>
                  </m:oMathPara>
                </a14:m>
                <a:endParaRPr lang="en-US" sz="2400" b="0" i="1" dirty="0">
                  <a:latin typeface="Cambria Math" panose="02040503050406030204" pitchFamily="18" charset="0"/>
                </a:endParaRPr>
              </a:p>
              <a:p>
                <a:pPr lvl="1" algn="just"/>
                <a:r>
                  <a:rPr lang="en-US" dirty="0"/>
                  <a:t>Hence, the probability of the two components being separated decreases exponentially with n </a:t>
                </a:r>
              </a:p>
              <a:p>
                <a:pPr algn="just"/>
                <a:r>
                  <a:rPr lang="en-US" sz="2400" dirty="0"/>
                  <a:t>From this it follows that there is only one giant component in a random graph and since this does not contain all the vertices of the graph, there should be small components as well. </a:t>
                </a:r>
                <a:endParaRPr lang="en-US" sz="2400" b="0" i="1" dirty="0">
                  <a:latin typeface="Cambria Math" panose="020405030504060302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359017"/>
                <a:ext cx="7737389" cy="4951167"/>
              </a:xfrm>
              <a:blipFill rotWithShape="0">
                <a:blip r:embed="rId2"/>
                <a:stretch>
                  <a:fillRect l="-1103" r="-1182"/>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t>Random Graph</a:t>
            </a:r>
          </a:p>
        </p:txBody>
      </p:sp>
      <p:sp>
        <p:nvSpPr>
          <p:cNvPr id="5" name="Slide Number Placeholder 4"/>
          <p:cNvSpPr>
            <a:spLocks noGrp="1"/>
          </p:cNvSpPr>
          <p:nvPr>
            <p:ph type="sldNum" sz="quarter" idx="12"/>
          </p:nvPr>
        </p:nvSpPr>
        <p:spPr/>
        <p:txBody>
          <a:bodyPr/>
          <a:lstStyle/>
          <a:p>
            <a:fld id="{5F799E93-25A9-45CA-8FEE-05B28F2C019A}" type="slidenum">
              <a:rPr lang="en-US" smtClean="0"/>
              <a:t>68</a:t>
            </a:fld>
            <a:endParaRPr lang="en-US"/>
          </a:p>
        </p:txBody>
      </p:sp>
    </p:spTree>
    <p:extLst>
      <p:ext uri="{BB962C8B-B14F-4D97-AF65-F5344CB8AC3E}">
        <p14:creationId xmlns:p14="http://schemas.microsoft.com/office/powerpoint/2010/main" val="359517878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do you think?</a:t>
            </a:r>
          </a:p>
        </p:txBody>
      </p:sp>
      <p:sp>
        <p:nvSpPr>
          <p:cNvPr id="3" name="TextBox 2"/>
          <p:cNvSpPr txBox="1"/>
          <p:nvPr/>
        </p:nvSpPr>
        <p:spPr>
          <a:xfrm>
            <a:off x="1905000" y="1473200"/>
            <a:ext cx="8375650" cy="1077218"/>
          </a:xfrm>
          <a:prstGeom prst="rect">
            <a:avLst/>
          </a:prstGeom>
          <a:noFill/>
        </p:spPr>
        <p:txBody>
          <a:bodyPr wrap="square" rtlCol="0">
            <a:spAutoFit/>
          </a:bodyPr>
          <a:lstStyle/>
          <a:p>
            <a:r>
              <a:rPr lang="en-US" sz="3200" dirty="0">
                <a:latin typeface="Franklin Gothic Medium"/>
                <a:cs typeface="Franklin Gothic Medium"/>
              </a:rPr>
              <a:t>I toss a coin 1000 times. The probability that I get </a:t>
            </a:r>
            <a:r>
              <a:rPr lang="en-US" sz="3200" dirty="0">
                <a:solidFill>
                  <a:srgbClr val="FF9933"/>
                </a:solidFill>
                <a:latin typeface="Franklin Gothic Medium"/>
                <a:cs typeface="Franklin Gothic Medium"/>
              </a:rPr>
              <a:t>14 consecutive heads</a:t>
            </a:r>
            <a:r>
              <a:rPr lang="en-US" sz="3200" dirty="0">
                <a:latin typeface="Franklin Gothic Medium"/>
                <a:cs typeface="Franklin Gothic Medium"/>
              </a:rPr>
              <a:t> is </a:t>
            </a:r>
          </a:p>
        </p:txBody>
      </p:sp>
      <p:sp>
        <p:nvSpPr>
          <p:cNvPr id="4" name="TextBox 3"/>
          <p:cNvSpPr txBox="1"/>
          <p:nvPr/>
        </p:nvSpPr>
        <p:spPr>
          <a:xfrm>
            <a:off x="2133600" y="4214108"/>
            <a:ext cx="1828800" cy="646331"/>
          </a:xfrm>
          <a:prstGeom prst="rect">
            <a:avLst/>
          </a:prstGeom>
          <a:noFill/>
        </p:spPr>
        <p:txBody>
          <a:bodyPr wrap="square" rtlCol="0">
            <a:spAutoFit/>
          </a:bodyPr>
          <a:lstStyle/>
          <a:p>
            <a:pPr algn="ctr"/>
            <a:r>
              <a:rPr lang="en-US" sz="3600" dirty="0">
                <a:latin typeface="Garamond"/>
                <a:cs typeface="Garamond"/>
              </a:rPr>
              <a:t>&lt; 10%</a:t>
            </a:r>
          </a:p>
        </p:txBody>
      </p:sp>
      <p:sp>
        <p:nvSpPr>
          <p:cNvPr id="5" name="TextBox 4"/>
          <p:cNvSpPr txBox="1"/>
          <p:nvPr/>
        </p:nvSpPr>
        <p:spPr>
          <a:xfrm>
            <a:off x="4565650" y="4226015"/>
            <a:ext cx="2355850" cy="646331"/>
          </a:xfrm>
          <a:prstGeom prst="rect">
            <a:avLst/>
          </a:prstGeom>
          <a:noFill/>
        </p:spPr>
        <p:txBody>
          <a:bodyPr wrap="square" rtlCol="0">
            <a:spAutoFit/>
          </a:bodyPr>
          <a:lstStyle/>
          <a:p>
            <a:pPr algn="ctr"/>
            <a:r>
              <a:rPr lang="en-US" sz="3600" dirty="0">
                <a:latin typeface="Garamond"/>
                <a:cs typeface="Garamond"/>
              </a:rPr>
              <a:t>≈ 50%</a:t>
            </a:r>
          </a:p>
        </p:txBody>
      </p:sp>
      <p:sp>
        <p:nvSpPr>
          <p:cNvPr id="6" name="TextBox 5"/>
          <p:cNvSpPr txBox="1"/>
          <p:nvPr/>
        </p:nvSpPr>
        <p:spPr>
          <a:xfrm>
            <a:off x="7315200" y="4214108"/>
            <a:ext cx="2355850" cy="646331"/>
          </a:xfrm>
          <a:prstGeom prst="rect">
            <a:avLst/>
          </a:prstGeom>
          <a:noFill/>
        </p:spPr>
        <p:txBody>
          <a:bodyPr wrap="square" rtlCol="0">
            <a:spAutoFit/>
          </a:bodyPr>
          <a:lstStyle/>
          <a:p>
            <a:pPr algn="ctr"/>
            <a:r>
              <a:rPr lang="en-US" sz="3600" dirty="0">
                <a:latin typeface="Garamond"/>
                <a:cs typeface="Garamond"/>
              </a:rPr>
              <a:t>&gt; 90%</a:t>
            </a:r>
          </a:p>
        </p:txBody>
      </p:sp>
      <p:sp>
        <p:nvSpPr>
          <p:cNvPr id="7" name="TextBox 6"/>
          <p:cNvSpPr txBox="1"/>
          <p:nvPr/>
        </p:nvSpPr>
        <p:spPr>
          <a:xfrm>
            <a:off x="2817412" y="3428880"/>
            <a:ext cx="556563" cy="830997"/>
          </a:xfrm>
          <a:prstGeom prst="rect">
            <a:avLst/>
          </a:prstGeom>
          <a:noFill/>
        </p:spPr>
        <p:txBody>
          <a:bodyPr wrap="none" rtlCol="0">
            <a:spAutoFit/>
          </a:bodyPr>
          <a:lstStyle/>
          <a:p>
            <a:r>
              <a:rPr lang="en-US" sz="4800" dirty="0">
                <a:latin typeface="Franklin Gothic Medium"/>
                <a:cs typeface="Franklin Gothic Medium"/>
              </a:rPr>
              <a:t>A</a:t>
            </a:r>
          </a:p>
        </p:txBody>
      </p:sp>
      <p:sp>
        <p:nvSpPr>
          <p:cNvPr id="8" name="TextBox 7"/>
          <p:cNvSpPr txBox="1"/>
          <p:nvPr/>
        </p:nvSpPr>
        <p:spPr>
          <a:xfrm>
            <a:off x="5471711" y="3428880"/>
            <a:ext cx="558566" cy="830997"/>
          </a:xfrm>
          <a:prstGeom prst="rect">
            <a:avLst/>
          </a:prstGeom>
          <a:noFill/>
        </p:spPr>
        <p:txBody>
          <a:bodyPr wrap="none" rtlCol="0">
            <a:spAutoFit/>
          </a:bodyPr>
          <a:lstStyle/>
          <a:p>
            <a:r>
              <a:rPr lang="en-US" sz="4800" dirty="0">
                <a:latin typeface="Franklin Gothic Medium"/>
                <a:cs typeface="Franklin Gothic Medium"/>
              </a:rPr>
              <a:t>B</a:t>
            </a:r>
          </a:p>
        </p:txBody>
      </p:sp>
      <p:sp>
        <p:nvSpPr>
          <p:cNvPr id="9" name="TextBox 8"/>
          <p:cNvSpPr txBox="1"/>
          <p:nvPr/>
        </p:nvSpPr>
        <p:spPr>
          <a:xfrm>
            <a:off x="8189511" y="3395018"/>
            <a:ext cx="558566" cy="830997"/>
          </a:xfrm>
          <a:prstGeom prst="rect">
            <a:avLst/>
          </a:prstGeom>
          <a:noFill/>
        </p:spPr>
        <p:txBody>
          <a:bodyPr wrap="none" rtlCol="0">
            <a:spAutoFit/>
          </a:bodyPr>
          <a:lstStyle/>
          <a:p>
            <a:r>
              <a:rPr lang="en-US" sz="4800" dirty="0">
                <a:latin typeface="Franklin Gothic Medium"/>
                <a:cs typeface="Franklin Gothic Medium"/>
              </a:rPr>
              <a:t>C</a:t>
            </a:r>
          </a:p>
        </p:txBody>
      </p:sp>
      <p:sp>
        <p:nvSpPr>
          <p:cNvPr id="10" name="Footer Placeholder 9"/>
          <p:cNvSpPr>
            <a:spLocks noGrp="1"/>
          </p:cNvSpPr>
          <p:nvPr>
            <p:ph type="ftr" sz="quarter" idx="11"/>
          </p:nvPr>
        </p:nvSpPr>
        <p:spPr/>
        <p:txBody>
          <a:bodyPr/>
          <a:lstStyle/>
          <a:p>
            <a:r>
              <a:rPr lang="en-US"/>
              <a:t>Random Graph</a:t>
            </a:r>
          </a:p>
        </p:txBody>
      </p:sp>
      <p:sp>
        <p:nvSpPr>
          <p:cNvPr id="11" name="Slide Number Placeholder 10"/>
          <p:cNvSpPr>
            <a:spLocks noGrp="1"/>
          </p:cNvSpPr>
          <p:nvPr>
            <p:ph type="sldNum" sz="quarter" idx="12"/>
          </p:nvPr>
        </p:nvSpPr>
        <p:spPr/>
        <p:txBody>
          <a:bodyPr/>
          <a:lstStyle/>
          <a:p>
            <a:fld id="{5F799E93-25A9-45CA-8FEE-05B28F2C019A}" type="slidenum">
              <a:rPr lang="en-US" smtClean="0"/>
              <a:t>69</a:t>
            </a:fld>
            <a:endParaRPr lang="en-US"/>
          </a:p>
        </p:txBody>
      </p:sp>
    </p:spTree>
    <p:extLst>
      <p:ext uri="{BB962C8B-B14F-4D97-AF65-F5344CB8AC3E}">
        <p14:creationId xmlns:p14="http://schemas.microsoft.com/office/powerpoint/2010/main" val="2319570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Connectivity </a:t>
            </a:r>
          </a:p>
        </p:txBody>
      </p:sp>
      <p:sp>
        <p:nvSpPr>
          <p:cNvPr id="3" name="Content Placeholder 2"/>
          <p:cNvSpPr>
            <a:spLocks noGrp="1"/>
          </p:cNvSpPr>
          <p:nvPr>
            <p:ph idx="1"/>
          </p:nvPr>
        </p:nvSpPr>
        <p:spPr/>
        <p:txBody>
          <a:bodyPr>
            <a:normAutofit/>
          </a:bodyPr>
          <a:lstStyle/>
          <a:p>
            <a:r>
              <a:rPr lang="en-US" dirty="0"/>
              <a:t>A graph is </a:t>
            </a:r>
            <a:r>
              <a:rPr lang="en-US" b="1" dirty="0"/>
              <a:t>connected</a:t>
            </a:r>
            <a:r>
              <a:rPr lang="en-US" dirty="0"/>
              <a:t> if there is a path </a:t>
            </a:r>
            <a:br>
              <a:rPr lang="en-US" dirty="0"/>
            </a:br>
            <a:r>
              <a:rPr lang="en-US" dirty="0"/>
              <a:t>between </a:t>
            </a:r>
            <a:r>
              <a:rPr lang="en-US" i="1" dirty="0"/>
              <a:t>each pair</a:t>
            </a:r>
            <a:r>
              <a:rPr lang="en-US" dirty="0"/>
              <a:t> of nodes. </a:t>
            </a:r>
            <a:br>
              <a:rPr lang="en-US" dirty="0"/>
            </a:br>
            <a:endParaRPr lang="en-US" dirty="0"/>
          </a:p>
          <a:p>
            <a:r>
              <a:rPr lang="en-US" dirty="0"/>
              <a:t>Example of </a:t>
            </a:r>
            <a:r>
              <a:rPr lang="en-US" b="1" dirty="0"/>
              <a:t>disconnected</a:t>
            </a:r>
            <a:r>
              <a:rPr lang="en-US" dirty="0"/>
              <a:t> graph: </a:t>
            </a:r>
            <a:br>
              <a:rPr lang="en-US" dirty="0"/>
            </a:br>
            <a:br>
              <a:rPr lang="en-US" dirty="0"/>
            </a:br>
            <a:endParaRPr lang="en-US" dirty="0"/>
          </a:p>
        </p:txBody>
      </p:sp>
      <p:pic>
        <p:nvPicPr>
          <p:cNvPr id="4" name="Picture 3"/>
          <p:cNvPicPr>
            <a:picLocks noChangeAspect="1"/>
          </p:cNvPicPr>
          <p:nvPr/>
        </p:nvPicPr>
        <p:blipFill>
          <a:blip r:embed="rId2"/>
          <a:stretch>
            <a:fillRect/>
          </a:stretch>
        </p:blipFill>
        <p:spPr>
          <a:xfrm>
            <a:off x="7660413" y="1207685"/>
            <a:ext cx="3693387" cy="2631857"/>
          </a:xfrm>
          <a:prstGeom prst="rect">
            <a:avLst/>
          </a:prstGeom>
        </p:spPr>
      </p:pic>
      <p:sp>
        <p:nvSpPr>
          <p:cNvPr id="5" name="Footer Placeholder 4"/>
          <p:cNvSpPr>
            <a:spLocks noGrp="1"/>
          </p:cNvSpPr>
          <p:nvPr>
            <p:ph type="ftr" sz="quarter" idx="11"/>
          </p:nvPr>
        </p:nvSpPr>
        <p:spPr/>
        <p:txBody>
          <a:bodyPr/>
          <a:lstStyle/>
          <a:p>
            <a:r>
              <a:rPr lang="en-US">
                <a:solidFill>
                  <a:prstClr val="black">
                    <a:tint val="75000"/>
                  </a:prstClr>
                </a:solidFill>
              </a:rPr>
              <a:t>Random Graph</a:t>
            </a:r>
          </a:p>
        </p:txBody>
      </p:sp>
      <p:sp>
        <p:nvSpPr>
          <p:cNvPr id="6" name="Slide Number Placeholder 5"/>
          <p:cNvSpPr>
            <a:spLocks noGrp="1"/>
          </p:cNvSpPr>
          <p:nvPr>
            <p:ph type="sldNum" sz="quarter" idx="12"/>
          </p:nvPr>
        </p:nvSpPr>
        <p:spPr/>
        <p:txBody>
          <a:bodyPr/>
          <a:lstStyle/>
          <a:p>
            <a:fld id="{7A40C488-C8CC-47D5-8871-7D5F905AB6AC}" type="slidenum">
              <a:rPr lang="en-US" smtClean="0">
                <a:solidFill>
                  <a:prstClr val="black">
                    <a:tint val="75000"/>
                  </a:prstClr>
                </a:solidFill>
              </a:rPr>
              <a:pPr/>
              <a:t>7</a:t>
            </a:fld>
            <a:endParaRPr lang="en-US">
              <a:solidFill>
                <a:prstClr val="black">
                  <a:tint val="75000"/>
                </a:prstClr>
              </a:solidFill>
            </a:endParaRPr>
          </a:p>
        </p:txBody>
      </p:sp>
    </p:spTree>
    <p:extLst>
      <p:ext uri="{BB962C8B-B14F-4D97-AF65-F5344CB8AC3E}">
        <p14:creationId xmlns:p14="http://schemas.microsoft.com/office/powerpoint/2010/main" val="419392545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Consecutive heads</a:t>
            </a:r>
          </a:p>
        </p:txBody>
      </p:sp>
      <p:sp>
        <p:nvSpPr>
          <p:cNvPr id="3" name="TextBox 2"/>
          <p:cNvSpPr txBox="1"/>
          <p:nvPr/>
        </p:nvSpPr>
        <p:spPr>
          <a:xfrm>
            <a:off x="1905000" y="3295650"/>
            <a:ext cx="8375650" cy="523220"/>
          </a:xfrm>
          <a:prstGeom prst="rect">
            <a:avLst/>
          </a:prstGeom>
          <a:noFill/>
        </p:spPr>
        <p:txBody>
          <a:bodyPr wrap="square" rtlCol="0">
            <a:spAutoFit/>
          </a:bodyPr>
          <a:lstStyle/>
          <a:p>
            <a:r>
              <a:rPr lang="en-US" sz="2800" dirty="0">
                <a:latin typeface="Franklin Gothic Medium"/>
                <a:cs typeface="Franklin Gothic Medium"/>
              </a:rPr>
              <a:t>where </a:t>
            </a:r>
            <a:r>
              <a:rPr lang="en-US" sz="2800" i="1" dirty="0">
                <a:latin typeface="Garamond"/>
                <a:cs typeface="Garamond"/>
              </a:rPr>
              <a:t>I</a:t>
            </a:r>
            <a:r>
              <a:rPr lang="en-US" sz="2800" i="1" baseline="-25000" dirty="0">
                <a:latin typeface="Garamond"/>
                <a:cs typeface="Garamond"/>
              </a:rPr>
              <a:t>i</a:t>
            </a:r>
            <a:r>
              <a:rPr lang="en-US" sz="2800" dirty="0">
                <a:latin typeface="Franklin Gothic Medium"/>
                <a:cs typeface="Franklin Gothic Medium"/>
              </a:rPr>
              <a:t> is an indicator </a:t>
            </a:r>
            <a:r>
              <a:rPr lang="en-US" sz="2800" dirty="0" err="1">
                <a:latin typeface="Franklin Gothic Medium"/>
                <a:cs typeface="Franklin Gothic Medium"/>
              </a:rPr>
              <a:t>r.v</a:t>
            </a:r>
            <a:r>
              <a:rPr lang="en-US" sz="2800" dirty="0">
                <a:latin typeface="Franklin Gothic Medium"/>
                <a:cs typeface="Franklin Gothic Medium"/>
              </a:rPr>
              <a:t>. for the event </a:t>
            </a:r>
          </a:p>
        </p:txBody>
      </p:sp>
      <p:sp>
        <p:nvSpPr>
          <p:cNvPr id="4" name="TextBox 3"/>
          <p:cNvSpPr txBox="1"/>
          <p:nvPr/>
        </p:nvSpPr>
        <p:spPr>
          <a:xfrm>
            <a:off x="2222500" y="3937000"/>
            <a:ext cx="7416800" cy="523220"/>
          </a:xfrm>
          <a:prstGeom prst="rect">
            <a:avLst/>
          </a:prstGeom>
          <a:noFill/>
        </p:spPr>
        <p:txBody>
          <a:bodyPr wrap="square" rtlCol="0">
            <a:spAutoFit/>
          </a:bodyPr>
          <a:lstStyle/>
          <a:p>
            <a:r>
              <a:rPr lang="en-US" sz="2800" dirty="0">
                <a:latin typeface="Franklin Gothic Medium"/>
                <a:cs typeface="Franklin Gothic Medium"/>
              </a:rPr>
              <a:t>“14 consecutive heads starting at position </a:t>
            </a:r>
            <a:r>
              <a:rPr lang="en-US" sz="2800" i="1" dirty="0" err="1">
                <a:latin typeface="Garamond"/>
                <a:cs typeface="Garamond"/>
              </a:rPr>
              <a:t>i</a:t>
            </a:r>
            <a:r>
              <a:rPr lang="en-US" sz="2800" dirty="0">
                <a:latin typeface="Franklin Gothic Medium"/>
                <a:cs typeface="Franklin Gothic Medium"/>
              </a:rPr>
              <a:t>”</a:t>
            </a:r>
          </a:p>
        </p:txBody>
      </p:sp>
      <p:sp>
        <p:nvSpPr>
          <p:cNvPr id="5" name="TextBox 4"/>
          <p:cNvSpPr txBox="1"/>
          <p:nvPr/>
        </p:nvSpPr>
        <p:spPr>
          <a:xfrm>
            <a:off x="1981200" y="1422401"/>
            <a:ext cx="8229600" cy="954107"/>
          </a:xfrm>
          <a:prstGeom prst="rect">
            <a:avLst/>
          </a:prstGeom>
          <a:noFill/>
        </p:spPr>
        <p:txBody>
          <a:bodyPr wrap="square" rtlCol="0">
            <a:spAutoFit/>
          </a:bodyPr>
          <a:lstStyle/>
          <a:p>
            <a:r>
              <a:rPr lang="en-US" sz="2800" dirty="0">
                <a:latin typeface="Franklin Gothic Medium"/>
                <a:cs typeface="Franklin Gothic Medium"/>
              </a:rPr>
              <a:t>Let </a:t>
            </a:r>
            <a:r>
              <a:rPr lang="en-US" sz="2800" i="1" dirty="0">
                <a:latin typeface="Garamond"/>
                <a:cs typeface="Garamond"/>
              </a:rPr>
              <a:t>N</a:t>
            </a:r>
            <a:r>
              <a:rPr lang="en-US" sz="2800" dirty="0">
                <a:latin typeface="Franklin Gothic Medium"/>
                <a:cs typeface="Franklin Gothic Medium"/>
              </a:rPr>
              <a:t> be the number of occurrences of 14 consecutive heads in 1000 coin flips.</a:t>
            </a:r>
          </a:p>
        </p:txBody>
      </p:sp>
      <p:sp>
        <p:nvSpPr>
          <p:cNvPr id="6" name="TextBox 5"/>
          <p:cNvSpPr txBox="1"/>
          <p:nvPr/>
        </p:nvSpPr>
        <p:spPr>
          <a:xfrm>
            <a:off x="4565650" y="2601871"/>
            <a:ext cx="2794000" cy="523220"/>
          </a:xfrm>
          <a:prstGeom prst="rect">
            <a:avLst/>
          </a:prstGeom>
          <a:noFill/>
        </p:spPr>
        <p:txBody>
          <a:bodyPr wrap="square" rtlCol="0">
            <a:spAutoFit/>
          </a:bodyPr>
          <a:lstStyle/>
          <a:p>
            <a:pPr algn="ctr"/>
            <a:r>
              <a:rPr lang="en-US" sz="2800" i="1" dirty="0">
                <a:latin typeface="Garamond"/>
                <a:cs typeface="Garamond"/>
              </a:rPr>
              <a:t>N</a:t>
            </a:r>
            <a:r>
              <a:rPr lang="en-US" sz="2800" dirty="0">
                <a:latin typeface="Garamond"/>
                <a:cs typeface="Garamond"/>
              </a:rPr>
              <a:t> = </a:t>
            </a:r>
            <a:r>
              <a:rPr lang="en-US" sz="2800" i="1" dirty="0">
                <a:latin typeface="Garamond"/>
                <a:cs typeface="Garamond"/>
              </a:rPr>
              <a:t>I</a:t>
            </a:r>
            <a:r>
              <a:rPr lang="en-US" sz="2800" baseline="-25000" dirty="0">
                <a:latin typeface="Garamond"/>
                <a:cs typeface="Garamond"/>
              </a:rPr>
              <a:t>1</a:t>
            </a:r>
            <a:r>
              <a:rPr lang="en-US" sz="2800" dirty="0">
                <a:latin typeface="Garamond"/>
                <a:cs typeface="Garamond"/>
              </a:rPr>
              <a:t> + … + </a:t>
            </a:r>
            <a:r>
              <a:rPr lang="en-US" sz="2800" i="1" dirty="0">
                <a:latin typeface="Garamond"/>
                <a:cs typeface="Garamond"/>
              </a:rPr>
              <a:t>I</a:t>
            </a:r>
            <a:r>
              <a:rPr lang="en-US" sz="2800" baseline="-25000" dirty="0">
                <a:latin typeface="Garamond"/>
                <a:cs typeface="Garamond"/>
              </a:rPr>
              <a:t>987</a:t>
            </a:r>
          </a:p>
        </p:txBody>
      </p:sp>
      <p:sp>
        <p:nvSpPr>
          <p:cNvPr id="7" name="TextBox 6"/>
          <p:cNvSpPr txBox="1"/>
          <p:nvPr/>
        </p:nvSpPr>
        <p:spPr>
          <a:xfrm>
            <a:off x="1981200" y="4767938"/>
            <a:ext cx="3657600" cy="461665"/>
          </a:xfrm>
          <a:prstGeom prst="rect">
            <a:avLst/>
          </a:prstGeom>
          <a:noFill/>
        </p:spPr>
        <p:txBody>
          <a:bodyPr wrap="square" rtlCol="0">
            <a:spAutoFit/>
          </a:bodyPr>
          <a:lstStyle/>
          <a:p>
            <a:r>
              <a:rPr lang="en-US" sz="2400" i="1" dirty="0">
                <a:latin typeface="Garamond"/>
                <a:cs typeface="Garamond"/>
              </a:rPr>
              <a:t>E</a:t>
            </a:r>
            <a:r>
              <a:rPr lang="en-US" sz="2400" dirty="0">
                <a:latin typeface="Garamond"/>
                <a:cs typeface="Garamond"/>
              </a:rPr>
              <a:t>[</a:t>
            </a:r>
            <a:r>
              <a:rPr lang="en-US" sz="2400" i="1" dirty="0">
                <a:latin typeface="Garamond"/>
                <a:cs typeface="Garamond"/>
              </a:rPr>
              <a:t>I</a:t>
            </a:r>
            <a:r>
              <a:rPr lang="en-US" sz="2400" i="1" baseline="-25000" dirty="0">
                <a:latin typeface="Garamond"/>
                <a:cs typeface="Garamond"/>
              </a:rPr>
              <a:t>i </a:t>
            </a:r>
            <a:r>
              <a:rPr lang="en-US" sz="2400" dirty="0">
                <a:latin typeface="Garamond"/>
                <a:cs typeface="Garamond"/>
              </a:rPr>
              <a:t>] = </a:t>
            </a:r>
            <a:r>
              <a:rPr lang="en-US" sz="2400" i="1" dirty="0">
                <a:latin typeface="Garamond"/>
                <a:cs typeface="Garamond"/>
              </a:rPr>
              <a:t>P</a:t>
            </a:r>
            <a:r>
              <a:rPr lang="en-US" sz="2400" dirty="0">
                <a:latin typeface="Garamond"/>
                <a:cs typeface="Garamond"/>
              </a:rPr>
              <a:t>(</a:t>
            </a:r>
            <a:r>
              <a:rPr lang="en-US" sz="2400" i="1" dirty="0">
                <a:latin typeface="Garamond"/>
                <a:cs typeface="Garamond"/>
              </a:rPr>
              <a:t>I</a:t>
            </a:r>
            <a:r>
              <a:rPr lang="en-US" sz="2400" i="1" baseline="-25000" dirty="0">
                <a:latin typeface="Garamond"/>
                <a:cs typeface="Garamond"/>
              </a:rPr>
              <a:t>i</a:t>
            </a:r>
            <a:r>
              <a:rPr lang="en-US" sz="2400" dirty="0">
                <a:latin typeface="Garamond"/>
                <a:cs typeface="Garamond"/>
              </a:rPr>
              <a:t> = 1) = 1/2</a:t>
            </a:r>
            <a:r>
              <a:rPr lang="en-US" sz="2400" baseline="30000" dirty="0">
                <a:latin typeface="Garamond"/>
                <a:cs typeface="Garamond"/>
              </a:rPr>
              <a:t>14</a:t>
            </a:r>
            <a:endParaRPr lang="en-US" sz="2400" i="1" baseline="30000" dirty="0">
              <a:latin typeface="Garamond"/>
              <a:cs typeface="Garamond"/>
            </a:endParaRPr>
          </a:p>
        </p:txBody>
      </p:sp>
      <p:sp>
        <p:nvSpPr>
          <p:cNvPr id="8" name="TextBox 7"/>
          <p:cNvSpPr txBox="1"/>
          <p:nvPr/>
        </p:nvSpPr>
        <p:spPr>
          <a:xfrm>
            <a:off x="1981200" y="5349650"/>
            <a:ext cx="3067050" cy="523220"/>
          </a:xfrm>
          <a:prstGeom prst="rect">
            <a:avLst/>
          </a:prstGeom>
          <a:noFill/>
        </p:spPr>
        <p:txBody>
          <a:bodyPr wrap="square" rtlCol="0">
            <a:spAutoFit/>
          </a:bodyPr>
          <a:lstStyle/>
          <a:p>
            <a:r>
              <a:rPr lang="en-US" sz="2800" i="1" dirty="0">
                <a:latin typeface="Garamond"/>
                <a:cs typeface="Garamond"/>
              </a:rPr>
              <a:t>E</a:t>
            </a:r>
            <a:r>
              <a:rPr lang="en-US" sz="2800" dirty="0">
                <a:latin typeface="Garamond"/>
                <a:cs typeface="Garamond"/>
              </a:rPr>
              <a:t>[</a:t>
            </a:r>
            <a:r>
              <a:rPr lang="en-US" sz="2800" i="1" dirty="0">
                <a:latin typeface="Garamond"/>
                <a:cs typeface="Garamond"/>
              </a:rPr>
              <a:t>N</a:t>
            </a:r>
            <a:r>
              <a:rPr lang="en-US" sz="2800" i="1" baseline="-25000" dirty="0">
                <a:latin typeface="Garamond"/>
                <a:cs typeface="Garamond"/>
              </a:rPr>
              <a:t> </a:t>
            </a:r>
            <a:r>
              <a:rPr lang="en-US" sz="2800" dirty="0">
                <a:latin typeface="Garamond"/>
                <a:cs typeface="Garamond"/>
              </a:rPr>
              <a:t>] = 987 ⋅ 1/2</a:t>
            </a:r>
            <a:r>
              <a:rPr lang="en-US" sz="2800" baseline="30000" dirty="0">
                <a:latin typeface="Garamond"/>
                <a:cs typeface="Garamond"/>
              </a:rPr>
              <a:t>14</a:t>
            </a:r>
            <a:endParaRPr lang="en-US" sz="2800" i="1" baseline="30000" dirty="0">
              <a:latin typeface="Garamond"/>
              <a:cs typeface="Garamond"/>
            </a:endParaRPr>
          </a:p>
        </p:txBody>
      </p:sp>
      <p:sp>
        <p:nvSpPr>
          <p:cNvPr id="9" name="TextBox 8"/>
          <p:cNvSpPr txBox="1"/>
          <p:nvPr/>
        </p:nvSpPr>
        <p:spPr>
          <a:xfrm>
            <a:off x="4984750" y="5368250"/>
            <a:ext cx="2095500" cy="523220"/>
          </a:xfrm>
          <a:prstGeom prst="rect">
            <a:avLst/>
          </a:prstGeom>
          <a:noFill/>
        </p:spPr>
        <p:txBody>
          <a:bodyPr wrap="square" rtlCol="0">
            <a:spAutoFit/>
          </a:bodyPr>
          <a:lstStyle/>
          <a:p>
            <a:r>
              <a:rPr lang="en-US" sz="2800" dirty="0">
                <a:latin typeface="Garamond"/>
                <a:cs typeface="Garamond"/>
              </a:rPr>
              <a:t>= 987/16384 </a:t>
            </a:r>
            <a:endParaRPr lang="en-US" sz="2800" i="1" baseline="30000" dirty="0">
              <a:latin typeface="Garamond"/>
              <a:cs typeface="Garamond"/>
            </a:endParaRPr>
          </a:p>
        </p:txBody>
      </p:sp>
      <p:sp>
        <p:nvSpPr>
          <p:cNvPr id="11" name="TextBox 10"/>
          <p:cNvSpPr txBox="1"/>
          <p:nvPr/>
        </p:nvSpPr>
        <p:spPr>
          <a:xfrm>
            <a:off x="7016750" y="5345800"/>
            <a:ext cx="1657350" cy="523220"/>
          </a:xfrm>
          <a:prstGeom prst="rect">
            <a:avLst/>
          </a:prstGeom>
          <a:noFill/>
        </p:spPr>
        <p:txBody>
          <a:bodyPr wrap="square" rtlCol="0">
            <a:spAutoFit/>
          </a:bodyPr>
          <a:lstStyle/>
          <a:p>
            <a:r>
              <a:rPr lang="en-US" sz="2800" dirty="0">
                <a:latin typeface="Garamond"/>
                <a:cs typeface="Garamond"/>
              </a:rPr>
              <a:t>≈ 0.0602</a:t>
            </a:r>
            <a:endParaRPr lang="en-US" sz="2800" i="1" baseline="30000" dirty="0">
              <a:latin typeface="Garamond"/>
              <a:cs typeface="Garamond"/>
            </a:endParaRPr>
          </a:p>
        </p:txBody>
      </p:sp>
      <p:sp>
        <p:nvSpPr>
          <p:cNvPr id="10" name="Footer Placeholder 9"/>
          <p:cNvSpPr>
            <a:spLocks noGrp="1"/>
          </p:cNvSpPr>
          <p:nvPr>
            <p:ph type="ftr" sz="quarter" idx="11"/>
          </p:nvPr>
        </p:nvSpPr>
        <p:spPr/>
        <p:txBody>
          <a:bodyPr/>
          <a:lstStyle/>
          <a:p>
            <a:r>
              <a:rPr lang="en-US"/>
              <a:t>Random Graph</a:t>
            </a:r>
          </a:p>
        </p:txBody>
      </p:sp>
      <p:sp>
        <p:nvSpPr>
          <p:cNvPr id="12" name="Slide Number Placeholder 11"/>
          <p:cNvSpPr>
            <a:spLocks noGrp="1"/>
          </p:cNvSpPr>
          <p:nvPr>
            <p:ph type="sldNum" sz="quarter" idx="12"/>
          </p:nvPr>
        </p:nvSpPr>
        <p:spPr/>
        <p:txBody>
          <a:bodyPr/>
          <a:lstStyle/>
          <a:p>
            <a:fld id="{5F799E93-25A9-45CA-8FEE-05B28F2C019A}" type="slidenum">
              <a:rPr lang="en-US" smtClean="0"/>
              <a:t>70</a:t>
            </a:fld>
            <a:endParaRPr lang="en-US"/>
          </a:p>
        </p:txBody>
      </p:sp>
    </p:spTree>
    <p:extLst>
      <p:ext uri="{BB962C8B-B14F-4D97-AF65-F5344CB8AC3E}">
        <p14:creationId xmlns:p14="http://schemas.microsoft.com/office/powerpoint/2010/main" val="3913446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dissolve">
                                      <p:cBhvr>
                                        <p:cTn id="12" dur="500"/>
                                        <p:tgtEl>
                                          <p:spTgt spid="3"/>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dissolve">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dissolve">
                                      <p:cBhvr>
                                        <p:cTn id="20" dur="500"/>
                                        <p:tgtEl>
                                          <p:spTgt spid="7"/>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dissolve">
                                      <p:cBhvr>
                                        <p:cTn id="25" dur="500"/>
                                        <p:tgtEl>
                                          <p:spTgt spid="8"/>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grpId="0" nodeType="click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dissolve">
                                      <p:cBhvr>
                                        <p:cTn id="30" dur="500"/>
                                        <p:tgtEl>
                                          <p:spTgt spid="9"/>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dissolve">
                                      <p:cBhvr>
                                        <p:cTn id="3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6" grpId="0"/>
      <p:bldP spid="7" grpId="0"/>
      <p:bldP spid="8" grpId="0"/>
      <p:bldP spid="9" grpId="0"/>
      <p:bldP spid="11"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Markov’s inequality</a:t>
            </a:r>
          </a:p>
        </p:txBody>
      </p:sp>
      <p:sp>
        <p:nvSpPr>
          <p:cNvPr id="4" name="TextBox 3"/>
          <p:cNvSpPr txBox="1"/>
          <p:nvPr/>
        </p:nvSpPr>
        <p:spPr>
          <a:xfrm>
            <a:off x="2584450" y="1617403"/>
            <a:ext cx="7023100" cy="954107"/>
          </a:xfrm>
          <a:prstGeom prst="rect">
            <a:avLst/>
          </a:prstGeom>
          <a:noFill/>
        </p:spPr>
        <p:txBody>
          <a:bodyPr wrap="square" rtlCol="0">
            <a:spAutoFit/>
          </a:bodyPr>
          <a:lstStyle/>
          <a:p>
            <a:r>
              <a:rPr lang="en-US" sz="2800" dirty="0">
                <a:latin typeface="Franklin Gothic Medium"/>
                <a:cs typeface="Franklin Gothic Medium"/>
              </a:rPr>
              <a:t>For every </a:t>
            </a:r>
            <a:r>
              <a:rPr lang="en-US" sz="2800" dirty="0">
                <a:solidFill>
                  <a:schemeClr val="accent1"/>
                </a:solidFill>
                <a:latin typeface="Franklin Gothic Medium"/>
                <a:cs typeface="Franklin Gothic Medium"/>
              </a:rPr>
              <a:t>non-negative </a:t>
            </a:r>
            <a:r>
              <a:rPr lang="en-US" sz="2800" dirty="0">
                <a:latin typeface="Franklin Gothic Medium"/>
                <a:cs typeface="Franklin Gothic Medium"/>
              </a:rPr>
              <a:t>random variable </a:t>
            </a:r>
            <a:r>
              <a:rPr lang="en-US" sz="2800" i="1" dirty="0">
                <a:latin typeface="Garamond"/>
                <a:cs typeface="Garamond"/>
              </a:rPr>
              <a:t>X</a:t>
            </a:r>
            <a:r>
              <a:rPr lang="en-US" sz="2800" dirty="0">
                <a:latin typeface="Franklin Gothic Medium"/>
                <a:cs typeface="Franklin Gothic Medium"/>
              </a:rPr>
              <a:t> and every value </a:t>
            </a:r>
            <a:r>
              <a:rPr lang="en-US" sz="2800" i="1" dirty="0">
                <a:latin typeface="Garamond"/>
                <a:cs typeface="Garamond"/>
              </a:rPr>
              <a:t>a</a:t>
            </a:r>
            <a:r>
              <a:rPr lang="en-US" sz="2800" dirty="0">
                <a:latin typeface="Franklin Gothic Medium"/>
                <a:cs typeface="Franklin Gothic Medium"/>
              </a:rPr>
              <a:t>:</a:t>
            </a:r>
            <a:endParaRPr lang="en-US" sz="2800" dirty="0">
              <a:latin typeface="Garamond"/>
              <a:cs typeface="Garamond"/>
            </a:endParaRPr>
          </a:p>
        </p:txBody>
      </p:sp>
      <p:sp>
        <p:nvSpPr>
          <p:cNvPr id="5" name="TextBox 4"/>
          <p:cNvSpPr txBox="1"/>
          <p:nvPr/>
        </p:nvSpPr>
        <p:spPr>
          <a:xfrm>
            <a:off x="4565651" y="2702180"/>
            <a:ext cx="3131937" cy="523220"/>
          </a:xfrm>
          <a:prstGeom prst="rect">
            <a:avLst/>
          </a:prstGeom>
          <a:noFill/>
        </p:spPr>
        <p:txBody>
          <a:bodyPr wrap="none" rtlCol="0">
            <a:spAutoFit/>
          </a:bodyPr>
          <a:lstStyle/>
          <a:p>
            <a:r>
              <a:rPr lang="en-US" sz="2800" i="1" dirty="0">
                <a:latin typeface="Garamond"/>
                <a:cs typeface="Garamond"/>
              </a:rPr>
              <a:t>P</a:t>
            </a:r>
            <a:r>
              <a:rPr lang="en-US" sz="2800" dirty="0">
                <a:latin typeface="Garamond"/>
                <a:cs typeface="Garamond"/>
              </a:rPr>
              <a:t>(</a:t>
            </a:r>
            <a:r>
              <a:rPr lang="en-US" sz="2800" i="1" dirty="0">
                <a:latin typeface="Garamond"/>
                <a:cs typeface="Garamond"/>
              </a:rPr>
              <a:t>X</a:t>
            </a:r>
            <a:r>
              <a:rPr lang="en-US" sz="2800" dirty="0">
                <a:latin typeface="Garamond"/>
                <a:cs typeface="Garamond"/>
              </a:rPr>
              <a:t> ≥ </a:t>
            </a:r>
            <a:r>
              <a:rPr lang="en-US" sz="2800" i="1" dirty="0">
                <a:latin typeface="Garamond"/>
                <a:cs typeface="Garamond"/>
              </a:rPr>
              <a:t>a</a:t>
            </a:r>
            <a:r>
              <a:rPr lang="en-US" sz="2800" dirty="0">
                <a:latin typeface="Garamond"/>
                <a:cs typeface="Garamond"/>
              </a:rPr>
              <a:t>) ≤ </a:t>
            </a:r>
            <a:r>
              <a:rPr lang="en-US" sz="2800" i="1" dirty="0">
                <a:latin typeface="Garamond"/>
                <a:cs typeface="Garamond"/>
              </a:rPr>
              <a:t>E</a:t>
            </a:r>
            <a:r>
              <a:rPr lang="en-US" sz="2800" dirty="0">
                <a:latin typeface="Garamond"/>
                <a:cs typeface="Garamond"/>
              </a:rPr>
              <a:t>[</a:t>
            </a:r>
            <a:r>
              <a:rPr lang="en-US" sz="2800" i="1" dirty="0">
                <a:latin typeface="Garamond"/>
                <a:cs typeface="Garamond"/>
              </a:rPr>
              <a:t>X</a:t>
            </a:r>
            <a:r>
              <a:rPr lang="en-US" sz="2800" dirty="0">
                <a:latin typeface="Garamond"/>
                <a:cs typeface="Garamond"/>
              </a:rPr>
              <a:t>] / </a:t>
            </a:r>
            <a:r>
              <a:rPr lang="en-US" sz="2800" i="1" dirty="0">
                <a:latin typeface="Garamond"/>
                <a:cs typeface="Garamond"/>
              </a:rPr>
              <a:t>a</a:t>
            </a:r>
            <a:r>
              <a:rPr lang="en-US" sz="2800" dirty="0">
                <a:latin typeface="Garamond"/>
                <a:cs typeface="Garamond"/>
              </a:rPr>
              <a:t>.</a:t>
            </a:r>
          </a:p>
        </p:txBody>
      </p:sp>
      <p:sp>
        <p:nvSpPr>
          <p:cNvPr id="6" name="Rectangle 5"/>
          <p:cNvSpPr/>
          <p:nvPr/>
        </p:nvSpPr>
        <p:spPr>
          <a:xfrm>
            <a:off x="2438400" y="1507398"/>
            <a:ext cx="7302500" cy="2038123"/>
          </a:xfrm>
          <a:prstGeom prst="rect">
            <a:avLst/>
          </a:prstGeom>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 name="TextBox 6"/>
          <p:cNvSpPr txBox="1"/>
          <p:nvPr/>
        </p:nvSpPr>
        <p:spPr>
          <a:xfrm>
            <a:off x="1981200" y="4189240"/>
            <a:ext cx="3003550" cy="523220"/>
          </a:xfrm>
          <a:prstGeom prst="rect">
            <a:avLst/>
          </a:prstGeom>
          <a:noFill/>
        </p:spPr>
        <p:txBody>
          <a:bodyPr wrap="square" rtlCol="0">
            <a:spAutoFit/>
          </a:bodyPr>
          <a:lstStyle/>
          <a:p>
            <a:r>
              <a:rPr lang="en-US" sz="2800" i="1" dirty="0">
                <a:latin typeface="Garamond"/>
                <a:cs typeface="Garamond"/>
              </a:rPr>
              <a:t>E</a:t>
            </a:r>
            <a:r>
              <a:rPr lang="en-US" sz="2800" dirty="0">
                <a:latin typeface="Garamond"/>
                <a:cs typeface="Garamond"/>
              </a:rPr>
              <a:t>[</a:t>
            </a:r>
            <a:r>
              <a:rPr lang="en-US" sz="2800" i="1" dirty="0">
                <a:latin typeface="Garamond"/>
                <a:cs typeface="Garamond"/>
              </a:rPr>
              <a:t>N</a:t>
            </a:r>
            <a:r>
              <a:rPr lang="en-US" sz="2800" i="1" baseline="-25000" dirty="0">
                <a:latin typeface="Garamond"/>
                <a:cs typeface="Garamond"/>
              </a:rPr>
              <a:t> </a:t>
            </a:r>
            <a:r>
              <a:rPr lang="en-US" sz="2800" dirty="0">
                <a:latin typeface="Garamond"/>
                <a:cs typeface="Garamond"/>
              </a:rPr>
              <a:t>] ≈ 0.0602 </a:t>
            </a:r>
            <a:endParaRPr lang="en-US" sz="2800" i="1" baseline="30000" dirty="0">
              <a:latin typeface="Garamond"/>
              <a:cs typeface="Garamond"/>
            </a:endParaRPr>
          </a:p>
        </p:txBody>
      </p:sp>
      <p:sp>
        <p:nvSpPr>
          <p:cNvPr id="8" name="TextBox 7"/>
          <p:cNvSpPr txBox="1"/>
          <p:nvPr/>
        </p:nvSpPr>
        <p:spPr>
          <a:xfrm>
            <a:off x="1981200" y="5027440"/>
            <a:ext cx="4248150" cy="523220"/>
          </a:xfrm>
          <a:prstGeom prst="rect">
            <a:avLst/>
          </a:prstGeom>
          <a:noFill/>
        </p:spPr>
        <p:txBody>
          <a:bodyPr wrap="square" rtlCol="0">
            <a:spAutoFit/>
          </a:bodyPr>
          <a:lstStyle/>
          <a:p>
            <a:r>
              <a:rPr lang="en-US" sz="2800" i="1" dirty="0">
                <a:latin typeface="Garamond"/>
                <a:cs typeface="Garamond"/>
              </a:rPr>
              <a:t>P</a:t>
            </a:r>
            <a:r>
              <a:rPr lang="en-US" sz="2800" dirty="0">
                <a:latin typeface="Garamond"/>
                <a:cs typeface="Garamond"/>
              </a:rPr>
              <a:t>[</a:t>
            </a:r>
            <a:r>
              <a:rPr lang="en-US" sz="2800" i="1" dirty="0">
                <a:latin typeface="Garamond"/>
                <a:cs typeface="Garamond"/>
              </a:rPr>
              <a:t>N </a:t>
            </a:r>
            <a:r>
              <a:rPr lang="en-US" sz="2800" dirty="0">
                <a:latin typeface="Garamond"/>
                <a:cs typeface="Garamond"/>
              </a:rPr>
              <a:t>≥ 1] ≤ </a:t>
            </a:r>
            <a:r>
              <a:rPr lang="en-US" sz="2800" i="1" dirty="0">
                <a:latin typeface="Garamond"/>
                <a:cs typeface="Garamond"/>
              </a:rPr>
              <a:t>E</a:t>
            </a:r>
            <a:r>
              <a:rPr lang="en-US" sz="2800" dirty="0">
                <a:latin typeface="Garamond"/>
                <a:cs typeface="Garamond"/>
              </a:rPr>
              <a:t>[</a:t>
            </a:r>
            <a:r>
              <a:rPr lang="en-US" sz="2800" i="1" dirty="0">
                <a:latin typeface="Garamond"/>
                <a:cs typeface="Garamond"/>
              </a:rPr>
              <a:t>N</a:t>
            </a:r>
            <a:r>
              <a:rPr lang="en-US" sz="2800" i="1" baseline="-25000" dirty="0">
                <a:latin typeface="Garamond"/>
                <a:cs typeface="Garamond"/>
              </a:rPr>
              <a:t> </a:t>
            </a:r>
            <a:r>
              <a:rPr lang="en-US" sz="2800" dirty="0">
                <a:latin typeface="Garamond"/>
                <a:cs typeface="Garamond"/>
              </a:rPr>
              <a:t>] / 1 ≤ 6%.</a:t>
            </a:r>
            <a:endParaRPr lang="en-US" sz="2800" i="1" baseline="30000" dirty="0">
              <a:latin typeface="Garamond"/>
              <a:cs typeface="Garamond"/>
            </a:endParaRPr>
          </a:p>
        </p:txBody>
      </p:sp>
      <p:sp>
        <p:nvSpPr>
          <p:cNvPr id="3" name="Footer Placeholder 2"/>
          <p:cNvSpPr>
            <a:spLocks noGrp="1"/>
          </p:cNvSpPr>
          <p:nvPr>
            <p:ph type="ftr" sz="quarter" idx="11"/>
          </p:nvPr>
        </p:nvSpPr>
        <p:spPr/>
        <p:txBody>
          <a:bodyPr/>
          <a:lstStyle/>
          <a:p>
            <a:r>
              <a:rPr lang="en-US"/>
              <a:t>Random Graph</a:t>
            </a:r>
          </a:p>
        </p:txBody>
      </p:sp>
      <p:sp>
        <p:nvSpPr>
          <p:cNvPr id="9" name="Slide Number Placeholder 8"/>
          <p:cNvSpPr>
            <a:spLocks noGrp="1"/>
          </p:cNvSpPr>
          <p:nvPr>
            <p:ph type="sldNum" sz="quarter" idx="12"/>
          </p:nvPr>
        </p:nvSpPr>
        <p:spPr/>
        <p:txBody>
          <a:bodyPr/>
          <a:lstStyle/>
          <a:p>
            <a:fld id="{5F799E93-25A9-45CA-8FEE-05B28F2C019A}" type="slidenum">
              <a:rPr lang="en-US" smtClean="0"/>
              <a:t>71</a:t>
            </a:fld>
            <a:endParaRPr lang="en-US"/>
          </a:p>
        </p:txBody>
      </p:sp>
    </p:spTree>
    <p:extLst>
      <p:ext uri="{BB962C8B-B14F-4D97-AF65-F5344CB8AC3E}">
        <p14:creationId xmlns:p14="http://schemas.microsoft.com/office/powerpoint/2010/main" val="2412236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dissolv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Proof of Markov’s inequality</a:t>
            </a:r>
          </a:p>
        </p:txBody>
      </p:sp>
      <p:sp>
        <p:nvSpPr>
          <p:cNvPr id="4" name="TextBox 3"/>
          <p:cNvSpPr txBox="1"/>
          <p:nvPr/>
        </p:nvSpPr>
        <p:spPr>
          <a:xfrm>
            <a:off x="2584450" y="1617403"/>
            <a:ext cx="7023100" cy="954107"/>
          </a:xfrm>
          <a:prstGeom prst="rect">
            <a:avLst/>
          </a:prstGeom>
          <a:noFill/>
        </p:spPr>
        <p:txBody>
          <a:bodyPr wrap="square" rtlCol="0">
            <a:spAutoFit/>
          </a:bodyPr>
          <a:lstStyle/>
          <a:p>
            <a:r>
              <a:rPr lang="en-US" sz="2800" dirty="0">
                <a:latin typeface="Franklin Gothic Medium"/>
                <a:cs typeface="Franklin Gothic Medium"/>
              </a:rPr>
              <a:t>For every non-negative random variable </a:t>
            </a:r>
            <a:r>
              <a:rPr lang="en-US" sz="2800" i="1" dirty="0">
                <a:latin typeface="Garamond"/>
                <a:cs typeface="Garamond"/>
              </a:rPr>
              <a:t>X</a:t>
            </a:r>
            <a:r>
              <a:rPr lang="en-US" sz="2800" dirty="0">
                <a:latin typeface="Franklin Gothic Medium"/>
                <a:cs typeface="Franklin Gothic Medium"/>
              </a:rPr>
              <a:t>: and every value </a:t>
            </a:r>
            <a:r>
              <a:rPr lang="en-US" sz="2800" i="1" dirty="0">
                <a:latin typeface="Garamond"/>
                <a:cs typeface="Garamond"/>
              </a:rPr>
              <a:t>a</a:t>
            </a:r>
            <a:r>
              <a:rPr lang="en-US" sz="2800" dirty="0">
                <a:latin typeface="Franklin Gothic Medium"/>
                <a:cs typeface="Franklin Gothic Medium"/>
              </a:rPr>
              <a:t>:</a:t>
            </a:r>
            <a:endParaRPr lang="en-US" sz="2800" dirty="0">
              <a:latin typeface="Garamond"/>
              <a:cs typeface="Garamond"/>
            </a:endParaRPr>
          </a:p>
        </p:txBody>
      </p:sp>
      <p:sp>
        <p:nvSpPr>
          <p:cNvPr id="5" name="TextBox 4"/>
          <p:cNvSpPr txBox="1"/>
          <p:nvPr/>
        </p:nvSpPr>
        <p:spPr>
          <a:xfrm>
            <a:off x="4565651" y="2702180"/>
            <a:ext cx="3131937" cy="523220"/>
          </a:xfrm>
          <a:prstGeom prst="rect">
            <a:avLst/>
          </a:prstGeom>
          <a:noFill/>
        </p:spPr>
        <p:txBody>
          <a:bodyPr wrap="none" rtlCol="0">
            <a:spAutoFit/>
          </a:bodyPr>
          <a:lstStyle/>
          <a:p>
            <a:r>
              <a:rPr lang="en-US" sz="2800" i="1" dirty="0">
                <a:latin typeface="Garamond"/>
                <a:cs typeface="Garamond"/>
              </a:rPr>
              <a:t>P</a:t>
            </a:r>
            <a:r>
              <a:rPr lang="en-US" sz="2800" dirty="0">
                <a:latin typeface="Garamond"/>
                <a:cs typeface="Garamond"/>
              </a:rPr>
              <a:t>(</a:t>
            </a:r>
            <a:r>
              <a:rPr lang="en-US" sz="2800" i="1" dirty="0">
                <a:latin typeface="Garamond"/>
                <a:cs typeface="Garamond"/>
              </a:rPr>
              <a:t>X</a:t>
            </a:r>
            <a:r>
              <a:rPr lang="en-US" sz="2800" dirty="0">
                <a:latin typeface="Garamond"/>
                <a:cs typeface="Garamond"/>
              </a:rPr>
              <a:t> ≥ </a:t>
            </a:r>
            <a:r>
              <a:rPr lang="en-US" sz="2800" i="1" dirty="0">
                <a:latin typeface="Garamond"/>
                <a:cs typeface="Garamond"/>
              </a:rPr>
              <a:t>a</a:t>
            </a:r>
            <a:r>
              <a:rPr lang="en-US" sz="2800" dirty="0">
                <a:latin typeface="Garamond"/>
                <a:cs typeface="Garamond"/>
              </a:rPr>
              <a:t>) ≤ </a:t>
            </a:r>
            <a:r>
              <a:rPr lang="en-US" sz="2800" i="1" dirty="0">
                <a:latin typeface="Garamond"/>
                <a:cs typeface="Garamond"/>
              </a:rPr>
              <a:t>E</a:t>
            </a:r>
            <a:r>
              <a:rPr lang="en-US" sz="2800" dirty="0">
                <a:latin typeface="Garamond"/>
                <a:cs typeface="Garamond"/>
              </a:rPr>
              <a:t>[</a:t>
            </a:r>
            <a:r>
              <a:rPr lang="en-US" sz="2800" i="1" dirty="0">
                <a:latin typeface="Garamond"/>
                <a:cs typeface="Garamond"/>
              </a:rPr>
              <a:t>X</a:t>
            </a:r>
            <a:r>
              <a:rPr lang="en-US" sz="2800" dirty="0">
                <a:latin typeface="Garamond"/>
                <a:cs typeface="Garamond"/>
              </a:rPr>
              <a:t>] / </a:t>
            </a:r>
            <a:r>
              <a:rPr lang="en-US" sz="2800" i="1" dirty="0">
                <a:latin typeface="Garamond"/>
                <a:cs typeface="Garamond"/>
              </a:rPr>
              <a:t>a</a:t>
            </a:r>
            <a:r>
              <a:rPr lang="en-US" sz="2800" dirty="0">
                <a:latin typeface="Garamond"/>
                <a:cs typeface="Garamond"/>
              </a:rPr>
              <a:t>.</a:t>
            </a:r>
          </a:p>
        </p:txBody>
      </p:sp>
      <p:sp>
        <p:nvSpPr>
          <p:cNvPr id="6" name="Rectangle 5"/>
          <p:cNvSpPr/>
          <p:nvPr/>
        </p:nvSpPr>
        <p:spPr>
          <a:xfrm>
            <a:off x="2438400" y="1507398"/>
            <a:ext cx="7302500" cy="2038123"/>
          </a:xfrm>
          <a:prstGeom prst="rect">
            <a:avLst/>
          </a:prstGeom>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 name="TextBox 2"/>
              <p:cNvSpPr txBox="1"/>
              <p:nvPr/>
            </p:nvSpPr>
            <p:spPr>
              <a:xfrm>
                <a:off x="2438401" y="3705486"/>
                <a:ext cx="6336863" cy="108170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cs typeface="Franklin Gothic Medium"/>
                        </a:rPr>
                        <m:t>𝐸</m:t>
                      </m:r>
                      <m:d>
                        <m:dPr>
                          <m:ctrlPr>
                            <a:rPr lang="en-US" sz="2400" i="1">
                              <a:latin typeface="Cambria Math" panose="02040503050406030204" pitchFamily="18" charset="0"/>
                              <a:cs typeface="Franklin Gothic Medium"/>
                            </a:rPr>
                          </m:ctrlPr>
                        </m:dPr>
                        <m:e>
                          <m:r>
                            <a:rPr lang="en-US" sz="2400" i="1">
                              <a:latin typeface="Cambria Math" panose="02040503050406030204" pitchFamily="18" charset="0"/>
                              <a:cs typeface="Franklin Gothic Medium"/>
                            </a:rPr>
                            <m:t>𝑋</m:t>
                          </m:r>
                        </m:e>
                      </m:d>
                      <m:r>
                        <a:rPr lang="en-US" sz="2400" i="1">
                          <a:latin typeface="Cambria Math" panose="02040503050406030204" pitchFamily="18" charset="0"/>
                          <a:cs typeface="Franklin Gothic Medium"/>
                        </a:rPr>
                        <m:t>= </m:t>
                      </m:r>
                      <m:nary>
                        <m:naryPr>
                          <m:limLoc m:val="undOvr"/>
                          <m:ctrlPr>
                            <a:rPr lang="en-US" sz="2400" i="1">
                              <a:latin typeface="Cambria Math" panose="02040503050406030204" pitchFamily="18" charset="0"/>
                            </a:rPr>
                          </m:ctrlPr>
                        </m:naryPr>
                        <m:sub>
                          <m:r>
                            <m:rPr>
                              <m:brk m:alnAt="24"/>
                            </m:rPr>
                            <a:rPr lang="en-US" sz="2400" i="1">
                              <a:latin typeface="Cambria Math" panose="02040503050406030204" pitchFamily="18" charset="0"/>
                            </a:rPr>
                            <m:t>0</m:t>
                          </m:r>
                        </m:sub>
                        <m:sup>
                          <m:r>
                            <a:rPr lang="en-US" sz="2400" i="1">
                              <a:latin typeface="Cambria Math" panose="02040503050406030204" pitchFamily="18" charset="0"/>
                            </a:rPr>
                            <m:t>∞</m:t>
                          </m:r>
                        </m:sup>
                        <m:e>
                          <m:r>
                            <a:rPr lang="en-US" sz="2400" i="1">
                              <a:latin typeface="Cambria Math" panose="02040503050406030204" pitchFamily="18" charset="0"/>
                            </a:rPr>
                            <m:t>𝑥𝑝</m:t>
                          </m:r>
                          <m:d>
                            <m:dPr>
                              <m:ctrlPr>
                                <a:rPr lang="en-US" sz="2400" i="1">
                                  <a:latin typeface="Cambria Math" panose="02040503050406030204" pitchFamily="18" charset="0"/>
                                </a:rPr>
                              </m:ctrlPr>
                            </m:dPr>
                            <m:e>
                              <m:r>
                                <a:rPr lang="en-US" sz="2400" i="1">
                                  <a:latin typeface="Cambria Math" panose="02040503050406030204" pitchFamily="18" charset="0"/>
                                </a:rPr>
                                <m:t>𝑥</m:t>
                              </m:r>
                            </m:e>
                          </m:d>
                          <m:r>
                            <a:rPr lang="en-US" sz="2400" i="1">
                              <a:latin typeface="Cambria Math" panose="02040503050406030204" pitchFamily="18" charset="0"/>
                            </a:rPr>
                            <m:t>𝑑𝑥</m:t>
                          </m:r>
                        </m:e>
                      </m:nary>
                      <m:r>
                        <a:rPr lang="en-US" sz="2400" i="1">
                          <a:latin typeface="Cambria Math" panose="02040503050406030204" pitchFamily="18" charset="0"/>
                        </a:rPr>
                        <m:t>=</m:t>
                      </m:r>
                      <m:nary>
                        <m:naryPr>
                          <m:limLoc m:val="undOvr"/>
                          <m:ctrlPr>
                            <a:rPr lang="en-US" sz="2400" i="1">
                              <a:latin typeface="Cambria Math" panose="02040503050406030204" pitchFamily="18" charset="0"/>
                            </a:rPr>
                          </m:ctrlPr>
                        </m:naryPr>
                        <m:sub>
                          <m:r>
                            <m:rPr>
                              <m:brk m:alnAt="24"/>
                            </m:rPr>
                            <a:rPr lang="en-US" sz="2400" i="1">
                              <a:latin typeface="Cambria Math" panose="02040503050406030204" pitchFamily="18" charset="0"/>
                            </a:rPr>
                            <m:t>0</m:t>
                          </m:r>
                        </m:sub>
                        <m:sup>
                          <m:r>
                            <a:rPr lang="en-US" sz="2400" i="1">
                              <a:latin typeface="Cambria Math" panose="02040503050406030204" pitchFamily="18" charset="0"/>
                            </a:rPr>
                            <m:t>𝑎</m:t>
                          </m:r>
                        </m:sup>
                        <m:e>
                          <m:r>
                            <a:rPr lang="en-US" sz="2400" i="1">
                              <a:latin typeface="Cambria Math" panose="02040503050406030204" pitchFamily="18" charset="0"/>
                            </a:rPr>
                            <m:t>𝑥𝑝</m:t>
                          </m:r>
                          <m:d>
                            <m:dPr>
                              <m:ctrlPr>
                                <a:rPr lang="en-US" sz="2400" i="1">
                                  <a:latin typeface="Cambria Math" panose="02040503050406030204" pitchFamily="18" charset="0"/>
                                </a:rPr>
                              </m:ctrlPr>
                            </m:dPr>
                            <m:e>
                              <m:r>
                                <a:rPr lang="en-US" sz="2400" i="1">
                                  <a:latin typeface="Cambria Math" panose="02040503050406030204" pitchFamily="18" charset="0"/>
                                </a:rPr>
                                <m:t>𝑥</m:t>
                              </m:r>
                            </m:e>
                          </m:d>
                          <m:r>
                            <a:rPr lang="en-US" sz="2400" i="1">
                              <a:latin typeface="Cambria Math" panose="02040503050406030204" pitchFamily="18" charset="0"/>
                            </a:rPr>
                            <m:t>𝑑𝑥</m:t>
                          </m:r>
                        </m:e>
                      </m:nary>
                      <m:r>
                        <a:rPr lang="en-US" sz="2400" i="1">
                          <a:latin typeface="Cambria Math" panose="02040503050406030204" pitchFamily="18" charset="0"/>
                        </a:rPr>
                        <m:t>+</m:t>
                      </m:r>
                      <m:nary>
                        <m:naryPr>
                          <m:limLoc m:val="undOvr"/>
                          <m:ctrlPr>
                            <a:rPr lang="en-US" sz="2400" i="1">
                              <a:latin typeface="Cambria Math" panose="02040503050406030204" pitchFamily="18" charset="0"/>
                            </a:rPr>
                          </m:ctrlPr>
                        </m:naryPr>
                        <m:sub>
                          <m:r>
                            <a:rPr lang="en-US" sz="2400" i="1">
                              <a:latin typeface="Cambria Math" panose="02040503050406030204" pitchFamily="18" charset="0"/>
                            </a:rPr>
                            <m:t>𝑎</m:t>
                          </m:r>
                        </m:sub>
                        <m:sup>
                          <m:r>
                            <a:rPr lang="en-US" sz="2400" i="1">
                              <a:latin typeface="Cambria Math" panose="02040503050406030204" pitchFamily="18" charset="0"/>
                            </a:rPr>
                            <m:t>∞</m:t>
                          </m:r>
                        </m:sup>
                        <m:e>
                          <m:r>
                            <a:rPr lang="en-US" sz="2400" i="1">
                              <a:latin typeface="Cambria Math" panose="02040503050406030204" pitchFamily="18" charset="0"/>
                            </a:rPr>
                            <m:t>𝑥𝑝</m:t>
                          </m:r>
                          <m:d>
                            <m:dPr>
                              <m:ctrlPr>
                                <a:rPr lang="en-US" sz="2400" i="1">
                                  <a:latin typeface="Cambria Math" panose="02040503050406030204" pitchFamily="18" charset="0"/>
                                </a:rPr>
                              </m:ctrlPr>
                            </m:dPr>
                            <m:e>
                              <m:r>
                                <a:rPr lang="en-US" sz="2400" i="1">
                                  <a:latin typeface="Cambria Math" panose="02040503050406030204" pitchFamily="18" charset="0"/>
                                </a:rPr>
                                <m:t>𝑥</m:t>
                              </m:r>
                            </m:e>
                          </m:d>
                          <m:r>
                            <a:rPr lang="en-US" sz="2400" i="1">
                              <a:latin typeface="Cambria Math" panose="02040503050406030204" pitchFamily="18" charset="0"/>
                            </a:rPr>
                            <m:t>𝑑𝑥</m:t>
                          </m:r>
                        </m:e>
                      </m:nary>
                    </m:oMath>
                  </m:oMathPara>
                </a14:m>
                <a:endParaRPr lang="en-US" sz="2400" dirty="0">
                  <a:latin typeface="Franklin Gothic Medium"/>
                  <a:cs typeface="Franklin Gothic Medium"/>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2438401" y="3705486"/>
                <a:ext cx="6336863" cy="1081706"/>
              </a:xfrm>
              <a:prstGeom prst="rect">
                <a:avLst/>
              </a:prstGeom>
              <a:blipFill rotWithShape="0">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5073712" y="4787192"/>
                <a:ext cx="5594288" cy="108170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cs typeface="Franklin Gothic Medium"/>
                        </a:rPr>
                        <m:t>≥</m:t>
                      </m:r>
                      <m:nary>
                        <m:naryPr>
                          <m:limLoc m:val="undOvr"/>
                          <m:ctrlPr>
                            <a:rPr lang="en-US" sz="2400" i="1">
                              <a:latin typeface="Cambria Math" panose="02040503050406030204" pitchFamily="18" charset="0"/>
                            </a:rPr>
                          </m:ctrlPr>
                        </m:naryPr>
                        <m:sub>
                          <m:r>
                            <a:rPr lang="en-US" sz="2400" i="1">
                              <a:latin typeface="Cambria Math" panose="02040503050406030204" pitchFamily="18" charset="0"/>
                            </a:rPr>
                            <m:t>𝑎</m:t>
                          </m:r>
                        </m:sub>
                        <m:sup>
                          <m:r>
                            <a:rPr lang="en-US" sz="2400" i="1">
                              <a:latin typeface="Cambria Math" panose="02040503050406030204" pitchFamily="18" charset="0"/>
                            </a:rPr>
                            <m:t>∞</m:t>
                          </m:r>
                        </m:sup>
                        <m:e>
                          <m:r>
                            <a:rPr lang="en-US" sz="2400" i="1">
                              <a:latin typeface="Cambria Math" panose="02040503050406030204" pitchFamily="18" charset="0"/>
                            </a:rPr>
                            <m:t>𝑎𝑝</m:t>
                          </m:r>
                          <m:d>
                            <m:dPr>
                              <m:ctrlPr>
                                <a:rPr lang="en-US" sz="2400" i="1">
                                  <a:latin typeface="Cambria Math" panose="02040503050406030204" pitchFamily="18" charset="0"/>
                                </a:rPr>
                              </m:ctrlPr>
                            </m:dPr>
                            <m:e>
                              <m:r>
                                <a:rPr lang="en-US" sz="2400" i="1">
                                  <a:latin typeface="Cambria Math" panose="02040503050406030204" pitchFamily="18" charset="0"/>
                                </a:rPr>
                                <m:t>𝑥</m:t>
                              </m:r>
                            </m:e>
                          </m:d>
                          <m:r>
                            <a:rPr lang="en-US" sz="2400" i="1">
                              <a:latin typeface="Cambria Math" panose="02040503050406030204" pitchFamily="18" charset="0"/>
                            </a:rPr>
                            <m:t>𝑑𝑥</m:t>
                          </m:r>
                        </m:e>
                      </m:nary>
                      <m:r>
                        <a:rPr lang="en-US" sz="2400" i="1">
                          <a:latin typeface="Cambria Math" panose="02040503050406030204" pitchFamily="18" charset="0"/>
                        </a:rPr>
                        <m:t>=</m:t>
                      </m:r>
                      <m:r>
                        <a:rPr lang="en-US" sz="2400" i="1">
                          <a:latin typeface="Cambria Math" panose="02040503050406030204" pitchFamily="18" charset="0"/>
                        </a:rPr>
                        <m:t>𝑎</m:t>
                      </m:r>
                      <m:nary>
                        <m:naryPr>
                          <m:limLoc m:val="undOvr"/>
                          <m:ctrlPr>
                            <a:rPr lang="en-US" sz="2400" i="1">
                              <a:latin typeface="Cambria Math" panose="02040503050406030204" pitchFamily="18" charset="0"/>
                            </a:rPr>
                          </m:ctrlPr>
                        </m:naryPr>
                        <m:sub>
                          <m:r>
                            <m:rPr>
                              <m:brk m:alnAt="24"/>
                            </m:rPr>
                            <a:rPr lang="en-US" sz="2400" i="1">
                              <a:latin typeface="Cambria Math" panose="02040503050406030204" pitchFamily="18" charset="0"/>
                            </a:rPr>
                            <m:t>0</m:t>
                          </m:r>
                        </m:sub>
                        <m:sup>
                          <m:r>
                            <a:rPr lang="en-US" sz="2400" i="1">
                              <a:latin typeface="Cambria Math" panose="02040503050406030204" pitchFamily="18" charset="0"/>
                            </a:rPr>
                            <m:t>∞</m:t>
                          </m:r>
                        </m:sup>
                        <m:e>
                          <m:r>
                            <a:rPr lang="en-US" sz="2400" i="1">
                              <a:latin typeface="Cambria Math" panose="02040503050406030204" pitchFamily="18" charset="0"/>
                            </a:rPr>
                            <m:t>𝑝</m:t>
                          </m:r>
                          <m:d>
                            <m:dPr>
                              <m:ctrlPr>
                                <a:rPr lang="en-US" sz="2400" i="1">
                                  <a:latin typeface="Cambria Math" panose="02040503050406030204" pitchFamily="18" charset="0"/>
                                </a:rPr>
                              </m:ctrlPr>
                            </m:dPr>
                            <m:e>
                              <m:r>
                                <a:rPr lang="en-US" sz="2400" i="1">
                                  <a:latin typeface="Cambria Math" panose="02040503050406030204" pitchFamily="18" charset="0"/>
                                </a:rPr>
                                <m:t>𝑥</m:t>
                              </m:r>
                            </m:e>
                          </m:d>
                          <m:r>
                            <a:rPr lang="en-US" sz="2400" i="1">
                              <a:latin typeface="Cambria Math" panose="02040503050406030204" pitchFamily="18" charset="0"/>
                            </a:rPr>
                            <m:t>𝑑𝑥</m:t>
                          </m:r>
                        </m:e>
                      </m:nary>
                      <m:r>
                        <a:rPr lang="en-US" sz="2400" i="1">
                          <a:latin typeface="Cambria Math" panose="02040503050406030204" pitchFamily="18" charset="0"/>
                        </a:rPr>
                        <m:t>=</m:t>
                      </m:r>
                      <m:r>
                        <a:rPr lang="en-US" sz="2400" i="1">
                          <a:latin typeface="Cambria Math" panose="02040503050406030204" pitchFamily="18" charset="0"/>
                        </a:rPr>
                        <m:t>𝑎𝑃</m:t>
                      </m:r>
                      <m:r>
                        <a:rPr lang="en-US" sz="2400" i="1">
                          <a:latin typeface="Cambria Math" panose="02040503050406030204" pitchFamily="18" charset="0"/>
                        </a:rPr>
                        <m:t>(</m:t>
                      </m:r>
                      <m:r>
                        <a:rPr lang="en-US" sz="2400" i="1">
                          <a:latin typeface="Cambria Math" panose="02040503050406030204" pitchFamily="18" charset="0"/>
                        </a:rPr>
                        <m:t>𝑋</m:t>
                      </m:r>
                      <m:r>
                        <a:rPr lang="en-US" sz="2400" i="1">
                          <a:latin typeface="Cambria Math" panose="02040503050406030204" pitchFamily="18" charset="0"/>
                        </a:rPr>
                        <m:t>≥</m:t>
                      </m:r>
                      <m:r>
                        <a:rPr lang="en-US" sz="2400" i="1">
                          <a:latin typeface="Cambria Math" panose="02040503050406030204" pitchFamily="18" charset="0"/>
                        </a:rPr>
                        <m:t>𝑎</m:t>
                      </m:r>
                      <m:r>
                        <a:rPr lang="en-US" sz="2400" i="1">
                          <a:latin typeface="Cambria Math" panose="02040503050406030204" pitchFamily="18" charset="0"/>
                        </a:rPr>
                        <m:t>)</m:t>
                      </m:r>
                    </m:oMath>
                  </m:oMathPara>
                </a14:m>
                <a:endParaRPr lang="en-US" sz="2400" dirty="0">
                  <a:latin typeface="Franklin Gothic Medium"/>
                  <a:cs typeface="Franklin Gothic Medium"/>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5073712" y="4787192"/>
                <a:ext cx="5594288" cy="1081706"/>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p:cNvSpPr txBox="1"/>
              <p:nvPr/>
            </p:nvSpPr>
            <p:spPr>
              <a:xfrm>
                <a:off x="5073713" y="6102486"/>
                <a:ext cx="2386679" cy="70108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cs typeface="Franklin Gothic Medium"/>
                        </a:rPr>
                        <m:t>𝑃</m:t>
                      </m:r>
                      <m:d>
                        <m:dPr>
                          <m:ctrlPr>
                            <a:rPr lang="en-US" sz="2400" i="1">
                              <a:latin typeface="Cambria Math" panose="02040503050406030204" pitchFamily="18" charset="0"/>
                              <a:cs typeface="Franklin Gothic Medium"/>
                            </a:rPr>
                          </m:ctrlPr>
                        </m:dPr>
                        <m:e>
                          <m:r>
                            <a:rPr lang="en-US" sz="2400" i="1">
                              <a:latin typeface="Cambria Math" panose="02040503050406030204" pitchFamily="18" charset="0"/>
                              <a:cs typeface="Franklin Gothic Medium"/>
                            </a:rPr>
                            <m:t>𝑋</m:t>
                          </m:r>
                          <m:r>
                            <a:rPr lang="en-US" sz="2400" i="1">
                              <a:latin typeface="Cambria Math" panose="02040503050406030204" pitchFamily="18" charset="0"/>
                              <a:cs typeface="Franklin Gothic Medium"/>
                            </a:rPr>
                            <m:t>≥</m:t>
                          </m:r>
                          <m:r>
                            <a:rPr lang="en-US" sz="2400" i="1">
                              <a:latin typeface="Cambria Math" panose="02040503050406030204" pitchFamily="18" charset="0"/>
                              <a:cs typeface="Franklin Gothic Medium"/>
                            </a:rPr>
                            <m:t>𝑎</m:t>
                          </m:r>
                        </m:e>
                      </m:d>
                      <m:r>
                        <a:rPr lang="en-US" sz="2400" i="1">
                          <a:latin typeface="Cambria Math" panose="02040503050406030204" pitchFamily="18" charset="0"/>
                          <a:cs typeface="Franklin Gothic Medium"/>
                        </a:rPr>
                        <m:t>≤</m:t>
                      </m:r>
                      <m:f>
                        <m:fPr>
                          <m:ctrlPr>
                            <a:rPr lang="en-US" sz="2400" i="1">
                              <a:latin typeface="Cambria Math" panose="02040503050406030204" pitchFamily="18" charset="0"/>
                            </a:rPr>
                          </m:ctrlPr>
                        </m:fPr>
                        <m:num>
                          <m:r>
                            <a:rPr lang="en-US" sz="2400" i="1">
                              <a:latin typeface="Cambria Math" panose="02040503050406030204" pitchFamily="18" charset="0"/>
                            </a:rPr>
                            <m:t>𝐸</m:t>
                          </m:r>
                          <m:r>
                            <a:rPr lang="en-US" sz="2400" i="1">
                              <a:latin typeface="Cambria Math" panose="02040503050406030204" pitchFamily="18" charset="0"/>
                            </a:rPr>
                            <m:t>(</m:t>
                          </m:r>
                          <m:r>
                            <a:rPr lang="en-US" sz="2400" i="1">
                              <a:latin typeface="Cambria Math" panose="02040503050406030204" pitchFamily="18" charset="0"/>
                            </a:rPr>
                            <m:t>𝑋</m:t>
                          </m:r>
                          <m:r>
                            <a:rPr lang="en-US" sz="2400" i="1">
                              <a:latin typeface="Cambria Math" panose="02040503050406030204" pitchFamily="18" charset="0"/>
                            </a:rPr>
                            <m:t>)</m:t>
                          </m:r>
                        </m:num>
                        <m:den>
                          <m:r>
                            <a:rPr lang="en-US" sz="2400" i="1">
                              <a:latin typeface="Cambria Math" panose="02040503050406030204" pitchFamily="18" charset="0"/>
                            </a:rPr>
                            <m:t>𝑎</m:t>
                          </m:r>
                        </m:den>
                      </m:f>
                    </m:oMath>
                  </m:oMathPara>
                </a14:m>
                <a:endParaRPr lang="en-US" sz="2400" dirty="0">
                  <a:latin typeface="Franklin Gothic Medium"/>
                  <a:cs typeface="Franklin Gothic Medium"/>
                </a:endParaRPr>
              </a:p>
            </p:txBody>
          </p:sp>
        </mc:Choice>
        <mc:Fallback xmlns="">
          <p:sp>
            <p:nvSpPr>
              <p:cNvPr id="19" name="TextBox 18"/>
              <p:cNvSpPr txBox="1">
                <a:spLocks noRot="1" noChangeAspect="1" noMove="1" noResize="1" noEditPoints="1" noAdjustHandles="1" noChangeArrowheads="1" noChangeShapeType="1" noTextEdit="1"/>
              </p:cNvSpPr>
              <p:nvPr/>
            </p:nvSpPr>
            <p:spPr>
              <a:xfrm>
                <a:off x="5073713" y="6102486"/>
                <a:ext cx="2386679" cy="701089"/>
              </a:xfrm>
              <a:prstGeom prst="rect">
                <a:avLst/>
              </a:prstGeom>
              <a:blipFill rotWithShape="0">
                <a:blip r:embed="rId4"/>
                <a:stretch>
                  <a:fillRect/>
                </a:stretch>
              </a:blipFill>
            </p:spPr>
            <p:txBody>
              <a:bodyPr/>
              <a:lstStyle/>
              <a:p>
                <a:r>
                  <a:rPr lang="en-US">
                    <a:noFill/>
                  </a:rPr>
                  <a:t> </a:t>
                </a:r>
              </a:p>
            </p:txBody>
          </p:sp>
        </mc:Fallback>
      </mc:AlternateContent>
      <p:sp>
        <p:nvSpPr>
          <p:cNvPr id="7" name="Footer Placeholder 6"/>
          <p:cNvSpPr>
            <a:spLocks noGrp="1"/>
          </p:cNvSpPr>
          <p:nvPr>
            <p:ph type="ftr" sz="quarter" idx="11"/>
          </p:nvPr>
        </p:nvSpPr>
        <p:spPr/>
        <p:txBody>
          <a:bodyPr/>
          <a:lstStyle/>
          <a:p>
            <a:r>
              <a:rPr lang="en-US"/>
              <a:t>Random Graph</a:t>
            </a:r>
          </a:p>
        </p:txBody>
      </p:sp>
      <p:sp>
        <p:nvSpPr>
          <p:cNvPr id="9" name="Slide Number Placeholder 8"/>
          <p:cNvSpPr>
            <a:spLocks noGrp="1"/>
          </p:cNvSpPr>
          <p:nvPr>
            <p:ph type="sldNum" sz="quarter" idx="12"/>
          </p:nvPr>
        </p:nvSpPr>
        <p:spPr/>
        <p:txBody>
          <a:bodyPr/>
          <a:lstStyle/>
          <a:p>
            <a:fld id="{5F799E93-25A9-45CA-8FEE-05B28F2C019A}" type="slidenum">
              <a:rPr lang="en-US" smtClean="0"/>
              <a:t>72</a:t>
            </a:fld>
            <a:endParaRPr lang="en-US"/>
          </a:p>
        </p:txBody>
      </p:sp>
    </p:spTree>
    <p:extLst>
      <p:ext uri="{BB962C8B-B14F-4D97-AF65-F5344CB8AC3E}">
        <p14:creationId xmlns:p14="http://schemas.microsoft.com/office/powerpoint/2010/main" val="412092877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Hats</a:t>
            </a:r>
          </a:p>
        </p:txBody>
      </p:sp>
      <p:sp>
        <p:nvSpPr>
          <p:cNvPr id="4" name="TextBox 3"/>
          <p:cNvSpPr txBox="1"/>
          <p:nvPr/>
        </p:nvSpPr>
        <p:spPr>
          <a:xfrm>
            <a:off x="1981200" y="1409701"/>
            <a:ext cx="8229600" cy="954107"/>
          </a:xfrm>
          <a:prstGeom prst="rect">
            <a:avLst/>
          </a:prstGeom>
          <a:noFill/>
        </p:spPr>
        <p:txBody>
          <a:bodyPr wrap="square" rtlCol="0">
            <a:spAutoFit/>
          </a:bodyPr>
          <a:lstStyle/>
          <a:p>
            <a:r>
              <a:rPr lang="en-US" sz="2800" dirty="0">
                <a:latin typeface="Franklin Gothic Medium"/>
                <a:cs typeface="Franklin Gothic Medium"/>
              </a:rPr>
              <a:t>1000 people throw their hats in the air. What is the probability at least 100 people get their hat back?</a:t>
            </a:r>
          </a:p>
        </p:txBody>
      </p:sp>
      <p:sp>
        <p:nvSpPr>
          <p:cNvPr id="5" name="TextBox 4"/>
          <p:cNvSpPr txBox="1"/>
          <p:nvPr/>
        </p:nvSpPr>
        <p:spPr>
          <a:xfrm>
            <a:off x="4425950" y="3202601"/>
            <a:ext cx="3003550" cy="523220"/>
          </a:xfrm>
          <a:prstGeom prst="rect">
            <a:avLst/>
          </a:prstGeom>
          <a:noFill/>
        </p:spPr>
        <p:txBody>
          <a:bodyPr wrap="square" rtlCol="0">
            <a:spAutoFit/>
          </a:bodyPr>
          <a:lstStyle/>
          <a:p>
            <a:r>
              <a:rPr lang="en-US" sz="2800" i="1" dirty="0">
                <a:latin typeface="Garamond"/>
                <a:cs typeface="Garamond"/>
              </a:rPr>
              <a:t>N</a:t>
            </a:r>
            <a:r>
              <a:rPr lang="en-US" sz="2800" dirty="0">
                <a:latin typeface="Garamond"/>
                <a:cs typeface="Garamond"/>
              </a:rPr>
              <a:t> = </a:t>
            </a:r>
            <a:r>
              <a:rPr lang="en-US" sz="2800" i="1" dirty="0">
                <a:latin typeface="Garamond"/>
                <a:cs typeface="Garamond"/>
              </a:rPr>
              <a:t>I</a:t>
            </a:r>
            <a:r>
              <a:rPr lang="en-US" sz="2800" baseline="-25000" dirty="0">
                <a:latin typeface="Garamond"/>
                <a:cs typeface="Garamond"/>
              </a:rPr>
              <a:t>1</a:t>
            </a:r>
            <a:r>
              <a:rPr lang="en-US" sz="2800" dirty="0">
                <a:latin typeface="Garamond"/>
                <a:cs typeface="Garamond"/>
              </a:rPr>
              <a:t> + … + </a:t>
            </a:r>
            <a:r>
              <a:rPr lang="en-US" sz="2800" i="1" dirty="0">
                <a:latin typeface="Garamond"/>
                <a:cs typeface="Garamond"/>
              </a:rPr>
              <a:t>I</a:t>
            </a:r>
            <a:r>
              <a:rPr lang="en-US" sz="2800" baseline="-25000" dirty="0">
                <a:latin typeface="Garamond"/>
                <a:cs typeface="Garamond"/>
              </a:rPr>
              <a:t>1000</a:t>
            </a:r>
          </a:p>
        </p:txBody>
      </p:sp>
      <p:sp>
        <p:nvSpPr>
          <p:cNvPr id="6" name="TextBox 5"/>
          <p:cNvSpPr txBox="1"/>
          <p:nvPr/>
        </p:nvSpPr>
        <p:spPr>
          <a:xfrm>
            <a:off x="1981200" y="3925908"/>
            <a:ext cx="8229600" cy="830997"/>
          </a:xfrm>
          <a:prstGeom prst="rect">
            <a:avLst/>
          </a:prstGeom>
          <a:noFill/>
        </p:spPr>
        <p:txBody>
          <a:bodyPr wrap="square" rtlCol="0">
            <a:spAutoFit/>
          </a:bodyPr>
          <a:lstStyle/>
          <a:p>
            <a:r>
              <a:rPr lang="en-US" sz="2400" dirty="0">
                <a:latin typeface="Franklin Gothic Medium"/>
                <a:cs typeface="Franklin Gothic Medium"/>
              </a:rPr>
              <a:t>where </a:t>
            </a:r>
            <a:r>
              <a:rPr lang="en-US" sz="2400" i="1" dirty="0">
                <a:latin typeface="Garamond"/>
                <a:cs typeface="Garamond"/>
              </a:rPr>
              <a:t>I</a:t>
            </a:r>
            <a:r>
              <a:rPr lang="en-US" sz="2400" i="1" baseline="-25000" dirty="0">
                <a:latin typeface="Garamond"/>
                <a:cs typeface="Garamond"/>
              </a:rPr>
              <a:t>i</a:t>
            </a:r>
            <a:r>
              <a:rPr lang="en-US" sz="2400" dirty="0">
                <a:latin typeface="Franklin Gothic Medium"/>
                <a:cs typeface="Franklin Gothic Medium"/>
              </a:rPr>
              <a:t> is the indicator for the event that person </a:t>
            </a:r>
            <a:r>
              <a:rPr lang="en-US" sz="2400" i="1" dirty="0" err="1">
                <a:latin typeface="Garamond"/>
                <a:cs typeface="Garamond"/>
              </a:rPr>
              <a:t>i</a:t>
            </a:r>
            <a:r>
              <a:rPr lang="en-US" sz="2400" dirty="0">
                <a:latin typeface="Franklin Gothic Medium"/>
                <a:cs typeface="Franklin Gothic Medium"/>
              </a:rPr>
              <a:t> gets their hat. Then </a:t>
            </a:r>
            <a:r>
              <a:rPr lang="en-US" sz="2400" i="1" dirty="0">
                <a:latin typeface="Garamond"/>
                <a:cs typeface="Garamond"/>
              </a:rPr>
              <a:t>E</a:t>
            </a:r>
            <a:r>
              <a:rPr lang="en-US" sz="2400" dirty="0">
                <a:latin typeface="Garamond"/>
                <a:cs typeface="Garamond"/>
              </a:rPr>
              <a:t>[</a:t>
            </a:r>
            <a:r>
              <a:rPr lang="en-US" sz="2400" i="1" dirty="0">
                <a:latin typeface="Garamond"/>
                <a:cs typeface="Garamond"/>
              </a:rPr>
              <a:t>I</a:t>
            </a:r>
            <a:r>
              <a:rPr lang="en-US" sz="2400" i="1" baseline="-25000" dirty="0">
                <a:latin typeface="Garamond"/>
                <a:cs typeface="Garamond"/>
              </a:rPr>
              <a:t>i </a:t>
            </a:r>
            <a:r>
              <a:rPr lang="en-US" sz="2400" dirty="0">
                <a:latin typeface="Garamond"/>
                <a:cs typeface="Garamond"/>
              </a:rPr>
              <a:t>] = </a:t>
            </a:r>
            <a:r>
              <a:rPr lang="en-US" sz="2400" i="1" dirty="0">
                <a:latin typeface="Garamond"/>
                <a:cs typeface="Garamond"/>
              </a:rPr>
              <a:t>P</a:t>
            </a:r>
            <a:r>
              <a:rPr lang="en-US" sz="2400" dirty="0">
                <a:latin typeface="Garamond"/>
                <a:cs typeface="Garamond"/>
              </a:rPr>
              <a:t>(</a:t>
            </a:r>
            <a:r>
              <a:rPr lang="en-US" sz="2400" i="1" dirty="0">
                <a:latin typeface="Garamond"/>
                <a:cs typeface="Garamond"/>
              </a:rPr>
              <a:t>I</a:t>
            </a:r>
            <a:r>
              <a:rPr lang="en-US" sz="2400" i="1" baseline="-25000" dirty="0">
                <a:latin typeface="Garamond"/>
                <a:cs typeface="Garamond"/>
              </a:rPr>
              <a:t>i</a:t>
            </a:r>
            <a:r>
              <a:rPr lang="en-US" sz="2400" dirty="0">
                <a:latin typeface="Garamond"/>
                <a:cs typeface="Garamond"/>
              </a:rPr>
              <a:t> = 1) = 1/</a:t>
            </a:r>
            <a:r>
              <a:rPr lang="en-US" sz="2400" i="1" dirty="0">
                <a:latin typeface="Garamond"/>
                <a:cs typeface="Garamond"/>
              </a:rPr>
              <a:t>n</a:t>
            </a:r>
            <a:endParaRPr lang="en-US" sz="2400" i="1" baseline="-25000" dirty="0">
              <a:latin typeface="Garamond"/>
              <a:cs typeface="Garamond"/>
            </a:endParaRPr>
          </a:p>
        </p:txBody>
      </p:sp>
      <p:sp>
        <p:nvSpPr>
          <p:cNvPr id="8" name="TextBox 7"/>
          <p:cNvSpPr txBox="1"/>
          <p:nvPr/>
        </p:nvSpPr>
        <p:spPr>
          <a:xfrm>
            <a:off x="1981200" y="2594945"/>
            <a:ext cx="8229600" cy="584776"/>
          </a:xfrm>
          <a:prstGeom prst="rect">
            <a:avLst/>
          </a:prstGeom>
          <a:noFill/>
        </p:spPr>
        <p:txBody>
          <a:bodyPr wrap="square" rtlCol="0">
            <a:spAutoFit/>
          </a:bodyPr>
          <a:lstStyle/>
          <a:p>
            <a:r>
              <a:rPr lang="en-US" sz="3200" dirty="0">
                <a:solidFill>
                  <a:schemeClr val="accent1"/>
                </a:solidFill>
                <a:latin typeface="Franklin Gothic Medium"/>
                <a:cs typeface="Franklin Gothic Medium"/>
              </a:rPr>
              <a:t>Solution</a:t>
            </a:r>
          </a:p>
        </p:txBody>
      </p:sp>
      <p:sp>
        <p:nvSpPr>
          <p:cNvPr id="9" name="TextBox 8"/>
          <p:cNvSpPr txBox="1"/>
          <p:nvPr/>
        </p:nvSpPr>
        <p:spPr>
          <a:xfrm>
            <a:off x="1981200" y="4949348"/>
            <a:ext cx="2825750" cy="523220"/>
          </a:xfrm>
          <a:prstGeom prst="rect">
            <a:avLst/>
          </a:prstGeom>
          <a:noFill/>
        </p:spPr>
        <p:txBody>
          <a:bodyPr wrap="square" rtlCol="0">
            <a:spAutoFit/>
          </a:bodyPr>
          <a:lstStyle/>
          <a:p>
            <a:r>
              <a:rPr lang="en-US" sz="2800" i="1" dirty="0">
                <a:latin typeface="Garamond"/>
                <a:cs typeface="Garamond"/>
              </a:rPr>
              <a:t>E</a:t>
            </a:r>
            <a:r>
              <a:rPr lang="en-US" sz="2800" dirty="0">
                <a:latin typeface="Garamond"/>
                <a:cs typeface="Garamond"/>
              </a:rPr>
              <a:t>[</a:t>
            </a:r>
            <a:r>
              <a:rPr lang="en-US" sz="2800" i="1" dirty="0">
                <a:latin typeface="Garamond"/>
                <a:cs typeface="Garamond"/>
              </a:rPr>
              <a:t>N</a:t>
            </a:r>
            <a:r>
              <a:rPr lang="en-US" sz="2800" i="1" baseline="-25000" dirty="0">
                <a:latin typeface="Garamond"/>
                <a:cs typeface="Garamond"/>
              </a:rPr>
              <a:t> </a:t>
            </a:r>
            <a:r>
              <a:rPr lang="en-US" sz="2800" dirty="0">
                <a:latin typeface="Garamond"/>
                <a:cs typeface="Garamond"/>
              </a:rPr>
              <a:t>] = </a:t>
            </a:r>
            <a:r>
              <a:rPr lang="en-US" sz="2800" i="1" dirty="0">
                <a:latin typeface="Garamond"/>
                <a:cs typeface="Garamond"/>
              </a:rPr>
              <a:t>n </a:t>
            </a:r>
            <a:r>
              <a:rPr lang="en-US" sz="2800" dirty="0">
                <a:latin typeface="Garamond"/>
                <a:cs typeface="Garamond"/>
              </a:rPr>
              <a:t>1/</a:t>
            </a:r>
            <a:r>
              <a:rPr lang="en-US" sz="2800" i="1" dirty="0">
                <a:latin typeface="Garamond"/>
                <a:cs typeface="Garamond"/>
              </a:rPr>
              <a:t>n</a:t>
            </a:r>
            <a:r>
              <a:rPr lang="en-US" sz="2800" i="1" baseline="-25000" dirty="0">
                <a:latin typeface="Garamond"/>
                <a:cs typeface="Garamond"/>
              </a:rPr>
              <a:t> </a:t>
            </a:r>
            <a:r>
              <a:rPr lang="en-US" sz="2800" dirty="0">
                <a:latin typeface="Garamond"/>
                <a:cs typeface="Garamond"/>
              </a:rPr>
              <a:t>= 1</a:t>
            </a:r>
            <a:r>
              <a:rPr lang="en-US" sz="2800" i="1" dirty="0">
                <a:latin typeface="Garamond"/>
                <a:cs typeface="Garamond"/>
              </a:rPr>
              <a:t> </a:t>
            </a:r>
            <a:endParaRPr lang="en-US" sz="2800" i="1" baseline="-25000" dirty="0">
              <a:latin typeface="Garamond"/>
              <a:cs typeface="Garamond"/>
            </a:endParaRPr>
          </a:p>
        </p:txBody>
      </p:sp>
      <p:sp>
        <p:nvSpPr>
          <p:cNvPr id="10" name="TextBox 9"/>
          <p:cNvSpPr txBox="1"/>
          <p:nvPr/>
        </p:nvSpPr>
        <p:spPr>
          <a:xfrm>
            <a:off x="1981200" y="5616098"/>
            <a:ext cx="5003800" cy="523220"/>
          </a:xfrm>
          <a:prstGeom prst="rect">
            <a:avLst/>
          </a:prstGeom>
          <a:noFill/>
        </p:spPr>
        <p:txBody>
          <a:bodyPr wrap="square" rtlCol="0">
            <a:spAutoFit/>
          </a:bodyPr>
          <a:lstStyle/>
          <a:p>
            <a:r>
              <a:rPr lang="en-US" sz="2800" i="1" dirty="0">
                <a:latin typeface="Garamond"/>
                <a:cs typeface="Garamond"/>
              </a:rPr>
              <a:t>P</a:t>
            </a:r>
            <a:r>
              <a:rPr lang="en-US" sz="2800" dirty="0">
                <a:latin typeface="Garamond"/>
                <a:cs typeface="Garamond"/>
              </a:rPr>
              <a:t>[</a:t>
            </a:r>
            <a:r>
              <a:rPr lang="en-US" sz="2800" i="1" dirty="0">
                <a:latin typeface="Garamond"/>
                <a:cs typeface="Garamond"/>
              </a:rPr>
              <a:t>N</a:t>
            </a:r>
            <a:r>
              <a:rPr lang="en-US" sz="2800" i="1" baseline="-25000" dirty="0">
                <a:latin typeface="Garamond"/>
                <a:cs typeface="Garamond"/>
              </a:rPr>
              <a:t> </a:t>
            </a:r>
            <a:r>
              <a:rPr lang="en-US" sz="2800" dirty="0">
                <a:latin typeface="Garamond"/>
                <a:cs typeface="Garamond"/>
              </a:rPr>
              <a:t> ≥ 100] ≤ </a:t>
            </a:r>
            <a:r>
              <a:rPr lang="en-US" sz="2800" i="1" dirty="0">
                <a:latin typeface="Garamond"/>
                <a:cs typeface="Garamond"/>
              </a:rPr>
              <a:t>E</a:t>
            </a:r>
            <a:r>
              <a:rPr lang="en-US" sz="2800" dirty="0">
                <a:latin typeface="Garamond"/>
                <a:cs typeface="Garamond"/>
              </a:rPr>
              <a:t>[</a:t>
            </a:r>
            <a:r>
              <a:rPr lang="en-US" sz="2800" i="1" dirty="0">
                <a:latin typeface="Garamond"/>
                <a:cs typeface="Garamond"/>
              </a:rPr>
              <a:t>N</a:t>
            </a:r>
            <a:r>
              <a:rPr lang="en-US" sz="2800" i="1" baseline="-25000" dirty="0">
                <a:latin typeface="Garamond"/>
                <a:cs typeface="Garamond"/>
              </a:rPr>
              <a:t> </a:t>
            </a:r>
            <a:r>
              <a:rPr lang="en-US" sz="2800" dirty="0">
                <a:latin typeface="Garamond"/>
                <a:cs typeface="Garamond"/>
              </a:rPr>
              <a:t>] / 100 = 1%.</a:t>
            </a:r>
            <a:endParaRPr lang="en-US" sz="2800" i="1" baseline="-25000" dirty="0">
              <a:latin typeface="Garamond"/>
              <a:cs typeface="Garamond"/>
            </a:endParaRPr>
          </a:p>
        </p:txBody>
      </p:sp>
      <p:sp>
        <p:nvSpPr>
          <p:cNvPr id="3" name="Footer Placeholder 2"/>
          <p:cNvSpPr>
            <a:spLocks noGrp="1"/>
          </p:cNvSpPr>
          <p:nvPr>
            <p:ph type="ftr" sz="quarter" idx="11"/>
          </p:nvPr>
        </p:nvSpPr>
        <p:spPr/>
        <p:txBody>
          <a:bodyPr/>
          <a:lstStyle/>
          <a:p>
            <a:r>
              <a:rPr lang="en-US"/>
              <a:t>Random Graph</a:t>
            </a:r>
          </a:p>
        </p:txBody>
      </p:sp>
      <p:sp>
        <p:nvSpPr>
          <p:cNvPr id="7" name="Slide Number Placeholder 6"/>
          <p:cNvSpPr>
            <a:spLocks noGrp="1"/>
          </p:cNvSpPr>
          <p:nvPr>
            <p:ph type="sldNum" sz="quarter" idx="12"/>
          </p:nvPr>
        </p:nvSpPr>
        <p:spPr/>
        <p:txBody>
          <a:bodyPr/>
          <a:lstStyle/>
          <a:p>
            <a:fld id="{5F799E93-25A9-45CA-8FEE-05B28F2C019A}" type="slidenum">
              <a:rPr lang="en-US" smtClean="0"/>
              <a:t>73</a:t>
            </a:fld>
            <a:endParaRPr lang="en-US"/>
          </a:p>
        </p:txBody>
      </p:sp>
    </p:spTree>
    <p:extLst>
      <p:ext uri="{BB962C8B-B14F-4D97-AF65-F5344CB8AC3E}">
        <p14:creationId xmlns:p14="http://schemas.microsoft.com/office/powerpoint/2010/main" val="91758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dissolv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dissolv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dissolve">
                                      <p:cBhvr>
                                        <p:cTn id="2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8" grpId="0"/>
      <p:bldP spid="9" grpId="0"/>
      <p:bldP spid="10"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5727357" cy="813439"/>
          </a:xfrm>
        </p:spPr>
        <p:txBody>
          <a:bodyPr/>
          <a:lstStyle/>
          <a:p>
            <a:r>
              <a:rPr lang="en-US" dirty="0"/>
              <a:t>Chebyshev’s Inequality </a:t>
            </a:r>
          </a:p>
        </p:txBody>
      </p:sp>
      <p:sp>
        <p:nvSpPr>
          <p:cNvPr id="3" name="Rectangle 2"/>
          <p:cNvSpPr/>
          <p:nvPr/>
        </p:nvSpPr>
        <p:spPr>
          <a:xfrm>
            <a:off x="930874" y="1409397"/>
            <a:ext cx="9144001" cy="461665"/>
          </a:xfrm>
          <a:prstGeom prst="rect">
            <a:avLst/>
          </a:prstGeom>
        </p:spPr>
        <p:txBody>
          <a:bodyPr wrap="square">
            <a:spAutoFit/>
          </a:bodyPr>
          <a:lstStyle/>
          <a:p>
            <a:pPr marL="285750" indent="-285750">
              <a:buFont typeface="Arial" panose="020B0604020202020204" pitchFamily="34" charset="0"/>
              <a:buChar char="•"/>
            </a:pPr>
            <a:r>
              <a:rPr lang="en-US" sz="2400" dirty="0"/>
              <a:t>What is the probability that the value of X is far from its expectation ?</a:t>
            </a:r>
          </a:p>
        </p:txBody>
      </p:sp>
      <mc:AlternateContent xmlns:mc="http://schemas.openxmlformats.org/markup-compatibility/2006" xmlns:a14="http://schemas.microsoft.com/office/drawing/2010/main">
        <mc:Choice Requires="a14">
          <p:sp>
            <p:nvSpPr>
              <p:cNvPr id="11" name="Rectangle 10"/>
              <p:cNvSpPr/>
              <p:nvPr/>
            </p:nvSpPr>
            <p:spPr>
              <a:xfrm>
                <a:off x="930874" y="1871062"/>
                <a:ext cx="9144001" cy="461665"/>
              </a:xfrm>
              <a:prstGeom prst="rect">
                <a:avLst/>
              </a:prstGeom>
            </p:spPr>
            <p:txBody>
              <a:bodyPr wrap="square">
                <a:spAutoFit/>
              </a:bodyPr>
              <a:lstStyle/>
              <a:p>
                <a:pPr marL="285750" indent="-285750">
                  <a:buFont typeface="Arial" panose="020B0604020202020204" pitchFamily="34" charset="0"/>
                  <a:buChar char="•"/>
                </a:pPr>
                <a:r>
                  <a:rPr lang="en-US" sz="2400" dirty="0"/>
                  <a:t>Let X be a random variable with </a:t>
                </a:r>
                <a14:m>
                  <m:oMath xmlns:m="http://schemas.openxmlformats.org/officeDocument/2006/math">
                    <m:r>
                      <a:rPr lang="en-US" sz="2400" i="1" dirty="0" smtClean="0">
                        <a:latin typeface="Cambria Math" panose="02040503050406030204" pitchFamily="18" charset="0"/>
                      </a:rPr>
                      <m:t>𝐸</m:t>
                    </m:r>
                    <m:r>
                      <a:rPr lang="en-US" sz="2400" i="1" dirty="0" smtClean="0">
                        <a:latin typeface="Cambria Math" panose="02040503050406030204" pitchFamily="18" charset="0"/>
                      </a:rPr>
                      <m:t>[</m:t>
                    </m:r>
                    <m:r>
                      <a:rPr lang="en-US" sz="2400" i="1" dirty="0" smtClean="0">
                        <a:latin typeface="Cambria Math" panose="02040503050406030204" pitchFamily="18" charset="0"/>
                      </a:rPr>
                      <m:t>𝑋</m:t>
                    </m:r>
                    <m:r>
                      <a:rPr lang="en-US" sz="2400" i="1" dirty="0" smtClean="0">
                        <a:latin typeface="Cambria Math" panose="02040503050406030204" pitchFamily="18" charset="0"/>
                      </a:rPr>
                      <m:t>] = µ, </m:t>
                    </m:r>
                    <m:r>
                      <a:rPr lang="en-US" sz="2400" b="0" i="1" dirty="0" smtClean="0">
                        <a:latin typeface="Cambria Math" panose="02040503050406030204" pitchFamily="18" charset="0"/>
                      </a:rPr>
                      <m:t>𝑉𝑎𝑟</m:t>
                    </m:r>
                    <m:r>
                      <a:rPr lang="en-US" sz="2400" i="1" dirty="0">
                        <a:latin typeface="Cambria Math" panose="02040503050406030204" pitchFamily="18" charset="0"/>
                      </a:rPr>
                      <m:t>(</m:t>
                    </m:r>
                    <m:r>
                      <a:rPr lang="en-US" sz="2400" i="1" dirty="0">
                        <a:latin typeface="Cambria Math" panose="02040503050406030204" pitchFamily="18" charset="0"/>
                      </a:rPr>
                      <m:t>𝑋</m:t>
                    </m:r>
                    <m:r>
                      <a:rPr lang="en-US" sz="2400" i="1" dirty="0">
                        <a:latin typeface="Cambria Math" panose="02040503050406030204" pitchFamily="18" charset="0"/>
                      </a:rPr>
                      <m:t>) =</m:t>
                    </m:r>
                    <m:sSup>
                      <m:sSupPr>
                        <m:ctrlPr>
                          <a:rPr lang="en-US" sz="2400" b="0" i="1" dirty="0" smtClean="0">
                            <a:latin typeface="Cambria Math" panose="02040503050406030204" pitchFamily="18" charset="0"/>
                          </a:rPr>
                        </m:ctrlPr>
                      </m:sSupPr>
                      <m:e>
                        <m:r>
                          <a:rPr lang="en-US" sz="2400" b="0" i="1" dirty="0" smtClean="0">
                            <a:latin typeface="Cambria Math" panose="02040503050406030204" pitchFamily="18" charset="0"/>
                          </a:rPr>
                          <m:t>𝜎</m:t>
                        </m:r>
                      </m:e>
                      <m:sup>
                        <m:r>
                          <a:rPr lang="en-US" sz="2400" b="0" i="1" dirty="0" smtClean="0">
                            <a:latin typeface="Cambria Math" panose="02040503050406030204" pitchFamily="18" charset="0"/>
                          </a:rPr>
                          <m:t>2</m:t>
                        </m:r>
                      </m:sup>
                    </m:sSup>
                  </m:oMath>
                </a14:m>
                <a:endParaRPr lang="en-US" sz="2400" dirty="0"/>
              </a:p>
            </p:txBody>
          </p:sp>
        </mc:Choice>
        <mc:Fallback xmlns="">
          <p:sp>
            <p:nvSpPr>
              <p:cNvPr id="11" name="Rectangle 10"/>
              <p:cNvSpPr>
                <a:spLocks noRot="1" noChangeAspect="1" noMove="1" noResize="1" noEditPoints="1" noAdjustHandles="1" noChangeArrowheads="1" noChangeShapeType="1" noTextEdit="1"/>
              </p:cNvSpPr>
              <p:nvPr/>
            </p:nvSpPr>
            <p:spPr>
              <a:xfrm>
                <a:off x="930874" y="1871062"/>
                <a:ext cx="9144001" cy="461665"/>
              </a:xfrm>
              <a:prstGeom prst="rect">
                <a:avLst/>
              </a:prstGeom>
              <a:blipFill rotWithShape="0">
                <a:blip r:embed="rId2"/>
                <a:stretch>
                  <a:fillRect l="-933" t="-10526" b="-289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3701878" y="2467728"/>
                <a:ext cx="2789802" cy="7411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𝑃</m:t>
                      </m:r>
                      <m:d>
                        <m:dPr>
                          <m:ctrlPr>
                            <a:rPr lang="en-US" sz="2400" b="0" i="1" smtClean="0">
                              <a:latin typeface="Cambria Math" panose="02040503050406030204" pitchFamily="18" charset="0"/>
                            </a:rPr>
                          </m:ctrlPr>
                        </m:dPr>
                        <m:e>
                          <m:r>
                            <m:rPr>
                              <m:lit/>
                            </m:rPr>
                            <a:rPr lang="en-US" sz="2400" b="0" i="1" smtClean="0">
                              <a:latin typeface="Cambria Math" panose="02040503050406030204" pitchFamily="18" charset="0"/>
                            </a:rPr>
                            <m:t>|</m:t>
                          </m:r>
                          <m:r>
                            <a:rPr lang="en-US" sz="2400" b="0" i="1" smtClean="0">
                              <a:latin typeface="Cambria Math" panose="02040503050406030204" pitchFamily="18" charset="0"/>
                            </a:rPr>
                            <m:t>𝑋</m:t>
                          </m:r>
                          <m:r>
                            <a:rPr lang="en-US" sz="2400" b="0" i="1" smtClean="0">
                              <a:latin typeface="Cambria Math" panose="02040503050406030204" pitchFamily="18" charset="0"/>
                            </a:rPr>
                            <m:t>−</m:t>
                          </m:r>
                          <m:r>
                            <a:rPr lang="en-US" sz="2400" b="0" i="1" smtClean="0">
                              <a:latin typeface="Cambria Math" panose="02040503050406030204" pitchFamily="18" charset="0"/>
                            </a:rPr>
                            <m:t>𝜇</m:t>
                          </m:r>
                          <m:r>
                            <m:rPr>
                              <m:lit/>
                            </m:rPr>
                            <a:rPr lang="en-US" sz="2400" b="0" i="1" smtClean="0">
                              <a:latin typeface="Cambria Math" panose="02040503050406030204" pitchFamily="18" charset="0"/>
                            </a:rPr>
                            <m:t>|</m:t>
                          </m:r>
                          <m:r>
                            <a:rPr lang="en-US" sz="2400" b="0" i="1" smtClean="0">
                              <a:latin typeface="Cambria Math" panose="02040503050406030204" pitchFamily="18" charset="0"/>
                            </a:rPr>
                            <m:t>≥</m:t>
                          </m:r>
                          <m:r>
                            <a:rPr lang="en-US" sz="2400" b="0" i="1" smtClean="0">
                              <a:latin typeface="Cambria Math" panose="02040503050406030204" pitchFamily="18" charset="0"/>
                            </a:rPr>
                            <m:t>𝑘</m:t>
                          </m:r>
                        </m:e>
                      </m:d>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𝜎</m:t>
                              </m:r>
                            </m:e>
                            <m:sup>
                              <m:r>
                                <a:rPr lang="en-US" sz="2400" b="0" i="1" smtClean="0">
                                  <a:latin typeface="Cambria Math" panose="02040503050406030204" pitchFamily="18" charset="0"/>
                                </a:rPr>
                                <m:t>2</m:t>
                              </m:r>
                            </m:sup>
                          </m:sSup>
                        </m:num>
                        <m:den>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𝑘</m:t>
                              </m:r>
                            </m:e>
                            <m:sup>
                              <m:r>
                                <a:rPr lang="en-US" sz="2400" b="0" i="1" smtClean="0">
                                  <a:latin typeface="Cambria Math" panose="02040503050406030204" pitchFamily="18" charset="0"/>
                                </a:rPr>
                                <m:t>2</m:t>
                              </m:r>
                            </m:sup>
                          </m:sSup>
                        </m:den>
                      </m:f>
                    </m:oMath>
                  </m:oMathPara>
                </a14:m>
                <a:endParaRPr lang="en-US" sz="2400" dirty="0"/>
              </a:p>
            </p:txBody>
          </p:sp>
        </mc:Choice>
        <mc:Fallback xmlns="">
          <p:sp>
            <p:nvSpPr>
              <p:cNvPr id="7" name="TextBox 6"/>
              <p:cNvSpPr txBox="1">
                <a:spLocks noRot="1" noChangeAspect="1" noMove="1" noResize="1" noEditPoints="1" noAdjustHandles="1" noChangeArrowheads="1" noChangeShapeType="1" noTextEdit="1"/>
              </p:cNvSpPr>
              <p:nvPr/>
            </p:nvSpPr>
            <p:spPr>
              <a:xfrm>
                <a:off x="3701878" y="2467728"/>
                <a:ext cx="2789802" cy="741100"/>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ectangle 11"/>
              <p:cNvSpPr/>
              <p:nvPr/>
            </p:nvSpPr>
            <p:spPr>
              <a:xfrm>
                <a:off x="930873" y="3343829"/>
                <a:ext cx="9144001" cy="2308324"/>
              </a:xfrm>
              <a:prstGeom prst="rect">
                <a:avLst/>
              </a:prstGeom>
            </p:spPr>
            <p:txBody>
              <a:bodyPr wrap="square">
                <a:spAutoFit/>
              </a:bodyPr>
              <a:lstStyle/>
              <a:p>
                <a:pPr marL="285750" indent="-285750">
                  <a:buFont typeface="Arial" panose="020B0604020202020204" pitchFamily="34" charset="0"/>
                  <a:buChar char="•"/>
                </a:pPr>
                <a:r>
                  <a:rPr lang="en-US" sz="2400" dirty="0">
                    <a:solidFill>
                      <a:srgbClr val="FF0000"/>
                    </a:solidFill>
                  </a:rPr>
                  <a:t>Proof</a:t>
                </a:r>
              </a:p>
              <a:p>
                <a:pPr marL="742950" lvl="1" indent="-285750">
                  <a:buFont typeface="Arial" panose="020B0604020202020204" pitchFamily="34" charset="0"/>
                  <a:buChar char="•"/>
                </a:pPr>
                <a:r>
                  <a:rPr lang="en-US" sz="2400" dirty="0"/>
                  <a:t>Since </a:t>
                </a:r>
                <a14:m>
                  <m:oMath xmlns:m="http://schemas.openxmlformats.org/officeDocument/2006/math">
                    <m:sSup>
                      <m:sSupPr>
                        <m:ctrlPr>
                          <a:rPr lang="en-US" sz="2400" b="0" i="1" dirty="0" smtClean="0">
                            <a:latin typeface="Cambria Math" panose="02040503050406030204" pitchFamily="18" charset="0"/>
                          </a:rPr>
                        </m:ctrlPr>
                      </m:sSupPr>
                      <m:e>
                        <m:d>
                          <m:dPr>
                            <m:ctrlPr>
                              <a:rPr lang="en-US" sz="2400" i="1" dirty="0" smtClean="0">
                                <a:latin typeface="Cambria Math" panose="02040503050406030204" pitchFamily="18" charset="0"/>
                              </a:rPr>
                            </m:ctrlPr>
                          </m:dPr>
                          <m:e>
                            <m:r>
                              <a:rPr lang="en-US" sz="2400" i="1" dirty="0" smtClean="0">
                                <a:latin typeface="Cambria Math" panose="02040503050406030204" pitchFamily="18" charset="0"/>
                              </a:rPr>
                              <m:t>𝑋</m:t>
                            </m:r>
                            <m:r>
                              <a:rPr lang="en-US" sz="2400" i="1" dirty="0" smtClean="0">
                                <a:latin typeface="Cambria Math" panose="02040503050406030204" pitchFamily="18" charset="0"/>
                              </a:rPr>
                              <m:t> – µ</m:t>
                            </m:r>
                          </m:e>
                        </m:d>
                      </m:e>
                      <m:sup>
                        <m:r>
                          <a:rPr lang="en-US" sz="2400" i="1" dirty="0" smtClean="0">
                            <a:latin typeface="Cambria Math" panose="02040503050406030204" pitchFamily="18" charset="0"/>
                          </a:rPr>
                          <m:t>2</m:t>
                        </m:r>
                      </m:sup>
                    </m:sSup>
                    <m:r>
                      <a:rPr lang="en-US" sz="2400" i="1" dirty="0" smtClean="0">
                        <a:latin typeface="Cambria Math" panose="02040503050406030204" pitchFamily="18" charset="0"/>
                      </a:rPr>
                      <m:t> </m:t>
                    </m:r>
                  </m:oMath>
                </a14:m>
                <a:r>
                  <a:rPr lang="en-US" sz="2400" dirty="0"/>
                  <a:t>is non-negative random variable, apply Markov’s Inequality with </a:t>
                </a:r>
                <a14:m>
                  <m:oMath xmlns:m="http://schemas.openxmlformats.org/officeDocument/2006/math">
                    <m:r>
                      <a:rPr lang="en-US" sz="2400" i="1" dirty="0" smtClean="0">
                        <a:latin typeface="Cambria Math" panose="02040503050406030204" pitchFamily="18" charset="0"/>
                      </a:rPr>
                      <m:t>𝑎</m:t>
                    </m:r>
                    <m:r>
                      <a:rPr lang="en-US" sz="2400" i="1" dirty="0" smtClean="0">
                        <a:latin typeface="Cambria Math" panose="02040503050406030204" pitchFamily="18" charset="0"/>
                      </a:rPr>
                      <m:t> = </m:t>
                    </m:r>
                    <m:sSup>
                      <m:sSupPr>
                        <m:ctrlPr>
                          <a:rPr lang="en-US" sz="2400" b="0" i="1" dirty="0" smtClean="0">
                            <a:latin typeface="Cambria Math" panose="02040503050406030204" pitchFamily="18" charset="0"/>
                          </a:rPr>
                        </m:ctrlPr>
                      </m:sSupPr>
                      <m:e>
                        <m:r>
                          <a:rPr lang="en-US" sz="2400" i="1" dirty="0" smtClean="0">
                            <a:latin typeface="Cambria Math" panose="02040503050406030204" pitchFamily="18" charset="0"/>
                          </a:rPr>
                          <m:t>𝑘</m:t>
                        </m:r>
                      </m:e>
                      <m:sup>
                        <m:r>
                          <a:rPr lang="en-US" sz="2400" i="1" dirty="0" smtClean="0">
                            <a:latin typeface="Cambria Math" panose="02040503050406030204" pitchFamily="18" charset="0"/>
                          </a:rPr>
                          <m:t>2</m:t>
                        </m:r>
                      </m:sup>
                    </m:sSup>
                  </m:oMath>
                </a14:m>
                <a:endParaRPr lang="en-US" sz="2400" dirty="0">
                  <a:solidFill>
                    <a:srgbClr val="FF0000"/>
                  </a:solidFill>
                </a:endParaRPr>
              </a:p>
              <a:p>
                <a:pPr marL="742950" lvl="1" indent="-285750">
                  <a:buFont typeface="Arial" panose="020B0604020202020204" pitchFamily="34" charset="0"/>
                  <a:buChar char="•"/>
                </a:pPr>
                <a:endParaRPr lang="en-US" sz="2400" dirty="0">
                  <a:solidFill>
                    <a:srgbClr val="FF0000"/>
                  </a:solidFill>
                </a:endParaRPr>
              </a:p>
              <a:p>
                <a:pPr marL="742950" lvl="1" indent="-285750">
                  <a:buFont typeface="Arial" panose="020B0604020202020204" pitchFamily="34" charset="0"/>
                  <a:buChar char="•"/>
                </a:pPr>
                <a:endParaRPr lang="en-US" sz="2400" dirty="0">
                  <a:solidFill>
                    <a:srgbClr val="FF0000"/>
                  </a:solidFill>
                </a:endParaRPr>
              </a:p>
              <a:p>
                <a:pPr marL="742950" lvl="1" indent="-285750">
                  <a:buFont typeface="Arial" panose="020B0604020202020204" pitchFamily="34" charset="0"/>
                  <a:buChar char="•"/>
                </a:pPr>
                <a:r>
                  <a:rPr lang="en-US" sz="2400" dirty="0"/>
                  <a:t>Note that: </a:t>
                </a:r>
                <a14:m>
                  <m:oMath xmlns:m="http://schemas.openxmlformats.org/officeDocument/2006/math">
                    <m:sSup>
                      <m:sSupPr>
                        <m:ctrlPr>
                          <a:rPr lang="en-US" sz="2400" b="0" i="1" dirty="0" smtClean="0">
                            <a:latin typeface="Cambria Math" panose="02040503050406030204" pitchFamily="18" charset="0"/>
                          </a:rPr>
                        </m:ctrlPr>
                      </m:sSupPr>
                      <m:e>
                        <m:d>
                          <m:dPr>
                            <m:ctrlPr>
                              <a:rPr lang="en-US" sz="2400" i="1" dirty="0" smtClean="0">
                                <a:latin typeface="Cambria Math" panose="02040503050406030204" pitchFamily="18" charset="0"/>
                              </a:rPr>
                            </m:ctrlPr>
                          </m:dPr>
                          <m:e>
                            <m:r>
                              <a:rPr lang="en-US" sz="2400" i="1" dirty="0" smtClean="0">
                                <a:latin typeface="Cambria Math" panose="02040503050406030204" pitchFamily="18" charset="0"/>
                              </a:rPr>
                              <m:t>𝑋</m:t>
                            </m:r>
                            <m:r>
                              <a:rPr lang="en-US" sz="2400" i="1" dirty="0" smtClean="0">
                                <a:latin typeface="Cambria Math" panose="02040503050406030204" pitchFamily="18" charset="0"/>
                              </a:rPr>
                              <m:t> – µ</m:t>
                            </m:r>
                          </m:e>
                        </m:d>
                      </m:e>
                      <m:sup>
                        <m:r>
                          <a:rPr lang="en-US" sz="2400" b="0" i="1" dirty="0" smtClean="0">
                            <a:latin typeface="Cambria Math" panose="02040503050406030204" pitchFamily="18" charset="0"/>
                          </a:rPr>
                          <m:t>2</m:t>
                        </m:r>
                      </m:sup>
                    </m:sSup>
                    <m:r>
                      <a:rPr lang="en-US" sz="2400" i="1" dirty="0" smtClean="0">
                        <a:latin typeface="Cambria Math" panose="02040503050406030204" pitchFamily="18" charset="0"/>
                      </a:rPr>
                      <m:t> ≥ </m:t>
                    </m:r>
                    <m:sSup>
                      <m:sSupPr>
                        <m:ctrlPr>
                          <a:rPr lang="en-US" sz="2400" b="0" i="1" dirty="0" smtClean="0">
                            <a:latin typeface="Cambria Math" panose="02040503050406030204" pitchFamily="18" charset="0"/>
                          </a:rPr>
                        </m:ctrlPr>
                      </m:sSupPr>
                      <m:e>
                        <m:r>
                          <a:rPr lang="en-US" sz="2400" i="1" dirty="0" smtClean="0">
                            <a:latin typeface="Cambria Math" panose="02040503050406030204" pitchFamily="18" charset="0"/>
                          </a:rPr>
                          <m:t>𝑘</m:t>
                        </m:r>
                      </m:e>
                      <m:sup>
                        <m:r>
                          <a:rPr lang="en-US" sz="2400" i="1" dirty="0" smtClean="0">
                            <a:latin typeface="Cambria Math" panose="02040503050406030204" pitchFamily="18" charset="0"/>
                          </a:rPr>
                          <m:t>2</m:t>
                        </m:r>
                      </m:sup>
                    </m:sSup>
                    <m:r>
                      <a:rPr lang="en-US" sz="2400" i="1" dirty="0" smtClean="0">
                        <a:latin typeface="Cambria Math" panose="02040503050406030204" pitchFamily="18" charset="0"/>
                      </a:rPr>
                      <m:t> </m:t>
                    </m:r>
                    <m:r>
                      <a:rPr lang="en-US" sz="2400" i="1" dirty="0" smtClean="0">
                        <a:latin typeface="Cambria Math" panose="02040503050406030204" pitchFamily="18" charset="0"/>
                        <a:ea typeface="Cambria Math" panose="02040503050406030204" pitchFamily="18" charset="0"/>
                      </a:rPr>
                      <m:t>⟺</m:t>
                    </m:r>
                    <m:r>
                      <a:rPr lang="en-US" sz="2400" i="1" dirty="0" smtClean="0">
                        <a:latin typeface="Cambria Math" panose="02040503050406030204" pitchFamily="18" charset="0"/>
                      </a:rPr>
                      <m:t> |</m:t>
                    </m:r>
                    <m:r>
                      <a:rPr lang="en-US" sz="2400" i="1" dirty="0" smtClean="0">
                        <a:latin typeface="Cambria Math" panose="02040503050406030204" pitchFamily="18" charset="0"/>
                      </a:rPr>
                      <m:t>𝑋</m:t>
                    </m:r>
                    <m:r>
                      <a:rPr lang="en-US" sz="2400" i="1" dirty="0" smtClean="0">
                        <a:latin typeface="Cambria Math" panose="02040503050406030204" pitchFamily="18" charset="0"/>
                      </a:rPr>
                      <m:t> – µ| ≥ </m:t>
                    </m:r>
                    <m:r>
                      <a:rPr lang="en-US" sz="2400" i="1" dirty="0" smtClean="0">
                        <a:latin typeface="Cambria Math" panose="02040503050406030204" pitchFamily="18" charset="0"/>
                      </a:rPr>
                      <m:t>𝑘</m:t>
                    </m:r>
                    <m:r>
                      <a:rPr lang="en-US" sz="2400" i="1" dirty="0" smtClean="0">
                        <a:latin typeface="Cambria Math" panose="02040503050406030204" pitchFamily="18" charset="0"/>
                      </a:rPr>
                      <m:t>, </m:t>
                    </m:r>
                  </m:oMath>
                </a14:m>
                <a:r>
                  <a:rPr lang="en-US" sz="2400" dirty="0"/>
                  <a:t>yielding:</a:t>
                </a:r>
                <a:endParaRPr lang="en-US" sz="2400" dirty="0">
                  <a:solidFill>
                    <a:srgbClr val="FF0000"/>
                  </a:solidFill>
                </a:endParaRPr>
              </a:p>
            </p:txBody>
          </p:sp>
        </mc:Choice>
        <mc:Fallback xmlns="">
          <p:sp>
            <p:nvSpPr>
              <p:cNvPr id="12" name="Rectangle 11"/>
              <p:cNvSpPr>
                <a:spLocks noRot="1" noChangeAspect="1" noMove="1" noResize="1" noEditPoints="1" noAdjustHandles="1" noChangeArrowheads="1" noChangeShapeType="1" noTextEdit="1"/>
              </p:cNvSpPr>
              <p:nvPr/>
            </p:nvSpPr>
            <p:spPr>
              <a:xfrm>
                <a:off x="930873" y="3343829"/>
                <a:ext cx="9144001" cy="2308324"/>
              </a:xfrm>
              <a:prstGeom prst="rect">
                <a:avLst/>
              </a:prstGeom>
              <a:blipFill rotWithShape="0">
                <a:blip r:embed="rId4"/>
                <a:stretch>
                  <a:fillRect l="-933" t="-2116" b="-52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p:cNvSpPr txBox="1"/>
              <p:nvPr/>
            </p:nvSpPr>
            <p:spPr>
              <a:xfrm>
                <a:off x="3701878" y="4399724"/>
                <a:ext cx="5062027" cy="7411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𝑃</m:t>
                      </m:r>
                      <m:d>
                        <m:dPr>
                          <m:ctrlPr>
                            <a:rPr lang="en-US" sz="2400" b="0" i="1" smtClean="0">
                              <a:latin typeface="Cambria Math" panose="02040503050406030204" pitchFamily="18" charset="0"/>
                            </a:rPr>
                          </m:ctrlPr>
                        </m:dPr>
                        <m:e>
                          <m:sSup>
                            <m:sSupPr>
                              <m:ctrlPr>
                                <a:rPr lang="en-US" sz="2400" b="0" i="1" smtClean="0">
                                  <a:latin typeface="Cambria Math" panose="02040503050406030204" pitchFamily="18" charset="0"/>
                                </a:rPr>
                              </m:ctrlPr>
                            </m:sSupPr>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𝑥</m:t>
                                  </m:r>
                                  <m:r>
                                    <a:rPr lang="en-US" sz="2400" b="0" i="1" smtClean="0">
                                      <a:latin typeface="Cambria Math" panose="02040503050406030204" pitchFamily="18" charset="0"/>
                                    </a:rPr>
                                    <m:t>−</m:t>
                                  </m:r>
                                  <m:r>
                                    <a:rPr lang="en-US" sz="2400" b="0" i="1" smtClean="0">
                                      <a:latin typeface="Cambria Math" panose="02040503050406030204" pitchFamily="18" charset="0"/>
                                    </a:rPr>
                                    <m:t>𝜇</m:t>
                                  </m:r>
                                </m:e>
                              </m:d>
                            </m:e>
                            <m:sup>
                              <m:r>
                                <a:rPr lang="en-US" sz="2400" b="0" i="1" smtClean="0">
                                  <a:latin typeface="Cambria Math" panose="02040503050406030204" pitchFamily="18" charset="0"/>
                                </a:rPr>
                                <m:t>2</m:t>
                              </m:r>
                            </m:sup>
                          </m:sSup>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𝑘</m:t>
                              </m:r>
                            </m:e>
                            <m:sup>
                              <m:r>
                                <a:rPr lang="en-US" sz="2400" b="0" i="1" smtClean="0">
                                  <a:latin typeface="Cambria Math" panose="02040503050406030204" pitchFamily="18" charset="0"/>
                                </a:rPr>
                                <m:t>2</m:t>
                              </m:r>
                            </m:sup>
                          </m:sSup>
                        </m:e>
                      </m:d>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𝐸</m:t>
                          </m:r>
                          <m:d>
                            <m:dPr>
                              <m:begChr m:val="["/>
                              <m:endChr m:val="]"/>
                              <m:ctrlPr>
                                <a:rPr lang="en-US" sz="2400" b="0" i="1" smtClean="0">
                                  <a:latin typeface="Cambria Math" panose="02040503050406030204" pitchFamily="18" charset="0"/>
                                </a:rPr>
                              </m:ctrlPr>
                            </m:dPr>
                            <m:e>
                              <m:sSup>
                                <m:sSupPr>
                                  <m:ctrlPr>
                                    <a:rPr lang="en-US" sz="2400" b="0" i="1" smtClean="0">
                                      <a:latin typeface="Cambria Math" panose="02040503050406030204" pitchFamily="18" charset="0"/>
                                    </a:rPr>
                                  </m:ctrlPr>
                                </m:sSupPr>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𝑥</m:t>
                                      </m:r>
                                      <m:r>
                                        <a:rPr lang="en-US" sz="2400" b="0" i="1" smtClean="0">
                                          <a:latin typeface="Cambria Math" panose="02040503050406030204" pitchFamily="18" charset="0"/>
                                        </a:rPr>
                                        <m:t>−</m:t>
                                      </m:r>
                                      <m:r>
                                        <a:rPr lang="en-US" sz="2400" b="0" i="1" smtClean="0">
                                          <a:latin typeface="Cambria Math" panose="02040503050406030204" pitchFamily="18" charset="0"/>
                                        </a:rPr>
                                        <m:t>𝜇</m:t>
                                      </m:r>
                                    </m:e>
                                  </m:d>
                                </m:e>
                                <m:sup>
                                  <m:r>
                                    <a:rPr lang="en-US" sz="2400" b="0" i="1" smtClean="0">
                                      <a:latin typeface="Cambria Math" panose="02040503050406030204" pitchFamily="18" charset="0"/>
                                    </a:rPr>
                                    <m:t>2</m:t>
                                  </m:r>
                                </m:sup>
                              </m:sSup>
                            </m:e>
                          </m:d>
                        </m:num>
                        <m:den>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𝑘</m:t>
                              </m:r>
                            </m:e>
                            <m:sup>
                              <m:r>
                                <a:rPr lang="en-US" sz="2400" b="0" i="1" smtClean="0">
                                  <a:latin typeface="Cambria Math" panose="02040503050406030204" pitchFamily="18" charset="0"/>
                                </a:rPr>
                                <m:t>2</m:t>
                              </m:r>
                            </m:sup>
                          </m:sSup>
                        </m:den>
                      </m:f>
                      <m:r>
                        <a:rPr lang="en-US" sz="2400" b="0" i="1" smtClean="0">
                          <a:latin typeface="Cambria Math" panose="02040503050406030204" pitchFamily="18" charset="0"/>
                        </a:rPr>
                        <m:t>=</m:t>
                      </m:r>
                      <m:f>
                        <m:fPr>
                          <m:ctrlPr>
                            <a:rPr lang="en-US" sz="2400" i="1">
                              <a:latin typeface="Cambria Math" panose="02040503050406030204" pitchFamily="18" charset="0"/>
                            </a:rPr>
                          </m:ctrlPr>
                        </m:fPr>
                        <m:num>
                          <m:sSup>
                            <m:sSupPr>
                              <m:ctrlPr>
                                <a:rPr lang="en-US" sz="2400" i="1">
                                  <a:latin typeface="Cambria Math" panose="02040503050406030204" pitchFamily="18" charset="0"/>
                                </a:rPr>
                              </m:ctrlPr>
                            </m:sSupPr>
                            <m:e>
                              <m:r>
                                <a:rPr lang="en-US" sz="2400" i="1">
                                  <a:latin typeface="Cambria Math" panose="02040503050406030204" pitchFamily="18" charset="0"/>
                                </a:rPr>
                                <m:t>𝜎</m:t>
                              </m:r>
                            </m:e>
                            <m:sup>
                              <m:r>
                                <a:rPr lang="en-US" sz="2400" i="1">
                                  <a:latin typeface="Cambria Math" panose="02040503050406030204" pitchFamily="18" charset="0"/>
                                </a:rPr>
                                <m:t>2</m:t>
                              </m:r>
                            </m:sup>
                          </m:sSup>
                        </m:num>
                        <m:den>
                          <m:sSup>
                            <m:sSupPr>
                              <m:ctrlPr>
                                <a:rPr lang="en-US" sz="2400" i="1">
                                  <a:latin typeface="Cambria Math" panose="02040503050406030204" pitchFamily="18" charset="0"/>
                                </a:rPr>
                              </m:ctrlPr>
                            </m:sSupPr>
                            <m:e>
                              <m:r>
                                <a:rPr lang="en-US" sz="2400" i="1">
                                  <a:latin typeface="Cambria Math" panose="02040503050406030204" pitchFamily="18" charset="0"/>
                                </a:rPr>
                                <m:t>𝑘</m:t>
                              </m:r>
                            </m:e>
                            <m:sup>
                              <m:r>
                                <a:rPr lang="en-US" sz="2400" i="1">
                                  <a:latin typeface="Cambria Math" panose="02040503050406030204" pitchFamily="18" charset="0"/>
                                </a:rPr>
                                <m:t>2</m:t>
                              </m:r>
                            </m:sup>
                          </m:sSup>
                        </m:den>
                      </m:f>
                    </m:oMath>
                  </m:oMathPara>
                </a14:m>
                <a:endParaRPr lang="en-US" sz="2400" dirty="0"/>
              </a:p>
            </p:txBody>
          </p:sp>
        </mc:Choice>
        <mc:Fallback xmlns="">
          <p:sp>
            <p:nvSpPr>
              <p:cNvPr id="13" name="TextBox 12"/>
              <p:cNvSpPr txBox="1">
                <a:spLocks noRot="1" noChangeAspect="1" noMove="1" noResize="1" noEditPoints="1" noAdjustHandles="1" noChangeArrowheads="1" noChangeShapeType="1" noTextEdit="1"/>
              </p:cNvSpPr>
              <p:nvPr/>
            </p:nvSpPr>
            <p:spPr>
              <a:xfrm>
                <a:off x="3701878" y="4399724"/>
                <a:ext cx="5062027" cy="741100"/>
              </a:xfrm>
              <a:prstGeom prst="rect">
                <a:avLst/>
              </a:prstGeom>
              <a:blipFill rotWithShape="0">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p:cNvSpPr txBox="1"/>
              <p:nvPr/>
            </p:nvSpPr>
            <p:spPr>
              <a:xfrm>
                <a:off x="3701877" y="5922155"/>
                <a:ext cx="2789803" cy="7411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𝑃</m:t>
                      </m:r>
                      <m:d>
                        <m:dPr>
                          <m:ctrlPr>
                            <a:rPr lang="en-US" sz="2400" b="0" i="1" smtClean="0">
                              <a:latin typeface="Cambria Math" panose="02040503050406030204" pitchFamily="18" charset="0"/>
                            </a:rPr>
                          </m:ctrlPr>
                        </m:dPr>
                        <m:e>
                          <m:r>
                            <m:rPr>
                              <m:lit/>
                            </m:rPr>
                            <a:rPr lang="en-US" sz="2400" b="0" i="1" smtClean="0">
                              <a:latin typeface="Cambria Math" panose="02040503050406030204" pitchFamily="18" charset="0"/>
                            </a:rPr>
                            <m:t>|</m:t>
                          </m:r>
                          <m:r>
                            <a:rPr lang="en-US" sz="2400" b="0" i="1" smtClean="0">
                              <a:latin typeface="Cambria Math" panose="02040503050406030204" pitchFamily="18" charset="0"/>
                            </a:rPr>
                            <m:t>𝑋</m:t>
                          </m:r>
                          <m:r>
                            <a:rPr lang="en-US" sz="2400" b="0" i="1" smtClean="0">
                              <a:latin typeface="Cambria Math" panose="02040503050406030204" pitchFamily="18" charset="0"/>
                            </a:rPr>
                            <m:t>−</m:t>
                          </m:r>
                          <m:r>
                            <a:rPr lang="en-US" sz="2400" b="0" i="1" smtClean="0">
                              <a:latin typeface="Cambria Math" panose="02040503050406030204" pitchFamily="18" charset="0"/>
                            </a:rPr>
                            <m:t>𝜇</m:t>
                          </m:r>
                          <m:r>
                            <m:rPr>
                              <m:lit/>
                            </m:rPr>
                            <a:rPr lang="en-US" sz="2400" b="0" i="1" smtClean="0">
                              <a:latin typeface="Cambria Math" panose="02040503050406030204" pitchFamily="18" charset="0"/>
                            </a:rPr>
                            <m:t>|</m:t>
                          </m:r>
                          <m:r>
                            <a:rPr lang="en-US" sz="2400" b="0" i="1" smtClean="0">
                              <a:latin typeface="Cambria Math" panose="02040503050406030204" pitchFamily="18" charset="0"/>
                            </a:rPr>
                            <m:t>≥</m:t>
                          </m:r>
                          <m:r>
                            <a:rPr lang="en-US" sz="2400" b="0" i="1" smtClean="0">
                              <a:latin typeface="Cambria Math" panose="02040503050406030204" pitchFamily="18" charset="0"/>
                            </a:rPr>
                            <m:t>𝑘</m:t>
                          </m:r>
                        </m:e>
                      </m:d>
                      <m:r>
                        <a:rPr lang="en-US" sz="2400" b="0" i="1" smtClean="0">
                          <a:latin typeface="Cambria Math" panose="02040503050406030204" pitchFamily="18" charset="0"/>
                        </a:rPr>
                        <m:t>≤</m:t>
                      </m:r>
                      <m:f>
                        <m:fPr>
                          <m:ctrlPr>
                            <a:rPr lang="en-US" sz="2400" i="1">
                              <a:latin typeface="Cambria Math" panose="02040503050406030204" pitchFamily="18" charset="0"/>
                            </a:rPr>
                          </m:ctrlPr>
                        </m:fPr>
                        <m:num>
                          <m:sSup>
                            <m:sSupPr>
                              <m:ctrlPr>
                                <a:rPr lang="en-US" sz="2400" i="1">
                                  <a:latin typeface="Cambria Math" panose="02040503050406030204" pitchFamily="18" charset="0"/>
                                </a:rPr>
                              </m:ctrlPr>
                            </m:sSupPr>
                            <m:e>
                              <m:r>
                                <a:rPr lang="en-US" sz="2400" i="1">
                                  <a:latin typeface="Cambria Math" panose="02040503050406030204" pitchFamily="18" charset="0"/>
                                </a:rPr>
                                <m:t>𝜎</m:t>
                              </m:r>
                            </m:e>
                            <m:sup>
                              <m:r>
                                <a:rPr lang="en-US" sz="2400" i="1">
                                  <a:latin typeface="Cambria Math" panose="02040503050406030204" pitchFamily="18" charset="0"/>
                                </a:rPr>
                                <m:t>2</m:t>
                              </m:r>
                            </m:sup>
                          </m:sSup>
                        </m:num>
                        <m:den>
                          <m:sSup>
                            <m:sSupPr>
                              <m:ctrlPr>
                                <a:rPr lang="en-US" sz="2400" i="1">
                                  <a:latin typeface="Cambria Math" panose="02040503050406030204" pitchFamily="18" charset="0"/>
                                </a:rPr>
                              </m:ctrlPr>
                            </m:sSupPr>
                            <m:e>
                              <m:r>
                                <a:rPr lang="en-US" sz="2400" i="1">
                                  <a:latin typeface="Cambria Math" panose="02040503050406030204" pitchFamily="18" charset="0"/>
                                </a:rPr>
                                <m:t>𝑘</m:t>
                              </m:r>
                            </m:e>
                            <m:sup>
                              <m:r>
                                <a:rPr lang="en-US" sz="2400" i="1">
                                  <a:latin typeface="Cambria Math" panose="02040503050406030204" pitchFamily="18" charset="0"/>
                                </a:rPr>
                                <m:t>2</m:t>
                              </m:r>
                            </m:sup>
                          </m:sSup>
                        </m:den>
                      </m:f>
                    </m:oMath>
                  </m:oMathPara>
                </a14:m>
                <a:endParaRPr lang="en-US" sz="2400" dirty="0"/>
              </a:p>
            </p:txBody>
          </p:sp>
        </mc:Choice>
        <mc:Fallback xmlns="">
          <p:sp>
            <p:nvSpPr>
              <p:cNvPr id="14" name="TextBox 13"/>
              <p:cNvSpPr txBox="1">
                <a:spLocks noRot="1" noChangeAspect="1" noMove="1" noResize="1" noEditPoints="1" noAdjustHandles="1" noChangeArrowheads="1" noChangeShapeType="1" noTextEdit="1"/>
              </p:cNvSpPr>
              <p:nvPr/>
            </p:nvSpPr>
            <p:spPr>
              <a:xfrm>
                <a:off x="3701877" y="5922155"/>
                <a:ext cx="2789803" cy="741100"/>
              </a:xfrm>
              <a:prstGeom prst="rect">
                <a:avLst/>
              </a:prstGeom>
              <a:blipFill rotWithShape="0">
                <a:blip r:embed="rId6"/>
                <a:stretch>
                  <a:fillRect/>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t>Random Graph</a:t>
            </a:r>
          </a:p>
        </p:txBody>
      </p:sp>
      <p:sp>
        <p:nvSpPr>
          <p:cNvPr id="5" name="Slide Number Placeholder 4"/>
          <p:cNvSpPr>
            <a:spLocks noGrp="1"/>
          </p:cNvSpPr>
          <p:nvPr>
            <p:ph type="sldNum" sz="quarter" idx="12"/>
          </p:nvPr>
        </p:nvSpPr>
        <p:spPr/>
        <p:txBody>
          <a:bodyPr/>
          <a:lstStyle/>
          <a:p>
            <a:fld id="{5F799E93-25A9-45CA-8FEE-05B28F2C019A}" type="slidenum">
              <a:rPr lang="en-US" smtClean="0"/>
              <a:t>74</a:t>
            </a:fld>
            <a:endParaRPr lang="en-US"/>
          </a:p>
        </p:txBody>
      </p:sp>
    </p:spTree>
    <p:extLst>
      <p:ext uri="{BB962C8B-B14F-4D97-AF65-F5344CB8AC3E}">
        <p14:creationId xmlns:p14="http://schemas.microsoft.com/office/powerpoint/2010/main" val="392917141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8029755" cy="796925"/>
          </a:xfrm>
        </p:spPr>
        <p:txBody>
          <a:bodyPr>
            <a:normAutofit/>
          </a:bodyPr>
          <a:lstStyle/>
          <a:p>
            <a:r>
              <a:rPr lang="en-US" sz="4200" dirty="0"/>
              <a:t>Disappearance of Isolated Vertices </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359017"/>
                <a:ext cx="8029756" cy="4951167"/>
              </a:xfrm>
            </p:spPr>
            <p:txBody>
              <a:bodyPr>
                <a:normAutofit lnSpcReduction="10000"/>
              </a:bodyPr>
              <a:lstStyle/>
              <a:p>
                <a:pPr marL="0" indent="0" algn="just">
                  <a:buNone/>
                </a:pPr>
                <a:r>
                  <a:rPr lang="en-US" b="1" dirty="0"/>
                  <a:t>Theorem 3.6 </a:t>
                </a:r>
                <a:r>
                  <a:rPr lang="en-US" i="1" dirty="0"/>
                  <a:t>The disappearance of isolated vertices in </a:t>
                </a:r>
                <a14:m>
                  <m:oMath xmlns:m="http://schemas.openxmlformats.org/officeDocument/2006/math">
                    <m:r>
                      <a:rPr lang="en-US" i="1" dirty="0" smtClean="0">
                        <a:latin typeface="Cambria Math" panose="02040503050406030204" pitchFamily="18" charset="0"/>
                      </a:rPr>
                      <m:t>𝐺</m:t>
                    </m:r>
                    <m:r>
                      <a:rPr lang="en-US" i="1" dirty="0" smtClean="0">
                        <a:latin typeface="Cambria Math" panose="02040503050406030204" pitchFamily="18" charset="0"/>
                      </a:rPr>
                      <m:t> (</m:t>
                    </m:r>
                    <m:r>
                      <a:rPr lang="en-US" i="1" dirty="0" smtClean="0">
                        <a:latin typeface="Cambria Math" panose="02040503050406030204" pitchFamily="18" charset="0"/>
                      </a:rPr>
                      <m:t>𝑛</m:t>
                    </m:r>
                    <m:r>
                      <a:rPr lang="en-US" i="1" dirty="0" smtClean="0">
                        <a:latin typeface="Cambria Math" panose="02040503050406030204" pitchFamily="18" charset="0"/>
                      </a:rPr>
                      <m:t>;</m:t>
                    </m:r>
                    <m:r>
                      <a:rPr lang="en-US" b="0" i="1" dirty="0" smtClean="0">
                        <a:latin typeface="Cambria Math" panose="02040503050406030204" pitchFamily="18" charset="0"/>
                      </a:rPr>
                      <m:t>𝑝</m:t>
                    </m:r>
                    <m:r>
                      <a:rPr lang="en-US" b="0" i="1" dirty="0" smtClean="0">
                        <a:latin typeface="Cambria Math" panose="02040503050406030204" pitchFamily="18" charset="0"/>
                      </a:rPr>
                      <m:t>)</m:t>
                    </m:r>
                  </m:oMath>
                </a14:m>
                <a:r>
                  <a:rPr lang="en-US" i="1" dirty="0"/>
                  <a:t> has a sharp threshold of  </a:t>
                </a:r>
                <a14:m>
                  <m:oMath xmlns:m="http://schemas.openxmlformats.org/officeDocument/2006/math">
                    <m:f>
                      <m:fPr>
                        <m:ctrlPr>
                          <a:rPr lang="en-US" i="1" smtClean="0">
                            <a:latin typeface="Cambria Math" panose="02040503050406030204" pitchFamily="18" charset="0"/>
                          </a:rPr>
                        </m:ctrlPr>
                      </m:fPr>
                      <m:num>
                        <m:func>
                          <m:funcPr>
                            <m:ctrlPr>
                              <a:rPr lang="en-US" i="1" smtClean="0">
                                <a:latin typeface="Cambria Math" panose="02040503050406030204" pitchFamily="18" charset="0"/>
                              </a:rPr>
                            </m:ctrlPr>
                          </m:funcPr>
                          <m:fName>
                            <m:r>
                              <m:rPr>
                                <m:sty m:val="p"/>
                              </m:rPr>
                              <a:rPr lang="en-US" i="0" smtClean="0">
                                <a:latin typeface="Cambria Math" panose="02040503050406030204" pitchFamily="18" charset="0"/>
                              </a:rPr>
                              <m:t>ln</m:t>
                            </m:r>
                          </m:fName>
                          <m:e>
                            <m:r>
                              <a:rPr lang="en-US" b="0" i="1" smtClean="0">
                                <a:latin typeface="Cambria Math" panose="02040503050406030204" pitchFamily="18" charset="0"/>
                              </a:rPr>
                              <m:t>𝑛</m:t>
                            </m:r>
                          </m:e>
                        </m:func>
                      </m:num>
                      <m:den>
                        <m:r>
                          <a:rPr lang="en-US" b="0" i="1" smtClean="0">
                            <a:latin typeface="Cambria Math" panose="02040503050406030204" pitchFamily="18" charset="0"/>
                          </a:rPr>
                          <m:t>𝑛</m:t>
                        </m:r>
                      </m:den>
                    </m:f>
                  </m:oMath>
                </a14:m>
                <a:endParaRPr lang="en-US" sz="2800" b="0" i="1" dirty="0">
                  <a:latin typeface="Cambria Math" panose="02040503050406030204" pitchFamily="18" charset="0"/>
                </a:endParaRPr>
              </a:p>
              <a:p>
                <a:pPr algn="just"/>
                <a:r>
                  <a:rPr lang="en-US" b="1" dirty="0">
                    <a:solidFill>
                      <a:srgbClr val="FF0000"/>
                    </a:solidFill>
                    <a:latin typeface="Cambria Math" panose="02040503050406030204" pitchFamily="18" charset="0"/>
                  </a:rPr>
                  <a:t>Proof</a:t>
                </a:r>
              </a:p>
              <a:p>
                <a:pPr algn="just"/>
                <a:r>
                  <a:rPr lang="en-US" sz="2400" dirty="0"/>
                  <a:t>Let X be the random variable which counts the number of isolated vertices of a graph generated by </a:t>
                </a:r>
                <a14:m>
                  <m:oMath xmlns:m="http://schemas.openxmlformats.org/officeDocument/2006/math">
                    <m:r>
                      <a:rPr lang="en-US" sz="2400" i="1" dirty="0" smtClean="0">
                        <a:latin typeface="Cambria Math" panose="02040503050406030204" pitchFamily="18" charset="0"/>
                      </a:rPr>
                      <m:t>𝐺</m:t>
                    </m:r>
                    <m:r>
                      <a:rPr lang="en-US" sz="2400" i="1" dirty="0" smtClean="0">
                        <a:latin typeface="Cambria Math" panose="02040503050406030204" pitchFamily="18" charset="0"/>
                      </a:rPr>
                      <m:t>(</m:t>
                    </m:r>
                    <m:r>
                      <a:rPr lang="en-US" sz="2400" i="1" dirty="0" smtClean="0">
                        <a:latin typeface="Cambria Math" panose="02040503050406030204" pitchFamily="18" charset="0"/>
                      </a:rPr>
                      <m:t>𝑛</m:t>
                    </m:r>
                    <m:r>
                      <a:rPr lang="en-US" sz="2400" i="1" dirty="0" smtClean="0">
                        <a:latin typeface="Cambria Math" panose="02040503050406030204" pitchFamily="18" charset="0"/>
                      </a:rPr>
                      <m:t>, </m:t>
                    </m:r>
                    <m:r>
                      <a:rPr lang="en-US" sz="2400" i="1" dirty="0" smtClean="0">
                        <a:latin typeface="Cambria Math" panose="02040503050406030204" pitchFamily="18" charset="0"/>
                      </a:rPr>
                      <m:t>𝑝</m:t>
                    </m:r>
                    <m:r>
                      <a:rPr lang="en-US" sz="2400" i="1" dirty="0" smtClean="0">
                        <a:latin typeface="Cambria Math" panose="02040503050406030204" pitchFamily="18" charset="0"/>
                      </a:rPr>
                      <m:t>(</m:t>
                    </m:r>
                    <m:r>
                      <a:rPr lang="en-US" sz="2400" i="1" dirty="0" smtClean="0">
                        <a:latin typeface="Cambria Math" panose="02040503050406030204" pitchFamily="18" charset="0"/>
                      </a:rPr>
                      <m:t>𝑛</m:t>
                    </m:r>
                    <m:r>
                      <a:rPr lang="en-US" sz="2400" i="1" dirty="0" smtClean="0">
                        <a:latin typeface="Cambria Math" panose="02040503050406030204" pitchFamily="18" charset="0"/>
                      </a:rPr>
                      <m:t>)). </m:t>
                    </m:r>
                  </m:oMath>
                </a14:m>
                <a:endParaRPr lang="en-US" sz="2400" b="1" dirty="0">
                  <a:solidFill>
                    <a:srgbClr val="FF0000"/>
                  </a:solidFill>
                </a:endParaRPr>
              </a:p>
              <a:p>
                <a:pPr algn="just"/>
                <a:r>
                  <a:rPr lang="en-US" sz="2400" dirty="0"/>
                  <a:t>Define the indicator variable</a:t>
                </a:r>
              </a:p>
              <a:p>
                <a:pPr marL="0" indent="0" algn="just">
                  <a:buNone/>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 </m:t>
                      </m:r>
                      <m:sSub>
                        <m:sSubPr>
                          <m:ctrlPr>
                            <a:rPr lang="en-US" b="0" i="1" dirty="0" smtClean="0">
                              <a:latin typeface="Cambria Math" panose="02040503050406030204" pitchFamily="18" charset="0"/>
                            </a:rPr>
                          </m:ctrlPr>
                        </m:sSubPr>
                        <m:e>
                          <m:r>
                            <a:rPr lang="en-US" i="1" dirty="0">
                              <a:latin typeface="Cambria Math" panose="02040503050406030204" pitchFamily="18" charset="0"/>
                            </a:rPr>
                            <m:t>𝑋</m:t>
                          </m:r>
                        </m:e>
                        <m:sub>
                          <m:r>
                            <a:rPr lang="en-US" b="0" i="1" dirty="0" smtClean="0">
                              <a:latin typeface="Cambria Math" panose="02040503050406030204" pitchFamily="18" charset="0"/>
                            </a:rPr>
                            <m:t>𝑖</m:t>
                          </m:r>
                        </m:sub>
                      </m:sSub>
                      <m:r>
                        <a:rPr lang="en-US" b="0" i="1" dirty="0" smtClean="0">
                          <a:latin typeface="Cambria Math" panose="02040503050406030204" pitchFamily="18" charset="0"/>
                        </a:rPr>
                        <m:t>=</m:t>
                      </m:r>
                      <m:d>
                        <m:dPr>
                          <m:begChr m:val="{"/>
                          <m:endChr m:val=""/>
                          <m:ctrlPr>
                            <a:rPr lang="en-US" b="0" i="1" dirty="0" smtClean="0">
                              <a:latin typeface="Cambria Math" panose="02040503050406030204" pitchFamily="18" charset="0"/>
                            </a:rPr>
                          </m:ctrlPr>
                        </m:dPr>
                        <m:e>
                          <m:eqArr>
                            <m:eqArrPr>
                              <m:ctrlPr>
                                <a:rPr lang="en-US" b="0" i="1" dirty="0" smtClean="0">
                                  <a:latin typeface="Cambria Math" panose="02040503050406030204" pitchFamily="18" charset="0"/>
                                </a:rPr>
                              </m:ctrlPr>
                            </m:eqArrPr>
                            <m:e>
                              <m:r>
                                <a:rPr lang="en-US" b="0" i="1" dirty="0" smtClean="0">
                                  <a:latin typeface="Cambria Math" panose="02040503050406030204" pitchFamily="18" charset="0"/>
                                </a:rPr>
                                <m:t>1     </m:t>
                              </m:r>
                              <m:r>
                                <a:rPr lang="en-US" b="0" i="1" dirty="0" smtClean="0">
                                  <a:latin typeface="Cambria Math" panose="02040503050406030204" pitchFamily="18" charset="0"/>
                                </a:rPr>
                                <m:t>𝑣𝑒𝑟𝑡𝑒𝑥</m:t>
                              </m:r>
                              <m:r>
                                <a:rPr lang="en-US" b="0" i="1" dirty="0" smtClean="0">
                                  <a:latin typeface="Cambria Math" panose="02040503050406030204" pitchFamily="18" charset="0"/>
                                </a:rPr>
                                <m:t> </m:t>
                              </m:r>
                              <m:r>
                                <a:rPr lang="en-US" b="0" i="1" dirty="0" smtClean="0">
                                  <a:latin typeface="Cambria Math" panose="02040503050406030204" pitchFamily="18" charset="0"/>
                                </a:rPr>
                                <m:t>𝑖</m:t>
                              </m:r>
                              <m:r>
                                <a:rPr lang="en-US" b="0" i="1" dirty="0" smtClean="0">
                                  <a:latin typeface="Cambria Math" panose="02040503050406030204" pitchFamily="18" charset="0"/>
                                </a:rPr>
                                <m:t> </m:t>
                              </m:r>
                              <m:r>
                                <a:rPr lang="en-US" b="0" i="1" dirty="0" smtClean="0">
                                  <a:latin typeface="Cambria Math" panose="02040503050406030204" pitchFamily="18" charset="0"/>
                                </a:rPr>
                                <m:t>𝑖𝑠</m:t>
                              </m:r>
                              <m:r>
                                <a:rPr lang="en-US" b="0" i="1" dirty="0" smtClean="0">
                                  <a:latin typeface="Cambria Math" panose="02040503050406030204" pitchFamily="18" charset="0"/>
                                </a:rPr>
                                <m:t> </m:t>
                              </m:r>
                              <m:r>
                                <a:rPr lang="en-US" b="0" i="1" dirty="0" smtClean="0">
                                  <a:latin typeface="Cambria Math" panose="02040503050406030204" pitchFamily="18" charset="0"/>
                                </a:rPr>
                                <m:t>𝑖𝑠𝑜𝑙𝑎𝑡𝑒𝑑</m:t>
                              </m:r>
                              <m:r>
                                <a:rPr lang="en-US" b="0" i="1" dirty="0" smtClean="0">
                                  <a:latin typeface="Cambria Math" panose="02040503050406030204" pitchFamily="18" charset="0"/>
                                </a:rPr>
                                <m:t>        </m:t>
                              </m:r>
                            </m:e>
                            <m:e>
                              <m:r>
                                <a:rPr lang="en-US" b="0" i="1" dirty="0" smtClean="0">
                                  <a:latin typeface="Cambria Math" panose="02040503050406030204" pitchFamily="18" charset="0"/>
                                </a:rPr>
                                <m:t>0    </m:t>
                              </m:r>
                              <m:r>
                                <a:rPr lang="en-US" i="1" dirty="0">
                                  <a:latin typeface="Cambria Math" panose="02040503050406030204" pitchFamily="18" charset="0"/>
                                </a:rPr>
                                <m:t>𝑣𝑒𝑟𝑡𝑒𝑥</m:t>
                              </m:r>
                              <m:r>
                                <a:rPr lang="en-US" i="1" dirty="0">
                                  <a:latin typeface="Cambria Math" panose="02040503050406030204" pitchFamily="18" charset="0"/>
                                </a:rPr>
                                <m:t> </m:t>
                              </m:r>
                              <m:r>
                                <a:rPr lang="en-US" i="1" dirty="0">
                                  <a:latin typeface="Cambria Math" panose="02040503050406030204" pitchFamily="18" charset="0"/>
                                </a:rPr>
                                <m:t>𝑖</m:t>
                              </m:r>
                              <m:r>
                                <a:rPr lang="en-US" i="1" dirty="0">
                                  <a:latin typeface="Cambria Math" panose="02040503050406030204" pitchFamily="18" charset="0"/>
                                </a:rPr>
                                <m:t> </m:t>
                              </m:r>
                              <m:r>
                                <a:rPr lang="en-US" i="1" dirty="0">
                                  <a:latin typeface="Cambria Math" panose="02040503050406030204" pitchFamily="18" charset="0"/>
                                </a:rPr>
                                <m:t>𝑖𝑠</m:t>
                              </m:r>
                              <m:r>
                                <a:rPr lang="en-US" b="0" i="1" dirty="0" smtClean="0">
                                  <a:latin typeface="Cambria Math" panose="02040503050406030204" pitchFamily="18" charset="0"/>
                                </a:rPr>
                                <m:t> </m:t>
                              </m:r>
                              <m:r>
                                <a:rPr lang="en-US" b="0" i="1" dirty="0" smtClean="0">
                                  <a:latin typeface="Cambria Math" panose="02040503050406030204" pitchFamily="18" charset="0"/>
                                </a:rPr>
                                <m:t>𝑛𝑜𝑡</m:t>
                              </m:r>
                              <m:r>
                                <a:rPr lang="en-US" i="1" dirty="0">
                                  <a:latin typeface="Cambria Math" panose="02040503050406030204" pitchFamily="18" charset="0"/>
                                </a:rPr>
                                <m:t> </m:t>
                              </m:r>
                              <m:r>
                                <a:rPr lang="en-US" i="1" dirty="0">
                                  <a:latin typeface="Cambria Math" panose="02040503050406030204" pitchFamily="18" charset="0"/>
                                </a:rPr>
                                <m:t>𝑖𝑠𝑜𝑙𝑎𝑡𝑒𝑑</m:t>
                              </m:r>
                            </m:e>
                          </m:eqArr>
                        </m:e>
                      </m:d>
                    </m:oMath>
                  </m:oMathPara>
                </a14:m>
                <a:endParaRPr lang="en-US" sz="2800" b="1" dirty="0">
                  <a:solidFill>
                    <a:srgbClr val="FF0000"/>
                  </a:solidFill>
                  <a:latin typeface="Cambria Math" panose="02040503050406030204" pitchFamily="18" charset="0"/>
                </a:endParaRPr>
              </a:p>
              <a:p>
                <a:pPr algn="just"/>
                <a:r>
                  <a:rPr lang="en-US" dirty="0">
                    <a:latin typeface="Cambria Math" panose="02040503050406030204" pitchFamily="18" charset="0"/>
                  </a:rPr>
                  <a:t>Hence, </a:t>
                </a:r>
              </a:p>
              <a:p>
                <a:pPr marL="0" indent="0" algn="just">
                  <a:buNone/>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𝑋</m:t>
                          </m:r>
                        </m:e>
                        <m:sub>
                          <m:r>
                            <a:rPr lang="en-US" sz="2800" b="0" i="1" smtClean="0">
                              <a:latin typeface="Cambria Math" panose="02040503050406030204" pitchFamily="18" charset="0"/>
                            </a:rPr>
                            <m:t>𝑖</m:t>
                          </m:r>
                        </m:sub>
                      </m:sSub>
                      <m:r>
                        <a:rPr lang="en-US" sz="2800" b="0" i="1" smtClean="0">
                          <a:latin typeface="Cambria Math" panose="02040503050406030204" pitchFamily="18" charset="0"/>
                        </a:rPr>
                        <m:t>= </m:t>
                      </m:r>
                      <m:nary>
                        <m:naryPr>
                          <m:chr m:val="∑"/>
                          <m:ctrlPr>
                            <a:rPr lang="en-US" sz="2800" b="0" i="1" smtClean="0">
                              <a:latin typeface="Cambria Math" panose="02040503050406030204" pitchFamily="18" charset="0"/>
                            </a:rPr>
                          </m:ctrlPr>
                        </m:naryPr>
                        <m:sub>
                          <m:r>
                            <m:rPr>
                              <m:brk m:alnAt="23"/>
                            </m:rPr>
                            <a:rPr lang="en-US" sz="2800" b="0" i="1" smtClean="0">
                              <a:latin typeface="Cambria Math" panose="02040503050406030204" pitchFamily="18" charset="0"/>
                            </a:rPr>
                            <m:t>𝑖</m:t>
                          </m:r>
                          <m:r>
                            <a:rPr lang="en-US" sz="2800" b="0" i="1" smtClean="0">
                              <a:latin typeface="Cambria Math" panose="02040503050406030204" pitchFamily="18" charset="0"/>
                            </a:rPr>
                            <m:t>=1</m:t>
                          </m:r>
                        </m:sub>
                        <m:sup>
                          <m:r>
                            <a:rPr lang="en-US" sz="2800" b="0" i="1" smtClean="0">
                              <a:latin typeface="Cambria Math" panose="02040503050406030204" pitchFamily="18" charset="0"/>
                            </a:rPr>
                            <m:t>𝑛</m:t>
                          </m:r>
                        </m:sup>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𝑋</m:t>
                              </m:r>
                            </m:e>
                            <m:sub>
                              <m:r>
                                <a:rPr lang="en-US" sz="2800" b="0" i="1" smtClean="0">
                                  <a:latin typeface="Cambria Math" panose="02040503050406030204" pitchFamily="18" charset="0"/>
                                </a:rPr>
                                <m:t>𝑖</m:t>
                              </m:r>
                            </m:sub>
                          </m:sSub>
                        </m:e>
                      </m:nary>
                      <m:r>
                        <a:rPr lang="en-US" sz="2800" b="0" i="1" smtClean="0">
                          <a:latin typeface="Cambria Math" panose="02040503050406030204" pitchFamily="18" charset="0"/>
                        </a:rPr>
                        <m:t>                                            </m:t>
                      </m:r>
                    </m:oMath>
                  </m:oMathPara>
                </a14:m>
                <a:endParaRPr lang="en-US" sz="2800" dirty="0">
                  <a:latin typeface="Cambria Math" panose="020405030504060302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359017"/>
                <a:ext cx="8029756" cy="4951167"/>
              </a:xfrm>
              <a:blipFill rotWithShape="0">
                <a:blip r:embed="rId2"/>
                <a:stretch>
                  <a:fillRect l="-1595" t="-2833" r="-1519"/>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t>Random Graph</a:t>
            </a:r>
          </a:p>
        </p:txBody>
      </p:sp>
      <p:sp>
        <p:nvSpPr>
          <p:cNvPr id="5" name="Slide Number Placeholder 4"/>
          <p:cNvSpPr>
            <a:spLocks noGrp="1"/>
          </p:cNvSpPr>
          <p:nvPr>
            <p:ph type="sldNum" sz="quarter" idx="12"/>
          </p:nvPr>
        </p:nvSpPr>
        <p:spPr/>
        <p:txBody>
          <a:bodyPr/>
          <a:lstStyle/>
          <a:p>
            <a:fld id="{5F799E93-25A9-45CA-8FEE-05B28F2C019A}" type="slidenum">
              <a:rPr lang="en-US" smtClean="0"/>
              <a:t>75</a:t>
            </a:fld>
            <a:endParaRPr lang="en-US"/>
          </a:p>
        </p:txBody>
      </p:sp>
    </p:spTree>
    <p:extLst>
      <p:ext uri="{BB962C8B-B14F-4D97-AF65-F5344CB8AC3E}">
        <p14:creationId xmlns:p14="http://schemas.microsoft.com/office/powerpoint/2010/main" val="174949101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8029755" cy="796925"/>
          </a:xfrm>
        </p:spPr>
        <p:txBody>
          <a:bodyPr>
            <a:normAutofit/>
          </a:bodyPr>
          <a:lstStyle/>
          <a:p>
            <a:r>
              <a:rPr lang="en-US" dirty="0"/>
              <a:t>Disappearance of Isolated Vertices </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359017"/>
                <a:ext cx="8029756" cy="5239491"/>
              </a:xfrm>
            </p:spPr>
            <p:txBody>
              <a:bodyPr>
                <a:normAutofit fontScale="55000" lnSpcReduction="20000"/>
              </a:bodyPr>
              <a:lstStyle/>
              <a:p>
                <a:pPr marL="0" indent="0" algn="ctr">
                  <a:buNone/>
                </a:pPr>
                <a14:m>
                  <m:oMathPara xmlns:m="http://schemas.openxmlformats.org/officeDocument/2006/math">
                    <m:oMathParaPr>
                      <m:jc m:val="left"/>
                    </m:oMathParaPr>
                    <m:oMath xmlns:m="http://schemas.openxmlformats.org/officeDocument/2006/math">
                      <m:r>
                        <a:rPr lang="en-US" sz="3200" b="0" i="1" smtClean="0">
                          <a:latin typeface="Cambria Math" panose="02040503050406030204" pitchFamily="18" charset="0"/>
                          <a:ea typeface="Cambria Math" panose="02040503050406030204" pitchFamily="18" charset="0"/>
                        </a:rPr>
                        <m:t>                                    </m:t>
                      </m:r>
                      <m:r>
                        <a:rPr lang="en-US" sz="3200" b="0" i="1" smtClean="0">
                          <a:latin typeface="Cambria Math" panose="02040503050406030204" pitchFamily="18" charset="0"/>
                          <a:ea typeface="Cambria Math" panose="02040503050406030204" pitchFamily="18" charset="0"/>
                        </a:rPr>
                        <m:t>𝐸</m:t>
                      </m:r>
                      <m:d>
                        <m:dPr>
                          <m:ctrlPr>
                            <a:rPr lang="en-US" sz="3200" b="0" i="1" smtClean="0">
                              <a:latin typeface="Cambria Math" panose="02040503050406030204" pitchFamily="18" charset="0"/>
                              <a:ea typeface="Cambria Math" panose="02040503050406030204" pitchFamily="18" charset="0"/>
                            </a:rPr>
                          </m:ctrlPr>
                        </m:dPr>
                        <m:e>
                          <m:r>
                            <a:rPr lang="en-US" sz="3200" b="0" i="1" smtClean="0">
                              <a:latin typeface="Cambria Math" panose="02040503050406030204" pitchFamily="18" charset="0"/>
                              <a:ea typeface="Cambria Math" panose="02040503050406030204" pitchFamily="18" charset="0"/>
                            </a:rPr>
                            <m:t>𝑋</m:t>
                          </m:r>
                        </m:e>
                      </m:d>
                      <m:r>
                        <a:rPr lang="en-US" sz="3200" b="0" i="1" smtClean="0">
                          <a:latin typeface="Cambria Math" panose="02040503050406030204" pitchFamily="18" charset="0"/>
                          <a:ea typeface="Cambria Math" panose="02040503050406030204" pitchFamily="18" charset="0"/>
                        </a:rPr>
                        <m:t>=</m:t>
                      </m:r>
                      <m:r>
                        <a:rPr lang="en-US" sz="3200" b="0" i="1" smtClean="0">
                          <a:latin typeface="Cambria Math" panose="02040503050406030204" pitchFamily="18" charset="0"/>
                          <a:ea typeface="Cambria Math" panose="02040503050406030204" pitchFamily="18" charset="0"/>
                        </a:rPr>
                        <m:t>𝐸</m:t>
                      </m:r>
                      <m:d>
                        <m:dPr>
                          <m:ctrlPr>
                            <a:rPr lang="en-US" sz="3200" b="0" i="1" smtClean="0">
                              <a:latin typeface="Cambria Math" panose="02040503050406030204" pitchFamily="18" charset="0"/>
                              <a:ea typeface="Cambria Math" panose="02040503050406030204" pitchFamily="18" charset="0"/>
                            </a:rPr>
                          </m:ctrlPr>
                        </m:dPr>
                        <m:e>
                          <m:nary>
                            <m:naryPr>
                              <m:chr m:val="∑"/>
                              <m:ctrlPr>
                                <a:rPr lang="en-US" sz="3200" b="0" i="1" smtClean="0">
                                  <a:latin typeface="Cambria Math" panose="02040503050406030204" pitchFamily="18" charset="0"/>
                                  <a:ea typeface="Cambria Math" panose="02040503050406030204" pitchFamily="18" charset="0"/>
                                </a:rPr>
                              </m:ctrlPr>
                            </m:naryPr>
                            <m:sub>
                              <m:r>
                                <m:rPr>
                                  <m:brk m:alnAt="23"/>
                                </m:rPr>
                                <a:rPr lang="en-US" sz="3200" b="0" i="1" smtClean="0">
                                  <a:latin typeface="Cambria Math" panose="02040503050406030204" pitchFamily="18" charset="0"/>
                                  <a:ea typeface="Cambria Math" panose="02040503050406030204" pitchFamily="18" charset="0"/>
                                </a:rPr>
                                <m:t>𝑖</m:t>
                              </m:r>
                              <m:r>
                                <a:rPr lang="en-US" sz="3200" b="0" i="1" smtClean="0">
                                  <a:latin typeface="Cambria Math" panose="02040503050406030204" pitchFamily="18" charset="0"/>
                                  <a:ea typeface="Cambria Math" panose="02040503050406030204" pitchFamily="18" charset="0"/>
                                </a:rPr>
                                <m:t>=1</m:t>
                              </m:r>
                            </m:sub>
                            <m:sup>
                              <m:r>
                                <a:rPr lang="en-US" sz="3200" b="0" i="1" smtClean="0">
                                  <a:latin typeface="Cambria Math" panose="02040503050406030204" pitchFamily="18" charset="0"/>
                                  <a:ea typeface="Cambria Math" panose="02040503050406030204" pitchFamily="18" charset="0"/>
                                </a:rPr>
                                <m:t>𝑛</m:t>
                              </m:r>
                            </m:sup>
                            <m:e>
                              <m:sSub>
                                <m:sSubPr>
                                  <m:ctrlPr>
                                    <a:rPr lang="en-US" sz="3200" b="0" i="1" smtClean="0">
                                      <a:latin typeface="Cambria Math" panose="02040503050406030204" pitchFamily="18" charset="0"/>
                                      <a:ea typeface="Cambria Math" panose="02040503050406030204" pitchFamily="18" charset="0"/>
                                    </a:rPr>
                                  </m:ctrlPr>
                                </m:sSubPr>
                                <m:e>
                                  <m:r>
                                    <a:rPr lang="en-US" sz="3200" b="0" i="1" smtClean="0">
                                      <a:latin typeface="Cambria Math" panose="02040503050406030204" pitchFamily="18" charset="0"/>
                                      <a:ea typeface="Cambria Math" panose="02040503050406030204" pitchFamily="18" charset="0"/>
                                    </a:rPr>
                                    <m:t>𝑋</m:t>
                                  </m:r>
                                </m:e>
                                <m:sub>
                                  <m:r>
                                    <a:rPr lang="en-US" sz="3200" b="0" i="1" smtClean="0">
                                      <a:latin typeface="Cambria Math" panose="02040503050406030204" pitchFamily="18" charset="0"/>
                                      <a:ea typeface="Cambria Math" panose="02040503050406030204" pitchFamily="18" charset="0"/>
                                    </a:rPr>
                                    <m:t>𝑖</m:t>
                                  </m:r>
                                </m:sub>
                              </m:sSub>
                            </m:e>
                          </m:nary>
                        </m:e>
                      </m:d>
                      <m:r>
                        <a:rPr lang="en-US" sz="3200" i="1">
                          <a:latin typeface="Cambria Math" panose="02040503050406030204" pitchFamily="18" charset="0"/>
                          <a:ea typeface="Cambria Math" panose="02040503050406030204" pitchFamily="18" charset="0"/>
                        </a:rPr>
                        <m:t>=</m:t>
                      </m:r>
                      <m:nary>
                        <m:naryPr>
                          <m:chr m:val="∑"/>
                          <m:ctrlPr>
                            <a:rPr lang="en-US" sz="3200" i="1">
                              <a:latin typeface="Cambria Math" panose="02040503050406030204" pitchFamily="18" charset="0"/>
                              <a:ea typeface="Cambria Math" panose="02040503050406030204" pitchFamily="18" charset="0"/>
                            </a:rPr>
                          </m:ctrlPr>
                        </m:naryPr>
                        <m:sub>
                          <m:r>
                            <m:rPr>
                              <m:brk m:alnAt="23"/>
                            </m:rPr>
                            <a:rPr lang="en-US" sz="3200" i="1">
                              <a:latin typeface="Cambria Math" panose="02040503050406030204" pitchFamily="18" charset="0"/>
                              <a:ea typeface="Cambria Math" panose="02040503050406030204" pitchFamily="18" charset="0"/>
                            </a:rPr>
                            <m:t>𝑖</m:t>
                          </m:r>
                          <m:r>
                            <a:rPr lang="en-US" sz="3200" i="1">
                              <a:latin typeface="Cambria Math" panose="02040503050406030204" pitchFamily="18" charset="0"/>
                              <a:ea typeface="Cambria Math" panose="02040503050406030204" pitchFamily="18" charset="0"/>
                            </a:rPr>
                            <m:t>=1</m:t>
                          </m:r>
                        </m:sub>
                        <m:sup>
                          <m:r>
                            <a:rPr lang="en-US" sz="3200" i="1">
                              <a:latin typeface="Cambria Math" panose="02040503050406030204" pitchFamily="18" charset="0"/>
                              <a:ea typeface="Cambria Math" panose="02040503050406030204" pitchFamily="18" charset="0"/>
                            </a:rPr>
                            <m:t>𝑛</m:t>
                          </m:r>
                        </m:sup>
                        <m:e>
                          <m:r>
                            <a:rPr lang="en-US" sz="3200" i="1">
                              <a:latin typeface="Cambria Math" panose="02040503050406030204" pitchFamily="18" charset="0"/>
                              <a:ea typeface="Cambria Math" panose="02040503050406030204" pitchFamily="18" charset="0"/>
                            </a:rPr>
                            <m:t>𝐸</m:t>
                          </m:r>
                          <m:r>
                            <a:rPr lang="en-US" sz="3200" i="1">
                              <a:latin typeface="Cambria Math" panose="02040503050406030204" pitchFamily="18" charset="0"/>
                              <a:ea typeface="Cambria Math" panose="02040503050406030204" pitchFamily="18" charset="0"/>
                            </a:rPr>
                            <m:t>(</m:t>
                          </m:r>
                          <m:sSub>
                            <m:sSubPr>
                              <m:ctrlPr>
                                <a:rPr lang="en-US" sz="3200" i="1">
                                  <a:latin typeface="Cambria Math" panose="02040503050406030204" pitchFamily="18" charset="0"/>
                                  <a:ea typeface="Cambria Math" panose="02040503050406030204" pitchFamily="18" charset="0"/>
                                </a:rPr>
                              </m:ctrlPr>
                            </m:sSubPr>
                            <m:e>
                              <m:r>
                                <a:rPr lang="en-US" sz="3200" i="1">
                                  <a:latin typeface="Cambria Math" panose="02040503050406030204" pitchFamily="18" charset="0"/>
                                  <a:ea typeface="Cambria Math" panose="02040503050406030204" pitchFamily="18" charset="0"/>
                                </a:rPr>
                                <m:t>𝑋</m:t>
                              </m:r>
                            </m:e>
                            <m:sub>
                              <m:r>
                                <a:rPr lang="en-US" sz="3200" i="1">
                                  <a:latin typeface="Cambria Math" panose="02040503050406030204" pitchFamily="18" charset="0"/>
                                  <a:ea typeface="Cambria Math" panose="02040503050406030204" pitchFamily="18" charset="0"/>
                                </a:rPr>
                                <m:t>𝑖</m:t>
                              </m:r>
                            </m:sub>
                          </m:sSub>
                          <m:r>
                            <a:rPr lang="en-US" sz="3200" i="1">
                              <a:latin typeface="Cambria Math" panose="02040503050406030204" pitchFamily="18" charset="0"/>
                              <a:ea typeface="Cambria Math" panose="02040503050406030204" pitchFamily="18" charset="0"/>
                            </a:rPr>
                            <m:t>)</m:t>
                          </m:r>
                        </m:e>
                      </m:nary>
                      <m:r>
                        <a:rPr lang="en-US" sz="3200" i="1">
                          <a:latin typeface="Cambria Math" panose="02040503050406030204" pitchFamily="18" charset="0"/>
                          <a:ea typeface="Cambria Math" panose="02040503050406030204" pitchFamily="18" charset="0"/>
                        </a:rPr>
                        <m:t>=</m:t>
                      </m:r>
                      <m:r>
                        <a:rPr lang="en-US" sz="3200" i="1">
                          <a:latin typeface="Cambria Math" panose="02040503050406030204" pitchFamily="18" charset="0"/>
                          <a:ea typeface="Cambria Math" panose="02040503050406030204" pitchFamily="18" charset="0"/>
                        </a:rPr>
                        <m:t>𝑛𝐸</m:t>
                      </m:r>
                      <m:d>
                        <m:dPr>
                          <m:ctrlPr>
                            <a:rPr lang="en-US" sz="3200" i="1">
                              <a:latin typeface="Cambria Math" panose="02040503050406030204" pitchFamily="18" charset="0"/>
                              <a:ea typeface="Cambria Math" panose="02040503050406030204" pitchFamily="18" charset="0"/>
                            </a:rPr>
                          </m:ctrlPr>
                        </m:dPr>
                        <m:e>
                          <m:sSub>
                            <m:sSubPr>
                              <m:ctrlPr>
                                <a:rPr lang="en-US" sz="3200" i="1">
                                  <a:latin typeface="Cambria Math" panose="02040503050406030204" pitchFamily="18" charset="0"/>
                                  <a:ea typeface="Cambria Math" panose="02040503050406030204" pitchFamily="18" charset="0"/>
                                </a:rPr>
                              </m:ctrlPr>
                            </m:sSubPr>
                            <m:e>
                              <m:r>
                                <a:rPr lang="en-US" sz="3200" i="1">
                                  <a:latin typeface="Cambria Math" panose="02040503050406030204" pitchFamily="18" charset="0"/>
                                  <a:ea typeface="Cambria Math" panose="02040503050406030204" pitchFamily="18" charset="0"/>
                                </a:rPr>
                                <m:t>𝑋</m:t>
                              </m:r>
                            </m:e>
                            <m:sub>
                              <m:r>
                                <a:rPr lang="en-US" sz="3200" i="1">
                                  <a:latin typeface="Cambria Math" panose="02040503050406030204" pitchFamily="18" charset="0"/>
                                  <a:ea typeface="Cambria Math" panose="02040503050406030204" pitchFamily="18" charset="0"/>
                                </a:rPr>
                                <m:t>1</m:t>
                              </m:r>
                            </m:sub>
                          </m:sSub>
                        </m:e>
                      </m:d>
                    </m:oMath>
                  </m:oMathPara>
                </a14:m>
                <a:endParaRPr lang="en-US" sz="3200" i="1" dirty="0">
                  <a:latin typeface="Cambria Math" panose="02040503050406030204" pitchFamily="18" charset="0"/>
                  <a:ea typeface="Cambria Math" panose="02040503050406030204" pitchFamily="18" charset="0"/>
                </a:endParaRPr>
              </a:p>
              <a:p>
                <a:pPr marL="0" indent="0" algn="ctr">
                  <a:buNone/>
                </a:pPr>
                <a:endParaRPr lang="en-US" sz="3200" i="1" dirty="0">
                  <a:latin typeface="Cambria Math" panose="02040503050406030204" pitchFamily="18" charset="0"/>
                  <a:ea typeface="Cambria Math" panose="02040503050406030204" pitchFamily="18" charset="0"/>
                </a:endParaRPr>
              </a:p>
              <a:p>
                <a:pPr marL="0" indent="0" algn="ctr">
                  <a:buNone/>
                </a:pPr>
                <a14:m>
                  <m:oMath xmlns:m="http://schemas.openxmlformats.org/officeDocument/2006/math">
                    <m:r>
                      <a:rPr lang="en-US" sz="3200" b="0" i="1" smtClean="0">
                        <a:latin typeface="Cambria Math" panose="02040503050406030204" pitchFamily="18" charset="0"/>
                        <a:ea typeface="Cambria Math" panose="02040503050406030204" pitchFamily="18" charset="0"/>
                      </a:rPr>
                      <m:t>𝐸</m:t>
                    </m:r>
                    <m:d>
                      <m:dPr>
                        <m:ctrlPr>
                          <a:rPr lang="en-US" sz="3200" b="0" i="1" smtClean="0">
                            <a:latin typeface="Cambria Math" panose="02040503050406030204" pitchFamily="18" charset="0"/>
                            <a:ea typeface="Cambria Math" panose="02040503050406030204" pitchFamily="18" charset="0"/>
                          </a:rPr>
                        </m:ctrlPr>
                      </m:dPr>
                      <m:e>
                        <m:r>
                          <a:rPr lang="en-US" sz="3200" b="0" i="1" smtClean="0">
                            <a:latin typeface="Cambria Math" panose="02040503050406030204" pitchFamily="18" charset="0"/>
                            <a:ea typeface="Cambria Math" panose="02040503050406030204" pitchFamily="18" charset="0"/>
                          </a:rPr>
                          <m:t>𝑋</m:t>
                        </m:r>
                      </m:e>
                    </m:d>
                    <m:r>
                      <a:rPr lang="en-US" sz="3200" b="0" i="1" smtClean="0">
                        <a:latin typeface="Cambria Math" panose="02040503050406030204" pitchFamily="18" charset="0"/>
                        <a:ea typeface="Cambria Math" panose="02040503050406030204" pitchFamily="18" charset="0"/>
                      </a:rPr>
                      <m:t>=</m:t>
                    </m:r>
                    <m:r>
                      <a:rPr lang="en-US" sz="3200" b="0" i="1" smtClean="0">
                        <a:latin typeface="Cambria Math" panose="02040503050406030204" pitchFamily="18" charset="0"/>
                        <a:ea typeface="Cambria Math" panose="02040503050406030204" pitchFamily="18" charset="0"/>
                      </a:rPr>
                      <m:t>𝑛</m:t>
                    </m:r>
                    <m:sSup>
                      <m:sSupPr>
                        <m:ctrlPr>
                          <a:rPr lang="en-US" sz="3200" b="0" i="1" smtClean="0">
                            <a:latin typeface="Cambria Math" panose="02040503050406030204" pitchFamily="18" charset="0"/>
                            <a:ea typeface="Cambria Math" panose="02040503050406030204" pitchFamily="18" charset="0"/>
                          </a:rPr>
                        </m:ctrlPr>
                      </m:sSupPr>
                      <m:e>
                        <m:d>
                          <m:dPr>
                            <m:ctrlPr>
                              <a:rPr lang="en-US" sz="3200" b="0" i="1" smtClean="0">
                                <a:latin typeface="Cambria Math" panose="02040503050406030204" pitchFamily="18" charset="0"/>
                                <a:ea typeface="Cambria Math" panose="02040503050406030204" pitchFamily="18" charset="0"/>
                              </a:rPr>
                            </m:ctrlPr>
                          </m:dPr>
                          <m:e>
                            <m:r>
                              <a:rPr lang="en-US" sz="3200" b="0" i="1" smtClean="0">
                                <a:latin typeface="Cambria Math" panose="02040503050406030204" pitchFamily="18" charset="0"/>
                                <a:ea typeface="Cambria Math" panose="02040503050406030204" pitchFamily="18" charset="0"/>
                              </a:rPr>
                              <m:t>1−</m:t>
                            </m:r>
                            <m:r>
                              <a:rPr lang="en-US" sz="3200" b="0" i="1" smtClean="0">
                                <a:latin typeface="Cambria Math" panose="02040503050406030204" pitchFamily="18" charset="0"/>
                                <a:ea typeface="Cambria Math" panose="02040503050406030204" pitchFamily="18" charset="0"/>
                              </a:rPr>
                              <m:t>𝑝</m:t>
                            </m:r>
                          </m:e>
                        </m:d>
                      </m:e>
                      <m:sup>
                        <m:r>
                          <a:rPr lang="en-US" sz="3200" b="0" i="1" smtClean="0">
                            <a:latin typeface="Cambria Math" panose="02040503050406030204" pitchFamily="18" charset="0"/>
                            <a:ea typeface="Cambria Math" panose="02040503050406030204" pitchFamily="18" charset="0"/>
                          </a:rPr>
                          <m:t>𝑛</m:t>
                        </m:r>
                        <m:r>
                          <a:rPr lang="en-US" sz="3200" b="0" i="1" smtClean="0">
                            <a:latin typeface="Cambria Math" panose="02040503050406030204" pitchFamily="18" charset="0"/>
                            <a:ea typeface="Cambria Math" panose="02040503050406030204" pitchFamily="18" charset="0"/>
                          </a:rPr>
                          <m:t>−1</m:t>
                        </m:r>
                      </m:sup>
                    </m:sSup>
                    <m:r>
                      <a:rPr lang="en-US" sz="3200" b="0" i="1" smtClean="0">
                        <a:latin typeface="Cambria Math" panose="02040503050406030204" pitchFamily="18" charset="0"/>
                        <a:ea typeface="Cambria Math" panose="02040503050406030204" pitchFamily="18" charset="0"/>
                      </a:rPr>
                      <m:t>                                      </m:t>
                    </m:r>
                  </m:oMath>
                </a14:m>
                <a:r>
                  <a:rPr lang="en-US" sz="3200" dirty="0">
                    <a:latin typeface="Cambria Math" panose="02040503050406030204" pitchFamily="18" charset="0"/>
                    <a:ea typeface="Cambria Math" panose="02040503050406030204" pitchFamily="18" charset="0"/>
                  </a:rPr>
                  <a:t> </a:t>
                </a:r>
              </a:p>
              <a:p>
                <a:pPr marL="0" indent="0" algn="ctr">
                  <a:buNone/>
                </a:pPr>
                <a:endParaRPr lang="en-US" sz="3200" dirty="0">
                  <a:latin typeface="Cambria Math" panose="02040503050406030204" pitchFamily="18" charset="0"/>
                  <a:ea typeface="Cambria Math" panose="02040503050406030204" pitchFamily="18" charset="0"/>
                </a:endParaRPr>
              </a:p>
              <a:p>
                <a:r>
                  <a:rPr lang="en-US" sz="3200" dirty="0">
                    <a:latin typeface="Cambria Math" panose="02040503050406030204" pitchFamily="18" charset="0"/>
                    <a:ea typeface="Cambria Math" panose="02040503050406030204" pitchFamily="18" charset="0"/>
                  </a:rPr>
                  <a:t>Setting, </a:t>
                </a:r>
                <a14:m>
                  <m:oMath xmlns:m="http://schemas.openxmlformats.org/officeDocument/2006/math">
                    <m:r>
                      <a:rPr lang="en-US" sz="3200" b="0" i="1" smtClean="0">
                        <a:latin typeface="Cambria Math" panose="02040503050406030204" pitchFamily="18" charset="0"/>
                        <a:ea typeface="Cambria Math" panose="02040503050406030204" pitchFamily="18" charset="0"/>
                      </a:rPr>
                      <m:t>𝑝</m:t>
                    </m:r>
                    <m:r>
                      <a:rPr lang="en-US" sz="3200" b="0" i="1" smtClean="0">
                        <a:latin typeface="Cambria Math" panose="02040503050406030204" pitchFamily="18" charset="0"/>
                        <a:ea typeface="Cambria Math" panose="02040503050406030204" pitchFamily="18" charset="0"/>
                      </a:rPr>
                      <m:t>=</m:t>
                    </m:r>
                    <m:f>
                      <m:fPr>
                        <m:ctrlPr>
                          <a:rPr lang="en-US" sz="3200" b="0" i="1" smtClean="0">
                            <a:latin typeface="Cambria Math" panose="02040503050406030204" pitchFamily="18" charset="0"/>
                            <a:ea typeface="Cambria Math" panose="02040503050406030204" pitchFamily="18" charset="0"/>
                          </a:rPr>
                        </m:ctrlPr>
                      </m:fPr>
                      <m:num>
                        <m:r>
                          <a:rPr lang="en-US" sz="3200" b="0" i="1" smtClean="0">
                            <a:latin typeface="Cambria Math" panose="02040503050406030204" pitchFamily="18" charset="0"/>
                            <a:ea typeface="Cambria Math" panose="02040503050406030204" pitchFamily="18" charset="0"/>
                          </a:rPr>
                          <m:t>𝑑</m:t>
                        </m:r>
                        <m:func>
                          <m:funcPr>
                            <m:ctrlPr>
                              <a:rPr lang="en-US" sz="3200" b="0" i="1" smtClean="0">
                                <a:latin typeface="Cambria Math" panose="02040503050406030204" pitchFamily="18" charset="0"/>
                                <a:ea typeface="Cambria Math" panose="02040503050406030204" pitchFamily="18" charset="0"/>
                              </a:rPr>
                            </m:ctrlPr>
                          </m:funcPr>
                          <m:fName>
                            <m:r>
                              <m:rPr>
                                <m:sty m:val="p"/>
                              </m:rPr>
                              <a:rPr lang="en-US" sz="3200" b="0" i="0" smtClean="0">
                                <a:latin typeface="Cambria Math" panose="02040503050406030204" pitchFamily="18" charset="0"/>
                                <a:ea typeface="Cambria Math" panose="02040503050406030204" pitchFamily="18" charset="0"/>
                              </a:rPr>
                              <m:t>ln</m:t>
                            </m:r>
                          </m:fName>
                          <m:e>
                            <m:r>
                              <a:rPr lang="en-US" sz="3200" b="0" i="1" smtClean="0">
                                <a:latin typeface="Cambria Math" panose="02040503050406030204" pitchFamily="18" charset="0"/>
                                <a:ea typeface="Cambria Math" panose="02040503050406030204" pitchFamily="18" charset="0"/>
                              </a:rPr>
                              <m:t>𝑛</m:t>
                            </m:r>
                          </m:e>
                        </m:func>
                      </m:num>
                      <m:den>
                        <m:r>
                          <a:rPr lang="en-US" sz="3200" b="0" i="1" smtClean="0">
                            <a:latin typeface="Cambria Math" panose="02040503050406030204" pitchFamily="18" charset="0"/>
                            <a:ea typeface="Cambria Math" panose="02040503050406030204" pitchFamily="18" charset="0"/>
                          </a:rPr>
                          <m:t>𝑛</m:t>
                        </m:r>
                      </m:den>
                    </m:f>
                  </m:oMath>
                </a14:m>
                <a:r>
                  <a:rPr lang="en-US" sz="3200" dirty="0">
                    <a:latin typeface="Cambria Math" panose="02040503050406030204" pitchFamily="18" charset="0"/>
                    <a:ea typeface="Cambria Math" panose="02040503050406030204" pitchFamily="18" charset="0"/>
                  </a:rPr>
                  <a:t>, we get</a:t>
                </a:r>
              </a:p>
              <a:p>
                <a:pPr marL="0" indent="0">
                  <a:buNone/>
                </a:pPr>
                <a14:m>
                  <m:oMathPara xmlns:m="http://schemas.openxmlformats.org/officeDocument/2006/math">
                    <m:oMathParaPr>
                      <m:jc m:val="center"/>
                    </m:oMathParaPr>
                    <m:oMath xmlns:m="http://schemas.openxmlformats.org/officeDocument/2006/math">
                      <m:r>
                        <a:rPr lang="en-US" sz="3200" b="0" i="1" smtClean="0">
                          <a:latin typeface="Cambria Math" panose="02040503050406030204" pitchFamily="18" charset="0"/>
                          <a:ea typeface="Cambria Math" panose="02040503050406030204" pitchFamily="18" charset="0"/>
                        </a:rPr>
                        <m:t> </m:t>
                      </m:r>
                      <m:r>
                        <a:rPr lang="en-US" sz="3200" b="0" i="1" smtClean="0">
                          <a:latin typeface="Cambria Math" panose="02040503050406030204" pitchFamily="18" charset="0"/>
                          <a:ea typeface="Cambria Math" panose="02040503050406030204" pitchFamily="18" charset="0"/>
                        </a:rPr>
                        <m:t>𝐸</m:t>
                      </m:r>
                      <m:d>
                        <m:dPr>
                          <m:ctrlPr>
                            <a:rPr lang="en-US" sz="3200" b="0" i="1" smtClean="0">
                              <a:latin typeface="Cambria Math" panose="02040503050406030204" pitchFamily="18" charset="0"/>
                              <a:ea typeface="Cambria Math" panose="02040503050406030204" pitchFamily="18" charset="0"/>
                            </a:rPr>
                          </m:ctrlPr>
                        </m:dPr>
                        <m:e>
                          <m:r>
                            <a:rPr lang="en-US" sz="3200" b="0" i="1" smtClean="0">
                              <a:latin typeface="Cambria Math" panose="02040503050406030204" pitchFamily="18" charset="0"/>
                              <a:ea typeface="Cambria Math" panose="02040503050406030204" pitchFamily="18" charset="0"/>
                            </a:rPr>
                            <m:t>𝑋</m:t>
                          </m:r>
                        </m:e>
                      </m:d>
                      <m:r>
                        <a:rPr lang="en-US" sz="3200" b="0" i="1" smtClean="0">
                          <a:latin typeface="Cambria Math" panose="02040503050406030204" pitchFamily="18" charset="0"/>
                          <a:ea typeface="Cambria Math" panose="02040503050406030204" pitchFamily="18" charset="0"/>
                        </a:rPr>
                        <m:t>=</m:t>
                      </m:r>
                      <m:r>
                        <a:rPr lang="en-US" sz="3200" b="0" i="1" smtClean="0">
                          <a:latin typeface="Cambria Math" panose="02040503050406030204" pitchFamily="18" charset="0"/>
                          <a:ea typeface="Cambria Math" panose="02040503050406030204" pitchFamily="18" charset="0"/>
                        </a:rPr>
                        <m:t>𝑛</m:t>
                      </m:r>
                      <m:sSup>
                        <m:sSupPr>
                          <m:ctrlPr>
                            <a:rPr lang="en-US" sz="3200" b="0" i="1" smtClean="0">
                              <a:latin typeface="Cambria Math" panose="02040503050406030204" pitchFamily="18" charset="0"/>
                              <a:ea typeface="Cambria Math" panose="02040503050406030204" pitchFamily="18" charset="0"/>
                            </a:rPr>
                          </m:ctrlPr>
                        </m:sSupPr>
                        <m:e>
                          <m:d>
                            <m:dPr>
                              <m:ctrlPr>
                                <a:rPr lang="en-US" sz="3200" b="0" i="1" smtClean="0">
                                  <a:latin typeface="Cambria Math" panose="02040503050406030204" pitchFamily="18" charset="0"/>
                                  <a:ea typeface="Cambria Math" panose="02040503050406030204" pitchFamily="18" charset="0"/>
                                </a:rPr>
                              </m:ctrlPr>
                            </m:dPr>
                            <m:e>
                              <m:r>
                                <a:rPr lang="en-US" sz="3200" i="1">
                                  <a:latin typeface="Cambria Math" panose="02040503050406030204" pitchFamily="18" charset="0"/>
                                  <a:ea typeface="Cambria Math" panose="02040503050406030204" pitchFamily="18" charset="0"/>
                                </a:rPr>
                                <m:t>1−</m:t>
                              </m:r>
                              <m:f>
                                <m:fPr>
                                  <m:ctrlPr>
                                    <a:rPr lang="en-US" sz="3200" i="1">
                                      <a:latin typeface="Cambria Math" panose="02040503050406030204" pitchFamily="18" charset="0"/>
                                      <a:ea typeface="Cambria Math" panose="02040503050406030204" pitchFamily="18" charset="0"/>
                                    </a:rPr>
                                  </m:ctrlPr>
                                </m:fPr>
                                <m:num>
                                  <m:r>
                                    <a:rPr lang="en-US" sz="3200" i="1">
                                      <a:latin typeface="Cambria Math" panose="02040503050406030204" pitchFamily="18" charset="0"/>
                                      <a:ea typeface="Cambria Math" panose="02040503050406030204" pitchFamily="18" charset="0"/>
                                    </a:rPr>
                                    <m:t>𝑑</m:t>
                                  </m:r>
                                  <m:func>
                                    <m:funcPr>
                                      <m:ctrlPr>
                                        <a:rPr lang="en-US" sz="3200" i="1">
                                          <a:latin typeface="Cambria Math" panose="02040503050406030204" pitchFamily="18" charset="0"/>
                                          <a:ea typeface="Cambria Math" panose="02040503050406030204" pitchFamily="18" charset="0"/>
                                        </a:rPr>
                                      </m:ctrlPr>
                                    </m:funcPr>
                                    <m:fName>
                                      <m:r>
                                        <m:rPr>
                                          <m:sty m:val="p"/>
                                        </m:rPr>
                                        <a:rPr lang="en-US" sz="3200">
                                          <a:latin typeface="Cambria Math" panose="02040503050406030204" pitchFamily="18" charset="0"/>
                                          <a:ea typeface="Cambria Math" panose="02040503050406030204" pitchFamily="18" charset="0"/>
                                        </a:rPr>
                                        <m:t>ln</m:t>
                                      </m:r>
                                    </m:fName>
                                    <m:e>
                                      <m:r>
                                        <a:rPr lang="en-US" sz="3200" i="1">
                                          <a:latin typeface="Cambria Math" panose="02040503050406030204" pitchFamily="18" charset="0"/>
                                          <a:ea typeface="Cambria Math" panose="02040503050406030204" pitchFamily="18" charset="0"/>
                                        </a:rPr>
                                        <m:t>𝑛</m:t>
                                      </m:r>
                                    </m:e>
                                  </m:func>
                                </m:num>
                                <m:den>
                                  <m:r>
                                    <a:rPr lang="en-US" sz="3200" i="1">
                                      <a:latin typeface="Cambria Math" panose="02040503050406030204" pitchFamily="18" charset="0"/>
                                      <a:ea typeface="Cambria Math" panose="02040503050406030204" pitchFamily="18" charset="0"/>
                                    </a:rPr>
                                    <m:t>𝑛</m:t>
                                  </m:r>
                                </m:den>
                              </m:f>
                            </m:e>
                          </m:d>
                        </m:e>
                        <m:sup>
                          <m:r>
                            <a:rPr lang="en-US" sz="3200" b="0" i="1" smtClean="0">
                              <a:latin typeface="Cambria Math" panose="02040503050406030204" pitchFamily="18" charset="0"/>
                              <a:ea typeface="Cambria Math" panose="02040503050406030204" pitchFamily="18" charset="0"/>
                            </a:rPr>
                            <m:t>𝑛</m:t>
                          </m:r>
                          <m:r>
                            <a:rPr lang="en-US" sz="3200" b="0" i="1" smtClean="0">
                              <a:latin typeface="Cambria Math" panose="02040503050406030204" pitchFamily="18" charset="0"/>
                              <a:ea typeface="Cambria Math" panose="02040503050406030204" pitchFamily="18" charset="0"/>
                            </a:rPr>
                            <m:t>−1</m:t>
                          </m:r>
                        </m:sup>
                      </m:sSup>
                    </m:oMath>
                  </m:oMathPara>
                </a14:m>
                <a:endParaRPr lang="en-US" sz="3200" dirty="0">
                  <a:latin typeface="Cambria Math" panose="02040503050406030204" pitchFamily="18" charset="0"/>
                  <a:ea typeface="Cambria Math" panose="02040503050406030204" pitchFamily="18" charset="0"/>
                </a:endParaRPr>
              </a:p>
              <a:p>
                <a:pPr marL="0" indent="0">
                  <a:buNone/>
                </a:pPr>
                <a14:m>
                  <m:oMathPara xmlns:m="http://schemas.openxmlformats.org/officeDocument/2006/math">
                    <m:oMathParaPr>
                      <m:jc m:val="center"/>
                    </m:oMathParaPr>
                    <m:oMath xmlns:m="http://schemas.openxmlformats.org/officeDocument/2006/math">
                      <m:func>
                        <m:funcPr>
                          <m:ctrlPr>
                            <a:rPr lang="en-US" sz="3200" i="1" smtClean="0">
                              <a:latin typeface="Cambria Math" panose="02040503050406030204" pitchFamily="18" charset="0"/>
                              <a:ea typeface="Cambria Math" panose="02040503050406030204" pitchFamily="18" charset="0"/>
                            </a:rPr>
                          </m:ctrlPr>
                        </m:funcPr>
                        <m:fName>
                          <m:limLow>
                            <m:limLowPr>
                              <m:ctrlPr>
                                <a:rPr lang="en-US" sz="3200" i="1" smtClean="0">
                                  <a:latin typeface="Cambria Math" panose="02040503050406030204" pitchFamily="18" charset="0"/>
                                  <a:ea typeface="Cambria Math" panose="02040503050406030204" pitchFamily="18" charset="0"/>
                                </a:rPr>
                              </m:ctrlPr>
                            </m:limLowPr>
                            <m:e>
                              <m:r>
                                <m:rPr>
                                  <m:sty m:val="p"/>
                                </m:rPr>
                                <a:rPr lang="en-US" sz="3200" i="0" smtClean="0">
                                  <a:latin typeface="Cambria Math" panose="02040503050406030204" pitchFamily="18" charset="0"/>
                                  <a:ea typeface="Cambria Math" panose="02040503050406030204" pitchFamily="18" charset="0"/>
                                </a:rPr>
                                <m:t>lim</m:t>
                              </m:r>
                            </m:e>
                            <m:lim>
                              <m:r>
                                <a:rPr lang="en-US" sz="3200" b="0" i="1" smtClean="0">
                                  <a:latin typeface="Cambria Math" panose="02040503050406030204" pitchFamily="18" charset="0"/>
                                  <a:ea typeface="Cambria Math" panose="02040503050406030204" pitchFamily="18" charset="0"/>
                                </a:rPr>
                                <m:t>𝑛</m:t>
                              </m:r>
                              <m:r>
                                <a:rPr lang="en-US" sz="3200" b="0" i="1" smtClean="0">
                                  <a:latin typeface="Cambria Math" panose="02040503050406030204" pitchFamily="18" charset="0"/>
                                  <a:ea typeface="Cambria Math" panose="02040503050406030204" pitchFamily="18" charset="0"/>
                                </a:rPr>
                                <m:t>→∞</m:t>
                              </m:r>
                            </m:lim>
                          </m:limLow>
                        </m:fName>
                        <m:e>
                          <m:r>
                            <a:rPr lang="en-US" sz="3200" b="0" i="1" smtClean="0">
                              <a:latin typeface="Cambria Math" panose="02040503050406030204" pitchFamily="18" charset="0"/>
                              <a:ea typeface="Cambria Math" panose="02040503050406030204" pitchFamily="18" charset="0"/>
                            </a:rPr>
                            <m:t>𝐸</m:t>
                          </m:r>
                          <m:d>
                            <m:dPr>
                              <m:ctrlPr>
                                <a:rPr lang="en-US" sz="3200" b="0" i="1" smtClean="0">
                                  <a:latin typeface="Cambria Math" panose="02040503050406030204" pitchFamily="18" charset="0"/>
                                  <a:ea typeface="Cambria Math" panose="02040503050406030204" pitchFamily="18" charset="0"/>
                                </a:rPr>
                              </m:ctrlPr>
                            </m:dPr>
                            <m:e>
                              <m:r>
                                <a:rPr lang="en-US" sz="3200" b="0" i="1" smtClean="0">
                                  <a:latin typeface="Cambria Math" panose="02040503050406030204" pitchFamily="18" charset="0"/>
                                  <a:ea typeface="Cambria Math" panose="02040503050406030204" pitchFamily="18" charset="0"/>
                                </a:rPr>
                                <m:t>𝑋</m:t>
                              </m:r>
                            </m:e>
                          </m:d>
                        </m:e>
                      </m:func>
                      <m:r>
                        <a:rPr lang="en-US" sz="3200" b="0" i="1" smtClean="0">
                          <a:latin typeface="Cambria Math" panose="02040503050406030204" pitchFamily="18" charset="0"/>
                          <a:ea typeface="Cambria Math" panose="02040503050406030204" pitchFamily="18" charset="0"/>
                        </a:rPr>
                        <m:t>=</m:t>
                      </m:r>
                      <m:func>
                        <m:funcPr>
                          <m:ctrlPr>
                            <a:rPr lang="en-US" sz="3200" b="0" i="1" smtClean="0">
                              <a:latin typeface="Cambria Math" panose="02040503050406030204" pitchFamily="18" charset="0"/>
                              <a:ea typeface="Cambria Math" panose="02040503050406030204" pitchFamily="18" charset="0"/>
                            </a:rPr>
                          </m:ctrlPr>
                        </m:funcPr>
                        <m:fName>
                          <m:limLow>
                            <m:limLowPr>
                              <m:ctrlPr>
                                <a:rPr lang="en-US" sz="3200" b="0" i="1" smtClean="0">
                                  <a:latin typeface="Cambria Math" panose="02040503050406030204" pitchFamily="18" charset="0"/>
                                  <a:ea typeface="Cambria Math" panose="02040503050406030204" pitchFamily="18" charset="0"/>
                                </a:rPr>
                              </m:ctrlPr>
                            </m:limLowPr>
                            <m:e>
                              <m:r>
                                <m:rPr>
                                  <m:sty m:val="p"/>
                                </m:rPr>
                                <a:rPr lang="en-US" sz="3200" b="0" i="0" smtClean="0">
                                  <a:latin typeface="Cambria Math" panose="02040503050406030204" pitchFamily="18" charset="0"/>
                                  <a:ea typeface="Cambria Math" panose="02040503050406030204" pitchFamily="18" charset="0"/>
                                </a:rPr>
                                <m:t>lim</m:t>
                              </m:r>
                            </m:e>
                            <m:lim>
                              <m:r>
                                <a:rPr lang="en-US" sz="3200" i="1">
                                  <a:latin typeface="Cambria Math" panose="02040503050406030204" pitchFamily="18" charset="0"/>
                                  <a:ea typeface="Cambria Math" panose="02040503050406030204" pitchFamily="18" charset="0"/>
                                </a:rPr>
                                <m:t>𝑛</m:t>
                              </m:r>
                              <m:r>
                                <a:rPr lang="en-US" sz="3200" i="1">
                                  <a:latin typeface="Cambria Math" panose="02040503050406030204" pitchFamily="18" charset="0"/>
                                  <a:ea typeface="Cambria Math" panose="02040503050406030204" pitchFamily="18" charset="0"/>
                                </a:rPr>
                                <m:t>→∞</m:t>
                              </m:r>
                            </m:lim>
                          </m:limLow>
                        </m:fName>
                        <m:e>
                          <m:r>
                            <a:rPr lang="en-US" sz="3200" i="1">
                              <a:latin typeface="Cambria Math" panose="02040503050406030204" pitchFamily="18" charset="0"/>
                              <a:ea typeface="Cambria Math" panose="02040503050406030204" pitchFamily="18" charset="0"/>
                            </a:rPr>
                            <m:t>𝑛</m:t>
                          </m:r>
                          <m:sSup>
                            <m:sSupPr>
                              <m:ctrlPr>
                                <a:rPr lang="en-US" sz="3200" i="1">
                                  <a:latin typeface="Cambria Math" panose="02040503050406030204" pitchFamily="18" charset="0"/>
                                  <a:ea typeface="Cambria Math" panose="02040503050406030204" pitchFamily="18" charset="0"/>
                                </a:rPr>
                              </m:ctrlPr>
                            </m:sSupPr>
                            <m:e>
                              <m:d>
                                <m:dPr>
                                  <m:ctrlPr>
                                    <a:rPr lang="en-US" sz="3200" i="1">
                                      <a:latin typeface="Cambria Math" panose="02040503050406030204" pitchFamily="18" charset="0"/>
                                      <a:ea typeface="Cambria Math" panose="02040503050406030204" pitchFamily="18" charset="0"/>
                                    </a:rPr>
                                  </m:ctrlPr>
                                </m:dPr>
                                <m:e>
                                  <m:r>
                                    <a:rPr lang="en-US" sz="3200" i="1">
                                      <a:latin typeface="Cambria Math" panose="02040503050406030204" pitchFamily="18" charset="0"/>
                                      <a:ea typeface="Cambria Math" panose="02040503050406030204" pitchFamily="18" charset="0"/>
                                    </a:rPr>
                                    <m:t>1−</m:t>
                                  </m:r>
                                  <m:f>
                                    <m:fPr>
                                      <m:ctrlPr>
                                        <a:rPr lang="en-US" sz="3200" i="1">
                                          <a:latin typeface="Cambria Math" panose="02040503050406030204" pitchFamily="18" charset="0"/>
                                          <a:ea typeface="Cambria Math" panose="02040503050406030204" pitchFamily="18" charset="0"/>
                                        </a:rPr>
                                      </m:ctrlPr>
                                    </m:fPr>
                                    <m:num>
                                      <m:r>
                                        <a:rPr lang="en-US" sz="3200" i="1">
                                          <a:latin typeface="Cambria Math" panose="02040503050406030204" pitchFamily="18" charset="0"/>
                                          <a:ea typeface="Cambria Math" panose="02040503050406030204" pitchFamily="18" charset="0"/>
                                        </a:rPr>
                                        <m:t>𝑑</m:t>
                                      </m:r>
                                      <m:func>
                                        <m:funcPr>
                                          <m:ctrlPr>
                                            <a:rPr lang="en-US" sz="3200" i="1">
                                              <a:latin typeface="Cambria Math" panose="02040503050406030204" pitchFamily="18" charset="0"/>
                                              <a:ea typeface="Cambria Math" panose="02040503050406030204" pitchFamily="18" charset="0"/>
                                            </a:rPr>
                                          </m:ctrlPr>
                                        </m:funcPr>
                                        <m:fName>
                                          <m:r>
                                            <m:rPr>
                                              <m:sty m:val="p"/>
                                            </m:rPr>
                                            <a:rPr lang="en-US" sz="3200">
                                              <a:latin typeface="Cambria Math" panose="02040503050406030204" pitchFamily="18" charset="0"/>
                                              <a:ea typeface="Cambria Math" panose="02040503050406030204" pitchFamily="18" charset="0"/>
                                            </a:rPr>
                                            <m:t>ln</m:t>
                                          </m:r>
                                        </m:fName>
                                        <m:e>
                                          <m:r>
                                            <a:rPr lang="en-US" sz="3200" i="1">
                                              <a:latin typeface="Cambria Math" panose="02040503050406030204" pitchFamily="18" charset="0"/>
                                              <a:ea typeface="Cambria Math" panose="02040503050406030204" pitchFamily="18" charset="0"/>
                                            </a:rPr>
                                            <m:t>𝑛</m:t>
                                          </m:r>
                                        </m:e>
                                      </m:func>
                                    </m:num>
                                    <m:den>
                                      <m:r>
                                        <a:rPr lang="en-US" sz="3200" i="1">
                                          <a:latin typeface="Cambria Math" panose="02040503050406030204" pitchFamily="18" charset="0"/>
                                          <a:ea typeface="Cambria Math" panose="02040503050406030204" pitchFamily="18" charset="0"/>
                                        </a:rPr>
                                        <m:t>𝑛</m:t>
                                      </m:r>
                                    </m:den>
                                  </m:f>
                                </m:e>
                              </m:d>
                            </m:e>
                            <m:sup>
                              <m:r>
                                <a:rPr lang="en-US" sz="3200" i="1">
                                  <a:latin typeface="Cambria Math" panose="02040503050406030204" pitchFamily="18" charset="0"/>
                                  <a:ea typeface="Cambria Math" panose="02040503050406030204" pitchFamily="18" charset="0"/>
                                </a:rPr>
                                <m:t>𝑛</m:t>
                              </m:r>
                              <m:r>
                                <a:rPr lang="en-US" sz="3200" i="1">
                                  <a:latin typeface="Cambria Math" panose="02040503050406030204" pitchFamily="18" charset="0"/>
                                  <a:ea typeface="Cambria Math" panose="02040503050406030204" pitchFamily="18" charset="0"/>
                                </a:rPr>
                                <m:t>−1</m:t>
                              </m:r>
                            </m:sup>
                          </m:sSup>
                        </m:e>
                      </m:func>
                    </m:oMath>
                  </m:oMathPara>
                </a14:m>
                <a:endParaRPr lang="en-US" sz="3200" dirty="0">
                  <a:latin typeface="Cambria Math" panose="02040503050406030204" pitchFamily="18" charset="0"/>
                  <a:ea typeface="Cambria Math" panose="02040503050406030204" pitchFamily="18" charset="0"/>
                </a:endParaRPr>
              </a:p>
              <a:p>
                <a:pPr marL="0" indent="0">
                  <a:buNone/>
                </a:pPr>
                <a:endParaRPr lang="en-US" sz="3200" dirty="0">
                  <a:latin typeface="Cambria Math" panose="02040503050406030204" pitchFamily="18" charset="0"/>
                  <a:ea typeface="Cambria Math" panose="02040503050406030204" pitchFamily="18" charset="0"/>
                </a:endParaRPr>
              </a:p>
              <a:p>
                <a:pPr marL="0" indent="0">
                  <a:buNone/>
                </a:pPr>
                <a14:m>
                  <m:oMathPara xmlns:m="http://schemas.openxmlformats.org/officeDocument/2006/math">
                    <m:oMathParaPr>
                      <m:jc m:val="center"/>
                    </m:oMathParaPr>
                    <m:oMath xmlns:m="http://schemas.openxmlformats.org/officeDocument/2006/math">
                      <m:r>
                        <a:rPr lang="en-US" sz="3200" b="0" i="1" smtClean="0">
                          <a:latin typeface="Cambria Math" panose="02040503050406030204" pitchFamily="18" charset="0"/>
                          <a:ea typeface="Cambria Math" panose="02040503050406030204" pitchFamily="18" charset="0"/>
                        </a:rPr>
                        <m:t>     =</m:t>
                      </m:r>
                      <m:func>
                        <m:funcPr>
                          <m:ctrlPr>
                            <a:rPr lang="en-US" sz="3200" i="1">
                              <a:latin typeface="Cambria Math" panose="02040503050406030204" pitchFamily="18" charset="0"/>
                              <a:ea typeface="Cambria Math" panose="02040503050406030204" pitchFamily="18" charset="0"/>
                            </a:rPr>
                          </m:ctrlPr>
                        </m:funcPr>
                        <m:fName>
                          <m:limLow>
                            <m:limLowPr>
                              <m:ctrlPr>
                                <a:rPr lang="en-US" sz="3200" i="1">
                                  <a:latin typeface="Cambria Math" panose="02040503050406030204" pitchFamily="18" charset="0"/>
                                  <a:ea typeface="Cambria Math" panose="02040503050406030204" pitchFamily="18" charset="0"/>
                                </a:rPr>
                              </m:ctrlPr>
                            </m:limLowPr>
                            <m:e>
                              <m:r>
                                <m:rPr>
                                  <m:sty m:val="p"/>
                                </m:rPr>
                                <a:rPr lang="en-US" sz="3200">
                                  <a:latin typeface="Cambria Math" panose="02040503050406030204" pitchFamily="18" charset="0"/>
                                  <a:ea typeface="Cambria Math" panose="02040503050406030204" pitchFamily="18" charset="0"/>
                                </a:rPr>
                                <m:t>lim</m:t>
                              </m:r>
                            </m:e>
                            <m:lim>
                              <m:r>
                                <a:rPr lang="en-US" sz="3200" i="1">
                                  <a:latin typeface="Cambria Math" panose="02040503050406030204" pitchFamily="18" charset="0"/>
                                  <a:ea typeface="Cambria Math" panose="02040503050406030204" pitchFamily="18" charset="0"/>
                                </a:rPr>
                                <m:t>𝑛</m:t>
                              </m:r>
                              <m:r>
                                <a:rPr lang="en-US" sz="3200" i="1">
                                  <a:latin typeface="Cambria Math" panose="02040503050406030204" pitchFamily="18" charset="0"/>
                                  <a:ea typeface="Cambria Math" panose="02040503050406030204" pitchFamily="18" charset="0"/>
                                </a:rPr>
                                <m:t>→∞</m:t>
                              </m:r>
                            </m:lim>
                          </m:limLow>
                        </m:fName>
                        <m:e>
                          <m:r>
                            <a:rPr lang="en-US" sz="3200" i="1">
                              <a:latin typeface="Cambria Math" panose="02040503050406030204" pitchFamily="18" charset="0"/>
                              <a:ea typeface="Cambria Math" panose="02040503050406030204" pitchFamily="18" charset="0"/>
                            </a:rPr>
                            <m:t>𝑛</m:t>
                          </m:r>
                          <m:sSup>
                            <m:sSupPr>
                              <m:ctrlPr>
                                <a:rPr lang="en-US" sz="3200" i="1" smtClean="0">
                                  <a:latin typeface="Cambria Math" panose="02040503050406030204" pitchFamily="18" charset="0"/>
                                  <a:ea typeface="Cambria Math" panose="02040503050406030204" pitchFamily="18" charset="0"/>
                                </a:rPr>
                              </m:ctrlPr>
                            </m:sSupPr>
                            <m:e>
                              <m:r>
                                <a:rPr lang="en-US" sz="3200" b="0" i="1" smtClean="0">
                                  <a:latin typeface="Cambria Math" panose="02040503050406030204" pitchFamily="18" charset="0"/>
                                  <a:ea typeface="Cambria Math" panose="02040503050406030204" pitchFamily="18" charset="0"/>
                                </a:rPr>
                                <m:t>𝑒</m:t>
                              </m:r>
                            </m:e>
                            <m:sup>
                              <m:r>
                                <a:rPr lang="en-US" sz="3200" b="0" i="1" smtClean="0">
                                  <a:latin typeface="Cambria Math" panose="02040503050406030204" pitchFamily="18" charset="0"/>
                                  <a:ea typeface="Cambria Math" panose="02040503050406030204" pitchFamily="18" charset="0"/>
                                </a:rPr>
                                <m:t>−</m:t>
                              </m:r>
                              <m:r>
                                <a:rPr lang="en-US" sz="3200" i="1">
                                  <a:latin typeface="Cambria Math" panose="02040503050406030204" pitchFamily="18" charset="0"/>
                                  <a:ea typeface="Cambria Math" panose="02040503050406030204" pitchFamily="18" charset="0"/>
                                </a:rPr>
                                <m:t>𝑑</m:t>
                              </m:r>
                              <m:func>
                                <m:funcPr>
                                  <m:ctrlPr>
                                    <a:rPr lang="en-US" sz="3200" i="1">
                                      <a:latin typeface="Cambria Math" panose="02040503050406030204" pitchFamily="18" charset="0"/>
                                      <a:ea typeface="Cambria Math" panose="02040503050406030204" pitchFamily="18" charset="0"/>
                                    </a:rPr>
                                  </m:ctrlPr>
                                </m:funcPr>
                                <m:fName>
                                  <m:r>
                                    <m:rPr>
                                      <m:sty m:val="p"/>
                                    </m:rPr>
                                    <a:rPr lang="en-US" sz="3200">
                                      <a:latin typeface="Cambria Math" panose="02040503050406030204" pitchFamily="18" charset="0"/>
                                      <a:ea typeface="Cambria Math" panose="02040503050406030204" pitchFamily="18" charset="0"/>
                                    </a:rPr>
                                    <m:t>ln</m:t>
                                  </m:r>
                                </m:fName>
                                <m:e>
                                  <m:r>
                                    <a:rPr lang="en-US" sz="3200" i="1">
                                      <a:latin typeface="Cambria Math" panose="02040503050406030204" pitchFamily="18" charset="0"/>
                                      <a:ea typeface="Cambria Math" panose="02040503050406030204" pitchFamily="18" charset="0"/>
                                    </a:rPr>
                                    <m:t>𝑛</m:t>
                                  </m:r>
                                </m:e>
                              </m:func>
                            </m:sup>
                          </m:sSup>
                        </m:e>
                      </m:func>
                    </m:oMath>
                  </m:oMathPara>
                </a14:m>
                <a:endParaRPr lang="en-US" sz="3200" dirty="0">
                  <a:latin typeface="Cambria Math" panose="02040503050406030204" pitchFamily="18" charset="0"/>
                  <a:ea typeface="Cambria Math" panose="02040503050406030204" pitchFamily="18" charset="0"/>
                </a:endParaRPr>
              </a:p>
              <a:p>
                <a:pPr marL="0" indent="0">
                  <a:buNone/>
                </a:pPr>
                <a:endParaRPr lang="en-US" sz="3200" dirty="0">
                  <a:latin typeface="Cambria Math" panose="02040503050406030204" pitchFamily="18" charset="0"/>
                  <a:ea typeface="Cambria Math" panose="02040503050406030204" pitchFamily="18" charset="0"/>
                </a:endParaRPr>
              </a:p>
              <a:p>
                <a:pPr marL="0" indent="0">
                  <a:buNone/>
                </a:pPr>
                <a14:m>
                  <m:oMathPara xmlns:m="http://schemas.openxmlformats.org/officeDocument/2006/math">
                    <m:oMathParaPr>
                      <m:jc m:val="center"/>
                    </m:oMathParaPr>
                    <m:oMath xmlns:m="http://schemas.openxmlformats.org/officeDocument/2006/math">
                      <m:r>
                        <a:rPr lang="en-US" sz="3200" b="0" i="1" smtClean="0">
                          <a:latin typeface="Cambria Math" panose="02040503050406030204" pitchFamily="18" charset="0"/>
                          <a:ea typeface="Cambria Math" panose="02040503050406030204" pitchFamily="18" charset="0"/>
                        </a:rPr>
                        <m:t>          =</m:t>
                      </m:r>
                      <m:func>
                        <m:funcPr>
                          <m:ctrlPr>
                            <a:rPr lang="en-US" sz="3200" i="1">
                              <a:latin typeface="Cambria Math" panose="02040503050406030204" pitchFamily="18" charset="0"/>
                              <a:ea typeface="Cambria Math" panose="02040503050406030204" pitchFamily="18" charset="0"/>
                            </a:rPr>
                          </m:ctrlPr>
                        </m:funcPr>
                        <m:fName>
                          <m:limLow>
                            <m:limLowPr>
                              <m:ctrlPr>
                                <a:rPr lang="en-US" sz="3200" i="1">
                                  <a:latin typeface="Cambria Math" panose="02040503050406030204" pitchFamily="18" charset="0"/>
                                  <a:ea typeface="Cambria Math" panose="02040503050406030204" pitchFamily="18" charset="0"/>
                                </a:rPr>
                              </m:ctrlPr>
                            </m:limLowPr>
                            <m:e>
                              <m:r>
                                <m:rPr>
                                  <m:sty m:val="p"/>
                                </m:rPr>
                                <a:rPr lang="en-US" sz="3200">
                                  <a:latin typeface="Cambria Math" panose="02040503050406030204" pitchFamily="18" charset="0"/>
                                  <a:ea typeface="Cambria Math" panose="02040503050406030204" pitchFamily="18" charset="0"/>
                                </a:rPr>
                                <m:t>lim</m:t>
                              </m:r>
                            </m:e>
                            <m:lim>
                              <m:r>
                                <a:rPr lang="en-US" sz="3200" i="1">
                                  <a:latin typeface="Cambria Math" panose="02040503050406030204" pitchFamily="18" charset="0"/>
                                  <a:ea typeface="Cambria Math" panose="02040503050406030204" pitchFamily="18" charset="0"/>
                                </a:rPr>
                                <m:t>𝑛</m:t>
                              </m:r>
                              <m:r>
                                <a:rPr lang="en-US" sz="3200" i="1">
                                  <a:latin typeface="Cambria Math" panose="02040503050406030204" pitchFamily="18" charset="0"/>
                                  <a:ea typeface="Cambria Math" panose="02040503050406030204" pitchFamily="18" charset="0"/>
                                </a:rPr>
                                <m:t>→∞</m:t>
                              </m:r>
                            </m:lim>
                          </m:limLow>
                        </m:fName>
                        <m:e>
                          <m:sSup>
                            <m:sSupPr>
                              <m:ctrlPr>
                                <a:rPr lang="en-US" sz="3200" b="0" i="1" smtClean="0">
                                  <a:latin typeface="Cambria Math" panose="02040503050406030204" pitchFamily="18" charset="0"/>
                                  <a:ea typeface="Cambria Math" panose="02040503050406030204" pitchFamily="18" charset="0"/>
                                </a:rPr>
                              </m:ctrlPr>
                            </m:sSupPr>
                            <m:e>
                              <m:r>
                                <a:rPr lang="en-US" sz="3200" i="1">
                                  <a:latin typeface="Cambria Math" panose="02040503050406030204" pitchFamily="18" charset="0"/>
                                  <a:ea typeface="Cambria Math" panose="02040503050406030204" pitchFamily="18" charset="0"/>
                                </a:rPr>
                                <m:t>𝑛</m:t>
                              </m:r>
                            </m:e>
                            <m:sup>
                              <m:r>
                                <a:rPr lang="en-US" sz="3200" b="0" i="1" smtClean="0">
                                  <a:latin typeface="Cambria Math" panose="02040503050406030204" pitchFamily="18" charset="0"/>
                                  <a:ea typeface="Cambria Math" panose="02040503050406030204" pitchFamily="18" charset="0"/>
                                </a:rPr>
                                <m:t>1−</m:t>
                              </m:r>
                              <m:r>
                                <a:rPr lang="en-US" sz="3200" b="0" i="1" smtClean="0">
                                  <a:latin typeface="Cambria Math" panose="02040503050406030204" pitchFamily="18" charset="0"/>
                                  <a:ea typeface="Cambria Math" panose="02040503050406030204" pitchFamily="18" charset="0"/>
                                </a:rPr>
                                <m:t>𝑑</m:t>
                              </m:r>
                            </m:sup>
                          </m:sSup>
                        </m:e>
                      </m:func>
                      <m:r>
                        <a:rPr lang="en-US" sz="3200" b="0" i="1" smtClean="0">
                          <a:latin typeface="Cambria Math" panose="02040503050406030204" pitchFamily="18" charset="0"/>
                          <a:ea typeface="Cambria Math" panose="02040503050406030204" pitchFamily="18" charset="0"/>
                        </a:rPr>
                        <m:t>              </m:t>
                      </m:r>
                    </m:oMath>
                  </m:oMathPara>
                </a14:m>
                <a:endParaRPr lang="en-US" sz="3200" dirty="0">
                  <a:latin typeface="Cambria Math" panose="02040503050406030204" pitchFamily="18" charset="0"/>
                  <a:ea typeface="Cambria Math" panose="02040503050406030204" pitchFamily="18" charset="0"/>
                </a:endParaRPr>
              </a:p>
              <a:p>
                <a:pPr marL="0" indent="0" algn="just">
                  <a:buNone/>
                </a:pPr>
                <a14:m>
                  <m:oMathPara xmlns:m="http://schemas.openxmlformats.org/officeDocument/2006/math">
                    <m:oMathParaPr>
                      <m:jc m:val="center"/>
                    </m:oMathParaPr>
                    <m:oMath xmlns:m="http://schemas.openxmlformats.org/officeDocument/2006/math">
                      <m:r>
                        <a:rPr lang="en-US" b="0" i="1" smtClean="0">
                          <a:latin typeface="Cambria Math" panose="02040503050406030204" pitchFamily="18" charset="0"/>
                        </a:rPr>
                        <m:t>  </m:t>
                      </m:r>
                    </m:oMath>
                  </m:oMathPara>
                </a14:m>
                <a:endParaRPr lang="en-US" sz="2800" dirty="0">
                  <a:latin typeface="Cambria Math" panose="02040503050406030204" pitchFamily="18" charset="0"/>
                </a:endParaRPr>
              </a:p>
              <a:p>
                <a:pPr marL="0" indent="0" algn="just">
                  <a:buNone/>
                </a:pPr>
                <a14:m>
                  <m:oMathPara xmlns:m="http://schemas.openxmlformats.org/officeDocument/2006/math">
                    <m:oMathParaPr>
                      <m:jc m:val="center"/>
                    </m:oMathParaPr>
                    <m:oMath xmlns:m="http://schemas.openxmlformats.org/officeDocument/2006/math">
                      <m:r>
                        <a:rPr lang="en-US" b="0" i="1" smtClean="0">
                          <a:latin typeface="Cambria Math" panose="02040503050406030204" pitchFamily="18" charset="0"/>
                        </a:rPr>
                        <m:t>    </m:t>
                      </m:r>
                    </m:oMath>
                  </m:oMathPara>
                </a14:m>
                <a:endParaRPr lang="en-US" sz="2800" dirty="0">
                  <a:latin typeface="Cambria Math" panose="020405030504060302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359017"/>
                <a:ext cx="8029756" cy="5239491"/>
              </a:xfrm>
              <a:blipFill rotWithShape="0">
                <a:blip r:embed="rId2"/>
                <a:stretch>
                  <a:fillRect l="-455"/>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t>Random Graph</a:t>
            </a:r>
          </a:p>
        </p:txBody>
      </p:sp>
      <p:sp>
        <p:nvSpPr>
          <p:cNvPr id="5" name="Slide Number Placeholder 4"/>
          <p:cNvSpPr>
            <a:spLocks noGrp="1"/>
          </p:cNvSpPr>
          <p:nvPr>
            <p:ph type="sldNum" sz="quarter" idx="12"/>
          </p:nvPr>
        </p:nvSpPr>
        <p:spPr/>
        <p:txBody>
          <a:bodyPr/>
          <a:lstStyle/>
          <a:p>
            <a:fld id="{5F799E93-25A9-45CA-8FEE-05B28F2C019A}" type="slidenum">
              <a:rPr lang="en-US" smtClean="0"/>
              <a:t>76</a:t>
            </a:fld>
            <a:endParaRPr lang="en-US"/>
          </a:p>
        </p:txBody>
      </p:sp>
    </p:spTree>
    <p:extLst>
      <p:ext uri="{BB962C8B-B14F-4D97-AF65-F5344CB8AC3E}">
        <p14:creationId xmlns:p14="http://schemas.microsoft.com/office/powerpoint/2010/main" val="149692335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8029755" cy="796925"/>
          </a:xfrm>
        </p:spPr>
        <p:txBody>
          <a:bodyPr>
            <a:normAutofit/>
          </a:bodyPr>
          <a:lstStyle/>
          <a:p>
            <a:r>
              <a:rPr lang="en-US" dirty="0"/>
              <a:t>Disappearance of Isolated Vertices </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359017"/>
                <a:ext cx="8454082" cy="5239491"/>
              </a:xfrm>
            </p:spPr>
            <p:txBody>
              <a:bodyPr>
                <a:normAutofit/>
              </a:bodyPr>
              <a:lstStyle/>
              <a:p>
                <a:pPr marL="0" indent="0">
                  <a:buNone/>
                </a:pPr>
                <a14:m>
                  <m:oMathPara xmlns:m="http://schemas.openxmlformats.org/officeDocument/2006/math">
                    <m:oMathParaPr>
                      <m:jc m:val="center"/>
                    </m:oMathParaPr>
                    <m:oMath xmlns:m="http://schemas.openxmlformats.org/officeDocument/2006/math">
                      <m:func>
                        <m:funcPr>
                          <m:ctrlPr>
                            <a:rPr lang="en-US" i="1" smtClean="0">
                              <a:latin typeface="Cambria Math" panose="02040503050406030204" pitchFamily="18" charset="0"/>
                              <a:ea typeface="Cambria Math" panose="02040503050406030204" pitchFamily="18" charset="0"/>
                            </a:rPr>
                          </m:ctrlPr>
                        </m:funcPr>
                        <m:fName>
                          <m:limLow>
                            <m:limLowPr>
                              <m:ctrlPr>
                                <a:rPr lang="en-US" i="1">
                                  <a:latin typeface="Cambria Math" panose="02040503050406030204" pitchFamily="18" charset="0"/>
                                  <a:ea typeface="Cambria Math" panose="02040503050406030204" pitchFamily="18" charset="0"/>
                                </a:rPr>
                              </m:ctrlPr>
                            </m:limLowPr>
                            <m:e>
                              <m:r>
                                <m:rPr>
                                  <m:sty m:val="p"/>
                                </m:rPr>
                                <a:rPr lang="en-US">
                                  <a:latin typeface="Cambria Math" panose="02040503050406030204" pitchFamily="18" charset="0"/>
                                  <a:ea typeface="Cambria Math" panose="02040503050406030204" pitchFamily="18" charset="0"/>
                                </a:rPr>
                                <m:t>lim</m:t>
                              </m:r>
                            </m:e>
                            <m:lim>
                              <m:r>
                                <a:rPr lang="en-US" i="1">
                                  <a:latin typeface="Cambria Math" panose="02040503050406030204" pitchFamily="18" charset="0"/>
                                  <a:ea typeface="Cambria Math" panose="02040503050406030204" pitchFamily="18" charset="0"/>
                                </a:rPr>
                                <m:t>𝑛</m:t>
                              </m:r>
                              <m:r>
                                <a:rPr lang="en-US" i="1">
                                  <a:latin typeface="Cambria Math" panose="02040503050406030204" pitchFamily="18" charset="0"/>
                                  <a:ea typeface="Cambria Math" panose="02040503050406030204" pitchFamily="18" charset="0"/>
                                </a:rPr>
                                <m:t>→∞</m:t>
                              </m:r>
                            </m:lim>
                          </m:limLow>
                        </m:fName>
                        <m:e>
                          <m:r>
                            <a:rPr lang="en-US" i="1">
                              <a:latin typeface="Cambria Math" panose="02040503050406030204" pitchFamily="18" charset="0"/>
                              <a:ea typeface="Cambria Math" panose="02040503050406030204" pitchFamily="18" charset="0"/>
                            </a:rPr>
                            <m:t>𝐸</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𝑋</m:t>
                              </m:r>
                            </m:e>
                          </m:d>
                        </m:e>
                      </m:func>
                      <m:r>
                        <a:rPr lang="en-US" b="0" i="1" smtClean="0">
                          <a:latin typeface="Cambria Math" panose="02040503050406030204" pitchFamily="18" charset="0"/>
                          <a:ea typeface="Cambria Math" panose="02040503050406030204" pitchFamily="18" charset="0"/>
                        </a:rPr>
                        <m:t>=</m:t>
                      </m:r>
                      <m:func>
                        <m:funcPr>
                          <m:ctrlPr>
                            <a:rPr lang="en-US" i="1">
                              <a:latin typeface="Cambria Math" panose="02040503050406030204" pitchFamily="18" charset="0"/>
                              <a:ea typeface="Cambria Math" panose="02040503050406030204" pitchFamily="18" charset="0"/>
                            </a:rPr>
                          </m:ctrlPr>
                        </m:funcPr>
                        <m:fName>
                          <m:limLow>
                            <m:limLowPr>
                              <m:ctrlPr>
                                <a:rPr lang="en-US" i="1">
                                  <a:latin typeface="Cambria Math" panose="02040503050406030204" pitchFamily="18" charset="0"/>
                                  <a:ea typeface="Cambria Math" panose="02040503050406030204" pitchFamily="18" charset="0"/>
                                </a:rPr>
                              </m:ctrlPr>
                            </m:limLowPr>
                            <m:e>
                              <m:r>
                                <m:rPr>
                                  <m:sty m:val="p"/>
                                </m:rPr>
                                <a:rPr lang="en-US">
                                  <a:latin typeface="Cambria Math" panose="02040503050406030204" pitchFamily="18" charset="0"/>
                                  <a:ea typeface="Cambria Math" panose="02040503050406030204" pitchFamily="18" charset="0"/>
                                </a:rPr>
                                <m:t>lim</m:t>
                              </m:r>
                            </m:e>
                            <m:lim>
                              <m:r>
                                <a:rPr lang="en-US" i="1">
                                  <a:latin typeface="Cambria Math" panose="02040503050406030204" pitchFamily="18" charset="0"/>
                                  <a:ea typeface="Cambria Math" panose="02040503050406030204" pitchFamily="18" charset="0"/>
                                </a:rPr>
                                <m:t>𝑛</m:t>
                              </m:r>
                              <m:r>
                                <a:rPr lang="en-US" i="1">
                                  <a:latin typeface="Cambria Math" panose="02040503050406030204" pitchFamily="18" charset="0"/>
                                  <a:ea typeface="Cambria Math" panose="02040503050406030204" pitchFamily="18" charset="0"/>
                                </a:rPr>
                                <m:t>→∞</m:t>
                              </m:r>
                            </m:lim>
                          </m:limLow>
                        </m:fName>
                        <m:e>
                          <m:sSup>
                            <m:sSupPr>
                              <m:ctrlPr>
                                <a:rPr lang="en-US" b="0" i="1" smtClean="0">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𝑛</m:t>
                              </m:r>
                            </m:e>
                            <m:sup>
                              <m: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𝑑</m:t>
                              </m:r>
                            </m:sup>
                          </m:sSup>
                        </m:e>
                      </m:func>
                      <m:r>
                        <a:rPr lang="en-US" b="0" i="1" smtClean="0">
                          <a:latin typeface="Cambria Math" panose="02040503050406030204" pitchFamily="18" charset="0"/>
                          <a:ea typeface="Cambria Math" panose="02040503050406030204" pitchFamily="18" charset="0"/>
                        </a:rPr>
                        <m:t>              </m:t>
                      </m:r>
                    </m:oMath>
                  </m:oMathPara>
                </a14:m>
                <a:endParaRPr lang="en-US" dirty="0">
                  <a:latin typeface="Cambria Math" panose="02040503050406030204" pitchFamily="18" charset="0"/>
                  <a:ea typeface="Cambria Math" panose="02040503050406030204" pitchFamily="18" charset="0"/>
                </a:endParaRPr>
              </a:p>
              <a:p>
                <a:pPr algn="just"/>
                <a:r>
                  <a:rPr lang="en-US" sz="2400" dirty="0"/>
                  <a:t>If </a:t>
                </a:r>
                <a14:m>
                  <m:oMath xmlns:m="http://schemas.openxmlformats.org/officeDocument/2006/math">
                    <m:r>
                      <a:rPr lang="en-US" sz="2400" b="0" i="1" dirty="0" smtClean="0">
                        <a:latin typeface="Cambria Math" panose="02040503050406030204" pitchFamily="18" charset="0"/>
                      </a:rPr>
                      <m:t>𝑑</m:t>
                    </m:r>
                    <m:r>
                      <a:rPr lang="en-US" sz="2400" i="1" dirty="0" smtClean="0">
                        <a:latin typeface="Cambria Math" panose="02040503050406030204" pitchFamily="18" charset="0"/>
                      </a:rPr>
                      <m:t> &gt;1</m:t>
                    </m:r>
                  </m:oMath>
                </a14:m>
                <a:r>
                  <a:rPr lang="en-US" sz="2400" dirty="0"/>
                  <a:t>, the expected number of isolated vertices, goes to zero. </a:t>
                </a:r>
              </a:p>
              <a:p>
                <a:pPr algn="just"/>
                <a:r>
                  <a:rPr lang="en-US" sz="2400" dirty="0"/>
                  <a:t>If the expected number of isolated vertices goes to zero, it follows that almost all graphs have no isolated vertices.</a:t>
                </a:r>
              </a:p>
              <a:p>
                <a:pPr algn="just"/>
                <a:r>
                  <a:rPr lang="en-US" sz="2400" dirty="0"/>
                  <a:t>If </a:t>
                </a:r>
                <a14:m>
                  <m:oMath xmlns:m="http://schemas.openxmlformats.org/officeDocument/2006/math">
                    <m:r>
                      <a:rPr lang="en-US" sz="2400" b="0" i="1" dirty="0" smtClean="0">
                        <a:latin typeface="Cambria Math" panose="02040503050406030204" pitchFamily="18" charset="0"/>
                      </a:rPr>
                      <m:t>𝑑</m:t>
                    </m:r>
                    <m:r>
                      <a:rPr lang="en-US" sz="2400" i="1" dirty="0" smtClean="0">
                        <a:latin typeface="Cambria Math" panose="02040503050406030204" pitchFamily="18" charset="0"/>
                      </a:rPr>
                      <m:t> &lt; 1</m:t>
                    </m:r>
                  </m:oMath>
                </a14:m>
                <a:r>
                  <a:rPr lang="en-US" sz="2400" dirty="0"/>
                  <a:t>, the expected number of isolated vertices goes to infinity. However, this is not enough to guarantee that there is at least 1 with high probability.</a:t>
                </a:r>
              </a:p>
              <a:p>
                <a:pPr algn="just"/>
                <a:r>
                  <a:rPr lang="en-US" sz="2400" dirty="0"/>
                  <a:t>To show that, we need to compute the variance of the number of isolated nodes and use the Second Moment Method.</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359017"/>
                <a:ext cx="8454082" cy="5239491"/>
              </a:xfrm>
              <a:blipFill rotWithShape="0">
                <a:blip r:embed="rId2"/>
                <a:stretch>
                  <a:fillRect l="-937" r="-1154"/>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t>Random Graph</a:t>
            </a:r>
          </a:p>
        </p:txBody>
      </p:sp>
      <p:sp>
        <p:nvSpPr>
          <p:cNvPr id="5" name="Slide Number Placeholder 4"/>
          <p:cNvSpPr>
            <a:spLocks noGrp="1"/>
          </p:cNvSpPr>
          <p:nvPr>
            <p:ph type="sldNum" sz="quarter" idx="12"/>
          </p:nvPr>
        </p:nvSpPr>
        <p:spPr/>
        <p:txBody>
          <a:bodyPr/>
          <a:lstStyle/>
          <a:p>
            <a:fld id="{5F799E93-25A9-45CA-8FEE-05B28F2C019A}" type="slidenum">
              <a:rPr lang="en-US" smtClean="0"/>
              <a:t>77</a:t>
            </a:fld>
            <a:endParaRPr lang="en-US"/>
          </a:p>
        </p:txBody>
      </p:sp>
    </p:spTree>
    <p:extLst>
      <p:ext uri="{BB962C8B-B14F-4D97-AF65-F5344CB8AC3E}">
        <p14:creationId xmlns:p14="http://schemas.microsoft.com/office/powerpoint/2010/main" val="317816850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8029755" cy="796925"/>
          </a:xfrm>
        </p:spPr>
        <p:txBody>
          <a:bodyPr>
            <a:normAutofit/>
          </a:bodyPr>
          <a:lstStyle/>
          <a:p>
            <a:r>
              <a:rPr lang="en-US" dirty="0"/>
              <a:t>Disappearance of Isolated Vertices </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359017"/>
                <a:ext cx="8454082" cy="5239491"/>
              </a:xfrm>
            </p:spPr>
            <p:txBody>
              <a:bodyPr>
                <a:normAutofit/>
              </a:bodyPr>
              <a:lstStyle/>
              <a:p>
                <a:pPr marL="0" indent="0">
                  <a:buNone/>
                </a:pPr>
                <a14:m>
                  <m:oMathPara xmlns:m="http://schemas.openxmlformats.org/officeDocument/2006/math">
                    <m:oMathParaPr>
                      <m:jc m:val="center"/>
                    </m:oMathParaPr>
                    <m:oMath xmlns:m="http://schemas.openxmlformats.org/officeDocument/2006/math">
                      <m:func>
                        <m:funcPr>
                          <m:ctrlPr>
                            <a:rPr lang="en-US" i="1" smtClean="0">
                              <a:latin typeface="Cambria Math" panose="02040503050406030204" pitchFamily="18" charset="0"/>
                              <a:ea typeface="Cambria Math" panose="02040503050406030204" pitchFamily="18" charset="0"/>
                            </a:rPr>
                          </m:ctrlPr>
                        </m:funcPr>
                        <m:fName>
                          <m:limLow>
                            <m:limLowPr>
                              <m:ctrlPr>
                                <a:rPr lang="en-US" i="1">
                                  <a:latin typeface="Cambria Math" panose="02040503050406030204" pitchFamily="18" charset="0"/>
                                  <a:ea typeface="Cambria Math" panose="02040503050406030204" pitchFamily="18" charset="0"/>
                                </a:rPr>
                              </m:ctrlPr>
                            </m:limLowPr>
                            <m:e>
                              <m:r>
                                <m:rPr>
                                  <m:sty m:val="p"/>
                                </m:rPr>
                                <a:rPr lang="en-US">
                                  <a:latin typeface="Cambria Math" panose="02040503050406030204" pitchFamily="18" charset="0"/>
                                  <a:ea typeface="Cambria Math" panose="02040503050406030204" pitchFamily="18" charset="0"/>
                                </a:rPr>
                                <m:t>lim</m:t>
                              </m:r>
                            </m:e>
                            <m:lim>
                              <m:r>
                                <a:rPr lang="en-US" i="1">
                                  <a:latin typeface="Cambria Math" panose="02040503050406030204" pitchFamily="18" charset="0"/>
                                  <a:ea typeface="Cambria Math" panose="02040503050406030204" pitchFamily="18" charset="0"/>
                                </a:rPr>
                                <m:t>𝑛</m:t>
                              </m:r>
                              <m:r>
                                <a:rPr lang="en-US" i="1">
                                  <a:latin typeface="Cambria Math" panose="02040503050406030204" pitchFamily="18" charset="0"/>
                                  <a:ea typeface="Cambria Math" panose="02040503050406030204" pitchFamily="18" charset="0"/>
                                </a:rPr>
                                <m:t>→∞</m:t>
                              </m:r>
                            </m:lim>
                          </m:limLow>
                        </m:fName>
                        <m:e>
                          <m:r>
                            <a:rPr lang="en-US" i="1">
                              <a:latin typeface="Cambria Math" panose="02040503050406030204" pitchFamily="18" charset="0"/>
                              <a:ea typeface="Cambria Math" panose="02040503050406030204" pitchFamily="18" charset="0"/>
                            </a:rPr>
                            <m:t>𝐸</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𝑋</m:t>
                              </m:r>
                            </m:e>
                          </m:d>
                        </m:e>
                      </m:func>
                      <m:r>
                        <a:rPr lang="en-US" b="0" i="1" smtClean="0">
                          <a:latin typeface="Cambria Math" panose="02040503050406030204" pitchFamily="18" charset="0"/>
                          <a:ea typeface="Cambria Math" panose="02040503050406030204" pitchFamily="18" charset="0"/>
                        </a:rPr>
                        <m:t>=</m:t>
                      </m:r>
                      <m:func>
                        <m:funcPr>
                          <m:ctrlPr>
                            <a:rPr lang="en-US" i="1">
                              <a:latin typeface="Cambria Math" panose="02040503050406030204" pitchFamily="18" charset="0"/>
                              <a:ea typeface="Cambria Math" panose="02040503050406030204" pitchFamily="18" charset="0"/>
                            </a:rPr>
                          </m:ctrlPr>
                        </m:funcPr>
                        <m:fName>
                          <m:limLow>
                            <m:limLowPr>
                              <m:ctrlPr>
                                <a:rPr lang="en-US" i="1">
                                  <a:latin typeface="Cambria Math" panose="02040503050406030204" pitchFamily="18" charset="0"/>
                                  <a:ea typeface="Cambria Math" panose="02040503050406030204" pitchFamily="18" charset="0"/>
                                </a:rPr>
                              </m:ctrlPr>
                            </m:limLowPr>
                            <m:e>
                              <m:r>
                                <m:rPr>
                                  <m:sty m:val="p"/>
                                </m:rPr>
                                <a:rPr lang="en-US">
                                  <a:latin typeface="Cambria Math" panose="02040503050406030204" pitchFamily="18" charset="0"/>
                                  <a:ea typeface="Cambria Math" panose="02040503050406030204" pitchFamily="18" charset="0"/>
                                </a:rPr>
                                <m:t>lim</m:t>
                              </m:r>
                            </m:e>
                            <m:lim>
                              <m:r>
                                <a:rPr lang="en-US" i="1">
                                  <a:latin typeface="Cambria Math" panose="02040503050406030204" pitchFamily="18" charset="0"/>
                                  <a:ea typeface="Cambria Math" panose="02040503050406030204" pitchFamily="18" charset="0"/>
                                </a:rPr>
                                <m:t>𝑛</m:t>
                              </m:r>
                              <m:r>
                                <a:rPr lang="en-US" i="1">
                                  <a:latin typeface="Cambria Math" panose="02040503050406030204" pitchFamily="18" charset="0"/>
                                  <a:ea typeface="Cambria Math" panose="02040503050406030204" pitchFamily="18" charset="0"/>
                                </a:rPr>
                                <m:t>→∞</m:t>
                              </m:r>
                            </m:lim>
                          </m:limLow>
                        </m:fName>
                        <m:e>
                          <m:sSup>
                            <m:sSupPr>
                              <m:ctrlPr>
                                <a:rPr lang="en-US" b="0" i="1" smtClean="0">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𝑛</m:t>
                              </m:r>
                            </m:e>
                            <m:sup>
                              <m: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𝑑</m:t>
                              </m:r>
                            </m:sup>
                          </m:sSup>
                        </m:e>
                      </m:func>
                      <m:r>
                        <a:rPr lang="en-US" b="0" i="1" smtClean="0">
                          <a:latin typeface="Cambria Math" panose="02040503050406030204" pitchFamily="18" charset="0"/>
                          <a:ea typeface="Cambria Math" panose="02040503050406030204" pitchFamily="18" charset="0"/>
                        </a:rPr>
                        <m:t>              </m:t>
                      </m:r>
                    </m:oMath>
                  </m:oMathPara>
                </a14:m>
                <a:endParaRPr lang="en-US" dirty="0">
                  <a:latin typeface="Cambria Math" panose="02040503050406030204" pitchFamily="18" charset="0"/>
                  <a:ea typeface="Cambria Math" panose="02040503050406030204" pitchFamily="18" charset="0"/>
                </a:endParaRPr>
              </a:p>
              <a:p>
                <a:pPr algn="just"/>
                <a:r>
                  <a:rPr lang="en-US" sz="2400" dirty="0"/>
                  <a:t>If </a:t>
                </a:r>
                <a14:m>
                  <m:oMath xmlns:m="http://schemas.openxmlformats.org/officeDocument/2006/math">
                    <m:r>
                      <a:rPr lang="en-US" sz="2400" b="0" i="1" dirty="0" smtClean="0">
                        <a:latin typeface="Cambria Math" panose="02040503050406030204" pitchFamily="18" charset="0"/>
                      </a:rPr>
                      <m:t>𝑑</m:t>
                    </m:r>
                    <m:r>
                      <a:rPr lang="en-US" sz="2400" i="1" dirty="0" smtClean="0">
                        <a:latin typeface="Cambria Math" panose="02040503050406030204" pitchFamily="18" charset="0"/>
                      </a:rPr>
                      <m:t> &gt;1</m:t>
                    </m:r>
                  </m:oMath>
                </a14:m>
                <a:r>
                  <a:rPr lang="en-US" sz="2400" dirty="0"/>
                  <a:t>, the expected number of isolated vertices, goes to zero. </a:t>
                </a:r>
              </a:p>
              <a:p>
                <a:pPr algn="just"/>
                <a:r>
                  <a:rPr lang="en-US" sz="2400" dirty="0"/>
                  <a:t>If the expected number of isolated vertices goes to zero, it follows that almost all graphs have no isolated vertices.</a:t>
                </a:r>
              </a:p>
              <a:p>
                <a:pPr algn="just"/>
                <a:r>
                  <a:rPr lang="en-US" sz="2400" dirty="0"/>
                  <a:t>If </a:t>
                </a:r>
                <a14:m>
                  <m:oMath xmlns:m="http://schemas.openxmlformats.org/officeDocument/2006/math">
                    <m:r>
                      <a:rPr lang="en-US" sz="2400" b="0" i="1" dirty="0" smtClean="0">
                        <a:latin typeface="Cambria Math" panose="02040503050406030204" pitchFamily="18" charset="0"/>
                      </a:rPr>
                      <m:t>𝑑</m:t>
                    </m:r>
                    <m:r>
                      <a:rPr lang="en-US" sz="2400" i="1" dirty="0" smtClean="0">
                        <a:latin typeface="Cambria Math" panose="02040503050406030204" pitchFamily="18" charset="0"/>
                      </a:rPr>
                      <m:t> &lt; 1</m:t>
                    </m:r>
                  </m:oMath>
                </a14:m>
                <a:r>
                  <a:rPr lang="en-US" sz="2400" dirty="0"/>
                  <a:t>, the expected number of isolated vertices goes to infinity. However, this is not enough to guarantee that there is at least 1 with high probability.</a:t>
                </a:r>
              </a:p>
              <a:p>
                <a:pPr algn="just"/>
                <a:r>
                  <a:rPr lang="en-US" sz="2400" dirty="0"/>
                  <a:t>To show that, we need to compute the variance of the number of isolated nodes and use the Second Moment Method.</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359017"/>
                <a:ext cx="8454082" cy="5239491"/>
              </a:xfrm>
              <a:blipFill rotWithShape="0">
                <a:blip r:embed="rId2"/>
                <a:stretch>
                  <a:fillRect l="-937" r="-1154"/>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t>Random Graph</a:t>
            </a:r>
          </a:p>
        </p:txBody>
      </p:sp>
      <p:sp>
        <p:nvSpPr>
          <p:cNvPr id="5" name="Slide Number Placeholder 4"/>
          <p:cNvSpPr>
            <a:spLocks noGrp="1"/>
          </p:cNvSpPr>
          <p:nvPr>
            <p:ph type="sldNum" sz="quarter" idx="12"/>
          </p:nvPr>
        </p:nvSpPr>
        <p:spPr/>
        <p:txBody>
          <a:bodyPr/>
          <a:lstStyle/>
          <a:p>
            <a:fld id="{5F799E93-25A9-45CA-8FEE-05B28F2C019A}" type="slidenum">
              <a:rPr lang="en-US" smtClean="0"/>
              <a:t>78</a:t>
            </a:fld>
            <a:endParaRPr lang="en-US"/>
          </a:p>
        </p:txBody>
      </p:sp>
    </p:spTree>
    <p:extLst>
      <p:ext uri="{BB962C8B-B14F-4D97-AF65-F5344CB8AC3E}">
        <p14:creationId xmlns:p14="http://schemas.microsoft.com/office/powerpoint/2010/main" val="49056683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8029755" cy="796925"/>
          </a:xfrm>
        </p:spPr>
        <p:txBody>
          <a:bodyPr>
            <a:normAutofit/>
          </a:bodyPr>
          <a:lstStyle/>
          <a:p>
            <a:r>
              <a:rPr lang="en-US" dirty="0"/>
              <a:t>Disappearance of Isolated Vertices </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235450"/>
                <a:ext cx="9483811" cy="5239491"/>
              </a:xfrm>
            </p:spPr>
            <p:txBody>
              <a:bodyPr>
                <a:normAutofit fontScale="85000" lnSpcReduction="20000"/>
              </a:bodyPr>
              <a:lstStyle/>
              <a:p>
                <a:r>
                  <a:rPr lang="en-US" sz="2400" dirty="0"/>
                  <a:t>Let X be a non-negative random variable with variance </a:t>
                </a:r>
                <a14:m>
                  <m:oMath xmlns:m="http://schemas.openxmlformats.org/officeDocument/2006/math">
                    <m:r>
                      <a:rPr lang="en-US" sz="2400" b="0" i="1" dirty="0" smtClean="0">
                        <a:latin typeface="Cambria Math" panose="02040503050406030204" pitchFamily="18" charset="0"/>
                      </a:rPr>
                      <m:t>𝑣𝑎𝑟</m:t>
                    </m:r>
                    <m:d>
                      <m:dPr>
                        <m:ctrlPr>
                          <a:rPr lang="en-US" sz="2400" b="0" i="1" dirty="0" smtClean="0">
                            <a:latin typeface="Cambria Math" panose="02040503050406030204" pitchFamily="18" charset="0"/>
                          </a:rPr>
                        </m:ctrlPr>
                      </m:dPr>
                      <m:e>
                        <m:r>
                          <a:rPr lang="en-US" sz="2400" b="0" i="1" dirty="0" smtClean="0">
                            <a:latin typeface="Cambria Math" panose="02040503050406030204" pitchFamily="18" charset="0"/>
                          </a:rPr>
                          <m:t>𝑋</m:t>
                        </m:r>
                      </m:e>
                    </m:d>
                  </m:oMath>
                </a14:m>
                <a:r>
                  <a:rPr lang="en-US" sz="2400" dirty="0"/>
                  <a:t>.</a:t>
                </a:r>
              </a:p>
              <a:p>
                <a:pPr marL="0" indent="0">
                  <a:buNone/>
                </a:pPr>
                <a:endParaRPr lang="en-US" sz="2400" dirty="0"/>
              </a:p>
              <a:p>
                <a14:m>
                  <m:oMath xmlns:m="http://schemas.openxmlformats.org/officeDocument/2006/math">
                    <m:r>
                      <a:rPr lang="en-US" sz="2400" i="1" dirty="0" smtClean="0">
                        <a:latin typeface="Cambria Math" panose="02040503050406030204" pitchFamily="18" charset="0"/>
                      </a:rPr>
                      <m:t>𝑃</m:t>
                    </m:r>
                    <m:r>
                      <a:rPr lang="en-US" sz="2400" i="1" dirty="0" smtClean="0">
                        <a:latin typeface="Cambria Math" panose="02040503050406030204" pitchFamily="18" charset="0"/>
                      </a:rPr>
                      <m:t>(</m:t>
                    </m:r>
                    <m:r>
                      <a:rPr lang="en-US" sz="2400" b="0" i="1" dirty="0" smtClean="0">
                        <a:latin typeface="Cambria Math" panose="02040503050406030204" pitchFamily="18" charset="0"/>
                      </a:rPr>
                      <m:t>𝑋</m:t>
                    </m:r>
                    <m:r>
                      <a:rPr lang="en-US" sz="2400" b="0" i="1" dirty="0" smtClean="0">
                        <a:latin typeface="Cambria Math" panose="02040503050406030204" pitchFamily="18" charset="0"/>
                      </a:rPr>
                      <m:t>=0)=</m:t>
                    </m:r>
                    <m:r>
                      <a:rPr lang="en-US" sz="2400" i="1" dirty="0" smtClean="0">
                        <a:latin typeface="Cambria Math" panose="02040503050406030204" pitchFamily="18" charset="0"/>
                      </a:rPr>
                      <m:t>𝑃</m:t>
                    </m:r>
                    <m:r>
                      <a:rPr lang="en-US" sz="2400" i="1" dirty="0" smtClean="0">
                        <a:latin typeface="Cambria Math" panose="02040503050406030204" pitchFamily="18" charset="0"/>
                      </a:rPr>
                      <m:t> [</m:t>
                    </m:r>
                    <m:r>
                      <a:rPr lang="en-US" sz="2400" i="1" dirty="0" smtClean="0">
                        <a:latin typeface="Cambria Math" panose="02040503050406030204" pitchFamily="18" charset="0"/>
                      </a:rPr>
                      <m:t>𝐸</m:t>
                    </m:r>
                    <m:r>
                      <a:rPr lang="en-US" sz="2400" i="1" dirty="0" smtClean="0">
                        <a:latin typeface="Cambria Math" panose="02040503050406030204" pitchFamily="18" charset="0"/>
                      </a:rPr>
                      <m:t>(</m:t>
                    </m:r>
                    <m:r>
                      <a:rPr lang="en-US" sz="2400" i="1" dirty="0" smtClean="0">
                        <a:latin typeface="Cambria Math" panose="02040503050406030204" pitchFamily="18" charset="0"/>
                      </a:rPr>
                      <m:t>𝑋</m:t>
                    </m:r>
                    <m:r>
                      <a:rPr lang="en-US" sz="2400" i="1" dirty="0" smtClean="0">
                        <a:latin typeface="Cambria Math" panose="02040503050406030204" pitchFamily="18" charset="0"/>
                      </a:rPr>
                      <m:t>)−</m:t>
                    </m:r>
                    <m:r>
                      <a:rPr lang="en-US" sz="2400" i="1" dirty="0" smtClean="0">
                        <a:latin typeface="Cambria Math" panose="02040503050406030204" pitchFamily="18" charset="0"/>
                      </a:rPr>
                      <m:t>𝑋</m:t>
                    </m:r>
                    <m:r>
                      <a:rPr lang="en-US" sz="2400" i="1" dirty="0" smtClean="0">
                        <a:latin typeface="Cambria Math" panose="02040503050406030204" pitchFamily="18" charset="0"/>
                      </a:rPr>
                      <m:t>=</m:t>
                    </m:r>
                    <m:r>
                      <a:rPr lang="en-US" sz="2400" i="1" dirty="0" smtClean="0">
                        <a:latin typeface="Cambria Math" panose="02040503050406030204" pitchFamily="18" charset="0"/>
                      </a:rPr>
                      <m:t>𝐸</m:t>
                    </m:r>
                    <m:r>
                      <a:rPr lang="en-US" sz="2400" i="1" dirty="0" smtClean="0">
                        <a:latin typeface="Cambria Math" panose="02040503050406030204" pitchFamily="18" charset="0"/>
                      </a:rPr>
                      <m:t>(</m:t>
                    </m:r>
                    <m:r>
                      <a:rPr lang="en-US" sz="2400" i="1" dirty="0" smtClean="0">
                        <a:latin typeface="Cambria Math" panose="02040503050406030204" pitchFamily="18" charset="0"/>
                      </a:rPr>
                      <m:t>𝑋</m:t>
                    </m:r>
                    <m:r>
                      <a:rPr lang="en-US" sz="2400" i="1" dirty="0" smtClean="0">
                        <a:latin typeface="Cambria Math" panose="02040503050406030204" pitchFamily="18" charset="0"/>
                      </a:rPr>
                      <m:t>)]≤</m:t>
                    </m:r>
                    <m:r>
                      <a:rPr lang="en-US" sz="2400" i="1" dirty="0" smtClean="0">
                        <a:latin typeface="Cambria Math" panose="02040503050406030204" pitchFamily="18" charset="0"/>
                      </a:rPr>
                      <m:t>𝑃</m:t>
                    </m:r>
                    <m:r>
                      <a:rPr lang="en-US" sz="2400" i="1" dirty="0" smtClean="0">
                        <a:latin typeface="Cambria Math" panose="02040503050406030204" pitchFamily="18" charset="0"/>
                      </a:rPr>
                      <m:t> [|</m:t>
                    </m:r>
                    <m:r>
                      <a:rPr lang="en-US" sz="2400" i="1" dirty="0" smtClean="0">
                        <a:latin typeface="Cambria Math" panose="02040503050406030204" pitchFamily="18" charset="0"/>
                      </a:rPr>
                      <m:t>𝑋</m:t>
                    </m:r>
                    <m:r>
                      <a:rPr lang="en-US" sz="2400" i="1" dirty="0" smtClean="0">
                        <a:latin typeface="Cambria Math" panose="02040503050406030204" pitchFamily="18" charset="0"/>
                      </a:rPr>
                      <m:t>−</m:t>
                    </m:r>
                    <m:r>
                      <a:rPr lang="en-US" sz="2400" i="1" dirty="0" smtClean="0">
                        <a:latin typeface="Cambria Math" panose="02040503050406030204" pitchFamily="18" charset="0"/>
                      </a:rPr>
                      <m:t>𝐸</m:t>
                    </m:r>
                    <m:r>
                      <a:rPr lang="en-US" sz="2400" i="1" dirty="0" smtClean="0">
                        <a:latin typeface="Cambria Math" panose="02040503050406030204" pitchFamily="18" charset="0"/>
                      </a:rPr>
                      <m:t>(</m:t>
                    </m:r>
                    <m:r>
                      <a:rPr lang="en-US" sz="2400" i="1" dirty="0" smtClean="0">
                        <a:latin typeface="Cambria Math" panose="02040503050406030204" pitchFamily="18" charset="0"/>
                      </a:rPr>
                      <m:t>𝑋</m:t>
                    </m:r>
                    <m:r>
                      <a:rPr lang="en-US" sz="2400" i="1" dirty="0" smtClean="0">
                        <a:latin typeface="Cambria Math" panose="02040503050406030204" pitchFamily="18" charset="0"/>
                      </a:rPr>
                      <m:t>)|≥</m:t>
                    </m:r>
                    <m:r>
                      <a:rPr lang="en-US" sz="2400" i="1" dirty="0" smtClean="0">
                        <a:latin typeface="Cambria Math" panose="02040503050406030204" pitchFamily="18" charset="0"/>
                      </a:rPr>
                      <m:t>𝐸</m:t>
                    </m:r>
                    <m:r>
                      <a:rPr lang="en-US" sz="2400" i="1" dirty="0" smtClean="0">
                        <a:latin typeface="Cambria Math" panose="02040503050406030204" pitchFamily="18" charset="0"/>
                      </a:rPr>
                      <m:t>(</m:t>
                    </m:r>
                    <m:r>
                      <a:rPr lang="en-US" sz="2400" i="1" dirty="0" smtClean="0">
                        <a:latin typeface="Cambria Math" panose="02040503050406030204" pitchFamily="18" charset="0"/>
                      </a:rPr>
                      <m:t>𝑋</m:t>
                    </m:r>
                    <m:r>
                      <a:rPr lang="en-US" sz="2400" i="1" dirty="0" smtClean="0">
                        <a:latin typeface="Cambria Math" panose="02040503050406030204" pitchFamily="18" charset="0"/>
                      </a:rPr>
                      <m:t>)].</m:t>
                    </m:r>
                  </m:oMath>
                </a14:m>
                <a:endParaRPr lang="en-US" sz="2400" dirty="0"/>
              </a:p>
              <a:p>
                <a:pPr marL="0" indent="0">
                  <a:buNone/>
                </a:pPr>
                <a:endParaRPr lang="en-US" sz="2400" dirty="0"/>
              </a:p>
              <a:p>
                <a:r>
                  <a:rPr lang="en-US" sz="2400" dirty="0"/>
                  <a:t>Using Chebshev’s inequality on </a:t>
                </a:r>
                <a14:m>
                  <m:oMath xmlns:m="http://schemas.openxmlformats.org/officeDocument/2006/math">
                    <m:r>
                      <a:rPr lang="en-US" sz="2400" i="1" dirty="0" smtClean="0">
                        <a:latin typeface="Cambria Math" panose="02040503050406030204" pitchFamily="18" charset="0"/>
                      </a:rPr>
                      <m:t>𝑃</m:t>
                    </m:r>
                    <m:r>
                      <a:rPr lang="en-US" sz="2400" i="1" dirty="0" smtClean="0">
                        <a:latin typeface="Cambria Math" panose="02040503050406030204" pitchFamily="18" charset="0"/>
                      </a:rPr>
                      <m:t>(|</m:t>
                    </m:r>
                    <m:r>
                      <a:rPr lang="en-US" sz="2400" i="1" dirty="0" smtClean="0">
                        <a:latin typeface="Cambria Math" panose="02040503050406030204" pitchFamily="18" charset="0"/>
                      </a:rPr>
                      <m:t>𝑋</m:t>
                    </m:r>
                    <m:r>
                      <a:rPr lang="en-US" sz="2400" i="1" dirty="0" smtClean="0">
                        <a:latin typeface="Cambria Math" panose="02040503050406030204" pitchFamily="18" charset="0"/>
                      </a:rPr>
                      <m:t>−</m:t>
                    </m:r>
                    <m:r>
                      <a:rPr lang="en-US" sz="2400" i="1" dirty="0" smtClean="0">
                        <a:latin typeface="Cambria Math" panose="02040503050406030204" pitchFamily="18" charset="0"/>
                      </a:rPr>
                      <m:t>𝐸</m:t>
                    </m:r>
                    <m:r>
                      <a:rPr lang="en-US" sz="2400" i="1" dirty="0" smtClean="0">
                        <a:latin typeface="Cambria Math" panose="02040503050406030204" pitchFamily="18" charset="0"/>
                      </a:rPr>
                      <m:t>(</m:t>
                    </m:r>
                    <m:r>
                      <a:rPr lang="en-US" sz="2400" i="1" dirty="0" smtClean="0">
                        <a:latin typeface="Cambria Math" panose="02040503050406030204" pitchFamily="18" charset="0"/>
                      </a:rPr>
                      <m:t>𝑋</m:t>
                    </m:r>
                    <m:r>
                      <a:rPr lang="en-US" sz="2400" i="1" dirty="0" smtClean="0">
                        <a:latin typeface="Cambria Math" panose="02040503050406030204" pitchFamily="18" charset="0"/>
                      </a:rPr>
                      <m:t>)|≥</m:t>
                    </m:r>
                    <m:r>
                      <a:rPr lang="en-US" sz="2400" i="1" dirty="0" smtClean="0">
                        <a:latin typeface="Cambria Math" panose="02040503050406030204" pitchFamily="18" charset="0"/>
                      </a:rPr>
                      <m:t>𝐸</m:t>
                    </m:r>
                    <m:r>
                      <a:rPr lang="en-US" sz="2400" i="1" dirty="0" smtClean="0">
                        <a:latin typeface="Cambria Math" panose="02040503050406030204" pitchFamily="18" charset="0"/>
                      </a:rPr>
                      <m:t>(</m:t>
                    </m:r>
                    <m:r>
                      <a:rPr lang="en-US" sz="2400" i="1" dirty="0" smtClean="0">
                        <a:latin typeface="Cambria Math" panose="02040503050406030204" pitchFamily="18" charset="0"/>
                      </a:rPr>
                      <m:t>𝑋</m:t>
                    </m:r>
                    <m:r>
                      <a:rPr lang="en-US" sz="2400" i="1" dirty="0" smtClean="0">
                        <a:latin typeface="Cambria Math" panose="02040503050406030204" pitchFamily="18" charset="0"/>
                      </a:rPr>
                      <m:t>))</m:t>
                    </m:r>
                  </m:oMath>
                </a14:m>
                <a:r>
                  <a:rPr lang="en-US" sz="2400" dirty="0"/>
                  <a:t>, we get</a:t>
                </a:r>
              </a:p>
              <a:p>
                <a:endParaRPr lang="en-US" sz="2400" dirty="0"/>
              </a:p>
              <a:p>
                <a14:m>
                  <m:oMath xmlns:m="http://schemas.openxmlformats.org/officeDocument/2006/math">
                    <m:r>
                      <a:rPr lang="en-US" sz="2400" i="1" dirty="0">
                        <a:latin typeface="Cambria Math" panose="02040503050406030204" pitchFamily="18" charset="0"/>
                      </a:rPr>
                      <m:t>𝑃</m:t>
                    </m:r>
                    <m:d>
                      <m:dPr>
                        <m:ctrlPr>
                          <a:rPr lang="en-US" sz="2400" i="1" dirty="0">
                            <a:latin typeface="Cambria Math" panose="02040503050406030204" pitchFamily="18" charset="0"/>
                          </a:rPr>
                        </m:ctrlPr>
                      </m:dPr>
                      <m:e>
                        <m:d>
                          <m:dPr>
                            <m:begChr m:val="|"/>
                            <m:endChr m:val="|"/>
                            <m:ctrlPr>
                              <a:rPr lang="en-US" sz="2400" i="1" dirty="0">
                                <a:latin typeface="Cambria Math" panose="02040503050406030204" pitchFamily="18" charset="0"/>
                              </a:rPr>
                            </m:ctrlPr>
                          </m:dPr>
                          <m:e>
                            <m:r>
                              <a:rPr lang="en-US" sz="2400" i="1" dirty="0">
                                <a:latin typeface="Cambria Math" panose="02040503050406030204" pitchFamily="18" charset="0"/>
                              </a:rPr>
                              <m:t>𝑋</m:t>
                            </m:r>
                            <m:r>
                              <a:rPr lang="en-US" sz="2400" i="1" dirty="0">
                                <a:latin typeface="Cambria Math" panose="02040503050406030204" pitchFamily="18" charset="0"/>
                              </a:rPr>
                              <m:t>−</m:t>
                            </m:r>
                            <m:r>
                              <a:rPr lang="en-US" sz="2400" i="1" dirty="0">
                                <a:latin typeface="Cambria Math" panose="02040503050406030204" pitchFamily="18" charset="0"/>
                              </a:rPr>
                              <m:t>𝐸</m:t>
                            </m:r>
                            <m:d>
                              <m:dPr>
                                <m:ctrlPr>
                                  <a:rPr lang="en-US" sz="2400" i="1" dirty="0">
                                    <a:latin typeface="Cambria Math" panose="02040503050406030204" pitchFamily="18" charset="0"/>
                                  </a:rPr>
                                </m:ctrlPr>
                              </m:dPr>
                              <m:e>
                                <m:r>
                                  <a:rPr lang="en-US" sz="2400" i="1" dirty="0">
                                    <a:latin typeface="Cambria Math" panose="02040503050406030204" pitchFamily="18" charset="0"/>
                                  </a:rPr>
                                  <m:t>𝑋</m:t>
                                </m:r>
                              </m:e>
                            </m:d>
                          </m:e>
                        </m:d>
                        <m:r>
                          <a:rPr lang="en-US" sz="2400" i="1" dirty="0">
                            <a:latin typeface="Cambria Math" panose="02040503050406030204" pitchFamily="18" charset="0"/>
                          </a:rPr>
                          <m:t>≥</m:t>
                        </m:r>
                        <m:r>
                          <a:rPr lang="en-US" sz="2400" i="1" dirty="0">
                            <a:latin typeface="Cambria Math" panose="02040503050406030204" pitchFamily="18" charset="0"/>
                          </a:rPr>
                          <m:t>𝐸</m:t>
                        </m:r>
                        <m:d>
                          <m:dPr>
                            <m:ctrlPr>
                              <a:rPr lang="en-US" sz="2400" i="1" dirty="0">
                                <a:latin typeface="Cambria Math" panose="02040503050406030204" pitchFamily="18" charset="0"/>
                              </a:rPr>
                            </m:ctrlPr>
                          </m:dPr>
                          <m:e>
                            <m:r>
                              <a:rPr lang="en-US" sz="2400" i="1" dirty="0">
                                <a:latin typeface="Cambria Math" panose="02040503050406030204" pitchFamily="18" charset="0"/>
                              </a:rPr>
                              <m:t>𝑋</m:t>
                            </m:r>
                          </m:e>
                        </m:d>
                      </m:e>
                    </m:d>
                    <m:r>
                      <a:rPr lang="en-US" sz="2400" b="0" i="1" dirty="0" smtClean="0">
                        <a:latin typeface="Cambria Math" panose="02040503050406030204" pitchFamily="18" charset="0"/>
                      </a:rPr>
                      <m:t>≤</m:t>
                    </m:r>
                    <m:f>
                      <m:fPr>
                        <m:ctrlPr>
                          <a:rPr lang="en-US" sz="2400" b="0" i="1" dirty="0" smtClean="0">
                            <a:latin typeface="Cambria Math" panose="02040503050406030204" pitchFamily="18" charset="0"/>
                          </a:rPr>
                        </m:ctrlPr>
                      </m:fPr>
                      <m:num>
                        <m:r>
                          <a:rPr lang="en-US" sz="2400" i="1" dirty="0">
                            <a:latin typeface="Cambria Math" panose="02040503050406030204" pitchFamily="18" charset="0"/>
                          </a:rPr>
                          <m:t>𝑣𝑎𝑟</m:t>
                        </m:r>
                        <m:d>
                          <m:dPr>
                            <m:ctrlPr>
                              <a:rPr lang="en-US" sz="2400" i="1" dirty="0">
                                <a:latin typeface="Cambria Math" panose="02040503050406030204" pitchFamily="18" charset="0"/>
                              </a:rPr>
                            </m:ctrlPr>
                          </m:dPr>
                          <m:e>
                            <m:r>
                              <a:rPr lang="en-US" sz="2400" i="1" dirty="0">
                                <a:latin typeface="Cambria Math" panose="02040503050406030204" pitchFamily="18" charset="0"/>
                              </a:rPr>
                              <m:t>𝑋</m:t>
                            </m:r>
                          </m:e>
                        </m:d>
                      </m:num>
                      <m:den>
                        <m:sSup>
                          <m:sSupPr>
                            <m:ctrlPr>
                              <a:rPr lang="en-US" sz="2400" b="0" i="1" dirty="0" smtClean="0">
                                <a:latin typeface="Cambria Math" panose="02040503050406030204" pitchFamily="18" charset="0"/>
                              </a:rPr>
                            </m:ctrlPr>
                          </m:sSupPr>
                          <m:e>
                            <m:r>
                              <a:rPr lang="en-US" sz="2400" b="0" i="1" dirty="0" smtClean="0">
                                <a:latin typeface="Cambria Math" panose="02040503050406030204" pitchFamily="18" charset="0"/>
                              </a:rPr>
                              <m:t>𝐸</m:t>
                            </m:r>
                          </m:e>
                          <m:sup>
                            <m:r>
                              <a:rPr lang="en-US" sz="2400" b="0" i="1" dirty="0" smtClean="0">
                                <a:latin typeface="Cambria Math" panose="02040503050406030204" pitchFamily="18" charset="0"/>
                              </a:rPr>
                              <m:t>2</m:t>
                            </m:r>
                          </m:sup>
                        </m:sSup>
                        <m:r>
                          <a:rPr lang="en-US" sz="2400" b="0" i="1" dirty="0" smtClean="0">
                            <a:latin typeface="Cambria Math" panose="02040503050406030204" pitchFamily="18" charset="0"/>
                          </a:rPr>
                          <m:t>(</m:t>
                        </m:r>
                        <m:r>
                          <a:rPr lang="en-US" sz="2400" b="0" i="1" dirty="0" smtClean="0">
                            <a:latin typeface="Cambria Math" panose="02040503050406030204" pitchFamily="18" charset="0"/>
                          </a:rPr>
                          <m:t>𝑋</m:t>
                        </m:r>
                        <m:r>
                          <a:rPr lang="en-US" sz="2400" b="0" i="1" dirty="0" smtClean="0">
                            <a:latin typeface="Cambria Math" panose="02040503050406030204" pitchFamily="18" charset="0"/>
                          </a:rPr>
                          <m:t>)</m:t>
                        </m:r>
                      </m:den>
                    </m:f>
                  </m:oMath>
                </a14:m>
                <a:endParaRPr lang="en-US" sz="2400" dirty="0"/>
              </a:p>
              <a:p>
                <a:endParaRPr lang="en-US" sz="2400" dirty="0"/>
              </a:p>
              <a:p>
                <a:r>
                  <a:rPr lang="pt-BR" sz="2400" dirty="0"/>
                  <a:t>Hence, </a:t>
                </a:r>
                <a14:m>
                  <m:oMath xmlns:m="http://schemas.openxmlformats.org/officeDocument/2006/math">
                    <m:r>
                      <a:rPr lang="pt-BR" sz="2400" i="1" dirty="0" smtClean="0">
                        <a:latin typeface="Cambria Math" panose="02040503050406030204" pitchFamily="18" charset="0"/>
                      </a:rPr>
                      <m:t>𝑃</m:t>
                    </m:r>
                    <m:r>
                      <a:rPr lang="pt-BR" sz="2400" i="1" dirty="0" smtClean="0">
                        <a:latin typeface="Cambria Math" panose="02040503050406030204" pitchFamily="18" charset="0"/>
                      </a:rPr>
                      <m:t>(</m:t>
                    </m:r>
                    <m:r>
                      <a:rPr lang="pt-BR" sz="2400" i="1" dirty="0" smtClean="0">
                        <a:latin typeface="Cambria Math" panose="02040503050406030204" pitchFamily="18" charset="0"/>
                      </a:rPr>
                      <m:t>𝑋</m:t>
                    </m:r>
                    <m:r>
                      <a:rPr lang="en-US" sz="2400" b="0" i="1" dirty="0" smtClean="0">
                        <a:latin typeface="Cambria Math" panose="02040503050406030204" pitchFamily="18" charset="0"/>
                      </a:rPr>
                      <m:t>=</m:t>
                    </m:r>
                    <m:r>
                      <a:rPr lang="pt-BR" sz="2400" i="1" dirty="0" smtClean="0">
                        <a:latin typeface="Cambria Math" panose="02040503050406030204" pitchFamily="18" charset="0"/>
                      </a:rPr>
                      <m:t>0) ≤</m:t>
                    </m:r>
                    <m:f>
                      <m:fPr>
                        <m:ctrlPr>
                          <a:rPr lang="en-US" sz="2400" i="1" dirty="0">
                            <a:latin typeface="Cambria Math" panose="02040503050406030204" pitchFamily="18" charset="0"/>
                          </a:rPr>
                        </m:ctrlPr>
                      </m:fPr>
                      <m:num>
                        <m:r>
                          <a:rPr lang="en-US" sz="2400" i="1" dirty="0">
                            <a:latin typeface="Cambria Math" panose="02040503050406030204" pitchFamily="18" charset="0"/>
                          </a:rPr>
                          <m:t>𝑣𝑎𝑟</m:t>
                        </m:r>
                        <m:d>
                          <m:dPr>
                            <m:ctrlPr>
                              <a:rPr lang="en-US" sz="2400" i="1" dirty="0">
                                <a:latin typeface="Cambria Math" panose="02040503050406030204" pitchFamily="18" charset="0"/>
                              </a:rPr>
                            </m:ctrlPr>
                          </m:dPr>
                          <m:e>
                            <m:r>
                              <a:rPr lang="en-US" sz="2400" i="1" dirty="0">
                                <a:latin typeface="Cambria Math" panose="02040503050406030204" pitchFamily="18" charset="0"/>
                              </a:rPr>
                              <m:t>𝑋</m:t>
                            </m:r>
                          </m:e>
                        </m:d>
                      </m:num>
                      <m:den>
                        <m:sSup>
                          <m:sSupPr>
                            <m:ctrlPr>
                              <a:rPr lang="en-US" sz="2400" i="1" dirty="0">
                                <a:latin typeface="Cambria Math" panose="02040503050406030204" pitchFamily="18" charset="0"/>
                              </a:rPr>
                            </m:ctrlPr>
                          </m:sSupPr>
                          <m:e>
                            <m:r>
                              <a:rPr lang="en-US" sz="2400" i="1" dirty="0">
                                <a:latin typeface="Cambria Math" panose="02040503050406030204" pitchFamily="18" charset="0"/>
                              </a:rPr>
                              <m:t>𝐸</m:t>
                            </m:r>
                          </m:e>
                          <m:sup>
                            <m:r>
                              <a:rPr lang="en-US" sz="2400" i="1" dirty="0">
                                <a:latin typeface="Cambria Math" panose="02040503050406030204" pitchFamily="18" charset="0"/>
                              </a:rPr>
                              <m:t>2</m:t>
                            </m:r>
                          </m:sup>
                        </m:sSup>
                        <m:r>
                          <a:rPr lang="en-US" sz="2400" i="1" dirty="0">
                            <a:latin typeface="Cambria Math" panose="02040503050406030204" pitchFamily="18" charset="0"/>
                          </a:rPr>
                          <m:t>(</m:t>
                        </m:r>
                        <m:r>
                          <a:rPr lang="en-US" sz="2400" i="1" dirty="0">
                            <a:latin typeface="Cambria Math" panose="02040503050406030204" pitchFamily="18" charset="0"/>
                          </a:rPr>
                          <m:t>𝑋</m:t>
                        </m:r>
                        <m:r>
                          <a:rPr lang="en-US" sz="2400" i="1" dirty="0">
                            <a:latin typeface="Cambria Math" panose="02040503050406030204" pitchFamily="18" charset="0"/>
                          </a:rPr>
                          <m:t>)</m:t>
                        </m:r>
                      </m:den>
                    </m:f>
                  </m:oMath>
                </a14:m>
                <a:endParaRPr lang="en-US" sz="2400" dirty="0"/>
              </a:p>
              <a:p>
                <a:endParaRPr lang="en-US" sz="2400" dirty="0"/>
              </a:p>
              <a:p>
                <a:r>
                  <a:rPr lang="en-US" sz="2400" dirty="0"/>
                  <a:t>If </a:t>
                </a:r>
                <a14:m>
                  <m:oMath xmlns:m="http://schemas.openxmlformats.org/officeDocument/2006/math">
                    <m:f>
                      <m:fPr>
                        <m:ctrlPr>
                          <a:rPr lang="en-US" sz="2400" i="1" dirty="0">
                            <a:latin typeface="Cambria Math" panose="02040503050406030204" pitchFamily="18" charset="0"/>
                          </a:rPr>
                        </m:ctrlPr>
                      </m:fPr>
                      <m:num>
                        <m:r>
                          <a:rPr lang="en-US" sz="2400" i="1" dirty="0">
                            <a:latin typeface="Cambria Math" panose="02040503050406030204" pitchFamily="18" charset="0"/>
                          </a:rPr>
                          <m:t>𝑣𝑎𝑟</m:t>
                        </m:r>
                        <m:d>
                          <m:dPr>
                            <m:ctrlPr>
                              <a:rPr lang="en-US" sz="2400" i="1" dirty="0">
                                <a:latin typeface="Cambria Math" panose="02040503050406030204" pitchFamily="18" charset="0"/>
                              </a:rPr>
                            </m:ctrlPr>
                          </m:dPr>
                          <m:e>
                            <m:r>
                              <a:rPr lang="en-US" sz="2400" i="1" dirty="0">
                                <a:latin typeface="Cambria Math" panose="02040503050406030204" pitchFamily="18" charset="0"/>
                              </a:rPr>
                              <m:t>𝑋</m:t>
                            </m:r>
                          </m:e>
                        </m:d>
                      </m:num>
                      <m:den>
                        <m:sSup>
                          <m:sSupPr>
                            <m:ctrlPr>
                              <a:rPr lang="en-US" sz="2400" i="1" dirty="0">
                                <a:latin typeface="Cambria Math" panose="02040503050406030204" pitchFamily="18" charset="0"/>
                              </a:rPr>
                            </m:ctrlPr>
                          </m:sSupPr>
                          <m:e>
                            <m:r>
                              <a:rPr lang="en-US" sz="2400" i="1" dirty="0">
                                <a:latin typeface="Cambria Math" panose="02040503050406030204" pitchFamily="18" charset="0"/>
                              </a:rPr>
                              <m:t>𝐸</m:t>
                            </m:r>
                          </m:e>
                          <m:sup>
                            <m:r>
                              <a:rPr lang="en-US" sz="2400" i="1" dirty="0">
                                <a:latin typeface="Cambria Math" panose="02040503050406030204" pitchFamily="18" charset="0"/>
                              </a:rPr>
                              <m:t>2</m:t>
                            </m:r>
                          </m:sup>
                        </m:sSup>
                        <m:r>
                          <a:rPr lang="en-US" sz="2400" i="1" dirty="0">
                            <a:latin typeface="Cambria Math" panose="02040503050406030204" pitchFamily="18" charset="0"/>
                          </a:rPr>
                          <m:t>(</m:t>
                        </m:r>
                        <m:r>
                          <a:rPr lang="en-US" sz="2400" i="1" dirty="0">
                            <a:latin typeface="Cambria Math" panose="02040503050406030204" pitchFamily="18" charset="0"/>
                          </a:rPr>
                          <m:t>𝑋</m:t>
                        </m:r>
                        <m:r>
                          <a:rPr lang="en-US" sz="2400" i="1" dirty="0">
                            <a:latin typeface="Cambria Math" panose="02040503050406030204" pitchFamily="18" charset="0"/>
                          </a:rPr>
                          <m:t>)</m:t>
                        </m:r>
                      </m:den>
                    </m:f>
                  </m:oMath>
                </a14:m>
                <a:r>
                  <a:rPr lang="en-US" sz="2400" dirty="0"/>
                  <a:t> → 0, then P(X = 0) → 0. </a:t>
                </a:r>
              </a:p>
              <a:p>
                <a:endParaRPr lang="en-US" sz="2400" dirty="0"/>
              </a:p>
              <a:p>
                <a:r>
                  <a:rPr lang="en-US" sz="2400" dirty="0"/>
                  <a:t>Now our goal is to show </a:t>
                </a:r>
                <a14:m>
                  <m:oMath xmlns:m="http://schemas.openxmlformats.org/officeDocument/2006/math">
                    <m:func>
                      <m:funcPr>
                        <m:ctrlPr>
                          <a:rPr lang="en-US" sz="2400" i="1" smtClean="0">
                            <a:latin typeface="Cambria Math" panose="02040503050406030204" pitchFamily="18" charset="0"/>
                          </a:rPr>
                        </m:ctrlPr>
                      </m:funcPr>
                      <m:fName>
                        <m:limLow>
                          <m:limLowPr>
                            <m:ctrlPr>
                              <a:rPr lang="en-US" sz="2400" i="1" smtClean="0">
                                <a:latin typeface="Cambria Math" panose="02040503050406030204" pitchFamily="18" charset="0"/>
                              </a:rPr>
                            </m:ctrlPr>
                          </m:limLowPr>
                          <m:e>
                            <m:r>
                              <m:rPr>
                                <m:sty m:val="p"/>
                              </m:rPr>
                              <a:rPr lang="en-US" sz="2400" i="0" smtClean="0">
                                <a:latin typeface="Cambria Math" panose="02040503050406030204" pitchFamily="18" charset="0"/>
                              </a:rPr>
                              <m:t>lim</m:t>
                            </m:r>
                          </m:e>
                          <m:lim>
                            <m:r>
                              <a:rPr lang="en-US" sz="2400" b="0" i="1" smtClean="0">
                                <a:latin typeface="Cambria Math" panose="02040503050406030204" pitchFamily="18" charset="0"/>
                              </a:rPr>
                              <m:t>𝑛</m:t>
                            </m:r>
                            <m:r>
                              <a:rPr lang="en-US" sz="2400" b="0" i="1" smtClean="0">
                                <a:latin typeface="Cambria Math" panose="02040503050406030204" pitchFamily="18" charset="0"/>
                              </a:rPr>
                              <m:t>→∞</m:t>
                            </m:r>
                          </m:lim>
                        </m:limLow>
                      </m:fName>
                      <m:e>
                        <m:f>
                          <m:fPr>
                            <m:ctrlPr>
                              <a:rPr lang="en-US" sz="2400" i="1" dirty="0">
                                <a:latin typeface="Cambria Math" panose="02040503050406030204" pitchFamily="18" charset="0"/>
                              </a:rPr>
                            </m:ctrlPr>
                          </m:fPr>
                          <m:num>
                            <m:r>
                              <a:rPr lang="en-US" sz="2400" i="1" dirty="0">
                                <a:latin typeface="Cambria Math" panose="02040503050406030204" pitchFamily="18" charset="0"/>
                              </a:rPr>
                              <m:t>𝑣𝑎𝑟</m:t>
                            </m:r>
                            <m:d>
                              <m:dPr>
                                <m:ctrlPr>
                                  <a:rPr lang="en-US" sz="2400" i="1" dirty="0">
                                    <a:latin typeface="Cambria Math" panose="02040503050406030204" pitchFamily="18" charset="0"/>
                                  </a:rPr>
                                </m:ctrlPr>
                              </m:dPr>
                              <m:e>
                                <m:r>
                                  <a:rPr lang="en-US" sz="2400" i="1" dirty="0">
                                    <a:latin typeface="Cambria Math" panose="02040503050406030204" pitchFamily="18" charset="0"/>
                                  </a:rPr>
                                  <m:t>𝑋</m:t>
                                </m:r>
                              </m:e>
                            </m:d>
                          </m:num>
                          <m:den>
                            <m:sSup>
                              <m:sSupPr>
                                <m:ctrlPr>
                                  <a:rPr lang="en-US" sz="2400" i="1" dirty="0">
                                    <a:latin typeface="Cambria Math" panose="02040503050406030204" pitchFamily="18" charset="0"/>
                                  </a:rPr>
                                </m:ctrlPr>
                              </m:sSupPr>
                              <m:e>
                                <m:r>
                                  <a:rPr lang="en-US" sz="2400" i="1" dirty="0">
                                    <a:latin typeface="Cambria Math" panose="02040503050406030204" pitchFamily="18" charset="0"/>
                                  </a:rPr>
                                  <m:t>𝐸</m:t>
                                </m:r>
                              </m:e>
                              <m:sup>
                                <m:r>
                                  <a:rPr lang="en-US" sz="2400" i="1" dirty="0">
                                    <a:latin typeface="Cambria Math" panose="02040503050406030204" pitchFamily="18" charset="0"/>
                                  </a:rPr>
                                  <m:t>2</m:t>
                                </m:r>
                              </m:sup>
                            </m:sSup>
                            <m:r>
                              <a:rPr lang="en-US" sz="2400" i="1" dirty="0">
                                <a:latin typeface="Cambria Math" panose="02040503050406030204" pitchFamily="18" charset="0"/>
                              </a:rPr>
                              <m:t>(</m:t>
                            </m:r>
                            <m:r>
                              <a:rPr lang="en-US" sz="2400" i="1" dirty="0">
                                <a:latin typeface="Cambria Math" panose="02040503050406030204" pitchFamily="18" charset="0"/>
                              </a:rPr>
                              <m:t>𝑋</m:t>
                            </m:r>
                            <m:r>
                              <a:rPr lang="en-US" sz="2400" i="1" dirty="0">
                                <a:latin typeface="Cambria Math" panose="02040503050406030204" pitchFamily="18" charset="0"/>
                              </a:rPr>
                              <m:t>)</m:t>
                            </m:r>
                          </m:den>
                        </m:f>
                      </m:e>
                    </m:func>
                    <m:r>
                      <a:rPr lang="en-US" sz="2400" b="0" i="1" smtClean="0">
                        <a:latin typeface="Cambria Math" panose="02040503050406030204" pitchFamily="18" charset="0"/>
                      </a:rPr>
                      <m:t>→0</m:t>
                    </m:r>
                  </m:oMath>
                </a14:m>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235450"/>
                <a:ext cx="9483811" cy="5239491"/>
              </a:xfrm>
              <a:blipFill rotWithShape="0">
                <a:blip r:embed="rId2"/>
                <a:stretch>
                  <a:fillRect l="-579" t="-2212"/>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t>Random Graph</a:t>
            </a:r>
          </a:p>
        </p:txBody>
      </p:sp>
      <p:sp>
        <p:nvSpPr>
          <p:cNvPr id="5" name="Slide Number Placeholder 4"/>
          <p:cNvSpPr>
            <a:spLocks noGrp="1"/>
          </p:cNvSpPr>
          <p:nvPr>
            <p:ph type="sldNum" sz="quarter" idx="12"/>
          </p:nvPr>
        </p:nvSpPr>
        <p:spPr/>
        <p:txBody>
          <a:bodyPr/>
          <a:lstStyle/>
          <a:p>
            <a:fld id="{5F799E93-25A9-45CA-8FEE-05B28F2C019A}" type="slidenum">
              <a:rPr lang="en-US" smtClean="0"/>
              <a:t>79</a:t>
            </a:fld>
            <a:endParaRPr lang="en-US"/>
          </a:p>
        </p:txBody>
      </p:sp>
    </p:spTree>
    <p:extLst>
      <p:ext uri="{BB962C8B-B14F-4D97-AF65-F5344CB8AC3E}">
        <p14:creationId xmlns:p14="http://schemas.microsoft.com/office/powerpoint/2010/main" val="34377376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Components </a:t>
            </a:r>
          </a:p>
        </p:txBody>
      </p:sp>
      <p:sp>
        <p:nvSpPr>
          <p:cNvPr id="3" name="Content Placeholder 2"/>
          <p:cNvSpPr>
            <a:spLocks noGrp="1"/>
          </p:cNvSpPr>
          <p:nvPr>
            <p:ph idx="1"/>
          </p:nvPr>
        </p:nvSpPr>
        <p:spPr>
          <a:xfrm>
            <a:off x="838200" y="1270000"/>
            <a:ext cx="6674708" cy="4906963"/>
          </a:xfrm>
        </p:spPr>
        <p:txBody>
          <a:bodyPr>
            <a:normAutofit/>
          </a:bodyPr>
          <a:lstStyle/>
          <a:p>
            <a:pPr algn="just"/>
            <a:r>
              <a:rPr lang="en-US" dirty="0"/>
              <a:t>A </a:t>
            </a:r>
            <a:r>
              <a:rPr lang="en-US" b="1" dirty="0"/>
              <a:t>connected component </a:t>
            </a:r>
            <a:r>
              <a:rPr lang="en-US" dirty="0"/>
              <a:t>of a graph is the subset of nodes for which each of them has a path to all others (and the subset is not part of a larger subset with this property). </a:t>
            </a:r>
          </a:p>
          <a:p>
            <a:pPr lvl="1" algn="just"/>
            <a:r>
              <a:rPr lang="en-US" dirty="0"/>
              <a:t>Connected components: A-B-C and E-D </a:t>
            </a:r>
          </a:p>
          <a:p>
            <a:pPr algn="just"/>
            <a:r>
              <a:rPr lang="en-US" dirty="0"/>
              <a:t>A </a:t>
            </a:r>
            <a:r>
              <a:rPr lang="en-US" b="1" dirty="0"/>
              <a:t>giant component </a:t>
            </a:r>
            <a:r>
              <a:rPr lang="en-US" dirty="0"/>
              <a:t>is a connected component containing a significant fraction of nodes in the network.</a:t>
            </a:r>
          </a:p>
          <a:p>
            <a:pPr lvl="1" algn="just"/>
            <a:r>
              <a:rPr lang="en-US" dirty="0"/>
              <a:t>Real networks often have one unique giant component. </a:t>
            </a:r>
          </a:p>
        </p:txBody>
      </p:sp>
      <p:pic>
        <p:nvPicPr>
          <p:cNvPr id="5" name="Picture 4"/>
          <p:cNvPicPr>
            <a:picLocks noChangeAspect="1"/>
          </p:cNvPicPr>
          <p:nvPr/>
        </p:nvPicPr>
        <p:blipFill>
          <a:blip r:embed="rId2"/>
          <a:stretch>
            <a:fillRect/>
          </a:stretch>
        </p:blipFill>
        <p:spPr>
          <a:xfrm>
            <a:off x="8292663" y="1561772"/>
            <a:ext cx="3461680" cy="3325538"/>
          </a:xfrm>
          <a:prstGeom prst="rect">
            <a:avLst/>
          </a:prstGeom>
        </p:spPr>
      </p:pic>
      <p:sp>
        <p:nvSpPr>
          <p:cNvPr id="4" name="Footer Placeholder 3"/>
          <p:cNvSpPr>
            <a:spLocks noGrp="1"/>
          </p:cNvSpPr>
          <p:nvPr>
            <p:ph type="ftr" sz="quarter" idx="11"/>
          </p:nvPr>
        </p:nvSpPr>
        <p:spPr/>
        <p:txBody>
          <a:bodyPr/>
          <a:lstStyle/>
          <a:p>
            <a:r>
              <a:rPr lang="en-US">
                <a:solidFill>
                  <a:prstClr val="black">
                    <a:tint val="75000"/>
                  </a:prstClr>
                </a:solidFill>
              </a:rPr>
              <a:t>Random Graph</a:t>
            </a:r>
          </a:p>
        </p:txBody>
      </p:sp>
      <p:sp>
        <p:nvSpPr>
          <p:cNvPr id="6" name="Slide Number Placeholder 5"/>
          <p:cNvSpPr>
            <a:spLocks noGrp="1"/>
          </p:cNvSpPr>
          <p:nvPr>
            <p:ph type="sldNum" sz="quarter" idx="12"/>
          </p:nvPr>
        </p:nvSpPr>
        <p:spPr/>
        <p:txBody>
          <a:bodyPr/>
          <a:lstStyle/>
          <a:p>
            <a:fld id="{7A40C488-C8CC-47D5-8871-7D5F905AB6AC}" type="slidenum">
              <a:rPr lang="en-US" smtClean="0">
                <a:solidFill>
                  <a:prstClr val="black">
                    <a:tint val="75000"/>
                  </a:prstClr>
                </a:solidFill>
              </a:rPr>
              <a:pPr/>
              <a:t>8</a:t>
            </a:fld>
            <a:endParaRPr lang="en-US">
              <a:solidFill>
                <a:prstClr val="black">
                  <a:tint val="75000"/>
                </a:prstClr>
              </a:solidFill>
            </a:endParaRPr>
          </a:p>
        </p:txBody>
      </p:sp>
    </p:spTree>
    <p:extLst>
      <p:ext uri="{BB962C8B-B14F-4D97-AF65-F5344CB8AC3E}">
        <p14:creationId xmlns:p14="http://schemas.microsoft.com/office/powerpoint/2010/main" val="117280194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8029755" cy="796925"/>
          </a:xfrm>
        </p:spPr>
        <p:txBody>
          <a:bodyPr>
            <a:normAutofit/>
          </a:bodyPr>
          <a:lstStyle/>
          <a:p>
            <a:r>
              <a:rPr lang="en-US" dirty="0"/>
              <a:t>Disappearance of Isolated Vertices </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359017"/>
                <a:ext cx="7597346" cy="5239491"/>
              </a:xfrm>
            </p:spPr>
            <p:txBody>
              <a:bodyPr>
                <a:normAutofit/>
              </a:bodyPr>
              <a:lstStyle/>
              <a:p>
                <a:pPr algn="just"/>
                <a:r>
                  <a:rPr lang="en-US" sz="2400" dirty="0"/>
                  <a:t>The probability that two distinct nodes </a:t>
                </a:r>
                <a14:m>
                  <m:oMath xmlns:m="http://schemas.openxmlformats.org/officeDocument/2006/math">
                    <m:r>
                      <a:rPr lang="en-US" sz="2400" i="1" dirty="0" smtClean="0">
                        <a:latin typeface="Cambria Math" panose="02040503050406030204" pitchFamily="18" charset="0"/>
                      </a:rPr>
                      <m:t>𝑢</m:t>
                    </m:r>
                  </m:oMath>
                </a14:m>
                <a:r>
                  <a:rPr lang="en-US" sz="2400" dirty="0"/>
                  <a:t> and </a:t>
                </a:r>
                <a14:m>
                  <m:oMath xmlns:m="http://schemas.openxmlformats.org/officeDocument/2006/math">
                    <m:r>
                      <a:rPr lang="en-US" sz="2400" i="1" dirty="0" smtClean="0">
                        <a:latin typeface="Cambria Math" panose="02040503050406030204" pitchFamily="18" charset="0"/>
                      </a:rPr>
                      <m:t>𝑣</m:t>
                    </m:r>
                  </m:oMath>
                </a14:m>
                <a:r>
                  <a:rPr lang="en-US" sz="2400" dirty="0"/>
                  <a:t> are isolated is given by</a:t>
                </a:r>
              </a:p>
              <a:p>
                <a:pPr lvl="1" algn="just"/>
                <a:r>
                  <a:rPr lang="en-US" sz="2000" dirty="0"/>
                  <a:t>The probability that the edge between them is absent and also that all </a:t>
                </a:r>
                <a14:m>
                  <m:oMath xmlns:m="http://schemas.openxmlformats.org/officeDocument/2006/math">
                    <m:r>
                      <a:rPr lang="en-US" sz="2000" i="1" dirty="0" smtClean="0">
                        <a:latin typeface="Cambria Math" panose="02040503050406030204" pitchFamily="18" charset="0"/>
                      </a:rPr>
                      <m:t>𝑛</m:t>
                    </m:r>
                    <m:r>
                      <a:rPr lang="en-US" sz="2000" i="1" dirty="0" smtClean="0">
                        <a:latin typeface="Cambria Math" panose="02040503050406030204" pitchFamily="18" charset="0"/>
                      </a:rPr>
                      <m:t> − 2 </m:t>
                    </m:r>
                  </m:oMath>
                </a14:m>
                <a:r>
                  <a:rPr lang="en-US" sz="2000" dirty="0"/>
                  <a:t>possible edges from each of them to the remaining nodes is absent.</a:t>
                </a:r>
              </a:p>
              <a:p>
                <a:pPr lvl="1" algn="just"/>
                <a:r>
                  <a:rPr lang="en-US" sz="2000" dirty="0"/>
                  <a:t>In total, it requires </a:t>
                </a:r>
                <a14:m>
                  <m:oMath xmlns:m="http://schemas.openxmlformats.org/officeDocument/2006/math">
                    <m:r>
                      <a:rPr lang="en-US" sz="2000" i="1" dirty="0" smtClean="0">
                        <a:latin typeface="Cambria Math" panose="02040503050406030204" pitchFamily="18" charset="0"/>
                      </a:rPr>
                      <m:t>2</m:t>
                    </m:r>
                    <m:r>
                      <a:rPr lang="en-US" sz="2000" i="1" dirty="0" smtClean="0">
                        <a:latin typeface="Cambria Math" panose="02040503050406030204" pitchFamily="18" charset="0"/>
                      </a:rPr>
                      <m:t>𝑛</m:t>
                    </m:r>
                    <m:r>
                      <a:rPr lang="en-US" sz="2000" i="1" dirty="0" smtClean="0">
                        <a:latin typeface="Cambria Math" panose="02040503050406030204" pitchFamily="18" charset="0"/>
                      </a:rPr>
                      <m:t> − 3 </m:t>
                    </m:r>
                  </m:oMath>
                </a14:m>
                <a:r>
                  <a:rPr lang="en-US" sz="2000" dirty="0"/>
                  <a:t>edges to be absent.</a:t>
                </a:r>
              </a:p>
              <a:p>
                <a:pPr lvl="1"/>
                <a:endParaRPr lang="en-US" sz="2000" dirty="0"/>
              </a:p>
              <a:p>
                <a:pPr marL="0" indent="0">
                  <a:buNone/>
                </a:pPr>
                <a14:m>
                  <m:oMathPara xmlns:m="http://schemas.openxmlformats.org/officeDocument/2006/math">
                    <m:oMathParaPr>
                      <m:jc m:val="center"/>
                    </m:oMathParaPr>
                    <m:oMath xmlns:m="http://schemas.openxmlformats.org/officeDocument/2006/math">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𝐸</m:t>
                          </m:r>
                          <m:d>
                            <m:dPr>
                              <m:begChr m:val="["/>
                              <m:endChr m:val="]"/>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𝑋</m:t>
                                  </m:r>
                                </m:e>
                                <m:sub>
                                  <m:r>
                                    <a:rPr lang="en-US" sz="2400" b="0" i="1" smtClean="0">
                                      <a:latin typeface="Cambria Math" panose="02040503050406030204" pitchFamily="18" charset="0"/>
                                    </a:rPr>
                                    <m:t>𝑢</m:t>
                                  </m:r>
                                </m:sub>
                              </m:s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𝑋</m:t>
                                  </m:r>
                                </m:e>
                                <m:sub>
                                  <m:r>
                                    <a:rPr lang="en-US" sz="2400" b="0" i="1" smtClean="0">
                                      <a:latin typeface="Cambria Math" panose="02040503050406030204" pitchFamily="18" charset="0"/>
                                    </a:rPr>
                                    <m:t>𝑣</m:t>
                                  </m:r>
                                </m:sub>
                              </m:sSub>
                            </m:e>
                          </m:d>
                          <m:r>
                            <a:rPr lang="en-US" sz="2400" b="0" i="1" smtClean="0">
                              <a:latin typeface="Cambria Math" panose="02040503050406030204" pitchFamily="18" charset="0"/>
                            </a:rPr>
                            <m:t>=</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r>
                                <a:rPr lang="en-US" sz="2400" b="0" i="1" smtClean="0">
                                  <a:latin typeface="Cambria Math" panose="02040503050406030204" pitchFamily="18" charset="0"/>
                                </a:rPr>
                                <m:t>𝑝</m:t>
                              </m:r>
                            </m:e>
                          </m:d>
                        </m:e>
                        <m:sup>
                          <m:r>
                            <a:rPr lang="en-US" sz="2400" b="0" i="1" smtClean="0">
                              <a:latin typeface="Cambria Math" panose="02040503050406030204" pitchFamily="18" charset="0"/>
                            </a:rPr>
                            <m:t>2</m:t>
                          </m:r>
                          <m:r>
                            <a:rPr lang="en-US" sz="2400" b="0" i="1" smtClean="0">
                              <a:latin typeface="Cambria Math" panose="02040503050406030204" pitchFamily="18" charset="0"/>
                            </a:rPr>
                            <m:t>𝑛</m:t>
                          </m:r>
                          <m:r>
                            <a:rPr lang="en-US" sz="2400" b="0" i="1" smtClean="0">
                              <a:latin typeface="Cambria Math" panose="02040503050406030204" pitchFamily="18" charset="0"/>
                            </a:rPr>
                            <m:t>−3</m:t>
                          </m:r>
                        </m:sup>
                      </m:sSup>
                      <m:r>
                        <a:rPr lang="en-US" sz="2400" b="0" i="1" smtClean="0">
                          <a:latin typeface="Cambria Math" panose="02040503050406030204" pitchFamily="18" charset="0"/>
                        </a:rPr>
                        <m:t>                 </m:t>
                      </m:r>
                    </m:oMath>
                  </m:oMathPara>
                </a14:m>
                <a:endParaRPr lang="en-US" sz="2400" dirty="0"/>
              </a:p>
              <a:p>
                <a:pPr marL="0" indent="0">
                  <a:buNone/>
                </a:pPr>
                <a:endParaRPr lang="en-US" sz="2400" dirty="0"/>
              </a:p>
              <a:p>
                <a:pPr marL="0" indent="0">
                  <a:buNone/>
                </a:pP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rPr>
                        <m:t>𝑐𝑜𝑣</m:t>
                      </m:r>
                      <m:d>
                        <m:dPr>
                          <m:ctrlPr>
                            <a:rPr lang="en-US" sz="2400" b="0" i="1" smtClean="0">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𝑋</m:t>
                              </m:r>
                            </m:e>
                            <m:sub>
                              <m:r>
                                <a:rPr lang="en-US" sz="2400" i="1">
                                  <a:latin typeface="Cambria Math" panose="02040503050406030204" pitchFamily="18" charset="0"/>
                                </a:rPr>
                                <m:t>𝑢</m:t>
                              </m:r>
                            </m:sub>
                          </m:sSub>
                          <m:sSub>
                            <m:sSubPr>
                              <m:ctrlPr>
                                <a:rPr lang="en-US" sz="2400" i="1">
                                  <a:latin typeface="Cambria Math" panose="02040503050406030204" pitchFamily="18" charset="0"/>
                                </a:rPr>
                              </m:ctrlPr>
                            </m:sSubPr>
                            <m:e>
                              <m:r>
                                <a:rPr lang="en-US" sz="2400" i="1">
                                  <a:latin typeface="Cambria Math" panose="02040503050406030204" pitchFamily="18" charset="0"/>
                                </a:rPr>
                                <m:t>𝑋</m:t>
                              </m:r>
                            </m:e>
                            <m:sub>
                              <m:r>
                                <a:rPr lang="en-US" sz="2400" i="1">
                                  <a:latin typeface="Cambria Math" panose="02040503050406030204" pitchFamily="18" charset="0"/>
                                </a:rPr>
                                <m:t>𝑣</m:t>
                              </m:r>
                            </m:sub>
                          </m:sSub>
                        </m:e>
                      </m:d>
                      <m:r>
                        <a:rPr lang="en-US" sz="2400" b="0" i="1" smtClean="0">
                          <a:latin typeface="Cambria Math" panose="02040503050406030204" pitchFamily="18" charset="0"/>
                        </a:rPr>
                        <m:t>=</m:t>
                      </m:r>
                      <m:r>
                        <a:rPr lang="en-US" sz="2400" i="1">
                          <a:latin typeface="Cambria Math" panose="02040503050406030204" pitchFamily="18" charset="0"/>
                        </a:rPr>
                        <m:t>𝐸</m:t>
                      </m:r>
                      <m:d>
                        <m:dPr>
                          <m:begChr m:val="["/>
                          <m:endChr m:val="]"/>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𝑋</m:t>
                              </m:r>
                            </m:e>
                            <m:sub>
                              <m:r>
                                <a:rPr lang="en-US" sz="2400" i="1">
                                  <a:latin typeface="Cambria Math" panose="02040503050406030204" pitchFamily="18" charset="0"/>
                                </a:rPr>
                                <m:t>𝑢</m:t>
                              </m:r>
                            </m:sub>
                          </m:sSub>
                          <m:sSub>
                            <m:sSubPr>
                              <m:ctrlPr>
                                <a:rPr lang="en-US" sz="2400" i="1">
                                  <a:latin typeface="Cambria Math" panose="02040503050406030204" pitchFamily="18" charset="0"/>
                                </a:rPr>
                              </m:ctrlPr>
                            </m:sSubPr>
                            <m:e>
                              <m:r>
                                <a:rPr lang="en-US" sz="2400" i="1">
                                  <a:latin typeface="Cambria Math" panose="02040503050406030204" pitchFamily="18" charset="0"/>
                                </a:rPr>
                                <m:t>𝑋</m:t>
                              </m:r>
                            </m:e>
                            <m:sub>
                              <m:r>
                                <a:rPr lang="en-US" sz="2400" i="1">
                                  <a:latin typeface="Cambria Math" panose="02040503050406030204" pitchFamily="18" charset="0"/>
                                </a:rPr>
                                <m:t>𝑣</m:t>
                              </m:r>
                            </m:sub>
                          </m:sSub>
                        </m:e>
                      </m:d>
                      <m:r>
                        <a:rPr lang="en-US" sz="2400" b="0" i="1" smtClean="0">
                          <a:latin typeface="Cambria Math" panose="02040503050406030204" pitchFamily="18" charset="0"/>
                        </a:rPr>
                        <m:t>−</m:t>
                      </m:r>
                      <m:r>
                        <a:rPr lang="en-US" sz="2400" i="1">
                          <a:latin typeface="Cambria Math" panose="02040503050406030204" pitchFamily="18" charset="0"/>
                        </a:rPr>
                        <m:t>𝐸</m:t>
                      </m:r>
                      <m:d>
                        <m:dPr>
                          <m:begChr m:val="["/>
                          <m:endChr m:val="]"/>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𝑋</m:t>
                              </m:r>
                            </m:e>
                            <m:sub>
                              <m:r>
                                <a:rPr lang="en-US" sz="2400" i="1">
                                  <a:latin typeface="Cambria Math" panose="02040503050406030204" pitchFamily="18" charset="0"/>
                                </a:rPr>
                                <m:t>𝑢</m:t>
                              </m:r>
                            </m:sub>
                          </m:sSub>
                        </m:e>
                      </m:d>
                      <m:r>
                        <a:rPr lang="en-US" sz="2400" i="1">
                          <a:latin typeface="Cambria Math" panose="02040503050406030204" pitchFamily="18" charset="0"/>
                        </a:rPr>
                        <m:t>𝐸</m:t>
                      </m:r>
                      <m:d>
                        <m:dPr>
                          <m:begChr m:val="["/>
                          <m:endChr m:val="]"/>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𝑋</m:t>
                              </m:r>
                            </m:e>
                            <m:sub>
                              <m:r>
                                <a:rPr lang="en-US" sz="2400" b="0" i="1" smtClean="0">
                                  <a:latin typeface="Cambria Math" panose="02040503050406030204" pitchFamily="18" charset="0"/>
                                </a:rPr>
                                <m:t>𝑣</m:t>
                              </m:r>
                            </m:sub>
                          </m:sSub>
                        </m:e>
                      </m:d>
                      <m:r>
                        <a:rPr lang="en-US" sz="2400" b="0" i="1" smtClean="0">
                          <a:latin typeface="Cambria Math" panose="02040503050406030204" pitchFamily="18" charset="0"/>
                        </a:rPr>
                        <m:t> </m:t>
                      </m:r>
                    </m:oMath>
                  </m:oMathPara>
                </a14:m>
                <a:endParaRPr lang="en-US" sz="2400" dirty="0"/>
              </a:p>
              <a:p>
                <a:pPr marL="0" indent="0">
                  <a:buNone/>
                </a:pPr>
                <a:endParaRPr lang="en-US" sz="2400" dirty="0"/>
              </a:p>
              <a:p>
                <a:pPr marL="0" indent="0">
                  <a:buNone/>
                </a:pP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rPr>
                        <m:t>                            =</m:t>
                      </m:r>
                      <m:sSup>
                        <m:sSupPr>
                          <m:ctrlPr>
                            <a:rPr lang="en-US" sz="2400" b="0" i="1" smtClean="0">
                              <a:latin typeface="Cambria Math" panose="02040503050406030204" pitchFamily="18" charset="0"/>
                            </a:rPr>
                          </m:ctrlPr>
                        </m:sSupPr>
                        <m:e>
                          <m:d>
                            <m:dPr>
                              <m:ctrlPr>
                                <a:rPr lang="en-US" sz="2400" i="1">
                                  <a:latin typeface="Cambria Math" panose="02040503050406030204" pitchFamily="18" charset="0"/>
                                </a:rPr>
                              </m:ctrlPr>
                            </m:dPr>
                            <m:e>
                              <m:r>
                                <a:rPr lang="en-US" sz="2400" i="1">
                                  <a:latin typeface="Cambria Math" panose="02040503050406030204" pitchFamily="18" charset="0"/>
                                </a:rPr>
                                <m:t>1−</m:t>
                              </m:r>
                              <m:r>
                                <a:rPr lang="en-US" sz="2400" i="1">
                                  <a:latin typeface="Cambria Math" panose="02040503050406030204" pitchFamily="18" charset="0"/>
                                </a:rPr>
                                <m:t>𝑝</m:t>
                              </m:r>
                            </m:e>
                          </m:d>
                        </m:e>
                        <m:sup>
                          <m:r>
                            <a:rPr lang="en-US" sz="2400" b="0" i="1" smtClean="0">
                              <a:latin typeface="Cambria Math" panose="02040503050406030204" pitchFamily="18" charset="0"/>
                            </a:rPr>
                            <m:t>2</m:t>
                          </m:r>
                          <m:r>
                            <a:rPr lang="en-US" sz="2400" b="0" i="1" smtClean="0">
                              <a:latin typeface="Cambria Math" panose="02040503050406030204" pitchFamily="18" charset="0"/>
                            </a:rPr>
                            <m:t>𝑛</m:t>
                          </m:r>
                          <m:r>
                            <a:rPr lang="en-US" sz="2400" b="0" i="1" smtClean="0">
                              <a:latin typeface="Cambria Math" panose="02040503050406030204" pitchFamily="18" charset="0"/>
                            </a:rPr>
                            <m:t>−3</m:t>
                          </m:r>
                        </m:sup>
                      </m:sSup>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r>
                                <a:rPr lang="en-US" sz="2400" b="0" i="1" smtClean="0">
                                  <a:latin typeface="Cambria Math" panose="02040503050406030204" pitchFamily="18" charset="0"/>
                                </a:rPr>
                                <m:t>𝑝</m:t>
                              </m:r>
                            </m:e>
                          </m:d>
                        </m:e>
                        <m:sup>
                          <m:r>
                            <a:rPr lang="en-US" sz="2400" b="0" i="1" smtClean="0">
                              <a:latin typeface="Cambria Math" panose="02040503050406030204" pitchFamily="18" charset="0"/>
                            </a:rPr>
                            <m:t>2</m:t>
                          </m:r>
                          <m:r>
                            <a:rPr lang="en-US" sz="2400" b="0" i="1" smtClean="0">
                              <a:latin typeface="Cambria Math" panose="02040503050406030204" pitchFamily="18" charset="0"/>
                            </a:rPr>
                            <m:t>𝑛</m:t>
                          </m:r>
                          <m:r>
                            <a:rPr lang="en-US" sz="2400" b="0" i="1" smtClean="0">
                              <a:latin typeface="Cambria Math" panose="02040503050406030204" pitchFamily="18" charset="0"/>
                            </a:rPr>
                            <m:t>−2</m:t>
                          </m:r>
                        </m:sup>
                      </m:sSup>
                    </m:oMath>
                  </m:oMathPara>
                </a14:m>
                <a:endParaRPr lang="en-US" sz="2400" dirty="0"/>
              </a:p>
              <a:p>
                <a:pPr marL="0" indent="0">
                  <a:buNone/>
                </a:pPr>
                <a:endParaRPr lang="en-US" sz="2400" dirty="0"/>
              </a:p>
              <a:p>
                <a:pPr marL="0" indent="0">
                  <a:buNone/>
                </a:pP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rPr>
                        <m:t>  =</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𝑝</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r>
                                <a:rPr lang="en-US" sz="2400" b="0" i="1" smtClean="0">
                                  <a:latin typeface="Cambria Math" panose="02040503050406030204" pitchFamily="18" charset="0"/>
                                </a:rPr>
                                <m:t>𝑝</m:t>
                              </m:r>
                            </m:e>
                          </m:d>
                        </m:e>
                        <m:sup>
                          <m:r>
                            <a:rPr lang="en-US" sz="2400" b="0" i="1" smtClean="0">
                              <a:latin typeface="Cambria Math" panose="02040503050406030204" pitchFamily="18" charset="0"/>
                            </a:rPr>
                            <m:t>2</m:t>
                          </m:r>
                          <m:r>
                            <a:rPr lang="en-US" sz="2400" b="0" i="1" smtClean="0">
                              <a:latin typeface="Cambria Math" panose="02040503050406030204" pitchFamily="18" charset="0"/>
                            </a:rPr>
                            <m:t>𝑛</m:t>
                          </m:r>
                          <m:r>
                            <a:rPr lang="en-US" sz="2400" b="0" i="1" smtClean="0">
                              <a:latin typeface="Cambria Math" panose="02040503050406030204" pitchFamily="18" charset="0"/>
                            </a:rPr>
                            <m:t>−3</m:t>
                          </m:r>
                        </m:sup>
                      </m:sSup>
                    </m:oMath>
                  </m:oMathPara>
                </a14:m>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359017"/>
                <a:ext cx="7597346" cy="5239491"/>
              </a:xfrm>
              <a:blipFill rotWithShape="0">
                <a:blip r:embed="rId2"/>
                <a:stretch>
                  <a:fillRect l="-1124" t="-1630" r="-1204"/>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t>Random Graph</a:t>
            </a:r>
          </a:p>
        </p:txBody>
      </p:sp>
      <p:sp>
        <p:nvSpPr>
          <p:cNvPr id="5" name="Slide Number Placeholder 4"/>
          <p:cNvSpPr>
            <a:spLocks noGrp="1"/>
          </p:cNvSpPr>
          <p:nvPr>
            <p:ph type="sldNum" sz="quarter" idx="12"/>
          </p:nvPr>
        </p:nvSpPr>
        <p:spPr/>
        <p:txBody>
          <a:bodyPr/>
          <a:lstStyle/>
          <a:p>
            <a:fld id="{5F799E93-25A9-45CA-8FEE-05B28F2C019A}" type="slidenum">
              <a:rPr lang="en-US" smtClean="0"/>
              <a:t>80</a:t>
            </a:fld>
            <a:endParaRPr lang="en-US"/>
          </a:p>
        </p:txBody>
      </p:sp>
    </p:spTree>
    <p:extLst>
      <p:ext uri="{BB962C8B-B14F-4D97-AF65-F5344CB8AC3E}">
        <p14:creationId xmlns:p14="http://schemas.microsoft.com/office/powerpoint/2010/main" val="217722378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8029755" cy="796925"/>
          </a:xfrm>
        </p:spPr>
        <p:txBody>
          <a:bodyPr>
            <a:normAutofit/>
          </a:bodyPr>
          <a:lstStyle/>
          <a:p>
            <a:r>
              <a:rPr lang="en-US" dirty="0"/>
              <a:t>Disappearance of Isolated Vertices </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227439"/>
                <a:ext cx="8642684" cy="5371070"/>
              </a:xfrm>
            </p:spPr>
            <p:txBody>
              <a:bodyPr>
                <a:normAutofit fontScale="92500"/>
              </a:bodyPr>
              <a:lstStyle/>
              <a:p>
                <a:pPr marL="0" indent="0">
                  <a:buNone/>
                </a:pP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rPr>
                        <m:t>𝑐𝑜𝑣</m:t>
                      </m:r>
                      <m:d>
                        <m:dPr>
                          <m:ctrlPr>
                            <a:rPr lang="en-US" sz="2400" b="0" i="1" smtClean="0">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𝑋</m:t>
                              </m:r>
                            </m:e>
                            <m:sub>
                              <m:r>
                                <a:rPr lang="en-US" sz="2400" i="1">
                                  <a:latin typeface="Cambria Math" panose="02040503050406030204" pitchFamily="18" charset="0"/>
                                </a:rPr>
                                <m:t>𝑢</m:t>
                              </m:r>
                            </m:sub>
                          </m:sSub>
                          <m:sSub>
                            <m:sSubPr>
                              <m:ctrlPr>
                                <a:rPr lang="en-US" sz="2400" i="1">
                                  <a:latin typeface="Cambria Math" panose="02040503050406030204" pitchFamily="18" charset="0"/>
                                </a:rPr>
                              </m:ctrlPr>
                            </m:sSubPr>
                            <m:e>
                              <m:r>
                                <a:rPr lang="en-US" sz="2400" i="1">
                                  <a:latin typeface="Cambria Math" panose="02040503050406030204" pitchFamily="18" charset="0"/>
                                </a:rPr>
                                <m:t>𝑋</m:t>
                              </m:r>
                            </m:e>
                            <m:sub>
                              <m:r>
                                <a:rPr lang="en-US" sz="2400" i="1">
                                  <a:latin typeface="Cambria Math" panose="02040503050406030204" pitchFamily="18" charset="0"/>
                                </a:rPr>
                                <m:t>𝑣</m:t>
                              </m:r>
                            </m:sub>
                          </m:sSub>
                        </m:e>
                      </m:d>
                      <m:r>
                        <a:rPr lang="en-US" sz="2400" b="0" i="1" smtClean="0">
                          <a:latin typeface="Cambria Math" panose="02040503050406030204" pitchFamily="18" charset="0"/>
                        </a:rPr>
                        <m:t>=</m:t>
                      </m:r>
                      <m:r>
                        <a:rPr lang="en-US" sz="2400" i="1">
                          <a:latin typeface="Cambria Math" panose="02040503050406030204" pitchFamily="18" charset="0"/>
                        </a:rPr>
                        <m:t>𝐸</m:t>
                      </m:r>
                      <m:d>
                        <m:dPr>
                          <m:begChr m:val="["/>
                          <m:endChr m:val="]"/>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𝑋</m:t>
                              </m:r>
                            </m:e>
                            <m:sub>
                              <m:r>
                                <a:rPr lang="en-US" sz="2400" i="1">
                                  <a:latin typeface="Cambria Math" panose="02040503050406030204" pitchFamily="18" charset="0"/>
                                </a:rPr>
                                <m:t>𝑢</m:t>
                              </m:r>
                            </m:sub>
                          </m:sSub>
                          <m:sSub>
                            <m:sSubPr>
                              <m:ctrlPr>
                                <a:rPr lang="en-US" sz="2400" i="1">
                                  <a:latin typeface="Cambria Math" panose="02040503050406030204" pitchFamily="18" charset="0"/>
                                </a:rPr>
                              </m:ctrlPr>
                            </m:sSubPr>
                            <m:e>
                              <m:r>
                                <a:rPr lang="en-US" sz="2400" i="1">
                                  <a:latin typeface="Cambria Math" panose="02040503050406030204" pitchFamily="18" charset="0"/>
                                </a:rPr>
                                <m:t>𝑋</m:t>
                              </m:r>
                            </m:e>
                            <m:sub>
                              <m:r>
                                <a:rPr lang="en-US" sz="2400" i="1">
                                  <a:latin typeface="Cambria Math" panose="02040503050406030204" pitchFamily="18" charset="0"/>
                                </a:rPr>
                                <m:t>𝑣</m:t>
                              </m:r>
                            </m:sub>
                          </m:sSub>
                        </m:e>
                      </m:d>
                      <m:r>
                        <a:rPr lang="en-US" sz="2400" b="0" i="1" smtClean="0">
                          <a:latin typeface="Cambria Math" panose="02040503050406030204" pitchFamily="18" charset="0"/>
                        </a:rPr>
                        <m:t>−</m:t>
                      </m:r>
                      <m:r>
                        <a:rPr lang="en-US" sz="2400" i="1">
                          <a:latin typeface="Cambria Math" panose="02040503050406030204" pitchFamily="18" charset="0"/>
                        </a:rPr>
                        <m:t>𝐸</m:t>
                      </m:r>
                      <m:d>
                        <m:dPr>
                          <m:begChr m:val="["/>
                          <m:endChr m:val="]"/>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𝑋</m:t>
                              </m:r>
                            </m:e>
                            <m:sub>
                              <m:r>
                                <a:rPr lang="en-US" sz="2400" i="1">
                                  <a:latin typeface="Cambria Math" panose="02040503050406030204" pitchFamily="18" charset="0"/>
                                </a:rPr>
                                <m:t>𝑢</m:t>
                              </m:r>
                            </m:sub>
                          </m:sSub>
                        </m:e>
                      </m:d>
                      <m:r>
                        <a:rPr lang="en-US" sz="2400" i="1">
                          <a:latin typeface="Cambria Math" panose="02040503050406030204" pitchFamily="18" charset="0"/>
                        </a:rPr>
                        <m:t>𝐸</m:t>
                      </m:r>
                      <m:d>
                        <m:dPr>
                          <m:begChr m:val="["/>
                          <m:endChr m:val="]"/>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𝑋</m:t>
                              </m:r>
                            </m:e>
                            <m:sub>
                              <m:r>
                                <a:rPr lang="en-US" sz="2400" b="0" i="1" smtClean="0">
                                  <a:latin typeface="Cambria Math" panose="02040503050406030204" pitchFamily="18" charset="0"/>
                                </a:rPr>
                                <m:t>𝑣</m:t>
                              </m:r>
                            </m:sub>
                          </m:sSub>
                        </m:e>
                      </m:d>
                      <m:r>
                        <a:rPr lang="en-US" sz="2400" b="0" i="1" smtClean="0">
                          <a:latin typeface="Cambria Math" panose="02040503050406030204" pitchFamily="18" charset="0"/>
                        </a:rPr>
                        <m:t> </m:t>
                      </m:r>
                    </m:oMath>
                  </m:oMathPara>
                </a14:m>
                <a:endParaRPr lang="en-US" sz="2400" dirty="0"/>
              </a:p>
              <a:p>
                <a:pPr marL="0" indent="0">
                  <a:buNone/>
                </a:pP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rPr>
                        <m:t>                            =</m:t>
                      </m:r>
                      <m:sSup>
                        <m:sSupPr>
                          <m:ctrlPr>
                            <a:rPr lang="en-US" sz="2400" b="0" i="1" smtClean="0">
                              <a:latin typeface="Cambria Math" panose="02040503050406030204" pitchFamily="18" charset="0"/>
                            </a:rPr>
                          </m:ctrlPr>
                        </m:sSupPr>
                        <m:e>
                          <m:d>
                            <m:dPr>
                              <m:ctrlPr>
                                <a:rPr lang="en-US" sz="2400" i="1">
                                  <a:latin typeface="Cambria Math" panose="02040503050406030204" pitchFamily="18" charset="0"/>
                                </a:rPr>
                              </m:ctrlPr>
                            </m:dPr>
                            <m:e>
                              <m:r>
                                <a:rPr lang="en-US" sz="2400" i="1">
                                  <a:latin typeface="Cambria Math" panose="02040503050406030204" pitchFamily="18" charset="0"/>
                                </a:rPr>
                                <m:t>1−</m:t>
                              </m:r>
                              <m:r>
                                <a:rPr lang="en-US" sz="2400" i="1">
                                  <a:latin typeface="Cambria Math" panose="02040503050406030204" pitchFamily="18" charset="0"/>
                                </a:rPr>
                                <m:t>𝑝</m:t>
                              </m:r>
                            </m:e>
                          </m:d>
                        </m:e>
                        <m:sup>
                          <m:r>
                            <a:rPr lang="en-US" sz="2400" b="0" i="1" smtClean="0">
                              <a:latin typeface="Cambria Math" panose="02040503050406030204" pitchFamily="18" charset="0"/>
                            </a:rPr>
                            <m:t>2</m:t>
                          </m:r>
                          <m:r>
                            <a:rPr lang="en-US" sz="2400" b="0" i="1" smtClean="0">
                              <a:latin typeface="Cambria Math" panose="02040503050406030204" pitchFamily="18" charset="0"/>
                            </a:rPr>
                            <m:t>𝑛</m:t>
                          </m:r>
                          <m:r>
                            <a:rPr lang="en-US" sz="2400" b="0" i="1" smtClean="0">
                              <a:latin typeface="Cambria Math" panose="02040503050406030204" pitchFamily="18" charset="0"/>
                            </a:rPr>
                            <m:t>−3</m:t>
                          </m:r>
                        </m:sup>
                      </m:sSup>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r>
                                <a:rPr lang="en-US" sz="2400" b="0" i="1" smtClean="0">
                                  <a:latin typeface="Cambria Math" panose="02040503050406030204" pitchFamily="18" charset="0"/>
                                </a:rPr>
                                <m:t>𝑝</m:t>
                              </m:r>
                            </m:e>
                          </m:d>
                        </m:e>
                        <m:sup>
                          <m:r>
                            <a:rPr lang="en-US" sz="2400" b="0" i="1" smtClean="0">
                              <a:latin typeface="Cambria Math" panose="02040503050406030204" pitchFamily="18" charset="0"/>
                            </a:rPr>
                            <m:t>2</m:t>
                          </m:r>
                          <m:r>
                            <a:rPr lang="en-US" sz="2400" b="0" i="1" smtClean="0">
                              <a:latin typeface="Cambria Math" panose="02040503050406030204" pitchFamily="18" charset="0"/>
                            </a:rPr>
                            <m:t>𝑛</m:t>
                          </m:r>
                          <m:r>
                            <a:rPr lang="en-US" sz="2400" b="0" i="1" smtClean="0">
                              <a:latin typeface="Cambria Math" panose="02040503050406030204" pitchFamily="18" charset="0"/>
                            </a:rPr>
                            <m:t>−2</m:t>
                          </m:r>
                        </m:sup>
                      </m:sSup>
                    </m:oMath>
                  </m:oMathPara>
                </a14:m>
                <a:endParaRPr lang="en-US" sz="2400" dirty="0"/>
              </a:p>
              <a:p>
                <a:pPr marL="0" indent="0">
                  <a:buNone/>
                </a:pP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rPr>
                        <m:t>  =</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𝑝</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r>
                                <a:rPr lang="en-US" sz="2400" b="0" i="1" smtClean="0">
                                  <a:latin typeface="Cambria Math" panose="02040503050406030204" pitchFamily="18" charset="0"/>
                                </a:rPr>
                                <m:t>𝑝</m:t>
                              </m:r>
                            </m:e>
                          </m:d>
                        </m:e>
                        <m:sup>
                          <m:r>
                            <a:rPr lang="en-US" sz="2400" b="0" i="1" smtClean="0">
                              <a:latin typeface="Cambria Math" panose="02040503050406030204" pitchFamily="18" charset="0"/>
                            </a:rPr>
                            <m:t>2</m:t>
                          </m:r>
                          <m:r>
                            <a:rPr lang="en-US" sz="2400" b="0" i="1" smtClean="0">
                              <a:latin typeface="Cambria Math" panose="02040503050406030204" pitchFamily="18" charset="0"/>
                            </a:rPr>
                            <m:t>𝑛</m:t>
                          </m:r>
                          <m:r>
                            <a:rPr lang="en-US" sz="2400" b="0" i="1" smtClean="0">
                              <a:latin typeface="Cambria Math" panose="02040503050406030204" pitchFamily="18" charset="0"/>
                            </a:rPr>
                            <m:t>−3</m:t>
                          </m:r>
                        </m:sup>
                      </m:sSup>
                    </m:oMath>
                  </m:oMathPara>
                </a14:m>
                <a:endParaRPr lang="en-US" sz="2400" dirty="0"/>
              </a:p>
              <a:p>
                <a:r>
                  <a:rPr lang="en-US" sz="2400" dirty="0"/>
                  <a:t>On the other hand, if u = v, then </a:t>
                </a:r>
                <a14:m>
                  <m:oMath xmlns:m="http://schemas.openxmlformats.org/officeDocument/2006/math">
                    <m:sSub>
                      <m:sSubPr>
                        <m:ctrlPr>
                          <a:rPr lang="en-US" sz="2400" b="0" i="1" dirty="0" smtClean="0">
                            <a:latin typeface="Cambria Math" panose="02040503050406030204" pitchFamily="18" charset="0"/>
                          </a:rPr>
                        </m:ctrlPr>
                      </m:sSubPr>
                      <m:e>
                        <m:r>
                          <m:rPr>
                            <m:sty m:val="p"/>
                          </m:rPr>
                          <a:rPr lang="en-US" sz="2400" b="0" i="0" dirty="0" smtClean="0">
                            <a:latin typeface="Cambria Math" panose="02040503050406030204" pitchFamily="18" charset="0"/>
                          </a:rPr>
                          <m:t>X</m:t>
                        </m:r>
                      </m:e>
                      <m:sub>
                        <m:r>
                          <m:rPr>
                            <m:sty m:val="p"/>
                          </m:rPr>
                          <a:rPr lang="en-US" sz="2400" b="0" i="0" dirty="0" smtClean="0">
                            <a:latin typeface="Cambria Math" panose="02040503050406030204" pitchFamily="18" charset="0"/>
                          </a:rPr>
                          <m:t>u</m:t>
                        </m:r>
                      </m:sub>
                    </m:sSub>
                    <m:sSub>
                      <m:sSubPr>
                        <m:ctrlPr>
                          <a:rPr lang="en-US" sz="2400" b="0" i="1" dirty="0" smtClean="0">
                            <a:latin typeface="Cambria Math" panose="02040503050406030204" pitchFamily="18" charset="0"/>
                          </a:rPr>
                        </m:ctrlPr>
                      </m:sSubPr>
                      <m:e>
                        <m:r>
                          <m:rPr>
                            <m:sty m:val="p"/>
                          </m:rPr>
                          <a:rPr lang="en-US" sz="2400" b="0" i="0" dirty="0" smtClean="0">
                            <a:latin typeface="Cambria Math" panose="02040503050406030204" pitchFamily="18" charset="0"/>
                          </a:rPr>
                          <m:t>X</m:t>
                        </m:r>
                      </m:e>
                      <m:sub>
                        <m:r>
                          <m:rPr>
                            <m:sty m:val="p"/>
                          </m:rPr>
                          <a:rPr lang="en-US" sz="2400" b="0" i="0" dirty="0" smtClean="0">
                            <a:latin typeface="Cambria Math" panose="02040503050406030204" pitchFamily="18" charset="0"/>
                          </a:rPr>
                          <m:t>v</m:t>
                        </m:r>
                      </m:sub>
                    </m:sSub>
                    <m:r>
                      <a:rPr lang="en-US" sz="2400" i="1" dirty="0" smtClean="0">
                        <a:latin typeface="Cambria Math" panose="02040503050406030204" pitchFamily="18" charset="0"/>
                      </a:rPr>
                      <m:t>=</m:t>
                    </m:r>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𝑋</m:t>
                        </m:r>
                      </m:e>
                      <m:sub>
                        <m:r>
                          <a:rPr lang="en-US" sz="2400" b="0" i="1" dirty="0" smtClean="0">
                            <a:latin typeface="Cambria Math" panose="02040503050406030204" pitchFamily="18" charset="0"/>
                          </a:rPr>
                          <m:t>𝑢</m:t>
                        </m:r>
                      </m:sub>
                      <m:sup>
                        <m:r>
                          <a:rPr lang="en-US" sz="2400" b="0" i="1" dirty="0" smtClean="0">
                            <a:latin typeface="Cambria Math" panose="02040503050406030204" pitchFamily="18" charset="0"/>
                          </a:rPr>
                          <m:t>2</m:t>
                        </m:r>
                      </m:sup>
                    </m:sSubSup>
                    <m:r>
                      <a:rPr lang="en-US" sz="2400" i="1" dirty="0">
                        <a:latin typeface="Cambria Math" panose="02040503050406030204" pitchFamily="18" charset="0"/>
                      </a:rPr>
                      <m:t>=</m:t>
                    </m:r>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𝑋</m:t>
                        </m:r>
                      </m:e>
                      <m:sub>
                        <m:r>
                          <a:rPr lang="en-US" sz="2400" b="0" i="1" dirty="0" smtClean="0">
                            <a:latin typeface="Cambria Math" panose="02040503050406030204" pitchFamily="18" charset="0"/>
                          </a:rPr>
                          <m:t>𝑢</m:t>
                        </m:r>
                      </m:sub>
                    </m:sSub>
                    <m:r>
                      <a:rPr lang="en-US" sz="2400" i="1" dirty="0">
                        <a:latin typeface="Cambria Math" panose="02040503050406030204" pitchFamily="18" charset="0"/>
                      </a:rPr>
                      <m:t> </m:t>
                    </m:r>
                  </m:oMath>
                </a14:m>
                <a:r>
                  <a:rPr lang="en-US" sz="2400" dirty="0"/>
                  <a:t>, and so</a:t>
                </a:r>
              </a:p>
              <a:p>
                <a:endParaRPr lang="en-US" sz="2400" dirty="0"/>
              </a:p>
              <a:p>
                <a:pPr marL="0" indent="0">
                  <a:buNone/>
                </a:pP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rPr>
                        <m:t>𝑣𝑎𝑟</m:t>
                      </m:r>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𝑋</m:t>
                              </m:r>
                            </m:e>
                            <m:sub>
                              <m:r>
                                <a:rPr lang="en-US" sz="2400" i="1">
                                  <a:latin typeface="Cambria Math" panose="02040503050406030204" pitchFamily="18" charset="0"/>
                                </a:rPr>
                                <m:t>𝑢</m:t>
                              </m:r>
                            </m:sub>
                          </m:sSub>
                        </m:e>
                      </m:d>
                      <m:r>
                        <a:rPr lang="en-US" sz="2400" i="1">
                          <a:latin typeface="Cambria Math" panose="02040503050406030204" pitchFamily="18" charset="0"/>
                        </a:rPr>
                        <m:t>=</m:t>
                      </m:r>
                      <m:r>
                        <a:rPr lang="en-US" sz="2400" i="1">
                          <a:latin typeface="Cambria Math" panose="02040503050406030204" pitchFamily="18" charset="0"/>
                        </a:rPr>
                        <m:t>𝐸</m:t>
                      </m:r>
                      <m:d>
                        <m:dPr>
                          <m:begChr m:val="["/>
                          <m:endChr m:val="]"/>
                          <m:ctrlPr>
                            <a:rPr lang="en-US" sz="2400" i="1">
                              <a:latin typeface="Cambria Math" panose="02040503050406030204" pitchFamily="18" charset="0"/>
                            </a:rPr>
                          </m:ctrlPr>
                        </m:dPr>
                        <m:e>
                          <m:sSubSup>
                            <m:sSubSupPr>
                              <m:ctrlPr>
                                <a:rPr lang="en-US" sz="2400" b="0" i="1" smtClean="0">
                                  <a:latin typeface="Cambria Math" panose="02040503050406030204" pitchFamily="18" charset="0"/>
                                </a:rPr>
                              </m:ctrlPr>
                            </m:sSubSupPr>
                            <m:e>
                              <m:r>
                                <a:rPr lang="en-US" sz="2400" i="1">
                                  <a:latin typeface="Cambria Math" panose="02040503050406030204" pitchFamily="18" charset="0"/>
                                </a:rPr>
                                <m:t>𝑋</m:t>
                              </m:r>
                            </m:e>
                            <m:sub>
                              <m:r>
                                <a:rPr lang="en-US" sz="2400" i="1">
                                  <a:latin typeface="Cambria Math" panose="02040503050406030204" pitchFamily="18" charset="0"/>
                                </a:rPr>
                                <m:t>𝑢</m:t>
                              </m:r>
                            </m:sub>
                            <m:sup>
                              <m:r>
                                <a:rPr lang="en-US" sz="2400" b="0" i="1" smtClean="0">
                                  <a:latin typeface="Cambria Math" panose="02040503050406030204" pitchFamily="18" charset="0"/>
                                </a:rPr>
                                <m:t>2</m:t>
                              </m:r>
                            </m:sup>
                          </m:sSubSup>
                        </m:e>
                      </m:d>
                      <m:r>
                        <a:rPr lang="en-US" sz="2400" i="1">
                          <a:latin typeface="Cambria Math" panose="02040503050406030204" pitchFamily="18" charset="0"/>
                        </a:rPr>
                        <m:t>−</m:t>
                      </m:r>
                      <m:sSup>
                        <m:sSupPr>
                          <m:ctrlPr>
                            <a:rPr lang="en-US" sz="2400" b="0" i="1" smtClean="0">
                              <a:latin typeface="Cambria Math" panose="02040503050406030204" pitchFamily="18" charset="0"/>
                            </a:rPr>
                          </m:ctrlPr>
                        </m:sSupPr>
                        <m:e>
                          <m:d>
                            <m:dPr>
                              <m:ctrlPr>
                                <a:rPr lang="en-US" sz="2400" b="0" i="1" smtClean="0">
                                  <a:latin typeface="Cambria Math" panose="02040503050406030204" pitchFamily="18" charset="0"/>
                                </a:rPr>
                              </m:ctrlPr>
                            </m:dPr>
                            <m:e>
                              <m:r>
                                <a:rPr lang="en-US" sz="2400" i="1">
                                  <a:latin typeface="Cambria Math" panose="02040503050406030204" pitchFamily="18" charset="0"/>
                                </a:rPr>
                                <m:t>𝐸</m:t>
                              </m:r>
                              <m:d>
                                <m:dPr>
                                  <m:begChr m:val="["/>
                                  <m:endChr m:val="]"/>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𝑋</m:t>
                                      </m:r>
                                    </m:e>
                                    <m:sub>
                                      <m:r>
                                        <a:rPr lang="en-US" sz="2400" i="1">
                                          <a:latin typeface="Cambria Math" panose="02040503050406030204" pitchFamily="18" charset="0"/>
                                        </a:rPr>
                                        <m:t>𝑢</m:t>
                                      </m:r>
                                    </m:sub>
                                  </m:sSub>
                                </m:e>
                              </m:d>
                            </m:e>
                          </m:d>
                        </m:e>
                        <m:sup>
                          <m:r>
                            <a:rPr lang="en-US" sz="2400" b="0" i="1" smtClean="0">
                              <a:latin typeface="Cambria Math" panose="02040503050406030204" pitchFamily="18" charset="0"/>
                            </a:rPr>
                            <m:t>2</m:t>
                          </m:r>
                        </m:sup>
                      </m:sSup>
                      <m:r>
                        <a:rPr lang="en-US" sz="2400" b="0" i="1" smtClean="0">
                          <a:latin typeface="Cambria Math" panose="02040503050406030204" pitchFamily="18" charset="0"/>
                        </a:rPr>
                        <m:t>        </m:t>
                      </m:r>
                    </m:oMath>
                  </m:oMathPara>
                </a14:m>
                <a:endParaRPr lang="en-US" sz="2400" b="0" i="1" dirty="0">
                  <a:latin typeface="Cambria Math" panose="02040503050406030204" pitchFamily="18" charset="0"/>
                </a:endParaRPr>
              </a:p>
              <a:p>
                <a:pPr marL="0" indent="0">
                  <a:buNone/>
                </a:pP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rPr>
                        <m:t>                         =</m:t>
                      </m:r>
                      <m:sSup>
                        <m:sSupPr>
                          <m:ctrlPr>
                            <a:rPr lang="en-US" sz="2400" b="0" i="1" smtClean="0">
                              <a:latin typeface="Cambria Math" panose="02040503050406030204" pitchFamily="18" charset="0"/>
                            </a:rPr>
                          </m:ctrlPr>
                        </m:sSupPr>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r>
                                <a:rPr lang="en-US" sz="2400" b="0" i="1" smtClean="0">
                                  <a:latin typeface="Cambria Math" panose="02040503050406030204" pitchFamily="18" charset="0"/>
                                </a:rPr>
                                <m:t>𝑝</m:t>
                              </m:r>
                            </m:e>
                          </m:d>
                        </m:e>
                        <m:sup>
                          <m:r>
                            <a:rPr lang="en-US" sz="2400" b="0" i="1" smtClean="0">
                              <a:latin typeface="Cambria Math" panose="02040503050406030204" pitchFamily="18" charset="0"/>
                            </a:rPr>
                            <m:t>𝑛</m:t>
                          </m:r>
                          <m:r>
                            <a:rPr lang="en-US" sz="2400" b="0" i="1" smtClean="0">
                              <a:latin typeface="Cambria Math" panose="02040503050406030204" pitchFamily="18" charset="0"/>
                            </a:rPr>
                            <m:t>−1</m:t>
                          </m:r>
                        </m:sup>
                      </m:sSup>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r>
                                <a:rPr lang="en-US" sz="2400" b="0" i="1" smtClean="0">
                                  <a:latin typeface="Cambria Math" panose="02040503050406030204" pitchFamily="18" charset="0"/>
                                </a:rPr>
                                <m:t>𝑝</m:t>
                              </m:r>
                            </m:e>
                          </m:d>
                        </m:e>
                        <m:sup>
                          <m:r>
                            <a:rPr lang="en-US" sz="2400" b="0" i="1" smtClean="0">
                              <a:latin typeface="Cambria Math" panose="02040503050406030204" pitchFamily="18" charset="0"/>
                            </a:rPr>
                            <m:t>2</m:t>
                          </m:r>
                          <m:r>
                            <a:rPr lang="en-US" sz="2400" b="0" i="1" smtClean="0">
                              <a:latin typeface="Cambria Math" panose="02040503050406030204" pitchFamily="18" charset="0"/>
                            </a:rPr>
                            <m:t>𝑛</m:t>
                          </m:r>
                          <m:r>
                            <a:rPr lang="en-US" sz="2400" b="0" i="1" smtClean="0">
                              <a:latin typeface="Cambria Math" panose="02040503050406030204" pitchFamily="18" charset="0"/>
                            </a:rPr>
                            <m:t>−2</m:t>
                          </m:r>
                        </m:sup>
                      </m:sSup>
                      <m:r>
                        <a:rPr lang="en-US" sz="2400" b="0" i="1" smtClean="0">
                          <a:latin typeface="Cambria Math" panose="02040503050406030204" pitchFamily="18" charset="0"/>
                        </a:rPr>
                        <m:t> </m:t>
                      </m:r>
                    </m:oMath>
                  </m:oMathPara>
                </a14:m>
                <a:endParaRPr lang="en-US" sz="2400" dirty="0"/>
              </a:p>
              <a:p>
                <a:pPr marL="0" indent="0">
                  <a:buNone/>
                </a:pP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rPr>
                        <m:t>                            </m:t>
                      </m:r>
                      <m:r>
                        <a:rPr lang="en-US" sz="2400" i="1">
                          <a:latin typeface="Cambria Math" panose="02040503050406030204" pitchFamily="18" charset="0"/>
                        </a:rPr>
                        <m:t>=</m:t>
                      </m:r>
                      <m:sSup>
                        <m:sSupPr>
                          <m:ctrlPr>
                            <a:rPr lang="en-US" sz="2400" i="1">
                              <a:latin typeface="Cambria Math" panose="02040503050406030204" pitchFamily="18" charset="0"/>
                            </a:rPr>
                          </m:ctrlPr>
                        </m:sSupPr>
                        <m:e>
                          <m:d>
                            <m:dPr>
                              <m:ctrlPr>
                                <a:rPr lang="en-US" sz="2400" i="1">
                                  <a:latin typeface="Cambria Math" panose="02040503050406030204" pitchFamily="18" charset="0"/>
                                </a:rPr>
                              </m:ctrlPr>
                            </m:dPr>
                            <m:e>
                              <m:r>
                                <a:rPr lang="en-US" sz="2400" i="1">
                                  <a:latin typeface="Cambria Math" panose="02040503050406030204" pitchFamily="18" charset="0"/>
                                </a:rPr>
                                <m:t>1−</m:t>
                              </m:r>
                              <m:r>
                                <a:rPr lang="en-US" sz="2400" i="1">
                                  <a:latin typeface="Cambria Math" panose="02040503050406030204" pitchFamily="18" charset="0"/>
                                </a:rPr>
                                <m:t>𝑝</m:t>
                              </m:r>
                            </m:e>
                          </m:d>
                        </m:e>
                        <m:sup>
                          <m:r>
                            <a:rPr lang="en-US" sz="2400" i="1">
                              <a:latin typeface="Cambria Math" panose="02040503050406030204" pitchFamily="18" charset="0"/>
                            </a:rPr>
                            <m:t>𝑛</m:t>
                          </m:r>
                          <m:r>
                            <a:rPr lang="en-US" sz="2400" i="1">
                              <a:latin typeface="Cambria Math" panose="02040503050406030204" pitchFamily="18" charset="0"/>
                            </a:rPr>
                            <m:t>−1</m:t>
                          </m:r>
                        </m:sup>
                      </m:sSup>
                      <m:r>
                        <a:rPr lang="en-US" sz="2400" b="0" i="1" smtClean="0">
                          <a:latin typeface="Cambria Math" panose="02040503050406030204" pitchFamily="18" charset="0"/>
                        </a:rPr>
                        <m:t>(1</m:t>
                      </m:r>
                      <m:r>
                        <a:rPr lang="en-US" sz="2400" i="1">
                          <a:latin typeface="Cambria Math" panose="02040503050406030204" pitchFamily="18" charset="0"/>
                        </a:rPr>
                        <m:t>−</m:t>
                      </m:r>
                      <m:sSup>
                        <m:sSupPr>
                          <m:ctrlPr>
                            <a:rPr lang="en-US" sz="2400" i="1">
                              <a:latin typeface="Cambria Math" panose="02040503050406030204" pitchFamily="18" charset="0"/>
                            </a:rPr>
                          </m:ctrlPr>
                        </m:sSupPr>
                        <m:e>
                          <m:d>
                            <m:dPr>
                              <m:ctrlPr>
                                <a:rPr lang="en-US" sz="2400" i="1">
                                  <a:latin typeface="Cambria Math" panose="02040503050406030204" pitchFamily="18" charset="0"/>
                                </a:rPr>
                              </m:ctrlPr>
                            </m:dPr>
                            <m:e>
                              <m:r>
                                <a:rPr lang="en-US" sz="2400" i="1">
                                  <a:latin typeface="Cambria Math" panose="02040503050406030204" pitchFamily="18" charset="0"/>
                                </a:rPr>
                                <m:t>1−</m:t>
                              </m:r>
                              <m:r>
                                <a:rPr lang="en-US" sz="2400" i="1">
                                  <a:latin typeface="Cambria Math" panose="02040503050406030204" pitchFamily="18" charset="0"/>
                                </a:rPr>
                                <m:t>𝑝</m:t>
                              </m:r>
                            </m:e>
                          </m:d>
                        </m:e>
                        <m:sup>
                          <m:r>
                            <a:rPr lang="en-US" sz="2400" b="0" i="1" smtClean="0">
                              <a:latin typeface="Cambria Math" panose="02040503050406030204" pitchFamily="18" charset="0"/>
                            </a:rPr>
                            <m:t>𝑛</m:t>
                          </m:r>
                          <m:r>
                            <a:rPr lang="en-US" sz="2400" b="0" i="1" smtClean="0">
                              <a:latin typeface="Cambria Math" panose="02040503050406030204" pitchFamily="18" charset="0"/>
                            </a:rPr>
                            <m:t>−1</m:t>
                          </m:r>
                        </m:sup>
                      </m:sSup>
                      <m:r>
                        <a:rPr lang="en-US" sz="2400" b="0" i="1" smtClean="0">
                          <a:latin typeface="Cambria Math" panose="02040503050406030204" pitchFamily="18" charset="0"/>
                        </a:rPr>
                        <m:t>)</m:t>
                      </m:r>
                    </m:oMath>
                  </m:oMathPara>
                </a14:m>
                <a:endParaRPr lang="en-US" sz="2400" dirty="0"/>
              </a:p>
              <a:p>
                <a:endParaRPr lang="en-US" sz="2400" dirty="0"/>
              </a:p>
              <a:p>
                <a:r>
                  <a:rPr lang="en-US" sz="2400" dirty="0"/>
                  <a:t>Since </a:t>
                </a:r>
                <a14:m>
                  <m:oMath xmlns:m="http://schemas.openxmlformats.org/officeDocument/2006/math">
                    <m:r>
                      <a:rPr lang="en-US" sz="2400" b="0" i="1" dirty="0" smtClean="0">
                        <a:latin typeface="Cambria Math" panose="02040503050406030204" pitchFamily="18" charset="0"/>
                      </a:rPr>
                      <m:t>𝑋</m:t>
                    </m:r>
                    <m:r>
                      <a:rPr lang="en-US" sz="2400" i="1" dirty="0">
                        <a:latin typeface="Cambria Math" panose="02040503050406030204" pitchFamily="18" charset="0"/>
                      </a:rPr>
                      <m:t> =</m:t>
                    </m:r>
                    <m:nary>
                      <m:naryPr>
                        <m:chr m:val="∑"/>
                        <m:supHide m:val="on"/>
                        <m:ctrlPr>
                          <a:rPr lang="en-US" sz="2400" i="1" dirty="0">
                            <a:latin typeface="Cambria Math" panose="02040503050406030204" pitchFamily="18" charset="0"/>
                          </a:rPr>
                        </m:ctrlPr>
                      </m:naryPr>
                      <m:sub>
                        <m:r>
                          <m:rPr>
                            <m:brk m:alnAt="7"/>
                          </m:rPr>
                          <a:rPr lang="en-US" sz="2400" i="1" dirty="0">
                            <a:latin typeface="Cambria Math" panose="02040503050406030204" pitchFamily="18" charset="0"/>
                          </a:rPr>
                          <m:t>𝑣</m:t>
                        </m:r>
                        <m:r>
                          <a:rPr lang="en-US" sz="2400" i="1" dirty="0">
                            <a:latin typeface="Cambria Math" panose="02040503050406030204" pitchFamily="18" charset="0"/>
                          </a:rPr>
                          <m:t>∈</m:t>
                        </m:r>
                        <m:r>
                          <a:rPr lang="en-US" sz="2400" i="1" dirty="0">
                            <a:latin typeface="Cambria Math" panose="02040503050406030204" pitchFamily="18" charset="0"/>
                          </a:rPr>
                          <m:t>𝑉</m:t>
                        </m:r>
                      </m:sub>
                      <m:sup/>
                      <m:e>
                        <m:sSub>
                          <m:sSubPr>
                            <m:ctrlPr>
                              <a:rPr lang="en-US" sz="2400" i="1" dirty="0">
                                <a:latin typeface="Cambria Math" panose="02040503050406030204" pitchFamily="18" charset="0"/>
                              </a:rPr>
                            </m:ctrlPr>
                          </m:sSubPr>
                          <m:e>
                            <m:r>
                              <a:rPr lang="en-US" sz="2400" i="1" dirty="0">
                                <a:latin typeface="Cambria Math" panose="02040503050406030204" pitchFamily="18" charset="0"/>
                              </a:rPr>
                              <m:t>𝑋</m:t>
                            </m:r>
                          </m:e>
                          <m:sub>
                            <m:r>
                              <a:rPr lang="en-US" sz="2400" i="1" dirty="0">
                                <a:latin typeface="Cambria Math" panose="02040503050406030204" pitchFamily="18" charset="0"/>
                              </a:rPr>
                              <m:t>𝑣</m:t>
                            </m:r>
                          </m:sub>
                        </m:sSub>
                      </m:e>
                    </m:nary>
                    <m:r>
                      <a:rPr lang="en-US" sz="2400" i="1" dirty="0">
                        <a:latin typeface="Cambria Math" panose="02040503050406030204" pitchFamily="18" charset="0"/>
                      </a:rPr>
                      <m:t> </m:t>
                    </m:r>
                  </m:oMath>
                </a14:m>
                <a:r>
                  <a:rPr lang="en-US" sz="2400" dirty="0"/>
                  <a:t>, it follows that</a:t>
                </a:r>
              </a:p>
              <a:p>
                <a:pPr marL="0" indent="0">
                  <a:buNone/>
                </a:pP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rPr>
                        <m:t>𝑣𝑎𝑟</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𝑋</m:t>
                          </m:r>
                        </m:e>
                      </m:d>
                      <m:r>
                        <a:rPr lang="en-US" sz="2400" b="0" i="1" smtClean="0">
                          <a:latin typeface="Cambria Math" panose="02040503050406030204" pitchFamily="18" charset="0"/>
                        </a:rPr>
                        <m:t>=</m:t>
                      </m:r>
                      <m:nary>
                        <m:naryPr>
                          <m:chr m:val="∑"/>
                          <m:supHide m:val="on"/>
                          <m:ctrlPr>
                            <a:rPr lang="en-US" sz="2400" b="0" i="1" smtClean="0">
                              <a:latin typeface="Cambria Math" panose="02040503050406030204" pitchFamily="18" charset="0"/>
                            </a:rPr>
                          </m:ctrlPr>
                        </m:naryPr>
                        <m:sub>
                          <m:d>
                            <m:dPr>
                              <m:ctrlPr>
                                <a:rPr lang="en-US" sz="2400" b="0" i="1" smtClean="0">
                                  <a:latin typeface="Cambria Math" panose="02040503050406030204" pitchFamily="18" charset="0"/>
                                </a:rPr>
                              </m:ctrlPr>
                            </m:dPr>
                            <m:e>
                              <m:r>
                                <m:rPr>
                                  <m:brk m:alnAt="7"/>
                                </m:rPr>
                                <a:rPr lang="en-US" sz="2400" b="0" i="1" smtClean="0">
                                  <a:latin typeface="Cambria Math" panose="02040503050406030204" pitchFamily="18" charset="0"/>
                                </a:rPr>
                                <m:t>𝑢</m:t>
                              </m:r>
                              <m:r>
                                <a:rPr lang="en-US" sz="2400" b="0" i="1" smtClean="0">
                                  <a:latin typeface="Cambria Math" panose="02040503050406030204" pitchFamily="18" charset="0"/>
                                </a:rPr>
                                <m:t>,</m:t>
                              </m:r>
                              <m:r>
                                <a:rPr lang="en-US" sz="2400" b="0" i="1" smtClean="0">
                                  <a:latin typeface="Cambria Math" panose="02040503050406030204" pitchFamily="18" charset="0"/>
                                </a:rPr>
                                <m:t>𝑣</m:t>
                              </m:r>
                            </m:e>
                          </m:d>
                          <m:r>
                            <a:rPr lang="en-US" sz="2400" b="0" i="1" smtClean="0">
                              <a:latin typeface="Cambria Math" panose="02040503050406030204" pitchFamily="18" charset="0"/>
                            </a:rPr>
                            <m:t>∈</m:t>
                          </m:r>
                          <m:r>
                            <a:rPr lang="en-US" sz="2400" b="0" i="1" smtClean="0">
                              <a:latin typeface="Cambria Math" panose="02040503050406030204" pitchFamily="18" charset="0"/>
                            </a:rPr>
                            <m:t>𝑉</m:t>
                          </m:r>
                        </m:sub>
                        <m:sup/>
                        <m:e>
                          <m:r>
                            <a:rPr lang="en-US" sz="2400" i="1">
                              <a:latin typeface="Cambria Math" panose="02040503050406030204" pitchFamily="18" charset="0"/>
                            </a:rPr>
                            <m:t>𝑐𝑜𝑣</m:t>
                          </m:r>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𝑋</m:t>
                                  </m:r>
                                </m:e>
                                <m:sub>
                                  <m:r>
                                    <a:rPr lang="en-US" sz="2400" i="1">
                                      <a:latin typeface="Cambria Math" panose="02040503050406030204" pitchFamily="18" charset="0"/>
                                    </a:rPr>
                                    <m:t>𝑢</m:t>
                                  </m:r>
                                </m:sub>
                              </m:sSub>
                              <m:sSub>
                                <m:sSubPr>
                                  <m:ctrlPr>
                                    <a:rPr lang="en-US" sz="2400" i="1">
                                      <a:latin typeface="Cambria Math" panose="02040503050406030204" pitchFamily="18" charset="0"/>
                                    </a:rPr>
                                  </m:ctrlPr>
                                </m:sSubPr>
                                <m:e>
                                  <m:r>
                                    <a:rPr lang="en-US" sz="2400" i="1">
                                      <a:latin typeface="Cambria Math" panose="02040503050406030204" pitchFamily="18" charset="0"/>
                                    </a:rPr>
                                    <m:t>𝑋</m:t>
                                  </m:r>
                                </m:e>
                                <m:sub>
                                  <m:r>
                                    <a:rPr lang="en-US" sz="2400" i="1">
                                      <a:latin typeface="Cambria Math" panose="02040503050406030204" pitchFamily="18" charset="0"/>
                                    </a:rPr>
                                    <m:t>𝑣</m:t>
                                  </m:r>
                                </m:sub>
                              </m:sSub>
                            </m:e>
                          </m:d>
                        </m:e>
                      </m:nary>
                      <m:r>
                        <a:rPr lang="en-US" sz="2400" b="0" i="1" smtClean="0">
                          <a:latin typeface="Cambria Math" panose="02040503050406030204" pitchFamily="18" charset="0"/>
                        </a:rPr>
                        <m:t>        </m:t>
                      </m:r>
                    </m:oMath>
                  </m:oMathPara>
                </a14:m>
                <a:endParaRPr lang="en-US" sz="2400" dirty="0"/>
              </a:p>
              <a:p>
                <a:pPr marL="0" indent="0">
                  <a:buNone/>
                </a:pP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rPr>
                        <m:t>                                                 =</m:t>
                      </m:r>
                      <m:nary>
                        <m:naryPr>
                          <m:chr m:val="∑"/>
                          <m:supHide m:val="on"/>
                          <m:ctrlPr>
                            <a:rPr lang="en-US" sz="2400" i="1">
                              <a:latin typeface="Cambria Math" panose="02040503050406030204" pitchFamily="18" charset="0"/>
                            </a:rPr>
                          </m:ctrlPr>
                        </m:naryPr>
                        <m:sub>
                          <m:d>
                            <m:dPr>
                              <m:ctrlPr>
                                <a:rPr lang="en-US" sz="2400" i="1" smtClean="0">
                                  <a:latin typeface="Cambria Math" panose="02040503050406030204" pitchFamily="18" charset="0"/>
                                </a:rPr>
                              </m:ctrlPr>
                            </m:dPr>
                            <m:e>
                              <m:r>
                                <m:rPr>
                                  <m:brk m:alnAt="7"/>
                                </m:rPr>
                                <a:rPr lang="en-US" sz="2400" i="1">
                                  <a:latin typeface="Cambria Math" panose="02040503050406030204" pitchFamily="18" charset="0"/>
                                </a:rPr>
                                <m:t>𝑢</m:t>
                              </m:r>
                            </m:e>
                          </m:d>
                          <m:r>
                            <a:rPr lang="en-US" sz="2400" i="1">
                              <a:latin typeface="Cambria Math" panose="02040503050406030204" pitchFamily="18" charset="0"/>
                            </a:rPr>
                            <m:t>∈</m:t>
                          </m:r>
                          <m:r>
                            <a:rPr lang="en-US" sz="2400" i="1">
                              <a:latin typeface="Cambria Math" panose="02040503050406030204" pitchFamily="18" charset="0"/>
                            </a:rPr>
                            <m:t>𝑉</m:t>
                          </m:r>
                        </m:sub>
                        <m:sup/>
                        <m:e>
                          <m:r>
                            <a:rPr lang="en-US" sz="2400" b="0" i="1" smtClean="0">
                              <a:latin typeface="Cambria Math" panose="02040503050406030204" pitchFamily="18" charset="0"/>
                            </a:rPr>
                            <m:t>𝑣𝑎𝑟</m:t>
                          </m:r>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𝑋</m:t>
                                  </m:r>
                                </m:e>
                                <m:sub>
                                  <m:r>
                                    <a:rPr lang="en-US" sz="2400" i="1">
                                      <a:latin typeface="Cambria Math" panose="02040503050406030204" pitchFamily="18" charset="0"/>
                                    </a:rPr>
                                    <m:t>𝑢</m:t>
                                  </m:r>
                                </m:sub>
                              </m:sSub>
                            </m:e>
                          </m:d>
                        </m:e>
                      </m:nary>
                      <m:r>
                        <a:rPr lang="en-US" sz="2400" b="0" i="1" smtClean="0">
                          <a:latin typeface="Cambria Math" panose="02040503050406030204" pitchFamily="18" charset="0"/>
                        </a:rPr>
                        <m:t> +</m:t>
                      </m:r>
                      <m:nary>
                        <m:naryPr>
                          <m:chr m:val="∑"/>
                          <m:supHide m:val="on"/>
                          <m:ctrlPr>
                            <a:rPr lang="en-US" sz="2400" i="1">
                              <a:latin typeface="Cambria Math" panose="02040503050406030204" pitchFamily="18" charset="0"/>
                            </a:rPr>
                          </m:ctrlPr>
                        </m:naryPr>
                        <m:sub>
                          <m:d>
                            <m:dPr>
                              <m:ctrlPr>
                                <a:rPr lang="en-US" sz="2400" i="1">
                                  <a:latin typeface="Cambria Math" panose="02040503050406030204" pitchFamily="18" charset="0"/>
                                </a:rPr>
                              </m:ctrlPr>
                            </m:dPr>
                            <m:e>
                              <m:r>
                                <m:rPr>
                                  <m:brk m:alnAt="7"/>
                                </m:rPr>
                                <a:rPr lang="en-US" sz="2400" i="1">
                                  <a:latin typeface="Cambria Math" panose="02040503050406030204" pitchFamily="18" charset="0"/>
                                </a:rPr>
                                <m:t>𝑢</m:t>
                              </m:r>
                              <m:r>
                                <a:rPr lang="en-US" sz="2400" i="1">
                                  <a:latin typeface="Cambria Math" panose="02040503050406030204" pitchFamily="18" charset="0"/>
                                </a:rPr>
                                <m:t>,</m:t>
                              </m:r>
                              <m:r>
                                <a:rPr lang="en-US" sz="2400" i="1">
                                  <a:latin typeface="Cambria Math" panose="02040503050406030204" pitchFamily="18" charset="0"/>
                                </a:rPr>
                                <m:t>𝑣</m:t>
                              </m:r>
                            </m:e>
                          </m:d>
                          <m:r>
                            <a:rPr lang="en-US" sz="2400" i="1">
                              <a:latin typeface="Cambria Math" panose="02040503050406030204" pitchFamily="18" charset="0"/>
                            </a:rPr>
                            <m:t>∈</m:t>
                          </m:r>
                          <m:r>
                            <a:rPr lang="en-US" sz="2400" i="1">
                              <a:latin typeface="Cambria Math" panose="02040503050406030204" pitchFamily="18" charset="0"/>
                            </a:rPr>
                            <m:t>𝑉</m:t>
                          </m:r>
                          <m:r>
                            <a:rPr lang="en-US" sz="2400" b="0" i="1" smtClean="0">
                              <a:latin typeface="Cambria Math" panose="02040503050406030204" pitchFamily="18" charset="0"/>
                            </a:rPr>
                            <m:t>∧ </m:t>
                          </m:r>
                          <m:r>
                            <a:rPr lang="en-US" sz="2400" b="0" i="1" smtClean="0">
                              <a:latin typeface="Cambria Math" panose="02040503050406030204" pitchFamily="18" charset="0"/>
                            </a:rPr>
                            <m:t>𝑢</m:t>
                          </m:r>
                          <m:r>
                            <a:rPr lang="en-US" sz="2400" b="0" i="1" smtClean="0">
                              <a:latin typeface="Cambria Math" panose="02040503050406030204" pitchFamily="18" charset="0"/>
                            </a:rPr>
                            <m:t>≠</m:t>
                          </m:r>
                          <m:r>
                            <a:rPr lang="en-US" sz="2400" b="0" i="1" smtClean="0">
                              <a:latin typeface="Cambria Math" panose="02040503050406030204" pitchFamily="18" charset="0"/>
                            </a:rPr>
                            <m:t>𝑣</m:t>
                          </m:r>
                        </m:sub>
                        <m:sup/>
                        <m:e>
                          <m:r>
                            <a:rPr lang="en-US" sz="2400" i="1">
                              <a:latin typeface="Cambria Math" panose="02040503050406030204" pitchFamily="18" charset="0"/>
                            </a:rPr>
                            <m:t>𝑐𝑜𝑣</m:t>
                          </m:r>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𝑋</m:t>
                                  </m:r>
                                </m:e>
                                <m:sub>
                                  <m:r>
                                    <a:rPr lang="en-US" sz="2400" i="1">
                                      <a:latin typeface="Cambria Math" panose="02040503050406030204" pitchFamily="18" charset="0"/>
                                    </a:rPr>
                                    <m:t>𝑢</m:t>
                                  </m:r>
                                </m:sub>
                              </m:sSub>
                              <m:sSub>
                                <m:sSubPr>
                                  <m:ctrlPr>
                                    <a:rPr lang="en-US" sz="2400" i="1">
                                      <a:latin typeface="Cambria Math" panose="02040503050406030204" pitchFamily="18" charset="0"/>
                                    </a:rPr>
                                  </m:ctrlPr>
                                </m:sSubPr>
                                <m:e>
                                  <m:r>
                                    <a:rPr lang="en-US" sz="2400" i="1">
                                      <a:latin typeface="Cambria Math" panose="02040503050406030204" pitchFamily="18" charset="0"/>
                                    </a:rPr>
                                    <m:t>𝑋</m:t>
                                  </m:r>
                                </m:e>
                                <m:sub>
                                  <m:r>
                                    <a:rPr lang="en-US" sz="2400" i="1">
                                      <a:latin typeface="Cambria Math" panose="02040503050406030204" pitchFamily="18" charset="0"/>
                                    </a:rPr>
                                    <m:t>𝑣</m:t>
                                  </m:r>
                                </m:sub>
                              </m:sSub>
                            </m:e>
                          </m:d>
                        </m:e>
                      </m:nary>
                    </m:oMath>
                  </m:oMathPara>
                </a14:m>
                <a:endParaRPr lang="en-US" sz="2400" dirty="0"/>
              </a:p>
              <a:p>
                <a:pPr marL="0" indent="0">
                  <a:buNone/>
                </a:pPr>
                <a:endParaRPr lang="en-US" sz="2400" dirty="0"/>
              </a:p>
              <a:p>
                <a:pPr marL="0" indent="0">
                  <a:buNone/>
                </a:pPr>
                <a:endParaRPr lang="en-US" sz="2400" dirty="0"/>
              </a:p>
              <a:p>
                <a:pPr marL="0" indent="0">
                  <a:buNone/>
                </a:pPr>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227439"/>
                <a:ext cx="8642684" cy="5371070"/>
              </a:xfrm>
              <a:blipFill rotWithShape="0">
                <a:blip r:embed="rId2"/>
                <a:stretch>
                  <a:fillRect l="-847"/>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t>Random Graph</a:t>
            </a:r>
          </a:p>
        </p:txBody>
      </p:sp>
      <p:sp>
        <p:nvSpPr>
          <p:cNvPr id="5" name="Slide Number Placeholder 4"/>
          <p:cNvSpPr>
            <a:spLocks noGrp="1"/>
          </p:cNvSpPr>
          <p:nvPr>
            <p:ph type="sldNum" sz="quarter" idx="12"/>
          </p:nvPr>
        </p:nvSpPr>
        <p:spPr/>
        <p:txBody>
          <a:bodyPr/>
          <a:lstStyle/>
          <a:p>
            <a:fld id="{5F799E93-25A9-45CA-8FEE-05B28F2C019A}" type="slidenum">
              <a:rPr lang="en-US" smtClean="0"/>
              <a:t>81</a:t>
            </a:fld>
            <a:endParaRPr lang="en-US"/>
          </a:p>
        </p:txBody>
      </p:sp>
    </p:spTree>
    <p:extLst>
      <p:ext uri="{BB962C8B-B14F-4D97-AF65-F5344CB8AC3E}">
        <p14:creationId xmlns:p14="http://schemas.microsoft.com/office/powerpoint/2010/main" val="377741915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8029755" cy="796925"/>
          </a:xfrm>
        </p:spPr>
        <p:txBody>
          <a:bodyPr>
            <a:normAutofit/>
          </a:bodyPr>
          <a:lstStyle/>
          <a:p>
            <a:r>
              <a:rPr lang="en-US" dirty="0"/>
              <a:t>Disappearance of Isolated Vertices </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20578" y="1976855"/>
                <a:ext cx="9137822" cy="4720507"/>
              </a:xfrm>
            </p:spPr>
            <p:txBody>
              <a:bodyPr>
                <a:normAutofit/>
              </a:bodyPr>
              <a:lstStyle/>
              <a:p>
                <a:pPr marL="0" indent="0">
                  <a:buNone/>
                </a:pPr>
                <a14:m>
                  <m:oMathPara xmlns:m="http://schemas.openxmlformats.org/officeDocument/2006/math">
                    <m:oMathParaPr>
                      <m:jc m:val="left"/>
                    </m:oMathParaPr>
                    <m:oMath xmlns:m="http://schemas.openxmlformats.org/officeDocument/2006/math">
                      <m:r>
                        <a:rPr lang="en-US" sz="2400" b="0" i="1" smtClean="0">
                          <a:latin typeface="Cambria Math" panose="02040503050406030204" pitchFamily="18" charset="0"/>
                        </a:rPr>
                        <m:t> </m:t>
                      </m:r>
                      <m:r>
                        <a:rPr lang="en-US" sz="2400" b="0" i="1" smtClean="0">
                          <a:latin typeface="Cambria Math" panose="02040503050406030204" pitchFamily="18" charset="0"/>
                        </a:rPr>
                        <m:t>𝑣𝑎𝑟</m:t>
                      </m:r>
                      <m:r>
                        <a:rPr lang="en-US" sz="2400" b="0" i="1" smtClean="0">
                          <a:latin typeface="Cambria Math" panose="02040503050406030204" pitchFamily="18" charset="0"/>
                        </a:rPr>
                        <m:t>(</m:t>
                      </m:r>
                      <m:r>
                        <a:rPr lang="en-US" sz="2400" b="0" i="1" smtClean="0">
                          <a:latin typeface="Cambria Math" panose="02040503050406030204" pitchFamily="18" charset="0"/>
                        </a:rPr>
                        <m:t>𝑋</m:t>
                      </m:r>
                      <m:r>
                        <a:rPr lang="en-US" sz="2400" b="0" i="1" smtClean="0">
                          <a:latin typeface="Cambria Math" panose="02040503050406030204" pitchFamily="18" charset="0"/>
                        </a:rPr>
                        <m:t>)=</m:t>
                      </m:r>
                      <m:nary>
                        <m:naryPr>
                          <m:chr m:val="∑"/>
                          <m:supHide m:val="on"/>
                          <m:ctrlPr>
                            <a:rPr lang="en-US" sz="2400" i="1">
                              <a:latin typeface="Cambria Math" panose="02040503050406030204" pitchFamily="18" charset="0"/>
                            </a:rPr>
                          </m:ctrlPr>
                        </m:naryPr>
                        <m:sub>
                          <m:d>
                            <m:dPr>
                              <m:ctrlPr>
                                <a:rPr lang="en-US" sz="2400" i="1">
                                  <a:latin typeface="Cambria Math" panose="02040503050406030204" pitchFamily="18" charset="0"/>
                                </a:rPr>
                              </m:ctrlPr>
                            </m:dPr>
                            <m:e>
                              <m:r>
                                <m:rPr>
                                  <m:brk m:alnAt="7"/>
                                </m:rPr>
                                <a:rPr lang="en-US" sz="2400" i="1">
                                  <a:latin typeface="Cambria Math" panose="02040503050406030204" pitchFamily="18" charset="0"/>
                                </a:rPr>
                                <m:t>𝑢</m:t>
                              </m:r>
                            </m:e>
                          </m:d>
                          <m:r>
                            <a:rPr lang="en-US" sz="2400" i="1">
                              <a:latin typeface="Cambria Math" panose="02040503050406030204" pitchFamily="18" charset="0"/>
                            </a:rPr>
                            <m:t>∈</m:t>
                          </m:r>
                          <m:r>
                            <a:rPr lang="en-US" sz="2400" i="1">
                              <a:latin typeface="Cambria Math" panose="02040503050406030204" pitchFamily="18" charset="0"/>
                            </a:rPr>
                            <m:t>𝑉</m:t>
                          </m:r>
                        </m:sub>
                        <m:sup/>
                        <m:e>
                          <m:r>
                            <a:rPr lang="en-US" sz="2400" i="1">
                              <a:latin typeface="Cambria Math" panose="02040503050406030204" pitchFamily="18" charset="0"/>
                            </a:rPr>
                            <m:t>𝑣𝑎𝑟</m:t>
                          </m:r>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𝑋</m:t>
                                  </m:r>
                                </m:e>
                                <m:sub>
                                  <m:r>
                                    <a:rPr lang="en-US" sz="2400" i="1">
                                      <a:latin typeface="Cambria Math" panose="02040503050406030204" pitchFamily="18" charset="0"/>
                                    </a:rPr>
                                    <m:t>𝑢</m:t>
                                  </m:r>
                                </m:sub>
                              </m:sSub>
                            </m:e>
                          </m:d>
                        </m:e>
                      </m:nary>
                      <m:r>
                        <a:rPr lang="en-US" sz="2400" i="1">
                          <a:latin typeface="Cambria Math" panose="02040503050406030204" pitchFamily="18" charset="0"/>
                        </a:rPr>
                        <m:t> +</m:t>
                      </m:r>
                      <m:nary>
                        <m:naryPr>
                          <m:chr m:val="∑"/>
                          <m:supHide m:val="on"/>
                          <m:ctrlPr>
                            <a:rPr lang="en-US" sz="2400" i="1">
                              <a:latin typeface="Cambria Math" panose="02040503050406030204" pitchFamily="18" charset="0"/>
                            </a:rPr>
                          </m:ctrlPr>
                        </m:naryPr>
                        <m:sub>
                          <m:d>
                            <m:dPr>
                              <m:ctrlPr>
                                <a:rPr lang="en-US" sz="2400" i="1">
                                  <a:latin typeface="Cambria Math" panose="02040503050406030204" pitchFamily="18" charset="0"/>
                                </a:rPr>
                              </m:ctrlPr>
                            </m:dPr>
                            <m:e>
                              <m:r>
                                <m:rPr>
                                  <m:brk m:alnAt="7"/>
                                </m:rPr>
                                <a:rPr lang="en-US" sz="2400" i="1">
                                  <a:latin typeface="Cambria Math" panose="02040503050406030204" pitchFamily="18" charset="0"/>
                                </a:rPr>
                                <m:t>𝑢</m:t>
                              </m:r>
                              <m:r>
                                <a:rPr lang="en-US" sz="2400" i="1">
                                  <a:latin typeface="Cambria Math" panose="02040503050406030204" pitchFamily="18" charset="0"/>
                                </a:rPr>
                                <m:t>,</m:t>
                              </m:r>
                              <m:r>
                                <a:rPr lang="en-US" sz="2400" i="1">
                                  <a:latin typeface="Cambria Math" panose="02040503050406030204" pitchFamily="18" charset="0"/>
                                </a:rPr>
                                <m:t>𝑣</m:t>
                              </m:r>
                            </m:e>
                          </m:d>
                          <m:r>
                            <a:rPr lang="en-US" sz="2400" i="1">
                              <a:latin typeface="Cambria Math" panose="02040503050406030204" pitchFamily="18" charset="0"/>
                            </a:rPr>
                            <m:t>∈</m:t>
                          </m:r>
                          <m:r>
                            <a:rPr lang="en-US" sz="2400" i="1">
                              <a:latin typeface="Cambria Math" panose="02040503050406030204" pitchFamily="18" charset="0"/>
                            </a:rPr>
                            <m:t>𝑉</m:t>
                          </m:r>
                          <m:r>
                            <a:rPr lang="en-US" sz="2400" i="1">
                              <a:latin typeface="Cambria Math" panose="02040503050406030204" pitchFamily="18" charset="0"/>
                            </a:rPr>
                            <m:t>∧ </m:t>
                          </m:r>
                          <m:r>
                            <a:rPr lang="en-US" sz="2400" i="1">
                              <a:latin typeface="Cambria Math" panose="02040503050406030204" pitchFamily="18" charset="0"/>
                            </a:rPr>
                            <m:t>𝑢</m:t>
                          </m:r>
                          <m:r>
                            <a:rPr lang="en-US" sz="2400" i="1">
                              <a:latin typeface="Cambria Math" panose="02040503050406030204" pitchFamily="18" charset="0"/>
                            </a:rPr>
                            <m:t>≠</m:t>
                          </m:r>
                          <m:r>
                            <a:rPr lang="en-US" sz="2400" i="1">
                              <a:latin typeface="Cambria Math" panose="02040503050406030204" pitchFamily="18" charset="0"/>
                            </a:rPr>
                            <m:t>𝑣</m:t>
                          </m:r>
                        </m:sub>
                        <m:sup/>
                        <m:e>
                          <m:r>
                            <a:rPr lang="en-US" sz="2400" i="1">
                              <a:latin typeface="Cambria Math" panose="02040503050406030204" pitchFamily="18" charset="0"/>
                            </a:rPr>
                            <m:t>𝑐𝑜𝑣</m:t>
                          </m:r>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𝑋</m:t>
                                  </m:r>
                                </m:e>
                                <m:sub>
                                  <m:r>
                                    <a:rPr lang="en-US" sz="2400" i="1">
                                      <a:latin typeface="Cambria Math" panose="02040503050406030204" pitchFamily="18" charset="0"/>
                                    </a:rPr>
                                    <m:t>𝑢</m:t>
                                  </m:r>
                                </m:sub>
                              </m:sSub>
                              <m:sSub>
                                <m:sSubPr>
                                  <m:ctrlPr>
                                    <a:rPr lang="en-US" sz="2400" i="1">
                                      <a:latin typeface="Cambria Math" panose="02040503050406030204" pitchFamily="18" charset="0"/>
                                    </a:rPr>
                                  </m:ctrlPr>
                                </m:sSubPr>
                                <m:e>
                                  <m:r>
                                    <a:rPr lang="en-US" sz="2400" i="1">
                                      <a:latin typeface="Cambria Math" panose="02040503050406030204" pitchFamily="18" charset="0"/>
                                    </a:rPr>
                                    <m:t>𝑋</m:t>
                                  </m:r>
                                </m:e>
                                <m:sub>
                                  <m:r>
                                    <a:rPr lang="en-US" sz="2400" i="1">
                                      <a:latin typeface="Cambria Math" panose="02040503050406030204" pitchFamily="18" charset="0"/>
                                    </a:rPr>
                                    <m:t>𝑣</m:t>
                                  </m:r>
                                </m:sub>
                              </m:sSub>
                            </m:e>
                          </m:d>
                        </m:e>
                      </m:nary>
                    </m:oMath>
                  </m:oMathPara>
                </a14:m>
                <a:endParaRPr lang="en-US" sz="2400" dirty="0"/>
              </a:p>
              <a:p>
                <a:pPr marL="0" indent="0">
                  <a:buNone/>
                </a:pPr>
                <a:endParaRPr lang="en-US" sz="2400" dirty="0"/>
              </a:p>
              <a:p>
                <a:pPr marL="0" indent="0">
                  <a:buNone/>
                </a:pPr>
                <a14:m>
                  <m:oMathPara xmlns:m="http://schemas.openxmlformats.org/officeDocument/2006/math">
                    <m:oMathParaPr>
                      <m:jc m:val="left"/>
                    </m:oMathParaPr>
                    <m:oMath xmlns:m="http://schemas.openxmlformats.org/officeDocument/2006/math">
                      <m:r>
                        <a:rPr lang="en-US" sz="2400" i="1">
                          <a:latin typeface="Cambria Math" panose="02040503050406030204" pitchFamily="18" charset="0"/>
                        </a:rPr>
                        <m:t>𝑣𝑎𝑟</m:t>
                      </m:r>
                      <m:d>
                        <m:dPr>
                          <m:ctrlPr>
                            <a:rPr lang="en-US" sz="2400" i="1">
                              <a:latin typeface="Cambria Math" panose="02040503050406030204" pitchFamily="18" charset="0"/>
                            </a:rPr>
                          </m:ctrlPr>
                        </m:dPr>
                        <m:e>
                          <m:r>
                            <a:rPr lang="en-US" sz="2400" b="0" i="1" smtClean="0">
                              <a:latin typeface="Cambria Math" panose="02040503050406030204" pitchFamily="18" charset="0"/>
                            </a:rPr>
                            <m:t>𝑋</m:t>
                          </m:r>
                        </m:e>
                      </m:d>
                      <m:r>
                        <a:rPr lang="en-US" sz="2400" i="1">
                          <a:latin typeface="Cambria Math" panose="02040503050406030204" pitchFamily="18" charset="0"/>
                        </a:rPr>
                        <m:t>=</m:t>
                      </m:r>
                      <m:sSup>
                        <m:sSupPr>
                          <m:ctrlPr>
                            <a:rPr lang="en-US" sz="2400" i="1">
                              <a:latin typeface="Cambria Math" panose="02040503050406030204" pitchFamily="18" charset="0"/>
                            </a:rPr>
                          </m:ctrlPr>
                        </m:sSupPr>
                        <m:e>
                          <m:sSup>
                            <m:sSupPr>
                              <m:ctrlPr>
                                <a:rPr lang="en-US" sz="2400" i="1">
                                  <a:latin typeface="Cambria Math" panose="02040503050406030204" pitchFamily="18" charset="0"/>
                                </a:rPr>
                              </m:ctrlPr>
                            </m:sSupPr>
                            <m:e>
                              <m:r>
                                <a:rPr lang="en-US" sz="2400" b="1" i="1" smtClean="0">
                                  <a:latin typeface="Cambria Math" panose="02040503050406030204" pitchFamily="18" charset="0"/>
                                </a:rPr>
                                <m:t>𝒏</m:t>
                              </m:r>
                              <m:d>
                                <m:dPr>
                                  <m:ctrlPr>
                                    <a:rPr lang="en-US" sz="2400" i="1">
                                      <a:latin typeface="Cambria Math" panose="02040503050406030204" pitchFamily="18" charset="0"/>
                                    </a:rPr>
                                  </m:ctrlPr>
                                </m:dPr>
                                <m:e>
                                  <m:r>
                                    <a:rPr lang="en-US" sz="2400" b="0" i="1">
                                      <a:latin typeface="Cambria Math" panose="02040503050406030204" pitchFamily="18" charset="0"/>
                                    </a:rPr>
                                    <m:t>1−</m:t>
                                  </m:r>
                                  <m:r>
                                    <a:rPr lang="en-US" sz="2400" b="0" i="1">
                                      <a:latin typeface="Cambria Math" panose="02040503050406030204" pitchFamily="18" charset="0"/>
                                    </a:rPr>
                                    <m:t>𝑝</m:t>
                                  </m:r>
                                </m:e>
                              </m:d>
                            </m:e>
                            <m:sup>
                              <m:r>
                                <a:rPr lang="en-US" sz="2400" b="0" i="1">
                                  <a:latin typeface="Cambria Math" panose="02040503050406030204" pitchFamily="18" charset="0"/>
                                </a:rPr>
                                <m:t>𝑛</m:t>
                              </m:r>
                              <m:r>
                                <a:rPr lang="en-US" sz="2400" b="0" i="1">
                                  <a:latin typeface="Cambria Math" panose="02040503050406030204" pitchFamily="18" charset="0"/>
                                </a:rPr>
                                <m:t>−1</m:t>
                              </m:r>
                            </m:sup>
                          </m:sSup>
                          <m:d>
                            <m:dPr>
                              <m:ctrlPr>
                                <a:rPr lang="en-US" sz="2400" i="1">
                                  <a:latin typeface="Cambria Math" panose="02040503050406030204" pitchFamily="18" charset="0"/>
                                </a:rPr>
                              </m:ctrlPr>
                            </m:dPr>
                            <m:e>
                              <m:r>
                                <a:rPr lang="en-US" sz="2400" b="0" i="1">
                                  <a:latin typeface="Cambria Math" panose="02040503050406030204" pitchFamily="18" charset="0"/>
                                </a:rPr>
                                <m:t>1−</m:t>
                              </m:r>
                              <m:sSup>
                                <m:sSupPr>
                                  <m:ctrlPr>
                                    <a:rPr lang="en-US" sz="2400" i="1">
                                      <a:latin typeface="Cambria Math" panose="02040503050406030204" pitchFamily="18" charset="0"/>
                                    </a:rPr>
                                  </m:ctrlPr>
                                </m:sSupPr>
                                <m:e>
                                  <m:d>
                                    <m:dPr>
                                      <m:ctrlPr>
                                        <a:rPr lang="en-US" sz="2400" i="1">
                                          <a:latin typeface="Cambria Math" panose="02040503050406030204" pitchFamily="18" charset="0"/>
                                        </a:rPr>
                                      </m:ctrlPr>
                                    </m:dPr>
                                    <m:e>
                                      <m:r>
                                        <a:rPr lang="en-US" sz="2400" b="0" i="1">
                                          <a:latin typeface="Cambria Math" panose="02040503050406030204" pitchFamily="18" charset="0"/>
                                        </a:rPr>
                                        <m:t>1−</m:t>
                                      </m:r>
                                      <m:r>
                                        <a:rPr lang="en-US" sz="2400" b="0" i="1">
                                          <a:latin typeface="Cambria Math" panose="02040503050406030204" pitchFamily="18" charset="0"/>
                                        </a:rPr>
                                        <m:t>𝑝</m:t>
                                      </m:r>
                                    </m:e>
                                  </m:d>
                                </m:e>
                                <m:sup>
                                  <m:r>
                                    <a:rPr lang="en-US" sz="2400" b="0" i="1">
                                      <a:latin typeface="Cambria Math" panose="02040503050406030204" pitchFamily="18" charset="0"/>
                                    </a:rPr>
                                    <m:t>𝑛</m:t>
                                  </m:r>
                                  <m:r>
                                    <a:rPr lang="en-US" sz="2400" b="0" i="1">
                                      <a:latin typeface="Cambria Math" panose="02040503050406030204" pitchFamily="18" charset="0"/>
                                    </a:rPr>
                                    <m:t>−1</m:t>
                                  </m:r>
                                </m:sup>
                              </m:sSup>
                            </m:e>
                          </m:d>
                          <m:r>
                            <a:rPr lang="en-US" sz="2400" b="0" i="1" smtClean="0">
                              <a:latin typeface="Cambria Math" panose="02040503050406030204" pitchFamily="18" charset="0"/>
                            </a:rPr>
                            <m:t>+ </m:t>
                          </m:r>
                          <m:r>
                            <a:rPr lang="en-US" sz="2400" b="0" i="1" smtClean="0">
                              <a:latin typeface="Cambria Math" panose="02040503050406030204" pitchFamily="18" charset="0"/>
                            </a:rPr>
                            <m:t>𝑛</m:t>
                          </m:r>
                          <m:r>
                            <a:rPr lang="en-US" sz="2400" b="0" i="1" smtClean="0">
                              <a:latin typeface="Cambria Math" panose="02040503050406030204" pitchFamily="18" charset="0"/>
                            </a:rPr>
                            <m:t>(</m:t>
                          </m:r>
                          <m:r>
                            <a:rPr lang="en-US" sz="2400" b="0" i="1" smtClean="0">
                              <a:latin typeface="Cambria Math" panose="02040503050406030204" pitchFamily="18" charset="0"/>
                            </a:rPr>
                            <m:t>𝑛</m:t>
                          </m:r>
                          <m:r>
                            <a:rPr lang="en-US" sz="2400" b="0" i="1" smtClean="0">
                              <a:latin typeface="Cambria Math" panose="02040503050406030204" pitchFamily="18" charset="0"/>
                            </a:rPr>
                            <m:t>−1)</m:t>
                          </m:r>
                          <m:r>
                            <a:rPr lang="en-US" sz="2400" i="1">
                              <a:latin typeface="Cambria Math" panose="02040503050406030204" pitchFamily="18" charset="0"/>
                            </a:rPr>
                            <m:t>𝑝</m:t>
                          </m:r>
                          <m:d>
                            <m:dPr>
                              <m:ctrlPr>
                                <a:rPr lang="en-US" sz="2400" i="1">
                                  <a:latin typeface="Cambria Math" panose="02040503050406030204" pitchFamily="18" charset="0"/>
                                </a:rPr>
                              </m:ctrlPr>
                            </m:dPr>
                            <m:e>
                              <m:r>
                                <a:rPr lang="en-US" sz="2400" i="1">
                                  <a:latin typeface="Cambria Math" panose="02040503050406030204" pitchFamily="18" charset="0"/>
                                </a:rPr>
                                <m:t>1−</m:t>
                              </m:r>
                              <m:r>
                                <a:rPr lang="en-US" sz="2400" i="1">
                                  <a:latin typeface="Cambria Math" panose="02040503050406030204" pitchFamily="18" charset="0"/>
                                </a:rPr>
                                <m:t>𝑝</m:t>
                              </m:r>
                            </m:e>
                          </m:d>
                        </m:e>
                        <m:sup>
                          <m:r>
                            <a:rPr lang="en-US" sz="2400" i="1">
                              <a:latin typeface="Cambria Math" panose="02040503050406030204" pitchFamily="18" charset="0"/>
                            </a:rPr>
                            <m:t>2</m:t>
                          </m:r>
                          <m:r>
                            <a:rPr lang="en-US" sz="2400" i="1">
                              <a:latin typeface="Cambria Math" panose="02040503050406030204" pitchFamily="18" charset="0"/>
                            </a:rPr>
                            <m:t>𝑛</m:t>
                          </m:r>
                          <m:r>
                            <a:rPr lang="en-US" sz="2400" i="1">
                              <a:latin typeface="Cambria Math" panose="02040503050406030204" pitchFamily="18" charset="0"/>
                            </a:rPr>
                            <m:t>−3</m:t>
                          </m:r>
                        </m:sup>
                      </m:sSup>
                    </m:oMath>
                  </m:oMathPara>
                </a14:m>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20578" y="1976855"/>
                <a:ext cx="9137822" cy="4720507"/>
              </a:xfrm>
              <a:blipFill rotWithShape="0">
                <a:blip r:embed="rId2"/>
                <a:stretch>
                  <a:fillRect/>
                </a:stretch>
              </a:blipFill>
            </p:spPr>
            <p:txBody>
              <a:bodyPr/>
              <a:lstStyle/>
              <a:p>
                <a:r>
                  <a:rPr lang="en-US">
                    <a:noFill/>
                  </a:rPr>
                  <a:t> </a:t>
                </a:r>
              </a:p>
            </p:txBody>
          </p:sp>
        </mc:Fallback>
      </mc:AlternateContent>
      <p:sp>
        <p:nvSpPr>
          <p:cNvPr id="4" name="Right Brace 3"/>
          <p:cNvSpPr/>
          <p:nvPr/>
        </p:nvSpPr>
        <p:spPr>
          <a:xfrm rot="5400000">
            <a:off x="4387410" y="2122623"/>
            <a:ext cx="509816" cy="3551100"/>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 name="TextBox 4"/>
              <p:cNvSpPr txBox="1"/>
              <p:nvPr/>
            </p:nvSpPr>
            <p:spPr>
              <a:xfrm>
                <a:off x="4110682" y="4217773"/>
                <a:ext cx="12192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𝑉𝑎𝑟</m:t>
                      </m:r>
                      <m:r>
                        <a:rPr lang="en-US" i="1" dirty="0" smtClean="0">
                          <a:latin typeface="Cambria Math" panose="02040503050406030204" pitchFamily="18" charset="0"/>
                        </a:rPr>
                        <m:t>(</m:t>
                      </m:r>
                      <m:sSub>
                        <m:sSubPr>
                          <m:ctrlPr>
                            <a:rPr lang="en-US" i="1" dirty="0" err="1" smtClean="0">
                              <a:latin typeface="Cambria Math" panose="02040503050406030204" pitchFamily="18" charset="0"/>
                            </a:rPr>
                          </m:ctrlPr>
                        </m:sSubPr>
                        <m:e>
                          <m:r>
                            <a:rPr lang="en-US" i="1" dirty="0" err="1" smtClean="0">
                              <a:latin typeface="Cambria Math" panose="02040503050406030204" pitchFamily="18" charset="0"/>
                            </a:rPr>
                            <m:t>𝑋</m:t>
                          </m:r>
                        </m:e>
                        <m:sub>
                          <m:r>
                            <a:rPr lang="en-US" i="1" dirty="0" err="1" smtClean="0">
                              <a:latin typeface="Cambria Math" panose="02040503050406030204" pitchFamily="18" charset="0"/>
                            </a:rPr>
                            <m:t>𝑢</m:t>
                          </m:r>
                        </m:sub>
                      </m:sSub>
                      <m:r>
                        <a:rPr lang="en-US" i="1" dirty="0" smtClean="0">
                          <a:latin typeface="Cambria Math" panose="02040503050406030204" pitchFamily="18" charset="0"/>
                        </a:rPr>
                        <m:t>)</m:t>
                      </m:r>
                    </m:oMath>
                  </m:oMathPara>
                </a14:m>
                <a:endParaRPr lang="en-US" dirty="0"/>
              </a:p>
            </p:txBody>
          </p:sp>
        </mc:Choice>
        <mc:Fallback xmlns="">
          <p:sp>
            <p:nvSpPr>
              <p:cNvPr id="5" name="TextBox 4"/>
              <p:cNvSpPr txBox="1">
                <a:spLocks noRot="1" noChangeAspect="1" noMove="1" noResize="1" noEditPoints="1" noAdjustHandles="1" noChangeArrowheads="1" noChangeShapeType="1" noTextEdit="1"/>
              </p:cNvSpPr>
              <p:nvPr/>
            </p:nvSpPr>
            <p:spPr>
              <a:xfrm>
                <a:off x="4110682" y="4217773"/>
                <a:ext cx="1219200" cy="369332"/>
              </a:xfrm>
              <a:prstGeom prst="rect">
                <a:avLst/>
              </a:prstGeom>
              <a:blipFill rotWithShape="0">
                <a:blip r:embed="rId3"/>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1570339" y="4226011"/>
                <a:ext cx="2220096"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n-US" b="0" i="0" dirty="0" smtClean="0">
                          <a:latin typeface="Cambria Math" panose="02040503050406030204" pitchFamily="18" charset="0"/>
                        </a:rPr>
                        <m:t>There</m:t>
                      </m:r>
                      <m:r>
                        <a:rPr lang="en-US" b="0" i="0" dirty="0" smtClean="0">
                          <a:latin typeface="Cambria Math" panose="02040503050406030204" pitchFamily="18" charset="0"/>
                        </a:rPr>
                        <m:t> </m:t>
                      </m:r>
                      <m:r>
                        <m:rPr>
                          <m:sty m:val="p"/>
                        </m:rPr>
                        <a:rPr lang="en-US" b="0" i="0" dirty="0" smtClean="0">
                          <a:latin typeface="Cambria Math" panose="02040503050406030204" pitchFamily="18" charset="0"/>
                        </a:rPr>
                        <m:t>are</m:t>
                      </m:r>
                      <m:r>
                        <a:rPr lang="en-US" b="0" i="0" dirty="0" smtClean="0">
                          <a:latin typeface="Cambria Math" panose="02040503050406030204" pitchFamily="18" charset="0"/>
                        </a:rPr>
                        <m:t> </m:t>
                      </m:r>
                      <m:r>
                        <m:rPr>
                          <m:sty m:val="p"/>
                        </m:rPr>
                        <a:rPr lang="en-US" b="0" i="0" dirty="0" smtClean="0">
                          <a:latin typeface="Cambria Math" panose="02040503050406030204" pitchFamily="18" charset="0"/>
                        </a:rPr>
                        <m:t>n</m:t>
                      </m:r>
                      <m:r>
                        <a:rPr lang="en-US" b="0" i="0" dirty="0" smtClean="0">
                          <a:latin typeface="Cambria Math" panose="02040503050406030204" pitchFamily="18" charset="0"/>
                        </a:rPr>
                        <m:t> </m:t>
                      </m:r>
                      <m:r>
                        <m:rPr>
                          <m:sty m:val="p"/>
                        </m:rPr>
                        <a:rPr lang="en-US" b="0" i="0" dirty="0" smtClean="0">
                          <a:latin typeface="Cambria Math" panose="02040503050406030204" pitchFamily="18" charset="0"/>
                        </a:rPr>
                        <m:t>nodes</m:t>
                      </m:r>
                    </m:oMath>
                  </m:oMathPara>
                </a14:m>
                <a:endParaRPr lang="en-US" dirty="0"/>
              </a:p>
            </p:txBody>
          </p:sp>
        </mc:Choice>
        <mc:Fallback xmlns="">
          <p:sp>
            <p:nvSpPr>
              <p:cNvPr id="6" name="TextBox 5"/>
              <p:cNvSpPr txBox="1">
                <a:spLocks noRot="1" noChangeAspect="1" noMove="1" noResize="1" noEditPoints="1" noAdjustHandles="1" noChangeArrowheads="1" noChangeShapeType="1" noTextEdit="1"/>
              </p:cNvSpPr>
              <p:nvPr/>
            </p:nvSpPr>
            <p:spPr>
              <a:xfrm>
                <a:off x="1570339" y="4226011"/>
                <a:ext cx="2220096" cy="369332"/>
              </a:xfrm>
              <a:prstGeom prst="rect">
                <a:avLst/>
              </a:prstGeom>
              <a:blipFill rotWithShape="0">
                <a:blip r:embed="rId4"/>
                <a:stretch>
                  <a:fillRect/>
                </a:stretch>
              </a:blipFill>
            </p:spPr>
            <p:txBody>
              <a:bodyPr/>
              <a:lstStyle/>
              <a:p>
                <a:r>
                  <a:rPr lang="en-US">
                    <a:noFill/>
                  </a:rPr>
                  <a:t> </a:t>
                </a:r>
              </a:p>
            </p:txBody>
          </p:sp>
        </mc:Fallback>
      </mc:AlternateContent>
      <p:cxnSp>
        <p:nvCxnSpPr>
          <p:cNvPr id="8" name="Straight Arrow Connector 7"/>
          <p:cNvCxnSpPr>
            <a:endCxn id="6" idx="0"/>
          </p:cNvCxnSpPr>
          <p:nvPr/>
        </p:nvCxnSpPr>
        <p:spPr>
          <a:xfrm flipH="1">
            <a:off x="2680387" y="3643265"/>
            <a:ext cx="13386" cy="58274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2" name="TextBox 11"/>
              <p:cNvSpPr txBox="1"/>
              <p:nvPr/>
            </p:nvSpPr>
            <p:spPr>
              <a:xfrm>
                <a:off x="6327679" y="4226011"/>
                <a:ext cx="188544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n-US" b="0" i="0" dirty="0" smtClean="0">
                          <a:latin typeface="Cambria Math" panose="02040503050406030204" pitchFamily="18" charset="0"/>
                        </a:rPr>
                        <m:t>total</m:t>
                      </m:r>
                      <m:r>
                        <a:rPr lang="en-US" b="0" i="0" dirty="0" smtClean="0">
                          <a:latin typeface="Cambria Math" panose="02040503050406030204" pitchFamily="18" charset="0"/>
                        </a:rPr>
                        <m:t> </m:t>
                      </m:r>
                      <m:r>
                        <m:rPr>
                          <m:sty m:val="p"/>
                        </m:rPr>
                        <a:rPr lang="en-US" b="0" i="0" dirty="0" smtClean="0">
                          <a:latin typeface="Cambria Math" panose="02040503050406030204" pitchFamily="18" charset="0"/>
                        </a:rPr>
                        <m:t>pairs</m:t>
                      </m:r>
                      <m:r>
                        <a:rPr lang="en-US" b="0" i="0" dirty="0" smtClean="0">
                          <a:latin typeface="Cambria Math" panose="02040503050406030204" pitchFamily="18" charset="0"/>
                        </a:rPr>
                        <m:t>, </m:t>
                      </m:r>
                      <m:r>
                        <m:rPr>
                          <m:sty m:val="p"/>
                        </m:rPr>
                        <a:rPr lang="en-US" b="0" i="0" dirty="0" smtClean="0">
                          <a:latin typeface="Cambria Math" panose="02040503050406030204" pitchFamily="18" charset="0"/>
                        </a:rPr>
                        <m:t>u</m:t>
                      </m:r>
                      <m:r>
                        <a:rPr lang="en-US" b="0" i="1" dirty="0" smtClean="0">
                          <a:latin typeface="Cambria Math" panose="02040503050406030204" pitchFamily="18" charset="0"/>
                        </a:rPr>
                        <m:t>≠</m:t>
                      </m:r>
                      <m:r>
                        <a:rPr lang="en-US" b="0" i="1" dirty="0" smtClean="0">
                          <a:latin typeface="Cambria Math" panose="02040503050406030204" pitchFamily="18" charset="0"/>
                        </a:rPr>
                        <m:t>𝑣</m:t>
                      </m:r>
                    </m:oMath>
                  </m:oMathPara>
                </a14:m>
                <a:endParaRPr lang="en-US" dirty="0"/>
              </a:p>
            </p:txBody>
          </p:sp>
        </mc:Choice>
        <mc:Fallback xmlns="">
          <p:sp>
            <p:nvSpPr>
              <p:cNvPr id="12" name="TextBox 11"/>
              <p:cNvSpPr txBox="1">
                <a:spLocks noRot="1" noChangeAspect="1" noMove="1" noResize="1" noEditPoints="1" noAdjustHandles="1" noChangeArrowheads="1" noChangeShapeType="1" noTextEdit="1"/>
              </p:cNvSpPr>
              <p:nvPr/>
            </p:nvSpPr>
            <p:spPr>
              <a:xfrm>
                <a:off x="6327679" y="4226011"/>
                <a:ext cx="1885445" cy="369332"/>
              </a:xfrm>
              <a:prstGeom prst="rect">
                <a:avLst/>
              </a:prstGeom>
              <a:blipFill rotWithShape="0">
                <a:blip r:embed="rId5"/>
                <a:stretch>
                  <a:fillRect b="-11475"/>
                </a:stretch>
              </a:blipFill>
            </p:spPr>
            <p:txBody>
              <a:bodyPr/>
              <a:lstStyle/>
              <a:p>
                <a:r>
                  <a:rPr lang="en-US">
                    <a:noFill/>
                  </a:rPr>
                  <a:t> </a:t>
                </a:r>
              </a:p>
            </p:txBody>
          </p:sp>
        </mc:Fallback>
      </mc:AlternateContent>
      <p:sp>
        <p:nvSpPr>
          <p:cNvPr id="14" name="Right Brace 13"/>
          <p:cNvSpPr/>
          <p:nvPr/>
        </p:nvSpPr>
        <p:spPr>
          <a:xfrm rot="5400000">
            <a:off x="8501097" y="3203529"/>
            <a:ext cx="509816" cy="1565190"/>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5" name="Right Brace 14"/>
          <p:cNvSpPr/>
          <p:nvPr/>
        </p:nvSpPr>
        <p:spPr>
          <a:xfrm rot="5400000">
            <a:off x="7109719" y="3380502"/>
            <a:ext cx="509816" cy="1021493"/>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6" name="TextBox 15"/>
              <p:cNvSpPr txBox="1"/>
              <p:nvPr/>
            </p:nvSpPr>
            <p:spPr>
              <a:xfrm>
                <a:off x="8127349" y="4237682"/>
                <a:ext cx="150928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𝑐𝑜𝑣</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𝑢</m:t>
                              </m:r>
                            </m:sub>
                          </m:sSub>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𝑣</m:t>
                              </m:r>
                            </m:sub>
                          </m:sSub>
                        </m:e>
                      </m:d>
                    </m:oMath>
                  </m:oMathPara>
                </a14:m>
                <a:endParaRPr lang="en-US" dirty="0"/>
              </a:p>
            </p:txBody>
          </p:sp>
        </mc:Choice>
        <mc:Fallback xmlns="">
          <p:sp>
            <p:nvSpPr>
              <p:cNvPr id="16" name="TextBox 15"/>
              <p:cNvSpPr txBox="1">
                <a:spLocks noRot="1" noChangeAspect="1" noMove="1" noResize="1" noEditPoints="1" noAdjustHandles="1" noChangeArrowheads="1" noChangeShapeType="1" noTextEdit="1"/>
              </p:cNvSpPr>
              <p:nvPr/>
            </p:nvSpPr>
            <p:spPr>
              <a:xfrm>
                <a:off x="8127349" y="4237682"/>
                <a:ext cx="1509287" cy="369332"/>
              </a:xfrm>
              <a:prstGeom prst="rect">
                <a:avLst/>
              </a:prstGeom>
              <a:blipFill rotWithShape="0">
                <a:blip r:embed="rId6"/>
                <a:stretch>
                  <a:fillRect/>
                </a:stretch>
              </a:blipFill>
            </p:spPr>
            <p:txBody>
              <a:bodyPr/>
              <a:lstStyle/>
              <a:p>
                <a:r>
                  <a:rPr lang="en-US">
                    <a:noFill/>
                  </a:rPr>
                  <a:t> </a:t>
                </a:r>
              </a:p>
            </p:txBody>
          </p:sp>
        </mc:Fallback>
      </mc:AlternateContent>
      <p:sp>
        <p:nvSpPr>
          <p:cNvPr id="7" name="Footer Placeholder 6"/>
          <p:cNvSpPr>
            <a:spLocks noGrp="1"/>
          </p:cNvSpPr>
          <p:nvPr>
            <p:ph type="ftr" sz="quarter" idx="11"/>
          </p:nvPr>
        </p:nvSpPr>
        <p:spPr/>
        <p:txBody>
          <a:bodyPr/>
          <a:lstStyle/>
          <a:p>
            <a:r>
              <a:rPr lang="en-US"/>
              <a:t>Random Graph</a:t>
            </a:r>
          </a:p>
        </p:txBody>
      </p:sp>
      <p:sp>
        <p:nvSpPr>
          <p:cNvPr id="9" name="Slide Number Placeholder 8"/>
          <p:cNvSpPr>
            <a:spLocks noGrp="1"/>
          </p:cNvSpPr>
          <p:nvPr>
            <p:ph type="sldNum" sz="quarter" idx="12"/>
          </p:nvPr>
        </p:nvSpPr>
        <p:spPr/>
        <p:txBody>
          <a:bodyPr/>
          <a:lstStyle/>
          <a:p>
            <a:fld id="{5F799E93-25A9-45CA-8FEE-05B28F2C019A}" type="slidenum">
              <a:rPr lang="en-US" smtClean="0"/>
              <a:t>82</a:t>
            </a:fld>
            <a:endParaRPr lang="en-US"/>
          </a:p>
        </p:txBody>
      </p:sp>
    </p:spTree>
    <p:extLst>
      <p:ext uri="{BB962C8B-B14F-4D97-AF65-F5344CB8AC3E}">
        <p14:creationId xmlns:p14="http://schemas.microsoft.com/office/powerpoint/2010/main" val="158975345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8029755" cy="796925"/>
          </a:xfrm>
        </p:spPr>
        <p:txBody>
          <a:bodyPr>
            <a:normAutofit/>
          </a:bodyPr>
          <a:lstStyle/>
          <a:p>
            <a:r>
              <a:rPr lang="en-US" dirty="0"/>
              <a:t>Disappearance of Isolated Vertices </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359017"/>
                <a:ext cx="9845842" cy="5239491"/>
              </a:xfrm>
            </p:spPr>
            <p:txBody>
              <a:bodyPr>
                <a:normAutofit/>
              </a:bodyPr>
              <a:lstStyle/>
              <a:p>
                <a:pPr marL="0" indent="0">
                  <a:buNone/>
                </a:pPr>
                <a14:m>
                  <m:oMathPara xmlns:m="http://schemas.openxmlformats.org/officeDocument/2006/math">
                    <m:oMathParaPr>
                      <m:jc m:val="left"/>
                    </m:oMathParaPr>
                    <m:oMath xmlns:m="http://schemas.openxmlformats.org/officeDocument/2006/math">
                      <m:r>
                        <a:rPr lang="en-US" sz="2400" i="1" smtClean="0">
                          <a:latin typeface="Cambria Math" panose="02040503050406030204" pitchFamily="18" charset="0"/>
                        </a:rPr>
                        <m:t>𝑣𝑎𝑟</m:t>
                      </m:r>
                      <m:d>
                        <m:dPr>
                          <m:ctrlPr>
                            <a:rPr lang="en-US" sz="2400" i="1">
                              <a:latin typeface="Cambria Math" panose="02040503050406030204" pitchFamily="18" charset="0"/>
                            </a:rPr>
                          </m:ctrlPr>
                        </m:dPr>
                        <m:e>
                          <m:r>
                            <a:rPr lang="en-US" sz="2400" i="1">
                              <a:latin typeface="Cambria Math" panose="02040503050406030204" pitchFamily="18" charset="0"/>
                            </a:rPr>
                            <m:t>𝑋</m:t>
                          </m:r>
                        </m:e>
                      </m:d>
                      <m:r>
                        <a:rPr lang="en-US" sz="2400" i="1">
                          <a:latin typeface="Cambria Math" panose="02040503050406030204" pitchFamily="18" charset="0"/>
                        </a:rPr>
                        <m:t>=</m:t>
                      </m:r>
                      <m:sSup>
                        <m:sSupPr>
                          <m:ctrlPr>
                            <a:rPr lang="en-US" sz="2400" i="1">
                              <a:latin typeface="Cambria Math" panose="02040503050406030204" pitchFamily="18" charset="0"/>
                            </a:rPr>
                          </m:ctrlPr>
                        </m:sSupPr>
                        <m:e>
                          <m:r>
                            <a:rPr lang="en-US" sz="2400" b="1" i="1" smtClean="0">
                              <a:latin typeface="Cambria Math" panose="02040503050406030204" pitchFamily="18" charset="0"/>
                            </a:rPr>
                            <m:t>𝒏</m:t>
                          </m:r>
                          <m:sSup>
                            <m:sSupPr>
                              <m:ctrlPr>
                                <a:rPr lang="en-US" sz="2400" i="1">
                                  <a:latin typeface="Cambria Math" panose="02040503050406030204" pitchFamily="18" charset="0"/>
                                </a:rPr>
                              </m:ctrlPr>
                            </m:sSupPr>
                            <m:e>
                              <m:d>
                                <m:dPr>
                                  <m:ctrlPr>
                                    <a:rPr lang="en-US" sz="2400" i="1">
                                      <a:latin typeface="Cambria Math" panose="02040503050406030204" pitchFamily="18" charset="0"/>
                                    </a:rPr>
                                  </m:ctrlPr>
                                </m:dPr>
                                <m:e>
                                  <m:r>
                                    <a:rPr lang="en-US" sz="2400" i="1">
                                      <a:latin typeface="Cambria Math" panose="02040503050406030204" pitchFamily="18" charset="0"/>
                                    </a:rPr>
                                    <m:t>1−</m:t>
                                  </m:r>
                                  <m:r>
                                    <a:rPr lang="en-US" sz="2400" i="1">
                                      <a:latin typeface="Cambria Math" panose="02040503050406030204" pitchFamily="18" charset="0"/>
                                    </a:rPr>
                                    <m:t>𝑝</m:t>
                                  </m:r>
                                </m:e>
                              </m:d>
                            </m:e>
                            <m:sup>
                              <m:r>
                                <a:rPr lang="en-US" sz="2400" i="1">
                                  <a:latin typeface="Cambria Math" panose="02040503050406030204" pitchFamily="18" charset="0"/>
                                </a:rPr>
                                <m:t>𝑛</m:t>
                              </m:r>
                              <m:r>
                                <a:rPr lang="en-US" sz="2400" i="1">
                                  <a:latin typeface="Cambria Math" panose="02040503050406030204" pitchFamily="18" charset="0"/>
                                </a:rPr>
                                <m:t>−1</m:t>
                              </m:r>
                            </m:sup>
                          </m:sSup>
                          <m:d>
                            <m:dPr>
                              <m:ctrlPr>
                                <a:rPr lang="en-US" sz="2400" i="1">
                                  <a:latin typeface="Cambria Math" panose="02040503050406030204" pitchFamily="18" charset="0"/>
                                </a:rPr>
                              </m:ctrlPr>
                            </m:dPr>
                            <m:e>
                              <m:r>
                                <a:rPr lang="en-US" sz="2400" i="1">
                                  <a:latin typeface="Cambria Math" panose="02040503050406030204" pitchFamily="18" charset="0"/>
                                </a:rPr>
                                <m:t>1−</m:t>
                              </m:r>
                              <m:sSup>
                                <m:sSupPr>
                                  <m:ctrlPr>
                                    <a:rPr lang="en-US" sz="2400" i="1">
                                      <a:latin typeface="Cambria Math" panose="02040503050406030204" pitchFamily="18" charset="0"/>
                                    </a:rPr>
                                  </m:ctrlPr>
                                </m:sSupPr>
                                <m:e>
                                  <m:d>
                                    <m:dPr>
                                      <m:ctrlPr>
                                        <a:rPr lang="en-US" sz="2400" i="1">
                                          <a:latin typeface="Cambria Math" panose="02040503050406030204" pitchFamily="18" charset="0"/>
                                        </a:rPr>
                                      </m:ctrlPr>
                                    </m:dPr>
                                    <m:e>
                                      <m:r>
                                        <a:rPr lang="en-US" sz="2400" i="1">
                                          <a:latin typeface="Cambria Math" panose="02040503050406030204" pitchFamily="18" charset="0"/>
                                        </a:rPr>
                                        <m:t>1−</m:t>
                                      </m:r>
                                      <m:r>
                                        <a:rPr lang="en-US" sz="2400" i="1">
                                          <a:latin typeface="Cambria Math" panose="02040503050406030204" pitchFamily="18" charset="0"/>
                                        </a:rPr>
                                        <m:t>𝑝</m:t>
                                      </m:r>
                                    </m:e>
                                  </m:d>
                                </m:e>
                                <m:sup>
                                  <m:r>
                                    <a:rPr lang="en-US" sz="2400" i="1">
                                      <a:latin typeface="Cambria Math" panose="02040503050406030204" pitchFamily="18" charset="0"/>
                                    </a:rPr>
                                    <m:t>𝑛</m:t>
                                  </m:r>
                                  <m:r>
                                    <a:rPr lang="en-US" sz="2400" i="1">
                                      <a:latin typeface="Cambria Math" panose="02040503050406030204" pitchFamily="18" charset="0"/>
                                    </a:rPr>
                                    <m:t>−1</m:t>
                                  </m:r>
                                </m:sup>
                              </m:sSup>
                            </m:e>
                          </m:d>
                          <m:r>
                            <a:rPr lang="en-US" sz="2400" i="1">
                              <a:latin typeface="Cambria Math" panose="02040503050406030204" pitchFamily="18" charset="0"/>
                            </a:rPr>
                            <m:t>+ </m:t>
                          </m:r>
                          <m:r>
                            <a:rPr lang="en-US" sz="2400" i="1">
                              <a:latin typeface="Cambria Math" panose="02040503050406030204" pitchFamily="18" charset="0"/>
                            </a:rPr>
                            <m:t>𝑛</m:t>
                          </m:r>
                          <m:r>
                            <a:rPr lang="en-US" sz="2400" i="1">
                              <a:latin typeface="Cambria Math" panose="02040503050406030204" pitchFamily="18" charset="0"/>
                            </a:rPr>
                            <m:t>(</m:t>
                          </m:r>
                          <m:r>
                            <a:rPr lang="en-US" sz="2400" i="1">
                              <a:latin typeface="Cambria Math" panose="02040503050406030204" pitchFamily="18" charset="0"/>
                            </a:rPr>
                            <m:t>𝑛</m:t>
                          </m:r>
                          <m:r>
                            <a:rPr lang="en-US" sz="2400" i="1">
                              <a:latin typeface="Cambria Math" panose="02040503050406030204" pitchFamily="18" charset="0"/>
                            </a:rPr>
                            <m:t>−1)</m:t>
                          </m:r>
                          <m:r>
                            <a:rPr lang="en-US" sz="2400" i="1">
                              <a:latin typeface="Cambria Math" panose="02040503050406030204" pitchFamily="18" charset="0"/>
                            </a:rPr>
                            <m:t>𝑝</m:t>
                          </m:r>
                          <m:d>
                            <m:dPr>
                              <m:ctrlPr>
                                <a:rPr lang="en-US" sz="2400" i="1">
                                  <a:latin typeface="Cambria Math" panose="02040503050406030204" pitchFamily="18" charset="0"/>
                                </a:rPr>
                              </m:ctrlPr>
                            </m:dPr>
                            <m:e>
                              <m:r>
                                <a:rPr lang="en-US" sz="2400" i="1">
                                  <a:latin typeface="Cambria Math" panose="02040503050406030204" pitchFamily="18" charset="0"/>
                                </a:rPr>
                                <m:t>1−</m:t>
                              </m:r>
                              <m:r>
                                <a:rPr lang="en-US" sz="2400" i="1">
                                  <a:latin typeface="Cambria Math" panose="02040503050406030204" pitchFamily="18" charset="0"/>
                                </a:rPr>
                                <m:t>𝑝</m:t>
                              </m:r>
                            </m:e>
                          </m:d>
                        </m:e>
                        <m:sup>
                          <m:r>
                            <a:rPr lang="en-US" sz="2400" i="1">
                              <a:latin typeface="Cambria Math" panose="02040503050406030204" pitchFamily="18" charset="0"/>
                            </a:rPr>
                            <m:t>2</m:t>
                          </m:r>
                          <m:r>
                            <a:rPr lang="en-US" sz="2400" i="1">
                              <a:latin typeface="Cambria Math" panose="02040503050406030204" pitchFamily="18" charset="0"/>
                            </a:rPr>
                            <m:t>𝑛</m:t>
                          </m:r>
                          <m:r>
                            <a:rPr lang="en-US" sz="2400" i="1">
                              <a:latin typeface="Cambria Math" panose="02040503050406030204" pitchFamily="18" charset="0"/>
                            </a:rPr>
                            <m:t>−3</m:t>
                          </m:r>
                        </m:sup>
                      </m:sSup>
                    </m:oMath>
                  </m:oMathPara>
                </a14:m>
                <a:endParaRPr lang="en-US" sz="2400" dirty="0">
                  <a:latin typeface="Cambria Math" panose="02040503050406030204" pitchFamily="18" charset="0"/>
                  <a:ea typeface="Cambria Math" panose="02040503050406030204" pitchFamily="18" charset="0"/>
                </a:endParaRPr>
              </a:p>
              <a:p>
                <a:pPr marL="0" indent="0">
                  <a:buNone/>
                </a:pPr>
                <a:endParaRPr lang="en-US" sz="2400" b="0" i="1" dirty="0">
                  <a:latin typeface="Cambria Math" panose="02040503050406030204" pitchFamily="18" charset="0"/>
                  <a:ea typeface="Cambria Math" panose="02040503050406030204" pitchFamily="18" charset="0"/>
                </a:endParaRPr>
              </a:p>
              <a:p>
                <a:pPr marL="0" indent="0">
                  <a:buNone/>
                </a:pPr>
                <a14:m>
                  <m:oMathPara xmlns:m="http://schemas.openxmlformats.org/officeDocument/2006/math">
                    <m:oMathParaPr>
                      <m:jc m:val="left"/>
                    </m:oMathParaPr>
                    <m:oMath xmlns:m="http://schemas.openxmlformats.org/officeDocument/2006/math">
                      <m:r>
                        <a:rPr lang="en-US" sz="2400" b="0" i="1" smtClean="0">
                          <a:latin typeface="Cambria Math" panose="02040503050406030204" pitchFamily="18" charset="0"/>
                          <a:ea typeface="Cambria Math" panose="02040503050406030204" pitchFamily="18" charset="0"/>
                        </a:rPr>
                        <m:t>𝑃</m:t>
                      </m:r>
                      <m:d>
                        <m:dPr>
                          <m:ctrlPr>
                            <a:rPr lang="en-US" sz="2400" b="0" i="1" smtClean="0">
                              <a:latin typeface="Cambria Math" panose="02040503050406030204" pitchFamily="18" charset="0"/>
                              <a:ea typeface="Cambria Math" panose="02040503050406030204" pitchFamily="18" charset="0"/>
                            </a:rPr>
                          </m:ctrlPr>
                        </m:dPr>
                        <m:e>
                          <m:r>
                            <m:rPr>
                              <m:lit/>
                            </m:rP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𝑋</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𝐸</m:t>
                          </m:r>
                          <m:d>
                            <m:dPr>
                              <m:begChr m:val="["/>
                              <m:endChr m:val="]"/>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𝑋</m:t>
                              </m:r>
                            </m:e>
                          </m:d>
                          <m:r>
                            <m:rPr>
                              <m:lit/>
                            </m:rP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𝐸</m:t>
                          </m:r>
                          <m:d>
                            <m:dPr>
                              <m:begChr m:val="["/>
                              <m:endChr m:val="]"/>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𝑋</m:t>
                              </m:r>
                            </m:e>
                          </m:d>
                        </m:e>
                      </m:d>
                      <m:r>
                        <a:rPr lang="en-US" sz="2400" b="0" i="1" smtClean="0">
                          <a:latin typeface="Cambria Math" panose="02040503050406030204" pitchFamily="18" charset="0"/>
                          <a:ea typeface="Cambria Math" panose="02040503050406030204" pitchFamily="18" charset="0"/>
                        </a:rPr>
                        <m:t>≤</m:t>
                      </m:r>
                      <m:f>
                        <m:fPr>
                          <m:ctrlPr>
                            <a:rPr lang="en-US" sz="2400" b="0" i="1" smtClean="0">
                              <a:latin typeface="Cambria Math" panose="02040503050406030204" pitchFamily="18" charset="0"/>
                              <a:ea typeface="Cambria Math" panose="02040503050406030204" pitchFamily="18" charset="0"/>
                            </a:rPr>
                          </m:ctrlPr>
                        </m:fPr>
                        <m:num>
                          <m:r>
                            <a:rPr lang="en-US" sz="2400" b="0" i="1" smtClean="0">
                              <a:latin typeface="Cambria Math" panose="02040503050406030204" pitchFamily="18" charset="0"/>
                              <a:ea typeface="Cambria Math" panose="02040503050406030204" pitchFamily="18" charset="0"/>
                            </a:rPr>
                            <m:t>𝑣𝑎𝑟</m:t>
                          </m:r>
                          <m:d>
                            <m:dPr>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𝑋</m:t>
                              </m:r>
                            </m:e>
                          </m:d>
                        </m:num>
                        <m:den>
                          <m:sSup>
                            <m:sSupPr>
                              <m:ctrlPr>
                                <a:rPr lang="en-US" sz="2400" b="0" i="1" smtClean="0">
                                  <a:latin typeface="Cambria Math" panose="02040503050406030204" pitchFamily="18" charset="0"/>
                                  <a:ea typeface="Cambria Math" panose="02040503050406030204" pitchFamily="18" charset="0"/>
                                </a:rPr>
                              </m:ctrlPr>
                            </m:sSupPr>
                            <m:e>
                              <m:d>
                                <m:dPr>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𝐸</m:t>
                                  </m:r>
                                  <m:d>
                                    <m:dPr>
                                      <m:begChr m:val="["/>
                                      <m:endChr m:val="]"/>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𝑋</m:t>
                                      </m:r>
                                    </m:e>
                                  </m:d>
                                </m:e>
                              </m:d>
                            </m:e>
                            <m:sup>
                              <m:r>
                                <a:rPr lang="en-US" sz="2400" b="0" i="1" smtClean="0">
                                  <a:latin typeface="Cambria Math" panose="02040503050406030204" pitchFamily="18" charset="0"/>
                                  <a:ea typeface="Cambria Math" panose="02040503050406030204" pitchFamily="18" charset="0"/>
                                </a:rPr>
                                <m:t>2</m:t>
                              </m:r>
                            </m:sup>
                          </m:sSup>
                        </m:den>
                      </m:f>
                      <m:r>
                        <a:rPr lang="en-US" sz="2400" b="0" i="1" smtClean="0">
                          <a:latin typeface="Cambria Math" panose="02040503050406030204" pitchFamily="18" charset="0"/>
                          <a:ea typeface="Cambria Math" panose="02040503050406030204" pitchFamily="18" charset="0"/>
                        </a:rPr>
                        <m:t>        </m:t>
                      </m:r>
                    </m:oMath>
                  </m:oMathPara>
                </a14:m>
                <a:endParaRPr lang="en-US" sz="2400" dirty="0"/>
              </a:p>
              <a:p>
                <a:pPr marL="0" indent="0">
                  <a:buNone/>
                </a:pPr>
                <a:endParaRPr lang="en-US" sz="2400" dirty="0"/>
              </a:p>
              <a:p>
                <a:pPr marL="0" indent="0">
                  <a:buNone/>
                </a:pPr>
                <a14:m>
                  <m:oMathPara xmlns:m="http://schemas.openxmlformats.org/officeDocument/2006/math">
                    <m:oMathParaPr>
                      <m:jc m:val="left"/>
                    </m:oMathParaPr>
                    <m:oMath xmlns:m="http://schemas.openxmlformats.org/officeDocument/2006/math">
                      <m:f>
                        <m:fPr>
                          <m:ctrlPr>
                            <a:rPr lang="en-US" sz="2400" i="1">
                              <a:latin typeface="Cambria Math" panose="02040503050406030204" pitchFamily="18" charset="0"/>
                              <a:ea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𝑣𝑎𝑟</m:t>
                          </m:r>
                          <m:d>
                            <m:dPr>
                              <m:ctrlPr>
                                <a:rPr lang="en-US" sz="2400" i="1">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𝑋</m:t>
                              </m:r>
                            </m:e>
                          </m:d>
                        </m:num>
                        <m:den>
                          <m:sSup>
                            <m:sSupPr>
                              <m:ctrlPr>
                                <a:rPr lang="en-US" sz="2400" i="1">
                                  <a:latin typeface="Cambria Math" panose="02040503050406030204" pitchFamily="18" charset="0"/>
                                  <a:ea typeface="Cambria Math" panose="02040503050406030204" pitchFamily="18" charset="0"/>
                                </a:rPr>
                              </m:ctrlPr>
                            </m:sSupPr>
                            <m:e>
                              <m:d>
                                <m:dPr>
                                  <m:ctrlPr>
                                    <a:rPr lang="en-US" sz="2400" i="1">
                                      <a:latin typeface="Cambria Math" panose="02040503050406030204" pitchFamily="18" charset="0"/>
                                      <a:ea typeface="Cambria Math" panose="02040503050406030204" pitchFamily="18" charset="0"/>
                                    </a:rPr>
                                  </m:ctrlPr>
                                </m:dPr>
                                <m:e>
                                  <m:r>
                                    <a:rPr lang="en-US" sz="2400" i="1">
                                      <a:latin typeface="Cambria Math" panose="02040503050406030204" pitchFamily="18" charset="0"/>
                                      <a:ea typeface="Cambria Math" panose="02040503050406030204" pitchFamily="18" charset="0"/>
                                    </a:rPr>
                                    <m:t>𝐸</m:t>
                                  </m:r>
                                  <m:d>
                                    <m:dPr>
                                      <m:begChr m:val="["/>
                                      <m:endChr m:val="]"/>
                                      <m:ctrlPr>
                                        <a:rPr lang="en-US" sz="2400" i="1">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𝑋</m:t>
                                      </m:r>
                                    </m:e>
                                  </m:d>
                                </m:e>
                              </m:d>
                            </m:e>
                            <m:sup>
                              <m:r>
                                <a:rPr lang="en-US" sz="2400" i="1">
                                  <a:latin typeface="Cambria Math" panose="02040503050406030204" pitchFamily="18" charset="0"/>
                                  <a:ea typeface="Cambria Math" panose="02040503050406030204" pitchFamily="18" charset="0"/>
                                </a:rPr>
                                <m:t>2</m:t>
                              </m:r>
                            </m:sup>
                          </m:sSup>
                        </m:den>
                      </m:f>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sSup>
                            <m:sSupPr>
                              <m:ctrlPr>
                                <a:rPr lang="en-US" sz="2400" i="1">
                                  <a:latin typeface="Cambria Math" panose="02040503050406030204" pitchFamily="18" charset="0"/>
                                </a:rPr>
                              </m:ctrlPr>
                            </m:sSupPr>
                            <m:e>
                              <m:sSup>
                                <m:sSupPr>
                                  <m:ctrlPr>
                                    <a:rPr lang="en-US" sz="2400" i="1">
                                      <a:latin typeface="Cambria Math" panose="02040503050406030204" pitchFamily="18" charset="0"/>
                                    </a:rPr>
                                  </m:ctrlPr>
                                </m:sSupPr>
                                <m:e>
                                  <m:r>
                                    <a:rPr lang="en-US" sz="2400" b="1" i="1" smtClean="0">
                                      <a:latin typeface="Cambria Math" panose="02040503050406030204" pitchFamily="18" charset="0"/>
                                    </a:rPr>
                                    <m:t>𝒏</m:t>
                                  </m:r>
                                  <m:d>
                                    <m:dPr>
                                      <m:ctrlPr>
                                        <a:rPr lang="en-US" sz="2400" i="1">
                                          <a:latin typeface="Cambria Math" panose="02040503050406030204" pitchFamily="18" charset="0"/>
                                        </a:rPr>
                                      </m:ctrlPr>
                                    </m:dPr>
                                    <m:e>
                                      <m:r>
                                        <a:rPr lang="en-US" sz="2400" i="1">
                                          <a:latin typeface="Cambria Math" panose="02040503050406030204" pitchFamily="18" charset="0"/>
                                        </a:rPr>
                                        <m:t>1−</m:t>
                                      </m:r>
                                      <m:r>
                                        <a:rPr lang="en-US" sz="2400" i="1">
                                          <a:latin typeface="Cambria Math" panose="02040503050406030204" pitchFamily="18" charset="0"/>
                                        </a:rPr>
                                        <m:t>𝑝</m:t>
                                      </m:r>
                                    </m:e>
                                  </m:d>
                                </m:e>
                                <m:sup>
                                  <m:r>
                                    <a:rPr lang="en-US" sz="2400" i="1">
                                      <a:latin typeface="Cambria Math" panose="02040503050406030204" pitchFamily="18" charset="0"/>
                                    </a:rPr>
                                    <m:t>𝑛</m:t>
                                  </m:r>
                                  <m:r>
                                    <a:rPr lang="en-US" sz="2400" i="1">
                                      <a:latin typeface="Cambria Math" panose="02040503050406030204" pitchFamily="18" charset="0"/>
                                    </a:rPr>
                                    <m:t>−1</m:t>
                                  </m:r>
                                </m:sup>
                              </m:sSup>
                              <m:d>
                                <m:dPr>
                                  <m:ctrlPr>
                                    <a:rPr lang="en-US" sz="2400" i="1">
                                      <a:latin typeface="Cambria Math" panose="02040503050406030204" pitchFamily="18" charset="0"/>
                                    </a:rPr>
                                  </m:ctrlPr>
                                </m:dPr>
                                <m:e>
                                  <m:r>
                                    <a:rPr lang="en-US" sz="2400" i="1">
                                      <a:latin typeface="Cambria Math" panose="02040503050406030204" pitchFamily="18" charset="0"/>
                                    </a:rPr>
                                    <m:t>1−</m:t>
                                  </m:r>
                                  <m:sSup>
                                    <m:sSupPr>
                                      <m:ctrlPr>
                                        <a:rPr lang="en-US" sz="2400" i="1">
                                          <a:latin typeface="Cambria Math" panose="02040503050406030204" pitchFamily="18" charset="0"/>
                                        </a:rPr>
                                      </m:ctrlPr>
                                    </m:sSupPr>
                                    <m:e>
                                      <m:d>
                                        <m:dPr>
                                          <m:ctrlPr>
                                            <a:rPr lang="en-US" sz="2400" i="1">
                                              <a:latin typeface="Cambria Math" panose="02040503050406030204" pitchFamily="18" charset="0"/>
                                            </a:rPr>
                                          </m:ctrlPr>
                                        </m:dPr>
                                        <m:e>
                                          <m:r>
                                            <a:rPr lang="en-US" sz="2400" i="1">
                                              <a:latin typeface="Cambria Math" panose="02040503050406030204" pitchFamily="18" charset="0"/>
                                            </a:rPr>
                                            <m:t>1−</m:t>
                                          </m:r>
                                          <m:r>
                                            <a:rPr lang="en-US" sz="2400" i="1">
                                              <a:latin typeface="Cambria Math" panose="02040503050406030204" pitchFamily="18" charset="0"/>
                                            </a:rPr>
                                            <m:t>𝑝</m:t>
                                          </m:r>
                                        </m:e>
                                      </m:d>
                                    </m:e>
                                    <m:sup>
                                      <m:r>
                                        <a:rPr lang="en-US" sz="2400" i="1">
                                          <a:latin typeface="Cambria Math" panose="02040503050406030204" pitchFamily="18" charset="0"/>
                                        </a:rPr>
                                        <m:t>𝑛</m:t>
                                      </m:r>
                                      <m:r>
                                        <a:rPr lang="en-US" sz="2400" i="1">
                                          <a:latin typeface="Cambria Math" panose="02040503050406030204" pitchFamily="18" charset="0"/>
                                        </a:rPr>
                                        <m:t>−1</m:t>
                                      </m:r>
                                    </m:sup>
                                  </m:sSup>
                                </m:e>
                              </m:d>
                              <m:r>
                                <a:rPr lang="en-US" sz="2400" i="1">
                                  <a:latin typeface="Cambria Math" panose="02040503050406030204" pitchFamily="18" charset="0"/>
                                </a:rPr>
                                <m:t>+ </m:t>
                              </m:r>
                              <m:r>
                                <a:rPr lang="en-US" sz="2400" i="1">
                                  <a:latin typeface="Cambria Math" panose="02040503050406030204" pitchFamily="18" charset="0"/>
                                </a:rPr>
                                <m:t>𝑛</m:t>
                              </m:r>
                              <m:r>
                                <a:rPr lang="en-US" sz="2400" i="1">
                                  <a:latin typeface="Cambria Math" panose="02040503050406030204" pitchFamily="18" charset="0"/>
                                </a:rPr>
                                <m:t>(</m:t>
                              </m:r>
                              <m:r>
                                <a:rPr lang="en-US" sz="2400" i="1">
                                  <a:latin typeface="Cambria Math" panose="02040503050406030204" pitchFamily="18" charset="0"/>
                                </a:rPr>
                                <m:t>𝑛</m:t>
                              </m:r>
                              <m:r>
                                <a:rPr lang="en-US" sz="2400" i="1">
                                  <a:latin typeface="Cambria Math" panose="02040503050406030204" pitchFamily="18" charset="0"/>
                                </a:rPr>
                                <m:t>−1)</m:t>
                              </m:r>
                              <m:r>
                                <a:rPr lang="en-US" sz="2400" i="1">
                                  <a:latin typeface="Cambria Math" panose="02040503050406030204" pitchFamily="18" charset="0"/>
                                </a:rPr>
                                <m:t>𝑝</m:t>
                              </m:r>
                              <m:d>
                                <m:dPr>
                                  <m:ctrlPr>
                                    <a:rPr lang="en-US" sz="2400" i="1">
                                      <a:latin typeface="Cambria Math" panose="02040503050406030204" pitchFamily="18" charset="0"/>
                                    </a:rPr>
                                  </m:ctrlPr>
                                </m:dPr>
                                <m:e>
                                  <m:r>
                                    <a:rPr lang="en-US" sz="2400" i="1">
                                      <a:latin typeface="Cambria Math" panose="02040503050406030204" pitchFamily="18" charset="0"/>
                                    </a:rPr>
                                    <m:t>1−</m:t>
                                  </m:r>
                                  <m:r>
                                    <a:rPr lang="en-US" sz="2400" i="1">
                                      <a:latin typeface="Cambria Math" panose="02040503050406030204" pitchFamily="18" charset="0"/>
                                    </a:rPr>
                                    <m:t>𝑝</m:t>
                                  </m:r>
                                </m:e>
                              </m:d>
                            </m:e>
                            <m:sup>
                              <m:r>
                                <a:rPr lang="en-US" sz="2400" i="1">
                                  <a:latin typeface="Cambria Math" panose="02040503050406030204" pitchFamily="18" charset="0"/>
                                </a:rPr>
                                <m:t>2</m:t>
                              </m:r>
                              <m:r>
                                <a:rPr lang="en-US" sz="2400" i="1">
                                  <a:latin typeface="Cambria Math" panose="02040503050406030204" pitchFamily="18" charset="0"/>
                                </a:rPr>
                                <m:t>𝑛</m:t>
                              </m:r>
                              <m:r>
                                <a:rPr lang="en-US" sz="2400" i="1">
                                  <a:latin typeface="Cambria Math" panose="02040503050406030204" pitchFamily="18" charset="0"/>
                                </a:rPr>
                                <m:t>−3</m:t>
                              </m:r>
                            </m:sup>
                          </m:sSup>
                        </m:num>
                        <m:den>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𝑛</m:t>
                              </m:r>
                            </m:e>
                            <m:sup>
                              <m:r>
                                <a:rPr lang="en-US" sz="2400" b="0" i="1" smtClean="0">
                                  <a:latin typeface="Cambria Math" panose="02040503050406030204" pitchFamily="18" charset="0"/>
                                </a:rPr>
                                <m:t>2</m:t>
                              </m:r>
                            </m:sup>
                          </m:sSup>
                          <m:sSup>
                            <m:sSupPr>
                              <m:ctrlPr>
                                <a:rPr lang="en-US" sz="2400" b="0" i="1" smtClean="0">
                                  <a:latin typeface="Cambria Math" panose="02040503050406030204" pitchFamily="18" charset="0"/>
                                </a:rPr>
                              </m:ctrlPr>
                            </m:sSupPr>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r>
                                    <a:rPr lang="en-US" sz="2400" b="0" i="1" smtClean="0">
                                      <a:latin typeface="Cambria Math" panose="02040503050406030204" pitchFamily="18" charset="0"/>
                                    </a:rPr>
                                    <m:t>𝑝</m:t>
                                  </m:r>
                                </m:e>
                              </m:d>
                            </m:e>
                            <m:sup>
                              <m:r>
                                <a:rPr lang="en-US" sz="2400" b="0" i="1" smtClean="0">
                                  <a:latin typeface="Cambria Math" panose="02040503050406030204" pitchFamily="18" charset="0"/>
                                </a:rPr>
                                <m:t>2(</m:t>
                              </m:r>
                              <m:r>
                                <a:rPr lang="en-US" sz="2400" b="0" i="1" smtClean="0">
                                  <a:latin typeface="Cambria Math" panose="02040503050406030204" pitchFamily="18" charset="0"/>
                                </a:rPr>
                                <m:t>𝑛</m:t>
                              </m:r>
                              <m:r>
                                <a:rPr lang="en-US" sz="2400" b="0" i="1" smtClean="0">
                                  <a:latin typeface="Cambria Math" panose="02040503050406030204" pitchFamily="18" charset="0"/>
                                </a:rPr>
                                <m:t>−1)</m:t>
                              </m:r>
                            </m:sup>
                          </m:sSup>
                        </m:den>
                      </m:f>
                    </m:oMath>
                  </m:oMathPara>
                </a14:m>
                <a:endParaRPr lang="en-US" sz="2400" dirty="0"/>
              </a:p>
              <a:p>
                <a:pPr marL="0" indent="0">
                  <a:buNone/>
                </a:pPr>
                <a:endParaRPr lang="en-US" sz="2400" dirty="0"/>
              </a:p>
              <a:p>
                <a:pPr marL="0" indent="0">
                  <a:buNone/>
                </a:pPr>
                <a14:m>
                  <m:oMathPara xmlns:m="http://schemas.openxmlformats.org/officeDocument/2006/math">
                    <m:oMathParaPr>
                      <m:jc m:val="left"/>
                    </m:oMathParaPr>
                    <m:oMath xmlns:m="http://schemas.openxmlformats.org/officeDocument/2006/math">
                      <m:r>
                        <a:rPr lang="en-US" sz="2400" b="0" i="1" smtClean="0">
                          <a:latin typeface="Cambria Math" panose="02040503050406030204" pitchFamily="18" charset="0"/>
                        </a:rPr>
                        <m:t>                </m:t>
                      </m:r>
                      <m:r>
                        <a:rPr lang="en-US" sz="2400" i="1">
                          <a:latin typeface="Cambria Math" panose="02040503050406030204" pitchFamily="18" charset="0"/>
                        </a:rPr>
                        <m:t>=</m:t>
                      </m:r>
                      <m:f>
                        <m:fPr>
                          <m:ctrlPr>
                            <a:rPr lang="en-US" sz="2400" i="1" smtClean="0">
                              <a:latin typeface="Cambria Math" panose="02040503050406030204" pitchFamily="18" charset="0"/>
                            </a:rPr>
                          </m:ctrlPr>
                        </m:fPr>
                        <m:num>
                          <m:r>
                            <a:rPr lang="en-US" sz="2400" b="0" i="1" smtClean="0">
                              <a:latin typeface="Cambria Math" panose="02040503050406030204" pitchFamily="18" charset="0"/>
                            </a:rPr>
                            <m:t>1</m:t>
                          </m:r>
                        </m:num>
                        <m:den>
                          <m:r>
                            <a:rPr lang="en-US" sz="2400" b="0" i="1" smtClean="0">
                              <a:latin typeface="Cambria Math" panose="02040503050406030204" pitchFamily="18" charset="0"/>
                            </a:rPr>
                            <m:t>𝑛</m:t>
                          </m:r>
                          <m:sSup>
                            <m:sSupPr>
                              <m:ctrlPr>
                                <a:rPr lang="en-US" sz="2400" i="1">
                                  <a:latin typeface="Cambria Math" panose="02040503050406030204" pitchFamily="18" charset="0"/>
                                </a:rPr>
                              </m:ctrlPr>
                            </m:sSupPr>
                            <m:e>
                              <m:d>
                                <m:dPr>
                                  <m:ctrlPr>
                                    <a:rPr lang="en-US" sz="2400" i="1">
                                      <a:latin typeface="Cambria Math" panose="02040503050406030204" pitchFamily="18" charset="0"/>
                                    </a:rPr>
                                  </m:ctrlPr>
                                </m:dPr>
                                <m:e>
                                  <m:r>
                                    <a:rPr lang="en-US" sz="2400" i="1">
                                      <a:latin typeface="Cambria Math" panose="02040503050406030204" pitchFamily="18" charset="0"/>
                                    </a:rPr>
                                    <m:t>1−</m:t>
                                  </m:r>
                                  <m:r>
                                    <a:rPr lang="en-US" sz="2400" i="1">
                                      <a:latin typeface="Cambria Math" panose="02040503050406030204" pitchFamily="18" charset="0"/>
                                    </a:rPr>
                                    <m:t>𝑝</m:t>
                                  </m:r>
                                </m:e>
                              </m:d>
                            </m:e>
                            <m:sup>
                              <m:r>
                                <a:rPr lang="en-US" sz="2400" i="1">
                                  <a:latin typeface="Cambria Math" panose="02040503050406030204" pitchFamily="18" charset="0"/>
                                </a:rPr>
                                <m:t>𝑛</m:t>
                              </m:r>
                              <m:r>
                                <a:rPr lang="en-US" sz="2400" i="1">
                                  <a:latin typeface="Cambria Math" panose="02040503050406030204" pitchFamily="18" charset="0"/>
                                </a:rPr>
                                <m:t>−1</m:t>
                              </m:r>
                            </m:sup>
                          </m:sSup>
                        </m:den>
                      </m:f>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m:t>
                          </m:r>
                        </m:num>
                        <m:den>
                          <m:r>
                            <a:rPr lang="en-US" sz="2400" b="0" i="1" smtClean="0">
                              <a:latin typeface="Cambria Math" panose="02040503050406030204" pitchFamily="18" charset="0"/>
                            </a:rPr>
                            <m:t>𝑛</m:t>
                          </m:r>
                        </m:den>
                      </m:f>
                      <m:r>
                        <a:rPr lang="en-US" sz="2400" b="0" i="1" smtClean="0">
                          <a:latin typeface="Cambria Math" panose="02040503050406030204" pitchFamily="18" charset="0"/>
                        </a:rPr>
                        <m:t>+</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m:t>
                              </m:r>
                            </m:num>
                            <m:den>
                              <m:r>
                                <a:rPr lang="en-US" sz="2400" b="0" i="1" smtClean="0">
                                  <a:latin typeface="Cambria Math" panose="02040503050406030204" pitchFamily="18" charset="0"/>
                                </a:rPr>
                                <m:t>𝑛</m:t>
                              </m:r>
                            </m:den>
                          </m:f>
                        </m:e>
                      </m:d>
                      <m:r>
                        <a:rPr lang="en-US" sz="2400" b="0" i="1" smtClean="0">
                          <a:latin typeface="Cambria Math" panose="02040503050406030204" pitchFamily="18" charset="0"/>
                        </a:rPr>
                        <m:t> </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𝑝</m:t>
                          </m:r>
                        </m:num>
                        <m:den>
                          <m:r>
                            <a:rPr lang="en-US" sz="2400" b="0" i="1" smtClean="0">
                              <a:latin typeface="Cambria Math" panose="02040503050406030204" pitchFamily="18" charset="0"/>
                            </a:rPr>
                            <m:t>1−</m:t>
                          </m:r>
                          <m:r>
                            <a:rPr lang="en-US" sz="2400" b="0" i="1" smtClean="0">
                              <a:latin typeface="Cambria Math" panose="02040503050406030204" pitchFamily="18" charset="0"/>
                            </a:rPr>
                            <m:t>𝑝</m:t>
                          </m:r>
                        </m:den>
                      </m:f>
                    </m:oMath>
                  </m:oMathPara>
                </a14:m>
                <a:endParaRPr lang="en-US" sz="2400" dirty="0"/>
              </a:p>
              <a:p>
                <a:pPr marL="0" indent="0">
                  <a:buNone/>
                </a:pPr>
                <a:endParaRPr lang="en-US" sz="2400" dirty="0"/>
              </a:p>
              <a:p>
                <a:pPr marL="0" indent="0">
                  <a:buNone/>
                </a:pPr>
                <a:r>
                  <a:rPr lang="en-US" sz="2400" dirty="0"/>
                  <a:t>For </a:t>
                </a:r>
                <a14:m>
                  <m:oMath xmlns:m="http://schemas.openxmlformats.org/officeDocument/2006/math">
                    <m:r>
                      <m:rPr>
                        <m:sty m:val="p"/>
                      </m:rPr>
                      <a:rPr lang="en-US" sz="2400" b="0" i="0" smtClean="0">
                        <a:latin typeface="Cambria Math" panose="02040503050406030204" pitchFamily="18" charset="0"/>
                        <a:ea typeface="Cambria Math" panose="02040503050406030204" pitchFamily="18" charset="0"/>
                      </a:rPr>
                      <m:t>p</m:t>
                    </m:r>
                    <m:r>
                      <a:rPr lang="en-US" sz="2400" b="0" i="0" smtClean="0">
                        <a:latin typeface="Cambria Math" panose="02040503050406030204" pitchFamily="18" charset="0"/>
                        <a:ea typeface="Cambria Math" panose="02040503050406030204" pitchFamily="18" charset="0"/>
                      </a:rPr>
                      <m:t>=</m:t>
                    </m:r>
                    <m:f>
                      <m:fPr>
                        <m:ctrlPr>
                          <a:rPr lang="en-US" sz="2400" i="1">
                            <a:latin typeface="Cambria Math" panose="02040503050406030204" pitchFamily="18" charset="0"/>
                            <a:ea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𝑑</m:t>
                        </m:r>
                        <m:func>
                          <m:funcPr>
                            <m:ctrlPr>
                              <a:rPr lang="en-US" sz="2400" i="1">
                                <a:latin typeface="Cambria Math" panose="02040503050406030204" pitchFamily="18" charset="0"/>
                                <a:ea typeface="Cambria Math" panose="02040503050406030204" pitchFamily="18" charset="0"/>
                              </a:rPr>
                            </m:ctrlPr>
                          </m:funcPr>
                          <m:fName>
                            <m:r>
                              <m:rPr>
                                <m:sty m:val="p"/>
                              </m:rPr>
                              <a:rPr lang="en-US" sz="2400">
                                <a:latin typeface="Cambria Math" panose="02040503050406030204" pitchFamily="18" charset="0"/>
                                <a:ea typeface="Cambria Math" panose="02040503050406030204" pitchFamily="18" charset="0"/>
                              </a:rPr>
                              <m:t>ln</m:t>
                            </m:r>
                          </m:fName>
                          <m:e>
                            <m:r>
                              <a:rPr lang="en-US" sz="2400" i="1">
                                <a:latin typeface="Cambria Math" panose="02040503050406030204" pitchFamily="18" charset="0"/>
                                <a:ea typeface="Cambria Math" panose="02040503050406030204" pitchFamily="18" charset="0"/>
                              </a:rPr>
                              <m:t>𝑛</m:t>
                            </m:r>
                          </m:e>
                        </m:func>
                      </m:num>
                      <m:den>
                        <m:r>
                          <a:rPr lang="en-US" sz="2400" i="1">
                            <a:latin typeface="Cambria Math" panose="02040503050406030204" pitchFamily="18" charset="0"/>
                            <a:ea typeface="Cambria Math" panose="02040503050406030204" pitchFamily="18" charset="0"/>
                          </a:rPr>
                          <m:t>𝑛</m:t>
                        </m:r>
                      </m:den>
                    </m:f>
                  </m:oMath>
                </a14:m>
                <a:r>
                  <a:rPr lang="en-US" sz="2400" dirty="0"/>
                  <a:t> with d &lt; 1, </a:t>
                </a:r>
                <a14:m>
                  <m:oMath xmlns:m="http://schemas.openxmlformats.org/officeDocument/2006/math">
                    <m:func>
                      <m:funcPr>
                        <m:ctrlPr>
                          <a:rPr lang="en-US" sz="2400" i="1">
                            <a:latin typeface="Cambria Math" panose="02040503050406030204" pitchFamily="18" charset="0"/>
                            <a:ea typeface="Cambria Math" panose="02040503050406030204" pitchFamily="18" charset="0"/>
                          </a:rPr>
                        </m:ctrlPr>
                      </m:funcPr>
                      <m:fName>
                        <m:limLow>
                          <m:limLowPr>
                            <m:ctrlPr>
                              <a:rPr lang="en-US" sz="2400" i="1">
                                <a:latin typeface="Cambria Math" panose="02040503050406030204" pitchFamily="18" charset="0"/>
                                <a:ea typeface="Cambria Math" panose="02040503050406030204" pitchFamily="18" charset="0"/>
                              </a:rPr>
                            </m:ctrlPr>
                          </m:limLowPr>
                          <m:e>
                            <m:r>
                              <m:rPr>
                                <m:sty m:val="p"/>
                              </m:rPr>
                              <a:rPr lang="en-US" sz="2400">
                                <a:latin typeface="Cambria Math" panose="02040503050406030204" pitchFamily="18" charset="0"/>
                                <a:ea typeface="Cambria Math" panose="02040503050406030204" pitchFamily="18" charset="0"/>
                              </a:rPr>
                              <m:t>lim</m:t>
                            </m:r>
                          </m:e>
                          <m:lim>
                            <m:r>
                              <a:rPr lang="en-US" sz="2400" i="1">
                                <a:latin typeface="Cambria Math" panose="02040503050406030204" pitchFamily="18" charset="0"/>
                                <a:ea typeface="Cambria Math" panose="02040503050406030204" pitchFamily="18" charset="0"/>
                              </a:rPr>
                              <m:t>𝑛</m:t>
                            </m:r>
                            <m:r>
                              <a:rPr lang="en-US" sz="2400" i="1">
                                <a:latin typeface="Cambria Math" panose="02040503050406030204" pitchFamily="18" charset="0"/>
                                <a:ea typeface="Cambria Math" panose="02040503050406030204" pitchFamily="18" charset="0"/>
                              </a:rPr>
                              <m:t>→∞</m:t>
                            </m:r>
                          </m:lim>
                        </m:limLow>
                      </m:fName>
                      <m:e>
                        <m:r>
                          <a:rPr lang="en-US" sz="2400" i="1">
                            <a:latin typeface="Cambria Math" panose="02040503050406030204" pitchFamily="18" charset="0"/>
                            <a:ea typeface="Cambria Math" panose="02040503050406030204" pitchFamily="18" charset="0"/>
                          </a:rPr>
                          <m:t>𝐸</m:t>
                        </m:r>
                        <m:d>
                          <m:dPr>
                            <m:ctrlPr>
                              <a:rPr lang="en-US" sz="2400" i="1">
                                <a:latin typeface="Cambria Math" panose="02040503050406030204" pitchFamily="18" charset="0"/>
                                <a:ea typeface="Cambria Math" panose="02040503050406030204" pitchFamily="18" charset="0"/>
                              </a:rPr>
                            </m:ctrlPr>
                          </m:dPr>
                          <m:e>
                            <m:r>
                              <a:rPr lang="en-US" sz="2400" i="1">
                                <a:latin typeface="Cambria Math" panose="02040503050406030204" pitchFamily="18" charset="0"/>
                                <a:ea typeface="Cambria Math" panose="02040503050406030204" pitchFamily="18" charset="0"/>
                              </a:rPr>
                              <m:t>𝑋</m:t>
                            </m:r>
                          </m:e>
                        </m:d>
                      </m:e>
                    </m:func>
                    <m:r>
                      <a:rPr lang="en-US" sz="2400" b="0" i="1" smtClean="0">
                        <a:latin typeface="Cambria Math" panose="02040503050406030204" pitchFamily="18" charset="0"/>
                        <a:ea typeface="Cambria Math" panose="02040503050406030204" pitchFamily="18" charset="0"/>
                      </a:rPr>
                      <m:t>=∞</m:t>
                    </m:r>
                  </m:oMath>
                </a14:m>
                <a:r>
                  <a:rPr lang="en-US" sz="2400" dirty="0"/>
                  <a:t> </a:t>
                </a:r>
              </a:p>
              <a:p>
                <a:pPr marL="0" indent="0">
                  <a:buNone/>
                </a:pPr>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359017"/>
                <a:ext cx="9845842" cy="5239491"/>
              </a:xfrm>
              <a:blipFill rotWithShape="0">
                <a:blip r:embed="rId2"/>
                <a:stretch>
                  <a:fillRect l="-991"/>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t>Random Graph</a:t>
            </a:r>
          </a:p>
        </p:txBody>
      </p:sp>
      <p:sp>
        <p:nvSpPr>
          <p:cNvPr id="5" name="Slide Number Placeholder 4"/>
          <p:cNvSpPr>
            <a:spLocks noGrp="1"/>
          </p:cNvSpPr>
          <p:nvPr>
            <p:ph type="sldNum" sz="quarter" idx="12"/>
          </p:nvPr>
        </p:nvSpPr>
        <p:spPr/>
        <p:txBody>
          <a:bodyPr/>
          <a:lstStyle/>
          <a:p>
            <a:fld id="{5F799E93-25A9-45CA-8FEE-05B28F2C019A}" type="slidenum">
              <a:rPr lang="en-US" smtClean="0"/>
              <a:t>83</a:t>
            </a:fld>
            <a:endParaRPr lang="en-US"/>
          </a:p>
        </p:txBody>
      </p:sp>
    </p:spTree>
    <p:extLst>
      <p:ext uri="{BB962C8B-B14F-4D97-AF65-F5344CB8AC3E}">
        <p14:creationId xmlns:p14="http://schemas.microsoft.com/office/powerpoint/2010/main" val="134225229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8029755" cy="796925"/>
          </a:xfrm>
        </p:spPr>
        <p:txBody>
          <a:bodyPr>
            <a:normAutofit/>
          </a:bodyPr>
          <a:lstStyle/>
          <a:p>
            <a:r>
              <a:rPr lang="en-US" dirty="0"/>
              <a:t>Disappearance of Isolated Vertices </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268627"/>
                <a:ext cx="9845842" cy="5340720"/>
              </a:xfrm>
            </p:spPr>
            <p:txBody>
              <a:bodyPr>
                <a:normAutofit fontScale="77500" lnSpcReduction="20000"/>
              </a:bodyPr>
              <a:lstStyle/>
              <a:p>
                <a:pPr marL="0" indent="0">
                  <a:buNone/>
                </a:pPr>
                <a:endParaRPr lang="en-US" sz="2400" dirty="0"/>
              </a:p>
              <a:p>
                <a:pPr marL="0" indent="0">
                  <a:buNone/>
                </a:pPr>
                <a14:m>
                  <m:oMathPara xmlns:m="http://schemas.openxmlformats.org/officeDocument/2006/math">
                    <m:oMathParaPr>
                      <m:jc m:val="center"/>
                    </m:oMathParaPr>
                    <m:oMath xmlns:m="http://schemas.openxmlformats.org/officeDocument/2006/math">
                      <m:f>
                        <m:fPr>
                          <m:ctrlPr>
                            <a:rPr lang="en-US" sz="2400" i="1">
                              <a:latin typeface="Cambria Math" panose="02040503050406030204" pitchFamily="18" charset="0"/>
                              <a:ea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𝑣𝑎𝑟</m:t>
                          </m:r>
                          <m:d>
                            <m:dPr>
                              <m:ctrlPr>
                                <a:rPr lang="en-US" sz="2400" i="1">
                                  <a:latin typeface="Cambria Math" panose="02040503050406030204" pitchFamily="18" charset="0"/>
                                  <a:ea typeface="Cambria Math" panose="02040503050406030204" pitchFamily="18" charset="0"/>
                                </a:rPr>
                              </m:ctrlPr>
                            </m:dPr>
                            <m:e>
                              <m:r>
                                <a:rPr lang="en-US" sz="2400" i="1">
                                  <a:latin typeface="Cambria Math" panose="02040503050406030204" pitchFamily="18" charset="0"/>
                                  <a:ea typeface="Cambria Math" panose="02040503050406030204" pitchFamily="18" charset="0"/>
                                </a:rPr>
                                <m:t>𝑋</m:t>
                              </m:r>
                            </m:e>
                          </m:d>
                        </m:num>
                        <m:den>
                          <m:sSup>
                            <m:sSupPr>
                              <m:ctrlPr>
                                <a:rPr lang="en-US" sz="2400" i="1">
                                  <a:latin typeface="Cambria Math" panose="02040503050406030204" pitchFamily="18" charset="0"/>
                                  <a:ea typeface="Cambria Math" panose="02040503050406030204" pitchFamily="18" charset="0"/>
                                </a:rPr>
                              </m:ctrlPr>
                            </m:sSupPr>
                            <m:e>
                              <m:d>
                                <m:dPr>
                                  <m:ctrlPr>
                                    <a:rPr lang="en-US" sz="2400" i="1">
                                      <a:latin typeface="Cambria Math" panose="02040503050406030204" pitchFamily="18" charset="0"/>
                                      <a:ea typeface="Cambria Math" panose="02040503050406030204" pitchFamily="18" charset="0"/>
                                    </a:rPr>
                                  </m:ctrlPr>
                                </m:dPr>
                                <m:e>
                                  <m:r>
                                    <a:rPr lang="en-US" sz="2400" i="1">
                                      <a:latin typeface="Cambria Math" panose="02040503050406030204" pitchFamily="18" charset="0"/>
                                      <a:ea typeface="Cambria Math" panose="02040503050406030204" pitchFamily="18" charset="0"/>
                                    </a:rPr>
                                    <m:t>𝐸</m:t>
                                  </m:r>
                                  <m:d>
                                    <m:dPr>
                                      <m:begChr m:val="["/>
                                      <m:endChr m:val="]"/>
                                      <m:ctrlPr>
                                        <a:rPr lang="en-US" sz="2400" i="1">
                                          <a:latin typeface="Cambria Math" panose="02040503050406030204" pitchFamily="18" charset="0"/>
                                          <a:ea typeface="Cambria Math" panose="02040503050406030204" pitchFamily="18" charset="0"/>
                                        </a:rPr>
                                      </m:ctrlPr>
                                    </m:dPr>
                                    <m:e>
                                      <m:r>
                                        <a:rPr lang="en-US" sz="2400" i="1">
                                          <a:latin typeface="Cambria Math" panose="02040503050406030204" pitchFamily="18" charset="0"/>
                                          <a:ea typeface="Cambria Math" panose="02040503050406030204" pitchFamily="18" charset="0"/>
                                        </a:rPr>
                                        <m:t>𝑋</m:t>
                                      </m:r>
                                    </m:e>
                                  </m:d>
                                </m:e>
                              </m:d>
                            </m:e>
                            <m:sup>
                              <m:r>
                                <a:rPr lang="en-US" sz="2400" i="1">
                                  <a:latin typeface="Cambria Math" panose="02040503050406030204" pitchFamily="18" charset="0"/>
                                  <a:ea typeface="Cambria Math" panose="02040503050406030204" pitchFamily="18" charset="0"/>
                                </a:rPr>
                                <m:t>2</m:t>
                              </m:r>
                            </m:sup>
                          </m:sSup>
                        </m:den>
                      </m:f>
                      <m:r>
                        <a:rPr lang="en-US" sz="2400" i="1">
                          <a:latin typeface="Cambria Math" panose="02040503050406030204" pitchFamily="18" charset="0"/>
                        </a:rPr>
                        <m:t>=</m:t>
                      </m:r>
                      <m:f>
                        <m:fPr>
                          <m:ctrlPr>
                            <a:rPr lang="en-US" sz="2400" i="1" smtClean="0">
                              <a:latin typeface="Cambria Math" panose="02040503050406030204" pitchFamily="18" charset="0"/>
                            </a:rPr>
                          </m:ctrlPr>
                        </m:fPr>
                        <m:num>
                          <m:r>
                            <a:rPr lang="en-US" sz="2400" b="0" i="1" smtClean="0">
                              <a:latin typeface="Cambria Math" panose="02040503050406030204" pitchFamily="18" charset="0"/>
                            </a:rPr>
                            <m:t>1</m:t>
                          </m:r>
                        </m:num>
                        <m:den>
                          <m:r>
                            <a:rPr lang="en-US" sz="2400" b="1" i="1" smtClean="0">
                              <a:latin typeface="Cambria Math" panose="02040503050406030204" pitchFamily="18" charset="0"/>
                            </a:rPr>
                            <m:t>𝒏</m:t>
                          </m:r>
                          <m:sSup>
                            <m:sSupPr>
                              <m:ctrlPr>
                                <a:rPr lang="en-US" sz="2400" i="1">
                                  <a:latin typeface="Cambria Math" panose="02040503050406030204" pitchFamily="18" charset="0"/>
                                </a:rPr>
                              </m:ctrlPr>
                            </m:sSupPr>
                            <m:e>
                              <m:d>
                                <m:dPr>
                                  <m:ctrlPr>
                                    <a:rPr lang="en-US" sz="2400" i="1">
                                      <a:latin typeface="Cambria Math" panose="02040503050406030204" pitchFamily="18" charset="0"/>
                                    </a:rPr>
                                  </m:ctrlPr>
                                </m:dPr>
                                <m:e>
                                  <m:r>
                                    <a:rPr lang="en-US" sz="2400" i="1">
                                      <a:latin typeface="Cambria Math" panose="02040503050406030204" pitchFamily="18" charset="0"/>
                                    </a:rPr>
                                    <m:t>1−</m:t>
                                  </m:r>
                                  <m:r>
                                    <a:rPr lang="en-US" sz="2400" i="1">
                                      <a:latin typeface="Cambria Math" panose="02040503050406030204" pitchFamily="18" charset="0"/>
                                    </a:rPr>
                                    <m:t>𝑝</m:t>
                                  </m:r>
                                </m:e>
                              </m:d>
                            </m:e>
                            <m:sup>
                              <m:r>
                                <a:rPr lang="en-US" sz="2400" i="1">
                                  <a:latin typeface="Cambria Math" panose="02040503050406030204" pitchFamily="18" charset="0"/>
                                </a:rPr>
                                <m:t>𝑛</m:t>
                              </m:r>
                              <m:r>
                                <a:rPr lang="en-US" sz="2400" i="1">
                                  <a:latin typeface="Cambria Math" panose="02040503050406030204" pitchFamily="18" charset="0"/>
                                </a:rPr>
                                <m:t>−1</m:t>
                              </m:r>
                            </m:sup>
                          </m:sSup>
                        </m:den>
                      </m:f>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m:t>
                          </m:r>
                        </m:num>
                        <m:den>
                          <m:r>
                            <a:rPr lang="en-US" sz="2400" b="0" i="1" smtClean="0">
                              <a:latin typeface="Cambria Math" panose="02040503050406030204" pitchFamily="18" charset="0"/>
                            </a:rPr>
                            <m:t>𝑛</m:t>
                          </m:r>
                        </m:den>
                      </m:f>
                      <m:r>
                        <a:rPr lang="en-US" sz="2400" b="0" i="1" smtClean="0">
                          <a:latin typeface="Cambria Math" panose="02040503050406030204" pitchFamily="18" charset="0"/>
                        </a:rPr>
                        <m:t>+</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m:t>
                              </m:r>
                            </m:num>
                            <m:den>
                              <m:r>
                                <a:rPr lang="en-US" sz="2400" b="0" i="1" smtClean="0">
                                  <a:latin typeface="Cambria Math" panose="02040503050406030204" pitchFamily="18" charset="0"/>
                                </a:rPr>
                                <m:t>𝑛</m:t>
                              </m:r>
                            </m:den>
                          </m:f>
                        </m:e>
                      </m:d>
                      <m:r>
                        <a:rPr lang="en-US" sz="2400" b="0" i="1" smtClean="0">
                          <a:latin typeface="Cambria Math" panose="02040503050406030204" pitchFamily="18" charset="0"/>
                        </a:rPr>
                        <m:t> </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𝑝</m:t>
                          </m:r>
                        </m:num>
                        <m:den>
                          <m:r>
                            <a:rPr lang="en-US" sz="2400" b="0" i="1" smtClean="0">
                              <a:latin typeface="Cambria Math" panose="02040503050406030204" pitchFamily="18" charset="0"/>
                            </a:rPr>
                            <m:t>1−</m:t>
                          </m:r>
                          <m:r>
                            <a:rPr lang="en-US" sz="2400" b="0" i="1" smtClean="0">
                              <a:latin typeface="Cambria Math" panose="02040503050406030204" pitchFamily="18" charset="0"/>
                            </a:rPr>
                            <m:t>𝑝</m:t>
                          </m:r>
                        </m:den>
                      </m:f>
                    </m:oMath>
                  </m:oMathPara>
                </a14:m>
                <a:endParaRPr lang="en-US" sz="2400" dirty="0"/>
              </a:p>
              <a:p>
                <a:pPr marL="0" indent="0">
                  <a:buNone/>
                </a:pPr>
                <a:endParaRPr lang="en-US" sz="2400" dirty="0"/>
              </a:p>
              <a:p>
                <a:pPr marL="0" indent="0">
                  <a:buNone/>
                </a:pPr>
                <a:r>
                  <a:rPr lang="en-US" sz="2400" dirty="0"/>
                  <a:t>For </a:t>
                </a:r>
                <a14:m>
                  <m:oMath xmlns:m="http://schemas.openxmlformats.org/officeDocument/2006/math">
                    <m:r>
                      <m:rPr>
                        <m:sty m:val="p"/>
                      </m:rPr>
                      <a:rPr lang="en-US" sz="2400" b="0" i="0" smtClean="0">
                        <a:latin typeface="Cambria Math" panose="02040503050406030204" pitchFamily="18" charset="0"/>
                        <a:ea typeface="Cambria Math" panose="02040503050406030204" pitchFamily="18" charset="0"/>
                      </a:rPr>
                      <m:t>p</m:t>
                    </m:r>
                    <m:r>
                      <a:rPr lang="en-US" sz="2400" b="0" i="0" smtClean="0">
                        <a:latin typeface="Cambria Math" panose="02040503050406030204" pitchFamily="18" charset="0"/>
                        <a:ea typeface="Cambria Math" panose="02040503050406030204" pitchFamily="18" charset="0"/>
                      </a:rPr>
                      <m:t>=</m:t>
                    </m:r>
                  </m:oMath>
                </a14:m>
                <a:r>
                  <a:rPr lang="en-US" sz="2400" dirty="0"/>
                  <a:t> </a:t>
                </a:r>
                <a14:m>
                  <m:oMath xmlns:m="http://schemas.openxmlformats.org/officeDocument/2006/math">
                    <m:f>
                      <m:fPr>
                        <m:ctrlPr>
                          <a:rPr lang="en-US" sz="2400" i="1">
                            <a:latin typeface="Cambria Math" panose="02040503050406030204" pitchFamily="18" charset="0"/>
                            <a:ea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𝑑</m:t>
                        </m:r>
                        <m:func>
                          <m:funcPr>
                            <m:ctrlPr>
                              <a:rPr lang="en-US" sz="2400" i="1">
                                <a:latin typeface="Cambria Math" panose="02040503050406030204" pitchFamily="18" charset="0"/>
                                <a:ea typeface="Cambria Math" panose="02040503050406030204" pitchFamily="18" charset="0"/>
                              </a:rPr>
                            </m:ctrlPr>
                          </m:funcPr>
                          <m:fName>
                            <m:r>
                              <m:rPr>
                                <m:sty m:val="p"/>
                              </m:rPr>
                              <a:rPr lang="en-US" sz="2400">
                                <a:latin typeface="Cambria Math" panose="02040503050406030204" pitchFamily="18" charset="0"/>
                                <a:ea typeface="Cambria Math" panose="02040503050406030204" pitchFamily="18" charset="0"/>
                              </a:rPr>
                              <m:t>ln</m:t>
                            </m:r>
                          </m:fName>
                          <m:e>
                            <m:r>
                              <a:rPr lang="en-US" sz="2400" i="1">
                                <a:latin typeface="Cambria Math" panose="02040503050406030204" pitchFamily="18" charset="0"/>
                                <a:ea typeface="Cambria Math" panose="02040503050406030204" pitchFamily="18" charset="0"/>
                              </a:rPr>
                              <m:t>𝑛</m:t>
                            </m:r>
                          </m:e>
                        </m:func>
                      </m:num>
                      <m:den>
                        <m:r>
                          <a:rPr lang="en-US" sz="2400" i="1">
                            <a:latin typeface="Cambria Math" panose="02040503050406030204" pitchFamily="18" charset="0"/>
                            <a:ea typeface="Cambria Math" panose="02040503050406030204" pitchFamily="18" charset="0"/>
                          </a:rPr>
                          <m:t>𝑛</m:t>
                        </m:r>
                      </m:den>
                    </m:f>
                  </m:oMath>
                </a14:m>
                <a:r>
                  <a:rPr lang="en-US" sz="2400" dirty="0"/>
                  <a:t> with d &lt; 1, </a:t>
                </a:r>
                <a14:m>
                  <m:oMath xmlns:m="http://schemas.openxmlformats.org/officeDocument/2006/math">
                    <m:func>
                      <m:funcPr>
                        <m:ctrlPr>
                          <a:rPr lang="en-US" sz="2400" i="1">
                            <a:latin typeface="Cambria Math" panose="02040503050406030204" pitchFamily="18" charset="0"/>
                            <a:ea typeface="Cambria Math" panose="02040503050406030204" pitchFamily="18" charset="0"/>
                          </a:rPr>
                        </m:ctrlPr>
                      </m:funcPr>
                      <m:fName>
                        <m:limLow>
                          <m:limLowPr>
                            <m:ctrlPr>
                              <a:rPr lang="en-US" sz="2400" i="1">
                                <a:latin typeface="Cambria Math" panose="02040503050406030204" pitchFamily="18" charset="0"/>
                                <a:ea typeface="Cambria Math" panose="02040503050406030204" pitchFamily="18" charset="0"/>
                              </a:rPr>
                            </m:ctrlPr>
                          </m:limLowPr>
                          <m:e>
                            <m:r>
                              <m:rPr>
                                <m:sty m:val="p"/>
                              </m:rPr>
                              <a:rPr lang="en-US" sz="2400">
                                <a:latin typeface="Cambria Math" panose="02040503050406030204" pitchFamily="18" charset="0"/>
                                <a:ea typeface="Cambria Math" panose="02040503050406030204" pitchFamily="18" charset="0"/>
                              </a:rPr>
                              <m:t>lim</m:t>
                            </m:r>
                          </m:e>
                          <m:lim>
                            <m:r>
                              <a:rPr lang="en-US" sz="2400" i="1">
                                <a:latin typeface="Cambria Math" panose="02040503050406030204" pitchFamily="18" charset="0"/>
                                <a:ea typeface="Cambria Math" panose="02040503050406030204" pitchFamily="18" charset="0"/>
                              </a:rPr>
                              <m:t>𝑛</m:t>
                            </m:r>
                            <m:r>
                              <a:rPr lang="en-US" sz="2400" i="1">
                                <a:latin typeface="Cambria Math" panose="02040503050406030204" pitchFamily="18" charset="0"/>
                                <a:ea typeface="Cambria Math" panose="02040503050406030204" pitchFamily="18" charset="0"/>
                              </a:rPr>
                              <m:t>→∞</m:t>
                            </m:r>
                          </m:lim>
                        </m:limLow>
                      </m:fName>
                      <m:e>
                        <m:r>
                          <a:rPr lang="en-US" sz="2400" i="1">
                            <a:latin typeface="Cambria Math" panose="02040503050406030204" pitchFamily="18" charset="0"/>
                            <a:ea typeface="Cambria Math" panose="02040503050406030204" pitchFamily="18" charset="0"/>
                          </a:rPr>
                          <m:t>𝐸</m:t>
                        </m:r>
                        <m:d>
                          <m:dPr>
                            <m:ctrlPr>
                              <a:rPr lang="en-US" sz="2400" i="1">
                                <a:latin typeface="Cambria Math" panose="02040503050406030204" pitchFamily="18" charset="0"/>
                                <a:ea typeface="Cambria Math" panose="02040503050406030204" pitchFamily="18" charset="0"/>
                              </a:rPr>
                            </m:ctrlPr>
                          </m:dPr>
                          <m:e>
                            <m:r>
                              <a:rPr lang="en-US" sz="2400" i="1">
                                <a:latin typeface="Cambria Math" panose="02040503050406030204" pitchFamily="18" charset="0"/>
                                <a:ea typeface="Cambria Math" panose="02040503050406030204" pitchFamily="18" charset="0"/>
                              </a:rPr>
                              <m:t>𝑋</m:t>
                            </m:r>
                          </m:e>
                        </m:d>
                      </m:e>
                    </m:func>
                    <m:r>
                      <a:rPr lang="en-US" sz="2400" b="0" i="1" smtClean="0">
                        <a:latin typeface="Cambria Math" panose="02040503050406030204" pitchFamily="18" charset="0"/>
                        <a:ea typeface="Cambria Math" panose="02040503050406030204" pitchFamily="18" charset="0"/>
                      </a:rPr>
                      <m:t>=∞</m:t>
                    </m:r>
                  </m:oMath>
                </a14:m>
                <a:r>
                  <a:rPr lang="en-US" sz="2400" dirty="0"/>
                  <a:t> and</a:t>
                </a:r>
              </a:p>
              <a:p>
                <a:pPr marL="0" indent="0">
                  <a:buNone/>
                </a:pPr>
                <a:r>
                  <a:rPr lang="en-US" sz="2400" dirty="0"/>
                  <a:t> </a:t>
                </a:r>
              </a:p>
              <a:p>
                <a:pPr marL="0" indent="0">
                  <a:buNone/>
                </a:pPr>
                <a14:m>
                  <m:oMathPara xmlns:m="http://schemas.openxmlformats.org/officeDocument/2006/math">
                    <m:oMathParaPr>
                      <m:jc m:val="center"/>
                    </m:oMathParaPr>
                    <m:oMath xmlns:m="http://schemas.openxmlformats.org/officeDocument/2006/math">
                      <m:func>
                        <m:funcPr>
                          <m:ctrlPr>
                            <a:rPr lang="en-US" sz="2400" i="1" smtClean="0">
                              <a:latin typeface="Cambria Math" panose="02040503050406030204" pitchFamily="18" charset="0"/>
                              <a:ea typeface="Cambria Math" panose="02040503050406030204" pitchFamily="18" charset="0"/>
                            </a:rPr>
                          </m:ctrlPr>
                        </m:funcPr>
                        <m:fName>
                          <m:limLow>
                            <m:limLowPr>
                              <m:ctrlPr>
                                <a:rPr lang="en-US" sz="2400" i="1" smtClean="0">
                                  <a:latin typeface="Cambria Math" panose="02040503050406030204" pitchFamily="18" charset="0"/>
                                  <a:ea typeface="Cambria Math" panose="02040503050406030204" pitchFamily="18" charset="0"/>
                                </a:rPr>
                              </m:ctrlPr>
                            </m:limLowPr>
                            <m:e>
                              <m:r>
                                <m:rPr>
                                  <m:sty m:val="p"/>
                                </m:rPr>
                                <a:rPr lang="en-US" sz="2400" i="0" smtClean="0">
                                  <a:latin typeface="Cambria Math" panose="02040503050406030204" pitchFamily="18" charset="0"/>
                                  <a:ea typeface="Cambria Math" panose="02040503050406030204" pitchFamily="18" charset="0"/>
                                </a:rPr>
                                <m:t>lim</m:t>
                              </m:r>
                            </m:e>
                            <m:lim>
                              <m:r>
                                <a:rPr lang="en-US" sz="2400" b="0" i="1" smtClean="0">
                                  <a:latin typeface="Cambria Math" panose="02040503050406030204" pitchFamily="18" charset="0"/>
                                  <a:ea typeface="Cambria Math" panose="02040503050406030204" pitchFamily="18" charset="0"/>
                                </a:rPr>
                                <m:t>𝑛</m:t>
                              </m:r>
                              <m:r>
                                <a:rPr lang="en-US" sz="2400" b="0" i="1" smtClean="0">
                                  <a:latin typeface="Cambria Math" panose="02040503050406030204" pitchFamily="18" charset="0"/>
                                  <a:ea typeface="Cambria Math" panose="02040503050406030204" pitchFamily="18" charset="0"/>
                                </a:rPr>
                                <m:t>→∞</m:t>
                              </m:r>
                            </m:lim>
                          </m:limLow>
                        </m:fName>
                        <m:e>
                          <m:f>
                            <m:fPr>
                              <m:ctrlPr>
                                <a:rPr lang="en-US" sz="2400" i="1">
                                  <a:latin typeface="Cambria Math" panose="02040503050406030204" pitchFamily="18" charset="0"/>
                                  <a:ea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𝑣𝑎𝑟</m:t>
                              </m:r>
                              <m:d>
                                <m:dPr>
                                  <m:ctrlPr>
                                    <a:rPr lang="en-US" sz="2400" i="1">
                                      <a:latin typeface="Cambria Math" panose="02040503050406030204" pitchFamily="18" charset="0"/>
                                      <a:ea typeface="Cambria Math" panose="02040503050406030204" pitchFamily="18" charset="0"/>
                                    </a:rPr>
                                  </m:ctrlPr>
                                </m:dPr>
                                <m:e>
                                  <m:r>
                                    <a:rPr lang="en-US" sz="2400" i="1">
                                      <a:latin typeface="Cambria Math" panose="02040503050406030204" pitchFamily="18" charset="0"/>
                                      <a:ea typeface="Cambria Math" panose="02040503050406030204" pitchFamily="18" charset="0"/>
                                    </a:rPr>
                                    <m:t>𝑋</m:t>
                                  </m:r>
                                </m:e>
                              </m:d>
                            </m:num>
                            <m:den>
                              <m:sSup>
                                <m:sSupPr>
                                  <m:ctrlPr>
                                    <a:rPr lang="en-US" sz="2400" i="1">
                                      <a:latin typeface="Cambria Math" panose="02040503050406030204" pitchFamily="18" charset="0"/>
                                      <a:ea typeface="Cambria Math" panose="02040503050406030204" pitchFamily="18" charset="0"/>
                                    </a:rPr>
                                  </m:ctrlPr>
                                </m:sSupPr>
                                <m:e>
                                  <m:d>
                                    <m:dPr>
                                      <m:ctrlPr>
                                        <a:rPr lang="en-US" sz="2400" i="1">
                                          <a:latin typeface="Cambria Math" panose="02040503050406030204" pitchFamily="18" charset="0"/>
                                          <a:ea typeface="Cambria Math" panose="02040503050406030204" pitchFamily="18" charset="0"/>
                                        </a:rPr>
                                      </m:ctrlPr>
                                    </m:dPr>
                                    <m:e>
                                      <m:r>
                                        <a:rPr lang="en-US" sz="2400" i="1">
                                          <a:latin typeface="Cambria Math" panose="02040503050406030204" pitchFamily="18" charset="0"/>
                                          <a:ea typeface="Cambria Math" panose="02040503050406030204" pitchFamily="18" charset="0"/>
                                        </a:rPr>
                                        <m:t>𝐸</m:t>
                                      </m:r>
                                      <m:d>
                                        <m:dPr>
                                          <m:begChr m:val="["/>
                                          <m:endChr m:val="]"/>
                                          <m:ctrlPr>
                                            <a:rPr lang="en-US" sz="2400" i="1">
                                              <a:latin typeface="Cambria Math" panose="02040503050406030204" pitchFamily="18" charset="0"/>
                                              <a:ea typeface="Cambria Math" panose="02040503050406030204" pitchFamily="18" charset="0"/>
                                            </a:rPr>
                                          </m:ctrlPr>
                                        </m:dPr>
                                        <m:e>
                                          <m:r>
                                            <a:rPr lang="en-US" sz="2400" i="1">
                                              <a:latin typeface="Cambria Math" panose="02040503050406030204" pitchFamily="18" charset="0"/>
                                              <a:ea typeface="Cambria Math" panose="02040503050406030204" pitchFamily="18" charset="0"/>
                                            </a:rPr>
                                            <m:t>𝑋</m:t>
                                          </m:r>
                                        </m:e>
                                      </m:d>
                                    </m:e>
                                  </m:d>
                                </m:e>
                                <m:sup>
                                  <m:r>
                                    <a:rPr lang="en-US" sz="2400" i="1">
                                      <a:latin typeface="Cambria Math" panose="02040503050406030204" pitchFamily="18" charset="0"/>
                                      <a:ea typeface="Cambria Math" panose="02040503050406030204" pitchFamily="18" charset="0"/>
                                    </a:rPr>
                                    <m:t>2</m:t>
                                  </m:r>
                                </m:sup>
                              </m:sSup>
                            </m:den>
                          </m:f>
                        </m:e>
                      </m:func>
                      <m:r>
                        <a:rPr lang="en-US" sz="2400" i="1">
                          <a:latin typeface="Cambria Math" panose="02040503050406030204" pitchFamily="18" charset="0"/>
                        </a:rPr>
                        <m:t>=</m:t>
                      </m:r>
                      <m:func>
                        <m:funcPr>
                          <m:ctrlPr>
                            <a:rPr lang="en-US" sz="2400" i="1" smtClean="0">
                              <a:latin typeface="Cambria Math" panose="02040503050406030204" pitchFamily="18" charset="0"/>
                            </a:rPr>
                          </m:ctrlPr>
                        </m:funcPr>
                        <m:fName>
                          <m:limLow>
                            <m:limLowPr>
                              <m:ctrlPr>
                                <a:rPr lang="en-US" sz="2400" i="1" smtClean="0">
                                  <a:latin typeface="Cambria Math" panose="02040503050406030204" pitchFamily="18" charset="0"/>
                                </a:rPr>
                              </m:ctrlPr>
                            </m:limLowPr>
                            <m:e>
                              <m:r>
                                <m:rPr>
                                  <m:sty m:val="p"/>
                                </m:rPr>
                                <a:rPr lang="en-US" sz="2400" i="0" smtClean="0">
                                  <a:latin typeface="Cambria Math" panose="02040503050406030204" pitchFamily="18" charset="0"/>
                                </a:rPr>
                                <m:t>lim</m:t>
                              </m:r>
                            </m:e>
                            <m:lim>
                              <m:r>
                                <a:rPr lang="en-US" sz="2400" i="1">
                                  <a:latin typeface="Cambria Math" panose="02040503050406030204" pitchFamily="18" charset="0"/>
                                  <a:ea typeface="Cambria Math" panose="02040503050406030204" pitchFamily="18" charset="0"/>
                                </a:rPr>
                                <m:t>𝑛</m:t>
                              </m:r>
                              <m:r>
                                <a:rPr lang="en-US" sz="2400" i="1">
                                  <a:latin typeface="Cambria Math" panose="02040503050406030204" pitchFamily="18" charset="0"/>
                                  <a:ea typeface="Cambria Math" panose="02040503050406030204" pitchFamily="18" charset="0"/>
                                </a:rPr>
                                <m:t>→∞</m:t>
                              </m:r>
                            </m:lim>
                          </m:limLow>
                        </m:fName>
                        <m:e>
                          <m:f>
                            <m:fPr>
                              <m:ctrlPr>
                                <a:rPr lang="en-US" sz="2400" i="1">
                                  <a:latin typeface="Cambria Math" panose="02040503050406030204" pitchFamily="18" charset="0"/>
                                </a:rPr>
                              </m:ctrlPr>
                            </m:fPr>
                            <m:num>
                              <m:r>
                                <a:rPr lang="en-US" sz="2400" i="1">
                                  <a:latin typeface="Cambria Math" panose="02040503050406030204" pitchFamily="18" charset="0"/>
                                </a:rPr>
                                <m:t>1</m:t>
                              </m:r>
                            </m:num>
                            <m:den>
                              <m:r>
                                <a:rPr lang="en-US" sz="2400" b="1" i="1" smtClean="0">
                                  <a:latin typeface="Cambria Math" panose="02040503050406030204" pitchFamily="18" charset="0"/>
                                </a:rPr>
                                <m:t>𝒏</m:t>
                              </m:r>
                              <m:sSup>
                                <m:sSupPr>
                                  <m:ctrlPr>
                                    <a:rPr lang="en-US" sz="2400" i="1">
                                      <a:latin typeface="Cambria Math" panose="02040503050406030204" pitchFamily="18" charset="0"/>
                                    </a:rPr>
                                  </m:ctrlPr>
                                </m:sSupPr>
                                <m:e>
                                  <m:d>
                                    <m:dPr>
                                      <m:ctrlPr>
                                        <a:rPr lang="en-US" sz="2400" i="1">
                                          <a:latin typeface="Cambria Math" panose="02040503050406030204" pitchFamily="18" charset="0"/>
                                        </a:rPr>
                                      </m:ctrlPr>
                                    </m:dPr>
                                    <m:e>
                                      <m:r>
                                        <a:rPr lang="en-US" sz="2400" i="1">
                                          <a:latin typeface="Cambria Math" panose="02040503050406030204" pitchFamily="18" charset="0"/>
                                        </a:rPr>
                                        <m:t>1−</m:t>
                                      </m:r>
                                      <m:f>
                                        <m:fPr>
                                          <m:ctrlPr>
                                            <a:rPr lang="en-US" sz="2400" i="1">
                                              <a:latin typeface="Cambria Math" panose="02040503050406030204" pitchFamily="18" charset="0"/>
                                              <a:ea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𝑑</m:t>
                                          </m:r>
                                          <m:func>
                                            <m:funcPr>
                                              <m:ctrlPr>
                                                <a:rPr lang="en-US" sz="2400" i="1">
                                                  <a:latin typeface="Cambria Math" panose="02040503050406030204" pitchFamily="18" charset="0"/>
                                                  <a:ea typeface="Cambria Math" panose="02040503050406030204" pitchFamily="18" charset="0"/>
                                                </a:rPr>
                                              </m:ctrlPr>
                                            </m:funcPr>
                                            <m:fName>
                                              <m:r>
                                                <m:rPr>
                                                  <m:sty m:val="p"/>
                                                </m:rPr>
                                                <a:rPr lang="en-US" sz="2400">
                                                  <a:latin typeface="Cambria Math" panose="02040503050406030204" pitchFamily="18" charset="0"/>
                                                  <a:ea typeface="Cambria Math" panose="02040503050406030204" pitchFamily="18" charset="0"/>
                                                </a:rPr>
                                                <m:t>ln</m:t>
                                              </m:r>
                                            </m:fName>
                                            <m:e>
                                              <m:r>
                                                <a:rPr lang="en-US" sz="2400" i="1">
                                                  <a:latin typeface="Cambria Math" panose="02040503050406030204" pitchFamily="18" charset="0"/>
                                                  <a:ea typeface="Cambria Math" panose="02040503050406030204" pitchFamily="18" charset="0"/>
                                                </a:rPr>
                                                <m:t>𝑛</m:t>
                                              </m:r>
                                            </m:e>
                                          </m:func>
                                        </m:num>
                                        <m:den>
                                          <m:r>
                                            <a:rPr lang="en-US" sz="2400" i="1">
                                              <a:latin typeface="Cambria Math" panose="02040503050406030204" pitchFamily="18" charset="0"/>
                                              <a:ea typeface="Cambria Math" panose="02040503050406030204" pitchFamily="18" charset="0"/>
                                            </a:rPr>
                                            <m:t>𝑛</m:t>
                                          </m:r>
                                        </m:den>
                                      </m:f>
                                    </m:e>
                                  </m:d>
                                </m:e>
                                <m:sup>
                                  <m:r>
                                    <a:rPr lang="en-US" sz="2400" i="1">
                                      <a:latin typeface="Cambria Math" panose="02040503050406030204" pitchFamily="18" charset="0"/>
                                    </a:rPr>
                                    <m:t>𝑛</m:t>
                                  </m:r>
                                  <m:r>
                                    <a:rPr lang="en-US" sz="2400" i="1">
                                      <a:latin typeface="Cambria Math" panose="02040503050406030204" pitchFamily="18" charset="0"/>
                                    </a:rPr>
                                    <m:t>−1</m:t>
                                  </m:r>
                                </m:sup>
                              </m:sSup>
                            </m:den>
                          </m:f>
                          <m:r>
                            <a:rPr lang="en-US" sz="2400" b="0" i="1" smtClean="0">
                              <a:latin typeface="Cambria Math" panose="02040503050406030204" pitchFamily="18" charset="0"/>
                            </a:rPr>
                            <m:t>−</m:t>
                          </m:r>
                          <m:f>
                            <m:fPr>
                              <m:ctrlPr>
                                <a:rPr lang="en-US" sz="2400" i="1">
                                  <a:latin typeface="Cambria Math" panose="02040503050406030204" pitchFamily="18" charset="0"/>
                                </a:rPr>
                              </m:ctrlPr>
                            </m:fPr>
                            <m:num>
                              <m:r>
                                <a:rPr lang="en-US" sz="2400" i="1">
                                  <a:latin typeface="Cambria Math" panose="02040503050406030204" pitchFamily="18" charset="0"/>
                                </a:rPr>
                                <m:t>1</m:t>
                              </m:r>
                            </m:num>
                            <m:den>
                              <m:r>
                                <a:rPr lang="en-US" sz="2400" b="0" i="1" smtClean="0">
                                  <a:latin typeface="Cambria Math" panose="02040503050406030204" pitchFamily="18" charset="0"/>
                                </a:rPr>
                                <m:t>𝑛</m:t>
                              </m:r>
                            </m:den>
                          </m:f>
                          <m:r>
                            <a:rPr lang="en-US" sz="2400" i="1">
                              <a:latin typeface="Cambria Math" panose="02040503050406030204" pitchFamily="18" charset="0"/>
                            </a:rPr>
                            <m:t>+</m:t>
                          </m:r>
                          <m:d>
                            <m:dPr>
                              <m:ctrlPr>
                                <a:rPr lang="en-US" sz="2400" i="1">
                                  <a:latin typeface="Cambria Math" panose="02040503050406030204" pitchFamily="18" charset="0"/>
                                </a:rPr>
                              </m:ctrlPr>
                            </m:dPr>
                            <m:e>
                              <m:r>
                                <a:rPr lang="en-US" sz="2400" i="1">
                                  <a:latin typeface="Cambria Math" panose="02040503050406030204" pitchFamily="18" charset="0"/>
                                </a:rPr>
                                <m:t>1−</m:t>
                              </m:r>
                              <m:f>
                                <m:fPr>
                                  <m:ctrlPr>
                                    <a:rPr lang="en-US" sz="2400" i="1">
                                      <a:latin typeface="Cambria Math" panose="02040503050406030204" pitchFamily="18" charset="0"/>
                                    </a:rPr>
                                  </m:ctrlPr>
                                </m:fPr>
                                <m:num>
                                  <m:r>
                                    <a:rPr lang="en-US" sz="2400" i="1">
                                      <a:latin typeface="Cambria Math" panose="02040503050406030204" pitchFamily="18" charset="0"/>
                                    </a:rPr>
                                    <m:t>1</m:t>
                                  </m:r>
                                </m:num>
                                <m:den>
                                  <m:r>
                                    <a:rPr lang="en-US" sz="2400" i="1">
                                      <a:latin typeface="Cambria Math" panose="02040503050406030204" pitchFamily="18" charset="0"/>
                                    </a:rPr>
                                    <m:t>𝑛</m:t>
                                  </m:r>
                                </m:den>
                              </m:f>
                            </m:e>
                          </m:d>
                          <m:r>
                            <a:rPr lang="en-US" sz="2400" i="1">
                              <a:latin typeface="Cambria Math" panose="02040503050406030204" pitchFamily="18" charset="0"/>
                            </a:rPr>
                            <m:t> </m:t>
                          </m:r>
                          <m:f>
                            <m:fPr>
                              <m:ctrlPr>
                                <a:rPr lang="en-US" sz="2400" i="1">
                                  <a:latin typeface="Cambria Math" panose="02040503050406030204" pitchFamily="18" charset="0"/>
                                </a:rPr>
                              </m:ctrlPr>
                            </m:fPr>
                            <m:num>
                              <m:f>
                                <m:fPr>
                                  <m:ctrlPr>
                                    <a:rPr lang="en-US" sz="2400" i="1">
                                      <a:latin typeface="Cambria Math" panose="02040503050406030204" pitchFamily="18" charset="0"/>
                                      <a:ea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𝑑</m:t>
                                  </m:r>
                                  <m:func>
                                    <m:funcPr>
                                      <m:ctrlPr>
                                        <a:rPr lang="en-US" sz="2400" i="1">
                                          <a:latin typeface="Cambria Math" panose="02040503050406030204" pitchFamily="18" charset="0"/>
                                          <a:ea typeface="Cambria Math" panose="02040503050406030204" pitchFamily="18" charset="0"/>
                                        </a:rPr>
                                      </m:ctrlPr>
                                    </m:funcPr>
                                    <m:fName>
                                      <m:r>
                                        <m:rPr>
                                          <m:sty m:val="p"/>
                                        </m:rPr>
                                        <a:rPr lang="en-US" sz="2400">
                                          <a:latin typeface="Cambria Math" panose="02040503050406030204" pitchFamily="18" charset="0"/>
                                          <a:ea typeface="Cambria Math" panose="02040503050406030204" pitchFamily="18" charset="0"/>
                                        </a:rPr>
                                        <m:t>ln</m:t>
                                      </m:r>
                                    </m:fName>
                                    <m:e>
                                      <m:r>
                                        <a:rPr lang="en-US" sz="2400" i="1">
                                          <a:latin typeface="Cambria Math" panose="02040503050406030204" pitchFamily="18" charset="0"/>
                                          <a:ea typeface="Cambria Math" panose="02040503050406030204" pitchFamily="18" charset="0"/>
                                        </a:rPr>
                                        <m:t>𝑛</m:t>
                                      </m:r>
                                    </m:e>
                                  </m:func>
                                </m:num>
                                <m:den>
                                  <m:r>
                                    <a:rPr lang="en-US" sz="2400" i="1">
                                      <a:latin typeface="Cambria Math" panose="02040503050406030204" pitchFamily="18" charset="0"/>
                                      <a:ea typeface="Cambria Math" panose="02040503050406030204" pitchFamily="18" charset="0"/>
                                    </a:rPr>
                                    <m:t>𝑛</m:t>
                                  </m:r>
                                </m:den>
                              </m:f>
                            </m:num>
                            <m:den>
                              <m:r>
                                <a:rPr lang="en-US" sz="2400" i="1">
                                  <a:latin typeface="Cambria Math" panose="02040503050406030204" pitchFamily="18" charset="0"/>
                                </a:rPr>
                                <m:t>1−</m:t>
                              </m:r>
                              <m:f>
                                <m:fPr>
                                  <m:ctrlPr>
                                    <a:rPr lang="en-US" sz="2400" i="1">
                                      <a:latin typeface="Cambria Math" panose="02040503050406030204" pitchFamily="18" charset="0"/>
                                      <a:ea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𝑑</m:t>
                                  </m:r>
                                  <m:func>
                                    <m:funcPr>
                                      <m:ctrlPr>
                                        <a:rPr lang="en-US" sz="2400" i="1">
                                          <a:latin typeface="Cambria Math" panose="02040503050406030204" pitchFamily="18" charset="0"/>
                                          <a:ea typeface="Cambria Math" panose="02040503050406030204" pitchFamily="18" charset="0"/>
                                        </a:rPr>
                                      </m:ctrlPr>
                                    </m:funcPr>
                                    <m:fName>
                                      <m:r>
                                        <m:rPr>
                                          <m:sty m:val="p"/>
                                        </m:rPr>
                                        <a:rPr lang="en-US" sz="2400">
                                          <a:latin typeface="Cambria Math" panose="02040503050406030204" pitchFamily="18" charset="0"/>
                                          <a:ea typeface="Cambria Math" panose="02040503050406030204" pitchFamily="18" charset="0"/>
                                        </a:rPr>
                                        <m:t>ln</m:t>
                                      </m:r>
                                    </m:fName>
                                    <m:e>
                                      <m:r>
                                        <a:rPr lang="en-US" sz="2400" i="1">
                                          <a:latin typeface="Cambria Math" panose="02040503050406030204" pitchFamily="18" charset="0"/>
                                          <a:ea typeface="Cambria Math" panose="02040503050406030204" pitchFamily="18" charset="0"/>
                                        </a:rPr>
                                        <m:t>𝑛</m:t>
                                      </m:r>
                                    </m:e>
                                  </m:func>
                                </m:num>
                                <m:den>
                                  <m:r>
                                    <a:rPr lang="en-US" sz="2400" i="1">
                                      <a:latin typeface="Cambria Math" panose="02040503050406030204" pitchFamily="18" charset="0"/>
                                      <a:ea typeface="Cambria Math" panose="02040503050406030204" pitchFamily="18" charset="0"/>
                                    </a:rPr>
                                    <m:t>𝑛</m:t>
                                  </m:r>
                                </m:den>
                              </m:f>
                            </m:den>
                          </m:f>
                        </m:e>
                      </m:func>
                    </m:oMath>
                  </m:oMathPara>
                </a14:m>
                <a:endParaRPr lang="en-US" sz="2400" dirty="0"/>
              </a:p>
              <a:p>
                <a:pPr marL="0" indent="0">
                  <a:buNone/>
                </a:pP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rPr>
                        <m:t>   </m:t>
                      </m:r>
                    </m:oMath>
                  </m:oMathPara>
                </a14:m>
                <a:endParaRPr lang="en-US" sz="2400" b="0" i="1" dirty="0">
                  <a:latin typeface="Cambria Math" panose="02040503050406030204" pitchFamily="18" charset="0"/>
                </a:endParaRPr>
              </a:p>
              <a:p>
                <a:pPr marL="0" indent="0">
                  <a:buNone/>
                </a:pP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rPr>
                        <m:t>=</m:t>
                      </m:r>
                      <m:func>
                        <m:funcPr>
                          <m:ctrlPr>
                            <a:rPr lang="en-US" sz="2400" i="1">
                              <a:latin typeface="Cambria Math" panose="02040503050406030204" pitchFamily="18" charset="0"/>
                            </a:rPr>
                          </m:ctrlPr>
                        </m:funcPr>
                        <m:fName>
                          <m:limLow>
                            <m:limLowPr>
                              <m:ctrlPr>
                                <a:rPr lang="en-US" sz="2400" i="1">
                                  <a:latin typeface="Cambria Math" panose="02040503050406030204" pitchFamily="18" charset="0"/>
                                </a:rPr>
                              </m:ctrlPr>
                            </m:limLowPr>
                            <m:e>
                              <m:r>
                                <m:rPr>
                                  <m:sty m:val="p"/>
                                </m:rPr>
                                <a:rPr lang="en-US" sz="2400">
                                  <a:latin typeface="Cambria Math" panose="02040503050406030204" pitchFamily="18" charset="0"/>
                                </a:rPr>
                                <m:t>lim</m:t>
                              </m:r>
                            </m:e>
                            <m:lim>
                              <m:r>
                                <a:rPr lang="en-US" sz="2400" i="1">
                                  <a:latin typeface="Cambria Math" panose="02040503050406030204" pitchFamily="18" charset="0"/>
                                  <a:ea typeface="Cambria Math" panose="02040503050406030204" pitchFamily="18" charset="0"/>
                                </a:rPr>
                                <m:t>𝑛</m:t>
                              </m:r>
                              <m:r>
                                <a:rPr lang="en-US" sz="2400" i="1">
                                  <a:latin typeface="Cambria Math" panose="02040503050406030204" pitchFamily="18" charset="0"/>
                                  <a:ea typeface="Cambria Math" panose="02040503050406030204" pitchFamily="18" charset="0"/>
                                </a:rPr>
                                <m:t>→∞</m:t>
                              </m:r>
                            </m:lim>
                          </m:limLow>
                        </m:fName>
                        <m:e>
                          <m:f>
                            <m:fPr>
                              <m:ctrlPr>
                                <a:rPr lang="en-US" sz="2400" i="1">
                                  <a:latin typeface="Cambria Math" panose="02040503050406030204" pitchFamily="18" charset="0"/>
                                </a:rPr>
                              </m:ctrlPr>
                            </m:fPr>
                            <m:num>
                              <m:r>
                                <a:rPr lang="en-US" sz="2400" i="1">
                                  <a:latin typeface="Cambria Math" panose="02040503050406030204" pitchFamily="18" charset="0"/>
                                </a:rPr>
                                <m:t>1</m:t>
                              </m:r>
                            </m:num>
                            <m:den>
                              <m:r>
                                <a:rPr lang="en-US" sz="2400" b="1" i="1" smtClean="0">
                                  <a:latin typeface="Cambria Math" panose="02040503050406030204" pitchFamily="18" charset="0"/>
                                </a:rPr>
                                <m:t>𝒏</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𝑛</m:t>
                                  </m:r>
                                </m:e>
                                <m:sup>
                                  <m:r>
                                    <a:rPr lang="en-US" sz="2400" b="0" i="1" smtClean="0">
                                      <a:latin typeface="Cambria Math" panose="02040503050406030204" pitchFamily="18" charset="0"/>
                                    </a:rPr>
                                    <m:t>−</m:t>
                                  </m:r>
                                  <m:r>
                                    <a:rPr lang="en-US" sz="2400" b="0" i="1" smtClean="0">
                                      <a:latin typeface="Cambria Math" panose="02040503050406030204" pitchFamily="18" charset="0"/>
                                    </a:rPr>
                                    <m:t>𝑑</m:t>
                                  </m:r>
                                </m:sup>
                              </m:sSup>
                            </m:den>
                          </m:f>
                          <m:r>
                            <a:rPr lang="en-US" sz="2400" b="0" i="1" smtClean="0">
                              <a:latin typeface="Cambria Math" panose="02040503050406030204" pitchFamily="18" charset="0"/>
                            </a:rPr>
                            <m:t>−</m:t>
                          </m:r>
                          <m:f>
                            <m:fPr>
                              <m:ctrlPr>
                                <a:rPr lang="en-US" sz="2400" i="1">
                                  <a:latin typeface="Cambria Math" panose="02040503050406030204" pitchFamily="18" charset="0"/>
                                </a:rPr>
                              </m:ctrlPr>
                            </m:fPr>
                            <m:num>
                              <m:r>
                                <a:rPr lang="en-US" sz="2400" i="1">
                                  <a:latin typeface="Cambria Math" panose="02040503050406030204" pitchFamily="18" charset="0"/>
                                </a:rPr>
                                <m:t>1</m:t>
                              </m:r>
                            </m:num>
                            <m:den>
                              <m:r>
                                <a:rPr lang="en-US" sz="2400" b="0" i="1" smtClean="0">
                                  <a:latin typeface="Cambria Math" panose="02040503050406030204" pitchFamily="18" charset="0"/>
                                </a:rPr>
                                <m:t>𝑛</m:t>
                              </m:r>
                            </m:den>
                          </m:f>
                          <m:r>
                            <a:rPr lang="en-US" sz="2400" i="1">
                              <a:latin typeface="Cambria Math" panose="02040503050406030204" pitchFamily="18" charset="0"/>
                            </a:rPr>
                            <m:t>+</m:t>
                          </m:r>
                          <m:d>
                            <m:dPr>
                              <m:ctrlPr>
                                <a:rPr lang="en-US" sz="2400" i="1">
                                  <a:latin typeface="Cambria Math" panose="02040503050406030204" pitchFamily="18" charset="0"/>
                                </a:rPr>
                              </m:ctrlPr>
                            </m:dPr>
                            <m:e>
                              <m:r>
                                <a:rPr lang="en-US" sz="2400" i="1">
                                  <a:latin typeface="Cambria Math" panose="02040503050406030204" pitchFamily="18" charset="0"/>
                                </a:rPr>
                                <m:t>1−</m:t>
                              </m:r>
                              <m:f>
                                <m:fPr>
                                  <m:ctrlPr>
                                    <a:rPr lang="en-US" sz="2400" i="1">
                                      <a:latin typeface="Cambria Math" panose="02040503050406030204" pitchFamily="18" charset="0"/>
                                    </a:rPr>
                                  </m:ctrlPr>
                                </m:fPr>
                                <m:num>
                                  <m:r>
                                    <a:rPr lang="en-US" sz="2400" i="1">
                                      <a:latin typeface="Cambria Math" panose="02040503050406030204" pitchFamily="18" charset="0"/>
                                    </a:rPr>
                                    <m:t>1</m:t>
                                  </m:r>
                                </m:num>
                                <m:den>
                                  <m:r>
                                    <a:rPr lang="en-US" sz="2400" i="1">
                                      <a:latin typeface="Cambria Math" panose="02040503050406030204" pitchFamily="18" charset="0"/>
                                    </a:rPr>
                                    <m:t>𝑛</m:t>
                                  </m:r>
                                </m:den>
                              </m:f>
                            </m:e>
                          </m:d>
                          <m:r>
                            <a:rPr lang="en-US" sz="2400" i="1">
                              <a:latin typeface="Cambria Math" panose="02040503050406030204" pitchFamily="18" charset="0"/>
                            </a:rPr>
                            <m:t> </m:t>
                          </m:r>
                          <m:f>
                            <m:fPr>
                              <m:ctrlPr>
                                <a:rPr lang="en-US" sz="2400" i="1">
                                  <a:latin typeface="Cambria Math" panose="02040503050406030204" pitchFamily="18" charset="0"/>
                                </a:rPr>
                              </m:ctrlPr>
                            </m:fPr>
                            <m:num>
                              <m:f>
                                <m:fPr>
                                  <m:ctrlPr>
                                    <a:rPr lang="en-US" sz="2400" i="1">
                                      <a:latin typeface="Cambria Math" panose="02040503050406030204" pitchFamily="18" charset="0"/>
                                      <a:ea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𝑑</m:t>
                                  </m:r>
                                  <m:func>
                                    <m:funcPr>
                                      <m:ctrlPr>
                                        <a:rPr lang="en-US" sz="2400" i="1">
                                          <a:latin typeface="Cambria Math" panose="02040503050406030204" pitchFamily="18" charset="0"/>
                                          <a:ea typeface="Cambria Math" panose="02040503050406030204" pitchFamily="18" charset="0"/>
                                        </a:rPr>
                                      </m:ctrlPr>
                                    </m:funcPr>
                                    <m:fName>
                                      <m:r>
                                        <m:rPr>
                                          <m:sty m:val="p"/>
                                        </m:rPr>
                                        <a:rPr lang="en-US" sz="2400">
                                          <a:latin typeface="Cambria Math" panose="02040503050406030204" pitchFamily="18" charset="0"/>
                                          <a:ea typeface="Cambria Math" panose="02040503050406030204" pitchFamily="18" charset="0"/>
                                        </a:rPr>
                                        <m:t>ln</m:t>
                                      </m:r>
                                    </m:fName>
                                    <m:e>
                                      <m:r>
                                        <a:rPr lang="en-US" sz="2400" i="1">
                                          <a:latin typeface="Cambria Math" panose="02040503050406030204" pitchFamily="18" charset="0"/>
                                          <a:ea typeface="Cambria Math" panose="02040503050406030204" pitchFamily="18" charset="0"/>
                                        </a:rPr>
                                        <m:t>𝑛</m:t>
                                      </m:r>
                                    </m:e>
                                  </m:func>
                                </m:num>
                                <m:den>
                                  <m:r>
                                    <a:rPr lang="en-US" sz="2400" i="1">
                                      <a:latin typeface="Cambria Math" panose="02040503050406030204" pitchFamily="18" charset="0"/>
                                      <a:ea typeface="Cambria Math" panose="02040503050406030204" pitchFamily="18" charset="0"/>
                                    </a:rPr>
                                    <m:t>𝑛</m:t>
                                  </m:r>
                                </m:den>
                              </m:f>
                            </m:num>
                            <m:den>
                              <m:r>
                                <a:rPr lang="en-US" sz="2400" i="1">
                                  <a:latin typeface="Cambria Math" panose="02040503050406030204" pitchFamily="18" charset="0"/>
                                </a:rPr>
                                <m:t>1−</m:t>
                              </m:r>
                              <m:f>
                                <m:fPr>
                                  <m:ctrlPr>
                                    <a:rPr lang="en-US" sz="2400" i="1">
                                      <a:latin typeface="Cambria Math" panose="02040503050406030204" pitchFamily="18" charset="0"/>
                                      <a:ea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𝑑</m:t>
                                  </m:r>
                                  <m:func>
                                    <m:funcPr>
                                      <m:ctrlPr>
                                        <a:rPr lang="en-US" sz="2400" i="1">
                                          <a:latin typeface="Cambria Math" panose="02040503050406030204" pitchFamily="18" charset="0"/>
                                          <a:ea typeface="Cambria Math" panose="02040503050406030204" pitchFamily="18" charset="0"/>
                                        </a:rPr>
                                      </m:ctrlPr>
                                    </m:funcPr>
                                    <m:fName>
                                      <m:r>
                                        <m:rPr>
                                          <m:sty m:val="p"/>
                                        </m:rPr>
                                        <a:rPr lang="en-US" sz="2400">
                                          <a:latin typeface="Cambria Math" panose="02040503050406030204" pitchFamily="18" charset="0"/>
                                          <a:ea typeface="Cambria Math" panose="02040503050406030204" pitchFamily="18" charset="0"/>
                                        </a:rPr>
                                        <m:t>ln</m:t>
                                      </m:r>
                                    </m:fName>
                                    <m:e>
                                      <m:r>
                                        <a:rPr lang="en-US" sz="2400" i="1">
                                          <a:latin typeface="Cambria Math" panose="02040503050406030204" pitchFamily="18" charset="0"/>
                                          <a:ea typeface="Cambria Math" panose="02040503050406030204" pitchFamily="18" charset="0"/>
                                        </a:rPr>
                                        <m:t>𝑛</m:t>
                                      </m:r>
                                    </m:e>
                                  </m:func>
                                </m:num>
                                <m:den>
                                  <m:r>
                                    <a:rPr lang="en-US" sz="2400" i="1">
                                      <a:latin typeface="Cambria Math" panose="02040503050406030204" pitchFamily="18" charset="0"/>
                                      <a:ea typeface="Cambria Math" panose="02040503050406030204" pitchFamily="18" charset="0"/>
                                    </a:rPr>
                                    <m:t>𝑛</m:t>
                                  </m:r>
                                </m:den>
                              </m:f>
                            </m:den>
                          </m:f>
                          <m:r>
                            <a:rPr lang="en-US" sz="2400" b="0" i="1" smtClean="0">
                              <a:latin typeface="Cambria Math" panose="02040503050406030204" pitchFamily="18" charset="0"/>
                              <a:ea typeface="Cambria Math" panose="02040503050406030204" pitchFamily="18" charset="0"/>
                            </a:rPr>
                            <m:t>  </m:t>
                          </m:r>
                        </m:e>
                      </m:func>
                    </m:oMath>
                  </m:oMathPara>
                </a14:m>
                <a:endParaRPr lang="en-US" sz="2400" dirty="0"/>
              </a:p>
              <a:p>
                <a:pPr marL="0" indent="0">
                  <a:buNone/>
                </a:pPr>
                <a:endParaRPr lang="en-US" sz="2400" dirty="0"/>
              </a:p>
              <a:p>
                <a:pPr marL="0" indent="0">
                  <a:buNone/>
                </a:pP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rPr>
                        <m:t>       </m:t>
                      </m:r>
                      <m:r>
                        <a:rPr lang="en-US" sz="2400" i="1">
                          <a:latin typeface="Cambria Math" panose="02040503050406030204" pitchFamily="18" charset="0"/>
                        </a:rPr>
                        <m:t>=</m:t>
                      </m:r>
                      <m:func>
                        <m:funcPr>
                          <m:ctrlPr>
                            <a:rPr lang="en-US" sz="2400" i="1">
                              <a:latin typeface="Cambria Math" panose="02040503050406030204" pitchFamily="18" charset="0"/>
                            </a:rPr>
                          </m:ctrlPr>
                        </m:funcPr>
                        <m:fName>
                          <m:limLow>
                            <m:limLowPr>
                              <m:ctrlPr>
                                <a:rPr lang="en-US" sz="2400" i="1">
                                  <a:latin typeface="Cambria Math" panose="02040503050406030204" pitchFamily="18" charset="0"/>
                                </a:rPr>
                              </m:ctrlPr>
                            </m:limLowPr>
                            <m:e>
                              <m:r>
                                <m:rPr>
                                  <m:sty m:val="p"/>
                                </m:rPr>
                                <a:rPr lang="en-US" sz="2400">
                                  <a:latin typeface="Cambria Math" panose="02040503050406030204" pitchFamily="18" charset="0"/>
                                </a:rPr>
                                <m:t>lim</m:t>
                              </m:r>
                            </m:e>
                            <m:lim>
                              <m:r>
                                <a:rPr lang="en-US" sz="2400" i="1">
                                  <a:latin typeface="Cambria Math" panose="02040503050406030204" pitchFamily="18" charset="0"/>
                                  <a:ea typeface="Cambria Math" panose="02040503050406030204" pitchFamily="18" charset="0"/>
                                </a:rPr>
                                <m:t>𝑛</m:t>
                              </m:r>
                              <m:r>
                                <a:rPr lang="en-US" sz="2400" i="1">
                                  <a:latin typeface="Cambria Math" panose="02040503050406030204" pitchFamily="18" charset="0"/>
                                  <a:ea typeface="Cambria Math" panose="02040503050406030204" pitchFamily="18" charset="0"/>
                                </a:rPr>
                                <m:t>→∞</m:t>
                              </m:r>
                            </m:lim>
                          </m:limLow>
                        </m:fName>
                        <m:e>
                          <m:f>
                            <m:fPr>
                              <m:ctrlPr>
                                <a:rPr lang="en-US" sz="2400" i="1">
                                  <a:latin typeface="Cambria Math" panose="02040503050406030204" pitchFamily="18" charset="0"/>
                                </a:rPr>
                              </m:ctrlPr>
                            </m:fPr>
                            <m:num>
                              <m:r>
                                <a:rPr lang="en-US" sz="2400" i="1">
                                  <a:latin typeface="Cambria Math" panose="02040503050406030204" pitchFamily="18" charset="0"/>
                                </a:rPr>
                                <m:t>1</m:t>
                              </m:r>
                            </m:num>
                            <m:den>
                              <m:sSup>
                                <m:sSupPr>
                                  <m:ctrlPr>
                                    <a:rPr lang="en-US" sz="2400" i="1">
                                      <a:latin typeface="Cambria Math" panose="02040503050406030204" pitchFamily="18" charset="0"/>
                                    </a:rPr>
                                  </m:ctrlPr>
                                </m:sSupPr>
                                <m:e>
                                  <m:r>
                                    <a:rPr lang="en-US" sz="2400" i="1">
                                      <a:latin typeface="Cambria Math" panose="02040503050406030204" pitchFamily="18" charset="0"/>
                                    </a:rPr>
                                    <m:t>𝑛</m:t>
                                  </m:r>
                                </m:e>
                                <m:sup>
                                  <m:r>
                                    <a:rPr lang="en-US" sz="2400" b="0" i="1" smtClean="0">
                                      <a:latin typeface="Cambria Math" panose="02040503050406030204" pitchFamily="18" charset="0"/>
                                    </a:rPr>
                                    <m:t>1−</m:t>
                                  </m:r>
                                  <m:r>
                                    <a:rPr lang="en-US" sz="2400" b="0" i="1" smtClean="0">
                                      <a:latin typeface="Cambria Math" panose="02040503050406030204" pitchFamily="18" charset="0"/>
                                    </a:rPr>
                                    <m:t>𝑑</m:t>
                                  </m:r>
                                </m:sup>
                              </m:sSup>
                            </m:den>
                          </m:f>
                          <m:r>
                            <a:rPr lang="en-US" sz="2400" b="0" i="1" smtClean="0">
                              <a:latin typeface="Cambria Math" panose="02040503050406030204" pitchFamily="18" charset="0"/>
                            </a:rPr>
                            <m:t>−</m:t>
                          </m:r>
                          <m:f>
                            <m:fPr>
                              <m:ctrlPr>
                                <a:rPr lang="en-US" sz="2400" i="1">
                                  <a:latin typeface="Cambria Math" panose="02040503050406030204" pitchFamily="18" charset="0"/>
                                </a:rPr>
                              </m:ctrlPr>
                            </m:fPr>
                            <m:num>
                              <m:r>
                                <a:rPr lang="en-US" sz="2400" i="1">
                                  <a:latin typeface="Cambria Math" panose="02040503050406030204" pitchFamily="18" charset="0"/>
                                </a:rPr>
                                <m:t>1</m:t>
                              </m:r>
                            </m:num>
                            <m:den>
                              <m:r>
                                <a:rPr lang="en-US" sz="2400" b="0" i="1" smtClean="0">
                                  <a:latin typeface="Cambria Math" panose="02040503050406030204" pitchFamily="18" charset="0"/>
                                </a:rPr>
                                <m:t>𝑛</m:t>
                              </m:r>
                            </m:den>
                          </m:f>
                          <m:r>
                            <a:rPr lang="en-US" sz="2400" i="1">
                              <a:latin typeface="Cambria Math" panose="02040503050406030204" pitchFamily="18" charset="0"/>
                            </a:rPr>
                            <m:t>+</m:t>
                          </m:r>
                          <m:d>
                            <m:dPr>
                              <m:ctrlPr>
                                <a:rPr lang="en-US" sz="2400" i="1">
                                  <a:latin typeface="Cambria Math" panose="02040503050406030204" pitchFamily="18" charset="0"/>
                                </a:rPr>
                              </m:ctrlPr>
                            </m:dPr>
                            <m:e>
                              <m:r>
                                <a:rPr lang="en-US" sz="2400" i="1">
                                  <a:latin typeface="Cambria Math" panose="02040503050406030204" pitchFamily="18" charset="0"/>
                                </a:rPr>
                                <m:t>1−</m:t>
                              </m:r>
                              <m:f>
                                <m:fPr>
                                  <m:ctrlPr>
                                    <a:rPr lang="en-US" sz="2400" i="1">
                                      <a:latin typeface="Cambria Math" panose="02040503050406030204" pitchFamily="18" charset="0"/>
                                    </a:rPr>
                                  </m:ctrlPr>
                                </m:fPr>
                                <m:num>
                                  <m:r>
                                    <a:rPr lang="en-US" sz="2400" i="1">
                                      <a:latin typeface="Cambria Math" panose="02040503050406030204" pitchFamily="18" charset="0"/>
                                    </a:rPr>
                                    <m:t>1</m:t>
                                  </m:r>
                                </m:num>
                                <m:den>
                                  <m:r>
                                    <a:rPr lang="en-US" sz="2400" i="1">
                                      <a:latin typeface="Cambria Math" panose="02040503050406030204" pitchFamily="18" charset="0"/>
                                    </a:rPr>
                                    <m:t>𝑛</m:t>
                                  </m:r>
                                </m:den>
                              </m:f>
                            </m:e>
                          </m:d>
                          <m:r>
                            <a:rPr lang="en-US" sz="2400" i="1">
                              <a:latin typeface="Cambria Math" panose="02040503050406030204" pitchFamily="18" charset="0"/>
                            </a:rPr>
                            <m:t> </m:t>
                          </m:r>
                          <m:f>
                            <m:fPr>
                              <m:ctrlPr>
                                <a:rPr lang="en-US" sz="2400" i="1">
                                  <a:latin typeface="Cambria Math" panose="02040503050406030204" pitchFamily="18" charset="0"/>
                                </a:rPr>
                              </m:ctrlPr>
                            </m:fPr>
                            <m:num>
                              <m:f>
                                <m:fPr>
                                  <m:ctrlPr>
                                    <a:rPr lang="en-US" sz="2400" i="1">
                                      <a:latin typeface="Cambria Math" panose="02040503050406030204" pitchFamily="18" charset="0"/>
                                      <a:ea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𝑑</m:t>
                                  </m:r>
                                  <m:func>
                                    <m:funcPr>
                                      <m:ctrlPr>
                                        <a:rPr lang="en-US" sz="2400" i="1">
                                          <a:latin typeface="Cambria Math" panose="02040503050406030204" pitchFamily="18" charset="0"/>
                                          <a:ea typeface="Cambria Math" panose="02040503050406030204" pitchFamily="18" charset="0"/>
                                        </a:rPr>
                                      </m:ctrlPr>
                                    </m:funcPr>
                                    <m:fName>
                                      <m:r>
                                        <m:rPr>
                                          <m:sty m:val="p"/>
                                        </m:rPr>
                                        <a:rPr lang="en-US" sz="2400">
                                          <a:latin typeface="Cambria Math" panose="02040503050406030204" pitchFamily="18" charset="0"/>
                                          <a:ea typeface="Cambria Math" panose="02040503050406030204" pitchFamily="18" charset="0"/>
                                        </a:rPr>
                                        <m:t>ln</m:t>
                                      </m:r>
                                    </m:fName>
                                    <m:e>
                                      <m:r>
                                        <a:rPr lang="en-US" sz="2400" i="1">
                                          <a:latin typeface="Cambria Math" panose="02040503050406030204" pitchFamily="18" charset="0"/>
                                          <a:ea typeface="Cambria Math" panose="02040503050406030204" pitchFamily="18" charset="0"/>
                                        </a:rPr>
                                        <m:t>𝑛</m:t>
                                      </m:r>
                                    </m:e>
                                  </m:func>
                                </m:num>
                                <m:den>
                                  <m:r>
                                    <a:rPr lang="en-US" sz="2400" i="1">
                                      <a:latin typeface="Cambria Math" panose="02040503050406030204" pitchFamily="18" charset="0"/>
                                      <a:ea typeface="Cambria Math" panose="02040503050406030204" pitchFamily="18" charset="0"/>
                                    </a:rPr>
                                    <m:t>𝑛</m:t>
                                  </m:r>
                                </m:den>
                              </m:f>
                            </m:num>
                            <m:den>
                              <m:r>
                                <a:rPr lang="en-US" sz="2400" i="1">
                                  <a:latin typeface="Cambria Math" panose="02040503050406030204" pitchFamily="18" charset="0"/>
                                </a:rPr>
                                <m:t>1−</m:t>
                              </m:r>
                              <m:f>
                                <m:fPr>
                                  <m:ctrlPr>
                                    <a:rPr lang="en-US" sz="2400" i="1">
                                      <a:latin typeface="Cambria Math" panose="02040503050406030204" pitchFamily="18" charset="0"/>
                                      <a:ea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𝑑</m:t>
                                  </m:r>
                                  <m:func>
                                    <m:funcPr>
                                      <m:ctrlPr>
                                        <a:rPr lang="en-US" sz="2400" i="1">
                                          <a:latin typeface="Cambria Math" panose="02040503050406030204" pitchFamily="18" charset="0"/>
                                          <a:ea typeface="Cambria Math" panose="02040503050406030204" pitchFamily="18" charset="0"/>
                                        </a:rPr>
                                      </m:ctrlPr>
                                    </m:funcPr>
                                    <m:fName>
                                      <m:r>
                                        <m:rPr>
                                          <m:sty m:val="p"/>
                                        </m:rPr>
                                        <a:rPr lang="en-US" sz="2400">
                                          <a:latin typeface="Cambria Math" panose="02040503050406030204" pitchFamily="18" charset="0"/>
                                          <a:ea typeface="Cambria Math" panose="02040503050406030204" pitchFamily="18" charset="0"/>
                                        </a:rPr>
                                        <m:t>ln</m:t>
                                      </m:r>
                                    </m:fName>
                                    <m:e>
                                      <m:r>
                                        <a:rPr lang="en-US" sz="2400" i="1">
                                          <a:latin typeface="Cambria Math" panose="02040503050406030204" pitchFamily="18" charset="0"/>
                                          <a:ea typeface="Cambria Math" panose="02040503050406030204" pitchFamily="18" charset="0"/>
                                        </a:rPr>
                                        <m:t>𝑛</m:t>
                                      </m:r>
                                    </m:e>
                                  </m:func>
                                </m:num>
                                <m:den>
                                  <m:r>
                                    <a:rPr lang="en-US" sz="2400" i="1">
                                      <a:latin typeface="Cambria Math" panose="02040503050406030204" pitchFamily="18" charset="0"/>
                                      <a:ea typeface="Cambria Math" panose="02040503050406030204" pitchFamily="18" charset="0"/>
                                    </a:rPr>
                                    <m:t>𝑛</m:t>
                                  </m:r>
                                </m:den>
                              </m:f>
                            </m:den>
                          </m:f>
                          <m:r>
                            <a:rPr lang="en-US" sz="2400" i="1">
                              <a:latin typeface="Cambria Math" panose="02040503050406030204" pitchFamily="18" charset="0"/>
                              <a:ea typeface="Cambria Math" panose="02040503050406030204" pitchFamily="18" charset="0"/>
                            </a:rPr>
                            <m:t>  </m:t>
                          </m:r>
                        </m:e>
                      </m:func>
                      <m:r>
                        <a:rPr lang="en-US" sz="2400" b="0" i="1" smtClean="0">
                          <a:latin typeface="Cambria Math" panose="02040503050406030204" pitchFamily="18" charset="0"/>
                          <a:ea typeface="Cambria Math" panose="02040503050406030204" pitchFamily="18" charset="0"/>
                        </a:rPr>
                        <m:t>=</m:t>
                      </m:r>
                      <m:r>
                        <a:rPr lang="en-US" sz="2400" b="1" i="1" smtClean="0">
                          <a:latin typeface="Cambria Math" panose="02040503050406030204" pitchFamily="18" charset="0"/>
                          <a:ea typeface="Cambria Math" panose="02040503050406030204" pitchFamily="18" charset="0"/>
                        </a:rPr>
                        <m:t>𝟎</m:t>
                      </m:r>
                    </m:oMath>
                  </m:oMathPara>
                </a14:m>
                <a:endParaRPr lang="en-US" sz="2400" b="1"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268627"/>
                <a:ext cx="9845842" cy="5340720"/>
              </a:xfrm>
              <a:blipFill rotWithShape="0">
                <a:blip r:embed="rId2"/>
                <a:stretch>
                  <a:fillRect l="-619"/>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t>Random Graph</a:t>
            </a:r>
          </a:p>
        </p:txBody>
      </p:sp>
      <p:sp>
        <p:nvSpPr>
          <p:cNvPr id="5" name="Slide Number Placeholder 4"/>
          <p:cNvSpPr>
            <a:spLocks noGrp="1"/>
          </p:cNvSpPr>
          <p:nvPr>
            <p:ph type="sldNum" sz="quarter" idx="12"/>
          </p:nvPr>
        </p:nvSpPr>
        <p:spPr/>
        <p:txBody>
          <a:bodyPr/>
          <a:lstStyle/>
          <a:p>
            <a:fld id="{5F799E93-25A9-45CA-8FEE-05B28F2C019A}" type="slidenum">
              <a:rPr lang="en-US" smtClean="0"/>
              <a:t>84</a:t>
            </a:fld>
            <a:endParaRPr lang="en-US"/>
          </a:p>
        </p:txBody>
      </p:sp>
    </p:spTree>
    <p:extLst>
      <p:ext uri="{BB962C8B-B14F-4D97-AF65-F5344CB8AC3E}">
        <p14:creationId xmlns:p14="http://schemas.microsoft.com/office/powerpoint/2010/main" val="392958749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8029755" cy="796925"/>
          </a:xfrm>
        </p:spPr>
        <p:txBody>
          <a:bodyPr>
            <a:normAutofit/>
          </a:bodyPr>
          <a:lstStyle/>
          <a:p>
            <a:r>
              <a:rPr lang="en-US" dirty="0"/>
              <a:t>Disappearance of Isolated Vertices </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359017"/>
                <a:ext cx="9845842" cy="5250330"/>
              </a:xfrm>
            </p:spPr>
            <p:txBody>
              <a:bodyPr>
                <a:normAutofit/>
              </a:bodyPr>
              <a:lstStyle/>
              <a:p>
                <a:pPr marL="0" indent="0">
                  <a:buNone/>
                </a:pPr>
                <a:endParaRPr lang="en-US" sz="2400" dirty="0"/>
              </a:p>
              <a:p>
                <a:pPr marL="0" indent="0">
                  <a:buNone/>
                </a:pPr>
                <a14:m>
                  <m:oMathPara xmlns:m="http://schemas.openxmlformats.org/officeDocument/2006/math">
                    <m:oMathParaPr>
                      <m:jc m:val="center"/>
                    </m:oMathParaPr>
                    <m:oMath xmlns:m="http://schemas.openxmlformats.org/officeDocument/2006/math">
                      <m:limLow>
                        <m:limLowPr>
                          <m:ctrlPr>
                            <a:rPr lang="en-US" sz="2400" i="1">
                              <a:latin typeface="Cambria Math" panose="02040503050406030204" pitchFamily="18" charset="0"/>
                            </a:rPr>
                          </m:ctrlPr>
                        </m:limLowPr>
                        <m:e>
                          <m:r>
                            <m:rPr>
                              <m:sty m:val="p"/>
                            </m:rPr>
                            <a:rPr lang="en-US" sz="2400">
                              <a:latin typeface="Cambria Math" panose="02040503050406030204" pitchFamily="18" charset="0"/>
                            </a:rPr>
                            <m:t>lim</m:t>
                          </m:r>
                        </m:e>
                        <m:lim>
                          <m:r>
                            <a:rPr lang="en-US" sz="2400" i="1">
                              <a:latin typeface="Cambria Math" panose="02040503050406030204" pitchFamily="18" charset="0"/>
                              <a:ea typeface="Cambria Math" panose="02040503050406030204" pitchFamily="18" charset="0"/>
                            </a:rPr>
                            <m:t>𝑛</m:t>
                          </m:r>
                          <m:r>
                            <a:rPr lang="en-US" sz="2400" i="1">
                              <a:latin typeface="Cambria Math" panose="02040503050406030204" pitchFamily="18" charset="0"/>
                              <a:ea typeface="Cambria Math" panose="02040503050406030204" pitchFamily="18" charset="0"/>
                            </a:rPr>
                            <m:t>→∞</m:t>
                          </m:r>
                        </m:lim>
                      </m:limLow>
                      <m:f>
                        <m:fPr>
                          <m:ctrlPr>
                            <a:rPr lang="en-US" sz="2400" i="1">
                              <a:latin typeface="Cambria Math" panose="02040503050406030204" pitchFamily="18" charset="0"/>
                              <a:ea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𝑣𝑎𝑟</m:t>
                          </m:r>
                          <m:d>
                            <m:dPr>
                              <m:ctrlPr>
                                <a:rPr lang="en-US" sz="2400" i="1">
                                  <a:latin typeface="Cambria Math" panose="02040503050406030204" pitchFamily="18" charset="0"/>
                                  <a:ea typeface="Cambria Math" panose="02040503050406030204" pitchFamily="18" charset="0"/>
                                </a:rPr>
                              </m:ctrlPr>
                            </m:dPr>
                            <m:e>
                              <m:r>
                                <a:rPr lang="en-US" sz="2400" i="1">
                                  <a:latin typeface="Cambria Math" panose="02040503050406030204" pitchFamily="18" charset="0"/>
                                  <a:ea typeface="Cambria Math" panose="02040503050406030204" pitchFamily="18" charset="0"/>
                                </a:rPr>
                                <m:t>𝑋</m:t>
                              </m:r>
                            </m:e>
                          </m:d>
                        </m:num>
                        <m:den>
                          <m:sSup>
                            <m:sSupPr>
                              <m:ctrlPr>
                                <a:rPr lang="en-US" sz="2400" i="1">
                                  <a:latin typeface="Cambria Math" panose="02040503050406030204" pitchFamily="18" charset="0"/>
                                  <a:ea typeface="Cambria Math" panose="02040503050406030204" pitchFamily="18" charset="0"/>
                                </a:rPr>
                              </m:ctrlPr>
                            </m:sSupPr>
                            <m:e>
                              <m:d>
                                <m:dPr>
                                  <m:ctrlPr>
                                    <a:rPr lang="en-US" sz="2400" i="1">
                                      <a:latin typeface="Cambria Math" panose="02040503050406030204" pitchFamily="18" charset="0"/>
                                      <a:ea typeface="Cambria Math" panose="02040503050406030204" pitchFamily="18" charset="0"/>
                                    </a:rPr>
                                  </m:ctrlPr>
                                </m:dPr>
                                <m:e>
                                  <m:r>
                                    <a:rPr lang="en-US" sz="2400" i="1">
                                      <a:latin typeface="Cambria Math" panose="02040503050406030204" pitchFamily="18" charset="0"/>
                                      <a:ea typeface="Cambria Math" panose="02040503050406030204" pitchFamily="18" charset="0"/>
                                    </a:rPr>
                                    <m:t>𝐸</m:t>
                                  </m:r>
                                  <m:d>
                                    <m:dPr>
                                      <m:begChr m:val="["/>
                                      <m:endChr m:val="]"/>
                                      <m:ctrlPr>
                                        <a:rPr lang="en-US" sz="2400" i="1">
                                          <a:latin typeface="Cambria Math" panose="02040503050406030204" pitchFamily="18" charset="0"/>
                                          <a:ea typeface="Cambria Math" panose="02040503050406030204" pitchFamily="18" charset="0"/>
                                        </a:rPr>
                                      </m:ctrlPr>
                                    </m:dPr>
                                    <m:e>
                                      <m:r>
                                        <a:rPr lang="en-US" sz="2400" i="1">
                                          <a:latin typeface="Cambria Math" panose="02040503050406030204" pitchFamily="18" charset="0"/>
                                          <a:ea typeface="Cambria Math" panose="02040503050406030204" pitchFamily="18" charset="0"/>
                                        </a:rPr>
                                        <m:t>𝑋</m:t>
                                      </m:r>
                                    </m:e>
                                  </m:d>
                                </m:e>
                              </m:d>
                            </m:e>
                            <m:sup>
                              <m:r>
                                <a:rPr lang="en-US" sz="2400" i="1">
                                  <a:latin typeface="Cambria Math" panose="02040503050406030204" pitchFamily="18" charset="0"/>
                                  <a:ea typeface="Cambria Math" panose="02040503050406030204" pitchFamily="18" charset="0"/>
                                </a:rPr>
                                <m:t>2</m:t>
                              </m:r>
                            </m:sup>
                          </m:sSup>
                        </m:den>
                      </m:f>
                      <m:r>
                        <a:rPr lang="en-US" sz="2400" b="0" i="1" smtClean="0">
                          <a:latin typeface="Cambria Math" panose="02040503050406030204" pitchFamily="18" charset="0"/>
                        </a:rPr>
                        <m:t> </m:t>
                      </m:r>
                      <m:r>
                        <a:rPr lang="en-US" sz="2400" i="1">
                          <a:latin typeface="Cambria Math" panose="02040503050406030204" pitchFamily="18" charset="0"/>
                        </a:rPr>
                        <m:t>=</m:t>
                      </m:r>
                      <m:func>
                        <m:funcPr>
                          <m:ctrlPr>
                            <a:rPr lang="en-US" sz="2400" i="1">
                              <a:latin typeface="Cambria Math" panose="02040503050406030204" pitchFamily="18" charset="0"/>
                            </a:rPr>
                          </m:ctrlPr>
                        </m:funcPr>
                        <m:fName>
                          <m:limLow>
                            <m:limLowPr>
                              <m:ctrlPr>
                                <a:rPr lang="en-US" sz="2400" i="1">
                                  <a:latin typeface="Cambria Math" panose="02040503050406030204" pitchFamily="18" charset="0"/>
                                </a:rPr>
                              </m:ctrlPr>
                            </m:limLowPr>
                            <m:e>
                              <m:r>
                                <m:rPr>
                                  <m:sty m:val="p"/>
                                </m:rPr>
                                <a:rPr lang="en-US" sz="2400">
                                  <a:latin typeface="Cambria Math" panose="02040503050406030204" pitchFamily="18" charset="0"/>
                                </a:rPr>
                                <m:t>lim</m:t>
                              </m:r>
                            </m:e>
                            <m:lim>
                              <m:r>
                                <a:rPr lang="en-US" sz="2400" i="1">
                                  <a:latin typeface="Cambria Math" panose="02040503050406030204" pitchFamily="18" charset="0"/>
                                  <a:ea typeface="Cambria Math" panose="02040503050406030204" pitchFamily="18" charset="0"/>
                                </a:rPr>
                                <m:t>𝑛</m:t>
                              </m:r>
                              <m:r>
                                <a:rPr lang="en-US" sz="2400" i="1">
                                  <a:latin typeface="Cambria Math" panose="02040503050406030204" pitchFamily="18" charset="0"/>
                                  <a:ea typeface="Cambria Math" panose="02040503050406030204" pitchFamily="18" charset="0"/>
                                </a:rPr>
                                <m:t>→∞</m:t>
                              </m:r>
                            </m:lim>
                          </m:limLow>
                        </m:fName>
                        <m:e>
                          <m:f>
                            <m:fPr>
                              <m:ctrlPr>
                                <a:rPr lang="en-US" sz="2400" i="1">
                                  <a:latin typeface="Cambria Math" panose="02040503050406030204" pitchFamily="18" charset="0"/>
                                </a:rPr>
                              </m:ctrlPr>
                            </m:fPr>
                            <m:num>
                              <m:r>
                                <a:rPr lang="en-US" sz="2400" i="1">
                                  <a:latin typeface="Cambria Math" panose="02040503050406030204" pitchFamily="18" charset="0"/>
                                </a:rPr>
                                <m:t>1</m:t>
                              </m:r>
                            </m:num>
                            <m:den>
                              <m:sSup>
                                <m:sSupPr>
                                  <m:ctrlPr>
                                    <a:rPr lang="en-US" sz="2400" i="1">
                                      <a:latin typeface="Cambria Math" panose="02040503050406030204" pitchFamily="18" charset="0"/>
                                    </a:rPr>
                                  </m:ctrlPr>
                                </m:sSupPr>
                                <m:e>
                                  <m:r>
                                    <a:rPr lang="en-US" sz="2400" i="1">
                                      <a:latin typeface="Cambria Math" panose="02040503050406030204" pitchFamily="18" charset="0"/>
                                    </a:rPr>
                                    <m:t>𝑛</m:t>
                                  </m:r>
                                </m:e>
                                <m:sup>
                                  <m:r>
                                    <a:rPr lang="en-US" sz="2400" i="1">
                                      <a:latin typeface="Cambria Math" panose="02040503050406030204" pitchFamily="18" charset="0"/>
                                    </a:rPr>
                                    <m:t>2</m:t>
                                  </m:r>
                                  <m:r>
                                    <a:rPr lang="en-US" sz="2400" b="0" i="1" smtClean="0">
                                      <a:latin typeface="Cambria Math" panose="02040503050406030204" pitchFamily="18" charset="0"/>
                                    </a:rPr>
                                    <m:t>−</m:t>
                                  </m:r>
                                  <m:r>
                                    <a:rPr lang="en-US" sz="2400" b="0" i="1" smtClean="0">
                                      <a:latin typeface="Cambria Math" panose="02040503050406030204" pitchFamily="18" charset="0"/>
                                    </a:rPr>
                                    <m:t>𝑑</m:t>
                                  </m:r>
                                </m:sup>
                              </m:sSup>
                            </m:den>
                          </m:f>
                          <m:r>
                            <a:rPr lang="en-US" sz="2400" i="1">
                              <a:latin typeface="Cambria Math" panose="02040503050406030204" pitchFamily="18" charset="0"/>
                            </a:rPr>
                            <m:t>+</m:t>
                          </m:r>
                          <m:f>
                            <m:fPr>
                              <m:ctrlPr>
                                <a:rPr lang="en-US" sz="2400" i="1">
                                  <a:latin typeface="Cambria Math" panose="02040503050406030204" pitchFamily="18" charset="0"/>
                                </a:rPr>
                              </m:ctrlPr>
                            </m:fPr>
                            <m:num>
                              <m:r>
                                <a:rPr lang="en-US" sz="2400" i="1">
                                  <a:latin typeface="Cambria Math" panose="02040503050406030204" pitchFamily="18" charset="0"/>
                                </a:rPr>
                                <m:t>1</m:t>
                              </m:r>
                            </m:num>
                            <m:den>
                              <m:sSup>
                                <m:sSupPr>
                                  <m:ctrlPr>
                                    <a:rPr lang="en-US" sz="2400" i="1">
                                      <a:latin typeface="Cambria Math" panose="02040503050406030204" pitchFamily="18" charset="0"/>
                                    </a:rPr>
                                  </m:ctrlPr>
                                </m:sSupPr>
                                <m:e>
                                  <m:r>
                                    <a:rPr lang="en-US" sz="2400" i="1">
                                      <a:latin typeface="Cambria Math" panose="02040503050406030204" pitchFamily="18" charset="0"/>
                                    </a:rPr>
                                    <m:t>𝑛</m:t>
                                  </m:r>
                                </m:e>
                                <m:sup>
                                  <m:r>
                                    <a:rPr lang="en-US" sz="2400" i="1">
                                      <a:latin typeface="Cambria Math" panose="02040503050406030204" pitchFamily="18" charset="0"/>
                                    </a:rPr>
                                    <m:t>2</m:t>
                                  </m:r>
                                </m:sup>
                              </m:sSup>
                            </m:den>
                          </m:f>
                          <m:r>
                            <a:rPr lang="en-US" sz="2400" i="1">
                              <a:latin typeface="Cambria Math" panose="02040503050406030204" pitchFamily="18" charset="0"/>
                            </a:rPr>
                            <m:t>+</m:t>
                          </m:r>
                          <m:d>
                            <m:dPr>
                              <m:ctrlPr>
                                <a:rPr lang="en-US" sz="2400" i="1">
                                  <a:latin typeface="Cambria Math" panose="02040503050406030204" pitchFamily="18" charset="0"/>
                                </a:rPr>
                              </m:ctrlPr>
                            </m:dPr>
                            <m:e>
                              <m:r>
                                <a:rPr lang="en-US" sz="2400" i="1">
                                  <a:latin typeface="Cambria Math" panose="02040503050406030204" pitchFamily="18" charset="0"/>
                                </a:rPr>
                                <m:t>1−</m:t>
                              </m:r>
                              <m:f>
                                <m:fPr>
                                  <m:ctrlPr>
                                    <a:rPr lang="en-US" sz="2400" i="1">
                                      <a:latin typeface="Cambria Math" panose="02040503050406030204" pitchFamily="18" charset="0"/>
                                    </a:rPr>
                                  </m:ctrlPr>
                                </m:fPr>
                                <m:num>
                                  <m:r>
                                    <a:rPr lang="en-US" sz="2400" i="1">
                                      <a:latin typeface="Cambria Math" panose="02040503050406030204" pitchFamily="18" charset="0"/>
                                    </a:rPr>
                                    <m:t>1</m:t>
                                  </m:r>
                                </m:num>
                                <m:den>
                                  <m:r>
                                    <a:rPr lang="en-US" sz="2400" i="1">
                                      <a:latin typeface="Cambria Math" panose="02040503050406030204" pitchFamily="18" charset="0"/>
                                    </a:rPr>
                                    <m:t>𝑛</m:t>
                                  </m:r>
                                </m:den>
                              </m:f>
                            </m:e>
                          </m:d>
                          <m:r>
                            <a:rPr lang="en-US" sz="2400" i="1">
                              <a:latin typeface="Cambria Math" panose="02040503050406030204" pitchFamily="18" charset="0"/>
                            </a:rPr>
                            <m:t> </m:t>
                          </m:r>
                          <m:f>
                            <m:fPr>
                              <m:ctrlPr>
                                <a:rPr lang="en-US" sz="2400" i="1">
                                  <a:latin typeface="Cambria Math" panose="02040503050406030204" pitchFamily="18" charset="0"/>
                                </a:rPr>
                              </m:ctrlPr>
                            </m:fPr>
                            <m:num>
                              <m:f>
                                <m:fPr>
                                  <m:ctrlPr>
                                    <a:rPr lang="en-US" sz="2400" i="1">
                                      <a:latin typeface="Cambria Math" panose="02040503050406030204" pitchFamily="18" charset="0"/>
                                      <a:ea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𝑑</m:t>
                                  </m:r>
                                  <m:func>
                                    <m:funcPr>
                                      <m:ctrlPr>
                                        <a:rPr lang="en-US" sz="2400" i="1">
                                          <a:latin typeface="Cambria Math" panose="02040503050406030204" pitchFamily="18" charset="0"/>
                                          <a:ea typeface="Cambria Math" panose="02040503050406030204" pitchFamily="18" charset="0"/>
                                        </a:rPr>
                                      </m:ctrlPr>
                                    </m:funcPr>
                                    <m:fName>
                                      <m:r>
                                        <m:rPr>
                                          <m:sty m:val="p"/>
                                        </m:rPr>
                                        <a:rPr lang="en-US" sz="2400">
                                          <a:latin typeface="Cambria Math" panose="02040503050406030204" pitchFamily="18" charset="0"/>
                                          <a:ea typeface="Cambria Math" panose="02040503050406030204" pitchFamily="18" charset="0"/>
                                        </a:rPr>
                                        <m:t>ln</m:t>
                                      </m:r>
                                    </m:fName>
                                    <m:e>
                                      <m:r>
                                        <a:rPr lang="en-US" sz="2400" i="1">
                                          <a:latin typeface="Cambria Math" panose="02040503050406030204" pitchFamily="18" charset="0"/>
                                          <a:ea typeface="Cambria Math" panose="02040503050406030204" pitchFamily="18" charset="0"/>
                                        </a:rPr>
                                        <m:t>𝑛</m:t>
                                      </m:r>
                                    </m:e>
                                  </m:func>
                                </m:num>
                                <m:den>
                                  <m:r>
                                    <a:rPr lang="en-US" sz="2400" i="1">
                                      <a:latin typeface="Cambria Math" panose="02040503050406030204" pitchFamily="18" charset="0"/>
                                      <a:ea typeface="Cambria Math" panose="02040503050406030204" pitchFamily="18" charset="0"/>
                                    </a:rPr>
                                    <m:t>𝑛</m:t>
                                  </m:r>
                                </m:den>
                              </m:f>
                            </m:num>
                            <m:den>
                              <m:r>
                                <a:rPr lang="en-US" sz="2400" i="1">
                                  <a:latin typeface="Cambria Math" panose="02040503050406030204" pitchFamily="18" charset="0"/>
                                </a:rPr>
                                <m:t>1−</m:t>
                              </m:r>
                              <m:f>
                                <m:fPr>
                                  <m:ctrlPr>
                                    <a:rPr lang="en-US" sz="2400" i="1">
                                      <a:latin typeface="Cambria Math" panose="02040503050406030204" pitchFamily="18" charset="0"/>
                                      <a:ea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𝑑</m:t>
                                  </m:r>
                                  <m:func>
                                    <m:funcPr>
                                      <m:ctrlPr>
                                        <a:rPr lang="en-US" sz="2400" i="1">
                                          <a:latin typeface="Cambria Math" panose="02040503050406030204" pitchFamily="18" charset="0"/>
                                          <a:ea typeface="Cambria Math" panose="02040503050406030204" pitchFamily="18" charset="0"/>
                                        </a:rPr>
                                      </m:ctrlPr>
                                    </m:funcPr>
                                    <m:fName>
                                      <m:r>
                                        <m:rPr>
                                          <m:sty m:val="p"/>
                                        </m:rPr>
                                        <a:rPr lang="en-US" sz="2400">
                                          <a:latin typeface="Cambria Math" panose="02040503050406030204" pitchFamily="18" charset="0"/>
                                          <a:ea typeface="Cambria Math" panose="02040503050406030204" pitchFamily="18" charset="0"/>
                                        </a:rPr>
                                        <m:t>ln</m:t>
                                      </m:r>
                                    </m:fName>
                                    <m:e>
                                      <m:r>
                                        <a:rPr lang="en-US" sz="2400" i="1">
                                          <a:latin typeface="Cambria Math" panose="02040503050406030204" pitchFamily="18" charset="0"/>
                                          <a:ea typeface="Cambria Math" panose="02040503050406030204" pitchFamily="18" charset="0"/>
                                        </a:rPr>
                                        <m:t>𝑛</m:t>
                                      </m:r>
                                    </m:e>
                                  </m:func>
                                </m:num>
                                <m:den>
                                  <m:r>
                                    <a:rPr lang="en-US" sz="2400" i="1">
                                      <a:latin typeface="Cambria Math" panose="02040503050406030204" pitchFamily="18" charset="0"/>
                                      <a:ea typeface="Cambria Math" panose="02040503050406030204" pitchFamily="18" charset="0"/>
                                    </a:rPr>
                                    <m:t>𝑛</m:t>
                                  </m:r>
                                </m:den>
                              </m:f>
                            </m:den>
                          </m:f>
                          <m:r>
                            <a:rPr lang="en-US" sz="2400" i="1">
                              <a:latin typeface="Cambria Math" panose="02040503050406030204" pitchFamily="18" charset="0"/>
                              <a:ea typeface="Cambria Math" panose="02040503050406030204" pitchFamily="18" charset="0"/>
                            </a:rPr>
                            <m:t>  </m:t>
                          </m:r>
                        </m:e>
                      </m:func>
                      <m:r>
                        <a:rPr lang="en-US" sz="2400" b="0" i="1" smtClean="0">
                          <a:latin typeface="Cambria Math" panose="02040503050406030204" pitchFamily="18" charset="0"/>
                          <a:ea typeface="Cambria Math" panose="02040503050406030204" pitchFamily="18" charset="0"/>
                        </a:rPr>
                        <m:t>=0</m:t>
                      </m:r>
                    </m:oMath>
                  </m:oMathPara>
                </a14:m>
                <a:endParaRPr lang="en-US" sz="2400" b="0" dirty="0">
                  <a:ea typeface="Cambria Math" panose="02040503050406030204" pitchFamily="18" charset="0"/>
                </a:endParaRPr>
              </a:p>
              <a:p>
                <a:pPr marL="0" indent="0">
                  <a:buNone/>
                </a:pPr>
                <a:r>
                  <a:rPr lang="en-US" sz="2400" dirty="0"/>
                  <a:t>Thus, </a:t>
                </a:r>
                <a14:m>
                  <m:oMath xmlns:m="http://schemas.openxmlformats.org/officeDocument/2006/math">
                    <m:f>
                      <m:fPr>
                        <m:ctrlPr>
                          <a:rPr lang="en-US" sz="2400" i="1">
                            <a:latin typeface="Cambria Math" panose="02040503050406030204" pitchFamily="18" charset="0"/>
                            <a:ea typeface="Cambria Math" panose="02040503050406030204" pitchFamily="18" charset="0"/>
                          </a:rPr>
                        </m:ctrlPr>
                      </m:fPr>
                      <m:num>
                        <m:func>
                          <m:funcPr>
                            <m:ctrlPr>
                              <a:rPr lang="en-US" sz="2400" i="1">
                                <a:latin typeface="Cambria Math" panose="02040503050406030204" pitchFamily="18" charset="0"/>
                                <a:ea typeface="Cambria Math" panose="02040503050406030204" pitchFamily="18" charset="0"/>
                              </a:rPr>
                            </m:ctrlPr>
                          </m:funcPr>
                          <m:fName>
                            <m:r>
                              <m:rPr>
                                <m:sty m:val="p"/>
                              </m:rPr>
                              <a:rPr lang="en-US" sz="2400">
                                <a:latin typeface="Cambria Math" panose="02040503050406030204" pitchFamily="18" charset="0"/>
                                <a:ea typeface="Cambria Math" panose="02040503050406030204" pitchFamily="18" charset="0"/>
                              </a:rPr>
                              <m:t>ln</m:t>
                            </m:r>
                          </m:fName>
                          <m:e>
                            <m:r>
                              <a:rPr lang="en-US" sz="2400" i="1">
                                <a:latin typeface="Cambria Math" panose="02040503050406030204" pitchFamily="18" charset="0"/>
                                <a:ea typeface="Cambria Math" panose="02040503050406030204" pitchFamily="18" charset="0"/>
                              </a:rPr>
                              <m:t>𝑛</m:t>
                            </m:r>
                          </m:e>
                        </m:func>
                      </m:num>
                      <m:den>
                        <m:r>
                          <a:rPr lang="en-US" sz="2400" i="1">
                            <a:latin typeface="Cambria Math" panose="02040503050406030204" pitchFamily="18" charset="0"/>
                            <a:ea typeface="Cambria Math" panose="02040503050406030204" pitchFamily="18" charset="0"/>
                          </a:rPr>
                          <m:t>𝑛</m:t>
                        </m:r>
                      </m:den>
                    </m:f>
                  </m:oMath>
                </a14:m>
                <a:r>
                  <a:rPr lang="en-US" sz="2400" dirty="0"/>
                  <a:t> is a sharp threshold for the disappearance of isolated vertices. </a:t>
                </a:r>
              </a:p>
              <a:p>
                <a:pPr marL="0" indent="0">
                  <a:buNone/>
                </a:pPr>
                <a:r>
                  <a:rPr lang="en-US" sz="2400" dirty="0"/>
                  <a:t>For </a:t>
                </a:r>
                <a14:m>
                  <m:oMath xmlns:m="http://schemas.openxmlformats.org/officeDocument/2006/math">
                    <m:r>
                      <m:rPr>
                        <m:sty m:val="p"/>
                      </m:rPr>
                      <a:rPr lang="en-US" sz="2400" b="0" i="0" smtClean="0">
                        <a:latin typeface="Cambria Math" panose="02040503050406030204" pitchFamily="18" charset="0"/>
                        <a:ea typeface="Cambria Math" panose="02040503050406030204" pitchFamily="18" charset="0"/>
                      </a:rPr>
                      <m:t>p</m:t>
                    </m:r>
                    <m:r>
                      <a:rPr lang="en-US" sz="2400" b="0" i="0" smtClean="0">
                        <a:latin typeface="Cambria Math" panose="02040503050406030204" pitchFamily="18" charset="0"/>
                        <a:ea typeface="Cambria Math" panose="02040503050406030204" pitchFamily="18" charset="0"/>
                      </a:rPr>
                      <m:t>=</m:t>
                    </m:r>
                    <m:f>
                      <m:fPr>
                        <m:ctrlPr>
                          <a:rPr lang="en-US" sz="2400" i="1">
                            <a:latin typeface="Cambria Math" panose="02040503050406030204" pitchFamily="18" charset="0"/>
                            <a:ea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𝑑</m:t>
                        </m:r>
                        <m:func>
                          <m:funcPr>
                            <m:ctrlPr>
                              <a:rPr lang="en-US" sz="2400" i="1">
                                <a:latin typeface="Cambria Math" panose="02040503050406030204" pitchFamily="18" charset="0"/>
                                <a:ea typeface="Cambria Math" panose="02040503050406030204" pitchFamily="18" charset="0"/>
                              </a:rPr>
                            </m:ctrlPr>
                          </m:funcPr>
                          <m:fName>
                            <m:r>
                              <m:rPr>
                                <m:sty m:val="p"/>
                              </m:rPr>
                              <a:rPr lang="en-US" sz="2400">
                                <a:latin typeface="Cambria Math" panose="02040503050406030204" pitchFamily="18" charset="0"/>
                                <a:ea typeface="Cambria Math" panose="02040503050406030204" pitchFamily="18" charset="0"/>
                              </a:rPr>
                              <m:t>ln</m:t>
                            </m:r>
                          </m:fName>
                          <m:e>
                            <m:r>
                              <a:rPr lang="en-US" sz="2400" i="1">
                                <a:latin typeface="Cambria Math" panose="02040503050406030204" pitchFamily="18" charset="0"/>
                                <a:ea typeface="Cambria Math" panose="02040503050406030204" pitchFamily="18" charset="0"/>
                              </a:rPr>
                              <m:t>𝑛</m:t>
                            </m:r>
                          </m:e>
                        </m:func>
                      </m:num>
                      <m:den>
                        <m:r>
                          <a:rPr lang="en-US" sz="2400" i="1">
                            <a:latin typeface="Cambria Math" panose="02040503050406030204" pitchFamily="18" charset="0"/>
                            <a:ea typeface="Cambria Math" panose="02040503050406030204" pitchFamily="18" charset="0"/>
                          </a:rPr>
                          <m:t>𝑛</m:t>
                        </m:r>
                      </m:den>
                    </m:f>
                  </m:oMath>
                </a14:m>
                <a:r>
                  <a:rPr lang="en-US" sz="2400" dirty="0"/>
                  <a:t>, when </a:t>
                </a:r>
                <a14:m>
                  <m:oMath xmlns:m="http://schemas.openxmlformats.org/officeDocument/2006/math">
                    <m:r>
                      <a:rPr lang="en-US" sz="2400" i="1" dirty="0" smtClean="0">
                        <a:latin typeface="Cambria Math" panose="02040503050406030204" pitchFamily="18" charset="0"/>
                      </a:rPr>
                      <m:t>𝑑</m:t>
                    </m:r>
                    <m:r>
                      <a:rPr lang="en-US" sz="2400" i="1" dirty="0" smtClean="0">
                        <a:latin typeface="Cambria Math" panose="02040503050406030204" pitchFamily="18" charset="0"/>
                      </a:rPr>
                      <m:t> &gt; 1 </m:t>
                    </m:r>
                  </m:oMath>
                </a14:m>
                <a:r>
                  <a:rPr lang="en-US" sz="2400" dirty="0"/>
                  <a:t>there almost surely no isolated vertices, and when </a:t>
                </a:r>
                <a14:m>
                  <m:oMath xmlns:m="http://schemas.openxmlformats.org/officeDocument/2006/math">
                    <m:r>
                      <a:rPr lang="en-US" sz="2400" b="0" i="1" dirty="0" smtClean="0">
                        <a:latin typeface="Cambria Math" panose="02040503050406030204" pitchFamily="18" charset="0"/>
                      </a:rPr>
                      <m:t>𝑑</m:t>
                    </m:r>
                    <m:r>
                      <a:rPr lang="en-US" sz="2400" i="1" dirty="0" smtClean="0">
                        <a:latin typeface="Cambria Math" panose="02040503050406030204" pitchFamily="18" charset="0"/>
                      </a:rPr>
                      <m:t> &lt; 1 </m:t>
                    </m:r>
                  </m:oMath>
                </a14:m>
                <a:r>
                  <a:rPr lang="en-US" sz="2400" dirty="0"/>
                  <a:t>there almost surely are isolated vertices. </a:t>
                </a:r>
                <a:br>
                  <a:rPr lang="en-US" sz="2400" dirty="0"/>
                </a:br>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359017"/>
                <a:ext cx="9845842" cy="5250330"/>
              </a:xfrm>
              <a:blipFill rotWithShape="0">
                <a:blip r:embed="rId2"/>
                <a:stretch>
                  <a:fillRect l="-991"/>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t>Random Graph</a:t>
            </a:r>
          </a:p>
        </p:txBody>
      </p:sp>
      <p:sp>
        <p:nvSpPr>
          <p:cNvPr id="5" name="Slide Number Placeholder 4"/>
          <p:cNvSpPr>
            <a:spLocks noGrp="1"/>
          </p:cNvSpPr>
          <p:nvPr>
            <p:ph type="sldNum" sz="quarter" idx="12"/>
          </p:nvPr>
        </p:nvSpPr>
        <p:spPr/>
        <p:txBody>
          <a:bodyPr/>
          <a:lstStyle/>
          <a:p>
            <a:fld id="{5F799E93-25A9-45CA-8FEE-05B28F2C019A}" type="slidenum">
              <a:rPr lang="en-US" smtClean="0"/>
              <a:t>85</a:t>
            </a:fld>
            <a:endParaRPr lang="en-US"/>
          </a:p>
        </p:txBody>
      </p:sp>
    </p:spTree>
    <p:extLst>
      <p:ext uri="{BB962C8B-B14F-4D97-AF65-F5344CB8AC3E}">
        <p14:creationId xmlns:p14="http://schemas.microsoft.com/office/powerpoint/2010/main" val="30397334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8029755" cy="796925"/>
          </a:xfrm>
        </p:spPr>
        <p:txBody>
          <a:bodyPr>
            <a:normAutofit/>
          </a:bodyPr>
          <a:lstStyle/>
          <a:p>
            <a:r>
              <a:rPr lang="en-US" dirty="0"/>
              <a:t>Diameter of a Random Graph</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359017"/>
                <a:ext cx="7902146" cy="5250330"/>
              </a:xfrm>
            </p:spPr>
            <p:txBody>
              <a:bodyPr>
                <a:normAutofit fontScale="92500" lnSpcReduction="10000"/>
              </a:bodyPr>
              <a:lstStyle/>
              <a:p>
                <a:r>
                  <a:rPr lang="en-US" sz="2400" dirty="0"/>
                  <a:t>Consider a random network with average degree </a:t>
                </a:r>
                <a14:m>
                  <m:oMath xmlns:m="http://schemas.openxmlformats.org/officeDocument/2006/math">
                    <m:r>
                      <a:rPr lang="en-US" sz="2400" i="1" smtClean="0">
                        <a:latin typeface="Cambria Math" panose="02040503050406030204" pitchFamily="18" charset="0"/>
                      </a:rPr>
                      <m:t>𝑑</m:t>
                    </m:r>
                  </m:oMath>
                </a14:m>
                <a:r>
                  <a:rPr lang="en-US" sz="2400" dirty="0"/>
                  <a:t>.</a:t>
                </a:r>
              </a:p>
              <a:p>
                <a:r>
                  <a:rPr lang="en-US" sz="2400" dirty="0"/>
                  <a:t> A node in this network has on average:</a:t>
                </a:r>
              </a:p>
              <a:p>
                <a:pPr lvl="1"/>
                <a14:m>
                  <m:oMath xmlns:m="http://schemas.openxmlformats.org/officeDocument/2006/math">
                    <m:r>
                      <a:rPr lang="en-US" sz="2000" i="1" dirty="0" smtClean="0">
                        <a:latin typeface="Cambria Math" panose="02040503050406030204" pitchFamily="18" charset="0"/>
                      </a:rPr>
                      <m:t>𝑑</m:t>
                    </m:r>
                  </m:oMath>
                </a14:m>
                <a:r>
                  <a:rPr lang="en-US" sz="2000" dirty="0"/>
                  <a:t>   nodes at distance one    (l=1). </a:t>
                </a:r>
              </a:p>
              <a:p>
                <a:pPr lvl="1"/>
                <a14:m>
                  <m:oMath xmlns:m="http://schemas.openxmlformats.org/officeDocument/2006/math">
                    <m:sSup>
                      <m:sSupPr>
                        <m:ctrlPr>
                          <a:rPr lang="en-US" sz="2000" b="0" i="1" dirty="0" smtClean="0">
                            <a:latin typeface="Cambria Math" panose="02040503050406030204" pitchFamily="18" charset="0"/>
                          </a:rPr>
                        </m:ctrlPr>
                      </m:sSupPr>
                      <m:e>
                        <m:r>
                          <a:rPr lang="en-US" sz="2000" i="1" dirty="0">
                            <a:latin typeface="Cambria Math" panose="02040503050406030204" pitchFamily="18" charset="0"/>
                          </a:rPr>
                          <m:t>𝑑</m:t>
                        </m:r>
                      </m:e>
                      <m:sup>
                        <m:r>
                          <a:rPr lang="en-US" sz="2000" b="0" i="1" dirty="0" smtClean="0">
                            <a:latin typeface="Cambria Math" panose="02040503050406030204" pitchFamily="18" charset="0"/>
                          </a:rPr>
                          <m:t>2</m:t>
                        </m:r>
                      </m:sup>
                    </m:sSup>
                    <m:r>
                      <a:rPr lang="en-US" sz="2000" i="1" dirty="0">
                        <a:latin typeface="Cambria Math" panose="02040503050406030204" pitchFamily="18" charset="0"/>
                      </a:rPr>
                      <m:t> </m:t>
                    </m:r>
                  </m:oMath>
                </a14:m>
                <a:r>
                  <a:rPr lang="en-US" sz="2000" dirty="0"/>
                  <a:t>nodes at distance two    (l=1). </a:t>
                </a:r>
              </a:p>
              <a:p>
                <a:pPr lvl="1"/>
                <a14:m>
                  <m:oMath xmlns:m="http://schemas.openxmlformats.org/officeDocument/2006/math">
                    <m:sSup>
                      <m:sSupPr>
                        <m:ctrlPr>
                          <a:rPr lang="en-US" sz="2000" i="1" dirty="0">
                            <a:latin typeface="Cambria Math" panose="02040503050406030204" pitchFamily="18" charset="0"/>
                          </a:rPr>
                        </m:ctrlPr>
                      </m:sSupPr>
                      <m:e>
                        <m:r>
                          <a:rPr lang="en-US" sz="2000" i="1" dirty="0">
                            <a:latin typeface="Cambria Math" panose="02040503050406030204" pitchFamily="18" charset="0"/>
                          </a:rPr>
                          <m:t>𝑑</m:t>
                        </m:r>
                      </m:e>
                      <m:sup>
                        <m:r>
                          <a:rPr lang="en-US" sz="2000" b="0" i="1" dirty="0" smtClean="0">
                            <a:latin typeface="Cambria Math" panose="02040503050406030204" pitchFamily="18" charset="0"/>
                          </a:rPr>
                          <m:t>3</m:t>
                        </m:r>
                      </m:sup>
                    </m:sSup>
                  </m:oMath>
                </a14:m>
                <a:r>
                  <a:rPr lang="en-US" sz="2000" dirty="0"/>
                  <a:t> nodes at distance three (l =3).</a:t>
                </a:r>
              </a:p>
              <a:p>
                <a:pPr lvl="1"/>
                <a:r>
                  <a:rPr lang="en-US" sz="2000" dirty="0"/>
                  <a:t>...￼ </a:t>
                </a:r>
                <a14:m>
                  <m:oMath xmlns:m="http://schemas.openxmlformats.org/officeDocument/2006/math">
                    <m:sSup>
                      <m:sSupPr>
                        <m:ctrlPr>
                          <a:rPr lang="en-US" sz="2000" i="1" dirty="0">
                            <a:latin typeface="Cambria Math" panose="02040503050406030204" pitchFamily="18" charset="0"/>
                          </a:rPr>
                        </m:ctrlPr>
                      </m:sSupPr>
                      <m:e>
                        <m:r>
                          <a:rPr lang="en-US" sz="2000" i="1" dirty="0">
                            <a:latin typeface="Cambria Math" panose="02040503050406030204" pitchFamily="18" charset="0"/>
                          </a:rPr>
                          <m:t>𝑑</m:t>
                        </m:r>
                      </m:e>
                      <m:sup>
                        <m:r>
                          <a:rPr lang="en-US" sz="2000" b="0" i="1" dirty="0" smtClean="0">
                            <a:latin typeface="Cambria Math" panose="02040503050406030204" pitchFamily="18" charset="0"/>
                          </a:rPr>
                          <m:t>𝑙</m:t>
                        </m:r>
                      </m:sup>
                    </m:sSup>
                  </m:oMath>
                </a14:m>
                <a:r>
                  <a:rPr lang="en-US" sz="2000" dirty="0"/>
                  <a:t> nodes at distance </a:t>
                </a:r>
                <a14:m>
                  <m:oMath xmlns:m="http://schemas.openxmlformats.org/officeDocument/2006/math">
                    <m:r>
                      <a:rPr lang="en-US" sz="2000" b="0" i="1" dirty="0" smtClean="0">
                        <a:latin typeface="Cambria Math" panose="02040503050406030204" pitchFamily="18" charset="0"/>
                      </a:rPr>
                      <m:t>𝑙</m:t>
                    </m:r>
                  </m:oMath>
                </a14:m>
                <a:r>
                  <a:rPr lang="en-US" sz="2000" dirty="0"/>
                  <a:t>.</a:t>
                </a:r>
              </a:p>
              <a:p>
                <a:r>
                  <a:rPr lang="en-US" sz="2400" dirty="0"/>
                  <a:t>To be precise, the expected number of nodes up to distance </a:t>
                </a:r>
                <a14:m>
                  <m:oMath xmlns:m="http://schemas.openxmlformats.org/officeDocument/2006/math">
                    <m:r>
                      <a:rPr lang="en-US" sz="2400" b="0" i="1" dirty="0" smtClean="0">
                        <a:latin typeface="Cambria Math" panose="02040503050406030204" pitchFamily="18" charset="0"/>
                      </a:rPr>
                      <m:t>𝑙</m:t>
                    </m:r>
                  </m:oMath>
                </a14:m>
                <a:r>
                  <a:rPr lang="en-US" sz="2400" dirty="0"/>
                  <a:t> from our starting node is</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𝑛</m:t>
                      </m:r>
                      <m:d>
                        <m:dPr>
                          <m:ctrlPr>
                            <a:rPr lang="en-US" b="0" i="1" smtClean="0">
                              <a:latin typeface="Cambria Math" panose="02040503050406030204" pitchFamily="18" charset="0"/>
                            </a:rPr>
                          </m:ctrlPr>
                        </m:dPr>
                        <m:e>
                          <m:r>
                            <a:rPr lang="en-US" b="0" i="1" smtClean="0">
                              <a:latin typeface="Cambria Math" panose="02040503050406030204" pitchFamily="18" charset="0"/>
                            </a:rPr>
                            <m:t>𝑙</m:t>
                          </m:r>
                        </m:e>
                      </m:d>
                      <m:r>
                        <a:rPr lang="en-US" b="0" i="1" smtClean="0">
                          <a:latin typeface="Cambria Math" panose="02040503050406030204" pitchFamily="18" charset="0"/>
                        </a:rPr>
                        <m:t>=1+</m:t>
                      </m:r>
                      <m:r>
                        <a:rPr lang="en-US" b="0" i="1" smtClean="0">
                          <a:latin typeface="Cambria Math" panose="02040503050406030204" pitchFamily="18" charset="0"/>
                        </a:rPr>
                        <m:t>𝑑</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𝑑</m:t>
                          </m:r>
                        </m:e>
                        <m:sup>
                          <m:r>
                            <a:rPr lang="en-US" b="0" i="1" smtClean="0">
                              <a:latin typeface="Cambria Math" panose="02040503050406030204" pitchFamily="18" charset="0"/>
                            </a:rPr>
                            <m:t>2</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𝑑</m:t>
                          </m:r>
                        </m:e>
                        <m:sup>
                          <m:r>
                            <a:rPr lang="en-US" b="0" i="1" smtClean="0">
                              <a:latin typeface="Cambria Math" panose="02040503050406030204" pitchFamily="18" charset="0"/>
                            </a:rPr>
                            <m:t>3</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𝑑</m:t>
                          </m:r>
                        </m:e>
                        <m:sup>
                          <m:r>
                            <a:rPr lang="en-US" b="0" i="1" smtClean="0">
                              <a:latin typeface="Cambria Math" panose="02040503050406030204" pitchFamily="18" charset="0"/>
                            </a:rPr>
                            <m:t>𝑙</m:t>
                          </m:r>
                        </m:sup>
                      </m:sSup>
                      <m:r>
                        <a:rPr lang="en-US" b="0" i="1" smtClean="0">
                          <a:latin typeface="Cambria Math" panose="02040503050406030204" pitchFamily="18" charset="0"/>
                        </a:rPr>
                        <m:t>=</m:t>
                      </m:r>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rPr>
                                <m:t>𝑑</m:t>
                              </m:r>
                            </m:e>
                            <m:sup>
                              <m:r>
                                <a:rPr lang="en-US" b="0" i="1" smtClean="0">
                                  <a:latin typeface="Cambria Math" panose="02040503050406030204" pitchFamily="18" charset="0"/>
                                </a:rPr>
                                <m:t>𝑙</m:t>
                              </m:r>
                              <m:r>
                                <a:rPr lang="en-US" b="0" i="1" smtClean="0">
                                  <a:latin typeface="Cambria Math" panose="02040503050406030204" pitchFamily="18" charset="0"/>
                                </a:rPr>
                                <m:t>+1</m:t>
                              </m:r>
                            </m:sup>
                          </m:sSup>
                          <m:r>
                            <a:rPr lang="en-US" b="0" i="1" smtClean="0">
                              <a:latin typeface="Cambria Math" panose="02040503050406030204" pitchFamily="18" charset="0"/>
                            </a:rPr>
                            <m:t>−1</m:t>
                          </m:r>
                        </m:num>
                        <m:den>
                          <m:r>
                            <a:rPr lang="en-US" b="0" i="1" smtClean="0">
                              <a:latin typeface="Cambria Math" panose="02040503050406030204" pitchFamily="18" charset="0"/>
                            </a:rPr>
                            <m:t>𝑑</m:t>
                          </m:r>
                          <m:r>
                            <a:rPr lang="en-US" b="0" i="1" smtClean="0">
                              <a:latin typeface="Cambria Math" panose="02040503050406030204" pitchFamily="18" charset="0"/>
                            </a:rPr>
                            <m:t>−1</m:t>
                          </m:r>
                        </m:den>
                      </m:f>
                    </m:oMath>
                  </m:oMathPara>
                </a14:m>
                <a:endParaRPr lang="en-US" dirty="0"/>
              </a:p>
              <a:p>
                <a14:m>
                  <m:oMath xmlns:m="http://schemas.openxmlformats.org/officeDocument/2006/math">
                    <m:r>
                      <a:rPr lang="en-US" i="1">
                        <a:latin typeface="Cambria Math" panose="02040503050406030204" pitchFamily="18" charset="0"/>
                      </a:rPr>
                      <m:t>𝑛</m:t>
                    </m:r>
                    <m:d>
                      <m:dPr>
                        <m:ctrlPr>
                          <a:rPr lang="en-US" i="1">
                            <a:latin typeface="Cambria Math" panose="02040503050406030204" pitchFamily="18" charset="0"/>
                          </a:rPr>
                        </m:ctrlPr>
                      </m:dPr>
                      <m:e>
                        <m:r>
                          <a:rPr lang="en-US" i="1">
                            <a:latin typeface="Cambria Math" panose="02040503050406030204" pitchFamily="18" charset="0"/>
                          </a:rPr>
                          <m:t>𝑙</m:t>
                        </m:r>
                      </m:e>
                    </m:d>
                  </m:oMath>
                </a14:m>
                <a:r>
                  <a:rPr lang="en-US" dirty="0"/>
                  <a:t> must not exceed the total number of nodes, </a:t>
                </a:r>
                <a14:m>
                  <m:oMath xmlns:m="http://schemas.openxmlformats.org/officeDocument/2006/math">
                    <m:r>
                      <a:rPr lang="en-US" i="1">
                        <a:latin typeface="Cambria Math" panose="02040503050406030204" pitchFamily="18" charset="0"/>
                      </a:rPr>
                      <m:t>𝑛</m:t>
                    </m:r>
                  </m:oMath>
                </a14:m>
                <a:r>
                  <a:rPr lang="en-US" dirty="0"/>
                  <a:t>, in the network. </a:t>
                </a:r>
              </a:p>
              <a:p>
                <a:r>
                  <a:rPr lang="en-US" dirty="0"/>
                  <a:t>Hence, </a:t>
                </a:r>
                <a14:m>
                  <m:oMath xmlns:m="http://schemas.openxmlformats.org/officeDocument/2006/math">
                    <m:r>
                      <a:rPr lang="en-US" b="0" i="1" smtClean="0">
                        <a:latin typeface="Cambria Math" panose="02040503050406030204" pitchFamily="18" charset="0"/>
                      </a:rPr>
                      <m:t>𝑛</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𝑚𝑎𝑥</m:t>
                            </m:r>
                          </m:sub>
                        </m:sSub>
                      </m:e>
                    </m:d>
                    <m:r>
                      <a:rPr lang="en-US" b="0" i="1" smtClean="0">
                        <a:latin typeface="Cambria Math" panose="02040503050406030204" pitchFamily="18" charset="0"/>
                      </a:rPr>
                      <m:t>=</m:t>
                    </m:r>
                    <m:r>
                      <a:rPr lang="en-US" b="0" i="1" smtClean="0">
                        <a:latin typeface="Cambria Math" panose="02040503050406030204" pitchFamily="18" charset="0"/>
                      </a:rPr>
                      <m:t>𝑛</m:t>
                    </m:r>
                  </m:oMath>
                </a14:m>
                <a:br>
                  <a:rPr lang="en-US" dirty="0"/>
                </a:b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359017"/>
                <a:ext cx="7902146" cy="5250330"/>
              </a:xfrm>
              <a:blipFill rotWithShape="0">
                <a:blip r:embed="rId2"/>
                <a:stretch>
                  <a:fillRect l="-1235" t="-1974"/>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t>Random Graph</a:t>
            </a:r>
          </a:p>
        </p:txBody>
      </p:sp>
      <p:sp>
        <p:nvSpPr>
          <p:cNvPr id="5" name="Slide Number Placeholder 4"/>
          <p:cNvSpPr>
            <a:spLocks noGrp="1"/>
          </p:cNvSpPr>
          <p:nvPr>
            <p:ph type="sldNum" sz="quarter" idx="12"/>
          </p:nvPr>
        </p:nvSpPr>
        <p:spPr/>
        <p:txBody>
          <a:bodyPr/>
          <a:lstStyle/>
          <a:p>
            <a:fld id="{5F799E93-25A9-45CA-8FEE-05B28F2C019A}" type="slidenum">
              <a:rPr lang="en-US" smtClean="0"/>
              <a:t>86</a:t>
            </a:fld>
            <a:endParaRPr lang="en-US"/>
          </a:p>
        </p:txBody>
      </p:sp>
    </p:spTree>
    <p:extLst>
      <p:ext uri="{BB962C8B-B14F-4D97-AF65-F5344CB8AC3E}">
        <p14:creationId xmlns:p14="http://schemas.microsoft.com/office/powerpoint/2010/main" val="393780791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8029755" cy="796925"/>
          </a:xfrm>
        </p:spPr>
        <p:txBody>
          <a:bodyPr>
            <a:normAutofit/>
          </a:bodyPr>
          <a:lstStyle/>
          <a:p>
            <a:r>
              <a:rPr lang="en-US" dirty="0"/>
              <a:t>Diameter of a Random Graph</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359017"/>
                <a:ext cx="7902146" cy="5250330"/>
              </a:xfrm>
            </p:spPr>
            <p:txBody>
              <a:bodyPr>
                <a:normAutofit/>
              </a:bodyPr>
              <a:lstStyle/>
              <a:p>
                <a:r>
                  <a:rPr lang="en-US" dirty="0"/>
                  <a:t>Hence, </a:t>
                </a:r>
                <a14:m>
                  <m:oMath xmlns:m="http://schemas.openxmlformats.org/officeDocument/2006/math">
                    <m:r>
                      <a:rPr lang="en-US" b="0" i="1" smtClean="0">
                        <a:latin typeface="Cambria Math" panose="02040503050406030204" pitchFamily="18" charset="0"/>
                      </a:rPr>
                      <m:t>𝑛</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𝑚𝑎𝑥</m:t>
                            </m:r>
                          </m:sub>
                        </m:sSub>
                      </m:e>
                    </m:d>
                    <m:r>
                      <a:rPr lang="en-US" b="0" i="1" smtClean="0">
                        <a:latin typeface="Cambria Math" panose="02040503050406030204" pitchFamily="18" charset="0"/>
                      </a:rPr>
                      <m:t>=</m:t>
                    </m:r>
                    <m:r>
                      <a:rPr lang="en-US" b="0" i="1" smtClean="0">
                        <a:latin typeface="Cambria Math" panose="02040503050406030204" pitchFamily="18" charset="0"/>
                      </a:rPr>
                      <m:t>𝑛</m:t>
                    </m:r>
                  </m:oMath>
                </a14:m>
                <a:endParaRPr lang="en-US" dirty="0"/>
              </a:p>
              <a:p>
                <a:pPr marL="0" indent="0">
                  <a:buNone/>
                </a:pPr>
                <a14:m>
                  <m:oMathPara xmlns:m="http://schemas.openxmlformats.org/officeDocument/2006/math">
                    <m:oMathParaPr>
                      <m:jc m:val="centerGroup"/>
                    </m:oMathParaPr>
                    <m:oMath xmlns:m="http://schemas.openxmlformats.org/officeDocument/2006/math">
                      <m:f>
                        <m:fPr>
                          <m:ctrlPr>
                            <a:rPr lang="en-US" i="1">
                              <a:latin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rPr>
                                <m:t>𝑑</m:t>
                              </m:r>
                            </m:e>
                            <m:sup>
                              <m:sSub>
                                <m:sSubPr>
                                  <m:ctrlPr>
                                    <a:rPr lang="en-US" b="0" i="1" smtClean="0">
                                      <a:latin typeface="Cambria Math" panose="02040503050406030204" pitchFamily="18" charset="0"/>
                                    </a:rPr>
                                  </m:ctrlPr>
                                </m:sSubPr>
                                <m:e>
                                  <m:r>
                                    <a:rPr lang="en-US" i="1">
                                      <a:latin typeface="Cambria Math" panose="02040503050406030204" pitchFamily="18" charset="0"/>
                                    </a:rPr>
                                    <m:t>𝑙</m:t>
                                  </m:r>
                                </m:e>
                                <m:sub>
                                  <m:r>
                                    <a:rPr lang="en-US" b="0" i="1" smtClean="0">
                                      <a:latin typeface="Cambria Math" panose="02040503050406030204" pitchFamily="18" charset="0"/>
                                    </a:rPr>
                                    <m:t>𝑚𝑎𝑥</m:t>
                                  </m:r>
                                </m:sub>
                              </m:sSub>
                              <m:r>
                                <a:rPr lang="en-US" i="1">
                                  <a:latin typeface="Cambria Math" panose="02040503050406030204" pitchFamily="18" charset="0"/>
                                </a:rPr>
                                <m:t>+1</m:t>
                              </m:r>
                            </m:sup>
                          </m:sSup>
                          <m:r>
                            <a:rPr lang="en-US" i="1">
                              <a:latin typeface="Cambria Math" panose="02040503050406030204" pitchFamily="18" charset="0"/>
                            </a:rPr>
                            <m:t>−1</m:t>
                          </m:r>
                        </m:num>
                        <m:den>
                          <m:r>
                            <a:rPr lang="en-US" i="1">
                              <a:latin typeface="Cambria Math" panose="02040503050406030204" pitchFamily="18" charset="0"/>
                            </a:rPr>
                            <m:t>𝑑</m:t>
                          </m:r>
                          <m:r>
                            <a:rPr lang="en-US" i="1">
                              <a:latin typeface="Cambria Math" panose="02040503050406030204" pitchFamily="18" charset="0"/>
                            </a:rPr>
                            <m:t>−1</m:t>
                          </m:r>
                        </m:den>
                      </m:f>
                      <m:r>
                        <a:rPr lang="en-US" b="0" i="1" smtClean="0">
                          <a:latin typeface="Cambria Math" panose="02040503050406030204" pitchFamily="18" charset="0"/>
                        </a:rPr>
                        <m:t>=</m:t>
                      </m:r>
                      <m:r>
                        <a:rPr lang="en-US" b="0" i="1" smtClean="0">
                          <a:latin typeface="Cambria Math" panose="02040503050406030204" pitchFamily="18" charset="0"/>
                        </a:rPr>
                        <m:t>𝑛</m:t>
                      </m:r>
                    </m:oMath>
                  </m:oMathPara>
                </a14:m>
                <a:endParaRPr lang="en-US" dirty="0"/>
              </a:p>
              <a:p>
                <a:r>
                  <a:rPr lang="en-US" dirty="0"/>
                  <a:t>Assuming that </a:t>
                </a:r>
                <a14:m>
                  <m:oMath xmlns:m="http://schemas.openxmlformats.org/officeDocument/2006/math">
                    <m:r>
                      <a:rPr lang="en-US" i="1" dirty="0" smtClean="0">
                        <a:latin typeface="Cambria Math" panose="02040503050406030204" pitchFamily="18" charset="0"/>
                      </a:rPr>
                      <m:t>𝑑</m:t>
                    </m:r>
                    <m:r>
                      <a:rPr lang="en-US" b="0" i="1" dirty="0" smtClean="0">
                        <a:latin typeface="Cambria Math" panose="02040503050406030204" pitchFamily="18" charset="0"/>
                      </a:rPr>
                      <m:t>≫1</m:t>
                    </m:r>
                  </m:oMath>
                </a14:m>
                <a:r>
                  <a:rPr lang="en-US" dirty="0"/>
                  <a:t>, we can neglect the (-1) term in the nominator and the denominator.</a:t>
                </a:r>
              </a:p>
              <a:p>
                <a:endParaRPr lang="en-US" dirty="0"/>
              </a:p>
              <a:p>
                <a:pPr marL="0" indent="0">
                  <a:buNone/>
                </a:pPr>
                <a14:m>
                  <m:oMathPara xmlns:m="http://schemas.openxmlformats.org/officeDocument/2006/math">
                    <m:oMathParaPr>
                      <m:jc m:val="centerGroup"/>
                    </m:oMathParaPr>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𝑑</m:t>
                          </m:r>
                        </m:e>
                        <m:sup>
                          <m:sSub>
                            <m:sSubPr>
                              <m:ctrlPr>
                                <a:rPr lang="en-US" i="1">
                                  <a:latin typeface="Cambria Math" panose="02040503050406030204" pitchFamily="18" charset="0"/>
                                </a:rPr>
                              </m:ctrlPr>
                            </m:sSubPr>
                            <m:e>
                              <m:r>
                                <a:rPr lang="en-US" i="1">
                                  <a:latin typeface="Cambria Math" panose="02040503050406030204" pitchFamily="18" charset="0"/>
                                </a:rPr>
                                <m:t>𝑙</m:t>
                              </m:r>
                            </m:e>
                            <m:sub>
                              <m:r>
                                <a:rPr lang="en-US" i="1">
                                  <a:latin typeface="Cambria Math" panose="02040503050406030204" pitchFamily="18" charset="0"/>
                                </a:rPr>
                                <m:t>𝑚𝑎𝑥</m:t>
                              </m:r>
                            </m:sub>
                          </m:sSub>
                        </m:sup>
                      </m:sSup>
                      <m:r>
                        <a:rPr lang="en-US" i="1">
                          <a:latin typeface="Cambria Math" panose="02040503050406030204" pitchFamily="18" charset="0"/>
                        </a:rPr>
                        <m:t>=</m:t>
                      </m:r>
                      <m:r>
                        <a:rPr lang="en-US" i="1">
                          <a:latin typeface="Cambria Math" panose="02040503050406030204" pitchFamily="18" charset="0"/>
                        </a:rPr>
                        <m:t>𝑛</m:t>
                      </m:r>
                    </m:oMath>
                  </m:oMathPara>
                </a14:m>
                <a:endParaRPr lang="en-US" dirty="0"/>
              </a:p>
              <a:p>
                <a:r>
                  <a:rPr lang="en-US" dirty="0"/>
                  <a:t>Take log on both side</a:t>
                </a: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𝑙</m:t>
                          </m:r>
                        </m:e>
                        <m:sub>
                          <m:r>
                            <a:rPr lang="en-US" i="1">
                              <a:latin typeface="Cambria Math" panose="02040503050406030204" pitchFamily="18" charset="0"/>
                            </a:rPr>
                            <m:t>𝑚𝑎𝑥</m:t>
                          </m:r>
                        </m:sub>
                      </m:sSub>
                      <m:func>
                        <m:funcPr>
                          <m:ctrlPr>
                            <a:rPr lang="en-US" i="1" smtClean="0">
                              <a:latin typeface="Cambria Math" panose="02040503050406030204" pitchFamily="18" charset="0"/>
                            </a:rPr>
                          </m:ctrlPr>
                        </m:funcPr>
                        <m:fName>
                          <m:r>
                            <m:rPr>
                              <m:sty m:val="p"/>
                            </m:rPr>
                            <a:rPr lang="en-US" i="0" smtClean="0">
                              <a:latin typeface="Cambria Math" panose="02040503050406030204" pitchFamily="18" charset="0"/>
                            </a:rPr>
                            <m:t>ln</m:t>
                          </m:r>
                        </m:fName>
                        <m:e>
                          <m:r>
                            <a:rPr lang="en-US" b="0" i="1" smtClean="0">
                              <a:latin typeface="Cambria Math" panose="02040503050406030204" pitchFamily="18" charset="0"/>
                            </a:rPr>
                            <m:t>𝑑</m:t>
                          </m:r>
                        </m:e>
                      </m:func>
                      <m:r>
                        <a:rPr lang="en-US" i="1">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ln</m:t>
                          </m:r>
                        </m:fName>
                        <m:e>
                          <m:r>
                            <a:rPr lang="en-US" b="0" i="1" smtClean="0">
                              <a:latin typeface="Cambria Math" panose="02040503050406030204" pitchFamily="18" charset="0"/>
                            </a:rPr>
                            <m:t>𝑛</m:t>
                          </m:r>
                        </m:e>
                      </m:func>
                      <m:r>
                        <a:rPr lang="en-US"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𝑙</m:t>
                          </m:r>
                        </m:e>
                        <m:sub>
                          <m:r>
                            <a:rPr lang="en-US" b="0" i="1" smtClean="0">
                              <a:latin typeface="Cambria Math" panose="02040503050406030204" pitchFamily="18" charset="0"/>
                              <a:ea typeface="Cambria Math" panose="02040503050406030204" pitchFamily="18" charset="0"/>
                            </a:rPr>
                            <m:t>𝑚𝑎𝑥</m:t>
                          </m:r>
                        </m:sub>
                      </m:sSub>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func>
                            <m:funcPr>
                              <m:ctrlPr>
                                <a:rPr lang="en-US" i="1">
                                  <a:latin typeface="Cambria Math" panose="02040503050406030204" pitchFamily="18" charset="0"/>
                                </a:rPr>
                              </m:ctrlPr>
                            </m:funcPr>
                            <m:fName>
                              <m:r>
                                <m:rPr>
                                  <m:sty m:val="p"/>
                                </m:rPr>
                                <a:rPr lang="en-US">
                                  <a:latin typeface="Cambria Math" panose="02040503050406030204" pitchFamily="18" charset="0"/>
                                </a:rPr>
                                <m:t>ln</m:t>
                              </m:r>
                            </m:fName>
                            <m:e>
                              <m:r>
                                <a:rPr lang="en-US" i="1">
                                  <a:latin typeface="Cambria Math" panose="02040503050406030204" pitchFamily="18" charset="0"/>
                                </a:rPr>
                                <m:t>𝑛</m:t>
                              </m:r>
                            </m:e>
                          </m:func>
                        </m:num>
                        <m:den>
                          <m:func>
                            <m:funcPr>
                              <m:ctrlPr>
                                <a:rPr lang="en-US" i="1">
                                  <a:latin typeface="Cambria Math" panose="02040503050406030204" pitchFamily="18" charset="0"/>
                                </a:rPr>
                              </m:ctrlPr>
                            </m:funcPr>
                            <m:fName>
                              <m:r>
                                <m:rPr>
                                  <m:sty m:val="p"/>
                                </m:rPr>
                                <a:rPr lang="en-US">
                                  <a:latin typeface="Cambria Math" panose="02040503050406030204" pitchFamily="18" charset="0"/>
                                </a:rPr>
                                <m:t>ln</m:t>
                              </m:r>
                            </m:fName>
                            <m:e>
                              <m:r>
                                <a:rPr lang="en-US" i="1">
                                  <a:latin typeface="Cambria Math" panose="02040503050406030204" pitchFamily="18" charset="0"/>
                                </a:rPr>
                                <m:t>𝑑</m:t>
                              </m:r>
                            </m:e>
                          </m:func>
                        </m:den>
                      </m:f>
                    </m:oMath>
                  </m:oMathPara>
                </a14:m>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359017"/>
                <a:ext cx="7902146" cy="5250330"/>
              </a:xfrm>
              <a:blipFill rotWithShape="0">
                <a:blip r:embed="rId2"/>
                <a:stretch>
                  <a:fillRect l="-1389" t="-1974" r="-617"/>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t>Random Graph</a:t>
            </a:r>
          </a:p>
        </p:txBody>
      </p:sp>
      <p:sp>
        <p:nvSpPr>
          <p:cNvPr id="5" name="Slide Number Placeholder 4"/>
          <p:cNvSpPr>
            <a:spLocks noGrp="1"/>
          </p:cNvSpPr>
          <p:nvPr>
            <p:ph type="sldNum" sz="quarter" idx="12"/>
          </p:nvPr>
        </p:nvSpPr>
        <p:spPr/>
        <p:txBody>
          <a:bodyPr/>
          <a:lstStyle/>
          <a:p>
            <a:fld id="{5F799E93-25A9-45CA-8FEE-05B28F2C019A}" type="slidenum">
              <a:rPr lang="en-US" smtClean="0"/>
              <a:t>87</a:t>
            </a:fld>
            <a:endParaRPr lang="en-US"/>
          </a:p>
        </p:txBody>
      </p:sp>
    </p:spTree>
    <p:extLst>
      <p:ext uri="{BB962C8B-B14F-4D97-AF65-F5344CB8AC3E}">
        <p14:creationId xmlns:p14="http://schemas.microsoft.com/office/powerpoint/2010/main" val="34476009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8029755" cy="796925"/>
          </a:xfrm>
        </p:spPr>
        <p:txBody>
          <a:bodyPr>
            <a:normAutofit/>
          </a:bodyPr>
          <a:lstStyle/>
          <a:p>
            <a:r>
              <a:rPr lang="en-US" dirty="0"/>
              <a:t>Clustering Coefficient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359017"/>
                <a:ext cx="8029756" cy="5250330"/>
              </a:xfrm>
            </p:spPr>
            <p:txBody>
              <a:bodyPr>
                <a:normAutofit/>
              </a:bodyPr>
              <a:lstStyle/>
              <a:p>
                <a:pPr algn="just"/>
                <a:r>
                  <a:rPr lang="en-US" sz="2400" dirty="0"/>
                  <a:t>The degree of a node contains no information about the relationship between a node's neighbors. Do they all know each other, or are they perhaps isolated from each other?</a:t>
                </a:r>
              </a:p>
              <a:p>
                <a:pPr algn="just"/>
                <a:r>
                  <a:rPr lang="en-US" sz="2400" dirty="0"/>
                  <a:t>The answer is provided by the local clustering coefficient </a:t>
                </a:r>
                <a14:m>
                  <m:oMath xmlns:m="http://schemas.openxmlformats.org/officeDocument/2006/math">
                    <m:sSub>
                      <m:sSubPr>
                        <m:ctrlPr>
                          <a:rPr lang="en-US" sz="2400" b="0" i="1" dirty="0" smtClean="0">
                            <a:latin typeface="Cambria Math" panose="02040503050406030204" pitchFamily="18" charset="0"/>
                          </a:rPr>
                        </m:ctrlPr>
                      </m:sSubPr>
                      <m:e>
                        <m:r>
                          <a:rPr lang="en-US" sz="2400" i="1" dirty="0" smtClean="0">
                            <a:latin typeface="Cambria Math" panose="02040503050406030204" pitchFamily="18" charset="0"/>
                          </a:rPr>
                          <m:t>𝐶</m:t>
                        </m:r>
                      </m:e>
                      <m:sub>
                        <m:r>
                          <a:rPr lang="en-US" sz="2400" i="1" dirty="0" smtClean="0">
                            <a:latin typeface="Cambria Math" panose="02040503050406030204" pitchFamily="18" charset="0"/>
                          </a:rPr>
                          <m:t>𝑖</m:t>
                        </m:r>
                      </m:sub>
                    </m:sSub>
                  </m:oMath>
                </a14:m>
                <a:r>
                  <a:rPr lang="en-US" sz="2400" dirty="0"/>
                  <a:t> , that measures the density of links in node </a:t>
                </a:r>
                <a14:m>
                  <m:oMath xmlns:m="http://schemas.openxmlformats.org/officeDocument/2006/math">
                    <m:r>
                      <a:rPr lang="en-US" sz="2400" i="1" dirty="0" smtClean="0">
                        <a:latin typeface="Cambria Math" panose="02040503050406030204" pitchFamily="18" charset="0"/>
                      </a:rPr>
                      <m:t>𝑖</m:t>
                    </m:r>
                    <m:r>
                      <a:rPr lang="en-US" sz="2400" i="1" dirty="0" smtClean="0">
                        <a:latin typeface="Cambria Math" panose="02040503050406030204" pitchFamily="18" charset="0"/>
                      </a:rPr>
                      <m:t>’</m:t>
                    </m:r>
                    <m:r>
                      <a:rPr lang="en-US" sz="2400" i="1" dirty="0" smtClean="0">
                        <a:latin typeface="Cambria Math" panose="02040503050406030204" pitchFamily="18" charset="0"/>
                      </a:rPr>
                      <m:t>𝑠</m:t>
                    </m:r>
                  </m:oMath>
                </a14:m>
                <a:r>
                  <a:rPr lang="en-US" sz="2400" dirty="0"/>
                  <a:t> immediate neighborhood.</a:t>
                </a:r>
              </a:p>
              <a:p>
                <a:pPr lvl="1" algn="just"/>
                <a14:m>
                  <m:oMath xmlns:m="http://schemas.openxmlformats.org/officeDocument/2006/math">
                    <m:sSub>
                      <m:sSubPr>
                        <m:ctrlPr>
                          <a:rPr lang="en-US" sz="2200" b="0" i="1" dirty="0" smtClean="0">
                            <a:latin typeface="Cambria Math" panose="02040503050406030204" pitchFamily="18" charset="0"/>
                          </a:rPr>
                        </m:ctrlPr>
                      </m:sSubPr>
                      <m:e>
                        <m:r>
                          <a:rPr lang="en-US" sz="2200" i="1" dirty="0" smtClean="0">
                            <a:latin typeface="Cambria Math" panose="02040503050406030204" pitchFamily="18" charset="0"/>
                          </a:rPr>
                          <m:t>𝐶</m:t>
                        </m:r>
                      </m:e>
                      <m:sub>
                        <m:r>
                          <a:rPr lang="en-US" sz="2200" i="1" dirty="0" smtClean="0">
                            <a:latin typeface="Cambria Math" panose="02040503050406030204" pitchFamily="18" charset="0"/>
                          </a:rPr>
                          <m:t>𝑖</m:t>
                        </m:r>
                      </m:sub>
                    </m:sSub>
                    <m:r>
                      <a:rPr lang="en-US" sz="2200" i="1" dirty="0">
                        <a:latin typeface="Cambria Math" panose="02040503050406030204" pitchFamily="18" charset="0"/>
                      </a:rPr>
                      <m:t>=0 </m:t>
                    </m:r>
                  </m:oMath>
                </a14:m>
                <a:r>
                  <a:rPr lang="en-US" sz="2200" dirty="0"/>
                  <a:t>means that there are no links between i’s neighbors</a:t>
                </a:r>
              </a:p>
              <a:p>
                <a:pPr lvl="1" algn="just"/>
                <a14:m>
                  <m:oMath xmlns:m="http://schemas.openxmlformats.org/officeDocument/2006/math">
                    <m:sSub>
                      <m:sSubPr>
                        <m:ctrlPr>
                          <a:rPr lang="en-US" sz="2200" b="0" i="1" dirty="0" smtClean="0">
                            <a:latin typeface="Cambria Math" panose="02040503050406030204" pitchFamily="18" charset="0"/>
                          </a:rPr>
                        </m:ctrlPr>
                      </m:sSubPr>
                      <m:e>
                        <m:r>
                          <a:rPr lang="en-US" sz="2200" i="1" dirty="0" smtClean="0">
                            <a:latin typeface="Cambria Math" panose="02040503050406030204" pitchFamily="18" charset="0"/>
                          </a:rPr>
                          <m:t>𝐶</m:t>
                        </m:r>
                      </m:e>
                      <m:sub>
                        <m:r>
                          <a:rPr lang="en-US" sz="2200" i="1" dirty="0" smtClean="0">
                            <a:latin typeface="Cambria Math" panose="02040503050406030204" pitchFamily="18" charset="0"/>
                          </a:rPr>
                          <m:t>𝑖</m:t>
                        </m:r>
                      </m:sub>
                    </m:sSub>
                    <m:r>
                      <a:rPr lang="en-US" sz="2200" i="1" dirty="0">
                        <a:latin typeface="Cambria Math" panose="02040503050406030204" pitchFamily="18" charset="0"/>
                      </a:rPr>
                      <m:t>=1 </m:t>
                    </m:r>
                  </m:oMath>
                </a14:m>
                <a:r>
                  <a:rPr lang="en-US" sz="2200" dirty="0"/>
                  <a:t>implies that each of the i’s neighbors link to each other</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359017"/>
                <a:ext cx="8029756" cy="5250330"/>
              </a:xfrm>
              <a:blipFill rotWithShape="0">
                <a:blip r:embed="rId2"/>
                <a:stretch>
                  <a:fillRect l="-986" t="-1626" r="-1138"/>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t>Random Graph</a:t>
            </a:r>
          </a:p>
        </p:txBody>
      </p:sp>
      <p:sp>
        <p:nvSpPr>
          <p:cNvPr id="5" name="Slide Number Placeholder 4"/>
          <p:cNvSpPr>
            <a:spLocks noGrp="1"/>
          </p:cNvSpPr>
          <p:nvPr>
            <p:ph type="sldNum" sz="quarter" idx="12"/>
          </p:nvPr>
        </p:nvSpPr>
        <p:spPr/>
        <p:txBody>
          <a:bodyPr/>
          <a:lstStyle/>
          <a:p>
            <a:fld id="{5F799E93-25A9-45CA-8FEE-05B28F2C019A}" type="slidenum">
              <a:rPr lang="en-US" smtClean="0"/>
              <a:t>88</a:t>
            </a:fld>
            <a:endParaRPr lang="en-US"/>
          </a:p>
        </p:txBody>
      </p:sp>
    </p:spTree>
    <p:extLst>
      <p:ext uri="{BB962C8B-B14F-4D97-AF65-F5344CB8AC3E}">
        <p14:creationId xmlns:p14="http://schemas.microsoft.com/office/powerpoint/2010/main" val="137464593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7" name="Rectangle 3"/>
          <p:cNvSpPr>
            <a:spLocks noChangeArrowheads="1"/>
          </p:cNvSpPr>
          <p:nvPr/>
        </p:nvSpPr>
        <p:spPr bwMode="auto">
          <a:xfrm>
            <a:off x="856735" y="0"/>
            <a:ext cx="4856266"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4200" dirty="0"/>
              <a:t>Clustering Coefficient</a:t>
            </a:r>
            <a:endParaRPr lang="en-US" sz="4200" b="1" dirty="0">
              <a:solidFill>
                <a:srgbClr val="CC3300"/>
              </a:solidFill>
              <a:latin typeface="Comic Sans MS" panose="030F0702030302020204" pitchFamily="66" charset="0"/>
            </a:endParaRPr>
          </a:p>
        </p:txBody>
      </p:sp>
      <p:grpSp>
        <p:nvGrpSpPr>
          <p:cNvPr id="98363" name="Group 59"/>
          <p:cNvGrpSpPr>
            <a:grpSpLocks/>
          </p:cNvGrpSpPr>
          <p:nvPr/>
        </p:nvGrpSpPr>
        <p:grpSpPr bwMode="auto">
          <a:xfrm>
            <a:off x="2208214" y="2420939"/>
            <a:ext cx="3900487" cy="949325"/>
            <a:chOff x="431" y="1525"/>
            <a:chExt cx="2457" cy="598"/>
          </a:xfrm>
        </p:grpSpPr>
        <p:sp>
          <p:nvSpPr>
            <p:cNvPr id="98309" name="Oval 5"/>
            <p:cNvSpPr>
              <a:spLocks noChangeAspect="1" noChangeArrowheads="1"/>
            </p:cNvSpPr>
            <p:nvPr/>
          </p:nvSpPr>
          <p:spPr bwMode="auto">
            <a:xfrm>
              <a:off x="431" y="1758"/>
              <a:ext cx="133" cy="132"/>
            </a:xfrm>
            <a:prstGeom prst="ellipse">
              <a:avLst/>
            </a:prstGeom>
            <a:solidFill>
              <a:schemeClr val="bg1"/>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8310" name="Oval 6"/>
            <p:cNvSpPr>
              <a:spLocks noChangeAspect="1" noChangeArrowheads="1"/>
            </p:cNvSpPr>
            <p:nvPr/>
          </p:nvSpPr>
          <p:spPr bwMode="auto">
            <a:xfrm>
              <a:off x="896" y="1758"/>
              <a:ext cx="133" cy="132"/>
            </a:xfrm>
            <a:prstGeom prst="ellipse">
              <a:avLst/>
            </a:prstGeom>
            <a:solidFill>
              <a:srgbClr val="FF3300"/>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8311" name="Oval 7"/>
            <p:cNvSpPr>
              <a:spLocks noChangeAspect="1" noChangeArrowheads="1"/>
            </p:cNvSpPr>
            <p:nvPr/>
          </p:nvSpPr>
          <p:spPr bwMode="auto">
            <a:xfrm>
              <a:off x="664" y="1525"/>
              <a:ext cx="133" cy="133"/>
            </a:xfrm>
            <a:prstGeom prst="ellipse">
              <a:avLst/>
            </a:prstGeom>
            <a:solidFill>
              <a:schemeClr val="accent2"/>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8312" name="Oval 8"/>
            <p:cNvSpPr>
              <a:spLocks noChangeAspect="1" noChangeArrowheads="1"/>
            </p:cNvSpPr>
            <p:nvPr/>
          </p:nvSpPr>
          <p:spPr bwMode="auto">
            <a:xfrm>
              <a:off x="664" y="1957"/>
              <a:ext cx="133" cy="133"/>
            </a:xfrm>
            <a:prstGeom prst="ellipse">
              <a:avLst/>
            </a:prstGeom>
            <a:solidFill>
              <a:schemeClr val="accent2"/>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8313" name="Oval 9"/>
            <p:cNvSpPr>
              <a:spLocks noChangeAspect="1" noChangeArrowheads="1"/>
            </p:cNvSpPr>
            <p:nvPr/>
          </p:nvSpPr>
          <p:spPr bwMode="auto">
            <a:xfrm>
              <a:off x="1162" y="1990"/>
              <a:ext cx="133" cy="133"/>
            </a:xfrm>
            <a:prstGeom prst="ellipse">
              <a:avLst/>
            </a:prstGeom>
            <a:solidFill>
              <a:schemeClr val="accent2"/>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8314" name="Oval 10"/>
            <p:cNvSpPr>
              <a:spLocks noChangeAspect="1" noChangeArrowheads="1"/>
            </p:cNvSpPr>
            <p:nvPr/>
          </p:nvSpPr>
          <p:spPr bwMode="auto">
            <a:xfrm>
              <a:off x="1162" y="1525"/>
              <a:ext cx="133" cy="133"/>
            </a:xfrm>
            <a:prstGeom prst="ellipse">
              <a:avLst/>
            </a:prstGeom>
            <a:solidFill>
              <a:schemeClr val="accent2"/>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8315" name="Freeform 11"/>
            <p:cNvSpPr>
              <a:spLocks noChangeAspect="1"/>
            </p:cNvSpPr>
            <p:nvPr/>
          </p:nvSpPr>
          <p:spPr bwMode="auto">
            <a:xfrm>
              <a:off x="542" y="1639"/>
              <a:ext cx="138" cy="135"/>
            </a:xfrm>
            <a:custGeom>
              <a:avLst/>
              <a:gdLst>
                <a:gd name="T0" fmla="*/ 0 w 200"/>
                <a:gd name="T1" fmla="*/ 196 h 196"/>
                <a:gd name="T2" fmla="*/ 200 w 200"/>
                <a:gd name="T3" fmla="*/ 0 h 196"/>
              </a:gdLst>
              <a:ahLst/>
              <a:cxnLst>
                <a:cxn ang="0">
                  <a:pos x="T0" y="T1"/>
                </a:cxn>
                <a:cxn ang="0">
                  <a:pos x="T2" y="T3"/>
                </a:cxn>
              </a:cxnLst>
              <a:rect l="0" t="0" r="r" b="b"/>
              <a:pathLst>
                <a:path w="200" h="196">
                  <a:moveTo>
                    <a:pt x="0" y="196"/>
                  </a:moveTo>
                  <a:lnTo>
                    <a:pt x="200" y="0"/>
                  </a:lnTo>
                </a:path>
              </a:pathLst>
            </a:custGeom>
            <a:noFill/>
            <a:ln w="19050">
              <a:solidFill>
                <a:schemeClr val="tx1"/>
              </a:solidFill>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8316" name="Freeform 12"/>
            <p:cNvSpPr>
              <a:spLocks noChangeAspect="1"/>
            </p:cNvSpPr>
            <p:nvPr/>
          </p:nvSpPr>
          <p:spPr bwMode="auto">
            <a:xfrm>
              <a:off x="797" y="1591"/>
              <a:ext cx="365" cy="3"/>
            </a:xfrm>
            <a:custGeom>
              <a:avLst/>
              <a:gdLst>
                <a:gd name="T0" fmla="*/ 0 w 528"/>
                <a:gd name="T1" fmla="*/ 0 h 4"/>
                <a:gd name="T2" fmla="*/ 528 w 528"/>
                <a:gd name="T3" fmla="*/ 4 h 4"/>
              </a:gdLst>
              <a:ahLst/>
              <a:cxnLst>
                <a:cxn ang="0">
                  <a:pos x="T0" y="T1"/>
                </a:cxn>
                <a:cxn ang="0">
                  <a:pos x="T2" y="T3"/>
                </a:cxn>
              </a:cxnLst>
              <a:rect l="0" t="0" r="r" b="b"/>
              <a:pathLst>
                <a:path w="528" h="4">
                  <a:moveTo>
                    <a:pt x="0" y="0"/>
                  </a:moveTo>
                  <a:lnTo>
                    <a:pt x="528" y="4"/>
                  </a:lnTo>
                </a:path>
              </a:pathLst>
            </a:custGeom>
            <a:noFill/>
            <a:ln w="19050">
              <a:solidFill>
                <a:schemeClr val="tx1"/>
              </a:solidFill>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8317" name="Freeform 13"/>
            <p:cNvSpPr>
              <a:spLocks noChangeAspect="1"/>
            </p:cNvSpPr>
            <p:nvPr/>
          </p:nvSpPr>
          <p:spPr bwMode="auto">
            <a:xfrm>
              <a:off x="547" y="1863"/>
              <a:ext cx="136" cy="119"/>
            </a:xfrm>
            <a:custGeom>
              <a:avLst/>
              <a:gdLst>
                <a:gd name="T0" fmla="*/ 0 w 196"/>
                <a:gd name="T1" fmla="*/ 0 h 172"/>
                <a:gd name="T2" fmla="*/ 196 w 196"/>
                <a:gd name="T3" fmla="*/ 172 h 172"/>
              </a:gdLst>
              <a:ahLst/>
              <a:cxnLst>
                <a:cxn ang="0">
                  <a:pos x="T0" y="T1"/>
                </a:cxn>
                <a:cxn ang="0">
                  <a:pos x="T2" y="T3"/>
                </a:cxn>
              </a:cxnLst>
              <a:rect l="0" t="0" r="r" b="b"/>
              <a:pathLst>
                <a:path w="196" h="172">
                  <a:moveTo>
                    <a:pt x="0" y="0"/>
                  </a:moveTo>
                  <a:lnTo>
                    <a:pt x="196" y="172"/>
                  </a:lnTo>
                </a:path>
              </a:pathLst>
            </a:custGeom>
            <a:noFill/>
            <a:ln w="19050">
              <a:solidFill>
                <a:schemeClr val="tx1"/>
              </a:solidFill>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8318" name="Freeform 14"/>
            <p:cNvSpPr>
              <a:spLocks noChangeAspect="1"/>
            </p:cNvSpPr>
            <p:nvPr/>
          </p:nvSpPr>
          <p:spPr bwMode="auto">
            <a:xfrm>
              <a:off x="730" y="1658"/>
              <a:ext cx="8" cy="299"/>
            </a:xfrm>
            <a:custGeom>
              <a:avLst/>
              <a:gdLst>
                <a:gd name="T0" fmla="*/ 0 w 12"/>
                <a:gd name="T1" fmla="*/ 0 h 432"/>
                <a:gd name="T2" fmla="*/ 12 w 12"/>
                <a:gd name="T3" fmla="*/ 432 h 432"/>
              </a:gdLst>
              <a:ahLst/>
              <a:cxnLst>
                <a:cxn ang="0">
                  <a:pos x="T0" y="T1"/>
                </a:cxn>
                <a:cxn ang="0">
                  <a:pos x="T2" y="T3"/>
                </a:cxn>
              </a:cxnLst>
              <a:rect l="0" t="0" r="r" b="b"/>
              <a:pathLst>
                <a:path w="12" h="432">
                  <a:moveTo>
                    <a:pt x="0" y="0"/>
                  </a:moveTo>
                  <a:lnTo>
                    <a:pt x="12" y="432"/>
                  </a:lnTo>
                </a:path>
              </a:pathLst>
            </a:custGeom>
            <a:noFill/>
            <a:ln w="19050">
              <a:solidFill>
                <a:schemeClr val="tx1"/>
              </a:solidFill>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8319" name="Freeform 15"/>
            <p:cNvSpPr>
              <a:spLocks noChangeAspect="1"/>
            </p:cNvSpPr>
            <p:nvPr/>
          </p:nvSpPr>
          <p:spPr bwMode="auto">
            <a:xfrm>
              <a:off x="788" y="1877"/>
              <a:ext cx="128" cy="108"/>
            </a:xfrm>
            <a:custGeom>
              <a:avLst/>
              <a:gdLst>
                <a:gd name="T0" fmla="*/ 0 w 184"/>
                <a:gd name="T1" fmla="*/ 156 h 156"/>
                <a:gd name="T2" fmla="*/ 184 w 184"/>
                <a:gd name="T3" fmla="*/ 0 h 156"/>
              </a:gdLst>
              <a:ahLst/>
              <a:cxnLst>
                <a:cxn ang="0">
                  <a:pos x="T0" y="T1"/>
                </a:cxn>
                <a:cxn ang="0">
                  <a:pos x="T2" y="T3"/>
                </a:cxn>
              </a:cxnLst>
              <a:rect l="0" t="0" r="r" b="b"/>
              <a:pathLst>
                <a:path w="184" h="156">
                  <a:moveTo>
                    <a:pt x="0" y="156"/>
                  </a:moveTo>
                  <a:lnTo>
                    <a:pt x="184" y="0"/>
                  </a:lnTo>
                </a:path>
              </a:pathLst>
            </a:custGeom>
            <a:noFill/>
            <a:ln w="19050">
              <a:solidFill>
                <a:schemeClr val="tx1"/>
              </a:solidFill>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8320" name="Freeform 16"/>
            <p:cNvSpPr>
              <a:spLocks noChangeAspect="1"/>
            </p:cNvSpPr>
            <p:nvPr/>
          </p:nvSpPr>
          <p:spPr bwMode="auto">
            <a:xfrm>
              <a:off x="774" y="1639"/>
              <a:ext cx="144" cy="135"/>
            </a:xfrm>
            <a:custGeom>
              <a:avLst/>
              <a:gdLst>
                <a:gd name="T0" fmla="*/ 0 w 208"/>
                <a:gd name="T1" fmla="*/ 0 h 196"/>
                <a:gd name="T2" fmla="*/ 208 w 208"/>
                <a:gd name="T3" fmla="*/ 196 h 196"/>
              </a:gdLst>
              <a:ahLst/>
              <a:cxnLst>
                <a:cxn ang="0">
                  <a:pos x="T0" y="T1"/>
                </a:cxn>
                <a:cxn ang="0">
                  <a:pos x="T2" y="T3"/>
                </a:cxn>
              </a:cxnLst>
              <a:rect l="0" t="0" r="r" b="b"/>
              <a:pathLst>
                <a:path w="208" h="196">
                  <a:moveTo>
                    <a:pt x="0" y="0"/>
                  </a:moveTo>
                  <a:lnTo>
                    <a:pt x="208" y="196"/>
                  </a:lnTo>
                </a:path>
              </a:pathLst>
            </a:custGeom>
            <a:noFill/>
            <a:ln w="19050">
              <a:solidFill>
                <a:schemeClr val="tx1"/>
              </a:solidFill>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8321" name="Freeform 17"/>
            <p:cNvSpPr>
              <a:spLocks noChangeAspect="1"/>
            </p:cNvSpPr>
            <p:nvPr/>
          </p:nvSpPr>
          <p:spPr bwMode="auto">
            <a:xfrm>
              <a:off x="1010" y="1639"/>
              <a:ext cx="166" cy="135"/>
            </a:xfrm>
            <a:custGeom>
              <a:avLst/>
              <a:gdLst>
                <a:gd name="T0" fmla="*/ 0 w 240"/>
                <a:gd name="T1" fmla="*/ 196 h 196"/>
                <a:gd name="T2" fmla="*/ 240 w 240"/>
                <a:gd name="T3" fmla="*/ 0 h 196"/>
              </a:gdLst>
              <a:ahLst/>
              <a:cxnLst>
                <a:cxn ang="0">
                  <a:pos x="T0" y="T1"/>
                </a:cxn>
                <a:cxn ang="0">
                  <a:pos x="T2" y="T3"/>
                </a:cxn>
              </a:cxnLst>
              <a:rect l="0" t="0" r="r" b="b"/>
              <a:pathLst>
                <a:path w="240" h="196">
                  <a:moveTo>
                    <a:pt x="0" y="196"/>
                  </a:moveTo>
                  <a:lnTo>
                    <a:pt x="240" y="0"/>
                  </a:lnTo>
                </a:path>
              </a:pathLst>
            </a:custGeom>
            <a:noFill/>
            <a:ln w="19050">
              <a:solidFill>
                <a:schemeClr val="tx1"/>
              </a:solidFill>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8322" name="Freeform 18"/>
            <p:cNvSpPr>
              <a:spLocks noChangeAspect="1"/>
            </p:cNvSpPr>
            <p:nvPr/>
          </p:nvSpPr>
          <p:spPr bwMode="auto">
            <a:xfrm>
              <a:off x="1013" y="1866"/>
              <a:ext cx="168" cy="146"/>
            </a:xfrm>
            <a:custGeom>
              <a:avLst/>
              <a:gdLst>
                <a:gd name="T0" fmla="*/ 0 w 244"/>
                <a:gd name="T1" fmla="*/ 0 h 212"/>
                <a:gd name="T2" fmla="*/ 244 w 244"/>
                <a:gd name="T3" fmla="*/ 212 h 212"/>
              </a:gdLst>
              <a:ahLst/>
              <a:cxnLst>
                <a:cxn ang="0">
                  <a:pos x="T0" y="T1"/>
                </a:cxn>
                <a:cxn ang="0">
                  <a:pos x="T2" y="T3"/>
                </a:cxn>
              </a:cxnLst>
              <a:rect l="0" t="0" r="r" b="b"/>
              <a:pathLst>
                <a:path w="244" h="212">
                  <a:moveTo>
                    <a:pt x="0" y="0"/>
                  </a:moveTo>
                  <a:lnTo>
                    <a:pt x="244" y="212"/>
                  </a:lnTo>
                </a:path>
              </a:pathLst>
            </a:custGeom>
            <a:noFill/>
            <a:ln w="19050">
              <a:solidFill>
                <a:schemeClr val="tx1"/>
              </a:solidFill>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8323" name="Text Box 19"/>
            <p:cNvSpPr txBox="1">
              <a:spLocks noChangeArrowheads="1"/>
            </p:cNvSpPr>
            <p:nvPr/>
          </p:nvSpPr>
          <p:spPr bwMode="auto">
            <a:xfrm>
              <a:off x="1565" y="1586"/>
              <a:ext cx="1323"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GB" b="1">
                  <a:solidFill>
                    <a:srgbClr val="FF3300"/>
                  </a:solidFill>
                  <a:latin typeface="Comic Sans MS" panose="030F0702030302020204" pitchFamily="66" charset="0"/>
                </a:rPr>
                <a:t>Node</a:t>
              </a:r>
            </a:p>
            <a:p>
              <a:r>
                <a:rPr lang="en-GB" b="1">
                  <a:solidFill>
                    <a:schemeClr val="accent2"/>
                  </a:solidFill>
                  <a:latin typeface="Comic Sans MS" panose="030F0702030302020204" pitchFamily="66" charset="0"/>
                </a:rPr>
                <a:t>4 Neighbours (N)</a:t>
              </a:r>
            </a:p>
          </p:txBody>
        </p:sp>
      </p:grpSp>
      <p:grpSp>
        <p:nvGrpSpPr>
          <p:cNvPr id="98361" name="Group 57"/>
          <p:cNvGrpSpPr>
            <a:grpSpLocks/>
          </p:cNvGrpSpPr>
          <p:nvPr/>
        </p:nvGrpSpPr>
        <p:grpSpPr bwMode="auto">
          <a:xfrm>
            <a:off x="2203451" y="3716339"/>
            <a:ext cx="4397375" cy="949325"/>
            <a:chOff x="428" y="2341"/>
            <a:chExt cx="2770" cy="598"/>
          </a:xfrm>
        </p:grpSpPr>
        <p:sp>
          <p:nvSpPr>
            <p:cNvPr id="98325" name="Oval 21"/>
            <p:cNvSpPr>
              <a:spLocks noChangeAspect="1" noChangeArrowheads="1"/>
            </p:cNvSpPr>
            <p:nvPr/>
          </p:nvSpPr>
          <p:spPr bwMode="auto">
            <a:xfrm>
              <a:off x="428" y="2574"/>
              <a:ext cx="133" cy="132"/>
            </a:xfrm>
            <a:prstGeom prst="ellipse">
              <a:avLst/>
            </a:prstGeom>
            <a:solidFill>
              <a:schemeClr val="bg1"/>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8326" name="Oval 22"/>
            <p:cNvSpPr>
              <a:spLocks noChangeAspect="1" noChangeArrowheads="1"/>
            </p:cNvSpPr>
            <p:nvPr/>
          </p:nvSpPr>
          <p:spPr bwMode="auto">
            <a:xfrm>
              <a:off x="893" y="2574"/>
              <a:ext cx="133" cy="132"/>
            </a:xfrm>
            <a:prstGeom prst="ellipse">
              <a:avLst/>
            </a:prstGeom>
            <a:solidFill>
              <a:srgbClr val="FF3300"/>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8327" name="Oval 23"/>
            <p:cNvSpPr>
              <a:spLocks noChangeAspect="1" noChangeArrowheads="1"/>
            </p:cNvSpPr>
            <p:nvPr/>
          </p:nvSpPr>
          <p:spPr bwMode="auto">
            <a:xfrm>
              <a:off x="661" y="2341"/>
              <a:ext cx="133" cy="133"/>
            </a:xfrm>
            <a:prstGeom prst="ellipse">
              <a:avLst/>
            </a:prstGeom>
            <a:solidFill>
              <a:schemeClr val="accent2"/>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8328" name="Oval 24"/>
            <p:cNvSpPr>
              <a:spLocks noChangeAspect="1" noChangeArrowheads="1"/>
            </p:cNvSpPr>
            <p:nvPr/>
          </p:nvSpPr>
          <p:spPr bwMode="auto">
            <a:xfrm>
              <a:off x="661" y="2773"/>
              <a:ext cx="133" cy="133"/>
            </a:xfrm>
            <a:prstGeom prst="ellipse">
              <a:avLst/>
            </a:prstGeom>
            <a:solidFill>
              <a:schemeClr val="accent2"/>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8329" name="Oval 25"/>
            <p:cNvSpPr>
              <a:spLocks noChangeAspect="1" noChangeArrowheads="1"/>
            </p:cNvSpPr>
            <p:nvPr/>
          </p:nvSpPr>
          <p:spPr bwMode="auto">
            <a:xfrm>
              <a:off x="1159" y="2806"/>
              <a:ext cx="133" cy="133"/>
            </a:xfrm>
            <a:prstGeom prst="ellipse">
              <a:avLst/>
            </a:prstGeom>
            <a:solidFill>
              <a:schemeClr val="accent2"/>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8330" name="Oval 26"/>
            <p:cNvSpPr>
              <a:spLocks noChangeAspect="1" noChangeArrowheads="1"/>
            </p:cNvSpPr>
            <p:nvPr/>
          </p:nvSpPr>
          <p:spPr bwMode="auto">
            <a:xfrm>
              <a:off x="1159" y="2341"/>
              <a:ext cx="133" cy="133"/>
            </a:xfrm>
            <a:prstGeom prst="ellipse">
              <a:avLst/>
            </a:prstGeom>
            <a:solidFill>
              <a:schemeClr val="accent2"/>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8331" name="Freeform 27"/>
            <p:cNvSpPr>
              <a:spLocks noChangeAspect="1"/>
            </p:cNvSpPr>
            <p:nvPr/>
          </p:nvSpPr>
          <p:spPr bwMode="auto">
            <a:xfrm>
              <a:off x="539" y="2455"/>
              <a:ext cx="138" cy="135"/>
            </a:xfrm>
            <a:custGeom>
              <a:avLst/>
              <a:gdLst>
                <a:gd name="T0" fmla="*/ 0 w 200"/>
                <a:gd name="T1" fmla="*/ 196 h 196"/>
                <a:gd name="T2" fmla="*/ 200 w 200"/>
                <a:gd name="T3" fmla="*/ 0 h 196"/>
              </a:gdLst>
              <a:ahLst/>
              <a:cxnLst>
                <a:cxn ang="0">
                  <a:pos x="T0" y="T1"/>
                </a:cxn>
                <a:cxn ang="0">
                  <a:pos x="T2" y="T3"/>
                </a:cxn>
              </a:cxnLst>
              <a:rect l="0" t="0" r="r" b="b"/>
              <a:pathLst>
                <a:path w="200" h="196">
                  <a:moveTo>
                    <a:pt x="0" y="196"/>
                  </a:moveTo>
                  <a:lnTo>
                    <a:pt x="200" y="0"/>
                  </a:lnTo>
                </a:path>
              </a:pathLst>
            </a:custGeom>
            <a:noFill/>
            <a:ln w="19050">
              <a:solidFill>
                <a:schemeClr val="tx1"/>
              </a:solidFill>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8332" name="Freeform 28"/>
            <p:cNvSpPr>
              <a:spLocks noChangeAspect="1"/>
            </p:cNvSpPr>
            <p:nvPr/>
          </p:nvSpPr>
          <p:spPr bwMode="auto">
            <a:xfrm>
              <a:off x="794" y="2407"/>
              <a:ext cx="365" cy="3"/>
            </a:xfrm>
            <a:custGeom>
              <a:avLst/>
              <a:gdLst>
                <a:gd name="T0" fmla="*/ 0 w 528"/>
                <a:gd name="T1" fmla="*/ 0 h 4"/>
                <a:gd name="T2" fmla="*/ 528 w 528"/>
                <a:gd name="T3" fmla="*/ 4 h 4"/>
              </a:gdLst>
              <a:ahLst/>
              <a:cxnLst>
                <a:cxn ang="0">
                  <a:pos x="T0" y="T1"/>
                </a:cxn>
                <a:cxn ang="0">
                  <a:pos x="T2" y="T3"/>
                </a:cxn>
              </a:cxnLst>
              <a:rect l="0" t="0" r="r" b="b"/>
              <a:pathLst>
                <a:path w="528" h="4">
                  <a:moveTo>
                    <a:pt x="0" y="0"/>
                  </a:moveTo>
                  <a:lnTo>
                    <a:pt x="528" y="4"/>
                  </a:lnTo>
                </a:path>
              </a:pathLst>
            </a:custGeom>
            <a:solidFill>
              <a:schemeClr val="hlink"/>
            </a:solidFill>
            <a:ln w="57150" cmpd="sng">
              <a:solidFill>
                <a:schemeClr val="hlink"/>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8333" name="Freeform 29"/>
            <p:cNvSpPr>
              <a:spLocks noChangeAspect="1"/>
            </p:cNvSpPr>
            <p:nvPr/>
          </p:nvSpPr>
          <p:spPr bwMode="auto">
            <a:xfrm>
              <a:off x="544" y="2679"/>
              <a:ext cx="136" cy="119"/>
            </a:xfrm>
            <a:custGeom>
              <a:avLst/>
              <a:gdLst>
                <a:gd name="T0" fmla="*/ 0 w 196"/>
                <a:gd name="T1" fmla="*/ 0 h 172"/>
                <a:gd name="T2" fmla="*/ 196 w 196"/>
                <a:gd name="T3" fmla="*/ 172 h 172"/>
              </a:gdLst>
              <a:ahLst/>
              <a:cxnLst>
                <a:cxn ang="0">
                  <a:pos x="T0" y="T1"/>
                </a:cxn>
                <a:cxn ang="0">
                  <a:pos x="T2" y="T3"/>
                </a:cxn>
              </a:cxnLst>
              <a:rect l="0" t="0" r="r" b="b"/>
              <a:pathLst>
                <a:path w="196" h="172">
                  <a:moveTo>
                    <a:pt x="0" y="0"/>
                  </a:moveTo>
                  <a:lnTo>
                    <a:pt x="196" y="172"/>
                  </a:lnTo>
                </a:path>
              </a:pathLst>
            </a:custGeom>
            <a:noFill/>
            <a:ln w="19050">
              <a:solidFill>
                <a:schemeClr val="tx1"/>
              </a:solidFill>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8334" name="Freeform 30"/>
            <p:cNvSpPr>
              <a:spLocks noChangeAspect="1"/>
            </p:cNvSpPr>
            <p:nvPr/>
          </p:nvSpPr>
          <p:spPr bwMode="auto">
            <a:xfrm>
              <a:off x="727" y="2474"/>
              <a:ext cx="8" cy="299"/>
            </a:xfrm>
            <a:custGeom>
              <a:avLst/>
              <a:gdLst>
                <a:gd name="T0" fmla="*/ 0 w 12"/>
                <a:gd name="T1" fmla="*/ 0 h 432"/>
                <a:gd name="T2" fmla="*/ 12 w 12"/>
                <a:gd name="T3" fmla="*/ 432 h 432"/>
              </a:gdLst>
              <a:ahLst/>
              <a:cxnLst>
                <a:cxn ang="0">
                  <a:pos x="T0" y="T1"/>
                </a:cxn>
                <a:cxn ang="0">
                  <a:pos x="T2" y="T3"/>
                </a:cxn>
              </a:cxnLst>
              <a:rect l="0" t="0" r="r" b="b"/>
              <a:pathLst>
                <a:path w="12" h="432">
                  <a:moveTo>
                    <a:pt x="0" y="0"/>
                  </a:moveTo>
                  <a:lnTo>
                    <a:pt x="12" y="432"/>
                  </a:lnTo>
                </a:path>
              </a:pathLst>
            </a:custGeom>
            <a:noFill/>
            <a:ln w="76200" cmpd="sng">
              <a:solidFill>
                <a:schemeClr val="hlink"/>
              </a:solidFill>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8335" name="Freeform 31"/>
            <p:cNvSpPr>
              <a:spLocks noChangeAspect="1"/>
            </p:cNvSpPr>
            <p:nvPr/>
          </p:nvSpPr>
          <p:spPr bwMode="auto">
            <a:xfrm>
              <a:off x="785" y="2693"/>
              <a:ext cx="128" cy="108"/>
            </a:xfrm>
            <a:custGeom>
              <a:avLst/>
              <a:gdLst>
                <a:gd name="T0" fmla="*/ 0 w 184"/>
                <a:gd name="T1" fmla="*/ 156 h 156"/>
                <a:gd name="T2" fmla="*/ 184 w 184"/>
                <a:gd name="T3" fmla="*/ 0 h 156"/>
              </a:gdLst>
              <a:ahLst/>
              <a:cxnLst>
                <a:cxn ang="0">
                  <a:pos x="T0" y="T1"/>
                </a:cxn>
                <a:cxn ang="0">
                  <a:pos x="T2" y="T3"/>
                </a:cxn>
              </a:cxnLst>
              <a:rect l="0" t="0" r="r" b="b"/>
              <a:pathLst>
                <a:path w="184" h="156">
                  <a:moveTo>
                    <a:pt x="0" y="156"/>
                  </a:moveTo>
                  <a:lnTo>
                    <a:pt x="184" y="0"/>
                  </a:lnTo>
                </a:path>
              </a:pathLst>
            </a:custGeom>
            <a:noFill/>
            <a:ln w="19050">
              <a:solidFill>
                <a:schemeClr val="tx1"/>
              </a:solidFill>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8336" name="Freeform 32"/>
            <p:cNvSpPr>
              <a:spLocks noChangeAspect="1"/>
            </p:cNvSpPr>
            <p:nvPr/>
          </p:nvSpPr>
          <p:spPr bwMode="auto">
            <a:xfrm>
              <a:off x="771" y="2455"/>
              <a:ext cx="144" cy="135"/>
            </a:xfrm>
            <a:custGeom>
              <a:avLst/>
              <a:gdLst>
                <a:gd name="T0" fmla="*/ 0 w 208"/>
                <a:gd name="T1" fmla="*/ 0 h 196"/>
                <a:gd name="T2" fmla="*/ 208 w 208"/>
                <a:gd name="T3" fmla="*/ 196 h 196"/>
              </a:gdLst>
              <a:ahLst/>
              <a:cxnLst>
                <a:cxn ang="0">
                  <a:pos x="T0" y="T1"/>
                </a:cxn>
                <a:cxn ang="0">
                  <a:pos x="T2" y="T3"/>
                </a:cxn>
              </a:cxnLst>
              <a:rect l="0" t="0" r="r" b="b"/>
              <a:pathLst>
                <a:path w="208" h="196">
                  <a:moveTo>
                    <a:pt x="0" y="0"/>
                  </a:moveTo>
                  <a:lnTo>
                    <a:pt x="208" y="196"/>
                  </a:lnTo>
                </a:path>
              </a:pathLst>
            </a:custGeom>
            <a:noFill/>
            <a:ln w="19050">
              <a:solidFill>
                <a:schemeClr val="tx1"/>
              </a:solidFill>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8337" name="Freeform 33"/>
            <p:cNvSpPr>
              <a:spLocks noChangeAspect="1"/>
            </p:cNvSpPr>
            <p:nvPr/>
          </p:nvSpPr>
          <p:spPr bwMode="auto">
            <a:xfrm>
              <a:off x="1007" y="2455"/>
              <a:ext cx="166" cy="135"/>
            </a:xfrm>
            <a:custGeom>
              <a:avLst/>
              <a:gdLst>
                <a:gd name="T0" fmla="*/ 0 w 240"/>
                <a:gd name="T1" fmla="*/ 196 h 196"/>
                <a:gd name="T2" fmla="*/ 240 w 240"/>
                <a:gd name="T3" fmla="*/ 0 h 196"/>
              </a:gdLst>
              <a:ahLst/>
              <a:cxnLst>
                <a:cxn ang="0">
                  <a:pos x="T0" y="T1"/>
                </a:cxn>
                <a:cxn ang="0">
                  <a:pos x="T2" y="T3"/>
                </a:cxn>
              </a:cxnLst>
              <a:rect l="0" t="0" r="r" b="b"/>
              <a:pathLst>
                <a:path w="240" h="196">
                  <a:moveTo>
                    <a:pt x="0" y="196"/>
                  </a:moveTo>
                  <a:lnTo>
                    <a:pt x="240" y="0"/>
                  </a:lnTo>
                </a:path>
              </a:pathLst>
            </a:custGeom>
            <a:noFill/>
            <a:ln w="19050">
              <a:solidFill>
                <a:schemeClr val="tx1"/>
              </a:solidFill>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8338" name="Freeform 34"/>
            <p:cNvSpPr>
              <a:spLocks noChangeAspect="1"/>
            </p:cNvSpPr>
            <p:nvPr/>
          </p:nvSpPr>
          <p:spPr bwMode="auto">
            <a:xfrm>
              <a:off x="1010" y="2682"/>
              <a:ext cx="168" cy="146"/>
            </a:xfrm>
            <a:custGeom>
              <a:avLst/>
              <a:gdLst>
                <a:gd name="T0" fmla="*/ 0 w 244"/>
                <a:gd name="T1" fmla="*/ 0 h 212"/>
                <a:gd name="T2" fmla="*/ 244 w 244"/>
                <a:gd name="T3" fmla="*/ 212 h 212"/>
              </a:gdLst>
              <a:ahLst/>
              <a:cxnLst>
                <a:cxn ang="0">
                  <a:pos x="T0" y="T1"/>
                </a:cxn>
                <a:cxn ang="0">
                  <a:pos x="T2" y="T3"/>
                </a:cxn>
              </a:cxnLst>
              <a:rect l="0" t="0" r="r" b="b"/>
              <a:pathLst>
                <a:path w="244" h="212">
                  <a:moveTo>
                    <a:pt x="0" y="0"/>
                  </a:moveTo>
                  <a:lnTo>
                    <a:pt x="244" y="212"/>
                  </a:lnTo>
                </a:path>
              </a:pathLst>
            </a:custGeom>
            <a:noFill/>
            <a:ln w="19050">
              <a:solidFill>
                <a:schemeClr val="tx1"/>
              </a:solidFill>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8339" name="Text Box 35"/>
            <p:cNvSpPr txBox="1">
              <a:spLocks noChangeArrowheads="1"/>
            </p:cNvSpPr>
            <p:nvPr/>
          </p:nvSpPr>
          <p:spPr bwMode="auto">
            <a:xfrm>
              <a:off x="1429" y="2436"/>
              <a:ext cx="1769"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GB" b="1">
                  <a:solidFill>
                    <a:schemeClr val="hlink"/>
                  </a:solidFill>
                  <a:latin typeface="Comic Sans MS" panose="030F0702030302020204" pitchFamily="66" charset="0"/>
                </a:rPr>
                <a:t>2 Connections among the Neighbours</a:t>
              </a:r>
            </a:p>
          </p:txBody>
        </p:sp>
      </p:grpSp>
      <p:grpSp>
        <p:nvGrpSpPr>
          <p:cNvPr id="98362" name="Group 58"/>
          <p:cNvGrpSpPr>
            <a:grpSpLocks/>
          </p:cNvGrpSpPr>
          <p:nvPr/>
        </p:nvGrpSpPr>
        <p:grpSpPr bwMode="auto">
          <a:xfrm>
            <a:off x="6488114" y="3716338"/>
            <a:ext cx="4287837" cy="1060450"/>
            <a:chOff x="3127" y="2341"/>
            <a:chExt cx="2701" cy="668"/>
          </a:xfrm>
        </p:grpSpPr>
        <p:sp>
          <p:nvSpPr>
            <p:cNvPr id="98340" name="Oval 36"/>
            <p:cNvSpPr>
              <a:spLocks noChangeAspect="1" noChangeArrowheads="1"/>
            </p:cNvSpPr>
            <p:nvPr/>
          </p:nvSpPr>
          <p:spPr bwMode="auto">
            <a:xfrm>
              <a:off x="3127" y="2574"/>
              <a:ext cx="133" cy="132"/>
            </a:xfrm>
            <a:prstGeom prst="ellipse">
              <a:avLst/>
            </a:prstGeom>
            <a:solidFill>
              <a:schemeClr val="bg1"/>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8341" name="Oval 37"/>
            <p:cNvSpPr>
              <a:spLocks noChangeAspect="1" noChangeArrowheads="1"/>
            </p:cNvSpPr>
            <p:nvPr/>
          </p:nvSpPr>
          <p:spPr bwMode="auto">
            <a:xfrm>
              <a:off x="3592" y="2574"/>
              <a:ext cx="133" cy="132"/>
            </a:xfrm>
            <a:prstGeom prst="ellipse">
              <a:avLst/>
            </a:prstGeom>
            <a:solidFill>
              <a:srgbClr val="FF3300"/>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8342" name="Oval 38"/>
            <p:cNvSpPr>
              <a:spLocks noChangeAspect="1" noChangeArrowheads="1"/>
            </p:cNvSpPr>
            <p:nvPr/>
          </p:nvSpPr>
          <p:spPr bwMode="auto">
            <a:xfrm>
              <a:off x="3360" y="2341"/>
              <a:ext cx="133" cy="133"/>
            </a:xfrm>
            <a:prstGeom prst="ellipse">
              <a:avLst/>
            </a:prstGeom>
            <a:solidFill>
              <a:schemeClr val="accent2"/>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8343" name="Oval 39"/>
            <p:cNvSpPr>
              <a:spLocks noChangeAspect="1" noChangeArrowheads="1"/>
            </p:cNvSpPr>
            <p:nvPr/>
          </p:nvSpPr>
          <p:spPr bwMode="auto">
            <a:xfrm>
              <a:off x="3360" y="2773"/>
              <a:ext cx="133" cy="133"/>
            </a:xfrm>
            <a:prstGeom prst="ellipse">
              <a:avLst/>
            </a:prstGeom>
            <a:solidFill>
              <a:schemeClr val="accent2"/>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8344" name="Oval 40"/>
            <p:cNvSpPr>
              <a:spLocks noChangeAspect="1" noChangeArrowheads="1"/>
            </p:cNvSpPr>
            <p:nvPr/>
          </p:nvSpPr>
          <p:spPr bwMode="auto">
            <a:xfrm>
              <a:off x="3858" y="2806"/>
              <a:ext cx="133" cy="133"/>
            </a:xfrm>
            <a:prstGeom prst="ellipse">
              <a:avLst/>
            </a:prstGeom>
            <a:solidFill>
              <a:schemeClr val="accent2"/>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8345" name="Oval 41"/>
            <p:cNvSpPr>
              <a:spLocks noChangeAspect="1" noChangeArrowheads="1"/>
            </p:cNvSpPr>
            <p:nvPr/>
          </p:nvSpPr>
          <p:spPr bwMode="auto">
            <a:xfrm>
              <a:off x="3858" y="2341"/>
              <a:ext cx="133" cy="133"/>
            </a:xfrm>
            <a:prstGeom prst="ellipse">
              <a:avLst/>
            </a:prstGeom>
            <a:solidFill>
              <a:schemeClr val="accent2"/>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8346" name="Freeform 42"/>
            <p:cNvSpPr>
              <a:spLocks noChangeAspect="1"/>
            </p:cNvSpPr>
            <p:nvPr/>
          </p:nvSpPr>
          <p:spPr bwMode="auto">
            <a:xfrm>
              <a:off x="3238" y="2455"/>
              <a:ext cx="138" cy="135"/>
            </a:xfrm>
            <a:custGeom>
              <a:avLst/>
              <a:gdLst>
                <a:gd name="T0" fmla="*/ 0 w 200"/>
                <a:gd name="T1" fmla="*/ 196 h 196"/>
                <a:gd name="T2" fmla="*/ 200 w 200"/>
                <a:gd name="T3" fmla="*/ 0 h 196"/>
              </a:gdLst>
              <a:ahLst/>
              <a:cxnLst>
                <a:cxn ang="0">
                  <a:pos x="T0" y="T1"/>
                </a:cxn>
                <a:cxn ang="0">
                  <a:pos x="T2" y="T3"/>
                </a:cxn>
              </a:cxnLst>
              <a:rect l="0" t="0" r="r" b="b"/>
              <a:pathLst>
                <a:path w="200" h="196">
                  <a:moveTo>
                    <a:pt x="0" y="196"/>
                  </a:moveTo>
                  <a:lnTo>
                    <a:pt x="200" y="0"/>
                  </a:lnTo>
                </a:path>
              </a:pathLst>
            </a:custGeom>
            <a:noFill/>
            <a:ln w="19050">
              <a:solidFill>
                <a:schemeClr val="tx1"/>
              </a:solidFill>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8347" name="Freeform 43"/>
            <p:cNvSpPr>
              <a:spLocks noChangeAspect="1"/>
            </p:cNvSpPr>
            <p:nvPr/>
          </p:nvSpPr>
          <p:spPr bwMode="auto">
            <a:xfrm>
              <a:off x="3493" y="2407"/>
              <a:ext cx="365" cy="3"/>
            </a:xfrm>
            <a:custGeom>
              <a:avLst/>
              <a:gdLst>
                <a:gd name="T0" fmla="*/ 0 w 528"/>
                <a:gd name="T1" fmla="*/ 0 h 4"/>
                <a:gd name="T2" fmla="*/ 528 w 528"/>
                <a:gd name="T3" fmla="*/ 4 h 4"/>
              </a:gdLst>
              <a:ahLst/>
              <a:cxnLst>
                <a:cxn ang="0">
                  <a:pos x="T0" y="T1"/>
                </a:cxn>
                <a:cxn ang="0">
                  <a:pos x="T2" y="T3"/>
                </a:cxn>
              </a:cxnLst>
              <a:rect l="0" t="0" r="r" b="b"/>
              <a:pathLst>
                <a:path w="528" h="4">
                  <a:moveTo>
                    <a:pt x="0" y="0"/>
                  </a:moveTo>
                  <a:lnTo>
                    <a:pt x="528" y="4"/>
                  </a:lnTo>
                </a:path>
              </a:pathLst>
            </a:custGeom>
            <a:solidFill>
              <a:schemeClr val="hlink"/>
            </a:solidFill>
            <a:ln w="57150" cmpd="sng">
              <a:solidFill>
                <a:srgbClr val="FF99FF"/>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8348" name="Freeform 44"/>
            <p:cNvSpPr>
              <a:spLocks noChangeAspect="1"/>
            </p:cNvSpPr>
            <p:nvPr/>
          </p:nvSpPr>
          <p:spPr bwMode="auto">
            <a:xfrm>
              <a:off x="3243" y="2679"/>
              <a:ext cx="136" cy="119"/>
            </a:xfrm>
            <a:custGeom>
              <a:avLst/>
              <a:gdLst>
                <a:gd name="T0" fmla="*/ 0 w 196"/>
                <a:gd name="T1" fmla="*/ 0 h 172"/>
                <a:gd name="T2" fmla="*/ 196 w 196"/>
                <a:gd name="T3" fmla="*/ 172 h 172"/>
              </a:gdLst>
              <a:ahLst/>
              <a:cxnLst>
                <a:cxn ang="0">
                  <a:pos x="T0" y="T1"/>
                </a:cxn>
                <a:cxn ang="0">
                  <a:pos x="T2" y="T3"/>
                </a:cxn>
              </a:cxnLst>
              <a:rect l="0" t="0" r="r" b="b"/>
              <a:pathLst>
                <a:path w="196" h="172">
                  <a:moveTo>
                    <a:pt x="0" y="0"/>
                  </a:moveTo>
                  <a:lnTo>
                    <a:pt x="196" y="172"/>
                  </a:lnTo>
                </a:path>
              </a:pathLst>
            </a:custGeom>
            <a:noFill/>
            <a:ln w="19050">
              <a:solidFill>
                <a:schemeClr val="tx1"/>
              </a:solidFill>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8349" name="Freeform 45"/>
            <p:cNvSpPr>
              <a:spLocks noChangeAspect="1"/>
            </p:cNvSpPr>
            <p:nvPr/>
          </p:nvSpPr>
          <p:spPr bwMode="auto">
            <a:xfrm>
              <a:off x="3426" y="2474"/>
              <a:ext cx="8" cy="299"/>
            </a:xfrm>
            <a:custGeom>
              <a:avLst/>
              <a:gdLst>
                <a:gd name="T0" fmla="*/ 0 w 12"/>
                <a:gd name="T1" fmla="*/ 0 h 432"/>
                <a:gd name="T2" fmla="*/ 12 w 12"/>
                <a:gd name="T3" fmla="*/ 432 h 432"/>
              </a:gdLst>
              <a:ahLst/>
              <a:cxnLst>
                <a:cxn ang="0">
                  <a:pos x="T0" y="T1"/>
                </a:cxn>
                <a:cxn ang="0">
                  <a:pos x="T2" y="T3"/>
                </a:cxn>
              </a:cxnLst>
              <a:rect l="0" t="0" r="r" b="b"/>
              <a:pathLst>
                <a:path w="12" h="432">
                  <a:moveTo>
                    <a:pt x="0" y="0"/>
                  </a:moveTo>
                  <a:lnTo>
                    <a:pt x="12" y="432"/>
                  </a:lnTo>
                </a:path>
              </a:pathLst>
            </a:custGeom>
            <a:noFill/>
            <a:ln w="76200" cmpd="sng">
              <a:solidFill>
                <a:srgbClr val="FF99FF"/>
              </a:solidFill>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8350" name="Freeform 46"/>
            <p:cNvSpPr>
              <a:spLocks noChangeAspect="1"/>
            </p:cNvSpPr>
            <p:nvPr/>
          </p:nvSpPr>
          <p:spPr bwMode="auto">
            <a:xfrm>
              <a:off x="3484" y="2693"/>
              <a:ext cx="128" cy="108"/>
            </a:xfrm>
            <a:custGeom>
              <a:avLst/>
              <a:gdLst>
                <a:gd name="T0" fmla="*/ 0 w 184"/>
                <a:gd name="T1" fmla="*/ 156 h 156"/>
                <a:gd name="T2" fmla="*/ 184 w 184"/>
                <a:gd name="T3" fmla="*/ 0 h 156"/>
              </a:gdLst>
              <a:ahLst/>
              <a:cxnLst>
                <a:cxn ang="0">
                  <a:pos x="T0" y="T1"/>
                </a:cxn>
                <a:cxn ang="0">
                  <a:pos x="T2" y="T3"/>
                </a:cxn>
              </a:cxnLst>
              <a:rect l="0" t="0" r="r" b="b"/>
              <a:pathLst>
                <a:path w="184" h="156">
                  <a:moveTo>
                    <a:pt x="0" y="156"/>
                  </a:moveTo>
                  <a:lnTo>
                    <a:pt x="184" y="0"/>
                  </a:lnTo>
                </a:path>
              </a:pathLst>
            </a:custGeom>
            <a:noFill/>
            <a:ln w="19050">
              <a:solidFill>
                <a:schemeClr val="tx1"/>
              </a:solidFill>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8351" name="Freeform 47"/>
            <p:cNvSpPr>
              <a:spLocks noChangeAspect="1"/>
            </p:cNvSpPr>
            <p:nvPr/>
          </p:nvSpPr>
          <p:spPr bwMode="auto">
            <a:xfrm>
              <a:off x="3470" y="2455"/>
              <a:ext cx="144" cy="135"/>
            </a:xfrm>
            <a:custGeom>
              <a:avLst/>
              <a:gdLst>
                <a:gd name="T0" fmla="*/ 0 w 208"/>
                <a:gd name="T1" fmla="*/ 0 h 196"/>
                <a:gd name="T2" fmla="*/ 208 w 208"/>
                <a:gd name="T3" fmla="*/ 196 h 196"/>
              </a:gdLst>
              <a:ahLst/>
              <a:cxnLst>
                <a:cxn ang="0">
                  <a:pos x="T0" y="T1"/>
                </a:cxn>
                <a:cxn ang="0">
                  <a:pos x="T2" y="T3"/>
                </a:cxn>
              </a:cxnLst>
              <a:rect l="0" t="0" r="r" b="b"/>
              <a:pathLst>
                <a:path w="208" h="196">
                  <a:moveTo>
                    <a:pt x="0" y="0"/>
                  </a:moveTo>
                  <a:lnTo>
                    <a:pt x="208" y="196"/>
                  </a:lnTo>
                </a:path>
              </a:pathLst>
            </a:custGeom>
            <a:noFill/>
            <a:ln w="19050">
              <a:solidFill>
                <a:schemeClr val="tx1"/>
              </a:solidFill>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8352" name="Freeform 48"/>
            <p:cNvSpPr>
              <a:spLocks noChangeAspect="1"/>
            </p:cNvSpPr>
            <p:nvPr/>
          </p:nvSpPr>
          <p:spPr bwMode="auto">
            <a:xfrm>
              <a:off x="3706" y="2455"/>
              <a:ext cx="166" cy="135"/>
            </a:xfrm>
            <a:custGeom>
              <a:avLst/>
              <a:gdLst>
                <a:gd name="T0" fmla="*/ 0 w 240"/>
                <a:gd name="T1" fmla="*/ 196 h 196"/>
                <a:gd name="T2" fmla="*/ 240 w 240"/>
                <a:gd name="T3" fmla="*/ 0 h 196"/>
              </a:gdLst>
              <a:ahLst/>
              <a:cxnLst>
                <a:cxn ang="0">
                  <a:pos x="T0" y="T1"/>
                </a:cxn>
                <a:cxn ang="0">
                  <a:pos x="T2" y="T3"/>
                </a:cxn>
              </a:cxnLst>
              <a:rect l="0" t="0" r="r" b="b"/>
              <a:pathLst>
                <a:path w="240" h="196">
                  <a:moveTo>
                    <a:pt x="0" y="196"/>
                  </a:moveTo>
                  <a:lnTo>
                    <a:pt x="240" y="0"/>
                  </a:lnTo>
                </a:path>
              </a:pathLst>
            </a:custGeom>
            <a:noFill/>
            <a:ln w="19050">
              <a:solidFill>
                <a:schemeClr val="tx1"/>
              </a:solidFill>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8353" name="Freeform 49"/>
            <p:cNvSpPr>
              <a:spLocks noChangeAspect="1"/>
            </p:cNvSpPr>
            <p:nvPr/>
          </p:nvSpPr>
          <p:spPr bwMode="auto">
            <a:xfrm>
              <a:off x="3709" y="2682"/>
              <a:ext cx="168" cy="146"/>
            </a:xfrm>
            <a:custGeom>
              <a:avLst/>
              <a:gdLst>
                <a:gd name="T0" fmla="*/ 0 w 244"/>
                <a:gd name="T1" fmla="*/ 0 h 212"/>
                <a:gd name="T2" fmla="*/ 244 w 244"/>
                <a:gd name="T3" fmla="*/ 212 h 212"/>
              </a:gdLst>
              <a:ahLst/>
              <a:cxnLst>
                <a:cxn ang="0">
                  <a:pos x="T0" y="T1"/>
                </a:cxn>
                <a:cxn ang="0">
                  <a:pos x="T2" y="T3"/>
                </a:cxn>
              </a:cxnLst>
              <a:rect l="0" t="0" r="r" b="b"/>
              <a:pathLst>
                <a:path w="244" h="212">
                  <a:moveTo>
                    <a:pt x="0" y="0"/>
                  </a:moveTo>
                  <a:lnTo>
                    <a:pt x="244" y="212"/>
                  </a:lnTo>
                </a:path>
              </a:pathLst>
            </a:custGeom>
            <a:noFill/>
            <a:ln w="19050">
              <a:solidFill>
                <a:schemeClr val="tx1"/>
              </a:solidFill>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8354" name="Text Box 50"/>
            <p:cNvSpPr txBox="1">
              <a:spLocks noChangeArrowheads="1"/>
            </p:cNvSpPr>
            <p:nvPr/>
          </p:nvSpPr>
          <p:spPr bwMode="auto">
            <a:xfrm>
              <a:off x="4014" y="2432"/>
              <a:ext cx="1814" cy="5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GB" b="1">
                  <a:solidFill>
                    <a:srgbClr val="FF99FF"/>
                  </a:solidFill>
                  <a:latin typeface="Comic Sans MS" panose="030F0702030302020204" pitchFamily="66" charset="0"/>
                </a:rPr>
                <a:t>6 possible connections among the Neighbours</a:t>
              </a:r>
            </a:p>
            <a:p>
              <a:r>
                <a:rPr lang="en-GB" b="1">
                  <a:solidFill>
                    <a:srgbClr val="FF99FF"/>
                  </a:solidFill>
                  <a:latin typeface="Comic Sans MS" panose="030F0702030302020204" pitchFamily="66" charset="0"/>
                </a:rPr>
                <a:t>(Nx(N-1)/2)</a:t>
              </a:r>
            </a:p>
          </p:txBody>
        </p:sp>
        <p:sp>
          <p:nvSpPr>
            <p:cNvPr id="98355" name="Freeform 51"/>
            <p:cNvSpPr>
              <a:spLocks noChangeAspect="1"/>
            </p:cNvSpPr>
            <p:nvPr/>
          </p:nvSpPr>
          <p:spPr bwMode="auto">
            <a:xfrm>
              <a:off x="3926" y="2487"/>
              <a:ext cx="8" cy="299"/>
            </a:xfrm>
            <a:custGeom>
              <a:avLst/>
              <a:gdLst>
                <a:gd name="T0" fmla="*/ 0 w 12"/>
                <a:gd name="T1" fmla="*/ 0 h 432"/>
                <a:gd name="T2" fmla="*/ 12 w 12"/>
                <a:gd name="T3" fmla="*/ 432 h 432"/>
              </a:gdLst>
              <a:ahLst/>
              <a:cxnLst>
                <a:cxn ang="0">
                  <a:pos x="T0" y="T1"/>
                </a:cxn>
                <a:cxn ang="0">
                  <a:pos x="T2" y="T3"/>
                </a:cxn>
              </a:cxnLst>
              <a:rect l="0" t="0" r="r" b="b"/>
              <a:pathLst>
                <a:path w="12" h="432">
                  <a:moveTo>
                    <a:pt x="0" y="0"/>
                  </a:moveTo>
                  <a:lnTo>
                    <a:pt x="12" y="432"/>
                  </a:lnTo>
                </a:path>
              </a:pathLst>
            </a:custGeom>
            <a:noFill/>
            <a:ln w="76200" cmpd="sng">
              <a:solidFill>
                <a:srgbClr val="FF99FF"/>
              </a:solidFill>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8356" name="Freeform 52"/>
            <p:cNvSpPr>
              <a:spLocks noChangeAspect="1"/>
            </p:cNvSpPr>
            <p:nvPr/>
          </p:nvSpPr>
          <p:spPr bwMode="auto">
            <a:xfrm>
              <a:off x="3489" y="2837"/>
              <a:ext cx="365" cy="3"/>
            </a:xfrm>
            <a:custGeom>
              <a:avLst/>
              <a:gdLst>
                <a:gd name="T0" fmla="*/ 0 w 528"/>
                <a:gd name="T1" fmla="*/ 0 h 4"/>
                <a:gd name="T2" fmla="*/ 528 w 528"/>
                <a:gd name="T3" fmla="*/ 4 h 4"/>
              </a:gdLst>
              <a:ahLst/>
              <a:cxnLst>
                <a:cxn ang="0">
                  <a:pos x="T0" y="T1"/>
                </a:cxn>
                <a:cxn ang="0">
                  <a:pos x="T2" y="T3"/>
                </a:cxn>
              </a:cxnLst>
              <a:rect l="0" t="0" r="r" b="b"/>
              <a:pathLst>
                <a:path w="528" h="4">
                  <a:moveTo>
                    <a:pt x="0" y="0"/>
                  </a:moveTo>
                  <a:lnTo>
                    <a:pt x="528" y="4"/>
                  </a:lnTo>
                </a:path>
              </a:pathLst>
            </a:custGeom>
            <a:solidFill>
              <a:schemeClr val="hlink"/>
            </a:solidFill>
            <a:ln w="57150" cmpd="sng">
              <a:solidFill>
                <a:srgbClr val="FF99FF"/>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8357" name="Freeform 53"/>
            <p:cNvSpPr>
              <a:spLocks noChangeAspect="1"/>
            </p:cNvSpPr>
            <p:nvPr/>
          </p:nvSpPr>
          <p:spPr bwMode="auto">
            <a:xfrm>
              <a:off x="3445" y="2432"/>
              <a:ext cx="365" cy="366"/>
            </a:xfrm>
            <a:custGeom>
              <a:avLst/>
              <a:gdLst>
                <a:gd name="T0" fmla="*/ 0 w 528"/>
                <a:gd name="T1" fmla="*/ 0 h 4"/>
                <a:gd name="T2" fmla="*/ 528 w 528"/>
                <a:gd name="T3" fmla="*/ 4 h 4"/>
              </a:gdLst>
              <a:ahLst/>
              <a:cxnLst>
                <a:cxn ang="0">
                  <a:pos x="T0" y="T1"/>
                </a:cxn>
                <a:cxn ang="0">
                  <a:pos x="T2" y="T3"/>
                </a:cxn>
              </a:cxnLst>
              <a:rect l="0" t="0" r="r" b="b"/>
              <a:pathLst>
                <a:path w="528" h="4">
                  <a:moveTo>
                    <a:pt x="0" y="0"/>
                  </a:moveTo>
                  <a:lnTo>
                    <a:pt x="528" y="4"/>
                  </a:lnTo>
                </a:path>
              </a:pathLst>
            </a:custGeom>
            <a:solidFill>
              <a:schemeClr val="hlink"/>
            </a:solidFill>
            <a:ln w="57150" cmpd="sng">
              <a:solidFill>
                <a:srgbClr val="FF99FF"/>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8358" name="Freeform 54"/>
            <p:cNvSpPr>
              <a:spLocks noChangeAspect="1"/>
            </p:cNvSpPr>
            <p:nvPr/>
          </p:nvSpPr>
          <p:spPr bwMode="auto">
            <a:xfrm flipH="1">
              <a:off x="3491" y="2478"/>
              <a:ext cx="365" cy="317"/>
            </a:xfrm>
            <a:custGeom>
              <a:avLst/>
              <a:gdLst>
                <a:gd name="T0" fmla="*/ 0 w 528"/>
                <a:gd name="T1" fmla="*/ 0 h 4"/>
                <a:gd name="T2" fmla="*/ 528 w 528"/>
                <a:gd name="T3" fmla="*/ 4 h 4"/>
              </a:gdLst>
              <a:ahLst/>
              <a:cxnLst>
                <a:cxn ang="0">
                  <a:pos x="T0" y="T1"/>
                </a:cxn>
                <a:cxn ang="0">
                  <a:pos x="T2" y="T3"/>
                </a:cxn>
              </a:cxnLst>
              <a:rect l="0" t="0" r="r" b="b"/>
              <a:pathLst>
                <a:path w="528" h="4">
                  <a:moveTo>
                    <a:pt x="0" y="0"/>
                  </a:moveTo>
                  <a:lnTo>
                    <a:pt x="528" y="4"/>
                  </a:lnTo>
                </a:path>
              </a:pathLst>
            </a:custGeom>
            <a:solidFill>
              <a:schemeClr val="hlink"/>
            </a:solidFill>
            <a:ln w="57150" cmpd="sng">
              <a:solidFill>
                <a:srgbClr val="FF99FF"/>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98359" name="Text Box 55"/>
          <p:cNvSpPr txBox="1">
            <a:spLocks noChangeArrowheads="1"/>
          </p:cNvSpPr>
          <p:nvPr/>
        </p:nvSpPr>
        <p:spPr bwMode="auto">
          <a:xfrm>
            <a:off x="2332039" y="5181601"/>
            <a:ext cx="3513137"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GB" b="1">
                <a:latin typeface="Comic Sans MS" panose="030F0702030302020204" pitchFamily="66" charset="0"/>
              </a:rPr>
              <a:t>Clustering for the node = 2/6</a:t>
            </a:r>
          </a:p>
        </p:txBody>
      </p:sp>
      <p:sp>
        <p:nvSpPr>
          <p:cNvPr id="98360" name="Text Box 56"/>
          <p:cNvSpPr txBox="1">
            <a:spLocks noChangeArrowheads="1"/>
          </p:cNvSpPr>
          <p:nvPr/>
        </p:nvSpPr>
        <p:spPr bwMode="auto">
          <a:xfrm>
            <a:off x="2279651" y="5799138"/>
            <a:ext cx="574992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GB" b="1">
                <a:latin typeface="Comic Sans MS" panose="030F0702030302020204" pitchFamily="66" charset="0"/>
              </a:rPr>
              <a:t>Clustering coefficient: Average over all the nodes</a:t>
            </a:r>
          </a:p>
        </p:txBody>
      </p:sp>
      <p:sp>
        <p:nvSpPr>
          <p:cNvPr id="58" name="Rectangle 2"/>
          <p:cNvSpPr txBox="1">
            <a:spLocks noChangeArrowheads="1"/>
          </p:cNvSpPr>
          <p:nvPr/>
        </p:nvSpPr>
        <p:spPr>
          <a:xfrm>
            <a:off x="915988" y="1146176"/>
            <a:ext cx="8466909" cy="104793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GB" b="1">
                <a:solidFill>
                  <a:srgbClr val="C00000"/>
                </a:solidFill>
              </a:rPr>
              <a:t>Clustering coefficient</a:t>
            </a:r>
            <a:r>
              <a:rPr lang="en-GB" b="1"/>
              <a:t>: the average proportion of neighbours of a vertex that are themselves neighbours</a:t>
            </a:r>
            <a:endParaRPr lang="en-GB" b="1" dirty="0"/>
          </a:p>
        </p:txBody>
      </p:sp>
      <p:sp>
        <p:nvSpPr>
          <p:cNvPr id="2" name="Footer Placeholder 1"/>
          <p:cNvSpPr>
            <a:spLocks noGrp="1"/>
          </p:cNvSpPr>
          <p:nvPr>
            <p:ph type="ftr" sz="quarter" idx="11"/>
          </p:nvPr>
        </p:nvSpPr>
        <p:spPr/>
        <p:txBody>
          <a:bodyPr/>
          <a:lstStyle/>
          <a:p>
            <a:r>
              <a:rPr lang="en-US"/>
              <a:t>Random Graph</a:t>
            </a:r>
          </a:p>
        </p:txBody>
      </p:sp>
      <p:sp>
        <p:nvSpPr>
          <p:cNvPr id="3" name="Slide Number Placeholder 2"/>
          <p:cNvSpPr>
            <a:spLocks noGrp="1"/>
          </p:cNvSpPr>
          <p:nvPr>
            <p:ph type="sldNum" sz="quarter" idx="12"/>
          </p:nvPr>
        </p:nvSpPr>
        <p:spPr/>
        <p:txBody>
          <a:bodyPr/>
          <a:lstStyle/>
          <a:p>
            <a:fld id="{5F799E93-25A9-45CA-8FEE-05B28F2C019A}" type="slidenum">
              <a:rPr lang="en-US" smtClean="0"/>
              <a:t>89</a:t>
            </a:fld>
            <a:endParaRPr lang="en-US"/>
          </a:p>
        </p:txBody>
      </p:sp>
    </p:spTree>
    <p:extLst>
      <p:ext uri="{BB962C8B-B14F-4D97-AF65-F5344CB8AC3E}">
        <p14:creationId xmlns:p14="http://schemas.microsoft.com/office/powerpoint/2010/main" val="356523339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98363"/>
                                        </p:tgtEl>
                                        <p:attrNameLst>
                                          <p:attrName>style.visibility</p:attrName>
                                        </p:attrNameLst>
                                      </p:cBhvr>
                                      <p:to>
                                        <p:strVal val="visible"/>
                                      </p:to>
                                    </p:set>
                                    <p:anim calcmode="lin" valueType="num">
                                      <p:cBhvr additive="base">
                                        <p:cTn id="7" dur="500" fill="hold"/>
                                        <p:tgtEl>
                                          <p:spTgt spid="98363"/>
                                        </p:tgtEl>
                                        <p:attrNameLst>
                                          <p:attrName>ppt_x</p:attrName>
                                        </p:attrNameLst>
                                      </p:cBhvr>
                                      <p:tavLst>
                                        <p:tav tm="0">
                                          <p:val>
                                            <p:strVal val="#ppt_x"/>
                                          </p:val>
                                        </p:tav>
                                        <p:tav tm="100000">
                                          <p:val>
                                            <p:strVal val="#ppt_x"/>
                                          </p:val>
                                        </p:tav>
                                      </p:tavLst>
                                    </p:anim>
                                    <p:anim calcmode="lin" valueType="num">
                                      <p:cBhvr additive="base">
                                        <p:cTn id="8" dur="500" fill="hold"/>
                                        <p:tgtEl>
                                          <p:spTgt spid="98363"/>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98361"/>
                                        </p:tgtEl>
                                        <p:attrNameLst>
                                          <p:attrName>style.visibility</p:attrName>
                                        </p:attrNameLst>
                                      </p:cBhvr>
                                      <p:to>
                                        <p:strVal val="visible"/>
                                      </p:to>
                                    </p:set>
                                    <p:anim calcmode="lin" valueType="num">
                                      <p:cBhvr additive="base">
                                        <p:cTn id="13" dur="500" fill="hold"/>
                                        <p:tgtEl>
                                          <p:spTgt spid="98361"/>
                                        </p:tgtEl>
                                        <p:attrNameLst>
                                          <p:attrName>ppt_x</p:attrName>
                                        </p:attrNameLst>
                                      </p:cBhvr>
                                      <p:tavLst>
                                        <p:tav tm="0">
                                          <p:val>
                                            <p:strVal val="#ppt_x"/>
                                          </p:val>
                                        </p:tav>
                                        <p:tav tm="100000">
                                          <p:val>
                                            <p:strVal val="#ppt_x"/>
                                          </p:val>
                                        </p:tav>
                                      </p:tavLst>
                                    </p:anim>
                                    <p:anim calcmode="lin" valueType="num">
                                      <p:cBhvr additive="base">
                                        <p:cTn id="14" dur="500" fill="hold"/>
                                        <p:tgtEl>
                                          <p:spTgt spid="98361"/>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98362"/>
                                        </p:tgtEl>
                                        <p:attrNameLst>
                                          <p:attrName>style.visibility</p:attrName>
                                        </p:attrNameLst>
                                      </p:cBhvr>
                                      <p:to>
                                        <p:strVal val="visible"/>
                                      </p:to>
                                    </p:set>
                                    <p:anim calcmode="lin" valueType="num">
                                      <p:cBhvr additive="base">
                                        <p:cTn id="19" dur="500" fill="hold"/>
                                        <p:tgtEl>
                                          <p:spTgt spid="98362"/>
                                        </p:tgtEl>
                                        <p:attrNameLst>
                                          <p:attrName>ppt_x</p:attrName>
                                        </p:attrNameLst>
                                      </p:cBhvr>
                                      <p:tavLst>
                                        <p:tav tm="0">
                                          <p:val>
                                            <p:strVal val="#ppt_x"/>
                                          </p:val>
                                        </p:tav>
                                        <p:tav tm="100000">
                                          <p:val>
                                            <p:strVal val="#ppt_x"/>
                                          </p:val>
                                        </p:tav>
                                      </p:tavLst>
                                    </p:anim>
                                    <p:anim calcmode="lin" valueType="num">
                                      <p:cBhvr additive="base">
                                        <p:cTn id="20" dur="500" fill="hold"/>
                                        <p:tgtEl>
                                          <p:spTgt spid="98362"/>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98359"/>
                                        </p:tgtEl>
                                        <p:attrNameLst>
                                          <p:attrName>style.visibility</p:attrName>
                                        </p:attrNameLst>
                                      </p:cBhvr>
                                      <p:to>
                                        <p:strVal val="visible"/>
                                      </p:to>
                                    </p:set>
                                    <p:anim calcmode="lin" valueType="num">
                                      <p:cBhvr additive="base">
                                        <p:cTn id="25" dur="500" fill="hold"/>
                                        <p:tgtEl>
                                          <p:spTgt spid="98359"/>
                                        </p:tgtEl>
                                        <p:attrNameLst>
                                          <p:attrName>ppt_x</p:attrName>
                                        </p:attrNameLst>
                                      </p:cBhvr>
                                      <p:tavLst>
                                        <p:tav tm="0">
                                          <p:val>
                                            <p:strVal val="#ppt_x"/>
                                          </p:val>
                                        </p:tav>
                                        <p:tav tm="100000">
                                          <p:val>
                                            <p:strVal val="#ppt_x"/>
                                          </p:val>
                                        </p:tav>
                                      </p:tavLst>
                                    </p:anim>
                                    <p:anim calcmode="lin" valueType="num">
                                      <p:cBhvr additive="base">
                                        <p:cTn id="26" dur="500" fill="hold"/>
                                        <p:tgtEl>
                                          <p:spTgt spid="98359"/>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98360"/>
                                        </p:tgtEl>
                                        <p:attrNameLst>
                                          <p:attrName>style.visibility</p:attrName>
                                        </p:attrNameLst>
                                      </p:cBhvr>
                                      <p:to>
                                        <p:strVal val="visible"/>
                                      </p:to>
                                    </p:set>
                                    <p:anim calcmode="lin" valueType="num">
                                      <p:cBhvr additive="base">
                                        <p:cTn id="31" dur="500" fill="hold"/>
                                        <p:tgtEl>
                                          <p:spTgt spid="98360"/>
                                        </p:tgtEl>
                                        <p:attrNameLst>
                                          <p:attrName>ppt_x</p:attrName>
                                        </p:attrNameLst>
                                      </p:cBhvr>
                                      <p:tavLst>
                                        <p:tav tm="0">
                                          <p:val>
                                            <p:strVal val="#ppt_x"/>
                                          </p:val>
                                        </p:tav>
                                        <p:tav tm="100000">
                                          <p:val>
                                            <p:strVal val="#ppt_x"/>
                                          </p:val>
                                        </p:tav>
                                      </p:tavLst>
                                    </p:anim>
                                    <p:anim calcmode="lin" valueType="num">
                                      <p:cBhvr additive="base">
                                        <p:cTn id="32" dur="500" fill="hold"/>
                                        <p:tgtEl>
                                          <p:spTgt spid="9836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359" grpId="0"/>
      <p:bldP spid="9836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Path Length/Distance </a:t>
            </a:r>
          </a:p>
        </p:txBody>
      </p:sp>
      <p:sp>
        <p:nvSpPr>
          <p:cNvPr id="3" name="Content Placeholder 2"/>
          <p:cNvSpPr>
            <a:spLocks noGrp="1"/>
          </p:cNvSpPr>
          <p:nvPr>
            <p:ph idx="1"/>
          </p:nvPr>
        </p:nvSpPr>
        <p:spPr>
          <a:xfrm>
            <a:off x="838200" y="1270000"/>
            <a:ext cx="5892114" cy="4906963"/>
          </a:xfrm>
        </p:spPr>
        <p:txBody>
          <a:bodyPr>
            <a:normAutofit/>
          </a:bodyPr>
          <a:lstStyle/>
          <a:p>
            <a:pPr algn="just"/>
            <a:r>
              <a:rPr lang="en-US" dirty="0"/>
              <a:t>The </a:t>
            </a:r>
            <a:r>
              <a:rPr lang="en-US" b="1" dirty="0"/>
              <a:t>distance</a:t>
            </a:r>
            <a:r>
              <a:rPr lang="en-US" dirty="0"/>
              <a:t> (d) between two nodes in a graph is the length of the shortest path linking the two graphs.</a:t>
            </a:r>
          </a:p>
          <a:p>
            <a:pPr algn="just"/>
            <a:r>
              <a:rPr lang="en-US" dirty="0"/>
              <a:t>The </a:t>
            </a:r>
            <a:r>
              <a:rPr lang="en-US" b="1" dirty="0"/>
              <a:t>diameter</a:t>
            </a:r>
            <a:r>
              <a:rPr lang="en-US" dirty="0"/>
              <a:t> of the graph is the maximum distance between any pair of its nodes.</a:t>
            </a:r>
          </a:p>
          <a:p>
            <a:pPr lvl="1" algn="just"/>
            <a:r>
              <a:rPr lang="en-US" dirty="0"/>
              <a:t>To find the diameter of a graph, first find the shortest path between each pair of vertices. The greatest length of any of these paths is the diameter of the graph.</a:t>
            </a:r>
          </a:p>
        </p:txBody>
      </p:sp>
      <p:pic>
        <p:nvPicPr>
          <p:cNvPr id="4" name="Picture 3"/>
          <p:cNvPicPr>
            <a:picLocks noChangeAspect="1"/>
          </p:cNvPicPr>
          <p:nvPr/>
        </p:nvPicPr>
        <p:blipFill>
          <a:blip r:embed="rId2"/>
          <a:stretch>
            <a:fillRect/>
          </a:stretch>
        </p:blipFill>
        <p:spPr>
          <a:xfrm>
            <a:off x="7993118" y="1844565"/>
            <a:ext cx="3720662" cy="3247697"/>
          </a:xfrm>
          <a:prstGeom prst="rect">
            <a:avLst/>
          </a:prstGeom>
        </p:spPr>
      </p:pic>
      <p:sp>
        <p:nvSpPr>
          <p:cNvPr id="6" name="TextBox 5"/>
          <p:cNvSpPr txBox="1"/>
          <p:nvPr/>
        </p:nvSpPr>
        <p:spPr>
          <a:xfrm>
            <a:off x="8326821" y="5092262"/>
            <a:ext cx="3026979" cy="369332"/>
          </a:xfrm>
          <a:prstGeom prst="rect">
            <a:avLst/>
          </a:prstGeom>
          <a:noFill/>
        </p:spPr>
        <p:txBody>
          <a:bodyPr wrap="square" rtlCol="0">
            <a:spAutoFit/>
          </a:bodyPr>
          <a:lstStyle/>
          <a:p>
            <a:r>
              <a:rPr lang="en-US" dirty="0"/>
              <a:t>What is the diameter here ?</a:t>
            </a:r>
          </a:p>
        </p:txBody>
      </p:sp>
      <p:sp>
        <p:nvSpPr>
          <p:cNvPr id="5" name="Footer Placeholder 4"/>
          <p:cNvSpPr>
            <a:spLocks noGrp="1"/>
          </p:cNvSpPr>
          <p:nvPr>
            <p:ph type="ftr" sz="quarter" idx="11"/>
          </p:nvPr>
        </p:nvSpPr>
        <p:spPr/>
        <p:txBody>
          <a:bodyPr/>
          <a:lstStyle/>
          <a:p>
            <a:r>
              <a:rPr lang="en-US">
                <a:solidFill>
                  <a:prstClr val="black">
                    <a:tint val="75000"/>
                  </a:prstClr>
                </a:solidFill>
              </a:rPr>
              <a:t>Random Graph</a:t>
            </a:r>
          </a:p>
        </p:txBody>
      </p:sp>
      <p:sp>
        <p:nvSpPr>
          <p:cNvPr id="7" name="Slide Number Placeholder 6"/>
          <p:cNvSpPr>
            <a:spLocks noGrp="1"/>
          </p:cNvSpPr>
          <p:nvPr>
            <p:ph type="sldNum" sz="quarter" idx="12"/>
          </p:nvPr>
        </p:nvSpPr>
        <p:spPr/>
        <p:txBody>
          <a:bodyPr/>
          <a:lstStyle/>
          <a:p>
            <a:fld id="{7A40C488-C8CC-47D5-8871-7D5F905AB6AC}" type="slidenum">
              <a:rPr lang="en-US" smtClean="0">
                <a:solidFill>
                  <a:prstClr val="black">
                    <a:tint val="75000"/>
                  </a:prstClr>
                </a:solidFill>
              </a:rPr>
              <a:pPr/>
              <a:t>9</a:t>
            </a:fld>
            <a:endParaRPr lang="en-US">
              <a:solidFill>
                <a:prstClr val="black">
                  <a:tint val="75000"/>
                </a:prstClr>
              </a:solidFill>
            </a:endParaRPr>
          </a:p>
        </p:txBody>
      </p:sp>
    </p:spTree>
    <p:extLst>
      <p:ext uri="{BB962C8B-B14F-4D97-AF65-F5344CB8AC3E}">
        <p14:creationId xmlns:p14="http://schemas.microsoft.com/office/powerpoint/2010/main" val="3946308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ChangeArrowheads="1"/>
          </p:cNvSpPr>
          <p:nvPr>
            <p:ph type="body" idx="4294967295"/>
          </p:nvPr>
        </p:nvSpPr>
        <p:spPr>
          <a:xfrm>
            <a:off x="915988" y="1146176"/>
            <a:ext cx="8466909" cy="1047932"/>
          </a:xfrm>
        </p:spPr>
        <p:txBody>
          <a:bodyPr/>
          <a:lstStyle/>
          <a:p>
            <a:pPr algn="just"/>
            <a:r>
              <a:rPr lang="en-GB" b="1" dirty="0">
                <a:solidFill>
                  <a:srgbClr val="C00000"/>
                </a:solidFill>
              </a:rPr>
              <a:t>Clustering coefficient</a:t>
            </a:r>
            <a:r>
              <a:rPr lang="en-GB" b="1" dirty="0"/>
              <a:t>: the average proportion of neighbours of a vertex that are themselves neighbours</a:t>
            </a:r>
          </a:p>
        </p:txBody>
      </p:sp>
      <p:sp>
        <p:nvSpPr>
          <p:cNvPr id="100355" name="Rectangle 3"/>
          <p:cNvSpPr>
            <a:spLocks noChangeArrowheads="1"/>
          </p:cNvSpPr>
          <p:nvPr/>
        </p:nvSpPr>
        <p:spPr bwMode="auto">
          <a:xfrm>
            <a:off x="915988" y="116124"/>
            <a:ext cx="5340350"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sz="4200" dirty="0"/>
              <a:t>Clustering Coefficient</a:t>
            </a:r>
            <a:endParaRPr lang="en-US" sz="4200" b="1" dirty="0">
              <a:solidFill>
                <a:srgbClr val="CC3300"/>
              </a:solidFill>
              <a:latin typeface="Comic Sans MS" panose="030F0702030302020204" pitchFamily="66" charset="0"/>
            </a:endParaRPr>
          </a:p>
        </p:txBody>
      </p:sp>
      <p:grpSp>
        <p:nvGrpSpPr>
          <p:cNvPr id="100412" name="Group 60"/>
          <p:cNvGrpSpPr>
            <a:grpSpLocks/>
          </p:cNvGrpSpPr>
          <p:nvPr/>
        </p:nvGrpSpPr>
        <p:grpSpPr bwMode="auto">
          <a:xfrm>
            <a:off x="6005513" y="2638425"/>
            <a:ext cx="1663700" cy="139700"/>
            <a:chOff x="3988" y="676"/>
            <a:chExt cx="1048" cy="88"/>
          </a:xfrm>
        </p:grpSpPr>
        <p:sp>
          <p:nvSpPr>
            <p:cNvPr id="100413" name="Oval 61"/>
            <p:cNvSpPr>
              <a:spLocks noChangeArrowheads="1"/>
            </p:cNvSpPr>
            <p:nvPr/>
          </p:nvSpPr>
          <p:spPr bwMode="auto">
            <a:xfrm>
              <a:off x="3988" y="676"/>
              <a:ext cx="88" cy="88"/>
            </a:xfrm>
            <a:prstGeom prst="ellipse">
              <a:avLst/>
            </a:prstGeom>
            <a:solidFill>
              <a:srgbClr val="FFFF99"/>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0414" name="Oval 62"/>
            <p:cNvSpPr>
              <a:spLocks noChangeArrowheads="1"/>
            </p:cNvSpPr>
            <p:nvPr/>
          </p:nvSpPr>
          <p:spPr bwMode="auto">
            <a:xfrm>
              <a:off x="4228" y="676"/>
              <a:ext cx="88" cy="88"/>
            </a:xfrm>
            <a:prstGeom prst="ellipse">
              <a:avLst/>
            </a:prstGeom>
            <a:solidFill>
              <a:srgbClr val="FFFF99"/>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0415" name="Oval 63"/>
            <p:cNvSpPr>
              <a:spLocks noChangeArrowheads="1"/>
            </p:cNvSpPr>
            <p:nvPr/>
          </p:nvSpPr>
          <p:spPr bwMode="auto">
            <a:xfrm>
              <a:off x="4468" y="676"/>
              <a:ext cx="88" cy="88"/>
            </a:xfrm>
            <a:prstGeom prst="ellipse">
              <a:avLst/>
            </a:prstGeom>
            <a:solidFill>
              <a:srgbClr val="FFFF99"/>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0416" name="Oval 64"/>
            <p:cNvSpPr>
              <a:spLocks noChangeArrowheads="1"/>
            </p:cNvSpPr>
            <p:nvPr/>
          </p:nvSpPr>
          <p:spPr bwMode="auto">
            <a:xfrm>
              <a:off x="4708" y="676"/>
              <a:ext cx="88" cy="88"/>
            </a:xfrm>
            <a:prstGeom prst="ellipse">
              <a:avLst/>
            </a:prstGeom>
            <a:solidFill>
              <a:srgbClr val="FFFF99"/>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0417" name="Oval 65"/>
            <p:cNvSpPr>
              <a:spLocks noChangeArrowheads="1"/>
            </p:cNvSpPr>
            <p:nvPr/>
          </p:nvSpPr>
          <p:spPr bwMode="auto">
            <a:xfrm>
              <a:off x="4948" y="676"/>
              <a:ext cx="88" cy="88"/>
            </a:xfrm>
            <a:prstGeom prst="ellipse">
              <a:avLst/>
            </a:prstGeom>
            <a:solidFill>
              <a:srgbClr val="FFFF99"/>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0418" name="Line 66"/>
            <p:cNvSpPr>
              <a:spLocks noChangeShapeType="1"/>
            </p:cNvSpPr>
            <p:nvPr/>
          </p:nvSpPr>
          <p:spPr bwMode="auto">
            <a:xfrm>
              <a:off x="4080" y="720"/>
              <a:ext cx="144"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0419" name="Line 67"/>
            <p:cNvSpPr>
              <a:spLocks noChangeShapeType="1"/>
            </p:cNvSpPr>
            <p:nvPr/>
          </p:nvSpPr>
          <p:spPr bwMode="auto">
            <a:xfrm>
              <a:off x="4320" y="720"/>
              <a:ext cx="144"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0420" name="Line 68"/>
            <p:cNvSpPr>
              <a:spLocks noChangeShapeType="1"/>
            </p:cNvSpPr>
            <p:nvPr/>
          </p:nvSpPr>
          <p:spPr bwMode="auto">
            <a:xfrm>
              <a:off x="4560" y="720"/>
              <a:ext cx="144"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0421" name="Line 69"/>
            <p:cNvSpPr>
              <a:spLocks noChangeShapeType="1"/>
            </p:cNvSpPr>
            <p:nvPr/>
          </p:nvSpPr>
          <p:spPr bwMode="auto">
            <a:xfrm>
              <a:off x="4800" y="720"/>
              <a:ext cx="144"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100422" name="Group 70"/>
          <p:cNvGrpSpPr>
            <a:grpSpLocks/>
          </p:cNvGrpSpPr>
          <p:nvPr/>
        </p:nvGrpSpPr>
        <p:grpSpPr bwMode="auto">
          <a:xfrm>
            <a:off x="4100513" y="2638425"/>
            <a:ext cx="1282700" cy="139700"/>
            <a:chOff x="2304" y="1392"/>
            <a:chExt cx="808" cy="88"/>
          </a:xfrm>
        </p:grpSpPr>
        <p:sp>
          <p:nvSpPr>
            <p:cNvPr id="100423" name="Oval 71"/>
            <p:cNvSpPr>
              <a:spLocks noChangeArrowheads="1"/>
            </p:cNvSpPr>
            <p:nvPr/>
          </p:nvSpPr>
          <p:spPr bwMode="auto">
            <a:xfrm>
              <a:off x="2304" y="1392"/>
              <a:ext cx="88" cy="88"/>
            </a:xfrm>
            <a:prstGeom prst="ellipse">
              <a:avLst/>
            </a:prstGeom>
            <a:solidFill>
              <a:srgbClr val="FFFF99"/>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0424" name="Oval 72"/>
            <p:cNvSpPr>
              <a:spLocks noChangeArrowheads="1"/>
            </p:cNvSpPr>
            <p:nvPr/>
          </p:nvSpPr>
          <p:spPr bwMode="auto">
            <a:xfrm>
              <a:off x="2544" y="1392"/>
              <a:ext cx="88" cy="88"/>
            </a:xfrm>
            <a:prstGeom prst="ellipse">
              <a:avLst/>
            </a:prstGeom>
            <a:solidFill>
              <a:srgbClr val="FFFF99"/>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0425" name="Oval 73"/>
            <p:cNvSpPr>
              <a:spLocks noChangeArrowheads="1"/>
            </p:cNvSpPr>
            <p:nvPr/>
          </p:nvSpPr>
          <p:spPr bwMode="auto">
            <a:xfrm>
              <a:off x="2784" y="1392"/>
              <a:ext cx="88" cy="88"/>
            </a:xfrm>
            <a:prstGeom prst="ellipse">
              <a:avLst/>
            </a:prstGeom>
            <a:solidFill>
              <a:srgbClr val="FFFF99"/>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0426" name="Oval 74"/>
            <p:cNvSpPr>
              <a:spLocks noChangeArrowheads="1"/>
            </p:cNvSpPr>
            <p:nvPr/>
          </p:nvSpPr>
          <p:spPr bwMode="auto">
            <a:xfrm>
              <a:off x="3024" y="1392"/>
              <a:ext cx="88" cy="88"/>
            </a:xfrm>
            <a:prstGeom prst="ellipse">
              <a:avLst/>
            </a:prstGeom>
            <a:solidFill>
              <a:srgbClr val="FFFF99"/>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0427" name="Line 75"/>
            <p:cNvSpPr>
              <a:spLocks noChangeShapeType="1"/>
            </p:cNvSpPr>
            <p:nvPr/>
          </p:nvSpPr>
          <p:spPr bwMode="auto">
            <a:xfrm>
              <a:off x="2396" y="1436"/>
              <a:ext cx="144"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0428" name="Line 76"/>
            <p:cNvSpPr>
              <a:spLocks noChangeShapeType="1"/>
            </p:cNvSpPr>
            <p:nvPr/>
          </p:nvSpPr>
          <p:spPr bwMode="auto">
            <a:xfrm>
              <a:off x="2636" y="1436"/>
              <a:ext cx="144"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0429" name="Line 77"/>
            <p:cNvSpPr>
              <a:spLocks noChangeShapeType="1"/>
            </p:cNvSpPr>
            <p:nvPr/>
          </p:nvSpPr>
          <p:spPr bwMode="auto">
            <a:xfrm>
              <a:off x="2876" y="1436"/>
              <a:ext cx="144"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100430" name="Oval 78"/>
          <p:cNvSpPr>
            <a:spLocks noChangeArrowheads="1"/>
          </p:cNvSpPr>
          <p:nvPr/>
        </p:nvSpPr>
        <p:spPr bwMode="auto">
          <a:xfrm>
            <a:off x="2424113" y="2638425"/>
            <a:ext cx="139700" cy="139700"/>
          </a:xfrm>
          <a:prstGeom prst="ellipse">
            <a:avLst/>
          </a:prstGeom>
          <a:solidFill>
            <a:srgbClr val="FFFF99"/>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0431" name="Oval 79"/>
          <p:cNvSpPr>
            <a:spLocks noChangeArrowheads="1"/>
          </p:cNvSpPr>
          <p:nvPr/>
        </p:nvSpPr>
        <p:spPr bwMode="auto">
          <a:xfrm>
            <a:off x="2805113" y="2638425"/>
            <a:ext cx="139700" cy="139700"/>
          </a:xfrm>
          <a:prstGeom prst="ellipse">
            <a:avLst/>
          </a:prstGeom>
          <a:solidFill>
            <a:srgbClr val="FFFF99"/>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0432" name="Oval 80"/>
          <p:cNvSpPr>
            <a:spLocks noChangeArrowheads="1"/>
          </p:cNvSpPr>
          <p:nvPr/>
        </p:nvSpPr>
        <p:spPr bwMode="auto">
          <a:xfrm>
            <a:off x="3186113" y="2638425"/>
            <a:ext cx="139700" cy="139700"/>
          </a:xfrm>
          <a:prstGeom prst="ellipse">
            <a:avLst/>
          </a:prstGeom>
          <a:solidFill>
            <a:srgbClr val="FFFF99"/>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0433" name="Line 81"/>
          <p:cNvSpPr>
            <a:spLocks noChangeShapeType="1"/>
          </p:cNvSpPr>
          <p:nvPr/>
        </p:nvSpPr>
        <p:spPr bwMode="auto">
          <a:xfrm>
            <a:off x="2570163" y="2708275"/>
            <a:ext cx="228600"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0434" name="Line 82"/>
          <p:cNvSpPr>
            <a:spLocks noChangeShapeType="1"/>
          </p:cNvSpPr>
          <p:nvPr/>
        </p:nvSpPr>
        <p:spPr bwMode="auto">
          <a:xfrm>
            <a:off x="2951163" y="2708275"/>
            <a:ext cx="228600"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0437" name="Oval 85"/>
          <p:cNvSpPr>
            <a:spLocks noChangeArrowheads="1"/>
          </p:cNvSpPr>
          <p:nvPr/>
        </p:nvSpPr>
        <p:spPr bwMode="auto">
          <a:xfrm>
            <a:off x="4313238" y="3594100"/>
            <a:ext cx="139700" cy="139700"/>
          </a:xfrm>
          <a:prstGeom prst="ellipse">
            <a:avLst/>
          </a:prstGeom>
          <a:solidFill>
            <a:srgbClr val="FFFF99"/>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0438" name="Oval 86"/>
          <p:cNvSpPr>
            <a:spLocks noChangeArrowheads="1"/>
          </p:cNvSpPr>
          <p:nvPr/>
        </p:nvSpPr>
        <p:spPr bwMode="auto">
          <a:xfrm>
            <a:off x="4694238" y="3594100"/>
            <a:ext cx="139700" cy="139700"/>
          </a:xfrm>
          <a:prstGeom prst="ellipse">
            <a:avLst/>
          </a:prstGeom>
          <a:solidFill>
            <a:srgbClr val="FFFF99"/>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0439" name="Oval 87"/>
          <p:cNvSpPr>
            <a:spLocks noChangeArrowheads="1"/>
          </p:cNvSpPr>
          <p:nvPr/>
        </p:nvSpPr>
        <p:spPr bwMode="auto">
          <a:xfrm>
            <a:off x="5075238" y="3594100"/>
            <a:ext cx="139700" cy="139700"/>
          </a:xfrm>
          <a:prstGeom prst="ellipse">
            <a:avLst/>
          </a:prstGeom>
          <a:solidFill>
            <a:srgbClr val="FFFF99"/>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0440" name="Line 88"/>
          <p:cNvSpPr>
            <a:spLocks noChangeShapeType="1"/>
          </p:cNvSpPr>
          <p:nvPr/>
        </p:nvSpPr>
        <p:spPr bwMode="auto">
          <a:xfrm>
            <a:off x="4459288" y="3663950"/>
            <a:ext cx="228600"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0441" name="Line 89"/>
          <p:cNvSpPr>
            <a:spLocks noChangeShapeType="1"/>
          </p:cNvSpPr>
          <p:nvPr/>
        </p:nvSpPr>
        <p:spPr bwMode="auto">
          <a:xfrm>
            <a:off x="4840288" y="3663950"/>
            <a:ext cx="228600"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0442" name="Oval 90"/>
          <p:cNvSpPr>
            <a:spLocks noChangeArrowheads="1"/>
          </p:cNvSpPr>
          <p:nvPr/>
        </p:nvSpPr>
        <p:spPr bwMode="auto">
          <a:xfrm>
            <a:off x="4694238" y="3289300"/>
            <a:ext cx="139700" cy="139700"/>
          </a:xfrm>
          <a:prstGeom prst="ellipse">
            <a:avLst/>
          </a:prstGeom>
          <a:solidFill>
            <a:srgbClr val="FFFF99"/>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0443" name="Line 91"/>
          <p:cNvSpPr>
            <a:spLocks noChangeShapeType="1"/>
          </p:cNvSpPr>
          <p:nvPr/>
        </p:nvSpPr>
        <p:spPr bwMode="auto">
          <a:xfrm>
            <a:off x="4764088" y="3435350"/>
            <a:ext cx="0" cy="1524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0444" name="Line 92"/>
          <p:cNvSpPr>
            <a:spLocks noChangeShapeType="1"/>
          </p:cNvSpPr>
          <p:nvPr/>
        </p:nvSpPr>
        <p:spPr bwMode="auto">
          <a:xfrm>
            <a:off x="4764088" y="3740150"/>
            <a:ext cx="0" cy="1524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0445" name="Oval 93"/>
          <p:cNvSpPr>
            <a:spLocks noChangeArrowheads="1"/>
          </p:cNvSpPr>
          <p:nvPr/>
        </p:nvSpPr>
        <p:spPr bwMode="auto">
          <a:xfrm>
            <a:off x="4694238" y="3898900"/>
            <a:ext cx="139700" cy="139700"/>
          </a:xfrm>
          <a:prstGeom prst="ellipse">
            <a:avLst/>
          </a:prstGeom>
          <a:solidFill>
            <a:srgbClr val="FFFF99"/>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0446" name="Oval 94"/>
          <p:cNvSpPr>
            <a:spLocks noChangeArrowheads="1"/>
          </p:cNvSpPr>
          <p:nvPr/>
        </p:nvSpPr>
        <p:spPr bwMode="auto">
          <a:xfrm>
            <a:off x="2713038" y="3816350"/>
            <a:ext cx="139700" cy="139700"/>
          </a:xfrm>
          <a:prstGeom prst="ellipse">
            <a:avLst/>
          </a:prstGeom>
          <a:solidFill>
            <a:srgbClr val="FFFF99"/>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0447" name="Oval 95"/>
          <p:cNvSpPr>
            <a:spLocks noChangeArrowheads="1"/>
          </p:cNvSpPr>
          <p:nvPr/>
        </p:nvSpPr>
        <p:spPr bwMode="auto">
          <a:xfrm>
            <a:off x="3024188" y="3594100"/>
            <a:ext cx="139700" cy="139700"/>
          </a:xfrm>
          <a:prstGeom prst="ellipse">
            <a:avLst/>
          </a:prstGeom>
          <a:solidFill>
            <a:srgbClr val="FFFF99"/>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0448" name="Oval 96"/>
          <p:cNvSpPr>
            <a:spLocks noChangeArrowheads="1"/>
          </p:cNvSpPr>
          <p:nvPr/>
        </p:nvSpPr>
        <p:spPr bwMode="auto">
          <a:xfrm>
            <a:off x="3322638" y="3816350"/>
            <a:ext cx="139700" cy="139700"/>
          </a:xfrm>
          <a:prstGeom prst="ellipse">
            <a:avLst/>
          </a:prstGeom>
          <a:solidFill>
            <a:srgbClr val="FFFF99"/>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0449" name="Freeform 97"/>
          <p:cNvSpPr>
            <a:spLocks/>
          </p:cNvSpPr>
          <p:nvPr/>
        </p:nvSpPr>
        <p:spPr bwMode="auto">
          <a:xfrm>
            <a:off x="2832101" y="3702051"/>
            <a:ext cx="200025" cy="138113"/>
          </a:xfrm>
          <a:custGeom>
            <a:avLst/>
            <a:gdLst>
              <a:gd name="T0" fmla="*/ 0 w 126"/>
              <a:gd name="T1" fmla="*/ 87 h 87"/>
              <a:gd name="T2" fmla="*/ 126 w 126"/>
              <a:gd name="T3" fmla="*/ 0 h 87"/>
            </a:gdLst>
            <a:ahLst/>
            <a:cxnLst>
              <a:cxn ang="0">
                <a:pos x="T0" y="T1"/>
              </a:cxn>
              <a:cxn ang="0">
                <a:pos x="T2" y="T3"/>
              </a:cxn>
            </a:cxnLst>
            <a:rect l="0" t="0" r="r" b="b"/>
            <a:pathLst>
              <a:path w="126" h="87">
                <a:moveTo>
                  <a:pt x="0" y="87"/>
                </a:moveTo>
                <a:lnTo>
                  <a:pt x="126" y="0"/>
                </a:lnTo>
              </a:path>
            </a:pathLst>
          </a:custGeom>
          <a:solidFill>
            <a:srgbClr val="FFFF99"/>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0450" name="Freeform 98"/>
          <p:cNvSpPr>
            <a:spLocks/>
          </p:cNvSpPr>
          <p:nvPr/>
        </p:nvSpPr>
        <p:spPr bwMode="auto">
          <a:xfrm>
            <a:off x="3146426" y="3697288"/>
            <a:ext cx="201613" cy="144462"/>
          </a:xfrm>
          <a:custGeom>
            <a:avLst/>
            <a:gdLst>
              <a:gd name="T0" fmla="*/ 0 w 127"/>
              <a:gd name="T1" fmla="*/ 0 h 91"/>
              <a:gd name="T2" fmla="*/ 127 w 127"/>
              <a:gd name="T3" fmla="*/ 91 h 91"/>
            </a:gdLst>
            <a:ahLst/>
            <a:cxnLst>
              <a:cxn ang="0">
                <a:pos x="T0" y="T1"/>
              </a:cxn>
              <a:cxn ang="0">
                <a:pos x="T2" y="T3"/>
              </a:cxn>
            </a:cxnLst>
            <a:rect l="0" t="0" r="r" b="b"/>
            <a:pathLst>
              <a:path w="127" h="91">
                <a:moveTo>
                  <a:pt x="0" y="0"/>
                </a:moveTo>
                <a:lnTo>
                  <a:pt x="127" y="91"/>
                </a:lnTo>
              </a:path>
            </a:pathLst>
          </a:custGeom>
          <a:solidFill>
            <a:srgbClr val="FFFF99"/>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0451" name="Oval 99"/>
          <p:cNvSpPr>
            <a:spLocks noChangeArrowheads="1"/>
          </p:cNvSpPr>
          <p:nvPr/>
        </p:nvSpPr>
        <p:spPr bwMode="auto">
          <a:xfrm>
            <a:off x="3024188" y="3289300"/>
            <a:ext cx="139700" cy="139700"/>
          </a:xfrm>
          <a:prstGeom prst="ellipse">
            <a:avLst/>
          </a:prstGeom>
          <a:solidFill>
            <a:srgbClr val="FFFF99"/>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0452" name="Line 100"/>
          <p:cNvSpPr>
            <a:spLocks noChangeShapeType="1"/>
          </p:cNvSpPr>
          <p:nvPr/>
        </p:nvSpPr>
        <p:spPr bwMode="auto">
          <a:xfrm>
            <a:off x="3094038" y="3435350"/>
            <a:ext cx="0" cy="1524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0453" name="Oval 101"/>
          <p:cNvSpPr>
            <a:spLocks noChangeArrowheads="1"/>
          </p:cNvSpPr>
          <p:nvPr/>
        </p:nvSpPr>
        <p:spPr bwMode="auto">
          <a:xfrm>
            <a:off x="5989638" y="3594100"/>
            <a:ext cx="139700" cy="139700"/>
          </a:xfrm>
          <a:prstGeom prst="ellipse">
            <a:avLst/>
          </a:prstGeom>
          <a:solidFill>
            <a:srgbClr val="FFFF99"/>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0454" name="Oval 102"/>
          <p:cNvSpPr>
            <a:spLocks noChangeArrowheads="1"/>
          </p:cNvSpPr>
          <p:nvPr/>
        </p:nvSpPr>
        <p:spPr bwMode="auto">
          <a:xfrm>
            <a:off x="6370638" y="3594100"/>
            <a:ext cx="139700" cy="139700"/>
          </a:xfrm>
          <a:prstGeom prst="ellipse">
            <a:avLst/>
          </a:prstGeom>
          <a:solidFill>
            <a:srgbClr val="FFFF99"/>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0455" name="Oval 103"/>
          <p:cNvSpPr>
            <a:spLocks noChangeArrowheads="1"/>
          </p:cNvSpPr>
          <p:nvPr/>
        </p:nvSpPr>
        <p:spPr bwMode="auto">
          <a:xfrm>
            <a:off x="6751638" y="3594100"/>
            <a:ext cx="139700" cy="139700"/>
          </a:xfrm>
          <a:prstGeom prst="ellipse">
            <a:avLst/>
          </a:prstGeom>
          <a:solidFill>
            <a:srgbClr val="FFFF99"/>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0456" name="Line 104"/>
          <p:cNvSpPr>
            <a:spLocks noChangeShapeType="1"/>
          </p:cNvSpPr>
          <p:nvPr/>
        </p:nvSpPr>
        <p:spPr bwMode="auto">
          <a:xfrm>
            <a:off x="6135688" y="3663950"/>
            <a:ext cx="228600"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0457" name="Line 105"/>
          <p:cNvSpPr>
            <a:spLocks noChangeShapeType="1"/>
          </p:cNvSpPr>
          <p:nvPr/>
        </p:nvSpPr>
        <p:spPr bwMode="auto">
          <a:xfrm>
            <a:off x="6516688" y="3663950"/>
            <a:ext cx="228600"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0458" name="Oval 106"/>
          <p:cNvSpPr>
            <a:spLocks noChangeArrowheads="1"/>
          </p:cNvSpPr>
          <p:nvPr/>
        </p:nvSpPr>
        <p:spPr bwMode="auto">
          <a:xfrm>
            <a:off x="6599238" y="3289300"/>
            <a:ext cx="139700" cy="139700"/>
          </a:xfrm>
          <a:prstGeom prst="ellipse">
            <a:avLst/>
          </a:prstGeom>
          <a:solidFill>
            <a:srgbClr val="FFFF99"/>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0459" name="Freeform 107"/>
          <p:cNvSpPr>
            <a:spLocks/>
          </p:cNvSpPr>
          <p:nvPr/>
        </p:nvSpPr>
        <p:spPr bwMode="auto">
          <a:xfrm>
            <a:off x="6489701" y="3413125"/>
            <a:ext cx="142875" cy="190500"/>
          </a:xfrm>
          <a:custGeom>
            <a:avLst/>
            <a:gdLst>
              <a:gd name="T0" fmla="*/ 90 w 90"/>
              <a:gd name="T1" fmla="*/ 0 h 120"/>
              <a:gd name="T2" fmla="*/ 0 w 90"/>
              <a:gd name="T3" fmla="*/ 120 h 120"/>
            </a:gdLst>
            <a:ahLst/>
            <a:cxnLst>
              <a:cxn ang="0">
                <a:pos x="T0" y="T1"/>
              </a:cxn>
              <a:cxn ang="0">
                <a:pos x="T2" y="T3"/>
              </a:cxn>
            </a:cxnLst>
            <a:rect l="0" t="0" r="r" b="b"/>
            <a:pathLst>
              <a:path w="90" h="120">
                <a:moveTo>
                  <a:pt x="90" y="0"/>
                </a:moveTo>
                <a:lnTo>
                  <a:pt x="0" y="120"/>
                </a:lnTo>
              </a:path>
            </a:pathLst>
          </a:custGeom>
          <a:solidFill>
            <a:srgbClr val="FFFF99"/>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0460" name="Line 108"/>
          <p:cNvSpPr>
            <a:spLocks noChangeShapeType="1"/>
          </p:cNvSpPr>
          <p:nvPr/>
        </p:nvSpPr>
        <p:spPr bwMode="auto">
          <a:xfrm>
            <a:off x="6440488" y="3740150"/>
            <a:ext cx="0" cy="1524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0461" name="Oval 109"/>
          <p:cNvSpPr>
            <a:spLocks noChangeArrowheads="1"/>
          </p:cNvSpPr>
          <p:nvPr/>
        </p:nvSpPr>
        <p:spPr bwMode="auto">
          <a:xfrm>
            <a:off x="6370638" y="3898900"/>
            <a:ext cx="139700" cy="139700"/>
          </a:xfrm>
          <a:prstGeom prst="ellipse">
            <a:avLst/>
          </a:prstGeom>
          <a:solidFill>
            <a:srgbClr val="FFFF99"/>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0462" name="Freeform 110"/>
          <p:cNvSpPr>
            <a:spLocks/>
          </p:cNvSpPr>
          <p:nvPr/>
        </p:nvSpPr>
        <p:spPr bwMode="auto">
          <a:xfrm>
            <a:off x="6251575" y="3417888"/>
            <a:ext cx="147638" cy="190500"/>
          </a:xfrm>
          <a:custGeom>
            <a:avLst/>
            <a:gdLst>
              <a:gd name="T0" fmla="*/ 0 w 93"/>
              <a:gd name="T1" fmla="*/ 0 h 120"/>
              <a:gd name="T2" fmla="*/ 93 w 93"/>
              <a:gd name="T3" fmla="*/ 120 h 120"/>
            </a:gdLst>
            <a:ahLst/>
            <a:cxnLst>
              <a:cxn ang="0">
                <a:pos x="T0" y="T1"/>
              </a:cxn>
              <a:cxn ang="0">
                <a:pos x="T2" y="T3"/>
              </a:cxn>
            </a:cxnLst>
            <a:rect l="0" t="0" r="r" b="b"/>
            <a:pathLst>
              <a:path w="93" h="120">
                <a:moveTo>
                  <a:pt x="0" y="0"/>
                </a:moveTo>
                <a:lnTo>
                  <a:pt x="93" y="120"/>
                </a:lnTo>
              </a:path>
            </a:pathLst>
          </a:custGeom>
          <a:solidFill>
            <a:srgbClr val="FFFF99"/>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0463" name="Oval 111"/>
          <p:cNvSpPr>
            <a:spLocks noChangeArrowheads="1"/>
          </p:cNvSpPr>
          <p:nvPr/>
        </p:nvSpPr>
        <p:spPr bwMode="auto">
          <a:xfrm>
            <a:off x="6142038" y="3289300"/>
            <a:ext cx="139700" cy="139700"/>
          </a:xfrm>
          <a:prstGeom prst="ellipse">
            <a:avLst/>
          </a:prstGeom>
          <a:solidFill>
            <a:srgbClr val="FFFF99"/>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100466" name="Group 114"/>
          <p:cNvGrpSpPr>
            <a:grpSpLocks/>
          </p:cNvGrpSpPr>
          <p:nvPr/>
        </p:nvGrpSpPr>
        <p:grpSpPr bwMode="auto">
          <a:xfrm>
            <a:off x="6065838" y="4279900"/>
            <a:ext cx="804862" cy="750888"/>
            <a:chOff x="2268" y="3455"/>
            <a:chExt cx="507" cy="473"/>
          </a:xfrm>
        </p:grpSpPr>
        <p:sp>
          <p:nvSpPr>
            <p:cNvPr id="100467" name="Oval 115"/>
            <p:cNvSpPr>
              <a:spLocks noChangeArrowheads="1"/>
            </p:cNvSpPr>
            <p:nvPr/>
          </p:nvSpPr>
          <p:spPr bwMode="auto">
            <a:xfrm>
              <a:off x="2359" y="3840"/>
              <a:ext cx="85" cy="88"/>
            </a:xfrm>
            <a:prstGeom prst="ellipse">
              <a:avLst/>
            </a:prstGeom>
            <a:solidFill>
              <a:srgbClr val="FFFF99"/>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0468" name="Oval 116"/>
            <p:cNvSpPr>
              <a:spLocks noChangeArrowheads="1"/>
            </p:cNvSpPr>
            <p:nvPr/>
          </p:nvSpPr>
          <p:spPr bwMode="auto">
            <a:xfrm>
              <a:off x="2592" y="3840"/>
              <a:ext cx="88" cy="88"/>
            </a:xfrm>
            <a:prstGeom prst="ellipse">
              <a:avLst/>
            </a:prstGeom>
            <a:solidFill>
              <a:srgbClr val="FFFF99"/>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0469" name="Line 117"/>
            <p:cNvSpPr>
              <a:spLocks noChangeShapeType="1"/>
            </p:cNvSpPr>
            <p:nvPr/>
          </p:nvSpPr>
          <p:spPr bwMode="auto">
            <a:xfrm>
              <a:off x="2448" y="3885"/>
              <a:ext cx="140" cy="0"/>
            </a:xfrm>
            <a:prstGeom prst="line">
              <a:avLst/>
            </a:prstGeom>
            <a:noFill/>
            <a:ln w="1905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0470" name="Oval 118"/>
            <p:cNvSpPr>
              <a:spLocks noChangeArrowheads="1"/>
            </p:cNvSpPr>
            <p:nvPr/>
          </p:nvSpPr>
          <p:spPr bwMode="auto">
            <a:xfrm>
              <a:off x="2268" y="3653"/>
              <a:ext cx="87" cy="87"/>
            </a:xfrm>
            <a:prstGeom prst="ellipse">
              <a:avLst/>
            </a:prstGeom>
            <a:solidFill>
              <a:srgbClr val="FFFF99"/>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0471" name="Oval 119"/>
            <p:cNvSpPr>
              <a:spLocks noChangeArrowheads="1"/>
            </p:cNvSpPr>
            <p:nvPr/>
          </p:nvSpPr>
          <p:spPr bwMode="auto">
            <a:xfrm>
              <a:off x="2688" y="3649"/>
              <a:ext cx="87" cy="87"/>
            </a:xfrm>
            <a:prstGeom prst="ellipse">
              <a:avLst/>
            </a:prstGeom>
            <a:solidFill>
              <a:srgbClr val="FFFF99"/>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0472" name="Oval 120"/>
            <p:cNvSpPr>
              <a:spLocks noChangeArrowheads="1"/>
            </p:cNvSpPr>
            <p:nvPr/>
          </p:nvSpPr>
          <p:spPr bwMode="auto">
            <a:xfrm>
              <a:off x="2500" y="3455"/>
              <a:ext cx="84" cy="90"/>
            </a:xfrm>
            <a:prstGeom prst="ellipse">
              <a:avLst/>
            </a:prstGeom>
            <a:solidFill>
              <a:srgbClr val="FFFF99"/>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0473" name="Line 121"/>
            <p:cNvSpPr>
              <a:spLocks noChangeShapeType="1"/>
            </p:cNvSpPr>
            <p:nvPr/>
          </p:nvSpPr>
          <p:spPr bwMode="auto">
            <a:xfrm>
              <a:off x="2320" y="3730"/>
              <a:ext cx="68" cy="116"/>
            </a:xfrm>
            <a:prstGeom prst="line">
              <a:avLst/>
            </a:prstGeom>
            <a:noFill/>
            <a:ln w="1905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0474" name="Line 122"/>
            <p:cNvSpPr>
              <a:spLocks noChangeShapeType="1"/>
            </p:cNvSpPr>
            <p:nvPr/>
          </p:nvSpPr>
          <p:spPr bwMode="auto">
            <a:xfrm>
              <a:off x="2574" y="3532"/>
              <a:ext cx="152" cy="120"/>
            </a:xfrm>
            <a:prstGeom prst="line">
              <a:avLst/>
            </a:prstGeom>
            <a:noFill/>
            <a:ln w="1905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0475" name="Line 123"/>
            <p:cNvSpPr>
              <a:spLocks noChangeShapeType="1"/>
            </p:cNvSpPr>
            <p:nvPr/>
          </p:nvSpPr>
          <p:spPr bwMode="auto">
            <a:xfrm flipV="1">
              <a:off x="2343" y="3530"/>
              <a:ext cx="165" cy="131"/>
            </a:xfrm>
            <a:prstGeom prst="line">
              <a:avLst/>
            </a:prstGeom>
            <a:noFill/>
            <a:ln w="1905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0476" name="Line 124"/>
            <p:cNvSpPr>
              <a:spLocks noChangeShapeType="1"/>
            </p:cNvSpPr>
            <p:nvPr/>
          </p:nvSpPr>
          <p:spPr bwMode="auto">
            <a:xfrm flipH="1">
              <a:off x="2650" y="3730"/>
              <a:ext cx="69" cy="116"/>
            </a:xfrm>
            <a:prstGeom prst="line">
              <a:avLst/>
            </a:prstGeom>
            <a:noFill/>
            <a:ln w="1905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100477" name="Group 125"/>
          <p:cNvGrpSpPr>
            <a:grpSpLocks noChangeAspect="1"/>
          </p:cNvGrpSpPr>
          <p:nvPr/>
        </p:nvGrpSpPr>
        <p:grpSpPr bwMode="auto">
          <a:xfrm>
            <a:off x="4541839" y="4356101"/>
            <a:ext cx="612775" cy="517525"/>
            <a:chOff x="2683" y="2832"/>
            <a:chExt cx="332" cy="281"/>
          </a:xfrm>
        </p:grpSpPr>
        <p:sp>
          <p:nvSpPr>
            <p:cNvPr id="100478" name="Oval 126"/>
            <p:cNvSpPr>
              <a:spLocks noChangeAspect="1" noChangeArrowheads="1"/>
            </p:cNvSpPr>
            <p:nvPr/>
          </p:nvSpPr>
          <p:spPr bwMode="auto">
            <a:xfrm>
              <a:off x="2683" y="3025"/>
              <a:ext cx="85" cy="88"/>
            </a:xfrm>
            <a:prstGeom prst="ellipse">
              <a:avLst/>
            </a:prstGeom>
            <a:solidFill>
              <a:srgbClr val="FFFF99"/>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0479" name="Oval 127"/>
            <p:cNvSpPr>
              <a:spLocks noChangeAspect="1" noChangeArrowheads="1"/>
            </p:cNvSpPr>
            <p:nvPr/>
          </p:nvSpPr>
          <p:spPr bwMode="auto">
            <a:xfrm>
              <a:off x="2916" y="3025"/>
              <a:ext cx="88" cy="88"/>
            </a:xfrm>
            <a:prstGeom prst="ellipse">
              <a:avLst/>
            </a:prstGeom>
            <a:solidFill>
              <a:srgbClr val="FFFF99"/>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0480" name="Line 128"/>
            <p:cNvSpPr>
              <a:spLocks noChangeAspect="1" noChangeShapeType="1"/>
            </p:cNvSpPr>
            <p:nvPr/>
          </p:nvSpPr>
          <p:spPr bwMode="auto">
            <a:xfrm>
              <a:off x="2772" y="3070"/>
              <a:ext cx="140" cy="0"/>
            </a:xfrm>
            <a:prstGeom prst="line">
              <a:avLst/>
            </a:prstGeom>
            <a:noFill/>
            <a:ln w="1905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0481" name="Oval 129"/>
            <p:cNvSpPr>
              <a:spLocks noChangeAspect="1" noChangeArrowheads="1"/>
            </p:cNvSpPr>
            <p:nvPr/>
          </p:nvSpPr>
          <p:spPr bwMode="auto">
            <a:xfrm>
              <a:off x="2688" y="2832"/>
              <a:ext cx="87" cy="87"/>
            </a:xfrm>
            <a:prstGeom prst="ellipse">
              <a:avLst/>
            </a:prstGeom>
            <a:solidFill>
              <a:srgbClr val="FFFF99"/>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0482" name="Oval 130"/>
            <p:cNvSpPr>
              <a:spLocks noChangeAspect="1" noChangeArrowheads="1"/>
            </p:cNvSpPr>
            <p:nvPr/>
          </p:nvSpPr>
          <p:spPr bwMode="auto">
            <a:xfrm>
              <a:off x="2928" y="2832"/>
              <a:ext cx="87" cy="87"/>
            </a:xfrm>
            <a:prstGeom prst="ellipse">
              <a:avLst/>
            </a:prstGeom>
            <a:solidFill>
              <a:srgbClr val="FFFF99"/>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0483" name="Freeform 131"/>
            <p:cNvSpPr>
              <a:spLocks noChangeAspect="1"/>
            </p:cNvSpPr>
            <p:nvPr/>
          </p:nvSpPr>
          <p:spPr bwMode="auto">
            <a:xfrm>
              <a:off x="2724" y="2914"/>
              <a:ext cx="1" cy="110"/>
            </a:xfrm>
            <a:custGeom>
              <a:avLst/>
              <a:gdLst>
                <a:gd name="T0" fmla="*/ 0 w 1"/>
                <a:gd name="T1" fmla="*/ 0 h 110"/>
                <a:gd name="T2" fmla="*/ 0 w 1"/>
                <a:gd name="T3" fmla="*/ 110 h 110"/>
              </a:gdLst>
              <a:ahLst/>
              <a:cxnLst>
                <a:cxn ang="0">
                  <a:pos x="T0" y="T1"/>
                </a:cxn>
                <a:cxn ang="0">
                  <a:pos x="T2" y="T3"/>
                </a:cxn>
              </a:cxnLst>
              <a:rect l="0" t="0" r="r" b="b"/>
              <a:pathLst>
                <a:path w="1" h="110">
                  <a:moveTo>
                    <a:pt x="0" y="0"/>
                  </a:moveTo>
                  <a:lnTo>
                    <a:pt x="0" y="110"/>
                  </a:lnTo>
                </a:path>
              </a:pathLst>
            </a:custGeom>
            <a:solidFill>
              <a:srgbClr val="FFFF99"/>
            </a:solidFill>
            <a:ln w="1905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0484" name="Freeform 132"/>
            <p:cNvSpPr>
              <a:spLocks noChangeAspect="1"/>
            </p:cNvSpPr>
            <p:nvPr/>
          </p:nvSpPr>
          <p:spPr bwMode="auto">
            <a:xfrm>
              <a:off x="2776" y="2874"/>
              <a:ext cx="156" cy="1"/>
            </a:xfrm>
            <a:custGeom>
              <a:avLst/>
              <a:gdLst>
                <a:gd name="T0" fmla="*/ 0 w 156"/>
                <a:gd name="T1" fmla="*/ 0 h 1"/>
                <a:gd name="T2" fmla="*/ 156 w 156"/>
                <a:gd name="T3" fmla="*/ 0 h 1"/>
              </a:gdLst>
              <a:ahLst/>
              <a:cxnLst>
                <a:cxn ang="0">
                  <a:pos x="T0" y="T1"/>
                </a:cxn>
                <a:cxn ang="0">
                  <a:pos x="T2" y="T3"/>
                </a:cxn>
              </a:cxnLst>
              <a:rect l="0" t="0" r="r" b="b"/>
              <a:pathLst>
                <a:path w="156" h="1">
                  <a:moveTo>
                    <a:pt x="0" y="0"/>
                  </a:moveTo>
                  <a:lnTo>
                    <a:pt x="156" y="0"/>
                  </a:lnTo>
                </a:path>
              </a:pathLst>
            </a:custGeom>
            <a:solidFill>
              <a:srgbClr val="FFFF99"/>
            </a:solidFill>
            <a:ln w="1905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0485" name="Freeform 133"/>
            <p:cNvSpPr>
              <a:spLocks noChangeAspect="1"/>
            </p:cNvSpPr>
            <p:nvPr/>
          </p:nvSpPr>
          <p:spPr bwMode="auto">
            <a:xfrm>
              <a:off x="2972" y="2916"/>
              <a:ext cx="1" cy="114"/>
            </a:xfrm>
            <a:custGeom>
              <a:avLst/>
              <a:gdLst>
                <a:gd name="T0" fmla="*/ 0 w 1"/>
                <a:gd name="T1" fmla="*/ 0 h 114"/>
                <a:gd name="T2" fmla="*/ 0 w 1"/>
                <a:gd name="T3" fmla="*/ 114 h 114"/>
              </a:gdLst>
              <a:ahLst/>
              <a:cxnLst>
                <a:cxn ang="0">
                  <a:pos x="T0" y="T1"/>
                </a:cxn>
                <a:cxn ang="0">
                  <a:pos x="T2" y="T3"/>
                </a:cxn>
              </a:cxnLst>
              <a:rect l="0" t="0" r="r" b="b"/>
              <a:pathLst>
                <a:path w="1" h="114">
                  <a:moveTo>
                    <a:pt x="0" y="0"/>
                  </a:moveTo>
                  <a:lnTo>
                    <a:pt x="0" y="114"/>
                  </a:lnTo>
                </a:path>
              </a:pathLst>
            </a:custGeom>
            <a:solidFill>
              <a:srgbClr val="FFFF99"/>
            </a:solidFill>
            <a:ln w="1905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100495" name="Group 143"/>
          <p:cNvGrpSpPr>
            <a:grpSpLocks/>
          </p:cNvGrpSpPr>
          <p:nvPr/>
        </p:nvGrpSpPr>
        <p:grpSpPr bwMode="auto">
          <a:xfrm>
            <a:off x="2941638" y="5499100"/>
            <a:ext cx="804862" cy="452438"/>
            <a:chOff x="1776" y="3504"/>
            <a:chExt cx="507" cy="285"/>
          </a:xfrm>
        </p:grpSpPr>
        <p:sp>
          <p:nvSpPr>
            <p:cNvPr id="100496" name="Oval 144"/>
            <p:cNvSpPr>
              <a:spLocks noChangeArrowheads="1"/>
            </p:cNvSpPr>
            <p:nvPr/>
          </p:nvSpPr>
          <p:spPr bwMode="auto">
            <a:xfrm>
              <a:off x="1776" y="3702"/>
              <a:ext cx="87" cy="87"/>
            </a:xfrm>
            <a:prstGeom prst="ellipse">
              <a:avLst/>
            </a:prstGeom>
            <a:solidFill>
              <a:srgbClr val="FFFF99"/>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0497" name="Oval 145"/>
            <p:cNvSpPr>
              <a:spLocks noChangeArrowheads="1"/>
            </p:cNvSpPr>
            <p:nvPr/>
          </p:nvSpPr>
          <p:spPr bwMode="auto">
            <a:xfrm>
              <a:off x="2196" y="3698"/>
              <a:ext cx="87" cy="87"/>
            </a:xfrm>
            <a:prstGeom prst="ellipse">
              <a:avLst/>
            </a:prstGeom>
            <a:solidFill>
              <a:srgbClr val="FFFF99"/>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0498" name="Oval 146"/>
            <p:cNvSpPr>
              <a:spLocks noChangeArrowheads="1"/>
            </p:cNvSpPr>
            <p:nvPr/>
          </p:nvSpPr>
          <p:spPr bwMode="auto">
            <a:xfrm>
              <a:off x="2008" y="3504"/>
              <a:ext cx="84" cy="90"/>
            </a:xfrm>
            <a:prstGeom prst="ellipse">
              <a:avLst/>
            </a:prstGeom>
            <a:solidFill>
              <a:srgbClr val="FFFF99"/>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0499" name="Freeform 147"/>
            <p:cNvSpPr>
              <a:spLocks/>
            </p:cNvSpPr>
            <p:nvPr/>
          </p:nvSpPr>
          <p:spPr bwMode="auto">
            <a:xfrm>
              <a:off x="1864" y="3742"/>
              <a:ext cx="334" cy="6"/>
            </a:xfrm>
            <a:custGeom>
              <a:avLst/>
              <a:gdLst>
                <a:gd name="T0" fmla="*/ 0 w 334"/>
                <a:gd name="T1" fmla="*/ 6 h 6"/>
                <a:gd name="T2" fmla="*/ 334 w 334"/>
                <a:gd name="T3" fmla="*/ 0 h 6"/>
              </a:gdLst>
              <a:ahLst/>
              <a:cxnLst>
                <a:cxn ang="0">
                  <a:pos x="T0" y="T1"/>
                </a:cxn>
                <a:cxn ang="0">
                  <a:pos x="T2" y="T3"/>
                </a:cxn>
              </a:cxnLst>
              <a:rect l="0" t="0" r="r" b="b"/>
              <a:pathLst>
                <a:path w="334" h="6">
                  <a:moveTo>
                    <a:pt x="0" y="6"/>
                  </a:moveTo>
                  <a:lnTo>
                    <a:pt x="334" y="0"/>
                  </a:lnTo>
                </a:path>
              </a:pathLst>
            </a:custGeom>
            <a:solidFill>
              <a:srgbClr val="FFFF99"/>
            </a:solidFill>
            <a:ln w="1905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0500" name="Line 148"/>
            <p:cNvSpPr>
              <a:spLocks noChangeShapeType="1"/>
            </p:cNvSpPr>
            <p:nvPr/>
          </p:nvSpPr>
          <p:spPr bwMode="auto">
            <a:xfrm>
              <a:off x="2082" y="3581"/>
              <a:ext cx="152" cy="120"/>
            </a:xfrm>
            <a:prstGeom prst="line">
              <a:avLst/>
            </a:prstGeom>
            <a:noFill/>
            <a:ln w="1905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0501" name="Line 149"/>
            <p:cNvSpPr>
              <a:spLocks noChangeShapeType="1"/>
            </p:cNvSpPr>
            <p:nvPr/>
          </p:nvSpPr>
          <p:spPr bwMode="auto">
            <a:xfrm flipV="1">
              <a:off x="1851" y="3579"/>
              <a:ext cx="165" cy="131"/>
            </a:xfrm>
            <a:prstGeom prst="line">
              <a:avLst/>
            </a:prstGeom>
            <a:noFill/>
            <a:ln w="1905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100502" name="Group 150"/>
          <p:cNvGrpSpPr>
            <a:grpSpLocks/>
          </p:cNvGrpSpPr>
          <p:nvPr/>
        </p:nvGrpSpPr>
        <p:grpSpPr bwMode="auto">
          <a:xfrm>
            <a:off x="4541838" y="5118100"/>
            <a:ext cx="804862" cy="833438"/>
            <a:chOff x="2784" y="3120"/>
            <a:chExt cx="507" cy="525"/>
          </a:xfrm>
        </p:grpSpPr>
        <p:sp>
          <p:nvSpPr>
            <p:cNvPr id="100503" name="Oval 151"/>
            <p:cNvSpPr>
              <a:spLocks noChangeArrowheads="1"/>
            </p:cNvSpPr>
            <p:nvPr/>
          </p:nvSpPr>
          <p:spPr bwMode="auto">
            <a:xfrm>
              <a:off x="2784" y="3558"/>
              <a:ext cx="87" cy="87"/>
            </a:xfrm>
            <a:prstGeom prst="ellipse">
              <a:avLst/>
            </a:prstGeom>
            <a:solidFill>
              <a:srgbClr val="FFFF99"/>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0504" name="Oval 152"/>
            <p:cNvSpPr>
              <a:spLocks noChangeArrowheads="1"/>
            </p:cNvSpPr>
            <p:nvPr/>
          </p:nvSpPr>
          <p:spPr bwMode="auto">
            <a:xfrm>
              <a:off x="3204" y="3554"/>
              <a:ext cx="87" cy="87"/>
            </a:xfrm>
            <a:prstGeom prst="ellipse">
              <a:avLst/>
            </a:prstGeom>
            <a:solidFill>
              <a:srgbClr val="FFFF99"/>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0505" name="Oval 153"/>
            <p:cNvSpPr>
              <a:spLocks noChangeArrowheads="1"/>
            </p:cNvSpPr>
            <p:nvPr/>
          </p:nvSpPr>
          <p:spPr bwMode="auto">
            <a:xfrm>
              <a:off x="3016" y="3360"/>
              <a:ext cx="84" cy="90"/>
            </a:xfrm>
            <a:prstGeom prst="ellipse">
              <a:avLst/>
            </a:prstGeom>
            <a:solidFill>
              <a:srgbClr val="FFFF99"/>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0506" name="Freeform 154"/>
            <p:cNvSpPr>
              <a:spLocks/>
            </p:cNvSpPr>
            <p:nvPr/>
          </p:nvSpPr>
          <p:spPr bwMode="auto">
            <a:xfrm>
              <a:off x="2872" y="3598"/>
              <a:ext cx="334" cy="6"/>
            </a:xfrm>
            <a:custGeom>
              <a:avLst/>
              <a:gdLst>
                <a:gd name="T0" fmla="*/ 0 w 334"/>
                <a:gd name="T1" fmla="*/ 6 h 6"/>
                <a:gd name="T2" fmla="*/ 334 w 334"/>
                <a:gd name="T3" fmla="*/ 0 h 6"/>
              </a:gdLst>
              <a:ahLst/>
              <a:cxnLst>
                <a:cxn ang="0">
                  <a:pos x="T0" y="T1"/>
                </a:cxn>
                <a:cxn ang="0">
                  <a:pos x="T2" y="T3"/>
                </a:cxn>
              </a:cxnLst>
              <a:rect l="0" t="0" r="r" b="b"/>
              <a:pathLst>
                <a:path w="334" h="6">
                  <a:moveTo>
                    <a:pt x="0" y="6"/>
                  </a:moveTo>
                  <a:lnTo>
                    <a:pt x="334" y="0"/>
                  </a:lnTo>
                </a:path>
              </a:pathLst>
            </a:custGeom>
            <a:solidFill>
              <a:srgbClr val="FFFF99"/>
            </a:solidFill>
            <a:ln w="1905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0507" name="Freeform 155"/>
            <p:cNvSpPr>
              <a:spLocks/>
            </p:cNvSpPr>
            <p:nvPr/>
          </p:nvSpPr>
          <p:spPr bwMode="auto">
            <a:xfrm>
              <a:off x="3090" y="3437"/>
              <a:ext cx="138" cy="127"/>
            </a:xfrm>
            <a:custGeom>
              <a:avLst/>
              <a:gdLst>
                <a:gd name="T0" fmla="*/ 0 w 138"/>
                <a:gd name="T1" fmla="*/ 0 h 127"/>
                <a:gd name="T2" fmla="*/ 138 w 138"/>
                <a:gd name="T3" fmla="*/ 127 h 127"/>
              </a:gdLst>
              <a:ahLst/>
              <a:cxnLst>
                <a:cxn ang="0">
                  <a:pos x="T0" y="T1"/>
                </a:cxn>
                <a:cxn ang="0">
                  <a:pos x="T2" y="T3"/>
                </a:cxn>
              </a:cxnLst>
              <a:rect l="0" t="0" r="r" b="b"/>
              <a:pathLst>
                <a:path w="138" h="127">
                  <a:moveTo>
                    <a:pt x="0" y="0"/>
                  </a:moveTo>
                  <a:lnTo>
                    <a:pt x="138" y="127"/>
                  </a:lnTo>
                </a:path>
              </a:pathLst>
            </a:custGeom>
            <a:solidFill>
              <a:srgbClr val="FFFF99"/>
            </a:solidFill>
            <a:ln w="1905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0508" name="Freeform 156"/>
            <p:cNvSpPr>
              <a:spLocks/>
            </p:cNvSpPr>
            <p:nvPr/>
          </p:nvSpPr>
          <p:spPr bwMode="auto">
            <a:xfrm>
              <a:off x="2862" y="3436"/>
              <a:ext cx="162" cy="138"/>
            </a:xfrm>
            <a:custGeom>
              <a:avLst/>
              <a:gdLst>
                <a:gd name="T0" fmla="*/ 0 w 162"/>
                <a:gd name="T1" fmla="*/ 138 h 138"/>
                <a:gd name="T2" fmla="*/ 162 w 162"/>
                <a:gd name="T3" fmla="*/ 0 h 138"/>
              </a:gdLst>
              <a:ahLst/>
              <a:cxnLst>
                <a:cxn ang="0">
                  <a:pos x="T0" y="T1"/>
                </a:cxn>
                <a:cxn ang="0">
                  <a:pos x="T2" y="T3"/>
                </a:cxn>
              </a:cxnLst>
              <a:rect l="0" t="0" r="r" b="b"/>
              <a:pathLst>
                <a:path w="162" h="138">
                  <a:moveTo>
                    <a:pt x="0" y="138"/>
                  </a:moveTo>
                  <a:lnTo>
                    <a:pt x="162" y="0"/>
                  </a:lnTo>
                </a:path>
              </a:pathLst>
            </a:custGeom>
            <a:solidFill>
              <a:srgbClr val="FFFF99"/>
            </a:solidFill>
            <a:ln w="1905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0509" name="Oval 157"/>
            <p:cNvSpPr>
              <a:spLocks noChangeArrowheads="1"/>
            </p:cNvSpPr>
            <p:nvPr/>
          </p:nvSpPr>
          <p:spPr bwMode="auto">
            <a:xfrm>
              <a:off x="3024" y="3120"/>
              <a:ext cx="87" cy="87"/>
            </a:xfrm>
            <a:prstGeom prst="ellipse">
              <a:avLst/>
            </a:prstGeom>
            <a:solidFill>
              <a:srgbClr val="FFFF99"/>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0510" name="Freeform 158"/>
            <p:cNvSpPr>
              <a:spLocks/>
            </p:cNvSpPr>
            <p:nvPr/>
          </p:nvSpPr>
          <p:spPr bwMode="auto">
            <a:xfrm>
              <a:off x="2838" y="3200"/>
              <a:ext cx="206" cy="360"/>
            </a:xfrm>
            <a:custGeom>
              <a:avLst/>
              <a:gdLst>
                <a:gd name="T0" fmla="*/ 206 w 206"/>
                <a:gd name="T1" fmla="*/ 0 h 360"/>
                <a:gd name="T2" fmla="*/ 0 w 206"/>
                <a:gd name="T3" fmla="*/ 360 h 360"/>
              </a:gdLst>
              <a:ahLst/>
              <a:cxnLst>
                <a:cxn ang="0">
                  <a:pos x="T0" y="T1"/>
                </a:cxn>
                <a:cxn ang="0">
                  <a:pos x="T2" y="T3"/>
                </a:cxn>
              </a:cxnLst>
              <a:rect l="0" t="0" r="r" b="b"/>
              <a:pathLst>
                <a:path w="206" h="360">
                  <a:moveTo>
                    <a:pt x="206" y="0"/>
                  </a:moveTo>
                  <a:lnTo>
                    <a:pt x="0" y="360"/>
                  </a:lnTo>
                </a:path>
              </a:pathLst>
            </a:custGeom>
            <a:solidFill>
              <a:srgbClr val="FFFF99"/>
            </a:solidFill>
            <a:ln w="1905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0511" name="Freeform 159"/>
            <p:cNvSpPr>
              <a:spLocks/>
            </p:cNvSpPr>
            <p:nvPr/>
          </p:nvSpPr>
          <p:spPr bwMode="auto">
            <a:xfrm>
              <a:off x="3088" y="3196"/>
              <a:ext cx="172" cy="364"/>
            </a:xfrm>
            <a:custGeom>
              <a:avLst/>
              <a:gdLst>
                <a:gd name="T0" fmla="*/ 0 w 172"/>
                <a:gd name="T1" fmla="*/ 0 h 364"/>
                <a:gd name="T2" fmla="*/ 172 w 172"/>
                <a:gd name="T3" fmla="*/ 364 h 364"/>
              </a:gdLst>
              <a:ahLst/>
              <a:cxnLst>
                <a:cxn ang="0">
                  <a:pos x="T0" y="T1"/>
                </a:cxn>
                <a:cxn ang="0">
                  <a:pos x="T2" y="T3"/>
                </a:cxn>
              </a:cxnLst>
              <a:rect l="0" t="0" r="r" b="b"/>
              <a:pathLst>
                <a:path w="172" h="364">
                  <a:moveTo>
                    <a:pt x="0" y="0"/>
                  </a:moveTo>
                  <a:lnTo>
                    <a:pt x="172" y="364"/>
                  </a:lnTo>
                </a:path>
              </a:pathLst>
            </a:custGeom>
            <a:solidFill>
              <a:srgbClr val="FFFF99"/>
            </a:solidFill>
            <a:ln w="1905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0512" name="Freeform 160"/>
            <p:cNvSpPr>
              <a:spLocks/>
            </p:cNvSpPr>
            <p:nvPr/>
          </p:nvSpPr>
          <p:spPr bwMode="auto">
            <a:xfrm>
              <a:off x="3062" y="3202"/>
              <a:ext cx="4" cy="156"/>
            </a:xfrm>
            <a:custGeom>
              <a:avLst/>
              <a:gdLst>
                <a:gd name="T0" fmla="*/ 0 w 4"/>
                <a:gd name="T1" fmla="*/ 156 h 156"/>
                <a:gd name="T2" fmla="*/ 4 w 4"/>
                <a:gd name="T3" fmla="*/ 0 h 156"/>
              </a:gdLst>
              <a:ahLst/>
              <a:cxnLst>
                <a:cxn ang="0">
                  <a:pos x="T0" y="T1"/>
                </a:cxn>
                <a:cxn ang="0">
                  <a:pos x="T2" y="T3"/>
                </a:cxn>
              </a:cxnLst>
              <a:rect l="0" t="0" r="r" b="b"/>
              <a:pathLst>
                <a:path w="4" h="156">
                  <a:moveTo>
                    <a:pt x="0" y="156"/>
                  </a:moveTo>
                  <a:lnTo>
                    <a:pt x="4" y="0"/>
                  </a:lnTo>
                </a:path>
              </a:pathLst>
            </a:custGeom>
            <a:solidFill>
              <a:srgbClr val="FFFF99"/>
            </a:solidFill>
            <a:ln w="1905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100513" name="Group 161"/>
          <p:cNvGrpSpPr>
            <a:grpSpLocks/>
          </p:cNvGrpSpPr>
          <p:nvPr/>
        </p:nvGrpSpPr>
        <p:grpSpPr bwMode="auto">
          <a:xfrm>
            <a:off x="6142038" y="5194300"/>
            <a:ext cx="881062" cy="827088"/>
            <a:chOff x="3648" y="3168"/>
            <a:chExt cx="555" cy="521"/>
          </a:xfrm>
        </p:grpSpPr>
        <p:sp>
          <p:nvSpPr>
            <p:cNvPr id="100514" name="Oval 162"/>
            <p:cNvSpPr>
              <a:spLocks noChangeArrowheads="1"/>
            </p:cNvSpPr>
            <p:nvPr/>
          </p:nvSpPr>
          <p:spPr bwMode="auto">
            <a:xfrm>
              <a:off x="3748" y="3592"/>
              <a:ext cx="93" cy="97"/>
            </a:xfrm>
            <a:prstGeom prst="ellipse">
              <a:avLst/>
            </a:prstGeom>
            <a:solidFill>
              <a:srgbClr val="FFFF99"/>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0515" name="Oval 163"/>
            <p:cNvSpPr>
              <a:spLocks noChangeArrowheads="1"/>
            </p:cNvSpPr>
            <p:nvPr/>
          </p:nvSpPr>
          <p:spPr bwMode="auto">
            <a:xfrm>
              <a:off x="4003" y="3592"/>
              <a:ext cx="96" cy="97"/>
            </a:xfrm>
            <a:prstGeom prst="ellipse">
              <a:avLst/>
            </a:prstGeom>
            <a:solidFill>
              <a:srgbClr val="FFFF99"/>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0516" name="Line 164"/>
            <p:cNvSpPr>
              <a:spLocks noChangeShapeType="1"/>
            </p:cNvSpPr>
            <p:nvPr/>
          </p:nvSpPr>
          <p:spPr bwMode="auto">
            <a:xfrm>
              <a:off x="3845" y="3642"/>
              <a:ext cx="153" cy="0"/>
            </a:xfrm>
            <a:prstGeom prst="line">
              <a:avLst/>
            </a:prstGeom>
            <a:noFill/>
            <a:ln w="1905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0517" name="Oval 165"/>
            <p:cNvSpPr>
              <a:spLocks noChangeArrowheads="1"/>
            </p:cNvSpPr>
            <p:nvPr/>
          </p:nvSpPr>
          <p:spPr bwMode="auto">
            <a:xfrm>
              <a:off x="3648" y="3386"/>
              <a:ext cx="95" cy="96"/>
            </a:xfrm>
            <a:prstGeom prst="ellipse">
              <a:avLst/>
            </a:prstGeom>
            <a:solidFill>
              <a:srgbClr val="FFFF99"/>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0518" name="Oval 166"/>
            <p:cNvSpPr>
              <a:spLocks noChangeArrowheads="1"/>
            </p:cNvSpPr>
            <p:nvPr/>
          </p:nvSpPr>
          <p:spPr bwMode="auto">
            <a:xfrm>
              <a:off x="4108" y="3382"/>
              <a:ext cx="95" cy="96"/>
            </a:xfrm>
            <a:prstGeom prst="ellipse">
              <a:avLst/>
            </a:prstGeom>
            <a:solidFill>
              <a:srgbClr val="FFFF99"/>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0519" name="Oval 167"/>
            <p:cNvSpPr>
              <a:spLocks noChangeArrowheads="1"/>
            </p:cNvSpPr>
            <p:nvPr/>
          </p:nvSpPr>
          <p:spPr bwMode="auto">
            <a:xfrm>
              <a:off x="3902" y="3168"/>
              <a:ext cx="92" cy="99"/>
            </a:xfrm>
            <a:prstGeom prst="ellipse">
              <a:avLst/>
            </a:prstGeom>
            <a:solidFill>
              <a:srgbClr val="FFFF99"/>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0520" name="Freeform 168"/>
            <p:cNvSpPr>
              <a:spLocks/>
            </p:cNvSpPr>
            <p:nvPr/>
          </p:nvSpPr>
          <p:spPr bwMode="auto">
            <a:xfrm>
              <a:off x="3714" y="3478"/>
              <a:ext cx="65" cy="121"/>
            </a:xfrm>
            <a:custGeom>
              <a:avLst/>
              <a:gdLst>
                <a:gd name="T0" fmla="*/ 0 w 65"/>
                <a:gd name="T1" fmla="*/ 0 h 121"/>
                <a:gd name="T2" fmla="*/ 65 w 65"/>
                <a:gd name="T3" fmla="*/ 121 h 121"/>
              </a:gdLst>
              <a:ahLst/>
              <a:cxnLst>
                <a:cxn ang="0">
                  <a:pos x="T0" y="T1"/>
                </a:cxn>
                <a:cxn ang="0">
                  <a:pos x="T2" y="T3"/>
                </a:cxn>
              </a:cxnLst>
              <a:rect l="0" t="0" r="r" b="b"/>
              <a:pathLst>
                <a:path w="65" h="121">
                  <a:moveTo>
                    <a:pt x="0" y="0"/>
                  </a:moveTo>
                  <a:lnTo>
                    <a:pt x="65" y="121"/>
                  </a:lnTo>
                </a:path>
              </a:pathLst>
            </a:custGeom>
            <a:solidFill>
              <a:srgbClr val="FFFF99"/>
            </a:solidFill>
            <a:ln w="1905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0521" name="Line 169"/>
            <p:cNvSpPr>
              <a:spLocks noChangeShapeType="1"/>
            </p:cNvSpPr>
            <p:nvPr/>
          </p:nvSpPr>
          <p:spPr bwMode="auto">
            <a:xfrm>
              <a:off x="3983" y="3253"/>
              <a:ext cx="166" cy="132"/>
            </a:xfrm>
            <a:prstGeom prst="line">
              <a:avLst/>
            </a:prstGeom>
            <a:noFill/>
            <a:ln w="1905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0522" name="Line 170"/>
            <p:cNvSpPr>
              <a:spLocks noChangeShapeType="1"/>
            </p:cNvSpPr>
            <p:nvPr/>
          </p:nvSpPr>
          <p:spPr bwMode="auto">
            <a:xfrm flipV="1">
              <a:off x="3730" y="3251"/>
              <a:ext cx="181" cy="144"/>
            </a:xfrm>
            <a:prstGeom prst="line">
              <a:avLst/>
            </a:prstGeom>
            <a:noFill/>
            <a:ln w="1905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0523" name="Line 171"/>
            <p:cNvSpPr>
              <a:spLocks noChangeShapeType="1"/>
            </p:cNvSpPr>
            <p:nvPr/>
          </p:nvSpPr>
          <p:spPr bwMode="auto">
            <a:xfrm flipH="1">
              <a:off x="4066" y="3471"/>
              <a:ext cx="76" cy="128"/>
            </a:xfrm>
            <a:prstGeom prst="line">
              <a:avLst/>
            </a:prstGeom>
            <a:noFill/>
            <a:ln w="1905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0524" name="Freeform 172"/>
            <p:cNvSpPr>
              <a:spLocks/>
            </p:cNvSpPr>
            <p:nvPr/>
          </p:nvSpPr>
          <p:spPr bwMode="auto">
            <a:xfrm>
              <a:off x="3746" y="3424"/>
              <a:ext cx="364" cy="14"/>
            </a:xfrm>
            <a:custGeom>
              <a:avLst/>
              <a:gdLst>
                <a:gd name="T0" fmla="*/ 0 w 364"/>
                <a:gd name="T1" fmla="*/ 14 h 14"/>
                <a:gd name="T2" fmla="*/ 364 w 364"/>
                <a:gd name="T3" fmla="*/ 0 h 14"/>
              </a:gdLst>
              <a:ahLst/>
              <a:cxnLst>
                <a:cxn ang="0">
                  <a:pos x="T0" y="T1"/>
                </a:cxn>
                <a:cxn ang="0">
                  <a:pos x="T2" y="T3"/>
                </a:cxn>
              </a:cxnLst>
              <a:rect l="0" t="0" r="r" b="b"/>
              <a:pathLst>
                <a:path w="364" h="14">
                  <a:moveTo>
                    <a:pt x="0" y="14"/>
                  </a:moveTo>
                  <a:lnTo>
                    <a:pt x="364" y="0"/>
                  </a:lnTo>
                </a:path>
              </a:pathLst>
            </a:custGeom>
            <a:solidFill>
              <a:srgbClr val="FFFF99"/>
            </a:solidFill>
            <a:ln w="1905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0525" name="Freeform 173"/>
            <p:cNvSpPr>
              <a:spLocks/>
            </p:cNvSpPr>
            <p:nvPr/>
          </p:nvSpPr>
          <p:spPr bwMode="auto">
            <a:xfrm>
              <a:off x="3828" y="3452"/>
              <a:ext cx="286" cy="154"/>
            </a:xfrm>
            <a:custGeom>
              <a:avLst/>
              <a:gdLst>
                <a:gd name="T0" fmla="*/ 0 w 286"/>
                <a:gd name="T1" fmla="*/ 154 h 154"/>
                <a:gd name="T2" fmla="*/ 286 w 286"/>
                <a:gd name="T3" fmla="*/ 0 h 154"/>
              </a:gdLst>
              <a:ahLst/>
              <a:cxnLst>
                <a:cxn ang="0">
                  <a:pos x="T0" y="T1"/>
                </a:cxn>
                <a:cxn ang="0">
                  <a:pos x="T2" y="T3"/>
                </a:cxn>
              </a:cxnLst>
              <a:rect l="0" t="0" r="r" b="b"/>
              <a:pathLst>
                <a:path w="286" h="154">
                  <a:moveTo>
                    <a:pt x="0" y="154"/>
                  </a:moveTo>
                  <a:lnTo>
                    <a:pt x="286" y="0"/>
                  </a:lnTo>
                </a:path>
              </a:pathLst>
            </a:custGeom>
            <a:solidFill>
              <a:srgbClr val="FFFF99"/>
            </a:solidFill>
            <a:ln w="1905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0526" name="Freeform 174"/>
            <p:cNvSpPr>
              <a:spLocks/>
            </p:cNvSpPr>
            <p:nvPr/>
          </p:nvSpPr>
          <p:spPr bwMode="auto">
            <a:xfrm>
              <a:off x="3740" y="3460"/>
              <a:ext cx="280" cy="142"/>
            </a:xfrm>
            <a:custGeom>
              <a:avLst/>
              <a:gdLst>
                <a:gd name="T0" fmla="*/ 280 w 280"/>
                <a:gd name="T1" fmla="*/ 142 h 142"/>
                <a:gd name="T2" fmla="*/ 0 w 280"/>
                <a:gd name="T3" fmla="*/ 0 h 142"/>
              </a:gdLst>
              <a:ahLst/>
              <a:cxnLst>
                <a:cxn ang="0">
                  <a:pos x="T0" y="T1"/>
                </a:cxn>
                <a:cxn ang="0">
                  <a:pos x="T2" y="T3"/>
                </a:cxn>
              </a:cxnLst>
              <a:rect l="0" t="0" r="r" b="b"/>
              <a:pathLst>
                <a:path w="280" h="142">
                  <a:moveTo>
                    <a:pt x="280" y="142"/>
                  </a:moveTo>
                  <a:lnTo>
                    <a:pt x="0" y="0"/>
                  </a:lnTo>
                </a:path>
              </a:pathLst>
            </a:custGeom>
            <a:solidFill>
              <a:srgbClr val="FFFF99"/>
            </a:solidFill>
            <a:ln w="1905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0527" name="Freeform 175"/>
            <p:cNvSpPr>
              <a:spLocks/>
            </p:cNvSpPr>
            <p:nvPr/>
          </p:nvSpPr>
          <p:spPr bwMode="auto">
            <a:xfrm>
              <a:off x="3806" y="3266"/>
              <a:ext cx="122" cy="328"/>
            </a:xfrm>
            <a:custGeom>
              <a:avLst/>
              <a:gdLst>
                <a:gd name="T0" fmla="*/ 0 w 122"/>
                <a:gd name="T1" fmla="*/ 328 h 328"/>
                <a:gd name="T2" fmla="*/ 122 w 122"/>
                <a:gd name="T3" fmla="*/ 0 h 328"/>
              </a:gdLst>
              <a:ahLst/>
              <a:cxnLst>
                <a:cxn ang="0">
                  <a:pos x="T0" y="T1"/>
                </a:cxn>
                <a:cxn ang="0">
                  <a:pos x="T2" y="T3"/>
                </a:cxn>
              </a:cxnLst>
              <a:rect l="0" t="0" r="r" b="b"/>
              <a:pathLst>
                <a:path w="122" h="328">
                  <a:moveTo>
                    <a:pt x="0" y="328"/>
                  </a:moveTo>
                  <a:lnTo>
                    <a:pt x="122" y="0"/>
                  </a:lnTo>
                </a:path>
              </a:pathLst>
            </a:custGeom>
            <a:solidFill>
              <a:srgbClr val="FFFF99"/>
            </a:solidFill>
            <a:ln w="1905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0528" name="Freeform 176"/>
            <p:cNvSpPr>
              <a:spLocks/>
            </p:cNvSpPr>
            <p:nvPr/>
          </p:nvSpPr>
          <p:spPr bwMode="auto">
            <a:xfrm>
              <a:off x="3966" y="3264"/>
              <a:ext cx="82" cy="328"/>
            </a:xfrm>
            <a:custGeom>
              <a:avLst/>
              <a:gdLst>
                <a:gd name="T0" fmla="*/ 82 w 82"/>
                <a:gd name="T1" fmla="*/ 328 h 328"/>
                <a:gd name="T2" fmla="*/ 0 w 82"/>
                <a:gd name="T3" fmla="*/ 0 h 328"/>
              </a:gdLst>
              <a:ahLst/>
              <a:cxnLst>
                <a:cxn ang="0">
                  <a:pos x="T0" y="T1"/>
                </a:cxn>
                <a:cxn ang="0">
                  <a:pos x="T2" y="T3"/>
                </a:cxn>
              </a:cxnLst>
              <a:rect l="0" t="0" r="r" b="b"/>
              <a:pathLst>
                <a:path w="82" h="328">
                  <a:moveTo>
                    <a:pt x="82" y="328"/>
                  </a:moveTo>
                  <a:lnTo>
                    <a:pt x="0" y="0"/>
                  </a:lnTo>
                </a:path>
              </a:pathLst>
            </a:custGeom>
            <a:solidFill>
              <a:srgbClr val="FFFF99"/>
            </a:solidFill>
            <a:ln w="1905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100530" name="Text Box 178"/>
          <p:cNvSpPr txBox="1">
            <a:spLocks noChangeArrowheads="1"/>
          </p:cNvSpPr>
          <p:nvPr/>
        </p:nvSpPr>
        <p:spPr bwMode="auto">
          <a:xfrm>
            <a:off x="8308976" y="2517775"/>
            <a:ext cx="7096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GB" sz="2400">
                <a:latin typeface="Comic Sans MS" panose="030F0702030302020204" pitchFamily="66" charset="0"/>
              </a:rPr>
              <a:t>C=0</a:t>
            </a:r>
          </a:p>
        </p:txBody>
      </p:sp>
      <p:sp>
        <p:nvSpPr>
          <p:cNvPr id="100531" name="Text Box 179"/>
          <p:cNvSpPr txBox="1">
            <a:spLocks noChangeArrowheads="1"/>
          </p:cNvSpPr>
          <p:nvPr/>
        </p:nvSpPr>
        <p:spPr bwMode="auto">
          <a:xfrm>
            <a:off x="8328026" y="3332163"/>
            <a:ext cx="7096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GB" sz="2400">
                <a:latin typeface="Comic Sans MS" panose="030F0702030302020204" pitchFamily="66" charset="0"/>
              </a:rPr>
              <a:t>C=0</a:t>
            </a:r>
          </a:p>
        </p:txBody>
      </p:sp>
      <p:sp>
        <p:nvSpPr>
          <p:cNvPr id="100532" name="Text Box 180"/>
          <p:cNvSpPr txBox="1">
            <a:spLocks noChangeArrowheads="1"/>
          </p:cNvSpPr>
          <p:nvPr/>
        </p:nvSpPr>
        <p:spPr bwMode="auto">
          <a:xfrm>
            <a:off x="8328026" y="4340225"/>
            <a:ext cx="7096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GB" sz="2400">
                <a:latin typeface="Comic Sans MS" panose="030F0702030302020204" pitchFamily="66" charset="0"/>
              </a:rPr>
              <a:t>C=0</a:t>
            </a:r>
          </a:p>
        </p:txBody>
      </p:sp>
      <p:sp>
        <p:nvSpPr>
          <p:cNvPr id="100533" name="Text Box 181"/>
          <p:cNvSpPr txBox="1">
            <a:spLocks noChangeArrowheads="1"/>
          </p:cNvSpPr>
          <p:nvPr/>
        </p:nvSpPr>
        <p:spPr bwMode="auto">
          <a:xfrm>
            <a:off x="8328025" y="5348288"/>
            <a:ext cx="660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GB" sz="2400">
                <a:latin typeface="Comic Sans MS" panose="030F0702030302020204" pitchFamily="66" charset="0"/>
              </a:rPr>
              <a:t>C=1</a:t>
            </a:r>
          </a:p>
        </p:txBody>
      </p:sp>
      <p:sp>
        <p:nvSpPr>
          <p:cNvPr id="2" name="Footer Placeholder 1"/>
          <p:cNvSpPr>
            <a:spLocks noGrp="1"/>
          </p:cNvSpPr>
          <p:nvPr>
            <p:ph type="ftr" sz="quarter" idx="11"/>
          </p:nvPr>
        </p:nvSpPr>
        <p:spPr/>
        <p:txBody>
          <a:bodyPr/>
          <a:lstStyle/>
          <a:p>
            <a:r>
              <a:rPr lang="en-US"/>
              <a:t>Random Graph</a:t>
            </a:r>
          </a:p>
        </p:txBody>
      </p:sp>
      <p:sp>
        <p:nvSpPr>
          <p:cNvPr id="3" name="Slide Number Placeholder 2"/>
          <p:cNvSpPr>
            <a:spLocks noGrp="1"/>
          </p:cNvSpPr>
          <p:nvPr>
            <p:ph type="sldNum" sz="quarter" idx="12"/>
          </p:nvPr>
        </p:nvSpPr>
        <p:spPr/>
        <p:txBody>
          <a:bodyPr/>
          <a:lstStyle/>
          <a:p>
            <a:fld id="{5F799E93-25A9-45CA-8FEE-05B28F2C019A}" type="slidenum">
              <a:rPr lang="en-US" smtClean="0"/>
              <a:t>90</a:t>
            </a:fld>
            <a:endParaRPr lang="en-US"/>
          </a:p>
        </p:txBody>
      </p:sp>
    </p:spTree>
    <p:extLst>
      <p:ext uri="{BB962C8B-B14F-4D97-AF65-F5344CB8AC3E}">
        <p14:creationId xmlns:p14="http://schemas.microsoft.com/office/powerpoint/2010/main" val="169835131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ntr" presetSubtype="12" fill="hold" grpId="0" nodeType="clickEffect">
                                  <p:stCondLst>
                                    <p:cond delay="0"/>
                                  </p:stCondLst>
                                  <p:childTnLst>
                                    <p:set>
                                      <p:cBhvr>
                                        <p:cTn id="6" dur="1" fill="hold">
                                          <p:stCondLst>
                                            <p:cond delay="0"/>
                                          </p:stCondLst>
                                        </p:cTn>
                                        <p:tgtEl>
                                          <p:spTgt spid="100530"/>
                                        </p:tgtEl>
                                        <p:attrNameLst>
                                          <p:attrName>style.visibility</p:attrName>
                                        </p:attrNameLst>
                                      </p:cBhvr>
                                      <p:to>
                                        <p:strVal val="visible"/>
                                      </p:to>
                                    </p:set>
                                    <p:animEffect transition="in" filter="strips(downLeft)">
                                      <p:cBhvr>
                                        <p:cTn id="7" dur="500"/>
                                        <p:tgtEl>
                                          <p:spTgt spid="10053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8" presetClass="entr" presetSubtype="12" fill="hold" grpId="0" nodeType="clickEffect">
                                  <p:stCondLst>
                                    <p:cond delay="0"/>
                                  </p:stCondLst>
                                  <p:childTnLst>
                                    <p:set>
                                      <p:cBhvr>
                                        <p:cTn id="11" dur="1" fill="hold">
                                          <p:stCondLst>
                                            <p:cond delay="0"/>
                                          </p:stCondLst>
                                        </p:cTn>
                                        <p:tgtEl>
                                          <p:spTgt spid="100531"/>
                                        </p:tgtEl>
                                        <p:attrNameLst>
                                          <p:attrName>style.visibility</p:attrName>
                                        </p:attrNameLst>
                                      </p:cBhvr>
                                      <p:to>
                                        <p:strVal val="visible"/>
                                      </p:to>
                                    </p:set>
                                    <p:animEffect transition="in" filter="strips(downLeft)">
                                      <p:cBhvr>
                                        <p:cTn id="12" dur="500"/>
                                        <p:tgtEl>
                                          <p:spTgt spid="10053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8" presetClass="entr" presetSubtype="12" fill="hold" grpId="0" nodeType="clickEffect">
                                  <p:stCondLst>
                                    <p:cond delay="0"/>
                                  </p:stCondLst>
                                  <p:childTnLst>
                                    <p:set>
                                      <p:cBhvr>
                                        <p:cTn id="16" dur="1" fill="hold">
                                          <p:stCondLst>
                                            <p:cond delay="0"/>
                                          </p:stCondLst>
                                        </p:cTn>
                                        <p:tgtEl>
                                          <p:spTgt spid="100532"/>
                                        </p:tgtEl>
                                        <p:attrNameLst>
                                          <p:attrName>style.visibility</p:attrName>
                                        </p:attrNameLst>
                                      </p:cBhvr>
                                      <p:to>
                                        <p:strVal val="visible"/>
                                      </p:to>
                                    </p:set>
                                    <p:animEffect transition="in" filter="strips(downLeft)">
                                      <p:cBhvr>
                                        <p:cTn id="17" dur="500"/>
                                        <p:tgtEl>
                                          <p:spTgt spid="100532"/>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8" presetClass="entr" presetSubtype="12" fill="hold" grpId="0" nodeType="clickEffect">
                                  <p:stCondLst>
                                    <p:cond delay="0"/>
                                  </p:stCondLst>
                                  <p:childTnLst>
                                    <p:set>
                                      <p:cBhvr>
                                        <p:cTn id="21" dur="1" fill="hold">
                                          <p:stCondLst>
                                            <p:cond delay="0"/>
                                          </p:stCondLst>
                                        </p:cTn>
                                        <p:tgtEl>
                                          <p:spTgt spid="100533"/>
                                        </p:tgtEl>
                                        <p:attrNameLst>
                                          <p:attrName>style.visibility</p:attrName>
                                        </p:attrNameLst>
                                      </p:cBhvr>
                                      <p:to>
                                        <p:strVal val="visible"/>
                                      </p:to>
                                    </p:set>
                                    <p:animEffect transition="in" filter="strips(downLeft)">
                                      <p:cBhvr>
                                        <p:cTn id="22" dur="500"/>
                                        <p:tgtEl>
                                          <p:spTgt spid="1005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530" grpId="0"/>
      <p:bldP spid="100531" grpId="0"/>
      <p:bldP spid="100532" grpId="0"/>
      <p:bldP spid="100533"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8029755" cy="796925"/>
          </a:xfrm>
        </p:spPr>
        <p:txBody>
          <a:bodyPr>
            <a:normAutofit/>
          </a:bodyPr>
          <a:lstStyle/>
          <a:p>
            <a:r>
              <a:rPr lang="en-US" dirty="0"/>
              <a:t>Clustering Coefficient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359017"/>
                <a:ext cx="7935098" cy="5250330"/>
              </a:xfrm>
            </p:spPr>
            <p:txBody>
              <a:bodyPr>
                <a:normAutofit fontScale="85000" lnSpcReduction="20000"/>
              </a:bodyPr>
              <a:lstStyle/>
              <a:p>
                <a:pPr algn="just"/>
                <a:r>
                  <a:rPr lang="en-US" dirty="0"/>
                  <a:t>Let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𝑘</m:t>
                        </m:r>
                      </m:e>
                      <m:sub>
                        <m:r>
                          <a:rPr lang="en-US" i="1" dirty="0">
                            <a:latin typeface="Cambria Math" panose="02040503050406030204" pitchFamily="18" charset="0"/>
                          </a:rPr>
                          <m:t>𝑖</m:t>
                        </m:r>
                      </m:sub>
                    </m:sSub>
                  </m:oMath>
                </a14:m>
                <a:r>
                  <a:rPr lang="en-US" dirty="0"/>
                  <a:t> be the degree of node i. </a:t>
                </a:r>
              </a:p>
              <a:p>
                <a:pPr algn="just"/>
                <a:r>
                  <a:rPr lang="en-US" dirty="0"/>
                  <a:t>Max. expected number of possible links between the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𝑘</m:t>
                        </m:r>
                      </m:e>
                      <m:sub>
                        <m:r>
                          <a:rPr lang="en-US" i="1" dirty="0">
                            <a:latin typeface="Cambria Math" panose="02040503050406030204" pitchFamily="18" charset="0"/>
                          </a:rPr>
                          <m:t>𝑖</m:t>
                        </m:r>
                      </m:sub>
                    </m:sSub>
                  </m:oMath>
                </a14:m>
                <a:r>
                  <a:rPr lang="en-US" dirty="0"/>
                  <a:t> neighbors of node i are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𝑘</m:t>
                        </m:r>
                      </m:e>
                      <m:sub>
                        <m:r>
                          <a:rPr lang="en-US" i="1" dirty="0">
                            <a:latin typeface="Cambria Math" panose="02040503050406030204" pitchFamily="18" charset="0"/>
                          </a:rPr>
                          <m:t>𝑖</m:t>
                        </m:r>
                      </m:sub>
                    </m:sSub>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𝑘</m:t>
                        </m:r>
                      </m:e>
                      <m:sub>
                        <m:r>
                          <a:rPr lang="en-US" i="1" dirty="0">
                            <a:latin typeface="Cambria Math" panose="02040503050406030204" pitchFamily="18" charset="0"/>
                          </a:rPr>
                          <m:t>𝑖</m:t>
                        </m:r>
                      </m:sub>
                    </m:sSub>
                    <m:r>
                      <a:rPr lang="en-US" dirty="0">
                        <a:latin typeface="Cambria Math" panose="02040503050406030204" pitchFamily="18" charset="0"/>
                      </a:rPr>
                      <m:t>−1)/2</m:t>
                    </m:r>
                  </m:oMath>
                </a14:m>
                <a:r>
                  <a:rPr lang="en-US" dirty="0"/>
                  <a:t>.</a:t>
                </a:r>
              </a:p>
              <a:p>
                <a:pPr algn="just"/>
                <a:endParaRPr lang="en-US" b="0" i="1" dirty="0">
                  <a:latin typeface="Cambria Math" panose="02040503050406030204" pitchFamily="18" charset="0"/>
                </a:endParaRPr>
              </a:p>
              <a:p>
                <a:pPr marL="0" indent="0" algn="just">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𝑖</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m:rPr>
                              <m:nor/>
                            </m:rPr>
                            <a:rPr lang="en-US" i="1"/>
                            <m:t>number</m:t>
                          </m:r>
                          <m:r>
                            <m:rPr>
                              <m:nor/>
                            </m:rPr>
                            <a:rPr lang="en-US" b="0" i="1" smtClean="0"/>
                            <m:t> </m:t>
                          </m:r>
                          <m:r>
                            <m:rPr>
                              <m:nor/>
                            </m:rPr>
                            <a:rPr lang="en-US" i="1"/>
                            <m:t>of</m:t>
                          </m:r>
                          <m:r>
                            <m:rPr>
                              <m:nor/>
                            </m:rPr>
                            <a:rPr lang="en-US" b="0" i="1" smtClean="0"/>
                            <m:t> </m:t>
                          </m:r>
                          <m:r>
                            <m:rPr>
                              <m:nor/>
                            </m:rPr>
                            <a:rPr lang="en-US" i="1"/>
                            <m:t>links</m:t>
                          </m:r>
                          <m:r>
                            <m:rPr>
                              <m:nor/>
                            </m:rPr>
                            <a:rPr lang="en-US" b="0" i="1" smtClean="0"/>
                            <m:t> </m:t>
                          </m:r>
                          <m:r>
                            <m:rPr>
                              <m:nor/>
                            </m:rPr>
                            <a:rPr lang="en-US" i="1"/>
                            <m:t>between</m:t>
                          </m:r>
                          <m:r>
                            <m:rPr>
                              <m:nor/>
                            </m:rPr>
                            <a:rPr lang="en-US" b="0" i="1" smtClean="0"/>
                            <m:t> </m:t>
                          </m:r>
                          <m:r>
                            <m:rPr>
                              <m:nor/>
                            </m:rPr>
                            <a:rPr lang="en-US" b="0" i="0" smtClean="0"/>
                            <m:t>neighbors</m:t>
                          </m:r>
                          <m:r>
                            <m:rPr>
                              <m:nor/>
                            </m:rPr>
                            <a:rPr lang="en-US"/>
                            <m:t>  </m:t>
                          </m:r>
                        </m:num>
                        <m:den>
                          <m:r>
                            <m:rPr>
                              <m:nor/>
                            </m:rPr>
                            <a:rPr lang="en-US" i="1"/>
                            <m:t>max</m:t>
                          </m:r>
                          <m:r>
                            <m:rPr>
                              <m:nor/>
                            </m:rPr>
                            <a:rPr lang="en-US" b="0" i="1" smtClean="0"/>
                            <m:t> </m:t>
                          </m:r>
                          <m:r>
                            <m:rPr>
                              <m:nor/>
                            </m:rPr>
                            <a:rPr lang="en-US" i="1"/>
                            <m:t>number</m:t>
                          </m:r>
                          <m:r>
                            <m:rPr>
                              <m:nor/>
                            </m:rPr>
                            <a:rPr lang="en-US" b="0" i="1" smtClean="0"/>
                            <m:t> </m:t>
                          </m:r>
                          <m:r>
                            <m:rPr>
                              <m:nor/>
                            </m:rPr>
                            <a:rPr lang="en-US" i="1"/>
                            <m:t>of</m:t>
                          </m:r>
                          <m:r>
                            <m:rPr>
                              <m:nor/>
                            </m:rPr>
                            <a:rPr lang="en-US" b="0" i="1" smtClean="0"/>
                            <m:t> </m:t>
                          </m:r>
                          <m:r>
                            <m:rPr>
                              <m:nor/>
                            </m:rPr>
                            <a:rPr lang="en-US" i="1"/>
                            <m:t>links</m:t>
                          </m:r>
                          <m:r>
                            <m:rPr>
                              <m:nor/>
                            </m:rPr>
                            <a:rPr lang="en-US" b="0" i="1" smtClean="0"/>
                            <m:t> </m:t>
                          </m:r>
                          <m:r>
                            <m:rPr>
                              <m:nor/>
                            </m:rPr>
                            <a:rPr lang="en-US" b="0" i="1" smtClean="0"/>
                            <m:t>between</m:t>
                          </m:r>
                          <m:r>
                            <m:rPr>
                              <m:nor/>
                            </m:rPr>
                            <a:rPr lang="en-US" b="0" i="1" smtClean="0"/>
                            <m:t> </m:t>
                          </m:r>
                          <m:r>
                            <m:rPr>
                              <m:nor/>
                            </m:rPr>
                            <a:rPr lang="en-US"/>
                            <m:t>neighbors</m:t>
                          </m:r>
                        </m:den>
                      </m:f>
                    </m:oMath>
                  </m:oMathPara>
                </a14:m>
                <a:endParaRPr lang="en-US" dirty="0"/>
              </a:p>
              <a:p>
                <a:pPr marL="0" indent="0" algn="just">
                  <a:buNone/>
                </a:pPr>
                <a:endParaRPr lang="en-US" dirty="0"/>
              </a:p>
              <a:p>
                <a:pPr algn="just"/>
                <a:r>
                  <a:rPr lang="en-US" dirty="0"/>
                  <a:t>If </a:t>
                </a:r>
                <a14:m>
                  <m:oMath xmlns:m="http://schemas.openxmlformats.org/officeDocument/2006/math">
                    <m:r>
                      <a:rPr lang="en-US" i="1" dirty="0" smtClean="0">
                        <a:latin typeface="Cambria Math" panose="02040503050406030204" pitchFamily="18" charset="0"/>
                      </a:rPr>
                      <m:t>𝑝</m:t>
                    </m:r>
                  </m:oMath>
                </a14:m>
                <a:r>
                  <a:rPr lang="en-US" dirty="0"/>
                  <a:t> is the probability that any two nodes in a network are connected, then the expected number of links between the </a:t>
                </a:r>
                <a14:m>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𝑘</m:t>
                        </m:r>
                      </m:e>
                      <m:sub>
                        <m:r>
                          <a:rPr lang="en-US" i="1" dirty="0" smtClean="0">
                            <a:latin typeface="Cambria Math" panose="02040503050406030204" pitchFamily="18" charset="0"/>
                          </a:rPr>
                          <m:t>𝑖</m:t>
                        </m:r>
                      </m:sub>
                    </m:sSub>
                  </m:oMath>
                </a14:m>
                <a:r>
                  <a:rPr lang="en-US" dirty="0"/>
                  <a:t> neighbors of node</a:t>
                </a:r>
                <a14:m>
                  <m:oMath xmlns:m="http://schemas.openxmlformats.org/officeDocument/2006/math">
                    <m:r>
                      <a:rPr lang="en-US" i="1" dirty="0" smtClean="0">
                        <a:latin typeface="Cambria Math" panose="02040503050406030204" pitchFamily="18" charset="0"/>
                      </a:rPr>
                      <m:t> </m:t>
                    </m:r>
                    <m:r>
                      <a:rPr lang="en-US" i="1" dirty="0" smtClean="0">
                        <a:latin typeface="Cambria Math" panose="02040503050406030204" pitchFamily="18" charset="0"/>
                      </a:rPr>
                      <m:t>𝑖</m:t>
                    </m:r>
                    <m:r>
                      <a:rPr lang="en-US" i="1" dirty="0" smtClean="0">
                        <a:latin typeface="Cambria Math" panose="02040503050406030204" pitchFamily="18" charset="0"/>
                      </a:rPr>
                      <m:t> </m:t>
                    </m:r>
                  </m:oMath>
                </a14:m>
                <a:r>
                  <a:rPr lang="en-US" dirty="0"/>
                  <a:t>is</a:t>
                </a:r>
              </a:p>
              <a:p>
                <a:pPr algn="just"/>
                <a:endParaRPr lang="en-US" dirty="0"/>
              </a:p>
              <a:p>
                <a:pPr marL="0" indent="0" algn="just">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𝐸</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𝑖</m:t>
                              </m:r>
                            </m:sub>
                          </m:sSub>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𝑝</m:t>
                          </m:r>
                        </m:e>
                        <m:sup>
                          <m:sSub>
                            <m:sSubPr>
                              <m:ctrlPr>
                                <a:rPr lang="en-US" i="1" dirty="0">
                                  <a:latin typeface="Cambria Math" panose="02040503050406030204" pitchFamily="18" charset="0"/>
                                </a:rPr>
                              </m:ctrlPr>
                            </m:sSubPr>
                            <m:e>
                              <m:r>
                                <a:rPr lang="en-US" i="1" dirty="0">
                                  <a:latin typeface="Cambria Math" panose="02040503050406030204" pitchFamily="18" charset="0"/>
                                </a:rPr>
                                <m:t>𝑘</m:t>
                              </m:r>
                            </m:e>
                            <m:sub>
                              <m:r>
                                <a:rPr lang="en-US" i="1" dirty="0">
                                  <a:latin typeface="Cambria Math" panose="02040503050406030204" pitchFamily="18" charset="0"/>
                                </a:rPr>
                                <m:t>𝑖</m:t>
                              </m:r>
                            </m:sub>
                          </m:sSub>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𝑘</m:t>
                              </m:r>
                            </m:e>
                            <m:sub>
                              <m:r>
                                <a:rPr lang="en-US" i="1" dirty="0">
                                  <a:latin typeface="Cambria Math" panose="02040503050406030204" pitchFamily="18" charset="0"/>
                                </a:rPr>
                                <m:t>𝑖</m:t>
                              </m:r>
                            </m:sub>
                          </m:sSub>
                          <m:r>
                            <a:rPr lang="en-US" dirty="0">
                              <a:latin typeface="Cambria Math" panose="02040503050406030204" pitchFamily="18" charset="0"/>
                            </a:rPr>
                            <m:t>−1)/2</m:t>
                          </m:r>
                        </m:sup>
                      </m:sSup>
                    </m:oMath>
                  </m:oMathPara>
                </a14:m>
                <a:endParaRPr lang="en-US" dirty="0"/>
              </a:p>
              <a:p>
                <a:pPr algn="just"/>
                <a:r>
                  <a:rPr lang="en-US" dirty="0"/>
                  <a:t>Expected Local clustering coefficient of node i: </a:t>
                </a:r>
              </a:p>
              <a:p>
                <a:pPr marL="0" indent="0" algn="just">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𝑖</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𝑝</m:t>
                          </m:r>
                          <m:r>
                            <a:rPr lang="en-US" b="0" i="1" smtClean="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𝑘</m:t>
                              </m:r>
                            </m:e>
                            <m:sub>
                              <m:r>
                                <a:rPr lang="en-US" i="1" dirty="0">
                                  <a:latin typeface="Cambria Math" panose="02040503050406030204" pitchFamily="18" charset="0"/>
                                </a:rPr>
                                <m:t>𝑖</m:t>
                              </m:r>
                            </m:sub>
                          </m:sSub>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𝑘</m:t>
                              </m:r>
                            </m:e>
                            <m:sub>
                              <m:r>
                                <a:rPr lang="en-US" i="1" dirty="0">
                                  <a:latin typeface="Cambria Math" panose="02040503050406030204" pitchFamily="18" charset="0"/>
                                </a:rPr>
                                <m:t>𝑖</m:t>
                              </m:r>
                            </m:sub>
                          </m:sSub>
                          <m:r>
                            <a:rPr lang="en-US" dirty="0">
                              <a:latin typeface="Cambria Math" panose="02040503050406030204" pitchFamily="18" charset="0"/>
                            </a:rPr>
                            <m:t>−1)/2</m:t>
                          </m:r>
                        </m:num>
                        <m:den>
                          <m:sSub>
                            <m:sSubPr>
                              <m:ctrlPr>
                                <a:rPr lang="en-US" i="1" dirty="0">
                                  <a:latin typeface="Cambria Math" panose="02040503050406030204" pitchFamily="18" charset="0"/>
                                </a:rPr>
                              </m:ctrlPr>
                            </m:sSubPr>
                            <m:e>
                              <m:r>
                                <a:rPr lang="en-US" i="1" dirty="0">
                                  <a:latin typeface="Cambria Math" panose="02040503050406030204" pitchFamily="18" charset="0"/>
                                </a:rPr>
                                <m:t>𝑘</m:t>
                              </m:r>
                            </m:e>
                            <m:sub>
                              <m:r>
                                <a:rPr lang="en-US" i="1" dirty="0">
                                  <a:latin typeface="Cambria Math" panose="02040503050406030204" pitchFamily="18" charset="0"/>
                                </a:rPr>
                                <m:t>𝑖</m:t>
                              </m:r>
                            </m:sub>
                          </m:sSub>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𝑘</m:t>
                              </m:r>
                            </m:e>
                            <m:sub>
                              <m:r>
                                <a:rPr lang="en-US" i="1" dirty="0">
                                  <a:latin typeface="Cambria Math" panose="02040503050406030204" pitchFamily="18" charset="0"/>
                                </a:rPr>
                                <m:t>𝑖</m:t>
                              </m:r>
                            </m:sub>
                          </m:sSub>
                          <m:r>
                            <a:rPr lang="en-US" dirty="0">
                              <a:latin typeface="Cambria Math" panose="02040503050406030204" pitchFamily="18" charset="0"/>
                            </a:rPr>
                            <m:t>−1)/</m:t>
                          </m:r>
                          <m:r>
                            <m:rPr>
                              <m:nor/>
                            </m:rPr>
                            <a:rPr lang="en-US" dirty="0"/>
                            <m:t> </m:t>
                          </m:r>
                          <m:r>
                            <a:rPr lang="en-US" dirty="0">
                              <a:latin typeface="Cambria Math" panose="02040503050406030204" pitchFamily="18" charset="0"/>
                            </a:rPr>
                            <m:t>2</m:t>
                          </m:r>
                        </m:den>
                      </m:f>
                      <m:r>
                        <a:rPr lang="en-US" b="0" i="1" smtClean="0">
                          <a:latin typeface="Cambria Math" panose="02040503050406030204" pitchFamily="18" charset="0"/>
                        </a:rPr>
                        <m:t>=</m:t>
                      </m:r>
                      <m:r>
                        <a:rPr lang="en-US" b="0" i="1" smtClean="0">
                          <a:latin typeface="Cambria Math" panose="02040503050406030204" pitchFamily="18" charset="0"/>
                        </a:rPr>
                        <m:t>𝑝</m:t>
                      </m:r>
                    </m:oMath>
                  </m:oMathPara>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359017"/>
                <a:ext cx="7935098" cy="5250330"/>
              </a:xfrm>
              <a:blipFill rotWithShape="0">
                <a:blip r:embed="rId2"/>
                <a:stretch>
                  <a:fillRect l="-998" t="-2671" r="-1229"/>
                </a:stretch>
              </a:blipFill>
            </p:spPr>
            <p:txBody>
              <a:bodyPr/>
              <a:lstStyle/>
              <a:p>
                <a:r>
                  <a:rPr lang="en-US">
                    <a:noFill/>
                  </a:rPr>
                  <a:t> </a:t>
                </a:r>
              </a:p>
            </p:txBody>
          </p:sp>
        </mc:Fallback>
      </mc:AlternateContent>
      <p:pic>
        <p:nvPicPr>
          <p:cNvPr id="4" name="Picture 3"/>
          <p:cNvPicPr>
            <a:picLocks noChangeAspect="1"/>
          </p:cNvPicPr>
          <p:nvPr/>
        </p:nvPicPr>
        <p:blipFill>
          <a:blip r:embed="rId3"/>
          <a:stretch>
            <a:fillRect/>
          </a:stretch>
        </p:blipFill>
        <p:spPr>
          <a:xfrm>
            <a:off x="8867955" y="2296940"/>
            <a:ext cx="3081466" cy="1819275"/>
          </a:xfrm>
          <a:prstGeom prst="rect">
            <a:avLst/>
          </a:prstGeom>
        </p:spPr>
      </p:pic>
      <p:sp>
        <p:nvSpPr>
          <p:cNvPr id="5" name="Footer Placeholder 4"/>
          <p:cNvSpPr>
            <a:spLocks noGrp="1"/>
          </p:cNvSpPr>
          <p:nvPr>
            <p:ph type="ftr" sz="quarter" idx="11"/>
          </p:nvPr>
        </p:nvSpPr>
        <p:spPr/>
        <p:txBody>
          <a:bodyPr/>
          <a:lstStyle/>
          <a:p>
            <a:r>
              <a:rPr lang="en-US"/>
              <a:t>Random Graph</a:t>
            </a:r>
          </a:p>
        </p:txBody>
      </p:sp>
      <p:sp>
        <p:nvSpPr>
          <p:cNvPr id="6" name="Slide Number Placeholder 5"/>
          <p:cNvSpPr>
            <a:spLocks noGrp="1"/>
          </p:cNvSpPr>
          <p:nvPr>
            <p:ph type="sldNum" sz="quarter" idx="12"/>
          </p:nvPr>
        </p:nvSpPr>
        <p:spPr/>
        <p:txBody>
          <a:bodyPr/>
          <a:lstStyle/>
          <a:p>
            <a:fld id="{5F799E93-25A9-45CA-8FEE-05B28F2C019A}" type="slidenum">
              <a:rPr lang="en-US" smtClean="0"/>
              <a:t>91</a:t>
            </a:fld>
            <a:endParaRPr lang="en-US"/>
          </a:p>
        </p:txBody>
      </p:sp>
    </p:spTree>
    <p:extLst>
      <p:ext uri="{BB962C8B-B14F-4D97-AF65-F5344CB8AC3E}">
        <p14:creationId xmlns:p14="http://schemas.microsoft.com/office/powerpoint/2010/main" val="302769206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8029755" cy="796925"/>
          </a:xfrm>
        </p:spPr>
        <p:txBody>
          <a:bodyPr>
            <a:normAutofit/>
          </a:bodyPr>
          <a:lstStyle/>
          <a:p>
            <a:r>
              <a:rPr lang="en-US" dirty="0"/>
              <a:t>Clustering Coefficient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359017"/>
                <a:ext cx="8668266" cy="5250330"/>
              </a:xfrm>
            </p:spPr>
            <p:txBody>
              <a:bodyPr>
                <a:normAutofit/>
              </a:bodyPr>
              <a:lstStyle/>
              <a:p>
                <a:pPr marL="0" indent="0" algn="just">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𝑖</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𝑝</m:t>
                          </m:r>
                          <m:r>
                            <a:rPr lang="en-US" b="0" i="1" smtClean="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𝑘</m:t>
                              </m:r>
                            </m:e>
                            <m:sub>
                              <m:r>
                                <a:rPr lang="en-US" i="1" dirty="0">
                                  <a:latin typeface="Cambria Math" panose="02040503050406030204" pitchFamily="18" charset="0"/>
                                </a:rPr>
                                <m:t>𝑖</m:t>
                              </m:r>
                            </m:sub>
                          </m:sSub>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𝑘</m:t>
                              </m:r>
                            </m:e>
                            <m:sub>
                              <m:r>
                                <a:rPr lang="en-US" i="1" dirty="0">
                                  <a:latin typeface="Cambria Math" panose="02040503050406030204" pitchFamily="18" charset="0"/>
                                </a:rPr>
                                <m:t>𝑖</m:t>
                              </m:r>
                            </m:sub>
                          </m:sSub>
                          <m:r>
                            <a:rPr lang="en-US" dirty="0">
                              <a:latin typeface="Cambria Math" panose="02040503050406030204" pitchFamily="18" charset="0"/>
                            </a:rPr>
                            <m:t>−1)/2</m:t>
                          </m:r>
                        </m:num>
                        <m:den>
                          <m:sSub>
                            <m:sSubPr>
                              <m:ctrlPr>
                                <a:rPr lang="en-US" i="1" dirty="0">
                                  <a:latin typeface="Cambria Math" panose="02040503050406030204" pitchFamily="18" charset="0"/>
                                </a:rPr>
                              </m:ctrlPr>
                            </m:sSubPr>
                            <m:e>
                              <m:r>
                                <a:rPr lang="en-US" i="1" dirty="0">
                                  <a:latin typeface="Cambria Math" panose="02040503050406030204" pitchFamily="18" charset="0"/>
                                </a:rPr>
                                <m:t>𝑘</m:t>
                              </m:r>
                            </m:e>
                            <m:sub>
                              <m:r>
                                <a:rPr lang="en-US" i="1" dirty="0">
                                  <a:latin typeface="Cambria Math" panose="02040503050406030204" pitchFamily="18" charset="0"/>
                                </a:rPr>
                                <m:t>𝑖</m:t>
                              </m:r>
                            </m:sub>
                          </m:sSub>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𝑘</m:t>
                              </m:r>
                            </m:e>
                            <m:sub>
                              <m:r>
                                <a:rPr lang="en-US" i="1" dirty="0">
                                  <a:latin typeface="Cambria Math" panose="02040503050406030204" pitchFamily="18" charset="0"/>
                                </a:rPr>
                                <m:t>𝑖</m:t>
                              </m:r>
                            </m:sub>
                          </m:sSub>
                          <m:r>
                            <a:rPr lang="en-US" dirty="0">
                              <a:latin typeface="Cambria Math" panose="02040503050406030204" pitchFamily="18" charset="0"/>
                            </a:rPr>
                            <m:t>−1)/</m:t>
                          </m:r>
                          <m:r>
                            <m:rPr>
                              <m:nor/>
                            </m:rPr>
                            <a:rPr lang="en-US" dirty="0"/>
                            <m:t> </m:t>
                          </m:r>
                          <m:r>
                            <a:rPr lang="en-US" dirty="0">
                              <a:latin typeface="Cambria Math" panose="02040503050406030204" pitchFamily="18" charset="0"/>
                            </a:rPr>
                            <m:t>2</m:t>
                          </m:r>
                        </m:den>
                      </m:f>
                      <m:r>
                        <a:rPr lang="en-US" b="0" i="1" smtClean="0">
                          <a:latin typeface="Cambria Math" panose="02040503050406030204" pitchFamily="18" charset="0"/>
                        </a:rPr>
                        <m:t>=</m:t>
                      </m:r>
                      <m:r>
                        <a:rPr lang="en-US" b="0" i="1" smtClean="0">
                          <a:latin typeface="Cambria Math" panose="02040503050406030204" pitchFamily="18" charset="0"/>
                        </a:rPr>
                        <m:t>𝑝</m:t>
                      </m:r>
                    </m:oMath>
                  </m:oMathPara>
                </a14:m>
                <a:endParaRPr lang="en-US" dirty="0"/>
              </a:p>
              <a:p>
                <a:pPr algn="just"/>
                <a:r>
                  <a:rPr lang="en-US" sz="2400" dirty="0"/>
                  <a:t>For fixed , the larger the network, the smaller is a node’s clustering coefficient. Consequently a node's local clustering coefficient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𝐶</m:t>
                        </m:r>
                      </m:e>
                      <m:sub>
                        <m:r>
                          <a:rPr lang="en-US" sz="2400" i="1">
                            <a:latin typeface="Cambria Math" panose="02040503050406030204" pitchFamily="18" charset="0"/>
                          </a:rPr>
                          <m:t>𝑖</m:t>
                        </m:r>
                      </m:sub>
                    </m:sSub>
                  </m:oMath>
                </a14:m>
                <a:r>
                  <a:rPr lang="en-US" sz="2400" dirty="0"/>
                  <a:t> is expected to decrease as 1/N. </a:t>
                </a:r>
              </a:p>
              <a:p>
                <a:pPr algn="just"/>
                <a:r>
                  <a:rPr lang="en-US" sz="2400" dirty="0"/>
                  <a:t>The local clustering coefficient of a node is independent of the node’s degree.</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359017"/>
                <a:ext cx="8668266" cy="5250330"/>
              </a:xfrm>
              <a:blipFill rotWithShape="0">
                <a:blip r:embed="rId2"/>
                <a:stretch>
                  <a:fillRect l="-914" r="-1125"/>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t>Random Graph</a:t>
            </a:r>
          </a:p>
        </p:txBody>
      </p:sp>
      <p:sp>
        <p:nvSpPr>
          <p:cNvPr id="5" name="Slide Number Placeholder 4"/>
          <p:cNvSpPr>
            <a:spLocks noGrp="1"/>
          </p:cNvSpPr>
          <p:nvPr>
            <p:ph type="sldNum" sz="quarter" idx="12"/>
          </p:nvPr>
        </p:nvSpPr>
        <p:spPr/>
        <p:txBody>
          <a:bodyPr/>
          <a:lstStyle/>
          <a:p>
            <a:fld id="{5F799E93-25A9-45CA-8FEE-05B28F2C019A}" type="slidenum">
              <a:rPr lang="en-US" smtClean="0"/>
              <a:t>92</a:t>
            </a:fld>
            <a:endParaRPr lang="en-US"/>
          </a:p>
        </p:txBody>
      </p:sp>
    </p:spTree>
    <p:extLst>
      <p:ext uri="{BB962C8B-B14F-4D97-AF65-F5344CB8AC3E}">
        <p14:creationId xmlns:p14="http://schemas.microsoft.com/office/powerpoint/2010/main" val="45416378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40" name="Text Box 4"/>
          <p:cNvSpPr txBox="1">
            <a:spLocks noChangeArrowheads="1"/>
          </p:cNvSpPr>
          <p:nvPr/>
        </p:nvSpPr>
        <p:spPr bwMode="auto">
          <a:xfrm>
            <a:off x="1095678" y="245833"/>
            <a:ext cx="4135135" cy="7386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22" tIns="45711" rIns="91422" bIns="45711">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marL="1827213">
              <a:defRPr>
                <a:solidFill>
                  <a:schemeClr val="tx1"/>
                </a:solidFill>
                <a:latin typeface="Arial" panose="020B0604020202020204" pitchFamily="34" charset="0"/>
              </a:defRPr>
            </a:lvl5pPr>
            <a:lvl6pPr marL="2284413" fontAlgn="base">
              <a:spcBef>
                <a:spcPct val="0"/>
              </a:spcBef>
              <a:spcAft>
                <a:spcPct val="0"/>
              </a:spcAft>
              <a:defRPr>
                <a:solidFill>
                  <a:schemeClr val="tx1"/>
                </a:solidFill>
                <a:latin typeface="Arial" panose="020B0604020202020204" pitchFamily="34" charset="0"/>
              </a:defRPr>
            </a:lvl6pPr>
            <a:lvl7pPr marL="2741613" fontAlgn="base">
              <a:spcBef>
                <a:spcPct val="0"/>
              </a:spcBef>
              <a:spcAft>
                <a:spcPct val="0"/>
              </a:spcAft>
              <a:defRPr>
                <a:solidFill>
                  <a:schemeClr val="tx1"/>
                </a:solidFill>
                <a:latin typeface="Arial" panose="020B0604020202020204" pitchFamily="34" charset="0"/>
              </a:defRPr>
            </a:lvl7pPr>
            <a:lvl8pPr marL="3198813" fontAlgn="base">
              <a:spcBef>
                <a:spcPct val="0"/>
              </a:spcBef>
              <a:spcAft>
                <a:spcPct val="0"/>
              </a:spcAft>
              <a:defRPr>
                <a:solidFill>
                  <a:schemeClr val="tx1"/>
                </a:solidFill>
                <a:latin typeface="Arial" panose="020B0604020202020204" pitchFamily="34" charset="0"/>
              </a:defRPr>
            </a:lvl8pPr>
            <a:lvl9pPr marL="3656013" fontAlgn="base">
              <a:spcBef>
                <a:spcPct val="0"/>
              </a:spcBef>
              <a:spcAft>
                <a:spcPct val="0"/>
              </a:spcAft>
              <a:defRPr>
                <a:solidFill>
                  <a:schemeClr val="tx1"/>
                </a:solidFill>
                <a:latin typeface="Arial" panose="020B0604020202020204" pitchFamily="34" charset="0"/>
              </a:defRPr>
            </a:lvl9pPr>
          </a:lstStyle>
          <a:p>
            <a:r>
              <a:rPr lang="en-US" sz="4200" dirty="0">
                <a:latin typeface="+mj-lt"/>
              </a:rPr>
              <a:t>Hamiltonian paths</a:t>
            </a:r>
          </a:p>
        </p:txBody>
      </p:sp>
      <p:sp>
        <p:nvSpPr>
          <p:cNvPr id="91143" name="Oval 7"/>
          <p:cNvSpPr>
            <a:spLocks noChangeArrowheads="1"/>
          </p:cNvSpPr>
          <p:nvPr/>
        </p:nvSpPr>
        <p:spPr bwMode="auto">
          <a:xfrm>
            <a:off x="3503613" y="2060575"/>
            <a:ext cx="431800" cy="4318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1144" name="Oval 8"/>
          <p:cNvSpPr>
            <a:spLocks noChangeArrowheads="1"/>
          </p:cNvSpPr>
          <p:nvPr/>
        </p:nvSpPr>
        <p:spPr bwMode="auto">
          <a:xfrm>
            <a:off x="3503613" y="3789363"/>
            <a:ext cx="431800" cy="4318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1145" name="Oval 9"/>
          <p:cNvSpPr>
            <a:spLocks noChangeArrowheads="1"/>
          </p:cNvSpPr>
          <p:nvPr/>
        </p:nvSpPr>
        <p:spPr bwMode="auto">
          <a:xfrm>
            <a:off x="4295775" y="2924175"/>
            <a:ext cx="431800" cy="4318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1146" name="Oval 10"/>
          <p:cNvSpPr>
            <a:spLocks noChangeArrowheads="1"/>
          </p:cNvSpPr>
          <p:nvPr/>
        </p:nvSpPr>
        <p:spPr bwMode="auto">
          <a:xfrm>
            <a:off x="5014913" y="2060575"/>
            <a:ext cx="431800" cy="4318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1147" name="Oval 11"/>
          <p:cNvSpPr>
            <a:spLocks noChangeArrowheads="1"/>
          </p:cNvSpPr>
          <p:nvPr/>
        </p:nvSpPr>
        <p:spPr bwMode="auto">
          <a:xfrm>
            <a:off x="5014913" y="3789363"/>
            <a:ext cx="431800" cy="4318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1148" name="Oval 12"/>
          <p:cNvSpPr>
            <a:spLocks noChangeArrowheads="1"/>
          </p:cNvSpPr>
          <p:nvPr/>
        </p:nvSpPr>
        <p:spPr bwMode="auto">
          <a:xfrm>
            <a:off x="6094413" y="3789363"/>
            <a:ext cx="431800" cy="4318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1149" name="Oval 13"/>
          <p:cNvSpPr>
            <a:spLocks noChangeArrowheads="1"/>
          </p:cNvSpPr>
          <p:nvPr/>
        </p:nvSpPr>
        <p:spPr bwMode="auto">
          <a:xfrm>
            <a:off x="6094413" y="2852738"/>
            <a:ext cx="431800" cy="4318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1150" name="Oval 14"/>
          <p:cNvSpPr>
            <a:spLocks noChangeArrowheads="1"/>
          </p:cNvSpPr>
          <p:nvPr/>
        </p:nvSpPr>
        <p:spPr bwMode="auto">
          <a:xfrm>
            <a:off x="6959600" y="3284538"/>
            <a:ext cx="431800" cy="4318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1151" name="Oval 15"/>
          <p:cNvSpPr>
            <a:spLocks noChangeArrowheads="1"/>
          </p:cNvSpPr>
          <p:nvPr/>
        </p:nvSpPr>
        <p:spPr bwMode="auto">
          <a:xfrm>
            <a:off x="6886575" y="2276475"/>
            <a:ext cx="431800" cy="4318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1152" name="Oval 16"/>
          <p:cNvSpPr>
            <a:spLocks noChangeArrowheads="1"/>
          </p:cNvSpPr>
          <p:nvPr/>
        </p:nvSpPr>
        <p:spPr bwMode="auto">
          <a:xfrm>
            <a:off x="7894638" y="2276475"/>
            <a:ext cx="431800" cy="4318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1153" name="Oval 17"/>
          <p:cNvSpPr>
            <a:spLocks noChangeArrowheads="1"/>
          </p:cNvSpPr>
          <p:nvPr/>
        </p:nvSpPr>
        <p:spPr bwMode="auto">
          <a:xfrm>
            <a:off x="6815138" y="1484313"/>
            <a:ext cx="431800" cy="4318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1154" name="Oval 18"/>
          <p:cNvSpPr>
            <a:spLocks noChangeArrowheads="1"/>
          </p:cNvSpPr>
          <p:nvPr/>
        </p:nvSpPr>
        <p:spPr bwMode="auto">
          <a:xfrm>
            <a:off x="7894638" y="1484313"/>
            <a:ext cx="431800" cy="4318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cxnSp>
        <p:nvCxnSpPr>
          <p:cNvPr id="91155" name="AutoShape 19"/>
          <p:cNvCxnSpPr>
            <a:cxnSpLocks noChangeShapeType="1"/>
            <a:stCxn id="91143" idx="5"/>
            <a:endCxn id="91145" idx="1"/>
          </p:cNvCxnSpPr>
          <p:nvPr/>
        </p:nvCxnSpPr>
        <p:spPr bwMode="auto">
          <a:xfrm>
            <a:off x="3871913" y="2428875"/>
            <a:ext cx="487362" cy="55880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1156" name="AutoShape 20"/>
          <p:cNvCxnSpPr>
            <a:cxnSpLocks noChangeShapeType="1"/>
            <a:stCxn id="91144" idx="7"/>
            <a:endCxn id="91145" idx="3"/>
          </p:cNvCxnSpPr>
          <p:nvPr/>
        </p:nvCxnSpPr>
        <p:spPr bwMode="auto">
          <a:xfrm flipV="1">
            <a:off x="3871913" y="3292475"/>
            <a:ext cx="487362" cy="560388"/>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1157" name="AutoShape 21"/>
          <p:cNvCxnSpPr>
            <a:cxnSpLocks noChangeShapeType="1"/>
            <a:stCxn id="91145" idx="7"/>
            <a:endCxn id="91146" idx="3"/>
          </p:cNvCxnSpPr>
          <p:nvPr/>
        </p:nvCxnSpPr>
        <p:spPr bwMode="auto">
          <a:xfrm flipV="1">
            <a:off x="4664075" y="2428875"/>
            <a:ext cx="414338" cy="55880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1158" name="AutoShape 22"/>
          <p:cNvCxnSpPr>
            <a:cxnSpLocks noChangeShapeType="1"/>
            <a:stCxn id="91147" idx="1"/>
            <a:endCxn id="91145" idx="5"/>
          </p:cNvCxnSpPr>
          <p:nvPr/>
        </p:nvCxnSpPr>
        <p:spPr bwMode="auto">
          <a:xfrm flipH="1" flipV="1">
            <a:off x="4664075" y="3292475"/>
            <a:ext cx="414338" cy="560388"/>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1159" name="AutoShape 23"/>
          <p:cNvCxnSpPr>
            <a:cxnSpLocks noChangeShapeType="1"/>
            <a:stCxn id="91148" idx="2"/>
            <a:endCxn id="91147" idx="6"/>
          </p:cNvCxnSpPr>
          <p:nvPr/>
        </p:nvCxnSpPr>
        <p:spPr bwMode="auto">
          <a:xfrm flipH="1">
            <a:off x="5446713" y="4005263"/>
            <a:ext cx="647700" cy="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1160" name="AutoShape 24"/>
          <p:cNvCxnSpPr>
            <a:cxnSpLocks noChangeShapeType="1"/>
            <a:stCxn id="91149" idx="4"/>
            <a:endCxn id="91148" idx="0"/>
          </p:cNvCxnSpPr>
          <p:nvPr/>
        </p:nvCxnSpPr>
        <p:spPr bwMode="auto">
          <a:xfrm>
            <a:off x="6310313" y="3284539"/>
            <a:ext cx="0" cy="504825"/>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1161" name="AutoShape 25"/>
          <p:cNvCxnSpPr>
            <a:cxnSpLocks noChangeShapeType="1"/>
            <a:stCxn id="91150" idx="3"/>
            <a:endCxn id="91148" idx="7"/>
          </p:cNvCxnSpPr>
          <p:nvPr/>
        </p:nvCxnSpPr>
        <p:spPr bwMode="auto">
          <a:xfrm flipH="1">
            <a:off x="6462714" y="3652839"/>
            <a:ext cx="560387" cy="200025"/>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1162" name="AutoShape 26"/>
          <p:cNvCxnSpPr>
            <a:cxnSpLocks noChangeShapeType="1"/>
            <a:stCxn id="91150" idx="1"/>
            <a:endCxn id="91149" idx="6"/>
          </p:cNvCxnSpPr>
          <p:nvPr/>
        </p:nvCxnSpPr>
        <p:spPr bwMode="auto">
          <a:xfrm flipH="1" flipV="1">
            <a:off x="6526214" y="3068638"/>
            <a:ext cx="496887" cy="27940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1163" name="AutoShape 27"/>
          <p:cNvCxnSpPr>
            <a:cxnSpLocks noChangeShapeType="1"/>
            <a:stCxn id="91151" idx="3"/>
            <a:endCxn id="91149" idx="7"/>
          </p:cNvCxnSpPr>
          <p:nvPr/>
        </p:nvCxnSpPr>
        <p:spPr bwMode="auto">
          <a:xfrm flipH="1">
            <a:off x="6462713" y="2644776"/>
            <a:ext cx="487362" cy="271463"/>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1164" name="AutoShape 28"/>
          <p:cNvCxnSpPr>
            <a:cxnSpLocks noChangeShapeType="1"/>
            <a:stCxn id="91154" idx="3"/>
            <a:endCxn id="91151" idx="7"/>
          </p:cNvCxnSpPr>
          <p:nvPr/>
        </p:nvCxnSpPr>
        <p:spPr bwMode="auto">
          <a:xfrm flipH="1">
            <a:off x="7254876" y="1852613"/>
            <a:ext cx="703263" cy="487362"/>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1165" name="AutoShape 29"/>
          <p:cNvCxnSpPr>
            <a:cxnSpLocks noChangeShapeType="1"/>
            <a:stCxn id="91153" idx="5"/>
            <a:endCxn id="91152" idx="1"/>
          </p:cNvCxnSpPr>
          <p:nvPr/>
        </p:nvCxnSpPr>
        <p:spPr bwMode="auto">
          <a:xfrm>
            <a:off x="7183438" y="1852613"/>
            <a:ext cx="774700" cy="487362"/>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1166" name="AutoShape 30"/>
          <p:cNvCxnSpPr>
            <a:cxnSpLocks noChangeShapeType="1"/>
            <a:stCxn id="91154" idx="4"/>
            <a:endCxn id="91152" idx="0"/>
          </p:cNvCxnSpPr>
          <p:nvPr/>
        </p:nvCxnSpPr>
        <p:spPr bwMode="auto">
          <a:xfrm>
            <a:off x="8110538" y="1916113"/>
            <a:ext cx="0" cy="360362"/>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1167" name="AutoShape 31"/>
          <p:cNvCxnSpPr>
            <a:cxnSpLocks noChangeShapeType="1"/>
            <a:stCxn id="91153" idx="6"/>
            <a:endCxn id="91154" idx="2"/>
          </p:cNvCxnSpPr>
          <p:nvPr/>
        </p:nvCxnSpPr>
        <p:spPr bwMode="auto">
          <a:xfrm>
            <a:off x="7246938" y="1700213"/>
            <a:ext cx="647700" cy="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1168" name="AutoShape 32"/>
          <p:cNvCxnSpPr>
            <a:cxnSpLocks noChangeShapeType="1"/>
            <a:stCxn id="91144" idx="0"/>
            <a:endCxn id="91146" idx="2"/>
          </p:cNvCxnSpPr>
          <p:nvPr/>
        </p:nvCxnSpPr>
        <p:spPr bwMode="auto">
          <a:xfrm rot="16200000">
            <a:off x="3610769" y="2385219"/>
            <a:ext cx="1512888" cy="1295400"/>
          </a:xfrm>
          <a:prstGeom prst="curvedConnector2">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91170" name="Rectangle 34"/>
          <p:cNvSpPr>
            <a:spLocks noChangeArrowheads="1"/>
          </p:cNvSpPr>
          <p:nvPr/>
        </p:nvSpPr>
        <p:spPr bwMode="auto">
          <a:xfrm>
            <a:off x="1774825" y="5230814"/>
            <a:ext cx="8713788"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r>
              <a:rPr lang="en-GB" sz="2000" b="1">
                <a:latin typeface="Comic Sans MS" panose="030F0702030302020204" pitchFamily="66" charset="0"/>
              </a:rPr>
              <a:t>Find a path visiting each node exactly one</a:t>
            </a:r>
          </a:p>
          <a:p>
            <a:endParaRPr lang="en-GB" sz="2000" b="1">
              <a:latin typeface="Comic Sans MS" panose="030F0702030302020204" pitchFamily="66" charset="0"/>
            </a:endParaRPr>
          </a:p>
          <a:p>
            <a:r>
              <a:rPr lang="en-GB" sz="2000" b="1">
                <a:latin typeface="Comic Sans MS" panose="030F0702030302020204" pitchFamily="66" charset="0"/>
              </a:rPr>
              <a:t>Conditions of existence for Hamiltonian paths are not simple</a:t>
            </a:r>
          </a:p>
        </p:txBody>
      </p:sp>
      <p:cxnSp>
        <p:nvCxnSpPr>
          <p:cNvPr id="91171" name="AutoShape 35"/>
          <p:cNvCxnSpPr>
            <a:cxnSpLocks noChangeShapeType="1"/>
            <a:stCxn id="91147" idx="0"/>
            <a:endCxn id="91146" idx="4"/>
          </p:cNvCxnSpPr>
          <p:nvPr/>
        </p:nvCxnSpPr>
        <p:spPr bwMode="auto">
          <a:xfrm flipV="1">
            <a:off x="5230813" y="2492375"/>
            <a:ext cx="0" cy="1296988"/>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 name="Footer Placeholder 1"/>
          <p:cNvSpPr>
            <a:spLocks noGrp="1"/>
          </p:cNvSpPr>
          <p:nvPr>
            <p:ph type="ftr" sz="quarter" idx="11"/>
          </p:nvPr>
        </p:nvSpPr>
        <p:spPr/>
        <p:txBody>
          <a:bodyPr/>
          <a:lstStyle/>
          <a:p>
            <a:r>
              <a:rPr lang="en-US"/>
              <a:t>Random Graph</a:t>
            </a:r>
          </a:p>
        </p:txBody>
      </p:sp>
      <p:sp>
        <p:nvSpPr>
          <p:cNvPr id="3" name="Slide Number Placeholder 2"/>
          <p:cNvSpPr>
            <a:spLocks noGrp="1"/>
          </p:cNvSpPr>
          <p:nvPr>
            <p:ph type="sldNum" sz="quarter" idx="12"/>
          </p:nvPr>
        </p:nvSpPr>
        <p:spPr/>
        <p:txBody>
          <a:bodyPr/>
          <a:lstStyle/>
          <a:p>
            <a:fld id="{5F799E93-25A9-45CA-8FEE-05B28F2C019A}" type="slidenum">
              <a:rPr lang="en-US" smtClean="0"/>
              <a:t>93</a:t>
            </a:fld>
            <a:endParaRPr lang="en-US"/>
          </a:p>
        </p:txBody>
      </p:sp>
    </p:spTree>
    <p:extLst>
      <p:ext uri="{BB962C8B-B14F-4D97-AF65-F5344CB8AC3E}">
        <p14:creationId xmlns:p14="http://schemas.microsoft.com/office/powerpoint/2010/main" val="28595220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1170"/>
                                        </p:tgtEl>
                                        <p:attrNameLst>
                                          <p:attrName>style.visibility</p:attrName>
                                        </p:attrNameLst>
                                      </p:cBhvr>
                                      <p:to>
                                        <p:strVal val="visible"/>
                                      </p:to>
                                    </p:set>
                                    <p:anim calcmode="lin" valueType="num">
                                      <p:cBhvr additive="base">
                                        <p:cTn id="7" dur="500" fill="hold"/>
                                        <p:tgtEl>
                                          <p:spTgt spid="91170"/>
                                        </p:tgtEl>
                                        <p:attrNameLst>
                                          <p:attrName>ppt_x</p:attrName>
                                        </p:attrNameLst>
                                      </p:cBhvr>
                                      <p:tavLst>
                                        <p:tav tm="0">
                                          <p:val>
                                            <p:strVal val="#ppt_x"/>
                                          </p:val>
                                        </p:tav>
                                        <p:tav tm="100000">
                                          <p:val>
                                            <p:strVal val="#ppt_x"/>
                                          </p:val>
                                        </p:tav>
                                      </p:tavLst>
                                    </p:anim>
                                    <p:anim calcmode="lin" valueType="num">
                                      <p:cBhvr additive="base">
                                        <p:cTn id="8" dur="500" fill="hold"/>
                                        <p:tgtEl>
                                          <p:spTgt spid="9117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170"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8029755" cy="796925"/>
          </a:xfrm>
        </p:spPr>
        <p:txBody>
          <a:bodyPr>
            <a:normAutofit/>
          </a:bodyPr>
          <a:lstStyle/>
          <a:p>
            <a:r>
              <a:rPr lang="en-US" dirty="0"/>
              <a:t>Hamiltonian paths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359017"/>
                <a:ext cx="7671486" cy="5250330"/>
              </a:xfrm>
            </p:spPr>
            <p:txBody>
              <a:bodyPr>
                <a:normAutofit fontScale="92500" lnSpcReduction="20000"/>
              </a:bodyPr>
              <a:lstStyle/>
              <a:p>
                <a:pPr>
                  <a:spcBef>
                    <a:spcPts val="0"/>
                  </a:spcBef>
                </a:pPr>
                <a:r>
                  <a:rPr lang="en-US" sz="2400" dirty="0"/>
                  <a:t>Let </a:t>
                </a:r>
                <a14:m>
                  <m:oMath xmlns:m="http://schemas.openxmlformats.org/officeDocument/2006/math">
                    <m:r>
                      <a:rPr lang="en-US" sz="2400" i="1" dirty="0" smtClean="0">
                        <a:latin typeface="Cambria Math" panose="02040503050406030204" pitchFamily="18" charset="0"/>
                      </a:rPr>
                      <m:t>𝑥</m:t>
                    </m:r>
                  </m:oMath>
                </a14:m>
                <a:r>
                  <a:rPr lang="en-US" sz="2400" i="1" dirty="0"/>
                  <a:t> </a:t>
                </a:r>
                <a:r>
                  <a:rPr lang="en-US" sz="2400" dirty="0"/>
                  <a:t>be the number of Hamilton circuits in </a:t>
                </a:r>
                <a14:m>
                  <m:oMath xmlns:m="http://schemas.openxmlformats.org/officeDocument/2006/math">
                    <m:r>
                      <a:rPr lang="en-US" sz="2400" i="1" dirty="0" smtClean="0">
                        <a:latin typeface="Cambria Math" panose="02040503050406030204" pitchFamily="18" charset="0"/>
                      </a:rPr>
                      <m:t>𝐺</m:t>
                    </m:r>
                    <m:r>
                      <a:rPr lang="en-US" sz="2400" i="1" dirty="0" smtClean="0">
                        <a:latin typeface="Cambria Math" panose="02040503050406030204" pitchFamily="18" charset="0"/>
                      </a:rPr>
                      <m:t>(</m:t>
                    </m:r>
                    <m:r>
                      <a:rPr lang="en-US" sz="2400" i="1" dirty="0" smtClean="0">
                        <a:latin typeface="Cambria Math" panose="02040503050406030204" pitchFamily="18" charset="0"/>
                      </a:rPr>
                      <m:t>𝑛</m:t>
                    </m:r>
                    <m:r>
                      <a:rPr lang="en-US" sz="2400" b="0" i="1" dirty="0" smtClean="0">
                        <a:latin typeface="Cambria Math" panose="02040503050406030204" pitchFamily="18" charset="0"/>
                      </a:rPr>
                      <m:t>,</m:t>
                    </m:r>
                    <m:r>
                      <a:rPr lang="en-US" sz="2400" i="1" dirty="0" smtClean="0">
                        <a:latin typeface="Cambria Math" panose="02040503050406030204" pitchFamily="18" charset="0"/>
                      </a:rPr>
                      <m:t> </m:t>
                    </m:r>
                    <m:r>
                      <a:rPr lang="en-US" sz="2400" i="1" dirty="0" smtClean="0">
                        <a:latin typeface="Cambria Math" panose="02040503050406030204" pitchFamily="18" charset="0"/>
                      </a:rPr>
                      <m:t>𝑝</m:t>
                    </m:r>
                    <m:r>
                      <a:rPr lang="en-US" sz="2400" i="1" dirty="0" smtClean="0">
                        <a:latin typeface="Cambria Math" panose="02040503050406030204" pitchFamily="18" charset="0"/>
                      </a:rPr>
                      <m:t>) </m:t>
                    </m:r>
                  </m:oMath>
                </a14:m>
                <a:r>
                  <a:rPr lang="en-US" sz="2400" dirty="0"/>
                  <a:t>and let </a:t>
                </a:r>
                <a14:m>
                  <m:oMath xmlns:m="http://schemas.openxmlformats.org/officeDocument/2006/math">
                    <m:r>
                      <m:rPr>
                        <m:sty m:val="p"/>
                      </m:rPr>
                      <a:rPr lang="en-US" sz="2400" b="0" i="0" dirty="0" smtClean="0">
                        <a:latin typeface="Cambria Math" panose="02040503050406030204" pitchFamily="18" charset="0"/>
                      </a:rPr>
                      <m:t>p</m:t>
                    </m:r>
                    <m:r>
                      <a:rPr lang="en-US" sz="2400" i="1" dirty="0" smtClean="0">
                        <a:latin typeface="Cambria Math" panose="02040503050406030204" pitchFamily="18" charset="0"/>
                      </a:rPr>
                      <m:t>=</m:t>
                    </m:r>
                    <m:f>
                      <m:fPr>
                        <m:ctrlPr>
                          <a:rPr lang="en-US" sz="2400" i="1" dirty="0" smtClean="0">
                            <a:latin typeface="Cambria Math" panose="02040503050406030204" pitchFamily="18" charset="0"/>
                          </a:rPr>
                        </m:ctrlPr>
                      </m:fPr>
                      <m:num>
                        <m:r>
                          <a:rPr lang="en-US" sz="2400" b="0" i="1" dirty="0" smtClean="0">
                            <a:latin typeface="Cambria Math" panose="02040503050406030204" pitchFamily="18" charset="0"/>
                          </a:rPr>
                          <m:t>𝑑</m:t>
                        </m:r>
                      </m:num>
                      <m:den>
                        <m:r>
                          <a:rPr lang="en-US" sz="2400" b="0" i="1" dirty="0" smtClean="0">
                            <a:latin typeface="Cambria Math" panose="02040503050406030204" pitchFamily="18" charset="0"/>
                          </a:rPr>
                          <m:t>𝑛</m:t>
                        </m:r>
                      </m:den>
                    </m:f>
                    <m:r>
                      <a:rPr lang="en-US" sz="2400" i="1" dirty="0" smtClean="0">
                        <a:latin typeface="Cambria Math" panose="02040503050406030204" pitchFamily="18" charset="0"/>
                      </a:rPr>
                      <m:t> </m:t>
                    </m:r>
                  </m:oMath>
                </a14:m>
                <a:r>
                  <a:rPr lang="en-US" sz="2400" dirty="0"/>
                  <a:t>for some constant </a:t>
                </a:r>
                <a14:m>
                  <m:oMath xmlns:m="http://schemas.openxmlformats.org/officeDocument/2006/math">
                    <m:r>
                      <a:rPr lang="en-US" sz="2400" i="1" dirty="0" smtClean="0">
                        <a:latin typeface="Cambria Math" panose="02040503050406030204" pitchFamily="18" charset="0"/>
                      </a:rPr>
                      <m:t>𝑑</m:t>
                    </m:r>
                  </m:oMath>
                </a14:m>
                <a:r>
                  <a:rPr lang="en-US" sz="2400" dirty="0"/>
                  <a:t>.</a:t>
                </a:r>
              </a:p>
              <a:p>
                <a:pPr>
                  <a:spcBef>
                    <a:spcPts val="0"/>
                  </a:spcBef>
                </a:pPr>
                <a:r>
                  <a:rPr lang="en-US" sz="2400" dirty="0"/>
                  <a:t>There are </a:t>
                </a:r>
                <a14:m>
                  <m:oMath xmlns:m="http://schemas.openxmlformats.org/officeDocument/2006/math">
                    <m:f>
                      <m:fPr>
                        <m:ctrlPr>
                          <a:rPr lang="en-US" sz="2400" i="1" dirty="0" smtClean="0">
                            <a:latin typeface="Cambria Math" panose="02040503050406030204" pitchFamily="18" charset="0"/>
                          </a:rPr>
                        </m:ctrlPr>
                      </m:fPr>
                      <m:num>
                        <m:r>
                          <a:rPr lang="en-US" sz="2400" b="0" i="1" dirty="0" smtClean="0">
                            <a:latin typeface="Cambria Math" panose="02040503050406030204" pitchFamily="18" charset="0"/>
                          </a:rPr>
                          <m:t>1</m:t>
                        </m:r>
                      </m:num>
                      <m:den>
                        <m:r>
                          <a:rPr lang="en-US" sz="2400" b="0" i="1" dirty="0" smtClean="0">
                            <a:latin typeface="Cambria Math" panose="02040503050406030204" pitchFamily="18" charset="0"/>
                          </a:rPr>
                          <m:t>2</m:t>
                        </m:r>
                      </m:den>
                    </m:f>
                    <m:r>
                      <a:rPr lang="en-US" sz="2400" i="1" dirty="0" smtClean="0">
                        <a:latin typeface="Cambria Math" panose="02040503050406030204" pitchFamily="18" charset="0"/>
                      </a:rPr>
                      <m:t>(</m:t>
                    </m:r>
                    <m:r>
                      <a:rPr lang="en-US" sz="2400" i="1" dirty="0" smtClean="0">
                        <a:latin typeface="Cambria Math" panose="02040503050406030204" pitchFamily="18" charset="0"/>
                      </a:rPr>
                      <m:t>𝑛</m:t>
                    </m:r>
                    <m:r>
                      <a:rPr lang="en-US" sz="2400" i="1" dirty="0" smtClean="0">
                        <a:latin typeface="Cambria Math" panose="02040503050406030204" pitchFamily="18" charset="0"/>
                      </a:rPr>
                      <m:t> − 1)! </m:t>
                    </m:r>
                  </m:oMath>
                </a14:m>
                <a:r>
                  <a:rPr lang="en-US" sz="2400" dirty="0"/>
                  <a:t>potential Hamilton circuits in a graph and each has probability </a:t>
                </a:r>
                <a14:m>
                  <m:oMath xmlns:m="http://schemas.openxmlformats.org/officeDocument/2006/math">
                    <m:sSup>
                      <m:sSupPr>
                        <m:ctrlPr>
                          <a:rPr lang="en-US" sz="2400" b="0" i="1" dirty="0" smtClean="0">
                            <a:latin typeface="Cambria Math" panose="02040503050406030204" pitchFamily="18" charset="0"/>
                          </a:rPr>
                        </m:ctrlPr>
                      </m:sSupPr>
                      <m:e>
                        <m:d>
                          <m:dPr>
                            <m:ctrlPr>
                              <a:rPr lang="en-US" sz="2400" b="0" i="1" dirty="0" smtClean="0">
                                <a:latin typeface="Cambria Math" panose="02040503050406030204" pitchFamily="18" charset="0"/>
                              </a:rPr>
                            </m:ctrlPr>
                          </m:dPr>
                          <m:e>
                            <m:f>
                              <m:fPr>
                                <m:ctrlPr>
                                  <a:rPr lang="en-US" sz="2400" i="1" dirty="0">
                                    <a:latin typeface="Cambria Math" panose="02040503050406030204" pitchFamily="18" charset="0"/>
                                  </a:rPr>
                                </m:ctrlPr>
                              </m:fPr>
                              <m:num>
                                <m:r>
                                  <a:rPr lang="en-US" sz="2400" i="1" dirty="0">
                                    <a:latin typeface="Cambria Math" panose="02040503050406030204" pitchFamily="18" charset="0"/>
                                  </a:rPr>
                                  <m:t>𝑑</m:t>
                                </m:r>
                              </m:num>
                              <m:den>
                                <m:r>
                                  <a:rPr lang="en-US" sz="2400" i="1" dirty="0">
                                    <a:latin typeface="Cambria Math" panose="02040503050406030204" pitchFamily="18" charset="0"/>
                                  </a:rPr>
                                  <m:t>𝑛</m:t>
                                </m:r>
                              </m:den>
                            </m:f>
                          </m:e>
                        </m:d>
                      </m:e>
                      <m:sup>
                        <m:r>
                          <a:rPr lang="en-US" sz="2400" b="0" i="1" dirty="0" smtClean="0">
                            <a:latin typeface="Cambria Math" panose="02040503050406030204" pitchFamily="18" charset="0"/>
                          </a:rPr>
                          <m:t>𝑛</m:t>
                        </m:r>
                      </m:sup>
                    </m:sSup>
                  </m:oMath>
                </a14:m>
                <a:r>
                  <a:rPr lang="en-US" sz="2400" dirty="0"/>
                  <a:t> of actually being a Hamilton circuit. Thus </a:t>
                </a:r>
              </a:p>
              <a:p>
                <a:pPr marL="0" indent="0">
                  <a:spcBef>
                    <a:spcPts val="0"/>
                  </a:spcBef>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𝐸</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𝑥</m:t>
                          </m:r>
                        </m:e>
                      </m:d>
                      <m:r>
                        <a:rPr lang="en-US" sz="2400" b="0" i="1" smtClean="0">
                          <a:latin typeface="Cambria Math" panose="02040503050406030204" pitchFamily="18" charset="0"/>
                        </a:rPr>
                        <m:t>=</m:t>
                      </m:r>
                      <m:f>
                        <m:fPr>
                          <m:ctrlPr>
                            <a:rPr lang="en-US" sz="2400" i="1" dirty="0">
                              <a:latin typeface="Cambria Math" panose="02040503050406030204" pitchFamily="18" charset="0"/>
                            </a:rPr>
                          </m:ctrlPr>
                        </m:fPr>
                        <m:num>
                          <m:r>
                            <a:rPr lang="en-US" sz="2400" i="1" dirty="0">
                              <a:latin typeface="Cambria Math" panose="02040503050406030204" pitchFamily="18" charset="0"/>
                            </a:rPr>
                            <m:t>1</m:t>
                          </m:r>
                        </m:num>
                        <m:den>
                          <m:r>
                            <a:rPr lang="en-US" sz="2400" i="1" dirty="0">
                              <a:latin typeface="Cambria Math" panose="02040503050406030204" pitchFamily="18" charset="0"/>
                            </a:rPr>
                            <m:t>2</m:t>
                          </m:r>
                        </m:den>
                      </m:f>
                      <m:r>
                        <a:rPr lang="en-US" sz="2400" i="1" dirty="0">
                          <a:latin typeface="Cambria Math" panose="02040503050406030204" pitchFamily="18" charset="0"/>
                        </a:rPr>
                        <m:t>(</m:t>
                      </m:r>
                      <m:r>
                        <a:rPr lang="en-US" sz="2400" i="1" dirty="0">
                          <a:latin typeface="Cambria Math" panose="02040503050406030204" pitchFamily="18" charset="0"/>
                        </a:rPr>
                        <m:t>𝑛</m:t>
                      </m:r>
                      <m:r>
                        <a:rPr lang="en-US" sz="2400" i="1" dirty="0">
                          <a:latin typeface="Cambria Math" panose="02040503050406030204" pitchFamily="18" charset="0"/>
                        </a:rPr>
                        <m:t> − 1)!</m:t>
                      </m:r>
                      <m:sSup>
                        <m:sSupPr>
                          <m:ctrlPr>
                            <a:rPr lang="en-US" sz="2400" i="1" dirty="0">
                              <a:latin typeface="Cambria Math" panose="02040503050406030204" pitchFamily="18" charset="0"/>
                            </a:rPr>
                          </m:ctrlPr>
                        </m:sSupPr>
                        <m:e>
                          <m:d>
                            <m:dPr>
                              <m:ctrlPr>
                                <a:rPr lang="en-US" sz="2400" i="1" dirty="0">
                                  <a:latin typeface="Cambria Math" panose="02040503050406030204" pitchFamily="18" charset="0"/>
                                </a:rPr>
                              </m:ctrlPr>
                            </m:dPr>
                            <m:e>
                              <m:f>
                                <m:fPr>
                                  <m:ctrlPr>
                                    <a:rPr lang="en-US" sz="2400" i="1" dirty="0">
                                      <a:latin typeface="Cambria Math" panose="02040503050406030204" pitchFamily="18" charset="0"/>
                                    </a:rPr>
                                  </m:ctrlPr>
                                </m:fPr>
                                <m:num>
                                  <m:r>
                                    <a:rPr lang="en-US" sz="2400" i="1" dirty="0">
                                      <a:latin typeface="Cambria Math" panose="02040503050406030204" pitchFamily="18" charset="0"/>
                                    </a:rPr>
                                    <m:t>𝑑</m:t>
                                  </m:r>
                                </m:num>
                                <m:den>
                                  <m:r>
                                    <a:rPr lang="en-US" sz="2400" i="1" dirty="0">
                                      <a:latin typeface="Cambria Math" panose="02040503050406030204" pitchFamily="18" charset="0"/>
                                    </a:rPr>
                                    <m:t>𝑛</m:t>
                                  </m:r>
                                </m:den>
                              </m:f>
                            </m:e>
                          </m:d>
                        </m:e>
                        <m:sup>
                          <m:r>
                            <a:rPr lang="en-US" sz="2400" i="1" dirty="0">
                              <a:latin typeface="Cambria Math" panose="02040503050406030204" pitchFamily="18" charset="0"/>
                            </a:rPr>
                            <m:t>𝑛</m:t>
                          </m:r>
                        </m:sup>
                      </m:sSup>
                      <m:r>
                        <a:rPr lang="en-US" sz="2400" i="1" dirty="0" smtClean="0">
                          <a:latin typeface="Cambria Math" panose="02040503050406030204" pitchFamily="18" charset="0"/>
                          <a:ea typeface="Cambria Math" panose="02040503050406030204" pitchFamily="18" charset="0"/>
                        </a:rPr>
                        <m:t>≃</m:t>
                      </m:r>
                      <m:sSup>
                        <m:sSupPr>
                          <m:ctrlPr>
                            <a:rPr lang="en-US" sz="2400" b="0" i="1" dirty="0" smtClean="0">
                              <a:latin typeface="Cambria Math" panose="02040503050406030204" pitchFamily="18" charset="0"/>
                              <a:ea typeface="Cambria Math" panose="02040503050406030204" pitchFamily="18" charset="0"/>
                            </a:rPr>
                          </m:ctrlPr>
                        </m:sSupPr>
                        <m:e>
                          <m:d>
                            <m:dPr>
                              <m:ctrlPr>
                                <a:rPr lang="en-US" sz="2400" b="0" i="1" dirty="0" smtClean="0">
                                  <a:latin typeface="Cambria Math" panose="02040503050406030204" pitchFamily="18" charset="0"/>
                                  <a:ea typeface="Cambria Math" panose="02040503050406030204" pitchFamily="18" charset="0"/>
                                </a:rPr>
                              </m:ctrlPr>
                            </m:dPr>
                            <m:e>
                              <m:f>
                                <m:fPr>
                                  <m:ctrlPr>
                                    <a:rPr lang="en-US" sz="2400" b="0" i="1" dirty="0" smtClean="0">
                                      <a:latin typeface="Cambria Math" panose="02040503050406030204" pitchFamily="18" charset="0"/>
                                      <a:ea typeface="Cambria Math" panose="02040503050406030204" pitchFamily="18" charset="0"/>
                                    </a:rPr>
                                  </m:ctrlPr>
                                </m:fPr>
                                <m:num>
                                  <m:r>
                                    <a:rPr lang="en-US" sz="2400" b="0" i="1" dirty="0" smtClean="0">
                                      <a:latin typeface="Cambria Math" panose="02040503050406030204" pitchFamily="18" charset="0"/>
                                      <a:ea typeface="Cambria Math" panose="02040503050406030204" pitchFamily="18" charset="0"/>
                                    </a:rPr>
                                    <m:t>𝑛</m:t>
                                  </m:r>
                                </m:num>
                                <m:den>
                                  <m:r>
                                    <a:rPr lang="en-US" sz="2400" b="0" i="1" dirty="0" smtClean="0">
                                      <a:latin typeface="Cambria Math" panose="02040503050406030204" pitchFamily="18" charset="0"/>
                                      <a:ea typeface="Cambria Math" panose="02040503050406030204" pitchFamily="18" charset="0"/>
                                    </a:rPr>
                                    <m:t>𝑒</m:t>
                                  </m:r>
                                </m:den>
                              </m:f>
                            </m:e>
                          </m:d>
                        </m:e>
                        <m:sup>
                          <m:r>
                            <a:rPr lang="en-US" sz="2400" b="0" i="1" dirty="0" smtClean="0">
                              <a:latin typeface="Cambria Math" panose="02040503050406030204" pitchFamily="18" charset="0"/>
                              <a:ea typeface="Cambria Math" panose="02040503050406030204" pitchFamily="18" charset="0"/>
                            </a:rPr>
                            <m:t>𝑛</m:t>
                          </m:r>
                        </m:sup>
                      </m:sSup>
                      <m:sSup>
                        <m:sSupPr>
                          <m:ctrlPr>
                            <a:rPr lang="en-US" sz="2400" i="1" dirty="0">
                              <a:latin typeface="Cambria Math" panose="02040503050406030204" pitchFamily="18" charset="0"/>
                            </a:rPr>
                          </m:ctrlPr>
                        </m:sSupPr>
                        <m:e>
                          <m:d>
                            <m:dPr>
                              <m:ctrlPr>
                                <a:rPr lang="en-US" sz="2400" i="1" dirty="0">
                                  <a:latin typeface="Cambria Math" panose="02040503050406030204" pitchFamily="18" charset="0"/>
                                </a:rPr>
                              </m:ctrlPr>
                            </m:dPr>
                            <m:e>
                              <m:f>
                                <m:fPr>
                                  <m:ctrlPr>
                                    <a:rPr lang="en-US" sz="2400" i="1" dirty="0">
                                      <a:latin typeface="Cambria Math" panose="02040503050406030204" pitchFamily="18" charset="0"/>
                                    </a:rPr>
                                  </m:ctrlPr>
                                </m:fPr>
                                <m:num>
                                  <m:r>
                                    <a:rPr lang="en-US" sz="2400" i="1" dirty="0">
                                      <a:latin typeface="Cambria Math" panose="02040503050406030204" pitchFamily="18" charset="0"/>
                                    </a:rPr>
                                    <m:t>𝑑</m:t>
                                  </m:r>
                                </m:num>
                                <m:den>
                                  <m:r>
                                    <a:rPr lang="en-US" sz="2400" i="1" dirty="0">
                                      <a:latin typeface="Cambria Math" panose="02040503050406030204" pitchFamily="18" charset="0"/>
                                    </a:rPr>
                                    <m:t>𝑛</m:t>
                                  </m:r>
                                </m:den>
                              </m:f>
                            </m:e>
                          </m:d>
                        </m:e>
                        <m:sup>
                          <m:r>
                            <a:rPr lang="en-US" sz="2400" i="1" dirty="0">
                              <a:latin typeface="Cambria Math" panose="02040503050406030204" pitchFamily="18" charset="0"/>
                            </a:rPr>
                            <m:t>𝑛</m:t>
                          </m:r>
                        </m:sup>
                      </m:sSup>
                    </m:oMath>
                  </m:oMathPara>
                </a14:m>
                <a:endParaRPr lang="en-US" sz="2400" dirty="0"/>
              </a:p>
              <a:p>
                <a:pPr marL="0" indent="0">
                  <a:spcBef>
                    <a:spcPts val="0"/>
                  </a:spcBef>
                  <a:buNone/>
                </a:pPr>
                <a:br>
                  <a:rPr lang="en-US" sz="2400" dirty="0"/>
                </a:br>
                <a14:m>
                  <m:oMathPara xmlns:m="http://schemas.openxmlformats.org/officeDocument/2006/math">
                    <m:oMathParaPr>
                      <m:jc m:val="centerGroup"/>
                    </m:oMathParaPr>
                    <m:oMath xmlns:m="http://schemas.openxmlformats.org/officeDocument/2006/math">
                      <m:sSup>
                        <m:sSupPr>
                          <m:ctrlPr>
                            <a:rPr lang="en-US" sz="2400" i="1" dirty="0">
                              <a:latin typeface="Cambria Math" panose="02040503050406030204" pitchFamily="18" charset="0"/>
                            </a:rPr>
                          </m:ctrlPr>
                        </m:sSupPr>
                        <m:e>
                          <m:d>
                            <m:dPr>
                              <m:ctrlPr>
                                <a:rPr lang="en-US" sz="2400" i="1" dirty="0">
                                  <a:latin typeface="Cambria Math" panose="02040503050406030204" pitchFamily="18" charset="0"/>
                                </a:rPr>
                              </m:ctrlPr>
                            </m:dPr>
                            <m:e>
                              <m:f>
                                <m:fPr>
                                  <m:ctrlPr>
                                    <a:rPr lang="en-US" sz="2400" i="1" dirty="0">
                                      <a:latin typeface="Cambria Math" panose="02040503050406030204" pitchFamily="18" charset="0"/>
                                    </a:rPr>
                                  </m:ctrlPr>
                                </m:fPr>
                                <m:num>
                                  <m:r>
                                    <a:rPr lang="en-US" sz="2400" i="1" dirty="0">
                                      <a:latin typeface="Cambria Math" panose="02040503050406030204" pitchFamily="18" charset="0"/>
                                    </a:rPr>
                                    <m:t>𝑑</m:t>
                                  </m:r>
                                </m:num>
                                <m:den>
                                  <m:r>
                                    <a:rPr lang="en-US" sz="2400" b="0" i="1" dirty="0" smtClean="0">
                                      <a:latin typeface="Cambria Math" panose="02040503050406030204" pitchFamily="18" charset="0"/>
                                    </a:rPr>
                                    <m:t>𝑒</m:t>
                                  </m:r>
                                </m:den>
                              </m:f>
                            </m:e>
                          </m:d>
                        </m:e>
                        <m:sup>
                          <m:r>
                            <a:rPr lang="en-US" sz="2400" i="1" dirty="0">
                              <a:latin typeface="Cambria Math" panose="02040503050406030204" pitchFamily="18" charset="0"/>
                            </a:rPr>
                            <m:t>𝑛</m:t>
                          </m:r>
                        </m:sup>
                      </m:sSup>
                      <m:r>
                        <a:rPr lang="en-US" sz="2400" b="0" i="1" dirty="0" smtClean="0">
                          <a:latin typeface="Cambria Math" panose="02040503050406030204" pitchFamily="18" charset="0"/>
                        </a:rPr>
                        <m:t>=</m:t>
                      </m:r>
                      <m:d>
                        <m:dPr>
                          <m:begChr m:val="{"/>
                          <m:endChr m:val=""/>
                          <m:ctrlPr>
                            <a:rPr lang="en-US" sz="2400" b="0" i="1" dirty="0" smtClean="0">
                              <a:latin typeface="Cambria Math" panose="02040503050406030204" pitchFamily="18" charset="0"/>
                            </a:rPr>
                          </m:ctrlPr>
                        </m:dPr>
                        <m:e>
                          <m:eqArr>
                            <m:eqArrPr>
                              <m:ctrlPr>
                                <a:rPr lang="en-US" sz="2400" b="0" i="1" dirty="0" smtClean="0">
                                  <a:latin typeface="Cambria Math" panose="02040503050406030204" pitchFamily="18" charset="0"/>
                                </a:rPr>
                              </m:ctrlPr>
                            </m:eqArrPr>
                            <m:e>
                              <m:r>
                                <a:rPr lang="en-US" sz="2400" b="0" i="1" dirty="0" smtClean="0">
                                  <a:latin typeface="Cambria Math" panose="02040503050406030204" pitchFamily="18" charset="0"/>
                                </a:rPr>
                                <m:t>0     </m:t>
                              </m:r>
                              <m:r>
                                <a:rPr lang="en-US" sz="2400" b="0" i="1" dirty="0" smtClean="0">
                                  <a:latin typeface="Cambria Math" panose="02040503050406030204" pitchFamily="18" charset="0"/>
                                </a:rPr>
                                <m:t>𝑑</m:t>
                              </m:r>
                              <m:r>
                                <a:rPr lang="en-US" sz="2400" b="0" i="1" dirty="0" smtClean="0">
                                  <a:latin typeface="Cambria Math" panose="02040503050406030204" pitchFamily="18" charset="0"/>
                                </a:rPr>
                                <m:t>&lt;</m:t>
                              </m:r>
                              <m:r>
                                <a:rPr lang="en-US" sz="2400" b="0" i="1" dirty="0" smtClean="0">
                                  <a:latin typeface="Cambria Math" panose="02040503050406030204" pitchFamily="18" charset="0"/>
                                </a:rPr>
                                <m:t>𝑒</m:t>
                              </m:r>
                            </m:e>
                            <m:e>
                              <m:r>
                                <a:rPr lang="en-US" sz="2400" b="0" i="1" dirty="0" smtClean="0">
                                  <a:latin typeface="Cambria Math" panose="02040503050406030204" pitchFamily="18" charset="0"/>
                                </a:rPr>
                                <m:t>∞    </m:t>
                              </m:r>
                              <m:r>
                                <a:rPr lang="en-US" sz="2400" b="0" i="1" dirty="0" smtClean="0">
                                  <a:latin typeface="Cambria Math" panose="02040503050406030204" pitchFamily="18" charset="0"/>
                                </a:rPr>
                                <m:t>𝑑</m:t>
                              </m:r>
                              <m:r>
                                <a:rPr lang="en-US" sz="2400" b="0" i="1" dirty="0" smtClean="0">
                                  <a:latin typeface="Cambria Math" panose="02040503050406030204" pitchFamily="18" charset="0"/>
                                </a:rPr>
                                <m:t>&gt;</m:t>
                              </m:r>
                              <m:r>
                                <a:rPr lang="en-US" sz="2400" b="0" i="1" dirty="0" smtClean="0">
                                  <a:latin typeface="Cambria Math" panose="02040503050406030204" pitchFamily="18" charset="0"/>
                                </a:rPr>
                                <m:t>𝑒</m:t>
                              </m:r>
                            </m:e>
                          </m:eqArr>
                        </m:e>
                      </m:d>
                    </m:oMath>
                  </m:oMathPara>
                </a14:m>
                <a:endParaRPr lang="en-US" sz="2400" dirty="0"/>
              </a:p>
              <a:p>
                <a:pPr marL="0" indent="0">
                  <a:spcBef>
                    <a:spcPts val="0"/>
                  </a:spcBef>
                  <a:buNone/>
                </a:pPr>
                <a:endParaRPr lang="en-US" sz="2400" dirty="0"/>
              </a:p>
              <a:p>
                <a:pPr>
                  <a:spcBef>
                    <a:spcPts val="0"/>
                  </a:spcBef>
                </a:pPr>
                <a:r>
                  <a:rPr lang="en-US" sz="2400" dirty="0"/>
                  <a:t>This suggests that the threshold for Hamilton circuits occurs when </a:t>
                </a:r>
                <a:r>
                  <a:rPr lang="en-US" sz="2400" i="1" dirty="0"/>
                  <a:t>d </a:t>
                </a:r>
                <a:r>
                  <a:rPr lang="en-US" sz="2400" dirty="0"/>
                  <a:t>equals Euler’s constant </a:t>
                </a:r>
                <a:r>
                  <a:rPr lang="en-US" sz="2400" i="1" dirty="0"/>
                  <a:t>e. </a:t>
                </a:r>
                <a:r>
                  <a:rPr lang="en-US" sz="2400" dirty="0"/>
                  <a:t>This is not possible since the graph still has isolated vertices and is not even connected for </a:t>
                </a:r>
              </a:p>
              <a:p>
                <a:pPr marL="0" indent="0">
                  <a:spcBef>
                    <a:spcPts val="0"/>
                  </a:spcBef>
                  <a:buNone/>
                </a:pPr>
                <a14:m>
                  <m:oMathPara xmlns:m="http://schemas.openxmlformats.org/officeDocument/2006/math">
                    <m:oMathParaPr>
                      <m:jc m:val="centerGroup"/>
                    </m:oMathParaPr>
                    <m:oMath xmlns:m="http://schemas.openxmlformats.org/officeDocument/2006/math">
                      <m:r>
                        <m:rPr>
                          <m:sty m:val="p"/>
                        </m:rPr>
                        <a:rPr lang="en-US" sz="2400" dirty="0">
                          <a:latin typeface="Cambria Math" panose="02040503050406030204" pitchFamily="18" charset="0"/>
                        </a:rPr>
                        <m:t>p</m:t>
                      </m:r>
                      <m:r>
                        <a:rPr lang="en-US" sz="2400" i="1" dirty="0">
                          <a:latin typeface="Cambria Math" panose="02040503050406030204" pitchFamily="18" charset="0"/>
                        </a:rPr>
                        <m:t>=</m:t>
                      </m:r>
                      <m:f>
                        <m:fPr>
                          <m:ctrlPr>
                            <a:rPr lang="en-US" sz="2400" i="1" dirty="0">
                              <a:latin typeface="Cambria Math" panose="02040503050406030204" pitchFamily="18" charset="0"/>
                            </a:rPr>
                          </m:ctrlPr>
                        </m:fPr>
                        <m:num>
                          <m:r>
                            <a:rPr lang="en-US" sz="2400" b="0" i="1" dirty="0" smtClean="0">
                              <a:latin typeface="Cambria Math" panose="02040503050406030204" pitchFamily="18" charset="0"/>
                            </a:rPr>
                            <m:t>𝑒</m:t>
                          </m:r>
                        </m:num>
                        <m:den>
                          <m:r>
                            <a:rPr lang="en-US" sz="2400" i="1" dirty="0">
                              <a:latin typeface="Cambria Math" panose="02040503050406030204" pitchFamily="18" charset="0"/>
                            </a:rPr>
                            <m:t>𝑛</m:t>
                          </m:r>
                        </m:den>
                      </m:f>
                    </m:oMath>
                  </m:oMathPara>
                </a14:m>
                <a:br>
                  <a:rPr lang="en-US" sz="2400" dirty="0"/>
                </a:br>
                <a:br>
                  <a:rPr lang="en-US" sz="2400" dirty="0"/>
                </a:br>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359017"/>
                <a:ext cx="7671486" cy="5250330"/>
              </a:xfrm>
              <a:blipFill rotWithShape="0">
                <a:blip r:embed="rId2"/>
                <a:stretch>
                  <a:fillRect l="-954" t="-2439" r="-79" b="-6620"/>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t>Random Graph</a:t>
            </a:r>
          </a:p>
        </p:txBody>
      </p:sp>
      <p:sp>
        <p:nvSpPr>
          <p:cNvPr id="5" name="Slide Number Placeholder 4"/>
          <p:cNvSpPr>
            <a:spLocks noGrp="1"/>
          </p:cNvSpPr>
          <p:nvPr>
            <p:ph type="sldNum" sz="quarter" idx="12"/>
          </p:nvPr>
        </p:nvSpPr>
        <p:spPr/>
        <p:txBody>
          <a:bodyPr/>
          <a:lstStyle/>
          <a:p>
            <a:fld id="{5F799E93-25A9-45CA-8FEE-05B28F2C019A}" type="slidenum">
              <a:rPr lang="en-US" smtClean="0"/>
              <a:t>94</a:t>
            </a:fld>
            <a:endParaRPr lang="en-US"/>
          </a:p>
        </p:txBody>
      </p:sp>
    </p:spTree>
    <p:extLst>
      <p:ext uri="{BB962C8B-B14F-4D97-AF65-F5344CB8AC3E}">
        <p14:creationId xmlns:p14="http://schemas.microsoft.com/office/powerpoint/2010/main" val="376676931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8029755" cy="796925"/>
          </a:xfrm>
        </p:spPr>
        <p:txBody>
          <a:bodyPr>
            <a:normAutofit/>
          </a:bodyPr>
          <a:lstStyle/>
          <a:p>
            <a:r>
              <a:rPr lang="en-US" dirty="0"/>
              <a:t>Hamiltonian paths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359017"/>
                <a:ext cx="9277865" cy="5250330"/>
              </a:xfrm>
            </p:spPr>
            <p:txBody>
              <a:bodyPr>
                <a:normAutofit/>
              </a:bodyPr>
              <a:lstStyle/>
              <a:p>
                <a:pPr marL="0" indent="0">
                  <a:spcBef>
                    <a:spcPts val="0"/>
                  </a:spcBef>
                  <a:buNone/>
                </a:pPr>
                <a14:m>
                  <m:oMathPara xmlns:m="http://schemas.openxmlformats.org/officeDocument/2006/math">
                    <m:oMathParaPr>
                      <m:jc m:val="centerGroup"/>
                    </m:oMathParaPr>
                    <m:oMath xmlns:m="http://schemas.openxmlformats.org/officeDocument/2006/math">
                      <m:r>
                        <m:rPr>
                          <m:sty m:val="p"/>
                        </m:rPr>
                        <a:rPr lang="en-US" sz="2400" dirty="0" smtClean="0">
                          <a:latin typeface="Cambria Math" panose="02040503050406030204" pitchFamily="18" charset="0"/>
                        </a:rPr>
                        <m:t>p</m:t>
                      </m:r>
                      <m:r>
                        <a:rPr lang="en-US" sz="2400" i="1" dirty="0">
                          <a:latin typeface="Cambria Math" panose="02040503050406030204" pitchFamily="18" charset="0"/>
                        </a:rPr>
                        <m:t>=</m:t>
                      </m:r>
                      <m:f>
                        <m:fPr>
                          <m:ctrlPr>
                            <a:rPr lang="en-US" sz="2400" i="1" dirty="0">
                              <a:latin typeface="Cambria Math" panose="02040503050406030204" pitchFamily="18" charset="0"/>
                            </a:rPr>
                          </m:ctrlPr>
                        </m:fPr>
                        <m:num>
                          <m:r>
                            <a:rPr lang="en-US" sz="2400" b="0" i="1" dirty="0" smtClean="0">
                              <a:latin typeface="Cambria Math" panose="02040503050406030204" pitchFamily="18" charset="0"/>
                            </a:rPr>
                            <m:t>𝑒</m:t>
                          </m:r>
                        </m:num>
                        <m:den>
                          <m:r>
                            <a:rPr lang="en-US" sz="2400" i="1" dirty="0">
                              <a:latin typeface="Cambria Math" panose="02040503050406030204" pitchFamily="18" charset="0"/>
                            </a:rPr>
                            <m:t>𝑛</m:t>
                          </m:r>
                        </m:den>
                      </m:f>
                    </m:oMath>
                  </m:oMathPara>
                </a14:m>
                <a:endParaRPr lang="en-US" sz="2400" dirty="0"/>
              </a:p>
              <a:p>
                <a:pPr>
                  <a:lnSpc>
                    <a:spcPct val="150000"/>
                  </a:lnSpc>
                  <a:spcBef>
                    <a:spcPts val="0"/>
                  </a:spcBef>
                </a:pPr>
                <a:r>
                  <a:rPr lang="en-US" sz="2400" dirty="0"/>
                  <a:t>Thus, the second moment argument is indeed necessary. </a:t>
                </a:r>
              </a:p>
              <a:p>
                <a:pPr>
                  <a:lnSpc>
                    <a:spcPct val="150000"/>
                  </a:lnSpc>
                  <a:spcBef>
                    <a:spcPts val="0"/>
                  </a:spcBef>
                </a:pPr>
                <a:r>
                  <a:rPr lang="en-US" sz="2400" dirty="0"/>
                  <a:t>The actual threshold for Hamilton circuits is </a:t>
                </a:r>
                <a14:m>
                  <m:oMath xmlns:m="http://schemas.openxmlformats.org/officeDocument/2006/math">
                    <m:r>
                      <a:rPr lang="en-US" sz="2400" i="1" dirty="0" smtClean="0">
                        <a:latin typeface="Cambria Math" panose="02040503050406030204" pitchFamily="18" charset="0"/>
                      </a:rPr>
                      <m:t>𝑑</m:t>
                    </m:r>
                    <m:r>
                      <a:rPr lang="en-US" sz="2400" i="1" dirty="0" smtClean="0">
                        <a:latin typeface="Cambria Math" panose="02040503050406030204" pitchFamily="18" charset="0"/>
                      </a:rPr>
                      <m:t> =</m:t>
                    </m:r>
                    <m:r>
                      <a:rPr lang="en-US" sz="2400" b="0" i="1" dirty="0" smtClean="0">
                        <a:latin typeface="Cambria Math" panose="02040503050406030204" pitchFamily="18" charset="0"/>
                      </a:rPr>
                      <m:t>𝜔</m:t>
                    </m:r>
                    <m:r>
                      <a:rPr lang="en-US" sz="2400" b="0" i="1" dirty="0" smtClean="0">
                        <a:latin typeface="Cambria Math" panose="02040503050406030204" pitchFamily="18" charset="0"/>
                      </a:rPr>
                      <m:t>(</m:t>
                    </m:r>
                    <m:func>
                      <m:funcPr>
                        <m:ctrlPr>
                          <a:rPr lang="en-US" sz="2400" i="1" dirty="0">
                            <a:latin typeface="Cambria Math" panose="02040503050406030204" pitchFamily="18" charset="0"/>
                          </a:rPr>
                        </m:ctrlPr>
                      </m:funcPr>
                      <m:fName>
                        <m:r>
                          <m:rPr>
                            <m:sty m:val="p"/>
                          </m:rPr>
                          <a:rPr lang="en-US" sz="2400" dirty="0">
                            <a:latin typeface="Cambria Math" panose="02040503050406030204" pitchFamily="18" charset="0"/>
                          </a:rPr>
                          <m:t>log</m:t>
                        </m:r>
                      </m:fName>
                      <m:e>
                        <m:r>
                          <a:rPr lang="en-US" sz="2400" i="1" dirty="0">
                            <a:latin typeface="Cambria Math" panose="02040503050406030204" pitchFamily="18" charset="0"/>
                          </a:rPr>
                          <m:t>𝑛</m:t>
                        </m:r>
                      </m:e>
                    </m:func>
                    <m:r>
                      <a:rPr lang="en-US" sz="2400" i="1" dirty="0">
                        <a:latin typeface="Cambria Math" panose="02040503050406030204" pitchFamily="18" charset="0"/>
                      </a:rPr>
                      <m:t>+ </m:t>
                    </m:r>
                    <m:func>
                      <m:funcPr>
                        <m:ctrlPr>
                          <a:rPr lang="en-US" sz="2400" i="1" dirty="0">
                            <a:latin typeface="Cambria Math" panose="02040503050406030204" pitchFamily="18" charset="0"/>
                          </a:rPr>
                        </m:ctrlPr>
                      </m:funcPr>
                      <m:fName>
                        <m:r>
                          <m:rPr>
                            <m:sty m:val="p"/>
                          </m:rPr>
                          <a:rPr lang="en-US" sz="2400" dirty="0">
                            <a:latin typeface="Cambria Math" panose="02040503050406030204" pitchFamily="18" charset="0"/>
                          </a:rPr>
                          <m:t>log</m:t>
                        </m:r>
                      </m:fName>
                      <m:e>
                        <m:func>
                          <m:funcPr>
                            <m:ctrlPr>
                              <a:rPr lang="en-US" sz="2400" i="1" dirty="0">
                                <a:latin typeface="Cambria Math" panose="02040503050406030204" pitchFamily="18" charset="0"/>
                              </a:rPr>
                            </m:ctrlPr>
                          </m:funcPr>
                          <m:fName>
                            <m:r>
                              <m:rPr>
                                <m:sty m:val="p"/>
                              </m:rPr>
                              <a:rPr lang="en-US" sz="2400" dirty="0">
                                <a:latin typeface="Cambria Math" panose="02040503050406030204" pitchFamily="18" charset="0"/>
                              </a:rPr>
                              <m:t>log</m:t>
                            </m:r>
                          </m:fName>
                          <m:e>
                            <m:r>
                              <a:rPr lang="en-US" sz="2400" i="1" dirty="0">
                                <a:latin typeface="Cambria Math" panose="02040503050406030204" pitchFamily="18" charset="0"/>
                              </a:rPr>
                              <m:t>𝑛</m:t>
                            </m:r>
                          </m:e>
                        </m:func>
                      </m:e>
                    </m:func>
                  </m:oMath>
                </a14:m>
                <a:r>
                  <a:rPr lang="en-US" sz="2400" dirty="0"/>
                  <a:t>).</a:t>
                </a:r>
              </a:p>
              <a:p>
                <a:pPr>
                  <a:lnSpc>
                    <a:spcPct val="150000"/>
                  </a:lnSpc>
                  <a:spcBef>
                    <a:spcPts val="0"/>
                  </a:spcBef>
                </a:pPr>
                <a:r>
                  <a:rPr lang="en-US" sz="2400" dirty="0"/>
                  <a:t>For any </a:t>
                </a:r>
                <a:r>
                  <a:rPr lang="en-US" sz="2400" i="1" dirty="0"/>
                  <a:t>p</a:t>
                </a:r>
                <a:r>
                  <a:rPr lang="en-US" sz="2400" dirty="0"/>
                  <a:t>(</a:t>
                </a:r>
                <a:r>
                  <a:rPr lang="en-US" sz="2400" i="1" dirty="0"/>
                  <a:t>n</a:t>
                </a:r>
                <a:r>
                  <a:rPr lang="en-US" sz="2400" dirty="0"/>
                  <a:t>) asymptotically greater than </a:t>
                </a:r>
                <a14:m>
                  <m:oMath xmlns:m="http://schemas.openxmlformats.org/officeDocument/2006/math">
                    <m:func>
                      <m:funcPr>
                        <m:ctrlPr>
                          <a:rPr lang="en-US" sz="2400" i="1" dirty="0">
                            <a:latin typeface="Cambria Math" panose="02040503050406030204" pitchFamily="18" charset="0"/>
                          </a:rPr>
                        </m:ctrlPr>
                      </m:funcPr>
                      <m:fName>
                        <m:r>
                          <m:rPr>
                            <m:sty m:val="p"/>
                          </m:rPr>
                          <a:rPr lang="en-US" sz="2400" dirty="0">
                            <a:latin typeface="Cambria Math" panose="02040503050406030204" pitchFamily="18" charset="0"/>
                          </a:rPr>
                          <m:t>log</m:t>
                        </m:r>
                      </m:fName>
                      <m:e>
                        <m:r>
                          <a:rPr lang="en-US" sz="2400" i="1" dirty="0">
                            <a:latin typeface="Cambria Math" panose="02040503050406030204" pitchFamily="18" charset="0"/>
                          </a:rPr>
                          <m:t>𝑛</m:t>
                        </m:r>
                      </m:e>
                    </m:func>
                    <m:r>
                      <a:rPr lang="en-US" sz="2400" i="1" dirty="0">
                        <a:latin typeface="Cambria Math" panose="02040503050406030204" pitchFamily="18" charset="0"/>
                      </a:rPr>
                      <m:t>+ </m:t>
                    </m:r>
                    <m:func>
                      <m:funcPr>
                        <m:ctrlPr>
                          <a:rPr lang="en-US" sz="2400" i="1" dirty="0" smtClean="0">
                            <a:latin typeface="Cambria Math" panose="02040503050406030204" pitchFamily="18" charset="0"/>
                          </a:rPr>
                        </m:ctrlPr>
                      </m:funcPr>
                      <m:fName>
                        <m:r>
                          <m:rPr>
                            <m:sty m:val="p"/>
                          </m:rPr>
                          <a:rPr lang="en-US" sz="2400" i="0" dirty="0" smtClean="0">
                            <a:latin typeface="Cambria Math" panose="02040503050406030204" pitchFamily="18" charset="0"/>
                          </a:rPr>
                          <m:t>log</m:t>
                        </m:r>
                      </m:fName>
                      <m:e>
                        <m:func>
                          <m:funcPr>
                            <m:ctrlPr>
                              <a:rPr lang="en-US" sz="2400" i="1" dirty="0" smtClean="0">
                                <a:latin typeface="Cambria Math" panose="02040503050406030204" pitchFamily="18" charset="0"/>
                              </a:rPr>
                            </m:ctrlPr>
                          </m:funcPr>
                          <m:fName>
                            <m:r>
                              <m:rPr>
                                <m:sty m:val="p"/>
                              </m:rPr>
                              <a:rPr lang="en-US" sz="2400" i="0" dirty="0" smtClean="0">
                                <a:latin typeface="Cambria Math" panose="02040503050406030204" pitchFamily="18" charset="0"/>
                              </a:rPr>
                              <m:t>log</m:t>
                            </m:r>
                          </m:fName>
                          <m:e>
                            <m:r>
                              <a:rPr lang="en-US" sz="2400" b="0" i="1" dirty="0" smtClean="0">
                                <a:latin typeface="Cambria Math" panose="02040503050406030204" pitchFamily="18" charset="0"/>
                              </a:rPr>
                              <m:t>𝑛</m:t>
                            </m:r>
                          </m:e>
                        </m:func>
                      </m:e>
                    </m:func>
                  </m:oMath>
                </a14:m>
                <a:r>
                  <a:rPr lang="en-US" sz="2400" i="1" dirty="0"/>
                  <a:t>. </a:t>
                </a:r>
                <a14:m>
                  <m:oMath xmlns:m="http://schemas.openxmlformats.org/officeDocument/2006/math">
                    <m:r>
                      <a:rPr lang="en-US" sz="2400" i="1" dirty="0" smtClean="0">
                        <a:latin typeface="Cambria Math" panose="02040503050406030204" pitchFamily="18" charset="0"/>
                      </a:rPr>
                      <m:t>𝐺</m:t>
                    </m:r>
                    <m:r>
                      <a:rPr lang="en-US" sz="2400" i="1" dirty="0" smtClean="0">
                        <a:latin typeface="Cambria Math" panose="02040503050406030204" pitchFamily="18" charset="0"/>
                      </a:rPr>
                      <m:t>(</m:t>
                    </m:r>
                    <m:r>
                      <a:rPr lang="en-US" sz="2400" i="1" dirty="0" smtClean="0">
                        <a:latin typeface="Cambria Math" panose="02040503050406030204" pitchFamily="18" charset="0"/>
                      </a:rPr>
                      <m:t>𝑛</m:t>
                    </m:r>
                    <m:r>
                      <a:rPr lang="en-US" sz="2400" b="0" i="1" dirty="0" smtClean="0">
                        <a:latin typeface="Cambria Math" panose="02040503050406030204" pitchFamily="18" charset="0"/>
                      </a:rPr>
                      <m:t>,</m:t>
                    </m:r>
                    <m:r>
                      <a:rPr lang="en-US" sz="2400" i="1" dirty="0" smtClean="0">
                        <a:latin typeface="Cambria Math" panose="02040503050406030204" pitchFamily="18" charset="0"/>
                      </a:rPr>
                      <m:t> </m:t>
                    </m:r>
                    <m:r>
                      <a:rPr lang="en-US" sz="2400" i="1" dirty="0" smtClean="0">
                        <a:latin typeface="Cambria Math" panose="02040503050406030204" pitchFamily="18" charset="0"/>
                      </a:rPr>
                      <m:t>𝑝</m:t>
                    </m:r>
                    <m:r>
                      <a:rPr lang="en-US" sz="2400" i="1" dirty="0" smtClean="0">
                        <a:latin typeface="Cambria Math" panose="02040503050406030204" pitchFamily="18" charset="0"/>
                      </a:rPr>
                      <m:t>) </m:t>
                    </m:r>
                  </m:oMath>
                </a14:m>
                <a:r>
                  <a:rPr lang="en-US" sz="2400" dirty="0"/>
                  <a:t>will have a Hamilton circuit with probability one. </a:t>
                </a:r>
                <a:br>
                  <a:rPr lang="en-US" sz="2400" dirty="0"/>
                </a:br>
                <a:br>
                  <a:rPr lang="en-US" sz="2400" dirty="0"/>
                </a:br>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359017"/>
                <a:ext cx="9277865" cy="5250330"/>
              </a:xfrm>
              <a:blipFill rotWithShape="0">
                <a:blip r:embed="rId2"/>
                <a:stretch>
                  <a:fillRect l="-920"/>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t>Random Graph</a:t>
            </a:r>
          </a:p>
        </p:txBody>
      </p:sp>
      <p:sp>
        <p:nvSpPr>
          <p:cNvPr id="5" name="Slide Number Placeholder 4"/>
          <p:cNvSpPr>
            <a:spLocks noGrp="1"/>
          </p:cNvSpPr>
          <p:nvPr>
            <p:ph type="sldNum" sz="quarter" idx="12"/>
          </p:nvPr>
        </p:nvSpPr>
        <p:spPr/>
        <p:txBody>
          <a:bodyPr/>
          <a:lstStyle/>
          <a:p>
            <a:fld id="{5F799E93-25A9-45CA-8FEE-05B28F2C019A}" type="slidenum">
              <a:rPr lang="en-US" smtClean="0"/>
              <a:t>95</a:t>
            </a:fld>
            <a:endParaRPr lang="en-US"/>
          </a:p>
        </p:txBody>
      </p:sp>
    </p:spTree>
    <p:extLst>
      <p:ext uri="{BB962C8B-B14F-4D97-AF65-F5344CB8AC3E}">
        <p14:creationId xmlns:p14="http://schemas.microsoft.com/office/powerpoint/2010/main" val="127082955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12339</TotalTime>
  <Words>5854</Words>
  <Application>Microsoft Office PowerPoint</Application>
  <PresentationFormat>Widescreen</PresentationFormat>
  <Paragraphs>928</Paragraphs>
  <Slides>95</Slides>
  <Notes>12</Notes>
  <HiddenSlides>0</HiddenSlides>
  <MMClips>0</MMClips>
  <ScaleCrop>false</ScaleCrop>
  <HeadingPairs>
    <vt:vector size="8" baseType="variant">
      <vt:variant>
        <vt:lpstr>Fonts Used</vt:lpstr>
      </vt:variant>
      <vt:variant>
        <vt:i4>10</vt:i4>
      </vt:variant>
      <vt:variant>
        <vt:lpstr>Theme</vt:lpstr>
      </vt:variant>
      <vt:variant>
        <vt:i4>3</vt:i4>
      </vt:variant>
      <vt:variant>
        <vt:lpstr>Embedded OLE Servers</vt:lpstr>
      </vt:variant>
      <vt:variant>
        <vt:i4>1</vt:i4>
      </vt:variant>
      <vt:variant>
        <vt:lpstr>Slide Titles</vt:lpstr>
      </vt:variant>
      <vt:variant>
        <vt:i4>95</vt:i4>
      </vt:variant>
    </vt:vector>
  </HeadingPairs>
  <TitlesOfParts>
    <vt:vector size="109" baseType="lpstr">
      <vt:lpstr>Arial</vt:lpstr>
      <vt:lpstr>Calibri</vt:lpstr>
      <vt:lpstr>Calibri Light</vt:lpstr>
      <vt:lpstr>Cambria Math</vt:lpstr>
      <vt:lpstr>Comic Sans MS</vt:lpstr>
      <vt:lpstr>Franklin Gothic Medium</vt:lpstr>
      <vt:lpstr>Garamond</vt:lpstr>
      <vt:lpstr>Symbol</vt:lpstr>
      <vt:lpstr>Times New Roman</vt:lpstr>
      <vt:lpstr>Wingdings</vt:lpstr>
      <vt:lpstr>Office Theme</vt:lpstr>
      <vt:lpstr>1_Office Theme</vt:lpstr>
      <vt:lpstr>2_Office Theme</vt:lpstr>
      <vt:lpstr>Equation</vt:lpstr>
      <vt:lpstr>Random Graph</vt:lpstr>
      <vt:lpstr>Graphs are Everywhere</vt:lpstr>
      <vt:lpstr>A Network is a Graph </vt:lpstr>
      <vt:lpstr>Node Degree</vt:lpstr>
      <vt:lpstr>Directed &amp; Undirected Graphs </vt:lpstr>
      <vt:lpstr>Paths and Cycles </vt:lpstr>
      <vt:lpstr>Connectivity </vt:lpstr>
      <vt:lpstr>Components </vt:lpstr>
      <vt:lpstr>Path Length/Distance </vt:lpstr>
      <vt:lpstr>Probability Distributions</vt:lpstr>
      <vt:lpstr>Random Variable</vt:lpstr>
      <vt:lpstr>Discrete Random Variable</vt:lpstr>
      <vt:lpstr>Continuous Random Variable</vt:lpstr>
      <vt:lpstr>Probability Distributions for Discrete Random Variables</vt:lpstr>
      <vt:lpstr>Discrete Probability Distribution</vt:lpstr>
      <vt:lpstr>Requirements for the Probability Distribution of a Discrete Random Variable x</vt:lpstr>
      <vt:lpstr>Discrete Probability Distribution Example</vt:lpstr>
      <vt:lpstr>Visualizing Discrete Probability Distributions</vt:lpstr>
      <vt:lpstr>Summary Measures</vt:lpstr>
      <vt:lpstr>Summary Measures Calculation Table</vt:lpstr>
      <vt:lpstr>Expected Value &amp; Variance Solution</vt:lpstr>
      <vt:lpstr>The Binomial Distribution</vt:lpstr>
      <vt:lpstr>Binomial Distribution</vt:lpstr>
      <vt:lpstr>Binomial Probability</vt:lpstr>
      <vt:lpstr>Binomial Probability Distribution</vt:lpstr>
      <vt:lpstr>Binomial Probability Distribution</vt:lpstr>
      <vt:lpstr>Binomial Probability Distribution</vt:lpstr>
      <vt:lpstr>Binomial Probability Distribution</vt:lpstr>
      <vt:lpstr>Binomial Probability Distribution</vt:lpstr>
      <vt:lpstr>Binomial Probability Distribution Example</vt:lpstr>
      <vt:lpstr>Binomial Distribution Thinking Challenge</vt:lpstr>
      <vt:lpstr>Binomial Distribution Solution</vt:lpstr>
      <vt:lpstr>Poisson Distribution</vt:lpstr>
      <vt:lpstr>Characteristics of a Poisson Random Variable</vt:lpstr>
      <vt:lpstr>Poisson Probability Distribution Function</vt:lpstr>
      <vt:lpstr>Poisson Distribution Example</vt:lpstr>
      <vt:lpstr>Poisson Distribution Solution</vt:lpstr>
      <vt:lpstr>Probability Distributions for Continuous Random Variables</vt:lpstr>
      <vt:lpstr>Random Graphs </vt:lpstr>
      <vt:lpstr>Erdos-Renyi Random Graph</vt:lpstr>
      <vt:lpstr>Application of Random Graph</vt:lpstr>
      <vt:lpstr>Mean degree and degree distribution</vt:lpstr>
      <vt:lpstr>Mean degree and degree distribution</vt:lpstr>
      <vt:lpstr>Mean degree and degree distribution</vt:lpstr>
      <vt:lpstr>Mean degree and degree distribution</vt:lpstr>
      <vt:lpstr>Mean degree and degree distribution</vt:lpstr>
      <vt:lpstr>Degree distribution</vt:lpstr>
      <vt:lpstr>Degree distribution</vt:lpstr>
      <vt:lpstr>Degree distribution</vt:lpstr>
      <vt:lpstr>Degree distribution</vt:lpstr>
      <vt:lpstr>Degree distribution</vt:lpstr>
      <vt:lpstr>PowerPoint Presentation</vt:lpstr>
      <vt:lpstr>Mean degree and degree distribution</vt:lpstr>
      <vt:lpstr>Existence of Triangles in G(n,  d/n) </vt:lpstr>
      <vt:lpstr>Phase Transitions </vt:lpstr>
      <vt:lpstr>Phase Transitions </vt:lpstr>
      <vt:lpstr>Phase Transitions </vt:lpstr>
      <vt:lpstr>Phase Transitions </vt:lpstr>
      <vt:lpstr>Phase Transitions </vt:lpstr>
      <vt:lpstr>Giant Components: Intuitive Idea </vt:lpstr>
      <vt:lpstr>Giant Components: Intuitive Idea </vt:lpstr>
      <vt:lpstr>Giant Components: Intuitive Idea </vt:lpstr>
      <vt:lpstr>Giant Components: Intuitive Idea </vt:lpstr>
      <vt:lpstr>Giant Components: Intuitive Idea </vt:lpstr>
      <vt:lpstr>Giant Components: Intuitive Idea </vt:lpstr>
      <vt:lpstr>Giant Components: Intuitive Idea </vt:lpstr>
      <vt:lpstr>Giant Components: Intuitive Idea </vt:lpstr>
      <vt:lpstr>Giant Components: Intuitive Idea </vt:lpstr>
      <vt:lpstr>What do you think?</vt:lpstr>
      <vt:lpstr>Consecutive heads</vt:lpstr>
      <vt:lpstr>Markov’s inequality</vt:lpstr>
      <vt:lpstr>Proof of Markov’s inequality</vt:lpstr>
      <vt:lpstr>Hats</vt:lpstr>
      <vt:lpstr>Chebyshev’s Inequality </vt:lpstr>
      <vt:lpstr>Disappearance of Isolated Vertices </vt:lpstr>
      <vt:lpstr>Disappearance of Isolated Vertices </vt:lpstr>
      <vt:lpstr>Disappearance of Isolated Vertices </vt:lpstr>
      <vt:lpstr>Disappearance of Isolated Vertices </vt:lpstr>
      <vt:lpstr>Disappearance of Isolated Vertices </vt:lpstr>
      <vt:lpstr>Disappearance of Isolated Vertices </vt:lpstr>
      <vt:lpstr>Disappearance of Isolated Vertices </vt:lpstr>
      <vt:lpstr>Disappearance of Isolated Vertices </vt:lpstr>
      <vt:lpstr>Disappearance of Isolated Vertices </vt:lpstr>
      <vt:lpstr>Disappearance of Isolated Vertices </vt:lpstr>
      <vt:lpstr>Disappearance of Isolated Vertices </vt:lpstr>
      <vt:lpstr>Diameter of a Random Graph</vt:lpstr>
      <vt:lpstr>Diameter of a Random Graph</vt:lpstr>
      <vt:lpstr>Clustering Coefficient</vt:lpstr>
      <vt:lpstr>PowerPoint Presentation</vt:lpstr>
      <vt:lpstr>PowerPoint Presentation</vt:lpstr>
      <vt:lpstr>Clustering Coefficient</vt:lpstr>
      <vt:lpstr>Clustering Coefficient</vt:lpstr>
      <vt:lpstr>PowerPoint Presentation</vt:lpstr>
      <vt:lpstr>Hamiltonian paths</vt:lpstr>
      <vt:lpstr>Hamiltonian paths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Random Graph</dc:title>
  <dc:creator>Windows User</dc:creator>
  <cp:lastModifiedBy>vikas kumar</cp:lastModifiedBy>
  <cp:revision>189</cp:revision>
  <dcterms:created xsi:type="dcterms:W3CDTF">2018-02-11T05:00:37Z</dcterms:created>
  <dcterms:modified xsi:type="dcterms:W3CDTF">2019-02-03T10:51:37Z</dcterms:modified>
</cp:coreProperties>
</file>